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82" r:id="rId5"/>
    <p:sldMasterId id="2147483670" r:id="rId6"/>
    <p:sldMasterId id="2147483684" r:id="rId7"/>
    <p:sldMasterId id="2147483690" r:id="rId8"/>
    <p:sldMasterId id="2147483686" r:id="rId9"/>
    <p:sldMasterId id="2147483703" r:id="rId10"/>
  </p:sldMasterIdLst>
  <p:notesMasterIdLst>
    <p:notesMasterId r:id="rId91"/>
  </p:notesMasterIdLst>
  <p:handoutMasterIdLst>
    <p:handoutMasterId r:id="rId92"/>
  </p:handoutMasterIdLst>
  <p:sldIdLst>
    <p:sldId id="4629" r:id="rId11"/>
    <p:sldId id="262" r:id="rId12"/>
    <p:sldId id="273" r:id="rId13"/>
    <p:sldId id="4792" r:id="rId14"/>
    <p:sldId id="4950" r:id="rId15"/>
    <p:sldId id="463" r:id="rId16"/>
    <p:sldId id="465" r:id="rId17"/>
    <p:sldId id="469" r:id="rId18"/>
    <p:sldId id="474" r:id="rId19"/>
    <p:sldId id="481" r:id="rId20"/>
    <p:sldId id="472" r:id="rId21"/>
    <p:sldId id="467" r:id="rId22"/>
    <p:sldId id="477" r:id="rId23"/>
    <p:sldId id="482" r:id="rId24"/>
    <p:sldId id="484" r:id="rId25"/>
    <p:sldId id="483" r:id="rId26"/>
    <p:sldId id="470" r:id="rId27"/>
    <p:sldId id="468" r:id="rId28"/>
    <p:sldId id="476" r:id="rId29"/>
    <p:sldId id="478" r:id="rId30"/>
    <p:sldId id="471" r:id="rId31"/>
    <p:sldId id="473" r:id="rId32"/>
    <p:sldId id="4593" r:id="rId33"/>
    <p:sldId id="5006" r:id="rId34"/>
    <p:sldId id="5048" r:id="rId35"/>
    <p:sldId id="5047" r:id="rId36"/>
    <p:sldId id="5005" r:id="rId37"/>
    <p:sldId id="1916" r:id="rId38"/>
    <p:sldId id="4939" r:id="rId39"/>
    <p:sldId id="5008" r:id="rId40"/>
    <p:sldId id="4745" r:id="rId41"/>
    <p:sldId id="5040" r:id="rId42"/>
    <p:sldId id="5045" r:id="rId43"/>
    <p:sldId id="5039" r:id="rId44"/>
    <p:sldId id="4942" r:id="rId45"/>
    <p:sldId id="4936" r:id="rId46"/>
    <p:sldId id="1991" r:id="rId47"/>
    <p:sldId id="5021" r:id="rId48"/>
    <p:sldId id="5049" r:id="rId49"/>
    <p:sldId id="5050" r:id="rId50"/>
    <p:sldId id="5044" r:id="rId51"/>
    <p:sldId id="5017" r:id="rId52"/>
    <p:sldId id="4989" r:id="rId53"/>
    <p:sldId id="5042" r:id="rId54"/>
    <p:sldId id="4946" r:id="rId55"/>
    <p:sldId id="5023" r:id="rId56"/>
    <p:sldId id="4991" r:id="rId57"/>
    <p:sldId id="5018" r:id="rId58"/>
    <p:sldId id="5025" r:id="rId59"/>
    <p:sldId id="5026" r:id="rId60"/>
    <p:sldId id="5027" r:id="rId61"/>
    <p:sldId id="5028" r:id="rId62"/>
    <p:sldId id="5029" r:id="rId63"/>
    <p:sldId id="5037" r:id="rId64"/>
    <p:sldId id="5024" r:id="rId65"/>
    <p:sldId id="5030" r:id="rId66"/>
    <p:sldId id="5031" r:id="rId67"/>
    <p:sldId id="5038" r:id="rId68"/>
    <p:sldId id="5032" r:id="rId69"/>
    <p:sldId id="5033" r:id="rId70"/>
    <p:sldId id="5034" r:id="rId71"/>
    <p:sldId id="4918" r:id="rId72"/>
    <p:sldId id="4776" r:id="rId73"/>
    <p:sldId id="256" r:id="rId74"/>
    <p:sldId id="257" r:id="rId75"/>
    <p:sldId id="258" r:id="rId76"/>
    <p:sldId id="259" r:id="rId77"/>
    <p:sldId id="5043" r:id="rId78"/>
    <p:sldId id="4872" r:id="rId79"/>
    <p:sldId id="4996" r:id="rId80"/>
    <p:sldId id="5046" r:id="rId81"/>
    <p:sldId id="4995" r:id="rId82"/>
    <p:sldId id="4943" r:id="rId83"/>
    <p:sldId id="4945" r:id="rId84"/>
    <p:sldId id="1957" r:id="rId85"/>
    <p:sldId id="326" r:id="rId86"/>
    <p:sldId id="325" r:id="rId87"/>
    <p:sldId id="4853" r:id="rId88"/>
    <p:sldId id="4871" r:id="rId89"/>
    <p:sldId id="271" r:id="rId9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CAEB79-58F1-BB10-4BFC-CCC8B1FFAFC8}" name="Karyne Bury" initials="KB" userId="S::kbury@results.org::072c30e2-e547-4e48-929e-426222b99a49" providerId="AD"/>
  <p188:author id="{D51057A6-C50F-994A-C704-837B11BB6495}" name="David Plasterer" initials="DP" userId="S::dplasterer@results.org::91ded220-fec8-4bee-9033-6417c89ecd1d" providerId="AD"/>
  <p188:author id="{9DA737B4-A097-AB97-1313-93A8040DE78A}" name="Lisa Marchal" initials="LM" userId="S::lmarchal@results.org::a3c7f03c-0fb5-4fb0-bd6e-4e40ec3db419" providerId="AD"/>
  <p188:author id="{F1A3F2BA-EDE5-2CF9-37BB-D6D26F7BE667}" name="Jos Linn" initials="JL" userId="S::jlinn@results.org::55fbf92f-147f-4c15-a351-ac42045ce5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Marchal" initials="LM" lastIdx="1" clrIdx="0">
    <p:extLst>
      <p:ext uri="{19B8F6BF-5375-455C-9EA6-DF929625EA0E}">
        <p15:presenceInfo xmlns:p15="http://schemas.microsoft.com/office/powerpoint/2012/main" userId="Lisa Mar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E41034"/>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B21DB-65DC-4A3E-BD90-D12A22AC5BF4}" v="4" dt="2026-04-10T19:52:27.355"/>
    <p1510:client id="{95E77295-C388-4A6A-AC80-74378775E496}" v="141" dt="2026-04-11T18:25:13.977"/>
    <p1510:client id="{9C81FCAD-2AB8-2241-A729-E8844EB92FF0}" v="26" dt="2026-04-11T14:54:26.417"/>
    <p1510:client id="{C2013ECE-40D1-B3A1-60D8-5FFFCDFD8B11}" v="14" dt="2026-04-10T21:13:03.4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1176" y="33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viewProps" Target="view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commentAuthors" Target="commentAuthors.xml"/><Relationship Id="rId98" Type="http://schemas.microsoft.com/office/2015/10/relationships/revisionInfo" Target="revisionInfo.xml"/></Relationships>
</file>

<file path=ppt/diagrams/_rels/data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svg"/><Relationship Id="rId1" Type="http://schemas.openxmlformats.org/officeDocument/2006/relationships/image" Target="../media/image5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svg"/><Relationship Id="rId1"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368223-C121-42FA-A45F-E8F32D92C29C}" type="doc">
      <dgm:prSet loTypeId="urn:microsoft.com/office/officeart/2005/8/layout/chart3" loCatId="cycle" qsTypeId="urn:microsoft.com/office/officeart/2005/8/quickstyle/simple1" qsCatId="simple" csTypeId="urn:microsoft.com/office/officeart/2005/8/colors/accent0_3" csCatId="mainScheme" phldr="1"/>
      <dgm:spPr/>
      <dgm:t>
        <a:bodyPr/>
        <a:lstStyle/>
        <a:p>
          <a:endParaRPr lang="en-US"/>
        </a:p>
      </dgm:t>
    </dgm:pt>
    <dgm:pt modelId="{27868319-8467-4CBB-82F9-CDBC1B5E7913}">
      <dgm:prSet phldrT="[Text]" phldr="0"/>
      <dgm:spPr/>
      <dgm:t>
        <a:bodyPr/>
        <a:lstStyle/>
        <a:p>
          <a:r>
            <a:rPr lang="en-US" b="1"/>
            <a:t>Media</a:t>
          </a:r>
        </a:p>
      </dgm:t>
    </dgm:pt>
    <dgm:pt modelId="{81818ED9-5580-4E02-9F35-D48FB109BC1A}" type="parTrans" cxnId="{70CA0E81-2C44-49B9-9230-9ED6EF111780}">
      <dgm:prSet/>
      <dgm:spPr/>
      <dgm:t>
        <a:bodyPr/>
        <a:lstStyle/>
        <a:p>
          <a:endParaRPr lang="en-US"/>
        </a:p>
      </dgm:t>
    </dgm:pt>
    <dgm:pt modelId="{C8883B08-25B4-49B8-B6DF-9F4B86D38C01}" type="sibTrans" cxnId="{70CA0E81-2C44-49B9-9230-9ED6EF111780}">
      <dgm:prSet/>
      <dgm:spPr/>
      <dgm:t>
        <a:bodyPr/>
        <a:lstStyle/>
        <a:p>
          <a:endParaRPr lang="en-US"/>
        </a:p>
      </dgm:t>
    </dgm:pt>
    <dgm:pt modelId="{35397529-AB8A-4113-A809-E6F6DE77FCBB}">
      <dgm:prSet phldrT="[Text]" phldr="0"/>
      <dgm:spPr/>
      <dgm:t>
        <a:bodyPr/>
        <a:lstStyle/>
        <a:p>
          <a:r>
            <a:rPr lang="en-US" b="1"/>
            <a:t>Congress</a:t>
          </a:r>
        </a:p>
      </dgm:t>
    </dgm:pt>
    <dgm:pt modelId="{5855C6B9-B7CD-4C34-8704-ED8ED2C7AA26}" type="parTrans" cxnId="{F9A30FE7-6B1A-467B-8C11-56FF214C12E0}">
      <dgm:prSet/>
      <dgm:spPr/>
      <dgm:t>
        <a:bodyPr/>
        <a:lstStyle/>
        <a:p>
          <a:endParaRPr lang="en-US"/>
        </a:p>
      </dgm:t>
    </dgm:pt>
    <dgm:pt modelId="{434983C7-9314-4AC7-B8E7-4D6D3B3F6944}" type="sibTrans" cxnId="{F9A30FE7-6B1A-467B-8C11-56FF214C12E0}">
      <dgm:prSet/>
      <dgm:spPr/>
      <dgm:t>
        <a:bodyPr/>
        <a:lstStyle/>
        <a:p>
          <a:endParaRPr lang="en-US"/>
        </a:p>
      </dgm:t>
    </dgm:pt>
    <dgm:pt modelId="{A2B05CEC-DDF3-4BCB-B069-4587545489B7}">
      <dgm:prSet phldrT="[Text]" phldr="0" custT="1"/>
      <dgm:spPr/>
      <dgm:t>
        <a:bodyPr/>
        <a:lstStyle/>
        <a:p>
          <a:r>
            <a:rPr lang="en-US" sz="1700" b="1"/>
            <a:t>Community</a:t>
          </a:r>
        </a:p>
      </dgm:t>
    </dgm:pt>
    <dgm:pt modelId="{3F58C06B-666B-436C-AF34-D78C2FF63025}" type="parTrans" cxnId="{173184D9-5DF6-452D-A472-717182024014}">
      <dgm:prSet/>
      <dgm:spPr/>
      <dgm:t>
        <a:bodyPr/>
        <a:lstStyle/>
        <a:p>
          <a:endParaRPr lang="en-US"/>
        </a:p>
      </dgm:t>
    </dgm:pt>
    <dgm:pt modelId="{69B2A70A-4C7C-4D35-9790-5BBE063389B5}" type="sibTrans" cxnId="{173184D9-5DF6-452D-A472-717182024014}">
      <dgm:prSet/>
      <dgm:spPr/>
      <dgm:t>
        <a:bodyPr/>
        <a:lstStyle/>
        <a:p>
          <a:endParaRPr lang="en-US"/>
        </a:p>
      </dgm:t>
    </dgm:pt>
    <dgm:pt modelId="{809A7D5A-76CD-4CAD-90B6-937E3152E2EA}" type="pres">
      <dgm:prSet presAssocID="{94368223-C121-42FA-A45F-E8F32D92C29C}" presName="compositeShape" presStyleCnt="0">
        <dgm:presLayoutVars>
          <dgm:chMax val="7"/>
          <dgm:dir/>
          <dgm:resizeHandles val="exact"/>
        </dgm:presLayoutVars>
      </dgm:prSet>
      <dgm:spPr/>
    </dgm:pt>
    <dgm:pt modelId="{E019A0AD-234D-4CBA-8278-9C9FEADAE695}" type="pres">
      <dgm:prSet presAssocID="{94368223-C121-42FA-A45F-E8F32D92C29C}" presName="wedge1" presStyleLbl="node1" presStyleIdx="0" presStyleCnt="3"/>
      <dgm:spPr/>
    </dgm:pt>
    <dgm:pt modelId="{FF8E2081-3B6C-4BA9-B6FC-19F8A311B820}" type="pres">
      <dgm:prSet presAssocID="{94368223-C121-42FA-A45F-E8F32D92C29C}" presName="wedge1Tx" presStyleLbl="node1" presStyleIdx="0" presStyleCnt="3">
        <dgm:presLayoutVars>
          <dgm:chMax val="0"/>
          <dgm:chPref val="0"/>
          <dgm:bulletEnabled val="1"/>
        </dgm:presLayoutVars>
      </dgm:prSet>
      <dgm:spPr/>
    </dgm:pt>
    <dgm:pt modelId="{039CB594-38D0-4282-B533-62D3BDBAC2E3}" type="pres">
      <dgm:prSet presAssocID="{94368223-C121-42FA-A45F-E8F32D92C29C}" presName="wedge2" presStyleLbl="node1" presStyleIdx="1" presStyleCnt="3"/>
      <dgm:spPr/>
    </dgm:pt>
    <dgm:pt modelId="{4735B6B9-C521-4374-BC93-00B95A874289}" type="pres">
      <dgm:prSet presAssocID="{94368223-C121-42FA-A45F-E8F32D92C29C}" presName="wedge2Tx" presStyleLbl="node1" presStyleIdx="1" presStyleCnt="3">
        <dgm:presLayoutVars>
          <dgm:chMax val="0"/>
          <dgm:chPref val="0"/>
          <dgm:bulletEnabled val="1"/>
        </dgm:presLayoutVars>
      </dgm:prSet>
      <dgm:spPr/>
    </dgm:pt>
    <dgm:pt modelId="{463D86FB-1681-4079-AB82-ECB5F52FF95F}" type="pres">
      <dgm:prSet presAssocID="{94368223-C121-42FA-A45F-E8F32D92C29C}" presName="wedge3" presStyleLbl="node1" presStyleIdx="2" presStyleCnt="3"/>
      <dgm:spPr/>
    </dgm:pt>
    <dgm:pt modelId="{F744FB24-E33D-4A81-8F54-A3BE24E4D60C}" type="pres">
      <dgm:prSet presAssocID="{94368223-C121-42FA-A45F-E8F32D92C29C}" presName="wedge3Tx" presStyleLbl="node1" presStyleIdx="2" presStyleCnt="3">
        <dgm:presLayoutVars>
          <dgm:chMax val="0"/>
          <dgm:chPref val="0"/>
          <dgm:bulletEnabled val="1"/>
        </dgm:presLayoutVars>
      </dgm:prSet>
      <dgm:spPr/>
    </dgm:pt>
  </dgm:ptLst>
  <dgm:cxnLst>
    <dgm:cxn modelId="{C3E19014-3B19-405C-A231-C46E67E10B92}" type="presOf" srcId="{35397529-AB8A-4113-A809-E6F6DE77FCBB}" destId="{4735B6B9-C521-4374-BC93-00B95A874289}" srcOrd="1" destOrd="0" presId="urn:microsoft.com/office/officeart/2005/8/layout/chart3"/>
    <dgm:cxn modelId="{7B5D6B15-BA22-4C8D-83B1-ADFFE610A508}" type="presOf" srcId="{A2B05CEC-DDF3-4BCB-B069-4587545489B7}" destId="{F744FB24-E33D-4A81-8F54-A3BE24E4D60C}" srcOrd="1" destOrd="0" presId="urn:microsoft.com/office/officeart/2005/8/layout/chart3"/>
    <dgm:cxn modelId="{673F072E-EF7D-4124-9A26-002371F8C943}" type="presOf" srcId="{27868319-8467-4CBB-82F9-CDBC1B5E7913}" destId="{FF8E2081-3B6C-4BA9-B6FC-19F8A311B820}" srcOrd="1" destOrd="0" presId="urn:microsoft.com/office/officeart/2005/8/layout/chart3"/>
    <dgm:cxn modelId="{A41C7851-C8A8-41B3-8C58-D5E2B4D0032E}" type="presOf" srcId="{94368223-C121-42FA-A45F-E8F32D92C29C}" destId="{809A7D5A-76CD-4CAD-90B6-937E3152E2EA}" srcOrd="0" destOrd="0" presId="urn:microsoft.com/office/officeart/2005/8/layout/chart3"/>
    <dgm:cxn modelId="{70CA0E81-2C44-49B9-9230-9ED6EF111780}" srcId="{94368223-C121-42FA-A45F-E8F32D92C29C}" destId="{27868319-8467-4CBB-82F9-CDBC1B5E7913}" srcOrd="0" destOrd="0" parTransId="{81818ED9-5580-4E02-9F35-D48FB109BC1A}" sibTransId="{C8883B08-25B4-49B8-B6DF-9F4B86D38C01}"/>
    <dgm:cxn modelId="{089FA582-5B94-4261-AD8F-0B87C01679EA}" type="presOf" srcId="{35397529-AB8A-4113-A809-E6F6DE77FCBB}" destId="{039CB594-38D0-4282-B533-62D3BDBAC2E3}" srcOrd="0" destOrd="0" presId="urn:microsoft.com/office/officeart/2005/8/layout/chart3"/>
    <dgm:cxn modelId="{1055D69E-3D3E-4A8F-B438-B48E446108F0}" type="presOf" srcId="{A2B05CEC-DDF3-4BCB-B069-4587545489B7}" destId="{463D86FB-1681-4079-AB82-ECB5F52FF95F}" srcOrd="0" destOrd="0" presId="urn:microsoft.com/office/officeart/2005/8/layout/chart3"/>
    <dgm:cxn modelId="{173184D9-5DF6-452D-A472-717182024014}" srcId="{94368223-C121-42FA-A45F-E8F32D92C29C}" destId="{A2B05CEC-DDF3-4BCB-B069-4587545489B7}" srcOrd="2" destOrd="0" parTransId="{3F58C06B-666B-436C-AF34-D78C2FF63025}" sibTransId="{69B2A70A-4C7C-4D35-9790-5BBE063389B5}"/>
    <dgm:cxn modelId="{F9A30FE7-6B1A-467B-8C11-56FF214C12E0}" srcId="{94368223-C121-42FA-A45F-E8F32D92C29C}" destId="{35397529-AB8A-4113-A809-E6F6DE77FCBB}" srcOrd="1" destOrd="0" parTransId="{5855C6B9-B7CD-4C34-8704-ED8ED2C7AA26}" sibTransId="{434983C7-9314-4AC7-B8E7-4D6D3B3F6944}"/>
    <dgm:cxn modelId="{BDA257F3-6D2D-45CB-94B7-E07675CD242B}" type="presOf" srcId="{27868319-8467-4CBB-82F9-CDBC1B5E7913}" destId="{E019A0AD-234D-4CBA-8278-9C9FEADAE695}" srcOrd="0" destOrd="0" presId="urn:microsoft.com/office/officeart/2005/8/layout/chart3"/>
    <dgm:cxn modelId="{CE9B070F-B79F-4333-93F4-12151F6E4B8A}" type="presParOf" srcId="{809A7D5A-76CD-4CAD-90B6-937E3152E2EA}" destId="{E019A0AD-234D-4CBA-8278-9C9FEADAE695}" srcOrd="0" destOrd="0" presId="urn:microsoft.com/office/officeart/2005/8/layout/chart3"/>
    <dgm:cxn modelId="{AD7D1BD9-323C-4340-8F0C-821F9F11AA7F}" type="presParOf" srcId="{809A7D5A-76CD-4CAD-90B6-937E3152E2EA}" destId="{FF8E2081-3B6C-4BA9-B6FC-19F8A311B820}" srcOrd="1" destOrd="0" presId="urn:microsoft.com/office/officeart/2005/8/layout/chart3"/>
    <dgm:cxn modelId="{41EDF58A-6B8E-443E-A08D-185DE0B33A1E}" type="presParOf" srcId="{809A7D5A-76CD-4CAD-90B6-937E3152E2EA}" destId="{039CB594-38D0-4282-B533-62D3BDBAC2E3}" srcOrd="2" destOrd="0" presId="urn:microsoft.com/office/officeart/2005/8/layout/chart3"/>
    <dgm:cxn modelId="{FAC0F850-D1E6-4DFD-8CAE-22C3151C4EF2}" type="presParOf" srcId="{809A7D5A-76CD-4CAD-90B6-937E3152E2EA}" destId="{4735B6B9-C521-4374-BC93-00B95A874289}" srcOrd="3" destOrd="0" presId="urn:microsoft.com/office/officeart/2005/8/layout/chart3"/>
    <dgm:cxn modelId="{8666E379-8779-463B-B99F-13E82C2B2F88}" type="presParOf" srcId="{809A7D5A-76CD-4CAD-90B6-937E3152E2EA}" destId="{463D86FB-1681-4079-AB82-ECB5F52FF95F}" srcOrd="4" destOrd="0" presId="urn:microsoft.com/office/officeart/2005/8/layout/chart3"/>
    <dgm:cxn modelId="{41404F6B-5FD8-44B7-AFD3-27DECF7AB2BD}" type="presParOf" srcId="{809A7D5A-76CD-4CAD-90B6-937E3152E2EA}" destId="{F744FB24-E33D-4A81-8F54-A3BE24E4D60C}"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ABBB6-A848-F24C-B1F1-336851C8A4EC}"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DD1581B3-93D4-D94D-8083-70864E0CCEC7}">
      <dgm:prSet phldrT="[Text]"/>
      <dgm:spPr/>
      <dgm:t>
        <a:bodyPr/>
        <a:lstStyle/>
        <a:p>
          <a:pPr>
            <a:lnSpc>
              <a:spcPct val="100000"/>
            </a:lnSpc>
            <a:defRPr b="1"/>
          </a:pPr>
          <a:r>
            <a:rPr lang="en-US">
              <a:latin typeface="Open Sans" panose="020B0606030504020204" pitchFamily="34" charset="0"/>
              <a:ea typeface="Open Sans" panose="020B0606030504020204" pitchFamily="34" charset="0"/>
              <a:cs typeface="Open Sans" panose="020B0606030504020204" pitchFamily="34" charset="0"/>
            </a:rPr>
            <a:t>Mobilize More Voices</a:t>
          </a:r>
        </a:p>
      </dgm:t>
    </dgm:pt>
    <dgm:pt modelId="{FA89BC00-B3F5-4441-8D85-8CF4FE1F0C5E}" type="parTrans" cxnId="{2AE474D9-E4ED-DC47-A701-507B6C721B1E}">
      <dgm:prSet/>
      <dgm:spPr/>
      <dgm:t>
        <a:bodyPr/>
        <a:lstStyle/>
        <a:p>
          <a:pPr algn="ctr"/>
          <a:endParaRPr lang="en-US"/>
        </a:p>
      </dgm:t>
    </dgm:pt>
    <dgm:pt modelId="{8CB461EC-470C-EC42-B881-BA17EDE5A92A}" type="sibTrans" cxnId="{2AE474D9-E4ED-DC47-A701-507B6C721B1E}">
      <dgm:prSet/>
      <dgm:spPr/>
      <dgm:t>
        <a:bodyPr/>
        <a:lstStyle/>
        <a:p>
          <a:pPr algn="ctr"/>
          <a:endParaRPr lang="en-US"/>
        </a:p>
      </dgm:t>
    </dgm:pt>
    <dgm:pt modelId="{FAE85B43-7BE3-6B45-B4F7-5B7B7E9440C7}">
      <dgm:prSet phldrT="[Text]"/>
      <dgm:spPr/>
      <dgm:t>
        <a:bodyPr/>
        <a:lstStyle/>
        <a:p>
          <a:pPr>
            <a:lnSpc>
              <a:spcPct val="100000"/>
            </a:lnSpc>
            <a:defRPr b="1"/>
          </a:pPr>
          <a:r>
            <a:rPr lang="en-US">
              <a:latin typeface="Open Sans" panose="020B0606030504020204" pitchFamily="34" charset="0"/>
              <a:ea typeface="Open Sans" panose="020B0606030504020204" pitchFamily="34" charset="0"/>
              <a:cs typeface="Open Sans" panose="020B0606030504020204" pitchFamily="34" charset="0"/>
            </a:rPr>
            <a:t>Build a Bigger Network</a:t>
          </a:r>
        </a:p>
      </dgm:t>
    </dgm:pt>
    <dgm:pt modelId="{393FE88D-E701-6D41-92DB-94753AA587B0}" type="parTrans" cxnId="{E722DCDD-6790-4147-BE81-E4E26841FBAE}">
      <dgm:prSet/>
      <dgm:spPr/>
      <dgm:t>
        <a:bodyPr/>
        <a:lstStyle/>
        <a:p>
          <a:pPr algn="ctr"/>
          <a:endParaRPr lang="en-US"/>
        </a:p>
      </dgm:t>
    </dgm:pt>
    <dgm:pt modelId="{68732744-03E7-6041-B515-D10BEAE34C93}" type="sibTrans" cxnId="{E722DCDD-6790-4147-BE81-E4E26841FBAE}">
      <dgm:prSet/>
      <dgm:spPr/>
      <dgm:t>
        <a:bodyPr/>
        <a:lstStyle/>
        <a:p>
          <a:pPr algn="ctr"/>
          <a:endParaRPr lang="en-US"/>
        </a:p>
      </dgm:t>
    </dgm:pt>
    <dgm:pt modelId="{681DB74E-FAB6-1B4E-99C0-129AD704B4DD}">
      <dgm:prSet phldrT="[Tex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Build relationships with organizations &amp; partners for collaborative action</a:t>
          </a:r>
        </a:p>
      </dgm:t>
    </dgm:pt>
    <dgm:pt modelId="{B7461B9F-4036-E04F-BC64-4FAB0849EED4}" type="parTrans" cxnId="{D8798031-4793-734C-B584-367E833FF42F}">
      <dgm:prSet/>
      <dgm:spPr/>
      <dgm:t>
        <a:bodyPr/>
        <a:lstStyle/>
        <a:p>
          <a:pPr algn="ctr"/>
          <a:endParaRPr lang="en-US"/>
        </a:p>
      </dgm:t>
    </dgm:pt>
    <dgm:pt modelId="{8640CADA-9AFD-584A-ABD3-2673FFB7170A}" type="sibTrans" cxnId="{D8798031-4793-734C-B584-367E833FF42F}">
      <dgm:prSet/>
      <dgm:spPr/>
      <dgm:t>
        <a:bodyPr/>
        <a:lstStyle/>
        <a:p>
          <a:pPr algn="ctr"/>
          <a:endParaRPr lang="en-US"/>
        </a:p>
      </dgm:t>
    </dgm:pt>
    <dgm:pt modelId="{FE7FA52B-3687-6047-A100-412A35DA17CA}">
      <dgm:prSet/>
      <dgm:spPr/>
      <dgm:t>
        <a:bodyPr/>
        <a:lstStyle/>
        <a:p>
          <a:pPr>
            <a:lnSpc>
              <a:spcPct val="100000"/>
            </a:lnSpc>
            <a:defRPr b="1"/>
          </a:pPr>
          <a:r>
            <a:rPr lang="en-US">
              <a:latin typeface="Open Sans" panose="020B0606030504020204" pitchFamily="34" charset="0"/>
              <a:ea typeface="Open Sans" panose="020B0606030504020204" pitchFamily="34" charset="0"/>
              <a:cs typeface="Open Sans" panose="020B0606030504020204" pitchFamily="34" charset="0"/>
            </a:rPr>
            <a:t>Strengthen RESULTS Group</a:t>
          </a:r>
        </a:p>
      </dgm:t>
    </dgm:pt>
    <dgm:pt modelId="{C000EFED-B923-AA42-8FC9-F1A08B2F1200}" type="parTrans" cxnId="{7FA17B1B-9341-4448-8D9A-B06243F509EC}">
      <dgm:prSet/>
      <dgm:spPr/>
      <dgm:t>
        <a:bodyPr/>
        <a:lstStyle/>
        <a:p>
          <a:pPr algn="ctr"/>
          <a:endParaRPr lang="en-US"/>
        </a:p>
      </dgm:t>
    </dgm:pt>
    <dgm:pt modelId="{30B37444-7EFE-EB4F-B2BA-1BB090DB44CD}" type="sibTrans" cxnId="{7FA17B1B-9341-4448-8D9A-B06243F509EC}">
      <dgm:prSet/>
      <dgm:spPr/>
      <dgm:t>
        <a:bodyPr/>
        <a:lstStyle/>
        <a:p>
          <a:pPr algn="ctr"/>
          <a:endParaRPr lang="en-US"/>
        </a:p>
      </dgm:t>
    </dgm:pt>
    <dgm:pt modelId="{93D113FC-42E3-C242-BDF5-8451D3E6E3A8}">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Help new advocates find their place &amp; grow in confidence</a:t>
          </a:r>
        </a:p>
      </dgm:t>
    </dgm:pt>
    <dgm:pt modelId="{7710C814-95BC-674F-B54B-16970703DA73}" type="parTrans" cxnId="{AEFD6DB3-85A4-A046-A4B3-262EBE374EF6}">
      <dgm:prSet/>
      <dgm:spPr/>
      <dgm:t>
        <a:bodyPr/>
        <a:lstStyle/>
        <a:p>
          <a:pPr algn="ctr"/>
          <a:endParaRPr lang="en-US"/>
        </a:p>
      </dgm:t>
    </dgm:pt>
    <dgm:pt modelId="{54897726-18EC-D842-A9BA-7C8AB876B815}" type="sibTrans" cxnId="{AEFD6DB3-85A4-A046-A4B3-262EBE374EF6}">
      <dgm:prSet/>
      <dgm:spPr/>
      <dgm:t>
        <a:bodyPr/>
        <a:lstStyle/>
        <a:p>
          <a:pPr algn="ctr"/>
          <a:endParaRPr lang="en-US"/>
        </a:p>
      </dgm:t>
    </dgm:pt>
    <dgm:pt modelId="{C7A36492-5D66-1D46-AD85-F7A7D6573D88}">
      <dgm:prSet phldrT="[Tex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Table in the community with letter writing actions</a:t>
          </a:r>
        </a:p>
      </dgm:t>
    </dgm:pt>
    <dgm:pt modelId="{4F6B458B-AC6B-5A46-8B87-188BE960FA7B}" type="parTrans" cxnId="{80468C50-2482-444A-9864-9FCAC96E2BED}">
      <dgm:prSet/>
      <dgm:spPr/>
      <dgm:t>
        <a:bodyPr/>
        <a:lstStyle/>
        <a:p>
          <a:pPr algn="ctr"/>
          <a:endParaRPr lang="en-US"/>
        </a:p>
      </dgm:t>
    </dgm:pt>
    <dgm:pt modelId="{300F9A55-DB37-914F-A764-88217A0189ED}" type="sibTrans" cxnId="{80468C50-2482-444A-9864-9FCAC96E2BED}">
      <dgm:prSet/>
      <dgm:spPr/>
      <dgm:t>
        <a:bodyPr/>
        <a:lstStyle/>
        <a:p>
          <a:pPr algn="ctr"/>
          <a:endParaRPr lang="en-US"/>
        </a:p>
      </dgm:t>
    </dgm:pt>
    <dgm:pt modelId="{D725EEBE-350B-5741-A51B-F1339C8BE06A}">
      <dgm:prSet phldrT="[Tex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Share letter writing &amp; media actions with friends, family, &amp; broader networks</a:t>
          </a:r>
        </a:p>
      </dgm:t>
    </dgm:pt>
    <dgm:pt modelId="{5D6C058A-3E6E-1141-A73F-5C8423DF3DAC}" type="parTrans" cxnId="{B77A1A78-C064-474C-A613-22CDE78FAEF6}">
      <dgm:prSet/>
      <dgm:spPr/>
      <dgm:t>
        <a:bodyPr/>
        <a:lstStyle/>
        <a:p>
          <a:pPr algn="ctr"/>
          <a:endParaRPr lang="en-US"/>
        </a:p>
      </dgm:t>
    </dgm:pt>
    <dgm:pt modelId="{866BB1F3-4FB1-D24B-95F7-9E3A65616DEA}" type="sibTrans" cxnId="{B77A1A78-C064-474C-A613-22CDE78FAEF6}">
      <dgm:prSet/>
      <dgm:spPr/>
      <dgm:t>
        <a:bodyPr/>
        <a:lstStyle/>
        <a:p>
          <a:pPr algn="ctr"/>
          <a:endParaRPr lang="en-US"/>
        </a:p>
      </dgm:t>
    </dgm:pt>
    <dgm:pt modelId="{C393EBA3-1733-7545-B25C-D8D07AC32397}">
      <dgm:prSet phldrT="[Tex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Table at community events to invite people to become advocates</a:t>
          </a:r>
        </a:p>
      </dgm:t>
    </dgm:pt>
    <dgm:pt modelId="{9151C1D3-AA4D-EB4B-B6A9-209FACDB5691}" type="parTrans" cxnId="{718EFB1E-A833-6D44-BBD5-69E1D0BA65DB}">
      <dgm:prSet/>
      <dgm:spPr/>
      <dgm:t>
        <a:bodyPr/>
        <a:lstStyle/>
        <a:p>
          <a:pPr algn="ctr"/>
          <a:endParaRPr lang="en-US"/>
        </a:p>
      </dgm:t>
    </dgm:pt>
    <dgm:pt modelId="{E77A8D7B-7A19-EF41-8397-414C0C2F925D}" type="sibTrans" cxnId="{718EFB1E-A833-6D44-BBD5-69E1D0BA65DB}">
      <dgm:prSet/>
      <dgm:spPr/>
      <dgm:t>
        <a:bodyPr/>
        <a:lstStyle/>
        <a:p>
          <a:pPr algn="ctr"/>
          <a:endParaRPr lang="en-US"/>
        </a:p>
      </dgm:t>
    </dgm:pt>
    <dgm:pt modelId="{A3A7D5F3-FBD9-4148-8804-4F2AA31ED155}">
      <dgm:prSet custT="1"/>
      <dgm:spPr/>
      <dgm:t>
        <a:bodyPr/>
        <a:lstStyle/>
        <a:p>
          <a:pPr>
            <a:lnSpc>
              <a:spcPct val="100000"/>
            </a:lnSpc>
          </a:pPr>
          <a:r>
            <a:rPr lang="en-US" sz="1600">
              <a:latin typeface="Open Sans" panose="020B0606030504020204" pitchFamily="34" charset="0"/>
              <a:ea typeface="Open Sans" panose="020B0606030504020204" pitchFamily="34" charset="0"/>
              <a:cs typeface="Open Sans" panose="020B0606030504020204" pitchFamily="34" charset="0"/>
            </a:rPr>
            <a:t>Host in-person action meetings to build relationships with current &amp; new advocates</a:t>
          </a:r>
        </a:p>
      </dgm:t>
    </dgm:pt>
    <dgm:pt modelId="{AE282595-FD01-D044-8EF0-541F30F95E5E}" type="parTrans" cxnId="{D8FAD957-8BE2-7542-A576-FE24E066248A}">
      <dgm:prSet/>
      <dgm:spPr/>
      <dgm:t>
        <a:bodyPr/>
        <a:lstStyle/>
        <a:p>
          <a:pPr algn="ctr"/>
          <a:endParaRPr lang="en-US"/>
        </a:p>
      </dgm:t>
    </dgm:pt>
    <dgm:pt modelId="{B7CF6CAB-E5E9-7B44-8203-001FCE0BE1D7}" type="sibTrans" cxnId="{D8FAD957-8BE2-7542-A576-FE24E066248A}">
      <dgm:prSet/>
      <dgm:spPr/>
      <dgm:t>
        <a:bodyPr/>
        <a:lstStyle/>
        <a:p>
          <a:pPr algn="ctr"/>
          <a:endParaRPr lang="en-US"/>
        </a:p>
      </dgm:t>
    </dgm:pt>
    <dgm:pt modelId="{708B0670-FA29-4CBB-9BB2-0B798186BAA1}" type="pres">
      <dgm:prSet presAssocID="{7C1ABBB6-A848-F24C-B1F1-336851C8A4EC}" presName="root" presStyleCnt="0">
        <dgm:presLayoutVars>
          <dgm:dir/>
          <dgm:resizeHandles val="exact"/>
        </dgm:presLayoutVars>
      </dgm:prSet>
      <dgm:spPr/>
    </dgm:pt>
    <dgm:pt modelId="{F9F40D2F-5E89-4424-9BD7-12701D876BB5}" type="pres">
      <dgm:prSet presAssocID="{DD1581B3-93D4-D94D-8083-70864E0CCEC7}" presName="compNode" presStyleCnt="0"/>
      <dgm:spPr/>
    </dgm:pt>
    <dgm:pt modelId="{8C98474B-CF2B-4C4B-A0A3-F5F45A8E4032}" type="pres">
      <dgm:prSet presAssocID="{DD1581B3-93D4-D94D-8083-70864E0CCEC7}" presName="iconRect" presStyleLbl="node1" presStyleIdx="0" presStyleCnt="3" custLinFactNeighborX="84253" custLinFactNeighborY="821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hat"/>
        </a:ext>
      </dgm:extLst>
    </dgm:pt>
    <dgm:pt modelId="{204EE796-FF98-4471-9DBA-B135D0EEBCC4}" type="pres">
      <dgm:prSet presAssocID="{DD1581B3-93D4-D94D-8083-70864E0CCEC7}" presName="iconSpace" presStyleCnt="0"/>
      <dgm:spPr/>
    </dgm:pt>
    <dgm:pt modelId="{934EAE08-0B90-4763-8CB3-BE454A5591D9}" type="pres">
      <dgm:prSet presAssocID="{DD1581B3-93D4-D94D-8083-70864E0CCEC7}" presName="parTx" presStyleLbl="revTx" presStyleIdx="0" presStyleCnt="6">
        <dgm:presLayoutVars>
          <dgm:chMax val="0"/>
          <dgm:chPref val="0"/>
        </dgm:presLayoutVars>
      </dgm:prSet>
      <dgm:spPr/>
    </dgm:pt>
    <dgm:pt modelId="{962A905C-4F03-4FF3-8DE6-56705C5CD8AA}" type="pres">
      <dgm:prSet presAssocID="{DD1581B3-93D4-D94D-8083-70864E0CCEC7}" presName="txSpace" presStyleCnt="0"/>
      <dgm:spPr/>
    </dgm:pt>
    <dgm:pt modelId="{7BA899AF-F737-4C88-9E47-8835722DDC3C}" type="pres">
      <dgm:prSet presAssocID="{DD1581B3-93D4-D94D-8083-70864E0CCEC7}" presName="desTx" presStyleLbl="revTx" presStyleIdx="1" presStyleCnt="6">
        <dgm:presLayoutVars/>
      </dgm:prSet>
      <dgm:spPr/>
    </dgm:pt>
    <dgm:pt modelId="{37C98A10-EDAE-41B7-99A7-4FA0A1090F3A}" type="pres">
      <dgm:prSet presAssocID="{8CB461EC-470C-EC42-B881-BA17EDE5A92A}" presName="sibTrans" presStyleCnt="0"/>
      <dgm:spPr/>
    </dgm:pt>
    <dgm:pt modelId="{93FEAB2F-7377-4A1F-80B5-A56B2DF50A19}" type="pres">
      <dgm:prSet presAssocID="{FAE85B43-7BE3-6B45-B4F7-5B7B7E9440C7}" presName="compNode" presStyleCnt="0"/>
      <dgm:spPr/>
    </dgm:pt>
    <dgm:pt modelId="{702C7825-428F-4604-9EAB-235F6B806A25}" type="pres">
      <dgm:prSet presAssocID="{FAE85B43-7BE3-6B45-B4F7-5B7B7E9440C7}" presName="iconRect" presStyleLbl="node1" presStyleIdx="1" presStyleCnt="3" custLinFactNeighborX="94371" custLinFactNeighborY="821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E5D54B8-784F-41AD-A403-6924FCA1DE7B}" type="pres">
      <dgm:prSet presAssocID="{FAE85B43-7BE3-6B45-B4F7-5B7B7E9440C7}" presName="iconSpace" presStyleCnt="0"/>
      <dgm:spPr/>
    </dgm:pt>
    <dgm:pt modelId="{87DA13AF-5BCE-4B90-BCB3-B5F52B73D8AE}" type="pres">
      <dgm:prSet presAssocID="{FAE85B43-7BE3-6B45-B4F7-5B7B7E9440C7}" presName="parTx" presStyleLbl="revTx" presStyleIdx="2" presStyleCnt="6">
        <dgm:presLayoutVars>
          <dgm:chMax val="0"/>
          <dgm:chPref val="0"/>
        </dgm:presLayoutVars>
      </dgm:prSet>
      <dgm:spPr/>
    </dgm:pt>
    <dgm:pt modelId="{7F8A8C80-EC28-4A76-9357-800AE6D6F590}" type="pres">
      <dgm:prSet presAssocID="{FAE85B43-7BE3-6B45-B4F7-5B7B7E9440C7}" presName="txSpace" presStyleCnt="0"/>
      <dgm:spPr/>
    </dgm:pt>
    <dgm:pt modelId="{9F0F47FC-0880-42CB-A152-680740ED97DE}" type="pres">
      <dgm:prSet presAssocID="{FAE85B43-7BE3-6B45-B4F7-5B7B7E9440C7}" presName="desTx" presStyleLbl="revTx" presStyleIdx="3" presStyleCnt="6">
        <dgm:presLayoutVars/>
      </dgm:prSet>
      <dgm:spPr/>
    </dgm:pt>
    <dgm:pt modelId="{578675AA-6779-4A47-9D07-17A5CC917F3D}" type="pres">
      <dgm:prSet presAssocID="{68732744-03E7-6041-B515-D10BEAE34C93}" presName="sibTrans" presStyleCnt="0"/>
      <dgm:spPr/>
    </dgm:pt>
    <dgm:pt modelId="{718C361A-30A9-4B1E-81BC-ABB70DBD7407}" type="pres">
      <dgm:prSet presAssocID="{FE7FA52B-3687-6047-A100-412A35DA17CA}" presName="compNode" presStyleCnt="0"/>
      <dgm:spPr/>
    </dgm:pt>
    <dgm:pt modelId="{CE443596-42D4-4354-90D8-DA32A01C8970}" type="pres">
      <dgm:prSet presAssocID="{FE7FA52B-3687-6047-A100-412A35DA17CA}" presName="iconRect" presStyleLbl="node1" presStyleIdx="2" presStyleCnt="3" custLinFactNeighborX="8997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Share With Person"/>
        </a:ext>
      </dgm:extLst>
    </dgm:pt>
    <dgm:pt modelId="{9D3DF195-0D7E-4758-A953-C8F395ED1FD6}" type="pres">
      <dgm:prSet presAssocID="{FE7FA52B-3687-6047-A100-412A35DA17CA}" presName="iconSpace" presStyleCnt="0"/>
      <dgm:spPr/>
    </dgm:pt>
    <dgm:pt modelId="{F0B33FEE-B8C3-4950-97E6-30B0FCF3F653}" type="pres">
      <dgm:prSet presAssocID="{FE7FA52B-3687-6047-A100-412A35DA17CA}" presName="parTx" presStyleLbl="revTx" presStyleIdx="4" presStyleCnt="6">
        <dgm:presLayoutVars>
          <dgm:chMax val="0"/>
          <dgm:chPref val="0"/>
        </dgm:presLayoutVars>
      </dgm:prSet>
      <dgm:spPr/>
    </dgm:pt>
    <dgm:pt modelId="{A240AE8B-FD7C-4C1D-968E-8AFB07B81684}" type="pres">
      <dgm:prSet presAssocID="{FE7FA52B-3687-6047-A100-412A35DA17CA}" presName="txSpace" presStyleCnt="0"/>
      <dgm:spPr/>
    </dgm:pt>
    <dgm:pt modelId="{74369845-C28F-441C-956D-A3CDBBD8DE25}" type="pres">
      <dgm:prSet presAssocID="{FE7FA52B-3687-6047-A100-412A35DA17CA}" presName="desTx" presStyleLbl="revTx" presStyleIdx="5" presStyleCnt="6">
        <dgm:presLayoutVars/>
      </dgm:prSet>
      <dgm:spPr/>
    </dgm:pt>
  </dgm:ptLst>
  <dgm:cxnLst>
    <dgm:cxn modelId="{EB7E2700-D1DC-1348-83FA-586F3964F0CF}" type="presOf" srcId="{7C1ABBB6-A848-F24C-B1F1-336851C8A4EC}" destId="{708B0670-FA29-4CBB-9BB2-0B798186BAA1}" srcOrd="0" destOrd="0" presId="urn:microsoft.com/office/officeart/2018/2/layout/IconLabelDescriptionList"/>
    <dgm:cxn modelId="{1CB46E0D-7004-BC48-A967-20BC89FFD03E}" type="presOf" srcId="{C393EBA3-1733-7545-B25C-D8D07AC32397}" destId="{9F0F47FC-0880-42CB-A152-680740ED97DE}" srcOrd="0" destOrd="1" presId="urn:microsoft.com/office/officeart/2018/2/layout/IconLabelDescriptionList"/>
    <dgm:cxn modelId="{B298C017-7B44-B742-A148-DEB9797D4D34}" type="presOf" srcId="{DD1581B3-93D4-D94D-8083-70864E0CCEC7}" destId="{934EAE08-0B90-4763-8CB3-BE454A5591D9}" srcOrd="0" destOrd="0" presId="urn:microsoft.com/office/officeart/2018/2/layout/IconLabelDescriptionList"/>
    <dgm:cxn modelId="{7FA17B1B-9341-4448-8D9A-B06243F509EC}" srcId="{7C1ABBB6-A848-F24C-B1F1-336851C8A4EC}" destId="{FE7FA52B-3687-6047-A100-412A35DA17CA}" srcOrd="2" destOrd="0" parTransId="{C000EFED-B923-AA42-8FC9-F1A08B2F1200}" sibTransId="{30B37444-7EFE-EB4F-B2BA-1BB090DB44CD}"/>
    <dgm:cxn modelId="{718EFB1E-A833-6D44-BBD5-69E1D0BA65DB}" srcId="{FAE85B43-7BE3-6B45-B4F7-5B7B7E9440C7}" destId="{C393EBA3-1733-7545-B25C-D8D07AC32397}" srcOrd="1" destOrd="0" parTransId="{9151C1D3-AA4D-EB4B-B6A9-209FACDB5691}" sibTransId="{E77A8D7B-7A19-EF41-8397-414C0C2F925D}"/>
    <dgm:cxn modelId="{BEE99B25-6433-4548-A0A6-2FCF86424992}" type="presOf" srcId="{A3A7D5F3-FBD9-4148-8804-4F2AA31ED155}" destId="{74369845-C28F-441C-956D-A3CDBBD8DE25}" srcOrd="0" destOrd="1" presId="urn:microsoft.com/office/officeart/2018/2/layout/IconLabelDescriptionList"/>
    <dgm:cxn modelId="{D8798031-4793-734C-B584-367E833FF42F}" srcId="{FAE85B43-7BE3-6B45-B4F7-5B7B7E9440C7}" destId="{681DB74E-FAB6-1B4E-99C0-129AD704B4DD}" srcOrd="0" destOrd="0" parTransId="{B7461B9F-4036-E04F-BC64-4FAB0849EED4}" sibTransId="{8640CADA-9AFD-584A-ABD3-2673FFB7170A}"/>
    <dgm:cxn modelId="{D5250D33-8BC2-C544-B9B3-EB0C6F869D82}" type="presOf" srcId="{D725EEBE-350B-5741-A51B-F1339C8BE06A}" destId="{7BA899AF-F737-4C88-9E47-8835722DDC3C}" srcOrd="0" destOrd="1" presId="urn:microsoft.com/office/officeart/2018/2/layout/IconLabelDescriptionList"/>
    <dgm:cxn modelId="{80468C50-2482-444A-9864-9FCAC96E2BED}" srcId="{DD1581B3-93D4-D94D-8083-70864E0CCEC7}" destId="{C7A36492-5D66-1D46-AD85-F7A7D6573D88}" srcOrd="0" destOrd="0" parTransId="{4F6B458B-AC6B-5A46-8B87-188BE960FA7B}" sibTransId="{300F9A55-DB37-914F-A764-88217A0189ED}"/>
    <dgm:cxn modelId="{D8FAD957-8BE2-7542-A576-FE24E066248A}" srcId="{FE7FA52B-3687-6047-A100-412A35DA17CA}" destId="{A3A7D5F3-FBD9-4148-8804-4F2AA31ED155}" srcOrd="1" destOrd="0" parTransId="{AE282595-FD01-D044-8EF0-541F30F95E5E}" sibTransId="{B7CF6CAB-E5E9-7B44-8203-001FCE0BE1D7}"/>
    <dgm:cxn modelId="{B77A1A78-C064-474C-A613-22CDE78FAEF6}" srcId="{DD1581B3-93D4-D94D-8083-70864E0CCEC7}" destId="{D725EEBE-350B-5741-A51B-F1339C8BE06A}" srcOrd="1" destOrd="0" parTransId="{5D6C058A-3E6E-1141-A73F-5C8423DF3DAC}" sibTransId="{866BB1F3-4FB1-D24B-95F7-9E3A65616DEA}"/>
    <dgm:cxn modelId="{FEB1AD7F-CB70-D643-BFAB-2C204747E947}" type="presOf" srcId="{681DB74E-FAB6-1B4E-99C0-129AD704B4DD}" destId="{9F0F47FC-0880-42CB-A152-680740ED97DE}" srcOrd="0" destOrd="0" presId="urn:microsoft.com/office/officeart/2018/2/layout/IconLabelDescriptionList"/>
    <dgm:cxn modelId="{AEFD6DB3-85A4-A046-A4B3-262EBE374EF6}" srcId="{FE7FA52B-3687-6047-A100-412A35DA17CA}" destId="{93D113FC-42E3-C242-BDF5-8451D3E6E3A8}" srcOrd="0" destOrd="0" parTransId="{7710C814-95BC-674F-B54B-16970703DA73}" sibTransId="{54897726-18EC-D842-A9BA-7C8AB876B815}"/>
    <dgm:cxn modelId="{BE5647C7-69C7-7448-B962-229D959510BB}" type="presOf" srcId="{FE7FA52B-3687-6047-A100-412A35DA17CA}" destId="{F0B33FEE-B8C3-4950-97E6-30B0FCF3F653}" srcOrd="0" destOrd="0" presId="urn:microsoft.com/office/officeart/2018/2/layout/IconLabelDescriptionList"/>
    <dgm:cxn modelId="{4655AFD0-97C2-E447-A07E-E9AA5133FF6F}" type="presOf" srcId="{FAE85B43-7BE3-6B45-B4F7-5B7B7E9440C7}" destId="{87DA13AF-5BCE-4B90-BCB3-B5F52B73D8AE}" srcOrd="0" destOrd="0" presId="urn:microsoft.com/office/officeart/2018/2/layout/IconLabelDescriptionList"/>
    <dgm:cxn modelId="{2AE474D9-E4ED-DC47-A701-507B6C721B1E}" srcId="{7C1ABBB6-A848-F24C-B1F1-336851C8A4EC}" destId="{DD1581B3-93D4-D94D-8083-70864E0CCEC7}" srcOrd="0" destOrd="0" parTransId="{FA89BC00-B3F5-4441-8D85-8CF4FE1F0C5E}" sibTransId="{8CB461EC-470C-EC42-B881-BA17EDE5A92A}"/>
    <dgm:cxn modelId="{E722DCDD-6790-4147-BE81-E4E26841FBAE}" srcId="{7C1ABBB6-A848-F24C-B1F1-336851C8A4EC}" destId="{FAE85B43-7BE3-6B45-B4F7-5B7B7E9440C7}" srcOrd="1" destOrd="0" parTransId="{393FE88D-E701-6D41-92DB-94753AA587B0}" sibTransId="{68732744-03E7-6041-B515-D10BEAE34C93}"/>
    <dgm:cxn modelId="{9F94FBF9-87F7-B04C-9C2F-8C1FD3805089}" type="presOf" srcId="{C7A36492-5D66-1D46-AD85-F7A7D6573D88}" destId="{7BA899AF-F737-4C88-9E47-8835722DDC3C}" srcOrd="0" destOrd="0" presId="urn:microsoft.com/office/officeart/2018/2/layout/IconLabelDescriptionList"/>
    <dgm:cxn modelId="{374402FC-316B-AE4D-80CC-D41DA10D0CF6}" type="presOf" srcId="{93D113FC-42E3-C242-BDF5-8451D3E6E3A8}" destId="{74369845-C28F-441C-956D-A3CDBBD8DE25}" srcOrd="0" destOrd="0" presId="urn:microsoft.com/office/officeart/2018/2/layout/IconLabelDescriptionList"/>
    <dgm:cxn modelId="{2EAA36D0-4752-0F4C-AF7D-4A91CCB59F39}" type="presParOf" srcId="{708B0670-FA29-4CBB-9BB2-0B798186BAA1}" destId="{F9F40D2F-5E89-4424-9BD7-12701D876BB5}" srcOrd="0" destOrd="0" presId="urn:microsoft.com/office/officeart/2018/2/layout/IconLabelDescriptionList"/>
    <dgm:cxn modelId="{3234B248-2939-9545-AD0A-B44FE42C660B}" type="presParOf" srcId="{F9F40D2F-5E89-4424-9BD7-12701D876BB5}" destId="{8C98474B-CF2B-4C4B-A0A3-F5F45A8E4032}" srcOrd="0" destOrd="0" presId="urn:microsoft.com/office/officeart/2018/2/layout/IconLabelDescriptionList"/>
    <dgm:cxn modelId="{06A5879A-DF71-E54E-8993-981C8C7679D2}" type="presParOf" srcId="{F9F40D2F-5E89-4424-9BD7-12701D876BB5}" destId="{204EE796-FF98-4471-9DBA-B135D0EEBCC4}" srcOrd="1" destOrd="0" presId="urn:microsoft.com/office/officeart/2018/2/layout/IconLabelDescriptionList"/>
    <dgm:cxn modelId="{BBD13276-A456-9144-817E-F50680A1D7C5}" type="presParOf" srcId="{F9F40D2F-5E89-4424-9BD7-12701D876BB5}" destId="{934EAE08-0B90-4763-8CB3-BE454A5591D9}" srcOrd="2" destOrd="0" presId="urn:microsoft.com/office/officeart/2018/2/layout/IconLabelDescriptionList"/>
    <dgm:cxn modelId="{AB0FDDD4-8EA8-EA4E-82AB-21AA4803C75F}" type="presParOf" srcId="{F9F40D2F-5E89-4424-9BD7-12701D876BB5}" destId="{962A905C-4F03-4FF3-8DE6-56705C5CD8AA}" srcOrd="3" destOrd="0" presId="urn:microsoft.com/office/officeart/2018/2/layout/IconLabelDescriptionList"/>
    <dgm:cxn modelId="{37AF6033-394D-7A4F-8878-7500C7DD6D32}" type="presParOf" srcId="{F9F40D2F-5E89-4424-9BD7-12701D876BB5}" destId="{7BA899AF-F737-4C88-9E47-8835722DDC3C}" srcOrd="4" destOrd="0" presId="urn:microsoft.com/office/officeart/2018/2/layout/IconLabelDescriptionList"/>
    <dgm:cxn modelId="{9850C5C5-0E2F-0F43-889C-18788ED974F7}" type="presParOf" srcId="{708B0670-FA29-4CBB-9BB2-0B798186BAA1}" destId="{37C98A10-EDAE-41B7-99A7-4FA0A1090F3A}" srcOrd="1" destOrd="0" presId="urn:microsoft.com/office/officeart/2018/2/layout/IconLabelDescriptionList"/>
    <dgm:cxn modelId="{B4829532-2959-2147-A0A0-03695EFEA5B5}" type="presParOf" srcId="{708B0670-FA29-4CBB-9BB2-0B798186BAA1}" destId="{93FEAB2F-7377-4A1F-80B5-A56B2DF50A19}" srcOrd="2" destOrd="0" presId="urn:microsoft.com/office/officeart/2018/2/layout/IconLabelDescriptionList"/>
    <dgm:cxn modelId="{ABDAD007-3C2F-A44E-9F8D-379113103B84}" type="presParOf" srcId="{93FEAB2F-7377-4A1F-80B5-A56B2DF50A19}" destId="{702C7825-428F-4604-9EAB-235F6B806A25}" srcOrd="0" destOrd="0" presId="urn:microsoft.com/office/officeart/2018/2/layout/IconLabelDescriptionList"/>
    <dgm:cxn modelId="{B4AB57C5-8399-1646-BD7B-38F8EDD0895E}" type="presParOf" srcId="{93FEAB2F-7377-4A1F-80B5-A56B2DF50A19}" destId="{0E5D54B8-784F-41AD-A403-6924FCA1DE7B}" srcOrd="1" destOrd="0" presId="urn:microsoft.com/office/officeart/2018/2/layout/IconLabelDescriptionList"/>
    <dgm:cxn modelId="{643AF1D4-6D7D-7649-AA56-EC31F9DB1083}" type="presParOf" srcId="{93FEAB2F-7377-4A1F-80B5-A56B2DF50A19}" destId="{87DA13AF-5BCE-4B90-BCB3-B5F52B73D8AE}" srcOrd="2" destOrd="0" presId="urn:microsoft.com/office/officeart/2018/2/layout/IconLabelDescriptionList"/>
    <dgm:cxn modelId="{D20F6D3D-BE79-BB47-907C-02966BEE6D6B}" type="presParOf" srcId="{93FEAB2F-7377-4A1F-80B5-A56B2DF50A19}" destId="{7F8A8C80-EC28-4A76-9357-800AE6D6F590}" srcOrd="3" destOrd="0" presId="urn:microsoft.com/office/officeart/2018/2/layout/IconLabelDescriptionList"/>
    <dgm:cxn modelId="{1BB87A5F-055F-464B-BE86-F081A584FBE1}" type="presParOf" srcId="{93FEAB2F-7377-4A1F-80B5-A56B2DF50A19}" destId="{9F0F47FC-0880-42CB-A152-680740ED97DE}" srcOrd="4" destOrd="0" presId="urn:microsoft.com/office/officeart/2018/2/layout/IconLabelDescriptionList"/>
    <dgm:cxn modelId="{4982B052-93A1-0048-958A-6B4429979053}" type="presParOf" srcId="{708B0670-FA29-4CBB-9BB2-0B798186BAA1}" destId="{578675AA-6779-4A47-9D07-17A5CC917F3D}" srcOrd="3" destOrd="0" presId="urn:microsoft.com/office/officeart/2018/2/layout/IconLabelDescriptionList"/>
    <dgm:cxn modelId="{C7C4286F-CAEE-074E-8340-EB18E00DF9EA}" type="presParOf" srcId="{708B0670-FA29-4CBB-9BB2-0B798186BAA1}" destId="{718C361A-30A9-4B1E-81BC-ABB70DBD7407}" srcOrd="4" destOrd="0" presId="urn:microsoft.com/office/officeart/2018/2/layout/IconLabelDescriptionList"/>
    <dgm:cxn modelId="{66910A06-1793-4A4E-9B56-80A9CB7492F7}" type="presParOf" srcId="{718C361A-30A9-4B1E-81BC-ABB70DBD7407}" destId="{CE443596-42D4-4354-90D8-DA32A01C8970}" srcOrd="0" destOrd="0" presId="urn:microsoft.com/office/officeart/2018/2/layout/IconLabelDescriptionList"/>
    <dgm:cxn modelId="{0BA2CC29-249B-084E-8206-899266DACA62}" type="presParOf" srcId="{718C361A-30A9-4B1E-81BC-ABB70DBD7407}" destId="{9D3DF195-0D7E-4758-A953-C8F395ED1FD6}" srcOrd="1" destOrd="0" presId="urn:microsoft.com/office/officeart/2018/2/layout/IconLabelDescriptionList"/>
    <dgm:cxn modelId="{834D1CE6-E3ED-5940-A2C9-72ADD01CEAB2}" type="presParOf" srcId="{718C361A-30A9-4B1E-81BC-ABB70DBD7407}" destId="{F0B33FEE-B8C3-4950-97E6-30B0FCF3F653}" srcOrd="2" destOrd="0" presId="urn:microsoft.com/office/officeart/2018/2/layout/IconLabelDescriptionList"/>
    <dgm:cxn modelId="{58C6E692-8B76-804B-A6B0-C70B42BD6E5B}" type="presParOf" srcId="{718C361A-30A9-4B1E-81BC-ABB70DBD7407}" destId="{A240AE8B-FD7C-4C1D-968E-8AFB07B81684}" srcOrd="3" destOrd="0" presId="urn:microsoft.com/office/officeart/2018/2/layout/IconLabelDescriptionList"/>
    <dgm:cxn modelId="{1621A502-26EF-FA45-B0AA-79C346759A9F}" type="presParOf" srcId="{718C361A-30A9-4B1E-81BC-ABB70DBD7407}" destId="{74369845-C28F-441C-956D-A3CDBBD8DE2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9A0AD-234D-4CBA-8278-9C9FEADAE695}">
      <dsp:nvSpPr>
        <dsp:cNvPr id="0" name=""/>
        <dsp:cNvSpPr/>
      </dsp:nvSpPr>
      <dsp:spPr>
        <a:xfrm>
          <a:off x="2906211" y="261514"/>
          <a:ext cx="3254404" cy="3254404"/>
        </a:xfrm>
        <a:prstGeom prst="pie">
          <a:avLst>
            <a:gd name="adj1" fmla="val 16200000"/>
            <a:gd name="adj2" fmla="val 18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a:t>Media</a:t>
          </a:r>
        </a:p>
      </dsp:txBody>
      <dsp:txXfrm>
        <a:off x="4675600" y="862029"/>
        <a:ext cx="1104172" cy="1084801"/>
      </dsp:txXfrm>
    </dsp:sp>
    <dsp:sp modelId="{039CB594-38D0-4282-B533-62D3BDBAC2E3}">
      <dsp:nvSpPr>
        <dsp:cNvPr id="0" name=""/>
        <dsp:cNvSpPr/>
      </dsp:nvSpPr>
      <dsp:spPr>
        <a:xfrm>
          <a:off x="2738454" y="358371"/>
          <a:ext cx="3254404" cy="3254404"/>
        </a:xfrm>
        <a:prstGeom prst="pie">
          <a:avLst>
            <a:gd name="adj1" fmla="val 1800000"/>
            <a:gd name="adj2" fmla="val 90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a:t>Congress</a:t>
          </a:r>
        </a:p>
      </dsp:txBody>
      <dsp:txXfrm>
        <a:off x="3629541" y="2411746"/>
        <a:ext cx="1472230" cy="1007315"/>
      </dsp:txXfrm>
    </dsp:sp>
    <dsp:sp modelId="{463D86FB-1681-4079-AB82-ECB5F52FF95F}">
      <dsp:nvSpPr>
        <dsp:cNvPr id="0" name=""/>
        <dsp:cNvSpPr/>
      </dsp:nvSpPr>
      <dsp:spPr>
        <a:xfrm>
          <a:off x="2738454" y="358371"/>
          <a:ext cx="3254404" cy="3254404"/>
        </a:xfrm>
        <a:prstGeom prst="pie">
          <a:avLst>
            <a:gd name="adj1" fmla="val 90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a:t>Community</a:t>
          </a:r>
        </a:p>
      </dsp:txBody>
      <dsp:txXfrm>
        <a:off x="3087141" y="997629"/>
        <a:ext cx="1104172" cy="1084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8474B-CF2B-4C4B-A0A3-F5F45A8E4032}">
      <dsp:nvSpPr>
        <dsp:cNvPr id="0" name=""/>
        <dsp:cNvSpPr/>
      </dsp:nvSpPr>
      <dsp:spPr>
        <a:xfrm>
          <a:off x="783902" y="407419"/>
          <a:ext cx="924328" cy="9243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4EAE08-0B90-4763-8CB3-BE454A5591D9}">
      <dsp:nvSpPr>
        <dsp:cNvPr id="0" name=""/>
        <dsp:cNvSpPr/>
      </dsp:nvSpPr>
      <dsp:spPr>
        <a:xfrm>
          <a:off x="5128" y="1409784"/>
          <a:ext cx="2640937" cy="39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latin typeface="Open Sans" panose="020B0606030504020204" pitchFamily="34" charset="0"/>
              <a:ea typeface="Open Sans" panose="020B0606030504020204" pitchFamily="34" charset="0"/>
              <a:cs typeface="Open Sans" panose="020B0606030504020204" pitchFamily="34" charset="0"/>
            </a:rPr>
            <a:t>Mobilize More Voices</a:t>
          </a:r>
        </a:p>
      </dsp:txBody>
      <dsp:txXfrm>
        <a:off x="5128" y="1409784"/>
        <a:ext cx="2640937" cy="396140"/>
      </dsp:txXfrm>
    </dsp:sp>
    <dsp:sp modelId="{7BA899AF-F737-4C88-9E47-8835722DDC3C}">
      <dsp:nvSpPr>
        <dsp:cNvPr id="0" name=""/>
        <dsp:cNvSpPr/>
      </dsp:nvSpPr>
      <dsp:spPr>
        <a:xfrm>
          <a:off x="5128" y="1877548"/>
          <a:ext cx="2640937" cy="203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Table in the community with letter writing actions</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Share letter writing &amp; media actions with friends, family, &amp; broader networks</a:t>
          </a:r>
        </a:p>
      </dsp:txBody>
      <dsp:txXfrm>
        <a:off x="5128" y="1877548"/>
        <a:ext cx="2640937" cy="2035071"/>
      </dsp:txXfrm>
    </dsp:sp>
    <dsp:sp modelId="{702C7825-428F-4604-9EAB-235F6B806A25}">
      <dsp:nvSpPr>
        <dsp:cNvPr id="0" name=""/>
        <dsp:cNvSpPr/>
      </dsp:nvSpPr>
      <dsp:spPr>
        <a:xfrm>
          <a:off x="3980527" y="407419"/>
          <a:ext cx="924328" cy="9243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A13AF-5BCE-4B90-BCB3-B5F52B73D8AE}">
      <dsp:nvSpPr>
        <dsp:cNvPr id="0" name=""/>
        <dsp:cNvSpPr/>
      </dsp:nvSpPr>
      <dsp:spPr>
        <a:xfrm>
          <a:off x="3108229" y="1409784"/>
          <a:ext cx="2640937" cy="39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latin typeface="Open Sans" panose="020B0606030504020204" pitchFamily="34" charset="0"/>
              <a:ea typeface="Open Sans" panose="020B0606030504020204" pitchFamily="34" charset="0"/>
              <a:cs typeface="Open Sans" panose="020B0606030504020204" pitchFamily="34" charset="0"/>
            </a:rPr>
            <a:t>Build a Bigger Network</a:t>
          </a:r>
        </a:p>
      </dsp:txBody>
      <dsp:txXfrm>
        <a:off x="3108229" y="1409784"/>
        <a:ext cx="2640937" cy="396140"/>
      </dsp:txXfrm>
    </dsp:sp>
    <dsp:sp modelId="{9F0F47FC-0880-42CB-A152-680740ED97DE}">
      <dsp:nvSpPr>
        <dsp:cNvPr id="0" name=""/>
        <dsp:cNvSpPr/>
      </dsp:nvSpPr>
      <dsp:spPr>
        <a:xfrm>
          <a:off x="3108229" y="1877548"/>
          <a:ext cx="2640937" cy="203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Build relationships with organizations &amp; partners for collaborative action</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Table at community events to invite people to become advocates</a:t>
          </a:r>
        </a:p>
      </dsp:txBody>
      <dsp:txXfrm>
        <a:off x="3108229" y="1877548"/>
        <a:ext cx="2640937" cy="2035071"/>
      </dsp:txXfrm>
    </dsp:sp>
    <dsp:sp modelId="{CE443596-42D4-4354-90D8-DA32A01C8970}">
      <dsp:nvSpPr>
        <dsp:cNvPr id="0" name=""/>
        <dsp:cNvSpPr/>
      </dsp:nvSpPr>
      <dsp:spPr>
        <a:xfrm>
          <a:off x="7042995" y="331467"/>
          <a:ext cx="924328" cy="92432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B33FEE-B8C3-4950-97E6-30B0FCF3F653}">
      <dsp:nvSpPr>
        <dsp:cNvPr id="0" name=""/>
        <dsp:cNvSpPr/>
      </dsp:nvSpPr>
      <dsp:spPr>
        <a:xfrm>
          <a:off x="6211331" y="1409784"/>
          <a:ext cx="2640937" cy="396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kern="1200">
              <a:latin typeface="Open Sans" panose="020B0606030504020204" pitchFamily="34" charset="0"/>
              <a:ea typeface="Open Sans" panose="020B0606030504020204" pitchFamily="34" charset="0"/>
              <a:cs typeface="Open Sans" panose="020B0606030504020204" pitchFamily="34" charset="0"/>
            </a:rPr>
            <a:t>Strengthen RESULTS Group</a:t>
          </a:r>
        </a:p>
      </dsp:txBody>
      <dsp:txXfrm>
        <a:off x="6211331" y="1409784"/>
        <a:ext cx="2640937" cy="396140"/>
      </dsp:txXfrm>
    </dsp:sp>
    <dsp:sp modelId="{74369845-C28F-441C-956D-A3CDBBD8DE25}">
      <dsp:nvSpPr>
        <dsp:cNvPr id="0" name=""/>
        <dsp:cNvSpPr/>
      </dsp:nvSpPr>
      <dsp:spPr>
        <a:xfrm>
          <a:off x="6211331" y="1877548"/>
          <a:ext cx="2640937" cy="2035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Help new advocates find their place &amp; grow in confidence</a:t>
          </a:r>
        </a:p>
        <a:p>
          <a:pPr marL="0" lvl="0" indent="0" algn="l" defTabSz="711200">
            <a:lnSpc>
              <a:spcPct val="100000"/>
            </a:lnSpc>
            <a:spcBef>
              <a:spcPct val="0"/>
            </a:spcBef>
            <a:spcAft>
              <a:spcPct val="35000"/>
            </a:spcAft>
            <a:buNone/>
          </a:pPr>
          <a:r>
            <a:rPr lang="en-US" sz="1600" kern="1200">
              <a:latin typeface="Open Sans" panose="020B0606030504020204" pitchFamily="34" charset="0"/>
              <a:ea typeface="Open Sans" panose="020B0606030504020204" pitchFamily="34" charset="0"/>
              <a:cs typeface="Open Sans" panose="020B0606030504020204" pitchFamily="34" charset="0"/>
            </a:rPr>
            <a:t>Host in-person action meetings to build relationships with current &amp; new advocates</a:t>
          </a:r>
        </a:p>
      </dsp:txBody>
      <dsp:txXfrm>
        <a:off x="6211331" y="1877548"/>
        <a:ext cx="2640937" cy="203507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26610F-83DF-79F9-33F8-46A2BEFDD1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100">
              <a:latin typeface="Open Sans" pitchFamily="2" charset="0"/>
              <a:ea typeface="Open Sans" pitchFamily="2" charset="0"/>
              <a:cs typeface="Open Sans" pitchFamily="2" charset="0"/>
            </a:endParaRPr>
          </a:p>
        </p:txBody>
      </p:sp>
      <p:sp>
        <p:nvSpPr>
          <p:cNvPr id="3" name="Date Placeholder 2">
            <a:extLst>
              <a:ext uri="{FF2B5EF4-FFF2-40B4-BE49-F238E27FC236}">
                <a16:creationId xmlns:a16="http://schemas.microsoft.com/office/drawing/2014/main" id="{45DFA258-7F9E-BE1E-1118-E87B800D0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01EB9-D398-4211-83C1-954D64E76C65}" type="datetimeFigureOut">
              <a:rPr lang="en-US" sz="1100" smtClean="0">
                <a:latin typeface="Open Sans" pitchFamily="2" charset="0"/>
                <a:ea typeface="Open Sans" pitchFamily="2" charset="0"/>
                <a:cs typeface="Open Sans" pitchFamily="2" charset="0"/>
              </a:rPr>
              <a:t>4/11/2026</a:t>
            </a:fld>
            <a:endParaRPr lang="en-US" sz="1100">
              <a:latin typeface="Open Sans" pitchFamily="2" charset="0"/>
              <a:ea typeface="Open Sans" pitchFamily="2" charset="0"/>
              <a:cs typeface="Open Sans" pitchFamily="2" charset="0"/>
            </a:endParaRPr>
          </a:p>
        </p:txBody>
      </p:sp>
      <p:sp>
        <p:nvSpPr>
          <p:cNvPr id="4" name="Footer Placeholder 3">
            <a:extLst>
              <a:ext uri="{FF2B5EF4-FFF2-40B4-BE49-F238E27FC236}">
                <a16:creationId xmlns:a16="http://schemas.microsoft.com/office/drawing/2014/main" id="{8E3DC261-2270-4A5F-EBF0-2DC5765E80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100">
              <a:latin typeface="Open Sans" pitchFamily="2" charset="0"/>
              <a:ea typeface="Open Sans" pitchFamily="2" charset="0"/>
              <a:cs typeface="Open Sans" pitchFamily="2" charset="0"/>
            </a:endParaRPr>
          </a:p>
        </p:txBody>
      </p:sp>
      <p:sp>
        <p:nvSpPr>
          <p:cNvPr id="5" name="Slide Number Placeholder 4">
            <a:extLst>
              <a:ext uri="{FF2B5EF4-FFF2-40B4-BE49-F238E27FC236}">
                <a16:creationId xmlns:a16="http://schemas.microsoft.com/office/drawing/2014/main" id="{D5F231E1-DD42-1C9F-769D-32AA00489A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A56921-9A57-45F4-918A-4251053F4824}" type="slidenum">
              <a:rPr lang="en-US" sz="1100" smtClean="0">
                <a:latin typeface="Open Sans" pitchFamily="2" charset="0"/>
                <a:ea typeface="Open Sans" pitchFamily="2" charset="0"/>
                <a:cs typeface="Open Sans" pitchFamily="2" charset="0"/>
              </a:rPr>
              <a:t>‹#›</a:t>
            </a:fld>
            <a:endParaRPr lang="en-US" sz="1100">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3232599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Open Sans" pitchFamily="2" charset="0"/>
                <a:ea typeface="Open Sans" pitchFamily="2" charset="0"/>
                <a:cs typeface="Open Sans"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Open Sans" pitchFamily="2" charset="0"/>
                <a:ea typeface="Open Sans" pitchFamily="2" charset="0"/>
                <a:cs typeface="Open Sans" pitchFamily="2" charset="0"/>
              </a:defRPr>
            </a:lvl1pPr>
          </a:lstStyle>
          <a:p>
            <a:fld id="{36BD4AF3-D86E-456E-B40B-702753F85C4E}" type="datetimeFigureOut">
              <a:rPr lang="en-US" smtClean="0"/>
              <a:pPr/>
              <a:t>4/11/2026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Open Sans" pitchFamily="2" charset="0"/>
                <a:ea typeface="Open Sans" pitchFamily="2" charset="0"/>
                <a:cs typeface="Open Sans"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Open Sans" pitchFamily="2" charset="0"/>
                <a:ea typeface="Open Sans" pitchFamily="2" charset="0"/>
                <a:cs typeface="Open Sans" pitchFamily="2" charset="0"/>
              </a:defRPr>
            </a:lvl1pPr>
          </a:lstStyle>
          <a:p>
            <a:fld id="{E1A05357-FEDC-42A6-A9AA-A177021FF7C8}" type="slidenum">
              <a:rPr lang="en-US" smtClean="0"/>
              <a:pPr/>
              <a:t>‹#›</a:t>
            </a:fld>
            <a:endParaRPr lang="en-US"/>
          </a:p>
        </p:txBody>
      </p:sp>
    </p:spTree>
    <p:extLst>
      <p:ext uri="{BB962C8B-B14F-4D97-AF65-F5344CB8AC3E}">
        <p14:creationId xmlns:p14="http://schemas.microsoft.com/office/powerpoint/2010/main" val="326257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itchFamily="2" charset="0"/>
        <a:ea typeface="Open Sans" pitchFamily="2" charset="0"/>
        <a:cs typeface="Open Sans" pitchFamily="2" charset="0"/>
      </a:defRPr>
    </a:lvl1pPr>
    <a:lvl2pPr marL="457200" algn="l" defTabSz="914400" rtl="0" eaLnBrk="1" latinLnBrk="0" hangingPunct="1">
      <a:defRPr sz="1200" kern="1200">
        <a:solidFill>
          <a:schemeClr val="tx1"/>
        </a:solidFill>
        <a:latin typeface="Open Sans" pitchFamily="2" charset="0"/>
        <a:ea typeface="Open Sans" pitchFamily="2" charset="0"/>
        <a:cs typeface="Open Sans" pitchFamily="2" charset="0"/>
      </a:defRPr>
    </a:lvl2pPr>
    <a:lvl3pPr marL="914400" algn="l" defTabSz="914400" rtl="0" eaLnBrk="1" latinLnBrk="0" hangingPunct="1">
      <a:defRPr sz="1200" kern="1200">
        <a:solidFill>
          <a:schemeClr val="tx1"/>
        </a:solidFill>
        <a:latin typeface="Open Sans" pitchFamily="2" charset="0"/>
        <a:ea typeface="Open Sans" pitchFamily="2" charset="0"/>
        <a:cs typeface="Open Sans" pitchFamily="2" charset="0"/>
      </a:defRPr>
    </a:lvl3pPr>
    <a:lvl4pPr marL="1371600" algn="l" defTabSz="914400" rtl="0" eaLnBrk="1" latinLnBrk="0" hangingPunct="1">
      <a:defRPr sz="1200" kern="1200">
        <a:solidFill>
          <a:schemeClr val="tx1"/>
        </a:solidFill>
        <a:latin typeface="Open Sans" pitchFamily="2" charset="0"/>
        <a:ea typeface="Open Sans" pitchFamily="2" charset="0"/>
        <a:cs typeface="Open Sans" pitchFamily="2" charset="0"/>
      </a:defRPr>
    </a:lvl4pPr>
    <a:lvl5pPr marL="1828800" algn="l" defTabSz="914400" rtl="0" eaLnBrk="1" latinLnBrk="0" hangingPunct="1">
      <a:defRPr sz="1200" kern="1200">
        <a:solidFill>
          <a:schemeClr val="tx1"/>
        </a:solidFill>
        <a:latin typeface="Open Sans" pitchFamily="2" charset="0"/>
        <a:ea typeface="Open Sans" pitchFamily="2" charset="0"/>
        <a:cs typeface="Open Sans"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Updated AO slide (2/22)</a:t>
            </a:r>
          </a:p>
        </p:txBody>
      </p:sp>
      <p:sp>
        <p:nvSpPr>
          <p:cNvPr id="4" name="Slide Number Placeholder 3"/>
          <p:cNvSpPr>
            <a:spLocks noGrp="1"/>
          </p:cNvSpPr>
          <p:nvPr>
            <p:ph type="sldNum" sz="quarter" idx="5"/>
          </p:nvPr>
        </p:nvSpPr>
        <p:spPr/>
        <p:txBody>
          <a:bodyPr/>
          <a:lstStyle/>
          <a:p>
            <a:fld id="{E1A05357-FEDC-42A6-A9AA-A177021FF7C8}" type="slidenum">
              <a:rPr lang="en-US" smtClean="0"/>
              <a:pPr/>
              <a:t>2</a:t>
            </a:fld>
            <a:endParaRPr lang="en-US"/>
          </a:p>
        </p:txBody>
      </p:sp>
    </p:spTree>
    <p:extLst>
      <p:ext uri="{BB962C8B-B14F-4D97-AF65-F5344CB8AC3E}">
        <p14:creationId xmlns:p14="http://schemas.microsoft.com/office/powerpoint/2010/main" val="197862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82" name="Google Shape;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t>
            </a:r>
            <a:endParaRPr/>
          </a:p>
        </p:txBody>
      </p:sp>
      <p:sp>
        <p:nvSpPr>
          <p:cNvPr id="83" name="Google Shape;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1429197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92" name="Google Shape;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t>
            </a:r>
            <a:endParaRPr/>
          </a:p>
        </p:txBody>
      </p:sp>
      <p:sp>
        <p:nvSpPr>
          <p:cNvPr id="93" name="Google Shape;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extLst>
      <p:ext uri="{BB962C8B-B14F-4D97-AF65-F5344CB8AC3E}">
        <p14:creationId xmlns:p14="http://schemas.microsoft.com/office/powerpoint/2010/main" val="775024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a:extLst>
            <a:ext uri="{FF2B5EF4-FFF2-40B4-BE49-F238E27FC236}">
              <a16:creationId xmlns:a16="http://schemas.microsoft.com/office/drawing/2014/main" id="{5EC064F9-4C40-A285-B20B-1669C78996EC}"/>
            </a:ext>
          </a:extLst>
        </p:cNvPr>
        <p:cNvGrpSpPr/>
        <p:nvPr/>
      </p:nvGrpSpPr>
      <p:grpSpPr>
        <a:xfrm>
          <a:off x="0" y="0"/>
          <a:ext cx="0" cy="0"/>
          <a:chOff x="0" y="0"/>
          <a:chExt cx="0" cy="0"/>
        </a:xfrm>
      </p:grpSpPr>
      <p:sp>
        <p:nvSpPr>
          <p:cNvPr id="91" name="Google Shape;91;p6:notes">
            <a:extLst>
              <a:ext uri="{FF2B5EF4-FFF2-40B4-BE49-F238E27FC236}">
                <a16:creationId xmlns:a16="http://schemas.microsoft.com/office/drawing/2014/main" id="{4FF1A718-C07D-A36E-F4D9-96D97889D42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92" name="Google Shape;92;p6:notes">
            <a:extLst>
              <a:ext uri="{FF2B5EF4-FFF2-40B4-BE49-F238E27FC236}">
                <a16:creationId xmlns:a16="http://schemas.microsoft.com/office/drawing/2014/main" id="{DFE612F7-AA77-08CF-A06B-59D651D215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t>
            </a:r>
            <a:endParaRPr/>
          </a:p>
        </p:txBody>
      </p:sp>
      <p:sp>
        <p:nvSpPr>
          <p:cNvPr id="93" name="Google Shape;93;p6:notes">
            <a:extLst>
              <a:ext uri="{FF2B5EF4-FFF2-40B4-BE49-F238E27FC236}">
                <a16:creationId xmlns:a16="http://schemas.microsoft.com/office/drawing/2014/main" id="{E2C6515C-3911-23A2-1308-36C0F28DAD2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extLst>
      <p:ext uri="{BB962C8B-B14F-4D97-AF65-F5344CB8AC3E}">
        <p14:creationId xmlns:p14="http://schemas.microsoft.com/office/powerpoint/2010/main" val="173483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675DF-C835-8C16-E0DF-891B91D349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3F46-9D2C-E909-1399-C354FAE6FC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21AAAB-B68D-909F-CFC7-5769C54D81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121D2E-4D20-A082-EBFF-C9379BBA8B03}"/>
              </a:ext>
            </a:extLst>
          </p:cNvPr>
          <p:cNvSpPr>
            <a:spLocks noGrp="1"/>
          </p:cNvSpPr>
          <p:nvPr>
            <p:ph type="sldNum" sz="quarter" idx="5"/>
          </p:nvPr>
        </p:nvSpPr>
        <p:spPr/>
        <p:txBody>
          <a:bodyPr/>
          <a:lstStyle/>
          <a:p>
            <a:fld id="{E1A05357-FEDC-42A6-A9AA-A177021FF7C8}" type="slidenum">
              <a:rPr lang="en-US" smtClean="0"/>
              <a:pPr/>
              <a:t>79</a:t>
            </a:fld>
            <a:endParaRPr lang="en-US"/>
          </a:p>
        </p:txBody>
      </p:sp>
    </p:spTree>
    <p:extLst>
      <p:ext uri="{BB962C8B-B14F-4D97-AF65-F5344CB8AC3E}">
        <p14:creationId xmlns:p14="http://schemas.microsoft.com/office/powerpoint/2010/main" val="1619712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05357-FEDC-42A6-A9AA-A177021FF7C8}" type="slidenum">
              <a:rPr kumimoji="0" lang="en-US" sz="1100" b="0" i="0" u="none" strike="noStrike" kern="1200" cap="none" spc="0" normalizeH="0" baseline="0" noProof="0" smtClean="0">
                <a:ln>
                  <a:noFill/>
                </a:ln>
                <a:solidFill>
                  <a:prstClr val="black"/>
                </a:solidFill>
                <a:effectLst/>
                <a:uLnTx/>
                <a:uFillTx/>
                <a:latin typeface="Open Sans" pitchFamily="2" charset="0"/>
                <a:ea typeface="Open Sans" pitchFamily="2" charset="0"/>
                <a:cs typeface="Open Sans"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1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01397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E1E-C3FE-E036-B539-8E12432EC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78ECC-EE83-988A-E1CD-6E38CA52AB7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853883-61AE-F562-7368-CB7EB4BF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03264-411A-D9FC-E844-78AB268C8BB5}"/>
              </a:ext>
            </a:extLst>
          </p:cNvPr>
          <p:cNvSpPr>
            <a:spLocks noGrp="1"/>
          </p:cNvSpPr>
          <p:nvPr>
            <p:ph type="sldNum" sz="quarter" idx="5"/>
          </p:nvPr>
        </p:nvSpPr>
        <p:spPr/>
        <p:txBody>
          <a:bodyPr/>
          <a:lstStyle/>
          <a:p>
            <a:fld id="{E1A05357-FEDC-42A6-A9AA-A177021FF7C8}" type="slidenum">
              <a:rPr lang="en-US" smtClean="0"/>
              <a:pPr/>
              <a:t>4</a:t>
            </a:fld>
            <a:endParaRPr lang="en-US"/>
          </a:p>
        </p:txBody>
      </p:sp>
    </p:spTree>
    <p:extLst>
      <p:ext uri="{BB962C8B-B14F-4D97-AF65-F5344CB8AC3E}">
        <p14:creationId xmlns:p14="http://schemas.microsoft.com/office/powerpoint/2010/main" val="3376521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10B79-A433-044A-A8FC-6C2E1104D2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050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7A36"/>
                </a:solidFill>
              </a:rPr>
              <a:t>Among 27% who benefit, average CTC increases by $330</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910B79-A433-044A-A8FC-6C2E1104D2A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116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F7E57-205C-5A64-C8CF-97CB14F97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0A1106-3B6D-A250-59B4-3EED68EB368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E3C203-8106-7386-F000-0AE074F27E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4397B9-5510-9994-1AA4-DA6A575D8805}"/>
              </a:ext>
            </a:extLst>
          </p:cNvPr>
          <p:cNvSpPr>
            <a:spLocks noGrp="1"/>
          </p:cNvSpPr>
          <p:nvPr>
            <p:ph type="sldNum" sz="quarter" idx="5"/>
          </p:nvPr>
        </p:nvSpPr>
        <p:spPr/>
        <p:txBody>
          <a:bodyPr/>
          <a:lstStyle/>
          <a:p>
            <a:fld id="{E1A05357-FEDC-42A6-A9AA-A177021FF7C8}" type="slidenum">
              <a:rPr lang="en-US" smtClean="0"/>
              <a:pPr/>
              <a:t>24</a:t>
            </a:fld>
            <a:endParaRPr lang="en-US"/>
          </a:p>
        </p:txBody>
      </p:sp>
    </p:spTree>
    <p:extLst>
      <p:ext uri="{BB962C8B-B14F-4D97-AF65-F5344CB8AC3E}">
        <p14:creationId xmlns:p14="http://schemas.microsoft.com/office/powerpoint/2010/main" val="386091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E4C52-1CD6-DB68-0E1B-46AC0E46F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4E46E2-BC09-8128-D25F-C46CC197DC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07257E-DA4B-2835-BC37-24BDAD8213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08430B-18E0-1CC6-2095-68830631DA87}"/>
              </a:ext>
            </a:extLst>
          </p:cNvPr>
          <p:cNvSpPr>
            <a:spLocks noGrp="1"/>
          </p:cNvSpPr>
          <p:nvPr>
            <p:ph type="sldNum" sz="quarter" idx="5"/>
          </p:nvPr>
        </p:nvSpPr>
        <p:spPr/>
        <p:txBody>
          <a:bodyPr/>
          <a:lstStyle/>
          <a:p>
            <a:fld id="{E1A05357-FEDC-42A6-A9AA-A177021FF7C8}" type="slidenum">
              <a:rPr lang="en-US" smtClean="0"/>
              <a:pPr/>
              <a:t>25</a:t>
            </a:fld>
            <a:endParaRPr lang="en-US"/>
          </a:p>
        </p:txBody>
      </p:sp>
    </p:spTree>
    <p:extLst>
      <p:ext uri="{BB962C8B-B14F-4D97-AF65-F5344CB8AC3E}">
        <p14:creationId xmlns:p14="http://schemas.microsoft.com/office/powerpoint/2010/main" val="1165536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B69DC-EB38-4F64-7EE2-9CE703E4F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8D9E26-AD4D-2042-F3A7-E4A13290099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EAADCD-D307-47E6-58B2-221553D25F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1D6755-6941-042F-C4B2-C655F3126EFF}"/>
              </a:ext>
            </a:extLst>
          </p:cNvPr>
          <p:cNvSpPr>
            <a:spLocks noGrp="1"/>
          </p:cNvSpPr>
          <p:nvPr>
            <p:ph type="sldNum" sz="quarter" idx="5"/>
          </p:nvPr>
        </p:nvSpPr>
        <p:spPr/>
        <p:txBody>
          <a:bodyPr/>
          <a:lstStyle/>
          <a:p>
            <a:fld id="{E1A05357-FEDC-42A6-A9AA-A177021FF7C8}" type="slidenum">
              <a:rPr lang="en-US" smtClean="0"/>
              <a:pPr/>
              <a:t>26</a:t>
            </a:fld>
            <a:endParaRPr lang="en-US"/>
          </a:p>
        </p:txBody>
      </p:sp>
    </p:spTree>
    <p:extLst>
      <p:ext uri="{BB962C8B-B14F-4D97-AF65-F5344CB8AC3E}">
        <p14:creationId xmlns:p14="http://schemas.microsoft.com/office/powerpoint/2010/main" val="24511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A05357-FEDC-42A6-A9AA-A177021FF7C8}" type="slidenum">
              <a:rPr lang="en-US" smtClean="0"/>
              <a:pPr/>
              <a:t>28</a:t>
            </a:fld>
            <a:endParaRPr lang="en-US"/>
          </a:p>
        </p:txBody>
      </p:sp>
    </p:spTree>
    <p:extLst>
      <p:ext uri="{BB962C8B-B14F-4D97-AF65-F5344CB8AC3E}">
        <p14:creationId xmlns:p14="http://schemas.microsoft.com/office/powerpoint/2010/main" val="63777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74" name="Google Shape;7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a:t>
            </a:r>
            <a:endParaRPr/>
          </a:p>
        </p:txBody>
      </p:sp>
      <p:sp>
        <p:nvSpPr>
          <p:cNvPr id="75" name="Google Shape;7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186062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48425-6B21-A1F0-10ED-D38E84C8B9DD}"/>
              </a:ext>
            </a:extLst>
          </p:cNvPr>
          <p:cNvSpPr>
            <a:spLocks noGrp="1"/>
          </p:cNvSpPr>
          <p:nvPr>
            <p:ph type="title"/>
          </p:nvPr>
        </p:nvSpPr>
        <p:spPr>
          <a:xfrm>
            <a:off x="457200" y="3578679"/>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B8A5FA-54E9-42CB-B8A4-AE77A1729632}" type="datetime1">
              <a:rPr lang="en-US" smtClean="0"/>
              <a:t>4/11/2026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hasCustomPrompt="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C7944C4A-46BC-4C46-B66D-C7A9D447712C}" type="datetime1">
              <a:rPr lang="en-US" smtClean="0"/>
              <a:t>4/11/2026</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7C3003A7-1037-45BD-B21E-FCF7B4B1F763}" type="datetime1">
              <a:rPr lang="en-US" smtClean="0"/>
              <a:t>4/11/2026</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24DD6DE4-73E4-4F6F-9DED-05B20E463ED2}" type="datetime1">
              <a:rPr lang="en-US" smtClean="0"/>
              <a:t>4/11/2026</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05979"/>
            <a:ext cx="1162957" cy="4388644"/>
          </a:xfrm>
        </p:spPr>
        <p:txBody>
          <a:bodyPr vert="eaVert"/>
          <a:lstStyle>
            <a:lvl1pPr>
              <a:defRPr/>
            </a:lvl1pPr>
          </a:lstStyle>
          <a:p>
            <a:r>
              <a:rPr lang="en-US"/>
              <a:t>Click to edit master title style</a:t>
            </a:r>
          </a:p>
        </p:txBody>
      </p:sp>
      <p:sp>
        <p:nvSpPr>
          <p:cNvPr id="3" name="Vertical Text Placeholder 2"/>
          <p:cNvSpPr>
            <a:spLocks noGrp="1"/>
          </p:cNvSpPr>
          <p:nvPr>
            <p:ph type="body" orient="vert" idx="1" hasCustomPrompt="1"/>
          </p:nvPr>
        </p:nvSpPr>
        <p:spPr>
          <a:xfrm>
            <a:off x="457200" y="205979"/>
            <a:ext cx="6019800" cy="4388644"/>
          </a:xfrm>
        </p:spPr>
        <p:txBody>
          <a:bodyPr vert="eaVert"/>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E8BA829D-C31E-4F3D-9B87-664ADA6C4D47}" type="datetime1">
              <a:rPr lang="en-US" smtClean="0"/>
              <a:t>4/11/2026</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4/11/2026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83593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4/11/2026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49364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4/11/2026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7134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4/11/2026</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705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19" y="3405961"/>
            <a:ext cx="380089" cy="372708"/>
          </a:xfrm>
          <a:prstGeom prst="rect">
            <a:avLst/>
          </a:prstGeom>
        </p:spPr>
      </p:pic>
      <p:sp>
        <p:nvSpPr>
          <p:cNvPr id="9" name="Rectangle 8"/>
          <p:cNvSpPr/>
          <p:nvPr userDrawn="1"/>
        </p:nvSpPr>
        <p:spPr>
          <a:xfrm>
            <a:off x="835010" y="3391195"/>
            <a:ext cx="2278188" cy="369332"/>
          </a:xfrm>
          <a:prstGeom prst="rect">
            <a:avLst/>
          </a:prstGeom>
        </p:spPr>
        <p:txBody>
          <a:bodyPr wrap="none">
            <a:spAutoFit/>
          </a:bodyPr>
          <a:lstStyle/>
          <a:p>
            <a:pPr algn="l"/>
            <a:r>
              <a:rPr lang="en-US" sz="1800" baseline="0">
                <a:solidFill>
                  <a:schemeClr val="bg1"/>
                </a:solidFill>
                <a:latin typeface="Open Sans" pitchFamily="2" charset="0"/>
                <a:ea typeface="Open Sans" pitchFamily="2" charset="0"/>
                <a:cs typeface="Open Sans" pitchFamily="2" charset="0"/>
              </a:rPr>
              <a:t>@</a:t>
            </a:r>
            <a:r>
              <a:rPr lang="en-US" sz="1800" b="1" baseline="0">
                <a:solidFill>
                  <a:schemeClr val="bg1"/>
                </a:solidFill>
                <a:latin typeface="Open Sans" pitchFamily="2" charset="0"/>
                <a:ea typeface="Open Sans" pitchFamily="2" charset="0"/>
                <a:cs typeface="Open Sans" pitchFamily="2" charset="0"/>
              </a:rPr>
              <a:t>RESULTS_Tweets</a:t>
            </a:r>
          </a:p>
        </p:txBody>
      </p:sp>
      <p:sp>
        <p:nvSpPr>
          <p:cNvPr id="10" name="Rectangle 9"/>
          <p:cNvSpPr/>
          <p:nvPr userDrawn="1"/>
        </p:nvSpPr>
        <p:spPr>
          <a:xfrm>
            <a:off x="829129" y="4379071"/>
            <a:ext cx="2032929" cy="369332"/>
          </a:xfrm>
          <a:prstGeom prst="rect">
            <a:avLst/>
          </a:prstGeom>
        </p:spPr>
        <p:txBody>
          <a:bodyPr wrap="none">
            <a:spAutoFit/>
          </a:bodyPr>
          <a:lstStyle/>
          <a:p>
            <a:r>
              <a:rPr lang="en-US" baseline="0">
                <a:solidFill>
                  <a:schemeClr val="bg1"/>
                </a:solidFill>
                <a:latin typeface="Open Sans" pitchFamily="2" charset="0"/>
                <a:ea typeface="Open Sans" pitchFamily="2" charset="0"/>
                <a:cs typeface="Open Sans" pitchFamily="2" charset="0"/>
              </a:rPr>
              <a:t>@</a:t>
            </a:r>
            <a:r>
              <a:rPr lang="en-US" b="1" baseline="0">
                <a:solidFill>
                  <a:schemeClr val="bg1"/>
                </a:solidFill>
                <a:latin typeface="Open Sans" pitchFamily="2" charset="0"/>
                <a:ea typeface="Open Sans" pitchFamily="2" charset="0"/>
                <a:cs typeface="Open Sans" pitchFamily="2" charset="0"/>
              </a:rPr>
              <a:t>voices4results</a:t>
            </a:r>
            <a:endParaRPr lang="en-US" b="1">
              <a:solidFill>
                <a:schemeClr val="bg1"/>
              </a:solidFill>
              <a:latin typeface="Open Sans" pitchFamily="2" charset="0"/>
              <a:ea typeface="Open Sans" pitchFamily="2" charset="0"/>
              <a:cs typeface="Open Sans" pitchFamily="2" charset="0"/>
            </a:endParaRPr>
          </a:p>
        </p:txBody>
      </p:sp>
      <p:sp>
        <p:nvSpPr>
          <p:cNvPr id="11" name="TextBox 10"/>
          <p:cNvSpPr txBox="1"/>
          <p:nvPr userDrawn="1"/>
        </p:nvSpPr>
        <p:spPr>
          <a:xfrm>
            <a:off x="5270500" y="4178564"/>
            <a:ext cx="3419930" cy="553998"/>
          </a:xfrm>
          <a:prstGeom prst="rect">
            <a:avLst/>
          </a:prstGeom>
          <a:noFill/>
        </p:spPr>
        <p:txBody>
          <a:bodyPr wrap="square" rtlCol="0">
            <a:spAutoFit/>
          </a:bodyPr>
          <a:lstStyle/>
          <a:p>
            <a:pPr algn="r"/>
            <a:r>
              <a:rPr lang="en-US" sz="3000" b="1">
                <a:solidFill>
                  <a:schemeClr val="bg1"/>
                </a:solidFill>
                <a:latin typeface="Open Sans" pitchFamily="2" charset="0"/>
                <a:ea typeface="Open Sans" pitchFamily="2" charset="0"/>
                <a:cs typeface="Open Sans" pitchFamily="2" charset="0"/>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4/11/2026</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72840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4/11/2026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2253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1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4/11/2026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768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4/11/2026</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0024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4/11/2026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62445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5980"/>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4/11/2026</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8568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4/11/2026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4/11/2026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49304-560B-4758-B3BC-D12F5BD98575}" type="datetime1">
              <a:rPr lang="en-US" smtClean="0"/>
              <a:t>4/11/2026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91353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08185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4/11/2026</a:t>
            </a:fld>
            <a:endParaRPr lang="en-US"/>
          </a:p>
        </p:txBody>
      </p:sp>
    </p:spTree>
    <p:extLst>
      <p:ext uri="{BB962C8B-B14F-4D97-AF65-F5344CB8AC3E}">
        <p14:creationId xmlns:p14="http://schemas.microsoft.com/office/powerpoint/2010/main" val="4009561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4/11/2026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F86C8-F9C3-4685-A1AF-C9B7F41F573D}" type="datetime1">
              <a:rPr lang="en-US" smtClean="0"/>
              <a:t>4/11/2026</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31976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8" y="3738207"/>
            <a:ext cx="8218851" cy="1173358"/>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9144000" cy="3512344"/>
          </a:xfrm>
        </p:spPr>
        <p:txBody>
          <a:bodyPr/>
          <a:lstStyle/>
          <a:p>
            <a:endParaRPr lang="en-US"/>
          </a:p>
        </p:txBody>
      </p:sp>
    </p:spTree>
    <p:extLst>
      <p:ext uri="{BB962C8B-B14F-4D97-AF65-F5344CB8AC3E}">
        <p14:creationId xmlns:p14="http://schemas.microsoft.com/office/powerpoint/2010/main" val="4061245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31819-1379-4B52-A769-F6EAA0F680AC}" type="datetime1">
              <a:rPr lang="en-US" smtClean="0"/>
              <a:t>4/11/2026</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73860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5AA2F4-44F5-4018-A660-60E21CCE5631}" type="datetime1">
              <a:rPr lang="en-US" smtClean="0"/>
              <a:t>4/11/2026</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373518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 name="Rectangle 1"/>
          <p:cNvSpPr/>
          <p:nvPr userDrawn="1"/>
        </p:nvSpPr>
        <p:spPr>
          <a:xfrm>
            <a:off x="1" y="4760728"/>
            <a:ext cx="2456121" cy="3827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900" y="342900"/>
            <a:ext cx="2791206" cy="755952"/>
          </a:xfrm>
          <a:prstGeom prst="rect">
            <a:avLst/>
          </a:prstGeom>
        </p:spPr>
      </p:pic>
      <p:sp>
        <p:nvSpPr>
          <p:cNvPr id="4" name="TextBox 3"/>
          <p:cNvSpPr txBox="1"/>
          <p:nvPr userDrawn="1"/>
        </p:nvSpPr>
        <p:spPr>
          <a:xfrm>
            <a:off x="199361" y="-372136"/>
            <a:ext cx="1195566"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a:t>
            </a:r>
            <a:r>
              <a:rPr lang="en-US" sz="900" b="1">
                <a:solidFill>
                  <a:schemeClr val="accent2"/>
                </a:solidFill>
              </a:rPr>
              <a:t>Cover A</a:t>
            </a:r>
          </a:p>
        </p:txBody>
      </p:sp>
    </p:spTree>
    <p:extLst>
      <p:ext uri="{BB962C8B-B14F-4D97-AF65-F5344CB8AC3E}">
        <p14:creationId xmlns:p14="http://schemas.microsoft.com/office/powerpoint/2010/main" val="28037051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4760728"/>
            <a:ext cx="2456121" cy="382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Picture Placeholder 3"/>
          <p:cNvSpPr>
            <a:spLocks noGrp="1"/>
          </p:cNvSpPr>
          <p:nvPr>
            <p:ph type="pic" sz="quarter" idx="10" hasCustomPrompt="1"/>
          </p:nvPr>
        </p:nvSpPr>
        <p:spPr>
          <a:xfrm>
            <a:off x="1" y="0"/>
            <a:ext cx="9144000" cy="2475738"/>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a:br>
            <a:r>
              <a:rPr lang="en-US"/>
              <a:t>Drag picture to placeholder or click icon to add from a file.</a:t>
            </a:r>
            <a:br>
              <a:rPr lang="en-US"/>
            </a:br>
            <a:r>
              <a:rPr lang="en-US"/>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2900" y="4116708"/>
            <a:ext cx="2791206" cy="755952"/>
          </a:xfrm>
          <a:prstGeom prst="rect">
            <a:avLst/>
          </a:prstGeom>
        </p:spPr>
      </p:pic>
      <p:sp>
        <p:nvSpPr>
          <p:cNvPr id="6" name="TextBox 5"/>
          <p:cNvSpPr txBox="1"/>
          <p:nvPr userDrawn="1"/>
        </p:nvSpPr>
        <p:spPr>
          <a:xfrm>
            <a:off x="199361" y="-372136"/>
            <a:ext cx="1824861" cy="362992"/>
          </a:xfrm>
          <a:prstGeom prst="round2SameRect">
            <a:avLst/>
          </a:prstGeom>
          <a:solidFill>
            <a:srgbClr val="F9FAF9"/>
          </a:solidFill>
          <a:ln w="6350">
            <a:solidFill>
              <a:schemeClr val="accent2"/>
            </a:solidFill>
            <a:prstDash val="solid"/>
          </a:ln>
        </p:spPr>
        <p:txBody>
          <a:bodyPr wrap="none" lIns="137160" tIns="68580" rIns="137160" bIns="137160" rtlCol="0">
            <a:spAutoFit/>
          </a:bodyPr>
          <a:lstStyle>
            <a:defPPr>
              <a:defRPr lang="en-US"/>
            </a:defPPr>
            <a:lvl1pPr>
              <a:defRPr sz="1200" b="1">
                <a:solidFill>
                  <a:schemeClr val="accent2"/>
                </a:solidFill>
              </a:defRPr>
            </a:lvl1pPr>
          </a:lstStyle>
          <a:p>
            <a:pPr lvl="0"/>
            <a:r>
              <a:rPr lang="en-US" sz="900"/>
              <a:t>Master: Cover B with image</a:t>
            </a:r>
          </a:p>
        </p:txBody>
      </p:sp>
      <p:sp>
        <p:nvSpPr>
          <p:cNvPr id="7" name="Text Placeholder 4">
            <a:extLst>
              <a:ext uri="{FF2B5EF4-FFF2-40B4-BE49-F238E27FC236}">
                <a16:creationId xmlns:a16="http://schemas.microsoft.com/office/drawing/2014/main" id="{59602185-155F-114D-ABC9-23953F6B44C7}"/>
              </a:ext>
            </a:extLst>
          </p:cNvPr>
          <p:cNvSpPr>
            <a:spLocks noGrp="1"/>
          </p:cNvSpPr>
          <p:nvPr>
            <p:ph type="body" sz="quarter" idx="11" hasCustomPrompt="1"/>
          </p:nvPr>
        </p:nvSpPr>
        <p:spPr>
          <a:xfrm>
            <a:off x="4572000" y="4294263"/>
            <a:ext cx="4229100" cy="313258"/>
          </a:xfrm>
        </p:spPr>
        <p:txBody>
          <a:bodyPr anchor="b">
            <a:normAutofit/>
          </a:bodyPr>
          <a:lstStyle>
            <a:lvl1pPr marL="0" indent="0" algn="r">
              <a:buNone/>
              <a:defRPr sz="900">
                <a:solidFill>
                  <a:schemeClr val="accent2">
                    <a:lumMod val="7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optional author</a:t>
            </a:r>
          </a:p>
        </p:txBody>
      </p:sp>
    </p:spTree>
    <p:extLst>
      <p:ext uri="{BB962C8B-B14F-4D97-AF65-F5344CB8AC3E}">
        <p14:creationId xmlns:p14="http://schemas.microsoft.com/office/powerpoint/2010/main" val="1645541518"/>
      </p:ext>
    </p:extLst>
  </p:cSld>
  <p:clrMapOvr>
    <a:masterClrMapping/>
  </p:clrMapOvr>
  <p:transition>
    <p:fade/>
  </p:transition>
  <p:extLst>
    <p:ext uri="{DCECCB84-F9BA-43D5-87BE-67443E8EF086}">
      <p15:sldGuideLst xmlns:p15="http://schemas.microsoft.com/office/powerpoint/2012/main">
        <p15:guide id="2" orient="horz" pos="2088">
          <p15:clr>
            <a:srgbClr val="FBAE40"/>
          </p15:clr>
        </p15:guide>
        <p15:guide id="3" orient="horz" pos="3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a:t>Click to edit Master title style</a:t>
            </a:r>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a:p>
        </p:txBody>
      </p:sp>
      <p:sp>
        <p:nvSpPr>
          <p:cNvPr id="6" name="TextBox 5"/>
          <p:cNvSpPr txBox="1"/>
          <p:nvPr userDrawn="1"/>
        </p:nvSpPr>
        <p:spPr>
          <a:xfrm>
            <a:off x="199361" y="-372136"/>
            <a:ext cx="1269298"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Title Only</a:t>
            </a:r>
            <a:endParaRPr lang="en-US" sz="900" b="1">
              <a:solidFill>
                <a:schemeClr val="accent2"/>
              </a:solidFill>
            </a:endParaRPr>
          </a:p>
        </p:txBody>
      </p:sp>
      <p:sp>
        <p:nvSpPr>
          <p:cNvPr id="7" name="Text Placeholder 2">
            <a:extLst>
              <a:ext uri="{FF2B5EF4-FFF2-40B4-BE49-F238E27FC236}">
                <a16:creationId xmlns:a16="http://schemas.microsoft.com/office/drawing/2014/main" id="{273CC05F-D06D-3140-B072-F1CAE0BC36A3}"/>
              </a:ext>
            </a:extLst>
          </p:cNvPr>
          <p:cNvSpPr>
            <a:spLocks noGrp="1"/>
          </p:cNvSpPr>
          <p:nvPr>
            <p:ph type="body" sz="quarter" idx="11" hasCustomPrompt="1"/>
          </p:nvPr>
        </p:nvSpPr>
        <p:spPr>
          <a:xfrm>
            <a:off x="342901" y="-15200"/>
            <a:ext cx="2133918" cy="276999"/>
          </a:xfrm>
          <a:solidFill>
            <a:schemeClr val="accent1">
              <a:alpha val="5000"/>
            </a:schemeClr>
          </a:solidFill>
          <a:ln>
            <a:noFill/>
          </a:ln>
        </p:spPr>
        <p:txBody>
          <a:bodyPr wrap="none" lIns="91440" tIns="91440" rIns="91440" bIns="91440" anchor="ctr">
            <a:spAutoFit/>
          </a:bodyPr>
          <a:lstStyle>
            <a:lvl1pPr marL="0" indent="0" algn="l">
              <a:buFontTx/>
              <a:buNone/>
              <a:defRPr sz="600" b="0" cap="all" spc="75" baseline="0">
                <a:solidFill>
                  <a:schemeClr val="accent1"/>
                </a:solidFill>
                <a:latin typeface="+mj-lt"/>
              </a:defRPr>
            </a:lvl1pPr>
          </a:lstStyle>
          <a:p>
            <a:pPr lvl="0"/>
            <a:r>
              <a:rPr lang="en-US"/>
              <a:t>CLICK TO ADD optional SECTION HEADER</a:t>
            </a:r>
          </a:p>
        </p:txBody>
      </p:sp>
    </p:spTree>
    <p:extLst>
      <p:ext uri="{BB962C8B-B14F-4D97-AF65-F5344CB8AC3E}">
        <p14:creationId xmlns:p14="http://schemas.microsoft.com/office/powerpoint/2010/main" val="15383885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815954"/>
            <a:ext cx="7772400" cy="1021556"/>
          </a:xfrm>
        </p:spPr>
        <p:txBody>
          <a:bodyPr anchor="t"/>
          <a:lstStyle>
            <a:lvl1pPr algn="l">
              <a:defRPr sz="4000" b="0" cap="none">
                <a:solidFill>
                  <a:schemeClr val="tx1"/>
                </a:solidFill>
              </a:defRPr>
            </a:lvl1pPr>
          </a:lstStyle>
          <a:p>
            <a:r>
              <a:rPr lang="en-US"/>
              <a:t>Click to edit master title style</a:t>
            </a:r>
          </a:p>
        </p:txBody>
      </p:sp>
      <p:sp>
        <p:nvSpPr>
          <p:cNvPr id="9" name="Title 1"/>
          <p:cNvSpPr txBox="1">
            <a:spLocks noGrp="1" noRot="1" noMove="1" noResize="1" noEditPoints="1" noAdjustHandles="1" noChangeArrowheads="1" noChangeShapeType="1"/>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cap="none">
                <a:solidFill>
                  <a:srgbClr val="E41034"/>
                </a:solidFill>
                <a:latin typeface="Open Sans" pitchFamily="2" charset="0"/>
                <a:ea typeface="Open Sans" pitchFamily="2" charset="0"/>
                <a:cs typeface="Open Sans" pitchFamily="2" charset="0"/>
              </a:rPr>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743700" y="4850781"/>
            <a:ext cx="2057400" cy="156987"/>
          </a:xfrm>
          <a:prstGeom prst="rect">
            <a:avLst/>
          </a:prstGeom>
        </p:spPr>
        <p:txBody>
          <a:bodyPr vert="horz" lIns="0" tIns="0" rIns="0" bIns="0" rtlCol="0" anchor="ctr"/>
          <a:lstStyle>
            <a:lvl1pPr algn="r">
              <a:defRPr sz="75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a:t>Click to edit Master title style</a:t>
            </a:r>
          </a:p>
        </p:txBody>
      </p:sp>
      <p:sp>
        <p:nvSpPr>
          <p:cNvPr id="12" name="Text Placeholder 11"/>
          <p:cNvSpPr>
            <a:spLocks noGrp="1"/>
          </p:cNvSpPr>
          <p:nvPr>
            <p:ph type="body" sz="quarter" idx="10"/>
          </p:nvPr>
        </p:nvSpPr>
        <p:spPr>
          <a:xfrm>
            <a:off x="342900" y="1268016"/>
            <a:ext cx="7660994" cy="3275409"/>
          </a:xfrm>
        </p:spPr>
        <p:txBody>
          <a:bodyPr tIns="0" bIns="91440">
            <a:noAutofit/>
          </a:bodyPr>
          <a:lstStyle>
            <a:lvl1pPr>
              <a:lnSpc>
                <a:spcPct val="108000"/>
              </a:lnSpc>
              <a:spcBef>
                <a:spcPts val="0"/>
              </a:spcBef>
              <a:spcAft>
                <a:spcPts val="1200"/>
              </a:spcAft>
              <a:defRPr baseline="0">
                <a:latin typeface="+mn-lt"/>
              </a:defRPr>
            </a:lvl1pPr>
            <a:lvl2pPr>
              <a:lnSpc>
                <a:spcPct val="108000"/>
              </a:lnSpc>
              <a:spcBef>
                <a:spcPts val="0"/>
              </a:spcBef>
              <a:spcAft>
                <a:spcPts val="1200"/>
              </a:spcAft>
              <a:defRPr>
                <a:latin typeface="+mn-lt"/>
              </a:defRPr>
            </a:lvl2pPr>
            <a:lvl3pPr>
              <a:lnSpc>
                <a:spcPct val="108000"/>
              </a:lnSpc>
              <a:spcBef>
                <a:spcPts val="0"/>
              </a:spcBef>
              <a:spcAft>
                <a:spcPts val="1200"/>
              </a:spcAft>
              <a:defRPr>
                <a:latin typeface="+mn-lt"/>
              </a:defRPr>
            </a:lvl3pPr>
            <a:lvl4pPr>
              <a:lnSpc>
                <a:spcPct val="108000"/>
              </a:lnSpc>
              <a:spcBef>
                <a:spcPts val="0"/>
              </a:spcBef>
              <a:spcAft>
                <a:spcPts val="1200"/>
              </a:spcAft>
              <a:defRPr>
                <a:latin typeface="+mn-lt"/>
              </a:defRPr>
            </a:lvl4pPr>
            <a:lvl5pPr>
              <a:lnSpc>
                <a:spcPct val="108000"/>
              </a:lnSpc>
              <a:spcBef>
                <a:spcPts val="0"/>
              </a:spcBef>
              <a:spcAft>
                <a:spcPts val="1200"/>
              </a:spcAf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199361" y="-372136"/>
            <a:ext cx="1501327"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Title + Bullets</a:t>
            </a:r>
            <a:endParaRPr lang="en-US" sz="900" b="1">
              <a:solidFill>
                <a:schemeClr val="accent2"/>
              </a:solidFill>
            </a:endParaRPr>
          </a:p>
        </p:txBody>
      </p:sp>
      <p:sp>
        <p:nvSpPr>
          <p:cNvPr id="8" name="Text Placeholder 2"/>
          <p:cNvSpPr>
            <a:spLocks noGrp="1"/>
          </p:cNvSpPr>
          <p:nvPr>
            <p:ph type="body" sz="quarter" idx="11" hasCustomPrompt="1"/>
          </p:nvPr>
        </p:nvSpPr>
        <p:spPr>
          <a:xfrm>
            <a:off x="342901" y="-15200"/>
            <a:ext cx="2133918" cy="276999"/>
          </a:xfrm>
          <a:solidFill>
            <a:schemeClr val="accent1">
              <a:alpha val="5000"/>
            </a:schemeClr>
          </a:solidFill>
          <a:ln>
            <a:noFill/>
          </a:ln>
        </p:spPr>
        <p:txBody>
          <a:bodyPr wrap="none" lIns="91440" tIns="91440" rIns="91440" bIns="91440" anchor="ctr">
            <a:spAutoFit/>
          </a:bodyPr>
          <a:lstStyle>
            <a:lvl1pPr marL="0" indent="0" algn="l">
              <a:buFontTx/>
              <a:buNone/>
              <a:defRPr sz="600" b="0" cap="all" spc="75" baseline="0">
                <a:solidFill>
                  <a:schemeClr val="accent1"/>
                </a:solidFill>
                <a:latin typeface="+mj-lt"/>
              </a:defRPr>
            </a:lvl1pPr>
          </a:lstStyle>
          <a:p>
            <a:pPr lvl="0"/>
            <a:r>
              <a:rPr lang="en-US"/>
              <a:t>CLICK TO ADD optional SECTION HEADER</a:t>
            </a:r>
          </a:p>
        </p:txBody>
      </p:sp>
    </p:spTree>
    <p:extLst>
      <p:ext uri="{BB962C8B-B14F-4D97-AF65-F5344CB8AC3E}">
        <p14:creationId xmlns:p14="http://schemas.microsoft.com/office/powerpoint/2010/main" val="37523765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6743700" y="4850781"/>
            <a:ext cx="2057400" cy="156987"/>
          </a:xfrm>
          <a:prstGeom prst="rect">
            <a:avLst/>
          </a:prstGeom>
        </p:spPr>
        <p:txBody>
          <a:bodyPr vert="horz" lIns="0" tIns="0" rIns="0" bIns="0" rtlCol="0" anchor="ctr"/>
          <a:lstStyle>
            <a:lvl1pPr algn="r">
              <a:defRPr sz="75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3949396" y="609136"/>
            <a:ext cx="4431443" cy="3740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p:cNvSpPr>
            <a:spLocks noGrp="1"/>
          </p:cNvSpPr>
          <p:nvPr>
            <p:ph type="title"/>
          </p:nvPr>
        </p:nvSpPr>
        <p:spPr/>
        <p:txBody>
          <a:bodyPr lIns="0" rIns="0" anchor="t" anchorCtr="0">
            <a:noAutofit/>
          </a:bodyPr>
          <a:lstStyle>
            <a:lvl1pPr>
              <a:defRPr sz="2550" baseline="0">
                <a:latin typeface="+mj-lt"/>
              </a:defRPr>
            </a:lvl1pPr>
          </a:lstStyle>
          <a:p>
            <a:r>
              <a:rPr lang="en-US"/>
              <a:t>Click to edit Master title style</a:t>
            </a:r>
          </a:p>
        </p:txBody>
      </p:sp>
      <p:sp>
        <p:nvSpPr>
          <p:cNvPr id="12" name="Text Placeholder 11"/>
          <p:cNvSpPr>
            <a:spLocks noGrp="1"/>
          </p:cNvSpPr>
          <p:nvPr>
            <p:ph type="body" sz="quarter" idx="10"/>
          </p:nvPr>
        </p:nvSpPr>
        <p:spPr>
          <a:xfrm>
            <a:off x="342900" y="1268016"/>
            <a:ext cx="7660994" cy="3275409"/>
          </a:xfrm>
        </p:spPr>
        <p:txBody>
          <a:bodyPr tIns="0" bIns="91440">
            <a:noAutofit/>
          </a:bodyPr>
          <a:lstStyle>
            <a:lvl1pPr marL="342900" indent="-342900">
              <a:lnSpc>
                <a:spcPct val="108000"/>
              </a:lnSpc>
              <a:spcAft>
                <a:spcPts val="900"/>
              </a:spcAft>
              <a:defRPr sz="2400" baseline="0">
                <a:latin typeface="+mn-lt"/>
              </a:defRPr>
            </a:lvl1pPr>
            <a:lvl2pPr marL="685800" indent="-342900">
              <a:lnSpc>
                <a:spcPct val="108000"/>
              </a:lnSpc>
              <a:spcAft>
                <a:spcPts val="900"/>
              </a:spcAft>
              <a:defRPr sz="2100" baseline="0">
                <a:latin typeface="+mn-lt"/>
              </a:defRPr>
            </a:lvl2pPr>
            <a:lvl3pPr marL="1028700" indent="-342900">
              <a:lnSpc>
                <a:spcPct val="108000"/>
              </a:lnSpc>
              <a:spcAft>
                <a:spcPts val="900"/>
              </a:spcAft>
              <a:defRPr sz="2100" baseline="0">
                <a:latin typeface="+mn-lt"/>
              </a:defRPr>
            </a:lvl3pPr>
            <a:lvl4pPr marL="1371600" indent="-342900">
              <a:lnSpc>
                <a:spcPct val="108000"/>
              </a:lnSpc>
              <a:spcAft>
                <a:spcPts val="900"/>
              </a:spcAft>
              <a:defRPr sz="2100" baseline="0">
                <a:latin typeface="+mn-lt"/>
              </a:defRPr>
            </a:lvl4pPr>
            <a:lvl5pPr marL="1714500" indent="-342900">
              <a:lnSpc>
                <a:spcPct val="108000"/>
              </a:lnSpc>
              <a:spcAft>
                <a:spcPts val="900"/>
              </a:spcAft>
              <a:defRPr sz="21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199361" y="-372136"/>
            <a:ext cx="1854273"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Title + Large Bullets</a:t>
            </a:r>
            <a:endParaRPr lang="en-US" sz="900" b="1">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342901" y="-15200"/>
            <a:ext cx="2133918" cy="276999"/>
          </a:xfrm>
          <a:solidFill>
            <a:schemeClr val="accent1">
              <a:alpha val="5000"/>
            </a:schemeClr>
          </a:solidFill>
          <a:ln>
            <a:noFill/>
          </a:ln>
        </p:spPr>
        <p:txBody>
          <a:bodyPr wrap="none" lIns="91440" tIns="91440" rIns="91440" bIns="91440" anchor="ctr">
            <a:spAutoFit/>
          </a:bodyPr>
          <a:lstStyle>
            <a:lvl1pPr marL="0" indent="0" algn="l">
              <a:buFontTx/>
              <a:buNone/>
              <a:defRPr sz="600" b="0" cap="all" spc="75" baseline="0">
                <a:solidFill>
                  <a:schemeClr val="accent1"/>
                </a:solidFill>
                <a:latin typeface="+mj-lt"/>
              </a:defRPr>
            </a:lvl1pPr>
          </a:lstStyle>
          <a:p>
            <a:pPr lvl="0"/>
            <a:r>
              <a:rPr lang="en-US"/>
              <a:t>CLICK TO ADD optional SECTION HEADER</a:t>
            </a:r>
          </a:p>
        </p:txBody>
      </p:sp>
    </p:spTree>
    <p:extLst>
      <p:ext uri="{BB962C8B-B14F-4D97-AF65-F5344CB8AC3E}">
        <p14:creationId xmlns:p14="http://schemas.microsoft.com/office/powerpoint/2010/main" val="347221378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gure with annotati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743700" y="4850781"/>
            <a:ext cx="2057400" cy="156987"/>
          </a:xfrm>
          <a:prstGeom prst="rect">
            <a:avLst/>
          </a:prstGeom>
        </p:spPr>
        <p:txBody>
          <a:bodyPr vert="horz" lIns="0" tIns="0" rIns="0" bIns="0" rtlCol="0" anchor="ctr"/>
          <a:lstStyle>
            <a:lvl1pPr algn="r">
              <a:defRPr sz="75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3943350" y="400050"/>
            <a:ext cx="4857750" cy="414337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p:cNvSpPr>
            <a:spLocks noGrp="1"/>
          </p:cNvSpPr>
          <p:nvPr>
            <p:ph type="title"/>
          </p:nvPr>
        </p:nvSpPr>
        <p:spPr>
          <a:xfrm>
            <a:off x="342900" y="400050"/>
            <a:ext cx="2871788" cy="4143375"/>
          </a:xfrm>
        </p:spPr>
        <p:txBody>
          <a:bodyPr anchor="ctr">
            <a:normAutofit/>
          </a:bodyPr>
          <a:lstStyle>
            <a:lvl1pPr>
              <a:lnSpc>
                <a:spcPct val="100000"/>
              </a:lnSpc>
              <a:spcAft>
                <a:spcPts val="900"/>
              </a:spcAft>
              <a:defRPr sz="1650" b="1" i="0" baseline="0">
                <a:latin typeface="+mj-lt"/>
              </a:defRPr>
            </a:lvl1pPr>
          </a:lstStyle>
          <a:p>
            <a:r>
              <a:rPr lang="en-US"/>
              <a:t>Click to edit Master title style</a:t>
            </a:r>
          </a:p>
        </p:txBody>
      </p:sp>
      <p:sp>
        <p:nvSpPr>
          <p:cNvPr id="10" name="TextBox 9"/>
          <p:cNvSpPr txBox="1"/>
          <p:nvPr userDrawn="1"/>
        </p:nvSpPr>
        <p:spPr>
          <a:xfrm>
            <a:off x="199362" y="-372136"/>
            <a:ext cx="1975872"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Figure with annotation</a:t>
            </a:r>
            <a:endParaRPr lang="en-US" sz="900" b="1">
              <a:solidFill>
                <a:schemeClr val="accent2"/>
              </a:solidFill>
            </a:endParaRPr>
          </a:p>
        </p:txBody>
      </p:sp>
      <p:sp>
        <p:nvSpPr>
          <p:cNvPr id="3" name="Content Placeholder 2"/>
          <p:cNvSpPr>
            <a:spLocks noGrp="1"/>
          </p:cNvSpPr>
          <p:nvPr>
            <p:ph sz="quarter" idx="10"/>
          </p:nvPr>
        </p:nvSpPr>
        <p:spPr>
          <a:xfrm>
            <a:off x="3943350" y="400050"/>
            <a:ext cx="4857750" cy="4143375"/>
          </a:xfrm>
          <a:noFill/>
        </p:spPr>
        <p:txBody>
          <a:bodyPr vert="horz" lIns="0" tIns="45720" rIns="0" bIns="45720" rtlCol="0">
            <a:normAutofit/>
          </a:bodyPr>
          <a:lstStyle>
            <a:lvl1pPr marL="171450" indent="-171450">
              <a:buNone/>
              <a:defRPr lang="en-US" smtClean="0">
                <a:solidFill>
                  <a:schemeClr val="bg2">
                    <a:lumMod val="75000"/>
                  </a:schemeClr>
                </a:solidFill>
              </a:defRPr>
            </a:lvl1pPr>
            <a:lvl2pPr>
              <a:defRPr lang="en-US" smtClean="0"/>
            </a:lvl2pPr>
            <a:lvl3pPr>
              <a:defRPr lang="en-US" smtClean="0"/>
            </a:lvl3pPr>
            <a:lvl4pPr>
              <a:defRPr lang="en-US" smtClean="0"/>
            </a:lvl4pPr>
            <a:lvl5pPr>
              <a:defRPr lang="en-US"/>
            </a:lvl5pPr>
          </a:lstStyle>
          <a:p>
            <a:pPr marL="0" lvl="0" indent="0" algn="ctr"/>
            <a:r>
              <a:rPr lang="en-US"/>
              <a:t>Click to 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65C98F9E-B192-D84C-A126-928C54F5048C}"/>
              </a:ext>
            </a:extLst>
          </p:cNvPr>
          <p:cNvSpPr>
            <a:spLocks noGrp="1"/>
          </p:cNvSpPr>
          <p:nvPr>
            <p:ph type="body" sz="quarter" idx="11" hasCustomPrompt="1"/>
          </p:nvPr>
        </p:nvSpPr>
        <p:spPr>
          <a:xfrm>
            <a:off x="342901" y="-15200"/>
            <a:ext cx="2133918" cy="276999"/>
          </a:xfrm>
          <a:solidFill>
            <a:schemeClr val="accent1">
              <a:alpha val="5000"/>
            </a:schemeClr>
          </a:solidFill>
          <a:ln>
            <a:noFill/>
          </a:ln>
        </p:spPr>
        <p:txBody>
          <a:bodyPr wrap="none" lIns="91440" tIns="91440" rIns="91440" bIns="91440" anchor="ctr">
            <a:spAutoFit/>
          </a:bodyPr>
          <a:lstStyle>
            <a:lvl1pPr marL="0" indent="0" algn="l">
              <a:buFontTx/>
              <a:buNone/>
              <a:defRPr sz="600" b="0" cap="all" spc="75" baseline="0">
                <a:solidFill>
                  <a:schemeClr val="accent1"/>
                </a:solidFill>
                <a:latin typeface="+mj-lt"/>
              </a:defRPr>
            </a:lvl1pPr>
          </a:lstStyle>
          <a:p>
            <a:pPr lvl="0"/>
            <a:r>
              <a:rPr lang="en-US"/>
              <a:t>CLICK TO ADD optional SECTION HEADER</a:t>
            </a:r>
          </a:p>
        </p:txBody>
      </p:sp>
    </p:spTree>
    <p:extLst>
      <p:ext uri="{BB962C8B-B14F-4D97-AF65-F5344CB8AC3E}">
        <p14:creationId xmlns:p14="http://schemas.microsoft.com/office/powerpoint/2010/main" val="2042859323"/>
      </p:ext>
    </p:extLst>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gure with bullet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743700" y="4850781"/>
            <a:ext cx="2057400" cy="156987"/>
          </a:xfrm>
          <a:prstGeom prst="rect">
            <a:avLst/>
          </a:prstGeom>
        </p:spPr>
        <p:txBody>
          <a:bodyPr vert="horz" lIns="0" tIns="0" rIns="0" bIns="0" rtlCol="0" anchor="ctr"/>
          <a:lstStyle>
            <a:lvl1pPr algn="r">
              <a:defRPr sz="75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6" name="Title 5"/>
          <p:cNvSpPr>
            <a:spLocks noGrp="1"/>
          </p:cNvSpPr>
          <p:nvPr>
            <p:ph type="title"/>
          </p:nvPr>
        </p:nvSpPr>
        <p:spPr>
          <a:xfrm>
            <a:off x="342900" y="400050"/>
            <a:ext cx="2743200" cy="1283277"/>
          </a:xfrm>
        </p:spPr>
        <p:txBody>
          <a:bodyPr anchor="b">
            <a:noAutofit/>
          </a:bodyPr>
          <a:lstStyle>
            <a:lvl1pPr>
              <a:lnSpc>
                <a:spcPct val="100000"/>
              </a:lnSpc>
              <a:spcAft>
                <a:spcPts val="900"/>
              </a:spcAft>
              <a:defRPr sz="1650" b="1" i="0" baseline="0">
                <a:latin typeface="+mj-lt"/>
              </a:defRPr>
            </a:lvl1pPr>
          </a:lstStyle>
          <a:p>
            <a:r>
              <a:rPr lang="en-US"/>
              <a:t>Click to edit Master title style</a:t>
            </a:r>
          </a:p>
        </p:txBody>
      </p:sp>
      <p:sp>
        <p:nvSpPr>
          <p:cNvPr id="3" name="Text Placeholder 2"/>
          <p:cNvSpPr>
            <a:spLocks noGrp="1"/>
          </p:cNvSpPr>
          <p:nvPr>
            <p:ph type="body" sz="quarter" idx="11"/>
          </p:nvPr>
        </p:nvSpPr>
        <p:spPr>
          <a:xfrm>
            <a:off x="342900" y="1860948"/>
            <a:ext cx="2743200" cy="2440781"/>
          </a:xfrm>
        </p:spPr>
        <p:txBody>
          <a:bodyPr>
            <a:noAutofit/>
          </a:bodyPr>
          <a:lstStyle>
            <a:lvl1pPr>
              <a:defRPr sz="1650" baseline="0">
                <a:solidFill>
                  <a:schemeClr val="tx1"/>
                </a:solidFill>
              </a:defRPr>
            </a:lvl1pPr>
            <a:lvl2pPr>
              <a:defRPr sz="1650" baseline="0">
                <a:solidFill>
                  <a:schemeClr val="tx1"/>
                </a:solidFill>
              </a:defRPr>
            </a:lvl2pPr>
            <a:lvl3pPr>
              <a:defRPr sz="1650" baseline="0">
                <a:solidFill>
                  <a:schemeClr val="tx1"/>
                </a:solidFill>
              </a:defRPr>
            </a:lvl3pPr>
            <a:lvl4pPr>
              <a:defRPr sz="1650" baseline="0">
                <a:solidFill>
                  <a:schemeClr val="tx1"/>
                </a:solidFill>
              </a:defRPr>
            </a:lvl4pPr>
            <a:lvl5pPr>
              <a:defRPr sz="165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99362" y="-372136"/>
            <a:ext cx="2484083"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Figure with annotation + bullets</a:t>
            </a:r>
            <a:endParaRPr lang="en-US" sz="900" b="1">
              <a:solidFill>
                <a:schemeClr val="accent2"/>
              </a:solidFill>
            </a:endParaRPr>
          </a:p>
        </p:txBody>
      </p:sp>
      <p:sp>
        <p:nvSpPr>
          <p:cNvPr id="11" name="Content Placeholder 2"/>
          <p:cNvSpPr>
            <a:spLocks noGrp="1"/>
          </p:cNvSpPr>
          <p:nvPr>
            <p:ph sz="quarter" idx="10"/>
          </p:nvPr>
        </p:nvSpPr>
        <p:spPr>
          <a:xfrm>
            <a:off x="3943350" y="400050"/>
            <a:ext cx="4857750" cy="4143375"/>
          </a:xfrm>
          <a:noFill/>
        </p:spPr>
        <p:txBody>
          <a:bodyPr vert="horz" lIns="0" tIns="45720" rIns="0" bIns="45720" rtlCol="0">
            <a:normAutofit/>
          </a:bodyPr>
          <a:lstStyle>
            <a:lvl1pPr marL="171450" indent="-171450">
              <a:buNone/>
              <a:defRPr lang="en-US" smtClean="0">
                <a:solidFill>
                  <a:schemeClr val="accent2">
                    <a:lumMod val="60000"/>
                    <a:lumOff val="40000"/>
                  </a:schemeClr>
                </a:solidFill>
              </a:defRPr>
            </a:lvl1pPr>
            <a:lvl2pPr>
              <a:defRPr lang="en-US" smtClean="0"/>
            </a:lvl2pPr>
            <a:lvl3pPr>
              <a:defRPr lang="en-US" smtClean="0"/>
            </a:lvl3pPr>
            <a:lvl4pPr>
              <a:defRPr lang="en-US" smtClean="0"/>
            </a:lvl4pPr>
            <a:lvl5pPr>
              <a:defRPr lang="en-US"/>
            </a:lvl5pPr>
          </a:lstStyle>
          <a:p>
            <a:pPr marL="0" lvl="0" indent="0" algn="ctr"/>
            <a:r>
              <a:rPr lang="en-US"/>
              <a:t>Click to 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D7D7F6C5-3DA8-6043-843B-8F5B92A0628A}"/>
              </a:ext>
            </a:extLst>
          </p:cNvPr>
          <p:cNvSpPr>
            <a:spLocks noGrp="1"/>
          </p:cNvSpPr>
          <p:nvPr>
            <p:ph type="body" sz="quarter" idx="12" hasCustomPrompt="1"/>
          </p:nvPr>
        </p:nvSpPr>
        <p:spPr>
          <a:xfrm>
            <a:off x="342901" y="-15200"/>
            <a:ext cx="2133918" cy="276999"/>
          </a:xfrm>
          <a:solidFill>
            <a:schemeClr val="accent1">
              <a:alpha val="5000"/>
            </a:schemeClr>
          </a:solidFill>
          <a:ln>
            <a:noFill/>
          </a:ln>
        </p:spPr>
        <p:txBody>
          <a:bodyPr wrap="none" lIns="91440" tIns="91440" rIns="91440" bIns="91440" anchor="ctr">
            <a:spAutoFit/>
          </a:bodyPr>
          <a:lstStyle>
            <a:lvl1pPr marL="0" indent="0" algn="l">
              <a:buFontTx/>
              <a:buNone/>
              <a:defRPr sz="600" b="0" cap="all" spc="75" baseline="0">
                <a:solidFill>
                  <a:schemeClr val="accent1"/>
                </a:solidFill>
                <a:latin typeface="+mj-lt"/>
              </a:defRPr>
            </a:lvl1pPr>
          </a:lstStyle>
          <a:p>
            <a:pPr lvl="0"/>
            <a:r>
              <a:rPr lang="en-US"/>
              <a:t>CLICK TO ADD optional SECTION HEADER</a:t>
            </a:r>
          </a:p>
        </p:txBody>
      </p:sp>
    </p:spTree>
    <p:extLst>
      <p:ext uri="{BB962C8B-B14F-4D97-AF65-F5344CB8AC3E}">
        <p14:creationId xmlns:p14="http://schemas.microsoft.com/office/powerpoint/2010/main" val="4019982009"/>
      </p:ext>
    </p:extLst>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0">
              <a:schemeClr val="accent1"/>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hasCustomPrompt="1"/>
          </p:nvPr>
        </p:nvSpPr>
        <p:spPr>
          <a:xfrm>
            <a:off x="342900" y="1485900"/>
            <a:ext cx="8458200" cy="2171700"/>
          </a:xfrm>
        </p:spPr>
        <p:txBody>
          <a:bodyPr anchor="ctr">
            <a:noAutofit/>
          </a:bodyPr>
          <a:lstStyle>
            <a:lvl1pPr algn="ctr">
              <a:defRPr sz="2700" baseline="0">
                <a:solidFill>
                  <a:schemeClr val="bg1"/>
                </a:solidFill>
                <a:latin typeface="+mj-lt"/>
              </a:defRPr>
            </a:lvl1pPr>
          </a:lstStyle>
          <a:p>
            <a:r>
              <a:rPr lang="en-US"/>
              <a:t>Click to add a divider title</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240506" y="4891088"/>
            <a:ext cx="1793335" cy="77118"/>
          </a:xfrm>
          <a:prstGeom prst="rect">
            <a:avLst/>
          </a:prstGeom>
        </p:spPr>
      </p:pic>
      <p:sp>
        <p:nvSpPr>
          <p:cNvPr id="7" name="TextBox 6"/>
          <p:cNvSpPr txBox="1"/>
          <p:nvPr userDrawn="1"/>
        </p:nvSpPr>
        <p:spPr>
          <a:xfrm>
            <a:off x="199361" y="-372136"/>
            <a:ext cx="1419627"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Divider Blue</a:t>
            </a:r>
            <a:endParaRPr lang="en-US" sz="900" b="1">
              <a:solidFill>
                <a:schemeClr val="accent2"/>
              </a:solidFill>
            </a:endParaRPr>
          </a:p>
        </p:txBody>
      </p:sp>
    </p:spTree>
    <p:extLst>
      <p:ext uri="{BB962C8B-B14F-4D97-AF65-F5344CB8AC3E}">
        <p14:creationId xmlns:p14="http://schemas.microsoft.com/office/powerpoint/2010/main" val="235364742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342900" y="1485900"/>
            <a:ext cx="8458200" cy="2171700"/>
          </a:xfrm>
        </p:spPr>
        <p:txBody>
          <a:bodyPr anchor="ctr">
            <a:noAutofit/>
          </a:bodyPr>
          <a:lstStyle>
            <a:lvl1pPr algn="ctr">
              <a:defRPr sz="2700" baseline="0">
                <a:solidFill>
                  <a:schemeClr val="bg1"/>
                </a:solidFill>
                <a:latin typeface="+mj-lt"/>
              </a:defRPr>
            </a:lvl1pPr>
          </a:lstStyle>
          <a:p>
            <a:r>
              <a:rPr lang="en-US"/>
              <a:t>Click to edit Master title style</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240506" y="4891088"/>
            <a:ext cx="1793335" cy="77118"/>
          </a:xfrm>
          <a:prstGeom prst="rect">
            <a:avLst/>
          </a:prstGeom>
        </p:spPr>
      </p:pic>
      <p:sp>
        <p:nvSpPr>
          <p:cNvPr id="7" name="TextBox 6"/>
          <p:cNvSpPr txBox="1"/>
          <p:nvPr userDrawn="1"/>
        </p:nvSpPr>
        <p:spPr>
          <a:xfrm>
            <a:off x="199361" y="-372136"/>
            <a:ext cx="1426163"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Divider Dark</a:t>
            </a:r>
            <a:endParaRPr lang="en-US" sz="900" b="1">
              <a:solidFill>
                <a:schemeClr val="accent2"/>
              </a:solidFill>
            </a:endParaRPr>
          </a:p>
        </p:txBody>
      </p:sp>
      <p:sp>
        <p:nvSpPr>
          <p:cNvPr id="8" name="Oval 7"/>
          <p:cNvSpPr/>
          <p:nvPr userDrawn="1"/>
        </p:nvSpPr>
        <p:spPr>
          <a:xfrm>
            <a:off x="-412554" y="87811"/>
            <a:ext cx="173736" cy="173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9" name="Oval 8"/>
          <p:cNvSpPr/>
          <p:nvPr userDrawn="1"/>
        </p:nvSpPr>
        <p:spPr>
          <a:xfrm>
            <a:off x="-412554" y="339428"/>
            <a:ext cx="173736" cy="173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0" name="Oval 9"/>
          <p:cNvSpPr/>
          <p:nvPr userDrawn="1"/>
        </p:nvSpPr>
        <p:spPr>
          <a:xfrm>
            <a:off x="-412554" y="591046"/>
            <a:ext cx="173736" cy="173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1" name="Oval 10"/>
          <p:cNvSpPr/>
          <p:nvPr userDrawn="1"/>
        </p:nvSpPr>
        <p:spPr>
          <a:xfrm>
            <a:off x="-412554" y="842663"/>
            <a:ext cx="173736" cy="1737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Oval 11"/>
          <p:cNvSpPr/>
          <p:nvPr userDrawn="1"/>
        </p:nvSpPr>
        <p:spPr>
          <a:xfrm>
            <a:off x="-412554" y="1094280"/>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3" name="TextBox 12"/>
          <p:cNvSpPr txBox="1"/>
          <p:nvPr userDrawn="1"/>
        </p:nvSpPr>
        <p:spPr>
          <a:xfrm>
            <a:off x="-666470" y="834"/>
            <a:ext cx="300082" cy="1278555"/>
          </a:xfrm>
          <a:prstGeom prst="rect">
            <a:avLst/>
          </a:prstGeom>
          <a:noFill/>
        </p:spPr>
        <p:txBody>
          <a:bodyPr vert="vert270" wrap="none" rtlCol="0">
            <a:spAutoFit/>
          </a:bodyPr>
          <a:lstStyle/>
          <a:p>
            <a:r>
              <a:rPr lang="en-US" sz="750" b="1" spc="0">
                <a:solidFill>
                  <a:schemeClr val="tx1">
                    <a:lumMod val="60000"/>
                    <a:lumOff val="40000"/>
                  </a:schemeClr>
                </a:solidFill>
              </a:rPr>
              <a:t>URBAN</a:t>
            </a:r>
            <a:r>
              <a:rPr lang="en-US" sz="750" b="1" spc="0" baseline="0">
                <a:solidFill>
                  <a:schemeClr val="tx1">
                    <a:lumMod val="60000"/>
                    <a:lumOff val="40000"/>
                  </a:schemeClr>
                </a:solidFill>
              </a:rPr>
              <a:t> COLOR PALETTE</a:t>
            </a:r>
            <a:endParaRPr lang="en-US" sz="750" b="1" spc="0">
              <a:solidFill>
                <a:schemeClr val="tx1">
                  <a:lumMod val="60000"/>
                  <a:lumOff val="40000"/>
                </a:schemeClr>
              </a:solidFill>
            </a:endParaRPr>
          </a:p>
        </p:txBody>
      </p:sp>
    </p:spTree>
    <p:extLst>
      <p:ext uri="{BB962C8B-B14F-4D97-AF65-F5344CB8AC3E}">
        <p14:creationId xmlns:p14="http://schemas.microsoft.com/office/powerpoint/2010/main" val="1725109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2">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342900" y="1485900"/>
            <a:ext cx="8458200" cy="2171700"/>
          </a:xfrm>
        </p:spPr>
        <p:txBody>
          <a:bodyPr anchor="ctr">
            <a:noAutofit/>
          </a:bodyPr>
          <a:lstStyle>
            <a:lvl1pPr algn="ctr">
              <a:defRPr sz="2700" baseline="0">
                <a:solidFill>
                  <a:schemeClr val="tx1"/>
                </a:solidFill>
                <a:latin typeface="+mj-lt"/>
              </a:defRPr>
            </a:lvl1pPr>
          </a:lstStyle>
          <a:p>
            <a:r>
              <a:rPr lang="en-US"/>
              <a:t>Click to edit Master title style</a:t>
            </a:r>
          </a:p>
        </p:txBody>
      </p:sp>
      <p:sp>
        <p:nvSpPr>
          <p:cNvPr id="6" name="TextBox 5"/>
          <p:cNvSpPr txBox="1"/>
          <p:nvPr userDrawn="1"/>
        </p:nvSpPr>
        <p:spPr>
          <a:xfrm>
            <a:off x="199361" y="-372136"/>
            <a:ext cx="1452307"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Divider Light</a:t>
            </a:r>
            <a:endParaRPr lang="en-US" sz="900" b="1">
              <a:solidFill>
                <a:schemeClr val="accent2"/>
              </a:solidFill>
            </a:endParaRPr>
          </a:p>
        </p:txBody>
      </p:sp>
    </p:spTree>
    <p:extLst>
      <p:ext uri="{BB962C8B-B14F-4D97-AF65-F5344CB8AC3E}">
        <p14:creationId xmlns:p14="http://schemas.microsoft.com/office/powerpoint/2010/main" val="31097384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solidFill>
                  <a:schemeClr val="tx1"/>
                </a:solidFill>
              </a:defRPr>
            </a:lvl1pPr>
          </a:lstStyle>
          <a:p>
            <a:fld id="{B68F88C8-0A9A-DA43-95C8-7FE161A05352}" type="slidenum">
              <a:rPr lang="en-US" smtClean="0"/>
              <a:pPr/>
              <a:t>‹#›</a:t>
            </a:fld>
            <a:endParaRPr lang="en-US"/>
          </a:p>
        </p:txBody>
      </p:sp>
      <p:sp>
        <p:nvSpPr>
          <p:cNvPr id="10" name="Title 1"/>
          <p:cNvSpPr>
            <a:spLocks noGrp="1"/>
          </p:cNvSpPr>
          <p:nvPr>
            <p:ph type="title"/>
          </p:nvPr>
        </p:nvSpPr>
        <p:spPr>
          <a:xfrm>
            <a:off x="342900" y="400050"/>
            <a:ext cx="8458200" cy="867966"/>
          </a:xfrm>
        </p:spPr>
        <p:txBody>
          <a:bodyPr anchor="t" anchorCtr="0">
            <a:noAutofit/>
          </a:bodyPr>
          <a:lstStyle/>
          <a:p>
            <a:r>
              <a:rPr lang="en-US"/>
              <a:t>Click to edit Master title style</a:t>
            </a:r>
          </a:p>
        </p:txBody>
      </p:sp>
      <p:sp>
        <p:nvSpPr>
          <p:cNvPr id="12" name="Content Placeholder 11"/>
          <p:cNvSpPr>
            <a:spLocks noGrp="1"/>
          </p:cNvSpPr>
          <p:nvPr>
            <p:ph sz="quarter" idx="13" hasCustomPrompt="1"/>
          </p:nvPr>
        </p:nvSpPr>
        <p:spPr>
          <a:xfrm>
            <a:off x="576072" y="1416844"/>
            <a:ext cx="8225028" cy="3026569"/>
          </a:xfrm>
        </p:spPr>
        <p:txBody>
          <a:bodyPr/>
          <a:lstStyle>
            <a:lvl1pPr marL="0" indent="0">
              <a:buNone/>
              <a:defRPr i="1" baseline="0">
                <a:solidFill>
                  <a:schemeClr val="accent2"/>
                </a:solidFill>
              </a:defRPr>
            </a:lvl1pPr>
          </a:lstStyle>
          <a:p>
            <a:pPr lvl="0"/>
            <a:r>
              <a:rPr lang="en-US"/>
              <a:t>Add Quote</a:t>
            </a:r>
          </a:p>
        </p:txBody>
      </p:sp>
      <p:sp>
        <p:nvSpPr>
          <p:cNvPr id="5" name="TextBox 4"/>
          <p:cNvSpPr txBox="1"/>
          <p:nvPr userDrawn="1"/>
        </p:nvSpPr>
        <p:spPr>
          <a:xfrm>
            <a:off x="199361" y="-372136"/>
            <a:ext cx="1393483"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Quote Light</a:t>
            </a:r>
          </a:p>
        </p:txBody>
      </p:sp>
    </p:spTree>
    <p:extLst>
      <p:ext uri="{BB962C8B-B14F-4D97-AF65-F5344CB8AC3E}">
        <p14:creationId xmlns:p14="http://schemas.microsoft.com/office/powerpoint/2010/main" val="280153707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6" name="Title 1"/>
          <p:cNvSpPr>
            <a:spLocks noGrp="1"/>
          </p:cNvSpPr>
          <p:nvPr>
            <p:ph type="title"/>
          </p:nvPr>
        </p:nvSpPr>
        <p:spPr>
          <a:xfrm>
            <a:off x="342900" y="400050"/>
            <a:ext cx="8458200" cy="867966"/>
          </a:xfrm>
        </p:spPr>
        <p:txBody>
          <a:bodyPr anchor="t" anchorCtr="0">
            <a:noAutofit/>
          </a:bodyPr>
          <a:lstStyle>
            <a:lvl1pPr>
              <a:defRPr>
                <a:solidFill>
                  <a:schemeClr val="bg1"/>
                </a:solidFill>
              </a:defRPr>
            </a:lvl1pPr>
          </a:lstStyle>
          <a:p>
            <a:r>
              <a:rPr lang="en-US"/>
              <a:t>Click to edit Master title style</a:t>
            </a:r>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240506" y="4891088"/>
            <a:ext cx="1793335" cy="77118"/>
          </a:xfrm>
          <a:prstGeom prst="rect">
            <a:avLst/>
          </a:prstGeom>
        </p:spPr>
      </p:pic>
      <p:sp>
        <p:nvSpPr>
          <p:cNvPr id="5" name="Content Placeholder 11"/>
          <p:cNvSpPr>
            <a:spLocks noGrp="1"/>
          </p:cNvSpPr>
          <p:nvPr>
            <p:ph sz="quarter" idx="13" hasCustomPrompt="1"/>
          </p:nvPr>
        </p:nvSpPr>
        <p:spPr>
          <a:xfrm>
            <a:off x="576072" y="1416844"/>
            <a:ext cx="8225028" cy="3026569"/>
          </a:xfrm>
        </p:spPr>
        <p:txBody>
          <a:bodyPr/>
          <a:lstStyle>
            <a:lvl1pPr marL="0" indent="0">
              <a:buNone/>
              <a:defRPr i="1" baseline="0">
                <a:solidFill>
                  <a:schemeClr val="accent2"/>
                </a:solidFill>
              </a:defRPr>
            </a:lvl1pPr>
          </a:lstStyle>
          <a:p>
            <a:pPr lvl="0"/>
            <a:r>
              <a:rPr lang="en-US"/>
              <a:t>Add Quote</a:t>
            </a:r>
          </a:p>
        </p:txBody>
      </p:sp>
      <p:sp>
        <p:nvSpPr>
          <p:cNvPr id="8" name="TextBox 7"/>
          <p:cNvSpPr txBox="1"/>
          <p:nvPr userDrawn="1"/>
        </p:nvSpPr>
        <p:spPr>
          <a:xfrm>
            <a:off x="199362" y="-372136"/>
            <a:ext cx="1367339"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Quote Dark</a:t>
            </a:r>
            <a:endParaRPr lang="en-US" sz="900" b="1">
              <a:solidFill>
                <a:schemeClr val="accent2"/>
              </a:solidFill>
            </a:endParaRPr>
          </a:p>
        </p:txBody>
      </p:sp>
      <p:sp>
        <p:nvSpPr>
          <p:cNvPr id="9" name="Oval 8"/>
          <p:cNvSpPr/>
          <p:nvPr userDrawn="1"/>
        </p:nvSpPr>
        <p:spPr>
          <a:xfrm>
            <a:off x="-412554" y="87811"/>
            <a:ext cx="173736" cy="173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0" name="Oval 9"/>
          <p:cNvSpPr/>
          <p:nvPr userDrawn="1"/>
        </p:nvSpPr>
        <p:spPr>
          <a:xfrm>
            <a:off x="-412554" y="339428"/>
            <a:ext cx="173736" cy="173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1" name="Oval 10"/>
          <p:cNvSpPr/>
          <p:nvPr userDrawn="1"/>
        </p:nvSpPr>
        <p:spPr>
          <a:xfrm>
            <a:off x="-412554" y="591046"/>
            <a:ext cx="173736" cy="173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Oval 11"/>
          <p:cNvSpPr/>
          <p:nvPr userDrawn="1"/>
        </p:nvSpPr>
        <p:spPr>
          <a:xfrm>
            <a:off x="-412554" y="842663"/>
            <a:ext cx="173736" cy="1737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3" name="Oval 12"/>
          <p:cNvSpPr/>
          <p:nvPr userDrawn="1"/>
        </p:nvSpPr>
        <p:spPr>
          <a:xfrm>
            <a:off x="-412554" y="1094280"/>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4" name="TextBox 13"/>
          <p:cNvSpPr txBox="1"/>
          <p:nvPr userDrawn="1"/>
        </p:nvSpPr>
        <p:spPr>
          <a:xfrm>
            <a:off x="-666470" y="834"/>
            <a:ext cx="300082" cy="1278555"/>
          </a:xfrm>
          <a:prstGeom prst="rect">
            <a:avLst/>
          </a:prstGeom>
          <a:noFill/>
        </p:spPr>
        <p:txBody>
          <a:bodyPr vert="vert270" wrap="none" rtlCol="0">
            <a:spAutoFit/>
          </a:bodyPr>
          <a:lstStyle/>
          <a:p>
            <a:r>
              <a:rPr lang="en-US" sz="750" b="1" spc="0">
                <a:solidFill>
                  <a:schemeClr val="tx1">
                    <a:lumMod val="60000"/>
                    <a:lumOff val="40000"/>
                  </a:schemeClr>
                </a:solidFill>
              </a:rPr>
              <a:t>URBAN</a:t>
            </a:r>
            <a:r>
              <a:rPr lang="en-US" sz="750" b="1" spc="0" baseline="0">
                <a:solidFill>
                  <a:schemeClr val="tx1">
                    <a:lumMod val="60000"/>
                    <a:lumOff val="40000"/>
                  </a:schemeClr>
                </a:solidFill>
              </a:rPr>
              <a:t> COLOR PALETTE</a:t>
            </a:r>
            <a:endParaRPr lang="en-US" sz="750" b="1" spc="0">
              <a:solidFill>
                <a:schemeClr val="tx1">
                  <a:lumMod val="60000"/>
                  <a:lumOff val="40000"/>
                </a:schemeClr>
              </a:solidFill>
            </a:endParaRPr>
          </a:p>
        </p:txBody>
      </p:sp>
    </p:spTree>
    <p:extLst>
      <p:ext uri="{BB962C8B-B14F-4D97-AF65-F5344CB8AC3E}">
        <p14:creationId xmlns:p14="http://schemas.microsoft.com/office/powerpoint/2010/main" val="385099019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F88C8-0A9A-DA43-95C8-7FE161A05352}" type="slidenum">
              <a:rPr lang="en-US" smtClean="0"/>
              <a:t>‹#›</a:t>
            </a:fld>
            <a:endParaRPr lang="en-US"/>
          </a:p>
        </p:txBody>
      </p:sp>
      <p:sp>
        <p:nvSpPr>
          <p:cNvPr id="3" name="TextBox 2"/>
          <p:cNvSpPr txBox="1"/>
          <p:nvPr userDrawn="1"/>
        </p:nvSpPr>
        <p:spPr>
          <a:xfrm>
            <a:off x="199361" y="-372136"/>
            <a:ext cx="1063605"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a:solidFill>
                  <a:schemeClr val="accent2"/>
                </a:solidFill>
              </a:rPr>
              <a:t>Master:</a:t>
            </a:r>
            <a:r>
              <a:rPr lang="en-US" sz="900" b="1" baseline="0">
                <a:solidFill>
                  <a:schemeClr val="accent2"/>
                </a:solidFill>
              </a:rPr>
              <a:t> Blank</a:t>
            </a:r>
            <a:endParaRPr lang="en-US" sz="900" b="1">
              <a:solidFill>
                <a:schemeClr val="accent2"/>
              </a:solidFill>
            </a:endParaRPr>
          </a:p>
        </p:txBody>
      </p:sp>
    </p:spTree>
    <p:extLst>
      <p:ext uri="{BB962C8B-B14F-4D97-AF65-F5344CB8AC3E}">
        <p14:creationId xmlns:p14="http://schemas.microsoft.com/office/powerpoint/2010/main" val="368891304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lstStyle>
            <a:lvl1pPr>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
        <p:nvSpPr>
          <p:cNvPr id="4" name="Date Placeholder 3"/>
          <p:cNvSpPr>
            <a:spLocks noGrp="1"/>
          </p:cNvSpPr>
          <p:nvPr>
            <p:ph type="dt" sz="half" idx="10"/>
          </p:nvPr>
        </p:nvSpPr>
        <p:spPr/>
        <p:txBody>
          <a:bodyPr/>
          <a:lstStyle/>
          <a:p>
            <a:fld id="{DA52CB95-A36F-4BC0-873A-F09C4DFC6C9F}" type="datetime1">
              <a:rPr lang="en-US" smtClean="0"/>
              <a:t>4/11/2026</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307E6868-079E-1649-B8D1-459B42CE4DE3}" type="slidenum">
              <a:rPr lang="en-US" smtClean="0"/>
              <a:pPr/>
              <a:t>‹#›</a:t>
            </a:fld>
            <a:endParaRPr lang="en-US"/>
          </a:p>
        </p:txBody>
      </p:sp>
      <p:sp>
        <p:nvSpPr>
          <p:cNvPr id="4" name="Date Placeholder 3"/>
          <p:cNvSpPr>
            <a:spLocks noGrp="1"/>
          </p:cNvSpPr>
          <p:nvPr>
            <p:ph type="dt" sz="half" idx="10"/>
          </p:nvPr>
        </p:nvSpPr>
        <p:spPr/>
        <p:txBody>
          <a:bodyPr/>
          <a:lstStyle/>
          <a:p>
            <a:fld id="{3686E7C0-692D-4B88-BAF3-92EA83B8C355}" type="datetime1">
              <a:rPr lang="en-US" smtClean="0"/>
              <a:t>4/11/2026</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Content Placeholder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
        <p:nvSpPr>
          <p:cNvPr id="5" name="Date Placeholder 4"/>
          <p:cNvSpPr>
            <a:spLocks noGrp="1"/>
          </p:cNvSpPr>
          <p:nvPr>
            <p:ph type="dt" sz="half" idx="10"/>
          </p:nvPr>
        </p:nvSpPr>
        <p:spPr/>
        <p:txBody>
          <a:bodyPr/>
          <a:lstStyle/>
          <a:p>
            <a:fld id="{B491E5A4-AB8D-4616-B7A9-1412F5D6E492}" type="datetime1">
              <a:rPr lang="en-US" smtClean="0"/>
              <a:t>4/11/2026</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151335"/>
            <a:ext cx="4041775"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
        <p:nvSpPr>
          <p:cNvPr id="7" name="Date Placeholder 6"/>
          <p:cNvSpPr>
            <a:spLocks noGrp="1"/>
          </p:cNvSpPr>
          <p:nvPr>
            <p:ph type="dt" sz="half" idx="10"/>
          </p:nvPr>
        </p:nvSpPr>
        <p:spPr/>
        <p:txBody>
          <a:bodyPr/>
          <a:lstStyle/>
          <a:p>
            <a:fld id="{AFB8C497-781D-41D9-AC17-F05D66E7436C}" type="datetime1">
              <a:rPr lang="en-US" smtClean="0"/>
              <a:t>4/11/2026</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
        <p:nvSpPr>
          <p:cNvPr id="3" name="Date Placeholder 2"/>
          <p:cNvSpPr>
            <a:spLocks noGrp="1"/>
          </p:cNvSpPr>
          <p:nvPr>
            <p:ph type="dt" sz="half" idx="10"/>
          </p:nvPr>
        </p:nvSpPr>
        <p:spPr/>
        <p:txBody>
          <a:bodyPr/>
          <a:lstStyle/>
          <a:p>
            <a:fld id="{FFBF270F-56FE-4D70-A2BE-EE18789F1CAF}" type="datetime1">
              <a:rPr lang="en-US" smtClean="0"/>
              <a:t>4/11/2026</a:t>
            </a:fld>
            <a:endParaRPr lang="en-US"/>
          </a:p>
        </p:txBody>
      </p:sp>
    </p:spTree>
    <p:extLst>
      <p:ext uri="{BB962C8B-B14F-4D97-AF65-F5344CB8AC3E}">
        <p14:creationId xmlns:p14="http://schemas.microsoft.com/office/powerpoint/2010/main" val="2995034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6.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702" r:id="rId3"/>
  </p:sldLayoutIdLst>
  <p:hf hdr="0" ftr="0" dt="0"/>
  <p:txStyles>
    <p:titleStyle>
      <a:lvl1pPr algn="ctr" defTabSz="457200" rtl="0" eaLnBrk="1" latinLnBrk="0" hangingPunct="1">
        <a:spcBef>
          <a:spcPct val="0"/>
        </a:spcBef>
        <a:buNone/>
        <a:defRPr sz="4200" b="1" kern="1200">
          <a:solidFill>
            <a:schemeClr val="bg1"/>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4/11/2026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91" r:id="rId2"/>
    <p:sldLayoutId id="2147483683" r:id="rId3"/>
    <p:sldLayoutId id="2147483652" r:id="rId4"/>
    <p:sldLayoutId id="2147483653" r:id="rId5"/>
    <p:sldLayoutId id="2147483696"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58691" y="80917"/>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4/11/2026</a:t>
            </a:fld>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9713170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189" rtl="0" eaLnBrk="1" latinLnBrk="0" hangingPunct="1">
        <a:spcBef>
          <a:spcPct val="0"/>
        </a:spcBef>
        <a:buNone/>
        <a:defRPr sz="375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150" kern="1200">
          <a:solidFill>
            <a:schemeClr val="tx1"/>
          </a:solidFill>
          <a:latin typeface="+mn-lt"/>
          <a:ea typeface="+mn-ea"/>
          <a:cs typeface="+mn-cs"/>
        </a:defRPr>
      </a:lvl1pPr>
      <a:lvl2pPr marL="742931" indent="-285743" algn="l" defTabSz="457189" rtl="0" eaLnBrk="1" latinLnBrk="0" hangingPunct="1">
        <a:spcBef>
          <a:spcPct val="20000"/>
        </a:spcBef>
        <a:buFont typeface="Courier New"/>
        <a:buChar char="o"/>
        <a:defRPr sz="2550" kern="1200">
          <a:solidFill>
            <a:schemeClr val="tx1"/>
          </a:solidFill>
          <a:latin typeface="+mn-lt"/>
          <a:ea typeface="+mn-ea"/>
          <a:cs typeface="+mn-cs"/>
        </a:defRPr>
      </a:lvl2pPr>
      <a:lvl3pPr marL="1142972" indent="-228594" algn="l" defTabSz="457189" rtl="0" eaLnBrk="1" latinLnBrk="0" hangingPunct="1">
        <a:spcBef>
          <a:spcPct val="20000"/>
        </a:spcBef>
        <a:buFont typeface="Wingdings" charset="2"/>
        <a:buChar char="§"/>
        <a:defRPr sz="195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1800" kern="1200">
          <a:solidFill>
            <a:schemeClr val="tx1"/>
          </a:solidFill>
          <a:latin typeface="+mn-lt"/>
          <a:ea typeface="+mn-ea"/>
          <a:cs typeface="+mn-cs"/>
        </a:defRPr>
      </a:lvl4pPr>
      <a:lvl5pPr marL="2057348" indent="-228594" algn="l" defTabSz="457189" rtl="0" eaLnBrk="1" latinLnBrk="0" hangingPunct="1">
        <a:spcBef>
          <a:spcPct val="20000"/>
        </a:spcBef>
        <a:buFont typeface="Courier New"/>
        <a:buChar char="o"/>
        <a:defRPr sz="15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C764DE79-268F-4C1A-8933-263129D2AF90}" type="datetimeFigureOut">
              <a:rPr lang="en-US" dirty="0"/>
              <a:t>4/11/2026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48F63A3B-78C7-47BE-AE5E-E10140E04643}"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4/11/2026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0" r:id="rId1"/>
    <p:sldLayoutId id="2147483685" r:id="rId2"/>
    <p:sldLayoutId id="2147483689" r:id="rId3"/>
    <p:sldLayoutId id="2147483697" r:id="rId4"/>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6253"/>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solidFill>
                <a:latin typeface="Open Sans" pitchFamily="2" charset="0"/>
                <a:ea typeface="Open Sans" pitchFamily="2" charset="0"/>
                <a:cs typeface="Open Sans" pitchFamily="2" charset="0"/>
              </a:defRPr>
            </a:lvl1pPr>
          </a:lstStyle>
          <a:p>
            <a:fld id="{307E6868-079E-1649-B8D1-459B42CE4DE3}" type="slidenum">
              <a:rPr lang="en-US" smtClean="0"/>
              <a:pPr/>
              <a:t>‹#›</a:t>
            </a:fld>
            <a:endParaRPr lang="en-US"/>
          </a:p>
        </p:txBody>
      </p:sp>
      <p:pic>
        <p:nvPicPr>
          <p:cNvPr id="7" name="Picture 6" descr="RESULTS_logo_EN_CMYK_BIG (flat)2_RESULTS_logo_EN_CMYK_BIG.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858691" y="80916"/>
            <a:ext cx="1223628" cy="982313"/>
          </a:xfrm>
          <a:prstGeom prst="rect">
            <a:avLst/>
          </a:prstGeom>
        </p:spPr>
      </p:pic>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Open Sans" pitchFamily="2" charset="0"/>
                <a:ea typeface="Open Sans" pitchFamily="2" charset="0"/>
                <a:cs typeface="Open Sans" pitchFamily="2" charset="0"/>
              </a:defRPr>
            </a:lvl1pPr>
          </a:lstStyle>
          <a:p>
            <a:fld id="{A896A405-392F-4A71-8147-A22E085A7A06}" type="datetime1">
              <a:rPr lang="en-US" smtClean="0"/>
              <a:t>4/11/2026</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87" r:id="rId1"/>
    <p:sldLayoutId id="2147483698" r:id="rId2"/>
    <p:sldLayoutId id="2147483699" r:id="rId3"/>
    <p:sldLayoutId id="2147483700" r:id="rId4"/>
    <p:sldLayoutId id="2147483701" r:id="rId5"/>
  </p:sldLayoutIdLst>
  <p:hf hdr="0" ftr="0" dt="0"/>
  <p:txStyles>
    <p:title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400050"/>
            <a:ext cx="8458200" cy="867966"/>
          </a:xfrm>
          <a:prstGeom prst="rect">
            <a:avLst/>
          </a:prstGeom>
        </p:spPr>
        <p:txBody>
          <a:bodyPr vert="horz" lIns="0" tIns="45720" rIns="0" bIns="45720" rtlCol="0" anchor="t">
            <a:normAutofit/>
          </a:bodyPr>
          <a:lstStyle/>
          <a:p>
            <a:r>
              <a:rPr lang="en-US"/>
              <a:t>Click to edit Master title style</a:t>
            </a:r>
          </a:p>
        </p:txBody>
      </p:sp>
      <p:sp>
        <p:nvSpPr>
          <p:cNvPr id="3" name="Text Placeholder 2"/>
          <p:cNvSpPr>
            <a:spLocks noGrp="1"/>
          </p:cNvSpPr>
          <p:nvPr>
            <p:ph type="body" idx="1"/>
          </p:nvPr>
        </p:nvSpPr>
        <p:spPr>
          <a:xfrm>
            <a:off x="342900" y="1369219"/>
            <a:ext cx="8458200" cy="317420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743700" y="4850781"/>
            <a:ext cx="2057400" cy="156987"/>
          </a:xfrm>
          <a:prstGeom prst="rect">
            <a:avLst/>
          </a:prstGeom>
        </p:spPr>
        <p:txBody>
          <a:bodyPr vert="horz" lIns="0" tIns="0" rIns="0" bIns="0" rtlCol="0" anchor="ctr"/>
          <a:lstStyle>
            <a:lvl1pPr algn="r">
              <a:defRPr sz="75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a:ext>
            </a:extLst>
          </a:blip>
          <a:srcRect l="14990" t="-24944" r="1"/>
          <a:stretch/>
        </p:blipFill>
        <p:spPr>
          <a:xfrm>
            <a:off x="240506" y="4891088"/>
            <a:ext cx="1793335" cy="77118"/>
          </a:xfrm>
          <a:prstGeom prst="rect">
            <a:avLst/>
          </a:prstGeom>
        </p:spPr>
      </p:pic>
      <p:sp>
        <p:nvSpPr>
          <p:cNvPr id="4" name="Oval 3"/>
          <p:cNvSpPr/>
          <p:nvPr userDrawn="1"/>
        </p:nvSpPr>
        <p:spPr>
          <a:xfrm>
            <a:off x="-412554" y="87811"/>
            <a:ext cx="173736" cy="1737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7" name="Oval 6"/>
          <p:cNvSpPr/>
          <p:nvPr userDrawn="1"/>
        </p:nvSpPr>
        <p:spPr>
          <a:xfrm>
            <a:off x="-412554" y="339428"/>
            <a:ext cx="173736" cy="1737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9" name="Oval 8"/>
          <p:cNvSpPr/>
          <p:nvPr userDrawn="1"/>
        </p:nvSpPr>
        <p:spPr>
          <a:xfrm>
            <a:off x="-412554" y="591046"/>
            <a:ext cx="173736" cy="1737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1" name="Oval 10"/>
          <p:cNvSpPr/>
          <p:nvPr userDrawn="1"/>
        </p:nvSpPr>
        <p:spPr>
          <a:xfrm>
            <a:off x="-412554" y="842663"/>
            <a:ext cx="173736" cy="1737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2" name="Oval 11"/>
          <p:cNvSpPr/>
          <p:nvPr userDrawn="1"/>
        </p:nvSpPr>
        <p:spPr>
          <a:xfrm>
            <a:off x="-412554" y="1094280"/>
            <a:ext cx="173736" cy="1737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5" name="TextBox 4"/>
          <p:cNvSpPr txBox="1"/>
          <p:nvPr userDrawn="1"/>
        </p:nvSpPr>
        <p:spPr>
          <a:xfrm>
            <a:off x="-666470" y="834"/>
            <a:ext cx="300082" cy="1278555"/>
          </a:xfrm>
          <a:prstGeom prst="rect">
            <a:avLst/>
          </a:prstGeom>
          <a:noFill/>
        </p:spPr>
        <p:txBody>
          <a:bodyPr vert="vert270" wrap="none" rtlCol="0">
            <a:spAutoFit/>
          </a:bodyPr>
          <a:lstStyle/>
          <a:p>
            <a:r>
              <a:rPr lang="en-US" sz="750" b="1" spc="0">
                <a:solidFill>
                  <a:schemeClr val="tx1">
                    <a:lumMod val="60000"/>
                    <a:lumOff val="40000"/>
                  </a:schemeClr>
                </a:solidFill>
              </a:rPr>
              <a:t>URBAN</a:t>
            </a:r>
            <a:r>
              <a:rPr lang="en-US" sz="750" b="1" spc="0" baseline="0">
                <a:solidFill>
                  <a:schemeClr val="tx1">
                    <a:lumMod val="60000"/>
                    <a:lumOff val="40000"/>
                  </a:schemeClr>
                </a:solidFill>
              </a:rPr>
              <a:t> COLOR PALETTE</a:t>
            </a:r>
            <a:endParaRPr lang="en-US" sz="750" b="1" spc="0">
              <a:solidFill>
                <a:schemeClr val="tx1">
                  <a:lumMod val="60000"/>
                  <a:lumOff val="40000"/>
                </a:schemeClr>
              </a:solidFill>
            </a:endParaRPr>
          </a:p>
        </p:txBody>
      </p:sp>
      <p:sp>
        <p:nvSpPr>
          <p:cNvPr id="13" name="TextBox 12"/>
          <p:cNvSpPr txBox="1"/>
          <p:nvPr userDrawn="1"/>
        </p:nvSpPr>
        <p:spPr>
          <a:xfrm>
            <a:off x="7842914" y="5265117"/>
            <a:ext cx="1324402" cy="207749"/>
          </a:xfrm>
          <a:prstGeom prst="rect">
            <a:avLst/>
          </a:prstGeom>
          <a:noFill/>
        </p:spPr>
        <p:txBody>
          <a:bodyPr vert="horz" wrap="none" rtlCol="0">
            <a:spAutoFit/>
          </a:bodyPr>
          <a:lstStyle/>
          <a:p>
            <a:pPr algn="r"/>
            <a:r>
              <a:rPr lang="en-US" sz="750" b="1" spc="0">
                <a:solidFill>
                  <a:schemeClr val="tx1">
                    <a:lumMod val="60000"/>
                    <a:lumOff val="40000"/>
                  </a:schemeClr>
                </a:solidFill>
              </a:rPr>
              <a:t>TEMPLATE VERSION 2.2</a:t>
            </a:r>
            <a:endParaRPr lang="en-US" sz="750" b="1" spc="0">
              <a:solidFill>
                <a:schemeClr val="tx1"/>
              </a:solidFill>
            </a:endParaRPr>
          </a:p>
        </p:txBody>
      </p:sp>
    </p:spTree>
    <p:extLst>
      <p:ext uri="{BB962C8B-B14F-4D97-AF65-F5344CB8AC3E}">
        <p14:creationId xmlns:p14="http://schemas.microsoft.com/office/powerpoint/2010/main" val="33823207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fade/>
  </p:transition>
  <p:hf hdr="0" ftr="0" dt="0"/>
  <p:txStyles>
    <p:titleStyle>
      <a:lvl1pPr algn="l" defTabSz="685800" rtl="0" eaLnBrk="1" latinLnBrk="0" hangingPunct="1">
        <a:lnSpc>
          <a:spcPct val="90000"/>
        </a:lnSpc>
        <a:spcBef>
          <a:spcPct val="0"/>
        </a:spcBef>
        <a:buNone/>
        <a:defRPr sz="2550" b="1" kern="1200" baseline="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0"/>
        </a:spcBef>
        <a:spcAft>
          <a:spcPts val="1200"/>
        </a:spcAft>
        <a:buClr>
          <a:schemeClr val="accent1"/>
        </a:buClr>
        <a:buFont typeface="Wingdings"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0"/>
        </a:spcBef>
        <a:spcAft>
          <a:spcPts val="1200"/>
        </a:spcAft>
        <a:buClr>
          <a:schemeClr val="accent1"/>
        </a:buClr>
        <a:buFont typeface="Wingdings"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0"/>
        </a:spcBef>
        <a:spcAft>
          <a:spcPts val="1200"/>
        </a:spcAft>
        <a:buClr>
          <a:schemeClr val="accent1"/>
        </a:buClr>
        <a:buFont typeface="Wingdings"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spcAft>
          <a:spcPts val="1200"/>
        </a:spcAft>
        <a:buClr>
          <a:schemeClr val="accent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0"/>
        </a:spcBef>
        <a:spcAft>
          <a:spcPts val="1200"/>
        </a:spcAft>
        <a:buClr>
          <a:schemeClr val="accent1"/>
        </a:buClr>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1/relationships/webextension" Target="../webextensions/webextension1.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library/publications/2025/demo/p60-287.html" TargetMode="External"/><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webextension" Target="../webextensions/webextension2.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hyperlink" Target="https://taxpolicycenter.org/tax-model-analysis/options-expand-child-tax-credit-ctc-updated-september-2025" TargetMode="External"/><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census.gov/library/publications/2025/demo/p60-287.html" TargetMode="External"/><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our-anti-oppression-value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census.gov/library/publications/2025/demo/p60-287.html" TargetMode="Externa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unsplash.com/photos/the-capitol-building-in-washington-d-c-is-shown-luOHcHUkir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unsplash.com/photos/black-android-smartphone-near-ballpoint-pen-tax-withholding-certificate-on-top-of-white-folder-M98NRBuzbp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unsplash.com/photos/yellow-and-red-apples-on-gray-metal-rack-6F2p7LQfSYQ"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kfleischer@results.org"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hyperlink" Target="https://results.org/wp-content/uploads/FY27-Senate-Tuberculosis-Dear-Colleague.pdf"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hyperlink" Target="https://results.org/resources/fy27-appropriations-memos" TargetMode="Externa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hyperlink" Target="https://results.org/blog/fy27-appropriations-tell-congress-to-fund-the-fight-against-global-poverty" TargetMode="External"/><Relationship Id="rId2" Type="http://schemas.openxmlformats.org/officeDocument/2006/relationships/hyperlink" Target="https://results.org/resources/fy27-appropriations-memos" TargetMode="External"/><Relationship Id="rId1" Type="http://schemas.openxmlformats.org/officeDocument/2006/relationships/slideLayout" Target="../slideLayouts/slideLayout36.xml"/><Relationship Id="rId5" Type="http://schemas.openxmlformats.org/officeDocument/2006/relationships/hyperlink" Target="https://results.org/resources/understanding-appropriations" TargetMode="External"/><Relationship Id="rId4" Type="http://schemas.openxmlformats.org/officeDocument/2006/relationships/hyperlink" Target="https://results.org/2026-campaig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dplasterer@results.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results.org/conference" TargetMode="Externa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hyperlink" Target="http://www.results.org/conference" TargetMode="External"/><Relationship Id="rId2" Type="http://schemas.openxmlformats.org/officeDocument/2006/relationships/hyperlink" Target="https://www.hilton.com/en/book/reservation/rooms/?ctyhocn=WASCHES&amp;arrivalDate=2026-07-12&amp;departureDate=2026-07-16&amp;groupCode=CES934&amp;room1NumAdults=1&amp;cid=OM%2CWW%2CHILTONLINK%2CEN%2CDirectLink&amp;eType=EmailBlastContent&amp;eId=a5376276-f252-4390-9721-cf31f0d94e53"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tinyurl.com/RESULTSEquityFund"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mailto:lmarchal@results.org"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 Id="rId5" Type="http://schemas.openxmlformats.org/officeDocument/2006/relationships/hyperlink" Target="https://unsplash.com/photos/a-sign-that-says-well-done-you-did-it-XD0v0OezcQ0?utm_source=unsplash&amp;utm_medium=referral&amp;utm_content=creditCopyText" TargetMode="External"/><Relationship Id="rId4" Type="http://schemas.openxmlformats.org/officeDocument/2006/relationships/hyperlink" Target="https://unsplash.com/@lukethorntonofficial?utm_source=unsplash&amp;utm_medium=referral&amp;utm_content=creditCopyText"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taxpolicycenter.org/"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mailto:kbury@results.org"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hyperlink" Target="https://airtable.com/appfAPsIcTTu2lXMX/shrO8VvkjjXxlhbOU" TargetMode="External"/><Relationship Id="rId3" Type="http://schemas.openxmlformats.org/officeDocument/2006/relationships/hyperlink" Target="https://results.org/volunteers/action-center/action-alerts?vvsrc=%2fcampaigns%2f84548%2frespond" TargetMode="External"/><Relationship Id="rId7" Type="http://schemas.openxmlformats.org/officeDocument/2006/relationships/hyperlink" Target="https://www.mediaanddemocracyproject.org/journalism-directory" TargetMode="External"/><Relationship Id="rId2" Type="http://schemas.openxmlformats.org/officeDocument/2006/relationships/hyperlink" Target="https://results.org/volunteers/media-tools" TargetMode="External"/><Relationship Id="rId1" Type="http://schemas.openxmlformats.org/officeDocument/2006/relationships/slideLayout" Target="../slideLayouts/slideLayout6.xml"/><Relationship Id="rId6" Type="http://schemas.openxmlformats.org/officeDocument/2006/relationships/hyperlink" Target="https://results.org/volunteers/action-center/action-alerts?vvsrc=%2fcampaigns%2f65373%2frespond" TargetMode="External"/><Relationship Id="rId5" Type="http://schemas.openxmlformats.org/officeDocument/2006/relationships/hyperlink" Target="https://results.org/volunteers/action-center/action-alerts?vvsrc=%2fcampaigns%2f61026%2frespond" TargetMode="External"/><Relationship Id="rId4" Type="http://schemas.openxmlformats.org/officeDocument/2006/relationships/hyperlink" Target="https://results.org/volunteers/action-center/action-alerts?vvsrc=%2fcampaigns%2f54070%2frespon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hyperlink" Target="https://results.zoom.us/j/93668005494"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results.org/blog/2026-grassroots-director-nominations-are-ope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hyperlink" Target="https://results.org/blog/2026-grassroots-director-nominations-are-ope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2" Type="http://schemas.openxmlformats.org/officeDocument/2006/relationships/hyperlink" Target="https://results.zoom.us/meeting/register/lYpEHAZwRkKuu7xxZRh4lg#/registration"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results.org/conference" TargetMode="Externa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72.xml.rels><?xml version="1.0" encoding="UTF-8" standalone="yes"?>
<Relationships xmlns="http://schemas.openxmlformats.org/package/2006/relationships"><Relationship Id="rId3" Type="http://schemas.openxmlformats.org/officeDocument/2006/relationships/hyperlink" Target="https://results.zoom.us/j/93961093308" TargetMode="External"/><Relationship Id="rId2" Type="http://schemas.openxmlformats.org/officeDocument/2006/relationships/hyperlink" Target="https://results.org/resources/fy27-appropriations-memos" TargetMode="External"/><Relationship Id="rId1" Type="http://schemas.openxmlformats.org/officeDocument/2006/relationships/slideLayout" Target="../slideLayouts/slideLayout6.xml"/><Relationship Id="rId5" Type="http://schemas.openxmlformats.org/officeDocument/2006/relationships/hyperlink" Target="mailto:kfleischer@results.org" TargetMode="External"/><Relationship Id="rId4" Type="http://schemas.openxmlformats.org/officeDocument/2006/relationships/hyperlink" Target="tel:6109%203308" TargetMode="External"/></Relationships>
</file>

<file path=ppt/slides/_rels/slide73.xml.rels><?xml version="1.0" encoding="UTF-8" standalone="yes"?>
<Relationships xmlns="http://schemas.openxmlformats.org/package/2006/relationships"><Relationship Id="rId2" Type="http://schemas.openxmlformats.org/officeDocument/2006/relationships/hyperlink" Target="https://results.zoom.us/j/98076262565"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hyperlink" Target="https://results.zoom.us/j/93668005494"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s://results.org/volunteers/reporting-your-advocacy-actions" TargetMode="External"/><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results.org/events" TargetMode="Externa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hyperlink" Target="http://www.results.org/volunteers/national-webinars" TargetMode="Externa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hyperlink" Target="http://www.tinyurl.com/RESULTS2026"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6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ensus.gov/library/publications/2025/demo/p60-287.html" TargetMode="External"/><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96EFD4-635E-26AA-B684-54DC3E6119A2}"/>
              </a:ext>
            </a:extLst>
          </p:cNvPr>
          <p:cNvSpPr>
            <a:spLocks noGrp="1"/>
          </p:cNvSpPr>
          <p:nvPr>
            <p:ph type="title"/>
          </p:nvPr>
        </p:nvSpPr>
        <p:spPr>
          <a:xfrm>
            <a:off x="457200" y="3311851"/>
            <a:ext cx="8229600" cy="1546868"/>
          </a:xfrm>
        </p:spPr>
        <p:txBody>
          <a:bodyPr>
            <a:noAutofit/>
          </a:bodyPr>
          <a:lstStyle/>
          <a:p>
            <a:pPr algn="ctr">
              <a:lnSpc>
                <a:spcPct val="114000"/>
              </a:lnSpc>
              <a:spcBef>
                <a:spcPts val="600"/>
              </a:spcBef>
              <a:spcAft>
                <a:spcPts val="600"/>
              </a:spcAft>
            </a:pPr>
            <a:r>
              <a:rPr lang="en-US" sz="3200" b="1">
                <a:solidFill>
                  <a:srgbClr val="D50032"/>
                </a:solidFill>
                <a:latin typeface="Open Sans"/>
                <a:ea typeface="Open Sans"/>
                <a:cs typeface="Open Sans"/>
              </a:rPr>
              <a:t>RESULTS National Webinar</a:t>
            </a:r>
            <a:br>
              <a:rPr lang="en-US" sz="3200"/>
            </a:br>
            <a:r>
              <a:rPr lang="en-US" sz="2000" b="1">
                <a:solidFill>
                  <a:srgbClr val="D50032"/>
                </a:solidFill>
                <a:latin typeface="Open Sans"/>
                <a:ea typeface="Open Sans"/>
                <a:cs typeface="Open Sans"/>
              </a:rPr>
              <a:t> </a:t>
            </a:r>
            <a:r>
              <a:rPr lang="en-US" sz="2000">
                <a:latin typeface="Open Sans"/>
                <a:ea typeface="Open Sans"/>
                <a:cs typeface="Open Sans"/>
              </a:rPr>
              <a:t> April 11, 2026</a:t>
            </a:r>
            <a:endParaRPr lang="en-US" sz="2800" i="1">
              <a:solidFill>
                <a:srgbClr val="D50032"/>
              </a:solidFill>
            </a:endParaRPr>
          </a:p>
        </p:txBody>
      </p:sp>
      <p:pic>
        <p:nvPicPr>
          <p:cNvPr id="6" name="Content Placeholder 5" descr="A red rectangular sign with white text&#10;&#10;AI-generated content may be incorrect.">
            <a:extLst>
              <a:ext uri="{FF2B5EF4-FFF2-40B4-BE49-F238E27FC236}">
                <a16:creationId xmlns:a16="http://schemas.microsoft.com/office/drawing/2014/main" id="{E48C0143-55B7-0BA3-EB04-3E512B071E0A}"/>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63871" y="445608"/>
            <a:ext cx="3425943" cy="2740437"/>
          </a:xfrm>
          <a:prstGeom prst="rect">
            <a:avLst/>
          </a:prstGeom>
        </p:spPr>
      </p:pic>
    </p:spTree>
    <p:extLst>
      <p:ext uri="{BB962C8B-B14F-4D97-AF65-F5344CB8AC3E}">
        <p14:creationId xmlns:p14="http://schemas.microsoft.com/office/powerpoint/2010/main" val="109089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04A26-BCB0-01DD-FDC0-FCBD7B88FC65}"/>
              </a:ext>
            </a:extLst>
          </p:cNvPr>
          <p:cNvSpPr>
            <a:spLocks noGrp="1"/>
          </p:cNvSpPr>
          <p:nvPr>
            <p:ph type="sldNum" sz="quarter" idx="12"/>
          </p:nvPr>
        </p:nvSpPr>
        <p:spPr/>
        <p:txBody>
          <a:bodyPr/>
          <a:lstStyle/>
          <a:p>
            <a:pPr defTabSz="685800"/>
            <a:fld id="{B68F88C8-0A9A-DA43-95C8-7FE161A05352}" type="slidenum">
              <a:rPr lang="en-US">
                <a:solidFill>
                  <a:srgbClr val="494546">
                    <a:tint val="75000"/>
                  </a:srgbClr>
                </a:solidFill>
              </a:rPr>
              <a:pPr defTabSz="685800"/>
              <a:t>10</a:t>
            </a:fld>
            <a:endParaRPr lang="en-US">
              <a:solidFill>
                <a:srgbClr val="494546">
                  <a:tint val="75000"/>
                </a:srgbClr>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3" name="Add-in 2">
                <a:extLst>
                  <a:ext uri="{FF2B5EF4-FFF2-40B4-BE49-F238E27FC236}">
                    <a16:creationId xmlns:a16="http://schemas.microsoft.com/office/drawing/2014/main" id="{A32D8924-DCF9-FC40-0EBD-CA24D2C8FE47}"/>
                  </a:ext>
                </a:extLst>
              </p:cNvPr>
              <p:cNvGraphicFramePr>
                <a:graphicFrameLocks noGrp="1"/>
              </p:cNvGraphicFramePr>
              <p:nvPr/>
            </p:nvGraphicFramePr>
            <p:xfrm>
              <a:off x="218209" y="10886"/>
              <a:ext cx="8582891"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3" name="Add-in 2">
                <a:extLst>
                  <a:ext uri="{FF2B5EF4-FFF2-40B4-BE49-F238E27FC236}">
                    <a16:creationId xmlns:a16="http://schemas.microsoft.com/office/drawing/2014/main" id="{A32D8924-DCF9-FC40-0EBD-CA24D2C8FE47}"/>
                  </a:ext>
                </a:extLst>
              </p:cNvPr>
              <p:cNvPicPr>
                <a:picLocks noGrp="1" noRot="1" noChangeAspect="1" noMove="1" noResize="1" noEditPoints="1" noAdjustHandles="1" noChangeArrowheads="1" noChangeShapeType="1"/>
              </p:cNvPicPr>
              <p:nvPr/>
            </p:nvPicPr>
            <p:blipFill>
              <a:blip r:embed="rId3"/>
              <a:stretch>
                <a:fillRect/>
              </a:stretch>
            </p:blipFill>
            <p:spPr>
              <a:xfrm>
                <a:off x="218209" y="10886"/>
                <a:ext cx="8582891" cy="5143500"/>
              </a:xfrm>
              <a:prstGeom prst="rect">
                <a:avLst/>
              </a:prstGeom>
            </p:spPr>
          </p:pic>
        </mc:Fallback>
      </mc:AlternateContent>
    </p:spTree>
    <p:extLst>
      <p:ext uri="{BB962C8B-B14F-4D97-AF65-F5344CB8AC3E}">
        <p14:creationId xmlns:p14="http://schemas.microsoft.com/office/powerpoint/2010/main" val="25596040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B56863-7946-F25F-B911-91F9CB4630BE}"/>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11</a:t>
            </a:fld>
            <a:endParaRPr lang="en-US">
              <a:solidFill>
                <a:srgbClr val="494546">
                  <a:tint val="75000"/>
                </a:srgbClr>
              </a:solidFill>
            </a:endParaRPr>
          </a:p>
        </p:txBody>
      </p:sp>
      <p:sp>
        <p:nvSpPr>
          <p:cNvPr id="3" name="Title 2">
            <a:extLst>
              <a:ext uri="{FF2B5EF4-FFF2-40B4-BE49-F238E27FC236}">
                <a16:creationId xmlns:a16="http://schemas.microsoft.com/office/drawing/2014/main" id="{8BCA070A-276D-E4D4-8AD0-79D73307F8CF}"/>
              </a:ext>
            </a:extLst>
          </p:cNvPr>
          <p:cNvSpPr>
            <a:spLocks noGrp="1"/>
          </p:cNvSpPr>
          <p:nvPr>
            <p:ph type="title"/>
          </p:nvPr>
        </p:nvSpPr>
        <p:spPr/>
        <p:txBody>
          <a:bodyPr/>
          <a:lstStyle/>
          <a:p>
            <a:r>
              <a:rPr lang="en-US"/>
              <a:t>HOW THE CTC WORKS</a:t>
            </a:r>
            <a:br>
              <a:rPr lang="en-US"/>
            </a:br>
            <a:r>
              <a:rPr lang="en-US" sz="1500" b="0"/>
              <a:t>How did OBBBA change the CTC?</a:t>
            </a:r>
            <a:endParaRPr lang="en-US" b="0"/>
          </a:p>
        </p:txBody>
      </p:sp>
      <p:pic>
        <p:nvPicPr>
          <p:cNvPr id="8" name="Content Placeholder 7" descr="A graph showing the amount of tax credit&#10;&#10;AI-generated content may be incorrect.">
            <a:extLst>
              <a:ext uri="{FF2B5EF4-FFF2-40B4-BE49-F238E27FC236}">
                <a16:creationId xmlns:a16="http://schemas.microsoft.com/office/drawing/2014/main" id="{C7C1463E-16DC-84E7-72E3-D9770EE532B0}"/>
              </a:ext>
            </a:extLst>
          </p:cNvPr>
          <p:cNvPicPr>
            <a:picLocks noGrp="1" noChangeAspect="1"/>
          </p:cNvPicPr>
          <p:nvPr>
            <p:ph sz="quarter" idx="10"/>
          </p:nvPr>
        </p:nvPicPr>
        <p:blipFill>
          <a:blip r:embed="rId2"/>
          <a:stretch>
            <a:fillRect/>
          </a:stretch>
        </p:blipFill>
        <p:spPr>
          <a:xfrm>
            <a:off x="2940341" y="415282"/>
            <a:ext cx="5782178" cy="4312936"/>
          </a:xfrm>
          <a:prstGeom prst="rect">
            <a:avLst/>
          </a:prstGeom>
          <a:noFill/>
        </p:spPr>
      </p:pic>
      <p:sp>
        <p:nvSpPr>
          <p:cNvPr id="9" name="Rectangle 8">
            <a:extLst>
              <a:ext uri="{FF2B5EF4-FFF2-40B4-BE49-F238E27FC236}">
                <a16:creationId xmlns:a16="http://schemas.microsoft.com/office/drawing/2014/main" id="{6C71DF7A-8B16-F7B2-AD5E-D563D1609191}"/>
              </a:ext>
            </a:extLst>
          </p:cNvPr>
          <p:cNvSpPr/>
          <p:nvPr/>
        </p:nvSpPr>
        <p:spPr>
          <a:xfrm>
            <a:off x="4032913" y="1975961"/>
            <a:ext cx="51884" cy="1537548"/>
          </a:xfrm>
          <a:prstGeom prst="rect">
            <a:avLst/>
          </a:prstGeom>
          <a:solidFill>
            <a:srgbClr val="F0BA1B">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endParaRPr>
          </a:p>
        </p:txBody>
      </p:sp>
      <p:sp>
        <p:nvSpPr>
          <p:cNvPr id="12" name="TextBox 11">
            <a:extLst>
              <a:ext uri="{FF2B5EF4-FFF2-40B4-BE49-F238E27FC236}">
                <a16:creationId xmlns:a16="http://schemas.microsoft.com/office/drawing/2014/main" id="{38A0A56D-9092-53C3-5D71-107FE83DC20A}"/>
              </a:ext>
            </a:extLst>
          </p:cNvPr>
          <p:cNvSpPr txBox="1"/>
          <p:nvPr/>
        </p:nvSpPr>
        <p:spPr>
          <a:xfrm>
            <a:off x="115988" y="4231801"/>
            <a:ext cx="2317869" cy="784830"/>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Maag 2025</a:t>
            </a:r>
            <a:br>
              <a:rPr lang="en-US" sz="900">
                <a:solidFill>
                  <a:srgbClr val="494546"/>
                </a:solidFill>
                <a:latin typeface="Arial"/>
              </a:rPr>
            </a:br>
            <a:r>
              <a:rPr lang="en-US" sz="900">
                <a:solidFill>
                  <a:srgbClr val="494546"/>
                </a:solidFill>
                <a:latin typeface="Arial"/>
              </a:rPr>
              <a:t>https://</a:t>
            </a:r>
            <a:r>
              <a:rPr lang="en-US" sz="900" err="1">
                <a:solidFill>
                  <a:srgbClr val="494546"/>
                </a:solidFill>
                <a:latin typeface="Arial"/>
              </a:rPr>
              <a:t>taxpolicycenter.org</a:t>
            </a:r>
            <a:r>
              <a:rPr lang="en-US" sz="900">
                <a:solidFill>
                  <a:srgbClr val="494546"/>
                </a:solidFill>
                <a:latin typeface="Arial"/>
              </a:rPr>
              <a:t>/</a:t>
            </a:r>
            <a:r>
              <a:rPr lang="en-US" sz="900" err="1">
                <a:solidFill>
                  <a:srgbClr val="494546"/>
                </a:solidFill>
                <a:latin typeface="Arial"/>
              </a:rPr>
              <a:t>taxvox</a:t>
            </a:r>
            <a:r>
              <a:rPr lang="en-US" sz="900">
                <a:solidFill>
                  <a:srgbClr val="494546"/>
                </a:solidFill>
                <a:latin typeface="Arial"/>
              </a:rPr>
              <a:t>/child-tax-credit-changes-boost-and-stabilize-benefits-some-still-exclude-lowest-income</a:t>
            </a:r>
            <a:r>
              <a:rPr lang="en-US" sz="750">
                <a:solidFill>
                  <a:srgbClr val="494546"/>
                </a:solidFill>
                <a:latin typeface="Arial"/>
                <a:hlinkClick r:id="rId3"/>
              </a:rPr>
              <a:t>l</a:t>
            </a:r>
            <a:r>
              <a:rPr lang="en-US" sz="750">
                <a:solidFill>
                  <a:srgbClr val="494546"/>
                </a:solidFill>
                <a:latin typeface="Arial"/>
              </a:rPr>
              <a:t> </a:t>
            </a:r>
            <a:endParaRPr lang="en-US" sz="900">
              <a:solidFill>
                <a:srgbClr val="494546"/>
              </a:solidFill>
              <a:latin typeface="Arial"/>
            </a:endParaRPr>
          </a:p>
        </p:txBody>
      </p:sp>
      <p:sp>
        <p:nvSpPr>
          <p:cNvPr id="13" name="TextBox 12">
            <a:extLst>
              <a:ext uri="{FF2B5EF4-FFF2-40B4-BE49-F238E27FC236}">
                <a16:creationId xmlns:a16="http://schemas.microsoft.com/office/drawing/2014/main" id="{CEF7526D-6218-EEB1-58F8-D80053249743}"/>
              </a:ext>
            </a:extLst>
          </p:cNvPr>
          <p:cNvSpPr txBox="1"/>
          <p:nvPr/>
        </p:nvSpPr>
        <p:spPr>
          <a:xfrm>
            <a:off x="4058855" y="1975961"/>
            <a:ext cx="2623382" cy="369332"/>
          </a:xfrm>
          <a:prstGeom prst="rect">
            <a:avLst/>
          </a:prstGeom>
          <a:noFill/>
        </p:spPr>
        <p:txBody>
          <a:bodyPr wrap="square" rtlCol="0">
            <a:spAutoFit/>
          </a:bodyPr>
          <a:lstStyle/>
          <a:p>
            <a:pPr defTabSz="685800"/>
            <a:r>
              <a:rPr lang="en-US" sz="900">
                <a:solidFill>
                  <a:srgbClr val="494546"/>
                </a:solidFill>
                <a:latin typeface="Arial"/>
              </a:rPr>
              <a:t>Need more income to access larger (nonrefundable) credit of $2,200</a:t>
            </a:r>
          </a:p>
        </p:txBody>
      </p:sp>
    </p:spTree>
    <p:extLst>
      <p:ext uri="{BB962C8B-B14F-4D97-AF65-F5344CB8AC3E}">
        <p14:creationId xmlns:p14="http://schemas.microsoft.com/office/powerpoint/2010/main" val="22136938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7E21DD-4896-6DAB-7815-CB2F3D7C5BF1}"/>
              </a:ext>
            </a:extLst>
          </p:cNvPr>
          <p:cNvSpPr>
            <a:spLocks noGrp="1"/>
          </p:cNvSpPr>
          <p:nvPr>
            <p:ph type="sldNum" sz="quarter" idx="12"/>
          </p:nvPr>
        </p:nvSpPr>
        <p:spPr/>
        <p:txBody>
          <a:bodyPr/>
          <a:lstStyle/>
          <a:p>
            <a:pPr defTabSz="685800"/>
            <a:fld id="{B68F88C8-0A9A-DA43-95C8-7FE161A05352}" type="slidenum">
              <a:rPr lang="en-US">
                <a:ln>
                  <a:solidFill>
                    <a:srgbClr val="FFFFFF"/>
                  </a:solidFill>
                </a:ln>
                <a:solidFill>
                  <a:srgbClr val="494546">
                    <a:tint val="75000"/>
                  </a:srgbClr>
                </a:solidFill>
              </a:rPr>
              <a:pPr defTabSz="685800"/>
              <a:t>12</a:t>
            </a:fld>
            <a:endParaRPr lang="en-US">
              <a:ln>
                <a:solidFill>
                  <a:srgbClr val="FFFFFF"/>
                </a:solidFill>
              </a:ln>
              <a:solidFill>
                <a:srgbClr val="494546">
                  <a:tint val="75000"/>
                </a:srgbClr>
              </a:solidFill>
            </a:endParaRPr>
          </a:p>
        </p:txBody>
      </p:sp>
      <p:sp>
        <p:nvSpPr>
          <p:cNvPr id="3" name="Title 2">
            <a:extLst>
              <a:ext uri="{FF2B5EF4-FFF2-40B4-BE49-F238E27FC236}">
                <a16:creationId xmlns:a16="http://schemas.microsoft.com/office/drawing/2014/main" id="{7DEDA52D-80F1-AAC4-6684-7E0CFB96ED58}"/>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30493097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F939A-ECC3-ECB3-26B9-7B481E85121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CE4EE0-6B6B-7BD0-D7A2-6E61216B7017}"/>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13</a:t>
            </a:fld>
            <a:endParaRPr lang="en-US">
              <a:solidFill>
                <a:srgbClr val="494546">
                  <a:tint val="75000"/>
                </a:srgbClr>
              </a:solidFill>
            </a:endParaRPr>
          </a:p>
        </p:txBody>
      </p:sp>
      <p:sp>
        <p:nvSpPr>
          <p:cNvPr id="3" name="Title 2">
            <a:extLst>
              <a:ext uri="{FF2B5EF4-FFF2-40B4-BE49-F238E27FC236}">
                <a16:creationId xmlns:a16="http://schemas.microsoft.com/office/drawing/2014/main" id="{54D4F341-FBE5-F524-8410-E954693A20C3}"/>
              </a:ext>
            </a:extLst>
          </p:cNvPr>
          <p:cNvSpPr>
            <a:spLocks noGrp="1"/>
          </p:cNvSpPr>
          <p:nvPr>
            <p:ph type="title"/>
          </p:nvPr>
        </p:nvSpPr>
        <p:spPr/>
        <p:txBody>
          <a:bodyPr/>
          <a:lstStyle/>
          <a:p>
            <a:r>
              <a:rPr lang="en-US"/>
              <a:t>CTC has expanded over time</a:t>
            </a:r>
            <a:br>
              <a:rPr lang="en-US"/>
            </a:br>
            <a:br>
              <a:rPr lang="en-US"/>
            </a:br>
            <a:r>
              <a:rPr lang="en-US" sz="1500" b="0"/>
              <a:t>1997-2024 (excludes OBBBA)</a:t>
            </a:r>
          </a:p>
        </p:txBody>
      </p:sp>
      <p:sp>
        <p:nvSpPr>
          <p:cNvPr id="9" name="TextBox 8">
            <a:extLst>
              <a:ext uri="{FF2B5EF4-FFF2-40B4-BE49-F238E27FC236}">
                <a16:creationId xmlns:a16="http://schemas.microsoft.com/office/drawing/2014/main" id="{03A79CDF-B35F-6E47-BC01-E6258F29EBFF}"/>
              </a:ext>
            </a:extLst>
          </p:cNvPr>
          <p:cNvSpPr txBox="1"/>
          <p:nvPr/>
        </p:nvSpPr>
        <p:spPr>
          <a:xfrm>
            <a:off x="142040" y="4306027"/>
            <a:ext cx="3072648" cy="507831"/>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CRS Report R45124</a:t>
            </a:r>
            <a:br>
              <a:rPr lang="en-US" sz="900">
                <a:solidFill>
                  <a:srgbClr val="494546"/>
                </a:solidFill>
                <a:latin typeface="Arial"/>
              </a:rPr>
            </a:br>
            <a:r>
              <a:rPr lang="en-US" sz="900">
                <a:solidFill>
                  <a:srgbClr val="494546"/>
                </a:solidFill>
                <a:latin typeface="Arial"/>
              </a:rPr>
              <a:t>https://</a:t>
            </a:r>
            <a:r>
              <a:rPr lang="en-US" sz="900" err="1">
                <a:solidFill>
                  <a:srgbClr val="494546"/>
                </a:solidFill>
                <a:latin typeface="Arial"/>
              </a:rPr>
              <a:t>www.congress.gov</a:t>
            </a:r>
            <a:r>
              <a:rPr lang="en-US" sz="900">
                <a:solidFill>
                  <a:srgbClr val="494546"/>
                </a:solidFill>
                <a:latin typeface="Arial"/>
              </a:rPr>
              <a:t>/</a:t>
            </a:r>
            <a:r>
              <a:rPr lang="en-US" sz="900" err="1">
                <a:solidFill>
                  <a:srgbClr val="494546"/>
                </a:solidFill>
                <a:latin typeface="Arial"/>
              </a:rPr>
              <a:t>crs_external_products</a:t>
            </a:r>
            <a:r>
              <a:rPr lang="en-US" sz="900">
                <a:solidFill>
                  <a:srgbClr val="494546"/>
                </a:solidFill>
                <a:latin typeface="Arial"/>
              </a:rPr>
              <a:t>/R/PDF/R45124/R45124.9.pdf</a:t>
            </a:r>
          </a:p>
        </p:txBody>
      </p:sp>
      <p:pic>
        <p:nvPicPr>
          <p:cNvPr id="4" name="Picture 3">
            <a:extLst>
              <a:ext uri="{FF2B5EF4-FFF2-40B4-BE49-F238E27FC236}">
                <a16:creationId xmlns:a16="http://schemas.microsoft.com/office/drawing/2014/main" id="{9BF995B4-8890-27A1-6DFF-08F841DA056B}"/>
              </a:ext>
            </a:extLst>
          </p:cNvPr>
          <p:cNvPicPr>
            <a:picLocks noChangeAspect="1"/>
          </p:cNvPicPr>
          <p:nvPr/>
        </p:nvPicPr>
        <p:blipFill>
          <a:blip r:embed="rId2"/>
          <a:stretch>
            <a:fillRect/>
          </a:stretch>
        </p:blipFill>
        <p:spPr>
          <a:xfrm>
            <a:off x="3258649" y="813517"/>
            <a:ext cx="5829300" cy="3804134"/>
          </a:xfrm>
          <a:prstGeom prst="rect">
            <a:avLst/>
          </a:prstGeom>
        </p:spPr>
      </p:pic>
    </p:spTree>
    <p:extLst>
      <p:ext uri="{BB962C8B-B14F-4D97-AF65-F5344CB8AC3E}">
        <p14:creationId xmlns:p14="http://schemas.microsoft.com/office/powerpoint/2010/main" val="29861161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46F537-9BF4-6366-7760-DBD452FEEE8D}"/>
              </a:ext>
            </a:extLst>
          </p:cNvPr>
          <p:cNvSpPr>
            <a:spLocks noGrp="1"/>
          </p:cNvSpPr>
          <p:nvPr>
            <p:ph type="sldNum" sz="quarter" idx="12"/>
          </p:nvPr>
        </p:nvSpPr>
        <p:spPr/>
        <p:txBody>
          <a:bodyPr/>
          <a:lstStyle/>
          <a:p>
            <a:pPr defTabSz="685800"/>
            <a:fld id="{B68F88C8-0A9A-DA43-95C8-7FE161A05352}" type="slidenum">
              <a:rPr lang="en-US">
                <a:solidFill>
                  <a:srgbClr val="494546">
                    <a:tint val="75000"/>
                  </a:srgbClr>
                </a:solidFill>
              </a:rPr>
              <a:pPr defTabSz="685800"/>
              <a:t>14</a:t>
            </a:fld>
            <a:endParaRPr lang="en-US">
              <a:solidFill>
                <a:srgbClr val="494546">
                  <a:tint val="75000"/>
                </a:srgbClr>
              </a:solidFill>
            </a:endParaRP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Add-in 3">
                <a:extLst>
                  <a:ext uri="{FF2B5EF4-FFF2-40B4-BE49-F238E27FC236}">
                    <a16:creationId xmlns:a16="http://schemas.microsoft.com/office/drawing/2014/main" id="{83258D93-E624-3F8F-2E67-7E8E56F9953D}"/>
                  </a:ext>
                </a:extLst>
              </p:cNvPr>
              <p:cNvGraphicFramePr>
                <a:graphicFrameLocks noGrp="1"/>
              </p:cNvGraphicFramePr>
              <p:nvPr/>
            </p:nvGraphicFramePr>
            <p:xfrm>
              <a:off x="157843" y="-143808"/>
              <a:ext cx="8986157" cy="5390723"/>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Add-in 3">
                <a:extLst>
                  <a:ext uri="{FF2B5EF4-FFF2-40B4-BE49-F238E27FC236}">
                    <a16:creationId xmlns:a16="http://schemas.microsoft.com/office/drawing/2014/main" id="{83258D93-E624-3F8F-2E67-7E8E56F9953D}"/>
                  </a:ext>
                </a:extLst>
              </p:cNvPr>
              <p:cNvPicPr>
                <a:picLocks noGrp="1" noRot="1" noChangeAspect="1" noMove="1" noResize="1" noEditPoints="1" noAdjustHandles="1" noChangeArrowheads="1" noChangeShapeType="1"/>
              </p:cNvPicPr>
              <p:nvPr/>
            </p:nvPicPr>
            <p:blipFill>
              <a:blip r:embed="rId3"/>
              <a:stretch>
                <a:fillRect/>
              </a:stretch>
            </p:blipFill>
            <p:spPr>
              <a:xfrm>
                <a:off x="157843" y="-143808"/>
                <a:ext cx="8986157" cy="5390723"/>
              </a:xfrm>
              <a:prstGeom prst="rect">
                <a:avLst/>
              </a:prstGeom>
            </p:spPr>
          </p:pic>
        </mc:Fallback>
      </mc:AlternateContent>
    </p:spTree>
    <p:extLst>
      <p:ext uri="{BB962C8B-B14F-4D97-AF65-F5344CB8AC3E}">
        <p14:creationId xmlns:p14="http://schemas.microsoft.com/office/powerpoint/2010/main" val="29066220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3964-3E06-71C5-1BCF-EA7CE7CCB05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B82C79-7154-0970-DD4A-34EA865780AE}"/>
              </a:ext>
            </a:extLst>
          </p:cNvPr>
          <p:cNvSpPr>
            <a:spLocks noGrp="1"/>
          </p:cNvSpPr>
          <p:nvPr>
            <p:ph type="sldNum" sz="quarter" idx="12"/>
          </p:nvPr>
        </p:nvSpPr>
        <p:spPr/>
        <p:txBody>
          <a:bodyPr/>
          <a:lstStyle/>
          <a:p>
            <a:pPr defTabSz="685800"/>
            <a:fld id="{B68F88C8-0A9A-DA43-95C8-7FE161A05352}" type="slidenum">
              <a:rPr lang="en-US">
                <a:solidFill>
                  <a:srgbClr val="494546">
                    <a:tint val="75000"/>
                  </a:srgbClr>
                </a:solidFill>
              </a:rPr>
              <a:pPr defTabSz="685800"/>
              <a:t>15</a:t>
            </a:fld>
            <a:endParaRPr lang="en-US">
              <a:solidFill>
                <a:srgbClr val="494546">
                  <a:tint val="75000"/>
                </a:srgbClr>
              </a:solidFill>
            </a:endParaRPr>
          </a:p>
        </p:txBody>
      </p:sp>
      <p:sp>
        <p:nvSpPr>
          <p:cNvPr id="5" name="TextBox 4">
            <a:extLst>
              <a:ext uri="{FF2B5EF4-FFF2-40B4-BE49-F238E27FC236}">
                <a16:creationId xmlns:a16="http://schemas.microsoft.com/office/drawing/2014/main" id="{9EC95BD6-347C-86B9-9754-55A50E62B4DE}"/>
              </a:ext>
            </a:extLst>
          </p:cNvPr>
          <p:cNvSpPr txBox="1"/>
          <p:nvPr/>
        </p:nvSpPr>
        <p:spPr>
          <a:xfrm>
            <a:off x="115988" y="4231801"/>
            <a:ext cx="2317869" cy="369332"/>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Maag 2025</a:t>
            </a:r>
            <a:br>
              <a:rPr lang="en-US" sz="900">
                <a:solidFill>
                  <a:srgbClr val="494546"/>
                </a:solidFill>
                <a:latin typeface="Arial"/>
              </a:rPr>
            </a:br>
            <a:endParaRPr lang="en-US" sz="900">
              <a:solidFill>
                <a:srgbClr val="494546"/>
              </a:solidFill>
              <a:latin typeface="Arial"/>
            </a:endParaRPr>
          </a:p>
        </p:txBody>
      </p:sp>
      <p:sp>
        <p:nvSpPr>
          <p:cNvPr id="6" name="TextBox 5">
            <a:extLst>
              <a:ext uri="{FF2B5EF4-FFF2-40B4-BE49-F238E27FC236}">
                <a16:creationId xmlns:a16="http://schemas.microsoft.com/office/drawing/2014/main" id="{E4A25768-EDEE-B9F7-F89D-550BB1C84300}"/>
              </a:ext>
            </a:extLst>
          </p:cNvPr>
          <p:cNvSpPr txBox="1"/>
          <p:nvPr/>
        </p:nvSpPr>
        <p:spPr>
          <a:xfrm>
            <a:off x="115988" y="4231801"/>
            <a:ext cx="2317869" cy="646331"/>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Maag 2025</a:t>
            </a:r>
            <a:br>
              <a:rPr lang="en-US" sz="900">
                <a:solidFill>
                  <a:srgbClr val="494546"/>
                </a:solidFill>
                <a:latin typeface="Arial"/>
              </a:rPr>
            </a:br>
            <a:r>
              <a:rPr lang="en-US" sz="900">
                <a:solidFill>
                  <a:srgbClr val="494546"/>
                </a:solidFill>
                <a:latin typeface="Arial"/>
                <a:hlinkClick r:id="rId3"/>
              </a:rPr>
              <a:t>https://taxpolicycenter.org/tax-model-analysis/options-expand-child-tax-credit-ctc-updated-september-2025</a:t>
            </a:r>
            <a:r>
              <a:rPr lang="en-US" sz="900">
                <a:solidFill>
                  <a:srgbClr val="494546"/>
                </a:solidFill>
                <a:latin typeface="Arial"/>
              </a:rPr>
              <a:t> </a:t>
            </a:r>
          </a:p>
        </p:txBody>
      </p:sp>
      <p:pic>
        <p:nvPicPr>
          <p:cNvPr id="3" name="Picture 2">
            <a:extLst>
              <a:ext uri="{FF2B5EF4-FFF2-40B4-BE49-F238E27FC236}">
                <a16:creationId xmlns:a16="http://schemas.microsoft.com/office/drawing/2014/main" id="{321EE46A-9766-C40F-EE34-289785508CFF}"/>
              </a:ext>
            </a:extLst>
          </p:cNvPr>
          <p:cNvPicPr>
            <a:picLocks noChangeAspect="1"/>
          </p:cNvPicPr>
          <p:nvPr/>
        </p:nvPicPr>
        <p:blipFill>
          <a:blip r:embed="rId4"/>
          <a:stretch>
            <a:fillRect/>
          </a:stretch>
        </p:blipFill>
        <p:spPr>
          <a:xfrm>
            <a:off x="1045346" y="757530"/>
            <a:ext cx="7306932" cy="3550758"/>
          </a:xfrm>
          <a:prstGeom prst="rect">
            <a:avLst/>
          </a:prstGeom>
        </p:spPr>
      </p:pic>
      <p:sp>
        <p:nvSpPr>
          <p:cNvPr id="7" name="Rectangle 6">
            <a:extLst>
              <a:ext uri="{FF2B5EF4-FFF2-40B4-BE49-F238E27FC236}">
                <a16:creationId xmlns:a16="http://schemas.microsoft.com/office/drawing/2014/main" id="{D9E503DE-2B54-852B-71D0-4D7129588210}"/>
              </a:ext>
            </a:extLst>
          </p:cNvPr>
          <p:cNvSpPr/>
          <p:nvPr/>
        </p:nvSpPr>
        <p:spPr>
          <a:xfrm>
            <a:off x="2249379" y="2393086"/>
            <a:ext cx="359546" cy="139823"/>
          </a:xfrm>
          <a:prstGeom prst="rect">
            <a:avLst/>
          </a:prstGeom>
          <a:noFill/>
          <a:ln w="38100">
            <a:solidFill>
              <a:srgbClr val="FF7A36"/>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srgbClr val="494546"/>
              </a:solidFill>
              <a:latin typeface="Arial"/>
            </a:endParaRPr>
          </a:p>
        </p:txBody>
      </p:sp>
      <p:sp>
        <p:nvSpPr>
          <p:cNvPr id="8" name="Rectangle 7">
            <a:extLst>
              <a:ext uri="{FF2B5EF4-FFF2-40B4-BE49-F238E27FC236}">
                <a16:creationId xmlns:a16="http://schemas.microsoft.com/office/drawing/2014/main" id="{6FC89F5F-6C0D-6456-4BF8-FD27289822B1}"/>
              </a:ext>
            </a:extLst>
          </p:cNvPr>
          <p:cNvSpPr/>
          <p:nvPr/>
        </p:nvSpPr>
        <p:spPr>
          <a:xfrm>
            <a:off x="3944989" y="2400301"/>
            <a:ext cx="359546" cy="139823"/>
          </a:xfrm>
          <a:prstGeom prst="rect">
            <a:avLst/>
          </a:prstGeom>
          <a:noFill/>
          <a:ln w="38100">
            <a:solidFill>
              <a:srgbClr val="FF7A36"/>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srgbClr val="494546"/>
              </a:solidFill>
              <a:latin typeface="Arial"/>
            </a:endParaRPr>
          </a:p>
        </p:txBody>
      </p:sp>
      <p:sp>
        <p:nvSpPr>
          <p:cNvPr id="10" name="Rectangle 9">
            <a:extLst>
              <a:ext uri="{FF2B5EF4-FFF2-40B4-BE49-F238E27FC236}">
                <a16:creationId xmlns:a16="http://schemas.microsoft.com/office/drawing/2014/main" id="{05D842EB-8AC0-F87A-24C2-646BF8F729BD}"/>
              </a:ext>
            </a:extLst>
          </p:cNvPr>
          <p:cNvSpPr/>
          <p:nvPr/>
        </p:nvSpPr>
        <p:spPr>
          <a:xfrm>
            <a:off x="6430762" y="3995874"/>
            <a:ext cx="806758" cy="178664"/>
          </a:xfrm>
          <a:prstGeom prst="rect">
            <a:avLst/>
          </a:prstGeom>
          <a:noFill/>
          <a:ln w="38100">
            <a:solidFill>
              <a:srgbClr val="FF7A36"/>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srgbClr val="494546"/>
              </a:solidFill>
              <a:latin typeface="Arial"/>
            </a:endParaRPr>
          </a:p>
        </p:txBody>
      </p:sp>
      <p:sp>
        <p:nvSpPr>
          <p:cNvPr id="4" name="TextBox 3">
            <a:extLst>
              <a:ext uri="{FF2B5EF4-FFF2-40B4-BE49-F238E27FC236}">
                <a16:creationId xmlns:a16="http://schemas.microsoft.com/office/drawing/2014/main" id="{2E049D5D-1F80-36B9-A83C-8E48E4A94B73}"/>
              </a:ext>
            </a:extLst>
          </p:cNvPr>
          <p:cNvSpPr txBox="1"/>
          <p:nvPr/>
        </p:nvSpPr>
        <p:spPr>
          <a:xfrm>
            <a:off x="2993899" y="1235042"/>
            <a:ext cx="3769373" cy="507831"/>
          </a:xfrm>
          <a:prstGeom prst="rect">
            <a:avLst/>
          </a:prstGeom>
          <a:solidFill>
            <a:schemeClr val="bg1"/>
          </a:solidFill>
        </p:spPr>
        <p:txBody>
          <a:bodyPr wrap="square" rtlCol="0">
            <a:spAutoFit/>
          </a:bodyPr>
          <a:lstStyle/>
          <a:p>
            <a:pPr defTabSz="685800"/>
            <a:r>
              <a:rPr lang="en-US" sz="1350" b="1">
                <a:solidFill>
                  <a:srgbClr val="494546"/>
                </a:solidFill>
                <a:latin typeface="Arial"/>
              </a:rPr>
              <a:t>Almost 90% of benefit from SSWF </a:t>
            </a:r>
            <a:r>
              <a:rPr lang="en-US" sz="1350">
                <a:solidFill>
                  <a:srgbClr val="494546"/>
                </a:solidFill>
                <a:latin typeface="Arial"/>
              </a:rPr>
              <a:t>goes to families with children with the lowest incomes</a:t>
            </a:r>
          </a:p>
        </p:txBody>
      </p:sp>
      <p:sp>
        <p:nvSpPr>
          <p:cNvPr id="11" name="Down Arrow 10">
            <a:extLst>
              <a:ext uri="{FF2B5EF4-FFF2-40B4-BE49-F238E27FC236}">
                <a16:creationId xmlns:a16="http://schemas.microsoft.com/office/drawing/2014/main" id="{548553CE-45E8-6D4B-35EA-BBBCC924F727}"/>
              </a:ext>
            </a:extLst>
          </p:cNvPr>
          <p:cNvSpPr/>
          <p:nvPr/>
        </p:nvSpPr>
        <p:spPr>
          <a:xfrm>
            <a:off x="3944989" y="1853540"/>
            <a:ext cx="359546" cy="498846"/>
          </a:xfrm>
          <a:prstGeom prst="downArrow">
            <a:avLst/>
          </a:prstGeom>
          <a:solidFill>
            <a:srgbClr val="FF7A36"/>
          </a:solidFill>
          <a:ln>
            <a:solidFill>
              <a:srgbClr val="FF7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endParaRPr>
          </a:p>
        </p:txBody>
      </p:sp>
      <p:sp>
        <p:nvSpPr>
          <p:cNvPr id="12" name="Down Arrow 11">
            <a:extLst>
              <a:ext uri="{FF2B5EF4-FFF2-40B4-BE49-F238E27FC236}">
                <a16:creationId xmlns:a16="http://schemas.microsoft.com/office/drawing/2014/main" id="{ED843BCB-2DCA-99C1-03DC-BFC3A215A7FD}"/>
              </a:ext>
            </a:extLst>
          </p:cNvPr>
          <p:cNvSpPr/>
          <p:nvPr/>
        </p:nvSpPr>
        <p:spPr>
          <a:xfrm rot="18428811">
            <a:off x="1925699" y="1926878"/>
            <a:ext cx="359546" cy="498846"/>
          </a:xfrm>
          <a:prstGeom prst="downArrow">
            <a:avLst/>
          </a:prstGeom>
          <a:solidFill>
            <a:srgbClr val="FF7A36"/>
          </a:solidFill>
          <a:ln>
            <a:solidFill>
              <a:srgbClr val="FF7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endParaRPr>
          </a:p>
        </p:txBody>
      </p:sp>
      <p:sp>
        <p:nvSpPr>
          <p:cNvPr id="13" name="TextBox 12">
            <a:extLst>
              <a:ext uri="{FF2B5EF4-FFF2-40B4-BE49-F238E27FC236}">
                <a16:creationId xmlns:a16="http://schemas.microsoft.com/office/drawing/2014/main" id="{F71396B9-05F9-2638-43FC-E9F7192C0207}"/>
              </a:ext>
            </a:extLst>
          </p:cNvPr>
          <p:cNvSpPr txBox="1"/>
          <p:nvPr/>
        </p:nvSpPr>
        <p:spPr>
          <a:xfrm>
            <a:off x="159491" y="1147253"/>
            <a:ext cx="1672296" cy="1754326"/>
          </a:xfrm>
          <a:prstGeom prst="rect">
            <a:avLst/>
          </a:prstGeom>
          <a:solidFill>
            <a:schemeClr val="bg1"/>
          </a:solidFill>
        </p:spPr>
        <p:txBody>
          <a:bodyPr wrap="square" rtlCol="0">
            <a:spAutoFit/>
          </a:bodyPr>
          <a:lstStyle/>
          <a:p>
            <a:pPr defTabSz="685800"/>
            <a:r>
              <a:rPr lang="en-US" sz="1350" b="1">
                <a:solidFill>
                  <a:srgbClr val="494546"/>
                </a:solidFill>
                <a:latin typeface="Arial"/>
              </a:rPr>
              <a:t>More than 1 in 4 families </a:t>
            </a:r>
            <a:r>
              <a:rPr lang="en-US" sz="1350">
                <a:solidFill>
                  <a:srgbClr val="494546"/>
                </a:solidFill>
                <a:latin typeface="Arial"/>
              </a:rPr>
              <a:t>with children at the bottom of the income distribution are eligible for a tax cut=after-tax income rises. </a:t>
            </a:r>
          </a:p>
        </p:txBody>
      </p:sp>
      <p:sp>
        <p:nvSpPr>
          <p:cNvPr id="14" name="TextBox 13">
            <a:extLst>
              <a:ext uri="{FF2B5EF4-FFF2-40B4-BE49-F238E27FC236}">
                <a16:creationId xmlns:a16="http://schemas.microsoft.com/office/drawing/2014/main" id="{B4FE03C5-8098-CFD4-FA6D-99B243384228}"/>
              </a:ext>
            </a:extLst>
          </p:cNvPr>
          <p:cNvSpPr txBox="1"/>
          <p:nvPr/>
        </p:nvSpPr>
        <p:spPr>
          <a:xfrm>
            <a:off x="5173894" y="1882389"/>
            <a:ext cx="3044276" cy="2585323"/>
          </a:xfrm>
          <a:prstGeom prst="rect">
            <a:avLst/>
          </a:prstGeom>
          <a:solidFill>
            <a:schemeClr val="bg1"/>
          </a:solidFill>
        </p:spPr>
        <p:txBody>
          <a:bodyPr wrap="square" rtlCol="0">
            <a:spAutoFit/>
          </a:bodyPr>
          <a:lstStyle/>
          <a:p>
            <a:pPr defTabSz="685800"/>
            <a:r>
              <a:rPr lang="en-US" sz="1350" b="1">
                <a:solidFill>
                  <a:srgbClr val="494546"/>
                </a:solidFill>
                <a:latin typeface="Arial"/>
              </a:rPr>
              <a:t>Among 26.9% who benefit, </a:t>
            </a:r>
            <a:r>
              <a:rPr lang="en-US" sz="1350" b="1">
                <a:solidFill>
                  <a:srgbClr val="FF7A36"/>
                </a:solidFill>
                <a:latin typeface="Arial"/>
              </a:rPr>
              <a:t>average CTC increase is about $340 </a:t>
            </a:r>
            <a:r>
              <a:rPr lang="en-US" sz="1350">
                <a:solidFill>
                  <a:srgbClr val="494546"/>
                </a:solidFill>
                <a:latin typeface="Arial"/>
              </a:rPr>
              <a:t>(most see a $375 increase, some with income less $2,500 see less). </a:t>
            </a:r>
          </a:p>
          <a:p>
            <a:pPr defTabSz="685800"/>
            <a:endParaRPr lang="en-US" sz="1350">
              <a:solidFill>
                <a:srgbClr val="494546"/>
              </a:solidFill>
              <a:latin typeface="Arial"/>
            </a:endParaRPr>
          </a:p>
          <a:p>
            <a:pPr defTabSz="685800"/>
            <a:r>
              <a:rPr lang="en-US" sz="1350">
                <a:solidFill>
                  <a:srgbClr val="494546"/>
                </a:solidFill>
                <a:latin typeface="Arial"/>
              </a:rPr>
              <a:t>**Note TPC tables average benefits reflect average over ALL families with children including the over 70% who see no change</a:t>
            </a:r>
          </a:p>
          <a:p>
            <a:pPr defTabSz="685800"/>
            <a:endParaRPr lang="en-US" sz="1350">
              <a:solidFill>
                <a:srgbClr val="494546"/>
              </a:solidFill>
              <a:latin typeface="Arial"/>
            </a:endParaRPr>
          </a:p>
          <a:p>
            <a:pPr defTabSz="685800"/>
            <a:endParaRPr lang="en-US" sz="1350">
              <a:solidFill>
                <a:srgbClr val="494546"/>
              </a:solidFill>
              <a:latin typeface="Arial"/>
            </a:endParaRPr>
          </a:p>
        </p:txBody>
      </p:sp>
    </p:spTree>
    <p:extLst>
      <p:ext uri="{BB962C8B-B14F-4D97-AF65-F5344CB8AC3E}">
        <p14:creationId xmlns:p14="http://schemas.microsoft.com/office/powerpoint/2010/main" val="22924503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4EB35-B0C8-7E91-3560-2A9083413181}"/>
              </a:ext>
            </a:extLst>
          </p:cNvPr>
          <p:cNvSpPr>
            <a:spLocks noGrp="1"/>
          </p:cNvSpPr>
          <p:nvPr>
            <p:ph type="sldNum" sz="quarter" idx="12"/>
          </p:nvPr>
        </p:nvSpPr>
        <p:spPr/>
        <p:txBody>
          <a:bodyPr/>
          <a:lstStyle/>
          <a:p>
            <a:pPr defTabSz="685800"/>
            <a:fld id="{B68F88C8-0A9A-DA43-95C8-7FE161A05352}" type="slidenum">
              <a:rPr lang="en-US">
                <a:solidFill>
                  <a:srgbClr val="494546">
                    <a:tint val="75000"/>
                  </a:srgbClr>
                </a:solidFill>
              </a:rPr>
              <a:pPr defTabSz="685800"/>
              <a:t>16</a:t>
            </a:fld>
            <a:endParaRPr lang="en-US">
              <a:solidFill>
                <a:srgbClr val="494546">
                  <a:tint val="75000"/>
                </a:srgbClr>
              </a:solidFill>
            </a:endParaRPr>
          </a:p>
        </p:txBody>
      </p:sp>
      <p:pic>
        <p:nvPicPr>
          <p:cNvPr id="4" name="Picture 3">
            <a:extLst>
              <a:ext uri="{FF2B5EF4-FFF2-40B4-BE49-F238E27FC236}">
                <a16:creationId xmlns:a16="http://schemas.microsoft.com/office/drawing/2014/main" id="{EDB831DD-7663-F9E6-3903-AA9FEE95F7ED}"/>
              </a:ext>
            </a:extLst>
          </p:cNvPr>
          <p:cNvPicPr>
            <a:picLocks noChangeAspect="1"/>
          </p:cNvPicPr>
          <p:nvPr/>
        </p:nvPicPr>
        <p:blipFill>
          <a:blip r:embed="rId2"/>
          <a:stretch>
            <a:fillRect/>
          </a:stretch>
        </p:blipFill>
        <p:spPr>
          <a:xfrm>
            <a:off x="252222" y="942216"/>
            <a:ext cx="8548879" cy="2993221"/>
          </a:xfrm>
          <a:prstGeom prst="rect">
            <a:avLst/>
          </a:prstGeom>
        </p:spPr>
      </p:pic>
      <p:sp>
        <p:nvSpPr>
          <p:cNvPr id="5" name="TextBox 4">
            <a:extLst>
              <a:ext uri="{FF2B5EF4-FFF2-40B4-BE49-F238E27FC236}">
                <a16:creationId xmlns:a16="http://schemas.microsoft.com/office/drawing/2014/main" id="{EE8C5A12-F28C-A7AB-8886-4DE4E73C3328}"/>
              </a:ext>
            </a:extLst>
          </p:cNvPr>
          <p:cNvSpPr txBox="1"/>
          <p:nvPr/>
        </p:nvSpPr>
        <p:spPr>
          <a:xfrm>
            <a:off x="115988" y="4231801"/>
            <a:ext cx="2317869" cy="369332"/>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Maag 2025</a:t>
            </a:r>
            <a:br>
              <a:rPr lang="en-US" sz="900">
                <a:solidFill>
                  <a:srgbClr val="494546"/>
                </a:solidFill>
                <a:latin typeface="Arial"/>
              </a:rPr>
            </a:br>
            <a:endParaRPr lang="en-US" sz="900">
              <a:solidFill>
                <a:srgbClr val="494546"/>
              </a:solidFill>
              <a:latin typeface="Arial"/>
            </a:endParaRPr>
          </a:p>
        </p:txBody>
      </p:sp>
      <p:sp>
        <p:nvSpPr>
          <p:cNvPr id="6" name="TextBox 5">
            <a:extLst>
              <a:ext uri="{FF2B5EF4-FFF2-40B4-BE49-F238E27FC236}">
                <a16:creationId xmlns:a16="http://schemas.microsoft.com/office/drawing/2014/main" id="{189661CE-6AA4-6064-A192-30C90904B723}"/>
              </a:ext>
            </a:extLst>
          </p:cNvPr>
          <p:cNvSpPr txBox="1"/>
          <p:nvPr/>
        </p:nvSpPr>
        <p:spPr>
          <a:xfrm>
            <a:off x="115988" y="4231801"/>
            <a:ext cx="2317869" cy="784830"/>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Maag 2025</a:t>
            </a:r>
            <a:br>
              <a:rPr lang="en-US" sz="900">
                <a:solidFill>
                  <a:srgbClr val="494546"/>
                </a:solidFill>
                <a:latin typeface="Arial"/>
              </a:rPr>
            </a:br>
            <a:r>
              <a:rPr lang="en-US" sz="900">
                <a:solidFill>
                  <a:srgbClr val="494546"/>
                </a:solidFill>
                <a:latin typeface="Arial"/>
              </a:rPr>
              <a:t>https://</a:t>
            </a:r>
            <a:r>
              <a:rPr lang="en-US" sz="900" err="1">
                <a:solidFill>
                  <a:srgbClr val="494546"/>
                </a:solidFill>
                <a:latin typeface="Arial"/>
              </a:rPr>
              <a:t>taxpolicycenter.org</a:t>
            </a:r>
            <a:r>
              <a:rPr lang="en-US" sz="900">
                <a:solidFill>
                  <a:srgbClr val="494546"/>
                </a:solidFill>
                <a:latin typeface="Arial"/>
              </a:rPr>
              <a:t>/</a:t>
            </a:r>
            <a:r>
              <a:rPr lang="en-US" sz="900" err="1">
                <a:solidFill>
                  <a:srgbClr val="494546"/>
                </a:solidFill>
                <a:latin typeface="Arial"/>
              </a:rPr>
              <a:t>taxvox</a:t>
            </a:r>
            <a:r>
              <a:rPr lang="en-US" sz="900">
                <a:solidFill>
                  <a:srgbClr val="494546"/>
                </a:solidFill>
                <a:latin typeface="Arial"/>
              </a:rPr>
              <a:t>/child-tax-credit-changes-boost-and-stabilize-benefits-some-still-exclude-lowest-income</a:t>
            </a:r>
            <a:r>
              <a:rPr lang="en-US" sz="750">
                <a:solidFill>
                  <a:srgbClr val="494546"/>
                </a:solidFill>
                <a:latin typeface="Arial"/>
                <a:hlinkClick r:id="rId3"/>
              </a:rPr>
              <a:t>l</a:t>
            </a:r>
            <a:r>
              <a:rPr lang="en-US" sz="750">
                <a:solidFill>
                  <a:srgbClr val="494546"/>
                </a:solidFill>
                <a:latin typeface="Arial"/>
              </a:rPr>
              <a:t> </a:t>
            </a:r>
            <a:endParaRPr lang="en-US" sz="900">
              <a:solidFill>
                <a:srgbClr val="494546"/>
              </a:solidFill>
              <a:latin typeface="Arial"/>
            </a:endParaRPr>
          </a:p>
        </p:txBody>
      </p:sp>
      <p:sp>
        <p:nvSpPr>
          <p:cNvPr id="3" name="Rectangle 2">
            <a:extLst>
              <a:ext uri="{FF2B5EF4-FFF2-40B4-BE49-F238E27FC236}">
                <a16:creationId xmlns:a16="http://schemas.microsoft.com/office/drawing/2014/main" id="{660B3F0A-622D-21B0-F2A2-2C8B94F30DF8}"/>
              </a:ext>
            </a:extLst>
          </p:cNvPr>
          <p:cNvSpPr/>
          <p:nvPr/>
        </p:nvSpPr>
        <p:spPr>
          <a:xfrm>
            <a:off x="469275" y="2190565"/>
            <a:ext cx="8166479" cy="166457"/>
          </a:xfrm>
          <a:prstGeom prst="rect">
            <a:avLst/>
          </a:prstGeom>
          <a:noFill/>
          <a:ln w="38100">
            <a:solidFill>
              <a:srgbClr val="FF7A36"/>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srgbClr val="494546"/>
              </a:solidFill>
              <a:latin typeface="Arial"/>
            </a:endParaRPr>
          </a:p>
        </p:txBody>
      </p:sp>
      <p:sp>
        <p:nvSpPr>
          <p:cNvPr id="7" name="TextBox 6">
            <a:extLst>
              <a:ext uri="{FF2B5EF4-FFF2-40B4-BE49-F238E27FC236}">
                <a16:creationId xmlns:a16="http://schemas.microsoft.com/office/drawing/2014/main" id="{C132B639-5AEF-FBAB-4BA2-BC378262ECDA}"/>
              </a:ext>
            </a:extLst>
          </p:cNvPr>
          <p:cNvSpPr txBox="1"/>
          <p:nvPr/>
        </p:nvSpPr>
        <p:spPr>
          <a:xfrm>
            <a:off x="1933862" y="1349886"/>
            <a:ext cx="1672296" cy="715581"/>
          </a:xfrm>
          <a:prstGeom prst="rect">
            <a:avLst/>
          </a:prstGeom>
          <a:solidFill>
            <a:schemeClr val="bg1"/>
          </a:solidFill>
        </p:spPr>
        <p:txBody>
          <a:bodyPr wrap="square" rtlCol="0">
            <a:spAutoFit/>
          </a:bodyPr>
          <a:lstStyle/>
          <a:p>
            <a:pPr defTabSz="685800"/>
            <a:r>
              <a:rPr lang="en-US" sz="1350">
                <a:solidFill>
                  <a:srgbClr val="494546"/>
                </a:solidFill>
                <a:latin typeface="Arial"/>
              </a:rPr>
              <a:t>SSWF has a budgetary cost of </a:t>
            </a:r>
            <a:r>
              <a:rPr lang="en-US" sz="1350" b="1">
                <a:solidFill>
                  <a:srgbClr val="494546"/>
                </a:solidFill>
                <a:latin typeface="Arial"/>
              </a:rPr>
              <a:t>$1 billion </a:t>
            </a:r>
            <a:r>
              <a:rPr lang="en-US" sz="1350">
                <a:solidFill>
                  <a:srgbClr val="494546"/>
                </a:solidFill>
                <a:latin typeface="Arial"/>
              </a:rPr>
              <a:t>per year. </a:t>
            </a:r>
          </a:p>
        </p:txBody>
      </p:sp>
      <p:sp>
        <p:nvSpPr>
          <p:cNvPr id="8" name="Down Arrow 7">
            <a:extLst>
              <a:ext uri="{FF2B5EF4-FFF2-40B4-BE49-F238E27FC236}">
                <a16:creationId xmlns:a16="http://schemas.microsoft.com/office/drawing/2014/main" id="{39223F4F-B2E0-3601-99B3-3A3151BAEC3D}"/>
              </a:ext>
            </a:extLst>
          </p:cNvPr>
          <p:cNvSpPr/>
          <p:nvPr/>
        </p:nvSpPr>
        <p:spPr>
          <a:xfrm rot="17957737">
            <a:off x="3823212" y="1870801"/>
            <a:ext cx="344801" cy="343164"/>
          </a:xfrm>
          <a:prstGeom prst="downArrow">
            <a:avLst/>
          </a:prstGeom>
          <a:solidFill>
            <a:srgbClr val="FF7A36"/>
          </a:solidFill>
          <a:ln>
            <a:solidFill>
              <a:srgbClr val="FF7A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endParaRPr>
          </a:p>
        </p:txBody>
      </p:sp>
    </p:spTree>
    <p:extLst>
      <p:ext uri="{BB962C8B-B14F-4D97-AF65-F5344CB8AC3E}">
        <p14:creationId xmlns:p14="http://schemas.microsoft.com/office/powerpoint/2010/main" val="168754525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80EFA-FE51-8C15-7B98-9A51020A646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87F64-ACB8-6956-E8E7-E85DCB8D951D}"/>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17</a:t>
            </a:fld>
            <a:endParaRPr lang="en-US">
              <a:solidFill>
                <a:srgbClr val="494546">
                  <a:tint val="75000"/>
                </a:srgbClr>
              </a:solidFill>
            </a:endParaRPr>
          </a:p>
        </p:txBody>
      </p:sp>
      <p:sp>
        <p:nvSpPr>
          <p:cNvPr id="3" name="Title 2">
            <a:extLst>
              <a:ext uri="{FF2B5EF4-FFF2-40B4-BE49-F238E27FC236}">
                <a16:creationId xmlns:a16="http://schemas.microsoft.com/office/drawing/2014/main" id="{D37C40D0-60D5-8F85-083A-A06453BFCEBB}"/>
              </a:ext>
            </a:extLst>
          </p:cNvPr>
          <p:cNvSpPr>
            <a:spLocks noGrp="1"/>
          </p:cNvSpPr>
          <p:nvPr>
            <p:ph type="title"/>
          </p:nvPr>
        </p:nvSpPr>
        <p:spPr>
          <a:xfrm>
            <a:off x="342901" y="400050"/>
            <a:ext cx="2368769" cy="4143375"/>
          </a:xfrm>
        </p:spPr>
        <p:txBody>
          <a:bodyPr/>
          <a:lstStyle/>
          <a:p>
            <a:r>
              <a:rPr lang="en-US"/>
              <a:t>Child Poverty &amp; Work</a:t>
            </a:r>
            <a:br>
              <a:rPr lang="en-US"/>
            </a:br>
            <a:br>
              <a:rPr lang="en-US"/>
            </a:br>
            <a:r>
              <a:rPr lang="en-US" sz="1500" b="0"/>
              <a:t>Most Children in Poverty Live with at Least One Person Who Works</a:t>
            </a:r>
          </a:p>
        </p:txBody>
      </p:sp>
      <p:sp>
        <p:nvSpPr>
          <p:cNvPr id="9" name="TextBox 8">
            <a:extLst>
              <a:ext uri="{FF2B5EF4-FFF2-40B4-BE49-F238E27FC236}">
                <a16:creationId xmlns:a16="http://schemas.microsoft.com/office/drawing/2014/main" id="{D808D9C4-6567-69F4-8CE8-0715956E1F35}"/>
              </a:ext>
            </a:extLst>
          </p:cNvPr>
          <p:cNvSpPr txBox="1"/>
          <p:nvPr/>
        </p:nvSpPr>
        <p:spPr>
          <a:xfrm>
            <a:off x="133133" y="4480935"/>
            <a:ext cx="3699045" cy="369332"/>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CRS Report R46922</a:t>
            </a:r>
            <a:br>
              <a:rPr lang="en-US" sz="900">
                <a:solidFill>
                  <a:srgbClr val="494546"/>
                </a:solidFill>
                <a:latin typeface="Arial"/>
              </a:rPr>
            </a:br>
            <a:r>
              <a:rPr lang="en-US" sz="900">
                <a:solidFill>
                  <a:srgbClr val="494546"/>
                </a:solidFill>
                <a:latin typeface="Arial"/>
              </a:rPr>
              <a:t>https://</a:t>
            </a:r>
            <a:r>
              <a:rPr lang="en-US" sz="900" err="1">
                <a:solidFill>
                  <a:srgbClr val="494546"/>
                </a:solidFill>
                <a:latin typeface="Arial"/>
              </a:rPr>
              <a:t>www.congress.gov</a:t>
            </a:r>
            <a:r>
              <a:rPr lang="en-US" sz="900">
                <a:solidFill>
                  <a:srgbClr val="494546"/>
                </a:solidFill>
                <a:latin typeface="Arial"/>
              </a:rPr>
              <a:t>/</a:t>
            </a:r>
            <a:r>
              <a:rPr lang="en-US" sz="900" err="1">
                <a:solidFill>
                  <a:srgbClr val="494546"/>
                </a:solidFill>
                <a:latin typeface="Arial"/>
              </a:rPr>
              <a:t>crs</a:t>
            </a:r>
            <a:r>
              <a:rPr lang="en-US" sz="900">
                <a:solidFill>
                  <a:srgbClr val="494546"/>
                </a:solidFill>
                <a:latin typeface="Arial"/>
              </a:rPr>
              <a:t>-product/R46922</a:t>
            </a:r>
          </a:p>
        </p:txBody>
      </p:sp>
      <p:pic>
        <p:nvPicPr>
          <p:cNvPr id="4" name="Picture 3">
            <a:extLst>
              <a:ext uri="{FF2B5EF4-FFF2-40B4-BE49-F238E27FC236}">
                <a16:creationId xmlns:a16="http://schemas.microsoft.com/office/drawing/2014/main" id="{573F468D-4412-3155-F4E5-03A05D8132C2}"/>
              </a:ext>
            </a:extLst>
          </p:cNvPr>
          <p:cNvPicPr>
            <a:picLocks noChangeAspect="1"/>
          </p:cNvPicPr>
          <p:nvPr/>
        </p:nvPicPr>
        <p:blipFill>
          <a:blip r:embed="rId2"/>
          <a:stretch>
            <a:fillRect/>
          </a:stretch>
        </p:blipFill>
        <p:spPr>
          <a:xfrm>
            <a:off x="2818262" y="684213"/>
            <a:ext cx="5829300" cy="3859212"/>
          </a:xfrm>
          <a:prstGeom prst="rect">
            <a:avLst/>
          </a:prstGeom>
        </p:spPr>
      </p:pic>
    </p:spTree>
    <p:extLst>
      <p:ext uri="{BB962C8B-B14F-4D97-AF65-F5344CB8AC3E}">
        <p14:creationId xmlns:p14="http://schemas.microsoft.com/office/powerpoint/2010/main" val="23096480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43777-E1AA-E0D3-3B94-AAC891591EF0}"/>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18</a:t>
            </a:fld>
            <a:endParaRPr lang="en-US">
              <a:solidFill>
                <a:srgbClr val="494546">
                  <a:tint val="75000"/>
                </a:srgbClr>
              </a:solidFill>
            </a:endParaRPr>
          </a:p>
        </p:txBody>
      </p:sp>
      <p:sp>
        <p:nvSpPr>
          <p:cNvPr id="3" name="Title 2">
            <a:extLst>
              <a:ext uri="{FF2B5EF4-FFF2-40B4-BE49-F238E27FC236}">
                <a16:creationId xmlns:a16="http://schemas.microsoft.com/office/drawing/2014/main" id="{8D36BDD4-C046-125D-3E32-A3FE167728C1}"/>
              </a:ext>
            </a:extLst>
          </p:cNvPr>
          <p:cNvSpPr>
            <a:spLocks noGrp="1"/>
          </p:cNvSpPr>
          <p:nvPr>
            <p:ph type="title"/>
          </p:nvPr>
        </p:nvSpPr>
        <p:spPr/>
        <p:txBody>
          <a:bodyPr/>
          <a:lstStyle/>
          <a:p>
            <a:r>
              <a:rPr lang="en-US"/>
              <a:t>BRIEF OVERVIEW</a:t>
            </a:r>
            <a:br>
              <a:rPr lang="en-US"/>
            </a:br>
            <a:br>
              <a:rPr lang="en-US"/>
            </a:br>
            <a:r>
              <a:rPr lang="en-US" sz="1500" b="0"/>
              <a:t>The Income Tax System is One of the Major Tools the Federal Government Uses to Invest in Children</a:t>
            </a:r>
            <a:endParaRPr lang="en-US"/>
          </a:p>
        </p:txBody>
      </p:sp>
      <p:pic>
        <p:nvPicPr>
          <p:cNvPr id="6" name="Content Placeholder 5">
            <a:extLst>
              <a:ext uri="{FF2B5EF4-FFF2-40B4-BE49-F238E27FC236}">
                <a16:creationId xmlns:a16="http://schemas.microsoft.com/office/drawing/2014/main" id="{D786B149-B9E5-3363-1C08-5B7F7D77D3E8}"/>
              </a:ext>
            </a:extLst>
          </p:cNvPr>
          <p:cNvPicPr>
            <a:picLocks noGrp="1" noChangeAspect="1"/>
          </p:cNvPicPr>
          <p:nvPr>
            <p:ph sz="quarter" idx="10"/>
          </p:nvPr>
        </p:nvPicPr>
        <p:blipFill>
          <a:blip r:embed="rId2"/>
          <a:stretch>
            <a:fillRect/>
          </a:stretch>
        </p:blipFill>
        <p:spPr>
          <a:xfrm>
            <a:off x="3961264" y="0"/>
            <a:ext cx="4623174" cy="5137754"/>
          </a:xfrm>
          <a:prstGeom prst="rect">
            <a:avLst/>
          </a:prstGeom>
        </p:spPr>
      </p:pic>
      <p:sp>
        <p:nvSpPr>
          <p:cNvPr id="8" name="TextBox 7">
            <a:extLst>
              <a:ext uri="{FF2B5EF4-FFF2-40B4-BE49-F238E27FC236}">
                <a16:creationId xmlns:a16="http://schemas.microsoft.com/office/drawing/2014/main" id="{172BB1E3-FCC3-D76F-7334-F1E33B6A951A}"/>
              </a:ext>
            </a:extLst>
          </p:cNvPr>
          <p:cNvSpPr txBox="1"/>
          <p:nvPr/>
        </p:nvSpPr>
        <p:spPr>
          <a:xfrm>
            <a:off x="3058998" y="1487385"/>
            <a:ext cx="1057957" cy="646331"/>
          </a:xfrm>
          <a:prstGeom prst="rect">
            <a:avLst/>
          </a:prstGeom>
          <a:noFill/>
        </p:spPr>
        <p:txBody>
          <a:bodyPr wrap="square" rtlCol="0">
            <a:spAutoFit/>
          </a:bodyPr>
          <a:lstStyle/>
          <a:p>
            <a:pPr algn="r" defTabSz="685800"/>
            <a:r>
              <a:rPr lang="en-US" sz="3600" b="1">
                <a:solidFill>
                  <a:srgbClr val="FF7A36"/>
                </a:solidFill>
                <a:latin typeface="Arial"/>
              </a:rPr>
              <a:t>→</a:t>
            </a:r>
          </a:p>
        </p:txBody>
      </p:sp>
      <p:sp>
        <p:nvSpPr>
          <p:cNvPr id="9" name="TextBox 8">
            <a:extLst>
              <a:ext uri="{FF2B5EF4-FFF2-40B4-BE49-F238E27FC236}">
                <a16:creationId xmlns:a16="http://schemas.microsoft.com/office/drawing/2014/main" id="{30E68FA9-12B2-F2AA-046F-9346F4CD6268}"/>
              </a:ext>
            </a:extLst>
          </p:cNvPr>
          <p:cNvSpPr txBox="1"/>
          <p:nvPr/>
        </p:nvSpPr>
        <p:spPr>
          <a:xfrm>
            <a:off x="184186" y="4504532"/>
            <a:ext cx="3699045" cy="369332"/>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Kids’ Share 2025; Tentative Release Date April 27! </a:t>
            </a:r>
            <a:br>
              <a:rPr lang="en-US" sz="900">
                <a:solidFill>
                  <a:srgbClr val="494546"/>
                </a:solidFill>
                <a:latin typeface="Arial"/>
              </a:rPr>
            </a:br>
            <a:r>
              <a:rPr lang="en-US" sz="900">
                <a:solidFill>
                  <a:srgbClr val="494546"/>
                </a:solidFill>
                <a:latin typeface="Arial"/>
              </a:rPr>
              <a:t>(Please check it out)</a:t>
            </a:r>
          </a:p>
        </p:txBody>
      </p:sp>
    </p:spTree>
    <p:extLst>
      <p:ext uri="{BB962C8B-B14F-4D97-AF65-F5344CB8AC3E}">
        <p14:creationId xmlns:p14="http://schemas.microsoft.com/office/powerpoint/2010/main" val="34266697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70876-B16C-2350-78F8-FFF442239B4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64156E-A206-E8E6-EB35-104834239CFF}"/>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19</a:t>
            </a:fld>
            <a:endParaRPr lang="en-US">
              <a:solidFill>
                <a:srgbClr val="494546">
                  <a:tint val="75000"/>
                </a:srgbClr>
              </a:solidFill>
            </a:endParaRPr>
          </a:p>
        </p:txBody>
      </p:sp>
      <p:sp>
        <p:nvSpPr>
          <p:cNvPr id="3" name="Title 2">
            <a:extLst>
              <a:ext uri="{FF2B5EF4-FFF2-40B4-BE49-F238E27FC236}">
                <a16:creationId xmlns:a16="http://schemas.microsoft.com/office/drawing/2014/main" id="{DA8EE8B9-B934-F323-35FA-278E9D51B22B}"/>
              </a:ext>
            </a:extLst>
          </p:cNvPr>
          <p:cNvSpPr>
            <a:spLocks noGrp="1"/>
          </p:cNvSpPr>
          <p:nvPr>
            <p:ph type="title"/>
          </p:nvPr>
        </p:nvSpPr>
        <p:spPr/>
        <p:txBody>
          <a:bodyPr/>
          <a:lstStyle/>
          <a:p>
            <a:r>
              <a:rPr lang="en-US"/>
              <a:t>Child Poverty &amp; Work</a:t>
            </a:r>
            <a:br>
              <a:rPr lang="en-US"/>
            </a:br>
            <a:br>
              <a:rPr lang="en-US"/>
            </a:br>
            <a:r>
              <a:rPr lang="en-US" sz="1500" b="0"/>
              <a:t>Many workers with low-incomes</a:t>
            </a:r>
            <a:br>
              <a:rPr lang="en-US" sz="1500" b="0"/>
            </a:br>
            <a:r>
              <a:rPr lang="en-US" sz="1500" b="0"/>
              <a:t>want to work more but </a:t>
            </a:r>
            <a:br>
              <a:rPr lang="en-US" sz="1500" b="0"/>
            </a:br>
            <a:r>
              <a:rPr lang="en-US" sz="1500" b="0"/>
              <a:t>struggle to do so.</a:t>
            </a:r>
          </a:p>
        </p:txBody>
      </p:sp>
      <p:sp>
        <p:nvSpPr>
          <p:cNvPr id="9" name="TextBox 8">
            <a:extLst>
              <a:ext uri="{FF2B5EF4-FFF2-40B4-BE49-F238E27FC236}">
                <a16:creationId xmlns:a16="http://schemas.microsoft.com/office/drawing/2014/main" id="{00FBAA8C-2789-BCFE-B584-5F1F474F550C}"/>
              </a:ext>
            </a:extLst>
          </p:cNvPr>
          <p:cNvSpPr txBox="1"/>
          <p:nvPr/>
        </p:nvSpPr>
        <p:spPr>
          <a:xfrm>
            <a:off x="142040" y="4306027"/>
            <a:ext cx="3699045" cy="646331"/>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Tax Policy Center 2024</a:t>
            </a:r>
            <a:br>
              <a:rPr lang="en-US" sz="900">
                <a:solidFill>
                  <a:srgbClr val="494546"/>
                </a:solidFill>
                <a:latin typeface="Arial"/>
              </a:rPr>
            </a:br>
            <a:r>
              <a:rPr lang="en-US" sz="900">
                <a:solidFill>
                  <a:srgbClr val="494546"/>
                </a:solidFill>
                <a:latin typeface="Arial"/>
              </a:rPr>
              <a:t>https://</a:t>
            </a:r>
            <a:r>
              <a:rPr lang="en-US" sz="900" err="1">
                <a:solidFill>
                  <a:srgbClr val="494546"/>
                </a:solidFill>
                <a:latin typeface="Arial"/>
              </a:rPr>
              <a:t>taxpolicycenter.org</a:t>
            </a:r>
            <a:r>
              <a:rPr lang="en-US" sz="900">
                <a:solidFill>
                  <a:srgbClr val="494546"/>
                </a:solidFill>
                <a:latin typeface="Arial"/>
              </a:rPr>
              <a:t>/sites/default/files/2024-12/An_Expanded_Child_Tax_Credit_Could_Help_Low-Income_Families_Facing_Material_Hardships.pdf</a:t>
            </a:r>
          </a:p>
        </p:txBody>
      </p:sp>
      <p:pic>
        <p:nvPicPr>
          <p:cNvPr id="5" name="Picture 4">
            <a:extLst>
              <a:ext uri="{FF2B5EF4-FFF2-40B4-BE49-F238E27FC236}">
                <a16:creationId xmlns:a16="http://schemas.microsoft.com/office/drawing/2014/main" id="{7C178C72-8B76-4970-2925-DED83577F6B9}"/>
              </a:ext>
            </a:extLst>
          </p:cNvPr>
          <p:cNvPicPr>
            <a:picLocks noChangeAspect="1"/>
          </p:cNvPicPr>
          <p:nvPr/>
        </p:nvPicPr>
        <p:blipFill>
          <a:blip r:embed="rId2"/>
          <a:stretch>
            <a:fillRect/>
          </a:stretch>
        </p:blipFill>
        <p:spPr>
          <a:xfrm>
            <a:off x="3358881" y="152986"/>
            <a:ext cx="5442219" cy="4837528"/>
          </a:xfrm>
          <a:prstGeom prst="rect">
            <a:avLst/>
          </a:prstGeom>
        </p:spPr>
      </p:pic>
    </p:spTree>
    <p:extLst>
      <p:ext uri="{BB962C8B-B14F-4D97-AF65-F5344CB8AC3E}">
        <p14:creationId xmlns:p14="http://schemas.microsoft.com/office/powerpoint/2010/main" val="21246937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49E7-1BF6-2C69-1D00-DBCEE4E2B0CB}"/>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Our Values</a:t>
            </a:r>
          </a:p>
        </p:txBody>
      </p:sp>
      <p:sp>
        <p:nvSpPr>
          <p:cNvPr id="3" name="Content Placeholder 2">
            <a:extLst>
              <a:ext uri="{FF2B5EF4-FFF2-40B4-BE49-F238E27FC236}">
                <a16:creationId xmlns:a16="http://schemas.microsoft.com/office/drawing/2014/main" id="{356E0D29-D0DD-4D5F-75B2-B6B619CBB8AF}"/>
              </a:ext>
            </a:extLst>
          </p:cNvPr>
          <p:cNvSpPr>
            <a:spLocks noGrp="1"/>
          </p:cNvSpPr>
          <p:nvPr>
            <p:ph idx="1"/>
          </p:nvPr>
        </p:nvSpPr>
        <p:spPr>
          <a:xfrm>
            <a:off x="457200" y="1227765"/>
            <a:ext cx="8229600" cy="3394472"/>
          </a:xfrm>
        </p:spPr>
        <p:txBody>
          <a:bodyPr>
            <a:noAutofit/>
          </a:bodyPr>
          <a:lstStyle/>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marL="0" marR="0" lvl="0" indent="0" algn="l" rtl="0">
              <a:lnSpc>
                <a:spcPct val="114000"/>
              </a:lnSpc>
              <a:spcBef>
                <a:spcPts val="0"/>
              </a:spcBef>
              <a:spcAft>
                <a:spcPts val="600"/>
              </a:spcAft>
              <a:buNone/>
            </a:pPr>
            <a:r>
              <a:rPr lang="en-US" sz="1700" b="0" u="none" strike="noStrike" cap="none">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endParaRPr lang="en-US" sz="1700" b="1" i="0" u="none" strike="noStrike" cap="none">
              <a:solidFill>
                <a:schemeClr val="dk1"/>
              </a:solidFill>
              <a:latin typeface="Open Sans"/>
              <a:ea typeface="Open Sans"/>
              <a:cs typeface="Open Sans"/>
              <a:sym typeface="Open Sans"/>
            </a:endParaRPr>
          </a:p>
          <a:p>
            <a:pPr marL="0" marR="0" lvl="0" indent="0" algn="l" rtl="0">
              <a:lnSpc>
                <a:spcPct val="114000"/>
              </a:lnSpc>
              <a:spcBef>
                <a:spcPts val="0"/>
              </a:spcBef>
              <a:spcAft>
                <a:spcPts val="600"/>
              </a:spcAft>
              <a:buNone/>
            </a:pPr>
            <a:r>
              <a:rPr lang="en-US" sz="1700" b="1" i="0" u="none" strike="noStrike" cap="none">
                <a:solidFill>
                  <a:schemeClr val="dk1"/>
                </a:solidFill>
                <a:latin typeface="Open Sans"/>
                <a:ea typeface="Open Sans"/>
                <a:cs typeface="Open Sans"/>
                <a:sym typeface="Open Sans"/>
              </a:rPr>
              <a:t>Read our full anti-oppression values statement here at </a:t>
            </a:r>
            <a:r>
              <a:rPr lang="en-US" sz="1700" b="1" i="0" u="sng" strike="noStrike" cap="none">
                <a:solidFill>
                  <a:schemeClr val="dk2"/>
                </a:solidFill>
                <a:latin typeface="Open Sans"/>
                <a:ea typeface="Open Sans"/>
                <a:cs typeface="Open Sans"/>
                <a:sym typeface="Open Sans"/>
                <a:hlinkClick r:id="rId3"/>
              </a:rPr>
              <a:t>results.org/values</a:t>
            </a:r>
            <a:r>
              <a:rPr lang="en-US" sz="1700" b="1" i="0" u="none" strike="noStrike" cap="none">
                <a:solidFill>
                  <a:schemeClr val="dk1"/>
                </a:solidFill>
                <a:latin typeface="Open Sans"/>
                <a:ea typeface="Open Sans"/>
                <a:cs typeface="Open Sans"/>
                <a:sym typeface="Open Sans"/>
              </a:rPr>
              <a:t>. </a:t>
            </a:r>
            <a:endParaRPr lang="en-US" sz="17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939D5F55-E975-DE79-29E8-0C323BCCBC2B}"/>
              </a:ext>
            </a:extLst>
          </p:cNvPr>
          <p:cNvSpPr>
            <a:spLocks noGrp="1"/>
          </p:cNvSpPr>
          <p:nvPr>
            <p:ph type="sldNum" sz="quarter" idx="12"/>
          </p:nvPr>
        </p:nvSpPr>
        <p:spPr/>
        <p:txBody>
          <a:bodyPr/>
          <a:lstStyle/>
          <a:p>
            <a:fld id="{307E6868-079E-1649-B8D1-459B42CE4DE3}" type="slidenum">
              <a:rPr lang="en-US" smtClean="0"/>
              <a:t>2</a:t>
            </a:fld>
            <a:endParaRPr lang="en-US"/>
          </a:p>
        </p:txBody>
      </p:sp>
    </p:spTree>
    <p:extLst>
      <p:ext uri="{BB962C8B-B14F-4D97-AF65-F5344CB8AC3E}">
        <p14:creationId xmlns:p14="http://schemas.microsoft.com/office/powerpoint/2010/main" val="91748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3BA9D-0783-0014-2392-3438B0FE03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EDEFF-9D45-17D8-48CC-07BEACB4FFED}"/>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20</a:t>
            </a:fld>
            <a:endParaRPr lang="en-US">
              <a:solidFill>
                <a:srgbClr val="494546">
                  <a:tint val="75000"/>
                </a:srgbClr>
              </a:solidFill>
            </a:endParaRPr>
          </a:p>
        </p:txBody>
      </p:sp>
      <p:sp>
        <p:nvSpPr>
          <p:cNvPr id="3" name="Title 2">
            <a:extLst>
              <a:ext uri="{FF2B5EF4-FFF2-40B4-BE49-F238E27FC236}">
                <a16:creationId xmlns:a16="http://schemas.microsoft.com/office/drawing/2014/main" id="{62979F23-4971-5BF9-D9E2-47ECF9EE4876}"/>
              </a:ext>
            </a:extLst>
          </p:cNvPr>
          <p:cNvSpPr>
            <a:spLocks noGrp="1"/>
          </p:cNvSpPr>
          <p:nvPr>
            <p:ph type="title"/>
          </p:nvPr>
        </p:nvSpPr>
        <p:spPr/>
        <p:txBody>
          <a:bodyPr/>
          <a:lstStyle/>
          <a:p>
            <a:r>
              <a:rPr lang="en-US"/>
              <a:t>Phasing in the credit faster helps larger low-income families</a:t>
            </a:r>
            <a:br>
              <a:rPr lang="en-US"/>
            </a:br>
            <a:br>
              <a:rPr lang="en-US"/>
            </a:br>
            <a:r>
              <a:rPr lang="en-US" sz="1500" b="0"/>
              <a:t>Phasing in on a per-child basis helps low-income families with more than one child</a:t>
            </a:r>
          </a:p>
        </p:txBody>
      </p:sp>
      <p:sp>
        <p:nvSpPr>
          <p:cNvPr id="9" name="TextBox 8">
            <a:extLst>
              <a:ext uri="{FF2B5EF4-FFF2-40B4-BE49-F238E27FC236}">
                <a16:creationId xmlns:a16="http://schemas.microsoft.com/office/drawing/2014/main" id="{A36729D5-86DB-EF6F-CB8D-5782C4AF4416}"/>
              </a:ext>
            </a:extLst>
          </p:cNvPr>
          <p:cNvSpPr txBox="1"/>
          <p:nvPr/>
        </p:nvSpPr>
        <p:spPr>
          <a:xfrm>
            <a:off x="142040" y="4306027"/>
            <a:ext cx="3699045" cy="646331"/>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Tax Policy Center 2024</a:t>
            </a:r>
            <a:br>
              <a:rPr lang="en-US" sz="900">
                <a:solidFill>
                  <a:srgbClr val="494546"/>
                </a:solidFill>
                <a:latin typeface="Arial"/>
              </a:rPr>
            </a:br>
            <a:r>
              <a:rPr lang="en-US" sz="900">
                <a:solidFill>
                  <a:srgbClr val="494546"/>
                </a:solidFill>
                <a:latin typeface="Arial"/>
              </a:rPr>
              <a:t>https://</a:t>
            </a:r>
            <a:r>
              <a:rPr lang="en-US" sz="900" err="1">
                <a:solidFill>
                  <a:srgbClr val="494546"/>
                </a:solidFill>
                <a:latin typeface="Arial"/>
              </a:rPr>
              <a:t>taxpolicycenter.org</a:t>
            </a:r>
            <a:r>
              <a:rPr lang="en-US" sz="900">
                <a:solidFill>
                  <a:srgbClr val="494546"/>
                </a:solidFill>
                <a:latin typeface="Arial"/>
              </a:rPr>
              <a:t>/sites/default/files/2024-12/An_Expanded_Child_Tax_Credit_Could_Help_Low-Income_Families_Facing_Material_Hardships.pdf</a:t>
            </a:r>
          </a:p>
        </p:txBody>
      </p:sp>
      <p:grpSp>
        <p:nvGrpSpPr>
          <p:cNvPr id="7" name="Group 6">
            <a:extLst>
              <a:ext uri="{FF2B5EF4-FFF2-40B4-BE49-F238E27FC236}">
                <a16:creationId xmlns:a16="http://schemas.microsoft.com/office/drawing/2014/main" id="{964CAD63-B689-178D-895E-8B6516507F41}"/>
              </a:ext>
            </a:extLst>
          </p:cNvPr>
          <p:cNvGrpSpPr/>
          <p:nvPr/>
        </p:nvGrpSpPr>
        <p:grpSpPr>
          <a:xfrm>
            <a:off x="2971801" y="577672"/>
            <a:ext cx="5872163" cy="3965753"/>
            <a:chOff x="3962402" y="770230"/>
            <a:chExt cx="7829550" cy="5287670"/>
          </a:xfrm>
        </p:grpSpPr>
        <p:pic>
          <p:nvPicPr>
            <p:cNvPr id="5" name="Picture 4">
              <a:extLst>
                <a:ext uri="{FF2B5EF4-FFF2-40B4-BE49-F238E27FC236}">
                  <a16:creationId xmlns:a16="http://schemas.microsoft.com/office/drawing/2014/main" id="{4FA7EBC1-3A95-901D-49B8-6F9B5EB8956F}"/>
                </a:ext>
              </a:extLst>
            </p:cNvPr>
            <p:cNvPicPr>
              <a:picLocks noChangeAspect="1"/>
            </p:cNvPicPr>
            <p:nvPr/>
          </p:nvPicPr>
          <p:blipFill>
            <a:blip r:embed="rId2"/>
            <a:stretch>
              <a:fillRect/>
            </a:stretch>
          </p:blipFill>
          <p:spPr>
            <a:xfrm>
              <a:off x="4019552" y="2244476"/>
              <a:ext cx="7772400" cy="3813424"/>
            </a:xfrm>
            <a:prstGeom prst="rect">
              <a:avLst/>
            </a:prstGeom>
          </p:spPr>
        </p:pic>
        <p:pic>
          <p:nvPicPr>
            <p:cNvPr id="6" name="Picture 5">
              <a:extLst>
                <a:ext uri="{FF2B5EF4-FFF2-40B4-BE49-F238E27FC236}">
                  <a16:creationId xmlns:a16="http://schemas.microsoft.com/office/drawing/2014/main" id="{4B6B8346-F5A0-AA70-7532-89A29FF6D850}"/>
                </a:ext>
              </a:extLst>
            </p:cNvPr>
            <p:cNvPicPr>
              <a:picLocks noChangeAspect="1"/>
            </p:cNvPicPr>
            <p:nvPr/>
          </p:nvPicPr>
          <p:blipFill>
            <a:blip r:embed="rId3"/>
            <a:stretch>
              <a:fillRect/>
            </a:stretch>
          </p:blipFill>
          <p:spPr>
            <a:xfrm>
              <a:off x="3962402" y="770230"/>
              <a:ext cx="7772400" cy="1461397"/>
            </a:xfrm>
            <a:prstGeom prst="rect">
              <a:avLst/>
            </a:prstGeom>
          </p:spPr>
        </p:pic>
      </p:grpSp>
    </p:spTree>
    <p:extLst>
      <p:ext uri="{BB962C8B-B14F-4D97-AF65-F5344CB8AC3E}">
        <p14:creationId xmlns:p14="http://schemas.microsoft.com/office/powerpoint/2010/main" val="36142504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BCDA-547F-DF5D-1881-E081E47313C1}"/>
              </a:ext>
            </a:extLst>
          </p:cNvPr>
          <p:cNvSpPr>
            <a:spLocks noGrp="1"/>
          </p:cNvSpPr>
          <p:nvPr>
            <p:ph type="title"/>
          </p:nvPr>
        </p:nvSpPr>
        <p:spPr/>
        <p:txBody>
          <a:bodyPr/>
          <a:lstStyle/>
          <a:p>
            <a:r>
              <a:rPr lang="en-US"/>
              <a:t>CTC &amp; Work</a:t>
            </a:r>
            <a:br>
              <a:rPr lang="en-US"/>
            </a:br>
            <a:r>
              <a:rPr lang="en-US" sz="1800" b="0"/>
              <a:t>17 million children left out of full CTC due to low earnings; </a:t>
            </a:r>
            <a:br>
              <a:rPr lang="en-US" sz="1800" b="0"/>
            </a:br>
            <a:r>
              <a:rPr lang="en-US" sz="1800" b="0"/>
              <a:t>2 million because earnings &lt; $2,500</a:t>
            </a:r>
          </a:p>
        </p:txBody>
      </p:sp>
      <p:sp>
        <p:nvSpPr>
          <p:cNvPr id="3" name="Slide Number Placeholder 2">
            <a:extLst>
              <a:ext uri="{FF2B5EF4-FFF2-40B4-BE49-F238E27FC236}">
                <a16:creationId xmlns:a16="http://schemas.microsoft.com/office/drawing/2014/main" id="{1B7E7400-C2CD-42D4-6E28-EFB409DD51DB}"/>
              </a:ext>
            </a:extLst>
          </p:cNvPr>
          <p:cNvSpPr>
            <a:spLocks noGrp="1"/>
          </p:cNvSpPr>
          <p:nvPr>
            <p:ph type="sldNum" sz="quarter" idx="12"/>
          </p:nvPr>
        </p:nvSpPr>
        <p:spPr/>
        <p:txBody>
          <a:bodyPr/>
          <a:lstStyle/>
          <a:p>
            <a:pPr defTabSz="685800"/>
            <a:fld id="{B68F88C8-0A9A-DA43-95C8-7FE161A05352}" type="slidenum">
              <a:rPr lang="en-US">
                <a:solidFill>
                  <a:srgbClr val="494546">
                    <a:tint val="75000"/>
                  </a:srgbClr>
                </a:solidFill>
              </a:rPr>
              <a:pPr defTabSz="685800"/>
              <a:t>21</a:t>
            </a:fld>
            <a:endParaRPr lang="en-US">
              <a:solidFill>
                <a:srgbClr val="494546">
                  <a:tint val="75000"/>
                </a:srgbClr>
              </a:solidFill>
            </a:endParaRPr>
          </a:p>
        </p:txBody>
      </p:sp>
      <p:sp>
        <p:nvSpPr>
          <p:cNvPr id="4" name="Text Placeholder 3">
            <a:extLst>
              <a:ext uri="{FF2B5EF4-FFF2-40B4-BE49-F238E27FC236}">
                <a16:creationId xmlns:a16="http://schemas.microsoft.com/office/drawing/2014/main" id="{0B791C27-FB5F-7F14-DCDE-6D35FFC0F87A}"/>
              </a:ext>
            </a:extLst>
          </p:cNvPr>
          <p:cNvSpPr>
            <a:spLocks noGrp="1"/>
          </p:cNvSpPr>
          <p:nvPr>
            <p:ph type="body" sz="quarter" idx="11"/>
          </p:nvPr>
        </p:nvSpPr>
        <p:spPr>
          <a:xfrm>
            <a:off x="342901" y="-15200"/>
            <a:ext cx="184731" cy="276999"/>
          </a:xfrm>
        </p:spPr>
        <p:txBody>
          <a:bodyPr/>
          <a:lstStyle/>
          <a:p>
            <a:endParaRPr lang="en-US"/>
          </a:p>
        </p:txBody>
      </p:sp>
      <p:pic>
        <p:nvPicPr>
          <p:cNvPr id="7" name="Picture 6">
            <a:extLst>
              <a:ext uri="{FF2B5EF4-FFF2-40B4-BE49-F238E27FC236}">
                <a16:creationId xmlns:a16="http://schemas.microsoft.com/office/drawing/2014/main" id="{12DF493D-BD19-30B3-79A8-8F3B05E76191}"/>
              </a:ext>
            </a:extLst>
          </p:cNvPr>
          <p:cNvPicPr>
            <a:picLocks noChangeAspect="1"/>
          </p:cNvPicPr>
          <p:nvPr/>
        </p:nvPicPr>
        <p:blipFill>
          <a:blip r:embed="rId2"/>
          <a:stretch>
            <a:fillRect/>
          </a:stretch>
        </p:blipFill>
        <p:spPr>
          <a:xfrm>
            <a:off x="133163" y="1828987"/>
            <a:ext cx="8877674" cy="1992494"/>
          </a:xfrm>
          <a:prstGeom prst="rect">
            <a:avLst/>
          </a:prstGeom>
        </p:spPr>
      </p:pic>
      <p:sp>
        <p:nvSpPr>
          <p:cNvPr id="8" name="Oval 7">
            <a:extLst>
              <a:ext uri="{FF2B5EF4-FFF2-40B4-BE49-F238E27FC236}">
                <a16:creationId xmlns:a16="http://schemas.microsoft.com/office/drawing/2014/main" id="{0E690A5F-8336-BD59-222A-9B7FDD903EF6}"/>
              </a:ext>
            </a:extLst>
          </p:cNvPr>
          <p:cNvSpPr/>
          <p:nvPr/>
        </p:nvSpPr>
        <p:spPr>
          <a:xfrm>
            <a:off x="3633718" y="2978624"/>
            <a:ext cx="317310" cy="27636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srgbClr val="494546"/>
              </a:solidFill>
              <a:latin typeface="Arial"/>
            </a:endParaRPr>
          </a:p>
        </p:txBody>
      </p:sp>
      <p:sp>
        <p:nvSpPr>
          <p:cNvPr id="10" name="Oval 9">
            <a:extLst>
              <a:ext uri="{FF2B5EF4-FFF2-40B4-BE49-F238E27FC236}">
                <a16:creationId xmlns:a16="http://schemas.microsoft.com/office/drawing/2014/main" id="{0D556F2E-8EC4-6C8C-FF85-C883F221DE4C}"/>
              </a:ext>
            </a:extLst>
          </p:cNvPr>
          <p:cNvSpPr/>
          <p:nvPr/>
        </p:nvSpPr>
        <p:spPr>
          <a:xfrm>
            <a:off x="4689715" y="2970092"/>
            <a:ext cx="317310" cy="27636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lang="en-US" sz="1350">
              <a:solidFill>
                <a:srgbClr val="494546"/>
              </a:solidFill>
              <a:latin typeface="Arial"/>
            </a:endParaRPr>
          </a:p>
        </p:txBody>
      </p:sp>
    </p:spTree>
    <p:extLst>
      <p:ext uri="{BB962C8B-B14F-4D97-AF65-F5344CB8AC3E}">
        <p14:creationId xmlns:p14="http://schemas.microsoft.com/office/powerpoint/2010/main" val="10218417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27A29-CCAF-2BB3-F957-674D8A980B5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50C223-C020-46B4-B733-4AF0F6BFBC39}"/>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22</a:t>
            </a:fld>
            <a:endParaRPr lang="en-US">
              <a:solidFill>
                <a:srgbClr val="494546">
                  <a:tint val="75000"/>
                </a:srgbClr>
              </a:solidFill>
            </a:endParaRPr>
          </a:p>
        </p:txBody>
      </p:sp>
      <p:sp>
        <p:nvSpPr>
          <p:cNvPr id="3" name="Title 2">
            <a:extLst>
              <a:ext uri="{FF2B5EF4-FFF2-40B4-BE49-F238E27FC236}">
                <a16:creationId xmlns:a16="http://schemas.microsoft.com/office/drawing/2014/main" id="{8084C3FC-A34B-116C-1883-E32422BD4373}"/>
              </a:ext>
            </a:extLst>
          </p:cNvPr>
          <p:cNvSpPr>
            <a:spLocks noGrp="1"/>
          </p:cNvSpPr>
          <p:nvPr>
            <p:ph type="title"/>
          </p:nvPr>
        </p:nvSpPr>
        <p:spPr>
          <a:xfrm>
            <a:off x="342900" y="400050"/>
            <a:ext cx="2434590" cy="4143375"/>
          </a:xfrm>
        </p:spPr>
        <p:txBody>
          <a:bodyPr/>
          <a:lstStyle/>
          <a:p>
            <a:r>
              <a:rPr lang="en-US"/>
              <a:t>HOW THE CTC WORKS</a:t>
            </a:r>
            <a:br>
              <a:rPr lang="en-US"/>
            </a:br>
            <a:r>
              <a:rPr lang="en-US" sz="1500" b="0"/>
              <a:t>Low-Income Families on Average Slightly Worse Off After OBBBA</a:t>
            </a:r>
            <a:endParaRPr lang="en-US" b="0"/>
          </a:p>
        </p:txBody>
      </p:sp>
      <p:sp>
        <p:nvSpPr>
          <p:cNvPr id="9" name="Rectangle 8">
            <a:extLst>
              <a:ext uri="{FF2B5EF4-FFF2-40B4-BE49-F238E27FC236}">
                <a16:creationId xmlns:a16="http://schemas.microsoft.com/office/drawing/2014/main" id="{163904DB-D5AB-9EA4-8566-1FBC5907C50D}"/>
              </a:ext>
            </a:extLst>
          </p:cNvPr>
          <p:cNvSpPr/>
          <p:nvPr/>
        </p:nvSpPr>
        <p:spPr>
          <a:xfrm>
            <a:off x="4032913" y="1975961"/>
            <a:ext cx="51884" cy="1537548"/>
          </a:xfrm>
          <a:prstGeom prst="rect">
            <a:avLst/>
          </a:prstGeom>
          <a:solidFill>
            <a:srgbClr val="F0BA1B">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endParaRPr>
          </a:p>
        </p:txBody>
      </p:sp>
      <p:sp>
        <p:nvSpPr>
          <p:cNvPr id="12" name="TextBox 11">
            <a:extLst>
              <a:ext uri="{FF2B5EF4-FFF2-40B4-BE49-F238E27FC236}">
                <a16:creationId xmlns:a16="http://schemas.microsoft.com/office/drawing/2014/main" id="{994C80A0-A559-831B-C900-E1902A557778}"/>
              </a:ext>
            </a:extLst>
          </p:cNvPr>
          <p:cNvSpPr txBox="1"/>
          <p:nvPr/>
        </p:nvSpPr>
        <p:spPr>
          <a:xfrm>
            <a:off x="115988" y="4231801"/>
            <a:ext cx="2317869" cy="784830"/>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Maag 2025</a:t>
            </a:r>
            <a:br>
              <a:rPr lang="en-US" sz="900">
                <a:solidFill>
                  <a:srgbClr val="494546"/>
                </a:solidFill>
                <a:latin typeface="Arial"/>
              </a:rPr>
            </a:br>
            <a:r>
              <a:rPr lang="en-US" sz="900">
                <a:solidFill>
                  <a:srgbClr val="494546"/>
                </a:solidFill>
                <a:latin typeface="Arial"/>
              </a:rPr>
              <a:t>https://</a:t>
            </a:r>
            <a:r>
              <a:rPr lang="en-US" sz="900" err="1">
                <a:solidFill>
                  <a:srgbClr val="494546"/>
                </a:solidFill>
                <a:latin typeface="Arial"/>
              </a:rPr>
              <a:t>taxpolicycenter.org</a:t>
            </a:r>
            <a:r>
              <a:rPr lang="en-US" sz="900">
                <a:solidFill>
                  <a:srgbClr val="494546"/>
                </a:solidFill>
                <a:latin typeface="Arial"/>
              </a:rPr>
              <a:t>/</a:t>
            </a:r>
            <a:r>
              <a:rPr lang="en-US" sz="900" err="1">
                <a:solidFill>
                  <a:srgbClr val="494546"/>
                </a:solidFill>
                <a:latin typeface="Arial"/>
              </a:rPr>
              <a:t>taxvox</a:t>
            </a:r>
            <a:r>
              <a:rPr lang="en-US" sz="900">
                <a:solidFill>
                  <a:srgbClr val="494546"/>
                </a:solidFill>
                <a:latin typeface="Arial"/>
              </a:rPr>
              <a:t>/child-tax-credit-changes-boost-and-stabilize-benefits-some-still-exclude-lowest-income</a:t>
            </a:r>
            <a:r>
              <a:rPr lang="en-US" sz="750">
                <a:solidFill>
                  <a:srgbClr val="494546"/>
                </a:solidFill>
                <a:latin typeface="Arial"/>
                <a:hlinkClick r:id="rId2"/>
              </a:rPr>
              <a:t>l</a:t>
            </a:r>
            <a:r>
              <a:rPr lang="en-US" sz="750">
                <a:solidFill>
                  <a:srgbClr val="494546"/>
                </a:solidFill>
                <a:latin typeface="Arial"/>
              </a:rPr>
              <a:t> </a:t>
            </a:r>
            <a:endParaRPr lang="en-US" sz="900">
              <a:solidFill>
                <a:srgbClr val="494546"/>
              </a:solidFill>
              <a:latin typeface="Arial"/>
            </a:endParaRPr>
          </a:p>
        </p:txBody>
      </p:sp>
      <p:sp>
        <p:nvSpPr>
          <p:cNvPr id="13" name="TextBox 12">
            <a:extLst>
              <a:ext uri="{FF2B5EF4-FFF2-40B4-BE49-F238E27FC236}">
                <a16:creationId xmlns:a16="http://schemas.microsoft.com/office/drawing/2014/main" id="{A87E8E69-C66A-D7F9-46D4-32AFDDFDE25F}"/>
              </a:ext>
            </a:extLst>
          </p:cNvPr>
          <p:cNvSpPr txBox="1"/>
          <p:nvPr/>
        </p:nvSpPr>
        <p:spPr>
          <a:xfrm>
            <a:off x="4058855" y="1975961"/>
            <a:ext cx="2623382" cy="369332"/>
          </a:xfrm>
          <a:prstGeom prst="rect">
            <a:avLst/>
          </a:prstGeom>
          <a:noFill/>
        </p:spPr>
        <p:txBody>
          <a:bodyPr wrap="square" rtlCol="0">
            <a:spAutoFit/>
          </a:bodyPr>
          <a:lstStyle/>
          <a:p>
            <a:pPr defTabSz="685800"/>
            <a:r>
              <a:rPr lang="en-US" sz="900">
                <a:solidFill>
                  <a:srgbClr val="494546"/>
                </a:solidFill>
                <a:latin typeface="Arial"/>
              </a:rPr>
              <a:t>Need more income to access larger (nonrefundable) credit of $2,200</a:t>
            </a:r>
          </a:p>
        </p:txBody>
      </p:sp>
      <p:pic>
        <p:nvPicPr>
          <p:cNvPr id="10" name="Content Placeholder 9">
            <a:extLst>
              <a:ext uri="{FF2B5EF4-FFF2-40B4-BE49-F238E27FC236}">
                <a16:creationId xmlns:a16="http://schemas.microsoft.com/office/drawing/2014/main" id="{510662A7-375D-DAE1-690D-D439A615303B}"/>
              </a:ext>
            </a:extLst>
          </p:cNvPr>
          <p:cNvPicPr>
            <a:picLocks noGrp="1" noChangeAspect="1"/>
          </p:cNvPicPr>
          <p:nvPr>
            <p:ph sz="quarter" idx="10"/>
          </p:nvPr>
        </p:nvPicPr>
        <p:blipFill>
          <a:blip r:embed="rId3"/>
          <a:stretch>
            <a:fillRect/>
          </a:stretch>
        </p:blipFill>
        <p:spPr>
          <a:xfrm>
            <a:off x="3266080" y="634447"/>
            <a:ext cx="5535020" cy="3829144"/>
          </a:xfrm>
          <a:prstGeom prst="rect">
            <a:avLst/>
          </a:prstGeom>
          <a:noFill/>
        </p:spPr>
      </p:pic>
    </p:spTree>
    <p:extLst>
      <p:ext uri="{BB962C8B-B14F-4D97-AF65-F5344CB8AC3E}">
        <p14:creationId xmlns:p14="http://schemas.microsoft.com/office/powerpoint/2010/main" val="31444471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5E886-FE87-6255-EE11-34CD06E1C6F1}"/>
              </a:ext>
            </a:extLst>
          </p:cNvPr>
          <p:cNvSpPr>
            <a:spLocks noGrp="1"/>
          </p:cNvSpPr>
          <p:nvPr>
            <p:ph type="title"/>
          </p:nvPr>
        </p:nvSpPr>
        <p:spPr/>
        <p:txBody>
          <a:bodyPr>
            <a:normAutofit/>
          </a:bodyPr>
          <a:lstStyle/>
          <a:p>
            <a:r>
              <a:rPr lang="en-US" sz="3200">
                <a:latin typeface="Open Sans"/>
                <a:ea typeface="Open Sans"/>
                <a:cs typeface="Open Sans"/>
              </a:rPr>
              <a:t>U.S. Poverty Campaigns Update</a:t>
            </a:r>
            <a:endParaRPr lang="en-US" sz="3200"/>
          </a:p>
        </p:txBody>
      </p:sp>
    </p:spTree>
    <p:extLst>
      <p:ext uri="{BB962C8B-B14F-4D97-AF65-F5344CB8AC3E}">
        <p14:creationId xmlns:p14="http://schemas.microsoft.com/office/powerpoint/2010/main" val="32002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ACB7-725E-064B-2A7B-53DA7A487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E2BD6-9448-62AD-76AE-E01CB4B5750C}"/>
              </a:ext>
            </a:extLst>
          </p:cNvPr>
          <p:cNvSpPr>
            <a:spLocks noGrp="1"/>
          </p:cNvSpPr>
          <p:nvPr>
            <p:ph type="title"/>
          </p:nvPr>
        </p:nvSpPr>
        <p:spPr>
          <a:xfrm>
            <a:off x="795054" y="120252"/>
            <a:ext cx="7401491" cy="857250"/>
          </a:xfrm>
        </p:spPr>
        <p:txBody>
          <a:bodyPr anchor="ctr">
            <a:normAutofit/>
          </a:bodyPr>
          <a:lstStyle/>
          <a:p>
            <a:r>
              <a:rPr lang="en-US">
                <a:solidFill>
                  <a:srgbClr val="D50032"/>
                </a:solidFill>
              </a:rPr>
              <a:t>Reconciliation 2.0</a:t>
            </a:r>
          </a:p>
        </p:txBody>
      </p:sp>
      <p:sp>
        <p:nvSpPr>
          <p:cNvPr id="15" name="Content Placeholder 2">
            <a:extLst>
              <a:ext uri="{FF2B5EF4-FFF2-40B4-BE49-F238E27FC236}">
                <a16:creationId xmlns:a16="http://schemas.microsoft.com/office/drawing/2014/main" id="{20A11AA9-96D1-3B6A-AE80-59853334AD9A}"/>
              </a:ext>
            </a:extLst>
          </p:cNvPr>
          <p:cNvSpPr>
            <a:spLocks noGrp="1"/>
          </p:cNvSpPr>
          <p:nvPr>
            <p:ph sz="half" idx="1"/>
          </p:nvPr>
        </p:nvSpPr>
        <p:spPr>
          <a:xfrm>
            <a:off x="457200" y="977502"/>
            <a:ext cx="4038600" cy="3935461"/>
          </a:xfrm>
        </p:spPr>
        <p:txBody>
          <a:bodyPr vert="horz" lIns="91440" tIns="45720" rIns="91440" bIns="45720" rtlCol="0">
            <a:normAutofit fontScale="92500"/>
          </a:bodyPr>
          <a:lstStyle/>
          <a:p>
            <a:pPr>
              <a:lnSpc>
                <a:spcPct val="124000"/>
              </a:lnSpc>
              <a:spcBef>
                <a:spcPts val="0"/>
              </a:spcBef>
              <a:spcAft>
                <a:spcPts val="1200"/>
              </a:spcAft>
            </a:pPr>
            <a:r>
              <a:rPr lang="en-US" sz="1500"/>
              <a:t>Expected Reconciliation bill to cover DHS funding potentially done by May</a:t>
            </a:r>
          </a:p>
          <a:p>
            <a:pPr>
              <a:lnSpc>
                <a:spcPct val="124000"/>
              </a:lnSpc>
              <a:spcBef>
                <a:spcPts val="0"/>
              </a:spcBef>
              <a:spcAft>
                <a:spcPts val="1200"/>
              </a:spcAft>
            </a:pPr>
            <a:r>
              <a:rPr lang="en-US" sz="1500"/>
              <a:t>Lack of ICE accountability biggest threat in first reconciliation bill</a:t>
            </a:r>
          </a:p>
          <a:p>
            <a:pPr>
              <a:lnSpc>
                <a:spcPct val="124000"/>
              </a:lnSpc>
              <a:spcBef>
                <a:spcPts val="0"/>
              </a:spcBef>
              <a:spcAft>
                <a:spcPts val="1200"/>
              </a:spcAft>
            </a:pPr>
            <a:r>
              <a:rPr lang="en-US" sz="1500"/>
              <a:t>Follow up reconciliation bill or other “anti-fraud” legislation a major threat to anti poverty programs</a:t>
            </a:r>
          </a:p>
          <a:p>
            <a:pPr>
              <a:lnSpc>
                <a:spcPct val="124000"/>
              </a:lnSpc>
              <a:spcBef>
                <a:spcPts val="0"/>
              </a:spcBef>
              <a:spcAft>
                <a:spcPts val="1200"/>
              </a:spcAft>
            </a:pPr>
            <a:r>
              <a:rPr lang="en-US" sz="1500"/>
              <a:t>Could cut EITC, Medicaid, SNAP or further restrict CTC</a:t>
            </a:r>
          </a:p>
          <a:p>
            <a:pPr>
              <a:lnSpc>
                <a:spcPct val="124000"/>
              </a:lnSpc>
              <a:spcBef>
                <a:spcPts val="0"/>
              </a:spcBef>
              <a:spcAft>
                <a:spcPts val="1200"/>
              </a:spcAft>
            </a:pPr>
            <a:r>
              <a:rPr lang="en-US" sz="1500"/>
              <a:t>Key message: NO MORE CUTS and reverse cuts from last year’s reconciliation bill</a:t>
            </a:r>
          </a:p>
          <a:p>
            <a:pPr>
              <a:lnSpc>
                <a:spcPct val="90000"/>
              </a:lnSpc>
            </a:pPr>
            <a:endParaRPr lang="en-US" sz="1500"/>
          </a:p>
        </p:txBody>
      </p:sp>
      <p:pic>
        <p:nvPicPr>
          <p:cNvPr id="8" name="Picture 7">
            <a:extLst>
              <a:ext uri="{FF2B5EF4-FFF2-40B4-BE49-F238E27FC236}">
                <a16:creationId xmlns:a16="http://schemas.microsoft.com/office/drawing/2014/main" id="{6FFD6586-2AE0-DCC9-FBDE-EDF6D572E70F}"/>
              </a:ext>
            </a:extLst>
          </p:cNvPr>
          <p:cNvPicPr>
            <a:picLocks noChangeAspect="1"/>
          </p:cNvPicPr>
          <p:nvPr/>
        </p:nvPicPr>
        <p:blipFill>
          <a:blip r:embed="rId3" cstate="screen">
            <a:extLst>
              <a:ext uri="{28A0092B-C50C-407E-A947-70E740481C1C}">
                <a14:useLocalDpi xmlns:a14="http://schemas.microsoft.com/office/drawing/2010/main"/>
              </a:ext>
            </a:extLst>
          </a:blip>
          <a:srcRect b="-3"/>
          <a:stretch>
            <a:fillRect/>
          </a:stretch>
        </p:blipFill>
        <p:spPr>
          <a:xfrm>
            <a:off x="4648200" y="1200151"/>
            <a:ext cx="4038600" cy="3394472"/>
          </a:xfrm>
          <a:prstGeom prst="rect">
            <a:avLst/>
          </a:prstGeom>
          <a:noFill/>
        </p:spPr>
      </p:pic>
      <p:sp>
        <p:nvSpPr>
          <p:cNvPr id="4" name="Slide Number Placeholder 3">
            <a:extLst>
              <a:ext uri="{FF2B5EF4-FFF2-40B4-BE49-F238E27FC236}">
                <a16:creationId xmlns:a16="http://schemas.microsoft.com/office/drawing/2014/main" id="{3981F076-2B9F-97FF-4E5A-FA205B4BD135}"/>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24</a:t>
            </a:fld>
            <a:endParaRPr lang="en-US"/>
          </a:p>
        </p:txBody>
      </p:sp>
      <p:sp>
        <p:nvSpPr>
          <p:cNvPr id="3" name="TextBox 2">
            <a:extLst>
              <a:ext uri="{FF2B5EF4-FFF2-40B4-BE49-F238E27FC236}">
                <a16:creationId xmlns:a16="http://schemas.microsoft.com/office/drawing/2014/main" id="{71CB30F3-DBCA-314E-1F55-ED47CA7F6A23}"/>
              </a:ext>
            </a:extLst>
          </p:cNvPr>
          <p:cNvSpPr txBox="1"/>
          <p:nvPr/>
        </p:nvSpPr>
        <p:spPr>
          <a:xfrm>
            <a:off x="4648200" y="4594623"/>
            <a:ext cx="2518638"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by Tim Mossholder on </a:t>
            </a:r>
            <a:r>
              <a:rPr lang="en-US" sz="1000">
                <a:latin typeface="Open Sans" panose="020B0606030504020204" pitchFamily="34" charset="0"/>
                <a:ea typeface="Open Sans" panose="020B0606030504020204" pitchFamily="34" charset="0"/>
                <a:cs typeface="Open Sans" panose="020B0606030504020204" pitchFamily="34" charset="0"/>
                <a:hlinkClick r:id="rId4"/>
              </a:rPr>
              <a:t>Unsplash</a:t>
            </a:r>
            <a:r>
              <a:rPr lang="en-US" sz="10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293092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BF09-75F8-DB0C-1611-1355FCB432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E4B57-B677-FE5E-15FD-F4B1AB0883C7}"/>
              </a:ext>
            </a:extLst>
          </p:cNvPr>
          <p:cNvSpPr>
            <a:spLocks noGrp="1"/>
          </p:cNvSpPr>
          <p:nvPr>
            <p:ph type="title"/>
          </p:nvPr>
        </p:nvSpPr>
        <p:spPr>
          <a:xfrm>
            <a:off x="947454" y="40981"/>
            <a:ext cx="7401491" cy="857250"/>
          </a:xfrm>
        </p:spPr>
        <p:txBody>
          <a:bodyPr anchor="ctr">
            <a:normAutofit/>
          </a:bodyPr>
          <a:lstStyle/>
          <a:p>
            <a:r>
              <a:rPr lang="en-US" sz="3200">
                <a:solidFill>
                  <a:srgbClr val="D50032"/>
                </a:solidFill>
                <a:latin typeface="Open Sans"/>
                <a:ea typeface="Open Sans"/>
                <a:cs typeface="Open Sans"/>
              </a:rPr>
              <a:t>Tax Day Media and Meetings</a:t>
            </a:r>
          </a:p>
        </p:txBody>
      </p:sp>
      <p:sp>
        <p:nvSpPr>
          <p:cNvPr id="15" name="Content Placeholder 2">
            <a:extLst>
              <a:ext uri="{FF2B5EF4-FFF2-40B4-BE49-F238E27FC236}">
                <a16:creationId xmlns:a16="http://schemas.microsoft.com/office/drawing/2014/main" id="{F74282B6-E993-0C36-3D59-2E819262BDFA}"/>
              </a:ext>
            </a:extLst>
          </p:cNvPr>
          <p:cNvSpPr>
            <a:spLocks noGrp="1"/>
          </p:cNvSpPr>
          <p:nvPr>
            <p:ph sz="half" idx="1"/>
          </p:nvPr>
        </p:nvSpPr>
        <p:spPr>
          <a:xfrm>
            <a:off x="381000" y="898231"/>
            <a:ext cx="4067014" cy="3840956"/>
          </a:xfrm>
        </p:spPr>
        <p:txBody>
          <a:bodyPr vert="horz" lIns="91440" tIns="45720" rIns="91440" bIns="45720" rtlCol="0" anchor="t">
            <a:noAutofit/>
          </a:bodyPr>
          <a:lstStyle/>
          <a:p>
            <a:pPr>
              <a:lnSpc>
                <a:spcPct val="114000"/>
              </a:lnSpc>
              <a:spcBef>
                <a:spcPts val="0"/>
              </a:spcBef>
              <a:spcAft>
                <a:spcPts val="1200"/>
              </a:spcAft>
            </a:pPr>
            <a:r>
              <a:rPr lang="en-US" sz="1600">
                <a:latin typeface="Open Sans"/>
                <a:ea typeface="Open Sans"/>
                <a:cs typeface="Open Sans"/>
              </a:rPr>
              <a:t>Use Tax Day as a media hook</a:t>
            </a:r>
          </a:p>
          <a:p>
            <a:pPr>
              <a:lnSpc>
                <a:spcPct val="114000"/>
              </a:lnSpc>
              <a:spcBef>
                <a:spcPts val="0"/>
              </a:spcBef>
              <a:spcAft>
                <a:spcPts val="1200"/>
              </a:spcAft>
            </a:pPr>
            <a:r>
              <a:rPr lang="en-US" sz="1600">
                <a:latin typeface="Open Sans"/>
                <a:ea typeface="Open Sans"/>
                <a:cs typeface="Open Sans"/>
              </a:rPr>
              <a:t>Stronger Start for Working Families Act and/or tax fairness</a:t>
            </a:r>
          </a:p>
          <a:p>
            <a:pPr>
              <a:lnSpc>
                <a:spcPct val="114000"/>
              </a:lnSpc>
              <a:spcBef>
                <a:spcPts val="0"/>
              </a:spcBef>
              <a:spcAft>
                <a:spcPts val="1200"/>
              </a:spcAft>
            </a:pPr>
            <a:r>
              <a:rPr lang="en-US" sz="1600">
                <a:latin typeface="Open Sans"/>
                <a:ea typeface="Open Sans"/>
                <a:cs typeface="Open Sans"/>
              </a:rPr>
              <a:t>Targeted Senate work on Stronger Start for Working Families Act</a:t>
            </a:r>
          </a:p>
          <a:p>
            <a:pPr>
              <a:lnSpc>
                <a:spcPct val="114000"/>
              </a:lnSpc>
              <a:spcBef>
                <a:spcPts val="0"/>
              </a:spcBef>
              <a:spcAft>
                <a:spcPts val="1200"/>
              </a:spcAft>
            </a:pPr>
            <a:r>
              <a:rPr lang="en-US" sz="1600">
                <a:latin typeface="Open Sans"/>
                <a:ea typeface="Open Sans"/>
                <a:cs typeface="Open Sans"/>
              </a:rPr>
              <a:t>Likely to see a House companion bill and opportunity to talk to your representatives about co-sponsorship</a:t>
            </a:r>
          </a:p>
          <a:p>
            <a:pPr>
              <a:lnSpc>
                <a:spcPct val="114000"/>
              </a:lnSpc>
              <a:spcBef>
                <a:spcPts val="0"/>
              </a:spcBef>
              <a:spcAft>
                <a:spcPts val="1200"/>
              </a:spcAft>
            </a:pPr>
            <a:r>
              <a:rPr lang="en-US" sz="1600">
                <a:latin typeface="Open Sans"/>
                <a:ea typeface="Open Sans"/>
                <a:cs typeface="Open Sans"/>
              </a:rPr>
              <a:t>Key message: the tax code should prioritize families</a:t>
            </a:r>
          </a:p>
          <a:p>
            <a:pPr>
              <a:lnSpc>
                <a:spcPct val="114000"/>
              </a:lnSpc>
              <a:spcBef>
                <a:spcPts val="0"/>
              </a:spcBef>
              <a:spcAft>
                <a:spcPts val="1200"/>
              </a:spcAft>
            </a:pPr>
            <a:endParaRPr lang="en-US" sz="1600"/>
          </a:p>
          <a:p>
            <a:endParaRPr lang="en-US" sz="1600"/>
          </a:p>
        </p:txBody>
      </p:sp>
      <p:sp>
        <p:nvSpPr>
          <p:cNvPr id="4" name="Slide Number Placeholder 3">
            <a:extLst>
              <a:ext uri="{FF2B5EF4-FFF2-40B4-BE49-F238E27FC236}">
                <a16:creationId xmlns:a16="http://schemas.microsoft.com/office/drawing/2014/main" id="{9DE717C4-2590-4F39-B20A-DABDCFC97B54}"/>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25</a:t>
            </a:fld>
            <a:endParaRPr lang="en-US"/>
          </a:p>
        </p:txBody>
      </p:sp>
      <p:pic>
        <p:nvPicPr>
          <p:cNvPr id="3" name="Picture 2">
            <a:extLst>
              <a:ext uri="{FF2B5EF4-FFF2-40B4-BE49-F238E27FC236}">
                <a16:creationId xmlns:a16="http://schemas.microsoft.com/office/drawing/2014/main" id="{44E00FBE-10F7-A841-6944-6187473D47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039594"/>
            <a:ext cx="4343399" cy="3586305"/>
          </a:xfrm>
          <a:prstGeom prst="rect">
            <a:avLst/>
          </a:prstGeom>
        </p:spPr>
      </p:pic>
      <p:sp>
        <p:nvSpPr>
          <p:cNvPr id="8" name="TextBox 7">
            <a:extLst>
              <a:ext uri="{FF2B5EF4-FFF2-40B4-BE49-F238E27FC236}">
                <a16:creationId xmlns:a16="http://schemas.microsoft.com/office/drawing/2014/main" id="{4BB86123-AB0E-FB58-BF3D-059536BE98A0}"/>
              </a:ext>
            </a:extLst>
          </p:cNvPr>
          <p:cNvSpPr txBox="1"/>
          <p:nvPr/>
        </p:nvSpPr>
        <p:spPr>
          <a:xfrm>
            <a:off x="4572000" y="4625899"/>
            <a:ext cx="2369559"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by Kelly Sikkema on </a:t>
            </a:r>
            <a:r>
              <a:rPr lang="en-US" sz="1000">
                <a:latin typeface="Open Sans" panose="020B0606030504020204" pitchFamily="34" charset="0"/>
                <a:ea typeface="Open Sans" panose="020B0606030504020204" pitchFamily="34" charset="0"/>
                <a:cs typeface="Open Sans" panose="020B0606030504020204" pitchFamily="34" charset="0"/>
                <a:hlinkClick r:id="rId4"/>
              </a:rPr>
              <a:t>Unsplash</a:t>
            </a:r>
            <a:r>
              <a:rPr lang="en-US" sz="10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733285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58C7C-621A-A78C-50A0-B7FB4EF96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60F01-C533-014D-5192-197F8ECA8649}"/>
              </a:ext>
            </a:extLst>
          </p:cNvPr>
          <p:cNvSpPr>
            <a:spLocks noGrp="1"/>
          </p:cNvSpPr>
          <p:nvPr>
            <p:ph type="title"/>
          </p:nvPr>
        </p:nvSpPr>
        <p:spPr>
          <a:xfrm>
            <a:off x="947454" y="40981"/>
            <a:ext cx="7401491" cy="857250"/>
          </a:xfrm>
        </p:spPr>
        <p:txBody>
          <a:bodyPr anchor="ctr">
            <a:normAutofit/>
          </a:bodyPr>
          <a:lstStyle/>
          <a:p>
            <a:r>
              <a:rPr lang="en-US" sz="3200">
                <a:solidFill>
                  <a:srgbClr val="D50032"/>
                </a:solidFill>
                <a:latin typeface="Open Sans"/>
                <a:ea typeface="Open Sans"/>
                <a:cs typeface="Open Sans"/>
              </a:rPr>
              <a:t>SNAP Update</a:t>
            </a:r>
          </a:p>
        </p:txBody>
      </p:sp>
      <p:sp>
        <p:nvSpPr>
          <p:cNvPr id="15" name="Content Placeholder 2">
            <a:extLst>
              <a:ext uri="{FF2B5EF4-FFF2-40B4-BE49-F238E27FC236}">
                <a16:creationId xmlns:a16="http://schemas.microsoft.com/office/drawing/2014/main" id="{F49C99C8-C7F8-3109-17AE-2FBF8D291A9E}"/>
              </a:ext>
            </a:extLst>
          </p:cNvPr>
          <p:cNvSpPr>
            <a:spLocks noGrp="1"/>
          </p:cNvSpPr>
          <p:nvPr>
            <p:ph sz="half" idx="1"/>
          </p:nvPr>
        </p:nvSpPr>
        <p:spPr>
          <a:xfrm>
            <a:off x="790413" y="926307"/>
            <a:ext cx="4191000" cy="3840956"/>
          </a:xfrm>
        </p:spPr>
        <p:txBody>
          <a:bodyPr vert="horz" lIns="91440" tIns="45720" rIns="91440" bIns="45720" rtlCol="0" anchor="t">
            <a:noAutofit/>
          </a:bodyPr>
          <a:lstStyle/>
          <a:p>
            <a:pPr>
              <a:lnSpc>
                <a:spcPct val="114000"/>
              </a:lnSpc>
              <a:spcBef>
                <a:spcPts val="0"/>
              </a:spcBef>
              <a:spcAft>
                <a:spcPts val="1200"/>
              </a:spcAft>
            </a:pPr>
            <a:r>
              <a:rPr lang="en-US" sz="1600">
                <a:latin typeface="Open Sans"/>
                <a:ea typeface="Open Sans"/>
                <a:cs typeface="Open Sans"/>
              </a:rPr>
              <a:t>House Ag Committee passed a slim Farm Bill</a:t>
            </a:r>
          </a:p>
          <a:p>
            <a:pPr>
              <a:lnSpc>
                <a:spcPct val="114000"/>
              </a:lnSpc>
              <a:spcBef>
                <a:spcPts val="0"/>
              </a:spcBef>
              <a:spcAft>
                <a:spcPts val="1200"/>
              </a:spcAft>
            </a:pPr>
            <a:r>
              <a:rPr lang="en-US" sz="1600">
                <a:latin typeface="Open Sans"/>
                <a:ea typeface="Open Sans"/>
                <a:cs typeface="Open Sans"/>
              </a:rPr>
              <a:t>Full House and Senate action unclear</a:t>
            </a:r>
          </a:p>
          <a:p>
            <a:pPr>
              <a:lnSpc>
                <a:spcPct val="114000"/>
              </a:lnSpc>
              <a:spcBef>
                <a:spcPts val="0"/>
              </a:spcBef>
              <a:spcAft>
                <a:spcPts val="1200"/>
              </a:spcAft>
            </a:pPr>
            <a:r>
              <a:rPr lang="en-US" sz="1600">
                <a:latin typeface="Open Sans"/>
                <a:ea typeface="Open Sans"/>
                <a:cs typeface="Open Sans"/>
              </a:rPr>
              <a:t>Does not </a:t>
            </a:r>
            <a:r>
              <a:rPr lang="en-US" sz="1600" b="1">
                <a:latin typeface="Open Sans"/>
                <a:ea typeface="Open Sans"/>
                <a:cs typeface="Open Sans"/>
              </a:rPr>
              <a:t>address the catastrophic cuts</a:t>
            </a:r>
            <a:r>
              <a:rPr lang="en-US" sz="1600">
                <a:latin typeface="Open Sans"/>
                <a:ea typeface="Open Sans"/>
                <a:cs typeface="Open Sans"/>
              </a:rPr>
              <a:t> </a:t>
            </a:r>
            <a:r>
              <a:rPr lang="en-US" sz="1600" b="1">
                <a:latin typeface="Open Sans"/>
                <a:ea typeface="Open Sans"/>
                <a:cs typeface="Open Sans"/>
              </a:rPr>
              <a:t>made to SNAP</a:t>
            </a:r>
            <a:r>
              <a:rPr lang="en-US" sz="1600">
                <a:latin typeface="Open Sans"/>
                <a:ea typeface="Open Sans"/>
                <a:cs typeface="Open Sans"/>
              </a:rPr>
              <a:t> last year </a:t>
            </a:r>
          </a:p>
          <a:p>
            <a:pPr>
              <a:lnSpc>
                <a:spcPct val="114000"/>
              </a:lnSpc>
              <a:spcBef>
                <a:spcPts val="0"/>
              </a:spcBef>
              <a:spcAft>
                <a:spcPts val="1200"/>
              </a:spcAft>
            </a:pPr>
            <a:r>
              <a:rPr lang="en-US" sz="1600">
                <a:latin typeface="Open Sans"/>
                <a:ea typeface="Open Sans"/>
                <a:cs typeface="Open Sans"/>
              </a:rPr>
              <a:t>Potential for a farmer “bailout” bill likely to be best opportunity</a:t>
            </a:r>
            <a:endParaRPr lang="en-US" sz="1600"/>
          </a:p>
          <a:p>
            <a:pPr>
              <a:lnSpc>
                <a:spcPct val="114000"/>
              </a:lnSpc>
              <a:spcBef>
                <a:spcPts val="0"/>
              </a:spcBef>
              <a:spcAft>
                <a:spcPts val="1200"/>
              </a:spcAft>
            </a:pPr>
            <a:r>
              <a:rPr lang="en-US" sz="1600"/>
              <a:t>Key message: any farm/nutrition related bill before congress MUST delay the state cost sharing policy</a:t>
            </a:r>
          </a:p>
          <a:p>
            <a:endParaRPr lang="en-US" sz="1600"/>
          </a:p>
        </p:txBody>
      </p:sp>
      <p:sp>
        <p:nvSpPr>
          <p:cNvPr id="4" name="Slide Number Placeholder 3">
            <a:extLst>
              <a:ext uri="{FF2B5EF4-FFF2-40B4-BE49-F238E27FC236}">
                <a16:creationId xmlns:a16="http://schemas.microsoft.com/office/drawing/2014/main" id="{B2D6BB02-4F93-A49B-7135-EC101D501A90}"/>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26</a:t>
            </a:fld>
            <a:endParaRPr lang="en-US"/>
          </a:p>
        </p:txBody>
      </p:sp>
      <p:sp>
        <p:nvSpPr>
          <p:cNvPr id="7" name="TextBox 6">
            <a:extLst>
              <a:ext uri="{FF2B5EF4-FFF2-40B4-BE49-F238E27FC236}">
                <a16:creationId xmlns:a16="http://schemas.microsoft.com/office/drawing/2014/main" id="{55692F48-65DC-3181-0952-0DBC0AE431EB}"/>
              </a:ext>
            </a:extLst>
          </p:cNvPr>
          <p:cNvSpPr txBox="1"/>
          <p:nvPr/>
        </p:nvSpPr>
        <p:spPr>
          <a:xfrm>
            <a:off x="5059933" y="4728917"/>
            <a:ext cx="2638587" cy="246221"/>
          </a:xfrm>
          <a:prstGeom prst="rect">
            <a:avLst/>
          </a:prstGeom>
          <a:noFill/>
        </p:spPr>
        <p:txBody>
          <a:bodyPr wrap="squar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by Eduardo Soares on </a:t>
            </a:r>
            <a:r>
              <a:rPr lang="en-US" sz="1000" err="1">
                <a:latin typeface="Open Sans" panose="020B0606030504020204" pitchFamily="34" charset="0"/>
                <a:ea typeface="Open Sans" panose="020B0606030504020204" pitchFamily="34" charset="0"/>
                <a:cs typeface="Open Sans" panose="020B0606030504020204" pitchFamily="34" charset="0"/>
                <a:hlinkClick r:id="rId3"/>
              </a:rPr>
              <a:t>Unsplash</a:t>
            </a:r>
            <a:r>
              <a:rPr lang="en-US" sz="1000">
                <a:latin typeface="Open Sans" panose="020B0606030504020204" pitchFamily="34" charset="0"/>
                <a:ea typeface="Open Sans" panose="020B0606030504020204" pitchFamily="34" charset="0"/>
                <a:cs typeface="Open Sans" panose="020B0606030504020204" pitchFamily="34" charset="0"/>
              </a:rPr>
              <a:t> </a:t>
            </a:r>
          </a:p>
        </p:txBody>
      </p:sp>
      <p:pic>
        <p:nvPicPr>
          <p:cNvPr id="1028" name="Picture 4" descr="yellow and red apples on gray metal rack">
            <a:extLst>
              <a:ext uri="{FF2B5EF4-FFF2-40B4-BE49-F238E27FC236}">
                <a16:creationId xmlns:a16="http://schemas.microsoft.com/office/drawing/2014/main" id="{DD16A777-33C8-16A6-6370-E4B07151E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452" y="887961"/>
            <a:ext cx="2560637" cy="384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20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D918E-3485-66EF-8CF7-9FE13D1EA4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0D313C-C689-60E6-94FE-9E166F1A2C52}"/>
              </a:ext>
            </a:extLst>
          </p:cNvPr>
          <p:cNvSpPr>
            <a:spLocks noGrp="1"/>
          </p:cNvSpPr>
          <p:nvPr>
            <p:ph type="title"/>
          </p:nvPr>
        </p:nvSpPr>
        <p:spPr/>
        <p:txBody>
          <a:bodyPr>
            <a:normAutofit/>
          </a:bodyPr>
          <a:lstStyle/>
          <a:p>
            <a:r>
              <a:rPr lang="en-US" sz="3200">
                <a:latin typeface="Open Sans"/>
                <a:ea typeface="Open Sans"/>
                <a:cs typeface="Open Sans"/>
              </a:rPr>
              <a:t>Global Poverty Campaigns Update</a:t>
            </a:r>
            <a:endParaRPr lang="en-US" sz="3200"/>
          </a:p>
        </p:txBody>
      </p:sp>
    </p:spTree>
    <p:extLst>
      <p:ext uri="{BB962C8B-B14F-4D97-AF65-F5344CB8AC3E}">
        <p14:creationId xmlns:p14="http://schemas.microsoft.com/office/powerpoint/2010/main" val="165696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A0D6E-1B5E-F887-0E49-C348030DBF5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D546C9-EE8F-97AA-8CA2-432D30B57A16}"/>
              </a:ext>
            </a:extLst>
          </p:cNvPr>
          <p:cNvSpPr>
            <a:spLocks noGrp="1"/>
          </p:cNvSpPr>
          <p:nvPr>
            <p:ph type="sldNum" sz="quarter" idx="12"/>
          </p:nvPr>
        </p:nvSpPr>
        <p:spPr/>
        <p:txBody>
          <a:bodyPr/>
          <a:lstStyle/>
          <a:p>
            <a:fld id="{307E6868-079E-1649-B8D1-459B42CE4DE3}" type="slidenum">
              <a:rPr lang="en-US" smtClean="0"/>
              <a:t>28</a:t>
            </a:fld>
            <a:endParaRPr lang="en-US"/>
          </a:p>
        </p:txBody>
      </p:sp>
      <p:sp>
        <p:nvSpPr>
          <p:cNvPr id="2" name="Title 1">
            <a:extLst>
              <a:ext uri="{FF2B5EF4-FFF2-40B4-BE49-F238E27FC236}">
                <a16:creationId xmlns:a16="http://schemas.microsoft.com/office/drawing/2014/main" id="{843B5F2B-F512-FDD9-A737-D3CC474DBEFA}"/>
              </a:ext>
            </a:extLst>
          </p:cNvPr>
          <p:cNvSpPr>
            <a:spLocks noGrp="1"/>
          </p:cNvSpPr>
          <p:nvPr>
            <p:ph type="title" idx="4294967295"/>
          </p:nvPr>
        </p:nvSpPr>
        <p:spPr>
          <a:xfrm>
            <a:off x="4322400" y="2294175"/>
            <a:ext cx="4457390" cy="11647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15570" marR="0" lvl="0" indent="0" algn="l" defTabSz="457200" rtl="0" eaLnBrk="1" fontAlgn="auto" latinLnBrk="0" hangingPunct="1">
              <a:lnSpc>
                <a:spcPct val="114000"/>
              </a:lnSpc>
              <a:spcBef>
                <a:spcPct val="0"/>
              </a:spcBef>
              <a:spcAft>
                <a:spcPts val="1200"/>
              </a:spcAft>
              <a:buClrTx/>
              <a:buSzTx/>
              <a:buFontTx/>
              <a:buNone/>
              <a:tabLst/>
              <a:defRPr/>
            </a:pPr>
            <a:br>
              <a:rPr kumimoji="0" lang="en-US" sz="1600" b="0" i="0" u="none" strike="noStrike" kern="1200" cap="none" spc="0" normalizeH="0" baseline="0" noProof="0">
                <a:ln>
                  <a:noFill/>
                </a:ln>
                <a:solidFill>
                  <a:schemeClr val="tx1"/>
                </a:solidFill>
                <a:effectLst/>
                <a:uLnTx/>
                <a:uFillTx/>
                <a:latin typeface="Open Sans"/>
                <a:ea typeface="+mj-ea"/>
                <a:cs typeface="+mj-cs"/>
              </a:rPr>
            </a:br>
            <a:r>
              <a:rPr kumimoji="0" lang="en-US" sz="2000" b="1" i="0" u="none" strike="noStrike" kern="1200" cap="none" spc="0" normalizeH="0" baseline="0" noProof="0">
                <a:ln>
                  <a:noFill/>
                </a:ln>
                <a:solidFill>
                  <a:schemeClr val="tx1"/>
                </a:solidFill>
                <a:effectLst/>
                <a:uLnTx/>
                <a:uFillTx/>
                <a:latin typeface="Open Sans"/>
                <a:ea typeface="Open Sans"/>
                <a:cs typeface="Open Sans"/>
              </a:rPr>
              <a:t>Katie Fleischer</a:t>
            </a:r>
          </a:p>
          <a:p>
            <a:pPr marL="115570" marR="0" lvl="0" indent="0" algn="l" defTabSz="457200" rtl="0" eaLnBrk="1" fontAlgn="auto" latinLnBrk="0" hangingPunct="1">
              <a:lnSpc>
                <a:spcPct val="114000"/>
              </a:lnSpc>
              <a:spcBef>
                <a:spcPct val="0"/>
              </a:spcBef>
              <a:spcAft>
                <a:spcPts val="0"/>
              </a:spcAft>
              <a:buClrTx/>
              <a:buSzTx/>
              <a:buFontTx/>
              <a:buNone/>
              <a:tabLst/>
              <a:defRPr/>
            </a:pPr>
            <a:r>
              <a:rPr kumimoji="0" lang="en-US" sz="2000" b="0" i="0" u="none" strike="noStrike" kern="1200" cap="none" spc="0" normalizeH="0" baseline="0" noProof="0">
                <a:ln>
                  <a:noFill/>
                </a:ln>
                <a:solidFill>
                  <a:schemeClr val="tx1"/>
                </a:solidFill>
                <a:effectLst/>
                <a:uLnTx/>
                <a:uFillTx/>
                <a:latin typeface="Open Sans"/>
                <a:ea typeface="Open Sans"/>
                <a:cs typeface="Open Sans"/>
              </a:rPr>
              <a:t>Senior Associate, Advocacy</a:t>
            </a:r>
            <a:br>
              <a:rPr kumimoji="0" lang="en-US" sz="2000" b="0" i="0" u="none" strike="noStrike" kern="1200" cap="none" spc="0" normalizeH="0" baseline="0" noProof="0">
                <a:ln>
                  <a:noFill/>
                </a:ln>
                <a:solidFill>
                  <a:schemeClr val="tx1"/>
                </a:solidFill>
                <a:effectLst/>
                <a:uLnTx/>
                <a:uFillTx/>
                <a:latin typeface="Open Sans"/>
                <a:ea typeface="Open Sans"/>
                <a:cs typeface="Open Sans"/>
                <a:hlinkClick r:id="rId3"/>
              </a:rPr>
            </a:br>
            <a:r>
              <a:rPr kumimoji="0" lang="en-US" sz="2000" b="0" i="0" u="none" strike="noStrike" kern="1200" cap="none" spc="0" normalizeH="0" baseline="0" noProof="0">
                <a:ln>
                  <a:noFill/>
                </a:ln>
                <a:solidFill>
                  <a:schemeClr val="tx1"/>
                </a:solidFill>
                <a:effectLst/>
                <a:uLnTx/>
                <a:uFillTx/>
                <a:latin typeface="Open Sans"/>
                <a:ea typeface="Open Sans"/>
                <a:cs typeface="Open Sans"/>
                <a:hlinkClick r:id="rId3"/>
              </a:rPr>
              <a:t>kfleischer@results.org</a:t>
            </a:r>
            <a:br>
              <a:rPr kumimoji="0" lang="en-US" sz="2000" b="0" i="0" u="none" strike="noStrike" kern="1200" cap="none" spc="0" normalizeH="0" baseline="0" noProof="0">
                <a:ln>
                  <a:noFill/>
                </a:ln>
                <a:solidFill>
                  <a:schemeClr val="tx1"/>
                </a:solidFill>
                <a:effectLst/>
                <a:uLnTx/>
                <a:uFillTx/>
                <a:latin typeface="Open Sans"/>
                <a:ea typeface="Open Sans"/>
                <a:cs typeface="Open Sans"/>
              </a:rPr>
            </a:br>
            <a:endParaRPr kumimoji="0" lang="en-US" sz="2000" b="0" i="0" u="none" strike="noStrike" kern="1200" cap="none" spc="0" normalizeH="0" baseline="0" noProof="0">
              <a:ln>
                <a:noFill/>
              </a:ln>
              <a:solidFill>
                <a:schemeClr val="tx1"/>
              </a:solidFill>
              <a:effectLst/>
              <a:uLnTx/>
              <a:uFillTx/>
              <a:latin typeface="Open Sans"/>
              <a:ea typeface="Open Sans"/>
              <a:cs typeface="Open Sans"/>
            </a:endParaRPr>
          </a:p>
          <a:p>
            <a:pPr marL="115570" marR="0" lvl="0" indent="0" algn="l" defTabSz="457200" rtl="0" eaLnBrk="1" fontAlgn="auto" latinLnBrk="0" hangingPunct="1">
              <a:lnSpc>
                <a:spcPct val="114000"/>
              </a:lnSpc>
              <a:spcBef>
                <a:spcPct val="0"/>
              </a:spcBef>
              <a:spcAft>
                <a:spcPts val="120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Open Sans"/>
              <a:ea typeface="Open Sans"/>
              <a:cs typeface="Open Sans"/>
            </a:endParaRPr>
          </a:p>
        </p:txBody>
      </p:sp>
      <p:sp>
        <p:nvSpPr>
          <p:cNvPr id="5" name="AutoShape 6" descr="Joanne Carter">
            <a:extLst>
              <a:ext uri="{FF2B5EF4-FFF2-40B4-BE49-F238E27FC236}">
                <a16:creationId xmlns:a16="http://schemas.microsoft.com/office/drawing/2014/main" id="{963B29C1-061C-51CE-33D0-E6F651D1097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CD4BACD3-674B-EE1A-1039-7AF6BA7A74F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A53D8A26-FAA4-4FD0-7950-CC8257A83328}"/>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93FD96A4-8314-66B2-1EC2-D5CCEE850B9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7300" y="1074420"/>
            <a:ext cx="2857500" cy="2857500"/>
          </a:xfrm>
          <a:prstGeom prst="rect">
            <a:avLst/>
          </a:prstGeom>
        </p:spPr>
      </p:pic>
    </p:spTree>
    <p:extLst>
      <p:ext uri="{BB962C8B-B14F-4D97-AF65-F5344CB8AC3E}">
        <p14:creationId xmlns:p14="http://schemas.microsoft.com/office/powerpoint/2010/main" val="3382020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AC41F-1A4A-8046-9D0F-1FF32E480F2C}"/>
            </a:ext>
          </a:extLst>
        </p:cNvPr>
        <p:cNvGrpSpPr/>
        <p:nvPr/>
      </p:nvGrpSpPr>
      <p:grpSpPr>
        <a:xfrm>
          <a:off x="0" y="0"/>
          <a:ext cx="0" cy="0"/>
          <a:chOff x="0" y="0"/>
          <a:chExt cx="0" cy="0"/>
        </a:xfrm>
      </p:grpSpPr>
      <p:graphicFrame>
        <p:nvGraphicFramePr>
          <p:cNvPr id="9" name="Content Placeholder 8" descr="A chart listing FY23 enacted levels, FY24 House and Senate levels, and FY25 RESULTS request levels. RESULTS FY25 requests are $1.65 billion for the Global Fund, $1 billion for USAID TB, $1.15 billion for USAID MCH, including $340 million for Gavi, $300 million for USAID nutrition, and $1.15 billion for USAID Basic Education, including $200 million for the Global Partnership for Education.">
            <a:extLst>
              <a:ext uri="{FF2B5EF4-FFF2-40B4-BE49-F238E27FC236}">
                <a16:creationId xmlns:a16="http://schemas.microsoft.com/office/drawing/2014/main" id="{A837630D-F77E-AD64-129C-C50AD7327DCE}"/>
              </a:ext>
            </a:extLst>
          </p:cNvPr>
          <p:cNvGraphicFramePr>
            <a:graphicFrameLocks noGrp="1"/>
          </p:cNvGraphicFramePr>
          <p:nvPr>
            <p:ph idx="1"/>
            <p:extLst>
              <p:ext uri="{D42A27DB-BD31-4B8C-83A1-F6EECF244321}">
                <p14:modId xmlns:p14="http://schemas.microsoft.com/office/powerpoint/2010/main" val="194041141"/>
              </p:ext>
            </p:extLst>
          </p:nvPr>
        </p:nvGraphicFramePr>
        <p:xfrm>
          <a:off x="11474" y="42149"/>
          <a:ext cx="9121051" cy="5059202"/>
        </p:xfrm>
        <a:graphic>
          <a:graphicData uri="http://schemas.openxmlformats.org/drawingml/2006/table">
            <a:tbl>
              <a:tblPr firstRow="1" bandRow="1">
                <a:tableStyleId>{5C22544A-7EE6-4342-B048-85BDC9FD1C3A}</a:tableStyleId>
              </a:tblPr>
              <a:tblGrid>
                <a:gridCol w="2152693">
                  <a:extLst>
                    <a:ext uri="{9D8B030D-6E8A-4147-A177-3AD203B41FA5}">
                      <a16:colId xmlns:a16="http://schemas.microsoft.com/office/drawing/2014/main" val="4236987130"/>
                    </a:ext>
                  </a:extLst>
                </a:gridCol>
                <a:gridCol w="1321689">
                  <a:extLst>
                    <a:ext uri="{9D8B030D-6E8A-4147-A177-3AD203B41FA5}">
                      <a16:colId xmlns:a16="http://schemas.microsoft.com/office/drawing/2014/main" val="1918260002"/>
                    </a:ext>
                  </a:extLst>
                </a:gridCol>
                <a:gridCol w="1337519">
                  <a:extLst>
                    <a:ext uri="{9D8B030D-6E8A-4147-A177-3AD203B41FA5}">
                      <a16:colId xmlns:a16="http://schemas.microsoft.com/office/drawing/2014/main" val="202052915"/>
                    </a:ext>
                  </a:extLst>
                </a:gridCol>
                <a:gridCol w="1375862">
                  <a:extLst>
                    <a:ext uri="{9D8B030D-6E8A-4147-A177-3AD203B41FA5}">
                      <a16:colId xmlns:a16="http://schemas.microsoft.com/office/drawing/2014/main" val="2116747003"/>
                    </a:ext>
                  </a:extLst>
                </a:gridCol>
                <a:gridCol w="1362488">
                  <a:extLst>
                    <a:ext uri="{9D8B030D-6E8A-4147-A177-3AD203B41FA5}">
                      <a16:colId xmlns:a16="http://schemas.microsoft.com/office/drawing/2014/main" val="662051182"/>
                    </a:ext>
                  </a:extLst>
                </a:gridCol>
                <a:gridCol w="1570800">
                  <a:extLst>
                    <a:ext uri="{9D8B030D-6E8A-4147-A177-3AD203B41FA5}">
                      <a16:colId xmlns:a16="http://schemas.microsoft.com/office/drawing/2014/main" val="1396454983"/>
                    </a:ext>
                  </a:extLst>
                </a:gridCol>
              </a:tblGrid>
              <a:tr h="624327">
                <a:tc>
                  <a:txBody>
                    <a:bodyPr/>
                    <a:lstStyle/>
                    <a:p>
                      <a:pPr algn="ctr"/>
                      <a:r>
                        <a:rPr lang="en-US" sz="1200">
                          <a:solidFill>
                            <a:schemeClr val="tx1"/>
                          </a:solidFill>
                          <a:latin typeface="Open Sans"/>
                          <a:ea typeface="Open Sans"/>
                          <a:cs typeface="Open Sans"/>
                        </a:rPr>
                        <a:t>Account</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buNone/>
                      </a:pPr>
                      <a:r>
                        <a:rPr lang="en-US" sz="1200">
                          <a:solidFill>
                            <a:schemeClr val="tx1"/>
                          </a:solidFill>
                          <a:latin typeface="Open Sans"/>
                          <a:ea typeface="Open Sans"/>
                          <a:cs typeface="Open Sans"/>
                        </a:rPr>
                        <a:t>FY25 Enacted</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a:ea typeface="Open Sans"/>
                          <a:cs typeface="Open Sans"/>
                        </a:rPr>
                        <a:t>FY26 House</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a:ea typeface="Open Sans"/>
                          <a:cs typeface="Open Sans"/>
                        </a:rPr>
                        <a:t>FY26 Senate</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lgn="ctr">
                        <a:buNone/>
                      </a:pPr>
                      <a:r>
                        <a:rPr lang="en-US" sz="1200">
                          <a:solidFill>
                            <a:schemeClr val="tx1"/>
                          </a:solidFill>
                          <a:latin typeface="Open Sans"/>
                          <a:ea typeface="Open Sans"/>
                          <a:cs typeface="Open Sans"/>
                        </a:rPr>
                        <a:t>FY26 Enacted</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a:solidFill>
                            <a:schemeClr val="tx1"/>
                          </a:solidFill>
                          <a:latin typeface="Open Sans"/>
                          <a:ea typeface="Open Sans"/>
                          <a:cs typeface="Open Sans"/>
                        </a:rPr>
                        <a:t>FY27 Requests</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63069929"/>
                  </a:ext>
                </a:extLst>
              </a:tr>
              <a:tr h="656620">
                <a:tc>
                  <a:txBody>
                    <a:bodyPr/>
                    <a:lstStyle/>
                    <a:p>
                      <a:pPr lvl="0" algn="ctr">
                        <a:buNone/>
                      </a:pPr>
                      <a:r>
                        <a:rPr lang="en-US" sz="1200" b="1">
                          <a:latin typeface="Open Sans"/>
                          <a:ea typeface="Open Sans"/>
                          <a:cs typeface="Open Sans"/>
                        </a:rPr>
                        <a:t>Housing Choice Vouchers</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$32.15 billion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$32.15 billion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$33.97 billion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$34.96 billion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i="0" u="none" strike="noStrike" noProof="0">
                          <a:solidFill>
                            <a:srgbClr val="000000"/>
                          </a:solidFill>
                          <a:latin typeface="Open Sans"/>
                          <a:ea typeface="Open Sans"/>
                          <a:cs typeface="Open Sans"/>
                        </a:rPr>
                        <a:t>Fully renew + add 250,000 new vouchers</a:t>
                      </a:r>
                      <a:endParaRPr lang="en-US" sz="1200" b="1" i="0" u="none" strike="noStrike" noProof="0">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09680070"/>
                  </a:ext>
                </a:extLst>
              </a:tr>
              <a:tr h="548977">
                <a:tc>
                  <a:txBody>
                    <a:bodyPr/>
                    <a:lstStyle/>
                    <a:p>
                      <a:pPr algn="ctr"/>
                      <a:r>
                        <a:rPr lang="en-US" sz="1200" b="1">
                          <a:latin typeface="Open Sans"/>
                          <a:ea typeface="Open Sans"/>
                          <a:cs typeface="Open Sans"/>
                        </a:rPr>
                        <a:t>Global Fund to Fight AIDS, TB and Malaria</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$1.65 billion</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$1.5 billion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$1.25 billion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a:ea typeface="Open Sans"/>
                          <a:cs typeface="Open Sans"/>
                        </a:rPr>
                        <a:t>$1.53 billion</a:t>
                      </a:r>
                    </a:p>
                  </a:txBody>
                  <a:tcPr marL="68580" marR="68580" marT="34290" marB="34290"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9997058"/>
                  </a:ext>
                </a:extLst>
              </a:tr>
              <a:tr h="538213">
                <a:tc>
                  <a:txBody>
                    <a:bodyPr/>
                    <a:lstStyle/>
                    <a:p>
                      <a:pPr lvl="0" algn="ctr">
                        <a:buNone/>
                      </a:pPr>
                      <a:r>
                        <a:rPr lang="en-US" sz="1200" b="1">
                          <a:latin typeface="Open Sans"/>
                          <a:ea typeface="Open Sans"/>
                          <a:cs typeface="Open Sans"/>
                        </a:rPr>
                        <a:t>Global Tuberculosis</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lnSpc>
                          <a:spcPct val="100000"/>
                        </a:lnSpc>
                        <a:spcBef>
                          <a:spcPts val="0"/>
                        </a:spcBef>
                        <a:spcAft>
                          <a:spcPts val="0"/>
                        </a:spcAft>
                        <a:buNone/>
                      </a:pPr>
                      <a:r>
                        <a:rPr lang="en-US" sz="1200" b="0" i="0" u="none" strike="noStrike" noProof="0">
                          <a:solidFill>
                            <a:srgbClr val="000000"/>
                          </a:solidFill>
                          <a:latin typeface="Open Sans"/>
                          <a:ea typeface="Open Sans"/>
                          <a:cs typeface="Open Sans"/>
                        </a:rPr>
                        <a:t>$394.5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$394.5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$378.7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a:latin typeface="Open Sans"/>
                          <a:ea typeface="Open Sans"/>
                          <a:cs typeface="Open Sans"/>
                        </a:rPr>
                        <a:t>$1 billion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4219021"/>
                  </a:ext>
                </a:extLst>
              </a:tr>
              <a:tr h="538213">
                <a:tc>
                  <a:txBody>
                    <a:bodyPr/>
                    <a:lstStyle/>
                    <a:p>
                      <a:pPr lvl="0" algn="ctr">
                        <a:buNone/>
                      </a:pPr>
                      <a:r>
                        <a:rPr lang="en-US" sz="1200" b="1">
                          <a:latin typeface="Open Sans"/>
                          <a:ea typeface="Open Sans"/>
                          <a:cs typeface="Open Sans"/>
                        </a:rPr>
                        <a:t>Global Maternal and Child Health</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spcBef>
                          <a:spcPts val="0"/>
                        </a:spcBef>
                        <a:spcAft>
                          <a:spcPts val="0"/>
                        </a:spcAft>
                        <a:buNone/>
                      </a:pPr>
                      <a:r>
                        <a:rPr lang="en-US" sz="1200" b="0" i="0" u="none" strike="noStrike" noProof="0">
                          <a:solidFill>
                            <a:srgbClr val="000000"/>
                          </a:solidFill>
                          <a:latin typeface="Open Sans"/>
                          <a:ea typeface="Open Sans"/>
                          <a:cs typeface="Open Sans"/>
                        </a:rPr>
                        <a:t>$915 million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$915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$915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1">
                          <a:latin typeface="Open Sans"/>
                          <a:ea typeface="Open Sans"/>
                          <a:cs typeface="Open Sans"/>
                        </a:rPr>
                        <a:t>$1.15 billion</a:t>
                      </a: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extLst>
                  <a:ext uri="{0D108BD9-81ED-4DB2-BD59-A6C34878D82A}">
                    <a16:rowId xmlns:a16="http://schemas.microsoft.com/office/drawing/2014/main" val="3195851987"/>
                  </a:ext>
                </a:extLst>
              </a:tr>
              <a:tr h="538213">
                <a:tc>
                  <a:txBody>
                    <a:bodyPr/>
                    <a:lstStyle/>
                    <a:p>
                      <a:pPr lvl="0" algn="ctr">
                        <a:buNone/>
                      </a:pPr>
                      <a:r>
                        <a:rPr lang="en-US" sz="1200" b="1">
                          <a:latin typeface="Open Sans"/>
                          <a:ea typeface="Open Sans"/>
                          <a:cs typeface="Open Sans"/>
                        </a:rPr>
                        <a:t>Of which, Gavi, the Vaccine Alliance</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$300 million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$300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$300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i="0" u="none" strike="noStrike" noProof="0">
                          <a:solidFill>
                            <a:srgbClr val="000000"/>
                          </a:solidFill>
                          <a:latin typeface="Open Sans"/>
                          <a:ea typeface="Open Sans"/>
                          <a:cs typeface="Open Sans"/>
                        </a:rPr>
                        <a:t>$340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807903442"/>
                  </a:ext>
                </a:extLst>
              </a:tr>
              <a:tr h="538213">
                <a:tc>
                  <a:txBody>
                    <a:bodyPr/>
                    <a:lstStyle/>
                    <a:p>
                      <a:pPr lvl="0" algn="ctr">
                        <a:buNone/>
                      </a:pPr>
                      <a:r>
                        <a:rPr lang="en-US" sz="1200" b="1">
                          <a:latin typeface="Open Sans"/>
                          <a:ea typeface="Open Sans"/>
                          <a:cs typeface="Open Sans"/>
                        </a:rPr>
                        <a:t>Global Nutrition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$165 million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a:latin typeface="Open Sans"/>
                          <a:ea typeface="Open Sans"/>
                          <a:cs typeface="Open Sans"/>
                        </a:rPr>
                        <a:t>$172.5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$165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a:ea typeface="Open Sans"/>
                          <a:cs typeface="Open Sans"/>
                        </a:rPr>
                        <a:t>$300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766472468"/>
                  </a:ext>
                </a:extLst>
              </a:tr>
              <a:tr h="538213">
                <a:tc>
                  <a:txBody>
                    <a:bodyPr/>
                    <a:lstStyle/>
                    <a:p>
                      <a:pPr algn="ctr"/>
                      <a:r>
                        <a:rPr lang="en-US" sz="1200" b="1">
                          <a:latin typeface="Open Sans"/>
                          <a:ea typeface="Open Sans"/>
                          <a:cs typeface="Open Sans"/>
                        </a:rPr>
                        <a:t>Global Basic Education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$922 million</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$737.6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lvl="0" algn="ctr">
                        <a:buNone/>
                      </a:pPr>
                      <a:r>
                        <a:rPr lang="en-US" sz="1200" b="0" i="0" u="none" strike="noStrike" noProof="0">
                          <a:solidFill>
                            <a:srgbClr val="000000"/>
                          </a:solidFill>
                          <a:latin typeface="Open Sans"/>
                          <a:ea typeface="Open Sans"/>
                          <a:cs typeface="Open Sans"/>
                        </a:rPr>
                        <a:t>$691.5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200" b="1" i="0" u="none" strike="noStrike" noProof="0">
                          <a:solidFill>
                            <a:srgbClr val="000000"/>
                          </a:solidFill>
                          <a:latin typeface="Open Sans"/>
                          <a:ea typeface="Open Sans"/>
                          <a:cs typeface="Open Sans"/>
                        </a:rPr>
                        <a:t>$970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328455418"/>
                  </a:ext>
                </a:extLst>
              </a:tr>
              <a:tr h="538213">
                <a:tc>
                  <a:txBody>
                    <a:bodyPr/>
                    <a:lstStyle/>
                    <a:p>
                      <a:pPr algn="ctr"/>
                      <a:r>
                        <a:rPr lang="en-US" sz="1200" b="1">
                          <a:latin typeface="Open Sans"/>
                          <a:ea typeface="Open Sans"/>
                          <a:cs typeface="Open Sans"/>
                        </a:rPr>
                        <a:t>Of which, GPE</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$121.6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$121.6 million</a:t>
                      </a:r>
                      <a:endParaRPr lang="en-US" sz="1200">
                        <a:latin typeface="Open Sans"/>
                        <a:ea typeface="Open Sans"/>
                        <a:cs typeface="Open Sans"/>
                      </a:endParaRP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noProof="0">
                          <a:solidFill>
                            <a:srgbClr val="000000"/>
                          </a:solidFill>
                          <a:latin typeface="Open Sans"/>
                          <a:ea typeface="Open Sans"/>
                          <a:cs typeface="Open Sans"/>
                        </a:rPr>
                        <a:t>------</a:t>
                      </a:r>
                      <a:endParaRPr lang="en-US" sz="1200">
                        <a:latin typeface="Open Sans"/>
                        <a:ea typeface="Open Sans"/>
                        <a:cs typeface="Open Sans"/>
                      </a:endParaRPr>
                    </a:p>
                    <a:p>
                      <a:pPr lvl="0" algn="ctr">
                        <a:buNone/>
                      </a:pPr>
                      <a:endParaRPr lang="en-US" sz="1200">
                        <a:latin typeface="Open Sans"/>
                        <a:ea typeface="Open Sans"/>
                        <a:cs typeface="Open Sans"/>
                      </a:endParaRP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buNone/>
                      </a:pPr>
                      <a:r>
                        <a:rPr lang="en-US" sz="1200" b="0" i="0" u="none" strike="noStrike" noProof="0">
                          <a:solidFill>
                            <a:srgbClr val="000000"/>
                          </a:solidFill>
                          <a:latin typeface="Open Sans"/>
                          <a:ea typeface="Open Sans"/>
                          <a:cs typeface="Open Sans"/>
                        </a:rPr>
                        <a:t>$121.6 million</a:t>
                      </a:r>
                    </a:p>
                  </a:txBody>
                  <a:tcPr marL="68580" marR="68580" marT="34290" marB="3429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buNone/>
                      </a:pPr>
                      <a:r>
                        <a:rPr lang="en-US" sz="1200" b="1" i="0" u="none" strike="noStrike" noProof="0">
                          <a:solidFill>
                            <a:srgbClr val="000000"/>
                          </a:solidFill>
                          <a:latin typeface="Open Sans"/>
                          <a:ea typeface="Open Sans"/>
                          <a:cs typeface="Open Sans"/>
                        </a:rPr>
                        <a:t>$150 million</a:t>
                      </a:r>
                    </a:p>
                  </a:txBody>
                  <a:tcPr marL="68580" marR="68580" marT="34290" marB="3429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1224723752"/>
                  </a:ext>
                </a:extLst>
              </a:tr>
            </a:tbl>
          </a:graphicData>
        </a:graphic>
      </p:graphicFrame>
    </p:spTree>
    <p:extLst>
      <p:ext uri="{BB962C8B-B14F-4D97-AF65-F5344CB8AC3E}">
        <p14:creationId xmlns:p14="http://schemas.microsoft.com/office/powerpoint/2010/main" val="82064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76A816-C1A6-1DE7-AF6B-5981150992C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4809" y="1324785"/>
            <a:ext cx="2783926" cy="2778767"/>
          </a:xfrm>
          <a:prstGeom prst="rect">
            <a:avLst/>
          </a:prstGeom>
        </p:spPr>
      </p:pic>
      <p:sp>
        <p:nvSpPr>
          <p:cNvPr id="7" name="Content Placeholder 6">
            <a:extLst>
              <a:ext uri="{FF2B5EF4-FFF2-40B4-BE49-F238E27FC236}">
                <a16:creationId xmlns:a16="http://schemas.microsoft.com/office/drawing/2014/main" id="{B04238A8-2EF8-A78B-B5FC-883FCB384ABB}"/>
              </a:ext>
            </a:extLst>
          </p:cNvPr>
          <p:cNvSpPr>
            <a:spLocks noGrp="1"/>
          </p:cNvSpPr>
          <p:nvPr>
            <p:ph sz="half" idx="2"/>
          </p:nvPr>
        </p:nvSpPr>
        <p:spPr>
          <a:xfrm>
            <a:off x="4178530" y="1949605"/>
            <a:ext cx="4038600" cy="1828801"/>
          </a:xfrm>
        </p:spPr>
        <p:txBody>
          <a:bodyPr vert="horz" lIns="91440" tIns="45720" rIns="91440" bIns="45720" rtlCol="0" anchor="t">
            <a:normAutofit/>
          </a:bodyPr>
          <a:lstStyle/>
          <a:p>
            <a:pPr marL="0" indent="0">
              <a:buNone/>
            </a:pPr>
            <a:r>
              <a:rPr lang="en-US" b="1">
                <a:latin typeface="Open Sans"/>
                <a:ea typeface="Open Sans"/>
                <a:cs typeface="Open Sans"/>
              </a:rPr>
              <a:t>Joanne Carter</a:t>
            </a:r>
            <a:br>
              <a:rPr lang="en-US" sz="2800" b="1">
                <a:latin typeface="Open Sans"/>
              </a:rPr>
            </a:br>
            <a:r>
              <a:rPr lang="en-US">
                <a:latin typeface="Open Sans"/>
                <a:ea typeface="Open Sans"/>
                <a:cs typeface="Open Sans"/>
              </a:rPr>
              <a:t>Executive Director</a:t>
            </a:r>
            <a:endParaRPr lang="en-US"/>
          </a:p>
        </p:txBody>
      </p:sp>
      <p:sp>
        <p:nvSpPr>
          <p:cNvPr id="4" name="Title 3">
            <a:extLst>
              <a:ext uri="{FF2B5EF4-FFF2-40B4-BE49-F238E27FC236}">
                <a16:creationId xmlns:a16="http://schemas.microsoft.com/office/drawing/2014/main" id="{485EE60A-1951-7843-3A48-20CF127CCD13}"/>
              </a:ext>
            </a:extLst>
          </p:cNvPr>
          <p:cNvSpPr>
            <a:spLocks noGrp="1"/>
          </p:cNvSpPr>
          <p:nvPr>
            <p:ph type="title"/>
          </p:nvPr>
        </p:nvSpPr>
        <p:spPr>
          <a:xfrm>
            <a:off x="871254" y="103498"/>
            <a:ext cx="7401491" cy="857250"/>
          </a:xfrm>
        </p:spPr>
        <p:txBody>
          <a:bodyPr/>
          <a:lstStyle/>
          <a:p>
            <a:r>
              <a:rPr lang="en-US">
                <a:solidFill>
                  <a:srgbClr val="D50032"/>
                </a:solidFill>
              </a:rPr>
              <a:t>Welcome!</a:t>
            </a:r>
          </a:p>
        </p:txBody>
      </p:sp>
      <p:sp>
        <p:nvSpPr>
          <p:cNvPr id="9" name="Slide Number Placeholder 8">
            <a:extLst>
              <a:ext uri="{FF2B5EF4-FFF2-40B4-BE49-F238E27FC236}">
                <a16:creationId xmlns:a16="http://schemas.microsoft.com/office/drawing/2014/main" id="{38638540-9C76-AD5E-2F33-3CD9F9159374}"/>
              </a:ext>
            </a:extLst>
          </p:cNvPr>
          <p:cNvSpPr>
            <a:spLocks noGrp="1"/>
          </p:cNvSpPr>
          <p:nvPr>
            <p:ph type="sldNum" sz="quarter" idx="12"/>
          </p:nvPr>
        </p:nvSpPr>
        <p:spPr/>
        <p:txBody>
          <a:bodyPr/>
          <a:lstStyle/>
          <a:p>
            <a:fld id="{307E6868-079E-1649-B8D1-459B42CE4DE3}" type="slidenum">
              <a:rPr lang="en-US" smtClean="0"/>
              <a:t>3</a:t>
            </a:fld>
            <a:endParaRPr lang="en-US"/>
          </a:p>
        </p:txBody>
      </p:sp>
    </p:spTree>
    <p:extLst>
      <p:ext uri="{BB962C8B-B14F-4D97-AF65-F5344CB8AC3E}">
        <p14:creationId xmlns:p14="http://schemas.microsoft.com/office/powerpoint/2010/main" val="3602349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2F43-3793-C75F-E1A8-B203260D6DB4}"/>
              </a:ext>
            </a:extLst>
          </p:cNvPr>
          <p:cNvSpPr>
            <a:spLocks noGrp="1"/>
          </p:cNvSpPr>
          <p:nvPr>
            <p:ph type="title"/>
          </p:nvPr>
        </p:nvSpPr>
        <p:spPr/>
        <p:txBody>
          <a:bodyPr>
            <a:normAutofit/>
          </a:bodyPr>
          <a:lstStyle/>
          <a:p>
            <a:r>
              <a:rPr lang="en-US" sz="3200">
                <a:solidFill>
                  <a:srgbClr val="D50032"/>
                </a:solidFill>
                <a:latin typeface="Open Sans"/>
                <a:ea typeface="Open Sans"/>
                <a:cs typeface="Open Sans"/>
              </a:rPr>
              <a:t>FY27 House Dear Colleague Letters</a:t>
            </a:r>
            <a:endParaRPr lang="en-US" sz="3200">
              <a:solidFill>
                <a:srgbClr val="D50032"/>
              </a:solidFill>
            </a:endParaRPr>
          </a:p>
        </p:txBody>
      </p:sp>
      <p:sp>
        <p:nvSpPr>
          <p:cNvPr id="4" name="Content Placeholder 3">
            <a:extLst>
              <a:ext uri="{FF2B5EF4-FFF2-40B4-BE49-F238E27FC236}">
                <a16:creationId xmlns:a16="http://schemas.microsoft.com/office/drawing/2014/main" id="{C544C155-DB8D-B22C-F912-F7A5BA037015}"/>
              </a:ext>
            </a:extLst>
          </p:cNvPr>
          <p:cNvSpPr>
            <a:spLocks noGrp="1"/>
          </p:cNvSpPr>
          <p:nvPr>
            <p:ph sz="half" idx="1"/>
          </p:nvPr>
        </p:nvSpPr>
        <p:spPr/>
        <p:txBody>
          <a:bodyPr vert="horz" lIns="91440" tIns="45720" rIns="91440" bIns="45720" rtlCol="0" anchor="t">
            <a:noAutofit/>
          </a:bodyPr>
          <a:lstStyle/>
          <a:p>
            <a:pPr marL="0" indent="0">
              <a:buNone/>
            </a:pPr>
            <a:r>
              <a:rPr lang="en-US" sz="1800" b="1">
                <a:solidFill>
                  <a:srgbClr val="080F0F"/>
                </a:solidFill>
                <a:highlight>
                  <a:srgbClr val="FFFFFF"/>
                </a:highlight>
                <a:latin typeface="Open Sans"/>
                <a:ea typeface="Open Sans"/>
                <a:cs typeface="Open Sans"/>
              </a:rPr>
              <a:t>Global Fund: </a:t>
            </a:r>
            <a:endParaRPr lang="en-US"/>
          </a:p>
          <a:p>
            <a:pPr marL="285750" indent="-285750"/>
            <a:r>
              <a:rPr lang="en-US" sz="1800" b="1">
                <a:solidFill>
                  <a:srgbClr val="080F0F"/>
                </a:solidFill>
                <a:highlight>
                  <a:srgbClr val="FFFFFF"/>
                </a:highlight>
                <a:latin typeface="Open Sans"/>
                <a:ea typeface="Open Sans"/>
                <a:cs typeface="Open Sans"/>
              </a:rPr>
              <a:t>171 signers</a:t>
            </a:r>
            <a:endParaRPr lang="en-US" sz="1800">
              <a:solidFill>
                <a:srgbClr val="080F0F"/>
              </a:solidFill>
              <a:highlight>
                <a:srgbClr val="FFFFFF"/>
              </a:highlight>
            </a:endParaRPr>
          </a:p>
          <a:p>
            <a:pPr marL="285750" indent="-285750"/>
            <a:r>
              <a:rPr lang="en-US" sz="1800">
                <a:solidFill>
                  <a:srgbClr val="080F0F"/>
                </a:solidFill>
                <a:highlight>
                  <a:srgbClr val="FFFFFF"/>
                </a:highlight>
                <a:latin typeface="Open Sans"/>
                <a:ea typeface="Open Sans"/>
                <a:cs typeface="Open Sans"/>
              </a:rPr>
              <a:t>9 Republicans (+2)</a:t>
            </a:r>
            <a:endParaRPr lang="en-US"/>
          </a:p>
          <a:p>
            <a:pPr marL="0" indent="0">
              <a:buNone/>
            </a:pPr>
            <a:endParaRPr lang="en-US" sz="1800" b="1">
              <a:solidFill>
                <a:srgbClr val="080F0F"/>
              </a:solidFill>
              <a:highlight>
                <a:srgbClr val="FFFFFF"/>
              </a:highlight>
              <a:latin typeface="Open Sans"/>
              <a:ea typeface="Open Sans"/>
              <a:cs typeface="Open Sans"/>
            </a:endParaRPr>
          </a:p>
          <a:p>
            <a:pPr marL="0" indent="0">
              <a:buNone/>
            </a:pPr>
            <a:r>
              <a:rPr lang="en-US" sz="1800" b="1">
                <a:solidFill>
                  <a:srgbClr val="080F0F"/>
                </a:solidFill>
                <a:highlight>
                  <a:srgbClr val="FFFFFF"/>
                </a:highlight>
                <a:latin typeface="Open Sans"/>
                <a:ea typeface="Open Sans"/>
                <a:cs typeface="Open Sans"/>
              </a:rPr>
              <a:t>Tuberculosis:</a:t>
            </a:r>
          </a:p>
          <a:p>
            <a:pPr marL="285750" indent="-285750"/>
            <a:r>
              <a:rPr lang="en-US" sz="1800" b="1">
                <a:solidFill>
                  <a:srgbClr val="080F0F"/>
                </a:solidFill>
                <a:highlight>
                  <a:srgbClr val="FFFFFF"/>
                </a:highlight>
                <a:latin typeface="Open Sans"/>
                <a:ea typeface="Open Sans"/>
                <a:cs typeface="Open Sans"/>
              </a:rPr>
              <a:t>133 signers</a:t>
            </a:r>
            <a:endParaRPr lang="en-US" sz="1800">
              <a:solidFill>
                <a:srgbClr val="080F0F"/>
              </a:solidFill>
              <a:highlight>
                <a:srgbClr val="FFFFFF"/>
              </a:highlight>
              <a:latin typeface="Open Sans"/>
              <a:ea typeface="Open Sans"/>
              <a:cs typeface="Open Sans"/>
            </a:endParaRPr>
          </a:p>
          <a:p>
            <a:pPr marL="285750" indent="-285750"/>
            <a:r>
              <a:rPr lang="en-US" sz="1800">
                <a:solidFill>
                  <a:srgbClr val="080F0F"/>
                </a:solidFill>
                <a:highlight>
                  <a:srgbClr val="FFFFFF"/>
                </a:highlight>
                <a:latin typeface="Open Sans"/>
                <a:ea typeface="Open Sans"/>
                <a:cs typeface="Open Sans"/>
              </a:rPr>
              <a:t>7 Republicans (-1)</a:t>
            </a:r>
            <a:endParaRPr lang="en-US"/>
          </a:p>
          <a:p>
            <a:pPr marL="0" indent="0">
              <a:buNone/>
            </a:pPr>
            <a:endParaRPr lang="en-US" sz="1800" b="1">
              <a:solidFill>
                <a:srgbClr val="080F0F"/>
              </a:solidFill>
              <a:highlight>
                <a:srgbClr val="FFFFFF"/>
              </a:highlight>
              <a:latin typeface="Open Sans"/>
              <a:ea typeface="Open Sans"/>
              <a:cs typeface="Open Sans"/>
            </a:endParaRPr>
          </a:p>
          <a:p>
            <a:pPr marL="0" indent="0">
              <a:buNone/>
            </a:pPr>
            <a:r>
              <a:rPr lang="en-US" sz="1800" b="1">
                <a:solidFill>
                  <a:srgbClr val="080F0F"/>
                </a:solidFill>
                <a:highlight>
                  <a:srgbClr val="FFFFFF"/>
                </a:highlight>
                <a:latin typeface="Open Sans"/>
                <a:ea typeface="Open Sans"/>
                <a:cs typeface="Open Sans"/>
              </a:rPr>
              <a:t>MCH, Gavi, Nutrition:</a:t>
            </a:r>
          </a:p>
          <a:p>
            <a:pPr marL="285750" indent="-285750"/>
            <a:r>
              <a:rPr lang="en-US" sz="1800" b="1">
                <a:solidFill>
                  <a:srgbClr val="080F0F"/>
                </a:solidFill>
                <a:highlight>
                  <a:srgbClr val="FFFFFF"/>
                </a:highlight>
                <a:latin typeface="Open Sans"/>
                <a:ea typeface="Open Sans"/>
                <a:cs typeface="Open Sans"/>
              </a:rPr>
              <a:t>118 signers</a:t>
            </a:r>
            <a:endParaRPr lang="en-US" sz="1800">
              <a:solidFill>
                <a:srgbClr val="080F0F"/>
              </a:solidFill>
              <a:highlight>
                <a:srgbClr val="FFFFFF"/>
              </a:highlight>
              <a:latin typeface="Open Sans"/>
              <a:ea typeface="Open Sans"/>
              <a:cs typeface="Open Sans"/>
            </a:endParaRPr>
          </a:p>
          <a:p>
            <a:pPr marL="285750" indent="-285750"/>
            <a:r>
              <a:rPr lang="en-US" sz="1800">
                <a:solidFill>
                  <a:srgbClr val="080F0F"/>
                </a:solidFill>
                <a:highlight>
                  <a:srgbClr val="FFFFFF"/>
                </a:highlight>
                <a:latin typeface="Open Sans"/>
                <a:ea typeface="Open Sans"/>
                <a:cs typeface="Open Sans"/>
              </a:rPr>
              <a:t>9 Republicans (+3)</a:t>
            </a:r>
            <a:endParaRPr lang="en-US"/>
          </a:p>
          <a:p>
            <a:pPr marL="0" indent="0">
              <a:buNone/>
            </a:pPr>
            <a:endParaRPr lang="en-US"/>
          </a:p>
        </p:txBody>
      </p:sp>
      <p:sp>
        <p:nvSpPr>
          <p:cNvPr id="5" name="Content Placeholder 4">
            <a:extLst>
              <a:ext uri="{FF2B5EF4-FFF2-40B4-BE49-F238E27FC236}">
                <a16:creationId xmlns:a16="http://schemas.microsoft.com/office/drawing/2014/main" id="{B1DEB589-CBCA-7B23-E0A1-E00C4D7D9E0E}"/>
              </a:ext>
            </a:extLst>
          </p:cNvPr>
          <p:cNvSpPr>
            <a:spLocks noGrp="1"/>
          </p:cNvSpPr>
          <p:nvPr>
            <p:ph sz="half" idx="2"/>
          </p:nvPr>
        </p:nvSpPr>
        <p:spPr/>
        <p:txBody>
          <a:bodyPr vert="horz" lIns="91440" tIns="45720" rIns="91440" bIns="45720" rtlCol="0" anchor="t">
            <a:normAutofit/>
          </a:bodyPr>
          <a:lstStyle/>
          <a:p>
            <a:pPr marL="0" indent="0">
              <a:buNone/>
            </a:pPr>
            <a:r>
              <a:rPr lang="en-US" sz="1800" b="1">
                <a:solidFill>
                  <a:srgbClr val="080F0F"/>
                </a:solidFill>
                <a:highlight>
                  <a:srgbClr val="FFFFFF"/>
                </a:highlight>
              </a:rPr>
              <a:t>Basic Education, GPE:</a:t>
            </a:r>
            <a:endParaRPr lang="en-US" sz="1800"/>
          </a:p>
          <a:p>
            <a:pPr marL="285750" indent="-285750"/>
            <a:r>
              <a:rPr lang="en-US" sz="1800" b="1">
                <a:solidFill>
                  <a:srgbClr val="080F0F"/>
                </a:solidFill>
                <a:highlight>
                  <a:srgbClr val="FFFFFF"/>
                </a:highlight>
                <a:latin typeface="Open Sans"/>
                <a:ea typeface="Open Sans"/>
                <a:cs typeface="Open Sans"/>
              </a:rPr>
              <a:t>110 signers</a:t>
            </a:r>
            <a:endParaRPr lang="en-US" sz="1800">
              <a:solidFill>
                <a:srgbClr val="080F0F"/>
              </a:solidFill>
              <a:highlight>
                <a:srgbClr val="FFFFFF"/>
              </a:highlight>
              <a:latin typeface="Open Sans"/>
              <a:ea typeface="Open Sans"/>
              <a:cs typeface="Open Sans"/>
            </a:endParaRPr>
          </a:p>
          <a:p>
            <a:pPr marL="285750" indent="-285750"/>
            <a:r>
              <a:rPr lang="en-US" sz="1800">
                <a:solidFill>
                  <a:srgbClr val="080F0F"/>
                </a:solidFill>
                <a:highlight>
                  <a:srgbClr val="FFFFFF"/>
                </a:highlight>
                <a:latin typeface="Open Sans"/>
                <a:ea typeface="Open Sans"/>
                <a:cs typeface="Open Sans"/>
              </a:rPr>
              <a:t>4 Republicans (+3)</a:t>
            </a:r>
            <a:endParaRPr lang="en-US" sz="1800">
              <a:latin typeface="Open Sans"/>
              <a:ea typeface="Open Sans"/>
              <a:cs typeface="Open Sans"/>
            </a:endParaRPr>
          </a:p>
          <a:p>
            <a:pPr marL="0" indent="0">
              <a:buNone/>
            </a:pPr>
            <a:endParaRPr lang="en-US" sz="1800" b="1">
              <a:solidFill>
                <a:srgbClr val="080F0F"/>
              </a:solidFill>
              <a:highlight>
                <a:srgbClr val="FFFFFF"/>
              </a:highlight>
              <a:latin typeface="Open Sans"/>
              <a:ea typeface="Open Sans"/>
              <a:cs typeface="Open Sans"/>
            </a:endParaRPr>
          </a:p>
          <a:p>
            <a:pPr marL="0" indent="0">
              <a:buNone/>
            </a:pPr>
            <a:r>
              <a:rPr lang="en-US" sz="1800" b="1">
                <a:solidFill>
                  <a:srgbClr val="080F0F"/>
                </a:solidFill>
                <a:highlight>
                  <a:srgbClr val="FFFFFF"/>
                </a:highlight>
                <a:latin typeface="Open Sans"/>
                <a:ea typeface="Open Sans"/>
                <a:cs typeface="Open Sans"/>
              </a:rPr>
              <a:t>Housing Choice Vouchers:</a:t>
            </a:r>
            <a:endParaRPr lang="en-US" sz="1800">
              <a:latin typeface="Open Sans"/>
              <a:ea typeface="Open Sans"/>
              <a:cs typeface="Open Sans"/>
            </a:endParaRPr>
          </a:p>
          <a:p>
            <a:pPr marL="285750" indent="-285750"/>
            <a:r>
              <a:rPr lang="en-US" sz="1800" b="1">
                <a:solidFill>
                  <a:srgbClr val="080F0F"/>
                </a:solidFill>
                <a:highlight>
                  <a:srgbClr val="FFFFFF"/>
                </a:highlight>
                <a:latin typeface="Open Sans"/>
                <a:ea typeface="Open Sans"/>
                <a:cs typeface="Open Sans"/>
              </a:rPr>
              <a:t>109 signers</a:t>
            </a:r>
            <a:endParaRPr lang="en-US" sz="1800">
              <a:solidFill>
                <a:srgbClr val="080F0F"/>
              </a:solidFill>
              <a:highlight>
                <a:srgbClr val="FFFFFF"/>
              </a:highlight>
              <a:latin typeface="Open Sans"/>
              <a:ea typeface="Open Sans"/>
              <a:cs typeface="Open Sans"/>
            </a:endParaRPr>
          </a:p>
          <a:p>
            <a:pPr marL="285750" indent="-285750"/>
            <a:r>
              <a:rPr lang="en-US" sz="1800">
                <a:solidFill>
                  <a:srgbClr val="080F0F"/>
                </a:solidFill>
                <a:highlight>
                  <a:srgbClr val="FFFFFF"/>
                </a:highlight>
                <a:latin typeface="Open Sans"/>
                <a:ea typeface="Open Sans"/>
                <a:cs typeface="Open Sans"/>
              </a:rPr>
              <a:t>0 Republicans (+0)</a:t>
            </a:r>
            <a:endParaRPr lang="en-US" sz="1800">
              <a:latin typeface="Open Sans"/>
              <a:ea typeface="Open Sans"/>
              <a:cs typeface="Open Sans"/>
            </a:endParaRPr>
          </a:p>
          <a:p>
            <a:endParaRPr lang="en-US" sz="1800"/>
          </a:p>
          <a:p>
            <a:endParaRPr lang="en-US"/>
          </a:p>
        </p:txBody>
      </p:sp>
      <p:sp>
        <p:nvSpPr>
          <p:cNvPr id="3" name="Slide Number Placeholder 2">
            <a:extLst>
              <a:ext uri="{FF2B5EF4-FFF2-40B4-BE49-F238E27FC236}">
                <a16:creationId xmlns:a16="http://schemas.microsoft.com/office/drawing/2014/main" id="{911E9DE5-E44E-58F6-41F2-D70D059E087D}"/>
              </a:ext>
            </a:extLst>
          </p:cNvPr>
          <p:cNvSpPr>
            <a:spLocks noGrp="1"/>
          </p:cNvSpPr>
          <p:nvPr>
            <p:ph type="sldNum" sz="quarter" idx="12"/>
          </p:nvPr>
        </p:nvSpPr>
        <p:spPr/>
        <p:txBody>
          <a:bodyPr/>
          <a:lstStyle/>
          <a:p>
            <a:fld id="{307E6868-079E-1649-B8D1-459B42CE4DE3}" type="slidenum">
              <a:rPr lang="en-US" smtClean="0"/>
              <a:t>30</a:t>
            </a:fld>
            <a:endParaRPr lang="en-US"/>
          </a:p>
        </p:txBody>
      </p:sp>
    </p:spTree>
    <p:extLst>
      <p:ext uri="{BB962C8B-B14F-4D97-AF65-F5344CB8AC3E}">
        <p14:creationId xmlns:p14="http://schemas.microsoft.com/office/powerpoint/2010/main" val="334594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8C07-53B9-68AC-43C5-315BBEDF28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2C4A69-8412-98AA-0754-B4111C73C416}"/>
              </a:ext>
            </a:extLst>
          </p:cNvPr>
          <p:cNvSpPr>
            <a:spLocks noGrp="1"/>
          </p:cNvSpPr>
          <p:nvPr>
            <p:ph type="sldNum" sz="quarter" idx="12"/>
          </p:nvPr>
        </p:nvSpPr>
        <p:spPr/>
        <p:txBody>
          <a:bodyPr/>
          <a:lstStyle/>
          <a:p>
            <a:fld id="{307E6868-079E-1649-B8D1-459B42CE4DE3}" type="slidenum">
              <a:rPr lang="en-US" smtClean="0"/>
              <a:t>31</a:t>
            </a:fld>
            <a:endParaRPr lang="en-US"/>
          </a:p>
        </p:txBody>
      </p:sp>
      <p:pic>
        <p:nvPicPr>
          <p:cNvPr id="10" name="Graphic 9" descr="Badge 1 with solid fill">
            <a:extLst>
              <a:ext uri="{FF2B5EF4-FFF2-40B4-BE49-F238E27FC236}">
                <a16:creationId xmlns:a16="http://schemas.microsoft.com/office/drawing/2014/main" id="{F78E29B1-320D-A186-B2AF-49562EFFBDB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98754" y="1170995"/>
            <a:ext cx="914400" cy="914400"/>
          </a:xfrm>
          <a:prstGeom prst="rect">
            <a:avLst/>
          </a:prstGeom>
        </p:spPr>
      </p:pic>
      <p:pic>
        <p:nvPicPr>
          <p:cNvPr id="14" name="Graphic 13" descr="Badge with solid fill">
            <a:extLst>
              <a:ext uri="{FF2B5EF4-FFF2-40B4-BE49-F238E27FC236}">
                <a16:creationId xmlns:a16="http://schemas.microsoft.com/office/drawing/2014/main" id="{32CA6890-7ED4-1B1A-E693-CAAD3D9FF1F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8417" y="3610800"/>
            <a:ext cx="914400" cy="914400"/>
          </a:xfrm>
          <a:prstGeom prst="rect">
            <a:avLst/>
          </a:prstGeom>
        </p:spPr>
      </p:pic>
      <p:sp>
        <p:nvSpPr>
          <p:cNvPr id="7" name="Title 6">
            <a:extLst>
              <a:ext uri="{FF2B5EF4-FFF2-40B4-BE49-F238E27FC236}">
                <a16:creationId xmlns:a16="http://schemas.microsoft.com/office/drawing/2014/main" id="{A1A7A579-E678-880E-163A-2525844ECEC3}"/>
              </a:ext>
            </a:extLst>
          </p:cNvPr>
          <p:cNvSpPr>
            <a:spLocks noGrp="1"/>
          </p:cNvSpPr>
          <p:nvPr>
            <p:ph type="title"/>
          </p:nvPr>
        </p:nvSpPr>
        <p:spPr>
          <a:xfrm>
            <a:off x="871254" y="148117"/>
            <a:ext cx="7401491" cy="857250"/>
          </a:xfrm>
        </p:spPr>
        <p:txBody>
          <a:bodyPr>
            <a:normAutofit/>
          </a:bodyPr>
          <a:lstStyle/>
          <a:p>
            <a:r>
              <a:rPr lang="en-US" sz="3600" b="1" kern="100">
                <a:solidFill>
                  <a:srgbClr val="D50032"/>
                </a:solidFill>
                <a:effectLst/>
                <a:latin typeface="Open Sans"/>
                <a:ea typeface="Open Sans"/>
                <a:cs typeface="Open Sans"/>
              </a:rPr>
              <a:t>What </a:t>
            </a:r>
            <a:r>
              <a:rPr lang="en-US" sz="3600" b="1" kern="100">
                <a:solidFill>
                  <a:srgbClr val="D50032"/>
                </a:solidFill>
                <a:latin typeface="Open Sans"/>
                <a:ea typeface="Open Sans"/>
                <a:cs typeface="Open Sans"/>
              </a:rPr>
              <a:t>are the key actions</a:t>
            </a:r>
            <a:r>
              <a:rPr lang="en-US" sz="3600" b="1" kern="100">
                <a:solidFill>
                  <a:srgbClr val="D50032"/>
                </a:solidFill>
                <a:effectLst/>
                <a:latin typeface="Open Sans"/>
                <a:ea typeface="Open Sans"/>
                <a:cs typeface="Open Sans"/>
              </a:rPr>
              <a:t>?</a:t>
            </a:r>
            <a:endParaRPr lang="en-US">
              <a:solidFill>
                <a:srgbClr val="D50032"/>
              </a:solidFill>
            </a:endParaRPr>
          </a:p>
        </p:txBody>
      </p:sp>
      <p:sp>
        <p:nvSpPr>
          <p:cNvPr id="9" name="Content Placeholder 2">
            <a:extLst>
              <a:ext uri="{FF2B5EF4-FFF2-40B4-BE49-F238E27FC236}">
                <a16:creationId xmlns:a16="http://schemas.microsoft.com/office/drawing/2014/main" id="{F022CCFA-3F93-5D0A-733B-1FA9614E08E4}"/>
              </a:ext>
            </a:extLst>
          </p:cNvPr>
          <p:cNvSpPr>
            <a:spLocks noGrp="1"/>
          </p:cNvSpPr>
          <p:nvPr>
            <p:ph idx="1"/>
          </p:nvPr>
        </p:nvSpPr>
        <p:spPr>
          <a:xfrm>
            <a:off x="1313154" y="1170995"/>
            <a:ext cx="7432092" cy="3704854"/>
          </a:xfrm>
        </p:spPr>
        <p:txBody>
          <a:bodyPr vert="horz" lIns="91440" tIns="45720" rIns="91440" bIns="45720" rtlCol="0" anchor="t">
            <a:normAutofit fontScale="92500"/>
          </a:bodyPr>
          <a:lstStyle/>
          <a:p>
            <a:pPr marL="0" indent="0">
              <a:lnSpc>
                <a:spcPct val="114000"/>
              </a:lnSpc>
              <a:spcBef>
                <a:spcPts val="0"/>
              </a:spcBef>
              <a:spcAft>
                <a:spcPts val="600"/>
              </a:spcAft>
              <a:buNone/>
            </a:pPr>
            <a:r>
              <a:rPr lang="en-US" sz="2400" b="1">
                <a:latin typeface="Open Sans"/>
                <a:ea typeface="Open Sans"/>
                <a:cs typeface="Open Sans"/>
              </a:rPr>
              <a:t>Submit official Senate appropriations request forms</a:t>
            </a:r>
            <a:r>
              <a:rPr lang="en-US" sz="2400">
                <a:latin typeface="Open Sans"/>
                <a:ea typeface="Open Sans"/>
                <a:cs typeface="Open Sans"/>
              </a:rPr>
              <a:t>. This urges offices to include our asks in their submissions to Appropriations subcommittees.</a:t>
            </a:r>
            <a:endParaRPr lang="en-US"/>
          </a:p>
          <a:p>
            <a:pPr>
              <a:lnSpc>
                <a:spcPct val="114000"/>
              </a:lnSpc>
              <a:spcBef>
                <a:spcPts val="0"/>
              </a:spcBef>
              <a:spcAft>
                <a:spcPts val="600"/>
              </a:spcAft>
            </a:pPr>
            <a:r>
              <a:rPr lang="en-US" sz="2400">
                <a:latin typeface="Open Sans"/>
                <a:ea typeface="Open Sans"/>
                <a:cs typeface="Open Sans"/>
              </a:rPr>
              <a:t>Deadlines for Senators to submit: April 20 (T-HUD), April 30 (SFOPS)</a:t>
            </a:r>
            <a:endParaRPr lang="en-US"/>
          </a:p>
          <a:p>
            <a:pPr marL="0" indent="0">
              <a:lnSpc>
                <a:spcPct val="114000"/>
              </a:lnSpc>
              <a:spcBef>
                <a:spcPts val="0"/>
              </a:spcBef>
              <a:spcAft>
                <a:spcPts val="600"/>
              </a:spcAft>
              <a:buNone/>
            </a:pPr>
            <a:endParaRPr lang="en-US" sz="2400">
              <a:latin typeface="Open Sans"/>
              <a:ea typeface="Open Sans"/>
              <a:cs typeface="Open Sans"/>
            </a:endParaRPr>
          </a:p>
          <a:p>
            <a:pPr marL="0" indent="0">
              <a:lnSpc>
                <a:spcPct val="114000"/>
              </a:lnSpc>
              <a:spcBef>
                <a:spcPts val="0"/>
              </a:spcBef>
              <a:buNone/>
            </a:pPr>
            <a:r>
              <a:rPr lang="en-US" sz="2400" b="1">
                <a:latin typeface="Open Sans"/>
                <a:ea typeface="Open Sans"/>
                <a:cs typeface="Open Sans"/>
              </a:rPr>
              <a:t>Send Senate offices "Dear Colleague" letters. </a:t>
            </a:r>
            <a:endParaRPr lang="en-US"/>
          </a:p>
          <a:p>
            <a:pPr marL="0" indent="0">
              <a:lnSpc>
                <a:spcPct val="114000"/>
              </a:lnSpc>
              <a:spcBef>
                <a:spcPts val="0"/>
              </a:spcBef>
              <a:spcAft>
                <a:spcPts val="1800"/>
              </a:spcAft>
              <a:buNone/>
            </a:pPr>
            <a:r>
              <a:rPr lang="en-US" sz="2400">
                <a:latin typeface="Open Sans"/>
                <a:ea typeface="Open Sans"/>
                <a:cs typeface="Open Sans"/>
              </a:rPr>
              <a:t>The more bipartisan signers, the stronger the message.</a:t>
            </a:r>
            <a:endParaRPr lang="en-US">
              <a:latin typeface="Open Sans"/>
              <a:ea typeface="Open Sans"/>
              <a:cs typeface="Open Sans"/>
            </a:endParaRPr>
          </a:p>
        </p:txBody>
      </p:sp>
    </p:spTree>
    <p:extLst>
      <p:ext uri="{BB962C8B-B14F-4D97-AF65-F5344CB8AC3E}">
        <p14:creationId xmlns:p14="http://schemas.microsoft.com/office/powerpoint/2010/main" val="1431972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0BF3A-ADAE-45F0-B533-C5711C68BF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662B7-75C2-829F-D597-66F61CA0A0C8}"/>
              </a:ext>
            </a:extLst>
          </p:cNvPr>
          <p:cNvSpPr>
            <a:spLocks noGrp="1"/>
          </p:cNvSpPr>
          <p:nvPr>
            <p:ph type="title"/>
          </p:nvPr>
        </p:nvSpPr>
        <p:spPr>
          <a:xfrm>
            <a:off x="762791" y="297827"/>
            <a:ext cx="7070837" cy="857250"/>
          </a:xfrm>
        </p:spPr>
        <p:txBody>
          <a:bodyPr>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2400" b="1">
                <a:solidFill>
                  <a:srgbClr val="D50032"/>
                </a:solidFill>
                <a:latin typeface="Open Sans"/>
              </a:rPr>
              <a:t>Leadership of the </a:t>
            </a:r>
            <a:r>
              <a:rPr lang="en-US" sz="2400">
                <a:solidFill>
                  <a:srgbClr val="D50032"/>
                </a:solidFill>
                <a:latin typeface="Open Sans"/>
              </a:rPr>
              <a:t>State, Foreign Operations, and Related Programs Subcommittee</a:t>
            </a:r>
            <a:r>
              <a:rPr lang="en-US" sz="2400" b="1">
                <a:solidFill>
                  <a:srgbClr val="D50032"/>
                </a:solidFill>
                <a:latin typeface="Open Sans"/>
              </a:rPr>
              <a:t> of Appropriations (</a:t>
            </a:r>
            <a:r>
              <a:rPr lang="en-US" sz="2400">
                <a:solidFill>
                  <a:srgbClr val="D50032"/>
                </a:solidFill>
                <a:latin typeface="Open Sans"/>
              </a:rPr>
              <a:t>SFOPS</a:t>
            </a:r>
            <a:r>
              <a:rPr lang="en-US" sz="2400" b="1">
                <a:solidFill>
                  <a:srgbClr val="D50032"/>
                </a:solidFill>
                <a:latin typeface="Open Sans"/>
              </a:rPr>
              <a:t>)</a:t>
            </a:r>
            <a:endParaRPr lang="en-US" sz="2400" b="1">
              <a:solidFill>
                <a:srgbClr val="D50032"/>
              </a:solidFill>
              <a:latin typeface="+mj-ea"/>
            </a:endParaRPr>
          </a:p>
        </p:txBody>
      </p:sp>
      <p:sp>
        <p:nvSpPr>
          <p:cNvPr id="12" name="TextBox 11">
            <a:extLst>
              <a:ext uri="{FF2B5EF4-FFF2-40B4-BE49-F238E27FC236}">
                <a16:creationId xmlns:a16="http://schemas.microsoft.com/office/drawing/2014/main" id="{BB40EFDB-F2E1-4B7C-89BE-C6E470C7201E}"/>
              </a:ext>
            </a:extLst>
          </p:cNvPr>
          <p:cNvSpPr txBox="1"/>
          <p:nvPr/>
        </p:nvSpPr>
        <p:spPr>
          <a:xfrm>
            <a:off x="2591705" y="3850294"/>
            <a:ext cx="1846385" cy="638636"/>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150">
                <a:latin typeface="Open Sans"/>
                <a:cs typeface="Helvetica"/>
              </a:rPr>
              <a:t>Brian Schatz (D-HI)</a:t>
            </a:r>
            <a:endParaRPr lang="en-US" sz="1150">
              <a:latin typeface="Open Sans"/>
              <a:cs typeface="Open Sans"/>
            </a:endParaRPr>
          </a:p>
          <a:p>
            <a:pPr algn="ctr"/>
            <a:r>
              <a:rPr lang="en-US" sz="1150">
                <a:latin typeface="Open Sans"/>
                <a:cs typeface="Helvetica"/>
              </a:rPr>
              <a:t>Ranking Member</a:t>
            </a:r>
            <a:endParaRPr lang="en-US" sz="1150">
              <a:latin typeface="Open Sans"/>
              <a:ea typeface="Open Sans"/>
              <a:cs typeface="Open Sans"/>
            </a:endParaRPr>
          </a:p>
          <a:p>
            <a:r>
              <a:rPr lang="en-US" sz="1400">
                <a:latin typeface="Open Sans"/>
                <a:cs typeface="Helvetica"/>
              </a:rPr>
              <a:t>		</a:t>
            </a:r>
            <a:endParaRPr lang="en-US" sz="1400">
              <a:latin typeface="Open Sans"/>
              <a:ea typeface="Open Sans"/>
              <a:cs typeface="Helvetica"/>
            </a:endParaRPr>
          </a:p>
        </p:txBody>
      </p:sp>
      <p:sp>
        <p:nvSpPr>
          <p:cNvPr id="3" name="AutoShape 2" descr="Image result for hal rogers">
            <a:extLst>
              <a:ext uri="{FF2B5EF4-FFF2-40B4-BE49-F238E27FC236}">
                <a16:creationId xmlns:a16="http://schemas.microsoft.com/office/drawing/2014/main" id="{C37CE5CB-BF90-F6C5-E443-AE8F5228C790}"/>
              </a:ext>
            </a:extLst>
          </p:cNvPr>
          <p:cNvSpPr>
            <a:spLocks noChangeAspect="1" noChangeArrowheads="1"/>
          </p:cNvSpPr>
          <p:nvPr/>
        </p:nvSpPr>
        <p:spPr bwMode="auto">
          <a:xfrm>
            <a:off x="1259681" y="-108347"/>
            <a:ext cx="1679967" cy="16799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4" name="AutoShape 4" descr="Image result for hal rogers">
            <a:extLst>
              <a:ext uri="{FF2B5EF4-FFF2-40B4-BE49-F238E27FC236}">
                <a16:creationId xmlns:a16="http://schemas.microsoft.com/office/drawing/2014/main" id="{DD277CB8-7B85-8257-7092-8E1E5D7FBCD8}"/>
              </a:ext>
            </a:extLst>
          </p:cNvPr>
          <p:cNvSpPr>
            <a:spLocks noChangeAspect="1" noChangeArrowheads="1"/>
          </p:cNvSpPr>
          <p:nvPr/>
        </p:nvSpPr>
        <p:spPr bwMode="auto">
          <a:xfrm>
            <a:off x="1259681" y="-108346"/>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1350"/>
          </a:p>
        </p:txBody>
      </p:sp>
      <p:sp>
        <p:nvSpPr>
          <p:cNvPr id="11" name="TextBox 10">
            <a:extLst>
              <a:ext uri="{FF2B5EF4-FFF2-40B4-BE49-F238E27FC236}">
                <a16:creationId xmlns:a16="http://schemas.microsoft.com/office/drawing/2014/main" id="{2B7968BF-CA0A-9F44-1728-C9E0B68B789C}"/>
              </a:ext>
            </a:extLst>
          </p:cNvPr>
          <p:cNvSpPr txBox="1"/>
          <p:nvPr/>
        </p:nvSpPr>
        <p:spPr>
          <a:xfrm>
            <a:off x="6777778" y="3820504"/>
            <a:ext cx="1393491" cy="423193"/>
          </a:xfrm>
          <a:prstGeom prst="rect">
            <a:avLst/>
          </a:prstGeom>
          <a:noFill/>
        </p:spPr>
        <p:txBody>
          <a:bodyPr wrap="square" lIns="68580" tIns="34290" rIns="68580" bIns="34290" rtlCol="0" anchor="t">
            <a:sp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r>
              <a:rPr lang="en-US" sz="1150">
                <a:latin typeface="Open Sans"/>
                <a:cs typeface="Helvetica"/>
              </a:rPr>
              <a:t>Lois Frankel (D-FL)</a:t>
            </a:r>
          </a:p>
          <a:p>
            <a:pPr algn="ctr"/>
            <a:r>
              <a:rPr lang="en-US" sz="1150">
                <a:latin typeface="Open Sans"/>
                <a:cs typeface="Helvetica"/>
              </a:rPr>
              <a:t>Ranking Member</a:t>
            </a:r>
            <a:endParaRPr lang="en-US" sz="1150"/>
          </a:p>
        </p:txBody>
      </p:sp>
      <p:sp>
        <p:nvSpPr>
          <p:cNvPr id="5" name="Slide Number Placeholder 8">
            <a:extLst>
              <a:ext uri="{FF2B5EF4-FFF2-40B4-BE49-F238E27FC236}">
                <a16:creationId xmlns:a16="http://schemas.microsoft.com/office/drawing/2014/main" id="{182560C5-CC68-A792-724A-F3951538E7CF}"/>
              </a:ext>
            </a:extLst>
          </p:cNvPr>
          <p:cNvSpPr>
            <a:spLocks noGrp="1"/>
          </p:cNvSpPr>
          <p:nvPr>
            <p:ph type="sldNum" sz="quarter" idx="12"/>
          </p:nvPr>
        </p:nvSpPr>
        <p:spPr>
          <a:xfrm>
            <a:off x="6553200" y="4767263"/>
            <a:ext cx="2133600" cy="273844"/>
          </a:xfrm>
        </p:spPr>
        <p:txBody>
          <a:bodyPr/>
          <a:lstStyle/>
          <a:p>
            <a:fld id="{307E6868-079E-1649-B8D1-459B42CE4DE3}" type="slidenum">
              <a:rPr lang="en-US" smtClean="0"/>
              <a:t>32</a:t>
            </a:fld>
            <a:endParaRPr lang="en-US"/>
          </a:p>
        </p:txBody>
      </p:sp>
      <p:sp>
        <p:nvSpPr>
          <p:cNvPr id="8" name="TextBox 7">
            <a:extLst>
              <a:ext uri="{FF2B5EF4-FFF2-40B4-BE49-F238E27FC236}">
                <a16:creationId xmlns:a16="http://schemas.microsoft.com/office/drawing/2014/main" id="{9533A69F-0A5B-178C-3E56-E43161221E46}"/>
              </a:ext>
            </a:extLst>
          </p:cNvPr>
          <p:cNvSpPr txBox="1"/>
          <p:nvPr/>
        </p:nvSpPr>
        <p:spPr>
          <a:xfrm>
            <a:off x="610" y="4928576"/>
            <a:ext cx="372695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Open Sans"/>
                <a:ea typeface="Calibri"/>
                <a:cs typeface="Calibri"/>
              </a:rPr>
              <a:t>Photos via Wikimedia Commons</a:t>
            </a:r>
            <a:endParaRPr lang="en-US" sz="800">
              <a:latin typeface="Open Sans"/>
            </a:endParaRPr>
          </a:p>
        </p:txBody>
      </p:sp>
      <p:sp>
        <p:nvSpPr>
          <p:cNvPr id="6" name="TextBox 5">
            <a:extLst>
              <a:ext uri="{FF2B5EF4-FFF2-40B4-BE49-F238E27FC236}">
                <a16:creationId xmlns:a16="http://schemas.microsoft.com/office/drawing/2014/main" id="{6DA8939E-FC68-A7B0-C851-383D692E3A11}"/>
              </a:ext>
            </a:extLst>
          </p:cNvPr>
          <p:cNvSpPr txBox="1"/>
          <p:nvPr/>
        </p:nvSpPr>
        <p:spPr>
          <a:xfrm>
            <a:off x="862900" y="3828892"/>
            <a:ext cx="1726942" cy="446276"/>
          </a:xfrm>
          <a:prstGeom prst="rect">
            <a:avLst/>
          </a:prstGeom>
          <a:noFill/>
        </p:spPr>
        <p:txBody>
          <a:bodyPr wrap="square" lIns="91440" tIns="45720" rIns="91440" bIns="45720" rtlCol="0" anchor="t">
            <a:spAutoFit/>
          </a:bodyPr>
          <a:lstStyle/>
          <a:p>
            <a:pPr algn="ctr"/>
            <a:r>
              <a:rPr lang="en-US" sz="1150">
                <a:latin typeface="Open Sans"/>
                <a:cs typeface="Helvetica"/>
              </a:rPr>
              <a:t>Lindsey Graham (R-SC)</a:t>
            </a:r>
            <a:endParaRPr lang="en-US"/>
          </a:p>
          <a:p>
            <a:pPr algn="ctr"/>
            <a:r>
              <a:rPr lang="en-US" sz="1150">
                <a:latin typeface="Open Sans"/>
                <a:cs typeface="Helvetica"/>
              </a:rPr>
              <a:t>Chairman</a:t>
            </a:r>
            <a:endParaRPr lang="en-US" sz="1150"/>
          </a:p>
        </p:txBody>
      </p:sp>
      <p:sp>
        <p:nvSpPr>
          <p:cNvPr id="9" name="TextBox 8">
            <a:extLst>
              <a:ext uri="{FF2B5EF4-FFF2-40B4-BE49-F238E27FC236}">
                <a16:creationId xmlns:a16="http://schemas.microsoft.com/office/drawing/2014/main" id="{C175385A-508C-8F96-86EA-F0BDF536655B}"/>
              </a:ext>
            </a:extLst>
          </p:cNvPr>
          <p:cNvSpPr txBox="1"/>
          <p:nvPr/>
        </p:nvSpPr>
        <p:spPr>
          <a:xfrm>
            <a:off x="1788840" y="1659258"/>
            <a:ext cx="1464055" cy="369332"/>
          </a:xfrm>
          <a:prstGeom prst="rect">
            <a:avLst/>
          </a:prstGeom>
          <a:noFill/>
        </p:spPr>
        <p:txBody>
          <a:bodyPr wrap="non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U.S. Senate</a:t>
            </a:r>
          </a:p>
        </p:txBody>
      </p:sp>
      <p:sp>
        <p:nvSpPr>
          <p:cNvPr id="10" name="TextBox 9">
            <a:extLst>
              <a:ext uri="{FF2B5EF4-FFF2-40B4-BE49-F238E27FC236}">
                <a16:creationId xmlns:a16="http://schemas.microsoft.com/office/drawing/2014/main" id="{70F1F35C-BA3C-DEBF-E8DA-C43430A2B50B}"/>
              </a:ext>
            </a:extLst>
          </p:cNvPr>
          <p:cNvSpPr txBox="1"/>
          <p:nvPr/>
        </p:nvSpPr>
        <p:spPr>
          <a:xfrm>
            <a:off x="4874529" y="3826457"/>
            <a:ext cx="1980202" cy="446276"/>
          </a:xfrm>
          <a:prstGeom prst="rect">
            <a:avLst/>
          </a:prstGeom>
          <a:noFill/>
        </p:spPr>
        <p:txBody>
          <a:bodyPr wrap="square" lIns="91440" tIns="45720" rIns="91440" bIns="45720" rtlCol="0" anchor="t">
            <a:spAutoFit/>
          </a:bodyPr>
          <a:lstStyle/>
          <a:p>
            <a:pPr algn="ctr"/>
            <a:r>
              <a:rPr lang="en-US" sz="1150">
                <a:latin typeface="Open Sans"/>
                <a:cs typeface="Helvetica"/>
              </a:rPr>
              <a:t>Mario Diaz-Balart (R-FL)</a:t>
            </a:r>
            <a:endParaRPr lang="en-US"/>
          </a:p>
          <a:p>
            <a:pPr algn="ctr"/>
            <a:r>
              <a:rPr lang="en-US" sz="1150">
                <a:latin typeface="Open Sans"/>
                <a:cs typeface="Helvetica"/>
              </a:rPr>
              <a:t>Chairman </a:t>
            </a:r>
            <a:endParaRPr lang="en-US" sz="1150"/>
          </a:p>
        </p:txBody>
      </p:sp>
      <p:sp>
        <p:nvSpPr>
          <p:cNvPr id="13" name="TextBox 12">
            <a:extLst>
              <a:ext uri="{FF2B5EF4-FFF2-40B4-BE49-F238E27FC236}">
                <a16:creationId xmlns:a16="http://schemas.microsoft.com/office/drawing/2014/main" id="{95DD7052-B155-AAFD-B1D2-6189AE815793}"/>
              </a:ext>
            </a:extLst>
          </p:cNvPr>
          <p:cNvSpPr txBox="1"/>
          <p:nvPr/>
        </p:nvSpPr>
        <p:spPr>
          <a:xfrm>
            <a:off x="5860272" y="1608088"/>
            <a:ext cx="1395126" cy="369332"/>
          </a:xfrm>
          <a:prstGeom prst="rect">
            <a:avLst/>
          </a:prstGeom>
          <a:noFill/>
        </p:spPr>
        <p:txBody>
          <a:bodyPr wrap="none" rtlCol="0">
            <a:spAutoFit/>
          </a:bodyPr>
          <a:lstStyle/>
          <a:p>
            <a:r>
              <a:rPr lang="en-US" b="1">
                <a:latin typeface="Open Sans" panose="020B0606030504020204" pitchFamily="34" charset="0"/>
                <a:ea typeface="Open Sans" panose="020B0606030504020204" pitchFamily="34" charset="0"/>
                <a:cs typeface="Open Sans" panose="020B0606030504020204" pitchFamily="34" charset="0"/>
              </a:rPr>
              <a:t>U.S. House</a:t>
            </a:r>
          </a:p>
        </p:txBody>
      </p:sp>
      <p:pic>
        <p:nvPicPr>
          <p:cNvPr id="14" name="Picture 13" descr="File:U.S. Senator Lindsey Graham, Official Photo, 113th Congress.jpg">
            <a:extLst>
              <a:ext uri="{FF2B5EF4-FFF2-40B4-BE49-F238E27FC236}">
                <a16:creationId xmlns:a16="http://schemas.microsoft.com/office/drawing/2014/main" id="{D229AA90-F8FD-51C9-7982-D7EEBF0253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90119" y="2026691"/>
            <a:ext cx="1504950" cy="1819275"/>
          </a:xfrm>
          <a:prstGeom prst="rect">
            <a:avLst/>
          </a:prstGeom>
        </p:spPr>
      </p:pic>
      <p:pic>
        <p:nvPicPr>
          <p:cNvPr id="28" name="Picture 27" descr="File:Brian Schatz, official portrait, 113th Congress 2.jpg">
            <a:extLst>
              <a:ext uri="{FF2B5EF4-FFF2-40B4-BE49-F238E27FC236}">
                <a16:creationId xmlns:a16="http://schemas.microsoft.com/office/drawing/2014/main" id="{1C103BA5-F3A8-98AF-DCAD-2A3730BB726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591705" y="2016108"/>
            <a:ext cx="1574583" cy="1811975"/>
          </a:xfrm>
          <a:prstGeom prst="rect">
            <a:avLst/>
          </a:prstGeom>
        </p:spPr>
      </p:pic>
      <p:pic>
        <p:nvPicPr>
          <p:cNvPr id="29" name="Picture 28" descr="A person in a suit and tie&#10;&#10;AI-generated content may be incorrect.">
            <a:extLst>
              <a:ext uri="{FF2B5EF4-FFF2-40B4-BE49-F238E27FC236}">
                <a16:creationId xmlns:a16="http://schemas.microsoft.com/office/drawing/2014/main" id="{043B19A1-BEB0-3C07-D0C0-2A811A0D1B4B}"/>
              </a:ext>
            </a:extLst>
          </p:cNvPr>
          <p:cNvPicPr>
            <a:picLocks noChangeAspect="1"/>
          </p:cNvPicPr>
          <p:nvPr/>
        </p:nvPicPr>
        <p:blipFill>
          <a:blip r:embed="rId4">
            <a:extLst>
              <a:ext uri="{28A0092B-C50C-407E-A947-70E740481C1C}">
                <a14:useLocalDpi xmlns:a14="http://schemas.microsoft.com/office/drawing/2010/main"/>
              </a:ext>
            </a:extLst>
          </a:blip>
          <a:srcRect b="-677"/>
          <a:stretch>
            <a:fillRect/>
          </a:stretch>
        </p:blipFill>
        <p:spPr>
          <a:xfrm>
            <a:off x="5218795" y="2016108"/>
            <a:ext cx="1577469" cy="1816078"/>
          </a:xfrm>
          <a:prstGeom prst="rect">
            <a:avLst/>
          </a:prstGeom>
        </p:spPr>
      </p:pic>
      <p:pic>
        <p:nvPicPr>
          <p:cNvPr id="32" name="Picture 31" descr="File:Lois Frankel 118th Congress.jpeg">
            <a:extLst>
              <a:ext uri="{FF2B5EF4-FFF2-40B4-BE49-F238E27FC236}">
                <a16:creationId xmlns:a16="http://schemas.microsoft.com/office/drawing/2014/main" id="{E35883DB-7452-E3C3-6F7A-B0E7A33CD7A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6795714" y="2026692"/>
            <a:ext cx="1576881" cy="1810642"/>
          </a:xfrm>
          <a:prstGeom prst="rect">
            <a:avLst/>
          </a:prstGeom>
        </p:spPr>
      </p:pic>
    </p:spTree>
    <p:extLst>
      <p:ext uri="{BB962C8B-B14F-4D97-AF65-F5344CB8AC3E}">
        <p14:creationId xmlns:p14="http://schemas.microsoft.com/office/powerpoint/2010/main" val="499489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12F43-3793-C75F-E1A8-B203260D6DB4}"/>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Senate Dear Colleague Letters</a:t>
            </a:r>
            <a:endParaRPr lang="en-US" sz="3200">
              <a:solidFill>
                <a:srgbClr val="D50032"/>
              </a:solidFill>
            </a:endParaRPr>
          </a:p>
        </p:txBody>
      </p:sp>
      <p:sp>
        <p:nvSpPr>
          <p:cNvPr id="4" name="Content Placeholder 3">
            <a:extLst>
              <a:ext uri="{FF2B5EF4-FFF2-40B4-BE49-F238E27FC236}">
                <a16:creationId xmlns:a16="http://schemas.microsoft.com/office/drawing/2014/main" id="{C544C155-DB8D-B22C-F912-F7A5BA037015}"/>
              </a:ext>
            </a:extLst>
          </p:cNvPr>
          <p:cNvSpPr>
            <a:spLocks noGrp="1"/>
          </p:cNvSpPr>
          <p:nvPr>
            <p:ph idx="1"/>
          </p:nvPr>
        </p:nvSpPr>
        <p:spPr>
          <a:xfrm>
            <a:off x="457200" y="1286986"/>
            <a:ext cx="8564616" cy="3483152"/>
          </a:xfrm>
        </p:spPr>
        <p:txBody>
          <a:bodyPr vert="horz" lIns="91440" tIns="45720" rIns="91440" bIns="45720" rtlCol="0" anchor="t">
            <a:noAutofit/>
          </a:bodyPr>
          <a:lstStyle/>
          <a:p>
            <a:pPr marL="0" indent="0">
              <a:buNone/>
            </a:pPr>
            <a:r>
              <a:rPr lang="en-US" sz="1800" b="1">
                <a:solidFill>
                  <a:srgbClr val="D50032"/>
                </a:solidFill>
                <a:highlight>
                  <a:srgbClr val="FFFFFF"/>
                </a:highlight>
                <a:latin typeface="Open Sans"/>
                <a:ea typeface="Open Sans"/>
                <a:cs typeface="Open Sans"/>
                <a:hlinkClick r:id="rId2">
                  <a:extLst>
                    <a:ext uri="{A12FA001-AC4F-418D-AE19-62706E023703}">
                      <ahyp:hlinkClr xmlns:ahyp="http://schemas.microsoft.com/office/drawing/2018/hyperlinkcolor" val="tx"/>
                    </a:ext>
                  </a:extLst>
                </a:hlinkClick>
              </a:rPr>
              <a:t>FY27 </a:t>
            </a:r>
            <a:r>
              <a:rPr lang="en-US" sz="1800" b="1">
                <a:solidFill>
                  <a:srgbClr val="D50032"/>
                </a:solidFill>
                <a:highlight>
                  <a:srgbClr val="FFFFFF"/>
                </a:highlight>
                <a:latin typeface="Open Sans"/>
                <a:ea typeface="Open Sans"/>
                <a:cs typeface="Open Sans"/>
                <a:hlinkClick r:id="rId2"/>
              </a:rPr>
              <a:t>Senate</a:t>
            </a:r>
            <a:r>
              <a:rPr lang="en-US" sz="1800" b="1">
                <a:solidFill>
                  <a:srgbClr val="D50032"/>
                </a:solidFill>
                <a:highlight>
                  <a:srgbClr val="FFFFFF"/>
                </a:highlight>
                <a:latin typeface="Open Sans"/>
                <a:ea typeface="Open Sans"/>
                <a:cs typeface="Open Sans"/>
                <a:hlinkClick r:id="rId2">
                  <a:extLst>
                    <a:ext uri="{A12FA001-AC4F-418D-AE19-62706E023703}">
                      <ahyp:hlinkClr xmlns:ahyp="http://schemas.microsoft.com/office/drawing/2018/hyperlinkcolor" val="tx"/>
                    </a:ext>
                  </a:extLst>
                </a:hlinkClick>
              </a:rPr>
              <a:t> Tuberculosis Dear Colleague</a:t>
            </a:r>
            <a:endParaRPr lang="en-US" sz="1800">
              <a:highlight>
                <a:srgbClr val="FFFFFF"/>
              </a:highlight>
              <a:latin typeface="Open Sans"/>
              <a:ea typeface="Open Sans"/>
              <a:cs typeface="Open Sans"/>
            </a:endParaRPr>
          </a:p>
          <a:p>
            <a:r>
              <a:rPr lang="en-US" sz="1800">
                <a:solidFill>
                  <a:srgbClr val="080F0F"/>
                </a:solidFill>
                <a:highlight>
                  <a:srgbClr val="FFFFFF"/>
                </a:highlight>
                <a:latin typeface="Open Sans"/>
                <a:ea typeface="Open Sans"/>
                <a:cs typeface="Open Sans"/>
              </a:rPr>
              <a:t>Bipartisan letter led by Sens. Todd Young (R-IN) and Jacky Rosen (D-NV)</a:t>
            </a:r>
            <a:endParaRPr lang="en-US" sz="1800">
              <a:solidFill>
                <a:srgbClr val="000000"/>
              </a:solidFill>
              <a:highlight>
                <a:srgbClr val="FFFFFF"/>
              </a:highlight>
              <a:latin typeface="Open Sans"/>
              <a:ea typeface="Open Sans"/>
              <a:cs typeface="Open Sans"/>
            </a:endParaRPr>
          </a:p>
          <a:p>
            <a:r>
              <a:rPr lang="en-US" sz="1800">
                <a:solidFill>
                  <a:srgbClr val="080F0F"/>
                </a:solidFill>
                <a:highlight>
                  <a:srgbClr val="FFFFFF"/>
                </a:highlight>
                <a:latin typeface="Open Sans"/>
                <a:ea typeface="Open Sans"/>
                <a:cs typeface="Open Sans"/>
              </a:rPr>
              <a:t>Asks appropriators for increased funding for bilateral TB programs</a:t>
            </a:r>
            <a:endParaRPr lang="en-US" sz="1800"/>
          </a:p>
          <a:p>
            <a:r>
              <a:rPr lang="en-US" sz="1800">
                <a:solidFill>
                  <a:srgbClr val="080F0F"/>
                </a:solidFill>
                <a:highlight>
                  <a:srgbClr val="FFFFFF"/>
                </a:highlight>
                <a:latin typeface="Open Sans"/>
                <a:ea typeface="Open Sans"/>
                <a:cs typeface="Open Sans"/>
              </a:rPr>
              <a:t>Deadline: TBD</a:t>
            </a:r>
            <a:endParaRPr lang="en-US" sz="1800"/>
          </a:p>
          <a:p>
            <a:pPr marL="0" indent="0">
              <a:buNone/>
            </a:pPr>
            <a:endParaRPr lang="en-US" sz="1800" b="1">
              <a:solidFill>
                <a:srgbClr val="000000"/>
              </a:solidFill>
              <a:highlight>
                <a:srgbClr val="FFFFFF"/>
              </a:highlight>
              <a:latin typeface="Open Sans"/>
              <a:ea typeface="Open Sans"/>
              <a:cs typeface="Open Sans"/>
            </a:endParaRPr>
          </a:p>
          <a:p>
            <a:pPr marL="0" indent="0">
              <a:buNone/>
            </a:pPr>
            <a:r>
              <a:rPr lang="en-US" sz="1800" b="1">
                <a:highlight>
                  <a:srgbClr val="FFFFFF"/>
                </a:highlight>
                <a:latin typeface="Open Sans"/>
                <a:ea typeface="Open Sans"/>
                <a:cs typeface="Open Sans"/>
              </a:rPr>
              <a:t>Coming soon:</a:t>
            </a:r>
          </a:p>
          <a:p>
            <a:pPr marL="285750" indent="-285750"/>
            <a:r>
              <a:rPr lang="en-US" sz="1800">
                <a:highlight>
                  <a:srgbClr val="FFFFFF"/>
                </a:highlight>
                <a:latin typeface="Open Sans"/>
                <a:ea typeface="Open Sans"/>
                <a:cs typeface="Open Sans"/>
              </a:rPr>
              <a:t>FY27 Senate Global Fund to Fight AIDS, TB and Malaria</a:t>
            </a:r>
            <a:endParaRPr lang="en-US" sz="1800">
              <a:solidFill>
                <a:srgbClr val="080F0F"/>
              </a:solidFill>
              <a:highlight>
                <a:srgbClr val="FFFFFF"/>
              </a:highlight>
              <a:latin typeface="Open Sans"/>
              <a:ea typeface="Open Sans"/>
              <a:cs typeface="Open Sans"/>
            </a:endParaRPr>
          </a:p>
          <a:p>
            <a:pPr marL="285750" indent="-285750"/>
            <a:r>
              <a:rPr lang="en-US" sz="1800">
                <a:solidFill>
                  <a:srgbClr val="000000"/>
                </a:solidFill>
                <a:highlight>
                  <a:srgbClr val="FFFFFF"/>
                </a:highlight>
                <a:latin typeface="Open Sans"/>
                <a:ea typeface="Open Sans"/>
                <a:cs typeface="Open Sans"/>
              </a:rPr>
              <a:t>FY27 Senate Maternal and Child Health, Gavi, and Nutrition</a:t>
            </a:r>
            <a:endParaRPr lang="en-US" sz="1800">
              <a:solidFill>
                <a:srgbClr val="000000"/>
              </a:solidFill>
              <a:highlight>
                <a:srgbClr val="FFFFFF"/>
              </a:highlight>
            </a:endParaRPr>
          </a:p>
          <a:p>
            <a:pPr marL="285750" indent="-285750"/>
            <a:r>
              <a:rPr lang="en-US" sz="1800">
                <a:solidFill>
                  <a:srgbClr val="000000"/>
                </a:solidFill>
                <a:highlight>
                  <a:srgbClr val="FFFFFF"/>
                </a:highlight>
                <a:latin typeface="Open Sans"/>
                <a:ea typeface="Open Sans"/>
                <a:cs typeface="Open Sans"/>
              </a:rPr>
              <a:t>FY27 Senate Basic Education and GPE</a:t>
            </a:r>
            <a:endParaRPr lang="en-US" sz="1800">
              <a:solidFill>
                <a:srgbClr val="080F0F"/>
              </a:solidFill>
              <a:highlight>
                <a:srgbClr val="FFFFFF"/>
              </a:highlight>
            </a:endParaRPr>
          </a:p>
          <a:p>
            <a:pPr marL="285750" indent="-285750"/>
            <a:r>
              <a:rPr lang="en-US" sz="1800">
                <a:solidFill>
                  <a:srgbClr val="080F0F"/>
                </a:solidFill>
                <a:highlight>
                  <a:srgbClr val="FFFFFF"/>
                </a:highlight>
                <a:latin typeface="Open Sans"/>
                <a:ea typeface="Open Sans"/>
                <a:cs typeface="Open Sans"/>
              </a:rPr>
              <a:t>FY27 Senate Housing Choice Vouchers</a:t>
            </a:r>
            <a:endParaRPr lang="en-US" sz="1800">
              <a:solidFill>
                <a:srgbClr val="080F0F"/>
              </a:solidFill>
              <a:highlight>
                <a:srgbClr val="FFFFFF"/>
              </a:highlight>
            </a:endParaRPr>
          </a:p>
          <a:p>
            <a:pPr marL="0" indent="0">
              <a:buNone/>
            </a:pPr>
            <a:endParaRPr lang="en-US" sz="1800" b="1" u="sng">
              <a:solidFill>
                <a:srgbClr val="D50032"/>
              </a:solidFill>
              <a:highlight>
                <a:srgbClr val="FFFFFF"/>
              </a:highlight>
            </a:endParaRPr>
          </a:p>
        </p:txBody>
      </p:sp>
      <p:sp>
        <p:nvSpPr>
          <p:cNvPr id="3" name="Slide Number Placeholder 2">
            <a:extLst>
              <a:ext uri="{FF2B5EF4-FFF2-40B4-BE49-F238E27FC236}">
                <a16:creationId xmlns:a16="http://schemas.microsoft.com/office/drawing/2014/main" id="{911E9DE5-E44E-58F6-41F2-D70D059E087D}"/>
              </a:ext>
            </a:extLst>
          </p:cNvPr>
          <p:cNvSpPr>
            <a:spLocks noGrp="1"/>
          </p:cNvSpPr>
          <p:nvPr>
            <p:ph type="sldNum" sz="quarter" idx="12"/>
          </p:nvPr>
        </p:nvSpPr>
        <p:spPr/>
        <p:txBody>
          <a:bodyPr/>
          <a:lstStyle/>
          <a:p>
            <a:fld id="{307E6868-079E-1649-B8D1-459B42CE4DE3}" type="slidenum">
              <a:rPr lang="en-US" smtClean="0"/>
              <a:t>33</a:t>
            </a:fld>
            <a:endParaRPr lang="en-US"/>
          </a:p>
        </p:txBody>
      </p:sp>
    </p:spTree>
    <p:extLst>
      <p:ext uri="{BB962C8B-B14F-4D97-AF65-F5344CB8AC3E}">
        <p14:creationId xmlns:p14="http://schemas.microsoft.com/office/powerpoint/2010/main" val="272018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724C-51EC-E7E5-C2C2-FBED44ABE138}"/>
              </a:ext>
            </a:extLst>
          </p:cNvPr>
          <p:cNvSpPr>
            <a:spLocks noGrp="1"/>
          </p:cNvSpPr>
          <p:nvPr>
            <p:ph type="title"/>
          </p:nvPr>
        </p:nvSpPr>
        <p:spPr>
          <a:xfrm>
            <a:off x="871254" y="174983"/>
            <a:ext cx="7401491" cy="857250"/>
          </a:xfrm>
        </p:spPr>
        <p:txBody>
          <a:bodyPr/>
          <a:lstStyle/>
          <a:p>
            <a:r>
              <a:rPr lang="en-US">
                <a:solidFill>
                  <a:srgbClr val="D50032"/>
                </a:solidFill>
                <a:latin typeface="Open Sans"/>
                <a:ea typeface="Open Sans"/>
                <a:cs typeface="Open Sans"/>
              </a:rPr>
              <a:t>Humanitarian Funding</a:t>
            </a:r>
            <a:endParaRPr lang="en-US">
              <a:solidFill>
                <a:srgbClr val="D50032"/>
              </a:solidFill>
            </a:endParaRPr>
          </a:p>
        </p:txBody>
      </p:sp>
      <p:sp>
        <p:nvSpPr>
          <p:cNvPr id="3" name="Content Placeholder 2">
            <a:extLst>
              <a:ext uri="{FF2B5EF4-FFF2-40B4-BE49-F238E27FC236}">
                <a16:creationId xmlns:a16="http://schemas.microsoft.com/office/drawing/2014/main" id="{F9836416-289D-A777-1C84-F6851E449B19}"/>
              </a:ext>
            </a:extLst>
          </p:cNvPr>
          <p:cNvSpPr>
            <a:spLocks noGrp="1"/>
          </p:cNvSpPr>
          <p:nvPr>
            <p:ph idx="1"/>
          </p:nvPr>
        </p:nvSpPr>
        <p:spPr>
          <a:xfrm>
            <a:off x="457200" y="1202512"/>
            <a:ext cx="8229600" cy="3394472"/>
          </a:xfrm>
        </p:spPr>
        <p:txBody>
          <a:bodyPr vert="horz" lIns="91440" tIns="45720" rIns="91440" bIns="45720" rtlCol="0" anchor="t">
            <a:noAutofit/>
          </a:bodyPr>
          <a:lstStyle/>
          <a:p>
            <a:pPr>
              <a:lnSpc>
                <a:spcPct val="114000"/>
              </a:lnSpc>
              <a:spcBef>
                <a:spcPts val="0"/>
              </a:spcBef>
              <a:spcAft>
                <a:spcPts val="1200"/>
              </a:spcAft>
            </a:pPr>
            <a:r>
              <a:rPr lang="en-US" sz="2400" b="1">
                <a:latin typeface="Open Sans"/>
                <a:ea typeface="Open Sans"/>
                <a:cs typeface="Open Sans"/>
              </a:rPr>
              <a:t>New FY27 request: $6.5 billion for International Humanitarian Assistance</a:t>
            </a:r>
            <a:endParaRPr lang="en-US" sz="2800"/>
          </a:p>
          <a:p>
            <a:pPr>
              <a:lnSpc>
                <a:spcPct val="114000"/>
              </a:lnSpc>
              <a:spcBef>
                <a:spcPts val="0"/>
              </a:spcBef>
              <a:spcAft>
                <a:spcPts val="1200"/>
              </a:spcAft>
            </a:pPr>
            <a:r>
              <a:rPr lang="en-US" sz="2400">
                <a:latin typeface="Open Sans"/>
                <a:ea typeface="Open Sans"/>
                <a:cs typeface="Open Sans"/>
              </a:rPr>
              <a:t>Can be included in your Senate Member forms and any follow up with congressional offices on FY27 appropriations</a:t>
            </a:r>
            <a:endParaRPr lang="en-US" sz="2400"/>
          </a:p>
          <a:p>
            <a:pPr>
              <a:lnSpc>
                <a:spcPct val="114000"/>
              </a:lnSpc>
              <a:spcBef>
                <a:spcPts val="0"/>
              </a:spcBef>
              <a:spcAft>
                <a:spcPts val="1200"/>
              </a:spcAft>
            </a:pPr>
            <a:r>
              <a:rPr lang="en-US" sz="2400">
                <a:latin typeface="Open Sans"/>
                <a:ea typeface="Open Sans"/>
                <a:cs typeface="Open Sans"/>
              </a:rPr>
              <a:t>Cheat sheet and leave-behind now available: </a:t>
            </a:r>
            <a:r>
              <a:rPr lang="en-US" sz="2400">
                <a:latin typeface="Open Sans"/>
                <a:ea typeface="Open Sans"/>
                <a:cs typeface="Open Sans"/>
                <a:hlinkClick r:id="rId2"/>
              </a:rPr>
              <a:t>https://results.org/resources/fy27-appropriations-memos</a:t>
            </a:r>
            <a:endParaRPr lang="en-US" sz="2400">
              <a:hlinkClick r:id="" action="ppaction://noaction"/>
            </a:endParaRPr>
          </a:p>
          <a:p>
            <a:endParaRPr lang="en-US"/>
          </a:p>
        </p:txBody>
      </p:sp>
      <p:sp>
        <p:nvSpPr>
          <p:cNvPr id="5" name="Slide Number Placeholder 4">
            <a:extLst>
              <a:ext uri="{FF2B5EF4-FFF2-40B4-BE49-F238E27FC236}">
                <a16:creationId xmlns:a16="http://schemas.microsoft.com/office/drawing/2014/main" id="{8EC4F506-118F-7DAD-4F7E-92BB23EB13AF}"/>
              </a:ext>
            </a:extLst>
          </p:cNvPr>
          <p:cNvSpPr>
            <a:spLocks noGrp="1"/>
          </p:cNvSpPr>
          <p:nvPr>
            <p:ph type="sldNum" sz="quarter" idx="12"/>
          </p:nvPr>
        </p:nvSpPr>
        <p:spPr/>
        <p:txBody>
          <a:bodyPr/>
          <a:lstStyle/>
          <a:p>
            <a:fld id="{307E6868-079E-1649-B8D1-459B42CE4DE3}" type="slidenum">
              <a:rPr lang="en-US" smtClean="0"/>
              <a:t>34</a:t>
            </a:fld>
            <a:endParaRPr lang="en-US"/>
          </a:p>
        </p:txBody>
      </p:sp>
    </p:spTree>
    <p:extLst>
      <p:ext uri="{BB962C8B-B14F-4D97-AF65-F5344CB8AC3E}">
        <p14:creationId xmlns:p14="http://schemas.microsoft.com/office/powerpoint/2010/main" val="3304900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08F3-0A73-1B20-77A8-D13F5005E346}"/>
              </a:ext>
            </a:extLst>
          </p:cNvPr>
          <p:cNvSpPr>
            <a:spLocks noGrp="1"/>
          </p:cNvSpPr>
          <p:nvPr>
            <p:ph type="title"/>
          </p:nvPr>
        </p:nvSpPr>
        <p:spPr>
          <a:xfrm>
            <a:off x="871254" y="102393"/>
            <a:ext cx="7401491" cy="857250"/>
          </a:xfrm>
        </p:spPr>
        <p:txBody>
          <a:bodyPr/>
          <a:lstStyle/>
          <a:p>
            <a:r>
              <a:rPr lang="en-US">
                <a:solidFill>
                  <a:srgbClr val="D50032"/>
                </a:solidFill>
                <a:latin typeface="Open Sans"/>
                <a:ea typeface="Open Sans"/>
                <a:cs typeface="Open Sans"/>
              </a:rPr>
              <a:t>FY27 Campaign Resources</a:t>
            </a:r>
            <a:endParaRPr lang="en-US">
              <a:solidFill>
                <a:srgbClr val="D50032"/>
              </a:solidFill>
            </a:endParaRPr>
          </a:p>
        </p:txBody>
      </p:sp>
      <p:sp>
        <p:nvSpPr>
          <p:cNvPr id="4" name="Content Placeholder 3">
            <a:extLst>
              <a:ext uri="{FF2B5EF4-FFF2-40B4-BE49-F238E27FC236}">
                <a16:creationId xmlns:a16="http://schemas.microsoft.com/office/drawing/2014/main" id="{4ADE20D3-386B-5AED-4C9F-75C7E0904EF6}"/>
              </a:ext>
            </a:extLst>
          </p:cNvPr>
          <p:cNvSpPr>
            <a:spLocks noGrp="1"/>
          </p:cNvSpPr>
          <p:nvPr>
            <p:ph idx="1"/>
          </p:nvPr>
        </p:nvSpPr>
        <p:spPr>
          <a:xfrm>
            <a:off x="457200" y="1067989"/>
            <a:ext cx="8604786" cy="3687168"/>
          </a:xfrm>
        </p:spPr>
        <p:txBody>
          <a:bodyPr vert="horz" lIns="91440" tIns="45720" rIns="91440" bIns="45720" rtlCol="0" anchor="t">
            <a:noAutofit/>
          </a:bodyPr>
          <a:lstStyle/>
          <a:p>
            <a:pPr>
              <a:lnSpc>
                <a:spcPct val="134000"/>
              </a:lnSpc>
              <a:spcBef>
                <a:spcPts val="0"/>
              </a:spcBef>
              <a:spcAft>
                <a:spcPts val="600"/>
              </a:spcAft>
            </a:pPr>
            <a:r>
              <a:rPr lang="en-US" sz="1900" b="1">
                <a:latin typeface="Open Sans"/>
                <a:ea typeface="Open Sans"/>
                <a:cs typeface="Open Sans"/>
              </a:rPr>
              <a:t>FY27 Appropriations form cheat sheets and leave behinds: </a:t>
            </a:r>
            <a:r>
              <a:rPr lang="en-US" sz="1900">
                <a:latin typeface="Open Sans"/>
                <a:ea typeface="Open Sans"/>
                <a:cs typeface="Open Sans"/>
                <a:hlinkClick r:id="rId2"/>
              </a:rPr>
              <a:t>https://results.org/resources/fy27-appropriations-memos</a:t>
            </a:r>
            <a:endParaRPr lang="en-US" sz="1900">
              <a:latin typeface="Open Sans"/>
              <a:ea typeface="Open Sans"/>
              <a:cs typeface="Open Sans"/>
            </a:endParaRPr>
          </a:p>
          <a:p>
            <a:pPr>
              <a:lnSpc>
                <a:spcPct val="134000"/>
              </a:lnSpc>
              <a:spcBef>
                <a:spcPts val="0"/>
              </a:spcBef>
              <a:spcAft>
                <a:spcPts val="600"/>
              </a:spcAft>
            </a:pPr>
            <a:r>
              <a:rPr lang="en-US" sz="1900" b="1">
                <a:latin typeface="Open Sans"/>
                <a:ea typeface="Open Sans"/>
                <a:cs typeface="Open Sans"/>
              </a:rPr>
              <a:t>FY27 Dear Colleague letters: </a:t>
            </a:r>
            <a:r>
              <a:rPr lang="en-US" sz="1900">
                <a:latin typeface="Open Sans"/>
                <a:ea typeface="Open Sans"/>
                <a:cs typeface="Open Sans"/>
                <a:hlinkClick r:id="rId3"/>
              </a:rPr>
              <a:t>https://results.org/blog/fy27-appropriations-tell-congress-to-fund-the-fight-against-global-poverty</a:t>
            </a:r>
            <a:endParaRPr lang="en-US" sz="1900"/>
          </a:p>
          <a:p>
            <a:pPr>
              <a:lnSpc>
                <a:spcPct val="134000"/>
              </a:lnSpc>
              <a:spcBef>
                <a:spcPts val="0"/>
              </a:spcBef>
            </a:pPr>
            <a:r>
              <a:rPr lang="en-US" sz="1900" b="1">
                <a:latin typeface="Open Sans"/>
                <a:ea typeface="Open Sans"/>
                <a:cs typeface="Open Sans"/>
              </a:rPr>
              <a:t>Build a Better Future campaign page</a:t>
            </a:r>
            <a:r>
              <a:rPr lang="en-US" sz="1900">
                <a:latin typeface="Open Sans"/>
                <a:ea typeface="Open Sans"/>
                <a:cs typeface="Open Sans"/>
              </a:rPr>
              <a:t>: </a:t>
            </a:r>
            <a:r>
              <a:rPr lang="en-US" sz="1900">
                <a:latin typeface="Open Sans"/>
                <a:ea typeface="Open Sans"/>
                <a:cs typeface="Open Sans"/>
                <a:hlinkClick r:id="rId4"/>
              </a:rPr>
              <a:t>https://results.org/2026-campaign</a:t>
            </a:r>
            <a:r>
              <a:rPr lang="en-US" sz="1900">
                <a:latin typeface="Open Sans"/>
                <a:ea typeface="Open Sans"/>
                <a:cs typeface="Open Sans"/>
              </a:rPr>
              <a:t> </a:t>
            </a:r>
            <a:endParaRPr lang="en-US" sz="1900"/>
          </a:p>
          <a:p>
            <a:pPr lvl="1">
              <a:lnSpc>
                <a:spcPct val="134000"/>
              </a:lnSpc>
              <a:spcBef>
                <a:spcPts val="0"/>
              </a:spcBef>
              <a:spcAft>
                <a:spcPts val="600"/>
              </a:spcAft>
            </a:pPr>
            <a:r>
              <a:rPr lang="en-US" sz="1900">
                <a:latin typeface="Open Sans"/>
                <a:ea typeface="Open Sans"/>
                <a:cs typeface="Open Sans"/>
              </a:rPr>
              <a:t>Find links to lobby meeting requests, laser talks, and more!</a:t>
            </a:r>
          </a:p>
          <a:p>
            <a:pPr>
              <a:lnSpc>
                <a:spcPct val="134000"/>
              </a:lnSpc>
              <a:spcBef>
                <a:spcPts val="0"/>
              </a:spcBef>
              <a:spcAft>
                <a:spcPts val="600"/>
              </a:spcAft>
            </a:pPr>
            <a:r>
              <a:rPr lang="en-US" sz="1900" b="1">
                <a:latin typeface="Open Sans"/>
                <a:ea typeface="Open Sans"/>
                <a:cs typeface="Open Sans"/>
              </a:rPr>
              <a:t>Understanding Appropriations:  </a:t>
            </a:r>
            <a:r>
              <a:rPr lang="en-US" sz="1900">
                <a:latin typeface="Open Sans"/>
                <a:ea typeface="Open Sans"/>
                <a:cs typeface="Open Sans"/>
                <a:hlinkClick r:id="rId5"/>
              </a:rPr>
              <a:t>https://results.org/resources/understanding-appropriations</a:t>
            </a:r>
            <a:r>
              <a:rPr lang="en-US" sz="1900">
                <a:latin typeface="Open Sans"/>
                <a:ea typeface="Open Sans"/>
                <a:cs typeface="Open Sans"/>
              </a:rPr>
              <a:t> </a:t>
            </a:r>
          </a:p>
        </p:txBody>
      </p:sp>
      <p:sp>
        <p:nvSpPr>
          <p:cNvPr id="3" name="Slide Number Placeholder 2">
            <a:extLst>
              <a:ext uri="{FF2B5EF4-FFF2-40B4-BE49-F238E27FC236}">
                <a16:creationId xmlns:a16="http://schemas.microsoft.com/office/drawing/2014/main" id="{100086DF-4FD9-D20F-8B59-7FE79DACE58A}"/>
              </a:ext>
            </a:extLst>
          </p:cNvPr>
          <p:cNvSpPr>
            <a:spLocks noGrp="1"/>
          </p:cNvSpPr>
          <p:nvPr>
            <p:ph type="sldNum" sz="quarter" idx="12"/>
          </p:nvPr>
        </p:nvSpPr>
        <p:spPr/>
        <p:txBody>
          <a:bodyPr/>
          <a:lstStyle/>
          <a:p>
            <a:fld id="{307E6868-079E-1649-B8D1-459B42CE4DE3}" type="slidenum">
              <a:rPr lang="en-US" smtClean="0"/>
              <a:t>35</a:t>
            </a:fld>
            <a:endParaRPr lang="en-US"/>
          </a:p>
        </p:txBody>
      </p:sp>
    </p:spTree>
    <p:extLst>
      <p:ext uri="{BB962C8B-B14F-4D97-AF65-F5344CB8AC3E}">
        <p14:creationId xmlns:p14="http://schemas.microsoft.com/office/powerpoint/2010/main" val="1603181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3A712-D1FD-7248-4076-5BAA8001824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41AC1DF-B36C-7FA5-40B5-204C2EBF864E}"/>
              </a:ext>
            </a:extLst>
          </p:cNvPr>
          <p:cNvSpPr>
            <a:spLocks noGrp="1"/>
          </p:cNvSpPr>
          <p:nvPr>
            <p:ph type="title"/>
          </p:nvPr>
        </p:nvSpPr>
        <p:spPr/>
        <p:txBody>
          <a:bodyPr>
            <a:normAutofit fontScale="90000"/>
          </a:bodyPr>
          <a:lstStyle/>
          <a:p>
            <a:r>
              <a:rPr lang="en-US">
                <a:latin typeface="Open Sans"/>
                <a:ea typeface="Open Sans"/>
                <a:cs typeface="Open Sans"/>
              </a:rPr>
              <a:t>Grassroots Inspiration &amp; Action</a:t>
            </a:r>
            <a:endParaRPr lang="en-US"/>
          </a:p>
        </p:txBody>
      </p:sp>
    </p:spTree>
    <p:extLst>
      <p:ext uri="{BB962C8B-B14F-4D97-AF65-F5344CB8AC3E}">
        <p14:creationId xmlns:p14="http://schemas.microsoft.com/office/powerpoint/2010/main" val="3975621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71BF81-E875-4938-C500-E04239D64901}"/>
              </a:ext>
            </a:extLst>
          </p:cNvPr>
          <p:cNvSpPr>
            <a:spLocks noGrp="1"/>
          </p:cNvSpPr>
          <p:nvPr>
            <p:ph type="sldNum" sz="quarter" idx="12"/>
          </p:nvPr>
        </p:nvSpPr>
        <p:spPr/>
        <p:txBody>
          <a:bodyPr/>
          <a:lstStyle/>
          <a:p>
            <a:fld id="{307E6868-079E-1649-B8D1-459B42CE4DE3}" type="slidenum">
              <a:rPr lang="en-US" smtClean="0"/>
              <a:t>37</a:t>
            </a:fld>
            <a:endParaRPr lang="en-US"/>
          </a:p>
        </p:txBody>
      </p:sp>
      <p:sp>
        <p:nvSpPr>
          <p:cNvPr id="4" name="Content Placeholder 3">
            <a:extLst>
              <a:ext uri="{FF2B5EF4-FFF2-40B4-BE49-F238E27FC236}">
                <a16:creationId xmlns:a16="http://schemas.microsoft.com/office/drawing/2014/main" id="{3A821DB4-9566-394D-C183-C181724E3D3C}"/>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Sarah Leone</a:t>
            </a:r>
          </a:p>
          <a:p>
            <a:pPr marL="115570" indent="0">
              <a:lnSpc>
                <a:spcPct val="114000"/>
              </a:lnSpc>
              <a:spcBef>
                <a:spcPts val="0"/>
              </a:spcBef>
              <a:buNone/>
            </a:pPr>
            <a:r>
              <a:rPr lang="en-US" sz="2000">
                <a:latin typeface="Open Sans"/>
                <a:ea typeface="Open Sans"/>
                <a:cs typeface="Open Sans"/>
              </a:rPr>
              <a:t>Senior Associate, </a:t>
            </a:r>
          </a:p>
          <a:p>
            <a:pPr marL="115570" indent="0">
              <a:lnSpc>
                <a:spcPct val="114000"/>
              </a:lnSpc>
              <a:spcBef>
                <a:spcPts val="0"/>
              </a:spcBef>
              <a:buNone/>
            </a:pPr>
            <a:r>
              <a:rPr lang="en-US" sz="2000">
                <a:latin typeface="Open Sans"/>
                <a:ea typeface="Open Sans"/>
                <a:cs typeface="Open Sans"/>
              </a:rPr>
              <a:t>Grassroots Impact</a:t>
            </a:r>
            <a:br>
              <a:rPr lang="en-US" sz="2000">
                <a:latin typeface="Open Sans"/>
              </a:rPr>
            </a:br>
            <a:r>
              <a:rPr lang="en-US" sz="2000">
                <a:latin typeface="Open Sans"/>
                <a:ea typeface="Open Sans"/>
                <a:cs typeface="Open Sans"/>
                <a:hlinkClick r:id="rId2"/>
              </a:rPr>
              <a:t>sleone@results.org</a:t>
            </a:r>
            <a:endParaRPr lang="en-US" sz="2000"/>
          </a:p>
        </p:txBody>
      </p:sp>
      <p:pic>
        <p:nvPicPr>
          <p:cNvPr id="2" name="Picture 1" descr="A person smiling at camera&#10;&#10;AI-generated content may be incorrect.">
            <a:extLst>
              <a:ext uri="{FF2B5EF4-FFF2-40B4-BE49-F238E27FC236}">
                <a16:creationId xmlns:a16="http://schemas.microsoft.com/office/drawing/2014/main" id="{BAFEF7C7-4FD0-1133-BBCA-207B7C1745D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6945" y="1285875"/>
            <a:ext cx="2857500" cy="2857500"/>
          </a:xfrm>
          <a:prstGeom prst="rect">
            <a:avLst/>
          </a:prstGeom>
        </p:spPr>
      </p:pic>
    </p:spTree>
    <p:extLst>
      <p:ext uri="{BB962C8B-B14F-4D97-AF65-F5344CB8AC3E}">
        <p14:creationId xmlns:p14="http://schemas.microsoft.com/office/powerpoint/2010/main" val="1923317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5C035-ED8D-6A85-998B-3900E74647F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5430855-937B-1F9E-8C70-5CA257C6024F}"/>
              </a:ext>
            </a:extLst>
          </p:cNvPr>
          <p:cNvSpPr>
            <a:spLocks noGrp="1"/>
          </p:cNvSpPr>
          <p:nvPr>
            <p:ph type="sldNum" sz="quarter" idx="12"/>
          </p:nvPr>
        </p:nvSpPr>
        <p:spPr/>
        <p:txBody>
          <a:bodyPr/>
          <a:lstStyle/>
          <a:p>
            <a:fld id="{307E6868-079E-1649-B8D1-459B42CE4DE3}" type="slidenum">
              <a:rPr lang="en-US" smtClean="0"/>
              <a:t>38</a:t>
            </a:fld>
            <a:endParaRPr lang="en-US"/>
          </a:p>
        </p:txBody>
      </p:sp>
      <p:sp>
        <p:nvSpPr>
          <p:cNvPr id="4" name="Content Placeholder 3">
            <a:extLst>
              <a:ext uri="{FF2B5EF4-FFF2-40B4-BE49-F238E27FC236}">
                <a16:creationId xmlns:a16="http://schemas.microsoft.com/office/drawing/2014/main" id="{027A2D0C-5FDD-53E2-EF07-688357D6E5F1}"/>
              </a:ext>
            </a:extLst>
          </p:cNvPr>
          <p:cNvSpPr txBox="1">
            <a:spLocks/>
          </p:cNvSpPr>
          <p:nvPr/>
        </p:nvSpPr>
        <p:spPr>
          <a:xfrm>
            <a:off x="871253" y="3745010"/>
            <a:ext cx="7563171"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buNone/>
            </a:pPr>
            <a:endParaRPr lang="en-US" sz="2000">
              <a:latin typeface="Open Sans"/>
              <a:ea typeface="Open Sans"/>
              <a:cs typeface="Open Sans"/>
            </a:endParaRPr>
          </a:p>
          <a:p>
            <a:pPr marL="115570" indent="0">
              <a:spcBef>
                <a:spcPts val="0"/>
              </a:spcBef>
              <a:buNone/>
            </a:pPr>
            <a:r>
              <a:rPr lang="en-US" sz="2000" i="1">
                <a:latin typeface="Open Sans"/>
                <a:ea typeface="Open Sans"/>
                <a:cs typeface="Open Sans"/>
              </a:rPr>
              <a:t>Sarah lobbying as a volunteer with RESULTS Indiana at her first RESULTS Conference in 2016. This was taken after her first lobby meeting.</a:t>
            </a:r>
            <a:endParaRPr lang="en-US" sz="2000" i="1"/>
          </a:p>
        </p:txBody>
      </p:sp>
      <p:sp>
        <p:nvSpPr>
          <p:cNvPr id="9" name="Title 1">
            <a:extLst>
              <a:ext uri="{FF2B5EF4-FFF2-40B4-BE49-F238E27FC236}">
                <a16:creationId xmlns:a16="http://schemas.microsoft.com/office/drawing/2014/main" id="{8BF5725D-AD19-9646-B4BF-43D85408E374}"/>
              </a:ext>
            </a:extLst>
          </p:cNvPr>
          <p:cNvSpPr>
            <a:spLocks noGrp="1"/>
          </p:cNvSpPr>
          <p:nvPr>
            <p:ph type="title"/>
          </p:nvPr>
        </p:nvSpPr>
        <p:spPr>
          <a:xfrm>
            <a:off x="871253" y="118763"/>
            <a:ext cx="7401491" cy="857250"/>
          </a:xfrm>
        </p:spPr>
        <p:txBody>
          <a:bodyPr anchor="ctr">
            <a:normAutofit/>
          </a:bodyPr>
          <a:lstStyle/>
          <a:p>
            <a:r>
              <a:rPr lang="en-US" sz="2800">
                <a:solidFill>
                  <a:srgbClr val="D50032"/>
                </a:solidFill>
                <a:latin typeface="Open Sans"/>
                <a:ea typeface="Open Sans"/>
                <a:cs typeface="Open Sans"/>
              </a:rPr>
              <a:t>RESULTS National Conference</a:t>
            </a:r>
            <a:endParaRPr lang="en-US" sz="2800">
              <a:solidFill>
                <a:srgbClr val="D50032"/>
              </a:solidFill>
            </a:endParaRPr>
          </a:p>
        </p:txBody>
      </p:sp>
      <p:pic>
        <p:nvPicPr>
          <p:cNvPr id="8" name="Picture 7">
            <a:extLst>
              <a:ext uri="{FF2B5EF4-FFF2-40B4-BE49-F238E27FC236}">
                <a16:creationId xmlns:a16="http://schemas.microsoft.com/office/drawing/2014/main" id="{A201EC10-AC88-76B7-08A5-BC6E4DA039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4314" y="976013"/>
            <a:ext cx="3838886" cy="2879165"/>
          </a:xfrm>
          <a:prstGeom prst="rect">
            <a:avLst/>
          </a:prstGeom>
        </p:spPr>
      </p:pic>
    </p:spTree>
    <p:extLst>
      <p:ext uri="{BB962C8B-B14F-4D97-AF65-F5344CB8AC3E}">
        <p14:creationId xmlns:p14="http://schemas.microsoft.com/office/powerpoint/2010/main" val="1699786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FDB911-6D27-0037-3EE2-8357243D04C8}"/>
              </a:ext>
            </a:extLst>
          </p:cNvPr>
          <p:cNvSpPr txBox="1">
            <a:spLocks noGrp="1"/>
          </p:cNvSpPr>
          <p:nvPr>
            <p:ph type="title"/>
          </p:nvPr>
        </p:nvSpPr>
        <p:spPr>
          <a:xfrm>
            <a:off x="457200" y="205979"/>
            <a:ext cx="7401491" cy="857250"/>
          </a:xfr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a:solidFill>
                  <a:srgbClr val="D50032"/>
                </a:solidFill>
              </a:rPr>
              <a:t>RESULTS National Conference</a:t>
            </a:r>
          </a:p>
        </p:txBody>
      </p:sp>
      <p:pic>
        <p:nvPicPr>
          <p:cNvPr id="7" name="Content Placeholder 6">
            <a:extLst>
              <a:ext uri="{FF2B5EF4-FFF2-40B4-BE49-F238E27FC236}">
                <a16:creationId xmlns:a16="http://schemas.microsoft.com/office/drawing/2014/main" id="{A3B7023D-1892-4894-7E14-575B2DC109AD}"/>
              </a:ext>
            </a:extLst>
          </p:cNvPr>
          <p:cNvPicPr>
            <a:picLocks noGrp="1" noChangeAspect="1"/>
          </p:cNvPicPr>
          <p:nvPr>
            <p:ph sz="half" idx="1"/>
          </p:nvPr>
        </p:nvPicPr>
        <p:blipFill>
          <a:blip r:embed="rId2">
            <a:extLst>
              <a:ext uri="{28A0092B-C50C-407E-A947-70E740481C1C}">
                <a14:useLocalDpi xmlns:a14="http://schemas.microsoft.com/office/drawing/2010/main"/>
              </a:ext>
            </a:extLst>
          </a:blip>
          <a:srcRect r="-2"/>
          <a:stretch>
            <a:fillRect/>
          </a:stretch>
        </p:blipFill>
        <p:spPr>
          <a:xfrm>
            <a:off x="457200" y="1200151"/>
            <a:ext cx="4038600" cy="3394472"/>
          </a:xfrm>
          <a:prstGeom prst="rect">
            <a:avLst/>
          </a:prstGeom>
          <a:noFill/>
        </p:spPr>
      </p:pic>
      <p:sp>
        <p:nvSpPr>
          <p:cNvPr id="12" name="Content Placeholder 3">
            <a:extLst>
              <a:ext uri="{FF2B5EF4-FFF2-40B4-BE49-F238E27FC236}">
                <a16:creationId xmlns:a16="http://schemas.microsoft.com/office/drawing/2014/main" id="{2E0BBBF5-59BD-660C-0444-26FE48FE9CA5}"/>
              </a:ext>
            </a:extLst>
          </p:cNvPr>
          <p:cNvSpPr>
            <a:spLocks noGrp="1"/>
          </p:cNvSpPr>
          <p:nvPr>
            <p:ph sz="half" idx="2"/>
          </p:nvPr>
        </p:nvSpPr>
        <p:spPr>
          <a:xfrm>
            <a:off x="4648200" y="1200151"/>
            <a:ext cx="4038600" cy="3394472"/>
          </a:xfrm>
        </p:spPr>
        <p:txBody>
          <a:bodyPr anchor="ctr"/>
          <a:lstStyle/>
          <a:p>
            <a:pPr marL="400050" lvl="1" indent="0">
              <a:buNone/>
            </a:pPr>
            <a:r>
              <a:rPr lang="en-US" i="1"/>
              <a:t>RESULTS Indiana speaking with former IN Senator Dan Coats in the tunnels underneath Capitol Hill. </a:t>
            </a:r>
          </a:p>
        </p:txBody>
      </p:sp>
      <p:sp>
        <p:nvSpPr>
          <p:cNvPr id="4" name="Slide Number Placeholder 3">
            <a:extLst>
              <a:ext uri="{FF2B5EF4-FFF2-40B4-BE49-F238E27FC236}">
                <a16:creationId xmlns:a16="http://schemas.microsoft.com/office/drawing/2014/main" id="{8D579FE6-A203-ECA2-D20D-9670F19BAA49}"/>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39</a:t>
            </a:fld>
            <a:endParaRPr lang="en-US"/>
          </a:p>
        </p:txBody>
      </p:sp>
    </p:spTree>
    <p:extLst>
      <p:ext uri="{BB962C8B-B14F-4D97-AF65-F5344CB8AC3E}">
        <p14:creationId xmlns:p14="http://schemas.microsoft.com/office/powerpoint/2010/main" val="427999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CA91-D96A-60D7-CDF6-C3399ED9AA5D}"/>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0285B1-FC78-5ADE-B3CC-9176A240AF5E}"/>
              </a:ext>
            </a:extLst>
          </p:cNvPr>
          <p:cNvSpPr>
            <a:spLocks noGrp="1"/>
          </p:cNvSpPr>
          <p:nvPr>
            <p:ph type="sldNum" sz="quarter" idx="12"/>
          </p:nvPr>
        </p:nvSpPr>
        <p:spPr/>
        <p:txBody>
          <a:bodyPr/>
          <a:lstStyle/>
          <a:p>
            <a:fld id="{307E6868-079E-1649-B8D1-459B42CE4DE3}" type="slidenum">
              <a:rPr lang="en-US" smtClean="0"/>
              <a:t>4</a:t>
            </a:fld>
            <a:endParaRPr lang="en-US"/>
          </a:p>
        </p:txBody>
      </p:sp>
      <p:sp>
        <p:nvSpPr>
          <p:cNvPr id="5" name="AutoShape 6" descr="Joanne Carter">
            <a:extLst>
              <a:ext uri="{FF2B5EF4-FFF2-40B4-BE49-F238E27FC236}">
                <a16:creationId xmlns:a16="http://schemas.microsoft.com/office/drawing/2014/main" id="{7B9567A4-7C7B-FA12-4EC9-A39A60934B5C}"/>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7" name="AutoShape 8" descr="Joanne Carter">
            <a:extLst>
              <a:ext uri="{FF2B5EF4-FFF2-40B4-BE49-F238E27FC236}">
                <a16:creationId xmlns:a16="http://schemas.microsoft.com/office/drawing/2014/main" id="{5F156175-DB79-29BB-D124-90E0A355EE41}"/>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8" name="AutoShape 10" descr="Joanne Carter">
            <a:extLst>
              <a:ext uri="{FF2B5EF4-FFF2-40B4-BE49-F238E27FC236}">
                <a16:creationId xmlns:a16="http://schemas.microsoft.com/office/drawing/2014/main" id="{E25DD2D0-7179-00A8-3BBE-6F2C82336238}"/>
              </a:ext>
            </a:extLst>
          </p:cNvPr>
          <p:cNvSpPr>
            <a:spLocks noChangeAspect="1" noChangeArrowheads="1"/>
          </p:cNvSpPr>
          <p:nvPr/>
        </p:nvSpPr>
        <p:spPr bwMode="auto">
          <a:xfrm>
            <a:off x="4724400" y="2724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3" name="AutoShape 2" descr="TaShon Thomas">
            <a:extLst>
              <a:ext uri="{FF2B5EF4-FFF2-40B4-BE49-F238E27FC236}">
                <a16:creationId xmlns:a16="http://schemas.microsoft.com/office/drawing/2014/main" id="{6E51E7E1-66BA-BBBF-392E-491CC2289032}"/>
              </a:ext>
            </a:extLst>
          </p:cNvPr>
          <p:cNvSpPr>
            <a:spLocks noChangeAspect="1" noChangeArrowheads="1"/>
          </p:cNvSpPr>
          <p:nvPr/>
        </p:nvSpPr>
        <p:spPr bwMode="auto">
          <a:xfrm>
            <a:off x="4876800" y="28765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3">
            <a:extLst>
              <a:ext uri="{FF2B5EF4-FFF2-40B4-BE49-F238E27FC236}">
                <a16:creationId xmlns:a16="http://schemas.microsoft.com/office/drawing/2014/main" id="{3A821DB4-9566-394D-C183-C181724E3D3C}"/>
              </a:ext>
            </a:extLst>
          </p:cNvPr>
          <p:cNvSpPr txBox="1">
            <a:spLocks/>
          </p:cNvSpPr>
          <p:nvPr/>
        </p:nvSpPr>
        <p:spPr>
          <a:xfrm>
            <a:off x="4572000" y="1744117"/>
            <a:ext cx="3680460" cy="1875383"/>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David Plasterer</a:t>
            </a:r>
          </a:p>
          <a:p>
            <a:pPr marL="115570" indent="0">
              <a:lnSpc>
                <a:spcPct val="114000"/>
              </a:lnSpc>
              <a:spcBef>
                <a:spcPts val="0"/>
              </a:spcBef>
              <a:buNone/>
            </a:pPr>
            <a:r>
              <a:rPr lang="en-US" sz="2000">
                <a:latin typeface="Open Sans"/>
                <a:ea typeface="Open Sans"/>
                <a:cs typeface="Open Sans"/>
              </a:rPr>
              <a:t>Senior Associate,</a:t>
            </a:r>
          </a:p>
          <a:p>
            <a:pPr marL="115570" indent="0">
              <a:lnSpc>
                <a:spcPct val="114000"/>
              </a:lnSpc>
              <a:spcBef>
                <a:spcPts val="0"/>
              </a:spcBef>
              <a:buNone/>
            </a:pPr>
            <a:r>
              <a:rPr lang="en-US" sz="2000">
                <a:latin typeface="Open Sans"/>
                <a:ea typeface="Open Sans"/>
                <a:cs typeface="Open Sans"/>
              </a:rPr>
              <a:t>U.S. Poverty Policy</a:t>
            </a:r>
            <a:endParaRPr lang="en-US" sz="2000">
              <a:latin typeface="Open Sans"/>
            </a:endParaRPr>
          </a:p>
          <a:p>
            <a:pPr marL="115570" indent="0">
              <a:lnSpc>
                <a:spcPct val="114000"/>
              </a:lnSpc>
              <a:spcBef>
                <a:spcPts val="0"/>
              </a:spcBef>
              <a:buNone/>
            </a:pPr>
            <a:r>
              <a:rPr lang="en-US" sz="2000">
                <a:latin typeface="Open Sans"/>
                <a:ea typeface="Open Sans"/>
                <a:cs typeface="Open Sans"/>
                <a:hlinkClick r:id="rId3"/>
              </a:rPr>
              <a:t>dplasterer@results.org</a:t>
            </a:r>
            <a:endParaRPr lang="en-US" sz="2000">
              <a:latin typeface="Open Sans"/>
              <a:ea typeface="Open Sans"/>
              <a:cs typeface="Open Sans"/>
            </a:endParaRPr>
          </a:p>
          <a:p>
            <a:pPr marL="115570" indent="0">
              <a:spcBef>
                <a:spcPts val="0"/>
              </a:spcBef>
              <a:buNone/>
            </a:pPr>
            <a:endParaRPr lang="en-US" sz="2000"/>
          </a:p>
          <a:p>
            <a:pPr marL="115570" indent="0">
              <a:spcBef>
                <a:spcPts val="0"/>
              </a:spcBef>
              <a:spcAft>
                <a:spcPts val="1200"/>
              </a:spcAft>
              <a:buNone/>
            </a:pPr>
            <a:endParaRPr lang="en-US" sz="2000"/>
          </a:p>
          <a:p>
            <a:pPr>
              <a:buFont typeface="Arial"/>
              <a:buChar char="•"/>
            </a:pPr>
            <a:endParaRPr lang="en-US" sz="2000"/>
          </a:p>
        </p:txBody>
      </p:sp>
      <p:sp>
        <p:nvSpPr>
          <p:cNvPr id="2" name="AutoShape 2" descr="Jos Linn">
            <a:extLst>
              <a:ext uri="{FF2B5EF4-FFF2-40B4-BE49-F238E27FC236}">
                <a16:creationId xmlns:a16="http://schemas.microsoft.com/office/drawing/2014/main" id="{68E5FA0D-BC5A-C418-F7F0-AC7DB0A1A251}"/>
              </a:ext>
            </a:extLst>
          </p:cNvPr>
          <p:cNvSpPr>
            <a:spLocks noChangeAspect="1" noChangeArrowheads="1"/>
          </p:cNvSpPr>
          <p:nvPr/>
        </p:nvSpPr>
        <p:spPr bwMode="auto">
          <a:xfrm>
            <a:off x="5029200" y="30289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183105DB-2313-8815-3B2C-A9A3132E9A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7360" y="1097280"/>
            <a:ext cx="2834640" cy="2834640"/>
          </a:xfrm>
          <a:prstGeom prst="rect">
            <a:avLst/>
          </a:prstGeom>
        </p:spPr>
      </p:pic>
    </p:spTree>
    <p:extLst>
      <p:ext uri="{BB962C8B-B14F-4D97-AF65-F5344CB8AC3E}">
        <p14:creationId xmlns:p14="http://schemas.microsoft.com/office/powerpoint/2010/main" val="2596807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A88823A-8EC9-0B41-79AE-5FDF7DB61E35}"/>
              </a:ext>
            </a:extLst>
          </p:cNvPr>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457200" y="1336253"/>
            <a:ext cx="8229600" cy="3394472"/>
          </a:xfrm>
          <a:prstGeom prst="rect">
            <a:avLst/>
          </a:prstGeom>
          <a:noFill/>
        </p:spPr>
      </p:pic>
      <p:sp>
        <p:nvSpPr>
          <p:cNvPr id="5" name="Slide Number Placeholder 4">
            <a:extLst>
              <a:ext uri="{FF2B5EF4-FFF2-40B4-BE49-F238E27FC236}">
                <a16:creationId xmlns:a16="http://schemas.microsoft.com/office/drawing/2014/main" id="{4074EFA3-5374-1477-DBB8-B1E3B6130A63}"/>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40</a:t>
            </a:fld>
            <a:endParaRPr lang="en-US"/>
          </a:p>
        </p:txBody>
      </p:sp>
      <p:sp>
        <p:nvSpPr>
          <p:cNvPr id="8" name="Title 1">
            <a:extLst>
              <a:ext uri="{FF2B5EF4-FFF2-40B4-BE49-F238E27FC236}">
                <a16:creationId xmlns:a16="http://schemas.microsoft.com/office/drawing/2014/main" id="{6B0E9DF2-B056-8ECB-3987-A407644A9E17}"/>
              </a:ext>
            </a:extLst>
          </p:cNvPr>
          <p:cNvSpPr txBox="1">
            <a:spLocks noGrp="1"/>
          </p:cNvSpPr>
          <p:nvPr>
            <p:ph type="title"/>
          </p:nvPr>
        </p:nvSpPr>
        <p:spPr>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a:solidFill>
                  <a:srgbClr val="D50032"/>
                </a:solidFill>
              </a:rPr>
              <a:t>RESULTS National Conference</a:t>
            </a:r>
          </a:p>
        </p:txBody>
      </p:sp>
    </p:spTree>
    <p:extLst>
      <p:ext uri="{BB962C8B-B14F-4D97-AF65-F5344CB8AC3E}">
        <p14:creationId xmlns:p14="http://schemas.microsoft.com/office/powerpoint/2010/main" val="2825182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7420B-2403-1F53-5F1B-E971D61C743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708BAA-B4DA-F337-42F3-2D615D43EE99}"/>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41</a:t>
            </a:fld>
            <a:endParaRPr lang="en-US"/>
          </a:p>
        </p:txBody>
      </p:sp>
      <p:sp>
        <p:nvSpPr>
          <p:cNvPr id="7" name="TextBox 6">
            <a:extLst>
              <a:ext uri="{FF2B5EF4-FFF2-40B4-BE49-F238E27FC236}">
                <a16:creationId xmlns:a16="http://schemas.microsoft.com/office/drawing/2014/main" id="{37306E8F-AB9A-71FA-F7E3-F551B099F2F4}"/>
              </a:ext>
            </a:extLst>
          </p:cNvPr>
          <p:cNvSpPr txBox="1"/>
          <p:nvPr/>
        </p:nvSpPr>
        <p:spPr>
          <a:xfrm>
            <a:off x="2271719" y="3318588"/>
            <a:ext cx="4600555" cy="1431161"/>
          </a:xfrm>
          <a:prstGeom prst="rect">
            <a:avLst/>
          </a:prstGeom>
          <a:noFill/>
        </p:spPr>
        <p:txBody>
          <a:bodyPr wrap="none" rtlCol="0">
            <a:spAutoFit/>
          </a:bodyPr>
          <a:lstStyle/>
          <a:p>
            <a:pPr algn="ctr">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rPr>
              <a:t>July 12-14, Washington, DC</a:t>
            </a:r>
          </a:p>
          <a:p>
            <a:pPr algn="ctr">
              <a:spcAft>
                <a:spcPts val="600"/>
              </a:spcAft>
            </a:pPr>
            <a:r>
              <a:rPr lang="en-US" sz="2400" b="1">
                <a:latin typeface="Open Sans" panose="020B0606030504020204" pitchFamily="34" charset="0"/>
                <a:ea typeface="Open Sans" panose="020B0606030504020204" pitchFamily="34" charset="0"/>
                <a:cs typeface="Open Sans" panose="020B0606030504020204" pitchFamily="34" charset="0"/>
              </a:rPr>
              <a:t>Register today!</a:t>
            </a:r>
          </a:p>
          <a:p>
            <a:pPr algn="ctr"/>
            <a:r>
              <a:rPr lang="en-US" sz="2400" b="1">
                <a:latin typeface="Open Sans" panose="020B0606030504020204" pitchFamily="34" charset="0"/>
                <a:ea typeface="Open Sans" panose="020B0606030504020204" pitchFamily="34" charset="0"/>
                <a:cs typeface="Open Sans" panose="020B0606030504020204" pitchFamily="34" charset="0"/>
                <a:hlinkClick r:id="rId2"/>
              </a:rPr>
              <a:t>www.results.org/conference</a:t>
            </a:r>
            <a:r>
              <a:rPr lang="en-US" sz="2400" b="1">
                <a:latin typeface="Open Sans" panose="020B0606030504020204" pitchFamily="34" charset="0"/>
                <a:ea typeface="Open Sans" panose="020B0606030504020204" pitchFamily="34" charset="0"/>
                <a:cs typeface="Open Sans" panose="020B0606030504020204" pitchFamily="34" charset="0"/>
              </a:rPr>
              <a:t> </a:t>
            </a:r>
          </a:p>
        </p:txBody>
      </p:sp>
      <p:pic>
        <p:nvPicPr>
          <p:cNvPr id="9" name="Picture 8">
            <a:extLst>
              <a:ext uri="{FF2B5EF4-FFF2-40B4-BE49-F238E27FC236}">
                <a16:creationId xmlns:a16="http://schemas.microsoft.com/office/drawing/2014/main" id="{E210F833-D0A6-F032-51F9-24AC4D6547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2605" y="108650"/>
            <a:ext cx="2158785" cy="3093381"/>
          </a:xfrm>
          <a:prstGeom prst="rect">
            <a:avLst/>
          </a:prstGeom>
        </p:spPr>
      </p:pic>
      <p:pic>
        <p:nvPicPr>
          <p:cNvPr id="12" name="Picture 11">
            <a:extLst>
              <a:ext uri="{FF2B5EF4-FFF2-40B4-BE49-F238E27FC236}">
                <a16:creationId xmlns:a16="http://schemas.microsoft.com/office/drawing/2014/main" id="{5565E15F-8726-7F46-6E6E-7ED99F2BD6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962" y="1194743"/>
            <a:ext cx="2758699" cy="1822436"/>
          </a:xfrm>
          <a:prstGeom prst="rect">
            <a:avLst/>
          </a:prstGeom>
        </p:spPr>
      </p:pic>
      <p:pic>
        <p:nvPicPr>
          <p:cNvPr id="14" name="Picture 13">
            <a:extLst>
              <a:ext uri="{FF2B5EF4-FFF2-40B4-BE49-F238E27FC236}">
                <a16:creationId xmlns:a16="http://schemas.microsoft.com/office/drawing/2014/main" id="{D7B56CF8-C10C-D22F-BEB0-29FDC1DE25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334" y="1194743"/>
            <a:ext cx="2867590" cy="1880454"/>
          </a:xfrm>
          <a:prstGeom prst="rect">
            <a:avLst/>
          </a:prstGeom>
        </p:spPr>
      </p:pic>
    </p:spTree>
    <p:extLst>
      <p:ext uri="{BB962C8B-B14F-4D97-AF65-F5344CB8AC3E}">
        <p14:creationId xmlns:p14="http://schemas.microsoft.com/office/powerpoint/2010/main" val="2425320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5632-1DAD-9F95-B9F1-EF633600F179}"/>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23D9AF8-14CB-8E19-6FA5-D03285F0EC58}"/>
              </a:ext>
            </a:extLst>
          </p:cNvPr>
          <p:cNvSpPr>
            <a:spLocks noGrp="1"/>
          </p:cNvSpPr>
          <p:nvPr>
            <p:ph type="title"/>
          </p:nvPr>
        </p:nvSpPr>
        <p:spPr>
          <a:xfrm>
            <a:off x="441701" y="102393"/>
            <a:ext cx="7401491" cy="857250"/>
          </a:xfrm>
        </p:spPr>
        <p:txBody>
          <a:bodyPr anchor="ctr">
            <a:normAutofit fontScale="90000"/>
          </a:bodyPr>
          <a:lstStyle/>
          <a:p>
            <a:r>
              <a:rPr lang="en-US">
                <a:solidFill>
                  <a:srgbClr val="D50032"/>
                </a:solidFill>
                <a:latin typeface="Open Sans"/>
                <a:ea typeface="Open Sans"/>
                <a:cs typeface="Open Sans"/>
              </a:rPr>
              <a:t>2026 RESULTS National Conference</a:t>
            </a:r>
            <a:endParaRPr lang="en-US">
              <a:solidFill>
                <a:srgbClr val="D50032"/>
              </a:solidFill>
            </a:endParaRPr>
          </a:p>
        </p:txBody>
      </p:sp>
      <p:sp>
        <p:nvSpPr>
          <p:cNvPr id="5" name="Slide Number Placeholder 4">
            <a:extLst>
              <a:ext uri="{FF2B5EF4-FFF2-40B4-BE49-F238E27FC236}">
                <a16:creationId xmlns:a16="http://schemas.microsoft.com/office/drawing/2014/main" id="{34470DBE-4DD0-D97F-2C49-30704C32AA76}"/>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42</a:t>
            </a:fld>
            <a:endParaRPr lang="en-US"/>
          </a:p>
        </p:txBody>
      </p:sp>
      <p:sp>
        <p:nvSpPr>
          <p:cNvPr id="2" name="TextBox 1">
            <a:extLst>
              <a:ext uri="{FF2B5EF4-FFF2-40B4-BE49-F238E27FC236}">
                <a16:creationId xmlns:a16="http://schemas.microsoft.com/office/drawing/2014/main" id="{45045190-3EFA-7822-0720-45E5E6A29B8B}"/>
              </a:ext>
            </a:extLst>
          </p:cNvPr>
          <p:cNvSpPr txBox="1"/>
          <p:nvPr/>
        </p:nvSpPr>
        <p:spPr>
          <a:xfrm>
            <a:off x="767165" y="900422"/>
            <a:ext cx="7609669" cy="4090928"/>
          </a:xfrm>
          <a:prstGeom prst="rect">
            <a:avLst/>
          </a:prstGeom>
          <a:noFill/>
        </p:spPr>
        <p:txBody>
          <a:bodyPr wrap="square" rtlCol="0">
            <a:spAutoFit/>
          </a:bodyPr>
          <a:lstStyle/>
          <a:p>
            <a:pPr algn="ctr">
              <a:lnSpc>
                <a:spcPct val="114000"/>
              </a:lnSpc>
              <a:spcAft>
                <a:spcPts val="600"/>
              </a:spcAft>
            </a:pPr>
            <a:r>
              <a:rPr lang="en-US" sz="2200" b="1">
                <a:latin typeface="Open Sans" panose="020B0606030504020204" pitchFamily="34" charset="0"/>
                <a:ea typeface="Open Sans" panose="020B0606030504020204" pitchFamily="34" charset="0"/>
                <a:cs typeface="Open Sans" panose="020B0606030504020204" pitchFamily="34" charset="0"/>
              </a:rPr>
              <a:t>July 12-14, 2026</a:t>
            </a:r>
          </a:p>
          <a:p>
            <a:pPr algn="ctr">
              <a:lnSpc>
                <a:spcPct val="114000"/>
              </a:lnSpc>
              <a:spcAft>
                <a:spcPts val="1800"/>
              </a:spcAft>
            </a:pPr>
            <a:r>
              <a:rPr lang="en-US" sz="2200" b="1">
                <a:latin typeface="Open Sans" panose="020B0606030504020204" pitchFamily="34" charset="0"/>
                <a:ea typeface="Open Sans" panose="020B0606030504020204" pitchFamily="34" charset="0"/>
                <a:cs typeface="Open Sans" panose="020B0606030504020204" pitchFamily="34" charset="0"/>
              </a:rPr>
              <a:t>American University Law School in Washington, DC</a:t>
            </a:r>
          </a:p>
          <a:p>
            <a:pPr algn="ctr">
              <a:lnSpc>
                <a:spcPct val="114000"/>
              </a:lnSpc>
              <a:spcAft>
                <a:spcPts val="1800"/>
              </a:spcAft>
            </a:pPr>
            <a:r>
              <a:rPr lang="en-US" sz="1750">
                <a:latin typeface="Open Sans" panose="020B0606030504020204" pitchFamily="34" charset="0"/>
                <a:ea typeface="Open Sans" panose="020B0606030504020204" pitchFamily="34" charset="0"/>
                <a:cs typeface="Open Sans" panose="020B0606030504020204" pitchFamily="34" charset="0"/>
              </a:rPr>
              <a:t>Join us this summer for our biggest event of the year. Join hundreds of your fellow advocates as we meet, learn, and lobby together!</a:t>
            </a:r>
          </a:p>
          <a:p>
            <a:pPr algn="ctr">
              <a:lnSpc>
                <a:spcPct val="114000"/>
              </a:lnSpc>
              <a:spcAft>
                <a:spcPts val="1800"/>
              </a:spcAft>
            </a:pPr>
            <a:r>
              <a:rPr lang="en-US" sz="1750" b="1" i="0">
                <a:solidFill>
                  <a:srgbClr val="080F0F"/>
                </a:solidFill>
                <a:effectLst/>
                <a:latin typeface="Open Sans" panose="020B0606030504020204" pitchFamily="34" charset="0"/>
              </a:rPr>
              <a:t>New! Conference agenda is now on our website.</a:t>
            </a:r>
          </a:p>
          <a:p>
            <a:pPr algn="ctr">
              <a:lnSpc>
                <a:spcPct val="114000"/>
              </a:lnSpc>
            </a:pPr>
            <a:r>
              <a:rPr lang="en-US" sz="1750" u="sng">
                <a:latin typeface="Open Sans" panose="020B0606030504020204" pitchFamily="34" charset="0"/>
                <a:ea typeface="Open Sans" panose="020B0606030504020204" pitchFamily="34" charset="0"/>
                <a:cs typeface="Open Sans" panose="020B0606030504020204" pitchFamily="34" charset="0"/>
                <a:hlinkClick r:id="rId2" tooltip="https://default.salsalabs.org/T6caac3eb-d674-476a-a121-746217509327/bd120f72-dc23-4e79-99bf-ff9492e1c89f"/>
              </a:rPr>
              <a:t>Use our hotel discount</a:t>
            </a:r>
            <a:r>
              <a:rPr lang="en-US" sz="1750">
                <a:latin typeface="Open Sans" panose="020B0606030504020204" pitchFamily="34" charset="0"/>
                <a:ea typeface="Open Sans" panose="020B0606030504020204" pitchFamily="34" charset="0"/>
                <a:cs typeface="Open Sans" panose="020B0606030504020204" pitchFamily="34" charset="0"/>
              </a:rPr>
              <a:t> </a:t>
            </a:r>
            <a:r>
              <a:rPr lang="en-US" sz="1750" b="0" i="0">
                <a:solidFill>
                  <a:srgbClr val="080F0F"/>
                </a:solidFill>
                <a:effectLst/>
                <a:latin typeface="Open Sans" panose="020B0606030504020204" pitchFamily="34" charset="0"/>
              </a:rPr>
              <a:t>to </a:t>
            </a:r>
            <a:r>
              <a:rPr lang="en-US" sz="1750">
                <a:solidFill>
                  <a:srgbClr val="080F0F"/>
                </a:solidFill>
                <a:effectLst/>
                <a:latin typeface="Open Sans" panose="020B0606030504020204" pitchFamily="34" charset="0"/>
              </a:rPr>
              <a:t>book your room </a:t>
            </a:r>
            <a:r>
              <a:rPr lang="en-US" sz="1750">
                <a:solidFill>
                  <a:srgbClr val="080F0F"/>
                </a:solidFill>
                <a:latin typeface="Open Sans" panose="020B0606030504020204" pitchFamily="34" charset="0"/>
              </a:rPr>
              <a:t>at the</a:t>
            </a:r>
          </a:p>
          <a:p>
            <a:pPr algn="ctr">
              <a:lnSpc>
                <a:spcPct val="114000"/>
              </a:lnSpc>
              <a:spcAft>
                <a:spcPts val="1800"/>
              </a:spcAft>
            </a:pPr>
            <a:r>
              <a:rPr lang="en-US" sz="1750">
                <a:latin typeface="Open Sans" panose="020B0606030504020204" pitchFamily="34" charset="0"/>
              </a:rPr>
              <a:t>Embassy Suites Chevy Chase Pavilion</a:t>
            </a:r>
            <a:r>
              <a:rPr lang="en-US" sz="1750" i="0">
                <a:solidFill>
                  <a:srgbClr val="080F0F"/>
                </a:solidFill>
                <a:effectLst/>
                <a:latin typeface="Open Sans" panose="020B0606030504020204" pitchFamily="34" charset="0"/>
              </a:rPr>
              <a:t>. </a:t>
            </a:r>
          </a:p>
          <a:p>
            <a:pPr algn="ctr">
              <a:lnSpc>
                <a:spcPct val="114000"/>
              </a:lnSpc>
              <a:spcAft>
                <a:spcPts val="600"/>
              </a:spcAft>
            </a:pPr>
            <a:r>
              <a:rPr lang="en-US" sz="2000" b="1">
                <a:solidFill>
                  <a:srgbClr val="080F0F"/>
                </a:solidFill>
                <a:latin typeface="Open Sans" panose="020B0606030504020204" pitchFamily="34" charset="0"/>
                <a:ea typeface="Open Sans" panose="020B0606030504020204" pitchFamily="34" charset="0"/>
                <a:cs typeface="Open Sans" panose="020B0606030504020204" pitchFamily="34" charset="0"/>
              </a:rPr>
              <a:t>Learn more and register at </a:t>
            </a:r>
            <a:r>
              <a:rPr lang="en-US" sz="2000" b="1">
                <a:solidFill>
                  <a:srgbClr val="080F0F"/>
                </a:solidFill>
                <a:latin typeface="Open Sans" panose="020B0606030504020204" pitchFamily="34" charset="0"/>
                <a:ea typeface="Open Sans" panose="020B0606030504020204" pitchFamily="34" charset="0"/>
                <a:cs typeface="Open Sans" panose="020B0606030504020204" pitchFamily="34" charset="0"/>
                <a:hlinkClick r:id="rId3"/>
              </a:rPr>
              <a:t>www.results.org/conference</a:t>
            </a:r>
            <a:r>
              <a:rPr lang="en-US" sz="2000" b="1">
                <a:solidFill>
                  <a:srgbClr val="080F0F"/>
                </a:solidFill>
                <a:latin typeface="Open Sans" panose="020B0606030504020204" pitchFamily="34" charset="0"/>
                <a:ea typeface="Open Sans" panose="020B0606030504020204" pitchFamily="34" charset="0"/>
                <a:cs typeface="Open Sans" panose="020B0606030504020204" pitchFamily="34" charset="0"/>
              </a:rPr>
              <a:t> </a:t>
            </a:r>
          </a:p>
          <a:p>
            <a:pPr algn="ctr">
              <a:lnSpc>
                <a:spcPct val="114000"/>
              </a:lnSpc>
              <a:spcAft>
                <a:spcPts val="1800"/>
              </a:spcAft>
            </a:pPr>
            <a:r>
              <a:rPr lang="en-US" sz="1600" i="1">
                <a:solidFill>
                  <a:srgbClr val="080F0F"/>
                </a:solidFill>
                <a:latin typeface="Open Sans" panose="020B0606030504020204" pitchFamily="34" charset="0"/>
                <a:ea typeface="Open Sans" panose="020B0606030504020204" pitchFamily="34" charset="0"/>
                <a:cs typeface="Open Sans" panose="020B0606030504020204" pitchFamily="34" charset="0"/>
              </a:rPr>
              <a:t>(Deadline to register and book a discounted room is June 12)</a:t>
            </a:r>
            <a:endParaRPr lang="en-US" sz="1600" i="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7413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20694-BB7B-6ACD-8C71-710122BE5AAD}"/>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FB499467-51D8-9F63-E710-A85AAE7325C9}"/>
              </a:ext>
            </a:extLst>
          </p:cNvPr>
          <p:cNvSpPr>
            <a:spLocks noGrp="1"/>
          </p:cNvSpPr>
          <p:nvPr>
            <p:ph type="title"/>
          </p:nvPr>
        </p:nvSpPr>
        <p:spPr>
          <a:xfrm>
            <a:off x="782131" y="138150"/>
            <a:ext cx="7401491" cy="700614"/>
          </a:xfrm>
        </p:spPr>
        <p:txBody>
          <a:bodyPr anchor="ctr">
            <a:normAutofit/>
          </a:bodyPr>
          <a:lstStyle/>
          <a:p>
            <a:r>
              <a:rPr lang="en-US" sz="2800">
                <a:solidFill>
                  <a:srgbClr val="D50032"/>
                </a:solidFill>
                <a:latin typeface="Open Sans"/>
                <a:ea typeface="Open Sans"/>
                <a:cs typeface="Open Sans"/>
              </a:rPr>
              <a:t>Help us help you attend!</a:t>
            </a:r>
            <a:endParaRPr lang="en-US" sz="2800">
              <a:solidFill>
                <a:srgbClr val="D50032"/>
              </a:solidFill>
            </a:endParaRPr>
          </a:p>
        </p:txBody>
      </p:sp>
      <p:sp>
        <p:nvSpPr>
          <p:cNvPr id="5" name="Slide Number Placeholder 4">
            <a:extLst>
              <a:ext uri="{FF2B5EF4-FFF2-40B4-BE49-F238E27FC236}">
                <a16:creationId xmlns:a16="http://schemas.microsoft.com/office/drawing/2014/main" id="{DB802F79-07F3-A582-49F6-F4375BED92DD}"/>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43</a:t>
            </a:fld>
            <a:endParaRPr lang="en-US"/>
          </a:p>
        </p:txBody>
      </p:sp>
      <p:sp>
        <p:nvSpPr>
          <p:cNvPr id="6" name="TextBox 5">
            <a:extLst>
              <a:ext uri="{FF2B5EF4-FFF2-40B4-BE49-F238E27FC236}">
                <a16:creationId xmlns:a16="http://schemas.microsoft.com/office/drawing/2014/main" id="{94FEF425-4E01-0A79-B9FA-3CC083DD745A}"/>
              </a:ext>
            </a:extLst>
          </p:cNvPr>
          <p:cNvSpPr txBox="1"/>
          <p:nvPr/>
        </p:nvSpPr>
        <p:spPr>
          <a:xfrm>
            <a:off x="526935" y="3392118"/>
            <a:ext cx="7911885" cy="487569"/>
          </a:xfrm>
          <a:prstGeom prst="rect">
            <a:avLst/>
          </a:prstGeom>
          <a:noFill/>
        </p:spPr>
        <p:txBody>
          <a:bodyPr wrap="square">
            <a:spAutoFit/>
          </a:bodyPr>
          <a:lstStyle/>
          <a:p>
            <a:pPr algn="ctr">
              <a:lnSpc>
                <a:spcPct val="114000"/>
              </a:lnSpc>
              <a:spcAft>
                <a:spcPts val="1200"/>
              </a:spcAft>
            </a:pPr>
            <a:r>
              <a:rPr lang="en-US" sz="2400" b="1">
                <a:latin typeface="Open Sans" panose="020B0606030504020204" pitchFamily="34" charset="0"/>
                <a:ea typeface="Open Sans" panose="020B0606030504020204" pitchFamily="34" charset="0"/>
                <a:cs typeface="Open Sans" panose="020B0606030504020204" pitchFamily="34" charset="0"/>
                <a:hlinkClick r:id="rId2"/>
              </a:rPr>
              <a:t>https://tinyurl.com/RESULTSEquityFund</a:t>
            </a:r>
            <a:endParaRPr lang="en-US" sz="2400" b="1">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C1C694A4-71DD-B571-B668-CFFB34CD1395}"/>
              </a:ext>
            </a:extLst>
          </p:cNvPr>
          <p:cNvSpPr txBox="1"/>
          <p:nvPr/>
        </p:nvSpPr>
        <p:spPr>
          <a:xfrm>
            <a:off x="1406471" y="1251761"/>
            <a:ext cx="6331058" cy="1750607"/>
          </a:xfrm>
          <a:prstGeom prst="rect">
            <a:avLst/>
          </a:prstGeom>
          <a:noFill/>
        </p:spPr>
        <p:txBody>
          <a:bodyPr wrap="square">
            <a:spAutoFit/>
          </a:bodyPr>
          <a:lstStyle/>
          <a:p>
            <a:pPr algn="ctr">
              <a:lnSpc>
                <a:spcPct val="114000"/>
              </a:lnSpc>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rPr>
              <a:t>Active, U.S-based volunteers who need help with registration and/or travel costs are encouraged to apply to our conference equity fund.  </a:t>
            </a:r>
          </a:p>
        </p:txBody>
      </p:sp>
    </p:spTree>
    <p:extLst>
      <p:ext uri="{BB962C8B-B14F-4D97-AF65-F5344CB8AC3E}">
        <p14:creationId xmlns:p14="http://schemas.microsoft.com/office/powerpoint/2010/main" val="903437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0BAEB-D96F-6785-B5F1-015594436615}"/>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97B54766-FB8C-66F5-E97A-427E1ED4FC5D}"/>
              </a:ext>
            </a:extLst>
          </p:cNvPr>
          <p:cNvSpPr>
            <a:spLocks noGrp="1"/>
          </p:cNvSpPr>
          <p:nvPr>
            <p:ph type="title"/>
          </p:nvPr>
        </p:nvSpPr>
        <p:spPr>
          <a:xfrm>
            <a:off x="871251" y="184808"/>
            <a:ext cx="7401491" cy="610529"/>
          </a:xfrm>
        </p:spPr>
        <p:txBody>
          <a:bodyPr anchor="ctr">
            <a:normAutofit fontScale="90000"/>
          </a:bodyPr>
          <a:lstStyle/>
          <a:p>
            <a:r>
              <a:rPr lang="en-US">
                <a:solidFill>
                  <a:srgbClr val="D50032"/>
                </a:solidFill>
                <a:latin typeface="Open Sans"/>
                <a:ea typeface="Open Sans"/>
                <a:cs typeface="Open Sans"/>
              </a:rPr>
              <a:t>Conference attendance poll</a:t>
            </a:r>
            <a:endParaRPr lang="en-US">
              <a:solidFill>
                <a:srgbClr val="D50032"/>
              </a:solidFill>
            </a:endParaRPr>
          </a:p>
        </p:txBody>
      </p:sp>
      <p:sp>
        <p:nvSpPr>
          <p:cNvPr id="5" name="Slide Number Placeholder 4">
            <a:extLst>
              <a:ext uri="{FF2B5EF4-FFF2-40B4-BE49-F238E27FC236}">
                <a16:creationId xmlns:a16="http://schemas.microsoft.com/office/drawing/2014/main" id="{F88EAA38-7472-8CA3-8806-C193648E65A8}"/>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44</a:t>
            </a:fld>
            <a:endParaRPr lang="en-US"/>
          </a:p>
        </p:txBody>
      </p:sp>
      <p:pic>
        <p:nvPicPr>
          <p:cNvPr id="4" name="Picture 3">
            <a:extLst>
              <a:ext uri="{FF2B5EF4-FFF2-40B4-BE49-F238E27FC236}">
                <a16:creationId xmlns:a16="http://schemas.microsoft.com/office/drawing/2014/main" id="{0BA033C1-94E4-5196-565F-2351762A80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83421" y="932259"/>
            <a:ext cx="7177153" cy="3971926"/>
          </a:xfrm>
          <a:prstGeom prst="rect">
            <a:avLst/>
          </a:prstGeom>
        </p:spPr>
      </p:pic>
    </p:spTree>
    <p:extLst>
      <p:ext uri="{BB962C8B-B14F-4D97-AF65-F5344CB8AC3E}">
        <p14:creationId xmlns:p14="http://schemas.microsoft.com/office/powerpoint/2010/main" val="281286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FBC2-9387-CADB-C5AA-3999792010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A2135D-F0AF-31BA-3B9C-5CF465D00F58}"/>
              </a:ext>
            </a:extLst>
          </p:cNvPr>
          <p:cNvSpPr>
            <a:spLocks noGrp="1"/>
          </p:cNvSpPr>
          <p:nvPr>
            <p:ph type="sldNum" sz="quarter" idx="12"/>
          </p:nvPr>
        </p:nvSpPr>
        <p:spPr/>
        <p:txBody>
          <a:bodyPr/>
          <a:lstStyle/>
          <a:p>
            <a:fld id="{307E6868-079E-1649-B8D1-459B42CE4DE3}" type="slidenum">
              <a:rPr lang="en-US" smtClean="0"/>
              <a:t>45</a:t>
            </a:fld>
            <a:endParaRPr lang="en-US"/>
          </a:p>
        </p:txBody>
      </p:sp>
      <p:sp>
        <p:nvSpPr>
          <p:cNvPr id="4" name="Content Placeholder 3">
            <a:extLst>
              <a:ext uri="{FF2B5EF4-FFF2-40B4-BE49-F238E27FC236}">
                <a16:creationId xmlns:a16="http://schemas.microsoft.com/office/drawing/2014/main" id="{91B9095A-FE25-7DED-F26A-C5FAE614FFFD}"/>
              </a:ext>
            </a:extLst>
          </p:cNvPr>
          <p:cNvSpPr txBox="1">
            <a:spLocks/>
          </p:cNvSpPr>
          <p:nvPr/>
        </p:nvSpPr>
        <p:spPr>
          <a:xfrm>
            <a:off x="4518660" y="1714500"/>
            <a:ext cx="2729869" cy="1574439"/>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buNone/>
            </a:pPr>
            <a:r>
              <a:rPr lang="en-US" sz="1800" b="1">
                <a:latin typeface="Open Sans"/>
                <a:ea typeface="Open Sans"/>
                <a:cs typeface="Open Sans"/>
              </a:rPr>
              <a:t>Lisa Marchal</a:t>
            </a:r>
          </a:p>
          <a:p>
            <a:pPr marL="115570" indent="0">
              <a:spcBef>
                <a:spcPts val="0"/>
              </a:spcBef>
              <a:buNone/>
            </a:pPr>
            <a:endParaRPr lang="en-US" sz="1800" b="1">
              <a:latin typeface="Open Sans"/>
              <a:ea typeface="Open Sans"/>
              <a:cs typeface="Open Sans"/>
            </a:endParaRPr>
          </a:p>
          <a:p>
            <a:pPr marL="115570" indent="0">
              <a:lnSpc>
                <a:spcPct val="114000"/>
              </a:lnSpc>
              <a:spcBef>
                <a:spcPts val="0"/>
              </a:spcBef>
              <a:buNone/>
            </a:pPr>
            <a:r>
              <a:rPr lang="en-US" sz="1800">
                <a:latin typeface="Open Sans"/>
                <a:ea typeface="Open Sans"/>
                <a:cs typeface="Open Sans"/>
              </a:rPr>
              <a:t>Senior Manager, Grassroots Impact</a:t>
            </a:r>
            <a:endParaRPr lang="en-US" sz="1800">
              <a:latin typeface="Open Sans"/>
            </a:endParaRPr>
          </a:p>
          <a:p>
            <a:pPr marL="115570" indent="0">
              <a:lnSpc>
                <a:spcPct val="114000"/>
              </a:lnSpc>
              <a:spcBef>
                <a:spcPts val="0"/>
              </a:spcBef>
              <a:buNone/>
            </a:pPr>
            <a:r>
              <a:rPr lang="en-US" sz="1800">
                <a:latin typeface="Open Sans"/>
                <a:ea typeface="Open Sans"/>
                <a:cs typeface="Open Sans"/>
                <a:hlinkClick r:id="rId2"/>
              </a:rPr>
              <a:t>lmarchal@results.org</a:t>
            </a:r>
            <a:endParaRPr lang="en-US" sz="1800"/>
          </a:p>
          <a:p>
            <a:pPr marL="115570" indent="0">
              <a:spcBef>
                <a:spcPts val="0"/>
              </a:spcBef>
              <a:buNone/>
            </a:pPr>
            <a:endParaRPr lang="en-US" sz="2000"/>
          </a:p>
        </p:txBody>
      </p:sp>
      <p:pic>
        <p:nvPicPr>
          <p:cNvPr id="2" name="Picture 1" descr="A person smiling at camera&#10;&#10;AI-generated content may be incorrect.">
            <a:extLst>
              <a:ext uri="{FF2B5EF4-FFF2-40B4-BE49-F238E27FC236}">
                <a16:creationId xmlns:a16="http://schemas.microsoft.com/office/drawing/2014/main" id="{0033BDD7-B033-C166-72AA-E0C2239258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1115" y="1350696"/>
            <a:ext cx="2857525" cy="2857525"/>
          </a:xfrm>
          <a:prstGeom prst="rect">
            <a:avLst/>
          </a:prstGeom>
        </p:spPr>
      </p:pic>
    </p:spTree>
    <p:extLst>
      <p:ext uri="{BB962C8B-B14F-4D97-AF65-F5344CB8AC3E}">
        <p14:creationId xmlns:p14="http://schemas.microsoft.com/office/powerpoint/2010/main" val="2225155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10367-9F79-9515-FECF-0334C1D9CEA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D3F466-B409-9BDD-3860-0F8BB71880C5}"/>
              </a:ext>
            </a:extLst>
          </p:cNvPr>
          <p:cNvSpPr>
            <a:spLocks noGrp="1"/>
          </p:cNvSpPr>
          <p:nvPr>
            <p:ph type="sldNum" sz="quarter" idx="12"/>
          </p:nvPr>
        </p:nvSpPr>
        <p:spPr/>
        <p:txBody>
          <a:bodyPr/>
          <a:lstStyle/>
          <a:p>
            <a:fld id="{307E6868-079E-1649-B8D1-459B42CE4DE3}" type="slidenum">
              <a:rPr lang="en-US" smtClean="0"/>
              <a:t>46</a:t>
            </a:fld>
            <a:endParaRPr lang="en-US"/>
          </a:p>
        </p:txBody>
      </p:sp>
      <p:pic>
        <p:nvPicPr>
          <p:cNvPr id="3" name="Picture 2" descr="A group of people standing in front of a shelf&#10;&#10;AI-generated content may be incorrect.">
            <a:extLst>
              <a:ext uri="{FF2B5EF4-FFF2-40B4-BE49-F238E27FC236}">
                <a16:creationId xmlns:a16="http://schemas.microsoft.com/office/drawing/2014/main" id="{EC4E8054-BDD3-9DCC-4BBB-9DEFF2C9C48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486640"/>
            <a:ext cx="5372309" cy="2446020"/>
          </a:xfrm>
          <a:prstGeom prst="rect">
            <a:avLst/>
          </a:prstGeom>
        </p:spPr>
      </p:pic>
      <p:sp>
        <p:nvSpPr>
          <p:cNvPr id="2" name="TextBox 1">
            <a:extLst>
              <a:ext uri="{FF2B5EF4-FFF2-40B4-BE49-F238E27FC236}">
                <a16:creationId xmlns:a16="http://schemas.microsoft.com/office/drawing/2014/main" id="{B81F4F84-4E5B-4304-163E-6FC0E676F467}"/>
              </a:ext>
            </a:extLst>
          </p:cNvPr>
          <p:cNvSpPr txBox="1"/>
          <p:nvPr/>
        </p:nvSpPr>
        <p:spPr>
          <a:xfrm>
            <a:off x="1" y="829147"/>
            <a:ext cx="5372308" cy="646331"/>
          </a:xfrm>
          <a:prstGeom prst="rect">
            <a:avLst/>
          </a:prstGeom>
          <a:noFill/>
        </p:spPr>
        <p:txBody>
          <a:bodyPr wrap="square" rtlCol="0">
            <a:spAutoFit/>
          </a:bodyPr>
          <a:lstStyle/>
          <a:p>
            <a:endParaRPr lang="en-US"/>
          </a:p>
          <a:p>
            <a:pPr algn="ctr"/>
            <a:r>
              <a:rPr lang="en-US">
                <a:latin typeface="Open Sans" panose="020B0606030504020204" pitchFamily="34" charset="0"/>
                <a:ea typeface="Open Sans" panose="020B0606030504020204" pitchFamily="34" charset="0"/>
                <a:cs typeface="Open Sans" panose="020B0606030504020204" pitchFamily="34" charset="0"/>
              </a:rPr>
              <a:t>RESULTS Seattle with Rep. Adam Smith (WA-9)</a:t>
            </a:r>
          </a:p>
        </p:txBody>
      </p:sp>
      <p:sp>
        <p:nvSpPr>
          <p:cNvPr id="4" name="TextBox 3">
            <a:extLst>
              <a:ext uri="{FF2B5EF4-FFF2-40B4-BE49-F238E27FC236}">
                <a16:creationId xmlns:a16="http://schemas.microsoft.com/office/drawing/2014/main" id="{25540021-7638-0074-9610-90979F51A5BF}"/>
              </a:ext>
            </a:extLst>
          </p:cNvPr>
          <p:cNvSpPr txBox="1"/>
          <p:nvPr/>
        </p:nvSpPr>
        <p:spPr>
          <a:xfrm>
            <a:off x="1330348" y="200056"/>
            <a:ext cx="6483304" cy="584775"/>
          </a:xfrm>
          <a:prstGeom prst="rect">
            <a:avLst/>
          </a:prstGeom>
          <a:noFill/>
        </p:spPr>
        <p:txBody>
          <a:bodyPr wrap="square" rtlCol="0">
            <a:spAutoFit/>
          </a:bodyPr>
          <a:lstStyle/>
          <a:p>
            <a:pPr algn="ctr"/>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Your First 2026 Lobby Push!</a:t>
            </a:r>
            <a:endParaRPr lang="en-US" sz="3000" b="1">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890E8ECF-0F59-215F-F45C-6FB2CFE760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5146" y="2121134"/>
            <a:ext cx="3482132" cy="2322555"/>
          </a:xfrm>
          <a:prstGeom prst="rect">
            <a:avLst/>
          </a:prstGeom>
        </p:spPr>
      </p:pic>
      <p:sp>
        <p:nvSpPr>
          <p:cNvPr id="11" name="TextBox 10">
            <a:extLst>
              <a:ext uri="{FF2B5EF4-FFF2-40B4-BE49-F238E27FC236}">
                <a16:creationId xmlns:a16="http://schemas.microsoft.com/office/drawing/2014/main" id="{0ECEDA7E-82EA-5E84-56D2-C70A39D993C6}"/>
              </a:ext>
            </a:extLst>
          </p:cNvPr>
          <p:cNvSpPr txBox="1"/>
          <p:nvPr/>
        </p:nvSpPr>
        <p:spPr>
          <a:xfrm>
            <a:off x="5525146" y="4443689"/>
            <a:ext cx="3482132" cy="246221"/>
          </a:xfrm>
          <a:prstGeom prst="rect">
            <a:avLst/>
          </a:prstGeom>
          <a:noFill/>
        </p:spPr>
        <p:txBody>
          <a:bodyPr wrap="square" rtlCol="0">
            <a:spAutoFit/>
          </a:bodyPr>
          <a:lstStyle/>
          <a:p>
            <a:pPr algn="r"/>
            <a:r>
              <a:rPr lang="en-US" altLang="en-US" sz="1000">
                <a:latin typeface="Open Sans" panose="020B0606030504020204" pitchFamily="34" charset="0"/>
                <a:ea typeface="Open Sans" panose="020B0606030504020204" pitchFamily="34" charset="0"/>
                <a:cs typeface="Open Sans" panose="020B0606030504020204" pitchFamily="34" charset="0"/>
              </a:rPr>
              <a:t>Photo by </a:t>
            </a:r>
            <a:r>
              <a:rPr lang="en-US" altLang="en-US" sz="1000">
                <a:latin typeface="Open Sans" panose="020B0606030504020204" pitchFamily="34" charset="0"/>
                <a:ea typeface="Open Sans" panose="020B0606030504020204" pitchFamily="34" charset="0"/>
                <a:cs typeface="Open Sans" panose="020B0606030504020204" pitchFamily="34" charset="0"/>
                <a:hlinkClick r:id="rId4"/>
              </a:rPr>
              <a:t>Luke Thornton</a:t>
            </a:r>
            <a:r>
              <a:rPr lang="en-US" altLang="en-US" sz="1000">
                <a:latin typeface="Open Sans" panose="020B0606030504020204" pitchFamily="34" charset="0"/>
                <a:ea typeface="Open Sans" panose="020B0606030504020204" pitchFamily="34" charset="0"/>
                <a:cs typeface="Open Sans" panose="020B0606030504020204" pitchFamily="34" charset="0"/>
              </a:rPr>
              <a:t> on </a:t>
            </a:r>
            <a:r>
              <a:rPr lang="en-US" altLang="en-US" sz="1000">
                <a:latin typeface="Open Sans" panose="020B0606030504020204" pitchFamily="34" charset="0"/>
                <a:ea typeface="Open Sans" panose="020B0606030504020204" pitchFamily="34" charset="0"/>
                <a:cs typeface="Open Sans" panose="020B0606030504020204" pitchFamily="34" charset="0"/>
                <a:hlinkClick r:id="rId5"/>
              </a:rPr>
              <a:t>Unsplash</a:t>
            </a:r>
            <a:r>
              <a:rPr lang="en-US" altLang="en-US" sz="1000">
                <a:latin typeface="Open Sans" panose="020B0606030504020204" pitchFamily="34" charset="0"/>
                <a:ea typeface="Open Sans" panose="020B0606030504020204" pitchFamily="34" charset="0"/>
                <a:cs typeface="Open Sans" panose="020B0606030504020204" pitchFamily="34" charset="0"/>
              </a:rPr>
              <a:t> </a:t>
            </a:r>
            <a:r>
              <a:rPr lang="en-US" sz="10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628434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23FF-9171-DDEB-14E1-A64CA2D65161}"/>
              </a:ext>
            </a:extLst>
          </p:cNvPr>
          <p:cNvSpPr>
            <a:spLocks noGrp="1"/>
          </p:cNvSpPr>
          <p:nvPr>
            <p:ph type="title"/>
          </p:nvPr>
        </p:nvSpPr>
        <p:spPr>
          <a:xfrm>
            <a:off x="871254" y="63647"/>
            <a:ext cx="7401491" cy="857250"/>
          </a:xfrm>
        </p:spPr>
        <p:txBody>
          <a:bodyPr/>
          <a:lstStyle/>
          <a:p>
            <a:r>
              <a:rPr lang="en-US">
                <a:solidFill>
                  <a:srgbClr val="D50032"/>
                </a:solidFill>
              </a:rPr>
              <a:t>Grassroots Share</a:t>
            </a:r>
          </a:p>
        </p:txBody>
      </p:sp>
      <p:sp>
        <p:nvSpPr>
          <p:cNvPr id="5" name="Slide Number Placeholder 4">
            <a:extLst>
              <a:ext uri="{FF2B5EF4-FFF2-40B4-BE49-F238E27FC236}">
                <a16:creationId xmlns:a16="http://schemas.microsoft.com/office/drawing/2014/main" id="{5E6BFBF3-C97C-002B-D160-E4AE7E70A4E3}"/>
              </a:ext>
            </a:extLst>
          </p:cNvPr>
          <p:cNvSpPr>
            <a:spLocks noGrp="1"/>
          </p:cNvSpPr>
          <p:nvPr>
            <p:ph type="sldNum" sz="quarter" idx="12"/>
          </p:nvPr>
        </p:nvSpPr>
        <p:spPr/>
        <p:txBody>
          <a:bodyPr/>
          <a:lstStyle/>
          <a:p>
            <a:fld id="{307E6868-079E-1649-B8D1-459B42CE4DE3}" type="slidenum">
              <a:rPr lang="en-US" smtClean="0"/>
              <a:t>47</a:t>
            </a:fld>
            <a:endParaRPr lang="en-US"/>
          </a:p>
        </p:txBody>
      </p:sp>
      <p:sp>
        <p:nvSpPr>
          <p:cNvPr id="7" name="TextBox 6">
            <a:extLst>
              <a:ext uri="{FF2B5EF4-FFF2-40B4-BE49-F238E27FC236}">
                <a16:creationId xmlns:a16="http://schemas.microsoft.com/office/drawing/2014/main" id="{E9F531AD-F950-F390-636B-6B3B3BEF3563}"/>
              </a:ext>
            </a:extLst>
          </p:cNvPr>
          <p:cNvSpPr txBox="1"/>
          <p:nvPr/>
        </p:nvSpPr>
        <p:spPr>
          <a:xfrm>
            <a:off x="1663147" y="1934818"/>
            <a:ext cx="5817704" cy="840615"/>
          </a:xfrm>
          <a:prstGeom prst="rect">
            <a:avLst/>
          </a:prstGeom>
          <a:noFill/>
        </p:spPr>
        <p:txBody>
          <a:bodyPr wrap="square" lIns="91440" tIns="45720" rIns="91440" bIns="45720" anchor="t">
            <a:spAutoFit/>
          </a:bodyPr>
          <a:lstStyle/>
          <a:p>
            <a:pPr>
              <a:lnSpc>
                <a:spcPct val="114000"/>
              </a:lnSpc>
            </a:pPr>
            <a:r>
              <a:rPr lang="en-US" sz="2200" b="1">
                <a:latin typeface="Open Sans"/>
                <a:ea typeface="Open Sans"/>
                <a:cs typeface="Open Sans"/>
              </a:rPr>
              <a:t>Angelica Torres</a:t>
            </a:r>
            <a:endParaRPr lang="en-US" sz="2200" b="1">
              <a:latin typeface="Open Sans" panose="020B0606030504020204" pitchFamily="34" charset="0"/>
              <a:ea typeface="Open Sans" panose="020B0606030504020204" pitchFamily="34" charset="0"/>
              <a:cs typeface="Open Sans" panose="020B0606030504020204" pitchFamily="34" charset="0"/>
            </a:endParaRPr>
          </a:p>
          <a:p>
            <a:pPr>
              <a:lnSpc>
                <a:spcPct val="113999"/>
              </a:lnSpc>
            </a:pPr>
            <a:r>
              <a:rPr lang="en-US" sz="2200">
                <a:latin typeface="Open Sans"/>
                <a:ea typeface="Open Sans"/>
                <a:cs typeface="Open Sans"/>
              </a:rPr>
              <a:t>RESULTS Raleigh</a:t>
            </a:r>
            <a:endParaRPr lang="en-US" sz="220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standing on a bridge with a city in the background&#10;&#10;AI-generated content may be incorrect.">
            <a:extLst>
              <a:ext uri="{FF2B5EF4-FFF2-40B4-BE49-F238E27FC236}">
                <a16:creationId xmlns:a16="http://schemas.microsoft.com/office/drawing/2014/main" id="{BD8B6F94-D0A9-D361-14A3-985AAD34FD1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467978" y="1131527"/>
            <a:ext cx="2388053" cy="2884630"/>
          </a:xfrm>
          <a:prstGeom prst="rect">
            <a:avLst/>
          </a:prstGeom>
        </p:spPr>
      </p:pic>
    </p:spTree>
    <p:extLst>
      <p:ext uri="{BB962C8B-B14F-4D97-AF65-F5344CB8AC3E}">
        <p14:creationId xmlns:p14="http://schemas.microsoft.com/office/powerpoint/2010/main" val="3692325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35668-2F98-69F5-2EAE-853C6E65B228}"/>
              </a:ext>
            </a:extLst>
          </p:cNvPr>
          <p:cNvSpPr>
            <a:spLocks noGrp="1"/>
          </p:cNvSpPr>
          <p:nvPr>
            <p:ph type="title"/>
          </p:nvPr>
        </p:nvSpPr>
        <p:spPr>
          <a:xfrm>
            <a:off x="1782305" y="175645"/>
            <a:ext cx="5579390" cy="960836"/>
          </a:xfrm>
        </p:spPr>
        <p:txBody>
          <a:bodyPr>
            <a:normAutofit fontScale="90000"/>
          </a:bodyPr>
          <a:lstStyle/>
          <a:p>
            <a:pPr algn="l">
              <a:lnSpc>
                <a:spcPct val="114000"/>
              </a:lnSpc>
            </a:pPr>
            <a:br>
              <a:rPr lang="en-US">
                <a:latin typeface="Open Sans"/>
                <a:ea typeface="Open Sans"/>
                <a:cs typeface="Open Sans"/>
              </a:rPr>
            </a:br>
            <a:r>
              <a:rPr lang="en-US" sz="3100">
                <a:solidFill>
                  <a:srgbClr val="D50032"/>
                </a:solidFill>
                <a:latin typeface="Open Sans"/>
                <a:ea typeface="Open Sans"/>
                <a:cs typeface="Open Sans"/>
              </a:rPr>
              <a:t>Building champions . . . </a:t>
            </a:r>
            <a:br>
              <a:rPr lang="en-US" sz="3100">
                <a:solidFill>
                  <a:srgbClr val="D50032"/>
                </a:solidFill>
                <a:latin typeface="Open Sans"/>
                <a:ea typeface="Open Sans"/>
                <a:cs typeface="Open Sans"/>
              </a:rPr>
            </a:br>
            <a:r>
              <a:rPr lang="en-US" sz="3100">
                <a:solidFill>
                  <a:srgbClr val="D50032"/>
                </a:solidFill>
                <a:latin typeface="Open Sans"/>
                <a:ea typeface="Open Sans"/>
                <a:cs typeface="Open Sans"/>
              </a:rPr>
              <a:t>                       Building power . . . </a:t>
            </a:r>
            <a:br>
              <a:rPr lang="en-US" sz="3100">
                <a:latin typeface="Open Sans"/>
                <a:ea typeface="Open Sans"/>
                <a:cs typeface="Open Sans"/>
              </a:rPr>
            </a:br>
            <a:endParaRPr lang="en-US">
              <a:solidFill>
                <a:schemeClr val="tx1"/>
              </a:solidFill>
            </a:endParaRPr>
          </a:p>
        </p:txBody>
      </p:sp>
      <p:sp>
        <p:nvSpPr>
          <p:cNvPr id="4" name="Slide Number Placeholder 3">
            <a:extLst>
              <a:ext uri="{FF2B5EF4-FFF2-40B4-BE49-F238E27FC236}">
                <a16:creationId xmlns:a16="http://schemas.microsoft.com/office/drawing/2014/main" id="{AF04F83B-4EB1-C3D8-EB4C-7D7FC601CD62}"/>
              </a:ext>
            </a:extLst>
          </p:cNvPr>
          <p:cNvSpPr>
            <a:spLocks noGrp="1"/>
          </p:cNvSpPr>
          <p:nvPr>
            <p:ph type="sldNum" sz="quarter" idx="12"/>
          </p:nvPr>
        </p:nvSpPr>
        <p:spPr/>
        <p:txBody>
          <a:bodyPr/>
          <a:lstStyle/>
          <a:p>
            <a:fld id="{307E6868-079E-1649-B8D1-459B42CE4DE3}" type="slidenum">
              <a:rPr lang="en-US" smtClean="0"/>
              <a:pPr/>
              <a:t>48</a:t>
            </a:fld>
            <a:endParaRPr lang="en-US"/>
          </a:p>
        </p:txBody>
      </p:sp>
      <p:pic>
        <p:nvPicPr>
          <p:cNvPr id="2050" name="Picture 2">
            <a:extLst>
              <a:ext uri="{FF2B5EF4-FFF2-40B4-BE49-F238E27FC236}">
                <a16:creationId xmlns:a16="http://schemas.microsoft.com/office/drawing/2014/main" id="{225E95BF-C49A-B988-40C4-A52FC896C5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3" t="119" r="57" b="167"/>
          <a:stretch>
            <a:fillRect/>
          </a:stretch>
        </p:blipFill>
        <p:spPr bwMode="auto">
          <a:xfrm>
            <a:off x="3261360" y="1690670"/>
            <a:ext cx="4922520" cy="2736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6D1ECC0-5EBF-7BC7-C78D-FFB0B7C31824}"/>
              </a:ext>
            </a:extLst>
          </p:cNvPr>
          <p:cNvSpPr txBox="1"/>
          <p:nvPr/>
        </p:nvSpPr>
        <p:spPr>
          <a:xfrm>
            <a:off x="3261360" y="4427220"/>
            <a:ext cx="4922520" cy="400110"/>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RESULTS Virginia with Sen. Kaine’s office</a:t>
            </a:r>
          </a:p>
        </p:txBody>
      </p:sp>
      <p:sp>
        <p:nvSpPr>
          <p:cNvPr id="6" name="TextBox 5">
            <a:extLst>
              <a:ext uri="{FF2B5EF4-FFF2-40B4-BE49-F238E27FC236}">
                <a16:creationId xmlns:a16="http://schemas.microsoft.com/office/drawing/2014/main" id="{8FB08AD4-8E96-78DF-9594-39DC2105D70E}"/>
              </a:ext>
            </a:extLst>
          </p:cNvPr>
          <p:cNvSpPr txBox="1"/>
          <p:nvPr/>
        </p:nvSpPr>
        <p:spPr>
          <a:xfrm>
            <a:off x="302218" y="1786920"/>
            <a:ext cx="2650210" cy="1569660"/>
          </a:xfrm>
          <a:prstGeom prst="rect">
            <a:avLst/>
          </a:prstGeom>
          <a:noFill/>
        </p:spPr>
        <p:txBody>
          <a:bodyPr wrap="square">
            <a:spAutoFit/>
          </a:bodyPr>
          <a:lstStyle/>
          <a:p>
            <a:pPr algn="ctr"/>
            <a:r>
              <a:rPr lang="en-US" sz="3200" b="1">
                <a:solidFill>
                  <a:schemeClr val="tx1"/>
                </a:solidFill>
                <a:latin typeface="Open Sans"/>
                <a:ea typeface="Open Sans"/>
                <a:cs typeface="Open Sans"/>
              </a:rPr>
              <a:t>Your advocacy </a:t>
            </a:r>
          </a:p>
          <a:p>
            <a:pPr algn="ctr"/>
            <a:r>
              <a:rPr lang="en-US" sz="3200" b="1">
                <a:solidFill>
                  <a:schemeClr val="tx1"/>
                </a:solidFill>
                <a:latin typeface="Open Sans"/>
                <a:ea typeface="Open Sans"/>
                <a:cs typeface="Open Sans"/>
              </a:rPr>
              <a:t>at work!</a:t>
            </a:r>
            <a:endParaRPr lang="en-US" sz="3200" b="1"/>
          </a:p>
        </p:txBody>
      </p:sp>
    </p:spTree>
    <p:extLst>
      <p:ext uri="{BB962C8B-B14F-4D97-AF65-F5344CB8AC3E}">
        <p14:creationId xmlns:p14="http://schemas.microsoft.com/office/powerpoint/2010/main" val="4123375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478B3-DD51-68D7-F742-A78B12EAA5EE}"/>
              </a:ext>
            </a:extLst>
          </p:cNvPr>
          <p:cNvSpPr>
            <a:spLocks noGrp="1"/>
          </p:cNvSpPr>
          <p:nvPr>
            <p:ph type="title"/>
          </p:nvPr>
        </p:nvSpPr>
        <p:spPr>
          <a:xfrm>
            <a:off x="871254" y="106136"/>
            <a:ext cx="7401491" cy="857250"/>
          </a:xfrm>
        </p:spPr>
        <p:txBody>
          <a:bodyPr anchor="ctr">
            <a:normAutofit/>
          </a:bodyPr>
          <a:lstStyle/>
          <a:p>
            <a:r>
              <a:rPr lang="en-US">
                <a:solidFill>
                  <a:srgbClr val="D50032"/>
                </a:solidFill>
              </a:rPr>
              <a:t>Experts on Poverty focus</a:t>
            </a:r>
          </a:p>
        </p:txBody>
      </p:sp>
      <p:pic>
        <p:nvPicPr>
          <p:cNvPr id="6" name="Content Placeholder 5">
            <a:extLst>
              <a:ext uri="{FF2B5EF4-FFF2-40B4-BE49-F238E27FC236}">
                <a16:creationId xmlns:a16="http://schemas.microsoft.com/office/drawing/2014/main" id="{BDA7D771-FE02-4A35-2BDD-21EAADD9FD3B}"/>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457200" y="1265464"/>
            <a:ext cx="3467728" cy="2914650"/>
          </a:xfrm>
          <a:prstGeom prst="rect">
            <a:avLst/>
          </a:prstGeom>
          <a:noFill/>
        </p:spPr>
      </p:pic>
      <p:sp>
        <p:nvSpPr>
          <p:cNvPr id="11" name="Content Placeholder 3">
            <a:extLst>
              <a:ext uri="{FF2B5EF4-FFF2-40B4-BE49-F238E27FC236}">
                <a16:creationId xmlns:a16="http://schemas.microsoft.com/office/drawing/2014/main" id="{7DA5BF45-2E66-F7AB-7FA2-189AC9EF228D}"/>
              </a:ext>
            </a:extLst>
          </p:cNvPr>
          <p:cNvSpPr>
            <a:spLocks noGrp="1"/>
          </p:cNvSpPr>
          <p:nvPr>
            <p:ph sz="half" idx="2"/>
          </p:nvPr>
        </p:nvSpPr>
        <p:spPr>
          <a:xfrm>
            <a:off x="3978330" y="1466424"/>
            <a:ext cx="4708470" cy="2512730"/>
          </a:xfrm>
        </p:spPr>
        <p:txBody>
          <a:bodyPr>
            <a:normAutofit/>
          </a:bodyPr>
          <a:lstStyle/>
          <a:p>
            <a:pPr marL="0" indent="0">
              <a:lnSpc>
                <a:spcPct val="114000"/>
              </a:lnSpc>
              <a:spcBef>
                <a:spcPts val="0"/>
              </a:spcBef>
              <a:buNone/>
            </a:pPr>
            <a:r>
              <a:rPr lang="en-US" sz="2000" b="1"/>
              <a:t>Kali Daugherty</a:t>
            </a:r>
            <a:br>
              <a:rPr lang="en-US" sz="2000"/>
            </a:br>
            <a:endParaRPr lang="en-US" sz="2000"/>
          </a:p>
          <a:p>
            <a:pPr marL="0" indent="0">
              <a:lnSpc>
                <a:spcPct val="114000"/>
              </a:lnSpc>
              <a:spcBef>
                <a:spcPts val="0"/>
              </a:spcBef>
              <a:buNone/>
            </a:pPr>
            <a:r>
              <a:rPr lang="en-US" sz="2000"/>
              <a:t>RESULTS Expert on Poverty and</a:t>
            </a:r>
          </a:p>
          <a:p>
            <a:pPr marL="0" indent="0">
              <a:lnSpc>
                <a:spcPct val="114000"/>
              </a:lnSpc>
              <a:spcBef>
                <a:spcPts val="0"/>
              </a:spcBef>
              <a:buNone/>
            </a:pPr>
            <a:r>
              <a:rPr lang="en-US" sz="2000"/>
              <a:t>Executive Director, Walker's Point Youth &amp; Family Center</a:t>
            </a:r>
          </a:p>
        </p:txBody>
      </p:sp>
      <p:sp>
        <p:nvSpPr>
          <p:cNvPr id="4" name="Slide Number Placeholder 3">
            <a:extLst>
              <a:ext uri="{FF2B5EF4-FFF2-40B4-BE49-F238E27FC236}">
                <a16:creationId xmlns:a16="http://schemas.microsoft.com/office/drawing/2014/main" id="{B3B3C001-2287-AC74-75D7-4C884B3BCD47}"/>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49</a:t>
            </a:fld>
            <a:endParaRPr lang="en-US"/>
          </a:p>
        </p:txBody>
      </p:sp>
    </p:spTree>
    <p:extLst>
      <p:ext uri="{BB962C8B-B14F-4D97-AF65-F5344CB8AC3E}">
        <p14:creationId xmlns:p14="http://schemas.microsoft.com/office/powerpoint/2010/main" val="169357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B073-F4FB-DEE8-806D-CFC72F428F0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E00C47-763E-2818-9ABA-C094903DDAA4}"/>
              </a:ext>
            </a:extLst>
          </p:cNvPr>
          <p:cNvSpPr>
            <a:spLocks noGrp="1"/>
          </p:cNvSpPr>
          <p:nvPr>
            <p:ph type="sldNum" sz="quarter" idx="12"/>
          </p:nvPr>
        </p:nvSpPr>
        <p:spPr/>
        <p:txBody>
          <a:bodyPr/>
          <a:lstStyle/>
          <a:p>
            <a:fld id="{307E6868-079E-1649-B8D1-459B42CE4DE3}" type="slidenum">
              <a:rPr lang="en-US" smtClean="0"/>
              <a:t>5</a:t>
            </a:fld>
            <a:endParaRPr lang="en-US"/>
          </a:p>
        </p:txBody>
      </p:sp>
      <p:sp>
        <p:nvSpPr>
          <p:cNvPr id="4" name="Content Placeholder 3">
            <a:extLst>
              <a:ext uri="{FF2B5EF4-FFF2-40B4-BE49-F238E27FC236}">
                <a16:creationId xmlns:a16="http://schemas.microsoft.com/office/drawing/2014/main" id="{C842132D-1713-E2FD-A581-41D84F90CEBD}"/>
              </a:ext>
            </a:extLst>
          </p:cNvPr>
          <p:cNvSpPr txBox="1">
            <a:spLocks noGrp="1"/>
          </p:cNvSpPr>
          <p:nvPr>
            <p:ph type="title" idx="4294967295"/>
          </p:nvPr>
        </p:nvSpPr>
        <p:spPr>
          <a:xfrm>
            <a:off x="3710940" y="1226821"/>
            <a:ext cx="5248214" cy="20621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marR="0" lvl="0" indent="0" algn="l" defTabSz="457200" rtl="0" eaLnBrk="1" fontAlgn="auto" latinLnBrk="0" hangingPunct="1">
              <a:lnSpc>
                <a:spcPct val="114000"/>
              </a:lnSpc>
              <a:spcBef>
                <a:spcPts val="0"/>
              </a:spcBef>
              <a:spcAft>
                <a:spcPts val="1200"/>
              </a:spcAft>
              <a:buClrTx/>
              <a:buSzTx/>
              <a:buFont typeface="Arial"/>
              <a:buNone/>
              <a:tabLst/>
              <a:defRPr/>
            </a:pPr>
            <a:r>
              <a:rPr kumimoji="0" lang="en-US" sz="2000" b="1" i="0" u="none" strike="noStrike" kern="1200" cap="none" spc="0" normalizeH="0" baseline="0" noProof="0">
                <a:ln>
                  <a:noFill/>
                </a:ln>
                <a:solidFill>
                  <a:schemeClr val="tx1"/>
                </a:solidFill>
                <a:effectLst/>
                <a:uLnTx/>
                <a:uFillTx/>
                <a:latin typeface="Open Sans"/>
                <a:ea typeface="Open Sans"/>
                <a:cs typeface="Open Sans"/>
              </a:rPr>
              <a:t>Margot Crandall-Hollick</a:t>
            </a:r>
          </a:p>
          <a:p>
            <a:pPr marL="115570" marR="0" lvl="0" indent="0" algn="l" defTabSz="457200" rtl="0" eaLnBrk="1" fontAlgn="auto" latinLnBrk="0" hangingPunct="1">
              <a:lnSpc>
                <a:spcPct val="114000"/>
              </a:lnSpc>
              <a:spcBef>
                <a:spcPts val="0"/>
              </a:spcBef>
              <a:spcAft>
                <a:spcPts val="0"/>
              </a:spcAft>
              <a:buClrTx/>
              <a:buSzTx/>
              <a:buFont typeface="Arial"/>
              <a:buNone/>
              <a:tabLst/>
              <a:defRPr/>
            </a:pPr>
            <a:r>
              <a:rPr kumimoji="0" lang="en-US" sz="2000" b="0" i="0" u="none" strike="noStrike" kern="1200" cap="none" spc="0" normalizeH="0" baseline="0" noProof="0">
                <a:ln>
                  <a:noFill/>
                </a:ln>
                <a:solidFill>
                  <a:schemeClr val="tx1"/>
                </a:solidFill>
                <a:effectLst/>
                <a:uLnTx/>
                <a:uFillTx/>
                <a:latin typeface="Open Sans"/>
                <a:ea typeface="Open Sans"/>
                <a:cs typeface="Open Sans"/>
              </a:rPr>
              <a:t>Principal Research Associate</a:t>
            </a:r>
            <a:br>
              <a:rPr kumimoji="0" lang="en-US" sz="2000" b="0" i="0" u="none" strike="noStrike" kern="1200" cap="none" spc="0" normalizeH="0" baseline="0" noProof="0">
                <a:ln>
                  <a:noFill/>
                </a:ln>
                <a:solidFill>
                  <a:schemeClr val="tx1"/>
                </a:solidFill>
                <a:effectLst/>
                <a:uLnTx/>
                <a:uFillTx/>
                <a:latin typeface="Open Sans"/>
                <a:ea typeface="Open Sans"/>
                <a:cs typeface="Open Sans"/>
              </a:rPr>
            </a:br>
            <a:r>
              <a:rPr kumimoji="0" lang="en-US" sz="2000" b="0" i="1" u="none" strike="noStrike" kern="1200" cap="none" spc="0" normalizeH="0" baseline="0" noProof="0">
                <a:ln>
                  <a:noFill/>
                </a:ln>
                <a:solidFill>
                  <a:schemeClr val="tx1"/>
                </a:solidFill>
                <a:effectLst/>
                <a:uLnTx/>
                <a:uFillTx/>
                <a:latin typeface="Open Sans"/>
                <a:ea typeface="Open Sans" pitchFamily="2" charset="0"/>
                <a:cs typeface="Open Sans" pitchFamily="2" charset="0"/>
              </a:rPr>
              <a:t>Urban Institute and Brookings Institution Tax Policy Center</a:t>
            </a:r>
            <a:br>
              <a:rPr kumimoji="0" lang="en-US" sz="2000" b="0" i="0" u="none" strike="noStrike" kern="1200" cap="none" spc="0" normalizeH="0" baseline="0" noProof="0">
                <a:ln>
                  <a:noFill/>
                </a:ln>
                <a:solidFill>
                  <a:schemeClr val="tx1"/>
                </a:solidFill>
                <a:effectLst/>
                <a:uLnTx/>
                <a:uFillTx/>
                <a:latin typeface="Open Sans"/>
                <a:ea typeface="Open Sans"/>
                <a:cs typeface="Open Sans"/>
              </a:rPr>
            </a:br>
            <a:r>
              <a:rPr kumimoji="0" lang="en-US" sz="2000" b="0" i="0" u="none" strike="noStrike" kern="1200" cap="none" spc="0" normalizeH="0" baseline="0" noProof="0">
                <a:ln>
                  <a:noFill/>
                </a:ln>
                <a:solidFill>
                  <a:schemeClr val="tx1"/>
                </a:solidFill>
                <a:effectLst/>
                <a:uLnTx/>
                <a:uFillTx/>
                <a:latin typeface="Open Sans"/>
                <a:ea typeface="Open Sans"/>
                <a:cs typeface="Open Sans"/>
                <a:hlinkClick r:id="rId2"/>
              </a:rPr>
              <a:t>www.taxpolicycenter.org</a:t>
            </a:r>
            <a:br>
              <a:rPr kumimoji="0" lang="en-US" sz="2000" b="0" i="0" u="none" strike="noStrike" kern="1200" cap="none" spc="0" normalizeH="0" baseline="0" noProof="0">
                <a:ln>
                  <a:noFill/>
                </a:ln>
                <a:solidFill>
                  <a:schemeClr val="tx1"/>
                </a:solidFill>
                <a:effectLst/>
                <a:uLnTx/>
                <a:uFillTx/>
                <a:latin typeface="Open Sans"/>
                <a:ea typeface="Open Sans"/>
                <a:cs typeface="Open Sans"/>
              </a:rPr>
            </a:br>
            <a:endParaRPr kumimoji="0" lang="en-US" sz="2000" b="0" i="0" u="none" strike="noStrike" kern="1200" cap="none" spc="0" normalizeH="0" baseline="0" noProof="0">
              <a:ln>
                <a:noFill/>
              </a:ln>
              <a:solidFill>
                <a:schemeClr val="tx1"/>
              </a:solidFill>
              <a:effectLst/>
              <a:uLnTx/>
              <a:uFillTx/>
              <a:latin typeface="Open Sans" pitchFamily="2" charset="0"/>
              <a:ea typeface="Open Sans" pitchFamily="2" charset="0"/>
              <a:cs typeface="Open Sans" pitchFamily="2" charset="0"/>
            </a:endParaRPr>
          </a:p>
        </p:txBody>
      </p:sp>
      <p:sp>
        <p:nvSpPr>
          <p:cNvPr id="3" name="Title 3">
            <a:extLst>
              <a:ext uri="{FF2B5EF4-FFF2-40B4-BE49-F238E27FC236}">
                <a16:creationId xmlns:a16="http://schemas.microsoft.com/office/drawing/2014/main" id="{8BD07406-4041-EB64-D0DC-4EEA38E8349E}"/>
              </a:ext>
            </a:extLst>
          </p:cNvPr>
          <p:cNvSpPr>
            <a:spLocks noGrp="1"/>
          </p:cNvSpPr>
          <p:nvPr>
            <p:ph type="title"/>
          </p:nvPr>
        </p:nvSpPr>
        <p:spPr>
          <a:xfrm>
            <a:off x="871254" y="103498"/>
            <a:ext cx="7401491" cy="857250"/>
          </a:xfrm>
        </p:spPr>
        <p:txBody>
          <a:bodyPr/>
          <a:lstStyle/>
          <a:p>
            <a:r>
              <a:rPr lang="en-US">
                <a:solidFill>
                  <a:srgbClr val="D50032"/>
                </a:solidFill>
              </a:rPr>
              <a:t>Guest Speaker</a:t>
            </a:r>
          </a:p>
        </p:txBody>
      </p:sp>
      <p:pic>
        <p:nvPicPr>
          <p:cNvPr id="2" name="Picture 1" descr="A person taking a selfie&#10;&#10;AI-generated content may be incorrect.">
            <a:extLst>
              <a:ext uri="{FF2B5EF4-FFF2-40B4-BE49-F238E27FC236}">
                <a16:creationId xmlns:a16="http://schemas.microsoft.com/office/drawing/2014/main" id="{06EE8314-E5A6-3A2D-D761-9C2A71D3A0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929" y="1161048"/>
            <a:ext cx="2821405" cy="2831430"/>
          </a:xfrm>
          <a:prstGeom prst="rect">
            <a:avLst/>
          </a:prstGeom>
        </p:spPr>
      </p:pic>
    </p:spTree>
    <p:extLst>
      <p:ext uri="{BB962C8B-B14F-4D97-AF65-F5344CB8AC3E}">
        <p14:creationId xmlns:p14="http://schemas.microsoft.com/office/powerpoint/2010/main" val="3257576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FBC2-9387-CADB-C5AA-39997920108C}"/>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A2135D-F0AF-31BA-3B9C-5CF465D00F58}"/>
              </a:ext>
            </a:extLst>
          </p:cNvPr>
          <p:cNvSpPr>
            <a:spLocks noGrp="1"/>
          </p:cNvSpPr>
          <p:nvPr>
            <p:ph type="sldNum" sz="quarter" idx="12"/>
          </p:nvPr>
        </p:nvSpPr>
        <p:spPr/>
        <p:txBody>
          <a:bodyPr/>
          <a:lstStyle/>
          <a:p>
            <a:fld id="{307E6868-079E-1649-B8D1-459B42CE4DE3}" type="slidenum">
              <a:rPr lang="en-US" smtClean="0"/>
              <a:t>50</a:t>
            </a:fld>
            <a:endParaRPr lang="en-US"/>
          </a:p>
        </p:txBody>
      </p:sp>
      <p:sp>
        <p:nvSpPr>
          <p:cNvPr id="4" name="Content Placeholder 3">
            <a:extLst>
              <a:ext uri="{FF2B5EF4-FFF2-40B4-BE49-F238E27FC236}">
                <a16:creationId xmlns:a16="http://schemas.microsoft.com/office/drawing/2014/main" id="{91B9095A-FE25-7DED-F26A-C5FAE614FFFD}"/>
              </a:ext>
            </a:extLst>
          </p:cNvPr>
          <p:cNvSpPr txBox="1">
            <a:spLocks/>
          </p:cNvSpPr>
          <p:nvPr/>
        </p:nvSpPr>
        <p:spPr>
          <a:xfrm>
            <a:off x="4355260" y="1949039"/>
            <a:ext cx="4658138" cy="1434380"/>
          </a:xfrm>
          <a:prstGeom prst="rect">
            <a:avLst/>
          </a:prstGeom>
        </p:spPr>
        <p:txBody>
          <a:bodyPr vert="horz" lIns="91440" tIns="45720" rIns="91440" bIns="45720" rtlCol="0" anchor="t">
            <a:noAutofit/>
          </a:bodyPr>
          <a:lstStyle>
            <a:defPPr>
              <a:defRPr lang="en-US"/>
            </a:defPPr>
            <a:lvl1pPr marL="342900" indent="-342900" algn="l" defTabSz="457200" rtl="0" eaLnBrk="1" latinLnBrk="0" hangingPunct="1">
              <a:spcBef>
                <a:spcPct val="20000"/>
              </a:spcBef>
              <a:buFont typeface="Arial"/>
              <a:buChar char="•"/>
              <a:defRPr sz="28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4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0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15570" indent="0">
              <a:spcBef>
                <a:spcPts val="0"/>
              </a:spcBef>
              <a:spcAft>
                <a:spcPts val="1200"/>
              </a:spcAft>
              <a:buNone/>
            </a:pPr>
            <a:r>
              <a:rPr lang="en-US" sz="2000" b="1">
                <a:latin typeface="Open Sans"/>
                <a:ea typeface="Open Sans"/>
                <a:cs typeface="Open Sans"/>
              </a:rPr>
              <a:t>Karyne Bury</a:t>
            </a:r>
          </a:p>
          <a:p>
            <a:pPr marL="115570" indent="0">
              <a:lnSpc>
                <a:spcPct val="114000"/>
              </a:lnSpc>
              <a:spcBef>
                <a:spcPts val="0"/>
              </a:spcBef>
              <a:buNone/>
            </a:pPr>
            <a:r>
              <a:rPr lang="en-US" sz="2000">
                <a:latin typeface="Open Sans"/>
                <a:ea typeface="Open Sans"/>
                <a:cs typeface="Open Sans"/>
              </a:rPr>
              <a:t>Manager, Grassroots Impact</a:t>
            </a:r>
            <a:br>
              <a:rPr lang="en-US" sz="2000">
                <a:latin typeface="Open Sans"/>
              </a:rPr>
            </a:br>
            <a:r>
              <a:rPr lang="en-US" sz="2000">
                <a:latin typeface="Open Sans"/>
                <a:ea typeface="Open Sans"/>
                <a:cs typeface="Open Sans"/>
                <a:hlinkClick r:id="rId2"/>
              </a:rPr>
              <a:t>kbury@results.org</a:t>
            </a:r>
            <a:endParaRPr lang="en-US" sz="2000"/>
          </a:p>
        </p:txBody>
      </p:sp>
      <p:pic>
        <p:nvPicPr>
          <p:cNvPr id="3" name="Picture 2">
            <a:extLst>
              <a:ext uri="{FF2B5EF4-FFF2-40B4-BE49-F238E27FC236}">
                <a16:creationId xmlns:a16="http://schemas.microsoft.com/office/drawing/2014/main" id="{8FEC99DE-24EF-63A5-3155-4227004E2D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6553" y="1357143"/>
            <a:ext cx="2638707" cy="2618172"/>
          </a:xfrm>
          <a:prstGeom prst="rect">
            <a:avLst/>
          </a:prstGeom>
        </p:spPr>
      </p:pic>
    </p:spTree>
    <p:extLst>
      <p:ext uri="{BB962C8B-B14F-4D97-AF65-F5344CB8AC3E}">
        <p14:creationId xmlns:p14="http://schemas.microsoft.com/office/powerpoint/2010/main" val="849400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45F5-E0EE-B143-8194-2B8CFEA99CB8}"/>
              </a:ext>
            </a:extLst>
          </p:cNvPr>
          <p:cNvSpPr>
            <a:spLocks noGrp="1"/>
          </p:cNvSpPr>
          <p:nvPr>
            <p:ph type="title"/>
          </p:nvPr>
        </p:nvSpPr>
        <p:spPr>
          <a:xfrm>
            <a:off x="871253" y="102393"/>
            <a:ext cx="7401491" cy="857250"/>
          </a:xfrm>
        </p:spPr>
        <p:txBody>
          <a:bodyPr>
            <a:normAutofit/>
          </a:bodyPr>
          <a:lstStyle/>
          <a:p>
            <a:r>
              <a:rPr lang="en-US">
                <a:solidFill>
                  <a:srgbClr val="D50032"/>
                </a:solidFill>
              </a:rPr>
              <a:t>The Advocacy Trifecta</a:t>
            </a:r>
          </a:p>
        </p:txBody>
      </p:sp>
      <p:graphicFrame>
        <p:nvGraphicFramePr>
          <p:cNvPr id="5" name="Content Placeholder 4">
            <a:extLst>
              <a:ext uri="{FF2B5EF4-FFF2-40B4-BE49-F238E27FC236}">
                <a16:creationId xmlns:a16="http://schemas.microsoft.com/office/drawing/2014/main" id="{E5888F1D-9BC7-5C8A-E51B-35E9C6A3DA64}"/>
              </a:ext>
            </a:extLst>
          </p:cNvPr>
          <p:cNvGraphicFramePr>
            <a:graphicFrameLocks noGrp="1"/>
          </p:cNvGraphicFramePr>
          <p:nvPr>
            <p:ph idx="1"/>
            <p:extLst>
              <p:ext uri="{D42A27DB-BD31-4B8C-83A1-F6EECF244321}">
                <p14:modId xmlns:p14="http://schemas.microsoft.com/office/powerpoint/2010/main" val="3325918932"/>
              </p:ext>
            </p:extLst>
          </p:nvPr>
        </p:nvGraphicFramePr>
        <p:xfrm>
          <a:off x="122464" y="1029894"/>
          <a:ext cx="8899071" cy="3874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586A97-21C2-05CD-DFEB-C96E5F587061}"/>
              </a:ext>
            </a:extLst>
          </p:cNvPr>
          <p:cNvSpPr>
            <a:spLocks noGrp="1"/>
          </p:cNvSpPr>
          <p:nvPr>
            <p:ph type="sldNum" sz="quarter" idx="12"/>
          </p:nvPr>
        </p:nvSpPr>
        <p:spPr/>
        <p:txBody>
          <a:bodyPr/>
          <a:lstStyle/>
          <a:p>
            <a:fld id="{307E6868-079E-1649-B8D1-459B42CE4DE3}" type="slidenum">
              <a:rPr lang="en-US" smtClean="0"/>
              <a:pPr/>
              <a:t>51</a:t>
            </a:fld>
            <a:endParaRPr lang="en-US"/>
          </a:p>
        </p:txBody>
      </p:sp>
    </p:spTree>
    <p:extLst>
      <p:ext uri="{BB962C8B-B14F-4D97-AF65-F5344CB8AC3E}">
        <p14:creationId xmlns:p14="http://schemas.microsoft.com/office/powerpoint/2010/main" val="1366359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28028-3064-92B3-7CD7-37BBD8232F3C}"/>
              </a:ext>
            </a:extLst>
          </p:cNvPr>
          <p:cNvSpPr>
            <a:spLocks noGrp="1"/>
          </p:cNvSpPr>
          <p:nvPr>
            <p:ph type="sldNum" sz="quarter" idx="12"/>
          </p:nvPr>
        </p:nvSpPr>
        <p:spPr/>
        <p:txBody>
          <a:bodyPr/>
          <a:lstStyle/>
          <a:p>
            <a:fld id="{307E6868-079E-1649-B8D1-459B42CE4DE3}" type="slidenum">
              <a:rPr lang="en-US" smtClean="0"/>
              <a:pPr/>
              <a:t>52</a:t>
            </a:fld>
            <a:endParaRPr lang="en-US"/>
          </a:p>
        </p:txBody>
      </p:sp>
      <p:pic>
        <p:nvPicPr>
          <p:cNvPr id="10" name="Content Placeholder 9">
            <a:extLst>
              <a:ext uri="{FF2B5EF4-FFF2-40B4-BE49-F238E27FC236}">
                <a16:creationId xmlns:a16="http://schemas.microsoft.com/office/drawing/2014/main" id="{F2872D37-66B8-7E8D-8CF3-E7D7FBBBE53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59205" y="207761"/>
            <a:ext cx="5062304" cy="4696424"/>
          </a:xfrm>
          <a:prstGeom prst="rect">
            <a:avLst/>
          </a:prstGeom>
        </p:spPr>
      </p:pic>
    </p:spTree>
    <p:extLst>
      <p:ext uri="{BB962C8B-B14F-4D97-AF65-F5344CB8AC3E}">
        <p14:creationId xmlns:p14="http://schemas.microsoft.com/office/powerpoint/2010/main" val="1120341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A793-59C0-22DF-9E30-E7C4B86B9271}"/>
              </a:ext>
            </a:extLst>
          </p:cNvPr>
          <p:cNvSpPr>
            <a:spLocks noGrp="1"/>
          </p:cNvSpPr>
          <p:nvPr>
            <p:ph type="title"/>
          </p:nvPr>
        </p:nvSpPr>
        <p:spPr>
          <a:xfrm>
            <a:off x="871254" y="102393"/>
            <a:ext cx="7401491" cy="857250"/>
          </a:xfrm>
        </p:spPr>
        <p:txBody>
          <a:bodyPr>
            <a:normAutofit/>
          </a:bodyPr>
          <a:lstStyle/>
          <a:p>
            <a:r>
              <a:rPr lang="en-US">
                <a:solidFill>
                  <a:srgbClr val="D50032"/>
                </a:solidFill>
              </a:rPr>
              <a:t>Why Media? </a:t>
            </a:r>
          </a:p>
        </p:txBody>
      </p:sp>
      <p:sp>
        <p:nvSpPr>
          <p:cNvPr id="3" name="Content Placeholder 2">
            <a:extLst>
              <a:ext uri="{FF2B5EF4-FFF2-40B4-BE49-F238E27FC236}">
                <a16:creationId xmlns:a16="http://schemas.microsoft.com/office/drawing/2014/main" id="{97A1036D-7261-EECC-1EAC-4BBA40072BDD}"/>
              </a:ext>
            </a:extLst>
          </p:cNvPr>
          <p:cNvSpPr>
            <a:spLocks noGrp="1"/>
          </p:cNvSpPr>
          <p:nvPr>
            <p:ph idx="1"/>
          </p:nvPr>
        </p:nvSpPr>
        <p:spPr>
          <a:xfrm>
            <a:off x="269421" y="1218009"/>
            <a:ext cx="8605158" cy="3719511"/>
          </a:xfrm>
        </p:spPr>
        <p:txBody>
          <a:bodyPr>
            <a:normAutofit/>
          </a:bodyPr>
          <a:lstStyle/>
          <a:p>
            <a:pPr>
              <a:lnSpc>
                <a:spcPct val="114000"/>
              </a:lnSpc>
              <a:spcBef>
                <a:spcPts val="0"/>
              </a:spcBef>
            </a:pPr>
            <a:r>
              <a:rPr lang="en-US">
                <a:latin typeface="Open Sans" panose="020B0606030504020204" pitchFamily="34" charset="0"/>
                <a:ea typeface="Open Sans" panose="020B0606030504020204" pitchFamily="34" charset="0"/>
                <a:cs typeface="Open Sans" panose="020B0606030504020204" pitchFamily="34" charset="0"/>
              </a:rPr>
              <a:t>Cut through the noise!</a:t>
            </a:r>
          </a:p>
          <a:p>
            <a:pPr>
              <a:lnSpc>
                <a:spcPct val="114000"/>
              </a:lnSpc>
              <a:spcBef>
                <a:spcPts val="0"/>
              </a:spcBef>
            </a:pPr>
            <a:r>
              <a:rPr lang="en-US">
                <a:latin typeface="Open Sans" panose="020B0606030504020204" pitchFamily="34" charset="0"/>
                <a:ea typeface="Open Sans" panose="020B0606030504020204" pitchFamily="34" charset="0"/>
                <a:cs typeface="Open Sans" panose="020B0606030504020204" pitchFamily="34" charset="0"/>
              </a:rPr>
              <a:t>Grabs attention of the community (fellow constituents!)</a:t>
            </a:r>
          </a:p>
          <a:p>
            <a:pPr>
              <a:lnSpc>
                <a:spcPct val="114000"/>
              </a:lnSpc>
              <a:spcBef>
                <a:spcPts val="0"/>
              </a:spcBef>
            </a:pPr>
            <a:r>
              <a:rPr lang="en-US">
                <a:latin typeface="Open Sans" panose="020B0606030504020204" pitchFamily="34" charset="0"/>
                <a:ea typeface="Open Sans" panose="020B0606030504020204" pitchFamily="34" charset="0"/>
                <a:cs typeface="Open Sans" panose="020B0606030504020204" pitchFamily="34" charset="0"/>
              </a:rPr>
              <a:t>Thank or call out your member of Congress.</a:t>
            </a:r>
          </a:p>
          <a:p>
            <a:pPr>
              <a:lnSpc>
                <a:spcPct val="114000"/>
              </a:lnSpc>
              <a:spcBef>
                <a:spcPts val="0"/>
              </a:spcBef>
            </a:pPr>
            <a:r>
              <a:rPr lang="en-US">
                <a:latin typeface="Open Sans" panose="020B0606030504020204" pitchFamily="34" charset="0"/>
                <a:ea typeface="Open Sans" panose="020B0606030504020204" pitchFamily="34" charset="0"/>
                <a:cs typeface="Open Sans" panose="020B0606030504020204" pitchFamily="34" charset="0"/>
              </a:rPr>
              <a:t>Leverage published media during lobby meetings.</a:t>
            </a:r>
          </a:p>
        </p:txBody>
      </p:sp>
      <p:sp>
        <p:nvSpPr>
          <p:cNvPr id="4" name="Slide Number Placeholder 3">
            <a:extLst>
              <a:ext uri="{FF2B5EF4-FFF2-40B4-BE49-F238E27FC236}">
                <a16:creationId xmlns:a16="http://schemas.microsoft.com/office/drawing/2014/main" id="{E7212260-F4C6-8E1E-164D-062A5E91AE8F}"/>
              </a:ext>
            </a:extLst>
          </p:cNvPr>
          <p:cNvSpPr>
            <a:spLocks noGrp="1"/>
          </p:cNvSpPr>
          <p:nvPr>
            <p:ph type="sldNum" sz="quarter" idx="12"/>
          </p:nvPr>
        </p:nvSpPr>
        <p:spPr/>
        <p:txBody>
          <a:bodyPr/>
          <a:lstStyle/>
          <a:p>
            <a:fld id="{307E6868-079E-1649-B8D1-459B42CE4DE3}" type="slidenum">
              <a:rPr lang="en-US" smtClean="0"/>
              <a:pPr/>
              <a:t>53</a:t>
            </a:fld>
            <a:endParaRPr lang="en-US"/>
          </a:p>
        </p:txBody>
      </p:sp>
    </p:spTree>
    <p:extLst>
      <p:ext uri="{BB962C8B-B14F-4D97-AF65-F5344CB8AC3E}">
        <p14:creationId xmlns:p14="http://schemas.microsoft.com/office/powerpoint/2010/main" val="1017364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B1C5D-C8B9-6166-0966-CFEB1C772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04A4D-7035-5F55-8362-625C71D00DEB}"/>
              </a:ext>
            </a:extLst>
          </p:cNvPr>
          <p:cNvSpPr>
            <a:spLocks noGrp="1"/>
          </p:cNvSpPr>
          <p:nvPr>
            <p:ph type="title"/>
          </p:nvPr>
        </p:nvSpPr>
        <p:spPr/>
        <p:txBody>
          <a:bodyPr>
            <a:normAutofit fontScale="90000"/>
          </a:bodyPr>
          <a:lstStyle/>
          <a:p>
            <a:r>
              <a:rPr lang="en-US">
                <a:solidFill>
                  <a:srgbClr val="D50032"/>
                </a:solidFill>
              </a:rPr>
              <a:t>Amplify Every Voice </a:t>
            </a:r>
            <a:br>
              <a:rPr lang="en-US">
                <a:solidFill>
                  <a:srgbClr val="D50032"/>
                </a:solidFill>
              </a:rPr>
            </a:br>
            <a:r>
              <a:rPr lang="en-US">
                <a:solidFill>
                  <a:srgbClr val="D50032"/>
                </a:solidFill>
              </a:rPr>
              <a:t>Media Campaign</a:t>
            </a:r>
          </a:p>
        </p:txBody>
      </p:sp>
      <p:sp>
        <p:nvSpPr>
          <p:cNvPr id="3" name="Content Placeholder 2">
            <a:extLst>
              <a:ext uri="{FF2B5EF4-FFF2-40B4-BE49-F238E27FC236}">
                <a16:creationId xmlns:a16="http://schemas.microsoft.com/office/drawing/2014/main" id="{5B0B01F1-6120-84A3-9ECF-C60B8358AA0C}"/>
              </a:ext>
            </a:extLst>
          </p:cNvPr>
          <p:cNvSpPr>
            <a:spLocks noGrp="1"/>
          </p:cNvSpPr>
          <p:nvPr>
            <p:ph idx="1"/>
          </p:nvPr>
        </p:nvSpPr>
        <p:spPr>
          <a:xfrm>
            <a:off x="457200" y="1218010"/>
            <a:ext cx="8229600" cy="3394472"/>
          </a:xfrm>
        </p:spPr>
        <p:txBody>
          <a:bodyPr>
            <a:normAutofit fontScale="92500"/>
          </a:bodyPr>
          <a:lstStyle/>
          <a:p>
            <a:pPr marL="0" indent="0">
              <a:buNone/>
            </a:pPr>
            <a:endParaRPr lang="en-US"/>
          </a:p>
          <a:p>
            <a:pPr>
              <a:lnSpc>
                <a:spcPct val="124000"/>
              </a:lnSpc>
              <a:spcBef>
                <a:spcPts val="0"/>
              </a:spcBef>
              <a:spcAft>
                <a:spcPts val="1200"/>
              </a:spcAft>
            </a:pPr>
            <a:r>
              <a:rPr lang="en-US"/>
              <a:t>Every volunteer submits </a:t>
            </a:r>
            <a:r>
              <a:rPr lang="en-US" b="1"/>
              <a:t>at least one media piece</a:t>
            </a:r>
            <a:r>
              <a:rPr lang="en-US"/>
              <a:t> (LTE, Op Ed) between now and July.</a:t>
            </a:r>
          </a:p>
          <a:p>
            <a:pPr>
              <a:lnSpc>
                <a:spcPct val="124000"/>
              </a:lnSpc>
              <a:spcBef>
                <a:spcPts val="0"/>
              </a:spcBef>
              <a:spcAft>
                <a:spcPts val="1200"/>
              </a:spcAft>
            </a:pPr>
            <a:r>
              <a:rPr lang="en-US"/>
              <a:t>Every group </a:t>
            </a:r>
            <a:r>
              <a:rPr lang="en-US" b="1"/>
              <a:t>invites others to submit media</a:t>
            </a:r>
            <a:r>
              <a:rPr lang="en-US"/>
              <a:t>: new volunteers, action network members, and local partners.</a:t>
            </a:r>
          </a:p>
        </p:txBody>
      </p:sp>
      <p:sp>
        <p:nvSpPr>
          <p:cNvPr id="4" name="Slide Number Placeholder 3">
            <a:extLst>
              <a:ext uri="{FF2B5EF4-FFF2-40B4-BE49-F238E27FC236}">
                <a16:creationId xmlns:a16="http://schemas.microsoft.com/office/drawing/2014/main" id="{1FB6A217-C5C7-9211-F2AD-EFBA9BAD04F6}"/>
              </a:ext>
            </a:extLst>
          </p:cNvPr>
          <p:cNvSpPr>
            <a:spLocks noGrp="1"/>
          </p:cNvSpPr>
          <p:nvPr>
            <p:ph type="sldNum" sz="quarter" idx="12"/>
          </p:nvPr>
        </p:nvSpPr>
        <p:spPr/>
        <p:txBody>
          <a:bodyPr/>
          <a:lstStyle/>
          <a:p>
            <a:fld id="{307E6868-079E-1649-B8D1-459B42CE4DE3}" type="slidenum">
              <a:rPr lang="en-US" smtClean="0"/>
              <a:pPr/>
              <a:t>54</a:t>
            </a:fld>
            <a:endParaRPr lang="en-US"/>
          </a:p>
        </p:txBody>
      </p:sp>
    </p:spTree>
    <p:extLst>
      <p:ext uri="{BB962C8B-B14F-4D97-AF65-F5344CB8AC3E}">
        <p14:creationId xmlns:p14="http://schemas.microsoft.com/office/powerpoint/2010/main" val="9890263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4110C-BE57-DC9D-2652-69AE732DC1DF}"/>
              </a:ext>
            </a:extLst>
          </p:cNvPr>
          <p:cNvSpPr>
            <a:spLocks noGrp="1"/>
          </p:cNvSpPr>
          <p:nvPr>
            <p:ph type="title"/>
          </p:nvPr>
        </p:nvSpPr>
        <p:spPr>
          <a:xfrm>
            <a:off x="689632" y="126392"/>
            <a:ext cx="7401491" cy="857250"/>
          </a:xfrm>
        </p:spPr>
        <p:txBody>
          <a:bodyPr/>
          <a:lstStyle/>
          <a:p>
            <a:r>
              <a:rPr lang="en-US">
                <a:solidFill>
                  <a:srgbClr val="D50032"/>
                </a:solidFill>
              </a:rPr>
              <a:t>Getting Started: Find a hook</a:t>
            </a:r>
          </a:p>
        </p:txBody>
      </p:sp>
      <p:sp>
        <p:nvSpPr>
          <p:cNvPr id="4" name="Slide Number Placeholder 3">
            <a:extLst>
              <a:ext uri="{FF2B5EF4-FFF2-40B4-BE49-F238E27FC236}">
                <a16:creationId xmlns:a16="http://schemas.microsoft.com/office/drawing/2014/main" id="{D69CD3C0-38A6-87E5-557B-955500DC9CC2}"/>
              </a:ext>
            </a:extLst>
          </p:cNvPr>
          <p:cNvSpPr>
            <a:spLocks noGrp="1"/>
          </p:cNvSpPr>
          <p:nvPr>
            <p:ph type="sldNum" sz="quarter" idx="12"/>
          </p:nvPr>
        </p:nvSpPr>
        <p:spPr/>
        <p:txBody>
          <a:bodyPr/>
          <a:lstStyle/>
          <a:p>
            <a:fld id="{307E6868-079E-1649-B8D1-459B42CE4DE3}" type="slidenum">
              <a:rPr lang="en-US" smtClean="0"/>
              <a:pPr/>
              <a:t>55</a:t>
            </a:fld>
            <a:endParaRPr lang="en-US"/>
          </a:p>
        </p:txBody>
      </p:sp>
      <p:pic>
        <p:nvPicPr>
          <p:cNvPr id="6" name="Picture 5">
            <a:extLst>
              <a:ext uri="{FF2B5EF4-FFF2-40B4-BE49-F238E27FC236}">
                <a16:creationId xmlns:a16="http://schemas.microsoft.com/office/drawing/2014/main" id="{4419A040-9F42-4FC3-4DF8-867A292A8A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2749" y="1141230"/>
            <a:ext cx="8315258" cy="3468445"/>
          </a:xfrm>
          <a:prstGeom prst="rect">
            <a:avLst/>
          </a:prstGeom>
        </p:spPr>
      </p:pic>
    </p:spTree>
    <p:extLst>
      <p:ext uri="{BB962C8B-B14F-4D97-AF65-F5344CB8AC3E}">
        <p14:creationId xmlns:p14="http://schemas.microsoft.com/office/powerpoint/2010/main" val="201284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E323-ADB3-4DE6-157E-910C5998CE08}"/>
              </a:ext>
            </a:extLst>
          </p:cNvPr>
          <p:cNvSpPr>
            <a:spLocks noGrp="1"/>
          </p:cNvSpPr>
          <p:nvPr>
            <p:ph type="title"/>
          </p:nvPr>
        </p:nvSpPr>
        <p:spPr>
          <a:xfrm>
            <a:off x="631030" y="102393"/>
            <a:ext cx="7401491" cy="857250"/>
          </a:xfrm>
        </p:spPr>
        <p:txBody>
          <a:bodyPr/>
          <a:lstStyle/>
          <a:p>
            <a:r>
              <a:rPr lang="en-US">
                <a:solidFill>
                  <a:srgbClr val="D50032"/>
                </a:solidFill>
              </a:rPr>
              <a:t>Getting started: Find a hook</a:t>
            </a:r>
          </a:p>
        </p:txBody>
      </p:sp>
      <p:sp>
        <p:nvSpPr>
          <p:cNvPr id="3" name="Content Placeholder 2">
            <a:extLst>
              <a:ext uri="{FF2B5EF4-FFF2-40B4-BE49-F238E27FC236}">
                <a16:creationId xmlns:a16="http://schemas.microsoft.com/office/drawing/2014/main" id="{E30E5DDB-B329-C946-0603-B37317213DEE}"/>
              </a:ext>
            </a:extLst>
          </p:cNvPr>
          <p:cNvSpPr>
            <a:spLocks noGrp="1"/>
          </p:cNvSpPr>
          <p:nvPr>
            <p:ph idx="1"/>
          </p:nvPr>
        </p:nvSpPr>
        <p:spPr/>
        <p:txBody>
          <a:bodyPr/>
          <a:lstStyle/>
          <a:p>
            <a:pPr>
              <a:lnSpc>
                <a:spcPct val="114000"/>
              </a:lnSpc>
              <a:spcBef>
                <a:spcPts val="0"/>
              </a:spcBef>
              <a:spcAft>
                <a:spcPts val="600"/>
              </a:spcAft>
            </a:pPr>
            <a:r>
              <a:rPr lang="en-US"/>
              <a:t>Mark important dates and observances:</a:t>
            </a:r>
          </a:p>
          <a:p>
            <a:pPr lvl="1">
              <a:lnSpc>
                <a:spcPct val="114000"/>
              </a:lnSpc>
              <a:spcBef>
                <a:spcPts val="0"/>
              </a:spcBef>
              <a:spcAft>
                <a:spcPts val="600"/>
              </a:spcAft>
            </a:pPr>
            <a:r>
              <a:rPr lang="en-US"/>
              <a:t>April 7: </a:t>
            </a:r>
            <a:r>
              <a:rPr lang="en-US" b="1"/>
              <a:t>World Health Day</a:t>
            </a:r>
          </a:p>
          <a:p>
            <a:pPr lvl="1">
              <a:lnSpc>
                <a:spcPct val="114000"/>
              </a:lnSpc>
              <a:spcBef>
                <a:spcPts val="0"/>
              </a:spcBef>
              <a:spcAft>
                <a:spcPts val="600"/>
              </a:spcAft>
            </a:pPr>
            <a:r>
              <a:rPr lang="en-US"/>
              <a:t>April 11-17: </a:t>
            </a:r>
            <a:r>
              <a:rPr lang="en-US" b="1"/>
              <a:t>Black Maternal Health Week</a:t>
            </a:r>
          </a:p>
          <a:p>
            <a:pPr lvl="1">
              <a:lnSpc>
                <a:spcPct val="114000"/>
              </a:lnSpc>
              <a:spcBef>
                <a:spcPts val="0"/>
              </a:spcBef>
              <a:spcAft>
                <a:spcPts val="600"/>
              </a:spcAft>
            </a:pPr>
            <a:r>
              <a:rPr lang="en-US"/>
              <a:t>April 15: </a:t>
            </a:r>
            <a:r>
              <a:rPr lang="en-US" b="1"/>
              <a:t>Tax Day</a:t>
            </a:r>
          </a:p>
          <a:p>
            <a:pPr lvl="1">
              <a:lnSpc>
                <a:spcPct val="114000"/>
              </a:lnSpc>
              <a:spcBef>
                <a:spcPts val="0"/>
              </a:spcBef>
              <a:spcAft>
                <a:spcPts val="600"/>
              </a:spcAft>
            </a:pPr>
            <a:r>
              <a:rPr lang="en-US"/>
              <a:t>April 24-30: </a:t>
            </a:r>
            <a:r>
              <a:rPr lang="en-US" b="1"/>
              <a:t>World Immunization Week</a:t>
            </a:r>
          </a:p>
          <a:p>
            <a:pPr lvl="1"/>
            <a:endParaRPr lang="en-US"/>
          </a:p>
        </p:txBody>
      </p:sp>
      <p:sp>
        <p:nvSpPr>
          <p:cNvPr id="4" name="Slide Number Placeholder 3">
            <a:extLst>
              <a:ext uri="{FF2B5EF4-FFF2-40B4-BE49-F238E27FC236}">
                <a16:creationId xmlns:a16="http://schemas.microsoft.com/office/drawing/2014/main" id="{ABCF3BD0-5CBB-C5D3-CA42-B436F8757166}"/>
              </a:ext>
            </a:extLst>
          </p:cNvPr>
          <p:cNvSpPr>
            <a:spLocks noGrp="1"/>
          </p:cNvSpPr>
          <p:nvPr>
            <p:ph type="sldNum" sz="quarter" idx="12"/>
          </p:nvPr>
        </p:nvSpPr>
        <p:spPr/>
        <p:txBody>
          <a:bodyPr/>
          <a:lstStyle/>
          <a:p>
            <a:fld id="{307E6868-079E-1649-B8D1-459B42CE4DE3}" type="slidenum">
              <a:rPr lang="en-US" smtClean="0"/>
              <a:pPr/>
              <a:t>56</a:t>
            </a:fld>
            <a:endParaRPr lang="en-US"/>
          </a:p>
        </p:txBody>
      </p:sp>
    </p:spTree>
    <p:extLst>
      <p:ext uri="{BB962C8B-B14F-4D97-AF65-F5344CB8AC3E}">
        <p14:creationId xmlns:p14="http://schemas.microsoft.com/office/powerpoint/2010/main" val="9116127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BA55-0ADF-23D6-7B4C-2F346D6F8BDC}"/>
              </a:ext>
            </a:extLst>
          </p:cNvPr>
          <p:cNvSpPr>
            <a:spLocks noGrp="1"/>
          </p:cNvSpPr>
          <p:nvPr>
            <p:ph type="title"/>
          </p:nvPr>
        </p:nvSpPr>
        <p:spPr>
          <a:xfrm>
            <a:off x="795054" y="120252"/>
            <a:ext cx="7401491" cy="857250"/>
          </a:xfrm>
        </p:spPr>
        <p:txBody>
          <a:bodyPr anchor="ctr">
            <a:normAutofit/>
          </a:bodyPr>
          <a:lstStyle/>
          <a:p>
            <a:r>
              <a:rPr lang="en-US">
                <a:solidFill>
                  <a:srgbClr val="D50032"/>
                </a:solidFill>
              </a:rPr>
              <a:t>Tips for writing LTEs</a:t>
            </a:r>
          </a:p>
        </p:txBody>
      </p:sp>
      <p:pic>
        <p:nvPicPr>
          <p:cNvPr id="9" name="Picture 8">
            <a:extLst>
              <a:ext uri="{FF2B5EF4-FFF2-40B4-BE49-F238E27FC236}">
                <a16:creationId xmlns:a16="http://schemas.microsoft.com/office/drawing/2014/main" id="{668FF6CA-952B-9120-4BDC-2964C2C81518}"/>
              </a:ext>
            </a:extLst>
          </p:cNvPr>
          <p:cNvPicPr>
            <a:picLocks noChangeAspect="1"/>
          </p:cNvPicPr>
          <p:nvPr/>
        </p:nvPicPr>
        <p:blipFill>
          <a:blip r:embed="rId2" cstate="screen">
            <a:extLst>
              <a:ext uri="{28A0092B-C50C-407E-A947-70E740481C1C}">
                <a14:useLocalDpi xmlns:a14="http://schemas.microsoft.com/office/drawing/2010/main"/>
              </a:ext>
            </a:extLst>
          </a:blip>
          <a:srcRect b="-1"/>
          <a:stretch>
            <a:fillRect/>
          </a:stretch>
        </p:blipFill>
        <p:spPr>
          <a:xfrm>
            <a:off x="457200" y="1200151"/>
            <a:ext cx="4038600" cy="3394472"/>
          </a:xfrm>
          <a:prstGeom prst="rect">
            <a:avLst/>
          </a:prstGeom>
          <a:noFill/>
        </p:spPr>
      </p:pic>
      <p:sp>
        <p:nvSpPr>
          <p:cNvPr id="3" name="Content Placeholder 2">
            <a:extLst>
              <a:ext uri="{FF2B5EF4-FFF2-40B4-BE49-F238E27FC236}">
                <a16:creationId xmlns:a16="http://schemas.microsoft.com/office/drawing/2014/main" id="{FBB03356-F367-4284-E1CA-C7F3D0E223F1}"/>
              </a:ext>
            </a:extLst>
          </p:cNvPr>
          <p:cNvSpPr>
            <a:spLocks noGrp="1"/>
          </p:cNvSpPr>
          <p:nvPr>
            <p:ph sz="half" idx="2"/>
          </p:nvPr>
        </p:nvSpPr>
        <p:spPr>
          <a:xfrm>
            <a:off x="4648200" y="1369688"/>
            <a:ext cx="4038600" cy="3394472"/>
          </a:xfrm>
        </p:spPr>
        <p:txBody>
          <a:bodyPr>
            <a:normAutofit fontScale="77500" lnSpcReduction="20000"/>
          </a:bodyPr>
          <a:lstStyle/>
          <a:p>
            <a:pPr>
              <a:lnSpc>
                <a:spcPct val="134000"/>
              </a:lnSpc>
              <a:spcBef>
                <a:spcPts val="0"/>
              </a:spcBef>
              <a:spcAft>
                <a:spcPts val="1200"/>
              </a:spcAft>
            </a:pPr>
            <a:r>
              <a:rPr lang="en-US" sz="2600"/>
              <a:t>Keep it short, 150 to 200 words.</a:t>
            </a:r>
          </a:p>
          <a:p>
            <a:pPr>
              <a:lnSpc>
                <a:spcPct val="134000"/>
              </a:lnSpc>
              <a:spcBef>
                <a:spcPts val="0"/>
              </a:spcBef>
              <a:spcAft>
                <a:spcPts val="1200"/>
              </a:spcAft>
            </a:pPr>
            <a:r>
              <a:rPr lang="en-US" sz="2600"/>
              <a:t>Personalize it – why is this issue important to you? Your district? Your state?</a:t>
            </a:r>
          </a:p>
          <a:p>
            <a:pPr>
              <a:lnSpc>
                <a:spcPct val="134000"/>
              </a:lnSpc>
              <a:spcBef>
                <a:spcPts val="0"/>
              </a:spcBef>
              <a:spcAft>
                <a:spcPts val="1200"/>
              </a:spcAft>
            </a:pPr>
            <a:r>
              <a:rPr lang="en-US" sz="2600"/>
              <a:t>Mention your members of Congress </a:t>
            </a:r>
            <a:r>
              <a:rPr lang="en-US" sz="2600" i="1"/>
              <a:t>by name</a:t>
            </a:r>
            <a:r>
              <a:rPr lang="en-US" sz="2600"/>
              <a:t> in your letter.</a:t>
            </a:r>
            <a:endParaRPr lang="en-US" sz="2000"/>
          </a:p>
        </p:txBody>
      </p:sp>
      <p:sp>
        <p:nvSpPr>
          <p:cNvPr id="4" name="Slide Number Placeholder 3">
            <a:extLst>
              <a:ext uri="{FF2B5EF4-FFF2-40B4-BE49-F238E27FC236}">
                <a16:creationId xmlns:a16="http://schemas.microsoft.com/office/drawing/2014/main" id="{6062CA63-C2DB-2437-A178-80299DD5C1DB}"/>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57</a:t>
            </a:fld>
            <a:endParaRPr lang="en-US"/>
          </a:p>
        </p:txBody>
      </p:sp>
      <p:sp>
        <p:nvSpPr>
          <p:cNvPr id="10" name="TextBox 9">
            <a:extLst>
              <a:ext uri="{FF2B5EF4-FFF2-40B4-BE49-F238E27FC236}">
                <a16:creationId xmlns:a16="http://schemas.microsoft.com/office/drawing/2014/main" id="{5B6D3E73-2551-7614-E4C4-EA7CC5474A0A}"/>
              </a:ext>
            </a:extLst>
          </p:cNvPr>
          <p:cNvSpPr txBox="1"/>
          <p:nvPr/>
        </p:nvSpPr>
        <p:spPr>
          <a:xfrm>
            <a:off x="457200" y="4594623"/>
            <a:ext cx="3139001"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Photo by Glenn Carstens-Peters at Unsplash.com </a:t>
            </a:r>
          </a:p>
        </p:txBody>
      </p:sp>
    </p:spTree>
    <p:extLst>
      <p:ext uri="{BB962C8B-B14F-4D97-AF65-F5344CB8AC3E}">
        <p14:creationId xmlns:p14="http://schemas.microsoft.com/office/powerpoint/2010/main" val="1036727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E55C7-3691-C1A5-16B8-E885E8106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81C5F-300B-7647-4298-B9DADA624116}"/>
              </a:ext>
            </a:extLst>
          </p:cNvPr>
          <p:cNvSpPr>
            <a:spLocks noGrp="1"/>
          </p:cNvSpPr>
          <p:nvPr>
            <p:ph type="title"/>
          </p:nvPr>
        </p:nvSpPr>
        <p:spPr>
          <a:xfrm>
            <a:off x="321498" y="102393"/>
            <a:ext cx="7401491" cy="857250"/>
          </a:xfrm>
        </p:spPr>
        <p:txBody>
          <a:bodyPr/>
          <a:lstStyle/>
          <a:p>
            <a:r>
              <a:rPr lang="en-US">
                <a:solidFill>
                  <a:srgbClr val="D50032"/>
                </a:solidFill>
              </a:rPr>
              <a:t>EPIC Format makes an epic LTE</a:t>
            </a:r>
          </a:p>
        </p:txBody>
      </p:sp>
      <p:sp>
        <p:nvSpPr>
          <p:cNvPr id="3" name="Content Placeholder 2">
            <a:extLst>
              <a:ext uri="{FF2B5EF4-FFF2-40B4-BE49-F238E27FC236}">
                <a16:creationId xmlns:a16="http://schemas.microsoft.com/office/drawing/2014/main" id="{E5794A82-89A1-5E31-D56F-5DD4BE9C5FAE}"/>
              </a:ext>
            </a:extLst>
          </p:cNvPr>
          <p:cNvSpPr>
            <a:spLocks noGrp="1"/>
          </p:cNvSpPr>
          <p:nvPr>
            <p:ph idx="1"/>
          </p:nvPr>
        </p:nvSpPr>
        <p:spPr>
          <a:xfrm>
            <a:off x="277586" y="1228046"/>
            <a:ext cx="8229600" cy="3394472"/>
          </a:xfrm>
        </p:spPr>
        <p:txBody>
          <a:bodyPr>
            <a:normAutofit/>
          </a:bodyPr>
          <a:lstStyle/>
          <a:p>
            <a:pPr>
              <a:lnSpc>
                <a:spcPct val="114000"/>
              </a:lnSpc>
              <a:spcBef>
                <a:spcPts val="0"/>
              </a:spcBef>
              <a:spcAft>
                <a:spcPts val="600"/>
              </a:spcAft>
            </a:pPr>
            <a:r>
              <a:rPr lang="en-US"/>
              <a:t>Use the EPIC format structure</a:t>
            </a:r>
          </a:p>
          <a:p>
            <a:pPr lvl="1">
              <a:lnSpc>
                <a:spcPct val="114000"/>
              </a:lnSpc>
              <a:spcBef>
                <a:spcPts val="0"/>
              </a:spcBef>
              <a:spcAft>
                <a:spcPts val="600"/>
              </a:spcAft>
            </a:pPr>
            <a:r>
              <a:rPr lang="en-US" b="1"/>
              <a:t>E</a:t>
            </a:r>
            <a:r>
              <a:rPr lang="en-US"/>
              <a:t>ngage (Hook)</a:t>
            </a:r>
          </a:p>
          <a:p>
            <a:pPr lvl="1">
              <a:lnSpc>
                <a:spcPct val="114000"/>
              </a:lnSpc>
              <a:spcBef>
                <a:spcPts val="0"/>
              </a:spcBef>
              <a:spcAft>
                <a:spcPts val="600"/>
              </a:spcAft>
            </a:pPr>
            <a:r>
              <a:rPr lang="en-US" b="1"/>
              <a:t>P</a:t>
            </a:r>
            <a:r>
              <a:rPr lang="en-US"/>
              <a:t>roblem</a:t>
            </a:r>
          </a:p>
          <a:p>
            <a:pPr lvl="1">
              <a:lnSpc>
                <a:spcPct val="114000"/>
              </a:lnSpc>
              <a:spcBef>
                <a:spcPts val="0"/>
              </a:spcBef>
              <a:spcAft>
                <a:spcPts val="600"/>
              </a:spcAft>
            </a:pPr>
            <a:r>
              <a:rPr lang="en-US" b="1"/>
              <a:t>I</a:t>
            </a:r>
            <a:r>
              <a:rPr lang="en-US"/>
              <a:t>nform on Solution</a:t>
            </a:r>
          </a:p>
          <a:p>
            <a:pPr lvl="1">
              <a:lnSpc>
                <a:spcPct val="114000"/>
              </a:lnSpc>
              <a:spcBef>
                <a:spcPts val="0"/>
              </a:spcBef>
              <a:spcAft>
                <a:spcPts val="600"/>
              </a:spcAft>
            </a:pPr>
            <a:r>
              <a:rPr lang="en-US" b="1"/>
              <a:t>C</a:t>
            </a:r>
            <a:r>
              <a:rPr lang="en-US"/>
              <a:t>all to action for the reader or your members of Congress</a:t>
            </a:r>
          </a:p>
          <a:p>
            <a:pPr marL="0" indent="0">
              <a:buNone/>
            </a:pPr>
            <a:endParaRPr lang="en-US"/>
          </a:p>
        </p:txBody>
      </p:sp>
      <p:sp>
        <p:nvSpPr>
          <p:cNvPr id="4" name="Slide Number Placeholder 3">
            <a:extLst>
              <a:ext uri="{FF2B5EF4-FFF2-40B4-BE49-F238E27FC236}">
                <a16:creationId xmlns:a16="http://schemas.microsoft.com/office/drawing/2014/main" id="{36FFEECF-0975-C5A1-687F-0C9278FDC95E}"/>
              </a:ext>
            </a:extLst>
          </p:cNvPr>
          <p:cNvSpPr>
            <a:spLocks noGrp="1"/>
          </p:cNvSpPr>
          <p:nvPr>
            <p:ph type="sldNum" sz="quarter" idx="12"/>
          </p:nvPr>
        </p:nvSpPr>
        <p:spPr/>
        <p:txBody>
          <a:bodyPr/>
          <a:lstStyle/>
          <a:p>
            <a:fld id="{307E6868-079E-1649-B8D1-459B42CE4DE3}" type="slidenum">
              <a:rPr lang="en-US" smtClean="0"/>
              <a:pPr/>
              <a:t>58</a:t>
            </a:fld>
            <a:endParaRPr lang="en-US"/>
          </a:p>
        </p:txBody>
      </p:sp>
    </p:spTree>
    <p:extLst>
      <p:ext uri="{BB962C8B-B14F-4D97-AF65-F5344CB8AC3E}">
        <p14:creationId xmlns:p14="http://schemas.microsoft.com/office/powerpoint/2010/main" val="22806637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9F1F-EB95-08D1-BCC0-1333C8A1E7E6}"/>
              </a:ext>
            </a:extLst>
          </p:cNvPr>
          <p:cNvSpPr>
            <a:spLocks noGrp="1"/>
          </p:cNvSpPr>
          <p:nvPr>
            <p:ph type="title"/>
          </p:nvPr>
        </p:nvSpPr>
        <p:spPr>
          <a:xfrm>
            <a:off x="778527" y="17264"/>
            <a:ext cx="7401491" cy="857250"/>
          </a:xfrm>
        </p:spPr>
        <p:txBody>
          <a:bodyPr>
            <a:normAutofit/>
          </a:bodyPr>
          <a:lstStyle/>
          <a:p>
            <a:r>
              <a:rPr lang="en-US">
                <a:solidFill>
                  <a:srgbClr val="D50032"/>
                </a:solidFill>
              </a:rPr>
              <a:t>Media resources</a:t>
            </a:r>
          </a:p>
        </p:txBody>
      </p:sp>
      <p:sp>
        <p:nvSpPr>
          <p:cNvPr id="3" name="Content Placeholder 2">
            <a:extLst>
              <a:ext uri="{FF2B5EF4-FFF2-40B4-BE49-F238E27FC236}">
                <a16:creationId xmlns:a16="http://schemas.microsoft.com/office/drawing/2014/main" id="{8935222A-80B6-949F-25FE-D275DF4175B9}"/>
              </a:ext>
            </a:extLst>
          </p:cNvPr>
          <p:cNvSpPr>
            <a:spLocks noGrp="1"/>
          </p:cNvSpPr>
          <p:nvPr>
            <p:ph idx="1"/>
          </p:nvPr>
        </p:nvSpPr>
        <p:spPr>
          <a:xfrm>
            <a:off x="201187" y="874514"/>
            <a:ext cx="8741626" cy="3983236"/>
          </a:xfrm>
        </p:spPr>
        <p:txBody>
          <a:bodyPr>
            <a:normAutofit fontScale="77500" lnSpcReduction="20000"/>
          </a:bodyPr>
          <a:lstStyle/>
          <a:p>
            <a:pPr>
              <a:lnSpc>
                <a:spcPct val="134000"/>
              </a:lnSpc>
              <a:spcBef>
                <a:spcPts val="0"/>
              </a:spcBef>
              <a:spcAft>
                <a:spcPts val="600"/>
              </a:spcAft>
            </a:pPr>
            <a:r>
              <a:rPr lang="en-US">
                <a:hlinkClick r:id="rId2"/>
              </a:rPr>
              <a:t>Working with Media</a:t>
            </a:r>
            <a:r>
              <a:rPr lang="en-US"/>
              <a:t> page</a:t>
            </a:r>
          </a:p>
          <a:p>
            <a:pPr>
              <a:lnSpc>
                <a:spcPct val="134000"/>
              </a:lnSpc>
              <a:spcBef>
                <a:spcPts val="0"/>
              </a:spcBef>
              <a:spcAft>
                <a:spcPts val="600"/>
              </a:spcAft>
            </a:pPr>
            <a:r>
              <a:rPr lang="en-US"/>
              <a:t>Find LTE templates on our Action Center:</a:t>
            </a:r>
          </a:p>
          <a:p>
            <a:pPr lvl="1">
              <a:lnSpc>
                <a:spcPct val="134000"/>
              </a:lnSpc>
              <a:spcBef>
                <a:spcPts val="0"/>
              </a:spcBef>
              <a:spcAft>
                <a:spcPts val="600"/>
              </a:spcAft>
            </a:pPr>
            <a:r>
              <a:rPr lang="en-US">
                <a:hlinkClick r:id="rId3"/>
              </a:rPr>
              <a:t>Congress must prioritize TB funding!</a:t>
            </a:r>
            <a:endParaRPr lang="en-US"/>
          </a:p>
          <a:p>
            <a:pPr lvl="1">
              <a:lnSpc>
                <a:spcPct val="134000"/>
              </a:lnSpc>
              <a:spcBef>
                <a:spcPts val="0"/>
              </a:spcBef>
              <a:spcAft>
                <a:spcPts val="600"/>
              </a:spcAft>
            </a:pPr>
            <a:r>
              <a:rPr lang="en-US">
                <a:hlinkClick r:id="rId4"/>
              </a:rPr>
              <a:t>Delay the deep cuts to SNAP</a:t>
            </a:r>
            <a:endParaRPr lang="en-US"/>
          </a:p>
          <a:p>
            <a:pPr lvl="1">
              <a:lnSpc>
                <a:spcPct val="134000"/>
              </a:lnSpc>
              <a:spcBef>
                <a:spcPts val="0"/>
              </a:spcBef>
              <a:spcAft>
                <a:spcPts val="600"/>
              </a:spcAft>
            </a:pPr>
            <a:r>
              <a:rPr lang="en-US">
                <a:hlinkClick r:id="rId5"/>
              </a:rPr>
              <a:t>Help more families afford rent</a:t>
            </a:r>
            <a:endParaRPr lang="en-US"/>
          </a:p>
          <a:p>
            <a:pPr lvl="1">
              <a:lnSpc>
                <a:spcPct val="134000"/>
              </a:lnSpc>
              <a:spcBef>
                <a:spcPts val="0"/>
              </a:spcBef>
              <a:spcAft>
                <a:spcPts val="600"/>
              </a:spcAft>
            </a:pPr>
            <a:r>
              <a:rPr lang="en-US">
                <a:hlinkClick r:id="rId6"/>
              </a:rPr>
              <a:t>Expand the CTC to help more families</a:t>
            </a:r>
            <a:endParaRPr lang="en-US"/>
          </a:p>
          <a:p>
            <a:pPr>
              <a:lnSpc>
                <a:spcPct val="134000"/>
              </a:lnSpc>
              <a:spcBef>
                <a:spcPts val="0"/>
              </a:spcBef>
              <a:spcAft>
                <a:spcPts val="600"/>
              </a:spcAft>
            </a:pPr>
            <a:r>
              <a:rPr lang="en-US"/>
              <a:t>Media &amp; Democracy Project: </a:t>
            </a:r>
            <a:r>
              <a:rPr lang="en-US">
                <a:hlinkClick r:id="rId7"/>
              </a:rPr>
              <a:t>Journalism Directory</a:t>
            </a:r>
            <a:endParaRPr lang="en-US"/>
          </a:p>
          <a:p>
            <a:pPr>
              <a:lnSpc>
                <a:spcPct val="134000"/>
              </a:lnSpc>
              <a:spcBef>
                <a:spcPts val="0"/>
              </a:spcBef>
              <a:spcAft>
                <a:spcPts val="600"/>
              </a:spcAft>
            </a:pPr>
            <a:r>
              <a:rPr lang="en-US">
                <a:hlinkClick r:id="rId8"/>
              </a:rPr>
              <a:t>LTEs &amp; Op Eds </a:t>
            </a:r>
            <a:r>
              <a:rPr lang="en-US"/>
              <a:t>published by RESULTS Volunteers</a:t>
            </a:r>
          </a:p>
          <a:p>
            <a:pPr lvl="1"/>
            <a:endParaRPr lang="en-US"/>
          </a:p>
          <a:p>
            <a:pPr lvl="1"/>
            <a:endParaRPr lang="en-US"/>
          </a:p>
          <a:p>
            <a:endParaRPr lang="en-US"/>
          </a:p>
        </p:txBody>
      </p:sp>
      <p:sp>
        <p:nvSpPr>
          <p:cNvPr id="4" name="Slide Number Placeholder 3">
            <a:extLst>
              <a:ext uri="{FF2B5EF4-FFF2-40B4-BE49-F238E27FC236}">
                <a16:creationId xmlns:a16="http://schemas.microsoft.com/office/drawing/2014/main" id="{F317A705-EA28-6ACC-76FA-30348F17EE2D}"/>
              </a:ext>
            </a:extLst>
          </p:cNvPr>
          <p:cNvSpPr>
            <a:spLocks noGrp="1"/>
          </p:cNvSpPr>
          <p:nvPr>
            <p:ph type="sldNum" sz="quarter" idx="12"/>
          </p:nvPr>
        </p:nvSpPr>
        <p:spPr/>
        <p:txBody>
          <a:bodyPr/>
          <a:lstStyle/>
          <a:p>
            <a:fld id="{307E6868-079E-1649-B8D1-459B42CE4DE3}" type="slidenum">
              <a:rPr lang="en-US" smtClean="0"/>
              <a:pPr/>
              <a:t>59</a:t>
            </a:fld>
            <a:endParaRPr lang="en-US"/>
          </a:p>
        </p:txBody>
      </p:sp>
    </p:spTree>
    <p:extLst>
      <p:ext uri="{BB962C8B-B14F-4D97-AF65-F5344CB8AC3E}">
        <p14:creationId xmlns:p14="http://schemas.microsoft.com/office/powerpoint/2010/main" val="625132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820478"/>
            <a:ext cx="2136913" cy="323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a:endParaRPr>
          </a:p>
        </p:txBody>
      </p:sp>
      <p:graphicFrame>
        <p:nvGraphicFramePr>
          <p:cNvPr id="2" name="Table 1"/>
          <p:cNvGraphicFramePr>
            <a:graphicFrameLocks noGrp="1"/>
          </p:cNvGraphicFramePr>
          <p:nvPr/>
        </p:nvGraphicFramePr>
        <p:xfrm>
          <a:off x="625666" y="2475738"/>
          <a:ext cx="7892668" cy="1577340"/>
        </p:xfrm>
        <a:graphic>
          <a:graphicData uri="http://schemas.openxmlformats.org/drawingml/2006/table">
            <a:tbl>
              <a:tblPr firstRow="1" bandRow="1">
                <a:tableStyleId>{5C22544A-7EE6-4342-B048-85BDC9FD1C3A}</a:tableStyleId>
              </a:tblPr>
              <a:tblGrid>
                <a:gridCol w="7892668">
                  <a:extLst>
                    <a:ext uri="{9D8B030D-6E8A-4147-A177-3AD203B41FA5}">
                      <a16:colId xmlns:a16="http://schemas.microsoft.com/office/drawing/2014/main" val="20000"/>
                    </a:ext>
                  </a:extLst>
                </a:gridCol>
              </a:tblGrid>
              <a:tr h="137160">
                <a:tc>
                  <a:txBody>
                    <a:bodyPr/>
                    <a:lstStyle/>
                    <a:p>
                      <a:pPr marL="0" marR="0" lvl="0" indent="0" algn="l" defTabSz="914400" rtl="0" eaLnBrk="1" fontAlgn="auto" latinLnBrk="0" hangingPunct="1">
                        <a:lnSpc>
                          <a:spcPct val="100000"/>
                        </a:lnSpc>
                        <a:spcBef>
                          <a:spcPts val="0"/>
                        </a:spcBef>
                        <a:spcAft>
                          <a:spcPts val="1600"/>
                        </a:spcAft>
                        <a:buClr>
                          <a:srgbClr val="139DEC"/>
                        </a:buClr>
                        <a:buSzTx/>
                        <a:buFontTx/>
                        <a:buNone/>
                        <a:tabLst/>
                        <a:defRPr/>
                      </a:pPr>
                      <a:endParaRPr kumimoji="0" lang="en-US" sz="900" b="0" i="0" u="none" strike="noStrike" kern="1200" cap="none" spc="0" normalizeH="0" baseline="0" noProof="0">
                        <a:ln>
                          <a:noFill/>
                        </a:ln>
                        <a:solidFill>
                          <a:srgbClr val="139DEC"/>
                        </a:solidFill>
                        <a:effectLst/>
                        <a:uLnTx/>
                        <a:uFillTx/>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29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94546"/>
                          </a:solidFill>
                          <a:effectLst/>
                          <a:uLnTx/>
                          <a:uFillTx/>
                          <a:latin typeface="Lato"/>
                          <a:ea typeface="+mn-ea"/>
                          <a:cs typeface="+mn-cs"/>
                        </a:rPr>
                        <a:t>Child Tax Credit</a:t>
                      </a:r>
                      <a:br>
                        <a:rPr kumimoji="0" lang="en-US" sz="3600" b="1" i="0" u="none" strike="noStrike" kern="1200" cap="none" spc="0" normalizeH="0" baseline="0" noProof="0">
                          <a:ln>
                            <a:noFill/>
                          </a:ln>
                          <a:solidFill>
                            <a:srgbClr val="494546"/>
                          </a:solidFill>
                          <a:effectLst/>
                          <a:uLnTx/>
                          <a:uFillTx/>
                          <a:latin typeface="Lato"/>
                          <a:ea typeface="+mn-ea"/>
                          <a:cs typeface="+mn-cs"/>
                        </a:rPr>
                      </a:br>
                      <a:r>
                        <a:rPr kumimoji="0" lang="en-US" sz="1800" b="0" i="0" u="none" strike="noStrike" kern="1200" cap="none" spc="0" normalizeH="0" baseline="0" noProof="0">
                          <a:ln>
                            <a:noFill/>
                          </a:ln>
                          <a:solidFill>
                            <a:srgbClr val="494546"/>
                          </a:solidFill>
                          <a:effectLst/>
                          <a:uLnTx/>
                          <a:uFillTx/>
                          <a:latin typeface="Lato"/>
                          <a:ea typeface="+mn-ea"/>
                          <a:cs typeface="+mn-cs"/>
                        </a:rPr>
                        <a:t>What it is, why it’s important, and how it can better serve low-income families</a:t>
                      </a:r>
                      <a:endParaRPr lang="en-US" sz="1000" b="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7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schemeClr val="tx2">
                              <a:lumMod val="50000"/>
                            </a:schemeClr>
                          </a:solidFill>
                          <a:effectLst/>
                          <a:uLnTx/>
                          <a:uFillTx/>
                          <a:latin typeface="+mn-lt"/>
                          <a:ea typeface="+mn-ea"/>
                          <a:cs typeface="+mn-cs"/>
                        </a:rPr>
                      </a:br>
                      <a:r>
                        <a:rPr kumimoji="0" lang="en-US" sz="1200" b="0" i="0" u="none" strike="noStrike" kern="1200" cap="none" spc="0" normalizeH="0" baseline="0" noProof="0">
                          <a:ln>
                            <a:noFill/>
                          </a:ln>
                          <a:solidFill>
                            <a:schemeClr val="tx2">
                              <a:lumMod val="50000"/>
                            </a:schemeClr>
                          </a:solidFill>
                          <a:effectLst/>
                          <a:uLnTx/>
                          <a:uFillTx/>
                          <a:latin typeface="+mn-lt"/>
                          <a:ea typeface="+mn-ea"/>
                          <a:cs typeface="+mn-cs"/>
                        </a:rPr>
                        <a:t>Margot Crandall-Hollick, </a:t>
                      </a:r>
                      <a:br>
                        <a:rPr kumimoji="0" lang="en-US" sz="1200" b="0" i="0" u="none" strike="noStrike" kern="1200" cap="none" spc="0" normalizeH="0" baseline="0" noProof="0">
                          <a:ln>
                            <a:noFill/>
                          </a:ln>
                          <a:solidFill>
                            <a:schemeClr val="tx2">
                              <a:lumMod val="50000"/>
                            </a:schemeClr>
                          </a:solidFill>
                          <a:effectLst/>
                          <a:uLnTx/>
                          <a:uFillTx/>
                          <a:latin typeface="+mn-lt"/>
                          <a:ea typeface="+mn-ea"/>
                          <a:cs typeface="+mn-cs"/>
                        </a:rPr>
                      </a:br>
                      <a:r>
                        <a:rPr kumimoji="0" lang="en-US" sz="1200" b="0" i="0" u="none" strike="noStrike" kern="1200" cap="none" spc="0" normalizeH="0" baseline="0" noProof="0">
                          <a:ln>
                            <a:noFill/>
                          </a:ln>
                          <a:solidFill>
                            <a:schemeClr val="tx2">
                              <a:lumMod val="50000"/>
                            </a:schemeClr>
                          </a:solidFill>
                          <a:effectLst/>
                          <a:uLnTx/>
                          <a:uFillTx/>
                          <a:latin typeface="+mn-lt"/>
                          <a:ea typeface="+mn-ea"/>
                          <a:cs typeface="+mn-cs"/>
                        </a:rPr>
                        <a:t>Principal Research Associate at the Urban-Brookings Tax Policy Center</a:t>
                      </a:r>
                    </a:p>
                  </a:txBody>
                  <a:tcPr marL="0" marR="0" marT="6858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 b="24"/>
          <a:stretch>
            <a:fillRect/>
          </a:stretch>
        </p:blipFill>
        <p:spPr/>
      </p:pic>
      <p:sp>
        <p:nvSpPr>
          <p:cNvPr id="6" name="Text Placeholder 5">
            <a:extLst>
              <a:ext uri="{FF2B5EF4-FFF2-40B4-BE49-F238E27FC236}">
                <a16:creationId xmlns:a16="http://schemas.microsoft.com/office/drawing/2014/main" id="{B54F36F0-B7B9-8B48-9BE9-C081125C9C77}"/>
              </a:ext>
            </a:extLst>
          </p:cNvPr>
          <p:cNvSpPr>
            <a:spLocks noGrp="1"/>
          </p:cNvSpPr>
          <p:nvPr>
            <p:ph type="body" sz="quarter" idx="11"/>
          </p:nvPr>
        </p:nvSpPr>
        <p:spPr/>
        <p:txBody>
          <a:bodyPr/>
          <a:lstStyle/>
          <a:p>
            <a:r>
              <a:rPr lang="en-US"/>
              <a:t>RESULTS NATIONAL WEBINAR April 11, 2026</a:t>
            </a:r>
          </a:p>
        </p:txBody>
      </p:sp>
    </p:spTree>
    <p:extLst>
      <p:ext uri="{BB962C8B-B14F-4D97-AF65-F5344CB8AC3E}">
        <p14:creationId xmlns:p14="http://schemas.microsoft.com/office/powerpoint/2010/main" val="1370550345"/>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9B125-45A0-82F0-B1E0-88F2D5571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1EB55-E87F-9A3A-6A0E-E43FB5510414}"/>
              </a:ext>
            </a:extLst>
          </p:cNvPr>
          <p:cNvSpPr>
            <a:spLocks noGrp="1"/>
          </p:cNvSpPr>
          <p:nvPr>
            <p:ph type="title"/>
          </p:nvPr>
        </p:nvSpPr>
        <p:spPr>
          <a:xfrm>
            <a:off x="871254" y="32109"/>
            <a:ext cx="7401491" cy="857250"/>
          </a:xfrm>
        </p:spPr>
        <p:txBody>
          <a:bodyPr/>
          <a:lstStyle/>
          <a:p>
            <a:r>
              <a:rPr lang="en-US" sz="3200">
                <a:solidFill>
                  <a:srgbClr val="D50032"/>
                </a:solidFill>
                <a:latin typeface="Open Sans"/>
                <a:ea typeface="Open Sans"/>
                <a:cs typeface="Open Sans"/>
              </a:rPr>
              <a:t>Media Office Hour</a:t>
            </a:r>
            <a:endParaRPr lang="en-US" sz="3200">
              <a:solidFill>
                <a:srgbClr val="D50032"/>
              </a:solidFill>
            </a:endParaRPr>
          </a:p>
        </p:txBody>
      </p:sp>
      <p:sp>
        <p:nvSpPr>
          <p:cNvPr id="3" name="Content Placeholder 2">
            <a:extLst>
              <a:ext uri="{FF2B5EF4-FFF2-40B4-BE49-F238E27FC236}">
                <a16:creationId xmlns:a16="http://schemas.microsoft.com/office/drawing/2014/main" id="{801F1C24-53E5-7130-FBBB-037E06BEB245}"/>
              </a:ext>
            </a:extLst>
          </p:cNvPr>
          <p:cNvSpPr>
            <a:spLocks noGrp="1"/>
          </p:cNvSpPr>
          <p:nvPr>
            <p:ph idx="1"/>
          </p:nvPr>
        </p:nvSpPr>
        <p:spPr>
          <a:xfrm>
            <a:off x="457200" y="1041786"/>
            <a:ext cx="8229600" cy="3394472"/>
          </a:xfrm>
        </p:spPr>
        <p:txBody>
          <a:bodyPr vert="horz" lIns="91440" tIns="45720" rIns="91440" bIns="45720" rtlCol="0" anchor="ctr">
            <a:noAutofit/>
          </a:bodyPr>
          <a:lstStyle/>
          <a:p>
            <a:pPr marL="0" indent="0" algn="ctr">
              <a:buNone/>
            </a:pPr>
            <a:r>
              <a:rPr lang="en-US" sz="2400" b="1">
                <a:solidFill>
                  <a:srgbClr val="141827"/>
                </a:solidFill>
                <a:highlight>
                  <a:srgbClr val="FFFFFF"/>
                </a:highlight>
                <a:latin typeface="Open Sans"/>
                <a:ea typeface="Open Sans"/>
                <a:cs typeface="Open Sans"/>
              </a:rPr>
              <a:t>Wednesday, </a:t>
            </a:r>
            <a:r>
              <a:rPr lang="es-419" sz="2400" b="1">
                <a:solidFill>
                  <a:srgbClr val="141827"/>
                </a:solidFill>
                <a:highlight>
                  <a:srgbClr val="FFFFFF"/>
                </a:highlight>
                <a:latin typeface="Open Sans"/>
                <a:ea typeface="Open Sans"/>
                <a:cs typeface="Open Sans"/>
              </a:rPr>
              <a:t>April 22</a:t>
            </a:r>
            <a:r>
              <a:rPr lang="en-US" sz="2400" b="1">
                <a:solidFill>
                  <a:srgbClr val="141827"/>
                </a:solidFill>
                <a:highlight>
                  <a:srgbClr val="FFFFFF"/>
                </a:highlight>
                <a:latin typeface="Open Sans"/>
                <a:ea typeface="Open Sans"/>
                <a:cs typeface="Open Sans"/>
              </a:rPr>
              <a:t>, 2-3 p.m. ET</a:t>
            </a:r>
          </a:p>
          <a:p>
            <a:pPr algn="ctr"/>
            <a:endParaRPr lang="en-US" sz="2000">
              <a:solidFill>
                <a:srgbClr val="141827"/>
              </a:solidFill>
              <a:highlight>
                <a:srgbClr val="FFFFFF"/>
              </a:highlight>
              <a:latin typeface="Open Sans"/>
              <a:ea typeface="Open Sans"/>
              <a:cs typeface="Open Sans"/>
            </a:endParaRPr>
          </a:p>
          <a:p>
            <a:pPr marL="0" indent="0" algn="ctr">
              <a:lnSpc>
                <a:spcPct val="114000"/>
              </a:lnSpc>
              <a:spcBef>
                <a:spcPts val="0"/>
              </a:spcBef>
              <a:spcAft>
                <a:spcPts val="1200"/>
              </a:spcAft>
              <a:buNone/>
            </a:pPr>
            <a:r>
              <a:rPr lang="en-US" sz="2000">
                <a:solidFill>
                  <a:srgbClr val="141827"/>
                </a:solidFill>
                <a:highlight>
                  <a:srgbClr val="FFFFFF"/>
                </a:highlight>
                <a:latin typeface="Open Sans"/>
                <a:ea typeface="Open Sans"/>
                <a:cs typeface="Open Sans"/>
              </a:rPr>
              <a:t>Grassroots media is a powerful tool to influence lawmakers and strengthen democracy. If you need help brainstorming, writing, editing, or submitting a media piece, RESULTS staff welcomes you to bring your questions to this open office hour.</a:t>
            </a:r>
            <a:endParaRPr lang="en-US" sz="2000">
              <a:latin typeface="Open Sans"/>
              <a:ea typeface="Open Sans"/>
              <a:cs typeface="Open Sans"/>
            </a:endParaRPr>
          </a:p>
          <a:p>
            <a:pPr marL="0" indent="0" algn="ctr">
              <a:lnSpc>
                <a:spcPct val="114000"/>
              </a:lnSpc>
              <a:spcBef>
                <a:spcPts val="0"/>
              </a:spcBef>
              <a:buNone/>
            </a:pPr>
            <a:r>
              <a:rPr lang="en-US" sz="2000">
                <a:solidFill>
                  <a:srgbClr val="141827"/>
                </a:solidFill>
                <a:highlight>
                  <a:srgbClr val="FFFFFF"/>
                </a:highlight>
                <a:latin typeface="Open Sans"/>
                <a:ea typeface="Open Sans"/>
                <a:cs typeface="Open Sans"/>
              </a:rPr>
              <a:t>Join via Zoom at </a:t>
            </a:r>
            <a:r>
              <a:rPr lang="en-US" sz="2000">
                <a:solidFill>
                  <a:srgbClr val="D50032"/>
                </a:solidFill>
                <a:highlight>
                  <a:srgbClr val="FFFFFF"/>
                </a:highlight>
                <a:latin typeface="Open Sans"/>
                <a:ea typeface="Open Sans"/>
                <a:cs typeface="Open Sans"/>
                <a:hlinkClick r:id="rId2"/>
              </a:rPr>
              <a:t>https://results.zoom.us/j/91601524175</a:t>
            </a:r>
            <a:r>
              <a:rPr lang="en-US" sz="2000">
                <a:solidFill>
                  <a:srgbClr val="141827"/>
                </a:solidFill>
                <a:highlight>
                  <a:srgbClr val="FFFFFF"/>
                </a:highlight>
                <a:latin typeface="Open Sans"/>
                <a:ea typeface="Open Sans"/>
                <a:cs typeface="Open Sans"/>
              </a:rPr>
              <a:t> </a:t>
            </a:r>
            <a:endParaRPr lang="en-US" sz="2000">
              <a:solidFill>
                <a:srgbClr val="000000"/>
              </a:solidFill>
              <a:highlight>
                <a:srgbClr val="FFFFFF"/>
              </a:highlight>
              <a:latin typeface="Open Sans"/>
              <a:ea typeface="Open Sans"/>
              <a:cs typeface="Open Sans"/>
            </a:endParaRPr>
          </a:p>
          <a:p>
            <a:pPr marL="0" indent="0" algn="ctr">
              <a:lnSpc>
                <a:spcPct val="114000"/>
              </a:lnSpc>
              <a:spcBef>
                <a:spcPts val="0"/>
              </a:spcBef>
              <a:buNone/>
            </a:pPr>
            <a:r>
              <a:rPr lang="en-US" sz="2000">
                <a:solidFill>
                  <a:srgbClr val="141827"/>
                </a:solidFill>
                <a:highlight>
                  <a:srgbClr val="FFFFFF"/>
                </a:highlight>
                <a:latin typeface="Open Sans"/>
                <a:ea typeface="Open Sans"/>
                <a:cs typeface="Open Sans"/>
              </a:rPr>
              <a:t>or dial (312) 626-6799, meeting ID 916 0152 4175.</a:t>
            </a:r>
            <a:endParaRPr lang="en-US" sz="2000">
              <a:latin typeface="Open Sans"/>
              <a:ea typeface="Open Sans"/>
              <a:cs typeface="Open Sans"/>
            </a:endParaRPr>
          </a:p>
          <a:p>
            <a:pPr marL="0" indent="0">
              <a:buNone/>
            </a:pPr>
            <a:endParaRPr lang="en-US"/>
          </a:p>
        </p:txBody>
      </p:sp>
      <p:sp>
        <p:nvSpPr>
          <p:cNvPr id="4" name="Slide Number Placeholder 3">
            <a:extLst>
              <a:ext uri="{FF2B5EF4-FFF2-40B4-BE49-F238E27FC236}">
                <a16:creationId xmlns:a16="http://schemas.microsoft.com/office/drawing/2014/main" id="{043E7671-18D2-0AD2-E447-27690B18DCB8}"/>
              </a:ext>
            </a:extLst>
          </p:cNvPr>
          <p:cNvSpPr>
            <a:spLocks noGrp="1"/>
          </p:cNvSpPr>
          <p:nvPr>
            <p:ph type="sldNum" sz="quarter" idx="12"/>
          </p:nvPr>
        </p:nvSpPr>
        <p:spPr/>
        <p:txBody>
          <a:bodyPr/>
          <a:lstStyle/>
          <a:p>
            <a:fld id="{307E6868-079E-1649-B8D1-459B42CE4DE3}" type="slidenum">
              <a:rPr lang="en-US" smtClean="0"/>
              <a:pPr/>
              <a:t>60</a:t>
            </a:fld>
            <a:endParaRPr lang="en-US"/>
          </a:p>
        </p:txBody>
      </p:sp>
    </p:spTree>
    <p:extLst>
      <p:ext uri="{BB962C8B-B14F-4D97-AF65-F5344CB8AC3E}">
        <p14:creationId xmlns:p14="http://schemas.microsoft.com/office/powerpoint/2010/main" val="4076027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41ECB-2A90-FD73-3787-54CF6E1D9816}"/>
              </a:ext>
            </a:extLst>
          </p:cNvPr>
          <p:cNvSpPr>
            <a:spLocks noGrp="1"/>
          </p:cNvSpPr>
          <p:nvPr>
            <p:ph type="title"/>
          </p:nvPr>
        </p:nvSpPr>
        <p:spPr>
          <a:xfrm>
            <a:off x="424542" y="-60230"/>
            <a:ext cx="7401491" cy="857250"/>
          </a:xfrm>
        </p:spPr>
        <p:txBody>
          <a:bodyPr/>
          <a:lstStyle/>
          <a:p>
            <a:r>
              <a:rPr lang="en-US">
                <a:solidFill>
                  <a:srgbClr val="D50032"/>
                </a:solidFill>
              </a:rPr>
              <a:t>Build Power through Media</a:t>
            </a:r>
          </a:p>
        </p:txBody>
      </p:sp>
      <p:sp>
        <p:nvSpPr>
          <p:cNvPr id="4" name="Slide Number Placeholder 3">
            <a:extLst>
              <a:ext uri="{FF2B5EF4-FFF2-40B4-BE49-F238E27FC236}">
                <a16:creationId xmlns:a16="http://schemas.microsoft.com/office/drawing/2014/main" id="{22248473-423C-F967-6B1D-B44AD47B5723}"/>
              </a:ext>
            </a:extLst>
          </p:cNvPr>
          <p:cNvSpPr>
            <a:spLocks noGrp="1"/>
          </p:cNvSpPr>
          <p:nvPr>
            <p:ph type="sldNum" sz="quarter" idx="12"/>
          </p:nvPr>
        </p:nvSpPr>
        <p:spPr/>
        <p:txBody>
          <a:bodyPr/>
          <a:lstStyle/>
          <a:p>
            <a:fld id="{307E6868-079E-1649-B8D1-459B42CE4DE3}" type="slidenum">
              <a:rPr lang="en-US" smtClean="0"/>
              <a:pPr/>
              <a:t>61</a:t>
            </a:fld>
            <a:endParaRPr lang="en-US"/>
          </a:p>
        </p:txBody>
      </p:sp>
      <p:sp>
        <p:nvSpPr>
          <p:cNvPr id="5" name="Title 1">
            <a:extLst>
              <a:ext uri="{FF2B5EF4-FFF2-40B4-BE49-F238E27FC236}">
                <a16:creationId xmlns:a16="http://schemas.microsoft.com/office/drawing/2014/main" id="{71FBED97-4500-936C-23ED-AD91E6B503A1}"/>
              </a:ext>
            </a:extLst>
          </p:cNvPr>
          <p:cNvSpPr txBox="1">
            <a:spLocks/>
          </p:cNvSpPr>
          <p:nvPr/>
        </p:nvSpPr>
        <p:spPr>
          <a:xfrm>
            <a:off x="424542" y="429627"/>
            <a:ext cx="7401491"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E41034"/>
                </a:solidFill>
                <a:latin typeface="Open Sans" pitchFamily="2" charset="0"/>
                <a:ea typeface="Open Sans" pitchFamily="2" charset="0"/>
                <a:cs typeface="Open Sans" pitchFamily="2" charset="0"/>
              </a:defRPr>
            </a:lvl1pPr>
          </a:lstStyle>
          <a:p>
            <a:r>
              <a:rPr lang="en-US" sz="2400">
                <a:solidFill>
                  <a:srgbClr val="D50032"/>
                </a:solidFill>
              </a:rPr>
              <a:t>Amplify Every Voice, Amplify Your Advocacy</a:t>
            </a:r>
          </a:p>
        </p:txBody>
      </p:sp>
      <p:graphicFrame>
        <p:nvGraphicFramePr>
          <p:cNvPr id="6" name="Content Placeholder 10">
            <a:extLst>
              <a:ext uri="{FF2B5EF4-FFF2-40B4-BE49-F238E27FC236}">
                <a16:creationId xmlns:a16="http://schemas.microsoft.com/office/drawing/2014/main" id="{1731C058-BDAD-09CC-080B-8FF15EEBE8C3}"/>
              </a:ext>
            </a:extLst>
          </p:cNvPr>
          <p:cNvGraphicFramePr>
            <a:graphicFrameLocks/>
          </p:cNvGraphicFramePr>
          <p:nvPr>
            <p:extLst>
              <p:ext uri="{D42A27DB-BD31-4B8C-83A1-F6EECF244321}">
                <p14:modId xmlns:p14="http://schemas.microsoft.com/office/powerpoint/2010/main" val="3373510391"/>
              </p:ext>
            </p:extLst>
          </p:nvPr>
        </p:nvGraphicFramePr>
        <p:xfrm>
          <a:off x="143301" y="899413"/>
          <a:ext cx="8857397" cy="424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4428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A3739D-EEAC-2F31-3B1D-F9801A9963A9}"/>
              </a:ext>
            </a:extLst>
          </p:cNvPr>
          <p:cNvSpPr>
            <a:spLocks noGrp="1"/>
          </p:cNvSpPr>
          <p:nvPr>
            <p:ph type="title"/>
          </p:nvPr>
        </p:nvSpPr>
        <p:spPr>
          <a:xfrm>
            <a:off x="457200" y="205979"/>
            <a:ext cx="7401491" cy="857250"/>
          </a:xfrm>
        </p:spPr>
        <p:txBody>
          <a:bodyPr anchor="ctr">
            <a:normAutofit/>
          </a:bodyPr>
          <a:lstStyle/>
          <a:p>
            <a:r>
              <a:rPr lang="en-US" sz="3300">
                <a:solidFill>
                  <a:srgbClr val="D50032"/>
                </a:solidFill>
              </a:rPr>
              <a:t>One Lobby Meeting = Many Voices</a:t>
            </a:r>
          </a:p>
        </p:txBody>
      </p:sp>
      <p:pic>
        <p:nvPicPr>
          <p:cNvPr id="3" name="Picture 2">
            <a:extLst>
              <a:ext uri="{FF2B5EF4-FFF2-40B4-BE49-F238E27FC236}">
                <a16:creationId xmlns:a16="http://schemas.microsoft.com/office/drawing/2014/main" id="{D828CEF6-41B8-D3EB-1E15-F1FF66B6579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96288" y="1200151"/>
            <a:ext cx="3730857" cy="3394472"/>
          </a:xfrm>
          <a:prstGeom prst="rect">
            <a:avLst/>
          </a:prstGeom>
          <a:noFill/>
        </p:spPr>
      </p:pic>
      <p:sp>
        <p:nvSpPr>
          <p:cNvPr id="16" name="Content Placeholder 3">
            <a:extLst>
              <a:ext uri="{FF2B5EF4-FFF2-40B4-BE49-F238E27FC236}">
                <a16:creationId xmlns:a16="http://schemas.microsoft.com/office/drawing/2014/main" id="{E04C81E4-DE5F-16DC-400C-CCBBE338FFE1}"/>
              </a:ext>
            </a:extLst>
          </p:cNvPr>
          <p:cNvSpPr>
            <a:spLocks noGrp="1"/>
          </p:cNvSpPr>
          <p:nvPr>
            <p:ph sz="half" idx="2"/>
          </p:nvPr>
        </p:nvSpPr>
        <p:spPr>
          <a:xfrm>
            <a:off x="4648200" y="1200151"/>
            <a:ext cx="4038600" cy="3394472"/>
          </a:xfrm>
        </p:spPr>
        <p:txBody>
          <a:bodyPr/>
          <a:lstStyle/>
          <a:p>
            <a:pPr marL="0" indent="0">
              <a:buNone/>
            </a:pPr>
            <a:br>
              <a:rPr lang="en-US"/>
            </a:br>
            <a:r>
              <a:rPr lang="en-US"/>
              <a:t>Bring letters &amp; media to your meetings on the Hill!</a:t>
            </a:r>
            <a:br>
              <a:rPr lang="en-US"/>
            </a:br>
            <a:br>
              <a:rPr lang="en-US"/>
            </a:br>
            <a:r>
              <a:rPr lang="en-US" b="1"/>
              <a:t>That is how power and influence is built!</a:t>
            </a:r>
            <a:endParaRPr lang="en-US"/>
          </a:p>
        </p:txBody>
      </p:sp>
      <p:sp>
        <p:nvSpPr>
          <p:cNvPr id="5" name="Slide Number Placeholder 4">
            <a:extLst>
              <a:ext uri="{FF2B5EF4-FFF2-40B4-BE49-F238E27FC236}">
                <a16:creationId xmlns:a16="http://schemas.microsoft.com/office/drawing/2014/main" id="{ED4BE97B-91DC-CF5F-E500-50D244DF7DAC}"/>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62</a:t>
            </a:fld>
            <a:endParaRPr lang="en-US"/>
          </a:p>
        </p:txBody>
      </p:sp>
    </p:spTree>
    <p:extLst>
      <p:ext uri="{BB962C8B-B14F-4D97-AF65-F5344CB8AC3E}">
        <p14:creationId xmlns:p14="http://schemas.microsoft.com/office/powerpoint/2010/main" val="11255733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C383-C017-FA3C-AD1D-4F6CFBBEC3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3CEB43-38BC-B851-F983-7463210C20C2}"/>
              </a:ext>
            </a:extLst>
          </p:cNvPr>
          <p:cNvSpPr>
            <a:spLocks noGrp="1"/>
          </p:cNvSpPr>
          <p:nvPr>
            <p:ph type="title"/>
          </p:nvPr>
        </p:nvSpPr>
        <p:spPr/>
        <p:txBody>
          <a:bodyPr>
            <a:normAutofit fontScale="90000"/>
          </a:bodyPr>
          <a:lstStyle/>
          <a:p>
            <a:r>
              <a:rPr lang="en-US"/>
              <a:t>Grassroots Board Nominations</a:t>
            </a:r>
          </a:p>
        </p:txBody>
      </p:sp>
    </p:spTree>
    <p:extLst>
      <p:ext uri="{BB962C8B-B14F-4D97-AF65-F5344CB8AC3E}">
        <p14:creationId xmlns:p14="http://schemas.microsoft.com/office/powerpoint/2010/main" val="3706824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title"/>
          </p:nvPr>
        </p:nvSpPr>
        <p:spPr>
          <a:xfrm>
            <a:off x="457200" y="205978"/>
            <a:ext cx="7401491" cy="998353"/>
          </a:xfrm>
          <a:prstGeom prst="rect">
            <a:avLst/>
          </a:prstGeom>
          <a:noFill/>
          <a:ln>
            <a:noFill/>
          </a:ln>
        </p:spPr>
        <p:txBody>
          <a:bodyPr spcFirstLastPara="1" wrap="square" lIns="91425" tIns="45700" rIns="91425" bIns="45700" anchor="ctr" anchorCtr="0">
            <a:normAutofit fontScale="90000"/>
          </a:bodyPr>
          <a:lstStyle/>
          <a:p>
            <a:pPr marL="0" lvl="0" indent="0" rtl="0">
              <a:spcBef>
                <a:spcPts val="0"/>
              </a:spcBef>
              <a:spcAft>
                <a:spcPts val="0"/>
              </a:spcAft>
              <a:buClr>
                <a:srgbClr val="E41034"/>
              </a:buClr>
              <a:buSzPct val="100000"/>
              <a:buFont typeface="Open Sans"/>
              <a:buNone/>
            </a:pPr>
            <a:r>
              <a:rPr lang="en-US" sz="3100">
                <a:solidFill>
                  <a:srgbClr val="D50032"/>
                </a:solidFill>
              </a:rPr>
              <a:t>Nominations open for Grassroots Director seats on the RESULTS Board!</a:t>
            </a:r>
            <a:endParaRPr lang="en-US">
              <a:solidFill>
                <a:srgbClr val="D50032"/>
              </a:solidFill>
            </a:endParaRPr>
          </a:p>
        </p:txBody>
      </p:sp>
      <p:sp>
        <p:nvSpPr>
          <p:cNvPr id="78" name="Google Shape;78;p1"/>
          <p:cNvSpPr txBox="1">
            <a:spLocks noGrp="1"/>
          </p:cNvSpPr>
          <p:nvPr>
            <p:ph type="body" idx="1"/>
          </p:nvPr>
        </p:nvSpPr>
        <p:spPr>
          <a:xfrm>
            <a:off x="457200" y="1310865"/>
            <a:ext cx="8229600" cy="3626657"/>
          </a:xfrm>
          <a:prstGeom prst="rect">
            <a:avLst/>
          </a:prstGeom>
          <a:noFill/>
          <a:ln>
            <a:noFill/>
          </a:ln>
        </p:spPr>
        <p:txBody>
          <a:bodyPr spcFirstLastPara="1" wrap="square" lIns="91425" tIns="45700" rIns="91425" bIns="45700" anchor="t" anchorCtr="0">
            <a:noAutofit/>
          </a:bodyPr>
          <a:lstStyle/>
          <a:p>
            <a:pPr marL="0" lvl="0" indent="0" algn="l" rtl="0">
              <a:lnSpc>
                <a:spcPct val="113999"/>
              </a:lnSpc>
              <a:spcBef>
                <a:spcPts val="0"/>
              </a:spcBef>
              <a:spcAft>
                <a:spcPts val="0"/>
              </a:spcAft>
              <a:buClr>
                <a:srgbClr val="FF0000"/>
              </a:buClr>
              <a:buSzPts val="1900"/>
              <a:buNone/>
            </a:pPr>
            <a:r>
              <a:rPr lang="en-US" sz="1900" b="1">
                <a:solidFill>
                  <a:schemeClr val="tx1"/>
                </a:solidFill>
              </a:rPr>
              <a:t>Responsibilities of the Board</a:t>
            </a:r>
            <a:endParaRPr b="1">
              <a:solidFill>
                <a:schemeClr val="tx1"/>
              </a:solidFill>
            </a:endParaRPr>
          </a:p>
          <a:p>
            <a:pPr marL="742950" lvl="1" indent="-285750" algn="l" rtl="0">
              <a:lnSpc>
                <a:spcPct val="113999"/>
              </a:lnSpc>
              <a:spcBef>
                <a:spcPts val="600"/>
              </a:spcBef>
              <a:spcAft>
                <a:spcPts val="0"/>
              </a:spcAft>
              <a:buClr>
                <a:schemeClr val="tx1"/>
              </a:buClr>
              <a:buSzPts val="1800"/>
              <a:buFont typeface="Arial" panose="020B0604020202020204" pitchFamily="34" charset="0"/>
              <a:buChar char="•"/>
            </a:pPr>
            <a:r>
              <a:rPr lang="en-US" sz="1800">
                <a:solidFill>
                  <a:schemeClr val="tx1"/>
                </a:solidFill>
              </a:rPr>
              <a:t>Set vision and goals and evaluate progress</a:t>
            </a:r>
            <a:endParaRPr>
              <a:solidFill>
                <a:schemeClr val="tx1"/>
              </a:solidFill>
            </a:endParaRPr>
          </a:p>
          <a:p>
            <a:pPr marL="742950" lvl="1" indent="-285750" algn="l" rtl="0">
              <a:lnSpc>
                <a:spcPct val="113999"/>
              </a:lnSpc>
              <a:spcBef>
                <a:spcPts val="600"/>
              </a:spcBef>
              <a:spcAft>
                <a:spcPts val="0"/>
              </a:spcAft>
              <a:buClr>
                <a:schemeClr val="tx1"/>
              </a:buClr>
              <a:buSzPts val="1800"/>
              <a:buFont typeface="Arial" panose="020B0604020202020204" pitchFamily="34" charset="0"/>
              <a:buChar char="•"/>
            </a:pPr>
            <a:r>
              <a:rPr lang="en-US" sz="1800">
                <a:solidFill>
                  <a:schemeClr val="tx1"/>
                </a:solidFill>
              </a:rPr>
              <a:t>Assure our financial solvency and integrity </a:t>
            </a:r>
            <a:endParaRPr>
              <a:solidFill>
                <a:schemeClr val="tx1"/>
              </a:solidFill>
            </a:endParaRPr>
          </a:p>
          <a:p>
            <a:pPr marL="742950" lvl="1" indent="-285750" algn="l" rtl="0">
              <a:lnSpc>
                <a:spcPct val="113999"/>
              </a:lnSpc>
              <a:spcBef>
                <a:spcPts val="600"/>
              </a:spcBef>
              <a:spcAft>
                <a:spcPts val="0"/>
              </a:spcAft>
              <a:buClr>
                <a:schemeClr val="tx1"/>
              </a:buClr>
              <a:buSzPts val="1800"/>
              <a:buFont typeface="Arial" panose="020B0604020202020204" pitchFamily="34" charset="0"/>
              <a:buChar char="•"/>
            </a:pPr>
            <a:r>
              <a:rPr lang="en-US" sz="1800">
                <a:solidFill>
                  <a:schemeClr val="tx1"/>
                </a:solidFill>
              </a:rPr>
              <a:t>Be an ambassador for the organization</a:t>
            </a:r>
            <a:endParaRPr>
              <a:solidFill>
                <a:schemeClr val="tx1"/>
              </a:solidFill>
            </a:endParaRPr>
          </a:p>
          <a:p>
            <a:pPr marL="0" lvl="0" indent="0" algn="l" rtl="0">
              <a:lnSpc>
                <a:spcPct val="113999"/>
              </a:lnSpc>
              <a:spcBef>
                <a:spcPts val="600"/>
              </a:spcBef>
              <a:spcAft>
                <a:spcPts val="0"/>
              </a:spcAft>
              <a:buClr>
                <a:srgbClr val="FF0000"/>
              </a:buClr>
              <a:buSzPts val="1900"/>
              <a:buNone/>
            </a:pPr>
            <a:r>
              <a:rPr lang="en-US" sz="1900" b="1">
                <a:solidFill>
                  <a:schemeClr val="tx1"/>
                </a:solidFill>
              </a:rPr>
              <a:t>Responsibilities of Grassroots Directors</a:t>
            </a:r>
            <a:endParaRPr b="1">
              <a:solidFill>
                <a:schemeClr val="tx1"/>
              </a:solidFill>
            </a:endParaRPr>
          </a:p>
          <a:p>
            <a:pPr marL="742950" lvl="1" indent="-285750" algn="l" rtl="0">
              <a:lnSpc>
                <a:spcPct val="113999"/>
              </a:lnSpc>
              <a:spcBef>
                <a:spcPts val="600"/>
              </a:spcBef>
              <a:spcAft>
                <a:spcPts val="0"/>
              </a:spcAft>
              <a:buClr>
                <a:schemeClr val="tx1"/>
              </a:buClr>
              <a:buSzPts val="1800"/>
              <a:buFont typeface="Arial" panose="020B0604020202020204" pitchFamily="34" charset="0"/>
              <a:buChar char="•"/>
            </a:pPr>
            <a:r>
              <a:rPr lang="en-US" sz="1800">
                <a:solidFill>
                  <a:schemeClr val="tx1"/>
                </a:solidFill>
              </a:rPr>
              <a:t>Advocate for the interests of the grassroots on the Board and its committees</a:t>
            </a:r>
            <a:endParaRPr>
              <a:solidFill>
                <a:schemeClr val="tx1"/>
              </a:solidFill>
            </a:endParaRPr>
          </a:p>
          <a:p>
            <a:pPr marL="742950" lvl="1" indent="-285750" algn="l" rtl="0">
              <a:lnSpc>
                <a:spcPct val="113999"/>
              </a:lnSpc>
              <a:spcBef>
                <a:spcPts val="600"/>
              </a:spcBef>
              <a:spcAft>
                <a:spcPts val="0"/>
              </a:spcAft>
              <a:buClr>
                <a:schemeClr val="tx1"/>
              </a:buClr>
              <a:buSzPts val="1800"/>
              <a:buFont typeface="Arial" panose="020B0604020202020204" pitchFamily="34" charset="0"/>
              <a:buChar char="•"/>
            </a:pPr>
            <a:r>
              <a:rPr lang="en-US" sz="1800">
                <a:solidFill>
                  <a:schemeClr val="tx1"/>
                </a:solidFill>
              </a:rPr>
              <a:t>Educate volunteers about the activities of the Board</a:t>
            </a:r>
            <a:endParaRPr>
              <a:solidFill>
                <a:schemeClr val="tx1"/>
              </a:solidFill>
            </a:endParaRPr>
          </a:p>
          <a:p>
            <a:pPr marL="742950" lvl="1" indent="-285750" algn="l" rtl="0">
              <a:lnSpc>
                <a:spcPct val="113999"/>
              </a:lnSpc>
              <a:spcBef>
                <a:spcPts val="600"/>
              </a:spcBef>
              <a:spcAft>
                <a:spcPts val="0"/>
              </a:spcAft>
              <a:buClr>
                <a:schemeClr val="tx1"/>
              </a:buClr>
              <a:buSzPts val="1800"/>
              <a:buFont typeface="Arial" panose="020B0604020202020204" pitchFamily="34" charset="0"/>
              <a:buChar char="•"/>
            </a:pPr>
            <a:r>
              <a:rPr lang="en-US" sz="1800">
                <a:solidFill>
                  <a:schemeClr val="tx1"/>
                </a:solidFill>
              </a:rPr>
              <a:t>Ensure that open Grassroots Director seats are filled in a timely way</a:t>
            </a:r>
            <a:endParaRPr>
              <a:solidFill>
                <a:schemeClr val="tx1"/>
              </a:solidFill>
            </a:endParaRPr>
          </a:p>
          <a:p>
            <a:pPr marL="742950" lvl="1" indent="-190500" algn="l" rtl="0">
              <a:lnSpc>
                <a:spcPct val="113999"/>
              </a:lnSpc>
              <a:spcBef>
                <a:spcPts val="600"/>
              </a:spcBef>
              <a:spcAft>
                <a:spcPts val="0"/>
              </a:spcAft>
              <a:buClr>
                <a:schemeClr val="dk1"/>
              </a:buClr>
              <a:buSzPts val="1500"/>
              <a:buNone/>
            </a:pPr>
            <a:endParaRPr sz="1500" i="1">
              <a:solidFill>
                <a:srgbClr val="FF0000"/>
              </a:solidFill>
            </a:endParaRPr>
          </a:p>
          <a:p>
            <a:pPr marL="742950" lvl="1" indent="-190500" algn="l" rtl="0">
              <a:lnSpc>
                <a:spcPct val="113999"/>
              </a:lnSpc>
              <a:spcBef>
                <a:spcPts val="600"/>
              </a:spcBef>
              <a:spcAft>
                <a:spcPts val="0"/>
              </a:spcAft>
              <a:buClr>
                <a:schemeClr val="dk1"/>
              </a:buClr>
              <a:buSzPts val="1500"/>
              <a:buNone/>
            </a:pPr>
            <a:endParaRPr sz="1500" i="1">
              <a:solidFill>
                <a:srgbClr val="FF0000"/>
              </a:solidFill>
            </a:endParaRPr>
          </a:p>
        </p:txBody>
      </p:sp>
      <p:sp>
        <p:nvSpPr>
          <p:cNvPr id="79" name="Google Shape;79;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1524533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871254" y="31094"/>
            <a:ext cx="7401491" cy="823469"/>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41034"/>
              </a:buClr>
              <a:buSzPts val="3100"/>
              <a:buFont typeface="Open Sans"/>
              <a:buNone/>
            </a:pPr>
            <a:r>
              <a:rPr lang="en-US" sz="3100">
                <a:solidFill>
                  <a:srgbClr val="D50032"/>
                </a:solidFill>
              </a:rPr>
              <a:t>Do you know a great leader?</a:t>
            </a:r>
            <a:endParaRPr lang="en-US">
              <a:solidFill>
                <a:srgbClr val="D50032"/>
              </a:solidFill>
            </a:endParaRPr>
          </a:p>
        </p:txBody>
      </p:sp>
      <p:sp>
        <p:nvSpPr>
          <p:cNvPr id="86" name="Google Shape;86;p5"/>
          <p:cNvSpPr txBox="1">
            <a:spLocks noGrp="1"/>
          </p:cNvSpPr>
          <p:nvPr>
            <p:ph type="body" idx="1"/>
          </p:nvPr>
        </p:nvSpPr>
        <p:spPr>
          <a:xfrm>
            <a:off x="186567" y="854563"/>
            <a:ext cx="6981400" cy="3213162"/>
          </a:xfrm>
          <a:prstGeom prst="rect">
            <a:avLst/>
          </a:prstGeom>
          <a:noFill/>
          <a:ln>
            <a:noFill/>
          </a:ln>
        </p:spPr>
        <p:txBody>
          <a:bodyPr spcFirstLastPara="1" wrap="square" lIns="91425" tIns="45700" rIns="91425" bIns="45700" anchor="t" anchorCtr="0">
            <a:noAutofit/>
          </a:bodyPr>
          <a:lstStyle/>
          <a:p>
            <a:pPr marL="0" indent="0">
              <a:lnSpc>
                <a:spcPct val="114000"/>
              </a:lnSpc>
              <a:spcBef>
                <a:spcPts val="0"/>
              </a:spcBef>
              <a:spcAft>
                <a:spcPts val="600"/>
              </a:spcAft>
              <a:buClr>
                <a:srgbClr val="FF0000"/>
              </a:buClr>
              <a:buSzPts val="1900"/>
              <a:buNone/>
            </a:pPr>
            <a:r>
              <a:rPr lang="en-US" sz="1900" b="1">
                <a:solidFill>
                  <a:schemeClr val="tx1"/>
                </a:solidFill>
              </a:rPr>
              <a:t>Nomination Criteria:</a:t>
            </a:r>
            <a:endParaRPr lang="en-US" sz="1500" b="1" i="1">
              <a:solidFill>
                <a:schemeClr val="tx1"/>
              </a:solidFill>
            </a:endParaRPr>
          </a:p>
          <a:p>
            <a:pPr marL="914400" lvl="0" indent="-342900" algn="l" rtl="0">
              <a:lnSpc>
                <a:spcPct val="114000"/>
              </a:lnSpc>
              <a:spcBef>
                <a:spcPts val="0"/>
              </a:spcBef>
              <a:spcAft>
                <a:spcPts val="0"/>
              </a:spcAft>
              <a:buClr>
                <a:schemeClr val="tx1"/>
              </a:buClr>
              <a:buSzPts val="1800"/>
              <a:buChar char="•"/>
            </a:pPr>
            <a:r>
              <a:rPr lang="en-US" sz="1800" b="0" i="0" u="none" strike="noStrike">
                <a:solidFill>
                  <a:schemeClr val="tx1"/>
                </a:solidFill>
                <a:latin typeface="Open Sans"/>
                <a:ea typeface="Open Sans"/>
                <a:cs typeface="Open Sans"/>
                <a:sym typeface="Open Sans"/>
              </a:rPr>
              <a:t>Have at least one year of active experience as a RESULTS volunteer in the United States</a:t>
            </a:r>
            <a:endParaRPr lang="en-US">
              <a:solidFill>
                <a:schemeClr val="tx1"/>
              </a:solidFill>
            </a:endParaRPr>
          </a:p>
          <a:p>
            <a:pPr marL="914400" lvl="0" indent="-342900" algn="l" rtl="0">
              <a:lnSpc>
                <a:spcPct val="114000"/>
              </a:lnSpc>
              <a:spcBef>
                <a:spcPts val="1200"/>
              </a:spcBef>
              <a:spcAft>
                <a:spcPts val="0"/>
              </a:spcAft>
              <a:buClr>
                <a:schemeClr val="tx1"/>
              </a:buClr>
              <a:buSzPts val="1800"/>
              <a:buChar char="•"/>
            </a:pPr>
            <a:r>
              <a:rPr lang="en-US" sz="1800">
                <a:solidFill>
                  <a:schemeClr val="tx1"/>
                </a:solidFill>
                <a:latin typeface="Open Sans"/>
                <a:ea typeface="Open Sans"/>
                <a:cs typeface="Open Sans"/>
                <a:sym typeface="Open Sans"/>
              </a:rPr>
              <a:t>Be </a:t>
            </a:r>
            <a:r>
              <a:rPr lang="en-US" sz="1800" b="0" i="0" u="none" strike="noStrike">
                <a:solidFill>
                  <a:schemeClr val="tx1"/>
                </a:solidFill>
                <a:latin typeface="Open Sans"/>
                <a:ea typeface="Open Sans"/>
                <a:cs typeface="Open Sans"/>
                <a:sym typeface="Open Sans"/>
              </a:rPr>
              <a:t>a current volunteer</a:t>
            </a:r>
            <a:endParaRPr lang="en-US">
              <a:solidFill>
                <a:schemeClr val="tx1"/>
              </a:solidFill>
            </a:endParaRPr>
          </a:p>
          <a:p>
            <a:pPr marL="914400" lvl="0" indent="-342900" algn="l" rtl="0">
              <a:lnSpc>
                <a:spcPct val="114000"/>
              </a:lnSpc>
              <a:spcBef>
                <a:spcPts val="1200"/>
              </a:spcBef>
              <a:spcAft>
                <a:spcPts val="0"/>
              </a:spcAft>
              <a:buClr>
                <a:schemeClr val="tx1"/>
              </a:buClr>
              <a:buSzPts val="1800"/>
              <a:buChar char="•"/>
            </a:pPr>
            <a:r>
              <a:rPr lang="en-US" sz="1800" b="0" i="0" u="none" strike="noStrike">
                <a:solidFill>
                  <a:schemeClr val="tx1"/>
                </a:solidFill>
                <a:latin typeface="Open Sans"/>
                <a:ea typeface="Open Sans"/>
                <a:cs typeface="Open Sans"/>
                <a:sym typeface="Open Sans"/>
              </a:rPr>
              <a:t>Be committed to the mission of RESULTS and our anti-oppression values</a:t>
            </a:r>
            <a:endParaRPr lang="en-US">
              <a:solidFill>
                <a:schemeClr val="tx1"/>
              </a:solidFill>
            </a:endParaRPr>
          </a:p>
          <a:p>
            <a:pPr marL="914400" lvl="0" indent="-342900" algn="l" rtl="0">
              <a:lnSpc>
                <a:spcPct val="114000"/>
              </a:lnSpc>
              <a:spcBef>
                <a:spcPts val="1200"/>
              </a:spcBef>
              <a:spcAft>
                <a:spcPts val="0"/>
              </a:spcAft>
              <a:buClr>
                <a:schemeClr val="tx1"/>
              </a:buClr>
              <a:buSzPts val="1800"/>
              <a:buFont typeface="Arial"/>
              <a:buChar char="•"/>
            </a:pPr>
            <a:r>
              <a:rPr lang="en-US" sz="1800" b="0" i="0" u="none" strike="noStrike">
                <a:solidFill>
                  <a:schemeClr val="tx1"/>
                </a:solidFill>
                <a:latin typeface="Open Sans"/>
                <a:ea typeface="Open Sans"/>
                <a:cs typeface="Open Sans"/>
                <a:sym typeface="Open Sans"/>
              </a:rPr>
              <a:t>Be ready and willing to meet the responsibilities of Grassroots Directors</a:t>
            </a:r>
            <a:endParaRPr lang="en-US">
              <a:solidFill>
                <a:schemeClr val="tx1"/>
              </a:solidFill>
            </a:endParaRPr>
          </a:p>
          <a:p>
            <a:pPr marL="742950" lvl="1" indent="-190500" algn="l" rtl="0">
              <a:lnSpc>
                <a:spcPct val="113999"/>
              </a:lnSpc>
              <a:spcBef>
                <a:spcPts val="0"/>
              </a:spcBef>
              <a:spcAft>
                <a:spcPts val="0"/>
              </a:spcAft>
              <a:buClr>
                <a:schemeClr val="dk1"/>
              </a:buClr>
              <a:buSzPts val="1500"/>
              <a:buNone/>
            </a:pPr>
            <a:endParaRPr sz="1500" i="1">
              <a:solidFill>
                <a:srgbClr val="FF0000"/>
              </a:solidFill>
            </a:endParaRPr>
          </a:p>
        </p:txBody>
      </p:sp>
      <p:sp>
        <p:nvSpPr>
          <p:cNvPr id="87" name="Google Shape;87;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89" name="Google Shape;89;p5"/>
          <p:cNvSpPr txBox="1"/>
          <p:nvPr/>
        </p:nvSpPr>
        <p:spPr>
          <a:xfrm>
            <a:off x="557937" y="4117818"/>
            <a:ext cx="8028123" cy="923289"/>
          </a:xfrm>
          <a:prstGeom prst="rect">
            <a:avLst/>
          </a:prstGeom>
          <a:noFill/>
          <a:ln>
            <a:noFill/>
          </a:ln>
        </p:spPr>
        <p:txBody>
          <a:bodyPr spcFirstLastPara="1" wrap="square" lIns="91425" tIns="45700" rIns="91425" bIns="45700" anchor="t" anchorCtr="0">
            <a:spAutoFit/>
          </a:bodyPr>
          <a:lstStyle/>
          <a:p>
            <a:pPr lvl="0" algn="ctr"/>
            <a:r>
              <a:rPr lang="en-US" i="1">
                <a:latin typeface="Open Sans" panose="020B0606030504020204" pitchFamily="34" charset="0"/>
                <a:ea typeface="Open Sans" panose="020B0606030504020204" pitchFamily="34" charset="0"/>
                <a:cs typeface="Open Sans" panose="020B0606030504020204" pitchFamily="34" charset="0"/>
                <a:sym typeface="Calibri"/>
              </a:rPr>
              <a:t>More information at:</a:t>
            </a:r>
          </a:p>
          <a:p>
            <a:pPr lvl="0" algn="ctr"/>
            <a:r>
              <a:rPr lang="en-US">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https://results.org/blog/2026-grassroots-director-nominations-are-open</a:t>
            </a:r>
            <a:endParaRPr lang="en-US">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None/>
            </a:pPr>
            <a:endParaRPr sz="1800" b="1" i="1">
              <a:solidFill>
                <a:schemeClr val="bg2"/>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 name="Picture 2">
            <a:extLst>
              <a:ext uri="{FF2B5EF4-FFF2-40B4-BE49-F238E27FC236}">
                <a16:creationId xmlns:a16="http://schemas.microsoft.com/office/drawing/2014/main" id="{7271F31B-4F76-5ABF-9597-8004BC76BE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7967" y="1747792"/>
            <a:ext cx="1604754" cy="1604754"/>
          </a:xfrm>
          <a:prstGeom prst="rect">
            <a:avLst/>
          </a:prstGeom>
        </p:spPr>
      </p:pic>
    </p:spTree>
    <p:extLst>
      <p:ext uri="{BB962C8B-B14F-4D97-AF65-F5344CB8AC3E}">
        <p14:creationId xmlns:p14="http://schemas.microsoft.com/office/powerpoint/2010/main" val="1567893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743918" y="0"/>
            <a:ext cx="7401491" cy="84656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E41034"/>
              </a:buClr>
              <a:buSzPts val="3100"/>
              <a:buFont typeface="Open Sans"/>
              <a:buNone/>
            </a:pPr>
            <a:r>
              <a:rPr lang="en-US" sz="3100">
                <a:solidFill>
                  <a:srgbClr val="D50032"/>
                </a:solidFill>
              </a:rPr>
              <a:t>Election timeline</a:t>
            </a:r>
            <a:endParaRPr lang="en-US">
              <a:solidFill>
                <a:srgbClr val="D50032"/>
              </a:solidFill>
            </a:endParaRPr>
          </a:p>
        </p:txBody>
      </p:sp>
      <p:sp>
        <p:nvSpPr>
          <p:cNvPr id="96" name="Google Shape;96;p6"/>
          <p:cNvSpPr txBox="1">
            <a:spLocks noGrp="1"/>
          </p:cNvSpPr>
          <p:nvPr>
            <p:ph type="body" idx="1"/>
          </p:nvPr>
        </p:nvSpPr>
        <p:spPr>
          <a:xfrm>
            <a:off x="197907" y="846562"/>
            <a:ext cx="8493512" cy="3300762"/>
          </a:xfrm>
          <a:prstGeom prst="rect">
            <a:avLst/>
          </a:prstGeom>
          <a:noFill/>
          <a:ln>
            <a:noFill/>
          </a:ln>
        </p:spPr>
        <p:txBody>
          <a:bodyPr spcFirstLastPara="1" wrap="square" lIns="91425" tIns="45700" rIns="91425" bIns="45700" anchor="t" anchorCtr="0">
            <a:noAutofit/>
          </a:bodyPr>
          <a:lstStyle/>
          <a:p>
            <a:pPr marL="571500" lvl="0" indent="0" algn="l" rtl="0">
              <a:spcBef>
                <a:spcPts val="0"/>
              </a:spcBef>
              <a:spcAft>
                <a:spcPts val="0"/>
              </a:spcAft>
              <a:buClr>
                <a:srgbClr val="FF0000"/>
              </a:buClr>
              <a:buSzPts val="1800"/>
              <a:buNone/>
            </a:pP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By April 23</a:t>
            </a:r>
            <a:r>
              <a:rPr lang="en-US" sz="1700" b="1"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700" b="0"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Submit nominations</a:t>
            </a:r>
            <a:endParaRPr sz="17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lvl="0" indent="0" algn="l" rtl="0">
              <a:spcBef>
                <a:spcPts val="1560"/>
              </a:spcBef>
              <a:spcAft>
                <a:spcPts val="0"/>
              </a:spcAft>
              <a:buClr>
                <a:srgbClr val="FF0000"/>
              </a:buClr>
              <a:buSzPts val="1800"/>
              <a:buNone/>
            </a:pP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By April 25</a:t>
            </a:r>
            <a:r>
              <a:rPr lang="en-US" sz="1700" b="1"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700" b="0"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Nominees submit documentation</a:t>
            </a:r>
            <a:endParaRPr sz="17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lvl="0" indent="0" algn="l" rtl="0">
              <a:spcBef>
                <a:spcPts val="1560"/>
              </a:spcBef>
              <a:spcAft>
                <a:spcPts val="0"/>
              </a:spcAft>
              <a:buClr>
                <a:srgbClr val="FF0000"/>
              </a:buClr>
              <a:buSzPts val="1800"/>
              <a:buNone/>
            </a:pP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May 2: </a:t>
            </a:r>
            <a:r>
              <a:rPr lang="en-US" sz="1700">
                <a:solidFill>
                  <a:schemeClr val="tx1"/>
                </a:solidFill>
                <a:latin typeface="Open Sans" panose="020B0606030504020204" pitchFamily="34" charset="0"/>
                <a:ea typeface="Open Sans" panose="020B0606030504020204" pitchFamily="34" charset="0"/>
                <a:cs typeface="Open Sans" panose="020B0606030504020204" pitchFamily="34" charset="0"/>
              </a:rPr>
              <a:t>Candidates speak on the May national webinar, online voting opens</a:t>
            </a:r>
            <a:endParaRPr sz="17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lvl="0" indent="0" algn="l" rtl="0">
              <a:spcBef>
                <a:spcPts val="1560"/>
              </a:spcBef>
              <a:spcAft>
                <a:spcPts val="0"/>
              </a:spcAft>
              <a:buClr>
                <a:srgbClr val="FF0000"/>
              </a:buClr>
              <a:buSzPts val="1800"/>
              <a:buNone/>
            </a:pP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May 7@ 8:30 ET</a:t>
            </a:r>
            <a:r>
              <a:rPr lang="en-US" sz="1700" b="1"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700" b="0"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Candidates forum on Zoom</a:t>
            </a:r>
            <a:endParaRPr sz="17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lvl="0" indent="0" algn="l" rtl="0">
              <a:spcBef>
                <a:spcPts val="1560"/>
              </a:spcBef>
              <a:spcAft>
                <a:spcPts val="0"/>
              </a:spcAft>
              <a:buClr>
                <a:srgbClr val="FF0000"/>
              </a:buClr>
              <a:buSzPts val="1800"/>
              <a:buNone/>
            </a:pP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June 15</a:t>
            </a:r>
            <a:r>
              <a:rPr lang="en-US" sz="1700" b="1"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700" b="1"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@midnight ET:</a:t>
            </a:r>
            <a:r>
              <a:rPr lang="en-US" sz="1700" b="0"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 Online voting closes</a:t>
            </a:r>
            <a:endParaRPr sz="17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lvl="0" indent="0" algn="l" rtl="0">
              <a:spcBef>
                <a:spcPts val="1560"/>
              </a:spcBef>
              <a:spcAft>
                <a:spcPts val="0"/>
              </a:spcAft>
              <a:buClr>
                <a:srgbClr val="FF0000"/>
              </a:buClr>
              <a:buSzPts val="1800"/>
              <a:buNone/>
            </a:pPr>
            <a:r>
              <a:rPr lang="en-US" sz="1700" b="1">
                <a:solidFill>
                  <a:schemeClr val="tx1"/>
                </a:solidFill>
                <a:latin typeface="Open Sans" panose="020B0606030504020204" pitchFamily="34" charset="0"/>
                <a:ea typeface="Open Sans" panose="020B0606030504020204" pitchFamily="34" charset="0"/>
                <a:cs typeface="Open Sans" panose="020B0606030504020204" pitchFamily="34" charset="0"/>
              </a:rPr>
              <a:t>June 19-27:</a:t>
            </a:r>
            <a:r>
              <a:rPr lang="en-US" sz="1700" b="1"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 </a:t>
            </a:r>
            <a:r>
              <a:rPr lang="en-US" sz="1700" b="0"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REF Board elects the slate nominated by the volunteers</a:t>
            </a:r>
            <a:endParaRPr sz="17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571500" lvl="0" indent="0" algn="l" rtl="0">
              <a:spcBef>
                <a:spcPts val="1560"/>
              </a:spcBef>
              <a:spcAft>
                <a:spcPts val="0"/>
              </a:spcAft>
              <a:buClr>
                <a:srgbClr val="FF0000"/>
              </a:buClr>
              <a:buSzPts val="1800"/>
              <a:buNone/>
            </a:pPr>
            <a:r>
              <a:rPr lang="en-US" sz="1700" b="1"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July 1:  </a:t>
            </a:r>
            <a:r>
              <a:rPr lang="en-US" sz="1700" b="0" i="0" u="none" strike="noStrik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rPr>
              <a:t>Successful candidate takes office</a:t>
            </a:r>
            <a:endParaRPr sz="1700" b="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1440"/>
              </a:spcBef>
              <a:spcAft>
                <a:spcPts val="0"/>
              </a:spcAft>
              <a:buClr>
                <a:schemeClr val="dk1"/>
              </a:buClr>
              <a:buSzPts val="1200"/>
              <a:buNone/>
            </a:pPr>
            <a:br>
              <a:rPr lang="en-US" sz="1200" b="0"/>
            </a:br>
            <a:endParaRPr sz="1500" i="1">
              <a:solidFill>
                <a:srgbClr val="FF0000"/>
              </a:solidFill>
            </a:endParaRPr>
          </a:p>
          <a:p>
            <a:pPr marL="742950" lvl="1" indent="-190500" algn="l" rtl="0">
              <a:lnSpc>
                <a:spcPct val="113999"/>
              </a:lnSpc>
              <a:spcBef>
                <a:spcPts val="0"/>
              </a:spcBef>
              <a:spcAft>
                <a:spcPts val="0"/>
              </a:spcAft>
              <a:buClr>
                <a:schemeClr val="dk1"/>
              </a:buClr>
              <a:buSzPts val="1500"/>
              <a:buNone/>
            </a:pPr>
            <a:endParaRPr sz="1500" i="1">
              <a:solidFill>
                <a:srgbClr val="FF0000"/>
              </a:solidFill>
            </a:endParaRPr>
          </a:p>
        </p:txBody>
      </p:sp>
      <p:sp>
        <p:nvSpPr>
          <p:cNvPr id="97" name="Google Shape;97;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
        <p:nvSpPr>
          <p:cNvPr id="98" name="Google Shape;98;p6"/>
          <p:cNvSpPr txBox="1"/>
          <p:nvPr/>
        </p:nvSpPr>
        <p:spPr>
          <a:xfrm>
            <a:off x="532906" y="3843974"/>
            <a:ext cx="7823514"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1800" i="1">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ctr" rtl="0">
              <a:spcBef>
                <a:spcPts val="0"/>
              </a:spcBef>
              <a:spcAft>
                <a:spcPts val="0"/>
              </a:spcAft>
              <a:buNone/>
            </a:pPr>
            <a:r>
              <a:rPr lang="en-US" sz="1800" i="1">
                <a:solidFill>
                  <a:schemeClr val="tx1"/>
                </a:solidFill>
                <a:latin typeface="Open Sans" panose="020B0606030504020204" pitchFamily="34" charset="0"/>
                <a:ea typeface="Open Sans" panose="020B0606030504020204" pitchFamily="34" charset="0"/>
                <a:cs typeface="Open Sans" panose="020B0606030504020204" pitchFamily="34" charset="0"/>
                <a:sym typeface="Calibri"/>
              </a:rPr>
              <a:t>More information at</a:t>
            </a:r>
            <a:r>
              <a:rPr lang="en-US" i="1">
                <a:latin typeface="Open Sans" panose="020B0606030504020204" pitchFamily="34" charset="0"/>
                <a:ea typeface="Open Sans" panose="020B0606030504020204" pitchFamily="34" charset="0"/>
                <a:cs typeface="Open Sans" panose="020B0606030504020204" pitchFamily="34" charset="0"/>
                <a:sym typeface="Calibri"/>
              </a:rPr>
              <a:t>:</a:t>
            </a:r>
          </a:p>
          <a:p>
            <a:pPr lvl="0" algn="ctr"/>
            <a:r>
              <a:rPr lang="en-US">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hlinkClick r:id="rId3"/>
              </a:rPr>
              <a:t>https://results.org/blog/2026-grassroots-director-nominations-are-open</a:t>
            </a:r>
            <a:endPar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extLst>
      <p:ext uri="{BB962C8B-B14F-4D97-AF65-F5344CB8AC3E}">
        <p14:creationId xmlns:p14="http://schemas.microsoft.com/office/powerpoint/2010/main" val="574395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4">
          <a:extLst>
            <a:ext uri="{FF2B5EF4-FFF2-40B4-BE49-F238E27FC236}">
              <a16:creationId xmlns:a16="http://schemas.microsoft.com/office/drawing/2014/main" id="{B2636902-E5EC-205C-7F7E-B9FA0ED88490}"/>
            </a:ext>
          </a:extLst>
        </p:cNvPr>
        <p:cNvGrpSpPr/>
        <p:nvPr/>
      </p:nvGrpSpPr>
      <p:grpSpPr>
        <a:xfrm>
          <a:off x="0" y="0"/>
          <a:ext cx="0" cy="0"/>
          <a:chOff x="0" y="0"/>
          <a:chExt cx="0" cy="0"/>
        </a:xfrm>
      </p:grpSpPr>
      <p:sp>
        <p:nvSpPr>
          <p:cNvPr id="97" name="Google Shape;97;p6">
            <a:extLst>
              <a:ext uri="{FF2B5EF4-FFF2-40B4-BE49-F238E27FC236}">
                <a16:creationId xmlns:a16="http://schemas.microsoft.com/office/drawing/2014/main" id="{E965395F-F456-96A1-D885-701730CC90AE}"/>
              </a:ext>
            </a:extLst>
          </p:cNvPr>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10" name="Picture 9">
            <a:extLst>
              <a:ext uri="{FF2B5EF4-FFF2-40B4-BE49-F238E27FC236}">
                <a16:creationId xmlns:a16="http://schemas.microsoft.com/office/drawing/2014/main" id="{8A857579-B0C7-1C9D-1ED8-6BC9073E6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4871" y="1150703"/>
            <a:ext cx="2842094" cy="2842094"/>
          </a:xfrm>
          <a:prstGeom prst="rect">
            <a:avLst/>
          </a:prstGeom>
        </p:spPr>
      </p:pic>
      <p:sp>
        <p:nvSpPr>
          <p:cNvPr id="11" name="Oval 10">
            <a:extLst>
              <a:ext uri="{FF2B5EF4-FFF2-40B4-BE49-F238E27FC236}">
                <a16:creationId xmlns:a16="http://schemas.microsoft.com/office/drawing/2014/main" id="{A658A083-163B-F014-BCF7-74737C41BD20}"/>
              </a:ext>
            </a:extLst>
          </p:cNvPr>
          <p:cNvSpPr/>
          <p:nvPr/>
        </p:nvSpPr>
        <p:spPr>
          <a:xfrm>
            <a:off x="3150951" y="1096783"/>
            <a:ext cx="2949934" cy="2949934"/>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1D4C0B0-B4CB-ABD2-F1A4-CFE60D309F2F}"/>
              </a:ext>
            </a:extLst>
          </p:cNvPr>
          <p:cNvSpPr>
            <a:spLocks noGrp="1"/>
          </p:cNvSpPr>
          <p:nvPr>
            <p:ph type="title"/>
          </p:nvPr>
        </p:nvSpPr>
        <p:spPr/>
        <p:txBody>
          <a:bodyPr/>
          <a:lstStyle/>
          <a:p>
            <a:r>
              <a:rPr lang="en-US"/>
              <a:t>     </a:t>
            </a:r>
            <a:r>
              <a:rPr lang="en-US">
                <a:solidFill>
                  <a:srgbClr val="D50032"/>
                </a:solidFill>
              </a:rPr>
              <a:t>Ernest Loevinsohn</a:t>
            </a:r>
          </a:p>
        </p:txBody>
      </p:sp>
      <p:sp>
        <p:nvSpPr>
          <p:cNvPr id="2" name="TextBox 1">
            <a:extLst>
              <a:ext uri="{FF2B5EF4-FFF2-40B4-BE49-F238E27FC236}">
                <a16:creationId xmlns:a16="http://schemas.microsoft.com/office/drawing/2014/main" id="{A720E3E3-52F9-C733-44C1-4FEB9C699D5E}"/>
              </a:ext>
            </a:extLst>
          </p:cNvPr>
          <p:cNvSpPr txBox="1"/>
          <p:nvPr/>
        </p:nvSpPr>
        <p:spPr>
          <a:xfrm>
            <a:off x="0" y="3924300"/>
            <a:ext cx="9144000" cy="769441"/>
          </a:xfrm>
          <a:prstGeom prst="rect">
            <a:avLst/>
          </a:prstGeom>
          <a:noFill/>
        </p:spPr>
        <p:txBody>
          <a:bodyPr wrap="square" lIns="91440" tIns="45720" rIns="91440" bIns="45720" rtlCol="0" anchor="t">
            <a:spAutoFit/>
          </a:bodyPr>
          <a:lstStyle/>
          <a:p>
            <a:endParaRPr lang="en-US" sz="2200">
              <a:latin typeface="Open Sans" panose="020B0606030504020204" pitchFamily="34" charset="0"/>
              <a:ea typeface="Open Sans" panose="020B0606030504020204" pitchFamily="34" charset="0"/>
              <a:cs typeface="Open Sans" panose="020B0606030504020204" pitchFamily="34" charset="0"/>
            </a:endParaRPr>
          </a:p>
          <a:p>
            <a:r>
              <a:rPr lang="en-US" sz="2200">
                <a:latin typeface="Open Sans"/>
                <a:ea typeface="Open Sans"/>
                <a:cs typeface="Open Sans"/>
              </a:rPr>
              <a:t>     Current RESULTS Board of Directors Member and Former Chair</a:t>
            </a:r>
          </a:p>
        </p:txBody>
      </p:sp>
    </p:spTree>
    <p:extLst>
      <p:ext uri="{BB962C8B-B14F-4D97-AF65-F5344CB8AC3E}">
        <p14:creationId xmlns:p14="http://schemas.microsoft.com/office/powerpoint/2010/main" val="15605959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F95D5-63E8-DFE5-A453-9E501CE1FA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320EF6-1663-5073-99EF-E32689F880ED}"/>
              </a:ext>
            </a:extLst>
          </p:cNvPr>
          <p:cNvSpPr>
            <a:spLocks noGrp="1"/>
          </p:cNvSpPr>
          <p:nvPr>
            <p:ph type="title"/>
          </p:nvPr>
        </p:nvSpPr>
        <p:spPr/>
        <p:txBody>
          <a:bodyPr/>
          <a:lstStyle/>
          <a:p>
            <a:r>
              <a:rPr lang="en-US"/>
              <a:t>Announcements</a:t>
            </a:r>
          </a:p>
        </p:txBody>
      </p:sp>
    </p:spTree>
    <p:extLst>
      <p:ext uri="{BB962C8B-B14F-4D97-AF65-F5344CB8AC3E}">
        <p14:creationId xmlns:p14="http://schemas.microsoft.com/office/powerpoint/2010/main" val="309317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3A46E-CAE3-2666-770F-81F845A9EB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D6EE4-D630-DB9D-8AF7-A715DB475E93}"/>
              </a:ext>
            </a:extLst>
          </p:cNvPr>
          <p:cNvSpPr>
            <a:spLocks noGrp="1"/>
          </p:cNvSpPr>
          <p:nvPr>
            <p:ph type="title"/>
          </p:nvPr>
        </p:nvSpPr>
        <p:spPr>
          <a:xfrm>
            <a:off x="871253" y="241697"/>
            <a:ext cx="7401491" cy="857250"/>
          </a:xfrm>
        </p:spPr>
        <p:txBody>
          <a:bodyPr/>
          <a:lstStyle/>
          <a:p>
            <a:r>
              <a:rPr lang="en-US">
                <a:solidFill>
                  <a:srgbClr val="D50032"/>
                </a:solidFill>
              </a:rPr>
              <a:t>Thank you for joining us!</a:t>
            </a:r>
          </a:p>
        </p:txBody>
      </p:sp>
      <p:sp>
        <p:nvSpPr>
          <p:cNvPr id="3" name="Content Placeholder 2">
            <a:extLst>
              <a:ext uri="{FF2B5EF4-FFF2-40B4-BE49-F238E27FC236}">
                <a16:creationId xmlns:a16="http://schemas.microsoft.com/office/drawing/2014/main" id="{C8A56F14-60C7-2644-7A2B-A7477EEE719B}"/>
              </a:ext>
            </a:extLst>
          </p:cNvPr>
          <p:cNvSpPr>
            <a:spLocks noGrp="1"/>
          </p:cNvSpPr>
          <p:nvPr>
            <p:ph idx="1"/>
          </p:nvPr>
        </p:nvSpPr>
        <p:spPr>
          <a:xfrm>
            <a:off x="457198" y="1646635"/>
            <a:ext cx="8229600" cy="3394472"/>
          </a:xfrm>
        </p:spPr>
        <p:txBody>
          <a:bodyPr>
            <a:normAutofit/>
          </a:bodyPr>
          <a:lstStyle/>
          <a:p>
            <a:pPr marL="0" marR="0" lvl="0" indent="0" algn="ctr" defTabSz="457200" rtl="0" eaLnBrk="1" fontAlgn="auto" latinLnBrk="0" hangingPunct="1">
              <a:lnSpc>
                <a:spcPct val="114000"/>
              </a:lnSpc>
              <a:spcBef>
                <a:spcPts val="0"/>
              </a:spcBef>
              <a:spcAft>
                <a:spcPts val="1200"/>
              </a:spcAft>
              <a:buClrTx/>
              <a:buSzTx/>
              <a:buFontTx/>
              <a:buNone/>
              <a:tabLst/>
              <a:defRPr/>
            </a:pPr>
            <a:r>
              <a:rPr kumimoji="0" lang="en-US" sz="3200" b="1"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Who is joining you in the room today?</a:t>
            </a:r>
            <a:endParaRPr kumimoji="0" lang="en-US" sz="3200" b="0" i="1"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457200" rtl="0" eaLnBrk="1" fontAlgn="auto" latinLnBrk="0" hangingPunct="1">
              <a:lnSpc>
                <a:spcPct val="114000"/>
              </a:lnSpc>
              <a:spcBef>
                <a:spcPts val="0"/>
              </a:spcBef>
              <a:spcAft>
                <a:spcPts val="0"/>
              </a:spcAft>
              <a:buClrTx/>
              <a:buSzTx/>
              <a:buFontTx/>
              <a:buNone/>
              <a:tabLst/>
              <a:defRPr/>
            </a:pPr>
            <a:r>
              <a:rPr lang="en-US" sz="2400">
                <a:solidFill>
                  <a:srgbClr val="000000"/>
                </a:solidFill>
                <a:latin typeface="Open Sans" panose="020B0606030504020204" pitchFamily="34" charset="0"/>
                <a:ea typeface="Open Sans" panose="020B0606030504020204" pitchFamily="34" charset="0"/>
                <a:cs typeface="Open Sans" panose="020B0606030504020204" pitchFamily="34" charset="0"/>
              </a:rPr>
              <a:t>Please c</a:t>
            </a: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omplete the Zoom poll by indicating the number of people in the room with you today </a:t>
            </a:r>
          </a:p>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(including yourself).</a:t>
            </a:r>
          </a:p>
        </p:txBody>
      </p:sp>
      <p:sp>
        <p:nvSpPr>
          <p:cNvPr id="5" name="Slide Number Placeholder 4">
            <a:extLst>
              <a:ext uri="{FF2B5EF4-FFF2-40B4-BE49-F238E27FC236}">
                <a16:creationId xmlns:a16="http://schemas.microsoft.com/office/drawing/2014/main" id="{DE93F4AD-17D2-24B6-F477-0EADE970B147}"/>
              </a:ext>
            </a:extLst>
          </p:cNvPr>
          <p:cNvSpPr>
            <a:spLocks noGrp="1"/>
          </p:cNvSpPr>
          <p:nvPr>
            <p:ph type="sldNum" sz="quarter" idx="12"/>
          </p:nvPr>
        </p:nvSpPr>
        <p:spPr/>
        <p:txBody>
          <a:bodyPr/>
          <a:lstStyle/>
          <a:p>
            <a:fld id="{307E6868-079E-1649-B8D1-459B42CE4DE3}" type="slidenum">
              <a:rPr lang="en-US" smtClean="0"/>
              <a:t>69</a:t>
            </a:fld>
            <a:endParaRPr lang="en-US"/>
          </a:p>
        </p:txBody>
      </p:sp>
    </p:spTree>
    <p:extLst>
      <p:ext uri="{BB962C8B-B14F-4D97-AF65-F5344CB8AC3E}">
        <p14:creationId xmlns:p14="http://schemas.microsoft.com/office/powerpoint/2010/main" val="185879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4D77F4-F71C-ABA7-7087-E8C5D50EBD63}"/>
              </a:ext>
            </a:extLst>
          </p:cNvPr>
          <p:cNvSpPr>
            <a:spLocks noGrp="1"/>
          </p:cNvSpPr>
          <p:nvPr>
            <p:ph type="sldNum" sz="quarter" idx="12"/>
          </p:nvPr>
        </p:nvSpPr>
        <p:spPr/>
        <p:txBody>
          <a:bodyPr/>
          <a:lstStyle/>
          <a:p>
            <a:pPr defTabSz="685800"/>
            <a:fld id="{B68F88C8-0A9A-DA43-95C8-7FE161A05352}" type="slidenum">
              <a:rPr lang="en-US">
                <a:ln>
                  <a:solidFill>
                    <a:srgbClr val="FFFFFF"/>
                  </a:solidFill>
                </a:ln>
                <a:solidFill>
                  <a:srgbClr val="494546"/>
                </a:solidFill>
              </a:rPr>
              <a:pPr defTabSz="685800"/>
              <a:t>7</a:t>
            </a:fld>
            <a:endParaRPr lang="en-US">
              <a:ln>
                <a:solidFill>
                  <a:srgbClr val="FFFFFF"/>
                </a:solidFill>
              </a:ln>
              <a:solidFill>
                <a:srgbClr val="494546"/>
              </a:solidFill>
            </a:endParaRPr>
          </a:p>
        </p:txBody>
      </p:sp>
      <p:sp>
        <p:nvSpPr>
          <p:cNvPr id="3" name="Title 2">
            <a:extLst>
              <a:ext uri="{FF2B5EF4-FFF2-40B4-BE49-F238E27FC236}">
                <a16:creationId xmlns:a16="http://schemas.microsoft.com/office/drawing/2014/main" id="{F614C4DA-3033-C45D-3322-A1E029D11EC8}"/>
              </a:ext>
            </a:extLst>
          </p:cNvPr>
          <p:cNvSpPr>
            <a:spLocks noGrp="1"/>
          </p:cNvSpPr>
          <p:nvPr>
            <p:ph type="title"/>
          </p:nvPr>
        </p:nvSpPr>
        <p:spPr/>
        <p:txBody>
          <a:bodyPr/>
          <a:lstStyle/>
          <a:p>
            <a:r>
              <a:rPr lang="en-US"/>
              <a:t>IT’S TAX TIME!!</a:t>
            </a:r>
            <a:br>
              <a:rPr lang="en-US"/>
            </a:br>
            <a:r>
              <a:rPr lang="en-US" b="0"/>
              <a:t>LET’S TALK ABOUT TAX CREDITS</a:t>
            </a:r>
          </a:p>
        </p:txBody>
      </p:sp>
      <p:sp>
        <p:nvSpPr>
          <p:cNvPr id="4" name="Content Placeholder 3">
            <a:extLst>
              <a:ext uri="{FF2B5EF4-FFF2-40B4-BE49-F238E27FC236}">
                <a16:creationId xmlns:a16="http://schemas.microsoft.com/office/drawing/2014/main" id="{90E58A97-F267-A2FE-E2B8-BA42CC933ADB}"/>
              </a:ext>
            </a:extLst>
          </p:cNvPr>
          <p:cNvSpPr>
            <a:spLocks noGrp="1"/>
          </p:cNvSpPr>
          <p:nvPr>
            <p:ph sz="quarter" idx="13"/>
          </p:nvPr>
        </p:nvSpPr>
        <p:spPr/>
        <p:txBody>
          <a:bodyPr/>
          <a:lstStyle/>
          <a:p>
            <a:pPr marL="257175" indent="-257175">
              <a:buFont typeface="Arial" panose="020B0604020202020204" pitchFamily="34" charset="0"/>
              <a:buChar char="•"/>
            </a:pPr>
            <a:r>
              <a:rPr lang="en-US" b="1" i="0">
                <a:solidFill>
                  <a:schemeClr val="tx1">
                    <a:lumMod val="75000"/>
                  </a:schemeClr>
                </a:solidFill>
              </a:rPr>
              <a:t>Introduction</a:t>
            </a:r>
          </a:p>
          <a:p>
            <a:pPr marL="257175" indent="-257175">
              <a:buFont typeface="Arial" panose="020B0604020202020204" pitchFamily="34" charset="0"/>
              <a:buChar char="•"/>
            </a:pPr>
            <a:r>
              <a:rPr lang="en-US" b="1" i="0">
                <a:solidFill>
                  <a:schemeClr val="tx1">
                    <a:lumMod val="75000"/>
                  </a:schemeClr>
                </a:solidFill>
              </a:rPr>
              <a:t>Brief Overview </a:t>
            </a:r>
            <a:r>
              <a:rPr lang="en-US" i="0">
                <a:solidFill>
                  <a:schemeClr val="tx1">
                    <a:lumMod val="75000"/>
                  </a:schemeClr>
                </a:solidFill>
              </a:rPr>
              <a:t>of Why We Are Talking About Tax Benefits and the Child Tax Credit</a:t>
            </a:r>
          </a:p>
          <a:p>
            <a:pPr marL="257175" indent="-257175">
              <a:buFont typeface="Arial" panose="020B0604020202020204" pitchFamily="34" charset="0"/>
              <a:buChar char="•"/>
            </a:pPr>
            <a:r>
              <a:rPr lang="en-US" b="1" i="0">
                <a:solidFill>
                  <a:schemeClr val="tx1">
                    <a:lumMod val="75000"/>
                  </a:schemeClr>
                </a:solidFill>
              </a:rPr>
              <a:t>How the Child Tax Credit (CTC) Works </a:t>
            </a:r>
          </a:p>
          <a:p>
            <a:pPr marL="771525" lvl="1" indent="-257175">
              <a:buFont typeface="Arial" panose="020B0604020202020204" pitchFamily="34" charset="0"/>
              <a:buChar char="•"/>
            </a:pPr>
            <a:r>
              <a:rPr lang="en-US">
                <a:solidFill>
                  <a:schemeClr val="tx1">
                    <a:lumMod val="75000"/>
                  </a:schemeClr>
                </a:solidFill>
              </a:rPr>
              <a:t>T</a:t>
            </a:r>
            <a:r>
              <a:rPr lang="en-US" i="0">
                <a:solidFill>
                  <a:schemeClr val="tx1">
                    <a:lumMod val="75000"/>
                  </a:schemeClr>
                </a:solidFill>
              </a:rPr>
              <a:t>o Better Serve Low-Income Families </a:t>
            </a:r>
            <a:r>
              <a:rPr lang="en-US" b="1" i="0">
                <a:solidFill>
                  <a:schemeClr val="tx1">
                    <a:lumMod val="75000"/>
                  </a:schemeClr>
                </a:solidFill>
              </a:rPr>
              <a:t>Focus on the Phase In → </a:t>
            </a:r>
            <a:r>
              <a:rPr lang="en-US" i="0">
                <a:solidFill>
                  <a:schemeClr val="tx1">
                    <a:lumMod val="75000"/>
                  </a:schemeClr>
                </a:solidFill>
              </a:rPr>
              <a:t>Stronger Start for Working Families Act</a:t>
            </a:r>
          </a:p>
          <a:p>
            <a:pPr marL="257175" indent="-257175">
              <a:buFont typeface="Arial" panose="020B0604020202020204" pitchFamily="34" charset="0"/>
              <a:buChar char="•"/>
            </a:pPr>
            <a:r>
              <a:rPr lang="en-US" b="1" i="0">
                <a:solidFill>
                  <a:schemeClr val="tx1">
                    <a:lumMod val="75000"/>
                  </a:schemeClr>
                </a:solidFill>
              </a:rPr>
              <a:t>Discussion</a:t>
            </a:r>
          </a:p>
          <a:p>
            <a:endParaRPr lang="en-US" i="0"/>
          </a:p>
        </p:txBody>
      </p:sp>
    </p:spTree>
    <p:extLst>
      <p:ext uri="{BB962C8B-B14F-4D97-AF65-F5344CB8AC3E}">
        <p14:creationId xmlns:p14="http://schemas.microsoft.com/office/powerpoint/2010/main" val="232036731"/>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4D66-7F3F-8307-A856-6EEBF690839D}"/>
              </a:ext>
            </a:extLst>
          </p:cNvPr>
          <p:cNvSpPr>
            <a:spLocks noGrp="1"/>
          </p:cNvSpPr>
          <p:nvPr>
            <p:ph type="title"/>
          </p:nvPr>
        </p:nvSpPr>
        <p:spPr>
          <a:xfrm>
            <a:off x="555497" y="470131"/>
            <a:ext cx="8033005" cy="692867"/>
          </a:xfrm>
        </p:spPr>
        <p:txBody>
          <a:bodyPr anchor="ctr">
            <a:noAutofit/>
          </a:bodyPr>
          <a:lstStyle/>
          <a:p>
            <a:r>
              <a:rPr lang="en-US" sz="3200" b="1" i="0">
                <a:solidFill>
                  <a:srgbClr val="D50032"/>
                </a:solidFill>
                <a:effectLst/>
                <a:latin typeface="Open Sans" panose="020B0606030504020204" pitchFamily="34" charset="0"/>
              </a:rPr>
              <a:t>Anti-Oppression (AO)</a:t>
            </a:r>
            <a:br>
              <a:rPr lang="en-US" sz="3200" b="1" i="0">
                <a:solidFill>
                  <a:srgbClr val="D50032"/>
                </a:solidFill>
                <a:effectLst/>
                <a:latin typeface="Open Sans" panose="020B0606030504020204" pitchFamily="34" charset="0"/>
              </a:rPr>
            </a:br>
            <a:r>
              <a:rPr lang="en-US" sz="3200" b="1" i="0">
                <a:solidFill>
                  <a:srgbClr val="D50032"/>
                </a:solidFill>
                <a:effectLst/>
                <a:latin typeface="Open Sans" panose="020B0606030504020204" pitchFamily="34" charset="0"/>
              </a:rPr>
              <a:t>Learning Community</a:t>
            </a:r>
            <a:endParaRPr lang="en-US" sz="3200">
              <a:solidFill>
                <a:srgbClr val="D50032"/>
              </a:solidFill>
            </a:endParaRPr>
          </a:p>
        </p:txBody>
      </p:sp>
      <p:sp>
        <p:nvSpPr>
          <p:cNvPr id="3" name="Content Placeholder 2">
            <a:extLst>
              <a:ext uri="{FF2B5EF4-FFF2-40B4-BE49-F238E27FC236}">
                <a16:creationId xmlns:a16="http://schemas.microsoft.com/office/drawing/2014/main" id="{9C324DDB-3ECF-A8D0-0E8B-97D34021ED90}"/>
              </a:ext>
            </a:extLst>
          </p:cNvPr>
          <p:cNvSpPr>
            <a:spLocks noGrp="1"/>
          </p:cNvSpPr>
          <p:nvPr>
            <p:ph idx="1"/>
          </p:nvPr>
        </p:nvSpPr>
        <p:spPr>
          <a:xfrm>
            <a:off x="555498" y="1434532"/>
            <a:ext cx="8033004" cy="3469653"/>
          </a:xfrm>
        </p:spPr>
        <p:txBody>
          <a:bodyPr vert="horz" lIns="91440" tIns="45720" rIns="91440" bIns="45720" rtlCol="0" anchor="ctr">
            <a:noAutofit/>
          </a:bodyPr>
          <a:lstStyle/>
          <a:p>
            <a:pPr marL="0" indent="0" algn="ctr">
              <a:lnSpc>
                <a:spcPct val="114000"/>
              </a:lnSpc>
              <a:spcBef>
                <a:spcPts val="0"/>
              </a:spcBef>
              <a:spcAft>
                <a:spcPts val="1200"/>
              </a:spcAft>
              <a:buNone/>
            </a:pPr>
            <a:r>
              <a:rPr lang="en-US" sz="2400" b="1">
                <a:solidFill>
                  <a:srgbClr val="141827"/>
                </a:solidFill>
                <a:highlight>
                  <a:srgbClr val="FFFFFF"/>
                </a:highlight>
                <a:latin typeface="Open Sans"/>
                <a:ea typeface="Open Sans"/>
                <a:cs typeface="Open Sans"/>
              </a:rPr>
              <a:t>Friday, April 17, </a:t>
            </a:r>
            <a:r>
              <a:rPr lang="es-419" sz="2400" b="1">
                <a:solidFill>
                  <a:srgbClr val="141827"/>
                </a:solidFill>
                <a:highlight>
                  <a:srgbClr val="FFFFFF"/>
                </a:highlight>
                <a:latin typeface="Open Sans"/>
                <a:ea typeface="Open Sans"/>
                <a:cs typeface="Open Sans"/>
              </a:rPr>
              <a:t>12-1:30</a:t>
            </a:r>
            <a:r>
              <a:rPr lang="en-US" sz="2400" b="1">
                <a:solidFill>
                  <a:srgbClr val="141827"/>
                </a:solidFill>
                <a:highlight>
                  <a:srgbClr val="FFFFFF"/>
                </a:highlight>
                <a:latin typeface="Open Sans"/>
                <a:ea typeface="Open Sans"/>
                <a:cs typeface="Open Sans"/>
              </a:rPr>
              <a:t> p.m. ET</a:t>
            </a:r>
            <a:endParaRPr lang="es-419" sz="2400" b="1">
              <a:solidFill>
                <a:srgbClr val="141827"/>
              </a:solidFill>
              <a:highlight>
                <a:srgbClr val="FFFFFF"/>
              </a:highlight>
              <a:latin typeface="Open Sans"/>
              <a:ea typeface="Open Sans"/>
              <a:cs typeface="Open Sans"/>
            </a:endParaRPr>
          </a:p>
          <a:p>
            <a:pPr marL="0" indent="0" algn="ctr">
              <a:lnSpc>
                <a:spcPct val="114000"/>
              </a:lnSpc>
              <a:spcBef>
                <a:spcPts val="0"/>
              </a:spcBef>
              <a:spcAft>
                <a:spcPts val="1200"/>
              </a:spcAft>
              <a:buNone/>
            </a:pPr>
            <a:r>
              <a:rPr lang="en-US" sz="1800">
                <a:solidFill>
                  <a:srgbClr val="232333"/>
                </a:solidFill>
                <a:highlight>
                  <a:srgbClr val="FFFFFF"/>
                </a:highlight>
                <a:latin typeface="Open Sans"/>
                <a:ea typeface="Open Sans"/>
                <a:cs typeface="Open Sans"/>
              </a:rPr>
              <a:t>Our next AO Learning Community session </a:t>
            </a:r>
            <a:r>
              <a:rPr lang="en-US" sz="1800" b="0" i="0">
                <a:solidFill>
                  <a:srgbClr val="232333"/>
                </a:solidFill>
                <a:effectLst/>
                <a:highlight>
                  <a:srgbClr val="FFFFFF"/>
                </a:highlight>
                <a:latin typeface="Open Sans"/>
                <a:ea typeface="Open Sans"/>
                <a:cs typeface="Open Sans"/>
              </a:rPr>
              <a:t>will </a:t>
            </a:r>
            <a:r>
              <a:rPr lang="en-US" sz="1800">
                <a:solidFill>
                  <a:srgbClr val="232333"/>
                </a:solidFill>
                <a:highlight>
                  <a:srgbClr val="FFFFFF"/>
                </a:highlight>
                <a:latin typeface="Open Sans"/>
                <a:ea typeface="Open Sans"/>
                <a:cs typeface="Open Sans"/>
              </a:rPr>
              <a:t>explore what it means </a:t>
            </a:r>
            <a:r>
              <a:rPr lang="en-US" sz="1800" b="0" i="0">
                <a:solidFill>
                  <a:srgbClr val="232333"/>
                </a:solidFill>
                <a:effectLst/>
                <a:highlight>
                  <a:srgbClr val="FFFFFF"/>
                </a:highlight>
                <a:latin typeface="Open Sans"/>
                <a:ea typeface="Open Sans"/>
                <a:cs typeface="Open Sans"/>
              </a:rPr>
              <a:t>to </a:t>
            </a:r>
            <a:r>
              <a:rPr lang="en-US" sz="1800">
                <a:solidFill>
                  <a:srgbClr val="232333"/>
                </a:solidFill>
                <a:highlight>
                  <a:srgbClr val="FFFFFF"/>
                </a:highlight>
                <a:latin typeface="Open Sans"/>
                <a:ea typeface="Open Sans"/>
                <a:cs typeface="Open Sans"/>
              </a:rPr>
              <a:t>view RESULTS’ policy issues through a human rights lens: examining what defines a human right, whose voices are valued in a democracy</a:t>
            </a:r>
            <a:r>
              <a:rPr lang="en-US" sz="1800" b="0" i="0">
                <a:solidFill>
                  <a:srgbClr val="232333"/>
                </a:solidFill>
                <a:effectLst/>
                <a:highlight>
                  <a:srgbClr val="FFFFFF"/>
                </a:highlight>
                <a:latin typeface="Open Sans"/>
                <a:ea typeface="Open Sans"/>
                <a:cs typeface="Open Sans"/>
              </a:rPr>
              <a:t>, </a:t>
            </a:r>
            <a:r>
              <a:rPr lang="en-US" sz="1800">
                <a:solidFill>
                  <a:srgbClr val="232333"/>
                </a:solidFill>
                <a:highlight>
                  <a:srgbClr val="FFFFFF"/>
                </a:highlight>
                <a:latin typeface="Open Sans"/>
                <a:ea typeface="Open Sans"/>
                <a:cs typeface="Open Sans"/>
              </a:rPr>
              <a:t>and how power and lived experience shape whose needs are prioritized. </a:t>
            </a:r>
          </a:p>
          <a:p>
            <a:pPr marL="0" indent="0" algn="ctr">
              <a:lnSpc>
                <a:spcPct val="114000"/>
              </a:lnSpc>
              <a:spcBef>
                <a:spcPts val="0"/>
              </a:spcBef>
              <a:spcAft>
                <a:spcPts val="1200"/>
              </a:spcAft>
              <a:buNone/>
            </a:pPr>
            <a:r>
              <a:rPr lang="en-US" sz="2000">
                <a:solidFill>
                  <a:srgbClr val="D50032"/>
                </a:solidFill>
                <a:latin typeface="Open Sans"/>
                <a:ea typeface="Open Sans"/>
                <a:cs typeface="Open Sans"/>
                <a:hlinkClick r:id="rId2"/>
              </a:rPr>
              <a:t>Register here</a:t>
            </a:r>
            <a:endParaRPr lang="en-US" sz="2000">
              <a:solidFill>
                <a:srgbClr val="232333"/>
              </a:solidFill>
              <a:highlight>
                <a:srgbClr val="FFFFFF"/>
              </a:highlight>
              <a:latin typeface="Open Sans"/>
              <a:ea typeface="Open Sans"/>
              <a:cs typeface="Open Sans"/>
            </a:endParaRPr>
          </a:p>
          <a:p>
            <a:pPr marL="0" indent="0" algn="ctr">
              <a:buNone/>
            </a:pPr>
            <a:endParaRPr lang="en-US"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274A80D-4317-CCBC-47FD-3A2BC1E7B53B}"/>
              </a:ext>
            </a:extLst>
          </p:cNvPr>
          <p:cNvSpPr>
            <a:spLocks noGrp="1"/>
          </p:cNvSpPr>
          <p:nvPr>
            <p:ph type="sldNum" sz="quarter" idx="12"/>
          </p:nvPr>
        </p:nvSpPr>
        <p:spPr/>
        <p:txBody>
          <a:bodyPr/>
          <a:lstStyle/>
          <a:p>
            <a:fld id="{307E6868-079E-1649-B8D1-459B42CE4DE3}" type="slidenum">
              <a:rPr lang="en-US" smtClean="0"/>
              <a:pPr/>
              <a:t>70</a:t>
            </a:fld>
            <a:endParaRPr lang="en-US"/>
          </a:p>
        </p:txBody>
      </p:sp>
    </p:spTree>
    <p:extLst>
      <p:ext uri="{BB962C8B-B14F-4D97-AF65-F5344CB8AC3E}">
        <p14:creationId xmlns:p14="http://schemas.microsoft.com/office/powerpoint/2010/main" val="271428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CBF8B-D765-4187-A619-EC775D71094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15448B-88C5-B1F1-A8EE-3D53C7A1CF0B}"/>
              </a:ext>
            </a:extLst>
          </p:cNvPr>
          <p:cNvSpPr>
            <a:spLocks noGrp="1"/>
          </p:cNvSpPr>
          <p:nvPr>
            <p:ph type="sldNum" sz="quarter" idx="12"/>
          </p:nvPr>
        </p:nvSpPr>
        <p:spPr>
          <a:xfrm>
            <a:off x="6553200" y="4767263"/>
            <a:ext cx="2133600" cy="273844"/>
          </a:xfrm>
        </p:spPr>
        <p:txBody>
          <a:bodyPr anchor="ctr">
            <a:normAutofit/>
          </a:bodyPr>
          <a:lstStyle/>
          <a:p>
            <a:pPr>
              <a:spcAft>
                <a:spcPts val="600"/>
              </a:spcAft>
            </a:pPr>
            <a:fld id="{307E6868-079E-1649-B8D1-459B42CE4DE3}" type="slidenum">
              <a:rPr lang="en-US" smtClean="0"/>
              <a:pPr>
                <a:spcAft>
                  <a:spcPts val="600"/>
                </a:spcAft>
              </a:pPr>
              <a:t>71</a:t>
            </a:fld>
            <a:endParaRPr lang="en-US"/>
          </a:p>
        </p:txBody>
      </p:sp>
      <p:sp>
        <p:nvSpPr>
          <p:cNvPr id="7" name="TextBox 6">
            <a:extLst>
              <a:ext uri="{FF2B5EF4-FFF2-40B4-BE49-F238E27FC236}">
                <a16:creationId xmlns:a16="http://schemas.microsoft.com/office/drawing/2014/main" id="{765B7062-1438-9BD6-7774-4E26F4B930E5}"/>
              </a:ext>
            </a:extLst>
          </p:cNvPr>
          <p:cNvSpPr txBox="1"/>
          <p:nvPr/>
        </p:nvSpPr>
        <p:spPr>
          <a:xfrm>
            <a:off x="2271719" y="3318588"/>
            <a:ext cx="4600555" cy="1431161"/>
          </a:xfrm>
          <a:prstGeom prst="rect">
            <a:avLst/>
          </a:prstGeom>
          <a:noFill/>
        </p:spPr>
        <p:txBody>
          <a:bodyPr wrap="none" rtlCol="0">
            <a:spAutoFit/>
          </a:bodyPr>
          <a:lstStyle/>
          <a:p>
            <a:pPr algn="ctr">
              <a:spcAft>
                <a:spcPts val="1200"/>
              </a:spcAft>
            </a:pPr>
            <a:r>
              <a:rPr lang="en-US" sz="2400">
                <a:latin typeface="Open Sans" panose="020B0606030504020204" pitchFamily="34" charset="0"/>
                <a:ea typeface="Open Sans" panose="020B0606030504020204" pitchFamily="34" charset="0"/>
                <a:cs typeface="Open Sans" panose="020B0606030504020204" pitchFamily="34" charset="0"/>
              </a:rPr>
              <a:t>July 12-14, Washington, DC</a:t>
            </a:r>
          </a:p>
          <a:p>
            <a:pPr algn="ctr">
              <a:spcAft>
                <a:spcPts val="600"/>
              </a:spcAft>
            </a:pPr>
            <a:r>
              <a:rPr lang="en-US" sz="2400" b="1">
                <a:latin typeface="Open Sans" panose="020B0606030504020204" pitchFamily="34" charset="0"/>
                <a:ea typeface="Open Sans" panose="020B0606030504020204" pitchFamily="34" charset="0"/>
                <a:cs typeface="Open Sans" panose="020B0606030504020204" pitchFamily="34" charset="0"/>
              </a:rPr>
              <a:t>Register today!</a:t>
            </a:r>
          </a:p>
          <a:p>
            <a:pPr algn="ctr"/>
            <a:r>
              <a:rPr lang="en-US" sz="2400" b="1">
                <a:latin typeface="Open Sans" panose="020B0606030504020204" pitchFamily="34" charset="0"/>
                <a:ea typeface="Open Sans" panose="020B0606030504020204" pitchFamily="34" charset="0"/>
                <a:cs typeface="Open Sans" panose="020B0606030504020204" pitchFamily="34" charset="0"/>
                <a:hlinkClick r:id="rId2"/>
              </a:rPr>
              <a:t>www.results.org/conference</a:t>
            </a:r>
            <a:r>
              <a:rPr lang="en-US" sz="2400" b="1">
                <a:latin typeface="Open Sans" panose="020B0606030504020204" pitchFamily="34" charset="0"/>
                <a:ea typeface="Open Sans" panose="020B0606030504020204" pitchFamily="34" charset="0"/>
                <a:cs typeface="Open Sans" panose="020B0606030504020204" pitchFamily="34" charset="0"/>
              </a:rPr>
              <a:t> </a:t>
            </a:r>
          </a:p>
        </p:txBody>
      </p:sp>
      <p:pic>
        <p:nvPicPr>
          <p:cNvPr id="9" name="Picture 8">
            <a:extLst>
              <a:ext uri="{FF2B5EF4-FFF2-40B4-BE49-F238E27FC236}">
                <a16:creationId xmlns:a16="http://schemas.microsoft.com/office/drawing/2014/main" id="{0AAD299C-55E9-C11C-523E-E949F0DE96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2605" y="108650"/>
            <a:ext cx="2158785" cy="3093381"/>
          </a:xfrm>
          <a:prstGeom prst="rect">
            <a:avLst/>
          </a:prstGeom>
        </p:spPr>
      </p:pic>
      <p:pic>
        <p:nvPicPr>
          <p:cNvPr id="12" name="Picture 11">
            <a:extLst>
              <a:ext uri="{FF2B5EF4-FFF2-40B4-BE49-F238E27FC236}">
                <a16:creationId xmlns:a16="http://schemas.microsoft.com/office/drawing/2014/main" id="{F03E3A74-FFA2-B0C0-5C1B-88F2303794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962" y="1194743"/>
            <a:ext cx="2758699" cy="1822436"/>
          </a:xfrm>
          <a:prstGeom prst="rect">
            <a:avLst/>
          </a:prstGeom>
        </p:spPr>
      </p:pic>
      <p:pic>
        <p:nvPicPr>
          <p:cNvPr id="14" name="Picture 13">
            <a:extLst>
              <a:ext uri="{FF2B5EF4-FFF2-40B4-BE49-F238E27FC236}">
                <a16:creationId xmlns:a16="http://schemas.microsoft.com/office/drawing/2014/main" id="{038F7F84-0840-5B8B-C18D-464C0D9781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4334" y="1194743"/>
            <a:ext cx="2867590" cy="1880454"/>
          </a:xfrm>
          <a:prstGeom prst="rect">
            <a:avLst/>
          </a:prstGeom>
        </p:spPr>
      </p:pic>
    </p:spTree>
    <p:extLst>
      <p:ext uri="{BB962C8B-B14F-4D97-AF65-F5344CB8AC3E}">
        <p14:creationId xmlns:p14="http://schemas.microsoft.com/office/powerpoint/2010/main" val="35882554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4D66-7F3F-8307-A856-6EEBF690839D}"/>
              </a:ext>
            </a:extLst>
          </p:cNvPr>
          <p:cNvSpPr>
            <a:spLocks noGrp="1"/>
          </p:cNvSpPr>
          <p:nvPr>
            <p:ph type="title"/>
          </p:nvPr>
        </p:nvSpPr>
        <p:spPr>
          <a:xfrm>
            <a:off x="555497" y="306748"/>
            <a:ext cx="8033005" cy="692867"/>
          </a:xfrm>
        </p:spPr>
        <p:txBody>
          <a:bodyPr anchor="ctr">
            <a:normAutofit fontScale="90000"/>
          </a:bodyPr>
          <a:lstStyle/>
          <a:p>
            <a:r>
              <a:rPr lang="es-419">
                <a:solidFill>
                  <a:srgbClr val="D50032"/>
                </a:solidFill>
                <a:latin typeface="Open Sans"/>
                <a:ea typeface="Open Sans"/>
                <a:cs typeface="Open Sans"/>
              </a:rPr>
              <a:t>Appropriations Forms</a:t>
            </a:r>
            <a:br>
              <a:rPr lang="en-US">
                <a:solidFill>
                  <a:srgbClr val="D50032"/>
                </a:solidFill>
                <a:latin typeface="Open Sans"/>
                <a:ea typeface="Open Sans"/>
                <a:cs typeface="Open Sans"/>
              </a:rPr>
            </a:br>
            <a:r>
              <a:rPr lang="en-US">
                <a:solidFill>
                  <a:srgbClr val="D50032"/>
                </a:solidFill>
                <a:latin typeface="Open Sans"/>
                <a:ea typeface="Open Sans"/>
                <a:cs typeface="Open Sans"/>
              </a:rPr>
              <a:t>Office Hour</a:t>
            </a:r>
            <a:endParaRPr lang="en-US">
              <a:solidFill>
                <a:srgbClr val="D50032"/>
              </a:solidFill>
            </a:endParaRPr>
          </a:p>
        </p:txBody>
      </p:sp>
      <p:sp>
        <p:nvSpPr>
          <p:cNvPr id="3" name="Content Placeholder 2">
            <a:extLst>
              <a:ext uri="{FF2B5EF4-FFF2-40B4-BE49-F238E27FC236}">
                <a16:creationId xmlns:a16="http://schemas.microsoft.com/office/drawing/2014/main" id="{9C324DDB-3ECF-A8D0-0E8B-97D34021ED90}"/>
              </a:ext>
            </a:extLst>
          </p:cNvPr>
          <p:cNvSpPr>
            <a:spLocks noGrp="1"/>
          </p:cNvSpPr>
          <p:nvPr>
            <p:ph idx="1"/>
          </p:nvPr>
        </p:nvSpPr>
        <p:spPr>
          <a:xfrm>
            <a:off x="294468" y="1230682"/>
            <a:ext cx="8686800" cy="3469653"/>
          </a:xfrm>
        </p:spPr>
        <p:txBody>
          <a:bodyPr vert="horz" lIns="91440" tIns="45720" rIns="91440" bIns="45720" rtlCol="0" anchor="ctr">
            <a:noAutofit/>
          </a:bodyPr>
          <a:lstStyle/>
          <a:p>
            <a:pPr marL="0" indent="0" algn="ctr">
              <a:lnSpc>
                <a:spcPct val="114000"/>
              </a:lnSpc>
              <a:spcBef>
                <a:spcPts val="0"/>
              </a:spcBef>
              <a:spcAft>
                <a:spcPts val="1200"/>
              </a:spcAft>
              <a:buNone/>
            </a:pPr>
            <a:r>
              <a:rPr lang="en-US" sz="1800" b="1" i="0" u="none" strike="noStrike" dirty="0">
                <a:effectLst/>
                <a:latin typeface="Open Sans" panose="020B0606030504020204" pitchFamily="34" charset="0"/>
                <a:ea typeface="Open Sans" panose="020B0606030504020204" pitchFamily="34" charset="0"/>
                <a:cs typeface="Open Sans" panose="020B0606030504020204" pitchFamily="34" charset="0"/>
              </a:rPr>
              <a:t>Let us help you meet those loomi</a:t>
            </a:r>
            <a:r>
              <a:rPr lang="en-US" sz="1800" b="1" dirty="0">
                <a:latin typeface="Open Sans" panose="020B0606030504020204" pitchFamily="34" charset="0"/>
                <a:ea typeface="Open Sans" panose="020B0606030504020204" pitchFamily="34" charset="0"/>
                <a:cs typeface="Open Sans" panose="020B0606030504020204" pitchFamily="34" charset="0"/>
              </a:rPr>
              <a:t>ng appropriations deadlines! </a:t>
            </a:r>
          </a:p>
          <a:p>
            <a:pPr marL="0" indent="0" algn="ctr">
              <a:lnSpc>
                <a:spcPct val="114000"/>
              </a:lnSpc>
              <a:spcBef>
                <a:spcPts val="0"/>
              </a:spcBef>
              <a:spcAft>
                <a:spcPts val="1200"/>
              </a:spcAft>
              <a:buNone/>
            </a:pPr>
            <a:r>
              <a:rPr lang="en-US" sz="1800" b="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Check out </a:t>
            </a:r>
            <a:r>
              <a:rPr lang="en-US" sz="1800" b="0" i="0" u="none" strike="noStrike" dirty="0">
                <a:solidFill>
                  <a:srgbClr val="D50032"/>
                </a:solidFill>
                <a:effectLst/>
                <a:latin typeface="Open Sans" panose="020B0606030504020204" pitchFamily="34" charset="0"/>
                <a:ea typeface="Open Sans" panose="020B0606030504020204" pitchFamily="34" charset="0"/>
                <a:cs typeface="Open Sans" panose="020B0606030504020204" pitchFamily="34" charset="0"/>
                <a:hlinkClick r:id="rId2"/>
              </a:rPr>
              <a:t>our requests and cheat sheets</a:t>
            </a:r>
            <a:r>
              <a:rPr lang="en-US" sz="1800" b="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 and drop in to office hours. Senior Associate Katie Fleischer will be available to answer questions and guide you through the process. </a:t>
            </a:r>
          </a:p>
          <a:p>
            <a:pPr marL="0" indent="0" algn="ctr">
              <a:lnSpc>
                <a:spcPct val="114000"/>
              </a:lnSpc>
              <a:spcBef>
                <a:spcPts val="0"/>
              </a:spcBef>
              <a:buNone/>
            </a:pPr>
            <a:r>
              <a:rPr lang="en-US"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Friday, </a:t>
            </a:r>
            <a:r>
              <a:rPr lang="es-419"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April 17</a:t>
            </a:r>
            <a:r>
              <a:rPr lang="en-US"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t>
            </a:r>
            <a:r>
              <a:rPr lang="es-419"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12-1 </a:t>
            </a:r>
            <a:r>
              <a:rPr lang="en-US"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p.m. ET</a:t>
            </a:r>
            <a:endParaRPr lang="es-419"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endParaRPr>
          </a:p>
          <a:p>
            <a:pPr marL="0" indent="0" algn="ctr">
              <a:lnSpc>
                <a:spcPct val="114000"/>
              </a:lnSpc>
              <a:spcBef>
                <a:spcPts val="0"/>
              </a:spcBef>
              <a:buNone/>
            </a:pPr>
            <a:r>
              <a:rPr lang="es-419" sz="1800" b="1" dirty="0" err="1">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Wednesday</a:t>
            </a:r>
            <a:r>
              <a:rPr lang="es-419"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April 22, 1-2 p.m. ET</a:t>
            </a:r>
          </a:p>
          <a:p>
            <a:pPr marL="0" indent="0" algn="ctr">
              <a:lnSpc>
                <a:spcPct val="114000"/>
              </a:lnSpc>
              <a:spcBef>
                <a:spcPts val="0"/>
              </a:spcBef>
              <a:spcAft>
                <a:spcPts val="1200"/>
              </a:spcAft>
              <a:buNone/>
            </a:pPr>
            <a:r>
              <a:rPr lang="es-419" sz="1800" b="1" dirty="0" err="1">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Wednesday</a:t>
            </a:r>
            <a:r>
              <a:rPr lang="es-419" sz="1800" b="1" dirty="0">
                <a:solidFill>
                  <a:srgbClr val="141827"/>
                </a:solidFill>
                <a:highlight>
                  <a:srgbClr val="FFFFFF"/>
                </a:highlight>
                <a:latin typeface="Open Sans" panose="020B0606030504020204" pitchFamily="34" charset="0"/>
                <a:ea typeface="Open Sans" panose="020B0606030504020204" pitchFamily="34" charset="0"/>
                <a:cs typeface="Open Sans" panose="020B0606030504020204" pitchFamily="34" charset="0"/>
              </a:rPr>
              <a:t>, April 29, 1-2 p.m. ET</a:t>
            </a:r>
          </a:p>
          <a:p>
            <a:pPr marL="0" indent="0" algn="ctr">
              <a:lnSpc>
                <a:spcPct val="114000"/>
              </a:lnSpc>
              <a:spcBef>
                <a:spcPts val="0"/>
              </a:spcBef>
              <a:spcAft>
                <a:spcPts val="1200"/>
              </a:spcAft>
              <a:buNone/>
            </a:pPr>
            <a:r>
              <a:rPr lang="en-US" sz="180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Join via</a:t>
            </a:r>
            <a:r>
              <a:rPr lang="en-US" sz="1800" b="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hlinkClick r:id="rId3"/>
              </a:rPr>
              <a:t>https://results.zoom.us/j/93961093308</a:t>
            </a:r>
            <a:r>
              <a:rPr lang="es-419" sz="1800" b="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 </a:t>
            </a:r>
            <a:r>
              <a:rPr lang="en-US" sz="1800" b="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(Meeting ID 939 </a:t>
            </a:r>
            <a:r>
              <a:rPr lang="en-US" sz="1800" b="0" i="0" u="none" strike="noStrike" dirty="0">
                <a:solidFill>
                  <a:srgbClr val="D50032"/>
                </a:solidFill>
                <a:effectLst/>
                <a:latin typeface="Open Sans" panose="020B0606030504020204" pitchFamily="34" charset="0"/>
                <a:ea typeface="Open Sans" panose="020B0606030504020204" pitchFamily="34" charset="0"/>
                <a:cs typeface="Open Sans" panose="020B0606030504020204" pitchFamily="34" charset="0"/>
                <a:hlinkClick r:id="rId4"/>
              </a:rPr>
              <a:t>6109 3308</a:t>
            </a:r>
            <a:r>
              <a:rPr lang="en-US" sz="1800" b="0" i="0" u="none" strike="noStrike" dirty="0">
                <a:solidFill>
                  <a:srgbClr val="141827"/>
                </a:solidFill>
                <a:effectLst/>
                <a:latin typeface="Open Sans" panose="020B0606030504020204" pitchFamily="34" charset="0"/>
                <a:ea typeface="Open Sans" panose="020B0606030504020204" pitchFamily="34" charset="0"/>
                <a:cs typeface="Open Sans" panose="020B0606030504020204" pitchFamily="34" charset="0"/>
              </a:rPr>
              <a:t>).</a:t>
            </a:r>
          </a:p>
          <a:p>
            <a:pPr marL="0" indent="0" algn="ctr">
              <a:lnSpc>
                <a:spcPct val="114000"/>
              </a:lnSpc>
              <a:spcBef>
                <a:spcPts val="0"/>
              </a:spcBef>
              <a:spcAft>
                <a:spcPts val="1200"/>
              </a:spcAft>
              <a:buNone/>
            </a:pP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You can also contact Katie Fleischer (</a:t>
            </a: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hlinkClick r:id="rId5"/>
              </a:rPr>
              <a:t>kfleischer@results.org</a:t>
            </a:r>
            <a:r>
              <a:rPr lang="en-US" sz="1400" dirty="0">
                <a:solidFill>
                  <a:srgbClr val="141827"/>
                </a:solidFill>
                <a:latin typeface="Open Sans" panose="020B0606030504020204" pitchFamily="34" charset="0"/>
                <a:ea typeface="Open Sans" panose="020B0606030504020204" pitchFamily="34" charset="0"/>
                <a:cs typeface="Open Sans" panose="020B0606030504020204" pitchFamily="34" charset="0"/>
              </a:rPr>
              <a:t>) with your questions.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C274A80D-4317-CCBC-47FD-3A2BC1E7B53B}"/>
              </a:ext>
            </a:extLst>
          </p:cNvPr>
          <p:cNvSpPr>
            <a:spLocks noGrp="1"/>
          </p:cNvSpPr>
          <p:nvPr>
            <p:ph type="sldNum" sz="quarter" idx="12"/>
          </p:nvPr>
        </p:nvSpPr>
        <p:spPr/>
        <p:txBody>
          <a:bodyPr/>
          <a:lstStyle/>
          <a:p>
            <a:fld id="{307E6868-079E-1649-B8D1-459B42CE4DE3}" type="slidenum">
              <a:rPr lang="en-US" smtClean="0"/>
              <a:pPr/>
              <a:t>72</a:t>
            </a:fld>
            <a:endParaRPr lang="en-US"/>
          </a:p>
        </p:txBody>
      </p:sp>
    </p:spTree>
    <p:extLst>
      <p:ext uri="{BB962C8B-B14F-4D97-AF65-F5344CB8AC3E}">
        <p14:creationId xmlns:p14="http://schemas.microsoft.com/office/powerpoint/2010/main" val="34487176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CF76-98D3-5150-228B-A5AFB5BDE640}"/>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U.S. Poverty Free Agents</a:t>
            </a:r>
            <a:endParaRPr lang="en-US" sz="3200">
              <a:solidFill>
                <a:srgbClr val="D50032"/>
              </a:solidFill>
            </a:endParaRPr>
          </a:p>
        </p:txBody>
      </p:sp>
      <p:sp>
        <p:nvSpPr>
          <p:cNvPr id="3" name="Content Placeholder 2">
            <a:extLst>
              <a:ext uri="{FF2B5EF4-FFF2-40B4-BE49-F238E27FC236}">
                <a16:creationId xmlns:a16="http://schemas.microsoft.com/office/drawing/2014/main" id="{31B74A66-0423-A550-D2A8-825FDCE29A07}"/>
              </a:ext>
            </a:extLst>
          </p:cNvPr>
          <p:cNvSpPr>
            <a:spLocks noGrp="1"/>
          </p:cNvSpPr>
          <p:nvPr>
            <p:ph idx="1"/>
          </p:nvPr>
        </p:nvSpPr>
        <p:spPr>
          <a:xfrm>
            <a:off x="457199" y="1026287"/>
            <a:ext cx="8229600" cy="3394472"/>
          </a:xfrm>
        </p:spPr>
        <p:txBody>
          <a:bodyPr vert="horz" lIns="91440" tIns="45720" rIns="91440" bIns="45720" rtlCol="0" anchor="t">
            <a:noAutofit/>
          </a:bodyPr>
          <a:lstStyle/>
          <a:p>
            <a:endParaRPr lang="en-US" sz="1300">
              <a:solidFill>
                <a:srgbClr val="080F0F"/>
              </a:solidFill>
              <a:highlight>
                <a:srgbClr val="FFFFFF"/>
              </a:highlight>
              <a:latin typeface="Open Sans"/>
              <a:ea typeface="Open Sans"/>
              <a:cs typeface="Open Sans"/>
            </a:endParaRPr>
          </a:p>
          <a:p>
            <a:pPr marL="0" indent="0" algn="ctr">
              <a:lnSpc>
                <a:spcPct val="114000"/>
              </a:lnSpc>
              <a:spcBef>
                <a:spcPts val="0"/>
              </a:spcBef>
              <a:spcAft>
                <a:spcPts val="1200"/>
              </a:spcAft>
              <a:buNone/>
            </a:pPr>
            <a:r>
              <a:rPr lang="en-US" sz="2200" b="1">
                <a:solidFill>
                  <a:srgbClr val="080F0F"/>
                </a:solidFill>
                <a:highlight>
                  <a:srgbClr val="FFFFFF"/>
                </a:highlight>
                <a:latin typeface="Open Sans"/>
                <a:ea typeface="Open Sans"/>
                <a:cs typeface="Open Sans"/>
              </a:rPr>
              <a:t>Tuesday, April 21, 1-2 p.m. ET</a:t>
            </a:r>
            <a:endParaRPr lang="en-US" sz="2200">
              <a:solidFill>
                <a:srgbClr val="080F0F"/>
              </a:solidFill>
              <a:highlight>
                <a:srgbClr val="FFFFFF"/>
              </a:highlight>
              <a:latin typeface="Open Sans"/>
              <a:ea typeface="Open Sans"/>
              <a:cs typeface="Open Sans"/>
            </a:endParaRPr>
          </a:p>
          <a:p>
            <a:pPr marL="0" indent="0" algn="ctr">
              <a:lnSpc>
                <a:spcPct val="114000"/>
              </a:lnSpc>
              <a:spcBef>
                <a:spcPts val="0"/>
              </a:spcBef>
              <a:spcAft>
                <a:spcPts val="1200"/>
              </a:spcAft>
              <a:buNone/>
            </a:pPr>
            <a:r>
              <a:rPr lang="en-US" sz="2200">
                <a:solidFill>
                  <a:srgbClr val="141827"/>
                </a:solidFill>
                <a:highlight>
                  <a:srgbClr val="FFFFFF"/>
                </a:highlight>
                <a:latin typeface="Open Sans"/>
                <a:ea typeface="Open Sans"/>
                <a:cs typeface="Open Sans"/>
              </a:rPr>
              <a:t>If you are a solo advocate in your area and want support in taking action on our U.S. poverty campaigns, come on along! </a:t>
            </a:r>
          </a:p>
          <a:p>
            <a:pPr marL="0" indent="0" algn="ctr">
              <a:lnSpc>
                <a:spcPct val="114000"/>
              </a:lnSpc>
              <a:spcBef>
                <a:spcPts val="0"/>
              </a:spcBef>
              <a:spcAft>
                <a:spcPts val="1200"/>
              </a:spcAft>
              <a:buNone/>
            </a:pPr>
            <a:r>
              <a:rPr lang="en-US" sz="2200">
                <a:solidFill>
                  <a:srgbClr val="141827"/>
                </a:solidFill>
                <a:highlight>
                  <a:srgbClr val="FFFFFF"/>
                </a:highlight>
                <a:latin typeface="Open Sans"/>
                <a:ea typeface="Open Sans"/>
                <a:cs typeface="Open Sans"/>
              </a:rPr>
              <a:t>Join via Zoom at </a:t>
            </a:r>
            <a:r>
              <a:rPr lang="en-US" sz="2200">
                <a:solidFill>
                  <a:srgbClr val="D50032"/>
                </a:solidFill>
                <a:highlight>
                  <a:srgbClr val="FFFFFF"/>
                </a:highlight>
                <a:latin typeface="Open Sans"/>
                <a:ea typeface="Open Sans"/>
                <a:cs typeface="Open Sans"/>
                <a:hlinkClick r:id="rId2"/>
              </a:rPr>
              <a:t>https://results.zoom.us/j/98076262565</a:t>
            </a:r>
            <a:r>
              <a:rPr lang="en-US" sz="2200">
                <a:solidFill>
                  <a:srgbClr val="141827"/>
                </a:solidFill>
                <a:highlight>
                  <a:srgbClr val="FFFFFF"/>
                </a:highlight>
                <a:latin typeface="Open Sans"/>
                <a:ea typeface="Open Sans"/>
                <a:cs typeface="Open Sans"/>
              </a:rPr>
              <a:t> or dial (929) 436-2866, meeting ID 980 7626 2565.</a:t>
            </a:r>
            <a:endParaRPr lang="en-US" sz="2200">
              <a:latin typeface="Open Sans"/>
              <a:ea typeface="Open Sans"/>
              <a:cs typeface="Open Sans"/>
            </a:endParaRPr>
          </a:p>
          <a:p>
            <a:endParaRPr lang="en-US"/>
          </a:p>
        </p:txBody>
      </p:sp>
      <p:sp>
        <p:nvSpPr>
          <p:cNvPr id="4" name="Slide Number Placeholder 3">
            <a:extLst>
              <a:ext uri="{FF2B5EF4-FFF2-40B4-BE49-F238E27FC236}">
                <a16:creationId xmlns:a16="http://schemas.microsoft.com/office/drawing/2014/main" id="{36993CB4-B267-857B-A74E-E05956B0BD8C}"/>
              </a:ext>
            </a:extLst>
          </p:cNvPr>
          <p:cNvSpPr>
            <a:spLocks noGrp="1"/>
          </p:cNvSpPr>
          <p:nvPr>
            <p:ph type="sldNum" sz="quarter" idx="12"/>
          </p:nvPr>
        </p:nvSpPr>
        <p:spPr/>
        <p:txBody>
          <a:bodyPr/>
          <a:lstStyle/>
          <a:p>
            <a:fld id="{307E6868-079E-1649-B8D1-459B42CE4DE3}" type="slidenum">
              <a:rPr lang="en-US" smtClean="0"/>
              <a:pPr/>
              <a:t>73</a:t>
            </a:fld>
            <a:endParaRPr lang="en-US"/>
          </a:p>
        </p:txBody>
      </p:sp>
    </p:spTree>
    <p:extLst>
      <p:ext uri="{BB962C8B-B14F-4D97-AF65-F5344CB8AC3E}">
        <p14:creationId xmlns:p14="http://schemas.microsoft.com/office/powerpoint/2010/main" val="42646151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4D66-7F3F-8307-A856-6EEBF690839D}"/>
              </a:ext>
            </a:extLst>
          </p:cNvPr>
          <p:cNvSpPr>
            <a:spLocks noGrp="1"/>
          </p:cNvSpPr>
          <p:nvPr>
            <p:ph type="title"/>
          </p:nvPr>
        </p:nvSpPr>
        <p:spPr>
          <a:xfrm>
            <a:off x="871254" y="32109"/>
            <a:ext cx="7401491" cy="857250"/>
          </a:xfrm>
        </p:spPr>
        <p:txBody>
          <a:bodyPr/>
          <a:lstStyle/>
          <a:p>
            <a:r>
              <a:rPr lang="en-US" sz="3200">
                <a:solidFill>
                  <a:srgbClr val="D50032"/>
                </a:solidFill>
                <a:latin typeface="Open Sans"/>
                <a:ea typeface="Open Sans"/>
                <a:cs typeface="Open Sans"/>
              </a:rPr>
              <a:t>Media Office Hour</a:t>
            </a:r>
            <a:endParaRPr lang="en-US" sz="3200">
              <a:solidFill>
                <a:srgbClr val="D50032"/>
              </a:solidFill>
            </a:endParaRPr>
          </a:p>
        </p:txBody>
      </p:sp>
      <p:sp>
        <p:nvSpPr>
          <p:cNvPr id="3" name="Content Placeholder 2">
            <a:extLst>
              <a:ext uri="{FF2B5EF4-FFF2-40B4-BE49-F238E27FC236}">
                <a16:creationId xmlns:a16="http://schemas.microsoft.com/office/drawing/2014/main" id="{9C324DDB-3ECF-A8D0-0E8B-97D34021ED90}"/>
              </a:ext>
            </a:extLst>
          </p:cNvPr>
          <p:cNvSpPr>
            <a:spLocks noGrp="1"/>
          </p:cNvSpPr>
          <p:nvPr>
            <p:ph idx="1"/>
          </p:nvPr>
        </p:nvSpPr>
        <p:spPr>
          <a:xfrm>
            <a:off x="457200" y="1041786"/>
            <a:ext cx="8229600" cy="3394472"/>
          </a:xfrm>
        </p:spPr>
        <p:txBody>
          <a:bodyPr vert="horz" lIns="91440" tIns="45720" rIns="91440" bIns="45720" rtlCol="0" anchor="ctr">
            <a:noAutofit/>
          </a:bodyPr>
          <a:lstStyle/>
          <a:p>
            <a:pPr marL="0" indent="0" algn="ctr">
              <a:buNone/>
            </a:pPr>
            <a:r>
              <a:rPr lang="en-US" sz="2400" b="1">
                <a:solidFill>
                  <a:srgbClr val="141827"/>
                </a:solidFill>
                <a:highlight>
                  <a:srgbClr val="FFFFFF"/>
                </a:highlight>
                <a:latin typeface="Open Sans"/>
                <a:ea typeface="Open Sans"/>
                <a:cs typeface="Open Sans"/>
              </a:rPr>
              <a:t>Wednesday, April 22, 2-3 p.m. ET</a:t>
            </a:r>
          </a:p>
          <a:p>
            <a:pPr algn="ctr"/>
            <a:endParaRPr lang="en-US" sz="2000">
              <a:solidFill>
                <a:srgbClr val="141827"/>
              </a:solidFill>
              <a:highlight>
                <a:srgbClr val="FFFFFF"/>
              </a:highlight>
              <a:latin typeface="Open Sans"/>
              <a:ea typeface="Open Sans"/>
              <a:cs typeface="Open Sans"/>
            </a:endParaRPr>
          </a:p>
          <a:p>
            <a:pPr marL="0" indent="0" algn="ctr">
              <a:lnSpc>
                <a:spcPct val="114000"/>
              </a:lnSpc>
              <a:spcBef>
                <a:spcPts val="0"/>
              </a:spcBef>
              <a:spcAft>
                <a:spcPts val="1200"/>
              </a:spcAft>
              <a:buNone/>
            </a:pPr>
            <a:r>
              <a:rPr lang="en-US" sz="2000">
                <a:solidFill>
                  <a:srgbClr val="141827"/>
                </a:solidFill>
                <a:highlight>
                  <a:srgbClr val="FFFFFF"/>
                </a:highlight>
                <a:latin typeface="Open Sans"/>
                <a:ea typeface="Open Sans"/>
                <a:cs typeface="Open Sans"/>
              </a:rPr>
              <a:t>Grassroots media is a powerful tool to influence lawmakers and strengthen democracy. If you need help brainstorming, writing, editing, or submitting a media piece, RESULTS staff welcomes you to bring your questions to this open office hour.</a:t>
            </a:r>
            <a:endParaRPr lang="en-US" sz="2000">
              <a:latin typeface="Open Sans"/>
              <a:ea typeface="Open Sans"/>
              <a:cs typeface="Open Sans"/>
            </a:endParaRPr>
          </a:p>
          <a:p>
            <a:pPr marL="0" indent="0" algn="ctr">
              <a:lnSpc>
                <a:spcPct val="114000"/>
              </a:lnSpc>
              <a:spcBef>
                <a:spcPts val="0"/>
              </a:spcBef>
              <a:buNone/>
            </a:pPr>
            <a:r>
              <a:rPr lang="en-US" sz="2000">
                <a:solidFill>
                  <a:srgbClr val="141827"/>
                </a:solidFill>
                <a:highlight>
                  <a:srgbClr val="FFFFFF"/>
                </a:highlight>
                <a:latin typeface="Open Sans"/>
                <a:ea typeface="Open Sans"/>
                <a:cs typeface="Open Sans"/>
              </a:rPr>
              <a:t>Join via Zoom at </a:t>
            </a:r>
            <a:r>
              <a:rPr lang="en-US" sz="2000">
                <a:solidFill>
                  <a:srgbClr val="D50032"/>
                </a:solidFill>
                <a:highlight>
                  <a:srgbClr val="FFFFFF"/>
                </a:highlight>
                <a:latin typeface="Open Sans"/>
                <a:ea typeface="Open Sans"/>
                <a:cs typeface="Open Sans"/>
                <a:hlinkClick r:id="rId2"/>
              </a:rPr>
              <a:t>https://results.zoom.us/j/91601524175</a:t>
            </a:r>
            <a:r>
              <a:rPr lang="en-US" sz="2000">
                <a:solidFill>
                  <a:srgbClr val="141827"/>
                </a:solidFill>
                <a:highlight>
                  <a:srgbClr val="FFFFFF"/>
                </a:highlight>
                <a:latin typeface="Open Sans"/>
                <a:ea typeface="Open Sans"/>
                <a:cs typeface="Open Sans"/>
              </a:rPr>
              <a:t> </a:t>
            </a:r>
            <a:endParaRPr lang="en-US" sz="2000">
              <a:solidFill>
                <a:srgbClr val="000000"/>
              </a:solidFill>
              <a:highlight>
                <a:srgbClr val="FFFFFF"/>
              </a:highlight>
              <a:latin typeface="Open Sans"/>
              <a:ea typeface="Open Sans"/>
              <a:cs typeface="Open Sans"/>
            </a:endParaRPr>
          </a:p>
          <a:p>
            <a:pPr marL="0" indent="0" algn="ctr">
              <a:lnSpc>
                <a:spcPct val="114000"/>
              </a:lnSpc>
              <a:spcBef>
                <a:spcPts val="0"/>
              </a:spcBef>
              <a:buNone/>
            </a:pPr>
            <a:r>
              <a:rPr lang="en-US" sz="2000">
                <a:solidFill>
                  <a:srgbClr val="141827"/>
                </a:solidFill>
                <a:highlight>
                  <a:srgbClr val="FFFFFF"/>
                </a:highlight>
                <a:latin typeface="Open Sans"/>
                <a:ea typeface="Open Sans"/>
                <a:cs typeface="Open Sans"/>
              </a:rPr>
              <a:t>or dial (312) 626-6799, meeting ID 916 0152 4175.</a:t>
            </a:r>
            <a:endParaRPr lang="en-US" sz="2000">
              <a:latin typeface="Open Sans"/>
              <a:ea typeface="Open Sans"/>
              <a:cs typeface="Open Sans"/>
            </a:endParaRPr>
          </a:p>
          <a:p>
            <a:endParaRPr lang="en-US"/>
          </a:p>
        </p:txBody>
      </p:sp>
      <p:sp>
        <p:nvSpPr>
          <p:cNvPr id="4" name="Slide Number Placeholder 3">
            <a:extLst>
              <a:ext uri="{FF2B5EF4-FFF2-40B4-BE49-F238E27FC236}">
                <a16:creationId xmlns:a16="http://schemas.microsoft.com/office/drawing/2014/main" id="{C274A80D-4317-CCBC-47FD-3A2BC1E7B53B}"/>
              </a:ext>
            </a:extLst>
          </p:cNvPr>
          <p:cNvSpPr>
            <a:spLocks noGrp="1"/>
          </p:cNvSpPr>
          <p:nvPr>
            <p:ph type="sldNum" sz="quarter" idx="12"/>
          </p:nvPr>
        </p:nvSpPr>
        <p:spPr/>
        <p:txBody>
          <a:bodyPr/>
          <a:lstStyle/>
          <a:p>
            <a:fld id="{307E6868-079E-1649-B8D1-459B42CE4DE3}" type="slidenum">
              <a:rPr lang="en-US" smtClean="0"/>
              <a:pPr/>
              <a:t>74</a:t>
            </a:fld>
            <a:endParaRPr lang="en-US"/>
          </a:p>
        </p:txBody>
      </p:sp>
    </p:spTree>
    <p:extLst>
      <p:ext uri="{BB962C8B-B14F-4D97-AF65-F5344CB8AC3E}">
        <p14:creationId xmlns:p14="http://schemas.microsoft.com/office/powerpoint/2010/main" val="101097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B2E1-589C-D4A5-FFFB-1ED11C2C1F66}"/>
              </a:ext>
            </a:extLst>
          </p:cNvPr>
          <p:cNvSpPr>
            <a:spLocks noGrp="1"/>
          </p:cNvSpPr>
          <p:nvPr>
            <p:ph type="title"/>
          </p:nvPr>
        </p:nvSpPr>
        <p:spPr>
          <a:xfrm>
            <a:off x="1731027" y="102393"/>
            <a:ext cx="5681946" cy="857250"/>
          </a:xfrm>
        </p:spPr>
        <p:txBody>
          <a:bodyPr>
            <a:normAutofit/>
          </a:bodyPr>
          <a:lstStyle/>
          <a:p>
            <a:r>
              <a:rPr lang="en-US" sz="2400">
                <a:solidFill>
                  <a:srgbClr val="D50032"/>
                </a:solidFill>
                <a:latin typeface="Open Sans"/>
                <a:ea typeface="Open Sans"/>
                <a:cs typeface="Open Sans"/>
              </a:rPr>
              <a:t>Let us know the amazing things </a:t>
            </a:r>
            <a:br>
              <a:rPr lang="en-US" sz="2400">
                <a:solidFill>
                  <a:srgbClr val="D50032"/>
                </a:solidFill>
                <a:latin typeface="Open Sans"/>
                <a:ea typeface="Open Sans"/>
                <a:cs typeface="Open Sans"/>
              </a:rPr>
            </a:br>
            <a:r>
              <a:rPr lang="en-US" sz="2400">
                <a:solidFill>
                  <a:srgbClr val="D50032"/>
                </a:solidFill>
                <a:latin typeface="Open Sans"/>
                <a:ea typeface="Open Sans"/>
                <a:cs typeface="Open Sans"/>
              </a:rPr>
              <a:t>you are doing!</a:t>
            </a:r>
            <a:endParaRPr lang="en-US" sz="2400">
              <a:solidFill>
                <a:srgbClr val="D50032"/>
              </a:solidFill>
            </a:endParaRPr>
          </a:p>
        </p:txBody>
      </p:sp>
      <p:sp>
        <p:nvSpPr>
          <p:cNvPr id="4" name="Slide Number Placeholder 3">
            <a:extLst>
              <a:ext uri="{FF2B5EF4-FFF2-40B4-BE49-F238E27FC236}">
                <a16:creationId xmlns:a16="http://schemas.microsoft.com/office/drawing/2014/main" id="{9136BC31-B410-FDD0-FD3D-D694F4EDC081}"/>
              </a:ext>
            </a:extLst>
          </p:cNvPr>
          <p:cNvSpPr>
            <a:spLocks noGrp="1"/>
          </p:cNvSpPr>
          <p:nvPr>
            <p:ph type="sldNum" sz="quarter" idx="12"/>
          </p:nvPr>
        </p:nvSpPr>
        <p:spPr/>
        <p:txBody>
          <a:bodyPr/>
          <a:lstStyle/>
          <a:p>
            <a:fld id="{307E6868-079E-1649-B8D1-459B42CE4DE3}" type="slidenum">
              <a:rPr lang="en-US" smtClean="0"/>
              <a:t>75</a:t>
            </a:fld>
            <a:endParaRPr lang="en-US"/>
          </a:p>
        </p:txBody>
      </p:sp>
      <p:pic>
        <p:nvPicPr>
          <p:cNvPr id="8" name="Picture 7">
            <a:extLst>
              <a:ext uri="{FF2B5EF4-FFF2-40B4-BE49-F238E27FC236}">
                <a16:creationId xmlns:a16="http://schemas.microsoft.com/office/drawing/2014/main" id="{218EDEA3-0CCE-C8B7-205F-A1C97D1375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9600" y="1197769"/>
            <a:ext cx="7811474" cy="2970077"/>
          </a:xfrm>
          <a:prstGeom prst="rect">
            <a:avLst/>
          </a:prstGeom>
        </p:spPr>
      </p:pic>
      <p:sp>
        <p:nvSpPr>
          <p:cNvPr id="10" name="TextBox 9">
            <a:extLst>
              <a:ext uri="{FF2B5EF4-FFF2-40B4-BE49-F238E27FC236}">
                <a16:creationId xmlns:a16="http://schemas.microsoft.com/office/drawing/2014/main" id="{DED650BB-26A8-7DF7-8EB1-B8A6B7AD06D8}"/>
              </a:ext>
            </a:extLst>
          </p:cNvPr>
          <p:cNvSpPr txBox="1"/>
          <p:nvPr/>
        </p:nvSpPr>
        <p:spPr>
          <a:xfrm>
            <a:off x="1474463" y="4405972"/>
            <a:ext cx="6195074" cy="338554"/>
          </a:xfrm>
          <a:prstGeom prst="rect">
            <a:avLst/>
          </a:prstGeom>
          <a:noFill/>
        </p:spPr>
        <p:txBody>
          <a:bodyPr wrap="square">
            <a:spAutoFit/>
          </a:bodyPr>
          <a:lstStyle/>
          <a:p>
            <a:pPr algn="ctr"/>
            <a:r>
              <a:rPr lang="en-US" sz="1600">
                <a:latin typeface="Open Sans" panose="020B0606030504020204" pitchFamily="34" charset="0"/>
                <a:ea typeface="Open Sans" panose="020B0606030504020204" pitchFamily="34" charset="0"/>
                <a:cs typeface="Open Sans" panose="020B0606030504020204" pitchFamily="34" charset="0"/>
                <a:hlinkClick r:id="rId3"/>
              </a:rPr>
              <a:t>https://results.org/volunteers/reporting-your-advocacy-actions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34879214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CC96CD-8004-E62D-5ED1-F0211122FDC9}"/>
              </a:ext>
            </a:extLst>
          </p:cNvPr>
          <p:cNvSpPr txBox="1"/>
          <p:nvPr/>
        </p:nvSpPr>
        <p:spPr>
          <a:xfrm>
            <a:off x="2282398" y="4582597"/>
            <a:ext cx="4579200" cy="369332"/>
          </a:xfrm>
          <a:prstGeom prst="rect">
            <a:avLst/>
          </a:prstGeom>
          <a:noFill/>
        </p:spPr>
        <p:txBody>
          <a:bodyPr wrap="square">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hlinkClick r:id="rId2"/>
              </a:rPr>
              <a:t>www.results.org/events</a:t>
            </a:r>
            <a:r>
              <a:rPr lang="en-US">
                <a:latin typeface="Open Sans" panose="020B0606030504020204" pitchFamily="34" charset="0"/>
                <a:ea typeface="Open Sans" panose="020B0606030504020204" pitchFamily="34" charset="0"/>
                <a:cs typeface="Open Sans" panose="020B0606030504020204" pitchFamily="34" charset="0"/>
              </a:rPr>
              <a:t> </a:t>
            </a:r>
          </a:p>
        </p:txBody>
      </p:sp>
      <p:sp>
        <p:nvSpPr>
          <p:cNvPr id="2" name="Title 1">
            <a:extLst>
              <a:ext uri="{FF2B5EF4-FFF2-40B4-BE49-F238E27FC236}">
                <a16:creationId xmlns:a16="http://schemas.microsoft.com/office/drawing/2014/main" id="{C214306F-6E9A-E98A-7BC7-DBB8FDB19DFB}"/>
              </a:ext>
            </a:extLst>
          </p:cNvPr>
          <p:cNvSpPr>
            <a:spLocks noGrp="1"/>
          </p:cNvSpPr>
          <p:nvPr>
            <p:ph type="title"/>
          </p:nvPr>
        </p:nvSpPr>
        <p:spPr>
          <a:xfrm>
            <a:off x="871254" y="92624"/>
            <a:ext cx="7401491" cy="693660"/>
          </a:xfrm>
        </p:spPr>
        <p:txBody>
          <a:bodyPr>
            <a:normAutofit/>
          </a:bodyPr>
          <a:lstStyle/>
          <a:p>
            <a:r>
              <a:rPr lang="en-US" sz="3200">
                <a:solidFill>
                  <a:srgbClr val="D50032"/>
                </a:solidFill>
              </a:rPr>
              <a:t>Find events</a:t>
            </a:r>
          </a:p>
        </p:txBody>
      </p:sp>
      <p:sp>
        <p:nvSpPr>
          <p:cNvPr id="3" name="Slide Number Placeholder 2">
            <a:extLst>
              <a:ext uri="{FF2B5EF4-FFF2-40B4-BE49-F238E27FC236}">
                <a16:creationId xmlns:a16="http://schemas.microsoft.com/office/drawing/2014/main" id="{DF42AD57-2A84-C108-451B-BCEFD7395D10}"/>
              </a:ext>
            </a:extLst>
          </p:cNvPr>
          <p:cNvSpPr>
            <a:spLocks noGrp="1"/>
          </p:cNvSpPr>
          <p:nvPr>
            <p:ph type="sldNum" sz="quarter" idx="12"/>
          </p:nvPr>
        </p:nvSpPr>
        <p:spPr/>
        <p:txBody>
          <a:bodyPr/>
          <a:lstStyle/>
          <a:p>
            <a:fld id="{307E6868-079E-1649-B8D1-459B42CE4DE3}" type="slidenum">
              <a:rPr lang="en-US" smtClean="0"/>
              <a:t>76</a:t>
            </a:fld>
            <a:endParaRPr lang="en-US"/>
          </a:p>
        </p:txBody>
      </p:sp>
      <p:pic>
        <p:nvPicPr>
          <p:cNvPr id="9" name="Picture 8">
            <a:extLst>
              <a:ext uri="{FF2B5EF4-FFF2-40B4-BE49-F238E27FC236}">
                <a16:creationId xmlns:a16="http://schemas.microsoft.com/office/drawing/2014/main" id="{A5ACC44B-4145-5BC9-E207-A2765A3574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9770" y="786284"/>
            <a:ext cx="5324460" cy="3696404"/>
          </a:xfrm>
          <a:prstGeom prst="rect">
            <a:avLst/>
          </a:prstGeom>
        </p:spPr>
      </p:pic>
      <p:sp>
        <p:nvSpPr>
          <p:cNvPr id="10" name="Oval 9">
            <a:extLst>
              <a:ext uri="{FF2B5EF4-FFF2-40B4-BE49-F238E27FC236}">
                <a16:creationId xmlns:a16="http://schemas.microsoft.com/office/drawing/2014/main" id="{B389225C-7788-E4BB-4EA2-7BD89C9E2428}"/>
              </a:ext>
              <a:ext uri="{C183D7F6-B498-43B3-948B-1728B52AA6E4}">
                <adec:decorative xmlns:adec="http://schemas.microsoft.com/office/drawing/2017/decorative" val="1"/>
              </a:ext>
            </a:extLst>
          </p:cNvPr>
          <p:cNvSpPr/>
          <p:nvPr/>
        </p:nvSpPr>
        <p:spPr>
          <a:xfrm rot="16200000">
            <a:off x="5077238" y="466484"/>
            <a:ext cx="316619" cy="85189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3806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D0DF0C4-DDF7-BD13-0481-30ADCE380F55}"/>
              </a:ext>
            </a:extLst>
          </p:cNvPr>
          <p:cNvSpPr txBox="1"/>
          <p:nvPr/>
        </p:nvSpPr>
        <p:spPr>
          <a:xfrm>
            <a:off x="2332383" y="4493419"/>
            <a:ext cx="4922946" cy="338554"/>
          </a:xfrm>
          <a:prstGeom prst="rect">
            <a:avLst/>
          </a:prstGeom>
          <a:noFill/>
        </p:spPr>
        <p:txBody>
          <a:bodyPr wrap="square">
            <a:spAutoFit/>
          </a:bodyPr>
          <a:lstStyle/>
          <a:p>
            <a:r>
              <a:rPr lang="en-US" sz="1600">
                <a:latin typeface="Open Sans" panose="020B0606030504020204" pitchFamily="34" charset="0"/>
                <a:ea typeface="Open Sans" panose="020B0606030504020204" pitchFamily="34" charset="0"/>
                <a:cs typeface="Open Sans" panose="020B0606030504020204" pitchFamily="34" charset="0"/>
                <a:hlinkClick r:id="rId2"/>
              </a:rPr>
              <a:t>www.results.org/volunteers/national-webinars</a:t>
            </a:r>
            <a:r>
              <a:rPr lang="en-US" sz="1600">
                <a:latin typeface="Open Sans" panose="020B0606030504020204" pitchFamily="34" charset="0"/>
                <a:ea typeface="Open Sans" panose="020B0606030504020204" pitchFamily="34" charset="0"/>
                <a:cs typeface="Open Sans" panose="020B0606030504020204" pitchFamily="34" charset="0"/>
              </a:rPr>
              <a:t> </a:t>
            </a:r>
          </a:p>
        </p:txBody>
      </p:sp>
      <p:sp>
        <p:nvSpPr>
          <p:cNvPr id="5" name="Title 4">
            <a:extLst>
              <a:ext uri="{FF2B5EF4-FFF2-40B4-BE49-F238E27FC236}">
                <a16:creationId xmlns:a16="http://schemas.microsoft.com/office/drawing/2014/main" id="{F3AFC8F8-1750-1406-F78E-2CD7EC2BC688}"/>
              </a:ext>
            </a:extLst>
          </p:cNvPr>
          <p:cNvSpPr>
            <a:spLocks noGrp="1"/>
          </p:cNvSpPr>
          <p:nvPr>
            <p:ph type="title"/>
          </p:nvPr>
        </p:nvSpPr>
        <p:spPr>
          <a:xfrm>
            <a:off x="871254" y="60539"/>
            <a:ext cx="7401491" cy="610644"/>
          </a:xfrm>
        </p:spPr>
        <p:txBody>
          <a:bodyPr>
            <a:normAutofit/>
          </a:bodyPr>
          <a:lstStyle/>
          <a:p>
            <a:r>
              <a:rPr lang="en-US" sz="3200">
                <a:solidFill>
                  <a:srgbClr val="D50032"/>
                </a:solidFill>
              </a:rPr>
              <a:t>Find today’s slides</a:t>
            </a:r>
          </a:p>
        </p:txBody>
      </p:sp>
      <p:sp>
        <p:nvSpPr>
          <p:cNvPr id="4" name="Slide Number Placeholder 3">
            <a:extLst>
              <a:ext uri="{FF2B5EF4-FFF2-40B4-BE49-F238E27FC236}">
                <a16:creationId xmlns:a16="http://schemas.microsoft.com/office/drawing/2014/main" id="{5E77078F-1757-2AA7-114A-0F85DBEC585A}"/>
              </a:ext>
            </a:extLst>
          </p:cNvPr>
          <p:cNvSpPr>
            <a:spLocks noGrp="1"/>
          </p:cNvSpPr>
          <p:nvPr>
            <p:ph type="sldNum" sz="quarter" idx="12"/>
          </p:nvPr>
        </p:nvSpPr>
        <p:spPr/>
        <p:txBody>
          <a:bodyPr/>
          <a:lstStyle/>
          <a:p>
            <a:fld id="{307E6868-079E-1649-B8D1-459B42CE4DE3}" type="slidenum">
              <a:rPr lang="en-US" smtClean="0"/>
              <a:t>77</a:t>
            </a:fld>
            <a:endParaRPr lang="en-US"/>
          </a:p>
        </p:txBody>
      </p:sp>
      <p:pic>
        <p:nvPicPr>
          <p:cNvPr id="13" name="Picture 12">
            <a:extLst>
              <a:ext uri="{FF2B5EF4-FFF2-40B4-BE49-F238E27FC236}">
                <a16:creationId xmlns:a16="http://schemas.microsoft.com/office/drawing/2014/main" id="{4D110D19-8FB1-D73D-F34D-2E9FC345E9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34990" y="760361"/>
            <a:ext cx="4674017" cy="3733058"/>
          </a:xfrm>
          <a:prstGeom prst="rect">
            <a:avLst/>
          </a:prstGeom>
        </p:spPr>
      </p:pic>
      <p:sp>
        <p:nvSpPr>
          <p:cNvPr id="14" name="Oval 13">
            <a:extLst>
              <a:ext uri="{FF2B5EF4-FFF2-40B4-BE49-F238E27FC236}">
                <a16:creationId xmlns:a16="http://schemas.microsoft.com/office/drawing/2014/main" id="{066CDC05-8776-9A78-0EEE-29F42B079169}"/>
              </a:ext>
              <a:ext uri="{C183D7F6-B498-43B3-948B-1728B52AA6E4}">
                <adec:decorative xmlns:adec="http://schemas.microsoft.com/office/drawing/2017/decorative" val="1"/>
              </a:ext>
            </a:extLst>
          </p:cNvPr>
          <p:cNvSpPr/>
          <p:nvPr/>
        </p:nvSpPr>
        <p:spPr>
          <a:xfrm rot="16200000">
            <a:off x="4747641" y="710866"/>
            <a:ext cx="314853" cy="773845"/>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3873028-2E8E-598C-F142-A6AF92E392B2}"/>
              </a:ext>
              <a:ext uri="{C183D7F6-B498-43B3-948B-1728B52AA6E4}">
                <adec:decorative xmlns:adec="http://schemas.microsoft.com/office/drawing/2017/decorative" val="1"/>
              </a:ext>
            </a:extLst>
          </p:cNvPr>
          <p:cNvSpPr/>
          <p:nvPr/>
        </p:nvSpPr>
        <p:spPr>
          <a:xfrm rot="16200000">
            <a:off x="3439059" y="2931979"/>
            <a:ext cx="1172501" cy="1514720"/>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4809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3AD9B-E837-7E5B-B06D-39437526C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96EB3-1CED-C077-EB50-5E0461C44881}"/>
              </a:ext>
            </a:extLst>
          </p:cNvPr>
          <p:cNvSpPr>
            <a:spLocks noGrp="1"/>
          </p:cNvSpPr>
          <p:nvPr>
            <p:ph type="title"/>
          </p:nvPr>
        </p:nvSpPr>
        <p:spPr>
          <a:xfrm>
            <a:off x="871254" y="102393"/>
            <a:ext cx="7401491" cy="857250"/>
          </a:xfrm>
        </p:spPr>
        <p:txBody>
          <a:bodyPr>
            <a:normAutofit/>
          </a:bodyPr>
          <a:lstStyle/>
          <a:p>
            <a:r>
              <a:rPr lang="en-US" sz="3200">
                <a:solidFill>
                  <a:srgbClr val="D50032"/>
                </a:solidFill>
                <a:latin typeface="Open Sans"/>
                <a:ea typeface="Open Sans"/>
                <a:cs typeface="Open Sans"/>
              </a:rPr>
              <a:t>April</a:t>
            </a:r>
            <a:r>
              <a:rPr lang="es-419" sz="3200">
                <a:solidFill>
                  <a:srgbClr val="D50032"/>
                </a:solidFill>
                <a:latin typeface="Open Sans"/>
                <a:ea typeface="Open Sans"/>
                <a:cs typeface="Open Sans"/>
              </a:rPr>
              <a:t> o</a:t>
            </a:r>
            <a:r>
              <a:rPr lang="en-US" sz="3200">
                <a:solidFill>
                  <a:srgbClr val="D50032"/>
                </a:solidFill>
                <a:latin typeface="Open Sans"/>
                <a:ea typeface="Open Sans"/>
                <a:cs typeface="Open Sans"/>
              </a:rPr>
              <a:t>ffice closures</a:t>
            </a:r>
            <a:endParaRPr lang="en-US" sz="3200">
              <a:solidFill>
                <a:srgbClr val="D50032"/>
              </a:solidFill>
            </a:endParaRPr>
          </a:p>
        </p:txBody>
      </p:sp>
      <p:sp>
        <p:nvSpPr>
          <p:cNvPr id="4" name="Slide Number Placeholder 3">
            <a:extLst>
              <a:ext uri="{FF2B5EF4-FFF2-40B4-BE49-F238E27FC236}">
                <a16:creationId xmlns:a16="http://schemas.microsoft.com/office/drawing/2014/main" id="{02B680E9-ED63-96D1-A237-3E1FE5A7A124}"/>
              </a:ext>
            </a:extLst>
          </p:cNvPr>
          <p:cNvSpPr>
            <a:spLocks noGrp="1"/>
          </p:cNvSpPr>
          <p:nvPr>
            <p:ph type="sldNum" sz="quarter" idx="12"/>
          </p:nvPr>
        </p:nvSpPr>
        <p:spPr/>
        <p:txBody>
          <a:bodyPr/>
          <a:lstStyle/>
          <a:p>
            <a:fld id="{307E6868-079E-1649-B8D1-459B42CE4DE3}" type="slidenum">
              <a:rPr lang="en-US" smtClean="0"/>
              <a:t>78</a:t>
            </a:fld>
            <a:endParaRPr lang="en-US"/>
          </a:p>
        </p:txBody>
      </p:sp>
      <p:sp>
        <p:nvSpPr>
          <p:cNvPr id="6" name="Content Placeholder 2">
            <a:extLst>
              <a:ext uri="{FF2B5EF4-FFF2-40B4-BE49-F238E27FC236}">
                <a16:creationId xmlns:a16="http://schemas.microsoft.com/office/drawing/2014/main" id="{3A7233DE-D0B2-DF31-6DFF-4CB01CAE6C3C}"/>
              </a:ext>
            </a:extLst>
          </p:cNvPr>
          <p:cNvSpPr txBox="1">
            <a:spLocks/>
          </p:cNvSpPr>
          <p:nvPr/>
        </p:nvSpPr>
        <p:spPr>
          <a:xfrm>
            <a:off x="347398" y="1769961"/>
            <a:ext cx="8449201" cy="206852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000" kern="1200">
                <a:solidFill>
                  <a:schemeClr val="tx1"/>
                </a:solidFill>
                <a:latin typeface="Open Sans" pitchFamily="2" charset="0"/>
                <a:ea typeface="Open Sans" pitchFamily="2" charset="0"/>
                <a:cs typeface="Open Sans" pitchFamily="2" charset="0"/>
              </a:defRPr>
            </a:lvl1pPr>
            <a:lvl2pPr marL="742950" indent="-285750" algn="l" defTabSz="457200" rtl="0" eaLnBrk="1" latinLnBrk="0" hangingPunct="1">
              <a:spcBef>
                <a:spcPct val="20000"/>
              </a:spcBef>
              <a:buFont typeface="Courier New"/>
              <a:buChar char="o"/>
              <a:defRPr sz="2600" kern="1200">
                <a:solidFill>
                  <a:schemeClr val="tx1"/>
                </a:solidFill>
                <a:latin typeface="Open Sans" pitchFamily="2" charset="0"/>
                <a:ea typeface="Open Sans" pitchFamily="2" charset="0"/>
                <a:cs typeface="Open Sans" pitchFamily="2" charset="0"/>
              </a:defRPr>
            </a:lvl2pPr>
            <a:lvl3pPr marL="1143000" indent="-228600" algn="l" defTabSz="457200" rtl="0" eaLnBrk="1" latinLnBrk="0" hangingPunct="1">
              <a:spcBef>
                <a:spcPct val="20000"/>
              </a:spcBef>
              <a:buFont typeface="Wingdings" charset="2"/>
              <a:buChar char="§"/>
              <a:defRPr sz="2200" kern="1200">
                <a:solidFill>
                  <a:schemeClr val="tx1"/>
                </a:solidFill>
                <a:latin typeface="Open Sans" pitchFamily="2" charset="0"/>
                <a:ea typeface="Open Sans" pitchFamily="2" charset="0"/>
                <a:cs typeface="Open Sans" pitchFamily="2" charset="0"/>
              </a:defRPr>
            </a:lvl3pPr>
            <a:lvl4pPr marL="1600200" indent="-228600" algn="l" defTabSz="457200" rtl="0" eaLnBrk="1" latinLnBrk="0" hangingPunct="1">
              <a:spcBef>
                <a:spcPct val="20000"/>
              </a:spcBef>
              <a:buFont typeface="Arial"/>
              <a:buChar char="•"/>
              <a:defRPr sz="1800" kern="1200">
                <a:solidFill>
                  <a:schemeClr val="tx1"/>
                </a:solidFill>
                <a:latin typeface="Open Sans" pitchFamily="2" charset="0"/>
                <a:ea typeface="Open Sans" pitchFamily="2" charset="0"/>
                <a:cs typeface="Open Sans" pitchFamily="2" charset="0"/>
              </a:defRPr>
            </a:lvl4pPr>
            <a:lvl5pPr marL="2057400" indent="-228600" algn="l" defTabSz="457200" rtl="0" eaLnBrk="1" latinLnBrk="0" hangingPunct="1">
              <a:spcBef>
                <a:spcPct val="20000"/>
              </a:spcBef>
              <a:buFont typeface="Courier New"/>
              <a:buChar char="o"/>
              <a:defRPr sz="1800" kern="1200">
                <a:solidFill>
                  <a:schemeClr val="tx1"/>
                </a:solidFill>
                <a:latin typeface="Open Sans" pitchFamily="2" charset="0"/>
                <a:ea typeface="Open Sans" pitchFamily="2" charset="0"/>
                <a:cs typeface="Open Sans" pitchFamily="2"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4000"/>
              </a:lnSpc>
              <a:spcBef>
                <a:spcPts val="0"/>
              </a:spcBef>
              <a:buFont typeface="Arial"/>
              <a:buNone/>
            </a:pPr>
            <a:r>
              <a:rPr lang="en-US" sz="2800" b="1">
                <a:latin typeface="Open Sans"/>
                <a:ea typeface="Open Sans"/>
                <a:cs typeface="Open Sans"/>
              </a:rPr>
              <a:t>Friday, April 24</a:t>
            </a:r>
          </a:p>
          <a:p>
            <a:pPr marL="0" indent="0" algn="ctr">
              <a:lnSpc>
                <a:spcPct val="114000"/>
              </a:lnSpc>
              <a:spcBef>
                <a:spcPts val="0"/>
              </a:spcBef>
              <a:buFont typeface="Arial"/>
              <a:buNone/>
            </a:pPr>
            <a:r>
              <a:rPr lang="en-US" sz="2800">
                <a:latin typeface="Open Sans"/>
                <a:ea typeface="Open Sans"/>
                <a:cs typeface="Open Sans"/>
              </a:rPr>
              <a:t>Staff Wellness Day</a:t>
            </a:r>
          </a:p>
          <a:p>
            <a:pPr marL="0" indent="0" algn="ctr">
              <a:lnSpc>
                <a:spcPct val="114000"/>
              </a:lnSpc>
              <a:spcBef>
                <a:spcPts val="0"/>
              </a:spcBef>
              <a:buFont typeface="Arial"/>
              <a:buNone/>
            </a:pPr>
            <a:endParaRPr lang="en-US" sz="2200">
              <a:latin typeface="Open Sans"/>
              <a:ea typeface="Open Sans"/>
              <a:cs typeface="Open Sans"/>
            </a:endParaRPr>
          </a:p>
          <a:p>
            <a:pPr marL="0" indent="0" algn="ctr">
              <a:lnSpc>
                <a:spcPct val="114000"/>
              </a:lnSpc>
              <a:spcBef>
                <a:spcPts val="0"/>
              </a:spcBef>
              <a:buFont typeface="Arial"/>
              <a:buNone/>
            </a:pPr>
            <a:endParaRPr lang="en-US" sz="2200">
              <a:latin typeface="Open Sans"/>
              <a:ea typeface="Open Sans"/>
              <a:cs typeface="Open Sans"/>
            </a:endParaRPr>
          </a:p>
        </p:txBody>
      </p:sp>
    </p:spTree>
    <p:extLst>
      <p:ext uri="{BB962C8B-B14F-4D97-AF65-F5344CB8AC3E}">
        <p14:creationId xmlns:p14="http://schemas.microsoft.com/office/powerpoint/2010/main" val="30241159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6780C-9FF1-48DA-B24F-3C2E0A60C7F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31696F-3B19-4D7F-3D28-4151A3583581}"/>
              </a:ext>
            </a:extLst>
          </p:cNvPr>
          <p:cNvSpPr>
            <a:spLocks noGrp="1"/>
          </p:cNvSpPr>
          <p:nvPr>
            <p:ph type="sldNum" sz="quarter" idx="12"/>
          </p:nvPr>
        </p:nvSpPr>
        <p:spPr/>
        <p:txBody>
          <a:bodyPr/>
          <a:lstStyle/>
          <a:p>
            <a:fld id="{307E6868-079E-1649-B8D1-459B42CE4DE3}" type="slidenum">
              <a:rPr lang="en-US" smtClean="0"/>
              <a:t>79</a:t>
            </a:fld>
            <a:endParaRPr lang="en-US"/>
          </a:p>
        </p:txBody>
      </p:sp>
      <p:sp>
        <p:nvSpPr>
          <p:cNvPr id="7" name="AutoShape 4" descr="Image preview">
            <a:extLst>
              <a:ext uri="{FF2B5EF4-FFF2-40B4-BE49-F238E27FC236}">
                <a16:creationId xmlns:a16="http://schemas.microsoft.com/office/drawing/2014/main" id="{3D3F2307-AEED-C1CD-A14F-D81223A4E3B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a:extLst>
              <a:ext uri="{FF2B5EF4-FFF2-40B4-BE49-F238E27FC236}">
                <a16:creationId xmlns:a16="http://schemas.microsoft.com/office/drawing/2014/main" id="{E4D9D6AC-ECE9-65F6-F457-3AA92C0048B0}"/>
              </a:ext>
            </a:extLst>
          </p:cNvPr>
          <p:cNvSpPr>
            <a:spLocks noChangeAspect="1" noChangeArrowheads="1"/>
          </p:cNvSpPr>
          <p:nvPr/>
        </p:nvSpPr>
        <p:spPr bwMode="auto">
          <a:xfrm>
            <a:off x="4572000" y="2571750"/>
            <a:ext cx="3478696" cy="34786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42B029EC-ABD4-BD62-E010-056C4E2D0F50}"/>
              </a:ext>
            </a:extLst>
          </p:cNvPr>
          <p:cNvSpPr txBox="1"/>
          <p:nvPr/>
        </p:nvSpPr>
        <p:spPr>
          <a:xfrm>
            <a:off x="1755911" y="4140312"/>
            <a:ext cx="5936975" cy="707886"/>
          </a:xfrm>
          <a:prstGeom prst="rect">
            <a:avLst/>
          </a:prstGeom>
          <a:noFill/>
        </p:spPr>
        <p:txBody>
          <a:bodyPr wrap="square" lIns="91440" tIns="45720" rIns="91440" bIns="45720" rtlCol="0" anchor="t">
            <a:spAutoFit/>
          </a:bodyPr>
          <a:lstStyle/>
          <a:p>
            <a:pPr algn="ctr"/>
            <a:endParaRPr lang="en-US" sz="2200">
              <a:latin typeface="Open Sans"/>
              <a:ea typeface="Open Sans"/>
              <a:cs typeface="Open Sans"/>
            </a:endParaRPr>
          </a:p>
          <a:p>
            <a:endParaRPr lang="en-US">
              <a:ea typeface="Calibri"/>
              <a:cs typeface="Calibri"/>
            </a:endParaRPr>
          </a:p>
        </p:txBody>
      </p:sp>
      <p:sp>
        <p:nvSpPr>
          <p:cNvPr id="9" name="TextBox 8">
            <a:extLst>
              <a:ext uri="{FF2B5EF4-FFF2-40B4-BE49-F238E27FC236}">
                <a16:creationId xmlns:a16="http://schemas.microsoft.com/office/drawing/2014/main" id="{2B36D711-0D30-5C6D-0B8B-5A9F4BC4884F}"/>
              </a:ext>
            </a:extLst>
          </p:cNvPr>
          <p:cNvSpPr txBox="1"/>
          <p:nvPr/>
        </p:nvSpPr>
        <p:spPr>
          <a:xfrm>
            <a:off x="3916070" y="1569221"/>
            <a:ext cx="5021596" cy="14176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pPr>
            <a:r>
              <a:rPr lang="en-US" sz="2400" b="1">
                <a:latin typeface="Open Sans"/>
                <a:ea typeface="Calibri"/>
                <a:cs typeface="Calibri"/>
              </a:rPr>
              <a:t>Registration is always open </a:t>
            </a:r>
          </a:p>
          <a:p>
            <a:pPr algn="ctr">
              <a:lnSpc>
                <a:spcPct val="114000"/>
              </a:lnSpc>
              <a:spcAft>
                <a:spcPts val="1200"/>
              </a:spcAft>
            </a:pPr>
            <a:r>
              <a:rPr lang="en-US" sz="2400" b="1">
                <a:latin typeface="Open Sans"/>
                <a:ea typeface="Calibri"/>
                <a:cs typeface="Calibri"/>
              </a:rPr>
              <a:t>for the 2026 National Webinars! </a:t>
            </a:r>
            <a:endParaRPr lang="en-US" sz="2400" b="1">
              <a:latin typeface="Open Sans"/>
              <a:ea typeface="Open Sans"/>
              <a:cs typeface="Open Sans"/>
            </a:endParaRPr>
          </a:p>
          <a:p>
            <a:pPr algn="ctr">
              <a:lnSpc>
                <a:spcPct val="114000"/>
              </a:lnSpc>
              <a:spcAft>
                <a:spcPts val="1200"/>
              </a:spcAft>
            </a:pPr>
            <a:r>
              <a:rPr lang="en-US" sz="2000">
                <a:latin typeface="Open Sans"/>
                <a:ea typeface="Open Sans"/>
                <a:cs typeface="Open Sans"/>
                <a:hlinkClick r:id="rId3"/>
              </a:rPr>
              <a:t>www.tinyurl.com/RESULTS2026</a:t>
            </a:r>
            <a:endParaRPr lang="en-US">
              <a:latin typeface="Open Sans"/>
              <a:ea typeface="Calibri"/>
              <a:cs typeface="Calibri"/>
            </a:endParaRPr>
          </a:p>
        </p:txBody>
      </p:sp>
      <p:sp>
        <p:nvSpPr>
          <p:cNvPr id="8" name="Title 7">
            <a:extLst>
              <a:ext uri="{FF2B5EF4-FFF2-40B4-BE49-F238E27FC236}">
                <a16:creationId xmlns:a16="http://schemas.microsoft.com/office/drawing/2014/main" id="{F99C91E8-4095-20D3-AD7E-6C4C1E4B1C6E}"/>
              </a:ext>
            </a:extLst>
          </p:cNvPr>
          <p:cNvSpPr>
            <a:spLocks noGrp="1"/>
          </p:cNvSpPr>
          <p:nvPr>
            <p:ph type="title"/>
          </p:nvPr>
        </p:nvSpPr>
        <p:spPr>
          <a:xfrm>
            <a:off x="871253" y="102393"/>
            <a:ext cx="7401491" cy="658898"/>
          </a:xfrm>
        </p:spPr>
        <p:txBody>
          <a:bodyPr>
            <a:normAutofit fontScale="90000"/>
          </a:bodyPr>
          <a:lstStyle/>
          <a:p>
            <a:br>
              <a:rPr lang="en-US" sz="3200">
                <a:solidFill>
                  <a:srgbClr val="D50032"/>
                </a:solidFill>
                <a:latin typeface="Open Sans"/>
                <a:ea typeface="Open Sans"/>
                <a:cs typeface="Open Sans"/>
              </a:rPr>
            </a:br>
            <a:r>
              <a:rPr lang="en-US" sz="3200">
                <a:solidFill>
                  <a:srgbClr val="D50032"/>
                </a:solidFill>
                <a:latin typeface="Open Sans"/>
                <a:ea typeface="Open Sans"/>
                <a:cs typeface="Open Sans"/>
              </a:rPr>
              <a:t>Join us May 2</a:t>
            </a:r>
            <a:br>
              <a:rPr lang="en-US" sz="3200">
                <a:solidFill>
                  <a:srgbClr val="D50032"/>
                </a:solidFill>
                <a:latin typeface="Open Sans"/>
                <a:ea typeface="Open Sans"/>
                <a:cs typeface="Open Sans"/>
              </a:rPr>
            </a:br>
            <a:r>
              <a:rPr lang="en-US" sz="3200">
                <a:solidFill>
                  <a:srgbClr val="D50032"/>
                </a:solidFill>
                <a:latin typeface="Open Sans"/>
                <a:ea typeface="Open Sans"/>
                <a:cs typeface="Open Sans"/>
              </a:rPr>
              <a:t>for the next National Webinar!</a:t>
            </a:r>
            <a:endParaRPr lang="en-US" sz="3200">
              <a:solidFill>
                <a:srgbClr val="D50032"/>
              </a:solidFill>
            </a:endParaRPr>
          </a:p>
        </p:txBody>
      </p:sp>
      <p:sp>
        <p:nvSpPr>
          <p:cNvPr id="5" name="TextBox 4">
            <a:extLst>
              <a:ext uri="{FF2B5EF4-FFF2-40B4-BE49-F238E27FC236}">
                <a16:creationId xmlns:a16="http://schemas.microsoft.com/office/drawing/2014/main" id="{09025158-FC2E-4C78-D54A-C3B2AC1EA07B}"/>
              </a:ext>
            </a:extLst>
          </p:cNvPr>
          <p:cNvSpPr txBox="1"/>
          <p:nvPr/>
        </p:nvSpPr>
        <p:spPr>
          <a:xfrm>
            <a:off x="1727455" y="2625732"/>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10" name="Picture 9" descr="A person wearing glasses and a suit&#10;&#10;AI-generated content may be incorrect.">
            <a:extLst>
              <a:ext uri="{FF2B5EF4-FFF2-40B4-BE49-F238E27FC236}">
                <a16:creationId xmlns:a16="http://schemas.microsoft.com/office/drawing/2014/main" id="{4EBD19D4-A095-F427-424C-1AB941EE10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84320" y="1282083"/>
            <a:ext cx="2176528" cy="2195339"/>
          </a:xfrm>
          <a:prstGeom prst="rect">
            <a:avLst/>
          </a:prstGeom>
        </p:spPr>
      </p:pic>
      <p:sp>
        <p:nvSpPr>
          <p:cNvPr id="13" name="TextBox 12">
            <a:extLst>
              <a:ext uri="{FF2B5EF4-FFF2-40B4-BE49-F238E27FC236}">
                <a16:creationId xmlns:a16="http://schemas.microsoft.com/office/drawing/2014/main" id="{72E0E198-CA91-A297-448C-E04A5618C1D2}"/>
              </a:ext>
            </a:extLst>
          </p:cNvPr>
          <p:cNvSpPr txBox="1"/>
          <p:nvPr/>
        </p:nvSpPr>
        <p:spPr>
          <a:xfrm>
            <a:off x="513246" y="3512284"/>
            <a:ext cx="3718677" cy="1565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b="1">
                <a:latin typeface="Open Sans"/>
                <a:ea typeface="Open Sans"/>
                <a:cs typeface="Open Sans"/>
              </a:rPr>
              <a:t>Guest speaker: Jay Evensen</a:t>
            </a:r>
            <a:endParaRPr lang="en-US" sz="1600" b="1">
              <a:latin typeface="Open Sans"/>
              <a:ea typeface="Open Sans"/>
              <a:cs typeface="Open Sans"/>
            </a:endParaRPr>
          </a:p>
          <a:p>
            <a:pPr algn="ctr">
              <a:lnSpc>
                <a:spcPct val="114000"/>
              </a:lnSpc>
            </a:pPr>
            <a:r>
              <a:rPr lang="en-US" sz="1600">
                <a:latin typeface="Open Sans"/>
                <a:ea typeface="Open Sans"/>
                <a:cs typeface="Open Sans"/>
              </a:rPr>
              <a:t>Opinion Editor, Deseret News (UT)</a:t>
            </a:r>
          </a:p>
          <a:p>
            <a:pPr algn="ctr">
              <a:lnSpc>
                <a:spcPct val="114000"/>
              </a:lnSpc>
            </a:pPr>
            <a:r>
              <a:rPr lang="en-US" sz="1600">
                <a:latin typeface="Open Sans"/>
                <a:ea typeface="Open Sans"/>
                <a:cs typeface="Open Sans"/>
              </a:rPr>
              <a:t>Cameron Duncan Media Award Recipient</a:t>
            </a:r>
          </a:p>
          <a:p>
            <a:endParaRPr lang="en-US">
              <a:ea typeface="Calibri"/>
              <a:cs typeface="Calibri"/>
            </a:endParaRPr>
          </a:p>
        </p:txBody>
      </p:sp>
    </p:spTree>
    <p:extLst>
      <p:ext uri="{BB962C8B-B14F-4D97-AF65-F5344CB8AC3E}">
        <p14:creationId xmlns:p14="http://schemas.microsoft.com/office/powerpoint/2010/main" val="94766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C85C2-02CD-9DF1-B70C-0175CB4B27D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DFEAA4-236B-B7A3-25BB-BCA5B20AA55F}"/>
              </a:ext>
            </a:extLst>
          </p:cNvPr>
          <p:cNvSpPr>
            <a:spLocks noGrp="1"/>
          </p:cNvSpPr>
          <p:nvPr>
            <p:ph type="sldNum" sz="quarter" idx="4"/>
          </p:nvPr>
        </p:nvSpPr>
        <p:spPr/>
        <p:txBody>
          <a:bodyPr/>
          <a:lstStyle/>
          <a:p>
            <a:pPr defTabSz="685800"/>
            <a:fld id="{B68F88C8-0A9A-DA43-95C8-7FE161A05352}" type="slidenum">
              <a:rPr lang="en-US">
                <a:solidFill>
                  <a:srgbClr val="494546">
                    <a:tint val="75000"/>
                  </a:srgbClr>
                </a:solidFill>
              </a:rPr>
              <a:pPr defTabSz="685800"/>
              <a:t>8</a:t>
            </a:fld>
            <a:endParaRPr lang="en-US">
              <a:solidFill>
                <a:srgbClr val="494546">
                  <a:tint val="75000"/>
                </a:srgbClr>
              </a:solidFill>
            </a:endParaRPr>
          </a:p>
        </p:txBody>
      </p:sp>
      <p:sp>
        <p:nvSpPr>
          <p:cNvPr id="3" name="Title 2">
            <a:extLst>
              <a:ext uri="{FF2B5EF4-FFF2-40B4-BE49-F238E27FC236}">
                <a16:creationId xmlns:a16="http://schemas.microsoft.com/office/drawing/2014/main" id="{9B548A53-807A-7FC0-FB0E-391E40AF0AE1}"/>
              </a:ext>
            </a:extLst>
          </p:cNvPr>
          <p:cNvSpPr>
            <a:spLocks noGrp="1"/>
          </p:cNvSpPr>
          <p:nvPr>
            <p:ph type="title"/>
          </p:nvPr>
        </p:nvSpPr>
        <p:spPr/>
        <p:txBody>
          <a:bodyPr/>
          <a:lstStyle/>
          <a:p>
            <a:r>
              <a:rPr lang="en-US"/>
              <a:t>BRIEF OVERVIEW</a:t>
            </a:r>
            <a:br>
              <a:rPr lang="en-US"/>
            </a:br>
            <a:br>
              <a:rPr lang="en-US"/>
            </a:br>
            <a:r>
              <a:rPr lang="en-US" sz="1500" b="0"/>
              <a:t>The Earned Income Tax Credit (EITC) and the Refundable Portion of the Child Tax Credit (CTC) reduce child poverty more than any other federal program</a:t>
            </a:r>
          </a:p>
        </p:txBody>
      </p:sp>
      <p:sp>
        <p:nvSpPr>
          <p:cNvPr id="9" name="TextBox 8">
            <a:extLst>
              <a:ext uri="{FF2B5EF4-FFF2-40B4-BE49-F238E27FC236}">
                <a16:creationId xmlns:a16="http://schemas.microsoft.com/office/drawing/2014/main" id="{421D75AA-FE59-16BE-38E3-476D47ECD583}"/>
              </a:ext>
            </a:extLst>
          </p:cNvPr>
          <p:cNvSpPr txBox="1"/>
          <p:nvPr/>
        </p:nvSpPr>
        <p:spPr>
          <a:xfrm>
            <a:off x="133133" y="4480935"/>
            <a:ext cx="3699045" cy="346249"/>
          </a:xfrm>
          <a:prstGeom prst="rect">
            <a:avLst/>
          </a:prstGeom>
          <a:noFill/>
        </p:spPr>
        <p:txBody>
          <a:bodyPr wrap="square" rtlCol="0">
            <a:spAutoFit/>
          </a:bodyPr>
          <a:lstStyle/>
          <a:p>
            <a:pPr defTabSz="685800"/>
            <a:r>
              <a:rPr lang="en-US" sz="900" b="1">
                <a:solidFill>
                  <a:srgbClr val="494546"/>
                </a:solidFill>
                <a:latin typeface="Arial"/>
              </a:rPr>
              <a:t>Source: </a:t>
            </a:r>
            <a:r>
              <a:rPr lang="en-US" sz="900">
                <a:solidFill>
                  <a:srgbClr val="494546"/>
                </a:solidFill>
                <a:latin typeface="Arial"/>
              </a:rPr>
              <a:t>Census Bureau 2025</a:t>
            </a:r>
            <a:br>
              <a:rPr lang="en-US" sz="900">
                <a:solidFill>
                  <a:srgbClr val="494546"/>
                </a:solidFill>
                <a:latin typeface="Arial"/>
              </a:rPr>
            </a:br>
            <a:r>
              <a:rPr lang="en-US" sz="750">
                <a:solidFill>
                  <a:srgbClr val="494546"/>
                </a:solidFill>
                <a:latin typeface="Arial"/>
                <a:hlinkClick r:id="rId2"/>
              </a:rPr>
              <a:t>https://www.census.gov/library/publications/2025/demo/p60-287.html</a:t>
            </a:r>
            <a:r>
              <a:rPr lang="en-US" sz="750">
                <a:solidFill>
                  <a:srgbClr val="494546"/>
                </a:solidFill>
                <a:latin typeface="Arial"/>
              </a:rPr>
              <a:t> </a:t>
            </a:r>
            <a:endParaRPr lang="en-US" sz="900">
              <a:solidFill>
                <a:srgbClr val="494546"/>
              </a:solidFill>
              <a:latin typeface="Arial"/>
            </a:endParaRPr>
          </a:p>
        </p:txBody>
      </p:sp>
      <p:sp>
        <p:nvSpPr>
          <p:cNvPr id="7" name="Content Placeholder 6">
            <a:extLst>
              <a:ext uri="{FF2B5EF4-FFF2-40B4-BE49-F238E27FC236}">
                <a16:creationId xmlns:a16="http://schemas.microsoft.com/office/drawing/2014/main" id="{82442BCC-C294-285C-1A65-76D66B3BBDAB}"/>
              </a:ext>
            </a:extLst>
          </p:cNvPr>
          <p:cNvSpPr>
            <a:spLocks noGrp="1"/>
          </p:cNvSpPr>
          <p:nvPr>
            <p:ph sz="quarter" idx="10"/>
          </p:nvPr>
        </p:nvSpPr>
        <p:spPr/>
        <p:txBody>
          <a:bodyPr/>
          <a:lstStyle/>
          <a:p>
            <a:endParaRPr lang="en-US"/>
          </a:p>
        </p:txBody>
      </p:sp>
      <p:pic>
        <p:nvPicPr>
          <p:cNvPr id="10" name="Picture 9">
            <a:extLst>
              <a:ext uri="{FF2B5EF4-FFF2-40B4-BE49-F238E27FC236}">
                <a16:creationId xmlns:a16="http://schemas.microsoft.com/office/drawing/2014/main" id="{15D925DC-CC94-51DF-FA57-64875D919402}"/>
              </a:ext>
            </a:extLst>
          </p:cNvPr>
          <p:cNvPicPr>
            <a:picLocks noChangeAspect="1"/>
          </p:cNvPicPr>
          <p:nvPr/>
        </p:nvPicPr>
        <p:blipFill>
          <a:blip r:embed="rId3"/>
          <a:stretch>
            <a:fillRect/>
          </a:stretch>
        </p:blipFill>
        <p:spPr>
          <a:xfrm>
            <a:off x="3214688" y="233689"/>
            <a:ext cx="5829300" cy="4808963"/>
          </a:xfrm>
          <a:prstGeom prst="rect">
            <a:avLst/>
          </a:prstGeom>
        </p:spPr>
      </p:pic>
      <p:sp>
        <p:nvSpPr>
          <p:cNvPr id="8" name="TextBox 7">
            <a:extLst>
              <a:ext uri="{FF2B5EF4-FFF2-40B4-BE49-F238E27FC236}">
                <a16:creationId xmlns:a16="http://schemas.microsoft.com/office/drawing/2014/main" id="{2ABE1528-00F8-5DC8-BB7D-F1C021D018EB}"/>
              </a:ext>
            </a:extLst>
          </p:cNvPr>
          <p:cNvSpPr txBox="1"/>
          <p:nvPr/>
        </p:nvSpPr>
        <p:spPr>
          <a:xfrm rot="10800000">
            <a:off x="7864587" y="1164116"/>
            <a:ext cx="1057957" cy="646331"/>
          </a:xfrm>
          <a:prstGeom prst="rect">
            <a:avLst/>
          </a:prstGeom>
          <a:noFill/>
        </p:spPr>
        <p:txBody>
          <a:bodyPr wrap="square" rtlCol="0">
            <a:spAutoFit/>
          </a:bodyPr>
          <a:lstStyle/>
          <a:p>
            <a:pPr algn="r" defTabSz="685800"/>
            <a:r>
              <a:rPr lang="en-US" sz="3600" b="1">
                <a:solidFill>
                  <a:srgbClr val="FF7A36"/>
                </a:solidFill>
                <a:latin typeface="Arial"/>
              </a:rPr>
              <a:t>→</a:t>
            </a:r>
          </a:p>
        </p:txBody>
      </p:sp>
    </p:spTree>
    <p:extLst>
      <p:ext uri="{BB962C8B-B14F-4D97-AF65-F5344CB8AC3E}">
        <p14:creationId xmlns:p14="http://schemas.microsoft.com/office/powerpoint/2010/main" val="1895114074"/>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20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AD88D-1C68-D739-030C-5B862D0FBA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8F40A-BD42-E8EA-3C6E-0A821C6DD7C0}"/>
              </a:ext>
            </a:extLst>
          </p:cNvPr>
          <p:cNvSpPr>
            <a:spLocks noGrp="1"/>
          </p:cNvSpPr>
          <p:nvPr>
            <p:ph type="sldNum" sz="quarter" idx="12"/>
          </p:nvPr>
        </p:nvSpPr>
        <p:spPr/>
        <p:txBody>
          <a:bodyPr/>
          <a:lstStyle/>
          <a:p>
            <a:pPr defTabSz="685800"/>
            <a:fld id="{B68F88C8-0A9A-DA43-95C8-7FE161A05352}" type="slidenum">
              <a:rPr lang="en-US">
                <a:ln>
                  <a:solidFill>
                    <a:srgbClr val="FFFFFF"/>
                  </a:solidFill>
                </a:ln>
                <a:solidFill>
                  <a:srgbClr val="494546">
                    <a:tint val="75000"/>
                  </a:srgbClr>
                </a:solidFill>
              </a:rPr>
              <a:pPr defTabSz="685800"/>
              <a:t>9</a:t>
            </a:fld>
            <a:endParaRPr lang="en-US">
              <a:ln>
                <a:solidFill>
                  <a:srgbClr val="FFFFFF"/>
                </a:solidFill>
              </a:ln>
              <a:solidFill>
                <a:srgbClr val="494546">
                  <a:tint val="75000"/>
                </a:srgbClr>
              </a:solidFill>
            </a:endParaRPr>
          </a:p>
        </p:txBody>
      </p:sp>
      <p:sp>
        <p:nvSpPr>
          <p:cNvPr id="3" name="Title 2">
            <a:extLst>
              <a:ext uri="{FF2B5EF4-FFF2-40B4-BE49-F238E27FC236}">
                <a16:creationId xmlns:a16="http://schemas.microsoft.com/office/drawing/2014/main" id="{5F137216-71B7-71C9-94AD-F896A4EC698F}"/>
              </a:ext>
            </a:extLst>
          </p:cNvPr>
          <p:cNvSpPr>
            <a:spLocks noGrp="1"/>
          </p:cNvSpPr>
          <p:nvPr>
            <p:ph type="title"/>
          </p:nvPr>
        </p:nvSpPr>
        <p:spPr/>
        <p:txBody>
          <a:bodyPr/>
          <a:lstStyle/>
          <a:p>
            <a:r>
              <a:rPr lang="en-US"/>
              <a:t>HOW CTC WORKS</a:t>
            </a:r>
          </a:p>
        </p:txBody>
      </p:sp>
    </p:spTree>
    <p:extLst>
      <p:ext uri="{BB962C8B-B14F-4D97-AF65-F5344CB8AC3E}">
        <p14:creationId xmlns:p14="http://schemas.microsoft.com/office/powerpoint/2010/main" val="3403953624"/>
      </p:ext>
    </p:extLst>
  </p:cSld>
  <p:clrMapOvr>
    <a:masterClrMapping/>
  </p:clrMapOvr>
  <p:transition>
    <p:fade/>
  </p:transition>
</p:sld>
</file>

<file path=ppt/theme/theme1.xml><?xml version="1.0" encoding="utf-8"?>
<a:theme xmlns:a="http://schemas.openxmlformats.org/drawingml/2006/main" name="Custom Design">
  <a:themeElements>
    <a:clrScheme name="RESULTS">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589CA38D-2EC4-4D57-8402-2B7676027782}"/>
    </a:ext>
  </a:extLst>
</a:theme>
</file>

<file path=ppt/theme/theme2.xml><?xml version="1.0" encoding="utf-8"?>
<a:theme xmlns:a="http://schemas.openxmlformats.org/drawingml/2006/main" name="Office Theme">
  <a:themeElements>
    <a:clrScheme name="Custom 22">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3.xml><?xml version="1.0" encoding="utf-8"?>
<a:theme xmlns:a="http://schemas.openxmlformats.org/drawingml/2006/main" name="1_Office Theme">
  <a:themeElements>
    <a:clrScheme name="Custom 2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6.xml><?xml version="1.0" encoding="utf-8"?>
<a:theme xmlns:a="http://schemas.openxmlformats.org/drawingml/2006/main" name="Office Theme">
  <a:themeElements>
    <a:clrScheme name="Custom 1">
      <a:dk1>
        <a:sysClr val="windowText" lastClr="000000"/>
      </a:dk1>
      <a:lt1>
        <a:srgbClr val="FFFFFF"/>
      </a:lt1>
      <a:dk2>
        <a:srgbClr val="D50032"/>
      </a:dk2>
      <a:lt2>
        <a:srgbClr val="F3F0E9"/>
      </a:lt2>
      <a:accent1>
        <a:srgbClr val="29B5CF"/>
      </a:accent1>
      <a:accent2>
        <a:srgbClr val="FFB81C"/>
      </a:accent2>
      <a:accent3>
        <a:srgbClr val="56AB46"/>
      </a:accent3>
      <a:accent4>
        <a:srgbClr val="886BB0"/>
      </a:accent4>
      <a:accent5>
        <a:srgbClr val="C645A4"/>
      </a:accent5>
      <a:accent6>
        <a:srgbClr val="F77024"/>
      </a:accent6>
      <a:hlink>
        <a:srgbClr val="D50032"/>
      </a:hlink>
      <a:folHlink>
        <a:srgbClr val="1E87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D96FB999-388E-474D-BA77-8BA990A7BBBA}" vid="{86FACDC9-AC6B-46F1-B71C-1967B377CC7B}"/>
    </a:ext>
  </a:extLst>
</a:theme>
</file>

<file path=ppt/theme/theme7.xml><?xml version="1.0" encoding="utf-8"?>
<a:theme xmlns:a="http://schemas.openxmlformats.org/drawingml/2006/main" name="2_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F6163B9-95B4-4A43-8556-1E97DEF8FB86}" vid="{800FCFEA-0A6B-EF47-B500-634D80F9641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8.png"/></Relationships>
</file>

<file path=ppt/webextensions/webextension1.xml><?xml version="1.0" encoding="utf-8"?>
<we:webextension xmlns:we="http://schemas.microsoft.com/office/webextensions/webextension/2010/11" id="{C7FA1CFD-DE55-4C4A-BFA0-EDEC64DA4659}">
  <we:reference id="wa200010207" version="1.0.0.0" store="en-US" storeType="OMEX"/>
  <we:alternateReferences>
    <we:reference id="WA200010207" version="1.0.0.0" store="" storeType="OMEX"/>
  </we:alternateReferences>
  <we:properties>
    <we:property name="embed_token" value="&quot;NO1xl5BsIJ-dzmz6xZM1emb8yOoDpCf0jsZn5rPiaw-FF3XcJV1Rgt1ME5TGbg1j&quot;"/>
    <we:property name="project_type" value="&quot;story&quot;"/>
    <we:property name="project_id" value="3641242"/>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5E43CB84-0705-D243-86ED-217A2FC096A8}">
  <we:reference id="wa200010207" version="1.0.0.0" store="en-US" storeType="OMEX"/>
  <we:alternateReferences>
    <we:reference id="wa200010207" version="1.0.0.0" store="" storeType="OMEX"/>
  </we:alternateReferences>
  <we:properties>
    <we:property name="embed_token" value="&quot;Q8BZYtVnCIwDsxKIOpjgzWuXPSL8pjTMQhHE3xQeVyuSbI5Ca6XtwfYbOA8hWlPR&quot;"/>
    <we:property name="project_type" value="&quot;story&quot;"/>
    <we:property name="project_id" value="3641847"/>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8" ma:contentTypeDescription="Create a new document." ma:contentTypeScope="" ma:versionID="6f99527c0263de1b41e056834d36f06a">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7d066191dd71704079d186e683790c9d"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D3BFE3-120A-4D0C-8A41-240C296CE04B}">
  <ds:schemaRefs>
    <ds:schemaRef ds:uri="http://schemas.microsoft.com/sharepoint/v3/contenttype/forms"/>
  </ds:schemaRefs>
</ds:datastoreItem>
</file>

<file path=customXml/itemProps2.xml><?xml version="1.0" encoding="utf-8"?>
<ds:datastoreItem xmlns:ds="http://schemas.openxmlformats.org/officeDocument/2006/customXml" ds:itemID="{2C1E52F1-4951-4DD9-BF95-3E463086C528}">
  <ds:schemaRefs>
    <ds:schemaRef ds:uri="http://purl.org/dc/dcmitype/"/>
    <ds:schemaRef ds:uri="http://schemas.microsoft.com/office/2006/metadata/properties"/>
    <ds:schemaRef ds:uri="http://schemas.microsoft.com/office/infopath/2007/PartnerControls"/>
    <ds:schemaRef ds:uri="http://purl.org/dc/terms/"/>
    <ds:schemaRef ds:uri="ef035fee-706e-4acb-9a43-6ee1a9ecef89"/>
    <ds:schemaRef ds:uri="e1541ae8-567d-462c-9e78-c3b0dfdaed9d"/>
    <ds:schemaRef ds:uri="http://schemas.microsoft.com/office/2006/documentManagement/typ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6FF9CAA-5EBB-401C-BE36-FA60367F487E}">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2020 Rebrand PowerPoint Template- YMG copy</Template>
  <TotalTime>0</TotalTime>
  <Words>3210</Words>
  <Application>Microsoft Office PowerPoint</Application>
  <PresentationFormat>On-screen Show (16:9)</PresentationFormat>
  <Paragraphs>474</Paragraphs>
  <Slides>80</Slides>
  <Notes>14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80</vt:i4>
      </vt:variant>
    </vt:vector>
  </HeadingPairs>
  <TitlesOfParts>
    <vt:vector size="95" baseType="lpstr">
      <vt:lpstr>Aptos</vt:lpstr>
      <vt:lpstr>Aptos Display</vt:lpstr>
      <vt:lpstr>Arial</vt:lpstr>
      <vt:lpstr>Calibri</vt:lpstr>
      <vt:lpstr>Courier New</vt:lpstr>
      <vt:lpstr>Lato</vt:lpstr>
      <vt:lpstr>Open Sans</vt:lpstr>
      <vt:lpstr>Wingdings</vt:lpstr>
      <vt:lpstr>Custom Design</vt:lpstr>
      <vt:lpstr>Office Theme</vt:lpstr>
      <vt:lpstr>1_Office Theme</vt:lpstr>
      <vt:lpstr>Office Theme</vt:lpstr>
      <vt:lpstr>Office Theme</vt:lpstr>
      <vt:lpstr>Office Theme</vt:lpstr>
      <vt:lpstr>2_Office Theme</vt:lpstr>
      <vt:lpstr>RESULTS National Webinar   April 11, 2026</vt:lpstr>
      <vt:lpstr>Our Values</vt:lpstr>
      <vt:lpstr>Welcome!</vt:lpstr>
      <vt:lpstr>PowerPoint Presentation</vt:lpstr>
      <vt:lpstr>Margot Crandall-Hollick Principal Research Associate Urban Institute and Brookings Institution Tax Policy Center www.taxpolicycenter.org </vt:lpstr>
      <vt:lpstr>PowerPoint Presentation</vt:lpstr>
      <vt:lpstr>IT’S TAX TIME!! LET’S TALK ABOUT TAX CREDITS</vt:lpstr>
      <vt:lpstr>BRIEF OVERVIEW  The Earned Income Tax Credit (EITC) and the Refundable Portion of the Child Tax Credit (CTC) reduce child poverty more than any other federal program</vt:lpstr>
      <vt:lpstr>HOW CTC WORKS</vt:lpstr>
      <vt:lpstr>PowerPoint Presentation</vt:lpstr>
      <vt:lpstr>HOW THE CTC WORKS How did OBBBA change the CTC?</vt:lpstr>
      <vt:lpstr>DISCUSSION</vt:lpstr>
      <vt:lpstr>CTC has expanded over time  1997-2024 (excludes OBBBA)</vt:lpstr>
      <vt:lpstr>PowerPoint Presentation</vt:lpstr>
      <vt:lpstr>PowerPoint Presentation</vt:lpstr>
      <vt:lpstr>PowerPoint Presentation</vt:lpstr>
      <vt:lpstr>Child Poverty &amp; Work  Most Children in Poverty Live with at Least One Person Who Works</vt:lpstr>
      <vt:lpstr>BRIEF OVERVIEW  The Income Tax System is One of the Major Tools the Federal Government Uses to Invest in Children</vt:lpstr>
      <vt:lpstr>Child Poverty &amp; Work  Many workers with low-incomes want to work more but  struggle to do so.</vt:lpstr>
      <vt:lpstr>Phasing in the credit faster helps larger low-income families  Phasing in on a per-child basis helps low-income families with more than one child</vt:lpstr>
      <vt:lpstr>CTC &amp; Work 17 million children left out of full CTC due to low earnings;  2 million because earnings &lt; $2,500</vt:lpstr>
      <vt:lpstr>HOW THE CTC WORKS Low-Income Families on Average Slightly Worse Off After OBBBA</vt:lpstr>
      <vt:lpstr>U.S. Poverty Campaigns Update</vt:lpstr>
      <vt:lpstr>Reconciliation 2.0</vt:lpstr>
      <vt:lpstr>Tax Day Media and Meetings</vt:lpstr>
      <vt:lpstr>SNAP Update</vt:lpstr>
      <vt:lpstr>Global Poverty Campaigns Update</vt:lpstr>
      <vt:lpstr> Katie Fleischer Senior Associate, Advocacy kfleischer@results.org  </vt:lpstr>
      <vt:lpstr>PowerPoint Presentation</vt:lpstr>
      <vt:lpstr>FY27 House Dear Colleague Letters</vt:lpstr>
      <vt:lpstr>What are the key actions?</vt:lpstr>
      <vt:lpstr>Leadership of the State, Foreign Operations, and Related Programs Subcommittee of Appropriations (SFOPS)</vt:lpstr>
      <vt:lpstr>Senate Dear Colleague Letters</vt:lpstr>
      <vt:lpstr>Humanitarian Funding</vt:lpstr>
      <vt:lpstr>FY27 Campaign Resources</vt:lpstr>
      <vt:lpstr>Grassroots Inspiration &amp; Action</vt:lpstr>
      <vt:lpstr>PowerPoint Presentation</vt:lpstr>
      <vt:lpstr>RESULTS National Conference</vt:lpstr>
      <vt:lpstr>RESULTS National Conference</vt:lpstr>
      <vt:lpstr>RESULTS National Conference</vt:lpstr>
      <vt:lpstr>PowerPoint Presentation</vt:lpstr>
      <vt:lpstr>2026 RESULTS National Conference</vt:lpstr>
      <vt:lpstr>Help us help you attend!</vt:lpstr>
      <vt:lpstr>Conference attendance poll</vt:lpstr>
      <vt:lpstr>PowerPoint Presentation</vt:lpstr>
      <vt:lpstr>PowerPoint Presentation</vt:lpstr>
      <vt:lpstr>Grassroots Share</vt:lpstr>
      <vt:lpstr> Building champions . . .                         Building power . . .  </vt:lpstr>
      <vt:lpstr>Experts on Poverty focus</vt:lpstr>
      <vt:lpstr>PowerPoint Presentation</vt:lpstr>
      <vt:lpstr>The Advocacy Trifecta</vt:lpstr>
      <vt:lpstr>PowerPoint Presentation</vt:lpstr>
      <vt:lpstr>Why Media? </vt:lpstr>
      <vt:lpstr>Amplify Every Voice  Media Campaign</vt:lpstr>
      <vt:lpstr>Getting Started: Find a hook</vt:lpstr>
      <vt:lpstr>Getting started: Find a hook</vt:lpstr>
      <vt:lpstr>Tips for writing LTEs</vt:lpstr>
      <vt:lpstr>EPIC Format makes an epic LTE</vt:lpstr>
      <vt:lpstr>Media resources</vt:lpstr>
      <vt:lpstr>Media Office Hour</vt:lpstr>
      <vt:lpstr>Build Power through Media</vt:lpstr>
      <vt:lpstr>One Lobby Meeting = Many Voices</vt:lpstr>
      <vt:lpstr>Grassroots Board Nominations</vt:lpstr>
      <vt:lpstr>Nominations open for Grassroots Director seats on the RESULTS Board!</vt:lpstr>
      <vt:lpstr>Do you know a great leader?</vt:lpstr>
      <vt:lpstr>Election timeline</vt:lpstr>
      <vt:lpstr>     Ernest Loevinsohn</vt:lpstr>
      <vt:lpstr>Announcements</vt:lpstr>
      <vt:lpstr>Thank you for joining us!</vt:lpstr>
      <vt:lpstr>Anti-Oppression (AO) Learning Community</vt:lpstr>
      <vt:lpstr>PowerPoint Presentation</vt:lpstr>
      <vt:lpstr>Appropriations Forms Office Hour</vt:lpstr>
      <vt:lpstr>U.S. Poverty Free Agents</vt:lpstr>
      <vt:lpstr>Media Office Hour</vt:lpstr>
      <vt:lpstr>Let us know the amazing things  you are doing!</vt:lpstr>
      <vt:lpstr>Find events</vt:lpstr>
      <vt:lpstr>Find today’s slides</vt:lpstr>
      <vt:lpstr>April office closures</vt:lpstr>
      <vt:lpstr> Join us May 2 for the next National Webinar!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 Gordon</dc:creator>
  <cp:lastModifiedBy>Jos Linn</cp:lastModifiedBy>
  <cp:revision>2</cp:revision>
  <dcterms:created xsi:type="dcterms:W3CDTF">2023-10-06T16:24:49Z</dcterms:created>
  <dcterms:modified xsi:type="dcterms:W3CDTF">2026-04-11T18:25:14Z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y fmtid="{D5CDD505-2E9C-101B-9397-08002B2CF9AE}" pid="4" name="NXPowerLiteSettings">
    <vt:lpwstr>F7000400038000</vt:lpwstr>
  </property>
  <property fmtid="{D5CDD505-2E9C-101B-9397-08002B2CF9AE}" pid="5" name="NXPowerLiteVersion">
    <vt:lpwstr>S11.0.1</vt:lpwstr>
  </property>
  <property fmtid="{D5CDD505-2E9C-101B-9397-08002B2CF9AE}" pid="6" name="NXPowerLiteLastOptimized">
    <vt:lpwstr>1828019</vt:lpwstr>
  </property>
</Properties>
</file>