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82" r:id="rId5"/>
    <p:sldMasterId id="2147483670" r:id="rId6"/>
    <p:sldMasterId id="2147483684" r:id="rId7"/>
    <p:sldMasterId id="2147483690" r:id="rId8"/>
    <p:sldMasterId id="2147483686" r:id="rId9"/>
  </p:sldMasterIdLst>
  <p:notesMasterIdLst>
    <p:notesMasterId r:id="rId91"/>
  </p:notesMasterIdLst>
  <p:handoutMasterIdLst>
    <p:handoutMasterId r:id="rId92"/>
  </p:handoutMasterIdLst>
  <p:sldIdLst>
    <p:sldId id="4629" r:id="rId10"/>
    <p:sldId id="262" r:id="rId11"/>
    <p:sldId id="273" r:id="rId12"/>
    <p:sldId id="4950" r:id="rId13"/>
    <p:sldId id="4949" r:id="rId14"/>
    <p:sldId id="4593" r:id="rId15"/>
    <p:sldId id="1916" r:id="rId16"/>
    <p:sldId id="267" r:id="rId17"/>
    <p:sldId id="297" r:id="rId18"/>
    <p:sldId id="345" r:id="rId19"/>
    <p:sldId id="4986" r:id="rId20"/>
    <p:sldId id="346" r:id="rId21"/>
    <p:sldId id="266" r:id="rId22"/>
    <p:sldId id="258" r:id="rId23"/>
    <p:sldId id="342" r:id="rId24"/>
    <p:sldId id="341" r:id="rId25"/>
    <p:sldId id="265" r:id="rId26"/>
    <p:sldId id="333" r:id="rId27"/>
    <p:sldId id="268" r:id="rId28"/>
    <p:sldId id="339" r:id="rId29"/>
    <p:sldId id="4808" r:id="rId30"/>
    <p:sldId id="259" r:id="rId31"/>
    <p:sldId id="356" r:id="rId32"/>
    <p:sldId id="4941" r:id="rId33"/>
    <p:sldId id="359" r:id="rId34"/>
    <p:sldId id="280" r:id="rId35"/>
    <p:sldId id="361" r:id="rId36"/>
    <p:sldId id="281" r:id="rId37"/>
    <p:sldId id="338" r:id="rId38"/>
    <p:sldId id="4940" r:id="rId39"/>
    <p:sldId id="4942" r:id="rId40"/>
    <p:sldId id="4938" r:id="rId41"/>
    <p:sldId id="4966" r:id="rId42"/>
    <p:sldId id="4967" r:id="rId43"/>
    <p:sldId id="357" r:id="rId44"/>
    <p:sldId id="4969" r:id="rId45"/>
    <p:sldId id="4936" r:id="rId46"/>
    <p:sldId id="4946" r:id="rId47"/>
    <p:sldId id="4948" r:id="rId48"/>
    <p:sldId id="4952" r:id="rId49"/>
    <p:sldId id="4951" r:id="rId50"/>
    <p:sldId id="4954" r:id="rId51"/>
    <p:sldId id="4970" r:id="rId52"/>
    <p:sldId id="4971" r:id="rId53"/>
    <p:sldId id="4972" r:id="rId54"/>
    <p:sldId id="4973" r:id="rId55"/>
    <p:sldId id="4974" r:id="rId56"/>
    <p:sldId id="4975" r:id="rId57"/>
    <p:sldId id="4976" r:id="rId58"/>
    <p:sldId id="4958" r:id="rId59"/>
    <p:sldId id="282" r:id="rId60"/>
    <p:sldId id="314" r:id="rId61"/>
    <p:sldId id="4939" r:id="rId62"/>
    <p:sldId id="4937" r:id="rId63"/>
    <p:sldId id="1991" r:id="rId64"/>
    <p:sldId id="4963" r:id="rId65"/>
    <p:sldId id="4977" r:id="rId66"/>
    <p:sldId id="4978" r:id="rId67"/>
    <p:sldId id="4979" r:id="rId68"/>
    <p:sldId id="4980" r:id="rId69"/>
    <p:sldId id="4981" r:id="rId70"/>
    <p:sldId id="4982" r:id="rId71"/>
    <p:sldId id="4983" r:id="rId72"/>
    <p:sldId id="4984" r:id="rId73"/>
    <p:sldId id="4988" r:id="rId74"/>
    <p:sldId id="4959" r:id="rId75"/>
    <p:sldId id="4776" r:id="rId76"/>
    <p:sldId id="4919" r:id="rId77"/>
    <p:sldId id="4872" r:id="rId78"/>
    <p:sldId id="4918" r:id="rId79"/>
    <p:sldId id="4989" r:id="rId80"/>
    <p:sldId id="4898" r:id="rId81"/>
    <p:sldId id="4944" r:id="rId82"/>
    <p:sldId id="4943" r:id="rId83"/>
    <p:sldId id="4945" r:id="rId84"/>
    <p:sldId id="326" r:id="rId85"/>
    <p:sldId id="1957" r:id="rId86"/>
    <p:sldId id="325" r:id="rId87"/>
    <p:sldId id="4853" r:id="rId88"/>
    <p:sldId id="4871" r:id="rId89"/>
    <p:sldId id="271" r:id="rId9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AEB79-58F1-BB10-4BFC-CCC8B1FFAFC8}" name="Karyne Bury" initials="KB" userId="S::kbury@results.org::072c30e2-e547-4e48-929e-426222b99a49" providerId="AD"/>
  <p188:author id="{D51057A6-C50F-994A-C704-837B11BB6495}" name="David Plasterer" initials="DP" userId="S::dplasterer@results.org::91ded220-fec8-4bee-9033-6417c89ecd1d" providerId="AD"/>
  <p188:author id="{9DA737B4-A097-AB97-1313-93A8040DE78A}" name="Lisa Marchal" initials="LM" userId="S::lmarchal@results.org::a3c7f03c-0fb5-4fb0-bd6e-4e40ec3db419" providerId="AD"/>
  <p188:author id="{F1A3F2BA-EDE5-2CF9-37BB-D6D26F7BE667}" name="Jos Linn" initials="JL" userId="S::jlinn@results.org::55fbf92f-147f-4c15-a351-ac42045ce5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806347-3FB2-4622-A9BF-D7314448C67C}" v="5" dt="2026-02-06T22:25:37.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176" y="3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viewProps" Target="viewProp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presProps" Target="presProp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commentAuthors" Target="commentAuthors.xml"/><Relationship Id="rId9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2/6/2026</a:t>
            </a:fld>
            <a:endParaRPr lang="en-US" sz="110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Article_One_of_the_United_States_Constitution#Section_9:_Limits_on_Congres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n.wikipedia.org/wiki/Line-item_veto" TargetMode="External"/><Relationship Id="rId5" Type="http://schemas.openxmlformats.org/officeDocument/2006/relationships/hyperlink" Target="https://en.wikipedia.org/wiki/Appropriations_bill_(United_States)#cite_note-CRSappropsIntro-2" TargetMode="External"/><Relationship Id="rId4" Type="http://schemas.openxmlformats.org/officeDocument/2006/relationships/hyperlink" Target="https://en.wikipedia.org/wiki/United_States_Constitu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2</a:t>
            </a:fld>
            <a:endParaRPr lang="en-US"/>
          </a:p>
        </p:txBody>
      </p:sp>
    </p:spTree>
    <p:extLst>
      <p:ext uri="{BB962C8B-B14F-4D97-AF65-F5344CB8AC3E}">
        <p14:creationId xmlns:p14="http://schemas.microsoft.com/office/powerpoint/2010/main" val="1978629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36</a:t>
            </a:fld>
            <a:endParaRPr lang="en-US"/>
          </a:p>
        </p:txBody>
      </p:sp>
    </p:spTree>
    <p:extLst>
      <p:ext uri="{BB962C8B-B14F-4D97-AF65-F5344CB8AC3E}">
        <p14:creationId xmlns:p14="http://schemas.microsoft.com/office/powerpoint/2010/main" val="237091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50</a:t>
            </a:fld>
            <a:endParaRPr lang="en-US"/>
          </a:p>
        </p:txBody>
      </p:sp>
    </p:spTree>
    <p:extLst>
      <p:ext uri="{BB962C8B-B14F-4D97-AF65-F5344CB8AC3E}">
        <p14:creationId xmlns:p14="http://schemas.microsoft.com/office/powerpoint/2010/main" val="648531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56</a:t>
            </a:fld>
            <a:endParaRPr lang="en-US"/>
          </a:p>
        </p:txBody>
      </p:sp>
    </p:spTree>
    <p:extLst>
      <p:ext uri="{BB962C8B-B14F-4D97-AF65-F5344CB8AC3E}">
        <p14:creationId xmlns:p14="http://schemas.microsoft.com/office/powerpoint/2010/main" val="82979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58</a:t>
            </a:fld>
            <a:endParaRPr lang="en-US"/>
          </a:p>
        </p:txBody>
      </p:sp>
    </p:spTree>
    <p:extLst>
      <p:ext uri="{BB962C8B-B14F-4D97-AF65-F5344CB8AC3E}">
        <p14:creationId xmlns:p14="http://schemas.microsoft.com/office/powerpoint/2010/main" val="26083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75DF-C835-8C16-E0DF-891B91D349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23F46-9D2C-E909-1399-C354FAE6FC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21AAAB-B68D-909F-CFC7-5769C54D81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121D2E-4D20-A082-EBFF-C9379BBA8B03}"/>
              </a:ext>
            </a:extLst>
          </p:cNvPr>
          <p:cNvSpPr>
            <a:spLocks noGrp="1"/>
          </p:cNvSpPr>
          <p:nvPr>
            <p:ph type="sldNum" sz="quarter" idx="5"/>
          </p:nvPr>
        </p:nvSpPr>
        <p:spPr/>
        <p:txBody>
          <a:bodyPr/>
          <a:lstStyle/>
          <a:p>
            <a:fld id="{E1A05357-FEDC-42A6-A9AA-A177021FF7C8}" type="slidenum">
              <a:rPr lang="en-US" smtClean="0"/>
              <a:pPr/>
              <a:t>80</a:t>
            </a:fld>
            <a:endParaRPr lang="en-US"/>
          </a:p>
        </p:txBody>
      </p:sp>
    </p:spTree>
    <p:extLst>
      <p:ext uri="{BB962C8B-B14F-4D97-AF65-F5344CB8AC3E}">
        <p14:creationId xmlns:p14="http://schemas.microsoft.com/office/powerpoint/2010/main" val="1619712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05357-FEDC-42A6-A9AA-A177021FF7C8}"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01397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7</a:t>
            </a:fld>
            <a:endParaRPr lang="en-US"/>
          </a:p>
        </p:txBody>
      </p:sp>
    </p:spTree>
    <p:extLst>
      <p:ext uri="{BB962C8B-B14F-4D97-AF65-F5344CB8AC3E}">
        <p14:creationId xmlns:p14="http://schemas.microsoft.com/office/powerpoint/2010/main" val="63777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369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340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957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https://sgp.fas.org/crs/misc/R46468.pdf</a:t>
            </a:r>
          </a:p>
        </p:txBody>
      </p:sp>
      <p:sp>
        <p:nvSpPr>
          <p:cNvPr id="4" name="Slide Number Placeholder 3"/>
          <p:cNvSpPr>
            <a:spLocks noGrp="1"/>
          </p:cNvSpPr>
          <p:nvPr>
            <p:ph type="sldNum" sz="quarter" idx="5"/>
          </p:nvPr>
        </p:nvSpPr>
        <p:spPr/>
        <p:txBody>
          <a:bodyPr/>
          <a:lstStyle/>
          <a:p>
            <a:fld id="{EF351C36-F2D6-4D20-82A0-EB9FFA1BF4F0}" type="slidenum">
              <a:rPr lang="en-US" smtClean="0"/>
              <a:t>17</a:t>
            </a:fld>
            <a:endParaRPr lang="en-US"/>
          </a:p>
        </p:txBody>
      </p:sp>
    </p:spTree>
    <p:extLst>
      <p:ext uri="{BB962C8B-B14F-4D97-AF65-F5344CB8AC3E}">
        <p14:creationId xmlns:p14="http://schemas.microsoft.com/office/powerpoint/2010/main" val="203817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0" i="0" u="none" strike="noStrike">
                <a:solidFill>
                  <a:srgbClr val="0645AD"/>
                </a:solidFill>
                <a:effectLst/>
                <a:latin typeface="Arial" panose="020B0604020202020204" pitchFamily="34" charset="0"/>
                <a:hlinkClick r:id="rId3" tooltip="Article One of the United States Constitution"/>
              </a:rPr>
              <a:t>Article I, section 9, clause 7</a:t>
            </a:r>
            <a:r>
              <a:rPr lang="en-US" b="0" i="0">
                <a:solidFill>
                  <a:srgbClr val="202122"/>
                </a:solidFill>
                <a:effectLst/>
                <a:latin typeface="Arial" panose="020B0604020202020204" pitchFamily="34" charset="0"/>
              </a:rPr>
              <a:t> of the </a:t>
            </a:r>
            <a:r>
              <a:rPr lang="en-US" b="0" i="0" u="none" strike="noStrike">
                <a:solidFill>
                  <a:srgbClr val="0645AD"/>
                </a:solidFill>
                <a:effectLst/>
                <a:latin typeface="Arial" panose="020B0604020202020204" pitchFamily="34" charset="0"/>
                <a:hlinkClick r:id="rId4" tooltip="United States Constitution"/>
              </a:rPr>
              <a:t>U.S. Constitution</a:t>
            </a:r>
            <a:r>
              <a:rPr lang="en-US" b="0" i="0">
                <a:solidFill>
                  <a:srgbClr val="202122"/>
                </a:solidFill>
                <a:effectLst/>
                <a:latin typeface="Arial" panose="020B0604020202020204" pitchFamily="34" charset="0"/>
              </a:rPr>
              <a:t> states that "No money shall be drawn from the Treasury, but in Consequence of Appropriations made by Law..." This is what gives Congress the power to make these appropriations. The President, however, still has the power to veto appropriations bills.</a:t>
            </a:r>
            <a:r>
              <a:rPr lang="en-US" b="0" i="0" u="none" strike="noStrike" baseline="30000">
                <a:solidFill>
                  <a:srgbClr val="0645AD"/>
                </a:solidFill>
                <a:effectLst/>
                <a:latin typeface="Arial" panose="020B0604020202020204" pitchFamily="34" charset="0"/>
                <a:hlinkClick r:id="rId5"/>
              </a:rPr>
              <a:t>[2]</a:t>
            </a:r>
            <a:r>
              <a:rPr lang="en-US" b="0" i="0">
                <a:solidFill>
                  <a:srgbClr val="202122"/>
                </a:solidFill>
                <a:effectLst/>
                <a:latin typeface="Arial" panose="020B0604020202020204" pitchFamily="34" charset="0"/>
              </a:rPr>
              <a:t> However, the President does not have </a:t>
            </a:r>
            <a:r>
              <a:rPr lang="en-US" b="0" i="0" u="none" strike="noStrike">
                <a:solidFill>
                  <a:srgbClr val="0645AD"/>
                </a:solidFill>
                <a:effectLst/>
                <a:latin typeface="Arial" panose="020B0604020202020204" pitchFamily="34" charset="0"/>
                <a:hlinkClick r:id="rId6" tooltip="Line-item veto"/>
              </a:rPr>
              <a:t>line-item veto</a:t>
            </a:r>
            <a:r>
              <a:rPr lang="en-US" b="0" i="0">
                <a:solidFill>
                  <a:srgbClr val="202122"/>
                </a:solidFill>
                <a:effectLst/>
                <a:latin typeface="Arial" panose="020B0604020202020204" pitchFamily="34" charset="0"/>
              </a:rPr>
              <a:t> authority so that he must either sign the entire bill into law or veto it.</a:t>
            </a:r>
            <a:endParaRPr lang="en-US"/>
          </a:p>
        </p:txBody>
      </p:sp>
    </p:spTree>
    <p:extLst>
      <p:ext uri="{BB962C8B-B14F-4D97-AF65-F5344CB8AC3E}">
        <p14:creationId xmlns:p14="http://schemas.microsoft.com/office/powerpoint/2010/main" val="11425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1540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34</a:t>
            </a:fld>
            <a:endParaRPr lang="en-US"/>
          </a:p>
        </p:txBody>
      </p:sp>
    </p:spTree>
    <p:extLst>
      <p:ext uri="{BB962C8B-B14F-4D97-AF65-F5344CB8AC3E}">
        <p14:creationId xmlns:p14="http://schemas.microsoft.com/office/powerpoint/2010/main" val="191712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2/6/2026</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2/6/2026</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2/6/2026</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2/6/2026</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2/6/2026</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2/6/2026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835933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2/6/2026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49364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2/6/2026</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7134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2/6/2026</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6705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2/6/2026</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28407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2/6/2026</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22536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1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2/6/2026</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768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2/6/2026</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0024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2/6/2026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62445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2/6/2026</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85686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2/6/2026</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2/6/2026</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49304-560B-4758-B3BC-D12F5BD98575}" type="datetime1">
              <a:rPr lang="en-US" smtClean="0"/>
              <a:t>2/6/2026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91353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08185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2/6/2026</a:t>
            </a:fld>
            <a:endParaRPr lang="en-US"/>
          </a:p>
        </p:txBody>
      </p:sp>
    </p:spTree>
    <p:extLst>
      <p:ext uri="{BB962C8B-B14F-4D97-AF65-F5344CB8AC3E}">
        <p14:creationId xmlns:p14="http://schemas.microsoft.com/office/powerpoint/2010/main" val="4009561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2/6/2026</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FF86C8-F9C3-4685-A1AF-C9B7F41F573D}" type="datetime1">
              <a:rPr lang="en-US" smtClean="0"/>
              <a:t>2/6/2026</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31976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1768" y="3738207"/>
            <a:ext cx="8218851" cy="1173358"/>
          </a:xfrm>
        </p:spPr>
        <p:txBody>
          <a:bodyPr/>
          <a:lstStyle>
            <a:lvl1pPr marL="0" indent="0" algn="l">
              <a:buNone/>
              <a:defRPr>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text</a:t>
            </a:r>
          </a:p>
        </p:txBody>
      </p:sp>
      <p:sp>
        <p:nvSpPr>
          <p:cNvPr id="12" name="Picture Placeholder 11"/>
          <p:cNvSpPr>
            <a:spLocks noGrp="1"/>
          </p:cNvSpPr>
          <p:nvPr>
            <p:ph type="pic" sz="quarter" idx="10"/>
          </p:nvPr>
        </p:nvSpPr>
        <p:spPr>
          <a:xfrm>
            <a:off x="0" y="0"/>
            <a:ext cx="9144000" cy="3512344"/>
          </a:xfrm>
        </p:spPr>
        <p:txBody>
          <a:bodyPr/>
          <a:lstStyle/>
          <a:p>
            <a:endParaRPr lang="en-US"/>
          </a:p>
        </p:txBody>
      </p:sp>
    </p:spTree>
    <p:extLst>
      <p:ext uri="{BB962C8B-B14F-4D97-AF65-F5344CB8AC3E}">
        <p14:creationId xmlns:p14="http://schemas.microsoft.com/office/powerpoint/2010/main" val="4061245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31819-1379-4B52-A769-F6EAA0F680AC}" type="datetime1">
              <a:rPr lang="en-US" smtClean="0"/>
              <a:t>2/6/2026</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73860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5AA2F4-44F5-4018-A660-60E21CCE5631}" type="datetime1">
              <a:rPr lang="en-US" smtClean="0"/>
              <a:t>2/6/2026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37351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2/6/2026</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2/6/2026</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2/6/2026</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2/6/2026</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2/6/2026</a:t>
            </a:fld>
            <a:endParaRPr lang="en-US"/>
          </a:p>
        </p:txBody>
      </p:sp>
    </p:spTree>
    <p:extLst>
      <p:ext uri="{BB962C8B-B14F-4D97-AF65-F5344CB8AC3E}">
        <p14:creationId xmlns:p14="http://schemas.microsoft.com/office/powerpoint/2010/main" val="2995034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5.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702" r:id="rId3"/>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2/6/2026</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91" r:id="rId2"/>
    <p:sldLayoutId id="2147483683" r:id="rId3"/>
    <p:sldLayoutId id="2147483652" r:id="rId4"/>
    <p:sldLayoutId id="2147483653" r:id="rId5"/>
    <p:sldLayoutId id="2147483696"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2/6/2026</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9713170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2/6/2026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2/6/2026</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0" r:id="rId1"/>
    <p:sldLayoutId id="2147483685" r:id="rId2"/>
    <p:sldLayoutId id="2147483689" r:id="rId3"/>
    <p:sldLayoutId id="2147483697" r:id="rId4"/>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2/6/2026</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87" r:id="rId1"/>
    <p:sldLayoutId id="2147483698" r:id="rId2"/>
    <p:sldLayoutId id="2147483699" r:id="rId3"/>
    <p:sldLayoutId id="2147483700" r:id="rId4"/>
    <p:sldLayoutId id="2147483701" r:id="rId5"/>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36.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hyperlink" Target="https://unsplash.com/photos/a-large-building-with-steps-leading-up-to-it-LseXGRuWthI" TargetMode="External"/><Relationship Id="rId2" Type="http://schemas.openxmlformats.org/officeDocument/2006/relationships/image" Target="../media/image25.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unsplash.com/photos/red-gray-and-yellow-bus-0TmYp58QVNQ" TargetMode="External"/><Relationship Id="rId1" Type="http://schemas.openxmlformats.org/officeDocument/2006/relationships/slideLayout" Target="../slideLayouts/slideLayout3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our-anti-oppression-value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hyperlink" Target="http://www.appropriations.house.gov/" TargetMode="External"/><Relationship Id="rId7" Type="http://schemas.openxmlformats.org/officeDocument/2006/relationships/image" Target="../media/image41.jpeg"/><Relationship Id="rId2" Type="http://schemas.openxmlformats.org/officeDocument/2006/relationships/hyperlink" Target="http://www.appropriations.senate.gov/" TargetMode="External"/><Relationship Id="rId1" Type="http://schemas.openxmlformats.org/officeDocument/2006/relationships/slideLayout" Target="../slideLayouts/slideLayout3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3.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svg"/><Relationship Id="rId2" Type="http://schemas.openxmlformats.org/officeDocument/2006/relationships/image" Target="../media/image45.jpeg"/><Relationship Id="rId1" Type="http://schemas.openxmlformats.org/officeDocument/2006/relationships/slideLayout" Target="../slideLayouts/slideLayout33.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3.xml"/><Relationship Id="rId6" Type="http://schemas.openxmlformats.org/officeDocument/2006/relationships/hyperlink" Target="https://unsplash.com/photos/a-cup-of-coffee-and-a-pair-of-glasses-on-a-newspaper-Wh9ZC4727e4" TargetMode="Externa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hyperlink" Target="https://unsplash.com/photos/white-concrete-dome-museum-XWW746i6W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hyperlink" Target="https://results.org/resources/understanding-appropriations" TargetMode="External"/><Relationship Id="rId2" Type="http://schemas.openxmlformats.org/officeDocument/2006/relationships/hyperlink" Target="https://results.org/2026-campaign" TargetMode="External"/><Relationship Id="rId1" Type="http://schemas.openxmlformats.org/officeDocument/2006/relationships/slideLayout" Target="../slideLayouts/slideLayout36.xml"/><Relationship Id="rId5" Type="http://schemas.openxmlformats.org/officeDocument/2006/relationships/hyperlink" Target="https://results.org/blog" TargetMode="External"/><Relationship Id="rId4" Type="http://schemas.openxmlformats.org/officeDocument/2006/relationships/hyperlink" Target="https://results.org/resources/fy27-appropriations-memo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www.cbpp.org/research/housing/policymakers-can-solve-homelessness-by-scaling-up-rental-assistance-and-supportive"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5" Type="http://schemas.openxmlformats.org/officeDocument/2006/relationships/image" Target="../media/image62.jpeg"/><Relationship Id="rId4" Type="http://schemas.openxmlformats.org/officeDocument/2006/relationships/image" Target="../media/image6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mailto:kbury@results.org"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kbury@results.org"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8.xml"/><Relationship Id="rId5" Type="http://schemas.openxmlformats.org/officeDocument/2006/relationships/image" Target="../media/image67.jpeg"/><Relationship Id="rId4" Type="http://schemas.openxmlformats.org/officeDocument/2006/relationships/image" Target="../media/image6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kbury@results.org"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pubmed.ncbi.nlm.nih.gov/40659023/" TargetMode="External"/><Relationship Id="rId2" Type="http://schemas.openxmlformats.org/officeDocument/2006/relationships/hyperlink" Target="https://www.who.int/teams/global-tuberculosis-programme/tb-report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results.org/resources/understanding-appropriations" TargetMode="External"/><Relationship Id="rId2" Type="http://schemas.openxmlformats.org/officeDocument/2006/relationships/hyperlink" Target="https://results.org/2026-campaign" TargetMode="External"/><Relationship Id="rId1" Type="http://schemas.openxmlformats.org/officeDocument/2006/relationships/slideLayout" Target="../slideLayouts/slideLayout36.xml"/><Relationship Id="rId5" Type="http://schemas.openxmlformats.org/officeDocument/2006/relationships/hyperlink" Target="https://results.org/blog" TargetMode="External"/><Relationship Id="rId4" Type="http://schemas.openxmlformats.org/officeDocument/2006/relationships/hyperlink" Target="https://results.org/resources/fy27-global-appropriations-memos"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mailto:jlinn@results.org"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cnicovich@results.org" TargetMode="External"/><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hyperlink" Target="https://tinyurl.com/RESULTSEquityFund" TargetMode="External"/><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s://results.zoom.us/meeting/register/HOLpbRD-R0-WGhwi7Cg9eQ#/registration"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hyperlink" Target="https://fullerproject.org/mission-and-vision/" TargetMode="Externa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hyperlink" Target="https://results.zoom.us/j/98076262565"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hyperlink" Target="https://results.zoom.us/j/93668005494" TargetMode="Externa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s://results.org/events" TargetMode="Externa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hyperlink" Target="https://results.org/volunteers/reporting-your-advocacy-actions" TargetMode="External"/><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www.results.org/volunteers/national-webinars" TargetMode="Externa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3" Type="http://schemas.openxmlformats.org/officeDocument/2006/relationships/hyperlink" Target="http://www.tinyurl.com/RESULTS2026"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96EFD4-635E-26AA-B684-54DC3E6119A2}"/>
              </a:ext>
            </a:extLst>
          </p:cNvPr>
          <p:cNvSpPr>
            <a:spLocks noGrp="1"/>
          </p:cNvSpPr>
          <p:nvPr>
            <p:ph type="title"/>
          </p:nvPr>
        </p:nvSpPr>
        <p:spPr>
          <a:xfrm>
            <a:off x="457200" y="3311851"/>
            <a:ext cx="8229600" cy="1546868"/>
          </a:xfrm>
        </p:spPr>
        <p:txBody>
          <a:bodyPr>
            <a:noAutofit/>
          </a:bodyPr>
          <a:lstStyle/>
          <a:p>
            <a:pPr algn="ctr">
              <a:lnSpc>
                <a:spcPct val="114000"/>
              </a:lnSpc>
              <a:spcBef>
                <a:spcPts val="600"/>
              </a:spcBef>
              <a:spcAft>
                <a:spcPts val="600"/>
              </a:spcAft>
            </a:pPr>
            <a:r>
              <a:rPr lang="en-US" sz="3200" b="1">
                <a:solidFill>
                  <a:srgbClr val="D50032"/>
                </a:solidFill>
                <a:latin typeface="Open Sans"/>
                <a:ea typeface="Open Sans"/>
                <a:cs typeface="Open Sans"/>
              </a:rPr>
              <a:t>RESULTS National Webinar</a:t>
            </a:r>
            <a:br>
              <a:rPr lang="en-US" sz="3200"/>
            </a:br>
            <a:r>
              <a:rPr lang="en-US" sz="2000" b="1">
                <a:solidFill>
                  <a:srgbClr val="D50032"/>
                </a:solidFill>
                <a:latin typeface="Open Sans"/>
                <a:ea typeface="Open Sans"/>
                <a:cs typeface="Open Sans"/>
              </a:rPr>
              <a:t> </a:t>
            </a:r>
            <a:r>
              <a:rPr lang="en-US" sz="2000">
                <a:latin typeface="Open Sans"/>
                <a:ea typeface="Open Sans"/>
                <a:cs typeface="Open Sans"/>
              </a:rPr>
              <a:t> February 7, 2026</a:t>
            </a:r>
            <a:endParaRPr lang="en-US" sz="2800" i="1">
              <a:solidFill>
                <a:srgbClr val="D50032"/>
              </a:solidFill>
            </a:endParaRPr>
          </a:p>
        </p:txBody>
      </p:sp>
      <p:pic>
        <p:nvPicPr>
          <p:cNvPr id="6" name="Content Placeholder 5" descr="A red rectangular sign with white text&#10;&#10;AI-generated content may be incorrect.">
            <a:extLst>
              <a:ext uri="{FF2B5EF4-FFF2-40B4-BE49-F238E27FC236}">
                <a16:creationId xmlns:a16="http://schemas.microsoft.com/office/drawing/2014/main" id="{E48C0143-55B7-0BA3-EB04-3E512B071E0A}"/>
              </a:ext>
            </a:extLst>
          </p:cNvPr>
          <p:cNvPicPr>
            <a:picLocks noGrp="1" noChangeAspect="1"/>
          </p:cNvPicPr>
          <p:nvPr>
            <p:ph idx="1"/>
          </p:nvPr>
        </p:nvPicPr>
        <p:blipFill>
          <a:blip r:embed="rId2"/>
          <a:stretch>
            <a:fillRect/>
          </a:stretch>
        </p:blipFill>
        <p:spPr>
          <a:xfrm>
            <a:off x="2863871" y="445608"/>
            <a:ext cx="3425943" cy="2740437"/>
          </a:xfrm>
          <a:prstGeom prst="rect">
            <a:avLst/>
          </a:prstGeom>
        </p:spPr>
      </p:pic>
    </p:spTree>
    <p:extLst>
      <p:ext uri="{BB962C8B-B14F-4D97-AF65-F5344CB8AC3E}">
        <p14:creationId xmlns:p14="http://schemas.microsoft.com/office/powerpoint/2010/main" val="109089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261" y="894128"/>
            <a:ext cx="7986519" cy="3747308"/>
          </a:xfrm>
          <a:prstGeom prst="rect">
            <a:avLst/>
          </a:prstGeom>
        </p:spPr>
        <p:txBody>
          <a:bodyPr wrap="square" lIns="68580" tIns="34290" rIns="68580" bIns="3429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nSpc>
                <a:spcPct val="114000"/>
              </a:lnSpc>
              <a:spcAft>
                <a:spcPts val="600"/>
              </a:spcAft>
            </a:pPr>
            <a:r>
              <a:rPr lang="en-US" sz="2100" b="1">
                <a:latin typeface="Open Sans"/>
                <a:ea typeface="Open Sans"/>
                <a:cs typeface="Open Sans"/>
              </a:rPr>
              <a:t>Discretionary spending</a:t>
            </a:r>
          </a:p>
          <a:p>
            <a:pPr marL="342900" indent="-342900">
              <a:lnSpc>
                <a:spcPct val="114000"/>
              </a:lnSpc>
              <a:spcAft>
                <a:spcPts val="600"/>
              </a:spcAft>
              <a:buFont typeface="Arial" panose="020B0604020202020204" pitchFamily="34" charset="0"/>
              <a:buChar char="•"/>
            </a:pPr>
            <a:r>
              <a:rPr lang="en-US" sz="2100" i="1">
                <a:latin typeface="Open Sans"/>
                <a:ea typeface="Open Sans"/>
                <a:cs typeface="Open Sans"/>
              </a:rPr>
              <a:t>Optional </a:t>
            </a:r>
            <a:r>
              <a:rPr lang="en-US" sz="2100">
                <a:latin typeface="Open Sans"/>
                <a:ea typeface="Open Sans"/>
                <a:cs typeface="Open Sans"/>
              </a:rPr>
              <a:t>spending </a:t>
            </a:r>
          </a:p>
          <a:p>
            <a:pPr marL="342900" indent="-342900">
              <a:lnSpc>
                <a:spcPct val="114000"/>
              </a:lnSpc>
              <a:spcAft>
                <a:spcPts val="600"/>
              </a:spcAft>
              <a:buFont typeface="Arial" panose="020B0604020202020204" pitchFamily="34" charset="0"/>
              <a:buChar char="•"/>
            </a:pPr>
            <a:r>
              <a:rPr lang="en-US" sz="2100">
                <a:latin typeface="Open Sans"/>
                <a:ea typeface="Open Sans"/>
                <a:cs typeface="Open Sans"/>
              </a:rPr>
              <a:t>Typically done for one year at a time</a:t>
            </a:r>
          </a:p>
          <a:p>
            <a:pPr marL="342900" indent="-342900">
              <a:lnSpc>
                <a:spcPct val="114000"/>
              </a:lnSpc>
              <a:spcAft>
                <a:spcPts val="600"/>
              </a:spcAft>
              <a:buFont typeface="Arial" panose="020B0604020202020204" pitchFamily="34" charset="0"/>
              <a:buChar char="•"/>
            </a:pPr>
            <a:r>
              <a:rPr lang="en-US" sz="2100">
                <a:latin typeface="Open Sans"/>
                <a:ea typeface="Open Sans"/>
                <a:cs typeface="Open Sans"/>
              </a:rPr>
              <a:t>Two main categories</a:t>
            </a:r>
          </a:p>
          <a:p>
            <a:pPr marL="685800" lvl="1" indent="-342900">
              <a:lnSpc>
                <a:spcPct val="114000"/>
              </a:lnSpc>
              <a:spcAft>
                <a:spcPts val="600"/>
              </a:spcAft>
              <a:buFont typeface="Arial" panose="020B0604020202020204" pitchFamily="34" charset="0"/>
              <a:buChar char="•"/>
            </a:pPr>
            <a:r>
              <a:rPr lang="en-US" sz="2100">
                <a:latin typeface="Open Sans"/>
                <a:ea typeface="Open Sans"/>
                <a:cs typeface="Open Sans"/>
              </a:rPr>
              <a:t>Defense (DOD): funding for military operations</a:t>
            </a:r>
          </a:p>
          <a:p>
            <a:pPr marL="685800" lvl="1" indent="-342900">
              <a:lnSpc>
                <a:spcPct val="114000"/>
              </a:lnSpc>
              <a:spcAft>
                <a:spcPts val="600"/>
              </a:spcAft>
              <a:buFont typeface="Arial" panose="020B0604020202020204" pitchFamily="34" charset="0"/>
              <a:buChar char="•"/>
            </a:pPr>
            <a:r>
              <a:rPr lang="en-US" sz="2100">
                <a:latin typeface="Open Sans"/>
                <a:ea typeface="Open Sans"/>
                <a:cs typeface="Open Sans"/>
              </a:rPr>
              <a:t>Non-Defense Discretionary (NDD):  funding for everything else, such as education, scientific research, infrastructure, national parks, environmental protection, etc, </a:t>
            </a:r>
            <a:r>
              <a:rPr lang="en-US" sz="2100" b="1">
                <a:latin typeface="Open Sans"/>
                <a:ea typeface="Open Sans"/>
                <a:cs typeface="Open Sans"/>
              </a:rPr>
              <a:t>including  foreign assistance, housing programs, and WIC</a:t>
            </a:r>
            <a:r>
              <a:rPr lang="en-US" sz="2100">
                <a:latin typeface="Open Sans"/>
                <a:ea typeface="Open Sans"/>
                <a:cs typeface="Open Sans"/>
              </a:rPr>
              <a:t>.</a:t>
            </a:r>
          </a:p>
        </p:txBody>
      </p:sp>
      <p:sp>
        <p:nvSpPr>
          <p:cNvPr id="5" name="Title 4"/>
          <p:cNvSpPr txBox="1">
            <a:spLocks noGrp="1"/>
          </p:cNvSpPr>
          <p:nvPr>
            <p:ph type="title" idx="4294967295"/>
          </p:nvPr>
        </p:nvSpPr>
        <p:spPr>
          <a:xfrm>
            <a:off x="404799" y="302138"/>
            <a:ext cx="7371477" cy="4385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D50032"/>
                </a:solidFill>
                <a:effectLst/>
                <a:uLnTx/>
                <a:uFillTx/>
                <a:latin typeface="Open Sans"/>
                <a:ea typeface="+mn-ea"/>
                <a:cs typeface="Helvetica"/>
              </a:rPr>
              <a:t>Where RESULTS advocacy fits into the budget</a:t>
            </a:r>
            <a:endParaRPr kumimoji="0" lang="en-US" sz="2400" b="1" i="0" u="none" strike="noStrike" kern="1200" cap="none" spc="0" normalizeH="0" baseline="0" noProof="0">
              <a:ln>
                <a:noFill/>
              </a:ln>
              <a:solidFill>
                <a:srgbClr val="D50032"/>
              </a:solidFill>
              <a:effectLst/>
              <a:uLnTx/>
              <a:uFillTx/>
              <a:latin typeface="Open Sans"/>
              <a:ea typeface="Open Sans"/>
              <a:cs typeface="Helvetica"/>
            </a:endParaRPr>
          </a:p>
        </p:txBody>
      </p:sp>
      <p:sp>
        <p:nvSpPr>
          <p:cNvPr id="7" name="Slide Number Placeholder 8">
            <a:extLst>
              <a:ext uri="{FF2B5EF4-FFF2-40B4-BE49-F238E27FC236}">
                <a16:creationId xmlns:a16="http://schemas.microsoft.com/office/drawing/2014/main" id="{8EBA6E5F-21E8-0EF8-508A-4B56FD20FE4E}"/>
              </a:ext>
            </a:extLst>
          </p:cNvPr>
          <p:cNvSpPr txBox="1">
            <a:spLocks/>
          </p:cNvSpPr>
          <p:nvPr/>
        </p:nvSpPr>
        <p:spPr>
          <a:xfrm>
            <a:off x="6553200" y="4767263"/>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07E6868-079E-1649-B8D1-459B42CE4DE3}" type="slidenum">
              <a:rPr lang="en-US" sz="1100" smtClean="0">
                <a:latin typeface="Open Sans" panose="020B0606030504020204" pitchFamily="34" charset="0"/>
                <a:ea typeface="Open Sans" panose="020B0606030504020204" pitchFamily="34" charset="0"/>
                <a:cs typeface="Open Sans" panose="020B0606030504020204" pitchFamily="34" charset="0"/>
              </a:rPr>
              <a:pPr algn="r"/>
              <a:t>10</a:t>
            </a:fld>
            <a:endParaRPr lang="en-US" sz="11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004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0DBDE-227D-5F2A-0568-92C5B125D3E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9E37010-7C6C-46AA-2EE9-84C5498C6778}"/>
              </a:ext>
            </a:extLst>
          </p:cNvPr>
          <p:cNvSpPr/>
          <p:nvPr/>
        </p:nvSpPr>
        <p:spPr>
          <a:xfrm>
            <a:off x="886261" y="894128"/>
            <a:ext cx="7986519" cy="2933495"/>
          </a:xfrm>
          <a:prstGeom prst="rect">
            <a:avLst/>
          </a:prstGeom>
        </p:spPr>
        <p:txBody>
          <a:bodyPr wrap="square" lIns="68580" tIns="34290" rIns="68580" bIns="3429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nSpc>
                <a:spcPct val="114000"/>
              </a:lnSpc>
              <a:spcAft>
                <a:spcPts val="600"/>
              </a:spcAft>
            </a:pPr>
            <a:r>
              <a:rPr lang="en-US" sz="2100" b="1">
                <a:latin typeface="Open Sans"/>
                <a:ea typeface="Open Sans"/>
                <a:cs typeface="Open Sans"/>
              </a:rPr>
              <a:t>Mandatory spending</a:t>
            </a:r>
          </a:p>
          <a:p>
            <a:pPr marL="342900" indent="-342900">
              <a:lnSpc>
                <a:spcPct val="114000"/>
              </a:lnSpc>
              <a:spcAft>
                <a:spcPts val="600"/>
              </a:spcAft>
              <a:buFont typeface="Arial" panose="020B0604020202020204" pitchFamily="34" charset="0"/>
              <a:buChar char="•"/>
            </a:pPr>
            <a:r>
              <a:rPr lang="en-US" sz="2100">
                <a:latin typeface="Open Sans"/>
                <a:ea typeface="Open Sans"/>
                <a:cs typeface="Open Sans"/>
              </a:rPr>
              <a:t>Spending that does not have to be approved every year and is required by law. </a:t>
            </a:r>
          </a:p>
          <a:p>
            <a:pPr marL="342900" indent="-342900">
              <a:lnSpc>
                <a:spcPct val="114000"/>
              </a:lnSpc>
              <a:spcAft>
                <a:spcPts val="600"/>
              </a:spcAft>
              <a:buFont typeface="Arial" panose="020B0604020202020204" pitchFamily="34" charset="0"/>
              <a:buChar char="•"/>
            </a:pPr>
            <a:r>
              <a:rPr lang="en-US" sz="2100">
                <a:latin typeface="Open Sans"/>
                <a:ea typeface="Open Sans"/>
                <a:cs typeface="Open Sans"/>
              </a:rPr>
              <a:t>Includes </a:t>
            </a:r>
            <a:r>
              <a:rPr lang="en-US" sz="2100" b="1">
                <a:latin typeface="Open Sans"/>
                <a:ea typeface="Open Sans"/>
                <a:cs typeface="Open Sans"/>
              </a:rPr>
              <a:t>Medicare, Medicaid, and Social Security, SNAP </a:t>
            </a:r>
            <a:r>
              <a:rPr lang="en-US" sz="2100">
                <a:latin typeface="Open Sans"/>
                <a:ea typeface="Open Sans"/>
                <a:cs typeface="Open Sans"/>
              </a:rPr>
              <a:t>and a few other programs.</a:t>
            </a:r>
          </a:p>
          <a:p>
            <a:pPr marL="342900" indent="-342900">
              <a:lnSpc>
                <a:spcPct val="114000"/>
              </a:lnSpc>
              <a:spcAft>
                <a:spcPts val="600"/>
              </a:spcAft>
              <a:buFont typeface="Arial" panose="020B0604020202020204" pitchFamily="34" charset="0"/>
              <a:buChar char="•"/>
            </a:pPr>
            <a:r>
              <a:rPr lang="en-US" sz="2100">
                <a:latin typeface="Open Sans"/>
                <a:ea typeface="Open Sans"/>
                <a:cs typeface="Open Sans"/>
              </a:rPr>
              <a:t>Accounts for the biggest chunk of the budget. </a:t>
            </a:r>
          </a:p>
          <a:p>
            <a:pPr marL="342900" indent="-342900">
              <a:lnSpc>
                <a:spcPct val="114000"/>
              </a:lnSpc>
              <a:spcAft>
                <a:spcPts val="600"/>
              </a:spcAft>
              <a:buFont typeface="Arial" panose="020B0604020202020204" pitchFamily="34" charset="0"/>
              <a:buChar char="•"/>
            </a:pPr>
            <a:endParaRPr lang="en-US" sz="2100">
              <a:latin typeface="Open Sans"/>
              <a:ea typeface="Open Sans"/>
              <a:cs typeface="Open Sans"/>
            </a:endParaRPr>
          </a:p>
        </p:txBody>
      </p:sp>
      <p:sp>
        <p:nvSpPr>
          <p:cNvPr id="5" name="Title 4">
            <a:extLst>
              <a:ext uri="{FF2B5EF4-FFF2-40B4-BE49-F238E27FC236}">
                <a16:creationId xmlns:a16="http://schemas.microsoft.com/office/drawing/2014/main" id="{D74027C7-067B-4C63-BBBA-D6203793664B}"/>
              </a:ext>
            </a:extLst>
          </p:cNvPr>
          <p:cNvSpPr txBox="1">
            <a:spLocks noGrp="1"/>
          </p:cNvSpPr>
          <p:nvPr>
            <p:ph type="title" idx="4294967295"/>
          </p:nvPr>
        </p:nvSpPr>
        <p:spPr>
          <a:xfrm>
            <a:off x="404799" y="302138"/>
            <a:ext cx="7371477" cy="4385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D50032"/>
                </a:solidFill>
                <a:effectLst/>
                <a:uLnTx/>
                <a:uFillTx/>
                <a:latin typeface="Open Sans"/>
                <a:ea typeface="+mn-ea"/>
                <a:cs typeface="Helvetica"/>
              </a:rPr>
              <a:t>Where RESULTS advocacy fits into the budget</a:t>
            </a:r>
            <a:endParaRPr kumimoji="0" lang="en-US" sz="2400" b="1" i="0" u="none" strike="noStrike" kern="1200" cap="none" spc="0" normalizeH="0" baseline="0" noProof="0">
              <a:ln>
                <a:noFill/>
              </a:ln>
              <a:solidFill>
                <a:srgbClr val="D50032"/>
              </a:solidFill>
              <a:effectLst/>
              <a:uLnTx/>
              <a:uFillTx/>
              <a:latin typeface="Open Sans"/>
              <a:ea typeface="Open Sans"/>
              <a:cs typeface="Helvetica"/>
            </a:endParaRPr>
          </a:p>
        </p:txBody>
      </p:sp>
      <p:sp>
        <p:nvSpPr>
          <p:cNvPr id="7" name="Slide Number Placeholder 8">
            <a:extLst>
              <a:ext uri="{FF2B5EF4-FFF2-40B4-BE49-F238E27FC236}">
                <a16:creationId xmlns:a16="http://schemas.microsoft.com/office/drawing/2014/main" id="{7E04CE3F-A9FF-87A4-9C8A-5BD1FAC74C43}"/>
              </a:ext>
            </a:extLst>
          </p:cNvPr>
          <p:cNvSpPr txBox="1">
            <a:spLocks/>
          </p:cNvSpPr>
          <p:nvPr/>
        </p:nvSpPr>
        <p:spPr>
          <a:xfrm>
            <a:off x="6553200" y="4767263"/>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07E6868-079E-1649-B8D1-459B42CE4DE3}" type="slidenum">
              <a:rPr lang="en-US" sz="1100" smtClean="0">
                <a:latin typeface="Open Sans" panose="020B0606030504020204" pitchFamily="34" charset="0"/>
                <a:ea typeface="Open Sans" panose="020B0606030504020204" pitchFamily="34" charset="0"/>
                <a:cs typeface="Open Sans" panose="020B0606030504020204" pitchFamily="34" charset="0"/>
              </a:rPr>
              <a:pPr algn="r"/>
              <a:t>11</a:t>
            </a:fld>
            <a:endParaRPr lang="en-US" sz="11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205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F536-AF90-B8C3-E7DB-046D4896B95F}"/>
              </a:ext>
            </a:extLst>
          </p:cNvPr>
          <p:cNvSpPr>
            <a:spLocks noGrp="1"/>
          </p:cNvSpPr>
          <p:nvPr>
            <p:ph type="title"/>
          </p:nvPr>
        </p:nvSpPr>
        <p:spPr>
          <a:xfrm>
            <a:off x="703193" y="102393"/>
            <a:ext cx="7737614" cy="607868"/>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700" b="1">
                <a:solidFill>
                  <a:srgbClr val="D50032"/>
                </a:solidFill>
                <a:latin typeface="Open Sans" panose="020B0606030504020204" pitchFamily="34" charset="0"/>
                <a:ea typeface="Open Sans" panose="020B0606030504020204" pitchFamily="34" charset="0"/>
                <a:cs typeface="Open Sans" panose="020B0606030504020204" pitchFamily="34" charset="0"/>
              </a:rPr>
              <a:t>FY23 discretionary </a:t>
            </a:r>
            <a:r>
              <a:rPr lang="en-US" sz="2700">
                <a:solidFill>
                  <a:srgbClr val="D50032"/>
                </a:solidFill>
                <a:latin typeface="Open Sans" panose="020B0606030504020204" pitchFamily="34" charset="0"/>
                <a:ea typeface="Open Sans" panose="020B0606030504020204" pitchFamily="34" charset="0"/>
                <a:cs typeface="Open Sans" panose="020B0606030504020204" pitchFamily="34" charset="0"/>
              </a:rPr>
              <a:t>f</a:t>
            </a:r>
            <a:r>
              <a:rPr lang="en-US" sz="2700" b="1">
                <a:solidFill>
                  <a:srgbClr val="D50032"/>
                </a:solidFill>
                <a:latin typeface="Open Sans" panose="020B0606030504020204" pitchFamily="34" charset="0"/>
                <a:ea typeface="Open Sans" panose="020B0606030504020204" pitchFamily="34" charset="0"/>
                <a:cs typeface="Open Sans" panose="020B0606030504020204" pitchFamily="34" charset="0"/>
              </a:rPr>
              <a:t>unding</a:t>
            </a:r>
          </a:p>
        </p:txBody>
      </p:sp>
      <p:pic>
        <p:nvPicPr>
          <p:cNvPr id="3" name="Picture 3" descr="A chart showing that FY23 discretionary funding was made up of $858 billion for defense and $772.5 billion for non-defense.">
            <a:extLst>
              <a:ext uri="{FF2B5EF4-FFF2-40B4-BE49-F238E27FC236}">
                <a16:creationId xmlns:a16="http://schemas.microsoft.com/office/drawing/2014/main" id="{B3170C8D-2CB4-5F6F-4E50-5B2497B48CEB}"/>
              </a:ext>
            </a:extLst>
          </p:cNvPr>
          <p:cNvPicPr>
            <a:picLocks noChangeAspect="1"/>
          </p:cNvPicPr>
          <p:nvPr/>
        </p:nvPicPr>
        <p:blipFill rotWithShape="1">
          <a:blip r:embed="rId3"/>
          <a:srcRect t="104"/>
          <a:stretch/>
        </p:blipFill>
        <p:spPr>
          <a:xfrm>
            <a:off x="2382215" y="858416"/>
            <a:ext cx="4379570" cy="4182691"/>
          </a:xfrm>
          <a:prstGeom prst="rect">
            <a:avLst/>
          </a:prstGeom>
        </p:spPr>
      </p:pic>
      <p:sp>
        <p:nvSpPr>
          <p:cNvPr id="4" name="Slide Number Placeholder 8">
            <a:extLst>
              <a:ext uri="{FF2B5EF4-FFF2-40B4-BE49-F238E27FC236}">
                <a16:creationId xmlns:a16="http://schemas.microsoft.com/office/drawing/2014/main" id="{EA3514D4-6EE5-8A3A-A49E-1B607DFFE5E8}"/>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12</a:t>
            </a:fld>
            <a:endParaRPr lang="en-US"/>
          </a:p>
        </p:txBody>
      </p:sp>
    </p:spTree>
    <p:extLst>
      <p:ext uri="{BB962C8B-B14F-4D97-AF65-F5344CB8AC3E}">
        <p14:creationId xmlns:p14="http://schemas.microsoft.com/office/powerpoint/2010/main" val="407704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F536-AF90-B8C3-E7DB-046D4896B95F}"/>
              </a:ext>
            </a:extLst>
          </p:cNvPr>
          <p:cNvSpPr>
            <a:spLocks noGrp="1"/>
          </p:cNvSpPr>
          <p:nvPr>
            <p:ph type="title"/>
          </p:nvPr>
        </p:nvSpPr>
        <p:spPr>
          <a:xfrm>
            <a:off x="367145" y="237260"/>
            <a:ext cx="7578287" cy="607868"/>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nSpc>
                <a:spcPct val="114000"/>
              </a:lnSpc>
            </a:pPr>
            <a:r>
              <a:rPr lang="en-US" sz="2250" b="1">
                <a:solidFill>
                  <a:srgbClr val="D50032"/>
                </a:solidFill>
                <a:latin typeface="Open Sans" panose="020B0606030504020204" pitchFamily="34" charset="0"/>
                <a:ea typeface="Open Sans" panose="020B0606030504020204" pitchFamily="34" charset="0"/>
                <a:cs typeface="Open Sans" panose="020B0606030504020204" pitchFamily="34" charset="0"/>
              </a:rPr>
              <a:t>Nondefense discretionary spending, FY20</a:t>
            </a:r>
            <a:br>
              <a:rPr lang="en-US" sz="2250" b="1">
                <a:solidFill>
                  <a:srgbClr val="D50032"/>
                </a:solidFill>
                <a:latin typeface="Open Sans" panose="020B0606030504020204" pitchFamily="34" charset="0"/>
                <a:ea typeface="Open Sans" panose="020B0606030504020204" pitchFamily="34" charset="0"/>
                <a:cs typeface="Open Sans" panose="020B0606030504020204" pitchFamily="34" charset="0"/>
              </a:rPr>
            </a:br>
            <a:r>
              <a:rPr lang="en-US" sz="1600" b="0" i="1">
                <a:latin typeface="Open Sans" panose="020B0606030504020204" pitchFamily="34" charset="0"/>
                <a:ea typeface="Open Sans" panose="020B0606030504020204" pitchFamily="34" charset="0"/>
                <a:cs typeface="Open Sans" panose="020B0606030504020204" pitchFamily="34" charset="0"/>
              </a:rPr>
              <a:t>in billions of dollars</a:t>
            </a:r>
          </a:p>
        </p:txBody>
      </p:sp>
      <p:pic>
        <p:nvPicPr>
          <p:cNvPr id="5" name="Picture 4" descr="Bar graph displaying nondefense discretionary spending in FY2020 in billions of dollars - health is top category at 178 billion and the bottom category is International Affairs at 60 billion.">
            <a:extLst>
              <a:ext uri="{FF2B5EF4-FFF2-40B4-BE49-F238E27FC236}">
                <a16:creationId xmlns:a16="http://schemas.microsoft.com/office/drawing/2014/main" id="{BDF46DCE-BD53-2CBA-648E-C7BEC857D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581" y="1046555"/>
            <a:ext cx="7155851" cy="3331502"/>
          </a:xfrm>
          <a:prstGeom prst="rect">
            <a:avLst/>
          </a:prstGeom>
        </p:spPr>
      </p:pic>
      <p:sp>
        <p:nvSpPr>
          <p:cNvPr id="6" name="TextBox 5">
            <a:extLst>
              <a:ext uri="{FF2B5EF4-FFF2-40B4-BE49-F238E27FC236}">
                <a16:creationId xmlns:a16="http://schemas.microsoft.com/office/drawing/2014/main" id="{9030488B-3E0E-3DC4-1D59-2E075CE92467}"/>
              </a:ext>
            </a:extLst>
          </p:cNvPr>
          <p:cNvSpPr txBox="1"/>
          <p:nvPr/>
        </p:nvSpPr>
        <p:spPr>
          <a:xfrm>
            <a:off x="-1203452" y="4439570"/>
            <a:ext cx="3663181" cy="184666"/>
          </a:xfrm>
          <a:prstGeom prst="rect">
            <a:avLst/>
          </a:prstGeom>
          <a:noFill/>
          <a:ln>
            <a:noFill/>
          </a:ln>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600"/>
              <a:t>Source: Office of Management and Budget</a:t>
            </a:r>
          </a:p>
        </p:txBody>
      </p:sp>
      <p:sp>
        <p:nvSpPr>
          <p:cNvPr id="3" name="TextBox 2">
            <a:extLst>
              <a:ext uri="{FF2B5EF4-FFF2-40B4-BE49-F238E27FC236}">
                <a16:creationId xmlns:a16="http://schemas.microsoft.com/office/drawing/2014/main" id="{0FFAB0AA-57C7-0213-F2D9-438480EDD3A2}"/>
              </a:ext>
            </a:extLst>
          </p:cNvPr>
          <p:cNvSpPr txBox="1"/>
          <p:nvPr/>
        </p:nvSpPr>
        <p:spPr>
          <a:xfrm>
            <a:off x="5631756" y="3931809"/>
            <a:ext cx="3392447" cy="692754"/>
          </a:xfrm>
          <a:prstGeom prst="rect">
            <a:avLst/>
          </a:prstGeom>
          <a:ln>
            <a:solidFill>
              <a:srgbClr val="4472C4"/>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013">
                <a:ea typeface="Open Sans"/>
                <a:cs typeface="Open Sans"/>
              </a:rPr>
              <a:t>REMINDER: The IA budget funds the State Department, foreign service, embassy security, etc... </a:t>
            </a:r>
          </a:p>
          <a:p>
            <a:r>
              <a:rPr lang="en-US" sz="1013">
                <a:ea typeface="Open Sans"/>
                <a:cs typeface="Open Sans"/>
              </a:rPr>
              <a:t>Less than 1% of our $4 Trillion budget supports global anti-poverty programs! </a:t>
            </a:r>
          </a:p>
        </p:txBody>
      </p:sp>
      <p:sp>
        <p:nvSpPr>
          <p:cNvPr id="7" name="Slide Number Placeholder 8">
            <a:extLst>
              <a:ext uri="{FF2B5EF4-FFF2-40B4-BE49-F238E27FC236}">
                <a16:creationId xmlns:a16="http://schemas.microsoft.com/office/drawing/2014/main" id="{10F2B346-62A5-CEFD-D83B-27F85F4B1979}"/>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13</a:t>
            </a:fld>
            <a:endParaRPr lang="en-US"/>
          </a:p>
        </p:txBody>
      </p:sp>
    </p:spTree>
    <p:extLst>
      <p:ext uri="{BB962C8B-B14F-4D97-AF65-F5344CB8AC3E}">
        <p14:creationId xmlns:p14="http://schemas.microsoft.com/office/powerpoint/2010/main" val="327735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gress decides how to spend money during the appropriations process. This funding can support health, education, and economic opportunity for families around the world.">
            <a:extLst>
              <a:ext uri="{FF2B5EF4-FFF2-40B4-BE49-F238E27FC236}">
                <a16:creationId xmlns:a16="http://schemas.microsoft.com/office/drawing/2014/main" id="{5D2FD6ED-54CC-7DCC-C25C-148CCB07A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05" y="0"/>
            <a:ext cx="9414009" cy="5127161"/>
          </a:xfrm>
          <a:prstGeom prst="rect">
            <a:avLst/>
          </a:prstGeom>
        </p:spPr>
      </p:pic>
      <p:sp>
        <p:nvSpPr>
          <p:cNvPr id="2" name="Slide Number Placeholder 8">
            <a:extLst>
              <a:ext uri="{FF2B5EF4-FFF2-40B4-BE49-F238E27FC236}">
                <a16:creationId xmlns:a16="http://schemas.microsoft.com/office/drawing/2014/main" id="{7544DC3E-C668-3175-D3B8-1EE6D7F36BB3}"/>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14</a:t>
            </a:fld>
            <a:endParaRPr lang="en-US"/>
          </a:p>
        </p:txBody>
      </p:sp>
      <p:sp>
        <p:nvSpPr>
          <p:cNvPr id="3" name="Title 2">
            <a:extLst>
              <a:ext uri="{FF2B5EF4-FFF2-40B4-BE49-F238E27FC236}">
                <a16:creationId xmlns:a16="http://schemas.microsoft.com/office/drawing/2014/main" id="{E7220955-5E88-94B8-DF49-175310C381F2}"/>
              </a:ext>
            </a:extLst>
          </p:cNvPr>
          <p:cNvSpPr>
            <a:spLocks noGrp="1"/>
          </p:cNvSpPr>
          <p:nvPr>
            <p:ph type="title" idx="4294967295"/>
          </p:nvPr>
        </p:nvSpPr>
        <p:spPr/>
        <p:txBody>
          <a:bodyPr/>
          <a:lstStyle/>
          <a:p>
            <a:endParaRPr lang="en-US"/>
          </a:p>
        </p:txBody>
      </p:sp>
    </p:spTree>
    <p:extLst>
      <p:ext uri="{BB962C8B-B14F-4D97-AF65-F5344CB8AC3E}">
        <p14:creationId xmlns:p14="http://schemas.microsoft.com/office/powerpoint/2010/main" val="2836386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020" y="102393"/>
            <a:ext cx="6515100" cy="619125"/>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400" b="1">
                <a:solidFill>
                  <a:srgbClr val="D50032"/>
                </a:solidFill>
                <a:latin typeface="Open Sans"/>
              </a:rPr>
              <a:t>President's Budget Request (PBR)</a:t>
            </a:r>
          </a:p>
        </p:txBody>
      </p:sp>
      <p:sp>
        <p:nvSpPr>
          <p:cNvPr id="3" name="Content Placeholder 2"/>
          <p:cNvSpPr>
            <a:spLocks noGrp="1"/>
          </p:cNvSpPr>
          <p:nvPr>
            <p:ph idx="1"/>
          </p:nvPr>
        </p:nvSpPr>
        <p:spPr>
          <a:xfrm>
            <a:off x="208722" y="735807"/>
            <a:ext cx="5076200" cy="4305300"/>
          </a:xfrm>
        </p:spPr>
        <p:txBody>
          <a:bodyPr vert="horz" lIns="68580" tIns="34290" rIns="68580" bIns="34290" rtlCol="0" anchor="t">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342424" indent="-342424">
              <a:lnSpc>
                <a:spcPct val="114000"/>
              </a:lnSpc>
              <a:spcBef>
                <a:spcPts val="0"/>
              </a:spcBef>
              <a:spcAft>
                <a:spcPts val="1200"/>
              </a:spcAft>
            </a:pPr>
            <a:r>
              <a:rPr lang="en-US" sz="1800">
                <a:latin typeface="Open Sans"/>
              </a:rPr>
              <a:t>The Office of Management and Budget and White House officials begin shaping up to 18 months prior to the start of the Fiscal Year. </a:t>
            </a:r>
            <a:endParaRPr lang="en-US" sz="1800">
              <a:latin typeface="Open Sans"/>
              <a:ea typeface="Open Sans"/>
              <a:cs typeface="Open Sans"/>
            </a:endParaRPr>
          </a:p>
          <a:p>
            <a:pPr marL="342424" indent="-342424">
              <a:lnSpc>
                <a:spcPct val="114000"/>
              </a:lnSpc>
              <a:spcBef>
                <a:spcPts val="0"/>
              </a:spcBef>
              <a:spcAft>
                <a:spcPts val="1200"/>
              </a:spcAft>
            </a:pPr>
            <a:r>
              <a:rPr lang="en-US" sz="1800">
                <a:latin typeface="Open Sans"/>
              </a:rPr>
              <a:t>A policy document, part of the administration’s vision.</a:t>
            </a:r>
            <a:endParaRPr lang="en-US" sz="1800">
              <a:latin typeface="Open Sans"/>
              <a:ea typeface="Open Sans"/>
              <a:cs typeface="Open Sans"/>
            </a:endParaRPr>
          </a:p>
          <a:p>
            <a:pPr marL="342424" indent="-342424">
              <a:lnSpc>
                <a:spcPct val="114000"/>
              </a:lnSpc>
              <a:spcBef>
                <a:spcPts val="0"/>
              </a:spcBef>
              <a:spcAft>
                <a:spcPts val="1200"/>
              </a:spcAft>
            </a:pPr>
            <a:r>
              <a:rPr lang="en-US" sz="1800">
                <a:latin typeface="Open Sans"/>
              </a:rPr>
              <a:t>Only a proposal. Congress does not have to follow it. Can often be seen as “dead on arrival”, even by many in their own party.</a:t>
            </a:r>
            <a:endParaRPr lang="en-US" sz="1800">
              <a:latin typeface="Open Sans"/>
              <a:ea typeface="Open Sans"/>
              <a:cs typeface="Open Sans"/>
            </a:endParaRPr>
          </a:p>
          <a:p>
            <a:pPr marL="342424" indent="-342424">
              <a:lnSpc>
                <a:spcPct val="114000"/>
              </a:lnSpc>
              <a:spcBef>
                <a:spcPts val="0"/>
              </a:spcBef>
              <a:spcAft>
                <a:spcPts val="1200"/>
              </a:spcAft>
            </a:pPr>
            <a:r>
              <a:rPr lang="en-US" sz="1800">
                <a:latin typeface="Open Sans"/>
              </a:rPr>
              <a:t>New policies are often previewed in the State of the Union address</a:t>
            </a:r>
            <a:endParaRPr lang="en-US" sz="1800">
              <a:latin typeface="Open Sans"/>
              <a:ea typeface="Open Sans"/>
              <a:cs typeface="Open Sans"/>
            </a:endParaRPr>
          </a:p>
        </p:txBody>
      </p:sp>
      <p:sp>
        <p:nvSpPr>
          <p:cNvPr id="4" name="Slide Number Placeholder 8">
            <a:extLst>
              <a:ext uri="{FF2B5EF4-FFF2-40B4-BE49-F238E27FC236}">
                <a16:creationId xmlns:a16="http://schemas.microsoft.com/office/drawing/2014/main" id="{A292A5E9-9B6C-3715-FD04-86EE3218FAB0}"/>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15</a:t>
            </a:fld>
            <a:endParaRPr lang="en-US"/>
          </a:p>
        </p:txBody>
      </p:sp>
      <p:pic>
        <p:nvPicPr>
          <p:cNvPr id="7" name="Graphic 6" descr="Coins outline">
            <a:extLst>
              <a:ext uri="{FF2B5EF4-FFF2-40B4-BE49-F238E27FC236}">
                <a16:creationId xmlns:a16="http://schemas.microsoft.com/office/drawing/2014/main" id="{24B031E4-C72A-1483-FEAB-E0BB0A2803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29362" y="1749425"/>
            <a:ext cx="684213" cy="684213"/>
          </a:xfrm>
          <a:prstGeom prst="rect">
            <a:avLst/>
          </a:prstGeom>
        </p:spPr>
      </p:pic>
      <p:pic>
        <p:nvPicPr>
          <p:cNvPr id="9" name="Graphic 8" descr="Money outline">
            <a:extLst>
              <a:ext uri="{FF2B5EF4-FFF2-40B4-BE49-F238E27FC236}">
                <a16:creationId xmlns:a16="http://schemas.microsoft.com/office/drawing/2014/main" id="{372E8F18-7D78-792E-6FA3-9EDCFD3F20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5238" y="1574800"/>
            <a:ext cx="914400" cy="914400"/>
          </a:xfrm>
          <a:prstGeom prst="rect">
            <a:avLst/>
          </a:prstGeom>
        </p:spPr>
      </p:pic>
      <p:sp>
        <p:nvSpPr>
          <p:cNvPr id="10" name="TextBox 9">
            <a:extLst>
              <a:ext uri="{FF2B5EF4-FFF2-40B4-BE49-F238E27FC236}">
                <a16:creationId xmlns:a16="http://schemas.microsoft.com/office/drawing/2014/main" id="{8AA9B443-BBEB-9898-8917-8A3CEF6D0876}"/>
              </a:ext>
            </a:extLst>
          </p:cNvPr>
          <p:cNvSpPr txBox="1"/>
          <p:nvPr/>
        </p:nvSpPr>
        <p:spPr>
          <a:xfrm>
            <a:off x="5945187" y="1103312"/>
            <a:ext cx="319881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Open Sans"/>
                <a:ea typeface="Calibri"/>
                <a:cs typeface="Calibri"/>
              </a:rPr>
              <a:t>OMB begins working on future budgets early</a:t>
            </a:r>
            <a:endParaRPr lang="en-US" sz="1100">
              <a:latin typeface="Open Sans"/>
            </a:endParaRPr>
          </a:p>
        </p:txBody>
      </p:sp>
      <p:sp>
        <p:nvSpPr>
          <p:cNvPr id="11" name="TextBox 10">
            <a:extLst>
              <a:ext uri="{FF2B5EF4-FFF2-40B4-BE49-F238E27FC236}">
                <a16:creationId xmlns:a16="http://schemas.microsoft.com/office/drawing/2014/main" id="{9A99BD90-BDD4-703E-F9E8-EDB8FA703E10}"/>
              </a:ext>
            </a:extLst>
          </p:cNvPr>
          <p:cNvSpPr txBox="1"/>
          <p:nvPr/>
        </p:nvSpPr>
        <p:spPr>
          <a:xfrm>
            <a:off x="5873750" y="2674937"/>
            <a:ext cx="319881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Open Sans"/>
                <a:ea typeface="Calibri"/>
                <a:cs typeface="Calibri"/>
              </a:rPr>
              <a:t>After the State of the Union, the President sends their budget request to Congress</a:t>
            </a:r>
            <a:endParaRPr lang="en-US"/>
          </a:p>
        </p:txBody>
      </p:sp>
      <p:pic>
        <p:nvPicPr>
          <p:cNvPr id="14" name="Graphic 13" descr="Lecturer with solid fill">
            <a:extLst>
              <a:ext uri="{FF2B5EF4-FFF2-40B4-BE49-F238E27FC236}">
                <a16:creationId xmlns:a16="http://schemas.microsoft.com/office/drawing/2014/main" id="{973BD66C-F668-5AC8-CA05-741BCBCB54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11988" y="3440113"/>
            <a:ext cx="914400" cy="914400"/>
          </a:xfrm>
          <a:prstGeom prst="rect">
            <a:avLst/>
          </a:prstGeom>
        </p:spPr>
      </p:pic>
      <p:pic>
        <p:nvPicPr>
          <p:cNvPr id="15" name="Graphic 14" descr="Speech outline">
            <a:extLst>
              <a:ext uri="{FF2B5EF4-FFF2-40B4-BE49-F238E27FC236}">
                <a16:creationId xmlns:a16="http://schemas.microsoft.com/office/drawing/2014/main" id="{1D0CA757-D6F7-7ED2-8F2C-C2077E48AF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42113" y="2995613"/>
            <a:ext cx="660400" cy="660400"/>
          </a:xfrm>
          <a:prstGeom prst="rect">
            <a:avLst/>
          </a:prstGeom>
        </p:spPr>
      </p:pic>
      <p:pic>
        <p:nvPicPr>
          <p:cNvPr id="16" name="Graphic 15" descr="Calculator with solid fill">
            <a:extLst>
              <a:ext uri="{FF2B5EF4-FFF2-40B4-BE49-F238E27FC236}">
                <a16:creationId xmlns:a16="http://schemas.microsoft.com/office/drawing/2014/main" id="{8268ADB9-DF3C-DCE4-CE93-3C1EC74577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53238" y="1519238"/>
            <a:ext cx="914400" cy="914400"/>
          </a:xfrm>
          <a:prstGeom prst="rect">
            <a:avLst/>
          </a:prstGeom>
        </p:spPr>
      </p:pic>
    </p:spTree>
    <p:extLst>
      <p:ext uri="{BB962C8B-B14F-4D97-AF65-F5344CB8AC3E}">
        <p14:creationId xmlns:p14="http://schemas.microsoft.com/office/powerpoint/2010/main" val="1652776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365" y="102393"/>
            <a:ext cx="7335268" cy="577276"/>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400" b="1">
                <a:solidFill>
                  <a:srgbClr val="D50032"/>
                </a:solidFill>
                <a:latin typeface="Open Sans"/>
              </a:rPr>
              <a:t>What</a:t>
            </a:r>
            <a:r>
              <a:rPr lang="en-US" sz="2400">
                <a:solidFill>
                  <a:srgbClr val="D50032"/>
                </a:solidFill>
                <a:latin typeface="Open Sans"/>
              </a:rPr>
              <a:t> is</a:t>
            </a:r>
            <a:r>
              <a:rPr lang="en-US" sz="2400" b="1">
                <a:solidFill>
                  <a:srgbClr val="D50032"/>
                </a:solidFill>
                <a:latin typeface="Open Sans"/>
              </a:rPr>
              <a:t> supposed to happen... </a:t>
            </a:r>
          </a:p>
        </p:txBody>
      </p:sp>
      <p:sp>
        <p:nvSpPr>
          <p:cNvPr id="3" name="Content Placeholder 2"/>
          <p:cNvSpPr>
            <a:spLocks noGrp="1"/>
          </p:cNvSpPr>
          <p:nvPr>
            <p:ph idx="1"/>
          </p:nvPr>
        </p:nvSpPr>
        <p:spPr>
          <a:xfrm>
            <a:off x="1485900" y="962027"/>
            <a:ext cx="6172200" cy="3632597"/>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buNone/>
            </a:pPr>
            <a:endParaRPr lang="en-US"/>
          </a:p>
          <a:p>
            <a:pPr marL="0" indent="0">
              <a:buNone/>
            </a:pPr>
            <a:endParaRPr lang="en-US"/>
          </a:p>
        </p:txBody>
      </p:sp>
      <p:sp>
        <p:nvSpPr>
          <p:cNvPr id="7" name="Rectangle 6"/>
          <p:cNvSpPr/>
          <p:nvPr/>
        </p:nvSpPr>
        <p:spPr>
          <a:xfrm>
            <a:off x="395207" y="962027"/>
            <a:ext cx="8229600" cy="4455450"/>
          </a:xfrm>
          <a:prstGeom prst="rect">
            <a:avLst/>
          </a:prstGeom>
        </p:spPr>
        <p:txBody>
          <a:bodyPr wrap="square" lIns="68580" tIns="34290" rIns="68580" bIns="3429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lnSpc>
                <a:spcPct val="114000"/>
              </a:lnSpc>
              <a:spcAft>
                <a:spcPts val="3000"/>
              </a:spcAft>
            </a:pPr>
            <a:r>
              <a:rPr lang="en-US" sz="1800" b="1">
                <a:latin typeface="Open Sans" panose="020B0606030504020204" pitchFamily="34" charset="0"/>
                <a:ea typeface="Open Sans" panose="020B0606030504020204" pitchFamily="34" charset="0"/>
                <a:cs typeface="Open Sans" panose="020B0606030504020204" pitchFamily="34" charset="0"/>
              </a:rPr>
              <a:t>Twelve appropriations subcommittees</a:t>
            </a:r>
            <a:r>
              <a:rPr lang="en-US" sz="1800">
                <a:latin typeface="Open Sans" panose="020B0606030504020204" pitchFamily="34" charset="0"/>
                <a:ea typeface="Open Sans" panose="020B0606030504020204" pitchFamily="34" charset="0"/>
                <a:cs typeface="Open Sans" panose="020B0606030504020204" pitchFamily="34" charset="0"/>
              </a:rPr>
              <a:t> in the </a:t>
            </a:r>
            <a:r>
              <a:rPr lang="en-US" sz="1800" b="1">
                <a:latin typeface="Open Sans" panose="020B0606030504020204" pitchFamily="34" charset="0"/>
                <a:ea typeface="Open Sans" panose="020B0606030504020204" pitchFamily="34" charset="0"/>
                <a:cs typeface="Open Sans" panose="020B0606030504020204" pitchFamily="34" charset="0"/>
              </a:rPr>
              <a:t>House </a:t>
            </a:r>
            <a:r>
              <a:rPr lang="en-US" sz="1800">
                <a:latin typeface="Open Sans" panose="020B0606030504020204" pitchFamily="34" charset="0"/>
                <a:ea typeface="Open Sans" panose="020B0606030504020204" pitchFamily="34" charset="0"/>
                <a:cs typeface="Open Sans" panose="020B0606030504020204" pitchFamily="34" charset="0"/>
              </a:rPr>
              <a:t>and </a:t>
            </a:r>
            <a:r>
              <a:rPr lang="en-US" sz="1800" b="1">
                <a:latin typeface="Open Sans" panose="020B0606030504020204" pitchFamily="34" charset="0"/>
                <a:ea typeface="Open Sans" panose="020B0606030504020204" pitchFamily="34" charset="0"/>
                <a:cs typeface="Open Sans" panose="020B0606030504020204" pitchFamily="34" charset="0"/>
              </a:rPr>
              <a:t>Senate </a:t>
            </a:r>
            <a:r>
              <a:rPr lang="en-US" sz="1800">
                <a:latin typeface="Open Sans" panose="020B0606030504020204" pitchFamily="34" charset="0"/>
                <a:ea typeface="Open Sans" panose="020B0606030504020204" pitchFamily="34" charset="0"/>
                <a:cs typeface="Open Sans" panose="020B0606030504020204" pitchFamily="34" charset="0"/>
              </a:rPr>
              <a:t>hold public hearings and prepare appropriations bills. Discretionary spending limits are set by the budget resolution (if Congress does one), which can also include changes to taxes and mandatory programs.</a:t>
            </a:r>
          </a:p>
          <a:p>
            <a:pPr algn="ctr">
              <a:spcAft>
                <a:spcPts val="3000"/>
              </a:spcAft>
            </a:pPr>
            <a:r>
              <a:rPr lang="en-US" sz="1800">
                <a:latin typeface="Open Sans" panose="020B0606030504020204" pitchFamily="34" charset="0"/>
                <a:ea typeface="Open Sans" panose="020B0606030504020204" pitchFamily="34" charset="0"/>
                <a:cs typeface="Open Sans" panose="020B0606030504020204" pitchFamily="34" charset="0"/>
              </a:rPr>
              <a:t>The full </a:t>
            </a:r>
            <a:r>
              <a:rPr lang="en-US" sz="1800" b="1">
                <a:latin typeface="Open Sans" panose="020B0606030504020204" pitchFamily="34" charset="0"/>
                <a:ea typeface="Open Sans" panose="020B0606030504020204" pitchFamily="34" charset="0"/>
                <a:cs typeface="Open Sans" panose="020B0606030504020204" pitchFamily="34" charset="0"/>
              </a:rPr>
              <a:t>Appropriations Committees </a:t>
            </a:r>
            <a:r>
              <a:rPr lang="en-US" sz="1800">
                <a:latin typeface="Open Sans" panose="020B0606030504020204" pitchFamily="34" charset="0"/>
                <a:ea typeface="Open Sans" panose="020B0606030504020204" pitchFamily="34" charset="0"/>
                <a:cs typeface="Open Sans" panose="020B0606030504020204" pitchFamily="34" charset="0"/>
              </a:rPr>
              <a:t>in the </a:t>
            </a:r>
            <a:r>
              <a:rPr lang="en-US" sz="1800" b="1">
                <a:latin typeface="Open Sans" panose="020B0606030504020204" pitchFamily="34" charset="0"/>
                <a:ea typeface="Open Sans" panose="020B0606030504020204" pitchFamily="34" charset="0"/>
                <a:cs typeface="Open Sans" panose="020B0606030504020204" pitchFamily="34" charset="0"/>
              </a:rPr>
              <a:t>House </a:t>
            </a:r>
            <a:r>
              <a:rPr lang="en-US" sz="1800">
                <a:latin typeface="Open Sans" panose="020B0606030504020204" pitchFamily="34" charset="0"/>
                <a:ea typeface="Open Sans" panose="020B0606030504020204" pitchFamily="34" charset="0"/>
                <a:cs typeface="Open Sans" panose="020B0606030504020204" pitchFamily="34" charset="0"/>
              </a:rPr>
              <a:t>and </a:t>
            </a:r>
            <a:r>
              <a:rPr lang="en-US" sz="1800" b="1">
                <a:latin typeface="Open Sans" panose="020B0606030504020204" pitchFamily="34" charset="0"/>
                <a:ea typeface="Open Sans" panose="020B0606030504020204" pitchFamily="34" charset="0"/>
                <a:cs typeface="Open Sans" panose="020B0606030504020204" pitchFamily="34" charset="0"/>
              </a:rPr>
              <a:t>Senate </a:t>
            </a:r>
            <a:r>
              <a:rPr lang="en-US" sz="1800">
                <a:latin typeface="Open Sans" panose="020B0606030504020204" pitchFamily="34" charset="0"/>
                <a:ea typeface="Open Sans" panose="020B0606030504020204" pitchFamily="34" charset="0"/>
                <a:cs typeface="Open Sans" panose="020B0606030504020204" pitchFamily="34" charset="0"/>
              </a:rPr>
              <a:t>vote on the 12 bills approved in subcommittee.</a:t>
            </a:r>
          </a:p>
          <a:p>
            <a:pPr algn="ctr">
              <a:spcAft>
                <a:spcPts val="3000"/>
              </a:spcAft>
            </a:pPr>
            <a:r>
              <a:rPr lang="en-US" sz="1800">
                <a:latin typeface="Open Sans" panose="020B0606030504020204" pitchFamily="34" charset="0"/>
                <a:ea typeface="Open Sans" panose="020B0606030504020204" pitchFamily="34" charset="0"/>
                <a:cs typeface="Open Sans" panose="020B0606030504020204" pitchFamily="34" charset="0"/>
              </a:rPr>
              <a:t>The full </a:t>
            </a:r>
            <a:r>
              <a:rPr lang="en-US" sz="1800" b="1">
                <a:latin typeface="Open Sans" panose="020B0606030504020204" pitchFamily="34" charset="0"/>
                <a:ea typeface="Open Sans" panose="020B0606030504020204" pitchFamily="34" charset="0"/>
                <a:cs typeface="Open Sans" panose="020B0606030504020204" pitchFamily="34" charset="0"/>
              </a:rPr>
              <a:t>House </a:t>
            </a:r>
            <a:r>
              <a:rPr lang="en-US" sz="1800">
                <a:latin typeface="Open Sans" panose="020B0606030504020204" pitchFamily="34" charset="0"/>
                <a:ea typeface="Open Sans" panose="020B0606030504020204" pitchFamily="34" charset="0"/>
                <a:cs typeface="Open Sans" panose="020B0606030504020204" pitchFamily="34" charset="0"/>
              </a:rPr>
              <a:t>and full </a:t>
            </a:r>
            <a:r>
              <a:rPr lang="en-US" sz="1800" b="1">
                <a:latin typeface="Open Sans" panose="020B0606030504020204" pitchFamily="34" charset="0"/>
                <a:ea typeface="Open Sans" panose="020B0606030504020204" pitchFamily="34" charset="0"/>
                <a:cs typeface="Open Sans" panose="020B0606030504020204" pitchFamily="34" charset="0"/>
              </a:rPr>
              <a:t>Senate </a:t>
            </a:r>
            <a:r>
              <a:rPr lang="en-US" sz="1800">
                <a:latin typeface="Open Sans" panose="020B0606030504020204" pitchFamily="34" charset="0"/>
                <a:ea typeface="Open Sans" panose="020B0606030504020204" pitchFamily="34" charset="0"/>
                <a:cs typeface="Open Sans" panose="020B0606030504020204" pitchFamily="34" charset="0"/>
              </a:rPr>
              <a:t>vote on each appropriations bill.</a:t>
            </a:r>
          </a:p>
          <a:p>
            <a:pPr algn="ctr">
              <a:spcAft>
                <a:spcPts val="3000"/>
              </a:spcAft>
            </a:pPr>
            <a:r>
              <a:rPr lang="en-US" sz="1800">
                <a:latin typeface="Open Sans" panose="020B0606030504020204" pitchFamily="34" charset="0"/>
                <a:ea typeface="Open Sans" panose="020B0606030504020204" pitchFamily="34" charset="0"/>
                <a:cs typeface="Open Sans" panose="020B0606030504020204" pitchFamily="34" charset="0"/>
              </a:rPr>
              <a:t>The 12 bills go to the </a:t>
            </a:r>
            <a:r>
              <a:rPr lang="en-US" sz="1800" b="1">
                <a:latin typeface="Open Sans" panose="020B0606030504020204" pitchFamily="34" charset="0"/>
                <a:ea typeface="Open Sans" panose="020B0606030504020204" pitchFamily="34" charset="0"/>
                <a:cs typeface="Open Sans" panose="020B0606030504020204" pitchFamily="34" charset="0"/>
              </a:rPr>
              <a:t>White House</a:t>
            </a:r>
            <a:r>
              <a:rPr lang="en-US" sz="1800">
                <a:latin typeface="Open Sans" panose="020B0606030504020204" pitchFamily="34" charset="0"/>
                <a:ea typeface="Open Sans" panose="020B0606030504020204" pitchFamily="34" charset="0"/>
                <a:cs typeface="Open Sans" panose="020B0606030504020204" pitchFamily="34" charset="0"/>
              </a:rPr>
              <a:t> and are signed into law.</a:t>
            </a:r>
          </a:p>
          <a:p>
            <a:pPr>
              <a:lnSpc>
                <a:spcPct val="113999"/>
              </a:lnSpc>
            </a:pPr>
            <a:endParaRPr lang="en-US" sz="1400">
              <a:latin typeface="Open Sans"/>
              <a:ea typeface="Open Sans"/>
              <a:cs typeface="Helvetica"/>
            </a:endParaRPr>
          </a:p>
          <a:p>
            <a:pPr>
              <a:lnSpc>
                <a:spcPct val="113999"/>
              </a:lnSpc>
            </a:pPr>
            <a:endParaRPr lang="en-US" sz="1400">
              <a:latin typeface="Open Sans"/>
              <a:ea typeface="Open Sans"/>
              <a:cs typeface="Helvetica"/>
            </a:endParaRPr>
          </a:p>
        </p:txBody>
      </p:sp>
      <p:sp>
        <p:nvSpPr>
          <p:cNvPr id="5" name="Slide Number Placeholder 8">
            <a:extLst>
              <a:ext uri="{FF2B5EF4-FFF2-40B4-BE49-F238E27FC236}">
                <a16:creationId xmlns:a16="http://schemas.microsoft.com/office/drawing/2014/main" id="{6D630320-6B08-0318-AD18-182F55CE5EE7}"/>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16</a:t>
            </a:fld>
            <a:endParaRPr lang="en-US"/>
          </a:p>
        </p:txBody>
      </p:sp>
      <p:sp>
        <p:nvSpPr>
          <p:cNvPr id="11" name="Arrow: Down 10">
            <a:extLst>
              <a:ext uri="{FF2B5EF4-FFF2-40B4-BE49-F238E27FC236}">
                <a16:creationId xmlns:a16="http://schemas.microsoft.com/office/drawing/2014/main" id="{6440B1E6-7DA5-23F0-76C3-6AF849C446BC}"/>
              </a:ext>
            </a:extLst>
          </p:cNvPr>
          <p:cNvSpPr/>
          <p:nvPr/>
        </p:nvSpPr>
        <p:spPr>
          <a:xfrm>
            <a:off x="4420702" y="2250633"/>
            <a:ext cx="317715" cy="350581"/>
          </a:xfrm>
          <a:prstGeom prst="downArrow">
            <a:avLst/>
          </a:prstGeom>
          <a:solidFill>
            <a:srgbClr val="D500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25CDDD82-F628-5BC4-3FE4-1E57E2D648AF}"/>
              </a:ext>
            </a:extLst>
          </p:cNvPr>
          <p:cNvSpPr/>
          <p:nvPr/>
        </p:nvSpPr>
        <p:spPr>
          <a:xfrm>
            <a:off x="4408888" y="3206303"/>
            <a:ext cx="317715" cy="350581"/>
          </a:xfrm>
          <a:prstGeom prst="downArrow">
            <a:avLst/>
          </a:prstGeom>
          <a:solidFill>
            <a:srgbClr val="D500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4E315C75-B011-1EF3-B355-831AD0408226}"/>
              </a:ext>
            </a:extLst>
          </p:cNvPr>
          <p:cNvSpPr/>
          <p:nvPr/>
        </p:nvSpPr>
        <p:spPr>
          <a:xfrm>
            <a:off x="4420702" y="3889820"/>
            <a:ext cx="317715" cy="350581"/>
          </a:xfrm>
          <a:prstGeom prst="downArrow">
            <a:avLst/>
          </a:prstGeom>
          <a:solidFill>
            <a:srgbClr val="D500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27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84C3-7EC7-E776-B87F-1C9C4A580BC5}"/>
              </a:ext>
            </a:extLst>
          </p:cNvPr>
          <p:cNvSpPr>
            <a:spLocks noGrp="1"/>
          </p:cNvSpPr>
          <p:nvPr>
            <p:ph type="title"/>
          </p:nvPr>
        </p:nvSpPr>
        <p:spPr>
          <a:xfrm>
            <a:off x="4957355" y="4039937"/>
            <a:ext cx="3954000" cy="339872"/>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l"/>
            <a:r>
              <a:rPr lang="en-US" sz="2400" b="1">
                <a:latin typeface="Open Sans" panose="020B0606030504020204" pitchFamily="34" charset="0"/>
                <a:ea typeface="Open Sans" panose="020B0606030504020204" pitchFamily="34" charset="0"/>
                <a:cs typeface="Open Sans" panose="020B0606030504020204" pitchFamily="34" charset="0"/>
              </a:rPr>
              <a:t>the budget process (simplified)</a:t>
            </a:r>
          </a:p>
        </p:txBody>
      </p:sp>
      <p:sp>
        <p:nvSpPr>
          <p:cNvPr id="5" name="Rectangle: Rounded Corners 4">
            <a:extLst>
              <a:ext uri="{FF2B5EF4-FFF2-40B4-BE49-F238E27FC236}">
                <a16:creationId xmlns:a16="http://schemas.microsoft.com/office/drawing/2014/main" id="{0C338972-DF9C-A9B4-2ECD-D9A07E09AA06}"/>
              </a:ext>
            </a:extLst>
          </p:cNvPr>
          <p:cNvSpPr/>
          <p:nvPr/>
        </p:nvSpPr>
        <p:spPr>
          <a:xfrm>
            <a:off x="3325091" y="165388"/>
            <a:ext cx="2216727" cy="632221"/>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President’s budget request</a:t>
            </a:r>
          </a:p>
        </p:txBody>
      </p:sp>
      <p:cxnSp>
        <p:nvCxnSpPr>
          <p:cNvPr id="7" name="Straight Arrow Connector 6">
            <a:extLst>
              <a:ext uri="{FF2B5EF4-FFF2-40B4-BE49-F238E27FC236}">
                <a16:creationId xmlns:a16="http://schemas.microsoft.com/office/drawing/2014/main" id="{3B723CDB-E5CD-8643-D82E-F6B5D071C2EC}"/>
              </a:ext>
              <a:ext uri="{C183D7F6-B498-43B3-948B-1728B52AA6E4}">
                <adec:decorative xmlns:adec="http://schemas.microsoft.com/office/drawing/2017/decorative" val="1"/>
              </a:ext>
            </a:extLst>
          </p:cNvPr>
          <p:cNvCxnSpPr>
            <a:cxnSpLocks/>
          </p:cNvCxnSpPr>
          <p:nvPr/>
        </p:nvCxnSpPr>
        <p:spPr>
          <a:xfrm>
            <a:off x="4957355" y="797609"/>
            <a:ext cx="0" cy="239258"/>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7FDAF63-ADFD-9B59-AE4D-E77E6EFA841C}"/>
              </a:ext>
              <a:ext uri="{C183D7F6-B498-43B3-948B-1728B52AA6E4}">
                <adec:decorative xmlns:adec="http://schemas.microsoft.com/office/drawing/2017/decorative" val="1"/>
              </a:ext>
            </a:extLst>
          </p:cNvPr>
          <p:cNvCxnSpPr/>
          <p:nvPr/>
        </p:nvCxnSpPr>
        <p:spPr>
          <a:xfrm>
            <a:off x="1122218" y="1036867"/>
            <a:ext cx="66224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6874DAF-6011-76D6-17A2-CA29CEA9CF2D}"/>
              </a:ext>
              <a:ext uri="{C183D7F6-B498-43B3-948B-1728B52AA6E4}">
                <adec:decorative xmlns:adec="http://schemas.microsoft.com/office/drawing/2017/decorative" val="1"/>
              </a:ext>
            </a:extLst>
          </p:cNvPr>
          <p:cNvCxnSpPr>
            <a:cxnSpLocks/>
          </p:cNvCxnSpPr>
          <p:nvPr/>
        </p:nvCxnSpPr>
        <p:spPr>
          <a:xfrm>
            <a:off x="7744691" y="1036867"/>
            <a:ext cx="0" cy="339871"/>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0CC66A59-F9F9-C6D0-2A96-7754D0E962E2}"/>
              </a:ext>
              <a:ext uri="{C183D7F6-B498-43B3-948B-1728B52AA6E4}">
                <adec:decorative xmlns:adec="http://schemas.microsoft.com/office/drawing/2017/decorative" val="1"/>
              </a:ext>
            </a:extLst>
          </p:cNvPr>
          <p:cNvCxnSpPr>
            <a:cxnSpLocks/>
          </p:cNvCxnSpPr>
          <p:nvPr/>
        </p:nvCxnSpPr>
        <p:spPr>
          <a:xfrm>
            <a:off x="1123591" y="1036867"/>
            <a:ext cx="0" cy="339871"/>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4B35295-6E04-69E4-46C6-325337FFAA81}"/>
              </a:ext>
            </a:extLst>
          </p:cNvPr>
          <p:cNvSpPr txBox="1"/>
          <p:nvPr/>
        </p:nvSpPr>
        <p:spPr>
          <a:xfrm>
            <a:off x="35156" y="1414618"/>
            <a:ext cx="2710023" cy="288541"/>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75" b="1">
                <a:solidFill>
                  <a:schemeClr val="tx2"/>
                </a:solidFill>
              </a:rPr>
              <a:t>APPROPRIATIONS COMMITTEES</a:t>
            </a:r>
          </a:p>
        </p:txBody>
      </p:sp>
      <p:sp>
        <p:nvSpPr>
          <p:cNvPr id="21" name="Rectangle: Rounded Corners 20">
            <a:extLst>
              <a:ext uri="{FF2B5EF4-FFF2-40B4-BE49-F238E27FC236}">
                <a16:creationId xmlns:a16="http://schemas.microsoft.com/office/drawing/2014/main" id="{BFED20E9-126D-37B1-3EEA-3BC37E8FCCFE}"/>
              </a:ext>
            </a:extLst>
          </p:cNvPr>
          <p:cNvSpPr/>
          <p:nvPr/>
        </p:nvSpPr>
        <p:spPr>
          <a:xfrm>
            <a:off x="232646" y="1676458"/>
            <a:ext cx="2216727" cy="632221"/>
          </a:xfrm>
          <a:prstGeom prst="roundRect">
            <a:avLst/>
          </a:prstGeom>
          <a:solidFill>
            <a:srgbClr val="D5003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House &amp; Senate hold hearings</a:t>
            </a:r>
          </a:p>
        </p:txBody>
      </p:sp>
      <p:sp>
        <p:nvSpPr>
          <p:cNvPr id="22" name="Rectangle: Rounded Corners 21">
            <a:extLst>
              <a:ext uri="{FF2B5EF4-FFF2-40B4-BE49-F238E27FC236}">
                <a16:creationId xmlns:a16="http://schemas.microsoft.com/office/drawing/2014/main" id="{CF6E315C-2504-7084-184A-AA72A1C1A92D}"/>
              </a:ext>
            </a:extLst>
          </p:cNvPr>
          <p:cNvSpPr/>
          <p:nvPr/>
        </p:nvSpPr>
        <p:spPr>
          <a:xfrm>
            <a:off x="232646" y="3577653"/>
            <a:ext cx="2216727" cy="632221"/>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013" b="1">
                <a:solidFill>
                  <a:schemeClr val="bg1"/>
                </a:solidFill>
                <a:latin typeface="Open Sans" panose="020B0606030504020204" pitchFamily="34" charset="0"/>
                <a:ea typeface="Open Sans" panose="020B0606030504020204" pitchFamily="34" charset="0"/>
                <a:cs typeface="Open Sans" panose="020B0606030504020204" pitchFamily="34" charset="0"/>
              </a:rPr>
              <a:t>Subcommittees draft and report bills</a:t>
            </a:r>
          </a:p>
        </p:txBody>
      </p:sp>
      <p:sp>
        <p:nvSpPr>
          <p:cNvPr id="23" name="Rectangle: Rounded Corners 22">
            <a:extLst>
              <a:ext uri="{FF2B5EF4-FFF2-40B4-BE49-F238E27FC236}">
                <a16:creationId xmlns:a16="http://schemas.microsoft.com/office/drawing/2014/main" id="{30D2992D-F329-940E-CB9B-6A2FED7549EF}"/>
              </a:ext>
            </a:extLst>
          </p:cNvPr>
          <p:cNvSpPr/>
          <p:nvPr/>
        </p:nvSpPr>
        <p:spPr>
          <a:xfrm>
            <a:off x="214585" y="4459172"/>
            <a:ext cx="2216727" cy="632221"/>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013" b="1">
                <a:solidFill>
                  <a:schemeClr val="bg1"/>
                </a:solidFill>
                <a:latin typeface="Open Sans" panose="020B0606030504020204" pitchFamily="34" charset="0"/>
                <a:ea typeface="Open Sans" panose="020B0606030504020204" pitchFamily="34" charset="0"/>
                <a:cs typeface="Open Sans" panose="020B0606030504020204" pitchFamily="34" charset="0"/>
              </a:rPr>
              <a:t>House &amp; Senate must complete by Oct 1</a:t>
            </a:r>
          </a:p>
        </p:txBody>
      </p:sp>
      <p:sp>
        <p:nvSpPr>
          <p:cNvPr id="20" name="TextBox 19">
            <a:extLst>
              <a:ext uri="{FF2B5EF4-FFF2-40B4-BE49-F238E27FC236}">
                <a16:creationId xmlns:a16="http://schemas.microsoft.com/office/drawing/2014/main" id="{732A66C7-4075-91B9-B51E-A29094AFCAF9}"/>
              </a:ext>
            </a:extLst>
          </p:cNvPr>
          <p:cNvSpPr txBox="1"/>
          <p:nvPr/>
        </p:nvSpPr>
        <p:spPr>
          <a:xfrm>
            <a:off x="3452045" y="1371202"/>
            <a:ext cx="2188029" cy="288541"/>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75" b="1">
                <a:solidFill>
                  <a:schemeClr val="accent1"/>
                </a:solidFill>
              </a:rPr>
              <a:t>BUDGET</a:t>
            </a:r>
            <a:r>
              <a:rPr lang="en-US" sz="1050">
                <a:solidFill>
                  <a:schemeClr val="accent1"/>
                </a:solidFill>
              </a:rPr>
              <a:t> </a:t>
            </a:r>
            <a:r>
              <a:rPr lang="en-US" sz="1275" b="1">
                <a:solidFill>
                  <a:schemeClr val="accent1"/>
                </a:solidFill>
              </a:rPr>
              <a:t>COMMITTEES</a:t>
            </a:r>
          </a:p>
        </p:txBody>
      </p:sp>
      <p:sp>
        <p:nvSpPr>
          <p:cNvPr id="25" name="Rectangle: Rounded Corners 24">
            <a:extLst>
              <a:ext uri="{FF2B5EF4-FFF2-40B4-BE49-F238E27FC236}">
                <a16:creationId xmlns:a16="http://schemas.microsoft.com/office/drawing/2014/main" id="{93781758-DCC2-8B4B-9298-4ACD6CE732CE}"/>
              </a:ext>
            </a:extLst>
          </p:cNvPr>
          <p:cNvSpPr/>
          <p:nvPr/>
        </p:nvSpPr>
        <p:spPr>
          <a:xfrm>
            <a:off x="3463637" y="1654508"/>
            <a:ext cx="2216727" cy="63222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House &amp; Senate draft and mark up budget resolution</a:t>
            </a:r>
          </a:p>
        </p:txBody>
      </p:sp>
      <p:sp>
        <p:nvSpPr>
          <p:cNvPr id="24" name="Rectangle: Rounded Corners 23">
            <a:extLst>
              <a:ext uri="{FF2B5EF4-FFF2-40B4-BE49-F238E27FC236}">
                <a16:creationId xmlns:a16="http://schemas.microsoft.com/office/drawing/2014/main" id="{6FEEFD69-5C42-4AFC-4C20-B77036A33144}"/>
              </a:ext>
            </a:extLst>
          </p:cNvPr>
          <p:cNvSpPr/>
          <p:nvPr/>
        </p:nvSpPr>
        <p:spPr>
          <a:xfrm>
            <a:off x="3463637" y="2534694"/>
            <a:ext cx="2216727" cy="680291"/>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House &amp; Senate hold hearings, set 302(a)</a:t>
            </a:r>
          </a:p>
        </p:txBody>
      </p:sp>
      <p:sp>
        <p:nvSpPr>
          <p:cNvPr id="26" name="Rectangle: Rounded Corners 25">
            <a:extLst>
              <a:ext uri="{FF2B5EF4-FFF2-40B4-BE49-F238E27FC236}">
                <a16:creationId xmlns:a16="http://schemas.microsoft.com/office/drawing/2014/main" id="{2DCA4BE6-5B64-C33B-6D1C-88F96E80CE78}"/>
              </a:ext>
            </a:extLst>
          </p:cNvPr>
          <p:cNvSpPr/>
          <p:nvPr/>
        </p:nvSpPr>
        <p:spPr>
          <a:xfrm>
            <a:off x="953292" y="2418099"/>
            <a:ext cx="2216727" cy="865753"/>
          </a:xfrm>
          <a:prstGeom prst="roundRect">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125" b="1">
                <a:solidFill>
                  <a:schemeClr val="tx1"/>
                </a:solidFill>
              </a:rPr>
              <a:t> </a:t>
            </a:r>
            <a:r>
              <a:rPr lang="en-US" sz="1125" b="1">
                <a:solidFill>
                  <a:schemeClr val="bg1"/>
                </a:solidFill>
                <a:latin typeface="Open Sans" panose="020B0606030504020204" pitchFamily="34" charset="0"/>
                <a:ea typeface="Open Sans" panose="020B0606030504020204" pitchFamily="34" charset="0"/>
                <a:cs typeface="Open Sans" panose="020B0606030504020204" pitchFamily="34" charset="0"/>
              </a:rPr>
              <a:t>House &amp; Senate make suballocations to subcommittees 302(b)</a:t>
            </a:r>
          </a:p>
        </p:txBody>
      </p:sp>
      <p:cxnSp>
        <p:nvCxnSpPr>
          <p:cNvPr id="27" name="Straight Arrow Connector 26">
            <a:extLst>
              <a:ext uri="{FF2B5EF4-FFF2-40B4-BE49-F238E27FC236}">
                <a16:creationId xmlns:a16="http://schemas.microsoft.com/office/drawing/2014/main" id="{AA05A406-A20A-CC26-DFC4-73CC9D45474F}"/>
              </a:ext>
              <a:ext uri="{C183D7F6-B498-43B3-948B-1728B52AA6E4}">
                <adec:decorative xmlns:adec="http://schemas.microsoft.com/office/drawing/2017/decorative" val="1"/>
              </a:ext>
            </a:extLst>
          </p:cNvPr>
          <p:cNvCxnSpPr>
            <a:cxnSpLocks/>
          </p:cNvCxnSpPr>
          <p:nvPr/>
        </p:nvCxnSpPr>
        <p:spPr>
          <a:xfrm>
            <a:off x="506371" y="2327924"/>
            <a:ext cx="0" cy="1225172"/>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CD4F4CA-8E6A-7B6C-68B4-337EDCF814FC}"/>
              </a:ext>
              <a:ext uri="{C183D7F6-B498-43B3-948B-1728B52AA6E4}">
                <adec:decorative xmlns:adec="http://schemas.microsoft.com/office/drawing/2017/decorative" val="1"/>
              </a:ext>
            </a:extLst>
          </p:cNvPr>
          <p:cNvCxnSpPr>
            <a:cxnSpLocks/>
          </p:cNvCxnSpPr>
          <p:nvPr/>
        </p:nvCxnSpPr>
        <p:spPr>
          <a:xfrm>
            <a:off x="1891034" y="3305130"/>
            <a:ext cx="0" cy="24796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FA06B0FF-7F35-8DCA-B070-FC150B291A3A}"/>
              </a:ext>
              <a:ext uri="{C183D7F6-B498-43B3-948B-1728B52AA6E4}">
                <adec:decorative xmlns:adec="http://schemas.microsoft.com/office/drawing/2017/decorative" val="1"/>
              </a:ext>
            </a:extLst>
          </p:cNvPr>
          <p:cNvCxnSpPr>
            <a:cxnSpLocks/>
          </p:cNvCxnSpPr>
          <p:nvPr/>
        </p:nvCxnSpPr>
        <p:spPr>
          <a:xfrm flipH="1">
            <a:off x="3171428" y="2880020"/>
            <a:ext cx="246653" cy="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D84E4A0-FD8B-81A3-C09F-3CC0B01AD160}"/>
              </a:ext>
              <a:ext uri="{C183D7F6-B498-43B3-948B-1728B52AA6E4}">
                <adec:decorative xmlns:adec="http://schemas.microsoft.com/office/drawing/2017/decorative" val="1"/>
              </a:ext>
            </a:extLst>
          </p:cNvPr>
          <p:cNvCxnSpPr>
            <a:cxnSpLocks/>
          </p:cNvCxnSpPr>
          <p:nvPr/>
        </p:nvCxnSpPr>
        <p:spPr>
          <a:xfrm>
            <a:off x="4546059" y="2286729"/>
            <a:ext cx="0" cy="24796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68DC5CB2-540D-15C1-566B-ED1177D44D10}"/>
              </a:ext>
              <a:ext uri="{C183D7F6-B498-43B3-948B-1728B52AA6E4}">
                <adec:decorative xmlns:adec="http://schemas.microsoft.com/office/drawing/2017/decorative" val="1"/>
              </a:ext>
            </a:extLst>
          </p:cNvPr>
          <p:cNvCxnSpPr>
            <a:cxnSpLocks/>
          </p:cNvCxnSpPr>
          <p:nvPr/>
        </p:nvCxnSpPr>
        <p:spPr>
          <a:xfrm>
            <a:off x="1341009" y="4217974"/>
            <a:ext cx="0" cy="24796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445F486-1D62-3640-0793-B0A2DE8115B6}"/>
              </a:ext>
              <a:ext uri="{C183D7F6-B498-43B3-948B-1728B52AA6E4}">
                <adec:decorative xmlns:adec="http://schemas.microsoft.com/office/drawing/2017/decorative" val="1"/>
              </a:ext>
            </a:extLst>
          </p:cNvPr>
          <p:cNvCxnSpPr>
            <a:cxnSpLocks/>
          </p:cNvCxnSpPr>
          <p:nvPr/>
        </p:nvCxnSpPr>
        <p:spPr>
          <a:xfrm>
            <a:off x="4536262" y="1036867"/>
            <a:ext cx="0" cy="339871"/>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C8629DD-005C-F186-B1C8-D05795FC531F}"/>
              </a:ext>
            </a:extLst>
          </p:cNvPr>
          <p:cNvSpPr txBox="1"/>
          <p:nvPr/>
        </p:nvSpPr>
        <p:spPr>
          <a:xfrm>
            <a:off x="6446705" y="1411001"/>
            <a:ext cx="2188029" cy="288541"/>
          </a:xfrm>
          <a:prstGeom prst="rect">
            <a:avLst/>
          </a:prstGeom>
          <a:noFill/>
          <a:ln>
            <a:noFill/>
          </a:ln>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75" b="1">
                <a:solidFill>
                  <a:schemeClr val="accent2"/>
                </a:solidFill>
              </a:rPr>
              <a:t>OTHER</a:t>
            </a:r>
            <a:r>
              <a:rPr lang="en-US" sz="1050">
                <a:solidFill>
                  <a:schemeClr val="accent2"/>
                </a:solidFill>
              </a:rPr>
              <a:t> </a:t>
            </a:r>
            <a:r>
              <a:rPr lang="en-US" sz="1275" b="1">
                <a:solidFill>
                  <a:schemeClr val="accent2"/>
                </a:solidFill>
              </a:rPr>
              <a:t>COMMITTEES</a:t>
            </a:r>
          </a:p>
        </p:txBody>
      </p:sp>
      <p:sp>
        <p:nvSpPr>
          <p:cNvPr id="45" name="Rectangle: Rounded Corners 44">
            <a:extLst>
              <a:ext uri="{FF2B5EF4-FFF2-40B4-BE49-F238E27FC236}">
                <a16:creationId xmlns:a16="http://schemas.microsoft.com/office/drawing/2014/main" id="{488E9EF3-AB6A-8F68-08A5-89E035910A1C}"/>
              </a:ext>
            </a:extLst>
          </p:cNvPr>
          <p:cNvSpPr/>
          <p:nvPr/>
        </p:nvSpPr>
        <p:spPr>
          <a:xfrm>
            <a:off x="6536674" y="1676457"/>
            <a:ext cx="2098060" cy="895293"/>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Submit “views and estimates to House &amp; Senate budget committees</a:t>
            </a:r>
          </a:p>
        </p:txBody>
      </p:sp>
      <p:cxnSp>
        <p:nvCxnSpPr>
          <p:cNvPr id="46" name="Straight Arrow Connector 45">
            <a:extLst>
              <a:ext uri="{FF2B5EF4-FFF2-40B4-BE49-F238E27FC236}">
                <a16:creationId xmlns:a16="http://schemas.microsoft.com/office/drawing/2014/main" id="{AACF4DB1-4EDE-6017-9DB8-074C27B96655}"/>
              </a:ext>
              <a:ext uri="{C183D7F6-B498-43B3-948B-1728B52AA6E4}">
                <adec:decorative xmlns:adec="http://schemas.microsoft.com/office/drawing/2017/decorative" val="1"/>
              </a:ext>
            </a:extLst>
          </p:cNvPr>
          <p:cNvCxnSpPr>
            <a:cxnSpLocks/>
          </p:cNvCxnSpPr>
          <p:nvPr/>
        </p:nvCxnSpPr>
        <p:spPr>
          <a:xfrm flipH="1">
            <a:off x="5725348" y="2326302"/>
            <a:ext cx="811326" cy="451324"/>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AE5B2603-D224-E744-6E75-BFB2853451D5}"/>
              </a:ext>
            </a:extLst>
          </p:cNvPr>
          <p:cNvSpPr txBox="1"/>
          <p:nvPr/>
        </p:nvSpPr>
        <p:spPr>
          <a:xfrm>
            <a:off x="7428141" y="4459172"/>
            <a:ext cx="1564634" cy="184666"/>
          </a:xfrm>
          <a:prstGeom prst="rect">
            <a:avLst/>
          </a:prstGeom>
          <a:noFill/>
          <a:ln>
            <a:noFill/>
          </a:ln>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600" i="1"/>
              <a:t>Source: Congressional Research Service</a:t>
            </a:r>
          </a:p>
        </p:txBody>
      </p:sp>
      <p:sp>
        <p:nvSpPr>
          <p:cNvPr id="3" name="Slide Number Placeholder 8">
            <a:extLst>
              <a:ext uri="{FF2B5EF4-FFF2-40B4-BE49-F238E27FC236}">
                <a16:creationId xmlns:a16="http://schemas.microsoft.com/office/drawing/2014/main" id="{840818DC-4C15-F181-91B3-96650370CDBF}"/>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17</a:t>
            </a:fld>
            <a:endParaRPr lang="en-US"/>
          </a:p>
        </p:txBody>
      </p:sp>
    </p:spTree>
    <p:extLst>
      <p:ext uri="{BB962C8B-B14F-4D97-AF65-F5344CB8AC3E}">
        <p14:creationId xmlns:p14="http://schemas.microsoft.com/office/powerpoint/2010/main" val="1477243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374" y="57150"/>
            <a:ext cx="6515100" cy="666750"/>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800" b="1">
                <a:solidFill>
                  <a:srgbClr val="D50032"/>
                </a:solidFill>
                <a:latin typeface="Open Sans"/>
              </a:rPr>
              <a:t>But in reality...</a:t>
            </a:r>
          </a:p>
        </p:txBody>
      </p:sp>
      <p:sp>
        <p:nvSpPr>
          <p:cNvPr id="3" name="Content Placeholder 2"/>
          <p:cNvSpPr>
            <a:spLocks noGrp="1"/>
          </p:cNvSpPr>
          <p:nvPr>
            <p:ph idx="1"/>
          </p:nvPr>
        </p:nvSpPr>
        <p:spPr>
          <a:xfrm>
            <a:off x="280730" y="723900"/>
            <a:ext cx="4802714" cy="3982613"/>
          </a:xfrm>
        </p:spPr>
        <p:txBody>
          <a:bodyPr vert="horz" lIns="68580" tIns="34290" rIns="68580" bIns="34290" rtlCol="0" anchor="t">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342424" indent="-342424">
              <a:lnSpc>
                <a:spcPct val="114000"/>
              </a:lnSpc>
              <a:spcBef>
                <a:spcPts val="0"/>
              </a:spcBef>
              <a:spcAft>
                <a:spcPts val="600"/>
              </a:spcAft>
            </a:pPr>
            <a:r>
              <a:rPr lang="en-US" sz="1650">
                <a:latin typeface="Open Sans"/>
                <a:ea typeface="+mn-lt"/>
                <a:cs typeface="+mn-lt"/>
              </a:rPr>
              <a:t>The PBR is often delayed due to urgent political realities and delays from previous years' spending bills </a:t>
            </a:r>
            <a:endParaRPr lang="en-US" sz="1650">
              <a:latin typeface="Open Sans"/>
              <a:ea typeface="Open Sans"/>
              <a:cs typeface="Calibri"/>
            </a:endParaRPr>
          </a:p>
          <a:p>
            <a:pPr marL="342424" indent="-342424">
              <a:lnSpc>
                <a:spcPct val="114000"/>
              </a:lnSpc>
              <a:spcBef>
                <a:spcPts val="0"/>
              </a:spcBef>
              <a:spcAft>
                <a:spcPts val="600"/>
              </a:spcAft>
            </a:pPr>
            <a:r>
              <a:rPr lang="en-US" sz="1650">
                <a:latin typeface="Open Sans"/>
              </a:rPr>
              <a:t>The House and Senate are supposed to pass a final budget resolution that sets the funding allocations for all 12 sub-committees by mid-April, however…</a:t>
            </a:r>
            <a:endParaRPr lang="en-US" sz="1650">
              <a:latin typeface="Open Sans"/>
              <a:ea typeface="Open Sans"/>
              <a:cs typeface="Open Sans"/>
            </a:endParaRPr>
          </a:p>
          <a:p>
            <a:pPr marL="342424" indent="-342424">
              <a:lnSpc>
                <a:spcPct val="114000"/>
              </a:lnSpc>
              <a:spcBef>
                <a:spcPts val="0"/>
              </a:spcBef>
              <a:spcAft>
                <a:spcPts val="600"/>
              </a:spcAft>
            </a:pPr>
            <a:r>
              <a:rPr lang="en-US" sz="1650">
                <a:latin typeface="Open Sans"/>
              </a:rPr>
              <a:t>Unless one party controls both the House and Senate, we rarely see budget resolutions anymore.  </a:t>
            </a:r>
            <a:endParaRPr lang="en-US" sz="1650">
              <a:latin typeface="Open Sans"/>
              <a:ea typeface="Open Sans"/>
              <a:cs typeface="Open Sans"/>
            </a:endParaRPr>
          </a:p>
          <a:p>
            <a:pPr marL="342424" indent="-342424">
              <a:lnSpc>
                <a:spcPct val="114000"/>
              </a:lnSpc>
              <a:spcBef>
                <a:spcPts val="0"/>
              </a:spcBef>
              <a:spcAft>
                <a:spcPts val="600"/>
              </a:spcAft>
            </a:pPr>
            <a:r>
              <a:rPr lang="en-US" sz="1650">
                <a:latin typeface="Open Sans"/>
                <a:ea typeface="+mn-lt"/>
                <a:cs typeface="+mn-lt"/>
              </a:rPr>
              <a:t>The bills MUST pass by the end of the fiscal year – September 30th – or the government goes unfunded (a “shutdown”). </a:t>
            </a:r>
            <a:endParaRPr lang="en-US" sz="1650">
              <a:latin typeface="Open Sans"/>
              <a:ea typeface="Open Sans"/>
              <a:cs typeface="Open Sans"/>
            </a:endParaRPr>
          </a:p>
        </p:txBody>
      </p:sp>
      <p:sp>
        <p:nvSpPr>
          <p:cNvPr id="5" name="Rectangle 4"/>
          <p:cNvSpPr/>
          <p:nvPr/>
        </p:nvSpPr>
        <p:spPr>
          <a:xfrm>
            <a:off x="5382013" y="721300"/>
            <a:ext cx="2961620" cy="1323439"/>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000" b="1">
                <a:latin typeface="Open Sans"/>
                <a:cs typeface="Helvetica" panose="020B0604020202020204" pitchFamily="34" charset="0"/>
              </a:rPr>
              <a:t>“Laws are like sausages, it is better not to see them being made.” </a:t>
            </a:r>
          </a:p>
        </p:txBody>
      </p:sp>
      <p:sp>
        <p:nvSpPr>
          <p:cNvPr id="6" name="Slide Number Placeholder 8">
            <a:extLst>
              <a:ext uri="{FF2B5EF4-FFF2-40B4-BE49-F238E27FC236}">
                <a16:creationId xmlns:a16="http://schemas.microsoft.com/office/drawing/2014/main" id="{678FAC68-E67A-DD58-A163-BA3D7CB1BC99}"/>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18</a:t>
            </a:fld>
            <a:endParaRPr lang="en-US"/>
          </a:p>
        </p:txBody>
      </p:sp>
      <p:pic>
        <p:nvPicPr>
          <p:cNvPr id="7" name="Picture 6">
            <a:extLst>
              <a:ext uri="{FF2B5EF4-FFF2-40B4-BE49-F238E27FC236}">
                <a16:creationId xmlns:a16="http://schemas.microsoft.com/office/drawing/2014/main" id="{B8A9F5DA-5F90-2D0E-6991-4C5958191B99}"/>
              </a:ext>
              <a:ext uri="{C183D7F6-B498-43B3-948B-1728B52AA6E4}">
                <adec:decorative xmlns:adec="http://schemas.microsoft.com/office/drawing/2017/decorative" val="1"/>
              </a:ext>
            </a:extLst>
          </p:cNvPr>
          <p:cNvPicPr>
            <a:picLocks noChangeAspect="1"/>
          </p:cNvPicPr>
          <p:nvPr/>
        </p:nvPicPr>
        <p:blipFill>
          <a:blip r:embed="rId2"/>
          <a:srcRect t="11" r="-232" b="8"/>
          <a:stretch>
            <a:fillRect/>
          </a:stretch>
        </p:blipFill>
        <p:spPr>
          <a:xfrm>
            <a:off x="5723058" y="2039938"/>
            <a:ext cx="2277843" cy="2929550"/>
          </a:xfrm>
          <a:prstGeom prst="rect">
            <a:avLst/>
          </a:prstGeom>
        </p:spPr>
      </p:pic>
      <p:sp>
        <p:nvSpPr>
          <p:cNvPr id="8" name="TextBox 7">
            <a:extLst>
              <a:ext uri="{FF2B5EF4-FFF2-40B4-BE49-F238E27FC236}">
                <a16:creationId xmlns:a16="http://schemas.microsoft.com/office/drawing/2014/main" id="{54FCC586-5420-16E0-8C10-0E5DF9F8FE2D}"/>
              </a:ext>
            </a:extLst>
          </p:cNvPr>
          <p:cNvSpPr txBox="1"/>
          <p:nvPr/>
        </p:nvSpPr>
        <p:spPr>
          <a:xfrm>
            <a:off x="55562" y="4905375"/>
            <a:ext cx="1531937"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Open Sans"/>
                <a:ea typeface="Calibri"/>
                <a:cs typeface="Calibri"/>
              </a:rPr>
              <a:t>Photo via </a:t>
            </a:r>
            <a:r>
              <a:rPr lang="en-US" sz="800">
                <a:latin typeface="Open Sans"/>
                <a:ea typeface="Calibri"/>
                <a:cs typeface="Calibri"/>
                <a:hlinkClick r:id="rId3"/>
              </a:rPr>
              <a:t>Unsplash</a:t>
            </a:r>
            <a:endParaRPr lang="en-US" sz="800">
              <a:latin typeface="Open Sans"/>
            </a:endParaRPr>
          </a:p>
        </p:txBody>
      </p:sp>
    </p:spTree>
    <p:extLst>
      <p:ext uri="{BB962C8B-B14F-4D97-AF65-F5344CB8AC3E}">
        <p14:creationId xmlns:p14="http://schemas.microsoft.com/office/powerpoint/2010/main" val="3611925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1B70-5F20-5E61-4161-A1BD213E5D9E}"/>
              </a:ext>
            </a:extLst>
          </p:cNvPr>
          <p:cNvSpPr>
            <a:spLocks noGrp="1"/>
          </p:cNvSpPr>
          <p:nvPr>
            <p:ph type="title"/>
          </p:nvPr>
        </p:nvSpPr>
        <p:spPr>
          <a:xfrm>
            <a:off x="871254" y="184554"/>
            <a:ext cx="7401491" cy="857250"/>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3200" b="1">
                <a:solidFill>
                  <a:srgbClr val="D50032"/>
                </a:solidFill>
                <a:latin typeface="Open Sans" panose="020B0606030504020204" pitchFamily="34" charset="0"/>
                <a:ea typeface="Open Sans" panose="020B0606030504020204" pitchFamily="34" charset="0"/>
                <a:cs typeface="Open Sans" panose="020B0606030504020204" pitchFamily="34" charset="0"/>
              </a:rPr>
              <a:t>All aboard the omnibus</a:t>
            </a:r>
          </a:p>
        </p:txBody>
      </p:sp>
      <p:sp>
        <p:nvSpPr>
          <p:cNvPr id="9" name="Oval 8">
            <a:extLst>
              <a:ext uri="{FF2B5EF4-FFF2-40B4-BE49-F238E27FC236}">
                <a16:creationId xmlns:a16="http://schemas.microsoft.com/office/drawing/2014/main" id="{BB4BCEFE-E997-9C66-E6D9-8A81A7680082}"/>
              </a:ext>
              <a:ext uri="{C183D7F6-B498-43B3-948B-1728B52AA6E4}">
                <adec:decorative xmlns:adec="http://schemas.microsoft.com/office/drawing/2017/decorative" val="1"/>
              </a:ext>
            </a:extLst>
          </p:cNvPr>
          <p:cNvSpPr/>
          <p:nvPr/>
        </p:nvSpPr>
        <p:spPr>
          <a:xfrm>
            <a:off x="-2254954" y="1383330"/>
            <a:ext cx="5948249" cy="6044985"/>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US" sz="1013"/>
          </a:p>
        </p:txBody>
      </p:sp>
      <p:sp>
        <p:nvSpPr>
          <p:cNvPr id="7" name="Content Placeholder 2">
            <a:extLst>
              <a:ext uri="{FF2B5EF4-FFF2-40B4-BE49-F238E27FC236}">
                <a16:creationId xmlns:a16="http://schemas.microsoft.com/office/drawing/2014/main" id="{5CEE519C-41DF-1A40-F020-D9ACD98408B8}"/>
              </a:ext>
            </a:extLst>
          </p:cNvPr>
          <p:cNvSpPr txBox="1">
            <a:spLocks/>
          </p:cNvSpPr>
          <p:nvPr/>
        </p:nvSpPr>
        <p:spPr>
          <a:xfrm>
            <a:off x="5155378" y="1383371"/>
            <a:ext cx="3733652" cy="1505095"/>
          </a:xfrm>
          <a:prstGeom prst="rect">
            <a:avLst/>
          </a:prstGeom>
        </p:spPr>
        <p:txBody>
          <a:bodyPr lIns="68580" tIns="34290" rIns="68580" bIns="34290" anchor="t">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lnSpc>
                <a:spcPct val="114000"/>
              </a:lnSpc>
              <a:buNone/>
            </a:pPr>
            <a:r>
              <a:rPr lang="en-US" sz="2100">
                <a:solidFill>
                  <a:srgbClr val="202122"/>
                </a:solidFill>
                <a:latin typeface="Open Sans" panose="020B0606030504020204" pitchFamily="34" charset="0"/>
                <a:ea typeface="Open Sans" panose="020B0606030504020204" pitchFamily="34" charset="0"/>
                <a:cs typeface="Open Sans" panose="020B0606030504020204" pitchFamily="34" charset="0"/>
              </a:rPr>
              <a:t>The current budget process has been in effect almost 50 years, but </a:t>
            </a:r>
            <a:r>
              <a:rPr lang="en-US" sz="2100" b="1">
                <a:solidFill>
                  <a:srgbClr val="202122"/>
                </a:solidFill>
                <a:latin typeface="Open Sans" panose="020B0606030504020204" pitchFamily="34" charset="0"/>
                <a:ea typeface="Open Sans" panose="020B0606030504020204" pitchFamily="34" charset="0"/>
                <a:cs typeface="Open Sans" panose="020B0606030504020204" pitchFamily="34" charset="0"/>
              </a:rPr>
              <a:t>Congress has only managed to pass all its required measures four times </a:t>
            </a:r>
            <a:r>
              <a:rPr lang="en-US" sz="2100">
                <a:solidFill>
                  <a:srgbClr val="202122"/>
                </a:solidFill>
                <a:latin typeface="Open Sans" panose="020B0606030504020204" pitchFamily="34" charset="0"/>
                <a:ea typeface="Open Sans" panose="020B0606030504020204" pitchFamily="34" charset="0"/>
                <a:cs typeface="Open Sans" panose="020B0606030504020204" pitchFamily="34" charset="0"/>
              </a:rPr>
              <a:t>(fiscal years 1977, 1989, 1995, 1997)</a:t>
            </a:r>
          </a:p>
        </p:txBody>
      </p:sp>
      <p:sp>
        <p:nvSpPr>
          <p:cNvPr id="12" name="TextBox 11">
            <a:extLst>
              <a:ext uri="{FF2B5EF4-FFF2-40B4-BE49-F238E27FC236}">
                <a16:creationId xmlns:a16="http://schemas.microsoft.com/office/drawing/2014/main" id="{D3E1F9CD-2C83-6203-C705-666AA2195F92}"/>
              </a:ext>
            </a:extLst>
          </p:cNvPr>
          <p:cNvSpPr txBox="1"/>
          <p:nvPr/>
        </p:nvSpPr>
        <p:spPr>
          <a:xfrm>
            <a:off x="6701882" y="4766542"/>
            <a:ext cx="3954000" cy="338554"/>
          </a:xfrm>
          <a:prstGeom prst="rect">
            <a:avLst/>
          </a:prstGeom>
          <a:noFill/>
          <a:ln>
            <a:noFill/>
          </a:ln>
        </p:spPr>
        <p:txBody>
          <a:bodyPr wrap="square" lIns="91440" tIns="45720" rIns="91440" bIns="4572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800">
                <a:latin typeface="Open Sans"/>
                <a:ea typeface="Open Sans"/>
                <a:cs typeface="Open Sans"/>
              </a:rPr>
              <a:t>Source: Pew Research Center</a:t>
            </a:r>
          </a:p>
          <a:p>
            <a:r>
              <a:rPr lang="en-US" sz="800">
                <a:latin typeface="Open Sans"/>
                <a:ea typeface="Calibri"/>
                <a:cs typeface="Calibri"/>
              </a:rPr>
              <a:t>Photo via </a:t>
            </a:r>
            <a:r>
              <a:rPr lang="en-US" sz="800">
                <a:latin typeface="Open Sans"/>
                <a:ea typeface="Calibri"/>
                <a:cs typeface="Calibri"/>
                <a:hlinkClick r:id="rId2"/>
              </a:rPr>
              <a:t>Unsplash</a:t>
            </a:r>
            <a:endParaRPr lang="en-US" sz="800">
              <a:latin typeface="Open Sans"/>
              <a:ea typeface="Calibri"/>
              <a:cs typeface="Calibri"/>
            </a:endParaRPr>
          </a:p>
        </p:txBody>
      </p:sp>
      <p:sp>
        <p:nvSpPr>
          <p:cNvPr id="3" name="Slide Number Placeholder 8">
            <a:extLst>
              <a:ext uri="{FF2B5EF4-FFF2-40B4-BE49-F238E27FC236}">
                <a16:creationId xmlns:a16="http://schemas.microsoft.com/office/drawing/2014/main" id="{66B15855-4C05-6417-3838-9223B0319D59}"/>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19</a:t>
            </a:fld>
            <a:endParaRPr lang="en-US"/>
          </a:p>
        </p:txBody>
      </p:sp>
      <p:pic>
        <p:nvPicPr>
          <p:cNvPr id="8" name="Picture 7" descr="A red bus parked in front of a brick building&#10;&#10;AI-generated content may be incorrect.">
            <a:extLst>
              <a:ext uri="{FF2B5EF4-FFF2-40B4-BE49-F238E27FC236}">
                <a16:creationId xmlns:a16="http://schemas.microsoft.com/office/drawing/2014/main" id="{6F65A5FE-1E60-D010-C9A0-1AD0910FBE5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 t="8" r="49" b="33"/>
          <a:stretch>
            <a:fillRect/>
          </a:stretch>
        </p:blipFill>
        <p:spPr>
          <a:xfrm>
            <a:off x="-792134" y="1106572"/>
            <a:ext cx="5584151" cy="3004263"/>
          </a:xfrm>
          <a:prstGeom prst="rect">
            <a:avLst/>
          </a:prstGeom>
        </p:spPr>
      </p:pic>
    </p:spTree>
    <p:extLst>
      <p:ext uri="{BB962C8B-B14F-4D97-AF65-F5344CB8AC3E}">
        <p14:creationId xmlns:p14="http://schemas.microsoft.com/office/powerpoint/2010/main" val="236444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a:solidFill>
                  <a:srgbClr val="D50032"/>
                </a:solidFill>
                <a:latin typeface="Open Sans"/>
                <a:ea typeface="Open Sans"/>
                <a:cs typeface="Open Sans"/>
              </a:rPr>
              <a:t>Our Values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a:xfrm>
            <a:off x="457200" y="1227765"/>
            <a:ext cx="8229600" cy="3394472"/>
          </a:xfrm>
        </p:spPr>
        <p:txBody>
          <a:bodyPr>
            <a:noAutofit/>
          </a:bodyPr>
          <a:lstStyle/>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700" b="1" i="0" u="none" strike="noStrike" cap="none">
                <a:solidFill>
                  <a:schemeClr val="dk1"/>
                </a:solidFill>
                <a:latin typeface="Open Sans"/>
                <a:ea typeface="Open Sans"/>
                <a:cs typeface="Open Sans"/>
                <a:sym typeface="Open Sans"/>
              </a:rPr>
              <a:t>Read our full anti-oppression values statement here at </a:t>
            </a:r>
            <a:r>
              <a:rPr lang="en-US" sz="1700" b="1" i="0" u="sng" strike="noStrike" cap="none">
                <a:solidFill>
                  <a:schemeClr val="dk2"/>
                </a:solidFill>
                <a:latin typeface="Open Sans"/>
                <a:ea typeface="Open Sans"/>
                <a:cs typeface="Open Sans"/>
                <a:sym typeface="Open Sans"/>
                <a:hlinkClick r:id="rId3"/>
              </a:rPr>
              <a:t>results.org/values</a:t>
            </a:r>
            <a:r>
              <a:rPr lang="en-US" sz="1700" b="1" i="0" u="none" strike="noStrike" cap="none">
                <a:solidFill>
                  <a:schemeClr val="dk1"/>
                </a:solidFill>
                <a:latin typeface="Open Sans"/>
                <a:ea typeface="Open Sans"/>
                <a:cs typeface="Open Sans"/>
                <a:sym typeface="Open Sans"/>
              </a:rPr>
              <a:t>. </a:t>
            </a:r>
            <a:endParaRPr lang="en-US" sz="17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fld id="{307E6868-079E-1649-B8D1-459B42CE4DE3}" type="slidenum">
              <a:rPr lang="en-US" smtClean="0"/>
              <a:t>2</a:t>
            </a:fld>
            <a:endParaRPr lang="en-US"/>
          </a:p>
        </p:txBody>
      </p:sp>
    </p:spTree>
    <p:extLst>
      <p:ext uri="{BB962C8B-B14F-4D97-AF65-F5344CB8AC3E}">
        <p14:creationId xmlns:p14="http://schemas.microsoft.com/office/powerpoint/2010/main" val="91748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26" y="102393"/>
            <a:ext cx="6877050" cy="723900"/>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3300" b="1">
                <a:solidFill>
                  <a:srgbClr val="D50032"/>
                </a:solidFill>
                <a:latin typeface="Open Sans"/>
              </a:rPr>
              <a:t>So where are we now? </a:t>
            </a:r>
            <a:endParaRPr lang="en-US" sz="3300" b="1">
              <a:solidFill>
                <a:srgbClr val="D50032"/>
              </a:solidFill>
              <a:latin typeface="Open Sans"/>
              <a:ea typeface="Open Sans"/>
              <a:cs typeface="Open Sans"/>
            </a:endParaRPr>
          </a:p>
        </p:txBody>
      </p:sp>
      <p:sp>
        <p:nvSpPr>
          <p:cNvPr id="3" name="Content Placeholder 2"/>
          <p:cNvSpPr>
            <a:spLocks noGrp="1"/>
          </p:cNvSpPr>
          <p:nvPr>
            <p:ph idx="1"/>
          </p:nvPr>
        </p:nvSpPr>
        <p:spPr>
          <a:xfrm>
            <a:off x="355988" y="963215"/>
            <a:ext cx="8466925" cy="3667125"/>
          </a:xfrm>
        </p:spPr>
        <p:txBody>
          <a:bodyPr vert="horz" lIns="68580" tIns="34290" rIns="68580" bIns="34290" rtlCol="0" anchor="t">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57175" indent="-257175">
              <a:lnSpc>
                <a:spcPct val="114000"/>
              </a:lnSpc>
              <a:spcBef>
                <a:spcPts val="0"/>
              </a:spcBef>
              <a:spcAft>
                <a:spcPts val="1200"/>
              </a:spcAft>
            </a:pPr>
            <a:r>
              <a:rPr lang="en-US" sz="2400">
                <a:latin typeface="Open Sans"/>
              </a:rPr>
              <a:t>The U.S. fiscal year is the accounting period that runs Oct. 1 – Sept. 30 of the following year. </a:t>
            </a:r>
            <a:r>
              <a:rPr lang="en-US" sz="2400" b="1">
                <a:latin typeface="Open Sans"/>
              </a:rPr>
              <a:t>We are currently in Fiscal Year 2026, which started on October 1, 2025. </a:t>
            </a:r>
            <a:endParaRPr lang="en-US" sz="2400">
              <a:latin typeface="Open Sans"/>
              <a:ea typeface="Open Sans"/>
              <a:cs typeface="Open Sans"/>
            </a:endParaRPr>
          </a:p>
          <a:p>
            <a:pPr marL="257175" indent="-257175">
              <a:lnSpc>
                <a:spcPct val="114000"/>
              </a:lnSpc>
              <a:spcBef>
                <a:spcPts val="0"/>
              </a:spcBef>
              <a:spcAft>
                <a:spcPts val="1200"/>
              </a:spcAft>
            </a:pPr>
            <a:r>
              <a:rPr lang="en-US" sz="2400">
                <a:latin typeface="Open Sans"/>
                <a:ea typeface="Open Sans"/>
                <a:cs typeface="Open Sans"/>
              </a:rPr>
              <a:t>Congress finally passed its FY26 appropriations bills this week – four months after the start of the fiscal year!</a:t>
            </a:r>
          </a:p>
          <a:p>
            <a:pPr marL="257175" indent="-257175">
              <a:lnSpc>
                <a:spcPct val="114000"/>
              </a:lnSpc>
              <a:spcBef>
                <a:spcPts val="0"/>
              </a:spcBef>
              <a:spcAft>
                <a:spcPts val="1200"/>
              </a:spcAft>
            </a:pPr>
            <a:r>
              <a:rPr lang="en-US" sz="2400">
                <a:latin typeface="Open Sans"/>
                <a:ea typeface="Open Sans"/>
                <a:cs typeface="Open Sans"/>
              </a:rPr>
              <a:t>Now, preparations for FY27 appropriations are beginning.</a:t>
            </a:r>
          </a:p>
          <a:p>
            <a:pPr marL="257175" indent="-257175"/>
            <a:endParaRPr lang="en-US" sz="1950">
              <a:latin typeface="Open Sans"/>
              <a:ea typeface="Open Sans"/>
              <a:cs typeface="Open Sans"/>
            </a:endParaRPr>
          </a:p>
        </p:txBody>
      </p:sp>
      <p:sp>
        <p:nvSpPr>
          <p:cNvPr id="4" name="Slide Number Placeholder 8">
            <a:extLst>
              <a:ext uri="{FF2B5EF4-FFF2-40B4-BE49-F238E27FC236}">
                <a16:creationId xmlns:a16="http://schemas.microsoft.com/office/drawing/2014/main" id="{B8903BE1-1B53-4BAA-2238-AC97052FC746}"/>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20</a:t>
            </a:fld>
            <a:endParaRPr lang="en-US"/>
          </a:p>
        </p:txBody>
      </p:sp>
    </p:spTree>
    <p:extLst>
      <p:ext uri="{BB962C8B-B14F-4D97-AF65-F5344CB8AC3E}">
        <p14:creationId xmlns:p14="http://schemas.microsoft.com/office/powerpoint/2010/main" val="228410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E61ED-E1E1-AA3B-3AAE-0A6E15BDFA14}"/>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D93F3E5-CD6B-2A16-712B-F47AB943FBCF}"/>
              </a:ext>
            </a:extLst>
          </p:cNvPr>
          <p:cNvGraphicFramePr>
            <a:graphicFrameLocks noGrp="1"/>
          </p:cNvGraphicFramePr>
          <p:nvPr>
            <p:extLst>
              <p:ext uri="{D42A27DB-BD31-4B8C-83A1-F6EECF244321}">
                <p14:modId xmlns:p14="http://schemas.microsoft.com/office/powerpoint/2010/main" val="1204214551"/>
              </p:ext>
            </p:extLst>
          </p:nvPr>
        </p:nvGraphicFramePr>
        <p:xfrm>
          <a:off x="263769" y="783980"/>
          <a:ext cx="8368393" cy="4333760"/>
        </p:xfrm>
        <a:graphic>
          <a:graphicData uri="http://schemas.openxmlformats.org/drawingml/2006/table">
            <a:tbl>
              <a:tblPr firstRow="1" firstCol="1" bandRow="1">
                <a:tableStyleId>{5C22544A-7EE6-4342-B048-85BDC9FD1C3A}</a:tableStyleId>
              </a:tblPr>
              <a:tblGrid>
                <a:gridCol w="3814305">
                  <a:extLst>
                    <a:ext uri="{9D8B030D-6E8A-4147-A177-3AD203B41FA5}">
                      <a16:colId xmlns:a16="http://schemas.microsoft.com/office/drawing/2014/main" val="2393633771"/>
                    </a:ext>
                  </a:extLst>
                </a:gridCol>
                <a:gridCol w="2014613">
                  <a:extLst>
                    <a:ext uri="{9D8B030D-6E8A-4147-A177-3AD203B41FA5}">
                      <a16:colId xmlns:a16="http://schemas.microsoft.com/office/drawing/2014/main" val="2379977147"/>
                    </a:ext>
                  </a:extLst>
                </a:gridCol>
                <a:gridCol w="2539475">
                  <a:extLst>
                    <a:ext uri="{9D8B030D-6E8A-4147-A177-3AD203B41FA5}">
                      <a16:colId xmlns:a16="http://schemas.microsoft.com/office/drawing/2014/main" val="1621206888"/>
                    </a:ext>
                  </a:extLst>
                </a:gridCol>
              </a:tblGrid>
              <a:tr h="330268">
                <a:tc>
                  <a:txBody>
                    <a:bodyPr/>
                    <a:lstStyle/>
                    <a:p>
                      <a:pPr marL="0" marR="0" algn="ctr">
                        <a:lnSpc>
                          <a:spcPct val="115000"/>
                        </a:lnSpc>
                        <a:spcBef>
                          <a:spcPts val="600"/>
                        </a:spcBef>
                        <a:spcAft>
                          <a:spcPts val="600"/>
                        </a:spcAft>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President’s budget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FY26 enacted level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4160259819"/>
                  </a:ext>
                </a:extLst>
              </a:tr>
              <a:tr h="483319">
                <a:tc>
                  <a:txBody>
                    <a:bodyPr/>
                    <a:lstStyle/>
                    <a:p>
                      <a:pPr marL="0" lvl="0">
                        <a:lnSpc>
                          <a:spcPct val="114999"/>
                        </a:lnSpc>
                        <a:spcBef>
                          <a:spcPts val="600"/>
                        </a:spcBef>
                        <a:spcAft>
                          <a:spcPts val="600"/>
                        </a:spcAft>
                        <a:buNone/>
                      </a:pPr>
                      <a:r>
                        <a:rPr lang="en-US" sz="1600" kern="0">
                          <a:solidFill>
                            <a:schemeClr val="tx1"/>
                          </a:solidFill>
                          <a:effectLst/>
                          <a:latin typeface="Open Sans"/>
                        </a:rPr>
                        <a:t>Housing Choice Vouchers</a:t>
                      </a:r>
                    </a:p>
                  </a:txBody>
                  <a:tcPr marL="50006" marR="50006" marT="0" marB="0" anchor="ctr"/>
                </a:tc>
                <a:tc>
                  <a:txBody>
                    <a:bodyPr/>
                    <a:lstStyle/>
                    <a:p>
                      <a:pPr marL="0" lvl="0" algn="ctr">
                        <a:lnSpc>
                          <a:spcPct val="114999"/>
                        </a:lnSpc>
                        <a:spcBef>
                          <a:spcPts val="600"/>
                        </a:spcBef>
                        <a:spcAft>
                          <a:spcPts val="600"/>
                        </a:spcAft>
                        <a:buNone/>
                      </a:pPr>
                      <a:r>
                        <a:rPr lang="en-US" sz="1600" kern="0">
                          <a:effectLst/>
                          <a:latin typeface="Open Sans"/>
                        </a:rPr>
                        <a:t>43% cut</a:t>
                      </a:r>
                    </a:p>
                  </a:txBody>
                  <a:tcPr marL="50006" marR="50006" marT="0" marB="0" anchor="ctr"/>
                </a:tc>
                <a:tc>
                  <a:txBody>
                    <a:bodyPr/>
                    <a:lstStyle/>
                    <a:p>
                      <a:pPr marL="0" lvl="0" algn="ctr">
                        <a:lnSpc>
                          <a:spcPct val="114999"/>
                        </a:lnSpc>
                        <a:spcBef>
                          <a:spcPts val="600"/>
                        </a:spcBef>
                        <a:spcAft>
                          <a:spcPts val="600"/>
                        </a:spcAft>
                        <a:buNone/>
                      </a:pPr>
                      <a:r>
                        <a:rPr lang="en-US" sz="1600" kern="100">
                          <a:effectLst/>
                          <a:latin typeface="Open Sans"/>
                          <a:ea typeface="Aptos" panose="020B0004020202020204" pitchFamily="34" charset="0"/>
                          <a:cs typeface="Times New Roman"/>
                        </a:rPr>
                        <a:t>Increased</a:t>
                      </a:r>
                    </a:p>
                  </a:txBody>
                  <a:tcPr marL="50006" marR="50006" marT="0" marB="0" anchor="ctr"/>
                </a:tc>
                <a:extLst>
                  <a:ext uri="{0D108BD9-81ED-4DB2-BD59-A6C34878D82A}">
                    <a16:rowId xmlns:a16="http://schemas.microsoft.com/office/drawing/2014/main" val="1210867118"/>
                  </a:ext>
                </a:extLst>
              </a:tr>
              <a:tr h="483319">
                <a:tc>
                  <a:txBody>
                    <a:bodyPr/>
                    <a:lstStyle/>
                    <a:p>
                      <a:pPr marL="0" marR="0">
                        <a:lnSpc>
                          <a:spcPct val="115000"/>
                        </a:lnSpc>
                        <a:spcBef>
                          <a:spcPts val="600"/>
                        </a:spcBef>
                        <a:spcAft>
                          <a:spcPts val="600"/>
                        </a:spcAft>
                        <a:buNone/>
                      </a:pPr>
                      <a:r>
                        <a:rPr lang="en-US" sz="1600" kern="0">
                          <a:solidFill>
                            <a:schemeClr val="tx1"/>
                          </a:solidFill>
                          <a:effectLst/>
                          <a:latin typeface="Open Sans"/>
                        </a:rPr>
                        <a:t>Maternal and Child Health</a:t>
                      </a:r>
                      <a:endParaRPr lang="en-US" sz="1600" kern="100">
                        <a:solidFill>
                          <a:schemeClr val="tx1"/>
                        </a:solidFill>
                        <a:effectLst/>
                        <a:latin typeface="Open Sans"/>
                        <a:ea typeface="Aptos" panose="020B0004020202020204" pitchFamily="34" charset="0"/>
                        <a:cs typeface="Times New Roman"/>
                      </a:endParaRPr>
                    </a:p>
                  </a:txBody>
                  <a:tcPr marL="50006" marR="50006" marT="0" marB="0" anchor="ctr"/>
                </a:tc>
                <a:tc>
                  <a:txBody>
                    <a:bodyPr/>
                    <a:lstStyle/>
                    <a:p>
                      <a:pPr marL="0" marR="0" algn="ctr">
                        <a:lnSpc>
                          <a:spcPct val="115000"/>
                        </a:lnSpc>
                        <a:spcBef>
                          <a:spcPts val="600"/>
                        </a:spcBef>
                        <a:spcAft>
                          <a:spcPts val="600"/>
                        </a:spcAft>
                        <a:buNone/>
                      </a:pPr>
                      <a:r>
                        <a:rPr lang="en-US" sz="1600" kern="0">
                          <a:effectLst/>
                          <a:latin typeface="Open Sans"/>
                        </a:rPr>
                        <a:t> 90% cut</a:t>
                      </a:r>
                      <a:endParaRPr lang="en-US" sz="1600" kern="100">
                        <a:effectLst/>
                        <a:latin typeface="Open Sans"/>
                        <a:ea typeface="Aptos" panose="020B0004020202020204" pitchFamily="34" charset="0"/>
                        <a:cs typeface="Times New Roman"/>
                      </a:endParaRPr>
                    </a:p>
                  </a:txBody>
                  <a:tcPr marL="50006" marR="50006" marT="0" marB="0" anchor="ctr"/>
                </a:tc>
                <a:tc>
                  <a:txBody>
                    <a:bodyPr/>
                    <a:lstStyle/>
                    <a:p>
                      <a:pPr marL="0" marR="0" algn="ctr">
                        <a:lnSpc>
                          <a:spcPct val="115000"/>
                        </a:lnSpc>
                        <a:spcBef>
                          <a:spcPts val="600"/>
                        </a:spcBef>
                        <a:spcAft>
                          <a:spcPts val="600"/>
                        </a:spcAft>
                        <a:buNone/>
                      </a:pPr>
                      <a:r>
                        <a:rPr lang="en-US" sz="1600" kern="100">
                          <a:effectLst/>
                          <a:latin typeface="Open Sans"/>
                          <a:ea typeface="Aptos" panose="020B0004020202020204" pitchFamily="34" charset="0"/>
                          <a:cs typeface="Times New Roman"/>
                        </a:rPr>
                        <a:t>Maintained</a:t>
                      </a:r>
                    </a:p>
                  </a:txBody>
                  <a:tcPr marL="50006" marR="50006" marT="0" marB="0" anchor="ctr"/>
                </a:tc>
                <a:extLst>
                  <a:ext uri="{0D108BD9-81ED-4DB2-BD59-A6C34878D82A}">
                    <a16:rowId xmlns:a16="http://schemas.microsoft.com/office/drawing/2014/main" val="395382767"/>
                  </a:ext>
                </a:extLst>
              </a:tr>
              <a:tr h="483319">
                <a:tc>
                  <a:txBody>
                    <a:bodyPr/>
                    <a:lstStyle/>
                    <a:p>
                      <a:pPr marL="0" marR="0">
                        <a:lnSpc>
                          <a:spcPct val="115000"/>
                        </a:lnSpc>
                        <a:spcBef>
                          <a:spcPts val="600"/>
                        </a:spcBef>
                        <a:spcAft>
                          <a:spcPts val="600"/>
                        </a:spcAft>
                        <a:buNone/>
                      </a:pPr>
                      <a:r>
                        <a:rPr lang="en-US" sz="1600" kern="0">
                          <a:solidFill>
                            <a:schemeClr val="tx1"/>
                          </a:solidFill>
                          <a:effectLst/>
                          <a:latin typeface="Open Sans"/>
                        </a:rPr>
                        <a:t>Gavi, the Vaccine Alliance</a:t>
                      </a:r>
                      <a:endParaRPr lang="en-US" sz="1600" kern="100">
                        <a:solidFill>
                          <a:schemeClr val="tx1"/>
                        </a:solidFill>
                        <a:effectLst/>
                        <a:latin typeface="Open Sans"/>
                        <a:ea typeface="Aptos" panose="020B0004020202020204" pitchFamily="34" charset="0"/>
                        <a:cs typeface="Times New Roman"/>
                      </a:endParaRPr>
                    </a:p>
                  </a:txBody>
                  <a:tcPr marL="50006" marR="50006" marT="0" marB="0" anchor="ctr"/>
                </a:tc>
                <a:tc>
                  <a:txBody>
                    <a:bodyPr/>
                    <a:lstStyle/>
                    <a:p>
                      <a:pPr marL="0" marR="0" algn="ctr">
                        <a:lnSpc>
                          <a:spcPct val="115000"/>
                        </a:lnSpc>
                        <a:spcBef>
                          <a:spcPts val="600"/>
                        </a:spcBef>
                        <a:spcAft>
                          <a:spcPts val="600"/>
                        </a:spcAft>
                        <a:buNone/>
                      </a:pPr>
                      <a:r>
                        <a:rPr lang="en-US" sz="1600" kern="0">
                          <a:effectLst/>
                          <a:latin typeface="Open Sans"/>
                        </a:rPr>
                        <a:t>$0</a:t>
                      </a:r>
                      <a:endParaRPr lang="en-US" sz="1600" kern="100">
                        <a:effectLst/>
                        <a:latin typeface="Open Sans"/>
                        <a:ea typeface="Aptos" panose="020B0004020202020204" pitchFamily="34" charset="0"/>
                        <a:cs typeface="Times New Roman"/>
                      </a:endParaRPr>
                    </a:p>
                  </a:txBody>
                  <a:tcPr marL="50006" marR="50006" marT="0" marB="0" anchor="ctr"/>
                </a:tc>
                <a:tc>
                  <a:txBody>
                    <a:bodyPr/>
                    <a:lstStyle/>
                    <a:p>
                      <a:pPr marL="0" marR="0" algn="ctr">
                        <a:lnSpc>
                          <a:spcPct val="115000"/>
                        </a:lnSpc>
                        <a:spcBef>
                          <a:spcPts val="600"/>
                        </a:spcBef>
                        <a:spcAft>
                          <a:spcPts val="600"/>
                        </a:spcAft>
                        <a:buNone/>
                      </a:pPr>
                      <a:r>
                        <a:rPr lang="en-US" sz="1600" kern="100">
                          <a:effectLst/>
                          <a:latin typeface="Open Sans"/>
                          <a:ea typeface="Aptos" panose="020B0004020202020204" pitchFamily="34" charset="0"/>
                          <a:cs typeface="Times New Roman"/>
                        </a:rPr>
                        <a:t>Maintained</a:t>
                      </a:r>
                    </a:p>
                  </a:txBody>
                  <a:tcPr marL="50006" marR="50006" marT="0" marB="0" anchor="ctr"/>
                </a:tc>
                <a:extLst>
                  <a:ext uri="{0D108BD9-81ED-4DB2-BD59-A6C34878D82A}">
                    <a16:rowId xmlns:a16="http://schemas.microsoft.com/office/drawing/2014/main" val="2708594212"/>
                  </a:ext>
                </a:extLst>
              </a:tr>
              <a:tr h="483319">
                <a:tc>
                  <a:txBody>
                    <a:bodyPr/>
                    <a:lstStyle/>
                    <a:p>
                      <a:pPr marL="0" marR="0">
                        <a:lnSpc>
                          <a:spcPct val="115000"/>
                        </a:lnSpc>
                        <a:spcBef>
                          <a:spcPts val="600"/>
                        </a:spcBef>
                        <a:spcAft>
                          <a:spcPts val="600"/>
                        </a:spcAft>
                        <a:buNone/>
                      </a:pPr>
                      <a:r>
                        <a:rPr lang="en-US" sz="1600" kern="0">
                          <a:solidFill>
                            <a:schemeClr val="tx1"/>
                          </a:solidFill>
                          <a:effectLst/>
                          <a:latin typeface="Open Sans"/>
                        </a:rPr>
                        <a:t>Nutrition</a:t>
                      </a:r>
                      <a:endParaRPr lang="en-US" sz="1600" kern="100">
                        <a:solidFill>
                          <a:schemeClr val="tx1"/>
                        </a:solidFill>
                        <a:effectLst/>
                        <a:latin typeface="Open Sans"/>
                        <a:ea typeface="Aptos" panose="020B0004020202020204" pitchFamily="34" charset="0"/>
                        <a:cs typeface="Times New Roman"/>
                      </a:endParaRPr>
                    </a:p>
                  </a:txBody>
                  <a:tcPr marL="50006" marR="50006" marT="0" marB="0" anchor="ctr"/>
                </a:tc>
                <a:tc>
                  <a:txBody>
                    <a:bodyPr/>
                    <a:lstStyle/>
                    <a:p>
                      <a:pPr marL="0" marR="0" algn="ctr">
                        <a:lnSpc>
                          <a:spcPct val="115000"/>
                        </a:lnSpc>
                        <a:spcBef>
                          <a:spcPts val="600"/>
                        </a:spcBef>
                        <a:spcAft>
                          <a:spcPts val="600"/>
                        </a:spcAft>
                        <a:buNone/>
                      </a:pPr>
                      <a:r>
                        <a:rPr lang="en-US" sz="1600" kern="0">
                          <a:effectLst/>
                          <a:latin typeface="Open Sans"/>
                        </a:rPr>
                        <a:t>$0</a:t>
                      </a:r>
                      <a:endParaRPr lang="en-US" sz="1600" kern="100">
                        <a:effectLst/>
                        <a:latin typeface="Open Sans"/>
                        <a:ea typeface="Aptos" panose="020B0004020202020204" pitchFamily="34" charset="0"/>
                        <a:cs typeface="Times New Roman"/>
                      </a:endParaRPr>
                    </a:p>
                  </a:txBody>
                  <a:tcPr marL="50006" marR="50006" marT="0" marB="0" anchor="ctr"/>
                </a:tc>
                <a:tc>
                  <a:txBody>
                    <a:bodyPr/>
                    <a:lstStyle/>
                    <a:p>
                      <a:pPr marL="0" marR="0" algn="ctr">
                        <a:lnSpc>
                          <a:spcPct val="115000"/>
                        </a:lnSpc>
                        <a:spcBef>
                          <a:spcPts val="600"/>
                        </a:spcBef>
                        <a:spcAft>
                          <a:spcPts val="600"/>
                        </a:spcAft>
                        <a:buNone/>
                      </a:pPr>
                      <a:r>
                        <a:rPr lang="en-US" sz="1600" kern="100">
                          <a:effectLst/>
                          <a:latin typeface="Open Sans"/>
                          <a:ea typeface="Aptos" panose="020B0004020202020204" pitchFamily="34" charset="0"/>
                          <a:cs typeface="Times New Roman"/>
                        </a:rPr>
                        <a:t>Maintained</a:t>
                      </a:r>
                    </a:p>
                  </a:txBody>
                  <a:tcPr marL="50006" marR="50006" marT="0" marB="0" anchor="ctr"/>
                </a:tc>
                <a:extLst>
                  <a:ext uri="{0D108BD9-81ED-4DB2-BD59-A6C34878D82A}">
                    <a16:rowId xmlns:a16="http://schemas.microsoft.com/office/drawing/2014/main" val="4117681358"/>
                  </a:ext>
                </a:extLst>
              </a:tr>
              <a:tr h="483319">
                <a:tc>
                  <a:txBody>
                    <a:bodyPr/>
                    <a:lstStyle/>
                    <a:p>
                      <a:pPr marL="0" marR="0">
                        <a:lnSpc>
                          <a:spcPct val="115000"/>
                        </a:lnSpc>
                        <a:spcBef>
                          <a:spcPts val="600"/>
                        </a:spcBef>
                        <a:spcAft>
                          <a:spcPts val="600"/>
                        </a:spcAft>
                        <a:buNone/>
                      </a:pPr>
                      <a:r>
                        <a:rPr lang="en-US" sz="1600" kern="0">
                          <a:solidFill>
                            <a:schemeClr val="tx1"/>
                          </a:solidFill>
                          <a:effectLst/>
                          <a:latin typeface="Open Sans"/>
                        </a:rPr>
                        <a:t>Tuberculosis</a:t>
                      </a:r>
                      <a:endParaRPr lang="en-US" sz="1600" kern="100">
                        <a:solidFill>
                          <a:schemeClr val="tx1"/>
                        </a:solidFill>
                        <a:effectLst/>
                        <a:latin typeface="Open Sans"/>
                        <a:ea typeface="Aptos" panose="020B0004020202020204" pitchFamily="34" charset="0"/>
                        <a:cs typeface="Times New Roman"/>
                      </a:endParaRPr>
                    </a:p>
                  </a:txBody>
                  <a:tcPr marL="50006" marR="50006" marT="0" marB="0" anchor="ctr"/>
                </a:tc>
                <a:tc>
                  <a:txBody>
                    <a:bodyPr/>
                    <a:lstStyle/>
                    <a:p>
                      <a:pPr marL="0" marR="0" algn="ctr">
                        <a:lnSpc>
                          <a:spcPct val="115000"/>
                        </a:lnSpc>
                        <a:spcBef>
                          <a:spcPts val="600"/>
                        </a:spcBef>
                        <a:spcAft>
                          <a:spcPts val="600"/>
                        </a:spcAft>
                        <a:buNone/>
                      </a:pPr>
                      <a:r>
                        <a:rPr lang="en-US" sz="1600" kern="0">
                          <a:effectLst/>
                          <a:latin typeface="Open Sans"/>
                        </a:rPr>
                        <a:t>50% cut</a:t>
                      </a:r>
                      <a:endParaRPr lang="en-US" sz="1600" kern="100">
                        <a:effectLst/>
                        <a:latin typeface="Open Sans"/>
                        <a:ea typeface="Aptos" panose="020B0004020202020204" pitchFamily="34" charset="0"/>
                        <a:cs typeface="Times New Roman"/>
                      </a:endParaRPr>
                    </a:p>
                  </a:txBody>
                  <a:tcPr marL="50006" marR="50006" marT="0" marB="0" anchor="ctr"/>
                </a:tc>
                <a:tc>
                  <a:txBody>
                    <a:bodyPr/>
                    <a:lstStyle/>
                    <a:p>
                      <a:pPr marL="0" marR="0" algn="ctr">
                        <a:lnSpc>
                          <a:spcPct val="115000"/>
                        </a:lnSpc>
                        <a:spcBef>
                          <a:spcPts val="600"/>
                        </a:spcBef>
                        <a:spcAft>
                          <a:spcPts val="600"/>
                        </a:spcAft>
                        <a:buNone/>
                      </a:pPr>
                      <a:r>
                        <a:rPr lang="en-US" sz="1600" kern="100">
                          <a:effectLst/>
                          <a:latin typeface="Open Sans"/>
                          <a:ea typeface="Aptos" panose="020B0004020202020204" pitchFamily="34" charset="0"/>
                          <a:cs typeface="Times New Roman"/>
                        </a:rPr>
                        <a:t>4% cut</a:t>
                      </a:r>
                    </a:p>
                  </a:txBody>
                  <a:tcPr marL="50006" marR="50006" marT="0" marB="0" anchor="ctr"/>
                </a:tc>
                <a:extLst>
                  <a:ext uri="{0D108BD9-81ED-4DB2-BD59-A6C34878D82A}">
                    <a16:rowId xmlns:a16="http://schemas.microsoft.com/office/drawing/2014/main" val="2703500941"/>
                  </a:ext>
                </a:extLst>
              </a:tr>
              <a:tr h="571927">
                <a:tc>
                  <a:txBody>
                    <a:bodyPr/>
                    <a:lstStyle/>
                    <a:p>
                      <a:pPr marL="0" marR="0">
                        <a:lnSpc>
                          <a:spcPct val="115000"/>
                        </a:lnSpc>
                        <a:spcBef>
                          <a:spcPts val="600"/>
                        </a:spcBef>
                        <a:spcAft>
                          <a:spcPts val="600"/>
                        </a:spcAft>
                        <a:buNone/>
                      </a:pPr>
                      <a:r>
                        <a:rPr lang="en-US" sz="1600" kern="0">
                          <a:solidFill>
                            <a:schemeClr val="tx1"/>
                          </a:solidFill>
                          <a:effectLst/>
                          <a:latin typeface="Open Sans"/>
                        </a:rPr>
                        <a:t>Global Fund to Fight AIDS, TB &amp; Malaria</a:t>
                      </a:r>
                      <a:endParaRPr lang="en-US" sz="1600" kern="100">
                        <a:solidFill>
                          <a:schemeClr val="tx1"/>
                        </a:solidFill>
                        <a:effectLst/>
                        <a:latin typeface="Open Sans"/>
                        <a:ea typeface="Aptos" panose="020B0004020202020204" pitchFamily="34" charset="0"/>
                        <a:cs typeface="Times New Roman"/>
                      </a:endParaRPr>
                    </a:p>
                  </a:txBody>
                  <a:tcPr marL="50006" marR="50006" marT="0" marB="0" anchor="ctr"/>
                </a:tc>
                <a:tc>
                  <a:txBody>
                    <a:bodyPr/>
                    <a:lstStyle/>
                    <a:p>
                      <a:pPr marL="0" marR="0" algn="ctr">
                        <a:lnSpc>
                          <a:spcPct val="115000"/>
                        </a:lnSpc>
                        <a:spcBef>
                          <a:spcPts val="600"/>
                        </a:spcBef>
                        <a:spcAft>
                          <a:spcPts val="600"/>
                        </a:spcAft>
                        <a:buNone/>
                      </a:pPr>
                      <a:r>
                        <a:rPr lang="en-US" sz="1600" kern="0">
                          <a:effectLst/>
                          <a:latin typeface="Open Sans"/>
                        </a:rPr>
                        <a:t>50% cut</a:t>
                      </a:r>
                      <a:endParaRPr lang="en-US" sz="1600" kern="100">
                        <a:effectLst/>
                        <a:latin typeface="Open Sans"/>
                        <a:ea typeface="Aptos" panose="020B0004020202020204" pitchFamily="34" charset="0"/>
                        <a:cs typeface="Times New Roman"/>
                      </a:endParaRPr>
                    </a:p>
                  </a:txBody>
                  <a:tcPr marL="50006" marR="50006" marT="0" marB="0" anchor="ctr"/>
                </a:tc>
                <a:tc>
                  <a:txBody>
                    <a:bodyPr/>
                    <a:lstStyle/>
                    <a:p>
                      <a:pPr marL="0" marR="0" algn="ctr">
                        <a:lnSpc>
                          <a:spcPct val="115000"/>
                        </a:lnSpc>
                        <a:spcBef>
                          <a:spcPts val="600"/>
                        </a:spcBef>
                        <a:spcAft>
                          <a:spcPts val="600"/>
                        </a:spcAft>
                        <a:buNone/>
                      </a:pPr>
                      <a:r>
                        <a:rPr lang="en-US" sz="1600" kern="100">
                          <a:effectLst/>
                          <a:latin typeface="Open Sans"/>
                          <a:ea typeface="Aptos" panose="020B0004020202020204" pitchFamily="34" charset="0"/>
                          <a:cs typeface="Times New Roman"/>
                        </a:rPr>
                        <a:t>Pledge upheld</a:t>
                      </a:r>
                    </a:p>
                  </a:txBody>
                  <a:tcPr marL="50006" marR="50006" marT="0" marB="0" anchor="ctr"/>
                </a:tc>
                <a:extLst>
                  <a:ext uri="{0D108BD9-81ED-4DB2-BD59-A6C34878D82A}">
                    <a16:rowId xmlns:a16="http://schemas.microsoft.com/office/drawing/2014/main" val="2369396426"/>
                  </a:ext>
                </a:extLst>
              </a:tr>
              <a:tr h="531651">
                <a:tc>
                  <a:txBody>
                    <a:bodyPr/>
                    <a:lstStyle/>
                    <a:p>
                      <a:pPr marL="0" lvl="0">
                        <a:lnSpc>
                          <a:spcPct val="114999"/>
                        </a:lnSpc>
                        <a:spcBef>
                          <a:spcPts val="600"/>
                        </a:spcBef>
                        <a:spcAft>
                          <a:spcPts val="600"/>
                        </a:spcAft>
                        <a:buNone/>
                      </a:pPr>
                      <a:r>
                        <a:rPr lang="en-US" sz="1600" kern="0">
                          <a:solidFill>
                            <a:schemeClr val="tx1"/>
                          </a:solidFill>
                          <a:effectLst/>
                          <a:latin typeface="Open Sans"/>
                        </a:rPr>
                        <a:t>Global Basic Education</a:t>
                      </a:r>
                    </a:p>
                  </a:txBody>
                  <a:tcPr marL="50006" marR="50006" marT="0" marB="0" anchor="ctr"/>
                </a:tc>
                <a:tc>
                  <a:txBody>
                    <a:bodyPr/>
                    <a:lstStyle/>
                    <a:p>
                      <a:pPr marL="0" lvl="0" algn="ctr">
                        <a:lnSpc>
                          <a:spcPct val="114999"/>
                        </a:lnSpc>
                        <a:spcBef>
                          <a:spcPts val="600"/>
                        </a:spcBef>
                        <a:spcAft>
                          <a:spcPts val="600"/>
                        </a:spcAft>
                        <a:buNone/>
                      </a:pPr>
                      <a:r>
                        <a:rPr lang="en-US" sz="1600" kern="0">
                          <a:effectLst/>
                          <a:latin typeface="Open Sans"/>
                        </a:rPr>
                        <a:t>$0</a:t>
                      </a:r>
                    </a:p>
                  </a:txBody>
                  <a:tcPr marL="50006" marR="50006" marT="0" marB="0" anchor="ctr"/>
                </a:tc>
                <a:tc>
                  <a:txBody>
                    <a:bodyPr/>
                    <a:lstStyle/>
                    <a:p>
                      <a:pPr marL="0" lvl="0" algn="ctr">
                        <a:lnSpc>
                          <a:spcPct val="114999"/>
                        </a:lnSpc>
                        <a:spcBef>
                          <a:spcPts val="600"/>
                        </a:spcBef>
                        <a:spcAft>
                          <a:spcPts val="600"/>
                        </a:spcAft>
                        <a:buNone/>
                      </a:pPr>
                      <a:r>
                        <a:rPr lang="en-US" sz="1600" kern="100">
                          <a:effectLst/>
                          <a:latin typeface="Open Sans"/>
                          <a:ea typeface="Aptos" panose="020B0004020202020204" pitchFamily="34" charset="0"/>
                          <a:cs typeface="Times New Roman"/>
                        </a:rPr>
                        <a:t>25% cut</a:t>
                      </a:r>
                    </a:p>
                  </a:txBody>
                  <a:tcPr marL="50006" marR="50006" marT="0" marB="0" anchor="ctr"/>
                </a:tc>
                <a:extLst>
                  <a:ext uri="{0D108BD9-81ED-4DB2-BD59-A6C34878D82A}">
                    <a16:rowId xmlns:a16="http://schemas.microsoft.com/office/drawing/2014/main" val="2317795190"/>
                  </a:ext>
                </a:extLst>
              </a:tr>
              <a:tr h="483319">
                <a:tc>
                  <a:txBody>
                    <a:bodyPr/>
                    <a:lstStyle/>
                    <a:p>
                      <a:pPr marL="0" marR="0">
                        <a:lnSpc>
                          <a:spcPct val="115000"/>
                        </a:lnSpc>
                        <a:spcBef>
                          <a:spcPts val="600"/>
                        </a:spcBef>
                        <a:spcAft>
                          <a:spcPts val="600"/>
                        </a:spcAft>
                        <a:buNone/>
                      </a:pPr>
                      <a:r>
                        <a:rPr lang="en-US" sz="1600" kern="0">
                          <a:solidFill>
                            <a:schemeClr val="tx1"/>
                          </a:solidFill>
                          <a:effectLst/>
                          <a:latin typeface="Open Sans"/>
                        </a:rPr>
                        <a:t>Global Partnership for Education</a:t>
                      </a:r>
                      <a:endParaRPr lang="en-US" sz="1600" kern="100">
                        <a:solidFill>
                          <a:schemeClr val="tx1"/>
                        </a:solidFill>
                        <a:effectLst/>
                        <a:latin typeface="Open Sans"/>
                        <a:ea typeface="Aptos" panose="020B0004020202020204" pitchFamily="34" charset="0"/>
                        <a:cs typeface="Times New Roman"/>
                      </a:endParaRPr>
                    </a:p>
                  </a:txBody>
                  <a:tcPr marL="50006" marR="50006" marT="0" marB="0" anchor="ctr"/>
                </a:tc>
                <a:tc>
                  <a:txBody>
                    <a:bodyPr/>
                    <a:lstStyle/>
                    <a:p>
                      <a:pPr marL="0" marR="0" algn="ctr">
                        <a:lnSpc>
                          <a:spcPct val="115000"/>
                        </a:lnSpc>
                        <a:spcBef>
                          <a:spcPts val="600"/>
                        </a:spcBef>
                        <a:spcAft>
                          <a:spcPts val="600"/>
                        </a:spcAft>
                        <a:buNone/>
                      </a:pPr>
                      <a:r>
                        <a:rPr lang="en-US" sz="1600" kern="0">
                          <a:effectLst/>
                          <a:latin typeface="Open Sans"/>
                        </a:rPr>
                        <a:t>$0</a:t>
                      </a:r>
                      <a:endParaRPr lang="en-US" sz="1600" kern="100">
                        <a:effectLst/>
                        <a:latin typeface="Open Sans"/>
                        <a:ea typeface="Aptos" panose="020B0004020202020204" pitchFamily="34" charset="0"/>
                        <a:cs typeface="Times New Roman"/>
                      </a:endParaRPr>
                    </a:p>
                  </a:txBody>
                  <a:tcPr marL="50006" marR="50006" marT="0" marB="0" anchor="ctr"/>
                </a:tc>
                <a:tc>
                  <a:txBody>
                    <a:bodyPr/>
                    <a:lstStyle/>
                    <a:p>
                      <a:pPr marL="0" marR="0" algn="ctr">
                        <a:lnSpc>
                          <a:spcPct val="115000"/>
                        </a:lnSpc>
                        <a:spcBef>
                          <a:spcPts val="600"/>
                        </a:spcBef>
                        <a:spcAft>
                          <a:spcPts val="600"/>
                        </a:spcAft>
                        <a:buNone/>
                      </a:pPr>
                      <a:r>
                        <a:rPr lang="en-US" sz="1600" kern="100">
                          <a:effectLst/>
                          <a:latin typeface="Open Sans"/>
                          <a:ea typeface="Aptos" panose="020B0004020202020204" pitchFamily="34" charset="0"/>
                          <a:cs typeface="Times New Roman"/>
                        </a:rPr>
                        <a:t>Maintained</a:t>
                      </a:r>
                    </a:p>
                  </a:txBody>
                  <a:tcPr marL="50006" marR="50006" marT="0" marB="0" anchor="ctr"/>
                </a:tc>
                <a:extLst>
                  <a:ext uri="{0D108BD9-81ED-4DB2-BD59-A6C34878D82A}">
                    <a16:rowId xmlns:a16="http://schemas.microsoft.com/office/drawing/2014/main" val="1710676143"/>
                  </a:ext>
                </a:extLst>
              </a:tr>
            </a:tbl>
          </a:graphicData>
        </a:graphic>
      </p:graphicFrame>
      <p:sp>
        <p:nvSpPr>
          <p:cNvPr id="8" name="Title 1">
            <a:extLst>
              <a:ext uri="{FF2B5EF4-FFF2-40B4-BE49-F238E27FC236}">
                <a16:creationId xmlns:a16="http://schemas.microsoft.com/office/drawing/2014/main" id="{90561A7D-6C1C-3079-960E-E40DB0DCBB89}"/>
              </a:ext>
            </a:extLst>
          </p:cNvPr>
          <p:cNvSpPr>
            <a:spLocks noGrp="1"/>
          </p:cNvSpPr>
          <p:nvPr>
            <p:ph type="title"/>
          </p:nvPr>
        </p:nvSpPr>
        <p:spPr>
          <a:xfrm>
            <a:off x="871254" y="96530"/>
            <a:ext cx="7401491" cy="632064"/>
          </a:xfrm>
        </p:spPr>
        <p:txBody>
          <a:bodyPr>
            <a:normAutofit/>
          </a:bodyPr>
          <a:lstStyle/>
          <a:p>
            <a:r>
              <a:rPr lang="en-US" sz="3000">
                <a:solidFill>
                  <a:srgbClr val="D50032"/>
                </a:solidFill>
                <a:latin typeface="Open Sans"/>
                <a:ea typeface="Open Sans"/>
                <a:cs typeface="Open Sans"/>
              </a:rPr>
              <a:t>Your advocacy made a difference</a:t>
            </a:r>
            <a:endParaRPr lang="en-US" sz="3000">
              <a:solidFill>
                <a:srgbClr val="D50032"/>
              </a:solidFill>
            </a:endParaRPr>
          </a:p>
        </p:txBody>
      </p:sp>
      <p:sp>
        <p:nvSpPr>
          <p:cNvPr id="31" name="Slide Number Placeholder 8">
            <a:extLst>
              <a:ext uri="{FF2B5EF4-FFF2-40B4-BE49-F238E27FC236}">
                <a16:creationId xmlns:a16="http://schemas.microsoft.com/office/drawing/2014/main" id="{700E6D10-258F-BEE8-347B-BE6E6C5A372C}"/>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21</a:t>
            </a:fld>
            <a:endParaRPr lang="en-US"/>
          </a:p>
        </p:txBody>
      </p:sp>
      <p:pic>
        <p:nvPicPr>
          <p:cNvPr id="10" name="Graphic 9" descr="Badge Unfollow with solid fill">
            <a:extLst>
              <a:ext uri="{FF2B5EF4-FFF2-40B4-BE49-F238E27FC236}">
                <a16:creationId xmlns:a16="http://schemas.microsoft.com/office/drawing/2014/main" id="{91013191-72AE-D94B-B7A3-06CF2C5B61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331" y="1106366"/>
            <a:ext cx="499310" cy="499310"/>
          </a:xfrm>
          <a:prstGeom prst="rect">
            <a:avLst/>
          </a:prstGeom>
        </p:spPr>
      </p:pic>
      <p:pic>
        <p:nvPicPr>
          <p:cNvPr id="15" name="Graphic 14" descr="Badge Tick1 with solid fill">
            <a:extLst>
              <a:ext uri="{FF2B5EF4-FFF2-40B4-BE49-F238E27FC236}">
                <a16:creationId xmlns:a16="http://schemas.microsoft.com/office/drawing/2014/main" id="{754727E1-7EE1-9EDE-902B-598239B357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9754" y="1107344"/>
            <a:ext cx="499310" cy="499310"/>
          </a:xfrm>
          <a:prstGeom prst="rect">
            <a:avLst/>
          </a:prstGeom>
        </p:spPr>
      </p:pic>
      <p:pic>
        <p:nvPicPr>
          <p:cNvPr id="18" name="Graphic 17" descr="No sign with solid fill">
            <a:extLst>
              <a:ext uri="{FF2B5EF4-FFF2-40B4-BE49-F238E27FC236}">
                <a16:creationId xmlns:a16="http://schemas.microsoft.com/office/drawing/2014/main" id="{24475ACD-1166-A230-6B9F-6B97AD87BC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96320" y="4130892"/>
            <a:ext cx="499310" cy="499310"/>
          </a:xfrm>
          <a:prstGeom prst="rect">
            <a:avLst/>
          </a:prstGeom>
        </p:spPr>
      </p:pic>
      <p:pic>
        <p:nvPicPr>
          <p:cNvPr id="25" name="Graphic 24" descr="No sign with solid fill">
            <a:extLst>
              <a:ext uri="{FF2B5EF4-FFF2-40B4-BE49-F238E27FC236}">
                <a16:creationId xmlns:a16="http://schemas.microsoft.com/office/drawing/2014/main" id="{24D4002D-B674-56F1-6BBF-8684666040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96320" y="2072026"/>
            <a:ext cx="499310" cy="499310"/>
          </a:xfrm>
          <a:prstGeom prst="rect">
            <a:avLst/>
          </a:prstGeom>
        </p:spPr>
      </p:pic>
      <p:pic>
        <p:nvPicPr>
          <p:cNvPr id="26" name="Graphic 25" descr="No sign with solid fill">
            <a:extLst>
              <a:ext uri="{FF2B5EF4-FFF2-40B4-BE49-F238E27FC236}">
                <a16:creationId xmlns:a16="http://schemas.microsoft.com/office/drawing/2014/main" id="{F9F5F6E2-A303-88BF-C336-0CBD4B77E5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96320" y="2570256"/>
            <a:ext cx="499310" cy="499310"/>
          </a:xfrm>
          <a:prstGeom prst="rect">
            <a:avLst/>
          </a:prstGeom>
        </p:spPr>
      </p:pic>
      <p:pic>
        <p:nvPicPr>
          <p:cNvPr id="27" name="Graphic 26" descr="Badge Unfollow with solid fill">
            <a:extLst>
              <a:ext uri="{FF2B5EF4-FFF2-40B4-BE49-F238E27FC236}">
                <a16:creationId xmlns:a16="http://schemas.microsoft.com/office/drawing/2014/main" id="{163CC908-FF9C-6172-CBD6-72221AF790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331" y="1575289"/>
            <a:ext cx="499310" cy="499310"/>
          </a:xfrm>
          <a:prstGeom prst="rect">
            <a:avLst/>
          </a:prstGeom>
        </p:spPr>
      </p:pic>
      <p:pic>
        <p:nvPicPr>
          <p:cNvPr id="28" name="Graphic 27" descr="Badge Unfollow with solid fill">
            <a:extLst>
              <a:ext uri="{FF2B5EF4-FFF2-40B4-BE49-F238E27FC236}">
                <a16:creationId xmlns:a16="http://schemas.microsoft.com/office/drawing/2014/main" id="{82132600-3C4C-077E-65CC-F16BC808A3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331" y="3069981"/>
            <a:ext cx="499310" cy="499310"/>
          </a:xfrm>
          <a:prstGeom prst="rect">
            <a:avLst/>
          </a:prstGeom>
        </p:spPr>
      </p:pic>
      <p:pic>
        <p:nvPicPr>
          <p:cNvPr id="29" name="Graphic 28" descr="Badge Unfollow with solid fill">
            <a:extLst>
              <a:ext uri="{FF2B5EF4-FFF2-40B4-BE49-F238E27FC236}">
                <a16:creationId xmlns:a16="http://schemas.microsoft.com/office/drawing/2014/main" id="{21D16DB8-837E-2430-4998-D44E2C83C8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330" y="3568211"/>
            <a:ext cx="499310" cy="499310"/>
          </a:xfrm>
          <a:prstGeom prst="rect">
            <a:avLst/>
          </a:prstGeom>
        </p:spPr>
      </p:pic>
      <p:pic>
        <p:nvPicPr>
          <p:cNvPr id="30" name="Graphic 29" descr="No sign with solid fill">
            <a:extLst>
              <a:ext uri="{FF2B5EF4-FFF2-40B4-BE49-F238E27FC236}">
                <a16:creationId xmlns:a16="http://schemas.microsoft.com/office/drawing/2014/main" id="{39EAC637-AE2D-EB11-B8D3-85740CFA85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96320" y="4614468"/>
            <a:ext cx="499310" cy="499310"/>
          </a:xfrm>
          <a:prstGeom prst="rect">
            <a:avLst/>
          </a:prstGeom>
        </p:spPr>
      </p:pic>
      <p:pic>
        <p:nvPicPr>
          <p:cNvPr id="32" name="Graphic 31" descr="Badge Tick1 with solid fill">
            <a:extLst>
              <a:ext uri="{FF2B5EF4-FFF2-40B4-BE49-F238E27FC236}">
                <a16:creationId xmlns:a16="http://schemas.microsoft.com/office/drawing/2014/main" id="{800184EC-D120-1D33-E829-19DE0C3361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9754" y="1605574"/>
            <a:ext cx="499310" cy="499310"/>
          </a:xfrm>
          <a:prstGeom prst="rect">
            <a:avLst/>
          </a:prstGeom>
        </p:spPr>
      </p:pic>
      <p:pic>
        <p:nvPicPr>
          <p:cNvPr id="33" name="Graphic 32" descr="Badge Tick1 with solid fill">
            <a:extLst>
              <a:ext uri="{FF2B5EF4-FFF2-40B4-BE49-F238E27FC236}">
                <a16:creationId xmlns:a16="http://schemas.microsoft.com/office/drawing/2014/main" id="{A6F8BBD5-5DD5-5C97-2AD7-8D8065406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9753" y="2074497"/>
            <a:ext cx="499310" cy="499310"/>
          </a:xfrm>
          <a:prstGeom prst="rect">
            <a:avLst/>
          </a:prstGeom>
        </p:spPr>
      </p:pic>
      <p:pic>
        <p:nvPicPr>
          <p:cNvPr id="34" name="Graphic 33" descr="Badge Tick1 with solid fill">
            <a:extLst>
              <a:ext uri="{FF2B5EF4-FFF2-40B4-BE49-F238E27FC236}">
                <a16:creationId xmlns:a16="http://schemas.microsoft.com/office/drawing/2014/main" id="{1890CA8D-F801-2754-C86B-4644928E27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9754" y="2572728"/>
            <a:ext cx="499310" cy="499310"/>
          </a:xfrm>
          <a:prstGeom prst="rect">
            <a:avLst/>
          </a:prstGeom>
        </p:spPr>
      </p:pic>
      <p:pic>
        <p:nvPicPr>
          <p:cNvPr id="36" name="Graphic 35" descr="Badge Tick1 with solid fill">
            <a:extLst>
              <a:ext uri="{FF2B5EF4-FFF2-40B4-BE49-F238E27FC236}">
                <a16:creationId xmlns:a16="http://schemas.microsoft.com/office/drawing/2014/main" id="{D327ECD4-9C11-44BD-48CD-8ECC9BA8BD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9754" y="3569190"/>
            <a:ext cx="499310" cy="499310"/>
          </a:xfrm>
          <a:prstGeom prst="rect">
            <a:avLst/>
          </a:prstGeom>
        </p:spPr>
      </p:pic>
      <p:pic>
        <p:nvPicPr>
          <p:cNvPr id="38" name="Graphic 37" descr="Badge Tick1 with solid fill">
            <a:extLst>
              <a:ext uri="{FF2B5EF4-FFF2-40B4-BE49-F238E27FC236}">
                <a16:creationId xmlns:a16="http://schemas.microsoft.com/office/drawing/2014/main" id="{E93325D7-02EE-9670-4BA3-713585891F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9754" y="4616940"/>
            <a:ext cx="499310" cy="499310"/>
          </a:xfrm>
          <a:prstGeom prst="rect">
            <a:avLst/>
          </a:prstGeom>
        </p:spPr>
      </p:pic>
      <p:pic>
        <p:nvPicPr>
          <p:cNvPr id="39" name="Graphic 38" descr="Badge Unfollow with solid fill">
            <a:extLst>
              <a:ext uri="{FF2B5EF4-FFF2-40B4-BE49-F238E27FC236}">
                <a16:creationId xmlns:a16="http://schemas.microsoft.com/office/drawing/2014/main" id="{D36CCD06-FD02-68C3-1E7B-96FF25B21A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98581" y="3069981"/>
            <a:ext cx="499310" cy="499310"/>
          </a:xfrm>
          <a:prstGeom prst="rect">
            <a:avLst/>
          </a:prstGeom>
        </p:spPr>
      </p:pic>
      <p:pic>
        <p:nvPicPr>
          <p:cNvPr id="40" name="Graphic 39" descr="Badge Unfollow with solid fill">
            <a:extLst>
              <a:ext uri="{FF2B5EF4-FFF2-40B4-BE49-F238E27FC236}">
                <a16:creationId xmlns:a16="http://schemas.microsoft.com/office/drawing/2014/main" id="{2685FAA3-5EFA-50C3-3590-106925D4DA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98581" y="4117731"/>
            <a:ext cx="499310" cy="499310"/>
          </a:xfrm>
          <a:prstGeom prst="rect">
            <a:avLst/>
          </a:prstGeom>
        </p:spPr>
      </p:pic>
    </p:spTree>
    <p:extLst>
      <p:ext uri="{BB962C8B-B14F-4D97-AF65-F5344CB8AC3E}">
        <p14:creationId xmlns:p14="http://schemas.microsoft.com/office/powerpoint/2010/main" val="3299231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83F17BB-CDBD-7FE7-2F95-FE1EDEBF5799}"/>
              </a:ext>
              <a:ext uri="{C183D7F6-B498-43B3-948B-1728B52AA6E4}">
                <adec:decorative xmlns:adec="http://schemas.microsoft.com/office/drawing/2017/decorative" val="1"/>
              </a:ext>
            </a:extLst>
          </p:cNvPr>
          <p:cNvGrpSpPr/>
          <p:nvPr/>
        </p:nvGrpSpPr>
        <p:grpSpPr>
          <a:xfrm>
            <a:off x="1" y="78640"/>
            <a:ext cx="6553984" cy="4513117"/>
            <a:chOff x="1748524" y="-47260"/>
            <a:chExt cx="8829605" cy="5816111"/>
          </a:xfrm>
        </p:grpSpPr>
        <p:pic>
          <p:nvPicPr>
            <p:cNvPr id="13" name="Picture 12" descr="A picture containing dark&#10;&#10;Description automatically generated">
              <a:extLst>
                <a:ext uri="{FF2B5EF4-FFF2-40B4-BE49-F238E27FC236}">
                  <a16:creationId xmlns:a16="http://schemas.microsoft.com/office/drawing/2014/main" id="{E075CB6F-669C-00EA-CBF2-CE2120B44950}"/>
                </a:ext>
              </a:extLst>
            </p:cNvPr>
            <p:cNvPicPr>
              <a:picLocks noChangeAspect="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27" t="25" b="7"/>
            <a:stretch/>
          </p:blipFill>
          <p:spPr>
            <a:xfrm rot="21371033">
              <a:off x="1748524" y="1181044"/>
              <a:ext cx="5497741" cy="4054091"/>
            </a:xfrm>
            <a:prstGeom prst="rect">
              <a:avLst/>
            </a:prstGeom>
          </p:spPr>
        </p:pic>
        <p:pic>
          <p:nvPicPr>
            <p:cNvPr id="9" name="Picture 8" descr="A hand holding a fan of money&#10;&#10;Description automatically generated with low confidence">
              <a:extLst>
                <a:ext uri="{FF2B5EF4-FFF2-40B4-BE49-F238E27FC236}">
                  <a16:creationId xmlns:a16="http://schemas.microsoft.com/office/drawing/2014/main" id="{E3BD9695-58AF-8214-E53B-E1189E85FC13}"/>
                </a:ext>
              </a:extLst>
            </p:cNvPr>
            <p:cNvPicPr>
              <a:picLocks noChangeAspect="1"/>
            </p:cNvPicPr>
            <p:nvPr/>
          </p:nvPicPr>
          <p:blipFill rotWithShape="1">
            <a:blip r:embed="rId5">
              <a:duotone>
                <a:prstClr val="black"/>
                <a:schemeClr val="accent1">
                  <a:tint val="45000"/>
                  <a:satMod val="400000"/>
                </a:schemeClr>
              </a:duotone>
              <a:extLst>
                <a:ext uri="{28A0092B-C50C-407E-A947-70E740481C1C}">
                  <a14:useLocalDpi xmlns:a14="http://schemas.microsoft.com/office/drawing/2010/main" val="0"/>
                </a:ext>
              </a:extLst>
            </a:blip>
            <a:srcRect l="30" t="11" r="12" b="25"/>
            <a:stretch/>
          </p:blipFill>
          <p:spPr>
            <a:xfrm rot="20405854" flipH="1">
              <a:off x="6579846" y="-47260"/>
              <a:ext cx="3998283" cy="3544143"/>
            </a:xfrm>
            <a:prstGeom prst="rect">
              <a:avLst/>
            </a:prstGeom>
          </p:spPr>
        </p:pic>
        <p:pic>
          <p:nvPicPr>
            <p:cNvPr id="7" name="Picture 6" descr="A large white building with a statue on top&#10;&#10;Description automatically generated with low confidence">
              <a:extLst>
                <a:ext uri="{FF2B5EF4-FFF2-40B4-BE49-F238E27FC236}">
                  <a16:creationId xmlns:a16="http://schemas.microsoft.com/office/drawing/2014/main" id="{2FE6BF96-E950-8062-A0D9-8C1EE9E3042A}"/>
                </a:ext>
              </a:extLst>
            </p:cNvPr>
            <p:cNvPicPr>
              <a:picLocks noChangeAspect="1"/>
            </p:cNvPicPr>
            <p:nvPr/>
          </p:nvPicPr>
          <p:blipFill rotWithShape="1">
            <a:blip r:embed="rId6">
              <a:graysc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 t="13" r="4" b="33"/>
            <a:stretch/>
          </p:blipFill>
          <p:spPr>
            <a:xfrm>
              <a:off x="2932805" y="218951"/>
              <a:ext cx="5238710" cy="5549900"/>
            </a:xfrm>
            <a:prstGeom prst="rect">
              <a:avLst/>
            </a:prstGeom>
          </p:spPr>
        </p:pic>
      </p:grpSp>
      <p:sp>
        <p:nvSpPr>
          <p:cNvPr id="15" name="Title 14">
            <a:extLst>
              <a:ext uri="{FF2B5EF4-FFF2-40B4-BE49-F238E27FC236}">
                <a16:creationId xmlns:a16="http://schemas.microsoft.com/office/drawing/2014/main" id="{F5EC7BBE-6D28-91D0-EA5B-5E5CA56A1E43}"/>
              </a:ext>
            </a:extLst>
          </p:cNvPr>
          <p:cNvSpPr>
            <a:spLocks noGrp="1"/>
          </p:cNvSpPr>
          <p:nvPr>
            <p:ph type="title"/>
          </p:nvPr>
        </p:nvSpPr>
        <p:spPr>
          <a:xfrm>
            <a:off x="4937272" y="2777680"/>
            <a:ext cx="4110119" cy="519470"/>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l"/>
            <a:r>
              <a:rPr lang="en-US" sz="2800" b="1">
                <a:latin typeface="Open Sans" panose="020B0606030504020204" pitchFamily="34" charset="0"/>
                <a:ea typeface="Open Sans" panose="020B0606030504020204" pitchFamily="34" charset="0"/>
                <a:cs typeface="Open Sans" panose="020B0606030504020204" pitchFamily="34" charset="0"/>
              </a:rPr>
              <a:t>power of the purse</a:t>
            </a:r>
          </a:p>
        </p:txBody>
      </p:sp>
      <p:sp>
        <p:nvSpPr>
          <p:cNvPr id="17" name="Content Placeholder 2">
            <a:extLst>
              <a:ext uri="{FF2B5EF4-FFF2-40B4-BE49-F238E27FC236}">
                <a16:creationId xmlns:a16="http://schemas.microsoft.com/office/drawing/2014/main" id="{55D003AC-71F2-75C8-DE1E-C0060464752B}"/>
              </a:ext>
            </a:extLst>
          </p:cNvPr>
          <p:cNvSpPr>
            <a:spLocks noGrp="1"/>
          </p:cNvSpPr>
          <p:nvPr>
            <p:ph idx="1"/>
          </p:nvPr>
        </p:nvSpPr>
        <p:spPr>
          <a:xfrm>
            <a:off x="4937272" y="3342492"/>
            <a:ext cx="3888557" cy="1145356"/>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lnSpc>
                <a:spcPct val="114000"/>
              </a:lnSpc>
              <a:spcBef>
                <a:spcPts val="0"/>
              </a:spcBef>
              <a:buNone/>
            </a:pPr>
            <a:r>
              <a:rPr lang="en-US" sz="2000" i="1">
                <a:solidFill>
                  <a:srgbClr val="202122"/>
                </a:solidFill>
                <a:effectLst/>
                <a:latin typeface="Open Sans" panose="020B0606030504020204" pitchFamily="34" charset="0"/>
                <a:ea typeface="Open Sans" panose="020B0606030504020204" pitchFamily="34" charset="0"/>
                <a:cs typeface="Open Sans" panose="020B0606030504020204" pitchFamily="34" charset="0"/>
              </a:rPr>
              <a:t>"No money shall be drawn from the Treasury, but in Consequence of Appropriations made by Law…”</a:t>
            </a:r>
          </a:p>
        </p:txBody>
      </p:sp>
      <p:sp>
        <p:nvSpPr>
          <p:cNvPr id="2" name="TextBox 1">
            <a:extLst>
              <a:ext uri="{FF2B5EF4-FFF2-40B4-BE49-F238E27FC236}">
                <a16:creationId xmlns:a16="http://schemas.microsoft.com/office/drawing/2014/main" id="{579E4226-BD06-8EFA-A1F4-23BA6D1AA0D2}"/>
              </a:ext>
              <a:ext uri="{C183D7F6-B498-43B3-948B-1728B52AA6E4}">
                <adec:decorative xmlns:adec="http://schemas.microsoft.com/office/drawing/2017/decorative" val="1"/>
              </a:ext>
            </a:extLst>
          </p:cNvPr>
          <p:cNvSpPr txBox="1"/>
          <p:nvPr/>
        </p:nvSpPr>
        <p:spPr>
          <a:xfrm>
            <a:off x="804204" y="4591756"/>
            <a:ext cx="2885695" cy="353943"/>
          </a:xfrm>
          <a:prstGeom prst="rect">
            <a:avLst/>
          </a:prstGeom>
          <a:noFill/>
        </p:spPr>
        <p:txBody>
          <a:bodyPr wrap="square" lIns="91440" tIns="45720" rIns="91440" bIns="4572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fontAlgn="base"/>
            <a:r>
              <a:rPr lang="en-US" sz="800">
                <a:latin typeface="Open Sans"/>
                <a:ea typeface="Open Sans"/>
                <a:cs typeface="Open Sans"/>
              </a:rPr>
              <a:t>Photos via Unsplash, Design: Dorothy Monza</a:t>
            </a:r>
          </a:p>
          <a:p>
            <a:br>
              <a:rPr lang="en-US" sz="450" b="0" i="0">
                <a:effectLst/>
                <a:latin typeface="Source Sans Pro" panose="020B0503030403020204" pitchFamily="34" charset="0"/>
              </a:rPr>
            </a:br>
            <a:endParaRPr lang="en-US" sz="450"/>
          </a:p>
        </p:txBody>
      </p:sp>
      <p:sp>
        <p:nvSpPr>
          <p:cNvPr id="3" name="Slide Number Placeholder 8">
            <a:extLst>
              <a:ext uri="{FF2B5EF4-FFF2-40B4-BE49-F238E27FC236}">
                <a16:creationId xmlns:a16="http://schemas.microsoft.com/office/drawing/2014/main" id="{374CCB3B-1328-9F0C-D323-6EEA8040A2FA}"/>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22</a:t>
            </a:fld>
            <a:endParaRPr lang="en-US"/>
          </a:p>
        </p:txBody>
      </p:sp>
    </p:spTree>
    <p:extLst>
      <p:ext uri="{BB962C8B-B14F-4D97-AF65-F5344CB8AC3E}">
        <p14:creationId xmlns:p14="http://schemas.microsoft.com/office/powerpoint/2010/main" val="3729942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7" y="80202"/>
            <a:ext cx="7070837" cy="857250"/>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400" b="1">
                <a:solidFill>
                  <a:srgbClr val="D50032"/>
                </a:solidFill>
                <a:latin typeface="Open Sans"/>
              </a:rPr>
              <a:t>Appropriations Committee Leadership</a:t>
            </a:r>
            <a:endParaRPr lang="en-US">
              <a:solidFill>
                <a:srgbClr val="D50032"/>
              </a:solidFill>
            </a:endParaRPr>
          </a:p>
        </p:txBody>
      </p:sp>
      <p:sp>
        <p:nvSpPr>
          <p:cNvPr id="12" name="TextBox 11"/>
          <p:cNvSpPr txBox="1"/>
          <p:nvPr/>
        </p:nvSpPr>
        <p:spPr>
          <a:xfrm>
            <a:off x="714602" y="3342052"/>
            <a:ext cx="3584685" cy="715580"/>
          </a:xfrm>
          <a:prstGeom prst="rect">
            <a:avLst/>
          </a:prstGeom>
          <a:noFill/>
        </p:spPr>
        <p:txBody>
          <a:bodyPr wrap="square" lIns="68580" tIns="34290" rIns="68580" bIns="3429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388">
                <a:latin typeface="Open Sans"/>
                <a:cs typeface="Helvetica"/>
              </a:rPr>
              <a:t>Chairwoman </a:t>
            </a:r>
            <a:r>
              <a:rPr lang="en-US" sz="1425">
                <a:latin typeface="Open Sans"/>
                <a:cs typeface="Open Sans"/>
              </a:rPr>
              <a:t>Susan Collins (R-ME)</a:t>
            </a:r>
          </a:p>
          <a:p>
            <a:r>
              <a:rPr lang="en-US" sz="1388">
                <a:latin typeface="Open Sans"/>
                <a:cs typeface="Helvetica"/>
              </a:rPr>
              <a:t>Ranking Member </a:t>
            </a:r>
            <a:r>
              <a:rPr lang="en-US" sz="1425">
                <a:latin typeface="Open Sans"/>
                <a:cs typeface="Open Sans"/>
              </a:rPr>
              <a:t>Patty Murray (D-WA) </a:t>
            </a:r>
            <a:endParaRPr lang="en-US" sz="1013"/>
          </a:p>
          <a:p>
            <a:r>
              <a:rPr lang="en-US" sz="1388">
                <a:latin typeface="Open Sans"/>
                <a:cs typeface="Helvetica"/>
              </a:rPr>
              <a:t>		</a:t>
            </a:r>
            <a:endParaRPr lang="en-US" sz="1388">
              <a:latin typeface="Open Sans"/>
              <a:ea typeface="Open Sans"/>
              <a:cs typeface="Helvetica"/>
            </a:endParaRPr>
          </a:p>
        </p:txBody>
      </p:sp>
      <p:sp>
        <p:nvSpPr>
          <p:cNvPr id="13" name="TextBox 12"/>
          <p:cNvSpPr txBox="1"/>
          <p:nvPr/>
        </p:nvSpPr>
        <p:spPr>
          <a:xfrm>
            <a:off x="161927" y="4003373"/>
            <a:ext cx="8762999" cy="684803"/>
          </a:xfrm>
          <a:prstGeom prst="rect">
            <a:avLst/>
          </a:prstGeom>
          <a:noFill/>
        </p:spPr>
        <p:txBody>
          <a:bodyPr wrap="square" lIns="68580" tIns="34290" rIns="68580" bIns="3429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000">
                <a:latin typeface="Open Sans"/>
                <a:cs typeface="Helvetica"/>
              </a:rPr>
              <a:t>See the full list of appropriations committee members at </a:t>
            </a:r>
            <a:endParaRPr lang="en-US" sz="2000">
              <a:latin typeface="Open Sans"/>
              <a:cs typeface="Helvetica" panose="020B0604020202020204" pitchFamily="34" charset="0"/>
            </a:endParaRPr>
          </a:p>
          <a:p>
            <a:pPr algn="ctr"/>
            <a:r>
              <a:rPr lang="en-US" sz="2000">
                <a:latin typeface="Open Sans"/>
                <a:cs typeface="Helvetica"/>
                <a:hlinkClick r:id="rId2"/>
              </a:rPr>
              <a:t>www.appropriations.senate.gov</a:t>
            </a:r>
            <a:r>
              <a:rPr lang="en-US" sz="2000">
                <a:latin typeface="Open Sans"/>
                <a:cs typeface="Helvetica"/>
              </a:rPr>
              <a:t> and </a:t>
            </a:r>
            <a:r>
              <a:rPr lang="en-US" sz="2000">
                <a:latin typeface="Open Sans"/>
                <a:cs typeface="Helvetica"/>
                <a:hlinkClick r:id="rId3"/>
              </a:rPr>
              <a:t>www.appropriations.house.gov</a:t>
            </a:r>
            <a:r>
              <a:rPr lang="en-US" sz="2000">
                <a:latin typeface="Open Sans"/>
                <a:cs typeface="Helvetica"/>
              </a:rPr>
              <a:t> </a:t>
            </a:r>
            <a:endParaRPr lang="en-US" sz="2000">
              <a:latin typeface="Open Sans"/>
              <a:ea typeface="Open Sans"/>
              <a:cs typeface="Helvetica" panose="020B0604020202020204" pitchFamily="34" charset="0"/>
            </a:endParaRPr>
          </a:p>
        </p:txBody>
      </p:sp>
      <p:sp>
        <p:nvSpPr>
          <p:cNvPr id="3" name="AutoShape 2" descr="Image result for hal rogers"/>
          <p:cNvSpPr>
            <a:spLocks noChangeAspect="1" noChangeArrowheads="1"/>
          </p:cNvSpPr>
          <p:nvPr/>
        </p:nvSpPr>
        <p:spPr bwMode="auto">
          <a:xfrm>
            <a:off x="1259681" y="-108347"/>
            <a:ext cx="1679967" cy="16799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1350"/>
          </a:p>
        </p:txBody>
      </p:sp>
      <p:sp>
        <p:nvSpPr>
          <p:cNvPr id="4" name="AutoShape 4" descr="Image result for hal rogers"/>
          <p:cNvSpPr>
            <a:spLocks noChangeAspect="1" noChangeArrowheads="1"/>
          </p:cNvSpPr>
          <p:nvPr/>
        </p:nvSpPr>
        <p:spPr bwMode="auto">
          <a:xfrm>
            <a:off x="1259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1350"/>
          </a:p>
        </p:txBody>
      </p:sp>
      <p:sp>
        <p:nvSpPr>
          <p:cNvPr id="11" name="TextBox 10">
            <a:extLst>
              <a:ext uri="{FF2B5EF4-FFF2-40B4-BE49-F238E27FC236}">
                <a16:creationId xmlns:a16="http://schemas.microsoft.com/office/drawing/2014/main" id="{1D1967E1-057C-4729-B503-0BD592F830FE}"/>
              </a:ext>
            </a:extLst>
          </p:cNvPr>
          <p:cNvSpPr txBox="1"/>
          <p:nvPr/>
        </p:nvSpPr>
        <p:spPr>
          <a:xfrm>
            <a:off x="4728940" y="3342051"/>
            <a:ext cx="3572939" cy="496290"/>
          </a:xfrm>
          <a:prstGeom prst="rect">
            <a:avLst/>
          </a:prstGeom>
          <a:noFill/>
        </p:spPr>
        <p:txBody>
          <a:bodyPr wrap="square" lIns="68580" tIns="34290" rIns="68580" bIns="3429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388">
                <a:latin typeface="Open Sans"/>
                <a:cs typeface="Helvetica"/>
              </a:rPr>
              <a:t>Chairman Tom Cole (R-OK) </a:t>
            </a:r>
          </a:p>
          <a:p>
            <a:r>
              <a:rPr lang="en-US" sz="1388">
                <a:latin typeface="Open Sans"/>
                <a:cs typeface="Helvetica"/>
              </a:rPr>
              <a:t>Ranking Member Rosa DeLauro (D-CT)</a:t>
            </a:r>
          </a:p>
        </p:txBody>
      </p:sp>
      <p:pic>
        <p:nvPicPr>
          <p:cNvPr id="5" name="Picture 4">
            <a:extLst>
              <a:ext uri="{FF2B5EF4-FFF2-40B4-BE49-F238E27FC236}">
                <a16:creationId xmlns:a16="http://schemas.microsoft.com/office/drawing/2014/main" id="{F9503AD7-E8A1-7D65-88EA-4A7358E0CB2E}"/>
              </a:ext>
            </a:extLst>
          </p:cNvPr>
          <p:cNvPicPr>
            <a:picLocks noChangeAspect="1"/>
          </p:cNvPicPr>
          <p:nvPr/>
        </p:nvPicPr>
        <p:blipFill rotWithShape="1">
          <a:blip r:embed="rId4"/>
          <a:srcRect l="-3805" t="-23919" r="35" b="32"/>
          <a:stretch/>
        </p:blipFill>
        <p:spPr>
          <a:xfrm>
            <a:off x="2286246" y="1102484"/>
            <a:ext cx="1790781" cy="2238477"/>
          </a:xfrm>
          <a:prstGeom prst="rect">
            <a:avLst/>
          </a:prstGeom>
        </p:spPr>
      </p:pic>
      <p:pic>
        <p:nvPicPr>
          <p:cNvPr id="8" name="Picture 7" descr="File:Susan Collins official Senate photo.jpg">
            <a:extLst>
              <a:ext uri="{FF2B5EF4-FFF2-40B4-BE49-F238E27FC236}">
                <a16:creationId xmlns:a16="http://schemas.microsoft.com/office/drawing/2014/main" id="{BAA8050C-661C-51B4-2DF3-F962866AD06F}"/>
              </a:ext>
            </a:extLst>
          </p:cNvPr>
          <p:cNvPicPr>
            <a:picLocks noChangeAspect="1"/>
          </p:cNvPicPr>
          <p:nvPr/>
        </p:nvPicPr>
        <p:blipFill>
          <a:blip r:embed="rId5"/>
          <a:srcRect l="396" t="79" r="355" b="11"/>
          <a:stretch>
            <a:fillRect/>
          </a:stretch>
        </p:blipFill>
        <p:spPr>
          <a:xfrm>
            <a:off x="714731" y="1513544"/>
            <a:ext cx="1635444" cy="1827155"/>
          </a:xfrm>
          <a:prstGeom prst="rect">
            <a:avLst/>
          </a:prstGeom>
        </p:spPr>
      </p:pic>
      <p:pic>
        <p:nvPicPr>
          <p:cNvPr id="9" name="Picture 8" descr="File:Tom cole.jpg">
            <a:extLst>
              <a:ext uri="{FF2B5EF4-FFF2-40B4-BE49-F238E27FC236}">
                <a16:creationId xmlns:a16="http://schemas.microsoft.com/office/drawing/2014/main" id="{44886BC6-753B-CE69-6240-EF15770D3B8F}"/>
              </a:ext>
            </a:extLst>
          </p:cNvPr>
          <p:cNvPicPr>
            <a:picLocks noChangeAspect="1"/>
          </p:cNvPicPr>
          <p:nvPr/>
        </p:nvPicPr>
        <p:blipFill>
          <a:blip r:embed="rId6"/>
          <a:srcRect l="383" t="94" r="454" b="207"/>
          <a:stretch>
            <a:fillRect/>
          </a:stretch>
        </p:blipFill>
        <p:spPr>
          <a:xfrm>
            <a:off x="4795471" y="1518836"/>
            <a:ext cx="1545752" cy="1805998"/>
          </a:xfrm>
          <a:prstGeom prst="rect">
            <a:avLst/>
          </a:prstGeom>
        </p:spPr>
      </p:pic>
      <p:pic>
        <p:nvPicPr>
          <p:cNvPr id="16" name="Content Placeholder 15" descr="File:Rosa DeLauro Official Photo.jpg">
            <a:extLst>
              <a:ext uri="{FF2B5EF4-FFF2-40B4-BE49-F238E27FC236}">
                <a16:creationId xmlns:a16="http://schemas.microsoft.com/office/drawing/2014/main" id="{04ED2B27-F4C1-2D45-BA43-5F9FB4D2A95B}"/>
              </a:ext>
            </a:extLst>
          </p:cNvPr>
          <p:cNvPicPr>
            <a:picLocks noGrp="1" noChangeAspect="1"/>
          </p:cNvPicPr>
          <p:nvPr>
            <p:ph idx="1"/>
          </p:nvPr>
        </p:nvPicPr>
        <p:blipFill>
          <a:blip r:embed="rId7"/>
          <a:srcRect l="145" t="100" r="-476" b="301"/>
          <a:stretch>
            <a:fillRect/>
          </a:stretch>
        </p:blipFill>
        <p:spPr>
          <a:xfrm>
            <a:off x="6339099" y="1528565"/>
            <a:ext cx="1551588" cy="1813402"/>
          </a:xfrm>
          <a:prstGeom prst="rect">
            <a:avLst/>
          </a:prstGeom>
        </p:spPr>
      </p:pic>
      <p:sp>
        <p:nvSpPr>
          <p:cNvPr id="17" name="TextBox 16">
            <a:extLst>
              <a:ext uri="{FF2B5EF4-FFF2-40B4-BE49-F238E27FC236}">
                <a16:creationId xmlns:a16="http://schemas.microsoft.com/office/drawing/2014/main" id="{21675F2D-E2A7-BE8B-C458-7D2470B3EAB2}"/>
              </a:ext>
            </a:extLst>
          </p:cNvPr>
          <p:cNvSpPr txBox="1"/>
          <p:nvPr/>
        </p:nvSpPr>
        <p:spPr>
          <a:xfrm>
            <a:off x="610" y="4928576"/>
            <a:ext cx="372695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Open Sans"/>
                <a:ea typeface="Calibri"/>
                <a:cs typeface="Calibri"/>
              </a:rPr>
              <a:t>Photos via Wikimedia Commons</a:t>
            </a:r>
            <a:endParaRPr lang="en-US" sz="800">
              <a:latin typeface="Open Sans"/>
            </a:endParaRPr>
          </a:p>
        </p:txBody>
      </p:sp>
    </p:spTree>
    <p:extLst>
      <p:ext uri="{BB962C8B-B14F-4D97-AF65-F5344CB8AC3E}">
        <p14:creationId xmlns:p14="http://schemas.microsoft.com/office/powerpoint/2010/main" val="697649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5879B-EF04-0979-5100-D83D02AC4C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75882A-5B2A-BB8A-7A73-8142C1020E43}"/>
              </a:ext>
            </a:extLst>
          </p:cNvPr>
          <p:cNvSpPr>
            <a:spLocks noGrp="1"/>
          </p:cNvSpPr>
          <p:nvPr>
            <p:ph type="title"/>
          </p:nvPr>
        </p:nvSpPr>
        <p:spPr/>
        <p:txBody>
          <a:bodyPr>
            <a:normAutofit fontScale="90000"/>
          </a:bodyPr>
          <a:lstStyle/>
          <a:p>
            <a:r>
              <a:rPr lang="en-US">
                <a:latin typeface="Open Sans"/>
                <a:ea typeface="Open Sans"/>
                <a:cs typeface="Open Sans"/>
              </a:rPr>
              <a:t>How do we influence Congress to increase spending on our priority issues?</a:t>
            </a:r>
            <a:endParaRPr lang="en-US"/>
          </a:p>
        </p:txBody>
      </p:sp>
    </p:spTree>
    <p:extLst>
      <p:ext uri="{BB962C8B-B14F-4D97-AF65-F5344CB8AC3E}">
        <p14:creationId xmlns:p14="http://schemas.microsoft.com/office/powerpoint/2010/main" val="133615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FF2AB10-B76F-334B-A441-69719DEABCE7}"/>
              </a:ext>
            </a:extLst>
          </p:cNvPr>
          <p:cNvSpPr txBox="1">
            <a:spLocks/>
          </p:cNvSpPr>
          <p:nvPr/>
        </p:nvSpPr>
        <p:spPr>
          <a:xfrm>
            <a:off x="1030762" y="102393"/>
            <a:ext cx="7082476" cy="510495"/>
          </a:xfrm>
          <a:prstGeom prst="rect">
            <a:avLst/>
          </a:prstGeom>
        </p:spPr>
        <p:txBody>
          <a:bodyPr vert="horz" lIns="68580" tIns="34290" rIns="68580" bIns="34290" rtlCol="0" anchor="ctr">
            <a:normAutofit fontScale="97500"/>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800" b="1" i="1">
                <a:solidFill>
                  <a:srgbClr val="D50032"/>
                </a:solidFill>
                <a:latin typeface="Open Sans" panose="020B0606030504020204" pitchFamily="34" charset="0"/>
                <a:ea typeface="Open Sans" panose="020B0606030504020204" pitchFamily="34" charset="0"/>
                <a:cs typeface="Open Sans" panose="020B0606030504020204" pitchFamily="34" charset="0"/>
              </a:rPr>
              <a:t>We influence appropriations by…</a:t>
            </a:r>
          </a:p>
        </p:txBody>
      </p:sp>
      <p:sp>
        <p:nvSpPr>
          <p:cNvPr id="7" name="Title 6">
            <a:extLst>
              <a:ext uri="{FF2B5EF4-FFF2-40B4-BE49-F238E27FC236}">
                <a16:creationId xmlns:a16="http://schemas.microsoft.com/office/drawing/2014/main" id="{DF57ABA5-760E-BBFC-CC5E-AD49A78CAE0B}"/>
              </a:ext>
            </a:extLst>
          </p:cNvPr>
          <p:cNvSpPr>
            <a:spLocks noGrp="1"/>
          </p:cNvSpPr>
          <p:nvPr>
            <p:ph type="title"/>
          </p:nvPr>
        </p:nvSpPr>
        <p:spPr>
          <a:xfrm>
            <a:off x="406022" y="1099166"/>
            <a:ext cx="7401491" cy="510495"/>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l">
              <a:lnSpc>
                <a:spcPct val="114000"/>
              </a:lnSpc>
            </a:pPr>
            <a:r>
              <a:rPr lang="en-US" sz="2100" b="0">
                <a:latin typeface="Open Sans" panose="020B0606030504020204" pitchFamily="34" charset="0"/>
                <a:ea typeface="Open Sans" panose="020B0606030504020204" pitchFamily="34" charset="0"/>
                <a:cs typeface="Open Sans" panose="020B0606030504020204" pitchFamily="34" charset="0"/>
              </a:rPr>
              <a:t>…meeting with members of Congress and their staff </a:t>
            </a:r>
            <a:br>
              <a:rPr lang="en-US" sz="2100" b="0">
                <a:latin typeface="Open Sans" panose="020B0606030504020204" pitchFamily="34" charset="0"/>
                <a:ea typeface="Open Sans" panose="020B0606030504020204" pitchFamily="34" charset="0"/>
                <a:cs typeface="Open Sans" panose="020B0606030504020204" pitchFamily="34" charset="0"/>
              </a:rPr>
            </a:br>
            <a:r>
              <a:rPr lang="en-US" sz="2100" b="0">
                <a:latin typeface="Open Sans" panose="020B0606030504020204" pitchFamily="34" charset="0"/>
                <a:ea typeface="Open Sans" panose="020B0606030504020204" pitchFamily="34" charset="0"/>
                <a:cs typeface="Open Sans" panose="020B0606030504020204" pitchFamily="34" charset="0"/>
              </a:rPr>
              <a:t>(at home &amp; in DC) to create champions on our issues and to sway the “swayables” in the middle</a:t>
            </a:r>
          </a:p>
        </p:txBody>
      </p:sp>
      <p:pic>
        <p:nvPicPr>
          <p:cNvPr id="2" name="Picture 1">
            <a:extLst>
              <a:ext uri="{FF2B5EF4-FFF2-40B4-BE49-F238E27FC236}">
                <a16:creationId xmlns:a16="http://schemas.microsoft.com/office/drawing/2014/main" id="{EB3CA2F7-59A6-FC99-2759-C43B8FED20DF}"/>
              </a:ext>
              <a:ext uri="{C183D7F6-B498-43B3-948B-1728B52AA6E4}">
                <adec:decorative xmlns:adec="http://schemas.microsoft.com/office/drawing/2017/decorative" val="1"/>
              </a:ext>
            </a:extLst>
          </p:cNvPr>
          <p:cNvPicPr>
            <a:picLocks noChangeAspect="1"/>
          </p:cNvPicPr>
          <p:nvPr/>
        </p:nvPicPr>
        <p:blipFill rotWithShape="1">
          <a:blip r:embed="rId2"/>
          <a:srcRect l="153" t="134" r="127" b="146"/>
          <a:stretch/>
        </p:blipFill>
        <p:spPr>
          <a:xfrm>
            <a:off x="3365307" y="2095940"/>
            <a:ext cx="2743200" cy="2743200"/>
          </a:xfrm>
          <a:prstGeom prst="rect">
            <a:avLst/>
          </a:prstGeom>
        </p:spPr>
      </p:pic>
      <p:pic>
        <p:nvPicPr>
          <p:cNvPr id="4" name="Picture 3">
            <a:extLst>
              <a:ext uri="{FF2B5EF4-FFF2-40B4-BE49-F238E27FC236}">
                <a16:creationId xmlns:a16="http://schemas.microsoft.com/office/drawing/2014/main" id="{3E493DE4-C16B-5A2F-CFF2-A9B20F739AB5}"/>
              </a:ext>
              <a:ext uri="{C183D7F6-B498-43B3-948B-1728B52AA6E4}">
                <adec:decorative xmlns:adec="http://schemas.microsoft.com/office/drawing/2017/decorative" val="1"/>
              </a:ext>
            </a:extLst>
          </p:cNvPr>
          <p:cNvPicPr>
            <a:picLocks noChangeAspect="1"/>
          </p:cNvPicPr>
          <p:nvPr/>
        </p:nvPicPr>
        <p:blipFill rotWithShape="1">
          <a:blip r:embed="rId3"/>
          <a:srcRect l="180" t="54" r="83" b="208"/>
          <a:stretch/>
        </p:blipFill>
        <p:spPr>
          <a:xfrm>
            <a:off x="484293" y="2095940"/>
            <a:ext cx="2743200" cy="2743200"/>
          </a:xfrm>
          <a:prstGeom prst="rect">
            <a:avLst/>
          </a:prstGeom>
        </p:spPr>
      </p:pic>
      <p:pic>
        <p:nvPicPr>
          <p:cNvPr id="10" name="Picture 9">
            <a:extLst>
              <a:ext uri="{FF2B5EF4-FFF2-40B4-BE49-F238E27FC236}">
                <a16:creationId xmlns:a16="http://schemas.microsoft.com/office/drawing/2014/main" id="{65A05C95-49D1-CEBE-0A9C-133B31060009}"/>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61" t="104" r="14" b="86"/>
          <a:stretch/>
        </p:blipFill>
        <p:spPr>
          <a:xfrm>
            <a:off x="6246321" y="2095940"/>
            <a:ext cx="2743200" cy="2743200"/>
          </a:xfrm>
          <a:prstGeom prst="rect">
            <a:avLst/>
          </a:prstGeom>
        </p:spPr>
      </p:pic>
      <p:sp>
        <p:nvSpPr>
          <p:cNvPr id="3" name="Slide Number Placeholder 8">
            <a:extLst>
              <a:ext uri="{FF2B5EF4-FFF2-40B4-BE49-F238E27FC236}">
                <a16:creationId xmlns:a16="http://schemas.microsoft.com/office/drawing/2014/main" id="{91CCE02D-8059-C58D-DFC7-3196FED36C64}"/>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25</a:t>
            </a:fld>
            <a:endParaRPr lang="en-US"/>
          </a:p>
        </p:txBody>
      </p:sp>
    </p:spTree>
    <p:extLst>
      <p:ext uri="{BB962C8B-B14F-4D97-AF65-F5344CB8AC3E}">
        <p14:creationId xmlns:p14="http://schemas.microsoft.com/office/powerpoint/2010/main" val="3688399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57ABA5-760E-BBFC-CC5E-AD49A78CAE0B}"/>
              </a:ext>
            </a:extLst>
          </p:cNvPr>
          <p:cNvSpPr>
            <a:spLocks noGrp="1"/>
          </p:cNvSpPr>
          <p:nvPr>
            <p:ph type="title"/>
          </p:nvPr>
        </p:nvSpPr>
        <p:spPr>
          <a:xfrm>
            <a:off x="623681" y="778626"/>
            <a:ext cx="7390264" cy="719085"/>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l">
              <a:lnSpc>
                <a:spcPct val="114000"/>
              </a:lnSpc>
            </a:pPr>
            <a:r>
              <a:rPr lang="en-US" sz="1800" b="0">
                <a:latin typeface="Open Sans"/>
                <a:ea typeface="Open Sans"/>
                <a:cs typeface="Open Sans"/>
              </a:rPr>
              <a:t>…requesting signatures on annual “Dear Colleague” letters. A champion requests a specific funding amount in a public letter – and asks their colleagues to join them in public support.</a:t>
            </a:r>
          </a:p>
        </p:txBody>
      </p:sp>
      <p:pic>
        <p:nvPicPr>
          <p:cNvPr id="9" name="Picture 8">
            <a:extLst>
              <a:ext uri="{FF2B5EF4-FFF2-40B4-BE49-F238E27FC236}">
                <a16:creationId xmlns:a16="http://schemas.microsoft.com/office/drawing/2014/main" id="{1E917059-E0A3-3603-DD14-C2FBCE5377D2}"/>
              </a:ext>
              <a:ext uri="{C183D7F6-B498-43B3-948B-1728B52AA6E4}">
                <adec:decorative xmlns:adec="http://schemas.microsoft.com/office/drawing/2017/decorative" val="1"/>
              </a:ext>
            </a:extLst>
          </p:cNvPr>
          <p:cNvPicPr>
            <a:picLocks noChangeAspect="1"/>
          </p:cNvPicPr>
          <p:nvPr/>
        </p:nvPicPr>
        <p:blipFill rotWithShape="1">
          <a:blip r:embed="rId2"/>
          <a:srcRect t="69"/>
          <a:stretch/>
        </p:blipFill>
        <p:spPr>
          <a:xfrm>
            <a:off x="5380442" y="2025101"/>
            <a:ext cx="2270613" cy="2923821"/>
          </a:xfrm>
          <a:prstGeom prst="rect">
            <a:avLst/>
          </a:prstGeom>
          <a:ln w="12700">
            <a:solidFill>
              <a:schemeClr val="tx1"/>
            </a:solidFill>
          </a:ln>
        </p:spPr>
      </p:pic>
      <p:grpSp>
        <p:nvGrpSpPr>
          <p:cNvPr id="16" name="Group 15">
            <a:extLst>
              <a:ext uri="{FF2B5EF4-FFF2-40B4-BE49-F238E27FC236}">
                <a16:creationId xmlns:a16="http://schemas.microsoft.com/office/drawing/2014/main" id="{FAFFF15C-359E-BB80-BAA3-DB465DA7304E}"/>
              </a:ext>
              <a:ext uri="{C183D7F6-B498-43B3-948B-1728B52AA6E4}">
                <adec:decorative xmlns:adec="http://schemas.microsoft.com/office/drawing/2017/decorative" val="1"/>
              </a:ext>
            </a:extLst>
          </p:cNvPr>
          <p:cNvGrpSpPr/>
          <p:nvPr/>
        </p:nvGrpSpPr>
        <p:grpSpPr>
          <a:xfrm>
            <a:off x="1492945" y="1663449"/>
            <a:ext cx="2808350" cy="3285473"/>
            <a:chOff x="2137034" y="2185327"/>
            <a:chExt cx="3744467" cy="4380631"/>
          </a:xfrm>
        </p:grpSpPr>
        <p:pic>
          <p:nvPicPr>
            <p:cNvPr id="5" name="Picture 4">
              <a:extLst>
                <a:ext uri="{FF2B5EF4-FFF2-40B4-BE49-F238E27FC236}">
                  <a16:creationId xmlns:a16="http://schemas.microsoft.com/office/drawing/2014/main" id="{421E962A-E3A0-4704-F65C-E37299DDEC9B}"/>
                </a:ext>
              </a:extLst>
            </p:cNvPr>
            <p:cNvPicPr>
              <a:picLocks noChangeAspect="1"/>
            </p:cNvPicPr>
            <p:nvPr/>
          </p:nvPicPr>
          <p:blipFill rotWithShape="1">
            <a:blip r:embed="rId3"/>
            <a:srcRect t="84"/>
            <a:stretch/>
          </p:blipFill>
          <p:spPr>
            <a:xfrm>
              <a:off x="2137034" y="2667778"/>
              <a:ext cx="3027484" cy="3898180"/>
            </a:xfrm>
            <a:prstGeom prst="rect">
              <a:avLst/>
            </a:prstGeom>
            <a:ln w="12700">
              <a:solidFill>
                <a:schemeClr val="tx1"/>
              </a:solidFill>
            </a:ln>
          </p:spPr>
        </p:pic>
        <p:grpSp>
          <p:nvGrpSpPr>
            <p:cNvPr id="15" name="Group 14">
              <a:extLst>
                <a:ext uri="{FF2B5EF4-FFF2-40B4-BE49-F238E27FC236}">
                  <a16:creationId xmlns:a16="http://schemas.microsoft.com/office/drawing/2014/main" id="{06A3D3F8-6B36-9A14-BA61-7C7406326616}"/>
                </a:ext>
              </a:extLst>
            </p:cNvPr>
            <p:cNvGrpSpPr/>
            <p:nvPr/>
          </p:nvGrpSpPr>
          <p:grpSpPr>
            <a:xfrm>
              <a:off x="4612260" y="2185327"/>
              <a:ext cx="1269241" cy="1269241"/>
              <a:chOff x="1693297" y="1624084"/>
              <a:chExt cx="1692322" cy="1692322"/>
            </a:xfrm>
          </p:grpSpPr>
          <p:sp>
            <p:nvSpPr>
              <p:cNvPr id="13" name="Oval 12">
                <a:extLst>
                  <a:ext uri="{FF2B5EF4-FFF2-40B4-BE49-F238E27FC236}">
                    <a16:creationId xmlns:a16="http://schemas.microsoft.com/office/drawing/2014/main" id="{8055A528-F9E8-E2CD-D6A9-033F0E765835}"/>
                  </a:ext>
                </a:extLst>
              </p:cNvPr>
              <p:cNvSpPr/>
              <p:nvPr/>
            </p:nvSpPr>
            <p:spPr>
              <a:xfrm>
                <a:off x="1693297" y="1624084"/>
                <a:ext cx="1692322" cy="169232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US" sz="1013" b="1" dirty="0">
                  <a:solidFill>
                    <a:schemeClr val="tx1"/>
                  </a:solidFill>
                </a:endParaRPr>
              </a:p>
            </p:txBody>
          </p:sp>
          <p:pic>
            <p:nvPicPr>
              <p:cNvPr id="14" name="Graphic 13" descr="Woman with baby with solid fill">
                <a:extLst>
                  <a:ext uri="{FF2B5EF4-FFF2-40B4-BE49-F238E27FC236}">
                    <a16:creationId xmlns:a16="http://schemas.microsoft.com/office/drawing/2014/main" id="{7A741238-42FC-C03F-C8BD-A8F3AB9171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3117" y="1808327"/>
                <a:ext cx="1317009" cy="1317009"/>
              </a:xfrm>
              <a:prstGeom prst="rect">
                <a:avLst/>
              </a:prstGeom>
            </p:spPr>
          </p:pic>
        </p:grpSp>
      </p:grpSp>
      <p:grpSp>
        <p:nvGrpSpPr>
          <p:cNvPr id="19" name="Group 18">
            <a:extLst>
              <a:ext uri="{FF2B5EF4-FFF2-40B4-BE49-F238E27FC236}">
                <a16:creationId xmlns:a16="http://schemas.microsoft.com/office/drawing/2014/main" id="{5E4A8E39-C13D-6300-9B3A-F4EE71147FE3}"/>
              </a:ext>
              <a:ext uri="{C183D7F6-B498-43B3-948B-1728B52AA6E4}">
                <adec:decorative xmlns:adec="http://schemas.microsoft.com/office/drawing/2017/decorative" val="1"/>
              </a:ext>
            </a:extLst>
          </p:cNvPr>
          <p:cNvGrpSpPr/>
          <p:nvPr/>
        </p:nvGrpSpPr>
        <p:grpSpPr>
          <a:xfrm>
            <a:off x="7134749" y="1619820"/>
            <a:ext cx="951931" cy="951931"/>
            <a:chOff x="5204119" y="1624084"/>
            <a:chExt cx="1692322" cy="1692322"/>
          </a:xfrm>
        </p:grpSpPr>
        <p:sp>
          <p:nvSpPr>
            <p:cNvPr id="17" name="Oval 16">
              <a:extLst>
                <a:ext uri="{FF2B5EF4-FFF2-40B4-BE49-F238E27FC236}">
                  <a16:creationId xmlns:a16="http://schemas.microsoft.com/office/drawing/2014/main" id="{354C4307-51E0-A1C2-CCC1-0762194A1631}"/>
                </a:ext>
              </a:extLst>
            </p:cNvPr>
            <p:cNvSpPr/>
            <p:nvPr/>
          </p:nvSpPr>
          <p:spPr>
            <a:xfrm>
              <a:off x="5204119" y="1624084"/>
              <a:ext cx="1692322" cy="16923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US" sz="1013" b="1">
                <a:solidFill>
                  <a:schemeClr val="tx1"/>
                </a:solidFill>
              </a:endParaRPr>
            </a:p>
          </p:txBody>
        </p:sp>
        <p:pic>
          <p:nvPicPr>
            <p:cNvPr id="18" name="Graphic 17" descr="Lungs with solid fill">
              <a:extLst>
                <a:ext uri="{FF2B5EF4-FFF2-40B4-BE49-F238E27FC236}">
                  <a16:creationId xmlns:a16="http://schemas.microsoft.com/office/drawing/2014/main" id="{D577F727-D066-61D8-75C8-79D5838FA7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4914" y="1808326"/>
              <a:ext cx="1317009" cy="1317009"/>
            </a:xfrm>
            <a:prstGeom prst="rect">
              <a:avLst/>
            </a:prstGeom>
          </p:spPr>
        </p:pic>
      </p:grpSp>
      <p:sp>
        <p:nvSpPr>
          <p:cNvPr id="2" name="Slide Number Placeholder 8">
            <a:extLst>
              <a:ext uri="{FF2B5EF4-FFF2-40B4-BE49-F238E27FC236}">
                <a16:creationId xmlns:a16="http://schemas.microsoft.com/office/drawing/2014/main" id="{351B1D8F-FE04-DA75-9B43-D6887E95FB70}"/>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26</a:t>
            </a:fld>
            <a:endParaRPr lang="en-US"/>
          </a:p>
        </p:txBody>
      </p:sp>
      <p:sp>
        <p:nvSpPr>
          <p:cNvPr id="3" name="Title 6">
            <a:extLst>
              <a:ext uri="{FF2B5EF4-FFF2-40B4-BE49-F238E27FC236}">
                <a16:creationId xmlns:a16="http://schemas.microsoft.com/office/drawing/2014/main" id="{BF389BE6-4C1D-8CDE-EEFD-3F1F21576320}"/>
              </a:ext>
            </a:extLst>
          </p:cNvPr>
          <p:cNvSpPr txBox="1">
            <a:spLocks/>
          </p:cNvSpPr>
          <p:nvPr/>
        </p:nvSpPr>
        <p:spPr>
          <a:xfrm>
            <a:off x="1030762" y="102393"/>
            <a:ext cx="7082476" cy="510495"/>
          </a:xfrm>
          <a:prstGeom prst="rect">
            <a:avLst/>
          </a:prstGeom>
        </p:spPr>
        <p:txBody>
          <a:bodyPr vert="horz" lIns="68580" tIns="34290" rIns="68580" bIns="34290" rtlCol="0" anchor="ctr">
            <a:normAutofit fontScale="97500"/>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800" b="1" i="1">
                <a:solidFill>
                  <a:srgbClr val="D50032"/>
                </a:solidFill>
                <a:latin typeface="Open Sans" panose="020B0606030504020204" pitchFamily="34" charset="0"/>
                <a:ea typeface="Open Sans" panose="020B0606030504020204" pitchFamily="34" charset="0"/>
                <a:cs typeface="Open Sans" panose="020B0606030504020204" pitchFamily="34" charset="0"/>
              </a:rPr>
              <a:t>We influence appropriations by…</a:t>
            </a:r>
          </a:p>
        </p:txBody>
      </p:sp>
    </p:spTree>
    <p:extLst>
      <p:ext uri="{BB962C8B-B14F-4D97-AF65-F5344CB8AC3E}">
        <p14:creationId xmlns:p14="http://schemas.microsoft.com/office/powerpoint/2010/main" val="3312607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64CDA-181B-B128-3197-3637197791E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1D79F06-BC72-0416-5F4D-F5F6283C1AFF}"/>
              </a:ext>
            </a:extLst>
          </p:cNvPr>
          <p:cNvSpPr>
            <a:spLocks noGrp="1"/>
          </p:cNvSpPr>
          <p:nvPr>
            <p:ph type="title"/>
          </p:nvPr>
        </p:nvSpPr>
        <p:spPr>
          <a:xfrm>
            <a:off x="722974" y="746529"/>
            <a:ext cx="7390264" cy="836315"/>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l">
              <a:lnSpc>
                <a:spcPct val="114000"/>
              </a:lnSpc>
            </a:pPr>
            <a:r>
              <a:rPr lang="en-US" sz="1800" b="0">
                <a:latin typeface="Open Sans"/>
                <a:ea typeface="Open Sans"/>
                <a:cs typeface="Open Sans"/>
              </a:rPr>
              <a:t>…asking members to submit our funding levels in their personal requests to the subcommittees, by filling out forms for each member.</a:t>
            </a:r>
            <a:endParaRPr lang="en-US" b="0">
              <a:latin typeface="Open Sans"/>
              <a:ea typeface="Open Sans"/>
              <a:cs typeface="Open Sans"/>
            </a:endParaRPr>
          </a:p>
        </p:txBody>
      </p:sp>
      <p:pic>
        <p:nvPicPr>
          <p:cNvPr id="2" name="Picture 1" descr="A screenshot of a computer&#10;&#10;AI-generated content may be incorrect.">
            <a:extLst>
              <a:ext uri="{FF2B5EF4-FFF2-40B4-BE49-F238E27FC236}">
                <a16:creationId xmlns:a16="http://schemas.microsoft.com/office/drawing/2014/main" id="{F30D925E-CA11-4F21-57C9-0F065A074480}"/>
              </a:ext>
            </a:extLst>
          </p:cNvPr>
          <p:cNvPicPr>
            <a:picLocks noChangeAspect="1"/>
          </p:cNvPicPr>
          <p:nvPr/>
        </p:nvPicPr>
        <p:blipFill>
          <a:blip r:embed="rId2"/>
          <a:stretch>
            <a:fillRect/>
          </a:stretch>
        </p:blipFill>
        <p:spPr>
          <a:xfrm>
            <a:off x="2446337" y="1479154"/>
            <a:ext cx="4251325" cy="3425031"/>
          </a:xfrm>
          <a:prstGeom prst="rect">
            <a:avLst/>
          </a:prstGeom>
          <a:ln w="3175">
            <a:solidFill>
              <a:schemeClr val="tx1"/>
            </a:solidFill>
          </a:ln>
        </p:spPr>
      </p:pic>
      <p:sp>
        <p:nvSpPr>
          <p:cNvPr id="3" name="Slide Number Placeholder 8">
            <a:extLst>
              <a:ext uri="{FF2B5EF4-FFF2-40B4-BE49-F238E27FC236}">
                <a16:creationId xmlns:a16="http://schemas.microsoft.com/office/drawing/2014/main" id="{53ED8D7D-51A3-A44A-4504-A05C7129C9A4}"/>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27</a:t>
            </a:fld>
            <a:endParaRPr lang="en-US"/>
          </a:p>
        </p:txBody>
      </p:sp>
      <p:sp>
        <p:nvSpPr>
          <p:cNvPr id="4" name="Title 6">
            <a:extLst>
              <a:ext uri="{FF2B5EF4-FFF2-40B4-BE49-F238E27FC236}">
                <a16:creationId xmlns:a16="http://schemas.microsoft.com/office/drawing/2014/main" id="{D34A6F95-15CF-1188-0AFF-51216726B107}"/>
              </a:ext>
            </a:extLst>
          </p:cNvPr>
          <p:cNvSpPr txBox="1">
            <a:spLocks/>
          </p:cNvSpPr>
          <p:nvPr/>
        </p:nvSpPr>
        <p:spPr>
          <a:xfrm>
            <a:off x="1030762" y="102393"/>
            <a:ext cx="7082476" cy="510495"/>
          </a:xfrm>
          <a:prstGeom prst="rect">
            <a:avLst/>
          </a:prstGeom>
        </p:spPr>
        <p:txBody>
          <a:bodyPr vert="horz" lIns="68580" tIns="34290" rIns="68580" bIns="34290" rtlCol="0" anchor="ctr">
            <a:normAutofit fontScale="97500"/>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800" b="1" i="1">
                <a:solidFill>
                  <a:srgbClr val="D50032"/>
                </a:solidFill>
                <a:latin typeface="Open Sans" panose="020B0606030504020204" pitchFamily="34" charset="0"/>
                <a:ea typeface="Open Sans" panose="020B0606030504020204" pitchFamily="34" charset="0"/>
                <a:cs typeface="Open Sans" panose="020B0606030504020204" pitchFamily="34" charset="0"/>
              </a:rPr>
              <a:t>We influence appropriations by…</a:t>
            </a:r>
          </a:p>
        </p:txBody>
      </p:sp>
    </p:spTree>
    <p:extLst>
      <p:ext uri="{BB962C8B-B14F-4D97-AF65-F5344CB8AC3E}">
        <p14:creationId xmlns:p14="http://schemas.microsoft.com/office/powerpoint/2010/main" val="2608000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57ABA5-760E-BBFC-CC5E-AD49A78CAE0B}"/>
              </a:ext>
            </a:extLst>
          </p:cNvPr>
          <p:cNvSpPr>
            <a:spLocks noGrp="1"/>
          </p:cNvSpPr>
          <p:nvPr>
            <p:ph type="title"/>
          </p:nvPr>
        </p:nvSpPr>
        <p:spPr>
          <a:xfrm>
            <a:off x="675565" y="783894"/>
            <a:ext cx="7213835" cy="510495"/>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l"/>
            <a:r>
              <a:rPr lang="en-US" sz="1800" b="0">
                <a:latin typeface="Open Sans"/>
                <a:ea typeface="Open Sans"/>
                <a:cs typeface="Open Sans"/>
              </a:rPr>
              <a:t>…generating relevant local media.</a:t>
            </a:r>
          </a:p>
        </p:txBody>
      </p:sp>
      <p:pic>
        <p:nvPicPr>
          <p:cNvPr id="14" name="Picture 13">
            <a:extLst>
              <a:ext uri="{FF2B5EF4-FFF2-40B4-BE49-F238E27FC236}">
                <a16:creationId xmlns:a16="http://schemas.microsoft.com/office/drawing/2014/main" id="{57093847-0CB6-410F-4AFF-6F1B6FAEB5B6}"/>
              </a:ext>
              <a:ext uri="{C183D7F6-B498-43B3-948B-1728B52AA6E4}">
                <adec:decorative xmlns:adec="http://schemas.microsoft.com/office/drawing/2017/decorative" val="1"/>
              </a:ext>
            </a:extLst>
          </p:cNvPr>
          <p:cNvPicPr>
            <a:picLocks noChangeAspect="1"/>
          </p:cNvPicPr>
          <p:nvPr/>
        </p:nvPicPr>
        <p:blipFill rotWithShape="1">
          <a:blip r:embed="rId2"/>
          <a:srcRect t="95" b="95"/>
          <a:stretch/>
        </p:blipFill>
        <p:spPr>
          <a:xfrm flipH="1">
            <a:off x="2561606" y="1304127"/>
            <a:ext cx="3441752" cy="3441752"/>
          </a:xfrm>
          <a:prstGeom prst="rect">
            <a:avLst/>
          </a:prstGeom>
        </p:spPr>
      </p:pic>
      <p:pic>
        <p:nvPicPr>
          <p:cNvPr id="5" name="Picture 4">
            <a:extLst>
              <a:ext uri="{FF2B5EF4-FFF2-40B4-BE49-F238E27FC236}">
                <a16:creationId xmlns:a16="http://schemas.microsoft.com/office/drawing/2014/main" id="{E72D4723-DF7B-587D-7181-6337C28D8A59}"/>
              </a:ext>
              <a:ext uri="{C183D7F6-B498-43B3-948B-1728B52AA6E4}">
                <adec:decorative xmlns:adec="http://schemas.microsoft.com/office/drawing/2017/decorative" val="1"/>
              </a:ext>
            </a:extLst>
          </p:cNvPr>
          <p:cNvPicPr>
            <a:picLocks noChangeAspect="1"/>
          </p:cNvPicPr>
          <p:nvPr/>
        </p:nvPicPr>
        <p:blipFill rotWithShape="1">
          <a:blip r:embed="rId3"/>
          <a:srcRect b="516"/>
          <a:stretch/>
        </p:blipFill>
        <p:spPr>
          <a:xfrm>
            <a:off x="5247564" y="2045199"/>
            <a:ext cx="3717141" cy="897833"/>
          </a:xfrm>
          <a:prstGeom prst="rect">
            <a:avLst/>
          </a:prstGeom>
          <a:ln w="38100">
            <a:solidFill>
              <a:schemeClr val="accent1"/>
            </a:solidFill>
          </a:ln>
        </p:spPr>
      </p:pic>
      <p:pic>
        <p:nvPicPr>
          <p:cNvPr id="9" name="Picture 8">
            <a:extLst>
              <a:ext uri="{FF2B5EF4-FFF2-40B4-BE49-F238E27FC236}">
                <a16:creationId xmlns:a16="http://schemas.microsoft.com/office/drawing/2014/main" id="{DD003F0C-7A39-A450-4C8B-33A623C23604}"/>
              </a:ext>
              <a:ext uri="{C183D7F6-B498-43B3-948B-1728B52AA6E4}">
                <adec:decorative xmlns:adec="http://schemas.microsoft.com/office/drawing/2017/decorative" val="1"/>
              </a:ext>
            </a:extLst>
          </p:cNvPr>
          <p:cNvPicPr>
            <a:picLocks noChangeAspect="1"/>
          </p:cNvPicPr>
          <p:nvPr/>
        </p:nvPicPr>
        <p:blipFill rotWithShape="1">
          <a:blip r:embed="rId4"/>
          <a:srcRect b="421"/>
          <a:stretch/>
        </p:blipFill>
        <p:spPr>
          <a:xfrm>
            <a:off x="5157917" y="3681650"/>
            <a:ext cx="3896436" cy="877899"/>
          </a:xfrm>
          <a:prstGeom prst="rect">
            <a:avLst/>
          </a:prstGeom>
          <a:ln w="38100">
            <a:solidFill>
              <a:schemeClr val="tx2"/>
            </a:solidFill>
          </a:ln>
        </p:spPr>
      </p:pic>
      <p:pic>
        <p:nvPicPr>
          <p:cNvPr id="11" name="Picture 10">
            <a:extLst>
              <a:ext uri="{FF2B5EF4-FFF2-40B4-BE49-F238E27FC236}">
                <a16:creationId xmlns:a16="http://schemas.microsoft.com/office/drawing/2014/main" id="{11F75ECF-81F9-C660-249D-DC8C03F9527E}"/>
              </a:ext>
              <a:ext uri="{C183D7F6-B498-43B3-948B-1728B52AA6E4}">
                <adec:decorative xmlns:adec="http://schemas.microsoft.com/office/drawing/2017/decorative" val="1"/>
              </a:ext>
            </a:extLst>
          </p:cNvPr>
          <p:cNvPicPr>
            <a:picLocks noChangeAspect="1"/>
          </p:cNvPicPr>
          <p:nvPr/>
        </p:nvPicPr>
        <p:blipFill rotWithShape="1">
          <a:blip r:embed="rId5"/>
          <a:srcRect t="441" b="243"/>
          <a:stretch/>
        </p:blipFill>
        <p:spPr>
          <a:xfrm>
            <a:off x="327546" y="3546740"/>
            <a:ext cx="3232046" cy="943371"/>
          </a:xfrm>
          <a:prstGeom prst="rect">
            <a:avLst/>
          </a:prstGeom>
          <a:ln w="38100">
            <a:solidFill>
              <a:schemeClr val="accent2"/>
            </a:solidFill>
          </a:ln>
        </p:spPr>
      </p:pic>
      <p:sp>
        <p:nvSpPr>
          <p:cNvPr id="2" name="Slide Number Placeholder 8">
            <a:extLst>
              <a:ext uri="{FF2B5EF4-FFF2-40B4-BE49-F238E27FC236}">
                <a16:creationId xmlns:a16="http://schemas.microsoft.com/office/drawing/2014/main" id="{DF3967F1-C8CD-2C6E-6736-D6DB2E4E7E3F}"/>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28</a:t>
            </a:fld>
            <a:endParaRPr lang="en-US"/>
          </a:p>
        </p:txBody>
      </p:sp>
      <p:sp>
        <p:nvSpPr>
          <p:cNvPr id="3" name="Title 6">
            <a:extLst>
              <a:ext uri="{FF2B5EF4-FFF2-40B4-BE49-F238E27FC236}">
                <a16:creationId xmlns:a16="http://schemas.microsoft.com/office/drawing/2014/main" id="{85CB897C-1C07-A2FD-D5DE-0C0AE9913B7F}"/>
              </a:ext>
            </a:extLst>
          </p:cNvPr>
          <p:cNvSpPr txBox="1">
            <a:spLocks/>
          </p:cNvSpPr>
          <p:nvPr/>
        </p:nvSpPr>
        <p:spPr>
          <a:xfrm>
            <a:off x="1030762" y="102393"/>
            <a:ext cx="7082476" cy="510495"/>
          </a:xfrm>
          <a:prstGeom prst="rect">
            <a:avLst/>
          </a:prstGeom>
        </p:spPr>
        <p:txBody>
          <a:bodyPr vert="horz" lIns="68580" tIns="34290" rIns="68580" bIns="34290" rtlCol="0" anchor="ctr">
            <a:normAutofit fontScale="97500"/>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800" b="1" i="1">
                <a:solidFill>
                  <a:srgbClr val="D50032"/>
                </a:solidFill>
                <a:latin typeface="Open Sans" panose="020B0606030504020204" pitchFamily="34" charset="0"/>
                <a:ea typeface="Open Sans" panose="020B0606030504020204" pitchFamily="34" charset="0"/>
                <a:cs typeface="Open Sans" panose="020B0606030504020204" pitchFamily="34" charset="0"/>
              </a:rPr>
              <a:t>We influence appropriations by…</a:t>
            </a:r>
          </a:p>
        </p:txBody>
      </p:sp>
      <p:sp>
        <p:nvSpPr>
          <p:cNvPr id="4" name="TextBox 3">
            <a:extLst>
              <a:ext uri="{FF2B5EF4-FFF2-40B4-BE49-F238E27FC236}">
                <a16:creationId xmlns:a16="http://schemas.microsoft.com/office/drawing/2014/main" id="{C00B6922-608E-C99C-FD49-1AC3ECD333AC}"/>
              </a:ext>
            </a:extLst>
          </p:cNvPr>
          <p:cNvSpPr txBox="1"/>
          <p:nvPr/>
        </p:nvSpPr>
        <p:spPr>
          <a:xfrm>
            <a:off x="2565034" y="4746014"/>
            <a:ext cx="268470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Open Sans"/>
                <a:ea typeface="Calibri"/>
                <a:cs typeface="Calibri"/>
              </a:rPr>
              <a:t>Photo via </a:t>
            </a:r>
            <a:r>
              <a:rPr lang="en-US" sz="800">
                <a:latin typeface="Open Sans"/>
                <a:ea typeface="Calibri"/>
                <a:cs typeface="Calibri"/>
                <a:hlinkClick r:id="rId6"/>
              </a:rPr>
              <a:t>Unsplash</a:t>
            </a:r>
            <a:endParaRPr lang="en-US" sz="800">
              <a:latin typeface="Open Sans"/>
            </a:endParaRPr>
          </a:p>
        </p:txBody>
      </p:sp>
    </p:spTree>
    <p:extLst>
      <p:ext uri="{BB962C8B-B14F-4D97-AF65-F5344CB8AC3E}">
        <p14:creationId xmlns:p14="http://schemas.microsoft.com/office/powerpoint/2010/main" val="3814549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5814"/>
            <a:ext cx="6172200" cy="857250"/>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3200" b="1">
                <a:solidFill>
                  <a:srgbClr val="D50032"/>
                </a:solidFill>
                <a:latin typeface="Open Sans"/>
              </a:rPr>
              <a:t>Timing? Well...</a:t>
            </a:r>
          </a:p>
        </p:txBody>
      </p:sp>
      <p:sp>
        <p:nvSpPr>
          <p:cNvPr id="3" name="Content Placeholder 2"/>
          <p:cNvSpPr>
            <a:spLocks noGrp="1"/>
          </p:cNvSpPr>
          <p:nvPr>
            <p:ph idx="1"/>
          </p:nvPr>
        </p:nvSpPr>
        <p:spPr>
          <a:xfrm>
            <a:off x="387332" y="973064"/>
            <a:ext cx="5225498" cy="3452814"/>
          </a:xfrm>
        </p:spPr>
        <p:txBody>
          <a:bodyPr vert="horz" lIns="68580" tIns="34290" rIns="68580" bIns="34290" rtlCol="0" anchor="t">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lnSpc>
                <a:spcPct val="114000"/>
              </a:lnSpc>
              <a:spcBef>
                <a:spcPts val="0"/>
              </a:spcBef>
              <a:spcAft>
                <a:spcPts val="1200"/>
              </a:spcAft>
              <a:buNone/>
            </a:pPr>
            <a:r>
              <a:rPr lang="en-US" sz="1800">
                <a:latin typeface="Open Sans"/>
              </a:rPr>
              <a:t>There’s a lot we still don’t know... But here’s what we do know:</a:t>
            </a:r>
            <a:endParaRPr lang="en-US" sz="1800">
              <a:latin typeface="Open Sans"/>
              <a:ea typeface="Open Sans"/>
              <a:cs typeface="Open Sans"/>
            </a:endParaRPr>
          </a:p>
          <a:p>
            <a:pPr marL="342424" indent="-342424">
              <a:lnSpc>
                <a:spcPct val="114000"/>
              </a:lnSpc>
              <a:spcBef>
                <a:spcPts val="0"/>
              </a:spcBef>
              <a:spcAft>
                <a:spcPts val="1200"/>
              </a:spcAft>
            </a:pPr>
            <a:r>
              <a:rPr lang="en-US" sz="1800">
                <a:latin typeface="Open Sans"/>
              </a:rPr>
              <a:t>President Trump will give his </a:t>
            </a:r>
            <a:r>
              <a:rPr lang="en-US" sz="1800" b="1">
                <a:latin typeface="Open Sans"/>
              </a:rPr>
              <a:t>State of the Union Address</a:t>
            </a:r>
            <a:r>
              <a:rPr lang="en-US" sz="1800">
                <a:latin typeface="Open Sans"/>
              </a:rPr>
              <a:t> on </a:t>
            </a:r>
            <a:r>
              <a:rPr lang="en-US" sz="1800" b="1">
                <a:latin typeface="Open Sans"/>
              </a:rPr>
              <a:t>February 24</a:t>
            </a:r>
            <a:endParaRPr lang="en-US" sz="1800" b="1">
              <a:latin typeface="Open Sans"/>
              <a:ea typeface="Open Sans"/>
              <a:cs typeface="Open Sans"/>
            </a:endParaRPr>
          </a:p>
          <a:p>
            <a:pPr marL="342424" indent="-342424">
              <a:lnSpc>
                <a:spcPct val="114000"/>
              </a:lnSpc>
              <a:spcBef>
                <a:spcPts val="0"/>
              </a:spcBef>
              <a:spcAft>
                <a:spcPts val="1200"/>
              </a:spcAft>
            </a:pPr>
            <a:r>
              <a:rPr lang="en-US" sz="1800">
                <a:latin typeface="Open Sans"/>
              </a:rPr>
              <a:t>The Administration will likely send their </a:t>
            </a:r>
            <a:r>
              <a:rPr lang="en-US" sz="1800" b="1">
                <a:latin typeface="Open Sans"/>
              </a:rPr>
              <a:t>budget request </a:t>
            </a:r>
            <a:r>
              <a:rPr lang="en-US" sz="1800">
                <a:latin typeface="Open Sans"/>
              </a:rPr>
              <a:t>to Congress in </a:t>
            </a:r>
            <a:r>
              <a:rPr lang="en-US" sz="1800" b="1">
                <a:latin typeface="Open Sans"/>
              </a:rPr>
              <a:t>early March</a:t>
            </a:r>
            <a:endParaRPr lang="en-US" sz="1800" b="1">
              <a:latin typeface="Open Sans"/>
              <a:ea typeface="Open Sans"/>
              <a:cs typeface="Open Sans"/>
            </a:endParaRPr>
          </a:p>
          <a:p>
            <a:pPr marL="342424" indent="-342424">
              <a:lnSpc>
                <a:spcPct val="114000"/>
              </a:lnSpc>
              <a:spcBef>
                <a:spcPts val="0"/>
              </a:spcBef>
              <a:spcAft>
                <a:spcPts val="1200"/>
              </a:spcAft>
            </a:pPr>
            <a:r>
              <a:rPr lang="en-US" sz="1800" b="1">
                <a:latin typeface="Open Sans"/>
                <a:ea typeface="Open Sans"/>
                <a:cs typeface="Open Sans"/>
              </a:rPr>
              <a:t>Dear Colleague letters </a:t>
            </a:r>
            <a:r>
              <a:rPr lang="en-US" sz="1800">
                <a:latin typeface="Open Sans"/>
                <a:ea typeface="Open Sans"/>
                <a:cs typeface="Open Sans"/>
              </a:rPr>
              <a:t>are being written now and will likely come out in late </a:t>
            </a:r>
            <a:r>
              <a:rPr lang="en-US" sz="1800" b="1">
                <a:latin typeface="Open Sans"/>
                <a:ea typeface="Open Sans"/>
                <a:cs typeface="Open Sans"/>
              </a:rPr>
              <a:t>March/early April</a:t>
            </a:r>
          </a:p>
          <a:p>
            <a:pPr marL="342424" indent="-342424"/>
            <a:endParaRPr lang="en-US" sz="1800">
              <a:latin typeface="Open Sans"/>
              <a:ea typeface="Open Sans"/>
              <a:cs typeface="Open Sans"/>
            </a:endParaRPr>
          </a:p>
        </p:txBody>
      </p:sp>
      <p:pic>
        <p:nvPicPr>
          <p:cNvPr id="8" name="Picture 7">
            <a:extLst>
              <a:ext uri="{FF2B5EF4-FFF2-40B4-BE49-F238E27FC236}">
                <a16:creationId xmlns:a16="http://schemas.microsoft.com/office/drawing/2014/main" id="{01C0FBEB-3453-1F82-D5B0-9292BE73C0CC}"/>
              </a:ext>
              <a:ext uri="{C183D7F6-B498-43B3-948B-1728B52AA6E4}">
                <adec:decorative xmlns:adec="http://schemas.microsoft.com/office/drawing/2017/decorative" val="1"/>
              </a:ext>
            </a:extLst>
          </p:cNvPr>
          <p:cNvPicPr>
            <a:picLocks noChangeAspect="1"/>
          </p:cNvPicPr>
          <p:nvPr/>
        </p:nvPicPr>
        <p:blipFill>
          <a:blip r:embed="rId3"/>
          <a:srcRect l="64" t="6" r="20"/>
          <a:stretch>
            <a:fillRect/>
          </a:stretch>
        </p:blipFill>
        <p:spPr>
          <a:xfrm>
            <a:off x="5413375" y="1198563"/>
            <a:ext cx="3629049" cy="3286148"/>
          </a:xfrm>
          <a:prstGeom prst="rect">
            <a:avLst/>
          </a:prstGeom>
        </p:spPr>
      </p:pic>
      <p:sp>
        <p:nvSpPr>
          <p:cNvPr id="9" name="TextBox 8">
            <a:extLst>
              <a:ext uri="{FF2B5EF4-FFF2-40B4-BE49-F238E27FC236}">
                <a16:creationId xmlns:a16="http://schemas.microsoft.com/office/drawing/2014/main" id="{C15A8ACD-F0BD-F938-8EE1-00EA3CDD9BEF}"/>
              </a:ext>
            </a:extLst>
          </p:cNvPr>
          <p:cNvSpPr txBox="1"/>
          <p:nvPr/>
        </p:nvSpPr>
        <p:spPr>
          <a:xfrm>
            <a:off x="7937500" y="4929187"/>
            <a:ext cx="110331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Open Sans"/>
                <a:ea typeface="Calibri"/>
                <a:cs typeface="Calibri"/>
              </a:rPr>
              <a:t>Photo via </a:t>
            </a:r>
            <a:r>
              <a:rPr lang="en-US" sz="800">
                <a:latin typeface="Open Sans"/>
                <a:ea typeface="Calibri"/>
                <a:cs typeface="Calibri"/>
                <a:hlinkClick r:id="rId4"/>
              </a:rPr>
              <a:t>Unsplash</a:t>
            </a:r>
            <a:endParaRPr lang="en-US" sz="800">
              <a:latin typeface="Open Sans"/>
              <a:ea typeface="Open Sans"/>
              <a:cs typeface="Open Sans"/>
            </a:endParaRPr>
          </a:p>
        </p:txBody>
      </p:sp>
    </p:spTree>
    <p:extLst>
      <p:ext uri="{BB962C8B-B14F-4D97-AF65-F5344CB8AC3E}">
        <p14:creationId xmlns:p14="http://schemas.microsoft.com/office/powerpoint/2010/main" val="392631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6A816-C1A6-1DE7-AF6B-5981150992C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14809" y="1324785"/>
            <a:ext cx="2783926" cy="2778767"/>
          </a:xfrm>
          <a:prstGeom prst="rect">
            <a:avLst/>
          </a:prstGeom>
        </p:spPr>
      </p:pic>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4178530" y="1949605"/>
            <a:ext cx="4038600" cy="1828801"/>
          </a:xfrm>
        </p:spPr>
        <p:txBody>
          <a:bodyPr vert="horz" lIns="91440" tIns="45720" rIns="91440" bIns="45720" rtlCol="0" anchor="t">
            <a:normAutofit/>
          </a:bodyPr>
          <a:lstStyle/>
          <a:p>
            <a:pPr marL="0" indent="0">
              <a:buNone/>
            </a:pPr>
            <a:r>
              <a:rPr lang="en-US" b="1">
                <a:latin typeface="Open Sans"/>
                <a:ea typeface="Open Sans"/>
                <a:cs typeface="Open Sans"/>
              </a:rPr>
              <a:t>Joanne Carter</a:t>
            </a:r>
            <a:br>
              <a:rPr lang="en-US" sz="2800" b="1">
                <a:latin typeface="Open Sans"/>
              </a:rPr>
            </a:br>
            <a:r>
              <a:rPr lang="en-US">
                <a:latin typeface="Open Sans"/>
                <a:ea typeface="Open Sans"/>
                <a:cs typeface="Open Sans"/>
              </a:rPr>
              <a:t>Executive Director</a:t>
            </a:r>
            <a:endParaRPr lang="en-US"/>
          </a:p>
        </p:txBody>
      </p:sp>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3498"/>
            <a:ext cx="7401491" cy="857250"/>
          </a:xfrm>
        </p:spPr>
        <p:txBody>
          <a:bodyPr/>
          <a:lstStyle/>
          <a:p>
            <a:r>
              <a:rPr lang="en-US">
                <a:solidFill>
                  <a:srgbClr val="D50032"/>
                </a:solidFill>
              </a:rPr>
              <a:t>Welcome!</a:t>
            </a: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3</a:t>
            </a:fld>
            <a:endParaRPr lang="en-US"/>
          </a:p>
        </p:txBody>
      </p:sp>
    </p:spTree>
    <p:extLst>
      <p:ext uri="{BB962C8B-B14F-4D97-AF65-F5344CB8AC3E}">
        <p14:creationId xmlns:p14="http://schemas.microsoft.com/office/powerpoint/2010/main" val="3602349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BAC88D-8E01-D55B-3721-A1C8E5D39018}"/>
              </a:ext>
              <a:ext uri="{C183D7F6-B498-43B3-948B-1728B52AA6E4}">
                <adec:decorative xmlns:adec="http://schemas.microsoft.com/office/drawing/2017/decorative" val="1"/>
              </a:ext>
            </a:extLst>
          </p:cNvPr>
          <p:cNvPicPr>
            <a:picLocks noChangeAspect="1"/>
          </p:cNvPicPr>
          <p:nvPr/>
        </p:nvPicPr>
        <p:blipFill rotWithShape="1">
          <a:blip r:embed="rId2"/>
          <a:srcRect l="91" t="87" r="52" b="134"/>
          <a:stretch/>
        </p:blipFill>
        <p:spPr>
          <a:xfrm>
            <a:off x="310486" y="481084"/>
            <a:ext cx="4523099" cy="4250424"/>
          </a:xfrm>
          <a:prstGeom prst="rect">
            <a:avLst/>
          </a:prstGeom>
        </p:spPr>
      </p:pic>
      <p:sp>
        <p:nvSpPr>
          <p:cNvPr id="3" name="Slide Number Placeholder 8">
            <a:extLst>
              <a:ext uri="{FF2B5EF4-FFF2-40B4-BE49-F238E27FC236}">
                <a16:creationId xmlns:a16="http://schemas.microsoft.com/office/drawing/2014/main" id="{B305CBF7-FCD7-C172-A148-97934FA96139}"/>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30</a:t>
            </a:fld>
            <a:endParaRPr lang="en-US"/>
          </a:p>
        </p:txBody>
      </p:sp>
      <p:sp>
        <p:nvSpPr>
          <p:cNvPr id="6" name="TextBox 5">
            <a:extLst>
              <a:ext uri="{FF2B5EF4-FFF2-40B4-BE49-F238E27FC236}">
                <a16:creationId xmlns:a16="http://schemas.microsoft.com/office/drawing/2014/main" id="{E2714A95-8B66-2D20-88C1-2066787D4AFC}"/>
              </a:ext>
            </a:extLst>
          </p:cNvPr>
          <p:cNvSpPr txBox="1"/>
          <p:nvPr/>
        </p:nvSpPr>
        <p:spPr>
          <a:xfrm>
            <a:off x="5207431" y="1549831"/>
            <a:ext cx="3626083" cy="2274469"/>
          </a:xfrm>
          <a:prstGeom prst="rect">
            <a:avLst/>
          </a:prstGeom>
          <a:noFill/>
        </p:spPr>
        <p:txBody>
          <a:bodyPr wrap="square" rtlCol="0">
            <a:spAutoFit/>
          </a:bodyPr>
          <a:lstStyle/>
          <a:p>
            <a:pPr algn="ctr">
              <a:lnSpc>
                <a:spcPct val="114000"/>
              </a:lnSpc>
              <a:spcAft>
                <a:spcPts val="1200"/>
              </a:spcAft>
            </a:pPr>
            <a:r>
              <a:rPr lang="en-US" sz="2800" b="1">
                <a:solidFill>
                  <a:srgbClr val="D50032"/>
                </a:solidFill>
                <a:latin typeface="Open Sans" panose="020B0606030504020204" pitchFamily="34" charset="0"/>
                <a:ea typeface="Open Sans" panose="020B0606030504020204" pitchFamily="34" charset="0"/>
                <a:cs typeface="Open Sans" panose="020B0606030504020204" pitchFamily="34" charset="0"/>
              </a:rPr>
              <a:t>Approps Mantras</a:t>
            </a:r>
          </a:p>
          <a:p>
            <a:pPr algn="ctr">
              <a:lnSpc>
                <a:spcPct val="114000"/>
              </a:lnSpc>
              <a:spcAft>
                <a:spcPts val="1200"/>
              </a:spcAft>
            </a:pPr>
            <a:r>
              <a:rPr lang="en-US" sz="2000">
                <a:latin typeface="Open Sans" panose="020B0606030504020204" pitchFamily="34" charset="0"/>
                <a:ea typeface="Open Sans" panose="020B0606030504020204" pitchFamily="34" charset="0"/>
                <a:cs typeface="Open Sans" panose="020B0606030504020204" pitchFamily="34" charset="0"/>
              </a:rPr>
              <a:t>Early and Often! </a:t>
            </a:r>
          </a:p>
          <a:p>
            <a:pPr algn="ctr">
              <a:lnSpc>
                <a:spcPct val="114000"/>
              </a:lnSpc>
              <a:spcAft>
                <a:spcPts val="1200"/>
              </a:spcAft>
            </a:pPr>
            <a:r>
              <a:rPr lang="en-US" sz="2000">
                <a:latin typeface="Open Sans" panose="020B0606030504020204" pitchFamily="34" charset="0"/>
                <a:ea typeface="Open Sans" panose="020B0606030504020204" pitchFamily="34" charset="0"/>
                <a:cs typeface="Open Sans" panose="020B0606030504020204" pitchFamily="34" charset="0"/>
              </a:rPr>
              <a:t>If you want to go fast, go alone. If you want to go far, go together.</a:t>
            </a:r>
            <a:endParaRPr lang="en-US" sz="2000"/>
          </a:p>
        </p:txBody>
      </p:sp>
    </p:spTree>
    <p:extLst>
      <p:ext uri="{BB962C8B-B14F-4D97-AF65-F5344CB8AC3E}">
        <p14:creationId xmlns:p14="http://schemas.microsoft.com/office/powerpoint/2010/main" val="594319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08F3-0A73-1B20-77A8-D13F5005E346}"/>
              </a:ext>
            </a:extLst>
          </p:cNvPr>
          <p:cNvSpPr>
            <a:spLocks noGrp="1"/>
          </p:cNvSpPr>
          <p:nvPr>
            <p:ph type="title"/>
          </p:nvPr>
        </p:nvSpPr>
        <p:spPr>
          <a:xfrm>
            <a:off x="871254" y="102393"/>
            <a:ext cx="7401491" cy="857250"/>
          </a:xfrm>
        </p:spPr>
        <p:txBody>
          <a:bodyPr/>
          <a:lstStyle/>
          <a:p>
            <a:r>
              <a:rPr lang="en-US">
                <a:solidFill>
                  <a:srgbClr val="D50032"/>
                </a:solidFill>
                <a:latin typeface="Open Sans"/>
                <a:ea typeface="Open Sans"/>
                <a:cs typeface="Open Sans"/>
              </a:rPr>
              <a:t>FY27 Campaign Resources</a:t>
            </a:r>
            <a:endParaRPr lang="en-US">
              <a:solidFill>
                <a:srgbClr val="D50032"/>
              </a:solidFill>
            </a:endParaRPr>
          </a:p>
        </p:txBody>
      </p:sp>
      <p:sp>
        <p:nvSpPr>
          <p:cNvPr id="4" name="Content Placeholder 3">
            <a:extLst>
              <a:ext uri="{FF2B5EF4-FFF2-40B4-BE49-F238E27FC236}">
                <a16:creationId xmlns:a16="http://schemas.microsoft.com/office/drawing/2014/main" id="{4ADE20D3-386B-5AED-4C9F-75C7E0904EF6}"/>
              </a:ext>
            </a:extLst>
          </p:cNvPr>
          <p:cNvSpPr>
            <a:spLocks noGrp="1"/>
          </p:cNvSpPr>
          <p:nvPr>
            <p:ph idx="1"/>
          </p:nvPr>
        </p:nvSpPr>
        <p:spPr>
          <a:xfrm>
            <a:off x="457200" y="1067989"/>
            <a:ext cx="8427425" cy="3756141"/>
          </a:xfrm>
        </p:spPr>
        <p:txBody>
          <a:bodyPr vert="horz" lIns="91440" tIns="45720" rIns="91440" bIns="45720" rtlCol="0" anchor="t">
            <a:normAutofit fontScale="62500" lnSpcReduction="20000"/>
          </a:bodyPr>
          <a:lstStyle/>
          <a:p>
            <a:pPr>
              <a:lnSpc>
                <a:spcPct val="134000"/>
              </a:lnSpc>
              <a:spcBef>
                <a:spcPts val="0"/>
              </a:spcBef>
              <a:spcAft>
                <a:spcPts val="1200"/>
              </a:spcAft>
            </a:pPr>
            <a:r>
              <a:rPr lang="en-US" b="1">
                <a:latin typeface="Open Sans"/>
                <a:ea typeface="Open Sans"/>
                <a:cs typeface="Open Sans"/>
              </a:rPr>
              <a:t>Build a Better Future campaign page</a:t>
            </a:r>
            <a:r>
              <a:rPr lang="en-US">
                <a:latin typeface="Open Sans"/>
                <a:ea typeface="Open Sans"/>
                <a:cs typeface="Open Sans"/>
              </a:rPr>
              <a:t>: </a:t>
            </a:r>
            <a:r>
              <a:rPr lang="en-US">
                <a:latin typeface="Open Sans"/>
                <a:ea typeface="Open Sans"/>
                <a:cs typeface="Open Sans"/>
                <a:hlinkClick r:id="rId2"/>
              </a:rPr>
              <a:t>https://results.org/2026-campaign</a:t>
            </a:r>
            <a:r>
              <a:rPr lang="en-US">
                <a:latin typeface="Open Sans"/>
                <a:ea typeface="Open Sans"/>
                <a:cs typeface="Open Sans"/>
              </a:rPr>
              <a:t> </a:t>
            </a:r>
          </a:p>
          <a:p>
            <a:pPr lvl="1">
              <a:lnSpc>
                <a:spcPct val="134000"/>
              </a:lnSpc>
              <a:spcBef>
                <a:spcPts val="0"/>
              </a:spcBef>
              <a:spcAft>
                <a:spcPts val="1200"/>
              </a:spcAft>
            </a:pPr>
            <a:r>
              <a:rPr lang="en-US" sz="2900">
                <a:latin typeface="Open Sans"/>
                <a:ea typeface="Open Sans"/>
                <a:cs typeface="Open Sans"/>
              </a:rPr>
              <a:t>Find links to lobby meeting requests, laser talks, and more!</a:t>
            </a:r>
          </a:p>
          <a:p>
            <a:pPr>
              <a:lnSpc>
                <a:spcPct val="134000"/>
              </a:lnSpc>
              <a:spcBef>
                <a:spcPts val="0"/>
              </a:spcBef>
              <a:spcAft>
                <a:spcPts val="1200"/>
              </a:spcAft>
            </a:pPr>
            <a:r>
              <a:rPr lang="en-US" b="1">
                <a:latin typeface="Open Sans"/>
                <a:ea typeface="Open Sans"/>
                <a:cs typeface="Open Sans"/>
              </a:rPr>
              <a:t>Understanding Appropriations:  </a:t>
            </a:r>
            <a:r>
              <a:rPr lang="en-US">
                <a:latin typeface="Open Sans"/>
                <a:ea typeface="Open Sans"/>
                <a:cs typeface="Open Sans"/>
                <a:hlinkClick r:id="rId3"/>
              </a:rPr>
              <a:t>https://results.org/resources/understanding-appropriations</a:t>
            </a:r>
            <a:r>
              <a:rPr lang="en-US">
                <a:latin typeface="Open Sans"/>
                <a:ea typeface="Open Sans"/>
                <a:cs typeface="Open Sans"/>
              </a:rPr>
              <a:t> </a:t>
            </a:r>
            <a:endParaRPr lang="en-US"/>
          </a:p>
          <a:p>
            <a:pPr>
              <a:lnSpc>
                <a:spcPct val="134000"/>
              </a:lnSpc>
              <a:spcBef>
                <a:spcPts val="0"/>
              </a:spcBef>
              <a:spcAft>
                <a:spcPts val="1200"/>
              </a:spcAft>
            </a:pPr>
            <a:r>
              <a:rPr lang="en-US" b="1">
                <a:latin typeface="Open Sans"/>
                <a:ea typeface="Open Sans"/>
                <a:cs typeface="Open Sans"/>
              </a:rPr>
              <a:t>FY27 Appropriations memos: </a:t>
            </a:r>
            <a:r>
              <a:rPr lang="en-US">
                <a:latin typeface="Open Sans"/>
                <a:ea typeface="Open Sans"/>
                <a:cs typeface="Open Sans"/>
                <a:hlinkClick r:id="rId4"/>
              </a:rPr>
              <a:t>https://results.org/resources/fy27-appropriations-memos</a:t>
            </a:r>
            <a:endParaRPr lang="en-US"/>
          </a:p>
          <a:p>
            <a:pPr>
              <a:lnSpc>
                <a:spcPct val="134000"/>
              </a:lnSpc>
              <a:spcBef>
                <a:spcPts val="0"/>
              </a:spcBef>
              <a:spcAft>
                <a:spcPts val="1200"/>
              </a:spcAft>
            </a:pPr>
            <a:r>
              <a:rPr lang="en-US" b="1">
                <a:latin typeface="Open Sans"/>
                <a:ea typeface="Open Sans"/>
                <a:cs typeface="Open Sans"/>
              </a:rPr>
              <a:t>Coming soon! </a:t>
            </a:r>
            <a:r>
              <a:rPr lang="en-US">
                <a:latin typeface="Open Sans"/>
                <a:ea typeface="Open Sans"/>
                <a:cs typeface="Open Sans"/>
              </a:rPr>
              <a:t>RESULTS blog post with Dear Colleague letters (</a:t>
            </a:r>
            <a:r>
              <a:rPr lang="en-US">
                <a:latin typeface="Open Sans"/>
                <a:ea typeface="Open Sans"/>
                <a:cs typeface="Open Sans"/>
                <a:hlinkClick r:id="rId5"/>
              </a:rPr>
              <a:t>https://results.org/blog</a:t>
            </a:r>
            <a:r>
              <a:rPr lang="en-US">
                <a:latin typeface="Open Sans"/>
                <a:ea typeface="Open Sans"/>
                <a:cs typeface="Open Sans"/>
              </a:rPr>
              <a:t>) </a:t>
            </a:r>
            <a:endParaRPr lang="en-US"/>
          </a:p>
        </p:txBody>
      </p:sp>
      <p:sp>
        <p:nvSpPr>
          <p:cNvPr id="3" name="Slide Number Placeholder 2">
            <a:extLst>
              <a:ext uri="{FF2B5EF4-FFF2-40B4-BE49-F238E27FC236}">
                <a16:creationId xmlns:a16="http://schemas.microsoft.com/office/drawing/2014/main" id="{100086DF-4FD9-D20F-8B59-7FE79DACE58A}"/>
              </a:ext>
            </a:extLst>
          </p:cNvPr>
          <p:cNvSpPr>
            <a:spLocks noGrp="1"/>
          </p:cNvSpPr>
          <p:nvPr>
            <p:ph type="sldNum" sz="quarter" idx="12"/>
          </p:nvPr>
        </p:nvSpPr>
        <p:spPr/>
        <p:txBody>
          <a:bodyPr/>
          <a:lstStyle/>
          <a:p>
            <a:fld id="{307E6868-079E-1649-B8D1-459B42CE4DE3}" type="slidenum">
              <a:rPr lang="en-US" smtClean="0"/>
              <a:t>31</a:t>
            </a:fld>
            <a:endParaRPr lang="en-US"/>
          </a:p>
        </p:txBody>
      </p:sp>
    </p:spTree>
    <p:extLst>
      <p:ext uri="{BB962C8B-B14F-4D97-AF65-F5344CB8AC3E}">
        <p14:creationId xmlns:p14="http://schemas.microsoft.com/office/powerpoint/2010/main" val="1603181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2141C-D197-99E1-72B6-355F50DC8C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37A6BF-7F8D-6C05-8571-4D86A2351595}"/>
              </a:ext>
            </a:extLst>
          </p:cNvPr>
          <p:cNvSpPr>
            <a:spLocks noGrp="1"/>
          </p:cNvSpPr>
          <p:nvPr>
            <p:ph type="title"/>
          </p:nvPr>
        </p:nvSpPr>
        <p:spPr/>
        <p:txBody>
          <a:bodyPr>
            <a:normAutofit fontScale="90000"/>
          </a:bodyPr>
          <a:lstStyle/>
          <a:p>
            <a:r>
              <a:rPr lang="en-US">
                <a:latin typeface="Open Sans"/>
                <a:ea typeface="Open Sans"/>
                <a:cs typeface="Open Sans"/>
              </a:rPr>
              <a:t>Domestic Appropriations Ask: Housing</a:t>
            </a:r>
            <a:endParaRPr lang="en-US"/>
          </a:p>
        </p:txBody>
      </p:sp>
    </p:spTree>
    <p:extLst>
      <p:ext uri="{BB962C8B-B14F-4D97-AF65-F5344CB8AC3E}">
        <p14:creationId xmlns:p14="http://schemas.microsoft.com/office/powerpoint/2010/main" val="799551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3120-EE9D-BD4E-FB93-8D006C2B9491}"/>
              </a:ext>
            </a:extLst>
          </p:cNvPr>
          <p:cNvSpPr>
            <a:spLocks noGrp="1"/>
          </p:cNvSpPr>
          <p:nvPr>
            <p:ph type="title"/>
          </p:nvPr>
        </p:nvSpPr>
        <p:spPr>
          <a:xfrm>
            <a:off x="871254" y="85926"/>
            <a:ext cx="7401491" cy="857250"/>
          </a:xfrm>
        </p:spPr>
        <p:txBody>
          <a:bodyPr>
            <a:normAutofit/>
          </a:bodyPr>
          <a:lstStyle/>
          <a:p>
            <a:r>
              <a:rPr lang="en-US" sz="2800">
                <a:solidFill>
                  <a:srgbClr val="D50032"/>
                </a:solidFill>
              </a:rPr>
              <a:t>Homelessness is a Policy Choice</a:t>
            </a:r>
          </a:p>
        </p:txBody>
      </p:sp>
      <p:sp>
        <p:nvSpPr>
          <p:cNvPr id="3" name="Content Placeholder 2">
            <a:extLst>
              <a:ext uri="{FF2B5EF4-FFF2-40B4-BE49-F238E27FC236}">
                <a16:creationId xmlns:a16="http://schemas.microsoft.com/office/drawing/2014/main" id="{849B2B09-4214-54CF-A951-C2A24EA08E44}"/>
              </a:ext>
            </a:extLst>
          </p:cNvPr>
          <p:cNvSpPr>
            <a:spLocks noGrp="1"/>
          </p:cNvSpPr>
          <p:nvPr>
            <p:ph idx="1"/>
          </p:nvPr>
        </p:nvSpPr>
        <p:spPr>
          <a:xfrm>
            <a:off x="457200" y="979714"/>
            <a:ext cx="8229600" cy="3751011"/>
          </a:xfrm>
        </p:spPr>
        <p:txBody>
          <a:bodyPr>
            <a:noAutofit/>
          </a:bodyPr>
          <a:lstStyle/>
          <a:p>
            <a:pPr>
              <a:lnSpc>
                <a:spcPct val="114000"/>
              </a:lnSpc>
              <a:spcBef>
                <a:spcPts val="0"/>
              </a:spcBef>
              <a:spcAft>
                <a:spcPts val="1200"/>
              </a:spcAft>
            </a:pPr>
            <a:r>
              <a:rPr lang="en-US" sz="1800"/>
              <a:t>Evidence shows that </a:t>
            </a:r>
            <a:r>
              <a:rPr lang="en-US" sz="1800">
                <a:hlinkClick r:id="rId2"/>
              </a:rPr>
              <a:t>we can solve homelessness</a:t>
            </a:r>
            <a:r>
              <a:rPr lang="en-US" sz="1800"/>
              <a:t> if we address its primary driver: the gap between incomes and rent.</a:t>
            </a:r>
            <a:endParaRPr lang="en-US" sz="1800" i="1"/>
          </a:p>
          <a:p>
            <a:pPr>
              <a:lnSpc>
                <a:spcPct val="114000"/>
              </a:lnSpc>
              <a:spcBef>
                <a:spcPts val="0"/>
              </a:spcBef>
              <a:spcAft>
                <a:spcPts val="1200"/>
              </a:spcAft>
            </a:pPr>
            <a:r>
              <a:rPr lang="en-US" sz="1800"/>
              <a:t>Rental assistance is effective but </a:t>
            </a:r>
            <a:r>
              <a:rPr lang="en-US" sz="1800" b="1"/>
              <a:t>federal funding annually leaves behind a majority of the families </a:t>
            </a:r>
            <a:r>
              <a:rPr lang="en-US" sz="1800"/>
              <a:t>that need it. </a:t>
            </a:r>
          </a:p>
          <a:p>
            <a:pPr>
              <a:lnSpc>
                <a:spcPct val="114000"/>
              </a:lnSpc>
              <a:spcBef>
                <a:spcPts val="0"/>
              </a:spcBef>
              <a:spcAft>
                <a:spcPts val="1200"/>
              </a:spcAft>
            </a:pPr>
            <a:r>
              <a:rPr lang="en-US" sz="1800"/>
              <a:t>About </a:t>
            </a:r>
            <a:r>
              <a:rPr lang="en-US" sz="1800" b="1">
                <a:hlinkClick r:id="rId2"/>
              </a:rPr>
              <a:t>8.5 million households</a:t>
            </a:r>
            <a:r>
              <a:rPr lang="en-US" sz="1800"/>
              <a:t> with very low incomes who received no housing assistance </a:t>
            </a:r>
            <a:r>
              <a:rPr lang="en-US" sz="1800" b="1"/>
              <a:t>pay more than half their income on rent.</a:t>
            </a:r>
          </a:p>
          <a:p>
            <a:pPr>
              <a:lnSpc>
                <a:spcPct val="114000"/>
              </a:lnSpc>
              <a:spcBef>
                <a:spcPts val="0"/>
              </a:spcBef>
              <a:spcAft>
                <a:spcPts val="1200"/>
              </a:spcAft>
            </a:pPr>
            <a:r>
              <a:rPr lang="en-US" sz="1800"/>
              <a:t>Insufficient annual funding for rental assistance means too often </a:t>
            </a:r>
            <a:r>
              <a:rPr lang="en-US" sz="1800" b="1"/>
              <a:t>low-income families are forced to choose between paying rent or meeting other basic needs.</a:t>
            </a:r>
            <a:endParaRPr lang="en-US" sz="1800"/>
          </a:p>
        </p:txBody>
      </p:sp>
      <p:sp>
        <p:nvSpPr>
          <p:cNvPr id="4" name="Slide Number Placeholder 3">
            <a:extLst>
              <a:ext uri="{FF2B5EF4-FFF2-40B4-BE49-F238E27FC236}">
                <a16:creationId xmlns:a16="http://schemas.microsoft.com/office/drawing/2014/main" id="{A55B278F-4CCD-D12E-ED6C-B314147DC63F}"/>
              </a:ext>
            </a:extLst>
          </p:cNvPr>
          <p:cNvSpPr>
            <a:spLocks noGrp="1"/>
          </p:cNvSpPr>
          <p:nvPr>
            <p:ph type="sldNum" sz="quarter" idx="12"/>
          </p:nvPr>
        </p:nvSpPr>
        <p:spPr/>
        <p:txBody>
          <a:bodyPr/>
          <a:lstStyle/>
          <a:p>
            <a:fld id="{307E6868-079E-1649-B8D1-459B42CE4DE3}" type="slidenum">
              <a:rPr lang="en-US" smtClean="0"/>
              <a:pPr/>
              <a:t>33</a:t>
            </a:fld>
            <a:endParaRPr lang="en-US"/>
          </a:p>
        </p:txBody>
      </p:sp>
    </p:spTree>
    <p:extLst>
      <p:ext uri="{BB962C8B-B14F-4D97-AF65-F5344CB8AC3E}">
        <p14:creationId xmlns:p14="http://schemas.microsoft.com/office/powerpoint/2010/main" val="3567981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6940-23DC-3AF6-A521-B92655606CFF}"/>
              </a:ext>
            </a:extLst>
          </p:cNvPr>
          <p:cNvSpPr>
            <a:spLocks noGrp="1"/>
          </p:cNvSpPr>
          <p:nvPr>
            <p:ph type="title"/>
          </p:nvPr>
        </p:nvSpPr>
        <p:spPr>
          <a:xfrm>
            <a:off x="947454" y="40981"/>
            <a:ext cx="7401491" cy="857250"/>
          </a:xfrm>
        </p:spPr>
        <p:txBody>
          <a:bodyPr anchor="ctr">
            <a:normAutofit/>
          </a:bodyPr>
          <a:lstStyle/>
          <a:p>
            <a:r>
              <a:rPr lang="en-US" sz="3200">
                <a:solidFill>
                  <a:srgbClr val="D50032"/>
                </a:solidFill>
              </a:rPr>
              <a:t>Housing Choice Vouchers</a:t>
            </a:r>
          </a:p>
        </p:txBody>
      </p:sp>
      <p:sp>
        <p:nvSpPr>
          <p:cNvPr id="15" name="Content Placeholder 2">
            <a:extLst>
              <a:ext uri="{FF2B5EF4-FFF2-40B4-BE49-F238E27FC236}">
                <a16:creationId xmlns:a16="http://schemas.microsoft.com/office/drawing/2014/main" id="{B38DAF6D-BF73-3CBD-0687-C8190F1CEDC7}"/>
              </a:ext>
            </a:extLst>
          </p:cNvPr>
          <p:cNvSpPr>
            <a:spLocks noGrp="1"/>
          </p:cNvSpPr>
          <p:nvPr>
            <p:ph sz="half" idx="1"/>
          </p:nvPr>
        </p:nvSpPr>
        <p:spPr>
          <a:xfrm>
            <a:off x="381000" y="898231"/>
            <a:ext cx="4191000" cy="3840956"/>
          </a:xfrm>
        </p:spPr>
        <p:txBody>
          <a:bodyPr>
            <a:noAutofit/>
          </a:bodyPr>
          <a:lstStyle/>
          <a:p>
            <a:pPr>
              <a:lnSpc>
                <a:spcPct val="114000"/>
              </a:lnSpc>
              <a:spcBef>
                <a:spcPts val="0"/>
              </a:spcBef>
              <a:spcAft>
                <a:spcPts val="1200"/>
              </a:spcAft>
            </a:pPr>
            <a:r>
              <a:rPr lang="en-US" sz="1600"/>
              <a:t>Annually funded by Congress through the T-HUD Bill.</a:t>
            </a:r>
          </a:p>
          <a:p>
            <a:pPr>
              <a:lnSpc>
                <a:spcPct val="114000"/>
              </a:lnSpc>
              <a:spcBef>
                <a:spcPts val="0"/>
              </a:spcBef>
              <a:spcAft>
                <a:spcPts val="1200"/>
              </a:spcAft>
            </a:pPr>
            <a:r>
              <a:rPr lang="en-US" sz="1600"/>
              <a:t>Serves 2.3 million low-income families that earn less than the federal poverty line, which includes over 2 million children.</a:t>
            </a:r>
          </a:p>
          <a:p>
            <a:pPr>
              <a:lnSpc>
                <a:spcPct val="114000"/>
              </a:lnSpc>
              <a:spcBef>
                <a:spcPts val="0"/>
              </a:spcBef>
              <a:spcAft>
                <a:spcPts val="1200"/>
              </a:spcAft>
            </a:pPr>
            <a:r>
              <a:rPr lang="en-US" sz="1600"/>
              <a:t>Vouchers sharply reduce homelessness and lift more than a million people above the poverty line.</a:t>
            </a:r>
          </a:p>
          <a:p>
            <a:pPr>
              <a:lnSpc>
                <a:spcPct val="114000"/>
              </a:lnSpc>
              <a:spcBef>
                <a:spcPts val="0"/>
              </a:spcBef>
              <a:spcAft>
                <a:spcPts val="1200"/>
              </a:spcAft>
            </a:pPr>
            <a:r>
              <a:rPr lang="en-US" sz="1600"/>
              <a:t>Only 1 in 4 families who qualify for rental assistance are able to get it.</a:t>
            </a:r>
          </a:p>
          <a:p>
            <a:endParaRPr lang="en-US" sz="1600"/>
          </a:p>
        </p:txBody>
      </p:sp>
      <p:pic>
        <p:nvPicPr>
          <p:cNvPr id="6" name="Picture 5">
            <a:extLst>
              <a:ext uri="{FF2B5EF4-FFF2-40B4-BE49-F238E27FC236}">
                <a16:creationId xmlns:a16="http://schemas.microsoft.com/office/drawing/2014/main" id="{4F99BF40-863C-4D15-1573-4287AC288279}"/>
              </a:ext>
            </a:extLst>
          </p:cNvPr>
          <p:cNvPicPr>
            <a:picLocks noChangeAspect="1"/>
          </p:cNvPicPr>
          <p:nvPr/>
        </p:nvPicPr>
        <p:blipFill>
          <a:blip r:embed="rId3"/>
          <a:stretch>
            <a:fillRect/>
          </a:stretch>
        </p:blipFill>
        <p:spPr>
          <a:xfrm>
            <a:off x="4648200" y="1549504"/>
            <a:ext cx="4038600" cy="2695765"/>
          </a:xfrm>
          <a:prstGeom prst="rect">
            <a:avLst/>
          </a:prstGeom>
          <a:noFill/>
        </p:spPr>
      </p:pic>
      <p:sp>
        <p:nvSpPr>
          <p:cNvPr id="4" name="Slide Number Placeholder 3">
            <a:extLst>
              <a:ext uri="{FF2B5EF4-FFF2-40B4-BE49-F238E27FC236}">
                <a16:creationId xmlns:a16="http://schemas.microsoft.com/office/drawing/2014/main" id="{7A0BCC2E-8CBB-4F46-34A3-D289A2B80136}"/>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34</a:t>
            </a:fld>
            <a:endParaRPr lang="en-US"/>
          </a:p>
        </p:txBody>
      </p:sp>
    </p:spTree>
    <p:extLst>
      <p:ext uri="{BB962C8B-B14F-4D97-AF65-F5344CB8AC3E}">
        <p14:creationId xmlns:p14="http://schemas.microsoft.com/office/powerpoint/2010/main" val="4260041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17354-B2F2-0C51-AFF6-59D0A877E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B87F9-4B6E-5F3E-5711-15F96CA03D7E}"/>
              </a:ext>
            </a:extLst>
          </p:cNvPr>
          <p:cNvSpPr>
            <a:spLocks noGrp="1"/>
          </p:cNvSpPr>
          <p:nvPr>
            <p:ph type="title"/>
          </p:nvPr>
        </p:nvSpPr>
        <p:spPr>
          <a:xfrm>
            <a:off x="762791" y="297827"/>
            <a:ext cx="7070837" cy="857250"/>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400" b="1">
                <a:solidFill>
                  <a:srgbClr val="D50032"/>
                </a:solidFill>
                <a:latin typeface="Open Sans"/>
              </a:rPr>
              <a:t>Leadership of the Transportation, Housing, and Urban Development Subcommittee of Appropriations (T-HUD)</a:t>
            </a:r>
            <a:endParaRPr lang="en-US" sz="2400" b="1">
              <a:solidFill>
                <a:srgbClr val="D50032"/>
              </a:solidFill>
              <a:latin typeface="+mj-ea"/>
            </a:endParaRPr>
          </a:p>
        </p:txBody>
      </p:sp>
      <p:sp>
        <p:nvSpPr>
          <p:cNvPr id="12" name="TextBox 11">
            <a:extLst>
              <a:ext uri="{FF2B5EF4-FFF2-40B4-BE49-F238E27FC236}">
                <a16:creationId xmlns:a16="http://schemas.microsoft.com/office/drawing/2014/main" id="{4DA7BAE5-DF7E-2043-2BE3-E1EE3CD020AA}"/>
              </a:ext>
            </a:extLst>
          </p:cNvPr>
          <p:cNvSpPr txBox="1"/>
          <p:nvPr/>
        </p:nvSpPr>
        <p:spPr>
          <a:xfrm>
            <a:off x="538757" y="3327398"/>
            <a:ext cx="3760531" cy="727122"/>
          </a:xfrm>
          <a:prstGeom prst="rect">
            <a:avLst/>
          </a:prstGeom>
          <a:noFill/>
        </p:spPr>
        <p:txBody>
          <a:bodyPr wrap="square" lIns="68580" tIns="34290" rIns="68580" bIns="3429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425">
                <a:latin typeface="Open Sans"/>
                <a:cs typeface="Helvetica"/>
              </a:rPr>
              <a:t>Chairwoman Cindy Hyde-Smith (R-MS)</a:t>
            </a:r>
            <a:endParaRPr lang="en-US" sz="1425">
              <a:latin typeface="Open Sans"/>
              <a:ea typeface="Open Sans"/>
              <a:cs typeface="Helvetica"/>
            </a:endParaRPr>
          </a:p>
          <a:p>
            <a:r>
              <a:rPr lang="en-US" sz="1425">
                <a:latin typeface="Open Sans"/>
                <a:cs typeface="Helvetica"/>
              </a:rPr>
              <a:t>Ranking Member Kirsten Gillibrand (D-NY)</a:t>
            </a:r>
            <a:endParaRPr lang="en-US" sz="1425">
              <a:latin typeface="Open Sans"/>
              <a:ea typeface="Open Sans"/>
              <a:cs typeface="Open Sans"/>
            </a:endParaRPr>
          </a:p>
          <a:p>
            <a:r>
              <a:rPr lang="en-US" sz="1425">
                <a:latin typeface="Open Sans"/>
                <a:cs typeface="Helvetica"/>
              </a:rPr>
              <a:t>		</a:t>
            </a:r>
            <a:endParaRPr lang="en-US" sz="1425">
              <a:latin typeface="Open Sans"/>
              <a:ea typeface="Open Sans"/>
              <a:cs typeface="Helvetica"/>
            </a:endParaRPr>
          </a:p>
        </p:txBody>
      </p:sp>
      <p:sp>
        <p:nvSpPr>
          <p:cNvPr id="3" name="AutoShape 2" descr="Image result for hal rogers">
            <a:extLst>
              <a:ext uri="{FF2B5EF4-FFF2-40B4-BE49-F238E27FC236}">
                <a16:creationId xmlns:a16="http://schemas.microsoft.com/office/drawing/2014/main" id="{C3DD1E42-45C7-1BF4-63DE-7DCA37E1E3F5}"/>
              </a:ext>
            </a:extLst>
          </p:cNvPr>
          <p:cNvSpPr>
            <a:spLocks noChangeAspect="1" noChangeArrowheads="1"/>
          </p:cNvSpPr>
          <p:nvPr/>
        </p:nvSpPr>
        <p:spPr bwMode="auto">
          <a:xfrm>
            <a:off x="1259681" y="-108347"/>
            <a:ext cx="1679967" cy="16799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1350"/>
          </a:p>
        </p:txBody>
      </p:sp>
      <p:sp>
        <p:nvSpPr>
          <p:cNvPr id="4" name="AutoShape 4" descr="Image result for hal rogers">
            <a:extLst>
              <a:ext uri="{FF2B5EF4-FFF2-40B4-BE49-F238E27FC236}">
                <a16:creationId xmlns:a16="http://schemas.microsoft.com/office/drawing/2014/main" id="{B2E306C7-5454-641D-278C-6656F53F2939}"/>
              </a:ext>
            </a:extLst>
          </p:cNvPr>
          <p:cNvSpPr>
            <a:spLocks noChangeAspect="1" noChangeArrowheads="1"/>
          </p:cNvSpPr>
          <p:nvPr/>
        </p:nvSpPr>
        <p:spPr bwMode="auto">
          <a:xfrm>
            <a:off x="1259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1350"/>
          </a:p>
        </p:txBody>
      </p:sp>
      <p:sp>
        <p:nvSpPr>
          <p:cNvPr id="11" name="TextBox 10">
            <a:extLst>
              <a:ext uri="{FF2B5EF4-FFF2-40B4-BE49-F238E27FC236}">
                <a16:creationId xmlns:a16="http://schemas.microsoft.com/office/drawing/2014/main" id="{48C4731A-A29E-AD6E-91CB-A0AE3625B145}"/>
              </a:ext>
            </a:extLst>
          </p:cNvPr>
          <p:cNvSpPr txBox="1"/>
          <p:nvPr/>
        </p:nvSpPr>
        <p:spPr>
          <a:xfrm>
            <a:off x="4728940" y="3342051"/>
            <a:ext cx="3572939" cy="496290"/>
          </a:xfrm>
          <a:prstGeom prst="rect">
            <a:avLst/>
          </a:prstGeom>
          <a:noFill/>
        </p:spPr>
        <p:txBody>
          <a:bodyPr wrap="square" lIns="68580" tIns="34290" rIns="68580" bIns="3429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388">
                <a:latin typeface="Open Sans"/>
                <a:cs typeface="Helvetica"/>
              </a:rPr>
              <a:t>Chairman Steve Womack (R-AR) </a:t>
            </a:r>
            <a:endParaRPr lang="en-US" sz="1013"/>
          </a:p>
          <a:p>
            <a:r>
              <a:rPr lang="en-US" sz="1388">
                <a:latin typeface="Open Sans"/>
                <a:cs typeface="Helvetica"/>
              </a:rPr>
              <a:t>Ranking Member Jim Clyburn (D-SC)</a:t>
            </a:r>
            <a:endParaRPr lang="en-US" sz="1013"/>
          </a:p>
        </p:txBody>
      </p:sp>
      <p:pic>
        <p:nvPicPr>
          <p:cNvPr id="7" name="Picture 6" descr="chairperson">
            <a:extLst>
              <a:ext uri="{FF2B5EF4-FFF2-40B4-BE49-F238E27FC236}">
                <a16:creationId xmlns:a16="http://schemas.microsoft.com/office/drawing/2014/main" id="{45BCD2CF-0D3E-80BA-E09E-EB1CBFA5A321}"/>
              </a:ext>
            </a:extLst>
          </p:cNvPr>
          <p:cNvPicPr>
            <a:picLocks noChangeAspect="1"/>
          </p:cNvPicPr>
          <p:nvPr/>
        </p:nvPicPr>
        <p:blipFill>
          <a:blip r:embed="rId2"/>
          <a:stretch>
            <a:fillRect/>
          </a:stretch>
        </p:blipFill>
        <p:spPr>
          <a:xfrm>
            <a:off x="656494" y="1513742"/>
            <a:ext cx="1793630" cy="1815611"/>
          </a:xfrm>
          <a:prstGeom prst="rect">
            <a:avLst/>
          </a:prstGeom>
        </p:spPr>
      </p:pic>
      <p:pic>
        <p:nvPicPr>
          <p:cNvPr id="15" name="Content Placeholder 14" descr="ranking member">
            <a:extLst>
              <a:ext uri="{FF2B5EF4-FFF2-40B4-BE49-F238E27FC236}">
                <a16:creationId xmlns:a16="http://schemas.microsoft.com/office/drawing/2014/main" id="{115ED0E8-CDE1-0C7A-2FB7-55283263A042}"/>
              </a:ext>
            </a:extLst>
          </p:cNvPr>
          <p:cNvPicPr>
            <a:picLocks noGrp="1" noChangeAspect="1"/>
          </p:cNvPicPr>
          <p:nvPr>
            <p:ph idx="1"/>
          </p:nvPr>
        </p:nvPicPr>
        <p:blipFill>
          <a:blip r:embed="rId3"/>
          <a:stretch>
            <a:fillRect/>
          </a:stretch>
        </p:blipFill>
        <p:spPr>
          <a:xfrm>
            <a:off x="2183424" y="1512597"/>
            <a:ext cx="1846385" cy="1809751"/>
          </a:xfrm>
          <a:prstGeom prst="rect">
            <a:avLst/>
          </a:prstGeom>
        </p:spPr>
      </p:pic>
      <p:pic>
        <p:nvPicPr>
          <p:cNvPr id="16" name="Picture 15" descr="A person in a suit and tie&#10;&#10;AI-generated content may be incorrect.">
            <a:extLst>
              <a:ext uri="{FF2B5EF4-FFF2-40B4-BE49-F238E27FC236}">
                <a16:creationId xmlns:a16="http://schemas.microsoft.com/office/drawing/2014/main" id="{98002F80-6E18-5056-3DC2-DA112A3D9BCD}"/>
              </a:ext>
            </a:extLst>
          </p:cNvPr>
          <p:cNvPicPr>
            <a:picLocks noChangeAspect="1"/>
          </p:cNvPicPr>
          <p:nvPr/>
        </p:nvPicPr>
        <p:blipFill>
          <a:blip r:embed="rId4"/>
          <a:srcRect l="351" t="371" r="280" b="73"/>
          <a:stretch>
            <a:fillRect/>
          </a:stretch>
        </p:blipFill>
        <p:spPr>
          <a:xfrm>
            <a:off x="4895301" y="1530595"/>
            <a:ext cx="1697000" cy="1792643"/>
          </a:xfrm>
          <a:prstGeom prst="rect">
            <a:avLst/>
          </a:prstGeom>
        </p:spPr>
      </p:pic>
      <p:pic>
        <p:nvPicPr>
          <p:cNvPr id="17" name="Picture 16" descr="A person in a suit and tie&#10;&#10;AI-generated content may be incorrect.">
            <a:extLst>
              <a:ext uri="{FF2B5EF4-FFF2-40B4-BE49-F238E27FC236}">
                <a16:creationId xmlns:a16="http://schemas.microsoft.com/office/drawing/2014/main" id="{A47A1884-6625-5BBB-7185-919F257B7349}"/>
              </a:ext>
            </a:extLst>
          </p:cNvPr>
          <p:cNvPicPr>
            <a:picLocks noChangeAspect="1"/>
          </p:cNvPicPr>
          <p:nvPr/>
        </p:nvPicPr>
        <p:blipFill>
          <a:blip r:embed="rId5"/>
          <a:srcRect l="409" r="428" b="128"/>
          <a:stretch>
            <a:fillRect/>
          </a:stretch>
        </p:blipFill>
        <p:spPr>
          <a:xfrm>
            <a:off x="6513724" y="1530594"/>
            <a:ext cx="1377491" cy="1812177"/>
          </a:xfrm>
          <a:prstGeom prst="rect">
            <a:avLst/>
          </a:prstGeom>
        </p:spPr>
      </p:pic>
      <p:sp>
        <p:nvSpPr>
          <p:cNvPr id="5" name="Slide Number Placeholder 8">
            <a:extLst>
              <a:ext uri="{FF2B5EF4-FFF2-40B4-BE49-F238E27FC236}">
                <a16:creationId xmlns:a16="http://schemas.microsoft.com/office/drawing/2014/main" id="{A8F6F319-368C-6415-0788-55716F33FCA4}"/>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35</a:t>
            </a:fld>
            <a:endParaRPr lang="en-US"/>
          </a:p>
        </p:txBody>
      </p:sp>
      <p:sp>
        <p:nvSpPr>
          <p:cNvPr id="8" name="TextBox 7">
            <a:extLst>
              <a:ext uri="{FF2B5EF4-FFF2-40B4-BE49-F238E27FC236}">
                <a16:creationId xmlns:a16="http://schemas.microsoft.com/office/drawing/2014/main" id="{DCCBCAA0-BA2C-6626-0361-527DA6DEA966}"/>
              </a:ext>
            </a:extLst>
          </p:cNvPr>
          <p:cNvSpPr txBox="1"/>
          <p:nvPr/>
        </p:nvSpPr>
        <p:spPr>
          <a:xfrm>
            <a:off x="610" y="4928576"/>
            <a:ext cx="372695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Open Sans"/>
                <a:ea typeface="Calibri"/>
                <a:cs typeface="Calibri"/>
              </a:rPr>
              <a:t>Photos via Wikimedia Commons</a:t>
            </a:r>
            <a:endParaRPr lang="en-US" sz="800">
              <a:latin typeface="Open Sans"/>
            </a:endParaRPr>
          </a:p>
        </p:txBody>
      </p:sp>
    </p:spTree>
    <p:extLst>
      <p:ext uri="{BB962C8B-B14F-4D97-AF65-F5344CB8AC3E}">
        <p14:creationId xmlns:p14="http://schemas.microsoft.com/office/powerpoint/2010/main" val="684360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12141-80FC-9246-59F6-EECA721DFCC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E11850-EB44-1069-3D8D-74163B7A5E67}"/>
              </a:ext>
            </a:extLst>
          </p:cNvPr>
          <p:cNvSpPr>
            <a:spLocks noGrp="1"/>
          </p:cNvSpPr>
          <p:nvPr>
            <p:ph type="sldNum" sz="quarter" idx="12"/>
          </p:nvPr>
        </p:nvSpPr>
        <p:spPr/>
        <p:txBody>
          <a:bodyPr/>
          <a:lstStyle/>
          <a:p>
            <a:fld id="{307E6868-079E-1649-B8D1-459B42CE4DE3}" type="slidenum">
              <a:rPr lang="en-US" smtClean="0"/>
              <a:pPr/>
              <a:t>36</a:t>
            </a:fld>
            <a:endParaRPr lang="en-US"/>
          </a:p>
        </p:txBody>
      </p:sp>
      <p:graphicFrame>
        <p:nvGraphicFramePr>
          <p:cNvPr id="5" name="Content Placeholder 8" descr="A chart listing FY23 enacted levels, FY24 House and Senate levels, and FY25 RESULTS request levels. RESULTS FY25 requests are $1.65 billion for the Global Fund, $1 billion for USAID TB, $1.15 billion for USAID MCH, including $340 million for Gavi, $300 million for USAID nutrition, and $1.15 billion for USAID Basic Education, including $200 million for the Global Partnership for Education.">
            <a:extLst>
              <a:ext uri="{FF2B5EF4-FFF2-40B4-BE49-F238E27FC236}">
                <a16:creationId xmlns:a16="http://schemas.microsoft.com/office/drawing/2014/main" id="{13135793-6C4C-0A66-4BE3-18D16A5B4088}"/>
              </a:ext>
            </a:extLst>
          </p:cNvPr>
          <p:cNvGraphicFramePr>
            <a:graphicFrameLocks/>
          </p:cNvGraphicFramePr>
          <p:nvPr>
            <p:extLst>
              <p:ext uri="{D42A27DB-BD31-4B8C-83A1-F6EECF244321}">
                <p14:modId xmlns:p14="http://schemas.microsoft.com/office/powerpoint/2010/main" val="746553910"/>
              </p:ext>
            </p:extLst>
          </p:nvPr>
        </p:nvGraphicFramePr>
        <p:xfrm>
          <a:off x="379708" y="102393"/>
          <a:ext cx="7516679" cy="4884868"/>
        </p:xfrm>
        <a:graphic>
          <a:graphicData uri="http://schemas.openxmlformats.org/drawingml/2006/table">
            <a:tbl>
              <a:tblPr firstRow="1" bandRow="1">
                <a:tableStyleId>{5C22544A-7EE6-4342-B048-85BDC9FD1C3A}</a:tableStyleId>
              </a:tblPr>
              <a:tblGrid>
                <a:gridCol w="1774039">
                  <a:extLst>
                    <a:ext uri="{9D8B030D-6E8A-4147-A177-3AD203B41FA5}">
                      <a16:colId xmlns:a16="http://schemas.microsoft.com/office/drawing/2014/main" val="4236987130"/>
                    </a:ext>
                  </a:extLst>
                </a:gridCol>
                <a:gridCol w="766581">
                  <a:extLst>
                    <a:ext uri="{9D8B030D-6E8A-4147-A177-3AD203B41FA5}">
                      <a16:colId xmlns:a16="http://schemas.microsoft.com/office/drawing/2014/main" val="1918260002"/>
                    </a:ext>
                  </a:extLst>
                </a:gridCol>
                <a:gridCol w="725784">
                  <a:extLst>
                    <a:ext uri="{9D8B030D-6E8A-4147-A177-3AD203B41FA5}">
                      <a16:colId xmlns:a16="http://schemas.microsoft.com/office/drawing/2014/main" val="202052915"/>
                    </a:ext>
                  </a:extLst>
                </a:gridCol>
                <a:gridCol w="940832">
                  <a:extLst>
                    <a:ext uri="{9D8B030D-6E8A-4147-A177-3AD203B41FA5}">
                      <a16:colId xmlns:a16="http://schemas.microsoft.com/office/drawing/2014/main" val="2116747003"/>
                    </a:ext>
                  </a:extLst>
                </a:gridCol>
                <a:gridCol w="934111">
                  <a:extLst>
                    <a:ext uri="{9D8B030D-6E8A-4147-A177-3AD203B41FA5}">
                      <a16:colId xmlns:a16="http://schemas.microsoft.com/office/drawing/2014/main" val="662051182"/>
                    </a:ext>
                  </a:extLst>
                </a:gridCol>
                <a:gridCol w="2375332">
                  <a:extLst>
                    <a:ext uri="{9D8B030D-6E8A-4147-A177-3AD203B41FA5}">
                      <a16:colId xmlns:a16="http://schemas.microsoft.com/office/drawing/2014/main" val="1396454983"/>
                    </a:ext>
                  </a:extLst>
                </a:gridCol>
              </a:tblGrid>
              <a:tr h="553956">
                <a:tc>
                  <a:txBody>
                    <a:bodyPr/>
                    <a:lstStyle/>
                    <a:p>
                      <a:pPr algn="ct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Account</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lgn="ctr">
                        <a:buNone/>
                      </a:pP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FY25 Enacted</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FY26 House</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FY26 Senate</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lgn="ctr">
                        <a:buNone/>
                      </a:pP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FY26 Enacted</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FY27 Requests</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3069929"/>
                  </a:ext>
                </a:extLst>
              </a:tr>
              <a:tr h="657509">
                <a:tc>
                  <a:txBody>
                    <a:bodyPr/>
                    <a:lstStyle/>
                    <a:p>
                      <a:pPr lvl="0" algn="ctr">
                        <a:buNone/>
                      </a:pPr>
                      <a:r>
                        <a:rPr lang="en-US" sz="1200" b="1">
                          <a:highlight>
                            <a:srgbClr val="FFFF00"/>
                          </a:highlight>
                          <a:latin typeface="Open Sans" panose="020B0606030504020204" pitchFamily="34" charset="0"/>
                          <a:ea typeface="Open Sans" panose="020B0606030504020204" pitchFamily="34" charset="0"/>
                          <a:cs typeface="Open Sans" panose="020B0606030504020204" pitchFamily="34" charset="0"/>
                        </a:rPr>
                        <a:t>Housing Choice Vouchers</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highlight>
                            <a:srgbClr val="FFFF00"/>
                          </a:highlight>
                          <a:latin typeface="Open Sans" panose="020B0606030504020204" pitchFamily="34" charset="0"/>
                          <a:ea typeface="Open Sans" panose="020B0606030504020204" pitchFamily="34" charset="0"/>
                          <a:cs typeface="Open Sans" panose="020B0606030504020204" pitchFamily="34" charset="0"/>
                        </a:rPr>
                        <a:t>$32.15 billion</a:t>
                      </a:r>
                      <a:endParaRPr lang="en-US" sz="1200">
                        <a:highlight>
                          <a:srgbClr val="FFFF00"/>
                        </a:highligh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highlight>
                            <a:srgbClr val="FFFF00"/>
                          </a:highlight>
                          <a:latin typeface="Open Sans" panose="020B0606030504020204" pitchFamily="34" charset="0"/>
                          <a:ea typeface="Open Sans" panose="020B0606030504020204" pitchFamily="34" charset="0"/>
                          <a:cs typeface="Open Sans" panose="020B0606030504020204" pitchFamily="34" charset="0"/>
                        </a:rPr>
                        <a:t>$32.15 billion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highlight>
                            <a:srgbClr val="FFFF00"/>
                          </a:highlight>
                          <a:latin typeface="Open Sans" panose="020B0606030504020204" pitchFamily="34" charset="0"/>
                          <a:ea typeface="Open Sans" panose="020B0606030504020204" pitchFamily="34" charset="0"/>
                          <a:cs typeface="Open Sans" panose="020B0606030504020204" pitchFamily="34" charset="0"/>
                        </a:rPr>
                        <a:t>$33.97 billion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highlight>
                            <a:srgbClr val="FFFF00"/>
                          </a:highlight>
                          <a:latin typeface="Open Sans" panose="020B0606030504020204" pitchFamily="34" charset="0"/>
                          <a:ea typeface="Open Sans" panose="020B0606030504020204" pitchFamily="34" charset="0"/>
                          <a:cs typeface="Open Sans" panose="020B0606030504020204" pitchFamily="34" charset="0"/>
                        </a:rPr>
                        <a:t>$34.96 billion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1" i="0" u="none" strike="noStrike" noProof="0">
                          <a:solidFill>
                            <a:srgbClr val="000000"/>
                          </a:solidFill>
                          <a:highlight>
                            <a:srgbClr val="FFFF00"/>
                          </a:highlight>
                          <a:latin typeface="Open Sans" panose="020B0606030504020204" pitchFamily="34" charset="0"/>
                          <a:ea typeface="Open Sans" panose="020B0606030504020204" pitchFamily="34" charset="0"/>
                          <a:cs typeface="Open Sans" panose="020B0606030504020204" pitchFamily="34" charset="0"/>
                        </a:rPr>
                        <a:t>INCREASE to fully fund current vouchers and support 250,000 more vouchers</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9680070"/>
                  </a:ext>
                </a:extLst>
              </a:tr>
              <a:tr h="468732">
                <a:tc>
                  <a:txBody>
                    <a:bodyPr/>
                    <a:lstStyle/>
                    <a:p>
                      <a:pPr algn="ctr"/>
                      <a:r>
                        <a:rPr lang="en-US" sz="1200" b="1">
                          <a:latin typeface="Open Sans" panose="020B0606030504020204" pitchFamily="34" charset="0"/>
                          <a:ea typeface="Open Sans" panose="020B0606030504020204" pitchFamily="34" charset="0"/>
                          <a:cs typeface="Open Sans" panose="020B0606030504020204" pitchFamily="34" charset="0"/>
                        </a:rPr>
                        <a:t>Global Fund to Fight AIDS, TB and Malaria</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$1.65 billion</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$1.5 billion</a:t>
                      </a:r>
                      <a:endParaRPr lang="en-US" sz="12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$1.25 billion</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1"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$1.5 billion</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29997058"/>
                  </a:ext>
                </a:extLst>
              </a:tr>
              <a:tr h="610772">
                <a:tc>
                  <a:txBody>
                    <a:bodyPr/>
                    <a:lstStyle/>
                    <a:p>
                      <a:pPr lvl="0" algn="ctr">
                        <a:buNone/>
                      </a:pPr>
                      <a:r>
                        <a:rPr lang="en-US" sz="1200" b="1">
                          <a:latin typeface="Open Sans" panose="020B0606030504020204" pitchFamily="34" charset="0"/>
                          <a:ea typeface="Open Sans" panose="020B0606030504020204" pitchFamily="34" charset="0"/>
                          <a:cs typeface="Open Sans" panose="020B0606030504020204" pitchFamily="34" charset="0"/>
                        </a:rPr>
                        <a:t>Global Tuberculosis</a:t>
                      </a:r>
                      <a:endParaRPr lang="en-US" sz="12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$394.5 million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$394.5 million</a:t>
                      </a:r>
                      <a:endParaRPr lang="en-US" sz="12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$378.7 million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1">
                          <a:latin typeface="Open Sans" panose="020B0606030504020204" pitchFamily="34" charset="0"/>
                          <a:ea typeface="Open Sans" panose="020B0606030504020204" pitchFamily="34" charset="0"/>
                          <a:cs typeface="Open Sans" panose="020B0606030504020204" pitchFamily="34" charset="0"/>
                        </a:rPr>
                        <a:t>$1 billion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4219021"/>
                  </a:ext>
                </a:extLst>
              </a:tr>
              <a:tr h="468732">
                <a:tc>
                  <a:txBody>
                    <a:bodyPr/>
                    <a:lstStyle/>
                    <a:p>
                      <a:pPr lvl="0" algn="ctr">
                        <a:buNone/>
                      </a:pPr>
                      <a:r>
                        <a:rPr lang="en-US" sz="1200" b="1">
                          <a:latin typeface="Open Sans" panose="020B0606030504020204" pitchFamily="34" charset="0"/>
                          <a:ea typeface="Open Sans" panose="020B0606030504020204" pitchFamily="34" charset="0"/>
                          <a:cs typeface="Open Sans" panose="020B0606030504020204" pitchFamily="34" charset="0"/>
                        </a:rPr>
                        <a:t>Global Maternal and Child Health</a:t>
                      </a:r>
                      <a:endParaRPr lang="en-US" sz="12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spcBef>
                          <a:spcPts val="0"/>
                        </a:spcBef>
                        <a:spcAft>
                          <a:spcPts val="0"/>
                        </a:spcAft>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$915 million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$915 million</a:t>
                      </a:r>
                      <a:endParaRPr lang="en-US" sz="12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$915 million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buNone/>
                      </a:pPr>
                      <a:r>
                        <a:rPr lang="en-US" sz="1200" b="1">
                          <a:latin typeface="Open Sans" panose="020B0606030504020204" pitchFamily="34" charset="0"/>
                          <a:ea typeface="Open Sans" panose="020B0606030504020204" pitchFamily="34" charset="0"/>
                          <a:cs typeface="Open Sans" panose="020B0606030504020204" pitchFamily="34" charset="0"/>
                        </a:rPr>
                        <a:t>$1.15 billion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extLst>
                  <a:ext uri="{0D108BD9-81ED-4DB2-BD59-A6C34878D82A}">
                    <a16:rowId xmlns:a16="http://schemas.microsoft.com/office/drawing/2014/main" val="3195851987"/>
                  </a:ext>
                </a:extLst>
              </a:tr>
              <a:tr h="468732">
                <a:tc>
                  <a:txBody>
                    <a:bodyPr/>
                    <a:lstStyle/>
                    <a:p>
                      <a:pPr lvl="0" algn="ctr">
                        <a:buNone/>
                      </a:pPr>
                      <a:r>
                        <a:rPr lang="en-US" sz="1200" b="1">
                          <a:latin typeface="Open Sans" panose="020B0606030504020204" pitchFamily="34" charset="0"/>
                          <a:ea typeface="Open Sans" panose="020B0606030504020204" pitchFamily="34" charset="0"/>
                          <a:cs typeface="Open Sans" panose="020B0606030504020204" pitchFamily="34" charset="0"/>
                        </a:rPr>
                        <a:t>Of which, Gavi, the Vaccine Alliance</a:t>
                      </a:r>
                      <a:endParaRPr lang="en-US" sz="12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$300 million</a:t>
                      </a:r>
                      <a:endParaRPr lang="en-US" sz="12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$300 million</a:t>
                      </a:r>
                      <a:endParaRPr lang="en-US" sz="12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$300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1"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$340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807903442"/>
                  </a:ext>
                </a:extLst>
              </a:tr>
              <a:tr h="610772">
                <a:tc>
                  <a:txBody>
                    <a:bodyPr/>
                    <a:lstStyle/>
                    <a:p>
                      <a:pPr lvl="0" algn="ctr">
                        <a:buNone/>
                      </a:pPr>
                      <a:r>
                        <a:rPr lang="en-US" sz="1200" b="1">
                          <a:latin typeface="Open Sans" panose="020B0606030504020204" pitchFamily="34" charset="0"/>
                          <a:ea typeface="Open Sans" panose="020B0606030504020204" pitchFamily="34" charset="0"/>
                          <a:cs typeface="Open Sans" panose="020B0606030504020204" pitchFamily="34" charset="0"/>
                        </a:rPr>
                        <a:t>Global Nutrition</a:t>
                      </a:r>
                      <a:endParaRPr lang="en-US" sz="12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$165 million</a:t>
                      </a:r>
                      <a:endParaRPr lang="en-US" sz="12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a:latin typeface="Open Sans" panose="020B0606030504020204" pitchFamily="34" charset="0"/>
                          <a:ea typeface="Open Sans" panose="020B0606030504020204" pitchFamily="34" charset="0"/>
                          <a:cs typeface="Open Sans" panose="020B0606030504020204" pitchFamily="34" charset="0"/>
                        </a:rPr>
                        <a:t>$172.5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$165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b="1"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$300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766472468"/>
                  </a:ext>
                </a:extLst>
              </a:tr>
              <a:tr h="468732">
                <a:tc>
                  <a:txBody>
                    <a:bodyPr/>
                    <a:lstStyle/>
                    <a:p>
                      <a:pPr algn="ctr"/>
                      <a:r>
                        <a:rPr lang="en-US" sz="1200" b="1">
                          <a:latin typeface="Open Sans" panose="020B0606030504020204" pitchFamily="34" charset="0"/>
                          <a:ea typeface="Open Sans" panose="020B0606030504020204" pitchFamily="34" charset="0"/>
                          <a:cs typeface="Open Sans" panose="020B0606030504020204" pitchFamily="34" charset="0"/>
                        </a:rPr>
                        <a:t>Global Basic Education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$922 million</a:t>
                      </a:r>
                      <a:endParaRPr lang="en-US" sz="12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$922 million</a:t>
                      </a:r>
                      <a:endParaRPr lang="en-US" sz="12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$691.5 million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ctr">
                        <a:buNone/>
                      </a:pPr>
                      <a:r>
                        <a:rPr lang="en-US" sz="1200" b="1"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$970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328455418"/>
                  </a:ext>
                </a:extLst>
              </a:tr>
              <a:tr h="284572">
                <a:tc>
                  <a:txBody>
                    <a:bodyPr/>
                    <a:lstStyle/>
                    <a:p>
                      <a:pPr algn="ctr"/>
                      <a:r>
                        <a:rPr lang="en-US" sz="1200" b="1">
                          <a:latin typeface="Open Sans" panose="020B0606030504020204" pitchFamily="34" charset="0"/>
                          <a:ea typeface="Open Sans" panose="020B0606030504020204" pitchFamily="34" charset="0"/>
                          <a:cs typeface="Open Sans" panose="020B0606030504020204" pitchFamily="34" charset="0"/>
                        </a:rPr>
                        <a:t>Of which, GPE</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$121.6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$121.6 million</a:t>
                      </a:r>
                      <a:endParaRPr lang="en-US" sz="12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$121.6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b="1"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rPr>
                        <a:t>$150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1224723752"/>
                  </a:ext>
                </a:extLst>
              </a:tr>
            </a:tbl>
          </a:graphicData>
        </a:graphic>
      </p:graphicFrame>
    </p:spTree>
    <p:extLst>
      <p:ext uri="{BB962C8B-B14F-4D97-AF65-F5344CB8AC3E}">
        <p14:creationId xmlns:p14="http://schemas.microsoft.com/office/powerpoint/2010/main" val="2135018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3A712-D1FD-7248-4076-5BAA800182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1AC1DF-B36C-7FA5-40B5-204C2EBF864E}"/>
              </a:ext>
            </a:extLst>
          </p:cNvPr>
          <p:cNvSpPr>
            <a:spLocks noGrp="1"/>
          </p:cNvSpPr>
          <p:nvPr>
            <p:ph type="title"/>
          </p:nvPr>
        </p:nvSpPr>
        <p:spPr/>
        <p:txBody>
          <a:bodyPr>
            <a:normAutofit fontScale="90000"/>
          </a:bodyPr>
          <a:lstStyle/>
          <a:p>
            <a:r>
              <a:rPr lang="en-US">
                <a:latin typeface="Open Sans"/>
                <a:ea typeface="Open Sans"/>
                <a:cs typeface="Open Sans"/>
              </a:rPr>
              <a:t>EPIC Laser Talk:</a:t>
            </a:r>
            <a:br>
              <a:rPr lang="en-US">
                <a:latin typeface="Open Sans"/>
                <a:ea typeface="Open Sans"/>
                <a:cs typeface="Open Sans"/>
              </a:rPr>
            </a:br>
            <a:r>
              <a:rPr lang="en-US">
                <a:latin typeface="Open Sans"/>
                <a:ea typeface="Open Sans"/>
                <a:cs typeface="Open Sans"/>
              </a:rPr>
              <a:t>Speaking Powerfully on Housing</a:t>
            </a:r>
            <a:endParaRPr lang="en-US"/>
          </a:p>
        </p:txBody>
      </p:sp>
    </p:spTree>
    <p:extLst>
      <p:ext uri="{BB962C8B-B14F-4D97-AF65-F5344CB8AC3E}">
        <p14:creationId xmlns:p14="http://schemas.microsoft.com/office/powerpoint/2010/main" val="3975621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9FBC2-9387-CADB-C5AA-39997920108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A2135D-F0AF-31BA-3B9C-5CF465D00F58}"/>
              </a:ext>
            </a:extLst>
          </p:cNvPr>
          <p:cNvSpPr>
            <a:spLocks noGrp="1"/>
          </p:cNvSpPr>
          <p:nvPr>
            <p:ph type="sldNum" sz="quarter" idx="12"/>
          </p:nvPr>
        </p:nvSpPr>
        <p:spPr/>
        <p:txBody>
          <a:bodyPr/>
          <a:lstStyle/>
          <a:p>
            <a:fld id="{307E6868-079E-1649-B8D1-459B42CE4DE3}" type="slidenum">
              <a:rPr lang="en-US" smtClean="0"/>
              <a:t>38</a:t>
            </a:fld>
            <a:endParaRPr lang="en-US"/>
          </a:p>
        </p:txBody>
      </p:sp>
      <p:sp>
        <p:nvSpPr>
          <p:cNvPr id="4" name="Content Placeholder 3">
            <a:extLst>
              <a:ext uri="{FF2B5EF4-FFF2-40B4-BE49-F238E27FC236}">
                <a16:creationId xmlns:a16="http://schemas.microsoft.com/office/drawing/2014/main" id="{91B9095A-FE25-7DED-F26A-C5FAE614FFFD}"/>
              </a:ext>
            </a:extLst>
          </p:cNvPr>
          <p:cNvSpPr txBox="1">
            <a:spLocks/>
          </p:cNvSpPr>
          <p:nvPr/>
        </p:nvSpPr>
        <p:spPr>
          <a:xfrm>
            <a:off x="4355260" y="1949039"/>
            <a:ext cx="4658138" cy="1434380"/>
          </a:xfrm>
          <a:prstGeom prst="rect">
            <a:avLst/>
          </a:prstGeom>
        </p:spPr>
        <p:txBody>
          <a:bodyPr vert="horz" lIns="91440" tIns="45720" rIns="91440" bIns="45720" rtlCol="0" anchor="t">
            <a:noAutofit/>
          </a:bodyPr>
          <a:lstStyle>
            <a:defPPr>
              <a:defRPr lang="en-US"/>
            </a:defPPr>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Karyne Bury</a:t>
            </a:r>
          </a:p>
          <a:p>
            <a:pPr marL="115570" indent="0">
              <a:spcBef>
                <a:spcPts val="0"/>
              </a:spcBef>
              <a:buNone/>
            </a:pPr>
            <a:r>
              <a:rPr lang="en-US" sz="2000">
                <a:latin typeface="Open Sans"/>
                <a:ea typeface="Open Sans"/>
                <a:cs typeface="Open Sans"/>
              </a:rPr>
              <a:t>Manager, Grassroots Impact</a:t>
            </a:r>
            <a:br>
              <a:rPr lang="en-US" sz="2000">
                <a:latin typeface="Open Sans"/>
              </a:rPr>
            </a:br>
            <a:r>
              <a:rPr lang="en-US" sz="2000">
                <a:latin typeface="Open Sans"/>
                <a:ea typeface="Open Sans"/>
                <a:cs typeface="Open Sans"/>
                <a:hlinkClick r:id="rId2"/>
              </a:rPr>
              <a:t>kbury@results.org</a:t>
            </a:r>
            <a:endParaRPr lang="en-US" sz="2000"/>
          </a:p>
        </p:txBody>
      </p:sp>
      <p:pic>
        <p:nvPicPr>
          <p:cNvPr id="3" name="Picture 2">
            <a:extLst>
              <a:ext uri="{FF2B5EF4-FFF2-40B4-BE49-F238E27FC236}">
                <a16:creationId xmlns:a16="http://schemas.microsoft.com/office/drawing/2014/main" id="{8FEC99DE-24EF-63A5-3155-4227004E2DFB}"/>
              </a:ext>
            </a:extLst>
          </p:cNvPr>
          <p:cNvPicPr>
            <a:picLocks noChangeAspect="1"/>
          </p:cNvPicPr>
          <p:nvPr/>
        </p:nvPicPr>
        <p:blipFill>
          <a:blip r:embed="rId3"/>
          <a:stretch>
            <a:fillRect/>
          </a:stretch>
        </p:blipFill>
        <p:spPr>
          <a:xfrm>
            <a:off x="1716553" y="1357143"/>
            <a:ext cx="2638707" cy="2618172"/>
          </a:xfrm>
          <a:prstGeom prst="rect">
            <a:avLst/>
          </a:prstGeom>
        </p:spPr>
      </p:pic>
    </p:spTree>
    <p:extLst>
      <p:ext uri="{BB962C8B-B14F-4D97-AF65-F5344CB8AC3E}">
        <p14:creationId xmlns:p14="http://schemas.microsoft.com/office/powerpoint/2010/main" val="2225155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10528-27C5-7C84-90BA-AB2339CC96AF}"/>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07BB1E9E-533A-3673-0622-8E756810774D}"/>
              </a:ext>
            </a:extLst>
          </p:cNvPr>
          <p:cNvSpPr>
            <a:spLocks noGrp="1"/>
          </p:cNvSpPr>
          <p:nvPr>
            <p:ph type="title"/>
          </p:nvPr>
        </p:nvSpPr>
        <p:spPr>
          <a:xfrm>
            <a:off x="871254" y="190481"/>
            <a:ext cx="7401491" cy="857250"/>
          </a:xfrm>
        </p:spPr>
        <p:txBody>
          <a:bodyPr anchor="ctr">
            <a:normAutofit/>
          </a:bodyPr>
          <a:lstStyle/>
          <a:p>
            <a:r>
              <a:rPr lang="en-US">
                <a:solidFill>
                  <a:srgbClr val="D50032"/>
                </a:solidFill>
                <a:latin typeface="Open Sans"/>
                <a:ea typeface="Open Sans"/>
                <a:cs typeface="Open Sans"/>
              </a:rPr>
              <a:t>What is an EPIC laser talk? </a:t>
            </a:r>
          </a:p>
        </p:txBody>
      </p:sp>
      <p:sp>
        <p:nvSpPr>
          <p:cNvPr id="16" name="Content Placeholder 2">
            <a:extLst>
              <a:ext uri="{FF2B5EF4-FFF2-40B4-BE49-F238E27FC236}">
                <a16:creationId xmlns:a16="http://schemas.microsoft.com/office/drawing/2014/main" id="{F2BAD301-4373-C32E-FDE3-0D47AC7469CF}"/>
              </a:ext>
            </a:extLst>
          </p:cNvPr>
          <p:cNvSpPr>
            <a:spLocks noGrp="1"/>
          </p:cNvSpPr>
          <p:nvPr>
            <p:ph sz="half" idx="1"/>
          </p:nvPr>
        </p:nvSpPr>
        <p:spPr>
          <a:xfrm>
            <a:off x="226895" y="1200151"/>
            <a:ext cx="8841036" cy="3838024"/>
          </a:xfrm>
        </p:spPr>
        <p:txBody>
          <a:bodyPr vert="horz" lIns="91440" tIns="45720" rIns="91440" bIns="45720" rtlCol="0" anchor="t">
            <a:noAutofit/>
          </a:bodyPr>
          <a:lstStyle/>
          <a:p>
            <a:pPr>
              <a:lnSpc>
                <a:spcPct val="114000"/>
              </a:lnSpc>
              <a:spcBef>
                <a:spcPts val="0"/>
              </a:spcBef>
              <a:spcAft>
                <a:spcPts val="1200"/>
              </a:spcAft>
            </a:pPr>
            <a:r>
              <a:rPr lang="en-US" sz="2400">
                <a:highlight>
                  <a:srgbClr val="FFFFFF"/>
                </a:highlight>
                <a:latin typeface="Open Sans"/>
                <a:ea typeface="Open Sans"/>
                <a:cs typeface="Open Sans"/>
              </a:rPr>
              <a:t>RESULTS uses an easy format for our volunteers to create powerful “laser talks.” </a:t>
            </a:r>
          </a:p>
          <a:p>
            <a:pPr>
              <a:lnSpc>
                <a:spcPct val="114000"/>
              </a:lnSpc>
              <a:spcBef>
                <a:spcPts val="0"/>
              </a:spcBef>
              <a:spcAft>
                <a:spcPts val="1200"/>
              </a:spcAft>
            </a:pPr>
            <a:r>
              <a:rPr lang="en-US" sz="2400">
                <a:highlight>
                  <a:srgbClr val="FFFFFF"/>
                </a:highlight>
                <a:latin typeface="Open Sans"/>
                <a:ea typeface="Open Sans"/>
                <a:cs typeface="Open Sans"/>
              </a:rPr>
              <a:t>EPIC Laser Talks are short and compelling talks, less than 2 minutes long, that are the backbone of our advocacy work. </a:t>
            </a:r>
          </a:p>
          <a:p>
            <a:pPr>
              <a:lnSpc>
                <a:spcPct val="114000"/>
              </a:lnSpc>
              <a:spcBef>
                <a:spcPts val="0"/>
              </a:spcBef>
              <a:spcAft>
                <a:spcPts val="1200"/>
              </a:spcAft>
            </a:pPr>
            <a:r>
              <a:rPr lang="en-US" sz="2400">
                <a:highlight>
                  <a:srgbClr val="FFFFFF"/>
                </a:highlight>
                <a:latin typeface="Open Sans"/>
                <a:ea typeface="Open Sans"/>
                <a:cs typeface="Open Sans"/>
              </a:rPr>
              <a:t>It is a simple acronym to help you remember the basics. </a:t>
            </a:r>
          </a:p>
        </p:txBody>
      </p:sp>
      <p:sp>
        <p:nvSpPr>
          <p:cNvPr id="5" name="Slide Number Placeholder 4">
            <a:extLst>
              <a:ext uri="{FF2B5EF4-FFF2-40B4-BE49-F238E27FC236}">
                <a16:creationId xmlns:a16="http://schemas.microsoft.com/office/drawing/2014/main" id="{60349932-E505-22F0-5DDC-E31F67B36091}"/>
              </a:ext>
            </a:extLst>
          </p:cNvPr>
          <p:cNvSpPr>
            <a:spLocks noGrp="1"/>
          </p:cNvSpPr>
          <p:nvPr>
            <p:ph type="sldNum" sz="quarter" idx="12"/>
          </p:nvPr>
        </p:nvSpPr>
        <p:spPr>
          <a:xfrm>
            <a:off x="6553200" y="4767263"/>
            <a:ext cx="2133600" cy="273844"/>
          </a:xfrm>
        </p:spPr>
        <p:txBody>
          <a:bodyPr vert="horz" lIns="91440" tIns="45720" rIns="91440" bIns="45720" rtlCol="0" anchor="ctr">
            <a:normAutofit/>
          </a:bodyPr>
          <a:lstStyle/>
          <a:p>
            <a:pPr>
              <a:spcAft>
                <a:spcPts val="600"/>
              </a:spcAft>
            </a:pPr>
            <a:fld id="{307E6868-079E-1649-B8D1-459B42CE4DE3}" type="slidenum">
              <a:rPr lang="en-US" smtClean="0"/>
              <a:pPr>
                <a:spcAft>
                  <a:spcPts val="600"/>
                </a:spcAft>
              </a:pPr>
              <a:t>39</a:t>
            </a:fld>
            <a:endParaRPr lang="en-US"/>
          </a:p>
        </p:txBody>
      </p:sp>
    </p:spTree>
    <p:extLst>
      <p:ext uri="{BB962C8B-B14F-4D97-AF65-F5344CB8AC3E}">
        <p14:creationId xmlns:p14="http://schemas.microsoft.com/office/powerpoint/2010/main" val="223628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AB073-F4FB-DEE8-806D-CFC72F428F0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E00C47-763E-2818-9ABA-C094903DDAA4}"/>
              </a:ext>
            </a:extLst>
          </p:cNvPr>
          <p:cNvSpPr>
            <a:spLocks noGrp="1"/>
          </p:cNvSpPr>
          <p:nvPr>
            <p:ph type="sldNum" sz="quarter" idx="12"/>
          </p:nvPr>
        </p:nvSpPr>
        <p:spPr/>
        <p:txBody>
          <a:bodyPr/>
          <a:lstStyle/>
          <a:p>
            <a:fld id="{307E6868-079E-1649-B8D1-459B42CE4DE3}" type="slidenum">
              <a:rPr lang="en-US" smtClean="0"/>
              <a:t>4</a:t>
            </a:fld>
            <a:endParaRPr lang="en-US"/>
          </a:p>
        </p:txBody>
      </p:sp>
      <p:sp>
        <p:nvSpPr>
          <p:cNvPr id="4" name="Content Placeholder 3">
            <a:extLst>
              <a:ext uri="{FF2B5EF4-FFF2-40B4-BE49-F238E27FC236}">
                <a16:creationId xmlns:a16="http://schemas.microsoft.com/office/drawing/2014/main" id="{C842132D-1713-E2FD-A581-41D84F90CEBD}"/>
              </a:ext>
            </a:extLst>
          </p:cNvPr>
          <p:cNvSpPr txBox="1">
            <a:spLocks noGrp="1"/>
          </p:cNvSpPr>
          <p:nvPr>
            <p:ph type="title" idx="4294967295"/>
          </p:nvPr>
        </p:nvSpPr>
        <p:spPr>
          <a:xfrm>
            <a:off x="4355260" y="1949039"/>
            <a:ext cx="4658138" cy="14343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2000" b="1" i="0" u="none" strike="noStrike" kern="1200" cap="none" spc="0" normalizeH="0" baseline="0" noProof="0">
                <a:ln>
                  <a:noFill/>
                </a:ln>
                <a:solidFill>
                  <a:schemeClr val="tx1"/>
                </a:solidFill>
                <a:effectLst/>
                <a:uLnTx/>
                <a:uFillTx/>
                <a:latin typeface="Open Sans"/>
                <a:ea typeface="Open Sans"/>
                <a:cs typeface="Open Sans"/>
              </a:rPr>
              <a:t>Sarah Leone</a:t>
            </a:r>
          </a:p>
          <a:p>
            <a:pPr marL="11557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000" b="0" i="0" u="none" strike="noStrike" kern="1200" cap="none" spc="0" normalizeH="0" baseline="0" noProof="0">
                <a:ln>
                  <a:noFill/>
                </a:ln>
                <a:solidFill>
                  <a:schemeClr val="tx1"/>
                </a:solidFill>
                <a:effectLst/>
                <a:uLnTx/>
                <a:uFillTx/>
                <a:latin typeface="Open Sans"/>
                <a:ea typeface="Open Sans"/>
                <a:cs typeface="Open Sans"/>
              </a:rPr>
              <a:t>Senior Associate, Grassroots Impact</a:t>
            </a:r>
            <a:br>
              <a:rPr kumimoji="0" lang="en-US" sz="2000" b="0" i="0" u="none" strike="noStrike" kern="1200" cap="none" spc="0" normalizeH="0" baseline="0" noProof="0">
                <a:ln>
                  <a:noFill/>
                </a:ln>
                <a:solidFill>
                  <a:schemeClr val="tx1"/>
                </a:solidFill>
                <a:effectLst/>
                <a:uLnTx/>
                <a:uFillTx/>
                <a:latin typeface="Open Sans"/>
                <a:ea typeface="Open Sans" pitchFamily="2" charset="0"/>
                <a:cs typeface="Open Sans" pitchFamily="2" charset="0"/>
              </a:rPr>
            </a:br>
            <a:r>
              <a:rPr kumimoji="0" lang="en-US" sz="2000" b="0" i="0" u="none" strike="noStrike" kern="1200" cap="none" spc="0" normalizeH="0" baseline="0" noProof="0">
                <a:ln>
                  <a:noFill/>
                </a:ln>
                <a:solidFill>
                  <a:schemeClr val="tx1"/>
                </a:solidFill>
                <a:effectLst/>
                <a:uLnTx/>
                <a:uFillTx/>
                <a:latin typeface="Open Sans"/>
                <a:ea typeface="Open Sans"/>
                <a:cs typeface="Open Sans"/>
                <a:hlinkClick r:id="rId2"/>
              </a:rPr>
              <a:t>sleone@results.org</a:t>
            </a:r>
            <a:endParaRPr kumimoji="0" lang="en-US" sz="2000" b="0" i="0" u="none" strike="noStrike" kern="1200" cap="none" spc="0" normalizeH="0" baseline="0" noProof="0">
              <a:ln>
                <a:noFill/>
              </a:ln>
              <a:solidFill>
                <a:schemeClr val="tx1"/>
              </a:solidFill>
              <a:effectLst/>
              <a:uLnTx/>
              <a:uFillTx/>
              <a:latin typeface="Open Sans" pitchFamily="2" charset="0"/>
              <a:ea typeface="Open Sans" pitchFamily="2" charset="0"/>
              <a:cs typeface="Open Sans" pitchFamily="2" charset="0"/>
            </a:endParaRPr>
          </a:p>
        </p:txBody>
      </p:sp>
      <p:pic>
        <p:nvPicPr>
          <p:cNvPr id="2" name="Picture 1" descr="A person smiling at camera&#10;&#10;AI-generated content may be incorrect.">
            <a:extLst>
              <a:ext uri="{FF2B5EF4-FFF2-40B4-BE49-F238E27FC236}">
                <a16:creationId xmlns:a16="http://schemas.microsoft.com/office/drawing/2014/main" id="{0A79BA3B-F776-30F1-3680-6156BABB9257}"/>
              </a:ext>
            </a:extLst>
          </p:cNvPr>
          <p:cNvPicPr>
            <a:picLocks noChangeAspect="1"/>
          </p:cNvPicPr>
          <p:nvPr/>
        </p:nvPicPr>
        <p:blipFill>
          <a:blip r:embed="rId3"/>
          <a:stretch>
            <a:fillRect/>
          </a:stretch>
        </p:blipFill>
        <p:spPr>
          <a:xfrm>
            <a:off x="1276945" y="1285875"/>
            <a:ext cx="2857500" cy="2857500"/>
          </a:xfrm>
          <a:prstGeom prst="rect">
            <a:avLst/>
          </a:prstGeom>
        </p:spPr>
      </p:pic>
    </p:spTree>
    <p:extLst>
      <p:ext uri="{BB962C8B-B14F-4D97-AF65-F5344CB8AC3E}">
        <p14:creationId xmlns:p14="http://schemas.microsoft.com/office/powerpoint/2010/main" val="3257576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AF2C4-9CA6-F074-D3A6-A322E0E2AE8E}"/>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27460A70-898C-57FB-CE48-7D515DEDABC2}"/>
              </a:ext>
            </a:extLst>
          </p:cNvPr>
          <p:cNvSpPr>
            <a:spLocks noGrp="1"/>
          </p:cNvSpPr>
          <p:nvPr>
            <p:ph type="title"/>
          </p:nvPr>
        </p:nvSpPr>
        <p:spPr>
          <a:xfrm>
            <a:off x="566454" y="102393"/>
            <a:ext cx="7401491" cy="857250"/>
          </a:xfrm>
        </p:spPr>
        <p:txBody>
          <a:bodyPr anchor="ctr">
            <a:normAutofit/>
          </a:bodyPr>
          <a:lstStyle/>
          <a:p>
            <a:r>
              <a:rPr lang="en-US">
                <a:latin typeface="Open Sans"/>
                <a:ea typeface="Open Sans"/>
                <a:cs typeface="Open Sans"/>
              </a:rPr>
              <a:t>EPIC stands for:</a:t>
            </a:r>
            <a:endParaRPr lang="en-US"/>
          </a:p>
        </p:txBody>
      </p:sp>
      <p:sp>
        <p:nvSpPr>
          <p:cNvPr id="16" name="Content Placeholder 2">
            <a:extLst>
              <a:ext uri="{FF2B5EF4-FFF2-40B4-BE49-F238E27FC236}">
                <a16:creationId xmlns:a16="http://schemas.microsoft.com/office/drawing/2014/main" id="{7BE1F48A-237A-4E5D-C27D-CE8CE295ADBC}"/>
              </a:ext>
            </a:extLst>
          </p:cNvPr>
          <p:cNvSpPr>
            <a:spLocks noGrp="1"/>
          </p:cNvSpPr>
          <p:nvPr>
            <p:ph sz="half" idx="1"/>
          </p:nvPr>
        </p:nvSpPr>
        <p:spPr>
          <a:xfrm>
            <a:off x="226895" y="1200151"/>
            <a:ext cx="8841036" cy="3838024"/>
          </a:xfrm>
        </p:spPr>
        <p:txBody>
          <a:bodyPr vert="horz" lIns="91440" tIns="45720" rIns="91440" bIns="45720" rtlCol="0" anchor="t">
            <a:noAutofit/>
          </a:bodyPr>
          <a:lstStyle/>
          <a:p>
            <a:pPr marL="1084263" lvl="1" indent="-627063">
              <a:buClr>
                <a:schemeClr val="tx1"/>
              </a:buClr>
              <a:buSzPct val="80000"/>
              <a:buFont typeface="Wingdings"/>
              <a:buChar char="Ø"/>
            </a:pPr>
            <a:r>
              <a:rPr lang="en-US" sz="3600" b="1" u="sng">
                <a:solidFill>
                  <a:srgbClr val="D50032"/>
                </a:solidFill>
                <a:latin typeface="Open Sans"/>
                <a:ea typeface="Open Sans"/>
                <a:cs typeface="Open Sans"/>
              </a:rPr>
              <a:t>E</a:t>
            </a:r>
            <a:r>
              <a:rPr lang="en-US" sz="3600">
                <a:latin typeface="Open Sans"/>
                <a:ea typeface="Open Sans"/>
                <a:cs typeface="Open Sans"/>
              </a:rPr>
              <a:t>ngage  </a:t>
            </a:r>
          </a:p>
          <a:p>
            <a:pPr marL="1084263" lvl="1" indent="-627063">
              <a:buClr>
                <a:schemeClr val="tx1"/>
              </a:buClr>
              <a:buSzPct val="80000"/>
              <a:buFont typeface="Wingdings"/>
              <a:buChar char="Ø"/>
            </a:pPr>
            <a:r>
              <a:rPr lang="en-US" sz="3600">
                <a:latin typeface="Open Sans"/>
                <a:ea typeface="Open Sans"/>
                <a:cs typeface="Open Sans"/>
              </a:rPr>
              <a:t>State the </a:t>
            </a:r>
            <a:r>
              <a:rPr lang="en-US" sz="3600" b="1" u="sng">
                <a:solidFill>
                  <a:srgbClr val="D50032"/>
                </a:solidFill>
                <a:latin typeface="Open Sans"/>
                <a:ea typeface="Open Sans"/>
                <a:cs typeface="Open Sans"/>
              </a:rPr>
              <a:t>P</a:t>
            </a:r>
            <a:r>
              <a:rPr lang="en-US" sz="3600">
                <a:latin typeface="Open Sans"/>
                <a:ea typeface="Open Sans"/>
                <a:cs typeface="Open Sans"/>
              </a:rPr>
              <a:t>roblem </a:t>
            </a:r>
            <a:endParaRPr lang="en-US" sz="3600"/>
          </a:p>
          <a:p>
            <a:pPr marL="1084263" lvl="1" indent="-627063">
              <a:buClr>
                <a:schemeClr val="tx1"/>
              </a:buClr>
              <a:buSzPct val="80000"/>
              <a:buFont typeface="Wingdings"/>
              <a:buChar char="Ø"/>
            </a:pPr>
            <a:r>
              <a:rPr lang="en-US" sz="3600" b="1" u="sng">
                <a:solidFill>
                  <a:srgbClr val="D50032"/>
                </a:solidFill>
                <a:latin typeface="Open Sans"/>
                <a:ea typeface="Open Sans"/>
                <a:cs typeface="Open Sans"/>
              </a:rPr>
              <a:t>I</a:t>
            </a:r>
            <a:r>
              <a:rPr lang="en-US" sz="3600">
                <a:latin typeface="Open Sans"/>
                <a:ea typeface="Open Sans"/>
                <a:cs typeface="Open Sans"/>
              </a:rPr>
              <a:t>nform about the solution </a:t>
            </a:r>
          </a:p>
          <a:p>
            <a:pPr marL="1084263" lvl="1" indent="-627063">
              <a:buClr>
                <a:schemeClr val="tx1"/>
              </a:buClr>
              <a:buSzPct val="80000"/>
              <a:buFont typeface="Wingdings"/>
              <a:buChar char="Ø"/>
            </a:pPr>
            <a:r>
              <a:rPr lang="en-US" sz="3600">
                <a:latin typeface="Open Sans"/>
                <a:ea typeface="Open Sans"/>
                <a:cs typeface="Open Sans"/>
              </a:rPr>
              <a:t>Give the </a:t>
            </a:r>
            <a:r>
              <a:rPr lang="en-US" sz="3600" b="1" u="sng">
                <a:solidFill>
                  <a:srgbClr val="D50032"/>
                </a:solidFill>
                <a:latin typeface="Open Sans"/>
                <a:ea typeface="Open Sans"/>
                <a:cs typeface="Open Sans"/>
              </a:rPr>
              <a:t>C</a:t>
            </a:r>
            <a:r>
              <a:rPr lang="en-US" sz="3600">
                <a:latin typeface="Open Sans"/>
                <a:ea typeface="Open Sans"/>
                <a:cs typeface="Open Sans"/>
              </a:rPr>
              <a:t>all to action</a:t>
            </a:r>
          </a:p>
          <a:p>
            <a:endParaRPr lang="en-US" sz="2800"/>
          </a:p>
        </p:txBody>
      </p:sp>
      <p:sp>
        <p:nvSpPr>
          <p:cNvPr id="5" name="Slide Number Placeholder 4">
            <a:extLst>
              <a:ext uri="{FF2B5EF4-FFF2-40B4-BE49-F238E27FC236}">
                <a16:creationId xmlns:a16="http://schemas.microsoft.com/office/drawing/2014/main" id="{B9B7F90D-9062-261E-5FF8-9B04560F5F97}"/>
              </a:ext>
            </a:extLst>
          </p:cNvPr>
          <p:cNvSpPr>
            <a:spLocks noGrp="1"/>
          </p:cNvSpPr>
          <p:nvPr>
            <p:ph type="sldNum" sz="quarter" idx="12"/>
          </p:nvPr>
        </p:nvSpPr>
        <p:spPr>
          <a:xfrm>
            <a:off x="6553200" y="4767263"/>
            <a:ext cx="2133600" cy="273844"/>
          </a:xfrm>
        </p:spPr>
        <p:txBody>
          <a:bodyPr vert="horz" lIns="91440" tIns="45720" rIns="91440" bIns="45720" rtlCol="0" anchor="ctr">
            <a:normAutofit/>
          </a:bodyPr>
          <a:lstStyle/>
          <a:p>
            <a:pPr>
              <a:spcAft>
                <a:spcPts val="600"/>
              </a:spcAft>
            </a:pPr>
            <a:fld id="{307E6868-079E-1649-B8D1-459B42CE4DE3}" type="slidenum">
              <a:rPr lang="en-US" smtClean="0"/>
              <a:pPr>
                <a:spcAft>
                  <a:spcPts val="600"/>
                </a:spcAft>
              </a:pPr>
              <a:t>40</a:t>
            </a:fld>
            <a:endParaRPr lang="en-US"/>
          </a:p>
        </p:txBody>
      </p:sp>
    </p:spTree>
    <p:extLst>
      <p:ext uri="{BB962C8B-B14F-4D97-AF65-F5344CB8AC3E}">
        <p14:creationId xmlns:p14="http://schemas.microsoft.com/office/powerpoint/2010/main" val="1131414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5A7E6-BBE7-8C49-90FB-63E874251EBF}"/>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9F1DA30-0B92-8C2A-3AF2-4D1C39065585}"/>
              </a:ext>
            </a:extLst>
          </p:cNvPr>
          <p:cNvSpPr>
            <a:spLocks noGrp="1"/>
          </p:cNvSpPr>
          <p:nvPr>
            <p:ph type="title"/>
          </p:nvPr>
        </p:nvSpPr>
        <p:spPr>
          <a:xfrm>
            <a:off x="545321" y="102393"/>
            <a:ext cx="8053358" cy="857250"/>
          </a:xfrm>
        </p:spPr>
        <p:txBody>
          <a:bodyPr anchor="ctr">
            <a:noAutofit/>
          </a:bodyPr>
          <a:lstStyle/>
          <a:p>
            <a:r>
              <a:rPr lang="en-US" sz="3200">
                <a:solidFill>
                  <a:srgbClr val="D50032"/>
                </a:solidFill>
                <a:latin typeface="Open Sans"/>
                <a:ea typeface="Open Sans"/>
                <a:cs typeface="Open Sans"/>
              </a:rPr>
              <a:t>Your EPIC worksheet </a:t>
            </a:r>
          </a:p>
        </p:txBody>
      </p:sp>
      <p:sp>
        <p:nvSpPr>
          <p:cNvPr id="16" name="Content Placeholder 2">
            <a:extLst>
              <a:ext uri="{FF2B5EF4-FFF2-40B4-BE49-F238E27FC236}">
                <a16:creationId xmlns:a16="http://schemas.microsoft.com/office/drawing/2014/main" id="{38F3A7DA-A389-879C-8070-132B8AC2835D}"/>
              </a:ext>
            </a:extLst>
          </p:cNvPr>
          <p:cNvSpPr>
            <a:spLocks noGrp="1"/>
          </p:cNvSpPr>
          <p:nvPr>
            <p:ph sz="half" idx="1"/>
          </p:nvPr>
        </p:nvSpPr>
        <p:spPr>
          <a:xfrm>
            <a:off x="151482" y="1305476"/>
            <a:ext cx="8841036" cy="3838024"/>
          </a:xfrm>
        </p:spPr>
        <p:txBody>
          <a:bodyPr vert="horz" lIns="91440" tIns="45720" rIns="91440" bIns="45720" rtlCol="0" anchor="t">
            <a:noAutofit/>
          </a:bodyPr>
          <a:lstStyle/>
          <a:p>
            <a:pPr>
              <a:spcBef>
                <a:spcPts val="0"/>
              </a:spcBef>
              <a:spcAft>
                <a:spcPts val="1200"/>
              </a:spcAft>
            </a:pPr>
            <a:r>
              <a:rPr lang="en-US">
                <a:highlight>
                  <a:srgbClr val="FFFFFF"/>
                </a:highlight>
                <a:latin typeface="Open Sans"/>
                <a:ea typeface="Open Sans"/>
                <a:cs typeface="Open Sans"/>
              </a:rPr>
              <a:t>How to use your worksheet:</a:t>
            </a:r>
          </a:p>
          <a:p>
            <a:pPr lvl="1">
              <a:spcBef>
                <a:spcPts val="0"/>
              </a:spcBef>
              <a:spcAft>
                <a:spcPts val="1200"/>
              </a:spcAft>
            </a:pPr>
            <a:r>
              <a:rPr lang="en-US" sz="2800" b="1">
                <a:highlight>
                  <a:srgbClr val="FFFFFF"/>
                </a:highlight>
                <a:latin typeface="Open Sans"/>
                <a:ea typeface="Open Sans"/>
                <a:cs typeface="Open Sans"/>
              </a:rPr>
              <a:t>Follow along </a:t>
            </a:r>
            <a:r>
              <a:rPr lang="en-US" sz="2800">
                <a:highlight>
                  <a:srgbClr val="FFFFFF"/>
                </a:highlight>
                <a:latin typeface="Open Sans"/>
                <a:ea typeface="Open Sans"/>
                <a:cs typeface="Open Sans"/>
              </a:rPr>
              <a:t>each part of EPIC laser talk</a:t>
            </a:r>
          </a:p>
          <a:p>
            <a:pPr lvl="1">
              <a:spcBef>
                <a:spcPts val="0"/>
              </a:spcBef>
              <a:spcAft>
                <a:spcPts val="1200"/>
              </a:spcAft>
            </a:pPr>
            <a:r>
              <a:rPr lang="en-US" sz="2800">
                <a:highlight>
                  <a:srgbClr val="FFFFFF"/>
                </a:highlight>
                <a:latin typeface="Open Sans"/>
                <a:ea typeface="Open Sans"/>
                <a:cs typeface="Open Sans"/>
              </a:rPr>
              <a:t>Jot down how you will </a:t>
            </a:r>
            <a:r>
              <a:rPr lang="en-US" sz="2800" b="1">
                <a:highlight>
                  <a:srgbClr val="FFFFFF"/>
                </a:highlight>
                <a:latin typeface="Open Sans"/>
                <a:ea typeface="Open Sans"/>
                <a:cs typeface="Open Sans"/>
              </a:rPr>
              <a:t>personalize</a:t>
            </a:r>
            <a:r>
              <a:rPr lang="en-US" sz="2800">
                <a:highlight>
                  <a:srgbClr val="FFFFFF"/>
                </a:highlight>
                <a:latin typeface="Open Sans"/>
                <a:ea typeface="Open Sans"/>
                <a:cs typeface="Open Sans"/>
              </a:rPr>
              <a:t>, in short bullet points</a:t>
            </a:r>
          </a:p>
          <a:p>
            <a:pPr lvl="1">
              <a:spcBef>
                <a:spcPts val="0"/>
              </a:spcBef>
              <a:spcAft>
                <a:spcPts val="1200"/>
              </a:spcAft>
            </a:pPr>
            <a:r>
              <a:rPr lang="en-US" sz="2800" b="1">
                <a:highlight>
                  <a:srgbClr val="FFFFFF"/>
                </a:highlight>
                <a:latin typeface="Open Sans"/>
                <a:ea typeface="Open Sans"/>
                <a:cs typeface="Open Sans"/>
              </a:rPr>
              <a:t>Continue to refine </a:t>
            </a:r>
            <a:r>
              <a:rPr lang="en-US" sz="2800">
                <a:highlight>
                  <a:srgbClr val="FFFFFF"/>
                </a:highlight>
                <a:latin typeface="Open Sans"/>
                <a:ea typeface="Open Sans"/>
                <a:cs typeface="Open Sans"/>
              </a:rPr>
              <a:t>your talk, practice and edit</a:t>
            </a:r>
            <a:endParaRPr lang="en-US" sz="2800"/>
          </a:p>
        </p:txBody>
      </p:sp>
      <p:sp>
        <p:nvSpPr>
          <p:cNvPr id="5" name="Slide Number Placeholder 4">
            <a:extLst>
              <a:ext uri="{FF2B5EF4-FFF2-40B4-BE49-F238E27FC236}">
                <a16:creationId xmlns:a16="http://schemas.microsoft.com/office/drawing/2014/main" id="{16C6F621-EBE5-8416-D829-5E4EEC2744BC}"/>
              </a:ext>
            </a:extLst>
          </p:cNvPr>
          <p:cNvSpPr>
            <a:spLocks noGrp="1"/>
          </p:cNvSpPr>
          <p:nvPr>
            <p:ph type="sldNum" sz="quarter" idx="12"/>
          </p:nvPr>
        </p:nvSpPr>
        <p:spPr>
          <a:xfrm>
            <a:off x="6553200" y="4767263"/>
            <a:ext cx="2133600" cy="273844"/>
          </a:xfrm>
        </p:spPr>
        <p:txBody>
          <a:bodyPr vert="horz" lIns="91440" tIns="45720" rIns="91440" bIns="45720" rtlCol="0" anchor="ctr">
            <a:normAutofit/>
          </a:bodyPr>
          <a:lstStyle/>
          <a:p>
            <a:pPr>
              <a:spcAft>
                <a:spcPts val="600"/>
              </a:spcAft>
            </a:pPr>
            <a:fld id="{307E6868-079E-1649-B8D1-459B42CE4DE3}" type="slidenum">
              <a:rPr lang="en-US" smtClean="0"/>
              <a:pPr>
                <a:spcAft>
                  <a:spcPts val="600"/>
                </a:spcAft>
              </a:pPr>
              <a:t>41</a:t>
            </a:fld>
            <a:endParaRPr lang="en-US"/>
          </a:p>
        </p:txBody>
      </p:sp>
    </p:spTree>
    <p:extLst>
      <p:ext uri="{BB962C8B-B14F-4D97-AF65-F5344CB8AC3E}">
        <p14:creationId xmlns:p14="http://schemas.microsoft.com/office/powerpoint/2010/main" val="2052828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FB8E3-681E-7254-CD95-5CF86A944D8B}"/>
              </a:ext>
            </a:extLst>
          </p:cNvPr>
          <p:cNvSpPr>
            <a:spLocks noGrp="1"/>
          </p:cNvSpPr>
          <p:nvPr>
            <p:ph type="title"/>
          </p:nvPr>
        </p:nvSpPr>
        <p:spPr>
          <a:xfrm>
            <a:off x="871254" y="102393"/>
            <a:ext cx="7401491" cy="857250"/>
          </a:xfrm>
        </p:spPr>
        <p:txBody>
          <a:bodyPr vert="horz" lIns="91440" tIns="45720" rIns="91440" bIns="45720" rtlCol="0" anchor="ctr">
            <a:noAutofit/>
          </a:bodyPr>
          <a:lstStyle/>
          <a:p>
            <a:r>
              <a:rPr lang="en-US" sz="3200">
                <a:solidFill>
                  <a:srgbClr val="D50032"/>
                </a:solidFill>
                <a:highlight>
                  <a:srgbClr val="FFFFFF"/>
                </a:highlight>
                <a:latin typeface="Open Sans"/>
                <a:ea typeface="Open Sans"/>
                <a:cs typeface="Open Sans"/>
              </a:rPr>
              <a:t>Housing EPIC Laser Talk: Engage</a:t>
            </a:r>
            <a:endParaRPr lang="en-US" sz="3200" b="0">
              <a:solidFill>
                <a:srgbClr val="000000"/>
              </a:solidFill>
              <a:highlight>
                <a:srgbClr val="FFFFFF"/>
              </a:highlight>
              <a:latin typeface="Aptos"/>
            </a:endParaRPr>
          </a:p>
        </p:txBody>
      </p:sp>
      <p:sp>
        <p:nvSpPr>
          <p:cNvPr id="3" name="Content Placeholder 2">
            <a:extLst>
              <a:ext uri="{FF2B5EF4-FFF2-40B4-BE49-F238E27FC236}">
                <a16:creationId xmlns:a16="http://schemas.microsoft.com/office/drawing/2014/main" id="{19E25A77-EA9C-3893-ABAF-F3049E66B7FB}"/>
              </a:ext>
            </a:extLst>
          </p:cNvPr>
          <p:cNvSpPr>
            <a:spLocks noGrp="1"/>
          </p:cNvSpPr>
          <p:nvPr>
            <p:ph sz="half" idx="1"/>
          </p:nvPr>
        </p:nvSpPr>
        <p:spPr>
          <a:xfrm>
            <a:off x="-112968" y="1072203"/>
            <a:ext cx="8708826" cy="3698082"/>
          </a:xfrm>
        </p:spPr>
        <p:txBody>
          <a:bodyPr vert="horz" lIns="91440" tIns="45720" rIns="91440" bIns="45720" rtlCol="0" anchor="t">
            <a:normAutofit/>
          </a:bodyPr>
          <a:lstStyle/>
          <a:p>
            <a:pPr marL="457200" lvl="1" indent="0">
              <a:buNone/>
            </a:pPr>
            <a:r>
              <a:rPr lang="en-US" sz="2800" b="1">
                <a:solidFill>
                  <a:srgbClr val="D50032"/>
                </a:solidFill>
                <a:highlight>
                  <a:srgbClr val="FFFFFF"/>
                </a:highlight>
                <a:latin typeface="Open Sans"/>
                <a:ea typeface="Open Sans"/>
                <a:cs typeface="Open Sans"/>
              </a:rPr>
              <a:t>E</a:t>
            </a:r>
            <a:r>
              <a:rPr lang="en-US" sz="2800" b="1">
                <a:highlight>
                  <a:srgbClr val="FFFFFF"/>
                </a:highlight>
                <a:latin typeface="Open Sans"/>
                <a:ea typeface="Open Sans"/>
                <a:cs typeface="Open Sans"/>
              </a:rPr>
              <a:t>ngage:</a:t>
            </a:r>
            <a:r>
              <a:rPr lang="en-US" sz="1600" b="1">
                <a:highlight>
                  <a:srgbClr val="FFFFFF"/>
                </a:highlight>
                <a:latin typeface="Open Sans"/>
                <a:ea typeface="Open Sans"/>
                <a:cs typeface="Open Sans"/>
              </a:rPr>
              <a:t> </a:t>
            </a:r>
          </a:p>
          <a:p>
            <a:pPr marL="457200" lvl="1" indent="0">
              <a:buNone/>
            </a:pPr>
            <a:r>
              <a:rPr lang="en-US" sz="2800">
                <a:highlight>
                  <a:srgbClr val="FFFFFF"/>
                </a:highlight>
                <a:latin typeface="Open Sans"/>
                <a:ea typeface="Open Sans"/>
                <a:cs typeface="Open Sans"/>
              </a:rPr>
              <a:t>Housing affordability and homelessness are urgent challenges. Working families across the country are doing everything right and still can’t afford a place to live.  </a:t>
            </a:r>
            <a:endParaRPr lang="en-US" sz="2800"/>
          </a:p>
          <a:p>
            <a:pPr marL="457200" lvl="1" indent="0">
              <a:buNone/>
            </a:pPr>
            <a:endParaRPr lang="en-US" sz="1600">
              <a:highlight>
                <a:srgbClr val="FFFFFF"/>
              </a:highlight>
              <a:latin typeface="Open Sans"/>
              <a:ea typeface="Open Sans"/>
              <a:cs typeface="Open Sans"/>
            </a:endParaRPr>
          </a:p>
          <a:p>
            <a:pPr marL="1371600" lvl="3" indent="0">
              <a:buNone/>
            </a:pPr>
            <a:endParaRPr lang="en-US" sz="2000" b="1">
              <a:highlight>
                <a:srgbClr val="FFFFFF"/>
              </a:highlight>
              <a:latin typeface="Open Sans"/>
              <a:ea typeface="Open Sans"/>
              <a:cs typeface="Open Sans"/>
            </a:endParaRPr>
          </a:p>
          <a:p>
            <a:endParaRPr lang="en-US" sz="1200">
              <a:highlight>
                <a:srgbClr val="FFFFFF"/>
              </a:highlight>
              <a:latin typeface="Aptos"/>
            </a:endParaRPr>
          </a:p>
          <a:p>
            <a:pPr lvl="3">
              <a:buFont typeface="Wingdings"/>
              <a:buChar char="Ø"/>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C31409FC-A79B-63C5-BF47-D40607E63190}"/>
              </a:ext>
            </a:extLst>
          </p:cNvPr>
          <p:cNvSpPr>
            <a:spLocks noGrp="1"/>
          </p:cNvSpPr>
          <p:nvPr>
            <p:ph type="sldNum" sz="quarter" idx="12"/>
          </p:nvPr>
        </p:nvSpPr>
        <p:spPr/>
        <p:txBody>
          <a:bodyPr/>
          <a:lstStyle/>
          <a:p>
            <a:fld id="{307E6868-079E-1649-B8D1-459B42CE4DE3}" type="slidenum">
              <a:rPr lang="en-US" smtClean="0"/>
              <a:t>42</a:t>
            </a:fld>
            <a:endParaRPr lang="en-US"/>
          </a:p>
        </p:txBody>
      </p:sp>
    </p:spTree>
    <p:extLst>
      <p:ext uri="{BB962C8B-B14F-4D97-AF65-F5344CB8AC3E}">
        <p14:creationId xmlns:p14="http://schemas.microsoft.com/office/powerpoint/2010/main" val="3510456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F37F1-3CC2-932F-D5BF-7168D9C65C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D1586-44AB-8E3D-D7C2-ADCB9E13205C}"/>
              </a:ext>
            </a:extLst>
          </p:cNvPr>
          <p:cNvSpPr>
            <a:spLocks noGrp="1"/>
          </p:cNvSpPr>
          <p:nvPr>
            <p:ph sz="half" idx="1"/>
          </p:nvPr>
        </p:nvSpPr>
        <p:spPr>
          <a:xfrm>
            <a:off x="-341568" y="1141476"/>
            <a:ext cx="8708826" cy="3698082"/>
          </a:xfrm>
        </p:spPr>
        <p:txBody>
          <a:bodyPr vert="horz" lIns="91440" tIns="45720" rIns="91440" bIns="45720" rtlCol="0" anchor="t">
            <a:normAutofit/>
          </a:bodyPr>
          <a:lstStyle/>
          <a:p>
            <a:pPr marL="1371600" lvl="2" indent="-457200">
              <a:lnSpc>
                <a:spcPct val="114000"/>
              </a:lnSpc>
              <a:spcBef>
                <a:spcPts val="0"/>
              </a:spcBef>
              <a:spcAft>
                <a:spcPts val="600"/>
              </a:spcAft>
            </a:pPr>
            <a:r>
              <a:rPr lang="en-US" sz="2800">
                <a:highlight>
                  <a:srgbClr val="FFFFFF"/>
                </a:highlight>
                <a:latin typeface="Open Sans"/>
                <a:ea typeface="Open Sans"/>
                <a:cs typeface="Open Sans"/>
              </a:rPr>
              <a:t>Personal connection to the housing issue</a:t>
            </a:r>
          </a:p>
          <a:p>
            <a:pPr marL="1371600" lvl="2" indent="-457200">
              <a:lnSpc>
                <a:spcPct val="114000"/>
              </a:lnSpc>
              <a:spcBef>
                <a:spcPts val="0"/>
              </a:spcBef>
              <a:spcAft>
                <a:spcPts val="600"/>
              </a:spcAft>
            </a:pPr>
            <a:r>
              <a:rPr lang="en-US" sz="2800">
                <a:highlight>
                  <a:srgbClr val="FFFFFF"/>
                </a:highlight>
                <a:latin typeface="Open Sans"/>
                <a:ea typeface="Open Sans"/>
                <a:cs typeface="Open Sans"/>
              </a:rPr>
              <a:t>Member of Congress’ connection to the issue</a:t>
            </a:r>
          </a:p>
          <a:p>
            <a:pPr marL="1371600" lvl="2" indent="-457200">
              <a:lnSpc>
                <a:spcPct val="114000"/>
              </a:lnSpc>
              <a:spcBef>
                <a:spcPts val="0"/>
              </a:spcBef>
              <a:spcAft>
                <a:spcPts val="600"/>
              </a:spcAft>
            </a:pPr>
            <a:r>
              <a:rPr lang="en-US" sz="2800">
                <a:highlight>
                  <a:srgbClr val="FFFFFF"/>
                </a:highlight>
                <a:latin typeface="Open Sans"/>
                <a:ea typeface="Open Sans"/>
                <a:cs typeface="Open Sans"/>
              </a:rPr>
              <a:t>Your story</a:t>
            </a:r>
          </a:p>
          <a:p>
            <a:pPr marL="1371600" lvl="2" indent="-457200">
              <a:lnSpc>
                <a:spcPct val="114000"/>
              </a:lnSpc>
              <a:spcBef>
                <a:spcPts val="0"/>
              </a:spcBef>
              <a:spcAft>
                <a:spcPts val="600"/>
              </a:spcAft>
            </a:pPr>
            <a:r>
              <a:rPr lang="en-US" sz="2800">
                <a:highlight>
                  <a:srgbClr val="FFFFFF"/>
                </a:highlight>
                <a:latin typeface="Open Sans"/>
                <a:ea typeface="Open Sans"/>
                <a:cs typeface="Open Sans"/>
              </a:rPr>
              <a:t>Intersectional issues</a:t>
            </a:r>
          </a:p>
          <a:p>
            <a:pPr lvl="3">
              <a:buFont typeface="Wingdings"/>
              <a:buChar char="Ø"/>
            </a:pPr>
            <a:endParaRPr lang="en-US" sz="2000" b="1">
              <a:highlight>
                <a:srgbClr val="FFFFFF"/>
              </a:highlight>
              <a:latin typeface="Open Sans"/>
              <a:ea typeface="Open Sans"/>
              <a:cs typeface="Open Sans"/>
            </a:endParaRPr>
          </a:p>
          <a:p>
            <a:endParaRPr lang="en-US" sz="1200">
              <a:highlight>
                <a:srgbClr val="FFFFFF"/>
              </a:highlight>
              <a:latin typeface="Aptos"/>
            </a:endParaRPr>
          </a:p>
          <a:p>
            <a:pPr lvl="3">
              <a:buFont typeface="Wingdings"/>
              <a:buChar char="Ø"/>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B2EC052B-208D-53EA-0DD5-A0999E752473}"/>
              </a:ext>
            </a:extLst>
          </p:cNvPr>
          <p:cNvSpPr>
            <a:spLocks noGrp="1"/>
          </p:cNvSpPr>
          <p:nvPr>
            <p:ph type="sldNum" sz="quarter" idx="12"/>
          </p:nvPr>
        </p:nvSpPr>
        <p:spPr/>
        <p:txBody>
          <a:bodyPr/>
          <a:lstStyle/>
          <a:p>
            <a:fld id="{307E6868-079E-1649-B8D1-459B42CE4DE3}" type="slidenum">
              <a:rPr lang="en-US" smtClean="0"/>
              <a:t>43</a:t>
            </a:fld>
            <a:endParaRPr lang="en-US"/>
          </a:p>
        </p:txBody>
      </p:sp>
      <p:sp>
        <p:nvSpPr>
          <p:cNvPr id="8" name="Title 1">
            <a:extLst>
              <a:ext uri="{FF2B5EF4-FFF2-40B4-BE49-F238E27FC236}">
                <a16:creationId xmlns:a16="http://schemas.microsoft.com/office/drawing/2014/main" id="{F1A9B90F-EA68-D373-3C3F-266784CB06EC}"/>
              </a:ext>
            </a:extLst>
          </p:cNvPr>
          <p:cNvSpPr txBox="1">
            <a:spLocks/>
          </p:cNvSpPr>
          <p:nvPr/>
        </p:nvSpPr>
        <p:spPr>
          <a:xfrm>
            <a:off x="407127" y="102393"/>
            <a:ext cx="7401491"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r>
              <a:rPr lang="en-US" sz="3200">
                <a:solidFill>
                  <a:srgbClr val="D50032"/>
                </a:solidFill>
                <a:highlight>
                  <a:srgbClr val="FFFFFF"/>
                </a:highlight>
                <a:latin typeface="Open Sans"/>
                <a:ea typeface="Open Sans"/>
                <a:cs typeface="Open Sans"/>
              </a:rPr>
              <a:t>Personalize your Engage Statement</a:t>
            </a:r>
            <a:endParaRPr lang="en-US" sz="3200" b="0">
              <a:solidFill>
                <a:srgbClr val="000000"/>
              </a:solidFill>
              <a:highlight>
                <a:srgbClr val="FFFFFF"/>
              </a:highlight>
              <a:latin typeface="Aptos"/>
            </a:endParaRPr>
          </a:p>
        </p:txBody>
      </p:sp>
    </p:spTree>
    <p:extLst>
      <p:ext uri="{BB962C8B-B14F-4D97-AF65-F5344CB8AC3E}">
        <p14:creationId xmlns:p14="http://schemas.microsoft.com/office/powerpoint/2010/main" val="3076226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ADFAF-27C0-C276-A5D3-3F26C117B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4253A-D104-F42A-9410-784FA14F8B7F}"/>
              </a:ext>
            </a:extLst>
          </p:cNvPr>
          <p:cNvSpPr>
            <a:spLocks noGrp="1"/>
          </p:cNvSpPr>
          <p:nvPr>
            <p:ph type="title"/>
          </p:nvPr>
        </p:nvSpPr>
        <p:spPr>
          <a:xfrm>
            <a:off x="871254" y="102393"/>
            <a:ext cx="7401491" cy="857250"/>
          </a:xfrm>
        </p:spPr>
        <p:txBody>
          <a:bodyPr vert="horz" lIns="91440" tIns="45720" rIns="91440" bIns="45720" rtlCol="0" anchor="ctr">
            <a:noAutofit/>
          </a:bodyPr>
          <a:lstStyle/>
          <a:p>
            <a:r>
              <a:rPr lang="en-US" sz="3200">
                <a:solidFill>
                  <a:srgbClr val="D50032"/>
                </a:solidFill>
                <a:highlight>
                  <a:srgbClr val="FFFFFF"/>
                </a:highlight>
                <a:latin typeface="Open Sans"/>
                <a:ea typeface="Open Sans"/>
                <a:cs typeface="Open Sans"/>
              </a:rPr>
              <a:t>Housing EPIC Laser Talk: Problem</a:t>
            </a:r>
            <a:endParaRPr lang="en-US" sz="3200" b="0">
              <a:solidFill>
                <a:srgbClr val="000000"/>
              </a:solidFill>
              <a:highlight>
                <a:srgbClr val="FFFFFF"/>
              </a:highlight>
              <a:latin typeface="Aptos"/>
            </a:endParaRPr>
          </a:p>
        </p:txBody>
      </p:sp>
      <p:sp>
        <p:nvSpPr>
          <p:cNvPr id="3" name="Content Placeholder 2">
            <a:extLst>
              <a:ext uri="{FF2B5EF4-FFF2-40B4-BE49-F238E27FC236}">
                <a16:creationId xmlns:a16="http://schemas.microsoft.com/office/drawing/2014/main" id="{92B3EF2F-B555-863F-8876-1EFD225D4BF4}"/>
              </a:ext>
            </a:extLst>
          </p:cNvPr>
          <p:cNvSpPr>
            <a:spLocks noGrp="1"/>
          </p:cNvSpPr>
          <p:nvPr>
            <p:ph sz="half" idx="1"/>
          </p:nvPr>
        </p:nvSpPr>
        <p:spPr>
          <a:xfrm>
            <a:off x="-112968" y="1072203"/>
            <a:ext cx="8708826" cy="3698082"/>
          </a:xfrm>
        </p:spPr>
        <p:txBody>
          <a:bodyPr vert="horz" lIns="91440" tIns="45720" rIns="91440" bIns="45720" rtlCol="0" anchor="t">
            <a:normAutofit/>
          </a:bodyPr>
          <a:lstStyle/>
          <a:p>
            <a:pPr marL="457200" lvl="1" indent="0">
              <a:buNone/>
            </a:pPr>
            <a:r>
              <a:rPr lang="en-US" sz="2800" b="1">
                <a:solidFill>
                  <a:srgbClr val="D50032"/>
                </a:solidFill>
                <a:highlight>
                  <a:srgbClr val="FFFFFF"/>
                </a:highlight>
                <a:latin typeface="Open Sans"/>
                <a:ea typeface="Open Sans"/>
                <a:cs typeface="Open Sans"/>
              </a:rPr>
              <a:t>P</a:t>
            </a:r>
            <a:r>
              <a:rPr lang="en-US" sz="2800" b="1">
                <a:highlight>
                  <a:srgbClr val="FFFFFF"/>
                </a:highlight>
                <a:latin typeface="Open Sans"/>
                <a:ea typeface="Open Sans"/>
                <a:cs typeface="Open Sans"/>
              </a:rPr>
              <a:t>roblem:</a:t>
            </a:r>
            <a:r>
              <a:rPr lang="en-US" sz="1600" b="1">
                <a:highlight>
                  <a:srgbClr val="FFFFFF"/>
                </a:highlight>
                <a:latin typeface="Open Sans"/>
                <a:ea typeface="Open Sans"/>
                <a:cs typeface="Open Sans"/>
              </a:rPr>
              <a:t> </a:t>
            </a:r>
          </a:p>
          <a:p>
            <a:pPr marL="457200" lvl="1" indent="0">
              <a:buNone/>
            </a:pPr>
            <a:r>
              <a:rPr lang="en-US" sz="2800">
                <a:highlight>
                  <a:srgbClr val="FFFFFF"/>
                </a:highlight>
                <a:latin typeface="Open Sans"/>
                <a:ea typeface="Open Sans"/>
                <a:cs typeface="Open Sans"/>
              </a:rPr>
              <a:t>Nearly half of all renters are rent-burdened, spending over 30 percent of their income on housing. Rising costs for food, health care, and other essentials are pushing too many families toward housing instability and homelessness. </a:t>
            </a:r>
            <a:endParaRPr lang="en-US" sz="1600">
              <a:highlight>
                <a:srgbClr val="FFFFFF"/>
              </a:highlight>
              <a:latin typeface="Open Sans"/>
              <a:ea typeface="Open Sans"/>
              <a:cs typeface="Open Sans"/>
            </a:endParaRPr>
          </a:p>
          <a:p>
            <a:pPr marL="1371600" lvl="3" indent="0">
              <a:buNone/>
            </a:pPr>
            <a:endParaRPr lang="en-US" sz="2000" b="1">
              <a:highlight>
                <a:srgbClr val="FFFFFF"/>
              </a:highlight>
              <a:latin typeface="Open Sans"/>
              <a:ea typeface="Open Sans"/>
              <a:cs typeface="Open Sans"/>
            </a:endParaRPr>
          </a:p>
          <a:p>
            <a:endParaRPr lang="en-US" sz="1200">
              <a:highlight>
                <a:srgbClr val="FFFFFF"/>
              </a:highlight>
              <a:latin typeface="Aptos"/>
            </a:endParaRPr>
          </a:p>
          <a:p>
            <a:pPr lvl="3">
              <a:buFont typeface="Wingdings"/>
              <a:buChar char="Ø"/>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ECDFFCC8-9F50-DCD3-305E-F3ECF657E7C8}"/>
              </a:ext>
            </a:extLst>
          </p:cNvPr>
          <p:cNvSpPr>
            <a:spLocks noGrp="1"/>
          </p:cNvSpPr>
          <p:nvPr>
            <p:ph type="sldNum" sz="quarter" idx="12"/>
          </p:nvPr>
        </p:nvSpPr>
        <p:spPr/>
        <p:txBody>
          <a:bodyPr/>
          <a:lstStyle/>
          <a:p>
            <a:fld id="{307E6868-079E-1649-B8D1-459B42CE4DE3}" type="slidenum">
              <a:rPr lang="en-US" smtClean="0"/>
              <a:t>44</a:t>
            </a:fld>
            <a:endParaRPr lang="en-US"/>
          </a:p>
        </p:txBody>
      </p:sp>
    </p:spTree>
    <p:extLst>
      <p:ext uri="{BB962C8B-B14F-4D97-AF65-F5344CB8AC3E}">
        <p14:creationId xmlns:p14="http://schemas.microsoft.com/office/powerpoint/2010/main" val="9945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9B51D-A61F-45AD-CFC8-07E1192F54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50D5A-A441-E73B-75A7-3707365568BF}"/>
              </a:ext>
            </a:extLst>
          </p:cNvPr>
          <p:cNvSpPr>
            <a:spLocks noGrp="1"/>
          </p:cNvSpPr>
          <p:nvPr>
            <p:ph sz="half" idx="1"/>
          </p:nvPr>
        </p:nvSpPr>
        <p:spPr>
          <a:xfrm>
            <a:off x="-112968" y="1072203"/>
            <a:ext cx="8708826" cy="3698082"/>
          </a:xfrm>
        </p:spPr>
        <p:txBody>
          <a:bodyPr vert="horz" lIns="91440" tIns="45720" rIns="91440" bIns="45720" rtlCol="0" anchor="t">
            <a:normAutofit/>
          </a:bodyPr>
          <a:lstStyle/>
          <a:p>
            <a:pPr marL="1371600" lvl="2" indent="-457200">
              <a:lnSpc>
                <a:spcPct val="124000"/>
              </a:lnSpc>
              <a:spcBef>
                <a:spcPts val="0"/>
              </a:spcBef>
              <a:spcAft>
                <a:spcPts val="600"/>
              </a:spcAft>
            </a:pPr>
            <a:r>
              <a:rPr lang="en-US" sz="2600">
                <a:highlight>
                  <a:srgbClr val="FFFFFF"/>
                </a:highlight>
                <a:latin typeface="Open Sans"/>
                <a:ea typeface="Open Sans"/>
                <a:cs typeface="Open Sans"/>
              </a:rPr>
              <a:t>Are there statistics that resonate with you? </a:t>
            </a:r>
          </a:p>
          <a:p>
            <a:pPr marL="1371600" lvl="2" indent="-457200">
              <a:lnSpc>
                <a:spcPct val="124000"/>
              </a:lnSpc>
              <a:spcBef>
                <a:spcPts val="0"/>
              </a:spcBef>
              <a:spcAft>
                <a:spcPts val="600"/>
              </a:spcAft>
            </a:pPr>
            <a:r>
              <a:rPr lang="en-US" sz="2600">
                <a:highlight>
                  <a:srgbClr val="FFFFFF"/>
                </a:highlight>
                <a:latin typeface="Open Sans"/>
                <a:ea typeface="Open Sans"/>
                <a:cs typeface="Open Sans"/>
              </a:rPr>
              <a:t>Or are that specific to your state or district? </a:t>
            </a:r>
          </a:p>
          <a:p>
            <a:pPr marL="1371600" lvl="2" indent="-457200">
              <a:lnSpc>
                <a:spcPct val="124000"/>
              </a:lnSpc>
              <a:spcBef>
                <a:spcPts val="0"/>
              </a:spcBef>
              <a:spcAft>
                <a:spcPts val="600"/>
              </a:spcAft>
            </a:pPr>
            <a:r>
              <a:rPr lang="en-US" sz="2600">
                <a:highlight>
                  <a:srgbClr val="FFFFFF"/>
                </a:highlight>
                <a:latin typeface="Open Sans"/>
                <a:ea typeface="Open Sans"/>
                <a:cs typeface="Open Sans"/>
              </a:rPr>
              <a:t>Research data from community partners who work on housing and/or homelessness to illustrate the problem.</a:t>
            </a:r>
          </a:p>
          <a:p>
            <a:pPr lvl="3">
              <a:buFont typeface="Wingdings"/>
              <a:buChar char="Ø"/>
            </a:pPr>
            <a:endParaRPr lang="en-US" sz="2000" b="1">
              <a:highlight>
                <a:srgbClr val="FFFFFF"/>
              </a:highlight>
              <a:latin typeface="Open Sans"/>
              <a:ea typeface="Open Sans"/>
              <a:cs typeface="Open Sans"/>
            </a:endParaRPr>
          </a:p>
          <a:p>
            <a:endParaRPr lang="en-US" sz="1200">
              <a:highlight>
                <a:srgbClr val="FFFFFF"/>
              </a:highlight>
              <a:latin typeface="Aptos"/>
            </a:endParaRPr>
          </a:p>
          <a:p>
            <a:pPr lvl="3">
              <a:buFont typeface="Wingdings"/>
              <a:buChar char="Ø"/>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782DB742-0D97-4C3C-4A74-5257B7DBAA41}"/>
              </a:ext>
            </a:extLst>
          </p:cNvPr>
          <p:cNvSpPr>
            <a:spLocks noGrp="1"/>
          </p:cNvSpPr>
          <p:nvPr>
            <p:ph type="sldNum" sz="quarter" idx="12"/>
          </p:nvPr>
        </p:nvSpPr>
        <p:spPr/>
        <p:txBody>
          <a:bodyPr/>
          <a:lstStyle/>
          <a:p>
            <a:fld id="{307E6868-079E-1649-B8D1-459B42CE4DE3}" type="slidenum">
              <a:rPr lang="en-US" smtClean="0"/>
              <a:t>45</a:t>
            </a:fld>
            <a:endParaRPr lang="en-US"/>
          </a:p>
        </p:txBody>
      </p:sp>
      <p:sp>
        <p:nvSpPr>
          <p:cNvPr id="6" name="Title 1">
            <a:extLst>
              <a:ext uri="{FF2B5EF4-FFF2-40B4-BE49-F238E27FC236}">
                <a16:creationId xmlns:a16="http://schemas.microsoft.com/office/drawing/2014/main" id="{74E9831E-2A86-B3AB-CF65-7F758090F07C}"/>
              </a:ext>
            </a:extLst>
          </p:cNvPr>
          <p:cNvSpPr txBox="1">
            <a:spLocks/>
          </p:cNvSpPr>
          <p:nvPr/>
        </p:nvSpPr>
        <p:spPr>
          <a:xfrm>
            <a:off x="0" y="102393"/>
            <a:ext cx="7780909"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r>
              <a:rPr lang="en-US" sz="3200">
                <a:solidFill>
                  <a:srgbClr val="D50032"/>
                </a:solidFill>
                <a:highlight>
                  <a:srgbClr val="FFFFFF"/>
                </a:highlight>
                <a:latin typeface="Open Sans"/>
                <a:ea typeface="Open Sans"/>
                <a:cs typeface="Open Sans"/>
              </a:rPr>
              <a:t>Personalize your Problem Statement</a:t>
            </a:r>
            <a:endParaRPr lang="en-US" sz="3200" b="0">
              <a:solidFill>
                <a:srgbClr val="000000"/>
              </a:solidFill>
              <a:highlight>
                <a:srgbClr val="FFFFFF"/>
              </a:highlight>
              <a:latin typeface="Aptos"/>
            </a:endParaRPr>
          </a:p>
        </p:txBody>
      </p:sp>
    </p:spTree>
    <p:extLst>
      <p:ext uri="{BB962C8B-B14F-4D97-AF65-F5344CB8AC3E}">
        <p14:creationId xmlns:p14="http://schemas.microsoft.com/office/powerpoint/2010/main" val="2474161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A2514-AE1A-7661-4F26-380E17CAF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7D5FE-11DE-4BFB-E0F9-4B4FA0F0EB34}"/>
              </a:ext>
            </a:extLst>
          </p:cNvPr>
          <p:cNvSpPr>
            <a:spLocks noGrp="1"/>
          </p:cNvSpPr>
          <p:nvPr>
            <p:ph type="title"/>
          </p:nvPr>
        </p:nvSpPr>
        <p:spPr>
          <a:xfrm>
            <a:off x="871254" y="102393"/>
            <a:ext cx="7401491" cy="857250"/>
          </a:xfrm>
        </p:spPr>
        <p:txBody>
          <a:bodyPr vert="horz" lIns="91440" tIns="45720" rIns="91440" bIns="45720" rtlCol="0" anchor="ctr">
            <a:noAutofit/>
          </a:bodyPr>
          <a:lstStyle/>
          <a:p>
            <a:r>
              <a:rPr lang="en-US" sz="3200">
                <a:solidFill>
                  <a:srgbClr val="D50032"/>
                </a:solidFill>
                <a:highlight>
                  <a:srgbClr val="FFFFFF"/>
                </a:highlight>
                <a:latin typeface="Open Sans"/>
                <a:ea typeface="Open Sans"/>
                <a:cs typeface="Open Sans"/>
              </a:rPr>
              <a:t>Housing EPIC Laser Talk: Inform</a:t>
            </a:r>
            <a:endParaRPr lang="en-US" sz="3200" b="0">
              <a:solidFill>
                <a:srgbClr val="D50032"/>
              </a:solidFill>
              <a:highlight>
                <a:srgbClr val="FFFFFF"/>
              </a:highlight>
              <a:latin typeface="Aptos"/>
            </a:endParaRPr>
          </a:p>
        </p:txBody>
      </p:sp>
      <p:sp>
        <p:nvSpPr>
          <p:cNvPr id="3" name="Content Placeholder 2">
            <a:extLst>
              <a:ext uri="{FF2B5EF4-FFF2-40B4-BE49-F238E27FC236}">
                <a16:creationId xmlns:a16="http://schemas.microsoft.com/office/drawing/2014/main" id="{CBB0A61C-CB5B-CB96-78F8-FAA855B9711F}"/>
              </a:ext>
            </a:extLst>
          </p:cNvPr>
          <p:cNvSpPr>
            <a:spLocks noGrp="1"/>
          </p:cNvSpPr>
          <p:nvPr>
            <p:ph sz="half" idx="1"/>
          </p:nvPr>
        </p:nvSpPr>
        <p:spPr>
          <a:xfrm>
            <a:off x="-112968" y="959643"/>
            <a:ext cx="8708826" cy="3968904"/>
          </a:xfrm>
        </p:spPr>
        <p:txBody>
          <a:bodyPr vert="horz" lIns="91440" tIns="45720" rIns="91440" bIns="45720" rtlCol="0" anchor="t">
            <a:normAutofit fontScale="77500" lnSpcReduction="20000"/>
          </a:bodyPr>
          <a:lstStyle/>
          <a:p>
            <a:pPr marL="457200" lvl="1" indent="0">
              <a:buNone/>
            </a:pPr>
            <a:r>
              <a:rPr lang="en-US" sz="2800" b="1">
                <a:solidFill>
                  <a:srgbClr val="D50032"/>
                </a:solidFill>
                <a:highlight>
                  <a:srgbClr val="FFFFFF"/>
                </a:highlight>
                <a:latin typeface="Open Sans"/>
                <a:ea typeface="Open Sans"/>
                <a:cs typeface="Open Sans"/>
              </a:rPr>
              <a:t>I</a:t>
            </a:r>
            <a:r>
              <a:rPr lang="en-US" sz="2800" b="1">
                <a:highlight>
                  <a:srgbClr val="FFFFFF"/>
                </a:highlight>
                <a:latin typeface="Open Sans"/>
                <a:ea typeface="Open Sans"/>
                <a:cs typeface="Open Sans"/>
              </a:rPr>
              <a:t>nform:</a:t>
            </a:r>
            <a:r>
              <a:rPr lang="en-US" sz="1600" b="1">
                <a:highlight>
                  <a:srgbClr val="FFFFFF"/>
                </a:highlight>
                <a:latin typeface="Open Sans"/>
                <a:ea typeface="Open Sans"/>
                <a:cs typeface="Open Sans"/>
              </a:rPr>
              <a:t> </a:t>
            </a:r>
          </a:p>
          <a:p>
            <a:pPr marL="457200" lvl="1" indent="0">
              <a:lnSpc>
                <a:spcPct val="134000"/>
              </a:lnSpc>
              <a:buNone/>
            </a:pPr>
            <a:r>
              <a:rPr lang="en-US" sz="2800">
                <a:latin typeface="Open Sans"/>
                <a:ea typeface="Open Sans"/>
                <a:cs typeface="Open Sans"/>
              </a:rPr>
              <a:t>This crisis is solvable. Housing Choice Vouchers (HCVs) and other special purpose vouchers currently help 2.4 million households stay stably housed and move toward economic security. </a:t>
            </a:r>
            <a:br>
              <a:rPr lang="en-US" sz="2800">
                <a:latin typeface="Open Sans"/>
                <a:ea typeface="Open Sans"/>
                <a:cs typeface="Open Sans"/>
              </a:rPr>
            </a:br>
            <a:br>
              <a:rPr lang="en-US" sz="2800">
                <a:latin typeface="Open Sans"/>
                <a:ea typeface="Open Sans"/>
                <a:cs typeface="Open Sans"/>
              </a:rPr>
            </a:br>
            <a:r>
              <a:rPr lang="en-US" sz="2800">
                <a:latin typeface="Open Sans"/>
                <a:ea typeface="Open Sans"/>
                <a:cs typeface="Open Sans"/>
              </a:rPr>
              <a:t>The program provides flexible supports like rental assistance, landlord incentives, and help with move-in costs. However, chronic underfunding means only one in four eligible households receives assistance.</a:t>
            </a:r>
          </a:p>
          <a:p>
            <a:pPr marL="1371600" lvl="3" indent="0">
              <a:buNone/>
            </a:pPr>
            <a:endParaRPr lang="en-US" sz="2000" b="1">
              <a:highlight>
                <a:srgbClr val="FFFFFF"/>
              </a:highlight>
              <a:latin typeface="Open Sans"/>
              <a:ea typeface="Open Sans"/>
              <a:cs typeface="Open Sans"/>
            </a:endParaRPr>
          </a:p>
          <a:p>
            <a:endParaRPr lang="en-US" sz="1200">
              <a:highlight>
                <a:srgbClr val="FFFFFF"/>
              </a:highlight>
              <a:latin typeface="Aptos"/>
            </a:endParaRPr>
          </a:p>
          <a:p>
            <a:pPr marL="1371600" lvl="3" indent="0">
              <a:buNone/>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5198CB02-6C81-D984-B40C-A6E8AD904208}"/>
              </a:ext>
            </a:extLst>
          </p:cNvPr>
          <p:cNvSpPr>
            <a:spLocks noGrp="1"/>
          </p:cNvSpPr>
          <p:nvPr>
            <p:ph type="sldNum" sz="quarter" idx="12"/>
          </p:nvPr>
        </p:nvSpPr>
        <p:spPr/>
        <p:txBody>
          <a:bodyPr/>
          <a:lstStyle/>
          <a:p>
            <a:fld id="{307E6868-079E-1649-B8D1-459B42CE4DE3}" type="slidenum">
              <a:rPr lang="en-US" smtClean="0"/>
              <a:t>46</a:t>
            </a:fld>
            <a:endParaRPr lang="en-US"/>
          </a:p>
        </p:txBody>
      </p:sp>
    </p:spTree>
    <p:extLst>
      <p:ext uri="{BB962C8B-B14F-4D97-AF65-F5344CB8AC3E}">
        <p14:creationId xmlns:p14="http://schemas.microsoft.com/office/powerpoint/2010/main" val="1039667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88E2B-382B-815A-5F5D-1F5DD8163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0510B-F882-AE05-CC4A-21BF15754425}"/>
              </a:ext>
            </a:extLst>
          </p:cNvPr>
          <p:cNvSpPr>
            <a:spLocks noGrp="1"/>
          </p:cNvSpPr>
          <p:nvPr>
            <p:ph type="title"/>
          </p:nvPr>
        </p:nvSpPr>
        <p:spPr>
          <a:xfrm>
            <a:off x="379417" y="157811"/>
            <a:ext cx="7401491" cy="857250"/>
          </a:xfrm>
        </p:spPr>
        <p:txBody>
          <a:bodyPr vert="horz" lIns="91440" tIns="45720" rIns="91440" bIns="45720" rtlCol="0" anchor="ctr">
            <a:noAutofit/>
          </a:bodyPr>
          <a:lstStyle/>
          <a:p>
            <a:r>
              <a:rPr lang="en-US" sz="3200">
                <a:solidFill>
                  <a:srgbClr val="D50032"/>
                </a:solidFill>
                <a:highlight>
                  <a:srgbClr val="FFFFFF"/>
                </a:highlight>
                <a:latin typeface="Open Sans"/>
                <a:ea typeface="Open Sans"/>
                <a:cs typeface="Open Sans"/>
              </a:rPr>
              <a:t>Personalize your Inform Statement</a:t>
            </a:r>
            <a:endParaRPr lang="en-US" sz="3200" b="0">
              <a:solidFill>
                <a:srgbClr val="000000"/>
              </a:solidFill>
              <a:highlight>
                <a:srgbClr val="FFFFFF"/>
              </a:highlight>
              <a:latin typeface="Aptos"/>
            </a:endParaRPr>
          </a:p>
        </p:txBody>
      </p:sp>
      <p:sp>
        <p:nvSpPr>
          <p:cNvPr id="3" name="Content Placeholder 2">
            <a:extLst>
              <a:ext uri="{FF2B5EF4-FFF2-40B4-BE49-F238E27FC236}">
                <a16:creationId xmlns:a16="http://schemas.microsoft.com/office/drawing/2014/main" id="{86AEB800-C559-1DD0-B3DE-F9D34E6E7D50}"/>
              </a:ext>
            </a:extLst>
          </p:cNvPr>
          <p:cNvSpPr>
            <a:spLocks noGrp="1"/>
          </p:cNvSpPr>
          <p:nvPr>
            <p:ph sz="half" idx="1"/>
          </p:nvPr>
        </p:nvSpPr>
        <p:spPr>
          <a:xfrm>
            <a:off x="-112968" y="1072203"/>
            <a:ext cx="8708826" cy="3698082"/>
          </a:xfrm>
        </p:spPr>
        <p:txBody>
          <a:bodyPr vert="horz" lIns="91440" tIns="45720" rIns="91440" bIns="45720" rtlCol="0" anchor="t">
            <a:normAutofit/>
          </a:bodyPr>
          <a:lstStyle/>
          <a:p>
            <a:pPr marL="1371600" lvl="2" indent="-457200">
              <a:lnSpc>
                <a:spcPct val="124000"/>
              </a:lnSpc>
              <a:spcBef>
                <a:spcPts val="0"/>
              </a:spcBef>
              <a:spcAft>
                <a:spcPts val="600"/>
              </a:spcAft>
            </a:pPr>
            <a:r>
              <a:rPr lang="en-US" sz="2600">
                <a:highlight>
                  <a:srgbClr val="FFFFFF"/>
                </a:highlight>
                <a:latin typeface="Open Sans"/>
                <a:ea typeface="Open Sans"/>
                <a:cs typeface="Open Sans"/>
              </a:rPr>
              <a:t>Which parts of the solution stand out to you, and why? </a:t>
            </a:r>
          </a:p>
          <a:p>
            <a:pPr marL="1371600" lvl="2" indent="-457200">
              <a:lnSpc>
                <a:spcPct val="124000"/>
              </a:lnSpc>
              <a:spcBef>
                <a:spcPts val="0"/>
              </a:spcBef>
              <a:spcAft>
                <a:spcPts val="600"/>
              </a:spcAft>
            </a:pPr>
            <a:r>
              <a:rPr lang="en-US" sz="2600">
                <a:highlight>
                  <a:srgbClr val="FFFFFF"/>
                </a:highlight>
                <a:latin typeface="Open Sans"/>
                <a:ea typeface="Open Sans"/>
                <a:cs typeface="Open Sans"/>
              </a:rPr>
              <a:t>Add any additional context to the presented solutions that will address the problem.</a:t>
            </a:r>
          </a:p>
          <a:p>
            <a:pPr lvl="3">
              <a:buFont typeface="Wingdings"/>
              <a:buChar char="Ø"/>
            </a:pPr>
            <a:endParaRPr lang="en-US" sz="2000" b="1">
              <a:highlight>
                <a:srgbClr val="FFFFFF"/>
              </a:highlight>
              <a:latin typeface="Open Sans"/>
              <a:ea typeface="Open Sans"/>
              <a:cs typeface="Open Sans"/>
            </a:endParaRPr>
          </a:p>
          <a:p>
            <a:endParaRPr lang="en-US" sz="1200">
              <a:highlight>
                <a:srgbClr val="FFFFFF"/>
              </a:highlight>
              <a:latin typeface="Aptos"/>
            </a:endParaRPr>
          </a:p>
          <a:p>
            <a:pPr lvl="3">
              <a:buFont typeface="Wingdings"/>
              <a:buChar char="Ø"/>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425E6DB0-FCEF-46C7-BDED-C1CB28501847}"/>
              </a:ext>
            </a:extLst>
          </p:cNvPr>
          <p:cNvSpPr>
            <a:spLocks noGrp="1"/>
          </p:cNvSpPr>
          <p:nvPr>
            <p:ph type="sldNum" sz="quarter" idx="12"/>
          </p:nvPr>
        </p:nvSpPr>
        <p:spPr/>
        <p:txBody>
          <a:bodyPr/>
          <a:lstStyle/>
          <a:p>
            <a:fld id="{307E6868-079E-1649-B8D1-459B42CE4DE3}" type="slidenum">
              <a:rPr lang="en-US" smtClean="0"/>
              <a:t>47</a:t>
            </a:fld>
            <a:endParaRPr lang="en-US"/>
          </a:p>
        </p:txBody>
      </p:sp>
    </p:spTree>
    <p:extLst>
      <p:ext uri="{BB962C8B-B14F-4D97-AF65-F5344CB8AC3E}">
        <p14:creationId xmlns:p14="http://schemas.microsoft.com/office/powerpoint/2010/main" val="1942402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EEC3D-E341-7E26-60F4-BE5805014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BA789-F50B-CE76-B759-704026FECEAA}"/>
              </a:ext>
            </a:extLst>
          </p:cNvPr>
          <p:cNvSpPr>
            <a:spLocks noGrp="1"/>
          </p:cNvSpPr>
          <p:nvPr>
            <p:ph type="title"/>
          </p:nvPr>
        </p:nvSpPr>
        <p:spPr>
          <a:xfrm>
            <a:off x="-381000" y="102393"/>
            <a:ext cx="8653745" cy="857250"/>
          </a:xfrm>
        </p:spPr>
        <p:txBody>
          <a:bodyPr vert="horz" lIns="91440" tIns="45720" rIns="91440" bIns="45720" rtlCol="0" anchor="ctr">
            <a:noAutofit/>
          </a:bodyPr>
          <a:lstStyle/>
          <a:p>
            <a:r>
              <a:rPr lang="en-US" sz="3200">
                <a:solidFill>
                  <a:srgbClr val="D50032"/>
                </a:solidFill>
                <a:highlight>
                  <a:srgbClr val="FFFFFF"/>
                </a:highlight>
                <a:latin typeface="Open Sans"/>
                <a:ea typeface="Open Sans"/>
                <a:cs typeface="Open Sans"/>
              </a:rPr>
              <a:t>Housing EPIC Laser Talk: Call to Action</a:t>
            </a:r>
            <a:endParaRPr lang="en-US" sz="3200" b="0">
              <a:solidFill>
                <a:srgbClr val="000000"/>
              </a:solidFill>
              <a:highlight>
                <a:srgbClr val="FFFFFF"/>
              </a:highlight>
              <a:latin typeface="Aptos"/>
            </a:endParaRPr>
          </a:p>
        </p:txBody>
      </p:sp>
      <p:sp>
        <p:nvSpPr>
          <p:cNvPr id="3" name="Content Placeholder 2">
            <a:extLst>
              <a:ext uri="{FF2B5EF4-FFF2-40B4-BE49-F238E27FC236}">
                <a16:creationId xmlns:a16="http://schemas.microsoft.com/office/drawing/2014/main" id="{568B91D6-4EA4-6C68-08AB-5E37058FCD5A}"/>
              </a:ext>
            </a:extLst>
          </p:cNvPr>
          <p:cNvSpPr>
            <a:spLocks noGrp="1"/>
          </p:cNvSpPr>
          <p:nvPr>
            <p:ph sz="half" idx="1"/>
          </p:nvPr>
        </p:nvSpPr>
        <p:spPr>
          <a:xfrm>
            <a:off x="-112968" y="1072203"/>
            <a:ext cx="8708826" cy="3968904"/>
          </a:xfrm>
        </p:spPr>
        <p:txBody>
          <a:bodyPr vert="horz" lIns="91440" tIns="45720" rIns="91440" bIns="45720" rtlCol="0" anchor="t">
            <a:normAutofit/>
          </a:bodyPr>
          <a:lstStyle/>
          <a:p>
            <a:pPr marL="457200" lvl="1" indent="0">
              <a:lnSpc>
                <a:spcPct val="114000"/>
              </a:lnSpc>
              <a:spcBef>
                <a:spcPts val="0"/>
              </a:spcBef>
              <a:buNone/>
            </a:pPr>
            <a:r>
              <a:rPr lang="en-US" sz="2800" b="1">
                <a:solidFill>
                  <a:srgbClr val="D50032"/>
                </a:solidFill>
                <a:highlight>
                  <a:srgbClr val="FFFFFF"/>
                </a:highlight>
                <a:latin typeface="Open Sans"/>
                <a:ea typeface="Open Sans"/>
                <a:cs typeface="Open Sans"/>
              </a:rPr>
              <a:t>C</a:t>
            </a:r>
            <a:r>
              <a:rPr lang="en-US" sz="2800" b="1">
                <a:highlight>
                  <a:srgbClr val="FFFFFF"/>
                </a:highlight>
                <a:latin typeface="Open Sans"/>
                <a:ea typeface="Open Sans"/>
                <a:cs typeface="Open Sans"/>
              </a:rPr>
              <a:t>all to Action:</a:t>
            </a:r>
            <a:r>
              <a:rPr lang="en-US" sz="1600" b="1">
                <a:highlight>
                  <a:srgbClr val="FFFFFF"/>
                </a:highlight>
                <a:latin typeface="Open Sans"/>
                <a:ea typeface="Open Sans"/>
                <a:cs typeface="Open Sans"/>
              </a:rPr>
              <a:t> </a:t>
            </a:r>
          </a:p>
          <a:p>
            <a:pPr marL="457200" lvl="1" indent="0">
              <a:lnSpc>
                <a:spcPct val="114000"/>
              </a:lnSpc>
              <a:spcBef>
                <a:spcPts val="0"/>
              </a:spcBef>
              <a:buNone/>
            </a:pPr>
            <a:r>
              <a:rPr lang="en-US" sz="2800">
                <a:latin typeface="Open Sans"/>
                <a:ea typeface="Open Sans"/>
                <a:cs typeface="Open Sans"/>
              </a:rPr>
              <a:t>Congress can strengthen housing stability nationwide. Will you urge appropriators to increase funding for Housing Choice Vouchers to fully renew current vouchers and add 250,000 in new vouchers in Fiscal Year 2027 (FY27)?</a:t>
            </a:r>
          </a:p>
          <a:p>
            <a:pPr marL="1371600" lvl="3" indent="0">
              <a:buNone/>
            </a:pPr>
            <a:endParaRPr lang="en-US" sz="2000" b="1">
              <a:highlight>
                <a:srgbClr val="FFFFFF"/>
              </a:highlight>
              <a:latin typeface="Open Sans"/>
              <a:ea typeface="Open Sans"/>
              <a:cs typeface="Open Sans"/>
            </a:endParaRPr>
          </a:p>
          <a:p>
            <a:endParaRPr lang="en-US" sz="1200">
              <a:highlight>
                <a:srgbClr val="FFFFFF"/>
              </a:highlight>
              <a:latin typeface="Aptos"/>
            </a:endParaRPr>
          </a:p>
          <a:p>
            <a:pPr marL="1371600" lvl="3" indent="0">
              <a:buNone/>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1ACCF4F7-D51B-715A-F2B3-E530EEF5DDCB}"/>
              </a:ext>
            </a:extLst>
          </p:cNvPr>
          <p:cNvSpPr>
            <a:spLocks noGrp="1"/>
          </p:cNvSpPr>
          <p:nvPr>
            <p:ph type="sldNum" sz="quarter" idx="12"/>
          </p:nvPr>
        </p:nvSpPr>
        <p:spPr/>
        <p:txBody>
          <a:bodyPr/>
          <a:lstStyle/>
          <a:p>
            <a:fld id="{307E6868-079E-1649-B8D1-459B42CE4DE3}" type="slidenum">
              <a:rPr lang="en-US" smtClean="0"/>
              <a:t>48</a:t>
            </a:fld>
            <a:endParaRPr lang="en-US"/>
          </a:p>
        </p:txBody>
      </p:sp>
    </p:spTree>
    <p:extLst>
      <p:ext uri="{BB962C8B-B14F-4D97-AF65-F5344CB8AC3E}">
        <p14:creationId xmlns:p14="http://schemas.microsoft.com/office/powerpoint/2010/main" val="586902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267E8-B4F9-D970-5954-BA7E007C6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0C463-1C32-D780-16F2-719C7D33D359}"/>
              </a:ext>
            </a:extLst>
          </p:cNvPr>
          <p:cNvSpPr>
            <a:spLocks noGrp="1"/>
          </p:cNvSpPr>
          <p:nvPr>
            <p:ph type="title"/>
          </p:nvPr>
        </p:nvSpPr>
        <p:spPr>
          <a:xfrm>
            <a:off x="103910" y="102393"/>
            <a:ext cx="8168836" cy="857250"/>
          </a:xfrm>
        </p:spPr>
        <p:txBody>
          <a:bodyPr vert="horz" lIns="91440" tIns="45720" rIns="91440" bIns="45720" rtlCol="0" anchor="ctr">
            <a:noAutofit/>
          </a:bodyPr>
          <a:lstStyle/>
          <a:p>
            <a:r>
              <a:rPr lang="en-US" sz="3200">
                <a:solidFill>
                  <a:srgbClr val="D50032"/>
                </a:solidFill>
                <a:highlight>
                  <a:srgbClr val="FFFFFF"/>
                </a:highlight>
                <a:latin typeface="Open Sans"/>
                <a:ea typeface="Open Sans"/>
                <a:cs typeface="Open Sans"/>
              </a:rPr>
              <a:t>Personalize your Call to Action</a:t>
            </a:r>
            <a:endParaRPr lang="en-US" sz="3200" b="0">
              <a:solidFill>
                <a:srgbClr val="000000"/>
              </a:solidFill>
              <a:highlight>
                <a:srgbClr val="FFFFFF"/>
              </a:highlight>
              <a:latin typeface="Aptos"/>
            </a:endParaRPr>
          </a:p>
        </p:txBody>
      </p:sp>
      <p:sp>
        <p:nvSpPr>
          <p:cNvPr id="3" name="Content Placeholder 2">
            <a:extLst>
              <a:ext uri="{FF2B5EF4-FFF2-40B4-BE49-F238E27FC236}">
                <a16:creationId xmlns:a16="http://schemas.microsoft.com/office/drawing/2014/main" id="{442957FB-A6A2-2BF9-5197-F35CFD26FD23}"/>
              </a:ext>
            </a:extLst>
          </p:cNvPr>
          <p:cNvSpPr>
            <a:spLocks noGrp="1"/>
          </p:cNvSpPr>
          <p:nvPr>
            <p:ph sz="half" idx="1"/>
          </p:nvPr>
        </p:nvSpPr>
        <p:spPr>
          <a:xfrm>
            <a:off x="-112968" y="1072203"/>
            <a:ext cx="8708826" cy="3698082"/>
          </a:xfrm>
        </p:spPr>
        <p:txBody>
          <a:bodyPr vert="horz" lIns="91440" tIns="45720" rIns="91440" bIns="45720" rtlCol="0" anchor="t">
            <a:normAutofit/>
          </a:bodyPr>
          <a:lstStyle/>
          <a:p>
            <a:pPr marL="1371600" lvl="2" indent="-457200">
              <a:lnSpc>
                <a:spcPct val="124000"/>
              </a:lnSpc>
              <a:spcBef>
                <a:spcPts val="0"/>
              </a:spcBef>
              <a:spcAft>
                <a:spcPts val="600"/>
              </a:spcAft>
            </a:pPr>
            <a:r>
              <a:rPr lang="en-US" sz="2600">
                <a:highlight>
                  <a:srgbClr val="FFFFFF"/>
                </a:highlight>
                <a:latin typeface="Open Sans"/>
                <a:ea typeface="Open Sans"/>
                <a:cs typeface="Open Sans"/>
              </a:rPr>
              <a:t>What is the bold action you are demanding your member of Congress to take?</a:t>
            </a:r>
          </a:p>
          <a:p>
            <a:pPr marL="1371600" lvl="2" indent="-457200">
              <a:lnSpc>
                <a:spcPct val="124000"/>
              </a:lnSpc>
              <a:spcBef>
                <a:spcPts val="0"/>
              </a:spcBef>
              <a:spcAft>
                <a:spcPts val="600"/>
              </a:spcAft>
            </a:pPr>
            <a:r>
              <a:rPr lang="en-US" sz="2600">
                <a:highlight>
                  <a:srgbClr val="FFFFFF"/>
                </a:highlight>
                <a:latin typeface="Open Sans"/>
                <a:ea typeface="Open Sans"/>
                <a:cs typeface="Open Sans"/>
              </a:rPr>
              <a:t>Do they have a relationship with any colleagues or appropriators you can name? </a:t>
            </a:r>
          </a:p>
          <a:p>
            <a:pPr marL="1371600" lvl="2" indent="-457200">
              <a:lnSpc>
                <a:spcPct val="124000"/>
              </a:lnSpc>
              <a:spcBef>
                <a:spcPts val="0"/>
              </a:spcBef>
              <a:spcAft>
                <a:spcPts val="600"/>
              </a:spcAft>
            </a:pPr>
            <a:r>
              <a:rPr lang="en-US" sz="2600">
                <a:highlight>
                  <a:srgbClr val="FFFFFF"/>
                </a:highlight>
                <a:latin typeface="Open Sans"/>
                <a:ea typeface="Open Sans"/>
                <a:cs typeface="Open Sans"/>
              </a:rPr>
              <a:t>Be as specific as you can be with what you want them to do.</a:t>
            </a:r>
          </a:p>
          <a:p>
            <a:pPr lvl="3">
              <a:buFont typeface="Wingdings"/>
              <a:buChar char="Ø"/>
            </a:pPr>
            <a:endParaRPr lang="en-US" sz="2000" b="1">
              <a:highlight>
                <a:srgbClr val="FFFFFF"/>
              </a:highlight>
              <a:latin typeface="Open Sans"/>
              <a:ea typeface="Open Sans"/>
              <a:cs typeface="Open Sans"/>
            </a:endParaRPr>
          </a:p>
          <a:p>
            <a:endParaRPr lang="en-US" sz="1200">
              <a:highlight>
                <a:srgbClr val="FFFFFF"/>
              </a:highlight>
              <a:latin typeface="Aptos"/>
            </a:endParaRPr>
          </a:p>
          <a:p>
            <a:pPr lvl="3">
              <a:buFont typeface="Wingdings"/>
              <a:buChar char="Ø"/>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BF62B1D6-0426-3C52-2BC7-9A7B2CAA98C1}"/>
              </a:ext>
            </a:extLst>
          </p:cNvPr>
          <p:cNvSpPr>
            <a:spLocks noGrp="1"/>
          </p:cNvSpPr>
          <p:nvPr>
            <p:ph type="sldNum" sz="quarter" idx="12"/>
          </p:nvPr>
        </p:nvSpPr>
        <p:spPr/>
        <p:txBody>
          <a:bodyPr/>
          <a:lstStyle/>
          <a:p>
            <a:fld id="{307E6868-079E-1649-B8D1-459B42CE4DE3}" type="slidenum">
              <a:rPr lang="en-US" smtClean="0"/>
              <a:t>49</a:t>
            </a:fld>
            <a:endParaRPr lang="en-US"/>
          </a:p>
        </p:txBody>
      </p:sp>
    </p:spTree>
    <p:extLst>
      <p:ext uri="{BB962C8B-B14F-4D97-AF65-F5344CB8AC3E}">
        <p14:creationId xmlns:p14="http://schemas.microsoft.com/office/powerpoint/2010/main" val="6814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56A9-EE64-C1BB-5781-9DECB0276B52}"/>
              </a:ext>
            </a:extLst>
          </p:cNvPr>
          <p:cNvSpPr>
            <a:spLocks noGrp="1"/>
          </p:cNvSpPr>
          <p:nvPr>
            <p:ph type="title"/>
          </p:nvPr>
        </p:nvSpPr>
        <p:spPr>
          <a:xfrm>
            <a:off x="233957" y="2143721"/>
            <a:ext cx="8455194" cy="857250"/>
          </a:xfrm>
        </p:spPr>
        <p:txBody>
          <a:bodyPr>
            <a:noAutofit/>
          </a:bodyPr>
          <a:lstStyle/>
          <a:p>
            <a:r>
              <a:rPr lang="en-US" sz="4800">
                <a:solidFill>
                  <a:srgbClr val="D50032"/>
                </a:solidFill>
                <a:latin typeface="Open Sans"/>
                <a:ea typeface="Open Sans"/>
                <a:cs typeface="Open Sans"/>
              </a:rPr>
              <a:t>Why does our </a:t>
            </a:r>
            <a:r>
              <a:rPr lang="en-US" sz="4800" i="1">
                <a:solidFill>
                  <a:srgbClr val="D50032"/>
                </a:solidFill>
                <a:latin typeface="Open Sans"/>
                <a:ea typeface="Open Sans"/>
                <a:cs typeface="Open Sans"/>
              </a:rPr>
              <a:t>"Building a Better Future"</a:t>
            </a:r>
            <a:r>
              <a:rPr lang="en-US" sz="4800">
                <a:solidFill>
                  <a:srgbClr val="D50032"/>
                </a:solidFill>
                <a:latin typeface="Open Sans"/>
                <a:ea typeface="Open Sans"/>
                <a:cs typeface="Open Sans"/>
              </a:rPr>
              <a:t> campaign matter?</a:t>
            </a:r>
            <a:endParaRPr lang="en-US" sz="4800">
              <a:solidFill>
                <a:srgbClr val="D50032"/>
              </a:solidFill>
            </a:endParaRPr>
          </a:p>
        </p:txBody>
      </p:sp>
      <p:sp>
        <p:nvSpPr>
          <p:cNvPr id="5" name="Slide Number Placeholder 4">
            <a:extLst>
              <a:ext uri="{FF2B5EF4-FFF2-40B4-BE49-F238E27FC236}">
                <a16:creationId xmlns:a16="http://schemas.microsoft.com/office/drawing/2014/main" id="{9ABFDF0C-B971-2D61-6DA1-E814FBEA12D1}"/>
              </a:ext>
            </a:extLst>
          </p:cNvPr>
          <p:cNvSpPr>
            <a:spLocks noGrp="1"/>
          </p:cNvSpPr>
          <p:nvPr>
            <p:ph type="sldNum" sz="quarter" idx="12"/>
          </p:nvPr>
        </p:nvSpPr>
        <p:spPr/>
        <p:txBody>
          <a:bodyPr/>
          <a:lstStyle/>
          <a:p>
            <a:fld id="{307E6868-079E-1649-B8D1-459B42CE4DE3}" type="slidenum">
              <a:rPr lang="en-US" smtClean="0"/>
              <a:t>5</a:t>
            </a:fld>
            <a:endParaRPr lang="en-US"/>
          </a:p>
        </p:txBody>
      </p:sp>
    </p:spTree>
    <p:extLst>
      <p:ext uri="{BB962C8B-B14F-4D97-AF65-F5344CB8AC3E}">
        <p14:creationId xmlns:p14="http://schemas.microsoft.com/office/powerpoint/2010/main" val="1696441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058A6C-C5E1-2026-84AA-2131DB7A8341}"/>
              </a:ext>
            </a:extLst>
          </p:cNvPr>
          <p:cNvSpPr>
            <a:spLocks noGrp="1"/>
          </p:cNvSpPr>
          <p:nvPr>
            <p:ph type="sldNum" sz="quarter" idx="12"/>
          </p:nvPr>
        </p:nvSpPr>
        <p:spPr/>
        <p:txBody>
          <a:bodyPr/>
          <a:lstStyle/>
          <a:p>
            <a:fld id="{307E6868-079E-1649-B8D1-459B42CE4DE3}" type="slidenum">
              <a:rPr lang="en-US" smtClean="0"/>
              <a:t>50</a:t>
            </a:fld>
            <a:endParaRPr lang="en-US"/>
          </a:p>
        </p:txBody>
      </p:sp>
      <p:sp>
        <p:nvSpPr>
          <p:cNvPr id="3" name="Title 1">
            <a:extLst>
              <a:ext uri="{FF2B5EF4-FFF2-40B4-BE49-F238E27FC236}">
                <a16:creationId xmlns:a16="http://schemas.microsoft.com/office/drawing/2014/main" id="{87602D4C-B760-B5A0-533F-E92E47DC843D}"/>
              </a:ext>
            </a:extLst>
          </p:cNvPr>
          <p:cNvSpPr txBox="1">
            <a:spLocks/>
          </p:cNvSpPr>
          <p:nvPr/>
        </p:nvSpPr>
        <p:spPr>
          <a:xfrm>
            <a:off x="379418" y="232837"/>
            <a:ext cx="7401491"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r>
              <a:rPr lang="en-US" sz="3200">
                <a:solidFill>
                  <a:srgbClr val="D50032"/>
                </a:solidFill>
                <a:highlight>
                  <a:srgbClr val="FFFFFF"/>
                </a:highlight>
                <a:latin typeface="Open Sans"/>
                <a:ea typeface="Open Sans"/>
                <a:cs typeface="Open Sans"/>
              </a:rPr>
              <a:t>Thanks everyone! Your next steps</a:t>
            </a:r>
            <a:endParaRPr lang="en-US" sz="3200" b="0">
              <a:solidFill>
                <a:srgbClr val="000000"/>
              </a:solidFill>
              <a:highlight>
                <a:srgbClr val="FFFFFF"/>
              </a:highlight>
              <a:latin typeface="Aptos"/>
            </a:endParaRPr>
          </a:p>
        </p:txBody>
      </p:sp>
      <p:sp>
        <p:nvSpPr>
          <p:cNvPr id="8" name="TextBox 7">
            <a:extLst>
              <a:ext uri="{FF2B5EF4-FFF2-40B4-BE49-F238E27FC236}">
                <a16:creationId xmlns:a16="http://schemas.microsoft.com/office/drawing/2014/main" id="{3E22AF08-B945-D16B-6344-8837C96EBD22}"/>
              </a:ext>
            </a:extLst>
          </p:cNvPr>
          <p:cNvSpPr txBox="1"/>
          <p:nvPr/>
        </p:nvSpPr>
        <p:spPr>
          <a:xfrm>
            <a:off x="379418" y="1606947"/>
            <a:ext cx="7704709" cy="1384995"/>
          </a:xfrm>
          <a:prstGeom prst="rect">
            <a:avLst/>
          </a:prstGeom>
          <a:noFill/>
        </p:spPr>
        <p:txBody>
          <a:bodyPr wrap="square" rtlCol="0">
            <a:spAutoFit/>
          </a:bodyPr>
          <a:lstStyle/>
          <a:p>
            <a:pPr marL="285750" indent="-285750">
              <a:buFont typeface="Arial" panose="020B0604020202020204" pitchFamily="34" charset="0"/>
              <a:buChar char="•"/>
            </a:pPr>
            <a:r>
              <a:rPr lang="en-US" sz="2800" b="1">
                <a:latin typeface="Open Sans"/>
                <a:ea typeface="Open Sans"/>
                <a:cs typeface="Open Sans"/>
              </a:rPr>
              <a:t>Review</a:t>
            </a:r>
            <a:r>
              <a:rPr lang="en-US" sz="2800">
                <a:latin typeface="Open Sans"/>
                <a:ea typeface="Open Sans"/>
                <a:cs typeface="Open Sans"/>
              </a:rPr>
              <a:t> your EPIC laser talk</a:t>
            </a:r>
          </a:p>
          <a:p>
            <a:pPr marL="285750" indent="-285750">
              <a:buFont typeface="Arial" panose="020B0604020202020204" pitchFamily="34" charset="0"/>
              <a:buChar char="•"/>
            </a:pPr>
            <a:r>
              <a:rPr lang="en-US" sz="2800">
                <a:latin typeface="Open Sans"/>
                <a:ea typeface="Open Sans"/>
                <a:cs typeface="Open Sans"/>
              </a:rPr>
              <a:t>Continue to </a:t>
            </a:r>
            <a:r>
              <a:rPr lang="en-US" sz="2800" b="1">
                <a:latin typeface="Open Sans"/>
                <a:ea typeface="Open Sans"/>
                <a:cs typeface="Open Sans"/>
              </a:rPr>
              <a:t>personalize it</a:t>
            </a:r>
            <a:r>
              <a:rPr lang="en-US" sz="2800">
                <a:latin typeface="Open Sans"/>
                <a:ea typeface="Open Sans"/>
                <a:cs typeface="Open Sans"/>
              </a:rPr>
              <a:t>, make it yours!</a:t>
            </a:r>
          </a:p>
          <a:p>
            <a:pPr marL="285750" indent="-285750">
              <a:buFont typeface="Arial" panose="020B0604020202020204" pitchFamily="34" charset="0"/>
              <a:buChar char="•"/>
            </a:pPr>
            <a:r>
              <a:rPr lang="en-US" sz="2800" b="1">
                <a:latin typeface="Open Sans"/>
                <a:ea typeface="Open Sans"/>
                <a:cs typeface="Open Sans"/>
              </a:rPr>
              <a:t>Practice, practice, practice!</a:t>
            </a:r>
            <a:endParaRPr lang="en-US" sz="2800" b="1"/>
          </a:p>
        </p:txBody>
      </p:sp>
    </p:spTree>
    <p:extLst>
      <p:ext uri="{BB962C8B-B14F-4D97-AF65-F5344CB8AC3E}">
        <p14:creationId xmlns:p14="http://schemas.microsoft.com/office/powerpoint/2010/main" val="3162827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fontScale="90000"/>
          </a:bodyPr>
          <a:lstStyle/>
          <a:p>
            <a:r>
              <a:rPr lang="en-US">
                <a:latin typeface="Open Sans"/>
                <a:ea typeface="Open Sans"/>
                <a:cs typeface="Open Sans"/>
              </a:rPr>
              <a:t>Global Appropriations Asks: Health and Education</a:t>
            </a:r>
            <a:endParaRPr lang="en-US"/>
          </a:p>
        </p:txBody>
      </p:sp>
    </p:spTree>
    <p:extLst>
      <p:ext uri="{BB962C8B-B14F-4D97-AF65-F5344CB8AC3E}">
        <p14:creationId xmlns:p14="http://schemas.microsoft.com/office/powerpoint/2010/main" val="1135436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791" y="297827"/>
            <a:ext cx="7070837" cy="857250"/>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br>
              <a:rPr lang="en-US" sz="2400" b="1">
                <a:latin typeface="Open Sans"/>
              </a:rPr>
            </a:br>
            <a:r>
              <a:rPr lang="en-US" sz="2400" b="1">
                <a:latin typeface="Open Sans"/>
              </a:rPr>
              <a:t>SFOPS/NSRP Subcommittee Leadership</a:t>
            </a:r>
            <a:br>
              <a:rPr lang="en-US" sz="2400" b="1">
                <a:latin typeface="Open Sans"/>
              </a:rPr>
            </a:br>
            <a:endParaRPr lang="en-US" sz="2400" b="1">
              <a:latin typeface="Open Sans"/>
            </a:endParaRPr>
          </a:p>
        </p:txBody>
      </p:sp>
      <p:sp>
        <p:nvSpPr>
          <p:cNvPr id="12" name="TextBox 11"/>
          <p:cNvSpPr txBox="1"/>
          <p:nvPr/>
        </p:nvSpPr>
        <p:spPr>
          <a:xfrm>
            <a:off x="714602" y="3342052"/>
            <a:ext cx="3584685" cy="715580"/>
          </a:xfrm>
          <a:prstGeom prst="rect">
            <a:avLst/>
          </a:prstGeom>
          <a:noFill/>
        </p:spPr>
        <p:txBody>
          <a:bodyPr wrap="square" lIns="68580" tIns="34290" rIns="68580" bIns="3429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425">
                <a:latin typeface="Open Sans"/>
                <a:cs typeface="Helvetica"/>
              </a:rPr>
              <a:t>Chairman </a:t>
            </a:r>
            <a:r>
              <a:rPr lang="en-US" sz="1425">
                <a:latin typeface="Open Sans"/>
                <a:cs typeface="Open Sans"/>
              </a:rPr>
              <a:t>Lindsey Graham (R-SC)</a:t>
            </a:r>
            <a:endParaRPr lang="en-US" sz="1425">
              <a:latin typeface="Open Sans"/>
              <a:ea typeface="Open Sans"/>
              <a:cs typeface="Open Sans"/>
            </a:endParaRPr>
          </a:p>
          <a:p>
            <a:r>
              <a:rPr lang="en-US" sz="1425">
                <a:latin typeface="Open Sans"/>
                <a:cs typeface="Helvetica"/>
              </a:rPr>
              <a:t>Ranking Member Brian Schatz (D-HI)</a:t>
            </a:r>
            <a:endParaRPr lang="en-US" sz="1425"/>
          </a:p>
          <a:p>
            <a:r>
              <a:rPr lang="en-US" sz="1388">
                <a:latin typeface="Open Sans"/>
                <a:cs typeface="Helvetica"/>
              </a:rPr>
              <a:t>		</a:t>
            </a:r>
            <a:endParaRPr lang="en-US" sz="1388">
              <a:latin typeface="Open Sans"/>
              <a:ea typeface="Open Sans"/>
              <a:cs typeface="Helvetica"/>
            </a:endParaRPr>
          </a:p>
        </p:txBody>
      </p:sp>
      <p:sp>
        <p:nvSpPr>
          <p:cNvPr id="3" name="AutoShape 2" descr="Image result for hal rogers"/>
          <p:cNvSpPr>
            <a:spLocks noChangeAspect="1" noChangeArrowheads="1"/>
          </p:cNvSpPr>
          <p:nvPr/>
        </p:nvSpPr>
        <p:spPr bwMode="auto">
          <a:xfrm>
            <a:off x="1259681" y="-108347"/>
            <a:ext cx="1679967" cy="16799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1350"/>
          </a:p>
        </p:txBody>
      </p:sp>
      <p:sp>
        <p:nvSpPr>
          <p:cNvPr id="4" name="AutoShape 4" descr="Image result for hal rogers"/>
          <p:cNvSpPr>
            <a:spLocks noChangeAspect="1" noChangeArrowheads="1"/>
          </p:cNvSpPr>
          <p:nvPr/>
        </p:nvSpPr>
        <p:spPr bwMode="auto">
          <a:xfrm>
            <a:off x="1259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1350"/>
          </a:p>
        </p:txBody>
      </p:sp>
      <p:sp>
        <p:nvSpPr>
          <p:cNvPr id="11" name="TextBox 10">
            <a:extLst>
              <a:ext uri="{FF2B5EF4-FFF2-40B4-BE49-F238E27FC236}">
                <a16:creationId xmlns:a16="http://schemas.microsoft.com/office/drawing/2014/main" id="{1D1967E1-057C-4729-B503-0BD592F830FE}"/>
              </a:ext>
            </a:extLst>
          </p:cNvPr>
          <p:cNvSpPr txBox="1"/>
          <p:nvPr/>
        </p:nvSpPr>
        <p:spPr>
          <a:xfrm>
            <a:off x="4728940" y="3342051"/>
            <a:ext cx="3572939" cy="496290"/>
          </a:xfrm>
          <a:prstGeom prst="rect">
            <a:avLst/>
          </a:prstGeom>
          <a:noFill/>
        </p:spPr>
        <p:txBody>
          <a:bodyPr wrap="square" lIns="68580" tIns="34290" rIns="68580" bIns="3429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388">
                <a:latin typeface="Open Sans"/>
                <a:cs typeface="Helvetica"/>
              </a:rPr>
              <a:t>Chairman Mario Diaz-Balart (R-FL) Ranking Member Lois Frankel (D-FL)</a:t>
            </a:r>
          </a:p>
        </p:txBody>
      </p:sp>
      <p:pic>
        <p:nvPicPr>
          <p:cNvPr id="9" name="Picture 13">
            <a:extLst>
              <a:ext uri="{FF2B5EF4-FFF2-40B4-BE49-F238E27FC236}">
                <a16:creationId xmlns:a16="http://schemas.microsoft.com/office/drawing/2014/main" id="{F736EE67-0374-B114-8E29-9D7A26FD7E92}"/>
              </a:ext>
              <a:ext uri="{C183D7F6-B498-43B3-948B-1728B52AA6E4}">
                <adec:decorative xmlns:adec="http://schemas.microsoft.com/office/drawing/2017/decorative" val="1"/>
              </a:ext>
            </a:extLst>
          </p:cNvPr>
          <p:cNvPicPr>
            <a:picLocks noChangeAspect="1"/>
          </p:cNvPicPr>
          <p:nvPr/>
        </p:nvPicPr>
        <p:blipFill rotWithShape="1">
          <a:blip r:embed="rId2"/>
          <a:srcRect l="113" t="425" r="377" b="468"/>
          <a:stretch/>
        </p:blipFill>
        <p:spPr>
          <a:xfrm>
            <a:off x="4549051" y="1529631"/>
            <a:ext cx="1972133" cy="1821019"/>
          </a:xfrm>
          <a:prstGeom prst="rect">
            <a:avLst/>
          </a:prstGeom>
        </p:spPr>
      </p:pic>
      <p:pic>
        <p:nvPicPr>
          <p:cNvPr id="5" name="Picture 4" descr="PBI Member Speaks with U.S. Representative Lois Frankel - NATCA">
            <a:extLst>
              <a:ext uri="{FF2B5EF4-FFF2-40B4-BE49-F238E27FC236}">
                <a16:creationId xmlns:a16="http://schemas.microsoft.com/office/drawing/2014/main" id="{8ECC81BA-88D1-D4EA-ECC2-7BEC19F39329}"/>
              </a:ext>
            </a:extLst>
          </p:cNvPr>
          <p:cNvPicPr>
            <a:picLocks noChangeAspect="1"/>
          </p:cNvPicPr>
          <p:nvPr/>
        </p:nvPicPr>
        <p:blipFill>
          <a:blip r:embed="rId3"/>
          <a:srcRect l="156" t="-328" r="125" b="38"/>
          <a:stretch/>
        </p:blipFill>
        <p:spPr>
          <a:xfrm>
            <a:off x="6388108" y="1529632"/>
            <a:ext cx="1752257" cy="1820435"/>
          </a:xfrm>
          <a:prstGeom prst="rect">
            <a:avLst/>
          </a:prstGeom>
        </p:spPr>
      </p:pic>
      <p:pic>
        <p:nvPicPr>
          <p:cNvPr id="7" name="Picture 6" descr="ranking member">
            <a:extLst>
              <a:ext uri="{FF2B5EF4-FFF2-40B4-BE49-F238E27FC236}">
                <a16:creationId xmlns:a16="http://schemas.microsoft.com/office/drawing/2014/main" id="{025D039B-55A5-5D48-446C-E85D0F77FEF8}"/>
              </a:ext>
            </a:extLst>
          </p:cNvPr>
          <p:cNvPicPr>
            <a:picLocks noChangeAspect="1"/>
          </p:cNvPicPr>
          <p:nvPr/>
        </p:nvPicPr>
        <p:blipFill>
          <a:blip r:embed="rId4"/>
          <a:srcRect l="191" t="9" r="198" b="63"/>
          <a:stretch>
            <a:fillRect/>
          </a:stretch>
        </p:blipFill>
        <p:spPr>
          <a:xfrm>
            <a:off x="2402428" y="1530585"/>
            <a:ext cx="1675382" cy="1819500"/>
          </a:xfrm>
          <a:prstGeom prst="rect">
            <a:avLst/>
          </a:prstGeom>
        </p:spPr>
      </p:pic>
      <p:sp>
        <p:nvSpPr>
          <p:cNvPr id="10" name="Slide Number Placeholder 4">
            <a:extLst>
              <a:ext uri="{FF2B5EF4-FFF2-40B4-BE49-F238E27FC236}">
                <a16:creationId xmlns:a16="http://schemas.microsoft.com/office/drawing/2014/main" id="{3FC71ACF-C104-F599-0A7E-A7EA084D0661}"/>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52</a:t>
            </a:fld>
            <a:endParaRPr lang="en-US"/>
          </a:p>
        </p:txBody>
      </p:sp>
      <p:sp>
        <p:nvSpPr>
          <p:cNvPr id="13" name="TextBox 12">
            <a:extLst>
              <a:ext uri="{FF2B5EF4-FFF2-40B4-BE49-F238E27FC236}">
                <a16:creationId xmlns:a16="http://schemas.microsoft.com/office/drawing/2014/main" id="{2F63AC1E-A53E-6CEA-4E9E-C633A20C86D7}"/>
              </a:ext>
            </a:extLst>
          </p:cNvPr>
          <p:cNvSpPr txBox="1"/>
          <p:nvPr/>
        </p:nvSpPr>
        <p:spPr>
          <a:xfrm>
            <a:off x="610" y="4928576"/>
            <a:ext cx="372695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Open Sans"/>
                <a:ea typeface="Calibri"/>
                <a:cs typeface="Calibri"/>
              </a:rPr>
              <a:t>Photos via Wikimedia Commons</a:t>
            </a:r>
            <a:endParaRPr lang="en-US" sz="800">
              <a:latin typeface="Open Sans"/>
            </a:endParaRPr>
          </a:p>
        </p:txBody>
      </p:sp>
      <p:pic>
        <p:nvPicPr>
          <p:cNvPr id="16" name="Content Placeholder 15" descr="File:U.S. Senator Lindsey Graham, Official Photo, 113th Congress.jpg">
            <a:extLst>
              <a:ext uri="{FF2B5EF4-FFF2-40B4-BE49-F238E27FC236}">
                <a16:creationId xmlns:a16="http://schemas.microsoft.com/office/drawing/2014/main" id="{172A4C04-42E0-994E-1D65-22BE8CAA6466}"/>
              </a:ext>
            </a:extLst>
          </p:cNvPr>
          <p:cNvPicPr>
            <a:picLocks noGrp="1" noChangeAspect="1"/>
          </p:cNvPicPr>
          <p:nvPr>
            <p:ph idx="1"/>
          </p:nvPr>
        </p:nvPicPr>
        <p:blipFill>
          <a:blip r:embed="rId5"/>
          <a:srcRect l="448" t="-94" r="474" b="411"/>
          <a:stretch>
            <a:fillRect/>
          </a:stretch>
        </p:blipFill>
        <p:spPr>
          <a:xfrm>
            <a:off x="1002207" y="1531938"/>
            <a:ext cx="1502794" cy="1816831"/>
          </a:xfrm>
          <a:prstGeom prst="rect">
            <a:avLst/>
          </a:prstGeom>
        </p:spPr>
      </p:pic>
    </p:spTree>
    <p:extLst>
      <p:ext uri="{BB962C8B-B14F-4D97-AF65-F5344CB8AC3E}">
        <p14:creationId xmlns:p14="http://schemas.microsoft.com/office/powerpoint/2010/main" val="1770017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AC41F-1A4A-8046-9D0F-1FF32E480F2C}"/>
            </a:ext>
          </a:extLst>
        </p:cNvPr>
        <p:cNvGrpSpPr/>
        <p:nvPr/>
      </p:nvGrpSpPr>
      <p:grpSpPr>
        <a:xfrm>
          <a:off x="0" y="0"/>
          <a:ext cx="0" cy="0"/>
          <a:chOff x="0" y="0"/>
          <a:chExt cx="0" cy="0"/>
        </a:xfrm>
      </p:grpSpPr>
      <p:graphicFrame>
        <p:nvGraphicFramePr>
          <p:cNvPr id="9" name="Content Placeholder 8" descr="A chart listing FY23 enacted levels, FY24 House and Senate levels, and FY25 RESULTS request levels. RESULTS FY25 requests are $1.65 billion for the Global Fund, $1 billion for USAID TB, $1.15 billion for USAID MCH, including $340 million for Gavi, $300 million for USAID nutrition, and $1.15 billion for USAID Basic Education, including $200 million for the Global Partnership for Education.">
            <a:extLst>
              <a:ext uri="{FF2B5EF4-FFF2-40B4-BE49-F238E27FC236}">
                <a16:creationId xmlns:a16="http://schemas.microsoft.com/office/drawing/2014/main" id="{A837630D-F77E-AD64-129C-C50AD7327DCE}"/>
              </a:ext>
            </a:extLst>
          </p:cNvPr>
          <p:cNvGraphicFramePr>
            <a:graphicFrameLocks noGrp="1"/>
          </p:cNvGraphicFramePr>
          <p:nvPr>
            <p:ph idx="1"/>
            <p:extLst>
              <p:ext uri="{D42A27DB-BD31-4B8C-83A1-F6EECF244321}">
                <p14:modId xmlns:p14="http://schemas.microsoft.com/office/powerpoint/2010/main" val="3042541581"/>
              </p:ext>
            </p:extLst>
          </p:nvPr>
        </p:nvGraphicFramePr>
        <p:xfrm>
          <a:off x="101116" y="193730"/>
          <a:ext cx="7829848" cy="4844710"/>
        </p:xfrm>
        <a:graphic>
          <a:graphicData uri="http://schemas.openxmlformats.org/drawingml/2006/table">
            <a:tbl>
              <a:tblPr firstRow="1" bandRow="1">
                <a:tableStyleId>{5C22544A-7EE6-4342-B048-85BDC9FD1C3A}</a:tableStyleId>
              </a:tblPr>
              <a:tblGrid>
                <a:gridCol w="1847951">
                  <a:extLst>
                    <a:ext uri="{9D8B030D-6E8A-4147-A177-3AD203B41FA5}">
                      <a16:colId xmlns:a16="http://schemas.microsoft.com/office/drawing/2014/main" val="4236987130"/>
                    </a:ext>
                  </a:extLst>
                </a:gridCol>
                <a:gridCol w="1134587">
                  <a:extLst>
                    <a:ext uri="{9D8B030D-6E8A-4147-A177-3AD203B41FA5}">
                      <a16:colId xmlns:a16="http://schemas.microsoft.com/office/drawing/2014/main" val="1918260002"/>
                    </a:ext>
                  </a:extLst>
                </a:gridCol>
                <a:gridCol w="1148176">
                  <a:extLst>
                    <a:ext uri="{9D8B030D-6E8A-4147-A177-3AD203B41FA5}">
                      <a16:colId xmlns:a16="http://schemas.microsoft.com/office/drawing/2014/main" val="202052915"/>
                    </a:ext>
                  </a:extLst>
                </a:gridCol>
                <a:gridCol w="1181091">
                  <a:extLst>
                    <a:ext uri="{9D8B030D-6E8A-4147-A177-3AD203B41FA5}">
                      <a16:colId xmlns:a16="http://schemas.microsoft.com/office/drawing/2014/main" val="2116747003"/>
                    </a:ext>
                  </a:extLst>
                </a:gridCol>
                <a:gridCol w="1169610">
                  <a:extLst>
                    <a:ext uri="{9D8B030D-6E8A-4147-A177-3AD203B41FA5}">
                      <a16:colId xmlns:a16="http://schemas.microsoft.com/office/drawing/2014/main" val="662051182"/>
                    </a:ext>
                  </a:extLst>
                </a:gridCol>
                <a:gridCol w="1348433">
                  <a:extLst>
                    <a:ext uri="{9D8B030D-6E8A-4147-A177-3AD203B41FA5}">
                      <a16:colId xmlns:a16="http://schemas.microsoft.com/office/drawing/2014/main" val="1396454983"/>
                    </a:ext>
                  </a:extLst>
                </a:gridCol>
              </a:tblGrid>
              <a:tr h="607222">
                <a:tc>
                  <a:txBody>
                    <a:bodyPr/>
                    <a:lstStyle/>
                    <a:p>
                      <a:pPr algn="ctr"/>
                      <a:r>
                        <a:rPr lang="en-US" sz="1200">
                          <a:solidFill>
                            <a:schemeClr val="tx1"/>
                          </a:solidFill>
                          <a:latin typeface="Open Sans"/>
                          <a:ea typeface="Open Sans"/>
                          <a:cs typeface="Open Sans"/>
                        </a:rPr>
                        <a:t>Account</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lgn="ctr">
                        <a:buNone/>
                      </a:pPr>
                      <a:r>
                        <a:rPr lang="en-US" sz="1200">
                          <a:solidFill>
                            <a:schemeClr val="tx1"/>
                          </a:solidFill>
                          <a:latin typeface="Open Sans"/>
                          <a:ea typeface="Open Sans"/>
                          <a:cs typeface="Open Sans"/>
                        </a:rPr>
                        <a:t>FY25 Enacted</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200">
                          <a:solidFill>
                            <a:schemeClr val="tx1"/>
                          </a:solidFill>
                          <a:latin typeface="Open Sans"/>
                          <a:ea typeface="Open Sans"/>
                          <a:cs typeface="Open Sans"/>
                        </a:rPr>
                        <a:t>FY26 House</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200">
                          <a:solidFill>
                            <a:schemeClr val="tx1"/>
                          </a:solidFill>
                          <a:latin typeface="Open Sans"/>
                          <a:ea typeface="Open Sans"/>
                          <a:cs typeface="Open Sans"/>
                        </a:rPr>
                        <a:t>FY26 Senate</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lgn="ctr">
                        <a:buNone/>
                      </a:pPr>
                      <a:r>
                        <a:rPr lang="en-US" sz="1200">
                          <a:solidFill>
                            <a:schemeClr val="tx1"/>
                          </a:solidFill>
                          <a:latin typeface="Open Sans"/>
                          <a:ea typeface="Open Sans"/>
                          <a:cs typeface="Open Sans"/>
                        </a:rPr>
                        <a:t>FY26 Enacted</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200">
                          <a:solidFill>
                            <a:schemeClr val="tx1"/>
                          </a:solidFill>
                          <a:latin typeface="Open Sans"/>
                          <a:ea typeface="Open Sans"/>
                          <a:cs typeface="Open Sans"/>
                        </a:rPr>
                        <a:t>FY27 Requests</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3069929"/>
                  </a:ext>
                </a:extLst>
              </a:tr>
              <a:tr h="514985">
                <a:tc>
                  <a:txBody>
                    <a:bodyPr/>
                    <a:lstStyle/>
                    <a:p>
                      <a:pPr lvl="0" algn="ctr">
                        <a:buNone/>
                      </a:pPr>
                      <a:r>
                        <a:rPr lang="en-US" sz="1200" b="1">
                          <a:latin typeface="Open Sans"/>
                          <a:ea typeface="Open Sans"/>
                          <a:cs typeface="Open Sans"/>
                        </a:rPr>
                        <a:t>Housing Choice Vouchers</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$32.15 billion</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$32.15 billion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$33.97 billion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$34.96 billion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1" i="0" u="none" strike="noStrike" noProof="0">
                          <a:solidFill>
                            <a:srgbClr val="000000"/>
                          </a:solidFill>
                          <a:latin typeface="Open Sans"/>
                          <a:ea typeface="Open Sans"/>
                          <a:cs typeface="Open Sans"/>
                        </a:rPr>
                        <a:t>Fully renew + add 250,000 new vouchers</a:t>
                      </a:r>
                      <a:endParaRPr lang="en-US" sz="1200" b="1"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9680070"/>
                  </a:ext>
                </a:extLst>
              </a:tr>
              <a:tr h="530358">
                <a:tc>
                  <a:txBody>
                    <a:bodyPr/>
                    <a:lstStyle/>
                    <a:p>
                      <a:pPr algn="ctr"/>
                      <a:r>
                        <a:rPr lang="en-US" sz="1200" b="1">
                          <a:latin typeface="Open Sans"/>
                          <a:ea typeface="Open Sans"/>
                          <a:cs typeface="Open Sans"/>
                        </a:rPr>
                        <a:t>Global Fund to Fight AIDS, TB and Malaria</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$1.65 billion</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$1.5 billion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$1.25 billion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1" i="0" u="none" strike="noStrike" noProof="0">
                          <a:solidFill>
                            <a:srgbClr val="000000"/>
                          </a:solidFill>
                          <a:latin typeface="Open Sans"/>
                          <a:ea typeface="Open Sans"/>
                          <a:cs typeface="Open Sans"/>
                        </a:rPr>
                        <a:t>$1.5 billion</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29997058"/>
                  </a:ext>
                </a:extLst>
              </a:tr>
              <a:tr h="514985">
                <a:tc>
                  <a:txBody>
                    <a:bodyPr/>
                    <a:lstStyle/>
                    <a:p>
                      <a:pPr lvl="0" algn="ctr">
                        <a:buNone/>
                      </a:pPr>
                      <a:r>
                        <a:rPr lang="en-US" sz="1200" b="1">
                          <a:latin typeface="Open Sans"/>
                          <a:ea typeface="Open Sans"/>
                          <a:cs typeface="Open Sans"/>
                        </a:rPr>
                        <a:t>Global Tuberculosis</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200" b="0" i="0" u="none" strike="noStrike" noProof="0">
                          <a:solidFill>
                            <a:srgbClr val="000000"/>
                          </a:solidFill>
                          <a:latin typeface="Open Sans"/>
                          <a:ea typeface="Open Sans"/>
                          <a:cs typeface="Open Sans"/>
                        </a:rPr>
                        <a:t>$394.5 million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$394.5 million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$378.7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1">
                          <a:latin typeface="Open Sans"/>
                          <a:ea typeface="Open Sans"/>
                          <a:cs typeface="Open Sans"/>
                        </a:rPr>
                        <a:t>$1 billion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4219021"/>
                  </a:ext>
                </a:extLst>
              </a:tr>
              <a:tr h="514985">
                <a:tc>
                  <a:txBody>
                    <a:bodyPr/>
                    <a:lstStyle/>
                    <a:p>
                      <a:pPr lvl="0" algn="ctr">
                        <a:buNone/>
                      </a:pPr>
                      <a:r>
                        <a:rPr lang="en-US" sz="1200" b="1">
                          <a:latin typeface="Open Sans"/>
                          <a:ea typeface="Open Sans"/>
                          <a:cs typeface="Open Sans"/>
                        </a:rPr>
                        <a:t>Global Maternal and Child Health</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spcBef>
                          <a:spcPts val="0"/>
                        </a:spcBef>
                        <a:spcAft>
                          <a:spcPts val="0"/>
                        </a:spcAft>
                        <a:buNone/>
                      </a:pPr>
                      <a:r>
                        <a:rPr lang="en-US" sz="1200" b="0" i="0" u="none" strike="noStrike" noProof="0">
                          <a:solidFill>
                            <a:srgbClr val="000000"/>
                          </a:solidFill>
                          <a:latin typeface="Open Sans"/>
                          <a:ea typeface="Open Sans"/>
                          <a:cs typeface="Open Sans"/>
                        </a:rPr>
                        <a:t>$915 million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$915 million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$915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1">
                          <a:latin typeface="Open Sans"/>
                          <a:ea typeface="Open Sans"/>
                          <a:cs typeface="Open Sans"/>
                        </a:rPr>
                        <a:t>$1.15 billion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extLst>
                  <a:ext uri="{0D108BD9-81ED-4DB2-BD59-A6C34878D82A}">
                    <a16:rowId xmlns:a16="http://schemas.microsoft.com/office/drawing/2014/main" val="3195851987"/>
                  </a:ext>
                </a:extLst>
              </a:tr>
              <a:tr h="514985">
                <a:tc>
                  <a:txBody>
                    <a:bodyPr/>
                    <a:lstStyle/>
                    <a:p>
                      <a:pPr lvl="0" algn="ctr">
                        <a:buNone/>
                      </a:pPr>
                      <a:r>
                        <a:rPr lang="en-US" sz="1200" b="1">
                          <a:latin typeface="Open Sans"/>
                          <a:ea typeface="Open Sans"/>
                          <a:cs typeface="Open Sans"/>
                        </a:rPr>
                        <a:t>Of which, Gavi, the Vaccine Alliance</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$300 million</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$300 million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$300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1" i="0" u="none" strike="noStrike" noProof="0">
                          <a:solidFill>
                            <a:srgbClr val="000000"/>
                          </a:solidFill>
                          <a:latin typeface="Open Sans"/>
                          <a:ea typeface="Open Sans"/>
                          <a:cs typeface="Open Sans"/>
                        </a:rPr>
                        <a:t>$340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807903442"/>
                  </a:ext>
                </a:extLst>
              </a:tr>
              <a:tr h="514985">
                <a:tc>
                  <a:txBody>
                    <a:bodyPr/>
                    <a:lstStyle/>
                    <a:p>
                      <a:pPr lvl="0" algn="ctr">
                        <a:buNone/>
                      </a:pPr>
                      <a:r>
                        <a:rPr lang="en-US" sz="1200" b="1">
                          <a:latin typeface="Open Sans"/>
                          <a:ea typeface="Open Sans"/>
                          <a:cs typeface="Open Sans"/>
                        </a:rPr>
                        <a:t>Global Nutrition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$165 million</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a:latin typeface="Open Sans"/>
                          <a:ea typeface="Open Sans"/>
                          <a:cs typeface="Open Sans"/>
                        </a:rPr>
                        <a:t>$172.5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$165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1" i="0" u="none" strike="noStrike" noProof="0">
                          <a:solidFill>
                            <a:srgbClr val="000000"/>
                          </a:solidFill>
                          <a:latin typeface="Open Sans"/>
                          <a:ea typeface="Open Sans"/>
                          <a:cs typeface="Open Sans"/>
                        </a:rPr>
                        <a:t>$300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766472468"/>
                  </a:ext>
                </a:extLst>
              </a:tr>
              <a:tr h="514985">
                <a:tc>
                  <a:txBody>
                    <a:bodyPr/>
                    <a:lstStyle/>
                    <a:p>
                      <a:pPr algn="ctr"/>
                      <a:r>
                        <a:rPr lang="en-US" sz="1200" b="1">
                          <a:latin typeface="Open Sans"/>
                          <a:ea typeface="Open Sans"/>
                          <a:cs typeface="Open Sans"/>
                        </a:rPr>
                        <a:t>Global Basic Education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$922 million</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$922 million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$691.5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1" i="0" u="none" strike="noStrike" noProof="0">
                          <a:solidFill>
                            <a:srgbClr val="000000"/>
                          </a:solidFill>
                          <a:latin typeface="Open Sans"/>
                          <a:ea typeface="Open Sans"/>
                          <a:cs typeface="Open Sans"/>
                        </a:rPr>
                        <a:t>$970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328455418"/>
                  </a:ext>
                </a:extLst>
              </a:tr>
              <a:tr h="514985">
                <a:tc>
                  <a:txBody>
                    <a:bodyPr/>
                    <a:lstStyle/>
                    <a:p>
                      <a:pPr algn="ctr"/>
                      <a:r>
                        <a:rPr lang="en-US" sz="1200" b="1">
                          <a:latin typeface="Open Sans"/>
                          <a:ea typeface="Open Sans"/>
                          <a:cs typeface="Open Sans"/>
                        </a:rPr>
                        <a:t>Of which, GPE</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$121.6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$121.6 million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p>
                      <a:pPr lvl="0" algn="ctr">
                        <a:buNone/>
                      </a:pP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$121.6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buNone/>
                      </a:pPr>
                      <a:r>
                        <a:rPr lang="en-US" sz="1200" b="1" i="0" u="none" strike="noStrike" noProof="0">
                          <a:solidFill>
                            <a:srgbClr val="000000"/>
                          </a:solidFill>
                          <a:latin typeface="Open Sans"/>
                          <a:ea typeface="Open Sans"/>
                          <a:cs typeface="Open Sans"/>
                        </a:rPr>
                        <a:t>$150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1224723752"/>
                  </a:ext>
                </a:extLst>
              </a:tr>
            </a:tbl>
          </a:graphicData>
        </a:graphic>
      </p:graphicFrame>
      <p:sp>
        <p:nvSpPr>
          <p:cNvPr id="2" name="Slide Number Placeholder 4">
            <a:extLst>
              <a:ext uri="{FF2B5EF4-FFF2-40B4-BE49-F238E27FC236}">
                <a16:creationId xmlns:a16="http://schemas.microsoft.com/office/drawing/2014/main" id="{D40A99EA-A355-B387-94FF-71E2EF03058D}"/>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53</a:t>
            </a:fld>
            <a:endParaRPr lang="en-US"/>
          </a:p>
        </p:txBody>
      </p:sp>
    </p:spTree>
    <p:extLst>
      <p:ext uri="{BB962C8B-B14F-4D97-AF65-F5344CB8AC3E}">
        <p14:creationId xmlns:p14="http://schemas.microsoft.com/office/powerpoint/2010/main" val="820642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159F0-547F-5EAD-D82F-4F93B100B7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B28A18-D4D9-5D71-E173-6B55F79E9722}"/>
              </a:ext>
            </a:extLst>
          </p:cNvPr>
          <p:cNvSpPr>
            <a:spLocks noGrp="1"/>
          </p:cNvSpPr>
          <p:nvPr>
            <p:ph type="title"/>
          </p:nvPr>
        </p:nvSpPr>
        <p:spPr/>
        <p:txBody>
          <a:bodyPr>
            <a:normAutofit fontScale="90000"/>
          </a:bodyPr>
          <a:lstStyle/>
          <a:p>
            <a:r>
              <a:rPr lang="en-US">
                <a:latin typeface="Open Sans"/>
                <a:ea typeface="Open Sans"/>
                <a:cs typeface="Open Sans"/>
              </a:rPr>
              <a:t>EPIC Laser Talk:</a:t>
            </a:r>
            <a:br>
              <a:rPr lang="en-US">
                <a:latin typeface="Open Sans"/>
                <a:ea typeface="Open Sans"/>
                <a:cs typeface="Open Sans"/>
              </a:rPr>
            </a:br>
            <a:r>
              <a:rPr lang="en-US">
                <a:latin typeface="Open Sans"/>
                <a:ea typeface="Open Sans"/>
                <a:cs typeface="Open Sans"/>
              </a:rPr>
              <a:t>Speaking Powerfully on TB</a:t>
            </a:r>
            <a:endParaRPr lang="en-US"/>
          </a:p>
        </p:txBody>
      </p:sp>
    </p:spTree>
    <p:extLst>
      <p:ext uri="{BB962C8B-B14F-4D97-AF65-F5344CB8AC3E}">
        <p14:creationId xmlns:p14="http://schemas.microsoft.com/office/powerpoint/2010/main" val="2743709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55</a:t>
            </a:fld>
            <a:endParaRPr lang="en-US"/>
          </a:p>
        </p:txBody>
      </p:sp>
      <p:sp>
        <p:nvSpPr>
          <p:cNvPr id="4" name="Content Placeholder 3">
            <a:extLst>
              <a:ext uri="{FF2B5EF4-FFF2-40B4-BE49-F238E27FC236}">
                <a16:creationId xmlns:a16="http://schemas.microsoft.com/office/drawing/2014/main" id="{3A821DB4-9566-394D-C183-C181724E3D3C}"/>
              </a:ext>
            </a:extLst>
          </p:cNvPr>
          <p:cNvSpPr txBox="1">
            <a:spLocks/>
          </p:cNvSpPr>
          <p:nvPr/>
        </p:nvSpPr>
        <p:spPr>
          <a:xfrm>
            <a:off x="4355260" y="1949039"/>
            <a:ext cx="4658138" cy="1434380"/>
          </a:xfrm>
          <a:prstGeom prst="rect">
            <a:avLst/>
          </a:prstGeom>
        </p:spPr>
        <p:txBody>
          <a:bodyPr vert="horz" lIns="91440" tIns="45720" rIns="91440" bIns="45720" rtlCol="0" anchor="t">
            <a:noAutofit/>
          </a:bodyPr>
          <a:lstStyle>
            <a:defPPr>
              <a:defRPr lang="en-US"/>
            </a:defPPr>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Sarah Leone</a:t>
            </a:r>
          </a:p>
          <a:p>
            <a:pPr marL="115570" indent="0">
              <a:spcBef>
                <a:spcPts val="0"/>
              </a:spcBef>
              <a:buNone/>
            </a:pPr>
            <a:r>
              <a:rPr lang="en-US" sz="2000">
                <a:latin typeface="Open Sans"/>
                <a:ea typeface="Open Sans"/>
                <a:cs typeface="Open Sans"/>
              </a:rPr>
              <a:t>Senior Associate, Grassroots Impact</a:t>
            </a:r>
            <a:br>
              <a:rPr lang="en-US" sz="2000">
                <a:latin typeface="Open Sans"/>
              </a:rPr>
            </a:br>
            <a:r>
              <a:rPr lang="en-US" sz="2000">
                <a:latin typeface="Open Sans"/>
                <a:ea typeface="Open Sans"/>
                <a:cs typeface="Open Sans"/>
                <a:hlinkClick r:id="rId2"/>
              </a:rPr>
              <a:t>sleone@results.org</a:t>
            </a:r>
            <a:endParaRPr lang="en-US" sz="2000"/>
          </a:p>
        </p:txBody>
      </p:sp>
      <p:pic>
        <p:nvPicPr>
          <p:cNvPr id="2" name="Picture 1" descr="A person smiling at camera&#10;&#10;AI-generated content may be incorrect.">
            <a:extLst>
              <a:ext uri="{FF2B5EF4-FFF2-40B4-BE49-F238E27FC236}">
                <a16:creationId xmlns:a16="http://schemas.microsoft.com/office/drawing/2014/main" id="{BAFEF7C7-4FD0-1133-BBCA-207B7C1745D3}"/>
              </a:ext>
            </a:extLst>
          </p:cNvPr>
          <p:cNvPicPr>
            <a:picLocks noChangeAspect="1"/>
          </p:cNvPicPr>
          <p:nvPr/>
        </p:nvPicPr>
        <p:blipFill>
          <a:blip r:embed="rId3"/>
          <a:stretch>
            <a:fillRect/>
          </a:stretch>
        </p:blipFill>
        <p:spPr>
          <a:xfrm>
            <a:off x="1276945" y="1285875"/>
            <a:ext cx="2857500" cy="2857500"/>
          </a:xfrm>
          <a:prstGeom prst="rect">
            <a:avLst/>
          </a:prstGeom>
        </p:spPr>
      </p:pic>
    </p:spTree>
    <p:extLst>
      <p:ext uri="{BB962C8B-B14F-4D97-AF65-F5344CB8AC3E}">
        <p14:creationId xmlns:p14="http://schemas.microsoft.com/office/powerpoint/2010/main" val="1923317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30F58-8B21-7280-A8BF-5BB8275A3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787EC-D7BB-47F5-6AC3-B51E62F63DA2}"/>
              </a:ext>
            </a:extLst>
          </p:cNvPr>
          <p:cNvSpPr>
            <a:spLocks noGrp="1"/>
          </p:cNvSpPr>
          <p:nvPr>
            <p:ph type="title"/>
          </p:nvPr>
        </p:nvSpPr>
        <p:spPr>
          <a:xfrm>
            <a:off x="686707" y="102393"/>
            <a:ext cx="7401491" cy="857250"/>
          </a:xfrm>
        </p:spPr>
        <p:txBody>
          <a:bodyPr>
            <a:normAutofit/>
          </a:bodyPr>
          <a:lstStyle/>
          <a:p>
            <a:r>
              <a:rPr lang="en-US" sz="3000">
                <a:solidFill>
                  <a:srgbClr val="D50032"/>
                </a:solidFill>
                <a:latin typeface="Open Sans"/>
                <a:ea typeface="Open Sans"/>
                <a:cs typeface="Open Sans"/>
              </a:rPr>
              <a:t>How do I create the EPIC Laser Talk?</a:t>
            </a:r>
            <a:endParaRPr lang="en-US" sz="3000">
              <a:solidFill>
                <a:srgbClr val="D50032"/>
              </a:solidFill>
            </a:endParaRPr>
          </a:p>
        </p:txBody>
      </p:sp>
      <p:sp>
        <p:nvSpPr>
          <p:cNvPr id="3" name="Content Placeholder 2">
            <a:extLst>
              <a:ext uri="{FF2B5EF4-FFF2-40B4-BE49-F238E27FC236}">
                <a16:creationId xmlns:a16="http://schemas.microsoft.com/office/drawing/2014/main" id="{D8798962-0DD1-F5D3-D964-6C497CB5C359}"/>
              </a:ext>
            </a:extLst>
          </p:cNvPr>
          <p:cNvSpPr>
            <a:spLocks noGrp="1"/>
          </p:cNvSpPr>
          <p:nvPr>
            <p:ph sz="half" idx="1"/>
          </p:nvPr>
        </p:nvSpPr>
        <p:spPr>
          <a:xfrm>
            <a:off x="82153" y="959643"/>
            <a:ext cx="8610598" cy="3394472"/>
          </a:xfrm>
        </p:spPr>
        <p:txBody>
          <a:bodyPr vert="horz" lIns="91440" tIns="45720" rIns="91440" bIns="45720" rtlCol="0" anchor="t">
            <a:noAutofit/>
          </a:bodyPr>
          <a:lstStyle/>
          <a:p>
            <a:pPr lvl="1">
              <a:lnSpc>
                <a:spcPct val="114000"/>
              </a:lnSpc>
              <a:spcBef>
                <a:spcPts val="0"/>
              </a:spcBef>
              <a:spcAft>
                <a:spcPts val="1200"/>
              </a:spcAft>
              <a:buFont typeface="Wingdings"/>
              <a:buChar char="Ø"/>
            </a:pPr>
            <a:r>
              <a:rPr lang="en-US" sz="2000" b="1">
                <a:highlight>
                  <a:srgbClr val="FFFFFF"/>
                </a:highlight>
                <a:latin typeface="Open Sans"/>
                <a:ea typeface="Open Sans"/>
                <a:cs typeface="Open Sans"/>
              </a:rPr>
              <a:t>E = Engage:</a:t>
            </a:r>
            <a:r>
              <a:rPr lang="en-US" sz="2000">
                <a:highlight>
                  <a:srgbClr val="FFFFFF"/>
                </a:highlight>
                <a:latin typeface="Open Sans"/>
                <a:ea typeface="Open Sans"/>
                <a:cs typeface="Open Sans"/>
              </a:rPr>
              <a:t> Get the listener’s attention with a dramatic fact or short value statement.</a:t>
            </a:r>
            <a:endParaRPr lang="en-US"/>
          </a:p>
          <a:p>
            <a:pPr lvl="1">
              <a:lnSpc>
                <a:spcPct val="114000"/>
              </a:lnSpc>
              <a:spcBef>
                <a:spcPts val="0"/>
              </a:spcBef>
              <a:spcAft>
                <a:spcPts val="1200"/>
              </a:spcAft>
              <a:buFont typeface="Wingdings"/>
              <a:buChar char="Ø"/>
            </a:pPr>
            <a:r>
              <a:rPr lang="en-US" sz="2000" b="1">
                <a:highlight>
                  <a:srgbClr val="FFFFFF"/>
                </a:highlight>
                <a:latin typeface="Open Sans"/>
                <a:ea typeface="Open Sans"/>
                <a:cs typeface="Open Sans"/>
              </a:rPr>
              <a:t>P = State the Problem:</a:t>
            </a:r>
            <a:r>
              <a:rPr lang="en-US" sz="2000">
                <a:highlight>
                  <a:srgbClr val="FFFFFF"/>
                </a:highlight>
                <a:latin typeface="Open Sans"/>
                <a:ea typeface="Open Sans"/>
                <a:cs typeface="Open Sans"/>
              </a:rPr>
              <a:t> Share the problem you want to listener to solve.</a:t>
            </a:r>
          </a:p>
          <a:p>
            <a:pPr lvl="1">
              <a:lnSpc>
                <a:spcPct val="114000"/>
              </a:lnSpc>
              <a:spcBef>
                <a:spcPts val="0"/>
              </a:spcBef>
              <a:spcAft>
                <a:spcPts val="1200"/>
              </a:spcAft>
              <a:buFont typeface="Wingdings"/>
              <a:buChar char="Ø"/>
            </a:pPr>
            <a:r>
              <a:rPr lang="en-US" sz="2000" b="1">
                <a:highlight>
                  <a:srgbClr val="FFFFFF"/>
                </a:highlight>
                <a:latin typeface="Open Sans"/>
                <a:ea typeface="Open Sans"/>
                <a:cs typeface="Open Sans"/>
              </a:rPr>
              <a:t>I = Inform about Solutions:</a:t>
            </a:r>
            <a:r>
              <a:rPr lang="en-US" sz="2000">
                <a:highlight>
                  <a:srgbClr val="FFFFFF"/>
                </a:highlight>
                <a:latin typeface="Open Sans"/>
                <a:ea typeface="Open Sans"/>
                <a:cs typeface="Open Sans"/>
              </a:rPr>
              <a:t> Inform the listener about a solution to the problem.</a:t>
            </a:r>
          </a:p>
          <a:p>
            <a:pPr lvl="1">
              <a:lnSpc>
                <a:spcPct val="114000"/>
              </a:lnSpc>
              <a:spcBef>
                <a:spcPts val="0"/>
              </a:spcBef>
              <a:spcAft>
                <a:spcPts val="1200"/>
              </a:spcAft>
              <a:buFont typeface="Wingdings"/>
              <a:buChar char="Ø"/>
            </a:pPr>
            <a:r>
              <a:rPr lang="en-US" sz="2000" b="1">
                <a:highlight>
                  <a:srgbClr val="FFFFFF"/>
                </a:highlight>
                <a:latin typeface="Open Sans"/>
                <a:ea typeface="Open Sans"/>
                <a:cs typeface="Open Sans"/>
              </a:rPr>
              <a:t>C = Call to action:</a:t>
            </a:r>
            <a:r>
              <a:rPr lang="en-US" sz="2000">
                <a:highlight>
                  <a:srgbClr val="FFFFFF"/>
                </a:highlight>
                <a:latin typeface="Open Sans"/>
                <a:ea typeface="Open Sans"/>
                <a:cs typeface="Open Sans"/>
              </a:rPr>
              <a:t> Tell the listener as specific as possible what you want them to do. </a:t>
            </a:r>
          </a:p>
          <a:p>
            <a:pPr lvl="2">
              <a:lnSpc>
                <a:spcPct val="114000"/>
              </a:lnSpc>
              <a:spcBef>
                <a:spcPts val="0"/>
              </a:spcBef>
              <a:spcAft>
                <a:spcPts val="1200"/>
              </a:spcAft>
              <a:buFont typeface="Wingdings" panose="05000000000000000000" pitchFamily="2" charset="2"/>
              <a:buChar char="§"/>
            </a:pPr>
            <a:r>
              <a:rPr lang="en-US" sz="1800">
                <a:highlight>
                  <a:srgbClr val="FFFFFF"/>
                </a:highlight>
                <a:latin typeface="Open Sans"/>
                <a:ea typeface="Open Sans"/>
                <a:cs typeface="Open Sans"/>
              </a:rPr>
              <a:t>Ideally, phrase your Call to Action in the form of a yes or no question. </a:t>
            </a:r>
            <a:endParaRPr lang="en-US" sz="1800"/>
          </a:p>
        </p:txBody>
      </p:sp>
      <p:sp>
        <p:nvSpPr>
          <p:cNvPr id="5" name="Slide Number Placeholder 4">
            <a:extLst>
              <a:ext uri="{FF2B5EF4-FFF2-40B4-BE49-F238E27FC236}">
                <a16:creationId xmlns:a16="http://schemas.microsoft.com/office/drawing/2014/main" id="{DE5276F2-48C3-6CC5-AD61-E1B1D298DC09}"/>
              </a:ext>
            </a:extLst>
          </p:cNvPr>
          <p:cNvSpPr>
            <a:spLocks noGrp="1"/>
          </p:cNvSpPr>
          <p:nvPr>
            <p:ph type="sldNum" sz="quarter" idx="12"/>
          </p:nvPr>
        </p:nvSpPr>
        <p:spPr/>
        <p:txBody>
          <a:bodyPr/>
          <a:lstStyle/>
          <a:p>
            <a:fld id="{307E6868-079E-1649-B8D1-459B42CE4DE3}" type="slidenum">
              <a:rPr lang="en-US" smtClean="0"/>
              <a:t>56</a:t>
            </a:fld>
            <a:endParaRPr lang="en-US"/>
          </a:p>
        </p:txBody>
      </p:sp>
    </p:spTree>
    <p:extLst>
      <p:ext uri="{BB962C8B-B14F-4D97-AF65-F5344CB8AC3E}">
        <p14:creationId xmlns:p14="http://schemas.microsoft.com/office/powerpoint/2010/main" val="503044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3F9D4-0395-37B3-ABB4-8DE51ABA6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AF1F3-B926-674B-A9B9-9ABB3D290137}"/>
              </a:ext>
            </a:extLst>
          </p:cNvPr>
          <p:cNvSpPr>
            <a:spLocks noGrp="1"/>
          </p:cNvSpPr>
          <p:nvPr>
            <p:ph type="title"/>
          </p:nvPr>
        </p:nvSpPr>
        <p:spPr>
          <a:xfrm>
            <a:off x="871254" y="102393"/>
            <a:ext cx="7401491" cy="857250"/>
          </a:xfrm>
        </p:spPr>
        <p:txBody>
          <a:bodyPr vert="horz" lIns="91440" tIns="45720" rIns="91440" bIns="45720" rtlCol="0" anchor="ctr">
            <a:noAutofit/>
          </a:bodyPr>
          <a:lstStyle/>
          <a:p>
            <a:r>
              <a:rPr lang="en-US" sz="2800">
                <a:solidFill>
                  <a:srgbClr val="D50032"/>
                </a:solidFill>
                <a:highlight>
                  <a:srgbClr val="FFFFFF"/>
                </a:highlight>
                <a:latin typeface="Open Sans"/>
                <a:ea typeface="Open Sans"/>
                <a:cs typeface="Open Sans"/>
              </a:rPr>
              <a:t>2026 EPIC Laser Talk: Tuberculosis</a:t>
            </a:r>
            <a:endParaRPr lang="en-US" sz="2800" b="0">
              <a:solidFill>
                <a:srgbClr val="000000"/>
              </a:solidFill>
              <a:highlight>
                <a:srgbClr val="FFFFFF"/>
              </a:highlight>
              <a:latin typeface="Aptos"/>
            </a:endParaRPr>
          </a:p>
        </p:txBody>
      </p:sp>
      <p:sp>
        <p:nvSpPr>
          <p:cNvPr id="3" name="Content Placeholder 2">
            <a:extLst>
              <a:ext uri="{FF2B5EF4-FFF2-40B4-BE49-F238E27FC236}">
                <a16:creationId xmlns:a16="http://schemas.microsoft.com/office/drawing/2014/main" id="{77AFF577-3FED-4F3C-4479-349906335898}"/>
              </a:ext>
            </a:extLst>
          </p:cNvPr>
          <p:cNvSpPr>
            <a:spLocks noGrp="1"/>
          </p:cNvSpPr>
          <p:nvPr>
            <p:ph sz="half" idx="1"/>
          </p:nvPr>
        </p:nvSpPr>
        <p:spPr>
          <a:xfrm>
            <a:off x="-112968" y="1072203"/>
            <a:ext cx="8708826" cy="3698082"/>
          </a:xfrm>
        </p:spPr>
        <p:txBody>
          <a:bodyPr vert="horz" lIns="91440" tIns="45720" rIns="91440" bIns="45720" rtlCol="0" anchor="t">
            <a:normAutofit/>
          </a:bodyPr>
          <a:lstStyle/>
          <a:p>
            <a:pPr marL="457200" lvl="1" indent="0">
              <a:buNone/>
            </a:pPr>
            <a:r>
              <a:rPr lang="en-US" sz="2800" b="1">
                <a:solidFill>
                  <a:srgbClr val="D50032"/>
                </a:solidFill>
                <a:highlight>
                  <a:srgbClr val="FFFFFF"/>
                </a:highlight>
                <a:latin typeface="Open Sans"/>
                <a:ea typeface="Open Sans"/>
                <a:cs typeface="Open Sans"/>
              </a:rPr>
              <a:t>E</a:t>
            </a:r>
            <a:r>
              <a:rPr lang="en-US" sz="2800" b="1">
                <a:highlight>
                  <a:srgbClr val="FFFFFF"/>
                </a:highlight>
                <a:latin typeface="Open Sans"/>
                <a:ea typeface="Open Sans"/>
                <a:cs typeface="Open Sans"/>
              </a:rPr>
              <a:t>ngage:</a:t>
            </a:r>
            <a:r>
              <a:rPr lang="en-US" sz="1600" b="1">
                <a:highlight>
                  <a:srgbClr val="FFFFFF"/>
                </a:highlight>
                <a:latin typeface="Open Sans"/>
                <a:ea typeface="Open Sans"/>
                <a:cs typeface="Open Sans"/>
              </a:rPr>
              <a:t> </a:t>
            </a:r>
          </a:p>
          <a:p>
            <a:pPr marL="457200" lvl="1" indent="0">
              <a:buNone/>
            </a:pPr>
            <a:r>
              <a:rPr lang="en-US" sz="2800">
                <a:latin typeface="Open Sans"/>
                <a:ea typeface="Open Sans"/>
                <a:cs typeface="Open Sans"/>
              </a:rPr>
              <a:t>While tuberculosis (TB) is often thought of as a disease of the past, it is the world’s leading infectious killer. Many cases are curable, but access to treatment often comes too late. </a:t>
            </a:r>
            <a:endParaRPr lang="en-US" sz="1600">
              <a:highlight>
                <a:srgbClr val="FFFFFF"/>
              </a:highlight>
              <a:latin typeface="Open Sans"/>
              <a:ea typeface="Open Sans"/>
              <a:cs typeface="Open Sans"/>
            </a:endParaRPr>
          </a:p>
          <a:p>
            <a:pPr marL="1371600" lvl="3" indent="0">
              <a:buNone/>
            </a:pPr>
            <a:endParaRPr lang="en-US" sz="2000" b="1">
              <a:highlight>
                <a:srgbClr val="FFFFFF"/>
              </a:highlight>
              <a:latin typeface="Open Sans"/>
              <a:ea typeface="Open Sans"/>
              <a:cs typeface="Open Sans"/>
            </a:endParaRPr>
          </a:p>
          <a:p>
            <a:endParaRPr lang="en-US" sz="1200">
              <a:highlight>
                <a:srgbClr val="FFFFFF"/>
              </a:highlight>
              <a:latin typeface="Aptos"/>
            </a:endParaRPr>
          </a:p>
          <a:p>
            <a:pPr lvl="3">
              <a:buFont typeface="Wingdings"/>
              <a:buChar char="Ø"/>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FDE3D579-CC7E-F47A-7891-FF0AE579AE3E}"/>
              </a:ext>
            </a:extLst>
          </p:cNvPr>
          <p:cNvSpPr>
            <a:spLocks noGrp="1"/>
          </p:cNvSpPr>
          <p:nvPr>
            <p:ph type="sldNum" sz="quarter" idx="12"/>
          </p:nvPr>
        </p:nvSpPr>
        <p:spPr/>
        <p:txBody>
          <a:bodyPr/>
          <a:lstStyle/>
          <a:p>
            <a:fld id="{307E6868-079E-1649-B8D1-459B42CE4DE3}" type="slidenum">
              <a:rPr lang="en-US" smtClean="0"/>
              <a:t>57</a:t>
            </a:fld>
            <a:endParaRPr lang="en-US"/>
          </a:p>
        </p:txBody>
      </p:sp>
    </p:spTree>
    <p:extLst>
      <p:ext uri="{BB962C8B-B14F-4D97-AF65-F5344CB8AC3E}">
        <p14:creationId xmlns:p14="http://schemas.microsoft.com/office/powerpoint/2010/main" val="966796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1E740-435E-FD34-FD34-6B3B8C0515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414EC-BB46-DD4B-275A-964148191FEA}"/>
              </a:ext>
            </a:extLst>
          </p:cNvPr>
          <p:cNvSpPr>
            <a:spLocks noGrp="1"/>
          </p:cNvSpPr>
          <p:nvPr>
            <p:ph sz="half" idx="1"/>
          </p:nvPr>
        </p:nvSpPr>
        <p:spPr>
          <a:xfrm>
            <a:off x="-112968" y="1072203"/>
            <a:ext cx="8708826" cy="3698082"/>
          </a:xfrm>
        </p:spPr>
        <p:txBody>
          <a:bodyPr vert="horz" lIns="91440" tIns="45720" rIns="91440" bIns="45720" rtlCol="0" anchor="t">
            <a:normAutofit/>
          </a:bodyPr>
          <a:lstStyle/>
          <a:p>
            <a:pPr marL="914400" lvl="1" indent="-457200">
              <a:lnSpc>
                <a:spcPct val="114000"/>
              </a:lnSpc>
              <a:spcBef>
                <a:spcPts val="0"/>
              </a:spcBef>
              <a:spcAft>
                <a:spcPts val="600"/>
              </a:spcAft>
              <a:buFont typeface="Wingdings"/>
              <a:buChar char="Ø"/>
            </a:pPr>
            <a:r>
              <a:rPr lang="en-US" sz="2800">
                <a:highlight>
                  <a:srgbClr val="FFFFFF"/>
                </a:highlight>
                <a:latin typeface="Open Sans"/>
                <a:ea typeface="Open Sans"/>
                <a:cs typeface="Open Sans"/>
              </a:rPr>
              <a:t>Personalize your </a:t>
            </a:r>
            <a:r>
              <a:rPr lang="en-US" sz="2800" b="1">
                <a:solidFill>
                  <a:srgbClr val="C00000"/>
                </a:solidFill>
                <a:highlight>
                  <a:srgbClr val="FFFFFF"/>
                </a:highlight>
                <a:latin typeface="Open Sans"/>
                <a:ea typeface="Open Sans"/>
                <a:cs typeface="Open Sans"/>
              </a:rPr>
              <a:t>Engage </a:t>
            </a:r>
            <a:r>
              <a:rPr lang="en-US" sz="2800">
                <a:highlight>
                  <a:srgbClr val="FFFFFF"/>
                </a:highlight>
                <a:latin typeface="Open Sans"/>
                <a:ea typeface="Open Sans"/>
                <a:cs typeface="Open Sans"/>
              </a:rPr>
              <a:t>statement:</a:t>
            </a:r>
          </a:p>
          <a:p>
            <a:pPr marL="1371600" lvl="2" indent="-457200">
              <a:lnSpc>
                <a:spcPct val="114000"/>
              </a:lnSpc>
              <a:spcBef>
                <a:spcPts val="0"/>
              </a:spcBef>
              <a:spcAft>
                <a:spcPts val="600"/>
              </a:spcAft>
            </a:pPr>
            <a:r>
              <a:rPr lang="en-US" sz="2800">
                <a:highlight>
                  <a:srgbClr val="FFFFFF"/>
                </a:highlight>
                <a:latin typeface="Open Sans"/>
                <a:ea typeface="Open Sans"/>
                <a:cs typeface="Open Sans"/>
              </a:rPr>
              <a:t>How do you relate to this issue? </a:t>
            </a:r>
          </a:p>
          <a:p>
            <a:pPr marL="1371600" lvl="2" indent="-457200">
              <a:lnSpc>
                <a:spcPct val="114000"/>
              </a:lnSpc>
              <a:spcBef>
                <a:spcPts val="0"/>
              </a:spcBef>
              <a:spcAft>
                <a:spcPts val="600"/>
              </a:spcAft>
            </a:pPr>
            <a:r>
              <a:rPr lang="en-US" sz="2800">
                <a:highlight>
                  <a:srgbClr val="FFFFFF"/>
                </a:highlight>
                <a:latin typeface="Open Sans"/>
                <a:ea typeface="Open Sans"/>
                <a:cs typeface="Open Sans"/>
              </a:rPr>
              <a:t>What resonates with you? </a:t>
            </a:r>
          </a:p>
          <a:p>
            <a:pPr marL="1371600" lvl="2" indent="-457200">
              <a:lnSpc>
                <a:spcPct val="114000"/>
              </a:lnSpc>
              <a:spcBef>
                <a:spcPts val="0"/>
              </a:spcBef>
              <a:spcAft>
                <a:spcPts val="600"/>
              </a:spcAft>
            </a:pPr>
            <a:r>
              <a:rPr lang="en-US" sz="2800">
                <a:highlight>
                  <a:srgbClr val="FFFFFF"/>
                </a:highlight>
                <a:latin typeface="Open Sans"/>
                <a:ea typeface="Open Sans"/>
                <a:cs typeface="Open Sans"/>
              </a:rPr>
              <a:t>Do you have a personal story about TB you want to share?</a:t>
            </a:r>
            <a:endParaRPr lang="en-US" sz="2000">
              <a:highlight>
                <a:srgbClr val="FFFFFF"/>
              </a:highlight>
              <a:latin typeface="Open Sans"/>
              <a:ea typeface="Open Sans"/>
              <a:cs typeface="Open Sans"/>
            </a:endParaRPr>
          </a:p>
          <a:p>
            <a:endParaRPr lang="en-US" sz="1200">
              <a:highlight>
                <a:srgbClr val="FFFFFF"/>
              </a:highlight>
              <a:latin typeface="Aptos"/>
            </a:endParaRPr>
          </a:p>
          <a:p>
            <a:pPr lvl="3">
              <a:buFont typeface="Wingdings"/>
              <a:buChar char="Ø"/>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175E7B4F-03F3-6E12-8557-243A7FFA1EDF}"/>
              </a:ext>
            </a:extLst>
          </p:cNvPr>
          <p:cNvSpPr>
            <a:spLocks noGrp="1"/>
          </p:cNvSpPr>
          <p:nvPr>
            <p:ph type="sldNum" sz="quarter" idx="12"/>
          </p:nvPr>
        </p:nvSpPr>
        <p:spPr/>
        <p:txBody>
          <a:bodyPr/>
          <a:lstStyle/>
          <a:p>
            <a:fld id="{307E6868-079E-1649-B8D1-459B42CE4DE3}" type="slidenum">
              <a:rPr lang="en-US" smtClean="0"/>
              <a:t>58</a:t>
            </a:fld>
            <a:endParaRPr lang="en-US"/>
          </a:p>
        </p:txBody>
      </p:sp>
      <p:sp>
        <p:nvSpPr>
          <p:cNvPr id="7" name="Title 1">
            <a:extLst>
              <a:ext uri="{FF2B5EF4-FFF2-40B4-BE49-F238E27FC236}">
                <a16:creationId xmlns:a16="http://schemas.microsoft.com/office/drawing/2014/main" id="{F1B49A8A-95CE-DCC8-640A-C4751C953EAB}"/>
              </a:ext>
            </a:extLst>
          </p:cNvPr>
          <p:cNvSpPr>
            <a:spLocks noGrp="1"/>
          </p:cNvSpPr>
          <p:nvPr>
            <p:ph type="title"/>
          </p:nvPr>
        </p:nvSpPr>
        <p:spPr>
          <a:xfrm>
            <a:off x="871254" y="102393"/>
            <a:ext cx="7401491" cy="857250"/>
          </a:xfrm>
        </p:spPr>
        <p:txBody>
          <a:bodyPr vert="horz" lIns="91440" tIns="45720" rIns="91440" bIns="45720" rtlCol="0" anchor="ctr">
            <a:noAutofit/>
          </a:bodyPr>
          <a:lstStyle/>
          <a:p>
            <a:r>
              <a:rPr lang="en-US" sz="2800">
                <a:solidFill>
                  <a:srgbClr val="D50032"/>
                </a:solidFill>
                <a:highlight>
                  <a:srgbClr val="FFFFFF"/>
                </a:highlight>
                <a:latin typeface="Open Sans"/>
                <a:ea typeface="Open Sans"/>
                <a:cs typeface="Open Sans"/>
              </a:rPr>
              <a:t>2026 EPIC Laser Talk: Tuberculosis</a:t>
            </a:r>
            <a:endParaRPr lang="en-US" sz="2800" b="0">
              <a:solidFill>
                <a:srgbClr val="000000"/>
              </a:solidFill>
              <a:highlight>
                <a:srgbClr val="FFFFFF"/>
              </a:highlight>
              <a:latin typeface="Aptos"/>
            </a:endParaRPr>
          </a:p>
        </p:txBody>
      </p:sp>
    </p:spTree>
    <p:extLst>
      <p:ext uri="{BB962C8B-B14F-4D97-AF65-F5344CB8AC3E}">
        <p14:creationId xmlns:p14="http://schemas.microsoft.com/office/powerpoint/2010/main" val="1652027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91569-51B4-139C-C6D1-04B622B41C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D3EFA-7DCD-CA2C-4313-3BCD037D4CDF}"/>
              </a:ext>
            </a:extLst>
          </p:cNvPr>
          <p:cNvSpPr>
            <a:spLocks noGrp="1"/>
          </p:cNvSpPr>
          <p:nvPr>
            <p:ph type="title"/>
          </p:nvPr>
        </p:nvSpPr>
        <p:spPr>
          <a:xfrm>
            <a:off x="871254" y="102393"/>
            <a:ext cx="7401491" cy="857250"/>
          </a:xfrm>
        </p:spPr>
        <p:txBody>
          <a:bodyPr vert="horz" lIns="91440" tIns="45720" rIns="91440" bIns="45720" rtlCol="0" anchor="ctr">
            <a:noAutofit/>
          </a:bodyPr>
          <a:lstStyle/>
          <a:p>
            <a:r>
              <a:rPr lang="en-US" sz="2800">
                <a:solidFill>
                  <a:srgbClr val="D50032"/>
                </a:solidFill>
                <a:highlight>
                  <a:srgbClr val="FFFFFF"/>
                </a:highlight>
                <a:latin typeface="Open Sans"/>
                <a:ea typeface="Open Sans"/>
                <a:cs typeface="Open Sans"/>
              </a:rPr>
              <a:t>2026 EPIC Laser Talk: Tuberculosis</a:t>
            </a:r>
            <a:endParaRPr lang="en-US" sz="2800" b="0">
              <a:solidFill>
                <a:srgbClr val="000000"/>
              </a:solidFill>
              <a:highlight>
                <a:srgbClr val="FFFFFF"/>
              </a:highlight>
              <a:latin typeface="Aptos"/>
            </a:endParaRPr>
          </a:p>
        </p:txBody>
      </p:sp>
      <p:sp>
        <p:nvSpPr>
          <p:cNvPr id="3" name="Content Placeholder 2">
            <a:extLst>
              <a:ext uri="{FF2B5EF4-FFF2-40B4-BE49-F238E27FC236}">
                <a16:creationId xmlns:a16="http://schemas.microsoft.com/office/drawing/2014/main" id="{DFEAFFC0-E205-5066-ECDD-594E964A84B8}"/>
              </a:ext>
            </a:extLst>
          </p:cNvPr>
          <p:cNvSpPr>
            <a:spLocks noGrp="1"/>
          </p:cNvSpPr>
          <p:nvPr>
            <p:ph sz="half" idx="1"/>
          </p:nvPr>
        </p:nvSpPr>
        <p:spPr>
          <a:xfrm>
            <a:off x="-112968" y="1072203"/>
            <a:ext cx="8708826" cy="3698082"/>
          </a:xfrm>
        </p:spPr>
        <p:txBody>
          <a:bodyPr vert="horz" lIns="91440" tIns="45720" rIns="91440" bIns="45720" rtlCol="0" anchor="t">
            <a:normAutofit/>
          </a:bodyPr>
          <a:lstStyle/>
          <a:p>
            <a:pPr marL="457200" lvl="1" indent="0">
              <a:buNone/>
            </a:pPr>
            <a:r>
              <a:rPr lang="en-US" sz="2800" b="1">
                <a:solidFill>
                  <a:srgbClr val="D50032"/>
                </a:solidFill>
                <a:highlight>
                  <a:srgbClr val="FFFFFF"/>
                </a:highlight>
                <a:latin typeface="Open Sans"/>
                <a:ea typeface="Open Sans"/>
                <a:cs typeface="Open Sans"/>
              </a:rPr>
              <a:t>P</a:t>
            </a:r>
            <a:r>
              <a:rPr lang="en-US" sz="2800" b="1">
                <a:highlight>
                  <a:srgbClr val="FFFFFF"/>
                </a:highlight>
                <a:latin typeface="Open Sans"/>
                <a:ea typeface="Open Sans"/>
                <a:cs typeface="Open Sans"/>
              </a:rPr>
              <a:t>roblem:</a:t>
            </a:r>
            <a:r>
              <a:rPr lang="en-US" sz="1600" b="1">
                <a:highlight>
                  <a:srgbClr val="FFFFFF"/>
                </a:highlight>
                <a:latin typeface="Open Sans"/>
                <a:ea typeface="Open Sans"/>
                <a:cs typeface="Open Sans"/>
              </a:rPr>
              <a:t> </a:t>
            </a:r>
          </a:p>
          <a:p>
            <a:pPr marL="457200" indent="0">
              <a:buNone/>
            </a:pPr>
            <a:r>
              <a:rPr lang="en-US">
                <a:highlight>
                  <a:srgbClr val="FFFFFF"/>
                </a:highlight>
                <a:latin typeface="Open Sans"/>
                <a:ea typeface="Open Sans"/>
                <a:cs typeface="Open Sans"/>
              </a:rPr>
              <a:t>We’ve known how to prevent, treat, and cure TB for decades yet an estimated </a:t>
            </a:r>
            <a:r>
              <a:rPr lang="en-US" u="sng">
                <a:highlight>
                  <a:srgbClr val="FFFFFF"/>
                </a:highlight>
                <a:latin typeface="Open Sans"/>
                <a:ea typeface="Open Sans"/>
                <a:cs typeface="Open Sans"/>
                <a:hlinkClick r:id="rId2"/>
              </a:rPr>
              <a:t>10.7 million people fell ill</a:t>
            </a:r>
            <a:r>
              <a:rPr lang="en-US">
                <a:highlight>
                  <a:srgbClr val="FFFFFF"/>
                </a:highlight>
                <a:latin typeface="Open Sans"/>
                <a:ea typeface="Open Sans"/>
                <a:cs typeface="Open Sans"/>
              </a:rPr>
              <a:t> and 1.23 million died in 2024. Every year, 2.7 million go undiagnosed. Treatment and diagnosis disruptions last year may lead to more drug resistance and </a:t>
            </a:r>
            <a:r>
              <a:rPr lang="en-US" u="sng">
                <a:highlight>
                  <a:srgbClr val="FFFFFF"/>
                </a:highlight>
                <a:latin typeface="Open Sans"/>
                <a:ea typeface="Open Sans"/>
                <a:cs typeface="Open Sans"/>
                <a:hlinkClick r:id="rId3"/>
              </a:rPr>
              <a:t>millions of additional cases and deaths</a:t>
            </a:r>
            <a:r>
              <a:rPr lang="en-US">
                <a:highlight>
                  <a:srgbClr val="FFFFFF"/>
                </a:highlight>
                <a:latin typeface="Open Sans"/>
                <a:ea typeface="Open Sans"/>
                <a:cs typeface="Open Sans"/>
              </a:rPr>
              <a:t>.</a:t>
            </a:r>
            <a:endParaRPr lang="en-US">
              <a:highlight>
                <a:srgbClr val="FFFFFF"/>
              </a:highlight>
            </a:endParaRPr>
          </a:p>
          <a:p>
            <a:pPr marL="1371600" lvl="3" indent="0">
              <a:buNone/>
            </a:pPr>
            <a:endParaRPr lang="en-US" sz="2000" b="1">
              <a:highlight>
                <a:srgbClr val="FFFFFF"/>
              </a:highlight>
              <a:latin typeface="Open Sans"/>
              <a:ea typeface="Open Sans"/>
              <a:cs typeface="Open Sans"/>
            </a:endParaRPr>
          </a:p>
          <a:p>
            <a:endParaRPr lang="en-US" sz="1200">
              <a:highlight>
                <a:srgbClr val="FFFFFF"/>
              </a:highlight>
              <a:latin typeface="Aptos"/>
            </a:endParaRPr>
          </a:p>
          <a:p>
            <a:pPr lvl="3">
              <a:buFont typeface="Wingdings"/>
              <a:buChar char="Ø"/>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2846730D-9D0B-0A5C-61F7-5CC49B36A5F0}"/>
              </a:ext>
            </a:extLst>
          </p:cNvPr>
          <p:cNvSpPr>
            <a:spLocks noGrp="1"/>
          </p:cNvSpPr>
          <p:nvPr>
            <p:ph type="sldNum" sz="quarter" idx="12"/>
          </p:nvPr>
        </p:nvSpPr>
        <p:spPr/>
        <p:txBody>
          <a:bodyPr/>
          <a:lstStyle/>
          <a:p>
            <a:fld id="{307E6868-079E-1649-B8D1-459B42CE4DE3}" type="slidenum">
              <a:rPr lang="en-US" smtClean="0"/>
              <a:t>59</a:t>
            </a:fld>
            <a:endParaRPr lang="en-US"/>
          </a:p>
        </p:txBody>
      </p:sp>
    </p:spTree>
    <p:extLst>
      <p:ext uri="{BB962C8B-B14F-4D97-AF65-F5344CB8AC3E}">
        <p14:creationId xmlns:p14="http://schemas.microsoft.com/office/powerpoint/2010/main" val="396477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a:latin typeface="Open Sans"/>
                <a:ea typeface="Open Sans"/>
                <a:cs typeface="Open Sans"/>
              </a:rPr>
              <a:t>Appropriations 101</a:t>
            </a:r>
            <a:endParaRPr lang="en-US"/>
          </a:p>
        </p:txBody>
      </p:sp>
    </p:spTree>
    <p:extLst>
      <p:ext uri="{BB962C8B-B14F-4D97-AF65-F5344CB8AC3E}">
        <p14:creationId xmlns:p14="http://schemas.microsoft.com/office/powerpoint/2010/main" val="320024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776AB-92D1-9D3B-9CFA-391563780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EF0F2-8DFC-D902-4559-128DE6B2F1B4}"/>
              </a:ext>
            </a:extLst>
          </p:cNvPr>
          <p:cNvSpPr>
            <a:spLocks noGrp="1"/>
          </p:cNvSpPr>
          <p:nvPr>
            <p:ph type="title"/>
          </p:nvPr>
        </p:nvSpPr>
        <p:spPr>
          <a:xfrm>
            <a:off x="871254" y="102393"/>
            <a:ext cx="7401491" cy="857250"/>
          </a:xfrm>
        </p:spPr>
        <p:txBody>
          <a:bodyPr vert="horz" lIns="91440" tIns="45720" rIns="91440" bIns="45720" rtlCol="0" anchor="ctr">
            <a:noAutofit/>
          </a:bodyPr>
          <a:lstStyle/>
          <a:p>
            <a:r>
              <a:rPr lang="en-US" sz="2800">
                <a:solidFill>
                  <a:srgbClr val="D50032"/>
                </a:solidFill>
                <a:highlight>
                  <a:srgbClr val="FFFFFF"/>
                </a:highlight>
                <a:latin typeface="Open Sans"/>
                <a:ea typeface="Open Sans"/>
                <a:cs typeface="Open Sans"/>
              </a:rPr>
              <a:t>2026 EPIC Laser Talk: Tuberculosis</a:t>
            </a:r>
            <a:endParaRPr lang="en-US" sz="2800" b="0">
              <a:solidFill>
                <a:srgbClr val="000000"/>
              </a:solidFill>
              <a:highlight>
                <a:srgbClr val="FFFFFF"/>
              </a:highlight>
              <a:latin typeface="Aptos"/>
            </a:endParaRPr>
          </a:p>
        </p:txBody>
      </p:sp>
      <p:sp>
        <p:nvSpPr>
          <p:cNvPr id="3" name="Content Placeholder 2">
            <a:extLst>
              <a:ext uri="{FF2B5EF4-FFF2-40B4-BE49-F238E27FC236}">
                <a16:creationId xmlns:a16="http://schemas.microsoft.com/office/drawing/2014/main" id="{00C94D4C-8660-1F45-BB0C-F30E0EB48DC8}"/>
              </a:ext>
            </a:extLst>
          </p:cNvPr>
          <p:cNvSpPr>
            <a:spLocks noGrp="1"/>
          </p:cNvSpPr>
          <p:nvPr>
            <p:ph sz="half" idx="1"/>
          </p:nvPr>
        </p:nvSpPr>
        <p:spPr>
          <a:xfrm>
            <a:off x="-112968" y="1072203"/>
            <a:ext cx="8708826" cy="3698082"/>
          </a:xfrm>
        </p:spPr>
        <p:txBody>
          <a:bodyPr vert="horz" lIns="91440" tIns="45720" rIns="91440" bIns="45720" rtlCol="0" anchor="t">
            <a:normAutofit lnSpcReduction="10000"/>
          </a:bodyPr>
          <a:lstStyle/>
          <a:p>
            <a:pPr marL="914400" lvl="1" indent="-457200">
              <a:lnSpc>
                <a:spcPct val="124000"/>
              </a:lnSpc>
              <a:spcBef>
                <a:spcPts val="0"/>
              </a:spcBef>
              <a:spcAft>
                <a:spcPts val="600"/>
              </a:spcAft>
              <a:buFont typeface="Wingdings"/>
              <a:buChar char="Ø"/>
            </a:pPr>
            <a:r>
              <a:rPr lang="en-US" sz="2800">
                <a:highlight>
                  <a:srgbClr val="FFFFFF"/>
                </a:highlight>
                <a:latin typeface="Open Sans"/>
                <a:ea typeface="Open Sans"/>
                <a:cs typeface="Open Sans"/>
              </a:rPr>
              <a:t>Personalize your </a:t>
            </a:r>
            <a:r>
              <a:rPr lang="en-US" sz="2800" b="1">
                <a:solidFill>
                  <a:srgbClr val="D50032"/>
                </a:solidFill>
                <a:highlight>
                  <a:srgbClr val="FFFFFF"/>
                </a:highlight>
                <a:latin typeface="Open Sans"/>
                <a:ea typeface="Open Sans"/>
                <a:cs typeface="Open Sans"/>
              </a:rPr>
              <a:t>Problem</a:t>
            </a:r>
            <a:r>
              <a:rPr lang="en-US" sz="2800" b="1">
                <a:solidFill>
                  <a:srgbClr val="C00000"/>
                </a:solidFill>
                <a:highlight>
                  <a:srgbClr val="FFFFFF"/>
                </a:highlight>
                <a:latin typeface="Open Sans"/>
                <a:ea typeface="Open Sans"/>
                <a:cs typeface="Open Sans"/>
              </a:rPr>
              <a:t> </a:t>
            </a:r>
            <a:r>
              <a:rPr lang="en-US" sz="2800">
                <a:highlight>
                  <a:srgbClr val="FFFFFF"/>
                </a:highlight>
                <a:latin typeface="Open Sans"/>
                <a:ea typeface="Open Sans"/>
                <a:cs typeface="Open Sans"/>
              </a:rPr>
              <a:t>statement:</a:t>
            </a:r>
          </a:p>
          <a:p>
            <a:pPr marL="1371600" lvl="2" indent="-457200">
              <a:lnSpc>
                <a:spcPct val="124000"/>
              </a:lnSpc>
              <a:spcBef>
                <a:spcPts val="0"/>
              </a:spcBef>
              <a:spcAft>
                <a:spcPts val="600"/>
              </a:spcAft>
            </a:pPr>
            <a:r>
              <a:rPr lang="en-US" sz="2600">
                <a:highlight>
                  <a:srgbClr val="FFFFFF"/>
                </a:highlight>
                <a:latin typeface="Open Sans"/>
                <a:ea typeface="Open Sans"/>
                <a:cs typeface="Open Sans"/>
              </a:rPr>
              <a:t>Although TB has not gone to pandemic levels in the U.S., it is a global disease and does exist in our country. </a:t>
            </a:r>
          </a:p>
          <a:p>
            <a:pPr marL="1371600" lvl="2" indent="-457200">
              <a:lnSpc>
                <a:spcPct val="124000"/>
              </a:lnSpc>
              <a:spcBef>
                <a:spcPts val="0"/>
              </a:spcBef>
              <a:spcAft>
                <a:spcPts val="600"/>
              </a:spcAft>
            </a:pPr>
            <a:r>
              <a:rPr lang="en-US" sz="2600">
                <a:highlight>
                  <a:srgbClr val="FFFFFF"/>
                </a:highlight>
                <a:latin typeface="Open Sans"/>
                <a:ea typeface="Open Sans"/>
                <a:cs typeface="Open Sans"/>
              </a:rPr>
              <a:t>Do you know the stats in your state/district? </a:t>
            </a:r>
          </a:p>
          <a:p>
            <a:pPr marL="1371600" lvl="2" indent="-457200">
              <a:lnSpc>
                <a:spcPct val="124000"/>
              </a:lnSpc>
              <a:spcBef>
                <a:spcPts val="0"/>
              </a:spcBef>
              <a:spcAft>
                <a:spcPts val="600"/>
              </a:spcAft>
            </a:pPr>
            <a:r>
              <a:rPr lang="en-US" sz="2600">
                <a:highlight>
                  <a:srgbClr val="FFFFFF"/>
                </a:highlight>
                <a:latin typeface="Open Sans"/>
                <a:ea typeface="Open Sans"/>
                <a:cs typeface="Open Sans"/>
              </a:rPr>
              <a:t>Diseases know no borders, TB is airborne, so it can impact anyone, anywhere. </a:t>
            </a:r>
          </a:p>
          <a:p>
            <a:pPr lvl="3">
              <a:buFont typeface="Wingdings"/>
              <a:buChar char="Ø"/>
            </a:pPr>
            <a:endParaRPr lang="en-US" sz="2000" b="1">
              <a:highlight>
                <a:srgbClr val="FFFFFF"/>
              </a:highlight>
              <a:latin typeface="Open Sans"/>
              <a:ea typeface="Open Sans"/>
              <a:cs typeface="Open Sans"/>
            </a:endParaRPr>
          </a:p>
          <a:p>
            <a:endParaRPr lang="en-US" sz="1200">
              <a:highlight>
                <a:srgbClr val="FFFFFF"/>
              </a:highlight>
              <a:latin typeface="Aptos"/>
            </a:endParaRPr>
          </a:p>
          <a:p>
            <a:pPr lvl="3">
              <a:buFont typeface="Wingdings"/>
              <a:buChar char="Ø"/>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74C52AFC-A181-7E66-484F-2205A6816304}"/>
              </a:ext>
            </a:extLst>
          </p:cNvPr>
          <p:cNvSpPr>
            <a:spLocks noGrp="1"/>
          </p:cNvSpPr>
          <p:nvPr>
            <p:ph type="sldNum" sz="quarter" idx="12"/>
          </p:nvPr>
        </p:nvSpPr>
        <p:spPr/>
        <p:txBody>
          <a:bodyPr/>
          <a:lstStyle/>
          <a:p>
            <a:fld id="{307E6868-079E-1649-B8D1-459B42CE4DE3}" type="slidenum">
              <a:rPr lang="en-US" smtClean="0"/>
              <a:t>60</a:t>
            </a:fld>
            <a:endParaRPr lang="en-US"/>
          </a:p>
        </p:txBody>
      </p:sp>
    </p:spTree>
    <p:extLst>
      <p:ext uri="{BB962C8B-B14F-4D97-AF65-F5344CB8AC3E}">
        <p14:creationId xmlns:p14="http://schemas.microsoft.com/office/powerpoint/2010/main" val="2586821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CD8DA-D636-3AA4-BEAD-AA9C110FB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AAE68-9B3E-B18D-84E1-5B4D9515A083}"/>
              </a:ext>
            </a:extLst>
          </p:cNvPr>
          <p:cNvSpPr>
            <a:spLocks noGrp="1"/>
          </p:cNvSpPr>
          <p:nvPr>
            <p:ph type="title"/>
          </p:nvPr>
        </p:nvSpPr>
        <p:spPr>
          <a:xfrm>
            <a:off x="871254" y="102393"/>
            <a:ext cx="7401491" cy="857250"/>
          </a:xfrm>
        </p:spPr>
        <p:txBody>
          <a:bodyPr vert="horz" lIns="91440" tIns="45720" rIns="91440" bIns="45720" rtlCol="0" anchor="ctr">
            <a:noAutofit/>
          </a:bodyPr>
          <a:lstStyle/>
          <a:p>
            <a:r>
              <a:rPr kumimoji="0" lang="en-US" sz="2800" b="1" i="0" u="none" strike="noStrike" kern="1200" cap="none" spc="0" normalizeH="0" baseline="0" noProof="0">
                <a:ln>
                  <a:noFill/>
                </a:ln>
                <a:solidFill>
                  <a:srgbClr val="D50032"/>
                </a:solidFill>
                <a:effectLst/>
                <a:highlight>
                  <a:srgbClr val="FFFFFF"/>
                </a:highlight>
                <a:uLnTx/>
                <a:uFillTx/>
                <a:latin typeface="Open Sans"/>
                <a:ea typeface="Open Sans"/>
                <a:cs typeface="Open Sans"/>
              </a:rPr>
              <a:t>2026 EPIC Laser Talk: Tuberculosis</a:t>
            </a:r>
            <a:endParaRPr lang="en-US" sz="3200" b="0">
              <a:solidFill>
                <a:srgbClr val="D50032"/>
              </a:solidFill>
              <a:highlight>
                <a:srgbClr val="FFFFFF"/>
              </a:highlight>
              <a:latin typeface="Aptos"/>
            </a:endParaRPr>
          </a:p>
        </p:txBody>
      </p:sp>
      <p:sp>
        <p:nvSpPr>
          <p:cNvPr id="3" name="Content Placeholder 2">
            <a:extLst>
              <a:ext uri="{FF2B5EF4-FFF2-40B4-BE49-F238E27FC236}">
                <a16:creationId xmlns:a16="http://schemas.microsoft.com/office/drawing/2014/main" id="{7B848A13-3FDB-5ABB-112B-6354114788C9}"/>
              </a:ext>
            </a:extLst>
          </p:cNvPr>
          <p:cNvSpPr>
            <a:spLocks noGrp="1"/>
          </p:cNvSpPr>
          <p:nvPr>
            <p:ph sz="half" idx="1"/>
          </p:nvPr>
        </p:nvSpPr>
        <p:spPr>
          <a:xfrm>
            <a:off x="-112968" y="959643"/>
            <a:ext cx="8708826" cy="3968904"/>
          </a:xfrm>
        </p:spPr>
        <p:txBody>
          <a:bodyPr vert="horz" lIns="91440" tIns="45720" rIns="91440" bIns="45720" rtlCol="0" anchor="t">
            <a:normAutofit fontScale="85000" lnSpcReduction="20000"/>
          </a:bodyPr>
          <a:lstStyle/>
          <a:p>
            <a:pPr marL="457200" lvl="1" indent="0">
              <a:buNone/>
            </a:pPr>
            <a:r>
              <a:rPr lang="en-US" sz="2800" b="1">
                <a:solidFill>
                  <a:srgbClr val="D50032"/>
                </a:solidFill>
                <a:highlight>
                  <a:srgbClr val="FFFFFF"/>
                </a:highlight>
                <a:latin typeface="Open Sans"/>
                <a:ea typeface="Open Sans"/>
                <a:cs typeface="Open Sans"/>
              </a:rPr>
              <a:t>I</a:t>
            </a:r>
            <a:r>
              <a:rPr lang="en-US" sz="2800" b="1">
                <a:highlight>
                  <a:srgbClr val="FFFFFF"/>
                </a:highlight>
                <a:latin typeface="Open Sans"/>
                <a:ea typeface="Open Sans"/>
                <a:cs typeface="Open Sans"/>
              </a:rPr>
              <a:t>nform:</a:t>
            </a:r>
            <a:r>
              <a:rPr lang="en-US" sz="1600" b="1">
                <a:highlight>
                  <a:srgbClr val="FFFFFF"/>
                </a:highlight>
                <a:latin typeface="Open Sans"/>
                <a:ea typeface="Open Sans"/>
                <a:cs typeface="Open Sans"/>
              </a:rPr>
              <a:t> </a:t>
            </a:r>
          </a:p>
          <a:p>
            <a:pPr marL="457200" lvl="1" indent="0">
              <a:lnSpc>
                <a:spcPct val="134000"/>
              </a:lnSpc>
              <a:buNone/>
            </a:pPr>
            <a:r>
              <a:rPr lang="en-US" sz="2800">
                <a:latin typeface="Open Sans"/>
                <a:ea typeface="Open Sans"/>
                <a:cs typeface="Open Sans"/>
              </a:rPr>
              <a:t>Congress can play a key role by continuing U.S. support for bilateral global TB programs. In 2023 alone, the U.S. supported the treatment of 113,000 cases of drug-resistant TB, diagnosis of 6.4 million patients, and prevention for 2.4 million people at the highest risk. Crucial research and new innovations have dramatically shortened TB treatment, reduced side effects, and saved more lives.</a:t>
            </a:r>
          </a:p>
          <a:p>
            <a:pPr marL="1371600" lvl="3" indent="0">
              <a:buNone/>
            </a:pPr>
            <a:endParaRPr lang="en-US" sz="2000" b="1">
              <a:highlight>
                <a:srgbClr val="FFFFFF"/>
              </a:highlight>
              <a:latin typeface="Open Sans"/>
              <a:ea typeface="Open Sans"/>
              <a:cs typeface="Open Sans"/>
            </a:endParaRPr>
          </a:p>
          <a:p>
            <a:endParaRPr lang="en-US" sz="1200">
              <a:highlight>
                <a:srgbClr val="FFFFFF"/>
              </a:highlight>
              <a:latin typeface="Aptos"/>
            </a:endParaRPr>
          </a:p>
          <a:p>
            <a:pPr marL="1371600" lvl="3" indent="0">
              <a:buNone/>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3CDEE275-632E-F3FB-D49F-E719FBB31BC2}"/>
              </a:ext>
            </a:extLst>
          </p:cNvPr>
          <p:cNvSpPr>
            <a:spLocks noGrp="1"/>
          </p:cNvSpPr>
          <p:nvPr>
            <p:ph type="sldNum" sz="quarter" idx="12"/>
          </p:nvPr>
        </p:nvSpPr>
        <p:spPr/>
        <p:txBody>
          <a:bodyPr/>
          <a:lstStyle/>
          <a:p>
            <a:fld id="{307E6868-079E-1649-B8D1-459B42CE4DE3}" type="slidenum">
              <a:rPr lang="en-US" smtClean="0"/>
              <a:t>61</a:t>
            </a:fld>
            <a:endParaRPr lang="en-US"/>
          </a:p>
        </p:txBody>
      </p:sp>
    </p:spTree>
    <p:extLst>
      <p:ext uri="{BB962C8B-B14F-4D97-AF65-F5344CB8AC3E}">
        <p14:creationId xmlns:p14="http://schemas.microsoft.com/office/powerpoint/2010/main" val="3366917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F325D-AF0A-A4F4-020B-F02B33FEF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5FA35-251C-DB63-1CC9-994A9F0AC42B}"/>
              </a:ext>
            </a:extLst>
          </p:cNvPr>
          <p:cNvSpPr>
            <a:spLocks noGrp="1"/>
          </p:cNvSpPr>
          <p:nvPr>
            <p:ph type="title"/>
          </p:nvPr>
        </p:nvSpPr>
        <p:spPr>
          <a:xfrm>
            <a:off x="871254" y="102393"/>
            <a:ext cx="7401491" cy="857250"/>
          </a:xfrm>
        </p:spPr>
        <p:txBody>
          <a:bodyPr vert="horz" lIns="91440" tIns="45720" rIns="91440" bIns="45720" rtlCol="0" anchor="ctr">
            <a:noAutofit/>
          </a:bodyPr>
          <a:lstStyle/>
          <a:p>
            <a:r>
              <a:rPr kumimoji="0" lang="en-US" sz="2800" b="1" i="0" u="none" strike="noStrike" kern="1200" cap="none" spc="0" normalizeH="0" baseline="0" noProof="0">
                <a:ln>
                  <a:noFill/>
                </a:ln>
                <a:solidFill>
                  <a:srgbClr val="D50032"/>
                </a:solidFill>
                <a:effectLst/>
                <a:highlight>
                  <a:srgbClr val="FFFFFF"/>
                </a:highlight>
                <a:uLnTx/>
                <a:uFillTx/>
                <a:latin typeface="Open Sans"/>
                <a:ea typeface="Open Sans"/>
                <a:cs typeface="Open Sans"/>
              </a:rPr>
              <a:t>2026 EPIC Laser Talk: Tuberculosis</a:t>
            </a:r>
            <a:endParaRPr lang="en-US" sz="3200" b="0">
              <a:solidFill>
                <a:srgbClr val="000000"/>
              </a:solidFill>
              <a:highlight>
                <a:srgbClr val="FFFFFF"/>
              </a:highlight>
              <a:latin typeface="Aptos"/>
            </a:endParaRPr>
          </a:p>
        </p:txBody>
      </p:sp>
      <p:sp>
        <p:nvSpPr>
          <p:cNvPr id="3" name="Content Placeholder 2">
            <a:extLst>
              <a:ext uri="{FF2B5EF4-FFF2-40B4-BE49-F238E27FC236}">
                <a16:creationId xmlns:a16="http://schemas.microsoft.com/office/drawing/2014/main" id="{6AD7E1E6-42D0-243F-245B-3351B2C963AB}"/>
              </a:ext>
            </a:extLst>
          </p:cNvPr>
          <p:cNvSpPr>
            <a:spLocks noGrp="1"/>
          </p:cNvSpPr>
          <p:nvPr>
            <p:ph sz="half" idx="1"/>
          </p:nvPr>
        </p:nvSpPr>
        <p:spPr>
          <a:xfrm>
            <a:off x="-112968" y="1072203"/>
            <a:ext cx="8708826" cy="3698082"/>
          </a:xfrm>
        </p:spPr>
        <p:txBody>
          <a:bodyPr vert="horz" lIns="91440" tIns="45720" rIns="91440" bIns="45720" rtlCol="0" anchor="t">
            <a:normAutofit/>
          </a:bodyPr>
          <a:lstStyle/>
          <a:p>
            <a:pPr marL="914400" lvl="1" indent="-457200">
              <a:lnSpc>
                <a:spcPct val="124000"/>
              </a:lnSpc>
              <a:spcBef>
                <a:spcPts val="0"/>
              </a:spcBef>
              <a:spcAft>
                <a:spcPts val="600"/>
              </a:spcAft>
              <a:buFont typeface="Wingdings"/>
              <a:buChar char="Ø"/>
            </a:pPr>
            <a:r>
              <a:rPr lang="en-US" sz="2800">
                <a:highlight>
                  <a:srgbClr val="FFFFFF"/>
                </a:highlight>
                <a:latin typeface="Open Sans"/>
                <a:ea typeface="Open Sans"/>
                <a:cs typeface="Open Sans"/>
              </a:rPr>
              <a:t>Personalize your </a:t>
            </a:r>
            <a:r>
              <a:rPr lang="en-US" sz="2800" b="1">
                <a:solidFill>
                  <a:srgbClr val="D50032"/>
                </a:solidFill>
                <a:highlight>
                  <a:srgbClr val="FFFFFF"/>
                </a:highlight>
                <a:latin typeface="Open Sans"/>
                <a:ea typeface="Open Sans"/>
                <a:cs typeface="Open Sans"/>
              </a:rPr>
              <a:t>Inform</a:t>
            </a:r>
            <a:r>
              <a:rPr lang="en-US" sz="2800" b="1">
                <a:solidFill>
                  <a:srgbClr val="C00000"/>
                </a:solidFill>
                <a:highlight>
                  <a:srgbClr val="FFFFFF"/>
                </a:highlight>
                <a:latin typeface="Open Sans"/>
                <a:ea typeface="Open Sans"/>
                <a:cs typeface="Open Sans"/>
              </a:rPr>
              <a:t> </a:t>
            </a:r>
            <a:r>
              <a:rPr lang="en-US" sz="2800">
                <a:highlight>
                  <a:srgbClr val="FFFFFF"/>
                </a:highlight>
                <a:latin typeface="Open Sans"/>
                <a:ea typeface="Open Sans"/>
                <a:cs typeface="Open Sans"/>
              </a:rPr>
              <a:t>statement:</a:t>
            </a:r>
          </a:p>
          <a:p>
            <a:pPr marL="1371600" lvl="2" indent="-457200">
              <a:lnSpc>
                <a:spcPct val="124000"/>
              </a:lnSpc>
              <a:spcBef>
                <a:spcPts val="0"/>
              </a:spcBef>
              <a:spcAft>
                <a:spcPts val="600"/>
              </a:spcAft>
            </a:pPr>
            <a:r>
              <a:rPr lang="en-US" sz="2600">
                <a:highlight>
                  <a:srgbClr val="FFFFFF"/>
                </a:highlight>
                <a:latin typeface="Open Sans"/>
                <a:ea typeface="Open Sans"/>
                <a:cs typeface="Open Sans"/>
              </a:rPr>
              <a:t>Which parts of the solution stand out to you, and why? </a:t>
            </a:r>
          </a:p>
          <a:p>
            <a:pPr marL="1371600" lvl="2" indent="-457200">
              <a:lnSpc>
                <a:spcPct val="124000"/>
              </a:lnSpc>
              <a:spcBef>
                <a:spcPts val="0"/>
              </a:spcBef>
              <a:spcAft>
                <a:spcPts val="600"/>
              </a:spcAft>
            </a:pPr>
            <a:r>
              <a:rPr lang="en-US" sz="2600">
                <a:highlight>
                  <a:srgbClr val="FFFFFF"/>
                </a:highlight>
                <a:latin typeface="Open Sans"/>
                <a:ea typeface="Open Sans"/>
                <a:cs typeface="Open Sans"/>
              </a:rPr>
              <a:t>Add any additional context to the presented solutions that will address the problem.</a:t>
            </a:r>
          </a:p>
          <a:p>
            <a:pPr lvl="3">
              <a:buFont typeface="Wingdings"/>
              <a:buChar char="Ø"/>
            </a:pPr>
            <a:endParaRPr lang="en-US" sz="2000" b="1">
              <a:highlight>
                <a:srgbClr val="FFFFFF"/>
              </a:highlight>
              <a:latin typeface="Open Sans"/>
              <a:ea typeface="Open Sans"/>
              <a:cs typeface="Open Sans"/>
            </a:endParaRPr>
          </a:p>
          <a:p>
            <a:endParaRPr lang="en-US" sz="1200">
              <a:highlight>
                <a:srgbClr val="FFFFFF"/>
              </a:highlight>
              <a:latin typeface="Aptos"/>
            </a:endParaRPr>
          </a:p>
          <a:p>
            <a:pPr lvl="3">
              <a:buFont typeface="Wingdings"/>
              <a:buChar char="Ø"/>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FFBC4DC8-69B2-1613-973B-146921513AB3}"/>
              </a:ext>
            </a:extLst>
          </p:cNvPr>
          <p:cNvSpPr>
            <a:spLocks noGrp="1"/>
          </p:cNvSpPr>
          <p:nvPr>
            <p:ph type="sldNum" sz="quarter" idx="12"/>
          </p:nvPr>
        </p:nvSpPr>
        <p:spPr/>
        <p:txBody>
          <a:bodyPr/>
          <a:lstStyle/>
          <a:p>
            <a:fld id="{307E6868-079E-1649-B8D1-459B42CE4DE3}" type="slidenum">
              <a:rPr lang="en-US" smtClean="0"/>
              <a:t>62</a:t>
            </a:fld>
            <a:endParaRPr lang="en-US"/>
          </a:p>
        </p:txBody>
      </p:sp>
    </p:spTree>
    <p:extLst>
      <p:ext uri="{BB962C8B-B14F-4D97-AF65-F5344CB8AC3E}">
        <p14:creationId xmlns:p14="http://schemas.microsoft.com/office/powerpoint/2010/main" val="4185096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2A546-268C-8E9C-FDCB-38D158E46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E2C4A-6452-696D-AFA0-C11637DFCA64}"/>
              </a:ext>
            </a:extLst>
          </p:cNvPr>
          <p:cNvSpPr>
            <a:spLocks noGrp="1"/>
          </p:cNvSpPr>
          <p:nvPr>
            <p:ph type="title"/>
          </p:nvPr>
        </p:nvSpPr>
        <p:spPr>
          <a:xfrm>
            <a:off x="871254" y="102393"/>
            <a:ext cx="7401491" cy="857250"/>
          </a:xfrm>
        </p:spPr>
        <p:txBody>
          <a:bodyPr vert="horz" lIns="91440" tIns="45720" rIns="91440" bIns="45720" rtlCol="0" anchor="ctr">
            <a:noAutofit/>
          </a:bodyPr>
          <a:lstStyle/>
          <a:p>
            <a:r>
              <a:rPr kumimoji="0" lang="en-US" sz="2800" b="1" i="0" u="none" strike="noStrike" kern="1200" cap="none" spc="0" normalizeH="0" baseline="0" noProof="0">
                <a:ln>
                  <a:noFill/>
                </a:ln>
                <a:solidFill>
                  <a:srgbClr val="D50032"/>
                </a:solidFill>
                <a:effectLst/>
                <a:highlight>
                  <a:srgbClr val="FFFFFF"/>
                </a:highlight>
                <a:uLnTx/>
                <a:uFillTx/>
                <a:latin typeface="Open Sans"/>
                <a:ea typeface="Open Sans"/>
                <a:cs typeface="Open Sans"/>
              </a:rPr>
              <a:t>2026 EPIC Laser Talk: Tuberculosis</a:t>
            </a:r>
            <a:endParaRPr lang="en-US" sz="3200" b="0">
              <a:solidFill>
                <a:srgbClr val="000000"/>
              </a:solidFill>
              <a:highlight>
                <a:srgbClr val="FFFFFF"/>
              </a:highlight>
              <a:latin typeface="Aptos"/>
            </a:endParaRPr>
          </a:p>
        </p:txBody>
      </p:sp>
      <p:sp>
        <p:nvSpPr>
          <p:cNvPr id="3" name="Content Placeholder 2">
            <a:extLst>
              <a:ext uri="{FF2B5EF4-FFF2-40B4-BE49-F238E27FC236}">
                <a16:creationId xmlns:a16="http://schemas.microsoft.com/office/drawing/2014/main" id="{C32118ED-ADCA-CBAB-CAE9-640246C9EAE1}"/>
              </a:ext>
            </a:extLst>
          </p:cNvPr>
          <p:cNvSpPr>
            <a:spLocks noGrp="1"/>
          </p:cNvSpPr>
          <p:nvPr>
            <p:ph sz="half" idx="1"/>
          </p:nvPr>
        </p:nvSpPr>
        <p:spPr>
          <a:xfrm>
            <a:off x="-112968" y="1072203"/>
            <a:ext cx="8708826" cy="3968904"/>
          </a:xfrm>
        </p:spPr>
        <p:txBody>
          <a:bodyPr vert="horz" lIns="91440" tIns="45720" rIns="91440" bIns="45720" rtlCol="0" anchor="t">
            <a:normAutofit/>
          </a:bodyPr>
          <a:lstStyle/>
          <a:p>
            <a:pPr marL="457200" lvl="1" indent="0">
              <a:lnSpc>
                <a:spcPct val="114000"/>
              </a:lnSpc>
              <a:spcBef>
                <a:spcPts val="0"/>
              </a:spcBef>
              <a:buNone/>
            </a:pPr>
            <a:r>
              <a:rPr lang="en-US" sz="2800" b="1">
                <a:solidFill>
                  <a:srgbClr val="D50032"/>
                </a:solidFill>
                <a:highlight>
                  <a:srgbClr val="FFFFFF"/>
                </a:highlight>
                <a:latin typeface="Open Sans"/>
                <a:ea typeface="Open Sans"/>
                <a:cs typeface="Open Sans"/>
              </a:rPr>
              <a:t>C</a:t>
            </a:r>
            <a:r>
              <a:rPr lang="en-US" sz="2800" b="1">
                <a:highlight>
                  <a:srgbClr val="FFFFFF"/>
                </a:highlight>
                <a:latin typeface="Open Sans"/>
                <a:ea typeface="Open Sans"/>
                <a:cs typeface="Open Sans"/>
              </a:rPr>
              <a:t>all to Action:</a:t>
            </a:r>
            <a:r>
              <a:rPr lang="en-US" sz="1600" b="1">
                <a:highlight>
                  <a:srgbClr val="FFFFFF"/>
                </a:highlight>
                <a:latin typeface="Open Sans"/>
                <a:ea typeface="Open Sans"/>
                <a:cs typeface="Open Sans"/>
              </a:rPr>
              <a:t> </a:t>
            </a:r>
          </a:p>
          <a:p>
            <a:pPr marL="457200" lvl="1" indent="0">
              <a:lnSpc>
                <a:spcPct val="114000"/>
              </a:lnSpc>
              <a:spcBef>
                <a:spcPts val="0"/>
              </a:spcBef>
              <a:buNone/>
            </a:pPr>
            <a:r>
              <a:rPr lang="en-US" sz="2800">
                <a:latin typeface="Open Sans"/>
                <a:ea typeface="Open Sans"/>
                <a:cs typeface="Open Sans"/>
              </a:rPr>
              <a:t>Congress can support countries to prevent, find, and treat all forms of TB. Will you urge appropriators to include $1 billion for bilateral global Tuberculosis in Fiscal Year 2027 (FY27)?</a:t>
            </a:r>
          </a:p>
          <a:p>
            <a:pPr marL="1371600" lvl="3" indent="0">
              <a:buNone/>
            </a:pPr>
            <a:endParaRPr lang="en-US" sz="2000" b="1">
              <a:highlight>
                <a:srgbClr val="FFFFFF"/>
              </a:highlight>
              <a:latin typeface="Open Sans"/>
              <a:ea typeface="Open Sans"/>
              <a:cs typeface="Open Sans"/>
            </a:endParaRPr>
          </a:p>
          <a:p>
            <a:endParaRPr lang="en-US" sz="1200">
              <a:highlight>
                <a:srgbClr val="FFFFFF"/>
              </a:highlight>
              <a:latin typeface="Aptos"/>
            </a:endParaRPr>
          </a:p>
          <a:p>
            <a:pPr marL="1371600" lvl="3" indent="0">
              <a:buNone/>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415226BF-27AC-EF14-D415-9EAF18661680}"/>
              </a:ext>
            </a:extLst>
          </p:cNvPr>
          <p:cNvSpPr>
            <a:spLocks noGrp="1"/>
          </p:cNvSpPr>
          <p:nvPr>
            <p:ph type="sldNum" sz="quarter" idx="12"/>
          </p:nvPr>
        </p:nvSpPr>
        <p:spPr/>
        <p:txBody>
          <a:bodyPr/>
          <a:lstStyle/>
          <a:p>
            <a:fld id="{307E6868-079E-1649-B8D1-459B42CE4DE3}" type="slidenum">
              <a:rPr lang="en-US" smtClean="0"/>
              <a:t>63</a:t>
            </a:fld>
            <a:endParaRPr lang="en-US"/>
          </a:p>
        </p:txBody>
      </p:sp>
    </p:spTree>
    <p:extLst>
      <p:ext uri="{BB962C8B-B14F-4D97-AF65-F5344CB8AC3E}">
        <p14:creationId xmlns:p14="http://schemas.microsoft.com/office/powerpoint/2010/main" val="2339914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F6A76-D5E5-CB5A-C212-07F4F8466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B3B62-9366-3F3B-3BAB-6A084596F589}"/>
              </a:ext>
            </a:extLst>
          </p:cNvPr>
          <p:cNvSpPr>
            <a:spLocks noGrp="1"/>
          </p:cNvSpPr>
          <p:nvPr>
            <p:ph type="title"/>
          </p:nvPr>
        </p:nvSpPr>
        <p:spPr>
          <a:xfrm>
            <a:off x="871254" y="102393"/>
            <a:ext cx="7401491" cy="857250"/>
          </a:xfrm>
        </p:spPr>
        <p:txBody>
          <a:bodyPr vert="horz" lIns="91440" tIns="45720" rIns="91440" bIns="45720" rtlCol="0" anchor="ctr">
            <a:noAutofit/>
          </a:bodyPr>
          <a:lstStyle/>
          <a:p>
            <a:r>
              <a:rPr kumimoji="0" lang="en-US" sz="2800" b="1" i="0" u="none" strike="noStrike" kern="1200" cap="none" spc="0" normalizeH="0" baseline="0" noProof="0">
                <a:ln>
                  <a:noFill/>
                </a:ln>
                <a:solidFill>
                  <a:srgbClr val="D50032"/>
                </a:solidFill>
                <a:effectLst/>
                <a:highlight>
                  <a:srgbClr val="FFFFFF"/>
                </a:highlight>
                <a:uLnTx/>
                <a:uFillTx/>
                <a:latin typeface="Open Sans"/>
                <a:ea typeface="Open Sans"/>
                <a:cs typeface="Open Sans"/>
              </a:rPr>
              <a:t>2026 EPIC Laser Talk: Tuberculosis</a:t>
            </a:r>
            <a:endParaRPr lang="en-US" sz="3200" b="0">
              <a:solidFill>
                <a:srgbClr val="000000"/>
              </a:solidFill>
              <a:highlight>
                <a:srgbClr val="FFFFFF"/>
              </a:highlight>
              <a:latin typeface="Aptos"/>
            </a:endParaRPr>
          </a:p>
        </p:txBody>
      </p:sp>
      <p:sp>
        <p:nvSpPr>
          <p:cNvPr id="3" name="Content Placeholder 2">
            <a:extLst>
              <a:ext uri="{FF2B5EF4-FFF2-40B4-BE49-F238E27FC236}">
                <a16:creationId xmlns:a16="http://schemas.microsoft.com/office/drawing/2014/main" id="{0298EF40-5804-929C-1FB4-B3526E423AA5}"/>
              </a:ext>
            </a:extLst>
          </p:cNvPr>
          <p:cNvSpPr>
            <a:spLocks noGrp="1"/>
          </p:cNvSpPr>
          <p:nvPr>
            <p:ph sz="half" idx="1"/>
          </p:nvPr>
        </p:nvSpPr>
        <p:spPr>
          <a:xfrm>
            <a:off x="-112968" y="1072203"/>
            <a:ext cx="8708826" cy="3698082"/>
          </a:xfrm>
        </p:spPr>
        <p:txBody>
          <a:bodyPr vert="horz" lIns="91440" tIns="45720" rIns="91440" bIns="45720" rtlCol="0" anchor="t">
            <a:normAutofit/>
          </a:bodyPr>
          <a:lstStyle/>
          <a:p>
            <a:pPr marL="914400" lvl="1" indent="-457200">
              <a:lnSpc>
                <a:spcPct val="124000"/>
              </a:lnSpc>
              <a:spcBef>
                <a:spcPts val="0"/>
              </a:spcBef>
              <a:spcAft>
                <a:spcPts val="600"/>
              </a:spcAft>
              <a:buFont typeface="Wingdings"/>
              <a:buChar char="Ø"/>
            </a:pPr>
            <a:r>
              <a:rPr lang="en-US" sz="2800">
                <a:highlight>
                  <a:srgbClr val="FFFFFF"/>
                </a:highlight>
                <a:latin typeface="Open Sans"/>
                <a:ea typeface="Open Sans"/>
                <a:cs typeface="Open Sans"/>
              </a:rPr>
              <a:t>Personalize your </a:t>
            </a:r>
            <a:r>
              <a:rPr lang="en-US" sz="2800" b="1">
                <a:solidFill>
                  <a:srgbClr val="D50032"/>
                </a:solidFill>
                <a:highlight>
                  <a:srgbClr val="FFFFFF"/>
                </a:highlight>
                <a:latin typeface="Open Sans"/>
                <a:ea typeface="Open Sans"/>
                <a:cs typeface="Open Sans"/>
              </a:rPr>
              <a:t>Call to Action</a:t>
            </a:r>
            <a:r>
              <a:rPr lang="en-US" sz="2800">
                <a:highlight>
                  <a:srgbClr val="FFFFFF"/>
                </a:highlight>
                <a:latin typeface="Open Sans"/>
                <a:ea typeface="Open Sans"/>
                <a:cs typeface="Open Sans"/>
              </a:rPr>
              <a:t>:</a:t>
            </a:r>
          </a:p>
          <a:p>
            <a:pPr marL="1371600" lvl="2" indent="-457200">
              <a:lnSpc>
                <a:spcPct val="124000"/>
              </a:lnSpc>
              <a:spcBef>
                <a:spcPts val="0"/>
              </a:spcBef>
              <a:spcAft>
                <a:spcPts val="600"/>
              </a:spcAft>
            </a:pPr>
            <a:r>
              <a:rPr lang="en-US" sz="2600">
                <a:highlight>
                  <a:srgbClr val="FFFFFF"/>
                </a:highlight>
                <a:latin typeface="Open Sans"/>
                <a:ea typeface="Open Sans"/>
                <a:cs typeface="Open Sans"/>
              </a:rPr>
              <a:t>What is the bold action you are demanding for your member of Congress? </a:t>
            </a:r>
          </a:p>
          <a:p>
            <a:pPr marL="1371600" lvl="2" indent="-457200">
              <a:lnSpc>
                <a:spcPct val="124000"/>
              </a:lnSpc>
              <a:spcBef>
                <a:spcPts val="0"/>
              </a:spcBef>
              <a:spcAft>
                <a:spcPts val="600"/>
              </a:spcAft>
            </a:pPr>
            <a:r>
              <a:rPr lang="en-US" sz="2600">
                <a:highlight>
                  <a:srgbClr val="FFFFFF"/>
                </a:highlight>
                <a:latin typeface="Open Sans"/>
                <a:ea typeface="Open Sans"/>
                <a:cs typeface="Open Sans"/>
              </a:rPr>
              <a:t>Be as specific as you can be with what you want them to do. </a:t>
            </a:r>
          </a:p>
          <a:p>
            <a:pPr lvl="3">
              <a:buFont typeface="Wingdings"/>
              <a:buChar char="Ø"/>
            </a:pPr>
            <a:endParaRPr lang="en-US" sz="2000" b="1">
              <a:highlight>
                <a:srgbClr val="FFFFFF"/>
              </a:highlight>
              <a:latin typeface="Open Sans"/>
              <a:ea typeface="Open Sans"/>
              <a:cs typeface="Open Sans"/>
            </a:endParaRPr>
          </a:p>
          <a:p>
            <a:endParaRPr lang="en-US" sz="1200">
              <a:highlight>
                <a:srgbClr val="FFFFFF"/>
              </a:highlight>
              <a:latin typeface="Aptos"/>
            </a:endParaRPr>
          </a:p>
          <a:p>
            <a:pPr lvl="3">
              <a:buFont typeface="Wingdings"/>
              <a:buChar char="Ø"/>
            </a:pPr>
            <a:endParaRPr lang="en-US" sz="1600">
              <a:highlight>
                <a:srgbClr val="FFFFFF"/>
              </a:highlight>
            </a:endParaRPr>
          </a:p>
          <a:p>
            <a:pPr lvl="3">
              <a:buFont typeface="Wingdings"/>
              <a:buChar char="Ø"/>
            </a:pPr>
            <a:endParaRPr lang="en-US" sz="2000" b="1"/>
          </a:p>
        </p:txBody>
      </p:sp>
      <p:sp>
        <p:nvSpPr>
          <p:cNvPr id="5" name="Slide Number Placeholder 4">
            <a:extLst>
              <a:ext uri="{FF2B5EF4-FFF2-40B4-BE49-F238E27FC236}">
                <a16:creationId xmlns:a16="http://schemas.microsoft.com/office/drawing/2014/main" id="{0D1FA4BF-02BB-DF78-13E8-08E503221A98}"/>
              </a:ext>
            </a:extLst>
          </p:cNvPr>
          <p:cNvSpPr>
            <a:spLocks noGrp="1"/>
          </p:cNvSpPr>
          <p:nvPr>
            <p:ph type="sldNum" sz="quarter" idx="12"/>
          </p:nvPr>
        </p:nvSpPr>
        <p:spPr/>
        <p:txBody>
          <a:bodyPr/>
          <a:lstStyle/>
          <a:p>
            <a:fld id="{307E6868-079E-1649-B8D1-459B42CE4DE3}" type="slidenum">
              <a:rPr lang="en-US" smtClean="0"/>
              <a:t>64</a:t>
            </a:fld>
            <a:endParaRPr lang="en-US"/>
          </a:p>
        </p:txBody>
      </p:sp>
    </p:spTree>
    <p:extLst>
      <p:ext uri="{BB962C8B-B14F-4D97-AF65-F5344CB8AC3E}">
        <p14:creationId xmlns:p14="http://schemas.microsoft.com/office/powerpoint/2010/main" val="1328227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CBE5-C901-9F08-0A8D-06D65E924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94376-E120-569A-4ABB-32196380BFC4}"/>
              </a:ext>
            </a:extLst>
          </p:cNvPr>
          <p:cNvSpPr>
            <a:spLocks noGrp="1"/>
          </p:cNvSpPr>
          <p:nvPr>
            <p:ph type="title"/>
          </p:nvPr>
        </p:nvSpPr>
        <p:spPr>
          <a:xfrm>
            <a:off x="871254" y="102393"/>
            <a:ext cx="7401491" cy="857250"/>
          </a:xfrm>
        </p:spPr>
        <p:txBody>
          <a:bodyPr/>
          <a:lstStyle/>
          <a:p>
            <a:r>
              <a:rPr lang="en-US">
                <a:solidFill>
                  <a:srgbClr val="D50032"/>
                </a:solidFill>
                <a:latin typeface="Open Sans"/>
                <a:ea typeface="Open Sans"/>
                <a:cs typeface="Open Sans"/>
              </a:rPr>
              <a:t>FY27 Campaign Resources</a:t>
            </a:r>
            <a:endParaRPr lang="en-US">
              <a:solidFill>
                <a:srgbClr val="D50032"/>
              </a:solidFill>
            </a:endParaRPr>
          </a:p>
        </p:txBody>
      </p:sp>
      <p:sp>
        <p:nvSpPr>
          <p:cNvPr id="4" name="Content Placeholder 3">
            <a:extLst>
              <a:ext uri="{FF2B5EF4-FFF2-40B4-BE49-F238E27FC236}">
                <a16:creationId xmlns:a16="http://schemas.microsoft.com/office/drawing/2014/main" id="{9DB3962D-C8B8-8FC5-6C97-7183D121E5BD}"/>
              </a:ext>
            </a:extLst>
          </p:cNvPr>
          <p:cNvSpPr>
            <a:spLocks noGrp="1"/>
          </p:cNvSpPr>
          <p:nvPr>
            <p:ph idx="1"/>
          </p:nvPr>
        </p:nvSpPr>
        <p:spPr>
          <a:xfrm>
            <a:off x="457200" y="1067989"/>
            <a:ext cx="8427425" cy="3756141"/>
          </a:xfrm>
        </p:spPr>
        <p:txBody>
          <a:bodyPr vert="horz" lIns="91440" tIns="45720" rIns="91440" bIns="45720" rtlCol="0" anchor="t">
            <a:normAutofit fontScale="62500" lnSpcReduction="20000"/>
          </a:bodyPr>
          <a:lstStyle/>
          <a:p>
            <a:pPr>
              <a:lnSpc>
                <a:spcPct val="134000"/>
              </a:lnSpc>
              <a:spcBef>
                <a:spcPts val="0"/>
              </a:spcBef>
              <a:spcAft>
                <a:spcPts val="1200"/>
              </a:spcAft>
            </a:pPr>
            <a:r>
              <a:rPr lang="en-US" b="1">
                <a:latin typeface="Open Sans"/>
                <a:ea typeface="Open Sans"/>
                <a:cs typeface="Open Sans"/>
              </a:rPr>
              <a:t>Build a Better Future campaign page</a:t>
            </a:r>
            <a:r>
              <a:rPr lang="en-US">
                <a:latin typeface="Open Sans"/>
                <a:ea typeface="Open Sans"/>
                <a:cs typeface="Open Sans"/>
              </a:rPr>
              <a:t>: </a:t>
            </a:r>
            <a:r>
              <a:rPr lang="en-US">
                <a:latin typeface="Open Sans"/>
                <a:ea typeface="Open Sans"/>
                <a:cs typeface="Open Sans"/>
                <a:hlinkClick r:id="rId2"/>
              </a:rPr>
              <a:t>https://results.org/2026-campaign</a:t>
            </a:r>
            <a:r>
              <a:rPr lang="en-US">
                <a:latin typeface="Open Sans"/>
                <a:ea typeface="Open Sans"/>
                <a:cs typeface="Open Sans"/>
              </a:rPr>
              <a:t> </a:t>
            </a:r>
          </a:p>
          <a:p>
            <a:pPr lvl="1">
              <a:lnSpc>
                <a:spcPct val="134000"/>
              </a:lnSpc>
              <a:spcBef>
                <a:spcPts val="0"/>
              </a:spcBef>
              <a:spcAft>
                <a:spcPts val="1200"/>
              </a:spcAft>
            </a:pPr>
            <a:r>
              <a:rPr lang="en-US" sz="2900"/>
              <a:t>Find links to lobby meeting requests, laser talks, and more!</a:t>
            </a:r>
          </a:p>
          <a:p>
            <a:pPr>
              <a:lnSpc>
                <a:spcPct val="134000"/>
              </a:lnSpc>
              <a:spcBef>
                <a:spcPts val="0"/>
              </a:spcBef>
              <a:spcAft>
                <a:spcPts val="1200"/>
              </a:spcAft>
            </a:pPr>
            <a:r>
              <a:rPr lang="en-US" b="1">
                <a:latin typeface="Open Sans"/>
                <a:ea typeface="Open Sans"/>
                <a:cs typeface="Open Sans"/>
              </a:rPr>
              <a:t>Understanding Appropriations:  </a:t>
            </a:r>
            <a:r>
              <a:rPr lang="en-US">
                <a:latin typeface="Open Sans"/>
                <a:ea typeface="Open Sans"/>
                <a:cs typeface="Open Sans"/>
                <a:hlinkClick r:id="rId3"/>
              </a:rPr>
              <a:t>https://results.org/resources/understanding-appropriations</a:t>
            </a:r>
            <a:r>
              <a:rPr lang="en-US">
                <a:latin typeface="Open Sans"/>
                <a:ea typeface="Open Sans"/>
                <a:cs typeface="Open Sans"/>
              </a:rPr>
              <a:t> </a:t>
            </a:r>
            <a:endParaRPr lang="en-US"/>
          </a:p>
          <a:p>
            <a:pPr>
              <a:lnSpc>
                <a:spcPct val="134000"/>
              </a:lnSpc>
              <a:spcBef>
                <a:spcPts val="0"/>
              </a:spcBef>
              <a:spcAft>
                <a:spcPts val="1200"/>
              </a:spcAft>
            </a:pPr>
            <a:r>
              <a:rPr lang="en-US" b="1">
                <a:latin typeface="Open Sans"/>
                <a:ea typeface="Open Sans"/>
                <a:cs typeface="Open Sans"/>
              </a:rPr>
              <a:t>FY27 Appropriations memos: </a:t>
            </a:r>
            <a:r>
              <a:rPr lang="en-US">
                <a:latin typeface="Open Sans"/>
                <a:ea typeface="Open Sans"/>
                <a:cs typeface="Open Sans"/>
                <a:hlinkClick r:id="rId4"/>
              </a:rPr>
              <a:t>https://results.org/resources/fy27-global-appropriations-memos</a:t>
            </a:r>
            <a:r>
              <a:rPr lang="en-US">
                <a:latin typeface="Open Sans"/>
                <a:ea typeface="Open Sans"/>
                <a:cs typeface="Open Sans"/>
              </a:rPr>
              <a:t> </a:t>
            </a:r>
            <a:endParaRPr lang="en-US"/>
          </a:p>
          <a:p>
            <a:pPr>
              <a:lnSpc>
                <a:spcPct val="134000"/>
              </a:lnSpc>
              <a:spcBef>
                <a:spcPts val="0"/>
              </a:spcBef>
              <a:spcAft>
                <a:spcPts val="1200"/>
              </a:spcAft>
            </a:pPr>
            <a:r>
              <a:rPr lang="en-US" b="1">
                <a:latin typeface="Open Sans"/>
                <a:ea typeface="Open Sans"/>
                <a:cs typeface="Open Sans"/>
              </a:rPr>
              <a:t>Coming soon! </a:t>
            </a:r>
            <a:r>
              <a:rPr lang="en-US">
                <a:latin typeface="Open Sans"/>
                <a:ea typeface="Open Sans"/>
                <a:cs typeface="Open Sans"/>
              </a:rPr>
              <a:t>RESULTS blog post with Dear Colleague letters (</a:t>
            </a:r>
            <a:r>
              <a:rPr lang="en-US">
                <a:latin typeface="Open Sans"/>
                <a:ea typeface="Open Sans"/>
                <a:cs typeface="Open Sans"/>
                <a:hlinkClick r:id="rId5"/>
              </a:rPr>
              <a:t>https://results.org/blog</a:t>
            </a:r>
            <a:r>
              <a:rPr lang="en-US">
                <a:latin typeface="Open Sans"/>
                <a:ea typeface="Open Sans"/>
                <a:cs typeface="Open Sans"/>
              </a:rPr>
              <a:t>) </a:t>
            </a:r>
            <a:endParaRPr lang="en-US"/>
          </a:p>
        </p:txBody>
      </p:sp>
      <p:sp>
        <p:nvSpPr>
          <p:cNvPr id="3" name="Slide Number Placeholder 2">
            <a:extLst>
              <a:ext uri="{FF2B5EF4-FFF2-40B4-BE49-F238E27FC236}">
                <a16:creationId xmlns:a16="http://schemas.microsoft.com/office/drawing/2014/main" id="{620FCDF0-F6A9-6166-BE59-9F88DEA7D768}"/>
              </a:ext>
            </a:extLst>
          </p:cNvPr>
          <p:cNvSpPr>
            <a:spLocks noGrp="1"/>
          </p:cNvSpPr>
          <p:nvPr>
            <p:ph type="sldNum" sz="quarter" idx="12"/>
          </p:nvPr>
        </p:nvSpPr>
        <p:spPr/>
        <p:txBody>
          <a:bodyPr/>
          <a:lstStyle/>
          <a:p>
            <a:fld id="{307E6868-079E-1649-B8D1-459B42CE4DE3}" type="slidenum">
              <a:rPr lang="en-US" smtClean="0"/>
              <a:t>65</a:t>
            </a:fld>
            <a:endParaRPr lang="en-US"/>
          </a:p>
        </p:txBody>
      </p:sp>
    </p:spTree>
    <p:extLst>
      <p:ext uri="{BB962C8B-B14F-4D97-AF65-F5344CB8AC3E}">
        <p14:creationId xmlns:p14="http://schemas.microsoft.com/office/powerpoint/2010/main" val="2229419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706F-A161-F6AC-E567-49996E079C02}"/>
              </a:ext>
            </a:extLst>
          </p:cNvPr>
          <p:cNvSpPr>
            <a:spLocks noGrp="1"/>
          </p:cNvSpPr>
          <p:nvPr>
            <p:ph type="title"/>
          </p:nvPr>
        </p:nvSpPr>
        <p:spPr>
          <a:xfrm>
            <a:off x="644857" y="1929009"/>
            <a:ext cx="7401491" cy="857250"/>
          </a:xfrm>
        </p:spPr>
        <p:txBody>
          <a:bodyPr>
            <a:noAutofit/>
          </a:bodyPr>
          <a:lstStyle/>
          <a:p>
            <a:r>
              <a:rPr lang="en-US">
                <a:solidFill>
                  <a:srgbClr val="D50032"/>
                </a:solidFill>
                <a:latin typeface="Open Sans"/>
                <a:ea typeface="Open Sans"/>
                <a:cs typeface="Open Sans"/>
              </a:rPr>
              <a:t>Thank you </a:t>
            </a:r>
            <a:r>
              <a:rPr lang="en-US" b="0">
                <a:solidFill>
                  <a:schemeClr val="tx1"/>
                </a:solidFill>
                <a:latin typeface="Open Sans"/>
                <a:ea typeface="Open Sans"/>
                <a:cs typeface="Open Sans"/>
              </a:rPr>
              <a:t>for learning with us today about one of RESULTS’ most grassroots-energized, people-powered advocacy trainings.</a:t>
            </a:r>
            <a:endParaRPr lang="en-US" b="0">
              <a:solidFill>
                <a:schemeClr val="tx1"/>
              </a:solidFill>
            </a:endParaRPr>
          </a:p>
        </p:txBody>
      </p:sp>
      <p:sp>
        <p:nvSpPr>
          <p:cNvPr id="4" name="Slide Number Placeholder 3">
            <a:extLst>
              <a:ext uri="{FF2B5EF4-FFF2-40B4-BE49-F238E27FC236}">
                <a16:creationId xmlns:a16="http://schemas.microsoft.com/office/drawing/2014/main" id="{CB4E01F8-5682-895D-E7F8-433AC9E45EF0}"/>
              </a:ext>
            </a:extLst>
          </p:cNvPr>
          <p:cNvSpPr>
            <a:spLocks noGrp="1"/>
          </p:cNvSpPr>
          <p:nvPr>
            <p:ph type="sldNum" sz="quarter" idx="12"/>
          </p:nvPr>
        </p:nvSpPr>
        <p:spPr/>
        <p:txBody>
          <a:bodyPr/>
          <a:lstStyle/>
          <a:p>
            <a:fld id="{307E6868-079E-1649-B8D1-459B42CE4DE3}" type="slidenum">
              <a:rPr lang="en-US" smtClean="0"/>
              <a:pPr/>
              <a:t>66</a:t>
            </a:fld>
            <a:endParaRPr lang="en-US"/>
          </a:p>
        </p:txBody>
      </p:sp>
    </p:spTree>
    <p:extLst>
      <p:ext uri="{BB962C8B-B14F-4D97-AF65-F5344CB8AC3E}">
        <p14:creationId xmlns:p14="http://schemas.microsoft.com/office/powerpoint/2010/main" val="2247983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C383-C017-FA3C-AD1D-4F6CFBBEC3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3CEB43-38BC-B851-F983-7463210C20C2}"/>
              </a:ext>
            </a:extLst>
          </p:cNvPr>
          <p:cNvSpPr>
            <a:spLocks noGrp="1"/>
          </p:cNvSpPr>
          <p:nvPr>
            <p:ph type="title"/>
          </p:nvPr>
        </p:nvSpPr>
        <p:spPr/>
        <p:txBody>
          <a:bodyPr/>
          <a:lstStyle/>
          <a:p>
            <a:r>
              <a:rPr lang="en-US"/>
              <a:t>Announcements</a:t>
            </a:r>
          </a:p>
        </p:txBody>
      </p:sp>
    </p:spTree>
    <p:extLst>
      <p:ext uri="{BB962C8B-B14F-4D97-AF65-F5344CB8AC3E}">
        <p14:creationId xmlns:p14="http://schemas.microsoft.com/office/powerpoint/2010/main" val="37068246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8DC69F-6862-B765-29FB-3713A0EB7115}"/>
              </a:ext>
            </a:extLst>
          </p:cNvPr>
          <p:cNvSpPr>
            <a:spLocks noGrp="1"/>
          </p:cNvSpPr>
          <p:nvPr>
            <p:ph type="sldNum" sz="quarter" idx="12"/>
          </p:nvPr>
        </p:nvSpPr>
        <p:spPr/>
        <p:txBody>
          <a:bodyPr/>
          <a:lstStyle/>
          <a:p>
            <a:fld id="{307E6868-079E-1649-B8D1-459B42CE4DE3}" type="slidenum">
              <a:rPr lang="en-US" smtClean="0"/>
              <a:pPr/>
              <a:t>68</a:t>
            </a:fld>
            <a:endParaRPr lang="en-US"/>
          </a:p>
        </p:txBody>
      </p:sp>
      <p:sp>
        <p:nvSpPr>
          <p:cNvPr id="2" name="AutoShape 2">
            <a:extLst>
              <a:ext uri="{FF2B5EF4-FFF2-40B4-BE49-F238E27FC236}">
                <a16:creationId xmlns:a16="http://schemas.microsoft.com/office/drawing/2014/main" id="{51019F32-E55B-EF20-A2DD-8D4731B8FF5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6">
            <a:extLst>
              <a:ext uri="{FF2B5EF4-FFF2-40B4-BE49-F238E27FC236}">
                <a16:creationId xmlns:a16="http://schemas.microsoft.com/office/drawing/2014/main" id="{4EB7D38C-F466-7BEC-812B-ADA79F6F5F7F}"/>
              </a:ext>
            </a:extLst>
          </p:cNvPr>
          <p:cNvSpPr txBox="1">
            <a:spLocks/>
          </p:cNvSpPr>
          <p:nvPr/>
        </p:nvSpPr>
        <p:spPr>
          <a:xfrm>
            <a:off x="4322735" y="1971928"/>
            <a:ext cx="4460929" cy="1199642"/>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a:latin typeface="Open Sans"/>
                <a:ea typeface="Open Sans"/>
                <a:cs typeface="Open Sans"/>
              </a:rPr>
              <a:t>Jos Linn</a:t>
            </a:r>
          </a:p>
          <a:p>
            <a:pPr marL="0" indent="0">
              <a:buFont typeface="Arial"/>
              <a:buNone/>
            </a:pPr>
            <a:r>
              <a:rPr lang="en-US" sz="2000">
                <a:latin typeface="Open Sans"/>
                <a:ea typeface="Open Sans"/>
                <a:cs typeface="Open Sans"/>
              </a:rPr>
              <a:t>Director of Grassroots Advocacy</a:t>
            </a:r>
          </a:p>
          <a:p>
            <a:pPr marL="0" indent="0">
              <a:buFont typeface="Arial"/>
              <a:buNone/>
            </a:pPr>
            <a:r>
              <a:rPr lang="en-US" sz="2000">
                <a:latin typeface="Open Sans"/>
                <a:ea typeface="Open Sans"/>
                <a:cs typeface="Open Sans"/>
                <a:hlinkClick r:id="rId2"/>
              </a:rPr>
              <a:t>jlinn@results.org</a:t>
            </a:r>
            <a:r>
              <a:rPr lang="en-US" sz="2000">
                <a:latin typeface="Open Sans"/>
                <a:ea typeface="Open Sans"/>
                <a:cs typeface="Open Sans"/>
              </a:rPr>
              <a:t> </a:t>
            </a:r>
            <a:endParaRPr lang="en-US" sz="2000"/>
          </a:p>
        </p:txBody>
      </p:sp>
      <p:pic>
        <p:nvPicPr>
          <p:cNvPr id="5" name="Picture 4">
            <a:extLst>
              <a:ext uri="{FF2B5EF4-FFF2-40B4-BE49-F238E27FC236}">
                <a16:creationId xmlns:a16="http://schemas.microsoft.com/office/drawing/2014/main" id="{7106C3B5-8E7B-33B2-D871-AADBDB668D55}"/>
              </a:ext>
            </a:extLst>
          </p:cNvPr>
          <p:cNvPicPr>
            <a:picLocks noChangeAspect="1"/>
          </p:cNvPicPr>
          <p:nvPr/>
        </p:nvPicPr>
        <p:blipFill>
          <a:blip r:embed="rId3"/>
          <a:stretch>
            <a:fillRect/>
          </a:stretch>
        </p:blipFill>
        <p:spPr>
          <a:xfrm>
            <a:off x="1845427" y="1338262"/>
            <a:ext cx="2428875" cy="2466975"/>
          </a:xfrm>
          <a:prstGeom prst="rect">
            <a:avLst/>
          </a:prstGeom>
        </p:spPr>
      </p:pic>
    </p:spTree>
    <p:extLst>
      <p:ext uri="{BB962C8B-B14F-4D97-AF65-F5344CB8AC3E}">
        <p14:creationId xmlns:p14="http://schemas.microsoft.com/office/powerpoint/2010/main" val="3624151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3A46E-CAE3-2666-770F-81F845A9E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D6EE4-D630-DB9D-8AF7-A715DB475E93}"/>
              </a:ext>
            </a:extLst>
          </p:cNvPr>
          <p:cNvSpPr>
            <a:spLocks noGrp="1"/>
          </p:cNvSpPr>
          <p:nvPr>
            <p:ph type="title"/>
          </p:nvPr>
        </p:nvSpPr>
        <p:spPr>
          <a:xfrm>
            <a:off x="871253" y="241697"/>
            <a:ext cx="7401491" cy="857250"/>
          </a:xfrm>
        </p:spPr>
        <p:txBody>
          <a:bodyPr/>
          <a:lstStyle/>
          <a:p>
            <a:r>
              <a:rPr lang="en-US">
                <a:solidFill>
                  <a:srgbClr val="D50032"/>
                </a:solidFill>
              </a:rPr>
              <a:t>Thank you for joining us!</a:t>
            </a:r>
          </a:p>
        </p:txBody>
      </p:sp>
      <p:sp>
        <p:nvSpPr>
          <p:cNvPr id="3" name="Content Placeholder 2">
            <a:extLst>
              <a:ext uri="{FF2B5EF4-FFF2-40B4-BE49-F238E27FC236}">
                <a16:creationId xmlns:a16="http://schemas.microsoft.com/office/drawing/2014/main" id="{C8A56F14-60C7-2644-7A2B-A7477EEE719B}"/>
              </a:ext>
            </a:extLst>
          </p:cNvPr>
          <p:cNvSpPr>
            <a:spLocks noGrp="1"/>
          </p:cNvSpPr>
          <p:nvPr>
            <p:ph idx="1"/>
          </p:nvPr>
        </p:nvSpPr>
        <p:spPr>
          <a:xfrm>
            <a:off x="457198" y="1646635"/>
            <a:ext cx="8229600" cy="3394472"/>
          </a:xfrm>
        </p:spPr>
        <p:txBody>
          <a:bodyPr>
            <a:normAutofit/>
          </a:bodyPr>
          <a:lstStyle/>
          <a:p>
            <a:pPr marL="0" marR="0" lvl="0" indent="0" algn="ctr" defTabSz="457200" rtl="0" eaLnBrk="1" fontAlgn="auto" latinLnBrk="0" hangingPunct="1">
              <a:lnSpc>
                <a:spcPct val="114000"/>
              </a:lnSpc>
              <a:spcBef>
                <a:spcPts val="0"/>
              </a:spcBef>
              <a:spcAft>
                <a:spcPts val="1200"/>
              </a:spcAft>
              <a:buClrTx/>
              <a:buSzTx/>
              <a:buFontTx/>
              <a:buNone/>
              <a:tabLst/>
              <a:defRPr/>
            </a:pPr>
            <a:r>
              <a:rPr kumimoji="0" lang="en-US" sz="3200" b="1"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Who is joining you in the room today?</a:t>
            </a:r>
            <a:endPar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Please c</a:t>
            </a: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omplete the Zoom poll by indicating the number of people in the room with you today </a:t>
            </a: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(including yourself).</a:t>
            </a:r>
          </a:p>
        </p:txBody>
      </p:sp>
      <p:sp>
        <p:nvSpPr>
          <p:cNvPr id="5" name="Slide Number Placeholder 4">
            <a:extLst>
              <a:ext uri="{FF2B5EF4-FFF2-40B4-BE49-F238E27FC236}">
                <a16:creationId xmlns:a16="http://schemas.microsoft.com/office/drawing/2014/main" id="{DE93F4AD-17D2-24B6-F477-0EADE970B147}"/>
              </a:ext>
            </a:extLst>
          </p:cNvPr>
          <p:cNvSpPr>
            <a:spLocks noGrp="1"/>
          </p:cNvSpPr>
          <p:nvPr>
            <p:ph type="sldNum" sz="quarter" idx="12"/>
          </p:nvPr>
        </p:nvSpPr>
        <p:spPr/>
        <p:txBody>
          <a:bodyPr/>
          <a:lstStyle/>
          <a:p>
            <a:fld id="{307E6868-079E-1649-B8D1-459B42CE4DE3}" type="slidenum">
              <a:rPr lang="en-US" smtClean="0"/>
              <a:t>69</a:t>
            </a:fld>
            <a:endParaRPr lang="en-US"/>
          </a:p>
        </p:txBody>
      </p:sp>
    </p:spTree>
    <p:extLst>
      <p:ext uri="{BB962C8B-B14F-4D97-AF65-F5344CB8AC3E}">
        <p14:creationId xmlns:p14="http://schemas.microsoft.com/office/powerpoint/2010/main" val="185879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7</a:t>
            </a:fld>
            <a:endParaRPr lang="en-US"/>
          </a:p>
        </p:txBody>
      </p:sp>
      <p:sp>
        <p:nvSpPr>
          <p:cNvPr id="2" name="Title 1">
            <a:extLst>
              <a:ext uri="{FF2B5EF4-FFF2-40B4-BE49-F238E27FC236}">
                <a16:creationId xmlns:a16="http://schemas.microsoft.com/office/drawing/2014/main" id="{843B5F2B-F512-FDD9-A737-D3CC474DBEFA}"/>
              </a:ext>
            </a:extLst>
          </p:cNvPr>
          <p:cNvSpPr>
            <a:spLocks noGrp="1"/>
          </p:cNvSpPr>
          <p:nvPr>
            <p:ph type="title" idx="4294967295"/>
          </p:nvPr>
        </p:nvSpPr>
        <p:spPr>
          <a:xfrm>
            <a:off x="4322400" y="2294175"/>
            <a:ext cx="4457390" cy="11647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570" marR="0" lvl="0" indent="0" algn="l" defTabSz="457200" rtl="0" eaLnBrk="1" fontAlgn="auto" latinLnBrk="0" hangingPunct="1">
              <a:lnSpc>
                <a:spcPct val="114000"/>
              </a:lnSpc>
              <a:spcBef>
                <a:spcPct val="0"/>
              </a:spcBef>
              <a:spcAft>
                <a:spcPts val="1200"/>
              </a:spcAft>
              <a:buClrTx/>
              <a:buSzTx/>
              <a:buFontTx/>
              <a:buNone/>
              <a:tabLst/>
              <a:defRPr/>
            </a:pPr>
            <a:br>
              <a:rPr kumimoji="0" lang="en-US" sz="1600" b="0" i="0" u="none" strike="noStrike" kern="1200" cap="none" spc="0" normalizeH="0" baseline="0" noProof="0">
                <a:ln>
                  <a:noFill/>
                </a:ln>
                <a:solidFill>
                  <a:schemeClr val="tx1"/>
                </a:solidFill>
                <a:effectLst/>
                <a:uLnTx/>
                <a:uFillTx/>
                <a:latin typeface="Open Sans"/>
                <a:ea typeface="+mj-ea"/>
                <a:cs typeface="+mj-cs"/>
              </a:rPr>
            </a:br>
            <a:r>
              <a:rPr kumimoji="0" lang="en-US" sz="2000" b="1" i="0" u="none" strike="noStrike" kern="1200" cap="none" spc="0" normalizeH="0" baseline="0" noProof="0">
                <a:ln>
                  <a:noFill/>
                </a:ln>
                <a:solidFill>
                  <a:schemeClr val="tx1"/>
                </a:solidFill>
                <a:effectLst/>
                <a:uLnTx/>
                <a:uFillTx/>
                <a:latin typeface="Open Sans"/>
                <a:ea typeface="Open Sans"/>
                <a:cs typeface="Open Sans"/>
              </a:rPr>
              <a:t>Crickett </a:t>
            </a:r>
            <a:r>
              <a:rPr kumimoji="0" lang="en-US" sz="2000" b="1" i="0" u="none" strike="noStrike" kern="1200" cap="none" spc="0" normalizeH="0" baseline="0" noProof="0" dirty="0">
                <a:ln>
                  <a:noFill/>
                </a:ln>
                <a:solidFill>
                  <a:schemeClr val="tx1"/>
                </a:solidFill>
                <a:effectLst/>
                <a:uLnTx/>
                <a:uFillTx/>
                <a:latin typeface="Open Sans"/>
                <a:ea typeface="Open Sans"/>
                <a:cs typeface="Open Sans"/>
              </a:rPr>
              <a:t>Nicovich</a:t>
            </a:r>
            <a:endParaRPr kumimoji="0" lang="en-US" sz="2000" b="1" i="0" u="none" strike="noStrike" kern="1200" cap="none" spc="0" normalizeH="0" baseline="0" noProof="0">
              <a:ln>
                <a:noFill/>
              </a:ln>
              <a:solidFill>
                <a:schemeClr val="tx1"/>
              </a:solidFill>
              <a:effectLst/>
              <a:uLnTx/>
              <a:uFillTx/>
              <a:latin typeface="Open Sans"/>
              <a:ea typeface="Open Sans"/>
              <a:cs typeface="Open Sans"/>
            </a:endParaRPr>
          </a:p>
          <a:p>
            <a:pPr marL="115570" marR="0" lvl="0" indent="0" algn="l" defTabSz="457200" rtl="0" eaLnBrk="1" fontAlgn="auto" latinLnBrk="0" hangingPunct="1">
              <a:lnSpc>
                <a:spcPct val="114000"/>
              </a:lnSpc>
              <a:spcBef>
                <a:spcPct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Open Sans"/>
                <a:ea typeface="Open Sans"/>
                <a:cs typeface="Open Sans"/>
              </a:rPr>
              <a:t>Director, Policy and Government Affairs</a:t>
            </a:r>
          </a:p>
          <a:p>
            <a:pPr marL="115570" marR="0" lvl="0" indent="0" algn="l" defTabSz="457200" rtl="0" eaLnBrk="1" fontAlgn="auto" latinLnBrk="0" hangingPunct="1">
              <a:lnSpc>
                <a:spcPct val="114000"/>
              </a:lnSpc>
              <a:spcBef>
                <a:spcPct val="0"/>
              </a:spcBef>
              <a:spcAft>
                <a:spcPts val="1200"/>
              </a:spcAft>
              <a:buClrTx/>
              <a:buSzTx/>
              <a:buFontTx/>
              <a:buNone/>
              <a:tabLst/>
              <a:defRPr/>
            </a:pPr>
            <a:r>
              <a:rPr kumimoji="0" lang="en-US" sz="2000" b="0" i="0" u="none" strike="noStrike" kern="1200" cap="none" spc="0" normalizeH="0" baseline="0" noProof="0">
                <a:ln>
                  <a:noFill/>
                </a:ln>
                <a:solidFill>
                  <a:schemeClr val="tx1"/>
                </a:solidFill>
                <a:effectLst/>
                <a:uLnTx/>
                <a:uFillTx/>
                <a:latin typeface="Open Sans"/>
                <a:ea typeface="Open Sans"/>
                <a:cs typeface="Open Sans"/>
                <a:hlinkClick r:id="rId3"/>
              </a:rPr>
              <a:t>cnicovich@results.org</a:t>
            </a:r>
            <a:endParaRPr kumimoji="0" lang="en-US" sz="2000" b="0" i="0" u="none" strike="noStrike" kern="1200" cap="none" spc="0" normalizeH="0" baseline="0" noProof="0">
              <a:ln>
                <a:noFill/>
              </a:ln>
              <a:solidFill>
                <a:schemeClr val="tx1"/>
              </a:solidFill>
              <a:effectLst/>
              <a:uLnTx/>
              <a:uFillTx/>
              <a:latin typeface="Open Sans"/>
              <a:ea typeface="Open Sans"/>
              <a:cs typeface="Open Sans"/>
            </a:endParaRPr>
          </a:p>
          <a:p>
            <a:pPr marL="115570" marR="0" lvl="0" indent="0" algn="l" defTabSz="457200" rtl="0" eaLnBrk="1" fontAlgn="auto" latinLnBrk="0" hangingPunct="1">
              <a:lnSpc>
                <a:spcPct val="114000"/>
              </a:lnSpc>
              <a:spcBef>
                <a:spcPct val="0"/>
              </a:spcBef>
              <a:spcAft>
                <a:spcPts val="120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Open Sans"/>
              <a:ea typeface="Open Sans"/>
              <a:cs typeface="Open Sans"/>
            </a:endParaRPr>
          </a:p>
        </p:txBody>
      </p:sp>
      <p:sp>
        <p:nvSpPr>
          <p:cNvPr id="5"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A53D8A26-FAA4-4FD0-7950-CC8257A83328}"/>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67286BCB-63EF-5A58-489B-A9BEA079D629}"/>
              </a:ext>
            </a:extLst>
          </p:cNvPr>
          <p:cNvPicPr>
            <a:picLocks noChangeAspect="1"/>
          </p:cNvPicPr>
          <p:nvPr/>
        </p:nvPicPr>
        <p:blipFill>
          <a:blip r:embed="rId4"/>
          <a:stretch>
            <a:fillRect/>
          </a:stretch>
        </p:blipFill>
        <p:spPr>
          <a:xfrm>
            <a:off x="1757655" y="1261910"/>
            <a:ext cx="2619680" cy="2619680"/>
          </a:xfrm>
          <a:prstGeom prst="rect">
            <a:avLst/>
          </a:prstGeom>
        </p:spPr>
      </p:pic>
    </p:spTree>
    <p:extLst>
      <p:ext uri="{BB962C8B-B14F-4D97-AF65-F5344CB8AC3E}">
        <p14:creationId xmlns:p14="http://schemas.microsoft.com/office/powerpoint/2010/main" val="33820206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A3739D-EEAC-2F31-3B1D-F9801A9963A9}"/>
              </a:ext>
            </a:extLst>
          </p:cNvPr>
          <p:cNvSpPr>
            <a:spLocks noGrp="1"/>
          </p:cNvSpPr>
          <p:nvPr>
            <p:ph type="title"/>
          </p:nvPr>
        </p:nvSpPr>
        <p:spPr>
          <a:xfrm>
            <a:off x="457200" y="205979"/>
            <a:ext cx="7401491" cy="857250"/>
          </a:xfrm>
        </p:spPr>
        <p:txBody>
          <a:bodyPr anchor="ctr">
            <a:normAutofit fontScale="90000"/>
          </a:bodyPr>
          <a:lstStyle/>
          <a:p>
            <a:r>
              <a:rPr lang="en-US">
                <a:latin typeface="Open Sans"/>
                <a:ea typeface="Open Sans"/>
                <a:cs typeface="Open Sans"/>
              </a:rPr>
              <a:t>2026 RESULTS National Conference</a:t>
            </a:r>
            <a:endParaRPr lang="en-US"/>
          </a:p>
        </p:txBody>
      </p:sp>
      <p:sp>
        <p:nvSpPr>
          <p:cNvPr id="5" name="Slide Number Placeholder 4">
            <a:extLst>
              <a:ext uri="{FF2B5EF4-FFF2-40B4-BE49-F238E27FC236}">
                <a16:creationId xmlns:a16="http://schemas.microsoft.com/office/drawing/2014/main" id="{ED4BE97B-91DC-CF5F-E500-50D244DF7DAC}"/>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70</a:t>
            </a:fld>
            <a:endParaRPr lang="en-US"/>
          </a:p>
        </p:txBody>
      </p:sp>
      <p:pic>
        <p:nvPicPr>
          <p:cNvPr id="1028" name="Picture 4">
            <a:extLst>
              <a:ext uri="{FF2B5EF4-FFF2-40B4-BE49-F238E27FC236}">
                <a16:creationId xmlns:a16="http://schemas.microsoft.com/office/drawing/2014/main" id="{A13A4CE3-ACD0-302C-8B0A-CAF470A8C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596" y="1132456"/>
            <a:ext cx="6338807" cy="356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5733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20694-BB7B-6ACD-8C71-710122BE5AA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FB499467-51D8-9F63-E710-A85AAE7325C9}"/>
              </a:ext>
            </a:extLst>
          </p:cNvPr>
          <p:cNvSpPr>
            <a:spLocks noGrp="1"/>
          </p:cNvSpPr>
          <p:nvPr>
            <p:ph type="title"/>
          </p:nvPr>
        </p:nvSpPr>
        <p:spPr>
          <a:xfrm>
            <a:off x="782133" y="53597"/>
            <a:ext cx="7401491" cy="700614"/>
          </a:xfrm>
        </p:spPr>
        <p:txBody>
          <a:bodyPr anchor="ctr">
            <a:normAutofit/>
          </a:bodyPr>
          <a:lstStyle/>
          <a:p>
            <a:r>
              <a:rPr lang="en-US" sz="2800">
                <a:latin typeface="Open Sans"/>
                <a:ea typeface="Open Sans"/>
                <a:cs typeface="Open Sans"/>
              </a:rPr>
              <a:t>2026 RESULTS National Conference</a:t>
            </a:r>
            <a:endParaRPr lang="en-US" sz="2800"/>
          </a:p>
        </p:txBody>
      </p:sp>
      <p:sp>
        <p:nvSpPr>
          <p:cNvPr id="5" name="Slide Number Placeholder 4">
            <a:extLst>
              <a:ext uri="{FF2B5EF4-FFF2-40B4-BE49-F238E27FC236}">
                <a16:creationId xmlns:a16="http://schemas.microsoft.com/office/drawing/2014/main" id="{DB802F79-07F3-A582-49F6-F4375BED92DD}"/>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71</a:t>
            </a:fld>
            <a:endParaRPr lang="en-US"/>
          </a:p>
        </p:txBody>
      </p:sp>
      <p:pic>
        <p:nvPicPr>
          <p:cNvPr id="3" name="Picture 2">
            <a:extLst>
              <a:ext uri="{FF2B5EF4-FFF2-40B4-BE49-F238E27FC236}">
                <a16:creationId xmlns:a16="http://schemas.microsoft.com/office/drawing/2014/main" id="{CA7ABC8F-9DE2-5442-6EB6-E2DDB2A03E5A}"/>
              </a:ext>
            </a:extLst>
          </p:cNvPr>
          <p:cNvPicPr>
            <a:picLocks noChangeAspect="1"/>
          </p:cNvPicPr>
          <p:nvPr/>
        </p:nvPicPr>
        <p:blipFill>
          <a:blip r:embed="rId2"/>
          <a:stretch>
            <a:fillRect/>
          </a:stretch>
        </p:blipFill>
        <p:spPr>
          <a:xfrm>
            <a:off x="2531383" y="754211"/>
            <a:ext cx="3902990" cy="3635078"/>
          </a:xfrm>
          <a:prstGeom prst="rect">
            <a:avLst/>
          </a:prstGeom>
        </p:spPr>
      </p:pic>
      <p:sp>
        <p:nvSpPr>
          <p:cNvPr id="6" name="TextBox 5">
            <a:extLst>
              <a:ext uri="{FF2B5EF4-FFF2-40B4-BE49-F238E27FC236}">
                <a16:creationId xmlns:a16="http://schemas.microsoft.com/office/drawing/2014/main" id="{94FEF425-4E01-0A79-B9FA-3CC083DD745A}"/>
              </a:ext>
            </a:extLst>
          </p:cNvPr>
          <p:cNvSpPr txBox="1"/>
          <p:nvPr/>
        </p:nvSpPr>
        <p:spPr>
          <a:xfrm>
            <a:off x="2196878" y="4582597"/>
            <a:ext cx="4572000" cy="369332"/>
          </a:xfrm>
          <a:prstGeom prst="rect">
            <a:avLst/>
          </a:prstGeom>
          <a:noFill/>
        </p:spPr>
        <p:txBody>
          <a:bodyPr wrap="square">
            <a:spAutoFit/>
          </a:bodyPr>
          <a:lstStyle/>
          <a:p>
            <a:pPr algn="ctr"/>
            <a:r>
              <a:rPr lang="en-US">
                <a:latin typeface="Open Sans" panose="020B0606030504020204" pitchFamily="34" charset="0"/>
                <a:ea typeface="Open Sans" panose="020B0606030504020204" pitchFamily="34" charset="0"/>
                <a:cs typeface="Open Sans" panose="020B0606030504020204" pitchFamily="34" charset="0"/>
                <a:hlinkClick r:id="rId3"/>
              </a:rPr>
              <a:t>https://tinyurl.com/RESULTSEquityFund</a:t>
            </a:r>
            <a:r>
              <a:rPr lang="en-US">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9034374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836620-1863-73A0-B149-67A4DCB1DD5C}"/>
              </a:ext>
            </a:extLst>
          </p:cNvPr>
          <p:cNvSpPr>
            <a:spLocks noGrp="1"/>
          </p:cNvSpPr>
          <p:nvPr>
            <p:ph idx="1"/>
          </p:nvPr>
        </p:nvSpPr>
        <p:spPr>
          <a:xfrm>
            <a:off x="457200" y="2164383"/>
            <a:ext cx="8229600" cy="2739802"/>
          </a:xfrm>
        </p:spPr>
        <p:txBody>
          <a:bodyPr vert="horz" lIns="91440" tIns="45720" rIns="91440" bIns="45720" rtlCol="0" anchor="t">
            <a:normAutofit/>
          </a:bodyPr>
          <a:lstStyle/>
          <a:p>
            <a:pPr marL="0" indent="0" algn="ctr">
              <a:lnSpc>
                <a:spcPct val="114000"/>
              </a:lnSpc>
              <a:spcBef>
                <a:spcPts val="0"/>
              </a:spcBef>
              <a:spcAft>
                <a:spcPts val="1200"/>
              </a:spcAft>
              <a:buNone/>
            </a:pPr>
            <a:r>
              <a:rPr lang="en-US" sz="2400" b="1">
                <a:latin typeface="Open Sans"/>
                <a:ea typeface="Open Sans"/>
                <a:cs typeface="Open Sans"/>
              </a:rPr>
              <a:t>Sunday, February 8, 4:00-5:30 p.m. ET</a:t>
            </a:r>
            <a:endParaRPr lang="en-US" sz="2400" b="1"/>
          </a:p>
          <a:p>
            <a:pPr marL="0" indent="0" algn="ctr">
              <a:lnSpc>
                <a:spcPct val="114000"/>
              </a:lnSpc>
              <a:spcBef>
                <a:spcPts val="0"/>
              </a:spcBef>
              <a:spcAft>
                <a:spcPts val="1200"/>
              </a:spcAft>
              <a:buNone/>
            </a:pPr>
            <a:r>
              <a:rPr lang="en-US" sz="2400">
                <a:latin typeface="Open Sans"/>
                <a:ea typeface="Open Sans"/>
                <a:cs typeface="Open Sans"/>
              </a:rPr>
              <a:t>Join us for some connection and inspiration with advocates from across the globe! </a:t>
            </a:r>
            <a:endParaRPr lang="en-US" sz="2400"/>
          </a:p>
          <a:p>
            <a:pPr marL="0" indent="0" algn="ctr">
              <a:lnSpc>
                <a:spcPct val="114000"/>
              </a:lnSpc>
              <a:spcBef>
                <a:spcPts val="0"/>
              </a:spcBef>
              <a:spcAft>
                <a:spcPts val="1200"/>
              </a:spcAft>
              <a:buNone/>
            </a:pPr>
            <a:r>
              <a:rPr lang="en-US" sz="2400" b="1">
                <a:latin typeface="Open Sans"/>
                <a:ea typeface="Open Sans"/>
                <a:cs typeface="Open Sans"/>
                <a:hlinkClick r:id="rId2"/>
              </a:rPr>
              <a:t>Register today!</a:t>
            </a:r>
            <a:r>
              <a:rPr lang="en-US" sz="2400" b="1">
                <a:latin typeface="Open Sans"/>
                <a:ea typeface="Open Sans"/>
                <a:cs typeface="Open Sans"/>
              </a:rPr>
              <a:t> </a:t>
            </a:r>
            <a:endParaRPr lang="en-US" sz="2400" b="1"/>
          </a:p>
        </p:txBody>
      </p:sp>
      <p:sp>
        <p:nvSpPr>
          <p:cNvPr id="4" name="Slide Number Placeholder 3">
            <a:extLst>
              <a:ext uri="{FF2B5EF4-FFF2-40B4-BE49-F238E27FC236}">
                <a16:creationId xmlns:a16="http://schemas.microsoft.com/office/drawing/2014/main" id="{4C6D8720-2B98-F282-6AD5-D18383FCCC3F}"/>
              </a:ext>
            </a:extLst>
          </p:cNvPr>
          <p:cNvSpPr>
            <a:spLocks noGrp="1"/>
          </p:cNvSpPr>
          <p:nvPr>
            <p:ph type="sldNum" sz="quarter" idx="12"/>
          </p:nvPr>
        </p:nvSpPr>
        <p:spPr/>
        <p:txBody>
          <a:bodyPr/>
          <a:lstStyle/>
          <a:p>
            <a:fld id="{307E6868-079E-1649-B8D1-459B42CE4DE3}" type="slidenum">
              <a:rPr lang="en-US" smtClean="0"/>
              <a:pPr/>
              <a:t>72</a:t>
            </a:fld>
            <a:endParaRPr lang="en-US"/>
          </a:p>
        </p:txBody>
      </p:sp>
      <p:pic>
        <p:nvPicPr>
          <p:cNvPr id="6" name="Picture 5">
            <a:extLst>
              <a:ext uri="{FF2B5EF4-FFF2-40B4-BE49-F238E27FC236}">
                <a16:creationId xmlns:a16="http://schemas.microsoft.com/office/drawing/2014/main" id="{307B7A3F-4CBC-C6DD-A102-F3202460BFE4}"/>
              </a:ext>
            </a:extLst>
          </p:cNvPr>
          <p:cNvPicPr>
            <a:picLocks noChangeAspect="1"/>
          </p:cNvPicPr>
          <p:nvPr/>
        </p:nvPicPr>
        <p:blipFill>
          <a:blip r:embed="rId3"/>
          <a:stretch>
            <a:fillRect/>
          </a:stretch>
        </p:blipFill>
        <p:spPr>
          <a:xfrm>
            <a:off x="2081212" y="239315"/>
            <a:ext cx="4981575" cy="1819275"/>
          </a:xfrm>
          <a:prstGeom prst="rect">
            <a:avLst/>
          </a:prstGeom>
        </p:spPr>
      </p:pic>
    </p:spTree>
    <p:extLst>
      <p:ext uri="{BB962C8B-B14F-4D97-AF65-F5344CB8AC3E}">
        <p14:creationId xmlns:p14="http://schemas.microsoft.com/office/powerpoint/2010/main" val="1851556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E14F-CFB5-0704-A052-EA4C41EB14BA}"/>
              </a:ext>
            </a:extLst>
          </p:cNvPr>
          <p:cNvSpPr>
            <a:spLocks noGrp="1"/>
          </p:cNvSpPr>
          <p:nvPr>
            <p:ph type="title"/>
          </p:nvPr>
        </p:nvSpPr>
        <p:spPr>
          <a:xfrm>
            <a:off x="457200" y="205979"/>
            <a:ext cx="7401491" cy="4145881"/>
          </a:xfrm>
        </p:spPr>
        <p:txBody>
          <a:bodyPr>
            <a:normAutofit fontScale="90000"/>
          </a:bodyPr>
          <a:lstStyle/>
          <a:p>
            <a:br>
              <a:rPr lang="en-US" sz="3200">
                <a:solidFill>
                  <a:srgbClr val="141827"/>
                </a:solidFill>
                <a:highlight>
                  <a:srgbClr val="FFFFFF"/>
                </a:highlight>
                <a:latin typeface="Open Sans"/>
                <a:ea typeface="Open Sans"/>
                <a:cs typeface="Open Sans"/>
              </a:rPr>
            </a:br>
            <a:br>
              <a:rPr lang="en-US" sz="3200">
                <a:highlight>
                  <a:srgbClr val="FFFFFF"/>
                </a:highlight>
                <a:latin typeface="Open Sans"/>
                <a:ea typeface="Open Sans"/>
                <a:cs typeface="Open Sans"/>
              </a:rPr>
            </a:br>
            <a:r>
              <a:rPr lang="en-US" sz="2800">
                <a:highlight>
                  <a:srgbClr val="FFFFFF"/>
                </a:highlight>
                <a:latin typeface="Open Sans"/>
                <a:ea typeface="Open Sans"/>
                <a:cs typeface="Open Sans"/>
              </a:rPr>
              <a:t>Let's Meet the Moment: </a:t>
            </a:r>
            <a:br>
              <a:rPr lang="en-US" sz="2800">
                <a:highlight>
                  <a:srgbClr val="FFFFFF"/>
                </a:highlight>
                <a:latin typeface="Open Sans"/>
                <a:ea typeface="Open Sans"/>
                <a:cs typeface="Open Sans"/>
              </a:rPr>
            </a:br>
            <a:r>
              <a:rPr lang="en-US" sz="2800">
                <a:highlight>
                  <a:srgbClr val="FFFFFF"/>
                </a:highlight>
                <a:latin typeface="Open Sans"/>
                <a:ea typeface="Open Sans"/>
                <a:cs typeface="Open Sans"/>
              </a:rPr>
              <a:t>A Call to Advocate for Women and Girls</a:t>
            </a:r>
            <a:endParaRPr lang="en-US"/>
          </a:p>
          <a:p>
            <a:br>
              <a:rPr lang="en-US" sz="2200">
                <a:solidFill>
                  <a:schemeClr val="tx1"/>
                </a:solidFill>
                <a:latin typeface="Open Sans"/>
                <a:ea typeface="Open Sans"/>
                <a:cs typeface="Open Sans"/>
              </a:rPr>
            </a:br>
            <a:r>
              <a:rPr lang="en-US" sz="2200">
                <a:solidFill>
                  <a:schemeClr val="tx1"/>
                </a:solidFill>
                <a:latin typeface="Open Sans"/>
                <a:ea typeface="Open Sans"/>
                <a:cs typeface="Open Sans"/>
              </a:rPr>
              <a:t>Wednesday, February 18, 2 p.m. ET</a:t>
            </a:r>
            <a:br>
              <a:rPr lang="en-US" sz="2200">
                <a:solidFill>
                  <a:schemeClr val="tx1"/>
                </a:solidFill>
                <a:latin typeface="Open Sans"/>
                <a:ea typeface="Open Sans"/>
                <a:cs typeface="Open Sans"/>
              </a:rPr>
            </a:br>
            <a:br>
              <a:rPr lang="en-US" b="0">
                <a:latin typeface="Open Sans"/>
                <a:ea typeface="Open Sans"/>
                <a:cs typeface="Open Sans"/>
              </a:rPr>
            </a:br>
            <a:r>
              <a:rPr lang="en-US" sz="2200" b="0">
                <a:solidFill>
                  <a:srgbClr val="141827"/>
                </a:solidFill>
                <a:highlight>
                  <a:srgbClr val="FFFFFF"/>
                </a:highlight>
                <a:latin typeface="Open Sans"/>
                <a:ea typeface="Open Sans"/>
                <a:cs typeface="Open Sans"/>
              </a:rPr>
              <a:t>Special Guest Speaker: </a:t>
            </a:r>
            <a:br>
              <a:rPr lang="en-US" sz="2200" b="0">
                <a:solidFill>
                  <a:srgbClr val="141827"/>
                </a:solidFill>
                <a:highlight>
                  <a:srgbClr val="FFFFFF"/>
                </a:highlight>
                <a:latin typeface="Open Sans"/>
                <a:ea typeface="Open Sans"/>
                <a:cs typeface="Open Sans"/>
              </a:rPr>
            </a:br>
            <a:r>
              <a:rPr lang="en-US" sz="2200" b="0">
                <a:solidFill>
                  <a:srgbClr val="141827"/>
                </a:solidFill>
                <a:highlight>
                  <a:srgbClr val="FFFFFF"/>
                </a:highlight>
                <a:latin typeface="Open Sans"/>
                <a:ea typeface="Open Sans"/>
                <a:cs typeface="Open Sans"/>
              </a:rPr>
              <a:t>Zsuzsanna Lippai, CEO, </a:t>
            </a:r>
            <a:r>
              <a:rPr lang="en-US" sz="2200" b="0">
                <a:solidFill>
                  <a:srgbClr val="D50032"/>
                </a:solidFill>
                <a:highlight>
                  <a:srgbClr val="FFFFFF"/>
                </a:highlight>
                <a:latin typeface="Open Sans"/>
                <a:ea typeface="Open Sans"/>
                <a:cs typeface="Open Sans"/>
                <a:hlinkClick r:id="rId2"/>
              </a:rPr>
              <a:t>The Fuller Project</a:t>
            </a:r>
            <a:br>
              <a:rPr lang="en-US" sz="2200" b="0">
                <a:highlight>
                  <a:srgbClr val="FFFFFF"/>
                </a:highlight>
              </a:rPr>
            </a:br>
            <a:endParaRPr lang="en-US" sz="2200" b="0">
              <a:highlight>
                <a:srgbClr val="FFFFFF"/>
              </a:highlight>
            </a:endParaRPr>
          </a:p>
          <a:p>
            <a:r>
              <a:rPr lang="en-US" sz="2200" b="0">
                <a:solidFill>
                  <a:srgbClr val="141827"/>
                </a:solidFill>
                <a:highlight>
                  <a:srgbClr val="FFFFFF"/>
                </a:highlight>
                <a:latin typeface="Open Sans"/>
                <a:ea typeface="Open Sans"/>
                <a:cs typeface="Helvetica"/>
              </a:rPr>
              <a:t>All are welcome to join the Together Women Rise Advocacy Chapter, in partnership with RESULTS, for this  conversation. </a:t>
            </a:r>
            <a:br>
              <a:rPr lang="en-US" sz="2200" b="0">
                <a:solidFill>
                  <a:srgbClr val="141827"/>
                </a:solidFill>
                <a:highlight>
                  <a:srgbClr val="FFFFFF"/>
                </a:highlight>
                <a:latin typeface="Open Sans"/>
                <a:ea typeface="Open Sans"/>
                <a:cs typeface="Helvetica"/>
              </a:rPr>
            </a:br>
            <a:br>
              <a:rPr lang="en-US" sz="2200" b="0">
                <a:highlight>
                  <a:srgbClr val="FFFFFF"/>
                </a:highlight>
                <a:latin typeface="Open Sans"/>
                <a:ea typeface="Open Sans"/>
                <a:cs typeface="Helvetica"/>
              </a:rPr>
            </a:br>
            <a:r>
              <a:rPr lang="en-US" sz="2200" b="0">
                <a:solidFill>
                  <a:srgbClr val="141827"/>
                </a:solidFill>
                <a:highlight>
                  <a:srgbClr val="FFFFFF"/>
                </a:highlight>
                <a:latin typeface="Open Sans"/>
                <a:ea typeface="Open Sans"/>
                <a:cs typeface="Helvetica"/>
              </a:rPr>
              <a:t>At a time when gender equity and global development </a:t>
            </a:r>
            <a:br>
              <a:rPr lang="en-US" sz="2200" b="0">
                <a:solidFill>
                  <a:srgbClr val="141827"/>
                </a:solidFill>
                <a:highlight>
                  <a:srgbClr val="FFFFFF"/>
                </a:highlight>
                <a:latin typeface="Open Sans"/>
                <a:ea typeface="Open Sans"/>
                <a:cs typeface="Helvetica"/>
              </a:rPr>
            </a:br>
            <a:r>
              <a:rPr lang="en-US" sz="2200" b="0">
                <a:solidFill>
                  <a:srgbClr val="141827"/>
                </a:solidFill>
                <a:highlight>
                  <a:srgbClr val="FFFFFF"/>
                </a:highlight>
                <a:latin typeface="Open Sans"/>
                <a:ea typeface="Open Sans"/>
                <a:cs typeface="Helvetica"/>
              </a:rPr>
              <a:t>are increasingly under threat, </a:t>
            </a:r>
            <a:br>
              <a:rPr lang="en-US" sz="2200" b="0">
                <a:solidFill>
                  <a:srgbClr val="141827"/>
                </a:solidFill>
                <a:highlight>
                  <a:srgbClr val="FFFFFF"/>
                </a:highlight>
                <a:latin typeface="Open Sans"/>
                <a:ea typeface="Open Sans"/>
                <a:cs typeface="Helvetica"/>
              </a:rPr>
            </a:br>
            <a:r>
              <a:rPr lang="en-US" sz="2200" b="0">
                <a:solidFill>
                  <a:srgbClr val="141827"/>
                </a:solidFill>
                <a:highlight>
                  <a:srgbClr val="FFFFFF"/>
                </a:highlight>
                <a:latin typeface="Open Sans"/>
                <a:ea typeface="Open Sans"/>
                <a:cs typeface="Helvetica"/>
              </a:rPr>
              <a:t>advocacy is more important than ever.</a:t>
            </a:r>
            <a:endParaRPr lang="en-US" sz="2200">
              <a:latin typeface="Open Sans"/>
              <a:ea typeface="Open Sans"/>
            </a:endParaRPr>
          </a:p>
          <a:p>
            <a:endParaRPr lang="en-US" sz="1600" b="0">
              <a:solidFill>
                <a:srgbClr val="141827"/>
              </a:solidFill>
              <a:highlight>
                <a:srgbClr val="FFFFFF"/>
              </a:highlight>
              <a:latin typeface="Helvetica"/>
              <a:ea typeface="Open Sans"/>
              <a:cs typeface="Helvetica"/>
            </a:endParaRPr>
          </a:p>
        </p:txBody>
      </p:sp>
      <p:sp>
        <p:nvSpPr>
          <p:cNvPr id="4" name="Slide Number Placeholder 3">
            <a:extLst>
              <a:ext uri="{FF2B5EF4-FFF2-40B4-BE49-F238E27FC236}">
                <a16:creationId xmlns:a16="http://schemas.microsoft.com/office/drawing/2014/main" id="{5782032A-04D4-71D4-B8D6-5BBFA495A44E}"/>
              </a:ext>
            </a:extLst>
          </p:cNvPr>
          <p:cNvSpPr>
            <a:spLocks noGrp="1"/>
          </p:cNvSpPr>
          <p:nvPr>
            <p:ph type="sldNum" sz="quarter" idx="12"/>
          </p:nvPr>
        </p:nvSpPr>
        <p:spPr/>
        <p:txBody>
          <a:bodyPr/>
          <a:lstStyle/>
          <a:p>
            <a:fld id="{307E6868-079E-1649-B8D1-459B42CE4DE3}" type="slidenum">
              <a:rPr lang="en-US" smtClean="0"/>
              <a:pPr/>
              <a:t>73</a:t>
            </a:fld>
            <a:endParaRPr lang="en-US"/>
          </a:p>
        </p:txBody>
      </p:sp>
    </p:spTree>
    <p:extLst>
      <p:ext uri="{BB962C8B-B14F-4D97-AF65-F5344CB8AC3E}">
        <p14:creationId xmlns:p14="http://schemas.microsoft.com/office/powerpoint/2010/main" val="16333684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CF76-98D3-5150-228B-A5AFB5BDE640}"/>
              </a:ext>
            </a:extLst>
          </p:cNvPr>
          <p:cNvSpPr>
            <a:spLocks noGrp="1"/>
          </p:cNvSpPr>
          <p:nvPr>
            <p:ph type="title"/>
          </p:nvPr>
        </p:nvSpPr>
        <p:spPr/>
        <p:txBody>
          <a:bodyPr/>
          <a:lstStyle/>
          <a:p>
            <a:r>
              <a:rPr lang="en-US">
                <a:latin typeface="Open Sans"/>
                <a:ea typeface="Open Sans"/>
                <a:cs typeface="Open Sans"/>
              </a:rPr>
              <a:t>U.S. Poverty Free Agents</a:t>
            </a:r>
            <a:endParaRPr lang="en-US"/>
          </a:p>
        </p:txBody>
      </p:sp>
      <p:sp>
        <p:nvSpPr>
          <p:cNvPr id="3" name="Content Placeholder 2">
            <a:extLst>
              <a:ext uri="{FF2B5EF4-FFF2-40B4-BE49-F238E27FC236}">
                <a16:creationId xmlns:a16="http://schemas.microsoft.com/office/drawing/2014/main" id="{31B74A66-0423-A550-D2A8-825FDCE29A07}"/>
              </a:ext>
            </a:extLst>
          </p:cNvPr>
          <p:cNvSpPr>
            <a:spLocks noGrp="1"/>
          </p:cNvSpPr>
          <p:nvPr>
            <p:ph idx="1"/>
          </p:nvPr>
        </p:nvSpPr>
        <p:spPr/>
        <p:txBody>
          <a:bodyPr vert="horz" lIns="91440" tIns="45720" rIns="91440" bIns="45720" rtlCol="0" anchor="t">
            <a:noAutofit/>
          </a:bodyPr>
          <a:lstStyle/>
          <a:p>
            <a:endParaRPr lang="en-US" sz="1300">
              <a:solidFill>
                <a:srgbClr val="080F0F"/>
              </a:solidFill>
              <a:highlight>
                <a:srgbClr val="FFFFFF"/>
              </a:highlight>
              <a:latin typeface="Open Sans"/>
              <a:ea typeface="Open Sans"/>
              <a:cs typeface="Open Sans"/>
            </a:endParaRPr>
          </a:p>
          <a:p>
            <a:pPr marL="0" indent="0" algn="ctr">
              <a:buNone/>
            </a:pPr>
            <a:r>
              <a:rPr lang="en-US" sz="2200" b="1">
                <a:solidFill>
                  <a:srgbClr val="080F0F"/>
                </a:solidFill>
                <a:highlight>
                  <a:srgbClr val="FFFFFF"/>
                </a:highlight>
                <a:latin typeface="Open Sans"/>
                <a:ea typeface="Open Sans"/>
                <a:cs typeface="Open Sans"/>
              </a:rPr>
              <a:t>Tuesday, February 17, 1-2 p.m. ET</a:t>
            </a:r>
          </a:p>
          <a:p>
            <a:endParaRPr lang="en-US" sz="2200">
              <a:solidFill>
                <a:srgbClr val="080F0F"/>
              </a:solidFill>
              <a:highlight>
                <a:srgbClr val="FFFFFF"/>
              </a:highlight>
              <a:latin typeface="Open Sans"/>
              <a:ea typeface="Open Sans"/>
              <a:cs typeface="Open Sans"/>
            </a:endParaRPr>
          </a:p>
          <a:p>
            <a:pPr marL="0" indent="0" algn="ctr">
              <a:buNone/>
            </a:pPr>
            <a:r>
              <a:rPr lang="en-US" sz="2200">
                <a:solidFill>
                  <a:srgbClr val="141827"/>
                </a:solidFill>
                <a:highlight>
                  <a:srgbClr val="FFFFFF"/>
                </a:highlight>
                <a:latin typeface="Open Sans"/>
                <a:ea typeface="Open Sans"/>
                <a:cs typeface="Open Sans"/>
              </a:rPr>
              <a:t>If you are a solo advocate in your area and want support in taking action on our U.S. poverty campaigns, come on along! </a:t>
            </a:r>
            <a:endParaRPr lang="en-US" sz="2200">
              <a:solidFill>
                <a:srgbClr val="000000"/>
              </a:solidFill>
              <a:latin typeface="Open Sans"/>
              <a:ea typeface="Open Sans"/>
              <a:cs typeface="Open Sans"/>
            </a:endParaRPr>
          </a:p>
          <a:p>
            <a:pPr marL="0" indent="0" algn="ctr">
              <a:buNone/>
            </a:pPr>
            <a:endParaRPr lang="en-US" sz="2200">
              <a:solidFill>
                <a:srgbClr val="141827"/>
              </a:solidFill>
              <a:highlight>
                <a:srgbClr val="FFFFFF"/>
              </a:highlight>
              <a:latin typeface="Open Sans"/>
              <a:ea typeface="Open Sans"/>
              <a:cs typeface="Open Sans"/>
            </a:endParaRPr>
          </a:p>
          <a:p>
            <a:pPr marL="0" indent="0" algn="ctr">
              <a:buNone/>
            </a:pPr>
            <a:r>
              <a:rPr lang="en-US" sz="2200">
                <a:solidFill>
                  <a:srgbClr val="141827"/>
                </a:solidFill>
                <a:highlight>
                  <a:srgbClr val="FFFFFF"/>
                </a:highlight>
                <a:latin typeface="Open Sans"/>
                <a:ea typeface="Open Sans"/>
                <a:cs typeface="Open Sans"/>
              </a:rPr>
              <a:t>Join via Zoom at </a:t>
            </a:r>
            <a:r>
              <a:rPr lang="en-US" sz="2200">
                <a:solidFill>
                  <a:srgbClr val="D50032"/>
                </a:solidFill>
                <a:highlight>
                  <a:srgbClr val="FFFFFF"/>
                </a:highlight>
                <a:latin typeface="Open Sans"/>
                <a:ea typeface="Open Sans"/>
                <a:cs typeface="Open Sans"/>
                <a:hlinkClick r:id="rId2"/>
              </a:rPr>
              <a:t>https://results.zoom.us/j/98076262565</a:t>
            </a:r>
            <a:r>
              <a:rPr lang="en-US" sz="2200">
                <a:solidFill>
                  <a:srgbClr val="141827"/>
                </a:solidFill>
                <a:highlight>
                  <a:srgbClr val="FFFFFF"/>
                </a:highlight>
                <a:latin typeface="Open Sans"/>
                <a:ea typeface="Open Sans"/>
                <a:cs typeface="Open Sans"/>
              </a:rPr>
              <a:t> or dial (929) 436-2866, meeting ID 980 7626 2565.</a:t>
            </a:r>
            <a:endParaRPr lang="en-US" sz="2200">
              <a:latin typeface="Open Sans"/>
              <a:ea typeface="Open Sans"/>
              <a:cs typeface="Open Sans"/>
            </a:endParaRPr>
          </a:p>
          <a:p>
            <a:endParaRPr lang="en-US"/>
          </a:p>
        </p:txBody>
      </p:sp>
      <p:sp>
        <p:nvSpPr>
          <p:cNvPr id="4" name="Slide Number Placeholder 3">
            <a:extLst>
              <a:ext uri="{FF2B5EF4-FFF2-40B4-BE49-F238E27FC236}">
                <a16:creationId xmlns:a16="http://schemas.microsoft.com/office/drawing/2014/main" id="{36993CB4-B267-857B-A74E-E05956B0BD8C}"/>
              </a:ext>
            </a:extLst>
          </p:cNvPr>
          <p:cNvSpPr>
            <a:spLocks noGrp="1"/>
          </p:cNvSpPr>
          <p:nvPr>
            <p:ph type="sldNum" sz="quarter" idx="12"/>
          </p:nvPr>
        </p:nvSpPr>
        <p:spPr/>
        <p:txBody>
          <a:bodyPr/>
          <a:lstStyle/>
          <a:p>
            <a:fld id="{307E6868-079E-1649-B8D1-459B42CE4DE3}" type="slidenum">
              <a:rPr lang="en-US" smtClean="0"/>
              <a:pPr/>
              <a:t>74</a:t>
            </a:fld>
            <a:endParaRPr lang="en-US"/>
          </a:p>
        </p:txBody>
      </p:sp>
    </p:spTree>
    <p:extLst>
      <p:ext uri="{BB962C8B-B14F-4D97-AF65-F5344CB8AC3E}">
        <p14:creationId xmlns:p14="http://schemas.microsoft.com/office/powerpoint/2010/main" val="42646151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4D66-7F3F-8307-A856-6EEBF690839D}"/>
              </a:ext>
            </a:extLst>
          </p:cNvPr>
          <p:cNvSpPr>
            <a:spLocks noGrp="1"/>
          </p:cNvSpPr>
          <p:nvPr>
            <p:ph type="title"/>
          </p:nvPr>
        </p:nvSpPr>
        <p:spPr/>
        <p:txBody>
          <a:bodyPr/>
          <a:lstStyle/>
          <a:p>
            <a:r>
              <a:rPr lang="en-US">
                <a:latin typeface="Open Sans"/>
                <a:ea typeface="Open Sans"/>
                <a:cs typeface="Open Sans"/>
              </a:rPr>
              <a:t>        Media Office Hour</a:t>
            </a:r>
            <a:endParaRPr lang="en-US"/>
          </a:p>
        </p:txBody>
      </p:sp>
      <p:sp>
        <p:nvSpPr>
          <p:cNvPr id="3" name="Content Placeholder 2">
            <a:extLst>
              <a:ext uri="{FF2B5EF4-FFF2-40B4-BE49-F238E27FC236}">
                <a16:creationId xmlns:a16="http://schemas.microsoft.com/office/drawing/2014/main" id="{9C324DDB-3ECF-A8D0-0E8B-97D34021ED90}"/>
              </a:ext>
            </a:extLst>
          </p:cNvPr>
          <p:cNvSpPr>
            <a:spLocks noGrp="1"/>
          </p:cNvSpPr>
          <p:nvPr>
            <p:ph idx="1"/>
          </p:nvPr>
        </p:nvSpPr>
        <p:spPr/>
        <p:txBody>
          <a:bodyPr vert="horz" lIns="91440" tIns="45720" rIns="91440" bIns="45720" rtlCol="0" anchor="ctr">
            <a:noAutofit/>
          </a:bodyPr>
          <a:lstStyle/>
          <a:p>
            <a:pPr marL="0" indent="0" algn="ctr">
              <a:buNone/>
            </a:pPr>
            <a:r>
              <a:rPr lang="en-US" sz="2000" b="1">
                <a:solidFill>
                  <a:srgbClr val="141827"/>
                </a:solidFill>
                <a:highlight>
                  <a:srgbClr val="FFFFFF"/>
                </a:highlight>
                <a:latin typeface="Open Sans"/>
                <a:ea typeface="Open Sans"/>
                <a:cs typeface="Open Sans"/>
              </a:rPr>
              <a:t>Wednesday, February 18, 2-3 p.m. ET</a:t>
            </a:r>
          </a:p>
          <a:p>
            <a:pPr algn="ctr"/>
            <a:endParaRPr lang="en-US" sz="2000">
              <a:solidFill>
                <a:srgbClr val="141827"/>
              </a:solidFill>
              <a:highlight>
                <a:srgbClr val="FFFFFF"/>
              </a:highlight>
              <a:latin typeface="Open Sans"/>
              <a:ea typeface="Open Sans"/>
              <a:cs typeface="Open Sans"/>
            </a:endParaRPr>
          </a:p>
          <a:p>
            <a:pPr marL="0" indent="0" algn="ctr">
              <a:buNone/>
            </a:pPr>
            <a:r>
              <a:rPr lang="en-US" sz="2000">
                <a:solidFill>
                  <a:srgbClr val="141827"/>
                </a:solidFill>
                <a:highlight>
                  <a:srgbClr val="FFFFFF"/>
                </a:highlight>
                <a:latin typeface="Open Sans"/>
                <a:ea typeface="Open Sans"/>
                <a:cs typeface="Open Sans"/>
              </a:rPr>
              <a:t>Grassroots media is a powerful tool to influence lawmakers and strengthen democracy. If you need help brainstorming, writing, editing, or submitting a media piece, RESULTS staff welcomes you to bring your questions to this open office hour.</a:t>
            </a:r>
            <a:endParaRPr lang="en-US" sz="2000">
              <a:latin typeface="Open Sans"/>
              <a:ea typeface="Open Sans"/>
              <a:cs typeface="Open Sans"/>
            </a:endParaRPr>
          </a:p>
          <a:p>
            <a:pPr marL="0" indent="0" algn="ctr">
              <a:buNone/>
            </a:pPr>
            <a:endParaRPr lang="en-US" sz="2000">
              <a:solidFill>
                <a:srgbClr val="141827"/>
              </a:solidFill>
              <a:highlight>
                <a:srgbClr val="FFFFFF"/>
              </a:highlight>
              <a:latin typeface="Open Sans"/>
              <a:ea typeface="Open Sans"/>
              <a:cs typeface="Open Sans"/>
            </a:endParaRPr>
          </a:p>
          <a:p>
            <a:pPr marL="0" indent="0" algn="ctr">
              <a:buNone/>
            </a:pPr>
            <a:r>
              <a:rPr lang="en-US" sz="2000">
                <a:solidFill>
                  <a:srgbClr val="141827"/>
                </a:solidFill>
                <a:highlight>
                  <a:srgbClr val="FFFFFF"/>
                </a:highlight>
                <a:latin typeface="Open Sans"/>
                <a:ea typeface="Open Sans"/>
                <a:cs typeface="Open Sans"/>
              </a:rPr>
              <a:t>Join via Zoom at </a:t>
            </a:r>
            <a:r>
              <a:rPr lang="en-US" sz="2000">
                <a:solidFill>
                  <a:srgbClr val="D50032"/>
                </a:solidFill>
                <a:highlight>
                  <a:srgbClr val="FFFFFF"/>
                </a:highlight>
                <a:latin typeface="Open Sans"/>
                <a:ea typeface="Open Sans"/>
                <a:cs typeface="Open Sans"/>
                <a:hlinkClick r:id="rId2"/>
              </a:rPr>
              <a:t>https://results.zoom.us/j/91601524175</a:t>
            </a:r>
            <a:r>
              <a:rPr lang="en-US" sz="2000">
                <a:solidFill>
                  <a:srgbClr val="141827"/>
                </a:solidFill>
                <a:highlight>
                  <a:srgbClr val="FFFFFF"/>
                </a:highlight>
                <a:latin typeface="Open Sans"/>
                <a:ea typeface="Open Sans"/>
                <a:cs typeface="Open Sans"/>
              </a:rPr>
              <a:t> </a:t>
            </a:r>
            <a:endParaRPr lang="en-US" sz="2000">
              <a:solidFill>
                <a:srgbClr val="000000"/>
              </a:solidFill>
              <a:latin typeface="Open Sans"/>
              <a:ea typeface="Open Sans"/>
              <a:cs typeface="Open Sans"/>
            </a:endParaRPr>
          </a:p>
          <a:p>
            <a:pPr marL="0" indent="0" algn="ctr">
              <a:buNone/>
            </a:pPr>
            <a:r>
              <a:rPr lang="en-US" sz="2000">
                <a:solidFill>
                  <a:srgbClr val="141827"/>
                </a:solidFill>
                <a:highlight>
                  <a:srgbClr val="FFFFFF"/>
                </a:highlight>
                <a:latin typeface="Open Sans"/>
                <a:ea typeface="Open Sans"/>
                <a:cs typeface="Open Sans"/>
              </a:rPr>
              <a:t>or dial (312) 626-6799, meeting ID 916 0152 4175.</a:t>
            </a:r>
            <a:endParaRPr lang="en-US" sz="2000">
              <a:latin typeface="Open Sans"/>
              <a:ea typeface="Open Sans"/>
              <a:cs typeface="Open Sans"/>
            </a:endParaRPr>
          </a:p>
          <a:p>
            <a:endParaRPr lang="en-US"/>
          </a:p>
        </p:txBody>
      </p:sp>
      <p:sp>
        <p:nvSpPr>
          <p:cNvPr id="4" name="Slide Number Placeholder 3">
            <a:extLst>
              <a:ext uri="{FF2B5EF4-FFF2-40B4-BE49-F238E27FC236}">
                <a16:creationId xmlns:a16="http://schemas.microsoft.com/office/drawing/2014/main" id="{C274A80D-4317-CCBC-47FD-3A2BC1E7B53B}"/>
              </a:ext>
            </a:extLst>
          </p:cNvPr>
          <p:cNvSpPr>
            <a:spLocks noGrp="1"/>
          </p:cNvSpPr>
          <p:nvPr>
            <p:ph type="sldNum" sz="quarter" idx="12"/>
          </p:nvPr>
        </p:nvSpPr>
        <p:spPr/>
        <p:txBody>
          <a:bodyPr/>
          <a:lstStyle/>
          <a:p>
            <a:fld id="{307E6868-079E-1649-B8D1-459B42CE4DE3}" type="slidenum">
              <a:rPr lang="en-US" smtClean="0"/>
              <a:pPr/>
              <a:t>75</a:t>
            </a:fld>
            <a:endParaRPr lang="en-US"/>
          </a:p>
        </p:txBody>
      </p:sp>
    </p:spTree>
    <p:extLst>
      <p:ext uri="{BB962C8B-B14F-4D97-AF65-F5344CB8AC3E}">
        <p14:creationId xmlns:p14="http://schemas.microsoft.com/office/powerpoint/2010/main" val="1010970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CC96CD-8004-E62D-5ED1-F0211122FDC9}"/>
              </a:ext>
            </a:extLst>
          </p:cNvPr>
          <p:cNvSpPr txBox="1"/>
          <p:nvPr/>
        </p:nvSpPr>
        <p:spPr>
          <a:xfrm>
            <a:off x="2282398" y="4582597"/>
            <a:ext cx="4579200" cy="369332"/>
          </a:xfrm>
          <a:prstGeom prst="rect">
            <a:avLst/>
          </a:prstGeom>
          <a:noFill/>
        </p:spPr>
        <p:txBody>
          <a:bodyPr wrap="square">
            <a:spAutoFit/>
          </a:bodyPr>
          <a:lstStyle/>
          <a:p>
            <a:pPr algn="ctr"/>
            <a:r>
              <a:rPr lang="en-US">
                <a:latin typeface="Open Sans" panose="020B0606030504020204" pitchFamily="34" charset="0"/>
                <a:ea typeface="Open Sans" panose="020B0606030504020204" pitchFamily="34" charset="0"/>
                <a:cs typeface="Open Sans" panose="020B0606030504020204" pitchFamily="34" charset="0"/>
                <a:hlinkClick r:id="rId2"/>
              </a:rPr>
              <a:t>www.results.org/events</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C214306F-6E9A-E98A-7BC7-DBB8FDB19DFB}"/>
              </a:ext>
            </a:extLst>
          </p:cNvPr>
          <p:cNvSpPr>
            <a:spLocks noGrp="1"/>
          </p:cNvSpPr>
          <p:nvPr>
            <p:ph type="title"/>
          </p:nvPr>
        </p:nvSpPr>
        <p:spPr>
          <a:xfrm>
            <a:off x="871254" y="92624"/>
            <a:ext cx="7401491" cy="693660"/>
          </a:xfrm>
        </p:spPr>
        <p:txBody>
          <a:bodyPr>
            <a:normAutofit/>
          </a:bodyPr>
          <a:lstStyle/>
          <a:p>
            <a:r>
              <a:rPr lang="en-US" sz="3200">
                <a:solidFill>
                  <a:srgbClr val="D50032"/>
                </a:solidFill>
              </a:rPr>
              <a:t>Find events</a:t>
            </a:r>
          </a:p>
        </p:txBody>
      </p:sp>
      <p:sp>
        <p:nvSpPr>
          <p:cNvPr id="3" name="Slide Number Placeholder 2">
            <a:extLst>
              <a:ext uri="{FF2B5EF4-FFF2-40B4-BE49-F238E27FC236}">
                <a16:creationId xmlns:a16="http://schemas.microsoft.com/office/drawing/2014/main" id="{DF42AD57-2A84-C108-451B-BCEFD7395D10}"/>
              </a:ext>
            </a:extLst>
          </p:cNvPr>
          <p:cNvSpPr>
            <a:spLocks noGrp="1"/>
          </p:cNvSpPr>
          <p:nvPr>
            <p:ph type="sldNum" sz="quarter" idx="12"/>
          </p:nvPr>
        </p:nvSpPr>
        <p:spPr/>
        <p:txBody>
          <a:bodyPr/>
          <a:lstStyle/>
          <a:p>
            <a:fld id="{307E6868-079E-1649-B8D1-459B42CE4DE3}" type="slidenum">
              <a:rPr lang="en-US" smtClean="0"/>
              <a:t>76</a:t>
            </a:fld>
            <a:endParaRPr lang="en-US"/>
          </a:p>
        </p:txBody>
      </p:sp>
      <p:pic>
        <p:nvPicPr>
          <p:cNvPr id="9" name="Picture 8">
            <a:extLst>
              <a:ext uri="{FF2B5EF4-FFF2-40B4-BE49-F238E27FC236}">
                <a16:creationId xmlns:a16="http://schemas.microsoft.com/office/drawing/2014/main" id="{A5ACC44B-4145-5BC9-E207-A2765A3574B0}"/>
              </a:ext>
            </a:extLst>
          </p:cNvPr>
          <p:cNvPicPr>
            <a:picLocks noChangeAspect="1"/>
          </p:cNvPicPr>
          <p:nvPr/>
        </p:nvPicPr>
        <p:blipFill>
          <a:blip r:embed="rId3"/>
          <a:stretch>
            <a:fillRect/>
          </a:stretch>
        </p:blipFill>
        <p:spPr>
          <a:xfrm>
            <a:off x="1909770" y="786284"/>
            <a:ext cx="5324460" cy="3696404"/>
          </a:xfrm>
          <a:prstGeom prst="rect">
            <a:avLst/>
          </a:prstGeom>
        </p:spPr>
      </p:pic>
      <p:sp>
        <p:nvSpPr>
          <p:cNvPr id="10" name="Oval 9">
            <a:extLst>
              <a:ext uri="{FF2B5EF4-FFF2-40B4-BE49-F238E27FC236}">
                <a16:creationId xmlns:a16="http://schemas.microsoft.com/office/drawing/2014/main" id="{B389225C-7788-E4BB-4EA2-7BD89C9E2428}"/>
              </a:ext>
              <a:ext uri="{C183D7F6-B498-43B3-948B-1728B52AA6E4}">
                <adec:decorative xmlns:adec="http://schemas.microsoft.com/office/drawing/2017/decorative" val="1"/>
              </a:ext>
            </a:extLst>
          </p:cNvPr>
          <p:cNvSpPr/>
          <p:nvPr/>
        </p:nvSpPr>
        <p:spPr>
          <a:xfrm rot="16200000">
            <a:off x="5077238" y="466484"/>
            <a:ext cx="316619" cy="85189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3806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1731027" y="102393"/>
            <a:ext cx="5681946" cy="857250"/>
          </a:xfrm>
        </p:spPr>
        <p:txBody>
          <a:bodyPr>
            <a:normAutofit/>
          </a:bodyPr>
          <a:lstStyle/>
          <a:p>
            <a:r>
              <a:rPr lang="en-US" sz="2400">
                <a:solidFill>
                  <a:srgbClr val="D50032"/>
                </a:solidFill>
                <a:latin typeface="Open Sans"/>
                <a:ea typeface="Open Sans"/>
                <a:cs typeface="Open Sans"/>
              </a:rPr>
              <a:t>Let us know the amazing things </a:t>
            </a:r>
            <a:br>
              <a:rPr lang="en-US" sz="2400">
                <a:solidFill>
                  <a:srgbClr val="D50032"/>
                </a:solidFill>
                <a:latin typeface="Open Sans"/>
                <a:ea typeface="Open Sans"/>
                <a:cs typeface="Open Sans"/>
              </a:rPr>
            </a:br>
            <a:r>
              <a:rPr lang="en-US" sz="2400">
                <a:solidFill>
                  <a:srgbClr val="D50032"/>
                </a:solidFill>
                <a:latin typeface="Open Sans"/>
                <a:ea typeface="Open Sans"/>
                <a:cs typeface="Open Sans"/>
              </a:rPr>
              <a:t>you are doing!</a:t>
            </a:r>
            <a:endParaRPr lang="en-US" sz="240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77</a:t>
            </a:fld>
            <a:endParaRPr lang="en-US"/>
          </a:p>
        </p:txBody>
      </p:sp>
      <p:pic>
        <p:nvPicPr>
          <p:cNvPr id="8" name="Picture 7">
            <a:extLst>
              <a:ext uri="{FF2B5EF4-FFF2-40B4-BE49-F238E27FC236}">
                <a16:creationId xmlns:a16="http://schemas.microsoft.com/office/drawing/2014/main" id="{218EDEA3-0CCE-C8B7-205F-A1C97D1375D3}"/>
              </a:ext>
            </a:extLst>
          </p:cNvPr>
          <p:cNvPicPr>
            <a:picLocks noChangeAspect="1"/>
          </p:cNvPicPr>
          <p:nvPr/>
        </p:nvPicPr>
        <p:blipFill>
          <a:blip r:embed="rId2"/>
          <a:stretch>
            <a:fillRect/>
          </a:stretch>
        </p:blipFill>
        <p:spPr>
          <a:xfrm>
            <a:off x="669600" y="1197769"/>
            <a:ext cx="7811474" cy="2970077"/>
          </a:xfrm>
          <a:prstGeom prst="rect">
            <a:avLst/>
          </a:prstGeom>
        </p:spPr>
      </p:pic>
      <p:sp>
        <p:nvSpPr>
          <p:cNvPr id="10" name="TextBox 9">
            <a:extLst>
              <a:ext uri="{FF2B5EF4-FFF2-40B4-BE49-F238E27FC236}">
                <a16:creationId xmlns:a16="http://schemas.microsoft.com/office/drawing/2014/main" id="{DED650BB-26A8-7DF7-8EB1-B8A6B7AD06D8}"/>
              </a:ext>
            </a:extLst>
          </p:cNvPr>
          <p:cNvSpPr txBox="1"/>
          <p:nvPr/>
        </p:nvSpPr>
        <p:spPr>
          <a:xfrm>
            <a:off x="1474463" y="4405972"/>
            <a:ext cx="6195074" cy="338554"/>
          </a:xfrm>
          <a:prstGeom prst="rect">
            <a:avLst/>
          </a:prstGeom>
          <a:noFill/>
        </p:spPr>
        <p:txBody>
          <a:bodyPr wrap="square">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hlinkClick r:id="rId3"/>
              </a:rPr>
              <a:t>https://results.org/volunteers/reporting-your-advocacy-actions</a:t>
            </a:r>
            <a:r>
              <a:rPr lang="en-US" sz="16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4879214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0DF0C4-DDF7-BD13-0481-30ADCE380F55}"/>
              </a:ext>
            </a:extLst>
          </p:cNvPr>
          <p:cNvSpPr txBox="1"/>
          <p:nvPr/>
        </p:nvSpPr>
        <p:spPr>
          <a:xfrm>
            <a:off x="2332383" y="4493419"/>
            <a:ext cx="4922946" cy="338554"/>
          </a:xfrm>
          <a:prstGeom prst="rect">
            <a:avLst/>
          </a:prstGeom>
          <a:noFill/>
        </p:spPr>
        <p:txBody>
          <a:bodyPr wrap="square">
            <a:spAutoFit/>
          </a:bodyPr>
          <a:lstStyle/>
          <a:p>
            <a:r>
              <a:rPr lang="en-US" sz="1600">
                <a:latin typeface="Open Sans" panose="020B0606030504020204" pitchFamily="34" charset="0"/>
                <a:ea typeface="Open Sans" panose="020B0606030504020204" pitchFamily="34" charset="0"/>
                <a:cs typeface="Open Sans" panose="020B0606030504020204" pitchFamily="34" charset="0"/>
                <a:hlinkClick r:id="rId2"/>
              </a:rPr>
              <a:t>www.results.org/volunteers/national-webinars</a:t>
            </a:r>
            <a:r>
              <a:rPr lang="en-US" sz="1600">
                <a:latin typeface="Open Sans" panose="020B0606030504020204" pitchFamily="34" charset="0"/>
                <a:ea typeface="Open Sans" panose="020B0606030504020204" pitchFamily="34" charset="0"/>
                <a:cs typeface="Open Sans" panose="020B0606030504020204" pitchFamily="34" charset="0"/>
              </a:rPr>
              <a:t> </a:t>
            </a:r>
          </a:p>
        </p:txBody>
      </p:sp>
      <p:sp>
        <p:nvSpPr>
          <p:cNvPr id="5" name="Title 4">
            <a:extLst>
              <a:ext uri="{FF2B5EF4-FFF2-40B4-BE49-F238E27FC236}">
                <a16:creationId xmlns:a16="http://schemas.microsoft.com/office/drawing/2014/main" id="{F3AFC8F8-1750-1406-F78E-2CD7EC2BC688}"/>
              </a:ext>
            </a:extLst>
          </p:cNvPr>
          <p:cNvSpPr>
            <a:spLocks noGrp="1"/>
          </p:cNvSpPr>
          <p:nvPr>
            <p:ph type="title"/>
          </p:nvPr>
        </p:nvSpPr>
        <p:spPr>
          <a:xfrm>
            <a:off x="871254" y="60539"/>
            <a:ext cx="7401491" cy="610644"/>
          </a:xfrm>
        </p:spPr>
        <p:txBody>
          <a:bodyPr>
            <a:normAutofit/>
          </a:bodyPr>
          <a:lstStyle/>
          <a:p>
            <a:r>
              <a:rPr lang="en-US" sz="3200">
                <a:solidFill>
                  <a:srgbClr val="D50032"/>
                </a:solidFill>
              </a:rPr>
              <a:t>Find today’s slides</a:t>
            </a:r>
          </a:p>
        </p:txBody>
      </p:sp>
      <p:sp>
        <p:nvSpPr>
          <p:cNvPr id="4" name="Slide Number Placeholder 3">
            <a:extLst>
              <a:ext uri="{FF2B5EF4-FFF2-40B4-BE49-F238E27FC236}">
                <a16:creationId xmlns:a16="http://schemas.microsoft.com/office/drawing/2014/main" id="{5E77078F-1757-2AA7-114A-0F85DBEC585A}"/>
              </a:ext>
            </a:extLst>
          </p:cNvPr>
          <p:cNvSpPr>
            <a:spLocks noGrp="1"/>
          </p:cNvSpPr>
          <p:nvPr>
            <p:ph type="sldNum" sz="quarter" idx="12"/>
          </p:nvPr>
        </p:nvSpPr>
        <p:spPr/>
        <p:txBody>
          <a:bodyPr/>
          <a:lstStyle/>
          <a:p>
            <a:fld id="{307E6868-079E-1649-B8D1-459B42CE4DE3}" type="slidenum">
              <a:rPr lang="en-US" smtClean="0"/>
              <a:t>78</a:t>
            </a:fld>
            <a:endParaRPr lang="en-US"/>
          </a:p>
        </p:txBody>
      </p:sp>
      <p:pic>
        <p:nvPicPr>
          <p:cNvPr id="13" name="Picture 12">
            <a:extLst>
              <a:ext uri="{FF2B5EF4-FFF2-40B4-BE49-F238E27FC236}">
                <a16:creationId xmlns:a16="http://schemas.microsoft.com/office/drawing/2014/main" id="{4D110D19-8FB1-D73D-F34D-2E9FC345E9B6}"/>
              </a:ext>
            </a:extLst>
          </p:cNvPr>
          <p:cNvPicPr>
            <a:picLocks noChangeAspect="1"/>
          </p:cNvPicPr>
          <p:nvPr/>
        </p:nvPicPr>
        <p:blipFill>
          <a:blip r:embed="rId3"/>
          <a:stretch>
            <a:fillRect/>
          </a:stretch>
        </p:blipFill>
        <p:spPr>
          <a:xfrm>
            <a:off x="2234990" y="760361"/>
            <a:ext cx="4674017" cy="3733058"/>
          </a:xfrm>
          <a:prstGeom prst="rect">
            <a:avLst/>
          </a:prstGeom>
        </p:spPr>
      </p:pic>
      <p:sp>
        <p:nvSpPr>
          <p:cNvPr id="14" name="Oval 13">
            <a:extLst>
              <a:ext uri="{FF2B5EF4-FFF2-40B4-BE49-F238E27FC236}">
                <a16:creationId xmlns:a16="http://schemas.microsoft.com/office/drawing/2014/main" id="{066CDC05-8776-9A78-0EEE-29F42B079169}"/>
              </a:ext>
              <a:ext uri="{C183D7F6-B498-43B3-948B-1728B52AA6E4}">
                <adec:decorative xmlns:adec="http://schemas.microsoft.com/office/drawing/2017/decorative" val="1"/>
              </a:ext>
            </a:extLst>
          </p:cNvPr>
          <p:cNvSpPr/>
          <p:nvPr/>
        </p:nvSpPr>
        <p:spPr>
          <a:xfrm rot="16200000">
            <a:off x="4747641" y="710866"/>
            <a:ext cx="314853" cy="773845"/>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3873028-2E8E-598C-F142-A6AF92E392B2}"/>
              </a:ext>
              <a:ext uri="{C183D7F6-B498-43B3-948B-1728B52AA6E4}">
                <adec:decorative xmlns:adec="http://schemas.microsoft.com/office/drawing/2017/decorative" val="1"/>
              </a:ext>
            </a:extLst>
          </p:cNvPr>
          <p:cNvSpPr/>
          <p:nvPr/>
        </p:nvSpPr>
        <p:spPr>
          <a:xfrm rot="16200000">
            <a:off x="3439059" y="2931979"/>
            <a:ext cx="1172501" cy="151472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480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3AD9B-E837-7E5B-B06D-39437526C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96EB3-1CED-C077-EB50-5E0461C44881}"/>
              </a:ext>
            </a:extLst>
          </p:cNvPr>
          <p:cNvSpPr>
            <a:spLocks noGrp="1"/>
          </p:cNvSpPr>
          <p:nvPr>
            <p:ph type="title"/>
          </p:nvPr>
        </p:nvSpPr>
        <p:spPr>
          <a:xfrm>
            <a:off x="871254" y="102393"/>
            <a:ext cx="7401491" cy="857250"/>
          </a:xfrm>
        </p:spPr>
        <p:txBody>
          <a:bodyPr>
            <a:normAutofit/>
          </a:bodyPr>
          <a:lstStyle/>
          <a:p>
            <a:r>
              <a:rPr lang="en-US" sz="3200" dirty="0">
                <a:solidFill>
                  <a:srgbClr val="D50032"/>
                </a:solidFill>
                <a:latin typeface="Open Sans"/>
                <a:ea typeface="Open Sans"/>
                <a:cs typeface="Open Sans"/>
              </a:rPr>
              <a:t>February Office Closures</a:t>
            </a:r>
            <a:endParaRPr lang="en-US" sz="3200" dirty="0">
              <a:solidFill>
                <a:srgbClr val="D50032"/>
              </a:solidFill>
            </a:endParaRPr>
          </a:p>
        </p:txBody>
      </p:sp>
      <p:sp>
        <p:nvSpPr>
          <p:cNvPr id="3" name="Content Placeholder 2">
            <a:extLst>
              <a:ext uri="{FF2B5EF4-FFF2-40B4-BE49-F238E27FC236}">
                <a16:creationId xmlns:a16="http://schemas.microsoft.com/office/drawing/2014/main" id="{126D1199-E25A-69F0-58E9-52705298D519}"/>
              </a:ext>
            </a:extLst>
          </p:cNvPr>
          <p:cNvSpPr>
            <a:spLocks noGrp="1"/>
          </p:cNvSpPr>
          <p:nvPr>
            <p:ph idx="1"/>
          </p:nvPr>
        </p:nvSpPr>
        <p:spPr>
          <a:xfrm>
            <a:off x="347398" y="1497050"/>
            <a:ext cx="8449201" cy="980879"/>
          </a:xfrm>
        </p:spPr>
        <p:txBody>
          <a:bodyPr vert="horz" lIns="91440" tIns="45720" rIns="91440" bIns="45720" rtlCol="0" anchor="t">
            <a:noAutofit/>
          </a:bodyPr>
          <a:lstStyle/>
          <a:p>
            <a:pPr marL="0" indent="0" algn="ctr">
              <a:lnSpc>
                <a:spcPct val="114000"/>
              </a:lnSpc>
              <a:spcBef>
                <a:spcPts val="0"/>
              </a:spcBef>
              <a:buNone/>
            </a:pPr>
            <a:r>
              <a:rPr lang="en-US" sz="2800" b="1" dirty="0">
                <a:latin typeface="Open Sans"/>
                <a:ea typeface="Open Sans"/>
                <a:cs typeface="Open Sans"/>
              </a:rPr>
              <a:t>Monday, February 16</a:t>
            </a:r>
          </a:p>
          <a:p>
            <a:pPr marL="0" indent="0" algn="ctr">
              <a:lnSpc>
                <a:spcPct val="114000"/>
              </a:lnSpc>
              <a:spcBef>
                <a:spcPts val="0"/>
              </a:spcBef>
              <a:buNone/>
            </a:pPr>
            <a:r>
              <a:rPr lang="en-US" sz="2800" dirty="0">
                <a:latin typeface="Open Sans"/>
                <a:ea typeface="Open Sans"/>
                <a:cs typeface="Open Sans"/>
              </a:rPr>
              <a:t>President’s Day </a:t>
            </a:r>
          </a:p>
          <a:p>
            <a:pPr marL="0" indent="0" algn="ctr">
              <a:lnSpc>
                <a:spcPct val="114000"/>
              </a:lnSpc>
              <a:spcBef>
                <a:spcPts val="0"/>
              </a:spcBef>
              <a:buNone/>
            </a:pPr>
            <a:endParaRPr lang="en-US" sz="2200" dirty="0">
              <a:latin typeface="Open Sans"/>
              <a:ea typeface="Open Sans"/>
              <a:cs typeface="Open Sans"/>
            </a:endParaRPr>
          </a:p>
          <a:p>
            <a:pPr marL="0" indent="0" algn="ctr">
              <a:lnSpc>
                <a:spcPct val="114000"/>
              </a:lnSpc>
              <a:spcBef>
                <a:spcPts val="0"/>
              </a:spcBef>
              <a:buNone/>
            </a:pPr>
            <a:endParaRPr lang="en-US" sz="2200" dirty="0">
              <a:latin typeface="Open Sans"/>
              <a:ea typeface="Open Sans"/>
              <a:cs typeface="Open Sans"/>
            </a:endParaRPr>
          </a:p>
        </p:txBody>
      </p:sp>
      <p:sp>
        <p:nvSpPr>
          <p:cNvPr id="4" name="Slide Number Placeholder 3">
            <a:extLst>
              <a:ext uri="{FF2B5EF4-FFF2-40B4-BE49-F238E27FC236}">
                <a16:creationId xmlns:a16="http://schemas.microsoft.com/office/drawing/2014/main" id="{02B680E9-ED63-96D1-A237-3E1FE5A7A124}"/>
              </a:ext>
            </a:extLst>
          </p:cNvPr>
          <p:cNvSpPr>
            <a:spLocks noGrp="1"/>
          </p:cNvSpPr>
          <p:nvPr>
            <p:ph type="sldNum" sz="quarter" idx="12"/>
          </p:nvPr>
        </p:nvSpPr>
        <p:spPr/>
        <p:txBody>
          <a:bodyPr/>
          <a:lstStyle/>
          <a:p>
            <a:fld id="{307E6868-079E-1649-B8D1-459B42CE4DE3}" type="slidenum">
              <a:rPr lang="en-US" smtClean="0"/>
              <a:t>79</a:t>
            </a:fld>
            <a:endParaRPr lang="en-US"/>
          </a:p>
        </p:txBody>
      </p:sp>
      <p:sp>
        <p:nvSpPr>
          <p:cNvPr id="6" name="Content Placeholder 2">
            <a:extLst>
              <a:ext uri="{FF2B5EF4-FFF2-40B4-BE49-F238E27FC236}">
                <a16:creationId xmlns:a16="http://schemas.microsoft.com/office/drawing/2014/main" id="{3A7233DE-D0B2-DF31-6DFF-4CB01CAE6C3C}"/>
              </a:ext>
            </a:extLst>
          </p:cNvPr>
          <p:cNvSpPr txBox="1">
            <a:spLocks/>
          </p:cNvSpPr>
          <p:nvPr/>
        </p:nvSpPr>
        <p:spPr>
          <a:xfrm>
            <a:off x="347398" y="2855685"/>
            <a:ext cx="8449201" cy="98087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4000"/>
              </a:lnSpc>
              <a:spcBef>
                <a:spcPts val="0"/>
              </a:spcBef>
              <a:buFont typeface="Arial"/>
              <a:buNone/>
            </a:pPr>
            <a:r>
              <a:rPr lang="en-US" sz="2800" b="1" dirty="0">
                <a:latin typeface="Open Sans"/>
                <a:ea typeface="Open Sans"/>
                <a:cs typeface="Open Sans"/>
              </a:rPr>
              <a:t>Friday, February 27</a:t>
            </a:r>
          </a:p>
          <a:p>
            <a:pPr marL="0" indent="0" algn="ctr">
              <a:lnSpc>
                <a:spcPct val="114000"/>
              </a:lnSpc>
              <a:spcBef>
                <a:spcPts val="0"/>
              </a:spcBef>
              <a:buFont typeface="Arial"/>
              <a:buNone/>
            </a:pPr>
            <a:r>
              <a:rPr lang="en-US" sz="2800" dirty="0">
                <a:latin typeface="Open Sans"/>
                <a:ea typeface="Open Sans"/>
                <a:cs typeface="Open Sans"/>
              </a:rPr>
              <a:t>Staff Wellness Day</a:t>
            </a:r>
          </a:p>
          <a:p>
            <a:pPr marL="0" indent="0" algn="ctr">
              <a:lnSpc>
                <a:spcPct val="114000"/>
              </a:lnSpc>
              <a:spcBef>
                <a:spcPts val="0"/>
              </a:spcBef>
              <a:buFont typeface="Arial"/>
              <a:buNone/>
            </a:pPr>
            <a:endParaRPr lang="en-US" sz="2200" dirty="0">
              <a:latin typeface="Open Sans"/>
              <a:ea typeface="Open Sans"/>
              <a:cs typeface="Open Sans"/>
            </a:endParaRPr>
          </a:p>
          <a:p>
            <a:pPr marL="0" indent="0" algn="ctr">
              <a:lnSpc>
                <a:spcPct val="114000"/>
              </a:lnSpc>
              <a:spcBef>
                <a:spcPts val="0"/>
              </a:spcBef>
              <a:buFont typeface="Arial"/>
              <a:buNone/>
            </a:pPr>
            <a:endParaRPr lang="en-US" sz="2200" dirty="0">
              <a:latin typeface="Open Sans"/>
              <a:ea typeface="Open Sans"/>
              <a:cs typeface="Open Sans"/>
            </a:endParaRPr>
          </a:p>
        </p:txBody>
      </p:sp>
    </p:spTree>
    <p:extLst>
      <p:ext uri="{BB962C8B-B14F-4D97-AF65-F5344CB8AC3E}">
        <p14:creationId xmlns:p14="http://schemas.microsoft.com/office/powerpoint/2010/main" val="302411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F4BE-2526-D30E-047A-967DF97300E4}"/>
              </a:ext>
            </a:extLst>
          </p:cNvPr>
          <p:cNvSpPr>
            <a:spLocks noGrp="1"/>
          </p:cNvSpPr>
          <p:nvPr>
            <p:ph type="title"/>
          </p:nvPr>
        </p:nvSpPr>
        <p:spPr>
          <a:xfrm>
            <a:off x="1378056" y="-2598"/>
            <a:ext cx="6106092" cy="857250"/>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700" b="1">
                <a:solidFill>
                  <a:srgbClr val="D50032"/>
                </a:solidFill>
                <a:latin typeface="Open Sans" panose="020B0606030504020204" pitchFamily="34" charset="0"/>
                <a:ea typeface="Open Sans" panose="020B0606030504020204" pitchFamily="34" charset="0"/>
                <a:cs typeface="Open Sans" panose="020B0606030504020204" pitchFamily="34" charset="0"/>
              </a:rPr>
              <a:t>FY23 Federal Revenue</a:t>
            </a:r>
            <a:endParaRPr lang="en-US">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B2D2C608-D6ED-6E9D-59FF-70E9E1F8DE97}"/>
              </a:ext>
              <a:ext uri="{C183D7F6-B498-43B3-948B-1728B52AA6E4}">
                <adec:decorative xmlns:adec="http://schemas.microsoft.com/office/drawing/2017/decorative" val="1"/>
              </a:ext>
            </a:extLst>
          </p:cNvPr>
          <p:cNvCxnSpPr>
            <a:cxnSpLocks/>
          </p:cNvCxnSpPr>
          <p:nvPr/>
        </p:nvCxnSpPr>
        <p:spPr>
          <a:xfrm>
            <a:off x="5558153" y="464491"/>
            <a:ext cx="0" cy="425298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6CF8A45B-994F-522F-813E-A8CDC4C70D92}"/>
              </a:ext>
            </a:extLst>
          </p:cNvPr>
          <p:cNvSpPr txBox="1">
            <a:spLocks/>
          </p:cNvSpPr>
          <p:nvPr/>
        </p:nvSpPr>
        <p:spPr>
          <a:xfrm>
            <a:off x="5667467" y="1904408"/>
            <a:ext cx="3394361" cy="1544782"/>
          </a:xfrm>
          <a:prstGeom prst="rect">
            <a:avLst/>
          </a:prstGeo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lgn="ctr">
              <a:buFont typeface="Arial"/>
              <a:buNone/>
            </a:pPr>
            <a:r>
              <a:rPr lang="en-US" sz="2100" i="1">
                <a:solidFill>
                  <a:srgbClr val="202122"/>
                </a:solidFill>
                <a:latin typeface="Open Sans" panose="020B0606030504020204" pitchFamily="34" charset="0"/>
                <a:ea typeface="Open Sans" panose="020B0606030504020204" pitchFamily="34" charset="0"/>
                <a:cs typeface="Open Sans" panose="020B0606030504020204" pitchFamily="34" charset="0"/>
              </a:rPr>
              <a:t>Funds collected from the public that arise from the government’s exercise of its sovereign powers</a:t>
            </a:r>
          </a:p>
        </p:txBody>
      </p:sp>
      <p:pic>
        <p:nvPicPr>
          <p:cNvPr id="5" name="Picture 9" descr="A chart showing that FY23 federal revenue was made up of 32% payroll taxes, 53% individual income taxes, 8% corporate income taxes, 6% other.">
            <a:extLst>
              <a:ext uri="{FF2B5EF4-FFF2-40B4-BE49-F238E27FC236}">
                <a16:creationId xmlns:a16="http://schemas.microsoft.com/office/drawing/2014/main" id="{9B020343-E264-53C9-28E4-9FEB73876A1A}"/>
              </a:ext>
            </a:extLst>
          </p:cNvPr>
          <p:cNvPicPr>
            <a:picLocks noChangeAspect="1"/>
          </p:cNvPicPr>
          <p:nvPr/>
        </p:nvPicPr>
        <p:blipFill rotWithShape="1">
          <a:blip r:embed="rId2"/>
          <a:srcRect l="20" t="19" r="29" b="51"/>
          <a:stretch/>
        </p:blipFill>
        <p:spPr>
          <a:xfrm>
            <a:off x="347411" y="931314"/>
            <a:ext cx="4962027" cy="3921356"/>
          </a:xfrm>
          <a:prstGeom prst="rect">
            <a:avLst/>
          </a:prstGeom>
        </p:spPr>
      </p:pic>
      <p:sp>
        <p:nvSpPr>
          <p:cNvPr id="3" name="Slide Number Placeholder 8">
            <a:extLst>
              <a:ext uri="{FF2B5EF4-FFF2-40B4-BE49-F238E27FC236}">
                <a16:creationId xmlns:a16="http://schemas.microsoft.com/office/drawing/2014/main" id="{CA5A6846-31DE-1A72-DD9D-7B099E43D6CD}"/>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8</a:t>
            </a:fld>
            <a:endParaRPr lang="en-US"/>
          </a:p>
        </p:txBody>
      </p:sp>
    </p:spTree>
    <p:extLst>
      <p:ext uri="{BB962C8B-B14F-4D97-AF65-F5344CB8AC3E}">
        <p14:creationId xmlns:p14="http://schemas.microsoft.com/office/powerpoint/2010/main" val="10082989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36780C-9FF1-48DA-B24F-3C2E0A60C7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31696F-3B19-4D7F-3D28-4151A3583581}"/>
              </a:ext>
            </a:extLst>
          </p:cNvPr>
          <p:cNvSpPr>
            <a:spLocks noGrp="1"/>
          </p:cNvSpPr>
          <p:nvPr>
            <p:ph type="sldNum" sz="quarter" idx="12"/>
          </p:nvPr>
        </p:nvSpPr>
        <p:spPr/>
        <p:txBody>
          <a:bodyPr/>
          <a:lstStyle/>
          <a:p>
            <a:fld id="{307E6868-079E-1649-B8D1-459B42CE4DE3}" type="slidenum">
              <a:rPr lang="en-US" smtClean="0"/>
              <a:t>80</a:t>
            </a:fld>
            <a:endParaRPr lang="en-US"/>
          </a:p>
        </p:txBody>
      </p:sp>
      <p:sp>
        <p:nvSpPr>
          <p:cNvPr id="7" name="AutoShape 4" descr="Image preview">
            <a:extLst>
              <a:ext uri="{FF2B5EF4-FFF2-40B4-BE49-F238E27FC236}">
                <a16:creationId xmlns:a16="http://schemas.microsoft.com/office/drawing/2014/main" id="{3D3F2307-AEED-C1CD-A14F-D81223A4E3B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a:extLst>
              <a:ext uri="{FF2B5EF4-FFF2-40B4-BE49-F238E27FC236}">
                <a16:creationId xmlns:a16="http://schemas.microsoft.com/office/drawing/2014/main" id="{E4D9D6AC-ECE9-65F6-F457-3AA92C0048B0}"/>
              </a:ext>
            </a:extLst>
          </p:cNvPr>
          <p:cNvSpPr>
            <a:spLocks noChangeAspect="1" noChangeArrowheads="1"/>
          </p:cNvSpPr>
          <p:nvPr/>
        </p:nvSpPr>
        <p:spPr bwMode="auto">
          <a:xfrm>
            <a:off x="4572000" y="2571750"/>
            <a:ext cx="3478696" cy="34786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2B029EC-ABD4-BD62-E010-056C4E2D0F50}"/>
              </a:ext>
            </a:extLst>
          </p:cNvPr>
          <p:cNvSpPr txBox="1"/>
          <p:nvPr/>
        </p:nvSpPr>
        <p:spPr>
          <a:xfrm>
            <a:off x="1755911" y="4140312"/>
            <a:ext cx="5936975" cy="707886"/>
          </a:xfrm>
          <a:prstGeom prst="rect">
            <a:avLst/>
          </a:prstGeom>
          <a:noFill/>
        </p:spPr>
        <p:txBody>
          <a:bodyPr wrap="square" lIns="91440" tIns="45720" rIns="91440" bIns="45720" rtlCol="0" anchor="t">
            <a:spAutoFit/>
          </a:bodyPr>
          <a:lstStyle/>
          <a:p>
            <a:pPr algn="ctr"/>
            <a:endParaRPr lang="en-US" sz="2200">
              <a:latin typeface="Open Sans"/>
              <a:ea typeface="Open Sans"/>
              <a:cs typeface="Open Sans"/>
            </a:endParaRPr>
          </a:p>
          <a:p>
            <a:endParaRPr lang="en-US">
              <a:ea typeface="Calibri"/>
              <a:cs typeface="Calibri"/>
            </a:endParaRPr>
          </a:p>
        </p:txBody>
      </p:sp>
      <p:sp>
        <p:nvSpPr>
          <p:cNvPr id="9" name="TextBox 8">
            <a:extLst>
              <a:ext uri="{FF2B5EF4-FFF2-40B4-BE49-F238E27FC236}">
                <a16:creationId xmlns:a16="http://schemas.microsoft.com/office/drawing/2014/main" id="{2B36D711-0D30-5C6D-0B8B-5A9F4BC4884F}"/>
              </a:ext>
            </a:extLst>
          </p:cNvPr>
          <p:cNvSpPr txBox="1"/>
          <p:nvPr/>
        </p:nvSpPr>
        <p:spPr>
          <a:xfrm>
            <a:off x="126123" y="1714631"/>
            <a:ext cx="8891753" cy="3041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000"/>
              </a:lnSpc>
            </a:pPr>
            <a:r>
              <a:rPr lang="en-US" sz="2400" b="1">
                <a:latin typeface="Open Sans"/>
                <a:ea typeface="Calibri"/>
                <a:cs typeface="Calibri"/>
              </a:rPr>
              <a:t>Registration is always open </a:t>
            </a:r>
          </a:p>
          <a:p>
            <a:pPr algn="ctr">
              <a:lnSpc>
                <a:spcPct val="114000"/>
              </a:lnSpc>
              <a:spcAft>
                <a:spcPts val="1200"/>
              </a:spcAft>
            </a:pPr>
            <a:r>
              <a:rPr lang="en-US" sz="2400" b="1">
                <a:latin typeface="Open Sans"/>
                <a:ea typeface="Calibri"/>
                <a:cs typeface="Calibri"/>
              </a:rPr>
              <a:t>for the 2026 National Webinars! </a:t>
            </a:r>
            <a:endParaRPr lang="en-US" sz="2400" b="1">
              <a:latin typeface="Open Sans"/>
              <a:ea typeface="Open Sans"/>
              <a:cs typeface="Open Sans"/>
            </a:endParaRPr>
          </a:p>
          <a:p>
            <a:pPr algn="ctr">
              <a:lnSpc>
                <a:spcPct val="114000"/>
              </a:lnSpc>
            </a:pPr>
            <a:r>
              <a:rPr lang="en-US">
                <a:latin typeface="Open Sans"/>
                <a:ea typeface="Calibri"/>
                <a:cs typeface="Calibri"/>
              </a:rPr>
              <a:t>Your 2025 registrations do not carry over, </a:t>
            </a:r>
          </a:p>
          <a:p>
            <a:pPr algn="ctr">
              <a:lnSpc>
                <a:spcPct val="114000"/>
              </a:lnSpc>
              <a:spcAft>
                <a:spcPts val="1200"/>
              </a:spcAft>
            </a:pPr>
            <a:r>
              <a:rPr lang="en-US">
                <a:latin typeface="Open Sans"/>
                <a:ea typeface="Calibri"/>
                <a:cs typeface="Calibri"/>
              </a:rPr>
              <a:t>but one registration takes care of the whole year.</a:t>
            </a:r>
          </a:p>
          <a:p>
            <a:pPr algn="ctr">
              <a:lnSpc>
                <a:spcPct val="114000"/>
              </a:lnSpc>
            </a:pPr>
            <a:endParaRPr lang="en-US" b="1">
              <a:latin typeface="Open Sans"/>
              <a:ea typeface="Open Sans"/>
              <a:cs typeface="Open Sans"/>
            </a:endParaRPr>
          </a:p>
          <a:p>
            <a:pPr algn="ctr">
              <a:lnSpc>
                <a:spcPct val="114000"/>
              </a:lnSpc>
              <a:spcAft>
                <a:spcPts val="1200"/>
              </a:spcAft>
            </a:pPr>
            <a:r>
              <a:rPr lang="en-US" sz="2400">
                <a:latin typeface="Open Sans"/>
                <a:ea typeface="Open Sans"/>
                <a:cs typeface="Open Sans"/>
                <a:hlinkClick r:id="rId3"/>
              </a:rPr>
              <a:t>www.tinyurl.com/RESULTS2026</a:t>
            </a:r>
            <a:endParaRPr lang="en-US" sz="2400">
              <a:latin typeface="Open Sans" panose="020B0606030504020204" pitchFamily="34" charset="0"/>
              <a:ea typeface="Open Sans" panose="020B0606030504020204" pitchFamily="34" charset="0"/>
              <a:cs typeface="Open Sans" panose="020B0606030504020204" pitchFamily="34" charset="0"/>
            </a:endParaRPr>
          </a:p>
          <a:p>
            <a:pPr algn="ctr"/>
            <a:endParaRPr lang="en-US">
              <a:latin typeface="Open Sans"/>
              <a:ea typeface="Calibri"/>
              <a:cs typeface="Calibri"/>
            </a:endParaRPr>
          </a:p>
        </p:txBody>
      </p:sp>
      <p:sp>
        <p:nvSpPr>
          <p:cNvPr id="8" name="Title 7">
            <a:extLst>
              <a:ext uri="{FF2B5EF4-FFF2-40B4-BE49-F238E27FC236}">
                <a16:creationId xmlns:a16="http://schemas.microsoft.com/office/drawing/2014/main" id="{F99C91E8-4095-20D3-AD7E-6C4C1E4B1C6E}"/>
              </a:ext>
            </a:extLst>
          </p:cNvPr>
          <p:cNvSpPr>
            <a:spLocks noGrp="1"/>
          </p:cNvSpPr>
          <p:nvPr>
            <p:ph type="title"/>
          </p:nvPr>
        </p:nvSpPr>
        <p:spPr>
          <a:xfrm>
            <a:off x="1023652" y="102899"/>
            <a:ext cx="7401491" cy="658898"/>
          </a:xfrm>
        </p:spPr>
        <p:txBody>
          <a:bodyPr>
            <a:normAutofit fontScale="90000"/>
          </a:bodyPr>
          <a:lstStyle/>
          <a:p>
            <a:br>
              <a:rPr lang="en-US" sz="3200">
                <a:solidFill>
                  <a:srgbClr val="D50032"/>
                </a:solidFill>
                <a:latin typeface="Open Sans"/>
                <a:ea typeface="Open Sans"/>
                <a:cs typeface="Open Sans"/>
              </a:rPr>
            </a:br>
            <a:r>
              <a:rPr lang="en-US" sz="3200">
                <a:solidFill>
                  <a:srgbClr val="D50032"/>
                </a:solidFill>
                <a:latin typeface="Open Sans"/>
                <a:ea typeface="Open Sans"/>
                <a:cs typeface="Open Sans"/>
              </a:rPr>
              <a:t>Join us on March  7</a:t>
            </a:r>
            <a:br>
              <a:rPr lang="en-US" sz="3200">
                <a:solidFill>
                  <a:srgbClr val="D50032"/>
                </a:solidFill>
                <a:latin typeface="Open Sans"/>
                <a:ea typeface="Open Sans"/>
                <a:cs typeface="Open Sans"/>
              </a:rPr>
            </a:br>
            <a:r>
              <a:rPr lang="en-US" sz="3200">
                <a:solidFill>
                  <a:srgbClr val="D50032"/>
                </a:solidFill>
                <a:latin typeface="Open Sans"/>
                <a:ea typeface="Open Sans"/>
                <a:cs typeface="Open Sans"/>
              </a:rPr>
              <a:t>for the next National Webinar!</a:t>
            </a:r>
            <a:endParaRPr lang="en-US" sz="3200">
              <a:solidFill>
                <a:srgbClr val="D50032"/>
              </a:solidFill>
            </a:endParaRPr>
          </a:p>
        </p:txBody>
      </p:sp>
    </p:spTree>
    <p:extLst>
      <p:ext uri="{BB962C8B-B14F-4D97-AF65-F5344CB8AC3E}">
        <p14:creationId xmlns:p14="http://schemas.microsoft.com/office/powerpoint/2010/main" val="947664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20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F536-AF90-B8C3-E7DB-046D4896B95F}"/>
              </a:ext>
            </a:extLst>
          </p:cNvPr>
          <p:cNvSpPr>
            <a:spLocks noGrp="1"/>
          </p:cNvSpPr>
          <p:nvPr>
            <p:ph type="title"/>
          </p:nvPr>
        </p:nvSpPr>
        <p:spPr>
          <a:xfrm>
            <a:off x="905242" y="186773"/>
            <a:ext cx="7737614" cy="607868"/>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700" b="1">
                <a:solidFill>
                  <a:srgbClr val="D50032"/>
                </a:solidFill>
                <a:latin typeface="Open Sans" panose="020B0606030504020204" pitchFamily="34" charset="0"/>
                <a:ea typeface="Open Sans" panose="020B0606030504020204" pitchFamily="34" charset="0"/>
                <a:cs typeface="Open Sans" panose="020B0606030504020204" pitchFamily="34" charset="0"/>
              </a:rPr>
              <a:t>Components of federal spending, FY23</a:t>
            </a:r>
          </a:p>
        </p:txBody>
      </p:sp>
      <p:pic>
        <p:nvPicPr>
          <p:cNvPr id="5" name="Picture 5" descr="A pie chart showing that FY23 federal spending was divided into 63% mandatory, 30% discretionary, 8% net interest.">
            <a:extLst>
              <a:ext uri="{FF2B5EF4-FFF2-40B4-BE49-F238E27FC236}">
                <a16:creationId xmlns:a16="http://schemas.microsoft.com/office/drawing/2014/main" id="{3969CFFB-1A8C-7813-92E8-6CDA0CCDAD98}"/>
              </a:ext>
            </a:extLst>
          </p:cNvPr>
          <p:cNvPicPr>
            <a:picLocks noChangeAspect="1"/>
          </p:cNvPicPr>
          <p:nvPr/>
        </p:nvPicPr>
        <p:blipFill rotWithShape="1">
          <a:blip r:embed="rId3"/>
          <a:srcRect l="4" t="14" r="55" b="-1566"/>
          <a:stretch/>
        </p:blipFill>
        <p:spPr>
          <a:xfrm>
            <a:off x="2513439" y="1116623"/>
            <a:ext cx="3478158" cy="3741038"/>
          </a:xfrm>
          <a:prstGeom prst="rect">
            <a:avLst/>
          </a:prstGeom>
        </p:spPr>
      </p:pic>
      <p:sp>
        <p:nvSpPr>
          <p:cNvPr id="3" name="Slide Number Placeholder 8">
            <a:extLst>
              <a:ext uri="{FF2B5EF4-FFF2-40B4-BE49-F238E27FC236}">
                <a16:creationId xmlns:a16="http://schemas.microsoft.com/office/drawing/2014/main" id="{2E272BE6-577D-EE97-E250-D224AFD223F7}"/>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9</a:t>
            </a:fld>
            <a:endParaRPr lang="en-US"/>
          </a:p>
        </p:txBody>
      </p:sp>
    </p:spTree>
    <p:extLst>
      <p:ext uri="{BB962C8B-B14F-4D97-AF65-F5344CB8AC3E}">
        <p14:creationId xmlns:p14="http://schemas.microsoft.com/office/powerpoint/2010/main" val="250453932"/>
      </p:ext>
    </p:extLst>
  </p:cSld>
  <p:clrMapOvr>
    <a:masterClrMapping/>
  </p:clrMapOvr>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2.xml><?xml version="1.0" encoding="utf-8"?>
<a:theme xmlns:a="http://schemas.openxmlformats.org/drawingml/2006/main" name="Office Theme">
  <a:themeElements>
    <a:clrScheme name="Custom 22">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3.xml><?xml version="1.0" encoding="utf-8"?>
<a:theme xmlns:a="http://schemas.openxmlformats.org/drawingml/2006/main" name="1_Office Theme">
  <a:themeElements>
    <a:clrScheme name="Custom 2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6.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8" ma:contentTypeDescription="Create a new document." ma:contentTypeScope="" ma:versionID="6f99527c0263de1b41e056834d36f06a">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7d066191dd71704079d186e683790c9d"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E52F1-4951-4DD9-BF95-3E463086C528}">
  <ds:schemaRefs>
    <ds:schemaRef ds:uri="http://purl.org/dc/dcmitype/"/>
    <ds:schemaRef ds:uri="http://purl.org/dc/terms/"/>
    <ds:schemaRef ds:uri="e1541ae8-567d-462c-9e78-c3b0dfdaed9d"/>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ef035fee-706e-4acb-9a43-6ee1a9ecef89"/>
    <ds:schemaRef ds:uri="http://www.w3.org/XML/1998/namespace"/>
    <ds:schemaRef ds:uri="http://purl.org/dc/elements/1.1/"/>
  </ds:schemaRefs>
</ds:datastoreItem>
</file>

<file path=customXml/itemProps2.xml><?xml version="1.0" encoding="utf-8"?>
<ds:datastoreItem xmlns:ds="http://schemas.openxmlformats.org/officeDocument/2006/customXml" ds:itemID="{36FF9CAA-5EBB-401C-BE36-FA60367F487E}">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D3BFE3-120A-4D0C-8A41-240C296CE0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 Rebrand PowerPoint Template- YMG copy</Template>
  <TotalTime>0</TotalTime>
  <Words>3676</Words>
  <Application>Microsoft Office PowerPoint</Application>
  <PresentationFormat>On-screen Show (16:9)</PresentationFormat>
  <Paragraphs>532</Paragraphs>
  <Slides>81</Slides>
  <Notes>15</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81</vt:i4>
      </vt:variant>
    </vt:vector>
  </HeadingPairs>
  <TitlesOfParts>
    <vt:vector size="96" baseType="lpstr">
      <vt:lpstr>Aptos</vt:lpstr>
      <vt:lpstr>Aptos Display</vt:lpstr>
      <vt:lpstr>Arial</vt:lpstr>
      <vt:lpstr>Calibri</vt:lpstr>
      <vt:lpstr>Courier New</vt:lpstr>
      <vt:lpstr>Helvetica</vt:lpstr>
      <vt:lpstr>Open Sans</vt:lpstr>
      <vt:lpstr>Source Sans Pro</vt:lpstr>
      <vt:lpstr>Wingdings</vt:lpstr>
      <vt:lpstr>Custom Design</vt:lpstr>
      <vt:lpstr>Office Theme</vt:lpstr>
      <vt:lpstr>1_Office Theme</vt:lpstr>
      <vt:lpstr>Office Theme</vt:lpstr>
      <vt:lpstr>Office Theme</vt:lpstr>
      <vt:lpstr>Office Theme</vt:lpstr>
      <vt:lpstr>RESULTS National Webinar   February 7, 2026</vt:lpstr>
      <vt:lpstr>Our Values</vt:lpstr>
      <vt:lpstr>Welcome!</vt:lpstr>
      <vt:lpstr>Sarah Leone Senior Associate, Grassroots Impact sleone@results.org</vt:lpstr>
      <vt:lpstr>Why does our "Building a Better Future" campaign matter?</vt:lpstr>
      <vt:lpstr>Appropriations 101</vt:lpstr>
      <vt:lpstr> Crickett Nicovich Director, Policy and Government Affairs cnicovich@results.org </vt:lpstr>
      <vt:lpstr>FY23 Federal Revenue</vt:lpstr>
      <vt:lpstr>Components of federal spending, FY23</vt:lpstr>
      <vt:lpstr>Where RESULTS advocacy fits into the budget</vt:lpstr>
      <vt:lpstr>Where RESULTS advocacy fits into the budget</vt:lpstr>
      <vt:lpstr>FY23 discretionary funding</vt:lpstr>
      <vt:lpstr>Nondefense discretionary spending, FY20 in billions of dollars</vt:lpstr>
      <vt:lpstr>PowerPoint Presentation</vt:lpstr>
      <vt:lpstr>President's Budget Request (PBR)</vt:lpstr>
      <vt:lpstr>What is supposed to happen... </vt:lpstr>
      <vt:lpstr>the budget process (simplified)</vt:lpstr>
      <vt:lpstr>But in reality...</vt:lpstr>
      <vt:lpstr>All aboard the omnibus</vt:lpstr>
      <vt:lpstr>So where are we now? </vt:lpstr>
      <vt:lpstr>Your advocacy made a difference</vt:lpstr>
      <vt:lpstr>power of the purse</vt:lpstr>
      <vt:lpstr>Appropriations Committee Leadership</vt:lpstr>
      <vt:lpstr>How do we influence Congress to increase spending on our priority issues?</vt:lpstr>
      <vt:lpstr>…meeting with members of Congress and their staff  (at home &amp; in DC) to create champions on our issues and to sway the “swayables” in the middle</vt:lpstr>
      <vt:lpstr>…requesting signatures on annual “Dear Colleague” letters. A champion requests a specific funding amount in a public letter – and asks their colleagues to join them in public support.</vt:lpstr>
      <vt:lpstr>…asking members to submit our funding levels in their personal requests to the subcommittees, by filling out forms for each member.</vt:lpstr>
      <vt:lpstr>…generating relevant local media.</vt:lpstr>
      <vt:lpstr>Timing? Well...</vt:lpstr>
      <vt:lpstr>PowerPoint Presentation</vt:lpstr>
      <vt:lpstr>FY27 Campaign Resources</vt:lpstr>
      <vt:lpstr>Domestic Appropriations Ask: Housing</vt:lpstr>
      <vt:lpstr>Homelessness is a Policy Choice</vt:lpstr>
      <vt:lpstr>Housing Choice Vouchers</vt:lpstr>
      <vt:lpstr>Leadership of the Transportation, Housing, and Urban Development Subcommittee of Appropriations (T-HUD)</vt:lpstr>
      <vt:lpstr>PowerPoint Presentation</vt:lpstr>
      <vt:lpstr>EPIC Laser Talk: Speaking Powerfully on Housing</vt:lpstr>
      <vt:lpstr>PowerPoint Presentation</vt:lpstr>
      <vt:lpstr>What is an EPIC laser talk? </vt:lpstr>
      <vt:lpstr>EPIC stands for:</vt:lpstr>
      <vt:lpstr>Your EPIC worksheet </vt:lpstr>
      <vt:lpstr>Housing EPIC Laser Talk: Engage</vt:lpstr>
      <vt:lpstr>PowerPoint Presentation</vt:lpstr>
      <vt:lpstr>Housing EPIC Laser Talk: Problem</vt:lpstr>
      <vt:lpstr>PowerPoint Presentation</vt:lpstr>
      <vt:lpstr>Housing EPIC Laser Talk: Inform</vt:lpstr>
      <vt:lpstr>Personalize your Inform Statement</vt:lpstr>
      <vt:lpstr>Housing EPIC Laser Talk: Call to Action</vt:lpstr>
      <vt:lpstr>Personalize your Call to Action</vt:lpstr>
      <vt:lpstr>PowerPoint Presentation</vt:lpstr>
      <vt:lpstr>Global Appropriations Asks: Health and Education</vt:lpstr>
      <vt:lpstr> SFOPS/NSRP Subcommittee Leadership </vt:lpstr>
      <vt:lpstr>PowerPoint Presentation</vt:lpstr>
      <vt:lpstr>EPIC Laser Talk: Speaking Powerfully on TB</vt:lpstr>
      <vt:lpstr>PowerPoint Presentation</vt:lpstr>
      <vt:lpstr>How do I create the EPIC Laser Talk?</vt:lpstr>
      <vt:lpstr>2026 EPIC Laser Talk: Tuberculosis</vt:lpstr>
      <vt:lpstr>2026 EPIC Laser Talk: Tuberculosis</vt:lpstr>
      <vt:lpstr>2026 EPIC Laser Talk: Tuberculosis</vt:lpstr>
      <vt:lpstr>2026 EPIC Laser Talk: Tuberculosis</vt:lpstr>
      <vt:lpstr>2026 EPIC Laser Talk: Tuberculosis</vt:lpstr>
      <vt:lpstr>2026 EPIC Laser Talk: Tuberculosis</vt:lpstr>
      <vt:lpstr>2026 EPIC Laser Talk: Tuberculosis</vt:lpstr>
      <vt:lpstr>2026 EPIC Laser Talk: Tuberculosis</vt:lpstr>
      <vt:lpstr>FY27 Campaign Resources</vt:lpstr>
      <vt:lpstr>Thank you for learning with us today about one of RESULTS’ most grassroots-energized, people-powered advocacy trainings.</vt:lpstr>
      <vt:lpstr>Announcements</vt:lpstr>
      <vt:lpstr>PowerPoint Presentation</vt:lpstr>
      <vt:lpstr>Thank you for joining us!</vt:lpstr>
      <vt:lpstr>2026 RESULTS National Conference</vt:lpstr>
      <vt:lpstr>2026 RESULTS National Conference</vt:lpstr>
      <vt:lpstr>PowerPoint Presentation</vt:lpstr>
      <vt:lpstr>  Let's Meet the Moment:  A Call to Advocate for Women and Girls  Wednesday, February 18, 2 p.m. ET  Special Guest Speaker:  Zsuzsanna Lippai, CEO, The Fuller Project  All are welcome to join the Together Women Rise Advocacy Chapter, in partnership with RESULTS, for this  conversation.   At a time when gender equity and global development  are increasingly under threat,  advocacy is more important than ever. </vt:lpstr>
      <vt:lpstr>U.S. Poverty Free Agents</vt:lpstr>
      <vt:lpstr>        Media Office Hour</vt:lpstr>
      <vt:lpstr>Find events</vt:lpstr>
      <vt:lpstr>Let us know the amazing things  you are doing!</vt:lpstr>
      <vt:lpstr>Find today’s slides</vt:lpstr>
      <vt:lpstr>February Office Closures</vt:lpstr>
      <vt:lpstr> Join us on March  7 for the next National Webinar!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Gordon</dc:creator>
  <cp:lastModifiedBy>Jos Linn</cp:lastModifiedBy>
  <cp:revision>1</cp:revision>
  <dcterms:created xsi:type="dcterms:W3CDTF">2023-10-06T16:24:49Z</dcterms:created>
  <dcterms:modified xsi:type="dcterms:W3CDTF">2026-02-06T22:26:06Z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y fmtid="{D5CDD505-2E9C-101B-9397-08002B2CF9AE}" pid="4" name="NXPowerLiteSettings">
    <vt:lpwstr>F7000400038000</vt:lpwstr>
  </property>
  <property fmtid="{D5CDD505-2E9C-101B-9397-08002B2CF9AE}" pid="5" name="NXPowerLiteVersion">
    <vt:lpwstr>S10.9.5</vt:lpwstr>
  </property>
  <property fmtid="{D5CDD505-2E9C-101B-9397-08002B2CF9AE}" pid="6" name="NXPowerLiteLastOptimized">
    <vt:lpwstr>6322121</vt:lpwstr>
  </property>
</Properties>
</file>