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90" r:id="rId8"/>
    <p:sldMasterId id="2147483686" r:id="rId9"/>
  </p:sldMasterIdLst>
  <p:notesMasterIdLst>
    <p:notesMasterId r:id="rId59"/>
  </p:notesMasterIdLst>
  <p:handoutMasterIdLst>
    <p:handoutMasterId r:id="rId60"/>
  </p:handoutMasterIdLst>
  <p:sldIdLst>
    <p:sldId id="4629" r:id="rId10"/>
    <p:sldId id="262" r:id="rId11"/>
    <p:sldId id="273" r:id="rId12"/>
    <p:sldId id="4932" r:id="rId13"/>
    <p:sldId id="4593" r:id="rId14"/>
    <p:sldId id="4792" r:id="rId15"/>
    <p:sldId id="4916" r:id="rId16"/>
    <p:sldId id="4933" r:id="rId17"/>
    <p:sldId id="4797" r:id="rId18"/>
    <p:sldId id="4917" r:id="rId19"/>
    <p:sldId id="4915" r:id="rId20"/>
    <p:sldId id="4914" r:id="rId21"/>
    <p:sldId id="282" r:id="rId22"/>
    <p:sldId id="4746" r:id="rId23"/>
    <p:sldId id="257" r:id="rId24"/>
    <p:sldId id="299" r:id="rId25"/>
    <p:sldId id="4808" r:id="rId26"/>
    <p:sldId id="4910" r:id="rId27"/>
    <p:sldId id="4920" r:id="rId28"/>
    <p:sldId id="4930" r:id="rId29"/>
    <p:sldId id="4924" r:id="rId30"/>
    <p:sldId id="4931" r:id="rId31"/>
    <p:sldId id="4923" r:id="rId32"/>
    <p:sldId id="4925" r:id="rId33"/>
    <p:sldId id="4929" r:id="rId34"/>
    <p:sldId id="4928" r:id="rId35"/>
    <p:sldId id="306" r:id="rId36"/>
    <p:sldId id="1991" r:id="rId37"/>
    <p:sldId id="4905" r:id="rId38"/>
    <p:sldId id="4908" r:id="rId39"/>
    <p:sldId id="4906" r:id="rId40"/>
    <p:sldId id="4907" r:id="rId41"/>
    <p:sldId id="4934" r:id="rId42"/>
    <p:sldId id="4876" r:id="rId43"/>
    <p:sldId id="4918" r:id="rId44"/>
    <p:sldId id="4776" r:id="rId45"/>
    <p:sldId id="4919" r:id="rId46"/>
    <p:sldId id="4872" r:id="rId47"/>
    <p:sldId id="4902" r:id="rId48"/>
    <p:sldId id="4913" r:id="rId49"/>
    <p:sldId id="4935" r:id="rId50"/>
    <p:sldId id="4898" r:id="rId51"/>
    <p:sldId id="326" r:id="rId52"/>
    <p:sldId id="1957" r:id="rId53"/>
    <p:sldId id="325" r:id="rId54"/>
    <p:sldId id="4853" r:id="rId55"/>
    <p:sldId id="4871" r:id="rId56"/>
    <p:sldId id="4889" r:id="rId57"/>
    <p:sldId id="271"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D51057A6-C50F-994A-C704-837B11BB6495}" name="David Plasterer" initials="DP" userId="S::dplasterer@results.org::91ded220-fec8-4bee-9033-6417c89ecd1d"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F8D9D-F591-9255-0193-822E69E8E285}" v="178" dt="2026-01-09T22:10:54.207"/>
    <p1510:client id="{6FFEE898-021C-4FBB-A99C-C6C42E029221}" v="1789" dt="2026-01-10T19:20:33.820"/>
    <p1510:client id="{A028A1DC-FEE6-4107-A6D5-9F4F2164BA38}" v="156" dt="2026-01-10T17:39:38.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176"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164CE-F4FC-4CE6-9EA8-9A8140C260DD}" type="doc">
      <dgm:prSet loTypeId="urn:microsoft.com/office/officeart/2018/2/layout/IconVerticalSolidList" loCatId="icon" qsTypeId="urn:microsoft.com/office/officeart/2005/8/quickstyle/simple3" qsCatId="simple" csTypeId="urn:microsoft.com/office/officeart/2005/8/colors/accent1_1" csCatId="accent1" phldr="1"/>
      <dgm:spPr/>
      <dgm:t>
        <a:bodyPr/>
        <a:lstStyle/>
        <a:p>
          <a:endParaRPr lang="en-US"/>
        </a:p>
      </dgm:t>
    </dgm:pt>
    <dgm:pt modelId="{F95F3870-FDBC-4989-873C-ABBB87932392}">
      <dgm:prSet/>
      <dgm:spPr/>
      <dgm:t>
        <a:bodyPr/>
        <a:lstStyle/>
        <a:p>
          <a:pPr>
            <a:lnSpc>
              <a:spcPct val="100000"/>
            </a:lnSpc>
          </a:pPr>
          <a:r>
            <a:rPr lang="en-US" b="1"/>
            <a:t>Appropriations + continuing resolutions</a:t>
          </a:r>
        </a:p>
      </dgm:t>
    </dgm:pt>
    <dgm:pt modelId="{1F2CE6B3-320B-4483-8F17-2EDA2CBE9F23}" type="parTrans" cxnId="{B5EA49D1-7E02-48C3-8B20-7B8D51764D1B}">
      <dgm:prSet/>
      <dgm:spPr/>
      <dgm:t>
        <a:bodyPr/>
        <a:lstStyle/>
        <a:p>
          <a:endParaRPr lang="en-US"/>
        </a:p>
      </dgm:t>
    </dgm:pt>
    <dgm:pt modelId="{95393E2A-7554-44B8-8189-655B65554469}" type="sibTrans" cxnId="{B5EA49D1-7E02-48C3-8B20-7B8D51764D1B}">
      <dgm:prSet/>
      <dgm:spPr/>
      <dgm:t>
        <a:bodyPr/>
        <a:lstStyle/>
        <a:p>
          <a:endParaRPr lang="en-US"/>
        </a:p>
      </dgm:t>
    </dgm:pt>
    <dgm:pt modelId="{84B364BE-6D56-43A7-A3B9-20365B164C06}">
      <dgm:prSet/>
      <dgm:spPr/>
      <dgm:t>
        <a:bodyPr/>
        <a:lstStyle/>
        <a:p>
          <a:pPr>
            <a:lnSpc>
              <a:spcPct val="100000"/>
            </a:lnSpc>
          </a:pPr>
          <a:r>
            <a:rPr lang="en-US" b="1"/>
            <a:t>Multiple fiscal years overlapping</a:t>
          </a:r>
        </a:p>
      </dgm:t>
    </dgm:pt>
    <dgm:pt modelId="{AC648E82-F3C5-4D62-A119-B94DCE29FAEE}" type="parTrans" cxnId="{43ACC4AC-B495-4883-A128-E9C5607E16B8}">
      <dgm:prSet/>
      <dgm:spPr/>
      <dgm:t>
        <a:bodyPr/>
        <a:lstStyle/>
        <a:p>
          <a:endParaRPr lang="en-US"/>
        </a:p>
      </dgm:t>
    </dgm:pt>
    <dgm:pt modelId="{D69E0BFE-3B06-4133-9398-6C75C016BC6D}" type="sibTrans" cxnId="{43ACC4AC-B495-4883-A128-E9C5607E16B8}">
      <dgm:prSet/>
      <dgm:spPr/>
      <dgm:t>
        <a:bodyPr/>
        <a:lstStyle/>
        <a:p>
          <a:endParaRPr lang="en-US"/>
        </a:p>
      </dgm:t>
    </dgm:pt>
    <dgm:pt modelId="{00482D5B-F203-4A17-9EC0-E8A9F00127E8}">
      <dgm:prSet/>
      <dgm:spPr/>
      <dgm:t>
        <a:bodyPr/>
        <a:lstStyle/>
        <a:p>
          <a:pPr>
            <a:lnSpc>
              <a:spcPct val="100000"/>
            </a:lnSpc>
          </a:pPr>
          <a:r>
            <a:rPr lang="en-US" b="1"/>
            <a:t>Oversight is as important as topline numbers</a:t>
          </a:r>
        </a:p>
      </dgm:t>
    </dgm:pt>
    <dgm:pt modelId="{BE12F0DC-FD23-4A2E-A383-D6D131574300}" type="parTrans" cxnId="{469F816F-7BB2-43DB-BA2F-865B8FFBFC73}">
      <dgm:prSet/>
      <dgm:spPr/>
      <dgm:t>
        <a:bodyPr/>
        <a:lstStyle/>
        <a:p>
          <a:endParaRPr lang="en-US"/>
        </a:p>
      </dgm:t>
    </dgm:pt>
    <dgm:pt modelId="{E8650868-0DAB-48AD-B140-A14D86D4B30F}" type="sibTrans" cxnId="{469F816F-7BB2-43DB-BA2F-865B8FFBFC73}">
      <dgm:prSet/>
      <dgm:spPr/>
      <dgm:t>
        <a:bodyPr/>
        <a:lstStyle/>
        <a:p>
          <a:endParaRPr lang="en-US"/>
        </a:p>
      </dgm:t>
    </dgm:pt>
    <dgm:pt modelId="{13C0E732-FCEB-41C2-97F2-576F7BE1BA1D}" type="pres">
      <dgm:prSet presAssocID="{340164CE-F4FC-4CE6-9EA8-9A8140C260DD}" presName="root" presStyleCnt="0">
        <dgm:presLayoutVars>
          <dgm:dir/>
          <dgm:resizeHandles val="exact"/>
        </dgm:presLayoutVars>
      </dgm:prSet>
      <dgm:spPr/>
    </dgm:pt>
    <dgm:pt modelId="{65B61EEF-D919-4284-B6D0-F822F1546862}" type="pres">
      <dgm:prSet presAssocID="{F95F3870-FDBC-4989-873C-ABBB87932392}" presName="compNode" presStyleCnt="0"/>
      <dgm:spPr/>
    </dgm:pt>
    <dgm:pt modelId="{749DC81F-1B41-412A-8138-57B2F524FF13}" type="pres">
      <dgm:prSet presAssocID="{F95F3870-FDBC-4989-873C-ABBB87932392}" presName="bgRect" presStyleLbl="bgShp" presStyleIdx="0" presStyleCnt="3"/>
      <dgm:spPr>
        <a:ln>
          <a:noFill/>
        </a:ln>
      </dgm:spPr>
    </dgm:pt>
    <dgm:pt modelId="{8BE0267A-2BD7-4D9C-B104-125C868C0BE6}" type="pres">
      <dgm:prSet presAssocID="{F95F3870-FDBC-4989-873C-ABBB879323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effectLst/>
        <a:scene3d>
          <a:camera prst="orthographicFront"/>
          <a:lightRig rig="flat" dir="t"/>
        </a:scene3d>
        <a:sp3d prstMaterial="dkEdge"/>
      </dgm:spPr>
      <dgm:extLst>
        <a:ext uri="{E40237B7-FDA0-4F09-8148-C483321AD2D9}">
          <dgm14:cNvPr xmlns:dgm14="http://schemas.microsoft.com/office/drawing/2010/diagram" id="0" name="" descr="Money"/>
        </a:ext>
      </dgm:extLst>
    </dgm:pt>
    <dgm:pt modelId="{F73AA811-8D7F-4BA7-90CE-7B41BF7CE6F6}" type="pres">
      <dgm:prSet presAssocID="{F95F3870-FDBC-4989-873C-ABBB87932392}" presName="spaceRect" presStyleCnt="0"/>
      <dgm:spPr/>
    </dgm:pt>
    <dgm:pt modelId="{83BF340A-ACC3-406A-B0E1-DAC664760100}" type="pres">
      <dgm:prSet presAssocID="{F95F3870-FDBC-4989-873C-ABBB87932392}" presName="parTx" presStyleLbl="revTx" presStyleIdx="0" presStyleCnt="3">
        <dgm:presLayoutVars>
          <dgm:chMax val="0"/>
          <dgm:chPref val="0"/>
        </dgm:presLayoutVars>
      </dgm:prSet>
      <dgm:spPr/>
    </dgm:pt>
    <dgm:pt modelId="{9E23831C-7CF8-49A9-9928-B5E3DBBE1152}" type="pres">
      <dgm:prSet presAssocID="{95393E2A-7554-44B8-8189-655B65554469}" presName="sibTrans" presStyleCnt="0"/>
      <dgm:spPr/>
    </dgm:pt>
    <dgm:pt modelId="{0AAB2618-CFB5-4216-BF87-0DA505F73778}" type="pres">
      <dgm:prSet presAssocID="{84B364BE-6D56-43A7-A3B9-20365B164C06}" presName="compNode" presStyleCnt="0"/>
      <dgm:spPr/>
    </dgm:pt>
    <dgm:pt modelId="{A5D3DF77-3B30-4DF5-96A9-623A9BD2FD56}" type="pres">
      <dgm:prSet presAssocID="{84B364BE-6D56-43A7-A3B9-20365B164C06}" presName="bgRect" presStyleLbl="bgShp" presStyleIdx="1" presStyleCnt="3"/>
      <dgm:spPr/>
    </dgm:pt>
    <dgm:pt modelId="{FB67FD89-7F8B-4DE0-A67F-50B5FFC3E8AA}" type="pres">
      <dgm:prSet presAssocID="{84B364BE-6D56-43A7-A3B9-20365B164C0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scene3d>
          <a:camera prst="orthographicFront"/>
          <a:lightRig rig="flat" dir="t"/>
        </a:scene3d>
        <a:sp3d prstMaterial="dkEdge"/>
      </dgm:spPr>
      <dgm:extLst>
        <a:ext uri="{E40237B7-FDA0-4F09-8148-C483321AD2D9}">
          <dgm14:cNvPr xmlns:dgm14="http://schemas.microsoft.com/office/drawing/2010/diagram" id="0" name="" descr="Alarm clock with solid fill"/>
        </a:ext>
      </dgm:extLst>
    </dgm:pt>
    <dgm:pt modelId="{5F07072B-9014-4089-9056-0A154227BAB4}" type="pres">
      <dgm:prSet presAssocID="{84B364BE-6D56-43A7-A3B9-20365B164C06}" presName="spaceRect" presStyleCnt="0"/>
      <dgm:spPr/>
    </dgm:pt>
    <dgm:pt modelId="{7D87AD3F-30CE-44CD-86D1-E21C594290B4}" type="pres">
      <dgm:prSet presAssocID="{84B364BE-6D56-43A7-A3B9-20365B164C06}" presName="parTx" presStyleLbl="revTx" presStyleIdx="1" presStyleCnt="3">
        <dgm:presLayoutVars>
          <dgm:chMax val="0"/>
          <dgm:chPref val="0"/>
        </dgm:presLayoutVars>
      </dgm:prSet>
      <dgm:spPr/>
    </dgm:pt>
    <dgm:pt modelId="{C6687F6B-73F3-464F-B723-F5357E1E4386}" type="pres">
      <dgm:prSet presAssocID="{D69E0BFE-3B06-4133-9398-6C75C016BC6D}" presName="sibTrans" presStyleCnt="0"/>
      <dgm:spPr/>
    </dgm:pt>
    <dgm:pt modelId="{6654820E-4210-42C9-99E7-3B772BFB12CF}" type="pres">
      <dgm:prSet presAssocID="{00482D5B-F203-4A17-9EC0-E8A9F00127E8}" presName="compNode" presStyleCnt="0"/>
      <dgm:spPr/>
    </dgm:pt>
    <dgm:pt modelId="{D77B767B-ACB0-4CAC-8930-C46B2BDD39AF}" type="pres">
      <dgm:prSet presAssocID="{00482D5B-F203-4A17-9EC0-E8A9F00127E8}" presName="bgRect" presStyleLbl="bgShp" presStyleIdx="2" presStyleCnt="3" custLinFactNeighborX="-21186" custLinFactNeighborY="1598"/>
      <dgm:spPr/>
    </dgm:pt>
    <dgm:pt modelId="{E520BFC2-552F-4450-A929-AD4F554E2D01}" type="pres">
      <dgm:prSet presAssocID="{00482D5B-F203-4A17-9EC0-E8A9F00127E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effectLst/>
        <a:scene3d>
          <a:camera prst="orthographicFront"/>
          <a:lightRig rig="flat" dir="t"/>
        </a:scene3d>
        <a:sp3d prstMaterial="dkEdge"/>
      </dgm:spPr>
      <dgm:extLst>
        <a:ext uri="{E40237B7-FDA0-4F09-8148-C483321AD2D9}">
          <dgm14:cNvPr xmlns:dgm14="http://schemas.microsoft.com/office/drawing/2010/diagram" id="0" name="" descr="Eyes with solid fill"/>
        </a:ext>
      </dgm:extLst>
    </dgm:pt>
    <dgm:pt modelId="{20C6A0D1-F790-4D8F-97D2-F91375622A9C}" type="pres">
      <dgm:prSet presAssocID="{00482D5B-F203-4A17-9EC0-E8A9F00127E8}" presName="spaceRect" presStyleCnt="0"/>
      <dgm:spPr/>
    </dgm:pt>
    <dgm:pt modelId="{F76CD41D-8F60-4794-A60F-BD8909B6F631}" type="pres">
      <dgm:prSet presAssocID="{00482D5B-F203-4A17-9EC0-E8A9F00127E8}" presName="parTx" presStyleLbl="revTx" presStyleIdx="2" presStyleCnt="3">
        <dgm:presLayoutVars>
          <dgm:chMax val="0"/>
          <dgm:chPref val="0"/>
        </dgm:presLayoutVars>
      </dgm:prSet>
      <dgm:spPr/>
    </dgm:pt>
  </dgm:ptLst>
  <dgm:cxnLst>
    <dgm:cxn modelId="{134B0B2B-FD99-413C-9A7D-91C4F57A2345}" type="presOf" srcId="{340164CE-F4FC-4CE6-9EA8-9A8140C260DD}" destId="{13C0E732-FCEB-41C2-97F2-576F7BE1BA1D}" srcOrd="0" destOrd="0" presId="urn:microsoft.com/office/officeart/2018/2/layout/IconVerticalSolidList"/>
    <dgm:cxn modelId="{1E19682E-298C-4A64-9CE3-701E4F43F1ED}" type="presOf" srcId="{00482D5B-F203-4A17-9EC0-E8A9F00127E8}" destId="{F76CD41D-8F60-4794-A60F-BD8909B6F631}" srcOrd="0" destOrd="0" presId="urn:microsoft.com/office/officeart/2018/2/layout/IconVerticalSolidList"/>
    <dgm:cxn modelId="{469F816F-7BB2-43DB-BA2F-865B8FFBFC73}" srcId="{340164CE-F4FC-4CE6-9EA8-9A8140C260DD}" destId="{00482D5B-F203-4A17-9EC0-E8A9F00127E8}" srcOrd="2" destOrd="0" parTransId="{BE12F0DC-FD23-4A2E-A383-D6D131574300}" sibTransId="{E8650868-0DAB-48AD-B140-A14D86D4B30F}"/>
    <dgm:cxn modelId="{43ACC4AC-B495-4883-A128-E9C5607E16B8}" srcId="{340164CE-F4FC-4CE6-9EA8-9A8140C260DD}" destId="{84B364BE-6D56-43A7-A3B9-20365B164C06}" srcOrd="1" destOrd="0" parTransId="{AC648E82-F3C5-4D62-A119-B94DCE29FAEE}" sibTransId="{D69E0BFE-3B06-4133-9398-6C75C016BC6D}"/>
    <dgm:cxn modelId="{B5EA49D1-7E02-48C3-8B20-7B8D51764D1B}" srcId="{340164CE-F4FC-4CE6-9EA8-9A8140C260DD}" destId="{F95F3870-FDBC-4989-873C-ABBB87932392}" srcOrd="0" destOrd="0" parTransId="{1F2CE6B3-320B-4483-8F17-2EDA2CBE9F23}" sibTransId="{95393E2A-7554-44B8-8189-655B65554469}"/>
    <dgm:cxn modelId="{F8E045ED-1729-48A0-81A9-F35FE418CBB3}" type="presOf" srcId="{84B364BE-6D56-43A7-A3B9-20365B164C06}" destId="{7D87AD3F-30CE-44CD-86D1-E21C594290B4}" srcOrd="0" destOrd="0" presId="urn:microsoft.com/office/officeart/2018/2/layout/IconVerticalSolidList"/>
    <dgm:cxn modelId="{11BBDAFB-FC75-475C-9595-4B58D7600721}" type="presOf" srcId="{F95F3870-FDBC-4989-873C-ABBB87932392}" destId="{83BF340A-ACC3-406A-B0E1-DAC664760100}" srcOrd="0" destOrd="0" presId="urn:microsoft.com/office/officeart/2018/2/layout/IconVerticalSolidList"/>
    <dgm:cxn modelId="{2C6967C3-E254-4A5F-86E7-3B56024397F4}" type="presParOf" srcId="{13C0E732-FCEB-41C2-97F2-576F7BE1BA1D}" destId="{65B61EEF-D919-4284-B6D0-F822F1546862}" srcOrd="0" destOrd="0" presId="urn:microsoft.com/office/officeart/2018/2/layout/IconVerticalSolidList"/>
    <dgm:cxn modelId="{61B7761D-6081-417F-A3DC-9BB034AA96F3}" type="presParOf" srcId="{65B61EEF-D919-4284-B6D0-F822F1546862}" destId="{749DC81F-1B41-412A-8138-57B2F524FF13}" srcOrd="0" destOrd="0" presId="urn:microsoft.com/office/officeart/2018/2/layout/IconVerticalSolidList"/>
    <dgm:cxn modelId="{76E12D9F-F621-4C20-A579-F8F795410BA0}" type="presParOf" srcId="{65B61EEF-D919-4284-B6D0-F822F1546862}" destId="{8BE0267A-2BD7-4D9C-B104-125C868C0BE6}" srcOrd="1" destOrd="0" presId="urn:microsoft.com/office/officeart/2018/2/layout/IconVerticalSolidList"/>
    <dgm:cxn modelId="{82642351-C294-4B50-AC3A-E4AC32C0D403}" type="presParOf" srcId="{65B61EEF-D919-4284-B6D0-F822F1546862}" destId="{F73AA811-8D7F-4BA7-90CE-7B41BF7CE6F6}" srcOrd="2" destOrd="0" presId="urn:microsoft.com/office/officeart/2018/2/layout/IconVerticalSolidList"/>
    <dgm:cxn modelId="{5ABD636A-17D6-4EB2-8E0F-EC7D442E2A5E}" type="presParOf" srcId="{65B61EEF-D919-4284-B6D0-F822F1546862}" destId="{83BF340A-ACC3-406A-B0E1-DAC664760100}" srcOrd="3" destOrd="0" presId="urn:microsoft.com/office/officeart/2018/2/layout/IconVerticalSolidList"/>
    <dgm:cxn modelId="{7A3897FA-0C63-4D24-86AB-8001E1BF2F76}" type="presParOf" srcId="{13C0E732-FCEB-41C2-97F2-576F7BE1BA1D}" destId="{9E23831C-7CF8-49A9-9928-B5E3DBBE1152}" srcOrd="1" destOrd="0" presId="urn:microsoft.com/office/officeart/2018/2/layout/IconVerticalSolidList"/>
    <dgm:cxn modelId="{E55E3E45-5636-41DC-8F48-537CEBE855B2}" type="presParOf" srcId="{13C0E732-FCEB-41C2-97F2-576F7BE1BA1D}" destId="{0AAB2618-CFB5-4216-BF87-0DA505F73778}" srcOrd="2" destOrd="0" presId="urn:microsoft.com/office/officeart/2018/2/layout/IconVerticalSolidList"/>
    <dgm:cxn modelId="{33516037-A4C5-4D5B-BC6B-DFB3C76D77F7}" type="presParOf" srcId="{0AAB2618-CFB5-4216-BF87-0DA505F73778}" destId="{A5D3DF77-3B30-4DF5-96A9-623A9BD2FD56}" srcOrd="0" destOrd="0" presId="urn:microsoft.com/office/officeart/2018/2/layout/IconVerticalSolidList"/>
    <dgm:cxn modelId="{2AB20B74-8222-4AD3-A1EB-20DA523F9B89}" type="presParOf" srcId="{0AAB2618-CFB5-4216-BF87-0DA505F73778}" destId="{FB67FD89-7F8B-4DE0-A67F-50B5FFC3E8AA}" srcOrd="1" destOrd="0" presId="urn:microsoft.com/office/officeart/2018/2/layout/IconVerticalSolidList"/>
    <dgm:cxn modelId="{AADFC653-4593-4FAF-8755-F7AFEC1F23DA}" type="presParOf" srcId="{0AAB2618-CFB5-4216-BF87-0DA505F73778}" destId="{5F07072B-9014-4089-9056-0A154227BAB4}" srcOrd="2" destOrd="0" presId="urn:microsoft.com/office/officeart/2018/2/layout/IconVerticalSolidList"/>
    <dgm:cxn modelId="{427242CA-97EC-4BC7-991B-6932C6C29F25}" type="presParOf" srcId="{0AAB2618-CFB5-4216-BF87-0DA505F73778}" destId="{7D87AD3F-30CE-44CD-86D1-E21C594290B4}" srcOrd="3" destOrd="0" presId="urn:microsoft.com/office/officeart/2018/2/layout/IconVerticalSolidList"/>
    <dgm:cxn modelId="{AE624CCC-6C3F-46FB-8BD2-F00FC39CBF79}" type="presParOf" srcId="{13C0E732-FCEB-41C2-97F2-576F7BE1BA1D}" destId="{C6687F6B-73F3-464F-B723-F5357E1E4386}" srcOrd="3" destOrd="0" presId="urn:microsoft.com/office/officeart/2018/2/layout/IconVerticalSolidList"/>
    <dgm:cxn modelId="{E7C72FD7-9D3B-408F-AAB5-723960B80402}" type="presParOf" srcId="{13C0E732-FCEB-41C2-97F2-576F7BE1BA1D}" destId="{6654820E-4210-42C9-99E7-3B772BFB12CF}" srcOrd="4" destOrd="0" presId="urn:microsoft.com/office/officeart/2018/2/layout/IconVerticalSolidList"/>
    <dgm:cxn modelId="{FE85FA3F-DD90-4A23-898A-B5B913D9217B}" type="presParOf" srcId="{6654820E-4210-42C9-99E7-3B772BFB12CF}" destId="{D77B767B-ACB0-4CAC-8930-C46B2BDD39AF}" srcOrd="0" destOrd="0" presId="urn:microsoft.com/office/officeart/2018/2/layout/IconVerticalSolidList"/>
    <dgm:cxn modelId="{8161D155-6B40-4CA1-B520-040CB4F8FEE8}" type="presParOf" srcId="{6654820E-4210-42C9-99E7-3B772BFB12CF}" destId="{E520BFC2-552F-4450-A929-AD4F554E2D01}" srcOrd="1" destOrd="0" presId="urn:microsoft.com/office/officeart/2018/2/layout/IconVerticalSolidList"/>
    <dgm:cxn modelId="{6804414A-9BE4-4AAF-9B8C-6224C09C42CB}" type="presParOf" srcId="{6654820E-4210-42C9-99E7-3B772BFB12CF}" destId="{20C6A0D1-F790-4D8F-97D2-F91375622A9C}" srcOrd="2" destOrd="0" presId="urn:microsoft.com/office/officeart/2018/2/layout/IconVerticalSolidList"/>
    <dgm:cxn modelId="{55DB19EE-8A3C-47FF-A843-48496C19BBFE}" type="presParOf" srcId="{6654820E-4210-42C9-99E7-3B772BFB12CF}" destId="{F76CD41D-8F60-4794-A60F-BD8909B6F6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DC81F-1B41-412A-8138-57B2F524FF13}">
      <dsp:nvSpPr>
        <dsp:cNvPr id="0" name=""/>
        <dsp:cNvSpPr/>
      </dsp:nvSpPr>
      <dsp:spPr>
        <a:xfrm>
          <a:off x="0" y="414"/>
          <a:ext cx="8229600" cy="96961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BE0267A-2BD7-4D9C-B104-125C868C0BE6}">
      <dsp:nvSpPr>
        <dsp:cNvPr id="0" name=""/>
        <dsp:cNvSpPr/>
      </dsp:nvSpPr>
      <dsp:spPr>
        <a:xfrm>
          <a:off x="293307" y="218577"/>
          <a:ext cx="533286" cy="533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83BF340A-ACC3-406A-B0E1-DAC664760100}">
      <dsp:nvSpPr>
        <dsp:cNvPr id="0" name=""/>
        <dsp:cNvSpPr/>
      </dsp:nvSpPr>
      <dsp:spPr>
        <a:xfrm>
          <a:off x="1119902" y="414"/>
          <a:ext cx="7109697"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1111250">
            <a:lnSpc>
              <a:spcPct val="100000"/>
            </a:lnSpc>
            <a:spcBef>
              <a:spcPct val="0"/>
            </a:spcBef>
            <a:spcAft>
              <a:spcPct val="35000"/>
            </a:spcAft>
            <a:buNone/>
          </a:pPr>
          <a:r>
            <a:rPr lang="en-US" sz="2500" b="1" kern="1200"/>
            <a:t>Appropriations + continuing resolutions</a:t>
          </a:r>
        </a:p>
      </dsp:txBody>
      <dsp:txXfrm>
        <a:off x="1119902" y="414"/>
        <a:ext cx="7109697" cy="969612"/>
      </dsp:txXfrm>
    </dsp:sp>
    <dsp:sp modelId="{A5D3DF77-3B30-4DF5-96A9-623A9BD2FD56}">
      <dsp:nvSpPr>
        <dsp:cNvPr id="0" name=""/>
        <dsp:cNvSpPr/>
      </dsp:nvSpPr>
      <dsp:spPr>
        <a:xfrm>
          <a:off x="0" y="1212429"/>
          <a:ext cx="8229600" cy="96961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B67FD89-7F8B-4DE0-A67F-50B5FFC3E8AA}">
      <dsp:nvSpPr>
        <dsp:cNvPr id="0" name=""/>
        <dsp:cNvSpPr/>
      </dsp:nvSpPr>
      <dsp:spPr>
        <a:xfrm>
          <a:off x="293307" y="1430592"/>
          <a:ext cx="533286" cy="5332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7D87AD3F-30CE-44CD-86D1-E21C594290B4}">
      <dsp:nvSpPr>
        <dsp:cNvPr id="0" name=""/>
        <dsp:cNvSpPr/>
      </dsp:nvSpPr>
      <dsp:spPr>
        <a:xfrm>
          <a:off x="1119902" y="1212429"/>
          <a:ext cx="7109697"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1111250">
            <a:lnSpc>
              <a:spcPct val="100000"/>
            </a:lnSpc>
            <a:spcBef>
              <a:spcPct val="0"/>
            </a:spcBef>
            <a:spcAft>
              <a:spcPct val="35000"/>
            </a:spcAft>
            <a:buNone/>
          </a:pPr>
          <a:r>
            <a:rPr lang="en-US" sz="2500" b="1" kern="1200"/>
            <a:t>Multiple fiscal years overlapping</a:t>
          </a:r>
        </a:p>
      </dsp:txBody>
      <dsp:txXfrm>
        <a:off x="1119902" y="1212429"/>
        <a:ext cx="7109697" cy="969612"/>
      </dsp:txXfrm>
    </dsp:sp>
    <dsp:sp modelId="{D77B767B-ACB0-4CAC-8930-C46B2BDD39AF}">
      <dsp:nvSpPr>
        <dsp:cNvPr id="0" name=""/>
        <dsp:cNvSpPr/>
      </dsp:nvSpPr>
      <dsp:spPr>
        <a:xfrm>
          <a:off x="0" y="2424859"/>
          <a:ext cx="8229600" cy="96961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520BFC2-552F-4450-A929-AD4F554E2D01}">
      <dsp:nvSpPr>
        <dsp:cNvPr id="0" name=""/>
        <dsp:cNvSpPr/>
      </dsp:nvSpPr>
      <dsp:spPr>
        <a:xfrm>
          <a:off x="293307" y="2642608"/>
          <a:ext cx="533286" cy="5332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F76CD41D-8F60-4794-A60F-BD8909B6F631}">
      <dsp:nvSpPr>
        <dsp:cNvPr id="0" name=""/>
        <dsp:cNvSpPr/>
      </dsp:nvSpPr>
      <dsp:spPr>
        <a:xfrm>
          <a:off x="1119902" y="2424445"/>
          <a:ext cx="7109697"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1111250">
            <a:lnSpc>
              <a:spcPct val="100000"/>
            </a:lnSpc>
            <a:spcBef>
              <a:spcPct val="0"/>
            </a:spcBef>
            <a:spcAft>
              <a:spcPct val="35000"/>
            </a:spcAft>
            <a:buNone/>
          </a:pPr>
          <a:r>
            <a:rPr lang="en-US" sz="2500" b="1" kern="1200"/>
            <a:t>Oversight is as important as topline numbers</a:t>
          </a:r>
        </a:p>
      </dsp:txBody>
      <dsp:txXfrm>
        <a:off x="1119902" y="2424445"/>
        <a:ext cx="7109697" cy="9696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1/9/2026</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75DF-C835-8C16-E0DF-891B91D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3F46-9D2C-E909-1399-C354FAE6F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1AAAB-B68D-909F-CFC7-5769C54D8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121D2E-4D20-A082-EBFF-C9379BBA8B03}"/>
              </a:ext>
            </a:extLst>
          </p:cNvPr>
          <p:cNvSpPr>
            <a:spLocks noGrp="1"/>
          </p:cNvSpPr>
          <p:nvPr>
            <p:ph type="sldNum" sz="quarter" idx="5"/>
          </p:nvPr>
        </p:nvSpPr>
        <p:spPr/>
        <p:txBody>
          <a:bodyPr/>
          <a:lstStyle/>
          <a:p>
            <a:fld id="{E1A05357-FEDC-42A6-A9AA-A177021FF7C8}" type="slidenum">
              <a:rPr lang="en-US" smtClean="0"/>
              <a:pPr/>
              <a:t>4</a:t>
            </a:fld>
            <a:endParaRPr lang="en-US"/>
          </a:p>
        </p:txBody>
      </p:sp>
    </p:spTree>
    <p:extLst>
      <p:ext uri="{BB962C8B-B14F-4D97-AF65-F5344CB8AC3E}">
        <p14:creationId xmlns:p14="http://schemas.microsoft.com/office/powerpoint/2010/main" val="161971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6</a:t>
            </a:fld>
            <a:endParaRPr lang="en-US"/>
          </a:p>
        </p:txBody>
      </p:sp>
    </p:spTree>
    <p:extLst>
      <p:ext uri="{BB962C8B-B14F-4D97-AF65-F5344CB8AC3E}">
        <p14:creationId xmlns:p14="http://schemas.microsoft.com/office/powerpoint/2010/main" val="397540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21</a:t>
            </a:fld>
            <a:endParaRPr lang="en-US"/>
          </a:p>
        </p:txBody>
      </p:sp>
    </p:spTree>
    <p:extLst>
      <p:ext uri="{BB962C8B-B14F-4D97-AF65-F5344CB8AC3E}">
        <p14:creationId xmlns:p14="http://schemas.microsoft.com/office/powerpoint/2010/main" val="400281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4B82A-C4D5-45AD-AFD6-5290D724CF8D}" type="slidenum">
              <a:rPr lang="en-US" smtClean="0"/>
              <a:t>41</a:t>
            </a:fld>
            <a:endParaRPr lang="en-US"/>
          </a:p>
        </p:txBody>
      </p:sp>
    </p:spTree>
    <p:extLst>
      <p:ext uri="{BB962C8B-B14F-4D97-AF65-F5344CB8AC3E}">
        <p14:creationId xmlns:p14="http://schemas.microsoft.com/office/powerpoint/2010/main" val="355002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75DF-C835-8C16-E0DF-891B91D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3F46-9D2C-E909-1399-C354FAE6F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1AAAB-B68D-909F-CFC7-5769C54D8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121D2E-4D20-A082-EBFF-C9379BBA8B03}"/>
              </a:ext>
            </a:extLst>
          </p:cNvPr>
          <p:cNvSpPr>
            <a:spLocks noGrp="1"/>
          </p:cNvSpPr>
          <p:nvPr>
            <p:ph type="sldNum" sz="quarter" idx="5"/>
          </p:nvPr>
        </p:nvSpPr>
        <p:spPr/>
        <p:txBody>
          <a:bodyPr/>
          <a:lstStyle/>
          <a:p>
            <a:fld id="{E1A05357-FEDC-42A6-A9AA-A177021FF7C8}" type="slidenum">
              <a:rPr lang="en-US" smtClean="0"/>
              <a:pPr/>
              <a:t>47</a:t>
            </a:fld>
            <a:endParaRPr lang="en-US"/>
          </a:p>
        </p:txBody>
      </p:sp>
    </p:spTree>
    <p:extLst>
      <p:ext uri="{BB962C8B-B14F-4D97-AF65-F5344CB8AC3E}">
        <p14:creationId xmlns:p14="http://schemas.microsoft.com/office/powerpoint/2010/main" val="161971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49</a:t>
            </a:fld>
            <a:endParaRPr lang="en-US"/>
          </a:p>
        </p:txBody>
      </p:sp>
    </p:spTree>
    <p:extLst>
      <p:ext uri="{BB962C8B-B14F-4D97-AF65-F5344CB8AC3E}">
        <p14:creationId xmlns:p14="http://schemas.microsoft.com/office/powerpoint/2010/main" val="201397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1/9/2026</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1/9/2026</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1/9/2026</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1/9/2026</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1/9/2026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1/9/2026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1/9/2026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1/9/2026</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1/9/2026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1/9/2026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1/9/2026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1/9/2026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1/9/2026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1/9/2026</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1/9/2026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1/9/2026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81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1/9/2026</a:t>
            </a:fld>
            <a:endParaRPr lang="en-US"/>
          </a:p>
        </p:txBody>
      </p:sp>
    </p:spTree>
    <p:extLst>
      <p:ext uri="{BB962C8B-B14F-4D97-AF65-F5344CB8AC3E}">
        <p14:creationId xmlns:p14="http://schemas.microsoft.com/office/powerpoint/2010/main" val="4009561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1/9/2026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1/9/2026</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1/9/2026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1/9/2026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1/9/2026</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1/9/2026</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1/9/2026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1/9/2026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91" r:id="rId2"/>
    <p:sldLayoutId id="2147483683" r:id="rId3"/>
    <p:sldLayoutId id="2147483652" r:id="rId4"/>
    <p:sldLayoutId id="2147483653" r:id="rId5"/>
    <p:sldLayoutId id="2147483696"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1/9/2026</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1/9/2026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1/9/2026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9" r:id="rId3"/>
    <p:sldLayoutId id="2147483697" r:id="rId4"/>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1/9/2026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jmuniz?utm_source=unsplash&amp;utm_medium=referral&amp;utm_content=creditCopyText" TargetMode="External"/><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hyperlink" Target="https://unsplash.com/photos/man-in-black-t-shirt-holding-coca-cola-bottle-3k3l2brxmwQ?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woman-holding-baby-beside-man-smiling-WvVyudMd1Es?utm_source=unsplash&amp;utm_medium=referral&amp;utm_content=creditCopyText" TargetMode="External"/><Relationship Id="rId2" Type="http://schemas.openxmlformats.org/officeDocument/2006/relationships/hyperlink" Target="https://unsplash.com/@kellysikkema?utm_source=unsplash&amp;utm_medium=referral&amp;utm_content=creditCopyText"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iamfelicia?utm_source=unsplash&amp;utm_medium=referral&amp;utm_content=creditCopyText" TargetMode="Externa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hyperlink" Target="https://unsplash.com/photos/man-wearing-black-t-shirt-close-up-photography-Qs_Zkak27Jk?utm_source=unsplash&amp;utm_medium=referral&amp;utm_content=creditCopy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csmith@results.org" TargetMode="Externa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thetimes.com/us/american-politics/article/usaid-doge-deaths-children-cuts-7nb83dfkp" TargetMode="External"/><Relationship Id="rId9" Type="http://schemas.openxmlformats.org/officeDocument/2006/relationships/hyperlink" Target="https://www.nytimes.com/2025/09/20/opinion/trump-usaid-cut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photos/we-the-people-text-7rehTDIfR8o" TargetMode="External"/><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8.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kbury@results.org"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unsplash.com/photos/man-in-black-jacket-holding-brown-box-1Ovqnp3n1cw" TargetMode="External"/><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unsplash.com/photos/man-in-black-jacket-holding-brown-box-1Ovqnp3n1cw" TargetMode="Externa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unsplash.com/photos/man-in-black-jacket-holding-brown-box-1Ovqnp3n1cw" TargetMode="Externa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30.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airtable.com/appfAPsIcTTu2lXMX/shrO8VvkjjXxlhbOU" TargetMode="External"/><Relationship Id="rId1" Type="http://schemas.openxmlformats.org/officeDocument/2006/relationships/slideLayout" Target="../slideLayouts/slideLayout6.xml"/><Relationship Id="rId5" Type="http://schemas.openxmlformats.org/officeDocument/2006/relationships/hyperlink" Target="https://unsplash.com/photos/a-cup-of-coffee-and-a-pair-of-glasses-on-a-newspaper-Wh9ZC4727e4" TargetMode="Externa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hyperlink" Target="http://www.chn.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hyperlink" Target="https://results.org/new-advocate-orientation-sign-up"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tinyurl.com/RESULTSRovinasChoiceFil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results.zoom.us/meeting/register/HOLpbRD-R0-WGhwi7Cg9eQ#/registration"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results.org/volunteers/national-webinars"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tinyurl.com/RESULTS2026"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s://unsplash.com/photos/happy-new-year-spelled-with-scrabbles-on-a-red-background-dIadFsYaUXA?utm_source=unsplash&amp;utm_medium=referral&amp;utm_content=creditCopyText" TargetMode="External"/><Relationship Id="rId2" Type="http://schemas.openxmlformats.org/officeDocument/2006/relationships/hyperlink" Target="https://unsplash.com/@nataliekinnear?utm_source=unsplash&amp;utm_medium=referral&amp;utm_content=creditCopyText" TargetMode="External"/><Relationship Id="rId1" Type="http://schemas.openxmlformats.org/officeDocument/2006/relationships/slideLayout" Target="../slideLayouts/slideLayout8.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tthomas@results.org"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lerk.house.gov/Votes/202611" TargetMode="External"/><Relationship Id="rId1" Type="http://schemas.openxmlformats.org/officeDocument/2006/relationships/slideLayout" Target="../slideLayouts/slideLayout6.xml"/><Relationship Id="rId5" Type="http://schemas.openxmlformats.org/officeDocument/2006/relationships/hyperlink" Target="https://unsplash.com/photos/black-and-gray-stethoscope-yo01Z-9HQAw?utm_source=unsplash&amp;utm_medium=referral&amp;utm_content=creditCopyText" TargetMode="External"/><Relationship Id="rId4" Type="http://schemas.openxmlformats.org/officeDocument/2006/relationships/hyperlink" Target="https://unsplash.com/@hush52?utm_source=unsplash&amp;utm_medium=referral&amp;utm_content=creditCopyTex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311851"/>
            <a:ext cx="8229600" cy="1546868"/>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National Webinar</a:t>
            </a:r>
            <a:br>
              <a:rPr lang="en-US" sz="3200"/>
            </a:br>
            <a:r>
              <a:rPr lang="en-US" sz="2000" b="1">
                <a:solidFill>
                  <a:srgbClr val="D50032"/>
                </a:solidFill>
                <a:latin typeface="Open Sans"/>
                <a:ea typeface="Open Sans"/>
                <a:cs typeface="Open Sans"/>
              </a:rPr>
              <a:t> </a:t>
            </a:r>
            <a:r>
              <a:rPr lang="en-US" sz="2000">
                <a:latin typeface="Open Sans"/>
                <a:ea typeface="Open Sans"/>
                <a:cs typeface="Open Sans"/>
              </a:rPr>
              <a:t> January 10, 2026</a:t>
            </a:r>
            <a:br>
              <a:rPr lang="en-US" sz="3200"/>
            </a:br>
            <a:r>
              <a:rPr lang="en-US" sz="2800" i="1">
                <a:solidFill>
                  <a:srgbClr val="D50032"/>
                </a:solidFill>
                <a:latin typeface="Open Sans"/>
                <a:ea typeface="Open Sans"/>
                <a:cs typeface="Open Sans"/>
              </a:rPr>
              <a:t>Happy New Year!</a:t>
            </a:r>
            <a:endParaRPr lang="en-US" sz="2800" i="1">
              <a:solidFill>
                <a:srgbClr val="D50032"/>
              </a:solidFill>
            </a:endParaRPr>
          </a:p>
        </p:txBody>
      </p:sp>
      <p:pic>
        <p:nvPicPr>
          <p:cNvPr id="6" name="Content Placeholder 5" descr="A red rectangular sign with white text&#10;&#10;AI-generated content may be incorrect.">
            <a:extLst>
              <a:ext uri="{FF2B5EF4-FFF2-40B4-BE49-F238E27FC236}">
                <a16:creationId xmlns:a16="http://schemas.microsoft.com/office/drawing/2014/main" id="{E48C0143-55B7-0BA3-EB04-3E512B071E0A}"/>
              </a:ext>
            </a:extLst>
          </p:cNvPr>
          <p:cNvPicPr>
            <a:picLocks noGrp="1" noChangeAspect="1"/>
          </p:cNvPicPr>
          <p:nvPr>
            <p:ph idx="1"/>
          </p:nvPr>
        </p:nvPicPr>
        <p:blipFill>
          <a:blip r:embed="rId2"/>
          <a:stretch>
            <a:fillRect/>
          </a:stretch>
        </p:blipFill>
        <p:spPr>
          <a:xfrm>
            <a:off x="2863871" y="445608"/>
            <a:ext cx="3425943" cy="2740437"/>
          </a:xfrm>
          <a:prstGeom prst="rect">
            <a:avLst/>
          </a:prstGeom>
        </p:spPr>
      </p:pic>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6864-A46A-795F-E60E-AFE5533AC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39B6F-4B3A-EDBA-BF0C-11A335C8E70A}"/>
              </a:ext>
            </a:extLst>
          </p:cNvPr>
          <p:cNvSpPr>
            <a:spLocks noGrp="1"/>
          </p:cNvSpPr>
          <p:nvPr>
            <p:ph type="title"/>
          </p:nvPr>
        </p:nvSpPr>
        <p:spPr>
          <a:xfrm>
            <a:off x="584536" y="115556"/>
            <a:ext cx="7401491" cy="857250"/>
          </a:xfrm>
        </p:spPr>
        <p:txBody>
          <a:bodyPr anchor="ctr">
            <a:normAutofit/>
          </a:bodyPr>
          <a:lstStyle/>
          <a:p>
            <a:pPr>
              <a:lnSpc>
                <a:spcPct val="90000"/>
              </a:lnSpc>
            </a:pPr>
            <a:r>
              <a:rPr lang="en-US" sz="2600" dirty="0">
                <a:solidFill>
                  <a:srgbClr val="D50032"/>
                </a:solidFill>
              </a:rPr>
              <a:t>Prevent Further Cuts To Vital Programs</a:t>
            </a:r>
          </a:p>
        </p:txBody>
      </p:sp>
      <p:pic>
        <p:nvPicPr>
          <p:cNvPr id="4" name="Picture 3" descr="A group of people in gloves sorting food&#10;&#10;AI-generated content may be incorrect.">
            <a:extLst>
              <a:ext uri="{FF2B5EF4-FFF2-40B4-BE49-F238E27FC236}">
                <a16:creationId xmlns:a16="http://schemas.microsoft.com/office/drawing/2014/main" id="{A1416E43-876A-0DFB-85B3-01438A54019B}"/>
              </a:ext>
            </a:extLst>
          </p:cNvPr>
          <p:cNvPicPr>
            <a:picLocks noChangeAspect="1"/>
          </p:cNvPicPr>
          <p:nvPr/>
        </p:nvPicPr>
        <p:blipFill>
          <a:blip r:embed="rId2"/>
          <a:srcRect t="30" b="30"/>
          <a:stretch>
            <a:fillRect/>
          </a:stretch>
        </p:blipFill>
        <p:spPr>
          <a:xfrm>
            <a:off x="313257" y="1650569"/>
            <a:ext cx="3622853" cy="2073674"/>
          </a:xfrm>
          <a:prstGeom prst="rect">
            <a:avLst/>
          </a:prstGeom>
          <a:noFill/>
        </p:spPr>
      </p:pic>
      <p:sp>
        <p:nvSpPr>
          <p:cNvPr id="3" name="Content Placeholder 2">
            <a:extLst>
              <a:ext uri="{FF2B5EF4-FFF2-40B4-BE49-F238E27FC236}">
                <a16:creationId xmlns:a16="http://schemas.microsoft.com/office/drawing/2014/main" id="{5F70C5DF-3AFE-AEEC-9C08-262838B48E65}"/>
              </a:ext>
            </a:extLst>
          </p:cNvPr>
          <p:cNvSpPr>
            <a:spLocks noGrp="1"/>
          </p:cNvSpPr>
          <p:nvPr>
            <p:ph sz="half" idx="2"/>
          </p:nvPr>
        </p:nvSpPr>
        <p:spPr>
          <a:xfrm>
            <a:off x="4051824" y="874514"/>
            <a:ext cx="4728494" cy="3394472"/>
          </a:xfrm>
        </p:spPr>
        <p:txBody>
          <a:bodyPr vert="horz" lIns="91440" tIns="45720" rIns="91440" bIns="45720" rtlCol="0" anchor="t">
            <a:noAutofit/>
          </a:bodyPr>
          <a:lstStyle/>
          <a:p>
            <a:pPr>
              <a:lnSpc>
                <a:spcPct val="114000"/>
              </a:lnSpc>
              <a:spcBef>
                <a:spcPts val="0"/>
              </a:spcBef>
              <a:spcAft>
                <a:spcPts val="1200"/>
              </a:spcAft>
            </a:pPr>
            <a:r>
              <a:rPr lang="en-US" sz="1600" b="1">
                <a:latin typeface="Open Sans"/>
                <a:ea typeface="Open Sans"/>
                <a:cs typeface="Open Sans"/>
              </a:rPr>
              <a:t>Timeline: February-September</a:t>
            </a:r>
          </a:p>
          <a:p>
            <a:pPr>
              <a:lnSpc>
                <a:spcPct val="114000"/>
              </a:lnSpc>
              <a:spcBef>
                <a:spcPts val="0"/>
              </a:spcBef>
              <a:spcAft>
                <a:spcPts val="1200"/>
              </a:spcAft>
            </a:pPr>
            <a:r>
              <a:rPr lang="en-US" sz="1600">
                <a:latin typeface="Open Sans"/>
                <a:ea typeface="Open Sans"/>
                <a:cs typeface="Open Sans"/>
              </a:rPr>
              <a:t>Congress must protect and increase vital housing, health, and nutrition programs </a:t>
            </a:r>
          </a:p>
          <a:p>
            <a:pPr>
              <a:lnSpc>
                <a:spcPct val="114000"/>
              </a:lnSpc>
              <a:spcBef>
                <a:spcPts val="0"/>
              </a:spcBef>
              <a:spcAft>
                <a:spcPts val="1200"/>
              </a:spcAft>
            </a:pPr>
            <a:r>
              <a:rPr lang="en-US" sz="1600">
                <a:latin typeface="Open Sans"/>
                <a:ea typeface="Open Sans"/>
                <a:cs typeface="Open Sans"/>
              </a:rPr>
              <a:t>Funding these programs are critical to addressing affordability concerns with low-wage households </a:t>
            </a:r>
          </a:p>
          <a:p>
            <a:pPr>
              <a:lnSpc>
                <a:spcPct val="114000"/>
              </a:lnSpc>
              <a:spcBef>
                <a:spcPts val="0"/>
              </a:spcBef>
              <a:spcAft>
                <a:spcPts val="1200"/>
              </a:spcAft>
            </a:pPr>
            <a:r>
              <a:rPr lang="en-US" sz="1600">
                <a:latin typeface="Open Sans"/>
                <a:ea typeface="Open Sans"/>
                <a:cs typeface="Open Sans"/>
              </a:rPr>
              <a:t>We’ll ask Congress to join public letters, submit funding requests, and weigh in with their peers in leadership roles</a:t>
            </a:r>
          </a:p>
          <a:p>
            <a:pPr>
              <a:lnSpc>
                <a:spcPct val="114000"/>
              </a:lnSpc>
              <a:spcBef>
                <a:spcPts val="0"/>
              </a:spcBef>
              <a:spcAft>
                <a:spcPts val="1200"/>
              </a:spcAft>
            </a:pPr>
            <a:r>
              <a:rPr lang="en-US" sz="1600">
                <a:latin typeface="Open Sans"/>
                <a:ea typeface="Open Sans"/>
                <a:cs typeface="Open Sans"/>
              </a:rPr>
              <a:t>Guardrails needed to ensure the Administration spends the money as directed by Congress</a:t>
            </a:r>
          </a:p>
        </p:txBody>
      </p:sp>
      <p:sp>
        <p:nvSpPr>
          <p:cNvPr id="5" name="Slide Number Placeholder 4">
            <a:extLst>
              <a:ext uri="{FF2B5EF4-FFF2-40B4-BE49-F238E27FC236}">
                <a16:creationId xmlns:a16="http://schemas.microsoft.com/office/drawing/2014/main" id="{36D2BAE6-A8A6-4019-4767-0074D17A7A0E}"/>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BF29175B-289E-9036-0628-E19684C85BA7}"/>
              </a:ext>
            </a:extLst>
          </p:cNvPr>
          <p:cNvSpPr txBox="1"/>
          <p:nvPr/>
        </p:nvSpPr>
        <p:spPr>
          <a:xfrm>
            <a:off x="313257" y="3728893"/>
            <a:ext cx="357242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t>Photo by </a:t>
            </a:r>
            <a:r>
              <a:rPr lang="en-US" sz="800">
                <a:hlinkClick r:id="rId3"/>
              </a:rPr>
              <a:t>Joel Muniz</a:t>
            </a:r>
            <a:r>
              <a:rPr lang="en-US" sz="800"/>
              <a:t> on </a:t>
            </a:r>
            <a:r>
              <a:rPr lang="en-US" sz="800">
                <a:hlinkClick r:id="rId4"/>
              </a:rPr>
              <a:t>Unsplash</a:t>
            </a:r>
            <a:endParaRPr lang="en-US" sz="800"/>
          </a:p>
        </p:txBody>
      </p:sp>
    </p:spTree>
    <p:extLst>
      <p:ext uri="{BB962C8B-B14F-4D97-AF65-F5344CB8AC3E}">
        <p14:creationId xmlns:p14="http://schemas.microsoft.com/office/powerpoint/2010/main" val="17063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D27E-2945-7B64-8651-478B7A791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83BB9-9F11-47A8-35EB-8968012FE2B0}"/>
              </a:ext>
            </a:extLst>
          </p:cNvPr>
          <p:cNvSpPr>
            <a:spLocks noGrp="1"/>
          </p:cNvSpPr>
          <p:nvPr>
            <p:ph type="title"/>
          </p:nvPr>
        </p:nvSpPr>
        <p:spPr>
          <a:xfrm>
            <a:off x="871254" y="32656"/>
            <a:ext cx="7401491" cy="857250"/>
          </a:xfrm>
        </p:spPr>
        <p:txBody>
          <a:bodyPr anchor="ctr">
            <a:normAutofit/>
          </a:bodyPr>
          <a:lstStyle/>
          <a:p>
            <a:r>
              <a:rPr lang="en-US" sz="3200">
                <a:solidFill>
                  <a:srgbClr val="D50032"/>
                </a:solidFill>
              </a:rPr>
              <a:t>Fix Child Tax Credit</a:t>
            </a:r>
          </a:p>
        </p:txBody>
      </p:sp>
      <p:sp>
        <p:nvSpPr>
          <p:cNvPr id="3" name="Content Placeholder 2">
            <a:extLst>
              <a:ext uri="{FF2B5EF4-FFF2-40B4-BE49-F238E27FC236}">
                <a16:creationId xmlns:a16="http://schemas.microsoft.com/office/drawing/2014/main" id="{98F8A5A2-7798-1EFC-A1D6-81637BC3D309}"/>
              </a:ext>
            </a:extLst>
          </p:cNvPr>
          <p:cNvSpPr>
            <a:spLocks noGrp="1"/>
          </p:cNvSpPr>
          <p:nvPr>
            <p:ph sz="half" idx="2"/>
          </p:nvPr>
        </p:nvSpPr>
        <p:spPr>
          <a:xfrm>
            <a:off x="457200" y="999641"/>
            <a:ext cx="4040188" cy="3594981"/>
          </a:xfrm>
        </p:spPr>
        <p:txBody>
          <a:bodyPr vert="horz" lIns="91440" tIns="45720" rIns="91440" bIns="45720" rtlCol="0" anchor="t">
            <a:normAutofit lnSpcReduction="10000"/>
          </a:bodyPr>
          <a:lstStyle/>
          <a:p>
            <a:pPr>
              <a:lnSpc>
                <a:spcPct val="114000"/>
              </a:lnSpc>
              <a:spcBef>
                <a:spcPts val="0"/>
              </a:spcBef>
              <a:spcAft>
                <a:spcPts val="1200"/>
              </a:spcAft>
            </a:pPr>
            <a:r>
              <a:rPr lang="en-US" sz="1800" b="1">
                <a:latin typeface="Open Sans"/>
                <a:ea typeface="Open Sans"/>
                <a:cs typeface="Open Sans"/>
              </a:rPr>
              <a:t>Timeline: January-August Recess</a:t>
            </a:r>
          </a:p>
          <a:p>
            <a:pPr>
              <a:lnSpc>
                <a:spcPct val="114000"/>
              </a:lnSpc>
              <a:spcBef>
                <a:spcPts val="0"/>
              </a:spcBef>
              <a:spcAft>
                <a:spcPts val="1200"/>
              </a:spcAft>
            </a:pPr>
            <a:r>
              <a:rPr lang="en-US" sz="1800">
                <a:latin typeface="Open Sans"/>
                <a:ea typeface="Open Sans"/>
                <a:cs typeface="Open Sans"/>
              </a:rPr>
              <a:t>OBBBA excluded 19 million families from receiving expanded Child Tax Credit (CTC)</a:t>
            </a:r>
          </a:p>
          <a:p>
            <a:pPr>
              <a:lnSpc>
                <a:spcPct val="114000"/>
              </a:lnSpc>
              <a:spcBef>
                <a:spcPts val="0"/>
              </a:spcBef>
              <a:spcAft>
                <a:spcPts val="1200"/>
              </a:spcAft>
            </a:pPr>
            <a:r>
              <a:rPr lang="en-US" sz="1800">
                <a:latin typeface="Open Sans"/>
                <a:ea typeface="Open Sans"/>
                <a:cs typeface="Open Sans"/>
              </a:rPr>
              <a:t>Bi-partisan legislation introduced this week to ensure more families receive the CTC</a:t>
            </a:r>
          </a:p>
          <a:p>
            <a:pPr>
              <a:lnSpc>
                <a:spcPct val="114000"/>
              </a:lnSpc>
              <a:spcBef>
                <a:spcPts val="0"/>
              </a:spcBef>
              <a:spcAft>
                <a:spcPts val="1200"/>
              </a:spcAft>
            </a:pPr>
            <a:r>
              <a:rPr lang="en-US" sz="1800">
                <a:latin typeface="Open Sans"/>
                <a:ea typeface="Open Sans"/>
                <a:cs typeface="Open Sans"/>
              </a:rPr>
              <a:t>More information will be sent to advocates in the next few weeks</a:t>
            </a:r>
          </a:p>
        </p:txBody>
      </p:sp>
      <p:sp>
        <p:nvSpPr>
          <p:cNvPr id="6" name="TextBox 5">
            <a:extLst>
              <a:ext uri="{FF2B5EF4-FFF2-40B4-BE49-F238E27FC236}">
                <a16:creationId xmlns:a16="http://schemas.microsoft.com/office/drawing/2014/main" id="{FD4E582E-363A-8899-F8F5-88282166CC9C}"/>
              </a:ext>
            </a:extLst>
          </p:cNvPr>
          <p:cNvSpPr txBox="1"/>
          <p:nvPr/>
        </p:nvSpPr>
        <p:spPr>
          <a:xfrm>
            <a:off x="4900812" y="3947602"/>
            <a:ext cx="3530202" cy="47982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20000"/>
              </a:spcBef>
            </a:pPr>
            <a:r>
              <a:rPr lang="en-US" sz="800" kern="1200">
                <a:latin typeface="Open Sans" panose="020B0606030504020204" pitchFamily="34" charset="0"/>
                <a:ea typeface="Open Sans" panose="020B0606030504020204" pitchFamily="34" charset="0"/>
                <a:cs typeface="Open Sans" panose="020B0606030504020204" pitchFamily="34" charset="0"/>
              </a:rPr>
              <a:t>Photo by </a:t>
            </a:r>
            <a:r>
              <a:rPr lang="en-US" sz="800" kern="120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Kelly Sikkema</a:t>
            </a:r>
            <a:r>
              <a:rPr lang="en-US" sz="800" kern="1200">
                <a:latin typeface="Open Sans" panose="020B0606030504020204" pitchFamily="34" charset="0"/>
                <a:ea typeface="Open Sans" panose="020B0606030504020204" pitchFamily="34" charset="0"/>
                <a:cs typeface="Open Sans" panose="020B0606030504020204" pitchFamily="34" charset="0"/>
              </a:rPr>
              <a:t> on </a:t>
            </a:r>
            <a:r>
              <a:rPr lang="en-US" sz="800" kern="12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Unsplash</a:t>
            </a:r>
            <a:endParaRPr lang="en-US" sz="800" kern="12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erson and person holding a baby&#10;&#10;AI-generated content may be incorrect.">
            <a:extLst>
              <a:ext uri="{FF2B5EF4-FFF2-40B4-BE49-F238E27FC236}">
                <a16:creationId xmlns:a16="http://schemas.microsoft.com/office/drawing/2014/main" id="{FBB91622-C2E5-14A1-5CAC-BC5FA1891C18}"/>
              </a:ext>
            </a:extLst>
          </p:cNvPr>
          <p:cNvPicPr>
            <a:picLocks noChangeAspect="1"/>
          </p:cNvPicPr>
          <p:nvPr/>
        </p:nvPicPr>
        <p:blipFill>
          <a:blip r:embed="rId4"/>
          <a:stretch>
            <a:fillRect/>
          </a:stretch>
        </p:blipFill>
        <p:spPr>
          <a:xfrm>
            <a:off x="4900812" y="1229745"/>
            <a:ext cx="3530202" cy="2963466"/>
          </a:xfrm>
          <a:prstGeom prst="rect">
            <a:avLst/>
          </a:prstGeom>
          <a:noFill/>
        </p:spPr>
      </p:pic>
      <p:sp>
        <p:nvSpPr>
          <p:cNvPr id="5" name="Slide Number Placeholder 4">
            <a:extLst>
              <a:ext uri="{FF2B5EF4-FFF2-40B4-BE49-F238E27FC236}">
                <a16:creationId xmlns:a16="http://schemas.microsoft.com/office/drawing/2014/main" id="{00761F7B-F93D-6FFB-A0BA-F15D98541D8E}"/>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11</a:t>
            </a:fld>
            <a:endParaRPr lang="en-US"/>
          </a:p>
        </p:txBody>
      </p:sp>
    </p:spTree>
    <p:extLst>
      <p:ext uri="{BB962C8B-B14F-4D97-AF65-F5344CB8AC3E}">
        <p14:creationId xmlns:p14="http://schemas.microsoft.com/office/powerpoint/2010/main" val="310546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11B3-9297-26DD-4846-3EC43841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B51D8-00F3-800C-6C21-075E660F8881}"/>
              </a:ext>
            </a:extLst>
          </p:cNvPr>
          <p:cNvSpPr>
            <a:spLocks noGrp="1"/>
          </p:cNvSpPr>
          <p:nvPr>
            <p:ph type="title"/>
          </p:nvPr>
        </p:nvSpPr>
        <p:spPr>
          <a:xfrm>
            <a:off x="947454" y="0"/>
            <a:ext cx="7401491" cy="857250"/>
          </a:xfrm>
        </p:spPr>
        <p:txBody>
          <a:bodyPr anchor="ctr">
            <a:normAutofit/>
          </a:bodyPr>
          <a:lstStyle/>
          <a:p>
            <a:r>
              <a:rPr lang="en-US" sz="3200">
                <a:solidFill>
                  <a:srgbClr val="D50032"/>
                </a:solidFill>
              </a:rPr>
              <a:t>Hold Congress Accountable</a:t>
            </a:r>
          </a:p>
        </p:txBody>
      </p:sp>
      <p:pic>
        <p:nvPicPr>
          <p:cNvPr id="8" name="Picture 7" descr="A person raising his hand in front of a screen&#10;&#10;AI-generated content may be incorrect.">
            <a:extLst>
              <a:ext uri="{FF2B5EF4-FFF2-40B4-BE49-F238E27FC236}">
                <a16:creationId xmlns:a16="http://schemas.microsoft.com/office/drawing/2014/main" id="{0603D502-00CE-761E-75FA-8AA83E3BE2A5}"/>
              </a:ext>
            </a:extLst>
          </p:cNvPr>
          <p:cNvPicPr>
            <a:picLocks noChangeAspect="1"/>
          </p:cNvPicPr>
          <p:nvPr/>
        </p:nvPicPr>
        <p:blipFill>
          <a:blip r:embed="rId2"/>
          <a:srcRect l="1" r="-4" b="-3"/>
          <a:stretch>
            <a:fillRect/>
          </a:stretch>
        </p:blipFill>
        <p:spPr>
          <a:xfrm>
            <a:off x="457200" y="1200151"/>
            <a:ext cx="4038600" cy="3394472"/>
          </a:xfrm>
          <a:prstGeom prst="rect">
            <a:avLst/>
          </a:prstGeom>
          <a:noFill/>
        </p:spPr>
      </p:pic>
      <p:sp>
        <p:nvSpPr>
          <p:cNvPr id="3" name="Content Placeholder 2">
            <a:extLst>
              <a:ext uri="{FF2B5EF4-FFF2-40B4-BE49-F238E27FC236}">
                <a16:creationId xmlns:a16="http://schemas.microsoft.com/office/drawing/2014/main" id="{B4E4E49F-1832-AAC3-66E5-6803C73EE3D4}"/>
              </a:ext>
            </a:extLst>
          </p:cNvPr>
          <p:cNvSpPr>
            <a:spLocks noGrp="1"/>
          </p:cNvSpPr>
          <p:nvPr>
            <p:ph sz="half" idx="2"/>
          </p:nvPr>
        </p:nvSpPr>
        <p:spPr>
          <a:xfrm>
            <a:off x="4648200" y="1200151"/>
            <a:ext cx="4038600" cy="3394472"/>
          </a:xfrm>
        </p:spPr>
        <p:txBody>
          <a:bodyPr vert="horz" lIns="91440" tIns="45720" rIns="91440" bIns="45720" rtlCol="0">
            <a:normAutofit lnSpcReduction="10000"/>
          </a:bodyPr>
          <a:lstStyle/>
          <a:p>
            <a:pPr>
              <a:lnSpc>
                <a:spcPct val="114000"/>
              </a:lnSpc>
              <a:spcBef>
                <a:spcPts val="0"/>
              </a:spcBef>
              <a:spcAft>
                <a:spcPts val="1200"/>
              </a:spcAft>
            </a:pPr>
            <a:r>
              <a:rPr lang="en-US" sz="1800" b="1"/>
              <a:t>Timeline: All Year</a:t>
            </a:r>
          </a:p>
          <a:p>
            <a:pPr>
              <a:lnSpc>
                <a:spcPct val="114000"/>
              </a:lnSpc>
              <a:spcBef>
                <a:spcPts val="0"/>
              </a:spcBef>
              <a:spcAft>
                <a:spcPts val="1200"/>
              </a:spcAft>
            </a:pPr>
            <a:r>
              <a:rPr lang="en-US" sz="1800"/>
              <a:t>One Big Beautiful Bill Act (OBBBA) included harmful cuts and burdensome requirements</a:t>
            </a:r>
          </a:p>
          <a:p>
            <a:pPr>
              <a:lnSpc>
                <a:spcPct val="114000"/>
              </a:lnSpc>
              <a:spcBef>
                <a:spcPts val="0"/>
              </a:spcBef>
              <a:spcAft>
                <a:spcPts val="1200"/>
              </a:spcAft>
            </a:pPr>
            <a:r>
              <a:rPr lang="en-US" sz="1800"/>
              <a:t>Most implementation stages occur this year</a:t>
            </a:r>
          </a:p>
          <a:p>
            <a:pPr>
              <a:lnSpc>
                <a:spcPct val="114000"/>
              </a:lnSpc>
              <a:spcBef>
                <a:spcPts val="0"/>
              </a:spcBef>
              <a:spcAft>
                <a:spcPts val="1200"/>
              </a:spcAft>
            </a:pPr>
            <a:r>
              <a:rPr lang="en-US" sz="1800"/>
              <a:t>Use town halls, candidate forums, and other venues to Congress understands the harm that will occur  </a:t>
            </a:r>
          </a:p>
        </p:txBody>
      </p:sp>
      <p:sp>
        <p:nvSpPr>
          <p:cNvPr id="5" name="Slide Number Placeholder 4">
            <a:extLst>
              <a:ext uri="{FF2B5EF4-FFF2-40B4-BE49-F238E27FC236}">
                <a16:creationId xmlns:a16="http://schemas.microsoft.com/office/drawing/2014/main" id="{AEE5B335-3B24-0BA5-1C32-6364956CB44F}"/>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12</a:t>
            </a:fld>
            <a:endParaRPr lang="en-US"/>
          </a:p>
        </p:txBody>
      </p:sp>
      <p:sp>
        <p:nvSpPr>
          <p:cNvPr id="9" name="TextBox 8">
            <a:extLst>
              <a:ext uri="{FF2B5EF4-FFF2-40B4-BE49-F238E27FC236}">
                <a16:creationId xmlns:a16="http://schemas.microsoft.com/office/drawing/2014/main" id="{CA5EBB7A-B35C-62DB-6778-48DAB21572FD}"/>
              </a:ext>
            </a:extLst>
          </p:cNvPr>
          <p:cNvSpPr txBox="1"/>
          <p:nvPr/>
        </p:nvSpPr>
        <p:spPr>
          <a:xfrm>
            <a:off x="457200" y="4592411"/>
            <a:ext cx="40386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latin typeface="Open Sans" panose="020B0606030504020204" pitchFamily="34" charset="0"/>
                <a:ea typeface="Open Sans" panose="020B0606030504020204" pitchFamily="34" charset="0"/>
                <a:cs typeface="Open Sans" panose="020B0606030504020204" pitchFamily="34" charset="0"/>
              </a:rPr>
              <a:t>Photo by </a:t>
            </a:r>
            <a:r>
              <a:rPr lang="en-US" sz="800">
                <a:latin typeface="Open Sans" panose="020B0606030504020204" pitchFamily="34" charset="0"/>
                <a:ea typeface="Open Sans" panose="020B0606030504020204" pitchFamily="34" charset="0"/>
                <a:cs typeface="Open Sans" panose="020B0606030504020204" pitchFamily="34" charset="0"/>
                <a:hlinkClick r:id="rId3"/>
              </a:rPr>
              <a:t>Felicia </a:t>
            </a:r>
            <a:r>
              <a:rPr lang="en-US" sz="800" err="1">
                <a:latin typeface="Open Sans" panose="020B0606030504020204" pitchFamily="34" charset="0"/>
                <a:ea typeface="Open Sans" panose="020B0606030504020204" pitchFamily="34" charset="0"/>
                <a:cs typeface="Open Sans" panose="020B0606030504020204" pitchFamily="34" charset="0"/>
                <a:hlinkClick r:id="rId3"/>
              </a:rPr>
              <a:t>Buitenwerf</a:t>
            </a:r>
            <a:r>
              <a:rPr lang="en-US" sz="800">
                <a:latin typeface="Open Sans" panose="020B0606030504020204" pitchFamily="34" charset="0"/>
                <a:ea typeface="Open Sans" panose="020B0606030504020204" pitchFamily="34" charset="0"/>
                <a:cs typeface="Open Sans" panose="020B0606030504020204" pitchFamily="34" charset="0"/>
              </a:rPr>
              <a:t> on </a:t>
            </a:r>
            <a:r>
              <a:rPr lang="en-US" sz="800">
                <a:latin typeface="Open Sans" panose="020B0606030504020204" pitchFamily="34" charset="0"/>
                <a:ea typeface="Open Sans" panose="020B0606030504020204" pitchFamily="34" charset="0"/>
                <a:cs typeface="Open Sans" panose="020B0606030504020204" pitchFamily="34" charset="0"/>
                <a:hlinkClick r:id="rId4"/>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472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Global Poverty Campaigns</a:t>
            </a:r>
            <a:endParaRPr lang="en-US"/>
          </a:p>
        </p:txBody>
      </p:sp>
    </p:spTree>
    <p:extLst>
      <p:ext uri="{BB962C8B-B14F-4D97-AF65-F5344CB8AC3E}">
        <p14:creationId xmlns:p14="http://schemas.microsoft.com/office/powerpoint/2010/main" val="113543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22C8-1DE0-69C1-8076-CAC8FC64DFB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ECC88B-3057-99AE-4223-DFEC50E111BB}"/>
              </a:ext>
            </a:extLst>
          </p:cNvPr>
          <p:cNvSpPr>
            <a:spLocks noGrp="1"/>
          </p:cNvSpPr>
          <p:nvPr>
            <p:ph sz="half" idx="2"/>
          </p:nvPr>
        </p:nvSpPr>
        <p:spPr>
          <a:xfrm>
            <a:off x="4175198" y="1933695"/>
            <a:ext cx="4038600" cy="1515773"/>
          </a:xfrm>
        </p:spPr>
        <p:txBody>
          <a:bodyPr vert="horz" lIns="91440" tIns="45720" rIns="91440" bIns="45720" rtlCol="0" anchor="t">
            <a:normAutofit/>
          </a:bodyPr>
          <a:lstStyle/>
          <a:p>
            <a:pPr marL="0" indent="0">
              <a:spcBef>
                <a:spcPts val="0"/>
              </a:spcBef>
              <a:spcAft>
                <a:spcPts val="1200"/>
              </a:spcAft>
              <a:buNone/>
            </a:pPr>
            <a:r>
              <a:rPr lang="en-US" sz="2000" b="1">
                <a:latin typeface="Open Sans"/>
                <a:ea typeface="Open Sans"/>
                <a:cs typeface="Open Sans"/>
              </a:rPr>
              <a:t>Dorothy Monza</a:t>
            </a:r>
            <a:endParaRPr lang="en-US"/>
          </a:p>
          <a:p>
            <a:pPr marL="0" indent="0">
              <a:spcBef>
                <a:spcPts val="0"/>
              </a:spcBef>
              <a:buNone/>
            </a:pPr>
            <a:r>
              <a:rPr lang="en-US" sz="2000">
                <a:latin typeface="Open Sans"/>
                <a:ea typeface="Open Sans"/>
                <a:cs typeface="Open Sans"/>
              </a:rPr>
              <a:t>Policy Advisor, Global Child Health and Nutrition</a:t>
            </a:r>
            <a:endParaRPr lang="en-US"/>
          </a:p>
          <a:p>
            <a:pPr marL="0" indent="0">
              <a:spcBef>
                <a:spcPts val="0"/>
              </a:spcBef>
              <a:buNone/>
            </a:pPr>
            <a:r>
              <a:rPr lang="en-US" sz="2000">
                <a:latin typeface="Open Sans"/>
                <a:ea typeface="Open Sans"/>
                <a:cs typeface="Open Sans"/>
                <a:hlinkClick r:id="rId2"/>
              </a:rPr>
              <a:t>dmonza@results.org</a:t>
            </a:r>
            <a:r>
              <a:rPr lang="en-US" sz="2000">
                <a:latin typeface="Open Sans"/>
                <a:ea typeface="Open Sans"/>
                <a:cs typeface="Open Sans"/>
              </a:rPr>
              <a:t> </a:t>
            </a:r>
          </a:p>
        </p:txBody>
      </p:sp>
      <p:sp>
        <p:nvSpPr>
          <p:cNvPr id="9" name="Slide Number Placeholder 8">
            <a:extLst>
              <a:ext uri="{FF2B5EF4-FFF2-40B4-BE49-F238E27FC236}">
                <a16:creationId xmlns:a16="http://schemas.microsoft.com/office/drawing/2014/main" id="{8A0BC43F-558F-885C-A998-AD22095790D6}"/>
              </a:ext>
            </a:extLst>
          </p:cNvPr>
          <p:cNvSpPr>
            <a:spLocks noGrp="1"/>
          </p:cNvSpPr>
          <p:nvPr>
            <p:ph type="sldNum" sz="quarter" idx="12"/>
          </p:nvPr>
        </p:nvSpPr>
        <p:spPr/>
        <p:txBody>
          <a:bodyPr/>
          <a:lstStyle/>
          <a:p>
            <a:fld id="{307E6868-079E-1649-B8D1-459B42CE4DE3}" type="slidenum">
              <a:rPr lang="en-US" smtClean="0"/>
              <a:t>14</a:t>
            </a:fld>
            <a:endParaRPr lang="en-US"/>
          </a:p>
        </p:txBody>
      </p:sp>
      <p:pic>
        <p:nvPicPr>
          <p:cNvPr id="5" name="Picture 4">
            <a:extLst>
              <a:ext uri="{FF2B5EF4-FFF2-40B4-BE49-F238E27FC236}">
                <a16:creationId xmlns:a16="http://schemas.microsoft.com/office/drawing/2014/main" id="{96C9089B-CE1B-B636-B16F-8A691CC2BC24}"/>
              </a:ext>
            </a:extLst>
          </p:cNvPr>
          <p:cNvPicPr>
            <a:picLocks noChangeAspect="1"/>
          </p:cNvPicPr>
          <p:nvPr/>
        </p:nvPicPr>
        <p:blipFill>
          <a:blip r:embed="rId3"/>
          <a:srcRect/>
          <a:stretch/>
        </p:blipFill>
        <p:spPr>
          <a:xfrm>
            <a:off x="1475117" y="972490"/>
            <a:ext cx="2622343" cy="3438184"/>
          </a:xfrm>
          <a:prstGeom prst="rect">
            <a:avLst/>
          </a:prstGeom>
        </p:spPr>
      </p:pic>
    </p:spTree>
    <p:extLst>
      <p:ext uri="{BB962C8B-B14F-4D97-AF65-F5344CB8AC3E}">
        <p14:creationId xmlns:p14="http://schemas.microsoft.com/office/powerpoint/2010/main" val="27109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86C9B-D144-170D-D29B-357E0F69A56E}"/>
              </a:ext>
            </a:extLst>
          </p:cNvPr>
          <p:cNvPicPr>
            <a:picLocks noChangeAspect="1"/>
          </p:cNvPicPr>
          <p:nvPr/>
        </p:nvPicPr>
        <p:blipFill>
          <a:blip r:embed="rId2"/>
          <a:srcRect b="9"/>
          <a:stretch>
            <a:fillRect/>
          </a:stretch>
        </p:blipFill>
        <p:spPr>
          <a:xfrm>
            <a:off x="522966" y="856994"/>
            <a:ext cx="4179150" cy="4047191"/>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5" name="Rectangle: Rounded Corners 4">
            <a:extLst>
              <a:ext uri="{FF2B5EF4-FFF2-40B4-BE49-F238E27FC236}">
                <a16:creationId xmlns:a16="http://schemas.microsoft.com/office/drawing/2014/main" id="{AEA22D14-F922-CCC1-B99B-C87CD63931C8}"/>
              </a:ext>
            </a:extLst>
          </p:cNvPr>
          <p:cNvSpPr/>
          <p:nvPr/>
        </p:nvSpPr>
        <p:spPr>
          <a:xfrm>
            <a:off x="4923098" y="2435251"/>
            <a:ext cx="3697936" cy="890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January 20, 2025</a:t>
            </a:r>
          </a:p>
          <a:p>
            <a:pPr algn="ctr"/>
            <a:r>
              <a:rPr lang="en-US" sz="2400" b="1">
                <a:latin typeface="Open Sans" panose="020B0606030504020204" pitchFamily="34" charset="0"/>
                <a:ea typeface="Open Sans" panose="020B0606030504020204" pitchFamily="34" charset="0"/>
                <a:cs typeface="Open Sans" panose="020B0606030504020204" pitchFamily="34" charset="0"/>
              </a:rPr>
              <a:t>Inauguration Day</a:t>
            </a:r>
          </a:p>
        </p:txBody>
      </p:sp>
      <p:sp>
        <p:nvSpPr>
          <p:cNvPr id="8" name="Title 1">
            <a:extLst>
              <a:ext uri="{FF2B5EF4-FFF2-40B4-BE49-F238E27FC236}">
                <a16:creationId xmlns:a16="http://schemas.microsoft.com/office/drawing/2014/main" id="{3B21F77F-9C58-0242-5E0F-9D3B4D04771E}"/>
              </a:ext>
            </a:extLst>
          </p:cNvPr>
          <p:cNvSpPr>
            <a:spLocks noGrp="1"/>
          </p:cNvSpPr>
          <p:nvPr>
            <p:ph type="title"/>
          </p:nvPr>
        </p:nvSpPr>
        <p:spPr>
          <a:xfrm>
            <a:off x="723057" y="-256"/>
            <a:ext cx="7401491" cy="720927"/>
          </a:xfrm>
        </p:spPr>
        <p:txBody>
          <a:bodyPr>
            <a:noAutofit/>
          </a:bodyPr>
          <a:lstStyle/>
          <a:p>
            <a:r>
              <a:rPr lang="en-US" sz="2800">
                <a:solidFill>
                  <a:srgbClr val="D50032"/>
                </a:solidFill>
              </a:rPr>
              <a:t>2025 was difficult and unprecedented</a:t>
            </a:r>
          </a:p>
        </p:txBody>
      </p:sp>
      <p:sp>
        <p:nvSpPr>
          <p:cNvPr id="2" name="Slide Number Placeholder 8">
            <a:extLst>
              <a:ext uri="{FF2B5EF4-FFF2-40B4-BE49-F238E27FC236}">
                <a16:creationId xmlns:a16="http://schemas.microsoft.com/office/drawing/2014/main" id="{8A434957-05ED-2CEC-8C0E-D38160B7ABFA}"/>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15</a:t>
            </a:fld>
            <a:endParaRPr lang="en-US"/>
          </a:p>
        </p:txBody>
      </p:sp>
    </p:spTree>
    <p:extLst>
      <p:ext uri="{BB962C8B-B14F-4D97-AF65-F5344CB8AC3E}">
        <p14:creationId xmlns:p14="http://schemas.microsoft.com/office/powerpoint/2010/main" val="85274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73CA8B21-739B-9C19-9969-40422CA7963C}"/>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16</a:t>
            </a:fld>
            <a:endParaRPr lang="en-US"/>
          </a:p>
        </p:txBody>
      </p:sp>
      <p:pic>
        <p:nvPicPr>
          <p:cNvPr id="4" name="Picture 3">
            <a:extLst>
              <a:ext uri="{FF2B5EF4-FFF2-40B4-BE49-F238E27FC236}">
                <a16:creationId xmlns:a16="http://schemas.microsoft.com/office/drawing/2014/main" id="{C1229AED-26E9-54A4-0738-1FA32BD6AF04}"/>
              </a:ext>
            </a:extLst>
          </p:cNvPr>
          <p:cNvPicPr>
            <a:picLocks noChangeAspect="1"/>
          </p:cNvPicPr>
          <p:nvPr/>
        </p:nvPicPr>
        <p:blipFill>
          <a:blip r:embed="rId2"/>
          <a:stretch>
            <a:fillRect/>
          </a:stretch>
        </p:blipFill>
        <p:spPr>
          <a:xfrm>
            <a:off x="415104" y="468743"/>
            <a:ext cx="3147729" cy="1573865"/>
          </a:xfrm>
          <a:prstGeom prst="rect">
            <a:avLst/>
          </a:prstGeom>
        </p:spPr>
      </p:pic>
      <p:pic>
        <p:nvPicPr>
          <p:cNvPr id="8" name="Picture 7">
            <a:extLst>
              <a:ext uri="{FF2B5EF4-FFF2-40B4-BE49-F238E27FC236}">
                <a16:creationId xmlns:a16="http://schemas.microsoft.com/office/drawing/2014/main" id="{CC340321-CAFA-A609-3766-DA7954EA2C42}"/>
              </a:ext>
            </a:extLst>
          </p:cNvPr>
          <p:cNvPicPr>
            <a:picLocks noChangeAspect="1"/>
          </p:cNvPicPr>
          <p:nvPr/>
        </p:nvPicPr>
        <p:blipFill>
          <a:blip r:embed="rId3"/>
          <a:stretch>
            <a:fillRect/>
          </a:stretch>
        </p:blipFill>
        <p:spPr>
          <a:xfrm>
            <a:off x="357587" y="2125730"/>
            <a:ext cx="3262762" cy="2392025"/>
          </a:xfrm>
          <a:prstGeom prst="rect">
            <a:avLst/>
          </a:prstGeom>
        </p:spPr>
      </p:pic>
      <p:sp>
        <p:nvSpPr>
          <p:cNvPr id="11" name="TextBox 10">
            <a:extLst>
              <a:ext uri="{FF2B5EF4-FFF2-40B4-BE49-F238E27FC236}">
                <a16:creationId xmlns:a16="http://schemas.microsoft.com/office/drawing/2014/main" id="{8994CFD7-661A-14CC-EFFE-5142279A9312}"/>
              </a:ext>
            </a:extLst>
          </p:cNvPr>
          <p:cNvSpPr txBox="1"/>
          <p:nvPr/>
        </p:nvSpPr>
        <p:spPr>
          <a:xfrm>
            <a:off x="4510005" y="4618444"/>
            <a:ext cx="3393563" cy="338554"/>
          </a:xfrm>
          <a:prstGeom prst="rect">
            <a:avLst/>
          </a:prstGeom>
          <a:noFill/>
        </p:spPr>
        <p:txBody>
          <a:bodyPr wrap="square" rtlCol="0">
            <a:spAutoFit/>
          </a:bodyPr>
          <a:lstStyle/>
          <a:p>
            <a:r>
              <a:rPr lang="en-US" sz="800">
                <a:latin typeface="Open Sans" panose="020B0606030504020204" pitchFamily="34" charset="0"/>
                <a:ea typeface="Open Sans" panose="020B0606030504020204" pitchFamily="34" charset="0"/>
                <a:cs typeface="Open Sans" panose="020B0606030504020204" pitchFamily="34" charset="0"/>
                <a:hlinkClick r:id="rId4"/>
              </a:rPr>
              <a:t>https://www.thetimes.com/us/american-politics/article/usaid-doge-deaths-children-cuts-7nb83dfkp</a:t>
            </a:r>
            <a:r>
              <a:rPr lang="en-US" sz="800">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DA494DB0-723D-8694-51E0-BC80CFE87A1B}"/>
              </a:ext>
            </a:extLst>
          </p:cNvPr>
          <p:cNvPicPr>
            <a:picLocks noChangeAspect="1"/>
          </p:cNvPicPr>
          <p:nvPr/>
        </p:nvPicPr>
        <p:blipFill>
          <a:blip r:embed="rId5"/>
          <a:stretch>
            <a:fillRect/>
          </a:stretch>
        </p:blipFill>
        <p:spPr>
          <a:xfrm>
            <a:off x="4572000" y="713808"/>
            <a:ext cx="3331570" cy="1108858"/>
          </a:xfrm>
          <a:prstGeom prst="rect">
            <a:avLst/>
          </a:prstGeom>
        </p:spPr>
      </p:pic>
      <p:pic>
        <p:nvPicPr>
          <p:cNvPr id="15" name="Picture 14">
            <a:extLst>
              <a:ext uri="{FF2B5EF4-FFF2-40B4-BE49-F238E27FC236}">
                <a16:creationId xmlns:a16="http://schemas.microsoft.com/office/drawing/2014/main" id="{D799FB91-0FDF-1D86-6149-329A2A5BDD31}"/>
              </a:ext>
            </a:extLst>
          </p:cNvPr>
          <p:cNvPicPr>
            <a:picLocks noChangeAspect="1"/>
          </p:cNvPicPr>
          <p:nvPr/>
        </p:nvPicPr>
        <p:blipFill>
          <a:blip r:embed="rId6"/>
          <a:stretch>
            <a:fillRect/>
          </a:stretch>
        </p:blipFill>
        <p:spPr>
          <a:xfrm>
            <a:off x="4541003" y="1820547"/>
            <a:ext cx="3393564" cy="925518"/>
          </a:xfrm>
          <a:prstGeom prst="rect">
            <a:avLst/>
          </a:prstGeom>
        </p:spPr>
      </p:pic>
      <p:pic>
        <p:nvPicPr>
          <p:cNvPr id="17" name="Picture 16">
            <a:extLst>
              <a:ext uri="{FF2B5EF4-FFF2-40B4-BE49-F238E27FC236}">
                <a16:creationId xmlns:a16="http://schemas.microsoft.com/office/drawing/2014/main" id="{3D3BABCB-4FDD-5306-5D50-028FC60BAA79}"/>
              </a:ext>
            </a:extLst>
          </p:cNvPr>
          <p:cNvPicPr>
            <a:picLocks noChangeAspect="1"/>
          </p:cNvPicPr>
          <p:nvPr/>
        </p:nvPicPr>
        <p:blipFill>
          <a:blip r:embed="rId7"/>
          <a:stretch>
            <a:fillRect/>
          </a:stretch>
        </p:blipFill>
        <p:spPr>
          <a:xfrm>
            <a:off x="4510007" y="2784395"/>
            <a:ext cx="3393563" cy="1795719"/>
          </a:xfrm>
          <a:prstGeom prst="rect">
            <a:avLst/>
          </a:prstGeom>
        </p:spPr>
      </p:pic>
      <p:pic>
        <p:nvPicPr>
          <p:cNvPr id="19" name="Picture 18">
            <a:extLst>
              <a:ext uri="{FF2B5EF4-FFF2-40B4-BE49-F238E27FC236}">
                <a16:creationId xmlns:a16="http://schemas.microsoft.com/office/drawing/2014/main" id="{971E0F50-19F1-849D-FE3A-F0BC876859D3}"/>
              </a:ext>
            </a:extLst>
          </p:cNvPr>
          <p:cNvPicPr>
            <a:picLocks noChangeAspect="1"/>
          </p:cNvPicPr>
          <p:nvPr/>
        </p:nvPicPr>
        <p:blipFill>
          <a:blip r:embed="rId8"/>
          <a:stretch>
            <a:fillRect/>
          </a:stretch>
        </p:blipFill>
        <p:spPr>
          <a:xfrm>
            <a:off x="5467893" y="404923"/>
            <a:ext cx="1477789" cy="217710"/>
          </a:xfrm>
          <a:prstGeom prst="rect">
            <a:avLst/>
          </a:prstGeom>
        </p:spPr>
      </p:pic>
      <p:sp>
        <p:nvSpPr>
          <p:cNvPr id="21" name="TextBox 20">
            <a:extLst>
              <a:ext uri="{FF2B5EF4-FFF2-40B4-BE49-F238E27FC236}">
                <a16:creationId xmlns:a16="http://schemas.microsoft.com/office/drawing/2014/main" id="{64A92E45-6056-1A85-5FC2-EE1CA03AA211}"/>
              </a:ext>
            </a:extLst>
          </p:cNvPr>
          <p:cNvSpPr txBox="1"/>
          <p:nvPr/>
        </p:nvSpPr>
        <p:spPr>
          <a:xfrm>
            <a:off x="415104" y="4600877"/>
            <a:ext cx="3556861" cy="215444"/>
          </a:xfrm>
          <a:prstGeom prst="rect">
            <a:avLst/>
          </a:prstGeom>
          <a:noFill/>
        </p:spPr>
        <p:txBody>
          <a:bodyPr wrap="square">
            <a:spAutoFit/>
          </a:bodyPr>
          <a:lstStyle/>
          <a:p>
            <a:pPr algn="ctr"/>
            <a:r>
              <a:rPr lang="en-US" sz="800">
                <a:latin typeface="Open Sans" panose="020B0606030504020204" pitchFamily="34" charset="0"/>
                <a:ea typeface="Open Sans" panose="020B0606030504020204" pitchFamily="34" charset="0"/>
                <a:cs typeface="Open Sans" panose="020B0606030504020204" pitchFamily="34" charset="0"/>
                <a:hlinkClick r:id="rId9"/>
              </a:rPr>
              <a:t>https://www.nytimes.com/2025/09/20/opinion/trump-usaid-cuts.html</a:t>
            </a:r>
            <a:r>
              <a:rPr lang="en-US" sz="8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68911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extLst>
              <p:ext uri="{D42A27DB-BD31-4B8C-83A1-F6EECF244321}">
                <p14:modId xmlns:p14="http://schemas.microsoft.com/office/powerpoint/2010/main" val="3117363918"/>
              </p:ext>
            </p:extLst>
          </p:nvPr>
        </p:nvGraphicFramePr>
        <p:xfrm>
          <a:off x="443365" y="1110148"/>
          <a:ext cx="8257270" cy="3614956"/>
        </p:xfrm>
        <a:graphic>
          <a:graphicData uri="http://schemas.openxmlformats.org/drawingml/2006/table">
            <a:tbl>
              <a:tblPr firstRow="1" firstCol="1" bandRow="1">
                <a:tableStyleId>{5C22544A-7EE6-4342-B048-85BDC9FD1C3A}</a:tableStyleId>
              </a:tblPr>
              <a:tblGrid>
                <a:gridCol w="3763655">
                  <a:extLst>
                    <a:ext uri="{9D8B030D-6E8A-4147-A177-3AD203B41FA5}">
                      <a16:colId xmlns:a16="http://schemas.microsoft.com/office/drawing/2014/main" val="2393633771"/>
                    </a:ext>
                  </a:extLst>
                </a:gridCol>
                <a:gridCol w="1987861">
                  <a:extLst>
                    <a:ext uri="{9D8B030D-6E8A-4147-A177-3AD203B41FA5}">
                      <a16:colId xmlns:a16="http://schemas.microsoft.com/office/drawing/2014/main" val="2379977147"/>
                    </a:ext>
                  </a:extLst>
                </a:gridCol>
                <a:gridCol w="2505754">
                  <a:extLst>
                    <a:ext uri="{9D8B030D-6E8A-4147-A177-3AD203B41FA5}">
                      <a16:colId xmlns:a16="http://schemas.microsoft.com/office/drawing/2014/main" val="1621206888"/>
                    </a:ext>
                  </a:extLst>
                </a:gridCol>
              </a:tblGrid>
              <a:tr h="289285">
                <a:tc>
                  <a:txBody>
                    <a:bodyPr/>
                    <a:lstStyle/>
                    <a:p>
                      <a:pPr marL="0" marR="0" algn="ctr">
                        <a:lnSpc>
                          <a:spcPct val="115000"/>
                        </a:lnSpc>
                        <a:spcBef>
                          <a:spcPts val="600"/>
                        </a:spcBef>
                        <a:spcAft>
                          <a:spcPts val="6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House bill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540073">
                <a:tc>
                  <a:txBody>
                    <a:bodyPr/>
                    <a:lstStyle/>
                    <a:p>
                      <a:pPr marL="0" marR="0">
                        <a:lnSpc>
                          <a:spcPct val="115000"/>
                        </a:lnSpc>
                        <a:spcBef>
                          <a:spcPts val="600"/>
                        </a:spcBef>
                        <a:spcAft>
                          <a:spcPts val="600"/>
                        </a:spcAft>
                        <a:buNone/>
                      </a:pPr>
                      <a:r>
                        <a:rPr lang="en-US" sz="1800" kern="0">
                          <a:solidFill>
                            <a:schemeClr val="tx1"/>
                          </a:solidFill>
                          <a:effectLst/>
                        </a:rPr>
                        <a:t>Maternal and Child Health</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 90%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395382767"/>
                  </a:ext>
                </a:extLst>
              </a:tr>
              <a:tr h="540073">
                <a:tc>
                  <a:txBody>
                    <a:bodyPr/>
                    <a:lstStyle/>
                    <a:p>
                      <a:pPr marL="0" marR="0">
                        <a:lnSpc>
                          <a:spcPct val="115000"/>
                        </a:lnSpc>
                        <a:spcBef>
                          <a:spcPts val="600"/>
                        </a:spcBef>
                        <a:spcAft>
                          <a:spcPts val="600"/>
                        </a:spcAft>
                        <a:buNone/>
                      </a:pPr>
                      <a:r>
                        <a:rPr lang="en-US" sz="1800" kern="0">
                          <a:solidFill>
                            <a:schemeClr val="tx1"/>
                          </a:solidFill>
                          <a:effectLst/>
                        </a:rPr>
                        <a:t>Gavi, the Vaccine Alliance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8594212"/>
                  </a:ext>
                </a:extLst>
              </a:tr>
              <a:tr h="540073">
                <a:tc>
                  <a:txBody>
                    <a:bodyPr/>
                    <a:lstStyle/>
                    <a:p>
                      <a:pPr marL="0" marR="0">
                        <a:lnSpc>
                          <a:spcPct val="115000"/>
                        </a:lnSpc>
                        <a:spcBef>
                          <a:spcPts val="600"/>
                        </a:spcBef>
                        <a:spcAft>
                          <a:spcPts val="600"/>
                        </a:spcAft>
                        <a:buNone/>
                      </a:pPr>
                      <a:r>
                        <a:rPr lang="en-US" sz="1800" kern="0">
                          <a:solidFill>
                            <a:schemeClr val="tx1"/>
                          </a:solidFill>
                          <a:effectLst/>
                        </a:rPr>
                        <a:t>Nutrition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Increased</a:t>
                      </a:r>
                    </a:p>
                  </a:txBody>
                  <a:tcPr marL="50006" marR="50006" marT="0" marB="0" anchor="ctr"/>
                </a:tc>
                <a:extLst>
                  <a:ext uri="{0D108BD9-81ED-4DB2-BD59-A6C34878D82A}">
                    <a16:rowId xmlns:a16="http://schemas.microsoft.com/office/drawing/2014/main" val="4117681358"/>
                  </a:ext>
                </a:extLst>
              </a:tr>
              <a:tr h="540073">
                <a:tc>
                  <a:txBody>
                    <a:bodyPr/>
                    <a:lstStyle/>
                    <a:p>
                      <a:pPr marL="0" marR="0">
                        <a:lnSpc>
                          <a:spcPct val="115000"/>
                        </a:lnSpc>
                        <a:spcBef>
                          <a:spcPts val="600"/>
                        </a:spcBef>
                        <a:spcAft>
                          <a:spcPts val="600"/>
                        </a:spcAft>
                        <a:buNone/>
                      </a:pPr>
                      <a:r>
                        <a:rPr lang="en-US" sz="1800" kern="0">
                          <a:solidFill>
                            <a:schemeClr val="tx1"/>
                          </a:solidFill>
                          <a:effectLst/>
                        </a:rPr>
                        <a:t>Tuberculosis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3500941"/>
                  </a:ext>
                </a:extLst>
              </a:tr>
              <a:tr h="592918">
                <a:tc>
                  <a:txBody>
                    <a:bodyPr/>
                    <a:lstStyle/>
                    <a:p>
                      <a:pPr marL="0" marR="0">
                        <a:lnSpc>
                          <a:spcPct val="115000"/>
                        </a:lnSpc>
                        <a:spcBef>
                          <a:spcPts val="600"/>
                        </a:spcBef>
                        <a:spcAft>
                          <a:spcPts val="600"/>
                        </a:spcAft>
                        <a:buNone/>
                      </a:pPr>
                      <a:r>
                        <a:rPr lang="en-US" sz="1800" kern="0">
                          <a:solidFill>
                            <a:schemeClr val="tx1"/>
                          </a:solidFill>
                          <a:effectLst/>
                        </a:rPr>
                        <a:t>Global Fund to Fight AIDS, TB &amp; Malaria</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369396426"/>
                  </a:ext>
                </a:extLst>
              </a:tr>
              <a:tr h="540073">
                <a:tc>
                  <a:txBody>
                    <a:bodyPr/>
                    <a:lstStyle/>
                    <a:p>
                      <a:pPr marL="0" marR="0">
                        <a:lnSpc>
                          <a:spcPct val="115000"/>
                        </a:lnSpc>
                        <a:spcBef>
                          <a:spcPts val="600"/>
                        </a:spcBef>
                        <a:spcAft>
                          <a:spcPts val="600"/>
                        </a:spcAft>
                        <a:buNone/>
                      </a:pPr>
                      <a:r>
                        <a:rPr lang="en-US" sz="1800" kern="0">
                          <a:solidFill>
                            <a:schemeClr val="tx1"/>
                          </a:solidFill>
                          <a:effectLst/>
                        </a:rPr>
                        <a:t>Global Partnership for Education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1710676143"/>
                  </a:ext>
                </a:extLst>
              </a:tr>
            </a:tbl>
          </a:graphicData>
        </a:graphic>
      </p:graphicFrame>
      <p:grpSp>
        <p:nvGrpSpPr>
          <p:cNvPr id="5" name="Group 4">
            <a:extLst>
              <a:ext uri="{FF2B5EF4-FFF2-40B4-BE49-F238E27FC236}">
                <a16:creationId xmlns:a16="http://schemas.microsoft.com/office/drawing/2014/main" id="{4E002FBC-908C-EF1F-F166-8363F0E0BA68}"/>
              </a:ext>
            </a:extLst>
          </p:cNvPr>
          <p:cNvGrpSpPr/>
          <p:nvPr/>
        </p:nvGrpSpPr>
        <p:grpSpPr>
          <a:xfrm>
            <a:off x="4322341" y="1473201"/>
            <a:ext cx="499314" cy="3362835"/>
            <a:chOff x="4322341" y="1028701"/>
            <a:chExt cx="499314" cy="3362835"/>
          </a:xfrm>
        </p:grpSpPr>
        <p:pic>
          <p:nvPicPr>
            <p:cNvPr id="6" name="Graphic 5" descr="Badge Unfollow with solid fill">
              <a:extLst>
                <a:ext uri="{FF2B5EF4-FFF2-40B4-BE49-F238E27FC236}">
                  <a16:creationId xmlns:a16="http://schemas.microsoft.com/office/drawing/2014/main" id="{1D56C0CE-68C8-AF6A-5BE5-3823BA569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5" y="1028701"/>
              <a:ext cx="499310" cy="499310"/>
            </a:xfrm>
            <a:prstGeom prst="rect">
              <a:avLst/>
            </a:prstGeom>
          </p:spPr>
        </p:pic>
        <p:pic>
          <p:nvPicPr>
            <p:cNvPr id="7" name="Graphic 6" descr="Badge Unfollow with solid fill">
              <a:extLst>
                <a:ext uri="{FF2B5EF4-FFF2-40B4-BE49-F238E27FC236}">
                  <a16:creationId xmlns:a16="http://schemas.microsoft.com/office/drawing/2014/main" id="{65A1263D-3B76-E0FC-9E29-68D3A180A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2728594"/>
              <a:ext cx="499310" cy="499310"/>
            </a:xfrm>
            <a:prstGeom prst="rect">
              <a:avLst/>
            </a:prstGeom>
          </p:spPr>
        </p:pic>
        <p:pic>
          <p:nvPicPr>
            <p:cNvPr id="9" name="Graphic 8" descr="Badge Unfollow with solid fill">
              <a:extLst>
                <a:ext uri="{FF2B5EF4-FFF2-40B4-BE49-F238E27FC236}">
                  <a16:creationId xmlns:a16="http://schemas.microsoft.com/office/drawing/2014/main" id="{E62AAB65-0FAF-4E8D-F983-1B4FA7655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291934"/>
              <a:ext cx="499310" cy="499310"/>
            </a:xfrm>
            <a:prstGeom prst="rect">
              <a:avLst/>
            </a:prstGeom>
          </p:spPr>
        </p:pic>
        <p:pic>
          <p:nvPicPr>
            <p:cNvPr id="12" name="Graphic 11" descr="No sign with solid fill">
              <a:extLst>
                <a:ext uri="{FF2B5EF4-FFF2-40B4-BE49-F238E27FC236}">
                  <a16:creationId xmlns:a16="http://schemas.microsoft.com/office/drawing/2014/main" id="{4F34AD78-E0FF-7E27-3402-F91F6734A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3" y="1628992"/>
              <a:ext cx="499310" cy="499310"/>
            </a:xfrm>
            <a:prstGeom prst="rect">
              <a:avLst/>
            </a:prstGeom>
          </p:spPr>
        </p:pic>
        <p:pic>
          <p:nvPicPr>
            <p:cNvPr id="13" name="Graphic 12" descr="No sign with solid fill">
              <a:extLst>
                <a:ext uri="{FF2B5EF4-FFF2-40B4-BE49-F238E27FC236}">
                  <a16:creationId xmlns:a16="http://schemas.microsoft.com/office/drawing/2014/main" id="{F801AD9C-86D9-D4AC-20C3-F9FA6C6A9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2" y="2128302"/>
              <a:ext cx="499310" cy="499310"/>
            </a:xfrm>
            <a:prstGeom prst="rect">
              <a:avLst/>
            </a:prstGeom>
          </p:spPr>
        </p:pic>
        <p:pic>
          <p:nvPicPr>
            <p:cNvPr id="14" name="Graphic 13" descr="No sign with solid fill">
              <a:extLst>
                <a:ext uri="{FF2B5EF4-FFF2-40B4-BE49-F238E27FC236}">
                  <a16:creationId xmlns:a16="http://schemas.microsoft.com/office/drawing/2014/main" id="{98C1DDF6-06FD-242F-5E37-55E65E412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1" y="3892226"/>
              <a:ext cx="499310" cy="499310"/>
            </a:xfrm>
            <a:prstGeom prst="rect">
              <a:avLst/>
            </a:prstGeom>
          </p:spPr>
        </p:pic>
      </p:grpSp>
      <p:grpSp>
        <p:nvGrpSpPr>
          <p:cNvPr id="4" name="Group 3">
            <a:extLst>
              <a:ext uri="{FF2B5EF4-FFF2-40B4-BE49-F238E27FC236}">
                <a16:creationId xmlns:a16="http://schemas.microsoft.com/office/drawing/2014/main" id="{461CF91B-8D63-766A-B28C-46A930B020FD}"/>
              </a:ext>
            </a:extLst>
          </p:cNvPr>
          <p:cNvGrpSpPr/>
          <p:nvPr/>
        </p:nvGrpSpPr>
        <p:grpSpPr>
          <a:xfrm>
            <a:off x="6472315" y="1460501"/>
            <a:ext cx="499312" cy="3362834"/>
            <a:chOff x="6485015" y="1028701"/>
            <a:chExt cx="499312" cy="3362834"/>
          </a:xfrm>
        </p:grpSpPr>
        <p:pic>
          <p:nvPicPr>
            <p:cNvPr id="16" name="Graphic 15" descr="Badge Tick1 with solid fill">
              <a:extLst>
                <a:ext uri="{FF2B5EF4-FFF2-40B4-BE49-F238E27FC236}">
                  <a16:creationId xmlns:a16="http://schemas.microsoft.com/office/drawing/2014/main" id="{CE0928AB-CCCF-349B-862E-5F698A3FC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128301"/>
              <a:ext cx="499310" cy="499310"/>
            </a:xfrm>
            <a:prstGeom prst="rect">
              <a:avLst/>
            </a:prstGeom>
          </p:spPr>
        </p:pic>
        <p:pic>
          <p:nvPicPr>
            <p:cNvPr id="19" name="Graphic 18" descr="Badge Tick1 with solid fill">
              <a:extLst>
                <a:ext uri="{FF2B5EF4-FFF2-40B4-BE49-F238E27FC236}">
                  <a16:creationId xmlns:a16="http://schemas.microsoft.com/office/drawing/2014/main" id="{FA8CF1B0-E476-7C5B-C8BB-1E4AB22FC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716734"/>
              <a:ext cx="499310" cy="499310"/>
            </a:xfrm>
            <a:prstGeom prst="rect">
              <a:avLst/>
            </a:prstGeom>
          </p:spPr>
        </p:pic>
        <p:pic>
          <p:nvPicPr>
            <p:cNvPr id="20" name="Graphic 19" descr="Badge Tick1 with solid fill">
              <a:extLst>
                <a:ext uri="{FF2B5EF4-FFF2-40B4-BE49-F238E27FC236}">
                  <a16:creationId xmlns:a16="http://schemas.microsoft.com/office/drawing/2014/main" id="{634C0339-473B-36E4-BA49-038297BFFD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3305167"/>
              <a:ext cx="499310" cy="499310"/>
            </a:xfrm>
            <a:prstGeom prst="rect">
              <a:avLst/>
            </a:prstGeom>
          </p:spPr>
        </p:pic>
        <p:pic>
          <p:nvPicPr>
            <p:cNvPr id="21" name="Graphic 20" descr="Badge Tick1 with solid fill">
              <a:extLst>
                <a:ext uri="{FF2B5EF4-FFF2-40B4-BE49-F238E27FC236}">
                  <a16:creationId xmlns:a16="http://schemas.microsoft.com/office/drawing/2014/main" id="{E8517E80-0D93-54C1-2F51-6B0E7AC6D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3892225"/>
              <a:ext cx="499310" cy="499310"/>
            </a:xfrm>
            <a:prstGeom prst="rect">
              <a:avLst/>
            </a:prstGeom>
          </p:spPr>
        </p:pic>
        <p:pic>
          <p:nvPicPr>
            <p:cNvPr id="22" name="Graphic 21" descr="Badge Tick1 with solid fill">
              <a:extLst>
                <a:ext uri="{FF2B5EF4-FFF2-40B4-BE49-F238E27FC236}">
                  <a16:creationId xmlns:a16="http://schemas.microsoft.com/office/drawing/2014/main" id="{E8C08D30-7817-9205-C2D5-4116043295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1592040"/>
              <a:ext cx="499310" cy="499310"/>
            </a:xfrm>
            <a:prstGeom prst="rect">
              <a:avLst/>
            </a:prstGeom>
          </p:spPr>
        </p:pic>
        <p:pic>
          <p:nvPicPr>
            <p:cNvPr id="23" name="Graphic 22" descr="Badge Tick1 with solid fill">
              <a:extLst>
                <a:ext uri="{FF2B5EF4-FFF2-40B4-BE49-F238E27FC236}">
                  <a16:creationId xmlns:a16="http://schemas.microsoft.com/office/drawing/2014/main" id="{259A045A-81E5-C6B4-48D4-FFC7A71A2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5" y="1028701"/>
              <a:ext cx="499310" cy="499310"/>
            </a:xfrm>
            <a:prstGeom prst="rect">
              <a:avLst/>
            </a:prstGeom>
          </p:spPr>
        </p:pic>
      </p:grpSp>
      <p:sp>
        <p:nvSpPr>
          <p:cNvPr id="8" name="Title 1">
            <a:extLst>
              <a:ext uri="{FF2B5EF4-FFF2-40B4-BE49-F238E27FC236}">
                <a16:creationId xmlns:a16="http://schemas.microsoft.com/office/drawing/2014/main" id="{90561A7D-6C1C-3079-960E-E40DB0DCBB89}"/>
              </a:ext>
            </a:extLst>
          </p:cNvPr>
          <p:cNvSpPr>
            <a:spLocks noGrp="1"/>
          </p:cNvSpPr>
          <p:nvPr>
            <p:ph type="title"/>
          </p:nvPr>
        </p:nvSpPr>
        <p:spPr>
          <a:xfrm>
            <a:off x="621595" y="151916"/>
            <a:ext cx="7401491" cy="857250"/>
          </a:xfrm>
        </p:spPr>
        <p:txBody>
          <a:bodyPr>
            <a:normAutofit/>
          </a:bodyPr>
          <a:lstStyle/>
          <a:p>
            <a:r>
              <a:rPr lang="en-US" sz="3000">
                <a:solidFill>
                  <a:srgbClr val="D50032"/>
                </a:solidFill>
                <a:latin typeface="Open Sans"/>
                <a:ea typeface="Open Sans"/>
                <a:cs typeface="Open Sans"/>
              </a:rPr>
              <a:t>Your advocacy made a difference</a:t>
            </a:r>
            <a:endParaRPr lang="en-US" sz="3000">
              <a:solidFill>
                <a:srgbClr val="D50032"/>
              </a:solidFill>
            </a:endParaRPr>
          </a:p>
        </p:txBody>
      </p:sp>
      <p:sp>
        <p:nvSpPr>
          <p:cNvPr id="31" name="Slide Number Placeholder 8">
            <a:extLst>
              <a:ext uri="{FF2B5EF4-FFF2-40B4-BE49-F238E27FC236}">
                <a16:creationId xmlns:a16="http://schemas.microsoft.com/office/drawing/2014/main" id="{700E6D10-258F-BEE8-347B-BE6E6C5A372C}"/>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17</a:t>
            </a:fld>
            <a:endParaRPr lang="en-US"/>
          </a:p>
        </p:txBody>
      </p:sp>
    </p:spTree>
    <p:extLst>
      <p:ext uri="{BB962C8B-B14F-4D97-AF65-F5344CB8AC3E}">
        <p14:creationId xmlns:p14="http://schemas.microsoft.com/office/powerpoint/2010/main" val="329923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C65E-F2BF-9E5D-ACBE-78FDC87A3802}"/>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FY26 Appropriations</a:t>
            </a:r>
            <a:endParaRPr lang="en-US">
              <a:solidFill>
                <a:srgbClr val="D50032"/>
              </a:solidFill>
            </a:endParaRPr>
          </a:p>
        </p:txBody>
      </p:sp>
      <p:sp>
        <p:nvSpPr>
          <p:cNvPr id="3" name="Content Placeholder 2">
            <a:extLst>
              <a:ext uri="{FF2B5EF4-FFF2-40B4-BE49-F238E27FC236}">
                <a16:creationId xmlns:a16="http://schemas.microsoft.com/office/drawing/2014/main" id="{267DA4EE-B7D7-6A32-123E-236183E927D8}"/>
              </a:ext>
            </a:extLst>
          </p:cNvPr>
          <p:cNvSpPr>
            <a:spLocks noGrp="1"/>
          </p:cNvSpPr>
          <p:nvPr>
            <p:ph idx="1"/>
          </p:nvPr>
        </p:nvSpPr>
        <p:spPr>
          <a:xfrm>
            <a:off x="457200" y="1149038"/>
            <a:ext cx="8229600" cy="3759049"/>
          </a:xfrm>
        </p:spPr>
        <p:txBody>
          <a:bodyPr vert="horz" lIns="91440" tIns="45720" rIns="91440" bIns="45720" rtlCol="0" anchor="t">
            <a:normAutofit fontScale="77500" lnSpcReduction="20000"/>
          </a:bodyPr>
          <a:lstStyle/>
          <a:p>
            <a:pPr>
              <a:lnSpc>
                <a:spcPct val="124000"/>
              </a:lnSpc>
              <a:spcBef>
                <a:spcPts val="0"/>
              </a:spcBef>
              <a:spcAft>
                <a:spcPts val="1200"/>
              </a:spcAft>
            </a:pPr>
            <a:r>
              <a:rPr lang="en-US">
                <a:latin typeface="Open Sans"/>
                <a:ea typeface="Open Sans"/>
                <a:cs typeface="Open Sans"/>
              </a:rPr>
              <a:t>Congress has until January 30 to pass several remaining FY26 appropriations bills</a:t>
            </a:r>
            <a:endParaRPr lang="en-US"/>
          </a:p>
          <a:p>
            <a:pPr>
              <a:lnSpc>
                <a:spcPct val="124000"/>
              </a:lnSpc>
              <a:spcBef>
                <a:spcPts val="0"/>
              </a:spcBef>
              <a:spcAft>
                <a:spcPts val="1200"/>
              </a:spcAft>
            </a:pPr>
            <a:r>
              <a:rPr lang="en-US">
                <a:latin typeface="Open Sans"/>
                <a:ea typeface="Open Sans"/>
                <a:cs typeface="Open Sans"/>
              </a:rPr>
              <a:t>The SFOPS bill will set the budget for global health and education</a:t>
            </a:r>
            <a:endParaRPr lang="en-US"/>
          </a:p>
          <a:p>
            <a:pPr>
              <a:lnSpc>
                <a:spcPct val="124000"/>
              </a:lnSpc>
              <a:spcBef>
                <a:spcPts val="0"/>
              </a:spcBef>
              <a:spcAft>
                <a:spcPts val="1200"/>
              </a:spcAft>
            </a:pPr>
            <a:r>
              <a:rPr lang="en-US">
                <a:latin typeface="Open Sans"/>
                <a:ea typeface="Open Sans"/>
                <a:cs typeface="Open Sans"/>
              </a:rPr>
              <a:t>The House SFOPS bill was approved in July, but the Senate has not released their version</a:t>
            </a:r>
          </a:p>
          <a:p>
            <a:pPr>
              <a:lnSpc>
                <a:spcPct val="124000"/>
              </a:lnSpc>
              <a:spcBef>
                <a:spcPts val="0"/>
              </a:spcBef>
              <a:spcAft>
                <a:spcPts val="1200"/>
              </a:spcAft>
            </a:pPr>
            <a:r>
              <a:rPr lang="en-US">
                <a:latin typeface="Open Sans"/>
                <a:ea typeface="Open Sans"/>
                <a:cs typeface="Open Sans"/>
              </a:rPr>
              <a:t>The two chambers must negotiate a final bipartisan FY26 budget together</a:t>
            </a:r>
            <a:endParaRPr lang="en-US"/>
          </a:p>
        </p:txBody>
      </p:sp>
      <p:sp>
        <p:nvSpPr>
          <p:cNvPr id="5" name="Slide Number Placeholder 4">
            <a:extLst>
              <a:ext uri="{FF2B5EF4-FFF2-40B4-BE49-F238E27FC236}">
                <a16:creationId xmlns:a16="http://schemas.microsoft.com/office/drawing/2014/main" id="{385A685D-62D0-D90C-B0DD-9E10DE6DF1A3}"/>
              </a:ext>
            </a:extLst>
          </p:cNvPr>
          <p:cNvSpPr>
            <a:spLocks noGrp="1"/>
          </p:cNvSpPr>
          <p:nvPr>
            <p:ph type="sldNum" sz="quarter" idx="12"/>
          </p:nvPr>
        </p:nvSpPr>
        <p:spPr/>
        <p:txBody>
          <a:bodyPr/>
          <a:lstStyle/>
          <a:p>
            <a:fld id="{307E6868-079E-1649-B8D1-459B42CE4DE3}" type="slidenum">
              <a:rPr lang="en-US" smtClean="0"/>
              <a:t>18</a:t>
            </a:fld>
            <a:endParaRPr lang="en-US"/>
          </a:p>
        </p:txBody>
      </p:sp>
    </p:spTree>
    <p:extLst>
      <p:ext uri="{BB962C8B-B14F-4D97-AF65-F5344CB8AC3E}">
        <p14:creationId xmlns:p14="http://schemas.microsoft.com/office/powerpoint/2010/main" val="22476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652A-4D8D-B56B-56E2-B44BA813E371}"/>
              </a:ext>
            </a:extLst>
          </p:cNvPr>
          <p:cNvSpPr>
            <a:spLocks noGrp="1"/>
          </p:cNvSpPr>
          <p:nvPr>
            <p:ph type="title"/>
          </p:nvPr>
        </p:nvSpPr>
        <p:spPr>
          <a:xfrm>
            <a:off x="457200" y="205979"/>
            <a:ext cx="7401491" cy="857250"/>
          </a:xfrm>
        </p:spPr>
        <p:txBody>
          <a:bodyPr anchor="ctr">
            <a:normAutofit/>
          </a:bodyPr>
          <a:lstStyle/>
          <a:p>
            <a:r>
              <a:rPr lang="en-US"/>
              <a:t>Where we are now</a:t>
            </a:r>
          </a:p>
        </p:txBody>
      </p:sp>
      <p:graphicFrame>
        <p:nvGraphicFramePr>
          <p:cNvPr id="7" name="Content Placeholder 2">
            <a:extLst>
              <a:ext uri="{FF2B5EF4-FFF2-40B4-BE49-F238E27FC236}">
                <a16:creationId xmlns:a16="http://schemas.microsoft.com/office/drawing/2014/main" id="{6EB71208-1608-9B2D-EEF3-F7C47FAE9B0F}"/>
              </a:ext>
            </a:extLst>
          </p:cNvPr>
          <p:cNvGraphicFramePr>
            <a:graphicFrameLocks noGrp="1"/>
          </p:cNvGraphicFramePr>
          <p:nvPr>
            <p:ph idx="1"/>
            <p:extLst>
              <p:ext uri="{D42A27DB-BD31-4B8C-83A1-F6EECF244321}">
                <p14:modId xmlns:p14="http://schemas.microsoft.com/office/powerpoint/2010/main" val="2582798589"/>
              </p:ext>
            </p:extLst>
          </p:nvPr>
        </p:nvGraphicFramePr>
        <p:xfrm>
          <a:off x="457200" y="1336253"/>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DB2B3A86-0A1A-FA50-EDA2-69B3A12BE01A}"/>
              </a:ext>
            </a:extLst>
          </p:cNvPr>
          <p:cNvSpPr>
            <a:spLocks noGrp="1"/>
          </p:cNvSpPr>
          <p:nvPr>
            <p:ph type="sldNum" sz="quarter" idx="12"/>
          </p:nvPr>
        </p:nvSpPr>
        <p:spPr/>
        <p:txBody>
          <a:bodyPr/>
          <a:lstStyle/>
          <a:p>
            <a:pPr>
              <a:spcAft>
                <a:spcPts val="600"/>
              </a:spcAft>
            </a:pPr>
            <a:fld id="{307E6868-079E-1649-B8D1-459B42CE4DE3}" type="slidenum">
              <a:rPr lang="en-US" smtClean="0"/>
              <a:pPr>
                <a:spcAft>
                  <a:spcPts val="600"/>
                </a:spcAft>
              </a:pPr>
              <a:t>19</a:t>
            </a:fld>
            <a:endParaRPr lang="en-US"/>
          </a:p>
        </p:txBody>
      </p:sp>
      <p:sp>
        <p:nvSpPr>
          <p:cNvPr id="6" name="Slide Number Placeholder 4">
            <a:extLst>
              <a:ext uri="{FF2B5EF4-FFF2-40B4-BE49-F238E27FC236}">
                <a16:creationId xmlns:a16="http://schemas.microsoft.com/office/drawing/2014/main" id="{C47A4E5E-E4B2-9F3C-2B6D-FE809FB1DDC6}"/>
              </a:ext>
            </a:extLst>
          </p:cNvPr>
          <p:cNvSpPr txBox="1">
            <a:spLocks/>
          </p:cNvSpPr>
          <p:nvPr/>
        </p:nvSpPr>
        <p:spPr>
          <a:xfrm>
            <a:off x="6553200" y="475771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mtClean="0"/>
              <a:pPr/>
              <a:t>19</a:t>
            </a:fld>
            <a:endParaRPr lang="en-US"/>
          </a:p>
        </p:txBody>
      </p:sp>
    </p:spTree>
    <p:extLst>
      <p:ext uri="{BB962C8B-B14F-4D97-AF65-F5344CB8AC3E}">
        <p14:creationId xmlns:p14="http://schemas.microsoft.com/office/powerpoint/2010/main" val="408061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FB74-0CDC-FEDC-0673-D4CE31218C1B}"/>
              </a:ext>
            </a:extLst>
          </p:cNvPr>
          <p:cNvSpPr>
            <a:spLocks noGrp="1"/>
          </p:cNvSpPr>
          <p:nvPr>
            <p:ph type="title"/>
          </p:nvPr>
        </p:nvSpPr>
        <p:spPr>
          <a:xfrm>
            <a:off x="711200" y="2022079"/>
            <a:ext cx="7401491" cy="857250"/>
          </a:xfrm>
        </p:spPr>
        <p:txBody>
          <a:bodyPr>
            <a:normAutofit fontScale="90000"/>
          </a:bodyPr>
          <a:lstStyle/>
          <a:p>
            <a:r>
              <a:rPr lang="en-US">
                <a:solidFill>
                  <a:srgbClr val="D50032"/>
                </a:solidFill>
              </a:rPr>
              <a:t>Our goal: </a:t>
            </a:r>
            <a:r>
              <a:rPr lang="en-US">
                <a:solidFill>
                  <a:schemeClr val="tx1"/>
                </a:solidFill>
              </a:rPr>
              <a:t>bold funding spent on evidence-based and effective health, education, and poverty-focused foreign aid.</a:t>
            </a:r>
          </a:p>
        </p:txBody>
      </p:sp>
      <p:sp>
        <p:nvSpPr>
          <p:cNvPr id="3" name="Slide Number Placeholder 2">
            <a:extLst>
              <a:ext uri="{FF2B5EF4-FFF2-40B4-BE49-F238E27FC236}">
                <a16:creationId xmlns:a16="http://schemas.microsoft.com/office/drawing/2014/main" id="{AFF7AC64-E336-D8B8-3D5C-9AA7A4BE292C}"/>
              </a:ext>
            </a:extLst>
          </p:cNvPr>
          <p:cNvSpPr>
            <a:spLocks noGrp="1"/>
          </p:cNvSpPr>
          <p:nvPr>
            <p:ph type="sldNum" sz="quarter" idx="12"/>
          </p:nvPr>
        </p:nvSpPr>
        <p:spPr/>
        <p:txBody>
          <a:bodyPr/>
          <a:lstStyle/>
          <a:p>
            <a:fld id="{C1FF6DA9-008F-8B48-92A6-B652298478BF}" type="slidenum">
              <a:rPr lang="en-US" smtClean="0"/>
              <a:t>20</a:t>
            </a:fld>
            <a:endParaRPr lang="en-US"/>
          </a:p>
        </p:txBody>
      </p:sp>
    </p:spTree>
    <p:extLst>
      <p:ext uri="{BB962C8B-B14F-4D97-AF65-F5344CB8AC3E}">
        <p14:creationId xmlns:p14="http://schemas.microsoft.com/office/powerpoint/2010/main" val="333461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D4FB-3795-DC80-996D-1FEFBD57D9F3}"/>
              </a:ext>
            </a:extLst>
          </p:cNvPr>
          <p:cNvSpPr>
            <a:spLocks noGrp="1"/>
          </p:cNvSpPr>
          <p:nvPr>
            <p:ph type="title"/>
          </p:nvPr>
        </p:nvSpPr>
        <p:spPr>
          <a:xfrm>
            <a:off x="795054" y="120252"/>
            <a:ext cx="7401491" cy="857250"/>
          </a:xfrm>
        </p:spPr>
        <p:txBody>
          <a:bodyPr anchor="ctr">
            <a:normAutofit/>
          </a:bodyPr>
          <a:lstStyle/>
          <a:p>
            <a:r>
              <a:rPr lang="en-US" sz="3200">
                <a:solidFill>
                  <a:srgbClr val="D50032"/>
                </a:solidFill>
              </a:rPr>
              <a:t>This year is ESSENTIAL</a:t>
            </a:r>
          </a:p>
        </p:txBody>
      </p:sp>
      <p:sp>
        <p:nvSpPr>
          <p:cNvPr id="3" name="Content Placeholder 2">
            <a:extLst>
              <a:ext uri="{FF2B5EF4-FFF2-40B4-BE49-F238E27FC236}">
                <a16:creationId xmlns:a16="http://schemas.microsoft.com/office/drawing/2014/main" id="{B03FB178-B2CA-815F-791C-2F632F4FABE1}"/>
              </a:ext>
            </a:extLst>
          </p:cNvPr>
          <p:cNvSpPr>
            <a:spLocks noGrp="1"/>
          </p:cNvSpPr>
          <p:nvPr>
            <p:ph sz="half" idx="1"/>
          </p:nvPr>
        </p:nvSpPr>
        <p:spPr>
          <a:xfrm>
            <a:off x="457200" y="1707460"/>
            <a:ext cx="4038600" cy="1930401"/>
          </a:xfrm>
        </p:spPr>
        <p:txBody>
          <a:bodyPr>
            <a:normAutofit/>
          </a:bodyPr>
          <a:lstStyle/>
          <a:p>
            <a:pPr marL="0" indent="0">
              <a:buNone/>
            </a:pPr>
            <a:r>
              <a:rPr lang="en-US"/>
              <a:t>We are not returning to “before” – </a:t>
            </a:r>
            <a:r>
              <a:rPr lang="en-US" b="1"/>
              <a:t>Congress has a decisive role </a:t>
            </a:r>
            <a:r>
              <a:rPr lang="en-US"/>
              <a:t>in shaping what’s next.</a:t>
            </a:r>
          </a:p>
        </p:txBody>
      </p:sp>
      <p:sp>
        <p:nvSpPr>
          <p:cNvPr id="5" name="Slide Number Placeholder 4">
            <a:extLst>
              <a:ext uri="{FF2B5EF4-FFF2-40B4-BE49-F238E27FC236}">
                <a16:creationId xmlns:a16="http://schemas.microsoft.com/office/drawing/2014/main" id="{5B134916-F28F-3A83-987B-3D316902C475}"/>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21</a:t>
            </a:fld>
            <a:endParaRPr lang="en-US"/>
          </a:p>
        </p:txBody>
      </p:sp>
      <p:pic>
        <p:nvPicPr>
          <p:cNvPr id="7" name="Picture 6">
            <a:extLst>
              <a:ext uri="{FF2B5EF4-FFF2-40B4-BE49-F238E27FC236}">
                <a16:creationId xmlns:a16="http://schemas.microsoft.com/office/drawing/2014/main" id="{CB489FA7-E5FF-55F4-D2D4-3BB510C9D802}"/>
              </a:ext>
            </a:extLst>
          </p:cNvPr>
          <p:cNvPicPr>
            <a:picLocks noChangeAspect="1"/>
          </p:cNvPicPr>
          <p:nvPr/>
        </p:nvPicPr>
        <p:blipFill>
          <a:blip r:embed="rId3"/>
          <a:stretch>
            <a:fillRect/>
          </a:stretch>
        </p:blipFill>
        <p:spPr>
          <a:xfrm>
            <a:off x="4572000" y="1394050"/>
            <a:ext cx="4161296" cy="2774197"/>
          </a:xfrm>
          <a:prstGeom prst="rect">
            <a:avLst/>
          </a:prstGeom>
        </p:spPr>
      </p:pic>
    </p:spTree>
    <p:extLst>
      <p:ext uri="{BB962C8B-B14F-4D97-AF65-F5344CB8AC3E}">
        <p14:creationId xmlns:p14="http://schemas.microsoft.com/office/powerpoint/2010/main" val="385634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092A-91AD-6801-F9FD-1932CF2621E9}"/>
              </a:ext>
            </a:extLst>
          </p:cNvPr>
          <p:cNvSpPr>
            <a:spLocks noGrp="1"/>
          </p:cNvSpPr>
          <p:nvPr>
            <p:ph type="title"/>
          </p:nvPr>
        </p:nvSpPr>
        <p:spPr>
          <a:xfrm>
            <a:off x="776004" y="170261"/>
            <a:ext cx="7401491" cy="857250"/>
          </a:xfrm>
        </p:spPr>
        <p:txBody>
          <a:bodyPr>
            <a:normAutofit/>
          </a:bodyPr>
          <a:lstStyle/>
          <a:p>
            <a:r>
              <a:rPr lang="en-US" sz="3200">
                <a:solidFill>
                  <a:srgbClr val="D50032"/>
                </a:solidFill>
              </a:rPr>
              <a:t>Our priorities</a:t>
            </a:r>
          </a:p>
        </p:txBody>
      </p:sp>
      <p:sp>
        <p:nvSpPr>
          <p:cNvPr id="3" name="Content Placeholder 2">
            <a:extLst>
              <a:ext uri="{FF2B5EF4-FFF2-40B4-BE49-F238E27FC236}">
                <a16:creationId xmlns:a16="http://schemas.microsoft.com/office/drawing/2014/main" id="{7831AE38-A9CB-144C-4CF8-0DAA67DFCC5E}"/>
              </a:ext>
            </a:extLst>
          </p:cNvPr>
          <p:cNvSpPr>
            <a:spLocks noGrp="1"/>
          </p:cNvSpPr>
          <p:nvPr>
            <p:ph sz="half" idx="1"/>
          </p:nvPr>
        </p:nvSpPr>
        <p:spPr>
          <a:xfrm>
            <a:off x="457200" y="1200151"/>
            <a:ext cx="8039100" cy="3394472"/>
          </a:xfrm>
        </p:spPr>
        <p:txBody>
          <a:bodyPr/>
          <a:lstStyle/>
          <a:p>
            <a:pPr>
              <a:lnSpc>
                <a:spcPct val="114000"/>
              </a:lnSpc>
              <a:spcBef>
                <a:spcPts val="0"/>
              </a:spcBef>
              <a:spcAft>
                <a:spcPts val="1200"/>
              </a:spcAft>
            </a:pPr>
            <a:r>
              <a:rPr lang="en-US" b="1"/>
              <a:t>Reforge</a:t>
            </a:r>
            <a:r>
              <a:rPr lang="en-US"/>
              <a:t> a system to deliver U.S. bilateral funding directly</a:t>
            </a:r>
          </a:p>
          <a:p>
            <a:pPr>
              <a:lnSpc>
                <a:spcPct val="114000"/>
              </a:lnSpc>
              <a:spcBef>
                <a:spcPts val="0"/>
              </a:spcBef>
              <a:spcAft>
                <a:spcPts val="1200"/>
              </a:spcAft>
            </a:pPr>
            <a:r>
              <a:rPr lang="en-US" b="1"/>
              <a:t>Maximize</a:t>
            </a:r>
            <a:r>
              <a:rPr lang="en-US"/>
              <a:t> the pooled global health funds that are ready to deliver now</a:t>
            </a:r>
          </a:p>
        </p:txBody>
      </p:sp>
      <p:sp>
        <p:nvSpPr>
          <p:cNvPr id="5" name="Slide Number Placeholder 4">
            <a:extLst>
              <a:ext uri="{FF2B5EF4-FFF2-40B4-BE49-F238E27FC236}">
                <a16:creationId xmlns:a16="http://schemas.microsoft.com/office/drawing/2014/main" id="{FAB62B9C-EE12-D206-1485-5A87EFC80AD6}"/>
              </a:ext>
            </a:extLst>
          </p:cNvPr>
          <p:cNvSpPr>
            <a:spLocks noGrp="1"/>
          </p:cNvSpPr>
          <p:nvPr>
            <p:ph type="sldNum" sz="quarter" idx="12"/>
          </p:nvPr>
        </p:nvSpPr>
        <p:spPr/>
        <p:txBody>
          <a:bodyPr/>
          <a:lstStyle/>
          <a:p>
            <a:fld id="{307E6868-079E-1649-B8D1-459B42CE4DE3}" type="slidenum">
              <a:rPr lang="en-US" smtClean="0"/>
              <a:t>22</a:t>
            </a:fld>
            <a:endParaRPr lang="en-US"/>
          </a:p>
        </p:txBody>
      </p:sp>
    </p:spTree>
    <p:extLst>
      <p:ext uri="{BB962C8B-B14F-4D97-AF65-F5344CB8AC3E}">
        <p14:creationId xmlns:p14="http://schemas.microsoft.com/office/powerpoint/2010/main" val="208877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3D7F-4207-A562-B494-61519BC61D65}"/>
              </a:ext>
            </a:extLst>
          </p:cNvPr>
          <p:cNvSpPr>
            <a:spLocks noGrp="1"/>
          </p:cNvSpPr>
          <p:nvPr>
            <p:ph type="title"/>
          </p:nvPr>
        </p:nvSpPr>
        <p:spPr>
          <a:xfrm>
            <a:off x="828004" y="170261"/>
            <a:ext cx="7401491" cy="857250"/>
          </a:xfrm>
        </p:spPr>
        <p:txBody>
          <a:bodyPr>
            <a:normAutofit/>
          </a:bodyPr>
          <a:lstStyle/>
          <a:p>
            <a:r>
              <a:rPr lang="en-US" sz="3200">
                <a:solidFill>
                  <a:srgbClr val="D50032"/>
                </a:solidFill>
              </a:rPr>
              <a:t>We need Congress to…</a:t>
            </a:r>
          </a:p>
        </p:txBody>
      </p:sp>
      <p:sp>
        <p:nvSpPr>
          <p:cNvPr id="3" name="Content Placeholder 2">
            <a:extLst>
              <a:ext uri="{FF2B5EF4-FFF2-40B4-BE49-F238E27FC236}">
                <a16:creationId xmlns:a16="http://schemas.microsoft.com/office/drawing/2014/main" id="{38AC3FF3-28EC-710E-0A66-1C20C71DDDE0}"/>
              </a:ext>
            </a:extLst>
          </p:cNvPr>
          <p:cNvSpPr>
            <a:spLocks noGrp="1"/>
          </p:cNvSpPr>
          <p:nvPr>
            <p:ph sz="half" idx="1"/>
          </p:nvPr>
        </p:nvSpPr>
        <p:spPr>
          <a:xfrm>
            <a:off x="457199" y="1200151"/>
            <a:ext cx="8143103" cy="3394472"/>
          </a:xfrm>
        </p:spPr>
        <p:txBody>
          <a:bodyPr/>
          <a:lstStyle/>
          <a:p>
            <a:pPr>
              <a:lnSpc>
                <a:spcPct val="114000"/>
              </a:lnSpc>
              <a:spcBef>
                <a:spcPts val="0"/>
              </a:spcBef>
              <a:spcAft>
                <a:spcPts val="1200"/>
              </a:spcAft>
            </a:pPr>
            <a:r>
              <a:rPr lang="en-US" b="1"/>
              <a:t>Set priorities </a:t>
            </a:r>
            <a:r>
              <a:rPr lang="en-US"/>
              <a:t>based on poverty and evidence, not politics</a:t>
            </a:r>
          </a:p>
          <a:p>
            <a:pPr>
              <a:lnSpc>
                <a:spcPct val="114000"/>
              </a:lnSpc>
              <a:spcBef>
                <a:spcPts val="0"/>
              </a:spcBef>
              <a:spcAft>
                <a:spcPts val="1200"/>
              </a:spcAft>
            </a:pPr>
            <a:r>
              <a:rPr lang="en-US" b="1"/>
              <a:t>Allot funding </a:t>
            </a:r>
            <a:r>
              <a:rPr lang="en-US"/>
              <a:t>needed for health, education, and poverty-focused aid</a:t>
            </a:r>
          </a:p>
          <a:p>
            <a:pPr>
              <a:lnSpc>
                <a:spcPct val="114000"/>
              </a:lnSpc>
              <a:spcBef>
                <a:spcPts val="0"/>
              </a:spcBef>
              <a:spcAft>
                <a:spcPts val="1200"/>
              </a:spcAft>
            </a:pPr>
            <a:r>
              <a:rPr lang="en-US" b="1"/>
              <a:t>Require outcomes </a:t>
            </a:r>
            <a:r>
              <a:rPr lang="en-US"/>
              <a:t>for people and communities</a:t>
            </a:r>
          </a:p>
        </p:txBody>
      </p:sp>
      <p:sp>
        <p:nvSpPr>
          <p:cNvPr id="5" name="Slide Number Placeholder 4">
            <a:extLst>
              <a:ext uri="{FF2B5EF4-FFF2-40B4-BE49-F238E27FC236}">
                <a16:creationId xmlns:a16="http://schemas.microsoft.com/office/drawing/2014/main" id="{00900AE2-BD7E-B6EF-1433-17F1DABC49F5}"/>
              </a:ext>
            </a:extLst>
          </p:cNvPr>
          <p:cNvSpPr>
            <a:spLocks noGrp="1"/>
          </p:cNvSpPr>
          <p:nvPr>
            <p:ph type="sldNum" sz="quarter" idx="12"/>
          </p:nvPr>
        </p:nvSpPr>
        <p:spPr/>
        <p:txBody>
          <a:bodyPr/>
          <a:lstStyle/>
          <a:p>
            <a:fld id="{307E6868-079E-1649-B8D1-459B42CE4DE3}" type="slidenum">
              <a:rPr lang="en-US" smtClean="0"/>
              <a:t>23</a:t>
            </a:fld>
            <a:endParaRPr lang="en-US"/>
          </a:p>
        </p:txBody>
      </p:sp>
    </p:spTree>
    <p:extLst>
      <p:ext uri="{BB962C8B-B14F-4D97-AF65-F5344CB8AC3E}">
        <p14:creationId xmlns:p14="http://schemas.microsoft.com/office/powerpoint/2010/main" val="289086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23E0-27CB-A38F-B794-36FCCA335DCD}"/>
              </a:ext>
            </a:extLst>
          </p:cNvPr>
          <p:cNvSpPr>
            <a:spLocks noGrp="1"/>
          </p:cNvSpPr>
          <p:nvPr>
            <p:ph type="title"/>
          </p:nvPr>
        </p:nvSpPr>
        <p:spPr>
          <a:xfrm>
            <a:off x="871254" y="102393"/>
            <a:ext cx="7401491" cy="857250"/>
          </a:xfrm>
        </p:spPr>
        <p:txBody>
          <a:bodyPr>
            <a:normAutofit/>
          </a:bodyPr>
          <a:lstStyle/>
          <a:p>
            <a:r>
              <a:rPr lang="en-US" sz="3200">
                <a:solidFill>
                  <a:srgbClr val="D50032"/>
                </a:solidFill>
              </a:rPr>
              <a:t>How can Congress do this?</a:t>
            </a:r>
          </a:p>
        </p:txBody>
      </p:sp>
      <p:sp>
        <p:nvSpPr>
          <p:cNvPr id="3" name="Content Placeholder 2">
            <a:extLst>
              <a:ext uri="{FF2B5EF4-FFF2-40B4-BE49-F238E27FC236}">
                <a16:creationId xmlns:a16="http://schemas.microsoft.com/office/drawing/2014/main" id="{A4B326F3-216D-F78A-5364-0FF7B741EBF1}"/>
              </a:ext>
            </a:extLst>
          </p:cNvPr>
          <p:cNvSpPr>
            <a:spLocks noGrp="1"/>
          </p:cNvSpPr>
          <p:nvPr>
            <p:ph sz="half" idx="1"/>
          </p:nvPr>
        </p:nvSpPr>
        <p:spPr>
          <a:xfrm>
            <a:off x="4554936" y="1578205"/>
            <a:ext cx="4269602" cy="2849563"/>
          </a:xfrm>
        </p:spPr>
        <p:txBody>
          <a:bodyPr/>
          <a:lstStyle/>
          <a:p>
            <a:pPr marL="0" indent="0">
              <a:lnSpc>
                <a:spcPct val="114000"/>
              </a:lnSpc>
              <a:spcBef>
                <a:spcPts val="0"/>
              </a:spcBef>
              <a:spcAft>
                <a:spcPts val="600"/>
              </a:spcAft>
              <a:buNone/>
            </a:pPr>
            <a:r>
              <a:rPr lang="en-US"/>
              <a:t>Congress alone has the power to </a:t>
            </a:r>
            <a:r>
              <a:rPr lang="en-US" b="1"/>
              <a:t>appropriate</a:t>
            </a:r>
            <a:r>
              <a:rPr lang="en-US"/>
              <a:t> money (“power of the purse”)</a:t>
            </a:r>
          </a:p>
        </p:txBody>
      </p:sp>
      <p:sp>
        <p:nvSpPr>
          <p:cNvPr id="5" name="Slide Number Placeholder 4">
            <a:extLst>
              <a:ext uri="{FF2B5EF4-FFF2-40B4-BE49-F238E27FC236}">
                <a16:creationId xmlns:a16="http://schemas.microsoft.com/office/drawing/2014/main" id="{EB90046F-28B1-0B10-07CE-BEE80D983D99}"/>
              </a:ext>
            </a:extLst>
          </p:cNvPr>
          <p:cNvSpPr>
            <a:spLocks noGrp="1"/>
          </p:cNvSpPr>
          <p:nvPr>
            <p:ph type="sldNum" sz="quarter" idx="12"/>
          </p:nvPr>
        </p:nvSpPr>
        <p:spPr/>
        <p:txBody>
          <a:bodyPr/>
          <a:lstStyle/>
          <a:p>
            <a:fld id="{307E6868-079E-1649-B8D1-459B42CE4DE3}" type="slidenum">
              <a:rPr lang="en-US" smtClean="0"/>
              <a:t>24</a:t>
            </a:fld>
            <a:endParaRPr lang="en-US"/>
          </a:p>
        </p:txBody>
      </p:sp>
      <p:pic>
        <p:nvPicPr>
          <p:cNvPr id="2050" name="Picture 2" descr="We The people text">
            <a:extLst>
              <a:ext uri="{FF2B5EF4-FFF2-40B4-BE49-F238E27FC236}">
                <a16:creationId xmlns:a16="http://schemas.microsoft.com/office/drawing/2014/main" id="{B4A12530-17EE-EC40-FAF8-7AE179260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73" y="1325105"/>
            <a:ext cx="3934769" cy="2626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585841-A705-F5A9-4E6B-8CB3201E5B32}"/>
              </a:ext>
            </a:extLst>
          </p:cNvPr>
          <p:cNvSpPr txBox="1"/>
          <p:nvPr/>
        </p:nvSpPr>
        <p:spPr>
          <a:xfrm>
            <a:off x="1315264" y="3952068"/>
            <a:ext cx="2063385" cy="215444"/>
          </a:xfrm>
          <a:prstGeom prst="rect">
            <a:avLst/>
          </a:prstGeom>
          <a:noFill/>
        </p:spPr>
        <p:txBody>
          <a:bodyPr wrap="none" rtlCol="0">
            <a:spAutoFit/>
          </a:bodyPr>
          <a:lstStyle/>
          <a:p>
            <a:r>
              <a:rPr lang="en-US" sz="800">
                <a:latin typeface="Open Sans" panose="020B0606030504020204" pitchFamily="34" charset="0"/>
                <a:ea typeface="Open Sans" panose="020B0606030504020204" pitchFamily="34" charset="0"/>
                <a:cs typeface="Open Sans" panose="020B0606030504020204" pitchFamily="34" charset="0"/>
              </a:rPr>
              <a:t>Photo by Anthony Garand via </a:t>
            </a:r>
            <a:r>
              <a:rPr lang="en-US" sz="800">
                <a:latin typeface="Open Sans" panose="020B0606030504020204" pitchFamily="34" charset="0"/>
                <a:ea typeface="Open Sans" panose="020B0606030504020204" pitchFamily="34" charset="0"/>
                <a:cs typeface="Open Sans" panose="020B0606030504020204" pitchFamily="34" charset="0"/>
                <a:hlinkClick r:id="rId3"/>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246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2E4D-4AFB-BBBE-3FE3-A9B252FB443A}"/>
              </a:ext>
            </a:extLst>
          </p:cNvPr>
          <p:cNvSpPr>
            <a:spLocks noGrp="1"/>
          </p:cNvSpPr>
          <p:nvPr>
            <p:ph type="title"/>
          </p:nvPr>
        </p:nvSpPr>
        <p:spPr/>
        <p:txBody>
          <a:bodyPr>
            <a:normAutofit/>
          </a:bodyPr>
          <a:lstStyle/>
          <a:p>
            <a:r>
              <a:rPr lang="en-US" sz="3200">
                <a:solidFill>
                  <a:srgbClr val="D50032"/>
                </a:solidFill>
              </a:rPr>
              <a:t>Appropriations is year-round</a:t>
            </a:r>
          </a:p>
        </p:txBody>
      </p:sp>
      <p:sp>
        <p:nvSpPr>
          <p:cNvPr id="3" name="Content Placeholder 2">
            <a:extLst>
              <a:ext uri="{FF2B5EF4-FFF2-40B4-BE49-F238E27FC236}">
                <a16:creationId xmlns:a16="http://schemas.microsoft.com/office/drawing/2014/main" id="{1D8D7A3D-3AC0-563A-9C19-013FCF6E01FE}"/>
              </a:ext>
            </a:extLst>
          </p:cNvPr>
          <p:cNvSpPr>
            <a:spLocks noGrp="1"/>
          </p:cNvSpPr>
          <p:nvPr>
            <p:ph sz="half" idx="1"/>
          </p:nvPr>
        </p:nvSpPr>
        <p:spPr>
          <a:xfrm>
            <a:off x="457200" y="1200151"/>
            <a:ext cx="8318500" cy="3394472"/>
          </a:xfrm>
        </p:spPr>
        <p:txBody>
          <a:bodyPr>
            <a:normAutofit/>
          </a:bodyPr>
          <a:lstStyle/>
          <a:p>
            <a:pPr>
              <a:lnSpc>
                <a:spcPct val="114000"/>
              </a:lnSpc>
              <a:spcBef>
                <a:spcPts val="0"/>
              </a:spcBef>
              <a:spcAft>
                <a:spcPts val="1200"/>
              </a:spcAft>
            </a:pPr>
            <a:r>
              <a:rPr lang="en-US"/>
              <a:t>Even when Appropriations bills are passed, it’s essential funds are actually released, spent, and delivering impact in the way Congress intended.</a:t>
            </a:r>
          </a:p>
          <a:p>
            <a:pPr>
              <a:lnSpc>
                <a:spcPct val="114000"/>
              </a:lnSpc>
              <a:spcBef>
                <a:spcPts val="0"/>
              </a:spcBef>
              <a:spcAft>
                <a:spcPts val="1200"/>
              </a:spcAft>
            </a:pPr>
            <a:r>
              <a:rPr lang="en-US" b="1"/>
              <a:t>Congress must defend its constitutional authority and demand results.</a:t>
            </a:r>
          </a:p>
          <a:p>
            <a:endParaRPr lang="en-US"/>
          </a:p>
        </p:txBody>
      </p:sp>
      <p:sp>
        <p:nvSpPr>
          <p:cNvPr id="5" name="Slide Number Placeholder 4">
            <a:extLst>
              <a:ext uri="{FF2B5EF4-FFF2-40B4-BE49-F238E27FC236}">
                <a16:creationId xmlns:a16="http://schemas.microsoft.com/office/drawing/2014/main" id="{1EAC9D2C-9523-1C19-F158-172427C8AE82}"/>
              </a:ext>
            </a:extLst>
          </p:cNvPr>
          <p:cNvSpPr>
            <a:spLocks noGrp="1"/>
          </p:cNvSpPr>
          <p:nvPr>
            <p:ph type="sldNum" sz="quarter" idx="12"/>
          </p:nvPr>
        </p:nvSpPr>
        <p:spPr/>
        <p:txBody>
          <a:bodyPr/>
          <a:lstStyle/>
          <a:p>
            <a:fld id="{307E6868-079E-1649-B8D1-459B42CE4DE3}" type="slidenum">
              <a:rPr lang="en-US" smtClean="0"/>
              <a:t>25</a:t>
            </a:fld>
            <a:endParaRPr lang="en-US"/>
          </a:p>
        </p:txBody>
      </p:sp>
    </p:spTree>
    <p:extLst>
      <p:ext uri="{BB962C8B-B14F-4D97-AF65-F5344CB8AC3E}">
        <p14:creationId xmlns:p14="http://schemas.microsoft.com/office/powerpoint/2010/main" val="276221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571E-C23D-AEC5-55DD-7AC6FDF51511}"/>
              </a:ext>
            </a:extLst>
          </p:cNvPr>
          <p:cNvSpPr>
            <a:spLocks noGrp="1"/>
          </p:cNvSpPr>
          <p:nvPr>
            <p:ph type="title"/>
          </p:nvPr>
        </p:nvSpPr>
        <p:spPr>
          <a:xfrm>
            <a:off x="871253" y="208733"/>
            <a:ext cx="7401491" cy="857250"/>
          </a:xfrm>
        </p:spPr>
        <p:txBody>
          <a:bodyPr>
            <a:normAutofit fontScale="90000"/>
          </a:bodyPr>
          <a:lstStyle/>
          <a:p>
            <a:r>
              <a:rPr lang="en-US">
                <a:solidFill>
                  <a:srgbClr val="D50032"/>
                </a:solidFill>
              </a:rPr>
              <a:t>We held the line. Now we push forward — together!</a:t>
            </a:r>
          </a:p>
        </p:txBody>
      </p:sp>
      <p:sp>
        <p:nvSpPr>
          <p:cNvPr id="5" name="Slide Number Placeholder 4">
            <a:extLst>
              <a:ext uri="{FF2B5EF4-FFF2-40B4-BE49-F238E27FC236}">
                <a16:creationId xmlns:a16="http://schemas.microsoft.com/office/drawing/2014/main" id="{ADE90071-B130-3E00-405C-3B30716ECF92}"/>
              </a:ext>
            </a:extLst>
          </p:cNvPr>
          <p:cNvSpPr>
            <a:spLocks noGrp="1"/>
          </p:cNvSpPr>
          <p:nvPr>
            <p:ph type="sldNum" sz="quarter" idx="12"/>
          </p:nvPr>
        </p:nvSpPr>
        <p:spPr/>
        <p:txBody>
          <a:bodyPr/>
          <a:lstStyle/>
          <a:p>
            <a:fld id="{307E6868-079E-1649-B8D1-459B42CE4DE3}" type="slidenum">
              <a:rPr lang="en-US" smtClean="0"/>
              <a:t>26</a:t>
            </a:fld>
            <a:endParaRPr lang="en-US"/>
          </a:p>
        </p:txBody>
      </p:sp>
      <p:pic>
        <p:nvPicPr>
          <p:cNvPr id="6" name="Picture 5">
            <a:extLst>
              <a:ext uri="{FF2B5EF4-FFF2-40B4-BE49-F238E27FC236}">
                <a16:creationId xmlns:a16="http://schemas.microsoft.com/office/drawing/2014/main" id="{BC7A2D82-0892-AE30-9BE7-3FB7B7716E44}"/>
              </a:ext>
            </a:extLst>
          </p:cNvPr>
          <p:cNvPicPr>
            <a:picLocks noChangeAspect="1"/>
          </p:cNvPicPr>
          <p:nvPr/>
        </p:nvPicPr>
        <p:blipFill rotWithShape="1">
          <a:blip r:embed="rId2"/>
          <a:srcRect l="114" t="107" r="143" b="-1"/>
          <a:stretch>
            <a:fillRect/>
          </a:stretch>
        </p:blipFill>
        <p:spPr>
          <a:xfrm>
            <a:off x="80838" y="1544355"/>
            <a:ext cx="2961787" cy="2961787"/>
          </a:xfrm>
          <a:prstGeom prst="rect">
            <a:avLst/>
          </a:prstGeom>
        </p:spPr>
      </p:pic>
      <p:pic>
        <p:nvPicPr>
          <p:cNvPr id="7" name="Picture 6">
            <a:extLst>
              <a:ext uri="{FF2B5EF4-FFF2-40B4-BE49-F238E27FC236}">
                <a16:creationId xmlns:a16="http://schemas.microsoft.com/office/drawing/2014/main" id="{CBD5E093-CCCA-CC7D-4779-5DB8B4E7A345}"/>
              </a:ext>
            </a:extLst>
          </p:cNvPr>
          <p:cNvPicPr>
            <a:picLocks noChangeAspect="1"/>
          </p:cNvPicPr>
          <p:nvPr/>
        </p:nvPicPr>
        <p:blipFill rotWithShape="1">
          <a:blip r:embed="rId3"/>
          <a:stretch>
            <a:fillRect/>
          </a:stretch>
        </p:blipFill>
        <p:spPr>
          <a:xfrm>
            <a:off x="3091106" y="1544355"/>
            <a:ext cx="2961787" cy="2961787"/>
          </a:xfrm>
          <a:prstGeom prst="rect">
            <a:avLst/>
          </a:prstGeom>
        </p:spPr>
      </p:pic>
      <p:pic>
        <p:nvPicPr>
          <p:cNvPr id="8" name="Picture 7">
            <a:extLst>
              <a:ext uri="{FF2B5EF4-FFF2-40B4-BE49-F238E27FC236}">
                <a16:creationId xmlns:a16="http://schemas.microsoft.com/office/drawing/2014/main" id="{C4138133-ED27-A040-A35A-96154AE75FDA}"/>
              </a:ext>
            </a:extLst>
          </p:cNvPr>
          <p:cNvPicPr>
            <a:picLocks noChangeAspect="1"/>
          </p:cNvPicPr>
          <p:nvPr/>
        </p:nvPicPr>
        <p:blipFill rotWithShape="1">
          <a:blip r:embed="rId4"/>
          <a:srcRect l="121" t="38" r="66"/>
          <a:stretch>
            <a:fillRect/>
          </a:stretch>
        </p:blipFill>
        <p:spPr>
          <a:xfrm>
            <a:off x="6101374" y="1544355"/>
            <a:ext cx="2961787" cy="2961787"/>
          </a:xfrm>
          <a:prstGeom prst="rect">
            <a:avLst/>
          </a:prstGeom>
        </p:spPr>
      </p:pic>
    </p:spTree>
    <p:extLst>
      <p:ext uri="{BB962C8B-B14F-4D97-AF65-F5344CB8AC3E}">
        <p14:creationId xmlns:p14="http://schemas.microsoft.com/office/powerpoint/2010/main" val="270099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a:xfrm>
            <a:off x="528338" y="3578679"/>
            <a:ext cx="8094662" cy="857250"/>
          </a:xfrm>
        </p:spPr>
        <p:txBody>
          <a:bodyPr vert="horz" lIns="91440" tIns="45720" rIns="91440" bIns="45720" rtlCol="0" anchor="ctr">
            <a:noAutofit/>
          </a:bodyPr>
          <a:lstStyle/>
          <a:p>
            <a:r>
              <a:rPr lang="en-US" sz="3200">
                <a:latin typeface="Open Sans"/>
                <a:ea typeface="Open Sans"/>
                <a:cs typeface="Open Sans"/>
              </a:rPr>
              <a:t>Grassroots Inspiration and Action</a:t>
            </a:r>
            <a:endParaRPr lang="en-US" sz="3200"/>
          </a:p>
        </p:txBody>
      </p:sp>
    </p:spTree>
    <p:extLst>
      <p:ext uri="{BB962C8B-B14F-4D97-AF65-F5344CB8AC3E}">
        <p14:creationId xmlns:p14="http://schemas.microsoft.com/office/powerpoint/2010/main" val="189832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28</a:t>
            </a:fld>
            <a:endParaRPr lang="en-US"/>
          </a:p>
        </p:txBody>
      </p:sp>
      <p:sp>
        <p:nvSpPr>
          <p:cNvPr id="4" name="Content Placeholder 3">
            <a:extLst>
              <a:ext uri="{FF2B5EF4-FFF2-40B4-BE49-F238E27FC236}">
                <a16:creationId xmlns:a16="http://schemas.microsoft.com/office/drawing/2014/main" id="{3A821DB4-9566-394D-C183-C181724E3D3C}"/>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Karyne Bury</a:t>
            </a:r>
          </a:p>
          <a:p>
            <a:pPr marL="115570" indent="0">
              <a:spcBef>
                <a:spcPts val="0"/>
              </a:spcBef>
              <a:buNone/>
            </a:pPr>
            <a:r>
              <a:rPr lang="en-US" sz="2000">
                <a:latin typeface="Open Sans"/>
                <a:ea typeface="Open Sans"/>
                <a:cs typeface="Open Sans"/>
              </a:rPr>
              <a:t>Manager, Grassroots Impact</a:t>
            </a:r>
            <a:br>
              <a:rPr lang="en-US" sz="2000">
                <a:latin typeface="Open Sans"/>
              </a:rPr>
            </a:br>
            <a:r>
              <a:rPr lang="en-US" sz="2000">
                <a:latin typeface="Open Sans"/>
                <a:ea typeface="Open Sans"/>
                <a:cs typeface="Open Sans"/>
                <a:hlinkClick r:id="rId2"/>
              </a:rPr>
              <a:t>kbury@results.org</a:t>
            </a:r>
            <a:endParaRPr lang="en-US" sz="2000"/>
          </a:p>
        </p:txBody>
      </p:sp>
      <p:pic>
        <p:nvPicPr>
          <p:cNvPr id="3" name="Picture 2">
            <a:extLst>
              <a:ext uri="{FF2B5EF4-FFF2-40B4-BE49-F238E27FC236}">
                <a16:creationId xmlns:a16="http://schemas.microsoft.com/office/drawing/2014/main" id="{1E2FBF20-BD23-556A-93C0-68C6CCCF18E6}"/>
              </a:ext>
            </a:extLst>
          </p:cNvPr>
          <p:cNvPicPr>
            <a:picLocks noChangeAspect="1"/>
          </p:cNvPicPr>
          <p:nvPr/>
        </p:nvPicPr>
        <p:blipFill>
          <a:blip r:embed="rId3"/>
          <a:stretch>
            <a:fillRect/>
          </a:stretch>
        </p:blipFill>
        <p:spPr>
          <a:xfrm>
            <a:off x="1716553" y="1357143"/>
            <a:ext cx="2638707" cy="2618172"/>
          </a:xfrm>
          <a:prstGeom prst="rect">
            <a:avLst/>
          </a:prstGeom>
        </p:spPr>
      </p:pic>
    </p:spTree>
    <p:extLst>
      <p:ext uri="{BB962C8B-B14F-4D97-AF65-F5344CB8AC3E}">
        <p14:creationId xmlns:p14="http://schemas.microsoft.com/office/powerpoint/2010/main" val="1923317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DAB6-5B16-4926-44A7-243853342A6E}"/>
              </a:ext>
            </a:extLst>
          </p:cNvPr>
          <p:cNvSpPr>
            <a:spLocks noGrp="1"/>
          </p:cNvSpPr>
          <p:nvPr>
            <p:ph type="title"/>
          </p:nvPr>
        </p:nvSpPr>
        <p:spPr>
          <a:xfrm>
            <a:off x="871254" y="102393"/>
            <a:ext cx="7401491" cy="857250"/>
          </a:xfrm>
        </p:spPr>
        <p:txBody>
          <a:bodyPr>
            <a:normAutofit/>
          </a:bodyPr>
          <a:lstStyle/>
          <a:p>
            <a:r>
              <a:rPr lang="en-US">
                <a:solidFill>
                  <a:srgbClr val="D50032"/>
                </a:solidFill>
              </a:rPr>
              <a:t>2026 Group Roadmaps</a:t>
            </a:r>
          </a:p>
        </p:txBody>
      </p:sp>
      <p:sp>
        <p:nvSpPr>
          <p:cNvPr id="4" name="Slide Number Placeholder 3">
            <a:extLst>
              <a:ext uri="{FF2B5EF4-FFF2-40B4-BE49-F238E27FC236}">
                <a16:creationId xmlns:a16="http://schemas.microsoft.com/office/drawing/2014/main" id="{D52CFC1A-A67F-4E3D-48D5-6C5B39F49E69}"/>
              </a:ext>
            </a:extLst>
          </p:cNvPr>
          <p:cNvSpPr>
            <a:spLocks noGrp="1"/>
          </p:cNvSpPr>
          <p:nvPr>
            <p:ph type="sldNum" sz="quarter" idx="12"/>
          </p:nvPr>
        </p:nvSpPr>
        <p:spPr/>
        <p:txBody>
          <a:bodyPr/>
          <a:lstStyle/>
          <a:p>
            <a:fld id="{307E6868-079E-1649-B8D1-459B42CE4DE3}" type="slidenum">
              <a:rPr lang="en-US" smtClean="0"/>
              <a:pPr/>
              <a:t>29</a:t>
            </a:fld>
            <a:endParaRPr lang="en-US"/>
          </a:p>
        </p:txBody>
      </p:sp>
      <p:pic>
        <p:nvPicPr>
          <p:cNvPr id="1026" name="Picture 2" descr="man in black jacket holding brown box">
            <a:extLst>
              <a:ext uri="{FF2B5EF4-FFF2-40B4-BE49-F238E27FC236}">
                <a16:creationId xmlns:a16="http://schemas.microsoft.com/office/drawing/2014/main" id="{9B9A8468-EFC1-A3B4-E086-0DD9D76AC67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0036" y="1063229"/>
            <a:ext cx="2833090" cy="3541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F939AE-EEC7-222B-7518-D79AF47DE991}"/>
              </a:ext>
            </a:extLst>
          </p:cNvPr>
          <p:cNvSpPr txBox="1"/>
          <p:nvPr/>
        </p:nvSpPr>
        <p:spPr>
          <a:xfrm>
            <a:off x="1029772" y="4604592"/>
            <a:ext cx="1973617" cy="215444"/>
          </a:xfrm>
          <a:prstGeom prst="rect">
            <a:avLst/>
          </a:prstGeom>
          <a:noFill/>
        </p:spPr>
        <p:txBody>
          <a:bodyPr wrap="none" rtlCol="0">
            <a:spAutoFit/>
          </a:bodyPr>
          <a:lstStyle/>
          <a:p>
            <a:r>
              <a:rPr lang="en-US" sz="800">
                <a:latin typeface="Open Sans" panose="020B0606030504020204" pitchFamily="34" charset="0"/>
                <a:ea typeface="Open Sans" panose="020B0606030504020204" pitchFamily="34" charset="0"/>
                <a:cs typeface="Open Sans" panose="020B0606030504020204" pitchFamily="34" charset="0"/>
              </a:rPr>
              <a:t>Photo by Majestic Lukas via </a:t>
            </a:r>
            <a:r>
              <a:rPr lang="en-US" sz="800">
                <a:latin typeface="Open Sans" panose="020B0606030504020204" pitchFamily="34" charset="0"/>
                <a:ea typeface="Open Sans" panose="020B0606030504020204" pitchFamily="34" charset="0"/>
                <a:cs typeface="Open Sans" panose="020B0606030504020204" pitchFamily="34" charset="0"/>
                <a:hlinkClick r:id="rId3"/>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1C51D09-5915-18F9-569F-F6C289C6A109}"/>
              </a:ext>
            </a:extLst>
          </p:cNvPr>
          <p:cNvSpPr txBox="1"/>
          <p:nvPr/>
        </p:nvSpPr>
        <p:spPr>
          <a:xfrm>
            <a:off x="3832203" y="1664359"/>
            <a:ext cx="4572000" cy="2339102"/>
          </a:xfrm>
          <a:prstGeom prst="rect">
            <a:avLst/>
          </a:prstGeom>
          <a:noFill/>
        </p:spPr>
        <p:txBody>
          <a:bodyPr wrap="square">
            <a:spAutoFit/>
          </a:bodyPr>
          <a:lstStyle/>
          <a:p>
            <a:pPr>
              <a:spcAft>
                <a:spcPts val="3000"/>
              </a:spcAft>
            </a:pPr>
            <a:r>
              <a:rPr lang="en-US" sz="3200" b="1">
                <a:latin typeface="Open Sans" panose="020B0606030504020204" pitchFamily="34" charset="0"/>
                <a:ea typeface="Open Sans" panose="020B0606030504020204" pitchFamily="34" charset="0"/>
                <a:cs typeface="Open Sans" panose="020B0606030504020204" pitchFamily="34" charset="0"/>
              </a:rPr>
              <a:t>Reconnect </a:t>
            </a:r>
          </a:p>
          <a:p>
            <a:pPr>
              <a:spcAft>
                <a:spcPts val="3000"/>
              </a:spcAft>
            </a:pPr>
            <a:r>
              <a:rPr lang="en-US" sz="3200" b="1">
                <a:latin typeface="Open Sans" panose="020B0606030504020204" pitchFamily="34" charset="0"/>
                <a:ea typeface="Open Sans" panose="020B0606030504020204" pitchFamily="34" charset="0"/>
                <a:cs typeface="Open Sans" panose="020B0606030504020204" pitchFamily="34" charset="0"/>
              </a:rPr>
              <a:t>Reflect</a:t>
            </a:r>
          </a:p>
          <a:p>
            <a:pPr>
              <a:spcAft>
                <a:spcPts val="3000"/>
              </a:spcAft>
            </a:pPr>
            <a:r>
              <a:rPr lang="en-US" sz="3200" b="1">
                <a:latin typeface="Open Sans" panose="020B0606030504020204" pitchFamily="34" charset="0"/>
                <a:ea typeface="Open Sans" panose="020B0606030504020204" pitchFamily="34" charset="0"/>
                <a:cs typeface="Open Sans" panose="020B0606030504020204" pitchFamily="34" charset="0"/>
              </a:rPr>
              <a:t>Recommit </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764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4809" y="13247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178530" y="1949605"/>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307A-8761-EA6A-CAE5-EEDD52A84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6676D-482F-A129-860F-B5BC4703296F}"/>
              </a:ext>
            </a:extLst>
          </p:cNvPr>
          <p:cNvSpPr>
            <a:spLocks noGrp="1"/>
          </p:cNvSpPr>
          <p:nvPr>
            <p:ph type="title"/>
          </p:nvPr>
        </p:nvSpPr>
        <p:spPr>
          <a:xfrm>
            <a:off x="871254" y="102393"/>
            <a:ext cx="7401491" cy="857250"/>
          </a:xfrm>
        </p:spPr>
        <p:txBody>
          <a:bodyPr>
            <a:normAutofit/>
          </a:bodyPr>
          <a:lstStyle/>
          <a:p>
            <a:r>
              <a:rPr lang="en-US" sz="3200">
                <a:solidFill>
                  <a:srgbClr val="D50032"/>
                </a:solidFill>
              </a:rPr>
              <a:t>What’s the first step?</a:t>
            </a:r>
          </a:p>
        </p:txBody>
      </p:sp>
      <p:sp>
        <p:nvSpPr>
          <p:cNvPr id="4" name="Slide Number Placeholder 3">
            <a:extLst>
              <a:ext uri="{FF2B5EF4-FFF2-40B4-BE49-F238E27FC236}">
                <a16:creationId xmlns:a16="http://schemas.microsoft.com/office/drawing/2014/main" id="{4660BCA2-482A-2A1A-126E-2E735D74E8F9}"/>
              </a:ext>
            </a:extLst>
          </p:cNvPr>
          <p:cNvSpPr>
            <a:spLocks noGrp="1"/>
          </p:cNvSpPr>
          <p:nvPr>
            <p:ph type="sldNum" sz="quarter" idx="12"/>
          </p:nvPr>
        </p:nvSpPr>
        <p:spPr/>
        <p:txBody>
          <a:bodyPr/>
          <a:lstStyle/>
          <a:p>
            <a:fld id="{307E6868-079E-1649-B8D1-459B42CE4DE3}" type="slidenum">
              <a:rPr lang="en-US" smtClean="0"/>
              <a:pPr/>
              <a:t>30</a:t>
            </a:fld>
            <a:endParaRPr lang="en-US"/>
          </a:p>
        </p:txBody>
      </p:sp>
      <p:sp>
        <p:nvSpPr>
          <p:cNvPr id="5" name="TextBox 4">
            <a:extLst>
              <a:ext uri="{FF2B5EF4-FFF2-40B4-BE49-F238E27FC236}">
                <a16:creationId xmlns:a16="http://schemas.microsoft.com/office/drawing/2014/main" id="{2DD37F70-D61F-F898-D5DF-028CA99A8C6F}"/>
              </a:ext>
            </a:extLst>
          </p:cNvPr>
          <p:cNvSpPr txBox="1"/>
          <p:nvPr/>
        </p:nvSpPr>
        <p:spPr>
          <a:xfrm>
            <a:off x="1197330" y="4610225"/>
            <a:ext cx="1736373" cy="215444"/>
          </a:xfrm>
          <a:prstGeom prst="rect">
            <a:avLst/>
          </a:prstGeom>
          <a:noFill/>
        </p:spPr>
        <p:txBody>
          <a:bodyPr wrap="none" rtlCol="0">
            <a:spAutoFit/>
          </a:bodyPr>
          <a:lstStyle/>
          <a:p>
            <a:r>
              <a:rPr lang="en-US" sz="800">
                <a:latin typeface="Open Sans" panose="020B0606030504020204" pitchFamily="34" charset="0"/>
                <a:ea typeface="Open Sans" panose="020B0606030504020204" pitchFamily="34" charset="0"/>
                <a:cs typeface="Open Sans" panose="020B0606030504020204" pitchFamily="34" charset="0"/>
              </a:rPr>
              <a:t>Photo by Jon Tyson via </a:t>
            </a:r>
            <a:r>
              <a:rPr lang="en-US" sz="800">
                <a:latin typeface="Open Sans" panose="020B0606030504020204" pitchFamily="34" charset="0"/>
                <a:ea typeface="Open Sans" panose="020B0606030504020204" pitchFamily="34" charset="0"/>
                <a:cs typeface="Open Sans" panose="020B0606030504020204" pitchFamily="34" charset="0"/>
                <a:hlinkClick r:id="rId2"/>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A757ACE-A95E-9146-ABAF-4ED8B03E690B}"/>
              </a:ext>
            </a:extLst>
          </p:cNvPr>
          <p:cNvSpPr txBox="1"/>
          <p:nvPr/>
        </p:nvSpPr>
        <p:spPr>
          <a:xfrm>
            <a:off x="3847702" y="1063229"/>
            <a:ext cx="4784854" cy="3654718"/>
          </a:xfrm>
          <a:prstGeom prst="rect">
            <a:avLst/>
          </a:prstGeom>
          <a:noFill/>
        </p:spPr>
        <p:txBody>
          <a:bodyPr wrap="square">
            <a:spAutoFit/>
          </a:bodyPr>
          <a:lstStyle/>
          <a:p>
            <a:pPr>
              <a:lnSpc>
                <a:spcPct val="114000"/>
              </a:lnSpc>
              <a:spcAft>
                <a:spcPts val="600"/>
              </a:spcAft>
            </a:pPr>
            <a:r>
              <a:rPr lang="en-US" sz="2800">
                <a:latin typeface="Open Sans" panose="020B0606030504020204" pitchFamily="34" charset="0"/>
                <a:ea typeface="Open Sans" panose="020B0606030504020204" pitchFamily="34" charset="0"/>
                <a:cs typeface="Open Sans" panose="020B0606030504020204" pitchFamily="34" charset="0"/>
              </a:rPr>
              <a:t>By </a:t>
            </a:r>
            <a:r>
              <a:rPr lang="en-US" sz="2800" b="1">
                <a:latin typeface="Open Sans" panose="020B0606030504020204" pitchFamily="34" charset="0"/>
                <a:ea typeface="Open Sans" panose="020B0606030504020204" pitchFamily="34" charset="0"/>
                <a:cs typeface="Open Sans" panose="020B0606030504020204" pitchFamily="34" charset="0"/>
              </a:rPr>
              <a:t>Monday, January 12, </a:t>
            </a:r>
            <a:r>
              <a:rPr lang="en-US" sz="2800">
                <a:latin typeface="Open Sans" panose="020B0606030504020204" pitchFamily="34" charset="0"/>
                <a:ea typeface="Open Sans" panose="020B0606030504020204" pitchFamily="34" charset="0"/>
                <a:cs typeface="Open Sans" panose="020B0606030504020204" pitchFamily="34" charset="0"/>
              </a:rPr>
              <a:t>please:</a:t>
            </a:r>
          </a:p>
          <a:p>
            <a:pPr marL="571500" indent="-571500">
              <a:lnSpc>
                <a:spcPct val="114000"/>
              </a:lnSpc>
              <a:spcAft>
                <a:spcPts val="6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Update your </a:t>
            </a:r>
            <a:r>
              <a:rPr lang="en-US" sz="2800" b="1">
                <a:latin typeface="Open Sans" panose="020B0606030504020204" pitchFamily="34" charset="0"/>
                <a:ea typeface="Open Sans" panose="020B0606030504020204" pitchFamily="34" charset="0"/>
                <a:cs typeface="Open Sans" panose="020B0606030504020204" pitchFamily="34" charset="0"/>
              </a:rPr>
              <a:t>group roster </a:t>
            </a:r>
          </a:p>
          <a:p>
            <a:pPr marL="571500" indent="-571500">
              <a:lnSpc>
                <a:spcPct val="114000"/>
              </a:lnSpc>
              <a:spcAft>
                <a:spcPts val="6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Fill out your </a:t>
            </a:r>
            <a:r>
              <a:rPr lang="en-US" sz="2800" b="1">
                <a:latin typeface="Open Sans" panose="020B0606030504020204" pitchFamily="34" charset="0"/>
                <a:ea typeface="Open Sans" panose="020B0606030504020204" pitchFamily="34" charset="0"/>
                <a:cs typeface="Open Sans" panose="020B0606030504020204" pitchFamily="34" charset="0"/>
              </a:rPr>
              <a:t>congressional coverage</a:t>
            </a:r>
          </a:p>
        </p:txBody>
      </p:sp>
      <p:pic>
        <p:nvPicPr>
          <p:cNvPr id="7" name="Picture 6">
            <a:extLst>
              <a:ext uri="{FF2B5EF4-FFF2-40B4-BE49-F238E27FC236}">
                <a16:creationId xmlns:a16="http://schemas.microsoft.com/office/drawing/2014/main" id="{5D86886F-75E7-52FC-B6C9-96AEC1391279}"/>
              </a:ext>
            </a:extLst>
          </p:cNvPr>
          <p:cNvPicPr>
            <a:picLocks noChangeAspect="1"/>
          </p:cNvPicPr>
          <p:nvPr/>
        </p:nvPicPr>
        <p:blipFill>
          <a:blip r:embed="rId3"/>
          <a:stretch>
            <a:fillRect/>
          </a:stretch>
        </p:blipFill>
        <p:spPr>
          <a:xfrm>
            <a:off x="724298" y="959643"/>
            <a:ext cx="2682439" cy="3624943"/>
          </a:xfrm>
          <a:prstGeom prst="rect">
            <a:avLst/>
          </a:prstGeom>
        </p:spPr>
      </p:pic>
    </p:spTree>
    <p:extLst>
      <p:ext uri="{BB962C8B-B14F-4D97-AF65-F5344CB8AC3E}">
        <p14:creationId xmlns:p14="http://schemas.microsoft.com/office/powerpoint/2010/main" val="1893598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3739-0DFF-F36B-F953-77DA730FE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A7039-7575-02EF-A78A-5BEF06EF80DF}"/>
              </a:ext>
            </a:extLst>
          </p:cNvPr>
          <p:cNvSpPr>
            <a:spLocks noGrp="1"/>
          </p:cNvSpPr>
          <p:nvPr>
            <p:ph type="title"/>
          </p:nvPr>
        </p:nvSpPr>
        <p:spPr>
          <a:xfrm>
            <a:off x="871254" y="102393"/>
            <a:ext cx="7401491" cy="857250"/>
          </a:xfrm>
        </p:spPr>
        <p:txBody>
          <a:bodyPr>
            <a:normAutofit/>
          </a:bodyPr>
          <a:lstStyle/>
          <a:p>
            <a:r>
              <a:rPr lang="en-US" sz="2800">
                <a:solidFill>
                  <a:srgbClr val="D50032"/>
                </a:solidFill>
              </a:rPr>
              <a:t>2026 Group Roster</a:t>
            </a:r>
          </a:p>
        </p:txBody>
      </p:sp>
      <p:sp>
        <p:nvSpPr>
          <p:cNvPr id="4" name="Slide Number Placeholder 3">
            <a:extLst>
              <a:ext uri="{FF2B5EF4-FFF2-40B4-BE49-F238E27FC236}">
                <a16:creationId xmlns:a16="http://schemas.microsoft.com/office/drawing/2014/main" id="{B4161DEE-E89B-89DD-BEA9-F93D3D08CEB1}"/>
              </a:ext>
            </a:extLst>
          </p:cNvPr>
          <p:cNvSpPr>
            <a:spLocks noGrp="1"/>
          </p:cNvSpPr>
          <p:nvPr>
            <p:ph type="sldNum" sz="quarter" idx="12"/>
          </p:nvPr>
        </p:nvSpPr>
        <p:spPr/>
        <p:txBody>
          <a:bodyPr/>
          <a:lstStyle/>
          <a:p>
            <a:fld id="{307E6868-079E-1649-B8D1-459B42CE4DE3}" type="slidenum">
              <a:rPr lang="en-US" smtClean="0"/>
              <a:pPr/>
              <a:t>31</a:t>
            </a:fld>
            <a:endParaRPr lang="en-US"/>
          </a:p>
        </p:txBody>
      </p:sp>
      <p:pic>
        <p:nvPicPr>
          <p:cNvPr id="8" name="Picture 7">
            <a:extLst>
              <a:ext uri="{FF2B5EF4-FFF2-40B4-BE49-F238E27FC236}">
                <a16:creationId xmlns:a16="http://schemas.microsoft.com/office/drawing/2014/main" id="{620885F3-3550-877F-C468-24052E8B5602}"/>
              </a:ext>
            </a:extLst>
          </p:cNvPr>
          <p:cNvPicPr>
            <a:picLocks noChangeAspect="1"/>
          </p:cNvPicPr>
          <p:nvPr/>
        </p:nvPicPr>
        <p:blipFill>
          <a:blip r:embed="rId2"/>
          <a:stretch>
            <a:fillRect/>
          </a:stretch>
        </p:blipFill>
        <p:spPr>
          <a:xfrm>
            <a:off x="147233" y="1121003"/>
            <a:ext cx="8813916" cy="2761322"/>
          </a:xfrm>
          <a:prstGeom prst="rect">
            <a:avLst/>
          </a:prstGeom>
          <a:ln>
            <a:solidFill>
              <a:schemeClr val="tx1"/>
            </a:solidFill>
          </a:ln>
        </p:spPr>
      </p:pic>
    </p:spTree>
    <p:extLst>
      <p:ext uri="{BB962C8B-B14F-4D97-AF65-F5344CB8AC3E}">
        <p14:creationId xmlns:p14="http://schemas.microsoft.com/office/powerpoint/2010/main" val="544420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B385-1F45-1AE0-98FF-99CAD7B93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643FD-D96A-A236-5DA4-3AD63A9892A0}"/>
              </a:ext>
            </a:extLst>
          </p:cNvPr>
          <p:cNvSpPr>
            <a:spLocks noGrp="1"/>
          </p:cNvSpPr>
          <p:nvPr>
            <p:ph type="title"/>
          </p:nvPr>
        </p:nvSpPr>
        <p:spPr>
          <a:xfrm>
            <a:off x="566255" y="102393"/>
            <a:ext cx="8011488" cy="857250"/>
          </a:xfrm>
        </p:spPr>
        <p:txBody>
          <a:bodyPr>
            <a:normAutofit/>
          </a:bodyPr>
          <a:lstStyle/>
          <a:p>
            <a:r>
              <a:rPr lang="en-US" sz="2800">
                <a:solidFill>
                  <a:srgbClr val="D50032"/>
                </a:solidFill>
              </a:rPr>
              <a:t>2026 Congressional Coverage </a:t>
            </a:r>
            <a:br>
              <a:rPr lang="en-US" sz="2800">
                <a:solidFill>
                  <a:srgbClr val="D50032"/>
                </a:solidFill>
              </a:rPr>
            </a:br>
            <a:r>
              <a:rPr lang="en-US" sz="2200" b="0">
                <a:solidFill>
                  <a:srgbClr val="D50032"/>
                </a:solidFill>
              </a:rPr>
              <a:t>(2</a:t>
            </a:r>
            <a:r>
              <a:rPr lang="en-US" sz="2200" b="0" baseline="30000">
                <a:solidFill>
                  <a:srgbClr val="D50032"/>
                </a:solidFill>
              </a:rPr>
              <a:t>nd</a:t>
            </a:r>
            <a:r>
              <a:rPr lang="en-US" sz="2200" b="0">
                <a:solidFill>
                  <a:srgbClr val="D50032"/>
                </a:solidFill>
              </a:rPr>
              <a:t> tab at the bottom of your Roadmap)</a:t>
            </a:r>
          </a:p>
        </p:txBody>
      </p:sp>
      <p:sp>
        <p:nvSpPr>
          <p:cNvPr id="4" name="Slide Number Placeholder 3">
            <a:extLst>
              <a:ext uri="{FF2B5EF4-FFF2-40B4-BE49-F238E27FC236}">
                <a16:creationId xmlns:a16="http://schemas.microsoft.com/office/drawing/2014/main" id="{FDB5DE24-9617-FFC8-F7E0-FE0087D52C7B}"/>
              </a:ext>
            </a:extLst>
          </p:cNvPr>
          <p:cNvSpPr>
            <a:spLocks noGrp="1"/>
          </p:cNvSpPr>
          <p:nvPr>
            <p:ph type="sldNum" sz="quarter" idx="12"/>
          </p:nvPr>
        </p:nvSpPr>
        <p:spPr/>
        <p:txBody>
          <a:bodyPr/>
          <a:lstStyle/>
          <a:p>
            <a:fld id="{307E6868-079E-1649-B8D1-459B42CE4DE3}" type="slidenum">
              <a:rPr lang="en-US" smtClean="0"/>
              <a:pPr/>
              <a:t>32</a:t>
            </a:fld>
            <a:endParaRPr lang="en-US"/>
          </a:p>
        </p:txBody>
      </p:sp>
      <p:pic>
        <p:nvPicPr>
          <p:cNvPr id="7" name="Picture 6">
            <a:extLst>
              <a:ext uri="{FF2B5EF4-FFF2-40B4-BE49-F238E27FC236}">
                <a16:creationId xmlns:a16="http://schemas.microsoft.com/office/drawing/2014/main" id="{F96AF9A9-13FB-63D4-E271-4FDF2B330A52}"/>
              </a:ext>
            </a:extLst>
          </p:cNvPr>
          <p:cNvPicPr>
            <a:picLocks noChangeAspect="1"/>
          </p:cNvPicPr>
          <p:nvPr/>
        </p:nvPicPr>
        <p:blipFill>
          <a:blip r:embed="rId2"/>
          <a:stretch>
            <a:fillRect/>
          </a:stretch>
        </p:blipFill>
        <p:spPr>
          <a:xfrm>
            <a:off x="329339" y="1299377"/>
            <a:ext cx="8485322" cy="2544746"/>
          </a:xfrm>
          <a:prstGeom prst="rect">
            <a:avLst/>
          </a:prstGeom>
          <a:ln>
            <a:solidFill>
              <a:schemeClr val="tx1"/>
            </a:solidFill>
          </a:ln>
        </p:spPr>
      </p:pic>
      <p:sp>
        <p:nvSpPr>
          <p:cNvPr id="9" name="TextBox 8">
            <a:extLst>
              <a:ext uri="{FF2B5EF4-FFF2-40B4-BE49-F238E27FC236}">
                <a16:creationId xmlns:a16="http://schemas.microsoft.com/office/drawing/2014/main" id="{790F3770-2D3B-0A07-DB90-F59B7C49CFED}"/>
              </a:ext>
            </a:extLst>
          </p:cNvPr>
          <p:cNvSpPr txBox="1"/>
          <p:nvPr/>
        </p:nvSpPr>
        <p:spPr>
          <a:xfrm>
            <a:off x="815971" y="4121830"/>
            <a:ext cx="7512056" cy="645433"/>
          </a:xfrm>
          <a:prstGeom prst="rect">
            <a:avLst/>
          </a:prstGeom>
          <a:noFill/>
        </p:spPr>
        <p:txBody>
          <a:bodyPr wrap="none" rtlCol="0">
            <a:spAutoFit/>
          </a:bodyPr>
          <a:lstStyle/>
          <a:p>
            <a:pPr algn="ctr">
              <a:lnSpc>
                <a:spcPct val="11400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For coaching on completing your roster and coverage, contact your RC or RESULTS staff.</a:t>
            </a:r>
          </a:p>
          <a:p>
            <a:pPr algn="ctr">
              <a:lnSpc>
                <a:spcPct val="114000"/>
              </a:lnSpc>
            </a:pPr>
            <a:r>
              <a:rPr lang="en-US" sz="1400">
                <a:latin typeface="Open Sans" panose="020B0606030504020204" pitchFamily="34" charset="0"/>
                <a:ea typeface="Open Sans" panose="020B0606030504020204" pitchFamily="34" charset="0"/>
                <a:cs typeface="Open Sans" panose="020B0606030504020204" pitchFamily="34" charset="0"/>
              </a:rPr>
              <a:t>For troubleshooting the Roadmap spreadsheets, contact Jos Linn (</a:t>
            </a:r>
            <a:r>
              <a:rPr lang="en-US" sz="1400">
                <a:latin typeface="Open Sans" panose="020B0606030504020204" pitchFamily="34" charset="0"/>
                <a:ea typeface="Open Sans" panose="020B0606030504020204" pitchFamily="34" charset="0"/>
                <a:cs typeface="Open Sans" panose="020B0606030504020204" pitchFamily="34" charset="0"/>
                <a:hlinkClick r:id="rId3"/>
              </a:rPr>
              <a:t>jlinn@results.org</a:t>
            </a:r>
            <a:r>
              <a:rPr lang="en-US" sz="140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4477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53F4-E341-633E-5EF2-B3C5325DE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FD94E-B830-E85D-344E-0B0626CE4EA9}"/>
              </a:ext>
            </a:extLst>
          </p:cNvPr>
          <p:cNvSpPr>
            <a:spLocks noGrp="1"/>
          </p:cNvSpPr>
          <p:nvPr>
            <p:ph type="title"/>
          </p:nvPr>
        </p:nvSpPr>
        <p:spPr>
          <a:xfrm>
            <a:off x="871254" y="102393"/>
            <a:ext cx="7401491" cy="857250"/>
          </a:xfrm>
        </p:spPr>
        <p:txBody>
          <a:bodyPr>
            <a:normAutofit/>
          </a:bodyPr>
          <a:lstStyle/>
          <a:p>
            <a:r>
              <a:rPr lang="en-US" sz="3200">
                <a:solidFill>
                  <a:srgbClr val="D50032"/>
                </a:solidFill>
              </a:rPr>
              <a:t>Our asks:</a:t>
            </a:r>
          </a:p>
        </p:txBody>
      </p:sp>
      <p:sp>
        <p:nvSpPr>
          <p:cNvPr id="4" name="Slide Number Placeholder 3">
            <a:extLst>
              <a:ext uri="{FF2B5EF4-FFF2-40B4-BE49-F238E27FC236}">
                <a16:creationId xmlns:a16="http://schemas.microsoft.com/office/drawing/2014/main" id="{903CF991-AB1C-386B-0D73-F25A90BBE335}"/>
              </a:ext>
            </a:extLst>
          </p:cNvPr>
          <p:cNvSpPr>
            <a:spLocks noGrp="1"/>
          </p:cNvSpPr>
          <p:nvPr>
            <p:ph type="sldNum" sz="quarter" idx="12"/>
          </p:nvPr>
        </p:nvSpPr>
        <p:spPr/>
        <p:txBody>
          <a:bodyPr/>
          <a:lstStyle/>
          <a:p>
            <a:fld id="{307E6868-079E-1649-B8D1-459B42CE4DE3}" type="slidenum">
              <a:rPr lang="en-US" smtClean="0"/>
              <a:pPr/>
              <a:t>33</a:t>
            </a:fld>
            <a:endParaRPr lang="en-US"/>
          </a:p>
        </p:txBody>
      </p:sp>
      <p:sp>
        <p:nvSpPr>
          <p:cNvPr id="5" name="TextBox 4">
            <a:extLst>
              <a:ext uri="{FF2B5EF4-FFF2-40B4-BE49-F238E27FC236}">
                <a16:creationId xmlns:a16="http://schemas.microsoft.com/office/drawing/2014/main" id="{C2E6B47E-C513-DDDF-8A68-065CDB13093E}"/>
              </a:ext>
            </a:extLst>
          </p:cNvPr>
          <p:cNvSpPr txBox="1"/>
          <p:nvPr/>
        </p:nvSpPr>
        <p:spPr>
          <a:xfrm>
            <a:off x="1197330" y="4610225"/>
            <a:ext cx="1736373" cy="215444"/>
          </a:xfrm>
          <a:prstGeom prst="rect">
            <a:avLst/>
          </a:prstGeom>
          <a:noFill/>
        </p:spPr>
        <p:txBody>
          <a:bodyPr wrap="none" rtlCol="0">
            <a:spAutoFit/>
          </a:bodyPr>
          <a:lstStyle/>
          <a:p>
            <a:r>
              <a:rPr lang="en-US" sz="800">
                <a:latin typeface="Open Sans" panose="020B0606030504020204" pitchFamily="34" charset="0"/>
                <a:ea typeface="Open Sans" panose="020B0606030504020204" pitchFamily="34" charset="0"/>
                <a:cs typeface="Open Sans" panose="020B0606030504020204" pitchFamily="34" charset="0"/>
              </a:rPr>
              <a:t>Photo by Jon Tyson via </a:t>
            </a:r>
            <a:r>
              <a:rPr lang="en-US" sz="800">
                <a:latin typeface="Open Sans" panose="020B0606030504020204" pitchFamily="34" charset="0"/>
                <a:ea typeface="Open Sans" panose="020B0606030504020204" pitchFamily="34" charset="0"/>
                <a:cs typeface="Open Sans" panose="020B0606030504020204" pitchFamily="34" charset="0"/>
                <a:hlinkClick r:id="rId2"/>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75F1649-1C9B-36D7-5A43-3C308E83EBCB}"/>
              </a:ext>
            </a:extLst>
          </p:cNvPr>
          <p:cNvSpPr txBox="1"/>
          <p:nvPr/>
        </p:nvSpPr>
        <p:spPr>
          <a:xfrm>
            <a:off x="3847702" y="1063229"/>
            <a:ext cx="4784854" cy="3654718"/>
          </a:xfrm>
          <a:prstGeom prst="rect">
            <a:avLst/>
          </a:prstGeom>
          <a:noFill/>
        </p:spPr>
        <p:txBody>
          <a:bodyPr wrap="square">
            <a:spAutoFit/>
          </a:bodyPr>
          <a:lstStyle/>
          <a:p>
            <a:pPr>
              <a:lnSpc>
                <a:spcPct val="114000"/>
              </a:lnSpc>
              <a:spcAft>
                <a:spcPts val="600"/>
              </a:spcAft>
            </a:pPr>
            <a:r>
              <a:rPr lang="en-US" sz="2800">
                <a:latin typeface="Open Sans" panose="020B0606030504020204" pitchFamily="34" charset="0"/>
                <a:ea typeface="Open Sans" panose="020B0606030504020204" pitchFamily="34" charset="0"/>
                <a:cs typeface="Open Sans" panose="020B0606030504020204" pitchFamily="34" charset="0"/>
              </a:rPr>
              <a:t>By </a:t>
            </a:r>
            <a:r>
              <a:rPr lang="en-US" sz="2800" b="1">
                <a:latin typeface="Open Sans" panose="020B0606030504020204" pitchFamily="34" charset="0"/>
                <a:ea typeface="Open Sans" panose="020B0606030504020204" pitchFamily="34" charset="0"/>
                <a:cs typeface="Open Sans" panose="020B0606030504020204" pitchFamily="34" charset="0"/>
              </a:rPr>
              <a:t>Monday, January 12, </a:t>
            </a:r>
            <a:r>
              <a:rPr lang="en-US" sz="2800">
                <a:latin typeface="Open Sans" panose="020B0606030504020204" pitchFamily="34" charset="0"/>
                <a:ea typeface="Open Sans" panose="020B0606030504020204" pitchFamily="34" charset="0"/>
                <a:cs typeface="Open Sans" panose="020B0606030504020204" pitchFamily="34" charset="0"/>
              </a:rPr>
              <a:t>please:</a:t>
            </a:r>
          </a:p>
          <a:p>
            <a:pPr marL="571500" indent="-571500">
              <a:lnSpc>
                <a:spcPct val="114000"/>
              </a:lnSpc>
              <a:spcAft>
                <a:spcPts val="6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Update your </a:t>
            </a:r>
            <a:r>
              <a:rPr lang="en-US" sz="2800" b="1">
                <a:latin typeface="Open Sans" panose="020B0606030504020204" pitchFamily="34" charset="0"/>
                <a:ea typeface="Open Sans" panose="020B0606030504020204" pitchFamily="34" charset="0"/>
                <a:cs typeface="Open Sans" panose="020B0606030504020204" pitchFamily="34" charset="0"/>
              </a:rPr>
              <a:t>group roster </a:t>
            </a:r>
          </a:p>
          <a:p>
            <a:pPr marL="571500" indent="-571500">
              <a:lnSpc>
                <a:spcPct val="114000"/>
              </a:lnSpc>
              <a:spcAft>
                <a:spcPts val="6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Fill out your </a:t>
            </a:r>
            <a:r>
              <a:rPr lang="en-US" sz="2800" b="1">
                <a:latin typeface="Open Sans" panose="020B0606030504020204" pitchFamily="34" charset="0"/>
                <a:ea typeface="Open Sans" panose="020B0606030504020204" pitchFamily="34" charset="0"/>
                <a:cs typeface="Open Sans" panose="020B0606030504020204" pitchFamily="34" charset="0"/>
              </a:rPr>
              <a:t>congressional coverage</a:t>
            </a:r>
          </a:p>
        </p:txBody>
      </p:sp>
      <p:pic>
        <p:nvPicPr>
          <p:cNvPr id="7" name="Picture 6">
            <a:extLst>
              <a:ext uri="{FF2B5EF4-FFF2-40B4-BE49-F238E27FC236}">
                <a16:creationId xmlns:a16="http://schemas.microsoft.com/office/drawing/2014/main" id="{1709B2C6-D49E-AD3F-5C61-A8C8203A454E}"/>
              </a:ext>
            </a:extLst>
          </p:cNvPr>
          <p:cNvPicPr>
            <a:picLocks noChangeAspect="1"/>
          </p:cNvPicPr>
          <p:nvPr/>
        </p:nvPicPr>
        <p:blipFill>
          <a:blip r:embed="rId3"/>
          <a:stretch>
            <a:fillRect/>
          </a:stretch>
        </p:blipFill>
        <p:spPr>
          <a:xfrm>
            <a:off x="724298" y="959643"/>
            <a:ext cx="2682439" cy="3624943"/>
          </a:xfrm>
          <a:prstGeom prst="rect">
            <a:avLst/>
          </a:prstGeom>
        </p:spPr>
      </p:pic>
    </p:spTree>
    <p:extLst>
      <p:ext uri="{BB962C8B-B14F-4D97-AF65-F5344CB8AC3E}">
        <p14:creationId xmlns:p14="http://schemas.microsoft.com/office/powerpoint/2010/main" val="273080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8D2B0-85E4-498D-BE7D-82BB80EAAD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48BCC5-581B-5C81-F6D0-5F3A3749B947}"/>
              </a:ext>
            </a:extLst>
          </p:cNvPr>
          <p:cNvSpPr>
            <a:spLocks noGrp="1"/>
          </p:cNvSpPr>
          <p:nvPr>
            <p:ph type="sldNum" sz="quarter" idx="12"/>
          </p:nvPr>
        </p:nvSpPr>
        <p:spPr/>
        <p:txBody>
          <a:bodyPr/>
          <a:lstStyle/>
          <a:p>
            <a:fld id="{307E6868-079E-1649-B8D1-459B42CE4DE3}" type="slidenum">
              <a:rPr lang="en-US" smtClean="0"/>
              <a:t>34</a:t>
            </a:fld>
            <a:endParaRPr lang="en-US"/>
          </a:p>
        </p:txBody>
      </p:sp>
      <p:pic>
        <p:nvPicPr>
          <p:cNvPr id="13" name="Picture 12" descr="A group of people sitting at a table&#10;&#10;AI-generated content may be incorrect.">
            <a:extLst>
              <a:ext uri="{FF2B5EF4-FFF2-40B4-BE49-F238E27FC236}">
                <a16:creationId xmlns:a16="http://schemas.microsoft.com/office/drawing/2014/main" id="{9AAD2CEE-FEED-06B6-550C-E38BEECE4B0A}"/>
              </a:ext>
            </a:extLst>
          </p:cNvPr>
          <p:cNvPicPr>
            <a:picLocks noChangeAspect="1"/>
          </p:cNvPicPr>
          <p:nvPr/>
        </p:nvPicPr>
        <p:blipFill>
          <a:blip r:embed="rId2"/>
          <a:stretch>
            <a:fillRect/>
          </a:stretch>
        </p:blipFill>
        <p:spPr>
          <a:xfrm>
            <a:off x="221642" y="360265"/>
            <a:ext cx="1967494" cy="1288198"/>
          </a:xfrm>
          <a:prstGeom prst="rect">
            <a:avLst/>
          </a:prstGeom>
        </p:spPr>
      </p:pic>
      <p:pic>
        <p:nvPicPr>
          <p:cNvPr id="14" name="Picture 13" descr="A group of people sitting around a table&#10;&#10;AI-generated content may be incorrect.">
            <a:extLst>
              <a:ext uri="{FF2B5EF4-FFF2-40B4-BE49-F238E27FC236}">
                <a16:creationId xmlns:a16="http://schemas.microsoft.com/office/drawing/2014/main" id="{179BF6AB-2545-0C75-042D-6D445CAC5FC6}"/>
              </a:ext>
            </a:extLst>
          </p:cNvPr>
          <p:cNvPicPr>
            <a:picLocks noChangeAspect="1"/>
          </p:cNvPicPr>
          <p:nvPr/>
        </p:nvPicPr>
        <p:blipFill>
          <a:blip r:embed="rId3"/>
          <a:stretch>
            <a:fillRect/>
          </a:stretch>
        </p:blipFill>
        <p:spPr>
          <a:xfrm>
            <a:off x="2289495" y="352829"/>
            <a:ext cx="2033704" cy="1295633"/>
          </a:xfrm>
          <a:prstGeom prst="rect">
            <a:avLst/>
          </a:prstGeom>
        </p:spPr>
      </p:pic>
      <p:pic>
        <p:nvPicPr>
          <p:cNvPr id="15" name="Picture 14" descr="A group of people posing for a photo in front of a large white building&#10;&#10;AI-generated content may be incorrect.">
            <a:extLst>
              <a:ext uri="{FF2B5EF4-FFF2-40B4-BE49-F238E27FC236}">
                <a16:creationId xmlns:a16="http://schemas.microsoft.com/office/drawing/2014/main" id="{CEC54A84-6D7C-B3B2-67C5-B09352272F05}"/>
              </a:ext>
            </a:extLst>
          </p:cNvPr>
          <p:cNvPicPr>
            <a:picLocks noChangeAspect="1"/>
          </p:cNvPicPr>
          <p:nvPr/>
        </p:nvPicPr>
        <p:blipFill>
          <a:blip r:embed="rId4"/>
          <a:stretch>
            <a:fillRect/>
          </a:stretch>
        </p:blipFill>
        <p:spPr>
          <a:xfrm>
            <a:off x="484381" y="3355820"/>
            <a:ext cx="2267183" cy="1446174"/>
          </a:xfrm>
          <a:prstGeom prst="rect">
            <a:avLst/>
          </a:prstGeom>
        </p:spPr>
      </p:pic>
      <p:pic>
        <p:nvPicPr>
          <p:cNvPr id="16" name="Picture 15" descr="A person in a suit holding a red envelope and a person in a blue suit&#10;&#10;AI-generated content may be incorrect.">
            <a:extLst>
              <a:ext uri="{FF2B5EF4-FFF2-40B4-BE49-F238E27FC236}">
                <a16:creationId xmlns:a16="http://schemas.microsoft.com/office/drawing/2014/main" id="{7BE676D6-C321-1899-1CA7-6A637EC9F83E}"/>
              </a:ext>
            </a:extLst>
          </p:cNvPr>
          <p:cNvPicPr>
            <a:picLocks noChangeAspect="1"/>
          </p:cNvPicPr>
          <p:nvPr/>
        </p:nvPicPr>
        <p:blipFill>
          <a:blip r:embed="rId5"/>
          <a:stretch>
            <a:fillRect/>
          </a:stretch>
        </p:blipFill>
        <p:spPr>
          <a:xfrm>
            <a:off x="6208970" y="360265"/>
            <a:ext cx="1676356" cy="1124603"/>
          </a:xfrm>
          <a:prstGeom prst="rect">
            <a:avLst/>
          </a:prstGeom>
        </p:spPr>
      </p:pic>
      <p:pic>
        <p:nvPicPr>
          <p:cNvPr id="17" name="Picture 16" descr="A person standing in front of a person in a suit&#10;&#10;AI-generated content may be incorrect.">
            <a:extLst>
              <a:ext uri="{FF2B5EF4-FFF2-40B4-BE49-F238E27FC236}">
                <a16:creationId xmlns:a16="http://schemas.microsoft.com/office/drawing/2014/main" id="{09B5323D-CAC1-8F01-4143-739769CADA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01632" y="3355192"/>
            <a:ext cx="2124528" cy="1448736"/>
          </a:xfrm>
          <a:prstGeom prst="rect">
            <a:avLst/>
          </a:prstGeom>
        </p:spPr>
      </p:pic>
      <p:pic>
        <p:nvPicPr>
          <p:cNvPr id="18" name="Picture 17" descr="A person standing next to a flag&#10;&#10;AI-generated content may be incorrect.">
            <a:extLst>
              <a:ext uri="{FF2B5EF4-FFF2-40B4-BE49-F238E27FC236}">
                <a16:creationId xmlns:a16="http://schemas.microsoft.com/office/drawing/2014/main" id="{A1878A25-2C5A-FAB0-61E1-3A798D8A2C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7287059" y="1960486"/>
            <a:ext cx="1934838" cy="1461457"/>
          </a:xfrm>
          <a:prstGeom prst="rect">
            <a:avLst/>
          </a:prstGeom>
        </p:spPr>
      </p:pic>
      <p:pic>
        <p:nvPicPr>
          <p:cNvPr id="19" name="Picture 18" descr="A person and person sitting at a table with a baby&#10;&#10;AI-generated content may be incorrect.">
            <a:extLst>
              <a:ext uri="{FF2B5EF4-FFF2-40B4-BE49-F238E27FC236}">
                <a16:creationId xmlns:a16="http://schemas.microsoft.com/office/drawing/2014/main" id="{E3BF1D51-48DA-214C-8130-B8D3274D3E5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00311" y="352829"/>
            <a:ext cx="1731547" cy="1270720"/>
          </a:xfrm>
          <a:prstGeom prst="rect">
            <a:avLst/>
          </a:prstGeom>
        </p:spPr>
      </p:pic>
      <p:pic>
        <p:nvPicPr>
          <p:cNvPr id="20" name="Picture 19" descr="Two women standing in front of flags&#10;&#10;AI-generated content may be incorrect.">
            <a:extLst>
              <a:ext uri="{FF2B5EF4-FFF2-40B4-BE49-F238E27FC236}">
                <a16:creationId xmlns:a16="http://schemas.microsoft.com/office/drawing/2014/main" id="{89EF40E3-56B8-8AE2-DF17-9C51DA7F72E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6095" y="1960145"/>
            <a:ext cx="1769119" cy="1221430"/>
          </a:xfrm>
          <a:prstGeom prst="rect">
            <a:avLst/>
          </a:prstGeom>
        </p:spPr>
      </p:pic>
      <p:pic>
        <p:nvPicPr>
          <p:cNvPr id="21" name="Picture 20" descr="A person and a child posing for a picture&#10;&#10;AI-generated content may be incorrect.">
            <a:extLst>
              <a:ext uri="{FF2B5EF4-FFF2-40B4-BE49-F238E27FC236}">
                <a16:creationId xmlns:a16="http://schemas.microsoft.com/office/drawing/2014/main" id="{DC06A7D5-3F6B-77D2-6E62-B204174213B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59188" y="3316312"/>
            <a:ext cx="2131534" cy="1453529"/>
          </a:xfrm>
          <a:prstGeom prst="rect">
            <a:avLst/>
          </a:prstGeom>
        </p:spPr>
      </p:pic>
      <p:sp>
        <p:nvSpPr>
          <p:cNvPr id="6" name="TextBox 5">
            <a:extLst>
              <a:ext uri="{FF2B5EF4-FFF2-40B4-BE49-F238E27FC236}">
                <a16:creationId xmlns:a16="http://schemas.microsoft.com/office/drawing/2014/main" id="{897BAF41-63E2-715A-99DB-1EEAAC80F0B9}"/>
              </a:ext>
            </a:extLst>
          </p:cNvPr>
          <p:cNvSpPr txBox="1"/>
          <p:nvPr/>
        </p:nvSpPr>
        <p:spPr>
          <a:xfrm>
            <a:off x="2436617" y="1797794"/>
            <a:ext cx="4765728" cy="1124603"/>
          </a:xfrm>
          <a:prstGeom prst="rect">
            <a:avLst/>
          </a:prstGeom>
          <a:noFill/>
        </p:spPr>
        <p:txBody>
          <a:bodyPr wrap="square" rtlCol="0">
            <a:spAutoFit/>
          </a:bodyPr>
          <a:lstStyle/>
          <a:p>
            <a:pPr algn="ctr">
              <a:lnSpc>
                <a:spcPct val="114000"/>
              </a:lnSpc>
              <a:spcAft>
                <a:spcPts val="600"/>
              </a:spcAft>
            </a:pPr>
            <a:r>
              <a:rPr lang="en-US" sz="2000" b="1">
                <a:latin typeface="Open Sans"/>
                <a:ea typeface="Open Sans"/>
                <a:cs typeface="Open Sans"/>
              </a:rPr>
              <a:t>I still believe in a place called </a:t>
            </a:r>
            <a:r>
              <a:rPr lang="en-US" sz="2000" b="1">
                <a:solidFill>
                  <a:schemeClr val="tx2"/>
                </a:solidFill>
                <a:latin typeface="Open Sans"/>
                <a:ea typeface="Open Sans"/>
                <a:cs typeface="Open Sans"/>
              </a:rPr>
              <a:t>HOPE</a:t>
            </a:r>
            <a:r>
              <a:rPr lang="en-US" sz="2000" b="1">
                <a:latin typeface="Open Sans"/>
                <a:ea typeface="Open Sans"/>
                <a:cs typeface="Open Sans"/>
              </a:rPr>
              <a:t>, a place called </a:t>
            </a:r>
            <a:r>
              <a:rPr lang="en-US" sz="2000" b="1">
                <a:solidFill>
                  <a:schemeClr val="tx2"/>
                </a:solidFill>
                <a:latin typeface="Open Sans"/>
                <a:ea typeface="Open Sans"/>
                <a:cs typeface="Open Sans"/>
              </a:rPr>
              <a:t>AMERICA</a:t>
            </a:r>
            <a:r>
              <a:rPr lang="en-US" sz="2000" b="1">
                <a:latin typeface="Open Sans"/>
                <a:ea typeface="Open Sans"/>
                <a:cs typeface="Open Sans"/>
              </a:rPr>
              <a:t>!</a:t>
            </a:r>
            <a:br>
              <a:rPr lang="en-US" sz="2000">
                <a:latin typeface="Open Sans"/>
                <a:ea typeface="Open Sans"/>
                <a:cs typeface="Open Sans"/>
              </a:rPr>
            </a:br>
            <a:r>
              <a:rPr lang="en-US" sz="2000">
                <a:latin typeface="Open Sans"/>
                <a:ea typeface="Open Sans"/>
                <a:cs typeface="Open Sans"/>
              </a:rPr>
              <a:t>-President Bill Clinton</a:t>
            </a:r>
            <a:endParaRPr lang="en-US" sz="2000"/>
          </a:p>
        </p:txBody>
      </p:sp>
    </p:spTree>
    <p:extLst>
      <p:ext uri="{BB962C8B-B14F-4D97-AF65-F5344CB8AC3E}">
        <p14:creationId xmlns:p14="http://schemas.microsoft.com/office/powerpoint/2010/main" val="478659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A3739D-EEAC-2F31-3B1D-F9801A9963A9}"/>
              </a:ext>
            </a:extLst>
          </p:cNvPr>
          <p:cNvSpPr>
            <a:spLocks noGrp="1"/>
          </p:cNvSpPr>
          <p:nvPr>
            <p:ph type="title"/>
          </p:nvPr>
        </p:nvSpPr>
        <p:spPr>
          <a:xfrm>
            <a:off x="457200" y="205979"/>
            <a:ext cx="7401491" cy="857250"/>
          </a:xfrm>
        </p:spPr>
        <p:txBody>
          <a:bodyPr anchor="ctr">
            <a:normAutofit fontScale="90000"/>
          </a:bodyPr>
          <a:lstStyle/>
          <a:p>
            <a:r>
              <a:rPr lang="en-US">
                <a:latin typeface="Open Sans"/>
                <a:ea typeface="Open Sans"/>
                <a:cs typeface="Open Sans"/>
              </a:rPr>
              <a:t>2026 RESULTS National Conference</a:t>
            </a:r>
            <a:endParaRPr lang="en-US"/>
          </a:p>
        </p:txBody>
      </p:sp>
      <p:pic>
        <p:nvPicPr>
          <p:cNvPr id="6" name="Content Placeholder 5" descr="A close up of a sign&#10;&#10;AI-generated content may be incorrect.">
            <a:extLst>
              <a:ext uri="{FF2B5EF4-FFF2-40B4-BE49-F238E27FC236}">
                <a16:creationId xmlns:a16="http://schemas.microsoft.com/office/drawing/2014/main" id="{50F6D0BA-5174-4FFA-268A-2213959ABDD1}"/>
              </a:ext>
            </a:extLst>
          </p:cNvPr>
          <p:cNvPicPr>
            <a:picLocks noGrp="1" noChangeAspect="1"/>
          </p:cNvPicPr>
          <p:nvPr>
            <p:ph idx="1"/>
          </p:nvPr>
        </p:nvPicPr>
        <p:blipFill>
          <a:blip r:embed="rId2"/>
          <a:srcRect t="6" r="-528" b="-1655"/>
          <a:stretch>
            <a:fillRect/>
          </a:stretch>
        </p:blipFill>
        <p:spPr>
          <a:xfrm>
            <a:off x="456224" y="1128435"/>
            <a:ext cx="8033340" cy="3548727"/>
          </a:xfrm>
          <a:prstGeom prst="rect">
            <a:avLst/>
          </a:prstGeom>
          <a:noFill/>
        </p:spPr>
      </p:pic>
      <p:sp>
        <p:nvSpPr>
          <p:cNvPr id="5" name="Slide Number Placeholder 4">
            <a:extLst>
              <a:ext uri="{FF2B5EF4-FFF2-40B4-BE49-F238E27FC236}">
                <a16:creationId xmlns:a16="http://schemas.microsoft.com/office/drawing/2014/main" id="{ED4BE97B-91DC-CF5F-E500-50D244DF7DAC}"/>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35</a:t>
            </a:fld>
            <a:endParaRPr lang="en-US"/>
          </a:p>
        </p:txBody>
      </p:sp>
    </p:spTree>
    <p:extLst>
      <p:ext uri="{BB962C8B-B14F-4D97-AF65-F5344CB8AC3E}">
        <p14:creationId xmlns:p14="http://schemas.microsoft.com/office/powerpoint/2010/main" val="1125573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C383-C017-FA3C-AD1D-4F6CFBBEC3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CEB43-38BC-B851-F983-7463210C20C2}"/>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370682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8DC69F-6862-B765-29FB-3713A0EB7115}"/>
              </a:ext>
            </a:extLst>
          </p:cNvPr>
          <p:cNvSpPr>
            <a:spLocks noGrp="1"/>
          </p:cNvSpPr>
          <p:nvPr>
            <p:ph type="sldNum" sz="quarter" idx="12"/>
          </p:nvPr>
        </p:nvSpPr>
        <p:spPr/>
        <p:txBody>
          <a:bodyPr/>
          <a:lstStyle/>
          <a:p>
            <a:fld id="{307E6868-079E-1649-B8D1-459B42CE4DE3}" type="slidenum">
              <a:rPr lang="en-US" smtClean="0"/>
              <a:pPr/>
              <a:t>37</a:t>
            </a:fld>
            <a:endParaRPr lang="en-US"/>
          </a:p>
        </p:txBody>
      </p:sp>
      <p:sp>
        <p:nvSpPr>
          <p:cNvPr id="2" name="AutoShape 2">
            <a:extLst>
              <a:ext uri="{FF2B5EF4-FFF2-40B4-BE49-F238E27FC236}">
                <a16:creationId xmlns:a16="http://schemas.microsoft.com/office/drawing/2014/main" id="{51019F32-E55B-EF20-A2DD-8D4731B8FF5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998D42F1-B2BE-F285-4F08-D91AA29D9C44}"/>
              </a:ext>
            </a:extLst>
          </p:cNvPr>
          <p:cNvPicPr>
            <a:picLocks noChangeAspect="1"/>
          </p:cNvPicPr>
          <p:nvPr/>
        </p:nvPicPr>
        <p:blipFill>
          <a:blip r:embed="rId2"/>
          <a:stretch>
            <a:fillRect/>
          </a:stretch>
        </p:blipFill>
        <p:spPr>
          <a:xfrm>
            <a:off x="1537027" y="1209675"/>
            <a:ext cx="2724150" cy="2724150"/>
          </a:xfrm>
          <a:prstGeom prst="rect">
            <a:avLst/>
          </a:prstGeom>
        </p:spPr>
      </p:pic>
      <p:sp>
        <p:nvSpPr>
          <p:cNvPr id="7" name="Content Placeholder 6">
            <a:extLst>
              <a:ext uri="{FF2B5EF4-FFF2-40B4-BE49-F238E27FC236}">
                <a16:creationId xmlns:a16="http://schemas.microsoft.com/office/drawing/2014/main" id="{4EB7D38C-F466-7BEC-812B-ADA79F6F5F7F}"/>
              </a:ext>
            </a:extLst>
          </p:cNvPr>
          <p:cNvSpPr txBox="1">
            <a:spLocks/>
          </p:cNvSpPr>
          <p:nvPr/>
        </p:nvSpPr>
        <p:spPr>
          <a:xfrm>
            <a:off x="4322735" y="2025958"/>
            <a:ext cx="4460929" cy="183033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a:latin typeface="Open Sans"/>
                <a:ea typeface="Open Sans"/>
                <a:cs typeface="Open Sans"/>
              </a:rPr>
              <a:t>Lisa Marchal</a:t>
            </a:r>
          </a:p>
          <a:p>
            <a:pPr marL="0" indent="0">
              <a:buFont typeface="Arial"/>
              <a:buNone/>
            </a:pPr>
            <a:r>
              <a:rPr lang="en-US" sz="2000">
                <a:latin typeface="Open Sans"/>
                <a:ea typeface="Open Sans"/>
                <a:cs typeface="Open Sans"/>
              </a:rPr>
              <a:t>Senior Manager, Grassroots Impact</a:t>
            </a:r>
          </a:p>
          <a:p>
            <a:pPr marL="0" indent="0">
              <a:buFont typeface="Arial"/>
              <a:buNone/>
            </a:pPr>
            <a:r>
              <a:rPr lang="en-US" sz="2000">
                <a:latin typeface="Open Sans"/>
                <a:ea typeface="Open Sans"/>
                <a:cs typeface="Open Sans"/>
                <a:hlinkClick r:id="rId3"/>
              </a:rPr>
              <a:t>lmarchal@results.org</a:t>
            </a:r>
            <a:r>
              <a:rPr lang="en-US" sz="2000">
                <a:latin typeface="Open Sans"/>
                <a:ea typeface="Open Sans"/>
                <a:cs typeface="Open Sans"/>
              </a:rPr>
              <a:t> </a:t>
            </a:r>
            <a:endParaRPr lang="en-US" sz="2000"/>
          </a:p>
        </p:txBody>
      </p:sp>
    </p:spTree>
    <p:extLst>
      <p:ext uri="{BB962C8B-B14F-4D97-AF65-F5344CB8AC3E}">
        <p14:creationId xmlns:p14="http://schemas.microsoft.com/office/powerpoint/2010/main" val="3624151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A46E-CAE3-2666-770F-81F845A9E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D6EE4-D630-DB9D-8AF7-A715DB475E93}"/>
              </a:ext>
            </a:extLst>
          </p:cNvPr>
          <p:cNvSpPr>
            <a:spLocks noGrp="1"/>
          </p:cNvSpPr>
          <p:nvPr>
            <p:ph type="title"/>
          </p:nvPr>
        </p:nvSpPr>
        <p:spPr>
          <a:xfrm>
            <a:off x="871253" y="241697"/>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C8A56F14-60C7-2644-7A2B-A7477EEE719B}"/>
              </a:ext>
            </a:extLst>
          </p:cNvPr>
          <p:cNvSpPr>
            <a:spLocks noGrp="1"/>
          </p:cNvSpPr>
          <p:nvPr>
            <p:ph idx="1"/>
          </p:nvPr>
        </p:nvSpPr>
        <p:spPr>
          <a:xfrm>
            <a:off x="457198" y="1646635"/>
            <a:ext cx="8229600" cy="3394472"/>
          </a:xfrm>
        </p:spPr>
        <p:txBody>
          <a:bodyPr>
            <a:normAutofit/>
          </a:bodyPr>
          <a:lstStyle/>
          <a:p>
            <a:pPr marL="0" marR="0" lvl="0" indent="0" algn="ctr" defTabSz="457200" rtl="0" eaLnBrk="1" fontAlgn="auto" latinLnBrk="0" hangingPunct="1">
              <a:lnSpc>
                <a:spcPct val="114000"/>
              </a:lnSpc>
              <a:spcBef>
                <a:spcPts val="0"/>
              </a:spcBef>
              <a:spcAft>
                <a:spcPts val="120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Please c</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omplete the Zoom poll by indicating the number of people in the room with you today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(including yourself).</a:t>
            </a:r>
          </a:p>
        </p:txBody>
      </p:sp>
      <p:sp>
        <p:nvSpPr>
          <p:cNvPr id="5" name="Slide Number Placeholder 4">
            <a:extLst>
              <a:ext uri="{FF2B5EF4-FFF2-40B4-BE49-F238E27FC236}">
                <a16:creationId xmlns:a16="http://schemas.microsoft.com/office/drawing/2014/main" id="{DE93F4AD-17D2-24B6-F477-0EADE970B147}"/>
              </a:ext>
            </a:extLst>
          </p:cNvPr>
          <p:cNvSpPr>
            <a:spLocks noGrp="1"/>
          </p:cNvSpPr>
          <p:nvPr>
            <p:ph type="sldNum" sz="quarter" idx="12"/>
          </p:nvPr>
        </p:nvSpPr>
        <p:spPr/>
        <p:txBody>
          <a:bodyPr/>
          <a:lstStyle/>
          <a:p>
            <a:fld id="{307E6868-079E-1649-B8D1-459B42CE4DE3}" type="slidenum">
              <a:rPr lang="en-US" smtClean="0"/>
              <a:t>38</a:t>
            </a:fld>
            <a:endParaRPr lang="en-US"/>
          </a:p>
        </p:txBody>
      </p:sp>
    </p:spTree>
    <p:extLst>
      <p:ext uri="{BB962C8B-B14F-4D97-AF65-F5344CB8AC3E}">
        <p14:creationId xmlns:p14="http://schemas.microsoft.com/office/powerpoint/2010/main" val="1858797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2801-65BA-C1AE-24A1-16691F6715D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BE5D93-91C4-1BD6-FC21-D0A16286DBFC}"/>
              </a:ext>
            </a:extLst>
          </p:cNvPr>
          <p:cNvSpPr>
            <a:spLocks noGrp="1"/>
          </p:cNvSpPr>
          <p:nvPr>
            <p:ph sz="half" idx="2"/>
          </p:nvPr>
        </p:nvSpPr>
        <p:spPr>
          <a:xfrm>
            <a:off x="422693" y="1901496"/>
            <a:ext cx="8298611" cy="3242004"/>
          </a:xfrm>
        </p:spPr>
        <p:txBody>
          <a:bodyPr vert="horz" lIns="91440" tIns="45720" rIns="91440" bIns="45720" rtlCol="0" anchor="t">
            <a:normAutofit fontScale="55000" lnSpcReduction="20000"/>
          </a:bodyPr>
          <a:lstStyle/>
          <a:p>
            <a:pPr marL="457200" lvl="1" indent="0" algn="ctr">
              <a:lnSpc>
                <a:spcPct val="134000"/>
              </a:lnSpc>
              <a:spcBef>
                <a:spcPts val="0"/>
              </a:spcBef>
              <a:spcAft>
                <a:spcPts val="1200"/>
              </a:spcAft>
              <a:buNone/>
            </a:pPr>
            <a:r>
              <a:rPr lang="en-US" sz="5100" b="1">
                <a:solidFill>
                  <a:srgbClr val="D50032"/>
                </a:solidFill>
                <a:latin typeface="Open Sans"/>
                <a:ea typeface="Open Sans"/>
                <a:cs typeface="Open Sans"/>
              </a:rPr>
              <a:t>You got 581 pieces published!</a:t>
            </a:r>
          </a:p>
          <a:p>
            <a:pPr marL="457200" lvl="1" indent="0" algn="ctr">
              <a:lnSpc>
                <a:spcPct val="134000"/>
              </a:lnSpc>
              <a:spcBef>
                <a:spcPts val="0"/>
              </a:spcBef>
              <a:spcAft>
                <a:spcPts val="1200"/>
              </a:spcAft>
              <a:buNone/>
            </a:pPr>
            <a:r>
              <a:rPr lang="en-US" sz="3800">
                <a:latin typeface="Open Sans"/>
                <a:ea typeface="Open Sans"/>
                <a:cs typeface="Open Sans"/>
              </a:rPr>
              <a:t>We were a little short of our goal (600) but in a tough year with a tightening media landscape, this is outstanding!</a:t>
            </a:r>
          </a:p>
          <a:p>
            <a:pPr marL="0" lvl="1" indent="0" algn="ctr">
              <a:lnSpc>
                <a:spcPct val="134000"/>
              </a:lnSpc>
              <a:spcBef>
                <a:spcPts val="0"/>
              </a:spcBef>
              <a:spcAft>
                <a:spcPts val="1200"/>
              </a:spcAft>
              <a:buNone/>
            </a:pPr>
            <a:r>
              <a:rPr lang="en-US" sz="2900" i="1">
                <a:latin typeface="Open Sans"/>
                <a:ea typeface="Open Sans"/>
                <a:cs typeface="Open Sans"/>
              </a:rPr>
              <a:t>See your media at: </a:t>
            </a:r>
            <a:r>
              <a:rPr lang="en-US" sz="2900" i="1">
                <a:solidFill>
                  <a:srgbClr val="D50032"/>
                </a:solidFill>
                <a:latin typeface="Open Sans"/>
                <a:ea typeface="Open Sans"/>
                <a:cs typeface="Open Sans"/>
                <a:hlinkClick r:id="rId2"/>
              </a:rPr>
              <a:t>https://airtable.com/appfAPsIcTTu2lXMX/shrO8VvkjjXxlhbOU</a:t>
            </a:r>
            <a:r>
              <a:rPr lang="en-US" sz="2900" i="1">
                <a:solidFill>
                  <a:srgbClr val="D50032"/>
                </a:solidFill>
                <a:latin typeface="Open Sans"/>
                <a:ea typeface="Open Sans"/>
                <a:cs typeface="Open Sans"/>
              </a:rPr>
              <a:t>. </a:t>
            </a:r>
            <a:r>
              <a:rPr lang="en-US" sz="2900" i="1">
                <a:latin typeface="Open Sans"/>
                <a:ea typeface="Open Sans"/>
                <a:cs typeface="Open Sans"/>
              </a:rPr>
              <a:t>If you had a piece published that is not listed, please report it at: </a:t>
            </a:r>
            <a:r>
              <a:rPr lang="en-US" sz="2900" i="1">
                <a:solidFill>
                  <a:srgbClr val="D50032"/>
                </a:solidFill>
                <a:latin typeface="Open Sans"/>
                <a:ea typeface="Open Sans"/>
                <a:cs typeface="Open Sans"/>
              </a:rPr>
              <a:t>https://results.org/report-media</a:t>
            </a:r>
          </a:p>
          <a:p>
            <a:pPr marL="457200" lvl="1" indent="0" algn="ctr">
              <a:lnSpc>
                <a:spcPct val="134000"/>
              </a:lnSpc>
              <a:spcBef>
                <a:spcPts val="0"/>
              </a:spcBef>
              <a:spcAft>
                <a:spcPts val="1200"/>
              </a:spcAft>
              <a:buNone/>
            </a:pPr>
            <a:r>
              <a:rPr lang="en-US" sz="5100" b="1">
                <a:latin typeface="Open Sans"/>
                <a:ea typeface="Open Sans"/>
                <a:cs typeface="Open Sans"/>
              </a:rPr>
              <a:t>Congratulations and thank you!</a:t>
            </a:r>
          </a:p>
          <a:p>
            <a:pPr marL="457200" lvl="1" indent="0" algn="ctr">
              <a:lnSpc>
                <a:spcPct val="124000"/>
              </a:lnSpc>
              <a:spcBef>
                <a:spcPts val="0"/>
              </a:spcBef>
              <a:spcAft>
                <a:spcPts val="1200"/>
              </a:spcAft>
              <a:buNone/>
            </a:pPr>
            <a:endParaRPr lang="en-US" sz="2000"/>
          </a:p>
        </p:txBody>
      </p:sp>
      <p:sp>
        <p:nvSpPr>
          <p:cNvPr id="9" name="Slide Number Placeholder 8">
            <a:extLst>
              <a:ext uri="{FF2B5EF4-FFF2-40B4-BE49-F238E27FC236}">
                <a16:creationId xmlns:a16="http://schemas.microsoft.com/office/drawing/2014/main" id="{3FEFAE72-429E-8373-D4A5-510252EDB271}"/>
              </a:ext>
            </a:extLst>
          </p:cNvPr>
          <p:cNvSpPr>
            <a:spLocks noGrp="1"/>
          </p:cNvSpPr>
          <p:nvPr>
            <p:ph type="sldNum" sz="quarter" idx="12"/>
          </p:nvPr>
        </p:nvSpPr>
        <p:spPr/>
        <p:txBody>
          <a:bodyPr/>
          <a:lstStyle/>
          <a:p>
            <a:fld id="{307E6868-079E-1649-B8D1-459B42CE4DE3}" type="slidenum">
              <a:rPr lang="en-US" smtClean="0"/>
              <a:t>39</a:t>
            </a:fld>
            <a:endParaRPr lang="en-US"/>
          </a:p>
        </p:txBody>
      </p:sp>
      <p:sp>
        <p:nvSpPr>
          <p:cNvPr id="3" name="AutoShape 2">
            <a:extLst>
              <a:ext uri="{FF2B5EF4-FFF2-40B4-BE49-F238E27FC236}">
                <a16:creationId xmlns:a16="http://schemas.microsoft.com/office/drawing/2014/main" id="{BBE92E2C-FD05-0023-F60E-CE1D78D4C78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logo with text and a square and two waves&#10;&#10;AI-generated content may be incorrect.">
            <a:extLst>
              <a:ext uri="{FF2B5EF4-FFF2-40B4-BE49-F238E27FC236}">
                <a16:creationId xmlns:a16="http://schemas.microsoft.com/office/drawing/2014/main" id="{834C84A8-3117-3B47-30D4-8535A05566BC}"/>
              </a:ext>
            </a:extLst>
          </p:cNvPr>
          <p:cNvPicPr>
            <a:picLocks noChangeAspect="1"/>
          </p:cNvPicPr>
          <p:nvPr/>
        </p:nvPicPr>
        <p:blipFill>
          <a:blip r:embed="rId3"/>
          <a:stretch>
            <a:fillRect/>
          </a:stretch>
        </p:blipFill>
        <p:spPr>
          <a:xfrm>
            <a:off x="3561555" y="125802"/>
            <a:ext cx="2020885" cy="1650659"/>
          </a:xfrm>
          <a:prstGeom prst="rect">
            <a:avLst/>
          </a:prstGeom>
        </p:spPr>
      </p:pic>
      <p:pic>
        <p:nvPicPr>
          <p:cNvPr id="1026" name="Picture 2" descr="a cup of coffee and a pair of glasses on a newspaper">
            <a:extLst>
              <a:ext uri="{FF2B5EF4-FFF2-40B4-BE49-F238E27FC236}">
                <a16:creationId xmlns:a16="http://schemas.microsoft.com/office/drawing/2014/main" id="{3F251EEE-E9D3-BB08-AA09-1AE4049D6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65" y="174071"/>
            <a:ext cx="1573079" cy="17359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FFB65C-DE4A-F11A-FEAA-DBEFA2BFFDA8}"/>
              </a:ext>
            </a:extLst>
          </p:cNvPr>
          <p:cNvSpPr txBox="1"/>
          <p:nvPr/>
        </p:nvSpPr>
        <p:spPr>
          <a:xfrm>
            <a:off x="259595" y="1901496"/>
            <a:ext cx="1673817" cy="215444"/>
          </a:xfrm>
          <a:prstGeom prst="rect">
            <a:avLst/>
          </a:prstGeom>
          <a:noFill/>
        </p:spPr>
        <p:txBody>
          <a:bodyPr wrap="square" rtlCol="0">
            <a:spAutoFit/>
          </a:bodyPr>
          <a:lstStyle/>
          <a:p>
            <a:pPr algn="ctr"/>
            <a:r>
              <a:rPr lang="en-US" sz="800">
                <a:latin typeface="Open Sans" panose="020B0606030504020204" pitchFamily="34" charset="0"/>
                <a:ea typeface="Open Sans" panose="020B0606030504020204" pitchFamily="34" charset="0"/>
                <a:cs typeface="Open Sans" panose="020B0606030504020204" pitchFamily="34" charset="0"/>
              </a:rPr>
              <a:t>Photo by Ashni via </a:t>
            </a:r>
            <a:r>
              <a:rPr lang="en-US" sz="800">
                <a:latin typeface="Open Sans" panose="020B0606030504020204" pitchFamily="34" charset="0"/>
                <a:ea typeface="Open Sans" panose="020B0606030504020204" pitchFamily="34" charset="0"/>
                <a:cs typeface="Open Sans" panose="020B0606030504020204" pitchFamily="34" charset="0"/>
                <a:hlinkClick r:id="rId5"/>
              </a:rPr>
              <a:t>Unsplash</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01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6780C-9FF1-48DA-B24F-3C2E0A60C7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1696F-3B19-4D7F-3D28-4151A3583581}"/>
              </a:ext>
            </a:extLst>
          </p:cNvPr>
          <p:cNvSpPr>
            <a:spLocks noGrp="1"/>
          </p:cNvSpPr>
          <p:nvPr>
            <p:ph type="sldNum" sz="quarter" idx="12"/>
          </p:nvPr>
        </p:nvSpPr>
        <p:spPr/>
        <p:txBody>
          <a:bodyPr/>
          <a:lstStyle/>
          <a:p>
            <a:fld id="{307E6868-079E-1649-B8D1-459B42CE4DE3}" type="slidenum">
              <a:rPr lang="en-US" smtClean="0"/>
              <a:t>4</a:t>
            </a:fld>
            <a:endParaRPr lang="en-US"/>
          </a:p>
        </p:txBody>
      </p:sp>
      <p:sp>
        <p:nvSpPr>
          <p:cNvPr id="7" name="AutoShape 4" descr="Image preview">
            <a:extLst>
              <a:ext uri="{FF2B5EF4-FFF2-40B4-BE49-F238E27FC236}">
                <a16:creationId xmlns:a16="http://schemas.microsoft.com/office/drawing/2014/main" id="{3D3F2307-AEED-C1CD-A14F-D81223A4E3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a:extLst>
              <a:ext uri="{FF2B5EF4-FFF2-40B4-BE49-F238E27FC236}">
                <a16:creationId xmlns:a16="http://schemas.microsoft.com/office/drawing/2014/main" id="{E4D9D6AC-ECE9-65F6-F457-3AA92C0048B0}"/>
              </a:ext>
            </a:extLst>
          </p:cNvPr>
          <p:cNvSpPr>
            <a:spLocks noChangeAspect="1" noChangeArrowheads="1"/>
          </p:cNvSpPr>
          <p:nvPr/>
        </p:nvSpPr>
        <p:spPr bwMode="auto">
          <a:xfrm>
            <a:off x="4572000" y="257175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2B029EC-ABD4-BD62-E010-056C4E2D0F50}"/>
              </a:ext>
            </a:extLst>
          </p:cNvPr>
          <p:cNvSpPr txBox="1"/>
          <p:nvPr/>
        </p:nvSpPr>
        <p:spPr>
          <a:xfrm>
            <a:off x="1755911" y="4140312"/>
            <a:ext cx="5936975" cy="707886"/>
          </a:xfrm>
          <a:prstGeom prst="rect">
            <a:avLst/>
          </a:prstGeom>
          <a:noFill/>
        </p:spPr>
        <p:txBody>
          <a:bodyPr wrap="square" lIns="91440" tIns="45720" rIns="91440" bIns="45720" rtlCol="0" anchor="t">
            <a:spAutoFit/>
          </a:bodyPr>
          <a:lstStyle/>
          <a:p>
            <a:pPr algn="ctr"/>
            <a:endParaRPr lang="en-US" sz="2200">
              <a:latin typeface="Open Sans"/>
              <a:ea typeface="Open Sans"/>
              <a:cs typeface="Open Sans"/>
            </a:endParaRPr>
          </a:p>
          <a:p>
            <a:endParaRPr lang="en-US">
              <a:ea typeface="Calibri"/>
              <a:cs typeface="Calibri"/>
            </a:endParaRPr>
          </a:p>
        </p:txBody>
      </p:sp>
      <p:sp>
        <p:nvSpPr>
          <p:cNvPr id="8" name="Title 7">
            <a:extLst>
              <a:ext uri="{FF2B5EF4-FFF2-40B4-BE49-F238E27FC236}">
                <a16:creationId xmlns:a16="http://schemas.microsoft.com/office/drawing/2014/main" id="{F99C91E8-4095-20D3-AD7E-6C4C1E4B1C6E}"/>
              </a:ext>
            </a:extLst>
          </p:cNvPr>
          <p:cNvSpPr>
            <a:spLocks noGrp="1"/>
          </p:cNvSpPr>
          <p:nvPr>
            <p:ph type="title"/>
          </p:nvPr>
        </p:nvSpPr>
        <p:spPr>
          <a:xfrm>
            <a:off x="1023652" y="102899"/>
            <a:ext cx="7401491" cy="857250"/>
          </a:xfrm>
        </p:spPr>
        <p:txBody>
          <a:bodyPr>
            <a:normAutofit/>
          </a:bodyPr>
          <a:lstStyle/>
          <a:p>
            <a:r>
              <a:rPr lang="en-US" sz="3200">
                <a:solidFill>
                  <a:srgbClr val="D50032"/>
                </a:solidFill>
                <a:latin typeface="Open Sans"/>
                <a:ea typeface="Open Sans"/>
                <a:cs typeface="Open Sans"/>
              </a:rPr>
              <a:t>Guest Speaker</a:t>
            </a:r>
            <a:endParaRPr lang="en-US" sz="3200">
              <a:solidFill>
                <a:srgbClr val="D50032"/>
              </a:solidFill>
            </a:endParaRPr>
          </a:p>
        </p:txBody>
      </p:sp>
      <p:sp>
        <p:nvSpPr>
          <p:cNvPr id="10" name="TextBox 9">
            <a:extLst>
              <a:ext uri="{FF2B5EF4-FFF2-40B4-BE49-F238E27FC236}">
                <a16:creationId xmlns:a16="http://schemas.microsoft.com/office/drawing/2014/main" id="{668479FC-447A-96D0-6911-F9BF4B632D2A}"/>
              </a:ext>
            </a:extLst>
          </p:cNvPr>
          <p:cNvSpPr txBox="1"/>
          <p:nvPr/>
        </p:nvSpPr>
        <p:spPr>
          <a:xfrm>
            <a:off x="5165217" y="1982967"/>
            <a:ext cx="3521583" cy="1331455"/>
          </a:xfrm>
          <a:prstGeom prst="rect">
            <a:avLst/>
          </a:prstGeom>
          <a:noFill/>
        </p:spPr>
        <p:txBody>
          <a:bodyPr wrap="square" rtlCol="0">
            <a:spAutoFit/>
          </a:bodyPr>
          <a:lstStyle/>
          <a:p>
            <a:pPr>
              <a:lnSpc>
                <a:spcPct val="114000"/>
              </a:lnSpc>
              <a:spcAft>
                <a:spcPts val="600"/>
              </a:spcAft>
            </a:pPr>
            <a:r>
              <a:rPr lang="en-US" b="1">
                <a:latin typeface="Open Sans" panose="020B0606030504020204" pitchFamily="34" charset="0"/>
                <a:ea typeface="Open Sans" panose="020B0606030504020204" pitchFamily="34" charset="0"/>
                <a:cs typeface="Open Sans" panose="020B0606030504020204" pitchFamily="34" charset="0"/>
              </a:rPr>
              <a:t>Meredith Dodson</a:t>
            </a:r>
          </a:p>
          <a:p>
            <a:r>
              <a:rPr lang="en-US">
                <a:latin typeface="Open Sans" panose="020B0606030504020204" pitchFamily="34" charset="0"/>
                <a:ea typeface="Open Sans" panose="020B0606030504020204" pitchFamily="34" charset="0"/>
                <a:cs typeface="Open Sans" panose="020B0606030504020204" pitchFamily="34" charset="0"/>
              </a:rPr>
              <a:t>Senior Director of Public Policy,</a:t>
            </a:r>
          </a:p>
          <a:p>
            <a:pPr>
              <a:spcAft>
                <a:spcPts val="600"/>
              </a:spcAft>
            </a:pPr>
            <a:r>
              <a:rPr lang="en-US">
                <a:latin typeface="Open Sans" panose="020B0606030504020204" pitchFamily="34" charset="0"/>
                <a:ea typeface="Open Sans" panose="020B0606030504020204" pitchFamily="34" charset="0"/>
                <a:cs typeface="Open Sans" panose="020B0606030504020204" pitchFamily="34" charset="0"/>
                <a:hlinkClick r:id="rId3"/>
              </a:rPr>
              <a:t>Coalition on Human Needs </a:t>
            </a:r>
            <a:endParaRPr lang="en-US">
              <a:latin typeface="Open Sans" panose="020B0606030504020204" pitchFamily="34" charset="0"/>
              <a:ea typeface="Open Sans" panose="020B0606030504020204" pitchFamily="34" charset="0"/>
              <a:cs typeface="Open Sans" panose="020B0606030504020204" pitchFamily="34" charset="0"/>
            </a:endParaRPr>
          </a:p>
          <a:p>
            <a:r>
              <a:rPr lang="en-US" sz="1400">
                <a:latin typeface="Open Sans" panose="020B0606030504020204" pitchFamily="34" charset="0"/>
                <a:ea typeface="Open Sans" panose="020B0606030504020204" pitchFamily="34" charset="0"/>
                <a:cs typeface="Open Sans" panose="020B0606030504020204" pitchFamily="34" charset="0"/>
              </a:rPr>
              <a:t>(and former RESULTS staff member)</a:t>
            </a:r>
          </a:p>
        </p:txBody>
      </p:sp>
      <p:pic>
        <p:nvPicPr>
          <p:cNvPr id="1026" name="Picture 2" descr="About - Coalition on Human Needs">
            <a:extLst>
              <a:ext uri="{FF2B5EF4-FFF2-40B4-BE49-F238E27FC236}">
                <a16:creationId xmlns:a16="http://schemas.microsoft.com/office/drawing/2014/main" id="{E34000A6-FA83-134C-64D5-1CB3D51823C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1002" y="1020140"/>
            <a:ext cx="3188015" cy="31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73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91C3-F655-B507-76B0-02AC3BDBE061}"/>
              </a:ext>
            </a:extLst>
          </p:cNvPr>
          <p:cNvSpPr>
            <a:spLocks noGrp="1"/>
          </p:cNvSpPr>
          <p:nvPr>
            <p:ph type="title"/>
          </p:nvPr>
        </p:nvSpPr>
        <p:spPr>
          <a:xfrm>
            <a:off x="557939" y="102393"/>
            <a:ext cx="7401491" cy="857250"/>
          </a:xfrm>
        </p:spPr>
        <p:txBody>
          <a:bodyPr>
            <a:normAutofit/>
          </a:bodyPr>
          <a:lstStyle/>
          <a:p>
            <a:r>
              <a:rPr lang="en-US" sz="3000">
                <a:solidFill>
                  <a:srgbClr val="D50032"/>
                </a:solidFill>
                <a:latin typeface="Open Sans"/>
                <a:ea typeface="Open Sans"/>
                <a:cs typeface="Open Sans"/>
              </a:rPr>
              <a:t>RESULTS Advocate Incubator Begins!</a:t>
            </a:r>
            <a:endParaRPr lang="en-US">
              <a:solidFill>
                <a:srgbClr val="D50032"/>
              </a:solidFill>
            </a:endParaRPr>
          </a:p>
        </p:txBody>
      </p:sp>
      <p:sp>
        <p:nvSpPr>
          <p:cNvPr id="3" name="Content Placeholder 2">
            <a:extLst>
              <a:ext uri="{FF2B5EF4-FFF2-40B4-BE49-F238E27FC236}">
                <a16:creationId xmlns:a16="http://schemas.microsoft.com/office/drawing/2014/main" id="{3D1DBC92-0EC7-DA28-6FD4-DB95A1947F98}"/>
              </a:ext>
            </a:extLst>
          </p:cNvPr>
          <p:cNvSpPr>
            <a:spLocks noGrp="1"/>
          </p:cNvSpPr>
          <p:nvPr>
            <p:ph idx="1"/>
          </p:nvPr>
        </p:nvSpPr>
        <p:spPr>
          <a:xfrm>
            <a:off x="336885" y="1065543"/>
            <a:ext cx="8349915" cy="3685234"/>
          </a:xfrm>
        </p:spPr>
        <p:txBody>
          <a:bodyPr vert="horz" lIns="91440" tIns="45720" rIns="91440" bIns="45720" rtlCol="0" anchor="t">
            <a:normAutofit fontScale="92500" lnSpcReduction="20000"/>
          </a:bodyPr>
          <a:lstStyle/>
          <a:p>
            <a:pPr marL="0" indent="0" algn="ctr">
              <a:buNone/>
            </a:pPr>
            <a:r>
              <a:rPr lang="en-US" b="1">
                <a:solidFill>
                  <a:srgbClr val="141827"/>
                </a:solidFill>
                <a:highlight>
                  <a:srgbClr val="FFFFFF"/>
                </a:highlight>
                <a:latin typeface="Open Sans"/>
                <a:ea typeface="Open Sans"/>
                <a:cs typeface="Open Sans"/>
              </a:rPr>
              <a:t>New to RESULTS? </a:t>
            </a:r>
          </a:p>
          <a:p>
            <a:pPr marL="0" indent="0">
              <a:buNone/>
            </a:pPr>
            <a:endParaRPr lang="en-US" sz="2100">
              <a:solidFill>
                <a:srgbClr val="141827"/>
              </a:solidFill>
              <a:highlight>
                <a:srgbClr val="FFFFFF"/>
              </a:highlight>
              <a:latin typeface="Open Sans"/>
              <a:ea typeface="Open Sans"/>
              <a:cs typeface="Open Sans"/>
            </a:endParaRPr>
          </a:p>
          <a:p>
            <a:pPr marL="0" indent="0" algn="ctr">
              <a:lnSpc>
                <a:spcPct val="134000"/>
              </a:lnSpc>
              <a:spcBef>
                <a:spcPts val="0"/>
              </a:spcBef>
              <a:buNone/>
            </a:pPr>
            <a:r>
              <a:rPr lang="en-US" sz="2100">
                <a:solidFill>
                  <a:srgbClr val="141827"/>
                </a:solidFill>
                <a:highlight>
                  <a:srgbClr val="FFFFFF"/>
                </a:highlight>
                <a:latin typeface="Open Sans"/>
                <a:ea typeface="Open Sans"/>
                <a:cs typeface="Open Sans"/>
              </a:rPr>
              <a:t>Kick off your advocacy in 2026 on our </a:t>
            </a:r>
            <a:r>
              <a:rPr lang="en-US" sz="2100" b="1">
                <a:solidFill>
                  <a:srgbClr val="141827"/>
                </a:solidFill>
                <a:highlight>
                  <a:srgbClr val="FFFFFF"/>
                </a:highlight>
                <a:latin typeface="Open Sans"/>
                <a:ea typeface="Open Sans"/>
                <a:cs typeface="Open Sans"/>
              </a:rPr>
              <a:t>New Advocate Orientation</a:t>
            </a:r>
            <a:endParaRPr lang="en-US" sz="2100" b="1">
              <a:solidFill>
                <a:srgbClr val="141827"/>
              </a:solidFill>
              <a:highlight>
                <a:srgbClr val="FFFFFF"/>
              </a:highlight>
            </a:endParaRPr>
          </a:p>
          <a:p>
            <a:pPr marL="0" indent="0" algn="ctr">
              <a:lnSpc>
                <a:spcPct val="134000"/>
              </a:lnSpc>
              <a:spcBef>
                <a:spcPts val="0"/>
              </a:spcBef>
              <a:spcAft>
                <a:spcPts val="1200"/>
              </a:spcAft>
              <a:buNone/>
            </a:pPr>
            <a:r>
              <a:rPr lang="en-US" sz="2100" i="1">
                <a:solidFill>
                  <a:srgbClr val="141827"/>
                </a:solidFill>
                <a:highlight>
                  <a:srgbClr val="FFFFFF"/>
                </a:highlight>
                <a:latin typeface="Open Sans"/>
                <a:ea typeface="Open Sans"/>
                <a:cs typeface="Open Sans"/>
              </a:rPr>
              <a:t>Tuesday Jan 13 @ 1 pm ET or Thursday Jan 15 @ 8pm ET</a:t>
            </a:r>
            <a:endParaRPr lang="en-US" sz="2100">
              <a:solidFill>
                <a:srgbClr val="141827"/>
              </a:solidFill>
              <a:highlight>
                <a:srgbClr val="FFFFFF"/>
              </a:highlight>
            </a:endParaRPr>
          </a:p>
          <a:p>
            <a:pPr>
              <a:lnSpc>
                <a:spcPct val="134000"/>
              </a:lnSpc>
              <a:spcBef>
                <a:spcPts val="0"/>
              </a:spcBef>
              <a:spcAft>
                <a:spcPts val="1200"/>
              </a:spcAft>
            </a:pPr>
            <a:r>
              <a:rPr lang="en-US" sz="2100">
                <a:solidFill>
                  <a:srgbClr val="141827"/>
                </a:solidFill>
                <a:highlight>
                  <a:srgbClr val="FFFFFF"/>
                </a:highlight>
                <a:latin typeface="Open Sans"/>
                <a:ea typeface="Open Sans"/>
                <a:cs typeface="Open Sans"/>
              </a:rPr>
              <a:t>Connect with other new advocates, learn the basics of RESULTS advocacy, and start taking action.</a:t>
            </a:r>
          </a:p>
          <a:p>
            <a:pPr>
              <a:lnSpc>
                <a:spcPct val="134000"/>
              </a:lnSpc>
              <a:spcBef>
                <a:spcPts val="0"/>
              </a:spcBef>
              <a:spcAft>
                <a:spcPts val="1200"/>
              </a:spcAft>
            </a:pPr>
            <a:r>
              <a:rPr lang="en-US" sz="2100">
                <a:solidFill>
                  <a:srgbClr val="141827"/>
                </a:solidFill>
                <a:highlight>
                  <a:srgbClr val="FFFFFF"/>
                </a:highlight>
                <a:latin typeface="Open Sans"/>
                <a:ea typeface="Open Sans"/>
                <a:cs typeface="Open Sans"/>
              </a:rPr>
              <a:t>This session kicks off our </a:t>
            </a:r>
            <a:r>
              <a:rPr lang="en-US" sz="2100" b="1">
                <a:solidFill>
                  <a:srgbClr val="141827"/>
                </a:solidFill>
                <a:highlight>
                  <a:srgbClr val="FFFFFF"/>
                </a:highlight>
                <a:latin typeface="Open Sans"/>
                <a:ea typeface="Open Sans"/>
                <a:cs typeface="Open Sans"/>
              </a:rPr>
              <a:t>3-month Advocacy &amp; Action Training</a:t>
            </a:r>
            <a:r>
              <a:rPr lang="en-US" sz="2100">
                <a:solidFill>
                  <a:srgbClr val="141827"/>
                </a:solidFill>
                <a:highlight>
                  <a:srgbClr val="FFFFFF"/>
                </a:highlight>
                <a:latin typeface="Open Sans"/>
                <a:ea typeface="Open Sans"/>
                <a:cs typeface="Open Sans"/>
              </a:rPr>
              <a:t> for new advocates. </a:t>
            </a:r>
          </a:p>
          <a:p>
            <a:pPr>
              <a:lnSpc>
                <a:spcPct val="134000"/>
              </a:lnSpc>
              <a:spcBef>
                <a:spcPts val="0"/>
              </a:spcBef>
              <a:spcAft>
                <a:spcPts val="1200"/>
              </a:spcAft>
            </a:pPr>
            <a:r>
              <a:rPr lang="en-US" sz="2100">
                <a:solidFill>
                  <a:srgbClr val="141827"/>
                </a:solidFill>
                <a:highlight>
                  <a:srgbClr val="FFFFFF"/>
                </a:highlight>
                <a:latin typeface="Open Sans"/>
                <a:ea typeface="Open Sans"/>
                <a:cs typeface="Open Sans"/>
                <a:hlinkClick r:id="rId2"/>
              </a:rPr>
              <a:t>Register on our website</a:t>
            </a:r>
            <a:r>
              <a:rPr lang="en-US" sz="2100">
                <a:solidFill>
                  <a:srgbClr val="141827"/>
                </a:solidFill>
                <a:highlight>
                  <a:srgbClr val="FFFFFF"/>
                </a:highlight>
                <a:latin typeface="Open Sans"/>
                <a:ea typeface="Open Sans"/>
                <a:cs typeface="Open Sans"/>
              </a:rPr>
              <a:t> and share with other prospective advocates</a:t>
            </a:r>
            <a:endParaRPr lang="en-US" sz="2100">
              <a:solidFill>
                <a:srgbClr val="141827"/>
              </a:solidFill>
              <a:highlight>
                <a:srgbClr val="FFFFFF"/>
              </a:highlight>
            </a:endParaRPr>
          </a:p>
          <a:p>
            <a:pPr marL="0" indent="0">
              <a:buNone/>
            </a:pPr>
            <a:endParaRPr lang="en-US" sz="2100">
              <a:solidFill>
                <a:srgbClr val="141827"/>
              </a:solidFill>
              <a:highlight>
                <a:srgbClr val="FFFFFF"/>
              </a:highlight>
            </a:endParaRPr>
          </a:p>
          <a:p>
            <a:pPr marL="0" indent="0">
              <a:buNone/>
            </a:pPr>
            <a:endParaRPr lang="en-US" sz="2100">
              <a:solidFill>
                <a:srgbClr val="141827"/>
              </a:solidFill>
              <a:highlight>
                <a:srgbClr val="FFFFFF"/>
              </a:highlight>
            </a:endParaRPr>
          </a:p>
        </p:txBody>
      </p:sp>
      <p:sp>
        <p:nvSpPr>
          <p:cNvPr id="4" name="Slide Number Placeholder 3">
            <a:extLst>
              <a:ext uri="{FF2B5EF4-FFF2-40B4-BE49-F238E27FC236}">
                <a16:creationId xmlns:a16="http://schemas.microsoft.com/office/drawing/2014/main" id="{FEDDA8DC-7E18-95B6-E51A-D987B138DD5C}"/>
              </a:ext>
            </a:extLst>
          </p:cNvPr>
          <p:cNvSpPr>
            <a:spLocks noGrp="1"/>
          </p:cNvSpPr>
          <p:nvPr>
            <p:ph type="sldNum" sz="quarter" idx="12"/>
          </p:nvPr>
        </p:nvSpPr>
        <p:spPr/>
        <p:txBody>
          <a:bodyPr/>
          <a:lstStyle/>
          <a:p>
            <a:fld id="{307E6868-079E-1649-B8D1-459B42CE4DE3}" type="slidenum">
              <a:rPr lang="en-US" smtClean="0"/>
              <a:pPr/>
              <a:t>40</a:t>
            </a:fld>
            <a:endParaRPr lang="en-US"/>
          </a:p>
        </p:txBody>
      </p:sp>
    </p:spTree>
    <p:extLst>
      <p:ext uri="{BB962C8B-B14F-4D97-AF65-F5344CB8AC3E}">
        <p14:creationId xmlns:p14="http://schemas.microsoft.com/office/powerpoint/2010/main" val="3413198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097C55-E7F1-A86E-4EA1-6DFA9E4AA9A8}"/>
              </a:ext>
            </a:extLst>
          </p:cNvPr>
          <p:cNvSpPr>
            <a:spLocks noGrp="1"/>
          </p:cNvSpPr>
          <p:nvPr>
            <p:ph type="title"/>
          </p:nvPr>
        </p:nvSpPr>
        <p:spPr>
          <a:xfrm>
            <a:off x="852526" y="391459"/>
            <a:ext cx="7438946" cy="602901"/>
          </a:xfrm>
        </p:spPr>
        <p:txBody>
          <a:bodyPr>
            <a:normAutofit fontScale="90000"/>
          </a:bodyPr>
          <a:lstStyle/>
          <a:p>
            <a:r>
              <a:rPr lang="en-US" sz="2700" dirty="0">
                <a:solidFill>
                  <a:schemeClr val="tx2"/>
                </a:solidFill>
              </a:rPr>
              <a:t>Short Documentary Film Screening</a:t>
            </a:r>
            <a:br>
              <a:rPr lang="en-US" sz="3000" dirty="0">
                <a:solidFill>
                  <a:schemeClr val="tx2"/>
                </a:solidFill>
              </a:rPr>
            </a:br>
            <a:r>
              <a:rPr lang="en-US" sz="3000" dirty="0">
                <a:solidFill>
                  <a:schemeClr val="tx1"/>
                </a:solidFill>
              </a:rPr>
              <a:t>Rovina’s Choice</a:t>
            </a:r>
          </a:p>
        </p:txBody>
      </p:sp>
      <p:sp>
        <p:nvSpPr>
          <p:cNvPr id="6" name="Content Placeholder 5">
            <a:extLst>
              <a:ext uri="{FF2B5EF4-FFF2-40B4-BE49-F238E27FC236}">
                <a16:creationId xmlns:a16="http://schemas.microsoft.com/office/drawing/2014/main" id="{1422C228-686A-D036-FB2A-0BD36A3E14A1}"/>
              </a:ext>
            </a:extLst>
          </p:cNvPr>
          <p:cNvSpPr>
            <a:spLocks noGrp="1"/>
          </p:cNvSpPr>
          <p:nvPr>
            <p:ph idx="1"/>
          </p:nvPr>
        </p:nvSpPr>
        <p:spPr>
          <a:xfrm>
            <a:off x="437104" y="2238855"/>
            <a:ext cx="8310230" cy="2375234"/>
          </a:xfrm>
        </p:spPr>
        <p:txBody>
          <a:bodyPr>
            <a:noAutofit/>
          </a:bodyPr>
          <a:lstStyle/>
          <a:p>
            <a:pPr marL="0" indent="0">
              <a:spcAft>
                <a:spcPts val="1350"/>
              </a:spcAft>
              <a:buNone/>
            </a:pPr>
            <a:r>
              <a:rPr lang="en-US" sz="1950" dirty="0"/>
              <a:t>To mark one year since the Foreign Aid Freeze, join RESULTS for a screening of </a:t>
            </a:r>
            <a:r>
              <a:rPr lang="en-US" sz="1950" b="1" dirty="0"/>
              <a:t>Rovina’s Choice, </a:t>
            </a:r>
            <a:r>
              <a:rPr lang="en-US" sz="1950" dirty="0"/>
              <a:t>followed by a conversation about why grassroots advocacy for global health and foreign aid is essential in 2026.</a:t>
            </a:r>
          </a:p>
          <a:p>
            <a:pPr marL="0" indent="0">
              <a:spcAft>
                <a:spcPts val="1350"/>
              </a:spcAft>
              <a:buNone/>
            </a:pPr>
            <a:r>
              <a:rPr lang="en-US" sz="1950" b="1" dirty="0"/>
              <a:t>RSVP here: </a:t>
            </a:r>
            <a:r>
              <a:rPr lang="en-US" sz="1800" b="1" dirty="0">
                <a:hlinkClick r:id="rId3"/>
              </a:rPr>
              <a:t>https://tinyurl.com/RESULTSRovinasChoiceFilm</a:t>
            </a:r>
            <a:r>
              <a:rPr lang="en-US" sz="1800" b="1" dirty="0"/>
              <a:t> </a:t>
            </a:r>
            <a:br>
              <a:rPr lang="en-US" sz="1950" b="1" u="sng" dirty="0">
                <a:solidFill>
                  <a:schemeClr val="tx2"/>
                </a:solidFill>
              </a:rPr>
            </a:br>
            <a:br>
              <a:rPr lang="en-US" sz="1950" b="1" u="sng" dirty="0">
                <a:solidFill>
                  <a:schemeClr val="tx2"/>
                </a:solidFill>
              </a:rPr>
            </a:br>
            <a:r>
              <a:rPr lang="en-US" sz="1500" i="1" dirty="0"/>
              <a:t>This film reveals the global ripple effects of the U.S. foreign aid freeze through the struggles of one family.</a:t>
            </a:r>
          </a:p>
        </p:txBody>
      </p:sp>
      <p:sp>
        <p:nvSpPr>
          <p:cNvPr id="7" name="Rectangle: Rounded Corners 6">
            <a:extLst>
              <a:ext uri="{FF2B5EF4-FFF2-40B4-BE49-F238E27FC236}">
                <a16:creationId xmlns:a16="http://schemas.microsoft.com/office/drawing/2014/main" id="{A062FA02-F681-80BC-E1B5-17C7C5D35838}"/>
              </a:ext>
            </a:extLst>
          </p:cNvPr>
          <p:cNvSpPr/>
          <p:nvPr/>
        </p:nvSpPr>
        <p:spPr>
          <a:xfrm>
            <a:off x="2341014" y="1505372"/>
            <a:ext cx="4461971" cy="4704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50" b="1" dirty="0">
                <a:solidFill>
                  <a:schemeClr val="tx1"/>
                </a:solidFill>
              </a:rPr>
              <a:t>January 21, 2026 | 8-9pm ET</a:t>
            </a:r>
          </a:p>
        </p:txBody>
      </p:sp>
    </p:spTree>
    <p:extLst>
      <p:ext uri="{BB962C8B-B14F-4D97-AF65-F5344CB8AC3E}">
        <p14:creationId xmlns:p14="http://schemas.microsoft.com/office/powerpoint/2010/main" val="4005341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5DF2-8620-C23D-7DAC-EFB906ADE8ED}"/>
              </a:ext>
            </a:extLst>
          </p:cNvPr>
          <p:cNvSpPr>
            <a:spLocks noGrp="1"/>
          </p:cNvSpPr>
          <p:nvPr>
            <p:ph type="title"/>
          </p:nvPr>
        </p:nvSpPr>
        <p:spPr>
          <a:xfrm>
            <a:off x="871254" y="102393"/>
            <a:ext cx="7401491" cy="857250"/>
          </a:xfrm>
        </p:spPr>
        <p:txBody>
          <a:bodyPr>
            <a:normAutofit/>
          </a:bodyPr>
          <a:lstStyle/>
          <a:p>
            <a:r>
              <a:rPr lang="en-US" sz="2800">
                <a:solidFill>
                  <a:srgbClr val="D50032"/>
                </a:solidFill>
                <a:latin typeface="Open Sans"/>
                <a:ea typeface="Open Sans"/>
                <a:cs typeface="Open Sans"/>
              </a:rPr>
              <a:t>International Learning Exchange</a:t>
            </a:r>
            <a:endParaRPr lang="en-US" sz="2800">
              <a:solidFill>
                <a:srgbClr val="D50032"/>
              </a:solidFill>
            </a:endParaRPr>
          </a:p>
        </p:txBody>
      </p:sp>
      <p:sp>
        <p:nvSpPr>
          <p:cNvPr id="3" name="Content Placeholder 2">
            <a:extLst>
              <a:ext uri="{FF2B5EF4-FFF2-40B4-BE49-F238E27FC236}">
                <a16:creationId xmlns:a16="http://schemas.microsoft.com/office/drawing/2014/main" id="{8D836620-1863-73A0-B149-67A4DCB1DD5C}"/>
              </a:ext>
            </a:extLst>
          </p:cNvPr>
          <p:cNvSpPr>
            <a:spLocks noGrp="1"/>
          </p:cNvSpPr>
          <p:nvPr>
            <p:ph idx="1"/>
          </p:nvPr>
        </p:nvSpPr>
        <p:spPr>
          <a:xfrm>
            <a:off x="457200" y="1424117"/>
            <a:ext cx="8229600" cy="2739802"/>
          </a:xfrm>
        </p:spPr>
        <p:txBody>
          <a:bodyPr vert="horz" lIns="91440" tIns="45720" rIns="91440" bIns="45720" rtlCol="0" anchor="t">
            <a:normAutofit/>
          </a:bodyPr>
          <a:lstStyle/>
          <a:p>
            <a:pPr marL="0" indent="0" algn="ctr">
              <a:lnSpc>
                <a:spcPct val="114000"/>
              </a:lnSpc>
              <a:spcBef>
                <a:spcPts val="0"/>
              </a:spcBef>
              <a:spcAft>
                <a:spcPts val="1200"/>
              </a:spcAft>
              <a:buNone/>
            </a:pPr>
            <a:r>
              <a:rPr lang="en-US" sz="2400" b="1">
                <a:latin typeface="Open Sans"/>
                <a:ea typeface="Open Sans"/>
                <a:cs typeface="Open Sans"/>
              </a:rPr>
              <a:t>Sunday, February 8, 4:00-5:30 p.m. ET</a:t>
            </a:r>
            <a:endParaRPr lang="en-US" sz="2400" b="1"/>
          </a:p>
          <a:p>
            <a:pPr marL="0" indent="0" algn="ctr">
              <a:lnSpc>
                <a:spcPct val="114000"/>
              </a:lnSpc>
              <a:spcBef>
                <a:spcPts val="0"/>
              </a:spcBef>
              <a:spcAft>
                <a:spcPts val="1200"/>
              </a:spcAft>
              <a:buNone/>
            </a:pPr>
            <a:r>
              <a:rPr lang="en-US" sz="2400">
                <a:latin typeface="Open Sans"/>
                <a:ea typeface="Open Sans"/>
                <a:cs typeface="Open Sans"/>
              </a:rPr>
              <a:t>Before you watch the Super Bowl, join us for some connection and inspiration with advocates from across the globe! </a:t>
            </a:r>
            <a:endParaRPr lang="en-US" sz="2400"/>
          </a:p>
          <a:p>
            <a:pPr marL="0" indent="0" algn="ctr">
              <a:lnSpc>
                <a:spcPct val="114000"/>
              </a:lnSpc>
              <a:spcBef>
                <a:spcPts val="0"/>
              </a:spcBef>
              <a:spcAft>
                <a:spcPts val="1200"/>
              </a:spcAft>
              <a:buNone/>
            </a:pPr>
            <a:r>
              <a:rPr lang="en-US" sz="2400" b="1">
                <a:latin typeface="Open Sans"/>
                <a:ea typeface="Open Sans"/>
                <a:cs typeface="Open Sans"/>
                <a:hlinkClick r:id="rId2"/>
              </a:rPr>
              <a:t>Register today!</a:t>
            </a:r>
            <a:r>
              <a:rPr lang="en-US" sz="2400" b="1">
                <a:latin typeface="Open Sans"/>
                <a:ea typeface="Open Sans"/>
                <a:cs typeface="Open Sans"/>
              </a:rPr>
              <a:t> </a:t>
            </a:r>
            <a:endParaRPr lang="en-US" sz="2400" b="1"/>
          </a:p>
        </p:txBody>
      </p:sp>
      <p:sp>
        <p:nvSpPr>
          <p:cNvPr id="4" name="Slide Number Placeholder 3">
            <a:extLst>
              <a:ext uri="{FF2B5EF4-FFF2-40B4-BE49-F238E27FC236}">
                <a16:creationId xmlns:a16="http://schemas.microsoft.com/office/drawing/2014/main" id="{4C6D8720-2B98-F282-6AD5-D18383FCCC3F}"/>
              </a:ext>
            </a:extLst>
          </p:cNvPr>
          <p:cNvSpPr>
            <a:spLocks noGrp="1"/>
          </p:cNvSpPr>
          <p:nvPr>
            <p:ph type="sldNum" sz="quarter" idx="12"/>
          </p:nvPr>
        </p:nvSpPr>
        <p:spPr/>
        <p:txBody>
          <a:bodyPr/>
          <a:lstStyle/>
          <a:p>
            <a:fld id="{307E6868-079E-1649-B8D1-459B42CE4DE3}" type="slidenum">
              <a:rPr lang="en-US" smtClean="0"/>
              <a:pPr/>
              <a:t>42</a:t>
            </a:fld>
            <a:endParaRPr lang="en-US"/>
          </a:p>
        </p:txBody>
      </p:sp>
    </p:spTree>
    <p:extLst>
      <p:ext uri="{BB962C8B-B14F-4D97-AF65-F5344CB8AC3E}">
        <p14:creationId xmlns:p14="http://schemas.microsoft.com/office/powerpoint/2010/main" val="1851556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www.results.org/events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43</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70"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rgbClr val="D50032"/>
                </a:solidFill>
                <a:latin typeface="Open Sans"/>
                <a:ea typeface="Open Sans"/>
                <a:cs typeface="Open Sans"/>
              </a:rPr>
              <a:t>Let us know the amazing things </a:t>
            </a:r>
            <a:br>
              <a:rPr lang="en-US" sz="2400">
                <a:solidFill>
                  <a:srgbClr val="D50032"/>
                </a:solidFill>
                <a:latin typeface="Open Sans"/>
                <a:ea typeface="Open Sans"/>
                <a:cs typeface="Open Sans"/>
              </a:rPr>
            </a:br>
            <a:r>
              <a:rPr lang="en-US" sz="2400">
                <a:solidFill>
                  <a:srgbClr val="D50032"/>
                </a:solidFill>
                <a:latin typeface="Open Sans"/>
                <a:ea typeface="Open Sans"/>
                <a:cs typeface="Open Sans"/>
              </a:rPr>
              <a:t>you are doing!</a:t>
            </a:r>
            <a:endParaRPr lang="en-US" sz="24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44</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332383" y="4493419"/>
            <a:ext cx="4922946" cy="338554"/>
          </a:xfrm>
          <a:prstGeom prst="rect">
            <a:avLst/>
          </a:prstGeom>
          <a:noFill/>
        </p:spPr>
        <p:txBody>
          <a:bodyPr wrap="square">
            <a:spAutoFit/>
          </a:bodyPr>
          <a:lstStyle/>
          <a:p>
            <a:r>
              <a:rPr lang="en-US" sz="1600">
                <a:latin typeface="Open Sans" panose="020B0606030504020204" pitchFamily="34" charset="0"/>
                <a:ea typeface="Open Sans" panose="020B0606030504020204" pitchFamily="34" charset="0"/>
                <a:cs typeface="Open Sans" panose="020B0606030504020204" pitchFamily="34" charset="0"/>
                <a:hlinkClick r:id="rId2"/>
              </a:rPr>
              <a:t>www.results.org/volunteers/national-webinars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45</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3AD9B-E837-7E5B-B06D-39437526C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6EB3-1CED-C077-EB50-5E0461C44881}"/>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January Office Closure</a:t>
            </a:r>
            <a:endParaRPr lang="en-US" sz="3200">
              <a:solidFill>
                <a:srgbClr val="D50032"/>
              </a:solidFill>
            </a:endParaRPr>
          </a:p>
        </p:txBody>
      </p:sp>
      <p:sp>
        <p:nvSpPr>
          <p:cNvPr id="3" name="Content Placeholder 2">
            <a:extLst>
              <a:ext uri="{FF2B5EF4-FFF2-40B4-BE49-F238E27FC236}">
                <a16:creationId xmlns:a16="http://schemas.microsoft.com/office/drawing/2014/main" id="{126D1199-E25A-69F0-58E9-52705298D519}"/>
              </a:ext>
            </a:extLst>
          </p:cNvPr>
          <p:cNvSpPr>
            <a:spLocks noGrp="1"/>
          </p:cNvSpPr>
          <p:nvPr>
            <p:ph idx="1"/>
          </p:nvPr>
        </p:nvSpPr>
        <p:spPr>
          <a:xfrm>
            <a:off x="347398" y="1103643"/>
            <a:ext cx="8449201" cy="3394472"/>
          </a:xfrm>
        </p:spPr>
        <p:txBody>
          <a:bodyPr vert="horz" lIns="91440" tIns="45720" rIns="91440" bIns="45720" rtlCol="0" anchor="t">
            <a:noAutofit/>
          </a:bodyPr>
          <a:lstStyle/>
          <a:p>
            <a:pPr marL="0" indent="0" algn="ctr">
              <a:lnSpc>
                <a:spcPct val="114000"/>
              </a:lnSpc>
              <a:spcBef>
                <a:spcPts val="0"/>
              </a:spcBef>
              <a:buNone/>
            </a:pPr>
            <a:endParaRPr lang="en-US" sz="2200">
              <a:latin typeface="Open Sans"/>
              <a:ea typeface="Open Sans"/>
              <a:cs typeface="Open Sans"/>
            </a:endParaRPr>
          </a:p>
          <a:p>
            <a:pPr marL="0" indent="0" algn="ctr">
              <a:lnSpc>
                <a:spcPct val="114000"/>
              </a:lnSpc>
              <a:spcBef>
                <a:spcPts val="0"/>
              </a:spcBef>
              <a:buNone/>
            </a:pPr>
            <a:r>
              <a:rPr lang="en-US" sz="2800" b="1">
                <a:latin typeface="Open Sans"/>
                <a:ea typeface="Open Sans"/>
                <a:cs typeface="Open Sans"/>
              </a:rPr>
              <a:t>Monday, January 19</a:t>
            </a:r>
          </a:p>
          <a:p>
            <a:pPr marL="0" indent="0" algn="ctr">
              <a:lnSpc>
                <a:spcPct val="114000"/>
              </a:lnSpc>
              <a:spcBef>
                <a:spcPts val="0"/>
              </a:spcBef>
              <a:buNone/>
            </a:pPr>
            <a:r>
              <a:rPr lang="en-US" sz="2800">
                <a:latin typeface="Open Sans"/>
                <a:ea typeface="Open Sans"/>
                <a:cs typeface="Open Sans"/>
              </a:rPr>
              <a:t>Martin Luther King, Jr. Day </a:t>
            </a:r>
          </a:p>
          <a:p>
            <a:pPr marL="0" indent="0" algn="ctr">
              <a:lnSpc>
                <a:spcPct val="114000"/>
              </a:lnSpc>
              <a:spcBef>
                <a:spcPts val="0"/>
              </a:spcBef>
              <a:buNone/>
            </a:pPr>
            <a:endParaRPr lang="en-US" sz="2200">
              <a:latin typeface="Open Sans"/>
              <a:ea typeface="Open Sans"/>
              <a:cs typeface="Open Sans"/>
            </a:endParaRPr>
          </a:p>
          <a:p>
            <a:pPr marL="0" indent="0" algn="ctr">
              <a:lnSpc>
                <a:spcPct val="114000"/>
              </a:lnSpc>
              <a:spcBef>
                <a:spcPts val="0"/>
              </a:spcBef>
              <a:buNone/>
            </a:pPr>
            <a:endParaRPr lang="en-US" sz="2200">
              <a:latin typeface="Open Sans"/>
              <a:ea typeface="Open Sans"/>
              <a:cs typeface="Open Sans"/>
            </a:endParaRPr>
          </a:p>
        </p:txBody>
      </p:sp>
      <p:sp>
        <p:nvSpPr>
          <p:cNvPr id="4" name="Slide Number Placeholder 3">
            <a:extLst>
              <a:ext uri="{FF2B5EF4-FFF2-40B4-BE49-F238E27FC236}">
                <a16:creationId xmlns:a16="http://schemas.microsoft.com/office/drawing/2014/main" id="{02B680E9-ED63-96D1-A237-3E1FE5A7A124}"/>
              </a:ext>
            </a:extLst>
          </p:cNvPr>
          <p:cNvSpPr>
            <a:spLocks noGrp="1"/>
          </p:cNvSpPr>
          <p:nvPr>
            <p:ph type="sldNum" sz="quarter" idx="12"/>
          </p:nvPr>
        </p:nvSpPr>
        <p:spPr/>
        <p:txBody>
          <a:bodyPr/>
          <a:lstStyle/>
          <a:p>
            <a:fld id="{307E6868-079E-1649-B8D1-459B42CE4DE3}" type="slidenum">
              <a:rPr lang="en-US" smtClean="0"/>
              <a:t>46</a:t>
            </a:fld>
            <a:endParaRPr lang="en-US"/>
          </a:p>
        </p:txBody>
      </p:sp>
    </p:spTree>
    <p:extLst>
      <p:ext uri="{BB962C8B-B14F-4D97-AF65-F5344CB8AC3E}">
        <p14:creationId xmlns:p14="http://schemas.microsoft.com/office/powerpoint/2010/main" val="3024115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6780C-9FF1-48DA-B24F-3C2E0A60C7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1696F-3B19-4D7F-3D28-4151A3583581}"/>
              </a:ext>
            </a:extLst>
          </p:cNvPr>
          <p:cNvSpPr>
            <a:spLocks noGrp="1"/>
          </p:cNvSpPr>
          <p:nvPr>
            <p:ph type="sldNum" sz="quarter" idx="12"/>
          </p:nvPr>
        </p:nvSpPr>
        <p:spPr/>
        <p:txBody>
          <a:bodyPr/>
          <a:lstStyle/>
          <a:p>
            <a:fld id="{307E6868-079E-1649-B8D1-459B42CE4DE3}" type="slidenum">
              <a:rPr lang="en-US" smtClean="0"/>
              <a:t>47</a:t>
            </a:fld>
            <a:endParaRPr lang="en-US"/>
          </a:p>
        </p:txBody>
      </p:sp>
      <p:sp>
        <p:nvSpPr>
          <p:cNvPr id="7" name="AutoShape 4" descr="Image preview">
            <a:extLst>
              <a:ext uri="{FF2B5EF4-FFF2-40B4-BE49-F238E27FC236}">
                <a16:creationId xmlns:a16="http://schemas.microsoft.com/office/drawing/2014/main" id="{3D3F2307-AEED-C1CD-A14F-D81223A4E3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a:extLst>
              <a:ext uri="{FF2B5EF4-FFF2-40B4-BE49-F238E27FC236}">
                <a16:creationId xmlns:a16="http://schemas.microsoft.com/office/drawing/2014/main" id="{E4D9D6AC-ECE9-65F6-F457-3AA92C0048B0}"/>
              </a:ext>
            </a:extLst>
          </p:cNvPr>
          <p:cNvSpPr>
            <a:spLocks noChangeAspect="1" noChangeArrowheads="1"/>
          </p:cNvSpPr>
          <p:nvPr/>
        </p:nvSpPr>
        <p:spPr bwMode="auto">
          <a:xfrm>
            <a:off x="4572000" y="257175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2B029EC-ABD4-BD62-E010-056C4E2D0F50}"/>
              </a:ext>
            </a:extLst>
          </p:cNvPr>
          <p:cNvSpPr txBox="1"/>
          <p:nvPr/>
        </p:nvSpPr>
        <p:spPr>
          <a:xfrm>
            <a:off x="1755911" y="4140312"/>
            <a:ext cx="5936975" cy="707886"/>
          </a:xfrm>
          <a:prstGeom prst="rect">
            <a:avLst/>
          </a:prstGeom>
          <a:noFill/>
        </p:spPr>
        <p:txBody>
          <a:bodyPr wrap="square" lIns="91440" tIns="45720" rIns="91440" bIns="45720" rtlCol="0" anchor="t">
            <a:spAutoFit/>
          </a:bodyPr>
          <a:lstStyle/>
          <a:p>
            <a:pPr algn="ctr"/>
            <a:endParaRPr lang="en-US" sz="2200">
              <a:latin typeface="Open Sans"/>
              <a:ea typeface="Open Sans"/>
              <a:cs typeface="Open Sans"/>
            </a:endParaRPr>
          </a:p>
          <a:p>
            <a:endParaRPr lang="en-US">
              <a:ea typeface="Calibri"/>
              <a:cs typeface="Calibri"/>
            </a:endParaRPr>
          </a:p>
        </p:txBody>
      </p:sp>
      <p:sp>
        <p:nvSpPr>
          <p:cNvPr id="9" name="TextBox 8">
            <a:extLst>
              <a:ext uri="{FF2B5EF4-FFF2-40B4-BE49-F238E27FC236}">
                <a16:creationId xmlns:a16="http://schemas.microsoft.com/office/drawing/2014/main" id="{2B36D711-0D30-5C6D-0B8B-5A9F4BC4884F}"/>
              </a:ext>
            </a:extLst>
          </p:cNvPr>
          <p:cNvSpPr txBox="1"/>
          <p:nvPr/>
        </p:nvSpPr>
        <p:spPr>
          <a:xfrm>
            <a:off x="126123" y="1532944"/>
            <a:ext cx="8891753" cy="3041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400" b="1">
                <a:latin typeface="Open Sans"/>
                <a:ea typeface="Calibri"/>
                <a:cs typeface="Calibri"/>
              </a:rPr>
              <a:t>Registration is always open </a:t>
            </a:r>
          </a:p>
          <a:p>
            <a:pPr algn="ctr">
              <a:lnSpc>
                <a:spcPct val="114000"/>
              </a:lnSpc>
              <a:spcAft>
                <a:spcPts val="1200"/>
              </a:spcAft>
            </a:pPr>
            <a:r>
              <a:rPr lang="en-US" sz="2400" b="1">
                <a:latin typeface="Open Sans"/>
                <a:ea typeface="Calibri"/>
                <a:cs typeface="Calibri"/>
              </a:rPr>
              <a:t>for the 2026 National Webinars! </a:t>
            </a:r>
            <a:endParaRPr lang="en-US" sz="2400" b="1">
              <a:latin typeface="Open Sans"/>
              <a:ea typeface="Open Sans"/>
              <a:cs typeface="Open Sans"/>
            </a:endParaRPr>
          </a:p>
          <a:p>
            <a:pPr algn="ctr">
              <a:lnSpc>
                <a:spcPct val="114000"/>
              </a:lnSpc>
            </a:pPr>
            <a:r>
              <a:rPr lang="en-US">
                <a:latin typeface="Open Sans"/>
                <a:ea typeface="Calibri"/>
                <a:cs typeface="Calibri"/>
              </a:rPr>
              <a:t>Your 2025 registrations do not carry over, </a:t>
            </a:r>
          </a:p>
          <a:p>
            <a:pPr algn="ctr">
              <a:lnSpc>
                <a:spcPct val="114000"/>
              </a:lnSpc>
              <a:spcAft>
                <a:spcPts val="1200"/>
              </a:spcAft>
            </a:pPr>
            <a:r>
              <a:rPr lang="en-US">
                <a:latin typeface="Open Sans"/>
                <a:ea typeface="Calibri"/>
                <a:cs typeface="Calibri"/>
              </a:rPr>
              <a:t>but one registration takes care of the whole year.</a:t>
            </a:r>
          </a:p>
          <a:p>
            <a:pPr algn="ctr">
              <a:lnSpc>
                <a:spcPct val="114000"/>
              </a:lnSpc>
            </a:pPr>
            <a:endParaRPr lang="en-US" b="1">
              <a:latin typeface="Open Sans"/>
              <a:ea typeface="Open Sans"/>
              <a:cs typeface="Open Sans"/>
            </a:endParaRPr>
          </a:p>
          <a:p>
            <a:pPr algn="ctr">
              <a:lnSpc>
                <a:spcPct val="114000"/>
              </a:lnSpc>
              <a:spcAft>
                <a:spcPts val="1200"/>
              </a:spcAft>
            </a:pPr>
            <a:r>
              <a:rPr lang="en-US" sz="2400">
                <a:latin typeface="Open Sans"/>
                <a:ea typeface="Open Sans"/>
                <a:cs typeface="Open Sans"/>
                <a:hlinkClick r:id="rId3"/>
              </a:rPr>
              <a:t>www.tinyurl.com/RESULTS2026</a:t>
            </a:r>
            <a:endParaRPr lang="en-US" sz="2400">
              <a:latin typeface="Open Sans" panose="020B0606030504020204" pitchFamily="34" charset="0"/>
              <a:ea typeface="Open Sans" panose="020B0606030504020204" pitchFamily="34" charset="0"/>
              <a:cs typeface="Open Sans" panose="020B0606030504020204" pitchFamily="34" charset="0"/>
            </a:endParaRPr>
          </a:p>
          <a:p>
            <a:pPr algn="ctr"/>
            <a:endParaRPr lang="en-US">
              <a:latin typeface="Open Sans"/>
              <a:ea typeface="Calibri"/>
              <a:cs typeface="Calibri"/>
            </a:endParaRPr>
          </a:p>
        </p:txBody>
      </p:sp>
      <p:sp>
        <p:nvSpPr>
          <p:cNvPr id="8" name="Title 7">
            <a:extLst>
              <a:ext uri="{FF2B5EF4-FFF2-40B4-BE49-F238E27FC236}">
                <a16:creationId xmlns:a16="http://schemas.microsoft.com/office/drawing/2014/main" id="{F99C91E8-4095-20D3-AD7E-6C4C1E4B1C6E}"/>
              </a:ext>
            </a:extLst>
          </p:cNvPr>
          <p:cNvSpPr>
            <a:spLocks noGrp="1"/>
          </p:cNvSpPr>
          <p:nvPr>
            <p:ph type="title"/>
          </p:nvPr>
        </p:nvSpPr>
        <p:spPr>
          <a:xfrm>
            <a:off x="1023652" y="102899"/>
            <a:ext cx="7401491" cy="658898"/>
          </a:xfrm>
        </p:spPr>
        <p:txBody>
          <a:bodyPr>
            <a:normAutofit fontScale="90000"/>
          </a:bodyPr>
          <a:lstStyle/>
          <a:p>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Join us on February 7</a:t>
            </a:r>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for the new National Webinar!</a:t>
            </a:r>
            <a:endParaRPr lang="en-US" sz="3200">
              <a:solidFill>
                <a:srgbClr val="D50032"/>
              </a:solidFill>
            </a:endParaRPr>
          </a:p>
        </p:txBody>
      </p:sp>
    </p:spTree>
    <p:extLst>
      <p:ext uri="{BB962C8B-B14F-4D97-AF65-F5344CB8AC3E}">
        <p14:creationId xmlns:p14="http://schemas.microsoft.com/office/powerpoint/2010/main" val="94766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50E5-042E-4EEA-75CB-C1CA5C8ECEDD}"/>
              </a:ext>
            </a:extLst>
          </p:cNvPr>
          <p:cNvSpPr>
            <a:spLocks noGrp="1"/>
          </p:cNvSpPr>
          <p:nvPr>
            <p:ph type="title"/>
          </p:nvPr>
        </p:nvSpPr>
        <p:spPr>
          <a:xfrm>
            <a:off x="641439" y="102393"/>
            <a:ext cx="7401491" cy="857250"/>
          </a:xfrm>
        </p:spPr>
        <p:txBody>
          <a:bodyPr/>
          <a:lstStyle/>
          <a:p>
            <a:r>
              <a:rPr lang="en-US">
                <a:solidFill>
                  <a:srgbClr val="D50032"/>
                </a:solidFill>
                <a:latin typeface="Open Sans"/>
                <a:ea typeface="Open Sans"/>
                <a:cs typeface="Open Sans"/>
              </a:rPr>
              <a:t>Welcome, 2026!</a:t>
            </a:r>
            <a:endParaRPr lang="en-US">
              <a:solidFill>
                <a:srgbClr val="D50032"/>
              </a:solidFill>
            </a:endParaRPr>
          </a:p>
        </p:txBody>
      </p:sp>
      <p:sp>
        <p:nvSpPr>
          <p:cNvPr id="3" name="Slide Number Placeholder 2">
            <a:extLst>
              <a:ext uri="{FF2B5EF4-FFF2-40B4-BE49-F238E27FC236}">
                <a16:creationId xmlns:a16="http://schemas.microsoft.com/office/drawing/2014/main" id="{5393F984-4ED2-7152-1FB2-6A6EEBB56E90}"/>
              </a:ext>
            </a:extLst>
          </p:cNvPr>
          <p:cNvSpPr>
            <a:spLocks noGrp="1"/>
          </p:cNvSpPr>
          <p:nvPr>
            <p:ph type="sldNum" sz="quarter" idx="12"/>
          </p:nvPr>
        </p:nvSpPr>
        <p:spPr/>
        <p:txBody>
          <a:bodyPr/>
          <a:lstStyle/>
          <a:p>
            <a:fld id="{307E6868-079E-1649-B8D1-459B42CE4DE3}" type="slidenum">
              <a:rPr lang="en-US" smtClean="0"/>
              <a:t>48</a:t>
            </a:fld>
            <a:endParaRPr lang="en-US"/>
          </a:p>
        </p:txBody>
      </p:sp>
      <p:sp>
        <p:nvSpPr>
          <p:cNvPr id="5" name="Rectangle 2">
            <a:extLst>
              <a:ext uri="{FF2B5EF4-FFF2-40B4-BE49-F238E27FC236}">
                <a16:creationId xmlns:a16="http://schemas.microsoft.com/office/drawing/2014/main" id="{E648E1CD-53A5-EB8B-03CB-17CCBA27C9E9}"/>
              </a:ext>
            </a:extLst>
          </p:cNvPr>
          <p:cNvSpPr>
            <a:spLocks noChangeArrowheads="1"/>
          </p:cNvSpPr>
          <p:nvPr/>
        </p:nvSpPr>
        <p:spPr bwMode="auto">
          <a:xfrm>
            <a:off x="2203229" y="4025106"/>
            <a:ext cx="42779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spcBef>
                <a:spcPct val="0"/>
              </a:spcBef>
              <a:spcAft>
                <a:spcPct val="0"/>
              </a:spcAft>
            </a:pPr>
            <a:r>
              <a:rPr kumimoji="0" lang="en-US" sz="800" b="0" i="0" u="none" strike="noStrike" cap="none" normalizeH="0" baseline="0">
                <a:ln>
                  <a:noFill/>
                </a:ln>
                <a:effectLst/>
                <a:latin typeface="Open Sans"/>
                <a:ea typeface="+mn-lt"/>
                <a:cs typeface="+mn-lt"/>
              </a:rPr>
              <a:t>Courtesy of </a:t>
            </a:r>
            <a:r>
              <a:rPr lang="en-US" sz="800">
                <a:solidFill>
                  <a:srgbClr val="FF0000"/>
                </a:solidFill>
                <a:latin typeface="Open Sans"/>
                <a:ea typeface="+mn-lt"/>
                <a:cs typeface="+mn-lt"/>
                <a:hlinkClick r:id="rId2">
                  <a:extLst>
                    <a:ext uri="{A12FA001-AC4F-418D-AE19-62706E023703}">
                      <ahyp:hlinkClr xmlns:ahyp="http://schemas.microsoft.com/office/drawing/2018/hyperlinkcolor" val="tx"/>
                    </a:ext>
                  </a:extLst>
                </a:hlinkClick>
              </a:rPr>
              <a:t>Natalie Kinnear</a:t>
            </a:r>
            <a:r>
              <a:rPr lang="en-US" sz="800">
                <a:latin typeface="Open Sans"/>
                <a:ea typeface="+mn-lt"/>
                <a:cs typeface="+mn-lt"/>
              </a:rPr>
              <a:t> via</a:t>
            </a:r>
            <a:r>
              <a:rPr kumimoji="0" lang="en-US" sz="800" b="0" i="0" u="none" strike="noStrike" cap="none" normalizeH="0" baseline="0">
                <a:ln>
                  <a:noFill/>
                </a:ln>
                <a:effectLst/>
                <a:latin typeface="Open Sans"/>
                <a:ea typeface="+mn-lt"/>
                <a:cs typeface="+mn-lt"/>
              </a:rPr>
              <a:t> </a:t>
            </a:r>
            <a:r>
              <a:rPr kumimoji="0" lang="en-US" sz="800" b="0" i="0" u="none" strike="noStrike" cap="none" normalizeH="0" baseline="0">
                <a:ln>
                  <a:noFill/>
                </a:ln>
                <a:solidFill>
                  <a:srgbClr val="FF0000"/>
                </a:solidFill>
                <a:effectLst/>
                <a:latin typeface="Open Sans"/>
                <a:ea typeface="+mn-lt"/>
                <a:cs typeface="+mn-lt"/>
                <a:hlinkClick r:id="rId3">
                  <a:extLst>
                    <a:ext uri="{A12FA001-AC4F-418D-AE19-62706E023703}">
                      <ahyp:hlinkClr xmlns:ahyp="http://schemas.microsoft.com/office/drawing/2018/hyperlinkcolor" val="tx"/>
                    </a:ext>
                  </a:extLst>
                </a:hlinkClick>
              </a:rPr>
              <a:t>Unsplash</a:t>
            </a:r>
            <a:r>
              <a:rPr kumimoji="0" lang="en-US" sz="800" b="0" i="0" u="none" strike="noStrike" cap="none" normalizeH="0" baseline="0">
                <a:ln>
                  <a:noFill/>
                </a:ln>
                <a:effectLst/>
                <a:latin typeface="Open Sans"/>
                <a:ea typeface="+mn-lt"/>
                <a:cs typeface="+mn-lt"/>
              </a:rPr>
              <a:t> </a:t>
            </a:r>
            <a:r>
              <a:rPr lang="en-US" altLang="en-US" sz="800">
                <a:latin typeface="Open Sans"/>
                <a:ea typeface="Open Sans"/>
                <a:cs typeface="Open Sans"/>
              </a:rPr>
              <a:t> </a:t>
            </a:r>
            <a:endParaRPr lang="en-US" sz="800">
              <a:ea typeface="Calibri"/>
              <a:cs typeface="Calibri"/>
            </a:endParaRPr>
          </a:p>
        </p:txBody>
      </p:sp>
      <p:pic>
        <p:nvPicPr>
          <p:cNvPr id="4" name="Picture 3" descr="A group of letters on a red surface&#10;&#10;AI-generated content may be incorrect.">
            <a:extLst>
              <a:ext uri="{FF2B5EF4-FFF2-40B4-BE49-F238E27FC236}">
                <a16:creationId xmlns:a16="http://schemas.microsoft.com/office/drawing/2014/main" id="{FA916343-9BF5-79D2-D319-A850A7FA91AF}"/>
              </a:ext>
            </a:extLst>
          </p:cNvPr>
          <p:cNvPicPr>
            <a:picLocks noChangeAspect="1"/>
          </p:cNvPicPr>
          <p:nvPr/>
        </p:nvPicPr>
        <p:blipFill>
          <a:blip r:embed="rId4"/>
          <a:stretch>
            <a:fillRect/>
          </a:stretch>
        </p:blipFill>
        <p:spPr>
          <a:xfrm>
            <a:off x="2203229" y="1133782"/>
            <a:ext cx="4277908" cy="2875936"/>
          </a:xfrm>
          <a:prstGeom prst="rect">
            <a:avLst/>
          </a:prstGeom>
        </p:spPr>
      </p:pic>
    </p:spTree>
    <p:extLst>
      <p:ext uri="{BB962C8B-B14F-4D97-AF65-F5344CB8AC3E}">
        <p14:creationId xmlns:p14="http://schemas.microsoft.com/office/powerpoint/2010/main" val="3701001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U.S. Poverty Campaigns</a:t>
            </a:r>
            <a:endParaRPr lang="en-US"/>
          </a:p>
        </p:txBody>
      </p:sp>
    </p:spTree>
    <p:extLst>
      <p:ext uri="{BB962C8B-B14F-4D97-AF65-F5344CB8AC3E}">
        <p14:creationId xmlns:p14="http://schemas.microsoft.com/office/powerpoint/2010/main" val="3200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6</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572000" y="1744117"/>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TaShon Thomas</a:t>
            </a:r>
          </a:p>
          <a:p>
            <a:pPr marL="115570" indent="0">
              <a:spcBef>
                <a:spcPts val="0"/>
              </a:spcBef>
              <a:spcAft>
                <a:spcPts val="1200"/>
              </a:spcAft>
              <a:buNone/>
            </a:pPr>
            <a:r>
              <a:rPr lang="en-US" sz="2000">
                <a:latin typeface="Open Sans"/>
                <a:ea typeface="Open Sans"/>
                <a:cs typeface="Open Sans"/>
              </a:rPr>
              <a:t>Interim VP, Campaigns and Advocacy</a:t>
            </a:r>
            <a:br>
              <a:rPr lang="en-US" sz="2000">
                <a:latin typeface="Open Sans"/>
              </a:rPr>
            </a:br>
            <a:r>
              <a:rPr lang="en-US" sz="2000">
                <a:latin typeface="Open Sans"/>
                <a:ea typeface="Open Sans"/>
                <a:cs typeface="Open Sans"/>
                <a:hlinkClick r:id="rId3"/>
              </a:rPr>
              <a:t>tthomas@results.org</a:t>
            </a:r>
            <a:endParaRPr lang="en-US" sz="2000"/>
          </a:p>
          <a:p>
            <a:pPr marL="115570" indent="0">
              <a:spcBef>
                <a:spcPts val="0"/>
              </a:spcBef>
              <a:spcAft>
                <a:spcPts val="1200"/>
              </a:spcAft>
              <a:buNone/>
            </a:pPr>
            <a:endParaRPr lang="en-US" sz="2000"/>
          </a:p>
          <a:p>
            <a:pPr>
              <a:buFont typeface="Arial"/>
              <a:buChar char="•"/>
            </a:pPr>
            <a:endParaRPr lang="en-US" sz="2000"/>
          </a:p>
        </p:txBody>
      </p:sp>
      <p:sp>
        <p:nvSpPr>
          <p:cNvPr id="2" name="AutoShape 2" descr="Jos Linn">
            <a:extLst>
              <a:ext uri="{FF2B5EF4-FFF2-40B4-BE49-F238E27FC236}">
                <a16:creationId xmlns:a16="http://schemas.microsoft.com/office/drawing/2014/main" id="{68E5FA0D-BC5A-C418-F7F0-AC7DB0A1A251}"/>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erson sitting on a bench&#10;&#10;AI-generated content may be incorrect.">
            <a:extLst>
              <a:ext uri="{FF2B5EF4-FFF2-40B4-BE49-F238E27FC236}">
                <a16:creationId xmlns:a16="http://schemas.microsoft.com/office/drawing/2014/main" id="{4A687B06-705B-D943-7A2A-6EF6F3E0EC6E}"/>
              </a:ext>
            </a:extLst>
          </p:cNvPr>
          <p:cNvPicPr>
            <a:picLocks noChangeAspect="1"/>
          </p:cNvPicPr>
          <p:nvPr/>
        </p:nvPicPr>
        <p:blipFill>
          <a:blip r:embed="rId4"/>
          <a:stretch>
            <a:fillRect/>
          </a:stretch>
        </p:blipFill>
        <p:spPr>
          <a:xfrm>
            <a:off x="1559092" y="1142999"/>
            <a:ext cx="2857500" cy="2857500"/>
          </a:xfrm>
          <a:prstGeom prst="rect">
            <a:avLst/>
          </a:prstGeom>
        </p:spPr>
      </p:pic>
    </p:spTree>
    <p:extLst>
      <p:ext uri="{BB962C8B-B14F-4D97-AF65-F5344CB8AC3E}">
        <p14:creationId xmlns:p14="http://schemas.microsoft.com/office/powerpoint/2010/main" val="285108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CE1B0-87C2-E9E7-AAD9-517EEBD52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E90CC-1081-7C30-E22A-318BF0A3860C}"/>
              </a:ext>
            </a:extLst>
          </p:cNvPr>
          <p:cNvSpPr>
            <a:spLocks noGrp="1"/>
          </p:cNvSpPr>
          <p:nvPr>
            <p:ph type="title"/>
          </p:nvPr>
        </p:nvSpPr>
        <p:spPr>
          <a:xfrm>
            <a:off x="666427" y="0"/>
            <a:ext cx="7401491" cy="857250"/>
          </a:xfrm>
        </p:spPr>
        <p:txBody>
          <a:bodyPr anchor="ctr">
            <a:normAutofit/>
          </a:bodyPr>
          <a:lstStyle/>
          <a:p>
            <a:r>
              <a:rPr lang="en-US">
                <a:solidFill>
                  <a:srgbClr val="D50032"/>
                </a:solidFill>
              </a:rPr>
              <a:t>Finish FY26 Appropriations</a:t>
            </a:r>
          </a:p>
        </p:txBody>
      </p:sp>
      <p:sp>
        <p:nvSpPr>
          <p:cNvPr id="3" name="Content Placeholder 2">
            <a:extLst>
              <a:ext uri="{FF2B5EF4-FFF2-40B4-BE49-F238E27FC236}">
                <a16:creationId xmlns:a16="http://schemas.microsoft.com/office/drawing/2014/main" id="{1BF7157D-9367-6C09-6C45-ED4D7595E585}"/>
              </a:ext>
            </a:extLst>
          </p:cNvPr>
          <p:cNvSpPr>
            <a:spLocks noGrp="1"/>
          </p:cNvSpPr>
          <p:nvPr>
            <p:ph idx="1"/>
          </p:nvPr>
        </p:nvSpPr>
        <p:spPr>
          <a:xfrm>
            <a:off x="317715" y="857250"/>
            <a:ext cx="8508569" cy="3394472"/>
          </a:xfrm>
        </p:spPr>
        <p:txBody>
          <a:bodyPr vert="horz" lIns="91440" tIns="45720" rIns="91440" bIns="45720" rtlCol="0" anchor="t">
            <a:noAutofit/>
          </a:bodyPr>
          <a:lstStyle/>
          <a:p>
            <a:pPr marL="0" indent="0">
              <a:lnSpc>
                <a:spcPct val="90000"/>
              </a:lnSpc>
              <a:spcBef>
                <a:spcPts val="0"/>
              </a:spcBef>
              <a:spcAft>
                <a:spcPts val="800"/>
              </a:spcAft>
              <a:buNone/>
            </a:pPr>
            <a:r>
              <a:rPr lang="en-US" sz="1800" b="1">
                <a:latin typeface="Open Sans"/>
                <a:ea typeface="Open Sans"/>
                <a:cs typeface="Open Sans"/>
              </a:rPr>
              <a:t>Timeline: January</a:t>
            </a:r>
          </a:p>
          <a:p>
            <a:pPr>
              <a:lnSpc>
                <a:spcPct val="114000"/>
              </a:lnSpc>
              <a:spcBef>
                <a:spcPts val="0"/>
              </a:spcBef>
              <a:spcAft>
                <a:spcPts val="800"/>
              </a:spcAft>
            </a:pPr>
            <a:r>
              <a:rPr lang="en-US" sz="1600">
                <a:latin typeface="Open Sans"/>
                <a:ea typeface="Open Sans"/>
                <a:cs typeface="Open Sans"/>
              </a:rPr>
              <a:t>Congress has until January 30 to pass the remaining FY2026 appropriations bills</a:t>
            </a:r>
          </a:p>
          <a:p>
            <a:pPr>
              <a:lnSpc>
                <a:spcPct val="114000"/>
              </a:lnSpc>
              <a:spcBef>
                <a:spcPts val="0"/>
              </a:spcBef>
              <a:spcAft>
                <a:spcPts val="800"/>
              </a:spcAft>
            </a:pPr>
            <a:r>
              <a:rPr lang="en-US" sz="1600">
                <a:latin typeface="Open Sans"/>
                <a:ea typeface="Open Sans"/>
                <a:cs typeface="Open Sans"/>
              </a:rPr>
              <a:t>WIC and SNAP were funded through September in the last continuing resolution, though still not at adequate levels</a:t>
            </a:r>
          </a:p>
          <a:p>
            <a:pPr lvl="1">
              <a:lnSpc>
                <a:spcPct val="114000"/>
              </a:lnSpc>
              <a:spcBef>
                <a:spcPts val="0"/>
              </a:spcBef>
              <a:spcAft>
                <a:spcPts val="800"/>
              </a:spcAft>
            </a:pPr>
            <a:r>
              <a:rPr lang="en-US" sz="1600" i="1">
                <a:latin typeface="Open Sans"/>
                <a:ea typeface="Open Sans"/>
                <a:cs typeface="Open Sans"/>
              </a:rPr>
              <a:t>Congress can delay the SNAP cost sharing cuts from OBBBA in FY26 funding bills</a:t>
            </a:r>
          </a:p>
          <a:p>
            <a:pPr>
              <a:lnSpc>
                <a:spcPct val="114000"/>
              </a:lnSpc>
              <a:spcBef>
                <a:spcPts val="0"/>
              </a:spcBef>
              <a:spcAft>
                <a:spcPts val="800"/>
              </a:spcAft>
            </a:pPr>
            <a:r>
              <a:rPr lang="en-US" sz="1600">
                <a:latin typeface="Open Sans"/>
                <a:ea typeface="Open Sans"/>
                <a:cs typeface="Open Sans"/>
              </a:rPr>
              <a:t>Housing Choice Vouchers are yet to be fully funded for FY26</a:t>
            </a:r>
            <a:endParaRPr lang="en-US" sz="1600" b="1">
              <a:latin typeface="Open Sans"/>
              <a:ea typeface="Open Sans"/>
              <a:cs typeface="Open Sans"/>
            </a:endParaRPr>
          </a:p>
          <a:p>
            <a:pPr marL="0" indent="0">
              <a:lnSpc>
                <a:spcPct val="114000"/>
              </a:lnSpc>
              <a:spcBef>
                <a:spcPts val="0"/>
              </a:spcBef>
              <a:spcAft>
                <a:spcPts val="800"/>
              </a:spcAft>
              <a:buNone/>
            </a:pPr>
            <a:r>
              <a:rPr lang="en-US" sz="1800" b="1">
                <a:latin typeface="Open Sans"/>
                <a:ea typeface="Open Sans"/>
                <a:cs typeface="Open Sans"/>
              </a:rPr>
              <a:t>Current U.S. poverty FY26 congressional requests:</a:t>
            </a:r>
          </a:p>
          <a:p>
            <a:pPr>
              <a:lnSpc>
                <a:spcPct val="114000"/>
              </a:lnSpc>
              <a:spcBef>
                <a:spcPts val="0"/>
              </a:spcBef>
              <a:spcAft>
                <a:spcPts val="800"/>
              </a:spcAft>
            </a:pPr>
            <a:r>
              <a:rPr lang="en-US" sz="1600">
                <a:latin typeface="Open Sans"/>
                <a:ea typeface="Open Sans"/>
                <a:cs typeface="Open Sans"/>
              </a:rPr>
              <a:t>Meet the need and fully fund housing programs </a:t>
            </a:r>
          </a:p>
          <a:p>
            <a:pPr>
              <a:lnSpc>
                <a:spcPct val="114000"/>
              </a:lnSpc>
              <a:spcBef>
                <a:spcPts val="0"/>
              </a:spcBef>
              <a:spcAft>
                <a:spcPts val="800"/>
              </a:spcAft>
            </a:pPr>
            <a:r>
              <a:rPr lang="en-US" sz="1600">
                <a:latin typeface="Open Sans"/>
                <a:ea typeface="Open Sans"/>
                <a:cs typeface="Open Sans"/>
              </a:rPr>
              <a:t>Delay the cost sharing requirements for SNAP </a:t>
            </a:r>
          </a:p>
          <a:p>
            <a:pPr>
              <a:lnSpc>
                <a:spcPct val="114000"/>
              </a:lnSpc>
              <a:spcBef>
                <a:spcPts val="0"/>
              </a:spcBef>
              <a:spcAft>
                <a:spcPts val="800"/>
              </a:spcAft>
            </a:pPr>
            <a:r>
              <a:rPr lang="en-US" sz="1600">
                <a:latin typeface="Open Sans"/>
                <a:ea typeface="Open Sans"/>
                <a:cs typeface="Open Sans"/>
              </a:rPr>
              <a:t>Include guardrails to ensure the Administration spends the money as directed by Congress</a:t>
            </a:r>
          </a:p>
          <a:p>
            <a:pPr>
              <a:lnSpc>
                <a:spcPct val="90000"/>
              </a:lnSpc>
              <a:spcBef>
                <a:spcPts val="0"/>
              </a:spcBef>
              <a:spcAft>
                <a:spcPts val="1200"/>
              </a:spcAft>
            </a:pPr>
            <a:endParaRPr lang="en-US" sz="1400"/>
          </a:p>
        </p:txBody>
      </p:sp>
      <p:sp>
        <p:nvSpPr>
          <p:cNvPr id="5" name="Slide Number Placeholder 4">
            <a:extLst>
              <a:ext uri="{FF2B5EF4-FFF2-40B4-BE49-F238E27FC236}">
                <a16:creationId xmlns:a16="http://schemas.microsoft.com/office/drawing/2014/main" id="{1FB2AC68-DF87-FDD6-2028-16379B4E5DB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7</a:t>
            </a:fld>
            <a:endParaRPr lang="en-US"/>
          </a:p>
        </p:txBody>
      </p:sp>
    </p:spTree>
    <p:extLst>
      <p:ext uri="{BB962C8B-B14F-4D97-AF65-F5344CB8AC3E}">
        <p14:creationId xmlns:p14="http://schemas.microsoft.com/office/powerpoint/2010/main" val="208890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7A03-29BD-D7E0-2A6E-B561DA812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C1254-3752-9CF0-BAE6-FE762D3593E4}"/>
              </a:ext>
            </a:extLst>
          </p:cNvPr>
          <p:cNvSpPr>
            <a:spLocks noGrp="1"/>
          </p:cNvSpPr>
          <p:nvPr>
            <p:ph type="title"/>
          </p:nvPr>
        </p:nvSpPr>
        <p:spPr>
          <a:xfrm>
            <a:off x="871254" y="10403"/>
            <a:ext cx="7401491" cy="731448"/>
          </a:xfrm>
        </p:spPr>
        <p:txBody>
          <a:bodyPr anchor="ctr">
            <a:normAutofit/>
          </a:bodyPr>
          <a:lstStyle/>
          <a:p>
            <a:r>
              <a:rPr lang="en-US" sz="2800" dirty="0">
                <a:solidFill>
                  <a:srgbClr val="D50032"/>
                </a:solidFill>
                <a:latin typeface="Open Sans"/>
                <a:ea typeface="Open Sans"/>
                <a:cs typeface="Open Sans"/>
              </a:rPr>
              <a:t>ACA Insurance Subsidy Extension</a:t>
            </a:r>
            <a:endParaRPr lang="en-US" sz="2800" dirty="0">
              <a:solidFill>
                <a:srgbClr val="D50032"/>
              </a:solidFill>
            </a:endParaRPr>
          </a:p>
        </p:txBody>
      </p:sp>
      <p:sp>
        <p:nvSpPr>
          <p:cNvPr id="3" name="Content Placeholder 2">
            <a:extLst>
              <a:ext uri="{FF2B5EF4-FFF2-40B4-BE49-F238E27FC236}">
                <a16:creationId xmlns:a16="http://schemas.microsoft.com/office/drawing/2014/main" id="{F38AE0AE-AB15-102B-9F8C-7F4649116627}"/>
              </a:ext>
            </a:extLst>
          </p:cNvPr>
          <p:cNvSpPr>
            <a:spLocks noGrp="1"/>
          </p:cNvSpPr>
          <p:nvPr>
            <p:ph sz="half" idx="1"/>
          </p:nvPr>
        </p:nvSpPr>
        <p:spPr>
          <a:xfrm>
            <a:off x="457200" y="874514"/>
            <a:ext cx="4038600" cy="3394472"/>
          </a:xfrm>
        </p:spPr>
        <p:txBody>
          <a:bodyPr vert="horz" lIns="91440" tIns="45720" rIns="91440" bIns="45720" rtlCol="0" anchor="t">
            <a:noAutofit/>
          </a:bodyPr>
          <a:lstStyle/>
          <a:p>
            <a:pPr>
              <a:lnSpc>
                <a:spcPct val="114000"/>
              </a:lnSpc>
              <a:spcBef>
                <a:spcPts val="0"/>
              </a:spcBef>
              <a:spcAft>
                <a:spcPts val="600"/>
              </a:spcAft>
            </a:pPr>
            <a:r>
              <a:rPr lang="en-US" sz="1600" dirty="0">
                <a:latin typeface="Open Sans"/>
                <a:ea typeface="Open Sans"/>
                <a:cs typeface="Open Sans"/>
              </a:rPr>
              <a:t>On January 8, </a:t>
            </a:r>
            <a:r>
              <a:rPr lang="en-US" sz="1600" dirty="0">
                <a:latin typeface="Open Sans"/>
                <a:ea typeface="Open Sans"/>
                <a:cs typeface="Open Sans"/>
                <a:hlinkClick r:id="rId2"/>
              </a:rPr>
              <a:t>17 Republicans joined Democrats</a:t>
            </a:r>
            <a:r>
              <a:rPr lang="en-US" sz="1600" dirty="0">
                <a:latin typeface="Open Sans"/>
                <a:ea typeface="Open Sans"/>
                <a:cs typeface="Open Sans"/>
              </a:rPr>
              <a:t> in the House to pass a 3-year extension of the Affordable Care Act (ACA) premium tax credits</a:t>
            </a:r>
            <a:endParaRPr lang="en-US" sz="1600" dirty="0"/>
          </a:p>
          <a:p>
            <a:pPr>
              <a:lnSpc>
                <a:spcPct val="114000"/>
              </a:lnSpc>
              <a:spcBef>
                <a:spcPts val="0"/>
              </a:spcBef>
              <a:spcAft>
                <a:spcPts val="600"/>
              </a:spcAft>
            </a:pPr>
            <a:r>
              <a:rPr lang="en-US" sz="1600" dirty="0">
                <a:latin typeface="Open Sans"/>
                <a:ea typeface="Open Sans"/>
                <a:cs typeface="Open Sans"/>
              </a:rPr>
              <a:t>Democrats and some Republicans hope it will lay the groundwork for a bipartisan agreement to tame skyrocketing health insurance premiums</a:t>
            </a:r>
          </a:p>
          <a:p>
            <a:pPr>
              <a:lnSpc>
                <a:spcPct val="114000"/>
              </a:lnSpc>
              <a:spcBef>
                <a:spcPts val="0"/>
              </a:spcBef>
              <a:spcAft>
                <a:spcPts val="600"/>
              </a:spcAft>
            </a:pPr>
            <a:r>
              <a:rPr lang="en-US" sz="1600" dirty="0">
                <a:latin typeface="Open Sans"/>
                <a:ea typeface="Open Sans"/>
                <a:cs typeface="Open Sans"/>
              </a:rPr>
              <a:t>The ACA tax credits expired on December 31, 2025</a:t>
            </a:r>
          </a:p>
          <a:p>
            <a:pPr>
              <a:lnSpc>
                <a:spcPct val="114000"/>
              </a:lnSpc>
              <a:spcBef>
                <a:spcPts val="0"/>
              </a:spcBef>
              <a:spcAft>
                <a:spcPts val="600"/>
              </a:spcAft>
            </a:pPr>
            <a:r>
              <a:rPr lang="en-US" sz="1600" dirty="0">
                <a:latin typeface="Open Sans"/>
                <a:ea typeface="Open Sans"/>
                <a:cs typeface="Open Sans"/>
              </a:rPr>
              <a:t>Awaiting next steps in the Senate</a:t>
            </a:r>
            <a:endParaRPr lang="en-US" sz="1600" dirty="0"/>
          </a:p>
          <a:p>
            <a:pPr>
              <a:lnSpc>
                <a:spcPct val="90000"/>
              </a:lnSpc>
              <a:spcBef>
                <a:spcPts val="0"/>
              </a:spcBef>
              <a:spcAft>
                <a:spcPts val="1200"/>
              </a:spcAft>
            </a:pPr>
            <a:endParaRPr lang="en-US" sz="1100" dirty="0"/>
          </a:p>
        </p:txBody>
      </p:sp>
      <p:pic>
        <p:nvPicPr>
          <p:cNvPr id="4" name="Picture 3" descr="A stethoscope on a table&#10;&#10;AI-generated content may be incorrect.">
            <a:extLst>
              <a:ext uri="{FF2B5EF4-FFF2-40B4-BE49-F238E27FC236}">
                <a16:creationId xmlns:a16="http://schemas.microsoft.com/office/drawing/2014/main" id="{E2A7F449-B4CB-5746-F287-DD9358DF41AD}"/>
              </a:ext>
            </a:extLst>
          </p:cNvPr>
          <p:cNvPicPr>
            <a:picLocks noChangeAspect="1"/>
          </p:cNvPicPr>
          <p:nvPr/>
        </p:nvPicPr>
        <p:blipFill>
          <a:blip r:embed="rId3"/>
          <a:stretch>
            <a:fillRect/>
          </a:stretch>
        </p:blipFill>
        <p:spPr>
          <a:xfrm>
            <a:off x="4648200" y="1291538"/>
            <a:ext cx="4038600" cy="2695765"/>
          </a:xfrm>
          <a:prstGeom prst="rect">
            <a:avLst/>
          </a:prstGeom>
          <a:noFill/>
        </p:spPr>
      </p:pic>
      <p:sp>
        <p:nvSpPr>
          <p:cNvPr id="5" name="Slide Number Placeholder 4">
            <a:extLst>
              <a:ext uri="{FF2B5EF4-FFF2-40B4-BE49-F238E27FC236}">
                <a16:creationId xmlns:a16="http://schemas.microsoft.com/office/drawing/2014/main" id="{55A21E59-B115-F743-57CA-E73718206A4A}"/>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8</a:t>
            </a:fld>
            <a:endParaRPr lang="en-US"/>
          </a:p>
        </p:txBody>
      </p:sp>
      <p:sp>
        <p:nvSpPr>
          <p:cNvPr id="6" name="TextBox 5">
            <a:extLst>
              <a:ext uri="{FF2B5EF4-FFF2-40B4-BE49-F238E27FC236}">
                <a16:creationId xmlns:a16="http://schemas.microsoft.com/office/drawing/2014/main" id="{16E2E663-270D-94F3-98F5-7C5B0E83F69C}"/>
              </a:ext>
            </a:extLst>
          </p:cNvPr>
          <p:cNvSpPr txBox="1"/>
          <p:nvPr/>
        </p:nvSpPr>
        <p:spPr>
          <a:xfrm>
            <a:off x="4648200" y="4044547"/>
            <a:ext cx="40386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t>Photo by </a:t>
            </a:r>
            <a:r>
              <a:rPr lang="en-US" sz="800" dirty="0">
                <a:hlinkClick r:id="rId4"/>
              </a:rPr>
              <a:t>Hush Naidoo Jade Photography</a:t>
            </a:r>
            <a:r>
              <a:rPr lang="en-US" sz="800" dirty="0"/>
              <a:t> on </a:t>
            </a:r>
            <a:r>
              <a:rPr lang="en-US" sz="800" dirty="0" err="1">
                <a:hlinkClick r:id="rId5"/>
              </a:rPr>
              <a:t>Unsplash</a:t>
            </a:r>
            <a:endParaRPr lang="en-US" dirty="0"/>
          </a:p>
        </p:txBody>
      </p:sp>
    </p:spTree>
    <p:extLst>
      <p:ext uri="{BB962C8B-B14F-4D97-AF65-F5344CB8AC3E}">
        <p14:creationId xmlns:p14="http://schemas.microsoft.com/office/powerpoint/2010/main" val="143524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27D8-E79E-7890-4366-6EE5C6637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15BB-2EF9-5C8D-B149-588EE1B20A82}"/>
              </a:ext>
            </a:extLst>
          </p:cNvPr>
          <p:cNvSpPr>
            <a:spLocks noGrp="1"/>
          </p:cNvSpPr>
          <p:nvPr>
            <p:ph type="title"/>
          </p:nvPr>
        </p:nvSpPr>
        <p:spPr>
          <a:xfrm>
            <a:off x="871254" y="292572"/>
            <a:ext cx="7401491" cy="626027"/>
          </a:xfrm>
        </p:spPr>
        <p:txBody>
          <a:bodyPr>
            <a:normAutofit/>
          </a:bodyPr>
          <a:lstStyle/>
          <a:p>
            <a:r>
              <a:rPr lang="en-US" sz="2800">
                <a:solidFill>
                  <a:srgbClr val="D50032"/>
                </a:solidFill>
                <a:latin typeface="Open Sans"/>
                <a:ea typeface="Open Sans"/>
                <a:cs typeface="Open Sans"/>
              </a:rPr>
              <a:t>2026 U.S. Poverty Campaign Priorities</a:t>
            </a:r>
            <a:endParaRPr lang="en-US">
              <a:solidFill>
                <a:srgbClr val="D50032"/>
              </a:solidFill>
            </a:endParaRPr>
          </a:p>
        </p:txBody>
      </p:sp>
      <p:sp>
        <p:nvSpPr>
          <p:cNvPr id="3" name="Content Placeholder 2">
            <a:extLst>
              <a:ext uri="{FF2B5EF4-FFF2-40B4-BE49-F238E27FC236}">
                <a16:creationId xmlns:a16="http://schemas.microsoft.com/office/drawing/2014/main" id="{3C4B2F8C-40D6-CE1C-A589-CAFAAB965799}"/>
              </a:ext>
            </a:extLst>
          </p:cNvPr>
          <p:cNvSpPr>
            <a:spLocks noGrp="1"/>
          </p:cNvSpPr>
          <p:nvPr>
            <p:ph idx="1"/>
          </p:nvPr>
        </p:nvSpPr>
        <p:spPr>
          <a:xfrm>
            <a:off x="325465" y="1227348"/>
            <a:ext cx="8229600" cy="3231166"/>
          </a:xfrm>
        </p:spPr>
        <p:txBody>
          <a:bodyPr vert="horz" lIns="91440" tIns="45720" rIns="91440" bIns="45720" rtlCol="0" anchor="t">
            <a:noAutofit/>
          </a:bodyPr>
          <a:lstStyle/>
          <a:p>
            <a:pPr>
              <a:lnSpc>
                <a:spcPct val="113999"/>
              </a:lnSpc>
              <a:spcBef>
                <a:spcPts val="0"/>
              </a:spcBef>
              <a:spcAft>
                <a:spcPts val="1200"/>
              </a:spcAft>
            </a:pPr>
            <a:r>
              <a:rPr lang="en-US" sz="1800">
                <a:latin typeface="Open Sans"/>
                <a:ea typeface="Open Sans"/>
                <a:cs typeface="Open Sans"/>
              </a:rPr>
              <a:t>Protect the continuum of care through </a:t>
            </a:r>
            <a:r>
              <a:rPr lang="en-US" sz="1800" b="1">
                <a:latin typeface="Open Sans"/>
                <a:ea typeface="Open Sans"/>
                <a:cs typeface="Open Sans"/>
              </a:rPr>
              <a:t>fully funding Housing Choice Vouchers</a:t>
            </a:r>
            <a:r>
              <a:rPr lang="en-US" sz="1800">
                <a:latin typeface="Open Sans"/>
                <a:ea typeface="Open Sans"/>
                <a:cs typeface="Open Sans"/>
              </a:rPr>
              <a:t> to prevent homelessness </a:t>
            </a:r>
            <a:endParaRPr lang="en-US" sz="1800"/>
          </a:p>
          <a:p>
            <a:pPr>
              <a:lnSpc>
                <a:spcPct val="113999"/>
              </a:lnSpc>
              <a:spcBef>
                <a:spcPts val="0"/>
              </a:spcBef>
              <a:spcAft>
                <a:spcPts val="1200"/>
              </a:spcAft>
            </a:pPr>
            <a:r>
              <a:rPr lang="en-US" sz="1800" b="1">
                <a:latin typeface="Open Sans"/>
                <a:ea typeface="Open Sans"/>
                <a:cs typeface="Open Sans"/>
              </a:rPr>
              <a:t>Fight against any further cuts</a:t>
            </a:r>
            <a:r>
              <a:rPr lang="en-US" sz="1800">
                <a:latin typeface="Open Sans"/>
                <a:ea typeface="Open Sans"/>
                <a:cs typeface="Open Sans"/>
              </a:rPr>
              <a:t> to vital health, nutrition, and housing programs through the appropriations process</a:t>
            </a:r>
            <a:endParaRPr lang="en-US" sz="1800"/>
          </a:p>
          <a:p>
            <a:pPr>
              <a:lnSpc>
                <a:spcPct val="114000"/>
              </a:lnSpc>
              <a:spcBef>
                <a:spcPts val="0"/>
              </a:spcBef>
              <a:spcAft>
                <a:spcPts val="1200"/>
              </a:spcAft>
            </a:pPr>
            <a:r>
              <a:rPr lang="en-US" sz="1800" b="1">
                <a:latin typeface="Open Sans"/>
                <a:ea typeface="Open Sans"/>
                <a:cs typeface="Open Sans"/>
              </a:rPr>
              <a:t>Fix the Child Tax Credit</a:t>
            </a:r>
            <a:r>
              <a:rPr lang="en-US" sz="1800">
                <a:latin typeface="Open Sans"/>
                <a:ea typeface="Open Sans"/>
                <a:cs typeface="Open Sans"/>
              </a:rPr>
              <a:t> for the 19 million families left out of the recent expansion</a:t>
            </a:r>
            <a:endParaRPr lang="en-US" sz="1800"/>
          </a:p>
          <a:p>
            <a:pPr>
              <a:lnSpc>
                <a:spcPct val="114000"/>
              </a:lnSpc>
              <a:spcBef>
                <a:spcPts val="0"/>
              </a:spcBef>
              <a:spcAft>
                <a:spcPts val="1200"/>
              </a:spcAft>
            </a:pPr>
            <a:r>
              <a:rPr lang="en-US" sz="1800" b="1">
                <a:latin typeface="Open Sans"/>
                <a:ea typeface="Open Sans"/>
                <a:cs typeface="Open Sans"/>
              </a:rPr>
              <a:t>Continue to hold Congress accountable</a:t>
            </a:r>
            <a:r>
              <a:rPr lang="en-US" sz="1800">
                <a:latin typeface="Open Sans"/>
                <a:ea typeface="Open Sans"/>
                <a:cs typeface="Open Sans"/>
              </a:rPr>
              <a:t> for the harmful cuts in the reconciliation bill passed last year</a:t>
            </a:r>
            <a:endParaRPr lang="en-US" sz="1800"/>
          </a:p>
        </p:txBody>
      </p:sp>
      <p:sp>
        <p:nvSpPr>
          <p:cNvPr id="5" name="Slide Number Placeholder 4">
            <a:extLst>
              <a:ext uri="{FF2B5EF4-FFF2-40B4-BE49-F238E27FC236}">
                <a16:creationId xmlns:a16="http://schemas.microsoft.com/office/drawing/2014/main" id="{E8337732-FF1A-E09F-BE85-C362E15CACC5}"/>
              </a:ext>
            </a:extLst>
          </p:cNvPr>
          <p:cNvSpPr>
            <a:spLocks noGrp="1"/>
          </p:cNvSpPr>
          <p:nvPr>
            <p:ph type="sldNum" sz="quarter" idx="12"/>
          </p:nvPr>
        </p:nvSpPr>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3702064022"/>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91c37d390414436e044b4e547ca7ec86">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cd07614ca09a6599f1ef70d976ad2efa"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3287DD20-7E1E-4737-BE7E-7696C7716ED5}">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2C1E52F1-4951-4DD9-BF95-3E463086C528}">
  <ds:schemaRefs>
    <ds:schemaRef ds:uri="http://schemas.microsoft.com/office/2006/documentManagement/types"/>
    <ds:schemaRef ds:uri="http://schemas.openxmlformats.org/package/2006/metadata/core-properties"/>
    <ds:schemaRef ds:uri="ef035fee-706e-4acb-9a43-6ee1a9ecef89"/>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e1541ae8-567d-462c-9e78-c3b0dfdaed9d"/>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1630</Words>
  <Application>Microsoft Office PowerPoint</Application>
  <PresentationFormat>On-screen Show (16:9)</PresentationFormat>
  <Paragraphs>236</Paragraphs>
  <Slides>49</Slides>
  <Notes>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49</vt:i4>
      </vt:variant>
    </vt:vector>
  </HeadingPairs>
  <TitlesOfParts>
    <vt:vector size="62" baseType="lpstr">
      <vt:lpstr>Aptos</vt:lpstr>
      <vt:lpstr>Aptos Display</vt:lpstr>
      <vt:lpstr>Arial</vt:lpstr>
      <vt:lpstr>Calibri</vt:lpstr>
      <vt:lpstr>Courier New</vt:lpstr>
      <vt:lpstr>Open Sans</vt:lpstr>
      <vt:lpstr>Wingdings</vt:lpstr>
      <vt:lpstr>Custom Design</vt:lpstr>
      <vt:lpstr>Office Theme</vt:lpstr>
      <vt:lpstr>1_Office Theme</vt:lpstr>
      <vt:lpstr>Office Theme</vt:lpstr>
      <vt:lpstr>Office Theme</vt:lpstr>
      <vt:lpstr>Office Theme</vt:lpstr>
      <vt:lpstr>RESULTS National Webinar   January 10, 2026 Happy New Year!</vt:lpstr>
      <vt:lpstr>Our Values</vt:lpstr>
      <vt:lpstr>Welcome!</vt:lpstr>
      <vt:lpstr>Guest Speaker</vt:lpstr>
      <vt:lpstr>U.S. Poverty Campaigns</vt:lpstr>
      <vt:lpstr>PowerPoint Presentation</vt:lpstr>
      <vt:lpstr>Finish FY26 Appropriations</vt:lpstr>
      <vt:lpstr>ACA Insurance Subsidy Extension</vt:lpstr>
      <vt:lpstr>2026 U.S. Poverty Campaign Priorities</vt:lpstr>
      <vt:lpstr>Prevent Further Cuts To Vital Programs</vt:lpstr>
      <vt:lpstr>Fix Child Tax Credit</vt:lpstr>
      <vt:lpstr>Hold Congress Accountable</vt:lpstr>
      <vt:lpstr>Global Poverty Campaigns</vt:lpstr>
      <vt:lpstr>PowerPoint Presentation</vt:lpstr>
      <vt:lpstr>2025 was difficult and unprecedented</vt:lpstr>
      <vt:lpstr>PowerPoint Presentation</vt:lpstr>
      <vt:lpstr>Your advocacy made a difference</vt:lpstr>
      <vt:lpstr>FY26 Appropriations</vt:lpstr>
      <vt:lpstr>Where we are now</vt:lpstr>
      <vt:lpstr>Our goal: bold funding spent on evidence-based and effective health, education, and poverty-focused foreign aid.</vt:lpstr>
      <vt:lpstr>This year is ESSENTIAL</vt:lpstr>
      <vt:lpstr>Our priorities</vt:lpstr>
      <vt:lpstr>We need Congress to…</vt:lpstr>
      <vt:lpstr>How can Congress do this?</vt:lpstr>
      <vt:lpstr>Appropriations is year-round</vt:lpstr>
      <vt:lpstr>We held the line. Now we push forward — together!</vt:lpstr>
      <vt:lpstr>Grassroots Inspiration and Action</vt:lpstr>
      <vt:lpstr>PowerPoint Presentation</vt:lpstr>
      <vt:lpstr>2026 Group Roadmaps</vt:lpstr>
      <vt:lpstr>What’s the first step?</vt:lpstr>
      <vt:lpstr>2026 Group Roster</vt:lpstr>
      <vt:lpstr>2026 Congressional Coverage  (2nd tab at the bottom of your Roadmap)</vt:lpstr>
      <vt:lpstr>Our asks:</vt:lpstr>
      <vt:lpstr>PowerPoint Presentation</vt:lpstr>
      <vt:lpstr>2026 RESULTS National Conference</vt:lpstr>
      <vt:lpstr>Announcements</vt:lpstr>
      <vt:lpstr>PowerPoint Presentation</vt:lpstr>
      <vt:lpstr>Thank you for joining us!</vt:lpstr>
      <vt:lpstr>PowerPoint Presentation</vt:lpstr>
      <vt:lpstr>RESULTS Advocate Incubator Begins!</vt:lpstr>
      <vt:lpstr>Short Documentary Film Screening Rovina’s Choice</vt:lpstr>
      <vt:lpstr>International Learning Exchange</vt:lpstr>
      <vt:lpstr>Find events</vt:lpstr>
      <vt:lpstr>Let us know the amazing things  you are doing!</vt:lpstr>
      <vt:lpstr>Find today’s slides</vt:lpstr>
      <vt:lpstr>January Office Closure</vt:lpstr>
      <vt:lpstr> Join us on February 7 for the new National Webinar!</vt:lpstr>
      <vt:lpstr>Welcome, 2026!</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1</cp:revision>
  <dcterms:created xsi:type="dcterms:W3CDTF">2023-10-06T16:24:49Z</dcterms:created>
  <dcterms:modified xsi:type="dcterms:W3CDTF">2026-01-10T19:20:33Z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S10.9.4</vt:lpwstr>
  </property>
  <property fmtid="{D5CDD505-2E9C-101B-9397-08002B2CF9AE}" pid="6" name="NXPowerLiteLastOptimized">
    <vt:lpwstr>1054037</vt:lpwstr>
  </property>
</Properties>
</file>