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4"/>
    <p:sldMasterId id="2147483682" r:id="rId5"/>
    <p:sldMasterId id="2147483670" r:id="rId6"/>
    <p:sldMasterId id="2147483648" r:id="rId7"/>
  </p:sldMasterIdLst>
  <p:notesMasterIdLst>
    <p:notesMasterId r:id="rId29"/>
  </p:notesMasterIdLst>
  <p:handoutMasterIdLst>
    <p:handoutMasterId r:id="rId30"/>
  </p:handoutMasterIdLst>
  <p:sldIdLst>
    <p:sldId id="4629" r:id="rId8"/>
    <p:sldId id="273" r:id="rId9"/>
    <p:sldId id="1916" r:id="rId10"/>
    <p:sldId id="282" r:id="rId11"/>
    <p:sldId id="4654" r:id="rId12"/>
    <p:sldId id="4660" r:id="rId13"/>
    <p:sldId id="4672" r:id="rId14"/>
    <p:sldId id="4673" r:id="rId15"/>
    <p:sldId id="4674" r:id="rId16"/>
    <p:sldId id="4680" r:id="rId17"/>
    <p:sldId id="4675" r:id="rId18"/>
    <p:sldId id="4676" r:id="rId19"/>
    <p:sldId id="4679" r:id="rId20"/>
    <p:sldId id="4677" r:id="rId21"/>
    <p:sldId id="4678" r:id="rId22"/>
    <p:sldId id="4658" r:id="rId23"/>
    <p:sldId id="4663" r:id="rId24"/>
    <p:sldId id="4659" r:id="rId25"/>
    <p:sldId id="4655" r:id="rId26"/>
    <p:sldId id="4630" r:id="rId27"/>
    <p:sldId id="271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CAEB79-58F1-BB10-4BFC-CCC8B1FFAFC8}" name="Karyne Bury" initials="KB" userId="S::kbury@results.org::072c30e2-e547-4e48-929e-426222b99a4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Marchal" initials="LM" lastIdx="1" clrIdx="0">
    <p:extLst>
      <p:ext uri="{19B8F6BF-5375-455C-9EA6-DF929625EA0E}">
        <p15:presenceInfo xmlns:p15="http://schemas.microsoft.com/office/powerpoint/2012/main" userId="Lisa March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032"/>
    <a:srgbClr val="E41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4FFE4-B209-784A-8948-1A9D68756C06}" v="1" dt="2025-03-06T21:43:10.614"/>
    <p1510:client id="{67ABA72C-8DE9-9307-2E40-BBBF1E048AB8}" v="2" dt="2025-03-06T16:26:58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658"/>
  </p:normalViewPr>
  <p:slideViewPr>
    <p:cSldViewPr snapToGrid="0">
      <p:cViewPr varScale="1">
        <p:scale>
          <a:sx n="160" d="100"/>
          <a:sy n="160" d="100"/>
        </p:scale>
        <p:origin x="26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26610F-83DF-79F9-33F8-46A2BEFDD1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FA258-7F9E-BE1E-1118-E87B800D0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1EB9-D398-4211-83C1-954D64E76C65}" type="datetimeFigureOut">
              <a:rPr lang="en-US" sz="110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3/7/2025</a:t>
            </a:fld>
            <a:endParaRPr lang="en-US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DC261-2270-4A5F-EBF0-2DC5765E80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231E1-DD42-1C9F-769D-32AA00489A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56921-9A57-45F4-918A-4251053F4824}" type="slidenum">
              <a:rPr lang="en-US" sz="110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‹#›</a:t>
            </a:fld>
            <a:endParaRPr lang="en-US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99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36BD4AF3-D86E-456E-B40B-702753F85C4E}" type="datetimeFigureOut">
              <a:rPr lang="en-US" smtClean="0"/>
              <a:pPr/>
              <a:t>3/7/2025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1A05357-FEDC-42A6-A9AA-A177021FF7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itchFamily="2" charset="0"/>
        <a:ea typeface="Open Sans" pitchFamily="2" charset="0"/>
        <a:cs typeface="Open Sans" pitchFamily="2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itchFamily="2" charset="0"/>
        <a:ea typeface="Open Sans" pitchFamily="2" charset="0"/>
        <a:cs typeface="Open Sans" pitchFamily="2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itchFamily="2" charset="0"/>
        <a:ea typeface="Open Sans" pitchFamily="2" charset="0"/>
        <a:cs typeface="Open Sans" pitchFamily="2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itchFamily="2" charset="0"/>
        <a:ea typeface="Open Sans" pitchFamily="2" charset="0"/>
        <a:cs typeface="Open Sans" pitchFamily="2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itchFamily="2" charset="0"/>
        <a:ea typeface="Open Sans" pitchFamily="2" charset="0"/>
        <a:cs typeface="Open Sans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5357-FEDC-42A6-A9AA-A177021FF7C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7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05357-FEDC-42A6-A9AA-A177021FF7C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7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48425-6B21-A1F0-10ED-D38E84C8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786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995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96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42354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4C4A-46BC-4C46-B66D-C7A9D447712C}" type="datetime1">
              <a:rPr lang="en-US" smtClean="0"/>
              <a:t>3/7/2025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8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03A7-1037-45BD-B21E-FCF7B4B1F763}" type="datetime1">
              <a:rPr lang="en-US" smtClean="0"/>
              <a:t>3/7/2025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6DE4-73E4-4F6F-9DED-05B20E463ED2}" type="datetime1">
              <a:rPr lang="en-US" smtClean="0"/>
              <a:t>3/7/2025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63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79"/>
            <a:ext cx="1162957" cy="438864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829D-C31E-4F3D-9B87-664ADA6C4D47}" type="datetime1">
              <a:rPr lang="en-US" smtClean="0"/>
              <a:t>3/7/2025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3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33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64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44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52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0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35014" y="3878331"/>
            <a:ext cx="256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/</a:t>
            </a:r>
            <a:r>
              <a:rPr lang="en-US" sz="1800" b="1" baseline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RESULTSEdFund</a:t>
            </a:r>
          </a:p>
        </p:txBody>
      </p:sp>
      <p:pic>
        <p:nvPicPr>
          <p:cNvPr id="6" name="Picture 5" descr="instagram-ico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4389441"/>
            <a:ext cx="346528" cy="346528"/>
          </a:xfrm>
          <a:prstGeom prst="rect">
            <a:avLst/>
          </a:prstGeom>
        </p:spPr>
      </p:pic>
      <p:pic>
        <p:nvPicPr>
          <p:cNvPr id="7" name="Picture 6" descr="facebook_circ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3896473"/>
            <a:ext cx="346528" cy="346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19" y="3405961"/>
            <a:ext cx="380089" cy="37270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35010" y="3391195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aseline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@</a:t>
            </a:r>
            <a:r>
              <a:rPr lang="en-US" sz="1800" b="1" baseline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RESULTS_Tweets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9129" y="4379071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@</a:t>
            </a:r>
            <a:r>
              <a:rPr lang="en-US" b="1" baseline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voices4results</a:t>
            </a:r>
            <a:endParaRPr lang="en-US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0500" y="4178564"/>
            <a:ext cx="34199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www.results.org</a:t>
            </a:r>
          </a:p>
        </p:txBody>
      </p:sp>
    </p:spTree>
    <p:extLst>
      <p:ext uri="{BB962C8B-B14F-4D97-AF65-F5344CB8AC3E}">
        <p14:creationId xmlns:p14="http://schemas.microsoft.com/office/powerpoint/2010/main" val="3182944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36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21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42354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6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24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45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116295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86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15954"/>
            <a:ext cx="7772400" cy="1021556"/>
          </a:xfrm>
        </p:spPr>
        <p:txBody>
          <a:bodyPr anchor="t"/>
          <a:lstStyle>
            <a:lvl1pPr algn="l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itle 1"/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22313" y="2794398"/>
            <a:ext cx="7772400" cy="1021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none" dirty="0">
                <a:solidFill>
                  <a:srgbClr val="E41034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53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CB95-A36F-4BC0-873A-F09C4DFC6C9F}" type="datetime1">
              <a:rPr lang="en-US" smtClean="0"/>
              <a:t>3/7/2025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6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E6868-079E-1649-B8D1-459B42CE4D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E7C0-692D-4B88-BAF3-92EA83B8C355}" type="datetime1">
              <a:rPr lang="en-US" smtClean="0"/>
              <a:t>3/7/2025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4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E5A4-AB8D-4616-B7A9-1412F5D6E492}" type="datetime1">
              <a:rPr lang="en-US" smtClean="0"/>
              <a:t>3/7/2025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7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C497-781D-41D9-AC17-F05D66E7436C}" type="datetime1">
              <a:rPr lang="en-US" smtClean="0"/>
              <a:t>3/7/2025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6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270F-56FE-4D70-A2BE-EE18789F1CAF}" type="datetime1">
              <a:rPr lang="en-US" smtClean="0"/>
              <a:t>3/7/2025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3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A5FA-54E9-42CB-B8A4-AE77A1729632}" type="datetime1">
              <a:rPr lang="en-US" smtClean="0"/>
              <a:t>3/7/2025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6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1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730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sset 1@4x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428" y="743859"/>
            <a:ext cx="2939143" cy="234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7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014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62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307E6868-079E-1649-B8D1-459B42CE4D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RESULTS_logo_EN_CMYK_BIG (flat)2_RESULTS_logo_EN_CMYK_BIG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91" y="80916"/>
            <a:ext cx="1223628" cy="9823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896A405-392F-4A71-8147-A22E085A7A06}" type="datetime1">
              <a:rPr lang="en-US" smtClean="0"/>
              <a:t>3/7/2025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3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83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E41034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6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Courier New"/>
        <a:buChar char="o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ULTS_logo_EN_CMYK_BIG (flat)2_RESULTS_logo_EN_CMYK_BIG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91" y="80917"/>
            <a:ext cx="1223628" cy="9823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4014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6588A-5827-4843-A700-508233C9F32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E6868-079E-1649-B8D1-459B42CE4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1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Courier New"/>
        <a:buChar char="o"/>
        <a:defRPr sz="255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Wingdings" charset="2"/>
        <a:buChar char="§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lts.org/volunteers/action-center/action-alerts" TargetMode="External"/><Relationship Id="rId2" Type="http://schemas.openxmlformats.org/officeDocument/2006/relationships/hyperlink" Target="https://results.org/volunteers/action-center/action-alerts?vvsrc=%2fcampaigns%2f54035%2frespond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esults.org/wp-content/uploads/CTC-EITC-RTC-Tax-Leave-Behind-2025-1.pdf" TargetMode="External"/><Relationship Id="rId3" Type="http://schemas.openxmlformats.org/officeDocument/2006/relationships/hyperlink" Target="https://results.org/wp-content/uploads/Medicaid-explainer.pdf" TargetMode="External"/><Relationship Id="rId7" Type="http://schemas.openxmlformats.org/officeDocument/2006/relationships/hyperlink" Target="https://www.cbpp.org/research/food-assistance/millions-of-low-income-households-would-lose-food-aid-under-proposed-house" TargetMode="External"/><Relationship Id="rId12" Type="http://schemas.openxmlformats.org/officeDocument/2006/relationships/hyperlink" Target="https://results.org/blog/reconciliation-what-you-need-to-know-today-improve-the-ctc-and-dont-cut-snap-or-medicaid" TargetMode="External"/><Relationship Id="rId2" Type="http://schemas.openxmlformats.org/officeDocument/2006/relationships/hyperlink" Target="https://results.org/wp-content/uploads/2025-U.S.-Poverty-Leave-Behind-SNAP-and-Medicaid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rac.org/research/resource-library/snap-state-fact-sheets?eType=EmailBlastContent&amp;eId=eef4d130-bb35-404a-9b7c-7e7000fff254" TargetMode="External"/><Relationship Id="rId11" Type="http://schemas.openxmlformats.org/officeDocument/2006/relationships/hyperlink" Target="https://www.cbpp.org/blog/policymakers-should-expand-the-child-tax-credit-for-the-17-million-children-currently-left-out" TargetMode="External"/><Relationship Id="rId5" Type="http://schemas.openxmlformats.org/officeDocument/2006/relationships/hyperlink" Target="https://www.kff.org/interactive/medicaid-state-fact-sheets/" TargetMode="External"/><Relationship Id="rId10" Type="http://schemas.openxmlformats.org/officeDocument/2006/relationships/hyperlink" Target="https://results.org/wp-content/uploads/2025-CTC-and-EITC-policy-brief.pdf" TargetMode="External"/><Relationship Id="rId4" Type="http://schemas.openxmlformats.org/officeDocument/2006/relationships/hyperlink" Target="https://www.congressionaldistricthealthdashboard.org/maps/district/4505?metric=46&amp;dataPeriod=202401&amp;comparison=national" TargetMode="External"/><Relationship Id="rId9" Type="http://schemas.openxmlformats.org/officeDocument/2006/relationships/hyperlink" Target="https://results.org/wp-content/uploads/2025-CTC-Laser-Talk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cnicovich@results.or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nicovich@result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ed and blue logo with white text&#10;&#10;Description automatically generated">
            <a:extLst>
              <a:ext uri="{FF2B5EF4-FFF2-40B4-BE49-F238E27FC236}">
                <a16:creationId xmlns:a16="http://schemas.microsoft.com/office/drawing/2014/main" id="{8995BFD3-B974-ADCE-CA65-791D90E6C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13" t="1026" r="978" b="718"/>
          <a:stretch/>
        </p:blipFill>
        <p:spPr>
          <a:xfrm>
            <a:off x="3122011" y="282702"/>
            <a:ext cx="2750998" cy="2930200"/>
          </a:xfrm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96EFD4-635E-26AA-B684-54DC3E61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24935"/>
            <a:ext cx="8229600" cy="857250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D50032"/>
                </a:solidFill>
                <a:latin typeface="Open Sans"/>
                <a:ea typeface="Open Sans"/>
                <a:cs typeface="Open Sans"/>
              </a:rPr>
              <a:t>Reconciliation 101</a:t>
            </a:r>
            <a:endParaRPr lang="en-US" dirty="0">
              <a:solidFill>
                <a:srgbClr val="D50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91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4C8D2-2627-0B56-DA70-0776668EA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24ED-6D65-757F-184D-2FC95F8F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69" y="109370"/>
            <a:ext cx="7262929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50032"/>
                </a:solidFill>
                <a:latin typeface="Open Sans"/>
                <a:ea typeface="Open Sans"/>
                <a:cs typeface="Open Sans"/>
              </a:rPr>
              <a:t>Medicaid Recipients per State</a:t>
            </a:r>
            <a:endParaRPr lang="en-US" dirty="0">
              <a:solidFill>
                <a:srgbClr val="D50032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C238D5-F268-E020-23A4-AB6464368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502" y="793269"/>
            <a:ext cx="6139853" cy="397399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1162F-3C44-8B62-12AD-7298BF0A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3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7B43F-AE9D-0B98-F031-1CC6B6DBF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D99D-5BD2-04C6-A1AD-825B1F63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69" y="109370"/>
            <a:ext cx="7262929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50032"/>
                </a:solidFill>
                <a:latin typeface="Open Sans"/>
                <a:ea typeface="Open Sans"/>
                <a:cs typeface="Open Sans"/>
              </a:rPr>
              <a:t>Resolutions Cut Vital Programs</a:t>
            </a:r>
            <a:endParaRPr lang="en-US" dirty="0">
              <a:solidFill>
                <a:srgbClr val="D5003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A5652-5260-C044-31D4-4467DEC5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85" y="1116602"/>
            <a:ext cx="8229600" cy="365066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</a:pPr>
            <a:r>
              <a:rPr lang="en-US" b="0" i="0" u="none" strike="noStrike" dirty="0">
                <a:solidFill>
                  <a:srgbClr val="080F0F"/>
                </a:solidFill>
                <a:effectLst/>
                <a:latin typeface="Open Sans" panose="020B0606030504020204" pitchFamily="34" charset="0"/>
              </a:rPr>
              <a:t>SNAP helps 40 million people per month buy food</a:t>
            </a:r>
          </a:p>
          <a:p>
            <a:pPr>
              <a:spcBef>
                <a:spcPts val="1400"/>
              </a:spcBef>
            </a:pPr>
            <a:r>
              <a:rPr lang="en-US" b="0" i="0" u="none" strike="noStrike" dirty="0">
                <a:solidFill>
                  <a:srgbClr val="080F0F"/>
                </a:solidFill>
                <a:effectLst/>
                <a:latin typeface="Open Sans" panose="020B0606030504020204" pitchFamily="34" charset="0"/>
              </a:rPr>
              <a:t>Nearly half of those recipients are children</a:t>
            </a:r>
          </a:p>
          <a:p>
            <a:pPr>
              <a:spcBef>
                <a:spcPts val="1400"/>
              </a:spcBef>
            </a:pPr>
            <a:r>
              <a:rPr lang="en-US" dirty="0">
                <a:solidFill>
                  <a:srgbClr val="080F0F"/>
                </a:solidFill>
                <a:latin typeface="Open Sans" panose="020B0606030504020204" pitchFamily="34" charset="0"/>
              </a:rPr>
              <a:t>SNAP also supports farmers by increasing demand for their products</a:t>
            </a:r>
            <a:r>
              <a:rPr lang="en-US" b="0" i="0" u="none" strike="noStrike" dirty="0">
                <a:solidFill>
                  <a:srgbClr val="080F0F"/>
                </a:solidFill>
                <a:effectLst/>
                <a:latin typeface="Open Sans" panose="020B0606030504020204" pitchFamily="34" charset="0"/>
              </a:rPr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6C1D1-BC84-523B-7EBD-B05A39E8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73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94516-628A-1674-522E-37EC15147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83747-4B42-374D-1801-033EBD926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69" y="109370"/>
            <a:ext cx="7262929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50032"/>
                </a:solidFill>
                <a:latin typeface="Open Sans"/>
                <a:ea typeface="Open Sans"/>
                <a:cs typeface="Open Sans"/>
              </a:rPr>
              <a:t>Child Tax Credit Debate</a:t>
            </a:r>
            <a:endParaRPr lang="en-US" dirty="0">
              <a:solidFill>
                <a:srgbClr val="D5003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CC7CC-6831-82B7-AB00-6A40B4E3B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85" y="1116602"/>
            <a:ext cx="8229600" cy="365066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Bef>
                <a:spcPts val="1400"/>
              </a:spcBef>
            </a:pPr>
            <a:r>
              <a:rPr lang="en-US" b="0" i="0" u="none" strike="noStrike" dirty="0">
                <a:solidFill>
                  <a:srgbClr val="080F0F"/>
                </a:solidFill>
                <a:effectLst/>
                <a:latin typeface="Open Sans" panose="020B0606030504020204" pitchFamily="34" charset="0"/>
              </a:rPr>
              <a:t>The Child Tax Credit will be addressed in reconciliation</a:t>
            </a:r>
          </a:p>
          <a:p>
            <a:pPr>
              <a:spcBef>
                <a:spcPts val="1400"/>
              </a:spcBef>
            </a:pPr>
            <a:r>
              <a:rPr lang="en-US" b="0" i="0" u="none" strike="noStrike" dirty="0">
                <a:solidFill>
                  <a:srgbClr val="080F0F"/>
                </a:solidFill>
                <a:effectLst/>
                <a:latin typeface="Open Sans" panose="020B0606030504020204" pitchFamily="34" charset="0"/>
              </a:rPr>
              <a:t>There are some Republicans in powerful positions who want to see it expanded</a:t>
            </a:r>
          </a:p>
          <a:p>
            <a:pPr>
              <a:spcBef>
                <a:spcPts val="1400"/>
              </a:spcBef>
            </a:pPr>
            <a:r>
              <a:rPr lang="en-US" dirty="0">
                <a:solidFill>
                  <a:srgbClr val="080F0F"/>
                </a:solidFill>
                <a:latin typeface="Open Sans" panose="020B0606030504020204" pitchFamily="34" charset="0"/>
              </a:rPr>
              <a:t>Any expansion must increase the number of families working in low wage jobs who can benefit from the CTC</a:t>
            </a:r>
          </a:p>
          <a:p>
            <a:pPr lvl="1">
              <a:spcBef>
                <a:spcPts val="1400"/>
              </a:spcBef>
            </a:pPr>
            <a:r>
              <a:rPr lang="en-US" dirty="0">
                <a:solidFill>
                  <a:srgbClr val="080F0F"/>
                </a:solidFill>
                <a:latin typeface="Open Sans" panose="020B0606030504020204" pitchFamily="34" charset="0"/>
              </a:rPr>
              <a:t>Currently, 17 million kids are left out because their parents work in low wage jobs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0FBB2-C73C-C9C3-750A-06C266CB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23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AD10B-A8C2-FD73-56E3-E9AA1D607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CDC10-535F-DD13-16CB-84A66AF3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69" y="109370"/>
            <a:ext cx="7262929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50032"/>
                </a:solidFill>
                <a:latin typeface="Open Sans"/>
                <a:ea typeface="Open Sans"/>
                <a:cs typeface="Open Sans"/>
              </a:rPr>
              <a:t>Child Tax Credit Debate</a:t>
            </a:r>
            <a:endParaRPr lang="en-US" dirty="0">
              <a:solidFill>
                <a:srgbClr val="D50032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C7219F-D20C-C9A5-9A91-3982D8419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789" y="1116013"/>
            <a:ext cx="7365921" cy="36512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7B0D4-CEC4-2471-D002-BE7E5A14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2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3CBCA-A243-52B0-9BCC-45B2CB2A1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14C13-92E1-3AA4-8C60-6F50BD02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69" y="109370"/>
            <a:ext cx="7262929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D50032"/>
                </a:solidFill>
                <a:latin typeface="Open Sans"/>
                <a:ea typeface="Open Sans"/>
                <a:cs typeface="Open Sans"/>
              </a:rPr>
              <a:t>Earned Income Tax Credit at Risk</a:t>
            </a:r>
            <a:endParaRPr lang="en-US" dirty="0">
              <a:solidFill>
                <a:srgbClr val="D5003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F379D-A2DF-F0F9-1946-AA2E27218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85" y="1116602"/>
            <a:ext cx="8229600" cy="365066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ts val="1400"/>
              </a:spcBef>
            </a:pPr>
            <a:r>
              <a:rPr lang="en-US" b="0" i="0" u="none" strike="noStrike" dirty="0">
                <a:solidFill>
                  <a:srgbClr val="080F0F"/>
                </a:solidFill>
                <a:effectLst/>
                <a:latin typeface="Open Sans" panose="020B0606030504020204" pitchFamily="34" charset="0"/>
              </a:rPr>
              <a:t>Some congressional Republicans have proposed cutting the EITC to pay for changes to the CTC</a:t>
            </a:r>
          </a:p>
          <a:p>
            <a:pPr>
              <a:spcBef>
                <a:spcPts val="1400"/>
              </a:spcBef>
            </a:pPr>
            <a:r>
              <a:rPr lang="en-US" b="0" i="0" u="none" strike="noStrike" dirty="0">
                <a:solidFill>
                  <a:srgbClr val="080F0F"/>
                </a:solidFill>
                <a:effectLst/>
                <a:latin typeface="Open Sans" panose="020B0606030504020204" pitchFamily="34" charset="0"/>
              </a:rPr>
              <a:t>Cuts would be to EITC claimants who have children</a:t>
            </a:r>
          </a:p>
          <a:p>
            <a:pPr>
              <a:spcBef>
                <a:spcPts val="1400"/>
              </a:spcBef>
            </a:pPr>
            <a:r>
              <a:rPr lang="en-US" dirty="0">
                <a:solidFill>
                  <a:srgbClr val="080F0F"/>
                </a:solidFill>
                <a:latin typeface="Open Sans" panose="020B0606030504020204" pitchFamily="34" charset="0"/>
              </a:rPr>
              <a:t>Policies that support families should not be cut to pay for other policies that support families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F4B6E-0979-815C-98DE-2D364AA8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84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7FB64-52A6-DDAA-E7D3-9C77D82E7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F8A5-4802-5913-D2F7-3DF60DF7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69" y="109370"/>
            <a:ext cx="7262929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D50032"/>
                </a:solidFill>
                <a:latin typeface="Open Sans"/>
                <a:ea typeface="Open Sans"/>
                <a:cs typeface="Open Sans"/>
              </a:rPr>
              <a:t>Earned Income Tax Credit at Risk</a:t>
            </a:r>
            <a:endParaRPr lang="en-US" dirty="0">
              <a:solidFill>
                <a:srgbClr val="D50032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F7E27B-4DA1-46FC-74AA-D9FF821EE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569" y="730526"/>
            <a:ext cx="6997611" cy="441297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5FA28-A4E6-E670-DAA3-9AF54440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11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3C65-13F8-0276-2924-9E9094CB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54" y="102393"/>
            <a:ext cx="7401491" cy="857250"/>
          </a:xfrm>
        </p:spPr>
        <p:txBody>
          <a:bodyPr/>
          <a:lstStyle/>
          <a:p>
            <a:r>
              <a:rPr lang="en-US" dirty="0">
                <a:solidFill>
                  <a:srgbClr val="D50032"/>
                </a:solidFill>
                <a:latin typeface="Open Sans"/>
                <a:ea typeface="Open Sans"/>
                <a:cs typeface="Open Sans"/>
              </a:rPr>
              <a:t>Expected Timeline</a:t>
            </a:r>
            <a:endParaRPr lang="en-US" dirty="0">
              <a:solidFill>
                <a:srgbClr val="D5003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B1895-FFC2-2326-B396-C5DC0F887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7872"/>
            <a:ext cx="8229600" cy="3648471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Open Sans"/>
                <a:ea typeface="Open Sans"/>
                <a:cs typeface="Open Sans"/>
              </a:rPr>
              <a:t>Resolution negotiations starting: February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Open Sans"/>
                <a:ea typeface="Open Sans"/>
                <a:cs typeface="Open Sans"/>
              </a:rPr>
              <a:t>Final bill text negotiations: March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Open Sans"/>
                <a:ea typeface="Open Sans"/>
                <a:cs typeface="Open Sans"/>
              </a:rPr>
              <a:t>House vote: April/ May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Open Sans"/>
                <a:ea typeface="Open Sans"/>
                <a:cs typeface="Open Sans"/>
              </a:rPr>
              <a:t>Senate vote: May/ June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87D61-AD3A-D7B1-FB7C-A2B7CDD0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00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1230E-1796-2B88-4DBE-312864A7E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8D731-FC49-0A4F-B6BC-57E56EDD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54" y="87248"/>
            <a:ext cx="7401491" cy="85725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D50032"/>
                </a:solidFill>
              </a:rPr>
              <a:t>What You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B0C-4266-7424-B124-B6281E974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34125"/>
            <a:ext cx="4595247" cy="3733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4000"/>
              </a:lnSpc>
              <a:spcBef>
                <a:spcPts val="1400"/>
              </a:spcBef>
            </a:pPr>
            <a:r>
              <a:rPr lang="en-US" b="1" dirty="0">
                <a:latin typeface="Open Sans"/>
                <a:ea typeface="Open Sans"/>
                <a:cs typeface="Open Sans"/>
                <a:hlinkClick r:id="rId2"/>
              </a:rPr>
              <a:t>Tell your members of Congress</a:t>
            </a:r>
            <a:r>
              <a:rPr lang="en-US" dirty="0">
                <a:latin typeface="Open Sans"/>
                <a:ea typeface="Open Sans"/>
                <a:cs typeface="Open Sans"/>
                <a:hlinkClick r:id="rId2"/>
              </a:rPr>
              <a:t> </a:t>
            </a:r>
            <a:r>
              <a:rPr lang="en-US" dirty="0">
                <a:latin typeface="Open Sans"/>
                <a:ea typeface="Open Sans"/>
                <a:cs typeface="Open Sans"/>
              </a:rPr>
              <a:t>to protect Medicaid and SNAP and to improve the CTC/EITC</a:t>
            </a:r>
            <a:endParaRPr lang="en-US" dirty="0"/>
          </a:p>
          <a:p>
            <a:pPr>
              <a:lnSpc>
                <a:spcPct val="114000"/>
              </a:lnSpc>
              <a:spcBef>
                <a:spcPts val="1400"/>
              </a:spcBef>
            </a:pPr>
            <a:r>
              <a:rPr lang="en-US" b="1" dirty="0">
                <a:latin typeface="Open Sans"/>
                <a:ea typeface="Open Sans"/>
                <a:cs typeface="Open Sans"/>
                <a:hlinkClick r:id="rId3"/>
              </a:rPr>
              <a:t>Submit a letter to the editor</a:t>
            </a:r>
            <a:r>
              <a:rPr lang="en-US" dirty="0">
                <a:latin typeface="Open Sans"/>
                <a:ea typeface="Open Sans"/>
                <a:cs typeface="Open Sans"/>
                <a:hlinkClick r:id="rId3"/>
              </a:rPr>
              <a:t> </a:t>
            </a:r>
            <a:r>
              <a:rPr lang="en-US" dirty="0">
                <a:latin typeface="Open Sans"/>
                <a:ea typeface="Open Sans"/>
                <a:cs typeface="Open Sans"/>
              </a:rPr>
              <a:t>urging the same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39069-6E9A-92B8-CBE8-E1AE6FD19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3" r="-4" b="-3"/>
          <a:stretch/>
        </p:blipFill>
        <p:spPr>
          <a:xfrm>
            <a:off x="5314950" y="1559984"/>
            <a:ext cx="3371850" cy="2833556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D16ED-228E-5BDF-68DA-0572766D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7E6868-079E-1649-B8D1-459B42CE4DE3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75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B5EC0-FCEA-782E-D85B-E1EB907E0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57E3-9367-372E-D9D0-CC62008F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54" y="45770"/>
            <a:ext cx="7401491" cy="736169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D50032"/>
                </a:solidFill>
              </a:rPr>
              <a:t>What You Can Do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159DEEC-B3B6-4EB5-2139-15FA4F94A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786" y="898178"/>
            <a:ext cx="8672425" cy="375284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4000"/>
              </a:lnSpc>
              <a:spcBef>
                <a:spcPts val="1400"/>
              </a:spcBef>
            </a:pPr>
            <a:r>
              <a:rPr lang="en-US" sz="2000" dirty="0">
                <a:latin typeface="Open Sans"/>
                <a:ea typeface="Open Sans"/>
                <a:cs typeface="Open Sans"/>
              </a:rPr>
              <a:t>Get meetings – First 100 Days</a:t>
            </a:r>
          </a:p>
          <a:p>
            <a:pPr lvl="1">
              <a:lnSpc>
                <a:spcPct val="124000"/>
              </a:lnSpc>
              <a:spcBef>
                <a:spcPts val="1400"/>
              </a:spcBef>
            </a:pPr>
            <a:r>
              <a:rPr lang="en-US" sz="2000" dirty="0"/>
              <a:t>Keep in mind key committees</a:t>
            </a:r>
          </a:p>
          <a:p>
            <a:pPr lvl="1">
              <a:lnSpc>
                <a:spcPct val="124000"/>
              </a:lnSpc>
              <a:spcBef>
                <a:spcPts val="1400"/>
              </a:spcBef>
            </a:pPr>
            <a:r>
              <a:rPr lang="en-US" sz="2000" dirty="0"/>
              <a:t>Ways and Means Committee (tax), Senate Finance Committee (tax and Medicaid), House and Senate Agriculture Committee (SNAP), House Energy and Commerce Committee (Medicaid)</a:t>
            </a:r>
          </a:p>
          <a:p>
            <a:pPr>
              <a:lnSpc>
                <a:spcPct val="124000"/>
              </a:lnSpc>
              <a:spcBef>
                <a:spcPts val="1400"/>
              </a:spcBef>
            </a:pPr>
            <a:r>
              <a:rPr lang="en-US" sz="2000" dirty="0">
                <a:latin typeface="Open Sans"/>
                <a:ea typeface="Open Sans"/>
                <a:cs typeface="Open Sans"/>
              </a:rPr>
              <a:t>Be ready to share stories about how Medicaid, SNAP, and CTC/EITC impact your community</a:t>
            </a:r>
          </a:p>
          <a:p>
            <a:pPr lvl="1">
              <a:lnSpc>
                <a:spcPct val="124000"/>
              </a:lnSpc>
              <a:spcBef>
                <a:spcPts val="1400"/>
              </a:spcBef>
            </a:pPr>
            <a:r>
              <a:rPr lang="en-US" sz="2000" dirty="0">
                <a:latin typeface="Open Sans"/>
                <a:ea typeface="Open Sans"/>
                <a:cs typeface="Open Sans"/>
              </a:rPr>
              <a:t>Local stories and data are our most powerful way to fight back against these deep cuts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77791-A3CA-DBA1-4E7C-156C1CA9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7E6868-079E-1649-B8D1-459B42CE4DE3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63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A129-F8F5-F9FD-A81C-BBB38CEA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54" y="62338"/>
            <a:ext cx="7401491" cy="857250"/>
          </a:xfrm>
        </p:spPr>
        <p:txBody>
          <a:bodyPr/>
          <a:lstStyle/>
          <a:p>
            <a:r>
              <a:rPr lang="en-US" dirty="0">
                <a:solidFill>
                  <a:srgbClr val="D50032"/>
                </a:solidFill>
                <a:latin typeface="Open Sans"/>
                <a:ea typeface="Open Sans"/>
                <a:cs typeface="Open Sans"/>
              </a:rPr>
              <a:t>Resources You Can Use</a:t>
            </a:r>
            <a:endParaRPr lang="en-US" dirty="0">
              <a:solidFill>
                <a:srgbClr val="D5003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ABAF6-EC19-D5CA-0858-DF4E7F55C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96" y="919535"/>
            <a:ext cx="4472609" cy="384772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Open Sans"/>
                <a:ea typeface="Open Sans"/>
                <a:cs typeface="Open Sans"/>
              </a:rPr>
              <a:t>Medicaid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Open Sans"/>
                <a:ea typeface="Open Sans"/>
                <a:cs typeface="Open Sans"/>
                <a:hlinkClick r:id="rId2"/>
              </a:rPr>
              <a:t>Leave Behind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Open Sans"/>
                <a:ea typeface="Open Sans"/>
                <a:cs typeface="Open Sans"/>
                <a:hlinkClick r:id="rId3"/>
              </a:rPr>
              <a:t>One-Page Medicaid Explainer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Open Sans"/>
                <a:ea typeface="Open Sans"/>
                <a:cs typeface="Open Sans"/>
                <a:hlinkClick r:id="rId4"/>
              </a:rPr>
              <a:t>State and District Level Data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Open Sans"/>
                <a:ea typeface="Open Sans"/>
                <a:cs typeface="Open Sans"/>
                <a:hlinkClick r:id="rId5"/>
              </a:rPr>
              <a:t>State Fact Sheets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Open Sans"/>
                <a:ea typeface="Open Sans"/>
                <a:cs typeface="Open Sans"/>
              </a:rPr>
              <a:t>SNAP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Open Sans"/>
                <a:ea typeface="Open Sans"/>
                <a:cs typeface="Open Sans"/>
                <a:hlinkClick r:id="rId2"/>
              </a:rPr>
              <a:t>Leave Behind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Open Sans"/>
                <a:ea typeface="Open Sans"/>
                <a:cs typeface="Open Sans"/>
                <a:hlinkClick r:id="rId6"/>
              </a:rPr>
              <a:t>State Fact Sheets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Open Sans"/>
                <a:ea typeface="Open Sans"/>
                <a:cs typeface="Open Sans"/>
                <a:hlinkClick r:id="rId7"/>
              </a:rPr>
              <a:t>Potential Cuts and State Data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443CE-6D94-5CA5-D594-10AECFD9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3A0FC4-BEC5-78D9-E1D3-41A8A75EF8F0}"/>
              </a:ext>
            </a:extLst>
          </p:cNvPr>
          <p:cNvSpPr txBox="1">
            <a:spLocks/>
          </p:cNvSpPr>
          <p:nvPr/>
        </p:nvSpPr>
        <p:spPr>
          <a:xfrm>
            <a:off x="4214191" y="919535"/>
            <a:ext cx="4472609" cy="38477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6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Open Sans"/>
                <a:ea typeface="Open Sans"/>
                <a:cs typeface="Open Sans"/>
              </a:rPr>
              <a:t>CTC/EITC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Open Sans"/>
                <a:ea typeface="Open Sans"/>
                <a:cs typeface="Open Sans"/>
                <a:hlinkClick r:id="rId8"/>
              </a:rPr>
              <a:t>Leave Behind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Open Sans"/>
                <a:ea typeface="Open Sans"/>
                <a:cs typeface="Open Sans"/>
                <a:hlinkClick r:id="rId9"/>
              </a:rPr>
              <a:t>Laser Talk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Open Sans"/>
                <a:ea typeface="Open Sans"/>
                <a:cs typeface="Open Sans"/>
                <a:hlinkClick r:id="rId10"/>
              </a:rPr>
              <a:t>Policy Brief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Open Sans"/>
                <a:ea typeface="Open Sans"/>
                <a:cs typeface="Open Sans"/>
                <a:hlinkClick r:id="rId11"/>
              </a:rPr>
              <a:t>State Data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r>
              <a:rPr lang="en-US" sz="2400" dirty="0"/>
              <a:t>Reconciliation</a:t>
            </a:r>
          </a:p>
          <a:p>
            <a:pPr lvl="1"/>
            <a:r>
              <a:rPr lang="en-US" sz="2000" dirty="0">
                <a:hlinkClick r:id="rId12"/>
              </a:rPr>
              <a:t>Blog</a:t>
            </a:r>
            <a:r>
              <a:rPr lang="en-US" sz="2000" dirty="0"/>
              <a:t> (updated as needed)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264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4238A8-2EF8-A78B-B5FC-883FCB384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7791" y="1949605"/>
            <a:ext cx="3001432" cy="18288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lnSpc>
                <a:spcPct val="114000"/>
              </a:lnSpc>
              <a:buNone/>
            </a:pPr>
            <a:r>
              <a:rPr lang="en-US" sz="2000" b="1" dirty="0">
                <a:latin typeface="Open Sans"/>
                <a:ea typeface="Open Sans"/>
                <a:cs typeface="Open Sans"/>
              </a:rPr>
              <a:t>David Plasterer</a:t>
            </a:r>
            <a:br>
              <a:rPr lang="en-US" sz="2000" b="1" dirty="0">
                <a:latin typeface="Open Sans"/>
              </a:rPr>
            </a:br>
            <a:r>
              <a:rPr lang="en-US" sz="2000" dirty="0">
                <a:latin typeface="Open Sans"/>
                <a:ea typeface="Open Sans"/>
                <a:cs typeface="Open Sans"/>
              </a:rPr>
              <a:t>Senior Associate, U.S. Poverty Policy</a:t>
            </a:r>
          </a:p>
          <a:p>
            <a:pPr marL="0" indent="0" algn="l">
              <a:lnSpc>
                <a:spcPct val="113999"/>
              </a:lnSpc>
              <a:buNone/>
            </a:pPr>
            <a:r>
              <a:rPr lang="en-US" sz="2000" dirty="0">
                <a:latin typeface="Open Sans"/>
                <a:ea typeface="Open Sans"/>
                <a:cs typeface="Open Sans"/>
                <a:hlinkClick r:id="rId2"/>
              </a:rPr>
              <a:t>dplasterer@results.org</a:t>
            </a:r>
            <a:endParaRPr lang="en-US" sz="20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5EE60A-1951-7843-3A48-20CF127C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54" y="103498"/>
            <a:ext cx="7401491" cy="857250"/>
          </a:xfrm>
        </p:spPr>
        <p:txBody>
          <a:bodyPr/>
          <a:lstStyle/>
          <a:p>
            <a:r>
              <a:rPr lang="en-US" dirty="0">
                <a:solidFill>
                  <a:srgbClr val="D50032"/>
                </a:solidFill>
              </a:rPr>
              <a:t>Welcome!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638540-9C76-AD5E-2F33-3CD9F915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2</a:t>
            </a:fld>
            <a:endParaRPr lang="en-US" dirty="0"/>
          </a:p>
        </p:txBody>
      </p:sp>
      <p:pic>
        <p:nvPicPr>
          <p:cNvPr id="2" name="Picture 2" descr="David Plasterer">
            <a:extLst>
              <a:ext uri="{FF2B5EF4-FFF2-40B4-BE49-F238E27FC236}">
                <a16:creationId xmlns:a16="http://schemas.microsoft.com/office/drawing/2014/main" id="{8DC4C8C9-C9D7-E1B5-F88F-76CF2FD29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09" y="1216973"/>
            <a:ext cx="3001433" cy="30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349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ed and blue logo with white text&#10;&#10;Description automatically generated">
            <a:extLst>
              <a:ext uri="{FF2B5EF4-FFF2-40B4-BE49-F238E27FC236}">
                <a16:creationId xmlns:a16="http://schemas.microsoft.com/office/drawing/2014/main" id="{8995BFD3-B974-ADCE-CA65-791D90E6C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691" y="276835"/>
            <a:ext cx="4364619" cy="4621361"/>
          </a:xfrm>
        </p:spPr>
      </p:pic>
    </p:spTree>
    <p:extLst>
      <p:ext uri="{BB962C8B-B14F-4D97-AF65-F5344CB8AC3E}">
        <p14:creationId xmlns:p14="http://schemas.microsoft.com/office/powerpoint/2010/main" val="1331591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6D8333-46A7-C575-51E7-71D27CB7A0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5143500"/>
            <a:ext cx="8229600" cy="85725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RESULTS website and social media</a:t>
            </a:r>
          </a:p>
        </p:txBody>
      </p:sp>
    </p:spTree>
    <p:extLst>
      <p:ext uri="{BB962C8B-B14F-4D97-AF65-F5344CB8AC3E}">
        <p14:creationId xmlns:p14="http://schemas.microsoft.com/office/powerpoint/2010/main" val="282620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A0D6E-1B5E-F887-0E49-C348030DB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56F0D-9BAA-A4EB-501A-DF62E9C9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54" y="83698"/>
            <a:ext cx="7401491" cy="857250"/>
          </a:xfrm>
        </p:spPr>
        <p:txBody>
          <a:bodyPr/>
          <a:lstStyle/>
          <a:p>
            <a:r>
              <a:rPr lang="en-US" dirty="0">
                <a:solidFill>
                  <a:srgbClr val="D50032"/>
                </a:solidFill>
                <a:latin typeface="Open Sans"/>
                <a:ea typeface="Open Sans"/>
                <a:cs typeface="Open Sans"/>
              </a:rPr>
              <a:t>Welcome!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546C9-EE8F-97AA-8CA2-432D30B5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B5F2B-F512-FDD9-A737-D3CC474DBEFA}"/>
              </a:ext>
            </a:extLst>
          </p:cNvPr>
          <p:cNvSpPr>
            <a:spLocks noGrp="1"/>
          </p:cNvSpPr>
          <p:nvPr/>
        </p:nvSpPr>
        <p:spPr>
          <a:xfrm>
            <a:off x="4415570" y="1915598"/>
            <a:ext cx="3297600" cy="1312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70" algn="l">
              <a:lnSpc>
                <a:spcPct val="114000"/>
              </a:lnSpc>
            </a:pPr>
            <a:br>
              <a:rPr lang="en-US" sz="1600" dirty="0">
                <a:latin typeface="Open Sans"/>
              </a:rPr>
            </a:br>
            <a:r>
              <a:rPr lang="en-US" sz="2000" b="1" dirty="0">
                <a:latin typeface="Open Sans"/>
                <a:ea typeface="Open Sans"/>
                <a:cs typeface="Open Sans"/>
              </a:rPr>
              <a:t>Crickett Nicovich</a:t>
            </a:r>
            <a:br>
              <a:rPr lang="en-US" sz="2000" b="1" dirty="0">
                <a:latin typeface="Open Sans"/>
              </a:rPr>
            </a:br>
            <a:r>
              <a:rPr lang="en-US" sz="2000" dirty="0">
                <a:latin typeface="Open Sans"/>
                <a:ea typeface="Open Sans"/>
                <a:cs typeface="Open Sans"/>
              </a:rPr>
              <a:t>Director, Policy and Government Affairs</a:t>
            </a:r>
          </a:p>
          <a:p>
            <a:pPr marL="115570" algn="l">
              <a:lnSpc>
                <a:spcPct val="113999"/>
              </a:lnSpc>
            </a:pPr>
            <a:r>
              <a:rPr lang="en-US" sz="2000" dirty="0">
                <a:latin typeface="Open Sans"/>
                <a:ea typeface="Open Sans"/>
                <a:cs typeface="Open Sans"/>
                <a:hlinkClick r:id="rId3"/>
              </a:rPr>
              <a:t>cnicovich@results.org</a:t>
            </a:r>
            <a:endParaRPr lang="en-US" sz="20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5" name="AutoShape 6" descr="Joanne Carter">
            <a:extLst>
              <a:ext uri="{FF2B5EF4-FFF2-40B4-BE49-F238E27FC236}">
                <a16:creationId xmlns:a16="http://schemas.microsoft.com/office/drawing/2014/main" id="{963B29C1-061C-51CE-33D0-E6F651D109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AutoShape 8" descr="Joanne Carter">
            <a:extLst>
              <a:ext uri="{FF2B5EF4-FFF2-40B4-BE49-F238E27FC236}">
                <a16:creationId xmlns:a16="http://schemas.microsoft.com/office/drawing/2014/main" id="{CD4BACD3-674B-EE1A-1039-7AF6BA7A74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AutoShape 2" descr="TaShon Thomas">
            <a:extLst>
              <a:ext uri="{FF2B5EF4-FFF2-40B4-BE49-F238E27FC236}">
                <a16:creationId xmlns:a16="http://schemas.microsoft.com/office/drawing/2014/main" id="{A53D8A26-FAA4-4FD0-7950-CC8257A833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2876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 descr="A person in a green shirt&#10;&#10;Description automatically generated">
            <a:extLst>
              <a:ext uri="{FF2B5EF4-FFF2-40B4-BE49-F238E27FC236}">
                <a16:creationId xmlns:a16="http://schemas.microsoft.com/office/drawing/2014/main" id="{CD30E17A-EB5E-B001-06F7-BA335971D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683" y="1224859"/>
            <a:ext cx="2857087" cy="287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2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05E886-FE87-6255-EE11-34CD06E1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What is Reconciliation?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3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020C-D3BC-DD43-FD9C-BF6D6315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54" y="97466"/>
            <a:ext cx="7401491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50032"/>
                </a:solidFill>
                <a:latin typeface="Open Sans"/>
                <a:ea typeface="Open Sans"/>
                <a:cs typeface="Open Sans"/>
              </a:rPr>
              <a:t>Reconciliation 101</a:t>
            </a:r>
            <a:endParaRPr lang="en-US" dirty="0">
              <a:solidFill>
                <a:srgbClr val="D5003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52522-E268-E847-4B63-CF8916E6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6986"/>
            <a:ext cx="8229600" cy="375904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1400"/>
              </a:spcBef>
            </a:pPr>
            <a:r>
              <a:rPr lang="en-US" dirty="0">
                <a:latin typeface="Open Sans"/>
                <a:ea typeface="Open Sans"/>
                <a:cs typeface="Open Sans"/>
              </a:rPr>
              <a:t>Reconciliation is a special legislative process that allows Congress to bypass the Senate’s “filibuster” or 60 vote threshold</a:t>
            </a:r>
            <a:endParaRPr lang="en-US" dirty="0"/>
          </a:p>
          <a:p>
            <a:pPr>
              <a:lnSpc>
                <a:spcPct val="110000"/>
              </a:lnSpc>
              <a:spcBef>
                <a:spcPts val="1400"/>
              </a:spcBef>
            </a:pPr>
            <a:r>
              <a:rPr lang="en-US" dirty="0">
                <a:latin typeface="Open Sans"/>
                <a:ea typeface="Open Sans"/>
                <a:cs typeface="Open Sans"/>
              </a:rPr>
              <a:t>Usually, reconciliation bills happen when one party controls the House, Senate, and White House</a:t>
            </a:r>
          </a:p>
          <a:p>
            <a:pPr>
              <a:lnSpc>
                <a:spcPct val="110000"/>
              </a:lnSpc>
              <a:spcBef>
                <a:spcPts val="1400"/>
              </a:spcBef>
            </a:pPr>
            <a:r>
              <a:rPr lang="en-US" dirty="0">
                <a:latin typeface="Open Sans"/>
                <a:ea typeface="Open Sans"/>
                <a:cs typeface="Open Sans"/>
              </a:rPr>
              <a:t>Past examples include the Inflation Reduction Act (2022), Tax Cuts and Jobs Act (2017), and Affordable Care Act (2010)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04633-D253-6C93-9DDD-C2671CFA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8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BC5F4-24AF-F975-83AE-9A777A198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4CC4E-3672-8BCF-1C17-0B806BBD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37" y="109370"/>
            <a:ext cx="7763861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D50032"/>
                </a:solidFill>
                <a:latin typeface="Open Sans"/>
                <a:ea typeface="Open Sans"/>
                <a:cs typeface="Open Sans"/>
              </a:rPr>
              <a:t>Budget Resolutions Dictate Spending</a:t>
            </a:r>
            <a:endParaRPr lang="en-US" dirty="0">
              <a:solidFill>
                <a:srgbClr val="D5003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A95AC-D733-FB24-CFDE-14C6A2077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85" y="1116602"/>
            <a:ext cx="8229600" cy="365066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Bef>
                <a:spcPts val="1400"/>
              </a:spcBef>
            </a:pPr>
            <a:r>
              <a:rPr lang="en-US" dirty="0">
                <a:latin typeface="Open Sans"/>
                <a:ea typeface="Open Sans"/>
                <a:cs typeface="Open Sans"/>
              </a:rPr>
              <a:t>A budget resolution instructs committees to either add to or decrease their budget</a:t>
            </a:r>
          </a:p>
          <a:p>
            <a:pPr>
              <a:spcBef>
                <a:spcPts val="1400"/>
              </a:spcBef>
            </a:pPr>
            <a:r>
              <a:rPr lang="en-US" b="1" dirty="0">
                <a:latin typeface="Open Sans"/>
                <a:ea typeface="Open Sans"/>
                <a:cs typeface="Open Sans"/>
              </a:rPr>
              <a:t>Step 1: </a:t>
            </a:r>
            <a:r>
              <a:rPr lang="en-US" dirty="0">
                <a:latin typeface="Open Sans"/>
                <a:ea typeface="Open Sans"/>
                <a:cs typeface="Open Sans"/>
              </a:rPr>
              <a:t>House and Senate pass budget resolutions</a:t>
            </a:r>
          </a:p>
          <a:p>
            <a:pPr>
              <a:spcBef>
                <a:spcPts val="1400"/>
              </a:spcBef>
            </a:pPr>
            <a:r>
              <a:rPr lang="en-US" b="1" dirty="0">
                <a:latin typeface="Open Sans"/>
                <a:ea typeface="Open Sans"/>
                <a:cs typeface="Open Sans"/>
              </a:rPr>
              <a:t>Step 2: </a:t>
            </a:r>
            <a:r>
              <a:rPr lang="en-US" dirty="0">
                <a:latin typeface="Open Sans"/>
                <a:ea typeface="Open Sans"/>
                <a:cs typeface="Open Sans"/>
              </a:rPr>
              <a:t>House and Senate agree to both pass the same resolution</a:t>
            </a:r>
            <a:endParaRPr lang="en-US" dirty="0"/>
          </a:p>
          <a:p>
            <a:r>
              <a:rPr lang="en-US" b="1" dirty="0">
                <a:latin typeface="Open Sans"/>
                <a:ea typeface="Open Sans"/>
                <a:cs typeface="Open Sans"/>
              </a:rPr>
              <a:t>Step 3: </a:t>
            </a:r>
            <a:r>
              <a:rPr lang="en-US" dirty="0">
                <a:latin typeface="Open Sans"/>
                <a:ea typeface="Open Sans"/>
                <a:cs typeface="Open Sans"/>
              </a:rPr>
              <a:t>Committees begin drafting legislation to comply with the budget resolution’s instructions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68B47-D37E-B361-1F53-E3C84D70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4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D5621-DE2A-07C9-754E-F2B854390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7120-1D3C-1019-F5FF-F6D48D9C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37" y="109370"/>
            <a:ext cx="7763861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D50032"/>
                </a:solidFill>
                <a:latin typeface="Open Sans"/>
                <a:ea typeface="Open Sans"/>
                <a:cs typeface="Open Sans"/>
              </a:rPr>
              <a:t>Budget Resolutions Dictate Spending</a:t>
            </a:r>
            <a:endParaRPr lang="en-US" dirty="0">
              <a:solidFill>
                <a:srgbClr val="D5003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99D1C-8016-18C3-AED4-0BEF89F2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85" y="1116602"/>
            <a:ext cx="8229600" cy="365066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Bef>
                <a:spcPts val="1400"/>
              </a:spcBef>
            </a:pPr>
            <a:r>
              <a:rPr lang="en-US" b="1" dirty="0">
                <a:latin typeface="Open Sans"/>
                <a:ea typeface="Open Sans"/>
                <a:cs typeface="Open Sans"/>
              </a:rPr>
              <a:t>Step 4: </a:t>
            </a:r>
            <a:r>
              <a:rPr lang="en-US" dirty="0">
                <a:latin typeface="Open Sans"/>
                <a:ea typeface="Open Sans"/>
                <a:cs typeface="Open Sans"/>
              </a:rPr>
              <a:t>Find agreement on a unified budget reconciliation bill and pass both chambers</a:t>
            </a:r>
          </a:p>
          <a:p>
            <a:pPr>
              <a:spcBef>
                <a:spcPts val="1400"/>
              </a:spcBef>
            </a:pPr>
            <a:r>
              <a:rPr lang="en-US" b="1" dirty="0">
                <a:latin typeface="Open Sans"/>
                <a:ea typeface="Open Sans"/>
                <a:cs typeface="Open Sans"/>
              </a:rPr>
              <a:t>Step 5: </a:t>
            </a:r>
            <a:r>
              <a:rPr lang="en-US" dirty="0">
                <a:latin typeface="Open Sans"/>
                <a:ea typeface="Open Sans"/>
                <a:cs typeface="Open Sans"/>
              </a:rPr>
              <a:t>Legislation is signed by the President</a:t>
            </a:r>
          </a:p>
          <a:p>
            <a:pPr>
              <a:spcBef>
                <a:spcPts val="1400"/>
              </a:spcBef>
            </a:pPr>
            <a:r>
              <a:rPr lang="en-US" dirty="0"/>
              <a:t>Currently, Congress is at step 2 in this process meaning there is still time to influence the final legislation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4BEA4-2832-203C-23B9-27679750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0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8DAF3-2534-72CB-D390-213C675A7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67F1-4927-AD39-4A3A-95C6C7F6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69" y="109370"/>
            <a:ext cx="7262929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50032"/>
                </a:solidFill>
                <a:latin typeface="Open Sans"/>
                <a:ea typeface="Open Sans"/>
                <a:cs typeface="Open Sans"/>
              </a:rPr>
              <a:t>Resolutions Cut Vital Programs</a:t>
            </a:r>
            <a:endParaRPr lang="en-US" dirty="0">
              <a:solidFill>
                <a:srgbClr val="D5003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1D18-8A9B-E4D1-B5C5-99ED3B20C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85" y="1116602"/>
            <a:ext cx="8229600" cy="365066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Bef>
                <a:spcPts val="1400"/>
              </a:spcBef>
            </a:pPr>
            <a:r>
              <a:rPr lang="en-US" dirty="0">
                <a:latin typeface="Open Sans"/>
                <a:ea typeface="Open Sans"/>
                <a:cs typeface="Open Sans"/>
              </a:rPr>
              <a:t>Both the House and Senate passed resolutions cut vital programs</a:t>
            </a:r>
          </a:p>
          <a:p>
            <a:pPr>
              <a:spcBef>
                <a:spcPts val="1400"/>
              </a:spcBef>
            </a:pPr>
            <a:r>
              <a:rPr lang="en-US" dirty="0"/>
              <a:t>Energy and Commerce Committee directed to cut $880 billion over 10 years</a:t>
            </a:r>
          </a:p>
          <a:p>
            <a:pPr>
              <a:spcBef>
                <a:spcPts val="1400"/>
              </a:spcBef>
            </a:pPr>
            <a:r>
              <a:rPr lang="en-US" dirty="0"/>
              <a:t>Agriculture Committee directed to cut $230 billion over 10 years</a:t>
            </a:r>
          </a:p>
          <a:p>
            <a:pPr>
              <a:spcBef>
                <a:spcPts val="1400"/>
              </a:spcBef>
            </a:pPr>
            <a:r>
              <a:rPr lang="en-US" dirty="0"/>
              <a:t>It is widely understood that these cuts will come from Medicaid and SNAP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E4DED-21D0-B599-8DF2-B2BF2E46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2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0081C-0D6D-C12C-6230-7B683D27A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0794-2ABA-A4C2-6A22-E7523640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69" y="109370"/>
            <a:ext cx="7262929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50032"/>
                </a:solidFill>
                <a:latin typeface="Open Sans"/>
                <a:ea typeface="Open Sans"/>
                <a:cs typeface="Open Sans"/>
              </a:rPr>
              <a:t>Resolutions Cut Vital Programs</a:t>
            </a:r>
            <a:endParaRPr lang="en-US" dirty="0">
              <a:solidFill>
                <a:srgbClr val="D5003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87C54-A057-B8F5-06CE-280F51BF6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85" y="1116602"/>
            <a:ext cx="8229600" cy="365066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</a:pPr>
            <a:r>
              <a:rPr lang="en-US" b="0" i="0" u="none" strike="noStrike" dirty="0">
                <a:solidFill>
                  <a:srgbClr val="080F0F"/>
                </a:solidFill>
                <a:effectLst/>
                <a:latin typeface="Open Sans" panose="020B0606030504020204" pitchFamily="34" charset="0"/>
              </a:rPr>
              <a:t>Medicaid funds health care for nearly 80 million people facing poverty </a:t>
            </a:r>
          </a:p>
          <a:p>
            <a:pPr>
              <a:spcBef>
                <a:spcPts val="1400"/>
              </a:spcBef>
            </a:pPr>
            <a:r>
              <a:rPr lang="en-US" b="0" i="0" u="none" strike="noStrike" dirty="0">
                <a:solidFill>
                  <a:srgbClr val="080F0F"/>
                </a:solidFill>
                <a:effectLst/>
                <a:latin typeface="Open Sans" panose="020B0606030504020204" pitchFamily="34" charset="0"/>
              </a:rPr>
              <a:t>It covers health care for 54 million older adults, children and people with disabilities</a:t>
            </a:r>
          </a:p>
          <a:p>
            <a:pPr>
              <a:spcBef>
                <a:spcPts val="1400"/>
              </a:spcBef>
            </a:pPr>
            <a:r>
              <a:rPr lang="en-US" dirty="0">
                <a:solidFill>
                  <a:srgbClr val="080F0F"/>
                </a:solidFill>
                <a:latin typeface="Open Sans" panose="020B0606030504020204" pitchFamily="34" charset="0"/>
              </a:rPr>
              <a:t>Rural health centers are extremely dependent on Medicaid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725D2-8323-AC1E-3543-60516EFA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656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RESULTS">
      <a:dk1>
        <a:sysClr val="windowText" lastClr="000000"/>
      </a:dk1>
      <a:lt1>
        <a:srgbClr val="FFFFFF"/>
      </a:lt1>
      <a:dk2>
        <a:srgbClr val="D50032"/>
      </a:dk2>
      <a:lt2>
        <a:srgbClr val="F3F0E9"/>
      </a:lt2>
      <a:accent1>
        <a:srgbClr val="29B5CF"/>
      </a:accent1>
      <a:accent2>
        <a:srgbClr val="FFB81C"/>
      </a:accent2>
      <a:accent3>
        <a:srgbClr val="56AB46"/>
      </a:accent3>
      <a:accent4>
        <a:srgbClr val="886BB0"/>
      </a:accent4>
      <a:accent5>
        <a:srgbClr val="C645A4"/>
      </a:accent5>
      <a:accent6>
        <a:srgbClr val="F77024"/>
      </a:accent6>
      <a:hlink>
        <a:srgbClr val="D50032"/>
      </a:hlink>
      <a:folHlink>
        <a:srgbClr val="1E87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 Rebrand PowerPoint Template" id="{D96FB999-388E-474D-BA77-8BA990A7BBBA}" vid="{589CA38D-2EC4-4D57-8402-2B7676027782}"/>
    </a:ext>
  </a:extLst>
</a:theme>
</file>

<file path=ppt/theme/theme2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rgbClr val="FFFFFF"/>
      </a:lt1>
      <a:dk2>
        <a:srgbClr val="D50032"/>
      </a:dk2>
      <a:lt2>
        <a:srgbClr val="F3F0E9"/>
      </a:lt2>
      <a:accent1>
        <a:srgbClr val="29B5CF"/>
      </a:accent1>
      <a:accent2>
        <a:srgbClr val="FFB81C"/>
      </a:accent2>
      <a:accent3>
        <a:srgbClr val="56AB46"/>
      </a:accent3>
      <a:accent4>
        <a:srgbClr val="886BB0"/>
      </a:accent4>
      <a:accent5>
        <a:srgbClr val="C645A4"/>
      </a:accent5>
      <a:accent6>
        <a:srgbClr val="F77024"/>
      </a:accent6>
      <a:hlink>
        <a:srgbClr val="D50032"/>
      </a:hlink>
      <a:folHlink>
        <a:srgbClr val="1E87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 Rebrand PowerPoint Template" id="{D96FB999-388E-474D-BA77-8BA990A7BBBA}" vid="{86FACDC9-AC6B-46F1-B71C-1967B377CC7B}"/>
    </a:ext>
  </a:extLst>
</a:theme>
</file>

<file path=ppt/theme/theme3.xml><?xml version="1.0" encoding="utf-8"?>
<a:theme xmlns:a="http://schemas.openxmlformats.org/drawingml/2006/main" name="1_Office Theme">
  <a:themeElements>
    <a:clrScheme name="Custom 21">
      <a:dk1>
        <a:srgbClr val="000000"/>
      </a:dk1>
      <a:lt1>
        <a:sysClr val="window" lastClr="FFFFFF"/>
      </a:lt1>
      <a:dk2>
        <a:srgbClr val="E41034"/>
      </a:dk2>
      <a:lt2>
        <a:srgbClr val="F3F0E9"/>
      </a:lt2>
      <a:accent1>
        <a:srgbClr val="45AFD0"/>
      </a:accent1>
      <a:accent2>
        <a:srgbClr val="F0AA19"/>
      </a:accent2>
      <a:accent3>
        <a:srgbClr val="56AB46"/>
      </a:accent3>
      <a:accent4>
        <a:srgbClr val="886BB0"/>
      </a:accent4>
      <a:accent5>
        <a:srgbClr val="C645A4"/>
      </a:accent5>
      <a:accent6>
        <a:srgbClr val="F77024"/>
      </a:accent6>
      <a:hlink>
        <a:srgbClr val="D50032"/>
      </a:hlink>
      <a:folHlink>
        <a:srgbClr val="980099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2b8659-eb92-470e-b40f-1c994b2ac523">
      <Terms xmlns="http://schemas.microsoft.com/office/infopath/2007/PartnerControls"/>
    </lcf76f155ced4ddcb4097134ff3c332f>
    <TaxCatchAll xmlns="876372d7-2542-4065-ad3b-22612840f7b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AB9154C171E409E0131327301D05C" ma:contentTypeVersion="18" ma:contentTypeDescription="Create a new document." ma:contentTypeScope="" ma:versionID="87c1e5365ac853a443744deb9b5da292">
  <xsd:schema xmlns:xsd="http://www.w3.org/2001/XMLSchema" xmlns:xs="http://www.w3.org/2001/XMLSchema" xmlns:p="http://schemas.microsoft.com/office/2006/metadata/properties" xmlns:ns2="876372d7-2542-4065-ad3b-22612840f7b4" xmlns:ns3="552b8659-eb92-470e-b40f-1c994b2ac523" targetNamespace="http://schemas.microsoft.com/office/2006/metadata/properties" ma:root="true" ma:fieldsID="ba46348e45a3f3b3fd9f320defb86b39" ns2:_="" ns3:_="">
    <xsd:import namespace="876372d7-2542-4065-ad3b-22612840f7b4"/>
    <xsd:import namespace="552b8659-eb92-470e-b40f-1c994b2ac5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372d7-2542-4065-ad3b-22612840f7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304401-0739-43d9-9756-6f1eda3a30aa}" ma:internalName="TaxCatchAll" ma:showField="CatchAllData" ma:web="876372d7-2542-4065-ad3b-22612840f7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b8659-eb92-470e-b40f-1c994b2ac5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04f1d40-4f8b-488a-ba31-96bb90ef78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E52F1-4951-4DD9-BF95-3E463086C528}">
  <ds:schemaRefs>
    <ds:schemaRef ds:uri="http://schemas.microsoft.com/office/2006/documentManagement/types"/>
    <ds:schemaRef ds:uri="http://schemas.openxmlformats.org/package/2006/metadata/core-properties"/>
    <ds:schemaRef ds:uri="876372d7-2542-4065-ad3b-22612840f7b4"/>
    <ds:schemaRef ds:uri="http://schemas.microsoft.com/office/infopath/2007/PartnerControls"/>
    <ds:schemaRef ds:uri="http://purl.org/dc/elements/1.1/"/>
    <ds:schemaRef ds:uri="552b8659-eb92-470e-b40f-1c994b2ac523"/>
    <ds:schemaRef ds:uri="http://purl.org/dc/dcmitype/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DB1B1FA-BF67-47DF-9982-309043C7A0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372d7-2542-4065-ad3b-22612840f7b4"/>
    <ds:schemaRef ds:uri="552b8659-eb92-470e-b40f-1c994b2ac5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D3BFE3-120A-4D0C-8A41-240C296CE0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Rebrand PowerPoint Template- YMG copy</Template>
  <TotalTime>213</TotalTime>
  <Words>653</Words>
  <Application>Microsoft Office PowerPoint</Application>
  <PresentationFormat>On-screen Show (16:9)</PresentationFormat>
  <Paragraphs>97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Custom Design</vt:lpstr>
      <vt:lpstr>Office Theme</vt:lpstr>
      <vt:lpstr>1_Office Theme</vt:lpstr>
      <vt:lpstr>Office Theme</vt:lpstr>
      <vt:lpstr>Reconciliation 101</vt:lpstr>
      <vt:lpstr>Welcome!</vt:lpstr>
      <vt:lpstr>Welcome!</vt:lpstr>
      <vt:lpstr>What is Reconciliation?</vt:lpstr>
      <vt:lpstr>Reconciliation 101</vt:lpstr>
      <vt:lpstr>Budget Resolutions Dictate Spending</vt:lpstr>
      <vt:lpstr>Budget Resolutions Dictate Spending</vt:lpstr>
      <vt:lpstr>Resolutions Cut Vital Programs</vt:lpstr>
      <vt:lpstr>Resolutions Cut Vital Programs</vt:lpstr>
      <vt:lpstr>Medicaid Recipients per State</vt:lpstr>
      <vt:lpstr>Resolutions Cut Vital Programs</vt:lpstr>
      <vt:lpstr>Child Tax Credit Debate</vt:lpstr>
      <vt:lpstr>Child Tax Credit Debate</vt:lpstr>
      <vt:lpstr>Earned Income Tax Credit at Risk</vt:lpstr>
      <vt:lpstr>Earned Income Tax Credit at Risk</vt:lpstr>
      <vt:lpstr>Expected Timeline</vt:lpstr>
      <vt:lpstr>What You Can Do</vt:lpstr>
      <vt:lpstr>What You Can Do</vt:lpstr>
      <vt:lpstr>Resources You Can Use</vt:lpstr>
      <vt:lpstr>PowerPoint Presentation</vt:lpstr>
      <vt:lpstr>RESULTS website and 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Yolanda Gordon</dc:creator>
  <cp:lastModifiedBy>David Plasterer</cp:lastModifiedBy>
  <cp:revision>100</cp:revision>
  <dcterms:created xsi:type="dcterms:W3CDTF">2023-10-06T16:24:49Z</dcterms:created>
  <dcterms:modified xsi:type="dcterms:W3CDTF">2025-03-07T15:59:49Z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0x0101003D0AB9154C171E409E0131327301D05C</vt:lpwstr>
  </property>
  <property fmtid="{D5CDD505-2E9C-101B-9397-08002B2CF9AE}" pid="3" name="MediaServiceImageTags">
    <vt:lpwstr/>
  </property>
  <property fmtid="{D5CDD505-2E9C-101B-9397-08002B2CF9AE}" pid="4" name="NXPowerLiteSettings">
    <vt:lpwstr>F7000400038000</vt:lpwstr>
  </property>
  <property fmtid="{D5CDD505-2E9C-101B-9397-08002B2CF9AE}" pid="5" name="NXPowerLiteVersion">
    <vt:lpwstr>S10.3.1</vt:lpwstr>
  </property>
  <property fmtid="{D5CDD505-2E9C-101B-9397-08002B2CF9AE}" pid="6" name="NXPowerLiteLastOptimized">
    <vt:lpwstr>585630</vt:lpwstr>
  </property>
</Properties>
</file>