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82" r:id="rId5"/>
    <p:sldMasterId id="2147483670" r:id="rId6"/>
    <p:sldMasterId id="2147483684" r:id="rId7"/>
    <p:sldMasterId id="2147483648" r:id="rId8"/>
    <p:sldMasterId id="2147483686" r:id="rId9"/>
  </p:sldMasterIdLst>
  <p:notesMasterIdLst>
    <p:notesMasterId r:id="rId72"/>
  </p:notesMasterIdLst>
  <p:handoutMasterIdLst>
    <p:handoutMasterId r:id="rId73"/>
  </p:handoutMasterIdLst>
  <p:sldIdLst>
    <p:sldId id="4629" r:id="rId10"/>
    <p:sldId id="262" r:id="rId11"/>
    <p:sldId id="4792" r:id="rId12"/>
    <p:sldId id="4746" r:id="rId13"/>
    <p:sldId id="4593" r:id="rId14"/>
    <p:sldId id="4797" r:id="rId15"/>
    <p:sldId id="4905" r:id="rId16"/>
    <p:sldId id="4892" r:id="rId17"/>
    <p:sldId id="282" r:id="rId18"/>
    <p:sldId id="4882" r:id="rId19"/>
    <p:sldId id="4904" r:id="rId20"/>
    <p:sldId id="4914" r:id="rId21"/>
    <p:sldId id="4910" r:id="rId22"/>
    <p:sldId id="4906" r:id="rId23"/>
    <p:sldId id="4881" r:id="rId24"/>
    <p:sldId id="4857" r:id="rId25"/>
    <p:sldId id="4856" r:id="rId26"/>
    <p:sldId id="4858" r:id="rId27"/>
    <p:sldId id="4859" r:id="rId28"/>
    <p:sldId id="4861" r:id="rId29"/>
    <p:sldId id="4862" r:id="rId30"/>
    <p:sldId id="4863" r:id="rId31"/>
    <p:sldId id="4866" r:id="rId32"/>
    <p:sldId id="4865" r:id="rId33"/>
    <p:sldId id="4867" r:id="rId34"/>
    <p:sldId id="4869" r:id="rId35"/>
    <p:sldId id="4873" r:id="rId36"/>
    <p:sldId id="4874" r:id="rId37"/>
    <p:sldId id="4875" r:id="rId38"/>
    <p:sldId id="4876" r:id="rId39"/>
    <p:sldId id="4877" r:id="rId40"/>
    <p:sldId id="4898" r:id="rId41"/>
    <p:sldId id="4913" r:id="rId42"/>
    <p:sldId id="4909" r:id="rId43"/>
    <p:sldId id="4912" r:id="rId44"/>
    <p:sldId id="4908" r:id="rId45"/>
    <p:sldId id="4883" r:id="rId46"/>
    <p:sldId id="4899" r:id="rId47"/>
    <p:sldId id="1334" r:id="rId48"/>
    <p:sldId id="1337" r:id="rId49"/>
    <p:sldId id="4872" r:id="rId50"/>
    <p:sldId id="4907" r:id="rId51"/>
    <p:sldId id="4871" r:id="rId52"/>
    <p:sldId id="4886" r:id="rId53"/>
    <p:sldId id="4887" r:id="rId54"/>
    <p:sldId id="4884" r:id="rId55"/>
    <p:sldId id="4889" r:id="rId56"/>
    <p:sldId id="4890" r:id="rId57"/>
    <p:sldId id="4888" r:id="rId58"/>
    <p:sldId id="4894" r:id="rId59"/>
    <p:sldId id="4901" r:id="rId60"/>
    <p:sldId id="4902" r:id="rId61"/>
    <p:sldId id="4900" r:id="rId62"/>
    <p:sldId id="4895" r:id="rId63"/>
    <p:sldId id="4896" r:id="rId64"/>
    <p:sldId id="4897" r:id="rId65"/>
    <p:sldId id="4915" r:id="rId66"/>
    <p:sldId id="4916" r:id="rId67"/>
    <p:sldId id="4917" r:id="rId68"/>
    <p:sldId id="4918" r:id="rId69"/>
    <p:sldId id="4630" r:id="rId70"/>
    <p:sldId id="271" r:id="rId7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87BC03-71C1-1949-5937-696520C3CD6A}" name="TaShon Thomas" initials="TT" userId="S::tthomas@results.org::f04ccba1-a698-40bd-b111-51bd8dad95cb" providerId="AD"/>
  <p188:author id="{7DCAEB79-58F1-BB10-4BFC-CCC8B1FFAFC8}" name="Karyne Bury" initials="KB" userId="S::kbury@results.org::072c30e2-e547-4e48-929e-426222b99a49" providerId="AD"/>
  <p188:author id="{9DA737B4-A097-AB97-1313-93A8040DE78A}" name="Lisa Marchal" initials="LM" userId="S::lmarchal@results.org::a3c7f03c-0fb5-4fb0-bd6e-4e40ec3db419" providerId="AD"/>
  <p188:author id="{F1A3F2BA-EDE5-2CF9-37BB-D6D26F7BE667}" name="Jos Linn" initials="JL" userId="S::jlinn@results.org::55fbf92f-147f-4c15-a351-ac42045ce5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Marchal" initials="LM" lastIdx="1" clrIdx="0">
    <p:extLst>
      <p:ext uri="{19B8F6BF-5375-455C-9EA6-DF929625EA0E}">
        <p15:presenceInfo xmlns:p15="http://schemas.microsoft.com/office/powerpoint/2012/main" userId="Lisa Mar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41034"/>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79167-4675-F668-2117-E0532A2F7938}" v="1587" dt="2025-10-23T16:20:34.394"/>
    <p1510:client id="{5BB583AD-5B5F-D881-14D5-850013D794F6}" v="2" dt="2025-10-23T18:05:04.877"/>
    <p1510:client id="{5DE6C599-7847-8F4C-01F6-AADF44F3DC51}" v="599" dt="2025-10-23T21:49:27.396"/>
    <p1510:client id="{9817FFA1-A491-4017-A3FE-790C5A45708C}" v="266" dt="2025-10-24T01:03:56.961"/>
    <p1510:client id="{AE2086CB-44CE-8F94-BADD-ECF16A500239}" v="79" dt="2025-10-23T23:37:15.740"/>
    <p1510:client id="{B7A564CB-BB0D-B762-AB1D-0A5E7793D34A}" v="11" dt="2025-10-23T21:55:44.274"/>
    <p1510:client id="{FDA0296D-C3A6-0E64-926F-99951CA6B22F}" v="761" dt="2025-10-22T21:34:59.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1176" y="33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notesMaster" Target="notesMasters/notes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slide" Target="slides/slide20.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Mandatory</cx:pt>
          <cx:pt idx="1">Discretionary</cx:pt>
          <cx:pt idx="2">Net Interest</cx:pt>
        </cx:lvl>
      </cx:strDim>
      <cx:numDim type="size">
        <cx:f>Sheet1!$B$2:$B$5</cx:f>
        <cx:lvl ptCount="4" formatCode="0%">
          <cx:pt idx="0">0.58999999999999997</cx:pt>
          <cx:pt idx="1">0.26000000000000001</cx:pt>
          <cx:pt idx="2">0.14999999999999999</cx:pt>
        </cx:lvl>
      </cx:numDim>
    </cx:data>
  </cx:chartData>
  <cx:chart>
    <cx:plotArea>
      <cx:plotAreaRegion>
        <cx:series layoutId="sunburst" uniqueId="{99088642-AA7C-47EB-8CF3-5D630BB6F4B9}">
          <cx:tx>
            <cx:txData>
              <cx:f>Sheet1!$B$1</cx:f>
              <cx:v>Column1</cx:v>
            </cx:txData>
          </cx:tx>
          <cx:dataLabels>
            <cx:numFmt formatCode="0%" sourceLinked="0"/>
            <cx:txPr>
              <a:bodyPr spcFirstLastPara="1" vertOverflow="ellipsis" horzOverflow="overflow" wrap="square" lIns="0" tIns="0" rIns="0" bIns="0" anchor="ctr" anchorCtr="1"/>
              <a:lstStyle/>
              <a:p>
                <a:pPr algn="ctr" rtl="0">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sz="18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endParaRPr>
              </a:p>
            </cx:txPr>
            <cx:visibility seriesName="0" categoryName="0" value="1"/>
            <cx:separator>, </cx:separator>
          </cx:dataLabels>
          <cx:dataId val="0"/>
        </cx:series>
      </cx:plotAreaRegion>
    </cx:plotArea>
    <cx:legend pos="b" align="ctr" overlay="0">
      <cx:txPr>
        <a:bodyPr spcFirstLastPara="1" vertOverflow="ellipsis" horzOverflow="overflow" wrap="square" lIns="0" tIns="0" rIns="0" bIns="0" anchor="ctr" anchorCtr="1"/>
        <a:lstStyle/>
        <a:p>
          <a:pPr algn="ctr" rtl="0">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sz="1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Defense</cx:pt>
          <cx:pt idx="1">Non-defense</cx:pt>
        </cx:lvl>
      </cx:strDim>
      <cx:numDim type="size">
        <cx:f>Sheet1!$B$2:$B$5</cx:f>
        <cx:lvl ptCount="4" formatCode="0%">
          <cx:pt idx="0">0.48999999999999999</cx:pt>
          <cx:pt idx="1">0.51000000000000001</cx:pt>
        </cx:lvl>
      </cx:numDim>
    </cx:data>
  </cx:chartData>
  <cx:chart>
    <cx:plotArea>
      <cx:plotAreaRegion>
        <cx:series layoutId="sunburst" uniqueId="{99088642-AA7C-47EB-8CF3-5D630BB6F4B9}">
          <cx:tx>
            <cx:txData>
              <cx:f>Sheet1!$B$1</cx:f>
              <cx:v>Column1</cx:v>
            </cx:txData>
          </cx:tx>
          <cx:dataLabels>
            <cx:numFmt formatCode="0%" sourceLinked="0"/>
            <cx:txPr>
              <a:bodyPr spcFirstLastPara="1" vertOverflow="ellipsis" horzOverflow="overflow" wrap="square" lIns="0" tIns="0" rIns="0" bIns="0" anchor="ctr" anchorCtr="1"/>
              <a:lstStyle/>
              <a:p>
                <a:pPr algn="ctr" rtl="0">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sz="18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endParaRPr>
              </a:p>
            </cx:txPr>
            <cx:visibility seriesName="0" categoryName="0" value="1"/>
            <cx:separator>, </cx:separator>
          </cx:dataLabels>
          <cx:dataId val="0"/>
        </cx:series>
      </cx:plotAreaRegion>
    </cx:plotArea>
    <cx:legend pos="b" align="ctr" overlay="0">
      <cx:txPr>
        <a:bodyPr spcFirstLastPara="1" vertOverflow="ellipsis" horzOverflow="overflow" wrap="square" lIns="0" tIns="0" rIns="0" bIns="0" anchor="ctr" anchorCtr="1"/>
        <a:lstStyle/>
        <a:p>
          <a:pPr algn="ctr" rtl="0">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sz="1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endParaRPr>
        </a:p>
      </cx:txPr>
    </cx:legend>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Sheet1!$A$2:$A$10</cx:f>
        <cx:lvl ptCount="9">
          <cx:pt idx="0">International Affairs</cx:pt>
          <cx:pt idx="1">Transportation, Energy, Agriculture</cx:pt>
          <cx:pt idx="2">Education, Job Training</cx:pt>
          <cx:pt idx="3">Public Health, Medical Research</cx:pt>
          <cx:pt idx="4">Veterans' health</cx:pt>
          <cx:pt idx="5">Justice, General Government</cx:pt>
          <cx:pt idx="6">Economic Security, Social Services</cx:pt>
          <cx:pt idx="7">Environment, Conservation</cx:pt>
          <cx:pt idx="8">Science, Space</cx:pt>
        </cx:lvl>
      </cx:strDim>
      <cx:numDim type="size">
        <cx:f>Sheet1!$B$2:$B$10</cx:f>
        <cx:lvl ptCount="9" formatCode="0%">
          <cx:pt idx="0">0.080000000000000002</cx:pt>
          <cx:pt idx="1">0.12</cx:pt>
          <cx:pt idx="2">0.12</cx:pt>
          <cx:pt idx="3">0.12</cx:pt>
          <cx:pt idx="4">0.16</cx:pt>
          <cx:pt idx="5">0.14999999999999999</cx:pt>
          <cx:pt idx="6">0.16</cx:pt>
          <cx:pt idx="7">0.050000000000000003</cx:pt>
          <cx:pt idx="8">0.050000000000000003</cx:pt>
        </cx:lvl>
      </cx:numDim>
    </cx:data>
  </cx:chartData>
  <cx:chart>
    <cx:plotArea>
      <cx:plotAreaRegion>
        <cx:series layoutId="sunburst" uniqueId="{99088642-AA7C-47EB-8CF3-5D630BB6F4B9}">
          <cx:tx>
            <cx:txData>
              <cx:f>Sheet1!$B$1</cx:f>
              <cx:v>Column1</cx:v>
            </cx:txData>
          </cx:tx>
          <cx:dataPt idx="6">
            <cx:spPr>
              <a:solidFill>
                <a:srgbClr val="0070C0"/>
              </a:solidFill>
            </cx:spPr>
          </cx:dataPt>
          <cx:dataPt idx="8">
            <cx:spPr>
              <a:solidFill>
                <a:srgbClr val="56AB46">
                  <a:lumMod val="75000"/>
                </a:srgbClr>
              </a:solidFill>
            </cx:spPr>
          </cx:dataPt>
          <cx:dataLabels>
            <cx:numFmt formatCode="0%" sourceLinked="0"/>
            <cx:txPr>
              <a:bodyPr spcFirstLastPara="1" vertOverflow="ellipsis" horzOverflow="overflow" wrap="square" lIns="0" tIns="0" rIns="0" bIns="0" anchor="ctr" anchorCtr="1"/>
              <a:lstStyle/>
              <a:p>
                <a:pPr algn="ctr" rtl="0">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sz="18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endParaRPr>
              </a:p>
            </cx:txPr>
            <cx:visibility seriesName="0" categoryName="0" value="1"/>
            <cx:separator>, </cx:separator>
          </cx:dataLabels>
          <cx:dataId val="0"/>
        </cx:series>
      </cx:plotAreaRegion>
    </cx:plotArea>
    <cx:legend pos="l" align="ctr" overlay="1">
      <cx:txPr>
        <a:bodyPr spcFirstLastPara="1" vertOverflow="ellipsis" horzOverflow="overflow" wrap="square" lIns="0" tIns="0" rIns="0" bIns="0" anchor="ctr" anchorCtr="1"/>
        <a:lstStyle/>
        <a:p>
          <a:pPr algn="ctr" rtl="0">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sz="14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610F-83DF-79F9-33F8-46A2BEFDD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a:latin typeface="Open Sans" pitchFamily="2" charset="0"/>
              <a:ea typeface="Open Sans" pitchFamily="2" charset="0"/>
              <a:cs typeface="Open Sans" pitchFamily="2" charset="0"/>
            </a:endParaRPr>
          </a:p>
        </p:txBody>
      </p:sp>
      <p:sp>
        <p:nvSpPr>
          <p:cNvPr id="3" name="Date Placeholder 2">
            <a:extLst>
              <a:ext uri="{FF2B5EF4-FFF2-40B4-BE49-F238E27FC236}">
                <a16:creationId xmlns:a16="http://schemas.microsoft.com/office/drawing/2014/main" id="{45DFA258-7F9E-BE1E-1118-E87B800D0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1EB9-D398-4211-83C1-954D64E76C65}" type="datetimeFigureOut">
              <a:rPr lang="en-US" sz="1100" smtClean="0">
                <a:latin typeface="Open Sans" pitchFamily="2" charset="0"/>
                <a:ea typeface="Open Sans" pitchFamily="2" charset="0"/>
                <a:cs typeface="Open Sans" pitchFamily="2" charset="0"/>
              </a:rPr>
              <a:t>10/23/2025</a:t>
            </a:fld>
            <a:endParaRPr lang="en-US" sz="1100">
              <a:latin typeface="Open Sans" pitchFamily="2" charset="0"/>
              <a:ea typeface="Open Sans" pitchFamily="2" charset="0"/>
              <a:cs typeface="Open Sans" pitchFamily="2" charset="0"/>
            </a:endParaRPr>
          </a:p>
        </p:txBody>
      </p:sp>
      <p:sp>
        <p:nvSpPr>
          <p:cNvPr id="4" name="Footer Placeholder 3">
            <a:extLst>
              <a:ext uri="{FF2B5EF4-FFF2-40B4-BE49-F238E27FC236}">
                <a16:creationId xmlns:a16="http://schemas.microsoft.com/office/drawing/2014/main" id="{8E3DC261-2270-4A5F-EBF0-2DC5765E8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100">
              <a:latin typeface="Open Sans" pitchFamily="2" charset="0"/>
              <a:ea typeface="Open Sans" pitchFamily="2" charset="0"/>
              <a:cs typeface="Open Sans" pitchFamily="2" charset="0"/>
            </a:endParaRPr>
          </a:p>
        </p:txBody>
      </p:sp>
      <p:sp>
        <p:nvSpPr>
          <p:cNvPr id="5" name="Slide Number Placeholder 4">
            <a:extLst>
              <a:ext uri="{FF2B5EF4-FFF2-40B4-BE49-F238E27FC236}">
                <a16:creationId xmlns:a16="http://schemas.microsoft.com/office/drawing/2014/main" id="{D5F231E1-DD42-1C9F-769D-32AA00489A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A56921-9A57-45F4-918A-4251053F4824}" type="slidenum">
              <a:rPr lang="en-US" sz="1100" smtClean="0">
                <a:latin typeface="Open Sans" pitchFamily="2" charset="0"/>
                <a:ea typeface="Open Sans" pitchFamily="2" charset="0"/>
                <a:cs typeface="Open Sans" pitchFamily="2" charset="0"/>
              </a:rPr>
              <a:t>‹#›</a:t>
            </a:fld>
            <a:endParaRPr lang="en-US" sz="110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325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Open Sans" pitchFamily="2" charset="0"/>
                <a:ea typeface="Open Sans" pitchFamily="2" charset="0"/>
                <a:cs typeface="Open Sans"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Open Sans" pitchFamily="2" charset="0"/>
                <a:ea typeface="Open Sans" pitchFamily="2" charset="0"/>
                <a:cs typeface="Open Sans" pitchFamily="2" charset="0"/>
              </a:defRPr>
            </a:lvl1pPr>
          </a:lstStyle>
          <a:p>
            <a:fld id="{36BD4AF3-D86E-456E-B40B-702753F85C4E}" type="datetimeFigureOut">
              <a:rPr lang="en-US" smtClean="0"/>
              <a:pPr/>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Open Sans" pitchFamily="2" charset="0"/>
                <a:ea typeface="Open Sans" pitchFamily="2" charset="0"/>
                <a:cs typeface="Open Sans"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Open Sans" pitchFamily="2" charset="0"/>
                <a:ea typeface="Open Sans" pitchFamily="2" charset="0"/>
                <a:cs typeface="Open Sans" pitchFamily="2" charset="0"/>
              </a:defRPr>
            </a:lvl1pPr>
          </a:lstStyle>
          <a:p>
            <a:fld id="{E1A05357-FEDC-42A6-A9AA-A177021FF7C8}" type="slidenum">
              <a:rPr lang="en-US" smtClean="0"/>
              <a:pPr/>
              <a:t>‹#›</a:t>
            </a:fld>
            <a:endParaRPr lang="en-US"/>
          </a:p>
        </p:txBody>
      </p:sp>
    </p:spTree>
    <p:extLst>
      <p:ext uri="{BB962C8B-B14F-4D97-AF65-F5344CB8AC3E}">
        <p14:creationId xmlns:p14="http://schemas.microsoft.com/office/powerpoint/2010/main" val="32625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Article_One_of_the_United_States_Constitution#Section_9:_Limits_on_Congress"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Line-item_veto" TargetMode="External"/><Relationship Id="rId5" Type="http://schemas.openxmlformats.org/officeDocument/2006/relationships/hyperlink" Target="https://en.wikipedia.org/wiki/Appropriations_bill_(United_States)#cite_note-CRSappropsIntro-2" TargetMode="External"/><Relationship Id="rId4" Type="http://schemas.openxmlformats.org/officeDocument/2006/relationships/hyperlink" Target="https://en.wikipedia.org/wiki/United_States_Constitu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AO slide (2/22)</a:t>
            </a:r>
          </a:p>
        </p:txBody>
      </p:sp>
      <p:sp>
        <p:nvSpPr>
          <p:cNvPr id="4" name="Slide Number Placeholder 3"/>
          <p:cNvSpPr>
            <a:spLocks noGrp="1"/>
          </p:cNvSpPr>
          <p:nvPr>
            <p:ph type="sldNum" sz="quarter" idx="5"/>
          </p:nvPr>
        </p:nvSpPr>
        <p:spPr/>
        <p:txBody>
          <a:bodyPr/>
          <a:lstStyle/>
          <a:p>
            <a:fld id="{E1A05357-FEDC-42A6-A9AA-A177021FF7C8}" type="slidenum">
              <a:rPr lang="en-US" smtClean="0"/>
              <a:pPr/>
              <a:t>2</a:t>
            </a:fld>
            <a:endParaRPr lang="en-US"/>
          </a:p>
        </p:txBody>
      </p:sp>
    </p:spTree>
    <p:extLst>
      <p:ext uri="{BB962C8B-B14F-4D97-AF65-F5344CB8AC3E}">
        <p14:creationId xmlns:p14="http://schemas.microsoft.com/office/powerpoint/2010/main" val="1978629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62</a:t>
            </a:fld>
            <a:endParaRPr lang="en-US"/>
          </a:p>
        </p:txBody>
      </p:sp>
    </p:spTree>
    <p:extLst>
      <p:ext uri="{BB962C8B-B14F-4D97-AF65-F5344CB8AC3E}">
        <p14:creationId xmlns:p14="http://schemas.microsoft.com/office/powerpoint/2010/main" val="201397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4AE1E-C3FE-E036-B539-8E12432EC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78ECC-EE83-988A-E1CD-6E38CA52A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53883-61AE-F562-7368-CB7EB4BFDD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103264-411A-D9FC-E844-78AB268C8BB5}"/>
              </a:ext>
            </a:extLst>
          </p:cNvPr>
          <p:cNvSpPr>
            <a:spLocks noGrp="1"/>
          </p:cNvSpPr>
          <p:nvPr>
            <p:ph type="sldNum" sz="quarter" idx="5"/>
          </p:nvPr>
        </p:nvSpPr>
        <p:spPr/>
        <p:txBody>
          <a:bodyPr/>
          <a:lstStyle/>
          <a:p>
            <a:fld id="{E1A05357-FEDC-42A6-A9AA-A177021FF7C8}" type="slidenum">
              <a:rPr lang="en-US" smtClean="0"/>
              <a:pPr/>
              <a:t>3</a:t>
            </a:fld>
            <a:endParaRPr lang="en-US"/>
          </a:p>
        </p:txBody>
      </p:sp>
    </p:spTree>
    <p:extLst>
      <p:ext uri="{BB962C8B-B14F-4D97-AF65-F5344CB8AC3E}">
        <p14:creationId xmlns:p14="http://schemas.microsoft.com/office/powerpoint/2010/main" val="397540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645AD"/>
                </a:solidFill>
                <a:effectLst/>
                <a:latin typeface="Arial" panose="020B0604020202020204" pitchFamily="34" charset="0"/>
                <a:hlinkClick r:id="rId3" tooltip="Article One of the United States Constitution"/>
              </a:rPr>
              <a:t>Article I, section 9, clause 7</a:t>
            </a:r>
            <a:r>
              <a:rPr lang="en-US" b="0" i="0">
                <a:solidFill>
                  <a:srgbClr val="202122"/>
                </a:solidFill>
                <a:effectLst/>
                <a:latin typeface="Arial" panose="020B0604020202020204" pitchFamily="34" charset="0"/>
              </a:rPr>
              <a:t> of the </a:t>
            </a:r>
            <a:r>
              <a:rPr lang="en-US" b="0" i="0" u="none" strike="noStrike">
                <a:solidFill>
                  <a:srgbClr val="0645AD"/>
                </a:solidFill>
                <a:effectLst/>
                <a:latin typeface="Arial" panose="020B0604020202020204" pitchFamily="34" charset="0"/>
                <a:hlinkClick r:id="rId4" tooltip="United States Constitution"/>
              </a:rPr>
              <a:t>U.S. Constitution</a:t>
            </a:r>
            <a:r>
              <a:rPr lang="en-US" b="0" i="0">
                <a:solidFill>
                  <a:srgbClr val="202122"/>
                </a:solidFill>
                <a:effectLst/>
                <a:latin typeface="Arial" panose="020B0604020202020204" pitchFamily="34" charset="0"/>
              </a:rPr>
              <a:t> states that "No money shall be drawn from the Treasury, but in Consequence of Appropriations made by Law..." This is what gives Congress the power to make these appropriations. The President, however, still has the power to veto appropriations bills.</a:t>
            </a:r>
            <a:r>
              <a:rPr lang="en-US" b="0" i="0" u="none" strike="noStrike" baseline="30000">
                <a:solidFill>
                  <a:srgbClr val="0645AD"/>
                </a:solidFill>
                <a:effectLst/>
                <a:latin typeface="Arial" panose="020B0604020202020204" pitchFamily="34" charset="0"/>
                <a:hlinkClick r:id="rId5"/>
              </a:rPr>
              <a:t>[2]</a:t>
            </a:r>
            <a:r>
              <a:rPr lang="en-US" b="0" i="0">
                <a:solidFill>
                  <a:srgbClr val="202122"/>
                </a:solidFill>
                <a:effectLst/>
                <a:latin typeface="Arial" panose="020B0604020202020204" pitchFamily="34" charset="0"/>
              </a:rPr>
              <a:t> However, the President does not have </a:t>
            </a:r>
            <a:r>
              <a:rPr lang="en-US" b="0" i="0" u="none" strike="noStrike">
                <a:solidFill>
                  <a:srgbClr val="0645AD"/>
                </a:solidFill>
                <a:effectLst/>
                <a:latin typeface="Arial" panose="020B0604020202020204" pitchFamily="34" charset="0"/>
                <a:hlinkClick r:id="rId6" tooltip="Line-item veto"/>
              </a:rPr>
              <a:t>line-item veto</a:t>
            </a:r>
            <a:r>
              <a:rPr lang="en-US" b="0" i="0">
                <a:solidFill>
                  <a:srgbClr val="202122"/>
                </a:solidFill>
                <a:effectLst/>
                <a:latin typeface="Arial" panose="020B0604020202020204" pitchFamily="34" charset="0"/>
              </a:rPr>
              <a:t> authority so that he must either sign the entire bill into law or veto it.</a:t>
            </a:r>
            <a:endParaRPr lang="en-US"/>
          </a:p>
        </p:txBody>
      </p:sp>
    </p:spTree>
    <p:extLst>
      <p:ext uri="{BB962C8B-B14F-4D97-AF65-F5344CB8AC3E}">
        <p14:creationId xmlns:p14="http://schemas.microsoft.com/office/powerpoint/2010/main" val="11425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https://sgp.fas.org/crs/misc/R46468.pdf</a:t>
            </a:r>
          </a:p>
        </p:txBody>
      </p:sp>
      <p:sp>
        <p:nvSpPr>
          <p:cNvPr id="4" name="Slide Number Placeholder 3"/>
          <p:cNvSpPr>
            <a:spLocks noGrp="1"/>
          </p:cNvSpPr>
          <p:nvPr>
            <p:ph type="sldNum" sz="quarter" idx="5"/>
          </p:nvPr>
        </p:nvSpPr>
        <p:spPr/>
        <p:txBody>
          <a:bodyPr/>
          <a:lstStyle/>
          <a:p>
            <a:fld id="{EF351C36-F2D6-4D20-82A0-EB9FFA1BF4F0}" type="slidenum">
              <a:rPr lang="en-US" smtClean="0"/>
              <a:t>24</a:t>
            </a:fld>
            <a:endParaRPr lang="en-US"/>
          </a:p>
        </p:txBody>
      </p:sp>
    </p:spTree>
    <p:extLst>
      <p:ext uri="{BB962C8B-B14F-4D97-AF65-F5344CB8AC3E}">
        <p14:creationId xmlns:p14="http://schemas.microsoft.com/office/powerpoint/2010/main" val="203817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D6802-6A3D-32B3-2DDA-70BD781C8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D804F-8A66-31DA-512A-EAA8A573C5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1BE53-B0C8-DE13-1584-00A3FF6146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B33D01-773D-36F4-E728-1F2BB1769B6E}"/>
              </a:ext>
            </a:extLst>
          </p:cNvPr>
          <p:cNvSpPr>
            <a:spLocks noGrp="1"/>
          </p:cNvSpPr>
          <p:nvPr>
            <p:ph type="sldNum" sz="quarter" idx="5"/>
          </p:nvPr>
        </p:nvSpPr>
        <p:spPr/>
        <p:txBody>
          <a:bodyPr/>
          <a:lstStyle/>
          <a:p>
            <a:fld id="{E1A05357-FEDC-42A6-A9AA-A177021FF7C8}" type="slidenum">
              <a:rPr lang="en-US" smtClean="0"/>
              <a:pPr/>
              <a:t>34</a:t>
            </a:fld>
            <a:endParaRPr lang="en-US"/>
          </a:p>
        </p:txBody>
      </p:sp>
    </p:spTree>
    <p:extLst>
      <p:ext uri="{BB962C8B-B14F-4D97-AF65-F5344CB8AC3E}">
        <p14:creationId xmlns:p14="http://schemas.microsoft.com/office/powerpoint/2010/main" val="56738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E135A-33F8-9EEF-CFF0-984AE1339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7E7E7-E444-D65B-4377-654D8B2D28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4DE66-FF3B-5779-E93B-DFC0F6A286F1}"/>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1BB95560-4E59-6251-7C26-1E02096C90E0}"/>
              </a:ext>
            </a:extLst>
          </p:cNvPr>
          <p:cNvSpPr>
            <a:spLocks noGrp="1"/>
          </p:cNvSpPr>
          <p:nvPr>
            <p:ph type="sldNum" sz="quarter" idx="5"/>
          </p:nvPr>
        </p:nvSpPr>
        <p:spPr/>
        <p:txBody>
          <a:bodyPr/>
          <a:lstStyle/>
          <a:p>
            <a:fld id="{E1399368-8CB5-4DAD-B9FB-6FBE2C7DE942}" type="slidenum">
              <a:t>39</a:t>
            </a:fld>
            <a:endParaRPr lang="en-US"/>
          </a:p>
        </p:txBody>
      </p:sp>
    </p:spTree>
    <p:extLst>
      <p:ext uri="{BB962C8B-B14F-4D97-AF65-F5344CB8AC3E}">
        <p14:creationId xmlns:p14="http://schemas.microsoft.com/office/powerpoint/2010/main" val="297993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55076-4C4E-2184-B6FA-CC5C5BD4CF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510A0-C417-90A2-5882-EE41551A6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6BD79-308D-1BBD-4407-75EE94E0C7C3}"/>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E5322C2A-CB23-9497-EB10-FDBDE189C7D8}"/>
              </a:ext>
            </a:extLst>
          </p:cNvPr>
          <p:cNvSpPr>
            <a:spLocks noGrp="1"/>
          </p:cNvSpPr>
          <p:nvPr>
            <p:ph type="sldNum" sz="quarter" idx="5"/>
          </p:nvPr>
        </p:nvSpPr>
        <p:spPr/>
        <p:txBody>
          <a:bodyPr/>
          <a:lstStyle/>
          <a:p>
            <a:fld id="{E1399368-8CB5-4DAD-B9FB-6FBE2C7DE942}" type="slidenum">
              <a:t>40</a:t>
            </a:fld>
            <a:endParaRPr lang="en-US"/>
          </a:p>
        </p:txBody>
      </p:sp>
    </p:spTree>
    <p:extLst>
      <p:ext uri="{BB962C8B-B14F-4D97-AF65-F5344CB8AC3E}">
        <p14:creationId xmlns:p14="http://schemas.microsoft.com/office/powerpoint/2010/main" val="117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47</a:t>
            </a:fld>
            <a:endParaRPr lang="en-US"/>
          </a:p>
        </p:txBody>
      </p:sp>
    </p:spTree>
    <p:extLst>
      <p:ext uri="{BB962C8B-B14F-4D97-AF65-F5344CB8AC3E}">
        <p14:creationId xmlns:p14="http://schemas.microsoft.com/office/powerpoint/2010/main" val="2257510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51</a:t>
            </a:fld>
            <a:endParaRPr lang="en-US"/>
          </a:p>
        </p:txBody>
      </p:sp>
    </p:spTree>
    <p:extLst>
      <p:ext uri="{BB962C8B-B14F-4D97-AF65-F5344CB8AC3E}">
        <p14:creationId xmlns:p14="http://schemas.microsoft.com/office/powerpoint/2010/main" val="100550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10/23/2025</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10/23/2025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10/23/2025</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10/23/2025</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10/23/2025</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10/23/2025</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6015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10/23/2025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835933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10/23/2025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4936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10/23/2025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71344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10/23/2025</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67052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10/23/2025</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28407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10/23/2025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22536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1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10/23/2025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768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10/23/2025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002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10/23/2025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62445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10/23/2025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85686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10/23/2025</a:t>
            </a:fld>
            <a:endParaRPr lang="en-US"/>
          </a:p>
        </p:txBody>
      </p:sp>
    </p:spTree>
    <p:extLst>
      <p:ext uri="{BB962C8B-B14F-4D97-AF65-F5344CB8AC3E}">
        <p14:creationId xmlns:p14="http://schemas.microsoft.com/office/powerpoint/2010/main" val="27470756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10/23/2025</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10/23/2025</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10/23/2025</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10/23/2025</a:t>
            </a:fld>
            <a:endParaRPr lang="en-US"/>
          </a:p>
        </p:txBody>
      </p:sp>
    </p:spTree>
    <p:extLst>
      <p:ext uri="{BB962C8B-B14F-4D97-AF65-F5344CB8AC3E}">
        <p14:creationId xmlns:p14="http://schemas.microsoft.com/office/powerpoint/2010/main" val="292989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10/23/2025</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10/23/2025</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10/23/2025</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10/23/2025</a:t>
            </a:fld>
            <a:endParaRPr lang="en-US"/>
          </a:p>
        </p:txBody>
      </p:sp>
    </p:spTree>
    <p:extLst>
      <p:ext uri="{BB962C8B-B14F-4D97-AF65-F5344CB8AC3E}">
        <p14:creationId xmlns:p14="http://schemas.microsoft.com/office/powerpoint/2010/main" val="3448367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5.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89" r:id="rId3"/>
    <p:sldLayoutId id="2147483690" r:id="rId4"/>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10/23/2025</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83"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91" r:id="rId13"/>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10/23/2025</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9713170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10/23/2025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10/23/2025</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0" r:id="rId1"/>
    <p:sldLayoutId id="2147483685" r:id="rId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10/23/2025</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4/relationships/chartEx" Target="../charts/chartEx1.xml"/><Relationship Id="rId1" Type="http://schemas.openxmlformats.org/officeDocument/2006/relationships/slideLayout" Target="../slideLayouts/slideLayout7.xml"/><Relationship Id="rId4" Type="http://schemas.openxmlformats.org/officeDocument/2006/relationships/hyperlink" Target="https://www.cbo.gov/system/files/2024-06/60039-By-the-Numbers.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4/relationships/chartEx" Target="../charts/chartEx2.xml"/><Relationship Id="rId1" Type="http://schemas.openxmlformats.org/officeDocument/2006/relationships/slideLayout" Target="../slideLayouts/slideLayout7.xml"/><Relationship Id="rId4" Type="http://schemas.openxmlformats.org/officeDocument/2006/relationships/hyperlink" Target="https://www.cbo.gov/system/files/2024-06/60039-By-the-Number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4/relationships/chartEx" Target="../charts/chartEx3.xml"/><Relationship Id="rId1" Type="http://schemas.openxmlformats.org/officeDocument/2006/relationships/slideLayout" Target="../slideLayouts/slideLayout7.xml"/><Relationship Id="rId4" Type="http://schemas.openxmlformats.org/officeDocument/2006/relationships/hyperlink" Target="https://www.cbpp.org/research/federal-budget/non-defense-discretionary-program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our-anti-oppression-valu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unsplash.com/photos/red-gray-and-yellow-bus-0TmYp58QVNQ" TargetMode="External"/><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sv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mailto:tthomas@results.org" TargetMode="External"/><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cnicovich@results.org" TargetMode="Externa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results.org/volunteers/action-center/action-alert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ed and blue logo with white text&#10;&#10;Description automatically generated">
            <a:extLst>
              <a:ext uri="{FF2B5EF4-FFF2-40B4-BE49-F238E27FC236}">
                <a16:creationId xmlns:a16="http://schemas.microsoft.com/office/drawing/2014/main" id="{8995BFD3-B974-ADCE-CA65-791D90E6C29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l="1413" t="1026" r="978" b="718"/>
          <a:stretch/>
        </p:blipFill>
        <p:spPr>
          <a:xfrm>
            <a:off x="3122011" y="282702"/>
            <a:ext cx="2750998" cy="2930200"/>
          </a:xfrm>
          <a:ln>
            <a:noFill/>
          </a:ln>
        </p:spPr>
      </p:pic>
      <p:sp>
        <p:nvSpPr>
          <p:cNvPr id="3" name="Title 1">
            <a:extLst>
              <a:ext uri="{FF2B5EF4-FFF2-40B4-BE49-F238E27FC236}">
                <a16:creationId xmlns:a16="http://schemas.microsoft.com/office/drawing/2014/main" id="{0796EFD4-635E-26AA-B684-54DC3E6119A2}"/>
              </a:ext>
            </a:extLst>
          </p:cNvPr>
          <p:cNvSpPr>
            <a:spLocks noGrp="1"/>
          </p:cNvSpPr>
          <p:nvPr>
            <p:ph type="title"/>
          </p:nvPr>
        </p:nvSpPr>
        <p:spPr>
          <a:xfrm>
            <a:off x="457200" y="3643159"/>
            <a:ext cx="8229600" cy="857250"/>
          </a:xfrm>
        </p:spPr>
        <p:txBody>
          <a:bodyPr>
            <a:noAutofit/>
          </a:bodyPr>
          <a:lstStyle/>
          <a:p>
            <a:pPr algn="ctr">
              <a:lnSpc>
                <a:spcPct val="114000"/>
              </a:lnSpc>
              <a:spcBef>
                <a:spcPts val="600"/>
              </a:spcBef>
              <a:spcAft>
                <a:spcPts val="600"/>
              </a:spcAft>
            </a:pPr>
            <a:r>
              <a:rPr lang="en-US" sz="3200" b="1">
                <a:solidFill>
                  <a:srgbClr val="D50032"/>
                </a:solidFill>
                <a:latin typeface="Open Sans"/>
                <a:ea typeface="Open Sans"/>
                <a:cs typeface="Open Sans"/>
              </a:rPr>
              <a:t>RESULTS U.S. Policy Forum</a:t>
            </a:r>
            <a:br>
              <a:rPr lang="en-US" sz="3200" b="1">
                <a:solidFill>
                  <a:srgbClr val="D50032"/>
                </a:solidFill>
                <a:latin typeface="Open Sans"/>
                <a:ea typeface="Open Sans"/>
                <a:cs typeface="Open Sans"/>
              </a:rPr>
            </a:br>
            <a:r>
              <a:rPr lang="en-US" sz="2000">
                <a:latin typeface="Open Sans"/>
                <a:ea typeface="Open Sans"/>
                <a:cs typeface="Open Sans"/>
              </a:rPr>
              <a:t>October 23, 2025</a:t>
            </a:r>
            <a:br>
              <a:rPr lang="en-US" sz="3200"/>
            </a:br>
            <a:r>
              <a:rPr lang="en-US" sz="2800" i="1">
                <a:solidFill>
                  <a:srgbClr val="D50032"/>
                </a:solidFill>
                <a:latin typeface="Open Sans"/>
                <a:ea typeface="Open Sans"/>
                <a:cs typeface="Open Sans"/>
              </a:rPr>
              <a:t>Welcome!</a:t>
            </a:r>
            <a:endParaRPr lang="en-US" sz="2800" i="1">
              <a:solidFill>
                <a:srgbClr val="D50032"/>
              </a:solidFill>
            </a:endParaRPr>
          </a:p>
        </p:txBody>
      </p:sp>
    </p:spTree>
    <p:extLst>
      <p:ext uri="{BB962C8B-B14F-4D97-AF65-F5344CB8AC3E}">
        <p14:creationId xmlns:p14="http://schemas.microsoft.com/office/powerpoint/2010/main" val="109089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2AFFD-C470-5E56-05CD-37253385C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B574C-AD03-20D8-FAF7-D205FAE5481E}"/>
              </a:ext>
            </a:extLst>
          </p:cNvPr>
          <p:cNvSpPr>
            <a:spLocks noGrp="1"/>
          </p:cNvSpPr>
          <p:nvPr>
            <p:ph type="title"/>
          </p:nvPr>
        </p:nvSpPr>
        <p:spPr>
          <a:xfrm>
            <a:off x="871254" y="86170"/>
            <a:ext cx="7401491" cy="857250"/>
          </a:xfrm>
        </p:spPr>
        <p:txBody>
          <a:bodyPr>
            <a:normAutofit/>
          </a:bodyPr>
          <a:lstStyle/>
          <a:p>
            <a:r>
              <a:rPr lang="en-US" sz="3200">
                <a:solidFill>
                  <a:srgbClr val="D50032"/>
                </a:solidFill>
                <a:latin typeface="Open Sans"/>
                <a:ea typeface="Open Sans"/>
                <a:cs typeface="Open Sans"/>
              </a:rPr>
              <a:t>2026 Domestic Priorities</a:t>
            </a:r>
            <a:endParaRPr lang="en-US"/>
          </a:p>
        </p:txBody>
      </p:sp>
      <p:sp>
        <p:nvSpPr>
          <p:cNvPr id="5" name="Slide Number Placeholder 4">
            <a:extLst>
              <a:ext uri="{FF2B5EF4-FFF2-40B4-BE49-F238E27FC236}">
                <a16:creationId xmlns:a16="http://schemas.microsoft.com/office/drawing/2014/main" id="{6D380CDD-A767-5CCD-1080-8B42D8C22515}"/>
              </a:ext>
            </a:extLst>
          </p:cNvPr>
          <p:cNvSpPr>
            <a:spLocks noGrp="1"/>
          </p:cNvSpPr>
          <p:nvPr>
            <p:ph type="sldNum" sz="quarter" idx="12"/>
          </p:nvPr>
        </p:nvSpPr>
        <p:spPr/>
        <p:txBody>
          <a:bodyPr/>
          <a:lstStyle/>
          <a:p>
            <a:fld id="{307E6868-079E-1649-B8D1-459B42CE4DE3}" type="slidenum">
              <a:rPr lang="en-US" smtClean="0"/>
              <a:t>10</a:t>
            </a:fld>
            <a:endParaRPr lang="en-US"/>
          </a:p>
        </p:txBody>
      </p:sp>
      <p:pic>
        <p:nvPicPr>
          <p:cNvPr id="4" name="Graphic 3" descr="Tax outline">
            <a:extLst>
              <a:ext uri="{FF2B5EF4-FFF2-40B4-BE49-F238E27FC236}">
                <a16:creationId xmlns:a16="http://schemas.microsoft.com/office/drawing/2014/main" id="{3EBFB2B7-77E7-3E7F-14AC-9696C45F9D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2750" y="1118932"/>
            <a:ext cx="882247" cy="861338"/>
          </a:xfrm>
          <a:prstGeom prst="rect">
            <a:avLst/>
          </a:prstGeom>
        </p:spPr>
      </p:pic>
      <p:sp>
        <p:nvSpPr>
          <p:cNvPr id="6" name="TextBox 5">
            <a:extLst>
              <a:ext uri="{FF2B5EF4-FFF2-40B4-BE49-F238E27FC236}">
                <a16:creationId xmlns:a16="http://schemas.microsoft.com/office/drawing/2014/main" id="{BAA2BD88-3E12-6EFA-C586-8CDB5509D740}"/>
              </a:ext>
            </a:extLst>
          </p:cNvPr>
          <p:cNvSpPr txBox="1"/>
          <p:nvPr/>
        </p:nvSpPr>
        <p:spPr>
          <a:xfrm>
            <a:off x="1143000" y="1114664"/>
            <a:ext cx="633222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Open Sans" panose="020B0606030504020204" pitchFamily="34" charset="0"/>
                <a:ea typeface="Open Sans" panose="020B0606030504020204" pitchFamily="34" charset="0"/>
                <a:cs typeface="Open Sans" panose="020B0606030504020204" pitchFamily="34" charset="0"/>
              </a:rPr>
              <a:t>Extend the Child Tax Credit and Earned Income Tax Credit for low wage parents and workers</a:t>
            </a:r>
          </a:p>
        </p:txBody>
      </p:sp>
      <p:pic>
        <p:nvPicPr>
          <p:cNvPr id="9" name="Graphic 8" descr="Money with solid fill">
            <a:extLst>
              <a:ext uri="{FF2B5EF4-FFF2-40B4-BE49-F238E27FC236}">
                <a16:creationId xmlns:a16="http://schemas.microsoft.com/office/drawing/2014/main" id="{BDB09568-D5FA-A1F5-4E84-48C8A74C37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6156" y="2416376"/>
            <a:ext cx="826491" cy="833460"/>
          </a:xfrm>
          <a:prstGeom prst="rect">
            <a:avLst/>
          </a:prstGeom>
        </p:spPr>
      </p:pic>
      <p:sp>
        <p:nvSpPr>
          <p:cNvPr id="10" name="TextBox 9">
            <a:extLst>
              <a:ext uri="{FF2B5EF4-FFF2-40B4-BE49-F238E27FC236}">
                <a16:creationId xmlns:a16="http://schemas.microsoft.com/office/drawing/2014/main" id="{DA132225-22DD-0E18-3FE6-7B17982022CB}"/>
              </a:ext>
            </a:extLst>
          </p:cNvPr>
          <p:cNvSpPr txBox="1"/>
          <p:nvPr/>
        </p:nvSpPr>
        <p:spPr>
          <a:xfrm>
            <a:off x="502920" y="2415168"/>
            <a:ext cx="633222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200" dirty="0">
                <a:latin typeface="Open Sans" panose="020B0606030504020204" pitchFamily="34" charset="0"/>
                <a:ea typeface="Open Sans" panose="020B0606030504020204" pitchFamily="34" charset="0"/>
                <a:cs typeface="Open Sans" panose="020B0606030504020204" pitchFamily="34" charset="0"/>
              </a:rPr>
              <a:t>Protect vital housing and nutrition programs funding through the appropriations process</a:t>
            </a:r>
          </a:p>
        </p:txBody>
      </p:sp>
      <p:pic>
        <p:nvPicPr>
          <p:cNvPr id="11" name="Graphic 10" descr="Bank outline">
            <a:extLst>
              <a:ext uri="{FF2B5EF4-FFF2-40B4-BE49-F238E27FC236}">
                <a16:creationId xmlns:a16="http://schemas.microsoft.com/office/drawing/2014/main" id="{D3F40E46-75DD-AC5B-93E7-B9C69F4B1F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414" y="3892167"/>
            <a:ext cx="882247" cy="861338"/>
          </a:xfrm>
          <a:prstGeom prst="rect">
            <a:avLst/>
          </a:prstGeom>
        </p:spPr>
      </p:pic>
      <p:sp>
        <p:nvSpPr>
          <p:cNvPr id="12" name="TextBox 11">
            <a:extLst>
              <a:ext uri="{FF2B5EF4-FFF2-40B4-BE49-F238E27FC236}">
                <a16:creationId xmlns:a16="http://schemas.microsoft.com/office/drawing/2014/main" id="{D8B93826-92DA-C13B-8726-739B24C28BFD}"/>
              </a:ext>
            </a:extLst>
          </p:cNvPr>
          <p:cNvSpPr txBox="1"/>
          <p:nvPr/>
        </p:nvSpPr>
        <p:spPr>
          <a:xfrm>
            <a:off x="1232767" y="3764838"/>
            <a:ext cx="633222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latin typeface="Open Sans"/>
                <a:ea typeface="Open Sans"/>
                <a:cs typeface="Open Sans"/>
              </a:rPr>
              <a:t>Continue to hold Congress accountable for impacts of reconciliation bill, especially cuts to SNAP and Medicaid </a:t>
            </a: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1214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B5F26-1DDA-D23B-EA93-AC58FC2FF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7EDC1-D957-A6FC-20A5-C2D2CCAFAA4A}"/>
              </a:ext>
            </a:extLst>
          </p:cNvPr>
          <p:cNvSpPr>
            <a:spLocks noGrp="1"/>
          </p:cNvSpPr>
          <p:nvPr>
            <p:ph type="title"/>
          </p:nvPr>
        </p:nvSpPr>
        <p:spPr>
          <a:xfrm>
            <a:off x="871254" y="86170"/>
            <a:ext cx="7401491" cy="857250"/>
          </a:xfrm>
        </p:spPr>
        <p:txBody>
          <a:bodyPr>
            <a:normAutofit/>
          </a:bodyPr>
          <a:lstStyle/>
          <a:p>
            <a:r>
              <a:rPr lang="en-US" sz="3200">
                <a:solidFill>
                  <a:srgbClr val="D50032"/>
                </a:solidFill>
                <a:latin typeface="Open Sans"/>
                <a:ea typeface="Open Sans"/>
                <a:cs typeface="Open Sans"/>
              </a:rPr>
              <a:t>Tax Policy Work</a:t>
            </a:r>
            <a:endParaRPr lang="en-US"/>
          </a:p>
        </p:txBody>
      </p:sp>
      <p:sp>
        <p:nvSpPr>
          <p:cNvPr id="3" name="Content Placeholder 2">
            <a:extLst>
              <a:ext uri="{FF2B5EF4-FFF2-40B4-BE49-F238E27FC236}">
                <a16:creationId xmlns:a16="http://schemas.microsoft.com/office/drawing/2014/main" id="{A1D501FB-3C50-E6ED-E020-FAB470C4BB07}"/>
              </a:ext>
            </a:extLst>
          </p:cNvPr>
          <p:cNvSpPr>
            <a:spLocks noGrp="1"/>
          </p:cNvSpPr>
          <p:nvPr>
            <p:ph idx="1"/>
          </p:nvPr>
        </p:nvSpPr>
        <p:spPr>
          <a:xfrm>
            <a:off x="457200" y="1045773"/>
            <a:ext cx="8229600" cy="3581686"/>
          </a:xfrm>
        </p:spPr>
        <p:txBody>
          <a:bodyPr vert="horz" lIns="91440" tIns="45720" rIns="91440" bIns="45720" rtlCol="0" anchor="t">
            <a:noAutofit/>
          </a:bodyPr>
          <a:lstStyle/>
          <a:p>
            <a:pPr>
              <a:lnSpc>
                <a:spcPct val="114000"/>
              </a:lnSpc>
              <a:spcBef>
                <a:spcPts val="0"/>
              </a:spcBef>
              <a:spcAft>
                <a:spcPts val="600"/>
              </a:spcAft>
            </a:pPr>
            <a:r>
              <a:rPr lang="en-US" sz="2400" dirty="0">
                <a:latin typeface="Open Sans"/>
                <a:ea typeface="Open Sans"/>
                <a:cs typeface="Open Sans"/>
              </a:rPr>
              <a:t>OBBBA increased the CTC from $2,000 per child to $2,200</a:t>
            </a:r>
          </a:p>
          <a:p>
            <a:pPr lvl="1">
              <a:lnSpc>
                <a:spcPct val="114000"/>
              </a:lnSpc>
              <a:spcBef>
                <a:spcPts val="0"/>
              </a:spcBef>
              <a:spcAft>
                <a:spcPts val="600"/>
              </a:spcAft>
            </a:pPr>
            <a:r>
              <a:rPr lang="en-US" sz="2000" dirty="0">
                <a:latin typeface="Open Sans"/>
                <a:ea typeface="Open Sans"/>
                <a:cs typeface="Open Sans"/>
              </a:rPr>
              <a:t>19 million kids from the lowest income families will not receive any additional credit from this change and remain woefully unsupported by the CTC</a:t>
            </a:r>
          </a:p>
          <a:p>
            <a:pPr>
              <a:lnSpc>
                <a:spcPct val="114000"/>
              </a:lnSpc>
              <a:spcBef>
                <a:spcPts val="0"/>
              </a:spcBef>
              <a:spcAft>
                <a:spcPts val="600"/>
              </a:spcAft>
            </a:pPr>
            <a:r>
              <a:rPr lang="en-US" sz="2400" dirty="0">
                <a:latin typeface="Open Sans"/>
                <a:ea typeface="Open Sans"/>
                <a:cs typeface="Open Sans"/>
              </a:rPr>
              <a:t>RESULTS remains committed to providing the full CTC benefit to these families</a:t>
            </a:r>
          </a:p>
          <a:p>
            <a:pPr lvl="1">
              <a:lnSpc>
                <a:spcPct val="114000"/>
              </a:lnSpc>
              <a:spcBef>
                <a:spcPts val="0"/>
              </a:spcBef>
              <a:spcAft>
                <a:spcPts val="600"/>
              </a:spcAft>
            </a:pPr>
            <a:r>
              <a:rPr lang="en-US" sz="2000" dirty="0">
                <a:latin typeface="Open Sans"/>
                <a:ea typeface="Open Sans"/>
                <a:cs typeface="Open Sans"/>
              </a:rPr>
              <a:t>Even if that comes over time. Look at how far we’ve come already!</a:t>
            </a:r>
          </a:p>
        </p:txBody>
      </p:sp>
      <p:sp>
        <p:nvSpPr>
          <p:cNvPr id="5" name="Slide Number Placeholder 4">
            <a:extLst>
              <a:ext uri="{FF2B5EF4-FFF2-40B4-BE49-F238E27FC236}">
                <a16:creationId xmlns:a16="http://schemas.microsoft.com/office/drawing/2014/main" id="{72D2802C-0BBA-619E-6F79-7C94EA0901EE}"/>
              </a:ext>
            </a:extLst>
          </p:cNvPr>
          <p:cNvSpPr>
            <a:spLocks noGrp="1"/>
          </p:cNvSpPr>
          <p:nvPr>
            <p:ph type="sldNum" sz="quarter" idx="12"/>
          </p:nvPr>
        </p:nvSpPr>
        <p:spPr/>
        <p:txBody>
          <a:bodyPr/>
          <a:lstStyle/>
          <a:p>
            <a:fld id="{307E6868-079E-1649-B8D1-459B42CE4DE3}" type="slidenum">
              <a:rPr lang="en-US" smtClean="0"/>
              <a:t>11</a:t>
            </a:fld>
            <a:endParaRPr lang="en-US"/>
          </a:p>
        </p:txBody>
      </p:sp>
    </p:spTree>
    <p:extLst>
      <p:ext uri="{BB962C8B-B14F-4D97-AF65-F5344CB8AC3E}">
        <p14:creationId xmlns:p14="http://schemas.microsoft.com/office/powerpoint/2010/main" val="107034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67B52-8A94-FD61-CB03-73C0202DBB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9AFA5-6AA2-CE4B-1E28-13823753A833}"/>
              </a:ext>
            </a:extLst>
          </p:cNvPr>
          <p:cNvSpPr>
            <a:spLocks noGrp="1"/>
          </p:cNvSpPr>
          <p:nvPr>
            <p:ph type="title"/>
          </p:nvPr>
        </p:nvSpPr>
        <p:spPr>
          <a:xfrm>
            <a:off x="871254" y="86170"/>
            <a:ext cx="7401491" cy="511430"/>
          </a:xfrm>
        </p:spPr>
        <p:txBody>
          <a:bodyPr>
            <a:normAutofit fontScale="90000"/>
          </a:bodyPr>
          <a:lstStyle/>
          <a:p>
            <a:r>
              <a:rPr lang="en-US" sz="3200" dirty="0">
                <a:solidFill>
                  <a:srgbClr val="D50032"/>
                </a:solidFill>
                <a:latin typeface="Open Sans"/>
                <a:ea typeface="Open Sans"/>
                <a:cs typeface="Open Sans"/>
              </a:rPr>
              <a:t>Tax Policy Work</a:t>
            </a:r>
            <a:endParaRPr lang="en-US" dirty="0"/>
          </a:p>
        </p:txBody>
      </p:sp>
      <p:sp>
        <p:nvSpPr>
          <p:cNvPr id="3" name="Content Placeholder 2">
            <a:extLst>
              <a:ext uri="{FF2B5EF4-FFF2-40B4-BE49-F238E27FC236}">
                <a16:creationId xmlns:a16="http://schemas.microsoft.com/office/drawing/2014/main" id="{04D49960-C00B-B754-B227-4C518836E493}"/>
              </a:ext>
            </a:extLst>
          </p:cNvPr>
          <p:cNvSpPr>
            <a:spLocks noGrp="1"/>
          </p:cNvSpPr>
          <p:nvPr>
            <p:ph idx="1"/>
          </p:nvPr>
        </p:nvSpPr>
        <p:spPr>
          <a:xfrm>
            <a:off x="234000" y="597600"/>
            <a:ext cx="8229600" cy="3581686"/>
          </a:xfrm>
        </p:spPr>
        <p:txBody>
          <a:bodyPr vert="horz" lIns="91440" tIns="45720" rIns="91440" bIns="45720" rtlCol="0" anchor="t">
            <a:noAutofit/>
          </a:bodyPr>
          <a:lstStyle/>
          <a:p>
            <a:pPr>
              <a:lnSpc>
                <a:spcPct val="114000"/>
              </a:lnSpc>
              <a:spcBef>
                <a:spcPts val="0"/>
              </a:spcBef>
              <a:spcAft>
                <a:spcPts val="600"/>
              </a:spcAft>
            </a:pPr>
            <a:r>
              <a:rPr lang="en-US" sz="2400" b="1" dirty="0">
                <a:latin typeface="Open Sans"/>
                <a:ea typeface="Open Sans"/>
                <a:cs typeface="Open Sans"/>
              </a:rPr>
              <a:t>Building on our success</a:t>
            </a:r>
          </a:p>
          <a:p>
            <a:pPr lvl="1">
              <a:lnSpc>
                <a:spcPct val="114000"/>
              </a:lnSpc>
              <a:spcBef>
                <a:spcPts val="0"/>
              </a:spcBef>
              <a:spcAft>
                <a:spcPts val="600"/>
              </a:spcAft>
            </a:pPr>
            <a:r>
              <a:rPr lang="en-US" sz="1800" dirty="0">
                <a:latin typeface="Open Sans"/>
                <a:ea typeface="Open Sans"/>
                <a:cs typeface="Open Sans"/>
              </a:rPr>
              <a:t>Current efforts are primarily staff led alongside targeted grassroots groups</a:t>
            </a:r>
          </a:p>
          <a:p>
            <a:pPr lvl="1">
              <a:lnSpc>
                <a:spcPct val="114000"/>
              </a:lnSpc>
              <a:spcBef>
                <a:spcPts val="0"/>
              </a:spcBef>
              <a:spcAft>
                <a:spcPts val="600"/>
              </a:spcAft>
            </a:pPr>
            <a:r>
              <a:rPr lang="en-US" sz="1800" dirty="0">
                <a:latin typeface="Open Sans"/>
                <a:ea typeface="Open Sans"/>
                <a:cs typeface="Open Sans"/>
              </a:rPr>
              <a:t>Continue to build support among Republican offices</a:t>
            </a:r>
          </a:p>
          <a:p>
            <a:pPr lvl="1">
              <a:lnSpc>
                <a:spcPct val="114000"/>
              </a:lnSpc>
              <a:spcBef>
                <a:spcPts val="0"/>
              </a:spcBef>
              <a:spcAft>
                <a:spcPts val="600"/>
              </a:spcAft>
            </a:pPr>
            <a:r>
              <a:rPr lang="en-US" sz="1800" dirty="0">
                <a:latin typeface="Open Sans"/>
                <a:ea typeface="Open Sans"/>
                <a:cs typeface="Open Sans"/>
              </a:rPr>
              <a:t>Leveraging past bipartisan support that you helped to build</a:t>
            </a:r>
          </a:p>
          <a:p>
            <a:pPr lvl="1">
              <a:lnSpc>
                <a:spcPct val="114000"/>
              </a:lnSpc>
              <a:spcBef>
                <a:spcPts val="0"/>
              </a:spcBef>
              <a:spcAft>
                <a:spcPts val="600"/>
              </a:spcAft>
            </a:pPr>
            <a:r>
              <a:rPr lang="en-US" sz="1800" dirty="0">
                <a:latin typeface="Open Sans"/>
                <a:ea typeface="Open Sans"/>
                <a:cs typeface="Open Sans"/>
              </a:rPr>
              <a:t>Advocating for specific changes targeted at the 19 million kids left out under current law</a:t>
            </a:r>
          </a:p>
          <a:p>
            <a:pPr>
              <a:lnSpc>
                <a:spcPct val="114000"/>
              </a:lnSpc>
              <a:spcBef>
                <a:spcPts val="0"/>
              </a:spcBef>
              <a:spcAft>
                <a:spcPts val="600"/>
              </a:spcAft>
            </a:pPr>
            <a:r>
              <a:rPr lang="en-US" sz="2000" b="1" dirty="0">
                <a:latin typeface="Open Sans"/>
                <a:ea typeface="Open Sans"/>
                <a:cs typeface="Open Sans"/>
              </a:rPr>
              <a:t>Preparing for the next big moment or opportunity</a:t>
            </a:r>
          </a:p>
          <a:p>
            <a:pPr lvl="1">
              <a:lnSpc>
                <a:spcPct val="114000"/>
              </a:lnSpc>
              <a:spcBef>
                <a:spcPts val="0"/>
              </a:spcBef>
              <a:spcAft>
                <a:spcPts val="600"/>
              </a:spcAft>
            </a:pPr>
            <a:r>
              <a:rPr lang="en-US" sz="1800" dirty="0">
                <a:latin typeface="Open Sans"/>
                <a:ea typeface="Open Sans"/>
                <a:cs typeface="Open Sans"/>
              </a:rPr>
              <a:t>Staff is monitoring and building support for some type of policy change</a:t>
            </a:r>
          </a:p>
          <a:p>
            <a:pPr lvl="1">
              <a:lnSpc>
                <a:spcPct val="114000"/>
              </a:lnSpc>
              <a:spcBef>
                <a:spcPts val="0"/>
              </a:spcBef>
              <a:spcAft>
                <a:spcPts val="600"/>
              </a:spcAft>
            </a:pPr>
            <a:r>
              <a:rPr lang="en-US" sz="1800" dirty="0">
                <a:latin typeface="Open Sans"/>
                <a:ea typeface="Open Sans"/>
                <a:cs typeface="Open Sans"/>
              </a:rPr>
              <a:t>When that moment comes, we will be ready, and you will be the first to know! </a:t>
            </a:r>
          </a:p>
        </p:txBody>
      </p:sp>
      <p:sp>
        <p:nvSpPr>
          <p:cNvPr id="5" name="Slide Number Placeholder 4">
            <a:extLst>
              <a:ext uri="{FF2B5EF4-FFF2-40B4-BE49-F238E27FC236}">
                <a16:creationId xmlns:a16="http://schemas.microsoft.com/office/drawing/2014/main" id="{899F5243-E7DF-AC21-BE18-64F64654D159}"/>
              </a:ext>
            </a:extLst>
          </p:cNvPr>
          <p:cNvSpPr>
            <a:spLocks noGrp="1"/>
          </p:cNvSpPr>
          <p:nvPr>
            <p:ph type="sldNum" sz="quarter" idx="12"/>
          </p:nvPr>
        </p:nvSpPr>
        <p:spPr/>
        <p:txBody>
          <a:bodyPr/>
          <a:lstStyle/>
          <a:p>
            <a:fld id="{307E6868-079E-1649-B8D1-459B42CE4DE3}" type="slidenum">
              <a:rPr lang="en-US" smtClean="0"/>
              <a:t>12</a:t>
            </a:fld>
            <a:endParaRPr lang="en-US"/>
          </a:p>
        </p:txBody>
      </p:sp>
    </p:spTree>
    <p:extLst>
      <p:ext uri="{BB962C8B-B14F-4D97-AF65-F5344CB8AC3E}">
        <p14:creationId xmlns:p14="http://schemas.microsoft.com/office/powerpoint/2010/main" val="408932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F2B65-5354-EE7C-403F-3338E2A85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09F88-2580-72AB-965F-9D53AA0FA253}"/>
              </a:ext>
            </a:extLst>
          </p:cNvPr>
          <p:cNvSpPr>
            <a:spLocks noGrp="1"/>
          </p:cNvSpPr>
          <p:nvPr>
            <p:ph type="title"/>
          </p:nvPr>
        </p:nvSpPr>
        <p:spPr>
          <a:xfrm>
            <a:off x="871254" y="86170"/>
            <a:ext cx="7401491" cy="857250"/>
          </a:xfrm>
        </p:spPr>
        <p:txBody>
          <a:bodyPr>
            <a:normAutofit/>
          </a:bodyPr>
          <a:lstStyle/>
          <a:p>
            <a:r>
              <a:rPr lang="en-US" sz="3200">
                <a:solidFill>
                  <a:srgbClr val="D50032"/>
                </a:solidFill>
                <a:latin typeface="Open Sans"/>
                <a:ea typeface="Open Sans"/>
                <a:cs typeface="Open Sans"/>
              </a:rPr>
              <a:t>Reconciliation Accountability</a:t>
            </a:r>
            <a:endParaRPr lang="en-US"/>
          </a:p>
        </p:txBody>
      </p:sp>
      <p:sp>
        <p:nvSpPr>
          <p:cNvPr id="3" name="Content Placeholder 2">
            <a:extLst>
              <a:ext uri="{FF2B5EF4-FFF2-40B4-BE49-F238E27FC236}">
                <a16:creationId xmlns:a16="http://schemas.microsoft.com/office/drawing/2014/main" id="{BBF4AB00-F4FE-3FD5-F308-08150CA93DE2}"/>
              </a:ext>
            </a:extLst>
          </p:cNvPr>
          <p:cNvSpPr>
            <a:spLocks noGrp="1"/>
          </p:cNvSpPr>
          <p:nvPr>
            <p:ph idx="1"/>
          </p:nvPr>
        </p:nvSpPr>
        <p:spPr>
          <a:xfrm>
            <a:off x="280800" y="1045773"/>
            <a:ext cx="8676000" cy="3581686"/>
          </a:xfrm>
        </p:spPr>
        <p:txBody>
          <a:bodyPr vert="horz" lIns="91440" tIns="45720" rIns="91440" bIns="45720" rtlCol="0" anchor="t">
            <a:noAutofit/>
          </a:bodyPr>
          <a:lstStyle/>
          <a:p>
            <a:pPr>
              <a:lnSpc>
                <a:spcPct val="114000"/>
              </a:lnSpc>
              <a:spcBef>
                <a:spcPts val="0"/>
              </a:spcBef>
              <a:spcAft>
                <a:spcPts val="600"/>
              </a:spcAft>
            </a:pPr>
            <a:r>
              <a:rPr lang="en-US" sz="2400" dirty="0">
                <a:latin typeface="Open Sans"/>
                <a:ea typeface="Open Sans"/>
                <a:cs typeface="Open Sans"/>
              </a:rPr>
              <a:t>Continue to showcase the harms of the reconciliation bill</a:t>
            </a:r>
            <a:endParaRPr lang="en-US" dirty="0"/>
          </a:p>
          <a:p>
            <a:pPr lvl="1">
              <a:lnSpc>
                <a:spcPct val="114000"/>
              </a:lnSpc>
              <a:spcBef>
                <a:spcPts val="0"/>
              </a:spcBef>
              <a:spcAft>
                <a:spcPts val="600"/>
              </a:spcAft>
            </a:pPr>
            <a:r>
              <a:rPr lang="en-US" sz="2000" dirty="0">
                <a:latin typeface="Open Sans"/>
                <a:ea typeface="Open Sans"/>
                <a:cs typeface="Open Sans"/>
              </a:rPr>
              <a:t>Hospital closures</a:t>
            </a:r>
          </a:p>
          <a:p>
            <a:pPr lvl="1">
              <a:lnSpc>
                <a:spcPct val="114000"/>
              </a:lnSpc>
              <a:spcBef>
                <a:spcPts val="0"/>
              </a:spcBef>
              <a:spcAft>
                <a:spcPts val="600"/>
              </a:spcAft>
            </a:pPr>
            <a:r>
              <a:rPr lang="en-US" sz="2000" dirty="0">
                <a:latin typeface="Open Sans"/>
                <a:ea typeface="Open Sans"/>
                <a:cs typeface="Open Sans"/>
              </a:rPr>
              <a:t>Loss of nutrition assistance and healthcare</a:t>
            </a:r>
          </a:p>
          <a:p>
            <a:pPr lvl="1">
              <a:lnSpc>
                <a:spcPct val="114000"/>
              </a:lnSpc>
              <a:spcBef>
                <a:spcPts val="0"/>
              </a:spcBef>
              <a:spcAft>
                <a:spcPts val="600"/>
              </a:spcAft>
            </a:pPr>
            <a:r>
              <a:rPr lang="en-US" sz="2000" dirty="0">
                <a:latin typeface="Open Sans"/>
                <a:ea typeface="Open Sans"/>
                <a:cs typeface="Open Sans"/>
              </a:rPr>
              <a:t>Growing affordability crisis</a:t>
            </a:r>
          </a:p>
          <a:p>
            <a:pPr>
              <a:lnSpc>
                <a:spcPct val="114000"/>
              </a:lnSpc>
              <a:spcBef>
                <a:spcPts val="0"/>
              </a:spcBef>
              <a:spcAft>
                <a:spcPts val="600"/>
              </a:spcAft>
            </a:pPr>
            <a:r>
              <a:rPr lang="en-US" sz="2400" dirty="0">
                <a:latin typeface="Open Sans"/>
                <a:ea typeface="Open Sans"/>
                <a:cs typeface="Open Sans"/>
              </a:rPr>
              <a:t>Protect Congressional oversight and funds are spent as appropriated </a:t>
            </a:r>
            <a:endParaRPr lang="en-US" dirty="0"/>
          </a:p>
          <a:p>
            <a:pPr>
              <a:lnSpc>
                <a:spcPct val="114000"/>
              </a:lnSpc>
              <a:spcBef>
                <a:spcPts val="0"/>
              </a:spcBef>
              <a:spcAft>
                <a:spcPts val="600"/>
              </a:spcAft>
            </a:pPr>
            <a:r>
              <a:rPr lang="en-US" sz="2400" dirty="0">
                <a:latin typeface="Open Sans"/>
                <a:ea typeface="Open Sans"/>
                <a:cs typeface="Open Sans"/>
              </a:rPr>
              <a:t>Continue narrative change of "deservedness" of receiving benefits (</a:t>
            </a:r>
            <a:r>
              <a:rPr lang="en-US" sz="2400" dirty="0" err="1">
                <a:latin typeface="Open Sans"/>
                <a:ea typeface="Open Sans"/>
                <a:cs typeface="Open Sans"/>
              </a:rPr>
              <a:t>ie</a:t>
            </a:r>
            <a:r>
              <a:rPr lang="en-US" sz="2400" dirty="0">
                <a:latin typeface="Open Sans"/>
                <a:ea typeface="Open Sans"/>
                <a:cs typeface="Open Sans"/>
              </a:rPr>
              <a:t> work requirements, etc.)</a:t>
            </a:r>
          </a:p>
          <a:p>
            <a:endParaRPr lang="en-US" sz="2400" dirty="0">
              <a:latin typeface="Open Sans"/>
              <a:ea typeface="Open Sans"/>
              <a:cs typeface="Open Sans"/>
            </a:endParaRPr>
          </a:p>
        </p:txBody>
      </p:sp>
      <p:sp>
        <p:nvSpPr>
          <p:cNvPr id="5" name="Slide Number Placeholder 4">
            <a:extLst>
              <a:ext uri="{FF2B5EF4-FFF2-40B4-BE49-F238E27FC236}">
                <a16:creationId xmlns:a16="http://schemas.microsoft.com/office/drawing/2014/main" id="{BC0A5491-7698-028E-0BF5-8CD22081102B}"/>
              </a:ext>
            </a:extLst>
          </p:cNvPr>
          <p:cNvSpPr>
            <a:spLocks noGrp="1"/>
          </p:cNvSpPr>
          <p:nvPr>
            <p:ph type="sldNum" sz="quarter" idx="12"/>
          </p:nvPr>
        </p:nvSpPr>
        <p:spPr/>
        <p:txBody>
          <a:bodyPr/>
          <a:lstStyle/>
          <a:p>
            <a:fld id="{307E6868-079E-1649-B8D1-459B42CE4DE3}" type="slidenum">
              <a:rPr lang="en-US" smtClean="0"/>
              <a:t>13</a:t>
            </a:fld>
            <a:endParaRPr lang="en-US"/>
          </a:p>
        </p:txBody>
      </p:sp>
    </p:spTree>
    <p:extLst>
      <p:ext uri="{BB962C8B-B14F-4D97-AF65-F5344CB8AC3E}">
        <p14:creationId xmlns:p14="http://schemas.microsoft.com/office/powerpoint/2010/main" val="3948088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27537-9408-5118-2F37-6C4E8E610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79081-EC25-51D1-D58B-D3CDB90FB816}"/>
              </a:ext>
            </a:extLst>
          </p:cNvPr>
          <p:cNvSpPr>
            <a:spLocks noGrp="1"/>
          </p:cNvSpPr>
          <p:nvPr>
            <p:ph type="title"/>
          </p:nvPr>
        </p:nvSpPr>
        <p:spPr>
          <a:xfrm>
            <a:off x="871254" y="86170"/>
            <a:ext cx="7401491" cy="857250"/>
          </a:xfrm>
        </p:spPr>
        <p:txBody>
          <a:bodyPr>
            <a:normAutofit/>
          </a:bodyPr>
          <a:lstStyle/>
          <a:p>
            <a:r>
              <a:rPr lang="en-US" sz="3200">
                <a:solidFill>
                  <a:srgbClr val="D50032"/>
                </a:solidFill>
                <a:latin typeface="Open Sans"/>
                <a:ea typeface="Open Sans"/>
                <a:cs typeface="Open Sans"/>
              </a:rPr>
              <a:t>Domestic Appropriations</a:t>
            </a:r>
            <a:endParaRPr lang="en-US"/>
          </a:p>
        </p:txBody>
      </p:sp>
      <p:sp>
        <p:nvSpPr>
          <p:cNvPr id="3" name="Content Placeholder 2">
            <a:extLst>
              <a:ext uri="{FF2B5EF4-FFF2-40B4-BE49-F238E27FC236}">
                <a16:creationId xmlns:a16="http://schemas.microsoft.com/office/drawing/2014/main" id="{9D30239B-09F1-4DAD-B5EE-EDB581BB3FF9}"/>
              </a:ext>
            </a:extLst>
          </p:cNvPr>
          <p:cNvSpPr>
            <a:spLocks noGrp="1"/>
          </p:cNvSpPr>
          <p:nvPr>
            <p:ph idx="1"/>
          </p:nvPr>
        </p:nvSpPr>
        <p:spPr>
          <a:xfrm>
            <a:off x="457200" y="1045773"/>
            <a:ext cx="8229600" cy="3581686"/>
          </a:xfrm>
        </p:spPr>
        <p:txBody>
          <a:bodyPr vert="horz" lIns="91440" tIns="45720" rIns="91440" bIns="45720" rtlCol="0" anchor="t">
            <a:noAutofit/>
          </a:bodyPr>
          <a:lstStyle/>
          <a:p>
            <a:pPr>
              <a:lnSpc>
                <a:spcPct val="114000"/>
              </a:lnSpc>
              <a:spcBef>
                <a:spcPts val="0"/>
              </a:spcBef>
              <a:spcAft>
                <a:spcPts val="1200"/>
              </a:spcAft>
            </a:pPr>
            <a:r>
              <a:rPr lang="en-US" sz="2400" dirty="0">
                <a:latin typeface="Open Sans"/>
                <a:ea typeface="Open Sans"/>
                <a:cs typeface="Open Sans"/>
              </a:rPr>
              <a:t>Housing: Increase funding and provide more resources for housing and homelessness programs in FY27, and reject any proposed funding reductions or structural changes from the President’s Budget.</a:t>
            </a:r>
            <a:endParaRPr lang="en-US" sz="2400" dirty="0"/>
          </a:p>
          <a:p>
            <a:pPr>
              <a:lnSpc>
                <a:spcPct val="114000"/>
              </a:lnSpc>
              <a:spcBef>
                <a:spcPts val="0"/>
              </a:spcBef>
              <a:spcAft>
                <a:spcPts val="1200"/>
              </a:spcAft>
            </a:pPr>
            <a:r>
              <a:rPr lang="en-US" sz="2400" dirty="0">
                <a:latin typeface="Open Sans"/>
                <a:ea typeface="Open Sans"/>
                <a:cs typeface="Open Sans"/>
              </a:rPr>
              <a:t>Nutrition: Protect, strengthen and fully fund federal food and nutrition programs in the FY27 Appropriations process.</a:t>
            </a:r>
            <a:endParaRPr lang="en-US" dirty="0">
              <a:latin typeface="Open Sans"/>
              <a:ea typeface="Open Sans"/>
              <a:cs typeface="Open Sans"/>
            </a:endParaRPr>
          </a:p>
        </p:txBody>
      </p:sp>
      <p:sp>
        <p:nvSpPr>
          <p:cNvPr id="5" name="Slide Number Placeholder 4">
            <a:extLst>
              <a:ext uri="{FF2B5EF4-FFF2-40B4-BE49-F238E27FC236}">
                <a16:creationId xmlns:a16="http://schemas.microsoft.com/office/drawing/2014/main" id="{2E19BE62-4A63-6732-9681-CDB94C7EA853}"/>
              </a:ext>
            </a:extLst>
          </p:cNvPr>
          <p:cNvSpPr>
            <a:spLocks noGrp="1"/>
          </p:cNvSpPr>
          <p:nvPr>
            <p:ph type="sldNum" sz="quarter" idx="12"/>
          </p:nvPr>
        </p:nvSpPr>
        <p:spPr/>
        <p:txBody>
          <a:bodyPr/>
          <a:lstStyle/>
          <a:p>
            <a:fld id="{307E6868-079E-1649-B8D1-459B42CE4DE3}" type="slidenum">
              <a:rPr lang="en-US" smtClean="0"/>
              <a:t>14</a:t>
            </a:fld>
            <a:endParaRPr lang="en-US"/>
          </a:p>
        </p:txBody>
      </p:sp>
    </p:spTree>
    <p:extLst>
      <p:ext uri="{BB962C8B-B14F-4D97-AF65-F5344CB8AC3E}">
        <p14:creationId xmlns:p14="http://schemas.microsoft.com/office/powerpoint/2010/main" val="1443059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F640C-AD9A-3B25-570C-DB06F55CA0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1C5360-441D-4514-C0DC-0B32C2E100D7}"/>
              </a:ext>
            </a:extLst>
          </p:cNvPr>
          <p:cNvSpPr>
            <a:spLocks noGrp="1"/>
          </p:cNvSpPr>
          <p:nvPr>
            <p:ph type="title"/>
          </p:nvPr>
        </p:nvSpPr>
        <p:spPr/>
        <p:txBody>
          <a:bodyPr>
            <a:normAutofit fontScale="90000"/>
          </a:bodyPr>
          <a:lstStyle/>
          <a:p>
            <a:r>
              <a:rPr lang="en-US">
                <a:latin typeface="Open Sans"/>
                <a:ea typeface="Open Sans"/>
                <a:cs typeface="Open Sans"/>
              </a:rPr>
              <a:t>Introduction to Appropriations</a:t>
            </a:r>
            <a:endParaRPr lang="en-US"/>
          </a:p>
        </p:txBody>
      </p:sp>
    </p:spTree>
    <p:extLst>
      <p:ext uri="{BB962C8B-B14F-4D97-AF65-F5344CB8AC3E}">
        <p14:creationId xmlns:p14="http://schemas.microsoft.com/office/powerpoint/2010/main" val="421641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BC5F4-24AF-F975-83AE-9A777A198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4CC4E-3672-8BCF-1C17-0B806BBD712F}"/>
              </a:ext>
            </a:extLst>
          </p:cNvPr>
          <p:cNvSpPr>
            <a:spLocks noGrp="1"/>
          </p:cNvSpPr>
          <p:nvPr>
            <p:ph type="title"/>
          </p:nvPr>
        </p:nvSpPr>
        <p:spPr>
          <a:xfrm>
            <a:off x="871254" y="99019"/>
            <a:ext cx="7401491" cy="857250"/>
          </a:xfrm>
        </p:spPr>
        <p:txBody>
          <a:bodyPr/>
          <a:lstStyle/>
          <a:p>
            <a:r>
              <a:rPr lang="en-US">
                <a:solidFill>
                  <a:srgbClr val="D50032"/>
                </a:solidFill>
                <a:latin typeface="Open Sans"/>
                <a:ea typeface="Open Sans"/>
                <a:cs typeface="Open Sans"/>
              </a:rPr>
              <a:t>Federal Spending</a:t>
            </a:r>
            <a:endParaRPr lang="en-US">
              <a:solidFill>
                <a:srgbClr val="D50032"/>
              </a:solidFill>
            </a:endParaRPr>
          </a:p>
        </p:txBody>
      </p:sp>
      <p:sp>
        <p:nvSpPr>
          <p:cNvPr id="3" name="Content Placeholder 2">
            <a:extLst>
              <a:ext uri="{FF2B5EF4-FFF2-40B4-BE49-F238E27FC236}">
                <a16:creationId xmlns:a16="http://schemas.microsoft.com/office/drawing/2014/main" id="{5F9A95AC-D733-FB24-CFDE-14C6A2077412}"/>
              </a:ext>
            </a:extLst>
          </p:cNvPr>
          <p:cNvSpPr>
            <a:spLocks noGrp="1"/>
          </p:cNvSpPr>
          <p:nvPr>
            <p:ph idx="1"/>
          </p:nvPr>
        </p:nvSpPr>
        <p:spPr>
          <a:xfrm>
            <a:off x="457199" y="956269"/>
            <a:ext cx="8229600" cy="3773865"/>
          </a:xfrm>
        </p:spPr>
        <p:txBody>
          <a:bodyPr vert="horz" lIns="91440" tIns="45720" rIns="91440" bIns="45720" rtlCol="0" anchor="t">
            <a:normAutofit fontScale="77500" lnSpcReduction="20000"/>
          </a:bodyPr>
          <a:lstStyle/>
          <a:p>
            <a:pPr>
              <a:lnSpc>
                <a:spcPct val="134000"/>
              </a:lnSpc>
              <a:spcBef>
                <a:spcPts val="0"/>
              </a:spcBef>
              <a:spcAft>
                <a:spcPts val="1200"/>
              </a:spcAft>
            </a:pPr>
            <a:r>
              <a:rPr lang="en-US" dirty="0">
                <a:latin typeface="Open Sans"/>
                <a:ea typeface="Open Sans"/>
                <a:cs typeface="Open Sans"/>
              </a:rPr>
              <a:t>Mandatory spending:</a:t>
            </a:r>
          </a:p>
          <a:p>
            <a:pPr lvl="1">
              <a:lnSpc>
                <a:spcPct val="134000"/>
              </a:lnSpc>
              <a:spcBef>
                <a:spcPts val="0"/>
              </a:spcBef>
              <a:spcAft>
                <a:spcPts val="1200"/>
              </a:spcAft>
            </a:pPr>
            <a:r>
              <a:rPr lang="en-US" dirty="0">
                <a:latin typeface="Open Sans"/>
                <a:ea typeface="Open Sans"/>
                <a:cs typeface="Open Sans"/>
              </a:rPr>
              <a:t>Required by law, does not need to be approved every year</a:t>
            </a:r>
          </a:p>
          <a:p>
            <a:pPr lvl="1">
              <a:lnSpc>
                <a:spcPct val="134000"/>
              </a:lnSpc>
              <a:spcBef>
                <a:spcPts val="0"/>
              </a:spcBef>
              <a:spcAft>
                <a:spcPts val="1200"/>
              </a:spcAft>
            </a:pPr>
            <a:r>
              <a:rPr lang="en-US" dirty="0">
                <a:latin typeface="Open Sans"/>
                <a:ea typeface="Open Sans"/>
                <a:cs typeface="Open Sans"/>
              </a:rPr>
              <a:t>Ex. </a:t>
            </a:r>
            <a:r>
              <a:rPr lang="en-US" b="1" dirty="0">
                <a:latin typeface="Open Sans"/>
                <a:ea typeface="Open Sans"/>
                <a:cs typeface="Open Sans"/>
              </a:rPr>
              <a:t>Medicare, Medicaid, SNAP, Social Security</a:t>
            </a:r>
          </a:p>
          <a:p>
            <a:pPr>
              <a:lnSpc>
                <a:spcPct val="134000"/>
              </a:lnSpc>
              <a:spcBef>
                <a:spcPts val="0"/>
              </a:spcBef>
              <a:spcAft>
                <a:spcPts val="1200"/>
              </a:spcAft>
            </a:pPr>
            <a:r>
              <a:rPr lang="en-US" dirty="0">
                <a:latin typeface="Open Sans"/>
                <a:ea typeface="Open Sans"/>
                <a:cs typeface="Open Sans"/>
              </a:rPr>
              <a:t>Discretionary spending: </a:t>
            </a:r>
          </a:p>
          <a:p>
            <a:pPr lvl="1">
              <a:lnSpc>
                <a:spcPct val="134000"/>
              </a:lnSpc>
              <a:spcBef>
                <a:spcPts val="0"/>
              </a:spcBef>
              <a:spcAft>
                <a:spcPts val="1200"/>
              </a:spcAft>
            </a:pPr>
            <a:r>
              <a:rPr lang="en-US" dirty="0">
                <a:latin typeface="Open Sans"/>
                <a:ea typeface="Open Sans"/>
                <a:cs typeface="Open Sans"/>
              </a:rPr>
              <a:t>Incudes Defense (DOD) and Non-Defense (NDD)</a:t>
            </a:r>
          </a:p>
          <a:p>
            <a:pPr lvl="1">
              <a:lnSpc>
                <a:spcPct val="134000"/>
              </a:lnSpc>
              <a:spcBef>
                <a:spcPts val="0"/>
              </a:spcBef>
              <a:spcAft>
                <a:spcPts val="1200"/>
              </a:spcAft>
            </a:pPr>
            <a:r>
              <a:rPr lang="en-US" dirty="0">
                <a:latin typeface="Open Sans"/>
                <a:ea typeface="Open Sans"/>
                <a:cs typeface="Open Sans"/>
              </a:rPr>
              <a:t>NDD: </a:t>
            </a:r>
            <a:r>
              <a:rPr lang="en-US" b="1" dirty="0">
                <a:latin typeface="Open Sans"/>
                <a:ea typeface="Open Sans"/>
                <a:cs typeface="Open Sans"/>
              </a:rPr>
              <a:t>Housing choice vouchers, WIC,</a:t>
            </a:r>
            <a:r>
              <a:rPr lang="en-US" dirty="0">
                <a:latin typeface="Open Sans"/>
                <a:ea typeface="Open Sans"/>
                <a:cs typeface="Open Sans"/>
              </a:rPr>
              <a:t> education, scientific research, infrastructure, national parks, environmental protection, foreign assistance...</a:t>
            </a:r>
          </a:p>
        </p:txBody>
      </p:sp>
      <p:sp>
        <p:nvSpPr>
          <p:cNvPr id="5" name="Slide Number Placeholder 4">
            <a:extLst>
              <a:ext uri="{FF2B5EF4-FFF2-40B4-BE49-F238E27FC236}">
                <a16:creationId xmlns:a16="http://schemas.microsoft.com/office/drawing/2014/main" id="{A3568B47-D37E-B361-1F53-E3C84D701124}"/>
              </a:ext>
            </a:extLst>
          </p:cNvPr>
          <p:cNvSpPr>
            <a:spLocks noGrp="1"/>
          </p:cNvSpPr>
          <p:nvPr>
            <p:ph type="sldNum" sz="quarter" idx="12"/>
          </p:nvPr>
        </p:nvSpPr>
        <p:spPr/>
        <p:txBody>
          <a:bodyPr/>
          <a:lstStyle/>
          <a:p>
            <a:fld id="{307E6868-079E-1649-B8D1-459B42CE4DE3}" type="slidenum">
              <a:rPr lang="en-US" smtClean="0"/>
              <a:t>16</a:t>
            </a:fld>
            <a:endParaRPr lang="en-US"/>
          </a:p>
        </p:txBody>
      </p:sp>
    </p:spTree>
    <p:extLst>
      <p:ext uri="{BB962C8B-B14F-4D97-AF65-F5344CB8AC3E}">
        <p14:creationId xmlns:p14="http://schemas.microsoft.com/office/powerpoint/2010/main" val="106368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D01B7-B85C-26E2-4A8A-D6BF0431F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F5472-B0B5-34CC-A008-3F64C988A33A}"/>
              </a:ext>
            </a:extLst>
          </p:cNvPr>
          <p:cNvSpPr>
            <a:spLocks noGrp="1"/>
          </p:cNvSpPr>
          <p:nvPr>
            <p:ph type="title"/>
          </p:nvPr>
        </p:nvSpPr>
        <p:spPr>
          <a:xfrm>
            <a:off x="871253" y="13351"/>
            <a:ext cx="7401491" cy="857250"/>
          </a:xfrm>
        </p:spPr>
        <p:txBody>
          <a:bodyPr/>
          <a:lstStyle/>
          <a:p>
            <a:r>
              <a:rPr lang="en-US" dirty="0">
                <a:solidFill>
                  <a:srgbClr val="D50032"/>
                </a:solidFill>
              </a:rPr>
              <a:t>FY25 Federal Spending</a:t>
            </a:r>
          </a:p>
        </p:txBody>
      </p:sp>
      <mc:AlternateContent xmlns:mc="http://schemas.openxmlformats.org/markup-compatibility/2006" xmlns:cx1="http://schemas.microsoft.com/office/drawing/2015/9/8/chartex">
        <mc:Choice Requires="cx1">
          <p:graphicFrame>
            <p:nvGraphicFramePr>
              <p:cNvPr id="7" name="Content Placeholder 6" descr="Chart showing 59% of FY25 federal spending was mandatory, 26% discretionary">
                <a:extLst>
                  <a:ext uri="{FF2B5EF4-FFF2-40B4-BE49-F238E27FC236}">
                    <a16:creationId xmlns:a16="http://schemas.microsoft.com/office/drawing/2014/main" id="{1CF71EEB-D176-0624-2606-3D441959B3A1}"/>
                  </a:ext>
                </a:extLst>
              </p:cNvPr>
              <p:cNvGraphicFramePr>
                <a:graphicFrameLocks noGrp="1"/>
              </p:cNvGraphicFramePr>
              <p:nvPr>
                <p:ph idx="1"/>
                <p:extLst>
                  <p:ext uri="{D42A27DB-BD31-4B8C-83A1-F6EECF244321}">
                    <p14:modId xmlns:p14="http://schemas.microsoft.com/office/powerpoint/2010/main" val="1732020565"/>
                  </p:ext>
                </p:extLst>
              </p:nvPr>
            </p:nvGraphicFramePr>
            <p:xfrm>
              <a:off x="-646575" y="715926"/>
              <a:ext cx="10437145" cy="442757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ontent Placeholder 6" descr="Chart showing 59% of FY25 federal spending was mandatory, 26% discretionary">
                <a:extLst>
                  <a:ext uri="{FF2B5EF4-FFF2-40B4-BE49-F238E27FC236}">
                    <a16:creationId xmlns:a16="http://schemas.microsoft.com/office/drawing/2014/main" id="{1CF71EEB-D176-0624-2606-3D441959B3A1}"/>
                  </a:ext>
                </a:extLst>
              </p:cNvPr>
              <p:cNvPicPr>
                <a:picLocks noGrp="1" noRot="1" noChangeAspect="1" noMove="1" noResize="1" noEditPoints="1" noAdjustHandles="1" noChangeArrowheads="1" noChangeShapeType="1"/>
              </p:cNvPicPr>
              <p:nvPr/>
            </p:nvPicPr>
            <p:blipFill>
              <a:blip r:embed="rId3"/>
              <a:stretch>
                <a:fillRect/>
              </a:stretch>
            </p:blipFill>
            <p:spPr>
              <a:xfrm>
                <a:off x="-646575" y="715926"/>
                <a:ext cx="10437145" cy="4427574"/>
              </a:xfrm>
              <a:prstGeom prst="rect">
                <a:avLst/>
              </a:prstGeom>
            </p:spPr>
          </p:pic>
        </mc:Fallback>
      </mc:AlternateContent>
      <p:sp>
        <p:nvSpPr>
          <p:cNvPr id="4" name="Slide Number Placeholder 3">
            <a:extLst>
              <a:ext uri="{FF2B5EF4-FFF2-40B4-BE49-F238E27FC236}">
                <a16:creationId xmlns:a16="http://schemas.microsoft.com/office/drawing/2014/main" id="{0CF49709-053F-8741-FD15-9A77C3C75A79}"/>
              </a:ext>
            </a:extLst>
          </p:cNvPr>
          <p:cNvSpPr>
            <a:spLocks noGrp="1"/>
          </p:cNvSpPr>
          <p:nvPr>
            <p:ph type="sldNum" sz="quarter" idx="12"/>
          </p:nvPr>
        </p:nvSpPr>
        <p:spPr/>
        <p:txBody>
          <a:bodyPr/>
          <a:lstStyle/>
          <a:p>
            <a:fld id="{307E6868-079E-1649-B8D1-459B42CE4DE3}" type="slidenum">
              <a:rPr lang="en-US" smtClean="0"/>
              <a:pPr/>
              <a:t>17</a:t>
            </a:fld>
            <a:endParaRPr lang="en-US"/>
          </a:p>
        </p:txBody>
      </p:sp>
      <p:sp>
        <p:nvSpPr>
          <p:cNvPr id="3" name="TextBox 2">
            <a:extLst>
              <a:ext uri="{FF2B5EF4-FFF2-40B4-BE49-F238E27FC236}">
                <a16:creationId xmlns:a16="http://schemas.microsoft.com/office/drawing/2014/main" id="{F26790AE-4E5F-7372-6080-E94C224B196D}"/>
              </a:ext>
            </a:extLst>
          </p:cNvPr>
          <p:cNvSpPr txBox="1"/>
          <p:nvPr/>
        </p:nvSpPr>
        <p:spPr>
          <a:xfrm>
            <a:off x="0" y="4868539"/>
            <a:ext cx="14224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Source: </a:t>
            </a:r>
            <a:r>
              <a:rPr lang="en-US" sz="1100">
                <a:latin typeface="Open Sans" panose="020B0606030504020204" pitchFamily="34" charset="0"/>
                <a:ea typeface="Open Sans" panose="020B0606030504020204" pitchFamily="34" charset="0"/>
                <a:cs typeface="Open Sans" panose="020B0606030504020204" pitchFamily="34" charset="0"/>
                <a:hlinkClick r:id="rId4"/>
              </a:rPr>
              <a:t>CBO</a:t>
            </a:r>
            <a:endParaRPr lang="en-US" sz="11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58164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B0A3C-3C62-2DB9-36BC-3E71FE3E5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29105-451E-0E5C-8181-E4593FEC5729}"/>
              </a:ext>
            </a:extLst>
          </p:cNvPr>
          <p:cNvSpPr>
            <a:spLocks noGrp="1"/>
          </p:cNvSpPr>
          <p:nvPr>
            <p:ph type="title"/>
          </p:nvPr>
        </p:nvSpPr>
        <p:spPr>
          <a:xfrm>
            <a:off x="871253" y="102393"/>
            <a:ext cx="7401491" cy="857250"/>
          </a:xfrm>
        </p:spPr>
        <p:txBody>
          <a:bodyPr/>
          <a:lstStyle/>
          <a:p>
            <a:r>
              <a:rPr lang="en-US" dirty="0">
                <a:solidFill>
                  <a:srgbClr val="D50032"/>
                </a:solidFill>
              </a:rPr>
              <a:t>FY25 Discretionary Funding</a:t>
            </a:r>
          </a:p>
        </p:txBody>
      </p:sp>
      <mc:AlternateContent xmlns:mc="http://schemas.openxmlformats.org/markup-compatibility/2006" xmlns:cx1="http://schemas.microsoft.com/office/drawing/2015/9/8/chartex">
        <mc:Choice Requires="cx1">
          <p:graphicFrame>
            <p:nvGraphicFramePr>
              <p:cNvPr id="7" name="Content Placeholder 6" descr="Chart showing 51% of FY25 discretionary funding was non-defense, 49% defense">
                <a:extLst>
                  <a:ext uri="{FF2B5EF4-FFF2-40B4-BE49-F238E27FC236}">
                    <a16:creationId xmlns:a16="http://schemas.microsoft.com/office/drawing/2014/main" id="{00E852BF-2B44-6D07-6925-7FDB4EB71FDA}"/>
                  </a:ext>
                </a:extLst>
              </p:cNvPr>
              <p:cNvGraphicFramePr>
                <a:graphicFrameLocks noGrp="1"/>
              </p:cNvGraphicFramePr>
              <p:nvPr>
                <p:ph idx="1"/>
              </p:nvPr>
            </p:nvGraphicFramePr>
            <p:xfrm>
              <a:off x="-646573" y="843517"/>
              <a:ext cx="10437145" cy="442757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ontent Placeholder 6" descr="Chart showing 51% of FY25 discretionary funding was non-defense, 49% defense">
                <a:extLst>
                  <a:ext uri="{FF2B5EF4-FFF2-40B4-BE49-F238E27FC236}">
                    <a16:creationId xmlns:a16="http://schemas.microsoft.com/office/drawing/2014/main" id="{00E852BF-2B44-6D07-6925-7FDB4EB71FDA}"/>
                  </a:ext>
                </a:extLst>
              </p:cNvPr>
              <p:cNvPicPr>
                <a:picLocks noGrp="1" noRot="1" noChangeAspect="1" noMove="1" noResize="1" noEditPoints="1" noAdjustHandles="1" noChangeArrowheads="1" noChangeShapeType="1"/>
              </p:cNvPicPr>
              <p:nvPr/>
            </p:nvPicPr>
            <p:blipFill>
              <a:blip r:embed="rId3"/>
              <a:stretch>
                <a:fillRect/>
              </a:stretch>
            </p:blipFill>
            <p:spPr>
              <a:xfrm>
                <a:off x="-646573" y="843517"/>
                <a:ext cx="10437145" cy="4427574"/>
              </a:xfrm>
              <a:prstGeom prst="rect">
                <a:avLst/>
              </a:prstGeom>
            </p:spPr>
          </p:pic>
        </mc:Fallback>
      </mc:AlternateContent>
      <p:sp>
        <p:nvSpPr>
          <p:cNvPr id="4" name="Slide Number Placeholder 3">
            <a:extLst>
              <a:ext uri="{FF2B5EF4-FFF2-40B4-BE49-F238E27FC236}">
                <a16:creationId xmlns:a16="http://schemas.microsoft.com/office/drawing/2014/main" id="{1176AFAC-2134-37CF-E6E1-B8A67453543B}"/>
              </a:ext>
            </a:extLst>
          </p:cNvPr>
          <p:cNvSpPr>
            <a:spLocks noGrp="1"/>
          </p:cNvSpPr>
          <p:nvPr>
            <p:ph type="sldNum" sz="quarter" idx="12"/>
          </p:nvPr>
        </p:nvSpPr>
        <p:spPr/>
        <p:txBody>
          <a:bodyPr/>
          <a:lstStyle/>
          <a:p>
            <a:fld id="{307E6868-079E-1649-B8D1-459B42CE4DE3}" type="slidenum">
              <a:rPr lang="en-US" smtClean="0"/>
              <a:pPr/>
              <a:t>18</a:t>
            </a:fld>
            <a:endParaRPr lang="en-US"/>
          </a:p>
        </p:txBody>
      </p:sp>
      <p:sp>
        <p:nvSpPr>
          <p:cNvPr id="3" name="TextBox 2">
            <a:extLst>
              <a:ext uri="{FF2B5EF4-FFF2-40B4-BE49-F238E27FC236}">
                <a16:creationId xmlns:a16="http://schemas.microsoft.com/office/drawing/2014/main" id="{F66D2097-2A36-AB26-480B-11CB71173805}"/>
              </a:ext>
            </a:extLst>
          </p:cNvPr>
          <p:cNvSpPr txBox="1"/>
          <p:nvPr/>
        </p:nvSpPr>
        <p:spPr>
          <a:xfrm>
            <a:off x="0" y="4887012"/>
            <a:ext cx="14224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Source: </a:t>
            </a:r>
            <a:r>
              <a:rPr lang="en-US" sz="1100">
                <a:latin typeface="Open Sans" panose="020B0606030504020204" pitchFamily="34" charset="0"/>
                <a:ea typeface="Open Sans" panose="020B0606030504020204" pitchFamily="34" charset="0"/>
                <a:cs typeface="Open Sans" panose="020B0606030504020204" pitchFamily="34" charset="0"/>
                <a:hlinkClick r:id="rId4"/>
              </a:rPr>
              <a:t>CBO</a:t>
            </a:r>
            <a:endParaRPr lang="en-US" sz="11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77076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C52FB-06CB-6D1B-BC43-645871A04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DE66E-3581-B9AD-CAB2-7E2B7968103F}"/>
              </a:ext>
            </a:extLst>
          </p:cNvPr>
          <p:cNvSpPr>
            <a:spLocks noGrp="1"/>
          </p:cNvSpPr>
          <p:nvPr>
            <p:ph type="title"/>
          </p:nvPr>
        </p:nvSpPr>
        <p:spPr>
          <a:xfrm>
            <a:off x="871254" y="23764"/>
            <a:ext cx="7401491" cy="857250"/>
          </a:xfrm>
        </p:spPr>
        <p:txBody>
          <a:bodyPr>
            <a:normAutofit fontScale="90000"/>
          </a:bodyPr>
          <a:lstStyle/>
          <a:p>
            <a:r>
              <a:rPr lang="en-US" dirty="0">
                <a:solidFill>
                  <a:srgbClr val="D50032"/>
                </a:solidFill>
              </a:rPr>
              <a:t>FY24 Non-defense Discretionary</a:t>
            </a:r>
          </a:p>
        </p:txBody>
      </p:sp>
      <mc:AlternateContent xmlns:mc="http://schemas.openxmlformats.org/markup-compatibility/2006" xmlns:cx1="http://schemas.microsoft.com/office/drawing/2015/9/8/chartex">
        <mc:Choice Requires="cx1">
          <p:graphicFrame>
            <p:nvGraphicFramePr>
              <p:cNvPr id="7" name="Content Placeholder 6" descr="Chart showing 8% of FY25 non-defense discretionary funding was international affairs">
                <a:extLst>
                  <a:ext uri="{FF2B5EF4-FFF2-40B4-BE49-F238E27FC236}">
                    <a16:creationId xmlns:a16="http://schemas.microsoft.com/office/drawing/2014/main" id="{819DE12C-FF31-898D-02AC-1693186619F4}"/>
                  </a:ext>
                </a:extLst>
              </p:cNvPr>
              <p:cNvGraphicFramePr>
                <a:graphicFrameLocks noGrp="1"/>
              </p:cNvGraphicFramePr>
              <p:nvPr>
                <p:ph idx="1"/>
                <p:extLst>
                  <p:ext uri="{D42A27DB-BD31-4B8C-83A1-F6EECF244321}">
                    <p14:modId xmlns:p14="http://schemas.microsoft.com/office/powerpoint/2010/main" val="699463289"/>
                  </p:ext>
                </p:extLst>
              </p:nvPr>
            </p:nvGraphicFramePr>
            <p:xfrm>
              <a:off x="1" y="692162"/>
              <a:ext cx="10116000" cy="41678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ontent Placeholder 6" descr="Chart showing 8% of FY25 non-defense discretionary funding was international affairs">
                <a:extLst>
                  <a:ext uri="{FF2B5EF4-FFF2-40B4-BE49-F238E27FC236}">
                    <a16:creationId xmlns:a16="http://schemas.microsoft.com/office/drawing/2014/main" id="{819DE12C-FF31-898D-02AC-1693186619F4}"/>
                  </a:ext>
                </a:extLst>
              </p:cNvPr>
              <p:cNvPicPr>
                <a:picLocks noGrp="1" noRot="1" noChangeAspect="1" noMove="1" noResize="1" noEditPoints="1" noAdjustHandles="1" noChangeArrowheads="1" noChangeShapeType="1"/>
              </p:cNvPicPr>
              <p:nvPr/>
            </p:nvPicPr>
            <p:blipFill>
              <a:blip r:embed="rId3"/>
              <a:stretch>
                <a:fillRect/>
              </a:stretch>
            </p:blipFill>
            <p:spPr>
              <a:xfrm>
                <a:off x="1" y="692162"/>
                <a:ext cx="10116000" cy="4167838"/>
              </a:xfrm>
              <a:prstGeom prst="rect">
                <a:avLst/>
              </a:prstGeom>
            </p:spPr>
          </p:pic>
        </mc:Fallback>
      </mc:AlternateContent>
      <p:sp>
        <p:nvSpPr>
          <p:cNvPr id="4" name="Slide Number Placeholder 3">
            <a:extLst>
              <a:ext uri="{FF2B5EF4-FFF2-40B4-BE49-F238E27FC236}">
                <a16:creationId xmlns:a16="http://schemas.microsoft.com/office/drawing/2014/main" id="{CF94401B-0090-2555-551E-0A12DCE35B7D}"/>
              </a:ext>
            </a:extLst>
          </p:cNvPr>
          <p:cNvSpPr>
            <a:spLocks noGrp="1"/>
          </p:cNvSpPr>
          <p:nvPr>
            <p:ph type="sldNum" sz="quarter" idx="12"/>
          </p:nvPr>
        </p:nvSpPr>
        <p:spPr/>
        <p:txBody>
          <a:bodyPr/>
          <a:lstStyle/>
          <a:p>
            <a:fld id="{307E6868-079E-1649-B8D1-459B42CE4DE3}" type="slidenum">
              <a:rPr lang="en-US" smtClean="0"/>
              <a:pPr/>
              <a:t>19</a:t>
            </a:fld>
            <a:endParaRPr lang="en-US"/>
          </a:p>
        </p:txBody>
      </p:sp>
      <p:sp>
        <p:nvSpPr>
          <p:cNvPr id="5" name="TextBox 4">
            <a:extLst>
              <a:ext uri="{FF2B5EF4-FFF2-40B4-BE49-F238E27FC236}">
                <a16:creationId xmlns:a16="http://schemas.microsoft.com/office/drawing/2014/main" id="{7DF13513-49A5-BDBA-8B50-338891D556C6}"/>
              </a:ext>
            </a:extLst>
          </p:cNvPr>
          <p:cNvSpPr txBox="1"/>
          <p:nvPr/>
        </p:nvSpPr>
        <p:spPr>
          <a:xfrm>
            <a:off x="58937" y="4712613"/>
            <a:ext cx="1290469"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Source: </a:t>
            </a:r>
            <a:r>
              <a:rPr lang="en-US" sz="1100">
                <a:latin typeface="Open Sans" panose="020B0606030504020204" pitchFamily="34" charset="0"/>
                <a:ea typeface="Open Sans" panose="020B0606030504020204" pitchFamily="34" charset="0"/>
                <a:cs typeface="Open Sans" panose="020B0606030504020204" pitchFamily="34" charset="0"/>
                <a:hlinkClick r:id="rId4"/>
              </a:rPr>
              <a:t>CBPP</a:t>
            </a:r>
            <a:r>
              <a:rPr lang="en-US" sz="1100">
                <a:latin typeface="Open Sans" panose="020B0606030504020204" pitchFamily="34" charset="0"/>
                <a:ea typeface="Open Sans" panose="020B0606030504020204" pitchFamily="34" charset="0"/>
                <a:cs typeface="Open Sans" panose="020B0606030504020204" pitchFamily="34" charset="0"/>
              </a:rPr>
              <a:t>, data from OMB</a:t>
            </a:r>
          </a:p>
        </p:txBody>
      </p:sp>
    </p:spTree>
    <p:extLst>
      <p:ext uri="{BB962C8B-B14F-4D97-AF65-F5344CB8AC3E}">
        <p14:creationId xmlns:p14="http://schemas.microsoft.com/office/powerpoint/2010/main" val="379648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a:solidFill>
                  <a:srgbClr val="D50032"/>
                </a:solidFill>
                <a:latin typeface="Open Sans"/>
                <a:ea typeface="Open Sans"/>
                <a:cs typeface="Open Sans"/>
              </a:rPr>
              <a:t>Our Values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a:xfrm>
            <a:off x="457200" y="1227765"/>
            <a:ext cx="8229600" cy="3394472"/>
          </a:xfrm>
        </p:spPr>
        <p:txBody>
          <a:bodyPr>
            <a:noAutofit/>
          </a:bodyPr>
          <a:lstStyle/>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r>
              <a:rPr lang="en-US" sz="1700" b="1" i="0" u="none" strike="noStrike" cap="none">
                <a:solidFill>
                  <a:schemeClr val="dk1"/>
                </a:solidFill>
                <a:latin typeface="Open Sans"/>
                <a:ea typeface="Open Sans"/>
                <a:cs typeface="Open Sans"/>
                <a:sym typeface="Open Sans"/>
              </a:rPr>
              <a:t>Read our full anti-oppression values statement here at </a:t>
            </a:r>
            <a:r>
              <a:rPr lang="en-US" sz="1700" b="1" i="0" u="sng" strike="noStrike" cap="none">
                <a:solidFill>
                  <a:schemeClr val="dk2"/>
                </a:solidFill>
                <a:latin typeface="Open Sans"/>
                <a:ea typeface="Open Sans"/>
                <a:cs typeface="Open Sans"/>
                <a:sym typeface="Open Sans"/>
                <a:hlinkClick r:id="rId3"/>
              </a:rPr>
              <a:t>results.org/values</a:t>
            </a:r>
            <a:r>
              <a:rPr lang="en-US" sz="1700" b="1" i="0" u="none" strike="noStrike" cap="none">
                <a:solidFill>
                  <a:schemeClr val="dk1"/>
                </a:solidFill>
                <a:latin typeface="Open Sans"/>
                <a:ea typeface="Open Sans"/>
                <a:cs typeface="Open Sans"/>
                <a:sym typeface="Open Sans"/>
              </a:rPr>
              <a:t>. </a:t>
            </a:r>
            <a:endParaRPr lang="en-US" sz="17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fld id="{307E6868-079E-1649-B8D1-459B42CE4DE3}" type="slidenum">
              <a:rPr lang="en-US" smtClean="0"/>
              <a:t>2</a:t>
            </a:fld>
            <a:endParaRPr lang="en-US"/>
          </a:p>
        </p:txBody>
      </p:sp>
    </p:spTree>
    <p:extLst>
      <p:ext uri="{BB962C8B-B14F-4D97-AF65-F5344CB8AC3E}">
        <p14:creationId xmlns:p14="http://schemas.microsoft.com/office/powerpoint/2010/main" val="91748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83F17BB-CDBD-7FE7-2F95-FE1EDEBF5799}"/>
              </a:ext>
              <a:ext uri="{C183D7F6-B498-43B3-948B-1728B52AA6E4}">
                <adec:decorative xmlns:adec="http://schemas.microsoft.com/office/drawing/2017/decorative" val="1"/>
              </a:ext>
            </a:extLst>
          </p:cNvPr>
          <p:cNvGrpSpPr/>
          <p:nvPr/>
        </p:nvGrpSpPr>
        <p:grpSpPr>
          <a:xfrm>
            <a:off x="1" y="78640"/>
            <a:ext cx="6553985" cy="4513116"/>
            <a:chOff x="1748524" y="-47260"/>
            <a:chExt cx="8829605" cy="5816111"/>
          </a:xfrm>
        </p:grpSpPr>
        <p:pic>
          <p:nvPicPr>
            <p:cNvPr id="13" name="Picture 12" descr="A picture containing dark&#10;&#10;Description automatically generated">
              <a:extLst>
                <a:ext uri="{FF2B5EF4-FFF2-40B4-BE49-F238E27FC236}">
                  <a16:creationId xmlns:a16="http://schemas.microsoft.com/office/drawing/2014/main" id="{E075CB6F-669C-00EA-CBF2-CE2120B44950}"/>
                </a:ext>
              </a:extLst>
            </p:cNvPr>
            <p:cNvPicPr>
              <a:picLocks noChangeAspect="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27" t="25" b="7"/>
            <a:stretch/>
          </p:blipFill>
          <p:spPr>
            <a:xfrm rot="21371033">
              <a:off x="1748524" y="1181044"/>
              <a:ext cx="5497741" cy="4054091"/>
            </a:xfrm>
            <a:prstGeom prst="rect">
              <a:avLst/>
            </a:prstGeom>
          </p:spPr>
        </p:pic>
        <p:pic>
          <p:nvPicPr>
            <p:cNvPr id="9" name="Picture 8" descr="A hand holding a fan of money&#10;&#10;Description automatically generated with low confidence">
              <a:extLst>
                <a:ext uri="{FF2B5EF4-FFF2-40B4-BE49-F238E27FC236}">
                  <a16:creationId xmlns:a16="http://schemas.microsoft.com/office/drawing/2014/main" id="{E3BD9695-58AF-8214-E53B-E1189E85FC13}"/>
                </a:ext>
              </a:extLst>
            </p:cNvPr>
            <p:cNvPicPr>
              <a:picLocks noChangeAspect="1"/>
            </p:cNvPicPr>
            <p:nvPr/>
          </p:nvPicPr>
          <p:blipFill rotWithShape="1">
            <a:blip r:embed="rId5">
              <a:duotone>
                <a:prstClr val="black"/>
                <a:schemeClr val="accent1">
                  <a:tint val="45000"/>
                  <a:satMod val="400000"/>
                </a:schemeClr>
              </a:duotone>
              <a:extLst>
                <a:ext uri="{28A0092B-C50C-407E-A947-70E740481C1C}">
                  <a14:useLocalDpi xmlns:a14="http://schemas.microsoft.com/office/drawing/2010/main" val="0"/>
                </a:ext>
              </a:extLst>
            </a:blip>
            <a:srcRect l="30" t="11" r="12" b="25"/>
            <a:stretch/>
          </p:blipFill>
          <p:spPr>
            <a:xfrm rot="20405854" flipH="1">
              <a:off x="6579846" y="-47260"/>
              <a:ext cx="3998283" cy="3544143"/>
            </a:xfrm>
            <a:prstGeom prst="rect">
              <a:avLst/>
            </a:prstGeom>
          </p:spPr>
        </p:pic>
        <p:pic>
          <p:nvPicPr>
            <p:cNvPr id="7" name="Picture 6" descr="A large white building with a statue on top&#10;&#10;Description automatically generated with low confidence">
              <a:extLst>
                <a:ext uri="{FF2B5EF4-FFF2-40B4-BE49-F238E27FC236}">
                  <a16:creationId xmlns:a16="http://schemas.microsoft.com/office/drawing/2014/main" id="{2FE6BF96-E950-8062-A0D9-8C1EE9E3042A}"/>
                </a:ext>
              </a:extLst>
            </p:cNvPr>
            <p:cNvPicPr>
              <a:picLocks noChangeAspect="1"/>
            </p:cNvPicPr>
            <p:nvPr/>
          </p:nvPicPr>
          <p:blipFill rotWithShape="1">
            <a:blip r:embed="rId6">
              <a:graysc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 t="13" r="4" b="33"/>
            <a:stretch/>
          </p:blipFill>
          <p:spPr>
            <a:xfrm>
              <a:off x="2932805" y="218951"/>
              <a:ext cx="5238710" cy="5549900"/>
            </a:xfrm>
            <a:prstGeom prst="rect">
              <a:avLst/>
            </a:prstGeom>
          </p:spPr>
        </p:pic>
      </p:grpSp>
      <p:sp>
        <p:nvSpPr>
          <p:cNvPr id="15" name="Title 14">
            <a:extLst>
              <a:ext uri="{FF2B5EF4-FFF2-40B4-BE49-F238E27FC236}">
                <a16:creationId xmlns:a16="http://schemas.microsoft.com/office/drawing/2014/main" id="{F5EC7BBE-6D28-91D0-EA5B-5E5CA56A1E43}"/>
              </a:ext>
            </a:extLst>
          </p:cNvPr>
          <p:cNvSpPr>
            <a:spLocks noGrp="1"/>
          </p:cNvSpPr>
          <p:nvPr>
            <p:ph type="title"/>
          </p:nvPr>
        </p:nvSpPr>
        <p:spPr>
          <a:xfrm>
            <a:off x="4990977" y="2732337"/>
            <a:ext cx="4270112" cy="519470"/>
          </a:xfrm>
        </p:spPr>
        <p:txBody>
          <a:bodyPr>
            <a:noAutofit/>
          </a:bodyPr>
          <a:lstStyle/>
          <a:p>
            <a:pPr algn="l"/>
            <a:r>
              <a:rPr lang="en-US" sz="3300" dirty="0">
                <a:solidFill>
                  <a:srgbClr val="D50032"/>
                </a:solidFill>
              </a:rPr>
              <a:t>power of the purse</a:t>
            </a:r>
          </a:p>
        </p:txBody>
      </p:sp>
      <p:sp>
        <p:nvSpPr>
          <p:cNvPr id="17" name="Content Placeholder 2">
            <a:extLst>
              <a:ext uri="{FF2B5EF4-FFF2-40B4-BE49-F238E27FC236}">
                <a16:creationId xmlns:a16="http://schemas.microsoft.com/office/drawing/2014/main" id="{55D003AC-71F2-75C8-DE1E-C0060464752B}"/>
              </a:ext>
            </a:extLst>
          </p:cNvPr>
          <p:cNvSpPr>
            <a:spLocks noGrp="1"/>
          </p:cNvSpPr>
          <p:nvPr>
            <p:ph idx="1"/>
          </p:nvPr>
        </p:nvSpPr>
        <p:spPr>
          <a:xfrm>
            <a:off x="4937271" y="3446400"/>
            <a:ext cx="3888557" cy="1145356"/>
          </a:xfrm>
        </p:spPr>
        <p:txBody>
          <a:bodyPr>
            <a:noAutofit/>
          </a:bodyPr>
          <a:lstStyle/>
          <a:p>
            <a:pPr marL="0" indent="0" algn="ctr">
              <a:buNone/>
            </a:pPr>
            <a:r>
              <a:rPr lang="en-US" sz="1800" i="1" dirty="0">
                <a:solidFill>
                  <a:srgbClr val="202122"/>
                </a:solidFill>
                <a:latin typeface="Open Sans" panose="020B0606030504020204" pitchFamily="34" charset="0"/>
                <a:ea typeface="Open Sans" panose="020B0606030504020204" pitchFamily="34" charset="0"/>
                <a:cs typeface="Open Sans" panose="020B0606030504020204" pitchFamily="34" charset="0"/>
              </a:rPr>
              <a:t>"No money shall be drawn from the Treasury, but in Consequence of Appropriations made by Law…”</a:t>
            </a:r>
          </a:p>
        </p:txBody>
      </p:sp>
      <p:sp>
        <p:nvSpPr>
          <p:cNvPr id="2" name="TextBox 1">
            <a:extLst>
              <a:ext uri="{FF2B5EF4-FFF2-40B4-BE49-F238E27FC236}">
                <a16:creationId xmlns:a16="http://schemas.microsoft.com/office/drawing/2014/main" id="{579E4226-BD06-8EFA-A1F4-23BA6D1AA0D2}"/>
              </a:ext>
              <a:ext uri="{C183D7F6-B498-43B3-948B-1728B52AA6E4}">
                <adec:decorative xmlns:adec="http://schemas.microsoft.com/office/drawing/2017/decorative" val="1"/>
              </a:ext>
            </a:extLst>
          </p:cNvPr>
          <p:cNvSpPr txBox="1"/>
          <p:nvPr/>
        </p:nvSpPr>
        <p:spPr>
          <a:xfrm>
            <a:off x="804204" y="4591756"/>
            <a:ext cx="2885695" cy="553998"/>
          </a:xfrm>
          <a:prstGeom prst="rect">
            <a:avLst/>
          </a:prstGeom>
          <a:noFill/>
        </p:spPr>
        <p:txBody>
          <a:bodyPr wrap="square">
            <a:spAutoFit/>
          </a:bodyPr>
          <a:lstStyle/>
          <a:p>
            <a:pPr fontAlgn="base"/>
            <a:r>
              <a:rPr lang="en-US" sz="1000" i="1">
                <a:solidFill>
                  <a:srgbClr val="222222"/>
                </a:solidFill>
                <a:latin typeface="Open Sans" panose="020B0606030504020204" pitchFamily="34" charset="0"/>
                <a:ea typeface="Open Sans" panose="020B0606030504020204" pitchFamily="34" charset="0"/>
                <a:cs typeface="Open Sans" panose="020B0606030504020204" pitchFamily="34" charset="0"/>
              </a:rPr>
              <a:t>Photos via </a:t>
            </a:r>
            <a:r>
              <a:rPr lang="en-US" sz="1000" i="1" err="1">
                <a:solidFill>
                  <a:srgbClr val="222222"/>
                </a:solidFill>
                <a:latin typeface="Open Sans" panose="020B0606030504020204" pitchFamily="34" charset="0"/>
                <a:ea typeface="Open Sans" panose="020B0606030504020204" pitchFamily="34" charset="0"/>
                <a:cs typeface="Open Sans" panose="020B0606030504020204" pitchFamily="34" charset="0"/>
              </a:rPr>
              <a:t>Unsplash</a:t>
            </a:r>
            <a:r>
              <a:rPr lang="en-US" sz="1000" i="1">
                <a:solidFill>
                  <a:srgbClr val="222222"/>
                </a:solidFill>
                <a:latin typeface="Open Sans" panose="020B0606030504020204" pitchFamily="34" charset="0"/>
                <a:ea typeface="Open Sans" panose="020B0606030504020204" pitchFamily="34" charset="0"/>
                <a:cs typeface="Open Sans" panose="020B0606030504020204" pitchFamily="34" charset="0"/>
              </a:rPr>
              <a:t>, Design: Dorothy Monza</a:t>
            </a:r>
          </a:p>
          <a:p>
            <a:br>
              <a:rPr lang="en-US" sz="1000">
                <a:solidFill>
                  <a:srgbClr val="222222"/>
                </a:solidFill>
                <a:latin typeface="Open Sans" panose="020B0606030504020204" pitchFamily="34" charset="0"/>
                <a:ea typeface="Open Sans" panose="020B0606030504020204" pitchFamily="34" charset="0"/>
                <a:cs typeface="Open Sans" panose="020B0606030504020204" pitchFamily="34" charset="0"/>
              </a:rPr>
            </a:br>
            <a:endParaRPr lang="en-US" sz="10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60777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5352ED-6C09-6BA7-74C7-AEA9D9B8A4BF}"/>
              </a:ext>
            </a:extLst>
          </p:cNvPr>
          <p:cNvSpPr>
            <a:spLocks noGrp="1"/>
          </p:cNvSpPr>
          <p:nvPr>
            <p:ph type="title"/>
          </p:nvPr>
        </p:nvSpPr>
        <p:spPr>
          <a:xfrm>
            <a:off x="457200" y="205979"/>
            <a:ext cx="7401491" cy="1093736"/>
          </a:xfrm>
        </p:spPr>
        <p:txBody>
          <a:bodyPr>
            <a:noAutofit/>
          </a:bodyPr>
          <a:lstStyle/>
          <a:p>
            <a:r>
              <a:rPr lang="en-US" sz="3000" dirty="0">
                <a:solidFill>
                  <a:srgbClr val="D50032"/>
                </a:solidFill>
              </a:rPr>
              <a:t>Congress decides where our money goes</a:t>
            </a:r>
          </a:p>
        </p:txBody>
      </p:sp>
      <p:sp>
        <p:nvSpPr>
          <p:cNvPr id="7" name="Content Placeholder 6">
            <a:extLst>
              <a:ext uri="{FF2B5EF4-FFF2-40B4-BE49-F238E27FC236}">
                <a16:creationId xmlns:a16="http://schemas.microsoft.com/office/drawing/2014/main" id="{2ED75141-2B23-48A5-06C1-B4FA8859E150}"/>
              </a:ext>
            </a:extLst>
          </p:cNvPr>
          <p:cNvSpPr>
            <a:spLocks noGrp="1"/>
          </p:cNvSpPr>
          <p:nvPr>
            <p:ph idx="1"/>
          </p:nvPr>
        </p:nvSpPr>
        <p:spPr>
          <a:xfrm>
            <a:off x="457200" y="1306693"/>
            <a:ext cx="8229600" cy="3473299"/>
          </a:xfrm>
        </p:spPr>
        <p:txBody>
          <a:bodyPr vert="horz" lIns="91440" tIns="45720" rIns="91440" bIns="45720" rtlCol="0" anchor="t">
            <a:normAutofit fontScale="70000" lnSpcReduction="20000"/>
          </a:bodyPr>
          <a:lstStyle/>
          <a:p>
            <a:pPr>
              <a:lnSpc>
                <a:spcPct val="134000"/>
              </a:lnSpc>
              <a:spcBef>
                <a:spcPts val="0"/>
              </a:spcBef>
              <a:spcAft>
                <a:spcPts val="600"/>
              </a:spcAft>
            </a:pPr>
            <a:r>
              <a:rPr lang="en-US" dirty="0">
                <a:latin typeface="Open Sans"/>
                <a:ea typeface="Open Sans"/>
                <a:cs typeface="Open Sans"/>
              </a:rPr>
              <a:t>Legally, it is Congress who decides how to spend money during the appropriations process</a:t>
            </a:r>
          </a:p>
          <a:p>
            <a:pPr>
              <a:lnSpc>
                <a:spcPct val="134000"/>
              </a:lnSpc>
              <a:spcBef>
                <a:spcPts val="0"/>
              </a:spcBef>
              <a:spcAft>
                <a:spcPts val="600"/>
              </a:spcAft>
            </a:pPr>
            <a:r>
              <a:rPr lang="en-US" dirty="0">
                <a:latin typeface="Open Sans"/>
                <a:ea typeface="Open Sans"/>
                <a:cs typeface="Open Sans"/>
              </a:rPr>
              <a:t>12 Appropriations subcommittees in each Chamber</a:t>
            </a:r>
          </a:p>
          <a:p>
            <a:pPr lvl="1">
              <a:lnSpc>
                <a:spcPct val="134000"/>
              </a:lnSpc>
              <a:spcBef>
                <a:spcPts val="0"/>
              </a:spcBef>
              <a:spcAft>
                <a:spcPts val="600"/>
              </a:spcAft>
            </a:pPr>
            <a:r>
              <a:rPr lang="en-US" dirty="0">
                <a:latin typeface="Open Sans"/>
                <a:ea typeface="Open Sans"/>
                <a:cs typeface="Open Sans"/>
              </a:rPr>
              <a:t>Each is responsible for one appropriations bill</a:t>
            </a:r>
          </a:p>
          <a:p>
            <a:pPr>
              <a:lnSpc>
                <a:spcPct val="134000"/>
              </a:lnSpc>
              <a:spcBef>
                <a:spcPts val="0"/>
              </a:spcBef>
              <a:spcAft>
                <a:spcPts val="600"/>
              </a:spcAft>
            </a:pPr>
            <a:r>
              <a:rPr lang="en-US" dirty="0">
                <a:latin typeface="Open Sans"/>
                <a:ea typeface="Open Sans"/>
                <a:cs typeface="Open Sans"/>
              </a:rPr>
              <a:t>Our focus: </a:t>
            </a:r>
          </a:p>
          <a:p>
            <a:pPr lvl="1">
              <a:lnSpc>
                <a:spcPct val="134000"/>
              </a:lnSpc>
              <a:spcBef>
                <a:spcPts val="0"/>
              </a:spcBef>
              <a:spcAft>
                <a:spcPts val="600"/>
              </a:spcAft>
            </a:pPr>
            <a:r>
              <a:rPr lang="en-US" i="1">
                <a:latin typeface="Open Sans"/>
                <a:ea typeface="Open Sans"/>
                <a:cs typeface="Open Sans"/>
              </a:rPr>
              <a:t>Global: State and Foreign Operations (SFOPS)</a:t>
            </a:r>
          </a:p>
          <a:p>
            <a:pPr lvl="1">
              <a:lnSpc>
                <a:spcPct val="134000"/>
              </a:lnSpc>
              <a:spcBef>
                <a:spcPts val="0"/>
              </a:spcBef>
              <a:spcAft>
                <a:spcPts val="600"/>
              </a:spcAft>
            </a:pPr>
            <a:r>
              <a:rPr lang="en-US" dirty="0">
                <a:latin typeface="Open Sans"/>
                <a:ea typeface="Open Sans"/>
                <a:cs typeface="Open Sans"/>
              </a:rPr>
              <a:t>HCV: Transportation, Housing, and Urban Development (THUD)</a:t>
            </a:r>
          </a:p>
          <a:p>
            <a:pPr lvl="1">
              <a:lnSpc>
                <a:spcPct val="134000"/>
              </a:lnSpc>
              <a:spcBef>
                <a:spcPts val="0"/>
              </a:spcBef>
              <a:spcAft>
                <a:spcPts val="600"/>
              </a:spcAft>
            </a:pPr>
            <a:r>
              <a:rPr lang="en-US" dirty="0">
                <a:latin typeface="Open Sans"/>
                <a:ea typeface="Open Sans"/>
                <a:cs typeface="Open Sans"/>
              </a:rPr>
              <a:t>WIC: Agriculture, Rural Development, FDA</a:t>
            </a:r>
          </a:p>
          <a:p>
            <a:pPr lvl="1">
              <a:lnSpc>
                <a:spcPct val="134000"/>
              </a:lnSpc>
              <a:spcBef>
                <a:spcPts val="0"/>
              </a:spcBef>
              <a:spcAft>
                <a:spcPts val="600"/>
              </a:spcAft>
            </a:pPr>
            <a:endParaRPr lang="en-US" dirty="0"/>
          </a:p>
          <a:p>
            <a:pPr lvl="1"/>
            <a:endParaRPr lang="en-US" dirty="0">
              <a:latin typeface="Open Sans"/>
              <a:ea typeface="Open Sans"/>
              <a:cs typeface="Open Sans"/>
            </a:endParaRPr>
          </a:p>
          <a:p>
            <a:endParaRPr lang="en-US" dirty="0">
              <a:latin typeface="Open Sans"/>
              <a:ea typeface="Open Sans"/>
              <a:cs typeface="Open Sans"/>
            </a:endParaRPr>
          </a:p>
        </p:txBody>
      </p:sp>
      <p:sp>
        <p:nvSpPr>
          <p:cNvPr id="5" name="Slide Number Placeholder 4">
            <a:extLst>
              <a:ext uri="{FF2B5EF4-FFF2-40B4-BE49-F238E27FC236}">
                <a16:creationId xmlns:a16="http://schemas.microsoft.com/office/drawing/2014/main" id="{473EB362-D6FB-C426-CF20-D5226426EDBC}"/>
              </a:ext>
            </a:extLst>
          </p:cNvPr>
          <p:cNvSpPr>
            <a:spLocks noGrp="1"/>
          </p:cNvSpPr>
          <p:nvPr>
            <p:ph type="sldNum" sz="quarter" idx="12"/>
          </p:nvPr>
        </p:nvSpPr>
        <p:spPr/>
        <p:txBody>
          <a:bodyPr/>
          <a:lstStyle/>
          <a:p>
            <a:fld id="{307E6868-079E-1649-B8D1-459B42CE4DE3}" type="slidenum">
              <a:rPr lang="en-US" smtClean="0"/>
              <a:t>21</a:t>
            </a:fld>
            <a:endParaRPr lang="en-US"/>
          </a:p>
        </p:txBody>
      </p:sp>
    </p:spTree>
    <p:extLst>
      <p:ext uri="{BB962C8B-B14F-4D97-AF65-F5344CB8AC3E}">
        <p14:creationId xmlns:p14="http://schemas.microsoft.com/office/powerpoint/2010/main" val="4033208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C1DA-5834-FE2B-0688-8EFA85BF633F}"/>
              </a:ext>
            </a:extLst>
          </p:cNvPr>
          <p:cNvSpPr>
            <a:spLocks noGrp="1"/>
          </p:cNvSpPr>
          <p:nvPr>
            <p:ph type="title"/>
          </p:nvPr>
        </p:nvSpPr>
        <p:spPr>
          <a:xfrm>
            <a:off x="871254" y="102393"/>
            <a:ext cx="7401491" cy="857250"/>
          </a:xfrm>
        </p:spPr>
        <p:txBody>
          <a:bodyPr/>
          <a:lstStyle/>
          <a:p>
            <a:r>
              <a:rPr lang="en-US" dirty="0">
                <a:solidFill>
                  <a:srgbClr val="D50032"/>
                </a:solidFill>
              </a:rPr>
              <a:t>President’s Budget Request</a:t>
            </a:r>
          </a:p>
        </p:txBody>
      </p:sp>
      <p:sp>
        <p:nvSpPr>
          <p:cNvPr id="3" name="Content Placeholder 2">
            <a:extLst>
              <a:ext uri="{FF2B5EF4-FFF2-40B4-BE49-F238E27FC236}">
                <a16:creationId xmlns:a16="http://schemas.microsoft.com/office/drawing/2014/main" id="{4C334C46-2507-DFE9-9C6D-D92D61FA5142}"/>
              </a:ext>
            </a:extLst>
          </p:cNvPr>
          <p:cNvSpPr>
            <a:spLocks noGrp="1"/>
          </p:cNvSpPr>
          <p:nvPr>
            <p:ph idx="1"/>
          </p:nvPr>
        </p:nvSpPr>
        <p:spPr>
          <a:xfrm>
            <a:off x="457200" y="1062819"/>
            <a:ext cx="8229600" cy="3601268"/>
          </a:xfrm>
        </p:spPr>
        <p:txBody>
          <a:bodyPr vert="horz" lIns="91440" tIns="45720" rIns="91440" bIns="45720" rtlCol="0" anchor="t">
            <a:normAutofit fontScale="92500" lnSpcReduction="10000"/>
          </a:bodyPr>
          <a:lstStyle/>
          <a:p>
            <a:pPr>
              <a:lnSpc>
                <a:spcPct val="114000"/>
              </a:lnSpc>
              <a:spcBef>
                <a:spcPts val="0"/>
              </a:spcBef>
              <a:spcAft>
                <a:spcPts val="1200"/>
              </a:spcAft>
            </a:pPr>
            <a:r>
              <a:rPr lang="en-US" dirty="0"/>
              <a:t>A policy document, laying out </a:t>
            </a:r>
            <a:r>
              <a:rPr lang="en-US" b="1" dirty="0"/>
              <a:t>the administration’s proposed vision</a:t>
            </a:r>
          </a:p>
          <a:p>
            <a:pPr>
              <a:lnSpc>
                <a:spcPct val="114000"/>
              </a:lnSpc>
              <a:spcBef>
                <a:spcPts val="0"/>
              </a:spcBef>
              <a:spcAft>
                <a:spcPts val="1200"/>
              </a:spcAft>
            </a:pPr>
            <a:r>
              <a:rPr lang="en-US" dirty="0">
                <a:latin typeface="Open Sans"/>
                <a:ea typeface="Open Sans"/>
                <a:cs typeface="Open Sans"/>
              </a:rPr>
              <a:t>Can be “dead on arrival” even within the same party </a:t>
            </a:r>
            <a:endParaRPr lang="en-US" dirty="0"/>
          </a:p>
          <a:p>
            <a:pPr>
              <a:lnSpc>
                <a:spcPct val="114000"/>
              </a:lnSpc>
              <a:spcBef>
                <a:spcPts val="0"/>
              </a:spcBef>
              <a:spcAft>
                <a:spcPts val="1200"/>
              </a:spcAft>
            </a:pPr>
            <a:r>
              <a:rPr lang="en-US" dirty="0"/>
              <a:t>The Office of Management and Budget (OMB) begins working on it up to 18 months before the start of the fiscal year</a:t>
            </a:r>
          </a:p>
        </p:txBody>
      </p:sp>
      <p:sp>
        <p:nvSpPr>
          <p:cNvPr id="4" name="Slide Number Placeholder 3">
            <a:extLst>
              <a:ext uri="{FF2B5EF4-FFF2-40B4-BE49-F238E27FC236}">
                <a16:creationId xmlns:a16="http://schemas.microsoft.com/office/drawing/2014/main" id="{2DCC3BF8-1CDB-9044-F341-4BF5BE5BF33A}"/>
              </a:ext>
            </a:extLst>
          </p:cNvPr>
          <p:cNvSpPr>
            <a:spLocks noGrp="1"/>
          </p:cNvSpPr>
          <p:nvPr>
            <p:ph type="sldNum" sz="quarter" idx="12"/>
          </p:nvPr>
        </p:nvSpPr>
        <p:spPr/>
        <p:txBody>
          <a:bodyPr/>
          <a:lstStyle/>
          <a:p>
            <a:fld id="{307E6868-079E-1649-B8D1-459B42CE4DE3}" type="slidenum">
              <a:rPr lang="en-US" smtClean="0"/>
              <a:pPr/>
              <a:t>22</a:t>
            </a:fld>
            <a:endParaRPr lang="en-US"/>
          </a:p>
        </p:txBody>
      </p:sp>
    </p:spTree>
    <p:extLst>
      <p:ext uri="{BB962C8B-B14F-4D97-AF65-F5344CB8AC3E}">
        <p14:creationId xmlns:p14="http://schemas.microsoft.com/office/powerpoint/2010/main" val="2023244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0DFF-4F7C-422C-5148-AA77A5E20101}"/>
              </a:ext>
            </a:extLst>
          </p:cNvPr>
          <p:cNvSpPr>
            <a:spLocks noGrp="1"/>
          </p:cNvSpPr>
          <p:nvPr>
            <p:ph type="title"/>
          </p:nvPr>
        </p:nvSpPr>
        <p:spPr>
          <a:xfrm>
            <a:off x="871254" y="102393"/>
            <a:ext cx="7401491" cy="857250"/>
          </a:xfrm>
        </p:spPr>
        <p:txBody>
          <a:bodyPr/>
          <a:lstStyle/>
          <a:p>
            <a:r>
              <a:rPr lang="en-US" dirty="0">
                <a:solidFill>
                  <a:srgbClr val="D50032"/>
                </a:solidFill>
              </a:rPr>
              <a:t>What’s supposed to happen</a:t>
            </a:r>
          </a:p>
        </p:txBody>
      </p:sp>
      <p:sp>
        <p:nvSpPr>
          <p:cNvPr id="3" name="Content Placeholder 2">
            <a:extLst>
              <a:ext uri="{FF2B5EF4-FFF2-40B4-BE49-F238E27FC236}">
                <a16:creationId xmlns:a16="http://schemas.microsoft.com/office/drawing/2014/main" id="{64F151A9-8EC0-6D6D-58DB-397454B52605}"/>
              </a:ext>
            </a:extLst>
          </p:cNvPr>
          <p:cNvSpPr>
            <a:spLocks noGrp="1"/>
          </p:cNvSpPr>
          <p:nvPr>
            <p:ph idx="1"/>
          </p:nvPr>
        </p:nvSpPr>
        <p:spPr>
          <a:xfrm>
            <a:off x="457200" y="1165610"/>
            <a:ext cx="8229600" cy="3771912"/>
          </a:xfrm>
        </p:spPr>
        <p:txBody>
          <a:bodyPr>
            <a:normAutofit fontScale="85000" lnSpcReduction="20000"/>
          </a:bodyPr>
          <a:lstStyle/>
          <a:p>
            <a:pPr>
              <a:lnSpc>
                <a:spcPct val="124000"/>
              </a:lnSpc>
              <a:spcBef>
                <a:spcPts val="0"/>
              </a:spcBef>
              <a:spcAft>
                <a:spcPts val="600"/>
              </a:spcAft>
            </a:pPr>
            <a:r>
              <a:rPr lang="en-US" b="1" dirty="0"/>
              <a:t>February</a:t>
            </a:r>
            <a:r>
              <a:rPr lang="en-US" dirty="0"/>
              <a:t>: PBR sent to Congress</a:t>
            </a:r>
          </a:p>
          <a:p>
            <a:pPr>
              <a:lnSpc>
                <a:spcPct val="124000"/>
              </a:lnSpc>
              <a:spcBef>
                <a:spcPts val="0"/>
              </a:spcBef>
              <a:spcAft>
                <a:spcPts val="600"/>
              </a:spcAft>
            </a:pPr>
            <a:r>
              <a:rPr lang="en-US" b="1" dirty="0"/>
              <a:t>March</a:t>
            </a:r>
            <a:r>
              <a:rPr lang="en-US" dirty="0"/>
              <a:t>: Budget resolutions</a:t>
            </a:r>
          </a:p>
          <a:p>
            <a:pPr>
              <a:lnSpc>
                <a:spcPct val="124000"/>
              </a:lnSpc>
              <a:spcBef>
                <a:spcPts val="0"/>
              </a:spcBef>
              <a:spcAft>
                <a:spcPts val="600"/>
              </a:spcAft>
            </a:pPr>
            <a:r>
              <a:rPr lang="en-US" b="1" dirty="0"/>
              <a:t>April</a:t>
            </a:r>
            <a:r>
              <a:rPr lang="en-US" dirty="0"/>
              <a:t>: Suballocations set, subcommittees draft bills</a:t>
            </a:r>
          </a:p>
          <a:p>
            <a:pPr>
              <a:lnSpc>
                <a:spcPct val="124000"/>
              </a:lnSpc>
              <a:spcBef>
                <a:spcPts val="0"/>
              </a:spcBef>
              <a:spcAft>
                <a:spcPts val="600"/>
              </a:spcAft>
            </a:pPr>
            <a:r>
              <a:rPr lang="en-US" b="1" dirty="0"/>
              <a:t>May</a:t>
            </a:r>
            <a:r>
              <a:rPr lang="en-US" dirty="0"/>
              <a:t>: Bills advanced to Appropriations committee and full House/Senate</a:t>
            </a:r>
          </a:p>
          <a:p>
            <a:pPr>
              <a:lnSpc>
                <a:spcPct val="124000"/>
              </a:lnSpc>
              <a:spcBef>
                <a:spcPts val="0"/>
              </a:spcBef>
              <a:spcAft>
                <a:spcPts val="600"/>
              </a:spcAft>
            </a:pPr>
            <a:r>
              <a:rPr lang="en-US" b="1" dirty="0"/>
              <a:t>Sep 30</a:t>
            </a:r>
            <a:r>
              <a:rPr lang="en-US" dirty="0"/>
              <a:t>: Final deadline for all 12 bills to avoid a government shutdown</a:t>
            </a:r>
          </a:p>
        </p:txBody>
      </p:sp>
      <p:sp>
        <p:nvSpPr>
          <p:cNvPr id="4" name="Slide Number Placeholder 3">
            <a:extLst>
              <a:ext uri="{FF2B5EF4-FFF2-40B4-BE49-F238E27FC236}">
                <a16:creationId xmlns:a16="http://schemas.microsoft.com/office/drawing/2014/main" id="{E3FC8F50-F391-BE0B-734B-D4C3B4E5857E}"/>
              </a:ext>
            </a:extLst>
          </p:cNvPr>
          <p:cNvSpPr>
            <a:spLocks noGrp="1"/>
          </p:cNvSpPr>
          <p:nvPr>
            <p:ph type="sldNum" sz="quarter" idx="12"/>
          </p:nvPr>
        </p:nvSpPr>
        <p:spPr/>
        <p:txBody>
          <a:bodyPr/>
          <a:lstStyle/>
          <a:p>
            <a:fld id="{307E6868-079E-1649-B8D1-459B42CE4DE3}" type="slidenum">
              <a:rPr lang="en-US" smtClean="0"/>
              <a:pPr/>
              <a:t>23</a:t>
            </a:fld>
            <a:endParaRPr lang="en-US"/>
          </a:p>
        </p:txBody>
      </p:sp>
    </p:spTree>
    <p:extLst>
      <p:ext uri="{BB962C8B-B14F-4D97-AF65-F5344CB8AC3E}">
        <p14:creationId xmlns:p14="http://schemas.microsoft.com/office/powerpoint/2010/main" val="135417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descr="A flow chart showing the appropriations process starting with the President's budget request, then going to the Appropriations and Budget committees, and then the Appropriations subcommittees">
            <a:extLst>
              <a:ext uri="{FF2B5EF4-FFF2-40B4-BE49-F238E27FC236}">
                <a16:creationId xmlns:a16="http://schemas.microsoft.com/office/drawing/2014/main" id="{0C338972-DF9C-A9B4-2ECD-D9A07E09AA06}"/>
              </a:ext>
            </a:extLst>
          </p:cNvPr>
          <p:cNvSpPr/>
          <p:nvPr/>
        </p:nvSpPr>
        <p:spPr>
          <a:xfrm>
            <a:off x="3325091" y="165388"/>
            <a:ext cx="2216727" cy="632221"/>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a:solidFill>
                  <a:schemeClr val="bg1"/>
                </a:solidFill>
                <a:latin typeface="Open Sans" panose="020B0606030504020204" pitchFamily="34" charset="0"/>
                <a:ea typeface="Open Sans" panose="020B0606030504020204" pitchFamily="34" charset="0"/>
                <a:cs typeface="Open Sans" panose="020B0606030504020204" pitchFamily="34" charset="0"/>
              </a:rPr>
              <a:t>President’s budget request</a:t>
            </a:r>
          </a:p>
        </p:txBody>
      </p:sp>
      <p:cxnSp>
        <p:nvCxnSpPr>
          <p:cNvPr id="7" name="Straight Arrow Connector 6">
            <a:extLst>
              <a:ext uri="{FF2B5EF4-FFF2-40B4-BE49-F238E27FC236}">
                <a16:creationId xmlns:a16="http://schemas.microsoft.com/office/drawing/2014/main" id="{3B723CDB-E5CD-8643-D82E-F6B5D071C2EC}"/>
              </a:ext>
              <a:ext uri="{C183D7F6-B498-43B3-948B-1728B52AA6E4}">
                <adec:decorative xmlns:adec="http://schemas.microsoft.com/office/drawing/2017/decorative" val="1"/>
              </a:ext>
            </a:extLst>
          </p:cNvPr>
          <p:cNvCxnSpPr>
            <a:cxnSpLocks/>
          </p:cNvCxnSpPr>
          <p:nvPr/>
        </p:nvCxnSpPr>
        <p:spPr>
          <a:xfrm>
            <a:off x="4957355" y="797609"/>
            <a:ext cx="0" cy="239258"/>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7FDAF63-ADFD-9B59-AE4D-E77E6EFA841C}"/>
              </a:ext>
              <a:ext uri="{C183D7F6-B498-43B3-948B-1728B52AA6E4}">
                <adec:decorative xmlns:adec="http://schemas.microsoft.com/office/drawing/2017/decorative" val="1"/>
              </a:ext>
            </a:extLst>
          </p:cNvPr>
          <p:cNvCxnSpPr/>
          <p:nvPr/>
        </p:nvCxnSpPr>
        <p:spPr>
          <a:xfrm>
            <a:off x="1122218" y="1036867"/>
            <a:ext cx="66224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6874DAF-6011-76D6-17A2-CA29CEA9CF2D}"/>
              </a:ext>
              <a:ext uri="{C183D7F6-B498-43B3-948B-1728B52AA6E4}">
                <adec:decorative xmlns:adec="http://schemas.microsoft.com/office/drawing/2017/decorative" val="1"/>
              </a:ext>
            </a:extLst>
          </p:cNvPr>
          <p:cNvCxnSpPr>
            <a:cxnSpLocks/>
          </p:cNvCxnSpPr>
          <p:nvPr/>
        </p:nvCxnSpPr>
        <p:spPr>
          <a:xfrm>
            <a:off x="7744691" y="1036867"/>
            <a:ext cx="0" cy="339871"/>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0CC66A59-F9F9-C6D0-2A96-7754D0E962E2}"/>
              </a:ext>
              <a:ext uri="{C183D7F6-B498-43B3-948B-1728B52AA6E4}">
                <adec:decorative xmlns:adec="http://schemas.microsoft.com/office/drawing/2017/decorative" val="1"/>
              </a:ext>
            </a:extLst>
          </p:cNvPr>
          <p:cNvCxnSpPr>
            <a:cxnSpLocks/>
          </p:cNvCxnSpPr>
          <p:nvPr/>
        </p:nvCxnSpPr>
        <p:spPr>
          <a:xfrm>
            <a:off x="1123591" y="1036867"/>
            <a:ext cx="0" cy="339871"/>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A4B35295-6E04-69E4-46C6-325337FFAA81}"/>
              </a:ext>
            </a:extLst>
          </p:cNvPr>
          <p:cNvSpPr txBox="1"/>
          <p:nvPr/>
        </p:nvSpPr>
        <p:spPr>
          <a:xfrm>
            <a:off x="35156" y="1414618"/>
            <a:ext cx="2710023" cy="288541"/>
          </a:xfrm>
          <a:prstGeom prst="rect">
            <a:avLst/>
          </a:prstGeom>
          <a:noFill/>
        </p:spPr>
        <p:txBody>
          <a:bodyPr wrap="square" rtlCol="0">
            <a:spAutoFit/>
          </a:bodyPr>
          <a:lstStyle/>
          <a:p>
            <a:pPr algn="ctr"/>
            <a:r>
              <a:rPr lang="en-US" sz="1275" b="1">
                <a:latin typeface="Open Sans" panose="020B0606030504020204" pitchFamily="34" charset="0"/>
                <a:ea typeface="Open Sans" panose="020B0606030504020204" pitchFamily="34" charset="0"/>
                <a:cs typeface="Open Sans" panose="020B0606030504020204" pitchFamily="34" charset="0"/>
              </a:rPr>
              <a:t>APPROPRIATIONS COMMITTEES</a:t>
            </a:r>
          </a:p>
        </p:txBody>
      </p:sp>
      <p:sp>
        <p:nvSpPr>
          <p:cNvPr id="21" name="Rectangle: Rounded Corners 20">
            <a:extLst>
              <a:ext uri="{FF2B5EF4-FFF2-40B4-BE49-F238E27FC236}">
                <a16:creationId xmlns:a16="http://schemas.microsoft.com/office/drawing/2014/main" id="{BFED20E9-126D-37B1-3EEA-3BC37E8FCCFE}"/>
              </a:ext>
            </a:extLst>
          </p:cNvPr>
          <p:cNvSpPr/>
          <p:nvPr/>
        </p:nvSpPr>
        <p:spPr>
          <a:xfrm>
            <a:off x="232646" y="1676458"/>
            <a:ext cx="2216727" cy="632221"/>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1"/>
                </a:solidFill>
                <a:latin typeface="Open Sans" panose="020B0606030504020204" pitchFamily="34" charset="0"/>
                <a:ea typeface="Open Sans" panose="020B0606030504020204" pitchFamily="34" charset="0"/>
                <a:cs typeface="Open Sans" panose="020B0606030504020204" pitchFamily="34" charset="0"/>
              </a:rPr>
              <a:t>Hold hearings</a:t>
            </a:r>
          </a:p>
        </p:txBody>
      </p:sp>
      <p:sp>
        <p:nvSpPr>
          <p:cNvPr id="22" name="Rectangle: Rounded Corners 21">
            <a:extLst>
              <a:ext uri="{FF2B5EF4-FFF2-40B4-BE49-F238E27FC236}">
                <a16:creationId xmlns:a16="http://schemas.microsoft.com/office/drawing/2014/main" id="{CF6E315C-2504-7084-184A-AA72A1C1A92D}"/>
              </a:ext>
            </a:extLst>
          </p:cNvPr>
          <p:cNvSpPr/>
          <p:nvPr/>
        </p:nvSpPr>
        <p:spPr>
          <a:xfrm>
            <a:off x="232646" y="3577653"/>
            <a:ext cx="2216727" cy="632221"/>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a:solidFill>
                  <a:schemeClr val="tx1"/>
                </a:solidFill>
                <a:latin typeface="Open Sans" panose="020B0606030504020204" pitchFamily="34" charset="0"/>
                <a:ea typeface="Open Sans" panose="020B0606030504020204" pitchFamily="34" charset="0"/>
                <a:cs typeface="Open Sans" panose="020B0606030504020204" pitchFamily="34" charset="0"/>
              </a:rPr>
              <a:t>Subcommittees draft and report bills</a:t>
            </a:r>
          </a:p>
        </p:txBody>
      </p:sp>
      <p:sp>
        <p:nvSpPr>
          <p:cNvPr id="23" name="Rectangle: Rounded Corners 22">
            <a:extLst>
              <a:ext uri="{FF2B5EF4-FFF2-40B4-BE49-F238E27FC236}">
                <a16:creationId xmlns:a16="http://schemas.microsoft.com/office/drawing/2014/main" id="{30D2992D-F329-940E-CB9B-6A2FED7549EF}"/>
              </a:ext>
            </a:extLst>
          </p:cNvPr>
          <p:cNvSpPr/>
          <p:nvPr/>
        </p:nvSpPr>
        <p:spPr>
          <a:xfrm>
            <a:off x="214585" y="4459172"/>
            <a:ext cx="2216727" cy="632221"/>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a:solidFill>
                  <a:schemeClr val="tx1"/>
                </a:solidFill>
                <a:latin typeface="Open Sans" panose="020B0606030504020204" pitchFamily="34" charset="0"/>
                <a:ea typeface="Open Sans" panose="020B0606030504020204" pitchFamily="34" charset="0"/>
                <a:cs typeface="Open Sans" panose="020B0606030504020204" pitchFamily="34" charset="0"/>
              </a:rPr>
              <a:t>Full committees vote on bills and send to floor</a:t>
            </a:r>
          </a:p>
        </p:txBody>
      </p:sp>
      <p:sp>
        <p:nvSpPr>
          <p:cNvPr id="20" name="TextBox 19">
            <a:extLst>
              <a:ext uri="{FF2B5EF4-FFF2-40B4-BE49-F238E27FC236}">
                <a16:creationId xmlns:a16="http://schemas.microsoft.com/office/drawing/2014/main" id="{732A66C7-4075-91B9-B51E-A29094AFCAF9}"/>
              </a:ext>
            </a:extLst>
          </p:cNvPr>
          <p:cNvSpPr txBox="1"/>
          <p:nvPr/>
        </p:nvSpPr>
        <p:spPr>
          <a:xfrm>
            <a:off x="3452045" y="1371201"/>
            <a:ext cx="2188029" cy="288541"/>
          </a:xfrm>
          <a:prstGeom prst="rect">
            <a:avLst/>
          </a:prstGeom>
          <a:noFill/>
        </p:spPr>
        <p:txBody>
          <a:bodyPr wrap="square" rtlCol="0">
            <a:spAutoFit/>
          </a:bodyPr>
          <a:lstStyle/>
          <a:p>
            <a:pPr algn="ctr"/>
            <a:r>
              <a:rPr lang="en-US" sz="1275" b="1">
                <a:latin typeface="Open Sans" panose="020B0606030504020204" pitchFamily="34" charset="0"/>
                <a:ea typeface="Open Sans" panose="020B0606030504020204" pitchFamily="34" charset="0"/>
                <a:cs typeface="Open Sans" panose="020B0606030504020204" pitchFamily="34" charset="0"/>
              </a:rPr>
              <a:t>BUDGET</a:t>
            </a:r>
            <a:r>
              <a:rPr lang="en-US" sz="1050">
                <a:latin typeface="Open Sans" panose="020B0606030504020204" pitchFamily="34" charset="0"/>
                <a:ea typeface="Open Sans" panose="020B0606030504020204" pitchFamily="34" charset="0"/>
                <a:cs typeface="Open Sans" panose="020B0606030504020204" pitchFamily="34" charset="0"/>
              </a:rPr>
              <a:t> </a:t>
            </a:r>
            <a:r>
              <a:rPr lang="en-US" sz="1275" b="1">
                <a:latin typeface="Open Sans" panose="020B0606030504020204" pitchFamily="34" charset="0"/>
                <a:ea typeface="Open Sans" panose="020B0606030504020204" pitchFamily="34" charset="0"/>
                <a:cs typeface="Open Sans" panose="020B0606030504020204" pitchFamily="34" charset="0"/>
              </a:rPr>
              <a:t>COMMITTEES</a:t>
            </a:r>
          </a:p>
        </p:txBody>
      </p:sp>
      <p:sp>
        <p:nvSpPr>
          <p:cNvPr id="25" name="Rectangle: Rounded Corners 24">
            <a:extLst>
              <a:ext uri="{FF2B5EF4-FFF2-40B4-BE49-F238E27FC236}">
                <a16:creationId xmlns:a16="http://schemas.microsoft.com/office/drawing/2014/main" id="{93781758-DCC2-8B4B-9298-4ACD6CE732CE}"/>
              </a:ext>
            </a:extLst>
          </p:cNvPr>
          <p:cNvSpPr/>
          <p:nvPr/>
        </p:nvSpPr>
        <p:spPr>
          <a:xfrm>
            <a:off x="3463637" y="1654508"/>
            <a:ext cx="2216727" cy="63222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a:solidFill>
                  <a:schemeClr val="tx1"/>
                </a:solidFill>
                <a:latin typeface="Open Sans" panose="020B0606030504020204" pitchFamily="34" charset="0"/>
                <a:ea typeface="Open Sans" panose="020B0606030504020204" pitchFamily="34" charset="0"/>
                <a:cs typeface="Open Sans" panose="020B0606030504020204" pitchFamily="34" charset="0"/>
              </a:rPr>
              <a:t>Draft and mark up budget resolution</a:t>
            </a:r>
          </a:p>
        </p:txBody>
      </p:sp>
      <p:sp>
        <p:nvSpPr>
          <p:cNvPr id="24" name="Rectangle: Rounded Corners 23">
            <a:extLst>
              <a:ext uri="{FF2B5EF4-FFF2-40B4-BE49-F238E27FC236}">
                <a16:creationId xmlns:a16="http://schemas.microsoft.com/office/drawing/2014/main" id="{6FEEFD69-5C42-4AFC-4C20-B77036A33144}"/>
              </a:ext>
            </a:extLst>
          </p:cNvPr>
          <p:cNvSpPr/>
          <p:nvPr/>
        </p:nvSpPr>
        <p:spPr>
          <a:xfrm>
            <a:off x="3463637" y="2534694"/>
            <a:ext cx="2216727" cy="680291"/>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Hold hearings, set topline discretionary spending limit: 302(a)</a:t>
            </a:r>
          </a:p>
        </p:txBody>
      </p:sp>
      <p:sp>
        <p:nvSpPr>
          <p:cNvPr id="26" name="Rectangle: Rounded Corners 25">
            <a:extLst>
              <a:ext uri="{FF2B5EF4-FFF2-40B4-BE49-F238E27FC236}">
                <a16:creationId xmlns:a16="http://schemas.microsoft.com/office/drawing/2014/main" id="{2DCA4BE6-5B64-C33B-6D1C-88F96E80CE78}"/>
              </a:ext>
            </a:extLst>
          </p:cNvPr>
          <p:cNvSpPr/>
          <p:nvPr/>
        </p:nvSpPr>
        <p:spPr>
          <a:xfrm>
            <a:off x="953292" y="2418099"/>
            <a:ext cx="2216727" cy="865753"/>
          </a:xfrm>
          <a:prstGeom prst="roundRect">
            <a:avLst/>
          </a:prstGeom>
          <a:solidFill>
            <a:schemeClr val="accent5">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25" b="1" dirty="0">
                <a:solidFill>
                  <a:schemeClr val="tx1"/>
                </a:solidFill>
              </a:rPr>
              <a:t> </a:t>
            </a:r>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Set suballocations to subcommittees: 302(b)</a:t>
            </a:r>
          </a:p>
        </p:txBody>
      </p:sp>
      <p:cxnSp>
        <p:nvCxnSpPr>
          <p:cNvPr id="27" name="Straight Arrow Connector 26">
            <a:extLst>
              <a:ext uri="{FF2B5EF4-FFF2-40B4-BE49-F238E27FC236}">
                <a16:creationId xmlns:a16="http://schemas.microsoft.com/office/drawing/2014/main" id="{AA05A406-A20A-CC26-DFC4-73CC9D45474F}"/>
              </a:ext>
              <a:ext uri="{C183D7F6-B498-43B3-948B-1728B52AA6E4}">
                <adec:decorative xmlns:adec="http://schemas.microsoft.com/office/drawing/2017/decorative" val="1"/>
              </a:ext>
            </a:extLst>
          </p:cNvPr>
          <p:cNvCxnSpPr>
            <a:cxnSpLocks/>
          </p:cNvCxnSpPr>
          <p:nvPr/>
        </p:nvCxnSpPr>
        <p:spPr>
          <a:xfrm>
            <a:off x="506371" y="2327924"/>
            <a:ext cx="0" cy="1225172"/>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2CD4F4CA-8E6A-7B6C-68B4-337EDCF814FC}"/>
              </a:ext>
              <a:ext uri="{C183D7F6-B498-43B3-948B-1728B52AA6E4}">
                <adec:decorative xmlns:adec="http://schemas.microsoft.com/office/drawing/2017/decorative" val="1"/>
              </a:ext>
            </a:extLst>
          </p:cNvPr>
          <p:cNvCxnSpPr>
            <a:cxnSpLocks/>
          </p:cNvCxnSpPr>
          <p:nvPr/>
        </p:nvCxnSpPr>
        <p:spPr>
          <a:xfrm>
            <a:off x="1891034" y="3285185"/>
            <a:ext cx="0" cy="247966"/>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FA06B0FF-7F35-8DCA-B070-FC150B291A3A}"/>
              </a:ext>
              <a:ext uri="{C183D7F6-B498-43B3-948B-1728B52AA6E4}">
                <adec:decorative xmlns:adec="http://schemas.microsoft.com/office/drawing/2017/decorative" val="1"/>
              </a:ext>
            </a:extLst>
          </p:cNvPr>
          <p:cNvCxnSpPr>
            <a:cxnSpLocks/>
          </p:cNvCxnSpPr>
          <p:nvPr/>
        </p:nvCxnSpPr>
        <p:spPr>
          <a:xfrm flipH="1">
            <a:off x="3170019" y="2856773"/>
            <a:ext cx="310144" cy="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D84E4A0-FD8B-81A3-C09F-3CC0B01AD160}"/>
              </a:ext>
              <a:ext uri="{C183D7F6-B498-43B3-948B-1728B52AA6E4}">
                <adec:decorative xmlns:adec="http://schemas.microsoft.com/office/drawing/2017/decorative" val="1"/>
              </a:ext>
            </a:extLst>
          </p:cNvPr>
          <p:cNvCxnSpPr>
            <a:cxnSpLocks/>
          </p:cNvCxnSpPr>
          <p:nvPr/>
        </p:nvCxnSpPr>
        <p:spPr>
          <a:xfrm>
            <a:off x="4546059" y="2286729"/>
            <a:ext cx="0" cy="247966"/>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68DC5CB2-540D-15C1-566B-ED1177D44D10}"/>
              </a:ext>
              <a:ext uri="{C183D7F6-B498-43B3-948B-1728B52AA6E4}">
                <adec:decorative xmlns:adec="http://schemas.microsoft.com/office/drawing/2017/decorative" val="1"/>
              </a:ext>
            </a:extLst>
          </p:cNvPr>
          <p:cNvCxnSpPr>
            <a:cxnSpLocks/>
          </p:cNvCxnSpPr>
          <p:nvPr/>
        </p:nvCxnSpPr>
        <p:spPr>
          <a:xfrm>
            <a:off x="1341009" y="4217974"/>
            <a:ext cx="0" cy="247966"/>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7445F486-1D62-3640-0793-B0A2DE8115B6}"/>
              </a:ext>
              <a:ext uri="{C183D7F6-B498-43B3-948B-1728B52AA6E4}">
                <adec:decorative xmlns:adec="http://schemas.microsoft.com/office/drawing/2017/decorative" val="1"/>
              </a:ext>
            </a:extLst>
          </p:cNvPr>
          <p:cNvCxnSpPr>
            <a:cxnSpLocks/>
          </p:cNvCxnSpPr>
          <p:nvPr/>
        </p:nvCxnSpPr>
        <p:spPr>
          <a:xfrm>
            <a:off x="4536262" y="1036867"/>
            <a:ext cx="0" cy="339871"/>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9C8629DD-005C-F186-B1C8-D05795FC531F}"/>
              </a:ext>
            </a:extLst>
          </p:cNvPr>
          <p:cNvSpPr txBox="1"/>
          <p:nvPr/>
        </p:nvSpPr>
        <p:spPr>
          <a:xfrm>
            <a:off x="6446705" y="1411001"/>
            <a:ext cx="2188029" cy="288541"/>
          </a:xfrm>
          <a:prstGeom prst="rect">
            <a:avLst/>
          </a:prstGeom>
          <a:noFill/>
        </p:spPr>
        <p:txBody>
          <a:bodyPr wrap="square" rtlCol="0">
            <a:spAutoFit/>
          </a:bodyPr>
          <a:lstStyle/>
          <a:p>
            <a:pPr algn="ctr"/>
            <a:r>
              <a:rPr lang="en-US" sz="1275" b="1">
                <a:latin typeface="Open Sans" panose="020B0606030504020204" pitchFamily="34" charset="0"/>
                <a:ea typeface="Open Sans" panose="020B0606030504020204" pitchFamily="34" charset="0"/>
                <a:cs typeface="Open Sans" panose="020B0606030504020204" pitchFamily="34" charset="0"/>
              </a:rPr>
              <a:t>OTHER</a:t>
            </a:r>
            <a:r>
              <a:rPr lang="en-US" sz="1050">
                <a:latin typeface="Open Sans" panose="020B0606030504020204" pitchFamily="34" charset="0"/>
                <a:ea typeface="Open Sans" panose="020B0606030504020204" pitchFamily="34" charset="0"/>
                <a:cs typeface="Open Sans" panose="020B0606030504020204" pitchFamily="34" charset="0"/>
              </a:rPr>
              <a:t> </a:t>
            </a:r>
            <a:r>
              <a:rPr lang="en-US" sz="1275" b="1">
                <a:latin typeface="Open Sans" panose="020B0606030504020204" pitchFamily="34" charset="0"/>
                <a:ea typeface="Open Sans" panose="020B0606030504020204" pitchFamily="34" charset="0"/>
                <a:cs typeface="Open Sans" panose="020B0606030504020204" pitchFamily="34" charset="0"/>
              </a:rPr>
              <a:t>COMMITTEES</a:t>
            </a:r>
          </a:p>
        </p:txBody>
      </p:sp>
      <p:sp>
        <p:nvSpPr>
          <p:cNvPr id="45" name="Rectangle: Rounded Corners 44">
            <a:extLst>
              <a:ext uri="{FF2B5EF4-FFF2-40B4-BE49-F238E27FC236}">
                <a16:creationId xmlns:a16="http://schemas.microsoft.com/office/drawing/2014/main" id="{488E9EF3-AB6A-8F68-08A5-89E035910A1C}"/>
              </a:ext>
            </a:extLst>
          </p:cNvPr>
          <p:cNvSpPr/>
          <p:nvPr/>
        </p:nvSpPr>
        <p:spPr>
          <a:xfrm>
            <a:off x="6536674" y="1676457"/>
            <a:ext cx="2098060" cy="895293"/>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a:solidFill>
                  <a:schemeClr val="tx1"/>
                </a:solidFill>
                <a:latin typeface="Open Sans" panose="020B0606030504020204" pitchFamily="34" charset="0"/>
                <a:ea typeface="Open Sans" panose="020B0606030504020204" pitchFamily="34" charset="0"/>
                <a:cs typeface="Open Sans" panose="020B0606030504020204" pitchFamily="34" charset="0"/>
              </a:rPr>
              <a:t>Submit views and estimates to budget committees</a:t>
            </a:r>
          </a:p>
        </p:txBody>
      </p:sp>
      <p:cxnSp>
        <p:nvCxnSpPr>
          <p:cNvPr id="46" name="Straight Arrow Connector 45">
            <a:extLst>
              <a:ext uri="{FF2B5EF4-FFF2-40B4-BE49-F238E27FC236}">
                <a16:creationId xmlns:a16="http://schemas.microsoft.com/office/drawing/2014/main" id="{AACF4DB1-4EDE-6017-9DB8-074C27B96655}"/>
              </a:ext>
              <a:ext uri="{C183D7F6-B498-43B3-948B-1728B52AA6E4}">
                <adec:decorative xmlns:adec="http://schemas.microsoft.com/office/drawing/2017/decorative" val="1"/>
              </a:ext>
            </a:extLst>
          </p:cNvPr>
          <p:cNvCxnSpPr>
            <a:cxnSpLocks/>
          </p:cNvCxnSpPr>
          <p:nvPr/>
        </p:nvCxnSpPr>
        <p:spPr>
          <a:xfrm flipH="1">
            <a:off x="5725348" y="2326302"/>
            <a:ext cx="811326" cy="451324"/>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AE5B2603-D224-E744-6E75-BFB2853451D5}"/>
              </a:ext>
            </a:extLst>
          </p:cNvPr>
          <p:cNvSpPr txBox="1"/>
          <p:nvPr/>
        </p:nvSpPr>
        <p:spPr>
          <a:xfrm>
            <a:off x="7482385" y="4885614"/>
            <a:ext cx="1564634" cy="184666"/>
          </a:xfrm>
          <a:prstGeom prst="rect">
            <a:avLst/>
          </a:prstGeom>
          <a:noFill/>
          <a:ln>
            <a:noFill/>
          </a:ln>
        </p:spPr>
        <p:txBody>
          <a:bodyPr wrap="square" rtlCol="0">
            <a:spAutoFit/>
          </a:bodyPr>
          <a:lstStyle/>
          <a:p>
            <a:r>
              <a:rPr lang="en-US" sz="600" i="1"/>
              <a:t>Source: Congressional Research Service</a:t>
            </a:r>
          </a:p>
        </p:txBody>
      </p:sp>
      <p:sp>
        <p:nvSpPr>
          <p:cNvPr id="9" name="Title 5">
            <a:extLst>
              <a:ext uri="{FF2B5EF4-FFF2-40B4-BE49-F238E27FC236}">
                <a16:creationId xmlns:a16="http://schemas.microsoft.com/office/drawing/2014/main" id="{2B5F4A0F-E83B-38DB-3AB9-B45BAF4976D3}"/>
              </a:ext>
            </a:extLst>
          </p:cNvPr>
          <p:cNvSpPr>
            <a:spLocks noGrp="1"/>
          </p:cNvSpPr>
          <p:nvPr>
            <p:ph type="title"/>
          </p:nvPr>
        </p:nvSpPr>
        <p:spPr>
          <a:xfrm>
            <a:off x="2886898" y="3819429"/>
            <a:ext cx="6201050" cy="857250"/>
          </a:xfrm>
        </p:spPr>
        <p:txBody>
          <a:bodyPr>
            <a:normAutofit fontScale="90000"/>
          </a:bodyPr>
          <a:lstStyle/>
          <a:p>
            <a:r>
              <a:rPr lang="en-US" dirty="0">
                <a:solidFill>
                  <a:srgbClr val="D50032"/>
                </a:solidFill>
              </a:rPr>
              <a:t>What’s supposed to happen</a:t>
            </a:r>
          </a:p>
        </p:txBody>
      </p:sp>
    </p:spTree>
    <p:extLst>
      <p:ext uri="{BB962C8B-B14F-4D97-AF65-F5344CB8AC3E}">
        <p14:creationId xmlns:p14="http://schemas.microsoft.com/office/powerpoint/2010/main" val="3009919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636E-76EA-F15A-D7E4-7271328C6539}"/>
              </a:ext>
            </a:extLst>
          </p:cNvPr>
          <p:cNvSpPr>
            <a:spLocks noGrp="1"/>
          </p:cNvSpPr>
          <p:nvPr>
            <p:ph type="title"/>
          </p:nvPr>
        </p:nvSpPr>
        <p:spPr>
          <a:xfrm>
            <a:off x="871254" y="21559"/>
            <a:ext cx="7401491" cy="857250"/>
          </a:xfrm>
        </p:spPr>
        <p:txBody>
          <a:bodyPr anchor="ctr">
            <a:normAutofit/>
          </a:bodyPr>
          <a:lstStyle/>
          <a:p>
            <a:r>
              <a:rPr lang="en-US">
                <a:solidFill>
                  <a:srgbClr val="D50032"/>
                </a:solidFill>
              </a:rPr>
              <a:t>What actually happens</a:t>
            </a:r>
          </a:p>
        </p:txBody>
      </p:sp>
      <p:sp>
        <p:nvSpPr>
          <p:cNvPr id="4" name="Content Placeholder 3">
            <a:extLst>
              <a:ext uri="{FF2B5EF4-FFF2-40B4-BE49-F238E27FC236}">
                <a16:creationId xmlns:a16="http://schemas.microsoft.com/office/drawing/2014/main" id="{04BD4771-585D-F2A3-95CD-09D5FA3426EB}"/>
              </a:ext>
            </a:extLst>
          </p:cNvPr>
          <p:cNvSpPr>
            <a:spLocks noGrp="1"/>
          </p:cNvSpPr>
          <p:nvPr>
            <p:ph sz="half" idx="1"/>
          </p:nvPr>
        </p:nvSpPr>
        <p:spPr>
          <a:xfrm>
            <a:off x="457200" y="1200150"/>
            <a:ext cx="4038600" cy="3921791"/>
          </a:xfrm>
        </p:spPr>
        <p:txBody>
          <a:bodyPr>
            <a:normAutofit fontScale="77500" lnSpcReduction="20000"/>
          </a:bodyPr>
          <a:lstStyle/>
          <a:p>
            <a:pPr>
              <a:lnSpc>
                <a:spcPct val="124000"/>
              </a:lnSpc>
              <a:spcBef>
                <a:spcPts val="0"/>
              </a:spcBef>
              <a:spcAft>
                <a:spcPts val="600"/>
              </a:spcAft>
            </a:pPr>
            <a:r>
              <a:rPr lang="en-US"/>
              <a:t>PBR is often delayed</a:t>
            </a:r>
          </a:p>
          <a:p>
            <a:pPr>
              <a:lnSpc>
                <a:spcPct val="124000"/>
              </a:lnSpc>
              <a:spcBef>
                <a:spcPts val="0"/>
              </a:spcBef>
              <a:spcAft>
                <a:spcPts val="600"/>
              </a:spcAft>
            </a:pPr>
            <a:r>
              <a:rPr lang="en-US"/>
              <a:t>Congress may not pass a budget resolution</a:t>
            </a:r>
          </a:p>
          <a:p>
            <a:pPr>
              <a:lnSpc>
                <a:spcPct val="124000"/>
              </a:lnSpc>
              <a:spcBef>
                <a:spcPts val="0"/>
              </a:spcBef>
              <a:spcAft>
                <a:spcPts val="600"/>
              </a:spcAft>
            </a:pPr>
            <a:r>
              <a:rPr lang="en-US"/>
              <a:t>In 50 years, Congress has only managed to pass all 12 bills four times</a:t>
            </a:r>
          </a:p>
          <a:p>
            <a:pPr>
              <a:lnSpc>
                <a:spcPct val="124000"/>
              </a:lnSpc>
              <a:spcBef>
                <a:spcPts val="0"/>
              </a:spcBef>
              <a:spcAft>
                <a:spcPts val="600"/>
              </a:spcAft>
            </a:pPr>
            <a:r>
              <a:rPr lang="en-US"/>
              <a:t>Continuing resolutions (CR) are common</a:t>
            </a:r>
          </a:p>
          <a:p>
            <a:pPr>
              <a:lnSpc>
                <a:spcPct val="124000"/>
              </a:lnSpc>
              <a:spcBef>
                <a:spcPts val="0"/>
              </a:spcBef>
              <a:spcAft>
                <a:spcPts val="600"/>
              </a:spcAft>
            </a:pPr>
            <a:r>
              <a:rPr lang="en-US"/>
              <a:t>All aboard the omnibus!</a:t>
            </a:r>
          </a:p>
        </p:txBody>
      </p:sp>
      <p:pic>
        <p:nvPicPr>
          <p:cNvPr id="2050" name="Picture 2">
            <a:extLst>
              <a:ext uri="{FF2B5EF4-FFF2-40B4-BE49-F238E27FC236}">
                <a16:creationId xmlns:a16="http://schemas.microsoft.com/office/drawing/2014/main" id="{B2272DA0-3E96-8D46-6809-FE35CBACB12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 r="30" b="-3"/>
          <a:stretch/>
        </p:blipFill>
        <p:spPr bwMode="auto">
          <a:xfrm>
            <a:off x="4495800" y="1200150"/>
            <a:ext cx="4345619" cy="3652524"/>
          </a:xfrm>
          <a:prstGeom prst="rect">
            <a:avLst/>
          </a:prstGeom>
          <a:solidFill>
            <a:srgbClr val="FFFFFF"/>
          </a:solidFill>
        </p:spPr>
      </p:pic>
      <p:sp>
        <p:nvSpPr>
          <p:cNvPr id="3" name="Slide Number Placeholder 2">
            <a:extLst>
              <a:ext uri="{FF2B5EF4-FFF2-40B4-BE49-F238E27FC236}">
                <a16:creationId xmlns:a16="http://schemas.microsoft.com/office/drawing/2014/main" id="{B7C33978-7651-FCAE-06EB-B013F4EB46C1}"/>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25</a:t>
            </a:fld>
            <a:endParaRPr lang="en-US"/>
          </a:p>
        </p:txBody>
      </p:sp>
      <p:sp>
        <p:nvSpPr>
          <p:cNvPr id="5" name="TextBox 4">
            <a:extLst>
              <a:ext uri="{FF2B5EF4-FFF2-40B4-BE49-F238E27FC236}">
                <a16:creationId xmlns:a16="http://schemas.microsoft.com/office/drawing/2014/main" id="{96243795-F345-EEE3-6563-01B05C7FBB68}"/>
              </a:ext>
            </a:extLst>
          </p:cNvPr>
          <p:cNvSpPr txBox="1"/>
          <p:nvPr/>
        </p:nvSpPr>
        <p:spPr>
          <a:xfrm>
            <a:off x="5548545" y="4814165"/>
            <a:ext cx="2709642"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Source: </a:t>
            </a:r>
            <a:r>
              <a:rPr lang="en-US" sz="1100" err="1">
                <a:latin typeface="Open Sans" panose="020B0606030504020204" pitchFamily="34" charset="0"/>
                <a:ea typeface="Open Sans" panose="020B0606030504020204" pitchFamily="34" charset="0"/>
                <a:cs typeface="Open Sans" panose="020B0606030504020204" pitchFamily="34" charset="0"/>
                <a:hlinkClick r:id="rId3"/>
              </a:rPr>
              <a:t>Unsplash</a:t>
            </a:r>
            <a:endParaRPr lang="en-US" sz="11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543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40CB5-458F-E5BF-7D10-38D14C809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0C8CC-2181-61B5-A022-A1829488F5D0}"/>
              </a:ext>
            </a:extLst>
          </p:cNvPr>
          <p:cNvSpPr>
            <a:spLocks noGrp="1"/>
          </p:cNvSpPr>
          <p:nvPr>
            <p:ph type="title"/>
          </p:nvPr>
        </p:nvSpPr>
        <p:spPr>
          <a:xfrm>
            <a:off x="871254" y="0"/>
            <a:ext cx="7401491" cy="857250"/>
          </a:xfrm>
        </p:spPr>
        <p:txBody>
          <a:bodyPr/>
          <a:lstStyle/>
          <a:p>
            <a:r>
              <a:rPr lang="en-US" dirty="0">
                <a:solidFill>
                  <a:srgbClr val="D50032"/>
                </a:solidFill>
                <a:latin typeface="Open Sans"/>
                <a:ea typeface="Open Sans"/>
                <a:cs typeface="Open Sans"/>
              </a:rPr>
              <a:t>Possible FY27 Timeline</a:t>
            </a:r>
          </a:p>
        </p:txBody>
      </p:sp>
      <p:sp>
        <p:nvSpPr>
          <p:cNvPr id="3" name="Content Placeholder 2">
            <a:extLst>
              <a:ext uri="{FF2B5EF4-FFF2-40B4-BE49-F238E27FC236}">
                <a16:creationId xmlns:a16="http://schemas.microsoft.com/office/drawing/2014/main" id="{41120DD6-C8E3-CA94-9BB6-F3EF4A953B28}"/>
              </a:ext>
            </a:extLst>
          </p:cNvPr>
          <p:cNvSpPr>
            <a:spLocks noGrp="1"/>
          </p:cNvSpPr>
          <p:nvPr>
            <p:ph idx="1"/>
          </p:nvPr>
        </p:nvSpPr>
        <p:spPr>
          <a:xfrm>
            <a:off x="457200" y="857250"/>
            <a:ext cx="8229600" cy="3977877"/>
          </a:xfrm>
        </p:spPr>
        <p:txBody>
          <a:bodyPr vert="horz" lIns="91440" tIns="45720" rIns="91440" bIns="45720" rtlCol="0" anchor="t">
            <a:noAutofit/>
          </a:bodyPr>
          <a:lstStyle/>
          <a:p>
            <a:pPr>
              <a:lnSpc>
                <a:spcPct val="114000"/>
              </a:lnSpc>
              <a:spcBef>
                <a:spcPts val="0"/>
              </a:spcBef>
              <a:spcAft>
                <a:spcPts val="600"/>
              </a:spcAft>
            </a:pPr>
            <a:r>
              <a:rPr lang="en-US" sz="2600" b="1" dirty="0">
                <a:latin typeface="Open Sans"/>
                <a:ea typeface="Open Sans"/>
                <a:cs typeface="Open Sans"/>
              </a:rPr>
              <a:t>February</a:t>
            </a:r>
            <a:r>
              <a:rPr lang="en-US" sz="2600" dirty="0">
                <a:latin typeface="Open Sans"/>
                <a:ea typeface="Open Sans"/>
                <a:cs typeface="Open Sans"/>
              </a:rPr>
              <a:t>: Process begins, President's Budget released</a:t>
            </a:r>
          </a:p>
          <a:p>
            <a:pPr>
              <a:lnSpc>
                <a:spcPct val="114000"/>
              </a:lnSpc>
              <a:spcBef>
                <a:spcPts val="0"/>
              </a:spcBef>
              <a:spcAft>
                <a:spcPts val="600"/>
              </a:spcAft>
            </a:pPr>
            <a:r>
              <a:rPr lang="en-US" sz="2600" b="1" dirty="0">
                <a:latin typeface="Open Sans"/>
                <a:ea typeface="Open Sans"/>
                <a:cs typeface="Open Sans"/>
              </a:rPr>
              <a:t>March</a:t>
            </a:r>
            <a:r>
              <a:rPr lang="en-US" sz="2600" dirty="0">
                <a:latin typeface="Open Sans"/>
                <a:ea typeface="Open Sans"/>
                <a:cs typeface="Open Sans"/>
              </a:rPr>
              <a:t>: Advocacy on Dear Colleague letters and individual Member forms</a:t>
            </a:r>
          </a:p>
          <a:p>
            <a:pPr>
              <a:lnSpc>
                <a:spcPct val="114000"/>
              </a:lnSpc>
              <a:spcBef>
                <a:spcPts val="0"/>
              </a:spcBef>
              <a:spcAft>
                <a:spcPts val="600"/>
              </a:spcAft>
            </a:pPr>
            <a:r>
              <a:rPr lang="en-US" sz="2600" b="1" dirty="0">
                <a:latin typeface="Open Sans"/>
                <a:ea typeface="Open Sans"/>
                <a:cs typeface="Open Sans"/>
              </a:rPr>
              <a:t>April</a:t>
            </a:r>
            <a:r>
              <a:rPr lang="en-US" sz="2600" dirty="0">
                <a:latin typeface="Open Sans"/>
                <a:ea typeface="Open Sans"/>
                <a:cs typeface="Open Sans"/>
              </a:rPr>
              <a:t>: Dear Colleague letters close, subcommittees draft bills</a:t>
            </a:r>
          </a:p>
          <a:p>
            <a:pPr>
              <a:lnSpc>
                <a:spcPct val="114000"/>
              </a:lnSpc>
              <a:spcBef>
                <a:spcPts val="0"/>
              </a:spcBef>
              <a:spcAft>
                <a:spcPts val="600"/>
              </a:spcAft>
            </a:pPr>
            <a:r>
              <a:rPr lang="en-US" sz="2600" b="1" dirty="0">
                <a:latin typeface="Open Sans"/>
                <a:ea typeface="Open Sans"/>
                <a:cs typeface="Open Sans"/>
              </a:rPr>
              <a:t>May</a:t>
            </a:r>
            <a:r>
              <a:rPr lang="en-US" sz="2600" dirty="0">
                <a:latin typeface="Open Sans"/>
                <a:ea typeface="Open Sans"/>
                <a:cs typeface="Open Sans"/>
              </a:rPr>
              <a:t>: Full committees pass bills</a:t>
            </a:r>
          </a:p>
          <a:p>
            <a:pPr>
              <a:lnSpc>
                <a:spcPct val="114000"/>
              </a:lnSpc>
              <a:spcBef>
                <a:spcPts val="0"/>
              </a:spcBef>
              <a:spcAft>
                <a:spcPts val="600"/>
              </a:spcAft>
            </a:pPr>
            <a:r>
              <a:rPr lang="en-US" sz="2600" b="1" dirty="0">
                <a:latin typeface="Open Sans"/>
                <a:ea typeface="Open Sans"/>
                <a:cs typeface="Open Sans"/>
              </a:rPr>
              <a:t>Sep 30</a:t>
            </a:r>
            <a:r>
              <a:rPr lang="en-US" sz="2600" dirty="0">
                <a:latin typeface="Open Sans"/>
                <a:ea typeface="Open Sans"/>
                <a:cs typeface="Open Sans"/>
              </a:rPr>
              <a:t>: Deadline for a CR or FY27 bills</a:t>
            </a:r>
          </a:p>
        </p:txBody>
      </p:sp>
      <p:sp>
        <p:nvSpPr>
          <p:cNvPr id="4" name="Slide Number Placeholder 3">
            <a:extLst>
              <a:ext uri="{FF2B5EF4-FFF2-40B4-BE49-F238E27FC236}">
                <a16:creationId xmlns:a16="http://schemas.microsoft.com/office/drawing/2014/main" id="{4136B45B-4873-6FCA-5D1B-9F2BE2FA6AD6}"/>
              </a:ext>
            </a:extLst>
          </p:cNvPr>
          <p:cNvSpPr>
            <a:spLocks noGrp="1"/>
          </p:cNvSpPr>
          <p:nvPr>
            <p:ph type="sldNum" sz="quarter" idx="12"/>
          </p:nvPr>
        </p:nvSpPr>
        <p:spPr/>
        <p:txBody>
          <a:bodyPr/>
          <a:lstStyle/>
          <a:p>
            <a:fld id="{307E6868-079E-1649-B8D1-459B42CE4DE3}" type="slidenum">
              <a:rPr lang="en-US" smtClean="0"/>
              <a:pPr/>
              <a:t>26</a:t>
            </a:fld>
            <a:endParaRPr lang="en-US"/>
          </a:p>
        </p:txBody>
      </p:sp>
    </p:spTree>
    <p:extLst>
      <p:ext uri="{BB962C8B-B14F-4D97-AF65-F5344CB8AC3E}">
        <p14:creationId xmlns:p14="http://schemas.microsoft.com/office/powerpoint/2010/main" val="381497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58677F9-D7E4-4CD3-3046-E47EB5546E18}"/>
              </a:ext>
            </a:extLst>
          </p:cNvPr>
          <p:cNvSpPr>
            <a:spLocks noGrp="1"/>
          </p:cNvSpPr>
          <p:nvPr>
            <p:ph type="title"/>
          </p:nvPr>
        </p:nvSpPr>
        <p:spPr>
          <a:xfrm>
            <a:off x="457200" y="205979"/>
            <a:ext cx="7401491" cy="857250"/>
          </a:xfrm>
        </p:spPr>
        <p:txBody>
          <a:bodyPr anchor="ctr">
            <a:normAutofit/>
          </a:bodyPr>
          <a:lstStyle/>
          <a:p>
            <a:r>
              <a:rPr lang="en-US" sz="3300" dirty="0">
                <a:solidFill>
                  <a:srgbClr val="D50032"/>
                </a:solidFill>
              </a:rPr>
              <a:t>We influence appropriations by…</a:t>
            </a:r>
          </a:p>
        </p:txBody>
      </p:sp>
      <p:pic>
        <p:nvPicPr>
          <p:cNvPr id="16" name="Picture 15">
            <a:extLst>
              <a:ext uri="{FF2B5EF4-FFF2-40B4-BE49-F238E27FC236}">
                <a16:creationId xmlns:a16="http://schemas.microsoft.com/office/drawing/2014/main" id="{8DFA1CE1-F4BF-AEC9-A2F1-EB7AD0AE5EA5}"/>
              </a:ext>
              <a:ext uri="{C183D7F6-B498-43B3-948B-1728B52AA6E4}">
                <adec:decorative xmlns:adec="http://schemas.microsoft.com/office/drawing/2017/decorative" val="1"/>
              </a:ext>
            </a:extLst>
          </p:cNvPr>
          <p:cNvPicPr>
            <a:picLocks noChangeAspect="1"/>
          </p:cNvPicPr>
          <p:nvPr/>
        </p:nvPicPr>
        <p:blipFill>
          <a:blip r:embed="rId2"/>
          <a:srcRect l="73" r="-4" b="-3"/>
          <a:stretch/>
        </p:blipFill>
        <p:spPr>
          <a:xfrm>
            <a:off x="2553958" y="1336253"/>
            <a:ext cx="4036084" cy="3394472"/>
          </a:xfrm>
          <a:prstGeom prst="rect">
            <a:avLst/>
          </a:prstGeom>
          <a:noFill/>
        </p:spPr>
      </p:pic>
      <p:sp>
        <p:nvSpPr>
          <p:cNvPr id="5" name="Slide Number Placeholder 4">
            <a:extLst>
              <a:ext uri="{FF2B5EF4-FFF2-40B4-BE49-F238E27FC236}">
                <a16:creationId xmlns:a16="http://schemas.microsoft.com/office/drawing/2014/main" id="{8F51BBC5-790B-4651-8F84-57F43307EE8B}"/>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27</a:t>
            </a:fld>
            <a:endParaRPr lang="en-US"/>
          </a:p>
        </p:txBody>
      </p:sp>
    </p:spTree>
    <p:extLst>
      <p:ext uri="{BB962C8B-B14F-4D97-AF65-F5344CB8AC3E}">
        <p14:creationId xmlns:p14="http://schemas.microsoft.com/office/powerpoint/2010/main" val="1631857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A5698-C227-7491-EB18-7D6A5140C6C3}"/>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CB4E5425-68F4-F3E4-D8BD-97EEF0F06B6F}"/>
              </a:ext>
            </a:extLst>
          </p:cNvPr>
          <p:cNvSpPr>
            <a:spLocks noGrp="1"/>
          </p:cNvSpPr>
          <p:nvPr>
            <p:ph type="title"/>
          </p:nvPr>
        </p:nvSpPr>
        <p:spPr/>
        <p:txBody>
          <a:bodyPr>
            <a:normAutofit fontScale="90000"/>
          </a:bodyPr>
          <a:lstStyle/>
          <a:p>
            <a:r>
              <a:rPr lang="en-US" dirty="0">
                <a:solidFill>
                  <a:srgbClr val="D50032"/>
                </a:solidFill>
              </a:rPr>
              <a:t>Meeting with </a:t>
            </a:r>
            <a:r>
              <a:rPr lang="en-US" dirty="0" err="1">
                <a:solidFill>
                  <a:srgbClr val="D50032"/>
                </a:solidFill>
              </a:rPr>
              <a:t>MoCs</a:t>
            </a:r>
            <a:r>
              <a:rPr lang="en-US" dirty="0">
                <a:solidFill>
                  <a:srgbClr val="D50032"/>
                </a:solidFill>
              </a:rPr>
              <a:t> and their staff</a:t>
            </a:r>
          </a:p>
        </p:txBody>
      </p:sp>
      <p:sp>
        <p:nvSpPr>
          <p:cNvPr id="6" name="Content Placeholder 5">
            <a:extLst>
              <a:ext uri="{FF2B5EF4-FFF2-40B4-BE49-F238E27FC236}">
                <a16:creationId xmlns:a16="http://schemas.microsoft.com/office/drawing/2014/main" id="{DD521C5C-ED80-A1A6-A8AC-D2478ED70847}"/>
              </a:ext>
            </a:extLst>
          </p:cNvPr>
          <p:cNvSpPr>
            <a:spLocks noGrp="1"/>
          </p:cNvSpPr>
          <p:nvPr>
            <p:ph idx="1"/>
          </p:nvPr>
        </p:nvSpPr>
        <p:spPr>
          <a:xfrm>
            <a:off x="290945" y="1099767"/>
            <a:ext cx="8229600" cy="3394472"/>
          </a:xfrm>
        </p:spPr>
        <p:txBody>
          <a:bodyPr>
            <a:normAutofit/>
          </a:bodyPr>
          <a:lstStyle/>
          <a:p>
            <a:pPr marL="0" indent="0">
              <a:buNone/>
            </a:pPr>
            <a:r>
              <a:rPr lang="en-US" sz="2400"/>
              <a:t>In DC, at home, and virtually</a:t>
            </a:r>
          </a:p>
        </p:txBody>
      </p:sp>
      <p:sp>
        <p:nvSpPr>
          <p:cNvPr id="5" name="Slide Number Placeholder 4">
            <a:extLst>
              <a:ext uri="{FF2B5EF4-FFF2-40B4-BE49-F238E27FC236}">
                <a16:creationId xmlns:a16="http://schemas.microsoft.com/office/drawing/2014/main" id="{12867C6E-0873-B973-CC8F-170536190216}"/>
              </a:ext>
            </a:extLst>
          </p:cNvPr>
          <p:cNvSpPr>
            <a:spLocks noGrp="1"/>
          </p:cNvSpPr>
          <p:nvPr>
            <p:ph type="sldNum" sz="quarter" idx="12"/>
          </p:nvPr>
        </p:nvSpPr>
        <p:spPr/>
        <p:txBody>
          <a:bodyPr/>
          <a:lstStyle/>
          <a:p>
            <a:fld id="{307E6868-079E-1649-B8D1-459B42CE4DE3}" type="slidenum">
              <a:rPr lang="en-US" smtClean="0"/>
              <a:t>28</a:t>
            </a:fld>
            <a:endParaRPr lang="en-US"/>
          </a:p>
        </p:txBody>
      </p:sp>
      <p:pic>
        <p:nvPicPr>
          <p:cNvPr id="2" name="Picture 1">
            <a:extLst>
              <a:ext uri="{FF2B5EF4-FFF2-40B4-BE49-F238E27FC236}">
                <a16:creationId xmlns:a16="http://schemas.microsoft.com/office/drawing/2014/main" id="{7C9E5E53-AAC6-685F-6C2E-57ADD493DDA1}"/>
              </a:ext>
              <a:ext uri="{C183D7F6-B498-43B3-948B-1728B52AA6E4}">
                <adec:decorative xmlns:adec="http://schemas.microsoft.com/office/drawing/2017/decorative" val="1"/>
              </a:ext>
            </a:extLst>
          </p:cNvPr>
          <p:cNvPicPr>
            <a:picLocks noChangeAspect="1"/>
          </p:cNvPicPr>
          <p:nvPr/>
        </p:nvPicPr>
        <p:blipFill rotWithShape="1">
          <a:blip r:embed="rId2"/>
          <a:srcRect l="171" t="54" r="87" b="208"/>
          <a:stretch/>
        </p:blipFill>
        <p:spPr>
          <a:xfrm>
            <a:off x="0" y="1610287"/>
            <a:ext cx="2971078" cy="3100387"/>
          </a:xfrm>
          <a:prstGeom prst="rect">
            <a:avLst/>
          </a:prstGeom>
        </p:spPr>
      </p:pic>
      <p:pic>
        <p:nvPicPr>
          <p:cNvPr id="3" name="Picture 2">
            <a:extLst>
              <a:ext uri="{FF2B5EF4-FFF2-40B4-BE49-F238E27FC236}">
                <a16:creationId xmlns:a16="http://schemas.microsoft.com/office/drawing/2014/main" id="{5B4ADA99-1AA8-6802-1112-512DDA98013C}"/>
              </a:ext>
              <a:ext uri="{C183D7F6-B498-43B3-948B-1728B52AA6E4}">
                <adec:decorative xmlns:adec="http://schemas.microsoft.com/office/drawing/2017/decorative" val="1"/>
              </a:ext>
            </a:extLst>
          </p:cNvPr>
          <p:cNvPicPr>
            <a:picLocks noChangeAspect="1"/>
          </p:cNvPicPr>
          <p:nvPr/>
        </p:nvPicPr>
        <p:blipFill rotWithShape="1">
          <a:blip r:embed="rId3"/>
          <a:srcRect l="153" t="134" r="127" b="146"/>
          <a:stretch/>
        </p:blipFill>
        <p:spPr>
          <a:xfrm>
            <a:off x="2971078" y="1620313"/>
            <a:ext cx="3120438" cy="3120438"/>
          </a:xfrm>
          <a:prstGeom prst="rect">
            <a:avLst/>
          </a:prstGeom>
        </p:spPr>
      </p:pic>
      <p:pic>
        <p:nvPicPr>
          <p:cNvPr id="4" name="Picture 3">
            <a:extLst>
              <a:ext uri="{FF2B5EF4-FFF2-40B4-BE49-F238E27FC236}">
                <a16:creationId xmlns:a16="http://schemas.microsoft.com/office/drawing/2014/main" id="{D67BFEB7-6056-4F0D-93B6-FEDF7B5A303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61" t="104" r="14" b="86"/>
          <a:stretch/>
        </p:blipFill>
        <p:spPr>
          <a:xfrm>
            <a:off x="6091516" y="1610287"/>
            <a:ext cx="3120438" cy="3120438"/>
          </a:xfrm>
          <a:prstGeom prst="rect">
            <a:avLst/>
          </a:prstGeom>
        </p:spPr>
      </p:pic>
    </p:spTree>
    <p:extLst>
      <p:ext uri="{BB962C8B-B14F-4D97-AF65-F5344CB8AC3E}">
        <p14:creationId xmlns:p14="http://schemas.microsoft.com/office/powerpoint/2010/main" val="3059415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917059-E0A3-3603-DD14-C2FBCE5377D2}"/>
              </a:ext>
              <a:ext uri="{C183D7F6-B498-43B3-948B-1728B52AA6E4}">
                <adec:decorative xmlns:adec="http://schemas.microsoft.com/office/drawing/2017/decorative" val="1"/>
              </a:ext>
            </a:extLst>
          </p:cNvPr>
          <p:cNvPicPr>
            <a:picLocks noChangeAspect="1"/>
          </p:cNvPicPr>
          <p:nvPr/>
        </p:nvPicPr>
        <p:blipFill rotWithShape="1">
          <a:blip r:embed="rId2"/>
          <a:srcRect t="69"/>
          <a:stretch/>
        </p:blipFill>
        <p:spPr>
          <a:xfrm>
            <a:off x="5148125" y="1602986"/>
            <a:ext cx="2560787" cy="3283103"/>
          </a:xfrm>
          <a:prstGeom prst="rect">
            <a:avLst/>
          </a:prstGeom>
          <a:ln w="12700">
            <a:solidFill>
              <a:schemeClr val="tx1"/>
            </a:solidFill>
          </a:ln>
        </p:spPr>
      </p:pic>
      <p:grpSp>
        <p:nvGrpSpPr>
          <p:cNvPr id="16" name="Group 15">
            <a:extLst>
              <a:ext uri="{FF2B5EF4-FFF2-40B4-BE49-F238E27FC236}">
                <a16:creationId xmlns:a16="http://schemas.microsoft.com/office/drawing/2014/main" id="{FAFFF15C-359E-BB80-BAA3-DB465DA7304E}"/>
              </a:ext>
              <a:ext uri="{C183D7F6-B498-43B3-948B-1728B52AA6E4}">
                <adec:decorative xmlns:adec="http://schemas.microsoft.com/office/drawing/2017/decorative" val="1"/>
              </a:ext>
            </a:extLst>
          </p:cNvPr>
          <p:cNvGrpSpPr/>
          <p:nvPr/>
        </p:nvGrpSpPr>
        <p:grpSpPr>
          <a:xfrm>
            <a:off x="1099502" y="1217448"/>
            <a:ext cx="3649570" cy="3658827"/>
            <a:chOff x="2137034" y="2185327"/>
            <a:chExt cx="3744467" cy="4380631"/>
          </a:xfrm>
        </p:grpSpPr>
        <p:pic>
          <p:nvPicPr>
            <p:cNvPr id="5" name="Picture 4">
              <a:extLst>
                <a:ext uri="{FF2B5EF4-FFF2-40B4-BE49-F238E27FC236}">
                  <a16:creationId xmlns:a16="http://schemas.microsoft.com/office/drawing/2014/main" id="{421E962A-E3A0-4704-F65C-E37299DDEC9B}"/>
                </a:ext>
              </a:extLst>
            </p:cNvPr>
            <p:cNvPicPr>
              <a:picLocks noChangeAspect="1"/>
            </p:cNvPicPr>
            <p:nvPr/>
          </p:nvPicPr>
          <p:blipFill rotWithShape="1">
            <a:blip r:embed="rId3"/>
            <a:srcRect t="84"/>
            <a:stretch/>
          </p:blipFill>
          <p:spPr>
            <a:xfrm>
              <a:off x="2137034" y="2667778"/>
              <a:ext cx="3027484" cy="3898180"/>
            </a:xfrm>
            <a:prstGeom prst="rect">
              <a:avLst/>
            </a:prstGeom>
            <a:ln w="12700">
              <a:solidFill>
                <a:schemeClr val="tx1"/>
              </a:solidFill>
            </a:ln>
          </p:spPr>
        </p:pic>
        <p:grpSp>
          <p:nvGrpSpPr>
            <p:cNvPr id="15" name="Group 14">
              <a:extLst>
                <a:ext uri="{FF2B5EF4-FFF2-40B4-BE49-F238E27FC236}">
                  <a16:creationId xmlns:a16="http://schemas.microsoft.com/office/drawing/2014/main" id="{06A3D3F8-6B36-9A14-BA61-7C7406326616}"/>
                </a:ext>
              </a:extLst>
            </p:cNvPr>
            <p:cNvGrpSpPr/>
            <p:nvPr/>
          </p:nvGrpSpPr>
          <p:grpSpPr>
            <a:xfrm>
              <a:off x="4612260" y="2185327"/>
              <a:ext cx="1269241" cy="1269241"/>
              <a:chOff x="1693297" y="1624084"/>
              <a:chExt cx="1692322" cy="1692322"/>
            </a:xfrm>
          </p:grpSpPr>
          <p:sp>
            <p:nvSpPr>
              <p:cNvPr id="13" name="Oval 12">
                <a:extLst>
                  <a:ext uri="{FF2B5EF4-FFF2-40B4-BE49-F238E27FC236}">
                    <a16:creationId xmlns:a16="http://schemas.microsoft.com/office/drawing/2014/main" id="{8055A528-F9E8-E2CD-D6A9-033F0E765835}"/>
                  </a:ext>
                </a:extLst>
              </p:cNvPr>
              <p:cNvSpPr/>
              <p:nvPr/>
            </p:nvSpPr>
            <p:spPr>
              <a:xfrm>
                <a:off x="1693297" y="1624084"/>
                <a:ext cx="1692322" cy="169232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a:solidFill>
                    <a:schemeClr val="tx1"/>
                  </a:solidFill>
                </a:endParaRPr>
              </a:p>
            </p:txBody>
          </p:sp>
          <p:pic>
            <p:nvPicPr>
              <p:cNvPr id="14" name="Graphic 13">
                <a:extLst>
                  <a:ext uri="{FF2B5EF4-FFF2-40B4-BE49-F238E27FC236}">
                    <a16:creationId xmlns:a16="http://schemas.microsoft.com/office/drawing/2014/main" id="{7A741238-42FC-C03F-C8BD-A8F3AB91717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3117" y="1808327"/>
                <a:ext cx="1317009" cy="1317009"/>
              </a:xfrm>
              <a:prstGeom prst="rect">
                <a:avLst/>
              </a:prstGeom>
            </p:spPr>
          </p:pic>
        </p:grpSp>
      </p:grpSp>
      <p:grpSp>
        <p:nvGrpSpPr>
          <p:cNvPr id="19" name="Group 18">
            <a:extLst>
              <a:ext uri="{FF2B5EF4-FFF2-40B4-BE49-F238E27FC236}">
                <a16:creationId xmlns:a16="http://schemas.microsoft.com/office/drawing/2014/main" id="{5E4A8E39-C13D-6300-9B3A-F4EE71147FE3}"/>
              </a:ext>
              <a:ext uri="{C183D7F6-B498-43B3-948B-1728B52AA6E4}">
                <adec:decorative xmlns:adec="http://schemas.microsoft.com/office/drawing/2017/decorative" val="1"/>
              </a:ext>
            </a:extLst>
          </p:cNvPr>
          <p:cNvGrpSpPr/>
          <p:nvPr/>
        </p:nvGrpSpPr>
        <p:grpSpPr>
          <a:xfrm>
            <a:off x="7161568" y="1215310"/>
            <a:ext cx="1237074" cy="1060105"/>
            <a:chOff x="5204119" y="1624084"/>
            <a:chExt cx="1692322" cy="1692322"/>
          </a:xfrm>
        </p:grpSpPr>
        <p:sp>
          <p:nvSpPr>
            <p:cNvPr id="17" name="Oval 16">
              <a:extLst>
                <a:ext uri="{FF2B5EF4-FFF2-40B4-BE49-F238E27FC236}">
                  <a16:creationId xmlns:a16="http://schemas.microsoft.com/office/drawing/2014/main" id="{354C4307-51E0-A1C2-CCC1-0762194A1631}"/>
                </a:ext>
              </a:extLst>
            </p:cNvPr>
            <p:cNvSpPr/>
            <p:nvPr/>
          </p:nvSpPr>
          <p:spPr>
            <a:xfrm>
              <a:off x="5204119" y="1624084"/>
              <a:ext cx="1692322" cy="16923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a:solidFill>
                  <a:schemeClr val="tx1"/>
                </a:solidFill>
              </a:endParaRPr>
            </a:p>
          </p:txBody>
        </p:sp>
        <p:pic>
          <p:nvPicPr>
            <p:cNvPr id="18" name="Graphic 17" descr="Lungs with solid fill">
              <a:extLst>
                <a:ext uri="{FF2B5EF4-FFF2-40B4-BE49-F238E27FC236}">
                  <a16:creationId xmlns:a16="http://schemas.microsoft.com/office/drawing/2014/main" id="{D577F727-D066-61D8-75C8-79D5838FA7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4914" y="1808326"/>
              <a:ext cx="1317009" cy="1317009"/>
            </a:xfrm>
            <a:prstGeom prst="rect">
              <a:avLst/>
            </a:prstGeom>
          </p:spPr>
        </p:pic>
      </p:grpSp>
      <p:sp>
        <p:nvSpPr>
          <p:cNvPr id="6" name="Title 5">
            <a:extLst>
              <a:ext uri="{FF2B5EF4-FFF2-40B4-BE49-F238E27FC236}">
                <a16:creationId xmlns:a16="http://schemas.microsoft.com/office/drawing/2014/main" id="{03F8926D-F19C-0B74-50D5-334790A7A951}"/>
              </a:ext>
            </a:extLst>
          </p:cNvPr>
          <p:cNvSpPr>
            <a:spLocks noGrp="1"/>
          </p:cNvSpPr>
          <p:nvPr>
            <p:ph type="title"/>
          </p:nvPr>
        </p:nvSpPr>
        <p:spPr/>
        <p:txBody>
          <a:bodyPr>
            <a:normAutofit fontScale="90000"/>
          </a:bodyPr>
          <a:lstStyle/>
          <a:p>
            <a:r>
              <a:rPr lang="en-US" dirty="0">
                <a:solidFill>
                  <a:srgbClr val="D50032"/>
                </a:solidFill>
              </a:rPr>
              <a:t>Requesting signatures on “Dear Colleague” letters</a:t>
            </a:r>
          </a:p>
        </p:txBody>
      </p:sp>
    </p:spTree>
    <p:extLst>
      <p:ext uri="{BB962C8B-B14F-4D97-AF65-F5344CB8AC3E}">
        <p14:creationId xmlns:p14="http://schemas.microsoft.com/office/powerpoint/2010/main" val="226170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CA91-D96A-60D7-CDF6-C3399ED9AA5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0285B1-FC78-5ADE-B3CC-9176A240AF5E}"/>
              </a:ext>
            </a:extLst>
          </p:cNvPr>
          <p:cNvSpPr>
            <a:spLocks noGrp="1"/>
          </p:cNvSpPr>
          <p:nvPr>
            <p:ph type="sldNum" sz="quarter" idx="12"/>
          </p:nvPr>
        </p:nvSpPr>
        <p:spPr/>
        <p:txBody>
          <a:bodyPr/>
          <a:lstStyle/>
          <a:p>
            <a:fld id="{307E6868-079E-1649-B8D1-459B42CE4DE3}" type="slidenum">
              <a:rPr lang="en-US" smtClean="0"/>
              <a:t>3</a:t>
            </a:fld>
            <a:endParaRPr lang="en-US"/>
          </a:p>
        </p:txBody>
      </p:sp>
      <p:sp>
        <p:nvSpPr>
          <p:cNvPr id="5" name="AutoShape 6" descr="Joanne Carter">
            <a:extLst>
              <a:ext uri="{FF2B5EF4-FFF2-40B4-BE49-F238E27FC236}">
                <a16:creationId xmlns:a16="http://schemas.microsoft.com/office/drawing/2014/main" id="{7B9567A4-7C7B-FA12-4EC9-A39A60934B5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AutoShape 8" descr="Joanne Carter">
            <a:extLst>
              <a:ext uri="{FF2B5EF4-FFF2-40B4-BE49-F238E27FC236}">
                <a16:creationId xmlns:a16="http://schemas.microsoft.com/office/drawing/2014/main" id="{5F156175-DB79-29BB-D124-90E0A355EE4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 name="AutoShape 10" descr="Joanne Carter">
            <a:extLst>
              <a:ext uri="{FF2B5EF4-FFF2-40B4-BE49-F238E27FC236}">
                <a16:creationId xmlns:a16="http://schemas.microsoft.com/office/drawing/2014/main" id="{E25DD2D0-7179-00A8-3BBE-6F2C82336238}"/>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AutoShape 2" descr="TaShon Thomas">
            <a:extLst>
              <a:ext uri="{FF2B5EF4-FFF2-40B4-BE49-F238E27FC236}">
                <a16:creationId xmlns:a16="http://schemas.microsoft.com/office/drawing/2014/main" id="{6E51E7E1-66BA-BBBF-392E-491CC2289032}"/>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3">
            <a:extLst>
              <a:ext uri="{FF2B5EF4-FFF2-40B4-BE49-F238E27FC236}">
                <a16:creationId xmlns:a16="http://schemas.microsoft.com/office/drawing/2014/main" id="{3A821DB4-9566-394D-C183-C181724E3D3C}"/>
              </a:ext>
            </a:extLst>
          </p:cNvPr>
          <p:cNvSpPr txBox="1">
            <a:spLocks/>
          </p:cNvSpPr>
          <p:nvPr/>
        </p:nvSpPr>
        <p:spPr>
          <a:xfrm>
            <a:off x="4572000" y="1744117"/>
            <a:ext cx="3363660"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TaShon Thomas</a:t>
            </a:r>
          </a:p>
          <a:p>
            <a:pPr marL="115570" indent="0">
              <a:spcBef>
                <a:spcPts val="0"/>
              </a:spcBef>
              <a:spcAft>
                <a:spcPts val="1200"/>
              </a:spcAft>
              <a:buNone/>
            </a:pPr>
            <a:r>
              <a:rPr lang="en-US" sz="2000">
                <a:latin typeface="Open Sans"/>
                <a:ea typeface="Open Sans"/>
                <a:cs typeface="Open Sans"/>
              </a:rPr>
              <a:t>Interim VP, Campaigns and Advocacy</a:t>
            </a:r>
            <a:br>
              <a:rPr lang="en-US" sz="2000">
                <a:latin typeface="Open Sans"/>
              </a:rPr>
            </a:br>
            <a:r>
              <a:rPr lang="en-US" sz="2000">
                <a:latin typeface="Open Sans"/>
                <a:ea typeface="Open Sans"/>
                <a:cs typeface="Open Sans"/>
                <a:hlinkClick r:id="rId3"/>
              </a:rPr>
              <a:t>tthomas@results.org</a:t>
            </a:r>
            <a:endParaRPr lang="en-US" sz="2000"/>
          </a:p>
          <a:p>
            <a:pPr marL="115570" indent="0">
              <a:spcBef>
                <a:spcPts val="0"/>
              </a:spcBef>
              <a:spcAft>
                <a:spcPts val="1200"/>
              </a:spcAft>
              <a:buNone/>
            </a:pPr>
            <a:endParaRPr lang="en-US" sz="2000"/>
          </a:p>
          <a:p>
            <a:pPr>
              <a:buFont typeface="Arial"/>
              <a:buChar char="•"/>
            </a:pPr>
            <a:endParaRPr lang="en-US" sz="2000"/>
          </a:p>
        </p:txBody>
      </p:sp>
      <p:sp>
        <p:nvSpPr>
          <p:cNvPr id="2" name="AutoShape 2" descr="Jos Linn">
            <a:extLst>
              <a:ext uri="{FF2B5EF4-FFF2-40B4-BE49-F238E27FC236}">
                <a16:creationId xmlns:a16="http://schemas.microsoft.com/office/drawing/2014/main" id="{68E5FA0D-BC5A-C418-F7F0-AC7DB0A1A251}"/>
              </a:ext>
            </a:extLst>
          </p:cNvPr>
          <p:cNvSpPr>
            <a:spLocks noChangeAspect="1" noChangeArrowheads="1"/>
          </p:cNvSpPr>
          <p:nvPr/>
        </p:nvSpPr>
        <p:spPr bwMode="auto">
          <a:xfrm>
            <a:off x="5029200" y="3028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person sitting on a bench&#10;&#10;AI-generated content may be incorrect.">
            <a:extLst>
              <a:ext uri="{FF2B5EF4-FFF2-40B4-BE49-F238E27FC236}">
                <a16:creationId xmlns:a16="http://schemas.microsoft.com/office/drawing/2014/main" id="{4A687B06-705B-D943-7A2A-6EF6F3E0EC6E}"/>
              </a:ext>
            </a:extLst>
          </p:cNvPr>
          <p:cNvPicPr>
            <a:picLocks noChangeAspect="1"/>
          </p:cNvPicPr>
          <p:nvPr/>
        </p:nvPicPr>
        <p:blipFill>
          <a:blip r:embed="rId4"/>
          <a:stretch>
            <a:fillRect/>
          </a:stretch>
        </p:blipFill>
        <p:spPr>
          <a:xfrm>
            <a:off x="1559092" y="1142999"/>
            <a:ext cx="2857500" cy="2857500"/>
          </a:xfrm>
          <a:prstGeom prst="rect">
            <a:avLst/>
          </a:prstGeom>
        </p:spPr>
      </p:pic>
    </p:spTree>
    <p:extLst>
      <p:ext uri="{BB962C8B-B14F-4D97-AF65-F5344CB8AC3E}">
        <p14:creationId xmlns:p14="http://schemas.microsoft.com/office/powerpoint/2010/main" val="2851088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E7B46-E871-4E5E-F46B-37641970037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D46CBB8-1412-1EC6-1716-A8FB6584EE39}"/>
              </a:ext>
            </a:extLst>
          </p:cNvPr>
          <p:cNvSpPr>
            <a:spLocks noGrp="1"/>
          </p:cNvSpPr>
          <p:nvPr>
            <p:ph type="title"/>
          </p:nvPr>
        </p:nvSpPr>
        <p:spPr/>
        <p:txBody>
          <a:bodyPr>
            <a:noAutofit/>
          </a:bodyPr>
          <a:lstStyle/>
          <a:p>
            <a:r>
              <a:rPr lang="en-US" sz="2800" dirty="0">
                <a:solidFill>
                  <a:srgbClr val="D50032"/>
                </a:solidFill>
              </a:rPr>
              <a:t>Asking </a:t>
            </a:r>
            <a:r>
              <a:rPr lang="en-US" sz="2800" dirty="0" err="1">
                <a:solidFill>
                  <a:srgbClr val="D50032"/>
                </a:solidFill>
              </a:rPr>
              <a:t>MoCs</a:t>
            </a:r>
            <a:r>
              <a:rPr lang="en-US" sz="2800" dirty="0">
                <a:solidFill>
                  <a:srgbClr val="D50032"/>
                </a:solidFill>
              </a:rPr>
              <a:t> to submit our funding levels in their personal requests</a:t>
            </a:r>
          </a:p>
        </p:txBody>
      </p:sp>
      <p:pic>
        <p:nvPicPr>
          <p:cNvPr id="8" name="Content Placeholder 7">
            <a:extLst>
              <a:ext uri="{FF2B5EF4-FFF2-40B4-BE49-F238E27FC236}">
                <a16:creationId xmlns:a16="http://schemas.microsoft.com/office/drawing/2014/main" id="{F5DF65EC-964E-F67E-FB0D-1A739BABBAB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40240" y="1274618"/>
            <a:ext cx="4131760" cy="3868882"/>
          </a:xfrm>
        </p:spPr>
      </p:pic>
      <p:sp>
        <p:nvSpPr>
          <p:cNvPr id="3" name="AutoShape 2">
            <a:extLst>
              <a:ext uri="{FF2B5EF4-FFF2-40B4-BE49-F238E27FC236}">
                <a16:creationId xmlns:a16="http://schemas.microsoft.com/office/drawing/2014/main" id="{CFC62744-BBAD-35DB-E315-32EDAE3AB88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a:extLst>
              <a:ext uri="{FF2B5EF4-FFF2-40B4-BE49-F238E27FC236}">
                <a16:creationId xmlns:a16="http://schemas.microsoft.com/office/drawing/2014/main" id="{47C20F84-F8A0-5D5B-D912-E9CB76D423D6}"/>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EC1BD900-7F2D-5A13-8294-AC03D6A244B9}"/>
              </a:ext>
              <a:ext uri="{C183D7F6-B498-43B3-948B-1728B52AA6E4}">
                <adec:decorative xmlns:adec="http://schemas.microsoft.com/office/drawing/2017/decorative" val="1"/>
              </a:ext>
            </a:extLst>
          </p:cNvPr>
          <p:cNvPicPr>
            <a:picLocks noChangeAspect="1"/>
          </p:cNvPicPr>
          <p:nvPr/>
        </p:nvPicPr>
        <p:blipFill>
          <a:blip r:embed="rId3"/>
          <a:srcRect t="93"/>
          <a:stretch/>
        </p:blipFill>
        <p:spPr>
          <a:xfrm>
            <a:off x="4724400" y="1205955"/>
            <a:ext cx="3732945" cy="3937545"/>
          </a:xfrm>
          <a:prstGeom prst="rect">
            <a:avLst/>
          </a:prstGeom>
        </p:spPr>
      </p:pic>
    </p:spTree>
    <p:extLst>
      <p:ext uri="{BB962C8B-B14F-4D97-AF65-F5344CB8AC3E}">
        <p14:creationId xmlns:p14="http://schemas.microsoft.com/office/powerpoint/2010/main" val="2022787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5CE59-99B3-AD4E-686A-ED4829563FA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03B546D-2243-10AD-437E-FD3004039FA0}"/>
              </a:ext>
            </a:extLst>
          </p:cNvPr>
          <p:cNvSpPr>
            <a:spLocks noGrp="1"/>
          </p:cNvSpPr>
          <p:nvPr>
            <p:ph type="title"/>
          </p:nvPr>
        </p:nvSpPr>
        <p:spPr>
          <a:xfrm>
            <a:off x="871254" y="47348"/>
            <a:ext cx="7401491" cy="857250"/>
          </a:xfrm>
        </p:spPr>
        <p:txBody>
          <a:bodyPr>
            <a:normAutofit/>
          </a:bodyPr>
          <a:lstStyle/>
          <a:p>
            <a:r>
              <a:rPr lang="en-US" dirty="0">
                <a:solidFill>
                  <a:srgbClr val="D50032"/>
                </a:solidFill>
              </a:rPr>
              <a:t>Generating local media</a:t>
            </a:r>
          </a:p>
        </p:txBody>
      </p:sp>
      <p:pic>
        <p:nvPicPr>
          <p:cNvPr id="2" name="Picture 1">
            <a:extLst>
              <a:ext uri="{FF2B5EF4-FFF2-40B4-BE49-F238E27FC236}">
                <a16:creationId xmlns:a16="http://schemas.microsoft.com/office/drawing/2014/main" id="{F599819E-0F19-4CA2-196D-B5D4F31AE7F0}"/>
              </a:ext>
              <a:ext uri="{C183D7F6-B498-43B3-948B-1728B52AA6E4}">
                <adec:decorative xmlns:adec="http://schemas.microsoft.com/office/drawing/2017/decorative" val="1"/>
              </a:ext>
            </a:extLst>
          </p:cNvPr>
          <p:cNvPicPr>
            <a:picLocks noChangeAspect="1"/>
          </p:cNvPicPr>
          <p:nvPr/>
        </p:nvPicPr>
        <p:blipFill rotWithShape="1">
          <a:blip r:embed="rId2"/>
          <a:srcRect t="95" b="95"/>
          <a:stretch/>
        </p:blipFill>
        <p:spPr>
          <a:xfrm flipH="1">
            <a:off x="2336912" y="1063229"/>
            <a:ext cx="3717140" cy="3717140"/>
          </a:xfrm>
          <a:prstGeom prst="rect">
            <a:avLst/>
          </a:prstGeom>
        </p:spPr>
      </p:pic>
      <p:sp>
        <p:nvSpPr>
          <p:cNvPr id="3" name="TextBox 2">
            <a:extLst>
              <a:ext uri="{FF2B5EF4-FFF2-40B4-BE49-F238E27FC236}">
                <a16:creationId xmlns:a16="http://schemas.microsoft.com/office/drawing/2014/main" id="{500EAB68-6D5C-C6F4-3282-2463F9D9455B}"/>
              </a:ext>
            </a:extLst>
          </p:cNvPr>
          <p:cNvSpPr txBox="1"/>
          <p:nvPr/>
        </p:nvSpPr>
        <p:spPr>
          <a:xfrm>
            <a:off x="3334871" y="4937521"/>
            <a:ext cx="1721223"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Source: </a:t>
            </a:r>
            <a:r>
              <a:rPr lang="en-US" sz="1100" err="1">
                <a:latin typeface="Open Sans" panose="020B0606030504020204" pitchFamily="34" charset="0"/>
                <a:ea typeface="Open Sans" panose="020B0606030504020204" pitchFamily="34" charset="0"/>
                <a:cs typeface="Open Sans" panose="020B0606030504020204" pitchFamily="34" charset="0"/>
              </a:rPr>
              <a:t>Unsplash</a:t>
            </a:r>
            <a:endParaRPr lang="en-US" sz="11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4D703EE6-5A82-B22D-74F3-1352F2486CDA}"/>
              </a:ext>
              <a:ext uri="{C183D7F6-B498-43B3-948B-1728B52AA6E4}">
                <adec:decorative xmlns:adec="http://schemas.microsoft.com/office/drawing/2017/decorative" val="1"/>
              </a:ext>
            </a:extLst>
          </p:cNvPr>
          <p:cNvPicPr>
            <a:picLocks noChangeAspect="1"/>
          </p:cNvPicPr>
          <p:nvPr/>
        </p:nvPicPr>
        <p:blipFill rotWithShape="1">
          <a:blip r:embed="rId3"/>
          <a:srcRect t="441" b="243"/>
          <a:stretch/>
        </p:blipFill>
        <p:spPr>
          <a:xfrm>
            <a:off x="327546" y="3295531"/>
            <a:ext cx="3232046" cy="943371"/>
          </a:xfrm>
          <a:prstGeom prst="rect">
            <a:avLst/>
          </a:prstGeom>
          <a:ln w="38100">
            <a:solidFill>
              <a:schemeClr val="accent2"/>
            </a:solidFill>
          </a:ln>
        </p:spPr>
      </p:pic>
      <p:pic>
        <p:nvPicPr>
          <p:cNvPr id="5" name="Picture 4">
            <a:extLst>
              <a:ext uri="{FF2B5EF4-FFF2-40B4-BE49-F238E27FC236}">
                <a16:creationId xmlns:a16="http://schemas.microsoft.com/office/drawing/2014/main" id="{4C9689BF-B8FA-874A-526A-80B003C9F181}"/>
              </a:ext>
              <a:ext uri="{C183D7F6-B498-43B3-948B-1728B52AA6E4}">
                <adec:decorative xmlns:adec="http://schemas.microsoft.com/office/drawing/2017/decorative" val="1"/>
              </a:ext>
            </a:extLst>
          </p:cNvPr>
          <p:cNvPicPr>
            <a:picLocks noChangeAspect="1"/>
          </p:cNvPicPr>
          <p:nvPr/>
        </p:nvPicPr>
        <p:blipFill rotWithShape="1">
          <a:blip r:embed="rId4"/>
          <a:srcRect b="516"/>
          <a:stretch/>
        </p:blipFill>
        <p:spPr>
          <a:xfrm>
            <a:off x="4951456" y="1628379"/>
            <a:ext cx="3905674" cy="943371"/>
          </a:xfrm>
          <a:prstGeom prst="rect">
            <a:avLst/>
          </a:prstGeom>
          <a:ln w="38100">
            <a:solidFill>
              <a:schemeClr val="accent1"/>
            </a:solidFill>
          </a:ln>
        </p:spPr>
      </p:pic>
      <p:pic>
        <p:nvPicPr>
          <p:cNvPr id="7" name="Picture 6">
            <a:extLst>
              <a:ext uri="{FF2B5EF4-FFF2-40B4-BE49-F238E27FC236}">
                <a16:creationId xmlns:a16="http://schemas.microsoft.com/office/drawing/2014/main" id="{42A8CBE1-A8A2-2171-F3AD-530EE37ABF90}"/>
              </a:ext>
              <a:ext uri="{C183D7F6-B498-43B3-948B-1728B52AA6E4}">
                <adec:decorative xmlns:adec="http://schemas.microsoft.com/office/drawing/2017/decorative" val="1"/>
              </a:ext>
            </a:extLst>
          </p:cNvPr>
          <p:cNvPicPr>
            <a:picLocks noChangeAspect="1"/>
          </p:cNvPicPr>
          <p:nvPr/>
        </p:nvPicPr>
        <p:blipFill rotWithShape="1">
          <a:blip r:embed="rId5"/>
          <a:srcRect b="421"/>
          <a:stretch/>
        </p:blipFill>
        <p:spPr>
          <a:xfrm>
            <a:off x="4734546" y="3575849"/>
            <a:ext cx="4187025" cy="943371"/>
          </a:xfrm>
          <a:prstGeom prst="rect">
            <a:avLst/>
          </a:prstGeom>
          <a:ln w="38100">
            <a:solidFill>
              <a:schemeClr val="tx2"/>
            </a:solidFill>
          </a:ln>
        </p:spPr>
      </p:pic>
    </p:spTree>
    <p:extLst>
      <p:ext uri="{BB962C8B-B14F-4D97-AF65-F5344CB8AC3E}">
        <p14:creationId xmlns:p14="http://schemas.microsoft.com/office/powerpoint/2010/main" val="936921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C6259-ACCC-F5B2-BEC9-9B28ACDFAA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69DEF8-8DEB-053F-2A6F-B000E93961AB}"/>
              </a:ext>
            </a:extLst>
          </p:cNvPr>
          <p:cNvSpPr>
            <a:spLocks noGrp="1"/>
          </p:cNvSpPr>
          <p:nvPr>
            <p:ph type="title"/>
          </p:nvPr>
        </p:nvSpPr>
        <p:spPr/>
        <p:txBody>
          <a:bodyPr>
            <a:normAutofit/>
          </a:bodyPr>
          <a:lstStyle/>
          <a:p>
            <a:r>
              <a:rPr lang="en-US">
                <a:latin typeface="Open Sans"/>
                <a:ea typeface="Open Sans"/>
                <a:cs typeface="Open Sans"/>
              </a:rPr>
              <a:t>Next Steps</a:t>
            </a:r>
            <a:endParaRPr lang="en-US"/>
          </a:p>
        </p:txBody>
      </p:sp>
    </p:spTree>
    <p:extLst>
      <p:ext uri="{BB962C8B-B14F-4D97-AF65-F5344CB8AC3E}">
        <p14:creationId xmlns:p14="http://schemas.microsoft.com/office/powerpoint/2010/main" val="3869610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5BA1-83A8-5634-B1FC-B907ED18F8B6}"/>
              </a:ext>
            </a:extLst>
          </p:cNvPr>
          <p:cNvSpPr>
            <a:spLocks noGrp="1"/>
          </p:cNvSpPr>
          <p:nvPr>
            <p:ph type="title"/>
          </p:nvPr>
        </p:nvSpPr>
        <p:spPr>
          <a:xfrm>
            <a:off x="871254" y="0"/>
            <a:ext cx="7401491" cy="857250"/>
          </a:xfrm>
        </p:spPr>
        <p:txBody>
          <a:bodyPr/>
          <a:lstStyle/>
          <a:p>
            <a:r>
              <a:rPr lang="en-US" dirty="0">
                <a:solidFill>
                  <a:srgbClr val="D50032"/>
                </a:solidFill>
                <a:latin typeface="Open Sans"/>
                <a:ea typeface="Open Sans"/>
                <a:cs typeface="Open Sans"/>
              </a:rPr>
              <a:t>Next Steps</a:t>
            </a:r>
            <a:endParaRPr lang="en-US" dirty="0">
              <a:solidFill>
                <a:srgbClr val="D50032"/>
              </a:solidFill>
            </a:endParaRPr>
          </a:p>
        </p:txBody>
      </p:sp>
      <p:sp>
        <p:nvSpPr>
          <p:cNvPr id="3" name="Content Placeholder 2">
            <a:extLst>
              <a:ext uri="{FF2B5EF4-FFF2-40B4-BE49-F238E27FC236}">
                <a16:creationId xmlns:a16="http://schemas.microsoft.com/office/drawing/2014/main" id="{1E3EA546-251B-1808-EF01-1E4A57CF24D9}"/>
              </a:ext>
            </a:extLst>
          </p:cNvPr>
          <p:cNvSpPr>
            <a:spLocks noGrp="1"/>
          </p:cNvSpPr>
          <p:nvPr>
            <p:ph idx="1"/>
          </p:nvPr>
        </p:nvSpPr>
        <p:spPr>
          <a:xfrm>
            <a:off x="457200" y="1064111"/>
            <a:ext cx="8229600" cy="3782273"/>
          </a:xfrm>
        </p:spPr>
        <p:txBody>
          <a:bodyPr vert="horz" lIns="91440" tIns="45720" rIns="91440" bIns="45720" rtlCol="0" anchor="t">
            <a:normAutofit fontScale="85000" lnSpcReduction="10000"/>
          </a:bodyPr>
          <a:lstStyle/>
          <a:p>
            <a:pPr>
              <a:lnSpc>
                <a:spcPct val="124000"/>
              </a:lnSpc>
              <a:spcBef>
                <a:spcPts val="0"/>
              </a:spcBef>
              <a:spcAft>
                <a:spcPts val="600"/>
              </a:spcAft>
            </a:pPr>
            <a:r>
              <a:rPr lang="en-US" dirty="0">
                <a:latin typeface="Open Sans"/>
                <a:ea typeface="Open Sans"/>
                <a:cs typeface="Open Sans"/>
              </a:rPr>
              <a:t>Continue to advocate for funding of vital anti-poverty programs during the current budget fight</a:t>
            </a:r>
            <a:endParaRPr lang="en-US" dirty="0"/>
          </a:p>
          <a:p>
            <a:pPr>
              <a:lnSpc>
                <a:spcPct val="124000"/>
              </a:lnSpc>
              <a:spcBef>
                <a:spcPts val="0"/>
              </a:spcBef>
              <a:spcAft>
                <a:spcPts val="600"/>
              </a:spcAft>
            </a:pPr>
            <a:r>
              <a:rPr lang="en-US" dirty="0">
                <a:latin typeface="Open Sans"/>
                <a:ea typeface="Open Sans"/>
                <a:cs typeface="Open Sans"/>
              </a:rPr>
              <a:t>Re-engage different policy advocacy committees with grassroots (</a:t>
            </a:r>
            <a:r>
              <a:rPr lang="en-US" dirty="0" err="1">
                <a:latin typeface="Open Sans"/>
                <a:ea typeface="Open Sans"/>
                <a:cs typeface="Open Sans"/>
              </a:rPr>
              <a:t>ie</a:t>
            </a:r>
            <a:r>
              <a:rPr lang="en-US" dirty="0">
                <a:latin typeface="Open Sans"/>
                <a:ea typeface="Open Sans"/>
                <a:cs typeface="Open Sans"/>
              </a:rPr>
              <a:t> Tax Justice League, etc.)</a:t>
            </a:r>
            <a:endParaRPr lang="en-US" dirty="0"/>
          </a:p>
          <a:p>
            <a:pPr>
              <a:lnSpc>
                <a:spcPct val="124000"/>
              </a:lnSpc>
              <a:spcBef>
                <a:spcPts val="0"/>
              </a:spcBef>
              <a:spcAft>
                <a:spcPts val="600"/>
              </a:spcAft>
            </a:pPr>
            <a:r>
              <a:rPr lang="en-US" dirty="0">
                <a:latin typeface="Open Sans"/>
                <a:ea typeface="Open Sans"/>
                <a:cs typeface="Open Sans"/>
              </a:rPr>
              <a:t>Grassroots campaigns will likely occur on a quarterly basis due to current political environment</a:t>
            </a:r>
            <a:endParaRPr lang="en-US" dirty="0"/>
          </a:p>
        </p:txBody>
      </p:sp>
      <p:sp>
        <p:nvSpPr>
          <p:cNvPr id="4" name="Slide Number Placeholder 3">
            <a:extLst>
              <a:ext uri="{FF2B5EF4-FFF2-40B4-BE49-F238E27FC236}">
                <a16:creationId xmlns:a16="http://schemas.microsoft.com/office/drawing/2014/main" id="{A7F185B6-95C0-97DB-4E51-D81A8A57EB5F}"/>
              </a:ext>
            </a:extLst>
          </p:cNvPr>
          <p:cNvSpPr>
            <a:spLocks noGrp="1"/>
          </p:cNvSpPr>
          <p:nvPr>
            <p:ph type="sldNum" sz="quarter" idx="12"/>
          </p:nvPr>
        </p:nvSpPr>
        <p:spPr/>
        <p:txBody>
          <a:bodyPr/>
          <a:lstStyle/>
          <a:p>
            <a:fld id="{307E6868-079E-1649-B8D1-459B42CE4DE3}" type="slidenum">
              <a:rPr lang="en-US" smtClean="0"/>
              <a:pPr/>
              <a:t>33</a:t>
            </a:fld>
            <a:endParaRPr lang="en-US"/>
          </a:p>
        </p:txBody>
      </p:sp>
    </p:spTree>
    <p:extLst>
      <p:ext uri="{BB962C8B-B14F-4D97-AF65-F5344CB8AC3E}">
        <p14:creationId xmlns:p14="http://schemas.microsoft.com/office/powerpoint/2010/main" val="865787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176C6-4E65-C5A7-717C-51CF5A3186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972809-3FDE-831C-6992-E1D22D8F11ED}"/>
              </a:ext>
            </a:extLst>
          </p:cNvPr>
          <p:cNvSpPr>
            <a:spLocks noGrp="1"/>
          </p:cNvSpPr>
          <p:nvPr>
            <p:ph type="title" idx="4294967295"/>
          </p:nvPr>
        </p:nvSpPr>
        <p:spPr>
          <a:xfrm>
            <a:off x="457200" y="5143500"/>
            <a:ext cx="8229600" cy="857250"/>
          </a:xfrm>
        </p:spPr>
        <p:txBody>
          <a:bodyPr vert="horz" lIns="91440" tIns="45720" rIns="91440" bIns="45720" rtlCol="0" anchor="t">
            <a:normAutofit fontScale="90000"/>
          </a:bodyPr>
          <a:lstStyle/>
          <a:p>
            <a:r>
              <a:rPr lang="en-US"/>
              <a:t>RESULTS website and social media</a:t>
            </a:r>
          </a:p>
        </p:txBody>
      </p:sp>
    </p:spTree>
    <p:extLst>
      <p:ext uri="{BB962C8B-B14F-4D97-AF65-F5344CB8AC3E}">
        <p14:creationId xmlns:p14="http://schemas.microsoft.com/office/powerpoint/2010/main" val="43815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D80C2-82D1-26E8-34BA-C145419B43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2A83B4-ED85-31E1-3F57-CC9BEC4861DA}"/>
              </a:ext>
            </a:extLst>
          </p:cNvPr>
          <p:cNvSpPr>
            <a:spLocks noGrp="1"/>
          </p:cNvSpPr>
          <p:nvPr>
            <p:ph type="title"/>
          </p:nvPr>
        </p:nvSpPr>
        <p:spPr/>
        <p:txBody>
          <a:bodyPr>
            <a:normAutofit/>
          </a:bodyPr>
          <a:lstStyle/>
          <a:p>
            <a:r>
              <a:rPr lang="en-US">
                <a:latin typeface="Open Sans"/>
                <a:ea typeface="Open Sans"/>
                <a:cs typeface="Open Sans"/>
              </a:rPr>
              <a:t>RESOURCES</a:t>
            </a:r>
            <a:endParaRPr lang="en-US"/>
          </a:p>
        </p:txBody>
      </p:sp>
    </p:spTree>
    <p:extLst>
      <p:ext uri="{BB962C8B-B14F-4D97-AF65-F5344CB8AC3E}">
        <p14:creationId xmlns:p14="http://schemas.microsoft.com/office/powerpoint/2010/main" val="3406864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B59E0-F6EF-86C8-FBCE-8BCF6722F3B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ADD579-CEB1-1965-DC94-BA9ADFB29D13}"/>
              </a:ext>
            </a:extLst>
          </p:cNvPr>
          <p:cNvSpPr>
            <a:spLocks noGrp="1"/>
          </p:cNvSpPr>
          <p:nvPr>
            <p:ph type="title"/>
          </p:nvPr>
        </p:nvSpPr>
        <p:spPr/>
        <p:txBody>
          <a:bodyPr>
            <a:normAutofit fontScale="90000"/>
          </a:bodyPr>
          <a:lstStyle/>
          <a:p>
            <a:r>
              <a:rPr lang="en-US">
                <a:latin typeface="Open Sans"/>
                <a:ea typeface="Open Sans"/>
                <a:cs typeface="Open Sans"/>
              </a:rPr>
              <a:t>In-Depth Information on Priorities</a:t>
            </a:r>
            <a:endParaRPr lang="en-US"/>
          </a:p>
        </p:txBody>
      </p:sp>
    </p:spTree>
    <p:extLst>
      <p:ext uri="{BB962C8B-B14F-4D97-AF65-F5344CB8AC3E}">
        <p14:creationId xmlns:p14="http://schemas.microsoft.com/office/powerpoint/2010/main" val="425236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861AB-FCB6-4E06-A234-B900BB80A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713C-B1EF-7743-D5A4-BB42CEA46317}"/>
              </a:ext>
            </a:extLst>
          </p:cNvPr>
          <p:cNvSpPr>
            <a:spLocks noGrp="1"/>
          </p:cNvSpPr>
          <p:nvPr>
            <p:ph type="title"/>
          </p:nvPr>
        </p:nvSpPr>
        <p:spPr>
          <a:xfrm>
            <a:off x="871254" y="0"/>
            <a:ext cx="7401491" cy="857250"/>
          </a:xfrm>
        </p:spPr>
        <p:txBody>
          <a:bodyPr>
            <a:normAutofit/>
          </a:bodyPr>
          <a:lstStyle/>
          <a:p>
            <a:r>
              <a:rPr lang="en-US" sz="3200" dirty="0">
                <a:solidFill>
                  <a:srgbClr val="D50032"/>
                </a:solidFill>
                <a:latin typeface="Open Sans"/>
                <a:ea typeface="Open Sans"/>
                <a:cs typeface="Open Sans"/>
              </a:rPr>
              <a:t>Housing Choice Vouchers</a:t>
            </a:r>
            <a:endParaRPr lang="en-US" dirty="0"/>
          </a:p>
        </p:txBody>
      </p:sp>
      <p:sp>
        <p:nvSpPr>
          <p:cNvPr id="3" name="Content Placeholder 2">
            <a:extLst>
              <a:ext uri="{FF2B5EF4-FFF2-40B4-BE49-F238E27FC236}">
                <a16:creationId xmlns:a16="http://schemas.microsoft.com/office/drawing/2014/main" id="{8DEED134-5909-201E-CD59-A201BEF7FE8F}"/>
              </a:ext>
            </a:extLst>
          </p:cNvPr>
          <p:cNvSpPr>
            <a:spLocks noGrp="1"/>
          </p:cNvSpPr>
          <p:nvPr>
            <p:ph idx="1"/>
          </p:nvPr>
        </p:nvSpPr>
        <p:spPr>
          <a:xfrm>
            <a:off x="457200" y="907825"/>
            <a:ext cx="8229600" cy="3581686"/>
          </a:xfrm>
        </p:spPr>
        <p:txBody>
          <a:bodyPr vert="horz" lIns="91440" tIns="45720" rIns="91440" bIns="45720" rtlCol="0" anchor="t">
            <a:noAutofit/>
          </a:bodyPr>
          <a:lstStyle/>
          <a:p>
            <a:pPr>
              <a:lnSpc>
                <a:spcPct val="113999"/>
              </a:lnSpc>
              <a:spcBef>
                <a:spcPts val="0"/>
              </a:spcBef>
              <a:spcAft>
                <a:spcPts val="1200"/>
              </a:spcAft>
            </a:pPr>
            <a:r>
              <a:rPr lang="en-US" sz="1700" b="1" dirty="0">
                <a:latin typeface="Open Sans"/>
                <a:ea typeface="Open Sans"/>
                <a:cs typeface="Open Sans"/>
              </a:rPr>
              <a:t>Helps with rent affordability</a:t>
            </a:r>
            <a:r>
              <a:rPr lang="en-US" sz="1700" dirty="0">
                <a:latin typeface="Open Sans"/>
                <a:ea typeface="Open Sans"/>
                <a:cs typeface="Open Sans"/>
              </a:rPr>
              <a:t>: provides rental assistance to low-income families, the elderly, and individuals with disabilities </a:t>
            </a:r>
            <a:endParaRPr lang="en-US" sz="1700" dirty="0"/>
          </a:p>
          <a:p>
            <a:pPr>
              <a:lnSpc>
                <a:spcPct val="113999"/>
              </a:lnSpc>
              <a:spcBef>
                <a:spcPts val="0"/>
              </a:spcBef>
              <a:spcAft>
                <a:spcPts val="1200"/>
              </a:spcAft>
            </a:pPr>
            <a:r>
              <a:rPr lang="en-US" sz="1700" b="1" dirty="0">
                <a:latin typeface="Open Sans"/>
                <a:ea typeface="Open Sans"/>
                <a:cs typeface="Open Sans"/>
              </a:rPr>
              <a:t>Public-Private Partnership</a:t>
            </a:r>
            <a:r>
              <a:rPr lang="en-US" sz="1700" dirty="0">
                <a:latin typeface="Open Sans"/>
                <a:ea typeface="Open Sans"/>
                <a:cs typeface="Open Sans"/>
              </a:rPr>
              <a:t>: Participants can rent housing in the private market w/o paying more than 30 percent of their income</a:t>
            </a:r>
            <a:endParaRPr lang="en-US" sz="1700" dirty="0"/>
          </a:p>
          <a:p>
            <a:pPr>
              <a:lnSpc>
                <a:spcPct val="113999"/>
              </a:lnSpc>
              <a:spcBef>
                <a:spcPts val="0"/>
              </a:spcBef>
              <a:spcAft>
                <a:spcPts val="1200"/>
              </a:spcAft>
            </a:pPr>
            <a:r>
              <a:rPr lang="en-US" sz="1700" b="1" dirty="0">
                <a:latin typeface="Open Sans"/>
                <a:ea typeface="Open Sans"/>
                <a:cs typeface="Open Sans"/>
              </a:rPr>
              <a:t>Special purpose vouchers</a:t>
            </a:r>
            <a:r>
              <a:rPr lang="en-US" sz="1700" dirty="0">
                <a:latin typeface="Open Sans"/>
                <a:ea typeface="Open Sans"/>
                <a:cs typeface="Open Sans"/>
              </a:rPr>
              <a:t>: Some vouchers target specific populations like foster youth, people with disabilities, veterans, survivors of domestic violence and sexual assault or have additional services like mobility vouchers</a:t>
            </a:r>
          </a:p>
          <a:p>
            <a:pPr>
              <a:lnSpc>
                <a:spcPct val="113999"/>
              </a:lnSpc>
              <a:spcBef>
                <a:spcPts val="0"/>
              </a:spcBef>
              <a:spcAft>
                <a:spcPts val="1200"/>
              </a:spcAft>
            </a:pPr>
            <a:r>
              <a:rPr lang="en-US" sz="1700" b="1" dirty="0">
                <a:latin typeface="Open Sans"/>
                <a:ea typeface="Open Sans"/>
                <a:cs typeface="Open Sans"/>
              </a:rPr>
              <a:t>Emergency Housing Vouchers</a:t>
            </a:r>
            <a:r>
              <a:rPr lang="en-US" sz="1700" dirty="0">
                <a:latin typeface="Open Sans"/>
                <a:ea typeface="Open Sans"/>
                <a:cs typeface="Open Sans"/>
              </a:rPr>
              <a:t>: Narrower eligibility for people experiencing homelessness, created under American Rescue Plan Act</a:t>
            </a:r>
          </a:p>
          <a:p>
            <a:pPr>
              <a:lnSpc>
                <a:spcPct val="113999"/>
              </a:lnSpc>
              <a:spcBef>
                <a:spcPts val="0"/>
              </a:spcBef>
              <a:spcAft>
                <a:spcPts val="1200"/>
              </a:spcAft>
            </a:pPr>
            <a:r>
              <a:rPr lang="en-US" sz="1700" b="1" dirty="0">
                <a:latin typeface="Open Sans"/>
                <a:ea typeface="Open Sans"/>
                <a:cs typeface="Open Sans"/>
              </a:rPr>
              <a:t>US Department of Housing and Urban Development</a:t>
            </a:r>
            <a:r>
              <a:rPr lang="en-US" sz="1700" dirty="0">
                <a:latin typeface="Open Sans"/>
                <a:ea typeface="Open Sans"/>
                <a:cs typeface="Open Sans"/>
              </a:rPr>
              <a:t>: implements HCV, in partnership with local Public Housing Agencies </a:t>
            </a:r>
          </a:p>
          <a:p>
            <a:pPr>
              <a:lnSpc>
                <a:spcPct val="113999"/>
              </a:lnSpc>
              <a:spcBef>
                <a:spcPts val="0"/>
              </a:spcBef>
              <a:spcAft>
                <a:spcPts val="1200"/>
              </a:spcAft>
              <a:buFont typeface="Arial"/>
              <a:buChar char="•"/>
            </a:pPr>
            <a:endParaRPr lang="en-US" sz="1600" dirty="0">
              <a:latin typeface="Open Sans"/>
              <a:ea typeface="Open Sans"/>
              <a:cs typeface="Open Sans"/>
            </a:endParaRPr>
          </a:p>
        </p:txBody>
      </p:sp>
      <p:sp>
        <p:nvSpPr>
          <p:cNvPr id="5" name="Slide Number Placeholder 4">
            <a:extLst>
              <a:ext uri="{FF2B5EF4-FFF2-40B4-BE49-F238E27FC236}">
                <a16:creationId xmlns:a16="http://schemas.microsoft.com/office/drawing/2014/main" id="{5E04021A-9AFA-C5D8-64C8-2425776F7505}"/>
              </a:ext>
            </a:extLst>
          </p:cNvPr>
          <p:cNvSpPr>
            <a:spLocks noGrp="1"/>
          </p:cNvSpPr>
          <p:nvPr>
            <p:ph type="sldNum" sz="quarter" idx="12"/>
          </p:nvPr>
        </p:nvSpPr>
        <p:spPr/>
        <p:txBody>
          <a:bodyPr/>
          <a:lstStyle/>
          <a:p>
            <a:fld id="{307E6868-079E-1649-B8D1-459B42CE4DE3}" type="slidenum">
              <a:rPr lang="en-US" smtClean="0"/>
              <a:t>37</a:t>
            </a:fld>
            <a:endParaRPr lang="en-US"/>
          </a:p>
        </p:txBody>
      </p:sp>
    </p:spTree>
    <p:extLst>
      <p:ext uri="{BB962C8B-B14F-4D97-AF65-F5344CB8AC3E}">
        <p14:creationId xmlns:p14="http://schemas.microsoft.com/office/powerpoint/2010/main" val="431173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4E126-3C7B-F0CE-F88A-FA69922F8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170122-C557-C491-5F26-8D20247AF4C9}"/>
              </a:ext>
            </a:extLst>
          </p:cNvPr>
          <p:cNvSpPr>
            <a:spLocks noGrp="1"/>
          </p:cNvSpPr>
          <p:nvPr>
            <p:ph type="title"/>
          </p:nvPr>
        </p:nvSpPr>
        <p:spPr>
          <a:xfrm>
            <a:off x="693335" y="102393"/>
            <a:ext cx="7757330" cy="857250"/>
          </a:xfrm>
        </p:spPr>
        <p:txBody>
          <a:bodyPr>
            <a:normAutofit/>
          </a:bodyPr>
          <a:lstStyle/>
          <a:p>
            <a:r>
              <a:rPr lang="en-US" sz="2400" dirty="0">
                <a:solidFill>
                  <a:srgbClr val="D50032"/>
                </a:solidFill>
                <a:latin typeface="Open Sans"/>
                <a:ea typeface="Open Sans"/>
                <a:cs typeface="Open Sans"/>
              </a:rPr>
              <a:t>Special Supplemental Nutrition Program for Women, Infants, and Children (WIC)</a:t>
            </a:r>
            <a:endParaRPr lang="en-US" sz="2400" dirty="0"/>
          </a:p>
        </p:txBody>
      </p:sp>
      <p:sp>
        <p:nvSpPr>
          <p:cNvPr id="3" name="Content Placeholder 2">
            <a:extLst>
              <a:ext uri="{FF2B5EF4-FFF2-40B4-BE49-F238E27FC236}">
                <a16:creationId xmlns:a16="http://schemas.microsoft.com/office/drawing/2014/main" id="{C619D0EB-2FE0-C520-4ED3-D619F76FDC93}"/>
              </a:ext>
            </a:extLst>
          </p:cNvPr>
          <p:cNvSpPr>
            <a:spLocks noGrp="1"/>
          </p:cNvSpPr>
          <p:nvPr>
            <p:ph idx="1"/>
          </p:nvPr>
        </p:nvSpPr>
        <p:spPr>
          <a:xfrm>
            <a:off x="446417" y="1328363"/>
            <a:ext cx="8229600" cy="3581686"/>
          </a:xfrm>
        </p:spPr>
        <p:txBody>
          <a:bodyPr vert="horz" lIns="91440" tIns="45720" rIns="91440" bIns="45720" rtlCol="0" anchor="t">
            <a:noAutofit/>
          </a:bodyPr>
          <a:lstStyle/>
          <a:p>
            <a:pPr>
              <a:lnSpc>
                <a:spcPct val="113999"/>
              </a:lnSpc>
              <a:spcAft>
                <a:spcPts val="1200"/>
              </a:spcAft>
            </a:pPr>
            <a:r>
              <a:rPr lang="en-US" sz="1800" b="1" dirty="0">
                <a:latin typeface="Open Sans"/>
                <a:ea typeface="Open Sans"/>
                <a:cs typeface="Open Sans"/>
              </a:rPr>
              <a:t>Provides health and nutrition support</a:t>
            </a:r>
            <a:r>
              <a:rPr lang="en-US" sz="1800" dirty="0">
                <a:latin typeface="Open Sans"/>
                <a:ea typeface="Open Sans"/>
                <a:cs typeface="Open Sans"/>
              </a:rPr>
              <a:t> to low-income pregnant women, breastfeeding women, and children under five</a:t>
            </a:r>
          </a:p>
          <a:p>
            <a:pPr>
              <a:lnSpc>
                <a:spcPct val="113999"/>
              </a:lnSpc>
              <a:spcBef>
                <a:spcPts val="0"/>
              </a:spcBef>
              <a:spcAft>
                <a:spcPts val="1200"/>
              </a:spcAft>
            </a:pPr>
            <a:r>
              <a:rPr lang="en-US" sz="1800" b="1" dirty="0">
                <a:latin typeface="Open Sans"/>
                <a:ea typeface="Open Sans"/>
                <a:cs typeface="Open Sans"/>
              </a:rPr>
              <a:t>Includes breastfeeding support, nutrition education, healthcare referrals</a:t>
            </a:r>
          </a:p>
          <a:p>
            <a:pPr>
              <a:lnSpc>
                <a:spcPct val="113999"/>
              </a:lnSpc>
              <a:spcBef>
                <a:spcPts val="0"/>
              </a:spcBef>
              <a:spcAft>
                <a:spcPts val="1200"/>
              </a:spcAft>
            </a:pPr>
            <a:r>
              <a:rPr lang="en-US" sz="1800" dirty="0">
                <a:latin typeface="Open Sans"/>
                <a:ea typeface="Open Sans"/>
                <a:cs typeface="Open Sans"/>
              </a:rPr>
              <a:t>Allows participants to buy fresh, frozen, or canned fruits and vegetables at authorized WIC vendors. </a:t>
            </a:r>
          </a:p>
          <a:p>
            <a:pPr>
              <a:lnSpc>
                <a:spcPct val="113999"/>
              </a:lnSpc>
              <a:spcBef>
                <a:spcPts val="0"/>
              </a:spcBef>
              <a:spcAft>
                <a:spcPts val="1200"/>
              </a:spcAft>
            </a:pPr>
            <a:r>
              <a:rPr lang="en-US" sz="1800" dirty="0">
                <a:latin typeface="Open Sans"/>
                <a:ea typeface="Open Sans"/>
                <a:cs typeface="Open Sans"/>
              </a:rPr>
              <a:t>Positive health impacts = healthcare cost savings</a:t>
            </a:r>
            <a:endParaRPr lang="en-US" sz="1800" dirty="0"/>
          </a:p>
          <a:p>
            <a:pPr>
              <a:lnSpc>
                <a:spcPct val="113999"/>
              </a:lnSpc>
              <a:spcBef>
                <a:spcPts val="0"/>
              </a:spcBef>
              <a:spcAft>
                <a:spcPts val="1200"/>
              </a:spcAft>
            </a:pPr>
            <a:r>
              <a:rPr lang="en-US" sz="1800" b="1" dirty="0">
                <a:latin typeface="Open Sans"/>
                <a:ea typeface="Open Sans"/>
                <a:cs typeface="Open Sans"/>
              </a:rPr>
              <a:t>US Department of Agriculture</a:t>
            </a:r>
            <a:r>
              <a:rPr lang="en-US" sz="1800" dirty="0">
                <a:latin typeface="Open Sans"/>
                <a:ea typeface="Open Sans"/>
                <a:cs typeface="Open Sans"/>
              </a:rPr>
              <a:t>: runs WIC through Food and Nutrition Service</a:t>
            </a:r>
            <a:endParaRPr lang="en-US" sz="1800" dirty="0"/>
          </a:p>
          <a:p>
            <a:pPr>
              <a:lnSpc>
                <a:spcPct val="113999"/>
              </a:lnSpc>
              <a:spcBef>
                <a:spcPts val="0"/>
              </a:spcBef>
              <a:spcAft>
                <a:spcPts val="1200"/>
              </a:spcAft>
              <a:buFont typeface="Arial"/>
              <a:buChar char="•"/>
            </a:pPr>
            <a:endParaRPr lang="en-US" sz="1600" dirty="0">
              <a:latin typeface="Open Sans"/>
              <a:ea typeface="Open Sans"/>
              <a:cs typeface="Open Sans"/>
            </a:endParaRPr>
          </a:p>
        </p:txBody>
      </p:sp>
      <p:sp>
        <p:nvSpPr>
          <p:cNvPr id="5" name="Slide Number Placeholder 4">
            <a:extLst>
              <a:ext uri="{FF2B5EF4-FFF2-40B4-BE49-F238E27FC236}">
                <a16:creationId xmlns:a16="http://schemas.microsoft.com/office/drawing/2014/main" id="{0DE69D7E-A226-B4EA-500F-DF167BF72F80}"/>
              </a:ext>
            </a:extLst>
          </p:cNvPr>
          <p:cNvSpPr>
            <a:spLocks noGrp="1"/>
          </p:cNvSpPr>
          <p:nvPr>
            <p:ph type="sldNum" sz="quarter" idx="12"/>
          </p:nvPr>
        </p:nvSpPr>
        <p:spPr/>
        <p:txBody>
          <a:bodyPr/>
          <a:lstStyle/>
          <a:p>
            <a:fld id="{307E6868-079E-1649-B8D1-459B42CE4DE3}" type="slidenum">
              <a:rPr lang="en-US" smtClean="0"/>
              <a:t>38</a:t>
            </a:fld>
            <a:endParaRPr lang="en-US"/>
          </a:p>
        </p:txBody>
      </p:sp>
    </p:spTree>
    <p:extLst>
      <p:ext uri="{BB962C8B-B14F-4D97-AF65-F5344CB8AC3E}">
        <p14:creationId xmlns:p14="http://schemas.microsoft.com/office/powerpoint/2010/main" val="2288012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30F9F-74D2-D99D-9834-195241CEE94A}"/>
            </a:ext>
          </a:extLst>
        </p:cNvPr>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1ED6AFF0-337C-4B95-CAA6-ABB96A0441F1}"/>
              </a:ext>
            </a:extLst>
          </p:cNvPr>
          <p:cNvSpPr>
            <a:spLocks noGrp="1"/>
          </p:cNvSpPr>
          <p:nvPr>
            <p:ph type="sldNum" sz="quarter" idx="12"/>
          </p:nvPr>
        </p:nvSpPr>
        <p:spPr>
          <a:xfrm>
            <a:off x="0" y="9834"/>
            <a:ext cx="457200" cy="273844"/>
          </a:xfrm>
        </p:spPr>
        <p:txBody>
          <a:bodyPr/>
          <a:lstStyle/>
          <a:p>
            <a:pPr algn="ctr"/>
            <a:fld id="{307E6868-079E-1649-B8D1-459B42CE4DE3}" type="slidenum">
              <a:rPr 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ctr"/>
              <a:t>39</a:t>
            </a:fld>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a:extLst>
              <a:ext uri="{FF2B5EF4-FFF2-40B4-BE49-F238E27FC236}">
                <a16:creationId xmlns:a16="http://schemas.microsoft.com/office/drawing/2014/main" id="{AB2A4293-2F20-F888-B11B-7AC6D40A7DE3}"/>
              </a:ext>
            </a:extLst>
          </p:cNvPr>
          <p:cNvSpPr>
            <a:spLocks noGrp="1"/>
          </p:cNvSpPr>
          <p:nvPr>
            <p:ph idx="1"/>
          </p:nvPr>
        </p:nvSpPr>
        <p:spPr>
          <a:xfrm>
            <a:off x="621792" y="146756"/>
            <a:ext cx="7900416" cy="764206"/>
          </a:xfrm>
        </p:spPr>
        <p:txBody>
          <a:bodyPr vert="horz" lIns="91440" tIns="45720" rIns="91440" bIns="45720" rtlCol="0" anchor="t">
            <a:normAutofit/>
          </a:bodyPr>
          <a:lstStyle/>
          <a:p>
            <a:pPr marL="0" indent="0" algn="ctr">
              <a:spcBef>
                <a:spcPts val="0"/>
              </a:spcBef>
              <a:spcAft>
                <a:spcPts val="1200"/>
              </a:spcAft>
              <a:buNone/>
            </a:pPr>
            <a:r>
              <a:rPr lang="en-US" sz="3200" b="1" dirty="0">
                <a:solidFill>
                  <a:srgbClr val="D50032"/>
                </a:solidFill>
                <a:latin typeface="Open Sans"/>
                <a:ea typeface="Open Sans"/>
                <a:cs typeface="Open Sans"/>
              </a:rPr>
              <a:t>Looming threats on Housing</a:t>
            </a:r>
            <a:endParaRPr lang="en-US" sz="32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14B16026-6541-E5B8-0EB3-D0CEB5EF1CFA}"/>
              </a:ext>
            </a:extLst>
          </p:cNvPr>
          <p:cNvSpPr txBox="1"/>
          <p:nvPr/>
        </p:nvSpPr>
        <p:spPr>
          <a:xfrm>
            <a:off x="621792" y="994676"/>
            <a:ext cx="8104519" cy="4766946"/>
          </a:xfrm>
          <a:prstGeom prst="rect">
            <a:avLst/>
          </a:prstGeom>
          <a:noFill/>
        </p:spPr>
        <p:txBody>
          <a:bodyPr wrap="square">
            <a:spAutoFit/>
          </a:bodyPr>
          <a:lstStyle/>
          <a:p>
            <a:pPr marL="285750" indent="-285750">
              <a:lnSpc>
                <a:spcPct val="114000"/>
              </a:lnSpc>
              <a:spcAft>
                <a:spcPts val="600"/>
              </a:spcAft>
              <a:buFont typeface="Arial" panose="020B0604020202020204" pitchFamily="34" charset="0"/>
              <a:buChar char="•"/>
            </a:pPr>
            <a:r>
              <a:rPr lang="en-US" sz="2000" b="1" dirty="0">
                <a:solidFill>
                  <a:srgbClr val="000000"/>
                </a:solidFill>
                <a:latin typeface="Open Sans" panose="020B0606030504020204" pitchFamily="34" charset="0"/>
              </a:rPr>
              <a:t>Trump Administration Budget Proposals to Congress</a:t>
            </a:r>
            <a:endParaRPr lang="en-US" sz="1600" dirty="0">
              <a:solidFill>
                <a:srgbClr val="000000"/>
              </a:solidFill>
              <a:latin typeface="Open Sans" panose="020B0606030504020204" pitchFamily="34" charset="0"/>
            </a:endParaRPr>
          </a:p>
          <a:p>
            <a:pPr marL="742950" lvl="1" indent="-285750">
              <a:lnSpc>
                <a:spcPct val="114000"/>
              </a:lnSpc>
              <a:spcAft>
                <a:spcPts val="600"/>
              </a:spcAft>
              <a:buFont typeface="Arial" panose="020B0604020202020204" pitchFamily="34" charset="0"/>
              <a:buChar char="•"/>
            </a:pPr>
            <a:r>
              <a:rPr lang="en-US" dirty="0">
                <a:solidFill>
                  <a:srgbClr val="000000"/>
                </a:solidFill>
                <a:latin typeface="Open Sans" panose="020B0606030504020204" pitchFamily="34" charset="0"/>
              </a:rPr>
              <a:t>Reduce funding, consolidate, and block grant rental assistance + 2-year time-limit</a:t>
            </a:r>
          </a:p>
          <a:p>
            <a:pPr marL="742950" lvl="1" indent="-285750">
              <a:lnSpc>
                <a:spcPct val="114000"/>
              </a:lnSpc>
              <a:spcAft>
                <a:spcPts val="600"/>
              </a:spcAft>
              <a:buFont typeface="Arial" panose="020B0604020202020204" pitchFamily="34" charset="0"/>
              <a:buChar char="•"/>
            </a:pPr>
            <a:r>
              <a:rPr lang="en-US" dirty="0">
                <a:solidFill>
                  <a:srgbClr val="000000"/>
                </a:solidFill>
                <a:latin typeface="Open Sans" panose="020B0606030504020204" pitchFamily="34" charset="0"/>
              </a:rPr>
              <a:t>Eliminate housing and homelessness programs</a:t>
            </a:r>
          </a:p>
          <a:p>
            <a:pPr marL="742950" lvl="1" indent="-285750">
              <a:lnSpc>
                <a:spcPct val="114000"/>
              </a:lnSpc>
              <a:spcAft>
                <a:spcPts val="600"/>
              </a:spcAft>
              <a:buFont typeface="Arial" panose="020B0604020202020204" pitchFamily="34" charset="0"/>
              <a:buChar char="•"/>
            </a:pPr>
            <a:r>
              <a:rPr lang="en-US" dirty="0">
                <a:solidFill>
                  <a:srgbClr val="000000"/>
                </a:solidFill>
                <a:latin typeface="Open Sans" panose="020B0606030504020204" pitchFamily="34" charset="0"/>
              </a:rPr>
              <a:t>Slash funding for HUD by 44 percent</a:t>
            </a:r>
            <a:endParaRPr lang="en-US" sz="2400" b="1" i="0" dirty="0">
              <a:solidFill>
                <a:srgbClr val="000000"/>
              </a:solidFill>
              <a:effectLst/>
              <a:latin typeface="Open Sans" panose="020B0606030504020204" pitchFamily="34" charset="0"/>
            </a:endParaRPr>
          </a:p>
          <a:p>
            <a:pPr marL="285750" indent="-285750">
              <a:lnSpc>
                <a:spcPct val="114000"/>
              </a:lnSpc>
              <a:spcAft>
                <a:spcPts val="600"/>
              </a:spcAft>
              <a:buFont typeface="Arial" panose="020B0604020202020204" pitchFamily="34" charset="0"/>
              <a:buChar char="•"/>
            </a:pPr>
            <a:r>
              <a:rPr lang="en-US" sz="2000" b="1" dirty="0">
                <a:solidFill>
                  <a:srgbClr val="000000"/>
                </a:solidFill>
                <a:latin typeface="Open Sans" panose="020B0606030504020204" pitchFamily="34" charset="0"/>
              </a:rPr>
              <a:t>State and Local Governments Wasting Taxpayer Dollars</a:t>
            </a:r>
            <a:endParaRPr lang="en-US" sz="1600" i="0" dirty="0">
              <a:solidFill>
                <a:srgbClr val="000000"/>
              </a:solidFill>
              <a:effectLst/>
              <a:latin typeface="Open Sans" panose="020B0606030504020204" pitchFamily="34" charset="0"/>
            </a:endParaRPr>
          </a:p>
          <a:p>
            <a:pPr marL="742950" lvl="1" indent="-285750">
              <a:lnSpc>
                <a:spcPct val="114000"/>
              </a:lnSpc>
              <a:spcAft>
                <a:spcPts val="600"/>
              </a:spcAft>
              <a:buFont typeface="Arial" panose="020B0604020202020204" pitchFamily="34" charset="0"/>
              <a:buChar char="•"/>
            </a:pPr>
            <a:r>
              <a:rPr lang="en-US" i="0" dirty="0">
                <a:solidFill>
                  <a:srgbClr val="000000"/>
                </a:solidFill>
                <a:effectLst/>
                <a:latin typeface="Open Sans" panose="020B0606030504020204" pitchFamily="34" charset="0"/>
              </a:rPr>
              <a:t>Increase in criminalization across communities</a:t>
            </a:r>
          </a:p>
          <a:p>
            <a:pPr marL="742950" lvl="1" indent="-285750">
              <a:lnSpc>
                <a:spcPct val="114000"/>
              </a:lnSpc>
              <a:spcAft>
                <a:spcPts val="600"/>
              </a:spcAft>
              <a:buFont typeface="Arial" panose="020B0604020202020204" pitchFamily="34" charset="0"/>
              <a:buChar char="•"/>
            </a:pPr>
            <a:r>
              <a:rPr lang="en-US" i="0" dirty="0">
                <a:solidFill>
                  <a:srgbClr val="000000"/>
                </a:solidFill>
                <a:effectLst/>
                <a:latin typeface="Open Sans" panose="020B0606030504020204" pitchFamily="34" charset="0"/>
              </a:rPr>
              <a:t>Shift public resources from addressing root causes of homelessness &amp; poverty to policing, courts, and incarceration</a:t>
            </a:r>
            <a:endParaRPr lang="en-US" dirty="0">
              <a:solidFill>
                <a:srgbClr val="000000"/>
              </a:solidFill>
              <a:latin typeface="Open Sans" panose="020B0606030504020204" pitchFamily="34" charset="0"/>
            </a:endParaRPr>
          </a:p>
          <a:p>
            <a:pPr marL="742950" lvl="1" indent="-285750">
              <a:lnSpc>
                <a:spcPct val="114000"/>
              </a:lnSpc>
              <a:spcAft>
                <a:spcPts val="600"/>
              </a:spcAft>
              <a:buFont typeface="Arial" panose="020B0604020202020204" pitchFamily="34" charset="0"/>
              <a:buChar char="•"/>
            </a:pPr>
            <a:r>
              <a:rPr lang="en-US" dirty="0">
                <a:solidFill>
                  <a:srgbClr val="000000"/>
                </a:solidFill>
                <a:latin typeface="Open Sans" panose="020B0606030504020204" pitchFamily="34" charset="0"/>
              </a:rPr>
              <a:t>Federal budget shortfalls = more cuts on state</a:t>
            </a:r>
            <a:endParaRPr lang="en-US" i="0" dirty="0">
              <a:solidFill>
                <a:srgbClr val="000000"/>
              </a:solidFill>
              <a:effectLst/>
              <a:latin typeface="Open Sans" panose="020B0606030504020204" pitchFamily="34" charset="0"/>
            </a:endParaRPr>
          </a:p>
          <a:p>
            <a:pPr marL="285750" indent="-285750">
              <a:buFont typeface="Arial" panose="020B0604020202020204" pitchFamily="34" charset="0"/>
              <a:buChar char="•"/>
            </a:pPr>
            <a:endParaRPr lang="en-US" b="1" i="0" dirty="0">
              <a:solidFill>
                <a:srgbClr val="000000"/>
              </a:solidFill>
              <a:effectLst/>
              <a:latin typeface="Open Sans" panose="020B0606030504020204" pitchFamily="34" charset="0"/>
            </a:endParaRPr>
          </a:p>
          <a:p>
            <a:pPr marL="285750" indent="-285750">
              <a:buFont typeface="Arial" panose="020B0604020202020204" pitchFamily="34" charset="0"/>
              <a:buChar char="•"/>
            </a:pPr>
            <a:endParaRPr lang="en-US" b="0" i="0" dirty="0">
              <a:solidFill>
                <a:srgbClr val="000000"/>
              </a:solidFill>
              <a:effectLst/>
              <a:latin typeface="Open Sans" panose="020B0606030504020204" pitchFamily="34" charset="0"/>
            </a:endParaRPr>
          </a:p>
          <a:p>
            <a:endParaRPr lang="en-US" dirty="0">
              <a:solidFill>
                <a:srgbClr val="000000"/>
              </a:solidFill>
            </a:endParaRPr>
          </a:p>
        </p:txBody>
      </p:sp>
    </p:spTree>
    <p:extLst>
      <p:ext uri="{BB962C8B-B14F-4D97-AF65-F5344CB8AC3E}">
        <p14:creationId xmlns:p14="http://schemas.microsoft.com/office/powerpoint/2010/main" val="262530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D22C8-1DE0-69C1-8076-CAC8FC64DFB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1ECC88B-3057-99AE-4223-DFEC50E111BB}"/>
              </a:ext>
            </a:extLst>
          </p:cNvPr>
          <p:cNvSpPr>
            <a:spLocks noGrp="1"/>
          </p:cNvSpPr>
          <p:nvPr>
            <p:ph sz="half" idx="2"/>
          </p:nvPr>
        </p:nvSpPr>
        <p:spPr>
          <a:xfrm>
            <a:off x="4303143" y="1737161"/>
            <a:ext cx="4038600" cy="1749388"/>
          </a:xfrm>
        </p:spPr>
        <p:txBody>
          <a:bodyPr vert="horz" lIns="91440" tIns="45720" rIns="91440" bIns="45720" rtlCol="0" anchor="t">
            <a:normAutofit/>
          </a:bodyPr>
          <a:lstStyle/>
          <a:p>
            <a:pPr marL="0" indent="0">
              <a:spcBef>
                <a:spcPts val="0"/>
              </a:spcBef>
              <a:spcAft>
                <a:spcPts val="1200"/>
              </a:spcAft>
              <a:buNone/>
            </a:pPr>
            <a:r>
              <a:rPr lang="en-US" sz="2000" b="1">
                <a:latin typeface="Open Sans"/>
                <a:ea typeface="Open Sans"/>
                <a:cs typeface="Open Sans"/>
              </a:rPr>
              <a:t>Crickett Nicovich</a:t>
            </a:r>
            <a:endParaRPr lang="en-US" sz="2000" b="1"/>
          </a:p>
          <a:p>
            <a:pPr marL="0" indent="0">
              <a:spcBef>
                <a:spcPts val="0"/>
              </a:spcBef>
              <a:buNone/>
            </a:pPr>
            <a:r>
              <a:rPr lang="en-US" sz="2000">
                <a:latin typeface="Open Sans"/>
                <a:ea typeface="Open Sans"/>
                <a:cs typeface="Open Sans"/>
              </a:rPr>
              <a:t>Director, Government Affairs and Policy</a:t>
            </a:r>
          </a:p>
          <a:p>
            <a:pPr marL="0" indent="0">
              <a:spcBef>
                <a:spcPts val="0"/>
              </a:spcBef>
              <a:buNone/>
            </a:pPr>
            <a:r>
              <a:rPr lang="en-US" sz="2000">
                <a:latin typeface="Open Sans"/>
                <a:ea typeface="Open Sans"/>
                <a:cs typeface="Open Sans"/>
                <a:hlinkClick r:id="rId2"/>
              </a:rPr>
              <a:t>cnicovich@results.org</a:t>
            </a:r>
            <a:r>
              <a:rPr lang="en-US" sz="2000">
                <a:latin typeface="Open Sans"/>
                <a:ea typeface="Open Sans"/>
                <a:cs typeface="Open Sans"/>
              </a:rPr>
              <a:t> </a:t>
            </a:r>
            <a:endParaRPr lang="en-US"/>
          </a:p>
        </p:txBody>
      </p:sp>
      <p:sp>
        <p:nvSpPr>
          <p:cNvPr id="9" name="Slide Number Placeholder 8">
            <a:extLst>
              <a:ext uri="{FF2B5EF4-FFF2-40B4-BE49-F238E27FC236}">
                <a16:creationId xmlns:a16="http://schemas.microsoft.com/office/drawing/2014/main" id="{8A0BC43F-558F-885C-A998-AD22095790D6}"/>
              </a:ext>
            </a:extLst>
          </p:cNvPr>
          <p:cNvSpPr>
            <a:spLocks noGrp="1"/>
          </p:cNvSpPr>
          <p:nvPr>
            <p:ph type="sldNum" sz="quarter" idx="12"/>
          </p:nvPr>
        </p:nvSpPr>
        <p:spPr/>
        <p:txBody>
          <a:bodyPr/>
          <a:lstStyle/>
          <a:p>
            <a:fld id="{307E6868-079E-1649-B8D1-459B42CE4DE3}" type="slidenum">
              <a:rPr lang="en-US" smtClean="0"/>
              <a:t>4</a:t>
            </a:fld>
            <a:endParaRPr lang="en-US"/>
          </a:p>
        </p:txBody>
      </p:sp>
      <p:pic>
        <p:nvPicPr>
          <p:cNvPr id="2" name="Picture 1" descr="A person in a green shirt&#10;&#10;AI-generated content may be incorrect.">
            <a:extLst>
              <a:ext uri="{FF2B5EF4-FFF2-40B4-BE49-F238E27FC236}">
                <a16:creationId xmlns:a16="http://schemas.microsoft.com/office/drawing/2014/main" id="{420F1E0E-8748-0B85-0835-A5174820A83E}"/>
              </a:ext>
            </a:extLst>
          </p:cNvPr>
          <p:cNvPicPr>
            <a:picLocks noChangeAspect="1"/>
          </p:cNvPicPr>
          <p:nvPr/>
        </p:nvPicPr>
        <p:blipFill>
          <a:blip r:embed="rId3"/>
          <a:stretch>
            <a:fillRect/>
          </a:stretch>
        </p:blipFill>
        <p:spPr>
          <a:xfrm>
            <a:off x="1057777" y="1062789"/>
            <a:ext cx="3098132" cy="3098132"/>
          </a:xfrm>
          <a:prstGeom prst="rect">
            <a:avLst/>
          </a:prstGeom>
        </p:spPr>
      </p:pic>
    </p:spTree>
    <p:extLst>
      <p:ext uri="{BB962C8B-B14F-4D97-AF65-F5344CB8AC3E}">
        <p14:creationId xmlns:p14="http://schemas.microsoft.com/office/powerpoint/2010/main" val="271092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A39FD-2D51-53E8-C9B1-CE1CB548B26C}"/>
            </a:ext>
          </a:extLst>
        </p:cNvPr>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67E651CB-8912-CBB7-04DB-27EE58205D1E}"/>
              </a:ext>
            </a:extLst>
          </p:cNvPr>
          <p:cNvSpPr>
            <a:spLocks noGrp="1"/>
          </p:cNvSpPr>
          <p:nvPr>
            <p:ph type="sldNum" sz="quarter" idx="12"/>
          </p:nvPr>
        </p:nvSpPr>
        <p:spPr>
          <a:xfrm>
            <a:off x="0" y="9834"/>
            <a:ext cx="457200" cy="273844"/>
          </a:xfrm>
        </p:spPr>
        <p:txBody>
          <a:bodyPr/>
          <a:lstStyle/>
          <a:p>
            <a:pPr algn="ctr"/>
            <a:fld id="{307E6868-079E-1649-B8D1-459B42CE4DE3}" type="slidenum">
              <a:rPr 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ctr"/>
              <a:t>40</a:t>
            </a:fld>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a:extLst>
              <a:ext uri="{FF2B5EF4-FFF2-40B4-BE49-F238E27FC236}">
                <a16:creationId xmlns:a16="http://schemas.microsoft.com/office/drawing/2014/main" id="{8DC71510-0CFF-CB53-5DC1-414740BD4884}"/>
              </a:ext>
            </a:extLst>
          </p:cNvPr>
          <p:cNvSpPr>
            <a:spLocks noGrp="1"/>
          </p:cNvSpPr>
          <p:nvPr>
            <p:ph idx="1"/>
          </p:nvPr>
        </p:nvSpPr>
        <p:spPr>
          <a:xfrm>
            <a:off x="471133" y="29863"/>
            <a:ext cx="7900416" cy="764206"/>
          </a:xfrm>
        </p:spPr>
        <p:txBody>
          <a:bodyPr vert="horz" lIns="91440" tIns="45720" rIns="91440" bIns="45720" rtlCol="0" anchor="t">
            <a:normAutofit/>
          </a:bodyPr>
          <a:lstStyle/>
          <a:p>
            <a:pPr marL="0" indent="0" algn="ctr">
              <a:spcBef>
                <a:spcPts val="0"/>
              </a:spcBef>
              <a:spcAft>
                <a:spcPts val="1200"/>
              </a:spcAft>
              <a:buNone/>
            </a:pPr>
            <a:r>
              <a:rPr lang="en-US" sz="3600" b="1" dirty="0">
                <a:solidFill>
                  <a:srgbClr val="D50032"/>
                </a:solidFill>
                <a:latin typeface="Open Sans"/>
                <a:ea typeface="Open Sans"/>
                <a:cs typeface="Open Sans"/>
              </a:rPr>
              <a:t>Looming threats on nutrition</a:t>
            </a:r>
            <a:endParaRPr lang="en-US" sz="26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7BAE5FE-26DA-781A-E6A8-5FCB17B16F9B}"/>
              </a:ext>
            </a:extLst>
          </p:cNvPr>
          <p:cNvSpPr txBox="1"/>
          <p:nvPr/>
        </p:nvSpPr>
        <p:spPr>
          <a:xfrm>
            <a:off x="621791" y="928159"/>
            <a:ext cx="7599099" cy="4094134"/>
          </a:xfrm>
          <a:prstGeom prst="rect">
            <a:avLst/>
          </a:prstGeom>
          <a:noFill/>
        </p:spPr>
        <p:txBody>
          <a:bodyPr wrap="square">
            <a:spAutoFit/>
          </a:bodyPr>
          <a:lstStyle/>
          <a:p>
            <a:pPr marL="285750" indent="-285750">
              <a:lnSpc>
                <a:spcPct val="114000"/>
              </a:lnSpc>
              <a:spcAft>
                <a:spcPts val="600"/>
              </a:spcAft>
              <a:buFont typeface="Arial" panose="020B0604020202020204" pitchFamily="34" charset="0"/>
              <a:buChar char="•"/>
            </a:pPr>
            <a:r>
              <a:rPr lang="en-US" sz="2000" b="1" dirty="0">
                <a:solidFill>
                  <a:srgbClr val="000000"/>
                </a:solidFill>
                <a:latin typeface="Open Sans" panose="020B0606030504020204" pitchFamily="34" charset="0"/>
              </a:rPr>
              <a:t>Cuts to Special Supplemental Nutrition Program for Women, Infants, and Children (WIC) + Meals on Wheels</a:t>
            </a:r>
            <a:endParaRPr lang="en-US" sz="1600" dirty="0">
              <a:solidFill>
                <a:srgbClr val="000000"/>
              </a:solidFill>
              <a:latin typeface="Open Sans" panose="020B0606030504020204" pitchFamily="34" charset="0"/>
            </a:endParaRPr>
          </a:p>
          <a:p>
            <a:pPr marL="742950" lvl="1" indent="-285750">
              <a:lnSpc>
                <a:spcPct val="114000"/>
              </a:lnSpc>
              <a:spcAft>
                <a:spcPts val="600"/>
              </a:spcAft>
              <a:buFont typeface="Arial" panose="020B0604020202020204" pitchFamily="34" charset="0"/>
              <a:buChar char="•"/>
            </a:pPr>
            <a:r>
              <a:rPr lang="en-US" dirty="0">
                <a:solidFill>
                  <a:srgbClr val="000000"/>
                </a:solidFill>
                <a:latin typeface="Open Sans" panose="020B0606030504020204" pitchFamily="34" charset="0"/>
              </a:rPr>
              <a:t>Congress might cut WIC by $100M</a:t>
            </a:r>
          </a:p>
          <a:p>
            <a:pPr marL="742950" lvl="1" indent="-285750">
              <a:lnSpc>
                <a:spcPct val="114000"/>
              </a:lnSpc>
              <a:spcAft>
                <a:spcPts val="600"/>
              </a:spcAft>
              <a:buFont typeface="Arial" panose="020B0604020202020204" pitchFamily="34" charset="0"/>
              <a:buChar char="•"/>
            </a:pPr>
            <a:r>
              <a:rPr lang="en-US" dirty="0">
                <a:solidFill>
                  <a:srgbClr val="000000"/>
                </a:solidFill>
                <a:latin typeface="Open Sans" panose="020B0606030504020204" pitchFamily="34" charset="0"/>
              </a:rPr>
              <a:t>Cuts to HUD programs = less support for Meals on Wheels programs to deliver meals and provide other services to seniors. </a:t>
            </a:r>
            <a:endParaRPr lang="en-US" b="1" i="0" dirty="0">
              <a:solidFill>
                <a:srgbClr val="000000"/>
              </a:solidFill>
              <a:effectLst/>
              <a:latin typeface="Open Sans" panose="020B0606030504020204" pitchFamily="34" charset="0"/>
            </a:endParaRPr>
          </a:p>
          <a:p>
            <a:pPr marL="285750" indent="-285750">
              <a:lnSpc>
                <a:spcPct val="114000"/>
              </a:lnSpc>
              <a:spcAft>
                <a:spcPts val="600"/>
              </a:spcAft>
              <a:buFont typeface="Arial" panose="020B0604020202020204" pitchFamily="34" charset="0"/>
              <a:buChar char="•"/>
            </a:pPr>
            <a:r>
              <a:rPr lang="en-US" sz="2000" b="1" dirty="0">
                <a:solidFill>
                  <a:srgbClr val="000000"/>
                </a:solidFill>
                <a:latin typeface="Open Sans" panose="020B0606030504020204" pitchFamily="34" charset="0"/>
              </a:rPr>
              <a:t>State and Local Governments </a:t>
            </a:r>
            <a:endParaRPr lang="en-US" sz="1600" dirty="0">
              <a:solidFill>
                <a:srgbClr val="000000"/>
              </a:solidFill>
              <a:latin typeface="Open Sans" panose="020B0606030504020204" pitchFamily="34" charset="0"/>
            </a:endParaRPr>
          </a:p>
          <a:p>
            <a:pPr marL="742950" lvl="1" indent="-285750">
              <a:lnSpc>
                <a:spcPct val="114000"/>
              </a:lnSpc>
              <a:spcAft>
                <a:spcPts val="600"/>
              </a:spcAft>
              <a:buFont typeface="Arial" panose="020B0604020202020204" pitchFamily="34" charset="0"/>
              <a:buChar char="•"/>
            </a:pPr>
            <a:r>
              <a:rPr lang="en-US" dirty="0">
                <a:solidFill>
                  <a:srgbClr val="000000"/>
                </a:solidFill>
                <a:latin typeface="Open Sans" panose="020B0606030504020204" pitchFamily="34" charset="0"/>
              </a:rPr>
              <a:t>Federal budget shortfalls = more cuts on food assistance</a:t>
            </a:r>
            <a:endParaRPr lang="en-US" i="0" dirty="0">
              <a:solidFill>
                <a:srgbClr val="000000"/>
              </a:solidFill>
              <a:effectLst/>
              <a:latin typeface="Open Sans" panose="020B0606030504020204" pitchFamily="34" charset="0"/>
            </a:endParaRPr>
          </a:p>
          <a:p>
            <a:pPr marL="742950" lvl="1" indent="-285750">
              <a:lnSpc>
                <a:spcPct val="114000"/>
              </a:lnSpc>
              <a:spcAft>
                <a:spcPts val="600"/>
              </a:spcAft>
              <a:buFont typeface="Arial" panose="020B0604020202020204" pitchFamily="34" charset="0"/>
              <a:buChar char="•"/>
            </a:pPr>
            <a:r>
              <a:rPr lang="en-US" i="0" dirty="0">
                <a:solidFill>
                  <a:srgbClr val="000000"/>
                </a:solidFill>
                <a:effectLst/>
                <a:latin typeface="Open Sans" panose="020B0606030504020204" pitchFamily="34" charset="0"/>
              </a:rPr>
              <a:t>More households losing SNAP benefits = more would qualify for WIC</a:t>
            </a:r>
            <a:endParaRPr lang="en-US" b="0" i="0" dirty="0">
              <a:solidFill>
                <a:srgbClr val="000000"/>
              </a:solidFill>
              <a:effectLst/>
              <a:latin typeface="Open Sans" panose="020B0606030504020204" pitchFamily="34" charset="0"/>
            </a:endParaRPr>
          </a:p>
          <a:p>
            <a:endParaRPr lang="en-US" dirty="0">
              <a:solidFill>
                <a:srgbClr val="000000"/>
              </a:solidFill>
            </a:endParaRPr>
          </a:p>
        </p:txBody>
      </p:sp>
    </p:spTree>
    <p:extLst>
      <p:ext uri="{BB962C8B-B14F-4D97-AF65-F5344CB8AC3E}">
        <p14:creationId xmlns:p14="http://schemas.microsoft.com/office/powerpoint/2010/main" val="3703136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CCA9F-6DA4-EA08-49DA-3C9174BAC6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5D1AA-7612-3ADF-C46E-DD11DCCDFD05}"/>
              </a:ext>
            </a:extLst>
          </p:cNvPr>
          <p:cNvSpPr>
            <a:spLocks noGrp="1"/>
          </p:cNvSpPr>
          <p:nvPr>
            <p:ph type="title"/>
          </p:nvPr>
        </p:nvSpPr>
        <p:spPr>
          <a:xfrm>
            <a:off x="785151" y="-121920"/>
            <a:ext cx="7401491" cy="857250"/>
          </a:xfrm>
        </p:spPr>
        <p:txBody>
          <a:bodyPr>
            <a:normAutofit/>
          </a:bodyPr>
          <a:lstStyle/>
          <a:p>
            <a:r>
              <a:rPr lang="en-US" sz="3200">
                <a:solidFill>
                  <a:srgbClr val="D50032"/>
                </a:solidFill>
                <a:latin typeface="Open Sans"/>
                <a:ea typeface="Open Sans"/>
                <a:cs typeface="Open Sans"/>
              </a:rPr>
              <a:t>Appropriations History</a:t>
            </a:r>
            <a:endParaRPr lang="en-US" sz="3200">
              <a:solidFill>
                <a:srgbClr val="D50032"/>
              </a:solidFill>
            </a:endParaRPr>
          </a:p>
        </p:txBody>
      </p:sp>
      <p:graphicFrame>
        <p:nvGraphicFramePr>
          <p:cNvPr id="6" name="Content Placeholder 5" descr="A table showing that RESULTS's FY26 Asks are $2 billion for the Global Fund to Fight AIDS, Tuberculosis and Malaria; $1 billion for USAID Tuberculosis, $1.15 billion for USAID Maternal and Child Health, including $340 million for Gavi; $300 million for USAID Nutrition, and $1.15 billion for USAID Basic Education, including $200 million for GPE.">
            <a:extLst>
              <a:ext uri="{FF2B5EF4-FFF2-40B4-BE49-F238E27FC236}">
                <a16:creationId xmlns:a16="http://schemas.microsoft.com/office/drawing/2014/main" id="{515D3D50-62EB-8198-9E7E-285CBA7F1343}"/>
              </a:ext>
            </a:extLst>
          </p:cNvPr>
          <p:cNvGraphicFramePr>
            <a:graphicFrameLocks noGrp="1"/>
          </p:cNvGraphicFramePr>
          <p:nvPr>
            <p:ph idx="1"/>
            <p:extLst>
              <p:ext uri="{D42A27DB-BD31-4B8C-83A1-F6EECF244321}">
                <p14:modId xmlns:p14="http://schemas.microsoft.com/office/powerpoint/2010/main" val="95485205"/>
              </p:ext>
            </p:extLst>
          </p:nvPr>
        </p:nvGraphicFramePr>
        <p:xfrm>
          <a:off x="9853" y="39221"/>
          <a:ext cx="9132760" cy="5070641"/>
        </p:xfrm>
        <a:graphic>
          <a:graphicData uri="http://schemas.openxmlformats.org/drawingml/2006/table">
            <a:tbl>
              <a:tblPr bandRow="1">
                <a:tableStyleId>{5C22544A-7EE6-4342-B048-85BDC9FD1C3A}</a:tableStyleId>
              </a:tblPr>
              <a:tblGrid>
                <a:gridCol w="2338916">
                  <a:extLst>
                    <a:ext uri="{9D8B030D-6E8A-4147-A177-3AD203B41FA5}">
                      <a16:colId xmlns:a16="http://schemas.microsoft.com/office/drawing/2014/main" val="3609012373"/>
                    </a:ext>
                  </a:extLst>
                </a:gridCol>
                <a:gridCol w="1021997">
                  <a:extLst>
                    <a:ext uri="{9D8B030D-6E8A-4147-A177-3AD203B41FA5}">
                      <a16:colId xmlns:a16="http://schemas.microsoft.com/office/drawing/2014/main" val="2257269523"/>
                    </a:ext>
                  </a:extLst>
                </a:gridCol>
                <a:gridCol w="1142539">
                  <a:extLst>
                    <a:ext uri="{9D8B030D-6E8A-4147-A177-3AD203B41FA5}">
                      <a16:colId xmlns:a16="http://schemas.microsoft.com/office/drawing/2014/main" val="1022449687"/>
                    </a:ext>
                  </a:extLst>
                </a:gridCol>
                <a:gridCol w="1151735">
                  <a:extLst>
                    <a:ext uri="{9D8B030D-6E8A-4147-A177-3AD203B41FA5}">
                      <a16:colId xmlns:a16="http://schemas.microsoft.com/office/drawing/2014/main" val="2741081829"/>
                    </a:ext>
                  </a:extLst>
                </a:gridCol>
                <a:gridCol w="952498">
                  <a:extLst>
                    <a:ext uri="{9D8B030D-6E8A-4147-A177-3AD203B41FA5}">
                      <a16:colId xmlns:a16="http://schemas.microsoft.com/office/drawing/2014/main" val="2676734592"/>
                    </a:ext>
                  </a:extLst>
                </a:gridCol>
                <a:gridCol w="1227661">
                  <a:extLst>
                    <a:ext uri="{9D8B030D-6E8A-4147-A177-3AD203B41FA5}">
                      <a16:colId xmlns:a16="http://schemas.microsoft.com/office/drawing/2014/main" val="488581496"/>
                    </a:ext>
                  </a:extLst>
                </a:gridCol>
                <a:gridCol w="1297414">
                  <a:extLst>
                    <a:ext uri="{9D8B030D-6E8A-4147-A177-3AD203B41FA5}">
                      <a16:colId xmlns:a16="http://schemas.microsoft.com/office/drawing/2014/main" val="1207168286"/>
                    </a:ext>
                  </a:extLst>
                </a:gridCol>
              </a:tblGrid>
              <a:tr h="575686">
                <a:tc>
                  <a:txBody>
                    <a:bodyPr/>
                    <a:lstStyle/>
                    <a:p>
                      <a:pPr algn="ctr" fontAlgn="base">
                        <a:lnSpc>
                          <a:spcPts val="2850"/>
                        </a:lnSpc>
                      </a:pPr>
                      <a:r>
                        <a:rPr lang="en-US" sz="1400" b="1">
                          <a:solidFill>
                            <a:srgbClr val="000000"/>
                          </a:solidFill>
                          <a:effectLst/>
                          <a:latin typeface="Open Sans"/>
                        </a:rPr>
                        <a:t>Appropriations Account</a:t>
                      </a: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lvl="0" algn="ctr">
                        <a:lnSpc>
                          <a:spcPts val="2850"/>
                        </a:lnSpc>
                        <a:buNone/>
                      </a:pPr>
                      <a:r>
                        <a:rPr lang="en-US" sz="1400" b="1">
                          <a:solidFill>
                            <a:srgbClr val="000000"/>
                          </a:solidFill>
                          <a:effectLst/>
                          <a:latin typeface="Open Sans"/>
                        </a:rPr>
                        <a:t>FY22</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40000"/>
                        <a:lumOff val="60000"/>
                      </a:schemeClr>
                    </a:solidFill>
                  </a:tcPr>
                </a:tc>
                <a:tc>
                  <a:txBody>
                    <a:bodyPr/>
                    <a:lstStyle/>
                    <a:p>
                      <a:pPr lvl="0" algn="ctr">
                        <a:lnSpc>
                          <a:spcPts val="2850"/>
                        </a:lnSpc>
                        <a:buNone/>
                      </a:pPr>
                      <a:r>
                        <a:rPr lang="en-US" sz="1400" b="1">
                          <a:solidFill>
                            <a:srgbClr val="000000"/>
                          </a:solidFill>
                          <a:effectLst/>
                          <a:latin typeface="Open Sans"/>
                        </a:rPr>
                        <a:t>FY23</a:t>
                      </a:r>
                    </a:p>
                  </a:txBody>
                  <a:tcPr anchor="ctr">
                    <a:lnL w="11430" cap="flat" cmpd="sng" algn="ctr">
                      <a:solidFill>
                        <a:srgbClr val="000000"/>
                      </a:solidFill>
                      <a:prstDash val="solid"/>
                      <a:round/>
                      <a:headEnd type="none" w="med" len="med"/>
                      <a:tailEnd type="none" w="med" len="med"/>
                    </a:lnL>
                    <a:lnR w="11430">
                      <a:solidFill>
                        <a:srgbClr val="000000"/>
                      </a:solidFill>
                    </a:lnR>
                    <a:lnT w="11430">
                      <a:solidFill>
                        <a:srgbClr val="000000"/>
                      </a:solidFill>
                    </a:lnT>
                    <a:lnB w="11430">
                      <a:solidFill>
                        <a:srgbClr val="000000"/>
                      </a:solidFill>
                    </a:lnB>
                    <a:solidFill>
                      <a:schemeClr val="accent1">
                        <a:lumMod val="40000"/>
                        <a:lumOff val="60000"/>
                      </a:schemeClr>
                    </a:solidFill>
                  </a:tcPr>
                </a:tc>
                <a:tc>
                  <a:txBody>
                    <a:bodyPr/>
                    <a:lstStyle/>
                    <a:p>
                      <a:pPr algn="ctr" fontAlgn="base">
                        <a:lnSpc>
                          <a:spcPts val="2850"/>
                        </a:lnSpc>
                      </a:pPr>
                      <a:r>
                        <a:rPr lang="en-US" sz="1400" b="1">
                          <a:solidFill>
                            <a:srgbClr val="000000"/>
                          </a:solidFill>
                          <a:effectLst/>
                          <a:latin typeface="Open Sans"/>
                        </a:rPr>
                        <a:t>FY24</a:t>
                      </a: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lvl="0" algn="ctr">
                        <a:lnSpc>
                          <a:spcPts val="2850"/>
                        </a:lnSpc>
                        <a:buNone/>
                      </a:pPr>
                      <a:r>
                        <a:rPr lang="en-US" sz="1400" b="1">
                          <a:solidFill>
                            <a:srgbClr val="000000"/>
                          </a:solidFill>
                          <a:effectLst/>
                          <a:latin typeface="Open Sans"/>
                        </a:rPr>
                        <a:t>FY25</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40000"/>
                        <a:lumOff val="60000"/>
                      </a:schemeClr>
                    </a:solidFill>
                  </a:tcPr>
                </a:tc>
                <a:tc>
                  <a:txBody>
                    <a:bodyPr/>
                    <a:lstStyle/>
                    <a:p>
                      <a:pPr algn="ctr" fontAlgn="base">
                        <a:lnSpc>
                          <a:spcPts val="2850"/>
                        </a:lnSpc>
                      </a:pPr>
                      <a:r>
                        <a:rPr lang="en-US" sz="1400" b="1">
                          <a:solidFill>
                            <a:srgbClr val="000000"/>
                          </a:solidFill>
                          <a:effectLst/>
                          <a:latin typeface="Open Sans"/>
                        </a:rPr>
                        <a:t>FY26 House</a:t>
                      </a:r>
                      <a:endParaRPr lang="en-US" sz="1400"/>
                    </a:p>
                  </a:txBody>
                  <a:tcPr anchor="ctr">
                    <a:lnL w="11430">
                      <a:solidFill>
                        <a:srgbClr val="000000"/>
                      </a:solidFill>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lnSpc>
                          <a:spcPts val="2850"/>
                        </a:lnSpc>
                      </a:pPr>
                      <a:r>
                        <a:rPr lang="en-US" sz="1400" b="1">
                          <a:solidFill>
                            <a:srgbClr val="000000"/>
                          </a:solidFill>
                          <a:effectLst/>
                          <a:latin typeface="Open Sans"/>
                        </a:rPr>
                        <a:t>FY26 Senate</a:t>
                      </a:r>
                      <a:endParaRPr lang="en-US" sz="1400"/>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73644575"/>
                  </a:ext>
                </a:extLst>
              </a:tr>
              <a:tr h="781289">
                <a:tc>
                  <a:txBody>
                    <a:bodyPr/>
                    <a:lstStyle/>
                    <a:p>
                      <a:pPr lvl="0" algn="ctr">
                        <a:lnSpc>
                          <a:spcPts val="2175"/>
                        </a:lnSpc>
                        <a:buNone/>
                      </a:pPr>
                      <a:r>
                        <a:rPr lang="en-US" sz="1400" b="1">
                          <a:effectLst/>
                          <a:latin typeface="Open Sans"/>
                        </a:rPr>
                        <a:t>Topline: Tenant-Based Rental Assistance</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bg1"/>
                    </a:solidFill>
                  </a:tcPr>
                </a:tc>
                <a:tc>
                  <a:txBody>
                    <a:bodyPr/>
                    <a:lstStyle/>
                    <a:p>
                      <a:pPr lvl="0" algn="ctr">
                        <a:lnSpc>
                          <a:spcPts val="2400"/>
                        </a:lnSpc>
                        <a:buNone/>
                      </a:pPr>
                      <a:r>
                        <a:rPr lang="en-US" sz="1400">
                          <a:effectLst/>
                          <a:latin typeface="Open Sans"/>
                        </a:rPr>
                        <a:t>$27.37 billion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bg1"/>
                    </a:solidFill>
                  </a:tcPr>
                </a:tc>
                <a:tc>
                  <a:txBody>
                    <a:bodyPr/>
                    <a:lstStyle/>
                    <a:p>
                      <a:pPr lvl="0" algn="ctr">
                        <a:lnSpc>
                          <a:spcPts val="2400"/>
                        </a:lnSpc>
                        <a:buNone/>
                      </a:pPr>
                      <a:r>
                        <a:rPr lang="en-US" sz="1400">
                          <a:effectLst/>
                          <a:latin typeface="Open Sans"/>
                        </a:rPr>
                        <a:t>$30.25 billion</a:t>
                      </a:r>
                    </a:p>
                  </a:txBody>
                  <a:tcPr anchor="ctr">
                    <a:lnL w="11430" cap="flat" cmpd="sng" algn="ctr">
                      <a:solidFill>
                        <a:srgbClr val="000000"/>
                      </a:solidFill>
                      <a:prstDash val="solid"/>
                      <a:round/>
                      <a:headEnd type="none" w="med" len="med"/>
                      <a:tailEnd type="none" w="med" len="med"/>
                    </a:lnL>
                    <a:lnR w="11430">
                      <a:solidFill>
                        <a:srgbClr val="000000"/>
                      </a:solidFill>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bg1"/>
                    </a:solidFill>
                  </a:tcPr>
                </a:tc>
                <a:tc>
                  <a:txBody>
                    <a:bodyPr/>
                    <a:lstStyle/>
                    <a:p>
                      <a:pPr lvl="0" algn="ctr">
                        <a:lnSpc>
                          <a:spcPts val="2400"/>
                        </a:lnSpc>
                        <a:buNone/>
                      </a:pPr>
                      <a:r>
                        <a:rPr lang="en-US" sz="1400">
                          <a:effectLst/>
                          <a:latin typeface="Open Sans"/>
                        </a:rPr>
                        <a:t>$32.43 billion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bg1"/>
                    </a:solidFill>
                  </a:tcPr>
                </a:tc>
                <a:tc>
                  <a:txBody>
                    <a:bodyPr/>
                    <a:lstStyle/>
                    <a:p>
                      <a:pPr lvl="0" algn="ctr">
                        <a:lnSpc>
                          <a:spcPts val="2400"/>
                        </a:lnSpc>
                        <a:buNone/>
                      </a:pPr>
                      <a:r>
                        <a:rPr lang="en-US" sz="1400">
                          <a:effectLst/>
                          <a:latin typeface="Open Sans"/>
                        </a:rPr>
                        <a:t>$36.04 billion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bg1"/>
                    </a:solidFill>
                  </a:tcPr>
                </a:tc>
                <a:tc>
                  <a:txBody>
                    <a:bodyPr/>
                    <a:lstStyle/>
                    <a:p>
                      <a:pPr lvl="0" algn="ctr">
                        <a:lnSpc>
                          <a:spcPts val="2400"/>
                        </a:lnSpc>
                        <a:buNone/>
                      </a:pPr>
                      <a:r>
                        <a:rPr lang="en-US" sz="1400">
                          <a:effectLst/>
                          <a:latin typeface="Open Sans"/>
                        </a:rPr>
                        <a:t>$35.27 billion</a:t>
                      </a:r>
                    </a:p>
                  </a:txBody>
                  <a:tcPr anchor="ctr">
                    <a:lnL w="11430" cap="flat" cmpd="sng" algn="ctr">
                      <a:solidFill>
                        <a:srgbClr val="000000"/>
                      </a:solidFill>
                      <a:prstDash val="solid"/>
                      <a:round/>
                      <a:headEnd type="none" w="med" len="med"/>
                      <a:tailEnd type="none" w="med" len="med"/>
                    </a:lnL>
                    <a:lnR w="11430">
                      <a:solidFill>
                        <a:srgbClr val="000000"/>
                      </a:solidFill>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bg1"/>
                    </a:solidFill>
                  </a:tcPr>
                </a:tc>
                <a:tc>
                  <a:txBody>
                    <a:bodyPr/>
                    <a:lstStyle/>
                    <a:p>
                      <a:pPr lvl="0" algn="ctr">
                        <a:lnSpc>
                          <a:spcPts val="2400"/>
                        </a:lnSpc>
                        <a:buNone/>
                      </a:pPr>
                      <a:r>
                        <a:rPr lang="en-US" sz="1400">
                          <a:effectLst/>
                          <a:latin typeface="Open Sans"/>
                        </a:rPr>
                        <a:t>$37.36 billion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bg1"/>
                    </a:solidFill>
                  </a:tcPr>
                </a:tc>
                <a:extLst>
                  <a:ext uri="{0D108BD9-81ED-4DB2-BD59-A6C34878D82A}">
                    <a16:rowId xmlns:a16="http://schemas.microsoft.com/office/drawing/2014/main" val="1439017750"/>
                  </a:ext>
                </a:extLst>
              </a:tr>
              <a:tr h="699048">
                <a:tc>
                  <a:txBody>
                    <a:bodyPr/>
                    <a:lstStyle/>
                    <a:p>
                      <a:pPr lvl="0" algn="ctr">
                        <a:lnSpc>
                          <a:spcPts val="2175"/>
                        </a:lnSpc>
                        <a:buNone/>
                      </a:pPr>
                      <a:r>
                        <a:rPr lang="en-US" sz="1400" b="1">
                          <a:effectLst/>
                          <a:latin typeface="Open Sans"/>
                        </a:rPr>
                        <a:t>Of which, Section 8 Voucher renewals</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20000"/>
                        <a:lumOff val="80000"/>
                      </a:schemeClr>
                    </a:solidFill>
                  </a:tcPr>
                </a:tc>
                <a:tc>
                  <a:txBody>
                    <a:bodyPr/>
                    <a:lstStyle/>
                    <a:p>
                      <a:pPr lvl="0" algn="ctr">
                        <a:lnSpc>
                          <a:spcPts val="2400"/>
                        </a:lnSpc>
                        <a:buNone/>
                      </a:pPr>
                      <a:r>
                        <a:rPr lang="en-US" sz="1400">
                          <a:effectLst/>
                          <a:latin typeface="Open Sans"/>
                        </a:rPr>
                        <a:t>$24.1 billion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20000"/>
                        <a:lumOff val="80000"/>
                      </a:schemeClr>
                    </a:solidFill>
                  </a:tcPr>
                </a:tc>
                <a:tc>
                  <a:txBody>
                    <a:bodyPr/>
                    <a:lstStyle/>
                    <a:p>
                      <a:pPr lvl="0" algn="ctr">
                        <a:lnSpc>
                          <a:spcPts val="2400"/>
                        </a:lnSpc>
                        <a:buNone/>
                      </a:pPr>
                      <a:r>
                        <a:rPr lang="en-US" sz="1400">
                          <a:effectLst/>
                          <a:latin typeface="Open Sans"/>
                        </a:rPr>
                        <a:t>$26.4 billion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20000"/>
                        <a:lumOff val="80000"/>
                      </a:schemeClr>
                    </a:solidFill>
                  </a:tcPr>
                </a:tc>
                <a:tc>
                  <a:txBody>
                    <a:bodyPr/>
                    <a:lstStyle/>
                    <a:p>
                      <a:pPr lvl="0" algn="ctr">
                        <a:lnSpc>
                          <a:spcPts val="2400"/>
                        </a:lnSpc>
                        <a:buNone/>
                      </a:pPr>
                      <a:r>
                        <a:rPr lang="en-US" sz="1400">
                          <a:effectLst/>
                          <a:latin typeface="Open Sans"/>
                        </a:rPr>
                        <a:t>$28.49 billion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20000"/>
                        <a:lumOff val="80000"/>
                      </a:schemeClr>
                    </a:solidFill>
                  </a:tcPr>
                </a:tc>
                <a:tc>
                  <a:txBody>
                    <a:bodyPr/>
                    <a:lstStyle/>
                    <a:p>
                      <a:pPr lvl="0" algn="ctr">
                        <a:lnSpc>
                          <a:spcPts val="2400"/>
                        </a:lnSpc>
                        <a:buNone/>
                      </a:pPr>
                      <a:r>
                        <a:rPr lang="en-US" sz="1400">
                          <a:effectLst/>
                          <a:latin typeface="Open Sans"/>
                        </a:rPr>
                        <a:t>$32.15 billion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20000"/>
                        <a:lumOff val="80000"/>
                      </a:schemeClr>
                    </a:solidFill>
                  </a:tcPr>
                </a:tc>
                <a:tc>
                  <a:txBody>
                    <a:bodyPr/>
                    <a:lstStyle/>
                    <a:p>
                      <a:pPr lvl="0" algn="ctr">
                        <a:lnSpc>
                          <a:spcPts val="2400"/>
                        </a:lnSpc>
                        <a:buNone/>
                      </a:pPr>
                      <a:r>
                        <a:rPr lang="en-US" sz="1400">
                          <a:effectLst/>
                          <a:latin typeface="Open Sans"/>
                        </a:rPr>
                        <a:t>$32.15 billion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20000"/>
                        <a:lumOff val="80000"/>
                      </a:schemeClr>
                    </a:solidFill>
                  </a:tcPr>
                </a:tc>
                <a:tc>
                  <a:txBody>
                    <a:bodyPr/>
                    <a:lstStyle/>
                    <a:p>
                      <a:pPr lvl="0" algn="ctr">
                        <a:lnSpc>
                          <a:spcPts val="2400"/>
                        </a:lnSpc>
                        <a:buNone/>
                      </a:pPr>
                      <a:r>
                        <a:rPr lang="en-US" sz="1400">
                          <a:effectLst/>
                          <a:latin typeface="Open Sans"/>
                        </a:rPr>
                        <a:t>$33.97 billion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20000"/>
                        <a:lumOff val="80000"/>
                      </a:schemeClr>
                    </a:solidFill>
                  </a:tcPr>
                </a:tc>
                <a:extLst>
                  <a:ext uri="{0D108BD9-81ED-4DB2-BD59-A6C34878D82A}">
                    <a16:rowId xmlns:a16="http://schemas.microsoft.com/office/drawing/2014/main" val="362759617"/>
                  </a:ext>
                </a:extLst>
              </a:tr>
              <a:tr h="781289">
                <a:tc>
                  <a:txBody>
                    <a:bodyPr/>
                    <a:lstStyle/>
                    <a:p>
                      <a:pPr lvl="0" algn="ctr">
                        <a:lnSpc>
                          <a:spcPts val="2175"/>
                        </a:lnSpc>
                        <a:buNone/>
                      </a:pPr>
                      <a:r>
                        <a:rPr lang="en-US" sz="1400" b="1">
                          <a:effectLst/>
                          <a:latin typeface="Open Sans"/>
                        </a:rPr>
                        <a:t>Of which, Tenant Protection Vouchers</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bg1"/>
                    </a:solidFill>
                  </a:tcPr>
                </a:tc>
                <a:tc>
                  <a:txBody>
                    <a:bodyPr/>
                    <a:lstStyle/>
                    <a:p>
                      <a:pPr lvl="0" algn="ctr">
                        <a:lnSpc>
                          <a:spcPts val="2400"/>
                        </a:lnSpc>
                        <a:buNone/>
                      </a:pPr>
                      <a:r>
                        <a:rPr lang="en-US" sz="1400">
                          <a:effectLst/>
                          <a:latin typeface="Open Sans"/>
                        </a:rPr>
                        <a:t>$100 million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bg1"/>
                    </a:solidFill>
                  </a:tcPr>
                </a:tc>
                <a:tc>
                  <a:txBody>
                    <a:bodyPr/>
                    <a:lstStyle/>
                    <a:p>
                      <a:pPr lvl="0" algn="ctr">
                        <a:lnSpc>
                          <a:spcPts val="2400"/>
                        </a:lnSpc>
                        <a:buNone/>
                      </a:pPr>
                      <a:r>
                        <a:rPr lang="en-US" sz="1400" b="0" i="0" u="none" strike="noStrike" noProof="0">
                          <a:solidFill>
                            <a:srgbClr val="000000"/>
                          </a:solidFill>
                          <a:effectLst/>
                          <a:latin typeface="Open Sans"/>
                        </a:rPr>
                        <a:t>$337 million</a:t>
                      </a:r>
                      <a:endParaRPr lang="en-US" sz="1400">
                        <a:latin typeface="Open Sans"/>
                      </a:endParaRP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bg1"/>
                    </a:solidFill>
                  </a:tcPr>
                </a:tc>
                <a:tc>
                  <a:txBody>
                    <a:bodyPr/>
                    <a:lstStyle/>
                    <a:p>
                      <a:pPr lvl="0" algn="ctr">
                        <a:lnSpc>
                          <a:spcPts val="2400"/>
                        </a:lnSpc>
                        <a:buNone/>
                      </a:pPr>
                      <a:r>
                        <a:rPr lang="en-US" sz="1400">
                          <a:effectLst/>
                          <a:latin typeface="Open Sans"/>
                        </a:rPr>
                        <a:t>$337 million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bg1"/>
                    </a:solidFill>
                  </a:tcPr>
                </a:tc>
                <a:tc>
                  <a:txBody>
                    <a:bodyPr/>
                    <a:lstStyle/>
                    <a:p>
                      <a:pPr lvl="0" algn="ctr">
                        <a:lnSpc>
                          <a:spcPts val="2400"/>
                        </a:lnSpc>
                        <a:buNone/>
                      </a:pPr>
                      <a:r>
                        <a:rPr lang="en-US" sz="1400" b="0" i="0" u="none" strike="noStrike" noProof="0">
                          <a:solidFill>
                            <a:srgbClr val="000000"/>
                          </a:solidFill>
                          <a:effectLst/>
                          <a:latin typeface="Open Sans"/>
                        </a:rPr>
                        <a:t>$337 million</a:t>
                      </a:r>
                      <a:endParaRPr lang="en-US" sz="1400">
                        <a:latin typeface="Open Sans"/>
                      </a:endParaRP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bg1"/>
                    </a:solidFill>
                  </a:tcPr>
                </a:tc>
                <a:tc>
                  <a:txBody>
                    <a:bodyPr/>
                    <a:lstStyle/>
                    <a:p>
                      <a:pPr lvl="0" algn="ctr">
                        <a:lnSpc>
                          <a:spcPts val="2400"/>
                        </a:lnSpc>
                        <a:buNone/>
                      </a:pPr>
                      <a:r>
                        <a:rPr lang="en-US" sz="1400" b="0" i="0" u="none" strike="noStrike" noProof="0">
                          <a:solidFill>
                            <a:srgbClr val="000000"/>
                          </a:solidFill>
                          <a:effectLst/>
                          <a:latin typeface="Open Sans"/>
                        </a:rPr>
                        <a:t>$375 million</a:t>
                      </a:r>
                      <a:endParaRPr lang="en-US" sz="1400">
                        <a:latin typeface="Open Sans"/>
                      </a:endParaRP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bg1"/>
                    </a:solidFill>
                  </a:tcPr>
                </a:tc>
                <a:tc>
                  <a:txBody>
                    <a:bodyPr/>
                    <a:lstStyle/>
                    <a:p>
                      <a:pPr lvl="0" algn="ctr">
                        <a:lnSpc>
                          <a:spcPts val="2400"/>
                        </a:lnSpc>
                        <a:buNone/>
                      </a:pPr>
                      <a:r>
                        <a:rPr lang="en-US" sz="1400">
                          <a:effectLst/>
                          <a:latin typeface="Open Sans"/>
                        </a:rPr>
                        <a:t>$430 million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bg1"/>
                    </a:solidFill>
                  </a:tcPr>
                </a:tc>
                <a:extLst>
                  <a:ext uri="{0D108BD9-81ED-4DB2-BD59-A6C34878D82A}">
                    <a16:rowId xmlns:a16="http://schemas.microsoft.com/office/drawing/2014/main" val="2864054375"/>
                  </a:ext>
                </a:extLst>
              </a:tr>
              <a:tr h="781289">
                <a:tc>
                  <a:txBody>
                    <a:bodyPr/>
                    <a:lstStyle/>
                    <a:p>
                      <a:pPr lvl="0" algn="ctr">
                        <a:lnSpc>
                          <a:spcPts val="2175"/>
                        </a:lnSpc>
                        <a:buNone/>
                      </a:pPr>
                      <a:r>
                        <a:rPr lang="en-US" sz="1400" b="1">
                          <a:effectLst/>
                          <a:latin typeface="Open Sans"/>
                        </a:rPr>
                        <a:t>Of which, Mainstream Vouchers</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20000"/>
                        <a:lumOff val="80000"/>
                      </a:schemeClr>
                    </a:solidFill>
                  </a:tcPr>
                </a:tc>
                <a:tc>
                  <a:txBody>
                    <a:bodyPr/>
                    <a:lstStyle/>
                    <a:p>
                      <a:pPr lvl="0" algn="ctr">
                        <a:lnSpc>
                          <a:spcPts val="2400"/>
                        </a:lnSpc>
                        <a:buNone/>
                      </a:pPr>
                      <a:r>
                        <a:rPr lang="en-US" sz="1400">
                          <a:effectLst/>
                          <a:latin typeface="Open Sans"/>
                        </a:rPr>
                        <a:t>$459 million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20000"/>
                        <a:lumOff val="80000"/>
                      </a:schemeClr>
                    </a:solidFill>
                  </a:tcPr>
                </a:tc>
                <a:tc>
                  <a:txBody>
                    <a:bodyPr/>
                    <a:lstStyle/>
                    <a:p>
                      <a:pPr lvl="0" algn="ctr">
                        <a:lnSpc>
                          <a:spcPts val="2400"/>
                        </a:lnSpc>
                        <a:buNone/>
                      </a:pPr>
                      <a:r>
                        <a:rPr lang="en-US" sz="1400">
                          <a:effectLst/>
                          <a:latin typeface="Open Sans"/>
                        </a:rPr>
                        <a:t>$607 million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20000"/>
                        <a:lumOff val="80000"/>
                      </a:schemeClr>
                    </a:solidFill>
                  </a:tcPr>
                </a:tc>
                <a:tc>
                  <a:txBody>
                    <a:bodyPr/>
                    <a:lstStyle/>
                    <a:p>
                      <a:pPr lvl="0" algn="ctr">
                        <a:lnSpc>
                          <a:spcPts val="2400"/>
                        </a:lnSpc>
                        <a:buNone/>
                      </a:pPr>
                      <a:r>
                        <a:rPr lang="en-US" sz="1400">
                          <a:effectLst/>
                          <a:latin typeface="Open Sans"/>
                        </a:rPr>
                        <a:t>$743 million</a:t>
                      </a: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20000"/>
                        <a:lumOff val="80000"/>
                      </a:schemeClr>
                    </a:solidFill>
                  </a:tcPr>
                </a:tc>
                <a:tc>
                  <a:txBody>
                    <a:bodyPr/>
                    <a:lstStyle/>
                    <a:p>
                      <a:pPr lvl="0" algn="ctr">
                        <a:lnSpc>
                          <a:spcPts val="2400"/>
                        </a:lnSpc>
                        <a:buNone/>
                      </a:pPr>
                      <a:r>
                        <a:rPr lang="en-US" sz="1400" b="0" i="0" u="none" strike="noStrike" noProof="0">
                          <a:solidFill>
                            <a:srgbClr val="000000"/>
                          </a:solidFill>
                          <a:effectLst/>
                          <a:latin typeface="Open Sans"/>
                        </a:rPr>
                        <a:t>$743 million</a:t>
                      </a:r>
                      <a:endParaRPr lang="en-US" sz="1400">
                        <a:latin typeface="Open Sans"/>
                      </a:endParaRP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20000"/>
                        <a:lumOff val="80000"/>
                      </a:schemeClr>
                    </a:solidFill>
                  </a:tcPr>
                </a:tc>
                <a:tc>
                  <a:txBody>
                    <a:bodyPr/>
                    <a:lstStyle/>
                    <a:p>
                      <a:pPr lvl="0" algn="ctr">
                        <a:lnSpc>
                          <a:spcPts val="2400"/>
                        </a:lnSpc>
                        <a:buNone/>
                      </a:pPr>
                      <a:r>
                        <a:rPr lang="en-US" sz="1400" b="0" i="0" u="none" strike="noStrike" noProof="0">
                          <a:solidFill>
                            <a:srgbClr val="000000"/>
                          </a:solidFill>
                          <a:effectLst/>
                          <a:latin typeface="Open Sans"/>
                        </a:rPr>
                        <a:t>$743 million</a:t>
                      </a:r>
                      <a:endParaRPr lang="en-US" sz="1400">
                        <a:latin typeface="Open Sans"/>
                      </a:endParaRP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20000"/>
                        <a:lumOff val="80000"/>
                      </a:schemeClr>
                    </a:solidFill>
                  </a:tcPr>
                </a:tc>
                <a:tc>
                  <a:txBody>
                    <a:bodyPr/>
                    <a:lstStyle/>
                    <a:p>
                      <a:pPr lvl="0" algn="ctr">
                        <a:lnSpc>
                          <a:spcPts val="2400"/>
                        </a:lnSpc>
                        <a:buNone/>
                      </a:pPr>
                      <a:r>
                        <a:rPr lang="en-US" sz="1400" b="0" i="0" u="none" strike="noStrike" noProof="0">
                          <a:solidFill>
                            <a:srgbClr val="000000"/>
                          </a:solidFill>
                          <a:effectLst/>
                          <a:latin typeface="Open Sans"/>
                        </a:rPr>
                        <a:t>$810 million</a:t>
                      </a:r>
                      <a:endParaRPr lang="en-US" sz="1400" b="0">
                        <a:latin typeface="Open Sans"/>
                      </a:endParaRPr>
                    </a:p>
                  </a:txBody>
                  <a:tcPr anchor="ctr">
                    <a:lnL w="11430">
                      <a:solidFill>
                        <a:srgbClr val="000000"/>
                      </a:solidFill>
                    </a:lnL>
                    <a:lnR w="11430">
                      <a:solidFill>
                        <a:srgbClr val="000000"/>
                      </a:solidFill>
                    </a:lnR>
                    <a:lnT w="11430">
                      <a:solidFill>
                        <a:srgbClr val="000000"/>
                      </a:solidFill>
                    </a:lnT>
                    <a:lnB w="11430">
                      <a:solidFill>
                        <a:srgbClr val="000000"/>
                      </a:solidFill>
                    </a:lnB>
                    <a:solidFill>
                      <a:schemeClr val="accent1">
                        <a:lumMod val="20000"/>
                        <a:lumOff val="80000"/>
                      </a:schemeClr>
                    </a:solidFill>
                  </a:tcPr>
                </a:tc>
                <a:extLst>
                  <a:ext uri="{0D108BD9-81ED-4DB2-BD59-A6C34878D82A}">
                    <a16:rowId xmlns:a16="http://schemas.microsoft.com/office/drawing/2014/main" val="708941118"/>
                  </a:ext>
                </a:extLst>
              </a:tr>
              <a:tr h="781289">
                <a:tc>
                  <a:txBody>
                    <a:bodyPr/>
                    <a:lstStyle/>
                    <a:p>
                      <a:pPr lvl="0" algn="ctr">
                        <a:lnSpc>
                          <a:spcPts val="2175"/>
                        </a:lnSpc>
                        <a:buNone/>
                      </a:pPr>
                      <a:r>
                        <a:rPr lang="en-US" sz="1400" b="1">
                          <a:effectLst/>
                          <a:latin typeface="Open Sans"/>
                        </a:rPr>
                        <a:t>Of which, Foster Youth Vouchers</a:t>
                      </a:r>
                    </a:p>
                  </a:txBody>
                  <a:tcPr anchor="ctr">
                    <a:lnL w="11430">
                      <a:solidFill>
                        <a:srgbClr val="000000"/>
                      </a:solidFill>
                    </a:lnL>
                    <a:lnR w="11430">
                      <a:solidFill>
                        <a:srgbClr val="000000"/>
                      </a:solidFill>
                    </a:lnR>
                    <a:lnT w="11430">
                      <a:solidFill>
                        <a:srgbClr val="000000"/>
                      </a:solidFill>
                    </a:lnT>
                    <a:lnB w="11430">
                      <a:solidFill>
                        <a:srgbClr val="000000"/>
                      </a:solidFill>
                    </a:lnB>
                    <a:noFill/>
                  </a:tcPr>
                </a:tc>
                <a:tc>
                  <a:txBody>
                    <a:bodyPr/>
                    <a:lstStyle/>
                    <a:p>
                      <a:pPr lvl="0" algn="ctr">
                        <a:lnSpc>
                          <a:spcPts val="2400"/>
                        </a:lnSpc>
                        <a:buNone/>
                      </a:pPr>
                      <a:r>
                        <a:rPr lang="en-US" sz="1400" b="0" i="0" u="none" strike="noStrike" noProof="0">
                          <a:solidFill>
                            <a:srgbClr val="000000"/>
                          </a:solidFill>
                          <a:effectLst/>
                          <a:latin typeface="Open Sans"/>
                        </a:rPr>
                        <a:t>$30 million</a:t>
                      </a:r>
                      <a:endParaRPr lang="en-US"/>
                    </a:p>
                  </a:txBody>
                  <a:tcPr anchor="ctr">
                    <a:lnL w="11430">
                      <a:solidFill>
                        <a:srgbClr val="000000"/>
                      </a:solidFill>
                    </a:lnL>
                    <a:lnR w="11430">
                      <a:solidFill>
                        <a:srgbClr val="000000"/>
                      </a:solidFill>
                    </a:lnR>
                    <a:lnT w="11430">
                      <a:solidFill>
                        <a:srgbClr val="000000"/>
                      </a:solidFill>
                    </a:lnT>
                    <a:lnB w="11430">
                      <a:solidFill>
                        <a:srgbClr val="000000"/>
                      </a:solidFill>
                    </a:lnB>
                    <a:noFill/>
                  </a:tcPr>
                </a:tc>
                <a:tc>
                  <a:txBody>
                    <a:bodyPr/>
                    <a:lstStyle/>
                    <a:p>
                      <a:pPr lvl="0" algn="ctr">
                        <a:lnSpc>
                          <a:spcPts val="2400"/>
                        </a:lnSpc>
                        <a:buNone/>
                      </a:pPr>
                      <a:r>
                        <a:rPr lang="en-US" sz="1400" b="0" i="0" u="none" strike="noStrike" noProof="0">
                          <a:solidFill>
                            <a:srgbClr val="000000"/>
                          </a:solidFill>
                          <a:effectLst/>
                          <a:latin typeface="Open Sans"/>
                        </a:rPr>
                        <a:t>$30 million</a:t>
                      </a:r>
                      <a:endParaRPr lang="en-US"/>
                    </a:p>
                  </a:txBody>
                  <a:tcPr anchor="ctr">
                    <a:lnL w="11430">
                      <a:solidFill>
                        <a:srgbClr val="000000"/>
                      </a:solidFill>
                    </a:lnL>
                    <a:lnR w="11430">
                      <a:solidFill>
                        <a:srgbClr val="000000"/>
                      </a:solidFill>
                    </a:lnR>
                    <a:lnT w="11430">
                      <a:solidFill>
                        <a:srgbClr val="000000"/>
                      </a:solidFill>
                    </a:lnT>
                    <a:lnB w="11430">
                      <a:solidFill>
                        <a:srgbClr val="000000"/>
                      </a:solidFill>
                    </a:lnB>
                    <a:noFill/>
                  </a:tcPr>
                </a:tc>
                <a:tc>
                  <a:txBody>
                    <a:bodyPr/>
                    <a:lstStyle/>
                    <a:p>
                      <a:pPr lvl="0" algn="ctr">
                        <a:lnSpc>
                          <a:spcPts val="2400"/>
                        </a:lnSpc>
                        <a:buNone/>
                      </a:pPr>
                      <a:r>
                        <a:rPr lang="en-US" sz="1400">
                          <a:effectLst/>
                          <a:latin typeface="Open Sans"/>
                        </a:rPr>
                        <a:t>$30 million</a:t>
                      </a:r>
                    </a:p>
                  </a:txBody>
                  <a:tcPr anchor="ctr">
                    <a:lnL w="11430">
                      <a:solidFill>
                        <a:srgbClr val="000000"/>
                      </a:solidFill>
                    </a:lnL>
                    <a:lnR w="11430">
                      <a:solidFill>
                        <a:srgbClr val="000000"/>
                      </a:solidFill>
                    </a:lnR>
                    <a:lnT w="11430">
                      <a:solidFill>
                        <a:srgbClr val="000000"/>
                      </a:solidFill>
                    </a:lnT>
                    <a:lnB w="11430">
                      <a:solidFill>
                        <a:srgbClr val="000000"/>
                      </a:solidFill>
                    </a:lnB>
                    <a:noFill/>
                  </a:tcPr>
                </a:tc>
                <a:tc>
                  <a:txBody>
                    <a:bodyPr/>
                    <a:lstStyle/>
                    <a:p>
                      <a:pPr lvl="0" algn="ctr">
                        <a:lnSpc>
                          <a:spcPts val="2400"/>
                        </a:lnSpc>
                        <a:buNone/>
                      </a:pPr>
                      <a:r>
                        <a:rPr lang="en-US" sz="1400" b="0" i="0" u="none" strike="noStrike" noProof="0">
                          <a:solidFill>
                            <a:srgbClr val="000000"/>
                          </a:solidFill>
                          <a:effectLst/>
                          <a:latin typeface="Open Sans"/>
                        </a:rPr>
                        <a:t>$30 million</a:t>
                      </a:r>
                      <a:endParaRPr lang="en-US"/>
                    </a:p>
                  </a:txBody>
                  <a:tcPr anchor="ctr">
                    <a:lnL w="11430">
                      <a:solidFill>
                        <a:srgbClr val="000000"/>
                      </a:solidFill>
                    </a:lnL>
                    <a:lnR w="11430">
                      <a:solidFill>
                        <a:srgbClr val="000000"/>
                      </a:solidFill>
                    </a:lnR>
                    <a:lnT w="11430">
                      <a:solidFill>
                        <a:srgbClr val="000000"/>
                      </a:solidFill>
                    </a:lnT>
                    <a:lnB w="11430">
                      <a:solidFill>
                        <a:srgbClr val="000000"/>
                      </a:solidFill>
                    </a:lnB>
                    <a:noFill/>
                  </a:tcPr>
                </a:tc>
                <a:tc>
                  <a:txBody>
                    <a:bodyPr/>
                    <a:lstStyle/>
                    <a:p>
                      <a:pPr lvl="0" algn="ctr">
                        <a:lnSpc>
                          <a:spcPts val="2400"/>
                        </a:lnSpc>
                        <a:buNone/>
                      </a:pPr>
                      <a:r>
                        <a:rPr lang="en-US" sz="1400" b="0" i="0" u="none" strike="noStrike" noProof="0">
                          <a:solidFill>
                            <a:srgbClr val="000000"/>
                          </a:solidFill>
                          <a:effectLst/>
                          <a:latin typeface="Open Sans"/>
                        </a:rPr>
                        <a:t>$30 million</a:t>
                      </a:r>
                      <a:endParaRPr lang="en-US"/>
                    </a:p>
                  </a:txBody>
                  <a:tcPr anchor="ctr">
                    <a:lnL w="11430">
                      <a:solidFill>
                        <a:srgbClr val="000000"/>
                      </a:solidFill>
                    </a:lnL>
                    <a:lnR w="11430">
                      <a:solidFill>
                        <a:srgbClr val="000000"/>
                      </a:solidFill>
                    </a:lnR>
                    <a:lnT w="11430">
                      <a:solidFill>
                        <a:srgbClr val="000000"/>
                      </a:solidFill>
                    </a:lnT>
                    <a:lnB w="11430">
                      <a:solidFill>
                        <a:srgbClr val="000000"/>
                      </a:solidFill>
                    </a:lnB>
                    <a:noFill/>
                  </a:tcPr>
                </a:tc>
                <a:tc>
                  <a:txBody>
                    <a:bodyPr/>
                    <a:lstStyle/>
                    <a:p>
                      <a:pPr lvl="0" algn="ctr">
                        <a:lnSpc>
                          <a:spcPts val="2400"/>
                        </a:lnSpc>
                        <a:buNone/>
                      </a:pPr>
                      <a:r>
                        <a:rPr lang="en-US" sz="1400" b="0" i="0" u="none" strike="noStrike" noProof="0">
                          <a:solidFill>
                            <a:srgbClr val="000000"/>
                          </a:solidFill>
                          <a:effectLst/>
                          <a:latin typeface="Open Sans"/>
                        </a:rPr>
                        <a:t>$30 million</a:t>
                      </a:r>
                      <a:endParaRPr lang="en-US"/>
                    </a:p>
                  </a:txBody>
                  <a:tcPr anchor="ctr">
                    <a:lnL w="11430">
                      <a:solidFill>
                        <a:srgbClr val="000000"/>
                      </a:solidFill>
                    </a:lnL>
                    <a:lnR w="11430">
                      <a:solidFill>
                        <a:srgbClr val="000000"/>
                      </a:solidFill>
                    </a:lnR>
                    <a:lnT w="11430">
                      <a:solidFill>
                        <a:srgbClr val="000000"/>
                      </a:solidFill>
                    </a:lnT>
                    <a:lnB w="11430">
                      <a:solidFill>
                        <a:srgbClr val="000000"/>
                      </a:solidFill>
                    </a:lnB>
                    <a:noFill/>
                  </a:tcPr>
                </a:tc>
                <a:extLst>
                  <a:ext uri="{0D108BD9-81ED-4DB2-BD59-A6C34878D82A}">
                    <a16:rowId xmlns:a16="http://schemas.microsoft.com/office/drawing/2014/main" val="2616479127"/>
                  </a:ext>
                </a:extLst>
              </a:tr>
              <a:tr h="499320">
                <a:tc>
                  <a:txBody>
                    <a:bodyPr/>
                    <a:lstStyle/>
                    <a:p>
                      <a:pPr algn="ctr" fontAlgn="base">
                        <a:lnSpc>
                          <a:spcPts val="2175"/>
                        </a:lnSpc>
                      </a:pPr>
                      <a:r>
                        <a:rPr lang="en-US" sz="1400" b="1">
                          <a:effectLst/>
                          <a:latin typeface="Open Sans"/>
                        </a:rPr>
                        <a:t>WIC</a:t>
                      </a: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spcBef>
                          <a:spcPts val="0"/>
                        </a:spcBef>
                        <a:spcAft>
                          <a:spcPts val="0"/>
                        </a:spcAft>
                        <a:buNone/>
                      </a:pPr>
                      <a:r>
                        <a:rPr lang="en-US" sz="1400" b="0" i="0" u="none" strike="noStrike" noProof="0">
                          <a:solidFill>
                            <a:srgbClr val="000000"/>
                          </a:solidFill>
                          <a:effectLst/>
                          <a:latin typeface="Open Sans"/>
                        </a:rPr>
                        <a:t>$6 billion</a:t>
                      </a: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a:solidFill>
                        <a:srgbClr val="000000"/>
                      </a:solidFill>
                    </a:lnB>
                    <a:solidFill>
                      <a:schemeClr val="accent1">
                        <a:lumMod val="20000"/>
                        <a:lumOff val="80000"/>
                      </a:schemeClr>
                    </a:solidFill>
                  </a:tcPr>
                </a:tc>
                <a:tc>
                  <a:txBody>
                    <a:bodyPr/>
                    <a:lstStyle/>
                    <a:p>
                      <a:pPr lvl="0" algn="ctr">
                        <a:lnSpc>
                          <a:spcPts val="2400"/>
                        </a:lnSpc>
                        <a:buNone/>
                      </a:pPr>
                      <a:r>
                        <a:rPr lang="en-US" sz="1400">
                          <a:effectLst/>
                          <a:latin typeface="Open Sans"/>
                        </a:rPr>
                        <a:t>$6 billion</a:t>
                      </a:r>
                    </a:p>
                  </a:txBody>
                  <a:tcPr anchor="ctr">
                    <a:lnL w="11430" cap="flat" cmpd="sng" algn="ctr">
                      <a:solidFill>
                        <a:srgbClr val="000000"/>
                      </a:solidFill>
                      <a:prstDash val="solid"/>
                      <a:round/>
                      <a:headEnd type="none" w="med" len="med"/>
                      <a:tailEnd type="none" w="med" len="med"/>
                    </a:lnL>
                    <a:lnR w="11430">
                      <a:solidFill>
                        <a:srgbClr val="000000"/>
                      </a:solidFill>
                    </a:lnR>
                    <a:lnT w="11430" cap="flat" cmpd="sng" algn="ctr">
                      <a:solidFill>
                        <a:srgbClr val="000000"/>
                      </a:solidFill>
                      <a:prstDash val="solid"/>
                      <a:round/>
                      <a:headEnd type="none" w="med" len="med"/>
                      <a:tailEnd type="none" w="med" len="med"/>
                    </a:lnT>
                    <a:lnB w="11430">
                      <a:solidFill>
                        <a:srgbClr val="000000"/>
                      </a:solidFill>
                    </a:lnB>
                    <a:solidFill>
                      <a:schemeClr val="accent1">
                        <a:lumMod val="20000"/>
                        <a:lumOff val="80000"/>
                      </a:schemeClr>
                    </a:solidFill>
                  </a:tcPr>
                </a:tc>
                <a:tc>
                  <a:txBody>
                    <a:bodyPr/>
                    <a:lstStyle/>
                    <a:p>
                      <a:pPr algn="ctr" fontAlgn="base">
                        <a:lnSpc>
                          <a:spcPts val="2400"/>
                        </a:lnSpc>
                      </a:pPr>
                      <a:r>
                        <a:rPr lang="en-US" sz="1400">
                          <a:effectLst/>
                          <a:latin typeface="Open Sans"/>
                        </a:rPr>
                        <a:t>$7.03 billion</a:t>
                      </a: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lvl="0" algn="ctr">
                        <a:lnSpc>
                          <a:spcPts val="2400"/>
                        </a:lnSpc>
                        <a:buNone/>
                      </a:pPr>
                      <a:r>
                        <a:rPr lang="en-US" sz="1400">
                          <a:effectLst/>
                          <a:latin typeface="Open Sans"/>
                        </a:rPr>
                        <a:t>$7.6 billion</a:t>
                      </a: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a:solidFill>
                        <a:srgbClr val="000000"/>
                      </a:solidFill>
                    </a:lnB>
                    <a:solidFill>
                      <a:schemeClr val="accent1">
                        <a:lumMod val="20000"/>
                        <a:lumOff val="80000"/>
                      </a:schemeClr>
                    </a:solidFill>
                  </a:tcPr>
                </a:tc>
                <a:tc>
                  <a:txBody>
                    <a:bodyPr/>
                    <a:lstStyle/>
                    <a:p>
                      <a:pPr algn="ctr" fontAlgn="base">
                        <a:lnSpc>
                          <a:spcPts val="2400"/>
                        </a:lnSpc>
                      </a:pPr>
                      <a:r>
                        <a:rPr lang="en-US" sz="1400">
                          <a:effectLst/>
                          <a:latin typeface="Open Sans"/>
                        </a:rPr>
                        <a:t>$7.6 billion</a:t>
                      </a: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ase">
                        <a:lnSpc>
                          <a:spcPts val="2400"/>
                        </a:lnSpc>
                      </a:pPr>
                      <a:r>
                        <a:rPr lang="en-US" sz="1400">
                          <a:effectLst/>
                          <a:latin typeface="Open Sans"/>
                        </a:rPr>
                        <a:t>$8.2 billion</a:t>
                      </a: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84011333"/>
                  </a:ext>
                </a:extLst>
              </a:tr>
            </a:tbl>
          </a:graphicData>
        </a:graphic>
      </p:graphicFrame>
    </p:spTree>
    <p:extLst>
      <p:ext uri="{BB962C8B-B14F-4D97-AF65-F5344CB8AC3E}">
        <p14:creationId xmlns:p14="http://schemas.microsoft.com/office/powerpoint/2010/main" val="2278314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6E625-B69F-7D73-B372-6F295D2A6A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28CAE2-021B-DDF2-D75A-F70E9D1C5383}"/>
              </a:ext>
            </a:extLst>
          </p:cNvPr>
          <p:cNvSpPr>
            <a:spLocks noGrp="1"/>
          </p:cNvSpPr>
          <p:nvPr>
            <p:ph type="title"/>
          </p:nvPr>
        </p:nvSpPr>
        <p:spPr/>
        <p:txBody>
          <a:bodyPr>
            <a:normAutofit/>
          </a:bodyPr>
          <a:lstStyle/>
          <a:p>
            <a:r>
              <a:rPr lang="en-US">
                <a:latin typeface="Open Sans"/>
                <a:ea typeface="Open Sans"/>
                <a:cs typeface="Open Sans"/>
              </a:rPr>
              <a:t>New Congressional Targets</a:t>
            </a:r>
            <a:endParaRPr lang="en-US"/>
          </a:p>
        </p:txBody>
      </p:sp>
    </p:spTree>
    <p:extLst>
      <p:ext uri="{BB962C8B-B14F-4D97-AF65-F5344CB8AC3E}">
        <p14:creationId xmlns:p14="http://schemas.microsoft.com/office/powerpoint/2010/main" val="1503482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482" y="189644"/>
            <a:ext cx="7070837" cy="857250"/>
          </a:xfrm>
        </p:spPr>
        <p:txBody>
          <a:bodyPr>
            <a:noAutofit/>
          </a:bodyPr>
          <a:lstStyle/>
          <a:p>
            <a:br>
              <a:rPr lang="en-US" sz="2400" dirty="0">
                <a:latin typeface="Open Sans"/>
              </a:rPr>
            </a:br>
            <a:r>
              <a:rPr lang="en-US" sz="2200" dirty="0">
                <a:solidFill>
                  <a:srgbClr val="D50032"/>
                </a:solidFill>
                <a:latin typeface="Open Sans"/>
                <a:ea typeface="Open Sans"/>
                <a:cs typeface="Open Sans"/>
              </a:rPr>
              <a:t>Transportation Housing and Urban Development (THUD) </a:t>
            </a:r>
            <a:r>
              <a:rPr lang="en-US" sz="2200" dirty="0" err="1">
                <a:solidFill>
                  <a:srgbClr val="D50032"/>
                </a:solidFill>
                <a:latin typeface="Open Sans"/>
                <a:ea typeface="Open Sans"/>
                <a:cs typeface="Open Sans"/>
              </a:rPr>
              <a:t>Approps</a:t>
            </a:r>
            <a:r>
              <a:rPr lang="en-US" sz="2200" dirty="0">
                <a:solidFill>
                  <a:srgbClr val="D50032"/>
                </a:solidFill>
                <a:latin typeface="Open Sans"/>
                <a:ea typeface="Open Sans"/>
                <a:cs typeface="Open Sans"/>
              </a:rPr>
              <a:t> Subcommittee Leadership</a:t>
            </a:r>
            <a:br>
              <a:rPr lang="en-US" sz="2400" dirty="0">
                <a:latin typeface="Open Sans"/>
              </a:rPr>
            </a:br>
            <a:endParaRPr lang="en-US" sz="2400" dirty="0">
              <a:latin typeface="Open Sans"/>
            </a:endParaRPr>
          </a:p>
        </p:txBody>
      </p:sp>
      <p:sp>
        <p:nvSpPr>
          <p:cNvPr id="12" name="TextBox 11"/>
          <p:cNvSpPr txBox="1"/>
          <p:nvPr/>
        </p:nvSpPr>
        <p:spPr>
          <a:xfrm>
            <a:off x="4512305" y="3532948"/>
            <a:ext cx="4770099" cy="561692"/>
          </a:xfrm>
          <a:prstGeom prst="rect">
            <a:avLst/>
          </a:prstGeom>
          <a:noFill/>
        </p:spPr>
        <p:txBody>
          <a:bodyPr wrap="square" lIns="68580" tIns="34290" rIns="68580" bIns="34290" rtlCol="0" anchor="t">
            <a:spAutoFit/>
          </a:bodyPr>
          <a:lstStyle/>
          <a:p>
            <a:pPr algn="ctr"/>
            <a:r>
              <a:rPr lang="en-US" sz="1600" dirty="0">
                <a:latin typeface="Open Sans"/>
                <a:cs typeface="Helvetica"/>
              </a:rPr>
              <a:t>Chair Cindy Hyde-Smith (R-MS)</a:t>
            </a:r>
            <a:endParaRPr lang="en-US" sz="1600" dirty="0">
              <a:latin typeface="Open Sans"/>
              <a:ea typeface="Open Sans"/>
              <a:cs typeface="Open Sans"/>
            </a:endParaRPr>
          </a:p>
          <a:p>
            <a:pPr algn="ctr"/>
            <a:r>
              <a:rPr lang="en-US" sz="1600" dirty="0">
                <a:latin typeface="Open Sans"/>
                <a:cs typeface="Helvetica"/>
              </a:rPr>
              <a:t>Ranking Member Kirsten Gillibrand (D-NY)</a:t>
            </a:r>
            <a:endParaRPr lang="en-US" sz="1600" dirty="0">
              <a:latin typeface="Open Sans"/>
              <a:ea typeface="Open Sans"/>
              <a:cs typeface="Helvetica"/>
            </a:endParaRPr>
          </a:p>
        </p:txBody>
      </p:sp>
      <p:sp>
        <p:nvSpPr>
          <p:cNvPr id="3" name="AutoShape 2" descr="Image result for hal rogers"/>
          <p:cNvSpPr>
            <a:spLocks noChangeAspect="1" noChangeArrowheads="1"/>
          </p:cNvSpPr>
          <p:nvPr/>
        </p:nvSpPr>
        <p:spPr bwMode="auto">
          <a:xfrm>
            <a:off x="1259681" y="-108347"/>
            <a:ext cx="1679967" cy="16799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AutoShape 4" descr="Image result for hal rogers"/>
          <p:cNvSpPr>
            <a:spLocks noChangeAspect="1" noChangeArrowheads="1"/>
          </p:cNvSpPr>
          <p:nvPr/>
        </p:nvSpPr>
        <p:spPr bwMode="auto">
          <a:xfrm>
            <a:off x="1259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TextBox 10">
            <a:extLst>
              <a:ext uri="{FF2B5EF4-FFF2-40B4-BE49-F238E27FC236}">
                <a16:creationId xmlns:a16="http://schemas.microsoft.com/office/drawing/2014/main" id="{1D1967E1-057C-4729-B503-0BD592F830FE}"/>
              </a:ext>
            </a:extLst>
          </p:cNvPr>
          <p:cNvSpPr txBox="1"/>
          <p:nvPr/>
        </p:nvSpPr>
        <p:spPr>
          <a:xfrm>
            <a:off x="121087" y="3534914"/>
            <a:ext cx="4335383" cy="561692"/>
          </a:xfrm>
          <a:prstGeom prst="rect">
            <a:avLst/>
          </a:prstGeom>
          <a:noFill/>
        </p:spPr>
        <p:txBody>
          <a:bodyPr wrap="square" lIns="68580" tIns="34290" rIns="68580" bIns="34290" rtlCol="0" anchor="t">
            <a:spAutoFit/>
          </a:bodyPr>
          <a:lstStyle/>
          <a:p>
            <a:pPr algn="ctr"/>
            <a:r>
              <a:rPr lang="en-US" sz="1600" dirty="0">
                <a:latin typeface="Open Sans"/>
                <a:cs typeface="Helvetica"/>
              </a:rPr>
              <a:t>Chair Steve Womack (R-AR) </a:t>
            </a:r>
            <a:endParaRPr lang="en-US" sz="1600" dirty="0"/>
          </a:p>
          <a:p>
            <a:pPr algn="ctr"/>
            <a:r>
              <a:rPr lang="en-US" sz="1600" dirty="0">
                <a:latin typeface="Open Sans"/>
                <a:cs typeface="Helvetica"/>
              </a:rPr>
              <a:t>Ranking Member James Clyburn (D-SC)</a:t>
            </a:r>
            <a:endParaRPr lang="en-US" sz="1600" dirty="0">
              <a:latin typeface="Open Sans"/>
              <a:ea typeface="Open Sans"/>
              <a:cs typeface="Helvetica"/>
            </a:endParaRPr>
          </a:p>
        </p:txBody>
      </p:sp>
      <p:pic>
        <p:nvPicPr>
          <p:cNvPr id="5" name="Picture 4" descr="A person in a suit and tie&#10;&#10;AI-generated content may be incorrect.">
            <a:extLst>
              <a:ext uri="{FF2B5EF4-FFF2-40B4-BE49-F238E27FC236}">
                <a16:creationId xmlns:a16="http://schemas.microsoft.com/office/drawing/2014/main" id="{CB618D9D-8BA0-725E-BABB-66DD9AB9867B}"/>
              </a:ext>
            </a:extLst>
          </p:cNvPr>
          <p:cNvPicPr>
            <a:picLocks noChangeAspect="1"/>
          </p:cNvPicPr>
          <p:nvPr/>
        </p:nvPicPr>
        <p:blipFill>
          <a:blip r:embed="rId2"/>
          <a:srcRect l="256" t="362" r="311" b="469"/>
          <a:stretch>
            <a:fillRect/>
          </a:stretch>
        </p:blipFill>
        <p:spPr>
          <a:xfrm>
            <a:off x="236656" y="1434138"/>
            <a:ext cx="2055213" cy="1964762"/>
          </a:xfrm>
          <a:prstGeom prst="rect">
            <a:avLst/>
          </a:prstGeom>
        </p:spPr>
      </p:pic>
      <p:pic>
        <p:nvPicPr>
          <p:cNvPr id="6" name="Picture 5" descr="A person in a suit and tie&#10;&#10;AI-generated content may be incorrect.">
            <a:extLst>
              <a:ext uri="{FF2B5EF4-FFF2-40B4-BE49-F238E27FC236}">
                <a16:creationId xmlns:a16="http://schemas.microsoft.com/office/drawing/2014/main" id="{94D67A78-71CA-69FE-BF78-9CE559E936D0}"/>
              </a:ext>
            </a:extLst>
          </p:cNvPr>
          <p:cNvPicPr>
            <a:picLocks noChangeAspect="1"/>
          </p:cNvPicPr>
          <p:nvPr/>
        </p:nvPicPr>
        <p:blipFill>
          <a:blip r:embed="rId3"/>
          <a:srcRect r="-433" b="19"/>
          <a:stretch>
            <a:fillRect/>
          </a:stretch>
        </p:blipFill>
        <p:spPr>
          <a:xfrm>
            <a:off x="2297494" y="1430720"/>
            <a:ext cx="2046265" cy="1960559"/>
          </a:xfrm>
          <a:prstGeom prst="rect">
            <a:avLst/>
          </a:prstGeom>
        </p:spPr>
      </p:pic>
      <p:pic>
        <p:nvPicPr>
          <p:cNvPr id="7" name="Picture 6" descr="A person in a suit and tie&#10;&#10;AI-generated content may be incorrect.">
            <a:extLst>
              <a:ext uri="{FF2B5EF4-FFF2-40B4-BE49-F238E27FC236}">
                <a16:creationId xmlns:a16="http://schemas.microsoft.com/office/drawing/2014/main" id="{2CCB6C48-C2C3-2CB0-E203-957ACD7A748F}"/>
              </a:ext>
            </a:extLst>
          </p:cNvPr>
          <p:cNvPicPr>
            <a:picLocks noChangeAspect="1"/>
          </p:cNvPicPr>
          <p:nvPr/>
        </p:nvPicPr>
        <p:blipFill>
          <a:blip r:embed="rId4"/>
          <a:srcRect l="-2318" r="-415" b="310"/>
          <a:stretch>
            <a:fillRect/>
          </a:stretch>
        </p:blipFill>
        <p:spPr>
          <a:xfrm>
            <a:off x="5109804" y="1427108"/>
            <a:ext cx="1786148" cy="1960207"/>
          </a:xfrm>
          <a:prstGeom prst="rect">
            <a:avLst/>
          </a:prstGeom>
        </p:spPr>
      </p:pic>
      <p:pic>
        <p:nvPicPr>
          <p:cNvPr id="8" name="Picture 7" descr="A person in a black dress&#10;&#10;AI-generated content may be incorrect.">
            <a:extLst>
              <a:ext uri="{FF2B5EF4-FFF2-40B4-BE49-F238E27FC236}">
                <a16:creationId xmlns:a16="http://schemas.microsoft.com/office/drawing/2014/main" id="{451FF38C-1414-1C59-5B2F-2EA82B86AE38}"/>
              </a:ext>
            </a:extLst>
          </p:cNvPr>
          <p:cNvPicPr>
            <a:picLocks noChangeAspect="1"/>
          </p:cNvPicPr>
          <p:nvPr/>
        </p:nvPicPr>
        <p:blipFill>
          <a:blip r:embed="rId5"/>
          <a:srcRect l="397" t="-329" r="381" b="169"/>
          <a:stretch>
            <a:fillRect/>
          </a:stretch>
        </p:blipFill>
        <p:spPr>
          <a:xfrm>
            <a:off x="6892574" y="1424299"/>
            <a:ext cx="1673460" cy="1958743"/>
          </a:xfrm>
          <a:prstGeom prst="rect">
            <a:avLst/>
          </a:prstGeom>
        </p:spPr>
      </p:pic>
    </p:spTree>
    <p:extLst>
      <p:ext uri="{BB962C8B-B14F-4D97-AF65-F5344CB8AC3E}">
        <p14:creationId xmlns:p14="http://schemas.microsoft.com/office/powerpoint/2010/main" val="2749076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860E2-E153-EA43-22BE-B70D59F27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B9066-51AE-64FD-FB0D-B256F504B0C0}"/>
              </a:ext>
            </a:extLst>
          </p:cNvPr>
          <p:cNvSpPr>
            <a:spLocks noGrp="1"/>
          </p:cNvSpPr>
          <p:nvPr>
            <p:ph type="title"/>
          </p:nvPr>
        </p:nvSpPr>
        <p:spPr>
          <a:xfrm>
            <a:off x="796642" y="51177"/>
            <a:ext cx="7401491" cy="857250"/>
          </a:xfrm>
        </p:spPr>
        <p:txBody>
          <a:bodyPr/>
          <a:lstStyle/>
          <a:p>
            <a:r>
              <a:rPr lang="en-US" dirty="0">
                <a:solidFill>
                  <a:srgbClr val="D50032"/>
                </a:solidFill>
                <a:latin typeface="Open Sans"/>
                <a:ea typeface="Open Sans"/>
                <a:cs typeface="Open Sans"/>
              </a:rPr>
              <a:t>Full </a:t>
            </a:r>
            <a:r>
              <a:rPr lang="en-US">
                <a:solidFill>
                  <a:srgbClr val="D50032"/>
                </a:solidFill>
                <a:latin typeface="Open Sans"/>
                <a:ea typeface="Open Sans"/>
                <a:cs typeface="Open Sans"/>
              </a:rPr>
              <a:t>THUD</a:t>
            </a:r>
            <a:r>
              <a:rPr lang="en-US" dirty="0">
                <a:solidFill>
                  <a:srgbClr val="D50032"/>
                </a:solidFill>
                <a:latin typeface="Open Sans"/>
                <a:ea typeface="Open Sans"/>
                <a:cs typeface="Open Sans"/>
              </a:rPr>
              <a:t> Membership</a:t>
            </a:r>
            <a:endParaRPr lang="en-US" dirty="0">
              <a:solidFill>
                <a:srgbClr val="D50032"/>
              </a:solidFill>
            </a:endParaRPr>
          </a:p>
        </p:txBody>
      </p:sp>
      <p:sp>
        <p:nvSpPr>
          <p:cNvPr id="3" name="Content Placeholder 2">
            <a:extLst>
              <a:ext uri="{FF2B5EF4-FFF2-40B4-BE49-F238E27FC236}">
                <a16:creationId xmlns:a16="http://schemas.microsoft.com/office/drawing/2014/main" id="{D4F09C1D-C47A-7EE2-FC22-24A34CADE304}"/>
              </a:ext>
            </a:extLst>
          </p:cNvPr>
          <p:cNvSpPr>
            <a:spLocks noGrp="1"/>
          </p:cNvSpPr>
          <p:nvPr>
            <p:ph sz="half" idx="2"/>
          </p:nvPr>
        </p:nvSpPr>
        <p:spPr>
          <a:xfrm>
            <a:off x="457199" y="908427"/>
            <a:ext cx="4040188" cy="2963466"/>
          </a:xfrm>
        </p:spPr>
        <p:txBody>
          <a:bodyPr vert="horz" lIns="91440" tIns="45720" rIns="91440" bIns="45720" rtlCol="0" anchor="t">
            <a:noAutofit/>
          </a:bodyPr>
          <a:lstStyle/>
          <a:p>
            <a:pPr marL="0" indent="0">
              <a:lnSpc>
                <a:spcPct val="114000"/>
              </a:lnSpc>
              <a:spcBef>
                <a:spcPts val="0"/>
              </a:spcBef>
              <a:buNone/>
            </a:pPr>
            <a:r>
              <a:rPr lang="en-US" sz="2000" b="1" dirty="0">
                <a:latin typeface="Open Sans"/>
                <a:ea typeface="Open Sans"/>
                <a:cs typeface="Open Sans"/>
              </a:rPr>
              <a:t>House Majority</a:t>
            </a:r>
            <a:endParaRPr lang="en-US" sz="2000" b="1" dirty="0"/>
          </a:p>
          <a:p>
            <a:pPr>
              <a:lnSpc>
                <a:spcPct val="114000"/>
              </a:lnSpc>
              <a:spcBef>
                <a:spcPts val="0"/>
              </a:spcBef>
            </a:pPr>
            <a:r>
              <a:rPr lang="en-US" sz="2000" dirty="0">
                <a:latin typeface="Open Sans"/>
                <a:ea typeface="Open Sans"/>
                <a:cs typeface="Open Sans"/>
              </a:rPr>
              <a:t>Steve Womack (R-AR)</a:t>
            </a:r>
            <a:endParaRPr lang="en-US" sz="2000" dirty="0"/>
          </a:p>
          <a:p>
            <a:pPr>
              <a:lnSpc>
                <a:spcPct val="114000"/>
              </a:lnSpc>
              <a:spcBef>
                <a:spcPts val="0"/>
              </a:spcBef>
            </a:pPr>
            <a:r>
              <a:rPr lang="en-US" sz="2000" dirty="0">
                <a:latin typeface="Open Sans"/>
                <a:ea typeface="Open Sans"/>
                <a:cs typeface="Open Sans"/>
              </a:rPr>
              <a:t>Stephanie Bice (R-OK)</a:t>
            </a:r>
            <a:endParaRPr lang="en-US" sz="2000" dirty="0"/>
          </a:p>
          <a:p>
            <a:pPr>
              <a:lnSpc>
                <a:spcPct val="114000"/>
              </a:lnSpc>
              <a:spcBef>
                <a:spcPts val="0"/>
              </a:spcBef>
            </a:pPr>
            <a:r>
              <a:rPr lang="en-US" sz="2000" dirty="0">
                <a:latin typeface="Open Sans"/>
                <a:ea typeface="Open Sans"/>
                <a:cs typeface="Open Sans"/>
              </a:rPr>
              <a:t>Hal Rogers (R-KY)</a:t>
            </a:r>
          </a:p>
          <a:p>
            <a:pPr>
              <a:lnSpc>
                <a:spcPct val="114000"/>
              </a:lnSpc>
              <a:spcBef>
                <a:spcPts val="0"/>
              </a:spcBef>
            </a:pPr>
            <a:r>
              <a:rPr lang="en-US" sz="2000" dirty="0">
                <a:latin typeface="Open Sans"/>
                <a:ea typeface="Open Sans"/>
                <a:cs typeface="Open Sans"/>
              </a:rPr>
              <a:t>John Rutherford (R-FL)</a:t>
            </a:r>
          </a:p>
          <a:p>
            <a:pPr>
              <a:lnSpc>
                <a:spcPct val="114000"/>
              </a:lnSpc>
              <a:spcBef>
                <a:spcPts val="0"/>
              </a:spcBef>
            </a:pPr>
            <a:r>
              <a:rPr lang="en-US" sz="2000" dirty="0">
                <a:latin typeface="Open Sans"/>
                <a:ea typeface="Open Sans"/>
                <a:cs typeface="Open Sans"/>
              </a:rPr>
              <a:t>Tony Gonzales (R-TX)</a:t>
            </a:r>
          </a:p>
          <a:p>
            <a:pPr>
              <a:lnSpc>
                <a:spcPct val="114000"/>
              </a:lnSpc>
              <a:spcBef>
                <a:spcPts val="0"/>
              </a:spcBef>
            </a:pPr>
            <a:r>
              <a:rPr lang="en-US" sz="2000" dirty="0">
                <a:latin typeface="Open Sans"/>
                <a:ea typeface="Open Sans"/>
                <a:cs typeface="Open Sans"/>
              </a:rPr>
              <a:t>Ryan Zinke (R-MT)</a:t>
            </a:r>
          </a:p>
          <a:p>
            <a:pPr>
              <a:lnSpc>
                <a:spcPct val="114000"/>
              </a:lnSpc>
              <a:spcBef>
                <a:spcPts val="0"/>
              </a:spcBef>
            </a:pPr>
            <a:r>
              <a:rPr lang="en-US" sz="2000" dirty="0">
                <a:latin typeface="Open Sans"/>
                <a:ea typeface="Open Sans"/>
                <a:cs typeface="Open Sans"/>
              </a:rPr>
              <a:t>Juan Ciscomani (R-AZ)</a:t>
            </a:r>
          </a:p>
          <a:p>
            <a:pPr>
              <a:lnSpc>
                <a:spcPct val="114000"/>
              </a:lnSpc>
              <a:spcBef>
                <a:spcPts val="0"/>
              </a:spcBef>
            </a:pPr>
            <a:r>
              <a:rPr lang="en-US" sz="2000" dirty="0">
                <a:latin typeface="Open Sans"/>
                <a:ea typeface="Open Sans"/>
                <a:cs typeface="Open Sans"/>
              </a:rPr>
              <a:t>Dave Joyce (R-OH)</a:t>
            </a:r>
          </a:p>
          <a:p>
            <a:pPr>
              <a:lnSpc>
                <a:spcPct val="114000"/>
              </a:lnSpc>
              <a:spcBef>
                <a:spcPts val="0"/>
              </a:spcBef>
            </a:pPr>
            <a:r>
              <a:rPr lang="en-US" sz="2000" dirty="0">
                <a:latin typeface="Open Sans"/>
                <a:ea typeface="Open Sans"/>
                <a:cs typeface="Open Sans"/>
              </a:rPr>
              <a:t>Dale Strong (R-AL)</a:t>
            </a:r>
            <a:endParaRPr lang="en-US" sz="2200" dirty="0">
              <a:latin typeface="Open Sans"/>
              <a:ea typeface="Open Sans"/>
              <a:cs typeface="Open Sans"/>
            </a:endParaRPr>
          </a:p>
        </p:txBody>
      </p:sp>
      <p:sp>
        <p:nvSpPr>
          <p:cNvPr id="7" name="Content Placeholder 6">
            <a:extLst>
              <a:ext uri="{FF2B5EF4-FFF2-40B4-BE49-F238E27FC236}">
                <a16:creationId xmlns:a16="http://schemas.microsoft.com/office/drawing/2014/main" id="{6456B56E-46DD-485E-E34A-FFAE4F41E7A5}"/>
              </a:ext>
            </a:extLst>
          </p:cNvPr>
          <p:cNvSpPr>
            <a:spLocks noGrp="1"/>
          </p:cNvSpPr>
          <p:nvPr>
            <p:ph sz="quarter" idx="4"/>
          </p:nvPr>
        </p:nvSpPr>
        <p:spPr>
          <a:xfrm>
            <a:off x="4646615" y="968756"/>
            <a:ext cx="4642834" cy="3525112"/>
          </a:xfrm>
        </p:spPr>
        <p:txBody>
          <a:bodyPr vert="horz" lIns="91440" tIns="45720" rIns="91440" bIns="45720" rtlCol="0" anchor="t">
            <a:normAutofit/>
          </a:bodyPr>
          <a:lstStyle/>
          <a:p>
            <a:pPr marL="0" indent="0">
              <a:lnSpc>
                <a:spcPct val="114000"/>
              </a:lnSpc>
              <a:spcBef>
                <a:spcPts val="0"/>
              </a:spcBef>
              <a:buNone/>
            </a:pPr>
            <a:r>
              <a:rPr lang="en-US" sz="2000" b="1" dirty="0">
                <a:latin typeface="Open Sans"/>
                <a:ea typeface="Open Sans"/>
                <a:cs typeface="Open Sans"/>
              </a:rPr>
              <a:t>House Minority</a:t>
            </a:r>
            <a:endParaRPr lang="en-US" sz="2000" b="1" dirty="0"/>
          </a:p>
          <a:p>
            <a:pPr>
              <a:lnSpc>
                <a:spcPct val="114000"/>
              </a:lnSpc>
              <a:spcBef>
                <a:spcPts val="0"/>
              </a:spcBef>
            </a:pPr>
            <a:r>
              <a:rPr lang="en-US" sz="2000" dirty="0">
                <a:latin typeface="Open Sans"/>
                <a:ea typeface="Open Sans"/>
                <a:cs typeface="Open Sans"/>
              </a:rPr>
              <a:t>James Clyburn (D-SC)</a:t>
            </a:r>
          </a:p>
          <a:p>
            <a:pPr>
              <a:lnSpc>
                <a:spcPct val="114000"/>
              </a:lnSpc>
              <a:spcBef>
                <a:spcPts val="0"/>
              </a:spcBef>
            </a:pPr>
            <a:r>
              <a:rPr lang="en-US" sz="2000" dirty="0">
                <a:latin typeface="Open Sans"/>
                <a:ea typeface="Open Sans"/>
                <a:cs typeface="Open Sans"/>
              </a:rPr>
              <a:t>Mike Quigley (D-IL)</a:t>
            </a:r>
          </a:p>
          <a:p>
            <a:pPr>
              <a:lnSpc>
                <a:spcPct val="114000"/>
              </a:lnSpc>
              <a:spcBef>
                <a:spcPts val="0"/>
              </a:spcBef>
            </a:pPr>
            <a:r>
              <a:rPr lang="en-US" sz="2000" dirty="0">
                <a:latin typeface="Open Sans"/>
                <a:ea typeface="Open Sans"/>
                <a:cs typeface="Open Sans"/>
              </a:rPr>
              <a:t>Bonnie Watson Coleman (D-NJ)</a:t>
            </a:r>
          </a:p>
          <a:p>
            <a:pPr>
              <a:lnSpc>
                <a:spcPct val="114000"/>
              </a:lnSpc>
              <a:spcBef>
                <a:spcPts val="0"/>
              </a:spcBef>
            </a:pPr>
            <a:r>
              <a:rPr lang="en-US" sz="2000" dirty="0">
                <a:latin typeface="Open Sans"/>
                <a:ea typeface="Open Sans"/>
                <a:cs typeface="Open Sans"/>
              </a:rPr>
              <a:t>Norma Torres (D-CA)</a:t>
            </a:r>
          </a:p>
          <a:p>
            <a:pPr>
              <a:lnSpc>
                <a:spcPct val="114000"/>
              </a:lnSpc>
              <a:spcBef>
                <a:spcPts val="0"/>
              </a:spcBef>
            </a:pPr>
            <a:r>
              <a:rPr lang="en-US" sz="2000" dirty="0">
                <a:latin typeface="Open Sans"/>
                <a:ea typeface="Open Sans"/>
                <a:cs typeface="Open Sans"/>
              </a:rPr>
              <a:t>Pete Aguilar (D-CA)</a:t>
            </a:r>
          </a:p>
          <a:p>
            <a:pPr>
              <a:lnSpc>
                <a:spcPct val="114000"/>
              </a:lnSpc>
              <a:spcBef>
                <a:spcPts val="0"/>
              </a:spcBef>
            </a:pPr>
            <a:r>
              <a:rPr lang="en-US" sz="2000" dirty="0">
                <a:latin typeface="Open Sans"/>
                <a:ea typeface="Open Sans"/>
                <a:cs typeface="Open Sans"/>
              </a:rPr>
              <a:t>Adriano Espaillat (D-NY)</a:t>
            </a:r>
            <a:endParaRPr lang="en-US" sz="2000" dirty="0"/>
          </a:p>
        </p:txBody>
      </p:sp>
      <p:sp>
        <p:nvSpPr>
          <p:cNvPr id="4" name="Slide Number Placeholder 3">
            <a:extLst>
              <a:ext uri="{FF2B5EF4-FFF2-40B4-BE49-F238E27FC236}">
                <a16:creationId xmlns:a16="http://schemas.microsoft.com/office/drawing/2014/main" id="{D5C19ACA-E581-8124-1DBC-464184093E9B}"/>
              </a:ext>
            </a:extLst>
          </p:cNvPr>
          <p:cNvSpPr>
            <a:spLocks noGrp="1"/>
          </p:cNvSpPr>
          <p:nvPr>
            <p:ph type="sldNum" sz="quarter" idx="12"/>
          </p:nvPr>
        </p:nvSpPr>
        <p:spPr/>
        <p:txBody>
          <a:bodyPr/>
          <a:lstStyle/>
          <a:p>
            <a:fld id="{307E6868-079E-1649-B8D1-459B42CE4DE3}" type="slidenum">
              <a:rPr lang="en-US" smtClean="0"/>
              <a:pPr/>
              <a:t>44</a:t>
            </a:fld>
            <a:endParaRPr lang="en-US"/>
          </a:p>
        </p:txBody>
      </p:sp>
    </p:spTree>
    <p:extLst>
      <p:ext uri="{BB962C8B-B14F-4D97-AF65-F5344CB8AC3E}">
        <p14:creationId xmlns:p14="http://schemas.microsoft.com/office/powerpoint/2010/main" val="2420726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C6472-CD44-0152-9024-59F1D0F33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A2643-C530-2F77-0351-41FA058BD62A}"/>
              </a:ext>
            </a:extLst>
          </p:cNvPr>
          <p:cNvSpPr>
            <a:spLocks noGrp="1"/>
          </p:cNvSpPr>
          <p:nvPr>
            <p:ph type="title"/>
          </p:nvPr>
        </p:nvSpPr>
        <p:spPr>
          <a:xfrm>
            <a:off x="796642" y="0"/>
            <a:ext cx="7401491" cy="857250"/>
          </a:xfrm>
        </p:spPr>
        <p:txBody>
          <a:bodyPr/>
          <a:lstStyle/>
          <a:p>
            <a:r>
              <a:rPr lang="en-US" dirty="0">
                <a:solidFill>
                  <a:srgbClr val="D50032"/>
                </a:solidFill>
                <a:latin typeface="Open Sans"/>
                <a:ea typeface="Open Sans"/>
                <a:cs typeface="Open Sans"/>
              </a:rPr>
              <a:t>Full </a:t>
            </a:r>
            <a:r>
              <a:rPr lang="en-US">
                <a:solidFill>
                  <a:srgbClr val="D50032"/>
                </a:solidFill>
                <a:latin typeface="Open Sans"/>
                <a:ea typeface="Open Sans"/>
                <a:cs typeface="Open Sans"/>
              </a:rPr>
              <a:t>THUD</a:t>
            </a:r>
            <a:r>
              <a:rPr lang="en-US" dirty="0">
                <a:solidFill>
                  <a:srgbClr val="D50032"/>
                </a:solidFill>
                <a:latin typeface="Open Sans"/>
                <a:ea typeface="Open Sans"/>
                <a:cs typeface="Open Sans"/>
              </a:rPr>
              <a:t> Membership</a:t>
            </a:r>
            <a:endParaRPr lang="en-US" dirty="0">
              <a:solidFill>
                <a:srgbClr val="D50032"/>
              </a:solidFill>
            </a:endParaRPr>
          </a:p>
        </p:txBody>
      </p:sp>
      <p:sp>
        <p:nvSpPr>
          <p:cNvPr id="3" name="Content Placeholder 2">
            <a:extLst>
              <a:ext uri="{FF2B5EF4-FFF2-40B4-BE49-F238E27FC236}">
                <a16:creationId xmlns:a16="http://schemas.microsoft.com/office/drawing/2014/main" id="{A6F980BC-F291-8CEF-F9B4-9322CAB3639F}"/>
              </a:ext>
            </a:extLst>
          </p:cNvPr>
          <p:cNvSpPr>
            <a:spLocks noGrp="1"/>
          </p:cNvSpPr>
          <p:nvPr>
            <p:ph sz="half" idx="2"/>
          </p:nvPr>
        </p:nvSpPr>
        <p:spPr>
          <a:xfrm>
            <a:off x="466666" y="857250"/>
            <a:ext cx="4286524" cy="2963466"/>
          </a:xfrm>
        </p:spPr>
        <p:txBody>
          <a:bodyPr vert="horz" lIns="91440" tIns="45720" rIns="91440" bIns="45720" rtlCol="0" anchor="t">
            <a:noAutofit/>
          </a:bodyPr>
          <a:lstStyle/>
          <a:p>
            <a:pPr marL="0" indent="0">
              <a:lnSpc>
                <a:spcPct val="114000"/>
              </a:lnSpc>
              <a:spcBef>
                <a:spcPts val="0"/>
              </a:spcBef>
              <a:buNone/>
            </a:pPr>
            <a:r>
              <a:rPr lang="en-US" sz="2000" b="1" dirty="0">
                <a:latin typeface="Open Sans"/>
                <a:ea typeface="Open Sans"/>
                <a:cs typeface="Open Sans"/>
              </a:rPr>
              <a:t>Senate Majority</a:t>
            </a:r>
            <a:endParaRPr lang="en-US" sz="2000" b="1" dirty="0"/>
          </a:p>
          <a:p>
            <a:pPr>
              <a:lnSpc>
                <a:spcPct val="114000"/>
              </a:lnSpc>
              <a:spcBef>
                <a:spcPts val="0"/>
              </a:spcBef>
            </a:pPr>
            <a:r>
              <a:rPr lang="en-US" sz="2000" dirty="0">
                <a:latin typeface="Open Sans"/>
                <a:ea typeface="Open Sans"/>
                <a:cs typeface="Open Sans"/>
              </a:rPr>
              <a:t>Cindy Hyde-Smith (R-MS)</a:t>
            </a:r>
          </a:p>
          <a:p>
            <a:pPr>
              <a:lnSpc>
                <a:spcPct val="114000"/>
              </a:lnSpc>
              <a:spcBef>
                <a:spcPts val="0"/>
              </a:spcBef>
            </a:pPr>
            <a:r>
              <a:rPr lang="en-US" sz="2000" dirty="0">
                <a:latin typeface="Open Sans"/>
                <a:ea typeface="Open Sans"/>
                <a:cs typeface="Open Sans"/>
              </a:rPr>
              <a:t>Susan Collins (R-ME)</a:t>
            </a:r>
          </a:p>
          <a:p>
            <a:pPr>
              <a:lnSpc>
                <a:spcPct val="114000"/>
              </a:lnSpc>
              <a:spcBef>
                <a:spcPts val="0"/>
              </a:spcBef>
            </a:pPr>
            <a:r>
              <a:rPr lang="en-US" sz="2000" dirty="0">
                <a:latin typeface="Open Sans"/>
                <a:ea typeface="Open Sans"/>
                <a:cs typeface="Open Sans"/>
              </a:rPr>
              <a:t>John Boozman (R-AR)</a:t>
            </a:r>
          </a:p>
          <a:p>
            <a:pPr>
              <a:lnSpc>
                <a:spcPct val="114000"/>
              </a:lnSpc>
              <a:spcBef>
                <a:spcPts val="0"/>
              </a:spcBef>
            </a:pPr>
            <a:r>
              <a:rPr lang="en-US" sz="2000" dirty="0">
                <a:latin typeface="Open Sans"/>
                <a:ea typeface="Open Sans"/>
                <a:cs typeface="Open Sans"/>
              </a:rPr>
              <a:t>Shelley Moore Capito (R-WV)</a:t>
            </a:r>
          </a:p>
          <a:p>
            <a:pPr>
              <a:lnSpc>
                <a:spcPct val="114000"/>
              </a:lnSpc>
              <a:spcBef>
                <a:spcPts val="0"/>
              </a:spcBef>
            </a:pPr>
            <a:r>
              <a:rPr lang="en-US" sz="2000" dirty="0">
                <a:latin typeface="Open Sans"/>
                <a:ea typeface="Open Sans"/>
                <a:cs typeface="Open Sans"/>
              </a:rPr>
              <a:t>Lindsey Graham (R-SC)</a:t>
            </a:r>
          </a:p>
          <a:p>
            <a:pPr>
              <a:lnSpc>
                <a:spcPct val="114000"/>
              </a:lnSpc>
              <a:spcBef>
                <a:spcPts val="0"/>
              </a:spcBef>
            </a:pPr>
            <a:r>
              <a:rPr lang="en-US" sz="2000" dirty="0">
                <a:latin typeface="Open Sans"/>
                <a:ea typeface="Open Sans"/>
                <a:cs typeface="Open Sans"/>
              </a:rPr>
              <a:t>John Hoeven (R-ND)</a:t>
            </a:r>
          </a:p>
          <a:p>
            <a:pPr>
              <a:lnSpc>
                <a:spcPct val="114000"/>
              </a:lnSpc>
              <a:spcBef>
                <a:spcPts val="0"/>
              </a:spcBef>
            </a:pPr>
            <a:r>
              <a:rPr lang="en-US" sz="2000" dirty="0">
                <a:latin typeface="Open Sans"/>
                <a:ea typeface="Open Sans"/>
                <a:cs typeface="Open Sans"/>
              </a:rPr>
              <a:t>John Kennedy (R-LA)</a:t>
            </a:r>
          </a:p>
          <a:p>
            <a:pPr>
              <a:lnSpc>
                <a:spcPct val="114000"/>
              </a:lnSpc>
              <a:spcBef>
                <a:spcPts val="0"/>
              </a:spcBef>
            </a:pPr>
            <a:r>
              <a:rPr lang="en-US" sz="2000" dirty="0">
                <a:latin typeface="Open Sans"/>
                <a:ea typeface="Open Sans"/>
                <a:cs typeface="Open Sans"/>
              </a:rPr>
              <a:t>Jerry Moran (R-KS)</a:t>
            </a:r>
          </a:p>
          <a:p>
            <a:pPr>
              <a:lnSpc>
                <a:spcPct val="114000"/>
              </a:lnSpc>
              <a:spcBef>
                <a:spcPts val="0"/>
              </a:spcBef>
            </a:pPr>
            <a:r>
              <a:rPr lang="en-US" sz="2000" dirty="0">
                <a:latin typeface="Open Sans"/>
                <a:ea typeface="Open Sans"/>
                <a:cs typeface="Open Sans"/>
              </a:rPr>
              <a:t>Katie Britt (R-Al)</a:t>
            </a:r>
          </a:p>
        </p:txBody>
      </p:sp>
      <p:sp>
        <p:nvSpPr>
          <p:cNvPr id="7" name="Content Placeholder 6">
            <a:extLst>
              <a:ext uri="{FF2B5EF4-FFF2-40B4-BE49-F238E27FC236}">
                <a16:creationId xmlns:a16="http://schemas.microsoft.com/office/drawing/2014/main" id="{F02FE06B-77CD-B2D3-47E8-6F3EDC4E08A0}"/>
              </a:ext>
            </a:extLst>
          </p:cNvPr>
          <p:cNvSpPr>
            <a:spLocks noGrp="1"/>
          </p:cNvSpPr>
          <p:nvPr>
            <p:ph sz="quarter" idx="4"/>
          </p:nvPr>
        </p:nvSpPr>
        <p:spPr>
          <a:xfrm>
            <a:off x="4645026" y="869526"/>
            <a:ext cx="4376792" cy="3416724"/>
          </a:xfrm>
        </p:spPr>
        <p:txBody>
          <a:bodyPr vert="horz" lIns="91440" tIns="45720" rIns="91440" bIns="45720" rtlCol="0" anchor="t">
            <a:normAutofit/>
          </a:bodyPr>
          <a:lstStyle/>
          <a:p>
            <a:pPr marL="0" indent="0">
              <a:lnSpc>
                <a:spcPct val="114000"/>
              </a:lnSpc>
              <a:spcBef>
                <a:spcPts val="0"/>
              </a:spcBef>
              <a:buNone/>
            </a:pPr>
            <a:r>
              <a:rPr lang="en-US" sz="2000" b="1" dirty="0">
                <a:latin typeface="Open Sans"/>
                <a:ea typeface="Open Sans"/>
                <a:cs typeface="Open Sans"/>
              </a:rPr>
              <a:t>Senate Minority</a:t>
            </a:r>
            <a:endParaRPr lang="en-US" sz="2000" b="1" dirty="0"/>
          </a:p>
          <a:p>
            <a:pPr>
              <a:lnSpc>
                <a:spcPct val="114000"/>
              </a:lnSpc>
              <a:spcBef>
                <a:spcPts val="0"/>
              </a:spcBef>
            </a:pPr>
            <a:r>
              <a:rPr lang="en-US" sz="2000" dirty="0">
                <a:latin typeface="Open Sans"/>
                <a:ea typeface="Open Sans"/>
                <a:cs typeface="Open Sans"/>
              </a:rPr>
              <a:t>Kirsten Gillibrand (D-NY)</a:t>
            </a:r>
          </a:p>
          <a:p>
            <a:pPr>
              <a:lnSpc>
                <a:spcPct val="114000"/>
              </a:lnSpc>
              <a:spcBef>
                <a:spcPts val="0"/>
              </a:spcBef>
            </a:pPr>
            <a:r>
              <a:rPr lang="en-US" sz="2000" dirty="0">
                <a:latin typeface="Open Sans"/>
                <a:ea typeface="Open Sans"/>
                <a:cs typeface="Open Sans"/>
              </a:rPr>
              <a:t>Patty Murray (D-WA)</a:t>
            </a:r>
          </a:p>
          <a:p>
            <a:pPr>
              <a:lnSpc>
                <a:spcPct val="114000"/>
              </a:lnSpc>
              <a:spcBef>
                <a:spcPts val="0"/>
              </a:spcBef>
            </a:pPr>
            <a:r>
              <a:rPr lang="en-US" sz="2000" dirty="0">
                <a:latin typeface="Open Sans"/>
                <a:ea typeface="Open Sans"/>
                <a:cs typeface="Open Sans"/>
              </a:rPr>
              <a:t>Dick Durbin (D-IL)</a:t>
            </a:r>
          </a:p>
          <a:p>
            <a:pPr>
              <a:lnSpc>
                <a:spcPct val="114000"/>
              </a:lnSpc>
              <a:spcBef>
                <a:spcPts val="0"/>
              </a:spcBef>
            </a:pPr>
            <a:r>
              <a:rPr lang="en-US" sz="2000" dirty="0">
                <a:latin typeface="Open Sans"/>
                <a:ea typeface="Open Sans"/>
                <a:cs typeface="Open Sans"/>
              </a:rPr>
              <a:t>Jack Reed (D-RI)</a:t>
            </a:r>
          </a:p>
          <a:p>
            <a:pPr>
              <a:lnSpc>
                <a:spcPct val="114000"/>
              </a:lnSpc>
              <a:spcBef>
                <a:spcPts val="0"/>
              </a:spcBef>
            </a:pPr>
            <a:r>
              <a:rPr lang="en-US" sz="2000" dirty="0">
                <a:latin typeface="Open Sans"/>
                <a:ea typeface="Open Sans"/>
                <a:cs typeface="Open Sans"/>
              </a:rPr>
              <a:t>Chris Coons (D-DE)</a:t>
            </a:r>
          </a:p>
          <a:p>
            <a:pPr>
              <a:lnSpc>
                <a:spcPct val="114000"/>
              </a:lnSpc>
              <a:spcBef>
                <a:spcPts val="0"/>
              </a:spcBef>
            </a:pPr>
            <a:r>
              <a:rPr lang="en-US" sz="2000" dirty="0">
                <a:latin typeface="Open Sans"/>
                <a:ea typeface="Open Sans"/>
                <a:cs typeface="Open Sans"/>
              </a:rPr>
              <a:t>Brian Schatz (D-HI)</a:t>
            </a:r>
          </a:p>
          <a:p>
            <a:pPr>
              <a:lnSpc>
                <a:spcPct val="114000"/>
              </a:lnSpc>
              <a:spcBef>
                <a:spcPts val="0"/>
              </a:spcBef>
            </a:pPr>
            <a:r>
              <a:rPr lang="en-US" sz="2000" dirty="0">
                <a:latin typeface="Open Sans"/>
                <a:ea typeface="Open Sans"/>
                <a:cs typeface="Open Sans"/>
              </a:rPr>
              <a:t>Chris Murphy (D-CT)</a:t>
            </a:r>
            <a:endParaRPr lang="en-US" sz="2000" dirty="0"/>
          </a:p>
          <a:p>
            <a:pPr>
              <a:lnSpc>
                <a:spcPct val="114000"/>
              </a:lnSpc>
              <a:spcBef>
                <a:spcPts val="0"/>
              </a:spcBef>
            </a:pPr>
            <a:r>
              <a:rPr lang="en-US" sz="2000" dirty="0">
                <a:latin typeface="Open Sans"/>
                <a:ea typeface="Open Sans"/>
                <a:cs typeface="Open Sans"/>
              </a:rPr>
              <a:t>Chris Van Hollen (D-MD)</a:t>
            </a:r>
          </a:p>
        </p:txBody>
      </p:sp>
      <p:sp>
        <p:nvSpPr>
          <p:cNvPr id="4" name="Slide Number Placeholder 3">
            <a:extLst>
              <a:ext uri="{FF2B5EF4-FFF2-40B4-BE49-F238E27FC236}">
                <a16:creationId xmlns:a16="http://schemas.microsoft.com/office/drawing/2014/main" id="{2575304A-BDD0-4F1E-AD92-15D9FE89808F}"/>
              </a:ext>
            </a:extLst>
          </p:cNvPr>
          <p:cNvSpPr>
            <a:spLocks noGrp="1"/>
          </p:cNvSpPr>
          <p:nvPr>
            <p:ph type="sldNum" sz="quarter" idx="12"/>
          </p:nvPr>
        </p:nvSpPr>
        <p:spPr/>
        <p:txBody>
          <a:bodyPr/>
          <a:lstStyle/>
          <a:p>
            <a:fld id="{307E6868-079E-1649-B8D1-459B42CE4DE3}" type="slidenum">
              <a:rPr lang="en-US" smtClean="0"/>
              <a:pPr/>
              <a:t>45</a:t>
            </a:fld>
            <a:endParaRPr lang="en-US"/>
          </a:p>
        </p:txBody>
      </p:sp>
    </p:spTree>
    <p:extLst>
      <p:ext uri="{BB962C8B-B14F-4D97-AF65-F5344CB8AC3E}">
        <p14:creationId xmlns:p14="http://schemas.microsoft.com/office/powerpoint/2010/main" val="3660726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C2827-8774-172D-8EE8-6094DB730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A464F-DC52-161F-D31F-267E1ED9A735}"/>
              </a:ext>
            </a:extLst>
          </p:cNvPr>
          <p:cNvSpPr>
            <a:spLocks noGrp="1"/>
          </p:cNvSpPr>
          <p:nvPr>
            <p:ph type="title"/>
          </p:nvPr>
        </p:nvSpPr>
        <p:spPr>
          <a:xfrm>
            <a:off x="947326" y="28055"/>
            <a:ext cx="7070837" cy="857250"/>
          </a:xfrm>
        </p:spPr>
        <p:txBody>
          <a:bodyPr>
            <a:noAutofit/>
          </a:bodyPr>
          <a:lstStyle/>
          <a:p>
            <a:r>
              <a:rPr lang="en-US" sz="3000" dirty="0">
                <a:solidFill>
                  <a:srgbClr val="D50032"/>
                </a:solidFill>
                <a:latin typeface="Open Sans"/>
                <a:ea typeface="Open Sans"/>
                <a:cs typeface="Open Sans"/>
              </a:rPr>
              <a:t>Housing Committee Leadership</a:t>
            </a:r>
            <a:endParaRPr lang="en-US" sz="2400" dirty="0">
              <a:solidFill>
                <a:srgbClr val="D50032"/>
              </a:solidFill>
              <a:latin typeface="Open Sans"/>
            </a:endParaRPr>
          </a:p>
        </p:txBody>
      </p:sp>
      <p:sp>
        <p:nvSpPr>
          <p:cNvPr id="12" name="TextBox 11">
            <a:extLst>
              <a:ext uri="{FF2B5EF4-FFF2-40B4-BE49-F238E27FC236}">
                <a16:creationId xmlns:a16="http://schemas.microsoft.com/office/drawing/2014/main" id="{FEF703D9-6DCD-99A1-A8BC-61DB7EE7D3B5}"/>
              </a:ext>
            </a:extLst>
          </p:cNvPr>
          <p:cNvSpPr txBox="1"/>
          <p:nvPr/>
        </p:nvSpPr>
        <p:spPr>
          <a:xfrm>
            <a:off x="4482744" y="4139298"/>
            <a:ext cx="4927755" cy="592470"/>
          </a:xfrm>
          <a:prstGeom prst="rect">
            <a:avLst/>
          </a:prstGeom>
          <a:noFill/>
        </p:spPr>
        <p:txBody>
          <a:bodyPr wrap="square" lIns="68580" tIns="34290" rIns="68580" bIns="34290" rtlCol="0" anchor="t">
            <a:spAutoFit/>
          </a:bodyPr>
          <a:lstStyle/>
          <a:p>
            <a:pPr algn="ctr"/>
            <a:r>
              <a:rPr lang="en-US" sz="1600" dirty="0">
                <a:latin typeface="Open Sans"/>
                <a:cs typeface="Helvetica"/>
              </a:rPr>
              <a:t>Chair Tim Scott (R-SC) </a:t>
            </a:r>
            <a:endParaRPr lang="en-US" sz="1600" dirty="0">
              <a:latin typeface="Open Sans"/>
              <a:ea typeface="Open Sans"/>
              <a:cs typeface="Open Sans"/>
            </a:endParaRPr>
          </a:p>
          <a:p>
            <a:pPr algn="ctr"/>
            <a:r>
              <a:rPr lang="en-US" sz="1600" dirty="0">
                <a:latin typeface="Open Sans"/>
                <a:cs typeface="Helvetica"/>
              </a:rPr>
              <a:t>Ranking Member Elizabeth Warren (D-MA)</a:t>
            </a:r>
            <a:r>
              <a:rPr lang="en-US" dirty="0">
                <a:latin typeface="Open Sans"/>
                <a:cs typeface="Helvetica"/>
              </a:rPr>
              <a:t>	</a:t>
            </a:r>
            <a:endParaRPr lang="en-US" dirty="0">
              <a:latin typeface="Open Sans"/>
              <a:ea typeface="Open Sans"/>
              <a:cs typeface="Helvetica"/>
            </a:endParaRPr>
          </a:p>
        </p:txBody>
      </p:sp>
      <p:sp>
        <p:nvSpPr>
          <p:cNvPr id="13" name="TextBox 12">
            <a:extLst>
              <a:ext uri="{FF2B5EF4-FFF2-40B4-BE49-F238E27FC236}">
                <a16:creationId xmlns:a16="http://schemas.microsoft.com/office/drawing/2014/main" id="{74E360FA-999B-EB53-FA76-710E204FC6BA}"/>
              </a:ext>
            </a:extLst>
          </p:cNvPr>
          <p:cNvSpPr txBox="1"/>
          <p:nvPr/>
        </p:nvSpPr>
        <p:spPr>
          <a:xfrm>
            <a:off x="53791" y="1580642"/>
            <a:ext cx="4279681" cy="377026"/>
          </a:xfrm>
          <a:prstGeom prst="rect">
            <a:avLst/>
          </a:prstGeom>
          <a:noFill/>
        </p:spPr>
        <p:txBody>
          <a:bodyPr wrap="square" lIns="68580" tIns="34290" rIns="68580" bIns="34290" rtlCol="0" anchor="t">
            <a:spAutoFit/>
          </a:bodyPr>
          <a:lstStyle/>
          <a:p>
            <a:pPr algn="ctr"/>
            <a:r>
              <a:rPr lang="en-US" sz="2000" b="1" dirty="0">
                <a:latin typeface="Open Sans"/>
                <a:cs typeface="Helvetica"/>
              </a:rPr>
              <a:t>House Financial Services</a:t>
            </a:r>
            <a:endParaRPr lang="en-US" sz="1600" b="1" dirty="0"/>
          </a:p>
        </p:txBody>
      </p:sp>
      <p:sp>
        <p:nvSpPr>
          <p:cNvPr id="3" name="AutoShape 2" descr="Image result for hal rogers">
            <a:extLst>
              <a:ext uri="{FF2B5EF4-FFF2-40B4-BE49-F238E27FC236}">
                <a16:creationId xmlns:a16="http://schemas.microsoft.com/office/drawing/2014/main" id="{0A0326A8-F9E5-90D7-8724-6A868B066F8C}"/>
              </a:ext>
            </a:extLst>
          </p:cNvPr>
          <p:cNvSpPr>
            <a:spLocks noChangeAspect="1" noChangeArrowheads="1"/>
          </p:cNvSpPr>
          <p:nvPr/>
        </p:nvSpPr>
        <p:spPr bwMode="auto">
          <a:xfrm>
            <a:off x="1259681" y="-108347"/>
            <a:ext cx="1679967" cy="16799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AutoShape 4" descr="Image result for hal rogers">
            <a:extLst>
              <a:ext uri="{FF2B5EF4-FFF2-40B4-BE49-F238E27FC236}">
                <a16:creationId xmlns:a16="http://schemas.microsoft.com/office/drawing/2014/main" id="{7CA476E5-0C17-B6F0-B2ED-C7B0A33852C7}"/>
              </a:ext>
            </a:extLst>
          </p:cNvPr>
          <p:cNvSpPr>
            <a:spLocks noChangeAspect="1" noChangeArrowheads="1"/>
          </p:cNvSpPr>
          <p:nvPr/>
        </p:nvSpPr>
        <p:spPr bwMode="auto">
          <a:xfrm>
            <a:off x="1259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TextBox 10">
            <a:extLst>
              <a:ext uri="{FF2B5EF4-FFF2-40B4-BE49-F238E27FC236}">
                <a16:creationId xmlns:a16="http://schemas.microsoft.com/office/drawing/2014/main" id="{DFC4F00D-6062-445E-90DA-2A2AFB07F78B}"/>
              </a:ext>
            </a:extLst>
          </p:cNvPr>
          <p:cNvSpPr txBox="1"/>
          <p:nvPr/>
        </p:nvSpPr>
        <p:spPr>
          <a:xfrm>
            <a:off x="53791" y="4130629"/>
            <a:ext cx="4433919" cy="561692"/>
          </a:xfrm>
          <a:prstGeom prst="rect">
            <a:avLst/>
          </a:prstGeom>
          <a:noFill/>
        </p:spPr>
        <p:txBody>
          <a:bodyPr wrap="square" lIns="68580" tIns="34290" rIns="68580" bIns="34290" rtlCol="0" anchor="t">
            <a:spAutoFit/>
          </a:bodyPr>
          <a:lstStyle/>
          <a:p>
            <a:pPr algn="ctr"/>
            <a:r>
              <a:rPr lang="en-US" sz="1600" dirty="0">
                <a:latin typeface="Open Sans"/>
                <a:cs typeface="Helvetica"/>
              </a:rPr>
              <a:t>Chair French Hill (R-AR)</a:t>
            </a:r>
            <a:endParaRPr lang="en-US" sz="1600" dirty="0"/>
          </a:p>
          <a:p>
            <a:pPr algn="ctr"/>
            <a:r>
              <a:rPr lang="en-US" sz="1600" dirty="0">
                <a:latin typeface="Open Sans"/>
                <a:cs typeface="Helvetica"/>
              </a:rPr>
              <a:t>Ranking Member Maxine Waters (D-CA)</a:t>
            </a:r>
            <a:endParaRPr lang="en-US" sz="1600" dirty="0">
              <a:latin typeface="Open Sans"/>
              <a:ea typeface="Open Sans"/>
              <a:cs typeface="Helvetica"/>
            </a:endParaRPr>
          </a:p>
        </p:txBody>
      </p:sp>
      <p:sp>
        <p:nvSpPr>
          <p:cNvPr id="6" name="TextBox 5">
            <a:extLst>
              <a:ext uri="{FF2B5EF4-FFF2-40B4-BE49-F238E27FC236}">
                <a16:creationId xmlns:a16="http://schemas.microsoft.com/office/drawing/2014/main" id="{0FFE0611-19C3-063D-BDA0-926B2544F6C5}"/>
              </a:ext>
            </a:extLst>
          </p:cNvPr>
          <p:cNvSpPr txBox="1"/>
          <p:nvPr/>
        </p:nvSpPr>
        <p:spPr>
          <a:xfrm>
            <a:off x="4576525" y="1393428"/>
            <a:ext cx="4565429" cy="684803"/>
          </a:xfrm>
          <a:prstGeom prst="rect">
            <a:avLst/>
          </a:prstGeom>
          <a:noFill/>
        </p:spPr>
        <p:txBody>
          <a:bodyPr wrap="square" lIns="68580" tIns="34290" rIns="68580" bIns="34290" rtlCol="0" anchor="t">
            <a:spAutoFit/>
          </a:bodyPr>
          <a:lstStyle/>
          <a:p>
            <a:pPr algn="ctr"/>
            <a:r>
              <a:rPr lang="en-US" sz="2000" b="1" dirty="0">
                <a:latin typeface="Open Sans"/>
                <a:cs typeface="Helvetica"/>
              </a:rPr>
              <a:t>Senate Banking, Housing, and Urban Affairs</a:t>
            </a:r>
            <a:endParaRPr lang="en-US" sz="1600" b="1" dirty="0"/>
          </a:p>
        </p:txBody>
      </p:sp>
      <p:pic>
        <p:nvPicPr>
          <p:cNvPr id="7" name="Picture 6" descr="A person in a suit and tie&#10;&#10;AI-generated content may be incorrect.">
            <a:extLst>
              <a:ext uri="{FF2B5EF4-FFF2-40B4-BE49-F238E27FC236}">
                <a16:creationId xmlns:a16="http://schemas.microsoft.com/office/drawing/2014/main" id="{0E91468F-4CA0-9C4F-4C6F-263BAFEAC248}"/>
              </a:ext>
            </a:extLst>
          </p:cNvPr>
          <p:cNvPicPr>
            <a:picLocks noChangeAspect="1"/>
          </p:cNvPicPr>
          <p:nvPr/>
        </p:nvPicPr>
        <p:blipFill>
          <a:blip r:embed="rId2"/>
          <a:srcRect l="372" t="158" r="26" b="202"/>
          <a:stretch>
            <a:fillRect/>
          </a:stretch>
        </p:blipFill>
        <p:spPr>
          <a:xfrm>
            <a:off x="289966" y="2123709"/>
            <a:ext cx="1935730" cy="1967548"/>
          </a:xfrm>
          <a:prstGeom prst="rect">
            <a:avLst/>
          </a:prstGeom>
        </p:spPr>
      </p:pic>
      <p:pic>
        <p:nvPicPr>
          <p:cNvPr id="8" name="Picture 7" descr="A person in a suit with her arms crossed&#10;&#10;AI-generated content may be incorrect.">
            <a:extLst>
              <a:ext uri="{FF2B5EF4-FFF2-40B4-BE49-F238E27FC236}">
                <a16:creationId xmlns:a16="http://schemas.microsoft.com/office/drawing/2014/main" id="{E8140BCF-676F-C388-6402-8B3D7A28D461}"/>
              </a:ext>
            </a:extLst>
          </p:cNvPr>
          <p:cNvPicPr>
            <a:picLocks noChangeAspect="1"/>
          </p:cNvPicPr>
          <p:nvPr/>
        </p:nvPicPr>
        <p:blipFill>
          <a:blip r:embed="rId3"/>
          <a:srcRect l="63" t="166" r="357" b="286"/>
          <a:stretch>
            <a:fillRect/>
          </a:stretch>
        </p:blipFill>
        <p:spPr>
          <a:xfrm>
            <a:off x="2227162" y="2130237"/>
            <a:ext cx="1945175" cy="1955129"/>
          </a:xfrm>
          <a:prstGeom prst="rect">
            <a:avLst/>
          </a:prstGeom>
        </p:spPr>
      </p:pic>
      <p:pic>
        <p:nvPicPr>
          <p:cNvPr id="9" name="Picture 8" descr="A person in a suit and tie&#10;&#10;AI-generated content may be incorrect.">
            <a:extLst>
              <a:ext uri="{FF2B5EF4-FFF2-40B4-BE49-F238E27FC236}">
                <a16:creationId xmlns:a16="http://schemas.microsoft.com/office/drawing/2014/main" id="{64F60B87-74C9-A4A7-81DD-A8D4D9CE69D1}"/>
              </a:ext>
            </a:extLst>
          </p:cNvPr>
          <p:cNvPicPr>
            <a:picLocks noChangeAspect="1"/>
          </p:cNvPicPr>
          <p:nvPr/>
        </p:nvPicPr>
        <p:blipFill>
          <a:blip r:embed="rId4"/>
          <a:srcRect l="241" r="96" b="232"/>
          <a:stretch>
            <a:fillRect/>
          </a:stretch>
        </p:blipFill>
        <p:spPr>
          <a:xfrm>
            <a:off x="5164848" y="2133271"/>
            <a:ext cx="1695382" cy="1950987"/>
          </a:xfrm>
          <a:prstGeom prst="rect">
            <a:avLst/>
          </a:prstGeom>
        </p:spPr>
      </p:pic>
      <p:pic>
        <p:nvPicPr>
          <p:cNvPr id="10" name="Picture 9" descr="A person in a red jacket&#10;&#10;AI-generated content may be incorrect.">
            <a:extLst>
              <a:ext uri="{FF2B5EF4-FFF2-40B4-BE49-F238E27FC236}">
                <a16:creationId xmlns:a16="http://schemas.microsoft.com/office/drawing/2014/main" id="{20C70584-8B45-F9C5-A150-E4BC2692B448}"/>
              </a:ext>
            </a:extLst>
          </p:cNvPr>
          <p:cNvPicPr>
            <a:picLocks noChangeAspect="1"/>
          </p:cNvPicPr>
          <p:nvPr/>
        </p:nvPicPr>
        <p:blipFill>
          <a:blip r:embed="rId5"/>
          <a:srcRect l="327" r="185" b="240"/>
          <a:stretch>
            <a:fillRect/>
          </a:stretch>
        </p:blipFill>
        <p:spPr>
          <a:xfrm>
            <a:off x="6862327" y="2136062"/>
            <a:ext cx="1689484" cy="1966107"/>
          </a:xfrm>
          <a:prstGeom prst="rect">
            <a:avLst/>
          </a:prstGeom>
        </p:spPr>
      </p:pic>
    </p:spTree>
    <p:extLst>
      <p:ext uri="{BB962C8B-B14F-4D97-AF65-F5344CB8AC3E}">
        <p14:creationId xmlns:p14="http://schemas.microsoft.com/office/powerpoint/2010/main" val="3656911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CF92C-E58B-9747-3240-019E5A0F2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CA7AA-382C-FB1D-FBFB-A6C8D99B3682}"/>
              </a:ext>
            </a:extLst>
          </p:cNvPr>
          <p:cNvSpPr>
            <a:spLocks noGrp="1"/>
          </p:cNvSpPr>
          <p:nvPr>
            <p:ph type="title"/>
          </p:nvPr>
        </p:nvSpPr>
        <p:spPr>
          <a:xfrm>
            <a:off x="633923" y="0"/>
            <a:ext cx="7401491" cy="857250"/>
          </a:xfrm>
        </p:spPr>
        <p:txBody>
          <a:bodyPr>
            <a:noAutofit/>
          </a:bodyPr>
          <a:lstStyle/>
          <a:p>
            <a:r>
              <a:rPr lang="en-US" sz="2400" dirty="0">
                <a:solidFill>
                  <a:srgbClr val="D50032"/>
                </a:solidFill>
                <a:latin typeface="Open Sans"/>
                <a:ea typeface="Open Sans"/>
                <a:cs typeface="Open Sans"/>
              </a:rPr>
              <a:t>Full House Financial Services Membership</a:t>
            </a:r>
            <a:endParaRPr lang="en-US" sz="2400" dirty="0">
              <a:solidFill>
                <a:srgbClr val="D50032"/>
              </a:solidFill>
            </a:endParaRPr>
          </a:p>
        </p:txBody>
      </p:sp>
      <p:sp>
        <p:nvSpPr>
          <p:cNvPr id="5" name="Text Placeholder 4">
            <a:extLst>
              <a:ext uri="{FF2B5EF4-FFF2-40B4-BE49-F238E27FC236}">
                <a16:creationId xmlns:a16="http://schemas.microsoft.com/office/drawing/2014/main" id="{880B375E-F07B-449C-3464-AFED5BC373CB}"/>
              </a:ext>
            </a:extLst>
          </p:cNvPr>
          <p:cNvSpPr>
            <a:spLocks noGrp="1"/>
          </p:cNvSpPr>
          <p:nvPr>
            <p:ph type="body" idx="1"/>
          </p:nvPr>
        </p:nvSpPr>
        <p:spPr>
          <a:xfrm>
            <a:off x="457199" y="871702"/>
            <a:ext cx="7754938" cy="479822"/>
          </a:xfrm>
        </p:spPr>
        <p:txBody>
          <a:bodyPr/>
          <a:lstStyle/>
          <a:p>
            <a:pPr algn="ctr"/>
            <a:r>
              <a:rPr lang="en-US" dirty="0">
                <a:latin typeface="Open Sans"/>
                <a:ea typeface="Open Sans"/>
                <a:cs typeface="Open Sans"/>
              </a:rPr>
              <a:t>Majority</a:t>
            </a:r>
            <a:endParaRPr lang="en-US" dirty="0"/>
          </a:p>
        </p:txBody>
      </p:sp>
      <p:sp>
        <p:nvSpPr>
          <p:cNvPr id="3" name="Content Placeholder 2">
            <a:extLst>
              <a:ext uri="{FF2B5EF4-FFF2-40B4-BE49-F238E27FC236}">
                <a16:creationId xmlns:a16="http://schemas.microsoft.com/office/drawing/2014/main" id="{39771782-DE29-8556-1122-7E88B2FBB9DB}"/>
              </a:ext>
            </a:extLst>
          </p:cNvPr>
          <p:cNvSpPr>
            <a:spLocks noGrp="1"/>
          </p:cNvSpPr>
          <p:nvPr>
            <p:ph sz="half" idx="2"/>
          </p:nvPr>
        </p:nvSpPr>
        <p:spPr>
          <a:xfrm>
            <a:off x="72915" y="1458515"/>
            <a:ext cx="3872679" cy="2963466"/>
          </a:xfrm>
        </p:spPr>
        <p:txBody>
          <a:bodyPr vert="horz" lIns="91440" tIns="45720" rIns="91440" bIns="45720" rtlCol="0" anchor="t">
            <a:noAutofit/>
          </a:bodyPr>
          <a:lstStyle/>
          <a:p>
            <a:r>
              <a:rPr lang="en-US" sz="1800" dirty="0">
                <a:latin typeface="Open Sans"/>
                <a:ea typeface="Open Sans"/>
                <a:cs typeface="Open Sans"/>
              </a:rPr>
              <a:t>French Hill (R-AR)</a:t>
            </a:r>
            <a:endParaRPr lang="en-US" sz="1800" dirty="0"/>
          </a:p>
          <a:p>
            <a:r>
              <a:rPr lang="en-US" sz="1800" dirty="0">
                <a:latin typeface="Open Sans"/>
                <a:ea typeface="Open Sans"/>
                <a:cs typeface="Open Sans"/>
              </a:rPr>
              <a:t>Frank Lucas (R-OK)</a:t>
            </a:r>
            <a:endParaRPr lang="en-US" sz="1800" dirty="0"/>
          </a:p>
          <a:p>
            <a:r>
              <a:rPr lang="en-US" sz="1800" dirty="0">
                <a:latin typeface="Open Sans"/>
                <a:ea typeface="Open Sans"/>
                <a:cs typeface="Open Sans"/>
              </a:rPr>
              <a:t>Pete Sessions (R-TX)</a:t>
            </a:r>
          </a:p>
          <a:p>
            <a:r>
              <a:rPr lang="en-US" sz="1800" dirty="0">
                <a:latin typeface="Open Sans"/>
                <a:ea typeface="Open Sans"/>
                <a:cs typeface="Open Sans"/>
              </a:rPr>
              <a:t>Bill Huizenga (R-MI)</a:t>
            </a:r>
          </a:p>
          <a:p>
            <a:r>
              <a:rPr lang="en-US" sz="1800" dirty="0">
                <a:latin typeface="Open Sans"/>
                <a:ea typeface="Open Sans"/>
                <a:cs typeface="Open Sans"/>
              </a:rPr>
              <a:t>Ann Wagner (R-MO)</a:t>
            </a:r>
          </a:p>
          <a:p>
            <a:r>
              <a:rPr lang="en-US" sz="1800" dirty="0">
                <a:latin typeface="Open Sans"/>
                <a:ea typeface="Open Sans"/>
                <a:cs typeface="Open Sans"/>
              </a:rPr>
              <a:t>Andy Barr (R-KY)</a:t>
            </a:r>
          </a:p>
          <a:p>
            <a:r>
              <a:rPr lang="en-US" sz="1800" dirty="0">
                <a:latin typeface="Open Sans"/>
                <a:ea typeface="Open Sans"/>
                <a:cs typeface="Open Sans"/>
              </a:rPr>
              <a:t>Roger Williams (R-TX)</a:t>
            </a:r>
          </a:p>
          <a:p>
            <a:r>
              <a:rPr lang="en-US" sz="1800" dirty="0">
                <a:latin typeface="Open Sans"/>
                <a:ea typeface="Open Sans"/>
                <a:cs typeface="Open Sans"/>
              </a:rPr>
              <a:t>Tom Emmer (R-MN)</a:t>
            </a:r>
          </a:p>
          <a:p>
            <a:r>
              <a:rPr lang="en-US" sz="1800" dirty="0">
                <a:latin typeface="Open Sans"/>
                <a:ea typeface="Open Sans"/>
                <a:cs typeface="Open Sans"/>
              </a:rPr>
              <a:t>Barry Loudermilk (R-GA)</a:t>
            </a:r>
          </a:p>
          <a:p>
            <a:r>
              <a:rPr lang="en-US" sz="1800" dirty="0">
                <a:latin typeface="Open Sans"/>
                <a:ea typeface="Open Sans"/>
                <a:cs typeface="Open Sans"/>
              </a:rPr>
              <a:t>Warren Davidson (R-OH)</a:t>
            </a:r>
          </a:p>
        </p:txBody>
      </p:sp>
      <p:sp>
        <p:nvSpPr>
          <p:cNvPr id="7" name="Content Placeholder 6">
            <a:extLst>
              <a:ext uri="{FF2B5EF4-FFF2-40B4-BE49-F238E27FC236}">
                <a16:creationId xmlns:a16="http://schemas.microsoft.com/office/drawing/2014/main" id="{6B5D9EBC-4242-4FC5-3E82-FF432234F324}"/>
              </a:ext>
            </a:extLst>
          </p:cNvPr>
          <p:cNvSpPr>
            <a:spLocks noGrp="1"/>
          </p:cNvSpPr>
          <p:nvPr>
            <p:ph sz="quarter" idx="4"/>
          </p:nvPr>
        </p:nvSpPr>
        <p:spPr>
          <a:xfrm>
            <a:off x="6142750" y="1458515"/>
            <a:ext cx="4376792" cy="3308336"/>
          </a:xfrm>
        </p:spPr>
        <p:txBody>
          <a:bodyPr vert="horz" lIns="91440" tIns="45720" rIns="91440" bIns="45720" rtlCol="0" anchor="t">
            <a:noAutofit/>
          </a:bodyPr>
          <a:lstStyle/>
          <a:p>
            <a:r>
              <a:rPr lang="en-US" sz="1800" dirty="0">
                <a:latin typeface="Open Sans"/>
                <a:ea typeface="Open Sans"/>
                <a:cs typeface="Open Sans"/>
              </a:rPr>
              <a:t>Mike Flood (R-NE)</a:t>
            </a:r>
            <a:endParaRPr lang="en-US" dirty="0"/>
          </a:p>
          <a:p>
            <a:r>
              <a:rPr lang="en-US" sz="1800" dirty="0">
                <a:latin typeface="Open Sans"/>
                <a:ea typeface="Open Sans"/>
                <a:cs typeface="Open Sans"/>
              </a:rPr>
              <a:t>Mike Lawler (R-NY)</a:t>
            </a:r>
          </a:p>
          <a:p>
            <a:r>
              <a:rPr lang="en-US" sz="1800" dirty="0">
                <a:latin typeface="Open Sans"/>
                <a:ea typeface="Open Sans"/>
                <a:cs typeface="Open Sans"/>
              </a:rPr>
              <a:t>Monica De La Cruz (R-TX)</a:t>
            </a:r>
            <a:endParaRPr lang="en-US" sz="1800" dirty="0"/>
          </a:p>
          <a:p>
            <a:r>
              <a:rPr lang="en-US" sz="1800" dirty="0">
                <a:latin typeface="Open Sans"/>
                <a:ea typeface="Open Sans"/>
                <a:cs typeface="Open Sans"/>
              </a:rPr>
              <a:t>Andy Ogles (R-TN)</a:t>
            </a:r>
          </a:p>
          <a:p>
            <a:r>
              <a:rPr lang="en-US" sz="1800" dirty="0">
                <a:latin typeface="Open Sans"/>
                <a:ea typeface="Open Sans"/>
                <a:cs typeface="Open Sans"/>
              </a:rPr>
              <a:t>Zach Nunn (R-IA)</a:t>
            </a:r>
          </a:p>
          <a:p>
            <a:r>
              <a:rPr lang="en-US" sz="1800" dirty="0">
                <a:latin typeface="Open Sans"/>
                <a:ea typeface="Open Sans"/>
                <a:cs typeface="Open Sans"/>
              </a:rPr>
              <a:t>Isa McClain (R-MI)</a:t>
            </a:r>
          </a:p>
          <a:p>
            <a:r>
              <a:rPr lang="en-US" sz="1800" dirty="0">
                <a:latin typeface="Open Sans"/>
                <a:ea typeface="Open Sans"/>
                <a:cs typeface="Open Sans"/>
              </a:rPr>
              <a:t>Maria Salazar (R-FL)</a:t>
            </a:r>
          </a:p>
          <a:p>
            <a:r>
              <a:rPr lang="en-US" sz="1800" dirty="0">
                <a:latin typeface="Open Sans"/>
                <a:ea typeface="Open Sans"/>
                <a:cs typeface="Open Sans"/>
              </a:rPr>
              <a:t>Troy Downing (R-MT)</a:t>
            </a:r>
          </a:p>
          <a:p>
            <a:r>
              <a:rPr lang="en-US" sz="1800" dirty="0">
                <a:latin typeface="Open Sans"/>
                <a:ea typeface="Open Sans"/>
                <a:cs typeface="Open Sans"/>
              </a:rPr>
              <a:t>Mike Haridopolos (R-Fl)</a:t>
            </a:r>
          </a:p>
          <a:p>
            <a:r>
              <a:rPr lang="en-US" sz="1800" dirty="0">
                <a:latin typeface="Open Sans"/>
                <a:ea typeface="Open Sans"/>
                <a:cs typeface="Open Sans"/>
              </a:rPr>
              <a:t>Tim Moore (R-NC)</a:t>
            </a:r>
          </a:p>
        </p:txBody>
      </p:sp>
      <p:sp>
        <p:nvSpPr>
          <p:cNvPr id="4" name="Slide Number Placeholder 3">
            <a:extLst>
              <a:ext uri="{FF2B5EF4-FFF2-40B4-BE49-F238E27FC236}">
                <a16:creationId xmlns:a16="http://schemas.microsoft.com/office/drawing/2014/main" id="{B44B2068-2458-691E-A8CF-D84B3943ECED}"/>
              </a:ext>
            </a:extLst>
          </p:cNvPr>
          <p:cNvSpPr>
            <a:spLocks noGrp="1"/>
          </p:cNvSpPr>
          <p:nvPr>
            <p:ph type="sldNum" sz="quarter" idx="12"/>
          </p:nvPr>
        </p:nvSpPr>
        <p:spPr/>
        <p:txBody>
          <a:bodyPr/>
          <a:lstStyle/>
          <a:p>
            <a:fld id="{307E6868-079E-1649-B8D1-459B42CE4DE3}" type="slidenum">
              <a:rPr lang="en-US" smtClean="0"/>
              <a:pPr/>
              <a:t>47</a:t>
            </a:fld>
            <a:endParaRPr lang="en-US"/>
          </a:p>
        </p:txBody>
      </p:sp>
      <p:sp>
        <p:nvSpPr>
          <p:cNvPr id="11" name="Content Placeholder 6">
            <a:extLst>
              <a:ext uri="{FF2B5EF4-FFF2-40B4-BE49-F238E27FC236}">
                <a16:creationId xmlns:a16="http://schemas.microsoft.com/office/drawing/2014/main" id="{088F2FA0-257A-8A9E-79A5-BFAF82BD517A}"/>
              </a:ext>
            </a:extLst>
          </p:cNvPr>
          <p:cNvSpPr txBox="1">
            <a:spLocks/>
          </p:cNvSpPr>
          <p:nvPr/>
        </p:nvSpPr>
        <p:spPr>
          <a:xfrm>
            <a:off x="3068525" y="1458721"/>
            <a:ext cx="4376792" cy="330833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0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18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6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6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1800" dirty="0">
                <a:latin typeface="Open Sans"/>
                <a:ea typeface="Open Sans"/>
                <a:cs typeface="Open Sans"/>
              </a:rPr>
              <a:t>John Rose (R-TN)</a:t>
            </a:r>
            <a:endParaRPr lang="en-US" dirty="0"/>
          </a:p>
          <a:p>
            <a:r>
              <a:rPr lang="en-US" sz="1800" dirty="0">
                <a:latin typeface="Open Sans"/>
                <a:ea typeface="Open Sans"/>
                <a:cs typeface="Open Sans"/>
              </a:rPr>
              <a:t>Bryan Steil (R-WI)</a:t>
            </a:r>
            <a:endParaRPr lang="en-US" dirty="0"/>
          </a:p>
          <a:p>
            <a:r>
              <a:rPr lang="en-US" sz="1800" dirty="0">
                <a:latin typeface="Open Sans"/>
                <a:ea typeface="Open Sans"/>
                <a:cs typeface="Open Sans"/>
              </a:rPr>
              <a:t>William Timmons (R-SC)</a:t>
            </a:r>
          </a:p>
          <a:p>
            <a:r>
              <a:rPr lang="en-US" sz="1800" dirty="0">
                <a:latin typeface="Open Sans"/>
                <a:ea typeface="Open Sans"/>
                <a:cs typeface="Open Sans"/>
              </a:rPr>
              <a:t>Marlin Stutzman (R-IN)</a:t>
            </a:r>
          </a:p>
          <a:p>
            <a:r>
              <a:rPr lang="en-US" sz="1800" dirty="0">
                <a:latin typeface="Open Sans"/>
                <a:ea typeface="Open Sans"/>
                <a:cs typeface="Open Sans"/>
              </a:rPr>
              <a:t>Ralph Norman (R-SC)</a:t>
            </a:r>
          </a:p>
          <a:p>
            <a:r>
              <a:rPr lang="en-US" sz="1800" dirty="0">
                <a:latin typeface="Open Sans"/>
                <a:ea typeface="Open Sans"/>
                <a:cs typeface="Open Sans"/>
              </a:rPr>
              <a:t>Dan Meuser (R-PA)</a:t>
            </a:r>
            <a:endParaRPr lang="en-US" dirty="0"/>
          </a:p>
          <a:p>
            <a:r>
              <a:rPr lang="en-US" sz="1800" dirty="0">
                <a:latin typeface="Open Sans"/>
                <a:ea typeface="Open Sans"/>
                <a:cs typeface="Open Sans"/>
              </a:rPr>
              <a:t>Young Kim (R-CA)</a:t>
            </a:r>
          </a:p>
          <a:p>
            <a:r>
              <a:rPr lang="en-US" sz="1800" dirty="0">
                <a:latin typeface="Open Sans"/>
                <a:ea typeface="Open Sans"/>
                <a:cs typeface="Open Sans"/>
              </a:rPr>
              <a:t>Byron Donalds (R-FL)</a:t>
            </a:r>
          </a:p>
          <a:p>
            <a:r>
              <a:rPr lang="en-US" sz="1800" dirty="0">
                <a:latin typeface="Open Sans"/>
                <a:ea typeface="Open Sans"/>
                <a:cs typeface="Open Sans"/>
              </a:rPr>
              <a:t>Andrew Garbarino (R-NY)</a:t>
            </a:r>
          </a:p>
          <a:p>
            <a:r>
              <a:rPr lang="en-US" sz="1800" dirty="0">
                <a:latin typeface="Open Sans"/>
                <a:ea typeface="Open Sans"/>
                <a:cs typeface="Open Sans"/>
              </a:rPr>
              <a:t>Scott Fitzgerald (R-WI)</a:t>
            </a:r>
          </a:p>
        </p:txBody>
      </p:sp>
    </p:spTree>
    <p:extLst>
      <p:ext uri="{BB962C8B-B14F-4D97-AF65-F5344CB8AC3E}">
        <p14:creationId xmlns:p14="http://schemas.microsoft.com/office/powerpoint/2010/main" val="2684289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FB655-0396-60CA-246F-B261466CE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F6CAE-2F42-D5C4-1D7F-1628C0E346D1}"/>
              </a:ext>
            </a:extLst>
          </p:cNvPr>
          <p:cNvSpPr>
            <a:spLocks noGrp="1"/>
          </p:cNvSpPr>
          <p:nvPr>
            <p:ph type="title"/>
          </p:nvPr>
        </p:nvSpPr>
        <p:spPr>
          <a:xfrm>
            <a:off x="574802" y="0"/>
            <a:ext cx="7401491" cy="857250"/>
          </a:xfrm>
        </p:spPr>
        <p:txBody>
          <a:bodyPr>
            <a:normAutofit/>
          </a:bodyPr>
          <a:lstStyle/>
          <a:p>
            <a:r>
              <a:rPr lang="en-US" sz="2400" dirty="0">
                <a:solidFill>
                  <a:srgbClr val="D50032"/>
                </a:solidFill>
                <a:latin typeface="Open Sans"/>
                <a:ea typeface="Open Sans"/>
                <a:cs typeface="Open Sans"/>
              </a:rPr>
              <a:t>Full House Financial Services Membership</a:t>
            </a:r>
            <a:endParaRPr lang="en-US" sz="2400" dirty="0">
              <a:solidFill>
                <a:srgbClr val="D50032"/>
              </a:solidFill>
            </a:endParaRPr>
          </a:p>
        </p:txBody>
      </p:sp>
      <p:sp>
        <p:nvSpPr>
          <p:cNvPr id="5" name="Text Placeholder 4">
            <a:extLst>
              <a:ext uri="{FF2B5EF4-FFF2-40B4-BE49-F238E27FC236}">
                <a16:creationId xmlns:a16="http://schemas.microsoft.com/office/drawing/2014/main" id="{C3D43E78-A0DF-7D72-778C-01028D19A18B}"/>
              </a:ext>
            </a:extLst>
          </p:cNvPr>
          <p:cNvSpPr>
            <a:spLocks noGrp="1"/>
          </p:cNvSpPr>
          <p:nvPr>
            <p:ph type="body" idx="1"/>
          </p:nvPr>
        </p:nvSpPr>
        <p:spPr>
          <a:xfrm>
            <a:off x="457200" y="776935"/>
            <a:ext cx="7636696" cy="479822"/>
          </a:xfrm>
        </p:spPr>
        <p:txBody>
          <a:bodyPr/>
          <a:lstStyle/>
          <a:p>
            <a:pPr algn="ctr"/>
            <a:r>
              <a:rPr lang="en-US" dirty="0">
                <a:latin typeface="Open Sans"/>
                <a:ea typeface="Open Sans"/>
                <a:cs typeface="Open Sans"/>
              </a:rPr>
              <a:t>Minority</a:t>
            </a:r>
            <a:endParaRPr lang="en-US" dirty="0"/>
          </a:p>
        </p:txBody>
      </p:sp>
      <p:sp>
        <p:nvSpPr>
          <p:cNvPr id="3" name="Content Placeholder 2">
            <a:extLst>
              <a:ext uri="{FF2B5EF4-FFF2-40B4-BE49-F238E27FC236}">
                <a16:creationId xmlns:a16="http://schemas.microsoft.com/office/drawing/2014/main" id="{45FE5D9D-CB7E-DF55-D660-7A649C0C5F30}"/>
              </a:ext>
            </a:extLst>
          </p:cNvPr>
          <p:cNvSpPr>
            <a:spLocks noGrp="1"/>
          </p:cNvSpPr>
          <p:nvPr>
            <p:ph sz="half" idx="2"/>
          </p:nvPr>
        </p:nvSpPr>
        <p:spPr>
          <a:xfrm>
            <a:off x="349200" y="1272832"/>
            <a:ext cx="4040188" cy="2963466"/>
          </a:xfrm>
        </p:spPr>
        <p:txBody>
          <a:bodyPr vert="horz" lIns="91440" tIns="45720" rIns="91440" bIns="45720" rtlCol="0" anchor="t">
            <a:noAutofit/>
          </a:bodyPr>
          <a:lstStyle/>
          <a:p>
            <a:r>
              <a:rPr lang="en-US" sz="1600" dirty="0">
                <a:latin typeface="Open Sans"/>
                <a:ea typeface="Open Sans"/>
                <a:cs typeface="Open Sans"/>
              </a:rPr>
              <a:t>Maxine Waters (D-CA)</a:t>
            </a:r>
          </a:p>
          <a:p>
            <a:r>
              <a:rPr lang="en-US" sz="1600" dirty="0">
                <a:latin typeface="Open Sans"/>
                <a:ea typeface="Open Sans"/>
                <a:cs typeface="Open Sans"/>
              </a:rPr>
              <a:t>Brad Sherman (D-CA)</a:t>
            </a:r>
          </a:p>
          <a:p>
            <a:r>
              <a:rPr lang="en-US" sz="1600" dirty="0">
                <a:latin typeface="Open Sans"/>
                <a:ea typeface="Open Sans"/>
                <a:cs typeface="Open Sans"/>
              </a:rPr>
              <a:t>David Scott (D-GA)</a:t>
            </a:r>
          </a:p>
          <a:p>
            <a:r>
              <a:rPr lang="en-US" sz="1600" dirty="0">
                <a:latin typeface="Open Sans"/>
                <a:ea typeface="Open Sans"/>
                <a:cs typeface="Open Sans"/>
              </a:rPr>
              <a:t>Al Green (D-TX)</a:t>
            </a:r>
          </a:p>
          <a:p>
            <a:r>
              <a:rPr lang="en-US" sz="1600" dirty="0">
                <a:latin typeface="Open Sans"/>
                <a:ea typeface="Open Sans"/>
                <a:cs typeface="Open Sans"/>
              </a:rPr>
              <a:t>Jim Himes (D-CT)</a:t>
            </a:r>
          </a:p>
          <a:p>
            <a:r>
              <a:rPr lang="en-US" sz="1600" dirty="0">
                <a:latin typeface="Open Sans"/>
                <a:ea typeface="Open Sans"/>
                <a:cs typeface="Open Sans"/>
              </a:rPr>
              <a:t>Joyce Beatty (D-OH)</a:t>
            </a:r>
          </a:p>
          <a:p>
            <a:r>
              <a:rPr lang="en-US" sz="1600" dirty="0">
                <a:latin typeface="Open Sans"/>
                <a:ea typeface="Open Sans"/>
                <a:cs typeface="Open Sans"/>
              </a:rPr>
              <a:t>Josh Gottheimer (D-NJ)</a:t>
            </a:r>
          </a:p>
          <a:p>
            <a:r>
              <a:rPr lang="en-US" sz="1600" dirty="0">
                <a:latin typeface="Open Sans"/>
                <a:ea typeface="Open Sans"/>
                <a:cs typeface="Open Sans"/>
              </a:rPr>
              <a:t>Sean Casten (D-IL)</a:t>
            </a:r>
          </a:p>
          <a:p>
            <a:r>
              <a:rPr lang="en-US" sz="1600" dirty="0">
                <a:latin typeface="Open Sans"/>
                <a:ea typeface="Open Sans"/>
                <a:cs typeface="Open Sans"/>
              </a:rPr>
              <a:t>Rashida Tlaib (D-MI)</a:t>
            </a:r>
          </a:p>
          <a:p>
            <a:r>
              <a:rPr lang="en-US" sz="1600" dirty="0">
                <a:latin typeface="Open Sans"/>
                <a:ea typeface="Open Sans"/>
                <a:cs typeface="Open Sans"/>
              </a:rPr>
              <a:t>Sylvia Gracia (D-TX)</a:t>
            </a:r>
          </a:p>
          <a:p>
            <a:r>
              <a:rPr lang="en-US" sz="1600" dirty="0">
                <a:latin typeface="Open Sans"/>
                <a:ea typeface="Open Sans"/>
                <a:cs typeface="Open Sans"/>
              </a:rPr>
              <a:t>Brittany Pettersen (D-CO)</a:t>
            </a:r>
          </a:p>
          <a:p>
            <a:r>
              <a:rPr lang="en-US" sz="1600" dirty="0">
                <a:latin typeface="Open Sans"/>
                <a:ea typeface="Open Sans"/>
                <a:cs typeface="Open Sans"/>
              </a:rPr>
              <a:t>Janelle Bynum (D-OR)</a:t>
            </a:r>
          </a:p>
        </p:txBody>
      </p:sp>
      <p:sp>
        <p:nvSpPr>
          <p:cNvPr id="7" name="Content Placeholder 6">
            <a:extLst>
              <a:ext uri="{FF2B5EF4-FFF2-40B4-BE49-F238E27FC236}">
                <a16:creationId xmlns:a16="http://schemas.microsoft.com/office/drawing/2014/main" id="{934430D5-9854-C36F-34A3-65F8334628B6}"/>
              </a:ext>
            </a:extLst>
          </p:cNvPr>
          <p:cNvSpPr>
            <a:spLocks noGrp="1"/>
          </p:cNvSpPr>
          <p:nvPr>
            <p:ph sz="quarter" idx="4"/>
          </p:nvPr>
        </p:nvSpPr>
        <p:spPr>
          <a:xfrm>
            <a:off x="4664733" y="1303648"/>
            <a:ext cx="4376792" cy="3416724"/>
          </a:xfrm>
        </p:spPr>
        <p:txBody>
          <a:bodyPr vert="horz" lIns="91440" tIns="45720" rIns="91440" bIns="45720" rtlCol="0" anchor="t">
            <a:noAutofit/>
          </a:bodyPr>
          <a:lstStyle/>
          <a:p>
            <a:r>
              <a:rPr lang="en-US" sz="1600" dirty="0">
                <a:latin typeface="Open Sans"/>
                <a:ea typeface="Open Sans"/>
                <a:cs typeface="Open Sans"/>
              </a:rPr>
              <a:t>Nydia Velázquez (D-NY)</a:t>
            </a:r>
          </a:p>
          <a:p>
            <a:r>
              <a:rPr lang="en-US" sz="1600" dirty="0">
                <a:latin typeface="Open Sans"/>
                <a:ea typeface="Open Sans"/>
                <a:cs typeface="Open Sans"/>
              </a:rPr>
              <a:t>Gregory Meeks (D-NY)</a:t>
            </a:r>
          </a:p>
          <a:p>
            <a:r>
              <a:rPr lang="en-US" sz="1600" dirty="0">
                <a:latin typeface="Open Sans"/>
                <a:ea typeface="Open Sans"/>
                <a:cs typeface="Open Sans"/>
              </a:rPr>
              <a:t>Stephen Lynch (D-MA)</a:t>
            </a:r>
            <a:endParaRPr lang="en-US" sz="1600" dirty="0"/>
          </a:p>
          <a:p>
            <a:r>
              <a:rPr lang="en-US" sz="1600" dirty="0">
                <a:latin typeface="Open Sans"/>
                <a:ea typeface="Open Sans"/>
                <a:cs typeface="Open Sans"/>
              </a:rPr>
              <a:t>Emmanuel Cleaver (D-MO)</a:t>
            </a:r>
            <a:endParaRPr lang="en-US" sz="1600" dirty="0"/>
          </a:p>
          <a:p>
            <a:r>
              <a:rPr lang="en-US" sz="1600" dirty="0">
                <a:latin typeface="Open Sans"/>
                <a:ea typeface="Open Sans"/>
                <a:cs typeface="Open Sans"/>
              </a:rPr>
              <a:t>Bill Foster (D-IL)</a:t>
            </a:r>
            <a:endParaRPr lang="en-US" sz="1600" dirty="0"/>
          </a:p>
          <a:p>
            <a:r>
              <a:rPr lang="en-US" sz="1600" dirty="0">
                <a:latin typeface="Open Sans"/>
                <a:ea typeface="Open Sans"/>
                <a:cs typeface="Open Sans"/>
              </a:rPr>
              <a:t>Juan Vargas (D-CA)</a:t>
            </a:r>
            <a:endParaRPr lang="en-US" sz="1600" dirty="0"/>
          </a:p>
          <a:p>
            <a:r>
              <a:rPr lang="en-US" sz="1600" dirty="0">
                <a:latin typeface="Open Sans"/>
                <a:ea typeface="Open Sans"/>
                <a:cs typeface="Open Sans"/>
              </a:rPr>
              <a:t>Vicente Gonzalez (D-TX)</a:t>
            </a:r>
            <a:endParaRPr lang="en-US" sz="1600" dirty="0"/>
          </a:p>
          <a:p>
            <a:r>
              <a:rPr lang="en-US" sz="1600" dirty="0">
                <a:latin typeface="Open Sans"/>
                <a:ea typeface="Open Sans"/>
                <a:cs typeface="Open Sans"/>
              </a:rPr>
              <a:t>Ayanna Pressley (D-MA)</a:t>
            </a:r>
            <a:endParaRPr lang="en-US" sz="1600" dirty="0"/>
          </a:p>
          <a:p>
            <a:r>
              <a:rPr lang="en-US" sz="1600" dirty="0">
                <a:latin typeface="Open Sans"/>
                <a:ea typeface="Open Sans"/>
                <a:cs typeface="Open Sans"/>
              </a:rPr>
              <a:t>Ritchie Torres (D-NY)</a:t>
            </a:r>
            <a:endParaRPr lang="en-US" sz="1600" dirty="0"/>
          </a:p>
          <a:p>
            <a:r>
              <a:rPr lang="en-US" sz="1600" dirty="0">
                <a:latin typeface="Open Sans"/>
                <a:ea typeface="Open Sans"/>
                <a:cs typeface="Open Sans"/>
              </a:rPr>
              <a:t>Nikema Williams (D-GA)</a:t>
            </a:r>
            <a:endParaRPr lang="en-US" sz="1600" dirty="0"/>
          </a:p>
          <a:p>
            <a:r>
              <a:rPr lang="en-US" sz="1600" dirty="0">
                <a:latin typeface="Open Sans"/>
                <a:ea typeface="Open Sans"/>
                <a:cs typeface="Open Sans"/>
              </a:rPr>
              <a:t>Cleo Fields (D-LA)</a:t>
            </a:r>
            <a:endParaRPr lang="en-US" sz="1600" dirty="0"/>
          </a:p>
          <a:p>
            <a:r>
              <a:rPr lang="en-US" sz="1600" dirty="0">
                <a:latin typeface="Open Sans"/>
                <a:ea typeface="Open Sans"/>
                <a:cs typeface="Open Sans"/>
              </a:rPr>
              <a:t>Sam Liccardo (D-CA)</a:t>
            </a:r>
            <a:endParaRPr lang="en-US" sz="1600" dirty="0"/>
          </a:p>
        </p:txBody>
      </p:sp>
      <p:sp>
        <p:nvSpPr>
          <p:cNvPr id="4" name="Slide Number Placeholder 3">
            <a:extLst>
              <a:ext uri="{FF2B5EF4-FFF2-40B4-BE49-F238E27FC236}">
                <a16:creationId xmlns:a16="http://schemas.microsoft.com/office/drawing/2014/main" id="{F1791017-08E5-8CFB-3C48-D679FA721214}"/>
              </a:ext>
            </a:extLst>
          </p:cNvPr>
          <p:cNvSpPr>
            <a:spLocks noGrp="1"/>
          </p:cNvSpPr>
          <p:nvPr>
            <p:ph type="sldNum" sz="quarter" idx="12"/>
          </p:nvPr>
        </p:nvSpPr>
        <p:spPr/>
        <p:txBody>
          <a:bodyPr/>
          <a:lstStyle/>
          <a:p>
            <a:fld id="{307E6868-079E-1649-B8D1-459B42CE4DE3}" type="slidenum">
              <a:rPr lang="en-US" smtClean="0"/>
              <a:pPr/>
              <a:t>48</a:t>
            </a:fld>
            <a:endParaRPr lang="en-US"/>
          </a:p>
        </p:txBody>
      </p:sp>
    </p:spTree>
    <p:extLst>
      <p:ext uri="{BB962C8B-B14F-4D97-AF65-F5344CB8AC3E}">
        <p14:creationId xmlns:p14="http://schemas.microsoft.com/office/powerpoint/2010/main" val="61679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642F0-EA04-71D9-D191-11C61CB9F1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6E5D5-3446-6F05-5351-52498DEE5400}"/>
              </a:ext>
            </a:extLst>
          </p:cNvPr>
          <p:cNvSpPr>
            <a:spLocks noGrp="1"/>
          </p:cNvSpPr>
          <p:nvPr>
            <p:ph type="title"/>
          </p:nvPr>
        </p:nvSpPr>
        <p:spPr>
          <a:xfrm>
            <a:off x="796641" y="9834"/>
            <a:ext cx="7401491" cy="857250"/>
          </a:xfrm>
        </p:spPr>
        <p:txBody>
          <a:bodyPr>
            <a:normAutofit/>
          </a:bodyPr>
          <a:lstStyle/>
          <a:p>
            <a:r>
              <a:rPr lang="en-US" sz="2400" dirty="0">
                <a:solidFill>
                  <a:srgbClr val="D50032"/>
                </a:solidFill>
                <a:latin typeface="Open Sans"/>
                <a:ea typeface="Open Sans"/>
                <a:cs typeface="Open Sans"/>
              </a:rPr>
              <a:t>Full Senate Banking + Housing Membership</a:t>
            </a:r>
            <a:endParaRPr lang="en-US" sz="2400" dirty="0">
              <a:solidFill>
                <a:srgbClr val="D50032"/>
              </a:solidFill>
            </a:endParaRPr>
          </a:p>
        </p:txBody>
      </p:sp>
      <p:sp>
        <p:nvSpPr>
          <p:cNvPr id="5" name="Text Placeholder 4">
            <a:extLst>
              <a:ext uri="{FF2B5EF4-FFF2-40B4-BE49-F238E27FC236}">
                <a16:creationId xmlns:a16="http://schemas.microsoft.com/office/drawing/2014/main" id="{374295F7-489D-AEAF-1DA4-FD7F622042BF}"/>
              </a:ext>
            </a:extLst>
          </p:cNvPr>
          <p:cNvSpPr>
            <a:spLocks noGrp="1"/>
          </p:cNvSpPr>
          <p:nvPr>
            <p:ph type="body" idx="1"/>
          </p:nvPr>
        </p:nvSpPr>
        <p:spPr>
          <a:xfrm>
            <a:off x="457198" y="715105"/>
            <a:ext cx="4040188" cy="479822"/>
          </a:xfrm>
        </p:spPr>
        <p:txBody>
          <a:bodyPr/>
          <a:lstStyle/>
          <a:p>
            <a:r>
              <a:rPr lang="en-US" dirty="0">
                <a:latin typeface="Open Sans"/>
                <a:ea typeface="Open Sans"/>
                <a:cs typeface="Open Sans"/>
              </a:rPr>
              <a:t>Majority</a:t>
            </a:r>
            <a:endParaRPr lang="en-US" dirty="0"/>
          </a:p>
        </p:txBody>
      </p:sp>
      <p:sp>
        <p:nvSpPr>
          <p:cNvPr id="3" name="Content Placeholder 2">
            <a:extLst>
              <a:ext uri="{FF2B5EF4-FFF2-40B4-BE49-F238E27FC236}">
                <a16:creationId xmlns:a16="http://schemas.microsoft.com/office/drawing/2014/main" id="{35E2A8CA-9CF2-E05C-8EEB-762752044979}"/>
              </a:ext>
            </a:extLst>
          </p:cNvPr>
          <p:cNvSpPr>
            <a:spLocks noGrp="1"/>
          </p:cNvSpPr>
          <p:nvPr>
            <p:ph sz="half" idx="2"/>
          </p:nvPr>
        </p:nvSpPr>
        <p:spPr>
          <a:xfrm>
            <a:off x="457037" y="1107840"/>
            <a:ext cx="4187989" cy="2963466"/>
          </a:xfrm>
        </p:spPr>
        <p:txBody>
          <a:bodyPr vert="horz" lIns="91440" tIns="45720" rIns="91440" bIns="45720" rtlCol="0" anchor="t">
            <a:noAutofit/>
          </a:bodyPr>
          <a:lstStyle/>
          <a:p>
            <a:r>
              <a:rPr lang="en-US" sz="1600" dirty="0">
                <a:latin typeface="Open Sans"/>
                <a:ea typeface="Open Sans"/>
                <a:cs typeface="Open Sans"/>
              </a:rPr>
              <a:t>Tim Scott (R-SC)</a:t>
            </a:r>
          </a:p>
          <a:p>
            <a:r>
              <a:rPr lang="en-US" sz="1600" dirty="0">
                <a:latin typeface="Open Sans"/>
                <a:ea typeface="Open Sans"/>
                <a:cs typeface="Open Sans"/>
              </a:rPr>
              <a:t>Mike Crapo (R-ID)</a:t>
            </a:r>
          </a:p>
          <a:p>
            <a:r>
              <a:rPr lang="en-US" sz="1600" dirty="0">
                <a:latin typeface="Open Sans"/>
                <a:ea typeface="Open Sans"/>
                <a:cs typeface="Open Sans"/>
              </a:rPr>
              <a:t>Mike Rounds (R-SD)</a:t>
            </a:r>
          </a:p>
          <a:p>
            <a:r>
              <a:rPr lang="en-US" sz="1600" dirty="0">
                <a:latin typeface="Open Sans"/>
                <a:ea typeface="Open Sans"/>
                <a:cs typeface="Open Sans"/>
              </a:rPr>
              <a:t>Thom Tillis (R-NC)</a:t>
            </a:r>
          </a:p>
          <a:p>
            <a:r>
              <a:rPr lang="en-US" sz="1600" dirty="0">
                <a:latin typeface="Open Sans"/>
                <a:ea typeface="Open Sans"/>
                <a:cs typeface="Open Sans"/>
              </a:rPr>
              <a:t>John Kennedy (R-LA)</a:t>
            </a:r>
          </a:p>
          <a:p>
            <a:r>
              <a:rPr lang="en-US" sz="1600" dirty="0">
                <a:latin typeface="Open Sans"/>
                <a:ea typeface="Open Sans"/>
                <a:cs typeface="Open Sans"/>
              </a:rPr>
              <a:t>Bill Hagerty (R-TN)</a:t>
            </a:r>
            <a:endParaRPr lang="en-US" sz="1600" dirty="0"/>
          </a:p>
          <a:p>
            <a:r>
              <a:rPr lang="en-US" sz="1600" dirty="0">
                <a:latin typeface="Open Sans"/>
                <a:ea typeface="Open Sans"/>
                <a:cs typeface="Open Sans"/>
              </a:rPr>
              <a:t>Cynthia Lummis (R-WY)</a:t>
            </a:r>
          </a:p>
          <a:p>
            <a:r>
              <a:rPr lang="en-US" sz="1600" dirty="0">
                <a:latin typeface="Open Sans"/>
                <a:ea typeface="Open Sans"/>
                <a:cs typeface="Open Sans"/>
              </a:rPr>
              <a:t>Katie Britt (R-AL)</a:t>
            </a:r>
          </a:p>
          <a:p>
            <a:r>
              <a:rPr lang="en-US" sz="1600" dirty="0">
                <a:latin typeface="Open Sans"/>
                <a:ea typeface="Open Sans"/>
                <a:cs typeface="Open Sans"/>
              </a:rPr>
              <a:t>Pete Ricketts (R-NE)</a:t>
            </a:r>
          </a:p>
          <a:p>
            <a:r>
              <a:rPr lang="en-US" sz="1600" dirty="0">
                <a:latin typeface="Open Sans"/>
                <a:ea typeface="Open Sans"/>
                <a:cs typeface="Open Sans"/>
              </a:rPr>
              <a:t>Jim Banks (R-IN)</a:t>
            </a:r>
          </a:p>
          <a:p>
            <a:r>
              <a:rPr lang="en-US" sz="1600" dirty="0">
                <a:latin typeface="Open Sans"/>
                <a:ea typeface="Open Sans"/>
                <a:cs typeface="Open Sans"/>
              </a:rPr>
              <a:t>Kevin Cramer (R-ND)</a:t>
            </a:r>
          </a:p>
          <a:p>
            <a:r>
              <a:rPr lang="en-US" sz="1600" dirty="0">
                <a:latin typeface="Open Sans"/>
                <a:ea typeface="Open Sans"/>
                <a:cs typeface="Open Sans"/>
              </a:rPr>
              <a:t>Bernie Moreno (R-OH)</a:t>
            </a:r>
          </a:p>
          <a:p>
            <a:r>
              <a:rPr lang="en-US" sz="1600" dirty="0">
                <a:latin typeface="Open Sans"/>
                <a:ea typeface="Open Sans"/>
                <a:cs typeface="Open Sans"/>
              </a:rPr>
              <a:t>Dave McCormick (R-PA)</a:t>
            </a:r>
            <a:endParaRPr lang="en-US" sz="1600" dirty="0"/>
          </a:p>
        </p:txBody>
      </p:sp>
      <p:sp>
        <p:nvSpPr>
          <p:cNvPr id="6" name="Text Placeholder 5">
            <a:extLst>
              <a:ext uri="{FF2B5EF4-FFF2-40B4-BE49-F238E27FC236}">
                <a16:creationId xmlns:a16="http://schemas.microsoft.com/office/drawing/2014/main" id="{A91B3144-92ED-3C72-0B57-85E403FE340C}"/>
              </a:ext>
            </a:extLst>
          </p:cNvPr>
          <p:cNvSpPr>
            <a:spLocks noGrp="1"/>
          </p:cNvSpPr>
          <p:nvPr>
            <p:ph type="body" sz="quarter" idx="3"/>
          </p:nvPr>
        </p:nvSpPr>
        <p:spPr>
          <a:xfrm>
            <a:off x="4645026" y="715105"/>
            <a:ext cx="4041775" cy="479822"/>
          </a:xfrm>
        </p:spPr>
        <p:txBody>
          <a:bodyPr/>
          <a:lstStyle/>
          <a:p>
            <a:r>
              <a:rPr lang="en-US" dirty="0">
                <a:latin typeface="Open Sans"/>
                <a:ea typeface="Open Sans"/>
                <a:cs typeface="Open Sans"/>
              </a:rPr>
              <a:t>Minority</a:t>
            </a:r>
            <a:endParaRPr lang="en-US" dirty="0"/>
          </a:p>
        </p:txBody>
      </p:sp>
      <p:sp>
        <p:nvSpPr>
          <p:cNvPr id="7" name="Content Placeholder 6">
            <a:extLst>
              <a:ext uri="{FF2B5EF4-FFF2-40B4-BE49-F238E27FC236}">
                <a16:creationId xmlns:a16="http://schemas.microsoft.com/office/drawing/2014/main" id="{95266175-31DA-9301-6188-390E509F8D46}"/>
              </a:ext>
            </a:extLst>
          </p:cNvPr>
          <p:cNvSpPr>
            <a:spLocks noGrp="1"/>
          </p:cNvSpPr>
          <p:nvPr>
            <p:ph sz="quarter" idx="4"/>
          </p:nvPr>
        </p:nvSpPr>
        <p:spPr>
          <a:xfrm>
            <a:off x="4645026" y="1194927"/>
            <a:ext cx="4376792" cy="3416724"/>
          </a:xfrm>
        </p:spPr>
        <p:txBody>
          <a:bodyPr vert="horz" lIns="91440" tIns="45720" rIns="91440" bIns="45720" rtlCol="0" anchor="t">
            <a:noAutofit/>
          </a:bodyPr>
          <a:lstStyle/>
          <a:p>
            <a:r>
              <a:rPr lang="en-US" sz="1600" dirty="0">
                <a:latin typeface="Open Sans"/>
                <a:ea typeface="Open Sans"/>
                <a:cs typeface="Open Sans"/>
              </a:rPr>
              <a:t>Elizabeth Warren (D-MA)</a:t>
            </a:r>
          </a:p>
          <a:p>
            <a:r>
              <a:rPr lang="en-US" sz="1600" dirty="0">
                <a:latin typeface="Open Sans"/>
                <a:ea typeface="Open Sans"/>
                <a:cs typeface="Open Sans"/>
              </a:rPr>
              <a:t>Jack Reed (D-RI)</a:t>
            </a:r>
          </a:p>
          <a:p>
            <a:r>
              <a:rPr lang="en-US" sz="1600" dirty="0">
                <a:latin typeface="Open Sans"/>
                <a:ea typeface="Open Sans"/>
                <a:cs typeface="Open Sans"/>
              </a:rPr>
              <a:t>Mark Warner (D-VA)</a:t>
            </a:r>
          </a:p>
          <a:p>
            <a:r>
              <a:rPr lang="en-US" sz="1600" dirty="0">
                <a:latin typeface="Open Sans"/>
                <a:ea typeface="Open Sans"/>
                <a:cs typeface="Open Sans"/>
              </a:rPr>
              <a:t>Chris Van Hollen (D-MD)</a:t>
            </a:r>
            <a:endParaRPr lang="en-US" sz="1600" dirty="0"/>
          </a:p>
          <a:p>
            <a:r>
              <a:rPr lang="en-US" sz="1600" dirty="0">
                <a:latin typeface="Open Sans"/>
                <a:ea typeface="Open Sans"/>
                <a:cs typeface="Open Sans"/>
              </a:rPr>
              <a:t>Catherine Cortez Masto (D-NV)</a:t>
            </a:r>
          </a:p>
          <a:p>
            <a:r>
              <a:rPr lang="en-US" sz="1600" dirty="0">
                <a:latin typeface="Open Sans"/>
                <a:ea typeface="Open Sans"/>
                <a:cs typeface="Open Sans"/>
              </a:rPr>
              <a:t>Tina Smith (D-MN)</a:t>
            </a:r>
          </a:p>
          <a:p>
            <a:r>
              <a:rPr lang="en-US" sz="1600" dirty="0">
                <a:latin typeface="Open Sans"/>
                <a:ea typeface="Open Sans"/>
                <a:cs typeface="Open Sans"/>
              </a:rPr>
              <a:t>Raphael Warnock (D-GA)</a:t>
            </a:r>
          </a:p>
          <a:p>
            <a:r>
              <a:rPr lang="en-US" sz="1600" dirty="0">
                <a:latin typeface="Open Sans"/>
                <a:ea typeface="Open Sans"/>
                <a:cs typeface="Open Sans"/>
              </a:rPr>
              <a:t>Andy Kim (D-NJ)</a:t>
            </a:r>
          </a:p>
          <a:p>
            <a:r>
              <a:rPr lang="en-US" sz="1600" dirty="0">
                <a:latin typeface="Open Sans"/>
                <a:ea typeface="Open Sans"/>
                <a:cs typeface="Open Sans"/>
              </a:rPr>
              <a:t>Ruben Gallego (D-AZ)</a:t>
            </a:r>
          </a:p>
          <a:p>
            <a:r>
              <a:rPr lang="en-US" sz="1600" dirty="0">
                <a:latin typeface="Open Sans"/>
                <a:ea typeface="Open Sans"/>
                <a:cs typeface="Open Sans"/>
              </a:rPr>
              <a:t>Lisa Blunt Rochester (D-DE)</a:t>
            </a:r>
          </a:p>
          <a:p>
            <a:r>
              <a:rPr lang="en-US" sz="1600" dirty="0">
                <a:latin typeface="Open Sans"/>
                <a:ea typeface="Open Sans"/>
                <a:cs typeface="Open Sans"/>
              </a:rPr>
              <a:t>Angela Alsobrooks (D-MD)</a:t>
            </a:r>
          </a:p>
        </p:txBody>
      </p:sp>
      <p:sp>
        <p:nvSpPr>
          <p:cNvPr id="4" name="Slide Number Placeholder 3">
            <a:extLst>
              <a:ext uri="{FF2B5EF4-FFF2-40B4-BE49-F238E27FC236}">
                <a16:creationId xmlns:a16="http://schemas.microsoft.com/office/drawing/2014/main" id="{9F6CE879-F7A1-3411-12A8-7A99621BF055}"/>
              </a:ext>
            </a:extLst>
          </p:cNvPr>
          <p:cNvSpPr>
            <a:spLocks noGrp="1"/>
          </p:cNvSpPr>
          <p:nvPr>
            <p:ph type="sldNum" sz="quarter" idx="12"/>
          </p:nvPr>
        </p:nvSpPr>
        <p:spPr/>
        <p:txBody>
          <a:bodyPr/>
          <a:lstStyle/>
          <a:p>
            <a:fld id="{307E6868-079E-1649-B8D1-459B42CE4DE3}" type="slidenum">
              <a:rPr lang="en-US" smtClean="0"/>
              <a:pPr/>
              <a:t>49</a:t>
            </a:fld>
            <a:endParaRPr lang="en-US" dirty="0"/>
          </a:p>
        </p:txBody>
      </p:sp>
    </p:spTree>
    <p:extLst>
      <p:ext uri="{BB962C8B-B14F-4D97-AF65-F5344CB8AC3E}">
        <p14:creationId xmlns:p14="http://schemas.microsoft.com/office/powerpoint/2010/main" val="129941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a:bodyPr>
          <a:lstStyle/>
          <a:p>
            <a:r>
              <a:rPr lang="en-US">
                <a:latin typeface="Open Sans"/>
                <a:ea typeface="Open Sans"/>
                <a:cs typeface="Open Sans"/>
              </a:rPr>
              <a:t>Update on Shutdown</a:t>
            </a:r>
            <a:endParaRPr lang="en-US"/>
          </a:p>
        </p:txBody>
      </p:sp>
    </p:spTree>
    <p:extLst>
      <p:ext uri="{BB962C8B-B14F-4D97-AF65-F5344CB8AC3E}">
        <p14:creationId xmlns:p14="http://schemas.microsoft.com/office/powerpoint/2010/main" val="320024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6A33A-81D3-5BA1-559E-D8FC1C8EF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73BDC-3F5A-C182-26A2-972B14B6014C}"/>
              </a:ext>
            </a:extLst>
          </p:cNvPr>
          <p:cNvSpPr>
            <a:spLocks noGrp="1"/>
          </p:cNvSpPr>
          <p:nvPr>
            <p:ph type="title"/>
          </p:nvPr>
        </p:nvSpPr>
        <p:spPr>
          <a:xfrm>
            <a:off x="762791" y="297827"/>
            <a:ext cx="7070837" cy="857250"/>
          </a:xfrm>
        </p:spPr>
        <p:txBody>
          <a:bodyPr>
            <a:noAutofit/>
          </a:bodyPr>
          <a:lstStyle/>
          <a:p>
            <a:r>
              <a:rPr lang="en-US" sz="2800" dirty="0">
                <a:solidFill>
                  <a:srgbClr val="D50032"/>
                </a:solidFill>
                <a:latin typeface="Open Sans"/>
                <a:ea typeface="Open Sans"/>
                <a:cs typeface="Open Sans"/>
              </a:rPr>
              <a:t>Ag, Rural </a:t>
            </a:r>
            <a:r>
              <a:rPr lang="en-US" sz="2800">
                <a:solidFill>
                  <a:srgbClr val="D50032"/>
                </a:solidFill>
                <a:latin typeface="Open Sans"/>
                <a:ea typeface="Open Sans"/>
                <a:cs typeface="Open Sans"/>
              </a:rPr>
              <a:t>Development</a:t>
            </a:r>
            <a:r>
              <a:rPr lang="en-US" sz="2800" dirty="0">
                <a:solidFill>
                  <a:srgbClr val="D50032"/>
                </a:solidFill>
                <a:latin typeface="Open Sans"/>
                <a:ea typeface="Open Sans"/>
                <a:cs typeface="Open Sans"/>
              </a:rPr>
              <a:t>, FDA </a:t>
            </a:r>
            <a:r>
              <a:rPr lang="en-US" sz="2800" dirty="0" err="1">
                <a:solidFill>
                  <a:srgbClr val="D50032"/>
                </a:solidFill>
                <a:latin typeface="Open Sans"/>
                <a:ea typeface="Open Sans"/>
                <a:cs typeface="Open Sans"/>
              </a:rPr>
              <a:t>Approps</a:t>
            </a:r>
            <a:r>
              <a:rPr lang="en-US" sz="2800" dirty="0">
                <a:solidFill>
                  <a:srgbClr val="D50032"/>
                </a:solidFill>
                <a:latin typeface="Open Sans"/>
                <a:ea typeface="Open Sans"/>
                <a:cs typeface="Open Sans"/>
              </a:rPr>
              <a:t> Subcommittee Leadership</a:t>
            </a:r>
            <a:endParaRPr lang="en-US" sz="2000" dirty="0">
              <a:solidFill>
                <a:srgbClr val="D50032"/>
              </a:solidFill>
            </a:endParaRPr>
          </a:p>
        </p:txBody>
      </p:sp>
      <p:sp>
        <p:nvSpPr>
          <p:cNvPr id="12" name="TextBox 11">
            <a:extLst>
              <a:ext uri="{FF2B5EF4-FFF2-40B4-BE49-F238E27FC236}">
                <a16:creationId xmlns:a16="http://schemas.microsoft.com/office/drawing/2014/main" id="{0CBFF03C-3B95-1E96-12D6-62D3B33A8920}"/>
              </a:ext>
            </a:extLst>
          </p:cNvPr>
          <p:cNvSpPr txBox="1"/>
          <p:nvPr/>
        </p:nvSpPr>
        <p:spPr>
          <a:xfrm>
            <a:off x="4482745" y="3789137"/>
            <a:ext cx="4927755" cy="561692"/>
          </a:xfrm>
          <a:prstGeom prst="rect">
            <a:avLst/>
          </a:prstGeom>
          <a:noFill/>
        </p:spPr>
        <p:txBody>
          <a:bodyPr wrap="square" lIns="68580" tIns="34290" rIns="68580" bIns="34290" rtlCol="0" anchor="t">
            <a:spAutoFit/>
          </a:bodyPr>
          <a:lstStyle/>
          <a:p>
            <a:pPr algn="ctr"/>
            <a:r>
              <a:rPr lang="en-US" sz="1600" dirty="0">
                <a:latin typeface="Open Sans"/>
                <a:cs typeface="Helvetica"/>
              </a:rPr>
              <a:t>Chair </a:t>
            </a:r>
            <a:r>
              <a:rPr lang="en-US" sz="1600" dirty="0">
                <a:latin typeface="Open Sans"/>
                <a:cs typeface="Open Sans"/>
              </a:rPr>
              <a:t>John Hoeven (R-ND)</a:t>
            </a:r>
            <a:endParaRPr lang="en-US" sz="1600" dirty="0">
              <a:latin typeface="Open Sans"/>
              <a:ea typeface="Open Sans"/>
              <a:cs typeface="Open Sans"/>
            </a:endParaRPr>
          </a:p>
          <a:p>
            <a:pPr algn="ctr"/>
            <a:r>
              <a:rPr lang="en-US" sz="1600" dirty="0">
                <a:latin typeface="Open Sans"/>
                <a:cs typeface="Helvetica"/>
              </a:rPr>
              <a:t>Ranking Member </a:t>
            </a:r>
            <a:r>
              <a:rPr lang="en-US" sz="1600" dirty="0">
                <a:latin typeface="Open Sans"/>
                <a:cs typeface="Open Sans"/>
              </a:rPr>
              <a:t>Jeanne Shaheen (D-NH) </a:t>
            </a:r>
            <a:endParaRPr lang="en-US" sz="1600" dirty="0">
              <a:latin typeface="Open Sans"/>
              <a:ea typeface="Open Sans"/>
              <a:cs typeface="Helvetica"/>
            </a:endParaRPr>
          </a:p>
        </p:txBody>
      </p:sp>
      <p:sp>
        <p:nvSpPr>
          <p:cNvPr id="3" name="AutoShape 2" descr="Image result for hal rogers">
            <a:extLst>
              <a:ext uri="{FF2B5EF4-FFF2-40B4-BE49-F238E27FC236}">
                <a16:creationId xmlns:a16="http://schemas.microsoft.com/office/drawing/2014/main" id="{2FB370D8-F4AD-A7A9-94E1-B874E3958B40}"/>
              </a:ext>
            </a:extLst>
          </p:cNvPr>
          <p:cNvSpPr>
            <a:spLocks noChangeAspect="1" noChangeArrowheads="1"/>
          </p:cNvSpPr>
          <p:nvPr/>
        </p:nvSpPr>
        <p:spPr bwMode="auto">
          <a:xfrm>
            <a:off x="1259681" y="-108347"/>
            <a:ext cx="1679967" cy="16799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AutoShape 4" descr="Image result for hal rogers">
            <a:extLst>
              <a:ext uri="{FF2B5EF4-FFF2-40B4-BE49-F238E27FC236}">
                <a16:creationId xmlns:a16="http://schemas.microsoft.com/office/drawing/2014/main" id="{6548D20C-E8B3-A66A-A79F-203F2E85D25F}"/>
              </a:ext>
            </a:extLst>
          </p:cNvPr>
          <p:cNvSpPr>
            <a:spLocks noChangeAspect="1" noChangeArrowheads="1"/>
          </p:cNvSpPr>
          <p:nvPr/>
        </p:nvSpPr>
        <p:spPr bwMode="auto">
          <a:xfrm>
            <a:off x="1259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TextBox 10">
            <a:extLst>
              <a:ext uri="{FF2B5EF4-FFF2-40B4-BE49-F238E27FC236}">
                <a16:creationId xmlns:a16="http://schemas.microsoft.com/office/drawing/2014/main" id="{700C0469-620B-10AB-08CC-305981F9A0EC}"/>
              </a:ext>
            </a:extLst>
          </p:cNvPr>
          <p:cNvSpPr txBox="1"/>
          <p:nvPr/>
        </p:nvSpPr>
        <p:spPr>
          <a:xfrm>
            <a:off x="52111" y="3791104"/>
            <a:ext cx="4433919" cy="561692"/>
          </a:xfrm>
          <a:prstGeom prst="rect">
            <a:avLst/>
          </a:prstGeom>
          <a:noFill/>
        </p:spPr>
        <p:txBody>
          <a:bodyPr wrap="square" lIns="68580" tIns="34290" rIns="68580" bIns="34290" rtlCol="0" anchor="t">
            <a:spAutoFit/>
          </a:bodyPr>
          <a:lstStyle/>
          <a:p>
            <a:pPr algn="ctr"/>
            <a:r>
              <a:rPr lang="en-US" sz="1600" dirty="0">
                <a:latin typeface="Open Sans"/>
                <a:cs typeface="Helvetica"/>
              </a:rPr>
              <a:t>Chair Andy Harris (R-MD)</a:t>
            </a:r>
            <a:endParaRPr lang="en-US" sz="1600" dirty="0"/>
          </a:p>
          <a:p>
            <a:pPr algn="ctr"/>
            <a:r>
              <a:rPr lang="en-US" sz="1600" dirty="0">
                <a:latin typeface="Open Sans"/>
                <a:cs typeface="Helvetica"/>
              </a:rPr>
              <a:t>Ranking Member Sanford Bishop Jr. (D-GA)</a:t>
            </a:r>
            <a:endParaRPr lang="en-US" sz="1600" dirty="0">
              <a:latin typeface="Open Sans"/>
              <a:ea typeface="Open Sans"/>
              <a:cs typeface="Helvetica"/>
            </a:endParaRPr>
          </a:p>
        </p:txBody>
      </p:sp>
      <p:pic>
        <p:nvPicPr>
          <p:cNvPr id="19" name="Picture 18" descr="A person in a pink jacket&#10;&#10;AI-generated content may be incorrect.">
            <a:extLst>
              <a:ext uri="{FF2B5EF4-FFF2-40B4-BE49-F238E27FC236}">
                <a16:creationId xmlns:a16="http://schemas.microsoft.com/office/drawing/2014/main" id="{EE014723-7147-0CD6-42D7-6AC307A5CB08}"/>
              </a:ext>
            </a:extLst>
          </p:cNvPr>
          <p:cNvPicPr>
            <a:picLocks noChangeAspect="1"/>
          </p:cNvPicPr>
          <p:nvPr/>
        </p:nvPicPr>
        <p:blipFill>
          <a:blip r:embed="rId2"/>
          <a:srcRect t="302" r="-415" b="279"/>
          <a:stretch>
            <a:fillRect/>
          </a:stretch>
        </p:blipFill>
        <p:spPr>
          <a:xfrm>
            <a:off x="6859642" y="1716470"/>
            <a:ext cx="2056115" cy="2029342"/>
          </a:xfrm>
          <a:prstGeom prst="rect">
            <a:avLst/>
          </a:prstGeom>
        </p:spPr>
      </p:pic>
      <p:pic>
        <p:nvPicPr>
          <p:cNvPr id="20" name="Picture 19" descr="A person in a suit and tie&#10;&#10;AI-generated content may be incorrect.">
            <a:extLst>
              <a:ext uri="{FF2B5EF4-FFF2-40B4-BE49-F238E27FC236}">
                <a16:creationId xmlns:a16="http://schemas.microsoft.com/office/drawing/2014/main" id="{5D2B4A41-31DA-7E6E-7587-D06E5B0EB570}"/>
              </a:ext>
            </a:extLst>
          </p:cNvPr>
          <p:cNvPicPr>
            <a:picLocks noChangeAspect="1"/>
          </p:cNvPicPr>
          <p:nvPr/>
        </p:nvPicPr>
        <p:blipFill>
          <a:blip r:embed="rId3"/>
          <a:srcRect t="344" r="-415" b="276"/>
          <a:stretch>
            <a:fillRect/>
          </a:stretch>
        </p:blipFill>
        <p:spPr>
          <a:xfrm>
            <a:off x="4790417" y="1716470"/>
            <a:ext cx="2065971" cy="2029262"/>
          </a:xfrm>
          <a:prstGeom prst="rect">
            <a:avLst/>
          </a:prstGeom>
        </p:spPr>
      </p:pic>
      <p:pic>
        <p:nvPicPr>
          <p:cNvPr id="21" name="Picture 20" descr="A person in a suit and tie&#10;&#10;AI-generated content may be incorrect.">
            <a:extLst>
              <a:ext uri="{FF2B5EF4-FFF2-40B4-BE49-F238E27FC236}">
                <a16:creationId xmlns:a16="http://schemas.microsoft.com/office/drawing/2014/main" id="{3C334FC1-C9BF-21E1-9047-507D38DC736B}"/>
              </a:ext>
            </a:extLst>
          </p:cNvPr>
          <p:cNvPicPr>
            <a:picLocks noChangeAspect="1"/>
          </p:cNvPicPr>
          <p:nvPr/>
        </p:nvPicPr>
        <p:blipFill>
          <a:blip r:embed="rId4"/>
          <a:srcRect l="379" t="276" r="-3186" b="56"/>
          <a:stretch>
            <a:fillRect/>
          </a:stretch>
        </p:blipFill>
        <p:spPr>
          <a:xfrm>
            <a:off x="2267935" y="1712364"/>
            <a:ext cx="1917421" cy="1959051"/>
          </a:xfrm>
          <a:prstGeom prst="rect">
            <a:avLst/>
          </a:prstGeom>
        </p:spPr>
      </p:pic>
      <p:pic>
        <p:nvPicPr>
          <p:cNvPr id="22" name="Picture 21" descr="A person in a suit and tie&#10;&#10;AI-generated content may be incorrect.">
            <a:extLst>
              <a:ext uri="{FF2B5EF4-FFF2-40B4-BE49-F238E27FC236}">
                <a16:creationId xmlns:a16="http://schemas.microsoft.com/office/drawing/2014/main" id="{374708DB-27E6-7BFF-108E-D316AF6C883D}"/>
              </a:ext>
            </a:extLst>
          </p:cNvPr>
          <p:cNvPicPr>
            <a:picLocks noChangeAspect="1"/>
          </p:cNvPicPr>
          <p:nvPr/>
        </p:nvPicPr>
        <p:blipFill>
          <a:blip r:embed="rId5"/>
          <a:stretch>
            <a:fillRect/>
          </a:stretch>
        </p:blipFill>
        <p:spPr>
          <a:xfrm>
            <a:off x="720944" y="1710065"/>
            <a:ext cx="1563415" cy="1969706"/>
          </a:xfrm>
          <a:prstGeom prst="rect">
            <a:avLst/>
          </a:prstGeom>
        </p:spPr>
      </p:pic>
    </p:spTree>
    <p:extLst>
      <p:ext uri="{BB962C8B-B14F-4D97-AF65-F5344CB8AC3E}">
        <p14:creationId xmlns:p14="http://schemas.microsoft.com/office/powerpoint/2010/main" val="37815042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F88D-AC4E-171D-E46D-29AC0C340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7FD88-4D16-4186-E0EB-7A7A2A5CC4F9}"/>
              </a:ext>
            </a:extLst>
          </p:cNvPr>
          <p:cNvSpPr>
            <a:spLocks noGrp="1"/>
          </p:cNvSpPr>
          <p:nvPr>
            <p:ph type="title"/>
          </p:nvPr>
        </p:nvSpPr>
        <p:spPr>
          <a:xfrm>
            <a:off x="559996" y="5337"/>
            <a:ext cx="7401491" cy="857250"/>
          </a:xfrm>
        </p:spPr>
        <p:txBody>
          <a:bodyPr>
            <a:normAutofit/>
          </a:bodyPr>
          <a:lstStyle/>
          <a:p>
            <a:r>
              <a:rPr lang="en-US" sz="2400" dirty="0">
                <a:solidFill>
                  <a:srgbClr val="D50032"/>
                </a:solidFill>
                <a:latin typeface="Open Sans"/>
                <a:ea typeface="Open Sans"/>
                <a:cs typeface="Open Sans"/>
              </a:rPr>
              <a:t>Full Ag, Rural Development, FDA Membership</a:t>
            </a:r>
            <a:endParaRPr lang="en-US" sz="2400" dirty="0">
              <a:solidFill>
                <a:srgbClr val="D50032"/>
              </a:solidFill>
            </a:endParaRPr>
          </a:p>
        </p:txBody>
      </p:sp>
      <p:sp>
        <p:nvSpPr>
          <p:cNvPr id="5" name="Text Placeholder 4">
            <a:extLst>
              <a:ext uri="{FF2B5EF4-FFF2-40B4-BE49-F238E27FC236}">
                <a16:creationId xmlns:a16="http://schemas.microsoft.com/office/drawing/2014/main" id="{38F0598D-8A1A-9D9D-AC4C-3D33ADE470B5}"/>
              </a:ext>
            </a:extLst>
          </p:cNvPr>
          <p:cNvSpPr>
            <a:spLocks noGrp="1"/>
          </p:cNvSpPr>
          <p:nvPr>
            <p:ph type="body" idx="1"/>
          </p:nvPr>
        </p:nvSpPr>
        <p:spPr>
          <a:xfrm>
            <a:off x="457200" y="767050"/>
            <a:ext cx="4040188" cy="479822"/>
          </a:xfrm>
        </p:spPr>
        <p:txBody>
          <a:bodyPr/>
          <a:lstStyle/>
          <a:p>
            <a:r>
              <a:rPr lang="en-US" dirty="0">
                <a:latin typeface="Open Sans"/>
                <a:ea typeface="Open Sans"/>
                <a:cs typeface="Open Sans"/>
              </a:rPr>
              <a:t>House Majority</a:t>
            </a:r>
            <a:endParaRPr lang="en-US" dirty="0"/>
          </a:p>
        </p:txBody>
      </p:sp>
      <p:sp>
        <p:nvSpPr>
          <p:cNvPr id="3" name="Content Placeholder 2">
            <a:extLst>
              <a:ext uri="{FF2B5EF4-FFF2-40B4-BE49-F238E27FC236}">
                <a16:creationId xmlns:a16="http://schemas.microsoft.com/office/drawing/2014/main" id="{DCA92125-4026-4943-D0B5-3910C442EEB7}"/>
              </a:ext>
            </a:extLst>
          </p:cNvPr>
          <p:cNvSpPr>
            <a:spLocks noGrp="1"/>
          </p:cNvSpPr>
          <p:nvPr>
            <p:ph sz="half" idx="2"/>
          </p:nvPr>
        </p:nvSpPr>
        <p:spPr>
          <a:xfrm>
            <a:off x="457200" y="1299568"/>
            <a:ext cx="4040188" cy="2963466"/>
          </a:xfrm>
        </p:spPr>
        <p:txBody>
          <a:bodyPr vert="horz" lIns="91440" tIns="45720" rIns="91440" bIns="45720" rtlCol="0" anchor="t">
            <a:noAutofit/>
          </a:bodyPr>
          <a:lstStyle/>
          <a:p>
            <a:r>
              <a:rPr lang="en-US" sz="2200" dirty="0">
                <a:latin typeface="Open Sans"/>
                <a:ea typeface="Open Sans"/>
                <a:cs typeface="Open Sans"/>
              </a:rPr>
              <a:t>Andy Harris (R-MD)</a:t>
            </a:r>
          </a:p>
          <a:p>
            <a:r>
              <a:rPr lang="en-US" sz="2200" dirty="0">
                <a:latin typeface="Open Sans"/>
                <a:ea typeface="Open Sans"/>
                <a:cs typeface="Open Sans"/>
              </a:rPr>
              <a:t>Scott Franklin (R-FL)</a:t>
            </a:r>
          </a:p>
          <a:p>
            <a:r>
              <a:rPr lang="en-US" sz="2200" dirty="0">
                <a:latin typeface="Open Sans"/>
                <a:ea typeface="Open Sans"/>
                <a:cs typeface="Open Sans"/>
              </a:rPr>
              <a:t>Robert Aderholt (R-AL)</a:t>
            </a:r>
          </a:p>
          <a:p>
            <a:r>
              <a:rPr lang="en-US" sz="2200" dirty="0">
                <a:latin typeface="Open Sans"/>
                <a:ea typeface="Open Sans"/>
                <a:cs typeface="Open Sans"/>
              </a:rPr>
              <a:t>David Valadao (R-CA)</a:t>
            </a:r>
          </a:p>
          <a:p>
            <a:r>
              <a:rPr lang="en-US" sz="2200" dirty="0">
                <a:latin typeface="Open Sans"/>
                <a:ea typeface="Open Sans"/>
                <a:cs typeface="Open Sans"/>
              </a:rPr>
              <a:t>John Moolenaar (R-MI)</a:t>
            </a:r>
          </a:p>
          <a:p>
            <a:r>
              <a:rPr lang="en-US" sz="2200" dirty="0">
                <a:latin typeface="Open Sans"/>
                <a:ea typeface="Open Sans"/>
                <a:cs typeface="Open Sans"/>
              </a:rPr>
              <a:t>Dan Newhouse (R-WA)</a:t>
            </a:r>
          </a:p>
          <a:p>
            <a:r>
              <a:rPr lang="en-US" sz="2200" dirty="0">
                <a:latin typeface="Open Sans"/>
                <a:ea typeface="Open Sans"/>
                <a:cs typeface="Open Sans"/>
              </a:rPr>
              <a:t>Julia Letlow (R-LA)</a:t>
            </a:r>
          </a:p>
          <a:p>
            <a:r>
              <a:rPr lang="en-US" sz="2200" dirty="0">
                <a:latin typeface="Open Sans"/>
                <a:ea typeface="Open Sans"/>
                <a:cs typeface="Open Sans"/>
              </a:rPr>
              <a:t>Ben Cline (R-VA)</a:t>
            </a:r>
          </a:p>
          <a:p>
            <a:r>
              <a:rPr lang="en-US" sz="2200" dirty="0">
                <a:latin typeface="Open Sans"/>
                <a:ea typeface="Open Sans"/>
                <a:cs typeface="Open Sans"/>
              </a:rPr>
              <a:t>Ashley Hinson (R-IA)</a:t>
            </a:r>
          </a:p>
        </p:txBody>
      </p:sp>
      <p:sp>
        <p:nvSpPr>
          <p:cNvPr id="6" name="Text Placeholder 5">
            <a:extLst>
              <a:ext uri="{FF2B5EF4-FFF2-40B4-BE49-F238E27FC236}">
                <a16:creationId xmlns:a16="http://schemas.microsoft.com/office/drawing/2014/main" id="{BB2BC093-9CE0-063A-1BC5-25737BA49EB5}"/>
              </a:ext>
            </a:extLst>
          </p:cNvPr>
          <p:cNvSpPr>
            <a:spLocks noGrp="1"/>
          </p:cNvSpPr>
          <p:nvPr>
            <p:ph type="body" sz="quarter" idx="3"/>
          </p:nvPr>
        </p:nvSpPr>
        <p:spPr>
          <a:xfrm>
            <a:off x="4259154" y="819746"/>
            <a:ext cx="4041775" cy="479822"/>
          </a:xfrm>
        </p:spPr>
        <p:txBody>
          <a:bodyPr/>
          <a:lstStyle/>
          <a:p>
            <a:r>
              <a:rPr lang="en-US" dirty="0">
                <a:latin typeface="Open Sans"/>
                <a:ea typeface="Open Sans"/>
                <a:cs typeface="Open Sans"/>
              </a:rPr>
              <a:t>House Minority</a:t>
            </a:r>
            <a:endParaRPr lang="en-US" dirty="0"/>
          </a:p>
        </p:txBody>
      </p:sp>
      <p:sp>
        <p:nvSpPr>
          <p:cNvPr id="7" name="Content Placeholder 6">
            <a:extLst>
              <a:ext uri="{FF2B5EF4-FFF2-40B4-BE49-F238E27FC236}">
                <a16:creationId xmlns:a16="http://schemas.microsoft.com/office/drawing/2014/main" id="{F716DF33-C31E-61C0-ED31-77545792393B}"/>
              </a:ext>
            </a:extLst>
          </p:cNvPr>
          <p:cNvSpPr>
            <a:spLocks noGrp="1"/>
          </p:cNvSpPr>
          <p:nvPr>
            <p:ph sz="quarter" idx="4"/>
          </p:nvPr>
        </p:nvSpPr>
        <p:spPr>
          <a:xfrm>
            <a:off x="4260741" y="1246872"/>
            <a:ext cx="5027118" cy="3515259"/>
          </a:xfrm>
        </p:spPr>
        <p:txBody>
          <a:bodyPr vert="horz" lIns="91440" tIns="45720" rIns="91440" bIns="45720" rtlCol="0" anchor="t">
            <a:normAutofit/>
          </a:bodyPr>
          <a:lstStyle/>
          <a:p>
            <a:r>
              <a:rPr lang="en-US" sz="2200" dirty="0">
                <a:latin typeface="Open Sans"/>
                <a:ea typeface="Open Sans"/>
                <a:cs typeface="Open Sans"/>
              </a:rPr>
              <a:t>Sanford Bishop Jr. (D-GA)</a:t>
            </a:r>
          </a:p>
          <a:p>
            <a:r>
              <a:rPr lang="en-US" sz="2200" dirty="0">
                <a:latin typeface="Open Sans"/>
                <a:ea typeface="Open Sans"/>
                <a:cs typeface="Open Sans"/>
              </a:rPr>
              <a:t>Chellie Pingree (D-ME)</a:t>
            </a:r>
          </a:p>
          <a:p>
            <a:r>
              <a:rPr lang="en-US" sz="2200" dirty="0">
                <a:latin typeface="Open Sans"/>
                <a:ea typeface="Open Sans"/>
                <a:cs typeface="Open Sans"/>
              </a:rPr>
              <a:t>Lauren Underwood (D-IL)</a:t>
            </a:r>
          </a:p>
          <a:p>
            <a:r>
              <a:rPr lang="en-US" sz="2200" dirty="0">
                <a:latin typeface="Open Sans"/>
                <a:ea typeface="Open Sans"/>
                <a:cs typeface="Open Sans"/>
              </a:rPr>
              <a:t>Marie </a:t>
            </a:r>
            <a:r>
              <a:rPr lang="en-US" sz="2200" dirty="0" err="1">
                <a:latin typeface="Open Sans"/>
                <a:ea typeface="Open Sans"/>
                <a:cs typeface="Open Sans"/>
              </a:rPr>
              <a:t>Gluesenkamp</a:t>
            </a:r>
            <a:r>
              <a:rPr lang="en-US" sz="2200" dirty="0">
                <a:latin typeface="Open Sans"/>
                <a:ea typeface="Open Sans"/>
                <a:cs typeface="Open Sans"/>
              </a:rPr>
              <a:t> Perez (D-WA)</a:t>
            </a:r>
          </a:p>
          <a:p>
            <a:r>
              <a:rPr lang="en-US" sz="2200" dirty="0">
                <a:latin typeface="Open Sans"/>
                <a:ea typeface="Open Sans"/>
                <a:cs typeface="Open Sans"/>
              </a:rPr>
              <a:t>Marcy Kaptur (D-OH)</a:t>
            </a:r>
          </a:p>
          <a:p>
            <a:r>
              <a:rPr lang="en-US" sz="2200" dirty="0">
                <a:latin typeface="Open Sans"/>
                <a:ea typeface="Open Sans"/>
                <a:cs typeface="Open Sans"/>
              </a:rPr>
              <a:t>Debbie Wasserman Schultz (D-FL)</a:t>
            </a:r>
            <a:endParaRPr lang="en-US" sz="2200" dirty="0"/>
          </a:p>
        </p:txBody>
      </p:sp>
      <p:sp>
        <p:nvSpPr>
          <p:cNvPr id="4" name="Slide Number Placeholder 3">
            <a:extLst>
              <a:ext uri="{FF2B5EF4-FFF2-40B4-BE49-F238E27FC236}">
                <a16:creationId xmlns:a16="http://schemas.microsoft.com/office/drawing/2014/main" id="{3CEB5C98-8183-EBD5-543C-C6C9B36DF324}"/>
              </a:ext>
            </a:extLst>
          </p:cNvPr>
          <p:cNvSpPr>
            <a:spLocks noGrp="1"/>
          </p:cNvSpPr>
          <p:nvPr>
            <p:ph type="sldNum" sz="quarter" idx="12"/>
          </p:nvPr>
        </p:nvSpPr>
        <p:spPr/>
        <p:txBody>
          <a:bodyPr/>
          <a:lstStyle/>
          <a:p>
            <a:fld id="{307E6868-079E-1649-B8D1-459B42CE4DE3}" type="slidenum">
              <a:rPr lang="en-US" smtClean="0"/>
              <a:pPr/>
              <a:t>51</a:t>
            </a:fld>
            <a:endParaRPr lang="en-US"/>
          </a:p>
        </p:txBody>
      </p:sp>
    </p:spTree>
    <p:extLst>
      <p:ext uri="{BB962C8B-B14F-4D97-AF65-F5344CB8AC3E}">
        <p14:creationId xmlns:p14="http://schemas.microsoft.com/office/powerpoint/2010/main" val="188286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0140E-02F3-FEF2-E0B7-4FC265FDE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3D28E-D04C-87B7-7D11-9D01CA42E382}"/>
              </a:ext>
            </a:extLst>
          </p:cNvPr>
          <p:cNvSpPr>
            <a:spLocks noGrp="1"/>
          </p:cNvSpPr>
          <p:nvPr>
            <p:ph type="title"/>
          </p:nvPr>
        </p:nvSpPr>
        <p:spPr>
          <a:xfrm>
            <a:off x="796642" y="0"/>
            <a:ext cx="7401491" cy="857250"/>
          </a:xfrm>
        </p:spPr>
        <p:txBody>
          <a:bodyPr>
            <a:noAutofit/>
          </a:bodyPr>
          <a:lstStyle/>
          <a:p>
            <a:r>
              <a:rPr lang="en-US" sz="2400" dirty="0">
                <a:solidFill>
                  <a:srgbClr val="D50032"/>
                </a:solidFill>
                <a:latin typeface="Open Sans"/>
                <a:ea typeface="Open Sans"/>
                <a:cs typeface="Open Sans"/>
              </a:rPr>
              <a:t>Full Ag, Rural Development, FDA Membership</a:t>
            </a:r>
            <a:endParaRPr lang="en-US" sz="2400" b="0" dirty="0">
              <a:solidFill>
                <a:srgbClr val="D50032"/>
              </a:solidFill>
              <a:latin typeface="Open Sans"/>
              <a:ea typeface="Open Sans"/>
              <a:cs typeface="Open Sans"/>
            </a:endParaRPr>
          </a:p>
        </p:txBody>
      </p:sp>
      <p:sp>
        <p:nvSpPr>
          <p:cNvPr id="5" name="Text Placeholder 4">
            <a:extLst>
              <a:ext uri="{FF2B5EF4-FFF2-40B4-BE49-F238E27FC236}">
                <a16:creationId xmlns:a16="http://schemas.microsoft.com/office/drawing/2014/main" id="{38A06558-4E80-4D1C-7CBE-62D2ACFBF44C}"/>
              </a:ext>
            </a:extLst>
          </p:cNvPr>
          <p:cNvSpPr>
            <a:spLocks noGrp="1"/>
          </p:cNvSpPr>
          <p:nvPr>
            <p:ph type="body" idx="1"/>
          </p:nvPr>
        </p:nvSpPr>
        <p:spPr>
          <a:xfrm>
            <a:off x="457199" y="768568"/>
            <a:ext cx="4040188" cy="479822"/>
          </a:xfrm>
        </p:spPr>
        <p:txBody>
          <a:bodyPr/>
          <a:lstStyle/>
          <a:p>
            <a:r>
              <a:rPr lang="en-US" dirty="0">
                <a:latin typeface="Open Sans"/>
                <a:ea typeface="Open Sans"/>
                <a:cs typeface="Open Sans"/>
              </a:rPr>
              <a:t>Senate Majority</a:t>
            </a:r>
            <a:endParaRPr lang="en-US" dirty="0"/>
          </a:p>
        </p:txBody>
      </p:sp>
      <p:sp>
        <p:nvSpPr>
          <p:cNvPr id="3" name="Content Placeholder 2">
            <a:extLst>
              <a:ext uri="{FF2B5EF4-FFF2-40B4-BE49-F238E27FC236}">
                <a16:creationId xmlns:a16="http://schemas.microsoft.com/office/drawing/2014/main" id="{6AEA901F-D733-85A0-A323-E5A93334AEE2}"/>
              </a:ext>
            </a:extLst>
          </p:cNvPr>
          <p:cNvSpPr>
            <a:spLocks noGrp="1"/>
          </p:cNvSpPr>
          <p:nvPr>
            <p:ph sz="half" idx="2"/>
          </p:nvPr>
        </p:nvSpPr>
        <p:spPr>
          <a:xfrm>
            <a:off x="457199" y="1248390"/>
            <a:ext cx="4286524" cy="2963466"/>
          </a:xfrm>
        </p:spPr>
        <p:txBody>
          <a:bodyPr vert="horz" lIns="91440" tIns="45720" rIns="91440" bIns="45720" rtlCol="0" anchor="t">
            <a:noAutofit/>
          </a:bodyPr>
          <a:lstStyle/>
          <a:p>
            <a:r>
              <a:rPr lang="en-US" sz="2200" dirty="0">
                <a:latin typeface="Open Sans"/>
                <a:ea typeface="Open Sans"/>
                <a:cs typeface="Open Sans"/>
              </a:rPr>
              <a:t>John Hoeven (R-ND)</a:t>
            </a:r>
            <a:endParaRPr lang="en-US" dirty="0"/>
          </a:p>
          <a:p>
            <a:r>
              <a:rPr lang="en-US" sz="2200" dirty="0">
                <a:latin typeface="Open Sans"/>
                <a:ea typeface="Open Sans"/>
                <a:cs typeface="Open Sans"/>
              </a:rPr>
              <a:t>Mitch McConnell (R-KY)</a:t>
            </a:r>
          </a:p>
          <a:p>
            <a:r>
              <a:rPr lang="en-US" sz="2200" dirty="0">
                <a:latin typeface="Open Sans"/>
                <a:ea typeface="Open Sans"/>
                <a:cs typeface="Open Sans"/>
              </a:rPr>
              <a:t>Susan Collins (R-ME)</a:t>
            </a:r>
          </a:p>
          <a:p>
            <a:r>
              <a:rPr lang="en-US" sz="2200" dirty="0">
                <a:latin typeface="Open Sans"/>
                <a:ea typeface="Open Sans"/>
                <a:cs typeface="Open Sans"/>
              </a:rPr>
              <a:t>Jerry Moran (R-KS)</a:t>
            </a:r>
          </a:p>
          <a:p>
            <a:r>
              <a:rPr lang="en-US" sz="2200" dirty="0">
                <a:latin typeface="Open Sans"/>
                <a:ea typeface="Open Sans"/>
                <a:cs typeface="Open Sans"/>
              </a:rPr>
              <a:t>Cindy Hyde-Smith (R-MS)</a:t>
            </a:r>
          </a:p>
          <a:p>
            <a:r>
              <a:rPr lang="en-US" sz="2200" dirty="0">
                <a:latin typeface="Open Sans"/>
                <a:ea typeface="Open Sans"/>
                <a:cs typeface="Open Sans"/>
              </a:rPr>
              <a:t>Deb Fischer (R-NE)</a:t>
            </a:r>
          </a:p>
          <a:p>
            <a:r>
              <a:rPr lang="en-US" sz="2200" dirty="0">
                <a:latin typeface="Open Sans"/>
                <a:ea typeface="Open Sans"/>
                <a:cs typeface="Open Sans"/>
              </a:rPr>
              <a:t>Markwayne Mullin (R-OK)</a:t>
            </a:r>
          </a:p>
          <a:p>
            <a:r>
              <a:rPr lang="en-US" sz="2200" dirty="0">
                <a:latin typeface="Open Sans"/>
                <a:ea typeface="Open Sans"/>
                <a:cs typeface="Open Sans"/>
              </a:rPr>
              <a:t>Mike Rounds (R-SD)</a:t>
            </a:r>
            <a:endParaRPr lang="en-US" sz="2200" dirty="0"/>
          </a:p>
        </p:txBody>
      </p:sp>
      <p:sp>
        <p:nvSpPr>
          <p:cNvPr id="6" name="Text Placeholder 5">
            <a:extLst>
              <a:ext uri="{FF2B5EF4-FFF2-40B4-BE49-F238E27FC236}">
                <a16:creationId xmlns:a16="http://schemas.microsoft.com/office/drawing/2014/main" id="{1085A9CB-962E-EBAE-9398-B13F62517CBF}"/>
              </a:ext>
            </a:extLst>
          </p:cNvPr>
          <p:cNvSpPr>
            <a:spLocks noGrp="1"/>
          </p:cNvSpPr>
          <p:nvPr>
            <p:ph type="body" sz="quarter" idx="3"/>
          </p:nvPr>
        </p:nvSpPr>
        <p:spPr>
          <a:xfrm>
            <a:off x="4645026" y="812909"/>
            <a:ext cx="4041775" cy="479822"/>
          </a:xfrm>
        </p:spPr>
        <p:txBody>
          <a:bodyPr/>
          <a:lstStyle/>
          <a:p>
            <a:r>
              <a:rPr lang="en-US" dirty="0">
                <a:latin typeface="Open Sans"/>
                <a:ea typeface="Open Sans"/>
                <a:cs typeface="Open Sans"/>
              </a:rPr>
              <a:t>Senate Minority</a:t>
            </a:r>
            <a:endParaRPr lang="en-US" dirty="0"/>
          </a:p>
        </p:txBody>
      </p:sp>
      <p:sp>
        <p:nvSpPr>
          <p:cNvPr id="7" name="Content Placeholder 6">
            <a:extLst>
              <a:ext uri="{FF2B5EF4-FFF2-40B4-BE49-F238E27FC236}">
                <a16:creationId xmlns:a16="http://schemas.microsoft.com/office/drawing/2014/main" id="{29739479-B2E5-5BDD-127F-4897B169C621}"/>
              </a:ext>
            </a:extLst>
          </p:cNvPr>
          <p:cNvSpPr>
            <a:spLocks noGrp="1"/>
          </p:cNvSpPr>
          <p:nvPr>
            <p:ph sz="quarter" idx="4"/>
          </p:nvPr>
        </p:nvSpPr>
        <p:spPr>
          <a:xfrm>
            <a:off x="4645026" y="1248390"/>
            <a:ext cx="4376792" cy="3416724"/>
          </a:xfrm>
        </p:spPr>
        <p:txBody>
          <a:bodyPr vert="horz" lIns="91440" tIns="45720" rIns="91440" bIns="45720" rtlCol="0" anchor="t">
            <a:normAutofit/>
          </a:bodyPr>
          <a:lstStyle/>
          <a:p>
            <a:r>
              <a:rPr lang="en-US" sz="2200" dirty="0">
                <a:latin typeface="Open Sans"/>
                <a:ea typeface="Open Sans"/>
                <a:cs typeface="Open Sans"/>
              </a:rPr>
              <a:t>Jeanne Shaheen (D-NH)</a:t>
            </a:r>
          </a:p>
          <a:p>
            <a:r>
              <a:rPr lang="en-US" sz="2200" dirty="0">
                <a:latin typeface="Open Sans"/>
                <a:ea typeface="Open Sans"/>
                <a:cs typeface="Open Sans"/>
              </a:rPr>
              <a:t>Jeff Merkley (D-OR)</a:t>
            </a:r>
          </a:p>
          <a:p>
            <a:r>
              <a:rPr lang="en-US" sz="2200" dirty="0">
                <a:latin typeface="Open Sans"/>
                <a:ea typeface="Open Sans"/>
                <a:cs typeface="Open Sans"/>
              </a:rPr>
              <a:t>Tammy Baldwin (D-WI)</a:t>
            </a:r>
          </a:p>
          <a:p>
            <a:r>
              <a:rPr lang="en-US" sz="2200" dirty="0">
                <a:latin typeface="Open Sans"/>
                <a:ea typeface="Open Sans"/>
                <a:cs typeface="Open Sans"/>
              </a:rPr>
              <a:t>Martin Heinrich (D-NM)</a:t>
            </a:r>
          </a:p>
          <a:p>
            <a:r>
              <a:rPr lang="en-US" sz="2200" dirty="0">
                <a:latin typeface="Open Sans"/>
                <a:ea typeface="Open Sans"/>
                <a:cs typeface="Open Sans"/>
              </a:rPr>
              <a:t>Gary Peters (D-MI)</a:t>
            </a:r>
          </a:p>
          <a:p>
            <a:r>
              <a:rPr lang="en-US" sz="2200" dirty="0">
                <a:latin typeface="Open Sans"/>
                <a:ea typeface="Open Sans"/>
                <a:cs typeface="Open Sans"/>
              </a:rPr>
              <a:t>Kirsten Gillibrand (D-NY)</a:t>
            </a:r>
          </a:p>
          <a:p>
            <a:r>
              <a:rPr lang="en-US" sz="2200" dirty="0">
                <a:latin typeface="Open Sans"/>
                <a:ea typeface="Open Sans"/>
                <a:cs typeface="Open Sans"/>
              </a:rPr>
              <a:t>Jon Ossoff (D-GA)</a:t>
            </a:r>
            <a:endParaRPr lang="en-US" sz="2200" dirty="0"/>
          </a:p>
        </p:txBody>
      </p:sp>
      <p:sp>
        <p:nvSpPr>
          <p:cNvPr id="4" name="Slide Number Placeholder 3">
            <a:extLst>
              <a:ext uri="{FF2B5EF4-FFF2-40B4-BE49-F238E27FC236}">
                <a16:creationId xmlns:a16="http://schemas.microsoft.com/office/drawing/2014/main" id="{8DFF6787-3DBB-4A7B-E52C-3C30F244E10C}"/>
              </a:ext>
            </a:extLst>
          </p:cNvPr>
          <p:cNvSpPr>
            <a:spLocks noGrp="1"/>
          </p:cNvSpPr>
          <p:nvPr>
            <p:ph type="sldNum" sz="quarter" idx="12"/>
          </p:nvPr>
        </p:nvSpPr>
        <p:spPr/>
        <p:txBody>
          <a:bodyPr/>
          <a:lstStyle/>
          <a:p>
            <a:fld id="{307E6868-079E-1649-B8D1-459B42CE4DE3}" type="slidenum">
              <a:rPr lang="en-US" smtClean="0"/>
              <a:pPr/>
              <a:t>52</a:t>
            </a:fld>
            <a:endParaRPr lang="en-US"/>
          </a:p>
        </p:txBody>
      </p:sp>
    </p:spTree>
    <p:extLst>
      <p:ext uri="{BB962C8B-B14F-4D97-AF65-F5344CB8AC3E}">
        <p14:creationId xmlns:p14="http://schemas.microsoft.com/office/powerpoint/2010/main" val="3540548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DB94B-752F-D377-36FA-A5D2733A63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27467-A321-4EEA-88D0-F48F3781EC0E}"/>
              </a:ext>
            </a:extLst>
          </p:cNvPr>
          <p:cNvSpPr>
            <a:spLocks noGrp="1"/>
          </p:cNvSpPr>
          <p:nvPr>
            <p:ph type="title"/>
          </p:nvPr>
        </p:nvSpPr>
        <p:spPr>
          <a:xfrm>
            <a:off x="947326" y="156693"/>
            <a:ext cx="7070837" cy="857250"/>
          </a:xfrm>
        </p:spPr>
        <p:txBody>
          <a:bodyPr>
            <a:noAutofit/>
          </a:bodyPr>
          <a:lstStyle/>
          <a:p>
            <a:r>
              <a:rPr lang="en-US" sz="3000" dirty="0">
                <a:solidFill>
                  <a:srgbClr val="D50032"/>
                </a:solidFill>
                <a:latin typeface="Open Sans"/>
                <a:ea typeface="Open Sans"/>
                <a:cs typeface="Open Sans"/>
              </a:rPr>
              <a:t>Agriculture Committee Leadership</a:t>
            </a:r>
            <a:endParaRPr lang="en-US" sz="2400" dirty="0">
              <a:solidFill>
                <a:srgbClr val="D50032"/>
              </a:solidFill>
              <a:latin typeface="Open Sans"/>
            </a:endParaRPr>
          </a:p>
        </p:txBody>
      </p:sp>
      <p:sp>
        <p:nvSpPr>
          <p:cNvPr id="12" name="TextBox 11">
            <a:extLst>
              <a:ext uri="{FF2B5EF4-FFF2-40B4-BE49-F238E27FC236}">
                <a16:creationId xmlns:a16="http://schemas.microsoft.com/office/drawing/2014/main" id="{E39818BE-4CB7-A432-9FB3-6C5AA4258C26}"/>
              </a:ext>
            </a:extLst>
          </p:cNvPr>
          <p:cNvSpPr txBox="1"/>
          <p:nvPr/>
        </p:nvSpPr>
        <p:spPr>
          <a:xfrm>
            <a:off x="4482745" y="3789137"/>
            <a:ext cx="4927755" cy="592470"/>
          </a:xfrm>
          <a:prstGeom prst="rect">
            <a:avLst/>
          </a:prstGeom>
          <a:noFill/>
        </p:spPr>
        <p:txBody>
          <a:bodyPr wrap="square" lIns="68580" tIns="34290" rIns="68580" bIns="34290" rtlCol="0" anchor="t">
            <a:spAutoFit/>
          </a:bodyPr>
          <a:lstStyle/>
          <a:p>
            <a:pPr algn="ctr"/>
            <a:r>
              <a:rPr lang="en-US" sz="1600" dirty="0">
                <a:latin typeface="Open Sans"/>
                <a:cs typeface="Helvetica"/>
              </a:rPr>
              <a:t>Chair John Boozman (R-AR)</a:t>
            </a:r>
            <a:endParaRPr lang="en-US" sz="1600" dirty="0">
              <a:latin typeface="Open Sans"/>
              <a:ea typeface="Open Sans"/>
              <a:cs typeface="Open Sans"/>
            </a:endParaRPr>
          </a:p>
          <a:p>
            <a:pPr algn="ctr"/>
            <a:r>
              <a:rPr lang="en-US" sz="1600" dirty="0">
                <a:latin typeface="Open Sans"/>
                <a:cs typeface="Helvetica"/>
              </a:rPr>
              <a:t>Ranking Member Amy Klobuchar (D-MN)</a:t>
            </a:r>
            <a:r>
              <a:rPr lang="en-US" dirty="0">
                <a:latin typeface="Open Sans"/>
                <a:cs typeface="Helvetica"/>
              </a:rPr>
              <a:t>	</a:t>
            </a:r>
            <a:endParaRPr lang="en-US" dirty="0">
              <a:latin typeface="Open Sans"/>
              <a:ea typeface="Open Sans"/>
              <a:cs typeface="Helvetica"/>
            </a:endParaRPr>
          </a:p>
        </p:txBody>
      </p:sp>
      <p:sp>
        <p:nvSpPr>
          <p:cNvPr id="3" name="AutoShape 2" descr="Image result for hal rogers">
            <a:extLst>
              <a:ext uri="{FF2B5EF4-FFF2-40B4-BE49-F238E27FC236}">
                <a16:creationId xmlns:a16="http://schemas.microsoft.com/office/drawing/2014/main" id="{0ABC3BDA-EEA0-BE90-C16B-7B2856600D74}"/>
              </a:ext>
            </a:extLst>
          </p:cNvPr>
          <p:cNvSpPr>
            <a:spLocks noChangeAspect="1" noChangeArrowheads="1"/>
          </p:cNvSpPr>
          <p:nvPr/>
        </p:nvSpPr>
        <p:spPr bwMode="auto">
          <a:xfrm>
            <a:off x="1259681" y="-108347"/>
            <a:ext cx="1679967" cy="16799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AutoShape 4" descr="Image result for hal rogers">
            <a:extLst>
              <a:ext uri="{FF2B5EF4-FFF2-40B4-BE49-F238E27FC236}">
                <a16:creationId xmlns:a16="http://schemas.microsoft.com/office/drawing/2014/main" id="{C7EB00A1-A4C5-DF1A-D6EB-689CF759D001}"/>
              </a:ext>
            </a:extLst>
          </p:cNvPr>
          <p:cNvSpPr>
            <a:spLocks noChangeAspect="1" noChangeArrowheads="1"/>
          </p:cNvSpPr>
          <p:nvPr/>
        </p:nvSpPr>
        <p:spPr bwMode="auto">
          <a:xfrm>
            <a:off x="1259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TextBox 10">
            <a:extLst>
              <a:ext uri="{FF2B5EF4-FFF2-40B4-BE49-F238E27FC236}">
                <a16:creationId xmlns:a16="http://schemas.microsoft.com/office/drawing/2014/main" id="{7F6B06B4-65D6-67A2-1A4A-FB819FD5635B}"/>
              </a:ext>
            </a:extLst>
          </p:cNvPr>
          <p:cNvSpPr txBox="1"/>
          <p:nvPr/>
        </p:nvSpPr>
        <p:spPr>
          <a:xfrm>
            <a:off x="52111" y="3791104"/>
            <a:ext cx="4433919" cy="561692"/>
          </a:xfrm>
          <a:prstGeom prst="rect">
            <a:avLst/>
          </a:prstGeom>
          <a:noFill/>
        </p:spPr>
        <p:txBody>
          <a:bodyPr wrap="square" lIns="68580" tIns="34290" rIns="68580" bIns="34290" rtlCol="0" anchor="t">
            <a:spAutoFit/>
          </a:bodyPr>
          <a:lstStyle/>
          <a:p>
            <a:pPr algn="ctr"/>
            <a:r>
              <a:rPr lang="en-US" sz="1600" dirty="0">
                <a:latin typeface="Open Sans"/>
                <a:cs typeface="Helvetica"/>
              </a:rPr>
              <a:t>Chair Glenn "GT" Thompson (R-PA)</a:t>
            </a:r>
            <a:endParaRPr lang="en-US" sz="1600" dirty="0"/>
          </a:p>
          <a:p>
            <a:pPr algn="ctr"/>
            <a:r>
              <a:rPr lang="en-US" sz="1600" dirty="0">
                <a:latin typeface="Open Sans"/>
                <a:cs typeface="Helvetica"/>
              </a:rPr>
              <a:t>Ranking Member Angie Craig (D-MN)</a:t>
            </a:r>
            <a:endParaRPr lang="en-US" sz="1600" dirty="0">
              <a:latin typeface="Open Sans"/>
              <a:ea typeface="Open Sans"/>
              <a:cs typeface="Helvetica"/>
            </a:endParaRPr>
          </a:p>
        </p:txBody>
      </p:sp>
      <p:pic>
        <p:nvPicPr>
          <p:cNvPr id="15" name="Picture 14" descr="A person in a suit and tie&#10;&#10;AI-generated content may be incorrect.">
            <a:extLst>
              <a:ext uri="{FF2B5EF4-FFF2-40B4-BE49-F238E27FC236}">
                <a16:creationId xmlns:a16="http://schemas.microsoft.com/office/drawing/2014/main" id="{261E9A28-73F6-DB99-F3A6-52AA7E33F5A2}"/>
              </a:ext>
            </a:extLst>
          </p:cNvPr>
          <p:cNvPicPr>
            <a:picLocks noChangeAspect="1"/>
          </p:cNvPicPr>
          <p:nvPr/>
        </p:nvPicPr>
        <p:blipFill>
          <a:blip r:embed="rId2"/>
          <a:srcRect t="322" r="-353" b="408"/>
          <a:stretch>
            <a:fillRect/>
          </a:stretch>
        </p:blipFill>
        <p:spPr>
          <a:xfrm>
            <a:off x="228272" y="1713885"/>
            <a:ext cx="2065963" cy="1965581"/>
          </a:xfrm>
          <a:prstGeom prst="rect">
            <a:avLst/>
          </a:prstGeom>
        </p:spPr>
      </p:pic>
      <p:pic>
        <p:nvPicPr>
          <p:cNvPr id="16" name="Picture 15" descr="A person smiling in front of a flag&#10;&#10;AI-generated content may be incorrect.">
            <a:extLst>
              <a:ext uri="{FF2B5EF4-FFF2-40B4-BE49-F238E27FC236}">
                <a16:creationId xmlns:a16="http://schemas.microsoft.com/office/drawing/2014/main" id="{28998EC6-717C-8A6B-F93C-7B5ADEA5B136}"/>
              </a:ext>
            </a:extLst>
          </p:cNvPr>
          <p:cNvPicPr>
            <a:picLocks noChangeAspect="1"/>
          </p:cNvPicPr>
          <p:nvPr/>
        </p:nvPicPr>
        <p:blipFill>
          <a:blip r:embed="rId3"/>
          <a:srcRect l="197" t="116" r="181" b="350"/>
          <a:stretch>
            <a:fillRect/>
          </a:stretch>
        </p:blipFill>
        <p:spPr>
          <a:xfrm>
            <a:off x="2287642" y="1723772"/>
            <a:ext cx="1937221" cy="1958462"/>
          </a:xfrm>
          <a:prstGeom prst="rect">
            <a:avLst/>
          </a:prstGeom>
        </p:spPr>
      </p:pic>
      <p:pic>
        <p:nvPicPr>
          <p:cNvPr id="17" name="Picture 16" descr="Ag_Membership_Boozman">
            <a:extLst>
              <a:ext uri="{FF2B5EF4-FFF2-40B4-BE49-F238E27FC236}">
                <a16:creationId xmlns:a16="http://schemas.microsoft.com/office/drawing/2014/main" id="{59B6B711-10A4-974E-7270-2F3508823584}"/>
              </a:ext>
            </a:extLst>
          </p:cNvPr>
          <p:cNvPicPr>
            <a:picLocks noChangeAspect="1"/>
          </p:cNvPicPr>
          <p:nvPr/>
        </p:nvPicPr>
        <p:blipFill>
          <a:blip r:embed="rId4"/>
          <a:srcRect l="34" t="-1920" r="84" b="40"/>
          <a:stretch>
            <a:fillRect/>
          </a:stretch>
        </p:blipFill>
        <p:spPr>
          <a:xfrm>
            <a:off x="5077108" y="1638109"/>
            <a:ext cx="1777357" cy="2108967"/>
          </a:xfrm>
          <a:prstGeom prst="rect">
            <a:avLst/>
          </a:prstGeom>
        </p:spPr>
      </p:pic>
      <p:pic>
        <p:nvPicPr>
          <p:cNvPr id="18" name="Picture 17" descr="1280px-Amy_Klobuchar,_official_portrait,_113th_Congress">
            <a:extLst>
              <a:ext uri="{FF2B5EF4-FFF2-40B4-BE49-F238E27FC236}">
                <a16:creationId xmlns:a16="http://schemas.microsoft.com/office/drawing/2014/main" id="{659E457D-22BD-17EB-5987-9818B9410592}"/>
              </a:ext>
            </a:extLst>
          </p:cNvPr>
          <p:cNvPicPr>
            <a:picLocks noChangeAspect="1"/>
          </p:cNvPicPr>
          <p:nvPr/>
        </p:nvPicPr>
        <p:blipFill>
          <a:blip r:embed="rId5"/>
          <a:srcRect l="149" t="-1938" r="117" b="-518"/>
          <a:stretch>
            <a:fillRect/>
          </a:stretch>
        </p:blipFill>
        <p:spPr>
          <a:xfrm>
            <a:off x="6860582" y="1649713"/>
            <a:ext cx="1981830" cy="2102986"/>
          </a:xfrm>
          <a:prstGeom prst="rect">
            <a:avLst/>
          </a:prstGeom>
        </p:spPr>
      </p:pic>
    </p:spTree>
    <p:extLst>
      <p:ext uri="{BB962C8B-B14F-4D97-AF65-F5344CB8AC3E}">
        <p14:creationId xmlns:p14="http://schemas.microsoft.com/office/powerpoint/2010/main" val="3888668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04D00-3F5C-7BAB-E788-209B7F654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3D796-D172-0835-5C3F-4CB894F8C7D3}"/>
              </a:ext>
            </a:extLst>
          </p:cNvPr>
          <p:cNvSpPr>
            <a:spLocks noGrp="1"/>
          </p:cNvSpPr>
          <p:nvPr>
            <p:ph type="title"/>
          </p:nvPr>
        </p:nvSpPr>
        <p:spPr>
          <a:xfrm>
            <a:off x="871254" y="0"/>
            <a:ext cx="7401491" cy="857250"/>
          </a:xfrm>
        </p:spPr>
        <p:txBody>
          <a:bodyPr>
            <a:normAutofit/>
          </a:bodyPr>
          <a:lstStyle/>
          <a:p>
            <a:r>
              <a:rPr lang="en-US" dirty="0">
                <a:solidFill>
                  <a:srgbClr val="D50032"/>
                </a:solidFill>
                <a:latin typeface="Open Sans"/>
                <a:ea typeface="Open Sans"/>
                <a:cs typeface="Open Sans"/>
              </a:rPr>
              <a:t>Full House Ag Membership</a:t>
            </a:r>
            <a:endParaRPr lang="en-US" dirty="0">
              <a:solidFill>
                <a:srgbClr val="D50032"/>
              </a:solidFill>
            </a:endParaRPr>
          </a:p>
        </p:txBody>
      </p:sp>
      <p:sp>
        <p:nvSpPr>
          <p:cNvPr id="5" name="Text Placeholder 4">
            <a:extLst>
              <a:ext uri="{FF2B5EF4-FFF2-40B4-BE49-F238E27FC236}">
                <a16:creationId xmlns:a16="http://schemas.microsoft.com/office/drawing/2014/main" id="{7A0C29E6-9234-401F-EC76-F368A3EF8131}"/>
              </a:ext>
            </a:extLst>
          </p:cNvPr>
          <p:cNvSpPr>
            <a:spLocks noGrp="1"/>
          </p:cNvSpPr>
          <p:nvPr>
            <p:ph type="body" idx="1"/>
          </p:nvPr>
        </p:nvSpPr>
        <p:spPr>
          <a:xfrm>
            <a:off x="284902" y="771649"/>
            <a:ext cx="7754938" cy="479822"/>
          </a:xfrm>
        </p:spPr>
        <p:txBody>
          <a:bodyPr/>
          <a:lstStyle/>
          <a:p>
            <a:pPr algn="ctr"/>
            <a:r>
              <a:rPr lang="en-US" dirty="0">
                <a:latin typeface="Open Sans"/>
                <a:ea typeface="Open Sans"/>
                <a:cs typeface="Open Sans"/>
              </a:rPr>
              <a:t>Majority</a:t>
            </a:r>
            <a:endParaRPr lang="en-US" dirty="0"/>
          </a:p>
        </p:txBody>
      </p:sp>
      <p:sp>
        <p:nvSpPr>
          <p:cNvPr id="3" name="Content Placeholder 2">
            <a:extLst>
              <a:ext uri="{FF2B5EF4-FFF2-40B4-BE49-F238E27FC236}">
                <a16:creationId xmlns:a16="http://schemas.microsoft.com/office/drawing/2014/main" id="{BFE15415-95EF-C240-EFE4-DCBF5C5F7BD6}"/>
              </a:ext>
            </a:extLst>
          </p:cNvPr>
          <p:cNvSpPr>
            <a:spLocks noGrp="1"/>
          </p:cNvSpPr>
          <p:nvPr>
            <p:ph sz="half" idx="2"/>
          </p:nvPr>
        </p:nvSpPr>
        <p:spPr>
          <a:xfrm>
            <a:off x="122183" y="1269827"/>
            <a:ext cx="4040188" cy="2963466"/>
          </a:xfrm>
        </p:spPr>
        <p:txBody>
          <a:bodyPr vert="horz" lIns="91440" tIns="45720" rIns="91440" bIns="45720" rtlCol="0" anchor="t">
            <a:noAutofit/>
          </a:bodyPr>
          <a:lstStyle/>
          <a:p>
            <a:r>
              <a:rPr lang="en-US" sz="1800" dirty="0">
                <a:latin typeface="Open Sans"/>
                <a:ea typeface="Open Sans"/>
                <a:cs typeface="Open Sans"/>
              </a:rPr>
              <a:t>Glenn Thompson (R-PA)</a:t>
            </a:r>
            <a:endParaRPr lang="en-US" sz="1800" dirty="0"/>
          </a:p>
          <a:p>
            <a:r>
              <a:rPr lang="en-US" sz="1800" dirty="0">
                <a:latin typeface="Open Sans"/>
                <a:ea typeface="Open Sans"/>
                <a:cs typeface="Open Sans"/>
              </a:rPr>
              <a:t>Frank Lucas (R-OK)</a:t>
            </a:r>
            <a:endParaRPr lang="en-US" sz="1800" dirty="0"/>
          </a:p>
          <a:p>
            <a:r>
              <a:rPr lang="en-US" sz="1800" dirty="0">
                <a:latin typeface="Open Sans"/>
                <a:ea typeface="Open Sans"/>
                <a:cs typeface="Open Sans"/>
              </a:rPr>
              <a:t>Austin Scott (R-GA)</a:t>
            </a:r>
            <a:endParaRPr lang="en-US" sz="1800" dirty="0"/>
          </a:p>
          <a:p>
            <a:r>
              <a:rPr lang="en-US" sz="1800" dirty="0">
                <a:latin typeface="Open Sans"/>
                <a:ea typeface="Open Sans"/>
                <a:cs typeface="Open Sans"/>
              </a:rPr>
              <a:t>Rick Crawford (R-AR)</a:t>
            </a:r>
          </a:p>
          <a:p>
            <a:r>
              <a:rPr lang="en-US" sz="1800" dirty="0">
                <a:latin typeface="Open Sans"/>
                <a:ea typeface="Open Sans"/>
                <a:cs typeface="Open Sans"/>
              </a:rPr>
              <a:t>Scott Desjarlais (R-TN)</a:t>
            </a:r>
          </a:p>
          <a:p>
            <a:r>
              <a:rPr lang="en-US" sz="1800" dirty="0">
                <a:latin typeface="Open Sans"/>
                <a:ea typeface="Open Sans"/>
                <a:cs typeface="Open Sans"/>
              </a:rPr>
              <a:t>Doug </a:t>
            </a:r>
            <a:r>
              <a:rPr lang="en-US" sz="1800" dirty="0" err="1">
                <a:latin typeface="Open Sans"/>
                <a:ea typeface="Open Sans"/>
                <a:cs typeface="Open Sans"/>
              </a:rPr>
              <a:t>Lamalfa</a:t>
            </a:r>
            <a:r>
              <a:rPr lang="en-US" sz="1800" dirty="0">
                <a:latin typeface="Open Sans"/>
                <a:ea typeface="Open Sans"/>
                <a:cs typeface="Open Sans"/>
              </a:rPr>
              <a:t> (R-CA)</a:t>
            </a:r>
          </a:p>
          <a:p>
            <a:r>
              <a:rPr lang="en-US" sz="1800" dirty="0">
                <a:latin typeface="Open Sans"/>
                <a:ea typeface="Open Sans"/>
                <a:cs typeface="Open Sans"/>
              </a:rPr>
              <a:t>David Rouzer (R-NC)</a:t>
            </a:r>
          </a:p>
          <a:p>
            <a:r>
              <a:rPr lang="en-US" sz="1800" dirty="0">
                <a:latin typeface="Open Sans"/>
                <a:ea typeface="Open Sans"/>
                <a:cs typeface="Open Sans"/>
              </a:rPr>
              <a:t>Trent Kelly (R-MS)</a:t>
            </a:r>
          </a:p>
          <a:p>
            <a:r>
              <a:rPr lang="en-US" sz="1800" dirty="0">
                <a:latin typeface="Open Sans"/>
                <a:ea typeface="Open Sans"/>
                <a:cs typeface="Open Sans"/>
              </a:rPr>
              <a:t>Don Bacon (R-NE)</a:t>
            </a:r>
          </a:p>
          <a:p>
            <a:r>
              <a:rPr lang="en-US" sz="1800" dirty="0">
                <a:latin typeface="Open Sans"/>
                <a:ea typeface="Open Sans"/>
                <a:cs typeface="Open Sans"/>
              </a:rPr>
              <a:t>Mike Bost (R-IL)</a:t>
            </a:r>
          </a:p>
        </p:txBody>
      </p:sp>
      <p:sp>
        <p:nvSpPr>
          <p:cNvPr id="7" name="Content Placeholder 6">
            <a:extLst>
              <a:ext uri="{FF2B5EF4-FFF2-40B4-BE49-F238E27FC236}">
                <a16:creationId xmlns:a16="http://schemas.microsoft.com/office/drawing/2014/main" id="{A3C5842F-448E-8DD4-D992-0099FC3F59FF}"/>
              </a:ext>
            </a:extLst>
          </p:cNvPr>
          <p:cNvSpPr>
            <a:spLocks noGrp="1"/>
          </p:cNvSpPr>
          <p:nvPr>
            <p:ph sz="quarter" idx="4"/>
          </p:nvPr>
        </p:nvSpPr>
        <p:spPr>
          <a:xfrm>
            <a:off x="3166248" y="1286492"/>
            <a:ext cx="4376792" cy="3308336"/>
          </a:xfrm>
        </p:spPr>
        <p:txBody>
          <a:bodyPr vert="horz" lIns="91440" tIns="45720" rIns="91440" bIns="45720" rtlCol="0" anchor="t">
            <a:noAutofit/>
          </a:bodyPr>
          <a:lstStyle/>
          <a:p>
            <a:r>
              <a:rPr lang="en-US" sz="1800" dirty="0">
                <a:latin typeface="Open Sans"/>
                <a:ea typeface="Open Sans"/>
                <a:cs typeface="Open Sans"/>
              </a:rPr>
              <a:t>Dusty Johnson (R-SD)</a:t>
            </a:r>
          </a:p>
          <a:p>
            <a:r>
              <a:rPr lang="en-US" sz="1800" dirty="0">
                <a:latin typeface="Open Sans"/>
                <a:ea typeface="Open Sans"/>
                <a:cs typeface="Open Sans"/>
              </a:rPr>
              <a:t>Jim Baird (R-IN)</a:t>
            </a:r>
          </a:p>
          <a:p>
            <a:r>
              <a:rPr lang="en-US" sz="1800" dirty="0">
                <a:latin typeface="Open Sans"/>
                <a:ea typeface="Open Sans"/>
                <a:cs typeface="Open Sans"/>
              </a:rPr>
              <a:t>Tracey Mann (R-KS)</a:t>
            </a:r>
          </a:p>
          <a:p>
            <a:r>
              <a:rPr lang="en-US" sz="1800" dirty="0">
                <a:latin typeface="Open Sans"/>
                <a:ea typeface="Open Sans"/>
                <a:cs typeface="Open Sans"/>
              </a:rPr>
              <a:t>Randy Feenstra (R-IA)</a:t>
            </a:r>
          </a:p>
          <a:p>
            <a:r>
              <a:rPr lang="en-US" sz="1800" dirty="0">
                <a:latin typeface="Open Sans"/>
                <a:ea typeface="Open Sans"/>
                <a:cs typeface="Open Sans"/>
              </a:rPr>
              <a:t>Mary Miller (R-IL)</a:t>
            </a:r>
          </a:p>
          <a:p>
            <a:r>
              <a:rPr lang="en-US" sz="1800" dirty="0">
                <a:latin typeface="Open Sans"/>
                <a:ea typeface="Open Sans"/>
                <a:cs typeface="Open Sans"/>
              </a:rPr>
              <a:t>Barry Moore (R-Al)</a:t>
            </a:r>
            <a:endParaRPr lang="en-US" sz="1800" dirty="0"/>
          </a:p>
          <a:p>
            <a:r>
              <a:rPr lang="en-US" sz="1800" dirty="0">
                <a:latin typeface="Open Sans"/>
                <a:ea typeface="Open Sans"/>
                <a:cs typeface="Open Sans"/>
              </a:rPr>
              <a:t>Kat Cammack (R-FL)</a:t>
            </a:r>
          </a:p>
          <a:p>
            <a:r>
              <a:rPr lang="en-US" sz="1800" dirty="0">
                <a:latin typeface="Open Sans"/>
                <a:ea typeface="Open Sans"/>
                <a:cs typeface="Open Sans"/>
              </a:rPr>
              <a:t>Brad Finstad (R-MN)</a:t>
            </a:r>
          </a:p>
          <a:p>
            <a:r>
              <a:rPr lang="en-US" sz="1800" dirty="0">
                <a:latin typeface="Open Sans"/>
                <a:ea typeface="Open Sans"/>
                <a:cs typeface="Open Sans"/>
              </a:rPr>
              <a:t>John Rose (R-TN)</a:t>
            </a:r>
          </a:p>
          <a:p>
            <a:r>
              <a:rPr lang="en-US" sz="1800" dirty="0">
                <a:latin typeface="Open Sans"/>
                <a:ea typeface="Open Sans"/>
                <a:cs typeface="Open Sans"/>
              </a:rPr>
              <a:t>Ronny Jackson (R-TX)</a:t>
            </a:r>
            <a:endParaRPr lang="en-US" sz="1800" dirty="0"/>
          </a:p>
        </p:txBody>
      </p:sp>
      <p:sp>
        <p:nvSpPr>
          <p:cNvPr id="4" name="Slide Number Placeholder 3">
            <a:extLst>
              <a:ext uri="{FF2B5EF4-FFF2-40B4-BE49-F238E27FC236}">
                <a16:creationId xmlns:a16="http://schemas.microsoft.com/office/drawing/2014/main" id="{59C915D0-6F3E-A384-AB65-A573F46A19DB}"/>
              </a:ext>
            </a:extLst>
          </p:cNvPr>
          <p:cNvSpPr>
            <a:spLocks noGrp="1"/>
          </p:cNvSpPr>
          <p:nvPr>
            <p:ph type="sldNum" sz="quarter" idx="12"/>
          </p:nvPr>
        </p:nvSpPr>
        <p:spPr/>
        <p:txBody>
          <a:bodyPr/>
          <a:lstStyle/>
          <a:p>
            <a:fld id="{307E6868-079E-1649-B8D1-459B42CE4DE3}" type="slidenum">
              <a:rPr lang="en-US" smtClean="0"/>
              <a:pPr/>
              <a:t>54</a:t>
            </a:fld>
            <a:endParaRPr lang="en-US"/>
          </a:p>
        </p:txBody>
      </p:sp>
      <p:sp>
        <p:nvSpPr>
          <p:cNvPr id="8" name="Content Placeholder 6">
            <a:extLst>
              <a:ext uri="{FF2B5EF4-FFF2-40B4-BE49-F238E27FC236}">
                <a16:creationId xmlns:a16="http://schemas.microsoft.com/office/drawing/2014/main" id="{B46AB188-6242-5AE9-A529-BBC4833E23D9}"/>
              </a:ext>
            </a:extLst>
          </p:cNvPr>
          <p:cNvSpPr txBox="1">
            <a:spLocks/>
          </p:cNvSpPr>
          <p:nvPr/>
        </p:nvSpPr>
        <p:spPr>
          <a:xfrm>
            <a:off x="6029107" y="1286492"/>
            <a:ext cx="4376792" cy="330833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0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18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6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6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1800" dirty="0">
                <a:latin typeface="Open Sans"/>
                <a:ea typeface="Open Sans"/>
                <a:cs typeface="Open Sans"/>
              </a:rPr>
              <a:t>Monica De La Cruz (R-TX)</a:t>
            </a:r>
            <a:endParaRPr lang="en-US" sz="1800" dirty="0"/>
          </a:p>
          <a:p>
            <a:r>
              <a:rPr lang="en-US" sz="1800" dirty="0">
                <a:latin typeface="Open Sans"/>
                <a:ea typeface="Open Sans"/>
                <a:cs typeface="Open Sans"/>
              </a:rPr>
              <a:t>Zach Nunn (R-IA)</a:t>
            </a:r>
          </a:p>
          <a:p>
            <a:r>
              <a:rPr lang="en-US" sz="1800" dirty="0">
                <a:latin typeface="Open Sans"/>
                <a:ea typeface="Open Sans"/>
                <a:cs typeface="Open Sans"/>
              </a:rPr>
              <a:t>Derrick Van Orden (R-WI)</a:t>
            </a:r>
          </a:p>
          <a:p>
            <a:r>
              <a:rPr lang="en-US" sz="1800" dirty="0">
                <a:latin typeface="Open Sans"/>
                <a:ea typeface="Open Sans"/>
                <a:cs typeface="Open Sans"/>
              </a:rPr>
              <a:t>Dan Newhouse (R-WA)</a:t>
            </a:r>
            <a:endParaRPr lang="en-US" sz="1800" dirty="0"/>
          </a:p>
          <a:p>
            <a:r>
              <a:rPr lang="en-US" sz="1800" dirty="0">
                <a:latin typeface="Open Sans"/>
                <a:ea typeface="Open Sans"/>
                <a:cs typeface="Open Sans"/>
              </a:rPr>
              <a:t>Tony Wied (R-WI)</a:t>
            </a:r>
            <a:endParaRPr lang="en-US" sz="1800" dirty="0"/>
          </a:p>
          <a:p>
            <a:r>
              <a:rPr lang="en-US" sz="1800" dirty="0">
                <a:latin typeface="Open Sans"/>
                <a:ea typeface="Open Sans"/>
                <a:cs typeface="Open Sans"/>
              </a:rPr>
              <a:t>Rob Bresnahan (R-PA)</a:t>
            </a:r>
            <a:endParaRPr lang="en-US" sz="1800" dirty="0"/>
          </a:p>
          <a:p>
            <a:r>
              <a:rPr lang="en-US" sz="1800" dirty="0">
                <a:latin typeface="Open Sans"/>
                <a:ea typeface="Open Sans"/>
                <a:cs typeface="Open Sans"/>
              </a:rPr>
              <a:t>Mark Messmer (R-IN)</a:t>
            </a:r>
          </a:p>
          <a:p>
            <a:r>
              <a:rPr lang="en-US" sz="1800" dirty="0">
                <a:latin typeface="Open Sans"/>
                <a:ea typeface="Open Sans"/>
                <a:cs typeface="Open Sans"/>
              </a:rPr>
              <a:t>Mark Harris (R-NC)</a:t>
            </a:r>
          </a:p>
          <a:p>
            <a:r>
              <a:rPr lang="en-US" sz="1800" dirty="0">
                <a:latin typeface="Open Sans"/>
                <a:ea typeface="Open Sans"/>
                <a:cs typeface="Open Sans"/>
              </a:rPr>
              <a:t>Dave Taylor (R-OH)</a:t>
            </a:r>
            <a:endParaRPr lang="en-US" sz="1800" dirty="0"/>
          </a:p>
        </p:txBody>
      </p:sp>
    </p:spTree>
    <p:extLst>
      <p:ext uri="{BB962C8B-B14F-4D97-AF65-F5344CB8AC3E}">
        <p14:creationId xmlns:p14="http://schemas.microsoft.com/office/powerpoint/2010/main" val="3466865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6221C-A57F-ED60-93A4-D5BD4B9DB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6805A-8BD9-62B6-701A-A6A3EEF66BA9}"/>
              </a:ext>
            </a:extLst>
          </p:cNvPr>
          <p:cNvSpPr>
            <a:spLocks noGrp="1"/>
          </p:cNvSpPr>
          <p:nvPr>
            <p:ph type="title"/>
          </p:nvPr>
        </p:nvSpPr>
        <p:spPr>
          <a:xfrm>
            <a:off x="796642" y="0"/>
            <a:ext cx="7401491" cy="857250"/>
          </a:xfrm>
        </p:spPr>
        <p:txBody>
          <a:bodyPr>
            <a:normAutofit/>
          </a:bodyPr>
          <a:lstStyle/>
          <a:p>
            <a:r>
              <a:rPr lang="en-US" sz="2800" dirty="0">
                <a:solidFill>
                  <a:srgbClr val="D50032"/>
                </a:solidFill>
                <a:latin typeface="Open Sans"/>
                <a:ea typeface="Open Sans"/>
                <a:cs typeface="Open Sans"/>
              </a:rPr>
              <a:t>Full House Ag Membership</a:t>
            </a:r>
            <a:endParaRPr lang="en-US" sz="2800" dirty="0">
              <a:solidFill>
                <a:srgbClr val="D50032"/>
              </a:solidFill>
            </a:endParaRPr>
          </a:p>
        </p:txBody>
      </p:sp>
      <p:sp>
        <p:nvSpPr>
          <p:cNvPr id="5" name="Text Placeholder 4">
            <a:extLst>
              <a:ext uri="{FF2B5EF4-FFF2-40B4-BE49-F238E27FC236}">
                <a16:creationId xmlns:a16="http://schemas.microsoft.com/office/drawing/2014/main" id="{5B981F80-D1D9-ACD1-8F21-F132501A36DC}"/>
              </a:ext>
            </a:extLst>
          </p:cNvPr>
          <p:cNvSpPr>
            <a:spLocks noGrp="1"/>
          </p:cNvSpPr>
          <p:nvPr>
            <p:ph type="body" idx="1"/>
          </p:nvPr>
        </p:nvSpPr>
        <p:spPr>
          <a:xfrm>
            <a:off x="619918" y="699459"/>
            <a:ext cx="7754938" cy="479822"/>
          </a:xfrm>
        </p:spPr>
        <p:txBody>
          <a:bodyPr/>
          <a:lstStyle/>
          <a:p>
            <a:pPr algn="ctr"/>
            <a:r>
              <a:rPr lang="en-US" dirty="0">
                <a:latin typeface="Open Sans"/>
                <a:ea typeface="Open Sans"/>
                <a:cs typeface="Open Sans"/>
              </a:rPr>
              <a:t>Minority</a:t>
            </a:r>
            <a:endParaRPr lang="en-US" dirty="0"/>
          </a:p>
        </p:txBody>
      </p:sp>
      <p:sp>
        <p:nvSpPr>
          <p:cNvPr id="3" name="Content Placeholder 2">
            <a:extLst>
              <a:ext uri="{FF2B5EF4-FFF2-40B4-BE49-F238E27FC236}">
                <a16:creationId xmlns:a16="http://schemas.microsoft.com/office/drawing/2014/main" id="{43CB2799-418C-8F61-84CC-E60768E1B1D2}"/>
              </a:ext>
            </a:extLst>
          </p:cNvPr>
          <p:cNvSpPr>
            <a:spLocks noGrp="1"/>
          </p:cNvSpPr>
          <p:nvPr>
            <p:ph sz="half" idx="2"/>
          </p:nvPr>
        </p:nvSpPr>
        <p:spPr>
          <a:xfrm>
            <a:off x="619918" y="1090017"/>
            <a:ext cx="4040188" cy="2963466"/>
          </a:xfrm>
        </p:spPr>
        <p:txBody>
          <a:bodyPr vert="horz" lIns="91440" tIns="45720" rIns="91440" bIns="45720" rtlCol="0" anchor="t">
            <a:noAutofit/>
          </a:bodyPr>
          <a:lstStyle/>
          <a:p>
            <a:r>
              <a:rPr lang="en-US" sz="1600" dirty="0">
                <a:latin typeface="Open Sans"/>
                <a:ea typeface="Open Sans"/>
                <a:cs typeface="Open Sans"/>
              </a:rPr>
              <a:t>Angie Craig (D-MN)</a:t>
            </a:r>
          </a:p>
          <a:p>
            <a:r>
              <a:rPr lang="en-US" sz="1600" dirty="0">
                <a:latin typeface="Open Sans"/>
                <a:ea typeface="Open Sans"/>
                <a:cs typeface="Open Sans"/>
              </a:rPr>
              <a:t>Shontel Brown (D-OH)</a:t>
            </a:r>
          </a:p>
          <a:p>
            <a:r>
              <a:rPr lang="en-US" sz="1600" dirty="0">
                <a:latin typeface="Open Sans"/>
                <a:ea typeface="Open Sans"/>
                <a:cs typeface="Open Sans"/>
              </a:rPr>
              <a:t>David Scott (D-GA)</a:t>
            </a:r>
          </a:p>
          <a:p>
            <a:r>
              <a:rPr lang="en-US" sz="1600" dirty="0">
                <a:latin typeface="Open Sans"/>
                <a:ea typeface="Open Sans"/>
                <a:cs typeface="Open Sans"/>
              </a:rPr>
              <a:t>Jim Costa (D-CA)</a:t>
            </a:r>
          </a:p>
          <a:p>
            <a:r>
              <a:rPr lang="en-US" sz="1600" dirty="0">
                <a:latin typeface="Open Sans"/>
                <a:ea typeface="Open Sans"/>
                <a:cs typeface="Open Sans"/>
              </a:rPr>
              <a:t>Jim McGovern (D-MA)</a:t>
            </a:r>
          </a:p>
          <a:p>
            <a:r>
              <a:rPr lang="en-US" sz="1600" dirty="0">
                <a:latin typeface="Open Sans"/>
                <a:ea typeface="Open Sans"/>
                <a:cs typeface="Open Sans"/>
              </a:rPr>
              <a:t>Alma Adams (D-NC)</a:t>
            </a:r>
          </a:p>
          <a:p>
            <a:r>
              <a:rPr lang="en-US" sz="1600" dirty="0">
                <a:latin typeface="Open Sans"/>
                <a:ea typeface="Open Sans"/>
                <a:cs typeface="Open Sans"/>
              </a:rPr>
              <a:t>Jahana Hayes (D-CT)</a:t>
            </a:r>
          </a:p>
          <a:p>
            <a:r>
              <a:rPr lang="en-US" sz="1600" dirty="0">
                <a:latin typeface="Open Sans"/>
                <a:ea typeface="Open Sans"/>
                <a:cs typeface="Open Sans"/>
              </a:rPr>
              <a:t>Sharice Davids (D-KS)</a:t>
            </a:r>
          </a:p>
          <a:p>
            <a:r>
              <a:rPr lang="en-US" sz="1600" dirty="0">
                <a:latin typeface="Open Sans"/>
                <a:ea typeface="Open Sans"/>
                <a:cs typeface="Open Sans"/>
              </a:rPr>
              <a:t>Andrea Salinas (D-OR)</a:t>
            </a:r>
          </a:p>
          <a:p>
            <a:r>
              <a:rPr lang="en-US" sz="1600" dirty="0">
                <a:latin typeface="Open Sans"/>
                <a:ea typeface="Open Sans"/>
                <a:cs typeface="Open Sans"/>
              </a:rPr>
              <a:t>Don Davis (D-NC)</a:t>
            </a:r>
          </a:p>
          <a:p>
            <a:r>
              <a:rPr lang="en-US" sz="1600" dirty="0">
                <a:latin typeface="Open Sans"/>
                <a:ea typeface="Open Sans"/>
                <a:cs typeface="Open Sans"/>
              </a:rPr>
              <a:t>Jill Tokuda (D-HI)</a:t>
            </a:r>
          </a:p>
          <a:p>
            <a:r>
              <a:rPr lang="en-US" sz="1600" dirty="0">
                <a:latin typeface="Open Sans"/>
                <a:ea typeface="Open Sans"/>
                <a:cs typeface="Open Sans"/>
              </a:rPr>
              <a:t>Nikki Budzinski (D-IL)</a:t>
            </a:r>
          </a:p>
          <a:p>
            <a:r>
              <a:rPr lang="en-US" sz="1600" dirty="0">
                <a:latin typeface="Open Sans"/>
                <a:ea typeface="Open Sans"/>
                <a:cs typeface="Open Sans"/>
              </a:rPr>
              <a:t>Eric Sorensen (D-IL)</a:t>
            </a:r>
          </a:p>
        </p:txBody>
      </p:sp>
      <p:sp>
        <p:nvSpPr>
          <p:cNvPr id="7" name="Content Placeholder 6">
            <a:extLst>
              <a:ext uri="{FF2B5EF4-FFF2-40B4-BE49-F238E27FC236}">
                <a16:creationId xmlns:a16="http://schemas.microsoft.com/office/drawing/2014/main" id="{DFAFBBA0-07EA-0741-9F53-6593DEEB91EB}"/>
              </a:ext>
            </a:extLst>
          </p:cNvPr>
          <p:cNvSpPr>
            <a:spLocks noGrp="1"/>
          </p:cNvSpPr>
          <p:nvPr>
            <p:ph sz="quarter" idx="4"/>
          </p:nvPr>
        </p:nvSpPr>
        <p:spPr>
          <a:xfrm>
            <a:off x="4572000" y="1179281"/>
            <a:ext cx="4376792" cy="3308336"/>
          </a:xfrm>
        </p:spPr>
        <p:txBody>
          <a:bodyPr vert="horz" lIns="91440" tIns="45720" rIns="91440" bIns="45720" rtlCol="0" anchor="t">
            <a:noAutofit/>
          </a:bodyPr>
          <a:lstStyle/>
          <a:p>
            <a:r>
              <a:rPr lang="en-US" sz="1600" dirty="0">
                <a:latin typeface="Open Sans"/>
                <a:ea typeface="Open Sans"/>
                <a:cs typeface="Open Sans"/>
              </a:rPr>
              <a:t>Gabe Vasquez (D-NM)</a:t>
            </a:r>
          </a:p>
          <a:p>
            <a:r>
              <a:rPr lang="en-US" sz="1600" dirty="0">
                <a:latin typeface="Open Sans"/>
                <a:ea typeface="Open Sans"/>
                <a:cs typeface="Open Sans"/>
              </a:rPr>
              <a:t>Jonathan Jackson (D-IL)</a:t>
            </a:r>
          </a:p>
          <a:p>
            <a:r>
              <a:rPr lang="en-US" sz="1600" dirty="0">
                <a:latin typeface="Open Sans"/>
                <a:ea typeface="Open Sans"/>
                <a:cs typeface="Open Sans"/>
              </a:rPr>
              <a:t>Shri Thanedar (D-MI)</a:t>
            </a:r>
            <a:endParaRPr lang="en-US" sz="1600" dirty="0"/>
          </a:p>
          <a:p>
            <a:r>
              <a:rPr lang="en-US" sz="1600" dirty="0">
                <a:latin typeface="Open Sans"/>
                <a:ea typeface="Open Sans"/>
                <a:cs typeface="Open Sans"/>
              </a:rPr>
              <a:t>Adam Gray (D-CA)</a:t>
            </a:r>
          </a:p>
          <a:p>
            <a:r>
              <a:rPr lang="en-US" sz="1600" dirty="0">
                <a:latin typeface="Open Sans"/>
                <a:ea typeface="Open Sans"/>
                <a:cs typeface="Open Sans"/>
              </a:rPr>
              <a:t>Kristen McDonald Rivet (D-MI)</a:t>
            </a:r>
          </a:p>
          <a:p>
            <a:r>
              <a:rPr lang="en-US" sz="1600" dirty="0">
                <a:latin typeface="Open Sans"/>
                <a:ea typeface="Open Sans"/>
                <a:cs typeface="Open Sans"/>
              </a:rPr>
              <a:t>Shomari Figures (D-Al)</a:t>
            </a:r>
          </a:p>
          <a:p>
            <a:r>
              <a:rPr lang="en-US" sz="1600" dirty="0">
                <a:latin typeface="Open Sans"/>
                <a:ea typeface="Open Sans"/>
                <a:cs typeface="Open Sans"/>
              </a:rPr>
              <a:t>Eugene Vindman (D-VA)</a:t>
            </a:r>
          </a:p>
          <a:p>
            <a:r>
              <a:rPr lang="en-US" sz="1600" dirty="0">
                <a:latin typeface="Open Sans"/>
                <a:ea typeface="Open Sans"/>
                <a:cs typeface="Open Sans"/>
              </a:rPr>
              <a:t>Josh Riley (D-NY)</a:t>
            </a:r>
          </a:p>
          <a:p>
            <a:r>
              <a:rPr lang="en-US" sz="1600" dirty="0">
                <a:latin typeface="Open Sans"/>
                <a:ea typeface="Open Sans"/>
                <a:cs typeface="Open Sans"/>
              </a:rPr>
              <a:t>John Mannion (D-NY)</a:t>
            </a:r>
          </a:p>
          <a:p>
            <a:r>
              <a:rPr lang="en-US" sz="1600" dirty="0">
                <a:latin typeface="Open Sans"/>
                <a:ea typeface="Open Sans"/>
                <a:cs typeface="Open Sans"/>
              </a:rPr>
              <a:t>April McClain Delaney (D-MD)</a:t>
            </a:r>
          </a:p>
          <a:p>
            <a:r>
              <a:rPr lang="en-US" sz="1600" dirty="0">
                <a:latin typeface="Open Sans"/>
                <a:ea typeface="Open Sans"/>
                <a:cs typeface="Open Sans"/>
              </a:rPr>
              <a:t>Chellie Pingree (D-ME)</a:t>
            </a:r>
          </a:p>
          <a:p>
            <a:r>
              <a:rPr lang="en-US" sz="1600" dirty="0">
                <a:latin typeface="Open Sans"/>
                <a:ea typeface="Open Sans"/>
                <a:cs typeface="Open Sans"/>
              </a:rPr>
              <a:t>Salud Carbajal (D-CA)</a:t>
            </a:r>
            <a:endParaRPr lang="en-US" sz="1600" dirty="0"/>
          </a:p>
        </p:txBody>
      </p:sp>
      <p:sp>
        <p:nvSpPr>
          <p:cNvPr id="4" name="Slide Number Placeholder 3">
            <a:extLst>
              <a:ext uri="{FF2B5EF4-FFF2-40B4-BE49-F238E27FC236}">
                <a16:creationId xmlns:a16="http://schemas.microsoft.com/office/drawing/2014/main" id="{32530E81-C040-E7E9-BE5D-688D6F3C3230}"/>
              </a:ext>
            </a:extLst>
          </p:cNvPr>
          <p:cNvSpPr>
            <a:spLocks noGrp="1"/>
          </p:cNvSpPr>
          <p:nvPr>
            <p:ph type="sldNum" sz="quarter" idx="12"/>
          </p:nvPr>
        </p:nvSpPr>
        <p:spPr/>
        <p:txBody>
          <a:bodyPr/>
          <a:lstStyle/>
          <a:p>
            <a:fld id="{307E6868-079E-1649-B8D1-459B42CE4DE3}" type="slidenum">
              <a:rPr lang="en-US" smtClean="0"/>
              <a:pPr/>
              <a:t>55</a:t>
            </a:fld>
            <a:endParaRPr lang="en-US"/>
          </a:p>
        </p:txBody>
      </p:sp>
    </p:spTree>
    <p:extLst>
      <p:ext uri="{BB962C8B-B14F-4D97-AF65-F5344CB8AC3E}">
        <p14:creationId xmlns:p14="http://schemas.microsoft.com/office/powerpoint/2010/main" val="841777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25C1A-34A5-2589-C134-E6423C481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9369B-7665-B15C-15FC-4845995C62FC}"/>
              </a:ext>
            </a:extLst>
          </p:cNvPr>
          <p:cNvSpPr>
            <a:spLocks noGrp="1"/>
          </p:cNvSpPr>
          <p:nvPr>
            <p:ph type="title"/>
          </p:nvPr>
        </p:nvSpPr>
        <p:spPr>
          <a:xfrm>
            <a:off x="796642" y="-6444"/>
            <a:ext cx="7401491" cy="690609"/>
          </a:xfrm>
        </p:spPr>
        <p:txBody>
          <a:bodyPr>
            <a:normAutofit/>
          </a:bodyPr>
          <a:lstStyle/>
          <a:p>
            <a:r>
              <a:rPr lang="en-US" sz="2800" dirty="0">
                <a:solidFill>
                  <a:srgbClr val="D50032"/>
                </a:solidFill>
                <a:latin typeface="Open Sans"/>
                <a:ea typeface="Open Sans"/>
                <a:cs typeface="Open Sans"/>
              </a:rPr>
              <a:t>Full Senate Ag Membership</a:t>
            </a:r>
            <a:endParaRPr lang="en-US" sz="2800" dirty="0">
              <a:solidFill>
                <a:srgbClr val="D50032"/>
              </a:solidFill>
            </a:endParaRPr>
          </a:p>
        </p:txBody>
      </p:sp>
      <p:sp>
        <p:nvSpPr>
          <p:cNvPr id="5" name="Text Placeholder 4">
            <a:extLst>
              <a:ext uri="{FF2B5EF4-FFF2-40B4-BE49-F238E27FC236}">
                <a16:creationId xmlns:a16="http://schemas.microsoft.com/office/drawing/2014/main" id="{2953DD86-5579-CA4E-099C-0A2CE1637F83}"/>
              </a:ext>
            </a:extLst>
          </p:cNvPr>
          <p:cNvSpPr>
            <a:spLocks noGrp="1"/>
          </p:cNvSpPr>
          <p:nvPr>
            <p:ph type="body" idx="1"/>
          </p:nvPr>
        </p:nvSpPr>
        <p:spPr>
          <a:xfrm>
            <a:off x="457199" y="610195"/>
            <a:ext cx="4040188" cy="479822"/>
          </a:xfrm>
        </p:spPr>
        <p:txBody>
          <a:bodyPr/>
          <a:lstStyle/>
          <a:p>
            <a:r>
              <a:rPr lang="en-US" dirty="0">
                <a:latin typeface="Open Sans"/>
                <a:ea typeface="Open Sans"/>
                <a:cs typeface="Open Sans"/>
              </a:rPr>
              <a:t>Majority</a:t>
            </a:r>
            <a:endParaRPr lang="en-US" dirty="0"/>
          </a:p>
        </p:txBody>
      </p:sp>
      <p:sp>
        <p:nvSpPr>
          <p:cNvPr id="3" name="Content Placeholder 2">
            <a:extLst>
              <a:ext uri="{FF2B5EF4-FFF2-40B4-BE49-F238E27FC236}">
                <a16:creationId xmlns:a16="http://schemas.microsoft.com/office/drawing/2014/main" id="{B70D6E1E-5D94-F4AD-CEDA-CC4417A59A22}"/>
              </a:ext>
            </a:extLst>
          </p:cNvPr>
          <p:cNvSpPr>
            <a:spLocks noGrp="1"/>
          </p:cNvSpPr>
          <p:nvPr>
            <p:ph sz="half" idx="2"/>
          </p:nvPr>
        </p:nvSpPr>
        <p:spPr>
          <a:xfrm>
            <a:off x="370799" y="1028034"/>
            <a:ext cx="4040188" cy="2963466"/>
          </a:xfrm>
        </p:spPr>
        <p:txBody>
          <a:bodyPr vert="horz" lIns="91440" tIns="45720" rIns="91440" bIns="45720" rtlCol="0" anchor="t">
            <a:noAutofit/>
          </a:bodyPr>
          <a:lstStyle/>
          <a:p>
            <a:r>
              <a:rPr lang="en-US" sz="1800" dirty="0">
                <a:latin typeface="Open Sans"/>
                <a:ea typeface="Open Sans"/>
                <a:cs typeface="Open Sans"/>
              </a:rPr>
              <a:t>John Boozman (R-AR)</a:t>
            </a:r>
          </a:p>
          <a:p>
            <a:r>
              <a:rPr lang="en-US" sz="1800" dirty="0">
                <a:latin typeface="Open Sans"/>
                <a:ea typeface="Open Sans"/>
                <a:cs typeface="Open Sans"/>
              </a:rPr>
              <a:t>Mitch McConnell (R-KY)</a:t>
            </a:r>
          </a:p>
          <a:p>
            <a:r>
              <a:rPr lang="en-US" sz="1800" dirty="0">
                <a:latin typeface="Open Sans"/>
                <a:ea typeface="Open Sans"/>
                <a:cs typeface="Open Sans"/>
              </a:rPr>
              <a:t>John Hoeven (R-ND)</a:t>
            </a:r>
          </a:p>
          <a:p>
            <a:r>
              <a:rPr lang="en-US" sz="1800" dirty="0">
                <a:latin typeface="Open Sans"/>
                <a:ea typeface="Open Sans"/>
                <a:cs typeface="Open Sans"/>
              </a:rPr>
              <a:t>Joni Ernst (R-IA)</a:t>
            </a:r>
            <a:endParaRPr lang="en-US" sz="1800" dirty="0"/>
          </a:p>
          <a:p>
            <a:r>
              <a:rPr lang="en-US" sz="1800" dirty="0">
                <a:latin typeface="Open Sans"/>
                <a:ea typeface="Open Sans"/>
                <a:cs typeface="Open Sans"/>
              </a:rPr>
              <a:t>Cindy Hyde-Smith (R-MS)</a:t>
            </a:r>
          </a:p>
          <a:p>
            <a:r>
              <a:rPr lang="en-US" sz="1800" dirty="0">
                <a:latin typeface="Open Sans"/>
                <a:ea typeface="Open Sans"/>
                <a:cs typeface="Open Sans"/>
              </a:rPr>
              <a:t>Roger Marshall (R-KS)</a:t>
            </a:r>
          </a:p>
          <a:p>
            <a:r>
              <a:rPr lang="en-US" sz="1800" dirty="0">
                <a:latin typeface="Open Sans"/>
                <a:ea typeface="Open Sans"/>
                <a:cs typeface="Open Sans"/>
              </a:rPr>
              <a:t>Tommy Tuberville (R-AL)</a:t>
            </a:r>
          </a:p>
          <a:p>
            <a:r>
              <a:rPr lang="en-US" sz="1800" dirty="0">
                <a:latin typeface="Open Sans"/>
                <a:ea typeface="Open Sans"/>
                <a:cs typeface="Open Sans"/>
              </a:rPr>
              <a:t>Jim Justice (R-WV)</a:t>
            </a:r>
          </a:p>
          <a:p>
            <a:r>
              <a:rPr lang="en-US" sz="1800" dirty="0">
                <a:latin typeface="Open Sans"/>
                <a:ea typeface="Open Sans"/>
                <a:cs typeface="Open Sans"/>
              </a:rPr>
              <a:t>Chuck Grassley (R-IA)</a:t>
            </a:r>
          </a:p>
          <a:p>
            <a:r>
              <a:rPr lang="en-US" sz="1800" dirty="0">
                <a:latin typeface="Open Sans"/>
                <a:ea typeface="Open Sans"/>
                <a:cs typeface="Open Sans"/>
              </a:rPr>
              <a:t>John Thune (R-SD)</a:t>
            </a:r>
          </a:p>
          <a:p>
            <a:r>
              <a:rPr lang="en-US" sz="1800" dirty="0">
                <a:latin typeface="Open Sans"/>
                <a:ea typeface="Open Sans"/>
                <a:cs typeface="Open Sans"/>
              </a:rPr>
              <a:t>Deb Fischer (R-NE)</a:t>
            </a:r>
            <a:endParaRPr lang="en-US" sz="1800" dirty="0"/>
          </a:p>
          <a:p>
            <a:r>
              <a:rPr lang="en-US" sz="1800" dirty="0">
                <a:latin typeface="Open Sans"/>
                <a:ea typeface="Open Sans"/>
                <a:cs typeface="Open Sans"/>
              </a:rPr>
              <a:t>Jerry Moran (R-KS)</a:t>
            </a:r>
          </a:p>
        </p:txBody>
      </p:sp>
      <p:sp>
        <p:nvSpPr>
          <p:cNvPr id="6" name="Text Placeholder 5">
            <a:extLst>
              <a:ext uri="{FF2B5EF4-FFF2-40B4-BE49-F238E27FC236}">
                <a16:creationId xmlns:a16="http://schemas.microsoft.com/office/drawing/2014/main" id="{D5DF80B7-F56E-DB88-A2DD-D28E896CB1E2}"/>
              </a:ext>
            </a:extLst>
          </p:cNvPr>
          <p:cNvSpPr>
            <a:spLocks noGrp="1"/>
          </p:cNvSpPr>
          <p:nvPr>
            <p:ph type="body" sz="quarter" idx="3"/>
          </p:nvPr>
        </p:nvSpPr>
        <p:spPr>
          <a:xfrm>
            <a:off x="4645025" y="610195"/>
            <a:ext cx="4041775" cy="479822"/>
          </a:xfrm>
        </p:spPr>
        <p:txBody>
          <a:bodyPr/>
          <a:lstStyle/>
          <a:p>
            <a:r>
              <a:rPr lang="en-US" dirty="0">
                <a:latin typeface="Open Sans"/>
                <a:ea typeface="Open Sans"/>
                <a:cs typeface="Open Sans"/>
              </a:rPr>
              <a:t> Minority</a:t>
            </a:r>
            <a:endParaRPr lang="en-US" dirty="0"/>
          </a:p>
        </p:txBody>
      </p:sp>
      <p:sp>
        <p:nvSpPr>
          <p:cNvPr id="7" name="Content Placeholder 6">
            <a:extLst>
              <a:ext uri="{FF2B5EF4-FFF2-40B4-BE49-F238E27FC236}">
                <a16:creationId xmlns:a16="http://schemas.microsoft.com/office/drawing/2014/main" id="{BF7E7EC7-006C-DA43-FE67-F9682F6ED79B}"/>
              </a:ext>
            </a:extLst>
          </p:cNvPr>
          <p:cNvSpPr>
            <a:spLocks noGrp="1"/>
          </p:cNvSpPr>
          <p:nvPr>
            <p:ph sz="quarter" idx="4"/>
          </p:nvPr>
        </p:nvSpPr>
        <p:spPr>
          <a:xfrm>
            <a:off x="4733015" y="1028034"/>
            <a:ext cx="4376792" cy="3416724"/>
          </a:xfrm>
        </p:spPr>
        <p:txBody>
          <a:bodyPr vert="horz" lIns="91440" tIns="45720" rIns="91440" bIns="45720" rtlCol="0" anchor="t">
            <a:noAutofit/>
          </a:bodyPr>
          <a:lstStyle/>
          <a:p>
            <a:r>
              <a:rPr lang="en-US" sz="1800" dirty="0">
                <a:latin typeface="Open Sans"/>
                <a:ea typeface="Open Sans"/>
                <a:cs typeface="Open Sans"/>
              </a:rPr>
              <a:t>Amy Klobuchar (D-MN)</a:t>
            </a:r>
          </a:p>
          <a:p>
            <a:r>
              <a:rPr lang="en-US" sz="1800" dirty="0">
                <a:latin typeface="Open Sans"/>
                <a:ea typeface="Open Sans"/>
                <a:cs typeface="Open Sans"/>
              </a:rPr>
              <a:t>Michael Bennet (D-CO)</a:t>
            </a:r>
          </a:p>
          <a:p>
            <a:r>
              <a:rPr lang="en-US" sz="1800" dirty="0">
                <a:latin typeface="Open Sans"/>
                <a:ea typeface="Open Sans"/>
                <a:cs typeface="Open Sans"/>
              </a:rPr>
              <a:t>Tina Smith (D-MN)</a:t>
            </a:r>
          </a:p>
          <a:p>
            <a:r>
              <a:rPr lang="en-US" sz="1800" dirty="0">
                <a:latin typeface="Open Sans"/>
                <a:ea typeface="Open Sans"/>
                <a:cs typeface="Open Sans"/>
              </a:rPr>
              <a:t>Dick Durbin (D-IL)</a:t>
            </a:r>
          </a:p>
          <a:p>
            <a:r>
              <a:rPr lang="en-US" sz="1800" dirty="0">
                <a:latin typeface="Open Sans"/>
                <a:ea typeface="Open Sans"/>
                <a:cs typeface="Open Sans"/>
              </a:rPr>
              <a:t>Cory Booker (D-NJ)</a:t>
            </a:r>
          </a:p>
          <a:p>
            <a:r>
              <a:rPr lang="en-US" sz="1800" dirty="0">
                <a:latin typeface="Open Sans"/>
                <a:ea typeface="Open Sans"/>
                <a:cs typeface="Open Sans"/>
              </a:rPr>
              <a:t>Ben Ray </a:t>
            </a:r>
            <a:r>
              <a:rPr lang="en-US" sz="1800" dirty="0" err="1">
                <a:latin typeface="Open Sans"/>
                <a:ea typeface="Open Sans"/>
                <a:cs typeface="Open Sans"/>
              </a:rPr>
              <a:t>Luj</a:t>
            </a:r>
            <a:r>
              <a:rPr lang="en-US" sz="1800" dirty="0" err="1">
                <a:latin typeface="Open Sans"/>
                <a:ea typeface="Open Sans"/>
                <a:cs typeface="Poppins"/>
              </a:rPr>
              <a:t>án</a:t>
            </a:r>
            <a:r>
              <a:rPr lang="en-US" sz="1800" dirty="0">
                <a:latin typeface="Open Sans"/>
                <a:ea typeface="Open Sans"/>
                <a:cs typeface="Poppins"/>
              </a:rPr>
              <a:t> (D-NM)</a:t>
            </a:r>
          </a:p>
          <a:p>
            <a:r>
              <a:rPr lang="en-US" sz="1800" dirty="0">
                <a:latin typeface="Open Sans"/>
                <a:ea typeface="Open Sans"/>
                <a:cs typeface="Poppins"/>
              </a:rPr>
              <a:t>Raphael Warnock (D-GA)</a:t>
            </a:r>
          </a:p>
          <a:p>
            <a:r>
              <a:rPr lang="en-US" sz="1800" dirty="0">
                <a:latin typeface="Open Sans"/>
                <a:ea typeface="Open Sans"/>
                <a:cs typeface="Poppins"/>
              </a:rPr>
              <a:t>Peter Welch (D-VT)</a:t>
            </a:r>
          </a:p>
          <a:p>
            <a:r>
              <a:rPr lang="en-US" sz="1800" dirty="0">
                <a:latin typeface="Open Sans"/>
                <a:ea typeface="Open Sans"/>
                <a:cs typeface="Poppins"/>
              </a:rPr>
              <a:t>John Fetterman (D-PA)</a:t>
            </a:r>
          </a:p>
          <a:p>
            <a:r>
              <a:rPr lang="en-US" sz="1800" dirty="0">
                <a:latin typeface="Open Sans"/>
                <a:ea typeface="Open Sans"/>
                <a:cs typeface="Poppins"/>
              </a:rPr>
              <a:t>Adam Schiff (D-CA)</a:t>
            </a:r>
          </a:p>
          <a:p>
            <a:r>
              <a:rPr lang="en-US" sz="1800" dirty="0">
                <a:latin typeface="Open Sans"/>
                <a:ea typeface="Open Sans"/>
                <a:cs typeface="Poppins"/>
              </a:rPr>
              <a:t>Elissa Slotkin (D-MI)</a:t>
            </a:r>
          </a:p>
        </p:txBody>
      </p:sp>
      <p:sp>
        <p:nvSpPr>
          <p:cNvPr id="4" name="Slide Number Placeholder 3">
            <a:extLst>
              <a:ext uri="{FF2B5EF4-FFF2-40B4-BE49-F238E27FC236}">
                <a16:creationId xmlns:a16="http://schemas.microsoft.com/office/drawing/2014/main" id="{2D5CCB90-5689-9D69-9533-6F4FC8D7ED8A}"/>
              </a:ext>
            </a:extLst>
          </p:cNvPr>
          <p:cNvSpPr>
            <a:spLocks noGrp="1"/>
          </p:cNvSpPr>
          <p:nvPr>
            <p:ph type="sldNum" sz="quarter" idx="12"/>
          </p:nvPr>
        </p:nvSpPr>
        <p:spPr/>
        <p:txBody>
          <a:bodyPr/>
          <a:lstStyle/>
          <a:p>
            <a:fld id="{307E6868-079E-1649-B8D1-459B42CE4DE3}" type="slidenum">
              <a:rPr lang="en-US" smtClean="0"/>
              <a:pPr/>
              <a:t>56</a:t>
            </a:fld>
            <a:endParaRPr lang="en-US"/>
          </a:p>
        </p:txBody>
      </p:sp>
    </p:spTree>
    <p:extLst>
      <p:ext uri="{BB962C8B-B14F-4D97-AF65-F5344CB8AC3E}">
        <p14:creationId xmlns:p14="http://schemas.microsoft.com/office/powerpoint/2010/main" val="3503884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92CBD-5025-9743-25E4-03EFF3FBA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724AF-0E60-7405-41F1-AEECF9C01990}"/>
              </a:ext>
            </a:extLst>
          </p:cNvPr>
          <p:cNvSpPr>
            <a:spLocks noGrp="1"/>
          </p:cNvSpPr>
          <p:nvPr>
            <p:ph type="title"/>
          </p:nvPr>
        </p:nvSpPr>
        <p:spPr>
          <a:xfrm>
            <a:off x="1030523" y="39448"/>
            <a:ext cx="7070837" cy="857250"/>
          </a:xfrm>
        </p:spPr>
        <p:txBody>
          <a:bodyPr>
            <a:noAutofit/>
          </a:bodyPr>
          <a:lstStyle/>
          <a:p>
            <a:r>
              <a:rPr lang="en-US" sz="3000" dirty="0">
                <a:solidFill>
                  <a:srgbClr val="D50032"/>
                </a:solidFill>
                <a:latin typeface="Open Sans"/>
                <a:ea typeface="Open Sans"/>
                <a:cs typeface="Open Sans"/>
              </a:rPr>
              <a:t>Tax Committees Leadership</a:t>
            </a:r>
            <a:endParaRPr lang="en-US" sz="2400" dirty="0">
              <a:solidFill>
                <a:srgbClr val="D50032"/>
              </a:solidFill>
              <a:latin typeface="Open Sans"/>
            </a:endParaRPr>
          </a:p>
        </p:txBody>
      </p:sp>
      <p:sp>
        <p:nvSpPr>
          <p:cNvPr id="12" name="TextBox 11">
            <a:extLst>
              <a:ext uri="{FF2B5EF4-FFF2-40B4-BE49-F238E27FC236}">
                <a16:creationId xmlns:a16="http://schemas.microsoft.com/office/drawing/2014/main" id="{46ABC80B-E496-507B-9A2B-7B9859EDCB3A}"/>
              </a:ext>
            </a:extLst>
          </p:cNvPr>
          <p:cNvSpPr txBox="1"/>
          <p:nvPr/>
        </p:nvSpPr>
        <p:spPr>
          <a:xfrm>
            <a:off x="4504345" y="3747761"/>
            <a:ext cx="4927755" cy="592470"/>
          </a:xfrm>
          <a:prstGeom prst="rect">
            <a:avLst/>
          </a:prstGeom>
          <a:noFill/>
        </p:spPr>
        <p:txBody>
          <a:bodyPr wrap="square" lIns="68580" tIns="34290" rIns="68580" bIns="34290" rtlCol="0" anchor="t">
            <a:spAutoFit/>
          </a:bodyPr>
          <a:lstStyle/>
          <a:p>
            <a:pPr algn="ctr"/>
            <a:r>
              <a:rPr lang="en-US" sz="1600" dirty="0">
                <a:latin typeface="Open Sans"/>
                <a:cs typeface="Helvetica"/>
              </a:rPr>
              <a:t>Chair Mike Crapo (R-ID) </a:t>
            </a:r>
            <a:endParaRPr lang="en-US" sz="1600" dirty="0">
              <a:latin typeface="Open Sans"/>
              <a:ea typeface="Open Sans"/>
              <a:cs typeface="Open Sans"/>
            </a:endParaRPr>
          </a:p>
          <a:p>
            <a:pPr algn="ctr"/>
            <a:r>
              <a:rPr lang="en-US" sz="1600" dirty="0">
                <a:latin typeface="Open Sans"/>
                <a:cs typeface="Helvetica"/>
              </a:rPr>
              <a:t>Ranking Member Ron Wyden (D-OR)</a:t>
            </a:r>
            <a:r>
              <a:rPr lang="en-US" dirty="0">
                <a:latin typeface="Open Sans"/>
                <a:cs typeface="Helvetica"/>
              </a:rPr>
              <a:t>	</a:t>
            </a:r>
            <a:endParaRPr lang="en-US" dirty="0">
              <a:latin typeface="Open Sans"/>
              <a:ea typeface="Open Sans"/>
              <a:cs typeface="Helvetica"/>
            </a:endParaRPr>
          </a:p>
        </p:txBody>
      </p:sp>
      <p:sp>
        <p:nvSpPr>
          <p:cNvPr id="13" name="TextBox 12">
            <a:extLst>
              <a:ext uri="{FF2B5EF4-FFF2-40B4-BE49-F238E27FC236}">
                <a16:creationId xmlns:a16="http://schemas.microsoft.com/office/drawing/2014/main" id="{B3E8BCAF-B459-689D-865B-4A63EB3FD9E3}"/>
              </a:ext>
            </a:extLst>
          </p:cNvPr>
          <p:cNvSpPr txBox="1"/>
          <p:nvPr/>
        </p:nvSpPr>
        <p:spPr>
          <a:xfrm>
            <a:off x="45617" y="1205110"/>
            <a:ext cx="4279681" cy="377026"/>
          </a:xfrm>
          <a:prstGeom prst="rect">
            <a:avLst/>
          </a:prstGeom>
          <a:noFill/>
        </p:spPr>
        <p:txBody>
          <a:bodyPr wrap="square" lIns="68580" tIns="34290" rIns="68580" bIns="34290" rtlCol="0" anchor="t">
            <a:spAutoFit/>
          </a:bodyPr>
          <a:lstStyle/>
          <a:p>
            <a:pPr algn="ctr"/>
            <a:r>
              <a:rPr lang="en-US" sz="2000" dirty="0">
                <a:latin typeface="Open Sans"/>
                <a:cs typeface="Helvetica"/>
              </a:rPr>
              <a:t>House Ways &amp; Means</a:t>
            </a:r>
            <a:endParaRPr lang="en-US" sz="1600" dirty="0"/>
          </a:p>
        </p:txBody>
      </p:sp>
      <p:sp>
        <p:nvSpPr>
          <p:cNvPr id="3" name="AutoShape 2" descr="Image result for hal rogers">
            <a:extLst>
              <a:ext uri="{FF2B5EF4-FFF2-40B4-BE49-F238E27FC236}">
                <a16:creationId xmlns:a16="http://schemas.microsoft.com/office/drawing/2014/main" id="{3AC71645-3505-1ECF-4FCC-906239745A76}"/>
              </a:ext>
            </a:extLst>
          </p:cNvPr>
          <p:cNvSpPr>
            <a:spLocks noChangeAspect="1" noChangeArrowheads="1"/>
          </p:cNvSpPr>
          <p:nvPr/>
        </p:nvSpPr>
        <p:spPr bwMode="auto">
          <a:xfrm>
            <a:off x="1259681" y="-108347"/>
            <a:ext cx="1679967" cy="16799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AutoShape 4" descr="Image result for hal rogers">
            <a:extLst>
              <a:ext uri="{FF2B5EF4-FFF2-40B4-BE49-F238E27FC236}">
                <a16:creationId xmlns:a16="http://schemas.microsoft.com/office/drawing/2014/main" id="{EA9F06DE-FD6A-E899-7020-03ED7CBB5815}"/>
              </a:ext>
            </a:extLst>
          </p:cNvPr>
          <p:cNvSpPr>
            <a:spLocks noChangeAspect="1" noChangeArrowheads="1"/>
          </p:cNvSpPr>
          <p:nvPr/>
        </p:nvSpPr>
        <p:spPr bwMode="auto">
          <a:xfrm>
            <a:off x="1259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TextBox 10">
            <a:extLst>
              <a:ext uri="{FF2B5EF4-FFF2-40B4-BE49-F238E27FC236}">
                <a16:creationId xmlns:a16="http://schemas.microsoft.com/office/drawing/2014/main" id="{A7C95D53-0D91-6C03-BC27-886E7317A617}"/>
              </a:ext>
            </a:extLst>
          </p:cNvPr>
          <p:cNvSpPr txBox="1"/>
          <p:nvPr/>
        </p:nvSpPr>
        <p:spPr>
          <a:xfrm>
            <a:off x="-121211" y="3814907"/>
            <a:ext cx="4433919" cy="561692"/>
          </a:xfrm>
          <a:prstGeom prst="rect">
            <a:avLst/>
          </a:prstGeom>
          <a:noFill/>
        </p:spPr>
        <p:txBody>
          <a:bodyPr wrap="square" lIns="68580" tIns="34290" rIns="68580" bIns="34290" rtlCol="0" anchor="t">
            <a:spAutoFit/>
          </a:bodyPr>
          <a:lstStyle/>
          <a:p>
            <a:pPr algn="ctr"/>
            <a:r>
              <a:rPr lang="en-US" sz="1600" dirty="0">
                <a:latin typeface="Open Sans"/>
                <a:cs typeface="Helvetica"/>
              </a:rPr>
              <a:t>Chair Jason Smith (R-MO)</a:t>
            </a:r>
            <a:endParaRPr lang="en-US" sz="1600" dirty="0"/>
          </a:p>
          <a:p>
            <a:pPr algn="ctr"/>
            <a:r>
              <a:rPr lang="en-US" sz="1600" dirty="0">
                <a:latin typeface="Open Sans"/>
                <a:cs typeface="Helvetica"/>
              </a:rPr>
              <a:t>Ranking Member Richard Neal (D-MA)</a:t>
            </a:r>
            <a:endParaRPr lang="en-US" sz="1600" dirty="0">
              <a:latin typeface="Open Sans"/>
              <a:ea typeface="Open Sans"/>
              <a:cs typeface="Helvetica"/>
            </a:endParaRPr>
          </a:p>
        </p:txBody>
      </p:sp>
      <p:sp>
        <p:nvSpPr>
          <p:cNvPr id="6" name="TextBox 5">
            <a:extLst>
              <a:ext uri="{FF2B5EF4-FFF2-40B4-BE49-F238E27FC236}">
                <a16:creationId xmlns:a16="http://schemas.microsoft.com/office/drawing/2014/main" id="{F1F61925-295E-08D7-367B-99E7AA2260C4}"/>
              </a:ext>
            </a:extLst>
          </p:cNvPr>
          <p:cNvSpPr txBox="1"/>
          <p:nvPr/>
        </p:nvSpPr>
        <p:spPr>
          <a:xfrm>
            <a:off x="4565941" y="1207135"/>
            <a:ext cx="4565429" cy="377026"/>
          </a:xfrm>
          <a:prstGeom prst="rect">
            <a:avLst/>
          </a:prstGeom>
          <a:noFill/>
        </p:spPr>
        <p:txBody>
          <a:bodyPr wrap="square" lIns="68580" tIns="34290" rIns="68580" bIns="34290" rtlCol="0" anchor="t">
            <a:spAutoFit/>
          </a:bodyPr>
          <a:lstStyle/>
          <a:p>
            <a:pPr algn="ctr"/>
            <a:r>
              <a:rPr lang="en-US" sz="2000" dirty="0">
                <a:latin typeface="Open Sans"/>
                <a:cs typeface="Helvetica"/>
              </a:rPr>
              <a:t>Senate Finance</a:t>
            </a:r>
            <a:endParaRPr lang="en-US" sz="2000" dirty="0">
              <a:latin typeface="Open Sans"/>
              <a:ea typeface="Open Sans"/>
              <a:cs typeface="Helvetica"/>
            </a:endParaRPr>
          </a:p>
        </p:txBody>
      </p:sp>
      <p:pic>
        <p:nvPicPr>
          <p:cNvPr id="5" name="Picture 4" descr="A person in a suit and tie&#10;&#10;AI-generated content may be incorrect.">
            <a:extLst>
              <a:ext uri="{FF2B5EF4-FFF2-40B4-BE49-F238E27FC236}">
                <a16:creationId xmlns:a16="http://schemas.microsoft.com/office/drawing/2014/main" id="{97CE2AEF-BA67-2903-9415-2E70B87B9BC8}"/>
              </a:ext>
            </a:extLst>
          </p:cNvPr>
          <p:cNvPicPr>
            <a:picLocks noChangeAspect="1"/>
          </p:cNvPicPr>
          <p:nvPr/>
        </p:nvPicPr>
        <p:blipFill>
          <a:blip r:embed="rId2"/>
          <a:srcRect l="282" t="266" r="155" b="277"/>
          <a:stretch>
            <a:fillRect/>
          </a:stretch>
        </p:blipFill>
        <p:spPr>
          <a:xfrm>
            <a:off x="272587" y="1783452"/>
            <a:ext cx="1910751" cy="1964309"/>
          </a:xfrm>
          <a:prstGeom prst="rect">
            <a:avLst/>
          </a:prstGeom>
        </p:spPr>
      </p:pic>
      <p:pic>
        <p:nvPicPr>
          <p:cNvPr id="14" name="Picture 13" descr="A person in a suit and tie&#10;&#10;AI-generated content may be incorrect.">
            <a:extLst>
              <a:ext uri="{FF2B5EF4-FFF2-40B4-BE49-F238E27FC236}">
                <a16:creationId xmlns:a16="http://schemas.microsoft.com/office/drawing/2014/main" id="{47D6EB4A-7AA6-C142-D8D5-E8197F8E4E0D}"/>
              </a:ext>
            </a:extLst>
          </p:cNvPr>
          <p:cNvPicPr>
            <a:picLocks noChangeAspect="1"/>
          </p:cNvPicPr>
          <p:nvPr/>
        </p:nvPicPr>
        <p:blipFill>
          <a:blip r:embed="rId3"/>
          <a:srcRect l="-193" t="-187" r="-196" b="274"/>
          <a:stretch>
            <a:fillRect/>
          </a:stretch>
        </p:blipFill>
        <p:spPr>
          <a:xfrm>
            <a:off x="2185457" y="1783024"/>
            <a:ext cx="1702239" cy="1950332"/>
          </a:xfrm>
          <a:prstGeom prst="rect">
            <a:avLst/>
          </a:prstGeom>
        </p:spPr>
      </p:pic>
      <p:pic>
        <p:nvPicPr>
          <p:cNvPr id="15" name="Picture 14" descr="A person in a suit smiling&#10;&#10;AI-generated content may be incorrect.">
            <a:extLst>
              <a:ext uri="{FF2B5EF4-FFF2-40B4-BE49-F238E27FC236}">
                <a16:creationId xmlns:a16="http://schemas.microsoft.com/office/drawing/2014/main" id="{A9D1AB7E-B92D-6812-C324-A646D854E604}"/>
              </a:ext>
            </a:extLst>
          </p:cNvPr>
          <p:cNvPicPr>
            <a:picLocks noChangeAspect="1"/>
          </p:cNvPicPr>
          <p:nvPr/>
        </p:nvPicPr>
        <p:blipFill>
          <a:blip r:embed="rId4"/>
          <a:srcRect l="48" t="82" r="48" b="196"/>
          <a:stretch>
            <a:fillRect/>
          </a:stretch>
        </p:blipFill>
        <p:spPr>
          <a:xfrm>
            <a:off x="5155319" y="1764853"/>
            <a:ext cx="1693336" cy="1968503"/>
          </a:xfrm>
          <a:prstGeom prst="rect">
            <a:avLst/>
          </a:prstGeom>
        </p:spPr>
      </p:pic>
      <p:pic>
        <p:nvPicPr>
          <p:cNvPr id="16" name="Picture 15" descr="A person in a suit and tie&#10;&#10;AI-generated content may be incorrect.">
            <a:extLst>
              <a:ext uri="{FF2B5EF4-FFF2-40B4-BE49-F238E27FC236}">
                <a16:creationId xmlns:a16="http://schemas.microsoft.com/office/drawing/2014/main" id="{BDD2F876-87FE-2080-6591-26AA4D42865D}"/>
              </a:ext>
            </a:extLst>
          </p:cNvPr>
          <p:cNvPicPr>
            <a:picLocks noChangeAspect="1"/>
          </p:cNvPicPr>
          <p:nvPr/>
        </p:nvPicPr>
        <p:blipFill>
          <a:blip r:embed="rId5"/>
          <a:srcRect t="244" b="113"/>
          <a:stretch>
            <a:fillRect/>
          </a:stretch>
        </p:blipFill>
        <p:spPr>
          <a:xfrm>
            <a:off x="6848655" y="1764853"/>
            <a:ext cx="1820337" cy="1967720"/>
          </a:xfrm>
          <a:prstGeom prst="rect">
            <a:avLst/>
          </a:prstGeom>
        </p:spPr>
      </p:pic>
    </p:spTree>
    <p:extLst>
      <p:ext uri="{BB962C8B-B14F-4D97-AF65-F5344CB8AC3E}">
        <p14:creationId xmlns:p14="http://schemas.microsoft.com/office/powerpoint/2010/main" val="3725740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BFDBB-9377-D556-22DF-A55DC91DF5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3D199-7129-3409-8611-5EBE4A896D54}"/>
              </a:ext>
            </a:extLst>
          </p:cNvPr>
          <p:cNvSpPr>
            <a:spLocks noGrp="1"/>
          </p:cNvSpPr>
          <p:nvPr>
            <p:ph type="title"/>
          </p:nvPr>
        </p:nvSpPr>
        <p:spPr>
          <a:xfrm>
            <a:off x="633923" y="0"/>
            <a:ext cx="7401491" cy="857250"/>
          </a:xfrm>
        </p:spPr>
        <p:txBody>
          <a:bodyPr>
            <a:noAutofit/>
          </a:bodyPr>
          <a:lstStyle/>
          <a:p>
            <a:r>
              <a:rPr lang="en-US" sz="2800" dirty="0">
                <a:solidFill>
                  <a:srgbClr val="D50032"/>
                </a:solidFill>
                <a:latin typeface="Open Sans"/>
                <a:ea typeface="Open Sans"/>
                <a:cs typeface="Open Sans"/>
              </a:rPr>
              <a:t>Full House Ways &amp; Means Membership</a:t>
            </a:r>
            <a:endParaRPr lang="en-US" sz="2800" dirty="0">
              <a:solidFill>
                <a:srgbClr val="D50032"/>
              </a:solidFill>
            </a:endParaRPr>
          </a:p>
        </p:txBody>
      </p:sp>
      <p:sp>
        <p:nvSpPr>
          <p:cNvPr id="5" name="Text Placeholder 4">
            <a:extLst>
              <a:ext uri="{FF2B5EF4-FFF2-40B4-BE49-F238E27FC236}">
                <a16:creationId xmlns:a16="http://schemas.microsoft.com/office/drawing/2014/main" id="{B67F0142-FAEF-2A97-A2BA-731DF501D489}"/>
              </a:ext>
            </a:extLst>
          </p:cNvPr>
          <p:cNvSpPr>
            <a:spLocks noGrp="1"/>
          </p:cNvSpPr>
          <p:nvPr>
            <p:ph type="body" idx="1"/>
          </p:nvPr>
        </p:nvSpPr>
        <p:spPr>
          <a:xfrm>
            <a:off x="457199" y="871702"/>
            <a:ext cx="7754938" cy="479822"/>
          </a:xfrm>
        </p:spPr>
        <p:txBody>
          <a:bodyPr/>
          <a:lstStyle/>
          <a:p>
            <a:pPr algn="ctr"/>
            <a:r>
              <a:rPr lang="en-US" dirty="0">
                <a:latin typeface="Open Sans"/>
                <a:ea typeface="Open Sans"/>
                <a:cs typeface="Open Sans"/>
              </a:rPr>
              <a:t>Majority</a:t>
            </a:r>
            <a:endParaRPr lang="en-US" dirty="0"/>
          </a:p>
        </p:txBody>
      </p:sp>
      <p:sp>
        <p:nvSpPr>
          <p:cNvPr id="3" name="Content Placeholder 2">
            <a:extLst>
              <a:ext uri="{FF2B5EF4-FFF2-40B4-BE49-F238E27FC236}">
                <a16:creationId xmlns:a16="http://schemas.microsoft.com/office/drawing/2014/main" id="{3130D3D0-A455-9B31-D94C-37997997CEB6}"/>
              </a:ext>
            </a:extLst>
          </p:cNvPr>
          <p:cNvSpPr>
            <a:spLocks noGrp="1"/>
          </p:cNvSpPr>
          <p:nvPr>
            <p:ph sz="half" idx="2"/>
          </p:nvPr>
        </p:nvSpPr>
        <p:spPr>
          <a:xfrm>
            <a:off x="0" y="1443956"/>
            <a:ext cx="3872679" cy="2963466"/>
          </a:xfrm>
        </p:spPr>
        <p:txBody>
          <a:bodyPr vert="horz" lIns="91440" tIns="45720" rIns="91440" bIns="45720" rtlCol="0" anchor="t">
            <a:noAutofit/>
          </a:bodyPr>
          <a:lstStyle/>
          <a:p>
            <a:r>
              <a:rPr lang="en-US" sz="1800" dirty="0">
                <a:latin typeface="Open Sans"/>
                <a:ea typeface="Open Sans"/>
                <a:cs typeface="Open Sans"/>
              </a:rPr>
              <a:t>Jason Smith (R-MO)</a:t>
            </a:r>
            <a:endParaRPr lang="en-US" dirty="0"/>
          </a:p>
          <a:p>
            <a:r>
              <a:rPr lang="en-US" sz="1800" dirty="0">
                <a:latin typeface="Open Sans"/>
                <a:ea typeface="Open Sans"/>
                <a:cs typeface="Open Sans"/>
              </a:rPr>
              <a:t>Vern Buchanan (R-FL)</a:t>
            </a:r>
            <a:endParaRPr lang="en-US" dirty="0"/>
          </a:p>
          <a:p>
            <a:r>
              <a:rPr lang="en-US" sz="1800" dirty="0">
                <a:latin typeface="Open Sans"/>
                <a:ea typeface="Open Sans"/>
                <a:cs typeface="Open Sans"/>
              </a:rPr>
              <a:t>Adrian Smith (R-NE)</a:t>
            </a:r>
          </a:p>
          <a:p>
            <a:r>
              <a:rPr lang="en-US" sz="1800" dirty="0">
                <a:latin typeface="Open Sans"/>
                <a:ea typeface="Open Sans"/>
                <a:cs typeface="Open Sans"/>
              </a:rPr>
              <a:t>Mike Kelly (R-PA)</a:t>
            </a:r>
          </a:p>
          <a:p>
            <a:r>
              <a:rPr lang="en-US" sz="1800" dirty="0">
                <a:latin typeface="Open Sans"/>
                <a:ea typeface="Open Sans"/>
                <a:cs typeface="Open Sans"/>
              </a:rPr>
              <a:t>David Schweikert (R-AZ)</a:t>
            </a:r>
          </a:p>
          <a:p>
            <a:r>
              <a:rPr lang="en-US" sz="1800" dirty="0">
                <a:latin typeface="Open Sans"/>
                <a:ea typeface="Open Sans"/>
                <a:cs typeface="Open Sans"/>
              </a:rPr>
              <a:t>Darin LaHood (R-IL)</a:t>
            </a:r>
          </a:p>
          <a:p>
            <a:r>
              <a:rPr lang="en-US" sz="1800" dirty="0">
                <a:latin typeface="Open Sans"/>
                <a:ea typeface="Open Sans"/>
                <a:cs typeface="Open Sans"/>
              </a:rPr>
              <a:t>Jodey Arrington (R-TX)</a:t>
            </a:r>
          </a:p>
          <a:p>
            <a:r>
              <a:rPr lang="en-US" sz="1800" dirty="0">
                <a:latin typeface="Open Sans"/>
                <a:ea typeface="Open Sans"/>
                <a:cs typeface="Open Sans"/>
              </a:rPr>
              <a:t>Ron Estes (R-KS)</a:t>
            </a:r>
          </a:p>
          <a:p>
            <a:r>
              <a:rPr lang="en-US" sz="1800" dirty="0">
                <a:latin typeface="Open Sans"/>
                <a:ea typeface="Open Sans"/>
                <a:cs typeface="Open Sans"/>
              </a:rPr>
              <a:t>Lloyd Smucker (R-PA)</a:t>
            </a:r>
          </a:p>
          <a:p>
            <a:endParaRPr lang="en-US" sz="1800" dirty="0">
              <a:latin typeface="Open Sans"/>
              <a:ea typeface="Open Sans"/>
              <a:cs typeface="Open Sans"/>
            </a:endParaRPr>
          </a:p>
          <a:p>
            <a:endParaRPr lang="en-US" sz="1800" dirty="0"/>
          </a:p>
        </p:txBody>
      </p:sp>
      <p:sp>
        <p:nvSpPr>
          <p:cNvPr id="7" name="Content Placeholder 6">
            <a:extLst>
              <a:ext uri="{FF2B5EF4-FFF2-40B4-BE49-F238E27FC236}">
                <a16:creationId xmlns:a16="http://schemas.microsoft.com/office/drawing/2014/main" id="{56651316-8C94-94C1-AA33-151CF1B4998D}"/>
              </a:ext>
            </a:extLst>
          </p:cNvPr>
          <p:cNvSpPr>
            <a:spLocks noGrp="1"/>
          </p:cNvSpPr>
          <p:nvPr>
            <p:ph sz="quarter" idx="4"/>
          </p:nvPr>
        </p:nvSpPr>
        <p:spPr>
          <a:xfrm>
            <a:off x="6164783" y="1470083"/>
            <a:ext cx="4376792" cy="3308336"/>
          </a:xfrm>
        </p:spPr>
        <p:txBody>
          <a:bodyPr vert="horz" lIns="91440" tIns="45720" rIns="91440" bIns="45720" rtlCol="0" anchor="t">
            <a:noAutofit/>
          </a:bodyPr>
          <a:lstStyle/>
          <a:p>
            <a:r>
              <a:rPr lang="en-US" sz="1800" dirty="0">
                <a:latin typeface="Open Sans"/>
                <a:ea typeface="Open Sans"/>
                <a:cs typeface="Open Sans"/>
              </a:rPr>
              <a:t>Beth Van Duyne (R-TX)</a:t>
            </a:r>
            <a:endParaRPr lang="en-US" dirty="0"/>
          </a:p>
          <a:p>
            <a:r>
              <a:rPr lang="en-US" sz="1800" dirty="0">
                <a:latin typeface="Open Sans"/>
                <a:ea typeface="Open Sans"/>
                <a:cs typeface="Open Sans"/>
              </a:rPr>
              <a:t>Randy Feenstra (R-IA)</a:t>
            </a:r>
            <a:endParaRPr lang="en-US" dirty="0"/>
          </a:p>
          <a:p>
            <a:r>
              <a:rPr lang="en-US" sz="1800" dirty="0">
                <a:latin typeface="Open Sans"/>
                <a:ea typeface="Open Sans"/>
                <a:cs typeface="Open Sans"/>
              </a:rPr>
              <a:t>Nicole Malliotakis (R-NY)</a:t>
            </a:r>
          </a:p>
          <a:p>
            <a:r>
              <a:rPr lang="en-US" sz="1800" dirty="0">
                <a:latin typeface="Open Sans"/>
                <a:ea typeface="Open Sans"/>
                <a:cs typeface="Open Sans"/>
              </a:rPr>
              <a:t>Mike Carey (R-OH)</a:t>
            </a:r>
            <a:endParaRPr lang="en-US" dirty="0"/>
          </a:p>
          <a:p>
            <a:r>
              <a:rPr lang="en-US" sz="1800" dirty="0">
                <a:latin typeface="Open Sans"/>
                <a:ea typeface="Open Sans"/>
                <a:cs typeface="Open Sans"/>
              </a:rPr>
              <a:t>Rudy Yakym (R-IN)</a:t>
            </a:r>
          </a:p>
          <a:p>
            <a:r>
              <a:rPr lang="en-US" sz="1800" dirty="0">
                <a:latin typeface="Open Sans"/>
                <a:ea typeface="Open Sans"/>
                <a:cs typeface="Open Sans"/>
              </a:rPr>
              <a:t>Max Miller (R-OH)</a:t>
            </a:r>
          </a:p>
          <a:p>
            <a:r>
              <a:rPr lang="en-US" sz="1800" dirty="0">
                <a:latin typeface="Open Sans"/>
                <a:ea typeface="Open Sans"/>
                <a:cs typeface="Open Sans"/>
              </a:rPr>
              <a:t>Aaron Bean (R-FL)</a:t>
            </a:r>
          </a:p>
          <a:p>
            <a:r>
              <a:rPr lang="en-US" sz="1800" dirty="0">
                <a:latin typeface="Open Sans"/>
                <a:ea typeface="Open Sans"/>
                <a:cs typeface="Open Sans"/>
              </a:rPr>
              <a:t>Nathaniel Moran (R-TX)</a:t>
            </a:r>
            <a:endParaRPr lang="en-US" sz="1800" dirty="0"/>
          </a:p>
        </p:txBody>
      </p:sp>
      <p:sp>
        <p:nvSpPr>
          <p:cNvPr id="4" name="Slide Number Placeholder 3">
            <a:extLst>
              <a:ext uri="{FF2B5EF4-FFF2-40B4-BE49-F238E27FC236}">
                <a16:creationId xmlns:a16="http://schemas.microsoft.com/office/drawing/2014/main" id="{C7355D60-40D3-F5E3-E277-5B7BE859B7A2}"/>
              </a:ext>
            </a:extLst>
          </p:cNvPr>
          <p:cNvSpPr>
            <a:spLocks noGrp="1"/>
          </p:cNvSpPr>
          <p:nvPr>
            <p:ph type="sldNum" sz="quarter" idx="12"/>
          </p:nvPr>
        </p:nvSpPr>
        <p:spPr/>
        <p:txBody>
          <a:bodyPr/>
          <a:lstStyle/>
          <a:p>
            <a:fld id="{307E6868-079E-1649-B8D1-459B42CE4DE3}" type="slidenum">
              <a:rPr lang="en-US" smtClean="0"/>
              <a:pPr/>
              <a:t>58</a:t>
            </a:fld>
            <a:endParaRPr lang="en-US"/>
          </a:p>
        </p:txBody>
      </p:sp>
      <p:sp>
        <p:nvSpPr>
          <p:cNvPr id="11" name="Content Placeholder 6">
            <a:extLst>
              <a:ext uri="{FF2B5EF4-FFF2-40B4-BE49-F238E27FC236}">
                <a16:creationId xmlns:a16="http://schemas.microsoft.com/office/drawing/2014/main" id="{8AE25DFB-50F4-1984-D0E4-80BBAAB3C0A5}"/>
              </a:ext>
            </a:extLst>
          </p:cNvPr>
          <p:cNvSpPr txBox="1">
            <a:spLocks/>
          </p:cNvSpPr>
          <p:nvPr/>
        </p:nvSpPr>
        <p:spPr>
          <a:xfrm>
            <a:off x="3022418" y="1458927"/>
            <a:ext cx="4376792" cy="330833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0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18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6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6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1800" dirty="0">
                <a:latin typeface="Open Sans"/>
                <a:ea typeface="Open Sans"/>
                <a:cs typeface="Open Sans"/>
              </a:rPr>
              <a:t>Kevin Hern (R-OK)</a:t>
            </a:r>
            <a:endParaRPr lang="en-US" dirty="0"/>
          </a:p>
          <a:p>
            <a:r>
              <a:rPr lang="en-US" sz="1800" dirty="0">
                <a:latin typeface="Open Sans"/>
                <a:ea typeface="Open Sans"/>
                <a:cs typeface="Open Sans"/>
              </a:rPr>
              <a:t>Carol Miller (R-WV)</a:t>
            </a:r>
            <a:endParaRPr lang="en-US" dirty="0"/>
          </a:p>
          <a:p>
            <a:r>
              <a:rPr lang="en-US" sz="1800" dirty="0">
                <a:latin typeface="Open Sans"/>
                <a:ea typeface="Open Sans"/>
                <a:cs typeface="Open Sans"/>
              </a:rPr>
              <a:t>Greg Murphy (R-NC)</a:t>
            </a:r>
            <a:endParaRPr lang="en-US" dirty="0"/>
          </a:p>
          <a:p>
            <a:r>
              <a:rPr lang="en-US" sz="1800" dirty="0">
                <a:latin typeface="Open Sans"/>
                <a:ea typeface="Open Sans"/>
                <a:cs typeface="Open Sans"/>
              </a:rPr>
              <a:t>David Kustoff (R-TN)</a:t>
            </a:r>
          </a:p>
          <a:p>
            <a:r>
              <a:rPr lang="en-US" sz="1800" dirty="0">
                <a:latin typeface="Open Sans"/>
                <a:ea typeface="Open Sans"/>
                <a:cs typeface="Open Sans"/>
              </a:rPr>
              <a:t>Brian Fitzpatrick (R-PA)</a:t>
            </a:r>
          </a:p>
          <a:p>
            <a:r>
              <a:rPr lang="en-US" sz="1800" dirty="0">
                <a:latin typeface="Open Sans"/>
                <a:ea typeface="Open Sans"/>
                <a:cs typeface="Open Sans"/>
              </a:rPr>
              <a:t>Greg Steube (R-FL)</a:t>
            </a:r>
          </a:p>
          <a:p>
            <a:r>
              <a:rPr lang="en-US" sz="1800" dirty="0">
                <a:latin typeface="Open Sans"/>
                <a:ea typeface="Open Sans"/>
                <a:cs typeface="Open Sans"/>
              </a:rPr>
              <a:t>Claudia Tenney (R-NY)</a:t>
            </a:r>
          </a:p>
          <a:p>
            <a:r>
              <a:rPr lang="en-US" sz="1800" dirty="0">
                <a:latin typeface="Open Sans"/>
                <a:ea typeface="Open Sans"/>
                <a:cs typeface="Open Sans"/>
              </a:rPr>
              <a:t>Michelle Fischbach (R-MN)</a:t>
            </a:r>
          </a:p>
          <a:p>
            <a:r>
              <a:rPr lang="en-US" sz="1800" dirty="0">
                <a:latin typeface="Open Sans"/>
                <a:ea typeface="Open Sans"/>
                <a:cs typeface="Open Sans"/>
              </a:rPr>
              <a:t>Blake Moore (R-UT)</a:t>
            </a:r>
          </a:p>
          <a:p>
            <a:endParaRPr lang="en-US" sz="1800" dirty="0"/>
          </a:p>
        </p:txBody>
      </p:sp>
    </p:spTree>
    <p:extLst>
      <p:ext uri="{BB962C8B-B14F-4D97-AF65-F5344CB8AC3E}">
        <p14:creationId xmlns:p14="http://schemas.microsoft.com/office/powerpoint/2010/main" val="3706575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10437-389F-98DE-3C36-46180AE25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CC9B48-D5A3-3BBC-0897-634F9E363800}"/>
              </a:ext>
            </a:extLst>
          </p:cNvPr>
          <p:cNvSpPr>
            <a:spLocks noGrp="1"/>
          </p:cNvSpPr>
          <p:nvPr>
            <p:ph type="title"/>
          </p:nvPr>
        </p:nvSpPr>
        <p:spPr>
          <a:xfrm>
            <a:off x="574802" y="61030"/>
            <a:ext cx="7401491" cy="857250"/>
          </a:xfrm>
        </p:spPr>
        <p:txBody>
          <a:bodyPr>
            <a:noAutofit/>
          </a:bodyPr>
          <a:lstStyle/>
          <a:p>
            <a:r>
              <a:rPr lang="en-US" sz="2800" dirty="0">
                <a:solidFill>
                  <a:srgbClr val="D50032"/>
                </a:solidFill>
                <a:latin typeface="Open Sans"/>
                <a:ea typeface="Open Sans"/>
                <a:cs typeface="Open Sans"/>
              </a:rPr>
              <a:t>Full House Ways &amp; Means Membership</a:t>
            </a:r>
            <a:endParaRPr lang="en-US" sz="2800" dirty="0">
              <a:solidFill>
                <a:srgbClr val="D50032"/>
              </a:solidFill>
            </a:endParaRPr>
          </a:p>
        </p:txBody>
      </p:sp>
      <p:sp>
        <p:nvSpPr>
          <p:cNvPr id="5" name="Text Placeholder 4">
            <a:extLst>
              <a:ext uri="{FF2B5EF4-FFF2-40B4-BE49-F238E27FC236}">
                <a16:creationId xmlns:a16="http://schemas.microsoft.com/office/drawing/2014/main" id="{8BEE0FA8-C42A-0C66-DE11-CCC36DE26FFF}"/>
              </a:ext>
            </a:extLst>
          </p:cNvPr>
          <p:cNvSpPr>
            <a:spLocks noGrp="1"/>
          </p:cNvSpPr>
          <p:nvPr>
            <p:ph type="body" idx="1"/>
          </p:nvPr>
        </p:nvSpPr>
        <p:spPr>
          <a:xfrm>
            <a:off x="457200" y="863335"/>
            <a:ext cx="7636696" cy="479822"/>
          </a:xfrm>
        </p:spPr>
        <p:txBody>
          <a:bodyPr/>
          <a:lstStyle/>
          <a:p>
            <a:pPr algn="ctr"/>
            <a:r>
              <a:rPr lang="en-US" dirty="0">
                <a:latin typeface="Open Sans"/>
                <a:ea typeface="Open Sans"/>
                <a:cs typeface="Open Sans"/>
              </a:rPr>
              <a:t>Minority</a:t>
            </a:r>
            <a:endParaRPr lang="en-US" dirty="0"/>
          </a:p>
        </p:txBody>
      </p:sp>
      <p:sp>
        <p:nvSpPr>
          <p:cNvPr id="3" name="Content Placeholder 2">
            <a:extLst>
              <a:ext uri="{FF2B5EF4-FFF2-40B4-BE49-F238E27FC236}">
                <a16:creationId xmlns:a16="http://schemas.microsoft.com/office/drawing/2014/main" id="{9A845D26-B7C9-A308-52DA-5D76AE7B3379}"/>
              </a:ext>
            </a:extLst>
          </p:cNvPr>
          <p:cNvSpPr>
            <a:spLocks noGrp="1"/>
          </p:cNvSpPr>
          <p:nvPr>
            <p:ph sz="half" idx="2"/>
          </p:nvPr>
        </p:nvSpPr>
        <p:spPr>
          <a:xfrm>
            <a:off x="457200" y="1359232"/>
            <a:ext cx="4040188" cy="2963466"/>
          </a:xfrm>
        </p:spPr>
        <p:txBody>
          <a:bodyPr vert="horz" lIns="91440" tIns="45720" rIns="91440" bIns="45720" rtlCol="0" anchor="t">
            <a:noAutofit/>
          </a:bodyPr>
          <a:lstStyle/>
          <a:p>
            <a:r>
              <a:rPr lang="en-US" sz="1800" dirty="0">
                <a:latin typeface="Open Sans"/>
                <a:ea typeface="Open Sans"/>
                <a:cs typeface="Open Sans"/>
              </a:rPr>
              <a:t>Richard Neal (D-MA)</a:t>
            </a:r>
            <a:endParaRPr lang="en-US" dirty="0"/>
          </a:p>
          <a:p>
            <a:r>
              <a:rPr lang="en-US" sz="1800" dirty="0">
                <a:latin typeface="Open Sans"/>
                <a:ea typeface="Open Sans"/>
                <a:cs typeface="Open Sans"/>
              </a:rPr>
              <a:t>Lloyd Doggett (D-TX)</a:t>
            </a:r>
            <a:endParaRPr lang="en-US" dirty="0"/>
          </a:p>
          <a:p>
            <a:r>
              <a:rPr lang="en-US" sz="1800" dirty="0">
                <a:latin typeface="Open Sans"/>
                <a:ea typeface="Open Sans"/>
                <a:cs typeface="Open Sans"/>
              </a:rPr>
              <a:t>Mike Thompson (D-CA)</a:t>
            </a:r>
          </a:p>
          <a:p>
            <a:r>
              <a:rPr lang="en-US" sz="1800" dirty="0">
                <a:latin typeface="Open Sans"/>
                <a:ea typeface="Open Sans"/>
                <a:cs typeface="Open Sans"/>
              </a:rPr>
              <a:t>John Larson (D-CT)</a:t>
            </a:r>
          </a:p>
          <a:p>
            <a:r>
              <a:rPr lang="en-US" sz="1800" dirty="0">
                <a:latin typeface="Open Sans"/>
                <a:ea typeface="Open Sans"/>
                <a:cs typeface="Open Sans"/>
              </a:rPr>
              <a:t>Danny Davis (D-IL)</a:t>
            </a:r>
          </a:p>
          <a:p>
            <a:r>
              <a:rPr lang="en-US" sz="1800" dirty="0">
                <a:latin typeface="Open Sans"/>
                <a:ea typeface="Open Sans"/>
                <a:cs typeface="Open Sans"/>
              </a:rPr>
              <a:t>Linda Sanchez (D-CA)</a:t>
            </a:r>
          </a:p>
          <a:p>
            <a:r>
              <a:rPr lang="en-US" sz="1800" dirty="0">
                <a:latin typeface="Open Sans"/>
                <a:ea typeface="Open Sans"/>
                <a:cs typeface="Open Sans"/>
              </a:rPr>
              <a:t>Terri Sewell (D-AL)</a:t>
            </a:r>
          </a:p>
          <a:p>
            <a:r>
              <a:rPr lang="en-US" sz="1800" dirty="0">
                <a:latin typeface="Open Sans"/>
                <a:ea typeface="Open Sans"/>
                <a:cs typeface="Open Sans"/>
              </a:rPr>
              <a:t>Suzan Delbene (D-WA)</a:t>
            </a:r>
          </a:p>
          <a:p>
            <a:r>
              <a:rPr lang="en-US" sz="1800" dirty="0">
                <a:latin typeface="Open Sans"/>
                <a:ea typeface="Open Sans"/>
                <a:cs typeface="Open Sans"/>
              </a:rPr>
              <a:t>Judy Chu (D-CA)</a:t>
            </a:r>
          </a:p>
          <a:p>
            <a:r>
              <a:rPr lang="en-US" sz="1800" dirty="0">
                <a:latin typeface="Open Sans"/>
                <a:ea typeface="Open Sans"/>
                <a:cs typeface="Open Sans"/>
              </a:rPr>
              <a:t>Gwen Moore (D-WI)</a:t>
            </a:r>
          </a:p>
          <a:p>
            <a:endParaRPr lang="en-US" sz="1600" dirty="0"/>
          </a:p>
        </p:txBody>
      </p:sp>
      <p:sp>
        <p:nvSpPr>
          <p:cNvPr id="7" name="Content Placeholder 6">
            <a:extLst>
              <a:ext uri="{FF2B5EF4-FFF2-40B4-BE49-F238E27FC236}">
                <a16:creationId xmlns:a16="http://schemas.microsoft.com/office/drawing/2014/main" id="{513DA098-0CBA-83A7-A086-FBF56CE98884}"/>
              </a:ext>
            </a:extLst>
          </p:cNvPr>
          <p:cNvSpPr>
            <a:spLocks noGrp="1"/>
          </p:cNvSpPr>
          <p:nvPr>
            <p:ph sz="quarter" idx="4"/>
          </p:nvPr>
        </p:nvSpPr>
        <p:spPr>
          <a:xfrm>
            <a:off x="4646614" y="1359232"/>
            <a:ext cx="4376792" cy="3416724"/>
          </a:xfrm>
        </p:spPr>
        <p:txBody>
          <a:bodyPr vert="horz" lIns="91440" tIns="45720" rIns="91440" bIns="45720" rtlCol="0" anchor="t">
            <a:noAutofit/>
          </a:bodyPr>
          <a:lstStyle/>
          <a:p>
            <a:r>
              <a:rPr lang="en-US" sz="1800" dirty="0">
                <a:latin typeface="Open Sans"/>
                <a:ea typeface="Open Sans"/>
                <a:cs typeface="Open Sans"/>
              </a:rPr>
              <a:t>Brendan Boyle (D-PA)</a:t>
            </a:r>
          </a:p>
          <a:p>
            <a:r>
              <a:rPr lang="en-US" sz="1800" dirty="0">
                <a:latin typeface="Open Sans"/>
                <a:ea typeface="Open Sans"/>
                <a:cs typeface="Open Sans"/>
              </a:rPr>
              <a:t>Don Beyer (D-VA)</a:t>
            </a:r>
            <a:endParaRPr lang="en-US" sz="1800" dirty="0"/>
          </a:p>
          <a:p>
            <a:r>
              <a:rPr lang="en-US" sz="1800" dirty="0">
                <a:latin typeface="Open Sans"/>
                <a:ea typeface="Open Sans"/>
                <a:cs typeface="Open Sans"/>
              </a:rPr>
              <a:t>Dwight Evans (D-PA)</a:t>
            </a:r>
            <a:endParaRPr lang="en-US" sz="1800" dirty="0"/>
          </a:p>
          <a:p>
            <a:r>
              <a:rPr lang="en-US" sz="1800" dirty="0">
                <a:latin typeface="Open Sans"/>
                <a:ea typeface="Open Sans"/>
                <a:cs typeface="Open Sans"/>
              </a:rPr>
              <a:t>Brad Schneider (D-IL)</a:t>
            </a:r>
          </a:p>
          <a:p>
            <a:r>
              <a:rPr lang="en-US" sz="1800" dirty="0">
                <a:latin typeface="Open Sans"/>
                <a:ea typeface="Open Sans"/>
                <a:cs typeface="Open Sans"/>
              </a:rPr>
              <a:t>Jimmy Panetta (D-CA)</a:t>
            </a:r>
          </a:p>
          <a:p>
            <a:r>
              <a:rPr lang="en-US" sz="1800" dirty="0">
                <a:latin typeface="Open Sans"/>
                <a:ea typeface="Open Sans"/>
                <a:cs typeface="Open Sans"/>
              </a:rPr>
              <a:t>Jimmy Gomez (D-CA)</a:t>
            </a:r>
          </a:p>
          <a:p>
            <a:r>
              <a:rPr lang="en-US" sz="1800" dirty="0">
                <a:latin typeface="Open Sans"/>
                <a:ea typeface="Open Sans"/>
                <a:cs typeface="Open Sans"/>
              </a:rPr>
              <a:t>Steven Horsford (D-NV)</a:t>
            </a:r>
          </a:p>
          <a:p>
            <a:r>
              <a:rPr lang="en-US" sz="1800" dirty="0">
                <a:latin typeface="Open Sans"/>
                <a:ea typeface="Open Sans"/>
                <a:cs typeface="Open Sans"/>
              </a:rPr>
              <a:t>Stacey Plaskett (D-VI)</a:t>
            </a:r>
          </a:p>
          <a:p>
            <a:r>
              <a:rPr lang="en-US" sz="1800" dirty="0">
                <a:latin typeface="Open Sans"/>
                <a:ea typeface="Open Sans"/>
                <a:cs typeface="Open Sans"/>
              </a:rPr>
              <a:t>Thomas Suozzi (D-NY)</a:t>
            </a:r>
            <a:endParaRPr lang="en-US" sz="1800" dirty="0"/>
          </a:p>
        </p:txBody>
      </p:sp>
      <p:sp>
        <p:nvSpPr>
          <p:cNvPr id="4" name="Slide Number Placeholder 3">
            <a:extLst>
              <a:ext uri="{FF2B5EF4-FFF2-40B4-BE49-F238E27FC236}">
                <a16:creationId xmlns:a16="http://schemas.microsoft.com/office/drawing/2014/main" id="{83218DEC-FF94-14E5-E033-30795147C11F}"/>
              </a:ext>
            </a:extLst>
          </p:cNvPr>
          <p:cNvSpPr>
            <a:spLocks noGrp="1"/>
          </p:cNvSpPr>
          <p:nvPr>
            <p:ph type="sldNum" sz="quarter" idx="12"/>
          </p:nvPr>
        </p:nvSpPr>
        <p:spPr/>
        <p:txBody>
          <a:bodyPr/>
          <a:lstStyle/>
          <a:p>
            <a:fld id="{307E6868-079E-1649-B8D1-459B42CE4DE3}" type="slidenum">
              <a:rPr lang="en-US" smtClean="0"/>
              <a:pPr/>
              <a:t>59</a:t>
            </a:fld>
            <a:endParaRPr lang="en-US"/>
          </a:p>
        </p:txBody>
      </p:sp>
    </p:spTree>
    <p:extLst>
      <p:ext uri="{BB962C8B-B14F-4D97-AF65-F5344CB8AC3E}">
        <p14:creationId xmlns:p14="http://schemas.microsoft.com/office/powerpoint/2010/main" val="15914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327D8-E79E-7890-4366-6EE5C6637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015BB-2EF9-5C8D-B149-588EE1B20A82}"/>
              </a:ext>
            </a:extLst>
          </p:cNvPr>
          <p:cNvSpPr>
            <a:spLocks noGrp="1"/>
          </p:cNvSpPr>
          <p:nvPr>
            <p:ph type="title"/>
          </p:nvPr>
        </p:nvSpPr>
        <p:spPr>
          <a:xfrm>
            <a:off x="871254" y="86170"/>
            <a:ext cx="7401491" cy="857250"/>
          </a:xfrm>
        </p:spPr>
        <p:txBody>
          <a:bodyPr>
            <a:normAutofit/>
          </a:bodyPr>
          <a:lstStyle/>
          <a:p>
            <a:r>
              <a:rPr lang="en-US" sz="3200">
                <a:solidFill>
                  <a:srgbClr val="D50032"/>
                </a:solidFill>
                <a:latin typeface="Open Sans"/>
                <a:ea typeface="Open Sans"/>
                <a:cs typeface="Open Sans"/>
              </a:rPr>
              <a:t>Current Status</a:t>
            </a:r>
            <a:endParaRPr lang="en-US" sz="3200">
              <a:solidFill>
                <a:srgbClr val="D50032"/>
              </a:solidFill>
            </a:endParaRPr>
          </a:p>
        </p:txBody>
      </p:sp>
      <p:sp>
        <p:nvSpPr>
          <p:cNvPr id="3" name="Content Placeholder 2">
            <a:extLst>
              <a:ext uri="{FF2B5EF4-FFF2-40B4-BE49-F238E27FC236}">
                <a16:creationId xmlns:a16="http://schemas.microsoft.com/office/drawing/2014/main" id="{3C4B2F8C-40D6-CE1C-A589-CAFAAB965799}"/>
              </a:ext>
            </a:extLst>
          </p:cNvPr>
          <p:cNvSpPr>
            <a:spLocks noGrp="1"/>
          </p:cNvSpPr>
          <p:nvPr>
            <p:ph idx="1"/>
          </p:nvPr>
        </p:nvSpPr>
        <p:spPr>
          <a:xfrm>
            <a:off x="457200" y="907825"/>
            <a:ext cx="8229600" cy="3581686"/>
          </a:xfrm>
        </p:spPr>
        <p:txBody>
          <a:bodyPr vert="horz" lIns="91440" tIns="45720" rIns="91440" bIns="45720" rtlCol="0" anchor="t">
            <a:noAutofit/>
          </a:bodyPr>
          <a:lstStyle/>
          <a:p>
            <a:pPr>
              <a:lnSpc>
                <a:spcPct val="114000"/>
              </a:lnSpc>
              <a:spcBef>
                <a:spcPts val="0"/>
              </a:spcBef>
              <a:spcAft>
                <a:spcPts val="1200"/>
              </a:spcAft>
            </a:pPr>
            <a:r>
              <a:rPr lang="en-US" sz="2500">
                <a:latin typeface="Open Sans"/>
                <a:ea typeface="Open Sans"/>
                <a:cs typeface="Open Sans"/>
              </a:rPr>
              <a:t>Federal government shutdown continues, the House remains on recess</a:t>
            </a:r>
          </a:p>
          <a:p>
            <a:pPr>
              <a:lnSpc>
                <a:spcPct val="113999"/>
              </a:lnSpc>
              <a:spcBef>
                <a:spcPts val="0"/>
              </a:spcBef>
              <a:spcAft>
                <a:spcPts val="1200"/>
              </a:spcAft>
            </a:pPr>
            <a:r>
              <a:rPr lang="en-US" sz="2500">
                <a:latin typeface="Open Sans"/>
                <a:ea typeface="Open Sans"/>
                <a:cs typeface="Open Sans"/>
              </a:rPr>
              <a:t>Medicaid and Medicare will remain funded</a:t>
            </a:r>
          </a:p>
          <a:p>
            <a:pPr>
              <a:lnSpc>
                <a:spcPct val="113999"/>
              </a:lnSpc>
              <a:spcBef>
                <a:spcPts val="0"/>
              </a:spcBef>
              <a:spcAft>
                <a:spcPts val="1200"/>
              </a:spcAft>
            </a:pPr>
            <a:r>
              <a:rPr lang="en-US" sz="2500">
                <a:latin typeface="Open Sans"/>
                <a:ea typeface="Open Sans"/>
                <a:cs typeface="Open Sans"/>
              </a:rPr>
              <a:t>WIC received $300 million from the Administration keeping the programming running until middle of November</a:t>
            </a:r>
          </a:p>
        </p:txBody>
      </p:sp>
      <p:sp>
        <p:nvSpPr>
          <p:cNvPr id="5" name="Slide Number Placeholder 4">
            <a:extLst>
              <a:ext uri="{FF2B5EF4-FFF2-40B4-BE49-F238E27FC236}">
                <a16:creationId xmlns:a16="http://schemas.microsoft.com/office/drawing/2014/main" id="{E8337732-FF1A-E09F-BE85-C362E15CACC5}"/>
              </a:ext>
            </a:extLst>
          </p:cNvPr>
          <p:cNvSpPr>
            <a:spLocks noGrp="1"/>
          </p:cNvSpPr>
          <p:nvPr>
            <p:ph type="sldNum" sz="quarter" idx="12"/>
          </p:nvPr>
        </p:nvSpPr>
        <p:spPr/>
        <p:txBody>
          <a:bodyPr/>
          <a:lstStyle/>
          <a:p>
            <a:fld id="{307E6868-079E-1649-B8D1-459B42CE4DE3}" type="slidenum">
              <a:rPr lang="en-US" smtClean="0"/>
              <a:t>6</a:t>
            </a:fld>
            <a:endParaRPr lang="en-US"/>
          </a:p>
        </p:txBody>
      </p:sp>
    </p:spTree>
    <p:extLst>
      <p:ext uri="{BB962C8B-B14F-4D97-AF65-F5344CB8AC3E}">
        <p14:creationId xmlns:p14="http://schemas.microsoft.com/office/powerpoint/2010/main" val="37020640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7234C-9702-3CCB-2FCC-6A3B18E2D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EA425-3F13-CD8C-D164-394EABD5C9F1}"/>
              </a:ext>
            </a:extLst>
          </p:cNvPr>
          <p:cNvSpPr>
            <a:spLocks noGrp="1"/>
          </p:cNvSpPr>
          <p:nvPr>
            <p:ph type="title"/>
          </p:nvPr>
        </p:nvSpPr>
        <p:spPr>
          <a:xfrm>
            <a:off x="537054" y="0"/>
            <a:ext cx="7401491" cy="857250"/>
          </a:xfrm>
        </p:spPr>
        <p:txBody>
          <a:bodyPr>
            <a:normAutofit/>
          </a:bodyPr>
          <a:lstStyle/>
          <a:p>
            <a:r>
              <a:rPr lang="en-US" sz="2800" dirty="0">
                <a:solidFill>
                  <a:srgbClr val="D50032"/>
                </a:solidFill>
                <a:latin typeface="Open Sans"/>
                <a:ea typeface="Open Sans"/>
                <a:cs typeface="Open Sans"/>
              </a:rPr>
              <a:t>Full Senate Finance Membership</a:t>
            </a:r>
            <a:endParaRPr lang="en-US" sz="2800" dirty="0">
              <a:solidFill>
                <a:srgbClr val="D50032"/>
              </a:solidFill>
            </a:endParaRPr>
          </a:p>
        </p:txBody>
      </p:sp>
      <p:sp>
        <p:nvSpPr>
          <p:cNvPr id="5" name="Text Placeholder 4">
            <a:extLst>
              <a:ext uri="{FF2B5EF4-FFF2-40B4-BE49-F238E27FC236}">
                <a16:creationId xmlns:a16="http://schemas.microsoft.com/office/drawing/2014/main" id="{2D74344B-BACD-51BC-3A96-4F650E57BD3A}"/>
              </a:ext>
            </a:extLst>
          </p:cNvPr>
          <p:cNvSpPr>
            <a:spLocks noGrp="1"/>
          </p:cNvSpPr>
          <p:nvPr>
            <p:ph type="body" idx="1"/>
          </p:nvPr>
        </p:nvSpPr>
        <p:spPr>
          <a:xfrm>
            <a:off x="537054" y="737935"/>
            <a:ext cx="4040188" cy="479822"/>
          </a:xfrm>
        </p:spPr>
        <p:txBody>
          <a:bodyPr/>
          <a:lstStyle/>
          <a:p>
            <a:r>
              <a:rPr lang="en-US" dirty="0">
                <a:latin typeface="Open Sans"/>
                <a:ea typeface="Open Sans"/>
                <a:cs typeface="Open Sans"/>
              </a:rPr>
              <a:t>Majority</a:t>
            </a:r>
            <a:endParaRPr lang="en-US" dirty="0"/>
          </a:p>
        </p:txBody>
      </p:sp>
      <p:sp>
        <p:nvSpPr>
          <p:cNvPr id="3" name="Content Placeholder 2">
            <a:extLst>
              <a:ext uri="{FF2B5EF4-FFF2-40B4-BE49-F238E27FC236}">
                <a16:creationId xmlns:a16="http://schemas.microsoft.com/office/drawing/2014/main" id="{78CD00FC-82AE-BC30-8FD4-53F3AE44CDA3}"/>
              </a:ext>
            </a:extLst>
          </p:cNvPr>
          <p:cNvSpPr>
            <a:spLocks noGrp="1"/>
          </p:cNvSpPr>
          <p:nvPr>
            <p:ph sz="half" idx="2"/>
          </p:nvPr>
        </p:nvSpPr>
        <p:spPr>
          <a:xfrm>
            <a:off x="537054" y="1228525"/>
            <a:ext cx="4187989" cy="2963466"/>
          </a:xfrm>
        </p:spPr>
        <p:txBody>
          <a:bodyPr vert="horz" lIns="91440" tIns="45720" rIns="91440" bIns="45720" rtlCol="0" anchor="t">
            <a:noAutofit/>
          </a:bodyPr>
          <a:lstStyle/>
          <a:p>
            <a:r>
              <a:rPr lang="en-US" sz="1400" dirty="0">
                <a:latin typeface="Open Sans"/>
                <a:ea typeface="Open Sans"/>
                <a:cs typeface="Open Sans"/>
              </a:rPr>
              <a:t>Mike Crapo (R-ID)</a:t>
            </a:r>
            <a:endParaRPr lang="en-US" sz="1400" dirty="0"/>
          </a:p>
          <a:p>
            <a:r>
              <a:rPr lang="en-US" sz="1400" dirty="0">
                <a:latin typeface="Open Sans"/>
                <a:ea typeface="Open Sans"/>
                <a:cs typeface="Open Sans"/>
              </a:rPr>
              <a:t>Chuck Grassley (R-IA)</a:t>
            </a:r>
          </a:p>
          <a:p>
            <a:r>
              <a:rPr lang="en-US" sz="1400" dirty="0">
                <a:latin typeface="Open Sans"/>
                <a:ea typeface="Open Sans"/>
                <a:cs typeface="Open Sans"/>
              </a:rPr>
              <a:t>John Cornyn (R-TX)</a:t>
            </a:r>
          </a:p>
          <a:p>
            <a:r>
              <a:rPr lang="en-US" sz="1400" dirty="0">
                <a:latin typeface="Open Sans"/>
                <a:ea typeface="Open Sans"/>
                <a:cs typeface="Open Sans"/>
              </a:rPr>
              <a:t>John Thune (R-SD)</a:t>
            </a:r>
          </a:p>
          <a:p>
            <a:r>
              <a:rPr lang="en-US" sz="1400" dirty="0">
                <a:latin typeface="Open Sans"/>
                <a:ea typeface="Open Sans"/>
                <a:cs typeface="Open Sans"/>
              </a:rPr>
              <a:t>Tim Scott (R-SC)</a:t>
            </a:r>
          </a:p>
          <a:p>
            <a:r>
              <a:rPr lang="en-US" sz="1400" dirty="0">
                <a:latin typeface="Open Sans"/>
                <a:ea typeface="Open Sans"/>
                <a:cs typeface="Open Sans"/>
              </a:rPr>
              <a:t>Bill Cassidy (R-LA)</a:t>
            </a:r>
          </a:p>
          <a:p>
            <a:r>
              <a:rPr lang="en-US" sz="1400" dirty="0">
                <a:latin typeface="Open Sans"/>
                <a:ea typeface="Open Sans"/>
                <a:cs typeface="Open Sans"/>
              </a:rPr>
              <a:t>James Lankford (R-OK)</a:t>
            </a:r>
          </a:p>
          <a:p>
            <a:r>
              <a:rPr lang="en-US" sz="1400" dirty="0">
                <a:latin typeface="Open Sans"/>
                <a:ea typeface="Open Sans"/>
                <a:cs typeface="Open Sans"/>
              </a:rPr>
              <a:t>Steve Daines (R-MT)</a:t>
            </a:r>
          </a:p>
          <a:p>
            <a:r>
              <a:rPr lang="en-US" sz="1400" dirty="0">
                <a:latin typeface="Open Sans"/>
                <a:ea typeface="Open Sans"/>
                <a:cs typeface="Open Sans"/>
              </a:rPr>
              <a:t>Todd Young (R-IN)</a:t>
            </a:r>
          </a:p>
          <a:p>
            <a:r>
              <a:rPr lang="en-US" sz="1400" dirty="0">
                <a:latin typeface="Open Sans"/>
                <a:ea typeface="Open Sans"/>
                <a:cs typeface="Open Sans"/>
              </a:rPr>
              <a:t>John Barrasso (R-WY)</a:t>
            </a:r>
          </a:p>
          <a:p>
            <a:r>
              <a:rPr lang="en-US" sz="1400" dirty="0">
                <a:latin typeface="Open Sans"/>
                <a:ea typeface="Open Sans"/>
                <a:cs typeface="Open Sans"/>
              </a:rPr>
              <a:t>Ron Johnson (R-WI)</a:t>
            </a:r>
          </a:p>
          <a:p>
            <a:r>
              <a:rPr lang="en-US" sz="1400" dirty="0">
                <a:latin typeface="Open Sans"/>
                <a:ea typeface="Open Sans"/>
                <a:cs typeface="Open Sans"/>
              </a:rPr>
              <a:t>Thom Tillis (R-NC)</a:t>
            </a:r>
          </a:p>
          <a:p>
            <a:r>
              <a:rPr lang="en-US" sz="1400" dirty="0">
                <a:latin typeface="Open Sans"/>
                <a:ea typeface="Open Sans"/>
                <a:cs typeface="Open Sans"/>
              </a:rPr>
              <a:t>Marsha Blackburn (R-TN)</a:t>
            </a:r>
          </a:p>
          <a:p>
            <a:r>
              <a:rPr lang="en-US" sz="1400" dirty="0">
                <a:latin typeface="Open Sans"/>
                <a:ea typeface="Open Sans"/>
                <a:cs typeface="Open Sans"/>
              </a:rPr>
              <a:t>Roger Marshall (R-KS)</a:t>
            </a:r>
            <a:endParaRPr lang="en-US" sz="1400" dirty="0"/>
          </a:p>
        </p:txBody>
      </p:sp>
      <p:sp>
        <p:nvSpPr>
          <p:cNvPr id="6" name="Text Placeholder 5">
            <a:extLst>
              <a:ext uri="{FF2B5EF4-FFF2-40B4-BE49-F238E27FC236}">
                <a16:creationId xmlns:a16="http://schemas.microsoft.com/office/drawing/2014/main" id="{5AB11659-FB0D-E655-E3E4-C6139DBD374B}"/>
              </a:ext>
            </a:extLst>
          </p:cNvPr>
          <p:cNvSpPr>
            <a:spLocks noGrp="1"/>
          </p:cNvSpPr>
          <p:nvPr>
            <p:ph type="body" sz="quarter" idx="3"/>
          </p:nvPr>
        </p:nvSpPr>
        <p:spPr>
          <a:xfrm>
            <a:off x="4572000" y="751178"/>
            <a:ext cx="4041775" cy="479822"/>
          </a:xfrm>
        </p:spPr>
        <p:txBody>
          <a:bodyPr/>
          <a:lstStyle/>
          <a:p>
            <a:r>
              <a:rPr lang="en-US" dirty="0">
                <a:latin typeface="Open Sans"/>
                <a:ea typeface="Open Sans"/>
                <a:cs typeface="Open Sans"/>
              </a:rPr>
              <a:t>Minority</a:t>
            </a:r>
            <a:endParaRPr lang="en-US" dirty="0"/>
          </a:p>
        </p:txBody>
      </p:sp>
      <p:sp>
        <p:nvSpPr>
          <p:cNvPr id="7" name="Content Placeholder 6">
            <a:extLst>
              <a:ext uri="{FF2B5EF4-FFF2-40B4-BE49-F238E27FC236}">
                <a16:creationId xmlns:a16="http://schemas.microsoft.com/office/drawing/2014/main" id="{C280ECEB-66E2-3A7C-DC4E-0F268016241F}"/>
              </a:ext>
            </a:extLst>
          </p:cNvPr>
          <p:cNvSpPr>
            <a:spLocks noGrp="1"/>
          </p:cNvSpPr>
          <p:nvPr>
            <p:ph sz="quarter" idx="4"/>
          </p:nvPr>
        </p:nvSpPr>
        <p:spPr>
          <a:xfrm>
            <a:off x="4630626" y="1217757"/>
            <a:ext cx="4376792" cy="3416724"/>
          </a:xfrm>
        </p:spPr>
        <p:txBody>
          <a:bodyPr vert="horz" lIns="91440" tIns="45720" rIns="91440" bIns="45720" rtlCol="0" anchor="t">
            <a:noAutofit/>
          </a:bodyPr>
          <a:lstStyle/>
          <a:p>
            <a:r>
              <a:rPr lang="en-US" sz="1500" dirty="0">
                <a:latin typeface="Open Sans"/>
                <a:ea typeface="Open Sans"/>
                <a:cs typeface="Open Sans"/>
              </a:rPr>
              <a:t>Ron Wyden (D-OR)</a:t>
            </a:r>
            <a:endParaRPr lang="en-US" sz="1500" dirty="0"/>
          </a:p>
          <a:p>
            <a:r>
              <a:rPr lang="en-US" sz="1500" dirty="0">
                <a:latin typeface="Open Sans"/>
                <a:ea typeface="Open Sans"/>
                <a:cs typeface="Open Sans"/>
              </a:rPr>
              <a:t>Maria Cantwell (D-WA)</a:t>
            </a:r>
            <a:endParaRPr lang="en-US" sz="1500" dirty="0"/>
          </a:p>
          <a:p>
            <a:r>
              <a:rPr lang="en-US" sz="1500" dirty="0">
                <a:latin typeface="Open Sans"/>
                <a:ea typeface="Open Sans"/>
                <a:cs typeface="Open Sans"/>
              </a:rPr>
              <a:t>Michael Bennet (D-CO)</a:t>
            </a:r>
            <a:endParaRPr lang="en-US" sz="1500" dirty="0"/>
          </a:p>
          <a:p>
            <a:r>
              <a:rPr lang="en-US" sz="1500" dirty="0">
                <a:latin typeface="Open Sans"/>
                <a:ea typeface="Open Sans"/>
                <a:cs typeface="Open Sans"/>
              </a:rPr>
              <a:t>Mark Warner (D-VA)</a:t>
            </a:r>
            <a:endParaRPr lang="en-US" sz="1500" dirty="0"/>
          </a:p>
          <a:p>
            <a:r>
              <a:rPr lang="en-US" sz="1500" dirty="0">
                <a:latin typeface="Open Sans"/>
                <a:ea typeface="Open Sans"/>
                <a:cs typeface="Open Sans"/>
              </a:rPr>
              <a:t>Sheldon Whitehouse (D-RI)</a:t>
            </a:r>
          </a:p>
          <a:p>
            <a:r>
              <a:rPr lang="en-US" sz="1500" dirty="0">
                <a:latin typeface="Open Sans"/>
                <a:ea typeface="Open Sans"/>
                <a:cs typeface="Open Sans"/>
              </a:rPr>
              <a:t>Maggie Hassan (D-NH)</a:t>
            </a:r>
            <a:endParaRPr lang="en-US" sz="1500" dirty="0"/>
          </a:p>
          <a:p>
            <a:r>
              <a:rPr lang="en-US" sz="1500" dirty="0">
                <a:latin typeface="Open Sans"/>
                <a:ea typeface="Open Sans"/>
                <a:cs typeface="Open Sans"/>
              </a:rPr>
              <a:t>Catherine Cortez Masto (D-NV)</a:t>
            </a:r>
            <a:endParaRPr lang="en-US" sz="1500" dirty="0"/>
          </a:p>
          <a:p>
            <a:r>
              <a:rPr lang="en-US" sz="1500" dirty="0">
                <a:latin typeface="Open Sans"/>
                <a:ea typeface="Open Sans"/>
                <a:cs typeface="Open Sans"/>
              </a:rPr>
              <a:t>Elizabeth Warren (D-MA)</a:t>
            </a:r>
            <a:endParaRPr lang="en-US" sz="1500" dirty="0"/>
          </a:p>
          <a:p>
            <a:r>
              <a:rPr lang="en-US" sz="1500" dirty="0">
                <a:latin typeface="Open Sans"/>
                <a:ea typeface="Open Sans"/>
                <a:cs typeface="Open Sans"/>
              </a:rPr>
              <a:t>Bernie Sanders (I-VT)</a:t>
            </a:r>
            <a:endParaRPr lang="en-US" sz="1500" dirty="0"/>
          </a:p>
          <a:p>
            <a:r>
              <a:rPr lang="en-US" sz="1500" dirty="0">
                <a:latin typeface="Open Sans"/>
                <a:ea typeface="Open Sans"/>
                <a:cs typeface="Open Sans"/>
              </a:rPr>
              <a:t>Tina Smith (D-MN)</a:t>
            </a:r>
            <a:endParaRPr lang="en-US" sz="1500" dirty="0"/>
          </a:p>
          <a:p>
            <a:r>
              <a:rPr lang="en-US" sz="1500" dirty="0">
                <a:latin typeface="Open Sans"/>
                <a:ea typeface="Open Sans"/>
                <a:cs typeface="Open Sans"/>
              </a:rPr>
              <a:t>Ben Ray </a:t>
            </a:r>
            <a:r>
              <a:rPr lang="en-US" sz="1500" dirty="0" err="1">
                <a:latin typeface="Open Sans"/>
                <a:ea typeface="Open Sans"/>
                <a:cs typeface="Open Sans"/>
              </a:rPr>
              <a:t>Luján</a:t>
            </a:r>
            <a:r>
              <a:rPr lang="en-US" sz="1500" dirty="0">
                <a:latin typeface="Open Sans"/>
                <a:ea typeface="Open Sans"/>
                <a:cs typeface="Open Sans"/>
              </a:rPr>
              <a:t> (D-NM)</a:t>
            </a:r>
          </a:p>
          <a:p>
            <a:r>
              <a:rPr lang="en-US" sz="1500" dirty="0">
                <a:latin typeface="Open Sans"/>
                <a:ea typeface="Open Sans"/>
                <a:cs typeface="Open Sans"/>
              </a:rPr>
              <a:t>Raphael Warnock (D-GA)</a:t>
            </a:r>
            <a:endParaRPr lang="en-US" sz="1500" dirty="0"/>
          </a:p>
          <a:p>
            <a:r>
              <a:rPr lang="en-US" sz="1500" dirty="0">
                <a:latin typeface="Open Sans"/>
                <a:ea typeface="Open Sans"/>
                <a:cs typeface="Open Sans"/>
              </a:rPr>
              <a:t>Peter Welch (D-VT)</a:t>
            </a:r>
            <a:endParaRPr lang="en-US" sz="1500" dirty="0"/>
          </a:p>
          <a:p>
            <a:endParaRPr lang="en-US" sz="1500" dirty="0"/>
          </a:p>
          <a:p>
            <a:endParaRPr lang="en-US" sz="1800" dirty="0"/>
          </a:p>
        </p:txBody>
      </p:sp>
      <p:sp>
        <p:nvSpPr>
          <p:cNvPr id="4" name="Slide Number Placeholder 3">
            <a:extLst>
              <a:ext uri="{FF2B5EF4-FFF2-40B4-BE49-F238E27FC236}">
                <a16:creationId xmlns:a16="http://schemas.microsoft.com/office/drawing/2014/main" id="{EE6E65F0-0363-5C95-59C5-5FE79BAB8045}"/>
              </a:ext>
            </a:extLst>
          </p:cNvPr>
          <p:cNvSpPr>
            <a:spLocks noGrp="1"/>
          </p:cNvSpPr>
          <p:nvPr>
            <p:ph type="sldNum" sz="quarter" idx="12"/>
          </p:nvPr>
        </p:nvSpPr>
        <p:spPr/>
        <p:txBody>
          <a:bodyPr/>
          <a:lstStyle/>
          <a:p>
            <a:fld id="{307E6868-079E-1649-B8D1-459B42CE4DE3}" type="slidenum">
              <a:rPr lang="en-US" smtClean="0"/>
              <a:pPr/>
              <a:t>60</a:t>
            </a:fld>
            <a:endParaRPr lang="en-US"/>
          </a:p>
        </p:txBody>
      </p:sp>
    </p:spTree>
    <p:extLst>
      <p:ext uri="{BB962C8B-B14F-4D97-AF65-F5344CB8AC3E}">
        <p14:creationId xmlns:p14="http://schemas.microsoft.com/office/powerpoint/2010/main" val="2300369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ed and blue logo with white text&#10;&#10;Description automatically generated">
            <a:extLst>
              <a:ext uri="{FF2B5EF4-FFF2-40B4-BE49-F238E27FC236}">
                <a16:creationId xmlns:a16="http://schemas.microsoft.com/office/drawing/2014/main" id="{8995BFD3-B974-ADCE-CA65-791D90E6C298}"/>
              </a:ext>
            </a:extLst>
          </p:cNvPr>
          <p:cNvPicPr>
            <a:picLocks noGrp="1" noChangeAspect="1"/>
          </p:cNvPicPr>
          <p:nvPr>
            <p:ph idx="1"/>
          </p:nvPr>
        </p:nvPicPr>
        <p:blipFill>
          <a:blip r:embed="rId2"/>
          <a:stretch>
            <a:fillRect/>
          </a:stretch>
        </p:blipFill>
        <p:spPr>
          <a:xfrm>
            <a:off x="2389691" y="276835"/>
            <a:ext cx="4364619" cy="4621361"/>
          </a:xfrm>
        </p:spPr>
      </p:pic>
    </p:spTree>
    <p:extLst>
      <p:ext uri="{BB962C8B-B14F-4D97-AF65-F5344CB8AC3E}">
        <p14:creationId xmlns:p14="http://schemas.microsoft.com/office/powerpoint/2010/main" val="13315916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D8333-46A7-C575-51E7-71D27CB7A03E}"/>
              </a:ext>
            </a:extLst>
          </p:cNvPr>
          <p:cNvSpPr>
            <a:spLocks noGrp="1"/>
          </p:cNvSpPr>
          <p:nvPr>
            <p:ph type="title" idx="4294967295"/>
          </p:nvPr>
        </p:nvSpPr>
        <p:spPr>
          <a:xfrm>
            <a:off x="457200" y="5143500"/>
            <a:ext cx="8229600" cy="857250"/>
          </a:xfrm>
        </p:spPr>
        <p:txBody>
          <a:bodyPr vert="horz" lIns="91440" tIns="45720" rIns="91440" bIns="45720" rtlCol="0" anchor="t">
            <a:normAutofit fontScale="90000"/>
          </a:bodyPr>
          <a:lstStyle/>
          <a:p>
            <a:r>
              <a:rPr lang="en-US"/>
              <a:t>RESULTS website and social media</a:t>
            </a:r>
          </a:p>
        </p:txBody>
      </p:sp>
    </p:spTree>
    <p:extLst>
      <p:ext uri="{BB962C8B-B14F-4D97-AF65-F5344CB8AC3E}">
        <p14:creationId xmlns:p14="http://schemas.microsoft.com/office/powerpoint/2010/main" val="282620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5DC02-1540-8019-E229-FD3AC118F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2B88E9-C7F0-BEBA-3DD3-84C615C59699}"/>
              </a:ext>
            </a:extLst>
          </p:cNvPr>
          <p:cNvSpPr>
            <a:spLocks noGrp="1"/>
          </p:cNvSpPr>
          <p:nvPr>
            <p:ph type="title"/>
          </p:nvPr>
        </p:nvSpPr>
        <p:spPr>
          <a:xfrm>
            <a:off x="871254" y="86170"/>
            <a:ext cx="7401491" cy="857250"/>
          </a:xfrm>
        </p:spPr>
        <p:txBody>
          <a:bodyPr>
            <a:normAutofit/>
          </a:bodyPr>
          <a:lstStyle/>
          <a:p>
            <a:r>
              <a:rPr lang="en-US" sz="3200">
                <a:solidFill>
                  <a:srgbClr val="D50032"/>
                </a:solidFill>
                <a:latin typeface="Open Sans"/>
                <a:ea typeface="Open Sans"/>
                <a:cs typeface="Open Sans"/>
              </a:rPr>
              <a:t>SNAP Payments Update</a:t>
            </a:r>
            <a:endParaRPr lang="en-US"/>
          </a:p>
        </p:txBody>
      </p:sp>
      <p:sp>
        <p:nvSpPr>
          <p:cNvPr id="3" name="Content Placeholder 2">
            <a:extLst>
              <a:ext uri="{FF2B5EF4-FFF2-40B4-BE49-F238E27FC236}">
                <a16:creationId xmlns:a16="http://schemas.microsoft.com/office/drawing/2014/main" id="{4E696E62-6CC6-5062-903F-D7D59163E488}"/>
              </a:ext>
            </a:extLst>
          </p:cNvPr>
          <p:cNvSpPr>
            <a:spLocks noGrp="1"/>
          </p:cNvSpPr>
          <p:nvPr>
            <p:ph idx="1"/>
          </p:nvPr>
        </p:nvSpPr>
        <p:spPr>
          <a:xfrm>
            <a:off x="457200" y="907825"/>
            <a:ext cx="8229600" cy="3581686"/>
          </a:xfrm>
        </p:spPr>
        <p:txBody>
          <a:bodyPr vert="horz" lIns="91440" tIns="45720" rIns="91440" bIns="45720" rtlCol="0" anchor="t">
            <a:noAutofit/>
          </a:bodyPr>
          <a:lstStyle/>
          <a:p>
            <a:pPr>
              <a:lnSpc>
                <a:spcPct val="114000"/>
              </a:lnSpc>
              <a:spcBef>
                <a:spcPts val="0"/>
              </a:spcBef>
              <a:spcAft>
                <a:spcPts val="1200"/>
              </a:spcAft>
            </a:pPr>
            <a:r>
              <a:rPr lang="en-US" sz="2500">
                <a:latin typeface="Open Sans"/>
                <a:ea typeface="Open Sans"/>
                <a:cs typeface="Open Sans"/>
              </a:rPr>
              <a:t>SNAP payments for October have already been sent out to recipients</a:t>
            </a:r>
            <a:endParaRPr lang="en-US" sz="2500"/>
          </a:p>
          <a:p>
            <a:pPr>
              <a:lnSpc>
                <a:spcPct val="113999"/>
              </a:lnSpc>
              <a:spcBef>
                <a:spcPts val="0"/>
              </a:spcBef>
              <a:spcAft>
                <a:spcPts val="1200"/>
              </a:spcAft>
            </a:pPr>
            <a:r>
              <a:rPr lang="en-US" sz="2500">
                <a:latin typeface="Open Sans"/>
                <a:ea typeface="Open Sans"/>
                <a:cs typeface="Open Sans"/>
              </a:rPr>
              <a:t>States have begun to issue notices to recipients about the potential for delays or even non-issuances </a:t>
            </a:r>
          </a:p>
          <a:p>
            <a:pPr>
              <a:lnSpc>
                <a:spcPct val="113999"/>
              </a:lnSpc>
              <a:spcBef>
                <a:spcPts val="0"/>
              </a:spcBef>
              <a:spcAft>
                <a:spcPts val="1200"/>
              </a:spcAft>
            </a:pPr>
            <a:r>
              <a:rPr lang="en-US" sz="2500">
                <a:latin typeface="Open Sans"/>
                <a:ea typeface="Open Sans"/>
                <a:cs typeface="Open Sans"/>
              </a:rPr>
              <a:t>Department of Agriculture has a contingency fund ($6B) to support the program; but there are nearly $8B needed to fully support</a:t>
            </a:r>
            <a:endParaRPr lang="en-US" sz="2500"/>
          </a:p>
        </p:txBody>
      </p:sp>
      <p:sp>
        <p:nvSpPr>
          <p:cNvPr id="5" name="Slide Number Placeholder 4">
            <a:extLst>
              <a:ext uri="{FF2B5EF4-FFF2-40B4-BE49-F238E27FC236}">
                <a16:creationId xmlns:a16="http://schemas.microsoft.com/office/drawing/2014/main" id="{0DD1C697-B70F-9670-DF93-6AC65D73D585}"/>
              </a:ext>
            </a:extLst>
          </p:cNvPr>
          <p:cNvSpPr>
            <a:spLocks noGrp="1"/>
          </p:cNvSpPr>
          <p:nvPr>
            <p:ph type="sldNum" sz="quarter" idx="12"/>
          </p:nvPr>
        </p:nvSpPr>
        <p:spPr/>
        <p:txBody>
          <a:bodyPr/>
          <a:lstStyle/>
          <a:p>
            <a:fld id="{307E6868-079E-1649-B8D1-459B42CE4DE3}" type="slidenum">
              <a:rPr lang="en-US" smtClean="0"/>
              <a:t>7</a:t>
            </a:fld>
            <a:endParaRPr lang="en-US"/>
          </a:p>
        </p:txBody>
      </p:sp>
    </p:spTree>
    <p:extLst>
      <p:ext uri="{BB962C8B-B14F-4D97-AF65-F5344CB8AC3E}">
        <p14:creationId xmlns:p14="http://schemas.microsoft.com/office/powerpoint/2010/main" val="260055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D058-D85D-6BCD-AC56-7CDF88C9402A}"/>
              </a:ext>
            </a:extLst>
          </p:cNvPr>
          <p:cNvSpPr>
            <a:spLocks noGrp="1"/>
          </p:cNvSpPr>
          <p:nvPr>
            <p:ph type="title"/>
          </p:nvPr>
        </p:nvSpPr>
        <p:spPr>
          <a:xfrm>
            <a:off x="799254" y="102393"/>
            <a:ext cx="7401491" cy="857250"/>
          </a:xfrm>
        </p:spPr>
        <p:txBody>
          <a:bodyPr/>
          <a:lstStyle/>
          <a:p>
            <a:r>
              <a:rPr lang="en-US" dirty="0">
                <a:latin typeface="Open Sans"/>
                <a:ea typeface="Open Sans"/>
                <a:cs typeface="Open Sans"/>
              </a:rPr>
              <a:t>Current actions</a:t>
            </a:r>
            <a:endParaRPr lang="en-US" dirty="0"/>
          </a:p>
        </p:txBody>
      </p:sp>
      <p:sp>
        <p:nvSpPr>
          <p:cNvPr id="3" name="Content Placeholder 2">
            <a:extLst>
              <a:ext uri="{FF2B5EF4-FFF2-40B4-BE49-F238E27FC236}">
                <a16:creationId xmlns:a16="http://schemas.microsoft.com/office/drawing/2014/main" id="{535F1482-3AB2-C7AF-6646-41F39069EF3D}"/>
              </a:ext>
            </a:extLst>
          </p:cNvPr>
          <p:cNvSpPr>
            <a:spLocks noGrp="1"/>
          </p:cNvSpPr>
          <p:nvPr>
            <p:ph idx="1"/>
          </p:nvPr>
        </p:nvSpPr>
        <p:spPr>
          <a:xfrm>
            <a:off x="385200" y="1063229"/>
            <a:ext cx="8229600" cy="3394472"/>
          </a:xfrm>
        </p:spPr>
        <p:txBody>
          <a:bodyPr vert="horz" lIns="91440" tIns="45720" rIns="91440" bIns="45720" rtlCol="0" anchor="t">
            <a:noAutofit/>
          </a:bodyPr>
          <a:lstStyle/>
          <a:p>
            <a:pPr>
              <a:spcBef>
                <a:spcPts val="0"/>
              </a:spcBef>
              <a:spcAft>
                <a:spcPts val="1200"/>
              </a:spcAft>
            </a:pPr>
            <a:r>
              <a:rPr lang="en-US" sz="2400" dirty="0">
                <a:latin typeface="Open Sans"/>
                <a:ea typeface="Open Sans"/>
                <a:cs typeface="Open Sans"/>
              </a:rPr>
              <a:t>Our asks remain the same:</a:t>
            </a:r>
            <a:endParaRPr lang="en-US" sz="2400" dirty="0"/>
          </a:p>
          <a:p>
            <a:pPr lvl="1">
              <a:spcBef>
                <a:spcPts val="0"/>
              </a:spcBef>
              <a:spcAft>
                <a:spcPts val="1200"/>
              </a:spcAft>
            </a:pPr>
            <a:r>
              <a:rPr lang="en-US" sz="2400" b="1" dirty="0">
                <a:latin typeface="Open Sans"/>
                <a:ea typeface="Open Sans"/>
                <a:cs typeface="Open Sans"/>
              </a:rPr>
              <a:t>Tell Congress: </a:t>
            </a:r>
            <a:r>
              <a:rPr lang="en-US" sz="2400" dirty="0">
                <a:latin typeface="Open Sans"/>
                <a:ea typeface="Open Sans"/>
                <a:cs typeface="Open Sans"/>
              </a:rPr>
              <a:t>Pass an FY26 budget that reduces poverty and includes guardrails to ensure the money is spent as directed</a:t>
            </a:r>
            <a:endParaRPr lang="en-US" sz="2400" dirty="0"/>
          </a:p>
          <a:p>
            <a:pPr lvl="1">
              <a:spcBef>
                <a:spcPts val="0"/>
              </a:spcBef>
              <a:spcAft>
                <a:spcPts val="1200"/>
              </a:spcAft>
            </a:pPr>
            <a:r>
              <a:rPr lang="en-US" sz="2400" b="1" dirty="0">
                <a:latin typeface="Open Sans"/>
                <a:ea typeface="Open Sans"/>
                <a:cs typeface="Open Sans"/>
              </a:rPr>
              <a:t>Tell the media: </a:t>
            </a:r>
            <a:r>
              <a:rPr lang="en-US" sz="2400" dirty="0">
                <a:latin typeface="Open Sans"/>
                <a:ea typeface="Open Sans"/>
                <a:cs typeface="Open Sans"/>
              </a:rPr>
              <a:t>Shutdown highlights deep flaws in OBBBA, it's time to stand up for our democracy</a:t>
            </a:r>
          </a:p>
          <a:p>
            <a:pPr marL="0" indent="0" algn="ctr">
              <a:buNone/>
            </a:pPr>
            <a:r>
              <a:rPr lang="en-US" sz="2400" b="1" dirty="0">
                <a:latin typeface="Open Sans"/>
                <a:ea typeface="Open Sans"/>
                <a:cs typeface="Open Sans"/>
              </a:rPr>
              <a:t>Take Action:  </a:t>
            </a:r>
          </a:p>
          <a:p>
            <a:pPr marL="0" indent="0" algn="ctr">
              <a:buNone/>
            </a:pPr>
            <a:r>
              <a:rPr lang="en-US" sz="2400" dirty="0">
                <a:latin typeface="Open Sans"/>
                <a:ea typeface="Open Sans"/>
                <a:cs typeface="Open Sans"/>
                <a:hlinkClick r:id="rId2"/>
              </a:rPr>
              <a:t>https://results.org/volunteers/action-center/action-alerts</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A0247BD6-48E4-D386-4B9B-034274B7329F}"/>
              </a:ext>
            </a:extLst>
          </p:cNvPr>
          <p:cNvSpPr>
            <a:spLocks noGrp="1"/>
          </p:cNvSpPr>
          <p:nvPr>
            <p:ph type="sldNum" sz="quarter" idx="12"/>
          </p:nvPr>
        </p:nvSpPr>
        <p:spPr/>
        <p:txBody>
          <a:bodyPr/>
          <a:lstStyle/>
          <a:p>
            <a:fld id="{307E6868-079E-1649-B8D1-459B42CE4DE3}" type="slidenum">
              <a:rPr lang="en-US" smtClean="0"/>
              <a:pPr/>
              <a:t>8</a:t>
            </a:fld>
            <a:endParaRPr lang="en-US"/>
          </a:p>
        </p:txBody>
      </p:sp>
    </p:spTree>
    <p:extLst>
      <p:ext uri="{BB962C8B-B14F-4D97-AF65-F5344CB8AC3E}">
        <p14:creationId xmlns:p14="http://schemas.microsoft.com/office/powerpoint/2010/main" val="42227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a:bodyPr>
          <a:lstStyle/>
          <a:p>
            <a:r>
              <a:rPr lang="en-US">
                <a:latin typeface="Open Sans"/>
                <a:ea typeface="Open Sans"/>
                <a:cs typeface="Open Sans"/>
              </a:rPr>
              <a:t>2026 Campaign</a:t>
            </a:r>
            <a:endParaRPr lang="en-US"/>
          </a:p>
        </p:txBody>
      </p:sp>
    </p:spTree>
    <p:extLst>
      <p:ext uri="{BB962C8B-B14F-4D97-AF65-F5344CB8AC3E}">
        <p14:creationId xmlns:p14="http://schemas.microsoft.com/office/powerpoint/2010/main" val="1135436780"/>
      </p:ext>
    </p:extLst>
  </p:cSld>
  <p:clrMapOvr>
    <a:masterClrMapping/>
  </p:clrMapOvr>
</p:sld>
</file>

<file path=ppt/theme/theme1.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2.xml><?xml version="1.0" encoding="utf-8"?>
<a:theme xmlns:a="http://schemas.openxmlformats.org/drawingml/2006/main" name="Office Theme">
  <a:themeElements>
    <a:clrScheme name="Custom 22">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3.xml><?xml version="1.0" encoding="utf-8"?>
<a:theme xmlns:a="http://schemas.openxmlformats.org/drawingml/2006/main" name="1_Office Theme">
  <a:themeElements>
    <a:clrScheme name="Custom 2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6.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8" ma:contentTypeDescription="Create a new document." ma:contentTypeScope="" ma:versionID="4e3a095056cbc647488b2aae7bec3b94">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79a49d860809050e24982209b37b4086"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E52F1-4951-4DD9-BF95-3E463086C528}">
  <ds:schemaRefs>
    <ds:schemaRef ds:uri="http://purl.org/dc/elements/1.1/"/>
    <ds:schemaRef ds:uri="http://schemas.microsoft.com/office/infopath/2007/PartnerControls"/>
    <ds:schemaRef ds:uri="http://purl.org/dc/dcmitype/"/>
    <ds:schemaRef ds:uri="http://schemas.microsoft.com/office/2006/documentManagement/types"/>
    <ds:schemaRef ds:uri="ef035fee-706e-4acb-9a43-6ee1a9ecef89"/>
    <ds:schemaRef ds:uri="e1541ae8-567d-462c-9e78-c3b0dfdaed9d"/>
    <ds:schemaRef ds:uri="http://www.w3.org/XML/1998/namespace"/>
    <ds:schemaRef ds:uri="http://schemas.openxmlformats.org/package/2006/metadata/core-properties"/>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58D3BFE3-120A-4D0C-8A41-240C296CE04B}">
  <ds:schemaRefs>
    <ds:schemaRef ds:uri="http://schemas.microsoft.com/sharepoint/v3/contenttype/forms"/>
  </ds:schemaRefs>
</ds:datastoreItem>
</file>

<file path=customXml/itemProps3.xml><?xml version="1.0" encoding="utf-8"?>
<ds:datastoreItem xmlns:ds="http://schemas.openxmlformats.org/officeDocument/2006/customXml" ds:itemID="{6EBA9405-82FB-4F62-A882-ED357F744997}">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2020 Rebrand PowerPoint Template- YMG copy</Template>
  <TotalTime>0</TotalTime>
  <Words>3570</Words>
  <Application>Microsoft Office PowerPoint</Application>
  <PresentationFormat>On-screen Show (16:9)</PresentationFormat>
  <Paragraphs>617</Paragraphs>
  <Slides>62</Slides>
  <Notes>10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62</vt:i4>
      </vt:variant>
    </vt:vector>
  </HeadingPairs>
  <TitlesOfParts>
    <vt:vector size="75" baseType="lpstr">
      <vt:lpstr>Aptos</vt:lpstr>
      <vt:lpstr>Aptos Display</vt:lpstr>
      <vt:lpstr>Arial</vt:lpstr>
      <vt:lpstr>Calibri</vt:lpstr>
      <vt:lpstr>Courier New</vt:lpstr>
      <vt:lpstr>Open Sans</vt:lpstr>
      <vt:lpstr>Wingdings</vt:lpstr>
      <vt:lpstr>Custom Design</vt:lpstr>
      <vt:lpstr>Office Theme</vt:lpstr>
      <vt:lpstr>1_Office Theme</vt:lpstr>
      <vt:lpstr>Office Theme</vt:lpstr>
      <vt:lpstr>Office Theme</vt:lpstr>
      <vt:lpstr>Office Theme</vt:lpstr>
      <vt:lpstr>RESULTS U.S. Policy Forum October 23, 2025 Welcome!</vt:lpstr>
      <vt:lpstr>Our Values</vt:lpstr>
      <vt:lpstr>PowerPoint Presentation</vt:lpstr>
      <vt:lpstr>PowerPoint Presentation</vt:lpstr>
      <vt:lpstr>Update on Shutdown</vt:lpstr>
      <vt:lpstr>Current Status</vt:lpstr>
      <vt:lpstr>SNAP Payments Update</vt:lpstr>
      <vt:lpstr>Current actions</vt:lpstr>
      <vt:lpstr>2026 Campaign</vt:lpstr>
      <vt:lpstr>2026 Domestic Priorities</vt:lpstr>
      <vt:lpstr>Tax Policy Work</vt:lpstr>
      <vt:lpstr>Tax Policy Work</vt:lpstr>
      <vt:lpstr>Reconciliation Accountability</vt:lpstr>
      <vt:lpstr>Domestic Appropriations</vt:lpstr>
      <vt:lpstr>Introduction to Appropriations</vt:lpstr>
      <vt:lpstr>Federal Spending</vt:lpstr>
      <vt:lpstr>FY25 Federal Spending</vt:lpstr>
      <vt:lpstr>FY25 Discretionary Funding</vt:lpstr>
      <vt:lpstr>FY24 Non-defense Discretionary</vt:lpstr>
      <vt:lpstr>power of the purse</vt:lpstr>
      <vt:lpstr>Congress decides where our money goes</vt:lpstr>
      <vt:lpstr>President’s Budget Request</vt:lpstr>
      <vt:lpstr>What’s supposed to happen</vt:lpstr>
      <vt:lpstr>What’s supposed to happen</vt:lpstr>
      <vt:lpstr>What actually happens</vt:lpstr>
      <vt:lpstr>Possible FY27 Timeline</vt:lpstr>
      <vt:lpstr>We influence appropriations by…</vt:lpstr>
      <vt:lpstr>Meeting with MoCs and their staff</vt:lpstr>
      <vt:lpstr>Requesting signatures on “Dear Colleague” letters</vt:lpstr>
      <vt:lpstr>Asking MoCs to submit our funding levels in their personal requests</vt:lpstr>
      <vt:lpstr>Generating local media</vt:lpstr>
      <vt:lpstr>Next Steps</vt:lpstr>
      <vt:lpstr>Next Steps</vt:lpstr>
      <vt:lpstr>RESULTS website and social media</vt:lpstr>
      <vt:lpstr>RESOURCES</vt:lpstr>
      <vt:lpstr>In-Depth Information on Priorities</vt:lpstr>
      <vt:lpstr>Housing Choice Vouchers</vt:lpstr>
      <vt:lpstr>Special Supplemental Nutrition Program for Women, Infants, and Children (WIC)</vt:lpstr>
      <vt:lpstr>PowerPoint Presentation</vt:lpstr>
      <vt:lpstr>PowerPoint Presentation</vt:lpstr>
      <vt:lpstr>Appropriations History</vt:lpstr>
      <vt:lpstr>New Congressional Targets</vt:lpstr>
      <vt:lpstr> Transportation Housing and Urban Development (THUD) Approps Subcommittee Leadership </vt:lpstr>
      <vt:lpstr>Full THUD Membership</vt:lpstr>
      <vt:lpstr>Full THUD Membership</vt:lpstr>
      <vt:lpstr>Housing Committee Leadership</vt:lpstr>
      <vt:lpstr>Full House Financial Services Membership</vt:lpstr>
      <vt:lpstr>Full House Financial Services Membership</vt:lpstr>
      <vt:lpstr>Full Senate Banking + Housing Membership</vt:lpstr>
      <vt:lpstr>Ag, Rural Development, FDA Approps Subcommittee Leadership</vt:lpstr>
      <vt:lpstr>Full Ag, Rural Development, FDA Membership</vt:lpstr>
      <vt:lpstr>Full Ag, Rural Development, FDA Membership</vt:lpstr>
      <vt:lpstr>Agriculture Committee Leadership</vt:lpstr>
      <vt:lpstr>Full House Ag Membership</vt:lpstr>
      <vt:lpstr>Full House Ag Membership</vt:lpstr>
      <vt:lpstr>Full Senate Ag Membership</vt:lpstr>
      <vt:lpstr>Tax Committees Leadership</vt:lpstr>
      <vt:lpstr>Full House Ways &amp; Means Membership</vt:lpstr>
      <vt:lpstr>Full House Ways &amp; Means Membership</vt:lpstr>
      <vt:lpstr>Full Senate Finance Membership</vt:lpstr>
      <vt:lpstr>PowerPoint Presentation</vt:lpstr>
      <vt:lpstr>RESULTS website and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Gordon</dc:creator>
  <cp:lastModifiedBy>Jos Linn</cp:lastModifiedBy>
  <cp:revision>4</cp:revision>
  <dcterms:created xsi:type="dcterms:W3CDTF">2023-10-06T16:24:49Z</dcterms:created>
  <dcterms:modified xsi:type="dcterms:W3CDTF">2025-10-24T01:06:06Z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y fmtid="{D5CDD505-2E9C-101B-9397-08002B2CF9AE}" pid="4" name="NXPowerLiteLastOptimized">
    <vt:lpwstr>4690111</vt:lpwstr>
  </property>
  <property fmtid="{D5CDD505-2E9C-101B-9397-08002B2CF9AE}" pid="5" name="NXPowerLiteSettings">
    <vt:lpwstr>F7000400038000</vt:lpwstr>
  </property>
  <property fmtid="{D5CDD505-2E9C-101B-9397-08002B2CF9AE}" pid="6" name="NXPowerLiteVersion">
    <vt:lpwstr>S10.9.4</vt:lpwstr>
  </property>
</Properties>
</file>