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48" r:id="rId8"/>
    <p:sldMasterId id="2147483686" r:id="rId9"/>
  </p:sldMasterIdLst>
  <p:notesMasterIdLst>
    <p:notesMasterId r:id="rId52"/>
  </p:notesMasterIdLst>
  <p:handoutMasterIdLst>
    <p:handoutMasterId r:id="rId53"/>
  </p:handoutMasterIdLst>
  <p:sldIdLst>
    <p:sldId id="4629" r:id="rId10"/>
    <p:sldId id="262" r:id="rId11"/>
    <p:sldId id="273" r:id="rId12"/>
    <p:sldId id="4643" r:id="rId13"/>
    <p:sldId id="4593" r:id="rId14"/>
    <p:sldId id="4792" r:id="rId15"/>
    <p:sldId id="4797" r:id="rId16"/>
    <p:sldId id="4815" r:id="rId17"/>
    <p:sldId id="4833" r:id="rId18"/>
    <p:sldId id="4817" r:id="rId19"/>
    <p:sldId id="282" r:id="rId20"/>
    <p:sldId id="297" r:id="rId21"/>
    <p:sldId id="4863" r:id="rId22"/>
    <p:sldId id="4867" r:id="rId23"/>
    <p:sldId id="4812" r:id="rId24"/>
    <p:sldId id="306" r:id="rId25"/>
    <p:sldId id="4850" r:id="rId26"/>
    <p:sldId id="4854" r:id="rId27"/>
    <p:sldId id="4855" r:id="rId28"/>
    <p:sldId id="4856" r:id="rId29"/>
    <p:sldId id="4846" r:id="rId30"/>
    <p:sldId id="4860" r:id="rId31"/>
    <p:sldId id="4859" r:id="rId32"/>
    <p:sldId id="4858" r:id="rId33"/>
    <p:sldId id="4862" r:id="rId34"/>
    <p:sldId id="4702" r:id="rId35"/>
    <p:sldId id="4866" r:id="rId36"/>
    <p:sldId id="4776" r:id="rId37"/>
    <p:sldId id="1991" r:id="rId38"/>
    <p:sldId id="4847" r:id="rId39"/>
    <p:sldId id="325" r:id="rId40"/>
    <p:sldId id="4799" r:id="rId41"/>
    <p:sldId id="4861" r:id="rId42"/>
    <p:sldId id="4806" r:id="rId43"/>
    <p:sldId id="4738" r:id="rId44"/>
    <p:sldId id="4857" r:id="rId45"/>
    <p:sldId id="4853" r:id="rId46"/>
    <p:sldId id="326" r:id="rId47"/>
    <p:sldId id="1957" r:id="rId48"/>
    <p:sldId id="4772" r:id="rId49"/>
    <p:sldId id="4630" r:id="rId50"/>
    <p:sldId id="271"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187A3-779D-43DA-BC3F-A9EDE93FC882}" v="1" dt="2025-10-02T19:44:13.326"/>
    <p1510:client id="{36A3E1E8-2076-BCEF-5013-7F180770CEBC}" v="113" dt="2025-10-03T14:23:50.945"/>
    <p1510:client id="{3A129C14-CB9F-36C8-7A25-FB0EB35CC563}" v="14" dt="2025-10-03T14:53:29.036"/>
    <p1510:client id="{514EBC51-90BE-C3FF-1D80-1D4C111A806F}" v="2" dt="2025-10-03T16:24:15.253"/>
    <p1510:client id="{6F08E9B5-6EF1-491C-94B0-BBC8AB19E32A}" v="9" dt="2025-10-02T19:41:40.478"/>
    <p1510:client id="{91627E2F-00B9-1AD2-9B9B-180F1AC8B868}" v="2" dt="2025-10-02T20:32:24.396"/>
    <p1510:client id="{926D3E70-FDA4-46D0-B7A2-EA2F850A54A7}" v="227" dt="2025-10-03T15:54:49.908"/>
    <p1510:client id="{9D1BE145-C5F7-82DF-E9A3-D29C73CB9535}" v="943" dt="2025-10-03T15:15:51.752"/>
    <p1510:client id="{B99D7498-DB61-4EFD-B14C-C2047E6AC152}" v="929" dt="2025-10-03T18:27:59.513"/>
    <p1510:client id="{D6503448-E5AC-0355-D46F-95B0B6084A5E}" v="1250" dt="2025-10-03T00:41:22.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176" y="33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10/3/2025</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a:t>
            </a:fld>
            <a:endParaRPr lang="en-US"/>
          </a:p>
        </p:txBody>
      </p:sp>
    </p:spTree>
    <p:extLst>
      <p:ext uri="{BB962C8B-B14F-4D97-AF65-F5344CB8AC3E}">
        <p14:creationId xmlns:p14="http://schemas.microsoft.com/office/powerpoint/2010/main" val="225076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6</a:t>
            </a:fld>
            <a:endParaRPr lang="en-US"/>
          </a:p>
        </p:txBody>
      </p:sp>
    </p:spTree>
    <p:extLst>
      <p:ext uri="{BB962C8B-B14F-4D97-AF65-F5344CB8AC3E}">
        <p14:creationId xmlns:p14="http://schemas.microsoft.com/office/powerpoint/2010/main" val="39754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Extraordinary success in the past from both Gavi and GF – we are advocating for things that work and that are making an impact</a:t>
            </a:r>
          </a:p>
        </p:txBody>
      </p:sp>
      <p:sp>
        <p:nvSpPr>
          <p:cNvPr id="4" name="Slide Number Placeholder 3"/>
          <p:cNvSpPr>
            <a:spLocks noGrp="1"/>
          </p:cNvSpPr>
          <p:nvPr>
            <p:ph type="sldNum" sz="quarter" idx="5"/>
          </p:nvPr>
        </p:nvSpPr>
        <p:spPr/>
        <p:txBody>
          <a:bodyPr/>
          <a:lstStyle/>
          <a:p>
            <a:fld id="{85CAB7BD-39FC-4025-912E-E0A3855D3673}" type="slidenum">
              <a:rPr lang="en-US" smtClean="0"/>
              <a:t>12</a:t>
            </a:fld>
            <a:endParaRPr lang="en-US"/>
          </a:p>
        </p:txBody>
      </p:sp>
    </p:spTree>
    <p:extLst>
      <p:ext uri="{BB962C8B-B14F-4D97-AF65-F5344CB8AC3E}">
        <p14:creationId xmlns:p14="http://schemas.microsoft.com/office/powerpoint/2010/main" val="419417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38BD-4E99-9709-BE07-9E71DC73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F71F1-2C68-C8A8-F57B-7748DA8D1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B2555-EC96-19E8-0D18-A48E255BA4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DC4127-729C-C466-E8CF-498915036698}"/>
              </a:ext>
            </a:extLst>
          </p:cNvPr>
          <p:cNvSpPr>
            <a:spLocks noGrp="1"/>
          </p:cNvSpPr>
          <p:nvPr>
            <p:ph type="sldNum" sz="quarter" idx="5"/>
          </p:nvPr>
        </p:nvSpPr>
        <p:spPr/>
        <p:txBody>
          <a:bodyPr/>
          <a:lstStyle/>
          <a:p>
            <a:fld id="{E1A05357-FEDC-42A6-A9AA-A177021FF7C8}" type="slidenum">
              <a:rPr lang="en-US" smtClean="0"/>
              <a:pPr/>
              <a:t>40</a:t>
            </a:fld>
            <a:endParaRPr lang="en-US"/>
          </a:p>
        </p:txBody>
      </p:sp>
    </p:spTree>
    <p:extLst>
      <p:ext uri="{BB962C8B-B14F-4D97-AF65-F5344CB8AC3E}">
        <p14:creationId xmlns:p14="http://schemas.microsoft.com/office/powerpoint/2010/main" val="411449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42</a:t>
            </a:fld>
            <a:endParaRPr lang="en-US"/>
          </a:p>
        </p:txBody>
      </p:sp>
    </p:spTree>
    <p:extLst>
      <p:ext uri="{BB962C8B-B14F-4D97-AF65-F5344CB8AC3E}">
        <p14:creationId xmlns:p14="http://schemas.microsoft.com/office/powerpoint/2010/main" val="201397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10/3/2025</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10/3/2025</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10/3/2025</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10/3/2025</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10/3/2025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10/3/2025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10/3/2025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10/3/2025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10/3/2025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10/3/2025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10/3/2025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81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10/3/2025</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10/3/2025</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10/3/2025</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10/3/2025</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10/3/2025</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10/3/2025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83"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10/3/2025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10/3/2025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9" r:id="rId3"/>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10/3/2025</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lmcvey@results.org" TargetMode="External"/><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jlinn@results.org" TargetMode="Externa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results.org/volunteers/media-tools" TargetMode="External"/><Relationship Id="rId2" Type="http://schemas.openxmlformats.org/officeDocument/2006/relationships/hyperlink" Target="https://results.org/volunteers/action-center/" TargetMode="External"/><Relationship Id="rId1" Type="http://schemas.openxmlformats.org/officeDocument/2006/relationships/slideLayout" Target="../slideLayouts/slideLayout28.xml"/><Relationship Id="rId6" Type="http://schemas.openxmlformats.org/officeDocument/2006/relationships/hyperlink" Target="mailto:jlinn@results.org" TargetMode="External"/><Relationship Id="rId5" Type="http://schemas.openxmlformats.org/officeDocument/2006/relationships/hyperlink" Target="https://results.org/report-media" TargetMode="External"/><Relationship Id="rId4" Type="http://schemas.openxmlformats.org/officeDocument/2006/relationships/hyperlink" Target="https://www.mediaanddemocracyproject.org/journalism-directory/#Directory"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results.zoom.us/j/93668005494"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results.zoom.us/meeting/register/Xbys936KTna8muEBDi480A#/registration"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results.zoom.us/meeting/register/0BOYsJ_FQNa9hNdj0YDnGg#/registration"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togetherwomenrise.org/advocacy/dfw-national-advocacy-chapter/" TargetMode="External"/><Relationship Id="rId2" Type="http://schemas.openxmlformats.org/officeDocument/2006/relationships/hyperlink" Target="https://results.zoom.us/meeting/register/tJEqceqrrDgqHN1Y7YKj-2UZoYWKzO8OVpw-#/registration"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results.zoom.us/j/97263551612" TargetMode="External"/><Relationship Id="rId2" Type="http://schemas.openxmlformats.org/officeDocument/2006/relationships/hyperlink" Target="https://results.zoom.us/j/93668005494"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www.tinyurl.com/RESULTS2025"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l="1413" t="1026" r="978" b="718"/>
          <a:stretch/>
        </p:blipFill>
        <p:spPr>
          <a:xfrm>
            <a:off x="3122011" y="282702"/>
            <a:ext cx="2750998" cy="2930200"/>
          </a:xfrm>
          <a:ln>
            <a:noFill/>
          </a:ln>
        </p:spPr>
      </p:pic>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643159"/>
            <a:ext cx="8229600" cy="857250"/>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br>
            <a:r>
              <a:rPr lang="en-US" sz="2000" b="1">
                <a:solidFill>
                  <a:srgbClr val="D50032"/>
                </a:solidFill>
                <a:latin typeface="Open Sans"/>
                <a:ea typeface="Open Sans"/>
                <a:cs typeface="Open Sans"/>
              </a:rPr>
              <a:t> </a:t>
            </a:r>
            <a:r>
              <a:rPr lang="en-US" sz="2000">
                <a:latin typeface="Open Sans"/>
                <a:ea typeface="Open Sans"/>
                <a:cs typeface="Open Sans"/>
              </a:rPr>
              <a:t> October 4, 2025</a:t>
            </a:r>
            <a:br>
              <a:rPr lang="en-US" sz="3200"/>
            </a:br>
            <a:r>
              <a:rPr lang="en-US" sz="2800" i="1">
                <a:solidFill>
                  <a:srgbClr val="D50032"/>
                </a:solidFill>
                <a:latin typeface="Open Sans"/>
                <a:ea typeface="Open Sans"/>
                <a:cs typeface="Open Sans"/>
              </a:rPr>
              <a:t>Welcome!</a:t>
            </a:r>
            <a:endParaRPr lang="en-US" sz="2800" i="1">
              <a:solidFill>
                <a:srgbClr val="D50032"/>
              </a:solidFill>
            </a:endParaRPr>
          </a:p>
        </p:txBody>
      </p:sp>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563C-3EA4-D0EA-935F-EBFA4506F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63DE0-40F3-4A5E-B05A-B8F985F71B16}"/>
              </a:ext>
            </a:extLst>
          </p:cNvPr>
          <p:cNvSpPr>
            <a:spLocks noGrp="1"/>
          </p:cNvSpPr>
          <p:nvPr>
            <p:ph type="title"/>
          </p:nvPr>
        </p:nvSpPr>
        <p:spPr>
          <a:xfrm>
            <a:off x="650929" y="102393"/>
            <a:ext cx="7401491" cy="857250"/>
          </a:xfrm>
        </p:spPr>
        <p:txBody>
          <a:bodyPr>
            <a:noAutofit/>
          </a:bodyPr>
          <a:lstStyle/>
          <a:p>
            <a:r>
              <a:rPr lang="en-US" sz="2400">
                <a:solidFill>
                  <a:srgbClr val="D50032"/>
                </a:solidFill>
                <a:latin typeface="Open Sans"/>
                <a:ea typeface="Open Sans"/>
                <a:cs typeface="Open Sans"/>
              </a:rPr>
              <a:t>Tell Congress to protect anti-poverty programs</a:t>
            </a:r>
          </a:p>
        </p:txBody>
      </p:sp>
      <p:sp>
        <p:nvSpPr>
          <p:cNvPr id="3" name="Content Placeholder 2">
            <a:extLst>
              <a:ext uri="{FF2B5EF4-FFF2-40B4-BE49-F238E27FC236}">
                <a16:creationId xmlns:a16="http://schemas.microsoft.com/office/drawing/2014/main" id="{A2ECCC74-EEF7-BBCF-3FBE-DBEC0105478F}"/>
              </a:ext>
            </a:extLst>
          </p:cNvPr>
          <p:cNvSpPr>
            <a:spLocks noGrp="1"/>
          </p:cNvSpPr>
          <p:nvPr>
            <p:ph sz="half" idx="1"/>
          </p:nvPr>
        </p:nvSpPr>
        <p:spPr>
          <a:xfrm>
            <a:off x="519194" y="888872"/>
            <a:ext cx="8322590" cy="4015313"/>
          </a:xfrm>
        </p:spPr>
        <p:txBody>
          <a:bodyPr vert="horz" lIns="91440" tIns="45720" rIns="91440" bIns="45720" rtlCol="0" anchor="t">
            <a:noAutofit/>
          </a:bodyPr>
          <a:lstStyle/>
          <a:p>
            <a:pPr marL="0" indent="0">
              <a:lnSpc>
                <a:spcPct val="134000"/>
              </a:lnSpc>
              <a:spcBef>
                <a:spcPts val="0"/>
              </a:spcBef>
              <a:spcAft>
                <a:spcPts val="600"/>
              </a:spcAft>
              <a:buNone/>
            </a:pPr>
            <a:r>
              <a:rPr lang="en-US" sz="1800" b="1" dirty="0">
                <a:latin typeface="Open Sans"/>
                <a:ea typeface="Open Sans"/>
                <a:cs typeface="Open Sans"/>
              </a:rPr>
              <a:t>Use media to draw attention to our issues</a:t>
            </a:r>
            <a:endParaRPr lang="en-US" sz="1800" b="1" dirty="0"/>
          </a:p>
          <a:p>
            <a:pPr>
              <a:lnSpc>
                <a:spcPct val="134000"/>
              </a:lnSpc>
              <a:spcBef>
                <a:spcPts val="0"/>
              </a:spcBef>
              <a:spcAft>
                <a:spcPts val="600"/>
              </a:spcAft>
            </a:pPr>
            <a:r>
              <a:rPr lang="en-US" sz="1600" dirty="0">
                <a:latin typeface="Open Sans"/>
                <a:ea typeface="Open Sans"/>
                <a:cs typeface="Open Sans"/>
              </a:rPr>
              <a:t>During the shutdown, media is your best advocacy tool to get lawmakers’ attention</a:t>
            </a:r>
          </a:p>
          <a:p>
            <a:pPr>
              <a:lnSpc>
                <a:spcPct val="134000"/>
              </a:lnSpc>
              <a:spcBef>
                <a:spcPts val="0"/>
              </a:spcBef>
              <a:spcAft>
                <a:spcPts val="600"/>
              </a:spcAft>
            </a:pPr>
            <a:r>
              <a:rPr lang="en-US" sz="1600" dirty="0">
                <a:latin typeface="Open Sans"/>
                <a:ea typeface="Open Sans"/>
                <a:cs typeface="Open Sans"/>
              </a:rPr>
              <a:t>Tell them to pass a FY26 budget that prioritizes ending poverty and protects constitutional delegation of powers (Congress’ power of the purse)</a:t>
            </a:r>
            <a:endParaRPr lang="en-US" sz="1600" dirty="0"/>
          </a:p>
          <a:p>
            <a:pPr marL="0" indent="0">
              <a:lnSpc>
                <a:spcPct val="134000"/>
              </a:lnSpc>
              <a:spcBef>
                <a:spcPts val="0"/>
              </a:spcBef>
              <a:spcAft>
                <a:spcPts val="600"/>
              </a:spcAft>
              <a:buNone/>
            </a:pPr>
            <a:r>
              <a:rPr lang="en-US" sz="1600" b="1" dirty="0">
                <a:latin typeface="Open Sans"/>
                <a:ea typeface="Open Sans"/>
                <a:cs typeface="Open Sans"/>
              </a:rPr>
              <a:t>Contact members of Congress about the FY26 federal budget</a:t>
            </a:r>
            <a:endParaRPr lang="en-US" sz="1600" dirty="0">
              <a:latin typeface="Open Sans"/>
              <a:ea typeface="Open Sans"/>
              <a:cs typeface="Open Sans"/>
            </a:endParaRPr>
          </a:p>
          <a:p>
            <a:pPr>
              <a:lnSpc>
                <a:spcPct val="134000"/>
              </a:lnSpc>
              <a:spcBef>
                <a:spcPts val="0"/>
              </a:spcBef>
              <a:spcAft>
                <a:spcPts val="600"/>
              </a:spcAft>
            </a:pPr>
            <a:r>
              <a:rPr lang="en-US" sz="1600" dirty="0">
                <a:latin typeface="Open Sans"/>
                <a:ea typeface="Open Sans"/>
                <a:cs typeface="Open Sans"/>
              </a:rPr>
              <a:t>Email/call aides urging their bosses to fund WIC and Housing Choice Vouchers at levels that meet current need </a:t>
            </a:r>
            <a:r>
              <a:rPr lang="en-US" sz="1600" i="1" dirty="0">
                <a:latin typeface="Open Sans"/>
                <a:ea typeface="Open Sans"/>
                <a:cs typeface="Open Sans"/>
              </a:rPr>
              <a:t>(with the shutdown, they may be slow to respond)</a:t>
            </a:r>
          </a:p>
          <a:p>
            <a:pPr>
              <a:lnSpc>
                <a:spcPct val="134000"/>
              </a:lnSpc>
              <a:spcBef>
                <a:spcPts val="0"/>
              </a:spcBef>
              <a:spcAft>
                <a:spcPts val="600"/>
              </a:spcAft>
            </a:pPr>
            <a:r>
              <a:rPr lang="en-US" sz="1600" dirty="0">
                <a:latin typeface="Open Sans"/>
                <a:ea typeface="Open Sans"/>
                <a:cs typeface="Open Sans"/>
              </a:rPr>
              <a:t>Budget must include language ensuring funding will be spent as directed</a:t>
            </a:r>
          </a:p>
          <a:p>
            <a:pPr marL="0" indent="0">
              <a:lnSpc>
                <a:spcPct val="134000"/>
              </a:lnSpc>
              <a:spcBef>
                <a:spcPts val="0"/>
              </a:spcBef>
              <a:spcAft>
                <a:spcPts val="600"/>
              </a:spcAft>
              <a:buNone/>
            </a:pPr>
            <a:r>
              <a:rPr lang="en-US" sz="1200" b="1" dirty="0">
                <a:solidFill>
                  <a:srgbClr val="D50032"/>
                </a:solidFill>
                <a:latin typeface="Open Sans"/>
                <a:ea typeface="Open Sans"/>
                <a:cs typeface="Open Sans"/>
              </a:rPr>
              <a:t>Specific ask for Democrats: </a:t>
            </a:r>
            <a:r>
              <a:rPr lang="en-US" sz="1200" dirty="0">
                <a:latin typeface="Open Sans"/>
                <a:ea typeface="Open Sans"/>
                <a:cs typeface="Open Sans"/>
              </a:rPr>
              <a:t>Urge them to co-sponsor the </a:t>
            </a:r>
            <a:r>
              <a:rPr lang="en-US" sz="1200" i="1" dirty="0">
                <a:latin typeface="Open Sans"/>
                <a:ea typeface="Open Sans"/>
                <a:cs typeface="Open Sans"/>
              </a:rPr>
              <a:t>Restoring Food Security for American Families and Farmers Act of 2025 </a:t>
            </a:r>
            <a:r>
              <a:rPr lang="en-US" sz="1200" dirty="0">
                <a:latin typeface="Open Sans"/>
                <a:ea typeface="Open Sans"/>
                <a:cs typeface="Open Sans"/>
              </a:rPr>
              <a:t>(repeals OBBBA’s SNAP cuts) – bill to be introduced soon!</a:t>
            </a:r>
          </a:p>
        </p:txBody>
      </p:sp>
      <p:sp>
        <p:nvSpPr>
          <p:cNvPr id="5" name="Slide Number Placeholder 4">
            <a:extLst>
              <a:ext uri="{FF2B5EF4-FFF2-40B4-BE49-F238E27FC236}">
                <a16:creationId xmlns:a16="http://schemas.microsoft.com/office/drawing/2014/main" id="{37B60053-BB4F-3926-F2D7-DED5163B59A1}"/>
              </a:ext>
            </a:extLst>
          </p:cNvPr>
          <p:cNvSpPr>
            <a:spLocks noGrp="1"/>
          </p:cNvSpPr>
          <p:nvPr>
            <p:ph type="sldNum" sz="quarter" idx="12"/>
          </p:nvPr>
        </p:nvSpPr>
        <p:spPr/>
        <p:txBody>
          <a:bodyPr/>
          <a:lstStyle/>
          <a:p>
            <a:fld id="{307E6868-079E-1649-B8D1-459B42CE4DE3}" type="slidenum">
              <a:rPr lang="en-US" smtClean="0"/>
              <a:t>10</a:t>
            </a:fld>
            <a:endParaRPr lang="en-US"/>
          </a:p>
        </p:txBody>
      </p:sp>
    </p:spTree>
    <p:extLst>
      <p:ext uri="{BB962C8B-B14F-4D97-AF65-F5344CB8AC3E}">
        <p14:creationId xmlns:p14="http://schemas.microsoft.com/office/powerpoint/2010/main" val="257676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Global Poverty Campaigns</a:t>
            </a:r>
            <a:endParaRPr lang="en-US"/>
          </a:p>
        </p:txBody>
      </p:sp>
    </p:spTree>
    <p:extLst>
      <p:ext uri="{BB962C8B-B14F-4D97-AF65-F5344CB8AC3E}">
        <p14:creationId xmlns:p14="http://schemas.microsoft.com/office/powerpoint/2010/main" val="113543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6D5730-30AC-CD31-47D0-A0D9C38E37CB}"/>
              </a:ext>
            </a:extLst>
          </p:cNvPr>
          <p:cNvPicPr>
            <a:picLocks noChangeAspect="1"/>
          </p:cNvPicPr>
          <p:nvPr/>
        </p:nvPicPr>
        <p:blipFill rotWithShape="1">
          <a:blip r:embed="rId3">
            <a:extLst>
              <a:ext uri="{28A0092B-C50C-407E-A947-70E740481C1C}">
                <a14:useLocalDpi xmlns:a14="http://schemas.microsoft.com/office/drawing/2010/main" val="0"/>
              </a:ext>
            </a:extLst>
          </a:blip>
          <a:srcRect b="40"/>
          <a:stretch/>
        </p:blipFill>
        <p:spPr>
          <a:xfrm rot="19849264">
            <a:off x="-71214" y="907046"/>
            <a:ext cx="3781698" cy="5165127"/>
          </a:xfrm>
          <a:prstGeom prst="rect">
            <a:avLst/>
          </a:prstGeom>
        </p:spPr>
      </p:pic>
      <p:pic>
        <p:nvPicPr>
          <p:cNvPr id="2" name="Picture 1">
            <a:extLst>
              <a:ext uri="{FF2B5EF4-FFF2-40B4-BE49-F238E27FC236}">
                <a16:creationId xmlns:a16="http://schemas.microsoft.com/office/drawing/2014/main" id="{D380EB0F-5F92-971C-2D5A-8CE598D733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5210" y="1374779"/>
            <a:ext cx="3194757" cy="3138344"/>
          </a:xfrm>
          <a:prstGeom prst="rect">
            <a:avLst/>
          </a:prstGeom>
        </p:spPr>
      </p:pic>
      <p:sp>
        <p:nvSpPr>
          <p:cNvPr id="3" name="Title 2">
            <a:extLst>
              <a:ext uri="{FF2B5EF4-FFF2-40B4-BE49-F238E27FC236}">
                <a16:creationId xmlns:a16="http://schemas.microsoft.com/office/drawing/2014/main" id="{05CF9A0E-4213-4BB2-3599-5C932A9FFC52}"/>
              </a:ext>
            </a:extLst>
          </p:cNvPr>
          <p:cNvSpPr>
            <a:spLocks noGrp="1"/>
          </p:cNvSpPr>
          <p:nvPr>
            <p:ph type="title"/>
          </p:nvPr>
        </p:nvSpPr>
        <p:spPr>
          <a:xfrm>
            <a:off x="4244721" y="1783762"/>
            <a:ext cx="4645091" cy="2078332"/>
          </a:xfrm>
        </p:spPr>
        <p:txBody>
          <a:bodyPr>
            <a:noAutofit/>
          </a:bodyPr>
          <a:lstStyle/>
          <a:p>
            <a:pPr algn="l">
              <a:spcBef>
                <a:spcPct val="20000"/>
              </a:spcBef>
            </a:pPr>
            <a:r>
              <a:rPr lang="en-US" sz="2400" b="0">
                <a:solidFill>
                  <a:schemeClr val="tx1"/>
                </a:solidFill>
                <a:latin typeface="Open Sans"/>
                <a:ea typeface="Open Sans"/>
                <a:cs typeface="Open Sans"/>
              </a:rPr>
              <a:t>Gavi has helped immunize over 72 million in 2024 alone.</a:t>
            </a:r>
            <a:endParaRPr lang="en-US" sz="2400" b="0">
              <a:solidFill>
                <a:schemeClr val="tx1"/>
              </a:solidFill>
            </a:endParaRPr>
          </a:p>
          <a:p>
            <a:pPr algn="l"/>
            <a:br>
              <a:rPr lang="en-US" sz="2400" b="0"/>
            </a:br>
            <a:r>
              <a:rPr lang="en-US" sz="2400" b="0">
                <a:solidFill>
                  <a:schemeClr val="tx1"/>
                </a:solidFill>
                <a:latin typeface="Open Sans"/>
                <a:ea typeface="Open Sans"/>
                <a:cs typeface="Open Sans"/>
              </a:rPr>
              <a:t>Every 5 minutes, 6 people's lives will have been saved by Gavi-supported vaccines.</a:t>
            </a:r>
            <a:endParaRPr lang="en-US" sz="2400" b="0">
              <a:solidFill>
                <a:schemeClr val="tx1"/>
              </a:solidFill>
            </a:endParaRPr>
          </a:p>
        </p:txBody>
      </p:sp>
      <p:sp>
        <p:nvSpPr>
          <p:cNvPr id="5" name="Title 1">
            <a:extLst>
              <a:ext uri="{FF2B5EF4-FFF2-40B4-BE49-F238E27FC236}">
                <a16:creationId xmlns:a16="http://schemas.microsoft.com/office/drawing/2014/main" id="{3C8EEE71-67B8-DF8C-DA10-DFCA4922DFDC}"/>
              </a:ext>
            </a:extLst>
          </p:cNvPr>
          <p:cNvSpPr txBox="1">
            <a:spLocks/>
          </p:cNvSpPr>
          <p:nvPr/>
        </p:nvSpPr>
        <p:spPr>
          <a:xfrm>
            <a:off x="543975" y="136237"/>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dirty="0">
                <a:solidFill>
                  <a:srgbClr val="D50032"/>
                </a:solidFill>
                <a:latin typeface="Open Sans"/>
                <a:ea typeface="Open Sans"/>
                <a:cs typeface="Open Sans"/>
              </a:rPr>
              <a:t>Gavi impact</a:t>
            </a:r>
            <a:endParaRPr lang="en-US" dirty="0">
              <a:solidFill>
                <a:srgbClr val="D50032"/>
              </a:solidFill>
            </a:endParaRPr>
          </a:p>
        </p:txBody>
      </p:sp>
    </p:spTree>
    <p:extLst>
      <p:ext uri="{BB962C8B-B14F-4D97-AF65-F5344CB8AC3E}">
        <p14:creationId xmlns:p14="http://schemas.microsoft.com/office/powerpoint/2010/main" val="246091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876B-7876-47E4-39AC-5919AFB3FC7B}"/>
              </a:ext>
            </a:extLst>
          </p:cNvPr>
          <p:cNvSpPr>
            <a:spLocks noGrp="1"/>
          </p:cNvSpPr>
          <p:nvPr>
            <p:ph type="title"/>
          </p:nvPr>
        </p:nvSpPr>
        <p:spPr>
          <a:xfrm>
            <a:off x="4402667" y="789385"/>
            <a:ext cx="3456024" cy="857250"/>
          </a:xfrm>
        </p:spPr>
        <p:txBody>
          <a:bodyPr>
            <a:normAutofit fontScale="90000"/>
          </a:bodyPr>
          <a:lstStyle/>
          <a:p>
            <a:pPr algn="l"/>
            <a:r>
              <a:rPr lang="en-US" dirty="0">
                <a:solidFill>
                  <a:srgbClr val="D50032"/>
                </a:solidFill>
                <a:latin typeface="Open Sans"/>
                <a:ea typeface="Open Sans"/>
                <a:cs typeface="Open Sans"/>
              </a:rPr>
              <a:t>Global Fund impact:</a:t>
            </a:r>
            <a:endParaRPr lang="en-US" dirty="0">
              <a:solidFill>
                <a:srgbClr val="D50032"/>
              </a:solidFill>
            </a:endParaRPr>
          </a:p>
        </p:txBody>
      </p:sp>
      <p:sp>
        <p:nvSpPr>
          <p:cNvPr id="3" name="Content Placeholder 2">
            <a:extLst>
              <a:ext uri="{FF2B5EF4-FFF2-40B4-BE49-F238E27FC236}">
                <a16:creationId xmlns:a16="http://schemas.microsoft.com/office/drawing/2014/main" id="{10FFA8CD-A959-1FFA-ED41-3A9C5BE621DF}"/>
              </a:ext>
            </a:extLst>
          </p:cNvPr>
          <p:cNvSpPr>
            <a:spLocks noGrp="1"/>
          </p:cNvSpPr>
          <p:nvPr>
            <p:ph sz="half" idx="1"/>
          </p:nvPr>
        </p:nvSpPr>
        <p:spPr>
          <a:xfrm>
            <a:off x="4487333" y="1945217"/>
            <a:ext cx="4461935" cy="3394472"/>
          </a:xfrm>
        </p:spPr>
        <p:txBody>
          <a:bodyPr vert="horz" lIns="91440" tIns="45720" rIns="91440" bIns="45720" rtlCol="0" anchor="t">
            <a:normAutofit/>
          </a:bodyPr>
          <a:lstStyle/>
          <a:p>
            <a:pPr marL="0" indent="0">
              <a:buNone/>
            </a:pPr>
            <a:r>
              <a:rPr lang="en-US" sz="2400">
                <a:latin typeface="Open Sans"/>
                <a:ea typeface="Open Sans"/>
                <a:cs typeface="Open Sans"/>
              </a:rPr>
              <a:t>In 2024 alone…</a:t>
            </a:r>
          </a:p>
          <a:p>
            <a:r>
              <a:rPr lang="en-US" sz="2400">
                <a:latin typeface="Open Sans"/>
                <a:ea typeface="Open Sans"/>
                <a:cs typeface="Open Sans"/>
              </a:rPr>
              <a:t>7.4 million people treated for TB</a:t>
            </a:r>
          </a:p>
          <a:p>
            <a:r>
              <a:rPr lang="en-US" sz="2400">
                <a:latin typeface="Open Sans"/>
                <a:ea typeface="Open Sans"/>
                <a:cs typeface="Open Sans"/>
              </a:rPr>
              <a:t>25.6 million people on HIV/AIDS treatment</a:t>
            </a:r>
            <a:endParaRPr lang="en-US" sz="2400"/>
          </a:p>
          <a:p>
            <a:endParaRPr lang="en-US"/>
          </a:p>
        </p:txBody>
      </p:sp>
      <p:sp>
        <p:nvSpPr>
          <p:cNvPr id="5" name="Slide Number Placeholder 4">
            <a:extLst>
              <a:ext uri="{FF2B5EF4-FFF2-40B4-BE49-F238E27FC236}">
                <a16:creationId xmlns:a16="http://schemas.microsoft.com/office/drawing/2014/main" id="{EE423AB1-49F5-1717-F4E1-E5EF89FA4DB8}"/>
              </a:ext>
            </a:extLst>
          </p:cNvPr>
          <p:cNvSpPr>
            <a:spLocks noGrp="1"/>
          </p:cNvSpPr>
          <p:nvPr>
            <p:ph type="sldNum" sz="quarter" idx="12"/>
          </p:nvPr>
        </p:nvSpPr>
        <p:spPr/>
        <p:txBody>
          <a:bodyPr/>
          <a:lstStyle/>
          <a:p>
            <a:fld id="{307E6868-079E-1649-B8D1-459B42CE4DE3}" type="slidenum">
              <a:rPr lang="en-US" smtClean="0"/>
              <a:t>13</a:t>
            </a:fld>
            <a:endParaRPr lang="en-US"/>
          </a:p>
        </p:txBody>
      </p:sp>
      <p:pic>
        <p:nvPicPr>
          <p:cNvPr id="6" name="Picture 5" descr="A yellow circle with black text and a blue red and yellow circle with black text&#10;&#10;AI-generated content may be incorrect.">
            <a:extLst>
              <a:ext uri="{FF2B5EF4-FFF2-40B4-BE49-F238E27FC236}">
                <a16:creationId xmlns:a16="http://schemas.microsoft.com/office/drawing/2014/main" id="{EFCA59C0-90DF-FD3E-F750-D3E78D4770EA}"/>
              </a:ext>
            </a:extLst>
          </p:cNvPr>
          <p:cNvPicPr>
            <a:picLocks noChangeAspect="1"/>
          </p:cNvPicPr>
          <p:nvPr/>
        </p:nvPicPr>
        <p:blipFill>
          <a:blip r:embed="rId2"/>
          <a:stretch>
            <a:fillRect/>
          </a:stretch>
        </p:blipFill>
        <p:spPr>
          <a:xfrm>
            <a:off x="287867" y="0"/>
            <a:ext cx="4114800" cy="5143500"/>
          </a:xfrm>
          <a:prstGeom prst="rect">
            <a:avLst/>
          </a:prstGeom>
        </p:spPr>
      </p:pic>
    </p:spTree>
    <p:extLst>
      <p:ext uri="{BB962C8B-B14F-4D97-AF65-F5344CB8AC3E}">
        <p14:creationId xmlns:p14="http://schemas.microsoft.com/office/powerpoint/2010/main" val="68847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4A1D-8F07-13ED-8C62-D6FE0CB4E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87D3D-A58D-CDB9-8935-490CF7A64843}"/>
              </a:ext>
            </a:extLst>
          </p:cNvPr>
          <p:cNvSpPr>
            <a:spLocks noGrp="1"/>
          </p:cNvSpPr>
          <p:nvPr>
            <p:ph type="title"/>
          </p:nvPr>
        </p:nvSpPr>
        <p:spPr>
          <a:xfrm>
            <a:off x="871254" y="170261"/>
            <a:ext cx="7401491" cy="857250"/>
          </a:xfrm>
        </p:spPr>
        <p:txBody>
          <a:bodyPr>
            <a:normAutofit/>
          </a:bodyPr>
          <a:lstStyle/>
          <a:p>
            <a:r>
              <a:rPr lang="en-US" sz="3200" dirty="0">
                <a:solidFill>
                  <a:srgbClr val="D50032"/>
                </a:solidFill>
                <a:latin typeface="Open Sans"/>
                <a:ea typeface="Open Sans"/>
                <a:cs typeface="Open Sans"/>
              </a:rPr>
              <a:t>Our focus remains the same</a:t>
            </a:r>
            <a:endParaRPr lang="en-US" sz="3200" dirty="0"/>
          </a:p>
        </p:txBody>
      </p:sp>
      <p:sp>
        <p:nvSpPr>
          <p:cNvPr id="3" name="Content Placeholder 2">
            <a:extLst>
              <a:ext uri="{FF2B5EF4-FFF2-40B4-BE49-F238E27FC236}">
                <a16:creationId xmlns:a16="http://schemas.microsoft.com/office/drawing/2014/main" id="{4921FDAE-426C-9F57-8612-6FE8A782B77B}"/>
              </a:ext>
            </a:extLst>
          </p:cNvPr>
          <p:cNvSpPr>
            <a:spLocks noGrp="1"/>
          </p:cNvSpPr>
          <p:nvPr>
            <p:ph sz="half" idx="1"/>
          </p:nvPr>
        </p:nvSpPr>
        <p:spPr>
          <a:xfrm>
            <a:off x="871599" y="1200151"/>
            <a:ext cx="7401146" cy="3394472"/>
          </a:xfrm>
        </p:spPr>
        <p:txBody>
          <a:bodyPr vert="horz" lIns="91440" tIns="45720" rIns="91440" bIns="45720" rtlCol="0" anchor="t">
            <a:normAutofit fontScale="40000" lnSpcReduction="20000"/>
          </a:bodyPr>
          <a:lstStyle/>
          <a:p>
            <a:pPr marL="0" indent="0">
              <a:lnSpc>
                <a:spcPct val="134000"/>
              </a:lnSpc>
              <a:spcBef>
                <a:spcPts val="0"/>
              </a:spcBef>
              <a:buNone/>
            </a:pPr>
            <a:endParaRPr lang="en-US" b="1" dirty="0">
              <a:latin typeface="Open Sans"/>
              <a:ea typeface="Open Sans"/>
              <a:cs typeface="Open Sans"/>
            </a:endParaRPr>
          </a:p>
          <a:p>
            <a:pPr lvl="1">
              <a:lnSpc>
                <a:spcPct val="134000"/>
              </a:lnSpc>
              <a:spcBef>
                <a:spcPts val="0"/>
              </a:spcBef>
            </a:pPr>
            <a:r>
              <a:rPr lang="en-US" sz="6000" dirty="0">
                <a:latin typeface="Open Sans"/>
                <a:ea typeface="Open Sans"/>
                <a:cs typeface="Open Sans"/>
              </a:rPr>
              <a:t>Fund high-impact global health and education programs, with an urgent focus on Global Fund</a:t>
            </a:r>
          </a:p>
          <a:p>
            <a:pPr lvl="1">
              <a:lnSpc>
                <a:spcPct val="134000"/>
              </a:lnSpc>
              <a:spcBef>
                <a:spcPts val="0"/>
              </a:spcBef>
            </a:pPr>
            <a:endParaRPr lang="en-US" sz="6000" dirty="0">
              <a:latin typeface="Open Sans"/>
              <a:ea typeface="Open Sans"/>
              <a:cs typeface="Open Sans"/>
            </a:endParaRPr>
          </a:p>
          <a:p>
            <a:pPr lvl="1">
              <a:lnSpc>
                <a:spcPct val="134000"/>
              </a:lnSpc>
              <a:spcBef>
                <a:spcPts val="0"/>
              </a:spcBef>
            </a:pPr>
            <a:r>
              <a:rPr lang="en-US" sz="6000" dirty="0">
                <a:latin typeface="Open Sans"/>
                <a:ea typeface="Open Sans"/>
                <a:cs typeface="Open Sans"/>
              </a:rPr>
              <a:t>Hold administration accountable on outcomes for global health and poverty</a:t>
            </a:r>
          </a:p>
          <a:p>
            <a:pPr lvl="1">
              <a:lnSpc>
                <a:spcPct val="134000"/>
              </a:lnSpc>
              <a:spcBef>
                <a:spcPts val="0"/>
              </a:spcBef>
            </a:pPr>
            <a:endParaRPr lang="en-US" dirty="0">
              <a:latin typeface="Open Sans"/>
              <a:ea typeface="Open Sans"/>
              <a:cs typeface="Open Sans"/>
            </a:endParaRPr>
          </a:p>
          <a:p>
            <a:pPr lvl="1">
              <a:lnSpc>
                <a:spcPct val="134000"/>
              </a:lnSpc>
              <a:spcBef>
                <a:spcPts val="0"/>
              </a:spcBef>
            </a:pPr>
            <a:endParaRPr lang="en-US" b="1" dirty="0">
              <a:latin typeface="Open Sans"/>
              <a:ea typeface="Open Sans"/>
              <a:cs typeface="Open Sans"/>
            </a:endParaRPr>
          </a:p>
          <a:p>
            <a:pPr marL="0" indent="0">
              <a:lnSpc>
                <a:spcPct val="134000"/>
              </a:lnSpc>
              <a:spcBef>
                <a:spcPts val="0"/>
              </a:spcBef>
              <a:buNone/>
            </a:pPr>
            <a:r>
              <a:rPr lang="en-US" b="1" dirty="0">
                <a:latin typeface="Open Sans"/>
                <a:ea typeface="Open Sans"/>
                <a:cs typeface="Open Sans"/>
              </a:rPr>
              <a:t> </a:t>
            </a:r>
          </a:p>
        </p:txBody>
      </p:sp>
      <p:sp>
        <p:nvSpPr>
          <p:cNvPr id="5" name="Slide Number Placeholder 4">
            <a:extLst>
              <a:ext uri="{FF2B5EF4-FFF2-40B4-BE49-F238E27FC236}">
                <a16:creationId xmlns:a16="http://schemas.microsoft.com/office/drawing/2014/main" id="{FD089870-339B-CD37-D6B2-FDD39B726DD5}"/>
              </a:ext>
            </a:extLst>
          </p:cNvPr>
          <p:cNvSpPr>
            <a:spLocks noGrp="1"/>
          </p:cNvSpPr>
          <p:nvPr>
            <p:ph type="sldNum" sz="quarter" idx="12"/>
          </p:nvPr>
        </p:nvSpPr>
        <p:spPr/>
        <p:txBody>
          <a:bodyPr/>
          <a:lstStyle/>
          <a:p>
            <a:fld id="{307E6868-079E-1649-B8D1-459B42CE4DE3}" type="slidenum">
              <a:rPr lang="en-US" smtClean="0"/>
              <a:t>14</a:t>
            </a:fld>
            <a:endParaRPr lang="en-US"/>
          </a:p>
        </p:txBody>
      </p:sp>
    </p:spTree>
    <p:extLst>
      <p:ext uri="{BB962C8B-B14F-4D97-AF65-F5344CB8AC3E}">
        <p14:creationId xmlns:p14="http://schemas.microsoft.com/office/powerpoint/2010/main" val="193673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82A-8CCE-0E90-9E2D-9E3096045E60}"/>
              </a:ext>
            </a:extLst>
          </p:cNvPr>
          <p:cNvSpPr>
            <a:spLocks noGrp="1"/>
          </p:cNvSpPr>
          <p:nvPr>
            <p:ph type="title"/>
          </p:nvPr>
        </p:nvSpPr>
        <p:spPr>
          <a:xfrm>
            <a:off x="795054" y="170261"/>
            <a:ext cx="7401491" cy="857250"/>
          </a:xfrm>
        </p:spPr>
        <p:txBody>
          <a:bodyPr>
            <a:normAutofit/>
          </a:bodyPr>
          <a:lstStyle/>
          <a:p>
            <a:r>
              <a:rPr lang="en-US" sz="3200" dirty="0">
                <a:solidFill>
                  <a:srgbClr val="D50032"/>
                </a:solidFill>
                <a:latin typeface="Open Sans"/>
                <a:ea typeface="Open Sans"/>
                <a:cs typeface="Open Sans"/>
              </a:rPr>
              <a:t>Global congressional actions</a:t>
            </a:r>
            <a:endParaRPr lang="en-US" sz="3200" dirty="0">
              <a:solidFill>
                <a:srgbClr val="D50032"/>
              </a:solidFill>
            </a:endParaRPr>
          </a:p>
        </p:txBody>
      </p:sp>
      <p:sp>
        <p:nvSpPr>
          <p:cNvPr id="3" name="Content Placeholder 2">
            <a:extLst>
              <a:ext uri="{FF2B5EF4-FFF2-40B4-BE49-F238E27FC236}">
                <a16:creationId xmlns:a16="http://schemas.microsoft.com/office/drawing/2014/main" id="{DA7DE4C5-9929-07EE-5A59-05F03B7CEF97}"/>
              </a:ext>
            </a:extLst>
          </p:cNvPr>
          <p:cNvSpPr>
            <a:spLocks noGrp="1"/>
          </p:cNvSpPr>
          <p:nvPr>
            <p:ph sz="half" idx="1"/>
          </p:nvPr>
        </p:nvSpPr>
        <p:spPr/>
        <p:txBody>
          <a:bodyPr vert="horz" lIns="91440" tIns="45720" rIns="91440" bIns="45720" rtlCol="0" anchor="t">
            <a:normAutofit fontScale="77500" lnSpcReduction="20000"/>
          </a:bodyPr>
          <a:lstStyle/>
          <a:p>
            <a:pPr marL="0" indent="0">
              <a:lnSpc>
                <a:spcPct val="134000"/>
              </a:lnSpc>
              <a:spcBef>
                <a:spcPts val="0"/>
              </a:spcBef>
              <a:buNone/>
            </a:pPr>
            <a:r>
              <a:rPr lang="en-US" b="1" dirty="0">
                <a:latin typeface="Open Sans"/>
                <a:ea typeface="Open Sans"/>
                <a:cs typeface="Open Sans"/>
              </a:rPr>
              <a:t>Senate: </a:t>
            </a:r>
            <a:r>
              <a:rPr lang="en-US" dirty="0">
                <a:latin typeface="Open Sans"/>
                <a:ea typeface="Open Sans"/>
                <a:cs typeface="Open Sans"/>
              </a:rPr>
              <a:t>Finalize FY26 bill with strong investments</a:t>
            </a:r>
            <a:endParaRPr lang="en-US" dirty="0"/>
          </a:p>
          <a:p>
            <a:pPr marL="0" indent="0">
              <a:lnSpc>
                <a:spcPct val="134000"/>
              </a:lnSpc>
              <a:spcBef>
                <a:spcPts val="0"/>
              </a:spcBef>
              <a:buNone/>
            </a:pPr>
            <a:endParaRPr lang="en-US" dirty="0">
              <a:latin typeface="Open Sans"/>
              <a:ea typeface="Open Sans"/>
              <a:cs typeface="Open Sans"/>
            </a:endParaRPr>
          </a:p>
          <a:p>
            <a:pPr marL="0" indent="0">
              <a:lnSpc>
                <a:spcPct val="134000"/>
              </a:lnSpc>
              <a:spcBef>
                <a:spcPts val="0"/>
              </a:spcBef>
              <a:buNone/>
            </a:pPr>
            <a:r>
              <a:rPr lang="en-US" b="1" dirty="0">
                <a:latin typeface="Open Sans"/>
                <a:ea typeface="Open Sans"/>
                <a:cs typeface="Open Sans"/>
              </a:rPr>
              <a:t>Both Chambers: </a:t>
            </a:r>
            <a:r>
              <a:rPr lang="en-US" dirty="0">
                <a:latin typeface="Open Sans"/>
                <a:ea typeface="Open Sans"/>
                <a:cs typeface="Open Sans"/>
              </a:rPr>
              <a:t>Hold the White House accountable to spend the money it already has for the fight against global poverty. </a:t>
            </a:r>
            <a:endParaRPr lang="en-US" dirty="0"/>
          </a:p>
        </p:txBody>
      </p:sp>
      <p:sp>
        <p:nvSpPr>
          <p:cNvPr id="4" name="Content Placeholder 3">
            <a:extLst>
              <a:ext uri="{FF2B5EF4-FFF2-40B4-BE49-F238E27FC236}">
                <a16:creationId xmlns:a16="http://schemas.microsoft.com/office/drawing/2014/main" id="{637030B3-8A12-90A7-EFAE-11547CA00513}"/>
              </a:ext>
            </a:extLst>
          </p:cNvPr>
          <p:cNvSpPr>
            <a:spLocks noGrp="1"/>
          </p:cNvSpPr>
          <p:nvPr>
            <p:ph sz="half" idx="2"/>
          </p:nvPr>
        </p:nvSpPr>
        <p:spPr>
          <a:xfrm>
            <a:off x="5034094" y="1200151"/>
            <a:ext cx="3947173" cy="3394472"/>
          </a:xfrm>
        </p:spPr>
        <p:txBody>
          <a:bodyPr vert="horz" lIns="91440" tIns="45720" rIns="91440" bIns="45720" rtlCol="0" anchor="t">
            <a:normAutofit fontScale="77500" lnSpcReduction="20000"/>
          </a:bodyPr>
          <a:lstStyle/>
          <a:p>
            <a:pPr marL="0" indent="0">
              <a:lnSpc>
                <a:spcPct val="134000"/>
              </a:lnSpc>
              <a:buNone/>
            </a:pPr>
            <a:r>
              <a:rPr lang="en-US" b="1" dirty="0">
                <a:latin typeface="Open Sans"/>
                <a:ea typeface="Open Sans"/>
                <a:cs typeface="Open Sans"/>
              </a:rPr>
              <a:t>Champions for the Global Fund: </a:t>
            </a:r>
            <a:r>
              <a:rPr lang="en-US" dirty="0"/>
              <a:t>Standing up for the U.S. 1:2 match, and making sure the U.S. does its part to help save 23 million lives. </a:t>
            </a:r>
          </a:p>
        </p:txBody>
      </p:sp>
      <p:sp>
        <p:nvSpPr>
          <p:cNvPr id="5" name="Slide Number Placeholder 4">
            <a:extLst>
              <a:ext uri="{FF2B5EF4-FFF2-40B4-BE49-F238E27FC236}">
                <a16:creationId xmlns:a16="http://schemas.microsoft.com/office/drawing/2014/main" id="{EC7A7AD2-DB0B-9CB0-A905-EE16368CF539}"/>
              </a:ext>
            </a:extLst>
          </p:cNvPr>
          <p:cNvSpPr>
            <a:spLocks noGrp="1"/>
          </p:cNvSpPr>
          <p:nvPr>
            <p:ph type="sldNum" sz="quarter" idx="12"/>
          </p:nvPr>
        </p:nvSpPr>
        <p:spPr/>
        <p:txBody>
          <a:bodyPr/>
          <a:lstStyle/>
          <a:p>
            <a:fld id="{307E6868-079E-1649-B8D1-459B42CE4DE3}" type="slidenum">
              <a:rPr lang="en-US" smtClean="0"/>
              <a:t>15</a:t>
            </a:fld>
            <a:endParaRPr lang="en-US"/>
          </a:p>
        </p:txBody>
      </p:sp>
      <p:cxnSp>
        <p:nvCxnSpPr>
          <p:cNvPr id="7" name="Straight Connector 6">
            <a:extLst>
              <a:ext uri="{FF2B5EF4-FFF2-40B4-BE49-F238E27FC236}">
                <a16:creationId xmlns:a16="http://schemas.microsoft.com/office/drawing/2014/main" id="{1B775ED1-151D-86D6-77BB-E870AC8F4E49}"/>
              </a:ext>
            </a:extLst>
          </p:cNvPr>
          <p:cNvCxnSpPr/>
          <p:nvPr/>
        </p:nvCxnSpPr>
        <p:spPr>
          <a:xfrm>
            <a:off x="4572000" y="1200151"/>
            <a:ext cx="0" cy="3389152"/>
          </a:xfrm>
          <a:prstGeom prst="line">
            <a:avLst/>
          </a:prstGeom>
          <a:ln w="444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91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a:xfrm>
            <a:off x="528338" y="3578679"/>
            <a:ext cx="8094662" cy="857250"/>
          </a:xfrm>
        </p:spPr>
        <p:txBody>
          <a:bodyPr vert="horz" lIns="91440" tIns="45720" rIns="91440" bIns="45720" rtlCol="0" anchor="ctr">
            <a:noAutofit/>
          </a:bodyPr>
          <a:lstStyle/>
          <a:p>
            <a:r>
              <a:rPr lang="en-US" sz="3200">
                <a:latin typeface="Open Sans"/>
                <a:ea typeface="Open Sans"/>
                <a:cs typeface="Open Sans"/>
              </a:rPr>
              <a:t>Grassroots Inspiration and Action</a:t>
            </a:r>
            <a:endParaRPr lang="en-US" sz="3200"/>
          </a:p>
        </p:txBody>
      </p:sp>
    </p:spTree>
    <p:extLst>
      <p:ext uri="{BB962C8B-B14F-4D97-AF65-F5344CB8AC3E}">
        <p14:creationId xmlns:p14="http://schemas.microsoft.com/office/powerpoint/2010/main" val="189832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3019-1D77-717A-6507-257078F8F748}"/>
            </a:ext>
          </a:extLst>
        </p:cNvPr>
        <p:cNvGrpSpPr/>
        <p:nvPr/>
      </p:nvGrpSpPr>
      <p:grpSpPr>
        <a:xfrm>
          <a:off x="0" y="0"/>
          <a:ext cx="0" cy="0"/>
          <a:chOff x="0" y="0"/>
          <a:chExt cx="0" cy="0"/>
        </a:xfrm>
      </p:grpSpPr>
      <p:pic>
        <p:nvPicPr>
          <p:cNvPr id="4" name="Picture 3" descr="A person smiling in front of a building&#10;&#10;AI-generated content may be incorrect.">
            <a:extLst>
              <a:ext uri="{FF2B5EF4-FFF2-40B4-BE49-F238E27FC236}">
                <a16:creationId xmlns:a16="http://schemas.microsoft.com/office/drawing/2014/main" id="{CDCFBEE4-A84D-D99F-B343-85B4D979B5FA}"/>
              </a:ext>
            </a:extLst>
          </p:cNvPr>
          <p:cNvPicPr>
            <a:picLocks noChangeAspect="1"/>
          </p:cNvPicPr>
          <p:nvPr/>
        </p:nvPicPr>
        <p:blipFill>
          <a:blip r:embed="rId2"/>
          <a:srcRect l="16" t="13" r="16" b="17"/>
          <a:stretch>
            <a:fillRect/>
          </a:stretch>
        </p:blipFill>
        <p:spPr>
          <a:xfrm>
            <a:off x="957469" y="989767"/>
            <a:ext cx="3297191" cy="3077444"/>
          </a:xfrm>
          <a:prstGeom prst="rect">
            <a:avLst/>
          </a:prstGeom>
        </p:spPr>
      </p:pic>
      <p:sp>
        <p:nvSpPr>
          <p:cNvPr id="7" name="Content Placeholder 6">
            <a:extLst>
              <a:ext uri="{FF2B5EF4-FFF2-40B4-BE49-F238E27FC236}">
                <a16:creationId xmlns:a16="http://schemas.microsoft.com/office/drawing/2014/main" id="{0340B0EB-6C2D-A94D-8EC9-D33486643DB4}"/>
              </a:ext>
            </a:extLst>
          </p:cNvPr>
          <p:cNvSpPr>
            <a:spLocks noGrp="1"/>
          </p:cNvSpPr>
          <p:nvPr>
            <p:ph sz="half" idx="2"/>
          </p:nvPr>
        </p:nvSpPr>
        <p:spPr>
          <a:xfrm>
            <a:off x="4364354" y="1673495"/>
            <a:ext cx="4580021" cy="1796509"/>
          </a:xfrm>
        </p:spPr>
        <p:txBody>
          <a:bodyPr vert="horz" lIns="91440" tIns="45720" rIns="91440" bIns="45720" rtlCol="0" anchor="t">
            <a:normAutofit lnSpcReduction="10000"/>
          </a:bodyPr>
          <a:lstStyle/>
          <a:p>
            <a:pPr marL="0" indent="0">
              <a:spcBef>
                <a:spcPts val="0"/>
              </a:spcBef>
              <a:spcAft>
                <a:spcPts val="1200"/>
              </a:spcAft>
              <a:buNone/>
            </a:pPr>
            <a:r>
              <a:rPr lang="en-US" sz="2000" b="1" dirty="0">
                <a:latin typeface="Open Sans"/>
                <a:ea typeface="Open Sans"/>
                <a:cs typeface="Open Sans"/>
              </a:rPr>
              <a:t>Lakeisha McVey</a:t>
            </a:r>
            <a:endParaRPr lang="en-US" sz="2000" b="1" dirty="0"/>
          </a:p>
          <a:p>
            <a:pPr marL="0" indent="0">
              <a:spcBef>
                <a:spcPts val="0"/>
              </a:spcBef>
              <a:buNone/>
            </a:pPr>
            <a:r>
              <a:rPr lang="en-US" sz="2100" dirty="0">
                <a:latin typeface="Open Sans"/>
                <a:ea typeface="Open Sans"/>
                <a:cs typeface="Open Sans"/>
              </a:rPr>
              <a:t>Senior Manager</a:t>
            </a:r>
          </a:p>
          <a:p>
            <a:pPr marL="0" indent="0">
              <a:spcBef>
                <a:spcPts val="0"/>
              </a:spcBef>
              <a:buNone/>
            </a:pPr>
            <a:r>
              <a:rPr lang="en-US" sz="2100" dirty="0"/>
              <a:t>Lived Experience Engagement</a:t>
            </a:r>
          </a:p>
          <a:p>
            <a:pPr marL="0" indent="0">
              <a:spcBef>
                <a:spcPts val="0"/>
              </a:spcBef>
              <a:buNone/>
            </a:pPr>
            <a:endParaRPr lang="en-US" sz="2100" dirty="0"/>
          </a:p>
          <a:p>
            <a:pPr marL="0" indent="0">
              <a:spcBef>
                <a:spcPts val="0"/>
              </a:spcBef>
              <a:buNone/>
            </a:pPr>
            <a:r>
              <a:rPr lang="en-US" sz="2100" dirty="0">
                <a:hlinkClick r:id="rId3"/>
              </a:rPr>
              <a:t>lmcvey@results.org</a:t>
            </a:r>
            <a:endParaRPr lang="en-US" sz="2100" dirty="0"/>
          </a:p>
          <a:p>
            <a:pPr marL="0" indent="0">
              <a:spcBef>
                <a:spcPts val="0"/>
              </a:spcBef>
              <a:buNone/>
            </a:pPr>
            <a:endParaRPr lang="en-US" sz="2000" dirty="0"/>
          </a:p>
          <a:p>
            <a:pPr marL="0" indent="0">
              <a:spcBef>
                <a:spcPts val="0"/>
              </a:spcBef>
              <a:buNone/>
            </a:pPr>
            <a:endParaRPr lang="en-US" sz="2000" dirty="0"/>
          </a:p>
        </p:txBody>
      </p:sp>
      <p:sp>
        <p:nvSpPr>
          <p:cNvPr id="9" name="Slide Number Placeholder 8">
            <a:extLst>
              <a:ext uri="{FF2B5EF4-FFF2-40B4-BE49-F238E27FC236}">
                <a16:creationId xmlns:a16="http://schemas.microsoft.com/office/drawing/2014/main" id="{23BA9A15-39BE-7A56-B669-89921062E865}"/>
              </a:ext>
            </a:extLst>
          </p:cNvPr>
          <p:cNvSpPr>
            <a:spLocks noGrp="1"/>
          </p:cNvSpPr>
          <p:nvPr>
            <p:ph type="sldNum" sz="quarter" idx="12"/>
          </p:nvPr>
        </p:nvSpPr>
        <p:spPr/>
        <p:txBody>
          <a:bodyPr/>
          <a:lstStyle/>
          <a:p>
            <a:fld id="{307E6868-079E-1649-B8D1-459B42CE4DE3}" type="slidenum">
              <a:rPr lang="en-US" smtClean="0"/>
              <a:t>17</a:t>
            </a:fld>
            <a:endParaRPr lang="en-US"/>
          </a:p>
        </p:txBody>
      </p:sp>
      <p:sp>
        <p:nvSpPr>
          <p:cNvPr id="3" name="AutoShape 2">
            <a:extLst>
              <a:ext uri="{FF2B5EF4-FFF2-40B4-BE49-F238E27FC236}">
                <a16:creationId xmlns:a16="http://schemas.microsoft.com/office/drawing/2014/main" id="{08D5E3C4-EAE0-388A-D782-91E86939623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295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C5DB8-F6AE-271F-4A02-7859FAFCA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A3D1C-AE8C-8788-44F6-6F564B84B7FD}"/>
              </a:ext>
            </a:extLst>
          </p:cNvPr>
          <p:cNvSpPr>
            <a:spLocks noGrp="1"/>
          </p:cNvSpPr>
          <p:nvPr>
            <p:ph type="title"/>
          </p:nvPr>
        </p:nvSpPr>
        <p:spPr>
          <a:xfrm>
            <a:off x="650929" y="102393"/>
            <a:ext cx="7401491" cy="857250"/>
          </a:xfrm>
        </p:spPr>
        <p:txBody>
          <a:bodyPr>
            <a:noAutofit/>
          </a:bodyPr>
          <a:lstStyle/>
          <a:p>
            <a:r>
              <a:rPr lang="en-US" sz="2400">
                <a:solidFill>
                  <a:srgbClr val="D50032"/>
                </a:solidFill>
                <a:latin typeface="Open Sans"/>
                <a:ea typeface="Open Sans"/>
                <a:cs typeface="Open Sans"/>
              </a:rPr>
              <a:t>Celebrating the Experts on Poverty Summit</a:t>
            </a:r>
            <a:endParaRPr lang="en-US"/>
          </a:p>
        </p:txBody>
      </p:sp>
      <p:pic>
        <p:nvPicPr>
          <p:cNvPr id="4" name="Content Placeholder 3" descr="A group of people posing for a photo in front of a white building&#10;&#10;AI-generated content may be incorrect.">
            <a:extLst>
              <a:ext uri="{FF2B5EF4-FFF2-40B4-BE49-F238E27FC236}">
                <a16:creationId xmlns:a16="http://schemas.microsoft.com/office/drawing/2014/main" id="{7FE424FF-6313-4ECA-BCAA-EC93874C06A2}"/>
              </a:ext>
            </a:extLst>
          </p:cNvPr>
          <p:cNvPicPr>
            <a:picLocks noGrp="1" noChangeAspect="1"/>
          </p:cNvPicPr>
          <p:nvPr>
            <p:ph sz="half" idx="1"/>
          </p:nvPr>
        </p:nvPicPr>
        <p:blipFill>
          <a:blip r:embed="rId2"/>
          <a:srcRect t="1" b="30"/>
          <a:stretch>
            <a:fillRect/>
          </a:stretch>
        </p:blipFill>
        <p:spPr>
          <a:xfrm>
            <a:off x="382696" y="960377"/>
            <a:ext cx="8006547" cy="3782711"/>
          </a:xfrm>
          <a:prstGeom prst="rect">
            <a:avLst/>
          </a:prstGeom>
        </p:spPr>
      </p:pic>
      <p:sp>
        <p:nvSpPr>
          <p:cNvPr id="5" name="Slide Number Placeholder 4">
            <a:extLst>
              <a:ext uri="{FF2B5EF4-FFF2-40B4-BE49-F238E27FC236}">
                <a16:creationId xmlns:a16="http://schemas.microsoft.com/office/drawing/2014/main" id="{2835FEDD-4D51-3E6D-0BEE-2107712008E5}"/>
              </a:ext>
            </a:extLst>
          </p:cNvPr>
          <p:cNvSpPr>
            <a:spLocks noGrp="1"/>
          </p:cNvSpPr>
          <p:nvPr>
            <p:ph type="sldNum" sz="quarter" idx="12"/>
          </p:nvPr>
        </p:nvSpPr>
        <p:spPr/>
        <p:txBody>
          <a:bodyPr/>
          <a:lstStyle/>
          <a:p>
            <a:fld id="{307E6868-079E-1649-B8D1-459B42CE4DE3}" type="slidenum">
              <a:rPr lang="en-US" smtClean="0"/>
              <a:t>18</a:t>
            </a:fld>
            <a:endParaRPr lang="en-US"/>
          </a:p>
        </p:txBody>
      </p:sp>
    </p:spTree>
    <p:extLst>
      <p:ext uri="{BB962C8B-B14F-4D97-AF65-F5344CB8AC3E}">
        <p14:creationId xmlns:p14="http://schemas.microsoft.com/office/powerpoint/2010/main" val="305742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6548F-2B8D-E97D-EA36-6B0773717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AF84A-7647-5D49-349B-3D1B7A6B64B7}"/>
              </a:ext>
            </a:extLst>
          </p:cNvPr>
          <p:cNvSpPr>
            <a:spLocks noGrp="1"/>
          </p:cNvSpPr>
          <p:nvPr>
            <p:ph type="title"/>
          </p:nvPr>
        </p:nvSpPr>
        <p:spPr>
          <a:xfrm>
            <a:off x="871254" y="102393"/>
            <a:ext cx="7401491" cy="857250"/>
          </a:xfrm>
        </p:spPr>
        <p:txBody>
          <a:bodyPr>
            <a:noAutofit/>
          </a:bodyPr>
          <a:lstStyle/>
          <a:p>
            <a:r>
              <a:rPr lang="en-US" sz="2800" dirty="0">
                <a:solidFill>
                  <a:srgbClr val="D50032"/>
                </a:solidFill>
                <a:latin typeface="Open Sans"/>
                <a:ea typeface="Open Sans"/>
                <a:cs typeface="Open Sans"/>
              </a:rPr>
              <a:t>Impact of the EOP Summit</a:t>
            </a:r>
            <a:endParaRPr lang="en-US" sz="4000" dirty="0">
              <a:solidFill>
                <a:srgbClr val="D50032"/>
              </a:solidFill>
            </a:endParaRPr>
          </a:p>
        </p:txBody>
      </p:sp>
      <p:sp>
        <p:nvSpPr>
          <p:cNvPr id="3" name="Content Placeholder 2">
            <a:extLst>
              <a:ext uri="{FF2B5EF4-FFF2-40B4-BE49-F238E27FC236}">
                <a16:creationId xmlns:a16="http://schemas.microsoft.com/office/drawing/2014/main" id="{77497B6D-5F85-B8F8-3FC2-6C7983054ABA}"/>
              </a:ext>
            </a:extLst>
          </p:cNvPr>
          <p:cNvSpPr>
            <a:spLocks noGrp="1"/>
          </p:cNvSpPr>
          <p:nvPr>
            <p:ph sz="half" idx="1"/>
          </p:nvPr>
        </p:nvSpPr>
        <p:spPr>
          <a:xfrm>
            <a:off x="410705" y="855797"/>
            <a:ext cx="8322590" cy="4015313"/>
          </a:xfrm>
        </p:spPr>
        <p:txBody>
          <a:bodyPr vert="horz" lIns="91440" tIns="45720" rIns="91440" bIns="45720" rtlCol="0" anchor="t">
            <a:noAutofit/>
          </a:bodyPr>
          <a:lstStyle/>
          <a:p>
            <a:pPr marL="0" indent="0">
              <a:lnSpc>
                <a:spcPct val="114000"/>
              </a:lnSpc>
              <a:spcBef>
                <a:spcPts val="0"/>
              </a:spcBef>
              <a:spcAft>
                <a:spcPts val="600"/>
              </a:spcAft>
              <a:buNone/>
            </a:pPr>
            <a:r>
              <a:rPr lang="en-US" sz="2000" b="1" dirty="0">
                <a:latin typeface="Open Sans"/>
                <a:ea typeface="Open Sans"/>
                <a:cs typeface="Open Sans"/>
              </a:rPr>
              <a:t>On Capitol Hill</a:t>
            </a:r>
            <a:endParaRPr lang="en-US" sz="3600" dirty="0"/>
          </a:p>
          <a:p>
            <a:pPr>
              <a:lnSpc>
                <a:spcPct val="114000"/>
              </a:lnSpc>
              <a:spcBef>
                <a:spcPts val="0"/>
              </a:spcBef>
              <a:spcAft>
                <a:spcPts val="600"/>
              </a:spcAft>
            </a:pPr>
            <a:r>
              <a:rPr lang="en-US" sz="1800" dirty="0">
                <a:latin typeface="Open Sans"/>
                <a:ea typeface="Open Sans"/>
                <a:cs typeface="Open Sans"/>
              </a:rPr>
              <a:t>20 lobby meetings: 13 Republican and 7 Democratic offices</a:t>
            </a:r>
            <a:endParaRPr lang="en-US" sz="3600" dirty="0"/>
          </a:p>
          <a:p>
            <a:pPr>
              <a:lnSpc>
                <a:spcPct val="114000"/>
              </a:lnSpc>
              <a:spcBef>
                <a:spcPts val="0"/>
              </a:spcBef>
              <a:spcAft>
                <a:spcPts val="600"/>
              </a:spcAft>
            </a:pPr>
            <a:r>
              <a:rPr lang="en-US" sz="1800" dirty="0">
                <a:latin typeface="Open Sans"/>
                <a:ea typeface="Open Sans"/>
                <a:cs typeface="Open Sans"/>
              </a:rPr>
              <a:t>Including with these 4 key Members of Congress/Committees:</a:t>
            </a:r>
            <a:endParaRPr lang="en-US" sz="3600" dirty="0"/>
          </a:p>
          <a:p>
            <a:pPr lvl="1">
              <a:lnSpc>
                <a:spcPct val="114000"/>
              </a:lnSpc>
              <a:spcBef>
                <a:spcPts val="0"/>
              </a:spcBef>
              <a:spcAft>
                <a:spcPts val="600"/>
              </a:spcAft>
            </a:pPr>
            <a:r>
              <a:rPr lang="en-US" sz="1800" dirty="0">
                <a:latin typeface="Open Sans"/>
                <a:ea typeface="Open Sans"/>
                <a:cs typeface="Open Sans"/>
              </a:rPr>
              <a:t>House Democratic Minority Leader Hakeem Jeffries</a:t>
            </a:r>
            <a:endParaRPr lang="en-US" sz="3200" dirty="0"/>
          </a:p>
          <a:p>
            <a:pPr lvl="1">
              <a:lnSpc>
                <a:spcPct val="114000"/>
              </a:lnSpc>
              <a:spcBef>
                <a:spcPts val="0"/>
              </a:spcBef>
              <a:spcAft>
                <a:spcPts val="600"/>
              </a:spcAft>
            </a:pPr>
            <a:r>
              <a:rPr lang="en-US" sz="1800" dirty="0">
                <a:latin typeface="Open Sans"/>
                <a:ea typeface="Open Sans"/>
                <a:cs typeface="Open Sans"/>
              </a:rPr>
              <a:t>House Ways and Means Committee</a:t>
            </a:r>
          </a:p>
          <a:p>
            <a:pPr lvl="1">
              <a:lnSpc>
                <a:spcPct val="114000"/>
              </a:lnSpc>
              <a:spcBef>
                <a:spcPts val="0"/>
              </a:spcBef>
              <a:spcAft>
                <a:spcPts val="600"/>
              </a:spcAft>
            </a:pPr>
            <a:r>
              <a:rPr lang="en-US" sz="1800" dirty="0">
                <a:latin typeface="Open Sans"/>
                <a:ea typeface="Open Sans"/>
                <a:cs typeface="Open Sans"/>
              </a:rPr>
              <a:t>Senate Democratic Steering and Policy Committee</a:t>
            </a:r>
          </a:p>
          <a:p>
            <a:pPr lvl="1">
              <a:lnSpc>
                <a:spcPct val="114000"/>
              </a:lnSpc>
              <a:spcBef>
                <a:spcPts val="0"/>
              </a:spcBef>
              <a:spcAft>
                <a:spcPts val="600"/>
              </a:spcAft>
            </a:pPr>
            <a:r>
              <a:rPr lang="en-US" sz="1800" dirty="0">
                <a:latin typeface="Open Sans"/>
                <a:ea typeface="Open Sans"/>
                <a:cs typeface="Open Sans"/>
              </a:rPr>
              <a:t>Senate Agriculture Committee</a:t>
            </a:r>
          </a:p>
          <a:p>
            <a:pPr marL="0" indent="0">
              <a:lnSpc>
                <a:spcPct val="114000"/>
              </a:lnSpc>
              <a:spcBef>
                <a:spcPts val="0"/>
              </a:spcBef>
              <a:spcAft>
                <a:spcPts val="600"/>
              </a:spcAft>
              <a:buNone/>
            </a:pPr>
            <a:r>
              <a:rPr lang="en-US" sz="2000" b="1" dirty="0">
                <a:latin typeface="Open Sans"/>
                <a:ea typeface="Open Sans"/>
                <a:cs typeface="Open Sans"/>
              </a:rPr>
              <a:t>In the Media</a:t>
            </a:r>
            <a:endParaRPr lang="en-US" sz="3600" dirty="0"/>
          </a:p>
          <a:p>
            <a:pPr>
              <a:lnSpc>
                <a:spcPct val="114000"/>
              </a:lnSpc>
              <a:spcBef>
                <a:spcPts val="0"/>
              </a:spcBef>
              <a:spcAft>
                <a:spcPts val="600"/>
              </a:spcAft>
            </a:pPr>
            <a:r>
              <a:rPr lang="en-US" sz="1800" dirty="0">
                <a:latin typeface="Open Sans"/>
                <a:ea typeface="Open Sans"/>
                <a:cs typeface="Open Sans"/>
              </a:rPr>
              <a:t>Features in CBS News &amp; Washington Post</a:t>
            </a:r>
            <a:endParaRPr lang="en-US" sz="3600" dirty="0"/>
          </a:p>
          <a:p>
            <a:pPr>
              <a:lnSpc>
                <a:spcPct val="114000"/>
              </a:lnSpc>
              <a:spcBef>
                <a:spcPts val="0"/>
              </a:spcBef>
              <a:spcAft>
                <a:spcPts val="600"/>
              </a:spcAft>
            </a:pPr>
            <a:r>
              <a:rPr lang="en-US" sz="1800" dirty="0">
                <a:latin typeface="Open Sans"/>
                <a:ea typeface="Open Sans"/>
                <a:cs typeface="Open Sans"/>
              </a:rPr>
              <a:t>Laying the foundation for lasting connections with key reporters</a:t>
            </a:r>
            <a:endParaRPr lang="en-US" sz="1800" dirty="0"/>
          </a:p>
        </p:txBody>
      </p:sp>
      <p:sp>
        <p:nvSpPr>
          <p:cNvPr id="5" name="Slide Number Placeholder 4">
            <a:extLst>
              <a:ext uri="{FF2B5EF4-FFF2-40B4-BE49-F238E27FC236}">
                <a16:creationId xmlns:a16="http://schemas.microsoft.com/office/drawing/2014/main" id="{90B0E3D6-D2BB-A99C-107E-5B1EB9C32460}"/>
              </a:ext>
            </a:extLst>
          </p:cNvPr>
          <p:cNvSpPr>
            <a:spLocks noGrp="1"/>
          </p:cNvSpPr>
          <p:nvPr>
            <p:ph type="sldNum" sz="quarter" idx="12"/>
          </p:nvPr>
        </p:nvSpPr>
        <p:spPr/>
        <p:txBody>
          <a:bodyPr/>
          <a:lstStyle/>
          <a:p>
            <a:fld id="{307E6868-079E-1649-B8D1-459B42CE4DE3}" type="slidenum">
              <a:rPr lang="en-US" smtClean="0"/>
              <a:t>19</a:t>
            </a:fld>
            <a:endParaRPr lang="en-US"/>
          </a:p>
        </p:txBody>
      </p:sp>
    </p:spTree>
    <p:extLst>
      <p:ext uri="{BB962C8B-B14F-4D97-AF65-F5344CB8AC3E}">
        <p14:creationId xmlns:p14="http://schemas.microsoft.com/office/powerpoint/2010/main" val="420582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CBA2-3BE9-ED64-0BEA-F0C0C5BC8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84CCF-3B7F-E9C8-6D96-93087FA25539}"/>
              </a:ext>
            </a:extLst>
          </p:cNvPr>
          <p:cNvSpPr>
            <a:spLocks noGrp="1"/>
          </p:cNvSpPr>
          <p:nvPr>
            <p:ph type="title"/>
          </p:nvPr>
        </p:nvSpPr>
        <p:spPr>
          <a:xfrm>
            <a:off x="650929" y="102393"/>
            <a:ext cx="7401491" cy="857250"/>
          </a:xfrm>
        </p:spPr>
        <p:txBody>
          <a:bodyPr>
            <a:noAutofit/>
          </a:bodyPr>
          <a:lstStyle/>
          <a:p>
            <a:r>
              <a:rPr lang="en-US" sz="2400">
                <a:solidFill>
                  <a:srgbClr val="D50032"/>
                </a:solidFill>
                <a:latin typeface="Open Sans"/>
                <a:ea typeface="Open Sans"/>
                <a:cs typeface="Open Sans"/>
              </a:rPr>
              <a:t>Expert on Poverty Maureen Bowling</a:t>
            </a:r>
            <a:endParaRPr lang="en-US"/>
          </a:p>
        </p:txBody>
      </p:sp>
      <p:sp>
        <p:nvSpPr>
          <p:cNvPr id="5" name="Slide Number Placeholder 4">
            <a:extLst>
              <a:ext uri="{FF2B5EF4-FFF2-40B4-BE49-F238E27FC236}">
                <a16:creationId xmlns:a16="http://schemas.microsoft.com/office/drawing/2014/main" id="{47A079A2-4979-BABC-0BE0-54EAB83CC41C}"/>
              </a:ext>
            </a:extLst>
          </p:cNvPr>
          <p:cNvSpPr>
            <a:spLocks noGrp="1"/>
          </p:cNvSpPr>
          <p:nvPr>
            <p:ph type="sldNum" sz="quarter" idx="12"/>
          </p:nvPr>
        </p:nvSpPr>
        <p:spPr/>
        <p:txBody>
          <a:bodyPr/>
          <a:lstStyle/>
          <a:p>
            <a:fld id="{307E6868-079E-1649-B8D1-459B42CE4DE3}" type="slidenum">
              <a:rPr lang="en-US" smtClean="0"/>
              <a:t>20</a:t>
            </a:fld>
            <a:endParaRPr lang="en-US"/>
          </a:p>
        </p:txBody>
      </p:sp>
      <p:pic>
        <p:nvPicPr>
          <p:cNvPr id="7" name="Content Placeholder 6">
            <a:extLst>
              <a:ext uri="{FF2B5EF4-FFF2-40B4-BE49-F238E27FC236}">
                <a16:creationId xmlns:a16="http://schemas.microsoft.com/office/drawing/2014/main" id="{EAEF74C0-C964-55FC-0FCF-B95F5BF41154}"/>
              </a:ext>
            </a:extLst>
          </p:cNvPr>
          <p:cNvPicPr>
            <a:picLocks noGrp="1" noChangeAspect="1"/>
          </p:cNvPicPr>
          <p:nvPr>
            <p:ph sz="half" idx="1"/>
          </p:nvPr>
        </p:nvPicPr>
        <p:blipFill>
          <a:blip r:embed="rId2"/>
          <a:stretch>
            <a:fillRect/>
          </a:stretch>
        </p:blipFill>
        <p:spPr>
          <a:xfrm>
            <a:off x="1255635" y="882736"/>
            <a:ext cx="6189244" cy="4158748"/>
          </a:xfrm>
          <a:prstGeom prst="rect">
            <a:avLst/>
          </a:prstGeom>
        </p:spPr>
      </p:pic>
    </p:spTree>
    <p:extLst>
      <p:ext uri="{BB962C8B-B14F-4D97-AF65-F5344CB8AC3E}">
        <p14:creationId xmlns:p14="http://schemas.microsoft.com/office/powerpoint/2010/main" val="253288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F170-4F0D-4478-F9D1-E7C2D87A0B3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6684F8-E5DB-1FBB-B075-4686215F2CCD}"/>
              </a:ext>
            </a:extLst>
          </p:cNvPr>
          <p:cNvSpPr>
            <a:spLocks noGrp="1"/>
          </p:cNvSpPr>
          <p:nvPr>
            <p:ph sz="half" idx="2"/>
          </p:nvPr>
        </p:nvSpPr>
        <p:spPr>
          <a:xfrm>
            <a:off x="4418597" y="2000025"/>
            <a:ext cx="4580021" cy="1796509"/>
          </a:xfrm>
        </p:spPr>
        <p:txBody>
          <a:bodyPr vert="horz" lIns="91440" tIns="45720" rIns="91440" bIns="45720" rtlCol="0" anchor="t">
            <a:normAutofit/>
          </a:bodyPr>
          <a:lstStyle/>
          <a:p>
            <a:pPr marL="0" indent="0">
              <a:lnSpc>
                <a:spcPct val="114000"/>
              </a:lnSpc>
              <a:spcBef>
                <a:spcPts val="0"/>
              </a:spcBef>
              <a:spcAft>
                <a:spcPts val="1200"/>
              </a:spcAft>
              <a:buNone/>
            </a:pPr>
            <a:r>
              <a:rPr lang="en-US" sz="2000" b="1" dirty="0">
                <a:latin typeface="Open Sans"/>
                <a:ea typeface="Open Sans"/>
                <a:cs typeface="Open Sans"/>
              </a:rPr>
              <a:t>Jos Linn</a:t>
            </a:r>
            <a:endParaRPr lang="en-US" sz="2000" b="1" dirty="0"/>
          </a:p>
          <a:p>
            <a:pPr marL="0" indent="0">
              <a:lnSpc>
                <a:spcPct val="114000"/>
              </a:lnSpc>
              <a:spcBef>
                <a:spcPts val="0"/>
              </a:spcBef>
              <a:buNone/>
            </a:pPr>
            <a:r>
              <a:rPr lang="en-US" sz="2000" dirty="0">
                <a:latin typeface="Open Sans"/>
                <a:ea typeface="Open Sans"/>
                <a:cs typeface="Open Sans"/>
              </a:rPr>
              <a:t>Director of Grassroots Advocacy</a:t>
            </a:r>
            <a:endParaRPr lang="en-US" sz="2000" dirty="0"/>
          </a:p>
          <a:p>
            <a:pPr marL="0" indent="0">
              <a:lnSpc>
                <a:spcPct val="114000"/>
              </a:lnSpc>
              <a:spcBef>
                <a:spcPts val="0"/>
              </a:spcBef>
              <a:buNone/>
            </a:pPr>
            <a:r>
              <a:rPr lang="en-US" sz="2000" dirty="0">
                <a:hlinkClick r:id="rId2"/>
              </a:rPr>
              <a:t>jlinn@results.org</a:t>
            </a:r>
            <a:endParaRPr lang="en-US" sz="2000" dirty="0"/>
          </a:p>
          <a:p>
            <a:pPr marL="0" indent="0">
              <a:spcBef>
                <a:spcPts val="0"/>
              </a:spcBef>
              <a:buNone/>
            </a:pPr>
            <a:endParaRPr lang="en-US" sz="2000" dirty="0"/>
          </a:p>
        </p:txBody>
      </p:sp>
      <p:sp>
        <p:nvSpPr>
          <p:cNvPr id="9" name="Slide Number Placeholder 8">
            <a:extLst>
              <a:ext uri="{FF2B5EF4-FFF2-40B4-BE49-F238E27FC236}">
                <a16:creationId xmlns:a16="http://schemas.microsoft.com/office/drawing/2014/main" id="{FB276273-B3A6-75CC-5E24-BB4FDEF7DAA8}"/>
              </a:ext>
            </a:extLst>
          </p:cNvPr>
          <p:cNvSpPr>
            <a:spLocks noGrp="1"/>
          </p:cNvSpPr>
          <p:nvPr>
            <p:ph type="sldNum" sz="quarter" idx="12"/>
          </p:nvPr>
        </p:nvSpPr>
        <p:spPr/>
        <p:txBody>
          <a:bodyPr/>
          <a:lstStyle/>
          <a:p>
            <a:fld id="{307E6868-079E-1649-B8D1-459B42CE4DE3}" type="slidenum">
              <a:rPr lang="en-US" smtClean="0"/>
              <a:t>21</a:t>
            </a:fld>
            <a:endParaRPr lang="en-US"/>
          </a:p>
        </p:txBody>
      </p:sp>
      <p:sp>
        <p:nvSpPr>
          <p:cNvPr id="3" name="AutoShape 2">
            <a:extLst>
              <a:ext uri="{FF2B5EF4-FFF2-40B4-BE49-F238E27FC236}">
                <a16:creationId xmlns:a16="http://schemas.microsoft.com/office/drawing/2014/main" id="{76BEF556-B783-CCE6-9219-EE218878FE1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F125037-CD1C-6938-229D-B137DC3539B5}"/>
              </a:ext>
            </a:extLst>
          </p:cNvPr>
          <p:cNvPicPr>
            <a:picLocks noChangeAspect="1"/>
          </p:cNvPicPr>
          <p:nvPr/>
        </p:nvPicPr>
        <p:blipFill>
          <a:blip r:embed="rId3"/>
          <a:stretch>
            <a:fillRect/>
          </a:stretch>
        </p:blipFill>
        <p:spPr>
          <a:xfrm>
            <a:off x="1656182" y="1499354"/>
            <a:ext cx="2640646" cy="2640646"/>
          </a:xfrm>
          <a:prstGeom prst="rect">
            <a:avLst/>
          </a:prstGeom>
        </p:spPr>
      </p:pic>
      <p:sp>
        <p:nvSpPr>
          <p:cNvPr id="2" name="Title 1">
            <a:extLst>
              <a:ext uri="{FF2B5EF4-FFF2-40B4-BE49-F238E27FC236}">
                <a16:creationId xmlns:a16="http://schemas.microsoft.com/office/drawing/2014/main" id="{4F361947-999E-F7C1-C15A-6AC2CD6CFB80}"/>
              </a:ext>
            </a:extLst>
          </p:cNvPr>
          <p:cNvSpPr>
            <a:spLocks noGrp="1"/>
          </p:cNvSpPr>
          <p:nvPr>
            <p:ph type="title"/>
          </p:nvPr>
        </p:nvSpPr>
        <p:spPr>
          <a:xfrm>
            <a:off x="717852" y="172047"/>
            <a:ext cx="7401491" cy="857250"/>
          </a:xfrm>
        </p:spPr>
        <p:txBody>
          <a:bodyPr>
            <a:normAutofit/>
          </a:bodyPr>
          <a:lstStyle/>
          <a:p>
            <a:r>
              <a:rPr lang="en-US" dirty="0">
                <a:solidFill>
                  <a:srgbClr val="D50032"/>
                </a:solidFill>
                <a:latin typeface="Open Sans"/>
                <a:ea typeface="Open Sans"/>
                <a:cs typeface="Open Sans"/>
              </a:rPr>
              <a:t>Grassroots Actions</a:t>
            </a:r>
            <a:endParaRPr lang="en-US" dirty="0">
              <a:solidFill>
                <a:srgbClr val="D50032"/>
              </a:solidFill>
            </a:endParaRPr>
          </a:p>
        </p:txBody>
      </p:sp>
    </p:spTree>
    <p:extLst>
      <p:ext uri="{BB962C8B-B14F-4D97-AF65-F5344CB8AC3E}">
        <p14:creationId xmlns:p14="http://schemas.microsoft.com/office/powerpoint/2010/main" val="375666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D7AD-9D87-9913-140C-ED95E291385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1643B35-4A6B-8C20-BE0B-844BF502EB33}"/>
              </a:ext>
            </a:extLst>
          </p:cNvPr>
          <p:cNvSpPr>
            <a:spLocks noGrp="1"/>
          </p:cNvSpPr>
          <p:nvPr>
            <p:ph type="sldNum" sz="quarter" idx="12"/>
          </p:nvPr>
        </p:nvSpPr>
        <p:spPr/>
        <p:txBody>
          <a:bodyPr/>
          <a:lstStyle/>
          <a:p>
            <a:fld id="{307E6868-079E-1649-B8D1-459B42CE4DE3}" type="slidenum">
              <a:rPr lang="en-US" smtClean="0"/>
              <a:t>22</a:t>
            </a:fld>
            <a:endParaRPr lang="en-US"/>
          </a:p>
        </p:txBody>
      </p:sp>
      <p:sp>
        <p:nvSpPr>
          <p:cNvPr id="3" name="AutoShape 2">
            <a:extLst>
              <a:ext uri="{FF2B5EF4-FFF2-40B4-BE49-F238E27FC236}">
                <a16:creationId xmlns:a16="http://schemas.microsoft.com/office/drawing/2014/main" id="{E7E3E110-8C06-11AF-1C32-B2EB787D202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logo with text and a square and two waves&#10;&#10;AI-generated content may be incorrect.">
            <a:extLst>
              <a:ext uri="{FF2B5EF4-FFF2-40B4-BE49-F238E27FC236}">
                <a16:creationId xmlns:a16="http://schemas.microsoft.com/office/drawing/2014/main" id="{313F5F41-FC00-E46E-C77A-5E2FF96013A7}"/>
              </a:ext>
            </a:extLst>
          </p:cNvPr>
          <p:cNvPicPr>
            <a:picLocks noChangeAspect="1"/>
          </p:cNvPicPr>
          <p:nvPr/>
        </p:nvPicPr>
        <p:blipFill>
          <a:blip r:embed="rId2"/>
          <a:stretch>
            <a:fillRect/>
          </a:stretch>
        </p:blipFill>
        <p:spPr>
          <a:xfrm>
            <a:off x="1603924" y="271905"/>
            <a:ext cx="5631352" cy="4599689"/>
          </a:xfrm>
          <a:prstGeom prst="rect">
            <a:avLst/>
          </a:prstGeom>
        </p:spPr>
      </p:pic>
    </p:spTree>
    <p:extLst>
      <p:ext uri="{BB962C8B-B14F-4D97-AF65-F5344CB8AC3E}">
        <p14:creationId xmlns:p14="http://schemas.microsoft.com/office/powerpoint/2010/main" val="381724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2801-65BA-C1AE-24A1-16691F6715D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BE5D93-91C4-1BD6-FC21-D0A16286DBFC}"/>
              </a:ext>
            </a:extLst>
          </p:cNvPr>
          <p:cNvSpPr>
            <a:spLocks noGrp="1"/>
          </p:cNvSpPr>
          <p:nvPr>
            <p:ph sz="half" idx="2"/>
          </p:nvPr>
        </p:nvSpPr>
        <p:spPr>
          <a:xfrm>
            <a:off x="304799" y="1008991"/>
            <a:ext cx="8229600" cy="3980609"/>
          </a:xfrm>
        </p:spPr>
        <p:txBody>
          <a:bodyPr vert="horz" lIns="91440" tIns="45720" rIns="91440" bIns="45720" rtlCol="0" anchor="t">
            <a:normAutofit fontScale="92500" lnSpcReduction="10000"/>
          </a:bodyPr>
          <a:lstStyle/>
          <a:p>
            <a:pPr>
              <a:lnSpc>
                <a:spcPct val="134000"/>
              </a:lnSpc>
              <a:spcBef>
                <a:spcPts val="0"/>
              </a:spcBef>
              <a:spcAft>
                <a:spcPts val="1200"/>
              </a:spcAft>
            </a:pPr>
            <a:r>
              <a:rPr lang="en-US" b="1"/>
              <a:t>600 media pieces </a:t>
            </a:r>
            <a:r>
              <a:rPr lang="en-US"/>
              <a:t>by the </a:t>
            </a:r>
            <a:r>
              <a:rPr lang="en-US" b="1"/>
              <a:t>end of 2025</a:t>
            </a:r>
          </a:p>
          <a:p>
            <a:pPr lvl="1">
              <a:lnSpc>
                <a:spcPct val="134000"/>
              </a:lnSpc>
              <a:spcBef>
                <a:spcPts val="0"/>
              </a:spcBef>
              <a:spcAft>
                <a:spcPts val="1200"/>
              </a:spcAft>
            </a:pPr>
            <a:r>
              <a:rPr lang="en-US"/>
              <a:t>Letters to the editor, op-eds, and other media</a:t>
            </a:r>
          </a:p>
          <a:p>
            <a:pPr lvl="1">
              <a:lnSpc>
                <a:spcPct val="134000"/>
              </a:lnSpc>
              <a:spcBef>
                <a:spcPts val="0"/>
              </a:spcBef>
              <a:spcAft>
                <a:spcPts val="1200"/>
              </a:spcAft>
            </a:pPr>
            <a:r>
              <a:rPr lang="en-US"/>
              <a:t>You currently have 391!</a:t>
            </a:r>
          </a:p>
          <a:p>
            <a:pPr>
              <a:lnSpc>
                <a:spcPct val="134000"/>
              </a:lnSpc>
              <a:spcBef>
                <a:spcPts val="0"/>
              </a:spcBef>
              <a:spcAft>
                <a:spcPts val="1200"/>
              </a:spcAft>
            </a:pPr>
            <a:r>
              <a:rPr lang="en-US"/>
              <a:t>Push our policy priorities forward</a:t>
            </a:r>
          </a:p>
          <a:p>
            <a:pPr>
              <a:lnSpc>
                <a:spcPct val="134000"/>
              </a:lnSpc>
              <a:spcBef>
                <a:spcPts val="0"/>
              </a:spcBef>
              <a:spcAft>
                <a:spcPts val="1200"/>
              </a:spcAft>
            </a:pPr>
            <a:r>
              <a:rPr lang="en-US"/>
              <a:t>Hold political leaders accountable</a:t>
            </a:r>
          </a:p>
          <a:p>
            <a:pPr>
              <a:lnSpc>
                <a:spcPct val="134000"/>
              </a:lnSpc>
              <a:spcBef>
                <a:spcPts val="0"/>
              </a:spcBef>
              <a:spcAft>
                <a:spcPts val="1200"/>
              </a:spcAft>
            </a:pPr>
            <a:r>
              <a:rPr lang="en-US"/>
              <a:t>Strengthen our democracy</a:t>
            </a:r>
          </a:p>
          <a:p>
            <a:pPr>
              <a:lnSpc>
                <a:spcPct val="134000"/>
              </a:lnSpc>
              <a:spcBef>
                <a:spcPts val="0"/>
              </a:spcBef>
              <a:spcAft>
                <a:spcPts val="1200"/>
              </a:spcAft>
            </a:pPr>
            <a:endParaRPr lang="en-US" sz="3200"/>
          </a:p>
          <a:p>
            <a:pPr>
              <a:lnSpc>
                <a:spcPct val="134000"/>
              </a:lnSpc>
              <a:spcBef>
                <a:spcPts val="0"/>
              </a:spcBef>
              <a:spcAft>
                <a:spcPts val="1200"/>
              </a:spcAft>
            </a:pPr>
            <a:endParaRPr lang="en-US" sz="4400"/>
          </a:p>
          <a:p>
            <a:pPr marL="0" indent="0">
              <a:spcBef>
                <a:spcPts val="0"/>
              </a:spcBef>
              <a:buNone/>
            </a:pPr>
            <a:endParaRPr lang="en-US" sz="2000"/>
          </a:p>
        </p:txBody>
      </p:sp>
      <p:sp>
        <p:nvSpPr>
          <p:cNvPr id="9" name="Slide Number Placeholder 8">
            <a:extLst>
              <a:ext uri="{FF2B5EF4-FFF2-40B4-BE49-F238E27FC236}">
                <a16:creationId xmlns:a16="http://schemas.microsoft.com/office/drawing/2014/main" id="{3FEFAE72-429E-8373-D4A5-510252EDB271}"/>
              </a:ext>
            </a:extLst>
          </p:cNvPr>
          <p:cNvSpPr>
            <a:spLocks noGrp="1"/>
          </p:cNvSpPr>
          <p:nvPr>
            <p:ph type="sldNum" sz="quarter" idx="12"/>
          </p:nvPr>
        </p:nvSpPr>
        <p:spPr/>
        <p:txBody>
          <a:bodyPr/>
          <a:lstStyle/>
          <a:p>
            <a:fld id="{307E6868-079E-1649-B8D1-459B42CE4DE3}" type="slidenum">
              <a:rPr lang="en-US" smtClean="0"/>
              <a:t>23</a:t>
            </a:fld>
            <a:endParaRPr lang="en-US"/>
          </a:p>
        </p:txBody>
      </p:sp>
      <p:sp>
        <p:nvSpPr>
          <p:cNvPr id="3" name="AutoShape 2">
            <a:extLst>
              <a:ext uri="{FF2B5EF4-FFF2-40B4-BE49-F238E27FC236}">
                <a16:creationId xmlns:a16="http://schemas.microsoft.com/office/drawing/2014/main" id="{BBE92E2C-FD05-0023-F60E-CE1D78D4C78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E86EA0-16FC-E001-AA9C-490DA36326E6}"/>
              </a:ext>
            </a:extLst>
          </p:cNvPr>
          <p:cNvSpPr>
            <a:spLocks noGrp="1"/>
          </p:cNvSpPr>
          <p:nvPr>
            <p:ph type="title"/>
          </p:nvPr>
        </p:nvSpPr>
        <p:spPr>
          <a:xfrm>
            <a:off x="718853" y="111589"/>
            <a:ext cx="7401491" cy="857250"/>
          </a:xfrm>
        </p:spPr>
        <p:txBody>
          <a:bodyPr>
            <a:normAutofit/>
          </a:bodyPr>
          <a:lstStyle/>
          <a:p>
            <a:r>
              <a:rPr lang="en-US" sz="3200">
                <a:solidFill>
                  <a:srgbClr val="D50032"/>
                </a:solidFill>
                <a:latin typeface="Open Sans"/>
                <a:ea typeface="Open Sans"/>
                <a:cs typeface="Open Sans"/>
              </a:rPr>
              <a:t>600 Voices Media Campaign</a:t>
            </a:r>
            <a:endParaRPr lang="en-US" sz="3200">
              <a:solidFill>
                <a:srgbClr val="D50032"/>
              </a:solidFill>
            </a:endParaRPr>
          </a:p>
        </p:txBody>
      </p:sp>
    </p:spTree>
    <p:extLst>
      <p:ext uri="{BB962C8B-B14F-4D97-AF65-F5344CB8AC3E}">
        <p14:creationId xmlns:p14="http://schemas.microsoft.com/office/powerpoint/2010/main" val="1269840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486E-469B-99E4-007E-C0F34DD640F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50F31B7-EB27-A569-D469-3B4AB38CE1C7}"/>
              </a:ext>
            </a:extLst>
          </p:cNvPr>
          <p:cNvSpPr>
            <a:spLocks noGrp="1"/>
          </p:cNvSpPr>
          <p:nvPr>
            <p:ph sz="half" idx="2"/>
          </p:nvPr>
        </p:nvSpPr>
        <p:spPr>
          <a:xfrm>
            <a:off x="4332532" y="2141444"/>
            <a:ext cx="4580021" cy="1165411"/>
          </a:xfrm>
        </p:spPr>
        <p:txBody>
          <a:bodyPr vert="horz" lIns="91440" tIns="45720" rIns="91440" bIns="45720" rtlCol="0" anchor="t">
            <a:normAutofit/>
          </a:bodyPr>
          <a:lstStyle/>
          <a:p>
            <a:pPr marL="0" indent="0">
              <a:spcBef>
                <a:spcPts val="0"/>
              </a:spcBef>
              <a:spcAft>
                <a:spcPts val="1200"/>
              </a:spcAft>
              <a:buNone/>
            </a:pPr>
            <a:r>
              <a:rPr lang="en-US" sz="2000" b="1">
                <a:latin typeface="Open Sans"/>
                <a:ea typeface="Open Sans"/>
                <a:cs typeface="Open Sans"/>
              </a:rPr>
              <a:t>Sarah Miller</a:t>
            </a:r>
            <a:endParaRPr lang="en-US" sz="2000" b="1"/>
          </a:p>
          <a:p>
            <a:pPr marL="0" indent="0">
              <a:spcBef>
                <a:spcPts val="0"/>
              </a:spcBef>
              <a:buNone/>
            </a:pPr>
            <a:r>
              <a:rPr lang="en-US" sz="2000">
                <a:latin typeface="Open Sans"/>
                <a:ea typeface="Open Sans"/>
                <a:cs typeface="Open Sans"/>
              </a:rPr>
              <a:t>RESULTS St. Louis</a:t>
            </a:r>
          </a:p>
          <a:p>
            <a:pPr marL="0" indent="0">
              <a:spcBef>
                <a:spcPts val="0"/>
              </a:spcBef>
              <a:buNone/>
            </a:pPr>
            <a:r>
              <a:rPr lang="en-US" sz="2000"/>
              <a:t>Former RESULTS Fellow</a:t>
            </a:r>
          </a:p>
        </p:txBody>
      </p:sp>
      <p:sp>
        <p:nvSpPr>
          <p:cNvPr id="9" name="Slide Number Placeholder 8">
            <a:extLst>
              <a:ext uri="{FF2B5EF4-FFF2-40B4-BE49-F238E27FC236}">
                <a16:creationId xmlns:a16="http://schemas.microsoft.com/office/drawing/2014/main" id="{2413AF62-B516-2A7F-7BE0-22AEF2CE7624}"/>
              </a:ext>
            </a:extLst>
          </p:cNvPr>
          <p:cNvSpPr>
            <a:spLocks noGrp="1"/>
          </p:cNvSpPr>
          <p:nvPr>
            <p:ph type="sldNum" sz="quarter" idx="12"/>
          </p:nvPr>
        </p:nvSpPr>
        <p:spPr/>
        <p:txBody>
          <a:bodyPr/>
          <a:lstStyle/>
          <a:p>
            <a:fld id="{307E6868-079E-1649-B8D1-459B42CE4DE3}" type="slidenum">
              <a:rPr lang="en-US" smtClean="0"/>
              <a:t>24</a:t>
            </a:fld>
            <a:endParaRPr lang="en-US"/>
          </a:p>
        </p:txBody>
      </p:sp>
      <p:sp>
        <p:nvSpPr>
          <p:cNvPr id="3" name="AutoShape 2">
            <a:extLst>
              <a:ext uri="{FF2B5EF4-FFF2-40B4-BE49-F238E27FC236}">
                <a16:creationId xmlns:a16="http://schemas.microsoft.com/office/drawing/2014/main" id="{B32234EF-C7DA-0817-8DA0-182B9628838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A54759-3DF1-F9E4-6058-CA42AC1CCEE7}"/>
              </a:ext>
            </a:extLst>
          </p:cNvPr>
          <p:cNvSpPr>
            <a:spLocks noGrp="1"/>
          </p:cNvSpPr>
          <p:nvPr>
            <p:ph type="title"/>
          </p:nvPr>
        </p:nvSpPr>
        <p:spPr>
          <a:xfrm>
            <a:off x="871254" y="205978"/>
            <a:ext cx="7401491" cy="857250"/>
          </a:xfrm>
        </p:spPr>
        <p:txBody>
          <a:bodyPr>
            <a:normAutofit/>
          </a:bodyPr>
          <a:lstStyle/>
          <a:p>
            <a:r>
              <a:rPr lang="en-US">
                <a:solidFill>
                  <a:srgbClr val="D50032"/>
                </a:solidFill>
                <a:latin typeface="Open Sans"/>
                <a:ea typeface="Open Sans"/>
                <a:cs typeface="Open Sans"/>
              </a:rPr>
              <a:t>Media Share</a:t>
            </a:r>
            <a:endParaRPr lang="en-US">
              <a:solidFill>
                <a:srgbClr val="D50032"/>
              </a:solidFill>
            </a:endParaRPr>
          </a:p>
        </p:txBody>
      </p:sp>
      <p:pic>
        <p:nvPicPr>
          <p:cNvPr id="6" name="Picture 5" descr="A person smiling at the camera&#10;&#10;AI-generated content may be incorrect.">
            <a:extLst>
              <a:ext uri="{FF2B5EF4-FFF2-40B4-BE49-F238E27FC236}">
                <a16:creationId xmlns:a16="http://schemas.microsoft.com/office/drawing/2014/main" id="{4D92BD06-24C5-2C23-B2A6-04DF41E42C62}"/>
              </a:ext>
            </a:extLst>
          </p:cNvPr>
          <p:cNvPicPr>
            <a:picLocks noChangeAspect="1"/>
          </p:cNvPicPr>
          <p:nvPr/>
        </p:nvPicPr>
        <p:blipFill>
          <a:blip r:embed="rId2"/>
          <a:stretch>
            <a:fillRect/>
          </a:stretch>
        </p:blipFill>
        <p:spPr>
          <a:xfrm>
            <a:off x="1929600" y="1294229"/>
            <a:ext cx="2402932" cy="3242031"/>
          </a:xfrm>
          <a:prstGeom prst="rect">
            <a:avLst/>
          </a:prstGeom>
        </p:spPr>
      </p:pic>
    </p:spTree>
    <p:extLst>
      <p:ext uri="{BB962C8B-B14F-4D97-AF65-F5344CB8AC3E}">
        <p14:creationId xmlns:p14="http://schemas.microsoft.com/office/powerpoint/2010/main" val="256990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0290-69E1-D2DF-46E2-655BD98B5C6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4A693F2-33E7-D301-862E-5B05A014FF43}"/>
              </a:ext>
            </a:extLst>
          </p:cNvPr>
          <p:cNvSpPr>
            <a:spLocks noGrp="1"/>
          </p:cNvSpPr>
          <p:nvPr>
            <p:ph sz="half" idx="2"/>
          </p:nvPr>
        </p:nvSpPr>
        <p:spPr>
          <a:xfrm>
            <a:off x="304799" y="1008991"/>
            <a:ext cx="8229600" cy="3980609"/>
          </a:xfrm>
        </p:spPr>
        <p:txBody>
          <a:bodyPr vert="horz" lIns="91440" tIns="45720" rIns="91440" bIns="45720" rtlCol="0" anchor="t">
            <a:normAutofit fontScale="40000" lnSpcReduction="20000"/>
          </a:bodyPr>
          <a:lstStyle/>
          <a:p>
            <a:pPr>
              <a:lnSpc>
                <a:spcPct val="134000"/>
              </a:lnSpc>
              <a:spcBef>
                <a:spcPts val="0"/>
              </a:spcBef>
              <a:spcAft>
                <a:spcPts val="1200"/>
              </a:spcAft>
            </a:pPr>
            <a:r>
              <a:rPr lang="en-US" sz="4300" b="1" dirty="0"/>
              <a:t>RESULTS Action Center </a:t>
            </a:r>
            <a:r>
              <a:rPr lang="en-US" sz="4300" dirty="0"/>
              <a:t>has letter to the editor templates </a:t>
            </a:r>
            <a:endParaRPr lang="en-US" sz="4300" b="1" dirty="0"/>
          </a:p>
          <a:p>
            <a:pPr lvl="1">
              <a:lnSpc>
                <a:spcPct val="134000"/>
              </a:lnSpc>
              <a:spcBef>
                <a:spcPts val="0"/>
              </a:spcBef>
              <a:spcAft>
                <a:spcPts val="1200"/>
              </a:spcAft>
            </a:pPr>
            <a:r>
              <a:rPr lang="en-US" sz="4300" u="sng" dirty="0">
                <a:hlinkClick r:id="rId2"/>
              </a:rPr>
              <a:t>https://results.org/volunteers/action-center/</a:t>
            </a:r>
            <a:r>
              <a:rPr lang="en-US" sz="4300" dirty="0"/>
              <a:t> </a:t>
            </a:r>
          </a:p>
          <a:p>
            <a:pPr>
              <a:lnSpc>
                <a:spcPct val="134000"/>
              </a:lnSpc>
              <a:spcBef>
                <a:spcPts val="0"/>
              </a:spcBef>
              <a:spcAft>
                <a:spcPts val="1200"/>
              </a:spcAft>
            </a:pPr>
            <a:r>
              <a:rPr lang="en-US" sz="4300" b="1" dirty="0"/>
              <a:t>RESULTS Media Tools and How-</a:t>
            </a:r>
            <a:r>
              <a:rPr lang="en-US" sz="4300" b="1" dirty="0" err="1"/>
              <a:t>to’s</a:t>
            </a:r>
            <a:r>
              <a:rPr lang="en-US" sz="4300" b="1" dirty="0"/>
              <a:t> </a:t>
            </a:r>
            <a:r>
              <a:rPr lang="en-US" sz="4300" dirty="0"/>
              <a:t>on the RESULTS website</a:t>
            </a:r>
          </a:p>
          <a:p>
            <a:pPr lvl="1">
              <a:lnSpc>
                <a:spcPct val="134000"/>
              </a:lnSpc>
              <a:spcBef>
                <a:spcPts val="0"/>
              </a:spcBef>
              <a:spcAft>
                <a:spcPts val="1200"/>
              </a:spcAft>
            </a:pPr>
            <a:r>
              <a:rPr lang="en-US" sz="4300" u="sng" dirty="0">
                <a:hlinkClick r:id="rId3"/>
              </a:rPr>
              <a:t>https://results.org/volunteers/media-tools</a:t>
            </a:r>
            <a:r>
              <a:rPr lang="en-US" sz="4300" u="sng" dirty="0"/>
              <a:t> </a:t>
            </a:r>
            <a:r>
              <a:rPr lang="en-US" sz="4300" dirty="0"/>
              <a:t> </a:t>
            </a:r>
          </a:p>
          <a:p>
            <a:pPr>
              <a:lnSpc>
                <a:spcPct val="134000"/>
              </a:lnSpc>
              <a:spcBef>
                <a:spcPts val="0"/>
              </a:spcBef>
              <a:spcAft>
                <a:spcPts val="1200"/>
              </a:spcAft>
            </a:pPr>
            <a:r>
              <a:rPr lang="en-US" sz="4300" b="1" dirty="0"/>
              <a:t>Media and Democracy Project</a:t>
            </a:r>
            <a:r>
              <a:rPr lang="en-US" sz="4300" dirty="0"/>
              <a:t> local journalism directory:</a:t>
            </a:r>
          </a:p>
          <a:p>
            <a:pPr lvl="1">
              <a:lnSpc>
                <a:spcPct val="134000"/>
              </a:lnSpc>
              <a:spcBef>
                <a:spcPts val="0"/>
              </a:spcBef>
              <a:spcAft>
                <a:spcPts val="1200"/>
              </a:spcAft>
            </a:pPr>
            <a:r>
              <a:rPr lang="en-US" sz="4300" u="sng" dirty="0">
                <a:hlinkClick r:id="rId4"/>
              </a:rPr>
              <a:t>https://www.mediaanddemocracyproject.org/journalism-directory/#Directory</a:t>
            </a:r>
            <a:r>
              <a:rPr lang="en-US" sz="4300" dirty="0"/>
              <a:t> </a:t>
            </a:r>
          </a:p>
          <a:p>
            <a:pPr>
              <a:lnSpc>
                <a:spcPct val="134000"/>
              </a:lnSpc>
              <a:spcBef>
                <a:spcPts val="0"/>
              </a:spcBef>
              <a:spcAft>
                <a:spcPts val="1200"/>
              </a:spcAft>
            </a:pPr>
            <a:r>
              <a:rPr lang="en-US" sz="4300" b="1" dirty="0"/>
              <a:t>Report your published media</a:t>
            </a:r>
            <a:r>
              <a:rPr lang="en-US" sz="4300" dirty="0"/>
              <a:t>: </a:t>
            </a:r>
            <a:r>
              <a:rPr lang="en-US" sz="4300" dirty="0">
                <a:hlinkClick r:id="rId5"/>
              </a:rPr>
              <a:t>https://results.org/report-media</a:t>
            </a:r>
            <a:r>
              <a:rPr lang="en-US" sz="4300" dirty="0"/>
              <a:t> </a:t>
            </a:r>
          </a:p>
          <a:p>
            <a:pPr>
              <a:lnSpc>
                <a:spcPct val="134000"/>
              </a:lnSpc>
              <a:spcBef>
                <a:spcPts val="0"/>
              </a:spcBef>
              <a:spcAft>
                <a:spcPts val="1200"/>
              </a:spcAft>
            </a:pPr>
            <a:r>
              <a:rPr lang="en-US" sz="4300" b="1" dirty="0"/>
              <a:t>Contact Jos Linn </a:t>
            </a:r>
            <a:r>
              <a:rPr lang="en-US" sz="4300" dirty="0"/>
              <a:t>for assistance: </a:t>
            </a:r>
            <a:r>
              <a:rPr lang="en-US" sz="4300" dirty="0">
                <a:hlinkClick r:id="rId6"/>
              </a:rPr>
              <a:t>jlinn@results.org</a:t>
            </a:r>
            <a:r>
              <a:rPr lang="en-US" sz="4300" dirty="0"/>
              <a:t> </a:t>
            </a:r>
          </a:p>
          <a:p>
            <a:pPr marL="0" indent="0">
              <a:spcBef>
                <a:spcPts val="0"/>
              </a:spcBef>
              <a:buNone/>
            </a:pPr>
            <a:endParaRPr lang="en-US" sz="2000" dirty="0"/>
          </a:p>
        </p:txBody>
      </p:sp>
      <p:sp>
        <p:nvSpPr>
          <p:cNvPr id="9" name="Slide Number Placeholder 8">
            <a:extLst>
              <a:ext uri="{FF2B5EF4-FFF2-40B4-BE49-F238E27FC236}">
                <a16:creationId xmlns:a16="http://schemas.microsoft.com/office/drawing/2014/main" id="{9081B495-6B1B-D020-DBC2-02B90B24647C}"/>
              </a:ext>
            </a:extLst>
          </p:cNvPr>
          <p:cNvSpPr>
            <a:spLocks noGrp="1"/>
          </p:cNvSpPr>
          <p:nvPr>
            <p:ph type="sldNum" sz="quarter" idx="12"/>
          </p:nvPr>
        </p:nvSpPr>
        <p:spPr/>
        <p:txBody>
          <a:bodyPr/>
          <a:lstStyle/>
          <a:p>
            <a:fld id="{307E6868-079E-1649-B8D1-459B42CE4DE3}" type="slidenum">
              <a:rPr lang="en-US" smtClean="0"/>
              <a:t>25</a:t>
            </a:fld>
            <a:endParaRPr lang="en-US"/>
          </a:p>
        </p:txBody>
      </p:sp>
      <p:sp>
        <p:nvSpPr>
          <p:cNvPr id="3" name="AutoShape 2">
            <a:extLst>
              <a:ext uri="{FF2B5EF4-FFF2-40B4-BE49-F238E27FC236}">
                <a16:creationId xmlns:a16="http://schemas.microsoft.com/office/drawing/2014/main" id="{C63E4875-3F00-27E4-C2DB-F376A0B1BAB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089A62-6FBB-C183-C3F3-2EDFEFAD2C97}"/>
              </a:ext>
            </a:extLst>
          </p:cNvPr>
          <p:cNvSpPr>
            <a:spLocks noGrp="1"/>
          </p:cNvSpPr>
          <p:nvPr>
            <p:ph type="title"/>
          </p:nvPr>
        </p:nvSpPr>
        <p:spPr>
          <a:xfrm>
            <a:off x="718853" y="111589"/>
            <a:ext cx="7401491" cy="857250"/>
          </a:xfrm>
        </p:spPr>
        <p:txBody>
          <a:bodyPr>
            <a:normAutofit/>
          </a:bodyPr>
          <a:lstStyle/>
          <a:p>
            <a:r>
              <a:rPr lang="en-US" sz="3200">
                <a:solidFill>
                  <a:srgbClr val="D50032"/>
                </a:solidFill>
                <a:latin typeface="Open Sans"/>
                <a:ea typeface="Open Sans"/>
                <a:cs typeface="Open Sans"/>
              </a:rPr>
              <a:t>“600 Voices” Media Resources</a:t>
            </a:r>
            <a:endParaRPr lang="en-US" sz="3200">
              <a:solidFill>
                <a:srgbClr val="D50032"/>
              </a:solidFill>
            </a:endParaRPr>
          </a:p>
        </p:txBody>
      </p:sp>
    </p:spTree>
    <p:extLst>
      <p:ext uri="{BB962C8B-B14F-4D97-AF65-F5344CB8AC3E}">
        <p14:creationId xmlns:p14="http://schemas.microsoft.com/office/powerpoint/2010/main" val="3702097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E79E-AA50-CD3D-641A-CAB26E2118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128F7-8835-EDCF-EECF-0423338A0346}"/>
              </a:ext>
            </a:extLst>
          </p:cNvPr>
          <p:cNvSpPr>
            <a:spLocks noGrp="1"/>
          </p:cNvSpPr>
          <p:nvPr>
            <p:ph idx="1"/>
          </p:nvPr>
        </p:nvSpPr>
        <p:spPr>
          <a:xfrm>
            <a:off x="347396" y="866493"/>
            <a:ext cx="8449201" cy="3394472"/>
          </a:xfrm>
        </p:spPr>
        <p:txBody>
          <a:bodyPr vert="horz" lIns="91440" tIns="45720" rIns="91440" bIns="45720" rtlCol="0" anchor="t">
            <a:noAutofit/>
          </a:bodyPr>
          <a:lstStyle/>
          <a:p>
            <a:pPr marL="0" indent="0" algn="ctr">
              <a:lnSpc>
                <a:spcPct val="114000"/>
              </a:lnSpc>
              <a:spcBef>
                <a:spcPts val="0"/>
              </a:spcBef>
              <a:spcAft>
                <a:spcPts val="300"/>
              </a:spcAft>
              <a:buNone/>
            </a:pPr>
            <a:r>
              <a:rPr lang="en-US" sz="2400" b="1">
                <a:latin typeface="Open Sans"/>
                <a:ea typeface="Open Sans"/>
                <a:cs typeface="Open Sans"/>
              </a:rPr>
              <a:t>Media Office Hours</a:t>
            </a:r>
          </a:p>
          <a:p>
            <a:pPr marL="0" indent="0" algn="ctr">
              <a:lnSpc>
                <a:spcPct val="114000"/>
              </a:lnSpc>
              <a:spcBef>
                <a:spcPts val="0"/>
              </a:spcBef>
              <a:spcAft>
                <a:spcPts val="300"/>
              </a:spcAft>
              <a:buNone/>
            </a:pPr>
            <a:r>
              <a:rPr lang="en-US" sz="2000">
                <a:latin typeface="Open Sans"/>
                <a:ea typeface="Open Sans"/>
                <a:cs typeface="Open Sans"/>
              </a:rPr>
              <a:t>Wednesday, October 8, 9:00-10:00 p.m. ET</a:t>
            </a:r>
          </a:p>
          <a:p>
            <a:pPr marL="0" indent="0" algn="ctr">
              <a:lnSpc>
                <a:spcPct val="114000"/>
              </a:lnSpc>
              <a:spcBef>
                <a:spcPts val="0"/>
              </a:spcBef>
              <a:spcAft>
                <a:spcPts val="300"/>
              </a:spcAft>
              <a:buNone/>
            </a:pPr>
            <a:r>
              <a:rPr lang="en-US" sz="2000">
                <a:latin typeface="Open Sans"/>
                <a:ea typeface="Open Sans"/>
                <a:cs typeface="Open Sans"/>
              </a:rPr>
              <a:t>Wednesday, October 22, 2:00-3:00 p.m. ET</a:t>
            </a:r>
          </a:p>
          <a:p>
            <a:pPr marL="0" indent="0" algn="ctr">
              <a:lnSpc>
                <a:spcPct val="114000"/>
              </a:lnSpc>
              <a:spcBef>
                <a:spcPts val="0"/>
              </a:spcBef>
              <a:spcAft>
                <a:spcPts val="300"/>
              </a:spcAft>
              <a:buNone/>
            </a:pPr>
            <a:r>
              <a:rPr lang="en-US" sz="2000">
                <a:latin typeface="Open Sans"/>
                <a:ea typeface="Open Sans"/>
                <a:cs typeface="Open Sans"/>
              </a:rPr>
              <a:t>Monday, November 3, 8:00-9:00 p.m. ET</a:t>
            </a:r>
          </a:p>
          <a:p>
            <a:pPr marL="0" indent="0" algn="ctr">
              <a:lnSpc>
                <a:spcPct val="114000"/>
              </a:lnSpc>
              <a:spcBef>
                <a:spcPts val="0"/>
              </a:spcBef>
              <a:spcAft>
                <a:spcPts val="300"/>
              </a:spcAft>
              <a:buNone/>
            </a:pPr>
            <a:r>
              <a:rPr lang="en-US" sz="2000">
                <a:latin typeface="Open Sans"/>
                <a:ea typeface="Open Sans"/>
                <a:cs typeface="Open Sans"/>
              </a:rPr>
              <a:t>Wednesday, November 19, 2:00-3:00 p.m. ET</a:t>
            </a:r>
          </a:p>
          <a:p>
            <a:pPr marL="0" indent="0" algn="ctr">
              <a:lnSpc>
                <a:spcPct val="114000"/>
              </a:lnSpc>
              <a:spcBef>
                <a:spcPts val="0"/>
              </a:spcBef>
              <a:spcAft>
                <a:spcPts val="300"/>
              </a:spcAft>
              <a:buNone/>
            </a:pPr>
            <a:r>
              <a:rPr lang="en-US" sz="2000">
                <a:latin typeface="Open Sans"/>
                <a:ea typeface="Open Sans"/>
                <a:cs typeface="Open Sans"/>
              </a:rPr>
              <a:t>Monday, December 8, 8:00-9:00 p.m. ET</a:t>
            </a:r>
          </a:p>
          <a:p>
            <a:pPr marL="0" indent="0" algn="ctr">
              <a:lnSpc>
                <a:spcPct val="114000"/>
              </a:lnSpc>
              <a:spcBef>
                <a:spcPts val="0"/>
              </a:spcBef>
              <a:buNone/>
            </a:pPr>
            <a:r>
              <a:rPr lang="en-US" sz="2000">
                <a:latin typeface="Open Sans"/>
                <a:ea typeface="Open Sans"/>
                <a:cs typeface="Open Sans"/>
              </a:rPr>
              <a:t>Wednesday, December 17, 2:00-3:00 p.m. ET</a:t>
            </a:r>
          </a:p>
          <a:p>
            <a:pPr marL="0" indent="0" algn="ctr">
              <a:lnSpc>
                <a:spcPct val="114000"/>
              </a:lnSpc>
              <a:spcBef>
                <a:spcPts val="0"/>
              </a:spcBef>
              <a:buNone/>
            </a:pPr>
            <a:endParaRPr lang="en-US" sz="1400">
              <a:latin typeface="Open Sans"/>
              <a:ea typeface="Open Sans"/>
              <a:cs typeface="Open Sans"/>
            </a:endParaRPr>
          </a:p>
          <a:p>
            <a:pPr marL="0" indent="0" algn="ctr">
              <a:lnSpc>
                <a:spcPct val="114000"/>
              </a:lnSpc>
              <a:spcBef>
                <a:spcPts val="0"/>
              </a:spcBef>
              <a:buNone/>
            </a:pPr>
            <a:r>
              <a:rPr lang="en-US" sz="2000" b="1">
                <a:latin typeface="Open Sans"/>
                <a:ea typeface="Open Sans"/>
                <a:cs typeface="Open Sans"/>
              </a:rPr>
              <a:t>Join at </a:t>
            </a:r>
            <a:r>
              <a:rPr lang="en-US" sz="2000" b="1">
                <a:latin typeface="Open Sans"/>
                <a:ea typeface="Open Sans"/>
                <a:cs typeface="Open Sans"/>
                <a:hlinkClick r:id="rId2"/>
              </a:rPr>
              <a:t>https://results.zoom.us/j/93668005494</a:t>
            </a:r>
            <a:r>
              <a:rPr lang="en-US" sz="2000" b="1">
                <a:latin typeface="Open Sans"/>
                <a:ea typeface="Open Sans"/>
                <a:cs typeface="Open Sans"/>
              </a:rPr>
              <a:t> </a:t>
            </a:r>
          </a:p>
          <a:p>
            <a:pPr marL="0" indent="0" algn="ctr">
              <a:lnSpc>
                <a:spcPct val="114000"/>
              </a:lnSpc>
              <a:spcBef>
                <a:spcPts val="0"/>
              </a:spcBef>
              <a:buNone/>
            </a:pPr>
            <a:r>
              <a:rPr lang="en-US" sz="2000" b="1">
                <a:latin typeface="Open Sans"/>
                <a:ea typeface="Open Sans"/>
                <a:cs typeface="Open Sans"/>
              </a:rPr>
              <a:t>or call (312) 626-6799, meeting ID 936 6800 5494. </a:t>
            </a:r>
          </a:p>
          <a:p>
            <a:pPr marL="0" indent="0" algn="ctr">
              <a:lnSpc>
                <a:spcPct val="114000"/>
              </a:lnSpc>
              <a:spcBef>
                <a:spcPts val="0"/>
              </a:spcBef>
              <a:buNone/>
            </a:pPr>
            <a:r>
              <a:rPr lang="en-US" sz="2000" i="1">
                <a:latin typeface="Open Sans"/>
                <a:ea typeface="Open Sans"/>
                <a:cs typeface="Open Sans"/>
              </a:rPr>
              <a:t>No registration required.</a:t>
            </a:r>
          </a:p>
          <a:p>
            <a:pPr marL="0" indent="0" algn="ctr">
              <a:lnSpc>
                <a:spcPct val="114000"/>
              </a:lnSpc>
              <a:spcBef>
                <a:spcPts val="0"/>
              </a:spcBef>
              <a:buNone/>
            </a:pPr>
            <a:endParaRPr lang="en-US" sz="2200">
              <a:latin typeface="Open Sans"/>
              <a:ea typeface="Open Sans"/>
              <a:cs typeface="Open Sans"/>
            </a:endParaRPr>
          </a:p>
          <a:p>
            <a:pPr marL="0" indent="0" algn="ctr">
              <a:lnSpc>
                <a:spcPct val="113999"/>
              </a:lnSpc>
              <a:spcBef>
                <a:spcPts val="0"/>
              </a:spcBef>
              <a:buNone/>
            </a:pPr>
            <a:endParaRPr lang="en-US" sz="1900">
              <a:latin typeface="Open Sans"/>
              <a:ea typeface="Open Sans"/>
              <a:cs typeface="Open Sans"/>
            </a:endParaRPr>
          </a:p>
        </p:txBody>
      </p:sp>
      <p:sp>
        <p:nvSpPr>
          <p:cNvPr id="4" name="Slide Number Placeholder 3">
            <a:extLst>
              <a:ext uri="{FF2B5EF4-FFF2-40B4-BE49-F238E27FC236}">
                <a16:creationId xmlns:a16="http://schemas.microsoft.com/office/drawing/2014/main" id="{FCFA1134-736A-A377-A061-88D6C0754A0B}"/>
              </a:ext>
            </a:extLst>
          </p:cNvPr>
          <p:cNvSpPr>
            <a:spLocks noGrp="1"/>
          </p:cNvSpPr>
          <p:nvPr>
            <p:ph type="sldNum" sz="quarter" idx="12"/>
          </p:nvPr>
        </p:nvSpPr>
        <p:spPr/>
        <p:txBody>
          <a:bodyPr/>
          <a:lstStyle/>
          <a:p>
            <a:fld id="{307E6868-079E-1649-B8D1-459B42CE4DE3}" type="slidenum">
              <a:rPr lang="en-US" smtClean="0"/>
              <a:t>26</a:t>
            </a:fld>
            <a:endParaRPr lang="en-US"/>
          </a:p>
        </p:txBody>
      </p:sp>
      <p:sp>
        <p:nvSpPr>
          <p:cNvPr id="7" name="Title 1">
            <a:extLst>
              <a:ext uri="{FF2B5EF4-FFF2-40B4-BE49-F238E27FC236}">
                <a16:creationId xmlns:a16="http://schemas.microsoft.com/office/drawing/2014/main" id="{11DA9275-8549-1A2A-0CCA-40899CD3047A}"/>
              </a:ext>
            </a:extLst>
          </p:cNvPr>
          <p:cNvSpPr>
            <a:spLocks noGrp="1"/>
          </p:cNvSpPr>
          <p:nvPr>
            <p:ph type="title"/>
          </p:nvPr>
        </p:nvSpPr>
        <p:spPr>
          <a:xfrm>
            <a:off x="871535" y="9243"/>
            <a:ext cx="7400925" cy="857250"/>
          </a:xfrm>
        </p:spPr>
        <p:txBody>
          <a:bodyPr>
            <a:normAutofit/>
          </a:bodyPr>
          <a:lstStyle/>
          <a:p>
            <a:r>
              <a:rPr lang="en-US" sz="3200">
                <a:solidFill>
                  <a:srgbClr val="D50032"/>
                </a:solidFill>
                <a:latin typeface="Open Sans"/>
                <a:ea typeface="Open Sans"/>
                <a:cs typeface="Open Sans"/>
              </a:rPr>
              <a:t>“600 Voices” Media Resources</a:t>
            </a:r>
            <a:endParaRPr lang="en-US" sz="3200">
              <a:solidFill>
                <a:srgbClr val="D50032"/>
              </a:solidFill>
            </a:endParaRPr>
          </a:p>
        </p:txBody>
      </p:sp>
    </p:spTree>
    <p:extLst>
      <p:ext uri="{BB962C8B-B14F-4D97-AF65-F5344CB8AC3E}">
        <p14:creationId xmlns:p14="http://schemas.microsoft.com/office/powerpoint/2010/main" val="331331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5916-F942-F666-8865-E9D32939371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B7552ED-5F4E-000F-2BBE-F77BD2C4C1A8}"/>
              </a:ext>
            </a:extLst>
          </p:cNvPr>
          <p:cNvSpPr>
            <a:spLocks noGrp="1"/>
          </p:cNvSpPr>
          <p:nvPr>
            <p:ph type="sldNum" sz="quarter" idx="12"/>
          </p:nvPr>
        </p:nvSpPr>
        <p:spPr/>
        <p:txBody>
          <a:bodyPr/>
          <a:lstStyle/>
          <a:p>
            <a:fld id="{307E6868-079E-1649-B8D1-459B42CE4DE3}" type="slidenum">
              <a:rPr lang="en-US" smtClean="0"/>
              <a:t>27</a:t>
            </a:fld>
            <a:endParaRPr lang="en-US"/>
          </a:p>
        </p:txBody>
      </p:sp>
      <p:sp>
        <p:nvSpPr>
          <p:cNvPr id="3" name="AutoShape 2">
            <a:extLst>
              <a:ext uri="{FF2B5EF4-FFF2-40B4-BE49-F238E27FC236}">
                <a16:creationId xmlns:a16="http://schemas.microsoft.com/office/drawing/2014/main" id="{1230DBB9-5404-E6A3-CFF1-CD17C59B9C9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logo with text and a square and two waves&#10;&#10;AI-generated content may be incorrect.">
            <a:extLst>
              <a:ext uri="{FF2B5EF4-FFF2-40B4-BE49-F238E27FC236}">
                <a16:creationId xmlns:a16="http://schemas.microsoft.com/office/drawing/2014/main" id="{C968CF04-7162-8CD2-C6FC-FC096060A314}"/>
              </a:ext>
            </a:extLst>
          </p:cNvPr>
          <p:cNvPicPr>
            <a:picLocks noChangeAspect="1"/>
          </p:cNvPicPr>
          <p:nvPr/>
        </p:nvPicPr>
        <p:blipFill>
          <a:blip r:embed="rId2"/>
          <a:stretch>
            <a:fillRect/>
          </a:stretch>
        </p:blipFill>
        <p:spPr>
          <a:xfrm>
            <a:off x="1603924" y="271905"/>
            <a:ext cx="5631352" cy="4599689"/>
          </a:xfrm>
          <a:prstGeom prst="rect">
            <a:avLst/>
          </a:prstGeom>
        </p:spPr>
      </p:pic>
    </p:spTree>
    <p:extLst>
      <p:ext uri="{BB962C8B-B14F-4D97-AF65-F5344CB8AC3E}">
        <p14:creationId xmlns:p14="http://schemas.microsoft.com/office/powerpoint/2010/main" val="122113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C383-C017-FA3C-AD1D-4F6CFBBEC3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CEB43-38BC-B851-F983-7463210C20C2}"/>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3706824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71253" y="241697"/>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29</a:t>
            </a:fld>
            <a:endParaRPr lang="en-US"/>
          </a:p>
        </p:txBody>
      </p:sp>
    </p:spTree>
    <p:extLst>
      <p:ext uri="{BB962C8B-B14F-4D97-AF65-F5344CB8AC3E}">
        <p14:creationId xmlns:p14="http://schemas.microsoft.com/office/powerpoint/2010/main" val="192331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178530"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9CEC-6F7E-07B0-4E64-52BC9A1FD18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A9A5498-366A-05E0-B8C3-B7E09A9B5CCB}"/>
              </a:ext>
            </a:extLst>
          </p:cNvPr>
          <p:cNvSpPr>
            <a:spLocks noGrp="1"/>
          </p:cNvSpPr>
          <p:nvPr>
            <p:ph sz="half" idx="2"/>
          </p:nvPr>
        </p:nvSpPr>
        <p:spPr>
          <a:xfrm>
            <a:off x="4648200" y="1960025"/>
            <a:ext cx="4038600" cy="1515773"/>
          </a:xfrm>
        </p:spPr>
        <p:txBody>
          <a:bodyPr vert="horz" lIns="91440" tIns="45720" rIns="91440" bIns="45720" rtlCol="0" anchor="t">
            <a:normAutofit/>
          </a:bodyPr>
          <a:lstStyle/>
          <a:p>
            <a:pPr marL="0" indent="0">
              <a:lnSpc>
                <a:spcPct val="110000"/>
              </a:lnSpc>
              <a:spcBef>
                <a:spcPts val="0"/>
              </a:spcBef>
              <a:spcAft>
                <a:spcPts val="1200"/>
              </a:spcAft>
              <a:buNone/>
            </a:pPr>
            <a:r>
              <a:rPr lang="en-US" sz="2000" b="1" dirty="0">
                <a:latin typeface="Open Sans"/>
                <a:ea typeface="Open Sans"/>
                <a:cs typeface="Open Sans"/>
              </a:rPr>
              <a:t>Andrea Balderrama</a:t>
            </a:r>
            <a:endParaRPr lang="en-US" sz="2000" b="1" dirty="0"/>
          </a:p>
          <a:p>
            <a:pPr marL="0" indent="0">
              <a:lnSpc>
                <a:spcPct val="110000"/>
              </a:lnSpc>
              <a:spcBef>
                <a:spcPts val="0"/>
              </a:spcBef>
              <a:buNone/>
            </a:pPr>
            <a:r>
              <a:rPr lang="en-US" sz="2000" dirty="0">
                <a:latin typeface="Open Sans"/>
                <a:ea typeface="Open Sans"/>
                <a:cs typeface="Open Sans"/>
              </a:rPr>
              <a:t>RESULTS Phoenix </a:t>
            </a:r>
          </a:p>
          <a:p>
            <a:pPr marL="0" indent="0">
              <a:lnSpc>
                <a:spcPct val="110000"/>
              </a:lnSpc>
              <a:spcBef>
                <a:spcPts val="0"/>
              </a:spcBef>
              <a:buNone/>
            </a:pPr>
            <a:r>
              <a:rPr lang="en-US" sz="2000" dirty="0">
                <a:latin typeface="Open Sans"/>
                <a:ea typeface="Open Sans"/>
                <a:cs typeface="Open Sans"/>
              </a:rPr>
              <a:t>RESULTS Fellow</a:t>
            </a:r>
          </a:p>
          <a:p>
            <a:pPr marL="0" indent="0">
              <a:lnSpc>
                <a:spcPct val="110000"/>
              </a:lnSpc>
              <a:spcBef>
                <a:spcPts val="0"/>
              </a:spcBef>
              <a:buNone/>
            </a:pPr>
            <a:endParaRPr lang="en-US" sz="2000" dirty="0">
              <a:latin typeface="Open Sans"/>
              <a:ea typeface="Open Sans"/>
              <a:cs typeface="Open Sans"/>
            </a:endParaRPr>
          </a:p>
        </p:txBody>
      </p:sp>
      <p:sp>
        <p:nvSpPr>
          <p:cNvPr id="9" name="Slide Number Placeholder 8">
            <a:extLst>
              <a:ext uri="{FF2B5EF4-FFF2-40B4-BE49-F238E27FC236}">
                <a16:creationId xmlns:a16="http://schemas.microsoft.com/office/drawing/2014/main" id="{3BE3443D-5402-B482-A86E-F6EFA4708376}"/>
              </a:ext>
            </a:extLst>
          </p:cNvPr>
          <p:cNvSpPr>
            <a:spLocks noGrp="1"/>
          </p:cNvSpPr>
          <p:nvPr>
            <p:ph type="sldNum" sz="quarter" idx="12"/>
          </p:nvPr>
        </p:nvSpPr>
        <p:spPr/>
        <p:txBody>
          <a:bodyPr/>
          <a:lstStyle/>
          <a:p>
            <a:fld id="{307E6868-079E-1649-B8D1-459B42CE4DE3}" type="slidenum">
              <a:rPr lang="en-US" smtClean="0"/>
              <a:t>30</a:t>
            </a:fld>
            <a:endParaRPr lang="en-US"/>
          </a:p>
        </p:txBody>
      </p:sp>
      <p:pic>
        <p:nvPicPr>
          <p:cNvPr id="2" name="Picture 1">
            <a:extLst>
              <a:ext uri="{FF2B5EF4-FFF2-40B4-BE49-F238E27FC236}">
                <a16:creationId xmlns:a16="http://schemas.microsoft.com/office/drawing/2014/main" id="{DF9E85F6-8033-17C2-B53F-F9DD2721DD5D}"/>
              </a:ext>
            </a:extLst>
          </p:cNvPr>
          <p:cNvPicPr>
            <a:picLocks noChangeAspect="1"/>
          </p:cNvPicPr>
          <p:nvPr/>
        </p:nvPicPr>
        <p:blipFill>
          <a:blip r:embed="rId2"/>
          <a:srcRect l="108" t="3" r="75" b="2"/>
          <a:stretch>
            <a:fillRect/>
          </a:stretch>
        </p:blipFill>
        <p:spPr>
          <a:xfrm>
            <a:off x="1983179" y="775639"/>
            <a:ext cx="2398815" cy="3592221"/>
          </a:xfrm>
          <a:prstGeom prst="rect">
            <a:avLst/>
          </a:prstGeom>
        </p:spPr>
      </p:pic>
    </p:spTree>
    <p:extLst>
      <p:ext uri="{BB962C8B-B14F-4D97-AF65-F5344CB8AC3E}">
        <p14:creationId xmlns:p14="http://schemas.microsoft.com/office/powerpoint/2010/main" val="1461958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554808" y="4582597"/>
            <a:ext cx="4700521" cy="369332"/>
          </a:xfrm>
          <a:prstGeom prst="rect">
            <a:avLst/>
          </a:prstGeom>
          <a:noFill/>
        </p:spPr>
        <p:txBody>
          <a:bodyPr wrap="square">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31</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8669-308D-9237-73E5-0BBFA3A6FA66}"/>
              </a:ext>
            </a:extLst>
          </p:cNvPr>
          <p:cNvSpPr>
            <a:spLocks noGrp="1"/>
          </p:cNvSpPr>
          <p:nvPr>
            <p:ph type="title"/>
          </p:nvPr>
        </p:nvSpPr>
        <p:spPr>
          <a:xfrm>
            <a:off x="871253" y="239315"/>
            <a:ext cx="7401491" cy="857250"/>
          </a:xfrm>
        </p:spPr>
        <p:txBody>
          <a:bodyPr>
            <a:normAutofit/>
          </a:bodyPr>
          <a:lstStyle/>
          <a:p>
            <a:r>
              <a:rPr lang="en-US" sz="2700" dirty="0">
                <a:solidFill>
                  <a:srgbClr val="D50032"/>
                </a:solidFill>
                <a:latin typeface="Open Sans"/>
                <a:ea typeface="Open Sans"/>
                <a:cs typeface="Open Sans"/>
              </a:rPr>
              <a:t>U.S. Poverty Policy Forum</a:t>
            </a:r>
            <a:endParaRPr lang="en-US" sz="2700" b="0" dirty="0">
              <a:solidFill>
                <a:srgbClr val="000000"/>
              </a:solidFill>
              <a:latin typeface="Open Sans"/>
              <a:ea typeface="Open Sans"/>
              <a:cs typeface="Open Sans"/>
            </a:endParaRPr>
          </a:p>
          <a:p>
            <a:endParaRPr lang="en-US" sz="3200" dirty="0">
              <a:solidFill>
                <a:srgbClr val="FF0000"/>
              </a:solidFill>
              <a:latin typeface="Open Sans"/>
              <a:ea typeface="Open Sans"/>
              <a:cs typeface="Open Sans"/>
            </a:endParaRPr>
          </a:p>
        </p:txBody>
      </p:sp>
      <p:sp>
        <p:nvSpPr>
          <p:cNvPr id="3" name="Content Placeholder 2">
            <a:extLst>
              <a:ext uri="{FF2B5EF4-FFF2-40B4-BE49-F238E27FC236}">
                <a16:creationId xmlns:a16="http://schemas.microsoft.com/office/drawing/2014/main" id="{B7787867-3E55-A59F-9BA2-D908CF0C8698}"/>
              </a:ext>
            </a:extLst>
          </p:cNvPr>
          <p:cNvSpPr>
            <a:spLocks noGrp="1"/>
          </p:cNvSpPr>
          <p:nvPr>
            <p:ph idx="1"/>
          </p:nvPr>
        </p:nvSpPr>
        <p:spPr>
          <a:xfrm>
            <a:off x="709047" y="855947"/>
            <a:ext cx="7725905" cy="4048238"/>
          </a:xfrm>
        </p:spPr>
        <p:txBody>
          <a:bodyPr vert="horz" lIns="91440" tIns="45720" rIns="91440" bIns="45720" rtlCol="0" anchor="t">
            <a:noAutofit/>
          </a:bodyPr>
          <a:lstStyle/>
          <a:p>
            <a:pPr marL="0" indent="0" algn="ctr">
              <a:buNone/>
            </a:pPr>
            <a:endParaRPr lang="en-US" sz="1800" b="1" dirty="0"/>
          </a:p>
          <a:p>
            <a:pPr marL="0" indent="0" algn="ctr">
              <a:lnSpc>
                <a:spcPct val="114000"/>
              </a:lnSpc>
              <a:spcBef>
                <a:spcPts val="0"/>
              </a:spcBef>
              <a:spcAft>
                <a:spcPts val="1200"/>
              </a:spcAft>
              <a:buNone/>
            </a:pPr>
            <a:r>
              <a:rPr lang="en-US" sz="2000" b="1" dirty="0">
                <a:latin typeface="Open Sans"/>
                <a:ea typeface="Open Sans"/>
                <a:cs typeface="Open Sans"/>
              </a:rPr>
              <a:t>Thursday, October 23, 8 p.m. ET</a:t>
            </a:r>
            <a:endParaRPr lang="en-US" sz="2000" b="1" dirty="0"/>
          </a:p>
          <a:p>
            <a:pPr marL="0" indent="0" algn="ctr">
              <a:lnSpc>
                <a:spcPct val="114000"/>
              </a:lnSpc>
              <a:spcBef>
                <a:spcPts val="0"/>
              </a:spcBef>
              <a:spcAft>
                <a:spcPts val="1200"/>
              </a:spcAft>
              <a:buNone/>
            </a:pPr>
            <a:r>
              <a:rPr lang="en-US" sz="2000" dirty="0">
                <a:latin typeface="Open Sans"/>
                <a:ea typeface="Open Sans"/>
                <a:cs typeface="Open Sans"/>
              </a:rPr>
              <a:t>This policy forum will provide insight into RESULTS’ U.S. poverty campaign priorities for the remainder of 2025. </a:t>
            </a:r>
            <a:endParaRPr lang="en-US" sz="2000" dirty="0"/>
          </a:p>
          <a:p>
            <a:pPr marL="0" indent="0" algn="ctr">
              <a:lnSpc>
                <a:spcPct val="114000"/>
              </a:lnSpc>
              <a:spcBef>
                <a:spcPts val="0"/>
              </a:spcBef>
              <a:spcAft>
                <a:spcPts val="1200"/>
              </a:spcAft>
              <a:buNone/>
            </a:pPr>
            <a:r>
              <a:rPr lang="en-US" sz="2000" dirty="0">
                <a:latin typeface="Open Sans"/>
                <a:ea typeface="Open Sans"/>
                <a:cs typeface="Open Sans"/>
              </a:rPr>
              <a:t>Learn how we are preparing for final FY26 budget negotiations, with a focus on ensuring that housing and nutrition programs are protected and funded.</a:t>
            </a:r>
            <a:endParaRPr lang="en-US" sz="2000" dirty="0"/>
          </a:p>
          <a:p>
            <a:pPr marL="0" indent="0" algn="ctr">
              <a:buNone/>
            </a:pPr>
            <a:r>
              <a:rPr lang="en-US" sz="2000" b="1" dirty="0">
                <a:latin typeface="Open Sans"/>
                <a:ea typeface="Open Sans"/>
                <a:cs typeface="Open Sans"/>
              </a:rPr>
              <a:t> Please join us! </a:t>
            </a:r>
          </a:p>
          <a:p>
            <a:pPr marL="0" indent="0" algn="ctr">
              <a:buNone/>
            </a:pPr>
            <a:r>
              <a:rPr lang="en-US" sz="2000" b="1" dirty="0">
                <a:latin typeface="Open Sans"/>
                <a:ea typeface="Open Sans"/>
                <a:cs typeface="Open Sans"/>
                <a:hlinkClick r:id="rId2"/>
              </a:rPr>
              <a:t>Register today</a:t>
            </a:r>
            <a:endParaRPr lang="en-US" sz="1800" b="1" dirty="0">
              <a:solidFill>
                <a:srgbClr val="000000"/>
              </a:solidFill>
              <a:latin typeface="Open Sans"/>
              <a:ea typeface="Open Sans"/>
              <a:cs typeface="Open Sans"/>
            </a:endParaRPr>
          </a:p>
        </p:txBody>
      </p:sp>
      <p:sp>
        <p:nvSpPr>
          <p:cNvPr id="4" name="Slide Number Placeholder 3">
            <a:extLst>
              <a:ext uri="{FF2B5EF4-FFF2-40B4-BE49-F238E27FC236}">
                <a16:creationId xmlns:a16="http://schemas.microsoft.com/office/drawing/2014/main" id="{07A7BB0C-E5DF-ABDB-1D1C-D19C9C6FF89B}"/>
              </a:ext>
            </a:extLst>
          </p:cNvPr>
          <p:cNvSpPr>
            <a:spLocks noGrp="1"/>
          </p:cNvSpPr>
          <p:nvPr>
            <p:ph type="sldNum" sz="quarter" idx="12"/>
          </p:nvPr>
        </p:nvSpPr>
        <p:spPr/>
        <p:txBody>
          <a:bodyPr/>
          <a:lstStyle/>
          <a:p>
            <a:fld id="{307E6868-079E-1649-B8D1-459B42CE4DE3}" type="slidenum">
              <a:rPr lang="en-US" smtClean="0"/>
              <a:pPr/>
              <a:t>32</a:t>
            </a:fld>
            <a:endParaRPr lang="en-US"/>
          </a:p>
        </p:txBody>
      </p:sp>
    </p:spTree>
    <p:extLst>
      <p:ext uri="{BB962C8B-B14F-4D97-AF65-F5344CB8AC3E}">
        <p14:creationId xmlns:p14="http://schemas.microsoft.com/office/powerpoint/2010/main" val="265000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2BC046-1530-DC02-A628-112D2FED4F9F}"/>
              </a:ext>
            </a:extLst>
          </p:cNvPr>
          <p:cNvSpPr>
            <a:spLocks noGrp="1"/>
          </p:cNvSpPr>
          <p:nvPr>
            <p:ph type="sldNum" sz="quarter" idx="12"/>
          </p:nvPr>
        </p:nvSpPr>
        <p:spPr/>
        <p:txBody>
          <a:bodyPr anchor="ctr">
            <a:normAutofit/>
          </a:bodyPr>
          <a:lstStyle/>
          <a:p>
            <a:pPr>
              <a:spcAft>
                <a:spcPts val="600"/>
              </a:spcAft>
            </a:pPr>
            <a:fld id="{307E6868-079E-1649-B8D1-459B42CE4DE3}" type="slidenum">
              <a:rPr lang="en-US" smtClean="0"/>
              <a:pPr>
                <a:spcAft>
                  <a:spcPts val="600"/>
                </a:spcAft>
              </a:pPr>
              <a:t>33</a:t>
            </a:fld>
            <a:endParaRPr lang="en-US"/>
          </a:p>
        </p:txBody>
      </p:sp>
      <p:pic>
        <p:nvPicPr>
          <p:cNvPr id="5" name="Content Placeholder 4" descr="A graduation party invitation with balloons and a graduation cap&#10;&#10;AI-generated content may be incorrect.">
            <a:extLst>
              <a:ext uri="{FF2B5EF4-FFF2-40B4-BE49-F238E27FC236}">
                <a16:creationId xmlns:a16="http://schemas.microsoft.com/office/drawing/2014/main" id="{1358150B-1AA9-9F86-5A3A-A8B7D9A08FA3}"/>
              </a:ext>
            </a:extLst>
          </p:cNvPr>
          <p:cNvPicPr>
            <a:picLocks noGrp="1" noChangeAspect="1"/>
          </p:cNvPicPr>
          <p:nvPr>
            <p:ph idx="4294967295"/>
          </p:nvPr>
        </p:nvPicPr>
        <p:blipFill>
          <a:blip r:embed="rId2"/>
          <a:stretch>
            <a:fillRect/>
          </a:stretch>
        </p:blipFill>
        <p:spPr>
          <a:xfrm>
            <a:off x="2629964" y="303150"/>
            <a:ext cx="3884072" cy="3837112"/>
          </a:xfrm>
          <a:prstGeom prst="rect">
            <a:avLst/>
          </a:prstGeom>
          <a:noFill/>
        </p:spPr>
      </p:pic>
      <p:sp>
        <p:nvSpPr>
          <p:cNvPr id="3" name="TextBox 2">
            <a:extLst>
              <a:ext uri="{FF2B5EF4-FFF2-40B4-BE49-F238E27FC236}">
                <a16:creationId xmlns:a16="http://schemas.microsoft.com/office/drawing/2014/main" id="{70EF5812-F303-CBA4-8AD7-CDA74A9FDB50}"/>
              </a:ext>
            </a:extLst>
          </p:cNvPr>
          <p:cNvSpPr txBox="1"/>
          <p:nvPr/>
        </p:nvSpPr>
        <p:spPr>
          <a:xfrm>
            <a:off x="736170" y="3965949"/>
            <a:ext cx="7950630" cy="630301"/>
          </a:xfrm>
          <a:prstGeom prst="rect">
            <a:avLst/>
          </a:prstGeom>
          <a:noFill/>
        </p:spPr>
        <p:txBody>
          <a:bodyPr wrap="square">
            <a:spAutoFit/>
          </a:bodyPr>
          <a:lstStyle/>
          <a:p>
            <a:pPr algn="ctr">
              <a:lnSpc>
                <a:spcPct val="114000"/>
              </a:lnSpc>
            </a:pPr>
            <a:r>
              <a:rPr lang="en-US" sz="1600" dirty="0">
                <a:latin typeface="Arial" panose="020B0604020202020204" pitchFamily="34" charset="0"/>
                <a:cs typeface="Arial" panose="020B0604020202020204" pitchFamily="34" charset="0"/>
              </a:rPr>
              <a:t>Register at:</a:t>
            </a:r>
          </a:p>
          <a:p>
            <a:pPr algn="ctr">
              <a:lnSpc>
                <a:spcPct val="114000"/>
              </a:lnSpc>
            </a:pPr>
            <a:r>
              <a:rPr lang="en-US" sz="1600" dirty="0">
                <a:latin typeface="Arial" panose="020B0604020202020204" pitchFamily="34" charset="0"/>
                <a:cs typeface="Arial" panose="020B0604020202020204" pitchFamily="34" charset="0"/>
                <a:hlinkClick r:id="rId3"/>
              </a:rPr>
              <a:t>https://results.zoom.us/meeting/register/0BOYsJ_FQNa9hNdj0YDnGg#/registration</a:t>
            </a:r>
            <a:r>
              <a:rPr lang="en-US" sz="16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31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862FD-B8F4-E2CC-E1AB-52F1ADB8D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E1F2C-B12D-5105-C1FE-1D07D7A75AAC}"/>
              </a:ext>
            </a:extLst>
          </p:cNvPr>
          <p:cNvSpPr>
            <a:spLocks noGrp="1"/>
          </p:cNvSpPr>
          <p:nvPr>
            <p:ph type="title"/>
          </p:nvPr>
        </p:nvSpPr>
        <p:spPr>
          <a:xfrm>
            <a:off x="795773" y="21679"/>
            <a:ext cx="7401491" cy="857250"/>
          </a:xfrm>
        </p:spPr>
        <p:txBody>
          <a:bodyPr>
            <a:normAutofit/>
          </a:bodyPr>
          <a:lstStyle/>
          <a:p>
            <a:r>
              <a:rPr lang="en-US" sz="2800" dirty="0">
                <a:solidFill>
                  <a:srgbClr val="D50032"/>
                </a:solidFill>
                <a:latin typeface="Open Sans"/>
                <a:ea typeface="Open Sans"/>
                <a:cs typeface="Open Sans"/>
              </a:rPr>
              <a:t>RESULTS Organizational Partners</a:t>
            </a:r>
            <a:endParaRPr lang="en-US" sz="2800" dirty="0">
              <a:solidFill>
                <a:srgbClr val="D50032"/>
              </a:solidFill>
            </a:endParaRPr>
          </a:p>
        </p:txBody>
      </p:sp>
      <p:sp>
        <p:nvSpPr>
          <p:cNvPr id="3" name="Content Placeholder 2">
            <a:extLst>
              <a:ext uri="{FF2B5EF4-FFF2-40B4-BE49-F238E27FC236}">
                <a16:creationId xmlns:a16="http://schemas.microsoft.com/office/drawing/2014/main" id="{2804E9A6-1FCC-8BFE-9752-E3D21D2E5C26}"/>
              </a:ext>
            </a:extLst>
          </p:cNvPr>
          <p:cNvSpPr>
            <a:spLocks noGrp="1"/>
          </p:cNvSpPr>
          <p:nvPr>
            <p:ph idx="1"/>
          </p:nvPr>
        </p:nvSpPr>
        <p:spPr>
          <a:xfrm>
            <a:off x="381719" y="878929"/>
            <a:ext cx="8229600" cy="3394472"/>
          </a:xfrm>
        </p:spPr>
        <p:txBody>
          <a:bodyPr vert="horz" lIns="91440" tIns="45720" rIns="91440" bIns="45720" rtlCol="0" anchor="t">
            <a:noAutofit/>
          </a:bodyPr>
          <a:lstStyle/>
          <a:p>
            <a:pPr marL="0" indent="0" algn="ctr">
              <a:lnSpc>
                <a:spcPct val="112999"/>
              </a:lnSpc>
              <a:spcBef>
                <a:spcPts val="0"/>
              </a:spcBef>
              <a:buNone/>
            </a:pPr>
            <a:endParaRPr lang="en-US" sz="2400" b="1" dirty="0">
              <a:cs typeface="Segoe UI"/>
            </a:endParaRPr>
          </a:p>
          <a:p>
            <a:pPr marL="0" indent="0" algn="ctr">
              <a:spcBef>
                <a:spcPts val="0"/>
              </a:spcBef>
              <a:buNone/>
            </a:pPr>
            <a:r>
              <a:rPr lang="en-US" sz="2400" b="1" dirty="0">
                <a:latin typeface="Open Sans"/>
                <a:ea typeface="Open Sans"/>
                <a:cs typeface="Open Sans"/>
              </a:rPr>
              <a:t>Global Allies (Returned Peace Corps Volunteers)</a:t>
            </a:r>
          </a:p>
          <a:p>
            <a:pPr marL="0" indent="0" algn="ctr">
              <a:spcBef>
                <a:spcPts val="0"/>
              </a:spcBef>
              <a:buNone/>
            </a:pPr>
            <a:r>
              <a:rPr lang="en-US" sz="2400" dirty="0">
                <a:latin typeface="Open Sans"/>
                <a:ea typeface="Open Sans"/>
                <a:cs typeface="Open Sans"/>
              </a:rPr>
              <a:t>Thursday, October 9, 8:30 p.m. ET</a:t>
            </a:r>
          </a:p>
          <a:p>
            <a:pPr marL="0" indent="0" algn="ctr">
              <a:spcBef>
                <a:spcPts val="0"/>
              </a:spcBef>
              <a:buNone/>
            </a:pPr>
            <a:r>
              <a:rPr lang="en-US" sz="2400" dirty="0">
                <a:latin typeface="Open Sans"/>
                <a:ea typeface="Open Sans"/>
                <a:cs typeface="Open Sans"/>
                <a:hlinkClick r:id="rId2"/>
              </a:rPr>
              <a:t>Register today</a:t>
            </a:r>
            <a:r>
              <a:rPr lang="en-US" sz="2400" dirty="0">
                <a:latin typeface="Open Sans"/>
                <a:ea typeface="Open Sans"/>
                <a:cs typeface="Open Sans"/>
              </a:rPr>
              <a:t>.</a:t>
            </a:r>
          </a:p>
          <a:p>
            <a:pPr marL="0" indent="0" algn="ctr">
              <a:spcBef>
                <a:spcPts val="0"/>
              </a:spcBef>
              <a:buNone/>
            </a:pPr>
            <a:endParaRPr lang="en-US" sz="2400" dirty="0">
              <a:latin typeface="Open Sans"/>
              <a:ea typeface="Open Sans"/>
              <a:cs typeface="Open Sans"/>
            </a:endParaRPr>
          </a:p>
          <a:p>
            <a:pPr marL="0" indent="0" algn="ctr">
              <a:spcBef>
                <a:spcPts val="0"/>
              </a:spcBef>
              <a:buNone/>
            </a:pPr>
            <a:r>
              <a:rPr lang="en-US" sz="2400" b="1" dirty="0">
                <a:latin typeface="Open Sans"/>
                <a:ea typeface="Open Sans"/>
                <a:cs typeface="Open Sans"/>
              </a:rPr>
              <a:t>Together Women Rise Advocacy Chapter </a:t>
            </a:r>
          </a:p>
          <a:p>
            <a:pPr marL="0" indent="0" algn="ctr">
              <a:spcBef>
                <a:spcPts val="0"/>
              </a:spcBef>
              <a:buNone/>
            </a:pPr>
            <a:r>
              <a:rPr lang="en-US" sz="2400" b="1" dirty="0">
                <a:latin typeface="Open Sans"/>
                <a:ea typeface="Open Sans"/>
                <a:cs typeface="Open Sans"/>
              </a:rPr>
              <a:t>with RESULTS</a:t>
            </a:r>
          </a:p>
          <a:p>
            <a:pPr marL="0" indent="0" algn="ctr">
              <a:spcBef>
                <a:spcPts val="0"/>
              </a:spcBef>
              <a:buNone/>
            </a:pPr>
            <a:r>
              <a:rPr lang="en-US" sz="2400" dirty="0">
                <a:latin typeface="Open Sans"/>
                <a:ea typeface="Open Sans"/>
                <a:cs typeface="Open Sans"/>
              </a:rPr>
              <a:t>Tuesday, October 21, 8:30 p.m. ET</a:t>
            </a:r>
          </a:p>
          <a:p>
            <a:pPr marL="0" indent="0" algn="ctr">
              <a:spcBef>
                <a:spcPts val="0"/>
              </a:spcBef>
              <a:buNone/>
            </a:pPr>
            <a:r>
              <a:rPr lang="en-US" sz="2400" dirty="0">
                <a:latin typeface="Open Sans"/>
                <a:ea typeface="Open Sans"/>
                <a:cs typeface="Open Sans"/>
                <a:hlinkClick r:id="rId3"/>
              </a:rPr>
              <a:t>Learn more</a:t>
            </a:r>
            <a:r>
              <a:rPr lang="en-US" sz="2400" dirty="0">
                <a:latin typeface="Open Sans"/>
                <a:ea typeface="Open Sans"/>
                <a:cs typeface="Open Sans"/>
              </a:rPr>
              <a:t>. </a:t>
            </a:r>
          </a:p>
        </p:txBody>
      </p:sp>
      <p:sp>
        <p:nvSpPr>
          <p:cNvPr id="4" name="Slide Number Placeholder 3">
            <a:extLst>
              <a:ext uri="{FF2B5EF4-FFF2-40B4-BE49-F238E27FC236}">
                <a16:creationId xmlns:a16="http://schemas.microsoft.com/office/drawing/2014/main" id="{C3B137FB-97DF-7B0F-9306-5D9513534321}"/>
              </a:ext>
            </a:extLst>
          </p:cNvPr>
          <p:cNvSpPr>
            <a:spLocks noGrp="1"/>
          </p:cNvSpPr>
          <p:nvPr>
            <p:ph type="sldNum" sz="quarter" idx="12"/>
          </p:nvPr>
        </p:nvSpPr>
        <p:spPr/>
        <p:txBody>
          <a:bodyPr/>
          <a:lstStyle/>
          <a:p>
            <a:fld id="{307E6868-079E-1649-B8D1-459B42CE4DE3}" type="slidenum">
              <a:rPr lang="en-US" smtClean="0"/>
              <a:t>34</a:t>
            </a:fld>
            <a:endParaRPr lang="en-US"/>
          </a:p>
        </p:txBody>
      </p:sp>
    </p:spTree>
    <p:extLst>
      <p:ext uri="{BB962C8B-B14F-4D97-AF65-F5344CB8AC3E}">
        <p14:creationId xmlns:p14="http://schemas.microsoft.com/office/powerpoint/2010/main" val="43361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8688C-3709-C85E-22E1-5762E925A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B7245-E882-906B-6A2E-45409B29B893}"/>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Monthly Support Calls</a:t>
            </a:r>
            <a:endParaRPr lang="en-US" sz="3200">
              <a:solidFill>
                <a:srgbClr val="D50032"/>
              </a:solidFill>
            </a:endParaRPr>
          </a:p>
        </p:txBody>
      </p:sp>
      <p:sp>
        <p:nvSpPr>
          <p:cNvPr id="3" name="Content Placeholder 2">
            <a:extLst>
              <a:ext uri="{FF2B5EF4-FFF2-40B4-BE49-F238E27FC236}">
                <a16:creationId xmlns:a16="http://schemas.microsoft.com/office/drawing/2014/main" id="{4DA11FFB-65C7-8EE4-7DBD-F08B43815A53}"/>
              </a:ext>
            </a:extLst>
          </p:cNvPr>
          <p:cNvSpPr>
            <a:spLocks noGrp="1"/>
          </p:cNvSpPr>
          <p:nvPr>
            <p:ph idx="1"/>
          </p:nvPr>
        </p:nvSpPr>
        <p:spPr>
          <a:xfrm>
            <a:off x="457200" y="1184971"/>
            <a:ext cx="8229600" cy="2597157"/>
          </a:xfrm>
        </p:spPr>
        <p:txBody>
          <a:bodyPr vert="horz" lIns="91440" tIns="45720" rIns="91440" bIns="45720" rtlCol="0" anchor="t">
            <a:noAutofit/>
          </a:bodyPr>
          <a:lstStyle/>
          <a:p>
            <a:pPr marL="0" indent="0" algn="ctr">
              <a:lnSpc>
                <a:spcPct val="114000"/>
              </a:lnSpc>
              <a:spcBef>
                <a:spcPts val="0"/>
              </a:spcBef>
              <a:buNone/>
            </a:pPr>
            <a:r>
              <a:rPr lang="en-US" sz="2200" b="1">
                <a:latin typeface="Open Sans"/>
                <a:ea typeface="Open Sans"/>
                <a:cs typeface="Open Sans"/>
              </a:rPr>
              <a:t>U.S. Poverty Free Agents</a:t>
            </a:r>
            <a:endParaRPr lang="en-US" sz="2200">
              <a:latin typeface="Open Sans"/>
              <a:ea typeface="Open Sans"/>
              <a:cs typeface="Open Sans"/>
            </a:endParaRPr>
          </a:p>
          <a:p>
            <a:pPr marL="0" indent="0" algn="ctr">
              <a:lnSpc>
                <a:spcPct val="114000"/>
              </a:lnSpc>
              <a:spcBef>
                <a:spcPts val="0"/>
              </a:spcBef>
              <a:buNone/>
            </a:pPr>
            <a:r>
              <a:rPr lang="en-US" sz="2200">
                <a:latin typeface="Open Sans"/>
                <a:ea typeface="Open Sans"/>
                <a:cs typeface="Open Sans"/>
              </a:rPr>
              <a:t>Tuesday, October 21, 1:00 p.m. ET</a:t>
            </a:r>
          </a:p>
          <a:p>
            <a:pPr marL="0" indent="0" algn="ctr">
              <a:lnSpc>
                <a:spcPct val="114000"/>
              </a:lnSpc>
              <a:spcBef>
                <a:spcPts val="0"/>
              </a:spcBef>
              <a:buNone/>
            </a:pPr>
            <a:r>
              <a:rPr lang="en-US" sz="2200">
                <a:latin typeface="Open Sans"/>
                <a:ea typeface="Open Sans"/>
                <a:cs typeface="Open Sans"/>
              </a:rPr>
              <a:t>Contact Jos Linn at </a:t>
            </a:r>
            <a:r>
              <a:rPr lang="en-US" sz="2200">
                <a:latin typeface="Open Sans"/>
                <a:ea typeface="Open Sans"/>
                <a:cs typeface="Open Sans"/>
                <a:hlinkClick r:id="rId2"/>
              </a:rPr>
              <a:t>jlinn@results.org</a:t>
            </a:r>
            <a:r>
              <a:rPr lang="en-US" sz="2200">
                <a:latin typeface="Open Sans"/>
                <a:ea typeface="Open Sans"/>
                <a:cs typeface="Open Sans"/>
              </a:rPr>
              <a:t> for information.</a:t>
            </a:r>
          </a:p>
          <a:p>
            <a:pPr marL="0" indent="0" algn="ctr">
              <a:lnSpc>
                <a:spcPct val="114000"/>
              </a:lnSpc>
              <a:spcBef>
                <a:spcPts val="0"/>
              </a:spcBef>
              <a:buNone/>
            </a:pPr>
            <a:endParaRPr lang="en-US" sz="2200" b="1">
              <a:latin typeface="Open Sans"/>
              <a:ea typeface="Open Sans"/>
              <a:cs typeface="Open Sans"/>
            </a:endParaRPr>
          </a:p>
          <a:p>
            <a:pPr marL="0" indent="0" algn="ctr">
              <a:lnSpc>
                <a:spcPct val="114000"/>
              </a:lnSpc>
              <a:spcBef>
                <a:spcPts val="0"/>
              </a:spcBef>
              <a:buNone/>
            </a:pPr>
            <a:r>
              <a:rPr lang="en-US" sz="2200" b="1">
                <a:latin typeface="Open Sans"/>
                <a:ea typeface="Open Sans"/>
                <a:cs typeface="Open Sans"/>
              </a:rPr>
              <a:t>Global Poverty Free Agents</a:t>
            </a:r>
          </a:p>
          <a:p>
            <a:pPr marL="0" indent="0" algn="ctr">
              <a:lnSpc>
                <a:spcPct val="114000"/>
              </a:lnSpc>
              <a:spcBef>
                <a:spcPts val="0"/>
              </a:spcBef>
              <a:buNone/>
            </a:pPr>
            <a:r>
              <a:rPr lang="en-US" sz="2200">
                <a:latin typeface="Open Sans"/>
                <a:ea typeface="Open Sans"/>
                <a:cs typeface="Open Sans"/>
              </a:rPr>
              <a:t>Contact Lisa Marchal (</a:t>
            </a:r>
            <a:r>
              <a:rPr lang="en-US" sz="2200">
                <a:latin typeface="Open Sans"/>
                <a:ea typeface="Open Sans"/>
                <a:cs typeface="Open Sans"/>
                <a:hlinkClick r:id="rId3"/>
              </a:rPr>
              <a:t>lmarchal@results.org</a:t>
            </a:r>
            <a:r>
              <a:rPr lang="en-US" sz="2200">
                <a:latin typeface="Open Sans"/>
                <a:ea typeface="Open Sans"/>
                <a:cs typeface="Open Sans"/>
              </a:rPr>
              <a:t>) for support.</a:t>
            </a:r>
          </a:p>
        </p:txBody>
      </p:sp>
      <p:sp>
        <p:nvSpPr>
          <p:cNvPr id="4" name="Slide Number Placeholder 3">
            <a:extLst>
              <a:ext uri="{FF2B5EF4-FFF2-40B4-BE49-F238E27FC236}">
                <a16:creationId xmlns:a16="http://schemas.microsoft.com/office/drawing/2014/main" id="{B0D0F5D1-AF40-D2B2-13A6-B0DEA4BE40E0}"/>
              </a:ext>
            </a:extLst>
          </p:cNvPr>
          <p:cNvSpPr>
            <a:spLocks noGrp="1"/>
          </p:cNvSpPr>
          <p:nvPr>
            <p:ph type="sldNum" sz="quarter" idx="12"/>
          </p:nvPr>
        </p:nvSpPr>
        <p:spPr/>
        <p:txBody>
          <a:bodyPr/>
          <a:lstStyle/>
          <a:p>
            <a:fld id="{307E6868-079E-1649-B8D1-459B42CE4DE3}" type="slidenum">
              <a:rPr lang="en-US" smtClean="0"/>
              <a:t>35</a:t>
            </a:fld>
            <a:endParaRPr lang="en-US"/>
          </a:p>
        </p:txBody>
      </p:sp>
    </p:spTree>
    <p:extLst>
      <p:ext uri="{BB962C8B-B14F-4D97-AF65-F5344CB8AC3E}">
        <p14:creationId xmlns:p14="http://schemas.microsoft.com/office/powerpoint/2010/main" val="242764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84BCA-FD7D-4D67-4D4D-54373E43B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FFB78-1E3B-3B0D-D73D-73A979BB753F}"/>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Monthly Support Calls</a:t>
            </a:r>
            <a:endParaRPr lang="en-US" sz="3200">
              <a:solidFill>
                <a:srgbClr val="D50032"/>
              </a:solidFill>
            </a:endParaRPr>
          </a:p>
        </p:txBody>
      </p:sp>
      <p:sp>
        <p:nvSpPr>
          <p:cNvPr id="3" name="Content Placeholder 2">
            <a:extLst>
              <a:ext uri="{FF2B5EF4-FFF2-40B4-BE49-F238E27FC236}">
                <a16:creationId xmlns:a16="http://schemas.microsoft.com/office/drawing/2014/main" id="{40C72BD2-0DFE-3EE6-7D0A-7D4822294000}"/>
              </a:ext>
            </a:extLst>
          </p:cNvPr>
          <p:cNvSpPr>
            <a:spLocks noGrp="1"/>
          </p:cNvSpPr>
          <p:nvPr>
            <p:ph idx="1"/>
          </p:nvPr>
        </p:nvSpPr>
        <p:spPr>
          <a:xfrm>
            <a:off x="347398" y="874514"/>
            <a:ext cx="8449201" cy="3394472"/>
          </a:xfrm>
        </p:spPr>
        <p:txBody>
          <a:bodyPr vert="horz" lIns="91440" tIns="45720" rIns="91440" bIns="45720" rtlCol="0" anchor="t">
            <a:noAutofit/>
          </a:bodyPr>
          <a:lstStyle/>
          <a:p>
            <a:pPr marL="0" indent="0" algn="ctr">
              <a:lnSpc>
                <a:spcPct val="114000"/>
              </a:lnSpc>
              <a:spcBef>
                <a:spcPts val="0"/>
              </a:spcBef>
              <a:buNone/>
            </a:pPr>
            <a:r>
              <a:rPr lang="en-US" sz="2200" b="1">
                <a:latin typeface="Open Sans"/>
                <a:ea typeface="Open Sans"/>
                <a:cs typeface="Open Sans"/>
              </a:rPr>
              <a:t>Media Office Hour</a:t>
            </a:r>
          </a:p>
          <a:p>
            <a:pPr marL="0" indent="0" algn="ctr">
              <a:lnSpc>
                <a:spcPct val="114000"/>
              </a:lnSpc>
              <a:spcBef>
                <a:spcPts val="0"/>
              </a:spcBef>
              <a:buNone/>
            </a:pPr>
            <a:r>
              <a:rPr lang="en-US" sz="2200">
                <a:latin typeface="Open Sans"/>
                <a:ea typeface="Open Sans"/>
                <a:cs typeface="Open Sans"/>
              </a:rPr>
              <a:t>Wednesday, October 8, 9:00-10:00 p.m. ET</a:t>
            </a:r>
          </a:p>
          <a:p>
            <a:pPr marL="0" indent="0" algn="ctr">
              <a:lnSpc>
                <a:spcPct val="114000"/>
              </a:lnSpc>
              <a:spcBef>
                <a:spcPts val="0"/>
              </a:spcBef>
              <a:buNone/>
            </a:pPr>
            <a:r>
              <a:rPr lang="en-US" sz="2200">
                <a:latin typeface="Open Sans"/>
                <a:ea typeface="Open Sans"/>
                <a:cs typeface="Open Sans"/>
              </a:rPr>
              <a:t>Wednesday, October 22, 2:00-3:00 p.m. ET</a:t>
            </a:r>
            <a:endParaRPr lang="en-US" sz="2200"/>
          </a:p>
          <a:p>
            <a:pPr marL="0" indent="0" algn="ctr">
              <a:lnSpc>
                <a:spcPct val="114000"/>
              </a:lnSpc>
              <a:spcBef>
                <a:spcPts val="0"/>
              </a:spcBef>
              <a:buNone/>
            </a:pPr>
            <a:r>
              <a:rPr lang="en-US" sz="2200">
                <a:latin typeface="Open Sans"/>
                <a:ea typeface="Open Sans"/>
                <a:cs typeface="Open Sans"/>
              </a:rPr>
              <a:t>Join at </a:t>
            </a:r>
            <a:r>
              <a:rPr lang="en-US" sz="2200">
                <a:latin typeface="Open Sans"/>
                <a:ea typeface="Open Sans"/>
                <a:cs typeface="Open Sans"/>
                <a:hlinkClick r:id="rId2"/>
              </a:rPr>
              <a:t>https://results.zoom.us/j/93668005494</a:t>
            </a:r>
            <a:r>
              <a:rPr lang="en-US" sz="2200">
                <a:latin typeface="Open Sans"/>
                <a:ea typeface="Open Sans"/>
                <a:cs typeface="Open Sans"/>
              </a:rPr>
              <a:t> </a:t>
            </a:r>
          </a:p>
          <a:p>
            <a:pPr marL="0" indent="0" algn="ctr">
              <a:lnSpc>
                <a:spcPct val="114000"/>
              </a:lnSpc>
              <a:spcBef>
                <a:spcPts val="0"/>
              </a:spcBef>
              <a:buNone/>
            </a:pPr>
            <a:r>
              <a:rPr lang="en-US" sz="2200">
                <a:latin typeface="Open Sans"/>
                <a:ea typeface="Open Sans"/>
                <a:cs typeface="Open Sans"/>
              </a:rPr>
              <a:t>or call (312) 626-6799, meeting ID 936 6800 5494.</a:t>
            </a:r>
          </a:p>
          <a:p>
            <a:pPr marL="0" indent="0" algn="ctr">
              <a:lnSpc>
                <a:spcPct val="114000"/>
              </a:lnSpc>
              <a:spcBef>
                <a:spcPts val="0"/>
              </a:spcBef>
              <a:buNone/>
            </a:pPr>
            <a:endParaRPr lang="en-US" sz="2200">
              <a:latin typeface="Open Sans"/>
              <a:ea typeface="Open Sans"/>
              <a:cs typeface="Open Sans"/>
            </a:endParaRPr>
          </a:p>
          <a:p>
            <a:pPr marL="0" indent="0" algn="ctr">
              <a:lnSpc>
                <a:spcPct val="114000"/>
              </a:lnSpc>
              <a:spcBef>
                <a:spcPts val="0"/>
              </a:spcBef>
              <a:buNone/>
            </a:pPr>
            <a:r>
              <a:rPr lang="en-US" sz="2200" b="1">
                <a:latin typeface="Open Sans"/>
                <a:ea typeface="Open Sans"/>
                <a:cs typeface="Open Sans"/>
              </a:rPr>
              <a:t>Action Network Power Hour</a:t>
            </a:r>
          </a:p>
          <a:p>
            <a:pPr marL="0" indent="0" algn="ctr">
              <a:lnSpc>
                <a:spcPct val="114000"/>
              </a:lnSpc>
              <a:spcBef>
                <a:spcPts val="0"/>
              </a:spcBef>
              <a:buNone/>
            </a:pPr>
            <a:r>
              <a:rPr lang="en-US" sz="2200" i="0">
                <a:solidFill>
                  <a:srgbClr val="080F0F"/>
                </a:solidFill>
                <a:effectLst/>
                <a:latin typeface="Open Sans"/>
                <a:ea typeface="Open Sans"/>
                <a:cs typeface="Open Sans"/>
              </a:rPr>
              <a:t>Thursday, </a:t>
            </a:r>
            <a:r>
              <a:rPr lang="en-US" sz="2200">
                <a:solidFill>
                  <a:srgbClr val="080F0F"/>
                </a:solidFill>
                <a:latin typeface="Open Sans"/>
                <a:ea typeface="Open Sans"/>
                <a:cs typeface="Open Sans"/>
              </a:rPr>
              <a:t>October 16 </a:t>
            </a:r>
            <a:r>
              <a:rPr lang="en-US" sz="2200" i="0">
                <a:solidFill>
                  <a:srgbClr val="080F0F"/>
                </a:solidFill>
                <a:effectLst/>
                <a:latin typeface="Open Sans"/>
                <a:ea typeface="Open Sans"/>
                <a:cs typeface="Open Sans"/>
              </a:rPr>
              <a:t>(choose 12:30 p.m. ET or 8:00 p.m. ET)</a:t>
            </a:r>
          </a:p>
          <a:p>
            <a:pPr marL="0" indent="0" algn="ctr">
              <a:lnSpc>
                <a:spcPct val="114000"/>
              </a:lnSpc>
              <a:spcBef>
                <a:spcPts val="0"/>
              </a:spcBef>
              <a:buNone/>
            </a:pPr>
            <a:r>
              <a:rPr lang="en-US" sz="2200" b="0" i="0">
                <a:solidFill>
                  <a:srgbClr val="080F0F"/>
                </a:solidFill>
                <a:effectLst/>
                <a:latin typeface="Open Sans"/>
                <a:ea typeface="Open Sans"/>
                <a:cs typeface="Open Sans"/>
              </a:rPr>
              <a:t>Join via </a:t>
            </a:r>
            <a:r>
              <a:rPr lang="en-US" sz="2200" b="0" i="0" u="none" strike="noStrike">
                <a:solidFill>
                  <a:srgbClr val="D50032"/>
                </a:solidFill>
                <a:effectLst/>
                <a:latin typeface="Open Sans"/>
                <a:ea typeface="Open Sans"/>
                <a:cs typeface="Open Sans"/>
                <a:hlinkClick r:id="rId3"/>
              </a:rPr>
              <a:t>https://results.zoom.us/j/97263551612</a:t>
            </a:r>
            <a:r>
              <a:rPr lang="en-US" sz="2200" b="0" i="0">
                <a:solidFill>
                  <a:srgbClr val="080F0F"/>
                </a:solidFill>
                <a:effectLst/>
                <a:latin typeface="Open Sans"/>
                <a:ea typeface="Open Sans"/>
                <a:cs typeface="Open Sans"/>
              </a:rPr>
              <a:t> </a:t>
            </a:r>
          </a:p>
          <a:p>
            <a:pPr marL="0" indent="0" algn="ctr">
              <a:lnSpc>
                <a:spcPct val="114000"/>
              </a:lnSpc>
              <a:spcBef>
                <a:spcPts val="0"/>
              </a:spcBef>
              <a:buNone/>
            </a:pPr>
            <a:r>
              <a:rPr lang="en-US" sz="2200" b="0" i="0">
                <a:solidFill>
                  <a:srgbClr val="080F0F"/>
                </a:solidFill>
                <a:effectLst/>
                <a:latin typeface="Open Sans"/>
                <a:ea typeface="Open Sans"/>
                <a:cs typeface="Open Sans"/>
              </a:rPr>
              <a:t>or call (312) 626-6799, meeting ID 972 6355 1612.</a:t>
            </a:r>
            <a:endParaRPr lang="en-US" sz="2200"/>
          </a:p>
          <a:p>
            <a:pPr marL="0" indent="0" algn="ctr">
              <a:lnSpc>
                <a:spcPct val="113999"/>
              </a:lnSpc>
              <a:spcBef>
                <a:spcPts val="0"/>
              </a:spcBef>
              <a:buNone/>
            </a:pPr>
            <a:endParaRPr lang="en-US" sz="1900">
              <a:latin typeface="Open Sans"/>
              <a:ea typeface="Open Sans"/>
              <a:cs typeface="Open Sans"/>
            </a:endParaRPr>
          </a:p>
        </p:txBody>
      </p:sp>
      <p:sp>
        <p:nvSpPr>
          <p:cNvPr id="4" name="Slide Number Placeholder 3">
            <a:extLst>
              <a:ext uri="{FF2B5EF4-FFF2-40B4-BE49-F238E27FC236}">
                <a16:creationId xmlns:a16="http://schemas.microsoft.com/office/drawing/2014/main" id="{CA45B41D-2F5B-6E5D-A2E4-17869A95F8FB}"/>
              </a:ext>
            </a:extLst>
          </p:cNvPr>
          <p:cNvSpPr>
            <a:spLocks noGrp="1"/>
          </p:cNvSpPr>
          <p:nvPr>
            <p:ph type="sldNum" sz="quarter" idx="12"/>
          </p:nvPr>
        </p:nvSpPr>
        <p:spPr/>
        <p:txBody>
          <a:bodyPr/>
          <a:lstStyle/>
          <a:p>
            <a:fld id="{307E6868-079E-1649-B8D1-459B42CE4DE3}" type="slidenum">
              <a:rPr lang="en-US" smtClean="0"/>
              <a:t>36</a:t>
            </a:fld>
            <a:endParaRPr lang="en-US"/>
          </a:p>
        </p:txBody>
      </p:sp>
    </p:spTree>
    <p:extLst>
      <p:ext uri="{BB962C8B-B14F-4D97-AF65-F5344CB8AC3E}">
        <p14:creationId xmlns:p14="http://schemas.microsoft.com/office/powerpoint/2010/main" val="283539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3AD9B-E837-7E5B-B06D-39437526C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6EB3-1CED-C077-EB50-5E0461C44881}"/>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October Office Closures</a:t>
            </a:r>
            <a:endParaRPr lang="en-US" sz="3200">
              <a:solidFill>
                <a:srgbClr val="D50032"/>
              </a:solidFill>
            </a:endParaRPr>
          </a:p>
        </p:txBody>
      </p:sp>
      <p:sp>
        <p:nvSpPr>
          <p:cNvPr id="3" name="Content Placeholder 2">
            <a:extLst>
              <a:ext uri="{FF2B5EF4-FFF2-40B4-BE49-F238E27FC236}">
                <a16:creationId xmlns:a16="http://schemas.microsoft.com/office/drawing/2014/main" id="{126D1199-E25A-69F0-58E9-52705298D519}"/>
              </a:ext>
            </a:extLst>
          </p:cNvPr>
          <p:cNvSpPr>
            <a:spLocks noGrp="1"/>
          </p:cNvSpPr>
          <p:nvPr>
            <p:ph idx="1"/>
          </p:nvPr>
        </p:nvSpPr>
        <p:spPr>
          <a:xfrm>
            <a:off x="347398" y="1103643"/>
            <a:ext cx="8449201" cy="3394472"/>
          </a:xfrm>
        </p:spPr>
        <p:txBody>
          <a:bodyPr vert="horz" lIns="91440" tIns="45720" rIns="91440" bIns="45720" rtlCol="0" anchor="t">
            <a:noAutofit/>
          </a:bodyPr>
          <a:lstStyle/>
          <a:p>
            <a:pPr marL="0" indent="0" algn="ctr">
              <a:lnSpc>
                <a:spcPct val="114000"/>
              </a:lnSpc>
              <a:spcBef>
                <a:spcPts val="0"/>
              </a:spcBef>
              <a:buNone/>
            </a:pPr>
            <a:endParaRPr lang="en-US" sz="2200" b="1" dirty="0">
              <a:latin typeface="Open Sans"/>
              <a:ea typeface="Open Sans"/>
              <a:cs typeface="Open Sans"/>
            </a:endParaRPr>
          </a:p>
          <a:p>
            <a:pPr marL="0" indent="0" algn="ctr">
              <a:lnSpc>
                <a:spcPct val="113999"/>
              </a:lnSpc>
              <a:spcBef>
                <a:spcPts val="0"/>
              </a:spcBef>
              <a:buNone/>
            </a:pPr>
            <a:endParaRPr lang="en-US" sz="2200" b="1" dirty="0">
              <a:latin typeface="Open Sans"/>
              <a:ea typeface="Open Sans"/>
              <a:cs typeface="Open Sans"/>
            </a:endParaRPr>
          </a:p>
          <a:p>
            <a:pPr marL="0" indent="0" algn="ctr">
              <a:lnSpc>
                <a:spcPct val="113999"/>
              </a:lnSpc>
              <a:spcBef>
                <a:spcPts val="0"/>
              </a:spcBef>
              <a:buNone/>
            </a:pPr>
            <a:r>
              <a:rPr lang="en-US" sz="2400" dirty="0">
                <a:latin typeface="Open Sans"/>
                <a:ea typeface="Open Sans"/>
                <a:cs typeface="Open Sans"/>
              </a:rPr>
              <a:t>Monday, October 13: Indigenous Peoples’ Day</a:t>
            </a:r>
          </a:p>
          <a:p>
            <a:pPr marL="0" indent="0" algn="ctr">
              <a:lnSpc>
                <a:spcPct val="114000"/>
              </a:lnSpc>
              <a:spcBef>
                <a:spcPts val="0"/>
              </a:spcBef>
              <a:buNone/>
            </a:pPr>
            <a:endParaRPr lang="en-US" sz="2400" dirty="0">
              <a:latin typeface="Open Sans"/>
              <a:ea typeface="Open Sans"/>
              <a:cs typeface="Open Sans"/>
            </a:endParaRPr>
          </a:p>
          <a:p>
            <a:pPr marL="0" indent="0" algn="ctr">
              <a:lnSpc>
                <a:spcPct val="114000"/>
              </a:lnSpc>
              <a:spcBef>
                <a:spcPts val="0"/>
              </a:spcBef>
              <a:buNone/>
            </a:pPr>
            <a:r>
              <a:rPr lang="en-US" sz="2400" dirty="0">
                <a:latin typeface="Open Sans"/>
                <a:ea typeface="Open Sans"/>
                <a:cs typeface="Open Sans"/>
              </a:rPr>
              <a:t>Friday, October 24: Staff Wellness Day</a:t>
            </a:r>
            <a:endParaRPr lang="en-US" sz="2400" dirty="0"/>
          </a:p>
          <a:p>
            <a:pPr marL="0" indent="0" algn="ctr">
              <a:lnSpc>
                <a:spcPct val="113999"/>
              </a:lnSpc>
              <a:spcBef>
                <a:spcPts val="0"/>
              </a:spcBef>
              <a:buNone/>
            </a:pPr>
            <a:endParaRPr lang="en-US" sz="1900" dirty="0">
              <a:latin typeface="Open Sans"/>
              <a:ea typeface="Open Sans"/>
              <a:cs typeface="Open Sans"/>
            </a:endParaRPr>
          </a:p>
        </p:txBody>
      </p:sp>
      <p:sp>
        <p:nvSpPr>
          <p:cNvPr id="4" name="Slide Number Placeholder 3">
            <a:extLst>
              <a:ext uri="{FF2B5EF4-FFF2-40B4-BE49-F238E27FC236}">
                <a16:creationId xmlns:a16="http://schemas.microsoft.com/office/drawing/2014/main" id="{02B680E9-ED63-96D1-A237-3E1FE5A7A124}"/>
              </a:ext>
            </a:extLst>
          </p:cNvPr>
          <p:cNvSpPr>
            <a:spLocks noGrp="1"/>
          </p:cNvSpPr>
          <p:nvPr>
            <p:ph type="sldNum" sz="quarter" idx="12"/>
          </p:nvPr>
        </p:nvSpPr>
        <p:spPr/>
        <p:txBody>
          <a:bodyPr/>
          <a:lstStyle/>
          <a:p>
            <a:fld id="{307E6868-079E-1649-B8D1-459B42CE4DE3}" type="slidenum">
              <a:rPr lang="en-US" smtClean="0"/>
              <a:t>37</a:t>
            </a:fld>
            <a:endParaRPr lang="en-US"/>
          </a:p>
        </p:txBody>
      </p:sp>
    </p:spTree>
    <p:extLst>
      <p:ext uri="{BB962C8B-B14F-4D97-AF65-F5344CB8AC3E}">
        <p14:creationId xmlns:p14="http://schemas.microsoft.com/office/powerpoint/2010/main" val="302411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38</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39</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901050" y="102393"/>
            <a:ext cx="7341900" cy="649275"/>
          </a:xfrm>
        </p:spPr>
        <p:txBody>
          <a:bodyPr>
            <a:noAutofit/>
          </a:bodyPr>
          <a:lstStyle/>
          <a:p>
            <a:pPr>
              <a:lnSpc>
                <a:spcPct val="114000"/>
              </a:lnSpc>
              <a:spcAft>
                <a:spcPts val="600"/>
              </a:spcAft>
            </a:pPr>
            <a:br>
              <a:rPr lang="en-US" sz="2800">
                <a:latin typeface="Open Sans"/>
                <a:ea typeface="Open Sans"/>
                <a:cs typeface="Open Sans"/>
              </a:rPr>
            </a:br>
            <a:r>
              <a:rPr lang="en-US" sz="2800">
                <a:solidFill>
                  <a:schemeClr val="tx2"/>
                </a:solidFill>
                <a:latin typeface="Open Sans"/>
                <a:ea typeface="Open Sans"/>
                <a:cs typeface="Open Sans"/>
              </a:rPr>
              <a:t>Guest Speaker</a:t>
            </a:r>
            <a:br>
              <a:rPr lang="en-US" sz="2800">
                <a:latin typeface="Open Sans"/>
                <a:ea typeface="Open Sans"/>
                <a:cs typeface="Open Sans"/>
              </a:rPr>
            </a:br>
            <a:endParaRPr lang="en-US" sz="280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4</a:t>
            </a:fld>
            <a:endParaRPr lang="en-US"/>
          </a:p>
        </p:txBody>
      </p:sp>
      <p:sp>
        <p:nvSpPr>
          <p:cNvPr id="5" name="TextBox 4">
            <a:extLst>
              <a:ext uri="{FF2B5EF4-FFF2-40B4-BE49-F238E27FC236}">
                <a16:creationId xmlns:a16="http://schemas.microsoft.com/office/drawing/2014/main" id="{2D3094BE-EAC9-8E3B-A76E-2D34B5E6F474}"/>
              </a:ext>
            </a:extLst>
          </p:cNvPr>
          <p:cNvSpPr txBox="1"/>
          <p:nvPr/>
        </p:nvSpPr>
        <p:spPr>
          <a:xfrm>
            <a:off x="3256301" y="1331144"/>
            <a:ext cx="523996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Open Sans"/>
                <a:ea typeface="Calibri"/>
                <a:cs typeface="Calibri"/>
              </a:rPr>
              <a:t>Freedom Richardson</a:t>
            </a:r>
          </a:p>
          <a:p>
            <a:endParaRPr lang="en-US" sz="2000" b="1" dirty="0">
              <a:latin typeface="Open Sans"/>
              <a:ea typeface="Calibri"/>
              <a:cs typeface="Calibri"/>
            </a:endParaRPr>
          </a:p>
          <a:p>
            <a:r>
              <a:rPr lang="en-US" sz="2000" dirty="0">
                <a:latin typeface="Open Sans"/>
                <a:ea typeface="Calibri"/>
                <a:cs typeface="Calibri"/>
              </a:rPr>
              <a:t>Former RESULTS Fellow</a:t>
            </a:r>
          </a:p>
          <a:p>
            <a:r>
              <a:rPr lang="en-US" sz="2000" dirty="0">
                <a:latin typeface="Open Sans"/>
                <a:ea typeface="Calibri"/>
                <a:cs typeface="Calibri"/>
              </a:rPr>
              <a:t>Congressional Staffer</a:t>
            </a:r>
            <a:endParaRPr lang="en-US" dirty="0">
              <a:latin typeface="Open Sans"/>
              <a:ea typeface="Open Sans"/>
              <a:cs typeface="Open Sans"/>
            </a:endParaRPr>
          </a:p>
        </p:txBody>
      </p:sp>
      <p:sp>
        <p:nvSpPr>
          <p:cNvPr id="7" name="AutoShape 4" descr="Image preview">
            <a:extLst>
              <a:ext uri="{FF2B5EF4-FFF2-40B4-BE49-F238E27FC236}">
                <a16:creationId xmlns:a16="http://schemas.microsoft.com/office/drawing/2014/main" id="{4ED76A06-E723-50DE-D801-4B45B424F88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5B47E63F-4D2A-D17F-6B11-60D8812FDF4F}"/>
              </a:ext>
            </a:extLst>
          </p:cNvPr>
          <p:cNvPicPr>
            <a:picLocks noChangeAspect="1"/>
          </p:cNvPicPr>
          <p:nvPr/>
        </p:nvPicPr>
        <p:blipFill>
          <a:blip r:embed="rId3"/>
          <a:stretch>
            <a:fillRect/>
          </a:stretch>
        </p:blipFill>
        <p:spPr>
          <a:xfrm>
            <a:off x="714426" y="718641"/>
            <a:ext cx="2465675" cy="3706217"/>
          </a:xfrm>
          <a:prstGeom prst="rect">
            <a:avLst/>
          </a:prstGeom>
        </p:spPr>
      </p:pic>
      <p:sp>
        <p:nvSpPr>
          <p:cNvPr id="4" name="AutoShape 2">
            <a:extLst>
              <a:ext uri="{FF2B5EF4-FFF2-40B4-BE49-F238E27FC236}">
                <a16:creationId xmlns:a16="http://schemas.microsoft.com/office/drawing/2014/main" id="{16C15C5A-B32E-15E3-6091-6C19326CE486}"/>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6920306-BD96-3ABD-0D8A-9960FBA4B51B}"/>
              </a:ext>
            </a:extLst>
          </p:cNvPr>
          <p:cNvPicPr>
            <a:picLocks noChangeAspect="1"/>
          </p:cNvPicPr>
          <p:nvPr/>
        </p:nvPicPr>
        <p:blipFill>
          <a:blip r:embed="rId4"/>
          <a:stretch>
            <a:fillRect/>
          </a:stretch>
        </p:blipFill>
        <p:spPr>
          <a:xfrm>
            <a:off x="6132508" y="3014420"/>
            <a:ext cx="1626640" cy="1626640"/>
          </a:xfrm>
          <a:prstGeom prst="rect">
            <a:avLst/>
          </a:prstGeom>
        </p:spPr>
      </p:pic>
      <p:sp>
        <p:nvSpPr>
          <p:cNvPr id="9" name="TextBox 8">
            <a:extLst>
              <a:ext uri="{FF2B5EF4-FFF2-40B4-BE49-F238E27FC236}">
                <a16:creationId xmlns:a16="http://schemas.microsoft.com/office/drawing/2014/main" id="{39181360-5A47-98A3-D020-58D5613E43AC}"/>
              </a:ext>
            </a:extLst>
          </p:cNvPr>
          <p:cNvSpPr txBox="1"/>
          <p:nvPr/>
        </p:nvSpPr>
        <p:spPr>
          <a:xfrm>
            <a:off x="2524635" y="3180049"/>
            <a:ext cx="3521408" cy="1588396"/>
          </a:xfrm>
          <a:prstGeom prst="rect">
            <a:avLst/>
          </a:prstGeom>
          <a:noFill/>
        </p:spPr>
        <p:txBody>
          <a:bodyPr wrap="square" lIns="91440" tIns="45720" rIns="91440" bIns="45720" rtlCol="0" anchor="t">
            <a:spAutoFit/>
          </a:bodyPr>
          <a:lstStyle/>
          <a:p>
            <a:pPr algn="r"/>
            <a:endParaRPr lang="en-US" sz="1600">
              <a:latin typeface="Open Sans" panose="020B0606030504020204" pitchFamily="34" charset="0"/>
              <a:ea typeface="Open Sans" panose="020B0606030504020204" pitchFamily="34" charset="0"/>
              <a:cs typeface="Open Sans" panose="020B0606030504020204" pitchFamily="34" charset="0"/>
            </a:endParaRPr>
          </a:p>
          <a:p>
            <a:pPr lvl="1" algn="r"/>
            <a:r>
              <a:rPr lang="en-US" sz="1600">
                <a:latin typeface="Open Sans"/>
                <a:ea typeface="Open Sans"/>
                <a:cs typeface="Open Sans"/>
              </a:rPr>
              <a:t>In conversation with</a:t>
            </a:r>
          </a:p>
          <a:p>
            <a:pPr lvl="1" algn="r"/>
            <a:r>
              <a:rPr lang="en-US" sz="1600" b="1" err="1">
                <a:latin typeface="Open Sans"/>
                <a:ea typeface="Open Sans"/>
                <a:cs typeface="Open Sans"/>
              </a:rPr>
              <a:t>Errolyn</a:t>
            </a:r>
            <a:r>
              <a:rPr lang="en-US" sz="1600" b="1">
                <a:latin typeface="Open Sans"/>
                <a:ea typeface="Open Sans"/>
                <a:cs typeface="Open Sans"/>
              </a:rPr>
              <a:t> Gray</a:t>
            </a:r>
          </a:p>
          <a:p>
            <a:pPr lvl="1" algn="r"/>
            <a:r>
              <a:rPr lang="en-US" sz="1600">
                <a:latin typeface="Open Sans"/>
                <a:ea typeface="Open Sans"/>
                <a:cs typeface="Open Sans"/>
              </a:rPr>
              <a:t>Senior Associate</a:t>
            </a:r>
          </a:p>
          <a:p>
            <a:pPr lvl="1" algn="r"/>
            <a:r>
              <a:rPr lang="en-US" sz="1600">
                <a:latin typeface="Open Sans"/>
                <a:ea typeface="Open Sans"/>
                <a:cs typeface="Open Sans"/>
              </a:rPr>
              <a:t>New Advocate</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lgn="r"/>
            <a:r>
              <a:rPr lang="en-US" sz="1600">
                <a:latin typeface="Open Sans"/>
                <a:ea typeface="Open Sans"/>
                <a:cs typeface="Open Sans"/>
              </a:rPr>
              <a:t>Engagement Team</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8161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4BC5-CD8C-6F04-38E9-176061025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37B5F-A557-F4EC-1367-A5CD2207E719}"/>
              </a:ext>
            </a:extLst>
          </p:cNvPr>
          <p:cNvSpPr>
            <a:spLocks noGrp="1"/>
          </p:cNvSpPr>
          <p:nvPr>
            <p:ph type="title"/>
          </p:nvPr>
        </p:nvSpPr>
        <p:spPr>
          <a:xfrm>
            <a:off x="568785" y="27532"/>
            <a:ext cx="8236889" cy="1093492"/>
          </a:xfrm>
        </p:spPr>
        <p:txBody>
          <a:bodyPr>
            <a:noAutofit/>
          </a:bodyPr>
          <a:lstStyle/>
          <a:p>
            <a:pPr>
              <a:lnSpc>
                <a:spcPct val="114000"/>
              </a:lnSpc>
              <a:spcAft>
                <a:spcPts val="600"/>
              </a:spcAft>
            </a:pPr>
            <a:br>
              <a:rPr lang="en-US" sz="2800" b="0" dirty="0">
                <a:latin typeface="Open Sans"/>
                <a:ea typeface="Open Sans"/>
                <a:cs typeface="Open Sans"/>
              </a:rPr>
            </a:br>
            <a:r>
              <a:rPr lang="en-US" sz="2400" b="0" dirty="0">
                <a:solidFill>
                  <a:schemeClr val="tx1"/>
                </a:solidFill>
                <a:latin typeface="Open Sans"/>
                <a:ea typeface="Open Sans"/>
                <a:cs typeface="Open Sans"/>
              </a:rPr>
              <a:t>Join us for the</a:t>
            </a:r>
            <a:br>
              <a:rPr lang="en-US" sz="2400" dirty="0">
                <a:latin typeface="Open Sans"/>
                <a:ea typeface="Open Sans"/>
                <a:cs typeface="Open Sans"/>
              </a:rPr>
            </a:br>
            <a:r>
              <a:rPr lang="en-US" sz="2400" dirty="0">
                <a:solidFill>
                  <a:srgbClr val="D50032"/>
                </a:solidFill>
                <a:latin typeface="Open Sans"/>
                <a:ea typeface="Open Sans"/>
                <a:cs typeface="Open Sans"/>
              </a:rPr>
              <a:t>November 2025 National Webinar</a:t>
            </a:r>
            <a:br>
              <a:rPr lang="en-US" sz="2800" dirty="0">
                <a:latin typeface="Open Sans"/>
                <a:ea typeface="Open Sans"/>
                <a:cs typeface="Open Sans"/>
              </a:rPr>
            </a:br>
            <a:endParaRPr lang="en-US" sz="2800" dirty="0">
              <a:solidFill>
                <a:schemeClr val="tx1"/>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2444FDEE-9F2A-37FB-DFF4-FEE92E53CA51}"/>
              </a:ext>
            </a:extLst>
          </p:cNvPr>
          <p:cNvSpPr>
            <a:spLocks noGrp="1"/>
          </p:cNvSpPr>
          <p:nvPr>
            <p:ph type="sldNum" sz="quarter" idx="12"/>
          </p:nvPr>
        </p:nvSpPr>
        <p:spPr/>
        <p:txBody>
          <a:bodyPr/>
          <a:lstStyle/>
          <a:p>
            <a:fld id="{307E6868-079E-1649-B8D1-459B42CE4DE3}" type="slidenum">
              <a:rPr lang="en-US" smtClean="0"/>
              <a:t>40</a:t>
            </a:fld>
            <a:endParaRPr lang="en-US"/>
          </a:p>
        </p:txBody>
      </p:sp>
      <p:sp>
        <p:nvSpPr>
          <p:cNvPr id="5" name="TextBox 4">
            <a:extLst>
              <a:ext uri="{FF2B5EF4-FFF2-40B4-BE49-F238E27FC236}">
                <a16:creationId xmlns:a16="http://schemas.microsoft.com/office/drawing/2014/main" id="{5E16E988-6968-5968-0A44-41BA369B002C}"/>
              </a:ext>
            </a:extLst>
          </p:cNvPr>
          <p:cNvSpPr txBox="1"/>
          <p:nvPr/>
        </p:nvSpPr>
        <p:spPr>
          <a:xfrm>
            <a:off x="496953" y="4090119"/>
            <a:ext cx="8150094" cy="791050"/>
          </a:xfrm>
          <a:prstGeom prst="rect">
            <a:avLst/>
          </a:prstGeom>
          <a:noFill/>
        </p:spPr>
        <p:txBody>
          <a:bodyPr wrap="square" lIns="91440" tIns="45720" rIns="91440" bIns="45720" anchor="t">
            <a:spAutoFit/>
          </a:bodyPr>
          <a:lstStyle/>
          <a:p>
            <a:pPr algn="ctr"/>
            <a:r>
              <a:rPr lang="en-US" sz="2400" b="1">
                <a:latin typeface="Open Sans"/>
                <a:ea typeface="Open Sans"/>
                <a:cs typeface="Open Sans"/>
              </a:rPr>
              <a:t>Saturday, November 1, 1:00 p.m. ET </a:t>
            </a:r>
            <a:endParaRPr lang="en-US" sz="2400">
              <a:latin typeface="Open Sans"/>
              <a:ea typeface="Open Sans"/>
              <a:cs typeface="Open Sans"/>
            </a:endParaRPr>
          </a:p>
          <a:p>
            <a:pPr algn="ctr">
              <a:lnSpc>
                <a:spcPct val="113999"/>
              </a:lnSpc>
              <a:spcAft>
                <a:spcPts val="2400"/>
              </a:spcAft>
            </a:pPr>
            <a:r>
              <a:rPr lang="en-US" sz="2000">
                <a:latin typeface="Open Sans"/>
                <a:ea typeface="Open Sans"/>
                <a:cs typeface="Open Sans"/>
              </a:rPr>
              <a:t>Register: </a:t>
            </a:r>
            <a:r>
              <a:rPr lang="en-US" sz="2000">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www.tinyurl.com/RESULTS2025</a:t>
            </a:r>
            <a:endParaRPr lang="en-US" sz="2800" i="1">
              <a:latin typeface="Open Sans"/>
              <a:ea typeface="Open Sans"/>
              <a:cs typeface="Open Sans"/>
            </a:endParaRPr>
          </a:p>
        </p:txBody>
      </p:sp>
      <p:sp>
        <p:nvSpPr>
          <p:cNvPr id="4" name="Content Placeholder 6">
            <a:extLst>
              <a:ext uri="{FF2B5EF4-FFF2-40B4-BE49-F238E27FC236}">
                <a16:creationId xmlns:a16="http://schemas.microsoft.com/office/drawing/2014/main" id="{50FCE0BF-2E85-F30F-7DE3-644DD32EAA01}"/>
              </a:ext>
            </a:extLst>
          </p:cNvPr>
          <p:cNvSpPr txBox="1">
            <a:spLocks/>
          </p:cNvSpPr>
          <p:nvPr/>
        </p:nvSpPr>
        <p:spPr>
          <a:xfrm>
            <a:off x="4157945" y="2113378"/>
            <a:ext cx="4038600" cy="151577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endParaRPr lang="en-US" sz="2000" b="1">
              <a:latin typeface="Open Sans"/>
              <a:ea typeface="Open Sans"/>
              <a:cs typeface="Open Sans"/>
            </a:endParaRPr>
          </a:p>
        </p:txBody>
      </p:sp>
      <p:sp>
        <p:nvSpPr>
          <p:cNvPr id="7" name="TextBox 6">
            <a:extLst>
              <a:ext uri="{FF2B5EF4-FFF2-40B4-BE49-F238E27FC236}">
                <a16:creationId xmlns:a16="http://schemas.microsoft.com/office/drawing/2014/main" id="{7DC8944C-93C3-647B-36B8-9A3C85708390}"/>
              </a:ext>
            </a:extLst>
          </p:cNvPr>
          <p:cNvSpPr txBox="1"/>
          <p:nvPr/>
        </p:nvSpPr>
        <p:spPr>
          <a:xfrm>
            <a:off x="4416542" y="3148742"/>
            <a:ext cx="3217097" cy="738664"/>
          </a:xfrm>
          <a:prstGeom prst="rect">
            <a:avLst/>
          </a:prstGeom>
          <a:noFill/>
        </p:spPr>
        <p:txBody>
          <a:bodyPr wrap="square" lIns="91440" tIns="45720" rIns="91440" bIns="45720" rtlCol="0" anchor="t">
            <a:spAutoFit/>
          </a:bodyPr>
          <a:lstStyle/>
          <a:p>
            <a:pPr algn="ctr"/>
            <a:r>
              <a:rPr lang="en-US" sz="1400" b="1" dirty="0">
                <a:latin typeface="Open Sans"/>
                <a:ea typeface="Open Sans"/>
                <a:cs typeface="Open Sans"/>
              </a:rPr>
              <a:t>Sachiko Osawa</a:t>
            </a:r>
          </a:p>
          <a:p>
            <a:pPr algn="ctr"/>
            <a:r>
              <a:rPr lang="en-US" sz="1400" dirty="0">
                <a:latin typeface="Open Sans"/>
                <a:ea typeface="Open Sans"/>
                <a:cs typeface="Open Sans"/>
              </a:rPr>
              <a:t>Community of Practice Coordinator</a:t>
            </a:r>
          </a:p>
          <a:p>
            <a:pPr algn="ctr"/>
            <a:r>
              <a:rPr lang="en-US" sz="1400" dirty="0">
                <a:latin typeface="Open Sans"/>
                <a:ea typeface="Open Sans"/>
                <a:cs typeface="Open Sans"/>
              </a:rPr>
              <a:t>Leading Change Network</a:t>
            </a:r>
          </a:p>
        </p:txBody>
      </p:sp>
      <p:sp>
        <p:nvSpPr>
          <p:cNvPr id="8" name="TextBox 7">
            <a:extLst>
              <a:ext uri="{FF2B5EF4-FFF2-40B4-BE49-F238E27FC236}">
                <a16:creationId xmlns:a16="http://schemas.microsoft.com/office/drawing/2014/main" id="{6F75DEFB-81B7-43DD-5D1B-753500971A67}"/>
              </a:ext>
            </a:extLst>
          </p:cNvPr>
          <p:cNvSpPr txBox="1"/>
          <p:nvPr/>
        </p:nvSpPr>
        <p:spPr>
          <a:xfrm>
            <a:off x="1480820" y="3364186"/>
            <a:ext cx="2424101" cy="523220"/>
          </a:xfrm>
          <a:prstGeom prst="rect">
            <a:avLst/>
          </a:prstGeom>
          <a:noFill/>
        </p:spPr>
        <p:txBody>
          <a:bodyPr wrap="square" lIns="91440" tIns="45720" rIns="91440" bIns="45720" rtlCol="0" anchor="t">
            <a:spAutoFit/>
          </a:bodyPr>
          <a:lstStyle/>
          <a:p>
            <a:pPr algn="ctr"/>
            <a:r>
              <a:rPr lang="en-US" sz="1400" b="1" dirty="0">
                <a:latin typeface="Open Sans"/>
                <a:ea typeface="Open Sans"/>
                <a:cs typeface="Open Sans"/>
              </a:rPr>
              <a:t>Rep. Maxine Dexter</a:t>
            </a:r>
          </a:p>
          <a:p>
            <a:pPr algn="ctr"/>
            <a:r>
              <a:rPr lang="en-US" sz="1400" dirty="0">
                <a:latin typeface="Open Sans"/>
                <a:ea typeface="Open Sans"/>
                <a:cs typeface="Open Sans"/>
              </a:rPr>
              <a:t>(D-OR-3)</a:t>
            </a:r>
          </a:p>
        </p:txBody>
      </p:sp>
      <p:pic>
        <p:nvPicPr>
          <p:cNvPr id="1026" name="Picture 2" descr="Contact Representatives - Maxine Dexter">
            <a:extLst>
              <a:ext uri="{FF2B5EF4-FFF2-40B4-BE49-F238E27FC236}">
                <a16:creationId xmlns:a16="http://schemas.microsoft.com/office/drawing/2014/main" id="{8C0AAC0B-2AB2-93AD-963E-9D0179FA6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347" y="1177876"/>
            <a:ext cx="1749048" cy="2186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ut - Leading Change Network">
            <a:extLst>
              <a:ext uri="{FF2B5EF4-FFF2-40B4-BE49-F238E27FC236}">
                <a16:creationId xmlns:a16="http://schemas.microsoft.com/office/drawing/2014/main" id="{9B041F74-05F6-5EF9-8889-C580EEFB9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780" y="1184415"/>
            <a:ext cx="1943946" cy="194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46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blue logo with white text&#10;&#10;Description automatically generated">
            <a:extLst>
              <a:ext uri="{FF2B5EF4-FFF2-40B4-BE49-F238E27FC236}">
                <a16:creationId xmlns:a16="http://schemas.microsoft.com/office/drawing/2014/main" id="{8995BFD3-B974-ADCE-CA65-791D90E6C298}"/>
              </a:ext>
            </a:extLst>
          </p:cNvPr>
          <p:cNvPicPr>
            <a:picLocks noGrp="1" noChangeAspect="1"/>
          </p:cNvPicPr>
          <p:nvPr>
            <p:ph idx="1"/>
          </p:nvPr>
        </p:nvPicPr>
        <p:blipFill>
          <a:blip r:embed="rId2"/>
          <a:stretch>
            <a:fillRect/>
          </a:stretch>
        </p:blipFill>
        <p:spPr>
          <a:xfrm>
            <a:off x="2389691" y="276835"/>
            <a:ext cx="4364619" cy="4621361"/>
          </a:xfrm>
        </p:spPr>
      </p:pic>
    </p:spTree>
    <p:extLst>
      <p:ext uri="{BB962C8B-B14F-4D97-AF65-F5344CB8AC3E}">
        <p14:creationId xmlns:p14="http://schemas.microsoft.com/office/powerpoint/2010/main" val="1331591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a:latin typeface="Open Sans"/>
                <a:ea typeface="Open Sans"/>
                <a:cs typeface="Open Sans"/>
              </a:rPr>
              <a:t>U.S. Poverty Campaigns</a:t>
            </a:r>
            <a:endParaRPr lang="en-US"/>
          </a:p>
        </p:txBody>
      </p:sp>
    </p:spTree>
    <p:extLst>
      <p:ext uri="{BB962C8B-B14F-4D97-AF65-F5344CB8AC3E}">
        <p14:creationId xmlns:p14="http://schemas.microsoft.com/office/powerpoint/2010/main" val="32002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6</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TaShon Thomas</a:t>
            </a:r>
          </a:p>
          <a:p>
            <a:pPr marL="115570" indent="0">
              <a:spcBef>
                <a:spcPts val="0"/>
              </a:spcBef>
              <a:spcAft>
                <a:spcPts val="1200"/>
              </a:spcAft>
              <a:buNone/>
            </a:pPr>
            <a:r>
              <a:rPr lang="en-US" sz="2000">
                <a:latin typeface="Open Sans"/>
                <a:ea typeface="Open Sans"/>
                <a:cs typeface="Open Sans"/>
              </a:rPr>
              <a:t>Interim VP, Campaigns and Advocacy</a:t>
            </a:r>
            <a:br>
              <a:rPr lang="en-US" sz="2000">
                <a:latin typeface="Open Sans"/>
              </a:rPr>
            </a:br>
            <a:r>
              <a:rPr lang="en-US" sz="2000">
                <a:latin typeface="Open Sans"/>
                <a:ea typeface="Open Sans"/>
                <a:cs typeface="Open Sans"/>
                <a:hlinkClick r:id="rId3"/>
              </a:rPr>
              <a:t>tthomas@results.org</a:t>
            </a:r>
            <a:endParaRPr lang="en-US" sz="2000"/>
          </a:p>
          <a:p>
            <a:pPr marL="115570" indent="0">
              <a:spcBef>
                <a:spcPts val="0"/>
              </a:spcBef>
              <a:spcAft>
                <a:spcPts val="1200"/>
              </a:spcAft>
              <a:buNone/>
            </a:pPr>
            <a:endParaRPr lang="en-US" sz="2000"/>
          </a:p>
          <a:p>
            <a:pPr>
              <a:buFont typeface="Arial"/>
              <a:buChar char="•"/>
            </a:pPr>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erson sitting on a bench&#10;&#10;AI-generated content may be incorrect.">
            <a:extLst>
              <a:ext uri="{FF2B5EF4-FFF2-40B4-BE49-F238E27FC236}">
                <a16:creationId xmlns:a16="http://schemas.microsoft.com/office/drawing/2014/main" id="{4A687B06-705B-D943-7A2A-6EF6F3E0EC6E}"/>
              </a:ext>
            </a:extLst>
          </p:cNvPr>
          <p:cNvPicPr>
            <a:picLocks noChangeAspect="1"/>
          </p:cNvPicPr>
          <p:nvPr/>
        </p:nvPicPr>
        <p:blipFill>
          <a:blip r:embed="rId4"/>
          <a:stretch>
            <a:fillRect/>
          </a:stretch>
        </p:blipFill>
        <p:spPr>
          <a:xfrm>
            <a:off x="1559092" y="1142999"/>
            <a:ext cx="2857500" cy="2857500"/>
          </a:xfrm>
          <a:prstGeom prst="rect">
            <a:avLst/>
          </a:prstGeom>
        </p:spPr>
      </p:pic>
    </p:spTree>
    <p:extLst>
      <p:ext uri="{BB962C8B-B14F-4D97-AF65-F5344CB8AC3E}">
        <p14:creationId xmlns:p14="http://schemas.microsoft.com/office/powerpoint/2010/main" val="285108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27D8-E79E-7890-4366-6EE5C6637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15BB-2EF9-5C8D-B149-588EE1B20A82}"/>
              </a:ext>
            </a:extLst>
          </p:cNvPr>
          <p:cNvSpPr>
            <a:spLocks noGrp="1"/>
          </p:cNvSpPr>
          <p:nvPr>
            <p:ph type="title"/>
          </p:nvPr>
        </p:nvSpPr>
        <p:spPr>
          <a:xfrm>
            <a:off x="871254" y="102393"/>
            <a:ext cx="7401491" cy="857250"/>
          </a:xfrm>
        </p:spPr>
        <p:txBody>
          <a:bodyPr>
            <a:normAutofit/>
          </a:bodyPr>
          <a:lstStyle/>
          <a:p>
            <a:r>
              <a:rPr lang="en-US" sz="2800" dirty="0">
                <a:solidFill>
                  <a:srgbClr val="D50032"/>
                </a:solidFill>
                <a:latin typeface="Open Sans"/>
                <a:ea typeface="Open Sans"/>
                <a:cs typeface="Open Sans"/>
              </a:rPr>
              <a:t>Government shutdown showdown</a:t>
            </a:r>
            <a:endParaRPr lang="en-US" sz="3200" dirty="0"/>
          </a:p>
        </p:txBody>
      </p:sp>
      <p:sp>
        <p:nvSpPr>
          <p:cNvPr id="3" name="Content Placeholder 2">
            <a:extLst>
              <a:ext uri="{FF2B5EF4-FFF2-40B4-BE49-F238E27FC236}">
                <a16:creationId xmlns:a16="http://schemas.microsoft.com/office/drawing/2014/main" id="{3C4B2F8C-40D6-CE1C-A589-CAFAAB965799}"/>
              </a:ext>
            </a:extLst>
          </p:cNvPr>
          <p:cNvSpPr>
            <a:spLocks noGrp="1"/>
          </p:cNvSpPr>
          <p:nvPr>
            <p:ph idx="1"/>
          </p:nvPr>
        </p:nvSpPr>
        <p:spPr>
          <a:xfrm>
            <a:off x="457200" y="907825"/>
            <a:ext cx="8229600" cy="3581686"/>
          </a:xfrm>
        </p:spPr>
        <p:txBody>
          <a:bodyPr vert="horz" lIns="91440" tIns="45720" rIns="91440" bIns="45720" rtlCol="0" anchor="t">
            <a:noAutofit/>
          </a:bodyPr>
          <a:lstStyle/>
          <a:p>
            <a:pPr>
              <a:lnSpc>
                <a:spcPct val="113999"/>
              </a:lnSpc>
              <a:spcBef>
                <a:spcPts val="0"/>
              </a:spcBef>
              <a:spcAft>
                <a:spcPts val="1200"/>
              </a:spcAft>
            </a:pPr>
            <a:r>
              <a:rPr lang="en-US" sz="2500" dirty="0">
                <a:latin typeface="Open Sans"/>
                <a:ea typeface="Open Sans"/>
                <a:cs typeface="Open Sans"/>
              </a:rPr>
              <a:t>Earlier this year, Congress passed a continuing resolution (CR) to fund the government until September 30th </a:t>
            </a:r>
          </a:p>
          <a:p>
            <a:pPr>
              <a:lnSpc>
                <a:spcPct val="113999"/>
              </a:lnSpc>
              <a:spcBef>
                <a:spcPts val="0"/>
              </a:spcBef>
              <a:spcAft>
                <a:spcPts val="1200"/>
              </a:spcAft>
            </a:pPr>
            <a:r>
              <a:rPr lang="en-US" sz="2500" dirty="0">
                <a:latin typeface="Open Sans"/>
                <a:ea typeface="Open Sans"/>
                <a:cs typeface="Open Sans"/>
              </a:rPr>
              <a:t>The Senate has not been able to pass legislation to fund the government; while the House has been on recess</a:t>
            </a:r>
          </a:p>
          <a:p>
            <a:pPr>
              <a:lnSpc>
                <a:spcPct val="113999"/>
              </a:lnSpc>
              <a:spcBef>
                <a:spcPts val="0"/>
              </a:spcBef>
              <a:spcAft>
                <a:spcPts val="1200"/>
              </a:spcAft>
            </a:pPr>
            <a:r>
              <a:rPr lang="en-US" sz="2500" dirty="0">
                <a:latin typeface="Open Sans"/>
                <a:ea typeface="Open Sans"/>
                <a:cs typeface="Open Sans"/>
              </a:rPr>
              <a:t>Based on the most recent vote, Senate Republicans need at least 5 more Democratic Senators’ support</a:t>
            </a:r>
            <a:endParaRPr lang="en-US" sz="2500" dirty="0"/>
          </a:p>
        </p:txBody>
      </p:sp>
      <p:sp>
        <p:nvSpPr>
          <p:cNvPr id="5" name="Slide Number Placeholder 4">
            <a:extLst>
              <a:ext uri="{FF2B5EF4-FFF2-40B4-BE49-F238E27FC236}">
                <a16:creationId xmlns:a16="http://schemas.microsoft.com/office/drawing/2014/main" id="{E8337732-FF1A-E09F-BE85-C362E15CACC5}"/>
              </a:ext>
            </a:extLst>
          </p:cNvPr>
          <p:cNvSpPr>
            <a:spLocks noGrp="1"/>
          </p:cNvSpPr>
          <p:nvPr>
            <p:ph type="sldNum" sz="quarter" idx="12"/>
          </p:nvPr>
        </p:nvSpPr>
        <p:spPr/>
        <p:txBody>
          <a:bodyPr/>
          <a:lstStyle/>
          <a:p>
            <a:fld id="{307E6868-079E-1649-B8D1-459B42CE4DE3}" type="slidenum">
              <a:rPr lang="en-US" smtClean="0"/>
              <a:t>7</a:t>
            </a:fld>
            <a:endParaRPr lang="en-US"/>
          </a:p>
        </p:txBody>
      </p:sp>
    </p:spTree>
    <p:extLst>
      <p:ext uri="{BB962C8B-B14F-4D97-AF65-F5344CB8AC3E}">
        <p14:creationId xmlns:p14="http://schemas.microsoft.com/office/powerpoint/2010/main" val="370206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02ED-FCAF-4D6B-874A-DBCD74057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B9C6F-1C00-3FA9-E5EF-E38406C6E040}"/>
              </a:ext>
            </a:extLst>
          </p:cNvPr>
          <p:cNvSpPr>
            <a:spLocks noGrp="1"/>
          </p:cNvSpPr>
          <p:nvPr>
            <p:ph type="title"/>
          </p:nvPr>
        </p:nvSpPr>
        <p:spPr>
          <a:xfrm>
            <a:off x="796642" y="190498"/>
            <a:ext cx="7401491" cy="857250"/>
          </a:xfrm>
        </p:spPr>
        <p:txBody>
          <a:bodyPr>
            <a:normAutofit/>
          </a:bodyPr>
          <a:lstStyle/>
          <a:p>
            <a:r>
              <a:rPr lang="en-US" sz="3200" dirty="0">
                <a:solidFill>
                  <a:srgbClr val="D50032"/>
                </a:solidFill>
                <a:latin typeface="Open Sans"/>
                <a:ea typeface="Open Sans"/>
                <a:cs typeface="Open Sans"/>
              </a:rPr>
              <a:t>What each side wants</a:t>
            </a:r>
            <a:endParaRPr lang="en-US" dirty="0"/>
          </a:p>
        </p:txBody>
      </p:sp>
      <p:sp>
        <p:nvSpPr>
          <p:cNvPr id="4" name="Text Placeholder 3">
            <a:extLst>
              <a:ext uri="{FF2B5EF4-FFF2-40B4-BE49-F238E27FC236}">
                <a16:creationId xmlns:a16="http://schemas.microsoft.com/office/drawing/2014/main" id="{A3E9CE8A-D8D9-F9AD-23BD-D1D233ABB2D5}"/>
              </a:ext>
            </a:extLst>
          </p:cNvPr>
          <p:cNvSpPr>
            <a:spLocks noGrp="1"/>
          </p:cNvSpPr>
          <p:nvPr>
            <p:ph type="body" idx="1"/>
          </p:nvPr>
        </p:nvSpPr>
        <p:spPr/>
        <p:txBody>
          <a:bodyPr/>
          <a:lstStyle/>
          <a:p>
            <a:r>
              <a:rPr lang="en-US" dirty="0">
                <a:latin typeface="Open Sans"/>
                <a:ea typeface="Open Sans"/>
                <a:cs typeface="Open Sans"/>
              </a:rPr>
              <a:t>Republican Demands</a:t>
            </a:r>
            <a:endParaRPr lang="en-US" dirty="0"/>
          </a:p>
        </p:txBody>
      </p:sp>
      <p:sp>
        <p:nvSpPr>
          <p:cNvPr id="3" name="Content Placeholder 2">
            <a:extLst>
              <a:ext uri="{FF2B5EF4-FFF2-40B4-BE49-F238E27FC236}">
                <a16:creationId xmlns:a16="http://schemas.microsoft.com/office/drawing/2014/main" id="{A475A3ED-24CD-B7BD-230F-37C9784E558A}"/>
              </a:ext>
            </a:extLst>
          </p:cNvPr>
          <p:cNvSpPr>
            <a:spLocks noGrp="1" noChangeAspect="1"/>
          </p:cNvSpPr>
          <p:nvPr>
            <p:ph sz="half" idx="2"/>
          </p:nvPr>
        </p:nvSpPr>
        <p:spPr>
          <a:xfrm>
            <a:off x="457200" y="1631155"/>
            <a:ext cx="4040188" cy="3306365"/>
          </a:xfrm>
        </p:spPr>
        <p:txBody>
          <a:bodyPr vert="horz" lIns="91440" tIns="45720" rIns="91440" bIns="45720" rtlCol="0" anchor="t">
            <a:noAutofit/>
          </a:bodyPr>
          <a:lstStyle/>
          <a:p>
            <a:pPr>
              <a:lnSpc>
                <a:spcPct val="134000"/>
              </a:lnSpc>
              <a:spcBef>
                <a:spcPts val="0"/>
              </a:spcBef>
              <a:spcAft>
                <a:spcPts val="600"/>
              </a:spcAft>
            </a:pPr>
            <a:r>
              <a:rPr lang="en-US" sz="1600" dirty="0">
                <a:latin typeface="Open Sans"/>
                <a:ea typeface="Open Sans"/>
                <a:cs typeface="Open Sans"/>
              </a:rPr>
              <a:t>"Clean" Continuing Resolution to fund government at current levels </a:t>
            </a:r>
            <a:endParaRPr lang="en-US" sz="1600" dirty="0"/>
          </a:p>
          <a:p>
            <a:pPr>
              <a:lnSpc>
                <a:spcPct val="134000"/>
              </a:lnSpc>
              <a:spcBef>
                <a:spcPts val="0"/>
              </a:spcBef>
              <a:spcAft>
                <a:spcPts val="600"/>
              </a:spcAft>
            </a:pPr>
            <a:r>
              <a:rPr lang="en-US" sz="1600" dirty="0"/>
              <a:t>Opposed to any funding extensions requiring Administration to spend already appropriated funds</a:t>
            </a:r>
          </a:p>
          <a:p>
            <a:pPr>
              <a:lnSpc>
                <a:spcPct val="134000"/>
              </a:lnSpc>
              <a:spcBef>
                <a:spcPts val="0"/>
              </a:spcBef>
              <a:spcAft>
                <a:spcPts val="600"/>
              </a:spcAft>
            </a:pPr>
            <a:r>
              <a:rPr lang="en-US" sz="1600" dirty="0">
                <a:latin typeface="Open Sans"/>
                <a:ea typeface="Open Sans"/>
                <a:cs typeface="Open Sans"/>
              </a:rPr>
              <a:t>Any vote on Affordable Care Act subsidies would be a separate vote at some point in the future </a:t>
            </a:r>
            <a:endParaRPr lang="en-US" sz="1600" dirty="0"/>
          </a:p>
        </p:txBody>
      </p:sp>
      <p:sp>
        <p:nvSpPr>
          <p:cNvPr id="6" name="Text Placeholder 5">
            <a:extLst>
              <a:ext uri="{FF2B5EF4-FFF2-40B4-BE49-F238E27FC236}">
                <a16:creationId xmlns:a16="http://schemas.microsoft.com/office/drawing/2014/main" id="{62B040DF-6CC6-40AD-B69C-2BE781E8C995}"/>
              </a:ext>
            </a:extLst>
          </p:cNvPr>
          <p:cNvSpPr>
            <a:spLocks noGrp="1"/>
          </p:cNvSpPr>
          <p:nvPr>
            <p:ph type="body" sz="quarter" idx="3"/>
          </p:nvPr>
        </p:nvSpPr>
        <p:spPr/>
        <p:txBody>
          <a:bodyPr/>
          <a:lstStyle/>
          <a:p>
            <a:r>
              <a:rPr lang="en-US" dirty="0">
                <a:latin typeface="Open Sans"/>
                <a:ea typeface="Open Sans"/>
                <a:cs typeface="Open Sans"/>
              </a:rPr>
              <a:t>Democratic Demands</a:t>
            </a:r>
            <a:endParaRPr lang="en-US" dirty="0"/>
          </a:p>
        </p:txBody>
      </p:sp>
      <p:sp>
        <p:nvSpPr>
          <p:cNvPr id="7" name="Content Placeholder 6">
            <a:extLst>
              <a:ext uri="{FF2B5EF4-FFF2-40B4-BE49-F238E27FC236}">
                <a16:creationId xmlns:a16="http://schemas.microsoft.com/office/drawing/2014/main" id="{0E788BF2-0F21-DD16-06C7-C107B522CF77}"/>
              </a:ext>
            </a:extLst>
          </p:cNvPr>
          <p:cNvSpPr>
            <a:spLocks noGrp="1"/>
          </p:cNvSpPr>
          <p:nvPr>
            <p:ph sz="quarter" idx="4"/>
          </p:nvPr>
        </p:nvSpPr>
        <p:spPr>
          <a:xfrm>
            <a:off x="4645027" y="1631156"/>
            <a:ext cx="4189412" cy="3306364"/>
          </a:xfrm>
        </p:spPr>
        <p:txBody>
          <a:bodyPr vert="horz" lIns="91440" tIns="45720" rIns="91440" bIns="45720" rtlCol="0" anchor="t">
            <a:normAutofit/>
          </a:bodyPr>
          <a:lstStyle/>
          <a:p>
            <a:pPr>
              <a:lnSpc>
                <a:spcPct val="134000"/>
              </a:lnSpc>
              <a:spcBef>
                <a:spcPts val="0"/>
              </a:spcBef>
              <a:spcAft>
                <a:spcPts val="600"/>
              </a:spcAft>
            </a:pPr>
            <a:r>
              <a:rPr lang="en-US" sz="1600" dirty="0">
                <a:latin typeface="Open Sans"/>
                <a:ea typeface="Open Sans"/>
                <a:cs typeface="Open Sans"/>
              </a:rPr>
              <a:t>Any funding agreement must address healthcare concerns</a:t>
            </a:r>
            <a:endParaRPr lang="en-US" sz="1600" dirty="0"/>
          </a:p>
          <a:p>
            <a:pPr>
              <a:lnSpc>
                <a:spcPct val="134000"/>
              </a:lnSpc>
              <a:spcBef>
                <a:spcPts val="0"/>
              </a:spcBef>
              <a:spcAft>
                <a:spcPts val="600"/>
              </a:spcAft>
            </a:pPr>
            <a:r>
              <a:rPr lang="en-US" sz="1600" dirty="0">
                <a:latin typeface="Open Sans"/>
                <a:ea typeface="Open Sans"/>
                <a:cs typeface="Open Sans"/>
              </a:rPr>
              <a:t>Undo OBBBA cuts to Medicaid and extend premium tax credits for the Affordable Care Act</a:t>
            </a:r>
            <a:endParaRPr lang="en-US" sz="1600" dirty="0"/>
          </a:p>
          <a:p>
            <a:pPr>
              <a:lnSpc>
                <a:spcPct val="134000"/>
              </a:lnSpc>
              <a:spcBef>
                <a:spcPts val="0"/>
              </a:spcBef>
              <a:spcAft>
                <a:spcPts val="600"/>
              </a:spcAft>
            </a:pPr>
            <a:r>
              <a:rPr lang="en-US" sz="1600" dirty="0">
                <a:latin typeface="Open Sans"/>
                <a:ea typeface="Open Sans"/>
                <a:cs typeface="Open Sans"/>
              </a:rPr>
              <a:t>Ensure guardrails are placed on funding bills requiring Administration to spend the funding </a:t>
            </a:r>
            <a:endParaRPr lang="en-US" sz="1600" dirty="0"/>
          </a:p>
          <a:p>
            <a:endParaRPr lang="en-US" dirty="0"/>
          </a:p>
        </p:txBody>
      </p:sp>
      <p:sp>
        <p:nvSpPr>
          <p:cNvPr id="5" name="Slide Number Placeholder 4">
            <a:extLst>
              <a:ext uri="{FF2B5EF4-FFF2-40B4-BE49-F238E27FC236}">
                <a16:creationId xmlns:a16="http://schemas.microsoft.com/office/drawing/2014/main" id="{B8A7C358-0D6D-7D12-D47A-00098E206CC1}"/>
              </a:ext>
            </a:extLst>
          </p:cNvPr>
          <p:cNvSpPr>
            <a:spLocks noGrp="1"/>
          </p:cNvSpPr>
          <p:nvPr>
            <p:ph type="sldNum" sz="quarter" idx="12"/>
          </p:nvPr>
        </p:nvSpPr>
        <p:spPr/>
        <p:txBody>
          <a:bodyPr/>
          <a:lstStyle/>
          <a:p>
            <a:fld id="{307E6868-079E-1649-B8D1-459B42CE4DE3}" type="slidenum">
              <a:rPr lang="en-US" smtClean="0"/>
              <a:t>8</a:t>
            </a:fld>
            <a:endParaRPr lang="en-US"/>
          </a:p>
        </p:txBody>
      </p:sp>
    </p:spTree>
    <p:extLst>
      <p:ext uri="{BB962C8B-B14F-4D97-AF65-F5344CB8AC3E}">
        <p14:creationId xmlns:p14="http://schemas.microsoft.com/office/powerpoint/2010/main" val="368216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E285-12F7-C949-265E-1F2D85E89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D3F30-E55A-8430-D78B-0FD08A73FD3D}"/>
              </a:ext>
            </a:extLst>
          </p:cNvPr>
          <p:cNvSpPr>
            <a:spLocks noGrp="1"/>
          </p:cNvSpPr>
          <p:nvPr>
            <p:ph type="title"/>
          </p:nvPr>
        </p:nvSpPr>
        <p:spPr>
          <a:xfrm>
            <a:off x="871254" y="86170"/>
            <a:ext cx="7401491" cy="694737"/>
          </a:xfrm>
        </p:spPr>
        <p:txBody>
          <a:bodyPr>
            <a:normAutofit/>
          </a:bodyPr>
          <a:lstStyle/>
          <a:p>
            <a:r>
              <a:rPr lang="en-US" sz="3200" dirty="0">
                <a:solidFill>
                  <a:srgbClr val="D50032"/>
                </a:solidFill>
                <a:latin typeface="Open Sans"/>
                <a:ea typeface="Open Sans"/>
                <a:cs typeface="Open Sans"/>
              </a:rPr>
              <a:t>Shutdown impacts</a:t>
            </a:r>
            <a:endParaRPr lang="en-US" dirty="0"/>
          </a:p>
        </p:txBody>
      </p:sp>
      <p:sp>
        <p:nvSpPr>
          <p:cNvPr id="3" name="Content Placeholder 2">
            <a:extLst>
              <a:ext uri="{FF2B5EF4-FFF2-40B4-BE49-F238E27FC236}">
                <a16:creationId xmlns:a16="http://schemas.microsoft.com/office/drawing/2014/main" id="{2563EB24-F0D8-5E88-9A13-B9E60B6E7561}"/>
              </a:ext>
            </a:extLst>
          </p:cNvPr>
          <p:cNvSpPr>
            <a:spLocks noGrp="1"/>
          </p:cNvSpPr>
          <p:nvPr>
            <p:ph idx="1"/>
          </p:nvPr>
        </p:nvSpPr>
        <p:spPr>
          <a:xfrm>
            <a:off x="371266" y="712433"/>
            <a:ext cx="8229600" cy="3989849"/>
          </a:xfrm>
        </p:spPr>
        <p:txBody>
          <a:bodyPr vert="horz" lIns="91440" tIns="45720" rIns="91440" bIns="45720" rtlCol="0" anchor="t">
            <a:noAutofit/>
          </a:bodyPr>
          <a:lstStyle/>
          <a:p>
            <a:pPr>
              <a:lnSpc>
                <a:spcPct val="114000"/>
              </a:lnSpc>
              <a:spcBef>
                <a:spcPts val="0"/>
              </a:spcBef>
              <a:spcAft>
                <a:spcPts val="1200"/>
              </a:spcAft>
            </a:pPr>
            <a:r>
              <a:rPr lang="en-US" sz="1800" dirty="0">
                <a:latin typeface="Open Sans"/>
                <a:ea typeface="Open Sans"/>
                <a:cs typeface="Open Sans"/>
              </a:rPr>
              <a:t>WIC has a $150 million contingency, which is estimated to </a:t>
            </a:r>
            <a:r>
              <a:rPr lang="en-US" sz="1800" b="1" dirty="0">
                <a:latin typeface="Open Sans"/>
                <a:ea typeface="Open Sans"/>
                <a:cs typeface="Open Sans"/>
              </a:rPr>
              <a:t>run out sometime this week </a:t>
            </a:r>
            <a:endParaRPr lang="en-US" sz="1800" b="1" dirty="0"/>
          </a:p>
          <a:p>
            <a:pPr>
              <a:lnSpc>
                <a:spcPct val="114000"/>
              </a:lnSpc>
              <a:spcBef>
                <a:spcPts val="0"/>
              </a:spcBef>
              <a:spcAft>
                <a:spcPts val="1200"/>
              </a:spcAft>
            </a:pPr>
            <a:r>
              <a:rPr lang="en-US" sz="1800" dirty="0">
                <a:latin typeface="Open Sans"/>
                <a:ea typeface="Open Sans"/>
                <a:cs typeface="Open Sans"/>
              </a:rPr>
              <a:t>Funds for </a:t>
            </a:r>
            <a:r>
              <a:rPr lang="en-US" sz="1800" b="1" dirty="0">
                <a:latin typeface="Open Sans"/>
                <a:ea typeface="Open Sans"/>
                <a:cs typeface="Open Sans"/>
              </a:rPr>
              <a:t>October's SNAP benefits will continue</a:t>
            </a:r>
            <a:r>
              <a:rPr lang="en-US" sz="1800" dirty="0">
                <a:latin typeface="Open Sans"/>
                <a:ea typeface="Open Sans"/>
                <a:cs typeface="Open Sans"/>
              </a:rPr>
              <a:t> as normal; however, it is unclear how much is in the reserve funding for an extended shutdown </a:t>
            </a:r>
            <a:endParaRPr lang="en-US" sz="1800" dirty="0"/>
          </a:p>
          <a:p>
            <a:pPr>
              <a:lnSpc>
                <a:spcPct val="114000"/>
              </a:lnSpc>
              <a:spcBef>
                <a:spcPts val="0"/>
              </a:spcBef>
              <a:spcAft>
                <a:spcPts val="1200"/>
              </a:spcAft>
            </a:pPr>
            <a:r>
              <a:rPr lang="en-US" sz="1800" dirty="0">
                <a:latin typeface="Open Sans"/>
                <a:ea typeface="Open Sans"/>
                <a:cs typeface="Open Sans"/>
              </a:rPr>
              <a:t>Some states have supplemental funding to ensure SNAP and WIC recipients continue, but </a:t>
            </a:r>
            <a:r>
              <a:rPr lang="en-US" sz="1800" b="1" dirty="0">
                <a:latin typeface="Open Sans"/>
                <a:ea typeface="Open Sans"/>
                <a:cs typeface="Open Sans"/>
              </a:rPr>
              <a:t>many will be forced to turn participants away</a:t>
            </a:r>
            <a:endParaRPr lang="en-US" sz="1800" b="1" dirty="0"/>
          </a:p>
          <a:p>
            <a:pPr>
              <a:lnSpc>
                <a:spcPct val="114000"/>
              </a:lnSpc>
              <a:spcBef>
                <a:spcPts val="0"/>
              </a:spcBef>
              <a:spcAft>
                <a:spcPts val="1200"/>
              </a:spcAft>
            </a:pPr>
            <a:r>
              <a:rPr lang="en-US" sz="1800" dirty="0">
                <a:latin typeface="Open Sans"/>
                <a:ea typeface="Open Sans"/>
                <a:cs typeface="Open Sans"/>
              </a:rPr>
              <a:t>Federal employees supporting </a:t>
            </a:r>
            <a:r>
              <a:rPr lang="en-US" sz="1800" b="1" dirty="0">
                <a:latin typeface="Open Sans"/>
                <a:ea typeface="Open Sans"/>
                <a:cs typeface="Open Sans"/>
              </a:rPr>
              <a:t>Medicare, Medicaid and other mandatory health payments keep working</a:t>
            </a:r>
            <a:r>
              <a:rPr lang="en-US" sz="1800" dirty="0">
                <a:latin typeface="Open Sans"/>
                <a:ea typeface="Open Sans"/>
                <a:cs typeface="Open Sans"/>
              </a:rPr>
              <a:t> unabated</a:t>
            </a:r>
          </a:p>
          <a:p>
            <a:pPr>
              <a:lnSpc>
                <a:spcPct val="114000"/>
              </a:lnSpc>
              <a:spcBef>
                <a:spcPts val="0"/>
              </a:spcBef>
              <a:spcAft>
                <a:spcPts val="1200"/>
              </a:spcAft>
            </a:pPr>
            <a:r>
              <a:rPr lang="en-US" sz="1800" b="1" dirty="0">
                <a:latin typeface="Open Sans"/>
                <a:ea typeface="Open Sans"/>
                <a:cs typeface="Open Sans"/>
              </a:rPr>
              <a:t>Housing choice vouchers will continue until further notice</a:t>
            </a:r>
            <a:endParaRPr lang="en-US" sz="1800" b="1" dirty="0"/>
          </a:p>
          <a:p>
            <a:pPr>
              <a:lnSpc>
                <a:spcPct val="113999"/>
              </a:lnSpc>
              <a:spcBef>
                <a:spcPts val="0"/>
              </a:spcBef>
              <a:spcAft>
                <a:spcPts val="1200"/>
              </a:spcAft>
            </a:pPr>
            <a:endParaRPr lang="en-US" sz="2500" dirty="0"/>
          </a:p>
          <a:p>
            <a:pPr>
              <a:lnSpc>
                <a:spcPct val="113999"/>
              </a:lnSpc>
              <a:spcBef>
                <a:spcPts val="0"/>
              </a:spcBef>
              <a:spcAft>
                <a:spcPts val="1200"/>
              </a:spcAft>
            </a:pPr>
            <a:endParaRPr lang="en-US" sz="2500" dirty="0"/>
          </a:p>
        </p:txBody>
      </p:sp>
      <p:sp>
        <p:nvSpPr>
          <p:cNvPr id="5" name="Slide Number Placeholder 4">
            <a:extLst>
              <a:ext uri="{FF2B5EF4-FFF2-40B4-BE49-F238E27FC236}">
                <a16:creationId xmlns:a16="http://schemas.microsoft.com/office/drawing/2014/main" id="{BF80949D-4B84-0F76-BCB6-DECB03EE3E05}"/>
              </a:ext>
            </a:extLst>
          </p:cNvPr>
          <p:cNvSpPr>
            <a:spLocks noGrp="1"/>
          </p:cNvSpPr>
          <p:nvPr>
            <p:ph type="sldNum" sz="quarter" idx="12"/>
          </p:nvPr>
        </p:nvSpPr>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822405188"/>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4e3a095056cbc647488b2aae7bec3b94">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9a49d860809050e24982209b37b4086"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BA9405-82FB-4F62-A882-ED357F74499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2C1E52F1-4951-4DD9-BF95-3E463086C528}">
  <ds:schemaRefs>
    <ds:schemaRef ds:uri="http://purl.org/dc/elements/1.1/"/>
    <ds:schemaRef ds:uri="http://purl.org/dc/terms/"/>
    <ds:schemaRef ds:uri="http://www.w3.org/XML/1998/namespace"/>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e1541ae8-567d-462c-9e78-c3b0dfdaed9d"/>
    <ds:schemaRef ds:uri="ef035fee-706e-4acb-9a43-6ee1a9ecef89"/>
  </ds:schemaRefs>
</ds:datastoreItem>
</file>

<file path=customXml/itemProps3.xml><?xml version="1.0" encoding="utf-8"?>
<ds:datastoreItem xmlns:ds="http://schemas.openxmlformats.org/officeDocument/2006/customXml" ds:itemID="{58D3BFE3-120A-4D0C-8A41-240C296CE0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1574</Words>
  <Application>Microsoft Office PowerPoint</Application>
  <PresentationFormat>On-screen Show (16:9)</PresentationFormat>
  <Paragraphs>234</Paragraphs>
  <Slides>42</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42</vt:i4>
      </vt:variant>
    </vt:vector>
  </HeadingPairs>
  <TitlesOfParts>
    <vt:vector size="55" baseType="lpstr">
      <vt:lpstr>Aptos</vt:lpstr>
      <vt:lpstr>Aptos Display</vt:lpstr>
      <vt:lpstr>Arial</vt:lpstr>
      <vt:lpstr>Courier New</vt:lpstr>
      <vt:lpstr>Open Sans</vt:lpstr>
      <vt:lpstr>Segoe UI</vt:lpstr>
      <vt:lpstr>Wingdings</vt:lpstr>
      <vt:lpstr>Custom Design</vt:lpstr>
      <vt:lpstr>Office Theme</vt:lpstr>
      <vt:lpstr>1_Office Theme</vt:lpstr>
      <vt:lpstr>Office Theme</vt:lpstr>
      <vt:lpstr>Office Theme</vt:lpstr>
      <vt:lpstr>Office Theme</vt:lpstr>
      <vt:lpstr>RESULTS National Webinar   October 4, 2025 Welcome!</vt:lpstr>
      <vt:lpstr>Our Values</vt:lpstr>
      <vt:lpstr>Welcome!</vt:lpstr>
      <vt:lpstr> Guest Speaker </vt:lpstr>
      <vt:lpstr>U.S. Poverty Campaigns</vt:lpstr>
      <vt:lpstr>PowerPoint Presentation</vt:lpstr>
      <vt:lpstr>Government shutdown showdown</vt:lpstr>
      <vt:lpstr>What each side wants</vt:lpstr>
      <vt:lpstr>Shutdown impacts</vt:lpstr>
      <vt:lpstr>Tell Congress to protect anti-poverty programs</vt:lpstr>
      <vt:lpstr>Global Poverty Campaigns</vt:lpstr>
      <vt:lpstr>Gavi has helped immunize over 72 million in 2024 alone.  Every 5 minutes, 6 people's lives will have been saved by Gavi-supported vaccines.</vt:lpstr>
      <vt:lpstr>Global Fund impact:</vt:lpstr>
      <vt:lpstr>Our focus remains the same</vt:lpstr>
      <vt:lpstr>Global congressional actions</vt:lpstr>
      <vt:lpstr>Grassroots Inspiration and Action</vt:lpstr>
      <vt:lpstr>PowerPoint Presentation</vt:lpstr>
      <vt:lpstr>Celebrating the Experts on Poverty Summit</vt:lpstr>
      <vt:lpstr>Impact of the EOP Summit</vt:lpstr>
      <vt:lpstr>Expert on Poverty Maureen Bowling</vt:lpstr>
      <vt:lpstr>Grassroots Actions</vt:lpstr>
      <vt:lpstr>PowerPoint Presentation</vt:lpstr>
      <vt:lpstr>600 Voices Media Campaign</vt:lpstr>
      <vt:lpstr>Media Share</vt:lpstr>
      <vt:lpstr>“600 Voices” Media Resources</vt:lpstr>
      <vt:lpstr>“600 Voices” Media Resources</vt:lpstr>
      <vt:lpstr>PowerPoint Presentation</vt:lpstr>
      <vt:lpstr>Announcements</vt:lpstr>
      <vt:lpstr>Thank you for joining us!</vt:lpstr>
      <vt:lpstr>PowerPoint Presentation</vt:lpstr>
      <vt:lpstr>Find today’s slides</vt:lpstr>
      <vt:lpstr>U.S. Poverty Policy Forum </vt:lpstr>
      <vt:lpstr>PowerPoint Presentation</vt:lpstr>
      <vt:lpstr>RESULTS Organizational Partners</vt:lpstr>
      <vt:lpstr>Monthly Support Calls</vt:lpstr>
      <vt:lpstr>Monthly Support Calls</vt:lpstr>
      <vt:lpstr>October Office Closures</vt:lpstr>
      <vt:lpstr>Find events</vt:lpstr>
      <vt:lpstr>Let us know the amazing things  you are doing!</vt:lpstr>
      <vt:lpstr> Join us for the November 2025 National Webinar </vt:lpstr>
      <vt:lpstr>PowerPoint Presentation</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cp:revision>
  <dcterms:created xsi:type="dcterms:W3CDTF">2023-10-06T16:24:49Z</dcterms:created>
  <dcterms:modified xsi:type="dcterms:W3CDTF">2025-10-03T18:29:30Z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1077099</vt:lpwstr>
  </property>
  <property fmtid="{D5CDD505-2E9C-101B-9397-08002B2CF9AE}" pid="5" name="NXPowerLiteSettings">
    <vt:lpwstr>F7000400038000</vt:lpwstr>
  </property>
  <property fmtid="{D5CDD505-2E9C-101B-9397-08002B2CF9AE}" pid="6" name="NXPowerLiteVersion">
    <vt:lpwstr>S10.9.3</vt:lpwstr>
  </property>
</Properties>
</file>