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5.xml" ContentType="application/vnd.openxmlformats-officedocument.theme+xml"/>
  <Override PartName="/ppt/slideLayouts/slideLayout2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 id="2147483682" r:id="rId5"/>
    <p:sldMasterId id="2147483670" r:id="rId6"/>
    <p:sldMasterId id="2147483684" r:id="rId7"/>
    <p:sldMasterId id="2147483648" r:id="rId8"/>
    <p:sldMasterId id="2147483686" r:id="rId9"/>
  </p:sldMasterIdLst>
  <p:notesMasterIdLst>
    <p:notesMasterId r:id="rId52"/>
  </p:notesMasterIdLst>
  <p:handoutMasterIdLst>
    <p:handoutMasterId r:id="rId53"/>
  </p:handoutMasterIdLst>
  <p:sldIdLst>
    <p:sldId id="4629" r:id="rId10"/>
    <p:sldId id="262" r:id="rId11"/>
    <p:sldId id="273" r:id="rId12"/>
    <p:sldId id="4646" r:id="rId13"/>
    <p:sldId id="282" r:id="rId14"/>
    <p:sldId id="4719" r:id="rId15"/>
    <p:sldId id="4697" r:id="rId16"/>
    <p:sldId id="4705" r:id="rId17"/>
    <p:sldId id="4691" r:id="rId18"/>
    <p:sldId id="4593" r:id="rId19"/>
    <p:sldId id="4673" r:id="rId20"/>
    <p:sldId id="4662" r:id="rId21"/>
    <p:sldId id="4689" r:id="rId22"/>
    <p:sldId id="4704" r:id="rId23"/>
    <p:sldId id="4664" r:id="rId24"/>
    <p:sldId id="306" r:id="rId25"/>
    <p:sldId id="4701" r:id="rId26"/>
    <p:sldId id="4687" r:id="rId27"/>
    <p:sldId id="4642" r:id="rId28"/>
    <p:sldId id="4706" r:id="rId29"/>
    <p:sldId id="4709" r:id="rId30"/>
    <p:sldId id="4710" r:id="rId31"/>
    <p:sldId id="4711" r:id="rId32"/>
    <p:sldId id="4712" r:id="rId33"/>
    <p:sldId id="4714" r:id="rId34"/>
    <p:sldId id="4715" r:id="rId35"/>
    <p:sldId id="4684" r:id="rId36"/>
    <p:sldId id="4648" r:id="rId37"/>
    <p:sldId id="1991" r:id="rId38"/>
    <p:sldId id="4685" r:id="rId39"/>
    <p:sldId id="4686" r:id="rId40"/>
    <p:sldId id="4677" r:id="rId41"/>
    <p:sldId id="4631" r:id="rId42"/>
    <p:sldId id="1815" r:id="rId43"/>
    <p:sldId id="1910" r:id="rId44"/>
    <p:sldId id="4702" r:id="rId45"/>
    <p:sldId id="326" r:id="rId46"/>
    <p:sldId id="1957" r:id="rId47"/>
    <p:sldId id="325" r:id="rId48"/>
    <p:sldId id="4643" r:id="rId49"/>
    <p:sldId id="4630" r:id="rId50"/>
    <p:sldId id="271" r:id="rId5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CAEB79-58F1-BB10-4BFC-CCC8B1FFAFC8}" name="Karyne Bury" initials="KB" userId="S::kbury@results.org::072c30e2-e547-4e48-929e-426222b99a49" providerId="AD"/>
  <p188:author id="{F1A3F2BA-EDE5-2CF9-37BB-D6D26F7BE667}" name="Jos Linn" initials="JL" userId="S::jlinn@results.org::55fbf92f-147f-4c15-a351-ac42045ce5c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sa Marchal" initials="LM" lastIdx="1" clrIdx="0">
    <p:extLst>
      <p:ext uri="{19B8F6BF-5375-455C-9EA6-DF929625EA0E}">
        <p15:presenceInfo xmlns:p15="http://schemas.microsoft.com/office/powerpoint/2012/main" userId="Lisa Mar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3" d="100"/>
          <a:sy n="133" d="100"/>
        </p:scale>
        <p:origin x="906" y="12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presProps" Target="pres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Master" Target="slideMasters/slideMaster2.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viewProps" Target="viewProps.xml"/><Relationship Id="rId8" Type="http://schemas.openxmlformats.org/officeDocument/2006/relationships/slideMaster" Target="slideMasters/slideMaster5.xml"/><Relationship Id="rId51" Type="http://schemas.openxmlformats.org/officeDocument/2006/relationships/slide" Target="slides/slide42.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microsoft.com/office/2018/10/relationships/authors" Target="authors.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theme" Target="theme/theme1.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26610F-83DF-79F9-33F8-46A2BEFDD1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3" name="Date Placeholder 2">
            <a:extLst>
              <a:ext uri="{FF2B5EF4-FFF2-40B4-BE49-F238E27FC236}">
                <a16:creationId xmlns:a16="http://schemas.microsoft.com/office/drawing/2014/main" id="{45DFA258-7F9E-BE1E-1118-E87B800D0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701EB9-D398-4211-83C1-954D64E76C65}" type="datetimeFigureOut">
              <a:rPr lang="en-US" sz="1100" smtClean="0">
                <a:latin typeface="Open Sans" pitchFamily="2" charset="0"/>
                <a:ea typeface="Open Sans" pitchFamily="2" charset="0"/>
                <a:cs typeface="Open Sans" pitchFamily="2" charset="0"/>
              </a:rPr>
              <a:t>4/4/2025</a:t>
            </a:fld>
            <a:endParaRPr lang="en-US" sz="1100" dirty="0">
              <a:latin typeface="Open Sans" pitchFamily="2" charset="0"/>
              <a:ea typeface="Open Sans" pitchFamily="2" charset="0"/>
              <a:cs typeface="Open Sans" pitchFamily="2" charset="0"/>
            </a:endParaRPr>
          </a:p>
        </p:txBody>
      </p:sp>
      <p:sp>
        <p:nvSpPr>
          <p:cNvPr id="4" name="Footer Placeholder 3">
            <a:extLst>
              <a:ext uri="{FF2B5EF4-FFF2-40B4-BE49-F238E27FC236}">
                <a16:creationId xmlns:a16="http://schemas.microsoft.com/office/drawing/2014/main" id="{8E3DC261-2270-4A5F-EBF0-2DC5765E8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5" name="Slide Number Placeholder 4">
            <a:extLst>
              <a:ext uri="{FF2B5EF4-FFF2-40B4-BE49-F238E27FC236}">
                <a16:creationId xmlns:a16="http://schemas.microsoft.com/office/drawing/2014/main" id="{D5F231E1-DD42-1C9F-769D-32AA00489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A56921-9A57-45F4-918A-4251053F4824}" type="slidenum">
              <a:rPr lang="en-US" sz="1100" smtClean="0">
                <a:latin typeface="Open Sans" pitchFamily="2" charset="0"/>
                <a:ea typeface="Open Sans" pitchFamily="2" charset="0"/>
                <a:cs typeface="Open Sans" pitchFamily="2" charset="0"/>
              </a:rPr>
              <a:t>‹#›</a:t>
            </a:fld>
            <a:endParaRPr lang="en-US" sz="1100" dirty="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23259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Open Sans" pitchFamily="2" charset="0"/>
                <a:ea typeface="Open Sans" pitchFamily="2" charset="0"/>
                <a:cs typeface="Open Sans"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Open Sans" pitchFamily="2" charset="0"/>
                <a:ea typeface="Open Sans" pitchFamily="2" charset="0"/>
                <a:cs typeface="Open Sans" pitchFamily="2" charset="0"/>
              </a:defRPr>
            </a:lvl1pPr>
          </a:lstStyle>
          <a:p>
            <a:fld id="{36BD4AF3-D86E-456E-B40B-702753F85C4E}" type="datetimeFigureOut">
              <a:rPr lang="en-US" smtClean="0"/>
              <a:pPr/>
              <a:t>4/4/2025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Open Sans" pitchFamily="2" charset="0"/>
                <a:ea typeface="Open Sans" pitchFamily="2" charset="0"/>
                <a:cs typeface="Open Sans"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Open Sans" pitchFamily="2" charset="0"/>
                <a:ea typeface="Open Sans" pitchFamily="2" charset="0"/>
                <a:cs typeface="Open Sans" pitchFamily="2" charset="0"/>
              </a:defRPr>
            </a:lvl1pPr>
          </a:lstStyle>
          <a:p>
            <a:fld id="{E1A05357-FEDC-42A6-A9AA-A177021FF7C8}" type="slidenum">
              <a:rPr lang="en-US" smtClean="0"/>
              <a:pPr/>
              <a:t>‹#›</a:t>
            </a:fld>
            <a:endParaRPr lang="en-US" dirty="0"/>
          </a:p>
        </p:txBody>
      </p:sp>
    </p:spTree>
    <p:extLst>
      <p:ext uri="{BB962C8B-B14F-4D97-AF65-F5344CB8AC3E}">
        <p14:creationId xmlns:p14="http://schemas.microsoft.com/office/powerpoint/2010/main" val="326257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Open Sans" pitchFamily="2" charset="0"/>
        <a:cs typeface="Open Sans" pitchFamily="2" charset="0"/>
      </a:defRPr>
    </a:lvl1pPr>
    <a:lvl2pPr marL="457200" algn="l" defTabSz="914400" rtl="0" eaLnBrk="1" latinLnBrk="0" hangingPunct="1">
      <a:defRPr sz="1200" kern="1200">
        <a:solidFill>
          <a:schemeClr val="tx1"/>
        </a:solidFill>
        <a:latin typeface="Open Sans" pitchFamily="2" charset="0"/>
        <a:ea typeface="Open Sans" pitchFamily="2" charset="0"/>
        <a:cs typeface="Open Sans" pitchFamily="2" charset="0"/>
      </a:defRPr>
    </a:lvl2pPr>
    <a:lvl3pPr marL="914400" algn="l" defTabSz="914400" rtl="0" eaLnBrk="1" latinLnBrk="0" hangingPunct="1">
      <a:defRPr sz="1200" kern="1200">
        <a:solidFill>
          <a:schemeClr val="tx1"/>
        </a:solidFill>
        <a:latin typeface="Open Sans" pitchFamily="2" charset="0"/>
        <a:ea typeface="Open Sans" pitchFamily="2" charset="0"/>
        <a:cs typeface="Open Sans" pitchFamily="2" charset="0"/>
      </a:defRPr>
    </a:lvl3pPr>
    <a:lvl4pPr marL="1371600" algn="l" defTabSz="914400" rtl="0" eaLnBrk="1" latinLnBrk="0" hangingPunct="1">
      <a:defRPr sz="1200" kern="1200">
        <a:solidFill>
          <a:schemeClr val="tx1"/>
        </a:solidFill>
        <a:latin typeface="Open Sans" pitchFamily="2" charset="0"/>
        <a:ea typeface="Open Sans" pitchFamily="2" charset="0"/>
        <a:cs typeface="Open Sans" pitchFamily="2" charset="0"/>
      </a:defRPr>
    </a:lvl4pPr>
    <a:lvl5pPr marL="1828800" algn="l" defTabSz="914400" rtl="0" eaLnBrk="1" latinLnBrk="0" hangingPunct="1">
      <a:defRPr sz="1200" kern="1200">
        <a:solidFill>
          <a:schemeClr val="tx1"/>
        </a:solidFill>
        <a:latin typeface="Open Sans" pitchFamily="2" charset="0"/>
        <a:ea typeface="Open Sans" pitchFamily="2" charset="0"/>
        <a:cs typeface="Open Sans"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2</a:t>
            </a:fld>
            <a:endParaRPr lang="en-US" dirty="0"/>
          </a:p>
        </p:txBody>
      </p:sp>
    </p:spTree>
    <p:extLst>
      <p:ext uri="{BB962C8B-B14F-4D97-AF65-F5344CB8AC3E}">
        <p14:creationId xmlns:p14="http://schemas.microsoft.com/office/powerpoint/2010/main" val="1978629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E4AE1E-C3FE-E036-B539-8E12432EC6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B78ECC-EE83-988A-E1CD-6E38CA52AB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853883-61AE-F562-7368-CB7EB4BFDDA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F103264-411A-D9FC-E844-78AB268C8BB5}"/>
              </a:ext>
            </a:extLst>
          </p:cNvPr>
          <p:cNvSpPr>
            <a:spLocks noGrp="1"/>
          </p:cNvSpPr>
          <p:nvPr>
            <p:ph type="sldNum" sz="quarter" idx="5"/>
          </p:nvPr>
        </p:nvSpPr>
        <p:spPr/>
        <p:txBody>
          <a:bodyPr/>
          <a:lstStyle/>
          <a:p>
            <a:fld id="{E1A05357-FEDC-42A6-A9AA-A177021FF7C8}" type="slidenum">
              <a:rPr lang="en-US" smtClean="0"/>
              <a:pPr/>
              <a:t>11</a:t>
            </a:fld>
            <a:endParaRPr lang="en-US" dirty="0"/>
          </a:p>
        </p:txBody>
      </p:sp>
    </p:spTree>
    <p:extLst>
      <p:ext uri="{BB962C8B-B14F-4D97-AF65-F5344CB8AC3E}">
        <p14:creationId xmlns:p14="http://schemas.microsoft.com/office/powerpoint/2010/main" val="3975406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40</a:t>
            </a:fld>
            <a:endParaRPr lang="en-US" dirty="0"/>
          </a:p>
        </p:txBody>
      </p:sp>
    </p:spTree>
    <p:extLst>
      <p:ext uri="{BB962C8B-B14F-4D97-AF65-F5344CB8AC3E}">
        <p14:creationId xmlns:p14="http://schemas.microsoft.com/office/powerpoint/2010/main" val="2250762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42</a:t>
            </a:fld>
            <a:endParaRPr lang="en-US" dirty="0"/>
          </a:p>
        </p:txBody>
      </p:sp>
    </p:spTree>
    <p:extLst>
      <p:ext uri="{BB962C8B-B14F-4D97-AF65-F5344CB8AC3E}">
        <p14:creationId xmlns:p14="http://schemas.microsoft.com/office/powerpoint/2010/main" val="201397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hasCustomPrompt="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C7944C4A-46BC-4C46-B66D-C7A9D447712C}" type="datetime1">
              <a:rPr lang="en-US" smtClean="0"/>
              <a:t>4/4/2025</a:t>
            </a:fld>
            <a:endParaRPr lang="en-US" dirty="0"/>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7C3003A7-1037-45BD-B21E-FCF7B4B1F763}" type="datetime1">
              <a:rPr lang="en-US" smtClean="0"/>
              <a:t>4/4/2025</a:t>
            </a:fld>
            <a:endParaRPr lang="en-US" dirty="0"/>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24DD6DE4-73E4-4F6F-9DED-05B20E463ED2}" type="datetime1">
              <a:rPr lang="en-US" smtClean="0"/>
              <a:t>4/4/2025</a:t>
            </a:fld>
            <a:endParaRPr lang="en-US" dirty="0"/>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05979"/>
            <a:ext cx="1162957" cy="4388644"/>
          </a:xfrm>
        </p:spPr>
        <p:txBody>
          <a:bodyPr vert="eaVert"/>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a:xfrm>
            <a:off x="457200" y="205979"/>
            <a:ext cx="6019800" cy="4388644"/>
          </a:xfrm>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E8BA829D-C31E-4F3D-9B87-664ADA6C4D47}" type="datetime1">
              <a:rPr lang="en-US" smtClean="0"/>
              <a:t>4/4/2025</a:t>
            </a:fld>
            <a:endParaRPr lang="en-US" dirty="0"/>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835933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49364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371344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67052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72840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RESULTSEdFund</a:t>
            </a:r>
          </a:p>
        </p:txBody>
      </p:sp>
      <p:pic>
        <p:nvPicPr>
          <p:cNvPr id="6" name="Picture 5" descr="instagram-icon.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a:ext>
            </a:extLst>
          </a:blip>
          <a:srcRect/>
          <a:stretch/>
        </p:blipFill>
        <p:spPr>
          <a:xfrm>
            <a:off x="465819" y="3405961"/>
            <a:ext cx="380089" cy="372708"/>
          </a:xfrm>
          <a:prstGeom prst="rect">
            <a:avLst/>
          </a:prstGeom>
        </p:spPr>
      </p:pic>
      <p:sp>
        <p:nvSpPr>
          <p:cNvPr id="9" name="Rectangle 8"/>
          <p:cNvSpPr/>
          <p:nvPr userDrawn="1"/>
        </p:nvSpPr>
        <p:spPr>
          <a:xfrm>
            <a:off x="835010" y="3391195"/>
            <a:ext cx="2278188" cy="369332"/>
          </a:xfrm>
          <a:prstGeom prst="rect">
            <a:avLst/>
          </a:prstGeom>
        </p:spPr>
        <p:txBody>
          <a:bodyPr wrap="none">
            <a:spAutoFit/>
          </a:bodyPr>
          <a:lstStyle/>
          <a:p>
            <a:pPr algn="l"/>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RESULTS_Tweets</a:t>
            </a:r>
          </a:p>
        </p:txBody>
      </p:sp>
      <p:sp>
        <p:nvSpPr>
          <p:cNvPr id="10" name="Rectangle 9"/>
          <p:cNvSpPr/>
          <p:nvPr userDrawn="1"/>
        </p:nvSpPr>
        <p:spPr>
          <a:xfrm>
            <a:off x="829129" y="4379071"/>
            <a:ext cx="2032929" cy="369332"/>
          </a:xfrm>
          <a:prstGeom prst="rect">
            <a:avLst/>
          </a:prstGeom>
        </p:spPr>
        <p:txBody>
          <a:bodyPr wrap="none">
            <a:spAutoFit/>
          </a:bodyPr>
          <a:lstStyle/>
          <a:p>
            <a:r>
              <a:rPr lang="en-US" baseline="0" dirty="0">
                <a:solidFill>
                  <a:schemeClr val="bg1"/>
                </a:solidFill>
                <a:latin typeface="Open Sans" pitchFamily="2" charset="0"/>
                <a:ea typeface="Open Sans" pitchFamily="2" charset="0"/>
                <a:cs typeface="Open Sans" pitchFamily="2" charset="0"/>
              </a:rPr>
              <a:t>@</a:t>
            </a:r>
            <a:r>
              <a:rPr lang="en-US" b="1" baseline="0" dirty="0">
                <a:solidFill>
                  <a:schemeClr val="bg1"/>
                </a:solidFill>
                <a:latin typeface="Open Sans" pitchFamily="2" charset="0"/>
                <a:ea typeface="Open Sans" pitchFamily="2" charset="0"/>
                <a:cs typeface="Open Sans" pitchFamily="2" charset="0"/>
              </a:rPr>
              <a:t>voices4results</a:t>
            </a:r>
            <a:endParaRPr lang="en-US" b="1" dirty="0">
              <a:solidFill>
                <a:schemeClr val="bg1"/>
              </a:solidFill>
              <a:latin typeface="Open Sans" pitchFamily="2" charset="0"/>
              <a:ea typeface="Open Sans" pitchFamily="2" charset="0"/>
              <a:cs typeface="Open Sans" pitchFamily="2" charset="0"/>
            </a:endParaRPr>
          </a:p>
        </p:txBody>
      </p:sp>
      <p:sp>
        <p:nvSpPr>
          <p:cNvPr id="11" name="TextBox 10"/>
          <p:cNvSpPr txBox="1"/>
          <p:nvPr userDrawn="1"/>
        </p:nvSpPr>
        <p:spPr>
          <a:xfrm>
            <a:off x="5270500" y="4178564"/>
            <a:ext cx="3419930" cy="553998"/>
          </a:xfrm>
          <a:prstGeom prst="rect">
            <a:avLst/>
          </a:prstGeom>
          <a:noFill/>
        </p:spPr>
        <p:txBody>
          <a:bodyPr wrap="square" rtlCol="0">
            <a:spAutoFit/>
          </a:bodyPr>
          <a:lstStyle/>
          <a:p>
            <a:pPr algn="r"/>
            <a:r>
              <a:rPr lang="en-US" sz="3000" b="1" dirty="0">
                <a:solidFill>
                  <a:schemeClr val="bg1"/>
                </a:solidFill>
                <a:latin typeface="Open Sans" pitchFamily="2" charset="0"/>
                <a:ea typeface="Open Sans" pitchFamily="2" charset="0"/>
                <a:cs typeface="Open Sans" pitchFamily="2" charset="0"/>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022536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21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23768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90024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862445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4/4/2025</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5856869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7E6868-079E-1649-B8D1-459B42CE4DE3}" type="slidenum">
              <a:rPr lang="en-US" smtClean="0"/>
              <a:pPr/>
              <a:t>‹#›</a:t>
            </a:fld>
            <a:endParaRPr lang="en-US" dirty="0"/>
          </a:p>
        </p:txBody>
      </p:sp>
      <p:sp>
        <p:nvSpPr>
          <p:cNvPr id="4" name="Date Placeholder 3"/>
          <p:cNvSpPr>
            <a:spLocks noGrp="1"/>
          </p:cNvSpPr>
          <p:nvPr>
            <p:ph type="dt" sz="half" idx="10"/>
          </p:nvPr>
        </p:nvSpPr>
        <p:spPr/>
        <p:txBody>
          <a:bodyPr/>
          <a:lstStyle/>
          <a:p>
            <a:fld id="{3686E7C0-692D-4B88-BAF3-92EA83B8C355}" type="datetime1">
              <a:rPr lang="en-US" smtClean="0"/>
              <a:t>4/4/2025</a:t>
            </a:fld>
            <a:endParaRPr lang="en-US" dirty="0"/>
          </a:p>
        </p:txBody>
      </p:sp>
    </p:spTree>
    <p:extLst>
      <p:ext uri="{BB962C8B-B14F-4D97-AF65-F5344CB8AC3E}">
        <p14:creationId xmlns:p14="http://schemas.microsoft.com/office/powerpoint/2010/main" val="791043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B491E5A4-AB8D-4616-B7A9-1412F5D6E492}" type="datetime1">
              <a:rPr lang="en-US" smtClean="0"/>
              <a:t>4/4/2025</a:t>
            </a:fld>
            <a:endParaRPr lang="en-US" dirty="0"/>
          </a:p>
        </p:txBody>
      </p:sp>
    </p:spTree>
    <p:extLst>
      <p:ext uri="{BB962C8B-B14F-4D97-AF65-F5344CB8AC3E}">
        <p14:creationId xmlns:p14="http://schemas.microsoft.com/office/powerpoint/2010/main" val="36103735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B491E5A4-AB8D-4616-B7A9-1412F5D6E492}" type="datetime1">
              <a:rPr lang="en-US" smtClean="0"/>
              <a:t>4/4/2025</a:t>
            </a:fld>
            <a:endParaRPr lang="en-US" dirty="0"/>
          </a:p>
        </p:txBody>
      </p:sp>
    </p:spTree>
    <p:extLst>
      <p:ext uri="{BB962C8B-B14F-4D97-AF65-F5344CB8AC3E}">
        <p14:creationId xmlns:p14="http://schemas.microsoft.com/office/powerpoint/2010/main" val="361037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815954"/>
            <a:ext cx="7772400" cy="1021556"/>
          </a:xfrm>
        </p:spPr>
        <p:txBody>
          <a:bodyPr anchor="t"/>
          <a:lstStyle>
            <a:lvl1pPr algn="l">
              <a:defRPr sz="4000" b="0" cap="none">
                <a:solidFill>
                  <a:schemeClr val="tx1"/>
                </a:solidFill>
              </a:defRPr>
            </a:lvl1pPr>
          </a:lstStyle>
          <a:p>
            <a:r>
              <a:rPr lang="en-US"/>
              <a:t>Click to edit master title style</a:t>
            </a:r>
          </a:p>
        </p:txBody>
      </p:sp>
      <p:sp>
        <p:nvSpPr>
          <p:cNvPr id="9" name="Title 1"/>
          <p:cNvSpPr txBox="1">
            <a:spLocks noGrp="1" noRot="1" noMove="1" noResize="1" noEditPoints="1" noAdjustHandles="1" noChangeArrowheads="1" noChangeShapeType="1"/>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cap="none" dirty="0">
                <a:solidFill>
                  <a:srgbClr val="E41034"/>
                </a:solidFill>
                <a:latin typeface="Open Sans" pitchFamily="2" charset="0"/>
                <a:ea typeface="Open Sans" pitchFamily="2" charset="0"/>
                <a:cs typeface="Open Sans" pitchFamily="2" charset="0"/>
              </a:rPr>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DA52CB95-A36F-4BC0-873A-F09C4DFC6C9F}" type="datetime1">
              <a:rPr lang="en-US" smtClean="0"/>
              <a:t>4/4/2025</a:t>
            </a:fld>
            <a:endParaRPr lang="en-US" dirty="0"/>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7E6868-079E-1649-B8D1-459B42CE4DE3}" type="slidenum">
              <a:rPr lang="en-US" smtClean="0"/>
              <a:pPr/>
              <a:t>‹#›</a:t>
            </a:fld>
            <a:endParaRPr lang="en-US" dirty="0"/>
          </a:p>
        </p:txBody>
      </p:sp>
      <p:sp>
        <p:nvSpPr>
          <p:cNvPr id="4" name="Date Placeholder 3"/>
          <p:cNvSpPr>
            <a:spLocks noGrp="1"/>
          </p:cNvSpPr>
          <p:nvPr>
            <p:ph type="dt" sz="half" idx="10"/>
          </p:nvPr>
        </p:nvSpPr>
        <p:spPr/>
        <p:txBody>
          <a:bodyPr/>
          <a:lstStyle/>
          <a:p>
            <a:fld id="{3686E7C0-692D-4B88-BAF3-92EA83B8C355}" type="datetime1">
              <a:rPr lang="en-US" smtClean="0"/>
              <a:t>4/4/2025</a:t>
            </a:fld>
            <a:endParaRPr lang="en-US" dirty="0"/>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B491E5A4-AB8D-4616-B7A9-1412F5D6E492}" type="datetime1">
              <a:rPr lang="en-US" smtClean="0"/>
              <a:t>4/4/2025</a:t>
            </a:fld>
            <a:endParaRPr lang="en-US" dirty="0"/>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6" y="1151335"/>
            <a:ext cx="4041775"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
        <p:nvSpPr>
          <p:cNvPr id="7" name="Date Placeholder 6"/>
          <p:cNvSpPr>
            <a:spLocks noGrp="1"/>
          </p:cNvSpPr>
          <p:nvPr>
            <p:ph type="dt" sz="half" idx="10"/>
          </p:nvPr>
        </p:nvSpPr>
        <p:spPr/>
        <p:txBody>
          <a:bodyPr/>
          <a:lstStyle/>
          <a:p>
            <a:fld id="{AFB8C497-781D-41D9-AC17-F05D66E7436C}" type="datetime1">
              <a:rPr lang="en-US" smtClean="0"/>
              <a:t>4/4/2025</a:t>
            </a:fld>
            <a:endParaRPr lang="en-US" dirty="0"/>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
        <p:nvSpPr>
          <p:cNvPr id="3" name="Date Placeholder 2"/>
          <p:cNvSpPr>
            <a:spLocks noGrp="1"/>
          </p:cNvSpPr>
          <p:nvPr>
            <p:ph type="dt" sz="half" idx="10"/>
          </p:nvPr>
        </p:nvSpPr>
        <p:spPr/>
        <p:txBody>
          <a:bodyPr/>
          <a:lstStyle/>
          <a:p>
            <a:fld id="{FFBF270F-56FE-4D70-A2BE-EE18789F1CAF}" type="datetime1">
              <a:rPr lang="en-US" smtClean="0"/>
              <a:t>4/4/2025</a:t>
            </a:fld>
            <a:endParaRPr lang="en-US" dirty="0"/>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8A5FA-54E9-42CB-B8A4-AE77A1729632}" type="datetime1">
              <a:rPr lang="en-US" smtClean="0"/>
              <a:t>4/4/2025</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5.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8.xml"/><Relationship Id="rId1" Type="http://schemas.openxmlformats.org/officeDocument/2006/relationships/slideLayout" Target="../slideLayouts/slideLayout27.xml"/><Relationship Id="rId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6.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hf hdr="0" ftr="0" dt="0"/>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dirty="0"/>
          </a:p>
        </p:txBody>
      </p:sp>
      <p:pic>
        <p:nvPicPr>
          <p:cNvPr id="7" name="Picture 6" descr="RESULTS_logo_EN_CMYK_BIG (flat)2_RESULTS_logo_EN_CMYK_BIG.png"/>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4/4/2025</a:t>
            </a:fld>
            <a:endParaRPr lang="en-US" dirty="0"/>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83"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4/4/2025</a:t>
            </a:fld>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Tree>
    <p:extLst>
      <p:ext uri="{BB962C8B-B14F-4D97-AF65-F5344CB8AC3E}">
        <p14:creationId xmlns:p14="http://schemas.microsoft.com/office/powerpoint/2010/main" val="9713170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82000"/>
                  </a:schemeClr>
                </a:solidFill>
              </a:defRPr>
            </a:lvl1pPr>
          </a:lstStyle>
          <a:p>
            <a:fld id="{C764DE79-268F-4C1A-8933-263129D2AF90}" type="datetimeFigureOut">
              <a:rPr lang="en-US" dirty="0"/>
              <a:t>4/4/2025</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82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dirty="0"/>
          </a:p>
        </p:txBody>
      </p:sp>
      <p:pic>
        <p:nvPicPr>
          <p:cNvPr id="7" name="Picture 6" descr="RESULTS_logo_EN_CMYK_BIG (flat)2_RESULTS_logo_EN_CMYK_BI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4/4/2025</a:t>
            </a:fld>
            <a:endParaRPr lang="en-US" dirty="0"/>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0" r:id="rId1"/>
    <p:sldLayoutId id="2147483685" r:id="rId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dirty="0"/>
          </a:p>
        </p:txBody>
      </p:sp>
      <p:pic>
        <p:nvPicPr>
          <p:cNvPr id="7" name="Picture 6" descr="RESULTS_logo_EN_CMYK_BIG (flat)2_RESULTS_logo_EN_CMYK_BIG.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4/4/2025</a:t>
            </a:fld>
            <a:endParaRPr lang="en-US" dirty="0"/>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87" r:id="rId1"/>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patteson@results.org"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unsplash.com/photos/a-cup-of-coffee-and-a-pair-of-glasses-on-a-newspaper-Wh9ZC4727e4" TargetMode="External"/><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mailto:jlinn@results.org"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results.org/report-lobby-meetings" TargetMode="External"/><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tinyurl.com/119CongSC" TargetMode="External"/><Relationship Id="rId2" Type="http://schemas.openxmlformats.org/officeDocument/2006/relationships/hyperlink" Target="http://Chttps:/results.org/action-and-allies" TargetMode="External"/><Relationship Id="rId1" Type="http://schemas.openxmlformats.org/officeDocument/2006/relationships/slideLayout" Target="../slideLayouts/slideLayout5.xml"/><Relationship Id="rId6" Type="http://schemas.openxmlformats.org/officeDocument/2006/relationships/hyperlink" Target="https://results.org/report-lobby-meetings" TargetMode="External"/><Relationship Id="rId5" Type="http://schemas.openxmlformats.org/officeDocument/2006/relationships/hyperlink" Target="https://results.org/volunteers/lobbying" TargetMode="External"/><Relationship Id="rId4" Type="http://schemas.openxmlformats.org/officeDocument/2006/relationships/hyperlink" Target="mailto:kfleischer@results.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our-anti-oppression-values"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mailto:Lmarchal@results.org"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results.org/resources/fy26-global-appropriations-memos" TargetMode="External"/><Relationship Id="rId2" Type="http://schemas.openxmlformats.org/officeDocument/2006/relationships/hyperlink" Target="https://results.zoom.us/j/98776436629"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results.org/resources/getting-unstuck-with-your-members-of-congress-using-motivational-interviewing-techniques" TargetMode="External"/><Relationship Id="rId2" Type="http://schemas.openxmlformats.org/officeDocument/2006/relationships/hyperlink" Target="https://results.zoom.us/j/99787478948"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results.zoom.us/meeting/register/tJAucuurqjgoGdA6T1aOlO-I2efmnhHLD7tp#/registration" TargetMode="External"/><Relationship Id="rId2" Type="http://schemas.openxmlformats.org/officeDocument/2006/relationships/hyperlink" Target="https://results.zoom.us/meeting/register/tJAucuurqjgoGdA6T1aOlO-I2efmnhHLD7tp"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mailto:astromberg@results.org" TargetMode="External"/><Relationship Id="rId2" Type="http://schemas.openxmlformats.org/officeDocument/2006/relationships/hyperlink" Target="https://results.salsalabs.org/orientationcallrsvp/index.html?_ga=2.97140831.1703810228.1740156153-1301415147.1740156153"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togetherwomenrise.org/advocacy/dfw-national-advocacy-chapter/" TargetMode="External"/><Relationship Id="rId2" Type="http://schemas.openxmlformats.org/officeDocument/2006/relationships/hyperlink" Target="https://results.zoom.us/meeting/register/tJEqceqrrDgqHN1Y7YKj-2UZoYWKzO8OVpw-#/registration"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hyperlink" Target="mailto:lmarchal@results.org" TargetMode="External"/><Relationship Id="rId2" Type="http://schemas.openxmlformats.org/officeDocument/2006/relationships/hyperlink" Target="mailto:jlinn@results.org"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hyperlink" Target="https://results.zoom.us/j/97263551612" TargetMode="External"/><Relationship Id="rId2" Type="http://schemas.openxmlformats.org/officeDocument/2006/relationships/hyperlink" Target="https://results.zoom.us/j/93668005494"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results.org/events" TargetMode="Externa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hyperlink" Target="https://results.org/volunteers/reporting-your-advocacy-actions" TargetMode="External"/><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s://results.org/volunteers/national-webinars"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www.tinyurl.com/RESULTS2025"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23.jpeg"/></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csmith@results.org" TargetMode="Externa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8.xml"/><Relationship Id="rId5" Type="http://schemas.openxmlformats.org/officeDocument/2006/relationships/image" Target="../media/image13.sv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red and blue logo with white text&#10;&#10;Description automatically generated">
            <a:extLst>
              <a:ext uri="{FF2B5EF4-FFF2-40B4-BE49-F238E27FC236}">
                <a16:creationId xmlns:a16="http://schemas.microsoft.com/office/drawing/2014/main" id="{8995BFD3-B974-ADCE-CA65-791D90E6C298}"/>
              </a:ext>
            </a:extLst>
          </p:cNvPr>
          <p:cNvPicPr>
            <a:picLocks noGrp="1" noChangeAspect="1"/>
          </p:cNvPicPr>
          <p:nvPr>
            <p:ph idx="1"/>
          </p:nvPr>
        </p:nvPicPr>
        <p:blipFill>
          <a:blip r:embed="rId2"/>
          <a:srcRect l="1413" t="1026" r="978" b="718"/>
          <a:stretch/>
        </p:blipFill>
        <p:spPr>
          <a:xfrm>
            <a:off x="3122011" y="282702"/>
            <a:ext cx="2750998" cy="2930200"/>
          </a:xfrm>
          <a:ln>
            <a:noFill/>
          </a:ln>
        </p:spPr>
      </p:pic>
      <p:sp>
        <p:nvSpPr>
          <p:cNvPr id="3" name="Title 1">
            <a:extLst>
              <a:ext uri="{FF2B5EF4-FFF2-40B4-BE49-F238E27FC236}">
                <a16:creationId xmlns:a16="http://schemas.microsoft.com/office/drawing/2014/main" id="{0796EFD4-635E-26AA-B684-54DC3E6119A2}"/>
              </a:ext>
            </a:extLst>
          </p:cNvPr>
          <p:cNvSpPr>
            <a:spLocks noGrp="1"/>
          </p:cNvSpPr>
          <p:nvPr>
            <p:ph type="title"/>
          </p:nvPr>
        </p:nvSpPr>
        <p:spPr>
          <a:xfrm>
            <a:off x="457200" y="3643159"/>
            <a:ext cx="8229600" cy="857250"/>
          </a:xfrm>
        </p:spPr>
        <p:txBody>
          <a:bodyPr>
            <a:noAutofit/>
          </a:bodyPr>
          <a:lstStyle/>
          <a:p>
            <a:pPr algn="ctr">
              <a:lnSpc>
                <a:spcPct val="114000"/>
              </a:lnSpc>
              <a:spcBef>
                <a:spcPts val="600"/>
              </a:spcBef>
              <a:spcAft>
                <a:spcPts val="600"/>
              </a:spcAft>
            </a:pPr>
            <a:r>
              <a:rPr lang="en-US" sz="3200" b="1" dirty="0">
                <a:solidFill>
                  <a:srgbClr val="D50032"/>
                </a:solidFill>
                <a:latin typeface="Open Sans"/>
                <a:ea typeface="Open Sans"/>
                <a:cs typeface="Open Sans"/>
              </a:rPr>
              <a:t>RESULTS National Webinar</a:t>
            </a:r>
            <a:br>
              <a:rPr lang="en-US" sz="3200" dirty="0">
                <a:solidFill>
                  <a:srgbClr val="D50032"/>
                </a:solidFill>
              </a:rPr>
            </a:br>
            <a:r>
              <a:rPr lang="en-US" sz="2000" b="1" dirty="0">
                <a:solidFill>
                  <a:srgbClr val="D50032"/>
                </a:solidFill>
                <a:latin typeface="Open Sans"/>
                <a:ea typeface="Open Sans"/>
                <a:cs typeface="Open Sans"/>
              </a:rPr>
              <a:t> </a:t>
            </a:r>
            <a:r>
              <a:rPr lang="en-US" sz="2000" dirty="0">
                <a:latin typeface="Open Sans"/>
                <a:ea typeface="Open Sans"/>
                <a:cs typeface="Open Sans"/>
              </a:rPr>
              <a:t>April 5, 2025</a:t>
            </a:r>
            <a:br>
              <a:rPr lang="en-US" sz="3200" dirty="0">
                <a:solidFill>
                  <a:srgbClr val="D50032"/>
                </a:solidFill>
              </a:rPr>
            </a:br>
            <a:r>
              <a:rPr lang="en-US" sz="2800" i="1" dirty="0">
                <a:solidFill>
                  <a:srgbClr val="D50032"/>
                </a:solidFill>
                <a:latin typeface="Open Sans"/>
                <a:ea typeface="Open Sans"/>
                <a:cs typeface="Open Sans"/>
              </a:rPr>
              <a:t>Welcome!</a:t>
            </a:r>
            <a:endParaRPr lang="en-US" sz="2800" i="1" dirty="0">
              <a:solidFill>
                <a:srgbClr val="D50032"/>
              </a:solidFill>
            </a:endParaRPr>
          </a:p>
        </p:txBody>
      </p:sp>
    </p:spTree>
    <p:extLst>
      <p:ext uri="{BB962C8B-B14F-4D97-AF65-F5344CB8AC3E}">
        <p14:creationId xmlns:p14="http://schemas.microsoft.com/office/powerpoint/2010/main" val="1090891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normAutofit/>
          </a:bodyPr>
          <a:lstStyle/>
          <a:p>
            <a:r>
              <a:rPr lang="en-US" dirty="0">
                <a:latin typeface="Open Sans"/>
                <a:ea typeface="Open Sans"/>
                <a:cs typeface="Open Sans"/>
              </a:rPr>
              <a:t>U.S. Poverty Campaigns</a:t>
            </a:r>
            <a:endParaRPr lang="en-US" dirty="0"/>
          </a:p>
        </p:txBody>
      </p:sp>
    </p:spTree>
    <p:extLst>
      <p:ext uri="{BB962C8B-B14F-4D97-AF65-F5344CB8AC3E}">
        <p14:creationId xmlns:p14="http://schemas.microsoft.com/office/powerpoint/2010/main" val="320024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ACA91-D96A-60D7-CDF6-C3399ED9AA5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21BFD62-3A9E-F092-E7C2-41364649E6EF}"/>
              </a:ext>
            </a:extLst>
          </p:cNvPr>
          <p:cNvSpPr>
            <a:spLocks noGrp="1"/>
          </p:cNvSpPr>
          <p:nvPr>
            <p:ph type="title"/>
          </p:nvPr>
        </p:nvSpPr>
        <p:spPr>
          <a:xfrm>
            <a:off x="718854" y="164216"/>
            <a:ext cx="7401491" cy="857250"/>
          </a:xfrm>
        </p:spPr>
        <p:txBody>
          <a:bodyPr/>
          <a:lstStyle/>
          <a:p>
            <a:r>
              <a:rPr lang="en-US" dirty="0">
                <a:solidFill>
                  <a:srgbClr val="D50032"/>
                </a:solidFill>
                <a:latin typeface="Open Sans"/>
                <a:ea typeface="Open Sans"/>
                <a:cs typeface="Open Sans"/>
              </a:rPr>
              <a:t>U.S. Campaigns Update</a:t>
            </a:r>
          </a:p>
        </p:txBody>
      </p:sp>
      <p:sp>
        <p:nvSpPr>
          <p:cNvPr id="6" name="Slide Number Placeholder 5">
            <a:extLst>
              <a:ext uri="{FF2B5EF4-FFF2-40B4-BE49-F238E27FC236}">
                <a16:creationId xmlns:a16="http://schemas.microsoft.com/office/drawing/2014/main" id="{8E0285B1-FC78-5ADE-B3CC-9176A240AF5E}"/>
              </a:ext>
            </a:extLst>
          </p:cNvPr>
          <p:cNvSpPr>
            <a:spLocks noGrp="1"/>
          </p:cNvSpPr>
          <p:nvPr>
            <p:ph type="sldNum" sz="quarter" idx="12"/>
          </p:nvPr>
        </p:nvSpPr>
        <p:spPr/>
        <p:txBody>
          <a:bodyPr/>
          <a:lstStyle/>
          <a:p>
            <a:fld id="{307E6868-079E-1649-B8D1-459B42CE4DE3}" type="slidenum">
              <a:rPr lang="en-US" smtClean="0"/>
              <a:t>11</a:t>
            </a:fld>
            <a:endParaRPr lang="en-US" dirty="0"/>
          </a:p>
        </p:txBody>
      </p:sp>
      <p:sp>
        <p:nvSpPr>
          <p:cNvPr id="5" name="AutoShape 6" descr="Joanne Carter">
            <a:extLst>
              <a:ext uri="{FF2B5EF4-FFF2-40B4-BE49-F238E27FC236}">
                <a16:creationId xmlns:a16="http://schemas.microsoft.com/office/drawing/2014/main" id="{7B9567A4-7C7B-FA12-4EC9-A39A60934B5C}"/>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7" name="AutoShape 8" descr="Joanne Carter">
            <a:extLst>
              <a:ext uri="{FF2B5EF4-FFF2-40B4-BE49-F238E27FC236}">
                <a16:creationId xmlns:a16="http://schemas.microsoft.com/office/drawing/2014/main" id="{5F156175-DB79-29BB-D124-90E0A355EE41}"/>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8" name="AutoShape 10" descr="Joanne Carter">
            <a:extLst>
              <a:ext uri="{FF2B5EF4-FFF2-40B4-BE49-F238E27FC236}">
                <a16:creationId xmlns:a16="http://schemas.microsoft.com/office/drawing/2014/main" id="{E25DD2D0-7179-00A8-3BBE-6F2C82336238}"/>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3" name="AutoShape 2" descr="TaShon Thomas">
            <a:extLst>
              <a:ext uri="{FF2B5EF4-FFF2-40B4-BE49-F238E27FC236}">
                <a16:creationId xmlns:a16="http://schemas.microsoft.com/office/drawing/2014/main" id="{6E51E7E1-66BA-BBBF-392E-491CC2289032}"/>
              </a:ext>
            </a:extLst>
          </p:cNvPr>
          <p:cNvSpPr>
            <a:spLocks noChangeAspect="1" noChangeArrowheads="1"/>
          </p:cNvSpPr>
          <p:nvPr/>
        </p:nvSpPr>
        <p:spPr bwMode="auto">
          <a:xfrm>
            <a:off x="4876800" y="28765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Content Placeholder 3">
            <a:extLst>
              <a:ext uri="{FF2B5EF4-FFF2-40B4-BE49-F238E27FC236}">
                <a16:creationId xmlns:a16="http://schemas.microsoft.com/office/drawing/2014/main" id="{3A821DB4-9566-394D-C183-C181724E3D3C}"/>
              </a:ext>
            </a:extLst>
          </p:cNvPr>
          <p:cNvSpPr txBox="1">
            <a:spLocks/>
          </p:cNvSpPr>
          <p:nvPr/>
        </p:nvSpPr>
        <p:spPr>
          <a:xfrm>
            <a:off x="4419599" y="1895921"/>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4000"/>
              </a:lnSpc>
              <a:spcBef>
                <a:spcPts val="0"/>
              </a:spcBef>
              <a:spcAft>
                <a:spcPts val="600"/>
              </a:spcAft>
              <a:buNone/>
            </a:pPr>
            <a:r>
              <a:rPr lang="en-US" sz="2000" b="1" dirty="0">
                <a:latin typeface="Open Sans"/>
                <a:ea typeface="Open Sans"/>
                <a:cs typeface="Open Sans"/>
              </a:rPr>
              <a:t>Michael Santos</a:t>
            </a:r>
          </a:p>
          <a:p>
            <a:pPr marL="115570" indent="0">
              <a:spcBef>
                <a:spcPts val="0"/>
              </a:spcBef>
              <a:spcAft>
                <a:spcPts val="1200"/>
              </a:spcAft>
              <a:buNone/>
            </a:pPr>
            <a:r>
              <a:rPr lang="en-US" sz="2000" dirty="0">
                <a:latin typeface="Open Sans"/>
                <a:ea typeface="Open Sans"/>
                <a:cs typeface="Open Sans"/>
              </a:rPr>
              <a:t>Associate Director </a:t>
            </a:r>
            <a:br>
              <a:rPr lang="en-US" sz="2000" dirty="0">
                <a:latin typeface="Open Sans"/>
                <a:ea typeface="Open Sans"/>
                <a:cs typeface="Open Sans"/>
              </a:rPr>
            </a:br>
            <a:r>
              <a:rPr lang="en-US" sz="2000" dirty="0">
                <a:latin typeface="Open Sans"/>
                <a:ea typeface="Open Sans"/>
                <a:cs typeface="Open Sans"/>
              </a:rPr>
              <a:t>US Poverty / Policy</a:t>
            </a:r>
            <a:br>
              <a:rPr lang="en-US" sz="2000" dirty="0">
                <a:latin typeface="Open Sans"/>
              </a:rPr>
            </a:br>
            <a:r>
              <a:rPr lang="en-US" sz="2000" dirty="0">
                <a:latin typeface="Open Sans"/>
                <a:ea typeface="Open Sans"/>
                <a:cs typeface="Open Sans"/>
                <a:hlinkClick r:id="rId3"/>
              </a:rPr>
              <a:t>msantos@results.org</a:t>
            </a:r>
            <a:r>
              <a:rPr lang="en-US" sz="2000" dirty="0">
                <a:latin typeface="Open Sans"/>
                <a:ea typeface="Open Sans"/>
                <a:cs typeface="Open Sans"/>
              </a:rPr>
              <a:t> </a:t>
            </a:r>
            <a:endParaRPr lang="en-US" sz="2000" dirty="0"/>
          </a:p>
          <a:p>
            <a:pPr marL="115570" indent="0">
              <a:buFont typeface="Arial"/>
              <a:buNone/>
            </a:pPr>
            <a:endParaRPr lang="en-US" sz="2000" dirty="0"/>
          </a:p>
          <a:p>
            <a:pPr>
              <a:buFont typeface="Arial"/>
              <a:buChar char="•"/>
            </a:pPr>
            <a:endParaRPr lang="en-US" sz="2000" dirty="0"/>
          </a:p>
        </p:txBody>
      </p:sp>
      <p:pic>
        <p:nvPicPr>
          <p:cNvPr id="2" name="Picture 1" descr="A person in a suit and tie smiling in front of a building&#10;&#10;AI-generated content may be incorrect.">
            <a:extLst>
              <a:ext uri="{FF2B5EF4-FFF2-40B4-BE49-F238E27FC236}">
                <a16:creationId xmlns:a16="http://schemas.microsoft.com/office/drawing/2014/main" id="{202FA435-DD90-6AD1-C96B-90C5EED0ADC0}"/>
              </a:ext>
            </a:extLst>
          </p:cNvPr>
          <p:cNvPicPr>
            <a:picLocks noChangeAspect="1"/>
          </p:cNvPicPr>
          <p:nvPr/>
        </p:nvPicPr>
        <p:blipFill>
          <a:blip r:embed="rId4"/>
          <a:stretch>
            <a:fillRect/>
          </a:stretch>
        </p:blipFill>
        <p:spPr>
          <a:xfrm>
            <a:off x="1758518" y="1160859"/>
            <a:ext cx="2662307" cy="3125391"/>
          </a:xfrm>
          <a:prstGeom prst="rect">
            <a:avLst/>
          </a:prstGeom>
        </p:spPr>
      </p:pic>
    </p:spTree>
    <p:extLst>
      <p:ext uri="{BB962C8B-B14F-4D97-AF65-F5344CB8AC3E}">
        <p14:creationId xmlns:p14="http://schemas.microsoft.com/office/powerpoint/2010/main" val="3193448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B14770-663C-21CF-5277-F8E839AF08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1A9A5B-ADF8-3F91-AAF4-6F70D3C579DD}"/>
              </a:ext>
            </a:extLst>
          </p:cNvPr>
          <p:cNvSpPr>
            <a:spLocks noGrp="1"/>
          </p:cNvSpPr>
          <p:nvPr>
            <p:ph type="title"/>
          </p:nvPr>
        </p:nvSpPr>
        <p:spPr>
          <a:xfrm>
            <a:off x="871254" y="53225"/>
            <a:ext cx="7401491" cy="857250"/>
          </a:xfrm>
        </p:spPr>
        <p:txBody>
          <a:bodyPr>
            <a:normAutofit/>
          </a:bodyPr>
          <a:lstStyle/>
          <a:p>
            <a:r>
              <a:rPr lang="en-US" sz="3200" dirty="0">
                <a:solidFill>
                  <a:srgbClr val="D50032"/>
                </a:solidFill>
                <a:latin typeface="Open Sans"/>
                <a:ea typeface="Open Sans"/>
                <a:cs typeface="Open Sans"/>
              </a:rPr>
              <a:t>Budget Resolutions</a:t>
            </a:r>
            <a:endParaRPr lang="en-US" sz="3200" dirty="0">
              <a:solidFill>
                <a:srgbClr val="D50032"/>
              </a:solidFill>
            </a:endParaRPr>
          </a:p>
        </p:txBody>
      </p:sp>
      <p:sp>
        <p:nvSpPr>
          <p:cNvPr id="3" name="Content Placeholder 2">
            <a:extLst>
              <a:ext uri="{FF2B5EF4-FFF2-40B4-BE49-F238E27FC236}">
                <a16:creationId xmlns:a16="http://schemas.microsoft.com/office/drawing/2014/main" id="{6AD47B2E-AB15-F61B-1ACD-C56E97967F45}"/>
              </a:ext>
            </a:extLst>
          </p:cNvPr>
          <p:cNvSpPr>
            <a:spLocks noGrp="1"/>
          </p:cNvSpPr>
          <p:nvPr>
            <p:ph idx="1"/>
          </p:nvPr>
        </p:nvSpPr>
        <p:spPr>
          <a:xfrm>
            <a:off x="457200" y="907825"/>
            <a:ext cx="8229600" cy="3581686"/>
          </a:xfrm>
        </p:spPr>
        <p:txBody>
          <a:bodyPr vert="horz" lIns="91440" tIns="45720" rIns="91440" bIns="45720" rtlCol="0" anchor="t">
            <a:noAutofit/>
          </a:bodyPr>
          <a:lstStyle/>
          <a:p>
            <a:pPr>
              <a:lnSpc>
                <a:spcPct val="114000"/>
              </a:lnSpc>
              <a:spcBef>
                <a:spcPts val="0"/>
              </a:spcBef>
              <a:spcAft>
                <a:spcPts val="1200"/>
              </a:spcAft>
            </a:pPr>
            <a:r>
              <a:rPr lang="en-US" sz="2500" dirty="0">
                <a:latin typeface="Open Sans"/>
                <a:ea typeface="Open Sans"/>
                <a:cs typeface="Open Sans"/>
              </a:rPr>
              <a:t>Congress passed CR for budget FY2025</a:t>
            </a:r>
          </a:p>
          <a:p>
            <a:pPr>
              <a:lnSpc>
                <a:spcPct val="113999"/>
              </a:lnSpc>
              <a:spcBef>
                <a:spcPts val="0"/>
              </a:spcBef>
              <a:spcAft>
                <a:spcPts val="1200"/>
              </a:spcAft>
            </a:pPr>
            <a:r>
              <a:rPr lang="en-US" sz="2500" dirty="0">
                <a:latin typeface="Open Sans"/>
                <a:ea typeface="Open Sans"/>
                <a:cs typeface="Open Sans"/>
              </a:rPr>
              <a:t>Congress now focused on passing budget reconciliation before Memorial Day recess to advance their tax, border, and energy bill.</a:t>
            </a:r>
          </a:p>
          <a:p>
            <a:pPr>
              <a:lnSpc>
                <a:spcPct val="113999"/>
              </a:lnSpc>
              <a:spcBef>
                <a:spcPts val="0"/>
              </a:spcBef>
              <a:spcAft>
                <a:spcPts val="1200"/>
              </a:spcAft>
            </a:pPr>
            <a:r>
              <a:rPr lang="en-US" sz="2500" dirty="0">
                <a:latin typeface="Open Sans"/>
                <a:ea typeface="Open Sans"/>
                <a:cs typeface="Open Sans"/>
              </a:rPr>
              <a:t>Both House + Senate need to compromise and realign their respective Budget Resolutions </a:t>
            </a:r>
            <a:endParaRPr lang="en-US" sz="2500" dirty="0"/>
          </a:p>
          <a:p>
            <a:pPr>
              <a:lnSpc>
                <a:spcPct val="113999"/>
              </a:lnSpc>
              <a:spcBef>
                <a:spcPts val="0"/>
              </a:spcBef>
              <a:spcAft>
                <a:spcPts val="1200"/>
              </a:spcAft>
            </a:pPr>
            <a:endParaRPr lang="en-US" sz="2500" dirty="0"/>
          </a:p>
          <a:p>
            <a:pPr>
              <a:lnSpc>
                <a:spcPct val="113999"/>
              </a:lnSpc>
              <a:spcBef>
                <a:spcPts val="0"/>
              </a:spcBef>
              <a:spcAft>
                <a:spcPts val="1200"/>
              </a:spcAft>
            </a:pPr>
            <a:endParaRPr lang="en-US" sz="2500" dirty="0"/>
          </a:p>
          <a:p>
            <a:pPr>
              <a:lnSpc>
                <a:spcPct val="113999"/>
              </a:lnSpc>
              <a:spcBef>
                <a:spcPts val="0"/>
              </a:spcBef>
              <a:spcAft>
                <a:spcPts val="1200"/>
              </a:spcAft>
            </a:pPr>
            <a:endParaRPr lang="en-US" sz="2500" dirty="0"/>
          </a:p>
        </p:txBody>
      </p:sp>
      <p:sp>
        <p:nvSpPr>
          <p:cNvPr id="5" name="Slide Number Placeholder 4">
            <a:extLst>
              <a:ext uri="{FF2B5EF4-FFF2-40B4-BE49-F238E27FC236}">
                <a16:creationId xmlns:a16="http://schemas.microsoft.com/office/drawing/2014/main" id="{9316B0BF-E54F-57BC-8378-4646A407A761}"/>
              </a:ext>
            </a:extLst>
          </p:cNvPr>
          <p:cNvSpPr>
            <a:spLocks noGrp="1"/>
          </p:cNvSpPr>
          <p:nvPr>
            <p:ph type="sldNum" sz="quarter" idx="12"/>
          </p:nvPr>
        </p:nvSpPr>
        <p:spPr/>
        <p:txBody>
          <a:bodyPr/>
          <a:lstStyle/>
          <a:p>
            <a:fld id="{307E6868-079E-1649-B8D1-459B42CE4DE3}" type="slidenum">
              <a:rPr lang="en-US" smtClean="0"/>
              <a:t>12</a:t>
            </a:fld>
            <a:endParaRPr lang="en-US" dirty="0"/>
          </a:p>
        </p:txBody>
      </p:sp>
    </p:spTree>
    <p:extLst>
      <p:ext uri="{BB962C8B-B14F-4D97-AF65-F5344CB8AC3E}">
        <p14:creationId xmlns:p14="http://schemas.microsoft.com/office/powerpoint/2010/main" val="1229951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2D455-5349-65BD-0EDD-1AD82F02959D}"/>
              </a:ext>
            </a:extLst>
          </p:cNvPr>
          <p:cNvSpPr>
            <a:spLocks noGrp="1"/>
          </p:cNvSpPr>
          <p:nvPr>
            <p:ph type="title"/>
          </p:nvPr>
        </p:nvSpPr>
        <p:spPr>
          <a:xfrm>
            <a:off x="778884" y="0"/>
            <a:ext cx="7401491" cy="857250"/>
          </a:xfrm>
        </p:spPr>
        <p:txBody>
          <a:bodyPr>
            <a:normAutofit/>
          </a:bodyPr>
          <a:lstStyle/>
          <a:p>
            <a:r>
              <a:rPr lang="en-US" sz="3200" dirty="0">
                <a:solidFill>
                  <a:srgbClr val="D50032"/>
                </a:solidFill>
                <a:latin typeface="Open Sans"/>
                <a:ea typeface="Open Sans"/>
                <a:cs typeface="Open Sans"/>
              </a:rPr>
              <a:t>House Proposed Cuts</a:t>
            </a:r>
            <a:endParaRPr lang="en-US" sz="3200" dirty="0">
              <a:solidFill>
                <a:srgbClr val="D50032"/>
              </a:solidFill>
            </a:endParaRPr>
          </a:p>
        </p:txBody>
      </p:sp>
      <p:graphicFrame>
        <p:nvGraphicFramePr>
          <p:cNvPr id="6" name="Content Placeholder 5">
            <a:extLst>
              <a:ext uri="{FF2B5EF4-FFF2-40B4-BE49-F238E27FC236}">
                <a16:creationId xmlns:a16="http://schemas.microsoft.com/office/drawing/2014/main" id="{AB173BC4-A419-D8D7-3827-529BCA3EC599}"/>
              </a:ext>
            </a:extLst>
          </p:cNvPr>
          <p:cNvGraphicFramePr>
            <a:graphicFrameLocks noGrp="1"/>
          </p:cNvGraphicFramePr>
          <p:nvPr>
            <p:ph idx="1"/>
            <p:extLst>
              <p:ext uri="{D42A27DB-BD31-4B8C-83A1-F6EECF244321}">
                <p14:modId xmlns:p14="http://schemas.microsoft.com/office/powerpoint/2010/main" val="1528178476"/>
              </p:ext>
            </p:extLst>
          </p:nvPr>
        </p:nvGraphicFramePr>
        <p:xfrm>
          <a:off x="337392" y="895120"/>
          <a:ext cx="8284476" cy="4267200"/>
        </p:xfrm>
        <a:graphic>
          <a:graphicData uri="http://schemas.openxmlformats.org/drawingml/2006/table">
            <a:tbl>
              <a:tblPr bandRow="1">
                <a:tableStyleId>{5C22544A-7EE6-4342-B048-85BDC9FD1C3A}</a:tableStyleId>
              </a:tblPr>
              <a:tblGrid>
                <a:gridCol w="382068">
                  <a:extLst>
                    <a:ext uri="{9D8B030D-6E8A-4147-A177-3AD203B41FA5}">
                      <a16:colId xmlns:a16="http://schemas.microsoft.com/office/drawing/2014/main" val="2694726597"/>
                    </a:ext>
                  </a:extLst>
                </a:gridCol>
                <a:gridCol w="3594042">
                  <a:extLst>
                    <a:ext uri="{9D8B030D-6E8A-4147-A177-3AD203B41FA5}">
                      <a16:colId xmlns:a16="http://schemas.microsoft.com/office/drawing/2014/main" val="1859821943"/>
                    </a:ext>
                  </a:extLst>
                </a:gridCol>
                <a:gridCol w="4308366">
                  <a:extLst>
                    <a:ext uri="{9D8B030D-6E8A-4147-A177-3AD203B41FA5}">
                      <a16:colId xmlns:a16="http://schemas.microsoft.com/office/drawing/2014/main" val="2150990748"/>
                    </a:ext>
                  </a:extLst>
                </a:gridCol>
              </a:tblGrid>
              <a:tr h="343023">
                <a:tc gridSpan="2">
                  <a:txBody>
                    <a:bodyPr/>
                    <a:lstStyle/>
                    <a:p>
                      <a:pPr algn="l" fontAlgn="b"/>
                      <a:r>
                        <a:rPr lang="en-US" sz="1400" dirty="0">
                          <a:effectLst/>
                        </a:rPr>
                        <a:t>Committee</a:t>
                      </a:r>
                    </a:p>
                  </a:txBody>
                  <a:tcPr marL="76200" marR="76200" marT="76200" marB="76200" anchor="b">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405D10"/>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b"/>
                      <a:r>
                        <a:rPr lang="en-US" sz="1400" dirty="0">
                          <a:effectLst/>
                        </a:rPr>
                        <a:t>Increase or decrease (-) in deficits, 2025-2034</a:t>
                      </a:r>
                    </a:p>
                  </a:txBody>
                  <a:tcPr marL="76200" marR="76200" marT="76200" marB="76200" anchor="b">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005E10"/>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032696560"/>
                  </a:ext>
                </a:extLst>
              </a:tr>
              <a:tr h="343023">
                <a:tc gridSpan="2">
                  <a:txBody>
                    <a:bodyPr/>
                    <a:lstStyle/>
                    <a:p>
                      <a:pPr algn="l" fontAlgn="t"/>
                      <a:r>
                        <a:rPr lang="en-US" sz="1400" b="1" dirty="0">
                          <a:effectLst/>
                        </a:rPr>
                        <a:t>Decreases in Mandatory Spending</a:t>
                      </a:r>
                    </a:p>
                  </a:txBody>
                  <a:tcPr marL="76200" marR="76200" marT="76200" marB="76200">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hMerge="1">
                  <a:txBody>
                    <a:bodyPr/>
                    <a:lstStyle/>
                    <a:p>
                      <a:endParaRPr lang="en-US"/>
                    </a:p>
                  </a:txBody>
                  <a:tcPr/>
                </a:tc>
                <a:tc>
                  <a:txBody>
                    <a:bodyPr/>
                    <a:lstStyle/>
                    <a:p>
                      <a:pPr algn="ctr" fontAlgn="t"/>
                      <a:r>
                        <a:rPr lang="en-US" sz="1400" b="1" dirty="0">
                          <a:effectLst/>
                        </a:rPr>
                        <a:t>-$2,002T</a:t>
                      </a:r>
                    </a:p>
                  </a:txBody>
                  <a:tcPr marL="76200" marR="76200" marT="76200" marB="76200">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88927459"/>
                  </a:ext>
                </a:extLst>
              </a:tr>
              <a:tr h="343023">
                <a:tc>
                  <a:txBody>
                    <a:bodyPr/>
                    <a:lstStyle/>
                    <a:p>
                      <a:pPr algn="l" fontAlgn="t"/>
                      <a:endParaRPr lang="en-US" sz="1600"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b="1" dirty="0">
                          <a:effectLst/>
                        </a:rPr>
                        <a:t>Agriculture (SNAP is here)</a:t>
                      </a:r>
                    </a:p>
                  </a:txBody>
                  <a:tcPr marL="76200" marR="76200" marT="76200" marB="76200">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b="1" dirty="0">
                          <a:effectLst/>
                        </a:rPr>
                        <a:t>-$230B</a:t>
                      </a:r>
                    </a:p>
                  </a:txBody>
                  <a:tcPr marL="76200" marR="76200" marT="76200" marB="76200">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512920845"/>
                  </a:ext>
                </a:extLst>
              </a:tr>
              <a:tr h="554114">
                <a:tc>
                  <a:txBody>
                    <a:bodyPr/>
                    <a:lstStyle/>
                    <a:p>
                      <a:pPr algn="l" fontAlgn="t"/>
                      <a:endParaRPr lang="en-US" sz="1600"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b="1" dirty="0">
                          <a:effectLst/>
                        </a:rPr>
                        <a:t>Education and Workforce (WIC, TANF, and Head Start are here)</a:t>
                      </a:r>
                    </a:p>
                  </a:txBody>
                  <a:tcPr marL="76200" marR="76200" marT="76200" marB="76200">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b="1" dirty="0">
                          <a:effectLst/>
                        </a:rPr>
                        <a:t>-$330B</a:t>
                      </a:r>
                    </a:p>
                  </a:txBody>
                  <a:tcPr marL="76200" marR="76200" marT="76200" marB="76200">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002742562"/>
                  </a:ext>
                </a:extLst>
              </a:tr>
              <a:tr h="391026">
                <a:tc>
                  <a:txBody>
                    <a:bodyPr/>
                    <a:lstStyle/>
                    <a:p>
                      <a:pPr algn="l" fontAlgn="t"/>
                      <a:endParaRPr lang="en-US" sz="1600"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b="1" dirty="0">
                          <a:effectLst/>
                        </a:rPr>
                        <a:t>Energy and Commerce (Medicaid is here)</a:t>
                      </a:r>
                    </a:p>
                  </a:txBody>
                  <a:tcPr marL="76200" marR="76200" marT="76200" marB="76200">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b="1" dirty="0">
                          <a:effectLst/>
                        </a:rPr>
                        <a:t>-$880B</a:t>
                      </a:r>
                    </a:p>
                  </a:txBody>
                  <a:tcPr marL="76200" marR="76200" marT="76200" marB="76200">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227433103"/>
                  </a:ext>
                </a:extLst>
              </a:tr>
              <a:tr h="343023">
                <a:tc>
                  <a:txBody>
                    <a:bodyPr/>
                    <a:lstStyle/>
                    <a:p>
                      <a:pPr algn="l" fontAlgn="t"/>
                      <a:endParaRPr lang="en-US" sz="1600"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dirty="0">
                          <a:effectLst/>
                        </a:rPr>
                        <a:t>Financial Services (most housing programs are here)</a:t>
                      </a:r>
                    </a:p>
                  </a:txBody>
                  <a:tcPr marL="76200" marR="76200" marT="76200" marB="76200">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dirty="0">
                          <a:effectLst/>
                        </a:rPr>
                        <a:t>-$1B</a:t>
                      </a:r>
                    </a:p>
                  </a:txBody>
                  <a:tcPr marL="76200" marR="76200" marT="76200" marB="76200">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278427646"/>
                  </a:ext>
                </a:extLst>
              </a:tr>
              <a:tr h="343023">
                <a:tc>
                  <a:txBody>
                    <a:bodyPr/>
                    <a:lstStyle/>
                    <a:p>
                      <a:pPr algn="l" fontAlgn="t"/>
                      <a:endParaRPr lang="en-US" sz="1600"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dirty="0">
                          <a:effectLst/>
                        </a:rPr>
                        <a:t>Natural Resources</a:t>
                      </a:r>
                    </a:p>
                  </a:txBody>
                  <a:tcPr marL="76200" marR="76200" marT="76200" marB="76200">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dirty="0">
                          <a:effectLst/>
                        </a:rPr>
                        <a:t>-$1B</a:t>
                      </a:r>
                    </a:p>
                  </a:txBody>
                  <a:tcPr marL="76200" marR="76200" marT="76200" marB="76200">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258214049"/>
                  </a:ext>
                </a:extLst>
              </a:tr>
              <a:tr h="343023">
                <a:tc>
                  <a:txBody>
                    <a:bodyPr/>
                    <a:lstStyle/>
                    <a:p>
                      <a:pPr algn="l" fontAlgn="t"/>
                      <a:endParaRPr lang="en-US" sz="1600"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dirty="0">
                          <a:effectLst/>
                        </a:rPr>
                        <a:t>Oversight and Government Reform</a:t>
                      </a:r>
                    </a:p>
                  </a:txBody>
                  <a:tcPr marL="76200" marR="76200" marT="76200" marB="76200">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dirty="0">
                          <a:effectLst/>
                        </a:rPr>
                        <a:t>-$50B</a:t>
                      </a:r>
                    </a:p>
                  </a:txBody>
                  <a:tcPr marL="76200" marR="76200" marT="76200" marB="76200">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830363981"/>
                  </a:ext>
                </a:extLst>
              </a:tr>
              <a:tr h="343023">
                <a:tc>
                  <a:txBody>
                    <a:bodyPr/>
                    <a:lstStyle/>
                    <a:p>
                      <a:pPr algn="l" fontAlgn="t"/>
                      <a:endParaRPr lang="en-US" sz="1600"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dirty="0">
                          <a:effectLst/>
                        </a:rPr>
                        <a:t>Transportation and Infrastructure</a:t>
                      </a:r>
                    </a:p>
                  </a:txBody>
                  <a:tcPr marL="76200" marR="76200" marT="76200" marB="76200">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400" dirty="0">
                          <a:effectLst/>
                        </a:rPr>
                        <a:t>-$10B</a:t>
                      </a:r>
                    </a:p>
                  </a:txBody>
                  <a:tcPr marL="76200" marR="76200" marT="76200" marB="76200">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91107463"/>
                  </a:ext>
                </a:extLst>
              </a:tr>
              <a:tr h="343023">
                <a:tc>
                  <a:txBody>
                    <a:bodyPr/>
                    <a:lstStyle/>
                    <a:p>
                      <a:pPr algn="l" fontAlgn="t"/>
                      <a:endParaRPr lang="en-US" sz="1600"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dirty="0">
                          <a:effectLst/>
                        </a:rPr>
                        <a:t>Unspecified committee</a:t>
                      </a:r>
                    </a:p>
                  </a:txBody>
                  <a:tcPr marL="76200" marR="76200" marT="76200" marB="76200">
                    <a:lnL w="9525"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400" dirty="0">
                          <a:effectLst/>
                        </a:rPr>
                        <a:t>-$500B</a:t>
                      </a:r>
                    </a:p>
                  </a:txBody>
                  <a:tcPr marL="76200" marR="76200" marT="76200" marB="76200">
                    <a:lnL w="19050"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540119726"/>
                  </a:ext>
                </a:extLst>
              </a:tr>
            </a:tbl>
          </a:graphicData>
        </a:graphic>
      </p:graphicFrame>
      <p:sp>
        <p:nvSpPr>
          <p:cNvPr id="4" name="Slide Number Placeholder 3">
            <a:extLst>
              <a:ext uri="{FF2B5EF4-FFF2-40B4-BE49-F238E27FC236}">
                <a16:creationId xmlns:a16="http://schemas.microsoft.com/office/drawing/2014/main" id="{0E5BD948-6638-CFDF-1D2A-285AAF977FD9}"/>
              </a:ext>
            </a:extLst>
          </p:cNvPr>
          <p:cNvSpPr>
            <a:spLocks noGrp="1"/>
          </p:cNvSpPr>
          <p:nvPr>
            <p:ph type="sldNum" sz="quarter" idx="12"/>
          </p:nvPr>
        </p:nvSpPr>
        <p:spPr/>
        <p:txBody>
          <a:bodyPr/>
          <a:lstStyle/>
          <a:p>
            <a:fld id="{307E6868-079E-1649-B8D1-459B42CE4DE3}" type="slidenum">
              <a:rPr lang="en-US" smtClean="0"/>
              <a:pPr/>
              <a:t>13</a:t>
            </a:fld>
            <a:endParaRPr lang="en-US" dirty="0"/>
          </a:p>
        </p:txBody>
      </p:sp>
    </p:spTree>
    <p:extLst>
      <p:ext uri="{BB962C8B-B14F-4D97-AF65-F5344CB8AC3E}">
        <p14:creationId xmlns:p14="http://schemas.microsoft.com/office/powerpoint/2010/main" val="3344723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506A9-B2B9-CE0D-2CC8-CB343B6F4B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061E53-5F73-B40C-76EC-4A3C10399673}"/>
              </a:ext>
            </a:extLst>
          </p:cNvPr>
          <p:cNvSpPr>
            <a:spLocks noGrp="1"/>
          </p:cNvSpPr>
          <p:nvPr>
            <p:ph type="title"/>
          </p:nvPr>
        </p:nvSpPr>
        <p:spPr>
          <a:xfrm>
            <a:off x="684054" y="44793"/>
            <a:ext cx="7401491" cy="857250"/>
          </a:xfrm>
        </p:spPr>
        <p:txBody>
          <a:bodyPr>
            <a:normAutofit fontScale="90000"/>
          </a:bodyPr>
          <a:lstStyle/>
          <a:p>
            <a:r>
              <a:rPr lang="en-US" sz="3200" dirty="0">
                <a:solidFill>
                  <a:srgbClr val="D50032"/>
                </a:solidFill>
                <a:latin typeface="Open Sans"/>
                <a:ea typeface="Open Sans"/>
                <a:cs typeface="Open Sans"/>
              </a:rPr>
              <a:t>Medicaid and SNAP in Reconciliation</a:t>
            </a:r>
            <a:endParaRPr lang="en-US" dirty="0"/>
          </a:p>
        </p:txBody>
      </p:sp>
      <p:sp>
        <p:nvSpPr>
          <p:cNvPr id="3" name="Content Placeholder 2">
            <a:extLst>
              <a:ext uri="{FF2B5EF4-FFF2-40B4-BE49-F238E27FC236}">
                <a16:creationId xmlns:a16="http://schemas.microsoft.com/office/drawing/2014/main" id="{A19A1843-E95B-FEB6-4DA0-9688C2EE92AD}"/>
              </a:ext>
            </a:extLst>
          </p:cNvPr>
          <p:cNvSpPr>
            <a:spLocks noGrp="1"/>
          </p:cNvSpPr>
          <p:nvPr>
            <p:ph idx="1"/>
          </p:nvPr>
        </p:nvSpPr>
        <p:spPr>
          <a:xfrm>
            <a:off x="457200" y="977387"/>
            <a:ext cx="8229600" cy="3581686"/>
          </a:xfrm>
        </p:spPr>
        <p:txBody>
          <a:bodyPr vert="horz" lIns="91440" tIns="45720" rIns="91440" bIns="45720" rtlCol="0" anchor="t">
            <a:noAutofit/>
          </a:bodyPr>
          <a:lstStyle/>
          <a:p>
            <a:pPr>
              <a:lnSpc>
                <a:spcPct val="114000"/>
              </a:lnSpc>
              <a:spcBef>
                <a:spcPts val="0"/>
              </a:spcBef>
              <a:spcAft>
                <a:spcPts val="1200"/>
              </a:spcAft>
            </a:pPr>
            <a:r>
              <a:rPr lang="en-US" sz="2600" dirty="0">
                <a:latin typeface="Open Sans"/>
                <a:ea typeface="Open Sans"/>
                <a:cs typeface="Open Sans"/>
              </a:rPr>
              <a:t>Supplemental Nutrition Assistance Program (SNAP) provides food assistance for nearly 40 million </a:t>
            </a:r>
            <a:endParaRPr lang="en-US" sz="2600" dirty="0"/>
          </a:p>
          <a:p>
            <a:pPr>
              <a:lnSpc>
                <a:spcPct val="113999"/>
              </a:lnSpc>
              <a:spcBef>
                <a:spcPts val="0"/>
              </a:spcBef>
              <a:spcAft>
                <a:spcPts val="1200"/>
              </a:spcAft>
            </a:pPr>
            <a:r>
              <a:rPr lang="en-US" sz="2600" dirty="0">
                <a:latin typeface="Open Sans"/>
                <a:ea typeface="Open Sans"/>
                <a:cs typeface="Open Sans"/>
              </a:rPr>
              <a:t>Medicaid provides health coverage for nearly 80 million Americans </a:t>
            </a:r>
            <a:endParaRPr lang="en-US" sz="2600" dirty="0"/>
          </a:p>
          <a:p>
            <a:pPr>
              <a:lnSpc>
                <a:spcPct val="113999"/>
              </a:lnSpc>
              <a:spcBef>
                <a:spcPts val="0"/>
              </a:spcBef>
              <a:spcAft>
                <a:spcPts val="1200"/>
              </a:spcAft>
            </a:pPr>
            <a:r>
              <a:rPr lang="en-US" sz="2600" dirty="0">
                <a:latin typeface="Open Sans"/>
                <a:ea typeface="Open Sans"/>
                <a:cs typeface="Open Sans"/>
              </a:rPr>
              <a:t>Both programs are vital to communities around the country, particularly rural communities, keeping people housed, fed, and healthy</a:t>
            </a:r>
            <a:endParaRPr lang="en-US" sz="2600" dirty="0"/>
          </a:p>
          <a:p>
            <a:pPr>
              <a:lnSpc>
                <a:spcPct val="113999"/>
              </a:lnSpc>
              <a:spcBef>
                <a:spcPts val="0"/>
              </a:spcBef>
              <a:spcAft>
                <a:spcPts val="1200"/>
              </a:spcAft>
            </a:pPr>
            <a:endParaRPr lang="en-US" sz="2800" dirty="0"/>
          </a:p>
          <a:p>
            <a:pPr>
              <a:lnSpc>
                <a:spcPct val="113999"/>
              </a:lnSpc>
              <a:spcBef>
                <a:spcPts val="0"/>
              </a:spcBef>
              <a:spcAft>
                <a:spcPts val="1200"/>
              </a:spcAft>
            </a:pPr>
            <a:endParaRPr lang="en-US" sz="2800" dirty="0"/>
          </a:p>
        </p:txBody>
      </p:sp>
      <p:sp>
        <p:nvSpPr>
          <p:cNvPr id="5" name="Slide Number Placeholder 4">
            <a:extLst>
              <a:ext uri="{FF2B5EF4-FFF2-40B4-BE49-F238E27FC236}">
                <a16:creationId xmlns:a16="http://schemas.microsoft.com/office/drawing/2014/main" id="{D28A01F7-E20D-C501-2BCB-3200FE555BDF}"/>
              </a:ext>
            </a:extLst>
          </p:cNvPr>
          <p:cNvSpPr>
            <a:spLocks noGrp="1"/>
          </p:cNvSpPr>
          <p:nvPr>
            <p:ph type="sldNum" sz="quarter" idx="12"/>
          </p:nvPr>
        </p:nvSpPr>
        <p:spPr/>
        <p:txBody>
          <a:bodyPr/>
          <a:lstStyle/>
          <a:p>
            <a:fld id="{307E6868-079E-1649-B8D1-459B42CE4DE3}" type="slidenum">
              <a:rPr lang="en-US" smtClean="0"/>
              <a:t>14</a:t>
            </a:fld>
            <a:endParaRPr lang="en-US" dirty="0"/>
          </a:p>
        </p:txBody>
      </p:sp>
    </p:spTree>
    <p:extLst>
      <p:ext uri="{BB962C8B-B14F-4D97-AF65-F5344CB8AC3E}">
        <p14:creationId xmlns:p14="http://schemas.microsoft.com/office/powerpoint/2010/main" val="2867365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B1F308-EC54-22D5-24F8-F460D7894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078EA5-CE1D-733B-6C91-8610040E7580}"/>
              </a:ext>
            </a:extLst>
          </p:cNvPr>
          <p:cNvSpPr>
            <a:spLocks noGrp="1"/>
          </p:cNvSpPr>
          <p:nvPr>
            <p:ph type="title"/>
          </p:nvPr>
        </p:nvSpPr>
        <p:spPr>
          <a:xfrm>
            <a:off x="871254" y="86895"/>
            <a:ext cx="7401491" cy="857250"/>
          </a:xfrm>
        </p:spPr>
        <p:txBody>
          <a:bodyPr anchor="ctr">
            <a:normAutofit/>
          </a:bodyPr>
          <a:lstStyle/>
          <a:p>
            <a:r>
              <a:rPr lang="en-US" sz="3200" dirty="0">
                <a:solidFill>
                  <a:srgbClr val="D50032"/>
                </a:solidFill>
              </a:rPr>
              <a:t>What you can do</a:t>
            </a:r>
          </a:p>
        </p:txBody>
      </p:sp>
      <p:sp>
        <p:nvSpPr>
          <p:cNvPr id="3" name="Content Placeholder 2">
            <a:extLst>
              <a:ext uri="{FF2B5EF4-FFF2-40B4-BE49-F238E27FC236}">
                <a16:creationId xmlns:a16="http://schemas.microsoft.com/office/drawing/2014/main" id="{2866F9E5-BBB7-E5EF-B70F-40C54C763816}"/>
              </a:ext>
            </a:extLst>
          </p:cNvPr>
          <p:cNvSpPr>
            <a:spLocks noGrp="1"/>
          </p:cNvSpPr>
          <p:nvPr>
            <p:ph sz="half" idx="1"/>
          </p:nvPr>
        </p:nvSpPr>
        <p:spPr>
          <a:xfrm>
            <a:off x="378060" y="1030818"/>
            <a:ext cx="4673600" cy="3563805"/>
          </a:xfrm>
        </p:spPr>
        <p:txBody>
          <a:bodyPr vert="horz" lIns="91440" tIns="45720" rIns="91440" bIns="45720" rtlCol="0" anchor="t">
            <a:normAutofit lnSpcReduction="10000"/>
          </a:bodyPr>
          <a:lstStyle/>
          <a:p>
            <a:pPr>
              <a:lnSpc>
                <a:spcPct val="134000"/>
              </a:lnSpc>
              <a:spcBef>
                <a:spcPts val="0"/>
              </a:spcBef>
              <a:spcAft>
                <a:spcPts val="1200"/>
              </a:spcAft>
            </a:pPr>
            <a:r>
              <a:rPr lang="en-US" sz="1600" b="1" dirty="0">
                <a:latin typeface="Open Sans"/>
                <a:ea typeface="Open Sans"/>
                <a:cs typeface="Open Sans"/>
              </a:rPr>
              <a:t>Tell lawmakers</a:t>
            </a:r>
            <a:r>
              <a:rPr lang="en-US" sz="1600" dirty="0">
                <a:latin typeface="Open Sans"/>
                <a:ea typeface="Open Sans"/>
                <a:cs typeface="Open Sans"/>
              </a:rPr>
              <a:t> in lobby meetings, emails, and calls to not cut vital health and nutrition programs like SNAP and Medicaid.</a:t>
            </a:r>
            <a:endParaRPr lang="en-US" sz="1600" dirty="0"/>
          </a:p>
          <a:p>
            <a:pPr>
              <a:lnSpc>
                <a:spcPct val="134000"/>
              </a:lnSpc>
              <a:spcBef>
                <a:spcPts val="0"/>
              </a:spcBef>
              <a:spcAft>
                <a:spcPts val="1200"/>
              </a:spcAft>
            </a:pPr>
            <a:r>
              <a:rPr lang="en-US" sz="1600" b="1" dirty="0">
                <a:latin typeface="Open Sans"/>
                <a:ea typeface="Open Sans"/>
                <a:cs typeface="Open Sans"/>
              </a:rPr>
              <a:t>Attend</a:t>
            </a:r>
            <a:r>
              <a:rPr lang="en-US" sz="1600" dirty="0">
                <a:latin typeface="Open Sans"/>
                <a:ea typeface="Open Sans"/>
                <a:cs typeface="Open Sans"/>
              </a:rPr>
              <a:t> town hall meetings (only if comfortable) and urge lawmakers to oppose cuts.</a:t>
            </a:r>
            <a:endParaRPr lang="en-US" sz="1600" dirty="0"/>
          </a:p>
          <a:p>
            <a:pPr>
              <a:lnSpc>
                <a:spcPct val="134000"/>
              </a:lnSpc>
              <a:spcBef>
                <a:spcPts val="0"/>
              </a:spcBef>
              <a:spcAft>
                <a:spcPts val="1200"/>
              </a:spcAft>
            </a:pPr>
            <a:r>
              <a:rPr lang="en-US" sz="1600" b="1" dirty="0">
                <a:latin typeface="Open Sans"/>
                <a:ea typeface="Open Sans"/>
                <a:cs typeface="Open Sans"/>
              </a:rPr>
              <a:t>Submit a letter to the editor</a:t>
            </a:r>
            <a:r>
              <a:rPr lang="en-US" sz="1600" dirty="0">
                <a:latin typeface="Open Sans"/>
                <a:ea typeface="Open Sans"/>
                <a:cs typeface="Open Sans"/>
              </a:rPr>
              <a:t> combatting waste, fraud and abuse motive to cut benefits.</a:t>
            </a:r>
          </a:p>
          <a:p>
            <a:pPr>
              <a:lnSpc>
                <a:spcPct val="134000"/>
              </a:lnSpc>
              <a:spcBef>
                <a:spcPts val="0"/>
              </a:spcBef>
              <a:spcAft>
                <a:spcPts val="1200"/>
              </a:spcAft>
            </a:pPr>
            <a:r>
              <a:rPr lang="en-US" sz="1600" b="1" dirty="0">
                <a:latin typeface="Open Sans"/>
                <a:ea typeface="Open Sans"/>
                <a:cs typeface="Open Sans"/>
              </a:rPr>
              <a:t>On CTC/EITC/Housing... </a:t>
            </a:r>
          </a:p>
        </p:txBody>
      </p:sp>
      <p:pic>
        <p:nvPicPr>
          <p:cNvPr id="7" name="Picture 6">
            <a:extLst>
              <a:ext uri="{FF2B5EF4-FFF2-40B4-BE49-F238E27FC236}">
                <a16:creationId xmlns:a16="http://schemas.microsoft.com/office/drawing/2014/main" id="{ACA64038-12F4-D27B-C61A-EA73083D6FF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flipH="1">
            <a:off x="5124301" y="1116785"/>
            <a:ext cx="3071997" cy="3394472"/>
          </a:xfrm>
          <a:prstGeom prst="rect">
            <a:avLst/>
          </a:prstGeom>
          <a:noFill/>
          <a:effectLst/>
        </p:spPr>
      </p:pic>
      <p:sp>
        <p:nvSpPr>
          <p:cNvPr id="5" name="Slide Number Placeholder 4">
            <a:extLst>
              <a:ext uri="{FF2B5EF4-FFF2-40B4-BE49-F238E27FC236}">
                <a16:creationId xmlns:a16="http://schemas.microsoft.com/office/drawing/2014/main" id="{665BB0CD-A1F1-1200-2A5A-79428B86C889}"/>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15</a:t>
            </a:fld>
            <a:endParaRPr lang="en-US" dirty="0"/>
          </a:p>
        </p:txBody>
      </p:sp>
      <p:sp>
        <p:nvSpPr>
          <p:cNvPr id="6" name="TextBox 5">
            <a:extLst>
              <a:ext uri="{FF2B5EF4-FFF2-40B4-BE49-F238E27FC236}">
                <a16:creationId xmlns:a16="http://schemas.microsoft.com/office/drawing/2014/main" id="{5D284640-90A4-8B45-CFF8-22696AB3DD7B}"/>
              </a:ext>
            </a:extLst>
          </p:cNvPr>
          <p:cNvSpPr txBox="1"/>
          <p:nvPr/>
        </p:nvSpPr>
        <p:spPr>
          <a:xfrm>
            <a:off x="7549805" y="4594623"/>
            <a:ext cx="73353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latin typeface="Open Sans"/>
                <a:ea typeface="Calibri"/>
                <a:cs typeface="Calibri"/>
                <a:hlinkClick r:id="rId3"/>
              </a:rPr>
              <a:t>Unsplash</a:t>
            </a:r>
            <a:endParaRPr lang="en-US" sz="800" dirty="0">
              <a:latin typeface="Open Sans"/>
            </a:endParaRPr>
          </a:p>
        </p:txBody>
      </p:sp>
    </p:spTree>
    <p:extLst>
      <p:ext uri="{BB962C8B-B14F-4D97-AF65-F5344CB8AC3E}">
        <p14:creationId xmlns:p14="http://schemas.microsoft.com/office/powerpoint/2010/main" val="2505657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CF385E-2AC0-2B4A-ECD5-A03C710B4607}"/>
              </a:ext>
            </a:extLst>
          </p:cNvPr>
          <p:cNvSpPr>
            <a:spLocks noGrp="1"/>
          </p:cNvSpPr>
          <p:nvPr>
            <p:ph type="title"/>
          </p:nvPr>
        </p:nvSpPr>
        <p:spPr>
          <a:xfrm>
            <a:off x="528338" y="3578679"/>
            <a:ext cx="8094662" cy="857250"/>
          </a:xfrm>
        </p:spPr>
        <p:txBody>
          <a:bodyPr vert="horz" lIns="91440" tIns="45720" rIns="91440" bIns="45720" rtlCol="0" anchor="ctr">
            <a:noAutofit/>
          </a:bodyPr>
          <a:lstStyle/>
          <a:p>
            <a:r>
              <a:rPr lang="en-US" sz="3200" dirty="0">
                <a:latin typeface="Open Sans"/>
                <a:ea typeface="Open Sans"/>
                <a:cs typeface="Open Sans"/>
              </a:rPr>
              <a:t>Action and Allies Campaign: </a:t>
            </a:r>
            <a:br>
              <a:rPr lang="en-US" sz="3200" dirty="0"/>
            </a:br>
            <a:r>
              <a:rPr lang="en-US" sz="3200" dirty="0">
                <a:latin typeface="Open Sans"/>
                <a:ea typeface="Open Sans"/>
                <a:cs typeface="Open Sans"/>
              </a:rPr>
              <a:t>Grassroots Inspiration and Action</a:t>
            </a:r>
            <a:endParaRPr lang="en-US" sz="3200" dirty="0"/>
          </a:p>
        </p:txBody>
      </p:sp>
    </p:spTree>
    <p:extLst>
      <p:ext uri="{BB962C8B-B14F-4D97-AF65-F5344CB8AC3E}">
        <p14:creationId xmlns:p14="http://schemas.microsoft.com/office/powerpoint/2010/main" val="1898328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9CFB0B-E60A-9DA4-BA02-51BA59EB9B8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99C2366-223D-95BB-16FC-38C23C1EC539}"/>
              </a:ext>
            </a:extLst>
          </p:cNvPr>
          <p:cNvSpPr>
            <a:spLocks noGrp="1"/>
          </p:cNvSpPr>
          <p:nvPr>
            <p:ph type="title"/>
          </p:nvPr>
        </p:nvSpPr>
        <p:spPr>
          <a:xfrm>
            <a:off x="508397" y="102393"/>
            <a:ext cx="7401491" cy="857250"/>
          </a:xfrm>
        </p:spPr>
        <p:txBody>
          <a:bodyPr anchor="ctr">
            <a:noAutofit/>
          </a:bodyPr>
          <a:lstStyle/>
          <a:p>
            <a:r>
              <a:rPr lang="en-US" sz="3200" dirty="0">
                <a:solidFill>
                  <a:srgbClr val="D50032"/>
                </a:solidFill>
                <a:latin typeface="Open Sans"/>
                <a:ea typeface="Open Sans"/>
                <a:cs typeface="Open Sans"/>
              </a:rPr>
              <a:t>First 100 Days Lobbying Campaign</a:t>
            </a:r>
          </a:p>
        </p:txBody>
      </p:sp>
      <p:sp>
        <p:nvSpPr>
          <p:cNvPr id="9" name="Slide Number Placeholder 8">
            <a:extLst>
              <a:ext uri="{FF2B5EF4-FFF2-40B4-BE49-F238E27FC236}">
                <a16:creationId xmlns:a16="http://schemas.microsoft.com/office/drawing/2014/main" id="{2885BFE6-1A52-370E-F4E8-7589E680A796}"/>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17</a:t>
            </a:fld>
            <a:endParaRPr lang="en-US" dirty="0"/>
          </a:p>
        </p:txBody>
      </p:sp>
      <p:sp>
        <p:nvSpPr>
          <p:cNvPr id="5" name="Content Placeholder 3">
            <a:extLst>
              <a:ext uri="{FF2B5EF4-FFF2-40B4-BE49-F238E27FC236}">
                <a16:creationId xmlns:a16="http://schemas.microsoft.com/office/drawing/2014/main" id="{6A636FDE-D2DF-9838-A681-22454D5E38DC}"/>
              </a:ext>
            </a:extLst>
          </p:cNvPr>
          <p:cNvSpPr txBox="1">
            <a:spLocks/>
          </p:cNvSpPr>
          <p:nvPr/>
        </p:nvSpPr>
        <p:spPr>
          <a:xfrm>
            <a:off x="4274887" y="1854400"/>
            <a:ext cx="3919502"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3999"/>
              </a:lnSpc>
              <a:spcBef>
                <a:spcPts val="0"/>
              </a:spcBef>
              <a:spcAft>
                <a:spcPts val="600"/>
              </a:spcAft>
              <a:buNone/>
            </a:pPr>
            <a:r>
              <a:rPr lang="en-US" sz="2000" b="1" dirty="0">
                <a:latin typeface="Open Sans"/>
                <a:ea typeface="Open Sans"/>
                <a:cs typeface="Open Sans"/>
              </a:rPr>
              <a:t>Jos Linn</a:t>
            </a:r>
            <a:endParaRPr lang="en-US" dirty="0"/>
          </a:p>
          <a:p>
            <a:pPr marL="115570" indent="0">
              <a:spcBef>
                <a:spcPts val="0"/>
              </a:spcBef>
              <a:buNone/>
            </a:pPr>
            <a:r>
              <a:rPr lang="en-US" sz="2000" dirty="0">
                <a:solidFill>
                  <a:srgbClr val="080F0F"/>
                </a:solidFill>
                <a:latin typeface="Open Sans"/>
                <a:ea typeface="Open Sans"/>
                <a:cs typeface="Open Sans"/>
              </a:rPr>
              <a:t>Interim Director of Grassroots Advocacy</a:t>
            </a:r>
            <a:endParaRPr lang="en-US" sz="2000" dirty="0">
              <a:solidFill>
                <a:srgbClr val="080F0F"/>
              </a:solidFill>
            </a:endParaRPr>
          </a:p>
          <a:p>
            <a:pPr marL="115570" indent="0">
              <a:buFont typeface="Arial"/>
              <a:buNone/>
            </a:pPr>
            <a:r>
              <a:rPr lang="en-US" sz="2000" dirty="0">
                <a:hlinkClick r:id="rId2"/>
              </a:rPr>
              <a:t>jlinn@results.org</a:t>
            </a:r>
            <a:r>
              <a:rPr lang="en-US" sz="2000" dirty="0"/>
              <a:t> </a:t>
            </a:r>
          </a:p>
          <a:p>
            <a:pPr>
              <a:buFont typeface="Arial"/>
              <a:buChar char="•"/>
            </a:pPr>
            <a:endParaRPr lang="en-US" sz="2000" dirty="0"/>
          </a:p>
        </p:txBody>
      </p:sp>
      <p:pic>
        <p:nvPicPr>
          <p:cNvPr id="6" name="Picture 5">
            <a:extLst>
              <a:ext uri="{FF2B5EF4-FFF2-40B4-BE49-F238E27FC236}">
                <a16:creationId xmlns:a16="http://schemas.microsoft.com/office/drawing/2014/main" id="{0E0F636E-6FCF-6D95-EC4A-1B2029D0B77F}"/>
              </a:ext>
            </a:extLst>
          </p:cNvPr>
          <p:cNvPicPr>
            <a:picLocks noChangeAspect="1"/>
          </p:cNvPicPr>
          <p:nvPr/>
        </p:nvPicPr>
        <p:blipFill>
          <a:blip r:embed="rId3"/>
          <a:stretch>
            <a:fillRect/>
          </a:stretch>
        </p:blipFill>
        <p:spPr>
          <a:xfrm>
            <a:off x="1960312" y="1362075"/>
            <a:ext cx="2314575" cy="2419350"/>
          </a:xfrm>
          <a:prstGeom prst="rect">
            <a:avLst/>
          </a:prstGeom>
        </p:spPr>
      </p:pic>
    </p:spTree>
    <p:extLst>
      <p:ext uri="{BB962C8B-B14F-4D97-AF65-F5344CB8AC3E}">
        <p14:creationId xmlns:p14="http://schemas.microsoft.com/office/powerpoint/2010/main" val="2107493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C9F475-6C49-27EC-2932-177D7EE09E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19A5E2-27C8-21F4-1790-BDAAA2907CBE}"/>
              </a:ext>
            </a:extLst>
          </p:cNvPr>
          <p:cNvSpPr>
            <a:spLocks noGrp="1"/>
          </p:cNvSpPr>
          <p:nvPr>
            <p:ph type="title"/>
          </p:nvPr>
        </p:nvSpPr>
        <p:spPr>
          <a:xfrm>
            <a:off x="457201" y="-30957"/>
            <a:ext cx="7401491" cy="857250"/>
          </a:xfrm>
        </p:spPr>
        <p:txBody>
          <a:bodyPr>
            <a:normAutofit/>
          </a:bodyPr>
          <a:lstStyle/>
          <a:p>
            <a:r>
              <a:rPr lang="en-US" sz="2800" dirty="0">
                <a:solidFill>
                  <a:srgbClr val="D50032"/>
                </a:solidFill>
                <a:latin typeface="Open Sans"/>
                <a:ea typeface="Open Sans"/>
                <a:cs typeface="Open Sans"/>
              </a:rPr>
              <a:t>First 100 Days Lobbying Campaign</a:t>
            </a:r>
            <a:endParaRPr lang="en-US" sz="2800" dirty="0">
              <a:solidFill>
                <a:srgbClr val="D50032"/>
              </a:solidFill>
            </a:endParaRPr>
          </a:p>
        </p:txBody>
      </p:sp>
      <p:sp>
        <p:nvSpPr>
          <p:cNvPr id="4" name="Slide Number Placeholder 3">
            <a:extLst>
              <a:ext uri="{FF2B5EF4-FFF2-40B4-BE49-F238E27FC236}">
                <a16:creationId xmlns:a16="http://schemas.microsoft.com/office/drawing/2014/main" id="{958C6FE9-588E-2290-1829-AEC537BD91A4}"/>
              </a:ext>
            </a:extLst>
          </p:cNvPr>
          <p:cNvSpPr>
            <a:spLocks noGrp="1"/>
          </p:cNvSpPr>
          <p:nvPr>
            <p:ph type="sldNum" sz="quarter" idx="12"/>
          </p:nvPr>
        </p:nvSpPr>
        <p:spPr/>
        <p:txBody>
          <a:bodyPr/>
          <a:lstStyle/>
          <a:p>
            <a:fld id="{307E6868-079E-1649-B8D1-459B42CE4DE3}" type="slidenum">
              <a:rPr lang="en-US" smtClean="0"/>
              <a:pPr/>
              <a:t>18</a:t>
            </a:fld>
            <a:endParaRPr lang="en-US" dirty="0"/>
          </a:p>
        </p:txBody>
      </p:sp>
      <p:pic>
        <p:nvPicPr>
          <p:cNvPr id="5" name="Picture 4">
            <a:extLst>
              <a:ext uri="{FF2B5EF4-FFF2-40B4-BE49-F238E27FC236}">
                <a16:creationId xmlns:a16="http://schemas.microsoft.com/office/drawing/2014/main" id="{6017BA7F-1723-C683-A4F4-11530DE6D3F7}"/>
              </a:ext>
            </a:extLst>
          </p:cNvPr>
          <p:cNvPicPr>
            <a:picLocks noChangeAspect="1"/>
          </p:cNvPicPr>
          <p:nvPr/>
        </p:nvPicPr>
        <p:blipFill>
          <a:blip r:embed="rId2"/>
          <a:stretch>
            <a:fillRect/>
          </a:stretch>
        </p:blipFill>
        <p:spPr>
          <a:xfrm>
            <a:off x="170400" y="750363"/>
            <a:ext cx="6997339" cy="4140574"/>
          </a:xfrm>
          <a:prstGeom prst="rect">
            <a:avLst/>
          </a:prstGeom>
        </p:spPr>
      </p:pic>
      <p:sp>
        <p:nvSpPr>
          <p:cNvPr id="6" name="TextBox 5">
            <a:extLst>
              <a:ext uri="{FF2B5EF4-FFF2-40B4-BE49-F238E27FC236}">
                <a16:creationId xmlns:a16="http://schemas.microsoft.com/office/drawing/2014/main" id="{8A3308FD-5491-A601-4659-06571B4F4A7A}"/>
              </a:ext>
            </a:extLst>
          </p:cNvPr>
          <p:cNvSpPr txBox="1"/>
          <p:nvPr/>
        </p:nvSpPr>
        <p:spPr>
          <a:xfrm>
            <a:off x="5798821" y="4239111"/>
            <a:ext cx="3174779" cy="500522"/>
          </a:xfrm>
          <a:prstGeom prst="rect">
            <a:avLst/>
          </a:prstGeom>
          <a:noFill/>
        </p:spPr>
        <p:txBody>
          <a:bodyPr wrap="none" rtlCol="0">
            <a:spAutoFit/>
          </a:bodyPr>
          <a:lstStyle/>
          <a:p>
            <a:pPr algn="r">
              <a:lnSpc>
                <a:spcPct val="114000"/>
              </a:lnSpc>
            </a:pPr>
            <a:r>
              <a:rPr lang="en-US" sz="1200" dirty="0">
                <a:latin typeface="Open Sans" panose="020B0606030504020204" pitchFamily="34" charset="0"/>
                <a:ea typeface="Open Sans" panose="020B0606030504020204" pitchFamily="34" charset="0"/>
                <a:cs typeface="Open Sans" panose="020B0606030504020204" pitchFamily="34" charset="0"/>
              </a:rPr>
              <a:t>Report meetings at:</a:t>
            </a:r>
          </a:p>
          <a:p>
            <a:pPr algn="r">
              <a:lnSpc>
                <a:spcPct val="114000"/>
              </a:lnSpc>
            </a:pPr>
            <a:r>
              <a:rPr lang="en-US" sz="1200" dirty="0">
                <a:latin typeface="Open Sans" panose="020B0606030504020204" pitchFamily="34" charset="0"/>
                <a:ea typeface="Open Sans" panose="020B0606030504020204" pitchFamily="34" charset="0"/>
                <a:cs typeface="Open Sans" panose="020B0606030504020204" pitchFamily="34" charset="0"/>
                <a:hlinkClick r:id="rId3"/>
              </a:rPr>
              <a:t>https://results.org/report-lobby-meetings</a:t>
            </a:r>
            <a:r>
              <a:rPr lang="en-US" sz="1200" dirty="0">
                <a:latin typeface="Open Sans" panose="020B0606030504020204" pitchFamily="34" charset="0"/>
                <a:ea typeface="Open Sans" panose="020B0606030504020204" pitchFamily="34" charset="0"/>
                <a:cs typeface="Open Sans" panose="020B0606030504020204" pitchFamily="34" charset="0"/>
              </a:rPr>
              <a:t> </a:t>
            </a:r>
          </a:p>
        </p:txBody>
      </p:sp>
      <p:sp>
        <p:nvSpPr>
          <p:cNvPr id="8" name="TextBox 7">
            <a:extLst>
              <a:ext uri="{FF2B5EF4-FFF2-40B4-BE49-F238E27FC236}">
                <a16:creationId xmlns:a16="http://schemas.microsoft.com/office/drawing/2014/main" id="{F37754B9-6953-D546-6E47-2BCEABE42730}"/>
              </a:ext>
            </a:extLst>
          </p:cNvPr>
          <p:cNvSpPr txBox="1"/>
          <p:nvPr/>
        </p:nvSpPr>
        <p:spPr>
          <a:xfrm>
            <a:off x="6951739" y="1419519"/>
            <a:ext cx="2133600" cy="2215991"/>
          </a:xfrm>
          <a:prstGeom prst="rect">
            <a:avLst/>
          </a:prstGeom>
          <a:noFill/>
        </p:spPr>
        <p:txBody>
          <a:bodyPr wrap="square" rtlCol="0">
            <a:spAutoFit/>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39 states </a:t>
            </a:r>
          </a:p>
          <a:p>
            <a:pPr algn="ctr">
              <a:spcAft>
                <a:spcPts val="600"/>
              </a:spcAft>
            </a:pPr>
            <a:r>
              <a:rPr lang="en-US" sz="2800" b="1" dirty="0">
                <a:latin typeface="Open Sans" panose="020B0606030504020204" pitchFamily="34" charset="0"/>
                <a:ea typeface="Open Sans" panose="020B0606030504020204" pitchFamily="34" charset="0"/>
                <a:cs typeface="Open Sans" panose="020B0606030504020204" pitchFamily="34" charset="0"/>
              </a:rPr>
              <a:t>so far!</a:t>
            </a:r>
          </a:p>
          <a:p>
            <a:pPr algn="ctr"/>
            <a:r>
              <a:rPr lang="en-US" sz="1200" dirty="0">
                <a:latin typeface="Open Sans" panose="020B0606030504020204" pitchFamily="34" charset="0"/>
                <a:ea typeface="Open Sans" panose="020B0606030504020204" pitchFamily="34" charset="0"/>
                <a:cs typeface="Open Sans" panose="020B0606030504020204" pitchFamily="34" charset="0"/>
              </a:rPr>
              <a:t>(AK, AZ, AR, CA, CO, CT, DE, FL, GA, HI, ID, IN, IA, KS, MD, MA, MI, MN, MI, MO, MY, NE, NV, NH, NM, NY, NC, ND, OH, OK, PA, SC, SD, TN, TX, UT, VA, WA, WV)</a:t>
            </a:r>
          </a:p>
        </p:txBody>
      </p:sp>
      <p:sp>
        <p:nvSpPr>
          <p:cNvPr id="10" name="Content Placeholder 2">
            <a:extLst>
              <a:ext uri="{FF2B5EF4-FFF2-40B4-BE49-F238E27FC236}">
                <a16:creationId xmlns:a16="http://schemas.microsoft.com/office/drawing/2014/main" id="{D72DEB63-063E-27CD-708F-5295C49FF357}"/>
              </a:ext>
            </a:extLst>
          </p:cNvPr>
          <p:cNvSpPr>
            <a:spLocks noGrp="1"/>
          </p:cNvSpPr>
          <p:nvPr>
            <p:ph idx="1"/>
          </p:nvPr>
        </p:nvSpPr>
        <p:spPr>
          <a:xfrm>
            <a:off x="170400" y="4739633"/>
            <a:ext cx="2066694" cy="369332"/>
          </a:xfrm>
        </p:spPr>
        <p:txBody>
          <a:bodyPr vert="horz" lIns="91440" tIns="45720" rIns="91440" bIns="45720" rtlCol="0" anchor="t">
            <a:noAutofit/>
          </a:bodyPr>
          <a:lstStyle/>
          <a:p>
            <a:pPr marL="0" indent="0">
              <a:lnSpc>
                <a:spcPct val="113999"/>
              </a:lnSpc>
              <a:spcBef>
                <a:spcPts val="0"/>
              </a:spcBef>
              <a:spcAft>
                <a:spcPts val="1200"/>
              </a:spcAft>
              <a:buNone/>
            </a:pPr>
            <a:r>
              <a:rPr lang="en-US" sz="900" i="1" dirty="0">
                <a:solidFill>
                  <a:schemeClr val="tx1">
                    <a:lumMod val="95000"/>
                    <a:lumOff val="5000"/>
                  </a:schemeClr>
                </a:solidFill>
                <a:latin typeface="Open Sans"/>
                <a:ea typeface="Open Sans"/>
                <a:cs typeface="Open Sans"/>
              </a:rPr>
              <a:t>Updated as of 4/4</a:t>
            </a:r>
          </a:p>
          <a:p>
            <a:pPr marL="0" indent="0">
              <a:lnSpc>
                <a:spcPct val="113999"/>
              </a:lnSpc>
              <a:spcBef>
                <a:spcPts val="0"/>
              </a:spcBef>
              <a:spcAft>
                <a:spcPts val="1200"/>
              </a:spcAft>
              <a:buNone/>
            </a:pPr>
            <a:endParaRPr lang="en-US" sz="1200" i="1" dirty="0">
              <a:solidFill>
                <a:schemeClr val="tx1">
                  <a:lumMod val="95000"/>
                  <a:lumOff val="5000"/>
                </a:schemeClr>
              </a:solidFill>
            </a:endParaRPr>
          </a:p>
        </p:txBody>
      </p:sp>
    </p:spTree>
    <p:extLst>
      <p:ext uri="{BB962C8B-B14F-4D97-AF65-F5344CB8AC3E}">
        <p14:creationId xmlns:p14="http://schemas.microsoft.com/office/powerpoint/2010/main" val="2460770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00E4B-0ADB-3DDA-AF51-0942B35BFB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4B0B24-11D3-9AA5-0BCF-7B4DE8A5E82A}"/>
              </a:ext>
            </a:extLst>
          </p:cNvPr>
          <p:cNvSpPr>
            <a:spLocks noGrp="1"/>
          </p:cNvSpPr>
          <p:nvPr>
            <p:ph type="title"/>
          </p:nvPr>
        </p:nvSpPr>
        <p:spPr>
          <a:xfrm>
            <a:off x="871254" y="159703"/>
            <a:ext cx="7401491" cy="545897"/>
          </a:xfrm>
        </p:spPr>
        <p:txBody>
          <a:bodyPr>
            <a:normAutofit fontScale="90000"/>
          </a:bodyPr>
          <a:lstStyle/>
          <a:p>
            <a:r>
              <a:rPr lang="en-US" sz="3200" dirty="0">
                <a:solidFill>
                  <a:srgbClr val="D50032"/>
                </a:solidFill>
                <a:latin typeface="Open Sans"/>
                <a:ea typeface="Open Sans"/>
                <a:cs typeface="Open Sans"/>
              </a:rPr>
              <a:t>Lobby Meeting Resources </a:t>
            </a:r>
            <a:endParaRPr lang="en-US" dirty="0">
              <a:solidFill>
                <a:srgbClr val="D50032"/>
              </a:solidFill>
            </a:endParaRPr>
          </a:p>
        </p:txBody>
      </p:sp>
      <p:sp>
        <p:nvSpPr>
          <p:cNvPr id="4" name="Slide Number Placeholder 3">
            <a:extLst>
              <a:ext uri="{FF2B5EF4-FFF2-40B4-BE49-F238E27FC236}">
                <a16:creationId xmlns:a16="http://schemas.microsoft.com/office/drawing/2014/main" id="{A300BC54-CB7F-BB1A-9395-F603780BA2A6}"/>
              </a:ext>
            </a:extLst>
          </p:cNvPr>
          <p:cNvSpPr>
            <a:spLocks noGrp="1"/>
          </p:cNvSpPr>
          <p:nvPr>
            <p:ph type="sldNum" sz="quarter" idx="12"/>
          </p:nvPr>
        </p:nvSpPr>
        <p:spPr/>
        <p:txBody>
          <a:bodyPr/>
          <a:lstStyle/>
          <a:p>
            <a:fld id="{307E6868-079E-1649-B8D1-459B42CE4DE3}" type="slidenum">
              <a:rPr lang="en-US" smtClean="0"/>
              <a:pPr/>
              <a:t>19</a:t>
            </a:fld>
            <a:endParaRPr lang="en-US" dirty="0"/>
          </a:p>
        </p:txBody>
      </p:sp>
      <p:sp>
        <p:nvSpPr>
          <p:cNvPr id="8" name="TextBox 7">
            <a:extLst>
              <a:ext uri="{FF2B5EF4-FFF2-40B4-BE49-F238E27FC236}">
                <a16:creationId xmlns:a16="http://schemas.microsoft.com/office/drawing/2014/main" id="{E77CCC9F-274A-5ED5-1D69-9A8E0230931B}"/>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EF04E36C-8CE4-AFF7-0EB3-9FE93EC76F17}"/>
              </a:ext>
            </a:extLst>
          </p:cNvPr>
          <p:cNvSpPr>
            <a:spLocks noGrp="1"/>
          </p:cNvSpPr>
          <p:nvPr>
            <p:ph idx="1"/>
          </p:nvPr>
        </p:nvSpPr>
        <p:spPr>
          <a:xfrm>
            <a:off x="4575133" y="1130027"/>
            <a:ext cx="3273990" cy="3639867"/>
          </a:xfrm>
        </p:spPr>
        <p:txBody>
          <a:bodyPr vert="horz" lIns="91440" tIns="45720" rIns="91440" bIns="45720" rtlCol="0" anchor="t">
            <a:noAutofit/>
          </a:bodyPr>
          <a:lstStyle/>
          <a:p>
            <a:pPr marL="0" indent="0" algn="ctr">
              <a:buNone/>
            </a:pPr>
            <a:endParaRPr lang="en-US" sz="3200" b="1" i="1" dirty="0"/>
          </a:p>
          <a:p>
            <a:pPr marL="0" indent="0" algn="ctr">
              <a:buNone/>
            </a:pPr>
            <a:endParaRPr lang="en-US" sz="3200" b="1" i="1" dirty="0"/>
          </a:p>
          <a:p>
            <a:pPr marL="0" indent="0" algn="ctr">
              <a:buNone/>
            </a:pPr>
            <a:endParaRPr lang="en-US" sz="3700" b="1" i="1" dirty="0"/>
          </a:p>
          <a:p>
            <a:pPr marL="0" indent="0" algn="ctr">
              <a:buNone/>
            </a:pPr>
            <a:endParaRPr lang="en-US" sz="3700" b="1" i="1" dirty="0"/>
          </a:p>
        </p:txBody>
      </p:sp>
      <p:sp>
        <p:nvSpPr>
          <p:cNvPr id="5" name="Content Placeholder 2">
            <a:extLst>
              <a:ext uri="{FF2B5EF4-FFF2-40B4-BE49-F238E27FC236}">
                <a16:creationId xmlns:a16="http://schemas.microsoft.com/office/drawing/2014/main" id="{B400DC82-ABBC-D028-F7C0-FC6ACC9B10A5}"/>
              </a:ext>
            </a:extLst>
          </p:cNvPr>
          <p:cNvSpPr txBox="1">
            <a:spLocks/>
          </p:cNvSpPr>
          <p:nvPr/>
        </p:nvSpPr>
        <p:spPr>
          <a:xfrm>
            <a:off x="609601" y="1266769"/>
            <a:ext cx="3273990" cy="3639867"/>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14000"/>
              </a:lnSpc>
              <a:spcBef>
                <a:spcPts val="0"/>
              </a:spcBef>
              <a:spcAft>
                <a:spcPts val="1200"/>
              </a:spcAft>
              <a:buFont typeface="Arial"/>
              <a:buNone/>
            </a:pPr>
            <a:r>
              <a:rPr lang="en-US" sz="2400" b="1" dirty="0">
                <a:latin typeface="Open Sans"/>
                <a:ea typeface="Open Sans"/>
                <a:cs typeface="Open Sans"/>
              </a:rPr>
              <a:t>Congress will be on recess April 12-27. </a:t>
            </a:r>
          </a:p>
          <a:p>
            <a:pPr marL="0" indent="0">
              <a:lnSpc>
                <a:spcPct val="114000"/>
              </a:lnSpc>
              <a:spcBef>
                <a:spcPts val="0"/>
              </a:spcBef>
              <a:spcAft>
                <a:spcPts val="600"/>
              </a:spcAft>
              <a:buFont typeface="Arial"/>
              <a:buNone/>
            </a:pPr>
            <a:r>
              <a:rPr lang="en-US" sz="2400" dirty="0">
                <a:latin typeface="Open Sans"/>
                <a:ea typeface="Open Sans"/>
                <a:cs typeface="Open Sans"/>
              </a:rPr>
              <a:t>Request face-to-face meetings and attend public events to talk to them.</a:t>
            </a:r>
            <a:endParaRPr lang="en-US" sz="2400" dirty="0"/>
          </a:p>
          <a:p>
            <a:pPr marL="0" indent="0" algn="ctr">
              <a:buFont typeface="Arial"/>
              <a:buNone/>
            </a:pPr>
            <a:endParaRPr lang="en-US" sz="3200" b="1" i="1" dirty="0"/>
          </a:p>
          <a:p>
            <a:pPr marL="0" indent="0" algn="ctr">
              <a:buFont typeface="Arial"/>
              <a:buNone/>
            </a:pPr>
            <a:endParaRPr lang="en-US" sz="3700" b="1" i="1" dirty="0"/>
          </a:p>
          <a:p>
            <a:pPr marL="0" indent="0" algn="ctr">
              <a:buFont typeface="Arial"/>
              <a:buNone/>
            </a:pPr>
            <a:endParaRPr lang="en-US" sz="3700" b="1" i="1" dirty="0"/>
          </a:p>
        </p:txBody>
      </p:sp>
      <p:sp>
        <p:nvSpPr>
          <p:cNvPr id="10" name="TextBox 9">
            <a:extLst>
              <a:ext uri="{FF2B5EF4-FFF2-40B4-BE49-F238E27FC236}">
                <a16:creationId xmlns:a16="http://schemas.microsoft.com/office/drawing/2014/main" id="{5BCAA9E1-A77D-A2F8-5465-3BBA91C03379}"/>
              </a:ext>
            </a:extLst>
          </p:cNvPr>
          <p:cNvSpPr txBox="1"/>
          <p:nvPr/>
        </p:nvSpPr>
        <p:spPr>
          <a:xfrm>
            <a:off x="4249976" y="1145312"/>
            <a:ext cx="4606447"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Action and Allies campaign page:</a:t>
            </a:r>
          </a:p>
          <a:p>
            <a:pPr algn="l"/>
            <a:r>
              <a:rPr lang="en-US" sz="1600" dirty="0">
                <a:latin typeface="Open Sans" panose="020B0606030504020204" pitchFamily="34" charset="0"/>
                <a:ea typeface="Open Sans" panose="020B0606030504020204" pitchFamily="34" charset="0"/>
                <a:cs typeface="Open Sans" panose="020B0606030504020204" pitchFamily="34" charset="0"/>
                <a:hlinkClick r:id="rId2"/>
              </a:rPr>
              <a:t>https://results.org/action-and-allies</a:t>
            </a:r>
            <a:endParaRPr lang="en-US" sz="1600" dirty="0">
              <a:latin typeface="Open Sans" panose="020B0606030504020204" pitchFamily="34" charset="0"/>
              <a:ea typeface="Open Sans" panose="020B0606030504020204" pitchFamily="34" charset="0"/>
              <a:cs typeface="Open Sans" panose="020B0606030504020204" pitchFamily="34" charset="0"/>
            </a:endParaRP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r>
              <a:rPr lang="en-US" sz="1600" dirty="0">
                <a:latin typeface="Open Sans" panose="020B0606030504020204" pitchFamily="34" charset="0"/>
                <a:ea typeface="Open Sans" panose="020B0606030504020204" pitchFamily="34" charset="0"/>
                <a:cs typeface="Open Sans" panose="020B0606030504020204" pitchFamily="34" charset="0"/>
              </a:rPr>
              <a:t>119th Congressional Scorecard:</a:t>
            </a:r>
          </a:p>
          <a:p>
            <a:r>
              <a:rPr lang="en-US" sz="1600" dirty="0">
                <a:latin typeface="Open Sans" panose="020B0606030504020204" pitchFamily="34" charset="0"/>
                <a:ea typeface="Open Sans" panose="020B0606030504020204" pitchFamily="34" charset="0"/>
                <a:cs typeface="Open Sans" panose="020B0606030504020204" pitchFamily="34" charset="0"/>
                <a:hlinkClick r:id="rId3"/>
              </a:rPr>
              <a:t>https://tinyurl.com/119CongSC</a:t>
            </a:r>
            <a:r>
              <a:rPr lang="en-US" sz="1600" dirty="0">
                <a:latin typeface="Open Sans" panose="020B0606030504020204" pitchFamily="34" charset="0"/>
                <a:ea typeface="Open Sans" panose="020B0606030504020204" pitchFamily="34" charset="0"/>
                <a:cs typeface="Open Sans" panose="020B0606030504020204" pitchFamily="34" charset="0"/>
              </a:rPr>
              <a:t> </a:t>
            </a:r>
            <a:br>
              <a:rPr lang="en-US" sz="1600" dirty="0">
                <a:highlight>
                  <a:srgbClr val="FFFF00"/>
                </a:highlight>
                <a:latin typeface="Open Sans" panose="020B0606030504020204" pitchFamily="34" charset="0"/>
                <a:ea typeface="Open Sans" panose="020B0606030504020204" pitchFamily="34" charset="0"/>
                <a:cs typeface="Open Sans" panose="020B0606030504020204" pitchFamily="34" charset="0"/>
              </a:rPr>
            </a:br>
            <a:br>
              <a:rPr lang="en-US" sz="1600" dirty="0">
                <a:highlight>
                  <a:srgbClr val="FFFF00"/>
                </a:highlight>
                <a:latin typeface="Open Sans" panose="020B0606030504020204" pitchFamily="34" charset="0"/>
                <a:ea typeface="Open Sans" panose="020B0606030504020204" pitchFamily="34" charset="0"/>
                <a:cs typeface="Open Sans" panose="020B0606030504020204" pitchFamily="34" charset="0"/>
              </a:rPr>
            </a:br>
            <a:r>
              <a:rPr lang="en-US" sz="1600" dirty="0">
                <a:latin typeface="Open Sans" panose="020B0606030504020204" pitchFamily="34" charset="0"/>
                <a:ea typeface="Open Sans" panose="020B0606030504020204" pitchFamily="34" charset="0"/>
                <a:cs typeface="Open Sans" panose="020B0606030504020204" pitchFamily="34" charset="0"/>
              </a:rPr>
              <a:t>Request lobby prep with staff: </a:t>
            </a:r>
            <a:r>
              <a:rPr lang="en-US" sz="1600" dirty="0">
                <a:latin typeface="Open Sans" panose="020B0606030504020204" pitchFamily="34" charset="0"/>
                <a:ea typeface="Open Sans" panose="020B0606030504020204" pitchFamily="34" charset="0"/>
                <a:cs typeface="Open Sans" panose="020B0606030504020204" pitchFamily="34" charset="0"/>
                <a:hlinkClick r:id="rId4"/>
              </a:rPr>
              <a:t>kfleischer@results.org</a:t>
            </a:r>
            <a:endParaRPr lang="en-US" sz="1600" dirty="0">
              <a:latin typeface="Open Sans" panose="020B0606030504020204" pitchFamily="34" charset="0"/>
              <a:ea typeface="Open Sans" panose="020B0606030504020204" pitchFamily="34" charset="0"/>
              <a:cs typeface="Open Sans" panose="020B0606030504020204" pitchFamily="34" charset="0"/>
            </a:endParaRP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r>
              <a:rPr lang="en-US" sz="1600" dirty="0">
                <a:latin typeface="Open Sans" panose="020B0606030504020204" pitchFamily="34" charset="0"/>
                <a:ea typeface="Open Sans" panose="020B0606030504020204" pitchFamily="34" charset="0"/>
                <a:cs typeface="Open Sans" panose="020B0606030504020204" pitchFamily="34" charset="0"/>
              </a:rPr>
              <a:t>Other general lobbying resources:</a:t>
            </a:r>
          </a:p>
          <a:p>
            <a:r>
              <a:rPr lang="en-US" sz="1600" dirty="0">
                <a:latin typeface="Open Sans" panose="020B0606030504020204" pitchFamily="34" charset="0"/>
                <a:ea typeface="Open Sans" panose="020B0606030504020204" pitchFamily="34" charset="0"/>
                <a:cs typeface="Open Sans" panose="020B0606030504020204" pitchFamily="34" charset="0"/>
                <a:hlinkClick r:id="rId5"/>
              </a:rPr>
              <a:t>https://results.org/volunteers/lobbying</a:t>
            </a:r>
            <a:endParaRPr lang="en-US" sz="1600" dirty="0">
              <a:latin typeface="Open Sans" panose="020B0606030504020204" pitchFamily="34" charset="0"/>
              <a:ea typeface="Open Sans" panose="020B0606030504020204" pitchFamily="34" charset="0"/>
              <a:cs typeface="Open Sans" panose="020B0606030504020204" pitchFamily="34" charset="0"/>
            </a:endParaRP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r>
              <a:rPr lang="en-US" sz="1600" dirty="0">
                <a:latin typeface="Open Sans" panose="020B0606030504020204" pitchFamily="34" charset="0"/>
                <a:ea typeface="Open Sans" panose="020B0606030504020204" pitchFamily="34" charset="0"/>
                <a:cs typeface="Open Sans" panose="020B0606030504020204" pitchFamily="34" charset="0"/>
              </a:rPr>
              <a:t>Report your lobby meetings:</a:t>
            </a:r>
          </a:p>
          <a:p>
            <a:r>
              <a:rPr lang="en-US" sz="1600" dirty="0">
                <a:latin typeface="Open Sans" panose="020B0606030504020204" pitchFamily="34" charset="0"/>
                <a:ea typeface="Open Sans" panose="020B0606030504020204" pitchFamily="34" charset="0"/>
                <a:cs typeface="Open Sans" panose="020B0606030504020204" pitchFamily="34" charset="0"/>
                <a:hlinkClick r:id="rId6"/>
              </a:rPr>
              <a:t>https://results.org/report-lobby-meetings</a:t>
            </a:r>
            <a:r>
              <a:rPr lang="en-US" sz="1600" dirty="0">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89001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49E7-1BF6-2C69-1D00-DBCEE4E2B0CB}"/>
              </a:ext>
            </a:extLst>
          </p:cNvPr>
          <p:cNvSpPr>
            <a:spLocks noGrp="1"/>
          </p:cNvSpPr>
          <p:nvPr>
            <p:ph type="title"/>
          </p:nvPr>
        </p:nvSpPr>
        <p:spPr>
          <a:xfrm>
            <a:off x="871254" y="102393"/>
            <a:ext cx="7401491" cy="857250"/>
          </a:xfrm>
        </p:spPr>
        <p:txBody>
          <a:bodyPr/>
          <a:lstStyle/>
          <a:p>
            <a:r>
              <a:rPr lang="en-US" dirty="0">
                <a:solidFill>
                  <a:srgbClr val="D50032"/>
                </a:solidFill>
                <a:latin typeface="Open Sans"/>
                <a:ea typeface="Open Sans"/>
                <a:cs typeface="Open Sans"/>
              </a:rPr>
              <a:t>Our Values</a:t>
            </a:r>
          </a:p>
        </p:txBody>
      </p:sp>
      <p:sp>
        <p:nvSpPr>
          <p:cNvPr id="3" name="Content Placeholder 2">
            <a:extLst>
              <a:ext uri="{FF2B5EF4-FFF2-40B4-BE49-F238E27FC236}">
                <a16:creationId xmlns:a16="http://schemas.microsoft.com/office/drawing/2014/main" id="{356E0D29-D0DD-4D5F-75B2-B6B619CBB8AF}"/>
              </a:ext>
            </a:extLst>
          </p:cNvPr>
          <p:cNvSpPr>
            <a:spLocks noGrp="1"/>
          </p:cNvSpPr>
          <p:nvPr>
            <p:ph idx="1"/>
          </p:nvPr>
        </p:nvSpPr>
        <p:spPr>
          <a:xfrm>
            <a:off x="457200" y="1227765"/>
            <a:ext cx="8229600" cy="3394472"/>
          </a:xfrm>
        </p:spPr>
        <p:txBody>
          <a:bodyPr>
            <a:noAutofit/>
          </a:bodyPr>
          <a:lstStyle/>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r>
              <a:rPr lang="en-US" sz="1700" b="1" i="0" u="none" strike="noStrike" cap="none" dirty="0">
                <a:solidFill>
                  <a:schemeClr val="dk1"/>
                </a:solidFill>
                <a:latin typeface="Open Sans"/>
                <a:ea typeface="Open Sans"/>
                <a:cs typeface="Open Sans"/>
                <a:sym typeface="Open Sans"/>
              </a:rPr>
              <a:t>Read our full anti-oppression values statement here at </a:t>
            </a:r>
            <a:r>
              <a:rPr lang="en-US" sz="1700" b="1" i="0" u="sng" strike="noStrike" cap="none" dirty="0">
                <a:solidFill>
                  <a:schemeClr val="dk2"/>
                </a:solidFill>
                <a:latin typeface="Open Sans"/>
                <a:ea typeface="Open Sans"/>
                <a:cs typeface="Open Sans"/>
                <a:sym typeface="Open Sans"/>
                <a:hlinkClick r:id="rId3"/>
              </a:rPr>
              <a:t>results.org/values</a:t>
            </a:r>
            <a:r>
              <a:rPr lang="en-US" sz="1700" b="1" i="0" u="none" strike="noStrike" cap="none" dirty="0">
                <a:solidFill>
                  <a:schemeClr val="dk1"/>
                </a:solidFill>
                <a:latin typeface="Open Sans"/>
                <a:ea typeface="Open Sans"/>
                <a:cs typeface="Open Sans"/>
                <a:sym typeface="Open Sans"/>
              </a:rPr>
              <a:t>. </a:t>
            </a:r>
            <a:endParaRPr lang="en-US" sz="17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a:extLst>
              <a:ext uri="{FF2B5EF4-FFF2-40B4-BE49-F238E27FC236}">
                <a16:creationId xmlns:a16="http://schemas.microsoft.com/office/drawing/2014/main" id="{939D5F55-E975-DE79-29E8-0C323BCCBC2B}"/>
              </a:ext>
            </a:extLst>
          </p:cNvPr>
          <p:cNvSpPr>
            <a:spLocks noGrp="1"/>
          </p:cNvSpPr>
          <p:nvPr>
            <p:ph type="sldNum" sz="quarter" idx="12"/>
          </p:nvPr>
        </p:nvSpPr>
        <p:spPr/>
        <p:txBody>
          <a:bodyPr/>
          <a:lstStyle/>
          <a:p>
            <a:fld id="{307E6868-079E-1649-B8D1-459B42CE4DE3}" type="slidenum">
              <a:rPr lang="en-US" smtClean="0"/>
              <a:t>2</a:t>
            </a:fld>
            <a:endParaRPr lang="en-US" dirty="0"/>
          </a:p>
        </p:txBody>
      </p:sp>
    </p:spTree>
    <p:extLst>
      <p:ext uri="{BB962C8B-B14F-4D97-AF65-F5344CB8AC3E}">
        <p14:creationId xmlns:p14="http://schemas.microsoft.com/office/powerpoint/2010/main" val="91748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3B3790-6B02-4F23-3CBD-8F368A91F8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787E2D-6E5A-6BBC-C757-2F1E7454547C}"/>
              </a:ext>
            </a:extLst>
          </p:cNvPr>
          <p:cNvSpPr>
            <a:spLocks noGrp="1"/>
          </p:cNvSpPr>
          <p:nvPr>
            <p:ph type="title"/>
          </p:nvPr>
        </p:nvSpPr>
        <p:spPr>
          <a:xfrm>
            <a:off x="457201" y="102393"/>
            <a:ext cx="7401491" cy="857250"/>
          </a:xfrm>
        </p:spPr>
        <p:txBody>
          <a:bodyPr>
            <a:normAutofit/>
          </a:bodyPr>
          <a:lstStyle/>
          <a:p>
            <a:r>
              <a:rPr lang="en-US" sz="3200" dirty="0">
                <a:solidFill>
                  <a:srgbClr val="FF0000"/>
                </a:solidFill>
                <a:latin typeface="Open Sans"/>
                <a:ea typeface="Open Sans"/>
                <a:cs typeface="Open Sans"/>
              </a:rPr>
              <a:t> </a:t>
            </a:r>
            <a:r>
              <a:rPr lang="en-US" sz="3200" dirty="0">
                <a:solidFill>
                  <a:srgbClr val="D50032"/>
                </a:solidFill>
                <a:latin typeface="Open Sans"/>
                <a:ea typeface="Open Sans"/>
                <a:cs typeface="Open Sans"/>
              </a:rPr>
              <a:t>Grassroots Inspiration and Action</a:t>
            </a:r>
            <a:endParaRPr lang="en-US" dirty="0">
              <a:solidFill>
                <a:srgbClr val="D50032"/>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F0D11E73-9B9D-10EA-F549-364DAD7F252D}"/>
              </a:ext>
            </a:extLst>
          </p:cNvPr>
          <p:cNvSpPr>
            <a:spLocks noGrp="1"/>
          </p:cNvSpPr>
          <p:nvPr>
            <p:ph type="sldNum" sz="quarter" idx="12"/>
          </p:nvPr>
        </p:nvSpPr>
        <p:spPr/>
        <p:txBody>
          <a:bodyPr/>
          <a:lstStyle/>
          <a:p>
            <a:fld id="{307E6868-079E-1649-B8D1-459B42CE4DE3}" type="slidenum">
              <a:rPr lang="en-US" smtClean="0"/>
              <a:pPr/>
              <a:t>20</a:t>
            </a:fld>
            <a:endParaRPr lang="en-US" dirty="0"/>
          </a:p>
        </p:txBody>
      </p:sp>
      <p:sp>
        <p:nvSpPr>
          <p:cNvPr id="8" name="TextBox 7">
            <a:extLst>
              <a:ext uri="{FF2B5EF4-FFF2-40B4-BE49-F238E27FC236}">
                <a16:creationId xmlns:a16="http://schemas.microsoft.com/office/drawing/2014/main" id="{EFC662B5-18F9-F6C5-1640-20C892A392E6}"/>
              </a:ext>
            </a:extLst>
          </p:cNvPr>
          <p:cNvSpPr txBox="1"/>
          <p:nvPr/>
        </p:nvSpPr>
        <p:spPr>
          <a:xfrm>
            <a:off x="7225393" y="3943350"/>
            <a:ext cx="449162" cy="369332"/>
          </a:xfrm>
          <a:prstGeom prst="rect">
            <a:avLst/>
          </a:prstGeom>
          <a:noFill/>
        </p:spPr>
        <p:txBody>
          <a:bodyPr wrap="none" rtlCol="0">
            <a:spAutoFit/>
          </a:bodyPr>
          <a:lstStyle/>
          <a:p>
            <a:r>
              <a:rPr lang="en-US" dirty="0"/>
              <a:t>     </a:t>
            </a:r>
          </a:p>
        </p:txBody>
      </p:sp>
      <p:pic>
        <p:nvPicPr>
          <p:cNvPr id="3" name="Content Placeholder 2">
            <a:extLst>
              <a:ext uri="{FF2B5EF4-FFF2-40B4-BE49-F238E27FC236}">
                <a16:creationId xmlns:a16="http://schemas.microsoft.com/office/drawing/2014/main" id="{AAEC0BA5-FA41-28C7-2ECF-52CA5FD0C6D5}"/>
              </a:ext>
            </a:extLst>
          </p:cNvPr>
          <p:cNvPicPr>
            <a:picLocks noGrp="1" noChangeAspect="1"/>
          </p:cNvPicPr>
          <p:nvPr>
            <p:ph idx="1"/>
          </p:nvPr>
        </p:nvPicPr>
        <p:blipFill>
          <a:blip r:embed="rId2"/>
          <a:stretch>
            <a:fillRect/>
          </a:stretch>
        </p:blipFill>
        <p:spPr>
          <a:xfrm>
            <a:off x="1931325" y="1347057"/>
            <a:ext cx="2857500" cy="2857500"/>
          </a:xfrm>
        </p:spPr>
      </p:pic>
      <p:sp>
        <p:nvSpPr>
          <p:cNvPr id="5" name="TextBox 4">
            <a:extLst>
              <a:ext uri="{FF2B5EF4-FFF2-40B4-BE49-F238E27FC236}">
                <a16:creationId xmlns:a16="http://schemas.microsoft.com/office/drawing/2014/main" id="{D4CBB6C2-E456-3040-5A10-87A1BE6C0FC8}"/>
              </a:ext>
            </a:extLst>
          </p:cNvPr>
          <p:cNvSpPr txBox="1"/>
          <p:nvPr/>
        </p:nvSpPr>
        <p:spPr>
          <a:xfrm>
            <a:off x="4876800" y="2163261"/>
            <a:ext cx="2743200" cy="1400383"/>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lang="en-US" sz="2000" b="1" dirty="0">
                <a:latin typeface="Open Sans"/>
                <a:cs typeface="Segoe UI"/>
              </a:rPr>
              <a:t>Sarah Leone</a:t>
            </a:r>
            <a:endParaRPr lang="en-US" sz="2000" b="1" dirty="0">
              <a:solidFill>
                <a:srgbClr val="000000"/>
              </a:solidFill>
              <a:latin typeface="Open Sans"/>
              <a:cs typeface="Segoe UI"/>
            </a:endParaRPr>
          </a:p>
          <a:p>
            <a:r>
              <a:rPr lang="en-US" sz="2000" dirty="0">
                <a:solidFill>
                  <a:srgbClr val="080F0F"/>
                </a:solidFill>
                <a:latin typeface="Open Sans"/>
                <a:cs typeface="Segoe UI"/>
              </a:rPr>
              <a:t>Senior Associate, </a:t>
            </a:r>
            <a:r>
              <a:rPr lang="en-US" sz="2000" dirty="0">
                <a:latin typeface="Open Sans"/>
                <a:cs typeface="Segoe UI"/>
              </a:rPr>
              <a:t>​</a:t>
            </a:r>
            <a:br>
              <a:rPr lang="en-US" sz="2000" dirty="0">
                <a:latin typeface="Open Sans"/>
                <a:cs typeface="Segoe UI"/>
              </a:rPr>
            </a:br>
            <a:r>
              <a:rPr lang="en-US" sz="2000" dirty="0">
                <a:solidFill>
                  <a:srgbClr val="080F0F"/>
                </a:solidFill>
                <a:latin typeface="Open Sans"/>
                <a:cs typeface="Segoe UI"/>
              </a:rPr>
              <a:t>Grassroots Team</a:t>
            </a:r>
            <a:r>
              <a:rPr lang="en-US" sz="2000" dirty="0">
                <a:latin typeface="Open Sans"/>
                <a:cs typeface="Segoe UI"/>
              </a:rPr>
              <a:t>​</a:t>
            </a:r>
            <a:endParaRPr lang="en-US" sz="2000" dirty="0">
              <a:solidFill>
                <a:srgbClr val="000000"/>
              </a:solidFill>
              <a:latin typeface="Open Sans"/>
              <a:cs typeface="Segoe UI"/>
            </a:endParaRPr>
          </a:p>
          <a:p>
            <a:r>
              <a:rPr lang="en-US" sz="2000" u="sng" dirty="0">
                <a:solidFill>
                  <a:srgbClr val="D50032"/>
                </a:solidFill>
                <a:latin typeface="Open Sans"/>
                <a:cs typeface="Segoe UI"/>
              </a:rPr>
              <a:t>sleone@results.org</a:t>
            </a:r>
            <a:r>
              <a:rPr lang="en-US" sz="2000" dirty="0">
                <a:latin typeface="Open Sans"/>
                <a:cs typeface="Segoe UI"/>
              </a:rPr>
              <a:t> ​</a:t>
            </a:r>
            <a:endParaRPr lang="en-US" dirty="0">
              <a:ea typeface="Calibri"/>
              <a:cs typeface="Calibri"/>
            </a:endParaRPr>
          </a:p>
        </p:txBody>
      </p:sp>
    </p:spTree>
    <p:extLst>
      <p:ext uri="{BB962C8B-B14F-4D97-AF65-F5344CB8AC3E}">
        <p14:creationId xmlns:p14="http://schemas.microsoft.com/office/powerpoint/2010/main" val="2429340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AB7CC-F459-19FB-68AB-667F063F89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B555A8-5803-ED6A-CCC4-696040496C39}"/>
              </a:ext>
            </a:extLst>
          </p:cNvPr>
          <p:cNvSpPr>
            <a:spLocks noGrp="1"/>
          </p:cNvSpPr>
          <p:nvPr>
            <p:ph type="title"/>
          </p:nvPr>
        </p:nvSpPr>
        <p:spPr>
          <a:xfrm>
            <a:off x="457201" y="102393"/>
            <a:ext cx="7401491" cy="857250"/>
          </a:xfrm>
        </p:spPr>
        <p:txBody>
          <a:bodyPr>
            <a:normAutofit/>
          </a:bodyPr>
          <a:lstStyle/>
          <a:p>
            <a:r>
              <a:rPr lang="en-US" sz="3200" dirty="0">
                <a:solidFill>
                  <a:srgbClr val="FF0000"/>
                </a:solidFill>
                <a:latin typeface="Open Sans"/>
                <a:ea typeface="Open Sans"/>
                <a:cs typeface="Open Sans"/>
              </a:rPr>
              <a:t> </a:t>
            </a:r>
            <a:r>
              <a:rPr lang="en-US" sz="3200" dirty="0">
                <a:solidFill>
                  <a:srgbClr val="D50032"/>
                </a:solidFill>
                <a:latin typeface="Open Sans"/>
                <a:ea typeface="Open Sans"/>
                <a:cs typeface="Open Sans"/>
              </a:rPr>
              <a:t>Grassroots Inspiration and Action</a:t>
            </a:r>
            <a:endParaRPr lang="en-US" dirty="0">
              <a:solidFill>
                <a:srgbClr val="D50032"/>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91096F57-394F-D804-5919-B5E73939A676}"/>
              </a:ext>
            </a:extLst>
          </p:cNvPr>
          <p:cNvSpPr>
            <a:spLocks noGrp="1"/>
          </p:cNvSpPr>
          <p:nvPr>
            <p:ph type="sldNum" sz="quarter" idx="12"/>
          </p:nvPr>
        </p:nvSpPr>
        <p:spPr/>
        <p:txBody>
          <a:bodyPr/>
          <a:lstStyle/>
          <a:p>
            <a:fld id="{307E6868-079E-1649-B8D1-459B42CE4DE3}" type="slidenum">
              <a:rPr lang="en-US" smtClean="0"/>
              <a:pPr/>
              <a:t>21</a:t>
            </a:fld>
            <a:endParaRPr lang="en-US" dirty="0"/>
          </a:p>
        </p:txBody>
      </p:sp>
      <p:sp>
        <p:nvSpPr>
          <p:cNvPr id="8" name="TextBox 7">
            <a:extLst>
              <a:ext uri="{FF2B5EF4-FFF2-40B4-BE49-F238E27FC236}">
                <a16:creationId xmlns:a16="http://schemas.microsoft.com/office/drawing/2014/main" id="{5ABFFA3B-6627-394E-1910-15504D44FE96}"/>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F8270688-A492-2563-494B-F8B5D886542B}"/>
              </a:ext>
            </a:extLst>
          </p:cNvPr>
          <p:cNvSpPr>
            <a:spLocks noGrp="1"/>
          </p:cNvSpPr>
          <p:nvPr>
            <p:ph idx="1"/>
          </p:nvPr>
        </p:nvSpPr>
        <p:spPr>
          <a:xfrm>
            <a:off x="457201" y="1208314"/>
            <a:ext cx="8229599" cy="3522436"/>
          </a:xfrm>
        </p:spPr>
        <p:txBody>
          <a:bodyPr vert="horz" lIns="91440" tIns="45720" rIns="91440" bIns="45720" rtlCol="0" anchor="t">
            <a:noAutofit/>
          </a:bodyPr>
          <a:lstStyle/>
          <a:p>
            <a:pPr marL="0" indent="0" algn="ctr">
              <a:lnSpc>
                <a:spcPct val="114000"/>
              </a:lnSpc>
              <a:spcBef>
                <a:spcPts val="0"/>
              </a:spcBef>
              <a:spcAft>
                <a:spcPts val="1200"/>
              </a:spcAft>
              <a:buNone/>
            </a:pPr>
            <a:endParaRPr lang="en-US" sz="3700" b="1" dirty="0"/>
          </a:p>
          <a:p>
            <a:pPr marL="0" indent="0" algn="ctr">
              <a:lnSpc>
                <a:spcPct val="113999"/>
              </a:lnSpc>
              <a:spcBef>
                <a:spcPts val="0"/>
              </a:spcBef>
              <a:spcAft>
                <a:spcPts val="1200"/>
              </a:spcAft>
              <a:buNone/>
            </a:pPr>
            <a:r>
              <a:rPr lang="en-US" sz="3700" b="1" dirty="0">
                <a:latin typeface="Open Sans"/>
                <a:ea typeface="Open Sans"/>
                <a:cs typeface="Open Sans"/>
              </a:rPr>
              <a:t>Thank you for all your advocacy! </a:t>
            </a:r>
            <a:endParaRPr lang="en-US" sz="3700" b="1" dirty="0"/>
          </a:p>
        </p:txBody>
      </p:sp>
    </p:spTree>
    <p:extLst>
      <p:ext uri="{BB962C8B-B14F-4D97-AF65-F5344CB8AC3E}">
        <p14:creationId xmlns:p14="http://schemas.microsoft.com/office/powerpoint/2010/main" val="3222602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9F8F9F-4FA0-D479-6019-7491CB2581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1B0F95-BA98-33E2-EAB2-85773E632C9E}"/>
              </a:ext>
            </a:extLst>
          </p:cNvPr>
          <p:cNvSpPr>
            <a:spLocks noGrp="1"/>
          </p:cNvSpPr>
          <p:nvPr>
            <p:ph type="title"/>
          </p:nvPr>
        </p:nvSpPr>
        <p:spPr>
          <a:xfrm>
            <a:off x="457201" y="102393"/>
            <a:ext cx="7401491" cy="857250"/>
          </a:xfrm>
        </p:spPr>
        <p:txBody>
          <a:bodyPr>
            <a:normAutofit/>
          </a:bodyPr>
          <a:lstStyle/>
          <a:p>
            <a:r>
              <a:rPr lang="en-US" sz="3200" dirty="0">
                <a:solidFill>
                  <a:srgbClr val="FF0000"/>
                </a:solidFill>
                <a:latin typeface="Open Sans"/>
                <a:ea typeface="Open Sans"/>
                <a:cs typeface="Open Sans"/>
              </a:rPr>
              <a:t> </a:t>
            </a:r>
            <a:r>
              <a:rPr lang="en-US" sz="3200" dirty="0">
                <a:solidFill>
                  <a:srgbClr val="D50032"/>
                </a:solidFill>
                <a:latin typeface="Open Sans"/>
                <a:ea typeface="Open Sans"/>
                <a:cs typeface="Open Sans"/>
              </a:rPr>
              <a:t>Grassroots Inspiration and Action</a:t>
            </a:r>
            <a:endParaRPr lang="en-US" dirty="0">
              <a:solidFill>
                <a:srgbClr val="D50032"/>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E9584865-27A4-6FD4-5C5C-2923E0B36C1E}"/>
              </a:ext>
            </a:extLst>
          </p:cNvPr>
          <p:cNvSpPr>
            <a:spLocks noGrp="1"/>
          </p:cNvSpPr>
          <p:nvPr>
            <p:ph type="sldNum" sz="quarter" idx="12"/>
          </p:nvPr>
        </p:nvSpPr>
        <p:spPr/>
        <p:txBody>
          <a:bodyPr/>
          <a:lstStyle/>
          <a:p>
            <a:fld id="{307E6868-079E-1649-B8D1-459B42CE4DE3}" type="slidenum">
              <a:rPr lang="en-US" smtClean="0"/>
              <a:pPr/>
              <a:t>22</a:t>
            </a:fld>
            <a:endParaRPr lang="en-US" dirty="0"/>
          </a:p>
        </p:txBody>
      </p:sp>
      <p:sp>
        <p:nvSpPr>
          <p:cNvPr id="8" name="TextBox 7">
            <a:extLst>
              <a:ext uri="{FF2B5EF4-FFF2-40B4-BE49-F238E27FC236}">
                <a16:creationId xmlns:a16="http://schemas.microsoft.com/office/drawing/2014/main" id="{7CA79BD4-9CFA-B1FA-8656-D02BBA51E2B8}"/>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E22C3E2F-E253-D874-8610-022C1F57FE08}"/>
              </a:ext>
            </a:extLst>
          </p:cNvPr>
          <p:cNvSpPr>
            <a:spLocks noGrp="1"/>
          </p:cNvSpPr>
          <p:nvPr>
            <p:ph idx="1"/>
          </p:nvPr>
        </p:nvSpPr>
        <p:spPr>
          <a:xfrm>
            <a:off x="457201" y="1208314"/>
            <a:ext cx="8229599" cy="3522436"/>
          </a:xfrm>
        </p:spPr>
        <p:txBody>
          <a:bodyPr vert="horz" lIns="91440" tIns="45720" rIns="91440" bIns="45720" rtlCol="0" anchor="t">
            <a:noAutofit/>
          </a:bodyPr>
          <a:lstStyle/>
          <a:p>
            <a:pPr marL="0" indent="0" algn="ctr">
              <a:lnSpc>
                <a:spcPct val="113999"/>
              </a:lnSpc>
              <a:spcBef>
                <a:spcPts val="0"/>
              </a:spcBef>
              <a:spcAft>
                <a:spcPts val="1200"/>
              </a:spcAft>
              <a:buNone/>
            </a:pPr>
            <a:endParaRPr lang="en-US" sz="3600" b="1" dirty="0">
              <a:latin typeface="Open Sans"/>
              <a:ea typeface="Open Sans"/>
              <a:cs typeface="Arial"/>
            </a:endParaRPr>
          </a:p>
          <a:p>
            <a:pPr marL="0" indent="0" algn="ctr">
              <a:lnSpc>
                <a:spcPct val="113999"/>
              </a:lnSpc>
              <a:spcBef>
                <a:spcPts val="0"/>
              </a:spcBef>
              <a:spcAft>
                <a:spcPts val="1200"/>
              </a:spcAft>
              <a:buNone/>
            </a:pPr>
            <a:r>
              <a:rPr lang="en-US" sz="3600" b="1" dirty="0">
                <a:latin typeface="Open Sans"/>
                <a:ea typeface="Open Sans"/>
                <a:cs typeface="Arial"/>
              </a:rPr>
              <a:t>Who here has attended a lobby meeting so far this year?</a:t>
            </a:r>
            <a:endParaRPr lang="en-US" sz="3600" b="1" dirty="0">
              <a:latin typeface="Open Sans"/>
              <a:ea typeface="Open Sans"/>
            </a:endParaRPr>
          </a:p>
        </p:txBody>
      </p:sp>
    </p:spTree>
    <p:extLst>
      <p:ext uri="{BB962C8B-B14F-4D97-AF65-F5344CB8AC3E}">
        <p14:creationId xmlns:p14="http://schemas.microsoft.com/office/powerpoint/2010/main" val="1574846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DDA81-6585-9154-FB7B-3D503EFF2D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A83928-4666-1F87-AD3F-BA1810A745D6}"/>
              </a:ext>
            </a:extLst>
          </p:cNvPr>
          <p:cNvSpPr>
            <a:spLocks noGrp="1"/>
          </p:cNvSpPr>
          <p:nvPr>
            <p:ph type="title"/>
          </p:nvPr>
        </p:nvSpPr>
        <p:spPr>
          <a:xfrm>
            <a:off x="457201" y="102393"/>
            <a:ext cx="7401491" cy="857250"/>
          </a:xfrm>
        </p:spPr>
        <p:txBody>
          <a:bodyPr>
            <a:normAutofit/>
          </a:bodyPr>
          <a:lstStyle/>
          <a:p>
            <a:r>
              <a:rPr lang="en-US" sz="3200" dirty="0">
                <a:solidFill>
                  <a:srgbClr val="FF0000"/>
                </a:solidFill>
                <a:latin typeface="Open Sans"/>
                <a:ea typeface="Open Sans"/>
                <a:cs typeface="Open Sans"/>
              </a:rPr>
              <a:t> </a:t>
            </a:r>
            <a:r>
              <a:rPr lang="en-US" sz="3200" dirty="0">
                <a:solidFill>
                  <a:srgbClr val="D50032"/>
                </a:solidFill>
                <a:latin typeface="Open Sans"/>
                <a:ea typeface="Open Sans"/>
                <a:cs typeface="Open Sans"/>
              </a:rPr>
              <a:t>Grassroots Inspiration and Action</a:t>
            </a:r>
            <a:endParaRPr lang="en-US" dirty="0">
              <a:solidFill>
                <a:srgbClr val="D50032"/>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ACFB3119-8471-B4E3-AAB3-185EFC9609C6}"/>
              </a:ext>
            </a:extLst>
          </p:cNvPr>
          <p:cNvSpPr>
            <a:spLocks noGrp="1"/>
          </p:cNvSpPr>
          <p:nvPr>
            <p:ph type="sldNum" sz="quarter" idx="12"/>
          </p:nvPr>
        </p:nvSpPr>
        <p:spPr/>
        <p:txBody>
          <a:bodyPr/>
          <a:lstStyle/>
          <a:p>
            <a:fld id="{307E6868-079E-1649-B8D1-459B42CE4DE3}" type="slidenum">
              <a:rPr lang="en-US" smtClean="0"/>
              <a:pPr/>
              <a:t>23</a:t>
            </a:fld>
            <a:endParaRPr lang="en-US" dirty="0"/>
          </a:p>
        </p:txBody>
      </p:sp>
      <p:sp>
        <p:nvSpPr>
          <p:cNvPr id="8" name="TextBox 7">
            <a:extLst>
              <a:ext uri="{FF2B5EF4-FFF2-40B4-BE49-F238E27FC236}">
                <a16:creationId xmlns:a16="http://schemas.microsoft.com/office/drawing/2014/main" id="{2BAF2606-28BB-628A-6856-63BC91F1D9C6}"/>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C36B9350-B21D-4313-D4E2-AB2F176C2357}"/>
              </a:ext>
            </a:extLst>
          </p:cNvPr>
          <p:cNvSpPr>
            <a:spLocks noGrp="1"/>
          </p:cNvSpPr>
          <p:nvPr>
            <p:ph idx="1"/>
          </p:nvPr>
        </p:nvSpPr>
        <p:spPr>
          <a:xfrm>
            <a:off x="457201" y="1208314"/>
            <a:ext cx="8229599" cy="3522436"/>
          </a:xfrm>
        </p:spPr>
        <p:txBody>
          <a:bodyPr vert="horz" lIns="91440" tIns="45720" rIns="91440" bIns="45720" rtlCol="0" anchor="t">
            <a:noAutofit/>
          </a:bodyPr>
          <a:lstStyle/>
          <a:p>
            <a:pPr marL="0" indent="0" algn="ctr">
              <a:lnSpc>
                <a:spcPct val="113999"/>
              </a:lnSpc>
              <a:spcBef>
                <a:spcPts val="0"/>
              </a:spcBef>
              <a:spcAft>
                <a:spcPts val="1200"/>
              </a:spcAft>
              <a:buNone/>
            </a:pPr>
            <a:endParaRPr lang="en-US" sz="3200" b="1" dirty="0">
              <a:latin typeface="Open Sans"/>
              <a:ea typeface="Open Sans"/>
              <a:cs typeface="Arial"/>
            </a:endParaRPr>
          </a:p>
          <a:p>
            <a:pPr marL="0" indent="0" algn="ctr">
              <a:lnSpc>
                <a:spcPct val="113999"/>
              </a:lnSpc>
              <a:spcBef>
                <a:spcPts val="0"/>
              </a:spcBef>
              <a:spcAft>
                <a:spcPts val="1200"/>
              </a:spcAft>
              <a:buNone/>
            </a:pPr>
            <a:r>
              <a:rPr lang="en-US" sz="3200" b="1" dirty="0">
                <a:latin typeface="Open Sans"/>
                <a:ea typeface="Open Sans"/>
                <a:cs typeface="Arial"/>
              </a:rPr>
              <a:t>Do we have any new advocates attend their first lobby meeting on the call today?</a:t>
            </a:r>
            <a:endParaRPr lang="en-US" sz="3200" b="1" dirty="0">
              <a:latin typeface="Open Sans"/>
            </a:endParaRPr>
          </a:p>
        </p:txBody>
      </p:sp>
    </p:spTree>
    <p:extLst>
      <p:ext uri="{BB962C8B-B14F-4D97-AF65-F5344CB8AC3E}">
        <p14:creationId xmlns:p14="http://schemas.microsoft.com/office/powerpoint/2010/main" val="2214792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8990F-3589-0E54-3AE4-C9BCEA873B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9FE9CE-BC7D-4F9C-30E9-6FE70FA229F8}"/>
              </a:ext>
            </a:extLst>
          </p:cNvPr>
          <p:cNvSpPr>
            <a:spLocks noGrp="1"/>
          </p:cNvSpPr>
          <p:nvPr>
            <p:ph type="title"/>
          </p:nvPr>
        </p:nvSpPr>
        <p:spPr>
          <a:xfrm>
            <a:off x="457201" y="102393"/>
            <a:ext cx="7401491" cy="857250"/>
          </a:xfrm>
        </p:spPr>
        <p:txBody>
          <a:bodyPr>
            <a:normAutofit/>
          </a:bodyPr>
          <a:lstStyle/>
          <a:p>
            <a:r>
              <a:rPr lang="en-US" sz="3200" dirty="0">
                <a:solidFill>
                  <a:srgbClr val="FF0000"/>
                </a:solidFill>
                <a:latin typeface="Open Sans"/>
                <a:ea typeface="Open Sans"/>
                <a:cs typeface="Open Sans"/>
              </a:rPr>
              <a:t> </a:t>
            </a:r>
            <a:r>
              <a:rPr lang="en-US" sz="3200" dirty="0">
                <a:solidFill>
                  <a:srgbClr val="D50032"/>
                </a:solidFill>
                <a:latin typeface="Open Sans"/>
                <a:ea typeface="Open Sans"/>
                <a:cs typeface="Open Sans"/>
              </a:rPr>
              <a:t>Grassroots Inspiration and Action</a:t>
            </a:r>
            <a:endParaRPr lang="en-US" dirty="0">
              <a:solidFill>
                <a:srgbClr val="D50032"/>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7A2A3193-D8F8-FB40-25D1-D7263DA037FE}"/>
              </a:ext>
            </a:extLst>
          </p:cNvPr>
          <p:cNvSpPr>
            <a:spLocks noGrp="1"/>
          </p:cNvSpPr>
          <p:nvPr>
            <p:ph type="sldNum" sz="quarter" idx="12"/>
          </p:nvPr>
        </p:nvSpPr>
        <p:spPr/>
        <p:txBody>
          <a:bodyPr/>
          <a:lstStyle/>
          <a:p>
            <a:fld id="{307E6868-079E-1649-B8D1-459B42CE4DE3}" type="slidenum">
              <a:rPr lang="en-US" smtClean="0"/>
              <a:pPr/>
              <a:t>24</a:t>
            </a:fld>
            <a:endParaRPr lang="en-US" dirty="0"/>
          </a:p>
        </p:txBody>
      </p:sp>
      <p:sp>
        <p:nvSpPr>
          <p:cNvPr id="8" name="TextBox 7">
            <a:extLst>
              <a:ext uri="{FF2B5EF4-FFF2-40B4-BE49-F238E27FC236}">
                <a16:creationId xmlns:a16="http://schemas.microsoft.com/office/drawing/2014/main" id="{3F96A87D-B486-8555-435B-7F4BE6B3C493}"/>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E9790717-7DBB-402E-B33B-C335267CBB30}"/>
              </a:ext>
            </a:extLst>
          </p:cNvPr>
          <p:cNvSpPr>
            <a:spLocks noGrp="1"/>
          </p:cNvSpPr>
          <p:nvPr>
            <p:ph idx="1"/>
          </p:nvPr>
        </p:nvSpPr>
        <p:spPr>
          <a:xfrm>
            <a:off x="457201" y="1208314"/>
            <a:ext cx="8229599" cy="3522436"/>
          </a:xfrm>
        </p:spPr>
        <p:txBody>
          <a:bodyPr vert="horz" lIns="91440" tIns="45720" rIns="91440" bIns="45720" rtlCol="0" anchor="t">
            <a:noAutofit/>
          </a:bodyPr>
          <a:lstStyle/>
          <a:p>
            <a:pPr marL="0" indent="0" algn="ctr">
              <a:lnSpc>
                <a:spcPct val="113999"/>
              </a:lnSpc>
              <a:spcBef>
                <a:spcPts val="0"/>
              </a:spcBef>
              <a:spcAft>
                <a:spcPts val="1200"/>
              </a:spcAft>
              <a:buNone/>
            </a:pPr>
            <a:endParaRPr lang="en-US" sz="3200" b="1" dirty="0">
              <a:latin typeface="Arial"/>
              <a:ea typeface="Open Sans"/>
              <a:cs typeface="Arial"/>
            </a:endParaRPr>
          </a:p>
          <a:p>
            <a:pPr marL="0" indent="0" algn="ctr">
              <a:lnSpc>
                <a:spcPct val="113999"/>
              </a:lnSpc>
              <a:spcBef>
                <a:spcPts val="0"/>
              </a:spcBef>
              <a:spcAft>
                <a:spcPts val="1200"/>
              </a:spcAft>
              <a:buNone/>
            </a:pPr>
            <a:r>
              <a:rPr lang="en-US" sz="3200" b="1" dirty="0">
                <a:latin typeface="Open Sans"/>
                <a:ea typeface="Open Sans"/>
                <a:cs typeface="Arial"/>
              </a:rPr>
              <a:t>How many of you heard </a:t>
            </a:r>
            <a:r>
              <a:rPr lang="en-US" sz="3200" b="1" i="1" dirty="0">
                <a:latin typeface="Open Sans"/>
                <a:ea typeface="Open Sans"/>
                <a:cs typeface="Arial"/>
              </a:rPr>
              <a:t>“waste, fraud, and abuse”</a:t>
            </a:r>
            <a:r>
              <a:rPr lang="en-US" sz="3200" b="1" dirty="0">
                <a:latin typeface="Open Sans"/>
                <a:ea typeface="Open Sans"/>
                <a:cs typeface="Arial"/>
              </a:rPr>
              <a:t> rhetoric in your meetings and what was your response?</a:t>
            </a:r>
            <a:endParaRPr lang="en-US" sz="3200" b="1" dirty="0">
              <a:latin typeface="Open Sans"/>
            </a:endParaRPr>
          </a:p>
        </p:txBody>
      </p:sp>
    </p:spTree>
    <p:extLst>
      <p:ext uri="{BB962C8B-B14F-4D97-AF65-F5344CB8AC3E}">
        <p14:creationId xmlns:p14="http://schemas.microsoft.com/office/powerpoint/2010/main" val="36113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8990F-3589-0E54-3AE4-C9BCEA873B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9FE9CE-BC7D-4F9C-30E9-6FE70FA229F8}"/>
              </a:ext>
            </a:extLst>
          </p:cNvPr>
          <p:cNvSpPr>
            <a:spLocks noGrp="1"/>
          </p:cNvSpPr>
          <p:nvPr>
            <p:ph type="title"/>
          </p:nvPr>
        </p:nvSpPr>
        <p:spPr>
          <a:xfrm>
            <a:off x="457201" y="102393"/>
            <a:ext cx="7401491" cy="857250"/>
          </a:xfrm>
        </p:spPr>
        <p:txBody>
          <a:bodyPr>
            <a:normAutofit/>
          </a:bodyPr>
          <a:lstStyle/>
          <a:p>
            <a:r>
              <a:rPr lang="en-US" sz="3200" dirty="0">
                <a:solidFill>
                  <a:srgbClr val="FF0000"/>
                </a:solidFill>
                <a:latin typeface="Open Sans"/>
                <a:ea typeface="Open Sans"/>
                <a:cs typeface="Open Sans"/>
              </a:rPr>
              <a:t> </a:t>
            </a:r>
            <a:r>
              <a:rPr lang="en-US" sz="3200" dirty="0">
                <a:solidFill>
                  <a:srgbClr val="D50032"/>
                </a:solidFill>
                <a:latin typeface="Open Sans"/>
                <a:ea typeface="Open Sans"/>
                <a:cs typeface="Open Sans"/>
              </a:rPr>
              <a:t>Grassroots Inspiration and Action</a:t>
            </a:r>
            <a:endParaRPr lang="en-US" dirty="0">
              <a:solidFill>
                <a:srgbClr val="D50032"/>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7A2A3193-D8F8-FB40-25D1-D7263DA037FE}"/>
              </a:ext>
            </a:extLst>
          </p:cNvPr>
          <p:cNvSpPr>
            <a:spLocks noGrp="1"/>
          </p:cNvSpPr>
          <p:nvPr>
            <p:ph type="sldNum" sz="quarter" idx="12"/>
          </p:nvPr>
        </p:nvSpPr>
        <p:spPr/>
        <p:txBody>
          <a:bodyPr/>
          <a:lstStyle/>
          <a:p>
            <a:fld id="{307E6868-079E-1649-B8D1-459B42CE4DE3}" type="slidenum">
              <a:rPr lang="en-US" smtClean="0"/>
              <a:pPr/>
              <a:t>25</a:t>
            </a:fld>
            <a:endParaRPr lang="en-US" dirty="0"/>
          </a:p>
        </p:txBody>
      </p:sp>
      <p:sp>
        <p:nvSpPr>
          <p:cNvPr id="8" name="TextBox 7">
            <a:extLst>
              <a:ext uri="{FF2B5EF4-FFF2-40B4-BE49-F238E27FC236}">
                <a16:creationId xmlns:a16="http://schemas.microsoft.com/office/drawing/2014/main" id="{3F96A87D-B486-8555-435B-7F4BE6B3C493}"/>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E9790717-7DBB-402E-B33B-C335267CBB30}"/>
              </a:ext>
            </a:extLst>
          </p:cNvPr>
          <p:cNvSpPr>
            <a:spLocks noGrp="1"/>
          </p:cNvSpPr>
          <p:nvPr>
            <p:ph idx="1"/>
          </p:nvPr>
        </p:nvSpPr>
        <p:spPr>
          <a:xfrm>
            <a:off x="457201" y="1381749"/>
            <a:ext cx="8229599" cy="3522436"/>
          </a:xfrm>
        </p:spPr>
        <p:txBody>
          <a:bodyPr vert="horz" lIns="91440" tIns="45720" rIns="91440" bIns="45720" rtlCol="0" anchor="t">
            <a:noAutofit/>
          </a:bodyPr>
          <a:lstStyle/>
          <a:p>
            <a:pPr marL="0" indent="0" algn="ctr">
              <a:lnSpc>
                <a:spcPct val="113999"/>
              </a:lnSpc>
              <a:spcBef>
                <a:spcPts val="0"/>
              </a:spcBef>
              <a:spcAft>
                <a:spcPts val="1200"/>
              </a:spcAft>
              <a:buNone/>
            </a:pPr>
            <a:r>
              <a:rPr lang="en-US" sz="35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So what happens when the conversation in your meetings does not go as planned? How do you respond</a:t>
            </a:r>
            <a:r>
              <a:rPr lang="es-419" sz="35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endParaRPr lang="en-US" sz="35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15209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8990F-3589-0E54-3AE4-C9BCEA873B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9FE9CE-BC7D-4F9C-30E9-6FE70FA229F8}"/>
              </a:ext>
            </a:extLst>
          </p:cNvPr>
          <p:cNvSpPr>
            <a:spLocks noGrp="1"/>
          </p:cNvSpPr>
          <p:nvPr>
            <p:ph type="title"/>
          </p:nvPr>
        </p:nvSpPr>
        <p:spPr>
          <a:xfrm>
            <a:off x="457201" y="102393"/>
            <a:ext cx="7401491" cy="857250"/>
          </a:xfrm>
        </p:spPr>
        <p:txBody>
          <a:bodyPr>
            <a:normAutofit/>
          </a:bodyPr>
          <a:lstStyle/>
          <a:p>
            <a:r>
              <a:rPr lang="en-US" sz="3200" dirty="0">
                <a:solidFill>
                  <a:srgbClr val="FF0000"/>
                </a:solidFill>
                <a:latin typeface="Open Sans"/>
                <a:ea typeface="Open Sans"/>
                <a:cs typeface="Open Sans"/>
              </a:rPr>
              <a:t> </a:t>
            </a:r>
            <a:r>
              <a:rPr lang="en-US" sz="3200" dirty="0">
                <a:solidFill>
                  <a:srgbClr val="D50032"/>
                </a:solidFill>
                <a:latin typeface="Open Sans"/>
                <a:ea typeface="Open Sans"/>
                <a:cs typeface="Open Sans"/>
              </a:rPr>
              <a:t>Grassroots Inspiration and Action</a:t>
            </a:r>
            <a:endParaRPr lang="en-US" dirty="0">
              <a:solidFill>
                <a:srgbClr val="D50032"/>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7A2A3193-D8F8-FB40-25D1-D7263DA037FE}"/>
              </a:ext>
            </a:extLst>
          </p:cNvPr>
          <p:cNvSpPr>
            <a:spLocks noGrp="1"/>
          </p:cNvSpPr>
          <p:nvPr>
            <p:ph type="sldNum" sz="quarter" idx="12"/>
          </p:nvPr>
        </p:nvSpPr>
        <p:spPr/>
        <p:txBody>
          <a:bodyPr/>
          <a:lstStyle/>
          <a:p>
            <a:fld id="{307E6868-079E-1649-B8D1-459B42CE4DE3}" type="slidenum">
              <a:rPr lang="en-US" smtClean="0"/>
              <a:pPr/>
              <a:t>26</a:t>
            </a:fld>
            <a:endParaRPr lang="en-US" dirty="0"/>
          </a:p>
        </p:txBody>
      </p:sp>
      <p:sp>
        <p:nvSpPr>
          <p:cNvPr id="8" name="TextBox 7">
            <a:extLst>
              <a:ext uri="{FF2B5EF4-FFF2-40B4-BE49-F238E27FC236}">
                <a16:creationId xmlns:a16="http://schemas.microsoft.com/office/drawing/2014/main" id="{3F96A87D-B486-8555-435B-7F4BE6B3C493}"/>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12" name="Content Placeholder 11">
            <a:extLst>
              <a:ext uri="{FF2B5EF4-FFF2-40B4-BE49-F238E27FC236}">
                <a16:creationId xmlns:a16="http://schemas.microsoft.com/office/drawing/2014/main" id="{349DAD0C-590C-272F-0413-E8C10D48C508}"/>
              </a:ext>
            </a:extLst>
          </p:cNvPr>
          <p:cNvSpPr>
            <a:spLocks noGrp="1"/>
          </p:cNvSpPr>
          <p:nvPr>
            <p:ph idx="1"/>
          </p:nvPr>
        </p:nvSpPr>
        <p:spPr/>
        <p:txBody>
          <a:bodyPr>
            <a:normAutofit/>
          </a:bodyPr>
          <a:lstStyle/>
          <a:p>
            <a:pPr marL="0" indent="0" algn="ctr">
              <a:buNone/>
            </a:pPr>
            <a:r>
              <a:rPr lang="en-US" sz="34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Do you feel more confident now that you can better handle challenging situations in a lobby meeting?</a:t>
            </a:r>
            <a:r>
              <a:rPr lang="en-US" sz="3400" b="1" dirty="0">
                <a:effectLst/>
                <a:latin typeface="Open Sans" panose="020B0606030504020204" pitchFamily="34" charset="0"/>
                <a:ea typeface="Open Sans" panose="020B0606030504020204" pitchFamily="34" charset="0"/>
                <a:cs typeface="Open Sans" panose="020B0606030504020204" pitchFamily="34" charset="0"/>
              </a:rPr>
              <a:t> </a:t>
            </a:r>
            <a:endParaRPr lang="en-US" sz="34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87044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90DD24-74D1-B790-9461-5AEF6AD163E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F7C656B-2086-0B3B-32C3-7D39E320726A}"/>
              </a:ext>
            </a:extLst>
          </p:cNvPr>
          <p:cNvSpPr>
            <a:spLocks noGrp="1"/>
          </p:cNvSpPr>
          <p:nvPr>
            <p:ph type="title"/>
          </p:nvPr>
        </p:nvSpPr>
        <p:spPr/>
        <p:txBody>
          <a:bodyPr/>
          <a:lstStyle/>
          <a:p>
            <a:r>
              <a:rPr lang="en-US" dirty="0"/>
              <a:t>Announcements</a:t>
            </a:r>
          </a:p>
        </p:txBody>
      </p:sp>
    </p:spTree>
    <p:extLst>
      <p:ext uri="{BB962C8B-B14F-4D97-AF65-F5344CB8AC3E}">
        <p14:creationId xmlns:p14="http://schemas.microsoft.com/office/powerpoint/2010/main" val="3454866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dirty="0">
                <a:solidFill>
                  <a:srgbClr val="D50032"/>
                </a:solidFill>
                <a:latin typeface="Open Sans"/>
                <a:ea typeface="Open Sans"/>
                <a:cs typeface="Open Sans"/>
              </a:rPr>
              <a:t>Closing Announcements</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28</a:t>
            </a:fld>
            <a:endParaRPr lang="en-US" dirty="0"/>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767298" y="1744117"/>
            <a:ext cx="3919502"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3999"/>
              </a:lnSpc>
              <a:spcBef>
                <a:spcPts val="0"/>
              </a:spcBef>
              <a:spcAft>
                <a:spcPts val="600"/>
              </a:spcAft>
              <a:buNone/>
            </a:pPr>
            <a:r>
              <a:rPr lang="en-US" sz="2000" b="1" dirty="0">
                <a:latin typeface="Open Sans"/>
                <a:ea typeface="Open Sans"/>
                <a:cs typeface="Open Sans"/>
              </a:rPr>
              <a:t>Lisa Marchal</a:t>
            </a:r>
            <a:endParaRPr lang="en-US" dirty="0"/>
          </a:p>
          <a:p>
            <a:pPr marL="115570" indent="0">
              <a:spcBef>
                <a:spcPts val="0"/>
              </a:spcBef>
              <a:buNone/>
            </a:pPr>
            <a:r>
              <a:rPr lang="en-US" sz="2000" dirty="0">
                <a:solidFill>
                  <a:srgbClr val="080F0F"/>
                </a:solidFill>
                <a:latin typeface="Open Sans"/>
                <a:ea typeface="Open Sans"/>
                <a:cs typeface="Open Sans"/>
              </a:rPr>
              <a:t>Senior Manager, </a:t>
            </a:r>
            <a:br>
              <a:rPr lang="en-US" sz="2000" dirty="0">
                <a:latin typeface="Open Sans"/>
                <a:ea typeface="Open Sans"/>
                <a:cs typeface="Open Sans"/>
              </a:rPr>
            </a:br>
            <a:r>
              <a:rPr lang="en-US" sz="2000" dirty="0">
                <a:solidFill>
                  <a:srgbClr val="080F0F"/>
                </a:solidFill>
                <a:latin typeface="Open Sans"/>
                <a:ea typeface="Open Sans"/>
                <a:cs typeface="Open Sans"/>
              </a:rPr>
              <a:t>Grassroots Impact</a:t>
            </a:r>
            <a:endParaRPr lang="en-US" sz="2000" dirty="0">
              <a:solidFill>
                <a:srgbClr val="080F0F"/>
              </a:solidFill>
            </a:endParaRPr>
          </a:p>
          <a:p>
            <a:pPr marL="115570" indent="0">
              <a:spcBef>
                <a:spcPts val="0"/>
              </a:spcBef>
              <a:buNone/>
            </a:pPr>
            <a:r>
              <a:rPr lang="en-US" sz="2000" dirty="0">
                <a:latin typeface="Open Sans"/>
                <a:ea typeface="Open Sans"/>
                <a:cs typeface="Open Sans"/>
                <a:hlinkClick r:id="rId2"/>
              </a:rPr>
              <a:t>lmarchal@results.org</a:t>
            </a:r>
            <a:endParaRPr lang="en-US" dirty="0"/>
          </a:p>
          <a:p>
            <a:pPr marL="115570" indent="0">
              <a:spcBef>
                <a:spcPts val="0"/>
              </a:spcBef>
              <a:buNone/>
            </a:pPr>
            <a:endParaRPr lang="en-US" dirty="0"/>
          </a:p>
          <a:p>
            <a:pPr marL="115570" indent="0">
              <a:buFont typeface="Arial"/>
              <a:buNone/>
            </a:pPr>
            <a:endParaRPr lang="en-US" sz="2000" dirty="0"/>
          </a:p>
          <a:p>
            <a:pPr>
              <a:buFont typeface="Arial"/>
              <a:buChar char="•"/>
            </a:pPr>
            <a:endParaRPr lang="en-US" sz="2000" dirty="0"/>
          </a:p>
        </p:txBody>
      </p:sp>
      <p:pic>
        <p:nvPicPr>
          <p:cNvPr id="2" name="Picture 1">
            <a:extLst>
              <a:ext uri="{FF2B5EF4-FFF2-40B4-BE49-F238E27FC236}">
                <a16:creationId xmlns:a16="http://schemas.microsoft.com/office/drawing/2014/main" id="{A80B31E5-B22B-834D-D16E-1E6854B37318}"/>
              </a:ext>
            </a:extLst>
          </p:cNvPr>
          <p:cNvPicPr>
            <a:picLocks noChangeAspect="1"/>
          </p:cNvPicPr>
          <p:nvPr/>
        </p:nvPicPr>
        <p:blipFill>
          <a:blip r:embed="rId3"/>
          <a:stretch>
            <a:fillRect/>
          </a:stretch>
        </p:blipFill>
        <p:spPr>
          <a:xfrm>
            <a:off x="2269671" y="1170319"/>
            <a:ext cx="2507691" cy="2507691"/>
          </a:xfrm>
          <a:prstGeom prst="rect">
            <a:avLst/>
          </a:prstGeom>
        </p:spPr>
      </p:pic>
    </p:spTree>
    <p:extLst>
      <p:ext uri="{BB962C8B-B14F-4D97-AF65-F5344CB8AC3E}">
        <p14:creationId xmlns:p14="http://schemas.microsoft.com/office/powerpoint/2010/main" val="4129760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2FE-FF0D-B8DA-D04A-3C27AAC98637}"/>
              </a:ext>
            </a:extLst>
          </p:cNvPr>
          <p:cNvSpPr>
            <a:spLocks noGrp="1"/>
          </p:cNvSpPr>
          <p:nvPr>
            <p:ph type="title"/>
          </p:nvPr>
        </p:nvSpPr>
        <p:spPr>
          <a:xfrm>
            <a:off x="871253" y="102393"/>
            <a:ext cx="7401491" cy="857250"/>
          </a:xfrm>
        </p:spPr>
        <p:txBody>
          <a:bodyPr/>
          <a:lstStyle/>
          <a:p>
            <a:r>
              <a:rPr lang="en-US" dirty="0">
                <a:solidFill>
                  <a:srgbClr val="D50032"/>
                </a:solidFill>
              </a:rPr>
              <a:t>Thank you for joining us!</a:t>
            </a:r>
          </a:p>
        </p:txBody>
      </p:sp>
      <p:sp>
        <p:nvSpPr>
          <p:cNvPr id="3" name="Content Placeholder 2">
            <a:extLst>
              <a:ext uri="{FF2B5EF4-FFF2-40B4-BE49-F238E27FC236}">
                <a16:creationId xmlns:a16="http://schemas.microsoft.com/office/drawing/2014/main" id="{FFDFEF41-47D9-E0FA-9957-E7AFA30C6215}"/>
              </a:ext>
            </a:extLst>
          </p:cNvPr>
          <p:cNvSpPr>
            <a:spLocks noGrp="1"/>
          </p:cNvSpPr>
          <p:nvPr>
            <p:ph idx="1"/>
          </p:nvPr>
        </p:nvSpPr>
        <p:spPr>
          <a:xfrm>
            <a:off x="457199" y="1372791"/>
            <a:ext cx="8229600" cy="3394472"/>
          </a:xfrm>
        </p:spPr>
        <p:txBody>
          <a:bodyPr>
            <a:normAutofit/>
          </a:bodyPr>
          <a:lstStyle/>
          <a:p>
            <a:pPr marL="0" marR="0" lvl="0" indent="0" algn="ctr" defTabSz="457200" rtl="0" eaLnBrk="1" fontAlgn="auto" latinLnBrk="0" hangingPunct="1">
              <a:lnSpc>
                <a:spcPct val="114000"/>
              </a:lnSpc>
              <a:spcBef>
                <a:spcPts val="0"/>
              </a:spcBef>
              <a:spcAft>
                <a:spcPts val="1200"/>
              </a:spcAft>
              <a:buClrTx/>
              <a:buSzTx/>
              <a:buFontTx/>
              <a:buNone/>
              <a:tabLst/>
              <a:defRPr/>
            </a:pPr>
            <a:r>
              <a:rPr kumimoji="0" lang="en-US" sz="3200" b="1"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Who is joining you in the room today?</a:t>
            </a:r>
            <a:endParaRPr kumimoji="0" lang="en-US" sz="32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14000"/>
              </a:lnSpc>
              <a:spcBef>
                <a:spcPts val="0"/>
              </a:spcBef>
              <a:spcAft>
                <a:spcPts val="0"/>
              </a:spcAft>
              <a:buClrTx/>
              <a:buSzTx/>
              <a:buFontTx/>
              <a:buNone/>
              <a:tabLst/>
              <a:defRPr/>
            </a:pPr>
            <a:r>
              <a:rPr lang="en-US"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Please c</a:t>
            </a:r>
            <a:r>
              <a:rPr kumimoji="0" lang="en-US" sz="24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omplete the Zoom poll by indicating the number of people in the room with you today </a:t>
            </a:r>
          </a:p>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(including yourself).</a:t>
            </a:r>
          </a:p>
        </p:txBody>
      </p:sp>
      <p:sp>
        <p:nvSpPr>
          <p:cNvPr id="5" name="Slide Number Placeholder 4">
            <a:extLst>
              <a:ext uri="{FF2B5EF4-FFF2-40B4-BE49-F238E27FC236}">
                <a16:creationId xmlns:a16="http://schemas.microsoft.com/office/drawing/2014/main" id="{8171BF81-E875-4938-C500-E04239D64901}"/>
              </a:ext>
            </a:extLst>
          </p:cNvPr>
          <p:cNvSpPr>
            <a:spLocks noGrp="1"/>
          </p:cNvSpPr>
          <p:nvPr>
            <p:ph type="sldNum" sz="quarter" idx="12"/>
          </p:nvPr>
        </p:nvSpPr>
        <p:spPr/>
        <p:txBody>
          <a:bodyPr/>
          <a:lstStyle/>
          <a:p>
            <a:fld id="{307E6868-079E-1649-B8D1-459B42CE4DE3}" type="slidenum">
              <a:rPr lang="en-US" smtClean="0"/>
              <a:t>29</a:t>
            </a:fld>
            <a:endParaRPr lang="en-US" dirty="0"/>
          </a:p>
        </p:txBody>
      </p:sp>
    </p:spTree>
    <p:extLst>
      <p:ext uri="{BB962C8B-B14F-4D97-AF65-F5344CB8AC3E}">
        <p14:creationId xmlns:p14="http://schemas.microsoft.com/office/powerpoint/2010/main" val="1923317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76A816-C1A6-1DE7-AF6B-5981150992C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214809" y="1324785"/>
            <a:ext cx="2783926" cy="2778767"/>
          </a:xfrm>
          <a:prstGeom prst="rect">
            <a:avLst/>
          </a:prstGeom>
        </p:spPr>
      </p:pic>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077791" y="1949605"/>
            <a:ext cx="4038600" cy="1828801"/>
          </a:xfrm>
        </p:spPr>
        <p:txBody>
          <a:bodyPr vert="horz" lIns="91440" tIns="45720" rIns="91440" bIns="45720" rtlCol="0" anchor="t">
            <a:normAutofit/>
          </a:bodyPr>
          <a:lstStyle/>
          <a:p>
            <a:pPr marL="0" indent="0">
              <a:buNone/>
            </a:pPr>
            <a:r>
              <a:rPr lang="en-US" b="1" dirty="0">
                <a:latin typeface="Open Sans"/>
                <a:ea typeface="Open Sans"/>
                <a:cs typeface="Open Sans"/>
              </a:rPr>
              <a:t>Joanne Carter</a:t>
            </a:r>
            <a:br>
              <a:rPr lang="en-US" sz="2800" b="1" dirty="0">
                <a:latin typeface="Open Sans"/>
              </a:rPr>
            </a:br>
            <a:r>
              <a:rPr lang="en-US" dirty="0">
                <a:latin typeface="Open Sans"/>
                <a:ea typeface="Open Sans"/>
                <a:cs typeface="Open Sans"/>
              </a:rPr>
              <a:t>Executive Director</a:t>
            </a:r>
            <a:endParaRPr lang="en-US" dirty="0"/>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3498"/>
            <a:ext cx="7401491" cy="857250"/>
          </a:xfrm>
        </p:spPr>
        <p:txBody>
          <a:bodyPr/>
          <a:lstStyle/>
          <a:p>
            <a:r>
              <a:rPr lang="en-US" dirty="0">
                <a:solidFill>
                  <a:srgbClr val="D50032"/>
                </a:solidFill>
              </a:rPr>
              <a:t>Welcome!</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3</a:t>
            </a:fld>
            <a:endParaRPr lang="en-US" dirty="0"/>
          </a:p>
        </p:txBody>
      </p:sp>
    </p:spTree>
    <p:extLst>
      <p:ext uri="{BB962C8B-B14F-4D97-AF65-F5344CB8AC3E}">
        <p14:creationId xmlns:p14="http://schemas.microsoft.com/office/powerpoint/2010/main" val="3602349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630CF-CC75-9925-CF25-7DE0BC1B60D3}"/>
              </a:ext>
            </a:extLst>
          </p:cNvPr>
          <p:cNvSpPr>
            <a:spLocks noGrp="1"/>
          </p:cNvSpPr>
          <p:nvPr>
            <p:ph type="title"/>
          </p:nvPr>
        </p:nvSpPr>
        <p:spPr>
          <a:xfrm>
            <a:off x="871254" y="169979"/>
            <a:ext cx="7401491" cy="857250"/>
          </a:xfrm>
        </p:spPr>
        <p:txBody>
          <a:bodyPr>
            <a:noAutofit/>
          </a:bodyPr>
          <a:lstStyle/>
          <a:p>
            <a:r>
              <a:rPr lang="en-US" sz="2800" dirty="0">
                <a:solidFill>
                  <a:srgbClr val="D50032"/>
                </a:solidFill>
              </a:rPr>
              <a:t>Need help filling out FY26 appropriations forms?</a:t>
            </a:r>
          </a:p>
        </p:txBody>
      </p:sp>
      <p:sp>
        <p:nvSpPr>
          <p:cNvPr id="3" name="Content Placeholder 2">
            <a:extLst>
              <a:ext uri="{FF2B5EF4-FFF2-40B4-BE49-F238E27FC236}">
                <a16:creationId xmlns:a16="http://schemas.microsoft.com/office/drawing/2014/main" id="{D0DEFEBF-14B8-13C4-5F37-B466D80E0A96}"/>
              </a:ext>
            </a:extLst>
          </p:cNvPr>
          <p:cNvSpPr>
            <a:spLocks noGrp="1"/>
          </p:cNvSpPr>
          <p:nvPr>
            <p:ph idx="1"/>
          </p:nvPr>
        </p:nvSpPr>
        <p:spPr/>
        <p:txBody>
          <a:bodyPr>
            <a:normAutofit fontScale="70000" lnSpcReduction="20000"/>
          </a:bodyPr>
          <a:lstStyle/>
          <a:p>
            <a:pPr marL="0" indent="0" algn="ctr">
              <a:buNone/>
            </a:pPr>
            <a:r>
              <a:rPr lang="en-US" sz="3800" b="1"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Join our </a:t>
            </a:r>
            <a:r>
              <a:rPr lang="en-US" sz="3800" b="1" dirty="0">
                <a:solidFill>
                  <a:srgbClr val="080F0F"/>
                </a:solidFill>
                <a:latin typeface="Open Sans" panose="020B0606030504020204" pitchFamily="34" charset="0"/>
                <a:ea typeface="Open Sans" panose="020B0606030504020204" pitchFamily="34" charset="0"/>
                <a:cs typeface="Open Sans" panose="020B0606030504020204" pitchFamily="34" charset="0"/>
              </a:rPr>
              <a:t>Appropriations Forms Office Hour,</a:t>
            </a:r>
          </a:p>
          <a:p>
            <a:pPr marL="0" indent="0" algn="ctr">
              <a:buNone/>
            </a:pPr>
            <a:r>
              <a:rPr lang="en-US" sz="3800" b="1"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Fridays in April, 1:00 p.m. ET</a:t>
            </a:r>
          </a:p>
          <a:p>
            <a:pPr marL="0" indent="0" algn="ctr">
              <a:buNone/>
            </a:pPr>
            <a:endParaRPr lang="en-US"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34000"/>
              </a:lnSpc>
              <a:spcBef>
                <a:spcPts val="0"/>
              </a:spcBef>
              <a:spcAft>
                <a:spcPts val="600"/>
              </a:spcAft>
              <a:buNone/>
            </a:pPr>
            <a:r>
              <a:rPr lang="en-US"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Senior Associate Katie Fleischer will be available each Friday in </a:t>
            </a:r>
            <a:r>
              <a:rPr lang="en-US" dirty="0">
                <a:solidFill>
                  <a:srgbClr val="080F0F"/>
                </a:solidFill>
                <a:latin typeface="Open Sans" panose="020B0606030504020204" pitchFamily="34" charset="0"/>
                <a:ea typeface="Open Sans" panose="020B0606030504020204" pitchFamily="34" charset="0"/>
                <a:cs typeface="Open Sans" panose="020B0606030504020204" pitchFamily="34" charset="0"/>
              </a:rPr>
              <a:t>April</a:t>
            </a:r>
            <a:r>
              <a:rPr lang="en-US"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 to answer questions and guide you through the process. </a:t>
            </a:r>
          </a:p>
          <a:p>
            <a:pPr marL="0" indent="0" algn="ctr">
              <a:lnSpc>
                <a:spcPct val="134000"/>
              </a:lnSpc>
              <a:spcBef>
                <a:spcPts val="0"/>
              </a:spcBef>
              <a:spcAft>
                <a:spcPts val="600"/>
              </a:spcAft>
              <a:buNone/>
            </a:pPr>
            <a:r>
              <a:rPr lang="en-US"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Join via </a:t>
            </a:r>
            <a:r>
              <a:rPr lang="en-US" b="0" i="0" u="none" strike="noStrike" dirty="0">
                <a:solidFill>
                  <a:srgbClr val="D50032"/>
                </a:solidFill>
                <a:effectLst/>
                <a:latin typeface="Open Sans" panose="020B0606030504020204" pitchFamily="34" charset="0"/>
                <a:ea typeface="Open Sans" panose="020B0606030504020204" pitchFamily="34" charset="0"/>
                <a:cs typeface="Open Sans" panose="020B0606030504020204" pitchFamily="34" charset="0"/>
                <a:hlinkClick r:id="rId2"/>
              </a:rPr>
              <a:t>https://results.zoom.us/j/98776436629</a:t>
            </a:r>
            <a:r>
              <a:rPr lang="en-US"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 or call (312) 626-6799, meeting ID 987 7643 6629.</a:t>
            </a:r>
          </a:p>
          <a:p>
            <a:pPr marL="0" indent="0" algn="ctr">
              <a:lnSpc>
                <a:spcPct val="134000"/>
              </a:lnSpc>
              <a:spcBef>
                <a:spcPts val="0"/>
              </a:spcBef>
              <a:spcAft>
                <a:spcPts val="600"/>
              </a:spcAft>
              <a:buNone/>
            </a:pPr>
            <a:r>
              <a:rPr lang="en-US"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Be sure to also review </a:t>
            </a:r>
            <a:r>
              <a:rPr lang="en-US" b="0" i="0" u="none" strike="noStrike" dirty="0">
                <a:solidFill>
                  <a:srgbClr val="D50032"/>
                </a:solidFill>
                <a:effectLst/>
                <a:latin typeface="Open Sans" panose="020B0606030504020204" pitchFamily="34" charset="0"/>
                <a:ea typeface="Open Sans" panose="020B0606030504020204" pitchFamily="34" charset="0"/>
                <a:cs typeface="Open Sans" panose="020B0606030504020204" pitchFamily="34" charset="0"/>
                <a:hlinkClick r:id="rId3"/>
              </a:rPr>
              <a:t>our requests and cheat sheets</a:t>
            </a:r>
            <a:r>
              <a:rPr lang="en-US"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rPr>
              <a:t>.</a:t>
            </a:r>
          </a:p>
          <a:p>
            <a:pPr marL="0" indent="0" algn="ctr">
              <a:lnSpc>
                <a:spcPct val="134000"/>
              </a:lnSpc>
              <a:spcBef>
                <a:spcPts val="0"/>
              </a:spcBef>
              <a:spcAft>
                <a:spcPts val="600"/>
              </a:spcAft>
              <a:buNone/>
            </a:pPr>
            <a:endParaRPr lang="en-US" b="0"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Slide Number Placeholder 3">
            <a:extLst>
              <a:ext uri="{FF2B5EF4-FFF2-40B4-BE49-F238E27FC236}">
                <a16:creationId xmlns:a16="http://schemas.microsoft.com/office/drawing/2014/main" id="{F3342ECA-F862-E426-2D44-81030D9ECC64}"/>
              </a:ext>
            </a:extLst>
          </p:cNvPr>
          <p:cNvSpPr>
            <a:spLocks noGrp="1"/>
          </p:cNvSpPr>
          <p:nvPr>
            <p:ph type="sldNum" sz="quarter" idx="12"/>
          </p:nvPr>
        </p:nvSpPr>
        <p:spPr/>
        <p:txBody>
          <a:bodyPr/>
          <a:lstStyle/>
          <a:p>
            <a:fld id="{307E6868-079E-1649-B8D1-459B42CE4DE3}" type="slidenum">
              <a:rPr lang="en-US" smtClean="0"/>
              <a:pPr/>
              <a:t>30</a:t>
            </a:fld>
            <a:endParaRPr lang="en-US" dirty="0"/>
          </a:p>
        </p:txBody>
      </p:sp>
    </p:spTree>
    <p:extLst>
      <p:ext uri="{BB962C8B-B14F-4D97-AF65-F5344CB8AC3E}">
        <p14:creationId xmlns:p14="http://schemas.microsoft.com/office/powerpoint/2010/main" val="4000623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1C98-B8ED-18CE-EC8C-2BEE983CF9E9}"/>
              </a:ext>
            </a:extLst>
          </p:cNvPr>
          <p:cNvSpPr>
            <a:spLocks noGrp="1"/>
          </p:cNvSpPr>
          <p:nvPr>
            <p:ph type="title"/>
          </p:nvPr>
        </p:nvSpPr>
        <p:spPr>
          <a:xfrm>
            <a:off x="871254" y="102393"/>
            <a:ext cx="7401491" cy="857250"/>
          </a:xfrm>
        </p:spPr>
        <p:txBody>
          <a:bodyPr/>
          <a:lstStyle/>
          <a:p>
            <a:r>
              <a:rPr lang="en-US" dirty="0">
                <a:solidFill>
                  <a:srgbClr val="D50032"/>
                </a:solidFill>
              </a:rPr>
              <a:t>Motivational Interviewing</a:t>
            </a:r>
          </a:p>
        </p:txBody>
      </p:sp>
      <p:sp>
        <p:nvSpPr>
          <p:cNvPr id="3" name="Content Placeholder 2">
            <a:extLst>
              <a:ext uri="{FF2B5EF4-FFF2-40B4-BE49-F238E27FC236}">
                <a16:creationId xmlns:a16="http://schemas.microsoft.com/office/drawing/2014/main" id="{1BB71FD5-9D84-A2FD-52E3-8B70CB8AD8B1}"/>
              </a:ext>
            </a:extLst>
          </p:cNvPr>
          <p:cNvSpPr>
            <a:spLocks noGrp="1"/>
          </p:cNvSpPr>
          <p:nvPr>
            <p:ph idx="1"/>
          </p:nvPr>
        </p:nvSpPr>
        <p:spPr>
          <a:xfrm>
            <a:off x="457200" y="1062653"/>
            <a:ext cx="8229600" cy="3394472"/>
          </a:xfrm>
        </p:spPr>
        <p:txBody>
          <a:bodyPr vert="horz" lIns="91440" tIns="45720" rIns="91440" bIns="45720" rtlCol="0" anchor="t">
            <a:normAutofit fontScale="77500" lnSpcReduction="20000"/>
          </a:bodyPr>
          <a:lstStyle/>
          <a:p>
            <a:pPr marL="0" indent="0" algn="ctr">
              <a:lnSpc>
                <a:spcPct val="124000"/>
              </a:lnSpc>
              <a:spcBef>
                <a:spcPts val="0"/>
              </a:spcBef>
              <a:buNone/>
            </a:pPr>
            <a:r>
              <a:rPr lang="en-US" b="1" dirty="0">
                <a:latin typeface="Open Sans"/>
                <a:ea typeface="Open Sans"/>
                <a:cs typeface="Open Sans"/>
              </a:rPr>
              <a:t>Knowledge Network</a:t>
            </a:r>
          </a:p>
          <a:p>
            <a:pPr marL="0" indent="0" algn="ctr">
              <a:lnSpc>
                <a:spcPct val="124000"/>
              </a:lnSpc>
              <a:spcBef>
                <a:spcPts val="0"/>
              </a:spcBef>
              <a:buNone/>
            </a:pPr>
            <a:endParaRPr lang="en-US" b="1" dirty="0">
              <a:solidFill>
                <a:srgbClr val="000000"/>
              </a:solidFill>
              <a:latin typeface="Open Sans"/>
              <a:ea typeface="Open Sans"/>
              <a:cs typeface="Open Sans"/>
            </a:endParaRPr>
          </a:p>
          <a:p>
            <a:pPr marL="0" indent="0" algn="ctr">
              <a:lnSpc>
                <a:spcPct val="124000"/>
              </a:lnSpc>
              <a:spcBef>
                <a:spcPts val="0"/>
              </a:spcBef>
              <a:spcAft>
                <a:spcPts val="1200"/>
              </a:spcAft>
              <a:buNone/>
            </a:pPr>
            <a:r>
              <a:rPr lang="en-US" b="1" dirty="0">
                <a:solidFill>
                  <a:srgbClr val="D50032"/>
                </a:solidFill>
                <a:latin typeface="Open Sans"/>
                <a:ea typeface="Open Sans"/>
                <a:cs typeface="Open Sans"/>
              </a:rPr>
              <a:t>RESCHEDULED</a:t>
            </a:r>
            <a:endParaRPr lang="en-US" dirty="0">
              <a:solidFill>
                <a:srgbClr val="D50032"/>
              </a:solidFill>
            </a:endParaRPr>
          </a:p>
          <a:p>
            <a:pPr marL="0" indent="0" algn="ctr">
              <a:lnSpc>
                <a:spcPct val="124000"/>
              </a:lnSpc>
              <a:spcBef>
                <a:spcPts val="0"/>
              </a:spcBef>
              <a:spcAft>
                <a:spcPts val="1200"/>
              </a:spcAft>
              <a:buNone/>
            </a:pPr>
            <a:r>
              <a:rPr lang="en-US" b="0" i="0" dirty="0">
                <a:solidFill>
                  <a:srgbClr val="141827"/>
                </a:solidFill>
                <a:effectLst/>
                <a:latin typeface="Open Sans"/>
                <a:ea typeface="Open Sans"/>
                <a:cs typeface="Open Sans"/>
              </a:rPr>
              <a:t> Come practice your new MI skills.</a:t>
            </a:r>
          </a:p>
          <a:p>
            <a:pPr marL="0" indent="0" algn="ctr">
              <a:lnSpc>
                <a:spcPct val="124000"/>
              </a:lnSpc>
              <a:spcBef>
                <a:spcPts val="0"/>
              </a:spcBef>
              <a:spcAft>
                <a:spcPts val="1200"/>
              </a:spcAft>
              <a:buNone/>
            </a:pPr>
            <a:r>
              <a:rPr lang="en-US" b="0" i="0" u="none" strike="noStrike" dirty="0">
                <a:solidFill>
                  <a:srgbClr val="D50032"/>
                </a:solidFill>
                <a:effectLst/>
                <a:latin typeface="Open Sans"/>
                <a:ea typeface="Open Sans"/>
                <a:cs typeface="Open Sans"/>
                <a:hlinkClick r:id="rId2"/>
              </a:rPr>
              <a:t>Register today</a:t>
            </a:r>
            <a:r>
              <a:rPr lang="en-US" b="0" i="0" dirty="0">
                <a:solidFill>
                  <a:srgbClr val="141827"/>
                </a:solidFill>
                <a:effectLst/>
                <a:latin typeface="Open Sans"/>
                <a:ea typeface="Open Sans"/>
                <a:cs typeface="Open Sans"/>
              </a:rPr>
              <a:t>!</a:t>
            </a:r>
          </a:p>
          <a:p>
            <a:pPr marL="0" indent="0" algn="ctr">
              <a:lnSpc>
                <a:spcPct val="124000"/>
              </a:lnSpc>
              <a:spcBef>
                <a:spcPts val="0"/>
              </a:spcBef>
              <a:spcAft>
                <a:spcPts val="1200"/>
              </a:spcAft>
              <a:buNone/>
            </a:pPr>
            <a:r>
              <a:rPr lang="en-US" sz="2100" dirty="0">
                <a:effectLst/>
                <a:latin typeface="Open Sans"/>
                <a:ea typeface="Open Sans"/>
                <a:cs typeface="Open Sans"/>
              </a:rPr>
              <a:t>To get caught up in previous MI sessions, go to: </a:t>
            </a:r>
            <a:r>
              <a:rPr lang="en-US" sz="2100" u="sng" dirty="0">
                <a:solidFill>
                  <a:srgbClr val="0000FF"/>
                </a:solidFill>
                <a:effectLst/>
                <a:latin typeface="Open Sans"/>
                <a:ea typeface="Open Sans"/>
                <a:cs typeface="Open Sans"/>
                <a:hlinkClick r:id="rId3"/>
              </a:rPr>
              <a:t>https://results.org/resources/getting-unstuck-with-your-members-of-congress-using-motivational-interviewing-techniques</a:t>
            </a:r>
            <a:endParaRPr lang="en-US" sz="2100" u="sng" dirty="0">
              <a:solidFill>
                <a:srgbClr val="0000FF"/>
              </a:solidFill>
              <a:effectLst/>
              <a:latin typeface="Open Sans"/>
              <a:ea typeface="Open Sans"/>
              <a:cs typeface="Open Sans"/>
            </a:endParaRPr>
          </a:p>
          <a:p>
            <a:pPr marL="0" indent="0" algn="ctr">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ctr">
              <a:buNone/>
            </a:pP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BCE71239-3FE5-6FB2-38E4-A4FBB7F0C228}"/>
              </a:ext>
            </a:extLst>
          </p:cNvPr>
          <p:cNvSpPr>
            <a:spLocks noGrp="1"/>
          </p:cNvSpPr>
          <p:nvPr>
            <p:ph type="sldNum" sz="quarter" idx="12"/>
          </p:nvPr>
        </p:nvSpPr>
        <p:spPr/>
        <p:txBody>
          <a:bodyPr/>
          <a:lstStyle/>
          <a:p>
            <a:fld id="{307E6868-079E-1649-B8D1-459B42CE4DE3}" type="slidenum">
              <a:rPr lang="en-US" smtClean="0"/>
              <a:pPr/>
              <a:t>31</a:t>
            </a:fld>
            <a:endParaRPr lang="en-US" dirty="0"/>
          </a:p>
        </p:txBody>
      </p:sp>
    </p:spTree>
    <p:extLst>
      <p:ext uri="{BB962C8B-B14F-4D97-AF65-F5344CB8AC3E}">
        <p14:creationId xmlns:p14="http://schemas.microsoft.com/office/powerpoint/2010/main" val="1422042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8B7756-5A2A-31A0-3C30-9A897DF9C3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05C77C-1628-EDBD-6DAA-1D18EFDA8150}"/>
              </a:ext>
            </a:extLst>
          </p:cNvPr>
          <p:cNvSpPr>
            <a:spLocks noGrp="1"/>
          </p:cNvSpPr>
          <p:nvPr>
            <p:ph type="title"/>
          </p:nvPr>
        </p:nvSpPr>
        <p:spPr>
          <a:xfrm>
            <a:off x="698809" y="332793"/>
            <a:ext cx="7746379" cy="536107"/>
          </a:xfrm>
        </p:spPr>
        <p:txBody>
          <a:bodyPr>
            <a:normAutofit fontScale="90000"/>
          </a:bodyPr>
          <a:lstStyle/>
          <a:p>
            <a:r>
              <a:rPr lang="en-US" sz="3100" dirty="0">
                <a:solidFill>
                  <a:srgbClr val="D50032"/>
                </a:solidFill>
                <a:latin typeface="Open Sans"/>
                <a:ea typeface="Open Sans"/>
                <a:cs typeface="Open Sans"/>
              </a:rPr>
              <a:t>Anti-Oppression </a:t>
            </a:r>
            <a:br>
              <a:rPr lang="en-US" sz="3100" dirty="0">
                <a:solidFill>
                  <a:srgbClr val="D50032"/>
                </a:solidFill>
                <a:latin typeface="Open Sans"/>
                <a:ea typeface="Open Sans"/>
                <a:cs typeface="Open Sans"/>
              </a:rPr>
            </a:br>
            <a:r>
              <a:rPr lang="en-US" sz="3100" dirty="0">
                <a:solidFill>
                  <a:srgbClr val="D50032"/>
                </a:solidFill>
                <a:latin typeface="Open Sans"/>
                <a:ea typeface="Open Sans"/>
                <a:cs typeface="Open Sans"/>
              </a:rPr>
              <a:t>Learning Community</a:t>
            </a:r>
            <a:endParaRPr lang="en-US" sz="3100" dirty="0">
              <a:solidFill>
                <a:srgbClr val="D50032"/>
              </a:solidFill>
            </a:endParaRPr>
          </a:p>
        </p:txBody>
      </p:sp>
      <p:sp>
        <p:nvSpPr>
          <p:cNvPr id="3" name="Content Placeholder 2">
            <a:extLst>
              <a:ext uri="{FF2B5EF4-FFF2-40B4-BE49-F238E27FC236}">
                <a16:creationId xmlns:a16="http://schemas.microsoft.com/office/drawing/2014/main" id="{D2D4909F-5B69-9AFB-E485-A5FB3F35CC78}"/>
              </a:ext>
            </a:extLst>
          </p:cNvPr>
          <p:cNvSpPr>
            <a:spLocks noGrp="1"/>
          </p:cNvSpPr>
          <p:nvPr>
            <p:ph idx="1"/>
          </p:nvPr>
        </p:nvSpPr>
        <p:spPr>
          <a:xfrm>
            <a:off x="520952" y="1338925"/>
            <a:ext cx="8102095" cy="3804575"/>
          </a:xfrm>
        </p:spPr>
        <p:txBody>
          <a:bodyPr vert="horz" lIns="91440" tIns="45720" rIns="91440" bIns="45720" rtlCol="0" anchor="t">
            <a:noAutofit/>
          </a:bodyPr>
          <a:lstStyle/>
          <a:p>
            <a:pPr algn="ctr">
              <a:spcBef>
                <a:spcPts val="0"/>
              </a:spcBef>
              <a:spcAft>
                <a:spcPts val="1800"/>
              </a:spcAft>
              <a:buNone/>
            </a:pPr>
            <a:r>
              <a:rPr lang="en-US" sz="2200" b="1" dirty="0">
                <a:solidFill>
                  <a:srgbClr val="080F0F"/>
                </a:solidFill>
                <a:latin typeface="Open Sans"/>
                <a:ea typeface="Open Sans"/>
                <a:cs typeface="Open Sans"/>
              </a:rPr>
              <a:t>Friday, April 25, 12:00 p.m. ET</a:t>
            </a:r>
            <a:endParaRPr lang="en-US" sz="2200" dirty="0">
              <a:solidFill>
                <a:srgbClr val="141827"/>
              </a:solidFill>
              <a:latin typeface="Open Sans"/>
              <a:ea typeface="Open Sans"/>
              <a:cs typeface="Open Sans"/>
            </a:endParaRPr>
          </a:p>
          <a:p>
            <a:pPr marL="0" indent="0" algn="ctr">
              <a:lnSpc>
                <a:spcPct val="114000"/>
              </a:lnSpc>
              <a:spcBef>
                <a:spcPts val="0"/>
              </a:spcBef>
              <a:spcAft>
                <a:spcPts val="1200"/>
              </a:spcAft>
              <a:buNone/>
            </a:pPr>
            <a:r>
              <a:rPr lang="en-US" sz="2200" b="0" i="0" dirty="0">
                <a:effectLst/>
                <a:latin typeface="Open Sans" panose="020B0606030504020204" pitchFamily="34" charset="0"/>
                <a:ea typeface="Open Sans" panose="020B0606030504020204" pitchFamily="34" charset="0"/>
                <a:cs typeface="Open Sans" panose="020B0606030504020204" pitchFamily="34" charset="0"/>
              </a:rPr>
              <a:t>Thi</a:t>
            </a:r>
            <a:r>
              <a:rPr lang="en-US" sz="2200" dirty="0">
                <a:latin typeface="Open Sans" panose="020B0606030504020204" pitchFamily="34" charset="0"/>
                <a:ea typeface="Open Sans" panose="020B0606030504020204" pitchFamily="34" charset="0"/>
                <a:cs typeface="Open Sans" panose="020B0606030504020204" pitchFamily="34" charset="0"/>
              </a:rPr>
              <a:t>s gathering</a:t>
            </a:r>
            <a:r>
              <a:rPr lang="en-US" sz="2200" b="0" i="0" dirty="0">
                <a:effectLst/>
                <a:latin typeface="Open Sans" panose="020B0606030504020204" pitchFamily="34" charset="0"/>
                <a:ea typeface="Open Sans" panose="020B0606030504020204" pitchFamily="34" charset="0"/>
                <a:cs typeface="Open Sans" panose="020B0606030504020204" pitchFamily="34" charset="0"/>
              </a:rPr>
              <a:t> offers a safe and brave space for volunteers to discuss topics of systemic oppression as they intersect with the issues RESULTS advocates on. It’s a space to foster learning and growth  by asking questions, sharing thoughts and opinions, and building community. </a:t>
            </a:r>
            <a:r>
              <a:rPr lang="en-US" sz="2200" dirty="0">
                <a:latin typeface="Open Sans" panose="020B0606030504020204" pitchFamily="34" charset="0"/>
                <a:ea typeface="Open Sans" panose="020B0606030504020204" pitchFamily="34" charset="0"/>
                <a:cs typeface="Open Sans" panose="020B0606030504020204" pitchFamily="34" charset="0"/>
              </a:rPr>
              <a:t> </a:t>
            </a:r>
            <a:endParaRPr lang="en-US" sz="2200" i="0" u="sng" dirty="0">
              <a:solidFill>
                <a:srgbClr val="D50032"/>
              </a:solidFill>
              <a:effectLst/>
              <a:latin typeface="Open Sans"/>
              <a:ea typeface="Open Sans"/>
              <a:cs typeface="Open Sans"/>
              <a:hlinkClick r:id="rId2"/>
            </a:endParaRPr>
          </a:p>
          <a:p>
            <a:pPr marL="0" indent="0" algn="ctr">
              <a:lnSpc>
                <a:spcPct val="114000"/>
              </a:lnSpc>
              <a:spcBef>
                <a:spcPts val="0"/>
              </a:spcBef>
              <a:spcAft>
                <a:spcPts val="1200"/>
              </a:spcAft>
              <a:buNone/>
            </a:pPr>
            <a:r>
              <a:rPr lang="en-US" sz="2200" i="0" u="sng" dirty="0">
                <a:solidFill>
                  <a:srgbClr val="D50032"/>
                </a:solidFill>
                <a:effectLst/>
                <a:latin typeface="Open Sans"/>
                <a:ea typeface="Open Sans"/>
                <a:cs typeface="Open Sans"/>
                <a:hlinkClick r:id="rId3"/>
              </a:rPr>
              <a:t>Register today</a:t>
            </a:r>
            <a:endParaRPr lang="en-US" sz="2200" dirty="0">
              <a:solidFill>
                <a:srgbClr val="141827"/>
              </a:solidFill>
              <a:latin typeface="Open Sans"/>
              <a:ea typeface="Open Sans"/>
              <a:cs typeface="Open Sans"/>
              <a:hlinkClick r:id="rId2"/>
            </a:endParaRPr>
          </a:p>
        </p:txBody>
      </p:sp>
      <p:sp>
        <p:nvSpPr>
          <p:cNvPr id="4" name="Slide Number Placeholder 3">
            <a:extLst>
              <a:ext uri="{FF2B5EF4-FFF2-40B4-BE49-F238E27FC236}">
                <a16:creationId xmlns:a16="http://schemas.microsoft.com/office/drawing/2014/main" id="{514B8450-419C-53DB-100F-70FEC8D1BA8F}"/>
              </a:ext>
            </a:extLst>
          </p:cNvPr>
          <p:cNvSpPr>
            <a:spLocks noGrp="1"/>
          </p:cNvSpPr>
          <p:nvPr>
            <p:ph type="sldNum" sz="quarter" idx="12"/>
          </p:nvPr>
        </p:nvSpPr>
        <p:spPr/>
        <p:txBody>
          <a:bodyPr/>
          <a:lstStyle/>
          <a:p>
            <a:fld id="{307E6868-079E-1649-B8D1-459B42CE4DE3}" type="slidenum">
              <a:rPr lang="en-US" smtClean="0"/>
              <a:t>32</a:t>
            </a:fld>
            <a:endParaRPr lang="en-US" dirty="0"/>
          </a:p>
        </p:txBody>
      </p:sp>
    </p:spTree>
    <p:extLst>
      <p:ext uri="{BB962C8B-B14F-4D97-AF65-F5344CB8AC3E}">
        <p14:creationId xmlns:p14="http://schemas.microsoft.com/office/powerpoint/2010/main" val="4128663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FDEB2B-2801-F40D-F6BC-526CBD1FB8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567738-D9AF-FF93-C0EB-C40357643029}"/>
              </a:ext>
            </a:extLst>
          </p:cNvPr>
          <p:cNvSpPr>
            <a:spLocks noGrp="1"/>
          </p:cNvSpPr>
          <p:nvPr>
            <p:ph type="title"/>
          </p:nvPr>
        </p:nvSpPr>
        <p:spPr>
          <a:xfrm>
            <a:off x="871254" y="102393"/>
            <a:ext cx="7401491" cy="653607"/>
          </a:xfrm>
        </p:spPr>
        <p:txBody>
          <a:bodyPr>
            <a:normAutofit/>
          </a:bodyPr>
          <a:lstStyle/>
          <a:p>
            <a:r>
              <a:rPr lang="en-US" sz="2800" dirty="0">
                <a:solidFill>
                  <a:srgbClr val="D50032"/>
                </a:solidFill>
                <a:latin typeface="Open Sans"/>
                <a:ea typeface="Open Sans"/>
                <a:cs typeface="Open Sans"/>
              </a:rPr>
              <a:t>New Advocate Orientations</a:t>
            </a:r>
            <a:endParaRPr lang="en-US" sz="3200" dirty="0">
              <a:solidFill>
                <a:srgbClr val="D50032"/>
              </a:solidFill>
              <a:latin typeface="Open Sans"/>
              <a:ea typeface="Open Sans"/>
              <a:cs typeface="Open Sans"/>
            </a:endParaRPr>
          </a:p>
        </p:txBody>
      </p:sp>
      <p:sp>
        <p:nvSpPr>
          <p:cNvPr id="3" name="Content Placeholder 2">
            <a:extLst>
              <a:ext uri="{FF2B5EF4-FFF2-40B4-BE49-F238E27FC236}">
                <a16:creationId xmlns:a16="http://schemas.microsoft.com/office/drawing/2014/main" id="{DF7EAE4B-C723-2F89-DCB3-EFC3F1F3FD1D}"/>
              </a:ext>
            </a:extLst>
          </p:cNvPr>
          <p:cNvSpPr>
            <a:spLocks noGrp="1"/>
          </p:cNvSpPr>
          <p:nvPr>
            <p:ph idx="1"/>
          </p:nvPr>
        </p:nvSpPr>
        <p:spPr>
          <a:xfrm>
            <a:off x="257161" y="1064608"/>
            <a:ext cx="8550301" cy="3624659"/>
          </a:xfrm>
        </p:spPr>
        <p:txBody>
          <a:bodyPr vert="horz" lIns="91440" tIns="45720" rIns="91440" bIns="45720" rtlCol="0" anchor="t">
            <a:noAutofit/>
          </a:bodyPr>
          <a:lstStyle/>
          <a:p>
            <a:pPr algn="ctr">
              <a:buNone/>
            </a:pPr>
            <a:r>
              <a:rPr lang="en-US" sz="2400" b="1" dirty="0">
                <a:solidFill>
                  <a:srgbClr val="000000"/>
                </a:solidFill>
                <a:latin typeface="Open Sans"/>
                <a:ea typeface="Open Sans"/>
                <a:cs typeface="Open Sans"/>
              </a:rPr>
              <a:t>Wednesday, April 9, 8:00 ET</a:t>
            </a:r>
            <a:endParaRPr lang="en-US" sz="2400" dirty="0">
              <a:solidFill>
                <a:srgbClr val="000000"/>
              </a:solidFill>
              <a:latin typeface="Open Sans"/>
              <a:ea typeface="Open Sans"/>
              <a:cs typeface="Open Sans"/>
            </a:endParaRPr>
          </a:p>
          <a:p>
            <a:pPr marL="0" indent="0" algn="ctr">
              <a:lnSpc>
                <a:spcPct val="113999"/>
              </a:lnSpc>
              <a:spcBef>
                <a:spcPts val="0"/>
              </a:spcBef>
              <a:spcAft>
                <a:spcPts val="1200"/>
              </a:spcAft>
              <a:buNone/>
            </a:pPr>
            <a:endParaRPr lang="en-US" sz="900" dirty="0">
              <a:solidFill>
                <a:srgbClr val="141827"/>
              </a:solidFill>
              <a:latin typeface="Open Sans"/>
              <a:ea typeface="Open Sans"/>
              <a:cs typeface="Open Sans"/>
            </a:endParaRPr>
          </a:p>
          <a:p>
            <a:pPr marL="0" indent="0" algn="ctr">
              <a:lnSpc>
                <a:spcPct val="113999"/>
              </a:lnSpc>
              <a:spcBef>
                <a:spcPts val="0"/>
              </a:spcBef>
              <a:spcAft>
                <a:spcPts val="1200"/>
              </a:spcAft>
              <a:buNone/>
            </a:pPr>
            <a:r>
              <a:rPr lang="en-US" sz="2000" b="0" i="0" dirty="0">
                <a:solidFill>
                  <a:srgbClr val="141827"/>
                </a:solidFill>
                <a:effectLst/>
                <a:latin typeface="Open Sans"/>
                <a:ea typeface="Open Sans"/>
                <a:cs typeface="Open Sans"/>
              </a:rPr>
              <a:t>In </a:t>
            </a:r>
            <a:r>
              <a:rPr lang="en-US" sz="2000" dirty="0">
                <a:solidFill>
                  <a:srgbClr val="141827"/>
                </a:solidFill>
                <a:latin typeface="Open Sans"/>
                <a:ea typeface="Open Sans"/>
                <a:cs typeface="Open Sans"/>
              </a:rPr>
              <a:t>this</a:t>
            </a:r>
            <a:r>
              <a:rPr lang="en-US" sz="2000" b="0" i="0" dirty="0">
                <a:solidFill>
                  <a:srgbClr val="141827"/>
                </a:solidFill>
                <a:effectLst/>
                <a:latin typeface="Open Sans"/>
                <a:ea typeface="Open Sans"/>
                <a:cs typeface="Open Sans"/>
              </a:rPr>
              <a:t> 60-minute orientation, you will learn about our advocacy model, current campaigns, and opportunities to be a volunteer with RESULTS. </a:t>
            </a:r>
            <a:endParaRPr lang="en-US" dirty="0">
              <a:latin typeface="Open Sans"/>
              <a:ea typeface="Open Sans"/>
              <a:cs typeface="Open Sans"/>
            </a:endParaRPr>
          </a:p>
          <a:p>
            <a:pPr marL="0" indent="0" algn="ctr">
              <a:lnSpc>
                <a:spcPct val="113999"/>
              </a:lnSpc>
              <a:spcBef>
                <a:spcPts val="0"/>
              </a:spcBef>
              <a:spcAft>
                <a:spcPts val="1200"/>
              </a:spcAft>
              <a:buNone/>
            </a:pPr>
            <a:r>
              <a:rPr lang="en-US" sz="2800" dirty="0">
                <a:solidFill>
                  <a:srgbClr val="D50032"/>
                </a:solidFill>
                <a:latin typeface="Open Sans"/>
                <a:ea typeface="Open Sans"/>
                <a:cs typeface="Open Sans"/>
                <a:hlinkClick r:id="rId2"/>
              </a:rPr>
              <a:t>Register today!</a:t>
            </a:r>
            <a:endParaRPr lang="en-US" sz="2800" dirty="0">
              <a:hlinkClick r:id="rId2"/>
            </a:endParaRPr>
          </a:p>
          <a:p>
            <a:pPr marL="0" indent="0" algn="ctr">
              <a:lnSpc>
                <a:spcPct val="113999"/>
              </a:lnSpc>
              <a:spcBef>
                <a:spcPts val="0"/>
              </a:spcBef>
              <a:spcAft>
                <a:spcPts val="1200"/>
              </a:spcAft>
              <a:buNone/>
            </a:pPr>
            <a:r>
              <a:rPr lang="en-US" sz="1600" dirty="0">
                <a:solidFill>
                  <a:srgbClr val="141827"/>
                </a:solidFill>
                <a:latin typeface="Open Sans"/>
                <a:ea typeface="Open Sans"/>
                <a:cs typeface="Open Sans"/>
              </a:rPr>
              <a:t>Please</a:t>
            </a:r>
            <a:r>
              <a:rPr lang="en-US" sz="1600" b="0" i="0" dirty="0">
                <a:solidFill>
                  <a:srgbClr val="141827"/>
                </a:solidFill>
                <a:effectLst/>
                <a:latin typeface="Open Sans"/>
                <a:ea typeface="Open Sans"/>
                <a:cs typeface="Open Sans"/>
              </a:rPr>
              <a:t> reach out to Alicia Stromberg with any questions </a:t>
            </a:r>
            <a:r>
              <a:rPr lang="en-US" sz="1600" b="0" i="0" u="none" strike="noStrike" dirty="0">
                <a:solidFill>
                  <a:srgbClr val="D50032"/>
                </a:solidFill>
                <a:effectLst/>
                <a:latin typeface="Open Sans"/>
                <a:ea typeface="Open Sans"/>
                <a:cs typeface="Open Sans"/>
                <a:hlinkClick r:id="rId3"/>
              </a:rPr>
              <a:t>astromberg@results.org</a:t>
            </a:r>
            <a:r>
              <a:rPr lang="en-US" sz="1600" b="0" i="0" dirty="0">
                <a:solidFill>
                  <a:srgbClr val="141827"/>
                </a:solidFill>
                <a:effectLst/>
                <a:latin typeface="Open Sans"/>
                <a:ea typeface="Open Sans"/>
                <a:cs typeface="Open Sans"/>
              </a:rPr>
              <a:t>.</a:t>
            </a:r>
            <a:r>
              <a:rPr lang="en-US" sz="1600" dirty="0">
                <a:solidFill>
                  <a:srgbClr val="141827"/>
                </a:solidFill>
                <a:latin typeface="Open Sans"/>
                <a:ea typeface="Open Sans"/>
                <a:cs typeface="Open Sans"/>
              </a:rPr>
              <a:t> </a:t>
            </a:r>
            <a:endParaRPr lang="en-US" sz="1600" dirty="0"/>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2C8D8B2C-3C90-73EC-8F7D-E5A990452C42}"/>
              </a:ext>
            </a:extLst>
          </p:cNvPr>
          <p:cNvSpPr>
            <a:spLocks noGrp="1"/>
          </p:cNvSpPr>
          <p:nvPr>
            <p:ph type="sldNum" sz="quarter" idx="12"/>
          </p:nvPr>
        </p:nvSpPr>
        <p:spPr/>
        <p:txBody>
          <a:bodyPr/>
          <a:lstStyle/>
          <a:p>
            <a:fld id="{307E6868-079E-1649-B8D1-459B42CE4DE3}" type="slidenum">
              <a:rPr lang="en-US" smtClean="0"/>
              <a:t>33</a:t>
            </a:fld>
            <a:endParaRPr lang="en-US" dirty="0"/>
          </a:p>
        </p:txBody>
      </p:sp>
    </p:spTree>
    <p:extLst>
      <p:ext uri="{BB962C8B-B14F-4D97-AF65-F5344CB8AC3E}">
        <p14:creationId xmlns:p14="http://schemas.microsoft.com/office/powerpoint/2010/main" val="2207030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871254" y="66967"/>
            <a:ext cx="7401491" cy="857250"/>
          </a:xfrm>
        </p:spPr>
        <p:txBody>
          <a:bodyPr>
            <a:normAutofit/>
          </a:bodyPr>
          <a:lstStyle/>
          <a:p>
            <a:r>
              <a:rPr lang="en-US" sz="3200" dirty="0">
                <a:solidFill>
                  <a:srgbClr val="D50032"/>
                </a:solidFill>
                <a:latin typeface="Open Sans"/>
                <a:ea typeface="Open Sans"/>
                <a:cs typeface="Open Sans"/>
              </a:rPr>
              <a:t>Partnership Calls</a:t>
            </a:r>
            <a:endParaRPr lang="en-US" sz="3200" dirty="0">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148504"/>
            <a:ext cx="8229600" cy="3394472"/>
          </a:xfrm>
        </p:spPr>
        <p:txBody>
          <a:bodyPr vert="horz" lIns="91440" tIns="45720" rIns="91440" bIns="45720" rtlCol="0" anchor="t">
            <a:noAutofit/>
          </a:bodyPr>
          <a:lstStyle/>
          <a:p>
            <a:pPr marL="0" indent="0" algn="ctr">
              <a:lnSpc>
                <a:spcPct val="113000"/>
              </a:lnSpc>
              <a:spcBef>
                <a:spcPts val="0"/>
              </a:spcBef>
              <a:buNone/>
            </a:pPr>
            <a:r>
              <a:rPr lang="en-US" sz="2400" b="1" dirty="0">
                <a:latin typeface="Open Sans"/>
                <a:ea typeface="Open Sans"/>
                <a:cs typeface="Segoe UI"/>
              </a:rPr>
              <a:t>Global Allies (Returned Peace Corps Volunteers) Webinar</a:t>
            </a:r>
            <a:endParaRPr lang="en-US" sz="2400" b="1" dirty="0">
              <a:cs typeface="Segoe UI"/>
            </a:endParaRPr>
          </a:p>
          <a:p>
            <a:pPr marL="0" indent="0" algn="ctr">
              <a:lnSpc>
                <a:spcPct val="112999"/>
              </a:lnSpc>
              <a:spcBef>
                <a:spcPts val="0"/>
              </a:spcBef>
              <a:buNone/>
            </a:pPr>
            <a:r>
              <a:rPr lang="en-US" sz="2400" dirty="0">
                <a:latin typeface="Open Sans"/>
                <a:ea typeface="Open Sans"/>
                <a:cs typeface="Open Sans"/>
              </a:rPr>
              <a:t>Thursday, April 10, 8:30 p.m. ET</a:t>
            </a:r>
            <a:endParaRPr lang="en-US" dirty="0">
              <a:ea typeface="Open Sans"/>
            </a:endParaRPr>
          </a:p>
          <a:p>
            <a:pPr marL="0" indent="0" algn="ctr">
              <a:lnSpc>
                <a:spcPct val="112999"/>
              </a:lnSpc>
              <a:spcBef>
                <a:spcPts val="0"/>
              </a:spcBef>
              <a:buNone/>
            </a:pPr>
            <a:r>
              <a:rPr lang="en-US" sz="2400" dirty="0">
                <a:latin typeface="Open Sans"/>
                <a:ea typeface="Open Sans"/>
                <a:cs typeface="Open Sans"/>
                <a:hlinkClick r:id="rId2"/>
              </a:rPr>
              <a:t>Click for more details</a:t>
            </a:r>
            <a:r>
              <a:rPr lang="en-US" sz="2400" dirty="0">
                <a:latin typeface="Open Sans"/>
                <a:ea typeface="Open Sans"/>
                <a:cs typeface="Open Sans"/>
              </a:rPr>
              <a:t>.</a:t>
            </a:r>
          </a:p>
          <a:p>
            <a:pPr marL="0" indent="0" algn="ctr">
              <a:lnSpc>
                <a:spcPct val="112999"/>
              </a:lnSpc>
              <a:spcBef>
                <a:spcPts val="0"/>
              </a:spcBef>
              <a:buNone/>
            </a:pPr>
            <a:endParaRPr lang="en-US" sz="2400" b="1" dirty="0">
              <a:cs typeface="Segoe UI"/>
            </a:endParaRPr>
          </a:p>
          <a:p>
            <a:pPr marL="0" indent="0" algn="ctr">
              <a:lnSpc>
                <a:spcPct val="112999"/>
              </a:lnSpc>
              <a:spcBef>
                <a:spcPts val="0"/>
              </a:spcBef>
              <a:buNone/>
            </a:pPr>
            <a:r>
              <a:rPr lang="en-US" sz="2400" b="1" dirty="0">
                <a:latin typeface="Open Sans"/>
                <a:ea typeface="Open Sans"/>
                <a:cs typeface="Open Sans"/>
              </a:rPr>
              <a:t>Together Women Rise Partnership Webinar</a:t>
            </a:r>
            <a:endParaRPr lang="en-US" sz="2400" dirty="0">
              <a:latin typeface="Open Sans"/>
              <a:ea typeface="Open Sans"/>
              <a:cs typeface="Open Sans"/>
            </a:endParaRPr>
          </a:p>
          <a:p>
            <a:pPr marL="0" indent="0" algn="ctr">
              <a:lnSpc>
                <a:spcPct val="112999"/>
              </a:lnSpc>
              <a:spcBef>
                <a:spcPts val="0"/>
              </a:spcBef>
              <a:buNone/>
            </a:pPr>
            <a:r>
              <a:rPr lang="en-US" sz="2400" dirty="0">
                <a:latin typeface="Open Sans"/>
                <a:ea typeface="Open Sans"/>
                <a:cs typeface="Open Sans"/>
              </a:rPr>
              <a:t>Tuesday, April 15, 8:30 p.m. ET</a:t>
            </a:r>
          </a:p>
          <a:p>
            <a:pPr marL="0" indent="0" algn="ctr">
              <a:lnSpc>
                <a:spcPct val="113999"/>
              </a:lnSpc>
              <a:spcBef>
                <a:spcPts val="0"/>
              </a:spcBef>
              <a:spcAft>
                <a:spcPts val="1200"/>
              </a:spcAft>
              <a:buNone/>
            </a:pPr>
            <a:r>
              <a:rPr lang="en-US" sz="2400" dirty="0">
                <a:latin typeface="Open Sans"/>
                <a:ea typeface="Open Sans"/>
                <a:cs typeface="Open Sans"/>
                <a:hlinkClick r:id="rId3"/>
              </a:rPr>
              <a:t>Click to learn more</a:t>
            </a:r>
            <a:r>
              <a:rPr lang="en-US" sz="2400" dirty="0">
                <a:latin typeface="Open Sans"/>
                <a:ea typeface="Open Sans"/>
                <a:cs typeface="Open Sans"/>
              </a:rPr>
              <a:t>.</a:t>
            </a: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34</a:t>
            </a:fld>
            <a:endParaRPr lang="en-US" dirty="0"/>
          </a:p>
        </p:txBody>
      </p:sp>
    </p:spTree>
    <p:extLst>
      <p:ext uri="{BB962C8B-B14F-4D97-AF65-F5344CB8AC3E}">
        <p14:creationId xmlns:p14="http://schemas.microsoft.com/office/powerpoint/2010/main" val="2600789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102393"/>
            <a:ext cx="7401491" cy="857250"/>
          </a:xfrm>
        </p:spPr>
        <p:txBody>
          <a:bodyPr>
            <a:normAutofit/>
          </a:bodyPr>
          <a:lstStyle/>
          <a:p>
            <a:r>
              <a:rPr lang="en-US" sz="3200" dirty="0">
                <a:solidFill>
                  <a:srgbClr val="D50032"/>
                </a:solidFill>
                <a:latin typeface="Open Sans"/>
                <a:ea typeface="Open Sans"/>
                <a:cs typeface="Open Sans"/>
              </a:rPr>
              <a:t>Monthly Support Calls</a:t>
            </a:r>
            <a:endParaRPr lang="en-US" sz="3200" dirty="0">
              <a:solidFill>
                <a:srgbClr val="D50032"/>
              </a:solidFill>
            </a:endParaRP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200" y="1184971"/>
            <a:ext cx="8229600" cy="2597157"/>
          </a:xfrm>
        </p:spPr>
        <p:txBody>
          <a:bodyPr vert="horz" lIns="91440" tIns="45720" rIns="91440" bIns="45720" rtlCol="0" anchor="t">
            <a:noAutofit/>
          </a:bodyPr>
          <a:lstStyle/>
          <a:p>
            <a:pPr marL="0" indent="0" algn="ctr">
              <a:lnSpc>
                <a:spcPct val="114000"/>
              </a:lnSpc>
              <a:spcBef>
                <a:spcPts val="0"/>
              </a:spcBef>
              <a:buNone/>
            </a:pPr>
            <a:r>
              <a:rPr lang="en-US" sz="2200" b="1" dirty="0">
                <a:latin typeface="Open Sans"/>
                <a:ea typeface="Open Sans"/>
                <a:cs typeface="Open Sans"/>
              </a:rPr>
              <a:t>U.S. Poverty Free Agents</a:t>
            </a:r>
            <a:endParaRPr lang="en-US" sz="2200" dirty="0">
              <a:latin typeface="Open Sans"/>
              <a:ea typeface="Open Sans"/>
              <a:cs typeface="Open Sans"/>
            </a:endParaRPr>
          </a:p>
          <a:p>
            <a:pPr marL="0" indent="0" algn="ctr">
              <a:lnSpc>
                <a:spcPct val="114000"/>
              </a:lnSpc>
              <a:spcBef>
                <a:spcPts val="0"/>
              </a:spcBef>
              <a:buNone/>
            </a:pPr>
            <a:r>
              <a:rPr lang="en-US" sz="2200" dirty="0">
                <a:latin typeface="Open Sans"/>
                <a:ea typeface="Open Sans"/>
                <a:cs typeface="Open Sans"/>
              </a:rPr>
              <a:t>Tuesday, April 15, 1:00 p.m. ET</a:t>
            </a:r>
          </a:p>
          <a:p>
            <a:pPr marL="0" indent="0" algn="ctr">
              <a:lnSpc>
                <a:spcPct val="114000"/>
              </a:lnSpc>
              <a:spcBef>
                <a:spcPts val="0"/>
              </a:spcBef>
              <a:buNone/>
            </a:pPr>
            <a:r>
              <a:rPr lang="en-US" sz="2200" dirty="0">
                <a:latin typeface="Open Sans"/>
                <a:ea typeface="Open Sans"/>
                <a:cs typeface="Open Sans"/>
              </a:rPr>
              <a:t>Contact Jos Linn at </a:t>
            </a:r>
            <a:r>
              <a:rPr lang="en-US" sz="2200" dirty="0">
                <a:latin typeface="Open Sans"/>
                <a:ea typeface="Open Sans"/>
                <a:cs typeface="Open Sans"/>
                <a:hlinkClick r:id="rId2"/>
              </a:rPr>
              <a:t>jlinn@results.org</a:t>
            </a:r>
            <a:r>
              <a:rPr lang="en-US" sz="2200" dirty="0">
                <a:latin typeface="Open Sans"/>
                <a:ea typeface="Open Sans"/>
                <a:cs typeface="Open Sans"/>
              </a:rPr>
              <a:t> for information.</a:t>
            </a:r>
          </a:p>
          <a:p>
            <a:pPr marL="0" indent="0" algn="ctr">
              <a:lnSpc>
                <a:spcPct val="114000"/>
              </a:lnSpc>
              <a:spcBef>
                <a:spcPts val="0"/>
              </a:spcBef>
              <a:buNone/>
            </a:pPr>
            <a:endParaRPr lang="en-US" sz="2200" b="1" dirty="0">
              <a:latin typeface="Open Sans"/>
              <a:ea typeface="Open Sans"/>
              <a:cs typeface="Open Sans"/>
            </a:endParaRPr>
          </a:p>
          <a:p>
            <a:pPr marL="0" indent="0" algn="ctr">
              <a:lnSpc>
                <a:spcPct val="114000"/>
              </a:lnSpc>
              <a:spcBef>
                <a:spcPts val="0"/>
              </a:spcBef>
              <a:buNone/>
            </a:pPr>
            <a:r>
              <a:rPr lang="en-US" sz="2200" b="1" dirty="0">
                <a:latin typeface="Open Sans"/>
                <a:ea typeface="Open Sans"/>
                <a:cs typeface="Open Sans"/>
              </a:rPr>
              <a:t>Global Poverty Free Agents</a:t>
            </a:r>
          </a:p>
          <a:p>
            <a:pPr marL="0" indent="0" algn="ctr">
              <a:lnSpc>
                <a:spcPct val="114000"/>
              </a:lnSpc>
              <a:spcBef>
                <a:spcPts val="0"/>
              </a:spcBef>
              <a:buNone/>
            </a:pPr>
            <a:r>
              <a:rPr lang="en-US" sz="2200" dirty="0">
                <a:latin typeface="Open Sans"/>
                <a:ea typeface="Open Sans"/>
                <a:cs typeface="Open Sans"/>
              </a:rPr>
              <a:t>Contact Lisa Marchal (</a:t>
            </a:r>
            <a:r>
              <a:rPr lang="en-US" sz="2200" dirty="0">
                <a:latin typeface="Open Sans"/>
                <a:ea typeface="Open Sans"/>
                <a:cs typeface="Open Sans"/>
                <a:hlinkClick r:id="rId3"/>
              </a:rPr>
              <a:t>lmarchal@results.org</a:t>
            </a:r>
            <a:r>
              <a:rPr lang="en-US" sz="2200" dirty="0">
                <a:latin typeface="Open Sans"/>
                <a:ea typeface="Open Sans"/>
                <a:cs typeface="Open Sans"/>
              </a:rPr>
              <a:t>) for more support.</a:t>
            </a: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35</a:t>
            </a:fld>
            <a:endParaRPr lang="en-US" dirty="0"/>
          </a:p>
        </p:txBody>
      </p:sp>
    </p:spTree>
    <p:extLst>
      <p:ext uri="{BB962C8B-B14F-4D97-AF65-F5344CB8AC3E}">
        <p14:creationId xmlns:p14="http://schemas.microsoft.com/office/powerpoint/2010/main" val="29987497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FE79E-AA50-CD3D-641A-CAB26E2118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37AED9-716B-1B1F-BD90-935D9FB65772}"/>
              </a:ext>
            </a:extLst>
          </p:cNvPr>
          <p:cNvSpPr>
            <a:spLocks noGrp="1"/>
          </p:cNvSpPr>
          <p:nvPr>
            <p:ph type="title"/>
          </p:nvPr>
        </p:nvSpPr>
        <p:spPr>
          <a:xfrm>
            <a:off x="871254" y="102393"/>
            <a:ext cx="7401491" cy="857250"/>
          </a:xfrm>
        </p:spPr>
        <p:txBody>
          <a:bodyPr>
            <a:normAutofit/>
          </a:bodyPr>
          <a:lstStyle/>
          <a:p>
            <a:r>
              <a:rPr lang="en-US" sz="3200" dirty="0">
                <a:solidFill>
                  <a:srgbClr val="D50032"/>
                </a:solidFill>
                <a:latin typeface="Open Sans"/>
                <a:ea typeface="Open Sans"/>
                <a:cs typeface="Open Sans"/>
              </a:rPr>
              <a:t>Monthly Support Calls</a:t>
            </a:r>
            <a:endParaRPr lang="en-US" sz="3200" dirty="0">
              <a:solidFill>
                <a:srgbClr val="D50032"/>
              </a:solidFill>
            </a:endParaRPr>
          </a:p>
        </p:txBody>
      </p:sp>
      <p:sp>
        <p:nvSpPr>
          <p:cNvPr id="3" name="Content Placeholder 2">
            <a:extLst>
              <a:ext uri="{FF2B5EF4-FFF2-40B4-BE49-F238E27FC236}">
                <a16:creationId xmlns:a16="http://schemas.microsoft.com/office/drawing/2014/main" id="{986128F7-8835-EDCF-EECF-0423338A0346}"/>
              </a:ext>
            </a:extLst>
          </p:cNvPr>
          <p:cNvSpPr>
            <a:spLocks noGrp="1"/>
          </p:cNvSpPr>
          <p:nvPr>
            <p:ph idx="1"/>
          </p:nvPr>
        </p:nvSpPr>
        <p:spPr>
          <a:xfrm>
            <a:off x="347398" y="1103643"/>
            <a:ext cx="8449201" cy="3394472"/>
          </a:xfrm>
        </p:spPr>
        <p:txBody>
          <a:bodyPr vert="horz" lIns="91440" tIns="45720" rIns="91440" bIns="45720" rtlCol="0" anchor="t">
            <a:noAutofit/>
          </a:bodyPr>
          <a:lstStyle/>
          <a:p>
            <a:pPr marL="0" indent="0" algn="ctr">
              <a:lnSpc>
                <a:spcPct val="114000"/>
              </a:lnSpc>
              <a:spcBef>
                <a:spcPts val="0"/>
              </a:spcBef>
              <a:buNone/>
            </a:pPr>
            <a:r>
              <a:rPr lang="en-US" sz="2200" b="1" dirty="0">
                <a:latin typeface="Open Sans"/>
                <a:ea typeface="Open Sans"/>
                <a:cs typeface="Open Sans"/>
              </a:rPr>
              <a:t>Media Office Hour</a:t>
            </a:r>
          </a:p>
          <a:p>
            <a:pPr marL="0" indent="0" algn="ctr">
              <a:lnSpc>
                <a:spcPct val="114000"/>
              </a:lnSpc>
              <a:spcBef>
                <a:spcPts val="0"/>
              </a:spcBef>
              <a:buNone/>
            </a:pPr>
            <a:r>
              <a:rPr lang="en-US" sz="2200" dirty="0">
                <a:latin typeface="Open Sans"/>
                <a:ea typeface="Open Sans"/>
                <a:cs typeface="Open Sans"/>
              </a:rPr>
              <a:t>Wednesday, April 16, 2:00-3:00 p.m. ET</a:t>
            </a:r>
            <a:endParaRPr lang="en-US" sz="2200" dirty="0"/>
          </a:p>
          <a:p>
            <a:pPr marL="0" indent="0" algn="ctr">
              <a:lnSpc>
                <a:spcPct val="114000"/>
              </a:lnSpc>
              <a:spcBef>
                <a:spcPts val="0"/>
              </a:spcBef>
              <a:buNone/>
            </a:pPr>
            <a:r>
              <a:rPr lang="en-US" sz="2200" dirty="0">
                <a:latin typeface="Open Sans"/>
                <a:ea typeface="Open Sans"/>
                <a:cs typeface="Open Sans"/>
              </a:rPr>
              <a:t>Join at </a:t>
            </a:r>
            <a:r>
              <a:rPr lang="en-US" sz="2200" dirty="0">
                <a:latin typeface="Open Sans"/>
                <a:ea typeface="Open Sans"/>
                <a:cs typeface="Open Sans"/>
                <a:hlinkClick r:id="rId2"/>
              </a:rPr>
              <a:t>https://results.zoom.us/j/93668005494</a:t>
            </a:r>
            <a:r>
              <a:rPr lang="en-US" sz="2200" dirty="0">
                <a:latin typeface="Open Sans"/>
                <a:ea typeface="Open Sans"/>
                <a:cs typeface="Open Sans"/>
              </a:rPr>
              <a:t> or call (312) 626-6799, meeting ID 936 6800 5494.</a:t>
            </a:r>
          </a:p>
          <a:p>
            <a:pPr marL="0" indent="0" algn="ctr">
              <a:lnSpc>
                <a:spcPct val="114000"/>
              </a:lnSpc>
              <a:spcBef>
                <a:spcPts val="0"/>
              </a:spcBef>
              <a:buNone/>
            </a:pPr>
            <a:endParaRPr lang="en-US" sz="2200" dirty="0">
              <a:latin typeface="Open Sans"/>
              <a:ea typeface="Open Sans"/>
              <a:cs typeface="Open Sans"/>
            </a:endParaRPr>
          </a:p>
          <a:p>
            <a:pPr marL="0" indent="0" algn="ctr">
              <a:lnSpc>
                <a:spcPct val="114000"/>
              </a:lnSpc>
              <a:spcBef>
                <a:spcPts val="0"/>
              </a:spcBef>
              <a:buNone/>
            </a:pPr>
            <a:r>
              <a:rPr lang="en-US" sz="2200" b="1" dirty="0">
                <a:latin typeface="Open Sans"/>
                <a:ea typeface="Open Sans"/>
                <a:cs typeface="Open Sans"/>
              </a:rPr>
              <a:t>Action Network Power Hour</a:t>
            </a:r>
          </a:p>
          <a:p>
            <a:pPr marL="0" indent="0" algn="ctr">
              <a:lnSpc>
                <a:spcPct val="114000"/>
              </a:lnSpc>
              <a:spcBef>
                <a:spcPts val="0"/>
              </a:spcBef>
              <a:buNone/>
            </a:pPr>
            <a:r>
              <a:rPr lang="en-US" sz="2200" i="0" dirty="0">
                <a:solidFill>
                  <a:srgbClr val="080F0F"/>
                </a:solidFill>
                <a:effectLst/>
                <a:latin typeface="Open Sans"/>
                <a:ea typeface="Open Sans"/>
                <a:cs typeface="Open Sans"/>
              </a:rPr>
              <a:t>Thursday, April 24 (choose 12:30 p.m. ET or 8:00 p.m. ET)</a:t>
            </a:r>
          </a:p>
          <a:p>
            <a:pPr marL="0" indent="0" algn="ctr">
              <a:lnSpc>
                <a:spcPct val="114000"/>
              </a:lnSpc>
              <a:spcBef>
                <a:spcPts val="0"/>
              </a:spcBef>
              <a:buNone/>
            </a:pPr>
            <a:r>
              <a:rPr lang="en-US" sz="2200" b="0" i="0" dirty="0">
                <a:solidFill>
                  <a:srgbClr val="080F0F"/>
                </a:solidFill>
                <a:effectLst/>
                <a:latin typeface="Open Sans"/>
                <a:ea typeface="Open Sans"/>
                <a:cs typeface="Open Sans"/>
              </a:rPr>
              <a:t>Join via </a:t>
            </a:r>
            <a:r>
              <a:rPr lang="en-US" sz="2200" b="0" i="0" u="none" strike="noStrike" dirty="0">
                <a:solidFill>
                  <a:srgbClr val="D50032"/>
                </a:solidFill>
                <a:effectLst/>
                <a:latin typeface="Open Sans"/>
                <a:ea typeface="Open Sans"/>
                <a:cs typeface="Open Sans"/>
                <a:hlinkClick r:id="rId3"/>
              </a:rPr>
              <a:t>https://results.zoom.us/j/97263551612</a:t>
            </a:r>
            <a:r>
              <a:rPr lang="en-US" sz="2200" b="0" i="0" dirty="0">
                <a:solidFill>
                  <a:srgbClr val="080F0F"/>
                </a:solidFill>
                <a:effectLst/>
                <a:latin typeface="Open Sans"/>
                <a:ea typeface="Open Sans"/>
                <a:cs typeface="Open Sans"/>
              </a:rPr>
              <a:t> </a:t>
            </a:r>
          </a:p>
          <a:p>
            <a:pPr marL="0" indent="0" algn="ctr">
              <a:lnSpc>
                <a:spcPct val="114000"/>
              </a:lnSpc>
              <a:spcBef>
                <a:spcPts val="0"/>
              </a:spcBef>
              <a:buNone/>
            </a:pPr>
            <a:r>
              <a:rPr lang="en-US" sz="2200" b="0" i="0" dirty="0">
                <a:solidFill>
                  <a:srgbClr val="080F0F"/>
                </a:solidFill>
                <a:effectLst/>
                <a:latin typeface="Open Sans"/>
                <a:ea typeface="Open Sans"/>
                <a:cs typeface="Open Sans"/>
              </a:rPr>
              <a:t>or call (312) 626-6799, meeting ID 972 6355 1612.</a:t>
            </a:r>
            <a:endParaRPr lang="en-US" sz="2200" dirty="0"/>
          </a:p>
          <a:p>
            <a:pPr marL="0" indent="0" algn="ctr">
              <a:lnSpc>
                <a:spcPct val="113999"/>
              </a:lnSpc>
              <a:spcBef>
                <a:spcPts val="0"/>
              </a:spcBef>
              <a:buNone/>
            </a:pPr>
            <a:endParaRPr lang="en-US" sz="1900" dirty="0">
              <a:latin typeface="Open Sans"/>
              <a:ea typeface="Open Sans"/>
              <a:cs typeface="Open Sans"/>
            </a:endParaRPr>
          </a:p>
        </p:txBody>
      </p:sp>
      <p:sp>
        <p:nvSpPr>
          <p:cNvPr id="4" name="Slide Number Placeholder 3">
            <a:extLst>
              <a:ext uri="{FF2B5EF4-FFF2-40B4-BE49-F238E27FC236}">
                <a16:creationId xmlns:a16="http://schemas.microsoft.com/office/drawing/2014/main" id="{FCFA1134-736A-A377-A061-88D6C0754A0B}"/>
              </a:ext>
            </a:extLst>
          </p:cNvPr>
          <p:cNvSpPr>
            <a:spLocks noGrp="1"/>
          </p:cNvSpPr>
          <p:nvPr>
            <p:ph type="sldNum" sz="quarter" idx="12"/>
          </p:nvPr>
        </p:nvSpPr>
        <p:spPr/>
        <p:txBody>
          <a:bodyPr/>
          <a:lstStyle/>
          <a:p>
            <a:fld id="{307E6868-079E-1649-B8D1-459B42CE4DE3}" type="slidenum">
              <a:rPr lang="en-US" smtClean="0"/>
              <a:t>36</a:t>
            </a:fld>
            <a:endParaRPr lang="en-US" dirty="0"/>
          </a:p>
        </p:txBody>
      </p:sp>
    </p:spTree>
    <p:extLst>
      <p:ext uri="{BB962C8B-B14F-4D97-AF65-F5344CB8AC3E}">
        <p14:creationId xmlns:p14="http://schemas.microsoft.com/office/powerpoint/2010/main" val="3313314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CC96CD-8004-E62D-5ED1-F0211122FDC9}"/>
              </a:ext>
            </a:extLst>
          </p:cNvPr>
          <p:cNvSpPr txBox="1"/>
          <p:nvPr/>
        </p:nvSpPr>
        <p:spPr>
          <a:xfrm>
            <a:off x="2282398" y="4582597"/>
            <a:ext cx="4579200" cy="369332"/>
          </a:xfrm>
          <a:prstGeom prst="rect">
            <a:avLst/>
          </a:prstGeom>
          <a:noFill/>
        </p:spPr>
        <p:txBody>
          <a:bodyPr wrap="square">
            <a:sp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results.org/events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2" name="Title 1">
            <a:extLst>
              <a:ext uri="{FF2B5EF4-FFF2-40B4-BE49-F238E27FC236}">
                <a16:creationId xmlns:a16="http://schemas.microsoft.com/office/drawing/2014/main" id="{C214306F-6E9A-E98A-7BC7-DBB8FDB19DFB}"/>
              </a:ext>
            </a:extLst>
          </p:cNvPr>
          <p:cNvSpPr>
            <a:spLocks noGrp="1"/>
          </p:cNvSpPr>
          <p:nvPr>
            <p:ph type="title"/>
          </p:nvPr>
        </p:nvSpPr>
        <p:spPr>
          <a:xfrm>
            <a:off x="871254" y="92624"/>
            <a:ext cx="7401491" cy="693660"/>
          </a:xfrm>
        </p:spPr>
        <p:txBody>
          <a:bodyPr>
            <a:normAutofit/>
          </a:bodyPr>
          <a:lstStyle/>
          <a:p>
            <a:r>
              <a:rPr lang="en-US" sz="3200" dirty="0">
                <a:solidFill>
                  <a:srgbClr val="D50032"/>
                </a:solidFill>
              </a:rPr>
              <a:t>Find events</a:t>
            </a:r>
          </a:p>
        </p:txBody>
      </p:sp>
      <p:sp>
        <p:nvSpPr>
          <p:cNvPr id="3" name="Slide Number Placeholder 2">
            <a:extLst>
              <a:ext uri="{FF2B5EF4-FFF2-40B4-BE49-F238E27FC236}">
                <a16:creationId xmlns:a16="http://schemas.microsoft.com/office/drawing/2014/main" id="{DF42AD57-2A84-C108-451B-BCEFD7395D10}"/>
              </a:ext>
            </a:extLst>
          </p:cNvPr>
          <p:cNvSpPr>
            <a:spLocks noGrp="1"/>
          </p:cNvSpPr>
          <p:nvPr>
            <p:ph type="sldNum" sz="quarter" idx="12"/>
          </p:nvPr>
        </p:nvSpPr>
        <p:spPr/>
        <p:txBody>
          <a:bodyPr/>
          <a:lstStyle/>
          <a:p>
            <a:fld id="{307E6868-079E-1649-B8D1-459B42CE4DE3}" type="slidenum">
              <a:rPr lang="en-US" smtClean="0"/>
              <a:t>37</a:t>
            </a:fld>
            <a:endParaRPr lang="en-US" dirty="0"/>
          </a:p>
        </p:txBody>
      </p:sp>
      <p:pic>
        <p:nvPicPr>
          <p:cNvPr id="9" name="Picture 8">
            <a:extLst>
              <a:ext uri="{FF2B5EF4-FFF2-40B4-BE49-F238E27FC236}">
                <a16:creationId xmlns:a16="http://schemas.microsoft.com/office/drawing/2014/main" id="{A5ACC44B-4145-5BC9-E207-A2765A3574B0}"/>
              </a:ext>
            </a:extLst>
          </p:cNvPr>
          <p:cNvPicPr>
            <a:picLocks noChangeAspect="1"/>
          </p:cNvPicPr>
          <p:nvPr/>
        </p:nvPicPr>
        <p:blipFill>
          <a:blip r:embed="rId3"/>
          <a:stretch>
            <a:fillRect/>
          </a:stretch>
        </p:blipFill>
        <p:spPr>
          <a:xfrm>
            <a:off x="1909770" y="786284"/>
            <a:ext cx="5324460" cy="3696404"/>
          </a:xfrm>
          <a:prstGeom prst="rect">
            <a:avLst/>
          </a:prstGeom>
        </p:spPr>
      </p:pic>
      <p:sp>
        <p:nvSpPr>
          <p:cNvPr id="10" name="Oval 9">
            <a:extLst>
              <a:ext uri="{FF2B5EF4-FFF2-40B4-BE49-F238E27FC236}">
                <a16:creationId xmlns:a16="http://schemas.microsoft.com/office/drawing/2014/main" id="{B389225C-7788-E4BB-4EA2-7BD89C9E2428}"/>
              </a:ext>
              <a:ext uri="{C183D7F6-B498-43B3-948B-1728B52AA6E4}">
                <adec:decorative xmlns:adec="http://schemas.microsoft.com/office/drawing/2017/decorative" val="1"/>
              </a:ext>
            </a:extLst>
          </p:cNvPr>
          <p:cNvSpPr/>
          <p:nvPr/>
        </p:nvSpPr>
        <p:spPr>
          <a:xfrm rot="16200000">
            <a:off x="5077238" y="466484"/>
            <a:ext cx="316619" cy="85189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1380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1731027" y="102393"/>
            <a:ext cx="5681946" cy="857250"/>
          </a:xfrm>
        </p:spPr>
        <p:txBody>
          <a:bodyPr>
            <a:normAutofit/>
          </a:bodyPr>
          <a:lstStyle/>
          <a:p>
            <a:r>
              <a:rPr lang="en-US" sz="2400" dirty="0">
                <a:solidFill>
                  <a:srgbClr val="D50032"/>
                </a:solidFill>
                <a:latin typeface="Open Sans"/>
                <a:ea typeface="Open Sans"/>
                <a:cs typeface="Open Sans"/>
              </a:rPr>
              <a:t>Let us know the amazing things </a:t>
            </a:r>
            <a:br>
              <a:rPr lang="en-US" sz="2400" dirty="0">
                <a:solidFill>
                  <a:srgbClr val="D50032"/>
                </a:solidFill>
                <a:latin typeface="Open Sans"/>
                <a:ea typeface="Open Sans"/>
                <a:cs typeface="Open Sans"/>
              </a:rPr>
            </a:br>
            <a:r>
              <a:rPr lang="en-US" sz="2400" dirty="0">
                <a:solidFill>
                  <a:srgbClr val="D50032"/>
                </a:solidFill>
                <a:latin typeface="Open Sans"/>
                <a:ea typeface="Open Sans"/>
                <a:cs typeface="Open Sans"/>
              </a:rPr>
              <a:t>you are doing!</a:t>
            </a:r>
            <a:endParaRPr lang="en-US" sz="2400"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38</a:t>
            </a:fld>
            <a:endParaRPr lang="en-US" dirty="0"/>
          </a:p>
        </p:txBody>
      </p:sp>
      <p:pic>
        <p:nvPicPr>
          <p:cNvPr id="8" name="Picture 7">
            <a:extLst>
              <a:ext uri="{FF2B5EF4-FFF2-40B4-BE49-F238E27FC236}">
                <a16:creationId xmlns:a16="http://schemas.microsoft.com/office/drawing/2014/main" id="{218EDEA3-0CCE-C8B7-205F-A1C97D1375D3}"/>
              </a:ext>
            </a:extLst>
          </p:cNvPr>
          <p:cNvPicPr>
            <a:picLocks noChangeAspect="1"/>
          </p:cNvPicPr>
          <p:nvPr/>
        </p:nvPicPr>
        <p:blipFill>
          <a:blip r:embed="rId2"/>
          <a:stretch>
            <a:fillRect/>
          </a:stretch>
        </p:blipFill>
        <p:spPr>
          <a:xfrm>
            <a:off x="669600" y="1197769"/>
            <a:ext cx="7811474" cy="2970077"/>
          </a:xfrm>
          <a:prstGeom prst="rect">
            <a:avLst/>
          </a:prstGeom>
        </p:spPr>
      </p:pic>
      <p:sp>
        <p:nvSpPr>
          <p:cNvPr id="10" name="TextBox 9">
            <a:extLst>
              <a:ext uri="{FF2B5EF4-FFF2-40B4-BE49-F238E27FC236}">
                <a16:creationId xmlns:a16="http://schemas.microsoft.com/office/drawing/2014/main" id="{DED650BB-26A8-7DF7-8EB1-B8A6B7AD06D8}"/>
              </a:ext>
            </a:extLst>
          </p:cNvPr>
          <p:cNvSpPr txBox="1"/>
          <p:nvPr/>
        </p:nvSpPr>
        <p:spPr>
          <a:xfrm>
            <a:off x="1474463" y="4405972"/>
            <a:ext cx="6195074" cy="338554"/>
          </a:xfrm>
          <a:prstGeom prst="rect">
            <a:avLst/>
          </a:prstGeom>
          <a:noFill/>
        </p:spPr>
        <p:txBody>
          <a:bodyPr wrap="square">
            <a:spAutoFit/>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hlinkClick r:id="rId3"/>
              </a:rPr>
              <a:t>https://results.org/volunteers/reporting-your-advocacy-actions</a:t>
            </a:r>
            <a:r>
              <a:rPr lang="en-US" sz="1600" dirty="0">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3487921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D0DF0C4-DDF7-BD13-0481-30ADCE380F55}"/>
              </a:ext>
            </a:extLst>
          </p:cNvPr>
          <p:cNvSpPr txBox="1"/>
          <p:nvPr/>
        </p:nvSpPr>
        <p:spPr>
          <a:xfrm>
            <a:off x="2554808" y="4582597"/>
            <a:ext cx="4700521" cy="369332"/>
          </a:xfrm>
          <a:prstGeom prst="rect">
            <a:avLst/>
          </a:prstGeom>
          <a:noFill/>
        </p:spPr>
        <p:txBody>
          <a:bodyPr wrap="square">
            <a:spAutoFit/>
          </a:bodyPr>
          <a:lstStyle/>
          <a:p>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results.org/volunteers/national-webinars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5" name="Title 4">
            <a:extLst>
              <a:ext uri="{FF2B5EF4-FFF2-40B4-BE49-F238E27FC236}">
                <a16:creationId xmlns:a16="http://schemas.microsoft.com/office/drawing/2014/main" id="{F3AFC8F8-1750-1406-F78E-2CD7EC2BC688}"/>
              </a:ext>
            </a:extLst>
          </p:cNvPr>
          <p:cNvSpPr>
            <a:spLocks noGrp="1"/>
          </p:cNvSpPr>
          <p:nvPr>
            <p:ph type="title"/>
          </p:nvPr>
        </p:nvSpPr>
        <p:spPr>
          <a:xfrm>
            <a:off x="871254" y="60539"/>
            <a:ext cx="7401491" cy="610644"/>
          </a:xfrm>
        </p:spPr>
        <p:txBody>
          <a:bodyPr>
            <a:normAutofit/>
          </a:bodyPr>
          <a:lstStyle/>
          <a:p>
            <a:r>
              <a:rPr lang="en-US" sz="3200" dirty="0">
                <a:solidFill>
                  <a:srgbClr val="D50032"/>
                </a:solidFill>
              </a:rPr>
              <a:t>Find today’s slides</a:t>
            </a:r>
          </a:p>
        </p:txBody>
      </p:sp>
      <p:sp>
        <p:nvSpPr>
          <p:cNvPr id="4" name="Slide Number Placeholder 3">
            <a:extLst>
              <a:ext uri="{FF2B5EF4-FFF2-40B4-BE49-F238E27FC236}">
                <a16:creationId xmlns:a16="http://schemas.microsoft.com/office/drawing/2014/main" id="{5E77078F-1757-2AA7-114A-0F85DBEC585A}"/>
              </a:ext>
            </a:extLst>
          </p:cNvPr>
          <p:cNvSpPr>
            <a:spLocks noGrp="1"/>
          </p:cNvSpPr>
          <p:nvPr>
            <p:ph type="sldNum" sz="quarter" idx="12"/>
          </p:nvPr>
        </p:nvSpPr>
        <p:spPr/>
        <p:txBody>
          <a:bodyPr/>
          <a:lstStyle/>
          <a:p>
            <a:fld id="{307E6868-079E-1649-B8D1-459B42CE4DE3}" type="slidenum">
              <a:rPr lang="en-US" smtClean="0"/>
              <a:t>39</a:t>
            </a:fld>
            <a:endParaRPr lang="en-US" dirty="0"/>
          </a:p>
        </p:txBody>
      </p:sp>
      <p:pic>
        <p:nvPicPr>
          <p:cNvPr id="13" name="Picture 12">
            <a:extLst>
              <a:ext uri="{FF2B5EF4-FFF2-40B4-BE49-F238E27FC236}">
                <a16:creationId xmlns:a16="http://schemas.microsoft.com/office/drawing/2014/main" id="{4D110D19-8FB1-D73D-F34D-2E9FC345E9B6}"/>
              </a:ext>
            </a:extLst>
          </p:cNvPr>
          <p:cNvPicPr>
            <a:picLocks noChangeAspect="1"/>
          </p:cNvPicPr>
          <p:nvPr/>
        </p:nvPicPr>
        <p:blipFill>
          <a:blip r:embed="rId3"/>
          <a:stretch>
            <a:fillRect/>
          </a:stretch>
        </p:blipFill>
        <p:spPr>
          <a:xfrm>
            <a:off x="2234990" y="760361"/>
            <a:ext cx="4674017" cy="3733058"/>
          </a:xfrm>
          <a:prstGeom prst="rect">
            <a:avLst/>
          </a:prstGeom>
        </p:spPr>
      </p:pic>
      <p:sp>
        <p:nvSpPr>
          <p:cNvPr id="14" name="Oval 13">
            <a:extLst>
              <a:ext uri="{FF2B5EF4-FFF2-40B4-BE49-F238E27FC236}">
                <a16:creationId xmlns:a16="http://schemas.microsoft.com/office/drawing/2014/main" id="{066CDC05-8776-9A78-0EEE-29F42B079169}"/>
              </a:ext>
              <a:ext uri="{C183D7F6-B498-43B3-948B-1728B52AA6E4}">
                <adec:decorative xmlns:adec="http://schemas.microsoft.com/office/drawing/2017/decorative" val="1"/>
              </a:ext>
            </a:extLst>
          </p:cNvPr>
          <p:cNvSpPr/>
          <p:nvPr/>
        </p:nvSpPr>
        <p:spPr>
          <a:xfrm rot="16200000">
            <a:off x="4747641" y="710866"/>
            <a:ext cx="314853" cy="773845"/>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3873028-2E8E-598C-F142-A6AF92E392B2}"/>
              </a:ext>
              <a:ext uri="{C183D7F6-B498-43B3-948B-1728B52AA6E4}">
                <adec:decorative xmlns:adec="http://schemas.microsoft.com/office/drawing/2017/decorative" val="1"/>
              </a:ext>
            </a:extLst>
          </p:cNvPr>
          <p:cNvSpPr/>
          <p:nvPr/>
        </p:nvSpPr>
        <p:spPr>
          <a:xfrm rot="16200000">
            <a:off x="3439059" y="2931979"/>
            <a:ext cx="1172501" cy="151472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048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1E5956-4925-665D-C59D-639D20296649}"/>
            </a:ext>
          </a:extLst>
        </p:cNvPr>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41C15EA-AEE8-C0E3-FDD6-59CED373BA9F}"/>
              </a:ext>
            </a:extLst>
          </p:cNvPr>
          <p:cNvSpPr>
            <a:spLocks noGrp="1"/>
          </p:cNvSpPr>
          <p:nvPr>
            <p:ph sz="half" idx="2"/>
          </p:nvPr>
        </p:nvSpPr>
        <p:spPr>
          <a:xfrm>
            <a:off x="4176000" y="1717361"/>
            <a:ext cx="3346415" cy="2131304"/>
          </a:xfrm>
        </p:spPr>
        <p:txBody>
          <a:bodyPr vert="horz" lIns="91440" tIns="45720" rIns="91440" bIns="45720" rtlCol="0" anchor="t">
            <a:normAutofit/>
          </a:bodyPr>
          <a:lstStyle/>
          <a:p>
            <a:pPr marL="0" indent="0" algn="ctr">
              <a:spcBef>
                <a:spcPts val="0"/>
              </a:spcBef>
              <a:buNone/>
            </a:pPr>
            <a:r>
              <a:rPr lang="en-US" b="1" dirty="0">
                <a:latin typeface="Open Sans"/>
                <a:ea typeface="Open Sans"/>
                <a:cs typeface="Open Sans"/>
              </a:rPr>
              <a:t>Former Senator Sherrod Brown </a:t>
            </a:r>
          </a:p>
          <a:p>
            <a:pPr marL="0" indent="0" algn="ctr">
              <a:spcBef>
                <a:spcPts val="0"/>
              </a:spcBef>
              <a:buNone/>
            </a:pPr>
            <a:r>
              <a:rPr lang="en-US" b="1" dirty="0">
                <a:latin typeface="Open Sans"/>
                <a:ea typeface="Open Sans"/>
                <a:cs typeface="Open Sans"/>
              </a:rPr>
              <a:t>(D-OH)</a:t>
            </a:r>
            <a:br>
              <a:rPr lang="en-US" sz="2800" b="1" dirty="0">
                <a:latin typeface="Open Sans"/>
              </a:rPr>
            </a:br>
            <a:endParaRPr lang="en-US" sz="2000" dirty="0"/>
          </a:p>
        </p:txBody>
      </p:sp>
      <p:sp>
        <p:nvSpPr>
          <p:cNvPr id="4" name="Title 3">
            <a:extLst>
              <a:ext uri="{FF2B5EF4-FFF2-40B4-BE49-F238E27FC236}">
                <a16:creationId xmlns:a16="http://schemas.microsoft.com/office/drawing/2014/main" id="{92B65A98-1139-91C1-4CA4-E8508CF9B039}"/>
              </a:ext>
            </a:extLst>
          </p:cNvPr>
          <p:cNvSpPr>
            <a:spLocks noGrp="1"/>
          </p:cNvSpPr>
          <p:nvPr>
            <p:ph type="title"/>
          </p:nvPr>
        </p:nvSpPr>
        <p:spPr>
          <a:xfrm>
            <a:off x="871254" y="90401"/>
            <a:ext cx="7401491" cy="857250"/>
          </a:xfrm>
        </p:spPr>
        <p:txBody>
          <a:bodyPr/>
          <a:lstStyle/>
          <a:p>
            <a:r>
              <a:rPr lang="en-US" dirty="0">
                <a:solidFill>
                  <a:srgbClr val="D50032"/>
                </a:solidFill>
              </a:rPr>
              <a:t>Guest Speaker</a:t>
            </a:r>
          </a:p>
        </p:txBody>
      </p:sp>
      <p:sp>
        <p:nvSpPr>
          <p:cNvPr id="9" name="Slide Number Placeholder 8">
            <a:extLst>
              <a:ext uri="{FF2B5EF4-FFF2-40B4-BE49-F238E27FC236}">
                <a16:creationId xmlns:a16="http://schemas.microsoft.com/office/drawing/2014/main" id="{1387294B-0474-48AA-FE41-9C2A5FD3BEB6}"/>
              </a:ext>
            </a:extLst>
          </p:cNvPr>
          <p:cNvSpPr>
            <a:spLocks noGrp="1"/>
          </p:cNvSpPr>
          <p:nvPr>
            <p:ph type="sldNum" sz="quarter" idx="12"/>
          </p:nvPr>
        </p:nvSpPr>
        <p:spPr/>
        <p:txBody>
          <a:bodyPr/>
          <a:lstStyle/>
          <a:p>
            <a:fld id="{307E6868-079E-1649-B8D1-459B42CE4DE3}" type="slidenum">
              <a:rPr lang="en-US" smtClean="0"/>
              <a:t>4</a:t>
            </a:fld>
            <a:endParaRPr lang="en-US" dirty="0"/>
          </a:p>
        </p:txBody>
      </p:sp>
      <p:pic>
        <p:nvPicPr>
          <p:cNvPr id="2" name="Picture 1">
            <a:extLst>
              <a:ext uri="{FF2B5EF4-FFF2-40B4-BE49-F238E27FC236}">
                <a16:creationId xmlns:a16="http://schemas.microsoft.com/office/drawing/2014/main" id="{DFF4BE5C-8DC5-C349-DA9A-A4A7C2DE5295}"/>
              </a:ext>
            </a:extLst>
          </p:cNvPr>
          <p:cNvPicPr>
            <a:picLocks noChangeAspect="1"/>
          </p:cNvPicPr>
          <p:nvPr/>
        </p:nvPicPr>
        <p:blipFill>
          <a:blip r:embed="rId2"/>
          <a:stretch>
            <a:fillRect/>
          </a:stretch>
        </p:blipFill>
        <p:spPr>
          <a:xfrm>
            <a:off x="1727089" y="947652"/>
            <a:ext cx="2448911" cy="3670722"/>
          </a:xfrm>
          <a:prstGeom prst="rect">
            <a:avLst/>
          </a:prstGeom>
        </p:spPr>
      </p:pic>
    </p:spTree>
    <p:extLst>
      <p:ext uri="{BB962C8B-B14F-4D97-AF65-F5344CB8AC3E}">
        <p14:creationId xmlns:p14="http://schemas.microsoft.com/office/powerpoint/2010/main" val="30089447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901050" y="102393"/>
            <a:ext cx="7341900" cy="1093492"/>
          </a:xfrm>
        </p:spPr>
        <p:txBody>
          <a:bodyPr>
            <a:noAutofit/>
          </a:bodyPr>
          <a:lstStyle/>
          <a:p>
            <a:pPr>
              <a:lnSpc>
                <a:spcPct val="114000"/>
              </a:lnSpc>
              <a:spcAft>
                <a:spcPts val="600"/>
              </a:spcAft>
            </a:pPr>
            <a:br>
              <a:rPr lang="en-US" sz="2800" b="0" dirty="0">
                <a:latin typeface="Open Sans"/>
                <a:ea typeface="Open Sans"/>
                <a:cs typeface="Open Sans"/>
              </a:rPr>
            </a:br>
            <a:r>
              <a:rPr lang="en-US" sz="2800" b="0" dirty="0">
                <a:solidFill>
                  <a:schemeClr val="tx1"/>
                </a:solidFill>
                <a:latin typeface="Open Sans"/>
                <a:ea typeface="Open Sans"/>
                <a:cs typeface="Open Sans"/>
              </a:rPr>
              <a:t>Join us for the</a:t>
            </a:r>
            <a:br>
              <a:rPr lang="en-US" sz="2800" dirty="0">
                <a:latin typeface="Open Sans"/>
                <a:ea typeface="Open Sans"/>
                <a:cs typeface="Open Sans"/>
              </a:rPr>
            </a:br>
            <a:r>
              <a:rPr lang="en-US" sz="2800" dirty="0">
                <a:solidFill>
                  <a:schemeClr val="tx2"/>
                </a:solidFill>
                <a:latin typeface="Open Sans"/>
                <a:ea typeface="Open Sans"/>
                <a:cs typeface="Open Sans"/>
              </a:rPr>
              <a:t>May 2025 National Webinar</a:t>
            </a:r>
            <a:br>
              <a:rPr lang="en-US" sz="2800" dirty="0">
                <a:latin typeface="Open Sans"/>
                <a:ea typeface="Open Sans"/>
                <a:cs typeface="Open Sans"/>
              </a:rPr>
            </a:br>
            <a:endParaRPr lang="en-US" sz="2800" dirty="0">
              <a:solidFill>
                <a:schemeClr val="tx1"/>
              </a:solidFill>
              <a:latin typeface="Open Sans"/>
              <a:ea typeface="Open Sans"/>
              <a:cs typeface="Open Sans"/>
            </a:endParaRP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40</a:t>
            </a:fld>
            <a:endParaRPr lang="en-US" dirty="0"/>
          </a:p>
        </p:txBody>
      </p:sp>
      <p:sp>
        <p:nvSpPr>
          <p:cNvPr id="5" name="TextBox 4">
            <a:extLst>
              <a:ext uri="{FF2B5EF4-FFF2-40B4-BE49-F238E27FC236}">
                <a16:creationId xmlns:a16="http://schemas.microsoft.com/office/drawing/2014/main" id="{BD7FB0D6-995A-493D-BE56-D6F469B24AE3}"/>
              </a:ext>
            </a:extLst>
          </p:cNvPr>
          <p:cNvSpPr txBox="1"/>
          <p:nvPr/>
        </p:nvSpPr>
        <p:spPr>
          <a:xfrm>
            <a:off x="341970" y="3975859"/>
            <a:ext cx="8460060" cy="792205"/>
          </a:xfrm>
          <a:prstGeom prst="rect">
            <a:avLst/>
          </a:prstGeom>
          <a:noFill/>
        </p:spPr>
        <p:txBody>
          <a:bodyPr wrap="square" lIns="91440" tIns="45720" rIns="91440" bIns="45720" anchor="t">
            <a:spAutoFit/>
          </a:bodyPr>
          <a:lstStyle/>
          <a:p>
            <a:pPr algn="ctr"/>
            <a:r>
              <a:rPr lang="en-US" sz="2400" b="1" dirty="0">
                <a:latin typeface="Open Sans" panose="020B0606030504020204" pitchFamily="34" charset="0"/>
                <a:ea typeface="Open Sans" panose="020B0606030504020204" pitchFamily="34" charset="0"/>
                <a:cs typeface="Open Sans" panose="020B0606030504020204" pitchFamily="34" charset="0"/>
              </a:rPr>
              <a:t>Saturday, May 3, 1:00 p.m. ET </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lgn="ctr">
              <a:lnSpc>
                <a:spcPct val="113999"/>
              </a:lnSpc>
              <a:spcAft>
                <a:spcPts val="1200"/>
              </a:spcAft>
            </a:pPr>
            <a:r>
              <a:rPr lang="en-US" sz="2000" dirty="0">
                <a:latin typeface="Open Sans" panose="020B0606030504020204" pitchFamily="34" charset="0"/>
                <a:ea typeface="Open Sans" panose="020B0606030504020204" pitchFamily="34" charset="0"/>
                <a:cs typeface="Open Sans" panose="020B0606030504020204" pitchFamily="34" charset="0"/>
              </a:rPr>
              <a:t>Register: </a:t>
            </a:r>
            <a:r>
              <a:rPr lang="en-US" sz="2000" dirty="0">
                <a:solidFill>
                  <a:schemeClr val="tx2"/>
                </a:solidFill>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www.tinyurl.com/RESULTS2025</a:t>
            </a:r>
            <a:endParaRPr lang="en-US" dirty="0">
              <a:solidFill>
                <a:schemeClr val="tx2"/>
              </a:solidFill>
              <a:cs typeface="Calibri"/>
            </a:endParaRPr>
          </a:p>
        </p:txBody>
      </p:sp>
      <p:sp>
        <p:nvSpPr>
          <p:cNvPr id="7" name="TextBox 6">
            <a:extLst>
              <a:ext uri="{FF2B5EF4-FFF2-40B4-BE49-F238E27FC236}">
                <a16:creationId xmlns:a16="http://schemas.microsoft.com/office/drawing/2014/main" id="{C4A87BF5-E298-3044-F33F-2331D0E42B3E}"/>
              </a:ext>
            </a:extLst>
          </p:cNvPr>
          <p:cNvSpPr txBox="1"/>
          <p:nvPr/>
        </p:nvSpPr>
        <p:spPr>
          <a:xfrm>
            <a:off x="4804519" y="1875151"/>
            <a:ext cx="3229631" cy="1200329"/>
          </a:xfrm>
          <a:prstGeom prst="rect">
            <a:avLst/>
          </a:prstGeom>
          <a:noFill/>
        </p:spPr>
        <p:txBody>
          <a:bodyPr wrap="square" lIns="91440" tIns="45720" rIns="91440" bIns="45720" anchor="t">
            <a:spAutoFit/>
          </a:bodyPr>
          <a:lstStyle/>
          <a:p>
            <a:pPr algn="ctr"/>
            <a:r>
              <a:rPr lang="en-US" sz="2400" dirty="0">
                <a:latin typeface="Open Sans"/>
                <a:ea typeface="Open Sans"/>
                <a:cs typeface="Open Sans"/>
              </a:rPr>
              <a:t>Special Guest:</a:t>
            </a:r>
          </a:p>
          <a:p>
            <a:pPr algn="ctr"/>
            <a:r>
              <a:rPr lang="en-US" sz="2400" b="1" dirty="0">
                <a:latin typeface="Open Sans"/>
                <a:ea typeface="Open Sans"/>
                <a:cs typeface="Open Sans"/>
              </a:rPr>
              <a:t> RESULTS Founder Sam Daley-Harris</a:t>
            </a:r>
            <a:endParaRPr lang="en-US" dirty="0">
              <a:solidFill>
                <a:schemeClr val="tx2"/>
              </a:solidFill>
              <a:cs typeface="Calibri"/>
            </a:endParaRPr>
          </a:p>
        </p:txBody>
      </p:sp>
      <p:pic>
        <p:nvPicPr>
          <p:cNvPr id="1030" name="Picture 6" descr="'Reclaiming Our Democracy' book urges advocacy beyond hashtags and ...">
            <a:extLst>
              <a:ext uri="{FF2B5EF4-FFF2-40B4-BE49-F238E27FC236}">
                <a16:creationId xmlns:a16="http://schemas.microsoft.com/office/drawing/2014/main" id="{63FA933A-8793-7D82-EF4B-C65B8A2BF2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8688" y="1332460"/>
            <a:ext cx="2033312" cy="250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161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red and blue logo with white text&#10;&#10;Description automatically generated">
            <a:extLst>
              <a:ext uri="{FF2B5EF4-FFF2-40B4-BE49-F238E27FC236}">
                <a16:creationId xmlns:a16="http://schemas.microsoft.com/office/drawing/2014/main" id="{8995BFD3-B974-ADCE-CA65-791D90E6C298}"/>
              </a:ext>
            </a:extLst>
          </p:cNvPr>
          <p:cNvPicPr>
            <a:picLocks noGrp="1" noChangeAspect="1"/>
          </p:cNvPicPr>
          <p:nvPr>
            <p:ph idx="1"/>
          </p:nvPr>
        </p:nvPicPr>
        <p:blipFill>
          <a:blip r:embed="rId2"/>
          <a:stretch>
            <a:fillRect/>
          </a:stretch>
        </p:blipFill>
        <p:spPr>
          <a:xfrm>
            <a:off x="2389691" y="276835"/>
            <a:ext cx="4364619" cy="4621361"/>
          </a:xfrm>
        </p:spPr>
      </p:pic>
    </p:spTree>
    <p:extLst>
      <p:ext uri="{BB962C8B-B14F-4D97-AF65-F5344CB8AC3E}">
        <p14:creationId xmlns:p14="http://schemas.microsoft.com/office/powerpoint/2010/main" val="1331591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6D8333-46A7-C575-51E7-71D27CB7A03E}"/>
              </a:ext>
            </a:extLst>
          </p:cNvPr>
          <p:cNvSpPr>
            <a:spLocks noGrp="1"/>
          </p:cNvSpPr>
          <p:nvPr>
            <p:ph type="title" idx="4294967295"/>
          </p:nvPr>
        </p:nvSpPr>
        <p:spPr>
          <a:xfrm>
            <a:off x="457200" y="5143500"/>
            <a:ext cx="8229600" cy="857250"/>
          </a:xfrm>
        </p:spPr>
        <p:txBody>
          <a:bodyPr vert="horz" lIns="91440" tIns="45720" rIns="91440" bIns="45720" rtlCol="0" anchor="t">
            <a:normAutofit fontScale="90000"/>
          </a:bodyPr>
          <a:lstStyle/>
          <a:p>
            <a:r>
              <a:rPr lang="en-US" dirty="0"/>
              <a:t>RESULTS website and social media</a:t>
            </a:r>
          </a:p>
        </p:txBody>
      </p:sp>
    </p:spTree>
    <p:extLst>
      <p:ext uri="{BB962C8B-B14F-4D97-AF65-F5344CB8AC3E}">
        <p14:creationId xmlns:p14="http://schemas.microsoft.com/office/powerpoint/2010/main" val="282620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normAutofit/>
          </a:bodyPr>
          <a:lstStyle/>
          <a:p>
            <a:r>
              <a:rPr lang="en-US" dirty="0">
                <a:latin typeface="Open Sans"/>
                <a:ea typeface="Open Sans"/>
                <a:cs typeface="Open Sans"/>
              </a:rPr>
              <a:t>Global Poverty Campaigns</a:t>
            </a:r>
            <a:endParaRPr lang="en-US" dirty="0"/>
          </a:p>
        </p:txBody>
      </p:sp>
    </p:spTree>
    <p:extLst>
      <p:ext uri="{BB962C8B-B14F-4D97-AF65-F5344CB8AC3E}">
        <p14:creationId xmlns:p14="http://schemas.microsoft.com/office/powerpoint/2010/main" val="1135436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157945" y="2113378"/>
            <a:ext cx="4038600" cy="1515773"/>
          </a:xfrm>
        </p:spPr>
        <p:txBody>
          <a:bodyPr vert="horz" lIns="91440" tIns="45720" rIns="91440" bIns="45720" rtlCol="0" anchor="t">
            <a:normAutofit/>
          </a:bodyPr>
          <a:lstStyle/>
          <a:p>
            <a:pPr marL="0" indent="0">
              <a:spcBef>
                <a:spcPts val="0"/>
              </a:spcBef>
              <a:spcAft>
                <a:spcPts val="1200"/>
              </a:spcAft>
              <a:buNone/>
            </a:pPr>
            <a:r>
              <a:rPr lang="en-US" sz="2000" b="1" dirty="0">
                <a:latin typeface="Open Sans"/>
                <a:ea typeface="Open Sans"/>
                <a:cs typeface="Open Sans"/>
              </a:rPr>
              <a:t>Colin Smith</a:t>
            </a:r>
          </a:p>
          <a:p>
            <a:pPr marL="0" indent="0">
              <a:spcBef>
                <a:spcPts val="0"/>
              </a:spcBef>
              <a:buNone/>
            </a:pPr>
            <a:r>
              <a:rPr lang="en-US" sz="2000" dirty="0">
                <a:latin typeface="Open Sans"/>
                <a:ea typeface="Open Sans"/>
                <a:cs typeface="Open Sans"/>
              </a:rPr>
              <a:t>Director of Global Policy</a:t>
            </a:r>
          </a:p>
          <a:p>
            <a:pPr marL="0" indent="0">
              <a:spcBef>
                <a:spcPts val="0"/>
              </a:spcBef>
              <a:buNone/>
            </a:pPr>
            <a:r>
              <a:rPr lang="en-US" sz="2000" dirty="0">
                <a:latin typeface="Open Sans"/>
                <a:ea typeface="Open Sans"/>
                <a:cs typeface="Open Sans"/>
                <a:hlinkClick r:id="rId2"/>
              </a:rPr>
              <a:t>csmith@results.org</a:t>
            </a:r>
            <a:r>
              <a:rPr lang="en-US" sz="2000" dirty="0">
                <a:latin typeface="Open Sans"/>
                <a:ea typeface="Open Sans"/>
                <a:cs typeface="Open Sans"/>
              </a:rPr>
              <a:t> </a:t>
            </a:r>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p:txBody>
          <a:bodyPr/>
          <a:lstStyle/>
          <a:p>
            <a:r>
              <a:rPr lang="en-US" dirty="0">
                <a:solidFill>
                  <a:srgbClr val="D50032"/>
                </a:solidFill>
                <a:latin typeface="Open Sans"/>
                <a:ea typeface="Open Sans"/>
                <a:cs typeface="Open Sans"/>
              </a:rPr>
              <a:t>Global Campaigns Update</a:t>
            </a:r>
            <a:endParaRPr lang="en-US"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6</a:t>
            </a:fld>
            <a:endParaRPr lang="en-US" dirty="0"/>
          </a:p>
        </p:txBody>
      </p:sp>
      <p:pic>
        <p:nvPicPr>
          <p:cNvPr id="5" name="Picture 4">
            <a:extLst>
              <a:ext uri="{FF2B5EF4-FFF2-40B4-BE49-F238E27FC236}">
                <a16:creationId xmlns:a16="http://schemas.microsoft.com/office/drawing/2014/main" id="{5DE136BC-55DC-4D2D-63BF-03F98F5AE862}"/>
              </a:ext>
            </a:extLst>
          </p:cNvPr>
          <p:cNvPicPr>
            <a:picLocks noChangeAspect="1"/>
          </p:cNvPicPr>
          <p:nvPr/>
        </p:nvPicPr>
        <p:blipFill>
          <a:blip r:embed="rId3"/>
          <a:stretch>
            <a:fillRect/>
          </a:stretch>
        </p:blipFill>
        <p:spPr>
          <a:xfrm>
            <a:off x="1653375" y="1383900"/>
            <a:ext cx="2381250" cy="2476500"/>
          </a:xfrm>
          <a:prstGeom prst="rect">
            <a:avLst/>
          </a:prstGeom>
        </p:spPr>
      </p:pic>
    </p:spTree>
    <p:extLst>
      <p:ext uri="{BB962C8B-B14F-4D97-AF65-F5344CB8AC3E}">
        <p14:creationId xmlns:p14="http://schemas.microsoft.com/office/powerpoint/2010/main" val="249917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E6BCD-7ED5-6B8F-C6F9-60D942DCE4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80C03D-DEBA-F64A-D18F-D61794BA8C88}"/>
              </a:ext>
            </a:extLst>
          </p:cNvPr>
          <p:cNvSpPr>
            <a:spLocks noGrp="1"/>
          </p:cNvSpPr>
          <p:nvPr>
            <p:ph type="title"/>
          </p:nvPr>
        </p:nvSpPr>
        <p:spPr>
          <a:xfrm>
            <a:off x="1329655" y="2027823"/>
            <a:ext cx="8464492" cy="2023653"/>
          </a:xfrm>
        </p:spPr>
        <p:txBody>
          <a:bodyPr>
            <a:noAutofit/>
          </a:bodyPr>
          <a:lstStyle/>
          <a:p>
            <a:pPr algn="l"/>
            <a:r>
              <a:rPr lang="en-US" sz="2000" dirty="0">
                <a:solidFill>
                  <a:srgbClr val="D50032"/>
                </a:solidFill>
              </a:rPr>
              <a:t>Demand the State Department restart terminated work.</a:t>
            </a:r>
            <a:br>
              <a:rPr lang="en-US" sz="2000" dirty="0"/>
            </a:br>
            <a:r>
              <a:rPr lang="en-US" sz="2000" b="0" dirty="0">
                <a:solidFill>
                  <a:schemeClr val="tx1"/>
                </a:solidFill>
              </a:rPr>
              <a:t>Decisions are only “final” if Congress lets them be. </a:t>
            </a:r>
            <a:br>
              <a:rPr lang="en-US" sz="2000" dirty="0"/>
            </a:br>
            <a:br>
              <a:rPr lang="en-US" sz="2000" dirty="0"/>
            </a:br>
            <a:br>
              <a:rPr lang="en-US" sz="2000" dirty="0"/>
            </a:br>
            <a:r>
              <a:rPr lang="en-US" sz="2000" dirty="0">
                <a:solidFill>
                  <a:srgbClr val="D50032"/>
                </a:solidFill>
              </a:rPr>
              <a:t>Reassert congressional authority over foreign aid.</a:t>
            </a:r>
            <a:br>
              <a:rPr lang="en-US" sz="2000" dirty="0"/>
            </a:br>
            <a:r>
              <a:rPr lang="en-US" sz="2000" b="0" dirty="0">
                <a:solidFill>
                  <a:schemeClr val="tx1"/>
                </a:solidFill>
              </a:rPr>
              <a:t>Congress has the power of the purse: they need to use it!</a:t>
            </a:r>
          </a:p>
        </p:txBody>
      </p:sp>
      <p:sp>
        <p:nvSpPr>
          <p:cNvPr id="5" name="Slide Number Placeholder 4">
            <a:extLst>
              <a:ext uri="{FF2B5EF4-FFF2-40B4-BE49-F238E27FC236}">
                <a16:creationId xmlns:a16="http://schemas.microsoft.com/office/drawing/2014/main" id="{3F11769A-410F-842C-BB12-334235F9B85A}"/>
              </a:ext>
            </a:extLst>
          </p:cNvPr>
          <p:cNvSpPr>
            <a:spLocks noGrp="1"/>
          </p:cNvSpPr>
          <p:nvPr>
            <p:ph type="sldNum" sz="quarter" idx="12"/>
          </p:nvPr>
        </p:nvSpPr>
        <p:spPr/>
        <p:txBody>
          <a:bodyPr/>
          <a:lstStyle/>
          <a:p>
            <a:fld id="{307E6868-079E-1649-B8D1-459B42CE4DE3}" type="slidenum">
              <a:rPr lang="en-US" smtClean="0"/>
              <a:t>7</a:t>
            </a:fld>
            <a:endParaRPr lang="en-US" dirty="0"/>
          </a:p>
        </p:txBody>
      </p:sp>
      <p:sp>
        <p:nvSpPr>
          <p:cNvPr id="8" name="TextBox 7">
            <a:extLst>
              <a:ext uri="{FF2B5EF4-FFF2-40B4-BE49-F238E27FC236}">
                <a16:creationId xmlns:a16="http://schemas.microsoft.com/office/drawing/2014/main" id="{8EF1B5AC-FCFE-4C1A-E94A-99EE23BC87B0}"/>
              </a:ext>
            </a:extLst>
          </p:cNvPr>
          <p:cNvSpPr txBox="1"/>
          <p:nvPr/>
        </p:nvSpPr>
        <p:spPr>
          <a:xfrm>
            <a:off x="552715" y="254963"/>
            <a:ext cx="7260672" cy="646331"/>
          </a:xfrm>
          <a:prstGeom prst="rect">
            <a:avLst/>
          </a:prstGeom>
          <a:noFill/>
        </p:spPr>
        <p:txBody>
          <a:bodyPr wrap="square">
            <a:spAutoFit/>
          </a:bodyPr>
          <a:lstStyle/>
          <a:p>
            <a:pPr algn="ctr"/>
            <a:r>
              <a:rPr lang="en-US" sz="3600" b="1" kern="100" dirty="0">
                <a:effectLst/>
                <a:latin typeface="Open Sans" panose="020B0606030504020204" pitchFamily="34" charset="0"/>
                <a:ea typeface="Open Sans" panose="020B0606030504020204" pitchFamily="34" charset="0"/>
                <a:cs typeface="Open Sans" panose="020B0606030504020204" pitchFamily="34" charset="0"/>
              </a:rPr>
              <a:t>What should Congress do?</a:t>
            </a:r>
            <a:endParaRPr lang="en-US" sz="36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phic 9" descr="Badge 1 with solid fill">
            <a:extLst>
              <a:ext uri="{FF2B5EF4-FFF2-40B4-BE49-F238E27FC236}">
                <a16:creationId xmlns:a16="http://schemas.microsoft.com/office/drawing/2014/main" id="{09B63883-4BD1-6060-A588-5596A31BEC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2185" y="1925940"/>
            <a:ext cx="914400" cy="914400"/>
          </a:xfrm>
          <a:prstGeom prst="rect">
            <a:avLst/>
          </a:prstGeom>
        </p:spPr>
      </p:pic>
      <p:pic>
        <p:nvPicPr>
          <p:cNvPr id="14" name="Graphic 13" descr="Badge with solid fill">
            <a:extLst>
              <a:ext uri="{FF2B5EF4-FFF2-40B4-BE49-F238E27FC236}">
                <a16:creationId xmlns:a16="http://schemas.microsoft.com/office/drawing/2014/main" id="{5F9EF98D-1FBC-03D1-3DEC-6808F67B9ED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94282" y="3137076"/>
            <a:ext cx="914400" cy="914400"/>
          </a:xfrm>
          <a:prstGeom prst="rect">
            <a:avLst/>
          </a:prstGeom>
        </p:spPr>
      </p:pic>
    </p:spTree>
    <p:extLst>
      <p:ext uri="{BB962C8B-B14F-4D97-AF65-F5344CB8AC3E}">
        <p14:creationId xmlns:p14="http://schemas.microsoft.com/office/powerpoint/2010/main" val="3864990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E898C2-30ED-BE93-B6EF-04E26754B03E}"/>
            </a:ext>
          </a:extLst>
        </p:cNvPr>
        <p:cNvGrpSpPr/>
        <p:nvPr/>
      </p:nvGrpSpPr>
      <p:grpSpPr>
        <a:xfrm>
          <a:off x="0" y="0"/>
          <a:ext cx="0" cy="0"/>
          <a:chOff x="0" y="0"/>
          <a:chExt cx="0" cy="0"/>
        </a:xfrm>
      </p:grpSpPr>
      <p:sp>
        <p:nvSpPr>
          <p:cNvPr id="5" name="Slide Number Placeholder 4" hidden="1">
            <a:extLst>
              <a:ext uri="{FF2B5EF4-FFF2-40B4-BE49-F238E27FC236}">
                <a16:creationId xmlns:a16="http://schemas.microsoft.com/office/drawing/2014/main" id="{8329A75E-28E5-1C2B-60E2-94E31750040F}"/>
              </a:ext>
            </a:extLst>
          </p:cNvPr>
          <p:cNvSpPr>
            <a:spLocks noGrp="1"/>
          </p:cNvSpPr>
          <p:nvPr>
            <p:ph type="sldNum" sz="quarter" idx="12"/>
          </p:nvPr>
        </p:nvSpPr>
        <p:spPr/>
        <p:txBody>
          <a:bodyPr/>
          <a:lstStyle/>
          <a:p>
            <a:pPr>
              <a:spcAft>
                <a:spcPts val="600"/>
              </a:spcAft>
            </a:pPr>
            <a:fld id="{307E6868-079E-1649-B8D1-459B42CE4DE3}" type="slidenum">
              <a:rPr lang="en-US" smtClean="0"/>
              <a:pPr>
                <a:spcAft>
                  <a:spcPts val="600"/>
                </a:spcAft>
              </a:pPr>
              <a:t>8</a:t>
            </a:fld>
            <a:endParaRPr lang="en-US" dirty="0"/>
          </a:p>
        </p:txBody>
      </p:sp>
      <p:sp>
        <p:nvSpPr>
          <p:cNvPr id="3" name="Slide Number Placeholder 8">
            <a:extLst>
              <a:ext uri="{FF2B5EF4-FFF2-40B4-BE49-F238E27FC236}">
                <a16:creationId xmlns:a16="http://schemas.microsoft.com/office/drawing/2014/main" id="{56B63065-5662-F47D-1058-3C67D7DAF1AF}"/>
              </a:ext>
            </a:extLst>
          </p:cNvPr>
          <p:cNvSpPr txBox="1">
            <a:spLocks/>
          </p:cNvSpPr>
          <p:nvPr/>
        </p:nvSpPr>
        <p:spPr>
          <a:xfrm>
            <a:off x="6649694" y="4758016"/>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tx1"/>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mtClean="0"/>
              <a:pPr/>
              <a:t>8</a:t>
            </a:fld>
            <a:endParaRPr lang="en-US" dirty="0"/>
          </a:p>
        </p:txBody>
      </p:sp>
      <p:sp>
        <p:nvSpPr>
          <p:cNvPr id="7" name="Title 6">
            <a:extLst>
              <a:ext uri="{FF2B5EF4-FFF2-40B4-BE49-F238E27FC236}">
                <a16:creationId xmlns:a16="http://schemas.microsoft.com/office/drawing/2014/main" id="{34B71CA9-41F7-6DEC-4C18-9A20EE272B7F}"/>
              </a:ext>
            </a:extLst>
          </p:cNvPr>
          <p:cNvSpPr>
            <a:spLocks noGrp="1"/>
          </p:cNvSpPr>
          <p:nvPr>
            <p:ph type="title"/>
          </p:nvPr>
        </p:nvSpPr>
        <p:spPr>
          <a:xfrm>
            <a:off x="394230" y="222877"/>
            <a:ext cx="7613009" cy="857250"/>
          </a:xfrm>
        </p:spPr>
        <p:txBody>
          <a:bodyPr>
            <a:noAutofit/>
          </a:bodyPr>
          <a:lstStyle/>
          <a:p>
            <a:pPr algn="l"/>
            <a:br>
              <a:rPr lang="en-US" kern="100" dirty="0">
                <a:latin typeface="Open Sans" panose="020B0606030504020204" pitchFamily="34" charset="0"/>
                <a:ea typeface="Open Sans" panose="020B0606030504020204" pitchFamily="34" charset="0"/>
                <a:cs typeface="Open Sans" panose="020B0606030504020204" pitchFamily="34" charset="0"/>
              </a:rPr>
            </a:br>
            <a:r>
              <a:rPr lang="en-US" kern="100" dirty="0">
                <a:solidFill>
                  <a:srgbClr val="D50032"/>
                </a:solidFill>
                <a:effectLst/>
                <a:latin typeface="Open Sans" panose="020B0606030504020204" pitchFamily="34" charset="0"/>
                <a:ea typeface="Open Sans" panose="020B0606030504020204" pitchFamily="34" charset="0"/>
                <a:cs typeface="Open Sans" panose="020B0606030504020204" pitchFamily="34" charset="0"/>
              </a:rPr>
              <a:t>Congress &amp; restarting programs</a:t>
            </a:r>
            <a:br>
              <a:rPr lang="en-US"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2" name="TextBox 1">
            <a:extLst>
              <a:ext uri="{FF2B5EF4-FFF2-40B4-BE49-F238E27FC236}">
                <a16:creationId xmlns:a16="http://schemas.microsoft.com/office/drawing/2014/main" id="{A9D56158-3E61-A4C8-F2DE-E39FEDE85254}"/>
              </a:ext>
            </a:extLst>
          </p:cNvPr>
          <p:cNvSpPr txBox="1"/>
          <p:nvPr/>
        </p:nvSpPr>
        <p:spPr>
          <a:xfrm>
            <a:off x="633600" y="1267536"/>
            <a:ext cx="7963200" cy="3259482"/>
          </a:xfrm>
          <a:prstGeom prst="rect">
            <a:avLst/>
          </a:prstGeom>
          <a:noFill/>
        </p:spPr>
        <p:txBody>
          <a:bodyPr wrap="square">
            <a:spAutoFit/>
          </a:bodyPr>
          <a:lstStyle/>
          <a:p>
            <a:pPr marR="0" lvl="0">
              <a:lnSpc>
                <a:spcPct val="115000"/>
              </a:lnSpc>
              <a:spcBef>
                <a:spcPts val="600"/>
              </a:spcBef>
            </a:pPr>
            <a:r>
              <a:rPr lang="en-US" sz="2200" b="1" i="1" kern="100" dirty="0">
                <a:solidFill>
                  <a:schemeClr val="tx1"/>
                </a:solidFill>
                <a:latin typeface="Open Sans" panose="020B0606030504020204" pitchFamily="34" charset="0"/>
                <a:ea typeface="Open Sans" panose="020B0606030504020204" pitchFamily="34" charset="0"/>
                <a:cs typeface="Open Sans" panose="020B0606030504020204" pitchFamily="34" charset="0"/>
              </a:rPr>
              <a:t>A</a:t>
            </a:r>
            <a:r>
              <a:rPr lang="en-US" sz="2200" b="1" i="1" kern="1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ll this, and much more, is in grave danger:</a:t>
            </a:r>
            <a:endParaRPr lang="en-US" sz="2200" dirty="0">
              <a:effectLst/>
              <a:latin typeface="Open Sans" panose="020B0606030504020204" pitchFamily="34" charset="0"/>
              <a:ea typeface="MS Mincho" panose="02020609040205080304" pitchFamily="49" charset="-128"/>
              <a:cs typeface="Arial" panose="020B0604020202020204" pitchFamily="34" charset="0"/>
            </a:endParaRPr>
          </a:p>
          <a:p>
            <a:pPr marL="342900" marR="0" lvl="0" indent="-342900">
              <a:lnSpc>
                <a:spcPct val="115000"/>
              </a:lnSpc>
              <a:spcBef>
                <a:spcPts val="600"/>
              </a:spcBef>
              <a:buFont typeface="Symbol" panose="05050102010706020507" pitchFamily="18" charset="2"/>
              <a:buChar char=""/>
            </a:pPr>
            <a:r>
              <a:rPr lang="en-US" sz="2200" dirty="0">
                <a:effectLst/>
                <a:latin typeface="Open Sans" panose="020B0606030504020204" pitchFamily="34" charset="0"/>
                <a:ea typeface="MS Mincho" panose="02020609040205080304" pitchFamily="49" charset="-128"/>
                <a:cs typeface="Arial" panose="020B0604020202020204" pitchFamily="34" charset="0"/>
              </a:rPr>
              <a:t>Gavi, the Vaccine Alliance, supporting half the world’s kids</a:t>
            </a:r>
          </a:p>
          <a:p>
            <a:pPr marL="342900" marR="0" lvl="0" indent="-342900">
              <a:lnSpc>
                <a:spcPct val="115000"/>
              </a:lnSpc>
              <a:buFont typeface="Symbol" panose="05050102010706020507" pitchFamily="18" charset="2"/>
              <a:buChar char=""/>
            </a:pPr>
            <a:r>
              <a:rPr lang="en-US" sz="2200" dirty="0">
                <a:effectLst/>
                <a:latin typeface="Open Sans" panose="020B0606030504020204" pitchFamily="34" charset="0"/>
                <a:ea typeface="MS Mincho" panose="02020609040205080304" pitchFamily="49" charset="-128"/>
                <a:cs typeface="Arial" panose="020B0604020202020204" pitchFamily="34" charset="0"/>
              </a:rPr>
              <a:t>Tuberculosis programs in 20+ countries </a:t>
            </a:r>
          </a:p>
          <a:p>
            <a:pPr marL="342900" marR="0" lvl="0" indent="-342900">
              <a:lnSpc>
                <a:spcPct val="115000"/>
              </a:lnSpc>
              <a:buFont typeface="Symbol" panose="05050102010706020507" pitchFamily="18" charset="2"/>
              <a:buChar char=""/>
            </a:pPr>
            <a:r>
              <a:rPr lang="en-US" sz="2200" dirty="0">
                <a:effectLst/>
                <a:latin typeface="Open Sans" panose="020B0606030504020204" pitchFamily="34" charset="0"/>
                <a:ea typeface="MS Mincho" panose="02020609040205080304" pitchFamily="49" charset="-128"/>
                <a:cs typeface="Arial" panose="020B0604020202020204" pitchFamily="34" charset="0"/>
              </a:rPr>
              <a:t>Basic education programs for over 40 million kids </a:t>
            </a:r>
          </a:p>
          <a:p>
            <a:pPr marL="342900" marR="0" lvl="0" indent="-342900">
              <a:lnSpc>
                <a:spcPct val="115000"/>
              </a:lnSpc>
              <a:buFont typeface="Symbol" panose="05050102010706020507" pitchFamily="18" charset="2"/>
              <a:buChar char=""/>
            </a:pPr>
            <a:r>
              <a:rPr lang="en-US" sz="2200" dirty="0">
                <a:effectLst/>
                <a:latin typeface="Open Sans" panose="020B0606030504020204" pitchFamily="34" charset="0"/>
                <a:ea typeface="MS Mincho" panose="02020609040205080304" pitchFamily="49" charset="-128"/>
                <a:cs typeface="Arial" panose="020B0604020202020204" pitchFamily="34" charset="0"/>
              </a:rPr>
              <a:t>Access to basic nutrition across Asia, Africa, and Latin America</a:t>
            </a:r>
          </a:p>
          <a:p>
            <a:pPr marL="342900" marR="0" lvl="0" indent="-342900">
              <a:lnSpc>
                <a:spcPct val="115000"/>
              </a:lnSpc>
              <a:spcAft>
                <a:spcPts val="600"/>
              </a:spcAft>
              <a:buFont typeface="Symbol" panose="05050102010706020507" pitchFamily="18" charset="2"/>
              <a:buChar char=""/>
            </a:pPr>
            <a:r>
              <a:rPr lang="en-US" sz="2200" dirty="0">
                <a:effectLst/>
                <a:latin typeface="Open Sans" panose="020B0606030504020204" pitchFamily="34" charset="0"/>
                <a:ea typeface="MS Mincho" panose="02020609040205080304" pitchFamily="49" charset="-128"/>
                <a:cs typeface="Arial" panose="020B0604020202020204" pitchFamily="34" charset="0"/>
              </a:rPr>
              <a:t>Neonatal care in at least 5 countries</a:t>
            </a:r>
          </a:p>
        </p:txBody>
      </p:sp>
    </p:spTree>
    <p:extLst>
      <p:ext uri="{BB962C8B-B14F-4D97-AF65-F5344CB8AC3E}">
        <p14:creationId xmlns:p14="http://schemas.microsoft.com/office/powerpoint/2010/main" val="290242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hidden="1">
            <a:extLst>
              <a:ext uri="{FF2B5EF4-FFF2-40B4-BE49-F238E27FC236}">
                <a16:creationId xmlns:a16="http://schemas.microsoft.com/office/drawing/2014/main" id="{8F226C1C-1302-81F2-37F1-AD0A25D342BE}"/>
              </a:ext>
            </a:extLst>
          </p:cNvPr>
          <p:cNvSpPr>
            <a:spLocks noGrp="1"/>
          </p:cNvSpPr>
          <p:nvPr>
            <p:ph type="sldNum" sz="quarter" idx="12"/>
          </p:nvPr>
        </p:nvSpPr>
        <p:spPr/>
        <p:txBody>
          <a:bodyPr/>
          <a:lstStyle/>
          <a:p>
            <a:pPr>
              <a:spcAft>
                <a:spcPts val="600"/>
              </a:spcAft>
            </a:pPr>
            <a:fld id="{307E6868-079E-1649-B8D1-459B42CE4DE3}" type="slidenum">
              <a:rPr lang="en-US" smtClean="0"/>
              <a:pPr>
                <a:spcAft>
                  <a:spcPts val="600"/>
                </a:spcAft>
              </a:pPr>
              <a:t>9</a:t>
            </a:fld>
            <a:endParaRPr lang="en-US" dirty="0"/>
          </a:p>
        </p:txBody>
      </p:sp>
      <p:sp>
        <p:nvSpPr>
          <p:cNvPr id="3" name="Slide Number Placeholder 8">
            <a:extLst>
              <a:ext uri="{FF2B5EF4-FFF2-40B4-BE49-F238E27FC236}">
                <a16:creationId xmlns:a16="http://schemas.microsoft.com/office/drawing/2014/main" id="{C08175D4-C8CE-C349-3811-C47EA82BA722}"/>
              </a:ext>
            </a:extLst>
          </p:cNvPr>
          <p:cNvSpPr txBox="1">
            <a:spLocks/>
          </p:cNvSpPr>
          <p:nvPr/>
        </p:nvSpPr>
        <p:spPr>
          <a:xfrm>
            <a:off x="6580756" y="4817410"/>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tx1"/>
                </a:solidFill>
                <a:latin typeface="Open Sans" pitchFamily="2" charset="0"/>
                <a:ea typeface="Open Sans" pitchFamily="2" charset="0"/>
                <a:cs typeface="Open Sans"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mtClean="0"/>
              <a:pPr/>
              <a:t>9</a:t>
            </a:fld>
            <a:endParaRPr lang="en-US" dirty="0"/>
          </a:p>
        </p:txBody>
      </p:sp>
      <p:sp>
        <p:nvSpPr>
          <p:cNvPr id="7" name="Title 6">
            <a:extLst>
              <a:ext uri="{FF2B5EF4-FFF2-40B4-BE49-F238E27FC236}">
                <a16:creationId xmlns:a16="http://schemas.microsoft.com/office/drawing/2014/main" id="{C432021C-2FF1-427F-C7A2-BC229CE50074}"/>
              </a:ext>
            </a:extLst>
          </p:cNvPr>
          <p:cNvSpPr>
            <a:spLocks noGrp="1"/>
          </p:cNvSpPr>
          <p:nvPr>
            <p:ph type="title"/>
          </p:nvPr>
        </p:nvSpPr>
        <p:spPr>
          <a:xfrm>
            <a:off x="140697" y="126474"/>
            <a:ext cx="8026459" cy="857250"/>
          </a:xfrm>
        </p:spPr>
        <p:txBody>
          <a:bodyPr>
            <a:noAutofit/>
          </a:bodyPr>
          <a:lstStyle/>
          <a:p>
            <a:r>
              <a:rPr lang="en-US" sz="3200" kern="100" dirty="0">
                <a:solidFill>
                  <a:srgbClr val="D50032"/>
                </a:solidFill>
                <a:effectLst/>
                <a:latin typeface="Open Sans" panose="020B0606030504020204" pitchFamily="34" charset="0"/>
                <a:ea typeface="Open Sans" panose="020B0606030504020204" pitchFamily="34" charset="0"/>
                <a:cs typeface="Open Sans" panose="020B0606030504020204" pitchFamily="34" charset="0"/>
              </a:rPr>
              <a:t>Congress &amp; the power of the purse</a:t>
            </a:r>
            <a:endParaRPr lang="en-US" sz="3200"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67A76E0B-3866-FF13-7CF7-FC00A67CA3C8}"/>
              </a:ext>
            </a:extLst>
          </p:cNvPr>
          <p:cNvSpPr txBox="1"/>
          <p:nvPr/>
        </p:nvSpPr>
        <p:spPr>
          <a:xfrm>
            <a:off x="640999" y="1426647"/>
            <a:ext cx="7613008" cy="2504916"/>
          </a:xfrm>
          <a:prstGeom prst="rect">
            <a:avLst/>
          </a:prstGeom>
          <a:noFill/>
        </p:spPr>
        <p:txBody>
          <a:bodyPr wrap="square">
            <a:spAutoFit/>
          </a:bodyPr>
          <a:lstStyle/>
          <a:p>
            <a:pPr marL="0" marR="0">
              <a:lnSpc>
                <a:spcPct val="115000"/>
              </a:lnSpc>
              <a:spcAft>
                <a:spcPts val="1200"/>
              </a:spcAft>
              <a:buNone/>
            </a:pPr>
            <a:r>
              <a:rPr lang="en-US" sz="2800" b="1" i="1" kern="100" dirty="0">
                <a:effectLst/>
                <a:latin typeface="Open Sans" panose="020B0606030504020204" pitchFamily="34" charset="0"/>
                <a:ea typeface="Open Sans" panose="020B0606030504020204" pitchFamily="34" charset="0"/>
                <a:cs typeface="Open Sans" panose="020B0606030504020204" pitchFamily="34" charset="0"/>
              </a:rPr>
              <a:t>What can Congress do?</a:t>
            </a:r>
          </a:p>
          <a:p>
            <a:pPr marL="342900" marR="0" lvl="0" indent="-342900">
              <a:lnSpc>
                <a:spcPct val="115000"/>
              </a:lnSpc>
              <a:spcAft>
                <a:spcPts val="1200"/>
              </a:spcAft>
              <a:buFont typeface="+mj-lt"/>
              <a:buAutoNum type="arabicParenR"/>
            </a:pPr>
            <a:r>
              <a:rPr lang="en-US" sz="2800" kern="100" dirty="0">
                <a:effectLst/>
                <a:latin typeface="Open Sans" panose="020B0606030504020204" pitchFamily="34" charset="0"/>
                <a:ea typeface="Open Sans" panose="020B0606030504020204" pitchFamily="34" charset="0"/>
                <a:cs typeface="Open Sans" panose="020B0606030504020204" pitchFamily="34" charset="0"/>
              </a:rPr>
              <a:t>Submit official appropriations requests</a:t>
            </a:r>
          </a:p>
          <a:p>
            <a:pPr marL="342900" marR="0" lvl="0" indent="-342900">
              <a:lnSpc>
                <a:spcPct val="115000"/>
              </a:lnSpc>
              <a:spcAft>
                <a:spcPts val="1200"/>
              </a:spcAft>
              <a:buFont typeface="+mj-lt"/>
              <a:buAutoNum type="arabicParenR"/>
            </a:pPr>
            <a:r>
              <a:rPr lang="en-US" sz="2800" kern="100" dirty="0">
                <a:effectLst/>
                <a:latin typeface="Open Sans" panose="020B0606030504020204" pitchFamily="34" charset="0"/>
                <a:ea typeface="Open Sans" panose="020B0606030504020204" pitchFamily="34" charset="0"/>
                <a:cs typeface="Open Sans" panose="020B0606030504020204" pitchFamily="34" charset="0"/>
              </a:rPr>
              <a:t>Join congressional “sign on” letters</a:t>
            </a:r>
          </a:p>
          <a:p>
            <a:pPr marL="342900" marR="0" lvl="0" indent="-342900">
              <a:lnSpc>
                <a:spcPct val="115000"/>
              </a:lnSpc>
              <a:spcAft>
                <a:spcPts val="1200"/>
              </a:spcAft>
              <a:buFont typeface="+mj-lt"/>
              <a:buAutoNum type="arabicParenR"/>
            </a:pPr>
            <a:r>
              <a:rPr lang="en-US" sz="2800" kern="100" dirty="0">
                <a:effectLst/>
                <a:latin typeface="Open Sans" panose="020B0606030504020204" pitchFamily="34" charset="0"/>
                <a:ea typeface="Open Sans" panose="020B0606030504020204" pitchFamily="34" charset="0"/>
                <a:cs typeface="Open Sans" panose="020B0606030504020204" pitchFamily="34" charset="0"/>
              </a:rPr>
              <a:t>Speak personally to subcommittee leaders</a:t>
            </a:r>
          </a:p>
        </p:txBody>
      </p:sp>
    </p:spTree>
    <p:extLst>
      <p:ext uri="{BB962C8B-B14F-4D97-AF65-F5344CB8AC3E}">
        <p14:creationId xmlns:p14="http://schemas.microsoft.com/office/powerpoint/2010/main" val="712426323"/>
      </p:ext>
    </p:extLst>
  </p:cSld>
  <p:clrMapOvr>
    <a:masterClrMapping/>
  </p:clrMapOvr>
</p:sld>
</file>

<file path=ppt/theme/theme1.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2.xml><?xml version="1.0" encoding="utf-8"?>
<a:theme xmlns:a="http://schemas.openxmlformats.org/drawingml/2006/main" name="Office Theme">
  <a:themeElements>
    <a:clrScheme name="Custom 22">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3.xml><?xml version="1.0" encoding="utf-8"?>
<a:theme xmlns:a="http://schemas.openxmlformats.org/drawingml/2006/main" name="1_Office Theme">
  <a:themeElements>
    <a:clrScheme name="Custom 21">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6.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8" ma:contentTypeDescription="Create a new document." ma:contentTypeScope="" ma:versionID="4e3a095056cbc647488b2aae7bec3b94">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79a49d860809050e24982209b37b4086"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D3BFE3-120A-4D0C-8A41-240C296CE04B}">
  <ds:schemaRefs>
    <ds:schemaRef ds:uri="http://schemas.microsoft.com/sharepoint/v3/contenttype/forms"/>
  </ds:schemaRefs>
</ds:datastoreItem>
</file>

<file path=customXml/itemProps2.xml><?xml version="1.0" encoding="utf-8"?>
<ds:datastoreItem xmlns:ds="http://schemas.openxmlformats.org/officeDocument/2006/customXml" ds:itemID="{2C1E52F1-4951-4DD9-BF95-3E463086C528}">
  <ds:schemaRefs>
    <ds:schemaRef ds:uri="http://purl.org/dc/elements/1.1/"/>
    <ds:schemaRef ds:uri="http://purl.org/dc/terms/"/>
    <ds:schemaRef ds:uri="e1541ae8-567d-462c-9e78-c3b0dfdaed9d"/>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ef035fee-706e-4acb-9a43-6ee1a9ecef89"/>
  </ds:schemaRefs>
</ds:datastoreItem>
</file>

<file path=customXml/itemProps3.xml><?xml version="1.0" encoding="utf-8"?>
<ds:datastoreItem xmlns:ds="http://schemas.openxmlformats.org/officeDocument/2006/customXml" ds:itemID="{6EBA9405-82FB-4F62-A882-ED357F744997}">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2020 Rebrand PowerPoint Template- YMG copy</Template>
  <TotalTime>10</TotalTime>
  <Words>1561</Words>
  <Application>Microsoft Office PowerPoint</Application>
  <PresentationFormat>On-screen Show (16:9)</PresentationFormat>
  <Paragraphs>239</Paragraphs>
  <Slides>42</Slides>
  <Notes>4</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42</vt:i4>
      </vt:variant>
    </vt:vector>
  </HeadingPairs>
  <TitlesOfParts>
    <vt:vector size="57" baseType="lpstr">
      <vt:lpstr>Aptos</vt:lpstr>
      <vt:lpstr>Aptos Display</vt:lpstr>
      <vt:lpstr>Arial</vt:lpstr>
      <vt:lpstr>Calibri</vt:lpstr>
      <vt:lpstr>Courier New</vt:lpstr>
      <vt:lpstr>Open Sans</vt:lpstr>
      <vt:lpstr>Segoe UI</vt:lpstr>
      <vt:lpstr>Symbol</vt:lpstr>
      <vt:lpstr>Wingdings</vt:lpstr>
      <vt:lpstr>Custom Design</vt:lpstr>
      <vt:lpstr>Office Theme</vt:lpstr>
      <vt:lpstr>1_Office Theme</vt:lpstr>
      <vt:lpstr>Office Theme</vt:lpstr>
      <vt:lpstr>Office Theme</vt:lpstr>
      <vt:lpstr>Office Theme</vt:lpstr>
      <vt:lpstr>RESULTS National Webinar  April 5, 2025 Welcome!</vt:lpstr>
      <vt:lpstr>Our Values</vt:lpstr>
      <vt:lpstr>Welcome!</vt:lpstr>
      <vt:lpstr>Guest Speaker</vt:lpstr>
      <vt:lpstr>Global Poverty Campaigns</vt:lpstr>
      <vt:lpstr>Global Campaigns Update</vt:lpstr>
      <vt:lpstr>Demand the State Department restart terminated work. Decisions are only “final” if Congress lets them be.    Reassert congressional authority over foreign aid. Congress has the power of the purse: they need to use it!</vt:lpstr>
      <vt:lpstr> Congress &amp; restarting programs </vt:lpstr>
      <vt:lpstr>Congress &amp; the power of the purse</vt:lpstr>
      <vt:lpstr>U.S. Poverty Campaigns</vt:lpstr>
      <vt:lpstr>U.S. Campaigns Update</vt:lpstr>
      <vt:lpstr>Budget Resolutions</vt:lpstr>
      <vt:lpstr>House Proposed Cuts</vt:lpstr>
      <vt:lpstr>Medicaid and SNAP in Reconciliation</vt:lpstr>
      <vt:lpstr>What you can do</vt:lpstr>
      <vt:lpstr>Action and Allies Campaign:  Grassroots Inspiration and Action</vt:lpstr>
      <vt:lpstr>First 100 Days Lobbying Campaign</vt:lpstr>
      <vt:lpstr>First 100 Days Lobbying Campaign</vt:lpstr>
      <vt:lpstr>Lobby Meeting Resources </vt:lpstr>
      <vt:lpstr> Grassroots Inspiration and Action</vt:lpstr>
      <vt:lpstr> Grassroots Inspiration and Action</vt:lpstr>
      <vt:lpstr> Grassroots Inspiration and Action</vt:lpstr>
      <vt:lpstr> Grassroots Inspiration and Action</vt:lpstr>
      <vt:lpstr> Grassroots Inspiration and Action</vt:lpstr>
      <vt:lpstr> Grassroots Inspiration and Action</vt:lpstr>
      <vt:lpstr> Grassroots Inspiration and Action</vt:lpstr>
      <vt:lpstr>Announcements</vt:lpstr>
      <vt:lpstr>Closing Announcements</vt:lpstr>
      <vt:lpstr>Thank you for joining us!</vt:lpstr>
      <vt:lpstr>Need help filling out FY26 appropriations forms?</vt:lpstr>
      <vt:lpstr>Motivational Interviewing</vt:lpstr>
      <vt:lpstr>Anti-Oppression  Learning Community</vt:lpstr>
      <vt:lpstr>New Advocate Orientations</vt:lpstr>
      <vt:lpstr>Partnership Calls</vt:lpstr>
      <vt:lpstr>Monthly Support Calls</vt:lpstr>
      <vt:lpstr>Monthly Support Calls</vt:lpstr>
      <vt:lpstr>Find events</vt:lpstr>
      <vt:lpstr>Let us know the amazing things  you are doing!</vt:lpstr>
      <vt:lpstr>Find today’s slides</vt:lpstr>
      <vt:lpstr> Join us for the May 2025 National Webinar </vt:lpstr>
      <vt:lpstr>PowerPoint Presentation</vt:lpstr>
      <vt:lpstr>RESULTS website and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 Gordon</dc:creator>
  <cp:lastModifiedBy>Jos Linn</cp:lastModifiedBy>
  <cp:revision>3</cp:revision>
  <dcterms:created xsi:type="dcterms:W3CDTF">2023-10-06T16:24:49Z</dcterms:created>
  <dcterms:modified xsi:type="dcterms:W3CDTF">2025-04-04T16:05:14Z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0x010100E1DF2243E6C85A4794611ACAEA088222</vt:lpwstr>
  </property>
  <property fmtid="{D5CDD505-2E9C-101B-9397-08002B2CF9AE}" pid="3" name="MediaServiceImageTags">
    <vt:lpwstr/>
  </property>
  <property fmtid="{D5CDD505-2E9C-101B-9397-08002B2CF9AE}" pid="4" name="NXPowerLiteSettings">
    <vt:lpwstr>F7000400038000</vt:lpwstr>
  </property>
  <property fmtid="{D5CDD505-2E9C-101B-9397-08002B2CF9AE}" pid="5" name="NXPowerLiteVersion">
    <vt:lpwstr>S10.3.1</vt:lpwstr>
  </property>
  <property fmtid="{D5CDD505-2E9C-101B-9397-08002B2CF9AE}" pid="6" name="NXPowerLiteLastOptimized">
    <vt:lpwstr>561392</vt:lpwstr>
  </property>
</Properties>
</file>