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82" r:id="rId5"/>
    <p:sldMasterId id="2147483670" r:id="rId6"/>
    <p:sldMasterId id="2147483684" r:id="rId7"/>
    <p:sldMasterId id="2147483648" r:id="rId8"/>
    <p:sldMasterId id="2147483686" r:id="rId9"/>
  </p:sldMasterIdLst>
  <p:notesMasterIdLst>
    <p:notesMasterId r:id="rId59"/>
  </p:notesMasterIdLst>
  <p:handoutMasterIdLst>
    <p:handoutMasterId r:id="rId60"/>
  </p:handoutMasterIdLst>
  <p:sldIdLst>
    <p:sldId id="4629" r:id="rId10"/>
    <p:sldId id="262" r:id="rId11"/>
    <p:sldId id="273" r:id="rId12"/>
    <p:sldId id="4646" r:id="rId13"/>
    <p:sldId id="282" r:id="rId14"/>
    <p:sldId id="4672" r:id="rId15"/>
    <p:sldId id="4691" r:id="rId16"/>
    <p:sldId id="4697" r:id="rId17"/>
    <p:sldId id="4696" r:id="rId18"/>
    <p:sldId id="4593" r:id="rId19"/>
    <p:sldId id="4673" r:id="rId20"/>
    <p:sldId id="4662" r:id="rId21"/>
    <p:sldId id="4689" r:id="rId22"/>
    <p:sldId id="4704" r:id="rId23"/>
    <p:sldId id="4688" r:id="rId24"/>
    <p:sldId id="4664" r:id="rId25"/>
    <p:sldId id="306" r:id="rId26"/>
    <p:sldId id="4701" r:id="rId27"/>
    <p:sldId id="4640" r:id="rId28"/>
    <p:sldId id="4687" r:id="rId29"/>
    <p:sldId id="4698" r:id="rId30"/>
    <p:sldId id="4699" r:id="rId31"/>
    <p:sldId id="4642" r:id="rId32"/>
    <p:sldId id="4703" r:id="rId33"/>
    <p:sldId id="4634" r:id="rId34"/>
    <p:sldId id="4700" r:id="rId35"/>
    <p:sldId id="4678" r:id="rId36"/>
    <p:sldId id="4679" r:id="rId37"/>
    <p:sldId id="4680" r:id="rId38"/>
    <p:sldId id="4681" r:id="rId39"/>
    <p:sldId id="4682" r:id="rId40"/>
    <p:sldId id="4683" r:id="rId41"/>
    <p:sldId id="4684" r:id="rId42"/>
    <p:sldId id="4648" r:id="rId43"/>
    <p:sldId id="1991" r:id="rId44"/>
    <p:sldId id="4632" r:id="rId45"/>
    <p:sldId id="4685" r:id="rId46"/>
    <p:sldId id="4686" r:id="rId47"/>
    <p:sldId id="4677" r:id="rId48"/>
    <p:sldId id="4631" r:id="rId49"/>
    <p:sldId id="1815" r:id="rId50"/>
    <p:sldId id="1910" r:id="rId51"/>
    <p:sldId id="4702" r:id="rId52"/>
    <p:sldId id="1957" r:id="rId53"/>
    <p:sldId id="326" r:id="rId54"/>
    <p:sldId id="325" r:id="rId55"/>
    <p:sldId id="4643" r:id="rId56"/>
    <p:sldId id="4630" r:id="rId57"/>
    <p:sldId id="271" r:id="rId5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 id="{F1A3F2BA-EDE5-2CF9-37BB-D6D26F7BE667}" name="Jos Linn" initials="JL" userId="S::jlinn@results.org::55fbf92f-147f-4c15-a351-ac42045ce5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A81DE-3D17-7AA9-F063-17ACED406494}" v="61" dt="2025-03-01T17:39:50.454"/>
    <p1510:client id="{7F14EB4F-5F49-C57B-70A4-68A5BC94DBF4}" v="18" dt="2025-03-01T17:13:41.425"/>
    <p1510:client id="{BE15A009-274B-4FC7-AE5D-46CAEA144349}" v="1446" dt="2025-03-01T17:14:28.663"/>
    <p1510:client id="{E7A5F925-7939-7349-70D8-D2C9FE5EDBF5}" v="1" dt="2025-02-28T18:37:03.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5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9F3AA-260E-4028-9473-5C0902608A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650DAD-B933-4AF0-AC8D-70B65A8C73A8}">
      <dgm:prSet phldrT="[Text]"/>
      <dgm:spPr/>
      <dgm:t>
        <a:bodyPr/>
        <a:lstStyle/>
        <a:p>
          <a:r>
            <a:rPr lang="en-US">
              <a:solidFill>
                <a:schemeClr val="tx1"/>
              </a:solidFill>
            </a:rPr>
            <a:t>Maternal &amp; Child Health</a:t>
          </a:r>
        </a:p>
      </dgm:t>
    </dgm:pt>
    <dgm:pt modelId="{C6829E02-8593-486C-9E66-0A246F26EC72}" type="parTrans" cxnId="{3F9212C4-C451-4D2B-AEC4-393E215D1639}">
      <dgm:prSet/>
      <dgm:spPr/>
      <dgm:t>
        <a:bodyPr/>
        <a:lstStyle/>
        <a:p>
          <a:endParaRPr lang="en-US"/>
        </a:p>
      </dgm:t>
    </dgm:pt>
    <dgm:pt modelId="{AEC83D77-89CF-4D8F-9CCD-644CF53FF035}" type="sibTrans" cxnId="{3F9212C4-C451-4D2B-AEC4-393E215D1639}">
      <dgm:prSet/>
      <dgm:spPr/>
      <dgm:t>
        <a:bodyPr/>
        <a:lstStyle/>
        <a:p>
          <a:endParaRPr lang="en-US"/>
        </a:p>
      </dgm:t>
    </dgm:pt>
    <dgm:pt modelId="{E6E1CC8D-E16F-417F-AE3C-566821F48DDC}">
      <dgm:prSet phldrT="[Text]"/>
      <dgm:spPr/>
      <dgm:t>
        <a:bodyPr/>
        <a:lstStyle/>
        <a:p>
          <a:r>
            <a:rPr lang="en-US">
              <a:solidFill>
                <a:schemeClr val="tx1"/>
              </a:solidFill>
            </a:rPr>
            <a:t>HIV/AIDS, Tuberculosis, &amp; Malaria</a:t>
          </a:r>
        </a:p>
      </dgm:t>
    </dgm:pt>
    <dgm:pt modelId="{1A468017-D537-4D97-9A6A-13DB95013366}" type="parTrans" cxnId="{D22D0371-4A68-486A-B4D9-F73A2C00CE73}">
      <dgm:prSet/>
      <dgm:spPr/>
      <dgm:t>
        <a:bodyPr/>
        <a:lstStyle/>
        <a:p>
          <a:endParaRPr lang="en-US"/>
        </a:p>
      </dgm:t>
    </dgm:pt>
    <dgm:pt modelId="{00DD1511-A0AB-4180-8ABB-8371FAA85BC1}" type="sibTrans" cxnId="{D22D0371-4A68-486A-B4D9-F73A2C00CE73}">
      <dgm:prSet/>
      <dgm:spPr/>
      <dgm:t>
        <a:bodyPr/>
        <a:lstStyle/>
        <a:p>
          <a:endParaRPr lang="en-US"/>
        </a:p>
      </dgm:t>
    </dgm:pt>
    <dgm:pt modelId="{6ED2AA4A-602C-4160-B2BF-B39510070F2E}">
      <dgm:prSet phldrT="[Text]"/>
      <dgm:spPr/>
      <dgm:t>
        <a:bodyPr/>
        <a:lstStyle/>
        <a:p>
          <a:r>
            <a:rPr lang="en-US">
              <a:solidFill>
                <a:schemeClr val="tx1"/>
              </a:solidFill>
            </a:rPr>
            <a:t>Basic Education</a:t>
          </a:r>
        </a:p>
      </dgm:t>
    </dgm:pt>
    <dgm:pt modelId="{DD26C323-2F2A-4AEC-A211-4B6E6BE78F55}" type="parTrans" cxnId="{8C51E792-03A1-4B9B-B136-7E94301182E4}">
      <dgm:prSet/>
      <dgm:spPr/>
      <dgm:t>
        <a:bodyPr/>
        <a:lstStyle/>
        <a:p>
          <a:endParaRPr lang="en-US"/>
        </a:p>
      </dgm:t>
    </dgm:pt>
    <dgm:pt modelId="{981E1232-46DA-4D3B-9F7E-9507525B6E13}" type="sibTrans" cxnId="{8C51E792-03A1-4B9B-B136-7E94301182E4}">
      <dgm:prSet/>
      <dgm:spPr/>
      <dgm:t>
        <a:bodyPr/>
        <a:lstStyle/>
        <a:p>
          <a:endParaRPr lang="en-US"/>
        </a:p>
      </dgm:t>
    </dgm:pt>
    <dgm:pt modelId="{38A908A2-0BE2-4E79-B60E-5D9CEE348954}" type="pres">
      <dgm:prSet presAssocID="{44B9F3AA-260E-4028-9473-5C0902608AC4}" presName="linear" presStyleCnt="0">
        <dgm:presLayoutVars>
          <dgm:animLvl val="lvl"/>
          <dgm:resizeHandles val="exact"/>
        </dgm:presLayoutVars>
      </dgm:prSet>
      <dgm:spPr/>
    </dgm:pt>
    <dgm:pt modelId="{A407A9B1-7310-48B3-9A96-5E5BC82508FD}" type="pres">
      <dgm:prSet presAssocID="{9E650DAD-B933-4AF0-AC8D-70B65A8C73A8}" presName="parentText" presStyleLbl="node1" presStyleIdx="0" presStyleCnt="3">
        <dgm:presLayoutVars>
          <dgm:chMax val="0"/>
          <dgm:bulletEnabled val="1"/>
        </dgm:presLayoutVars>
      </dgm:prSet>
      <dgm:spPr/>
    </dgm:pt>
    <dgm:pt modelId="{22E70FE3-222A-4BC8-BAF7-75D45554EF4D}" type="pres">
      <dgm:prSet presAssocID="{AEC83D77-89CF-4D8F-9CCD-644CF53FF035}" presName="spacer" presStyleCnt="0"/>
      <dgm:spPr/>
    </dgm:pt>
    <dgm:pt modelId="{B8D00C18-ECF3-435D-A5C4-DD8DB900C603}" type="pres">
      <dgm:prSet presAssocID="{E6E1CC8D-E16F-417F-AE3C-566821F48DDC}" presName="parentText" presStyleLbl="node1" presStyleIdx="1" presStyleCnt="3">
        <dgm:presLayoutVars>
          <dgm:chMax val="0"/>
          <dgm:bulletEnabled val="1"/>
        </dgm:presLayoutVars>
      </dgm:prSet>
      <dgm:spPr/>
    </dgm:pt>
    <dgm:pt modelId="{8A9FDD3F-3325-4D42-AACE-05F357864B95}" type="pres">
      <dgm:prSet presAssocID="{00DD1511-A0AB-4180-8ABB-8371FAA85BC1}" presName="spacer" presStyleCnt="0"/>
      <dgm:spPr/>
    </dgm:pt>
    <dgm:pt modelId="{05650B56-9CAF-46D6-AF6F-F58520C67F1F}" type="pres">
      <dgm:prSet presAssocID="{6ED2AA4A-602C-4160-B2BF-B39510070F2E}" presName="parentText" presStyleLbl="node1" presStyleIdx="2" presStyleCnt="3">
        <dgm:presLayoutVars>
          <dgm:chMax val="0"/>
          <dgm:bulletEnabled val="1"/>
        </dgm:presLayoutVars>
      </dgm:prSet>
      <dgm:spPr/>
    </dgm:pt>
  </dgm:ptLst>
  <dgm:cxnLst>
    <dgm:cxn modelId="{D22D0371-4A68-486A-B4D9-F73A2C00CE73}" srcId="{44B9F3AA-260E-4028-9473-5C0902608AC4}" destId="{E6E1CC8D-E16F-417F-AE3C-566821F48DDC}" srcOrd="1" destOrd="0" parTransId="{1A468017-D537-4D97-9A6A-13DB95013366}" sibTransId="{00DD1511-A0AB-4180-8ABB-8371FAA85BC1}"/>
    <dgm:cxn modelId="{8C51E792-03A1-4B9B-B136-7E94301182E4}" srcId="{44B9F3AA-260E-4028-9473-5C0902608AC4}" destId="{6ED2AA4A-602C-4160-B2BF-B39510070F2E}" srcOrd="2" destOrd="0" parTransId="{DD26C323-2F2A-4AEC-A211-4B6E6BE78F55}" sibTransId="{981E1232-46DA-4D3B-9F7E-9507525B6E13}"/>
    <dgm:cxn modelId="{9917D29C-028F-41CA-943F-938470401D61}" type="presOf" srcId="{6ED2AA4A-602C-4160-B2BF-B39510070F2E}" destId="{05650B56-9CAF-46D6-AF6F-F58520C67F1F}" srcOrd="0" destOrd="0" presId="urn:microsoft.com/office/officeart/2005/8/layout/vList2"/>
    <dgm:cxn modelId="{821BABA7-4B4F-484B-BC7D-C77CEB719778}" type="presOf" srcId="{9E650DAD-B933-4AF0-AC8D-70B65A8C73A8}" destId="{A407A9B1-7310-48B3-9A96-5E5BC82508FD}" srcOrd="0" destOrd="0" presId="urn:microsoft.com/office/officeart/2005/8/layout/vList2"/>
    <dgm:cxn modelId="{5F146CC3-FEE3-44A3-B805-0C68EC356E58}" type="presOf" srcId="{44B9F3AA-260E-4028-9473-5C0902608AC4}" destId="{38A908A2-0BE2-4E79-B60E-5D9CEE348954}" srcOrd="0" destOrd="0" presId="urn:microsoft.com/office/officeart/2005/8/layout/vList2"/>
    <dgm:cxn modelId="{3F9212C4-C451-4D2B-AEC4-393E215D1639}" srcId="{44B9F3AA-260E-4028-9473-5C0902608AC4}" destId="{9E650DAD-B933-4AF0-AC8D-70B65A8C73A8}" srcOrd="0" destOrd="0" parTransId="{C6829E02-8593-486C-9E66-0A246F26EC72}" sibTransId="{AEC83D77-89CF-4D8F-9CCD-644CF53FF035}"/>
    <dgm:cxn modelId="{06B3E4D3-D054-4B26-A182-B7DAF191C1A0}" type="presOf" srcId="{E6E1CC8D-E16F-417F-AE3C-566821F48DDC}" destId="{B8D00C18-ECF3-435D-A5C4-DD8DB900C603}" srcOrd="0" destOrd="0" presId="urn:microsoft.com/office/officeart/2005/8/layout/vList2"/>
    <dgm:cxn modelId="{0402028D-3ABA-4BBA-A317-0AFF1C2286D4}" type="presParOf" srcId="{38A908A2-0BE2-4E79-B60E-5D9CEE348954}" destId="{A407A9B1-7310-48B3-9A96-5E5BC82508FD}" srcOrd="0" destOrd="0" presId="urn:microsoft.com/office/officeart/2005/8/layout/vList2"/>
    <dgm:cxn modelId="{3B1F8C2F-4535-47D0-A5CD-4D57CD2A5AE6}" type="presParOf" srcId="{38A908A2-0BE2-4E79-B60E-5D9CEE348954}" destId="{22E70FE3-222A-4BC8-BAF7-75D45554EF4D}" srcOrd="1" destOrd="0" presId="urn:microsoft.com/office/officeart/2005/8/layout/vList2"/>
    <dgm:cxn modelId="{D66DD4D9-4CD1-4D0B-83DE-3A24ECD31869}" type="presParOf" srcId="{38A908A2-0BE2-4E79-B60E-5D9CEE348954}" destId="{B8D00C18-ECF3-435D-A5C4-DD8DB900C603}" srcOrd="2" destOrd="0" presId="urn:microsoft.com/office/officeart/2005/8/layout/vList2"/>
    <dgm:cxn modelId="{428B46AC-4C79-4103-96E8-E08C9841083F}" type="presParOf" srcId="{38A908A2-0BE2-4E79-B60E-5D9CEE348954}" destId="{8A9FDD3F-3325-4D42-AACE-05F357864B95}" srcOrd="3" destOrd="0" presId="urn:microsoft.com/office/officeart/2005/8/layout/vList2"/>
    <dgm:cxn modelId="{02ACA2E7-2283-4FB9-8A1D-3873A50DFD74}" type="presParOf" srcId="{38A908A2-0BE2-4E79-B60E-5D9CEE348954}" destId="{05650B56-9CAF-46D6-AF6F-F58520C67F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7A9B1-7310-48B3-9A96-5E5BC82508FD}">
      <dsp:nvSpPr>
        <dsp:cNvPr id="0" name=""/>
        <dsp:cNvSpPr/>
      </dsp:nvSpPr>
      <dsp:spPr>
        <a:xfrm>
          <a:off x="0" y="749702"/>
          <a:ext cx="60960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solidFill>
                <a:schemeClr val="tx1"/>
              </a:solidFill>
            </a:rPr>
            <a:t>Maternal &amp; Child Health</a:t>
          </a:r>
        </a:p>
      </dsp:txBody>
      <dsp:txXfrm>
        <a:off x="38638" y="788340"/>
        <a:ext cx="6018724" cy="714229"/>
      </dsp:txXfrm>
    </dsp:sp>
    <dsp:sp modelId="{B8D00C18-ECF3-435D-A5C4-DD8DB900C603}">
      <dsp:nvSpPr>
        <dsp:cNvPr id="0" name=""/>
        <dsp:cNvSpPr/>
      </dsp:nvSpPr>
      <dsp:spPr>
        <a:xfrm>
          <a:off x="0" y="1636247"/>
          <a:ext cx="60960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solidFill>
                <a:schemeClr val="tx1"/>
              </a:solidFill>
            </a:rPr>
            <a:t>HIV/AIDS, Tuberculosis, &amp; Malaria</a:t>
          </a:r>
        </a:p>
      </dsp:txBody>
      <dsp:txXfrm>
        <a:off x="38638" y="1674885"/>
        <a:ext cx="6018724" cy="714229"/>
      </dsp:txXfrm>
    </dsp:sp>
    <dsp:sp modelId="{05650B56-9CAF-46D6-AF6F-F58520C67F1F}">
      <dsp:nvSpPr>
        <dsp:cNvPr id="0" name=""/>
        <dsp:cNvSpPr/>
      </dsp:nvSpPr>
      <dsp:spPr>
        <a:xfrm>
          <a:off x="0" y="2522792"/>
          <a:ext cx="60960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solidFill>
                <a:schemeClr val="tx1"/>
              </a:solidFill>
            </a:rPr>
            <a:t>Basic Education</a:t>
          </a:r>
        </a:p>
      </dsp:txBody>
      <dsp:txXfrm>
        <a:off x="38638" y="2561430"/>
        <a:ext cx="6018724" cy="7142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3/1/2025</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a:p>
        </p:txBody>
      </p:sp>
    </p:spTree>
    <p:extLst>
      <p:ext uri="{BB962C8B-B14F-4D97-AF65-F5344CB8AC3E}">
        <p14:creationId xmlns:p14="http://schemas.microsoft.com/office/powerpoint/2010/main" val="197862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49</a:t>
            </a:fld>
            <a:endParaRPr lang="en-US"/>
          </a:p>
        </p:txBody>
      </p:sp>
    </p:spTree>
    <p:extLst>
      <p:ext uri="{BB962C8B-B14F-4D97-AF65-F5344CB8AC3E}">
        <p14:creationId xmlns:p14="http://schemas.microsoft.com/office/powerpoint/2010/main" val="201397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AE1E-C3FE-E036-B539-8E12432EC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78ECC-EE83-988A-E1CD-6E38CA52A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53883-61AE-F562-7368-CB7EB4BFDD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03264-411A-D9FC-E844-78AB268C8BB5}"/>
              </a:ext>
            </a:extLst>
          </p:cNvPr>
          <p:cNvSpPr>
            <a:spLocks noGrp="1"/>
          </p:cNvSpPr>
          <p:nvPr>
            <p:ph type="sldNum" sz="quarter" idx="5"/>
          </p:nvPr>
        </p:nvSpPr>
        <p:spPr/>
        <p:txBody>
          <a:bodyPr/>
          <a:lstStyle/>
          <a:p>
            <a:fld id="{E1A05357-FEDC-42A6-A9AA-A177021FF7C8}" type="slidenum">
              <a:rPr lang="en-US" smtClean="0"/>
              <a:pPr/>
              <a:t>11</a:t>
            </a:fld>
            <a:endParaRPr lang="en-US"/>
          </a:p>
        </p:txBody>
      </p:sp>
    </p:spTree>
    <p:extLst>
      <p:ext uri="{BB962C8B-B14F-4D97-AF65-F5344CB8AC3E}">
        <p14:creationId xmlns:p14="http://schemas.microsoft.com/office/powerpoint/2010/main" val="397540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5"/>
          </p:nvPr>
        </p:nvSpPr>
        <p:spPr/>
        <p:txBody>
          <a:bodyPr/>
          <a:lstStyle/>
          <a:p>
            <a:fld id="{E1A05357-FEDC-42A6-A9AA-A177021FF7C8}" type="slidenum">
              <a:rPr lang="en-US" smtClean="0"/>
              <a:pPr/>
              <a:t>27</a:t>
            </a:fld>
            <a:endParaRPr lang="en-US"/>
          </a:p>
        </p:txBody>
      </p:sp>
    </p:spTree>
    <p:extLst>
      <p:ext uri="{BB962C8B-B14F-4D97-AF65-F5344CB8AC3E}">
        <p14:creationId xmlns:p14="http://schemas.microsoft.com/office/powerpoint/2010/main" val="48739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D2336-4170-63A6-16C4-F808A810C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06E17-6124-3F0C-237F-DAC49E66A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1E79F-CF47-ABB2-6D2D-C04BCB02ADFC}"/>
              </a:ext>
            </a:extLst>
          </p:cNvPr>
          <p:cNvSpPr>
            <a:spLocks noGrp="1"/>
          </p:cNvSpPr>
          <p:nvPr>
            <p:ph type="body" idx="1"/>
          </p:nvPr>
        </p:nvSpPr>
        <p:spPr/>
        <p:txBody>
          <a:bodyPr/>
          <a:lstStyle/>
          <a:p>
            <a:r>
              <a:rPr lang="en-US"/>
              <a:t>B</a:t>
            </a:r>
          </a:p>
        </p:txBody>
      </p:sp>
      <p:sp>
        <p:nvSpPr>
          <p:cNvPr id="4" name="Slide Number Placeholder 3">
            <a:extLst>
              <a:ext uri="{FF2B5EF4-FFF2-40B4-BE49-F238E27FC236}">
                <a16:creationId xmlns:a16="http://schemas.microsoft.com/office/drawing/2014/main" id="{94C8C407-A763-6C26-D289-F8493A4E5269}"/>
              </a:ext>
            </a:extLst>
          </p:cNvPr>
          <p:cNvSpPr>
            <a:spLocks noGrp="1"/>
          </p:cNvSpPr>
          <p:nvPr>
            <p:ph type="sldNum" sz="quarter" idx="5"/>
          </p:nvPr>
        </p:nvSpPr>
        <p:spPr/>
        <p:txBody>
          <a:bodyPr/>
          <a:lstStyle/>
          <a:p>
            <a:fld id="{E1A05357-FEDC-42A6-A9AA-A177021FF7C8}" type="slidenum">
              <a:rPr lang="en-US" smtClean="0"/>
              <a:pPr/>
              <a:t>28</a:t>
            </a:fld>
            <a:endParaRPr lang="en-US"/>
          </a:p>
        </p:txBody>
      </p:sp>
    </p:spTree>
    <p:extLst>
      <p:ext uri="{BB962C8B-B14F-4D97-AF65-F5344CB8AC3E}">
        <p14:creationId xmlns:p14="http://schemas.microsoft.com/office/powerpoint/2010/main" val="176722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9A884-D70A-987D-55D3-B3955E2F1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2A753-1FEA-47DA-6B14-0D6861F47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D5CB9-230C-F072-6201-85B73E91A546}"/>
              </a:ext>
            </a:extLst>
          </p:cNvPr>
          <p:cNvSpPr>
            <a:spLocks noGrp="1"/>
          </p:cNvSpPr>
          <p:nvPr>
            <p:ph type="body" idx="1"/>
          </p:nvPr>
        </p:nvSpPr>
        <p:spPr/>
        <p:txBody>
          <a:bodyPr/>
          <a:lstStyle/>
          <a:p>
            <a:r>
              <a:rPr lang="en-US"/>
              <a:t>B</a:t>
            </a:r>
          </a:p>
        </p:txBody>
      </p:sp>
      <p:sp>
        <p:nvSpPr>
          <p:cNvPr id="4" name="Slide Number Placeholder 3">
            <a:extLst>
              <a:ext uri="{FF2B5EF4-FFF2-40B4-BE49-F238E27FC236}">
                <a16:creationId xmlns:a16="http://schemas.microsoft.com/office/drawing/2014/main" id="{F12FCBD3-3D1A-48AE-6350-F3B7D634EE7C}"/>
              </a:ext>
            </a:extLst>
          </p:cNvPr>
          <p:cNvSpPr>
            <a:spLocks noGrp="1"/>
          </p:cNvSpPr>
          <p:nvPr>
            <p:ph type="sldNum" sz="quarter" idx="5"/>
          </p:nvPr>
        </p:nvSpPr>
        <p:spPr/>
        <p:txBody>
          <a:bodyPr/>
          <a:lstStyle/>
          <a:p>
            <a:fld id="{E1A05357-FEDC-42A6-A9AA-A177021FF7C8}" type="slidenum">
              <a:rPr lang="en-US" smtClean="0"/>
              <a:pPr/>
              <a:t>29</a:t>
            </a:fld>
            <a:endParaRPr lang="en-US"/>
          </a:p>
        </p:txBody>
      </p:sp>
    </p:spTree>
    <p:extLst>
      <p:ext uri="{BB962C8B-B14F-4D97-AF65-F5344CB8AC3E}">
        <p14:creationId xmlns:p14="http://schemas.microsoft.com/office/powerpoint/2010/main" val="154964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58093-481C-21AA-37BC-810C90015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20CC5-B856-E4D3-49EB-8F89E93E4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7D0C4-5D34-3E80-35CB-C3CB71BA5AD5}"/>
              </a:ext>
            </a:extLst>
          </p:cNvPr>
          <p:cNvSpPr>
            <a:spLocks noGrp="1"/>
          </p:cNvSpPr>
          <p:nvPr>
            <p:ph type="body" idx="1"/>
          </p:nvPr>
        </p:nvSpPr>
        <p:spPr/>
        <p:txBody>
          <a:bodyPr/>
          <a:lstStyle/>
          <a:p>
            <a:r>
              <a:rPr lang="en-US"/>
              <a:t>B</a:t>
            </a:r>
          </a:p>
        </p:txBody>
      </p:sp>
      <p:sp>
        <p:nvSpPr>
          <p:cNvPr id="4" name="Slide Number Placeholder 3">
            <a:extLst>
              <a:ext uri="{FF2B5EF4-FFF2-40B4-BE49-F238E27FC236}">
                <a16:creationId xmlns:a16="http://schemas.microsoft.com/office/drawing/2014/main" id="{22293826-DE1E-7114-4BA0-F4EF1D9CEF48}"/>
              </a:ext>
            </a:extLst>
          </p:cNvPr>
          <p:cNvSpPr>
            <a:spLocks noGrp="1"/>
          </p:cNvSpPr>
          <p:nvPr>
            <p:ph type="sldNum" sz="quarter" idx="5"/>
          </p:nvPr>
        </p:nvSpPr>
        <p:spPr/>
        <p:txBody>
          <a:bodyPr/>
          <a:lstStyle/>
          <a:p>
            <a:fld id="{E1A05357-FEDC-42A6-A9AA-A177021FF7C8}" type="slidenum">
              <a:rPr lang="en-US" smtClean="0"/>
              <a:pPr/>
              <a:t>30</a:t>
            </a:fld>
            <a:endParaRPr lang="en-US"/>
          </a:p>
        </p:txBody>
      </p:sp>
    </p:spTree>
    <p:extLst>
      <p:ext uri="{BB962C8B-B14F-4D97-AF65-F5344CB8AC3E}">
        <p14:creationId xmlns:p14="http://schemas.microsoft.com/office/powerpoint/2010/main" val="428774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48C26-5D65-A851-A408-E298A6465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CF64C-CE83-5AB7-11CD-E3FCDC00D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D3BE8-616D-311E-05B7-4D77A3B8E5D5}"/>
              </a:ext>
            </a:extLst>
          </p:cNvPr>
          <p:cNvSpPr>
            <a:spLocks noGrp="1"/>
          </p:cNvSpPr>
          <p:nvPr>
            <p:ph type="body" idx="1"/>
          </p:nvPr>
        </p:nvSpPr>
        <p:spPr/>
        <p:txBody>
          <a:bodyPr/>
          <a:lstStyle/>
          <a:p>
            <a:r>
              <a:rPr lang="en-US"/>
              <a:t>B</a:t>
            </a:r>
          </a:p>
        </p:txBody>
      </p:sp>
      <p:sp>
        <p:nvSpPr>
          <p:cNvPr id="4" name="Slide Number Placeholder 3">
            <a:extLst>
              <a:ext uri="{FF2B5EF4-FFF2-40B4-BE49-F238E27FC236}">
                <a16:creationId xmlns:a16="http://schemas.microsoft.com/office/drawing/2014/main" id="{12E780A3-86C8-1E29-1077-33B821AD4001}"/>
              </a:ext>
            </a:extLst>
          </p:cNvPr>
          <p:cNvSpPr>
            <a:spLocks noGrp="1"/>
          </p:cNvSpPr>
          <p:nvPr>
            <p:ph type="sldNum" sz="quarter" idx="5"/>
          </p:nvPr>
        </p:nvSpPr>
        <p:spPr/>
        <p:txBody>
          <a:bodyPr/>
          <a:lstStyle/>
          <a:p>
            <a:fld id="{E1A05357-FEDC-42A6-A9AA-A177021FF7C8}" type="slidenum">
              <a:rPr lang="en-US" smtClean="0"/>
              <a:pPr/>
              <a:t>31</a:t>
            </a:fld>
            <a:endParaRPr lang="en-US"/>
          </a:p>
        </p:txBody>
      </p:sp>
    </p:spTree>
    <p:extLst>
      <p:ext uri="{BB962C8B-B14F-4D97-AF65-F5344CB8AC3E}">
        <p14:creationId xmlns:p14="http://schemas.microsoft.com/office/powerpoint/2010/main" val="1466316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90FAA-E91E-15EF-22DB-6986C60BC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981FF-AC18-7E8B-5DAA-F6A3D845B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89CBF-752D-44B6-E432-78D176F64038}"/>
              </a:ext>
            </a:extLst>
          </p:cNvPr>
          <p:cNvSpPr>
            <a:spLocks noGrp="1"/>
          </p:cNvSpPr>
          <p:nvPr>
            <p:ph type="body" idx="1"/>
          </p:nvPr>
        </p:nvSpPr>
        <p:spPr/>
        <p:txBody>
          <a:bodyPr/>
          <a:lstStyle/>
          <a:p>
            <a:r>
              <a:rPr lang="en-US"/>
              <a:t>B</a:t>
            </a:r>
          </a:p>
        </p:txBody>
      </p:sp>
      <p:sp>
        <p:nvSpPr>
          <p:cNvPr id="4" name="Slide Number Placeholder 3">
            <a:extLst>
              <a:ext uri="{FF2B5EF4-FFF2-40B4-BE49-F238E27FC236}">
                <a16:creationId xmlns:a16="http://schemas.microsoft.com/office/drawing/2014/main" id="{BB27F97E-6A77-085D-8E53-D7B482804B38}"/>
              </a:ext>
            </a:extLst>
          </p:cNvPr>
          <p:cNvSpPr>
            <a:spLocks noGrp="1"/>
          </p:cNvSpPr>
          <p:nvPr>
            <p:ph type="sldNum" sz="quarter" idx="5"/>
          </p:nvPr>
        </p:nvSpPr>
        <p:spPr/>
        <p:txBody>
          <a:bodyPr/>
          <a:lstStyle/>
          <a:p>
            <a:fld id="{E1A05357-FEDC-42A6-A9AA-A177021FF7C8}" type="slidenum">
              <a:rPr lang="en-US" smtClean="0"/>
              <a:pPr/>
              <a:t>32</a:t>
            </a:fld>
            <a:endParaRPr lang="en-US"/>
          </a:p>
        </p:txBody>
      </p:sp>
    </p:spTree>
    <p:extLst>
      <p:ext uri="{BB962C8B-B14F-4D97-AF65-F5344CB8AC3E}">
        <p14:creationId xmlns:p14="http://schemas.microsoft.com/office/powerpoint/2010/main" val="3390989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47</a:t>
            </a:fld>
            <a:endParaRPr lang="en-US"/>
          </a:p>
        </p:txBody>
      </p:sp>
    </p:spTree>
    <p:extLst>
      <p:ext uri="{BB962C8B-B14F-4D97-AF65-F5344CB8AC3E}">
        <p14:creationId xmlns:p14="http://schemas.microsoft.com/office/powerpoint/2010/main" val="225076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3/1/2025</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3/1/2025</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3/1/2025</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3/1/2025</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3593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4936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7134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3/1/2025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705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3/1/2025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2840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3/1/2025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2253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768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0024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62445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85686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3/1/2025</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3/1/2025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3/1/2025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3/1/2025</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3/1/2025</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3/1/2025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3/1/2025</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3/1/2025</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3/1/2025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3/1/2025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83"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3/1/2025</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9713170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3/1/2025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3/1/2025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0" r:id="rId1"/>
    <p:sldLayoutId id="2147483685" r:id="rId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3/1/2025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hyperlink" Target="mailto:kpatteson@results.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photos/a-cup-of-coffee-and-a-pair-of-glasses-on-a-newspaper-Wh9ZC4727e4"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kbury@results.or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airtable.com/appfAPsIcTTu2lXMX/shrO8VvkjjXxlhbOU" TargetMode="External"/><Relationship Id="rId1" Type="http://schemas.openxmlformats.org/officeDocument/2006/relationships/slideLayout" Target="../slideLayouts/slideLayout5.xml"/><Relationship Id="rId4" Type="http://schemas.openxmlformats.org/officeDocument/2006/relationships/hyperlink" Target="https://unsplash.com/photos/a-person-sitting-on-the-floor-reading-a-newspaper-C7dZP5JoTz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119CongSC" TargetMode="External"/><Relationship Id="rId2" Type="http://schemas.openxmlformats.org/officeDocument/2006/relationships/hyperlink" Target="http://Chttps:/results.org/action-and-allies" TargetMode="External"/><Relationship Id="rId1" Type="http://schemas.openxmlformats.org/officeDocument/2006/relationships/slideLayout" Target="../slideLayouts/slideLayout5.xml"/><Relationship Id="rId5" Type="http://schemas.openxmlformats.org/officeDocument/2006/relationships/hyperlink" Target="https://results.org/volunteers/lobbying" TargetMode="External"/><Relationship Id="rId4" Type="http://schemas.openxmlformats.org/officeDocument/2006/relationships/hyperlink" Target="mailto:kfleischer@results.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hyperlink" Target="https://results.org/blog/2025-grassroots-director-nominations-are-ope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results.org/blog/2025-grassroots-director-nominations-are-open"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lmcvey@results.or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s://results.zoom.us/meeting/register/EC1ZO9kMTAyxrBHtOO_7Eg#/registration"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results.org/resources/fy26-global-appropriations-memos" TargetMode="External"/><Relationship Id="rId2" Type="http://schemas.openxmlformats.org/officeDocument/2006/relationships/hyperlink" Target="https://results.zoom.us/j/98776436629"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results.org/resources/getting-unstuck-with-your-members-of-congress-using-motivational-interviewing-techniques" TargetMode="External"/><Relationship Id="rId2" Type="http://schemas.openxmlformats.org/officeDocument/2006/relationships/hyperlink" Target="https://results.zoom.us/meeting/register/tJMucOyhqT8oHdzufxpBkHlG5tkXbj-Hbpva#/registration"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s://results.zoom.us/meeting/register/tJAucuurqjgoGdA6T1aOlO-I2efmnhHLD7tp"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astromberg@results.org" TargetMode="External"/><Relationship Id="rId2" Type="http://schemas.openxmlformats.org/officeDocument/2006/relationships/hyperlink" Target="https://results.salsalabs.org/orientationcallrsvp/index.html?_ga=2.97140831.1703810228.1740156153-1301415147.1740156153"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togetherwomenrise.org/advocacy/dfw-national-advocacy-chapter/" TargetMode="External"/><Relationship Id="rId2" Type="http://schemas.openxmlformats.org/officeDocument/2006/relationships/hyperlink" Target="https://results.zoom.us/meeting/register/tJEqceqrrDgqHN1Y7YKj-2UZoYWKzO8OVpw-#/registration"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hyperlink" Target="mailto:jlinn@results.org"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results.zoom.us/j/97263551612" TargetMode="External"/><Relationship Id="rId2" Type="http://schemas.openxmlformats.org/officeDocument/2006/relationships/hyperlink" Target="https://results.zoom.us/j/93668005494"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results.org/volunteers/reporting-your-advocacy-actions" TargetMode="External"/><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results.org/events"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results.org/volunteers/national-webinars"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www.tinyurl.com/RESULTS2025"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dmonza@results.org" TargetMode="External"/><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pmigov/51389805942/in/faves-193894251@N07/" TargetMode="External"/><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8.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and blue logo with white text&#10;&#10;Description automatically generated">
            <a:extLst>
              <a:ext uri="{FF2B5EF4-FFF2-40B4-BE49-F238E27FC236}">
                <a16:creationId xmlns:a16="http://schemas.microsoft.com/office/drawing/2014/main" id="{8995BFD3-B974-ADCE-CA65-791D90E6C298}"/>
              </a:ext>
            </a:extLst>
          </p:cNvPr>
          <p:cNvPicPr>
            <a:picLocks noGrp="1" noChangeAspect="1"/>
          </p:cNvPicPr>
          <p:nvPr>
            <p:ph idx="1"/>
          </p:nvPr>
        </p:nvPicPr>
        <p:blipFill>
          <a:blip r:embed="rId2"/>
          <a:srcRect l="1413" t="1026" r="978" b="718"/>
          <a:stretch/>
        </p:blipFill>
        <p:spPr>
          <a:xfrm>
            <a:off x="3122011" y="282702"/>
            <a:ext cx="2750998" cy="2930200"/>
          </a:xfrm>
          <a:ln>
            <a:noFill/>
          </a:ln>
        </p:spPr>
      </p:pic>
      <p:sp>
        <p:nvSpPr>
          <p:cNvPr id="3" name="Title 1">
            <a:extLst>
              <a:ext uri="{FF2B5EF4-FFF2-40B4-BE49-F238E27FC236}">
                <a16:creationId xmlns:a16="http://schemas.microsoft.com/office/drawing/2014/main" id="{0796EFD4-635E-26AA-B684-54DC3E6119A2}"/>
              </a:ext>
            </a:extLst>
          </p:cNvPr>
          <p:cNvSpPr>
            <a:spLocks noGrp="1"/>
          </p:cNvSpPr>
          <p:nvPr>
            <p:ph type="title"/>
          </p:nvPr>
        </p:nvSpPr>
        <p:spPr>
          <a:xfrm>
            <a:off x="457200" y="3643159"/>
            <a:ext cx="8229600" cy="857250"/>
          </a:xfrm>
        </p:spPr>
        <p:txBody>
          <a:bodyPr>
            <a:noAutofit/>
          </a:bodyPr>
          <a:lstStyle/>
          <a:p>
            <a:pPr algn="ctr">
              <a:lnSpc>
                <a:spcPct val="114000"/>
              </a:lnSpc>
              <a:spcBef>
                <a:spcPts val="600"/>
              </a:spcBef>
              <a:spcAft>
                <a:spcPts val="600"/>
              </a:spcAft>
            </a:pPr>
            <a:r>
              <a:rPr lang="en-US" sz="3200" b="1">
                <a:solidFill>
                  <a:srgbClr val="D50032"/>
                </a:solidFill>
                <a:latin typeface="Open Sans"/>
                <a:ea typeface="Open Sans"/>
                <a:cs typeface="Open Sans"/>
              </a:rPr>
              <a:t>RESULTS National Webinar</a:t>
            </a:r>
            <a:br>
              <a:rPr lang="en-US" sz="3200">
                <a:solidFill>
                  <a:srgbClr val="D50032"/>
                </a:solidFill>
              </a:rPr>
            </a:br>
            <a:r>
              <a:rPr lang="en-US" sz="2000" b="1">
                <a:solidFill>
                  <a:srgbClr val="D50032"/>
                </a:solidFill>
                <a:latin typeface="Open Sans"/>
                <a:ea typeface="Open Sans"/>
                <a:cs typeface="Open Sans"/>
              </a:rPr>
              <a:t> </a:t>
            </a:r>
            <a:r>
              <a:rPr lang="en-US" sz="2000">
                <a:latin typeface="Open Sans"/>
                <a:ea typeface="Open Sans"/>
                <a:cs typeface="Open Sans"/>
              </a:rPr>
              <a:t>March 1, 2025</a:t>
            </a:r>
            <a:br>
              <a:rPr lang="en-US" sz="3200">
                <a:solidFill>
                  <a:srgbClr val="D50032"/>
                </a:solidFill>
              </a:rPr>
            </a:br>
            <a:r>
              <a:rPr lang="en-US" sz="2800" i="1">
                <a:solidFill>
                  <a:srgbClr val="D50032"/>
                </a:solidFill>
                <a:latin typeface="Open Sans"/>
                <a:ea typeface="Open Sans"/>
                <a:cs typeface="Open Sans"/>
              </a:rPr>
              <a:t>Welcome!</a:t>
            </a:r>
            <a:endParaRPr lang="en-US" sz="2800" i="1">
              <a:solidFill>
                <a:srgbClr val="D50032"/>
              </a:solidFill>
            </a:endParaRPr>
          </a:p>
        </p:txBody>
      </p:sp>
    </p:spTree>
    <p:extLst>
      <p:ext uri="{BB962C8B-B14F-4D97-AF65-F5344CB8AC3E}">
        <p14:creationId xmlns:p14="http://schemas.microsoft.com/office/powerpoint/2010/main" val="10908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U.S. Poverty Campaigns</a:t>
            </a:r>
            <a:endParaRPr lang="en-US"/>
          </a:p>
        </p:txBody>
      </p:sp>
    </p:spTree>
    <p:extLst>
      <p:ext uri="{BB962C8B-B14F-4D97-AF65-F5344CB8AC3E}">
        <p14:creationId xmlns:p14="http://schemas.microsoft.com/office/powerpoint/2010/main" val="32002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CA91-D96A-60D7-CDF6-C3399ED9AA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BFD62-3A9E-F092-E7C2-41364649E6EF}"/>
              </a:ext>
            </a:extLst>
          </p:cNvPr>
          <p:cNvSpPr>
            <a:spLocks noGrp="1"/>
          </p:cNvSpPr>
          <p:nvPr>
            <p:ph type="title"/>
          </p:nvPr>
        </p:nvSpPr>
        <p:spPr>
          <a:xfrm>
            <a:off x="718854" y="164216"/>
            <a:ext cx="7401491" cy="857250"/>
          </a:xfrm>
        </p:spPr>
        <p:txBody>
          <a:bodyPr/>
          <a:lstStyle/>
          <a:p>
            <a:r>
              <a:rPr lang="en-US">
                <a:solidFill>
                  <a:srgbClr val="D50032"/>
                </a:solidFill>
                <a:latin typeface="Open Sans"/>
                <a:ea typeface="Open Sans"/>
                <a:cs typeface="Open Sans"/>
              </a:rPr>
              <a:t>U.S. Campaigns Update</a:t>
            </a:r>
          </a:p>
        </p:txBody>
      </p:sp>
      <p:sp>
        <p:nvSpPr>
          <p:cNvPr id="6" name="Slide Number Placeholder 5">
            <a:extLst>
              <a:ext uri="{FF2B5EF4-FFF2-40B4-BE49-F238E27FC236}">
                <a16:creationId xmlns:a16="http://schemas.microsoft.com/office/drawing/2014/main" id="{8E0285B1-FC78-5ADE-B3CC-9176A240AF5E}"/>
              </a:ext>
            </a:extLst>
          </p:cNvPr>
          <p:cNvSpPr>
            <a:spLocks noGrp="1"/>
          </p:cNvSpPr>
          <p:nvPr>
            <p:ph type="sldNum" sz="quarter" idx="12"/>
          </p:nvPr>
        </p:nvSpPr>
        <p:spPr/>
        <p:txBody>
          <a:bodyPr/>
          <a:lstStyle/>
          <a:p>
            <a:fld id="{307E6868-079E-1649-B8D1-459B42CE4DE3}" type="slidenum">
              <a:rPr lang="en-US" smtClean="0"/>
              <a:t>11</a:t>
            </a:fld>
            <a:endParaRPr lang="en-US"/>
          </a:p>
        </p:txBody>
      </p:sp>
      <p:sp>
        <p:nvSpPr>
          <p:cNvPr id="5" name="AutoShape 6" descr="Joanne Carter">
            <a:extLst>
              <a:ext uri="{FF2B5EF4-FFF2-40B4-BE49-F238E27FC236}">
                <a16:creationId xmlns:a16="http://schemas.microsoft.com/office/drawing/2014/main" id="{7B9567A4-7C7B-FA12-4EC9-A39A60934B5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5F156175-DB79-29BB-D124-90E0A355EE4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AutoShape 10" descr="Joanne Carter">
            <a:extLst>
              <a:ext uri="{FF2B5EF4-FFF2-40B4-BE49-F238E27FC236}">
                <a16:creationId xmlns:a16="http://schemas.microsoft.com/office/drawing/2014/main" id="{E25DD2D0-7179-00A8-3BBE-6F2C82336238}"/>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6E51E7E1-66BA-BBBF-392E-491CC2289032}"/>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FA6081EB-FB4A-90B1-7176-03C6FC8B018A}"/>
              </a:ext>
            </a:extLst>
          </p:cNvPr>
          <p:cNvPicPr>
            <a:picLocks noChangeAspect="1"/>
          </p:cNvPicPr>
          <p:nvPr/>
        </p:nvPicPr>
        <p:blipFill>
          <a:blip r:embed="rId3"/>
          <a:stretch>
            <a:fillRect/>
          </a:stretch>
        </p:blipFill>
        <p:spPr>
          <a:xfrm>
            <a:off x="1760838" y="1427769"/>
            <a:ext cx="2717562" cy="2717562"/>
          </a:xfrm>
          <a:prstGeom prst="rect">
            <a:avLst/>
          </a:prstGeom>
        </p:spPr>
      </p:pic>
      <p:sp>
        <p:nvSpPr>
          <p:cNvPr id="9" name="Content Placeholder 3">
            <a:extLst>
              <a:ext uri="{FF2B5EF4-FFF2-40B4-BE49-F238E27FC236}">
                <a16:creationId xmlns:a16="http://schemas.microsoft.com/office/drawing/2014/main" id="{3A821DB4-9566-394D-C183-C181724E3D3C}"/>
              </a:ext>
            </a:extLst>
          </p:cNvPr>
          <p:cNvSpPr txBox="1">
            <a:spLocks/>
          </p:cNvSpPr>
          <p:nvPr/>
        </p:nvSpPr>
        <p:spPr>
          <a:xfrm>
            <a:off x="4478400" y="2102708"/>
            <a:ext cx="336366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nSpc>
                <a:spcPct val="114000"/>
              </a:lnSpc>
              <a:spcBef>
                <a:spcPts val="0"/>
              </a:spcBef>
              <a:spcAft>
                <a:spcPts val="600"/>
              </a:spcAft>
              <a:buNone/>
            </a:pPr>
            <a:r>
              <a:rPr lang="en-US" sz="2000" b="1">
                <a:latin typeface="Open Sans"/>
                <a:ea typeface="Open Sans"/>
                <a:cs typeface="Open Sans"/>
              </a:rPr>
              <a:t>TaShon Thomas</a:t>
            </a:r>
          </a:p>
          <a:p>
            <a:pPr marL="115570" indent="0">
              <a:spcBef>
                <a:spcPts val="0"/>
              </a:spcBef>
              <a:spcAft>
                <a:spcPts val="1200"/>
              </a:spcAft>
              <a:buNone/>
            </a:pPr>
            <a:r>
              <a:rPr lang="en-US" sz="2000">
                <a:latin typeface="Open Sans"/>
                <a:ea typeface="Open Sans"/>
                <a:cs typeface="Open Sans"/>
              </a:rPr>
              <a:t>Interim VP,</a:t>
            </a:r>
            <a:br>
              <a:rPr lang="en-US" sz="2000">
                <a:latin typeface="Open Sans"/>
                <a:ea typeface="Open Sans"/>
                <a:cs typeface="Open Sans"/>
              </a:rPr>
            </a:br>
            <a:r>
              <a:rPr lang="en-US" sz="2000">
                <a:latin typeface="Open Sans"/>
                <a:ea typeface="Open Sans"/>
                <a:cs typeface="Open Sans"/>
              </a:rPr>
              <a:t>Campaigns &amp; Advocacy</a:t>
            </a:r>
            <a:br>
              <a:rPr lang="en-US" sz="2000">
                <a:latin typeface="Open Sans"/>
              </a:rPr>
            </a:br>
            <a:r>
              <a:rPr lang="en-US" sz="2000">
                <a:latin typeface="Open Sans"/>
                <a:ea typeface="Open Sans"/>
                <a:cs typeface="Open Sans"/>
                <a:hlinkClick r:id="rId4"/>
              </a:rPr>
              <a:t>tthomas@results.org</a:t>
            </a:r>
            <a:r>
              <a:rPr lang="en-US" sz="2000">
                <a:latin typeface="Open Sans"/>
                <a:ea typeface="Open Sans"/>
                <a:cs typeface="Open Sans"/>
              </a:rPr>
              <a:t> </a:t>
            </a:r>
          </a:p>
          <a:p>
            <a:pPr marL="115570" indent="0">
              <a:buFont typeface="Arial"/>
              <a:buNone/>
            </a:pPr>
            <a:endParaRPr lang="en-US" sz="2000"/>
          </a:p>
          <a:p>
            <a:pPr>
              <a:buFont typeface="Arial"/>
              <a:buChar char="•"/>
            </a:pPr>
            <a:endParaRPr lang="en-US" sz="2000"/>
          </a:p>
        </p:txBody>
      </p:sp>
    </p:spTree>
    <p:extLst>
      <p:ext uri="{BB962C8B-B14F-4D97-AF65-F5344CB8AC3E}">
        <p14:creationId xmlns:p14="http://schemas.microsoft.com/office/powerpoint/2010/main" val="319344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14770-663C-21CF-5277-F8E839AF0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A9A5B-ADF8-3F91-AAF4-6F70D3C579DD}"/>
              </a:ext>
            </a:extLst>
          </p:cNvPr>
          <p:cNvSpPr>
            <a:spLocks noGrp="1"/>
          </p:cNvSpPr>
          <p:nvPr>
            <p:ph type="title"/>
          </p:nvPr>
        </p:nvSpPr>
        <p:spPr>
          <a:xfrm>
            <a:off x="871254" y="53225"/>
            <a:ext cx="7401491" cy="857250"/>
          </a:xfrm>
        </p:spPr>
        <p:txBody>
          <a:bodyPr>
            <a:normAutofit/>
          </a:bodyPr>
          <a:lstStyle/>
          <a:p>
            <a:r>
              <a:rPr lang="en-US" sz="3200">
                <a:solidFill>
                  <a:srgbClr val="D50032"/>
                </a:solidFill>
                <a:latin typeface="Open Sans"/>
                <a:ea typeface="Open Sans"/>
                <a:cs typeface="Open Sans"/>
              </a:rPr>
              <a:t>Budget Resolutions Passed</a:t>
            </a:r>
            <a:endParaRPr lang="en-US" sz="3200">
              <a:solidFill>
                <a:srgbClr val="D50032"/>
              </a:solidFill>
            </a:endParaRPr>
          </a:p>
        </p:txBody>
      </p:sp>
      <p:sp>
        <p:nvSpPr>
          <p:cNvPr id="3" name="Content Placeholder 2">
            <a:extLst>
              <a:ext uri="{FF2B5EF4-FFF2-40B4-BE49-F238E27FC236}">
                <a16:creationId xmlns:a16="http://schemas.microsoft.com/office/drawing/2014/main" id="{6AD47B2E-AB15-F61B-1ACD-C56E97967F45}"/>
              </a:ext>
            </a:extLst>
          </p:cNvPr>
          <p:cNvSpPr>
            <a:spLocks noGrp="1"/>
          </p:cNvSpPr>
          <p:nvPr>
            <p:ph idx="1"/>
          </p:nvPr>
        </p:nvSpPr>
        <p:spPr>
          <a:xfrm>
            <a:off x="457200" y="907825"/>
            <a:ext cx="8229600" cy="3581686"/>
          </a:xfrm>
        </p:spPr>
        <p:txBody>
          <a:bodyPr vert="horz" lIns="91440" tIns="45720" rIns="91440" bIns="45720" rtlCol="0" anchor="t">
            <a:noAutofit/>
          </a:bodyPr>
          <a:lstStyle/>
          <a:p>
            <a:pPr>
              <a:lnSpc>
                <a:spcPct val="114000"/>
              </a:lnSpc>
              <a:spcBef>
                <a:spcPts val="0"/>
              </a:spcBef>
              <a:spcAft>
                <a:spcPts val="1200"/>
              </a:spcAft>
            </a:pPr>
            <a:r>
              <a:rPr lang="en-US" sz="2500">
                <a:latin typeface="Open Sans"/>
                <a:ea typeface="Open Sans"/>
                <a:cs typeface="Open Sans"/>
              </a:rPr>
              <a:t>Both Chambers passed vastly different versions of FY25 Budget Resolutions </a:t>
            </a:r>
          </a:p>
          <a:p>
            <a:pPr>
              <a:lnSpc>
                <a:spcPct val="113999"/>
              </a:lnSpc>
              <a:spcBef>
                <a:spcPts val="0"/>
              </a:spcBef>
              <a:spcAft>
                <a:spcPts val="1200"/>
              </a:spcAft>
            </a:pPr>
            <a:r>
              <a:rPr lang="en-US" sz="2500">
                <a:latin typeface="Open Sans"/>
                <a:ea typeface="Open Sans"/>
                <a:cs typeface="Open Sans"/>
              </a:rPr>
              <a:t>Senate is focusing on a "skinny" approach prioritizing border and defense spending, energy production and unspecified budget cuts</a:t>
            </a:r>
          </a:p>
          <a:p>
            <a:pPr>
              <a:lnSpc>
                <a:spcPct val="113999"/>
              </a:lnSpc>
              <a:spcBef>
                <a:spcPts val="0"/>
              </a:spcBef>
              <a:spcAft>
                <a:spcPts val="1200"/>
              </a:spcAft>
            </a:pPr>
            <a:r>
              <a:rPr lang="en-US" sz="2500">
                <a:latin typeface="Open Sans"/>
                <a:ea typeface="Open Sans"/>
                <a:cs typeface="Open Sans"/>
              </a:rPr>
              <a:t>House's "one big, beautiful bill approach" proposes $4.5 trillion in tax cuts, while also providing over $2 trillion in cuts to budget spending </a:t>
            </a:r>
            <a:endParaRPr lang="en-US" sz="2500"/>
          </a:p>
        </p:txBody>
      </p:sp>
      <p:sp>
        <p:nvSpPr>
          <p:cNvPr id="5" name="Slide Number Placeholder 4">
            <a:extLst>
              <a:ext uri="{FF2B5EF4-FFF2-40B4-BE49-F238E27FC236}">
                <a16:creationId xmlns:a16="http://schemas.microsoft.com/office/drawing/2014/main" id="{9316B0BF-E54F-57BC-8378-4646A407A761}"/>
              </a:ext>
            </a:extLst>
          </p:cNvPr>
          <p:cNvSpPr>
            <a:spLocks noGrp="1"/>
          </p:cNvSpPr>
          <p:nvPr>
            <p:ph type="sldNum" sz="quarter" idx="12"/>
          </p:nvPr>
        </p:nvSpPr>
        <p:spPr/>
        <p:txBody>
          <a:bodyPr/>
          <a:lstStyle/>
          <a:p>
            <a:fld id="{307E6868-079E-1649-B8D1-459B42CE4DE3}" type="slidenum">
              <a:rPr lang="en-US" smtClean="0"/>
              <a:t>12</a:t>
            </a:fld>
            <a:endParaRPr lang="en-US"/>
          </a:p>
        </p:txBody>
      </p:sp>
    </p:spTree>
    <p:extLst>
      <p:ext uri="{BB962C8B-B14F-4D97-AF65-F5344CB8AC3E}">
        <p14:creationId xmlns:p14="http://schemas.microsoft.com/office/powerpoint/2010/main" val="122995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455-5349-65BD-0EDD-1AD82F02959D}"/>
              </a:ext>
            </a:extLst>
          </p:cNvPr>
          <p:cNvSpPr>
            <a:spLocks noGrp="1"/>
          </p:cNvSpPr>
          <p:nvPr>
            <p:ph type="title"/>
          </p:nvPr>
        </p:nvSpPr>
        <p:spPr>
          <a:xfrm>
            <a:off x="778884" y="0"/>
            <a:ext cx="7401491" cy="857250"/>
          </a:xfrm>
        </p:spPr>
        <p:txBody>
          <a:bodyPr>
            <a:normAutofit/>
          </a:bodyPr>
          <a:lstStyle/>
          <a:p>
            <a:r>
              <a:rPr lang="en-US" sz="3200">
                <a:solidFill>
                  <a:srgbClr val="D50032"/>
                </a:solidFill>
                <a:latin typeface="Open Sans"/>
                <a:ea typeface="Open Sans"/>
                <a:cs typeface="Open Sans"/>
              </a:rPr>
              <a:t>House Proposed Cuts</a:t>
            </a:r>
            <a:endParaRPr lang="en-US" sz="3200">
              <a:solidFill>
                <a:srgbClr val="D50032"/>
              </a:solidFill>
            </a:endParaRPr>
          </a:p>
        </p:txBody>
      </p:sp>
      <p:graphicFrame>
        <p:nvGraphicFramePr>
          <p:cNvPr id="6" name="Content Placeholder 5">
            <a:extLst>
              <a:ext uri="{FF2B5EF4-FFF2-40B4-BE49-F238E27FC236}">
                <a16:creationId xmlns:a16="http://schemas.microsoft.com/office/drawing/2014/main" id="{AB173BC4-A419-D8D7-3827-529BCA3EC599}"/>
              </a:ext>
            </a:extLst>
          </p:cNvPr>
          <p:cNvGraphicFramePr>
            <a:graphicFrameLocks noGrp="1"/>
          </p:cNvGraphicFramePr>
          <p:nvPr>
            <p:ph idx="1"/>
            <p:extLst>
              <p:ext uri="{D42A27DB-BD31-4B8C-83A1-F6EECF244321}">
                <p14:modId xmlns:p14="http://schemas.microsoft.com/office/powerpoint/2010/main" val="4217998036"/>
              </p:ext>
            </p:extLst>
          </p:nvPr>
        </p:nvGraphicFramePr>
        <p:xfrm>
          <a:off x="337392" y="895120"/>
          <a:ext cx="8284476" cy="4084320"/>
        </p:xfrm>
        <a:graphic>
          <a:graphicData uri="http://schemas.openxmlformats.org/drawingml/2006/table">
            <a:tbl>
              <a:tblPr bandRow="1">
                <a:tableStyleId>{5C22544A-7EE6-4342-B048-85BDC9FD1C3A}</a:tableStyleId>
              </a:tblPr>
              <a:tblGrid>
                <a:gridCol w="382068">
                  <a:extLst>
                    <a:ext uri="{9D8B030D-6E8A-4147-A177-3AD203B41FA5}">
                      <a16:colId xmlns:a16="http://schemas.microsoft.com/office/drawing/2014/main" val="2694726597"/>
                    </a:ext>
                  </a:extLst>
                </a:gridCol>
                <a:gridCol w="3594042">
                  <a:extLst>
                    <a:ext uri="{9D8B030D-6E8A-4147-A177-3AD203B41FA5}">
                      <a16:colId xmlns:a16="http://schemas.microsoft.com/office/drawing/2014/main" val="1859821943"/>
                    </a:ext>
                  </a:extLst>
                </a:gridCol>
                <a:gridCol w="4308366">
                  <a:extLst>
                    <a:ext uri="{9D8B030D-6E8A-4147-A177-3AD203B41FA5}">
                      <a16:colId xmlns:a16="http://schemas.microsoft.com/office/drawing/2014/main" val="2150990748"/>
                    </a:ext>
                  </a:extLst>
                </a:gridCol>
              </a:tblGrid>
              <a:tr h="343023">
                <a:tc gridSpan="2">
                  <a:txBody>
                    <a:bodyPr/>
                    <a:lstStyle/>
                    <a:p>
                      <a:pPr algn="l" fontAlgn="b"/>
                      <a:r>
                        <a:rPr lang="en-US" sz="1400">
                          <a:effectLst/>
                        </a:rPr>
                        <a:t>Committee</a:t>
                      </a:r>
                    </a:p>
                  </a:txBody>
                  <a:tcPr marL="76200" marR="76200" marT="76200" marB="76200" anchor="b">
                    <a:lnL w="9525"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9525" cap="flat" cmpd="sng" algn="ctr">
                      <a:solidFill>
                        <a:srgbClr val="405D1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400">
                          <a:effectLst/>
                        </a:rPr>
                        <a:t>Increase or decrease (-) in deficits, 2025-2034</a:t>
                      </a:r>
                    </a:p>
                  </a:txBody>
                  <a:tcPr marL="76200" marR="76200" marT="76200" marB="76200" anchor="b">
                    <a:lnL w="19050"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5E1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32696560"/>
                  </a:ext>
                </a:extLst>
              </a:tr>
              <a:tr h="343023">
                <a:tc gridSpan="2">
                  <a:txBody>
                    <a:bodyPr/>
                    <a:lstStyle/>
                    <a:p>
                      <a:pPr algn="l" fontAlgn="t"/>
                      <a:r>
                        <a:rPr lang="en-US" sz="1400" b="1">
                          <a:effectLst/>
                        </a:rPr>
                        <a:t>Decreases in Mandatory Spending</a:t>
                      </a:r>
                    </a:p>
                  </a:txBody>
                  <a:tcPr marL="76200" marR="76200" marT="76200" marB="76200">
                    <a:lnL w="9525"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endParaRPr lang="en-US"/>
                    </a:p>
                  </a:txBody>
                  <a:tcPr/>
                </a:tc>
                <a:tc>
                  <a:txBody>
                    <a:bodyPr/>
                    <a:lstStyle/>
                    <a:p>
                      <a:pPr algn="ctr" fontAlgn="t"/>
                      <a:r>
                        <a:rPr lang="en-US" sz="1400" b="1">
                          <a:effectLst/>
                        </a:rPr>
                        <a:t>-2,002T</a:t>
                      </a:r>
                    </a:p>
                  </a:txBody>
                  <a:tcPr marL="76200" marR="76200" marT="76200" marB="76200">
                    <a:lnL w="19050"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88927459"/>
                  </a:ext>
                </a:extLst>
              </a:tr>
              <a:tr h="343023">
                <a:tc>
                  <a:txBody>
                    <a:bodyPr/>
                    <a:lstStyle/>
                    <a:p>
                      <a:pPr algn="l" fontAlgn="t"/>
                      <a:endParaRPr lang="en-US" sz="160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b="1">
                          <a:effectLst/>
                        </a:rPr>
                        <a:t>Agriculture (SNAP is here)</a:t>
                      </a:r>
                    </a:p>
                  </a:txBody>
                  <a:tcPr marL="76200" marR="76200" marT="76200" marB="76200">
                    <a:lnL w="9525"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b="1">
                          <a:effectLst/>
                        </a:rPr>
                        <a:t>-230B</a:t>
                      </a:r>
                    </a:p>
                  </a:txBody>
                  <a:tcPr marL="76200" marR="76200" marT="76200" marB="76200">
                    <a:lnL w="19050"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12920845"/>
                  </a:ext>
                </a:extLst>
              </a:tr>
              <a:tr h="554114">
                <a:tc>
                  <a:txBody>
                    <a:bodyPr/>
                    <a:lstStyle/>
                    <a:p>
                      <a:pPr algn="l" fontAlgn="t"/>
                      <a:endParaRPr lang="en-US" sz="160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b="1">
                          <a:effectLst/>
                        </a:rPr>
                        <a:t>Education and Workforce (WIC, TANF, and Head Start are here)</a:t>
                      </a:r>
                    </a:p>
                  </a:txBody>
                  <a:tcPr marL="76200" marR="76200" marT="76200" marB="76200">
                    <a:lnL w="9525"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b="1">
                          <a:effectLst/>
                        </a:rPr>
                        <a:t>-330B</a:t>
                      </a:r>
                    </a:p>
                  </a:txBody>
                  <a:tcPr marL="76200" marR="76200" marT="76200" marB="76200">
                    <a:lnL w="19050"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002742562"/>
                  </a:ext>
                </a:extLst>
              </a:tr>
              <a:tr h="391026">
                <a:tc>
                  <a:txBody>
                    <a:bodyPr/>
                    <a:lstStyle/>
                    <a:p>
                      <a:pPr algn="l" fontAlgn="t"/>
                      <a:endParaRPr lang="en-US" sz="160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b="1">
                          <a:effectLst/>
                        </a:rPr>
                        <a:t>Energy and Commerce (Medicaid is here)</a:t>
                      </a:r>
                    </a:p>
                  </a:txBody>
                  <a:tcPr marL="76200" marR="76200" marT="76200" marB="76200">
                    <a:lnL w="9525"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b="1">
                          <a:effectLst/>
                        </a:rPr>
                        <a:t>-880B</a:t>
                      </a:r>
                    </a:p>
                  </a:txBody>
                  <a:tcPr marL="76200" marR="76200" marT="76200" marB="76200">
                    <a:lnL w="19050"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27433103"/>
                  </a:ext>
                </a:extLst>
              </a:tr>
              <a:tr h="343023">
                <a:tc>
                  <a:txBody>
                    <a:bodyPr/>
                    <a:lstStyle/>
                    <a:p>
                      <a:pPr algn="l" fontAlgn="t"/>
                      <a:endParaRPr lang="en-US" sz="160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a:effectLst/>
                        </a:rPr>
                        <a:t>Financial Services</a:t>
                      </a:r>
                    </a:p>
                  </a:txBody>
                  <a:tcPr marL="76200" marR="76200" marT="76200" marB="76200">
                    <a:lnL w="9525"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a:effectLst/>
                        </a:rPr>
                        <a:t>-1B</a:t>
                      </a:r>
                    </a:p>
                  </a:txBody>
                  <a:tcPr marL="76200" marR="76200" marT="76200" marB="76200">
                    <a:lnL w="19050"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278427646"/>
                  </a:ext>
                </a:extLst>
              </a:tr>
              <a:tr h="343023">
                <a:tc>
                  <a:txBody>
                    <a:bodyPr/>
                    <a:lstStyle/>
                    <a:p>
                      <a:pPr algn="l" fontAlgn="t"/>
                      <a:endParaRPr lang="en-US" sz="160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effectLst/>
                        </a:rPr>
                        <a:t>Natural Resources</a:t>
                      </a:r>
                    </a:p>
                  </a:txBody>
                  <a:tcPr marL="76200" marR="76200" marT="76200" marB="76200">
                    <a:lnL w="9525"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a:effectLst/>
                        </a:rPr>
                        <a:t>-1B</a:t>
                      </a:r>
                    </a:p>
                  </a:txBody>
                  <a:tcPr marL="76200" marR="76200" marT="76200" marB="76200">
                    <a:lnL w="19050"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58214049"/>
                  </a:ext>
                </a:extLst>
              </a:tr>
              <a:tr h="343023">
                <a:tc>
                  <a:txBody>
                    <a:bodyPr/>
                    <a:lstStyle/>
                    <a:p>
                      <a:pPr algn="l" fontAlgn="t"/>
                      <a:endParaRPr lang="en-US" sz="160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a:effectLst/>
                        </a:rPr>
                        <a:t>Oversight and Government Reform</a:t>
                      </a:r>
                    </a:p>
                  </a:txBody>
                  <a:tcPr marL="76200" marR="76200" marT="76200" marB="76200">
                    <a:lnL w="9525"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a:effectLst/>
                        </a:rPr>
                        <a:t>-50B</a:t>
                      </a:r>
                    </a:p>
                  </a:txBody>
                  <a:tcPr marL="76200" marR="76200" marT="76200" marB="76200">
                    <a:lnL w="19050"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830363981"/>
                  </a:ext>
                </a:extLst>
              </a:tr>
              <a:tr h="343023">
                <a:tc>
                  <a:txBody>
                    <a:bodyPr/>
                    <a:lstStyle/>
                    <a:p>
                      <a:pPr algn="l" fontAlgn="t"/>
                      <a:endParaRPr lang="en-US" sz="160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effectLst/>
                        </a:rPr>
                        <a:t>Transportation and Infrastructure</a:t>
                      </a:r>
                    </a:p>
                  </a:txBody>
                  <a:tcPr marL="76200" marR="76200" marT="76200" marB="76200">
                    <a:lnL w="9525"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a:effectLst/>
                        </a:rPr>
                        <a:t>-10B</a:t>
                      </a:r>
                    </a:p>
                  </a:txBody>
                  <a:tcPr marL="76200" marR="76200" marT="76200" marB="76200">
                    <a:lnL w="19050"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91107463"/>
                  </a:ext>
                </a:extLst>
              </a:tr>
              <a:tr h="343023">
                <a:tc>
                  <a:txBody>
                    <a:bodyPr/>
                    <a:lstStyle/>
                    <a:p>
                      <a:pPr algn="l" fontAlgn="t"/>
                      <a:endParaRPr lang="en-US" sz="160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a:effectLst/>
                        </a:rPr>
                        <a:t>Unspecified committee</a:t>
                      </a:r>
                    </a:p>
                  </a:txBody>
                  <a:tcPr marL="76200" marR="76200" marT="76200" marB="76200">
                    <a:lnL w="9525"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a:effectLst/>
                        </a:rPr>
                        <a:t>-500B</a:t>
                      </a:r>
                    </a:p>
                  </a:txBody>
                  <a:tcPr marL="76200" marR="76200" marT="76200" marB="76200">
                    <a:lnL w="19050"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540119726"/>
                  </a:ext>
                </a:extLst>
              </a:tr>
            </a:tbl>
          </a:graphicData>
        </a:graphic>
      </p:graphicFrame>
      <p:sp>
        <p:nvSpPr>
          <p:cNvPr id="4" name="Slide Number Placeholder 3">
            <a:extLst>
              <a:ext uri="{FF2B5EF4-FFF2-40B4-BE49-F238E27FC236}">
                <a16:creationId xmlns:a16="http://schemas.microsoft.com/office/drawing/2014/main" id="{0E5BD948-6638-CFDF-1D2A-285AAF977FD9}"/>
              </a:ext>
            </a:extLst>
          </p:cNvPr>
          <p:cNvSpPr>
            <a:spLocks noGrp="1"/>
          </p:cNvSpPr>
          <p:nvPr>
            <p:ph type="sldNum" sz="quarter" idx="12"/>
          </p:nvPr>
        </p:nvSpPr>
        <p:spPr/>
        <p:txBody>
          <a:bodyPr/>
          <a:lstStyle/>
          <a:p>
            <a:fld id="{307E6868-079E-1649-B8D1-459B42CE4DE3}" type="slidenum">
              <a:rPr lang="en-US" smtClean="0"/>
              <a:pPr/>
              <a:t>13</a:t>
            </a:fld>
            <a:endParaRPr lang="en-US"/>
          </a:p>
        </p:txBody>
      </p:sp>
    </p:spTree>
    <p:extLst>
      <p:ext uri="{BB962C8B-B14F-4D97-AF65-F5344CB8AC3E}">
        <p14:creationId xmlns:p14="http://schemas.microsoft.com/office/powerpoint/2010/main" val="334472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06A9-B2B9-CE0D-2CC8-CB343B6F4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61E53-5F73-B40C-76EC-4A3C10399673}"/>
              </a:ext>
            </a:extLst>
          </p:cNvPr>
          <p:cNvSpPr>
            <a:spLocks noGrp="1"/>
          </p:cNvSpPr>
          <p:nvPr>
            <p:ph type="title"/>
          </p:nvPr>
        </p:nvSpPr>
        <p:spPr>
          <a:xfrm>
            <a:off x="871254" y="53225"/>
            <a:ext cx="7401491" cy="857250"/>
          </a:xfrm>
        </p:spPr>
        <p:txBody>
          <a:bodyPr>
            <a:normAutofit fontScale="90000"/>
          </a:bodyPr>
          <a:lstStyle/>
          <a:p>
            <a:r>
              <a:rPr lang="en-US" sz="3200">
                <a:solidFill>
                  <a:srgbClr val="D50032"/>
                </a:solidFill>
                <a:latin typeface="Open Sans"/>
                <a:ea typeface="Open Sans"/>
                <a:cs typeface="Open Sans"/>
              </a:rPr>
              <a:t>Medicaid and SNAP in Reconciliation</a:t>
            </a:r>
            <a:endParaRPr lang="en-US" err="1"/>
          </a:p>
        </p:txBody>
      </p:sp>
      <p:sp>
        <p:nvSpPr>
          <p:cNvPr id="3" name="Content Placeholder 2">
            <a:extLst>
              <a:ext uri="{FF2B5EF4-FFF2-40B4-BE49-F238E27FC236}">
                <a16:creationId xmlns:a16="http://schemas.microsoft.com/office/drawing/2014/main" id="{A19A1843-E95B-FEB6-4DA0-9688C2EE92AD}"/>
              </a:ext>
            </a:extLst>
          </p:cNvPr>
          <p:cNvSpPr>
            <a:spLocks noGrp="1"/>
          </p:cNvSpPr>
          <p:nvPr>
            <p:ph idx="1"/>
          </p:nvPr>
        </p:nvSpPr>
        <p:spPr>
          <a:xfrm>
            <a:off x="457200" y="977387"/>
            <a:ext cx="8229600" cy="3581686"/>
          </a:xfrm>
        </p:spPr>
        <p:txBody>
          <a:bodyPr vert="horz" lIns="91440" tIns="45720" rIns="91440" bIns="45720" rtlCol="0" anchor="t">
            <a:noAutofit/>
          </a:bodyPr>
          <a:lstStyle/>
          <a:p>
            <a:pPr>
              <a:lnSpc>
                <a:spcPct val="114000"/>
              </a:lnSpc>
              <a:spcBef>
                <a:spcPts val="0"/>
              </a:spcBef>
              <a:spcAft>
                <a:spcPts val="1200"/>
              </a:spcAft>
            </a:pPr>
            <a:r>
              <a:rPr lang="en-US" sz="2600">
                <a:latin typeface="Open Sans"/>
                <a:ea typeface="Open Sans"/>
                <a:cs typeface="Open Sans"/>
              </a:rPr>
              <a:t>Supplemental Nutrition Assistance Program (SNAP) provides food assistance for nearly 40 million </a:t>
            </a:r>
            <a:endParaRPr lang="en-US" sz="2600"/>
          </a:p>
          <a:p>
            <a:pPr>
              <a:lnSpc>
                <a:spcPct val="113999"/>
              </a:lnSpc>
              <a:spcBef>
                <a:spcPts val="0"/>
              </a:spcBef>
              <a:spcAft>
                <a:spcPts val="1200"/>
              </a:spcAft>
            </a:pPr>
            <a:r>
              <a:rPr lang="en-US" sz="2600">
                <a:latin typeface="Open Sans"/>
                <a:ea typeface="Open Sans"/>
                <a:cs typeface="Open Sans"/>
              </a:rPr>
              <a:t>Medicaid provides health coverage for nearly 80 million Americans </a:t>
            </a:r>
            <a:endParaRPr lang="en-US" sz="2600"/>
          </a:p>
          <a:p>
            <a:pPr>
              <a:lnSpc>
                <a:spcPct val="113999"/>
              </a:lnSpc>
              <a:spcBef>
                <a:spcPts val="0"/>
              </a:spcBef>
              <a:spcAft>
                <a:spcPts val="1200"/>
              </a:spcAft>
            </a:pPr>
            <a:r>
              <a:rPr lang="en-US" sz="2600">
                <a:latin typeface="Open Sans"/>
                <a:ea typeface="Open Sans"/>
                <a:cs typeface="Open Sans"/>
              </a:rPr>
              <a:t>Both programs are vital to communities around the country, particularly rural communities, keeping people fed and healthy</a:t>
            </a:r>
            <a:endParaRPr lang="en-US" sz="2600"/>
          </a:p>
          <a:p>
            <a:pPr>
              <a:lnSpc>
                <a:spcPct val="113999"/>
              </a:lnSpc>
              <a:spcBef>
                <a:spcPts val="0"/>
              </a:spcBef>
              <a:spcAft>
                <a:spcPts val="1200"/>
              </a:spcAft>
            </a:pPr>
            <a:endParaRPr lang="en-US" sz="2800"/>
          </a:p>
          <a:p>
            <a:pPr>
              <a:lnSpc>
                <a:spcPct val="113999"/>
              </a:lnSpc>
              <a:spcBef>
                <a:spcPts val="0"/>
              </a:spcBef>
              <a:spcAft>
                <a:spcPts val="1200"/>
              </a:spcAft>
            </a:pPr>
            <a:endParaRPr lang="en-US" sz="2800"/>
          </a:p>
        </p:txBody>
      </p:sp>
      <p:sp>
        <p:nvSpPr>
          <p:cNvPr id="5" name="Slide Number Placeholder 4">
            <a:extLst>
              <a:ext uri="{FF2B5EF4-FFF2-40B4-BE49-F238E27FC236}">
                <a16:creationId xmlns:a16="http://schemas.microsoft.com/office/drawing/2014/main" id="{D28A01F7-E20D-C501-2BCB-3200FE555BDF}"/>
              </a:ext>
            </a:extLst>
          </p:cNvPr>
          <p:cNvSpPr>
            <a:spLocks noGrp="1"/>
          </p:cNvSpPr>
          <p:nvPr>
            <p:ph type="sldNum" sz="quarter" idx="12"/>
          </p:nvPr>
        </p:nvSpPr>
        <p:spPr/>
        <p:txBody>
          <a:bodyPr/>
          <a:lstStyle/>
          <a:p>
            <a:fld id="{307E6868-079E-1649-B8D1-459B42CE4DE3}" type="slidenum">
              <a:rPr lang="en-US" smtClean="0"/>
              <a:t>14</a:t>
            </a:fld>
            <a:endParaRPr lang="en-US"/>
          </a:p>
        </p:txBody>
      </p:sp>
    </p:spTree>
    <p:extLst>
      <p:ext uri="{BB962C8B-B14F-4D97-AF65-F5344CB8AC3E}">
        <p14:creationId xmlns:p14="http://schemas.microsoft.com/office/powerpoint/2010/main" val="2867365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6B10E-2B21-90C7-067C-224D7D88C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6B978-0D3D-F66E-0E95-A4C171E84E01}"/>
              </a:ext>
            </a:extLst>
          </p:cNvPr>
          <p:cNvSpPr>
            <a:spLocks noGrp="1"/>
          </p:cNvSpPr>
          <p:nvPr>
            <p:ph type="title"/>
          </p:nvPr>
        </p:nvSpPr>
        <p:spPr>
          <a:xfrm>
            <a:off x="871254" y="53225"/>
            <a:ext cx="7401491" cy="857250"/>
          </a:xfrm>
        </p:spPr>
        <p:txBody>
          <a:bodyPr>
            <a:normAutofit/>
          </a:bodyPr>
          <a:lstStyle/>
          <a:p>
            <a:r>
              <a:rPr lang="en-US" sz="3200">
                <a:solidFill>
                  <a:srgbClr val="D50032"/>
                </a:solidFill>
                <a:latin typeface="Open Sans"/>
                <a:ea typeface="Open Sans"/>
                <a:cs typeface="Open Sans"/>
              </a:rPr>
              <a:t>Next Steps</a:t>
            </a:r>
            <a:endParaRPr lang="en-US" sz="3200">
              <a:solidFill>
                <a:srgbClr val="D50032"/>
              </a:solidFill>
            </a:endParaRPr>
          </a:p>
        </p:txBody>
      </p:sp>
      <p:sp>
        <p:nvSpPr>
          <p:cNvPr id="3" name="Content Placeholder 2">
            <a:extLst>
              <a:ext uri="{FF2B5EF4-FFF2-40B4-BE49-F238E27FC236}">
                <a16:creationId xmlns:a16="http://schemas.microsoft.com/office/drawing/2014/main" id="{1B164FFD-0AD4-1F1A-5590-05606EA22B83}"/>
              </a:ext>
            </a:extLst>
          </p:cNvPr>
          <p:cNvSpPr>
            <a:spLocks noGrp="1"/>
          </p:cNvSpPr>
          <p:nvPr>
            <p:ph idx="1"/>
          </p:nvPr>
        </p:nvSpPr>
        <p:spPr>
          <a:xfrm>
            <a:off x="457200" y="1079964"/>
            <a:ext cx="8229600" cy="3581686"/>
          </a:xfrm>
        </p:spPr>
        <p:txBody>
          <a:bodyPr vert="horz" lIns="91440" tIns="45720" rIns="91440" bIns="45720" rtlCol="0" anchor="t">
            <a:noAutofit/>
          </a:bodyPr>
          <a:lstStyle/>
          <a:p>
            <a:pPr>
              <a:lnSpc>
                <a:spcPct val="114000"/>
              </a:lnSpc>
              <a:spcBef>
                <a:spcPts val="0"/>
              </a:spcBef>
              <a:spcAft>
                <a:spcPts val="1200"/>
              </a:spcAft>
            </a:pPr>
            <a:r>
              <a:rPr lang="en-US" sz="2800">
                <a:latin typeface="Open Sans"/>
                <a:ea typeface="Open Sans"/>
                <a:cs typeface="Open Sans"/>
              </a:rPr>
              <a:t>To avoid a government shutdown, either a Continuing Resolution or full budget must be passed by March 14th</a:t>
            </a:r>
          </a:p>
          <a:p>
            <a:pPr>
              <a:lnSpc>
                <a:spcPct val="113999"/>
              </a:lnSpc>
              <a:spcBef>
                <a:spcPts val="0"/>
              </a:spcBef>
              <a:spcAft>
                <a:spcPts val="1200"/>
              </a:spcAft>
            </a:pPr>
            <a:r>
              <a:rPr lang="en-US" sz="2800">
                <a:latin typeface="Open Sans"/>
                <a:ea typeface="Open Sans"/>
                <a:cs typeface="Open Sans"/>
              </a:rPr>
              <a:t>For reconciliation to work, both Chambers must pass the same version of a budget resolution for the Senate to pass without the filibuster</a:t>
            </a:r>
            <a:endParaRPr lang="en-US" sz="2800"/>
          </a:p>
          <a:p>
            <a:pPr>
              <a:lnSpc>
                <a:spcPct val="113999"/>
              </a:lnSpc>
              <a:spcBef>
                <a:spcPts val="0"/>
              </a:spcBef>
              <a:spcAft>
                <a:spcPts val="1200"/>
              </a:spcAft>
            </a:pPr>
            <a:endParaRPr lang="en-US" sz="2800"/>
          </a:p>
          <a:p>
            <a:pPr>
              <a:lnSpc>
                <a:spcPct val="113999"/>
              </a:lnSpc>
              <a:spcBef>
                <a:spcPts val="0"/>
              </a:spcBef>
              <a:spcAft>
                <a:spcPts val="1200"/>
              </a:spcAft>
            </a:pPr>
            <a:endParaRPr lang="en-US" sz="2800"/>
          </a:p>
        </p:txBody>
      </p:sp>
      <p:sp>
        <p:nvSpPr>
          <p:cNvPr id="5" name="Slide Number Placeholder 4">
            <a:extLst>
              <a:ext uri="{FF2B5EF4-FFF2-40B4-BE49-F238E27FC236}">
                <a16:creationId xmlns:a16="http://schemas.microsoft.com/office/drawing/2014/main" id="{7489AA54-5849-6CCA-7D24-2A49D000FCFB}"/>
              </a:ext>
            </a:extLst>
          </p:cNvPr>
          <p:cNvSpPr>
            <a:spLocks noGrp="1"/>
          </p:cNvSpPr>
          <p:nvPr>
            <p:ph type="sldNum" sz="quarter" idx="12"/>
          </p:nvPr>
        </p:nvSpPr>
        <p:spPr/>
        <p:txBody>
          <a:bodyPr/>
          <a:lstStyle/>
          <a:p>
            <a:fld id="{307E6868-079E-1649-B8D1-459B42CE4DE3}" type="slidenum">
              <a:rPr lang="en-US" smtClean="0"/>
              <a:t>15</a:t>
            </a:fld>
            <a:endParaRPr lang="en-US"/>
          </a:p>
        </p:txBody>
      </p:sp>
    </p:spTree>
    <p:extLst>
      <p:ext uri="{BB962C8B-B14F-4D97-AF65-F5344CB8AC3E}">
        <p14:creationId xmlns:p14="http://schemas.microsoft.com/office/powerpoint/2010/main" val="294549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1F308-EC54-22D5-24F8-F460D7894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78EA5-CE1D-733B-6C91-8610040E7580}"/>
              </a:ext>
            </a:extLst>
          </p:cNvPr>
          <p:cNvSpPr>
            <a:spLocks noGrp="1"/>
          </p:cNvSpPr>
          <p:nvPr>
            <p:ph type="title"/>
          </p:nvPr>
        </p:nvSpPr>
        <p:spPr>
          <a:xfrm>
            <a:off x="871254" y="86895"/>
            <a:ext cx="7401491" cy="857250"/>
          </a:xfrm>
        </p:spPr>
        <p:txBody>
          <a:bodyPr anchor="ctr">
            <a:normAutofit/>
          </a:bodyPr>
          <a:lstStyle/>
          <a:p>
            <a:r>
              <a:rPr lang="en-US" sz="3200">
                <a:solidFill>
                  <a:srgbClr val="D50032"/>
                </a:solidFill>
              </a:rPr>
              <a:t>What you can do</a:t>
            </a:r>
          </a:p>
        </p:txBody>
      </p:sp>
      <p:sp>
        <p:nvSpPr>
          <p:cNvPr id="3" name="Content Placeholder 2">
            <a:extLst>
              <a:ext uri="{FF2B5EF4-FFF2-40B4-BE49-F238E27FC236}">
                <a16:creationId xmlns:a16="http://schemas.microsoft.com/office/drawing/2014/main" id="{2866F9E5-BBB7-E5EF-B70F-40C54C763816}"/>
              </a:ext>
            </a:extLst>
          </p:cNvPr>
          <p:cNvSpPr>
            <a:spLocks noGrp="1"/>
          </p:cNvSpPr>
          <p:nvPr>
            <p:ph sz="half" idx="1"/>
          </p:nvPr>
        </p:nvSpPr>
        <p:spPr>
          <a:xfrm>
            <a:off x="378060" y="1030818"/>
            <a:ext cx="4673600" cy="3563805"/>
          </a:xfrm>
        </p:spPr>
        <p:txBody>
          <a:bodyPr vert="horz" lIns="91440" tIns="45720" rIns="91440" bIns="45720" rtlCol="0" anchor="t">
            <a:normAutofit fontScale="62500" lnSpcReduction="20000"/>
          </a:bodyPr>
          <a:lstStyle/>
          <a:p>
            <a:pPr>
              <a:lnSpc>
                <a:spcPct val="134000"/>
              </a:lnSpc>
              <a:spcBef>
                <a:spcPts val="0"/>
              </a:spcBef>
              <a:spcAft>
                <a:spcPts val="1200"/>
              </a:spcAft>
            </a:pPr>
            <a:r>
              <a:rPr lang="en-US" b="1">
                <a:latin typeface="Open Sans"/>
                <a:ea typeface="Open Sans"/>
                <a:cs typeface="Open Sans"/>
              </a:rPr>
              <a:t>Tell your senators</a:t>
            </a:r>
            <a:r>
              <a:rPr lang="en-US">
                <a:latin typeface="Open Sans"/>
                <a:ea typeface="Open Sans"/>
                <a:cs typeface="Open Sans"/>
              </a:rPr>
              <a:t> in lobby meetings, emails, and calls to reject the House budget resolution and protect SNAP and Medicaid from drastic cuts</a:t>
            </a:r>
          </a:p>
          <a:p>
            <a:pPr>
              <a:lnSpc>
                <a:spcPct val="134000"/>
              </a:lnSpc>
              <a:spcBef>
                <a:spcPts val="0"/>
              </a:spcBef>
              <a:spcAft>
                <a:spcPts val="1200"/>
              </a:spcAft>
            </a:pPr>
            <a:r>
              <a:rPr lang="en-US" b="1">
                <a:latin typeface="Open Sans"/>
                <a:ea typeface="Open Sans"/>
                <a:cs typeface="Open Sans"/>
              </a:rPr>
              <a:t>Attend</a:t>
            </a:r>
            <a:r>
              <a:rPr lang="en-US">
                <a:latin typeface="Open Sans"/>
                <a:ea typeface="Open Sans"/>
                <a:cs typeface="Open Sans"/>
              </a:rPr>
              <a:t> town hall meetings (only if comfortable) and urge lawmakers to oppose cuts</a:t>
            </a:r>
          </a:p>
          <a:p>
            <a:pPr>
              <a:lnSpc>
                <a:spcPct val="134000"/>
              </a:lnSpc>
              <a:spcBef>
                <a:spcPts val="0"/>
              </a:spcBef>
              <a:spcAft>
                <a:spcPts val="1200"/>
              </a:spcAft>
            </a:pPr>
            <a:r>
              <a:rPr lang="en-US" b="1">
                <a:latin typeface="Open Sans"/>
                <a:ea typeface="Open Sans"/>
                <a:cs typeface="Open Sans"/>
              </a:rPr>
              <a:t>Submit a letter to the editor</a:t>
            </a:r>
            <a:r>
              <a:rPr lang="en-US">
                <a:latin typeface="Open Sans"/>
                <a:ea typeface="Open Sans"/>
                <a:cs typeface="Open Sans"/>
              </a:rPr>
              <a:t> combatting waste, fraud and abuse motive to cut benefits</a:t>
            </a:r>
          </a:p>
        </p:txBody>
      </p:sp>
      <p:pic>
        <p:nvPicPr>
          <p:cNvPr id="7" name="Picture 6">
            <a:extLst>
              <a:ext uri="{FF2B5EF4-FFF2-40B4-BE49-F238E27FC236}">
                <a16:creationId xmlns:a16="http://schemas.microsoft.com/office/drawing/2014/main" id="{ACA64038-12F4-D27B-C61A-EA73083D6FF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H="1">
            <a:off x="5124301" y="1116785"/>
            <a:ext cx="3071997" cy="3394472"/>
          </a:xfrm>
          <a:prstGeom prst="rect">
            <a:avLst/>
          </a:prstGeom>
          <a:noFill/>
          <a:effectLst/>
        </p:spPr>
      </p:pic>
      <p:sp>
        <p:nvSpPr>
          <p:cNvPr id="5" name="Slide Number Placeholder 4">
            <a:extLst>
              <a:ext uri="{FF2B5EF4-FFF2-40B4-BE49-F238E27FC236}">
                <a16:creationId xmlns:a16="http://schemas.microsoft.com/office/drawing/2014/main" id="{665BB0CD-A1F1-1200-2A5A-79428B86C889}"/>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16</a:t>
            </a:fld>
            <a:endParaRPr lang="en-US"/>
          </a:p>
        </p:txBody>
      </p:sp>
      <p:sp>
        <p:nvSpPr>
          <p:cNvPr id="6" name="TextBox 5">
            <a:extLst>
              <a:ext uri="{FF2B5EF4-FFF2-40B4-BE49-F238E27FC236}">
                <a16:creationId xmlns:a16="http://schemas.microsoft.com/office/drawing/2014/main" id="{5D284640-90A4-8B45-CFF8-22696AB3DD7B}"/>
              </a:ext>
            </a:extLst>
          </p:cNvPr>
          <p:cNvSpPr txBox="1"/>
          <p:nvPr/>
        </p:nvSpPr>
        <p:spPr>
          <a:xfrm>
            <a:off x="7549805" y="4594623"/>
            <a:ext cx="73353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latin typeface="Open Sans"/>
                <a:ea typeface="Calibri"/>
                <a:cs typeface="Calibri"/>
                <a:hlinkClick r:id="rId3"/>
              </a:rPr>
              <a:t>Unsplash</a:t>
            </a:r>
            <a:endParaRPr lang="en-US" sz="800">
              <a:latin typeface="Open Sans"/>
            </a:endParaRPr>
          </a:p>
        </p:txBody>
      </p:sp>
    </p:spTree>
    <p:extLst>
      <p:ext uri="{BB962C8B-B14F-4D97-AF65-F5344CB8AC3E}">
        <p14:creationId xmlns:p14="http://schemas.microsoft.com/office/powerpoint/2010/main" val="2505657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F385E-2AC0-2B4A-ECD5-A03C710B4607}"/>
              </a:ext>
            </a:extLst>
          </p:cNvPr>
          <p:cNvSpPr>
            <a:spLocks noGrp="1"/>
          </p:cNvSpPr>
          <p:nvPr>
            <p:ph type="title"/>
          </p:nvPr>
        </p:nvSpPr>
        <p:spPr>
          <a:xfrm>
            <a:off x="528338" y="3578679"/>
            <a:ext cx="8094662" cy="857250"/>
          </a:xfrm>
        </p:spPr>
        <p:txBody>
          <a:bodyPr vert="horz" lIns="91440" tIns="45720" rIns="91440" bIns="45720" rtlCol="0" anchor="ctr">
            <a:noAutofit/>
          </a:bodyPr>
          <a:lstStyle/>
          <a:p>
            <a:r>
              <a:rPr lang="en-US" sz="3200">
                <a:latin typeface="Open Sans"/>
                <a:ea typeface="Open Sans"/>
                <a:cs typeface="Open Sans"/>
              </a:rPr>
              <a:t>Action and Allies Campaign: </a:t>
            </a:r>
            <a:br>
              <a:rPr lang="en-US" sz="3200"/>
            </a:br>
            <a:r>
              <a:rPr lang="en-US" sz="3200">
                <a:latin typeface="Open Sans"/>
                <a:ea typeface="Open Sans"/>
                <a:cs typeface="Open Sans"/>
              </a:rPr>
              <a:t>Grassroots Inspiration and Action</a:t>
            </a:r>
            <a:endParaRPr lang="en-US" sz="3200"/>
          </a:p>
        </p:txBody>
      </p:sp>
    </p:spTree>
    <p:extLst>
      <p:ext uri="{BB962C8B-B14F-4D97-AF65-F5344CB8AC3E}">
        <p14:creationId xmlns:p14="http://schemas.microsoft.com/office/powerpoint/2010/main" val="189832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CFB0B-E60A-9DA4-BA02-51BA59EB9B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9C2366-223D-95BB-16FC-38C23C1EC539}"/>
              </a:ext>
            </a:extLst>
          </p:cNvPr>
          <p:cNvSpPr>
            <a:spLocks noGrp="1"/>
          </p:cNvSpPr>
          <p:nvPr>
            <p:ph type="title"/>
          </p:nvPr>
        </p:nvSpPr>
        <p:spPr>
          <a:xfrm>
            <a:off x="508397" y="102393"/>
            <a:ext cx="7401491" cy="857250"/>
          </a:xfrm>
        </p:spPr>
        <p:txBody>
          <a:bodyPr anchor="ctr">
            <a:noAutofit/>
          </a:bodyPr>
          <a:lstStyle/>
          <a:p>
            <a:r>
              <a:rPr lang="en-US" sz="3200">
                <a:solidFill>
                  <a:srgbClr val="D50032"/>
                </a:solidFill>
                <a:latin typeface="Open Sans"/>
                <a:ea typeface="Open Sans"/>
                <a:cs typeface="Open Sans"/>
              </a:rPr>
              <a:t>First 100 Days Lobbying Campaign</a:t>
            </a:r>
          </a:p>
        </p:txBody>
      </p:sp>
      <p:sp>
        <p:nvSpPr>
          <p:cNvPr id="9" name="Slide Number Placeholder 8">
            <a:extLst>
              <a:ext uri="{FF2B5EF4-FFF2-40B4-BE49-F238E27FC236}">
                <a16:creationId xmlns:a16="http://schemas.microsoft.com/office/drawing/2014/main" id="{2885BFE6-1A52-370E-F4E8-7589E680A79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18</a:t>
            </a:fld>
            <a:endParaRPr lang="en-US"/>
          </a:p>
        </p:txBody>
      </p:sp>
      <p:sp>
        <p:nvSpPr>
          <p:cNvPr id="5" name="Content Placeholder 3">
            <a:extLst>
              <a:ext uri="{FF2B5EF4-FFF2-40B4-BE49-F238E27FC236}">
                <a16:creationId xmlns:a16="http://schemas.microsoft.com/office/drawing/2014/main" id="{6A636FDE-D2DF-9838-A681-22454D5E38DC}"/>
              </a:ext>
            </a:extLst>
          </p:cNvPr>
          <p:cNvSpPr txBox="1">
            <a:spLocks/>
          </p:cNvSpPr>
          <p:nvPr/>
        </p:nvSpPr>
        <p:spPr>
          <a:xfrm>
            <a:off x="4777362" y="1876000"/>
            <a:ext cx="3919502"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nSpc>
                <a:spcPct val="113999"/>
              </a:lnSpc>
              <a:spcBef>
                <a:spcPts val="0"/>
              </a:spcBef>
              <a:spcAft>
                <a:spcPts val="600"/>
              </a:spcAft>
              <a:buNone/>
            </a:pPr>
            <a:r>
              <a:rPr lang="en-US" sz="2000" b="1">
                <a:latin typeface="Open Sans"/>
                <a:ea typeface="Open Sans"/>
                <a:cs typeface="Open Sans"/>
              </a:rPr>
              <a:t>Karyne Bury</a:t>
            </a:r>
            <a:endParaRPr lang="en-US"/>
          </a:p>
          <a:p>
            <a:pPr marL="115570" indent="0">
              <a:spcBef>
                <a:spcPts val="0"/>
              </a:spcBef>
              <a:buNone/>
            </a:pPr>
            <a:r>
              <a:rPr lang="en-US" sz="2000">
                <a:solidFill>
                  <a:srgbClr val="080F0F"/>
                </a:solidFill>
                <a:latin typeface="Open Sans"/>
                <a:ea typeface="Open Sans"/>
                <a:cs typeface="Open Sans"/>
              </a:rPr>
              <a:t>Manager, </a:t>
            </a:r>
            <a:br>
              <a:rPr lang="en-US" sz="2000">
                <a:solidFill>
                  <a:srgbClr val="080F0F"/>
                </a:solidFill>
                <a:latin typeface="Open Sans"/>
                <a:ea typeface="Open Sans"/>
                <a:cs typeface="Open Sans"/>
              </a:rPr>
            </a:br>
            <a:r>
              <a:rPr lang="en-US" sz="2000">
                <a:solidFill>
                  <a:srgbClr val="080F0F"/>
                </a:solidFill>
                <a:latin typeface="Open Sans"/>
                <a:ea typeface="Open Sans"/>
                <a:cs typeface="Open Sans"/>
              </a:rPr>
              <a:t>Grassroots Team</a:t>
            </a:r>
            <a:endParaRPr lang="en-US" sz="2000">
              <a:solidFill>
                <a:srgbClr val="080F0F"/>
              </a:solidFill>
            </a:endParaRPr>
          </a:p>
          <a:p>
            <a:pPr marL="115570" indent="0">
              <a:buFont typeface="Arial"/>
              <a:buNone/>
            </a:pPr>
            <a:r>
              <a:rPr lang="en-US" sz="2000">
                <a:hlinkClick r:id="rId2"/>
              </a:rPr>
              <a:t>kbury@results.org</a:t>
            </a:r>
            <a:r>
              <a:rPr lang="en-US" sz="2000"/>
              <a:t> </a:t>
            </a:r>
          </a:p>
          <a:p>
            <a:pPr>
              <a:buFont typeface="Arial"/>
              <a:buChar char="•"/>
            </a:pPr>
            <a:endParaRPr lang="en-US" sz="2000"/>
          </a:p>
        </p:txBody>
      </p:sp>
      <p:pic>
        <p:nvPicPr>
          <p:cNvPr id="3" name="Picture 2" descr="A person smiling at the camera&#10;&#10;AI-generated content may be incorrect.">
            <a:extLst>
              <a:ext uri="{FF2B5EF4-FFF2-40B4-BE49-F238E27FC236}">
                <a16:creationId xmlns:a16="http://schemas.microsoft.com/office/drawing/2014/main" id="{65657C70-35CA-F63B-D76E-3750BCD84DE9}"/>
              </a:ext>
            </a:extLst>
          </p:cNvPr>
          <p:cNvPicPr>
            <a:picLocks noChangeAspect="1"/>
          </p:cNvPicPr>
          <p:nvPr/>
        </p:nvPicPr>
        <p:blipFill>
          <a:blip r:embed="rId3"/>
          <a:srcRect l="9" t="23" r="13" b="21"/>
          <a:stretch/>
        </p:blipFill>
        <p:spPr>
          <a:xfrm>
            <a:off x="1191689" y="1390089"/>
            <a:ext cx="3380311" cy="2627086"/>
          </a:xfrm>
          <a:prstGeom prst="rect">
            <a:avLst/>
          </a:prstGeom>
        </p:spPr>
      </p:pic>
    </p:spTree>
    <p:extLst>
      <p:ext uri="{BB962C8B-B14F-4D97-AF65-F5344CB8AC3E}">
        <p14:creationId xmlns:p14="http://schemas.microsoft.com/office/powerpoint/2010/main" val="210749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A0ED-1836-A630-4AEB-CC4307350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EE88A-FEB6-D6E2-9C98-5FD3C22E80F8}"/>
              </a:ext>
            </a:extLst>
          </p:cNvPr>
          <p:cNvSpPr>
            <a:spLocks noGrp="1"/>
          </p:cNvSpPr>
          <p:nvPr>
            <p:ph type="title"/>
          </p:nvPr>
        </p:nvSpPr>
        <p:spPr>
          <a:xfrm>
            <a:off x="457201" y="102393"/>
            <a:ext cx="7401491" cy="857250"/>
          </a:xfrm>
        </p:spPr>
        <p:txBody>
          <a:bodyPr>
            <a:normAutofit fontScale="90000"/>
          </a:bodyPr>
          <a:lstStyle/>
          <a:p>
            <a:r>
              <a:rPr lang="en-US">
                <a:solidFill>
                  <a:srgbClr val="D50032"/>
                </a:solidFill>
                <a:latin typeface="Open Sans"/>
                <a:ea typeface="Open Sans"/>
                <a:cs typeface="Open Sans"/>
              </a:rPr>
              <a:t>First 100 Days Lobbying Campaign</a:t>
            </a:r>
            <a:endParaRPr lang="en-US">
              <a:solidFill>
                <a:srgbClr val="D50032"/>
              </a:solidFill>
            </a:endParaRPr>
          </a:p>
        </p:txBody>
      </p:sp>
      <p:sp>
        <p:nvSpPr>
          <p:cNvPr id="4" name="Slide Number Placeholder 3">
            <a:extLst>
              <a:ext uri="{FF2B5EF4-FFF2-40B4-BE49-F238E27FC236}">
                <a16:creationId xmlns:a16="http://schemas.microsoft.com/office/drawing/2014/main" id="{948C7E5E-8774-13A3-5842-0CF1F9F51E92}"/>
              </a:ext>
            </a:extLst>
          </p:cNvPr>
          <p:cNvSpPr>
            <a:spLocks noGrp="1"/>
          </p:cNvSpPr>
          <p:nvPr>
            <p:ph type="sldNum" sz="quarter" idx="12"/>
          </p:nvPr>
        </p:nvSpPr>
        <p:spPr/>
        <p:txBody>
          <a:bodyPr/>
          <a:lstStyle/>
          <a:p>
            <a:fld id="{307E6868-079E-1649-B8D1-459B42CE4DE3}" type="slidenum">
              <a:rPr lang="en-US" smtClean="0"/>
              <a:pPr/>
              <a:t>19</a:t>
            </a:fld>
            <a:endParaRPr lang="en-US"/>
          </a:p>
        </p:txBody>
      </p:sp>
      <p:sp>
        <p:nvSpPr>
          <p:cNvPr id="8" name="TextBox 7">
            <a:extLst>
              <a:ext uri="{FF2B5EF4-FFF2-40B4-BE49-F238E27FC236}">
                <a16:creationId xmlns:a16="http://schemas.microsoft.com/office/drawing/2014/main" id="{405811D5-6AE3-FD20-67C0-E0B803A81D41}"/>
              </a:ext>
            </a:extLst>
          </p:cNvPr>
          <p:cNvSpPr txBox="1"/>
          <p:nvPr/>
        </p:nvSpPr>
        <p:spPr>
          <a:xfrm>
            <a:off x="7225393" y="3943350"/>
            <a:ext cx="449162" cy="369332"/>
          </a:xfrm>
          <a:prstGeom prst="rect">
            <a:avLst/>
          </a:prstGeom>
          <a:noFill/>
        </p:spPr>
        <p:txBody>
          <a:bodyPr wrap="none" rtlCol="0">
            <a:spAutoFit/>
          </a:bodyPr>
          <a:lstStyle/>
          <a:p>
            <a:r>
              <a:rPr lang="en-US"/>
              <a:t>     </a:t>
            </a:r>
          </a:p>
        </p:txBody>
      </p:sp>
      <p:sp>
        <p:nvSpPr>
          <p:cNvPr id="7" name="Content Placeholder 2">
            <a:extLst>
              <a:ext uri="{FF2B5EF4-FFF2-40B4-BE49-F238E27FC236}">
                <a16:creationId xmlns:a16="http://schemas.microsoft.com/office/drawing/2014/main" id="{504890DD-CBC3-708C-5958-D2670DFC68CC}"/>
              </a:ext>
            </a:extLst>
          </p:cNvPr>
          <p:cNvSpPr>
            <a:spLocks noGrp="1"/>
          </p:cNvSpPr>
          <p:nvPr>
            <p:ph idx="1"/>
          </p:nvPr>
        </p:nvSpPr>
        <p:spPr>
          <a:xfrm>
            <a:off x="457201" y="1208314"/>
            <a:ext cx="8229599" cy="3522436"/>
          </a:xfrm>
        </p:spPr>
        <p:txBody>
          <a:bodyPr vert="horz" lIns="91440" tIns="45720" rIns="91440" bIns="45720" rtlCol="0" anchor="t">
            <a:noAutofit/>
          </a:bodyPr>
          <a:lstStyle/>
          <a:p>
            <a:pPr marL="0" indent="0" algn="ctr">
              <a:lnSpc>
                <a:spcPct val="114000"/>
              </a:lnSpc>
              <a:spcBef>
                <a:spcPts val="0"/>
              </a:spcBef>
              <a:spcAft>
                <a:spcPts val="1200"/>
              </a:spcAft>
              <a:buNone/>
            </a:pPr>
            <a:r>
              <a:rPr lang="en-US" sz="3700" b="1">
                <a:latin typeface="Open Sans"/>
                <a:ea typeface="Open Sans"/>
                <a:cs typeface="Open Sans"/>
              </a:rPr>
              <a:t>Our Goal</a:t>
            </a:r>
          </a:p>
          <a:p>
            <a:pPr marL="0" indent="0" algn="ctr">
              <a:lnSpc>
                <a:spcPct val="114000"/>
              </a:lnSpc>
              <a:spcBef>
                <a:spcPts val="0"/>
              </a:spcBef>
              <a:spcAft>
                <a:spcPts val="1200"/>
              </a:spcAft>
              <a:buNone/>
            </a:pPr>
            <a:r>
              <a:rPr lang="en-US" sz="3200">
                <a:latin typeface="Open Sans"/>
                <a:ea typeface="Open Sans"/>
                <a:cs typeface="Open Sans"/>
              </a:rPr>
              <a:t>Meet with all 100 Senators and key House committee members by April 30.</a:t>
            </a:r>
            <a:endParaRPr lang="en-US" sz="3200"/>
          </a:p>
        </p:txBody>
      </p:sp>
    </p:spTree>
    <p:extLst>
      <p:ext uri="{BB962C8B-B14F-4D97-AF65-F5344CB8AC3E}">
        <p14:creationId xmlns:p14="http://schemas.microsoft.com/office/powerpoint/2010/main" val="335341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457200" y="1227765"/>
            <a:ext cx="8229600" cy="3394472"/>
          </a:xfrm>
        </p:spPr>
        <p:txBody>
          <a:bodyPr>
            <a:noAutofit/>
          </a:bodyPr>
          <a:lstStyle/>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a:solidFill>
                  <a:schemeClr val="dk1"/>
                </a:solidFill>
                <a:latin typeface="Open Sans"/>
                <a:ea typeface="Open Sans"/>
                <a:cs typeface="Open Sans"/>
                <a:sym typeface="Open Sans"/>
              </a:rPr>
              <a:t>Read our full anti-oppression values statement here at </a:t>
            </a:r>
            <a:r>
              <a:rPr lang="en-US" sz="1700" b="1" i="0" u="sng" strike="noStrike" cap="none">
                <a:solidFill>
                  <a:schemeClr val="dk2"/>
                </a:solidFill>
                <a:latin typeface="Open Sans"/>
                <a:ea typeface="Open Sans"/>
                <a:cs typeface="Open Sans"/>
                <a:sym typeface="Open Sans"/>
                <a:hlinkClick r:id="rId3"/>
              </a:rPr>
              <a:t>results.org/values</a:t>
            </a:r>
            <a:r>
              <a:rPr lang="en-US" sz="1700" b="1" i="0" u="none" strike="noStrike" cap="none">
                <a:solidFill>
                  <a:schemeClr val="dk1"/>
                </a:solidFill>
                <a:latin typeface="Open Sans"/>
                <a:ea typeface="Open Sans"/>
                <a:cs typeface="Open Sans"/>
                <a:sym typeface="Open Sans"/>
              </a:rPr>
              <a:t>. </a:t>
            </a:r>
            <a:endParaRPr lang="en-US" sz="17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9F475-6C49-27EC-2932-177D7EE09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9A5E2-27C8-21F4-1790-BDAAA2907CBE}"/>
              </a:ext>
            </a:extLst>
          </p:cNvPr>
          <p:cNvSpPr>
            <a:spLocks noGrp="1"/>
          </p:cNvSpPr>
          <p:nvPr>
            <p:ph type="title"/>
          </p:nvPr>
        </p:nvSpPr>
        <p:spPr>
          <a:xfrm>
            <a:off x="457201" y="-30957"/>
            <a:ext cx="7401491" cy="857250"/>
          </a:xfrm>
        </p:spPr>
        <p:txBody>
          <a:bodyPr>
            <a:normAutofit fontScale="90000"/>
          </a:bodyPr>
          <a:lstStyle/>
          <a:p>
            <a:r>
              <a:rPr lang="en-US">
                <a:solidFill>
                  <a:srgbClr val="D50032"/>
                </a:solidFill>
                <a:latin typeface="Open Sans"/>
                <a:ea typeface="Open Sans"/>
                <a:cs typeface="Open Sans"/>
              </a:rPr>
              <a:t>First 100 Days Lobbying Campaign</a:t>
            </a:r>
            <a:endParaRPr lang="en-US">
              <a:solidFill>
                <a:srgbClr val="D50032"/>
              </a:solidFill>
            </a:endParaRPr>
          </a:p>
        </p:txBody>
      </p:sp>
      <p:sp>
        <p:nvSpPr>
          <p:cNvPr id="4" name="Slide Number Placeholder 3">
            <a:extLst>
              <a:ext uri="{FF2B5EF4-FFF2-40B4-BE49-F238E27FC236}">
                <a16:creationId xmlns:a16="http://schemas.microsoft.com/office/drawing/2014/main" id="{958C6FE9-588E-2290-1829-AEC537BD91A4}"/>
              </a:ext>
            </a:extLst>
          </p:cNvPr>
          <p:cNvSpPr>
            <a:spLocks noGrp="1"/>
          </p:cNvSpPr>
          <p:nvPr>
            <p:ph type="sldNum" sz="quarter" idx="12"/>
          </p:nvPr>
        </p:nvSpPr>
        <p:spPr/>
        <p:txBody>
          <a:bodyPr/>
          <a:lstStyle/>
          <a:p>
            <a:fld id="{307E6868-079E-1649-B8D1-459B42CE4DE3}" type="slidenum">
              <a:rPr lang="en-US" smtClean="0"/>
              <a:pPr/>
              <a:t>20</a:t>
            </a:fld>
            <a:endParaRPr lang="en-US"/>
          </a:p>
        </p:txBody>
      </p:sp>
      <p:sp>
        <p:nvSpPr>
          <p:cNvPr id="8" name="TextBox 7">
            <a:extLst>
              <a:ext uri="{FF2B5EF4-FFF2-40B4-BE49-F238E27FC236}">
                <a16:creationId xmlns:a16="http://schemas.microsoft.com/office/drawing/2014/main" id="{F37754B9-6953-D546-6E47-2BCEABE42730}"/>
              </a:ext>
            </a:extLst>
          </p:cNvPr>
          <p:cNvSpPr txBox="1"/>
          <p:nvPr/>
        </p:nvSpPr>
        <p:spPr>
          <a:xfrm>
            <a:off x="7225393" y="3943350"/>
            <a:ext cx="449162" cy="369332"/>
          </a:xfrm>
          <a:prstGeom prst="rect">
            <a:avLst/>
          </a:prstGeom>
          <a:noFill/>
        </p:spPr>
        <p:txBody>
          <a:bodyPr wrap="none" rtlCol="0">
            <a:spAutoFit/>
          </a:bodyPr>
          <a:lstStyle/>
          <a:p>
            <a:r>
              <a:rPr lang="en-US"/>
              <a:t>     </a:t>
            </a:r>
          </a:p>
        </p:txBody>
      </p:sp>
      <p:sp>
        <p:nvSpPr>
          <p:cNvPr id="10" name="Content Placeholder 2">
            <a:extLst>
              <a:ext uri="{FF2B5EF4-FFF2-40B4-BE49-F238E27FC236}">
                <a16:creationId xmlns:a16="http://schemas.microsoft.com/office/drawing/2014/main" id="{D72DEB63-063E-27CD-708F-5295C49FF357}"/>
              </a:ext>
            </a:extLst>
          </p:cNvPr>
          <p:cNvSpPr>
            <a:spLocks noGrp="1"/>
          </p:cNvSpPr>
          <p:nvPr>
            <p:ph idx="1"/>
          </p:nvPr>
        </p:nvSpPr>
        <p:spPr>
          <a:xfrm>
            <a:off x="7449974" y="4170640"/>
            <a:ext cx="2066694" cy="369332"/>
          </a:xfrm>
        </p:spPr>
        <p:txBody>
          <a:bodyPr vert="horz" lIns="91440" tIns="45720" rIns="91440" bIns="45720" rtlCol="0" anchor="t">
            <a:noAutofit/>
          </a:bodyPr>
          <a:lstStyle/>
          <a:p>
            <a:pPr marL="0" indent="0">
              <a:lnSpc>
                <a:spcPct val="114000"/>
              </a:lnSpc>
              <a:spcBef>
                <a:spcPts val="0"/>
              </a:spcBef>
              <a:spcAft>
                <a:spcPts val="1200"/>
              </a:spcAft>
              <a:buNone/>
            </a:pPr>
            <a:r>
              <a:rPr lang="en-US" sz="1200" i="1">
                <a:solidFill>
                  <a:schemeClr val="tx1">
                    <a:lumMod val="95000"/>
                    <a:lumOff val="5000"/>
                  </a:schemeClr>
                </a:solidFill>
                <a:latin typeface="Open Sans"/>
                <a:ea typeface="Open Sans"/>
                <a:cs typeface="Open Sans"/>
              </a:rPr>
              <a:t>as of 3/1/2025</a:t>
            </a:r>
            <a:endParaRPr lang="en-US" sz="1200" i="1">
              <a:solidFill>
                <a:schemeClr val="tx1">
                  <a:lumMod val="95000"/>
                  <a:lumOff val="5000"/>
                </a:schemeClr>
              </a:solidFill>
            </a:endParaRPr>
          </a:p>
        </p:txBody>
      </p:sp>
      <p:pic>
        <p:nvPicPr>
          <p:cNvPr id="3" name="Picture 2">
            <a:extLst>
              <a:ext uri="{FF2B5EF4-FFF2-40B4-BE49-F238E27FC236}">
                <a16:creationId xmlns:a16="http://schemas.microsoft.com/office/drawing/2014/main" id="{1148DFBA-89FA-A97C-D2B6-AFFB9BF37A5F}"/>
              </a:ext>
            </a:extLst>
          </p:cNvPr>
          <p:cNvPicPr>
            <a:picLocks noChangeAspect="1"/>
          </p:cNvPicPr>
          <p:nvPr/>
        </p:nvPicPr>
        <p:blipFill>
          <a:blip r:embed="rId2"/>
          <a:srcRect l="1349" t="26" r="117" b="-87"/>
          <a:stretch/>
        </p:blipFill>
        <p:spPr>
          <a:xfrm>
            <a:off x="1189324" y="829778"/>
            <a:ext cx="6253206" cy="4203088"/>
          </a:xfrm>
          <a:prstGeom prst="rect">
            <a:avLst/>
          </a:prstGeom>
        </p:spPr>
      </p:pic>
    </p:spTree>
    <p:extLst>
      <p:ext uri="{BB962C8B-B14F-4D97-AF65-F5344CB8AC3E}">
        <p14:creationId xmlns:p14="http://schemas.microsoft.com/office/powerpoint/2010/main" val="246077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267F9-38EA-7A3B-486F-1D40E03BF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B24A2-A4B5-AD15-5BDD-B7E8DAE8DF91}"/>
              </a:ext>
            </a:extLst>
          </p:cNvPr>
          <p:cNvSpPr>
            <a:spLocks noGrp="1"/>
          </p:cNvSpPr>
          <p:nvPr>
            <p:ph type="title"/>
          </p:nvPr>
        </p:nvSpPr>
        <p:spPr>
          <a:xfrm>
            <a:off x="755139" y="102393"/>
            <a:ext cx="7401491" cy="857250"/>
          </a:xfrm>
        </p:spPr>
        <p:txBody>
          <a:bodyPr>
            <a:normAutofit/>
          </a:bodyPr>
          <a:lstStyle/>
          <a:p>
            <a:r>
              <a:rPr lang="en-US">
                <a:solidFill>
                  <a:srgbClr val="D50032"/>
                </a:solidFill>
                <a:latin typeface="Open Sans"/>
                <a:ea typeface="Open Sans"/>
                <a:cs typeface="Open Sans"/>
              </a:rPr>
              <a:t>First 100 Days Media </a:t>
            </a:r>
            <a:endParaRPr lang="en-US">
              <a:solidFill>
                <a:srgbClr val="D50032"/>
              </a:solidFill>
            </a:endParaRPr>
          </a:p>
        </p:txBody>
      </p:sp>
      <p:sp>
        <p:nvSpPr>
          <p:cNvPr id="4" name="Slide Number Placeholder 3">
            <a:extLst>
              <a:ext uri="{FF2B5EF4-FFF2-40B4-BE49-F238E27FC236}">
                <a16:creationId xmlns:a16="http://schemas.microsoft.com/office/drawing/2014/main" id="{203D0877-3686-E861-3BD3-1F124C0527FF}"/>
              </a:ext>
            </a:extLst>
          </p:cNvPr>
          <p:cNvSpPr>
            <a:spLocks noGrp="1"/>
          </p:cNvSpPr>
          <p:nvPr>
            <p:ph type="sldNum" sz="quarter" idx="12"/>
          </p:nvPr>
        </p:nvSpPr>
        <p:spPr/>
        <p:txBody>
          <a:bodyPr/>
          <a:lstStyle/>
          <a:p>
            <a:fld id="{307E6868-079E-1649-B8D1-459B42CE4DE3}" type="slidenum">
              <a:rPr lang="en-US" smtClean="0"/>
              <a:pPr/>
              <a:t>21</a:t>
            </a:fld>
            <a:endParaRPr lang="en-US"/>
          </a:p>
        </p:txBody>
      </p:sp>
      <p:sp>
        <p:nvSpPr>
          <p:cNvPr id="8" name="TextBox 7">
            <a:extLst>
              <a:ext uri="{FF2B5EF4-FFF2-40B4-BE49-F238E27FC236}">
                <a16:creationId xmlns:a16="http://schemas.microsoft.com/office/drawing/2014/main" id="{14A03EE3-70A2-9A5A-5074-129E9D6291A6}"/>
              </a:ext>
            </a:extLst>
          </p:cNvPr>
          <p:cNvSpPr txBox="1"/>
          <p:nvPr/>
        </p:nvSpPr>
        <p:spPr>
          <a:xfrm>
            <a:off x="7225393" y="3943350"/>
            <a:ext cx="449162" cy="369332"/>
          </a:xfrm>
          <a:prstGeom prst="rect">
            <a:avLst/>
          </a:prstGeom>
          <a:noFill/>
        </p:spPr>
        <p:txBody>
          <a:bodyPr wrap="none" rtlCol="0">
            <a:spAutoFit/>
          </a:bodyPr>
          <a:lstStyle/>
          <a:p>
            <a:r>
              <a:rPr lang="en-US"/>
              <a:t>     </a:t>
            </a:r>
          </a:p>
        </p:txBody>
      </p:sp>
      <p:sp>
        <p:nvSpPr>
          <p:cNvPr id="7" name="Content Placeholder 2">
            <a:extLst>
              <a:ext uri="{FF2B5EF4-FFF2-40B4-BE49-F238E27FC236}">
                <a16:creationId xmlns:a16="http://schemas.microsoft.com/office/drawing/2014/main" id="{4227B085-732E-23DE-1901-7FE3DC9D9807}"/>
              </a:ext>
            </a:extLst>
          </p:cNvPr>
          <p:cNvSpPr>
            <a:spLocks noGrp="1"/>
          </p:cNvSpPr>
          <p:nvPr>
            <p:ph idx="1"/>
          </p:nvPr>
        </p:nvSpPr>
        <p:spPr>
          <a:xfrm>
            <a:off x="341084" y="959643"/>
            <a:ext cx="8229599" cy="3522436"/>
          </a:xfrm>
        </p:spPr>
        <p:txBody>
          <a:bodyPr vert="horz" lIns="91440" tIns="45720" rIns="91440" bIns="45720" rtlCol="0" anchor="t">
            <a:noAutofit/>
          </a:bodyPr>
          <a:lstStyle/>
          <a:p>
            <a:pPr marL="0" indent="0">
              <a:lnSpc>
                <a:spcPct val="114000"/>
              </a:lnSpc>
              <a:spcBef>
                <a:spcPts val="0"/>
              </a:spcBef>
              <a:buNone/>
            </a:pPr>
            <a:r>
              <a:rPr lang="en-US" sz="2400" b="1">
                <a:latin typeface="Open Sans"/>
                <a:ea typeface="Open Sans"/>
                <a:cs typeface="Open Sans"/>
              </a:rPr>
              <a:t>91 reported pieces of media! </a:t>
            </a:r>
          </a:p>
          <a:p>
            <a:pPr>
              <a:lnSpc>
                <a:spcPct val="114000"/>
              </a:lnSpc>
              <a:spcBef>
                <a:spcPts val="0"/>
              </a:spcBef>
            </a:pPr>
            <a:r>
              <a:rPr lang="en-US" sz="2400">
                <a:latin typeface="Open Sans"/>
                <a:ea typeface="Open Sans"/>
                <a:cs typeface="Open Sans"/>
              </a:rPr>
              <a:t>77 LTE’s</a:t>
            </a:r>
          </a:p>
          <a:p>
            <a:pPr>
              <a:lnSpc>
                <a:spcPct val="114000"/>
              </a:lnSpc>
              <a:spcBef>
                <a:spcPts val="0"/>
              </a:spcBef>
            </a:pPr>
            <a:r>
              <a:rPr lang="en-US" sz="2400">
                <a:latin typeface="Open Sans"/>
                <a:ea typeface="Open Sans"/>
                <a:cs typeface="Open Sans"/>
              </a:rPr>
              <a:t>8 </a:t>
            </a:r>
            <a:r>
              <a:rPr lang="en-US" sz="2400" err="1">
                <a:latin typeface="Open Sans"/>
                <a:ea typeface="Open Sans"/>
                <a:cs typeface="Open Sans"/>
              </a:rPr>
              <a:t>op-ed’s</a:t>
            </a:r>
            <a:endParaRPr lang="en-US" sz="2400">
              <a:latin typeface="Open Sans"/>
              <a:ea typeface="Open Sans"/>
              <a:cs typeface="Open Sans"/>
            </a:endParaRPr>
          </a:p>
          <a:p>
            <a:pPr>
              <a:lnSpc>
                <a:spcPct val="114000"/>
              </a:lnSpc>
              <a:spcBef>
                <a:spcPts val="0"/>
              </a:spcBef>
            </a:pPr>
            <a:r>
              <a:rPr lang="en-US" sz="2400">
                <a:latin typeface="Open Sans"/>
                <a:ea typeface="Open Sans"/>
                <a:cs typeface="Open Sans"/>
              </a:rPr>
              <a:t>1 editorial</a:t>
            </a:r>
          </a:p>
          <a:p>
            <a:pPr>
              <a:lnSpc>
                <a:spcPct val="114000"/>
              </a:lnSpc>
              <a:spcBef>
                <a:spcPts val="0"/>
              </a:spcBef>
            </a:pPr>
            <a:r>
              <a:rPr lang="en-US" sz="2400">
                <a:latin typeface="Open Sans"/>
                <a:ea typeface="Open Sans"/>
                <a:cs typeface="Open Sans"/>
              </a:rPr>
              <a:t>3 podcasts</a:t>
            </a:r>
          </a:p>
          <a:p>
            <a:pPr>
              <a:lnSpc>
                <a:spcPct val="114000"/>
              </a:lnSpc>
              <a:spcBef>
                <a:spcPts val="0"/>
              </a:spcBef>
            </a:pPr>
            <a:r>
              <a:rPr lang="en-US" sz="2400">
                <a:latin typeface="Open Sans"/>
                <a:ea typeface="Open Sans"/>
                <a:cs typeface="Open Sans"/>
              </a:rPr>
              <a:t>1 blog Feature</a:t>
            </a:r>
          </a:p>
          <a:p>
            <a:pPr>
              <a:lnSpc>
                <a:spcPct val="114000"/>
              </a:lnSpc>
              <a:spcBef>
                <a:spcPts val="0"/>
              </a:spcBef>
            </a:pPr>
            <a:r>
              <a:rPr lang="en-US" sz="2400">
                <a:latin typeface="Open Sans"/>
                <a:ea typeface="Open Sans"/>
                <a:cs typeface="Open Sans"/>
              </a:rPr>
              <a:t>1 news article</a:t>
            </a:r>
          </a:p>
          <a:p>
            <a:pPr marL="0" indent="0">
              <a:lnSpc>
                <a:spcPct val="114000"/>
              </a:lnSpc>
              <a:spcBef>
                <a:spcPts val="0"/>
              </a:spcBef>
              <a:buNone/>
            </a:pPr>
            <a:endParaRPr lang="en-US" sz="1400">
              <a:latin typeface="Open Sans" panose="020B0606030504020204" pitchFamily="34" charset="0"/>
              <a:ea typeface="Open Sans" panose="020B0606030504020204" pitchFamily="34" charset="0"/>
              <a:cs typeface="Open Sans" panose="020B0606030504020204" pitchFamily="34" charset="0"/>
            </a:endParaRPr>
          </a:p>
          <a:p>
            <a:pPr marL="0" indent="0">
              <a:lnSpc>
                <a:spcPct val="114000"/>
              </a:lnSpc>
              <a:spcBef>
                <a:spcPts val="0"/>
              </a:spcBef>
              <a:buNone/>
            </a:pPr>
            <a:r>
              <a:rPr lang="en-US" sz="1400">
                <a:latin typeface="Open Sans" panose="020B0606030504020204" pitchFamily="34" charset="0"/>
                <a:ea typeface="Open Sans" panose="020B0606030504020204" pitchFamily="34" charset="0"/>
                <a:cs typeface="Open Sans" panose="020B0606030504020204" pitchFamily="34" charset="0"/>
              </a:rPr>
              <a:t>See all our grassroots media at: </a:t>
            </a:r>
          </a:p>
          <a:p>
            <a:pPr marL="0" indent="0">
              <a:lnSpc>
                <a:spcPct val="114000"/>
              </a:lnSpc>
              <a:spcBef>
                <a:spcPts val="0"/>
              </a:spcBef>
              <a:buNone/>
            </a:pPr>
            <a:r>
              <a:rPr lang="en-US" sz="1400">
                <a:latin typeface="Open Sans" panose="020B0606030504020204" pitchFamily="34" charset="0"/>
                <a:ea typeface="Open Sans" panose="020B0606030504020204" pitchFamily="34" charset="0"/>
                <a:cs typeface="Open Sans" panose="020B0606030504020204" pitchFamily="34" charset="0"/>
                <a:hlinkClick r:id="rId2"/>
              </a:rPr>
              <a:t>https://airtable.com/appfAPsIcTTu2lXMX/shrO8VvkjjXxlhbOU</a:t>
            </a:r>
            <a:r>
              <a:rPr lang="en-US" sz="1400">
                <a:latin typeface="Open Sans" panose="020B0606030504020204" pitchFamily="34" charset="0"/>
                <a:ea typeface="Open Sans" panose="020B0606030504020204" pitchFamily="34" charset="0"/>
                <a:cs typeface="Open Sans" panose="020B0606030504020204" pitchFamily="34" charset="0"/>
              </a:rPr>
              <a:t> </a:t>
            </a:r>
          </a:p>
          <a:p>
            <a:pPr>
              <a:lnSpc>
                <a:spcPct val="114000"/>
              </a:lnSpc>
              <a:spcBef>
                <a:spcPts val="0"/>
              </a:spcBef>
              <a:spcAft>
                <a:spcPts val="600"/>
              </a:spcAft>
            </a:pPr>
            <a:endParaRPr lang="en-US" sz="2400"/>
          </a:p>
        </p:txBody>
      </p:sp>
      <p:pic>
        <p:nvPicPr>
          <p:cNvPr id="1026" name="Picture 2" descr="a person sitting on the floor reading a newspaper">
            <a:extLst>
              <a:ext uri="{FF2B5EF4-FFF2-40B4-BE49-F238E27FC236}">
                <a16:creationId xmlns:a16="http://schemas.microsoft.com/office/drawing/2014/main" id="{A04B9BEB-EBFF-1D6A-CEBA-F73B4C9A23D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60181" y="1060773"/>
            <a:ext cx="2498219" cy="37404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8F7E0D-93CB-28D6-00D5-299B44CE61A5}"/>
              </a:ext>
            </a:extLst>
          </p:cNvPr>
          <p:cNvSpPr txBox="1"/>
          <p:nvPr/>
        </p:nvSpPr>
        <p:spPr>
          <a:xfrm>
            <a:off x="7620000" y="4779194"/>
            <a:ext cx="630301" cy="215444"/>
          </a:xfrm>
          <a:prstGeom prst="rect">
            <a:avLst/>
          </a:prstGeom>
          <a:noFill/>
        </p:spPr>
        <p:txBody>
          <a:bodyPr wrap="none" rtlCol="0">
            <a:spAutoFit/>
          </a:bodyPr>
          <a:lstStyle/>
          <a:p>
            <a:r>
              <a:rPr lang="en-US" sz="800" err="1">
                <a:latin typeface="Open Sans" panose="020B0606030504020204" pitchFamily="34" charset="0"/>
                <a:ea typeface="Open Sans" panose="020B0606030504020204" pitchFamily="34" charset="0"/>
                <a:cs typeface="Open Sans" panose="020B0606030504020204" pitchFamily="34" charset="0"/>
                <a:hlinkClick r:id="rId4"/>
              </a:rPr>
              <a:t>Unsplash</a:t>
            </a:r>
            <a:endParaRPr lang="en-US" sz="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0656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27152-FCD7-813C-ADA0-6B64EE219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697DD-58D9-AA01-A1FE-B80F86B07DAB}"/>
              </a:ext>
            </a:extLst>
          </p:cNvPr>
          <p:cNvSpPr>
            <a:spLocks noGrp="1"/>
          </p:cNvSpPr>
          <p:nvPr>
            <p:ph type="title"/>
          </p:nvPr>
        </p:nvSpPr>
        <p:spPr>
          <a:xfrm>
            <a:off x="680399" y="102393"/>
            <a:ext cx="7401491" cy="857250"/>
          </a:xfrm>
        </p:spPr>
        <p:txBody>
          <a:bodyPr>
            <a:normAutofit/>
          </a:bodyPr>
          <a:lstStyle/>
          <a:p>
            <a:r>
              <a:rPr lang="en-US">
                <a:solidFill>
                  <a:srgbClr val="D50032"/>
                </a:solidFill>
                <a:latin typeface="Open Sans"/>
                <a:ea typeface="Open Sans"/>
                <a:cs typeface="Open Sans"/>
              </a:rPr>
              <a:t>First 100 Days Outreach </a:t>
            </a:r>
            <a:endParaRPr lang="en-US">
              <a:solidFill>
                <a:srgbClr val="D50032"/>
              </a:solidFill>
            </a:endParaRPr>
          </a:p>
        </p:txBody>
      </p:sp>
      <p:sp>
        <p:nvSpPr>
          <p:cNvPr id="4" name="Slide Number Placeholder 3">
            <a:extLst>
              <a:ext uri="{FF2B5EF4-FFF2-40B4-BE49-F238E27FC236}">
                <a16:creationId xmlns:a16="http://schemas.microsoft.com/office/drawing/2014/main" id="{A61D2277-CABE-1330-77EB-C1B683A55036}"/>
              </a:ext>
            </a:extLst>
          </p:cNvPr>
          <p:cNvSpPr>
            <a:spLocks noGrp="1"/>
          </p:cNvSpPr>
          <p:nvPr>
            <p:ph type="sldNum" sz="quarter" idx="12"/>
          </p:nvPr>
        </p:nvSpPr>
        <p:spPr/>
        <p:txBody>
          <a:bodyPr/>
          <a:lstStyle/>
          <a:p>
            <a:fld id="{307E6868-079E-1649-B8D1-459B42CE4DE3}" type="slidenum">
              <a:rPr lang="en-US" smtClean="0"/>
              <a:pPr/>
              <a:t>22</a:t>
            </a:fld>
            <a:endParaRPr lang="en-US"/>
          </a:p>
        </p:txBody>
      </p:sp>
      <p:sp>
        <p:nvSpPr>
          <p:cNvPr id="8" name="TextBox 7">
            <a:extLst>
              <a:ext uri="{FF2B5EF4-FFF2-40B4-BE49-F238E27FC236}">
                <a16:creationId xmlns:a16="http://schemas.microsoft.com/office/drawing/2014/main" id="{A2823344-60FF-8DE2-032C-22CF36DF00E7}"/>
              </a:ext>
            </a:extLst>
          </p:cNvPr>
          <p:cNvSpPr txBox="1"/>
          <p:nvPr/>
        </p:nvSpPr>
        <p:spPr>
          <a:xfrm>
            <a:off x="7225393" y="3943350"/>
            <a:ext cx="449162" cy="369332"/>
          </a:xfrm>
          <a:prstGeom prst="rect">
            <a:avLst/>
          </a:prstGeom>
          <a:noFill/>
        </p:spPr>
        <p:txBody>
          <a:bodyPr wrap="none" rtlCol="0">
            <a:spAutoFit/>
          </a:bodyPr>
          <a:lstStyle/>
          <a:p>
            <a:r>
              <a:rPr lang="en-US"/>
              <a:t>     </a:t>
            </a:r>
          </a:p>
        </p:txBody>
      </p:sp>
      <p:sp>
        <p:nvSpPr>
          <p:cNvPr id="7" name="Content Placeholder 2">
            <a:extLst>
              <a:ext uri="{FF2B5EF4-FFF2-40B4-BE49-F238E27FC236}">
                <a16:creationId xmlns:a16="http://schemas.microsoft.com/office/drawing/2014/main" id="{BB89D246-041D-378A-D287-84C8EFD9A278}"/>
              </a:ext>
            </a:extLst>
          </p:cNvPr>
          <p:cNvSpPr>
            <a:spLocks noGrp="1"/>
          </p:cNvSpPr>
          <p:nvPr>
            <p:ph idx="1"/>
          </p:nvPr>
        </p:nvSpPr>
        <p:spPr>
          <a:xfrm>
            <a:off x="457201" y="1017537"/>
            <a:ext cx="8229599" cy="3522436"/>
          </a:xfrm>
        </p:spPr>
        <p:txBody>
          <a:bodyPr vert="horz" lIns="91440" tIns="45720" rIns="91440" bIns="45720" rtlCol="0" anchor="t">
            <a:noAutofit/>
          </a:bodyPr>
          <a:lstStyle/>
          <a:p>
            <a:pPr marL="0" indent="0" algn="ctr">
              <a:lnSpc>
                <a:spcPct val="114000"/>
              </a:lnSpc>
              <a:spcBef>
                <a:spcPts val="0"/>
              </a:spcBef>
              <a:spcAft>
                <a:spcPts val="600"/>
              </a:spcAft>
              <a:buNone/>
            </a:pPr>
            <a:r>
              <a:rPr lang="en-US" sz="2400" b="1">
                <a:latin typeface="Open Sans"/>
                <a:ea typeface="Open Sans"/>
                <a:cs typeface="Open Sans"/>
              </a:rPr>
              <a:t>9 reported outreach activities and events</a:t>
            </a:r>
          </a:p>
          <a:p>
            <a:pPr marL="0" indent="0" algn="ctr">
              <a:lnSpc>
                <a:spcPct val="114000"/>
              </a:lnSpc>
              <a:spcBef>
                <a:spcPts val="0"/>
              </a:spcBef>
              <a:spcAft>
                <a:spcPts val="600"/>
              </a:spcAft>
              <a:buNone/>
            </a:pPr>
            <a:r>
              <a:rPr lang="en-US" sz="2000">
                <a:latin typeface="Open Sans"/>
                <a:ea typeface="Open Sans"/>
                <a:cs typeface="Open Sans"/>
              </a:rPr>
              <a:t>Houston, TX</a:t>
            </a:r>
          </a:p>
          <a:p>
            <a:pPr marL="0" indent="0" algn="ctr">
              <a:lnSpc>
                <a:spcPct val="114000"/>
              </a:lnSpc>
              <a:spcBef>
                <a:spcPts val="0"/>
              </a:spcBef>
              <a:spcAft>
                <a:spcPts val="600"/>
              </a:spcAft>
              <a:buNone/>
            </a:pPr>
            <a:r>
              <a:rPr lang="en-US" sz="2000">
                <a:latin typeface="Open Sans"/>
                <a:ea typeface="Open Sans"/>
                <a:cs typeface="Open Sans"/>
              </a:rPr>
              <a:t>St. Louis, MO</a:t>
            </a:r>
          </a:p>
          <a:p>
            <a:pPr marL="0" indent="0" algn="ctr">
              <a:lnSpc>
                <a:spcPct val="114000"/>
              </a:lnSpc>
              <a:spcBef>
                <a:spcPts val="0"/>
              </a:spcBef>
              <a:spcAft>
                <a:spcPts val="600"/>
              </a:spcAft>
              <a:buNone/>
            </a:pPr>
            <a:r>
              <a:rPr lang="en-US" sz="2000">
                <a:latin typeface="Open Sans"/>
                <a:ea typeface="Open Sans"/>
                <a:cs typeface="Open Sans"/>
              </a:rPr>
              <a:t>Beaumont, CA (3)</a:t>
            </a:r>
          </a:p>
          <a:p>
            <a:pPr marL="0" indent="0" algn="ctr">
              <a:lnSpc>
                <a:spcPct val="114000"/>
              </a:lnSpc>
              <a:spcBef>
                <a:spcPts val="0"/>
              </a:spcBef>
              <a:spcAft>
                <a:spcPts val="600"/>
              </a:spcAft>
              <a:buNone/>
            </a:pPr>
            <a:r>
              <a:rPr lang="en-US" sz="2000" err="1">
                <a:latin typeface="Open Sans"/>
                <a:ea typeface="Open Sans"/>
                <a:cs typeface="Open Sans"/>
              </a:rPr>
              <a:t>Shephardstown</a:t>
            </a:r>
            <a:r>
              <a:rPr lang="en-US" sz="2000">
                <a:latin typeface="Open Sans"/>
                <a:ea typeface="Open Sans"/>
                <a:cs typeface="Open Sans"/>
              </a:rPr>
              <a:t>, WV</a:t>
            </a:r>
          </a:p>
          <a:p>
            <a:pPr marL="0" indent="0" algn="ctr">
              <a:lnSpc>
                <a:spcPct val="114000"/>
              </a:lnSpc>
              <a:spcBef>
                <a:spcPts val="0"/>
              </a:spcBef>
              <a:spcAft>
                <a:spcPts val="600"/>
              </a:spcAft>
              <a:buNone/>
            </a:pPr>
            <a:r>
              <a:rPr lang="en-US" sz="2000" err="1">
                <a:latin typeface="Open Sans"/>
                <a:ea typeface="Open Sans"/>
                <a:cs typeface="Open Sans"/>
              </a:rPr>
              <a:t>Ollala</a:t>
            </a:r>
            <a:r>
              <a:rPr lang="en-US" sz="2000">
                <a:latin typeface="Open Sans"/>
                <a:ea typeface="Open Sans"/>
                <a:cs typeface="Open Sans"/>
              </a:rPr>
              <a:t>, WA</a:t>
            </a:r>
          </a:p>
          <a:p>
            <a:pPr marL="0" indent="0" algn="ctr">
              <a:lnSpc>
                <a:spcPct val="114000"/>
              </a:lnSpc>
              <a:spcBef>
                <a:spcPts val="0"/>
              </a:spcBef>
              <a:spcAft>
                <a:spcPts val="600"/>
              </a:spcAft>
              <a:buNone/>
            </a:pPr>
            <a:r>
              <a:rPr lang="en-US" sz="2000">
                <a:latin typeface="Open Sans"/>
                <a:ea typeface="Open Sans"/>
                <a:cs typeface="Open Sans"/>
              </a:rPr>
              <a:t>Corvallis, OR</a:t>
            </a:r>
          </a:p>
          <a:p>
            <a:pPr marL="0" indent="0" algn="ctr">
              <a:lnSpc>
                <a:spcPct val="114000"/>
              </a:lnSpc>
              <a:spcBef>
                <a:spcPts val="0"/>
              </a:spcBef>
              <a:spcAft>
                <a:spcPts val="600"/>
              </a:spcAft>
              <a:buNone/>
            </a:pPr>
            <a:r>
              <a:rPr lang="en-US" sz="2000">
                <a:latin typeface="Open Sans"/>
                <a:ea typeface="Open Sans"/>
                <a:cs typeface="Open Sans"/>
              </a:rPr>
              <a:t>Ft. Worth, TX</a:t>
            </a:r>
            <a:endParaRPr lang="en-US" sz="2000"/>
          </a:p>
        </p:txBody>
      </p:sp>
    </p:spTree>
    <p:extLst>
      <p:ext uri="{BB962C8B-B14F-4D97-AF65-F5344CB8AC3E}">
        <p14:creationId xmlns:p14="http://schemas.microsoft.com/office/powerpoint/2010/main" val="924170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00E4B-0ADB-3DDA-AF51-0942B35BF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B0B24-11D3-9AA5-0BCF-7B4DE8A5E82A}"/>
              </a:ext>
            </a:extLst>
          </p:cNvPr>
          <p:cNvSpPr>
            <a:spLocks noGrp="1"/>
          </p:cNvSpPr>
          <p:nvPr>
            <p:ph type="title"/>
          </p:nvPr>
        </p:nvSpPr>
        <p:spPr>
          <a:xfrm>
            <a:off x="676275" y="425054"/>
            <a:ext cx="7401491" cy="857250"/>
          </a:xfrm>
        </p:spPr>
        <p:txBody>
          <a:bodyPr>
            <a:normAutofit/>
          </a:bodyPr>
          <a:lstStyle/>
          <a:p>
            <a:r>
              <a:rPr lang="en-US">
                <a:solidFill>
                  <a:srgbClr val="D50032"/>
                </a:solidFill>
                <a:latin typeface="Open Sans"/>
                <a:ea typeface="Open Sans"/>
                <a:cs typeface="Open Sans"/>
              </a:rPr>
              <a:t>For Lobbying Success . . . </a:t>
            </a:r>
            <a:endParaRPr lang="en-US"/>
          </a:p>
          <a:p>
            <a:endParaRPr lang="en-US"/>
          </a:p>
        </p:txBody>
      </p:sp>
      <p:sp>
        <p:nvSpPr>
          <p:cNvPr id="4" name="Slide Number Placeholder 3">
            <a:extLst>
              <a:ext uri="{FF2B5EF4-FFF2-40B4-BE49-F238E27FC236}">
                <a16:creationId xmlns:a16="http://schemas.microsoft.com/office/drawing/2014/main" id="{A300BC54-CB7F-BB1A-9395-F603780BA2A6}"/>
              </a:ext>
            </a:extLst>
          </p:cNvPr>
          <p:cNvSpPr>
            <a:spLocks noGrp="1"/>
          </p:cNvSpPr>
          <p:nvPr>
            <p:ph type="sldNum" sz="quarter" idx="12"/>
          </p:nvPr>
        </p:nvSpPr>
        <p:spPr/>
        <p:txBody>
          <a:bodyPr/>
          <a:lstStyle/>
          <a:p>
            <a:fld id="{307E6868-079E-1649-B8D1-459B42CE4DE3}" type="slidenum">
              <a:rPr lang="en-US" smtClean="0"/>
              <a:pPr/>
              <a:t>23</a:t>
            </a:fld>
            <a:endParaRPr lang="en-US"/>
          </a:p>
        </p:txBody>
      </p:sp>
      <p:sp>
        <p:nvSpPr>
          <p:cNvPr id="8" name="TextBox 7">
            <a:extLst>
              <a:ext uri="{FF2B5EF4-FFF2-40B4-BE49-F238E27FC236}">
                <a16:creationId xmlns:a16="http://schemas.microsoft.com/office/drawing/2014/main" id="{E77CCC9F-274A-5ED5-1D69-9A8E0230931B}"/>
              </a:ext>
            </a:extLst>
          </p:cNvPr>
          <p:cNvSpPr txBox="1"/>
          <p:nvPr/>
        </p:nvSpPr>
        <p:spPr>
          <a:xfrm>
            <a:off x="7225393" y="3943350"/>
            <a:ext cx="449162" cy="369332"/>
          </a:xfrm>
          <a:prstGeom prst="rect">
            <a:avLst/>
          </a:prstGeom>
          <a:noFill/>
        </p:spPr>
        <p:txBody>
          <a:bodyPr wrap="none" rtlCol="0">
            <a:spAutoFit/>
          </a:bodyPr>
          <a:lstStyle/>
          <a:p>
            <a:r>
              <a:rPr lang="en-US"/>
              <a:t>     </a:t>
            </a:r>
          </a:p>
        </p:txBody>
      </p:sp>
      <p:sp>
        <p:nvSpPr>
          <p:cNvPr id="7" name="Content Placeholder 2">
            <a:extLst>
              <a:ext uri="{FF2B5EF4-FFF2-40B4-BE49-F238E27FC236}">
                <a16:creationId xmlns:a16="http://schemas.microsoft.com/office/drawing/2014/main" id="{EF04E36C-8CE4-AFF7-0EB3-9FE93EC76F17}"/>
              </a:ext>
            </a:extLst>
          </p:cNvPr>
          <p:cNvSpPr>
            <a:spLocks noGrp="1"/>
          </p:cNvSpPr>
          <p:nvPr>
            <p:ph idx="1"/>
          </p:nvPr>
        </p:nvSpPr>
        <p:spPr>
          <a:xfrm>
            <a:off x="4575133" y="1130027"/>
            <a:ext cx="3273990" cy="3639867"/>
          </a:xfrm>
        </p:spPr>
        <p:txBody>
          <a:bodyPr vert="horz" lIns="91440" tIns="45720" rIns="91440" bIns="45720" rtlCol="0" anchor="t">
            <a:noAutofit/>
          </a:bodyPr>
          <a:lstStyle/>
          <a:p>
            <a:pPr marL="0" indent="0" algn="ctr">
              <a:buNone/>
            </a:pPr>
            <a:endParaRPr lang="en-US" sz="3200" b="1" i="1"/>
          </a:p>
          <a:p>
            <a:pPr marL="0" indent="0" algn="ctr">
              <a:buNone/>
            </a:pPr>
            <a:endParaRPr lang="en-US" sz="3200" b="1" i="1"/>
          </a:p>
          <a:p>
            <a:pPr marL="0" indent="0" algn="ctr">
              <a:buNone/>
            </a:pPr>
            <a:endParaRPr lang="en-US" sz="3700" b="1" i="1"/>
          </a:p>
          <a:p>
            <a:pPr marL="0" indent="0" algn="ctr">
              <a:buNone/>
            </a:pPr>
            <a:endParaRPr lang="en-US" sz="3700" b="1" i="1"/>
          </a:p>
        </p:txBody>
      </p:sp>
      <p:sp>
        <p:nvSpPr>
          <p:cNvPr id="5" name="Content Placeholder 2">
            <a:extLst>
              <a:ext uri="{FF2B5EF4-FFF2-40B4-BE49-F238E27FC236}">
                <a16:creationId xmlns:a16="http://schemas.microsoft.com/office/drawing/2014/main" id="{B400DC82-ABBC-D028-F7C0-FC6ACC9B10A5}"/>
              </a:ext>
            </a:extLst>
          </p:cNvPr>
          <p:cNvSpPr txBox="1">
            <a:spLocks/>
          </p:cNvSpPr>
          <p:nvPr/>
        </p:nvSpPr>
        <p:spPr>
          <a:xfrm>
            <a:off x="609601" y="1266769"/>
            <a:ext cx="3273990" cy="363986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200" b="1" i="1">
                <a:latin typeface="Open Sans"/>
                <a:ea typeface="Open Sans"/>
                <a:cs typeface="Open Sans"/>
              </a:rPr>
              <a:t>Request</a:t>
            </a:r>
            <a:endParaRPr lang="en-US" sz="3200" b="1" i="1"/>
          </a:p>
          <a:p>
            <a:pPr marL="0" indent="0" algn="ctr">
              <a:buFont typeface="Arial"/>
              <a:buNone/>
            </a:pPr>
            <a:r>
              <a:rPr lang="en-US" sz="3200" b="1" i="1">
                <a:latin typeface="Open Sans"/>
                <a:ea typeface="Open Sans"/>
                <a:cs typeface="Open Sans"/>
              </a:rPr>
              <a:t>Prepare</a:t>
            </a:r>
          </a:p>
          <a:p>
            <a:pPr marL="0" indent="0" algn="ctr">
              <a:buFont typeface="Arial"/>
              <a:buNone/>
            </a:pPr>
            <a:r>
              <a:rPr lang="en-US" sz="3200" b="1" i="1">
                <a:latin typeface="Open Sans"/>
                <a:ea typeface="Open Sans"/>
                <a:cs typeface="Open Sans"/>
              </a:rPr>
              <a:t>Assess</a:t>
            </a:r>
            <a:endParaRPr lang="en-US" sz="3200" b="1" i="1"/>
          </a:p>
          <a:p>
            <a:pPr marL="0" indent="0" algn="ctr">
              <a:buFont typeface="Arial"/>
              <a:buNone/>
            </a:pPr>
            <a:r>
              <a:rPr lang="en-US" sz="3200" b="1" i="1">
                <a:latin typeface="Open Sans"/>
                <a:ea typeface="Open Sans"/>
                <a:cs typeface="Open Sans"/>
              </a:rPr>
              <a:t>Report</a:t>
            </a:r>
          </a:p>
          <a:p>
            <a:pPr marL="0" indent="0" algn="ctr">
              <a:buFont typeface="Arial"/>
              <a:buNone/>
            </a:pPr>
            <a:r>
              <a:rPr lang="en-US" sz="3200" b="1" i="1">
                <a:latin typeface="Open Sans"/>
                <a:ea typeface="Open Sans"/>
                <a:cs typeface="Open Sans"/>
              </a:rPr>
              <a:t>Celebrate</a:t>
            </a:r>
            <a:endParaRPr lang="en-US" sz="3200" b="1" i="1"/>
          </a:p>
          <a:p>
            <a:pPr marL="0" indent="0" algn="ctr">
              <a:buFont typeface="Arial"/>
              <a:buNone/>
            </a:pPr>
            <a:endParaRPr lang="en-US" sz="3200" b="1" i="1"/>
          </a:p>
          <a:p>
            <a:pPr marL="0" indent="0" algn="ctr">
              <a:buFont typeface="Arial"/>
              <a:buNone/>
            </a:pPr>
            <a:endParaRPr lang="en-US" sz="3700" b="1" i="1"/>
          </a:p>
          <a:p>
            <a:pPr marL="0" indent="0" algn="ctr">
              <a:buFont typeface="Arial"/>
              <a:buNone/>
            </a:pPr>
            <a:endParaRPr lang="en-US" sz="3700" b="1" i="1"/>
          </a:p>
        </p:txBody>
      </p:sp>
      <p:sp>
        <p:nvSpPr>
          <p:cNvPr id="10" name="TextBox 9">
            <a:extLst>
              <a:ext uri="{FF2B5EF4-FFF2-40B4-BE49-F238E27FC236}">
                <a16:creationId xmlns:a16="http://schemas.microsoft.com/office/drawing/2014/main" id="{5BCAA9E1-A77D-A2F8-5465-3BBA91C03379}"/>
              </a:ext>
            </a:extLst>
          </p:cNvPr>
          <p:cNvSpPr txBox="1"/>
          <p:nvPr/>
        </p:nvSpPr>
        <p:spPr>
          <a:xfrm>
            <a:off x="4269220" y="1128310"/>
            <a:ext cx="460644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en Sans"/>
                <a:ea typeface="+mn-lt"/>
                <a:cs typeface="+mn-lt"/>
              </a:rPr>
              <a:t>Lobbying resources for 2025:</a:t>
            </a:r>
          </a:p>
          <a:p>
            <a:pPr algn="l"/>
            <a:r>
              <a:rPr lang="en-US">
                <a:latin typeface="Open Sans"/>
                <a:ea typeface="+mn-lt"/>
                <a:cs typeface="+mn-lt"/>
                <a:hlinkClick r:id="rId2"/>
              </a:rPr>
              <a:t>https://results.org/action-and-allies</a:t>
            </a:r>
            <a:endParaRPr lang="en-US">
              <a:latin typeface="Open Sans"/>
              <a:ea typeface="+mn-lt"/>
              <a:cs typeface="+mn-lt"/>
            </a:endParaRPr>
          </a:p>
          <a:p>
            <a:endParaRPr lang="en-US">
              <a:ea typeface="+mn-lt"/>
              <a:cs typeface="+mn-lt"/>
            </a:endParaRPr>
          </a:p>
          <a:p>
            <a:r>
              <a:rPr lang="en-US">
                <a:latin typeface="Open Sans"/>
                <a:ea typeface="+mn-lt"/>
                <a:cs typeface="+mn-lt"/>
              </a:rPr>
              <a:t>119th Congressional Scorecard:</a:t>
            </a:r>
          </a:p>
          <a:p>
            <a:r>
              <a:rPr lang="en-US">
                <a:latin typeface="Open Sans"/>
                <a:ea typeface="+mn-lt"/>
                <a:cs typeface="+mn-lt"/>
                <a:hlinkClick r:id="rId3"/>
              </a:rPr>
              <a:t>https://tinyurl.com/119CongSC</a:t>
            </a:r>
            <a:r>
              <a:rPr lang="en-US">
                <a:latin typeface="Open Sans"/>
                <a:ea typeface="+mn-lt"/>
                <a:cs typeface="+mn-lt"/>
              </a:rPr>
              <a:t> </a:t>
            </a:r>
            <a:br>
              <a:rPr lang="en-US">
                <a:highlight>
                  <a:srgbClr val="FFFF00"/>
                </a:highlight>
                <a:latin typeface="Open Sans"/>
                <a:ea typeface="+mn-lt"/>
                <a:cs typeface="+mn-lt"/>
              </a:rPr>
            </a:br>
            <a:br>
              <a:rPr lang="en-US">
                <a:highlight>
                  <a:srgbClr val="FFFF00"/>
                </a:highlight>
                <a:latin typeface="Open Sans"/>
                <a:ea typeface="+mn-lt"/>
                <a:cs typeface="+mn-lt"/>
              </a:rPr>
            </a:br>
            <a:r>
              <a:rPr lang="en-US">
                <a:latin typeface="Open Sans"/>
                <a:ea typeface="+mn-lt"/>
                <a:cs typeface="+mn-lt"/>
              </a:rPr>
              <a:t>For lobby prep with staff: </a:t>
            </a:r>
            <a:r>
              <a:rPr lang="en-US">
                <a:latin typeface="Open Sans"/>
                <a:ea typeface="+mn-lt"/>
                <a:cs typeface="+mn-lt"/>
                <a:hlinkClick r:id="rId4"/>
              </a:rPr>
              <a:t>kfleischer@results.org</a:t>
            </a:r>
            <a:endParaRPr lang="en-US">
              <a:latin typeface="Open Sans"/>
              <a:ea typeface="+mn-lt"/>
              <a:cs typeface="+mn-lt"/>
            </a:endParaRPr>
          </a:p>
          <a:p>
            <a:endParaRPr lang="en-US">
              <a:latin typeface="Open Sans"/>
              <a:ea typeface="Calibri"/>
              <a:cs typeface="Calibri"/>
            </a:endParaRPr>
          </a:p>
          <a:p>
            <a:r>
              <a:rPr lang="en-US">
                <a:latin typeface="Open Sans"/>
                <a:ea typeface="Calibri"/>
                <a:cs typeface="Calibri"/>
              </a:rPr>
              <a:t>Other general lobbying resources:</a:t>
            </a:r>
          </a:p>
          <a:p>
            <a:r>
              <a:rPr lang="en-US">
                <a:latin typeface="Open Sans"/>
                <a:ea typeface="+mn-lt"/>
                <a:cs typeface="+mn-lt"/>
                <a:hlinkClick r:id="rId5"/>
              </a:rPr>
              <a:t>https://results.org/volunteers/lobbying</a:t>
            </a:r>
            <a:endParaRPr lang="en-US">
              <a:latin typeface="Open Sans"/>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890015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7B2C7-702A-CD8A-3A3F-B6C0C380E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8FEA1-91B3-2F69-9F00-2DEB8163AC2A}"/>
              </a:ext>
            </a:extLst>
          </p:cNvPr>
          <p:cNvSpPr>
            <a:spLocks noGrp="1"/>
          </p:cNvSpPr>
          <p:nvPr>
            <p:ph type="title"/>
          </p:nvPr>
        </p:nvSpPr>
        <p:spPr>
          <a:xfrm>
            <a:off x="680399" y="102393"/>
            <a:ext cx="7401491" cy="857250"/>
          </a:xfrm>
        </p:spPr>
        <p:txBody>
          <a:bodyPr>
            <a:normAutofit/>
          </a:bodyPr>
          <a:lstStyle/>
          <a:p>
            <a:r>
              <a:rPr lang="en-US">
                <a:solidFill>
                  <a:srgbClr val="D50032"/>
                </a:solidFill>
                <a:latin typeface="Open Sans"/>
                <a:ea typeface="Open Sans"/>
                <a:cs typeface="Open Sans"/>
              </a:rPr>
              <a:t>First 100 Days Lobby Meetings</a:t>
            </a:r>
            <a:endParaRPr lang="en-US">
              <a:solidFill>
                <a:srgbClr val="D50032"/>
              </a:solidFill>
            </a:endParaRPr>
          </a:p>
        </p:txBody>
      </p:sp>
      <p:sp>
        <p:nvSpPr>
          <p:cNvPr id="4" name="Slide Number Placeholder 3">
            <a:extLst>
              <a:ext uri="{FF2B5EF4-FFF2-40B4-BE49-F238E27FC236}">
                <a16:creationId xmlns:a16="http://schemas.microsoft.com/office/drawing/2014/main" id="{911388B2-4197-F172-CEF1-BF5FE7A8D839}"/>
              </a:ext>
            </a:extLst>
          </p:cNvPr>
          <p:cNvSpPr>
            <a:spLocks noGrp="1"/>
          </p:cNvSpPr>
          <p:nvPr>
            <p:ph type="sldNum" sz="quarter" idx="12"/>
          </p:nvPr>
        </p:nvSpPr>
        <p:spPr/>
        <p:txBody>
          <a:bodyPr/>
          <a:lstStyle/>
          <a:p>
            <a:fld id="{307E6868-079E-1649-B8D1-459B42CE4DE3}" type="slidenum">
              <a:rPr lang="en-US" smtClean="0"/>
              <a:pPr/>
              <a:t>24</a:t>
            </a:fld>
            <a:endParaRPr lang="en-US"/>
          </a:p>
        </p:txBody>
      </p:sp>
      <p:sp>
        <p:nvSpPr>
          <p:cNvPr id="8" name="TextBox 7">
            <a:extLst>
              <a:ext uri="{FF2B5EF4-FFF2-40B4-BE49-F238E27FC236}">
                <a16:creationId xmlns:a16="http://schemas.microsoft.com/office/drawing/2014/main" id="{63E28316-34F0-B63F-CD48-2599E8754612}"/>
              </a:ext>
            </a:extLst>
          </p:cNvPr>
          <p:cNvSpPr txBox="1"/>
          <p:nvPr/>
        </p:nvSpPr>
        <p:spPr>
          <a:xfrm>
            <a:off x="7225393" y="3943350"/>
            <a:ext cx="449162" cy="369332"/>
          </a:xfrm>
          <a:prstGeom prst="rect">
            <a:avLst/>
          </a:prstGeom>
          <a:noFill/>
        </p:spPr>
        <p:txBody>
          <a:bodyPr wrap="none" rtlCol="0">
            <a:spAutoFit/>
          </a:bodyPr>
          <a:lstStyle/>
          <a:p>
            <a:r>
              <a:rPr lang="en-US"/>
              <a:t>     </a:t>
            </a:r>
          </a:p>
        </p:txBody>
      </p:sp>
      <p:sp>
        <p:nvSpPr>
          <p:cNvPr id="7" name="Content Placeholder 2">
            <a:extLst>
              <a:ext uri="{FF2B5EF4-FFF2-40B4-BE49-F238E27FC236}">
                <a16:creationId xmlns:a16="http://schemas.microsoft.com/office/drawing/2014/main" id="{2BD2A506-DB93-6886-91DA-9C21E4C1FB52}"/>
              </a:ext>
            </a:extLst>
          </p:cNvPr>
          <p:cNvSpPr>
            <a:spLocks noGrp="1"/>
          </p:cNvSpPr>
          <p:nvPr>
            <p:ph idx="1"/>
          </p:nvPr>
        </p:nvSpPr>
        <p:spPr>
          <a:xfrm>
            <a:off x="457201" y="1306396"/>
            <a:ext cx="8229599" cy="2409663"/>
          </a:xfrm>
        </p:spPr>
        <p:txBody>
          <a:bodyPr vert="horz" lIns="91440" tIns="45720" rIns="91440" bIns="45720" rtlCol="0" anchor="t">
            <a:noAutofit/>
          </a:bodyPr>
          <a:lstStyle/>
          <a:p>
            <a:pPr marL="0" indent="0" algn="ctr">
              <a:lnSpc>
                <a:spcPct val="114000"/>
              </a:lnSpc>
              <a:spcBef>
                <a:spcPts val="0"/>
              </a:spcBef>
              <a:spcAft>
                <a:spcPts val="1800"/>
              </a:spcAft>
              <a:buNone/>
            </a:pPr>
            <a:r>
              <a:rPr lang="en-US" sz="2800" b="1">
                <a:latin typeface="Open Sans"/>
                <a:ea typeface="Open Sans"/>
                <a:cs typeface="Open Sans"/>
              </a:rPr>
              <a:t>Grassroots Volunteer Shares</a:t>
            </a:r>
          </a:p>
          <a:p>
            <a:pPr marR="0" lvl="1">
              <a:lnSpc>
                <a:spcPct val="115000"/>
              </a:lnSpc>
              <a:spcBef>
                <a:spcPts val="600"/>
              </a:spcBef>
              <a:spcAft>
                <a:spcPts val="600"/>
              </a:spcAft>
              <a:buFont typeface="Arial" panose="020B0604020202020204" pitchFamily="34" charset="0"/>
              <a:buChar char="•"/>
            </a:pPr>
            <a:r>
              <a:rPr lang="en-US" sz="2800">
                <a:effectLst/>
                <a:latin typeface="Open Sans" panose="020B0606030504020204" pitchFamily="34" charset="0"/>
                <a:ea typeface="Open Sans" panose="020B0606030504020204" pitchFamily="34" charset="0"/>
                <a:cs typeface="Open Sans" panose="020B0606030504020204" pitchFamily="34" charset="0"/>
              </a:rPr>
              <a:t>Heide Craig, RESULTS South Carolina</a:t>
            </a:r>
          </a:p>
          <a:p>
            <a:pPr marR="0" lvl="1">
              <a:lnSpc>
                <a:spcPct val="115000"/>
              </a:lnSpc>
              <a:spcBef>
                <a:spcPts val="600"/>
              </a:spcBef>
              <a:spcAft>
                <a:spcPts val="600"/>
              </a:spcAft>
              <a:buFont typeface="Arial" panose="020B0604020202020204" pitchFamily="34" charset="0"/>
              <a:buChar char="•"/>
            </a:pPr>
            <a:r>
              <a:rPr lang="en-US" sz="2800">
                <a:effectLst/>
                <a:latin typeface="Open Sans" panose="020B0606030504020204" pitchFamily="34" charset="0"/>
                <a:ea typeface="Open Sans" panose="020B0606030504020204" pitchFamily="34" charset="0"/>
                <a:cs typeface="Open Sans" panose="020B0606030504020204" pitchFamily="34" charset="0"/>
              </a:rPr>
              <a:t>Jenna </a:t>
            </a:r>
            <a:r>
              <a:rPr lang="en-US" sz="2800" err="1">
                <a:effectLst/>
                <a:latin typeface="Open Sans" panose="020B0606030504020204" pitchFamily="34" charset="0"/>
                <a:ea typeface="Open Sans" panose="020B0606030504020204" pitchFamily="34" charset="0"/>
                <a:cs typeface="Open Sans" panose="020B0606030504020204" pitchFamily="34" charset="0"/>
              </a:rPr>
              <a:t>Fliesen</a:t>
            </a:r>
            <a:r>
              <a:rPr lang="en-US" sz="2800">
                <a:latin typeface="Open Sans" panose="020B0606030504020204" pitchFamily="34" charset="0"/>
                <a:ea typeface="Open Sans" panose="020B0606030504020204" pitchFamily="34" charset="0"/>
                <a:cs typeface="Open Sans" panose="020B0606030504020204" pitchFamily="34" charset="0"/>
              </a:rPr>
              <a:t>, RESULTS </a:t>
            </a:r>
            <a:r>
              <a:rPr lang="en-US" sz="2800">
                <a:effectLst/>
                <a:latin typeface="Open Sans" panose="020B0606030504020204" pitchFamily="34" charset="0"/>
                <a:ea typeface="Open Sans" panose="020B0606030504020204" pitchFamily="34" charset="0"/>
                <a:cs typeface="Open Sans" panose="020B0606030504020204" pitchFamily="34" charset="0"/>
              </a:rPr>
              <a:t>Spokane</a:t>
            </a:r>
          </a:p>
          <a:p>
            <a:pPr marR="0" lvl="1">
              <a:lnSpc>
                <a:spcPct val="115000"/>
              </a:lnSpc>
              <a:spcBef>
                <a:spcPts val="600"/>
              </a:spcBef>
              <a:spcAft>
                <a:spcPts val="600"/>
              </a:spcAft>
              <a:buFont typeface="Arial" panose="020B0604020202020204" pitchFamily="34" charset="0"/>
              <a:buChar char="•"/>
            </a:pPr>
            <a:r>
              <a:rPr lang="en-US" sz="2800">
                <a:effectLst/>
                <a:latin typeface="Open Sans" panose="020B0606030504020204" pitchFamily="34" charset="0"/>
                <a:ea typeface="Open Sans" panose="020B0606030504020204" pitchFamily="34" charset="0"/>
                <a:cs typeface="Open Sans" panose="020B0606030504020204" pitchFamily="34" charset="0"/>
              </a:rPr>
              <a:t>Craig Roshaven, RESULTS Ft. Worth</a:t>
            </a:r>
            <a:endParaRPr lang="en-US" sz="4000" b="1">
              <a:latin typeface="Open Sans"/>
              <a:ea typeface="Open Sans"/>
              <a:cs typeface="Open Sans"/>
            </a:endParaRPr>
          </a:p>
          <a:p>
            <a:pPr marL="0" indent="0" algn="ctr">
              <a:lnSpc>
                <a:spcPct val="114000"/>
              </a:lnSpc>
              <a:spcBef>
                <a:spcPts val="0"/>
              </a:spcBef>
              <a:spcAft>
                <a:spcPts val="600"/>
              </a:spcAft>
              <a:buNone/>
            </a:pPr>
            <a:endParaRPr lang="en-US" sz="2400" b="1">
              <a:latin typeface="Open Sans"/>
              <a:ea typeface="Open Sans"/>
              <a:cs typeface="Open Sans"/>
            </a:endParaRPr>
          </a:p>
          <a:p>
            <a:pPr marL="0" indent="0" algn="ctr">
              <a:lnSpc>
                <a:spcPct val="114000"/>
              </a:lnSpc>
              <a:spcBef>
                <a:spcPts val="0"/>
              </a:spcBef>
              <a:spcAft>
                <a:spcPts val="600"/>
              </a:spcAft>
              <a:buNone/>
            </a:pPr>
            <a:endParaRPr lang="en-US" sz="2400" b="1">
              <a:latin typeface="Open Sans"/>
              <a:ea typeface="Open Sans"/>
              <a:cs typeface="Open Sans"/>
            </a:endParaRPr>
          </a:p>
        </p:txBody>
      </p:sp>
    </p:spTree>
    <p:extLst>
      <p:ext uri="{BB962C8B-B14F-4D97-AF65-F5344CB8AC3E}">
        <p14:creationId xmlns:p14="http://schemas.microsoft.com/office/powerpoint/2010/main" val="1282656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CCCA9-B2A5-2CF7-AEF4-FC14D3317A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4E10BE-3F32-C55A-028F-9D2DEFC03F0D}"/>
              </a:ext>
            </a:extLst>
          </p:cNvPr>
          <p:cNvSpPr>
            <a:spLocks noGrp="1"/>
          </p:cNvSpPr>
          <p:nvPr>
            <p:ph type="title"/>
          </p:nvPr>
        </p:nvSpPr>
        <p:spPr/>
        <p:txBody>
          <a:bodyPr>
            <a:normAutofit fontScale="90000"/>
          </a:bodyPr>
          <a:lstStyle/>
          <a:p>
            <a:r>
              <a:rPr lang="en-US">
                <a:latin typeface="Open Sans"/>
                <a:ea typeface="Open Sans"/>
                <a:cs typeface="Open Sans"/>
              </a:rPr>
              <a:t>Grassroots Board Nominations</a:t>
            </a:r>
            <a:endParaRPr lang="en-US"/>
          </a:p>
        </p:txBody>
      </p:sp>
    </p:spTree>
    <p:extLst>
      <p:ext uri="{BB962C8B-B14F-4D97-AF65-F5344CB8AC3E}">
        <p14:creationId xmlns:p14="http://schemas.microsoft.com/office/powerpoint/2010/main" val="611732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B1023-ED50-7259-080E-30B526FA21DE}"/>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6F6EFBE-71E5-7BC0-6855-7B6F772B56EB}"/>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26</a:t>
            </a:fld>
            <a:endParaRPr lang="en-US"/>
          </a:p>
        </p:txBody>
      </p:sp>
      <p:sp>
        <p:nvSpPr>
          <p:cNvPr id="5" name="Content Placeholder 3">
            <a:extLst>
              <a:ext uri="{FF2B5EF4-FFF2-40B4-BE49-F238E27FC236}">
                <a16:creationId xmlns:a16="http://schemas.microsoft.com/office/drawing/2014/main" id="{D972DB9D-19A7-1013-8BCE-F05A9E817D8A}"/>
              </a:ext>
            </a:extLst>
          </p:cNvPr>
          <p:cNvSpPr txBox="1">
            <a:spLocks/>
          </p:cNvSpPr>
          <p:nvPr/>
        </p:nvSpPr>
        <p:spPr>
          <a:xfrm>
            <a:off x="4854498" y="1980078"/>
            <a:ext cx="3919502"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nSpc>
                <a:spcPct val="113999"/>
              </a:lnSpc>
              <a:spcBef>
                <a:spcPts val="0"/>
              </a:spcBef>
              <a:spcAft>
                <a:spcPts val="600"/>
              </a:spcAft>
              <a:buNone/>
            </a:pPr>
            <a:r>
              <a:rPr lang="en-US" sz="2000" b="1">
                <a:latin typeface="Open Sans"/>
                <a:ea typeface="Open Sans"/>
                <a:cs typeface="Open Sans"/>
              </a:rPr>
              <a:t>Aaron Carrillo</a:t>
            </a:r>
            <a:endParaRPr lang="en-US"/>
          </a:p>
          <a:p>
            <a:pPr marL="115570" indent="0">
              <a:spcBef>
                <a:spcPts val="0"/>
              </a:spcBef>
              <a:buNone/>
            </a:pPr>
            <a:r>
              <a:rPr lang="en-US" sz="2000">
                <a:solidFill>
                  <a:srgbClr val="080F0F"/>
                </a:solidFill>
                <a:latin typeface="Open Sans"/>
                <a:ea typeface="Open Sans"/>
                <a:cs typeface="Open Sans"/>
              </a:rPr>
              <a:t>Grassroots Board Member</a:t>
            </a:r>
            <a:endParaRPr lang="en-US"/>
          </a:p>
          <a:p>
            <a:pPr marL="115570" indent="0">
              <a:buFont typeface="Arial"/>
              <a:buNone/>
            </a:pPr>
            <a:endParaRPr lang="en-US" sz="2000"/>
          </a:p>
          <a:p>
            <a:pPr>
              <a:buFont typeface="Arial"/>
              <a:buChar char="•"/>
            </a:pPr>
            <a:endParaRPr lang="en-US" sz="2000"/>
          </a:p>
        </p:txBody>
      </p:sp>
      <p:pic>
        <p:nvPicPr>
          <p:cNvPr id="8" name="Picture 7">
            <a:extLst>
              <a:ext uri="{FF2B5EF4-FFF2-40B4-BE49-F238E27FC236}">
                <a16:creationId xmlns:a16="http://schemas.microsoft.com/office/drawing/2014/main" id="{EAC826C3-E65B-6530-A69A-C9C95027CECD}"/>
              </a:ext>
            </a:extLst>
          </p:cNvPr>
          <p:cNvPicPr>
            <a:picLocks noChangeAspect="1"/>
          </p:cNvPicPr>
          <p:nvPr/>
        </p:nvPicPr>
        <p:blipFill>
          <a:blip r:embed="rId2"/>
          <a:stretch>
            <a:fillRect/>
          </a:stretch>
        </p:blipFill>
        <p:spPr>
          <a:xfrm>
            <a:off x="664657" y="1077951"/>
            <a:ext cx="4189841" cy="2793227"/>
          </a:xfrm>
          <a:prstGeom prst="rect">
            <a:avLst/>
          </a:prstGeom>
        </p:spPr>
      </p:pic>
    </p:spTree>
    <p:extLst>
      <p:ext uri="{BB962C8B-B14F-4D97-AF65-F5344CB8AC3E}">
        <p14:creationId xmlns:p14="http://schemas.microsoft.com/office/powerpoint/2010/main" val="2190020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43292-E0E1-0193-BAC3-0C0C79F6C756}"/>
              </a:ext>
            </a:extLst>
          </p:cNvPr>
          <p:cNvSpPr>
            <a:spLocks noGrp="1"/>
          </p:cNvSpPr>
          <p:nvPr>
            <p:ph type="title"/>
          </p:nvPr>
        </p:nvSpPr>
        <p:spPr>
          <a:xfrm>
            <a:off x="871254" y="102393"/>
            <a:ext cx="7401491" cy="998353"/>
          </a:xfrm>
        </p:spPr>
        <p:txBody>
          <a:bodyPr>
            <a:normAutofit fontScale="90000"/>
          </a:bodyPr>
          <a:lstStyle/>
          <a:p>
            <a:r>
              <a:rPr lang="en-US" sz="3100">
                <a:solidFill>
                  <a:srgbClr val="D50032"/>
                </a:solidFill>
              </a:rPr>
              <a:t>Nominations open for Grassroots Director seat on the RESULTS Board!</a:t>
            </a:r>
          </a:p>
        </p:txBody>
      </p:sp>
      <p:sp>
        <p:nvSpPr>
          <p:cNvPr id="3" name="Content Placeholder 2">
            <a:extLst>
              <a:ext uri="{FF2B5EF4-FFF2-40B4-BE49-F238E27FC236}">
                <a16:creationId xmlns:a16="http://schemas.microsoft.com/office/drawing/2014/main" id="{04E61990-B681-2669-B5B3-BA2777E722FA}"/>
              </a:ext>
            </a:extLst>
          </p:cNvPr>
          <p:cNvSpPr>
            <a:spLocks noGrp="1"/>
          </p:cNvSpPr>
          <p:nvPr>
            <p:ph idx="1"/>
          </p:nvPr>
        </p:nvSpPr>
        <p:spPr>
          <a:xfrm>
            <a:off x="457200" y="1204331"/>
            <a:ext cx="8229600" cy="3626657"/>
          </a:xfrm>
        </p:spPr>
        <p:txBody>
          <a:bodyPr vert="horz" lIns="91440" tIns="45720" rIns="91440" bIns="45720" rtlCol="0" anchor="t">
            <a:noAutofit/>
          </a:bodyPr>
          <a:lstStyle/>
          <a:p>
            <a:pPr marL="0" indent="0">
              <a:lnSpc>
                <a:spcPct val="113999"/>
              </a:lnSpc>
              <a:spcBef>
                <a:spcPts val="0"/>
              </a:spcBef>
              <a:spcAft>
                <a:spcPts val="600"/>
              </a:spcAft>
              <a:buNone/>
            </a:pPr>
            <a:r>
              <a:rPr lang="en-US" sz="1900" b="1">
                <a:latin typeface="Open Sans"/>
                <a:ea typeface="Open Sans"/>
                <a:cs typeface="Open Sans"/>
              </a:rPr>
              <a:t>Responsibilities of the Board</a:t>
            </a:r>
          </a:p>
          <a:p>
            <a:pPr lvl="1">
              <a:lnSpc>
                <a:spcPct val="113999"/>
              </a:lnSpc>
              <a:spcBef>
                <a:spcPts val="0"/>
              </a:spcBef>
              <a:spcAft>
                <a:spcPts val="600"/>
              </a:spcAft>
            </a:pPr>
            <a:r>
              <a:rPr lang="en-US" sz="1800">
                <a:latin typeface="Open Sans"/>
                <a:ea typeface="Open Sans"/>
                <a:cs typeface="Open Sans"/>
              </a:rPr>
              <a:t>Set vision and goals and evaluate progress</a:t>
            </a:r>
          </a:p>
          <a:p>
            <a:pPr lvl="1">
              <a:lnSpc>
                <a:spcPct val="113999"/>
              </a:lnSpc>
              <a:spcBef>
                <a:spcPts val="0"/>
              </a:spcBef>
              <a:spcAft>
                <a:spcPts val="600"/>
              </a:spcAft>
            </a:pPr>
            <a:r>
              <a:rPr lang="en-US" sz="1800">
                <a:latin typeface="Open Sans"/>
                <a:ea typeface="Open Sans"/>
                <a:cs typeface="Open Sans"/>
              </a:rPr>
              <a:t>Assure our financial solvency and integrity </a:t>
            </a:r>
          </a:p>
          <a:p>
            <a:pPr lvl="1">
              <a:lnSpc>
                <a:spcPct val="113999"/>
              </a:lnSpc>
              <a:spcBef>
                <a:spcPts val="0"/>
              </a:spcBef>
              <a:spcAft>
                <a:spcPts val="600"/>
              </a:spcAft>
            </a:pPr>
            <a:r>
              <a:rPr lang="en-US" sz="1800">
                <a:latin typeface="Open Sans"/>
                <a:ea typeface="Open Sans"/>
                <a:cs typeface="Open Sans"/>
              </a:rPr>
              <a:t>Be an ambassador for the organization</a:t>
            </a:r>
          </a:p>
          <a:p>
            <a:pPr marL="0" indent="0">
              <a:lnSpc>
                <a:spcPct val="113999"/>
              </a:lnSpc>
              <a:spcBef>
                <a:spcPts val="0"/>
              </a:spcBef>
              <a:spcAft>
                <a:spcPts val="600"/>
              </a:spcAft>
              <a:buNone/>
            </a:pPr>
            <a:r>
              <a:rPr lang="en-US" sz="1900" b="1">
                <a:latin typeface="Open Sans"/>
                <a:ea typeface="Open Sans"/>
                <a:cs typeface="Open Sans"/>
              </a:rPr>
              <a:t>Responsibilities of Grassroots Directors</a:t>
            </a:r>
          </a:p>
          <a:p>
            <a:pPr lvl="1">
              <a:lnSpc>
                <a:spcPct val="113999"/>
              </a:lnSpc>
              <a:spcBef>
                <a:spcPts val="0"/>
              </a:spcBef>
              <a:spcAft>
                <a:spcPts val="600"/>
              </a:spcAft>
            </a:pPr>
            <a:r>
              <a:rPr lang="en-US" sz="1800">
                <a:latin typeface="Open Sans"/>
                <a:ea typeface="Open Sans"/>
                <a:cs typeface="Open Sans"/>
              </a:rPr>
              <a:t>Advocate for the interests of the grassroots on the Board and its committees</a:t>
            </a:r>
          </a:p>
          <a:p>
            <a:pPr lvl="1">
              <a:lnSpc>
                <a:spcPct val="113999"/>
              </a:lnSpc>
              <a:spcBef>
                <a:spcPts val="0"/>
              </a:spcBef>
              <a:spcAft>
                <a:spcPts val="600"/>
              </a:spcAft>
            </a:pPr>
            <a:r>
              <a:rPr lang="en-US" sz="1800">
                <a:latin typeface="Open Sans"/>
                <a:ea typeface="Open Sans"/>
                <a:cs typeface="Open Sans"/>
              </a:rPr>
              <a:t>Educate volunteers about the activities of the Board</a:t>
            </a:r>
          </a:p>
          <a:p>
            <a:pPr lvl="1">
              <a:lnSpc>
                <a:spcPct val="113999"/>
              </a:lnSpc>
              <a:spcBef>
                <a:spcPts val="0"/>
              </a:spcBef>
              <a:spcAft>
                <a:spcPts val="600"/>
              </a:spcAft>
            </a:pPr>
            <a:r>
              <a:rPr lang="en-US" sz="1800">
                <a:latin typeface="Open Sans"/>
                <a:ea typeface="Open Sans"/>
                <a:cs typeface="Open Sans"/>
              </a:rPr>
              <a:t>Ensure that open Grassroots Director seats are filled in a timely way</a:t>
            </a:r>
          </a:p>
          <a:p>
            <a:pPr lvl="1">
              <a:lnSpc>
                <a:spcPct val="113999"/>
              </a:lnSpc>
              <a:spcBef>
                <a:spcPts val="0"/>
              </a:spcBef>
              <a:spcAft>
                <a:spcPts val="600"/>
              </a:spcAft>
            </a:pPr>
            <a:endParaRPr lang="en-US" sz="1500" i="1"/>
          </a:p>
          <a:p>
            <a:pPr lvl="1">
              <a:lnSpc>
                <a:spcPct val="113999"/>
              </a:lnSpc>
              <a:spcBef>
                <a:spcPts val="0"/>
              </a:spcBef>
              <a:spcAft>
                <a:spcPts val="600"/>
              </a:spcAft>
            </a:pPr>
            <a:endParaRPr lang="en-US" sz="1500" i="1">
              <a:solidFill>
                <a:srgbClr val="FF0000"/>
              </a:solidFill>
            </a:endParaRPr>
          </a:p>
        </p:txBody>
      </p:sp>
      <p:sp>
        <p:nvSpPr>
          <p:cNvPr id="5" name="Slide Number Placeholder 4">
            <a:extLst>
              <a:ext uri="{FF2B5EF4-FFF2-40B4-BE49-F238E27FC236}">
                <a16:creationId xmlns:a16="http://schemas.microsoft.com/office/drawing/2014/main" id="{97926EFA-308F-8E55-6188-AE5975466019}"/>
              </a:ext>
            </a:extLst>
          </p:cNvPr>
          <p:cNvSpPr>
            <a:spLocks noGrp="1"/>
          </p:cNvSpPr>
          <p:nvPr>
            <p:ph type="sldNum" sz="quarter" idx="12"/>
          </p:nvPr>
        </p:nvSpPr>
        <p:spPr/>
        <p:txBody>
          <a:bodyPr/>
          <a:lstStyle/>
          <a:p>
            <a:fld id="{307E6868-079E-1649-B8D1-459B42CE4DE3}" type="slidenum">
              <a:rPr lang="en-US" smtClean="0"/>
              <a:t>27</a:t>
            </a:fld>
            <a:endParaRPr lang="en-US"/>
          </a:p>
        </p:txBody>
      </p:sp>
    </p:spTree>
    <p:extLst>
      <p:ext uri="{BB962C8B-B14F-4D97-AF65-F5344CB8AC3E}">
        <p14:creationId xmlns:p14="http://schemas.microsoft.com/office/powerpoint/2010/main" val="4111129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60F32-BA38-05F8-1EFB-F2B591E03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0E2A4-6FC6-552B-5CC7-1897F31E5C77}"/>
              </a:ext>
            </a:extLst>
          </p:cNvPr>
          <p:cNvSpPr>
            <a:spLocks noGrp="1"/>
          </p:cNvSpPr>
          <p:nvPr>
            <p:ph type="title"/>
          </p:nvPr>
        </p:nvSpPr>
        <p:spPr>
          <a:xfrm>
            <a:off x="871254" y="102393"/>
            <a:ext cx="7401491" cy="998353"/>
          </a:xfrm>
        </p:spPr>
        <p:txBody>
          <a:bodyPr>
            <a:normAutofit fontScale="90000"/>
          </a:bodyPr>
          <a:lstStyle/>
          <a:p>
            <a:r>
              <a:rPr lang="en-US" sz="3100">
                <a:solidFill>
                  <a:srgbClr val="D50032"/>
                </a:solidFill>
                <a:latin typeface="Open Sans"/>
                <a:ea typeface="Open Sans"/>
                <a:cs typeface="Open Sans"/>
              </a:rPr>
              <a:t>News from the Board: </a:t>
            </a:r>
            <a:br>
              <a:rPr lang="en-US" sz="3100">
                <a:solidFill>
                  <a:srgbClr val="D50032"/>
                </a:solidFill>
                <a:latin typeface="Open Sans"/>
                <a:ea typeface="Open Sans"/>
                <a:cs typeface="Open Sans"/>
              </a:rPr>
            </a:br>
            <a:r>
              <a:rPr lang="en-US" sz="3100">
                <a:solidFill>
                  <a:srgbClr val="D50032"/>
                </a:solidFill>
                <a:latin typeface="Open Sans"/>
                <a:ea typeface="Open Sans"/>
                <a:cs typeface="Open Sans"/>
              </a:rPr>
              <a:t>2025 Strategic Priorities</a:t>
            </a:r>
            <a:endParaRPr lang="en-US" sz="3100">
              <a:solidFill>
                <a:srgbClr val="D50032"/>
              </a:solidFill>
            </a:endParaRPr>
          </a:p>
        </p:txBody>
      </p:sp>
      <p:sp>
        <p:nvSpPr>
          <p:cNvPr id="3" name="Content Placeholder 2">
            <a:extLst>
              <a:ext uri="{FF2B5EF4-FFF2-40B4-BE49-F238E27FC236}">
                <a16:creationId xmlns:a16="http://schemas.microsoft.com/office/drawing/2014/main" id="{9ABC7642-8417-8F91-5953-C6E6EEC9101E}"/>
              </a:ext>
            </a:extLst>
          </p:cNvPr>
          <p:cNvSpPr>
            <a:spLocks noGrp="1"/>
          </p:cNvSpPr>
          <p:nvPr>
            <p:ph idx="1"/>
          </p:nvPr>
        </p:nvSpPr>
        <p:spPr>
          <a:xfrm>
            <a:off x="718888" y="1335852"/>
            <a:ext cx="7856312" cy="3442010"/>
          </a:xfrm>
        </p:spPr>
        <p:txBody>
          <a:bodyPr vert="horz" lIns="91440" tIns="45720" rIns="91440" bIns="45720" rtlCol="0" anchor="t">
            <a:noAutofit/>
          </a:bodyPr>
          <a:lstStyle/>
          <a:p>
            <a:pPr marL="0" indent="0">
              <a:buNone/>
            </a:pPr>
            <a:r>
              <a:rPr lang="en-US" sz="2000" b="1">
                <a:latin typeface="Open Sans"/>
                <a:ea typeface="Open Sans"/>
                <a:cs typeface="Open Sans"/>
              </a:rPr>
              <a:t>Fully drive what we can disproportionately impact</a:t>
            </a:r>
            <a:endParaRPr lang="en-US" sz="2000" b="1"/>
          </a:p>
          <a:p>
            <a:pPr marL="0" indent="0">
              <a:buNone/>
            </a:pPr>
            <a:endParaRPr lang="en-US" sz="900"/>
          </a:p>
          <a:p>
            <a:pPr lvl="1">
              <a:lnSpc>
                <a:spcPct val="113999"/>
              </a:lnSpc>
              <a:spcBef>
                <a:spcPts val="0"/>
              </a:spcBef>
              <a:spcAft>
                <a:spcPts val="600"/>
              </a:spcAft>
            </a:pPr>
            <a:r>
              <a:rPr lang="en-US" sz="1800">
                <a:latin typeface="Open Sans"/>
                <a:ea typeface="Open Sans"/>
                <a:cs typeface="Open Sans"/>
              </a:rPr>
              <a:t>US policy: Child Tax Credit</a:t>
            </a:r>
          </a:p>
          <a:p>
            <a:pPr lvl="1">
              <a:lnSpc>
                <a:spcPct val="113999"/>
              </a:lnSpc>
              <a:spcBef>
                <a:spcPts val="0"/>
              </a:spcBef>
              <a:spcAft>
                <a:spcPts val="600"/>
              </a:spcAft>
            </a:pPr>
            <a:r>
              <a:rPr lang="en-US" sz="1800">
                <a:latin typeface="Open Sans"/>
                <a:ea typeface="Open Sans"/>
                <a:cs typeface="Open Sans"/>
              </a:rPr>
              <a:t>Global policy: Global Fund leadership</a:t>
            </a:r>
            <a:endParaRPr lang="en-US" sz="1800"/>
          </a:p>
          <a:p>
            <a:pPr marL="114300" indent="0">
              <a:lnSpc>
                <a:spcPct val="113999"/>
              </a:lnSpc>
              <a:spcBef>
                <a:spcPts val="0"/>
              </a:spcBef>
              <a:spcAft>
                <a:spcPts val="600"/>
              </a:spcAft>
              <a:buNone/>
            </a:pPr>
            <a:r>
              <a:rPr lang="en-US" sz="2000" b="1">
                <a:latin typeface="Open Sans"/>
                <a:ea typeface="Open Sans"/>
                <a:cs typeface="Open Sans"/>
              </a:rPr>
              <a:t>Take actions to avert harm</a:t>
            </a:r>
          </a:p>
          <a:p>
            <a:pPr lvl="1">
              <a:lnSpc>
                <a:spcPct val="113999"/>
              </a:lnSpc>
              <a:spcBef>
                <a:spcPts val="0"/>
              </a:spcBef>
              <a:spcAft>
                <a:spcPts val="600"/>
              </a:spcAft>
            </a:pPr>
            <a:r>
              <a:rPr lang="en-US" sz="1800">
                <a:latin typeface="Open Sans"/>
                <a:ea typeface="Open Sans"/>
                <a:cs typeface="Open Sans"/>
              </a:rPr>
              <a:t>US policy: SNAP, appropriations</a:t>
            </a:r>
          </a:p>
          <a:p>
            <a:pPr lvl="1">
              <a:lnSpc>
                <a:spcPct val="113999"/>
              </a:lnSpc>
              <a:spcBef>
                <a:spcPts val="0"/>
              </a:spcBef>
              <a:spcAft>
                <a:spcPts val="600"/>
              </a:spcAft>
            </a:pPr>
            <a:r>
              <a:rPr lang="en-US" sz="1800">
                <a:latin typeface="Open Sans"/>
                <a:ea typeface="Open Sans"/>
                <a:cs typeface="Open Sans"/>
              </a:rPr>
              <a:t>Global policy: Foreign Aid</a:t>
            </a:r>
            <a:endParaRPr lang="en-US" sz="900"/>
          </a:p>
          <a:p>
            <a:pPr marL="0" indent="0">
              <a:lnSpc>
                <a:spcPct val="113999"/>
              </a:lnSpc>
              <a:spcBef>
                <a:spcPts val="0"/>
              </a:spcBef>
              <a:spcAft>
                <a:spcPts val="600"/>
              </a:spcAft>
              <a:buNone/>
            </a:pPr>
            <a:r>
              <a:rPr lang="en-US" sz="2000" b="1">
                <a:latin typeface="Open Sans"/>
                <a:ea typeface="Open Sans"/>
                <a:cs typeface="Open Sans"/>
              </a:rPr>
              <a:t>Balance responding to threats with ensuring our influence</a:t>
            </a:r>
          </a:p>
          <a:p>
            <a:pPr marL="457200" lvl="1" indent="0">
              <a:lnSpc>
                <a:spcPct val="113999"/>
              </a:lnSpc>
              <a:spcBef>
                <a:spcPts val="0"/>
              </a:spcBef>
              <a:spcAft>
                <a:spcPts val="600"/>
              </a:spcAft>
              <a:buNone/>
            </a:pPr>
            <a:endParaRPr lang="en-US" sz="1400">
              <a:solidFill>
                <a:srgbClr val="FF0000"/>
              </a:solidFill>
            </a:endParaRPr>
          </a:p>
        </p:txBody>
      </p:sp>
      <p:sp>
        <p:nvSpPr>
          <p:cNvPr id="5" name="Slide Number Placeholder 4">
            <a:extLst>
              <a:ext uri="{FF2B5EF4-FFF2-40B4-BE49-F238E27FC236}">
                <a16:creationId xmlns:a16="http://schemas.microsoft.com/office/drawing/2014/main" id="{6660B051-197F-E3BC-5CBF-AE390C126167}"/>
              </a:ext>
            </a:extLst>
          </p:cNvPr>
          <p:cNvSpPr>
            <a:spLocks noGrp="1"/>
          </p:cNvSpPr>
          <p:nvPr>
            <p:ph type="sldNum" sz="quarter" idx="12"/>
          </p:nvPr>
        </p:nvSpPr>
        <p:spPr/>
        <p:txBody>
          <a:bodyPr/>
          <a:lstStyle/>
          <a:p>
            <a:fld id="{307E6868-079E-1649-B8D1-459B42CE4DE3}" type="slidenum">
              <a:rPr lang="en-US" smtClean="0"/>
              <a:t>28</a:t>
            </a:fld>
            <a:endParaRPr lang="en-US"/>
          </a:p>
        </p:txBody>
      </p:sp>
    </p:spTree>
    <p:extLst>
      <p:ext uri="{BB962C8B-B14F-4D97-AF65-F5344CB8AC3E}">
        <p14:creationId xmlns:p14="http://schemas.microsoft.com/office/powerpoint/2010/main" val="849823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7BEAA-B630-5231-7479-43B588106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58C3A-A571-957A-EF4F-BE410C77088C}"/>
              </a:ext>
            </a:extLst>
          </p:cNvPr>
          <p:cNvSpPr>
            <a:spLocks noGrp="1"/>
          </p:cNvSpPr>
          <p:nvPr>
            <p:ph type="title"/>
          </p:nvPr>
        </p:nvSpPr>
        <p:spPr>
          <a:xfrm>
            <a:off x="871254" y="102393"/>
            <a:ext cx="7401491" cy="998353"/>
          </a:xfrm>
        </p:spPr>
        <p:txBody>
          <a:bodyPr>
            <a:normAutofit fontScale="90000"/>
          </a:bodyPr>
          <a:lstStyle/>
          <a:p>
            <a:r>
              <a:rPr lang="en-US" sz="3100">
                <a:solidFill>
                  <a:srgbClr val="D50032"/>
                </a:solidFill>
                <a:latin typeface="Open Sans"/>
                <a:ea typeface="Open Sans"/>
                <a:cs typeface="Open Sans"/>
              </a:rPr>
              <a:t>News from the Board: </a:t>
            </a:r>
            <a:br>
              <a:rPr lang="en-US" sz="3100">
                <a:solidFill>
                  <a:srgbClr val="D50032"/>
                </a:solidFill>
                <a:latin typeface="Open Sans"/>
                <a:ea typeface="Open Sans"/>
                <a:cs typeface="Open Sans"/>
              </a:rPr>
            </a:br>
            <a:r>
              <a:rPr lang="en-US" sz="3100">
                <a:solidFill>
                  <a:srgbClr val="D50032"/>
                </a:solidFill>
                <a:latin typeface="Open Sans"/>
                <a:ea typeface="Open Sans"/>
                <a:cs typeface="Open Sans"/>
              </a:rPr>
              <a:t>Building Grassroots Power</a:t>
            </a:r>
            <a:endParaRPr lang="en-US" sz="3100">
              <a:solidFill>
                <a:srgbClr val="D50032"/>
              </a:solidFill>
            </a:endParaRPr>
          </a:p>
        </p:txBody>
      </p:sp>
      <p:sp>
        <p:nvSpPr>
          <p:cNvPr id="3" name="Content Placeholder 2">
            <a:extLst>
              <a:ext uri="{FF2B5EF4-FFF2-40B4-BE49-F238E27FC236}">
                <a16:creationId xmlns:a16="http://schemas.microsoft.com/office/drawing/2014/main" id="{18BFE913-343C-D6A3-0E7A-7586086C4CF2}"/>
              </a:ext>
            </a:extLst>
          </p:cNvPr>
          <p:cNvSpPr>
            <a:spLocks noGrp="1"/>
          </p:cNvSpPr>
          <p:nvPr>
            <p:ph idx="1"/>
          </p:nvPr>
        </p:nvSpPr>
        <p:spPr>
          <a:xfrm>
            <a:off x="325243" y="1325253"/>
            <a:ext cx="8493512" cy="3442010"/>
          </a:xfrm>
        </p:spPr>
        <p:txBody>
          <a:bodyPr vert="horz" lIns="91440" tIns="45720" rIns="91440" bIns="45720" numCol="1" rtlCol="0" anchor="t">
            <a:noAutofit/>
          </a:bodyPr>
          <a:lstStyle/>
          <a:p>
            <a:pPr>
              <a:lnSpc>
                <a:spcPct val="114000"/>
              </a:lnSpc>
              <a:spcBef>
                <a:spcPts val="0"/>
              </a:spcBef>
              <a:spcAft>
                <a:spcPts val="600"/>
              </a:spcAft>
            </a:pPr>
            <a:r>
              <a:rPr lang="en-US" sz="2400" b="0" u="none" strike="noStrike">
                <a:effectLst/>
                <a:latin typeface="Open Sans"/>
                <a:ea typeface="Open Sans"/>
                <a:cs typeface="Open Sans"/>
              </a:rPr>
              <a:t>Action as </a:t>
            </a:r>
            <a:r>
              <a:rPr lang="en-US" sz="2400">
                <a:latin typeface="Open Sans"/>
                <a:ea typeface="Open Sans"/>
                <a:cs typeface="Open Sans"/>
              </a:rPr>
              <a:t>antidote</a:t>
            </a:r>
            <a:endParaRPr lang="en-US" sz="2400"/>
          </a:p>
          <a:p>
            <a:pPr>
              <a:lnSpc>
                <a:spcPct val="114000"/>
              </a:lnSpc>
              <a:spcBef>
                <a:spcPts val="0"/>
              </a:spcBef>
              <a:spcAft>
                <a:spcPts val="600"/>
              </a:spcAft>
            </a:pPr>
            <a:r>
              <a:rPr lang="en-US" sz="2400">
                <a:latin typeface="Open Sans"/>
                <a:ea typeface="Open Sans"/>
                <a:cs typeface="Open Sans"/>
              </a:rPr>
              <a:t>Find</a:t>
            </a:r>
            <a:r>
              <a:rPr lang="en-US" sz="2400" b="0" u="none" strike="noStrike">
                <a:effectLst/>
                <a:latin typeface="Open Sans"/>
                <a:ea typeface="Open Sans"/>
                <a:cs typeface="Open Sans"/>
              </a:rPr>
              <a:t> and bring in those motivated to </a:t>
            </a:r>
            <a:r>
              <a:rPr lang="en-US" sz="2400">
                <a:latin typeface="Open Sans"/>
                <a:ea typeface="Open Sans"/>
                <a:cs typeface="Open Sans"/>
              </a:rPr>
              <a:t>engage</a:t>
            </a:r>
            <a:endParaRPr lang="en-US" sz="2400"/>
          </a:p>
          <a:p>
            <a:pPr>
              <a:lnSpc>
                <a:spcPct val="114000"/>
              </a:lnSpc>
              <a:spcBef>
                <a:spcPts val="0"/>
              </a:spcBef>
              <a:spcAft>
                <a:spcPts val="600"/>
              </a:spcAft>
            </a:pPr>
            <a:r>
              <a:rPr lang="en-US" sz="2400">
                <a:latin typeface="Open Sans"/>
                <a:ea typeface="Open Sans"/>
                <a:cs typeface="Open Sans"/>
              </a:rPr>
              <a:t>Key</a:t>
            </a:r>
            <a:r>
              <a:rPr lang="en-US" sz="2400" b="0" u="none" strike="noStrike">
                <a:effectLst/>
                <a:latin typeface="Open Sans"/>
                <a:ea typeface="Open Sans"/>
                <a:cs typeface="Open Sans"/>
              </a:rPr>
              <a:t> </a:t>
            </a:r>
            <a:r>
              <a:rPr lang="en-US" sz="2400">
                <a:latin typeface="Open Sans"/>
                <a:ea typeface="Open Sans"/>
                <a:cs typeface="Open Sans"/>
              </a:rPr>
              <a:t>coverage</a:t>
            </a:r>
            <a:endParaRPr lang="en-US" sz="2400"/>
          </a:p>
          <a:p>
            <a:pPr>
              <a:lnSpc>
                <a:spcPct val="114000"/>
              </a:lnSpc>
              <a:spcBef>
                <a:spcPts val="0"/>
              </a:spcBef>
              <a:spcAft>
                <a:spcPts val="600"/>
              </a:spcAft>
            </a:pPr>
            <a:r>
              <a:rPr lang="en-US" sz="2400">
                <a:latin typeface="Open Sans"/>
                <a:ea typeface="Open Sans"/>
                <a:cs typeface="Open Sans"/>
              </a:rPr>
              <a:t>Community</a:t>
            </a:r>
            <a:r>
              <a:rPr lang="en-US" sz="2400" b="0" u="none" strike="noStrike">
                <a:effectLst/>
                <a:latin typeface="Open Sans"/>
                <a:ea typeface="Open Sans"/>
                <a:cs typeface="Open Sans"/>
              </a:rPr>
              <a:t> a key theme for </a:t>
            </a:r>
            <a:r>
              <a:rPr lang="en-US" sz="2400">
                <a:latin typeface="Open Sans"/>
                <a:ea typeface="Open Sans"/>
                <a:cs typeface="Open Sans"/>
              </a:rPr>
              <a:t>2025</a:t>
            </a:r>
            <a:endParaRPr lang="en-US" sz="2400"/>
          </a:p>
          <a:p>
            <a:pPr>
              <a:lnSpc>
                <a:spcPct val="114000"/>
              </a:lnSpc>
              <a:spcBef>
                <a:spcPts val="0"/>
              </a:spcBef>
              <a:spcAft>
                <a:spcPts val="600"/>
              </a:spcAft>
            </a:pPr>
            <a:r>
              <a:rPr lang="en-US" sz="2400">
                <a:latin typeface="Open Sans"/>
                <a:ea typeface="Open Sans"/>
                <a:cs typeface="Open Sans"/>
              </a:rPr>
              <a:t>Caring</a:t>
            </a:r>
            <a:r>
              <a:rPr lang="en-US" sz="2400" b="0" u="none" strike="noStrike">
                <a:effectLst/>
                <a:latin typeface="Open Sans"/>
                <a:ea typeface="Open Sans"/>
                <a:cs typeface="Open Sans"/>
              </a:rPr>
              <a:t> for ourselves and for each </a:t>
            </a:r>
            <a:r>
              <a:rPr lang="en-US" sz="2400">
                <a:latin typeface="Open Sans"/>
                <a:ea typeface="Open Sans"/>
                <a:cs typeface="Open Sans"/>
              </a:rPr>
              <a:t>other</a:t>
            </a:r>
            <a:endParaRPr lang="en-US" sz="2400"/>
          </a:p>
          <a:p>
            <a:pPr>
              <a:lnSpc>
                <a:spcPct val="114000"/>
              </a:lnSpc>
              <a:spcBef>
                <a:spcPts val="0"/>
              </a:spcBef>
              <a:spcAft>
                <a:spcPts val="600"/>
              </a:spcAft>
            </a:pPr>
            <a:r>
              <a:rPr lang="en-US" sz="2400">
                <a:latin typeface="Open Sans"/>
                <a:ea typeface="Open Sans"/>
                <a:cs typeface="Open Sans"/>
              </a:rPr>
              <a:t>Tackling</a:t>
            </a:r>
            <a:r>
              <a:rPr lang="en-US" sz="2400" b="0" u="none" strike="noStrike">
                <a:effectLst/>
                <a:latin typeface="Open Sans"/>
                <a:ea typeface="Open Sans"/>
                <a:cs typeface="Open Sans"/>
              </a:rPr>
              <a:t> resignation and burnout</a:t>
            </a:r>
            <a:endParaRPr lang="en-US" sz="2400" b="0">
              <a:effectLst/>
            </a:endParaRPr>
          </a:p>
          <a:p>
            <a:pPr marL="0" indent="0">
              <a:lnSpc>
                <a:spcPct val="113999"/>
              </a:lnSpc>
              <a:spcBef>
                <a:spcPts val="0"/>
              </a:spcBef>
              <a:spcAft>
                <a:spcPts val="600"/>
              </a:spcAft>
              <a:buNone/>
            </a:pPr>
            <a:endParaRPr lang="en-US" sz="2400" i="1"/>
          </a:p>
          <a:p>
            <a:pPr lvl="1">
              <a:lnSpc>
                <a:spcPct val="113999"/>
              </a:lnSpc>
              <a:spcBef>
                <a:spcPts val="0"/>
              </a:spcBef>
              <a:spcAft>
                <a:spcPts val="600"/>
              </a:spcAft>
            </a:pPr>
            <a:endParaRPr lang="en-US" sz="1500" i="1"/>
          </a:p>
        </p:txBody>
      </p:sp>
      <p:sp>
        <p:nvSpPr>
          <p:cNvPr id="5" name="Slide Number Placeholder 4">
            <a:extLst>
              <a:ext uri="{FF2B5EF4-FFF2-40B4-BE49-F238E27FC236}">
                <a16:creationId xmlns:a16="http://schemas.microsoft.com/office/drawing/2014/main" id="{3D0565C5-7F52-1064-5073-76A84507867A}"/>
              </a:ext>
            </a:extLst>
          </p:cNvPr>
          <p:cNvSpPr>
            <a:spLocks noGrp="1"/>
          </p:cNvSpPr>
          <p:nvPr>
            <p:ph type="sldNum" sz="quarter" idx="12"/>
          </p:nvPr>
        </p:nvSpPr>
        <p:spPr/>
        <p:txBody>
          <a:bodyPr/>
          <a:lstStyle/>
          <a:p>
            <a:fld id="{307E6868-079E-1649-B8D1-459B42CE4DE3}" type="slidenum">
              <a:rPr lang="en-US" smtClean="0"/>
              <a:t>29</a:t>
            </a:fld>
            <a:endParaRPr lang="en-US"/>
          </a:p>
        </p:txBody>
      </p:sp>
    </p:spTree>
    <p:extLst>
      <p:ext uri="{BB962C8B-B14F-4D97-AF65-F5344CB8AC3E}">
        <p14:creationId xmlns:p14="http://schemas.microsoft.com/office/powerpoint/2010/main" val="370959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6A816-C1A6-1DE7-AF6B-5981150992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14809" y="1324785"/>
            <a:ext cx="2783926" cy="2778767"/>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077791" y="1949605"/>
            <a:ext cx="4038600" cy="1828801"/>
          </a:xfrm>
        </p:spPr>
        <p:txBody>
          <a:bodyPr vert="horz" lIns="91440" tIns="45720" rIns="91440" bIns="45720" rtlCol="0" anchor="t">
            <a:normAutofit/>
          </a:bodyPr>
          <a:lstStyle/>
          <a:p>
            <a:pPr marL="0" indent="0">
              <a:buNone/>
            </a:pPr>
            <a:r>
              <a:rPr lang="en-US" b="1">
                <a:latin typeface="Open Sans"/>
                <a:ea typeface="Open Sans"/>
                <a:cs typeface="Open Sans"/>
              </a:rPr>
              <a:t>Joanne Carter</a:t>
            </a:r>
            <a:br>
              <a:rPr lang="en-US" sz="2800" b="1">
                <a:latin typeface="Open Sans"/>
              </a:rPr>
            </a:br>
            <a:r>
              <a:rPr lang="en-US">
                <a:latin typeface="Open Sans"/>
                <a:ea typeface="Open Sans"/>
                <a:cs typeface="Open Sans"/>
              </a:rPr>
              <a:t>Executive Director</a:t>
            </a:r>
            <a:endParaRPr lang="en-US"/>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3498"/>
            <a:ext cx="7401491" cy="857250"/>
          </a:xfrm>
        </p:spPr>
        <p:txBody>
          <a:bodyPr/>
          <a:lstStyle/>
          <a:p>
            <a:r>
              <a:rPr lang="en-US">
                <a:solidFill>
                  <a:srgbClr val="D50032"/>
                </a:solidFill>
              </a:rPr>
              <a:t>Welcome!</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3</a:t>
            </a:fld>
            <a:endParaRPr lang="en-US"/>
          </a:p>
        </p:txBody>
      </p:sp>
    </p:spTree>
    <p:extLst>
      <p:ext uri="{BB962C8B-B14F-4D97-AF65-F5344CB8AC3E}">
        <p14:creationId xmlns:p14="http://schemas.microsoft.com/office/powerpoint/2010/main" val="3602349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D879A-21CD-931E-A74E-8028D9263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9AC44-2EDC-FCD7-609A-376C401EA63A}"/>
              </a:ext>
            </a:extLst>
          </p:cNvPr>
          <p:cNvSpPr>
            <a:spLocks noGrp="1"/>
          </p:cNvSpPr>
          <p:nvPr>
            <p:ph type="title"/>
          </p:nvPr>
        </p:nvSpPr>
        <p:spPr>
          <a:xfrm>
            <a:off x="871254" y="177178"/>
            <a:ext cx="7401491" cy="998353"/>
          </a:xfrm>
        </p:spPr>
        <p:txBody>
          <a:bodyPr>
            <a:normAutofit fontScale="90000"/>
          </a:bodyPr>
          <a:lstStyle/>
          <a:p>
            <a:r>
              <a:rPr lang="en-US" sz="3100">
                <a:solidFill>
                  <a:srgbClr val="D50032"/>
                </a:solidFill>
                <a:latin typeface="Open Sans"/>
                <a:ea typeface="Open Sans"/>
                <a:cs typeface="Open Sans"/>
              </a:rPr>
              <a:t>News from the Board: </a:t>
            </a:r>
            <a:br>
              <a:rPr lang="en-US" sz="3100">
                <a:solidFill>
                  <a:srgbClr val="D50032"/>
                </a:solidFill>
                <a:latin typeface="Open Sans"/>
                <a:ea typeface="Open Sans"/>
                <a:cs typeface="Open Sans"/>
              </a:rPr>
            </a:br>
            <a:r>
              <a:rPr lang="en-US" sz="3100">
                <a:solidFill>
                  <a:srgbClr val="D50032"/>
                </a:solidFill>
                <a:latin typeface="Open Sans"/>
                <a:ea typeface="Open Sans"/>
                <a:cs typeface="Open Sans"/>
              </a:rPr>
              <a:t>Growing Resources and Capacity</a:t>
            </a:r>
            <a:endParaRPr lang="en-US" sz="3100">
              <a:solidFill>
                <a:srgbClr val="D50032"/>
              </a:solidFill>
            </a:endParaRPr>
          </a:p>
        </p:txBody>
      </p:sp>
      <p:sp>
        <p:nvSpPr>
          <p:cNvPr id="3" name="Content Placeholder 2">
            <a:extLst>
              <a:ext uri="{FF2B5EF4-FFF2-40B4-BE49-F238E27FC236}">
                <a16:creationId xmlns:a16="http://schemas.microsoft.com/office/drawing/2014/main" id="{B7E9BD62-5B07-5FD5-D43A-94C110B98236}"/>
              </a:ext>
            </a:extLst>
          </p:cNvPr>
          <p:cNvSpPr>
            <a:spLocks noGrp="1"/>
          </p:cNvSpPr>
          <p:nvPr>
            <p:ph idx="1"/>
          </p:nvPr>
        </p:nvSpPr>
        <p:spPr>
          <a:xfrm>
            <a:off x="325244" y="1325253"/>
            <a:ext cx="8493512" cy="3442010"/>
          </a:xfrm>
        </p:spPr>
        <p:txBody>
          <a:bodyPr vert="horz" lIns="91440" tIns="45720" rIns="91440" bIns="45720" numCol="1" rtlCol="0" anchor="t">
            <a:noAutofit/>
          </a:bodyPr>
          <a:lstStyle/>
          <a:p>
            <a:pPr marL="0" indent="0" rtl="0">
              <a:lnSpc>
                <a:spcPct val="114000"/>
              </a:lnSpc>
              <a:spcBef>
                <a:spcPts val="0"/>
              </a:spcBef>
              <a:spcAft>
                <a:spcPts val="600"/>
              </a:spcAft>
              <a:buNone/>
            </a:pPr>
            <a:r>
              <a:rPr lang="en-US" sz="2400" b="0" u="none" strike="noStrike">
                <a:effectLst/>
                <a:latin typeface="Open Sans"/>
                <a:ea typeface="Open Sans"/>
                <a:cs typeface="Open Sans"/>
              </a:rPr>
              <a:t>In a shrinking and increasingly competitive philanthropic environment, we are focusing on: </a:t>
            </a:r>
            <a:endParaRPr lang="en-US" sz="2800" b="0">
              <a:effectLst/>
              <a:latin typeface="Open Sans"/>
              <a:ea typeface="Open Sans"/>
              <a:cs typeface="Open Sans"/>
            </a:endParaRPr>
          </a:p>
          <a:p>
            <a:pPr rtl="0" fontAlgn="base">
              <a:lnSpc>
                <a:spcPct val="114000"/>
              </a:lnSpc>
              <a:spcBef>
                <a:spcPts val="0"/>
              </a:spcBef>
              <a:spcAft>
                <a:spcPts val="600"/>
              </a:spcAft>
              <a:buFont typeface="Arial" panose="020B0604020202020204" pitchFamily="34" charset="0"/>
              <a:buChar char="•"/>
            </a:pPr>
            <a:r>
              <a:rPr lang="en-US" sz="2400" b="0" u="none" strike="noStrike">
                <a:effectLst/>
                <a:latin typeface="Open Sans"/>
                <a:ea typeface="Open Sans"/>
                <a:cs typeface="Open Sans"/>
              </a:rPr>
              <a:t>maintaining relationships and delivering value in existing partnerships, such as with the Gates Foundation and the Rockefeller Foundation</a:t>
            </a:r>
          </a:p>
          <a:p>
            <a:pPr rtl="0" fontAlgn="base">
              <a:lnSpc>
                <a:spcPct val="114000"/>
              </a:lnSpc>
              <a:spcBef>
                <a:spcPts val="0"/>
              </a:spcBef>
              <a:spcAft>
                <a:spcPts val="600"/>
              </a:spcAft>
              <a:buFont typeface="Arial" panose="020B0604020202020204" pitchFamily="34" charset="0"/>
              <a:buChar char="•"/>
            </a:pPr>
            <a:r>
              <a:rPr lang="en-US" sz="2400" b="0" u="none" strike="noStrike">
                <a:effectLst/>
                <a:latin typeface="Open Sans"/>
                <a:ea typeface="Open Sans"/>
                <a:cs typeface="Open Sans"/>
              </a:rPr>
              <a:t>Establishing the most active engagement with a pool of substantial new prospects in our history</a:t>
            </a:r>
          </a:p>
          <a:p>
            <a:pPr marL="0" indent="0">
              <a:lnSpc>
                <a:spcPct val="113999"/>
              </a:lnSpc>
              <a:spcBef>
                <a:spcPts val="0"/>
              </a:spcBef>
              <a:spcAft>
                <a:spcPts val="600"/>
              </a:spcAft>
              <a:buNone/>
            </a:pPr>
            <a:endParaRPr lang="en-US" sz="1600" i="1"/>
          </a:p>
          <a:p>
            <a:pPr lvl="1">
              <a:lnSpc>
                <a:spcPct val="113999"/>
              </a:lnSpc>
              <a:spcBef>
                <a:spcPts val="0"/>
              </a:spcBef>
              <a:spcAft>
                <a:spcPts val="600"/>
              </a:spcAft>
            </a:pPr>
            <a:endParaRPr lang="en-US" sz="1500" i="1"/>
          </a:p>
        </p:txBody>
      </p:sp>
      <p:sp>
        <p:nvSpPr>
          <p:cNvPr id="5" name="Slide Number Placeholder 4">
            <a:extLst>
              <a:ext uri="{FF2B5EF4-FFF2-40B4-BE49-F238E27FC236}">
                <a16:creationId xmlns:a16="http://schemas.microsoft.com/office/drawing/2014/main" id="{B6D4CEC5-91E5-581C-7CB7-11B4FC5DB818}"/>
              </a:ext>
            </a:extLst>
          </p:cNvPr>
          <p:cNvSpPr>
            <a:spLocks noGrp="1"/>
          </p:cNvSpPr>
          <p:nvPr>
            <p:ph type="sldNum" sz="quarter" idx="12"/>
          </p:nvPr>
        </p:nvSpPr>
        <p:spPr/>
        <p:txBody>
          <a:bodyPr/>
          <a:lstStyle/>
          <a:p>
            <a:fld id="{307E6868-079E-1649-B8D1-459B42CE4DE3}" type="slidenum">
              <a:rPr lang="en-US" smtClean="0"/>
              <a:t>30</a:t>
            </a:fld>
            <a:endParaRPr lang="en-US"/>
          </a:p>
        </p:txBody>
      </p:sp>
    </p:spTree>
    <p:extLst>
      <p:ext uri="{BB962C8B-B14F-4D97-AF65-F5344CB8AC3E}">
        <p14:creationId xmlns:p14="http://schemas.microsoft.com/office/powerpoint/2010/main" val="3657469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F15E-0E40-C35E-14ED-4A507687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7F2C5-4368-21C0-7397-2353707F5A42}"/>
              </a:ext>
            </a:extLst>
          </p:cNvPr>
          <p:cNvSpPr>
            <a:spLocks noGrp="1"/>
          </p:cNvSpPr>
          <p:nvPr>
            <p:ph type="title"/>
          </p:nvPr>
        </p:nvSpPr>
        <p:spPr>
          <a:xfrm>
            <a:off x="817200" y="31094"/>
            <a:ext cx="7401491" cy="998353"/>
          </a:xfrm>
        </p:spPr>
        <p:txBody>
          <a:bodyPr>
            <a:normAutofit/>
          </a:bodyPr>
          <a:lstStyle/>
          <a:p>
            <a:r>
              <a:rPr lang="en-US" sz="3100">
                <a:solidFill>
                  <a:srgbClr val="D50032"/>
                </a:solidFill>
              </a:rPr>
              <a:t>Do you know a great leader?</a:t>
            </a:r>
          </a:p>
        </p:txBody>
      </p:sp>
      <p:sp>
        <p:nvSpPr>
          <p:cNvPr id="3" name="Content Placeholder 2">
            <a:extLst>
              <a:ext uri="{FF2B5EF4-FFF2-40B4-BE49-F238E27FC236}">
                <a16:creationId xmlns:a16="http://schemas.microsoft.com/office/drawing/2014/main" id="{A8DB2FDE-7ADB-DA0E-699C-2F4B1243C42A}"/>
              </a:ext>
            </a:extLst>
          </p:cNvPr>
          <p:cNvSpPr>
            <a:spLocks noGrp="1"/>
          </p:cNvSpPr>
          <p:nvPr>
            <p:ph idx="1"/>
          </p:nvPr>
        </p:nvSpPr>
        <p:spPr>
          <a:xfrm>
            <a:off x="186088" y="877727"/>
            <a:ext cx="8883805" cy="3213162"/>
          </a:xfrm>
        </p:spPr>
        <p:txBody>
          <a:bodyPr vert="horz" lIns="91440" tIns="45720" rIns="91440" bIns="45720" rtlCol="0" anchor="t">
            <a:noAutofit/>
          </a:bodyPr>
          <a:lstStyle/>
          <a:p>
            <a:pPr marL="0" indent="0">
              <a:lnSpc>
                <a:spcPct val="114000"/>
              </a:lnSpc>
              <a:spcBef>
                <a:spcPts val="0"/>
              </a:spcBef>
              <a:spcAft>
                <a:spcPts val="600"/>
              </a:spcAft>
              <a:buNone/>
            </a:pPr>
            <a:r>
              <a:rPr lang="en-US" sz="2000" b="1">
                <a:latin typeface="Open Sans"/>
                <a:ea typeface="Open Sans"/>
                <a:cs typeface="Open Sans"/>
              </a:rPr>
              <a:t>Nomination Criteria:</a:t>
            </a:r>
            <a:endParaRPr lang="en-US" sz="1600" i="1"/>
          </a:p>
          <a:p>
            <a:pPr marL="346075" rtl="0">
              <a:lnSpc>
                <a:spcPct val="114000"/>
              </a:lnSpc>
              <a:spcBef>
                <a:spcPts val="0"/>
              </a:spcBef>
              <a:spcAft>
                <a:spcPts val="600"/>
              </a:spcAft>
            </a:pPr>
            <a:r>
              <a:rPr lang="en-US" sz="2000" i="0" u="none" strike="noStrike">
                <a:effectLst/>
                <a:latin typeface="Open Sans"/>
                <a:ea typeface="Open Sans"/>
                <a:cs typeface="Open Sans"/>
              </a:rPr>
              <a:t>Have at least one year of active experience as a RESULTS volunteer in the United States</a:t>
            </a:r>
          </a:p>
          <a:p>
            <a:pPr marL="346075" rtl="0">
              <a:lnSpc>
                <a:spcPct val="114000"/>
              </a:lnSpc>
              <a:spcBef>
                <a:spcPts val="0"/>
              </a:spcBef>
              <a:spcAft>
                <a:spcPts val="600"/>
              </a:spcAft>
            </a:pPr>
            <a:r>
              <a:rPr lang="en-US" sz="2000">
                <a:latin typeface="Open Sans"/>
                <a:ea typeface="Open Sans"/>
                <a:cs typeface="Open Sans"/>
              </a:rPr>
              <a:t>Be </a:t>
            </a:r>
            <a:r>
              <a:rPr lang="en-US" sz="2000" i="0" u="none" strike="noStrike">
                <a:effectLst/>
                <a:latin typeface="Open Sans"/>
                <a:ea typeface="Open Sans"/>
                <a:cs typeface="Open Sans"/>
              </a:rPr>
              <a:t>a current volunteer</a:t>
            </a:r>
          </a:p>
          <a:p>
            <a:pPr marL="346075" rtl="0">
              <a:lnSpc>
                <a:spcPct val="114000"/>
              </a:lnSpc>
              <a:spcBef>
                <a:spcPts val="0"/>
              </a:spcBef>
              <a:spcAft>
                <a:spcPts val="600"/>
              </a:spcAft>
            </a:pPr>
            <a:r>
              <a:rPr lang="en-US" sz="2000" i="0" u="none" strike="noStrike">
                <a:effectLst/>
                <a:latin typeface="Open Sans"/>
                <a:ea typeface="Open Sans"/>
                <a:cs typeface="Open Sans"/>
              </a:rPr>
              <a:t>Be committed to the mission of RESULTS and our anti-oppression values</a:t>
            </a:r>
          </a:p>
          <a:p>
            <a:pPr marL="346075" rtl="0" fontAlgn="base">
              <a:lnSpc>
                <a:spcPct val="114000"/>
              </a:lnSpc>
              <a:spcBef>
                <a:spcPts val="0"/>
              </a:spcBef>
              <a:spcAft>
                <a:spcPts val="600"/>
              </a:spcAft>
              <a:buFont typeface="Arial" panose="020B0604020202020204" pitchFamily="34" charset="0"/>
              <a:buChar char="•"/>
            </a:pPr>
            <a:r>
              <a:rPr lang="en-US" sz="2000" i="0" u="none" strike="noStrike">
                <a:effectLst/>
                <a:latin typeface="Open Sans"/>
                <a:ea typeface="Open Sans"/>
                <a:cs typeface="Open Sans"/>
              </a:rPr>
              <a:t>Be ready and willing to meet the responsibilities of Grassroots Directors</a:t>
            </a:r>
          </a:p>
          <a:p>
            <a:pPr lvl="1">
              <a:lnSpc>
                <a:spcPct val="113999"/>
              </a:lnSpc>
              <a:spcBef>
                <a:spcPts val="0"/>
              </a:spcBef>
              <a:spcAft>
                <a:spcPts val="600"/>
              </a:spcAft>
            </a:pPr>
            <a:endParaRPr lang="en-US" sz="1500" i="1">
              <a:solidFill>
                <a:srgbClr val="FF0000"/>
              </a:solidFill>
            </a:endParaRPr>
          </a:p>
        </p:txBody>
      </p:sp>
      <p:sp>
        <p:nvSpPr>
          <p:cNvPr id="5" name="Slide Number Placeholder 4">
            <a:extLst>
              <a:ext uri="{FF2B5EF4-FFF2-40B4-BE49-F238E27FC236}">
                <a16:creationId xmlns:a16="http://schemas.microsoft.com/office/drawing/2014/main" id="{D5605641-DE0F-967D-EADF-C55B09597EB4}"/>
              </a:ext>
            </a:extLst>
          </p:cNvPr>
          <p:cNvSpPr>
            <a:spLocks noGrp="1"/>
          </p:cNvSpPr>
          <p:nvPr>
            <p:ph type="sldNum" sz="quarter" idx="12"/>
          </p:nvPr>
        </p:nvSpPr>
        <p:spPr/>
        <p:txBody>
          <a:bodyPr/>
          <a:lstStyle/>
          <a:p>
            <a:fld id="{307E6868-079E-1649-B8D1-459B42CE4DE3}" type="slidenum">
              <a:rPr lang="en-US" smtClean="0"/>
              <a:t>31</a:t>
            </a:fld>
            <a:endParaRPr lang="en-US"/>
          </a:p>
        </p:txBody>
      </p:sp>
      <p:pic>
        <p:nvPicPr>
          <p:cNvPr id="6" name="Picture 5">
            <a:extLst>
              <a:ext uri="{FF2B5EF4-FFF2-40B4-BE49-F238E27FC236}">
                <a16:creationId xmlns:a16="http://schemas.microsoft.com/office/drawing/2014/main" id="{396E7B42-98EA-543B-6866-41D8267BEC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76164" y="3730153"/>
            <a:ext cx="1777904" cy="1037110"/>
          </a:xfrm>
          <a:prstGeom prst="rect">
            <a:avLst/>
          </a:prstGeom>
        </p:spPr>
      </p:pic>
      <p:sp>
        <p:nvSpPr>
          <p:cNvPr id="4" name="TextBox 3">
            <a:extLst>
              <a:ext uri="{FF2B5EF4-FFF2-40B4-BE49-F238E27FC236}">
                <a16:creationId xmlns:a16="http://schemas.microsoft.com/office/drawing/2014/main" id="{1276D541-FAD7-7709-9C64-26FC36CF107C}"/>
              </a:ext>
            </a:extLst>
          </p:cNvPr>
          <p:cNvSpPr txBox="1"/>
          <p:nvPr/>
        </p:nvSpPr>
        <p:spPr>
          <a:xfrm>
            <a:off x="289932" y="4352747"/>
            <a:ext cx="6475141" cy="584775"/>
          </a:xfrm>
          <a:prstGeom prst="rect">
            <a:avLst/>
          </a:prstGeom>
          <a:noFill/>
        </p:spPr>
        <p:txBody>
          <a:bodyPr wrap="square" lIns="91440" tIns="45720" rIns="91440" bIns="45720" rtlCol="0" anchor="t">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More information at: </a:t>
            </a:r>
            <a:r>
              <a:rPr lang="en-US" sz="1600">
                <a:latin typeface="Open Sans" panose="020B0606030504020204" pitchFamily="34" charset="0"/>
                <a:ea typeface="Open Sans" panose="020B0606030504020204" pitchFamily="34" charset="0"/>
                <a:cs typeface="Open Sans" panose="020B0606030504020204" pitchFamily="34" charset="0"/>
                <a:hlinkClick r:id="rId4"/>
              </a:rPr>
              <a:t>https://results.org/blog/2025-grassroots-director-nominations-are-open</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604554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91DF6-46EE-5D8C-B45C-CFAA5F2F2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72BBF-8920-1D07-81CD-138A86DD13DB}"/>
              </a:ext>
            </a:extLst>
          </p:cNvPr>
          <p:cNvSpPr>
            <a:spLocks noGrp="1"/>
          </p:cNvSpPr>
          <p:nvPr>
            <p:ph type="title"/>
          </p:nvPr>
        </p:nvSpPr>
        <p:spPr>
          <a:xfrm>
            <a:off x="739297" y="0"/>
            <a:ext cx="7401491" cy="762761"/>
          </a:xfrm>
        </p:spPr>
        <p:txBody>
          <a:bodyPr>
            <a:normAutofit/>
          </a:bodyPr>
          <a:lstStyle/>
          <a:p>
            <a:r>
              <a:rPr lang="en-US" sz="3100">
                <a:solidFill>
                  <a:srgbClr val="D50032"/>
                </a:solidFill>
              </a:rPr>
              <a:t>Election timeline</a:t>
            </a:r>
          </a:p>
        </p:txBody>
      </p:sp>
      <p:sp>
        <p:nvSpPr>
          <p:cNvPr id="3" name="Content Placeholder 2">
            <a:extLst>
              <a:ext uri="{FF2B5EF4-FFF2-40B4-BE49-F238E27FC236}">
                <a16:creationId xmlns:a16="http://schemas.microsoft.com/office/drawing/2014/main" id="{6653309E-B8A7-8A64-EDB2-D05B4647E85B}"/>
              </a:ext>
            </a:extLst>
          </p:cNvPr>
          <p:cNvSpPr>
            <a:spLocks noGrp="1"/>
          </p:cNvSpPr>
          <p:nvPr>
            <p:ph idx="1"/>
          </p:nvPr>
        </p:nvSpPr>
        <p:spPr>
          <a:xfrm>
            <a:off x="193287" y="921369"/>
            <a:ext cx="8493512" cy="3300762"/>
          </a:xfrm>
        </p:spPr>
        <p:txBody>
          <a:bodyPr vert="horz" lIns="91440" tIns="45720" rIns="91440" bIns="45720" rtlCol="0" anchor="t">
            <a:noAutofit/>
          </a:bodyPr>
          <a:lstStyle/>
          <a:p>
            <a:pPr marL="571500" indent="0" rtl="0">
              <a:lnSpc>
                <a:spcPct val="114000"/>
              </a:lnSpc>
              <a:spcBef>
                <a:spcPts val="0"/>
              </a:spcBef>
              <a:spcAft>
                <a:spcPts val="600"/>
              </a:spcAft>
              <a:buNone/>
            </a:pPr>
            <a:r>
              <a:rPr lang="en-US" sz="1800" b="1" i="0" u="none" strike="noStrike" dirty="0">
                <a:effectLst/>
                <a:latin typeface="Open Sans"/>
                <a:ea typeface="Open Sans"/>
                <a:cs typeface="Open Sans"/>
              </a:rPr>
              <a:t>March 1-April 15</a:t>
            </a:r>
            <a:r>
              <a:rPr lang="en-US" sz="1800" dirty="0">
                <a:latin typeface="Open Sans"/>
                <a:ea typeface="Open Sans"/>
                <a:cs typeface="Open Sans"/>
              </a:rPr>
              <a:t> – </a:t>
            </a:r>
            <a:r>
              <a:rPr lang="en-US" sz="1800" b="0" i="0" u="none" strike="noStrike" dirty="0">
                <a:effectLst/>
                <a:latin typeface="Open Sans"/>
                <a:ea typeface="Open Sans"/>
                <a:cs typeface="Open Sans"/>
              </a:rPr>
              <a:t>Submit nominations</a:t>
            </a:r>
            <a:endParaRPr lang="en-US" sz="1200" b="0" dirty="0">
              <a:effectLst/>
              <a:latin typeface="Open Sans"/>
              <a:ea typeface="Open Sans"/>
              <a:cs typeface="Open Sans"/>
            </a:endParaRPr>
          </a:p>
          <a:p>
            <a:pPr marL="571500" indent="0" rtl="0">
              <a:lnSpc>
                <a:spcPct val="114000"/>
              </a:lnSpc>
              <a:spcBef>
                <a:spcPts val="0"/>
              </a:spcBef>
              <a:spcAft>
                <a:spcPts val="600"/>
              </a:spcAft>
              <a:buNone/>
            </a:pPr>
            <a:r>
              <a:rPr lang="en-US" sz="1800" b="1" i="0" u="none" strike="noStrike" dirty="0">
                <a:effectLst/>
                <a:latin typeface="Open Sans"/>
                <a:ea typeface="Open Sans"/>
                <a:cs typeface="Open Sans"/>
              </a:rPr>
              <a:t>By May 9</a:t>
            </a:r>
            <a:r>
              <a:rPr lang="en-US" sz="1800" dirty="0">
                <a:latin typeface="Open Sans"/>
                <a:ea typeface="Open Sans"/>
                <a:cs typeface="Open Sans"/>
              </a:rPr>
              <a:t> – </a:t>
            </a:r>
            <a:r>
              <a:rPr lang="en-US" sz="1800" b="0" i="0" u="none" strike="noStrike" dirty="0">
                <a:effectLst/>
                <a:latin typeface="Open Sans"/>
                <a:ea typeface="Open Sans"/>
                <a:cs typeface="Open Sans"/>
              </a:rPr>
              <a:t>Nominees submit documentation</a:t>
            </a:r>
            <a:endParaRPr lang="en-US" sz="1200" b="0" dirty="0">
              <a:effectLst/>
              <a:latin typeface="Open Sans"/>
              <a:ea typeface="Open Sans"/>
              <a:cs typeface="Open Sans"/>
            </a:endParaRPr>
          </a:p>
          <a:p>
            <a:pPr marL="571500" indent="0" rtl="0">
              <a:lnSpc>
                <a:spcPct val="114000"/>
              </a:lnSpc>
              <a:spcBef>
                <a:spcPts val="0"/>
              </a:spcBef>
              <a:spcAft>
                <a:spcPts val="600"/>
              </a:spcAft>
              <a:buNone/>
            </a:pPr>
            <a:r>
              <a:rPr lang="en-US" sz="1800" b="1" i="0" u="none" strike="noStrike" dirty="0">
                <a:effectLst/>
                <a:latin typeface="Open Sans"/>
                <a:ea typeface="Open Sans"/>
                <a:cs typeface="Open Sans"/>
              </a:rPr>
              <a:t>May 15, 9 p.m. ET</a:t>
            </a:r>
            <a:r>
              <a:rPr lang="en-US" sz="1800" dirty="0">
                <a:latin typeface="Open Sans"/>
                <a:ea typeface="Open Sans"/>
                <a:cs typeface="Open Sans"/>
              </a:rPr>
              <a:t> – </a:t>
            </a:r>
            <a:r>
              <a:rPr lang="en-US" sz="1800" b="0" i="0" u="none" strike="noStrike" dirty="0">
                <a:effectLst/>
                <a:latin typeface="Open Sans"/>
                <a:ea typeface="Open Sans"/>
                <a:cs typeface="Open Sans"/>
              </a:rPr>
              <a:t>Candidates forum on Zoom, online voting opens</a:t>
            </a:r>
            <a:endParaRPr lang="en-US" sz="1200" b="0" dirty="0">
              <a:effectLst/>
              <a:latin typeface="Open Sans"/>
              <a:ea typeface="Open Sans"/>
              <a:cs typeface="Open Sans"/>
            </a:endParaRPr>
          </a:p>
          <a:p>
            <a:pPr marL="571500" indent="0" rtl="0">
              <a:lnSpc>
                <a:spcPct val="114000"/>
              </a:lnSpc>
              <a:spcBef>
                <a:spcPts val="0"/>
              </a:spcBef>
              <a:spcAft>
                <a:spcPts val="600"/>
              </a:spcAft>
              <a:buNone/>
            </a:pPr>
            <a:r>
              <a:rPr lang="en-US" sz="1800" b="1" i="0" u="none" strike="noStrike" dirty="0">
                <a:effectLst/>
                <a:latin typeface="Open Sans"/>
                <a:ea typeface="Open Sans"/>
                <a:cs typeface="Open Sans"/>
              </a:rPr>
              <a:t>June 7</a:t>
            </a:r>
            <a:r>
              <a:rPr lang="en-US" sz="1800" dirty="0">
                <a:latin typeface="Open Sans"/>
                <a:ea typeface="Open Sans"/>
                <a:cs typeface="Open Sans"/>
              </a:rPr>
              <a:t> – </a:t>
            </a:r>
            <a:r>
              <a:rPr lang="en-US" sz="1800" b="0" i="0" u="none" strike="noStrike" dirty="0">
                <a:effectLst/>
                <a:latin typeface="Open Sans"/>
                <a:ea typeface="Open Sans"/>
                <a:cs typeface="Open Sans"/>
              </a:rPr>
              <a:t>Candidates speak on the June national webinar</a:t>
            </a:r>
            <a:endParaRPr lang="en-US" sz="1200" b="0" dirty="0">
              <a:effectLst/>
              <a:latin typeface="Open Sans"/>
              <a:ea typeface="Open Sans"/>
              <a:cs typeface="Open Sans"/>
            </a:endParaRPr>
          </a:p>
          <a:p>
            <a:pPr marL="571500" indent="0" rtl="0">
              <a:lnSpc>
                <a:spcPct val="114000"/>
              </a:lnSpc>
              <a:spcBef>
                <a:spcPts val="0"/>
              </a:spcBef>
              <a:spcAft>
                <a:spcPts val="600"/>
              </a:spcAft>
              <a:buNone/>
            </a:pPr>
            <a:r>
              <a:rPr lang="en-US" sz="1800" b="1" i="0" u="none" strike="noStrike" dirty="0">
                <a:effectLst/>
                <a:latin typeface="Open Sans"/>
                <a:ea typeface="Open Sans"/>
                <a:cs typeface="Open Sans"/>
              </a:rPr>
              <a:t>June 22, Midnight ET</a:t>
            </a:r>
            <a:r>
              <a:rPr lang="en-US" sz="1800" dirty="0">
                <a:latin typeface="Open Sans"/>
                <a:ea typeface="Open Sans"/>
                <a:cs typeface="Open Sans"/>
              </a:rPr>
              <a:t> – </a:t>
            </a:r>
            <a:r>
              <a:rPr lang="en-US" sz="1800" b="0" i="0" u="none" strike="noStrike" dirty="0">
                <a:effectLst/>
                <a:latin typeface="Open Sans"/>
                <a:ea typeface="Open Sans"/>
                <a:cs typeface="Open Sans"/>
              </a:rPr>
              <a:t>Online voting closes</a:t>
            </a:r>
            <a:endParaRPr lang="en-US" sz="1200" b="0" dirty="0">
              <a:effectLst/>
              <a:latin typeface="Open Sans"/>
              <a:ea typeface="Open Sans"/>
              <a:cs typeface="Open Sans"/>
            </a:endParaRPr>
          </a:p>
          <a:p>
            <a:pPr marL="571500" indent="0" rtl="0">
              <a:lnSpc>
                <a:spcPct val="114000"/>
              </a:lnSpc>
              <a:spcBef>
                <a:spcPts val="0"/>
              </a:spcBef>
              <a:spcAft>
                <a:spcPts val="600"/>
              </a:spcAft>
              <a:buNone/>
            </a:pPr>
            <a:r>
              <a:rPr lang="en-US" sz="1800" b="1" i="0" u="none" strike="noStrike" dirty="0">
                <a:effectLst/>
                <a:latin typeface="Open Sans"/>
                <a:ea typeface="Open Sans"/>
                <a:cs typeface="Open Sans"/>
              </a:rPr>
              <a:t>June 23–27</a:t>
            </a:r>
            <a:r>
              <a:rPr lang="en-US" sz="1800" dirty="0">
                <a:latin typeface="Open Sans"/>
                <a:ea typeface="Open Sans"/>
                <a:cs typeface="Open Sans"/>
              </a:rPr>
              <a:t> – </a:t>
            </a:r>
            <a:r>
              <a:rPr lang="en-US" sz="1800" b="0" i="0" u="none" strike="noStrike" dirty="0">
                <a:effectLst/>
                <a:latin typeface="Open Sans"/>
                <a:ea typeface="Open Sans"/>
                <a:cs typeface="Open Sans"/>
              </a:rPr>
              <a:t>REF Board elects the slate nominated by the volunteers</a:t>
            </a:r>
            <a:endParaRPr lang="en-US" sz="1200" b="0" dirty="0">
              <a:effectLst/>
              <a:latin typeface="Open Sans"/>
              <a:ea typeface="Open Sans"/>
              <a:cs typeface="Open Sans"/>
            </a:endParaRPr>
          </a:p>
          <a:p>
            <a:pPr marL="571500" indent="0" rtl="0">
              <a:lnSpc>
                <a:spcPct val="114000"/>
              </a:lnSpc>
              <a:spcBef>
                <a:spcPts val="0"/>
              </a:spcBef>
              <a:spcAft>
                <a:spcPts val="600"/>
              </a:spcAft>
              <a:buNone/>
            </a:pPr>
            <a:r>
              <a:rPr lang="en-US" sz="1800" b="1" i="0" u="none" strike="noStrike" dirty="0">
                <a:effectLst/>
                <a:latin typeface="Open Sans"/>
                <a:ea typeface="Open Sans"/>
                <a:cs typeface="Open Sans"/>
              </a:rPr>
              <a:t>July 1</a:t>
            </a:r>
            <a:r>
              <a:rPr lang="en-US" sz="1800" dirty="0">
                <a:latin typeface="Open Sans"/>
                <a:ea typeface="Open Sans"/>
                <a:cs typeface="Open Sans"/>
              </a:rPr>
              <a:t> – </a:t>
            </a:r>
            <a:r>
              <a:rPr lang="en-US" sz="1800" b="0" i="0" u="none" strike="noStrike" dirty="0">
                <a:effectLst/>
                <a:latin typeface="Open Sans"/>
                <a:ea typeface="Open Sans"/>
                <a:cs typeface="Open Sans"/>
              </a:rPr>
              <a:t>Successful candidate takes office</a:t>
            </a:r>
            <a:endParaRPr lang="en-US" sz="1200" b="0" dirty="0">
              <a:effectLst/>
              <a:latin typeface="Open Sans"/>
              <a:ea typeface="Open Sans"/>
              <a:cs typeface="Open Sans"/>
            </a:endParaRPr>
          </a:p>
          <a:p>
            <a:pPr marL="0" indent="0">
              <a:buNone/>
            </a:pPr>
            <a:br>
              <a:rPr lang="en-US" sz="1200" b="0" dirty="0">
                <a:effectLst/>
              </a:rPr>
            </a:br>
            <a:endParaRPr lang="en-US" sz="1500" i="1" dirty="0"/>
          </a:p>
          <a:p>
            <a:pPr lvl="1">
              <a:lnSpc>
                <a:spcPct val="113999"/>
              </a:lnSpc>
              <a:spcBef>
                <a:spcPts val="0"/>
              </a:spcBef>
              <a:spcAft>
                <a:spcPts val="600"/>
              </a:spcAft>
            </a:pPr>
            <a:endParaRPr lang="en-US" sz="1500" i="1" dirty="0"/>
          </a:p>
        </p:txBody>
      </p:sp>
      <p:sp>
        <p:nvSpPr>
          <p:cNvPr id="5" name="Slide Number Placeholder 4">
            <a:extLst>
              <a:ext uri="{FF2B5EF4-FFF2-40B4-BE49-F238E27FC236}">
                <a16:creationId xmlns:a16="http://schemas.microsoft.com/office/drawing/2014/main" id="{3630F03F-0431-D343-970A-E32218E353B9}"/>
              </a:ext>
            </a:extLst>
          </p:cNvPr>
          <p:cNvSpPr>
            <a:spLocks noGrp="1"/>
          </p:cNvSpPr>
          <p:nvPr>
            <p:ph type="sldNum" sz="quarter" idx="12"/>
          </p:nvPr>
        </p:nvSpPr>
        <p:spPr/>
        <p:txBody>
          <a:bodyPr/>
          <a:lstStyle/>
          <a:p>
            <a:fld id="{307E6868-079E-1649-B8D1-459B42CE4DE3}" type="slidenum">
              <a:rPr lang="en-US" smtClean="0"/>
              <a:t>32</a:t>
            </a:fld>
            <a:endParaRPr lang="en-US"/>
          </a:p>
        </p:txBody>
      </p:sp>
      <p:sp>
        <p:nvSpPr>
          <p:cNvPr id="6" name="Rectangle 1">
            <a:extLst>
              <a:ext uri="{FF2B5EF4-FFF2-40B4-BE49-F238E27FC236}">
                <a16:creationId xmlns:a16="http://schemas.microsoft.com/office/drawing/2014/main" id="{7B33DCE9-4066-CAA0-06DB-31D452F667D6}"/>
              </a:ext>
            </a:extLst>
          </p:cNvPr>
          <p:cNvSpPr>
            <a:spLocks noChangeArrowheads="1"/>
          </p:cNvSpPr>
          <p:nvPr/>
        </p:nvSpPr>
        <p:spPr bwMode="auto">
          <a:xfrm>
            <a:off x="0" y="-92333"/>
            <a:ext cx="9144000"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0" i="0" u="none" strike="noStrike" cap="none" normalizeH="0" baseline="0">
              <a:ln>
                <a:noFill/>
              </a:ln>
              <a:effectLst/>
              <a:latin typeface="Calibri"/>
              <a:ea typeface="Calibri"/>
              <a:cs typeface="Calibri"/>
            </a:endParaRPr>
          </a:p>
        </p:txBody>
      </p:sp>
      <p:sp>
        <p:nvSpPr>
          <p:cNvPr id="7" name="TextBox 6">
            <a:extLst>
              <a:ext uri="{FF2B5EF4-FFF2-40B4-BE49-F238E27FC236}">
                <a16:creationId xmlns:a16="http://schemas.microsoft.com/office/drawing/2014/main" id="{C125DA20-E6B9-FB67-5CD3-47301B36C9CB}"/>
              </a:ext>
            </a:extLst>
          </p:cNvPr>
          <p:cNvSpPr txBox="1"/>
          <p:nvPr/>
        </p:nvSpPr>
        <p:spPr>
          <a:xfrm>
            <a:off x="1202473" y="3789106"/>
            <a:ext cx="6475141" cy="1020408"/>
          </a:xfrm>
          <a:prstGeom prst="rect">
            <a:avLst/>
          </a:prstGeom>
          <a:noFill/>
        </p:spPr>
        <p:txBody>
          <a:bodyPr wrap="square" lIns="91440" tIns="45720" rIns="91440" bIns="45720" rtlCol="0" anchor="t">
            <a:spAutoFit/>
          </a:bodyPr>
          <a:lstStyle/>
          <a:p>
            <a:pPr algn="ctr">
              <a:lnSpc>
                <a:spcPct val="114000"/>
              </a:lnSpc>
            </a:pPr>
            <a:r>
              <a:rPr lang="en-US" dirty="0">
                <a:latin typeface="Open Sans" panose="020B0606030504020204" pitchFamily="34" charset="0"/>
                <a:ea typeface="Open Sans" panose="020B0606030504020204" pitchFamily="34" charset="0"/>
                <a:cs typeface="Open Sans" panose="020B0606030504020204" pitchFamily="34" charset="0"/>
              </a:rPr>
              <a:t>Read more including how to nominate someone at: </a:t>
            </a:r>
            <a:r>
              <a:rPr lang="en-US" dirty="0">
                <a:latin typeface="Open Sans" panose="020B0606030504020204" pitchFamily="34" charset="0"/>
                <a:ea typeface="Open Sans" panose="020B0606030504020204" pitchFamily="34" charset="0"/>
                <a:cs typeface="Open Sans" panose="020B0606030504020204" pitchFamily="34" charset="0"/>
                <a:hlinkClick r:id="rId3"/>
              </a:rPr>
              <a:t>https://results.org/blog/2025-grassroots-director-nominations-are-open</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640465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0DD24-74D1-B790-9461-5AEF6AD163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7C656B-2086-0B3B-32C3-7D39E320726A}"/>
              </a:ext>
            </a:extLst>
          </p:cNvPr>
          <p:cNvSpPr>
            <a:spLocks noGrp="1"/>
          </p:cNvSpPr>
          <p:nvPr>
            <p:ph type="title"/>
          </p:nvPr>
        </p:nvSpPr>
        <p:spPr/>
        <p:txBody>
          <a:bodyPr/>
          <a:lstStyle/>
          <a:p>
            <a:r>
              <a:rPr lang="en-US"/>
              <a:t>Announcements</a:t>
            </a:r>
          </a:p>
        </p:txBody>
      </p:sp>
    </p:spTree>
    <p:extLst>
      <p:ext uri="{BB962C8B-B14F-4D97-AF65-F5344CB8AC3E}">
        <p14:creationId xmlns:p14="http://schemas.microsoft.com/office/powerpoint/2010/main" val="3454866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2393"/>
            <a:ext cx="7401491" cy="857250"/>
          </a:xfrm>
        </p:spPr>
        <p:txBody>
          <a:bodyPr anchor="ctr">
            <a:noAutofit/>
          </a:bodyPr>
          <a:lstStyle/>
          <a:p>
            <a:r>
              <a:rPr lang="en-US" sz="3200">
                <a:solidFill>
                  <a:srgbClr val="D50032"/>
                </a:solidFill>
                <a:latin typeface="Open Sans"/>
                <a:ea typeface="Open Sans"/>
                <a:cs typeface="Open Sans"/>
              </a:rPr>
              <a:t>Closing Announcements</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34</a:t>
            </a:fld>
            <a:endParaRPr lang="en-US"/>
          </a:p>
        </p:txBody>
      </p:sp>
      <p:sp>
        <p:nvSpPr>
          <p:cNvPr id="5" name="Content Placeholder 3">
            <a:extLst>
              <a:ext uri="{FF2B5EF4-FFF2-40B4-BE49-F238E27FC236}">
                <a16:creationId xmlns:a16="http://schemas.microsoft.com/office/drawing/2014/main" id="{982FC3EC-65EF-7A3B-7172-9A13B4C893DA}"/>
              </a:ext>
            </a:extLst>
          </p:cNvPr>
          <p:cNvSpPr txBox="1">
            <a:spLocks/>
          </p:cNvSpPr>
          <p:nvPr/>
        </p:nvSpPr>
        <p:spPr>
          <a:xfrm>
            <a:off x="4777362" y="1876000"/>
            <a:ext cx="3919502"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nSpc>
                <a:spcPct val="113999"/>
              </a:lnSpc>
              <a:spcBef>
                <a:spcPts val="0"/>
              </a:spcBef>
              <a:spcAft>
                <a:spcPts val="600"/>
              </a:spcAft>
              <a:buNone/>
            </a:pPr>
            <a:r>
              <a:rPr lang="en-US" sz="2000" b="1">
                <a:latin typeface="Open Sans"/>
                <a:ea typeface="Open Sans"/>
                <a:cs typeface="Open Sans"/>
              </a:rPr>
              <a:t>Lakeisha McVey</a:t>
            </a:r>
            <a:endParaRPr lang="en-US"/>
          </a:p>
          <a:p>
            <a:pPr marL="115570" indent="0">
              <a:spcBef>
                <a:spcPts val="0"/>
              </a:spcBef>
              <a:buNone/>
            </a:pPr>
            <a:r>
              <a:rPr lang="en-US" sz="2000">
                <a:solidFill>
                  <a:srgbClr val="080F0F"/>
                </a:solidFill>
                <a:latin typeface="Open Sans"/>
                <a:ea typeface="Open Sans"/>
                <a:cs typeface="Open Sans"/>
              </a:rPr>
              <a:t>Senior Manager, </a:t>
            </a:r>
            <a:br>
              <a:rPr lang="en-US" sz="2000">
                <a:solidFill>
                  <a:srgbClr val="080F0F"/>
                </a:solidFill>
                <a:latin typeface="Open Sans"/>
                <a:ea typeface="Open Sans"/>
                <a:cs typeface="Open Sans"/>
              </a:rPr>
            </a:br>
            <a:r>
              <a:rPr lang="en-US" sz="2000">
                <a:solidFill>
                  <a:srgbClr val="080F0F"/>
                </a:solidFill>
                <a:latin typeface="Open Sans"/>
                <a:ea typeface="Open Sans"/>
                <a:cs typeface="Open Sans"/>
              </a:rPr>
              <a:t>Lived Experience Engagement</a:t>
            </a:r>
            <a:endParaRPr lang="en-US" sz="2000">
              <a:solidFill>
                <a:srgbClr val="080F0F"/>
              </a:solidFill>
            </a:endParaRPr>
          </a:p>
          <a:p>
            <a:pPr marL="115570" indent="0">
              <a:spcBef>
                <a:spcPts val="0"/>
              </a:spcBef>
              <a:buNone/>
            </a:pPr>
            <a:r>
              <a:rPr lang="en-US" sz="2000">
                <a:latin typeface="Open Sans"/>
                <a:ea typeface="Open Sans"/>
                <a:cs typeface="Open Sans"/>
                <a:hlinkClick r:id="rId2"/>
              </a:rPr>
              <a:t>lmcvey@results.org</a:t>
            </a:r>
            <a:r>
              <a:rPr lang="en-US" sz="2000">
                <a:latin typeface="Open Sans"/>
                <a:ea typeface="Open Sans"/>
                <a:cs typeface="Open Sans"/>
              </a:rPr>
              <a:t> </a:t>
            </a:r>
            <a:endParaRPr lang="en-US"/>
          </a:p>
          <a:p>
            <a:pPr marL="115570" indent="0">
              <a:buFont typeface="Arial"/>
              <a:buNone/>
            </a:pPr>
            <a:endParaRPr lang="en-US" sz="2000"/>
          </a:p>
          <a:p>
            <a:pPr>
              <a:buFont typeface="Arial"/>
              <a:buChar char="•"/>
            </a:pPr>
            <a:endParaRPr lang="en-US" sz="2000"/>
          </a:p>
        </p:txBody>
      </p:sp>
      <p:pic>
        <p:nvPicPr>
          <p:cNvPr id="6" name="Picture 5" descr="A person wearing glasses and a vest smiling&#10;&#10;Description automatically generated">
            <a:extLst>
              <a:ext uri="{FF2B5EF4-FFF2-40B4-BE49-F238E27FC236}">
                <a16:creationId xmlns:a16="http://schemas.microsoft.com/office/drawing/2014/main" id="{5CC93FF5-C23F-4774-14EF-7FB037660D6C}"/>
              </a:ext>
            </a:extLst>
          </p:cNvPr>
          <p:cNvPicPr>
            <a:picLocks noChangeAspect="1"/>
          </p:cNvPicPr>
          <p:nvPr/>
        </p:nvPicPr>
        <p:blipFill>
          <a:blip r:embed="rId3"/>
          <a:stretch>
            <a:fillRect/>
          </a:stretch>
        </p:blipFill>
        <p:spPr>
          <a:xfrm>
            <a:off x="2133098" y="1287830"/>
            <a:ext cx="2625574" cy="2632532"/>
          </a:xfrm>
          <a:prstGeom prst="rect">
            <a:avLst/>
          </a:prstGeom>
        </p:spPr>
      </p:pic>
    </p:spTree>
    <p:extLst>
      <p:ext uri="{BB962C8B-B14F-4D97-AF65-F5344CB8AC3E}">
        <p14:creationId xmlns:p14="http://schemas.microsoft.com/office/powerpoint/2010/main" val="4129760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71253" y="102393"/>
            <a:ext cx="7401491" cy="857250"/>
          </a:xfrm>
        </p:spPr>
        <p:txBody>
          <a:bodyPr/>
          <a:lstStyle/>
          <a:p>
            <a:r>
              <a:rPr lang="en-US">
                <a:solidFill>
                  <a:srgbClr val="D50032"/>
                </a:solidFill>
              </a:rPr>
              <a:t>Thank you for joining us!</a:t>
            </a:r>
          </a:p>
        </p:txBody>
      </p:sp>
      <p:sp>
        <p:nvSpPr>
          <p:cNvPr id="3" name="Content Placeholder 2">
            <a:extLst>
              <a:ext uri="{FF2B5EF4-FFF2-40B4-BE49-F238E27FC236}">
                <a16:creationId xmlns:a16="http://schemas.microsoft.com/office/drawing/2014/main" id="{FFDFEF41-47D9-E0FA-9957-E7AFA30C6215}"/>
              </a:ext>
            </a:extLst>
          </p:cNvPr>
          <p:cNvSpPr>
            <a:spLocks noGrp="1"/>
          </p:cNvSpPr>
          <p:nvPr>
            <p:ph idx="1"/>
          </p:nvPr>
        </p:nvSpPr>
        <p:spPr>
          <a:xfrm>
            <a:off x="457199" y="1372791"/>
            <a:ext cx="8229600" cy="3394472"/>
          </a:xfrm>
        </p:spPr>
        <p:txBody>
          <a:bodyPr>
            <a:normAutofit/>
          </a:bodyPr>
          <a:lstStyle/>
          <a:p>
            <a:pPr marL="0" marR="0" lvl="0" indent="0" algn="ctr" defTabSz="457200" rtl="0" eaLnBrk="1" fontAlgn="auto" latinLnBrk="0" hangingPunct="1">
              <a:lnSpc>
                <a:spcPct val="114000"/>
              </a:lnSpc>
              <a:spcBef>
                <a:spcPts val="0"/>
              </a:spcBef>
              <a:spcAft>
                <a:spcPts val="1200"/>
              </a:spcAft>
              <a:buClrTx/>
              <a:buSzTx/>
              <a:buFontTx/>
              <a:buNone/>
              <a:tabLst/>
              <a:defRPr/>
            </a:pPr>
            <a:r>
              <a:rPr kumimoji="0" lang="en-US" sz="32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endPar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Please c</a:t>
            </a: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omplete the Zoom poll by indicating the number of people in the room with you today </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(including yourself).</a:t>
            </a:r>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35</a:t>
            </a:fld>
            <a:endParaRPr lang="en-US"/>
          </a:p>
        </p:txBody>
      </p:sp>
    </p:spTree>
    <p:extLst>
      <p:ext uri="{BB962C8B-B14F-4D97-AF65-F5344CB8AC3E}">
        <p14:creationId xmlns:p14="http://schemas.microsoft.com/office/powerpoint/2010/main" val="1923317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87114-88E0-D071-7D56-7E8D36473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6C125-29D2-6806-9146-6FFD14E101AD}"/>
              </a:ext>
            </a:extLst>
          </p:cNvPr>
          <p:cNvSpPr>
            <a:spLocks noGrp="1"/>
          </p:cNvSpPr>
          <p:nvPr>
            <p:ph type="title"/>
          </p:nvPr>
        </p:nvSpPr>
        <p:spPr>
          <a:xfrm>
            <a:off x="698810" y="152737"/>
            <a:ext cx="7746379" cy="536107"/>
          </a:xfrm>
        </p:spPr>
        <p:txBody>
          <a:bodyPr>
            <a:normAutofit fontScale="90000"/>
          </a:bodyPr>
          <a:lstStyle/>
          <a:p>
            <a:r>
              <a:rPr lang="en-US" sz="3100">
                <a:solidFill>
                  <a:srgbClr val="D50032"/>
                </a:solidFill>
                <a:latin typeface="Open Sans"/>
                <a:ea typeface="Open Sans"/>
                <a:cs typeface="Open Sans"/>
              </a:rPr>
              <a:t>Policy Forum: Reconciliation 101</a:t>
            </a:r>
            <a:endParaRPr lang="en-US" sz="3100">
              <a:solidFill>
                <a:srgbClr val="D50032"/>
              </a:solidFill>
            </a:endParaRPr>
          </a:p>
        </p:txBody>
      </p:sp>
      <p:sp>
        <p:nvSpPr>
          <p:cNvPr id="3" name="Content Placeholder 2">
            <a:extLst>
              <a:ext uri="{FF2B5EF4-FFF2-40B4-BE49-F238E27FC236}">
                <a16:creationId xmlns:a16="http://schemas.microsoft.com/office/drawing/2014/main" id="{75878DAB-1261-537B-AF2B-3AEEFE02D87B}"/>
              </a:ext>
            </a:extLst>
          </p:cNvPr>
          <p:cNvSpPr>
            <a:spLocks noGrp="1"/>
          </p:cNvSpPr>
          <p:nvPr>
            <p:ph idx="1"/>
          </p:nvPr>
        </p:nvSpPr>
        <p:spPr>
          <a:xfrm>
            <a:off x="584705" y="962688"/>
            <a:ext cx="8102095" cy="3804575"/>
          </a:xfrm>
        </p:spPr>
        <p:txBody>
          <a:bodyPr vert="horz" lIns="91440" tIns="45720" rIns="91440" bIns="45720" rtlCol="0" anchor="t">
            <a:noAutofit/>
          </a:bodyPr>
          <a:lstStyle/>
          <a:p>
            <a:pPr algn="ctr">
              <a:spcBef>
                <a:spcPts val="0"/>
              </a:spcBef>
              <a:spcAft>
                <a:spcPts val="1800"/>
              </a:spcAft>
              <a:buNone/>
            </a:pPr>
            <a:r>
              <a:rPr lang="en-US" sz="2200" b="1">
                <a:solidFill>
                  <a:srgbClr val="080F0F"/>
                </a:solidFill>
                <a:latin typeface="Open Sans"/>
                <a:ea typeface="Open Sans"/>
                <a:cs typeface="Open Sans"/>
              </a:rPr>
              <a:t>Thursday, March 6, 8:30 p.m. ET</a:t>
            </a:r>
            <a:endParaRPr lang="en-US" sz="2200">
              <a:solidFill>
                <a:srgbClr val="141827"/>
              </a:solidFill>
              <a:latin typeface="Open Sans"/>
              <a:ea typeface="Open Sans"/>
              <a:cs typeface="Open Sans"/>
            </a:endParaRPr>
          </a:p>
          <a:p>
            <a:pPr marL="0" indent="0" algn="ctr">
              <a:lnSpc>
                <a:spcPct val="113999"/>
              </a:lnSpc>
              <a:spcBef>
                <a:spcPts val="0"/>
              </a:spcBef>
              <a:spcAft>
                <a:spcPts val="1800"/>
              </a:spcAft>
              <a:buNone/>
            </a:pPr>
            <a:r>
              <a:rPr lang="en-US" sz="2200">
                <a:solidFill>
                  <a:srgbClr val="141827"/>
                </a:solidFill>
                <a:latin typeface="Open Sans"/>
                <a:ea typeface="Open Sans"/>
                <a:cs typeface="Open Sans"/>
              </a:rPr>
              <a:t>Join us to learn about the reconciliation bill working its way through Congress and what it means for our advocacy. You'll hear what reconciliation is, how it works, and what the best opportunities are to improve the tax code and protect programs like SNAP, Social Security, Medicare/Medicaid, WIC and the Earned Income Tax Credit. </a:t>
            </a:r>
            <a:endParaRPr lang="en-US" sz="2200" b="1">
              <a:solidFill>
                <a:srgbClr val="080F0F"/>
              </a:solidFill>
              <a:latin typeface="Open Sans"/>
              <a:ea typeface="Open Sans"/>
              <a:cs typeface="Open Sans"/>
            </a:endParaRPr>
          </a:p>
          <a:p>
            <a:pPr marL="0" indent="0" algn="ctr">
              <a:lnSpc>
                <a:spcPct val="113999"/>
              </a:lnSpc>
              <a:spcBef>
                <a:spcPts val="0"/>
              </a:spcBef>
              <a:spcAft>
                <a:spcPts val="1800"/>
              </a:spcAft>
              <a:buNone/>
            </a:pPr>
            <a:r>
              <a:rPr lang="en-US" sz="2200" i="0" u="sng">
                <a:solidFill>
                  <a:srgbClr val="D50032"/>
                </a:solidFill>
                <a:effectLst/>
                <a:latin typeface="Open Sans"/>
                <a:ea typeface="Open Sans"/>
                <a:cs typeface="Open Sans"/>
                <a:hlinkClick r:id="rId2"/>
              </a:rPr>
              <a:t>Register today</a:t>
            </a:r>
            <a:endParaRPr lang="en-US" sz="2200">
              <a:solidFill>
                <a:srgbClr val="141827"/>
              </a:solidFill>
              <a:latin typeface="Open Sans"/>
              <a:ea typeface="Open Sans"/>
              <a:cs typeface="Open Sans"/>
              <a:hlinkClick r:id="rId2"/>
            </a:endParaRPr>
          </a:p>
        </p:txBody>
      </p:sp>
      <p:sp>
        <p:nvSpPr>
          <p:cNvPr id="4" name="Slide Number Placeholder 3">
            <a:extLst>
              <a:ext uri="{FF2B5EF4-FFF2-40B4-BE49-F238E27FC236}">
                <a16:creationId xmlns:a16="http://schemas.microsoft.com/office/drawing/2014/main" id="{B8884098-5750-7D28-BBA8-C2A44347B069}"/>
              </a:ext>
            </a:extLst>
          </p:cNvPr>
          <p:cNvSpPr>
            <a:spLocks noGrp="1"/>
          </p:cNvSpPr>
          <p:nvPr>
            <p:ph type="sldNum" sz="quarter" idx="12"/>
          </p:nvPr>
        </p:nvSpPr>
        <p:spPr/>
        <p:txBody>
          <a:bodyPr/>
          <a:lstStyle/>
          <a:p>
            <a:fld id="{307E6868-079E-1649-B8D1-459B42CE4DE3}" type="slidenum">
              <a:rPr lang="en-US" smtClean="0"/>
              <a:t>36</a:t>
            </a:fld>
            <a:endParaRPr lang="en-US"/>
          </a:p>
        </p:txBody>
      </p:sp>
    </p:spTree>
    <p:extLst>
      <p:ext uri="{BB962C8B-B14F-4D97-AF65-F5344CB8AC3E}">
        <p14:creationId xmlns:p14="http://schemas.microsoft.com/office/powerpoint/2010/main" val="3150412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30CF-CC75-9925-CF25-7DE0BC1B60D3}"/>
              </a:ext>
            </a:extLst>
          </p:cNvPr>
          <p:cNvSpPr>
            <a:spLocks noGrp="1"/>
          </p:cNvSpPr>
          <p:nvPr>
            <p:ph type="title"/>
          </p:nvPr>
        </p:nvSpPr>
        <p:spPr>
          <a:xfrm>
            <a:off x="871254" y="169979"/>
            <a:ext cx="7401491" cy="857250"/>
          </a:xfrm>
        </p:spPr>
        <p:txBody>
          <a:bodyPr>
            <a:normAutofit fontScale="90000"/>
          </a:bodyPr>
          <a:lstStyle/>
          <a:p>
            <a:r>
              <a:rPr lang="en-US">
                <a:solidFill>
                  <a:srgbClr val="D50032"/>
                </a:solidFill>
              </a:rPr>
              <a:t>Need help filling out FY26 appropriations forms?</a:t>
            </a:r>
          </a:p>
        </p:txBody>
      </p:sp>
      <p:sp>
        <p:nvSpPr>
          <p:cNvPr id="3" name="Content Placeholder 2">
            <a:extLst>
              <a:ext uri="{FF2B5EF4-FFF2-40B4-BE49-F238E27FC236}">
                <a16:creationId xmlns:a16="http://schemas.microsoft.com/office/drawing/2014/main" id="{D0DEFEBF-14B8-13C4-5F37-B466D80E0A96}"/>
              </a:ext>
            </a:extLst>
          </p:cNvPr>
          <p:cNvSpPr>
            <a:spLocks noGrp="1"/>
          </p:cNvSpPr>
          <p:nvPr>
            <p:ph idx="1"/>
          </p:nvPr>
        </p:nvSpPr>
        <p:spPr/>
        <p:txBody>
          <a:bodyPr>
            <a:normAutofit fontScale="70000" lnSpcReduction="20000"/>
          </a:bodyPr>
          <a:lstStyle/>
          <a:p>
            <a:pPr marL="0" indent="0" algn="ctr">
              <a:buNone/>
            </a:pPr>
            <a:r>
              <a:rPr lang="en-US" sz="3800" b="1" i="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Join our </a:t>
            </a:r>
            <a:r>
              <a:rPr lang="en-US" sz="3800" b="1">
                <a:solidFill>
                  <a:srgbClr val="080F0F"/>
                </a:solidFill>
                <a:latin typeface="Open Sans" panose="020B0606030504020204" pitchFamily="34" charset="0"/>
                <a:ea typeface="Open Sans" panose="020B0606030504020204" pitchFamily="34" charset="0"/>
                <a:cs typeface="Open Sans" panose="020B0606030504020204" pitchFamily="34" charset="0"/>
              </a:rPr>
              <a:t>Appropriations Forms Office Hour,</a:t>
            </a:r>
          </a:p>
          <a:p>
            <a:pPr marL="0" indent="0" algn="ctr">
              <a:buNone/>
            </a:pPr>
            <a:r>
              <a:rPr lang="en-US" sz="3800" b="1" i="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Fridays in March, 1:00 p.m. ET</a:t>
            </a:r>
          </a:p>
          <a:p>
            <a:pPr marL="0" indent="0" algn="ctr">
              <a:buNone/>
            </a:pPr>
            <a:endParaRPr lang="en-US" b="0" i="0">
              <a:solidFill>
                <a:srgbClr val="080F0F"/>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34000"/>
              </a:lnSpc>
              <a:spcBef>
                <a:spcPts val="0"/>
              </a:spcBef>
              <a:spcAft>
                <a:spcPts val="600"/>
              </a:spcAft>
              <a:buNone/>
            </a:pPr>
            <a:r>
              <a:rPr lang="en-US" b="0" i="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Senior Associate Katie Fleischer will be available each Friday in March to answer questions and guide you through the process. </a:t>
            </a:r>
          </a:p>
          <a:p>
            <a:pPr marL="0" indent="0" algn="ctr">
              <a:lnSpc>
                <a:spcPct val="134000"/>
              </a:lnSpc>
              <a:spcBef>
                <a:spcPts val="0"/>
              </a:spcBef>
              <a:spcAft>
                <a:spcPts val="600"/>
              </a:spcAft>
              <a:buNone/>
            </a:pPr>
            <a:r>
              <a:rPr lang="en-US" b="0" i="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Join via </a:t>
            </a:r>
            <a:r>
              <a:rPr lang="en-US" b="0" i="0" u="none" strike="noStrike">
                <a:solidFill>
                  <a:srgbClr val="D50032"/>
                </a:solidFill>
                <a:effectLst/>
                <a:latin typeface="Open Sans" panose="020B0606030504020204" pitchFamily="34" charset="0"/>
                <a:ea typeface="Open Sans" panose="020B0606030504020204" pitchFamily="34" charset="0"/>
                <a:cs typeface="Open Sans" panose="020B0606030504020204" pitchFamily="34" charset="0"/>
                <a:hlinkClick r:id="rId2"/>
              </a:rPr>
              <a:t>https://results.zoom.us/j/98776436629</a:t>
            </a:r>
            <a:r>
              <a:rPr lang="en-US" b="0" i="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 or call (312) 626-6799, meeting ID 987 7643 6629.</a:t>
            </a:r>
          </a:p>
          <a:p>
            <a:pPr marL="0" indent="0" algn="ctr">
              <a:lnSpc>
                <a:spcPct val="134000"/>
              </a:lnSpc>
              <a:spcBef>
                <a:spcPts val="0"/>
              </a:spcBef>
              <a:spcAft>
                <a:spcPts val="600"/>
              </a:spcAft>
              <a:buNone/>
            </a:pPr>
            <a:r>
              <a:rPr lang="en-US" b="0" i="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Be sure to also review </a:t>
            </a:r>
            <a:r>
              <a:rPr lang="en-US" b="0" i="0" u="none" strike="noStrike">
                <a:solidFill>
                  <a:srgbClr val="D50032"/>
                </a:solidFill>
                <a:effectLst/>
                <a:latin typeface="Open Sans" panose="020B0606030504020204" pitchFamily="34" charset="0"/>
                <a:ea typeface="Open Sans" panose="020B0606030504020204" pitchFamily="34" charset="0"/>
                <a:cs typeface="Open Sans" panose="020B0606030504020204" pitchFamily="34" charset="0"/>
                <a:hlinkClick r:id="rId3"/>
              </a:rPr>
              <a:t>our requests and cheat sheets</a:t>
            </a:r>
            <a:r>
              <a:rPr lang="en-US" b="0" i="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34000"/>
              </a:lnSpc>
              <a:spcBef>
                <a:spcPts val="0"/>
              </a:spcBef>
              <a:spcAft>
                <a:spcPts val="600"/>
              </a:spcAft>
              <a:buNone/>
            </a:pPr>
            <a:endParaRPr lang="en-US" b="0" i="0">
              <a:solidFill>
                <a:srgbClr val="080F0F"/>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a:extLst>
              <a:ext uri="{FF2B5EF4-FFF2-40B4-BE49-F238E27FC236}">
                <a16:creationId xmlns:a16="http://schemas.microsoft.com/office/drawing/2014/main" id="{F3342ECA-F862-E426-2D44-81030D9ECC64}"/>
              </a:ext>
            </a:extLst>
          </p:cNvPr>
          <p:cNvSpPr>
            <a:spLocks noGrp="1"/>
          </p:cNvSpPr>
          <p:nvPr>
            <p:ph type="sldNum" sz="quarter" idx="12"/>
          </p:nvPr>
        </p:nvSpPr>
        <p:spPr/>
        <p:txBody>
          <a:bodyPr/>
          <a:lstStyle/>
          <a:p>
            <a:fld id="{307E6868-079E-1649-B8D1-459B42CE4DE3}" type="slidenum">
              <a:rPr lang="en-US" smtClean="0"/>
              <a:pPr/>
              <a:t>37</a:t>
            </a:fld>
            <a:endParaRPr lang="en-US"/>
          </a:p>
        </p:txBody>
      </p:sp>
    </p:spTree>
    <p:extLst>
      <p:ext uri="{BB962C8B-B14F-4D97-AF65-F5344CB8AC3E}">
        <p14:creationId xmlns:p14="http://schemas.microsoft.com/office/powerpoint/2010/main" val="4000623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1C98-B8ED-18CE-EC8C-2BEE983CF9E9}"/>
              </a:ext>
            </a:extLst>
          </p:cNvPr>
          <p:cNvSpPr>
            <a:spLocks noGrp="1"/>
          </p:cNvSpPr>
          <p:nvPr>
            <p:ph type="title"/>
          </p:nvPr>
        </p:nvSpPr>
        <p:spPr>
          <a:xfrm>
            <a:off x="871254" y="102393"/>
            <a:ext cx="7401491" cy="857250"/>
          </a:xfrm>
        </p:spPr>
        <p:txBody>
          <a:bodyPr/>
          <a:lstStyle/>
          <a:p>
            <a:r>
              <a:rPr lang="en-US">
                <a:solidFill>
                  <a:srgbClr val="D50032"/>
                </a:solidFill>
              </a:rPr>
              <a:t>Motivational Interviewing</a:t>
            </a:r>
          </a:p>
        </p:txBody>
      </p:sp>
      <p:sp>
        <p:nvSpPr>
          <p:cNvPr id="3" name="Content Placeholder 2">
            <a:extLst>
              <a:ext uri="{FF2B5EF4-FFF2-40B4-BE49-F238E27FC236}">
                <a16:creationId xmlns:a16="http://schemas.microsoft.com/office/drawing/2014/main" id="{1BB71FD5-9D84-A2FD-52E3-8B70CB8AD8B1}"/>
              </a:ext>
            </a:extLst>
          </p:cNvPr>
          <p:cNvSpPr>
            <a:spLocks noGrp="1"/>
          </p:cNvSpPr>
          <p:nvPr>
            <p:ph idx="1"/>
          </p:nvPr>
        </p:nvSpPr>
        <p:spPr>
          <a:xfrm>
            <a:off x="457200" y="1062653"/>
            <a:ext cx="8229600" cy="3394472"/>
          </a:xfrm>
        </p:spPr>
        <p:txBody>
          <a:bodyPr>
            <a:normAutofit fontScale="77500" lnSpcReduction="20000"/>
          </a:bodyPr>
          <a:lstStyle/>
          <a:p>
            <a:pPr marL="0" indent="0" algn="ctr">
              <a:lnSpc>
                <a:spcPct val="124000"/>
              </a:lnSpc>
              <a:spcBef>
                <a:spcPts val="0"/>
              </a:spcBef>
              <a:buNone/>
            </a:pPr>
            <a:r>
              <a:rPr lang="en-US" b="1">
                <a:latin typeface="Open Sans" panose="020B0606030504020204" pitchFamily="34" charset="0"/>
                <a:ea typeface="Open Sans" panose="020B0606030504020204" pitchFamily="34" charset="0"/>
                <a:cs typeface="Open Sans" panose="020B0606030504020204" pitchFamily="34" charset="0"/>
              </a:rPr>
              <a:t>Final session</a:t>
            </a:r>
          </a:p>
          <a:p>
            <a:pPr marL="0" indent="0" algn="ctr">
              <a:lnSpc>
                <a:spcPct val="124000"/>
              </a:lnSpc>
              <a:spcBef>
                <a:spcPts val="0"/>
              </a:spcBef>
              <a:spcAft>
                <a:spcPts val="1200"/>
              </a:spcAft>
              <a:buNone/>
            </a:pPr>
            <a:r>
              <a:rPr lang="en-US" b="1">
                <a:latin typeface="Open Sans" panose="020B0606030504020204" pitchFamily="34" charset="0"/>
                <a:ea typeface="Open Sans" panose="020B0606030504020204" pitchFamily="34" charset="0"/>
                <a:cs typeface="Open Sans" panose="020B0606030504020204" pitchFamily="34" charset="0"/>
              </a:rPr>
              <a:t>March 12, 8:00 p.m. ET</a:t>
            </a:r>
            <a:endParaRPr lang="en-US" b="0" i="0">
              <a:solidFill>
                <a:srgbClr val="141827"/>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24000"/>
              </a:lnSpc>
              <a:spcBef>
                <a:spcPts val="0"/>
              </a:spcBef>
              <a:spcAft>
                <a:spcPts val="1200"/>
              </a:spcAft>
              <a:buNone/>
            </a:pPr>
            <a:r>
              <a:rPr lang="en-US" b="0" i="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 Join us for a conversation on what to do if you run into roadblocks using your new MI skills.</a:t>
            </a:r>
          </a:p>
          <a:p>
            <a:pPr marL="0" indent="0" algn="ctr">
              <a:lnSpc>
                <a:spcPct val="124000"/>
              </a:lnSpc>
              <a:spcBef>
                <a:spcPts val="0"/>
              </a:spcBef>
              <a:spcAft>
                <a:spcPts val="1200"/>
              </a:spcAft>
              <a:buNone/>
            </a:pPr>
            <a:r>
              <a:rPr lang="en-US" b="0" i="0" u="none" strike="noStrike">
                <a:solidFill>
                  <a:srgbClr val="D50032"/>
                </a:solidFill>
                <a:effectLst/>
                <a:latin typeface="Open Sans" panose="020B0606030504020204" pitchFamily="34" charset="0"/>
                <a:ea typeface="Open Sans" panose="020B0606030504020204" pitchFamily="34" charset="0"/>
                <a:cs typeface="Open Sans" panose="020B0606030504020204" pitchFamily="34" charset="0"/>
                <a:hlinkClick r:id="rId2"/>
              </a:rPr>
              <a:t>Register today</a:t>
            </a:r>
            <a:r>
              <a:rPr lang="en-US" b="0" i="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24000"/>
              </a:lnSpc>
              <a:spcBef>
                <a:spcPts val="0"/>
              </a:spcBef>
              <a:spcAft>
                <a:spcPts val="1200"/>
              </a:spcAft>
              <a:buNone/>
            </a:pPr>
            <a:r>
              <a:rPr lang="en-US" sz="2100">
                <a:effectLst/>
                <a:latin typeface="Open Sans" panose="020B0606030504020204" pitchFamily="34" charset="0"/>
                <a:ea typeface="Open Sans" panose="020B0606030504020204" pitchFamily="34" charset="0"/>
                <a:cs typeface="Open Sans" panose="020B0606030504020204" pitchFamily="34" charset="0"/>
              </a:rPr>
              <a:t>To get caught up in previous MI sessions, go to: </a:t>
            </a:r>
            <a:r>
              <a:rPr lang="en-US" sz="2100" u="sng">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3"/>
              </a:rPr>
              <a:t>https://results.org/resources/getting-unstuck-with-your-members-of-congress-using-motivational-interviewing-techniques</a:t>
            </a:r>
            <a:endParaRPr lang="en-US" sz="2100" u="sng">
              <a:solidFill>
                <a:srgbClr val="0000FF"/>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indent="0" algn="ctr">
              <a:buNone/>
            </a:pP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BCE71239-3FE5-6FB2-38E4-A4FBB7F0C228}"/>
              </a:ext>
            </a:extLst>
          </p:cNvPr>
          <p:cNvSpPr>
            <a:spLocks noGrp="1"/>
          </p:cNvSpPr>
          <p:nvPr>
            <p:ph type="sldNum" sz="quarter" idx="12"/>
          </p:nvPr>
        </p:nvSpPr>
        <p:spPr/>
        <p:txBody>
          <a:bodyPr/>
          <a:lstStyle/>
          <a:p>
            <a:fld id="{307E6868-079E-1649-B8D1-459B42CE4DE3}" type="slidenum">
              <a:rPr lang="en-US" smtClean="0"/>
              <a:pPr/>
              <a:t>38</a:t>
            </a:fld>
            <a:endParaRPr lang="en-US"/>
          </a:p>
        </p:txBody>
      </p:sp>
    </p:spTree>
    <p:extLst>
      <p:ext uri="{BB962C8B-B14F-4D97-AF65-F5344CB8AC3E}">
        <p14:creationId xmlns:p14="http://schemas.microsoft.com/office/powerpoint/2010/main" val="1422042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B7756-5A2A-31A0-3C30-9A897DF9C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5C77C-1628-EDBD-6DAA-1D18EFDA8150}"/>
              </a:ext>
            </a:extLst>
          </p:cNvPr>
          <p:cNvSpPr>
            <a:spLocks noGrp="1"/>
          </p:cNvSpPr>
          <p:nvPr>
            <p:ph type="title"/>
          </p:nvPr>
        </p:nvSpPr>
        <p:spPr>
          <a:xfrm>
            <a:off x="762562" y="203193"/>
            <a:ext cx="7746379" cy="536107"/>
          </a:xfrm>
        </p:spPr>
        <p:txBody>
          <a:bodyPr>
            <a:normAutofit fontScale="90000"/>
          </a:bodyPr>
          <a:lstStyle/>
          <a:p>
            <a:r>
              <a:rPr lang="en-US" sz="3100">
                <a:solidFill>
                  <a:srgbClr val="D50032"/>
                </a:solidFill>
                <a:latin typeface="Open Sans"/>
                <a:ea typeface="Open Sans"/>
                <a:cs typeface="Open Sans"/>
              </a:rPr>
              <a:t>AO Learning Community</a:t>
            </a:r>
            <a:endParaRPr lang="en-US" sz="3100">
              <a:solidFill>
                <a:srgbClr val="D50032"/>
              </a:solidFill>
            </a:endParaRPr>
          </a:p>
        </p:txBody>
      </p:sp>
      <p:sp>
        <p:nvSpPr>
          <p:cNvPr id="3" name="Content Placeholder 2">
            <a:extLst>
              <a:ext uri="{FF2B5EF4-FFF2-40B4-BE49-F238E27FC236}">
                <a16:creationId xmlns:a16="http://schemas.microsoft.com/office/drawing/2014/main" id="{D2D4909F-5B69-9AFB-E485-A5FB3F35CC78}"/>
              </a:ext>
            </a:extLst>
          </p:cNvPr>
          <p:cNvSpPr>
            <a:spLocks noGrp="1"/>
          </p:cNvSpPr>
          <p:nvPr>
            <p:ph idx="1"/>
          </p:nvPr>
        </p:nvSpPr>
        <p:spPr>
          <a:xfrm>
            <a:off x="520952" y="962688"/>
            <a:ext cx="8102095" cy="3804575"/>
          </a:xfrm>
        </p:spPr>
        <p:txBody>
          <a:bodyPr vert="horz" lIns="91440" tIns="45720" rIns="91440" bIns="45720" rtlCol="0" anchor="t">
            <a:noAutofit/>
          </a:bodyPr>
          <a:lstStyle/>
          <a:p>
            <a:pPr algn="ctr">
              <a:spcBef>
                <a:spcPts val="0"/>
              </a:spcBef>
              <a:spcAft>
                <a:spcPts val="1800"/>
              </a:spcAft>
              <a:buNone/>
            </a:pPr>
            <a:r>
              <a:rPr lang="en-US" sz="2200" b="1">
                <a:solidFill>
                  <a:srgbClr val="080F0F"/>
                </a:solidFill>
                <a:latin typeface="Open Sans"/>
                <a:ea typeface="Open Sans"/>
                <a:cs typeface="Open Sans"/>
              </a:rPr>
              <a:t>Friday, March 21, 12:00 p.m. ET</a:t>
            </a:r>
            <a:endParaRPr lang="en-US" sz="2200">
              <a:solidFill>
                <a:srgbClr val="141827"/>
              </a:solidFill>
              <a:latin typeface="Open Sans"/>
              <a:ea typeface="Open Sans"/>
              <a:cs typeface="Open Sans"/>
            </a:endParaRPr>
          </a:p>
          <a:p>
            <a:pPr marL="0" indent="0" algn="ctr">
              <a:lnSpc>
                <a:spcPct val="113999"/>
              </a:lnSpc>
              <a:spcBef>
                <a:spcPts val="0"/>
              </a:spcBef>
              <a:spcAft>
                <a:spcPts val="1800"/>
              </a:spcAft>
              <a:buNone/>
            </a:pPr>
            <a:r>
              <a:rPr lang="en-US" sz="2200">
                <a:solidFill>
                  <a:srgbClr val="141827"/>
                </a:solidFill>
                <a:latin typeface="Open Sans"/>
                <a:ea typeface="Open Sans"/>
                <a:cs typeface="Open Sans"/>
              </a:rPr>
              <a:t>In honor of Women's History Month and World Tuberculosis (TB) Day on March 24, we'll discuss the intersection of gender equity and TB and why gender-responsive care is essential to end the global TB epidemic. </a:t>
            </a:r>
            <a:endParaRPr lang="en-US" sz="2200" b="1">
              <a:solidFill>
                <a:srgbClr val="080F0F"/>
              </a:solidFill>
              <a:latin typeface="Open Sans"/>
              <a:ea typeface="Open Sans"/>
              <a:cs typeface="Open Sans"/>
            </a:endParaRPr>
          </a:p>
          <a:p>
            <a:pPr marL="0" indent="0" algn="ctr">
              <a:lnSpc>
                <a:spcPct val="113999"/>
              </a:lnSpc>
              <a:spcBef>
                <a:spcPts val="0"/>
              </a:spcBef>
              <a:spcAft>
                <a:spcPts val="1800"/>
              </a:spcAft>
              <a:buNone/>
            </a:pPr>
            <a:r>
              <a:rPr lang="en-US" sz="2200" i="0" u="sng">
                <a:solidFill>
                  <a:srgbClr val="D50032"/>
                </a:solidFill>
                <a:effectLst/>
                <a:latin typeface="Open Sans"/>
                <a:ea typeface="Open Sans"/>
                <a:cs typeface="Open Sans"/>
                <a:hlinkClick r:id="rId2"/>
              </a:rPr>
              <a:t>Register today</a:t>
            </a:r>
            <a:endParaRPr lang="en-US" sz="2200">
              <a:solidFill>
                <a:srgbClr val="141827"/>
              </a:solidFill>
              <a:latin typeface="Open Sans"/>
              <a:ea typeface="Open Sans"/>
              <a:cs typeface="Open Sans"/>
              <a:hlinkClick r:id="rId2"/>
            </a:endParaRPr>
          </a:p>
        </p:txBody>
      </p:sp>
      <p:sp>
        <p:nvSpPr>
          <p:cNvPr id="4" name="Slide Number Placeholder 3">
            <a:extLst>
              <a:ext uri="{FF2B5EF4-FFF2-40B4-BE49-F238E27FC236}">
                <a16:creationId xmlns:a16="http://schemas.microsoft.com/office/drawing/2014/main" id="{514B8450-419C-53DB-100F-70FEC8D1BA8F}"/>
              </a:ext>
            </a:extLst>
          </p:cNvPr>
          <p:cNvSpPr>
            <a:spLocks noGrp="1"/>
          </p:cNvSpPr>
          <p:nvPr>
            <p:ph type="sldNum" sz="quarter" idx="12"/>
          </p:nvPr>
        </p:nvSpPr>
        <p:spPr/>
        <p:txBody>
          <a:bodyPr/>
          <a:lstStyle/>
          <a:p>
            <a:fld id="{307E6868-079E-1649-B8D1-459B42CE4DE3}" type="slidenum">
              <a:rPr lang="en-US" smtClean="0"/>
              <a:t>39</a:t>
            </a:fld>
            <a:endParaRPr lang="en-US"/>
          </a:p>
        </p:txBody>
      </p:sp>
    </p:spTree>
    <p:extLst>
      <p:ext uri="{BB962C8B-B14F-4D97-AF65-F5344CB8AC3E}">
        <p14:creationId xmlns:p14="http://schemas.microsoft.com/office/powerpoint/2010/main" val="412866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E5956-4925-665D-C59D-639D2029664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41C15EA-AEE8-C0E3-FDD6-59CED373BA9F}"/>
              </a:ext>
            </a:extLst>
          </p:cNvPr>
          <p:cNvSpPr>
            <a:spLocks noGrp="1"/>
          </p:cNvSpPr>
          <p:nvPr>
            <p:ph sz="half" idx="2"/>
          </p:nvPr>
        </p:nvSpPr>
        <p:spPr>
          <a:xfrm>
            <a:off x="4450478" y="1791805"/>
            <a:ext cx="4038600" cy="2144400"/>
          </a:xfrm>
        </p:spPr>
        <p:txBody>
          <a:bodyPr vert="horz" lIns="91440" tIns="45720" rIns="91440" bIns="45720" rtlCol="0" anchor="t">
            <a:normAutofit/>
          </a:bodyPr>
          <a:lstStyle/>
          <a:p>
            <a:pPr marL="0" indent="0">
              <a:lnSpc>
                <a:spcPct val="114000"/>
              </a:lnSpc>
              <a:spcBef>
                <a:spcPts val="0"/>
              </a:spcBef>
              <a:spcAft>
                <a:spcPts val="1200"/>
              </a:spcAft>
              <a:buNone/>
            </a:pPr>
            <a:r>
              <a:rPr lang="en-US" b="1">
                <a:latin typeface="Open Sans"/>
                <a:ea typeface="Open Sans"/>
                <a:cs typeface="Open Sans"/>
              </a:rPr>
              <a:t>Maurine Murenga</a:t>
            </a:r>
            <a:br>
              <a:rPr lang="en-US" sz="2800" b="1">
                <a:latin typeface="Open Sans"/>
              </a:rPr>
            </a:br>
            <a:endParaRPr lang="en-US" sz="2000"/>
          </a:p>
        </p:txBody>
      </p:sp>
      <p:sp>
        <p:nvSpPr>
          <p:cNvPr id="4" name="Title 3">
            <a:extLst>
              <a:ext uri="{FF2B5EF4-FFF2-40B4-BE49-F238E27FC236}">
                <a16:creationId xmlns:a16="http://schemas.microsoft.com/office/drawing/2014/main" id="{92B65A98-1139-91C1-4CA4-E8508CF9B039}"/>
              </a:ext>
            </a:extLst>
          </p:cNvPr>
          <p:cNvSpPr>
            <a:spLocks noGrp="1"/>
          </p:cNvSpPr>
          <p:nvPr>
            <p:ph type="title"/>
          </p:nvPr>
        </p:nvSpPr>
        <p:spPr>
          <a:xfrm>
            <a:off x="871254" y="90401"/>
            <a:ext cx="7401491" cy="857250"/>
          </a:xfrm>
        </p:spPr>
        <p:txBody>
          <a:bodyPr/>
          <a:lstStyle/>
          <a:p>
            <a:r>
              <a:rPr lang="en-US">
                <a:solidFill>
                  <a:srgbClr val="D50032"/>
                </a:solidFill>
              </a:rPr>
              <a:t>Guest Speaker</a:t>
            </a:r>
          </a:p>
        </p:txBody>
      </p:sp>
      <p:sp>
        <p:nvSpPr>
          <p:cNvPr id="9" name="Slide Number Placeholder 8">
            <a:extLst>
              <a:ext uri="{FF2B5EF4-FFF2-40B4-BE49-F238E27FC236}">
                <a16:creationId xmlns:a16="http://schemas.microsoft.com/office/drawing/2014/main" id="{1387294B-0474-48AA-FE41-9C2A5FD3BEB6}"/>
              </a:ext>
            </a:extLst>
          </p:cNvPr>
          <p:cNvSpPr>
            <a:spLocks noGrp="1"/>
          </p:cNvSpPr>
          <p:nvPr>
            <p:ph type="sldNum" sz="quarter" idx="12"/>
          </p:nvPr>
        </p:nvSpPr>
        <p:spPr/>
        <p:txBody>
          <a:bodyPr/>
          <a:lstStyle/>
          <a:p>
            <a:fld id="{307E6868-079E-1649-B8D1-459B42CE4DE3}" type="slidenum">
              <a:rPr lang="en-US" smtClean="0"/>
              <a:t>4</a:t>
            </a:fld>
            <a:endParaRPr lang="en-US"/>
          </a:p>
        </p:txBody>
      </p:sp>
      <p:pic>
        <p:nvPicPr>
          <p:cNvPr id="1026" name="Picture 2" descr="A person wearing glasses and a red shirt&#10;&#10;AI-generated content may be incorrect.">
            <a:extLst>
              <a:ext uri="{FF2B5EF4-FFF2-40B4-BE49-F238E27FC236}">
                <a16:creationId xmlns:a16="http://schemas.microsoft.com/office/drawing/2014/main" id="{1D13D357-8546-E0AE-D2B0-A95C8E1F1E30}"/>
              </a:ext>
            </a:extLst>
          </p:cNvPr>
          <p:cNvPicPr>
            <a:picLocks noChangeAspect="1" noChangeArrowheads="1"/>
          </p:cNvPicPr>
          <p:nvPr/>
        </p:nvPicPr>
        <p:blipFill>
          <a:blip r:embed="rId2"/>
          <a:srcRect/>
          <a:stretch>
            <a:fillRect/>
          </a:stretch>
        </p:blipFill>
        <p:spPr bwMode="auto">
          <a:xfrm>
            <a:off x="1655725" y="1283630"/>
            <a:ext cx="2794753" cy="279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4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DEB2B-2801-F40D-F6BC-526CBD1FB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67738-D9AF-FF93-C0EB-C40357643029}"/>
              </a:ext>
            </a:extLst>
          </p:cNvPr>
          <p:cNvSpPr>
            <a:spLocks noGrp="1"/>
          </p:cNvSpPr>
          <p:nvPr>
            <p:ph type="title"/>
          </p:nvPr>
        </p:nvSpPr>
        <p:spPr>
          <a:xfrm>
            <a:off x="871254" y="102393"/>
            <a:ext cx="7401491" cy="653607"/>
          </a:xfrm>
        </p:spPr>
        <p:txBody>
          <a:bodyPr>
            <a:normAutofit/>
          </a:bodyPr>
          <a:lstStyle/>
          <a:p>
            <a:r>
              <a:rPr lang="en-US" sz="2800">
                <a:solidFill>
                  <a:srgbClr val="D50032"/>
                </a:solidFill>
                <a:latin typeface="Open Sans"/>
                <a:ea typeface="Open Sans"/>
                <a:cs typeface="Open Sans"/>
              </a:rPr>
              <a:t>New Advocate Orientations</a:t>
            </a:r>
            <a:endParaRPr lang="en-US" sz="3200">
              <a:solidFill>
                <a:srgbClr val="D50032"/>
              </a:solidFill>
              <a:latin typeface="Open Sans"/>
              <a:ea typeface="Open Sans"/>
              <a:cs typeface="Open Sans"/>
            </a:endParaRPr>
          </a:p>
        </p:txBody>
      </p:sp>
      <p:sp>
        <p:nvSpPr>
          <p:cNvPr id="3" name="Content Placeholder 2">
            <a:extLst>
              <a:ext uri="{FF2B5EF4-FFF2-40B4-BE49-F238E27FC236}">
                <a16:creationId xmlns:a16="http://schemas.microsoft.com/office/drawing/2014/main" id="{DF7EAE4B-C723-2F89-DCB3-EFC3F1F3FD1D}"/>
              </a:ext>
            </a:extLst>
          </p:cNvPr>
          <p:cNvSpPr>
            <a:spLocks noGrp="1"/>
          </p:cNvSpPr>
          <p:nvPr>
            <p:ph idx="1"/>
          </p:nvPr>
        </p:nvSpPr>
        <p:spPr>
          <a:xfrm>
            <a:off x="257161" y="1064608"/>
            <a:ext cx="8550301" cy="3624659"/>
          </a:xfrm>
        </p:spPr>
        <p:txBody>
          <a:bodyPr vert="horz" lIns="91440" tIns="45720" rIns="91440" bIns="45720" rtlCol="0" anchor="t">
            <a:noAutofit/>
          </a:bodyPr>
          <a:lstStyle/>
          <a:p>
            <a:pPr algn="ctr">
              <a:buNone/>
            </a:pPr>
            <a:r>
              <a:rPr lang="en-US" sz="2400" b="1">
                <a:solidFill>
                  <a:srgbClr val="000000"/>
                </a:solidFill>
                <a:latin typeface="Open Sans"/>
                <a:ea typeface="Open Sans"/>
                <a:cs typeface="Open Sans"/>
              </a:rPr>
              <a:t>Tuesday, March 4, 1:00 ET</a:t>
            </a:r>
            <a:endParaRPr lang="en-US" sz="2400">
              <a:solidFill>
                <a:srgbClr val="000000"/>
              </a:solidFill>
              <a:latin typeface="Open Sans"/>
              <a:ea typeface="Open Sans"/>
              <a:cs typeface="Open Sans"/>
            </a:endParaRPr>
          </a:p>
          <a:p>
            <a:pPr algn="ctr">
              <a:buNone/>
            </a:pPr>
            <a:r>
              <a:rPr lang="en-US" sz="2400" b="1">
                <a:solidFill>
                  <a:srgbClr val="000000"/>
                </a:solidFill>
                <a:latin typeface="Open Sans"/>
                <a:ea typeface="Open Sans"/>
                <a:cs typeface="Open Sans"/>
              </a:rPr>
              <a:t>Wednesday, March 12, 8:00 ET</a:t>
            </a:r>
            <a:endParaRPr lang="en-US" sz="2400">
              <a:solidFill>
                <a:srgbClr val="000000"/>
              </a:solidFill>
              <a:latin typeface="Open Sans"/>
              <a:ea typeface="Open Sans"/>
              <a:cs typeface="Open Sans"/>
            </a:endParaRPr>
          </a:p>
          <a:p>
            <a:pPr marL="0" indent="0" algn="ctr">
              <a:lnSpc>
                <a:spcPct val="113999"/>
              </a:lnSpc>
              <a:spcBef>
                <a:spcPts val="0"/>
              </a:spcBef>
              <a:spcAft>
                <a:spcPts val="1200"/>
              </a:spcAft>
              <a:buNone/>
            </a:pPr>
            <a:endParaRPr lang="en-US" sz="900">
              <a:solidFill>
                <a:srgbClr val="141827"/>
              </a:solidFill>
              <a:latin typeface="Open Sans"/>
              <a:ea typeface="Open Sans"/>
              <a:cs typeface="Open Sans"/>
            </a:endParaRPr>
          </a:p>
          <a:p>
            <a:pPr marL="0" indent="0" algn="ctr">
              <a:lnSpc>
                <a:spcPct val="113999"/>
              </a:lnSpc>
              <a:spcBef>
                <a:spcPts val="0"/>
              </a:spcBef>
              <a:spcAft>
                <a:spcPts val="1200"/>
              </a:spcAft>
              <a:buNone/>
            </a:pPr>
            <a:r>
              <a:rPr lang="en-US" sz="2000" b="0" i="0">
                <a:solidFill>
                  <a:srgbClr val="141827"/>
                </a:solidFill>
                <a:effectLst/>
                <a:latin typeface="Open Sans"/>
                <a:ea typeface="Open Sans"/>
                <a:cs typeface="Open Sans"/>
              </a:rPr>
              <a:t>In </a:t>
            </a:r>
            <a:r>
              <a:rPr lang="en-US" sz="2000">
                <a:solidFill>
                  <a:srgbClr val="141827"/>
                </a:solidFill>
                <a:latin typeface="Open Sans"/>
                <a:ea typeface="Open Sans"/>
                <a:cs typeface="Open Sans"/>
              </a:rPr>
              <a:t>this</a:t>
            </a:r>
            <a:r>
              <a:rPr lang="en-US" sz="2000" b="0" i="0">
                <a:solidFill>
                  <a:srgbClr val="141827"/>
                </a:solidFill>
                <a:effectLst/>
                <a:latin typeface="Open Sans"/>
                <a:ea typeface="Open Sans"/>
                <a:cs typeface="Open Sans"/>
              </a:rPr>
              <a:t> 60-minute orientation, you will learn about our advocacy model, current campaigns, and opportunities to be a volunteer with RESULTS. </a:t>
            </a:r>
            <a:endParaRPr lang="en-US">
              <a:latin typeface="Open Sans"/>
              <a:ea typeface="Open Sans"/>
              <a:cs typeface="Open Sans"/>
            </a:endParaRPr>
          </a:p>
          <a:p>
            <a:pPr marL="0" indent="0" algn="ctr">
              <a:lnSpc>
                <a:spcPct val="113999"/>
              </a:lnSpc>
              <a:spcBef>
                <a:spcPts val="0"/>
              </a:spcBef>
              <a:spcAft>
                <a:spcPts val="1200"/>
              </a:spcAft>
              <a:buNone/>
            </a:pPr>
            <a:r>
              <a:rPr lang="en-US" sz="2800">
                <a:solidFill>
                  <a:srgbClr val="D50032"/>
                </a:solidFill>
                <a:latin typeface="Open Sans"/>
                <a:ea typeface="Open Sans"/>
                <a:cs typeface="Open Sans"/>
                <a:hlinkClick r:id="rId2"/>
              </a:rPr>
              <a:t>Register today!</a:t>
            </a:r>
            <a:endParaRPr lang="en-US" sz="2800">
              <a:hlinkClick r:id="rId2"/>
            </a:endParaRPr>
          </a:p>
          <a:p>
            <a:pPr marL="0" indent="0" algn="ctr">
              <a:lnSpc>
                <a:spcPct val="113999"/>
              </a:lnSpc>
              <a:spcBef>
                <a:spcPts val="0"/>
              </a:spcBef>
              <a:spcAft>
                <a:spcPts val="1200"/>
              </a:spcAft>
              <a:buNone/>
            </a:pPr>
            <a:r>
              <a:rPr lang="en-US" sz="1600">
                <a:solidFill>
                  <a:srgbClr val="141827"/>
                </a:solidFill>
                <a:latin typeface="Open Sans"/>
                <a:ea typeface="Open Sans"/>
                <a:cs typeface="Open Sans"/>
              </a:rPr>
              <a:t>Please</a:t>
            </a:r>
            <a:r>
              <a:rPr lang="en-US" sz="1600" b="0" i="0">
                <a:solidFill>
                  <a:srgbClr val="141827"/>
                </a:solidFill>
                <a:effectLst/>
                <a:latin typeface="Open Sans"/>
                <a:ea typeface="Open Sans"/>
                <a:cs typeface="Open Sans"/>
              </a:rPr>
              <a:t> reach out to Alicia Stromberg with any questions </a:t>
            </a:r>
            <a:r>
              <a:rPr lang="en-US" sz="1600" b="0" i="0" u="none" strike="noStrike">
                <a:solidFill>
                  <a:srgbClr val="D50032"/>
                </a:solidFill>
                <a:effectLst/>
                <a:latin typeface="Open Sans"/>
                <a:ea typeface="Open Sans"/>
                <a:cs typeface="Open Sans"/>
                <a:hlinkClick r:id="rId3"/>
              </a:rPr>
              <a:t>astromberg@results.org</a:t>
            </a:r>
            <a:r>
              <a:rPr lang="en-US" sz="1600" b="0" i="0">
                <a:solidFill>
                  <a:srgbClr val="141827"/>
                </a:solidFill>
                <a:effectLst/>
                <a:latin typeface="Open Sans"/>
                <a:ea typeface="Open Sans"/>
                <a:cs typeface="Open Sans"/>
              </a:rPr>
              <a:t>.</a:t>
            </a:r>
            <a:r>
              <a:rPr lang="en-US" sz="1600">
                <a:solidFill>
                  <a:srgbClr val="141827"/>
                </a:solidFill>
                <a:latin typeface="Open Sans"/>
                <a:ea typeface="Open Sans"/>
                <a:cs typeface="Open Sans"/>
              </a:rPr>
              <a:t> </a:t>
            </a:r>
            <a:endParaRPr lang="en-US" sz="1600"/>
          </a:p>
          <a:p>
            <a:pPr marL="0" indent="0" algn="ctr">
              <a:lnSpc>
                <a:spcPct val="112999"/>
              </a:lnSpc>
              <a:spcBef>
                <a:spcPts val="0"/>
              </a:spcBef>
              <a:buNone/>
            </a:pPr>
            <a:endParaRPr lang="en-US" sz="2000">
              <a:solidFill>
                <a:srgbClr val="141827"/>
              </a:solidFill>
            </a:endParaRPr>
          </a:p>
        </p:txBody>
      </p:sp>
      <p:sp>
        <p:nvSpPr>
          <p:cNvPr id="4" name="Slide Number Placeholder 3">
            <a:extLst>
              <a:ext uri="{FF2B5EF4-FFF2-40B4-BE49-F238E27FC236}">
                <a16:creationId xmlns:a16="http://schemas.microsoft.com/office/drawing/2014/main" id="{2C8D8B2C-3C90-73EC-8F7D-E5A990452C42}"/>
              </a:ext>
            </a:extLst>
          </p:cNvPr>
          <p:cNvSpPr>
            <a:spLocks noGrp="1"/>
          </p:cNvSpPr>
          <p:nvPr>
            <p:ph type="sldNum" sz="quarter" idx="12"/>
          </p:nvPr>
        </p:nvSpPr>
        <p:spPr/>
        <p:txBody>
          <a:bodyPr/>
          <a:lstStyle/>
          <a:p>
            <a:fld id="{307E6868-079E-1649-B8D1-459B42CE4DE3}" type="slidenum">
              <a:rPr lang="en-US" smtClean="0"/>
              <a:t>40</a:t>
            </a:fld>
            <a:endParaRPr lang="en-US"/>
          </a:p>
        </p:txBody>
      </p:sp>
    </p:spTree>
    <p:extLst>
      <p:ext uri="{BB962C8B-B14F-4D97-AF65-F5344CB8AC3E}">
        <p14:creationId xmlns:p14="http://schemas.microsoft.com/office/powerpoint/2010/main" val="2207030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AD45-5D48-EB00-772C-72982542D432}"/>
              </a:ext>
            </a:extLst>
          </p:cNvPr>
          <p:cNvSpPr>
            <a:spLocks noGrp="1"/>
          </p:cNvSpPr>
          <p:nvPr>
            <p:ph type="title"/>
          </p:nvPr>
        </p:nvSpPr>
        <p:spPr>
          <a:xfrm>
            <a:off x="871254" y="66967"/>
            <a:ext cx="7401491" cy="857250"/>
          </a:xfrm>
        </p:spPr>
        <p:txBody>
          <a:bodyPr>
            <a:normAutofit/>
          </a:bodyPr>
          <a:lstStyle/>
          <a:p>
            <a:r>
              <a:rPr lang="en-US" sz="3200">
                <a:solidFill>
                  <a:srgbClr val="D50032"/>
                </a:solidFill>
                <a:latin typeface="Open Sans"/>
                <a:ea typeface="Open Sans"/>
                <a:cs typeface="Open Sans"/>
              </a:rPr>
              <a:t>Partnership Calls</a:t>
            </a:r>
            <a:endParaRPr lang="en-US" sz="3200">
              <a:solidFill>
                <a:srgbClr val="D50032"/>
              </a:solidFill>
            </a:endParaRPr>
          </a:p>
        </p:txBody>
      </p:sp>
      <p:sp>
        <p:nvSpPr>
          <p:cNvPr id="3" name="Content Placeholder 2">
            <a:extLst>
              <a:ext uri="{FF2B5EF4-FFF2-40B4-BE49-F238E27FC236}">
                <a16:creationId xmlns:a16="http://schemas.microsoft.com/office/drawing/2014/main" id="{0BB160CF-9C38-925A-4F75-D40B34EFCE8B}"/>
              </a:ext>
            </a:extLst>
          </p:cNvPr>
          <p:cNvSpPr>
            <a:spLocks noGrp="1"/>
          </p:cNvSpPr>
          <p:nvPr>
            <p:ph idx="1"/>
          </p:nvPr>
        </p:nvSpPr>
        <p:spPr>
          <a:xfrm>
            <a:off x="457200" y="1148504"/>
            <a:ext cx="8229600" cy="3394472"/>
          </a:xfrm>
        </p:spPr>
        <p:txBody>
          <a:bodyPr vert="horz" lIns="91440" tIns="45720" rIns="91440" bIns="45720" rtlCol="0" anchor="t">
            <a:noAutofit/>
          </a:bodyPr>
          <a:lstStyle/>
          <a:p>
            <a:pPr marL="0" indent="0" algn="ctr">
              <a:lnSpc>
                <a:spcPct val="113000"/>
              </a:lnSpc>
              <a:spcBef>
                <a:spcPts val="0"/>
              </a:spcBef>
              <a:buNone/>
            </a:pPr>
            <a:r>
              <a:rPr lang="en-US" sz="2400" b="1">
                <a:latin typeface="Open Sans"/>
                <a:ea typeface="Open Sans"/>
                <a:cs typeface="Segoe UI"/>
              </a:rPr>
              <a:t>Global Allies (Returned Peace Corps Volunteers) Webinar</a:t>
            </a:r>
            <a:endParaRPr lang="en-US" sz="2400" b="1">
              <a:cs typeface="Segoe UI"/>
            </a:endParaRPr>
          </a:p>
          <a:p>
            <a:pPr marL="0" indent="0" algn="ctr">
              <a:lnSpc>
                <a:spcPct val="112999"/>
              </a:lnSpc>
              <a:spcBef>
                <a:spcPts val="0"/>
              </a:spcBef>
              <a:buNone/>
            </a:pPr>
            <a:r>
              <a:rPr lang="en-US" sz="2400">
                <a:latin typeface="Open Sans"/>
                <a:ea typeface="Open Sans"/>
                <a:cs typeface="Open Sans"/>
              </a:rPr>
              <a:t>Thursday, March 13, 8:30 p.m. ET</a:t>
            </a:r>
            <a:endParaRPr lang="en-US">
              <a:ea typeface="Open Sans"/>
            </a:endParaRPr>
          </a:p>
          <a:p>
            <a:pPr marL="0" indent="0" algn="ctr">
              <a:lnSpc>
                <a:spcPct val="112999"/>
              </a:lnSpc>
              <a:spcBef>
                <a:spcPts val="0"/>
              </a:spcBef>
              <a:buNone/>
            </a:pPr>
            <a:r>
              <a:rPr lang="en-US" sz="2400">
                <a:latin typeface="Open Sans"/>
                <a:ea typeface="Open Sans"/>
                <a:cs typeface="Open Sans"/>
                <a:hlinkClick r:id="rId2"/>
              </a:rPr>
              <a:t>Click for more details</a:t>
            </a:r>
            <a:r>
              <a:rPr lang="en-US" sz="2400">
                <a:latin typeface="Open Sans"/>
                <a:ea typeface="Open Sans"/>
                <a:cs typeface="Open Sans"/>
              </a:rPr>
              <a:t>.</a:t>
            </a:r>
          </a:p>
          <a:p>
            <a:pPr marL="0" indent="0" algn="ctr">
              <a:lnSpc>
                <a:spcPct val="112999"/>
              </a:lnSpc>
              <a:spcBef>
                <a:spcPts val="0"/>
              </a:spcBef>
              <a:buNone/>
            </a:pPr>
            <a:endParaRPr lang="en-US" sz="2400" b="1">
              <a:cs typeface="Segoe UI"/>
            </a:endParaRPr>
          </a:p>
          <a:p>
            <a:pPr marL="0" indent="0" algn="ctr">
              <a:lnSpc>
                <a:spcPct val="112999"/>
              </a:lnSpc>
              <a:spcBef>
                <a:spcPts val="0"/>
              </a:spcBef>
              <a:buNone/>
            </a:pPr>
            <a:r>
              <a:rPr lang="en-US" sz="2400" b="1">
                <a:latin typeface="Open Sans"/>
                <a:ea typeface="Open Sans"/>
                <a:cs typeface="Open Sans"/>
              </a:rPr>
              <a:t>Together Women Rise Partnership Webinar</a:t>
            </a:r>
            <a:endParaRPr lang="en-US" sz="2400">
              <a:latin typeface="Open Sans"/>
              <a:ea typeface="Open Sans"/>
              <a:cs typeface="Open Sans"/>
            </a:endParaRPr>
          </a:p>
          <a:p>
            <a:pPr marL="0" indent="0" algn="ctr">
              <a:lnSpc>
                <a:spcPct val="112999"/>
              </a:lnSpc>
              <a:spcBef>
                <a:spcPts val="0"/>
              </a:spcBef>
              <a:buNone/>
            </a:pPr>
            <a:r>
              <a:rPr lang="en-US" sz="2400">
                <a:latin typeface="Open Sans"/>
                <a:ea typeface="Open Sans"/>
                <a:cs typeface="Open Sans"/>
              </a:rPr>
              <a:t>Tuesday, March 18, 8:30 p.m. ET</a:t>
            </a:r>
          </a:p>
          <a:p>
            <a:pPr marL="0" indent="0" algn="ctr">
              <a:lnSpc>
                <a:spcPct val="113999"/>
              </a:lnSpc>
              <a:spcBef>
                <a:spcPts val="0"/>
              </a:spcBef>
              <a:spcAft>
                <a:spcPts val="1200"/>
              </a:spcAft>
              <a:buNone/>
            </a:pPr>
            <a:r>
              <a:rPr lang="en-US" sz="2400">
                <a:latin typeface="Open Sans"/>
                <a:ea typeface="Open Sans"/>
                <a:cs typeface="Open Sans"/>
                <a:hlinkClick r:id="rId3"/>
              </a:rPr>
              <a:t>Click to learn more</a:t>
            </a:r>
            <a:r>
              <a:rPr lang="en-US" sz="2400">
                <a:latin typeface="Open Sans"/>
                <a:ea typeface="Open Sans"/>
                <a:cs typeface="Open Sans"/>
              </a:rPr>
              <a:t>.</a:t>
            </a:r>
          </a:p>
        </p:txBody>
      </p:sp>
      <p:sp>
        <p:nvSpPr>
          <p:cNvPr id="4" name="Slide Number Placeholder 3">
            <a:extLst>
              <a:ext uri="{FF2B5EF4-FFF2-40B4-BE49-F238E27FC236}">
                <a16:creationId xmlns:a16="http://schemas.microsoft.com/office/drawing/2014/main" id="{564B4D42-6B57-993B-0140-3F4AE4C50906}"/>
              </a:ext>
            </a:extLst>
          </p:cNvPr>
          <p:cNvSpPr>
            <a:spLocks noGrp="1"/>
          </p:cNvSpPr>
          <p:nvPr>
            <p:ph type="sldNum" sz="quarter" idx="12"/>
          </p:nvPr>
        </p:nvSpPr>
        <p:spPr/>
        <p:txBody>
          <a:bodyPr/>
          <a:lstStyle/>
          <a:p>
            <a:fld id="{307E6868-079E-1649-B8D1-459B42CE4DE3}" type="slidenum">
              <a:rPr lang="en-US" smtClean="0"/>
              <a:t>41</a:t>
            </a:fld>
            <a:endParaRPr lang="en-US"/>
          </a:p>
        </p:txBody>
      </p:sp>
    </p:spTree>
    <p:extLst>
      <p:ext uri="{BB962C8B-B14F-4D97-AF65-F5344CB8AC3E}">
        <p14:creationId xmlns:p14="http://schemas.microsoft.com/office/powerpoint/2010/main" val="2600789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71254" y="102393"/>
            <a:ext cx="7401491" cy="857250"/>
          </a:xfrm>
        </p:spPr>
        <p:txBody>
          <a:bodyPr>
            <a:normAutofit/>
          </a:bodyPr>
          <a:lstStyle/>
          <a:p>
            <a:r>
              <a:rPr lang="en-US" sz="3200">
                <a:solidFill>
                  <a:srgbClr val="D50032"/>
                </a:solidFill>
                <a:latin typeface="Open Sans"/>
                <a:ea typeface="Open Sans"/>
                <a:cs typeface="Open Sans"/>
              </a:rPr>
              <a:t>Monthly Support Calls</a:t>
            </a:r>
            <a:endParaRPr lang="en-US" sz="3200">
              <a:solidFill>
                <a:srgbClr val="D50032"/>
              </a:solidFill>
            </a:endParaRPr>
          </a:p>
        </p:txBody>
      </p:sp>
      <p:sp>
        <p:nvSpPr>
          <p:cNvPr id="3" name="Content Placeholder 2">
            <a:extLst>
              <a:ext uri="{FF2B5EF4-FFF2-40B4-BE49-F238E27FC236}">
                <a16:creationId xmlns:a16="http://schemas.microsoft.com/office/drawing/2014/main" id="{71370B6C-FA83-D90F-6154-B339BF1DB15C}"/>
              </a:ext>
            </a:extLst>
          </p:cNvPr>
          <p:cNvSpPr>
            <a:spLocks noGrp="1"/>
          </p:cNvSpPr>
          <p:nvPr>
            <p:ph idx="1"/>
          </p:nvPr>
        </p:nvSpPr>
        <p:spPr>
          <a:xfrm>
            <a:off x="457200" y="1184971"/>
            <a:ext cx="8229600" cy="2597157"/>
          </a:xfrm>
        </p:spPr>
        <p:txBody>
          <a:bodyPr vert="horz" lIns="91440" tIns="45720" rIns="91440" bIns="45720" rtlCol="0" anchor="t">
            <a:noAutofit/>
          </a:bodyPr>
          <a:lstStyle/>
          <a:p>
            <a:pPr marL="0" indent="0" algn="ctr">
              <a:spcBef>
                <a:spcPts val="0"/>
              </a:spcBef>
              <a:buNone/>
            </a:pPr>
            <a:r>
              <a:rPr lang="en-US" sz="2200" b="1">
                <a:latin typeface="Open Sans"/>
                <a:ea typeface="Open Sans"/>
                <a:cs typeface="Open Sans"/>
              </a:rPr>
              <a:t>U.S. Poverty Free Agents</a:t>
            </a:r>
            <a:endParaRPr lang="en-US" sz="2200">
              <a:latin typeface="Open Sans"/>
              <a:ea typeface="Open Sans"/>
              <a:cs typeface="Open Sans"/>
            </a:endParaRPr>
          </a:p>
          <a:p>
            <a:pPr marL="0" indent="0" algn="ctr">
              <a:spcBef>
                <a:spcPts val="0"/>
              </a:spcBef>
              <a:buNone/>
            </a:pPr>
            <a:r>
              <a:rPr lang="en-US" sz="2200">
                <a:latin typeface="Open Sans"/>
                <a:ea typeface="Open Sans"/>
                <a:cs typeface="Open Sans"/>
              </a:rPr>
              <a:t>Tuesday, March 18, 1:00 p.m. ET</a:t>
            </a:r>
          </a:p>
          <a:p>
            <a:pPr marL="0" indent="0" algn="ctr">
              <a:spcBef>
                <a:spcPts val="0"/>
              </a:spcBef>
              <a:buNone/>
            </a:pPr>
            <a:r>
              <a:rPr lang="en-US" sz="2200">
                <a:latin typeface="Open Sans"/>
                <a:ea typeface="Open Sans"/>
                <a:cs typeface="Open Sans"/>
              </a:rPr>
              <a:t>Contact Jos Linn at </a:t>
            </a:r>
            <a:r>
              <a:rPr lang="en-US" sz="2200">
                <a:latin typeface="Open Sans"/>
                <a:ea typeface="Open Sans"/>
                <a:cs typeface="Open Sans"/>
                <a:hlinkClick r:id="rId2"/>
              </a:rPr>
              <a:t>jlinn@results.org</a:t>
            </a:r>
            <a:r>
              <a:rPr lang="en-US" sz="2200">
                <a:latin typeface="Open Sans"/>
                <a:ea typeface="Open Sans"/>
                <a:cs typeface="Open Sans"/>
              </a:rPr>
              <a:t> for information.</a:t>
            </a:r>
          </a:p>
          <a:p>
            <a:pPr marL="0" indent="0" algn="ctr">
              <a:spcBef>
                <a:spcPts val="0"/>
              </a:spcBef>
              <a:buNone/>
            </a:pPr>
            <a:endParaRPr lang="en-US" sz="2200" b="1">
              <a:latin typeface="Open Sans"/>
              <a:ea typeface="Open Sans"/>
              <a:cs typeface="Open Sans"/>
            </a:endParaRPr>
          </a:p>
          <a:p>
            <a:pPr marL="0" indent="0" algn="ctr">
              <a:spcBef>
                <a:spcPts val="0"/>
              </a:spcBef>
              <a:buNone/>
            </a:pPr>
            <a:r>
              <a:rPr lang="en-US" sz="2200" b="1">
                <a:latin typeface="Open Sans"/>
                <a:ea typeface="Open Sans"/>
                <a:cs typeface="Open Sans"/>
              </a:rPr>
              <a:t>Global Poverty Free Agents</a:t>
            </a:r>
          </a:p>
          <a:p>
            <a:pPr marL="0" indent="0" algn="ctr">
              <a:spcBef>
                <a:spcPts val="0"/>
              </a:spcBef>
              <a:buNone/>
            </a:pPr>
            <a:r>
              <a:rPr lang="en-US" sz="2200">
                <a:latin typeface="Open Sans"/>
                <a:ea typeface="Open Sans"/>
                <a:cs typeface="Open Sans"/>
              </a:rPr>
              <a:t>Meeting TBD</a:t>
            </a:r>
            <a:endParaRPr lang="en-US" sz="2200"/>
          </a:p>
          <a:p>
            <a:pPr marL="0" indent="0" algn="ctr">
              <a:spcBef>
                <a:spcPts val="0"/>
              </a:spcBef>
              <a:buNone/>
            </a:pPr>
            <a:r>
              <a:rPr lang="en-US" sz="2200">
                <a:latin typeface="Open Sans"/>
                <a:ea typeface="Open Sans"/>
                <a:cs typeface="Open Sans"/>
              </a:rPr>
              <a:t>Contact Lisa Marchal (</a:t>
            </a:r>
            <a:r>
              <a:rPr lang="en-US" sz="2200">
                <a:latin typeface="Open Sans"/>
                <a:ea typeface="Open Sans"/>
                <a:cs typeface="Open Sans"/>
                <a:hlinkClick r:id="rId3"/>
              </a:rPr>
              <a:t>lmarchal@results.org</a:t>
            </a:r>
            <a:r>
              <a:rPr lang="en-US" sz="2200">
                <a:latin typeface="Open Sans"/>
                <a:ea typeface="Open Sans"/>
                <a:cs typeface="Open Sans"/>
              </a:rPr>
              <a:t>) for more information.</a:t>
            </a: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42</a:t>
            </a:fld>
            <a:endParaRPr lang="en-US"/>
          </a:p>
        </p:txBody>
      </p:sp>
    </p:spTree>
    <p:extLst>
      <p:ext uri="{BB962C8B-B14F-4D97-AF65-F5344CB8AC3E}">
        <p14:creationId xmlns:p14="http://schemas.microsoft.com/office/powerpoint/2010/main" val="2998749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E79E-AA50-CD3D-641A-CAB26E211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7AED9-716B-1B1F-BD90-935D9FB65772}"/>
              </a:ext>
            </a:extLst>
          </p:cNvPr>
          <p:cNvSpPr>
            <a:spLocks noGrp="1"/>
          </p:cNvSpPr>
          <p:nvPr>
            <p:ph type="title"/>
          </p:nvPr>
        </p:nvSpPr>
        <p:spPr>
          <a:xfrm>
            <a:off x="871254" y="102393"/>
            <a:ext cx="7401491" cy="857250"/>
          </a:xfrm>
        </p:spPr>
        <p:txBody>
          <a:bodyPr>
            <a:normAutofit/>
          </a:bodyPr>
          <a:lstStyle/>
          <a:p>
            <a:r>
              <a:rPr lang="en-US" sz="3200">
                <a:solidFill>
                  <a:srgbClr val="D50032"/>
                </a:solidFill>
                <a:latin typeface="Open Sans"/>
                <a:ea typeface="Open Sans"/>
                <a:cs typeface="Open Sans"/>
              </a:rPr>
              <a:t>Monthly Support Calls</a:t>
            </a:r>
            <a:endParaRPr lang="en-US" sz="3200">
              <a:solidFill>
                <a:srgbClr val="D50032"/>
              </a:solidFill>
            </a:endParaRPr>
          </a:p>
        </p:txBody>
      </p:sp>
      <p:sp>
        <p:nvSpPr>
          <p:cNvPr id="3" name="Content Placeholder 2">
            <a:extLst>
              <a:ext uri="{FF2B5EF4-FFF2-40B4-BE49-F238E27FC236}">
                <a16:creationId xmlns:a16="http://schemas.microsoft.com/office/drawing/2014/main" id="{986128F7-8835-EDCF-EECF-0423338A0346}"/>
              </a:ext>
            </a:extLst>
          </p:cNvPr>
          <p:cNvSpPr>
            <a:spLocks noGrp="1"/>
          </p:cNvSpPr>
          <p:nvPr>
            <p:ph idx="1"/>
          </p:nvPr>
        </p:nvSpPr>
        <p:spPr>
          <a:xfrm>
            <a:off x="347398" y="1103643"/>
            <a:ext cx="8449201" cy="3394472"/>
          </a:xfrm>
        </p:spPr>
        <p:txBody>
          <a:bodyPr vert="horz" lIns="91440" tIns="45720" rIns="91440" bIns="45720" rtlCol="0" anchor="t">
            <a:noAutofit/>
          </a:bodyPr>
          <a:lstStyle/>
          <a:p>
            <a:pPr marL="0" indent="0" algn="ctr">
              <a:spcBef>
                <a:spcPts val="0"/>
              </a:spcBef>
              <a:buNone/>
            </a:pPr>
            <a:r>
              <a:rPr lang="en-US" sz="2200" b="1">
                <a:latin typeface="Open Sans"/>
                <a:ea typeface="Open Sans"/>
                <a:cs typeface="Open Sans"/>
              </a:rPr>
              <a:t>Media Office Hour</a:t>
            </a:r>
          </a:p>
          <a:p>
            <a:pPr marL="0" indent="0" algn="ctr">
              <a:spcBef>
                <a:spcPts val="0"/>
              </a:spcBef>
              <a:buNone/>
            </a:pPr>
            <a:r>
              <a:rPr lang="en-US" sz="2200">
                <a:latin typeface="Open Sans"/>
                <a:ea typeface="Open Sans"/>
                <a:cs typeface="Open Sans"/>
              </a:rPr>
              <a:t>Wednesday, March 19, 2:00-3:00 p.m. ET</a:t>
            </a:r>
            <a:endParaRPr lang="en-US" sz="2200"/>
          </a:p>
          <a:p>
            <a:pPr marL="0" indent="0" algn="ctr">
              <a:spcBef>
                <a:spcPts val="0"/>
              </a:spcBef>
              <a:buNone/>
            </a:pPr>
            <a:r>
              <a:rPr lang="en-US" sz="2200">
                <a:latin typeface="Open Sans"/>
                <a:ea typeface="Open Sans"/>
                <a:cs typeface="Open Sans"/>
              </a:rPr>
              <a:t>Join at </a:t>
            </a:r>
            <a:r>
              <a:rPr lang="en-US" sz="2200">
                <a:latin typeface="Open Sans"/>
                <a:ea typeface="Open Sans"/>
                <a:cs typeface="Open Sans"/>
                <a:hlinkClick r:id="rId2"/>
              </a:rPr>
              <a:t>https://results.zoom.us/j/93668005494</a:t>
            </a:r>
            <a:r>
              <a:rPr lang="en-US" sz="2200">
                <a:latin typeface="Open Sans"/>
                <a:ea typeface="Open Sans"/>
                <a:cs typeface="Open Sans"/>
              </a:rPr>
              <a:t> or call (312) 626-6799, meeting ID 936 6800 5494.</a:t>
            </a:r>
          </a:p>
          <a:p>
            <a:pPr marL="0" indent="0" algn="ctr">
              <a:spcBef>
                <a:spcPts val="0"/>
              </a:spcBef>
              <a:buNone/>
            </a:pPr>
            <a:endParaRPr lang="en-US" sz="2200">
              <a:latin typeface="Open Sans"/>
              <a:ea typeface="Open Sans"/>
              <a:cs typeface="Open Sans"/>
            </a:endParaRPr>
          </a:p>
          <a:p>
            <a:pPr marL="0" indent="0" algn="ctr">
              <a:spcBef>
                <a:spcPts val="0"/>
              </a:spcBef>
              <a:buNone/>
            </a:pPr>
            <a:r>
              <a:rPr lang="en-US" sz="2200" b="1">
                <a:latin typeface="Open Sans"/>
                <a:ea typeface="Open Sans"/>
                <a:cs typeface="Open Sans"/>
              </a:rPr>
              <a:t>Action Network Power Hour</a:t>
            </a:r>
          </a:p>
          <a:p>
            <a:pPr marL="0" indent="0" algn="ctr">
              <a:spcBef>
                <a:spcPts val="0"/>
              </a:spcBef>
              <a:buNone/>
            </a:pPr>
            <a:r>
              <a:rPr lang="en-US" sz="2200" i="0">
                <a:solidFill>
                  <a:srgbClr val="080F0F"/>
                </a:solidFill>
                <a:effectLst/>
                <a:latin typeface="Open Sans"/>
                <a:ea typeface="Open Sans"/>
                <a:cs typeface="Open Sans"/>
              </a:rPr>
              <a:t>Thursday, </a:t>
            </a:r>
            <a:r>
              <a:rPr lang="en-US" sz="2200">
                <a:solidFill>
                  <a:srgbClr val="080F0F"/>
                </a:solidFill>
                <a:latin typeface="Open Sans"/>
                <a:ea typeface="Open Sans"/>
                <a:cs typeface="Open Sans"/>
              </a:rPr>
              <a:t>March 27, 12:30 p.m. </a:t>
            </a:r>
            <a:r>
              <a:rPr lang="en-US" sz="2200" i="0">
                <a:solidFill>
                  <a:srgbClr val="080F0F"/>
                </a:solidFill>
                <a:effectLst/>
                <a:latin typeface="Open Sans"/>
                <a:ea typeface="Open Sans"/>
                <a:cs typeface="Open Sans"/>
              </a:rPr>
              <a:t>ET or 8:00 p.m.</a:t>
            </a:r>
            <a:r>
              <a:rPr lang="en-US" sz="2200">
                <a:solidFill>
                  <a:srgbClr val="080F0F"/>
                </a:solidFill>
                <a:latin typeface="Open Sans"/>
                <a:ea typeface="Open Sans"/>
                <a:cs typeface="Open Sans"/>
              </a:rPr>
              <a:t> ET (choose one)</a:t>
            </a:r>
          </a:p>
          <a:p>
            <a:pPr marL="0" indent="0" algn="ctr">
              <a:spcBef>
                <a:spcPts val="0"/>
              </a:spcBef>
              <a:buNone/>
            </a:pPr>
            <a:r>
              <a:rPr lang="en-US" sz="2200" b="0" i="0">
                <a:solidFill>
                  <a:srgbClr val="080F0F"/>
                </a:solidFill>
                <a:effectLst/>
                <a:latin typeface="Open Sans"/>
                <a:ea typeface="Open Sans"/>
                <a:cs typeface="Open Sans"/>
              </a:rPr>
              <a:t>Join via </a:t>
            </a:r>
            <a:r>
              <a:rPr lang="en-US" sz="2200" b="0" i="0" u="none" strike="noStrike">
                <a:solidFill>
                  <a:srgbClr val="D50032"/>
                </a:solidFill>
                <a:effectLst/>
                <a:latin typeface="Open Sans"/>
                <a:ea typeface="Open Sans"/>
                <a:cs typeface="Open Sans"/>
                <a:hlinkClick r:id="rId3"/>
              </a:rPr>
              <a:t>https://results.zoom.us/j/97263551612</a:t>
            </a:r>
            <a:r>
              <a:rPr lang="en-US" sz="2200" b="0" i="0">
                <a:solidFill>
                  <a:srgbClr val="080F0F"/>
                </a:solidFill>
                <a:effectLst/>
                <a:latin typeface="Open Sans"/>
                <a:ea typeface="Open Sans"/>
                <a:cs typeface="Open Sans"/>
              </a:rPr>
              <a:t> </a:t>
            </a:r>
          </a:p>
          <a:p>
            <a:pPr marL="0" indent="0" algn="ctr">
              <a:spcBef>
                <a:spcPts val="0"/>
              </a:spcBef>
              <a:buNone/>
            </a:pPr>
            <a:r>
              <a:rPr lang="en-US" sz="2200" b="0" i="0">
                <a:solidFill>
                  <a:srgbClr val="080F0F"/>
                </a:solidFill>
                <a:effectLst/>
                <a:latin typeface="Open Sans"/>
                <a:ea typeface="Open Sans"/>
                <a:cs typeface="Open Sans"/>
              </a:rPr>
              <a:t>or call (312) 626-6799, meeting ID 972 6355 1612</a:t>
            </a:r>
            <a:endParaRPr lang="en-US" sz="2200">
              <a:latin typeface="Open Sans"/>
              <a:cs typeface="Segoe UI"/>
            </a:endParaRPr>
          </a:p>
          <a:p>
            <a:pPr marL="0" indent="0" algn="ctr">
              <a:lnSpc>
                <a:spcPct val="113999"/>
              </a:lnSpc>
              <a:spcBef>
                <a:spcPts val="0"/>
              </a:spcBef>
              <a:buNone/>
            </a:pPr>
            <a:endParaRPr lang="en-US" sz="1900">
              <a:latin typeface="Open Sans"/>
              <a:ea typeface="Open Sans"/>
              <a:cs typeface="Open Sans"/>
            </a:endParaRPr>
          </a:p>
        </p:txBody>
      </p:sp>
      <p:sp>
        <p:nvSpPr>
          <p:cNvPr id="4" name="Slide Number Placeholder 3">
            <a:extLst>
              <a:ext uri="{FF2B5EF4-FFF2-40B4-BE49-F238E27FC236}">
                <a16:creationId xmlns:a16="http://schemas.microsoft.com/office/drawing/2014/main" id="{FCFA1134-736A-A377-A061-88D6C0754A0B}"/>
              </a:ext>
            </a:extLst>
          </p:cNvPr>
          <p:cNvSpPr>
            <a:spLocks noGrp="1"/>
          </p:cNvSpPr>
          <p:nvPr>
            <p:ph type="sldNum" sz="quarter" idx="12"/>
          </p:nvPr>
        </p:nvSpPr>
        <p:spPr/>
        <p:txBody>
          <a:bodyPr/>
          <a:lstStyle/>
          <a:p>
            <a:fld id="{307E6868-079E-1649-B8D1-459B42CE4DE3}" type="slidenum">
              <a:rPr lang="en-US" smtClean="0"/>
              <a:t>43</a:t>
            </a:fld>
            <a:endParaRPr lang="en-US"/>
          </a:p>
        </p:txBody>
      </p:sp>
    </p:spTree>
    <p:extLst>
      <p:ext uri="{BB962C8B-B14F-4D97-AF65-F5344CB8AC3E}">
        <p14:creationId xmlns:p14="http://schemas.microsoft.com/office/powerpoint/2010/main" val="3313314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1731027" y="102393"/>
            <a:ext cx="5681946" cy="857250"/>
          </a:xfrm>
        </p:spPr>
        <p:txBody>
          <a:bodyPr>
            <a:normAutofit/>
          </a:bodyPr>
          <a:lstStyle/>
          <a:p>
            <a:r>
              <a:rPr lang="en-US" sz="2400">
                <a:solidFill>
                  <a:srgbClr val="D50032"/>
                </a:solidFill>
                <a:latin typeface="Open Sans"/>
                <a:ea typeface="Open Sans"/>
                <a:cs typeface="Open Sans"/>
              </a:rPr>
              <a:t>Let us know the amazing things </a:t>
            </a:r>
            <a:br>
              <a:rPr lang="en-US" sz="2400">
                <a:solidFill>
                  <a:srgbClr val="D50032"/>
                </a:solidFill>
                <a:latin typeface="Open Sans"/>
                <a:ea typeface="Open Sans"/>
                <a:cs typeface="Open Sans"/>
              </a:rPr>
            </a:br>
            <a:r>
              <a:rPr lang="en-US" sz="2400">
                <a:solidFill>
                  <a:srgbClr val="D50032"/>
                </a:solidFill>
                <a:latin typeface="Open Sans"/>
                <a:ea typeface="Open Sans"/>
                <a:cs typeface="Open Sans"/>
              </a:rPr>
              <a:t>you are doing!</a:t>
            </a:r>
            <a:endParaRPr lang="en-US" sz="24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44</a:t>
            </a:fld>
            <a:endParaRPr lang="en-US"/>
          </a:p>
        </p:txBody>
      </p:sp>
      <p:pic>
        <p:nvPicPr>
          <p:cNvPr id="8" name="Picture 7">
            <a:extLst>
              <a:ext uri="{FF2B5EF4-FFF2-40B4-BE49-F238E27FC236}">
                <a16:creationId xmlns:a16="http://schemas.microsoft.com/office/drawing/2014/main" id="{218EDEA3-0CCE-C8B7-205F-A1C97D1375D3}"/>
              </a:ext>
            </a:extLst>
          </p:cNvPr>
          <p:cNvPicPr>
            <a:picLocks noChangeAspect="1"/>
          </p:cNvPicPr>
          <p:nvPr/>
        </p:nvPicPr>
        <p:blipFill>
          <a:blip r:embed="rId2"/>
          <a:stretch>
            <a:fillRect/>
          </a:stretch>
        </p:blipFill>
        <p:spPr>
          <a:xfrm>
            <a:off x="669600" y="1197769"/>
            <a:ext cx="7811474" cy="2970077"/>
          </a:xfrm>
          <a:prstGeom prst="rect">
            <a:avLst/>
          </a:prstGeom>
        </p:spPr>
      </p:pic>
      <p:sp>
        <p:nvSpPr>
          <p:cNvPr id="10" name="TextBox 9">
            <a:extLst>
              <a:ext uri="{FF2B5EF4-FFF2-40B4-BE49-F238E27FC236}">
                <a16:creationId xmlns:a16="http://schemas.microsoft.com/office/drawing/2014/main" id="{DED650BB-26A8-7DF7-8EB1-B8A6B7AD06D8}"/>
              </a:ext>
            </a:extLst>
          </p:cNvPr>
          <p:cNvSpPr txBox="1"/>
          <p:nvPr/>
        </p:nvSpPr>
        <p:spPr>
          <a:xfrm>
            <a:off x="1474463" y="4405972"/>
            <a:ext cx="6195074" cy="338554"/>
          </a:xfrm>
          <a:prstGeom prst="rect">
            <a:avLst/>
          </a:prstGeom>
          <a:noFill/>
        </p:spPr>
        <p:txBody>
          <a:bodyPr wrap="square">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hlinkClick r:id="rId3"/>
              </a:rPr>
              <a:t>https://results.org/volunteers/reporting-your-advocacy-actions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487921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CC96CD-8004-E62D-5ED1-F0211122FDC9}"/>
              </a:ext>
            </a:extLst>
          </p:cNvPr>
          <p:cNvSpPr txBox="1"/>
          <p:nvPr/>
        </p:nvSpPr>
        <p:spPr>
          <a:xfrm>
            <a:off x="2282398" y="4582597"/>
            <a:ext cx="4579200" cy="369332"/>
          </a:xfrm>
          <a:prstGeom prst="rect">
            <a:avLst/>
          </a:prstGeom>
          <a:noFill/>
        </p:spPr>
        <p:txBody>
          <a:bodyPr wrap="square">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hlinkClick r:id="rId2"/>
              </a:rPr>
              <a:t>results.org/events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C214306F-6E9A-E98A-7BC7-DBB8FDB19DFB}"/>
              </a:ext>
            </a:extLst>
          </p:cNvPr>
          <p:cNvSpPr>
            <a:spLocks noGrp="1"/>
          </p:cNvSpPr>
          <p:nvPr>
            <p:ph type="title"/>
          </p:nvPr>
        </p:nvSpPr>
        <p:spPr>
          <a:xfrm>
            <a:off x="871254" y="92624"/>
            <a:ext cx="7401491" cy="693660"/>
          </a:xfrm>
        </p:spPr>
        <p:txBody>
          <a:bodyPr>
            <a:normAutofit/>
          </a:bodyPr>
          <a:lstStyle/>
          <a:p>
            <a:r>
              <a:rPr lang="en-US" sz="3200">
                <a:solidFill>
                  <a:srgbClr val="D50032"/>
                </a:solidFill>
              </a:rPr>
              <a:t>Find events</a:t>
            </a:r>
          </a:p>
        </p:txBody>
      </p:sp>
      <p:sp>
        <p:nvSpPr>
          <p:cNvPr id="3" name="Slide Number Placeholder 2">
            <a:extLst>
              <a:ext uri="{FF2B5EF4-FFF2-40B4-BE49-F238E27FC236}">
                <a16:creationId xmlns:a16="http://schemas.microsoft.com/office/drawing/2014/main" id="{DF42AD57-2A84-C108-451B-BCEFD7395D10}"/>
              </a:ext>
            </a:extLst>
          </p:cNvPr>
          <p:cNvSpPr>
            <a:spLocks noGrp="1"/>
          </p:cNvSpPr>
          <p:nvPr>
            <p:ph type="sldNum" sz="quarter" idx="12"/>
          </p:nvPr>
        </p:nvSpPr>
        <p:spPr/>
        <p:txBody>
          <a:bodyPr/>
          <a:lstStyle/>
          <a:p>
            <a:fld id="{307E6868-079E-1649-B8D1-459B42CE4DE3}" type="slidenum">
              <a:rPr lang="en-US" smtClean="0"/>
              <a:t>45</a:t>
            </a:fld>
            <a:endParaRPr lang="en-US"/>
          </a:p>
        </p:txBody>
      </p:sp>
      <p:pic>
        <p:nvPicPr>
          <p:cNvPr id="9" name="Picture 8">
            <a:extLst>
              <a:ext uri="{FF2B5EF4-FFF2-40B4-BE49-F238E27FC236}">
                <a16:creationId xmlns:a16="http://schemas.microsoft.com/office/drawing/2014/main" id="{A5ACC44B-4145-5BC9-E207-A2765A3574B0}"/>
              </a:ext>
            </a:extLst>
          </p:cNvPr>
          <p:cNvPicPr>
            <a:picLocks noChangeAspect="1"/>
          </p:cNvPicPr>
          <p:nvPr/>
        </p:nvPicPr>
        <p:blipFill>
          <a:blip r:embed="rId3"/>
          <a:stretch>
            <a:fillRect/>
          </a:stretch>
        </p:blipFill>
        <p:spPr>
          <a:xfrm>
            <a:off x="1909770" y="786284"/>
            <a:ext cx="5324460" cy="3696404"/>
          </a:xfrm>
          <a:prstGeom prst="rect">
            <a:avLst/>
          </a:prstGeom>
        </p:spPr>
      </p:pic>
      <p:sp>
        <p:nvSpPr>
          <p:cNvPr id="10" name="Oval 9">
            <a:extLst>
              <a:ext uri="{FF2B5EF4-FFF2-40B4-BE49-F238E27FC236}">
                <a16:creationId xmlns:a16="http://schemas.microsoft.com/office/drawing/2014/main" id="{B389225C-7788-E4BB-4EA2-7BD89C9E2428}"/>
              </a:ext>
              <a:ext uri="{C183D7F6-B498-43B3-948B-1728B52AA6E4}">
                <adec:decorative xmlns:adec="http://schemas.microsoft.com/office/drawing/2017/decorative" val="1"/>
              </a:ext>
            </a:extLst>
          </p:cNvPr>
          <p:cNvSpPr/>
          <p:nvPr/>
        </p:nvSpPr>
        <p:spPr>
          <a:xfrm rot="16200000">
            <a:off x="5077238" y="466484"/>
            <a:ext cx="316619" cy="85189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380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0DF0C4-DDF7-BD13-0481-30ADCE380F55}"/>
              </a:ext>
            </a:extLst>
          </p:cNvPr>
          <p:cNvSpPr txBox="1"/>
          <p:nvPr/>
        </p:nvSpPr>
        <p:spPr>
          <a:xfrm>
            <a:off x="2554808" y="4582597"/>
            <a:ext cx="4700521" cy="369332"/>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hlinkClick r:id="rId2"/>
              </a:rPr>
              <a:t>results.org/volunteers/national-webinars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5" name="Title 4">
            <a:extLst>
              <a:ext uri="{FF2B5EF4-FFF2-40B4-BE49-F238E27FC236}">
                <a16:creationId xmlns:a16="http://schemas.microsoft.com/office/drawing/2014/main" id="{F3AFC8F8-1750-1406-F78E-2CD7EC2BC688}"/>
              </a:ext>
            </a:extLst>
          </p:cNvPr>
          <p:cNvSpPr>
            <a:spLocks noGrp="1"/>
          </p:cNvSpPr>
          <p:nvPr>
            <p:ph type="title"/>
          </p:nvPr>
        </p:nvSpPr>
        <p:spPr>
          <a:xfrm>
            <a:off x="871254" y="60539"/>
            <a:ext cx="7401491" cy="610644"/>
          </a:xfrm>
        </p:spPr>
        <p:txBody>
          <a:bodyPr>
            <a:normAutofit/>
          </a:bodyPr>
          <a:lstStyle/>
          <a:p>
            <a:r>
              <a:rPr lang="en-US" sz="3200">
                <a:solidFill>
                  <a:srgbClr val="D50032"/>
                </a:solidFill>
              </a:rPr>
              <a:t>Find today’s slides</a:t>
            </a:r>
          </a:p>
        </p:txBody>
      </p:sp>
      <p:sp>
        <p:nvSpPr>
          <p:cNvPr id="4" name="Slide Number Placeholder 3">
            <a:extLst>
              <a:ext uri="{FF2B5EF4-FFF2-40B4-BE49-F238E27FC236}">
                <a16:creationId xmlns:a16="http://schemas.microsoft.com/office/drawing/2014/main" id="{5E77078F-1757-2AA7-114A-0F85DBEC585A}"/>
              </a:ext>
            </a:extLst>
          </p:cNvPr>
          <p:cNvSpPr>
            <a:spLocks noGrp="1"/>
          </p:cNvSpPr>
          <p:nvPr>
            <p:ph type="sldNum" sz="quarter" idx="12"/>
          </p:nvPr>
        </p:nvSpPr>
        <p:spPr/>
        <p:txBody>
          <a:bodyPr/>
          <a:lstStyle/>
          <a:p>
            <a:fld id="{307E6868-079E-1649-B8D1-459B42CE4DE3}" type="slidenum">
              <a:rPr lang="en-US" smtClean="0"/>
              <a:t>46</a:t>
            </a:fld>
            <a:endParaRPr lang="en-US"/>
          </a:p>
        </p:txBody>
      </p:sp>
      <p:pic>
        <p:nvPicPr>
          <p:cNvPr id="13" name="Picture 12">
            <a:extLst>
              <a:ext uri="{FF2B5EF4-FFF2-40B4-BE49-F238E27FC236}">
                <a16:creationId xmlns:a16="http://schemas.microsoft.com/office/drawing/2014/main" id="{4D110D19-8FB1-D73D-F34D-2E9FC345E9B6}"/>
              </a:ext>
            </a:extLst>
          </p:cNvPr>
          <p:cNvPicPr>
            <a:picLocks noChangeAspect="1"/>
          </p:cNvPicPr>
          <p:nvPr/>
        </p:nvPicPr>
        <p:blipFill>
          <a:blip r:embed="rId3"/>
          <a:stretch>
            <a:fillRect/>
          </a:stretch>
        </p:blipFill>
        <p:spPr>
          <a:xfrm>
            <a:off x="2234990" y="760361"/>
            <a:ext cx="4674017" cy="3733058"/>
          </a:xfrm>
          <a:prstGeom prst="rect">
            <a:avLst/>
          </a:prstGeom>
        </p:spPr>
      </p:pic>
      <p:sp>
        <p:nvSpPr>
          <p:cNvPr id="14" name="Oval 13">
            <a:extLst>
              <a:ext uri="{FF2B5EF4-FFF2-40B4-BE49-F238E27FC236}">
                <a16:creationId xmlns:a16="http://schemas.microsoft.com/office/drawing/2014/main" id="{066CDC05-8776-9A78-0EEE-29F42B079169}"/>
              </a:ext>
              <a:ext uri="{C183D7F6-B498-43B3-948B-1728B52AA6E4}">
                <adec:decorative xmlns:adec="http://schemas.microsoft.com/office/drawing/2017/decorative" val="1"/>
              </a:ext>
            </a:extLst>
          </p:cNvPr>
          <p:cNvSpPr/>
          <p:nvPr/>
        </p:nvSpPr>
        <p:spPr>
          <a:xfrm rot="16200000">
            <a:off x="4747641" y="710866"/>
            <a:ext cx="314853" cy="773845"/>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3873028-2E8E-598C-F142-A6AF92E392B2}"/>
              </a:ext>
              <a:ext uri="{C183D7F6-B498-43B3-948B-1728B52AA6E4}">
                <adec:decorative xmlns:adec="http://schemas.microsoft.com/office/drawing/2017/decorative" val="1"/>
              </a:ext>
            </a:extLst>
          </p:cNvPr>
          <p:cNvSpPr/>
          <p:nvPr/>
        </p:nvSpPr>
        <p:spPr>
          <a:xfrm rot="16200000">
            <a:off x="3439059" y="2931979"/>
            <a:ext cx="1172501" cy="151472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80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9DFF-9790-84E3-1917-5F77DC5E235B}"/>
              </a:ext>
            </a:extLst>
          </p:cNvPr>
          <p:cNvSpPr>
            <a:spLocks noGrp="1"/>
          </p:cNvSpPr>
          <p:nvPr>
            <p:ph type="title"/>
          </p:nvPr>
        </p:nvSpPr>
        <p:spPr>
          <a:xfrm>
            <a:off x="901050" y="102393"/>
            <a:ext cx="7341900" cy="1093492"/>
          </a:xfrm>
        </p:spPr>
        <p:txBody>
          <a:bodyPr>
            <a:noAutofit/>
          </a:bodyPr>
          <a:lstStyle/>
          <a:p>
            <a:pPr>
              <a:lnSpc>
                <a:spcPct val="114000"/>
              </a:lnSpc>
              <a:spcAft>
                <a:spcPts val="600"/>
              </a:spcAft>
            </a:pPr>
            <a:br>
              <a:rPr lang="en-US" sz="2800" b="0">
                <a:latin typeface="Open Sans"/>
                <a:ea typeface="Open Sans"/>
                <a:cs typeface="Open Sans"/>
              </a:rPr>
            </a:br>
            <a:r>
              <a:rPr lang="en-US" sz="2800" b="0">
                <a:solidFill>
                  <a:schemeClr val="tx1"/>
                </a:solidFill>
                <a:latin typeface="Open Sans"/>
                <a:ea typeface="Open Sans"/>
                <a:cs typeface="Open Sans"/>
              </a:rPr>
              <a:t>Join us for the</a:t>
            </a:r>
            <a:br>
              <a:rPr lang="en-US" sz="2800">
                <a:latin typeface="Open Sans"/>
                <a:ea typeface="Open Sans"/>
                <a:cs typeface="Open Sans"/>
              </a:rPr>
            </a:br>
            <a:r>
              <a:rPr lang="en-US" sz="2800">
                <a:solidFill>
                  <a:schemeClr val="tx2"/>
                </a:solidFill>
                <a:latin typeface="Open Sans"/>
                <a:ea typeface="Open Sans"/>
                <a:cs typeface="Open Sans"/>
              </a:rPr>
              <a:t>April 2025 National Webinar</a:t>
            </a:r>
            <a:br>
              <a:rPr lang="en-US" sz="2800">
                <a:latin typeface="Open Sans"/>
                <a:ea typeface="Open Sans"/>
                <a:cs typeface="Open Sans"/>
              </a:rPr>
            </a:br>
            <a:endParaRPr lang="en-US" sz="2800">
              <a:solidFill>
                <a:schemeClr val="tx1"/>
              </a:solidFill>
              <a:latin typeface="Open Sans"/>
              <a:ea typeface="Open Sans"/>
              <a:cs typeface="Open Sans"/>
            </a:endParaRPr>
          </a:p>
        </p:txBody>
      </p:sp>
      <p:sp>
        <p:nvSpPr>
          <p:cNvPr id="3" name="Slide Number Placeholder 2">
            <a:extLst>
              <a:ext uri="{FF2B5EF4-FFF2-40B4-BE49-F238E27FC236}">
                <a16:creationId xmlns:a16="http://schemas.microsoft.com/office/drawing/2014/main" id="{9F0195A5-34E7-0015-AA2F-2C874ACE6865}"/>
              </a:ext>
            </a:extLst>
          </p:cNvPr>
          <p:cNvSpPr>
            <a:spLocks noGrp="1"/>
          </p:cNvSpPr>
          <p:nvPr>
            <p:ph type="sldNum" sz="quarter" idx="12"/>
          </p:nvPr>
        </p:nvSpPr>
        <p:spPr/>
        <p:txBody>
          <a:bodyPr/>
          <a:lstStyle/>
          <a:p>
            <a:fld id="{307E6868-079E-1649-B8D1-459B42CE4DE3}" type="slidenum">
              <a:rPr lang="en-US" smtClean="0"/>
              <a:t>47</a:t>
            </a:fld>
            <a:endParaRPr lang="en-US"/>
          </a:p>
        </p:txBody>
      </p:sp>
      <p:sp>
        <p:nvSpPr>
          <p:cNvPr id="5" name="TextBox 4">
            <a:extLst>
              <a:ext uri="{FF2B5EF4-FFF2-40B4-BE49-F238E27FC236}">
                <a16:creationId xmlns:a16="http://schemas.microsoft.com/office/drawing/2014/main" id="{BD7FB0D6-995A-493D-BE56-D6F469B24AE3}"/>
              </a:ext>
            </a:extLst>
          </p:cNvPr>
          <p:cNvSpPr txBox="1"/>
          <p:nvPr/>
        </p:nvSpPr>
        <p:spPr>
          <a:xfrm>
            <a:off x="341970" y="3975859"/>
            <a:ext cx="8460060" cy="792205"/>
          </a:xfrm>
          <a:prstGeom prst="rect">
            <a:avLst/>
          </a:prstGeom>
          <a:noFill/>
        </p:spPr>
        <p:txBody>
          <a:bodyPr wrap="square" lIns="91440" tIns="45720" rIns="91440" bIns="45720" anchor="t">
            <a:spAutoFit/>
          </a:bodyPr>
          <a:lstStyle/>
          <a:p>
            <a:pPr algn="ctr"/>
            <a:r>
              <a:rPr lang="en-US" sz="2400" b="1">
                <a:latin typeface="Open Sans" panose="020B0606030504020204" pitchFamily="34" charset="0"/>
                <a:ea typeface="Open Sans" panose="020B0606030504020204" pitchFamily="34" charset="0"/>
                <a:cs typeface="Open Sans" panose="020B0606030504020204" pitchFamily="34" charset="0"/>
              </a:rPr>
              <a:t>Saturday, April 5, 1:00 p.m. ET </a:t>
            </a:r>
            <a:endParaRPr lang="en-US" sz="2000">
              <a:latin typeface="Open Sans" panose="020B0606030504020204" pitchFamily="34" charset="0"/>
              <a:ea typeface="Open Sans" panose="020B0606030504020204" pitchFamily="34" charset="0"/>
              <a:cs typeface="Open Sans" panose="020B0606030504020204" pitchFamily="34" charset="0"/>
            </a:endParaRPr>
          </a:p>
          <a:p>
            <a:pPr algn="ctr">
              <a:lnSpc>
                <a:spcPct val="113999"/>
              </a:lnSpc>
              <a:spcAft>
                <a:spcPts val="1200"/>
              </a:spcAft>
            </a:pPr>
            <a:r>
              <a:rPr lang="en-US" sz="2000">
                <a:latin typeface="Open Sans" panose="020B0606030504020204" pitchFamily="34" charset="0"/>
                <a:ea typeface="Open Sans" panose="020B0606030504020204" pitchFamily="34" charset="0"/>
                <a:cs typeface="Open Sans" panose="020B0606030504020204" pitchFamily="34" charset="0"/>
              </a:rPr>
              <a:t>Register: </a:t>
            </a:r>
            <a:r>
              <a:rPr lang="en-US" sz="2000">
                <a:solidFill>
                  <a:schemeClr val="tx2"/>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www.tinyurl.com/RESULTS2025</a:t>
            </a:r>
            <a:endParaRPr lang="en-US">
              <a:solidFill>
                <a:schemeClr val="tx2"/>
              </a:solidFill>
              <a:cs typeface="Calibri"/>
            </a:endParaRPr>
          </a:p>
        </p:txBody>
      </p:sp>
      <p:sp>
        <p:nvSpPr>
          <p:cNvPr id="7" name="TextBox 6">
            <a:extLst>
              <a:ext uri="{FF2B5EF4-FFF2-40B4-BE49-F238E27FC236}">
                <a16:creationId xmlns:a16="http://schemas.microsoft.com/office/drawing/2014/main" id="{C4A87BF5-E298-3044-F33F-2331D0E42B3E}"/>
              </a:ext>
            </a:extLst>
          </p:cNvPr>
          <p:cNvSpPr txBox="1"/>
          <p:nvPr/>
        </p:nvSpPr>
        <p:spPr>
          <a:xfrm>
            <a:off x="5751473" y="1730376"/>
            <a:ext cx="2833929" cy="1569660"/>
          </a:xfrm>
          <a:prstGeom prst="rect">
            <a:avLst/>
          </a:prstGeom>
          <a:noFill/>
        </p:spPr>
        <p:txBody>
          <a:bodyPr wrap="square" lIns="91440" tIns="45720" rIns="91440" bIns="45720" anchor="t">
            <a:spAutoFit/>
          </a:bodyPr>
          <a:lstStyle/>
          <a:p>
            <a:pPr algn="ctr"/>
            <a:r>
              <a:rPr lang="en-US" sz="2400">
                <a:latin typeface="Open Sans"/>
                <a:ea typeface="Open Sans"/>
                <a:cs typeface="Open Sans"/>
              </a:rPr>
              <a:t>Special Guest:</a:t>
            </a:r>
          </a:p>
          <a:p>
            <a:pPr algn="ctr"/>
            <a:r>
              <a:rPr lang="en-US" sz="2400" b="1">
                <a:latin typeface="Open Sans"/>
                <a:ea typeface="Open Sans"/>
                <a:cs typeface="Open Sans"/>
              </a:rPr>
              <a:t> Former Sen. Sherrod Brown (D-OH)</a:t>
            </a:r>
            <a:endParaRPr lang="en-US">
              <a:solidFill>
                <a:schemeClr val="tx2"/>
              </a:solidFill>
              <a:cs typeface="Calibri"/>
            </a:endParaRPr>
          </a:p>
        </p:txBody>
      </p:sp>
      <p:pic>
        <p:nvPicPr>
          <p:cNvPr id="9" name="Picture 8">
            <a:extLst>
              <a:ext uri="{FF2B5EF4-FFF2-40B4-BE49-F238E27FC236}">
                <a16:creationId xmlns:a16="http://schemas.microsoft.com/office/drawing/2014/main" id="{BF4F0FA2-9433-FD67-0FF7-61295C97BC85}"/>
              </a:ext>
            </a:extLst>
          </p:cNvPr>
          <p:cNvPicPr>
            <a:picLocks noChangeAspect="1"/>
          </p:cNvPicPr>
          <p:nvPr/>
        </p:nvPicPr>
        <p:blipFill>
          <a:blip r:embed="rId4"/>
          <a:stretch>
            <a:fillRect/>
          </a:stretch>
        </p:blipFill>
        <p:spPr>
          <a:xfrm>
            <a:off x="341970" y="1281395"/>
            <a:ext cx="5409503" cy="2467622"/>
          </a:xfrm>
          <a:prstGeom prst="rect">
            <a:avLst/>
          </a:prstGeom>
        </p:spPr>
      </p:pic>
    </p:spTree>
    <p:extLst>
      <p:ext uri="{BB962C8B-B14F-4D97-AF65-F5344CB8AC3E}">
        <p14:creationId xmlns:p14="http://schemas.microsoft.com/office/powerpoint/2010/main" val="1978161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and blue logo with white text&#10;&#10;Description automatically generated">
            <a:extLst>
              <a:ext uri="{FF2B5EF4-FFF2-40B4-BE49-F238E27FC236}">
                <a16:creationId xmlns:a16="http://schemas.microsoft.com/office/drawing/2014/main" id="{8995BFD3-B974-ADCE-CA65-791D90E6C298}"/>
              </a:ext>
            </a:extLst>
          </p:cNvPr>
          <p:cNvPicPr>
            <a:picLocks noGrp="1" noChangeAspect="1"/>
          </p:cNvPicPr>
          <p:nvPr>
            <p:ph idx="1"/>
          </p:nvPr>
        </p:nvPicPr>
        <p:blipFill>
          <a:blip r:embed="rId2"/>
          <a:stretch>
            <a:fillRect/>
          </a:stretch>
        </p:blipFill>
        <p:spPr>
          <a:xfrm>
            <a:off x="2389691" y="276835"/>
            <a:ext cx="4364619" cy="4621361"/>
          </a:xfrm>
        </p:spPr>
      </p:pic>
    </p:spTree>
    <p:extLst>
      <p:ext uri="{BB962C8B-B14F-4D97-AF65-F5344CB8AC3E}">
        <p14:creationId xmlns:p14="http://schemas.microsoft.com/office/powerpoint/2010/main" val="1331591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8333-46A7-C575-51E7-71D27CB7A03E}"/>
              </a:ext>
            </a:extLst>
          </p:cNvPr>
          <p:cNvSpPr>
            <a:spLocks noGrp="1"/>
          </p:cNvSpPr>
          <p:nvPr>
            <p:ph type="title" idx="4294967295"/>
          </p:nvPr>
        </p:nvSpPr>
        <p:spPr>
          <a:xfrm>
            <a:off x="457200" y="5143500"/>
            <a:ext cx="8229600" cy="857250"/>
          </a:xfrm>
        </p:spPr>
        <p:txBody>
          <a:bodyPr vert="horz" lIns="91440" tIns="45720" rIns="91440" bIns="45720" rtlCol="0" anchor="t">
            <a:normAutofit fontScale="90000"/>
          </a:bodyPr>
          <a:lstStyle/>
          <a:p>
            <a:r>
              <a:rPr lang="en-US"/>
              <a:t>RESULTS website and social media</a:t>
            </a:r>
          </a:p>
        </p:txBody>
      </p:sp>
    </p:spTree>
    <p:extLst>
      <p:ext uri="{BB962C8B-B14F-4D97-AF65-F5344CB8AC3E}">
        <p14:creationId xmlns:p14="http://schemas.microsoft.com/office/powerpoint/2010/main" val="282620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Global Poverty Campaigns</a:t>
            </a:r>
            <a:endParaRPr lang="en-US"/>
          </a:p>
        </p:txBody>
      </p:sp>
    </p:spTree>
    <p:extLst>
      <p:ext uri="{BB962C8B-B14F-4D97-AF65-F5344CB8AC3E}">
        <p14:creationId xmlns:p14="http://schemas.microsoft.com/office/powerpoint/2010/main" val="113543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A010A6-30BF-3148-9444-AB5A70AD1135}"/>
              </a:ext>
            </a:extLst>
          </p:cNvPr>
          <p:cNvPicPr>
            <a:picLocks noChangeAspect="1"/>
          </p:cNvPicPr>
          <p:nvPr/>
        </p:nvPicPr>
        <p:blipFill>
          <a:blip r:embed="rId2"/>
          <a:srcRect t="44" b="44"/>
          <a:stretch/>
        </p:blipFill>
        <p:spPr>
          <a:xfrm>
            <a:off x="1462618" y="1557034"/>
            <a:ext cx="2695327" cy="2628463"/>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157945" y="2113378"/>
            <a:ext cx="4038600" cy="1515773"/>
          </a:xfrm>
        </p:spPr>
        <p:txBody>
          <a:bodyPr vert="horz" lIns="91440" tIns="45720" rIns="91440" bIns="45720" rtlCol="0" anchor="t">
            <a:normAutofit/>
          </a:bodyPr>
          <a:lstStyle/>
          <a:p>
            <a:pPr marL="0" indent="0">
              <a:spcBef>
                <a:spcPts val="0"/>
              </a:spcBef>
              <a:spcAft>
                <a:spcPts val="1200"/>
              </a:spcAft>
              <a:buNone/>
            </a:pPr>
            <a:r>
              <a:rPr lang="en-US" sz="2000" b="1">
                <a:latin typeface="Open Sans"/>
                <a:ea typeface="Open Sans"/>
                <a:cs typeface="Open Sans"/>
              </a:rPr>
              <a:t>Dorothy Monza</a:t>
            </a:r>
          </a:p>
          <a:p>
            <a:pPr marL="0" indent="0">
              <a:spcBef>
                <a:spcPts val="0"/>
              </a:spcBef>
              <a:buNone/>
            </a:pPr>
            <a:r>
              <a:rPr lang="en-US" sz="2000">
                <a:latin typeface="Open Sans"/>
                <a:ea typeface="Open Sans"/>
                <a:cs typeface="Open Sans"/>
              </a:rPr>
              <a:t>Global Nutrition and Child Health Policy Manager</a:t>
            </a:r>
          </a:p>
          <a:p>
            <a:pPr marL="0" indent="0">
              <a:spcBef>
                <a:spcPts val="0"/>
              </a:spcBef>
              <a:buNone/>
            </a:pPr>
            <a:r>
              <a:rPr lang="en-US" sz="2000">
                <a:latin typeface="Open Sans"/>
                <a:ea typeface="Open Sans"/>
                <a:cs typeface="Open Sans"/>
                <a:hlinkClick r:id="rId3"/>
              </a:rPr>
              <a:t>dmonza@results.org</a:t>
            </a:r>
            <a:endParaRPr lang="en-US" sz="2000">
              <a:latin typeface="Open Sans"/>
              <a:ea typeface="Open Sans"/>
              <a:cs typeface="Open Sans"/>
            </a:endParaRPr>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p:txBody>
          <a:bodyPr/>
          <a:lstStyle/>
          <a:p>
            <a:r>
              <a:rPr lang="en-US">
                <a:solidFill>
                  <a:srgbClr val="D50032"/>
                </a:solidFill>
                <a:latin typeface="Open Sans"/>
                <a:ea typeface="Open Sans"/>
                <a:cs typeface="Open Sans"/>
              </a:rPr>
              <a:t>Global Campaigns Update</a:t>
            </a:r>
            <a:endParaRPr lang="en-US">
              <a:solidFill>
                <a:srgbClr val="D50032"/>
              </a:solidFill>
            </a:endParaRP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6</a:t>
            </a:fld>
            <a:endParaRPr lang="en-US"/>
          </a:p>
        </p:txBody>
      </p:sp>
    </p:spTree>
    <p:extLst>
      <p:ext uri="{BB962C8B-B14F-4D97-AF65-F5344CB8AC3E}">
        <p14:creationId xmlns:p14="http://schemas.microsoft.com/office/powerpoint/2010/main" val="349374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E342-19F0-6D00-BB27-3B225CA15C01}"/>
              </a:ext>
            </a:extLst>
          </p:cNvPr>
          <p:cNvSpPr>
            <a:spLocks noGrp="1"/>
          </p:cNvSpPr>
          <p:nvPr>
            <p:ph type="title"/>
          </p:nvPr>
        </p:nvSpPr>
        <p:spPr>
          <a:xfrm>
            <a:off x="5453953" y="2203581"/>
            <a:ext cx="3538847" cy="857250"/>
          </a:xfrm>
        </p:spPr>
        <p:txBody>
          <a:bodyPr anchor="ctr">
            <a:noAutofit/>
          </a:bodyPr>
          <a:lstStyle/>
          <a:p>
            <a:pPr algn="l">
              <a:lnSpc>
                <a:spcPct val="114000"/>
              </a:lnSpc>
            </a:pPr>
            <a:r>
              <a:rPr lang="en-US" sz="2400" b="0">
                <a:solidFill>
                  <a:srgbClr val="D50032"/>
                </a:solidFill>
              </a:rPr>
              <a:t>We must </a:t>
            </a:r>
            <a:r>
              <a:rPr lang="en-US" sz="2400">
                <a:solidFill>
                  <a:srgbClr val="D50032"/>
                </a:solidFill>
              </a:rPr>
              <a:t>speak up</a:t>
            </a:r>
            <a:r>
              <a:rPr lang="en-US" sz="2400" b="0">
                <a:solidFill>
                  <a:srgbClr val="D50032"/>
                </a:solidFill>
              </a:rPr>
              <a:t> for critical health and anti-poverty programs and </a:t>
            </a:r>
            <a:r>
              <a:rPr lang="en-US" sz="2400">
                <a:solidFill>
                  <a:srgbClr val="D50032"/>
                </a:solidFill>
              </a:rPr>
              <a:t>call on Congress </a:t>
            </a:r>
            <a:r>
              <a:rPr lang="en-US" sz="2400" b="0">
                <a:solidFill>
                  <a:srgbClr val="D50032"/>
                </a:solidFill>
              </a:rPr>
              <a:t>to do the same</a:t>
            </a:r>
          </a:p>
        </p:txBody>
      </p:sp>
      <p:pic>
        <p:nvPicPr>
          <p:cNvPr id="57" name="Picture 56">
            <a:extLst>
              <a:ext uri="{FF2B5EF4-FFF2-40B4-BE49-F238E27FC236}">
                <a16:creationId xmlns:a16="http://schemas.microsoft.com/office/drawing/2014/main" id="{60316E8A-5F03-2AEC-ABF6-62F4CDE04BCC}"/>
              </a:ext>
            </a:extLst>
          </p:cNvPr>
          <p:cNvPicPr>
            <a:picLocks noChangeAspect="1"/>
          </p:cNvPicPr>
          <p:nvPr/>
        </p:nvPicPr>
        <p:blipFill>
          <a:blip r:embed="rId2"/>
          <a:srcRect/>
          <a:stretch/>
        </p:blipFill>
        <p:spPr>
          <a:xfrm>
            <a:off x="354041" y="872618"/>
            <a:ext cx="5099912" cy="3398263"/>
          </a:xfrm>
          <a:prstGeom prst="rect">
            <a:avLst/>
          </a:prstGeom>
          <a:noFill/>
        </p:spPr>
      </p:pic>
      <p:sp>
        <p:nvSpPr>
          <p:cNvPr id="5" name="Slide Number Placeholder 4" hidden="1">
            <a:extLst>
              <a:ext uri="{FF2B5EF4-FFF2-40B4-BE49-F238E27FC236}">
                <a16:creationId xmlns:a16="http://schemas.microsoft.com/office/drawing/2014/main" id="{8F226C1C-1302-81F2-37F1-AD0A25D342BE}"/>
              </a:ext>
            </a:extLst>
          </p:cNvPr>
          <p:cNvSpPr>
            <a:spLocks noGrp="1"/>
          </p:cNvSpPr>
          <p:nvPr>
            <p:ph type="sldNum" sz="quarter" idx="12"/>
          </p:nvPr>
        </p:nvSpPr>
        <p:spPr/>
        <p:txBody>
          <a:bodyPr/>
          <a:lstStyle/>
          <a:p>
            <a:pPr>
              <a:spcAft>
                <a:spcPts val="600"/>
              </a:spcAft>
            </a:pPr>
            <a:fld id="{307E6868-079E-1649-B8D1-459B42CE4DE3}" type="slidenum">
              <a:rPr lang="en-US" smtClean="0"/>
              <a:pPr>
                <a:spcAft>
                  <a:spcPts val="600"/>
                </a:spcAft>
              </a:pPr>
              <a:t>7</a:t>
            </a:fld>
            <a:endParaRPr lang="en-US"/>
          </a:p>
        </p:txBody>
      </p:sp>
      <p:sp>
        <p:nvSpPr>
          <p:cNvPr id="3" name="Slide Number Placeholder 8">
            <a:extLst>
              <a:ext uri="{FF2B5EF4-FFF2-40B4-BE49-F238E27FC236}">
                <a16:creationId xmlns:a16="http://schemas.microsoft.com/office/drawing/2014/main" id="{C08175D4-C8CE-C349-3811-C47EA82BA722}"/>
              </a:ext>
            </a:extLst>
          </p:cNvPr>
          <p:cNvSpPr txBox="1">
            <a:spLocks/>
          </p:cNvSpPr>
          <p:nvPr/>
        </p:nvSpPr>
        <p:spPr>
          <a:xfrm>
            <a:off x="6547200" y="476126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solidFill>
                <a:latin typeface="Open Sans" pitchFamily="2" charset="0"/>
                <a:ea typeface="Open Sans" pitchFamily="2" charset="0"/>
                <a:cs typeface="Open Sans"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mtClean="0"/>
              <a:pPr/>
              <a:t>7</a:t>
            </a:fld>
            <a:endParaRPr lang="en-US"/>
          </a:p>
        </p:txBody>
      </p:sp>
      <p:sp>
        <p:nvSpPr>
          <p:cNvPr id="6" name="TextBox 5">
            <a:extLst>
              <a:ext uri="{FF2B5EF4-FFF2-40B4-BE49-F238E27FC236}">
                <a16:creationId xmlns:a16="http://schemas.microsoft.com/office/drawing/2014/main" id="{963B3C32-402C-32E6-5011-424915788E8C}"/>
              </a:ext>
            </a:extLst>
          </p:cNvPr>
          <p:cNvSpPr txBox="1"/>
          <p:nvPr/>
        </p:nvSpPr>
        <p:spPr>
          <a:xfrm>
            <a:off x="272717" y="4270881"/>
            <a:ext cx="5390147" cy="230832"/>
          </a:xfrm>
          <a:prstGeom prst="rect">
            <a:avLst/>
          </a:prstGeom>
          <a:noFill/>
        </p:spPr>
        <p:txBody>
          <a:bodyPr wrap="square">
            <a:spAutoFit/>
          </a:bodyPr>
          <a:lstStyle/>
          <a:p>
            <a:r>
              <a:rPr lang="pl-PL" sz="900" i="1">
                <a:effectLst/>
                <a:latin typeface="Open Sans" panose="020B0606030504020204" pitchFamily="34" charset="0"/>
                <a:ea typeface="Open Sans" panose="020B0606030504020204" pitchFamily="34" charset="0"/>
                <a:cs typeface="Open Sans" panose="020B0606030504020204" pitchFamily="34" charset="0"/>
                <a:hlinkClick r:id="rId3"/>
              </a:rPr>
              <a:t>Photo</a:t>
            </a:r>
            <a:r>
              <a:rPr lang="pl-PL" sz="900" i="1">
                <a:effectLst/>
                <a:latin typeface="Open Sans" panose="020B0606030504020204" pitchFamily="34" charset="0"/>
                <a:ea typeface="Open Sans" panose="020B0606030504020204" pitchFamily="34" charset="0"/>
                <a:cs typeface="Open Sans" panose="020B0606030504020204" pitchFamily="34" charset="0"/>
              </a:rPr>
              <a:t> by Samy Rakotoniaina, February 2021</a:t>
            </a:r>
            <a:endParaRPr lang="en-US" sz="900" i="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1242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E6BCD-7ED5-6B8F-C6F9-60D942DCE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0C03D-DEBA-F64A-D18F-D61794BA8C88}"/>
              </a:ext>
            </a:extLst>
          </p:cNvPr>
          <p:cNvSpPr>
            <a:spLocks noGrp="1"/>
          </p:cNvSpPr>
          <p:nvPr>
            <p:ph type="title"/>
          </p:nvPr>
        </p:nvSpPr>
        <p:spPr>
          <a:xfrm>
            <a:off x="521698" y="165873"/>
            <a:ext cx="7401491" cy="357681"/>
          </a:xfrm>
        </p:spPr>
        <p:txBody>
          <a:bodyPr>
            <a:noAutofit/>
          </a:bodyPr>
          <a:lstStyle/>
          <a:p>
            <a:r>
              <a:rPr lang="en-US" sz="2200" b="0">
                <a:solidFill>
                  <a:srgbClr val="D50032"/>
                </a:solidFill>
              </a:rPr>
              <a:t>Terminations affect </a:t>
            </a:r>
            <a:r>
              <a:rPr lang="en-US" sz="2200">
                <a:solidFill>
                  <a:srgbClr val="D50032"/>
                </a:solidFill>
              </a:rPr>
              <a:t>all our global health issues</a:t>
            </a:r>
          </a:p>
        </p:txBody>
      </p:sp>
      <p:sp>
        <p:nvSpPr>
          <p:cNvPr id="5" name="Slide Number Placeholder 4">
            <a:extLst>
              <a:ext uri="{FF2B5EF4-FFF2-40B4-BE49-F238E27FC236}">
                <a16:creationId xmlns:a16="http://schemas.microsoft.com/office/drawing/2014/main" id="{3F11769A-410F-842C-BB12-334235F9B85A}"/>
              </a:ext>
            </a:extLst>
          </p:cNvPr>
          <p:cNvSpPr>
            <a:spLocks noGrp="1"/>
          </p:cNvSpPr>
          <p:nvPr>
            <p:ph type="sldNum" sz="quarter" idx="12"/>
          </p:nvPr>
        </p:nvSpPr>
        <p:spPr/>
        <p:txBody>
          <a:bodyPr/>
          <a:lstStyle/>
          <a:p>
            <a:fld id="{307E6868-079E-1649-B8D1-459B42CE4DE3}" type="slidenum">
              <a:rPr lang="en-US" smtClean="0"/>
              <a:t>8</a:t>
            </a:fld>
            <a:endParaRPr lang="en-US"/>
          </a:p>
        </p:txBody>
      </p:sp>
      <p:grpSp>
        <p:nvGrpSpPr>
          <p:cNvPr id="6" name="Group 5">
            <a:extLst>
              <a:ext uri="{FF2B5EF4-FFF2-40B4-BE49-F238E27FC236}">
                <a16:creationId xmlns:a16="http://schemas.microsoft.com/office/drawing/2014/main" id="{AAA275B0-AA16-3EFC-C348-28CF973BEE0E}"/>
              </a:ext>
            </a:extLst>
          </p:cNvPr>
          <p:cNvGrpSpPr/>
          <p:nvPr/>
        </p:nvGrpSpPr>
        <p:grpSpPr>
          <a:xfrm>
            <a:off x="972943" y="707618"/>
            <a:ext cx="6365846" cy="4270009"/>
            <a:chOff x="-120708" y="-18927"/>
            <a:chExt cx="8914787" cy="5979756"/>
          </a:xfrm>
        </p:grpSpPr>
        <p:pic>
          <p:nvPicPr>
            <p:cNvPr id="33" name="Picture 32" descr="A person using a device to check the body of a person&#10;&#10;AI-generated content may be incorrect.">
              <a:extLst>
                <a:ext uri="{FF2B5EF4-FFF2-40B4-BE49-F238E27FC236}">
                  <a16:creationId xmlns:a16="http://schemas.microsoft.com/office/drawing/2014/main" id="{2D351B4D-8C04-DF04-687E-4E4C4AF77B45}"/>
                </a:ext>
              </a:extLst>
            </p:cNvPr>
            <p:cNvPicPr>
              <a:picLocks noChangeAspect="1"/>
            </p:cNvPicPr>
            <p:nvPr/>
          </p:nvPicPr>
          <p:blipFill>
            <a:blip r:embed="rId2"/>
            <a:stretch>
              <a:fillRect/>
            </a:stretch>
          </p:blipFill>
          <p:spPr>
            <a:xfrm>
              <a:off x="4429922" y="3051742"/>
              <a:ext cx="4364157" cy="2908710"/>
            </a:xfrm>
            <a:prstGeom prst="rect">
              <a:avLst/>
            </a:prstGeom>
          </p:spPr>
        </p:pic>
        <p:pic>
          <p:nvPicPr>
            <p:cNvPr id="11" name="Picture 10" descr="A person and person holding a baby&#10;&#10;AI-generated content may be incorrect.">
              <a:extLst>
                <a:ext uri="{FF2B5EF4-FFF2-40B4-BE49-F238E27FC236}">
                  <a16:creationId xmlns:a16="http://schemas.microsoft.com/office/drawing/2014/main" id="{D08C81AA-3188-C70E-3D0E-80DD753A9E2B}"/>
                </a:ext>
              </a:extLst>
            </p:cNvPr>
            <p:cNvPicPr>
              <a:picLocks noChangeAspect="1"/>
            </p:cNvPicPr>
            <p:nvPr/>
          </p:nvPicPr>
          <p:blipFill>
            <a:blip r:embed="rId3"/>
            <a:stretch>
              <a:fillRect/>
            </a:stretch>
          </p:blipFill>
          <p:spPr>
            <a:xfrm>
              <a:off x="-120707" y="1751"/>
              <a:ext cx="4356184" cy="2906960"/>
            </a:xfrm>
            <a:prstGeom prst="rect">
              <a:avLst/>
            </a:prstGeom>
          </p:spPr>
        </p:pic>
        <p:pic>
          <p:nvPicPr>
            <p:cNvPr id="3" name="Picture 2" descr="A baby lying on a bed&#10;&#10;AI-generated content may be incorrect.">
              <a:extLst>
                <a:ext uri="{FF2B5EF4-FFF2-40B4-BE49-F238E27FC236}">
                  <a16:creationId xmlns:a16="http://schemas.microsoft.com/office/drawing/2014/main" id="{9336029D-8045-5218-C794-F4D7A3CC4EDF}"/>
                </a:ext>
              </a:extLst>
            </p:cNvPr>
            <p:cNvPicPr>
              <a:picLocks noChangeAspect="1"/>
            </p:cNvPicPr>
            <p:nvPr/>
          </p:nvPicPr>
          <p:blipFill>
            <a:blip r:embed="rId4"/>
            <a:stretch>
              <a:fillRect/>
            </a:stretch>
          </p:blipFill>
          <p:spPr>
            <a:xfrm>
              <a:off x="-120708" y="3051742"/>
              <a:ext cx="4356183" cy="2909087"/>
            </a:xfrm>
            <a:prstGeom prst="rect">
              <a:avLst/>
            </a:prstGeom>
          </p:spPr>
        </p:pic>
        <p:pic>
          <p:nvPicPr>
            <p:cNvPr id="4" name="Picture 3" descr="A blue bin full of packets&#10;&#10;AI-generated content may be incorrect.">
              <a:extLst>
                <a:ext uri="{FF2B5EF4-FFF2-40B4-BE49-F238E27FC236}">
                  <a16:creationId xmlns:a16="http://schemas.microsoft.com/office/drawing/2014/main" id="{A6418E6A-7215-606B-A009-A885EBB3DB28}"/>
                </a:ext>
              </a:extLst>
            </p:cNvPr>
            <p:cNvPicPr>
              <a:picLocks noChangeAspect="1"/>
            </p:cNvPicPr>
            <p:nvPr/>
          </p:nvPicPr>
          <p:blipFill>
            <a:blip r:embed="rId5"/>
            <a:srcRect l="19" r="-420"/>
            <a:stretch/>
          </p:blipFill>
          <p:spPr>
            <a:xfrm>
              <a:off x="4455341" y="-18927"/>
              <a:ext cx="4338738" cy="2927639"/>
            </a:xfrm>
            <a:prstGeom prst="rect">
              <a:avLst/>
            </a:prstGeom>
          </p:spPr>
        </p:pic>
      </p:grpSp>
      <p:sp>
        <p:nvSpPr>
          <p:cNvPr id="13" name="TextBox 12">
            <a:extLst>
              <a:ext uri="{FF2B5EF4-FFF2-40B4-BE49-F238E27FC236}">
                <a16:creationId xmlns:a16="http://schemas.microsoft.com/office/drawing/2014/main" id="{0B5FFCBC-AFF2-6922-AE0B-933A6D22DC87}"/>
              </a:ext>
            </a:extLst>
          </p:cNvPr>
          <p:cNvSpPr txBox="1"/>
          <p:nvPr/>
        </p:nvSpPr>
        <p:spPr>
          <a:xfrm>
            <a:off x="7477639" y="3634797"/>
            <a:ext cx="1648212" cy="923330"/>
          </a:xfrm>
          <a:prstGeom prst="rect">
            <a:avLst/>
          </a:prstGeom>
          <a:noFill/>
        </p:spPr>
        <p:txBody>
          <a:bodyPr wrap="square">
            <a:spAutoFit/>
          </a:bodyPr>
          <a:lstStyle/>
          <a:p>
            <a:r>
              <a:rPr lang="en-US" sz="900" i="1">
                <a:effectLst/>
                <a:latin typeface="Open Sans" panose="020B0606030504020204" pitchFamily="34" charset="0"/>
                <a:ea typeface="Open Sans" panose="020B0606030504020204" pitchFamily="34" charset="0"/>
                <a:cs typeface="Open Sans" panose="020B0606030504020204" pitchFamily="34" charset="0"/>
              </a:rPr>
              <a:t>Photo credits (left to right); Syanne Luntungan/ USAID EMAS; USAID; Karen Kasmauski/ MCSP and Jhpiego; </a:t>
            </a:r>
            <a:r>
              <a:rPr lang="fi-FI" sz="900" i="1">
                <a:effectLst/>
                <a:latin typeface="Open Sans" panose="020B0606030504020204" pitchFamily="34" charset="0"/>
                <a:ea typeface="Open Sans" panose="020B0606030504020204" pitchFamily="34" charset="0"/>
                <a:cs typeface="Open Sans" panose="020B0606030504020204" pitchFamily="34" charset="0"/>
              </a:rPr>
              <a:t>Samy Rakotoniaina/MSH</a:t>
            </a:r>
            <a:endParaRPr lang="en-US" sz="900" i="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499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415AF-5411-D5B8-0CC1-28A106992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0EF9A-68A3-8B1E-43C0-17C0EAC28171}"/>
              </a:ext>
            </a:extLst>
          </p:cNvPr>
          <p:cNvSpPr>
            <a:spLocks noGrp="1"/>
          </p:cNvSpPr>
          <p:nvPr>
            <p:ph type="title"/>
          </p:nvPr>
        </p:nvSpPr>
        <p:spPr>
          <a:xfrm>
            <a:off x="489204" y="644652"/>
            <a:ext cx="7411212" cy="857250"/>
          </a:xfrm>
        </p:spPr>
        <p:txBody>
          <a:bodyPr anchor="ctr">
            <a:noAutofit/>
          </a:bodyPr>
          <a:lstStyle/>
          <a:p>
            <a:pPr>
              <a:lnSpc>
                <a:spcPct val="90000"/>
              </a:lnSpc>
            </a:pPr>
            <a:r>
              <a:rPr lang="en-US" sz="2800" b="0">
                <a:solidFill>
                  <a:srgbClr val="D50032"/>
                </a:solidFill>
              </a:rPr>
              <a:t>We must </a:t>
            </a:r>
            <a:r>
              <a:rPr lang="en-US" sz="2800">
                <a:solidFill>
                  <a:srgbClr val="D50032"/>
                </a:solidFill>
              </a:rPr>
              <a:t>speak up</a:t>
            </a:r>
            <a:r>
              <a:rPr lang="en-US" sz="2800" b="0">
                <a:solidFill>
                  <a:srgbClr val="D50032"/>
                </a:solidFill>
              </a:rPr>
              <a:t> for critical health and anti-poverty programs and </a:t>
            </a:r>
            <a:r>
              <a:rPr lang="en-US" sz="2800">
                <a:solidFill>
                  <a:srgbClr val="D50032"/>
                </a:solidFill>
              </a:rPr>
              <a:t>call on Congress </a:t>
            </a:r>
            <a:r>
              <a:rPr lang="en-US" sz="2800" b="0">
                <a:solidFill>
                  <a:srgbClr val="D50032"/>
                </a:solidFill>
              </a:rPr>
              <a:t>to do the same</a:t>
            </a:r>
          </a:p>
        </p:txBody>
      </p:sp>
      <p:sp>
        <p:nvSpPr>
          <p:cNvPr id="5" name="Slide Number Placeholder 4" hidden="1">
            <a:extLst>
              <a:ext uri="{FF2B5EF4-FFF2-40B4-BE49-F238E27FC236}">
                <a16:creationId xmlns:a16="http://schemas.microsoft.com/office/drawing/2014/main" id="{E55193D3-AE69-771D-F4AB-1D96C15B6B99}"/>
              </a:ext>
            </a:extLst>
          </p:cNvPr>
          <p:cNvSpPr>
            <a:spLocks noGrp="1"/>
          </p:cNvSpPr>
          <p:nvPr>
            <p:ph type="sldNum" sz="quarter" idx="12"/>
          </p:nvPr>
        </p:nvSpPr>
        <p:spPr/>
        <p:txBody>
          <a:bodyPr/>
          <a:lstStyle/>
          <a:p>
            <a:pPr>
              <a:spcAft>
                <a:spcPts val="600"/>
              </a:spcAft>
            </a:pPr>
            <a:fld id="{307E6868-079E-1649-B8D1-459B42CE4DE3}" type="slidenum">
              <a:rPr lang="en-US" smtClean="0"/>
              <a:pPr>
                <a:spcAft>
                  <a:spcPts val="600"/>
                </a:spcAft>
              </a:pPr>
              <a:t>9</a:t>
            </a:fld>
            <a:endParaRPr lang="en-US"/>
          </a:p>
        </p:txBody>
      </p:sp>
      <p:sp>
        <p:nvSpPr>
          <p:cNvPr id="11" name="TextBox 10">
            <a:extLst>
              <a:ext uri="{FF2B5EF4-FFF2-40B4-BE49-F238E27FC236}">
                <a16:creationId xmlns:a16="http://schemas.microsoft.com/office/drawing/2014/main" id="{04605C89-48FB-6311-2D72-3EC5F803DCA8}"/>
              </a:ext>
            </a:extLst>
          </p:cNvPr>
          <p:cNvSpPr txBox="1"/>
          <p:nvPr/>
        </p:nvSpPr>
        <p:spPr>
          <a:xfrm>
            <a:off x="4722876" y="3881374"/>
            <a:ext cx="3104732" cy="19051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Basic Education</a:t>
            </a:r>
          </a:p>
        </p:txBody>
      </p:sp>
      <p:graphicFrame>
        <p:nvGraphicFramePr>
          <p:cNvPr id="13" name="Diagram 12">
            <a:extLst>
              <a:ext uri="{FF2B5EF4-FFF2-40B4-BE49-F238E27FC236}">
                <a16:creationId xmlns:a16="http://schemas.microsoft.com/office/drawing/2014/main" id="{47B9FFB1-BE70-2C9D-7D3C-C15784959F35}"/>
              </a:ext>
            </a:extLst>
          </p:cNvPr>
          <p:cNvGraphicFramePr/>
          <p:nvPr>
            <p:extLst>
              <p:ext uri="{D42A27DB-BD31-4B8C-83A1-F6EECF244321}">
                <p14:modId xmlns:p14="http://schemas.microsoft.com/office/powerpoint/2010/main" val="1450435819"/>
              </p:ext>
            </p:extLst>
          </p:nvPr>
        </p:nvGraphicFramePr>
        <p:xfrm>
          <a:off x="1524000" y="123469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1917438"/>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22">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1_Office Theme">
  <a:themeElements>
    <a:clrScheme name="Custom 2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6.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8" ma:contentTypeDescription="Create a new document." ma:contentTypeScope="" ma:versionID="4e3a095056cbc647488b2aae7bec3b94">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79a49d860809050e24982209b37b4086"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Props1.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2.xml><?xml version="1.0" encoding="utf-8"?>
<ds:datastoreItem xmlns:ds="http://schemas.openxmlformats.org/officeDocument/2006/customXml" ds:itemID="{6EBA9405-82FB-4F62-A882-ED357F74499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2C1E52F1-4951-4DD9-BF95-3E463086C528}">
  <ds:schemaRefs>
    <ds:schemaRef ds:uri="http://schemas.microsoft.com/office/2006/documentManagement/types"/>
    <ds:schemaRef ds:uri="http://schemas.openxmlformats.org/package/2006/metadata/core-properties"/>
    <ds:schemaRef ds:uri="http://schemas.microsoft.com/office/2006/metadata/properties"/>
    <ds:schemaRef ds:uri="e1541ae8-567d-462c-9e78-c3b0dfdaed9d"/>
    <ds:schemaRef ds:uri="http://purl.org/dc/dcmitype/"/>
    <ds:schemaRef ds:uri="ef035fee-706e-4acb-9a43-6ee1a9ecef89"/>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0</TotalTime>
  <Words>1922</Words>
  <Application>Microsoft Office PowerPoint</Application>
  <PresentationFormat>On-screen Show (16:9)</PresentationFormat>
  <Paragraphs>314</Paragraphs>
  <Slides>49</Slides>
  <Notes>10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49</vt:i4>
      </vt:variant>
    </vt:vector>
  </HeadingPairs>
  <TitlesOfParts>
    <vt:vector size="63" baseType="lpstr">
      <vt:lpstr>Aptos</vt:lpstr>
      <vt:lpstr>Aptos Display</vt:lpstr>
      <vt:lpstr>Arial</vt:lpstr>
      <vt:lpstr>Calibri</vt:lpstr>
      <vt:lpstr>Courier New</vt:lpstr>
      <vt:lpstr>Open Sans</vt:lpstr>
      <vt:lpstr>Segoe UI</vt:lpstr>
      <vt:lpstr>Wingdings</vt:lpstr>
      <vt:lpstr>Custom Design</vt:lpstr>
      <vt:lpstr>Office Theme</vt:lpstr>
      <vt:lpstr>1_Office Theme</vt:lpstr>
      <vt:lpstr>Office Theme</vt:lpstr>
      <vt:lpstr>Office Theme</vt:lpstr>
      <vt:lpstr>Office Theme</vt:lpstr>
      <vt:lpstr>RESULTS National Webinar  March 1, 2025 Welcome!</vt:lpstr>
      <vt:lpstr>Our Values</vt:lpstr>
      <vt:lpstr>Welcome!</vt:lpstr>
      <vt:lpstr>Guest Speaker</vt:lpstr>
      <vt:lpstr>Global Poverty Campaigns</vt:lpstr>
      <vt:lpstr>Global Campaigns Update</vt:lpstr>
      <vt:lpstr>We must speak up for critical health and anti-poverty programs and call on Congress to do the same</vt:lpstr>
      <vt:lpstr>Terminations affect all our global health issues</vt:lpstr>
      <vt:lpstr>We must speak up for critical health and anti-poverty programs and call on Congress to do the same</vt:lpstr>
      <vt:lpstr>U.S. Poverty Campaigns</vt:lpstr>
      <vt:lpstr>U.S. Campaigns Update</vt:lpstr>
      <vt:lpstr>Budget Resolutions Passed</vt:lpstr>
      <vt:lpstr>House Proposed Cuts</vt:lpstr>
      <vt:lpstr>Medicaid and SNAP in Reconciliation</vt:lpstr>
      <vt:lpstr>Next Steps</vt:lpstr>
      <vt:lpstr>What you can do</vt:lpstr>
      <vt:lpstr>Action and Allies Campaign:  Grassroots Inspiration and Action</vt:lpstr>
      <vt:lpstr>First 100 Days Lobbying Campaign</vt:lpstr>
      <vt:lpstr>First 100 Days Lobbying Campaign</vt:lpstr>
      <vt:lpstr>First 100 Days Lobbying Campaign</vt:lpstr>
      <vt:lpstr>First 100 Days Media </vt:lpstr>
      <vt:lpstr>First 100 Days Outreach </vt:lpstr>
      <vt:lpstr>For Lobbying Success . . .  </vt:lpstr>
      <vt:lpstr>First 100 Days Lobby Meetings</vt:lpstr>
      <vt:lpstr>Grassroots Board Nominations</vt:lpstr>
      <vt:lpstr>PowerPoint Presentation</vt:lpstr>
      <vt:lpstr>Nominations open for Grassroots Director seat on the RESULTS Board!</vt:lpstr>
      <vt:lpstr>News from the Board:  2025 Strategic Priorities</vt:lpstr>
      <vt:lpstr>News from the Board:  Building Grassroots Power</vt:lpstr>
      <vt:lpstr>News from the Board:  Growing Resources and Capacity</vt:lpstr>
      <vt:lpstr>Do you know a great leader?</vt:lpstr>
      <vt:lpstr>Election timeline</vt:lpstr>
      <vt:lpstr>Announcements</vt:lpstr>
      <vt:lpstr>Closing Announcements</vt:lpstr>
      <vt:lpstr>Thank you for joining us!</vt:lpstr>
      <vt:lpstr>Policy Forum: Reconciliation 101</vt:lpstr>
      <vt:lpstr>Need help filling out FY26 appropriations forms?</vt:lpstr>
      <vt:lpstr>Motivational Interviewing</vt:lpstr>
      <vt:lpstr>AO Learning Community</vt:lpstr>
      <vt:lpstr>New Advocate Orientations</vt:lpstr>
      <vt:lpstr>Partnership Calls</vt:lpstr>
      <vt:lpstr>Monthly Support Calls</vt:lpstr>
      <vt:lpstr>Monthly Support Calls</vt:lpstr>
      <vt:lpstr>Let us know the amazing things  you are doing!</vt:lpstr>
      <vt:lpstr>Find events</vt:lpstr>
      <vt:lpstr>Find today’s slides</vt:lpstr>
      <vt:lpstr> Join us for the April 2025 National Webinar </vt:lpstr>
      <vt:lpstr>PowerPoint Presentation</vt:lpstr>
      <vt:lpstr>RESULTS website and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1</cp:revision>
  <dcterms:created xsi:type="dcterms:W3CDTF">2023-10-06T16:24:49Z</dcterms:created>
  <dcterms:modified xsi:type="dcterms:W3CDTF">2025-03-01T19:20:47Z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Settings">
    <vt:lpwstr>F7000400038000</vt:lpwstr>
  </property>
  <property fmtid="{D5CDD505-2E9C-101B-9397-08002B2CF9AE}" pid="5" name="NXPowerLiteVersion">
    <vt:lpwstr>S10.3.1</vt:lpwstr>
  </property>
  <property fmtid="{D5CDD505-2E9C-101B-9397-08002B2CF9AE}" pid="6" name="NXPowerLiteLastOptimized">
    <vt:lpwstr>687857</vt:lpwstr>
  </property>
</Properties>
</file>