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4"/>
    <p:sldMasterId id="2147483682" r:id="rId5"/>
    <p:sldMasterId id="2147483670" r:id="rId6"/>
    <p:sldMasterId id="2147483648" r:id="rId7"/>
  </p:sldMasterIdLst>
  <p:notesMasterIdLst>
    <p:notesMasterId r:id="rId55"/>
  </p:notesMasterIdLst>
  <p:handoutMasterIdLst>
    <p:handoutMasterId r:id="rId56"/>
  </p:handoutMasterIdLst>
  <p:sldIdLst>
    <p:sldId id="4629" r:id="rId8"/>
    <p:sldId id="262" r:id="rId9"/>
    <p:sldId id="273" r:id="rId10"/>
    <p:sldId id="4646" r:id="rId11"/>
    <p:sldId id="282" r:id="rId12"/>
    <p:sldId id="1916" r:id="rId13"/>
    <p:sldId id="4654" r:id="rId14"/>
    <p:sldId id="4660" r:id="rId15"/>
    <p:sldId id="4663" r:id="rId16"/>
    <p:sldId id="4659" r:id="rId17"/>
    <p:sldId id="4655" r:id="rId18"/>
    <p:sldId id="4656" r:id="rId19"/>
    <p:sldId id="4593" r:id="rId20"/>
    <p:sldId id="4657" r:id="rId21"/>
    <p:sldId id="4662" r:id="rId22"/>
    <p:sldId id="4664" r:id="rId23"/>
    <p:sldId id="4658" r:id="rId24"/>
    <p:sldId id="4665" r:id="rId25"/>
    <p:sldId id="306" r:id="rId26"/>
    <p:sldId id="4666" r:id="rId27"/>
    <p:sldId id="4668" r:id="rId28"/>
    <p:sldId id="4599" r:id="rId29"/>
    <p:sldId id="4649" r:id="rId30"/>
    <p:sldId id="4653" r:id="rId31"/>
    <p:sldId id="4650" r:id="rId32"/>
    <p:sldId id="4652" r:id="rId33"/>
    <p:sldId id="4640" r:id="rId34"/>
    <p:sldId id="4622" r:id="rId35"/>
    <p:sldId id="4642" r:id="rId36"/>
    <p:sldId id="4669" r:id="rId37"/>
    <p:sldId id="4667" r:id="rId38"/>
    <p:sldId id="4634" r:id="rId39"/>
    <p:sldId id="4648" r:id="rId40"/>
    <p:sldId id="1991" r:id="rId41"/>
    <p:sldId id="4632" r:id="rId42"/>
    <p:sldId id="4631" r:id="rId43"/>
    <p:sldId id="4670" r:id="rId44"/>
    <p:sldId id="4633" r:id="rId45"/>
    <p:sldId id="1815" r:id="rId46"/>
    <p:sldId id="1910" r:id="rId47"/>
    <p:sldId id="326" r:id="rId48"/>
    <p:sldId id="325" r:id="rId49"/>
    <p:sldId id="1957" r:id="rId50"/>
    <p:sldId id="327" r:id="rId51"/>
    <p:sldId id="4643" r:id="rId52"/>
    <p:sldId id="4630" r:id="rId53"/>
    <p:sldId id="271" r:id="rId5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CAEB79-58F1-BB10-4BFC-CCC8B1FFAFC8}" name="Karyne Bury" initials="KB" userId="S::kbury@results.org::072c30e2-e547-4e48-929e-426222b99a4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sa Marchal" initials="LM" lastIdx="1" clrIdx="0">
    <p:extLst>
      <p:ext uri="{19B8F6BF-5375-455C-9EA6-DF929625EA0E}">
        <p15:presenceInfo xmlns:p15="http://schemas.microsoft.com/office/powerpoint/2012/main" userId="Lisa Mar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507D93-23C1-5628-B49E-5E3AA382CBC3}" v="100" dt="2025-01-30T19:25:18.220"/>
    <p1510:client id="{43C35DCC-4B43-C4AA-C528-0BCC9904CC77}" v="4" dt="2025-01-31T18:35:40.298"/>
    <p1510:client id="{500D6DF8-D12C-0070-77FA-0DB479C13815}" v="913" dt="2025-01-30T21:03:21.068"/>
    <p1510:client id="{7ADC5EC5-F482-643B-D3AA-A9ABADF059E0}" v="216" dt="2025-01-31T17:50:01.526"/>
    <p1510:client id="{8341BB34-B56E-4E54-BB60-4A83329043A2}" v="388" dt="2025-01-31T19:21:52.600"/>
    <p1510:client id="{AC4A4A68-A044-C8AD-B956-ABF9D8CB02C1}" v="10" dt="2025-01-30T20:02:53.160"/>
    <p1510:client id="{E4088C52-B0B5-1F85-29AB-4BAA043F9AF7}" v="75" dt="2025-01-31T14:51:20.4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3" d="100"/>
          <a:sy n="123" d="100"/>
        </p:scale>
        <p:origin x="1176" y="330"/>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notesMaster" Target="notesMasters/notesMaster1.xml"/><Relationship Id="rId63"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tableStyles" Target="tableStyles.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handoutMaster" Target="handoutMasters/handoutMaster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commentAuthors" Target="commentAuthors.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26610F-83DF-79F9-33F8-46A2BEFDD1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3" name="Date Placeholder 2">
            <a:extLst>
              <a:ext uri="{FF2B5EF4-FFF2-40B4-BE49-F238E27FC236}">
                <a16:creationId xmlns:a16="http://schemas.microsoft.com/office/drawing/2014/main" id="{45DFA258-7F9E-BE1E-1118-E87B800D0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701EB9-D398-4211-83C1-954D64E76C65}" type="datetimeFigureOut">
              <a:rPr lang="en-US" sz="1100" smtClean="0">
                <a:latin typeface="Open Sans" pitchFamily="2" charset="0"/>
                <a:ea typeface="Open Sans" pitchFamily="2" charset="0"/>
                <a:cs typeface="Open Sans" pitchFamily="2" charset="0"/>
              </a:rPr>
              <a:t>1/31/2025</a:t>
            </a:fld>
            <a:endParaRPr lang="en-US" sz="1100" dirty="0">
              <a:latin typeface="Open Sans" pitchFamily="2" charset="0"/>
              <a:ea typeface="Open Sans" pitchFamily="2" charset="0"/>
              <a:cs typeface="Open Sans" pitchFamily="2" charset="0"/>
            </a:endParaRPr>
          </a:p>
        </p:txBody>
      </p:sp>
      <p:sp>
        <p:nvSpPr>
          <p:cNvPr id="4" name="Footer Placeholder 3">
            <a:extLst>
              <a:ext uri="{FF2B5EF4-FFF2-40B4-BE49-F238E27FC236}">
                <a16:creationId xmlns:a16="http://schemas.microsoft.com/office/drawing/2014/main" id="{8E3DC261-2270-4A5F-EBF0-2DC5765E8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5" name="Slide Number Placeholder 4">
            <a:extLst>
              <a:ext uri="{FF2B5EF4-FFF2-40B4-BE49-F238E27FC236}">
                <a16:creationId xmlns:a16="http://schemas.microsoft.com/office/drawing/2014/main" id="{D5F231E1-DD42-1C9F-769D-32AA00489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A56921-9A57-45F4-918A-4251053F4824}" type="slidenum">
              <a:rPr lang="en-US" sz="1100" smtClean="0">
                <a:latin typeface="Open Sans" pitchFamily="2" charset="0"/>
                <a:ea typeface="Open Sans" pitchFamily="2" charset="0"/>
                <a:cs typeface="Open Sans" pitchFamily="2" charset="0"/>
              </a:rPr>
              <a:t>‹#›</a:t>
            </a:fld>
            <a:endParaRPr lang="en-US" sz="1100" dirty="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23259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Open Sans" pitchFamily="2" charset="0"/>
                <a:ea typeface="Open Sans" pitchFamily="2" charset="0"/>
                <a:cs typeface="Open Sans"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Open Sans" pitchFamily="2" charset="0"/>
                <a:ea typeface="Open Sans" pitchFamily="2" charset="0"/>
                <a:cs typeface="Open Sans" pitchFamily="2" charset="0"/>
              </a:defRPr>
            </a:lvl1pPr>
          </a:lstStyle>
          <a:p>
            <a:fld id="{36BD4AF3-D86E-456E-B40B-702753F85C4E}" type="datetimeFigureOut">
              <a:rPr lang="en-US" smtClean="0"/>
              <a:pPr/>
              <a:t>1/31/2025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Open Sans" pitchFamily="2" charset="0"/>
                <a:ea typeface="Open Sans" pitchFamily="2" charset="0"/>
                <a:cs typeface="Open Sans"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Open Sans" pitchFamily="2" charset="0"/>
                <a:ea typeface="Open Sans" pitchFamily="2" charset="0"/>
                <a:cs typeface="Open Sans" pitchFamily="2" charset="0"/>
              </a:defRPr>
            </a:lvl1pPr>
          </a:lstStyle>
          <a:p>
            <a:fld id="{E1A05357-FEDC-42A6-A9AA-A177021FF7C8}" type="slidenum">
              <a:rPr lang="en-US" smtClean="0"/>
              <a:pPr/>
              <a:t>‹#›</a:t>
            </a:fld>
            <a:endParaRPr lang="en-US" dirty="0"/>
          </a:p>
        </p:txBody>
      </p:sp>
    </p:spTree>
    <p:extLst>
      <p:ext uri="{BB962C8B-B14F-4D97-AF65-F5344CB8AC3E}">
        <p14:creationId xmlns:p14="http://schemas.microsoft.com/office/powerpoint/2010/main" val="326257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Open Sans" pitchFamily="2" charset="0"/>
        <a:cs typeface="Open Sans" pitchFamily="2" charset="0"/>
      </a:defRPr>
    </a:lvl1pPr>
    <a:lvl2pPr marL="457200" algn="l" defTabSz="914400" rtl="0" eaLnBrk="1" latinLnBrk="0" hangingPunct="1">
      <a:defRPr sz="1200" kern="1200">
        <a:solidFill>
          <a:schemeClr val="tx1"/>
        </a:solidFill>
        <a:latin typeface="Open Sans" pitchFamily="2" charset="0"/>
        <a:ea typeface="Open Sans" pitchFamily="2" charset="0"/>
        <a:cs typeface="Open Sans" pitchFamily="2" charset="0"/>
      </a:defRPr>
    </a:lvl2pPr>
    <a:lvl3pPr marL="914400" algn="l" defTabSz="914400" rtl="0" eaLnBrk="1" latinLnBrk="0" hangingPunct="1">
      <a:defRPr sz="1200" kern="1200">
        <a:solidFill>
          <a:schemeClr val="tx1"/>
        </a:solidFill>
        <a:latin typeface="Open Sans" pitchFamily="2" charset="0"/>
        <a:ea typeface="Open Sans" pitchFamily="2" charset="0"/>
        <a:cs typeface="Open Sans" pitchFamily="2" charset="0"/>
      </a:defRPr>
    </a:lvl3pPr>
    <a:lvl4pPr marL="1371600" algn="l" defTabSz="914400" rtl="0" eaLnBrk="1" latinLnBrk="0" hangingPunct="1">
      <a:defRPr sz="1200" kern="1200">
        <a:solidFill>
          <a:schemeClr val="tx1"/>
        </a:solidFill>
        <a:latin typeface="Open Sans" pitchFamily="2" charset="0"/>
        <a:ea typeface="Open Sans" pitchFamily="2" charset="0"/>
        <a:cs typeface="Open Sans" pitchFamily="2" charset="0"/>
      </a:defRPr>
    </a:lvl4pPr>
    <a:lvl5pPr marL="1828800" algn="l" defTabSz="914400" rtl="0" eaLnBrk="1" latinLnBrk="0" hangingPunct="1">
      <a:defRPr sz="1200" kern="1200">
        <a:solidFill>
          <a:schemeClr val="tx1"/>
        </a:solidFill>
        <a:latin typeface="Open Sans" pitchFamily="2" charset="0"/>
        <a:ea typeface="Open Sans" pitchFamily="2" charset="0"/>
        <a:cs typeface="Open Sans"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Updated AO slide (2/22)</a:t>
            </a:r>
          </a:p>
        </p:txBody>
      </p:sp>
      <p:sp>
        <p:nvSpPr>
          <p:cNvPr id="4" name="Slide Number Placeholder 3"/>
          <p:cNvSpPr>
            <a:spLocks noGrp="1"/>
          </p:cNvSpPr>
          <p:nvPr>
            <p:ph type="sldNum" sz="quarter" idx="5"/>
          </p:nvPr>
        </p:nvSpPr>
        <p:spPr/>
        <p:txBody>
          <a:bodyPr/>
          <a:lstStyle/>
          <a:p>
            <a:fld id="{E1A05357-FEDC-42A6-A9AA-A177021FF7C8}" type="slidenum">
              <a:rPr lang="en-US" smtClean="0"/>
              <a:pPr/>
              <a:t>2</a:t>
            </a:fld>
            <a:endParaRPr lang="en-US" dirty="0"/>
          </a:p>
        </p:txBody>
      </p:sp>
    </p:spTree>
    <p:extLst>
      <p:ext uri="{BB962C8B-B14F-4D97-AF65-F5344CB8AC3E}">
        <p14:creationId xmlns:p14="http://schemas.microsoft.com/office/powerpoint/2010/main" val="1978629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6</a:t>
            </a:fld>
            <a:endParaRPr lang="en-US" dirty="0"/>
          </a:p>
        </p:txBody>
      </p:sp>
    </p:spTree>
    <p:extLst>
      <p:ext uri="{BB962C8B-B14F-4D97-AF65-F5344CB8AC3E}">
        <p14:creationId xmlns:p14="http://schemas.microsoft.com/office/powerpoint/2010/main" val="637774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44</a:t>
            </a:fld>
            <a:endParaRPr lang="en-US" dirty="0"/>
          </a:p>
        </p:txBody>
      </p:sp>
    </p:spTree>
    <p:extLst>
      <p:ext uri="{BB962C8B-B14F-4D97-AF65-F5344CB8AC3E}">
        <p14:creationId xmlns:p14="http://schemas.microsoft.com/office/powerpoint/2010/main" val="3234993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45</a:t>
            </a:fld>
            <a:endParaRPr lang="en-US" dirty="0"/>
          </a:p>
        </p:txBody>
      </p:sp>
    </p:spTree>
    <p:extLst>
      <p:ext uri="{BB962C8B-B14F-4D97-AF65-F5344CB8AC3E}">
        <p14:creationId xmlns:p14="http://schemas.microsoft.com/office/powerpoint/2010/main" val="2250762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47</a:t>
            </a:fld>
            <a:endParaRPr lang="en-US" dirty="0"/>
          </a:p>
        </p:txBody>
      </p:sp>
    </p:spTree>
    <p:extLst>
      <p:ext uri="{BB962C8B-B14F-4D97-AF65-F5344CB8AC3E}">
        <p14:creationId xmlns:p14="http://schemas.microsoft.com/office/powerpoint/2010/main" val="201397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hasCustomPrompt="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C7944C4A-46BC-4C46-B66D-C7A9D447712C}" type="datetime1">
              <a:rPr lang="en-US" smtClean="0"/>
              <a:t>1/31/2025</a:t>
            </a:fld>
            <a:endParaRPr lang="en-US" dirty="0"/>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7C3003A7-1037-45BD-B21E-FCF7B4B1F763}" type="datetime1">
              <a:rPr lang="en-US" smtClean="0"/>
              <a:t>1/31/2025</a:t>
            </a:fld>
            <a:endParaRPr lang="en-US" dirty="0"/>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24DD6DE4-73E4-4F6F-9DED-05B20E463ED2}" type="datetime1">
              <a:rPr lang="en-US" smtClean="0"/>
              <a:t>1/31/2025</a:t>
            </a:fld>
            <a:endParaRPr lang="en-US" dirty="0"/>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05979"/>
            <a:ext cx="1162957" cy="4388644"/>
          </a:xfrm>
        </p:spPr>
        <p:txBody>
          <a:bodyPr vert="eaVert"/>
          <a:lstStyle>
            <a:lvl1pPr>
              <a:defRPr/>
            </a:lvl1pPr>
          </a:lstStyle>
          <a:p>
            <a:r>
              <a:rPr lang="en-US"/>
              <a:t>Click to edit master title style</a:t>
            </a:r>
          </a:p>
        </p:txBody>
      </p:sp>
      <p:sp>
        <p:nvSpPr>
          <p:cNvPr id="3" name="Vertical Text Placeholder 2"/>
          <p:cNvSpPr>
            <a:spLocks noGrp="1"/>
          </p:cNvSpPr>
          <p:nvPr>
            <p:ph type="body" orient="vert" idx="1" hasCustomPrompt="1"/>
          </p:nvPr>
        </p:nvSpPr>
        <p:spPr>
          <a:xfrm>
            <a:off x="457200" y="205979"/>
            <a:ext cx="6019800" cy="4388644"/>
          </a:xfrm>
        </p:spPr>
        <p:txBody>
          <a:bodyPr vert="eaVert"/>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E8BA829D-C31E-4F3D-9B87-664ADA6C4D47}" type="datetime1">
              <a:rPr lang="en-US" smtClean="0"/>
              <a:t>1/31/2025</a:t>
            </a:fld>
            <a:endParaRPr lang="en-US" dirty="0"/>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835933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49364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371344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767052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72840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RESULTSEdFund</a:t>
            </a:r>
          </a:p>
        </p:txBody>
      </p:sp>
      <p:pic>
        <p:nvPicPr>
          <p:cNvPr id="6" name="Picture 5" descr="instagram-icon.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a:ext>
            </a:extLst>
          </a:blip>
          <a:srcRect/>
          <a:stretch/>
        </p:blipFill>
        <p:spPr>
          <a:xfrm>
            <a:off x="465819" y="3405961"/>
            <a:ext cx="380089" cy="372708"/>
          </a:xfrm>
          <a:prstGeom prst="rect">
            <a:avLst/>
          </a:prstGeom>
        </p:spPr>
      </p:pic>
      <p:sp>
        <p:nvSpPr>
          <p:cNvPr id="9" name="Rectangle 8"/>
          <p:cNvSpPr/>
          <p:nvPr userDrawn="1"/>
        </p:nvSpPr>
        <p:spPr>
          <a:xfrm>
            <a:off x="835010" y="3391195"/>
            <a:ext cx="2278188" cy="369332"/>
          </a:xfrm>
          <a:prstGeom prst="rect">
            <a:avLst/>
          </a:prstGeom>
        </p:spPr>
        <p:txBody>
          <a:bodyPr wrap="none">
            <a:spAutoFit/>
          </a:bodyPr>
          <a:lstStyle/>
          <a:p>
            <a:pPr algn="l"/>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RESULTS_Tweets</a:t>
            </a:r>
          </a:p>
        </p:txBody>
      </p:sp>
      <p:sp>
        <p:nvSpPr>
          <p:cNvPr id="10" name="Rectangle 9"/>
          <p:cNvSpPr/>
          <p:nvPr userDrawn="1"/>
        </p:nvSpPr>
        <p:spPr>
          <a:xfrm>
            <a:off x="829129" y="4379071"/>
            <a:ext cx="2032929" cy="369332"/>
          </a:xfrm>
          <a:prstGeom prst="rect">
            <a:avLst/>
          </a:prstGeom>
        </p:spPr>
        <p:txBody>
          <a:bodyPr wrap="none">
            <a:spAutoFit/>
          </a:bodyPr>
          <a:lstStyle/>
          <a:p>
            <a:r>
              <a:rPr lang="en-US" baseline="0" dirty="0">
                <a:solidFill>
                  <a:schemeClr val="bg1"/>
                </a:solidFill>
                <a:latin typeface="Open Sans" pitchFamily="2" charset="0"/>
                <a:ea typeface="Open Sans" pitchFamily="2" charset="0"/>
                <a:cs typeface="Open Sans" pitchFamily="2" charset="0"/>
              </a:rPr>
              <a:t>@</a:t>
            </a:r>
            <a:r>
              <a:rPr lang="en-US" b="1" baseline="0" dirty="0">
                <a:solidFill>
                  <a:schemeClr val="bg1"/>
                </a:solidFill>
                <a:latin typeface="Open Sans" pitchFamily="2" charset="0"/>
                <a:ea typeface="Open Sans" pitchFamily="2" charset="0"/>
                <a:cs typeface="Open Sans" pitchFamily="2" charset="0"/>
              </a:rPr>
              <a:t>voices4results</a:t>
            </a:r>
            <a:endParaRPr lang="en-US" b="1" dirty="0">
              <a:solidFill>
                <a:schemeClr val="bg1"/>
              </a:solidFill>
              <a:latin typeface="Open Sans" pitchFamily="2" charset="0"/>
              <a:ea typeface="Open Sans" pitchFamily="2" charset="0"/>
              <a:cs typeface="Open Sans" pitchFamily="2" charset="0"/>
            </a:endParaRPr>
          </a:p>
        </p:txBody>
      </p:sp>
      <p:sp>
        <p:nvSpPr>
          <p:cNvPr id="11" name="TextBox 10"/>
          <p:cNvSpPr txBox="1"/>
          <p:nvPr userDrawn="1"/>
        </p:nvSpPr>
        <p:spPr>
          <a:xfrm>
            <a:off x="5270500" y="4178564"/>
            <a:ext cx="3419930" cy="553998"/>
          </a:xfrm>
          <a:prstGeom prst="rect">
            <a:avLst/>
          </a:prstGeom>
          <a:noFill/>
        </p:spPr>
        <p:txBody>
          <a:bodyPr wrap="square" rtlCol="0">
            <a:spAutoFit/>
          </a:bodyPr>
          <a:lstStyle/>
          <a:p>
            <a:pPr algn="r"/>
            <a:r>
              <a:rPr lang="en-US" sz="3000" b="1" dirty="0">
                <a:solidFill>
                  <a:schemeClr val="bg1"/>
                </a:solidFill>
                <a:latin typeface="Open Sans" pitchFamily="2" charset="0"/>
                <a:ea typeface="Open Sans" pitchFamily="2" charset="0"/>
                <a:cs typeface="Open Sans" pitchFamily="2" charset="0"/>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4022536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21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23768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690024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2862445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1/31/2025</a:t>
            </a:fld>
            <a:endParaRPr 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35856869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815954"/>
            <a:ext cx="7772400" cy="1021556"/>
          </a:xfrm>
        </p:spPr>
        <p:txBody>
          <a:bodyPr anchor="t"/>
          <a:lstStyle>
            <a:lvl1pPr algn="l">
              <a:defRPr sz="4000" b="0" cap="none">
                <a:solidFill>
                  <a:schemeClr val="tx1"/>
                </a:solidFill>
              </a:defRPr>
            </a:lvl1pPr>
          </a:lstStyle>
          <a:p>
            <a:r>
              <a:rPr lang="en-US"/>
              <a:t>Click to edit master title style</a:t>
            </a:r>
          </a:p>
        </p:txBody>
      </p:sp>
      <p:sp>
        <p:nvSpPr>
          <p:cNvPr id="9" name="Title 1"/>
          <p:cNvSpPr txBox="1">
            <a:spLocks noGrp="1" noRot="1" noMove="1" noResize="1" noEditPoints="1" noAdjustHandles="1" noChangeArrowheads="1" noChangeShapeType="1"/>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cap="none" dirty="0">
                <a:solidFill>
                  <a:srgbClr val="E41034"/>
                </a:solidFill>
                <a:latin typeface="Open Sans" pitchFamily="2" charset="0"/>
                <a:ea typeface="Open Sans" pitchFamily="2" charset="0"/>
                <a:cs typeface="Open Sans" pitchFamily="2" charset="0"/>
              </a:rPr>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
        <p:nvSpPr>
          <p:cNvPr id="4" name="Date Placeholder 3"/>
          <p:cNvSpPr>
            <a:spLocks noGrp="1"/>
          </p:cNvSpPr>
          <p:nvPr>
            <p:ph type="dt" sz="half" idx="10"/>
          </p:nvPr>
        </p:nvSpPr>
        <p:spPr/>
        <p:txBody>
          <a:bodyPr/>
          <a:lstStyle/>
          <a:p>
            <a:fld id="{DA52CB95-A36F-4BC0-873A-F09C4DFC6C9F}" type="datetime1">
              <a:rPr lang="en-US" smtClean="0"/>
              <a:t>1/31/2025</a:t>
            </a:fld>
            <a:endParaRPr lang="en-US" dirty="0"/>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07E6868-079E-1649-B8D1-459B42CE4DE3}" type="slidenum">
              <a:rPr lang="en-US" smtClean="0"/>
              <a:pPr/>
              <a:t>‹#›</a:t>
            </a:fld>
            <a:endParaRPr lang="en-US" dirty="0"/>
          </a:p>
        </p:txBody>
      </p:sp>
      <p:sp>
        <p:nvSpPr>
          <p:cNvPr id="4" name="Date Placeholder 3"/>
          <p:cNvSpPr>
            <a:spLocks noGrp="1"/>
          </p:cNvSpPr>
          <p:nvPr>
            <p:ph type="dt" sz="half" idx="10"/>
          </p:nvPr>
        </p:nvSpPr>
        <p:spPr/>
        <p:txBody>
          <a:bodyPr/>
          <a:lstStyle/>
          <a:p>
            <a:fld id="{3686E7C0-692D-4B88-BAF3-92EA83B8C355}" type="datetime1">
              <a:rPr lang="en-US" smtClean="0"/>
              <a:t>1/31/2025</a:t>
            </a:fld>
            <a:endParaRPr lang="en-US" dirty="0"/>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dirty="0"/>
          </a:p>
        </p:txBody>
      </p:sp>
      <p:sp>
        <p:nvSpPr>
          <p:cNvPr id="5" name="Date Placeholder 4"/>
          <p:cNvSpPr>
            <a:spLocks noGrp="1"/>
          </p:cNvSpPr>
          <p:nvPr>
            <p:ph type="dt" sz="half" idx="10"/>
          </p:nvPr>
        </p:nvSpPr>
        <p:spPr/>
        <p:txBody>
          <a:bodyPr/>
          <a:lstStyle/>
          <a:p>
            <a:fld id="{B491E5A4-AB8D-4616-B7A9-1412F5D6E492}" type="datetime1">
              <a:rPr lang="en-US" smtClean="0"/>
              <a:t>1/31/2025</a:t>
            </a:fld>
            <a:endParaRPr lang="en-US" dirty="0"/>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6" y="1151335"/>
            <a:ext cx="4041775"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dirty="0"/>
          </a:p>
        </p:txBody>
      </p:sp>
      <p:sp>
        <p:nvSpPr>
          <p:cNvPr id="7" name="Date Placeholder 6"/>
          <p:cNvSpPr>
            <a:spLocks noGrp="1"/>
          </p:cNvSpPr>
          <p:nvPr>
            <p:ph type="dt" sz="half" idx="10"/>
          </p:nvPr>
        </p:nvSpPr>
        <p:spPr/>
        <p:txBody>
          <a:bodyPr/>
          <a:lstStyle/>
          <a:p>
            <a:fld id="{AFB8C497-781D-41D9-AC17-F05D66E7436C}" type="datetime1">
              <a:rPr lang="en-US" smtClean="0"/>
              <a:t>1/31/2025</a:t>
            </a:fld>
            <a:endParaRPr lang="en-US" dirty="0"/>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dirty="0"/>
          </a:p>
        </p:txBody>
      </p:sp>
      <p:sp>
        <p:nvSpPr>
          <p:cNvPr id="3" name="Date Placeholder 2"/>
          <p:cNvSpPr>
            <a:spLocks noGrp="1"/>
          </p:cNvSpPr>
          <p:nvPr>
            <p:ph type="dt" sz="half" idx="10"/>
          </p:nvPr>
        </p:nvSpPr>
        <p:spPr/>
        <p:txBody>
          <a:bodyPr/>
          <a:lstStyle/>
          <a:p>
            <a:fld id="{FFBF270F-56FE-4D70-A2BE-EE18789F1CAF}" type="datetime1">
              <a:rPr lang="en-US" smtClean="0"/>
              <a:t>1/31/2025</a:t>
            </a:fld>
            <a:endParaRPr lang="en-US" dirty="0"/>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8A5FA-54E9-42CB-B8A4-AE77A1729632}" type="datetime1">
              <a:rPr lang="en-US" smtClean="0"/>
              <a:t>1/31/2025</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5.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hf hdr="0" ftr="0" dt="0"/>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1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dirty="0"/>
          </a:p>
        </p:txBody>
      </p:sp>
      <p:pic>
        <p:nvPicPr>
          <p:cNvPr id="7" name="Picture 6" descr="RESULTS_logo_EN_CMYK_BIG (flat)2_RESULTS_logo_EN_CMYK_BIG.png"/>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7858691" y="80916"/>
            <a:ext cx="1223628" cy="982313"/>
          </a:xfrm>
          <a:prstGeom prst="rect">
            <a:avLst/>
          </a:prstGeom>
        </p:spPr>
      </p:pic>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A896A405-392F-4A71-8147-A22E085A7A06}" type="datetime1">
              <a:rPr lang="en-US" smtClean="0"/>
              <a:t>1/31/2025</a:t>
            </a:fld>
            <a:endParaRPr lang="en-US" dirty="0"/>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83"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1/31/2025</a:t>
            </a:fld>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dirty="0"/>
          </a:p>
        </p:txBody>
      </p:sp>
    </p:spTree>
    <p:extLst>
      <p:ext uri="{BB962C8B-B14F-4D97-AF65-F5344CB8AC3E}">
        <p14:creationId xmlns:p14="http://schemas.microsoft.com/office/powerpoint/2010/main" val="9713170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82000"/>
                  </a:schemeClr>
                </a:solidFill>
              </a:defRPr>
            </a:lvl1pPr>
          </a:lstStyle>
          <a:p>
            <a:fld id="{C764DE79-268F-4C1A-8933-263129D2AF90}" type="datetimeFigureOut">
              <a:rPr lang="en-US" dirty="0"/>
              <a:t>1/31/2025</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82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3" Type="http://schemas.openxmlformats.org/officeDocument/2006/relationships/hyperlink" Target="https://unsplash.com/photos/woman-playing-assorted-color-balls-NmTVRg4zfkI" TargetMode="External"/><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results.org/resources/fy26-global-appropriations-memos"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unsplash.com/photos/a-cup-of-coffee-and-a-pair-of-glasses-on-a-newspaper-Wh9ZC4727e4" TargetMode="External"/><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finance.senate.gov/about/membership" TargetMode="External"/><Relationship Id="rId2" Type="http://schemas.openxmlformats.org/officeDocument/2006/relationships/hyperlink" Target="https://waysandmeans.house.gov/members/"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our-anti-oppression-values"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Sleone@results.org" TargetMode="External"/><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mailto:jdistefano@results.org"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results.zoom.us/rec/play/wzRfuSTNR5ImQcbQA5sd2fz37EGISQUTWTYOouS_dHGO6JWRSdT7ahuy3tpmXxHJuDEBLK4wkKmfMXC7.NHfMF1RSeIS2fs9S?canPlayFromShare=true&amp;from=share_recording_detail&amp;startTime=1737682341000&amp;componentName=rec-play&amp;originRequestUrl=https%3A%2F%2Fresults.zoom.us%2Frec%2Fshare%2FaEyegoicSMcPkXD58FSZLzJSGISRHzE_8oSKIPggXBoRTlXoFp7x7Qa4dC6JKgEv.-Dlzw8jVxTAPMV9H%3FstartTime%3D1737682341000" TargetMode="External"/><Relationship Id="rId2" Type="http://schemas.openxmlformats.org/officeDocument/2006/relationships/hyperlink" Target="https://resultsorg-my.sharepoint.com/:x:/g/personal/kfleischer_results_org/EW-as_Fp7D5Guk3UIBXrhL0BIfqLaFyClgmM65ty5tT5TQ?rtime=SC5XQxk_3Ug"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s://tinyurl.com/118CongSC" TargetMode="External"/><Relationship Id="rId2" Type="http://schemas.openxmlformats.org/officeDocument/2006/relationships/hyperlink" Target="mailto:kfleischer@results.org" TargetMode="External"/><Relationship Id="rId1" Type="http://schemas.openxmlformats.org/officeDocument/2006/relationships/slideLayout" Target="../slideLayouts/slideLayout5.xml"/><Relationship Id="rId5" Type="http://schemas.openxmlformats.org/officeDocument/2006/relationships/hyperlink" Target="https://results.org/volunteers/lobbying" TargetMode="External"/><Relationship Id="rId4" Type="http://schemas.openxmlformats.org/officeDocument/2006/relationships/hyperlink" Target="http://Chttps:/results.org/action-and-alli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results.zoom.us/meeting/register/tJMucOyhqT8oHdzufxpBkHlG5tkXbj-Hbpva#/registration" TargetMode="External"/><Relationship Id="rId2" Type="http://schemas.openxmlformats.org/officeDocument/2006/relationships/hyperlink" Target="https://results.org/resources/getting-unstuck-with-your-members-of-congress-using-motivational-interviewing-techniques"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mailto:jdistefano@results.org"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hyperlink" Target="https://results.zoom.us/meeting/register/gx7V3oNhSo-O45euLIEv1g#/registration"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hyperlink" Target="https://results.salsalabs.org/orientationcallrsvp/index.html?_ga=2.46399207.1159992828.1735849636-660958316.1735849635" TargetMode="External"/><Relationship Id="rId2" Type="http://schemas.openxmlformats.org/officeDocument/2006/relationships/hyperlink" Target="mailto:astromberg@results.org"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hyperlink" Target="https://results.org/resources/getting-unstuck-with-your-members-of-congress-using-motivational-interviewing-techniques" TargetMode="External"/><Relationship Id="rId2" Type="http://schemas.openxmlformats.org/officeDocument/2006/relationships/hyperlink" Target="https://results.zoom.us/meeting/register/tJMucOyhqT8oHdzufxpBkHlG5tkXbj-Hbpva#/registration"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hyperlink" Target="https://results.org/event/advocate-mentor-roundtable/2025-02-05" TargetMode="External"/><Relationship Id="rId2" Type="http://schemas.openxmlformats.org/officeDocument/2006/relationships/hyperlink" Target="https://results.zoom.us/j/97263551612"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togetherwomenrise.org/advocacy/dfw-national-advocacy-chapter/" TargetMode="External"/><Relationship Id="rId2" Type="http://schemas.openxmlformats.org/officeDocument/2006/relationships/hyperlink" Target="https://results.zoom.us/meeting/register/tJEqceqrrDgqHN1Y7YKj-2UZoYWKzO8OVpw-#/registration"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results.zoom.us/j/93668005494" TargetMode="External"/><Relationship Id="rId2" Type="http://schemas.openxmlformats.org/officeDocument/2006/relationships/hyperlink" Target="mailto:jlinn@results.org" TargetMode="External"/><Relationship Id="rId1" Type="http://schemas.openxmlformats.org/officeDocument/2006/relationships/slideLayout" Target="../slideLayouts/slideLayout5.xml"/><Relationship Id="rId4" Type="http://schemas.openxmlformats.org/officeDocument/2006/relationships/hyperlink" Target="mailto:lmarchal@results.org"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results.org/events" TargetMode="Externa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results.org/volunteers/national-webinars" TargetMode="Externa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hyperlink" Target="https://results.org/volunteers/reporting-your-advocacy-actions" TargetMode="External"/><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https://unsplash.com/photos/a-group-of-presidents-carved-into-the-side-of-a-mountain-JqR0rtygBfM"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tinyurl.com/RESULTS2025"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cnicovich@results.org"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votervoice.net/iframes/RESULTS/Campaigns/56928/Respond" TargetMode="External"/><Relationship Id="rId2" Type="http://schemas.openxmlformats.org/officeDocument/2006/relationships/hyperlink" Target="https://www.votervoice.net/iframes/RESULTS/Campaigns/60662/Respond" TargetMode="External"/><Relationship Id="rId1" Type="http://schemas.openxmlformats.org/officeDocument/2006/relationships/slideLayout" Target="../slideLayouts/slideLayout6.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red and blue logo with white text&#10;&#10;Description automatically generated">
            <a:extLst>
              <a:ext uri="{FF2B5EF4-FFF2-40B4-BE49-F238E27FC236}">
                <a16:creationId xmlns:a16="http://schemas.microsoft.com/office/drawing/2014/main" id="{8995BFD3-B974-ADCE-CA65-791D90E6C298}"/>
              </a:ext>
            </a:extLst>
          </p:cNvPr>
          <p:cNvPicPr>
            <a:picLocks noGrp="1" noChangeAspect="1"/>
          </p:cNvPicPr>
          <p:nvPr>
            <p:ph idx="1"/>
          </p:nvPr>
        </p:nvPicPr>
        <p:blipFill>
          <a:blip r:embed="rId2"/>
          <a:srcRect l="1413" t="1026" r="978" b="718"/>
          <a:stretch/>
        </p:blipFill>
        <p:spPr>
          <a:xfrm>
            <a:off x="3122011" y="282702"/>
            <a:ext cx="2750998" cy="2930200"/>
          </a:xfrm>
          <a:ln>
            <a:noFill/>
          </a:ln>
        </p:spPr>
      </p:pic>
      <p:sp>
        <p:nvSpPr>
          <p:cNvPr id="3" name="Title 1">
            <a:extLst>
              <a:ext uri="{FF2B5EF4-FFF2-40B4-BE49-F238E27FC236}">
                <a16:creationId xmlns:a16="http://schemas.microsoft.com/office/drawing/2014/main" id="{0796EFD4-635E-26AA-B684-54DC3E6119A2}"/>
              </a:ext>
            </a:extLst>
          </p:cNvPr>
          <p:cNvSpPr>
            <a:spLocks noGrp="1"/>
          </p:cNvSpPr>
          <p:nvPr>
            <p:ph type="title"/>
          </p:nvPr>
        </p:nvSpPr>
        <p:spPr>
          <a:xfrm>
            <a:off x="457200" y="3724935"/>
            <a:ext cx="8229600" cy="857250"/>
          </a:xfrm>
        </p:spPr>
        <p:txBody>
          <a:bodyPr>
            <a:noAutofit/>
          </a:bodyPr>
          <a:lstStyle/>
          <a:p>
            <a:pPr algn="ctr">
              <a:lnSpc>
                <a:spcPct val="114000"/>
              </a:lnSpc>
              <a:spcBef>
                <a:spcPts val="600"/>
              </a:spcBef>
              <a:spcAft>
                <a:spcPts val="600"/>
              </a:spcAft>
            </a:pPr>
            <a:r>
              <a:rPr lang="en-US" sz="3200" b="1" dirty="0">
                <a:solidFill>
                  <a:srgbClr val="D50032"/>
                </a:solidFill>
                <a:latin typeface="Open Sans"/>
                <a:ea typeface="Open Sans"/>
                <a:cs typeface="Open Sans"/>
              </a:rPr>
              <a:t>RESULTS National Webinar</a:t>
            </a:r>
            <a:br>
              <a:rPr lang="en-US" sz="3200" dirty="0">
                <a:solidFill>
                  <a:srgbClr val="D50032"/>
                </a:solidFill>
              </a:rPr>
            </a:br>
            <a:r>
              <a:rPr lang="en-US" sz="2400" i="1" dirty="0">
                <a:solidFill>
                  <a:srgbClr val="D50032"/>
                </a:solidFill>
                <a:latin typeface="Open Sans"/>
                <a:ea typeface="Open Sans"/>
                <a:cs typeface="Open Sans"/>
              </a:rPr>
              <a:t>February 1</a:t>
            </a:r>
            <a:r>
              <a:rPr lang="en-US" sz="2400" b="0" i="1" dirty="0">
                <a:solidFill>
                  <a:srgbClr val="D50032"/>
                </a:solidFill>
                <a:latin typeface="Open Sans"/>
                <a:ea typeface="Open Sans"/>
                <a:cs typeface="Open Sans"/>
              </a:rPr>
              <a:t>, 2025</a:t>
            </a:r>
            <a:br>
              <a:rPr lang="en-US" sz="3200" dirty="0">
                <a:solidFill>
                  <a:srgbClr val="D50032"/>
                </a:solidFill>
              </a:rPr>
            </a:br>
            <a:r>
              <a:rPr lang="en-US" sz="2400" dirty="0">
                <a:solidFill>
                  <a:srgbClr val="D50032"/>
                </a:solidFill>
                <a:latin typeface="Open Sans"/>
                <a:ea typeface="Open Sans"/>
                <a:cs typeface="Open Sans"/>
              </a:rPr>
              <a:t>Welcome!</a:t>
            </a:r>
            <a:endParaRPr lang="en-US" dirty="0">
              <a:solidFill>
                <a:srgbClr val="D50032"/>
              </a:solidFill>
            </a:endParaRPr>
          </a:p>
        </p:txBody>
      </p:sp>
    </p:spTree>
    <p:extLst>
      <p:ext uri="{BB962C8B-B14F-4D97-AF65-F5344CB8AC3E}">
        <p14:creationId xmlns:p14="http://schemas.microsoft.com/office/powerpoint/2010/main" val="1090891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B5EC0-FCEA-782E-D85B-E1EB907E0B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357E3-9367-372E-D9D0-CC62008F905D}"/>
              </a:ext>
            </a:extLst>
          </p:cNvPr>
          <p:cNvSpPr>
            <a:spLocks noGrp="1"/>
          </p:cNvSpPr>
          <p:nvPr>
            <p:ph type="title"/>
          </p:nvPr>
        </p:nvSpPr>
        <p:spPr>
          <a:xfrm>
            <a:off x="871254" y="45770"/>
            <a:ext cx="7401491" cy="736169"/>
          </a:xfrm>
        </p:spPr>
        <p:txBody>
          <a:bodyPr anchor="b">
            <a:normAutofit/>
          </a:bodyPr>
          <a:lstStyle/>
          <a:p>
            <a:r>
              <a:rPr lang="en-US" dirty="0">
                <a:solidFill>
                  <a:srgbClr val="D50032"/>
                </a:solidFill>
              </a:rPr>
              <a:t>Our Priorities</a:t>
            </a:r>
          </a:p>
        </p:txBody>
      </p:sp>
      <p:sp>
        <p:nvSpPr>
          <p:cNvPr id="13" name="Text Placeholder 3">
            <a:extLst>
              <a:ext uri="{FF2B5EF4-FFF2-40B4-BE49-F238E27FC236}">
                <a16:creationId xmlns:a16="http://schemas.microsoft.com/office/drawing/2014/main" id="{7159DEEC-B3B6-4EB5-2139-15FA4F94A7FB}"/>
              </a:ext>
            </a:extLst>
          </p:cNvPr>
          <p:cNvSpPr>
            <a:spLocks noGrp="1"/>
          </p:cNvSpPr>
          <p:nvPr>
            <p:ph sz="half" idx="2"/>
          </p:nvPr>
        </p:nvSpPr>
        <p:spPr>
          <a:xfrm>
            <a:off x="3779661" y="1151340"/>
            <a:ext cx="5250573" cy="3752845"/>
          </a:xfrm>
        </p:spPr>
        <p:txBody>
          <a:bodyPr vert="horz" lIns="91440" tIns="45720" rIns="91440" bIns="45720" rtlCol="0" anchor="t">
            <a:normAutofit fontScale="92500" lnSpcReduction="20000"/>
          </a:bodyPr>
          <a:lstStyle/>
          <a:p>
            <a:pPr>
              <a:lnSpc>
                <a:spcPct val="124000"/>
              </a:lnSpc>
              <a:spcBef>
                <a:spcPts val="1400"/>
              </a:spcBef>
            </a:pPr>
            <a:r>
              <a:rPr lang="en-US" dirty="0">
                <a:latin typeface="Open Sans"/>
                <a:ea typeface="Open Sans"/>
                <a:cs typeface="Open Sans"/>
              </a:rPr>
              <a:t>Get meetings – First 100 Days</a:t>
            </a:r>
            <a:endParaRPr lang="en-US" dirty="0"/>
          </a:p>
          <a:p>
            <a:pPr>
              <a:lnSpc>
                <a:spcPct val="124000"/>
              </a:lnSpc>
              <a:spcBef>
                <a:spcPts val="1400"/>
              </a:spcBef>
            </a:pPr>
            <a:r>
              <a:rPr lang="en-US" dirty="0">
                <a:latin typeface="Open Sans"/>
                <a:ea typeface="Open Sans"/>
                <a:cs typeface="Open Sans"/>
              </a:rPr>
              <a:t>Keep juggling!</a:t>
            </a:r>
            <a:endParaRPr lang="en-US" dirty="0"/>
          </a:p>
          <a:p>
            <a:pPr>
              <a:lnSpc>
                <a:spcPct val="124000"/>
              </a:lnSpc>
              <a:spcBef>
                <a:spcPts val="1400"/>
              </a:spcBef>
            </a:pPr>
            <a:r>
              <a:rPr lang="en-US" dirty="0">
                <a:latin typeface="Open Sans"/>
                <a:ea typeface="Open Sans"/>
                <a:cs typeface="Open Sans"/>
              </a:rPr>
              <a:t>Appropriations is a "dam" to shore up support behind our issue areas</a:t>
            </a:r>
          </a:p>
          <a:p>
            <a:pPr>
              <a:lnSpc>
                <a:spcPct val="124000"/>
              </a:lnSpc>
              <a:spcBef>
                <a:spcPts val="1400"/>
              </a:spcBef>
            </a:pPr>
            <a:r>
              <a:rPr lang="en-US" dirty="0">
                <a:latin typeface="Open Sans"/>
                <a:ea typeface="Open Sans"/>
                <a:cs typeface="Open Sans"/>
              </a:rPr>
              <a:t>If we aren't talking about our issues— nobody is!</a:t>
            </a:r>
            <a:endParaRPr lang="en-US" dirty="0"/>
          </a:p>
        </p:txBody>
      </p:sp>
      <p:sp>
        <p:nvSpPr>
          <p:cNvPr id="5" name="Slide Number Placeholder 4">
            <a:extLst>
              <a:ext uri="{FF2B5EF4-FFF2-40B4-BE49-F238E27FC236}">
                <a16:creationId xmlns:a16="http://schemas.microsoft.com/office/drawing/2014/main" id="{5EA77791-A3CA-DBA1-4E7C-156C1CA9BCEA}"/>
              </a:ext>
            </a:extLst>
          </p:cNvPr>
          <p:cNvSpPr>
            <a:spLocks noGrp="1"/>
          </p:cNvSpPr>
          <p:nvPr>
            <p:ph type="sldNum" sz="quarter" idx="12"/>
          </p:nvPr>
        </p:nvSpPr>
        <p:spPr/>
        <p:txBody>
          <a:bodyPr anchor="ctr">
            <a:normAutofit/>
          </a:bodyPr>
          <a:lstStyle/>
          <a:p>
            <a:pPr>
              <a:spcAft>
                <a:spcPts val="600"/>
              </a:spcAft>
            </a:pPr>
            <a:fld id="{307E6868-079E-1649-B8D1-459B42CE4DE3}" type="slidenum">
              <a:rPr lang="en-US" smtClean="0"/>
              <a:pPr>
                <a:spcAft>
                  <a:spcPts val="600"/>
                </a:spcAft>
              </a:pPr>
              <a:t>10</a:t>
            </a:fld>
            <a:endParaRPr lang="en-US" dirty="0"/>
          </a:p>
        </p:txBody>
      </p:sp>
      <p:pic>
        <p:nvPicPr>
          <p:cNvPr id="9" name="Content Placeholder 8" descr="A woman juggling">
            <a:extLst>
              <a:ext uri="{FF2B5EF4-FFF2-40B4-BE49-F238E27FC236}">
                <a16:creationId xmlns:a16="http://schemas.microsoft.com/office/drawing/2014/main" id="{66BC9ED6-A1AB-0E86-B527-2FF9A5680924}"/>
              </a:ext>
            </a:extLst>
          </p:cNvPr>
          <p:cNvPicPr>
            <a:picLocks noGrp="1" noChangeAspect="1"/>
          </p:cNvPicPr>
          <p:nvPr>
            <p:ph sz="half" idx="1"/>
          </p:nvPr>
        </p:nvPicPr>
        <p:blipFill>
          <a:blip r:embed="rId2"/>
          <a:srcRect t="2" b="11"/>
          <a:stretch/>
        </p:blipFill>
        <p:spPr>
          <a:xfrm>
            <a:off x="770515" y="927654"/>
            <a:ext cx="2770460" cy="3871705"/>
          </a:xfrm>
        </p:spPr>
      </p:pic>
      <p:sp>
        <p:nvSpPr>
          <p:cNvPr id="3" name="TextBox 2">
            <a:extLst>
              <a:ext uri="{FF2B5EF4-FFF2-40B4-BE49-F238E27FC236}">
                <a16:creationId xmlns:a16="http://schemas.microsoft.com/office/drawing/2014/main" id="{8D515FE1-499B-6A4B-1E64-AED3F4C20695}"/>
              </a:ext>
            </a:extLst>
          </p:cNvPr>
          <p:cNvSpPr txBox="1"/>
          <p:nvPr/>
        </p:nvSpPr>
        <p:spPr>
          <a:xfrm>
            <a:off x="657836" y="4801993"/>
            <a:ext cx="73353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latin typeface="Open Sans"/>
                <a:ea typeface="Calibri"/>
                <a:cs typeface="Calibri"/>
                <a:hlinkClick r:id="rId3"/>
              </a:rPr>
              <a:t>Unsplash</a:t>
            </a:r>
            <a:endParaRPr lang="en-US" sz="800" dirty="0">
              <a:latin typeface="Open Sans"/>
            </a:endParaRPr>
          </a:p>
        </p:txBody>
      </p:sp>
    </p:spTree>
    <p:extLst>
      <p:ext uri="{BB962C8B-B14F-4D97-AF65-F5344CB8AC3E}">
        <p14:creationId xmlns:p14="http://schemas.microsoft.com/office/powerpoint/2010/main" val="1838163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4A129-F8F5-F9FD-A81C-BBB38CEA3AB4}"/>
              </a:ext>
            </a:extLst>
          </p:cNvPr>
          <p:cNvSpPr>
            <a:spLocks noGrp="1"/>
          </p:cNvSpPr>
          <p:nvPr>
            <p:ph type="title"/>
          </p:nvPr>
        </p:nvSpPr>
        <p:spPr>
          <a:xfrm>
            <a:off x="871254" y="62338"/>
            <a:ext cx="7401491" cy="857250"/>
          </a:xfrm>
        </p:spPr>
        <p:txBody>
          <a:bodyPr/>
          <a:lstStyle/>
          <a:p>
            <a:r>
              <a:rPr lang="en-US" dirty="0">
                <a:solidFill>
                  <a:srgbClr val="D50032"/>
                </a:solidFill>
                <a:latin typeface="Open Sans"/>
                <a:ea typeface="Open Sans"/>
                <a:cs typeface="Open Sans"/>
              </a:rPr>
              <a:t>Appropriations</a:t>
            </a:r>
            <a:endParaRPr lang="en-US" dirty="0">
              <a:solidFill>
                <a:srgbClr val="D50032"/>
              </a:solidFill>
            </a:endParaRPr>
          </a:p>
        </p:txBody>
      </p:sp>
      <p:sp>
        <p:nvSpPr>
          <p:cNvPr id="3" name="Content Placeholder 2">
            <a:extLst>
              <a:ext uri="{FF2B5EF4-FFF2-40B4-BE49-F238E27FC236}">
                <a16:creationId xmlns:a16="http://schemas.microsoft.com/office/drawing/2014/main" id="{3FDABAF6-EC19-D5CA-0858-DF4E7F55CCC2}"/>
              </a:ext>
            </a:extLst>
          </p:cNvPr>
          <p:cNvSpPr>
            <a:spLocks noGrp="1"/>
          </p:cNvSpPr>
          <p:nvPr>
            <p:ph idx="1"/>
          </p:nvPr>
        </p:nvSpPr>
        <p:spPr>
          <a:xfrm>
            <a:off x="457200" y="1060358"/>
            <a:ext cx="8229600" cy="3847728"/>
          </a:xfrm>
        </p:spPr>
        <p:txBody>
          <a:bodyPr vert="horz" lIns="91440" tIns="45720" rIns="91440" bIns="45720" rtlCol="0" anchor="t">
            <a:noAutofit/>
          </a:bodyPr>
          <a:lstStyle/>
          <a:p>
            <a:pPr>
              <a:lnSpc>
                <a:spcPct val="114000"/>
              </a:lnSpc>
              <a:spcBef>
                <a:spcPts val="0"/>
              </a:spcBef>
              <a:spcAft>
                <a:spcPts val="600"/>
              </a:spcAft>
            </a:pPr>
            <a:r>
              <a:rPr lang="en-US" sz="2400" dirty="0">
                <a:latin typeface="Open Sans"/>
                <a:ea typeface="Open Sans"/>
                <a:cs typeface="Open Sans"/>
              </a:rPr>
              <a:t>FY25:</a:t>
            </a:r>
            <a:endParaRPr lang="en-US" sz="2400" dirty="0"/>
          </a:p>
          <a:p>
            <a:pPr lvl="1">
              <a:lnSpc>
                <a:spcPct val="114000"/>
              </a:lnSpc>
              <a:spcBef>
                <a:spcPts val="0"/>
              </a:spcBef>
              <a:spcAft>
                <a:spcPts val="600"/>
              </a:spcAft>
            </a:pPr>
            <a:r>
              <a:rPr lang="en-US" sz="2400" dirty="0">
                <a:latin typeface="Open Sans"/>
                <a:ea typeface="Open Sans"/>
                <a:cs typeface="Open Sans"/>
              </a:rPr>
              <a:t>Continuing resolution (CR) until March 14</a:t>
            </a:r>
            <a:endParaRPr lang="en-US" sz="2400" dirty="0"/>
          </a:p>
          <a:p>
            <a:pPr>
              <a:lnSpc>
                <a:spcPct val="114000"/>
              </a:lnSpc>
              <a:spcBef>
                <a:spcPts val="0"/>
              </a:spcBef>
              <a:spcAft>
                <a:spcPts val="600"/>
              </a:spcAft>
            </a:pPr>
            <a:r>
              <a:rPr lang="en-US" sz="2400" dirty="0">
                <a:latin typeface="Open Sans"/>
                <a:ea typeface="Open Sans"/>
                <a:cs typeface="Open Sans"/>
              </a:rPr>
              <a:t>FY26:</a:t>
            </a:r>
          </a:p>
          <a:p>
            <a:pPr lvl="1">
              <a:lnSpc>
                <a:spcPct val="114000"/>
              </a:lnSpc>
              <a:spcBef>
                <a:spcPts val="0"/>
              </a:spcBef>
              <a:spcAft>
                <a:spcPts val="600"/>
              </a:spcAft>
            </a:pPr>
            <a:r>
              <a:rPr lang="en-US" sz="2400" dirty="0">
                <a:latin typeface="Open Sans"/>
                <a:ea typeface="Open Sans"/>
                <a:cs typeface="Open Sans"/>
              </a:rPr>
              <a:t>Should start soon, but may be delayed</a:t>
            </a:r>
            <a:endParaRPr lang="en-US" sz="2400" dirty="0"/>
          </a:p>
          <a:p>
            <a:pPr lvl="1">
              <a:lnSpc>
                <a:spcPct val="114000"/>
              </a:lnSpc>
              <a:spcBef>
                <a:spcPts val="0"/>
              </a:spcBef>
              <a:spcAft>
                <a:spcPts val="600"/>
              </a:spcAft>
            </a:pPr>
            <a:r>
              <a:rPr lang="en-US" sz="2400" dirty="0">
                <a:latin typeface="Open Sans"/>
                <a:ea typeface="Open Sans"/>
                <a:cs typeface="Open Sans"/>
              </a:rPr>
              <a:t>Committee members will begin work on FY26 before finalizing FY25</a:t>
            </a:r>
            <a:endParaRPr lang="en-US" sz="2400" dirty="0"/>
          </a:p>
          <a:p>
            <a:pPr lvl="1">
              <a:lnSpc>
                <a:spcPct val="114000"/>
              </a:lnSpc>
              <a:spcBef>
                <a:spcPts val="0"/>
              </a:spcBef>
              <a:spcAft>
                <a:spcPts val="600"/>
              </a:spcAft>
            </a:pPr>
            <a:r>
              <a:rPr lang="en-US" sz="2400" dirty="0">
                <a:latin typeface="Open Sans"/>
                <a:ea typeface="Open Sans"/>
                <a:cs typeface="Open Sans"/>
              </a:rPr>
              <a:t>Leave-behind memos: </a:t>
            </a:r>
            <a:r>
              <a:rPr lang="en-US" sz="2400" dirty="0">
                <a:latin typeface="Open Sans"/>
                <a:ea typeface="Open Sans"/>
                <a:cs typeface="Open Sans"/>
                <a:hlinkClick r:id="rId2"/>
              </a:rPr>
              <a:t>results.org/resources/fy26-global-appropriations-memos</a:t>
            </a:r>
            <a:endParaRPr lang="en-US" sz="2400" dirty="0"/>
          </a:p>
          <a:p>
            <a:endParaRPr lang="en-US" sz="2400" dirty="0"/>
          </a:p>
        </p:txBody>
      </p:sp>
      <p:sp>
        <p:nvSpPr>
          <p:cNvPr id="4" name="Slide Number Placeholder 3">
            <a:extLst>
              <a:ext uri="{FF2B5EF4-FFF2-40B4-BE49-F238E27FC236}">
                <a16:creationId xmlns:a16="http://schemas.microsoft.com/office/drawing/2014/main" id="{A03443CE-6D94-5CA5-D594-10AECFD959FD}"/>
              </a:ext>
            </a:extLst>
          </p:cNvPr>
          <p:cNvSpPr>
            <a:spLocks noGrp="1"/>
          </p:cNvSpPr>
          <p:nvPr>
            <p:ph type="sldNum" sz="quarter" idx="12"/>
          </p:nvPr>
        </p:nvSpPr>
        <p:spPr/>
        <p:txBody>
          <a:bodyPr/>
          <a:lstStyle/>
          <a:p>
            <a:fld id="{307E6868-079E-1649-B8D1-459B42CE4DE3}" type="slidenum">
              <a:rPr lang="en-US" smtClean="0"/>
              <a:pPr/>
              <a:t>11</a:t>
            </a:fld>
            <a:endParaRPr lang="en-US" dirty="0"/>
          </a:p>
        </p:txBody>
      </p:sp>
    </p:spTree>
    <p:extLst>
      <p:ext uri="{BB962C8B-B14F-4D97-AF65-F5344CB8AC3E}">
        <p14:creationId xmlns:p14="http://schemas.microsoft.com/office/powerpoint/2010/main" val="1282645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CCA9F-6DA4-EA08-49DA-3C9174BAC6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E5D1AA-7612-3ADF-C46E-DD11DCCDFD05}"/>
              </a:ext>
            </a:extLst>
          </p:cNvPr>
          <p:cNvSpPr>
            <a:spLocks noGrp="1"/>
          </p:cNvSpPr>
          <p:nvPr>
            <p:ph type="title"/>
          </p:nvPr>
        </p:nvSpPr>
        <p:spPr>
          <a:xfrm>
            <a:off x="868971" y="98534"/>
            <a:ext cx="7401491" cy="857250"/>
          </a:xfrm>
        </p:spPr>
        <p:txBody>
          <a:bodyPr>
            <a:normAutofit/>
          </a:bodyPr>
          <a:lstStyle/>
          <a:p>
            <a:r>
              <a:rPr lang="en-US" sz="3200" dirty="0">
                <a:solidFill>
                  <a:srgbClr val="D50032"/>
                </a:solidFill>
                <a:latin typeface="Open Sans"/>
                <a:ea typeface="Open Sans"/>
                <a:cs typeface="Open Sans"/>
              </a:rPr>
              <a:t>FY26 Appropriations</a:t>
            </a:r>
            <a:endParaRPr lang="en-US" sz="3200" dirty="0">
              <a:solidFill>
                <a:srgbClr val="D50032"/>
              </a:solidFill>
            </a:endParaRPr>
          </a:p>
        </p:txBody>
      </p:sp>
      <p:graphicFrame>
        <p:nvGraphicFramePr>
          <p:cNvPr id="6" name="Content Placeholder 5">
            <a:extLst>
              <a:ext uri="{FF2B5EF4-FFF2-40B4-BE49-F238E27FC236}">
                <a16:creationId xmlns:a16="http://schemas.microsoft.com/office/drawing/2014/main" id="{515D3D50-62EB-8198-9E7E-285CBA7F1343}"/>
              </a:ext>
            </a:extLst>
          </p:cNvPr>
          <p:cNvGraphicFramePr>
            <a:graphicFrameLocks noGrp="1"/>
          </p:cNvGraphicFramePr>
          <p:nvPr>
            <p:ph idx="1"/>
            <p:extLst>
              <p:ext uri="{D42A27DB-BD31-4B8C-83A1-F6EECF244321}">
                <p14:modId xmlns:p14="http://schemas.microsoft.com/office/powerpoint/2010/main" val="1306328088"/>
              </p:ext>
            </p:extLst>
          </p:nvPr>
        </p:nvGraphicFramePr>
        <p:xfrm>
          <a:off x="0" y="955784"/>
          <a:ext cx="9139434" cy="4190855"/>
        </p:xfrm>
        <a:graphic>
          <a:graphicData uri="http://schemas.openxmlformats.org/drawingml/2006/table">
            <a:tbl>
              <a:tblPr bandRow="1">
                <a:tableStyleId>{5C22544A-7EE6-4342-B048-85BDC9FD1C3A}</a:tableStyleId>
              </a:tblPr>
              <a:tblGrid>
                <a:gridCol w="2338916">
                  <a:extLst>
                    <a:ext uri="{9D8B030D-6E8A-4147-A177-3AD203B41FA5}">
                      <a16:colId xmlns:a16="http://schemas.microsoft.com/office/drawing/2014/main" val="3609012373"/>
                    </a:ext>
                  </a:extLst>
                </a:gridCol>
                <a:gridCol w="1528845">
                  <a:extLst>
                    <a:ext uri="{9D8B030D-6E8A-4147-A177-3AD203B41FA5}">
                      <a16:colId xmlns:a16="http://schemas.microsoft.com/office/drawing/2014/main" val="2741081829"/>
                    </a:ext>
                  </a:extLst>
                </a:gridCol>
                <a:gridCol w="1571797">
                  <a:extLst>
                    <a:ext uri="{9D8B030D-6E8A-4147-A177-3AD203B41FA5}">
                      <a16:colId xmlns:a16="http://schemas.microsoft.com/office/drawing/2014/main" val="488581496"/>
                    </a:ext>
                  </a:extLst>
                </a:gridCol>
                <a:gridCol w="1677631">
                  <a:extLst>
                    <a:ext uri="{9D8B030D-6E8A-4147-A177-3AD203B41FA5}">
                      <a16:colId xmlns:a16="http://schemas.microsoft.com/office/drawing/2014/main" val="1207168286"/>
                    </a:ext>
                  </a:extLst>
                </a:gridCol>
                <a:gridCol w="2022245">
                  <a:extLst>
                    <a:ext uri="{9D8B030D-6E8A-4147-A177-3AD203B41FA5}">
                      <a16:colId xmlns:a16="http://schemas.microsoft.com/office/drawing/2014/main" val="3992422069"/>
                    </a:ext>
                  </a:extLst>
                </a:gridCol>
              </a:tblGrid>
              <a:tr h="476737">
                <a:tc>
                  <a:txBody>
                    <a:bodyPr/>
                    <a:lstStyle/>
                    <a:p>
                      <a:pPr algn="ctr" fontAlgn="base">
                        <a:lnSpc>
                          <a:spcPts val="2850"/>
                        </a:lnSpc>
                      </a:pPr>
                      <a:r>
                        <a:rPr lang="en-US" sz="1600" b="1" dirty="0">
                          <a:solidFill>
                            <a:srgbClr val="000000"/>
                          </a:solidFill>
                          <a:effectLst/>
                          <a:latin typeface="Open Sans"/>
                        </a:rPr>
                        <a:t>Account</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ase">
                        <a:lnSpc>
                          <a:spcPts val="2850"/>
                        </a:lnSpc>
                      </a:pPr>
                      <a:r>
                        <a:rPr lang="en-US" sz="1600" b="1" dirty="0">
                          <a:solidFill>
                            <a:srgbClr val="000000"/>
                          </a:solidFill>
                          <a:effectLst/>
                          <a:latin typeface="Open Sans"/>
                        </a:rPr>
                        <a:t>FY24 Enacted</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ase">
                        <a:lnSpc>
                          <a:spcPts val="2850"/>
                        </a:lnSpc>
                      </a:pPr>
                      <a:r>
                        <a:rPr lang="en-US" sz="1600" b="1" dirty="0">
                          <a:solidFill>
                            <a:srgbClr val="000000"/>
                          </a:solidFill>
                          <a:effectLst/>
                          <a:latin typeface="Open Sans"/>
                        </a:rPr>
                        <a:t>FY25 House</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ase">
                        <a:lnSpc>
                          <a:spcPts val="2850"/>
                        </a:lnSpc>
                      </a:pPr>
                      <a:r>
                        <a:rPr lang="en-US" sz="1600" b="1" dirty="0">
                          <a:solidFill>
                            <a:srgbClr val="000000"/>
                          </a:solidFill>
                          <a:effectLst/>
                          <a:latin typeface="Open Sans"/>
                        </a:rPr>
                        <a:t>FY25 Senate</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ase">
                        <a:lnSpc>
                          <a:spcPts val="2850"/>
                        </a:lnSpc>
                      </a:pPr>
                      <a:r>
                        <a:rPr lang="en-US" sz="1600" b="1" dirty="0">
                          <a:solidFill>
                            <a:srgbClr val="000000"/>
                          </a:solidFill>
                          <a:effectLst/>
                          <a:latin typeface="Open Sans"/>
                        </a:rPr>
                        <a:t>FY26 RESULTS Ask</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773644575"/>
                  </a:ext>
                </a:extLst>
              </a:tr>
              <a:tr h="643042">
                <a:tc>
                  <a:txBody>
                    <a:bodyPr/>
                    <a:lstStyle/>
                    <a:p>
                      <a:pPr algn="ctr" fontAlgn="base">
                        <a:lnSpc>
                          <a:spcPts val="2175"/>
                        </a:lnSpc>
                      </a:pPr>
                      <a:r>
                        <a:rPr lang="en-US" sz="1600" b="1" dirty="0">
                          <a:effectLst/>
                          <a:latin typeface="Open Sans"/>
                        </a:rPr>
                        <a:t>Global Fund</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$1.65 billion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$1.25 billion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$1.2 billion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2000" b="1" dirty="0">
                          <a:effectLst/>
                          <a:latin typeface="Open Sans"/>
                        </a:rPr>
                        <a:t>$2 billion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79124756"/>
                  </a:ext>
                </a:extLst>
              </a:tr>
              <a:tr h="410216">
                <a:tc>
                  <a:txBody>
                    <a:bodyPr/>
                    <a:lstStyle/>
                    <a:p>
                      <a:pPr algn="ctr" fontAlgn="base">
                        <a:lnSpc>
                          <a:spcPts val="2175"/>
                        </a:lnSpc>
                      </a:pPr>
                      <a:r>
                        <a:rPr lang="en-US" sz="1600" b="1" dirty="0">
                          <a:effectLst/>
                          <a:latin typeface="Open Sans"/>
                        </a:rPr>
                        <a:t>Tuberculosis</a:t>
                      </a:r>
                      <a:endParaRPr lang="en-US" sz="1600" dirty="0">
                        <a:effectLst/>
                        <a:latin typeface="Open Sans"/>
                      </a:endParaRP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1600" dirty="0">
                          <a:effectLst/>
                          <a:latin typeface="Open Sans"/>
                        </a:rPr>
                        <a:t>$394.5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1600" dirty="0">
                          <a:effectLst/>
                          <a:latin typeface="Open Sans"/>
                        </a:rPr>
                        <a:t>$394.5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1600" dirty="0">
                          <a:effectLst/>
                          <a:latin typeface="Open Sans"/>
                        </a:rPr>
                        <a:t>$394.5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2000" b="1" dirty="0">
                          <a:effectLst/>
                          <a:latin typeface="Open Sans"/>
                        </a:rPr>
                        <a:t>$1 billion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73243143"/>
                  </a:ext>
                </a:extLst>
              </a:tr>
              <a:tr h="676302">
                <a:tc>
                  <a:txBody>
                    <a:bodyPr/>
                    <a:lstStyle/>
                    <a:p>
                      <a:pPr algn="ctr" fontAlgn="base">
                        <a:lnSpc>
                          <a:spcPts val="2175"/>
                        </a:lnSpc>
                      </a:pPr>
                      <a:r>
                        <a:rPr lang="en-US" sz="1600" b="1" dirty="0">
                          <a:effectLst/>
                          <a:latin typeface="Open Sans"/>
                        </a:rPr>
                        <a:t>Maternal and Child Health</a:t>
                      </a:r>
                      <a:endParaRPr lang="en-US" sz="1600" dirty="0">
                        <a:effectLst/>
                        <a:latin typeface="Open Sans"/>
                      </a:endParaRP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$915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$915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$940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2000" b="1" dirty="0">
                          <a:effectLst/>
                          <a:latin typeface="Open Sans"/>
                        </a:rPr>
                        <a:t>$1.15 billion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84011333"/>
                  </a:ext>
                </a:extLst>
              </a:tr>
              <a:tr h="443476">
                <a:tc>
                  <a:txBody>
                    <a:bodyPr/>
                    <a:lstStyle/>
                    <a:p>
                      <a:pPr algn="ctr" fontAlgn="base">
                        <a:lnSpc>
                          <a:spcPts val="2175"/>
                        </a:lnSpc>
                      </a:pPr>
                      <a:r>
                        <a:rPr lang="en-US" sz="1600" b="1" dirty="0">
                          <a:effectLst/>
                          <a:latin typeface="Open Sans"/>
                        </a:rPr>
                        <a:t>Of which, Gavi</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1600" dirty="0">
                          <a:effectLst/>
                          <a:latin typeface="Open Sans"/>
                        </a:rPr>
                        <a:t>$300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1600" dirty="0">
                          <a:effectLst/>
                          <a:latin typeface="Open Sans"/>
                        </a:rPr>
                        <a:t>$300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1600" dirty="0">
                          <a:effectLst/>
                          <a:latin typeface="Open Sans"/>
                        </a:rPr>
                        <a:t>$300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2000" b="1" dirty="0">
                          <a:effectLst/>
                          <a:latin typeface="Open Sans"/>
                        </a:rPr>
                        <a:t>$340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41541370"/>
                  </a:ext>
                </a:extLst>
              </a:tr>
              <a:tr h="410216">
                <a:tc>
                  <a:txBody>
                    <a:bodyPr/>
                    <a:lstStyle/>
                    <a:p>
                      <a:pPr algn="ctr" fontAlgn="base">
                        <a:lnSpc>
                          <a:spcPts val="2175"/>
                        </a:lnSpc>
                      </a:pPr>
                      <a:r>
                        <a:rPr lang="en-US" sz="1600" b="1" dirty="0">
                          <a:effectLst/>
                          <a:latin typeface="Open Sans"/>
                        </a:rPr>
                        <a:t>Nutrition</a:t>
                      </a:r>
                      <a:endParaRPr lang="en-US" sz="1600" dirty="0">
                        <a:effectLst/>
                        <a:latin typeface="Open Sans"/>
                      </a:endParaRP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$165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$172.5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$165.5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2000" b="1" dirty="0">
                          <a:effectLst/>
                          <a:latin typeface="Open Sans"/>
                        </a:rPr>
                        <a:t>$300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88248514"/>
                  </a:ext>
                </a:extLst>
              </a:tr>
              <a:tr h="487824">
                <a:tc>
                  <a:txBody>
                    <a:bodyPr/>
                    <a:lstStyle/>
                    <a:p>
                      <a:pPr algn="ctr" fontAlgn="base">
                        <a:lnSpc>
                          <a:spcPts val="2175"/>
                        </a:lnSpc>
                      </a:pPr>
                      <a:r>
                        <a:rPr lang="en-US" sz="1600" b="1" dirty="0">
                          <a:effectLst/>
                          <a:latin typeface="Open Sans"/>
                        </a:rPr>
                        <a:t>Basic Education</a:t>
                      </a:r>
                      <a:endParaRPr lang="en-US" sz="1600" dirty="0">
                        <a:effectLst/>
                        <a:latin typeface="Open Sans"/>
                      </a:endParaRP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1600" dirty="0">
                          <a:effectLst/>
                          <a:latin typeface="Open Sans"/>
                        </a:rPr>
                        <a:t>$922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1600" dirty="0">
                          <a:effectLst/>
                          <a:latin typeface="Open Sans"/>
                        </a:rPr>
                        <a:t>$922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1600" dirty="0">
                          <a:effectLst/>
                          <a:latin typeface="Open Sans"/>
                        </a:rPr>
                        <a:t>$640.55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ase">
                        <a:lnSpc>
                          <a:spcPts val="2400"/>
                        </a:lnSpc>
                      </a:pPr>
                      <a:r>
                        <a:rPr lang="en-US" sz="2000" b="1" dirty="0">
                          <a:effectLst/>
                          <a:latin typeface="Open Sans"/>
                        </a:rPr>
                        <a:t>$1.15 billion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2783255"/>
                  </a:ext>
                </a:extLst>
              </a:tr>
              <a:tr h="643042">
                <a:tc>
                  <a:txBody>
                    <a:bodyPr/>
                    <a:lstStyle/>
                    <a:p>
                      <a:pPr algn="ctr" fontAlgn="base">
                        <a:lnSpc>
                          <a:spcPts val="2175"/>
                        </a:lnSpc>
                      </a:pPr>
                      <a:r>
                        <a:rPr lang="en-US" sz="1600" b="1" dirty="0">
                          <a:effectLst/>
                          <a:latin typeface="Open Sans"/>
                        </a:rPr>
                        <a:t>Of which, GPE</a:t>
                      </a:r>
                      <a:endParaRPr lang="en-US" sz="1600" dirty="0">
                        <a:effectLst/>
                        <a:latin typeface="Open Sans"/>
                      </a:endParaRP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$121.6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$121.6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1600" dirty="0">
                          <a:effectLst/>
                          <a:latin typeface="Open Sans"/>
                        </a:rPr>
                        <a:t>$85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tc>
                  <a:txBody>
                    <a:bodyPr/>
                    <a:lstStyle/>
                    <a:p>
                      <a:pPr algn="ctr" fontAlgn="base">
                        <a:lnSpc>
                          <a:spcPts val="2400"/>
                        </a:lnSpc>
                      </a:pPr>
                      <a:r>
                        <a:rPr lang="en-US" sz="2000" b="1" dirty="0">
                          <a:effectLst/>
                          <a:latin typeface="Open Sans"/>
                        </a:rPr>
                        <a:t>$200 million</a:t>
                      </a:r>
                    </a:p>
                  </a:txBody>
                  <a:tcPr anchor="ctr">
                    <a:lnL w="11430" cap="flat" cmpd="sng" algn="ctr">
                      <a:solidFill>
                        <a:srgbClr val="000000"/>
                      </a:solidFill>
                      <a:prstDash val="solid"/>
                      <a:round/>
                      <a:headEnd type="none" w="med" len="med"/>
                      <a:tailEnd type="none" w="med" len="med"/>
                    </a:lnL>
                    <a:lnR w="11430" cap="flat" cmpd="sng" algn="ctr">
                      <a:solidFill>
                        <a:srgbClr val="000000"/>
                      </a:solidFill>
                      <a:prstDash val="solid"/>
                      <a:round/>
                      <a:headEnd type="none" w="med" len="med"/>
                      <a:tailEnd type="none" w="med" len="med"/>
                    </a:lnR>
                    <a:lnT w="11430" cap="flat" cmpd="sng" algn="ctr">
                      <a:solidFill>
                        <a:srgbClr val="000000"/>
                      </a:solidFill>
                      <a:prstDash val="solid"/>
                      <a:round/>
                      <a:headEnd type="none" w="med" len="med"/>
                      <a:tailEnd type="none" w="med" len="med"/>
                    </a:lnT>
                    <a:lnB w="1143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67870365"/>
                  </a:ext>
                </a:extLst>
              </a:tr>
            </a:tbl>
          </a:graphicData>
        </a:graphic>
      </p:graphicFrame>
    </p:spTree>
    <p:extLst>
      <p:ext uri="{BB962C8B-B14F-4D97-AF65-F5344CB8AC3E}">
        <p14:creationId xmlns:p14="http://schemas.microsoft.com/office/powerpoint/2010/main" val="3287597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normAutofit/>
          </a:bodyPr>
          <a:lstStyle/>
          <a:p>
            <a:r>
              <a:rPr lang="en-US" dirty="0">
                <a:latin typeface="Open Sans"/>
                <a:ea typeface="Open Sans"/>
                <a:cs typeface="Open Sans"/>
              </a:rPr>
              <a:t>U.S. Poverty Campaigns</a:t>
            </a:r>
            <a:endParaRPr lang="en-US" dirty="0"/>
          </a:p>
        </p:txBody>
      </p:sp>
    </p:spTree>
    <p:extLst>
      <p:ext uri="{BB962C8B-B14F-4D97-AF65-F5344CB8AC3E}">
        <p14:creationId xmlns:p14="http://schemas.microsoft.com/office/powerpoint/2010/main" val="320024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6C325-C0B3-EE9C-E643-46D454B075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995104-044B-A7BB-D60B-E691CB899F67}"/>
              </a:ext>
            </a:extLst>
          </p:cNvPr>
          <p:cNvSpPr>
            <a:spLocks noGrp="1"/>
          </p:cNvSpPr>
          <p:nvPr>
            <p:ph type="title"/>
          </p:nvPr>
        </p:nvSpPr>
        <p:spPr>
          <a:xfrm>
            <a:off x="871253" y="79146"/>
            <a:ext cx="7401491" cy="857250"/>
          </a:xfrm>
        </p:spPr>
        <p:txBody>
          <a:bodyPr/>
          <a:lstStyle/>
          <a:p>
            <a:r>
              <a:rPr lang="en-US" dirty="0">
                <a:solidFill>
                  <a:srgbClr val="D50032"/>
                </a:solidFill>
                <a:latin typeface="Open Sans"/>
                <a:ea typeface="Open Sans"/>
                <a:cs typeface="Open Sans"/>
              </a:rPr>
              <a:t>Federal Funding Freeze</a:t>
            </a:r>
            <a:endParaRPr lang="en-US" dirty="0">
              <a:solidFill>
                <a:srgbClr val="D50032"/>
              </a:solidFill>
            </a:endParaRPr>
          </a:p>
        </p:txBody>
      </p:sp>
      <p:sp>
        <p:nvSpPr>
          <p:cNvPr id="3" name="Content Placeholder 2">
            <a:extLst>
              <a:ext uri="{FF2B5EF4-FFF2-40B4-BE49-F238E27FC236}">
                <a16:creationId xmlns:a16="http://schemas.microsoft.com/office/drawing/2014/main" id="{D4B30B5E-3EB4-352A-4538-1107BE19A49A}"/>
              </a:ext>
            </a:extLst>
          </p:cNvPr>
          <p:cNvSpPr>
            <a:spLocks noGrp="1"/>
          </p:cNvSpPr>
          <p:nvPr>
            <p:ph idx="1"/>
          </p:nvPr>
        </p:nvSpPr>
        <p:spPr>
          <a:xfrm>
            <a:off x="457199" y="1041786"/>
            <a:ext cx="8229600" cy="3394472"/>
          </a:xfrm>
        </p:spPr>
        <p:txBody>
          <a:bodyPr vert="horz" lIns="91440" tIns="45720" rIns="91440" bIns="45720" rtlCol="0" anchor="t">
            <a:noAutofit/>
          </a:bodyPr>
          <a:lstStyle/>
          <a:p>
            <a:pPr>
              <a:lnSpc>
                <a:spcPct val="114000"/>
              </a:lnSpc>
              <a:spcBef>
                <a:spcPts val="0"/>
              </a:spcBef>
              <a:spcAft>
                <a:spcPts val="1200"/>
              </a:spcAft>
            </a:pPr>
            <a:r>
              <a:rPr lang="en-US" sz="2600" dirty="0">
                <a:latin typeface="Open Sans"/>
                <a:ea typeface="Open Sans"/>
                <a:cs typeface="Open Sans"/>
              </a:rPr>
              <a:t>Jan. 27 – Administration froze almost all federal grants and funding for domestic programs</a:t>
            </a:r>
            <a:endParaRPr lang="en-US" sz="2600" dirty="0"/>
          </a:p>
          <a:p>
            <a:pPr>
              <a:lnSpc>
                <a:spcPct val="114000"/>
              </a:lnSpc>
              <a:spcBef>
                <a:spcPts val="0"/>
              </a:spcBef>
              <a:spcAft>
                <a:spcPts val="1200"/>
              </a:spcAft>
            </a:pPr>
            <a:r>
              <a:rPr lang="en-US" sz="2600" dirty="0">
                <a:latin typeface="Open Sans"/>
                <a:ea typeface="Open Sans"/>
                <a:cs typeface="Open Sans"/>
              </a:rPr>
              <a:t>Later announced "direct benefits" would not be affected, including SNAP and Medicaid</a:t>
            </a:r>
          </a:p>
          <a:p>
            <a:pPr>
              <a:lnSpc>
                <a:spcPct val="114000"/>
              </a:lnSpc>
              <a:spcBef>
                <a:spcPts val="0"/>
              </a:spcBef>
              <a:spcAft>
                <a:spcPts val="1200"/>
              </a:spcAft>
            </a:pPr>
            <a:r>
              <a:rPr lang="en-US" sz="2600" dirty="0">
                <a:latin typeface="Open Sans"/>
                <a:ea typeface="Open Sans"/>
                <a:cs typeface="Open Sans"/>
              </a:rPr>
              <a:t>However, Trump's anti-DEI order means homelessness programs, Meals on Wheels, and others were still at risk</a:t>
            </a:r>
          </a:p>
          <a:p>
            <a:pPr>
              <a:lnSpc>
                <a:spcPct val="110000"/>
              </a:lnSpc>
              <a:spcBef>
                <a:spcPts val="1400"/>
              </a:spcBef>
            </a:pPr>
            <a:endParaRPr lang="en-US" sz="2600" dirty="0"/>
          </a:p>
        </p:txBody>
      </p:sp>
      <p:sp>
        <p:nvSpPr>
          <p:cNvPr id="5" name="Slide Number Placeholder 4">
            <a:extLst>
              <a:ext uri="{FF2B5EF4-FFF2-40B4-BE49-F238E27FC236}">
                <a16:creationId xmlns:a16="http://schemas.microsoft.com/office/drawing/2014/main" id="{2B8A0E7B-242A-93C7-1BFB-3D0BF42AA321}"/>
              </a:ext>
            </a:extLst>
          </p:cNvPr>
          <p:cNvSpPr>
            <a:spLocks noGrp="1"/>
          </p:cNvSpPr>
          <p:nvPr>
            <p:ph type="sldNum" sz="quarter" idx="12"/>
          </p:nvPr>
        </p:nvSpPr>
        <p:spPr/>
        <p:txBody>
          <a:bodyPr/>
          <a:lstStyle/>
          <a:p>
            <a:fld id="{307E6868-079E-1649-B8D1-459B42CE4DE3}" type="slidenum">
              <a:rPr lang="en-US" smtClean="0"/>
              <a:t>14</a:t>
            </a:fld>
            <a:endParaRPr lang="en-US" dirty="0"/>
          </a:p>
        </p:txBody>
      </p:sp>
    </p:spTree>
    <p:extLst>
      <p:ext uri="{BB962C8B-B14F-4D97-AF65-F5344CB8AC3E}">
        <p14:creationId xmlns:p14="http://schemas.microsoft.com/office/powerpoint/2010/main" val="4144170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B14770-663C-21CF-5277-F8E839AF08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1A9A5B-ADF8-3F91-AAF4-6F70D3C579DD}"/>
              </a:ext>
            </a:extLst>
          </p:cNvPr>
          <p:cNvSpPr>
            <a:spLocks noGrp="1"/>
          </p:cNvSpPr>
          <p:nvPr>
            <p:ph type="title"/>
          </p:nvPr>
        </p:nvSpPr>
        <p:spPr>
          <a:xfrm>
            <a:off x="871254" y="53225"/>
            <a:ext cx="7401491" cy="857250"/>
          </a:xfrm>
        </p:spPr>
        <p:txBody>
          <a:bodyPr/>
          <a:lstStyle/>
          <a:p>
            <a:r>
              <a:rPr lang="en-US" dirty="0">
                <a:solidFill>
                  <a:srgbClr val="D50032"/>
                </a:solidFill>
                <a:latin typeface="Open Sans"/>
                <a:ea typeface="Open Sans"/>
                <a:cs typeface="Open Sans"/>
              </a:rPr>
              <a:t>Federal Funding Freeze</a:t>
            </a:r>
            <a:endParaRPr lang="en-US" dirty="0">
              <a:solidFill>
                <a:srgbClr val="D50032"/>
              </a:solidFill>
            </a:endParaRPr>
          </a:p>
        </p:txBody>
      </p:sp>
      <p:sp>
        <p:nvSpPr>
          <p:cNvPr id="3" name="Content Placeholder 2">
            <a:extLst>
              <a:ext uri="{FF2B5EF4-FFF2-40B4-BE49-F238E27FC236}">
                <a16:creationId xmlns:a16="http://schemas.microsoft.com/office/drawing/2014/main" id="{6AD47B2E-AB15-F61B-1ACD-C56E97967F45}"/>
              </a:ext>
            </a:extLst>
          </p:cNvPr>
          <p:cNvSpPr>
            <a:spLocks noGrp="1"/>
          </p:cNvSpPr>
          <p:nvPr>
            <p:ph idx="1"/>
          </p:nvPr>
        </p:nvSpPr>
        <p:spPr>
          <a:xfrm>
            <a:off x="457200" y="1079964"/>
            <a:ext cx="8229600" cy="3581686"/>
          </a:xfrm>
        </p:spPr>
        <p:txBody>
          <a:bodyPr vert="horz" lIns="91440" tIns="45720" rIns="91440" bIns="45720" rtlCol="0" anchor="t">
            <a:noAutofit/>
          </a:bodyPr>
          <a:lstStyle/>
          <a:p>
            <a:pPr>
              <a:lnSpc>
                <a:spcPct val="114000"/>
              </a:lnSpc>
              <a:spcBef>
                <a:spcPts val="0"/>
              </a:spcBef>
              <a:spcAft>
                <a:spcPts val="1200"/>
              </a:spcAft>
            </a:pPr>
            <a:r>
              <a:rPr lang="en-US" sz="2800" dirty="0">
                <a:latin typeface="Open Sans"/>
                <a:ea typeface="Open Sans"/>
                <a:cs typeface="Open Sans"/>
              </a:rPr>
              <a:t>Goes against Congress, who appropriated funding for these programs</a:t>
            </a:r>
            <a:endParaRPr lang="en-US" sz="2800" dirty="0"/>
          </a:p>
          <a:p>
            <a:pPr>
              <a:lnSpc>
                <a:spcPct val="114000"/>
              </a:lnSpc>
              <a:spcBef>
                <a:spcPts val="0"/>
              </a:spcBef>
              <a:spcAft>
                <a:spcPts val="1200"/>
              </a:spcAft>
            </a:pPr>
            <a:r>
              <a:rPr lang="en-US" sz="2800" dirty="0">
                <a:latin typeface="Open Sans"/>
                <a:ea typeface="Open Sans"/>
                <a:cs typeface="Open Sans"/>
              </a:rPr>
              <a:t>After a lawsuit filed by multiple nonprofits, a federal judge temporarily blocked the freeze</a:t>
            </a:r>
          </a:p>
          <a:p>
            <a:pPr>
              <a:lnSpc>
                <a:spcPct val="114000"/>
              </a:lnSpc>
              <a:spcBef>
                <a:spcPts val="0"/>
              </a:spcBef>
              <a:spcAft>
                <a:spcPts val="1200"/>
              </a:spcAft>
            </a:pPr>
            <a:r>
              <a:rPr lang="en-US" dirty="0">
                <a:latin typeface="Open Sans"/>
                <a:ea typeface="Open Sans"/>
                <a:cs typeface="Open Sans"/>
              </a:rPr>
              <a:t>Jan. 29 – </a:t>
            </a:r>
            <a:r>
              <a:rPr lang="en-US" sz="2800" dirty="0">
                <a:latin typeface="Open Sans"/>
                <a:ea typeface="Open Sans"/>
                <a:cs typeface="Open Sans"/>
              </a:rPr>
              <a:t>Administration rescinded the memo for now</a:t>
            </a:r>
            <a:endParaRPr lang="en-US" sz="2800" dirty="0"/>
          </a:p>
        </p:txBody>
      </p:sp>
      <p:sp>
        <p:nvSpPr>
          <p:cNvPr id="5" name="Slide Number Placeholder 4">
            <a:extLst>
              <a:ext uri="{FF2B5EF4-FFF2-40B4-BE49-F238E27FC236}">
                <a16:creationId xmlns:a16="http://schemas.microsoft.com/office/drawing/2014/main" id="{9316B0BF-E54F-57BC-8378-4646A407A761}"/>
              </a:ext>
            </a:extLst>
          </p:cNvPr>
          <p:cNvSpPr>
            <a:spLocks noGrp="1"/>
          </p:cNvSpPr>
          <p:nvPr>
            <p:ph type="sldNum" sz="quarter" idx="12"/>
          </p:nvPr>
        </p:nvSpPr>
        <p:spPr/>
        <p:txBody>
          <a:bodyPr/>
          <a:lstStyle/>
          <a:p>
            <a:fld id="{307E6868-079E-1649-B8D1-459B42CE4DE3}" type="slidenum">
              <a:rPr lang="en-US" smtClean="0"/>
              <a:t>15</a:t>
            </a:fld>
            <a:endParaRPr lang="en-US" dirty="0"/>
          </a:p>
        </p:txBody>
      </p:sp>
    </p:spTree>
    <p:extLst>
      <p:ext uri="{BB962C8B-B14F-4D97-AF65-F5344CB8AC3E}">
        <p14:creationId xmlns:p14="http://schemas.microsoft.com/office/powerpoint/2010/main" val="1229951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B1F308-EC54-22D5-24F8-F460D7894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078EA5-CE1D-733B-6C91-8610040E7580}"/>
              </a:ext>
            </a:extLst>
          </p:cNvPr>
          <p:cNvSpPr>
            <a:spLocks noGrp="1"/>
          </p:cNvSpPr>
          <p:nvPr>
            <p:ph type="title"/>
          </p:nvPr>
        </p:nvSpPr>
        <p:spPr>
          <a:xfrm>
            <a:off x="871254" y="86895"/>
            <a:ext cx="7401491" cy="857250"/>
          </a:xfrm>
        </p:spPr>
        <p:txBody>
          <a:bodyPr anchor="ctr">
            <a:normAutofit/>
          </a:bodyPr>
          <a:lstStyle/>
          <a:p>
            <a:r>
              <a:rPr lang="en-US" dirty="0">
                <a:solidFill>
                  <a:srgbClr val="D50032"/>
                </a:solidFill>
              </a:rPr>
              <a:t>What you can do</a:t>
            </a:r>
          </a:p>
        </p:txBody>
      </p:sp>
      <p:sp>
        <p:nvSpPr>
          <p:cNvPr id="3" name="Content Placeholder 2">
            <a:extLst>
              <a:ext uri="{FF2B5EF4-FFF2-40B4-BE49-F238E27FC236}">
                <a16:creationId xmlns:a16="http://schemas.microsoft.com/office/drawing/2014/main" id="{2866F9E5-BBB7-E5EF-B70F-40C54C763816}"/>
              </a:ext>
            </a:extLst>
          </p:cNvPr>
          <p:cNvSpPr>
            <a:spLocks noGrp="1"/>
          </p:cNvSpPr>
          <p:nvPr>
            <p:ph sz="half" idx="1"/>
          </p:nvPr>
        </p:nvSpPr>
        <p:spPr>
          <a:xfrm>
            <a:off x="457200" y="1200151"/>
            <a:ext cx="4673600" cy="3563805"/>
          </a:xfrm>
        </p:spPr>
        <p:txBody>
          <a:bodyPr vert="horz" lIns="91440" tIns="45720" rIns="91440" bIns="45720" rtlCol="0" anchor="t">
            <a:normAutofit/>
          </a:bodyPr>
          <a:lstStyle/>
          <a:p>
            <a:pPr>
              <a:lnSpc>
                <a:spcPct val="114000"/>
              </a:lnSpc>
              <a:spcBef>
                <a:spcPts val="0"/>
              </a:spcBef>
              <a:spcAft>
                <a:spcPts val="1200"/>
              </a:spcAft>
            </a:pPr>
            <a:r>
              <a:rPr lang="en-US" b="1" dirty="0">
                <a:latin typeface="Open Sans"/>
                <a:ea typeface="Open Sans"/>
                <a:cs typeface="Open Sans"/>
              </a:rPr>
              <a:t>Tell your members of Congress</a:t>
            </a:r>
            <a:r>
              <a:rPr lang="en-US" dirty="0">
                <a:latin typeface="Open Sans"/>
                <a:ea typeface="Open Sans"/>
                <a:cs typeface="Open Sans"/>
              </a:rPr>
              <a:t> to publicly condemn the freeze</a:t>
            </a:r>
          </a:p>
          <a:p>
            <a:pPr>
              <a:lnSpc>
                <a:spcPct val="114000"/>
              </a:lnSpc>
              <a:spcBef>
                <a:spcPts val="0"/>
              </a:spcBef>
              <a:spcAft>
                <a:spcPts val="1200"/>
              </a:spcAft>
            </a:pPr>
            <a:r>
              <a:rPr lang="en-US" b="1" dirty="0">
                <a:latin typeface="Open Sans"/>
                <a:ea typeface="Open Sans"/>
                <a:cs typeface="Open Sans"/>
              </a:rPr>
              <a:t>Submit a letter to the editor</a:t>
            </a:r>
            <a:r>
              <a:rPr lang="en-US" dirty="0">
                <a:latin typeface="Open Sans"/>
                <a:ea typeface="Open Sans"/>
                <a:cs typeface="Open Sans"/>
              </a:rPr>
              <a:t> urging Congress to condemn the freeze</a:t>
            </a:r>
          </a:p>
        </p:txBody>
      </p:sp>
      <p:pic>
        <p:nvPicPr>
          <p:cNvPr id="7" name="Picture 6">
            <a:extLst>
              <a:ext uri="{FF2B5EF4-FFF2-40B4-BE49-F238E27FC236}">
                <a16:creationId xmlns:a16="http://schemas.microsoft.com/office/drawing/2014/main" id="{ACA64038-12F4-D27B-C61A-EA73083D6FF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flipH="1">
            <a:off x="5131501" y="1200151"/>
            <a:ext cx="3071997" cy="3394472"/>
          </a:xfrm>
          <a:prstGeom prst="rect">
            <a:avLst/>
          </a:prstGeom>
          <a:noFill/>
          <a:effectLst/>
        </p:spPr>
      </p:pic>
      <p:sp>
        <p:nvSpPr>
          <p:cNvPr id="5" name="Slide Number Placeholder 4">
            <a:extLst>
              <a:ext uri="{FF2B5EF4-FFF2-40B4-BE49-F238E27FC236}">
                <a16:creationId xmlns:a16="http://schemas.microsoft.com/office/drawing/2014/main" id="{665BB0CD-A1F1-1200-2A5A-79428B86C889}"/>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16</a:t>
            </a:fld>
            <a:endParaRPr lang="en-US" dirty="0"/>
          </a:p>
        </p:txBody>
      </p:sp>
      <p:sp>
        <p:nvSpPr>
          <p:cNvPr id="6" name="TextBox 5">
            <a:extLst>
              <a:ext uri="{FF2B5EF4-FFF2-40B4-BE49-F238E27FC236}">
                <a16:creationId xmlns:a16="http://schemas.microsoft.com/office/drawing/2014/main" id="{5D284640-90A4-8B45-CFF8-22696AB3DD7B}"/>
              </a:ext>
            </a:extLst>
          </p:cNvPr>
          <p:cNvSpPr txBox="1"/>
          <p:nvPr/>
        </p:nvSpPr>
        <p:spPr>
          <a:xfrm>
            <a:off x="7549805" y="4594623"/>
            <a:ext cx="733534"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latin typeface="Open Sans"/>
                <a:ea typeface="Calibri"/>
                <a:cs typeface="Calibri"/>
                <a:hlinkClick r:id="rId3"/>
              </a:rPr>
              <a:t>Unsplash</a:t>
            </a:r>
            <a:endParaRPr lang="en-US" sz="800" dirty="0">
              <a:latin typeface="Open Sans"/>
            </a:endParaRPr>
          </a:p>
        </p:txBody>
      </p:sp>
    </p:spTree>
    <p:extLst>
      <p:ext uri="{BB962C8B-B14F-4D97-AF65-F5344CB8AC3E}">
        <p14:creationId xmlns:p14="http://schemas.microsoft.com/office/powerpoint/2010/main" val="2505657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3C65-13F8-0276-2924-9E9094CB9A60}"/>
              </a:ext>
            </a:extLst>
          </p:cNvPr>
          <p:cNvSpPr>
            <a:spLocks noGrp="1"/>
          </p:cNvSpPr>
          <p:nvPr>
            <p:ph type="title"/>
          </p:nvPr>
        </p:nvSpPr>
        <p:spPr>
          <a:xfrm>
            <a:off x="871254" y="102393"/>
            <a:ext cx="7401491" cy="857250"/>
          </a:xfrm>
        </p:spPr>
        <p:txBody>
          <a:bodyPr/>
          <a:lstStyle/>
          <a:p>
            <a:r>
              <a:rPr lang="en-US" dirty="0">
                <a:solidFill>
                  <a:srgbClr val="D50032"/>
                </a:solidFill>
                <a:latin typeface="Open Sans"/>
                <a:ea typeface="Open Sans"/>
                <a:cs typeface="Open Sans"/>
              </a:rPr>
              <a:t>Reconciliation</a:t>
            </a:r>
            <a:endParaRPr lang="en-US" dirty="0">
              <a:solidFill>
                <a:srgbClr val="D50032"/>
              </a:solidFill>
            </a:endParaRPr>
          </a:p>
        </p:txBody>
      </p:sp>
      <p:sp>
        <p:nvSpPr>
          <p:cNvPr id="3" name="Content Placeholder 2">
            <a:extLst>
              <a:ext uri="{FF2B5EF4-FFF2-40B4-BE49-F238E27FC236}">
                <a16:creationId xmlns:a16="http://schemas.microsoft.com/office/drawing/2014/main" id="{191B1895-FFC2-2326-B396-C5DC0F887D67}"/>
              </a:ext>
            </a:extLst>
          </p:cNvPr>
          <p:cNvSpPr>
            <a:spLocks noGrp="1"/>
          </p:cNvSpPr>
          <p:nvPr>
            <p:ph idx="1"/>
          </p:nvPr>
        </p:nvSpPr>
        <p:spPr>
          <a:xfrm>
            <a:off x="457200" y="957872"/>
            <a:ext cx="8229600" cy="3648471"/>
          </a:xfrm>
        </p:spPr>
        <p:txBody>
          <a:bodyPr vert="horz" lIns="91440" tIns="45720" rIns="91440" bIns="45720" rtlCol="0" anchor="t">
            <a:noAutofit/>
          </a:bodyPr>
          <a:lstStyle/>
          <a:p>
            <a:pPr>
              <a:lnSpc>
                <a:spcPct val="114000"/>
              </a:lnSpc>
              <a:spcBef>
                <a:spcPts val="0"/>
              </a:spcBef>
              <a:spcAft>
                <a:spcPts val="600"/>
              </a:spcAft>
            </a:pPr>
            <a:r>
              <a:rPr lang="en-US" sz="2600" dirty="0">
                <a:latin typeface="Open Sans"/>
                <a:ea typeface="Open Sans"/>
                <a:cs typeface="Open Sans"/>
              </a:rPr>
              <a:t>A process to quickly move budget legislation</a:t>
            </a:r>
            <a:endParaRPr lang="en-US" dirty="0"/>
          </a:p>
          <a:p>
            <a:pPr>
              <a:lnSpc>
                <a:spcPct val="114000"/>
              </a:lnSpc>
              <a:spcBef>
                <a:spcPts val="0"/>
              </a:spcBef>
              <a:spcAft>
                <a:spcPts val="600"/>
              </a:spcAft>
            </a:pPr>
            <a:r>
              <a:rPr lang="en-US" sz="2600" dirty="0">
                <a:latin typeface="Open Sans"/>
                <a:ea typeface="Open Sans"/>
                <a:cs typeface="Open Sans"/>
              </a:rPr>
              <a:t>Republican Congressional leadership plans to use it to pass a large tax package</a:t>
            </a:r>
          </a:p>
          <a:p>
            <a:pPr>
              <a:lnSpc>
                <a:spcPct val="114000"/>
              </a:lnSpc>
              <a:spcBef>
                <a:spcPts val="0"/>
              </a:spcBef>
              <a:spcAft>
                <a:spcPts val="600"/>
              </a:spcAft>
            </a:pPr>
            <a:r>
              <a:rPr lang="en-US" sz="2600" dirty="0">
                <a:latin typeface="Open Sans"/>
                <a:ea typeface="Open Sans"/>
                <a:cs typeface="Open Sans"/>
              </a:rPr>
              <a:t>Expected timeline:</a:t>
            </a:r>
          </a:p>
          <a:p>
            <a:pPr lvl="1">
              <a:lnSpc>
                <a:spcPct val="114000"/>
              </a:lnSpc>
              <a:spcBef>
                <a:spcPts val="0"/>
              </a:spcBef>
              <a:spcAft>
                <a:spcPts val="600"/>
              </a:spcAft>
            </a:pPr>
            <a:r>
              <a:rPr lang="en-US" dirty="0">
                <a:latin typeface="Open Sans"/>
                <a:ea typeface="Open Sans"/>
                <a:cs typeface="Open Sans"/>
              </a:rPr>
              <a:t>Negotiations starting: February</a:t>
            </a:r>
          </a:p>
          <a:p>
            <a:pPr lvl="1">
              <a:lnSpc>
                <a:spcPct val="114000"/>
              </a:lnSpc>
              <a:spcBef>
                <a:spcPts val="0"/>
              </a:spcBef>
              <a:spcAft>
                <a:spcPts val="600"/>
              </a:spcAft>
            </a:pPr>
            <a:r>
              <a:rPr lang="en-US" dirty="0">
                <a:latin typeface="Open Sans"/>
                <a:ea typeface="Open Sans"/>
                <a:cs typeface="Open Sans"/>
              </a:rPr>
              <a:t>House vote: April/ May</a:t>
            </a:r>
          </a:p>
          <a:p>
            <a:pPr lvl="1">
              <a:lnSpc>
                <a:spcPct val="114000"/>
              </a:lnSpc>
              <a:spcBef>
                <a:spcPts val="0"/>
              </a:spcBef>
              <a:spcAft>
                <a:spcPts val="600"/>
              </a:spcAft>
            </a:pPr>
            <a:r>
              <a:rPr lang="en-US" dirty="0">
                <a:latin typeface="Open Sans"/>
                <a:ea typeface="Open Sans"/>
                <a:cs typeface="Open Sans"/>
              </a:rPr>
              <a:t>Senate vote: May/ June</a:t>
            </a:r>
          </a:p>
        </p:txBody>
      </p:sp>
      <p:sp>
        <p:nvSpPr>
          <p:cNvPr id="4" name="Slide Number Placeholder 3">
            <a:extLst>
              <a:ext uri="{FF2B5EF4-FFF2-40B4-BE49-F238E27FC236}">
                <a16:creationId xmlns:a16="http://schemas.microsoft.com/office/drawing/2014/main" id="{74387D61-AD3A-D7B1-FB7C-A2B7CDD0B0CE}"/>
              </a:ext>
            </a:extLst>
          </p:cNvPr>
          <p:cNvSpPr>
            <a:spLocks noGrp="1"/>
          </p:cNvSpPr>
          <p:nvPr>
            <p:ph type="sldNum" sz="quarter" idx="12"/>
          </p:nvPr>
        </p:nvSpPr>
        <p:spPr/>
        <p:txBody>
          <a:bodyPr/>
          <a:lstStyle/>
          <a:p>
            <a:fld id="{307E6868-079E-1649-B8D1-459B42CE4DE3}" type="slidenum">
              <a:rPr lang="en-US" smtClean="0"/>
              <a:pPr/>
              <a:t>17</a:t>
            </a:fld>
            <a:endParaRPr lang="en-US" dirty="0"/>
          </a:p>
        </p:txBody>
      </p:sp>
    </p:spTree>
    <p:extLst>
      <p:ext uri="{BB962C8B-B14F-4D97-AF65-F5344CB8AC3E}">
        <p14:creationId xmlns:p14="http://schemas.microsoft.com/office/powerpoint/2010/main" val="3871300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5EFDB9-2EDF-8FBC-3457-48C765B07B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02F92C-9E4A-922D-7FD7-F2BB3216033D}"/>
              </a:ext>
            </a:extLst>
          </p:cNvPr>
          <p:cNvSpPr>
            <a:spLocks noGrp="1"/>
          </p:cNvSpPr>
          <p:nvPr>
            <p:ph type="title"/>
          </p:nvPr>
        </p:nvSpPr>
        <p:spPr>
          <a:xfrm>
            <a:off x="871254" y="102393"/>
            <a:ext cx="7401491" cy="857250"/>
          </a:xfrm>
        </p:spPr>
        <p:txBody>
          <a:bodyPr/>
          <a:lstStyle/>
          <a:p>
            <a:r>
              <a:rPr lang="en-US" dirty="0">
                <a:solidFill>
                  <a:srgbClr val="D50032"/>
                </a:solidFill>
                <a:latin typeface="Open Sans"/>
                <a:ea typeface="Open Sans"/>
                <a:cs typeface="Open Sans"/>
              </a:rPr>
              <a:t>First 100 Days</a:t>
            </a:r>
            <a:endParaRPr lang="en-US" dirty="0">
              <a:solidFill>
                <a:srgbClr val="D50032"/>
              </a:solidFill>
            </a:endParaRPr>
          </a:p>
        </p:txBody>
      </p:sp>
      <p:sp>
        <p:nvSpPr>
          <p:cNvPr id="3" name="Content Placeholder 2">
            <a:extLst>
              <a:ext uri="{FF2B5EF4-FFF2-40B4-BE49-F238E27FC236}">
                <a16:creationId xmlns:a16="http://schemas.microsoft.com/office/drawing/2014/main" id="{E2298345-EFFB-4128-1021-E9D3963625A7}"/>
              </a:ext>
            </a:extLst>
          </p:cNvPr>
          <p:cNvSpPr>
            <a:spLocks noGrp="1"/>
          </p:cNvSpPr>
          <p:nvPr>
            <p:ph idx="1"/>
          </p:nvPr>
        </p:nvSpPr>
        <p:spPr>
          <a:xfrm>
            <a:off x="457200" y="1075797"/>
            <a:ext cx="8229600" cy="3828388"/>
          </a:xfrm>
        </p:spPr>
        <p:txBody>
          <a:bodyPr vert="horz" lIns="91440" tIns="45720" rIns="91440" bIns="45720" rtlCol="0" anchor="t">
            <a:normAutofit lnSpcReduction="10000"/>
          </a:bodyPr>
          <a:lstStyle/>
          <a:p>
            <a:pPr>
              <a:lnSpc>
                <a:spcPct val="114000"/>
              </a:lnSpc>
              <a:spcBef>
                <a:spcPts val="0"/>
              </a:spcBef>
              <a:spcAft>
                <a:spcPts val="1200"/>
              </a:spcAft>
            </a:pPr>
            <a:r>
              <a:rPr lang="en-US" sz="2800" dirty="0">
                <a:latin typeface="Open Sans"/>
                <a:ea typeface="Open Sans"/>
                <a:cs typeface="Open Sans"/>
              </a:rPr>
              <a:t>Key Committees: </a:t>
            </a:r>
            <a:r>
              <a:rPr lang="en-US" sz="2800" dirty="0">
                <a:latin typeface="Open Sans"/>
                <a:ea typeface="Open Sans"/>
                <a:cs typeface="Open Sans"/>
                <a:hlinkClick r:id="rId2"/>
              </a:rPr>
              <a:t>House Ways &amp; Means</a:t>
            </a:r>
            <a:r>
              <a:rPr lang="en-US" sz="2800" dirty="0">
                <a:latin typeface="Open Sans"/>
                <a:ea typeface="Open Sans"/>
                <a:cs typeface="Open Sans"/>
              </a:rPr>
              <a:t> and </a:t>
            </a:r>
            <a:r>
              <a:rPr lang="en-US" sz="2800" dirty="0">
                <a:latin typeface="Open Sans"/>
                <a:ea typeface="Open Sans"/>
                <a:cs typeface="Open Sans"/>
                <a:hlinkClick r:id="rId3"/>
              </a:rPr>
              <a:t>Senate Finance</a:t>
            </a:r>
            <a:endParaRPr lang="en-US" sz="2800" dirty="0">
              <a:latin typeface="Open Sans"/>
              <a:ea typeface="Open Sans"/>
              <a:cs typeface="Open Sans"/>
            </a:endParaRPr>
          </a:p>
          <a:p>
            <a:pPr>
              <a:lnSpc>
                <a:spcPct val="114000"/>
              </a:lnSpc>
              <a:spcBef>
                <a:spcPts val="0"/>
              </a:spcBef>
              <a:spcAft>
                <a:spcPts val="1200"/>
              </a:spcAft>
            </a:pPr>
            <a:r>
              <a:rPr lang="en-US" sz="2800" dirty="0">
                <a:latin typeface="Open Sans"/>
                <a:ea typeface="Open Sans"/>
                <a:cs typeface="Open Sans"/>
              </a:rPr>
              <a:t>Democrats are preparing to introduce a CTC bill this month</a:t>
            </a:r>
            <a:endParaRPr lang="en-US" sz="2800" dirty="0"/>
          </a:p>
          <a:p>
            <a:pPr lvl="1">
              <a:lnSpc>
                <a:spcPct val="114000"/>
              </a:lnSpc>
              <a:spcBef>
                <a:spcPts val="0"/>
              </a:spcBef>
              <a:spcAft>
                <a:spcPts val="1200"/>
              </a:spcAft>
            </a:pPr>
            <a:r>
              <a:rPr lang="en-US" sz="2800" dirty="0">
                <a:latin typeface="Open Sans"/>
                <a:ea typeface="Open Sans"/>
                <a:cs typeface="Open Sans"/>
              </a:rPr>
              <a:t>Opportunity to push for cosponsors!</a:t>
            </a:r>
          </a:p>
          <a:p>
            <a:pPr>
              <a:lnSpc>
                <a:spcPct val="114000"/>
              </a:lnSpc>
              <a:spcBef>
                <a:spcPts val="0"/>
              </a:spcBef>
              <a:spcAft>
                <a:spcPts val="1200"/>
              </a:spcAft>
            </a:pPr>
            <a:r>
              <a:rPr lang="en-US" sz="2800" dirty="0">
                <a:latin typeface="Open Sans"/>
                <a:ea typeface="Open Sans"/>
                <a:cs typeface="Open Sans"/>
              </a:rPr>
              <a:t>Our main goal: </a:t>
            </a:r>
            <a:r>
              <a:rPr lang="en-US" sz="2800" b="1" dirty="0">
                <a:latin typeface="Open Sans"/>
                <a:ea typeface="Open Sans"/>
                <a:cs typeface="Open Sans"/>
              </a:rPr>
              <a:t>Encourage committee Republicans to protect and expand the CTC</a:t>
            </a:r>
            <a:endParaRPr lang="en-US" sz="2800" b="1" dirty="0"/>
          </a:p>
        </p:txBody>
      </p:sp>
      <p:sp>
        <p:nvSpPr>
          <p:cNvPr id="4" name="Slide Number Placeholder 3">
            <a:extLst>
              <a:ext uri="{FF2B5EF4-FFF2-40B4-BE49-F238E27FC236}">
                <a16:creationId xmlns:a16="http://schemas.microsoft.com/office/drawing/2014/main" id="{AE4E60E1-FD05-577C-3163-8F4A2A67950C}"/>
              </a:ext>
            </a:extLst>
          </p:cNvPr>
          <p:cNvSpPr>
            <a:spLocks noGrp="1"/>
          </p:cNvSpPr>
          <p:nvPr>
            <p:ph type="sldNum" sz="quarter" idx="12"/>
          </p:nvPr>
        </p:nvSpPr>
        <p:spPr/>
        <p:txBody>
          <a:bodyPr/>
          <a:lstStyle/>
          <a:p>
            <a:fld id="{307E6868-079E-1649-B8D1-459B42CE4DE3}" type="slidenum">
              <a:rPr lang="en-US" smtClean="0"/>
              <a:pPr/>
              <a:t>18</a:t>
            </a:fld>
            <a:endParaRPr lang="en-US" dirty="0"/>
          </a:p>
        </p:txBody>
      </p:sp>
    </p:spTree>
    <p:extLst>
      <p:ext uri="{BB962C8B-B14F-4D97-AF65-F5344CB8AC3E}">
        <p14:creationId xmlns:p14="http://schemas.microsoft.com/office/powerpoint/2010/main" val="2363984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CF385E-2AC0-2B4A-ECD5-A03C710B4607}"/>
              </a:ext>
            </a:extLst>
          </p:cNvPr>
          <p:cNvSpPr>
            <a:spLocks noGrp="1"/>
          </p:cNvSpPr>
          <p:nvPr>
            <p:ph type="title"/>
          </p:nvPr>
        </p:nvSpPr>
        <p:spPr>
          <a:xfrm>
            <a:off x="528338" y="3578679"/>
            <a:ext cx="8094662" cy="857250"/>
          </a:xfrm>
        </p:spPr>
        <p:txBody>
          <a:bodyPr vert="horz" lIns="91440" tIns="45720" rIns="91440" bIns="45720" rtlCol="0" anchor="ctr">
            <a:noAutofit/>
          </a:bodyPr>
          <a:lstStyle/>
          <a:p>
            <a:r>
              <a:rPr lang="en-US" sz="3200" dirty="0">
                <a:latin typeface="Open Sans"/>
                <a:ea typeface="Open Sans"/>
                <a:cs typeface="Open Sans"/>
              </a:rPr>
              <a:t>Action and Allies Campaign: </a:t>
            </a:r>
            <a:br>
              <a:rPr lang="en-US" sz="3200" dirty="0"/>
            </a:br>
            <a:r>
              <a:rPr lang="en-US" sz="3200" dirty="0">
                <a:latin typeface="Open Sans"/>
                <a:ea typeface="Open Sans"/>
                <a:cs typeface="Open Sans"/>
              </a:rPr>
              <a:t>Bold Motivational Interviewing in 2025</a:t>
            </a:r>
            <a:endParaRPr lang="en-US" sz="3200" dirty="0"/>
          </a:p>
        </p:txBody>
      </p:sp>
    </p:spTree>
    <p:extLst>
      <p:ext uri="{BB962C8B-B14F-4D97-AF65-F5344CB8AC3E}">
        <p14:creationId xmlns:p14="http://schemas.microsoft.com/office/powerpoint/2010/main" val="189832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249E7-1BF6-2C69-1D00-DBCEE4E2B0CB}"/>
              </a:ext>
            </a:extLst>
          </p:cNvPr>
          <p:cNvSpPr>
            <a:spLocks noGrp="1"/>
          </p:cNvSpPr>
          <p:nvPr>
            <p:ph type="title"/>
          </p:nvPr>
        </p:nvSpPr>
        <p:spPr>
          <a:xfrm>
            <a:off x="871254" y="102393"/>
            <a:ext cx="7401491" cy="857250"/>
          </a:xfrm>
        </p:spPr>
        <p:txBody>
          <a:bodyPr/>
          <a:lstStyle/>
          <a:p>
            <a:r>
              <a:rPr lang="en-US" dirty="0">
                <a:solidFill>
                  <a:srgbClr val="D50032"/>
                </a:solidFill>
                <a:latin typeface="Open Sans"/>
                <a:ea typeface="Open Sans"/>
                <a:cs typeface="Open Sans"/>
              </a:rPr>
              <a:t>Our Values</a:t>
            </a:r>
          </a:p>
        </p:txBody>
      </p:sp>
      <p:sp>
        <p:nvSpPr>
          <p:cNvPr id="3" name="Content Placeholder 2">
            <a:extLst>
              <a:ext uri="{FF2B5EF4-FFF2-40B4-BE49-F238E27FC236}">
                <a16:creationId xmlns:a16="http://schemas.microsoft.com/office/drawing/2014/main" id="{356E0D29-D0DD-4D5F-75B2-B6B619CBB8AF}"/>
              </a:ext>
            </a:extLst>
          </p:cNvPr>
          <p:cNvSpPr>
            <a:spLocks noGrp="1"/>
          </p:cNvSpPr>
          <p:nvPr>
            <p:ph idx="1"/>
          </p:nvPr>
        </p:nvSpPr>
        <p:spPr>
          <a:xfrm>
            <a:off x="457200" y="1227765"/>
            <a:ext cx="8229600" cy="3394472"/>
          </a:xfrm>
        </p:spPr>
        <p:txBody>
          <a:bodyPr>
            <a:noAutofit/>
          </a:bodyPr>
          <a:lstStyle/>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marL="0" marR="0" lvl="0" indent="0" algn="l" rtl="0">
              <a:lnSpc>
                <a:spcPct val="114000"/>
              </a:lnSpc>
              <a:spcBef>
                <a:spcPts val="0"/>
              </a:spcBef>
              <a:spcAft>
                <a:spcPts val="600"/>
              </a:spcAft>
              <a:buNone/>
            </a:pPr>
            <a:r>
              <a:rPr lang="en-US" sz="1700" b="0" u="none" strike="noStrike" cap="none" dirty="0">
                <a:solidFill>
                  <a:schemeClr val="dk1"/>
                </a:solidFill>
                <a:latin typeface="Open Sans"/>
                <a:ea typeface="Open Sans"/>
                <a:cs typeface="Open Sans"/>
                <a:sym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endParaRPr lang="en-US" sz="1700" b="1" i="0" u="none" strike="noStrike" cap="none" dirty="0">
              <a:solidFill>
                <a:schemeClr val="dk1"/>
              </a:solidFill>
              <a:latin typeface="Open Sans"/>
              <a:ea typeface="Open Sans"/>
              <a:cs typeface="Open Sans"/>
              <a:sym typeface="Open Sans"/>
            </a:endParaRPr>
          </a:p>
          <a:p>
            <a:pPr marL="0" marR="0" lvl="0" indent="0" algn="l" rtl="0">
              <a:lnSpc>
                <a:spcPct val="114000"/>
              </a:lnSpc>
              <a:spcBef>
                <a:spcPts val="0"/>
              </a:spcBef>
              <a:spcAft>
                <a:spcPts val="600"/>
              </a:spcAft>
              <a:buNone/>
            </a:pPr>
            <a:r>
              <a:rPr lang="en-US" sz="1700" b="1" i="0" u="none" strike="noStrike" cap="none" dirty="0">
                <a:solidFill>
                  <a:schemeClr val="dk1"/>
                </a:solidFill>
                <a:latin typeface="Open Sans"/>
                <a:ea typeface="Open Sans"/>
                <a:cs typeface="Open Sans"/>
                <a:sym typeface="Open Sans"/>
              </a:rPr>
              <a:t>Read our full anti-oppression values statement here at </a:t>
            </a:r>
            <a:r>
              <a:rPr lang="en-US" sz="1700" b="1" i="0" u="sng" strike="noStrike" cap="none" dirty="0">
                <a:solidFill>
                  <a:schemeClr val="dk2"/>
                </a:solidFill>
                <a:latin typeface="Open Sans"/>
                <a:ea typeface="Open Sans"/>
                <a:cs typeface="Open Sans"/>
                <a:sym typeface="Open Sans"/>
                <a:hlinkClick r:id="rId3"/>
              </a:rPr>
              <a:t>results.org/values</a:t>
            </a:r>
            <a:r>
              <a:rPr lang="en-US" sz="1700" b="1" i="0" u="none" strike="noStrike" cap="none" dirty="0">
                <a:solidFill>
                  <a:schemeClr val="dk1"/>
                </a:solidFill>
                <a:latin typeface="Open Sans"/>
                <a:ea typeface="Open Sans"/>
                <a:cs typeface="Open Sans"/>
                <a:sym typeface="Open Sans"/>
              </a:rPr>
              <a:t>. </a:t>
            </a:r>
            <a:endParaRPr lang="en-US" sz="1700" b="0" i="0" u="none" strike="noStrike" cap="none"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a:extLst>
              <a:ext uri="{FF2B5EF4-FFF2-40B4-BE49-F238E27FC236}">
                <a16:creationId xmlns:a16="http://schemas.microsoft.com/office/drawing/2014/main" id="{939D5F55-E975-DE79-29E8-0C323BCCBC2B}"/>
              </a:ext>
            </a:extLst>
          </p:cNvPr>
          <p:cNvSpPr>
            <a:spLocks noGrp="1"/>
          </p:cNvSpPr>
          <p:nvPr>
            <p:ph type="sldNum" sz="quarter" idx="12"/>
          </p:nvPr>
        </p:nvSpPr>
        <p:spPr/>
        <p:txBody>
          <a:bodyPr/>
          <a:lstStyle/>
          <a:p>
            <a:fld id="{307E6868-079E-1649-B8D1-459B42CE4DE3}" type="slidenum">
              <a:rPr lang="en-US" smtClean="0"/>
              <a:t>2</a:t>
            </a:fld>
            <a:endParaRPr lang="en-US" dirty="0"/>
          </a:p>
        </p:txBody>
      </p:sp>
    </p:spTree>
    <p:extLst>
      <p:ext uri="{BB962C8B-B14F-4D97-AF65-F5344CB8AC3E}">
        <p14:creationId xmlns:p14="http://schemas.microsoft.com/office/powerpoint/2010/main" val="91748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4872D-6198-5815-2504-05CF9179BD9F}"/>
              </a:ext>
            </a:extLst>
          </p:cNvPr>
          <p:cNvSpPr>
            <a:spLocks noGrp="1"/>
          </p:cNvSpPr>
          <p:nvPr>
            <p:ph type="title"/>
          </p:nvPr>
        </p:nvSpPr>
        <p:spPr>
          <a:xfrm>
            <a:off x="210737" y="67005"/>
            <a:ext cx="7779689" cy="857250"/>
          </a:xfrm>
        </p:spPr>
        <p:txBody>
          <a:bodyPr>
            <a:normAutofit fontScale="90000"/>
          </a:bodyPr>
          <a:lstStyle/>
          <a:p>
            <a:r>
              <a:rPr lang="en-US" dirty="0">
                <a:solidFill>
                  <a:srgbClr val="D50032"/>
                </a:solidFill>
                <a:latin typeface="Open Sans"/>
                <a:ea typeface="Open Sans"/>
                <a:cs typeface="Open Sans"/>
              </a:rPr>
              <a:t>What is Motivational Interviewing? </a:t>
            </a:r>
            <a:endParaRPr lang="en-US" dirty="0">
              <a:solidFill>
                <a:srgbClr val="D50032"/>
              </a:solidFill>
            </a:endParaRPr>
          </a:p>
        </p:txBody>
      </p:sp>
      <p:pic>
        <p:nvPicPr>
          <p:cNvPr id="7" name="Content Placeholder 6" descr="A person smiling at camera&#10;&#10;AI-generated content may be incorrect.">
            <a:extLst>
              <a:ext uri="{FF2B5EF4-FFF2-40B4-BE49-F238E27FC236}">
                <a16:creationId xmlns:a16="http://schemas.microsoft.com/office/drawing/2014/main" id="{ED7C8EC7-79F3-4366-F04D-C1C7831039CE}"/>
              </a:ext>
            </a:extLst>
          </p:cNvPr>
          <p:cNvPicPr>
            <a:picLocks noGrp="1" noChangeAspect="1"/>
          </p:cNvPicPr>
          <p:nvPr>
            <p:ph idx="1"/>
          </p:nvPr>
        </p:nvPicPr>
        <p:blipFill>
          <a:blip r:embed="rId2"/>
          <a:stretch>
            <a:fillRect/>
          </a:stretch>
        </p:blipFill>
        <p:spPr>
          <a:xfrm>
            <a:off x="1338718" y="1617064"/>
            <a:ext cx="3593405" cy="2402267"/>
          </a:xfrm>
        </p:spPr>
      </p:pic>
      <p:sp>
        <p:nvSpPr>
          <p:cNvPr id="4" name="Slide Number Placeholder 3">
            <a:extLst>
              <a:ext uri="{FF2B5EF4-FFF2-40B4-BE49-F238E27FC236}">
                <a16:creationId xmlns:a16="http://schemas.microsoft.com/office/drawing/2014/main" id="{CC632075-B4FA-4BDA-4CD8-B7981E7C0164}"/>
              </a:ext>
            </a:extLst>
          </p:cNvPr>
          <p:cNvSpPr>
            <a:spLocks noGrp="1"/>
          </p:cNvSpPr>
          <p:nvPr>
            <p:ph type="sldNum" sz="quarter" idx="12"/>
          </p:nvPr>
        </p:nvSpPr>
        <p:spPr/>
        <p:txBody>
          <a:bodyPr/>
          <a:lstStyle/>
          <a:p>
            <a:fld id="{307E6868-079E-1649-B8D1-459B42CE4DE3}" type="slidenum">
              <a:rPr lang="en-US" smtClean="0"/>
              <a:pPr/>
              <a:t>20</a:t>
            </a:fld>
            <a:endParaRPr lang="en-US" dirty="0"/>
          </a:p>
        </p:txBody>
      </p:sp>
      <p:sp>
        <p:nvSpPr>
          <p:cNvPr id="6" name="Content Placeholder 3">
            <a:extLst>
              <a:ext uri="{FF2B5EF4-FFF2-40B4-BE49-F238E27FC236}">
                <a16:creationId xmlns:a16="http://schemas.microsoft.com/office/drawing/2014/main" id="{3C10C84E-3984-7FC8-B3D5-700BB12640C1}"/>
              </a:ext>
            </a:extLst>
          </p:cNvPr>
          <p:cNvSpPr txBox="1">
            <a:spLocks/>
          </p:cNvSpPr>
          <p:nvPr/>
        </p:nvSpPr>
        <p:spPr>
          <a:xfrm>
            <a:off x="4932123" y="1990564"/>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3999"/>
              </a:lnSpc>
              <a:spcBef>
                <a:spcPts val="0"/>
              </a:spcBef>
              <a:spcAft>
                <a:spcPts val="600"/>
              </a:spcAft>
              <a:buNone/>
            </a:pPr>
            <a:r>
              <a:rPr lang="en-US" sz="2000" b="1" dirty="0">
                <a:latin typeface="Open Sans"/>
                <a:ea typeface="Open Sans"/>
                <a:cs typeface="Open Sans"/>
              </a:rPr>
              <a:t>Sarah Leone</a:t>
            </a:r>
            <a:endParaRPr lang="en-US" sz="2000" b="1" dirty="0"/>
          </a:p>
          <a:p>
            <a:pPr marL="115570" indent="0">
              <a:spcBef>
                <a:spcPts val="0"/>
              </a:spcBef>
              <a:buNone/>
            </a:pPr>
            <a:r>
              <a:rPr lang="en-US" sz="2000" dirty="0">
                <a:solidFill>
                  <a:srgbClr val="080F0F"/>
                </a:solidFill>
                <a:latin typeface="Open Sans"/>
                <a:ea typeface="Open Sans"/>
                <a:cs typeface="Open Sans"/>
              </a:rPr>
              <a:t>Senior Associate, Grassroots Impact</a:t>
            </a:r>
            <a:endParaRPr lang="en-US" sz="2000" dirty="0"/>
          </a:p>
          <a:p>
            <a:pPr marL="115570" indent="0">
              <a:spcBef>
                <a:spcPts val="0"/>
              </a:spcBef>
              <a:buNone/>
            </a:pPr>
            <a:r>
              <a:rPr lang="en-US" sz="2000" dirty="0">
                <a:latin typeface="Open Sans"/>
                <a:ea typeface="Open Sans"/>
                <a:cs typeface="Open Sans"/>
                <a:hlinkClick r:id="rId3"/>
              </a:rPr>
              <a:t>Sleone@results.org</a:t>
            </a:r>
            <a:r>
              <a:rPr lang="en-US" sz="2000" dirty="0">
                <a:latin typeface="Open Sans"/>
                <a:ea typeface="Open Sans"/>
                <a:cs typeface="Open Sans"/>
              </a:rPr>
              <a:t> </a:t>
            </a:r>
            <a:endParaRPr lang="en-US" dirty="0"/>
          </a:p>
          <a:p>
            <a:pPr marL="115570" indent="0">
              <a:buFont typeface="Arial"/>
              <a:buNone/>
            </a:pPr>
            <a:endParaRPr lang="en-US" sz="2000" dirty="0"/>
          </a:p>
          <a:p>
            <a:pPr>
              <a:buFont typeface="Arial"/>
              <a:buChar char="•"/>
            </a:pPr>
            <a:endParaRPr lang="en-US" sz="2000" dirty="0"/>
          </a:p>
        </p:txBody>
      </p:sp>
    </p:spTree>
    <p:extLst>
      <p:ext uri="{BB962C8B-B14F-4D97-AF65-F5344CB8AC3E}">
        <p14:creationId xmlns:p14="http://schemas.microsoft.com/office/powerpoint/2010/main" val="2409433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4333C-DF49-2E8C-90DB-FF2A4425BED5}"/>
              </a:ext>
            </a:extLst>
          </p:cNvPr>
          <p:cNvSpPr>
            <a:spLocks noGrp="1"/>
          </p:cNvSpPr>
          <p:nvPr>
            <p:ph type="title"/>
          </p:nvPr>
        </p:nvSpPr>
        <p:spPr>
          <a:xfrm>
            <a:off x="871254" y="2143125"/>
            <a:ext cx="7401491" cy="857250"/>
          </a:xfrm>
        </p:spPr>
        <p:txBody>
          <a:bodyPr>
            <a:noAutofit/>
          </a:bodyPr>
          <a:lstStyle/>
          <a:p>
            <a:r>
              <a:rPr lang="en-US" sz="5400" dirty="0">
                <a:solidFill>
                  <a:srgbClr val="D50032"/>
                </a:solidFill>
                <a:latin typeface="Open Sans"/>
                <a:ea typeface="Open Sans"/>
                <a:cs typeface="Open Sans"/>
              </a:rPr>
              <a:t>Let's be bold and impactful in 2025!</a:t>
            </a:r>
          </a:p>
        </p:txBody>
      </p:sp>
      <p:sp>
        <p:nvSpPr>
          <p:cNvPr id="4" name="Slide Number Placeholder 3">
            <a:extLst>
              <a:ext uri="{FF2B5EF4-FFF2-40B4-BE49-F238E27FC236}">
                <a16:creationId xmlns:a16="http://schemas.microsoft.com/office/drawing/2014/main" id="{9F362511-E8CD-6B68-BA55-7431D9614B96}"/>
              </a:ext>
            </a:extLst>
          </p:cNvPr>
          <p:cNvSpPr>
            <a:spLocks noGrp="1"/>
          </p:cNvSpPr>
          <p:nvPr>
            <p:ph type="sldNum" sz="quarter" idx="12"/>
          </p:nvPr>
        </p:nvSpPr>
        <p:spPr/>
        <p:txBody>
          <a:bodyPr/>
          <a:lstStyle/>
          <a:p>
            <a:fld id="{307E6868-079E-1649-B8D1-459B42CE4DE3}" type="slidenum">
              <a:rPr lang="en-US" smtClean="0"/>
              <a:pPr/>
              <a:t>21</a:t>
            </a:fld>
            <a:endParaRPr lang="en-US" dirty="0"/>
          </a:p>
        </p:txBody>
      </p:sp>
    </p:spTree>
    <p:extLst>
      <p:ext uri="{BB962C8B-B14F-4D97-AF65-F5344CB8AC3E}">
        <p14:creationId xmlns:p14="http://schemas.microsoft.com/office/powerpoint/2010/main" val="3471087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600158" y="204970"/>
            <a:ext cx="7401491" cy="857250"/>
          </a:xfrm>
        </p:spPr>
        <p:txBody>
          <a:bodyPr anchor="ctr">
            <a:noAutofit/>
          </a:bodyPr>
          <a:lstStyle/>
          <a:p>
            <a:r>
              <a:rPr lang="en-US" sz="3200" dirty="0">
                <a:solidFill>
                  <a:srgbClr val="D50032"/>
                </a:solidFill>
                <a:latin typeface="Open Sans"/>
                <a:ea typeface="Open Sans"/>
                <a:cs typeface="Open Sans"/>
              </a:rPr>
              <a:t>MI Skill Building and Role Plays</a:t>
            </a:r>
            <a:endParaRPr lang="en-US"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22</a:t>
            </a:fld>
            <a:endParaRPr lang="en-US" dirty="0"/>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871370" y="187600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4000"/>
              </a:lnSpc>
              <a:spcBef>
                <a:spcPts val="0"/>
              </a:spcBef>
              <a:spcAft>
                <a:spcPts val="600"/>
              </a:spcAft>
              <a:buNone/>
            </a:pPr>
            <a:r>
              <a:rPr lang="en-US" sz="2000" b="1" dirty="0">
                <a:latin typeface="Open Sans"/>
                <a:ea typeface="Open Sans"/>
                <a:cs typeface="Open Sans"/>
              </a:rPr>
              <a:t>Joanna DiStefano</a:t>
            </a:r>
            <a:endParaRPr lang="en-US" sz="2000" dirty="0"/>
          </a:p>
          <a:p>
            <a:pPr marL="115570" indent="0">
              <a:spcBef>
                <a:spcPts val="0"/>
              </a:spcBef>
              <a:buNone/>
            </a:pPr>
            <a:r>
              <a:rPr lang="en-US" sz="2000" dirty="0">
                <a:latin typeface="Open Sans"/>
                <a:ea typeface="Open Sans"/>
                <a:cs typeface="Open Sans"/>
              </a:rPr>
              <a:t>Senior Associate for Grassroots Impact</a:t>
            </a:r>
            <a:br>
              <a:rPr lang="en-US" sz="2000" dirty="0"/>
            </a:br>
            <a:r>
              <a:rPr lang="en-US" sz="2000" dirty="0">
                <a:latin typeface="Open Sans"/>
                <a:ea typeface="Open Sans"/>
                <a:cs typeface="Open Sans"/>
                <a:hlinkClick r:id="rId2"/>
              </a:rPr>
              <a:t>jdistefano@results.org</a:t>
            </a:r>
            <a:r>
              <a:rPr lang="en-US" sz="2000" dirty="0">
                <a:latin typeface="Open Sans"/>
                <a:ea typeface="Open Sans"/>
                <a:cs typeface="Open Sans"/>
              </a:rPr>
              <a:t> </a:t>
            </a:r>
          </a:p>
          <a:p>
            <a:pPr marL="115570" indent="0">
              <a:buFont typeface="Arial"/>
              <a:buNone/>
            </a:pPr>
            <a:endParaRPr lang="en-US" sz="2000" dirty="0"/>
          </a:p>
          <a:p>
            <a:pPr>
              <a:buFont typeface="Arial"/>
              <a:buChar char="•"/>
            </a:pPr>
            <a:endParaRPr lang="en-US" sz="2000" dirty="0"/>
          </a:p>
        </p:txBody>
      </p:sp>
      <p:pic>
        <p:nvPicPr>
          <p:cNvPr id="2" name="Picture 1" descr="A person smiling at camera&#10;&#10;Description automatically generated">
            <a:extLst>
              <a:ext uri="{FF2B5EF4-FFF2-40B4-BE49-F238E27FC236}">
                <a16:creationId xmlns:a16="http://schemas.microsoft.com/office/drawing/2014/main" id="{A80F06B8-A9CD-A496-ADCD-9D2F3892626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28345" y="1448703"/>
            <a:ext cx="3751385" cy="2509861"/>
          </a:xfrm>
          <a:prstGeom prst="rect">
            <a:avLst/>
          </a:prstGeom>
        </p:spPr>
      </p:pic>
    </p:spTree>
    <p:extLst>
      <p:ext uri="{BB962C8B-B14F-4D97-AF65-F5344CB8AC3E}">
        <p14:creationId xmlns:p14="http://schemas.microsoft.com/office/powerpoint/2010/main" val="715453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B5FFF5-B707-4314-D3E7-AD64BC4215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8D24A2-5DA1-60B3-B60E-9ECFB27653DB}"/>
              </a:ext>
            </a:extLst>
          </p:cNvPr>
          <p:cNvSpPr>
            <a:spLocks noGrp="1"/>
          </p:cNvSpPr>
          <p:nvPr>
            <p:ph type="title"/>
          </p:nvPr>
        </p:nvSpPr>
        <p:spPr>
          <a:xfrm>
            <a:off x="871254" y="102393"/>
            <a:ext cx="7401491" cy="857250"/>
          </a:xfrm>
        </p:spPr>
        <p:txBody>
          <a:bodyPr>
            <a:normAutofit/>
          </a:bodyPr>
          <a:lstStyle/>
          <a:p>
            <a:r>
              <a:rPr lang="en-US" dirty="0">
                <a:solidFill>
                  <a:srgbClr val="D50032"/>
                </a:solidFill>
                <a:latin typeface="Open Sans"/>
                <a:ea typeface="Open Sans"/>
                <a:cs typeface="Open Sans"/>
              </a:rPr>
              <a:t>Affirmations</a:t>
            </a:r>
            <a:endParaRPr lang="en-US" dirty="0">
              <a:solidFill>
                <a:srgbClr val="D50032"/>
              </a:solidFill>
            </a:endParaRPr>
          </a:p>
        </p:txBody>
      </p:sp>
      <p:sp>
        <p:nvSpPr>
          <p:cNvPr id="4" name="Slide Number Placeholder 3">
            <a:extLst>
              <a:ext uri="{FF2B5EF4-FFF2-40B4-BE49-F238E27FC236}">
                <a16:creationId xmlns:a16="http://schemas.microsoft.com/office/drawing/2014/main" id="{B18611B8-FCB8-405B-0397-DCABC3949EF6}"/>
              </a:ext>
            </a:extLst>
          </p:cNvPr>
          <p:cNvSpPr>
            <a:spLocks noGrp="1"/>
          </p:cNvSpPr>
          <p:nvPr>
            <p:ph type="sldNum" sz="quarter" idx="12"/>
          </p:nvPr>
        </p:nvSpPr>
        <p:spPr/>
        <p:txBody>
          <a:bodyPr/>
          <a:lstStyle/>
          <a:p>
            <a:fld id="{307E6868-079E-1649-B8D1-459B42CE4DE3}" type="slidenum">
              <a:rPr lang="en-US" smtClean="0"/>
              <a:pPr/>
              <a:t>23</a:t>
            </a:fld>
            <a:endParaRPr lang="en-US" dirty="0"/>
          </a:p>
        </p:txBody>
      </p:sp>
      <p:sp>
        <p:nvSpPr>
          <p:cNvPr id="8" name="TextBox 7">
            <a:extLst>
              <a:ext uri="{FF2B5EF4-FFF2-40B4-BE49-F238E27FC236}">
                <a16:creationId xmlns:a16="http://schemas.microsoft.com/office/drawing/2014/main" id="{23043F7C-D66C-8E0D-EBF8-BBF9411F6919}"/>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F6423739-7D46-892C-80B6-424618A45337}"/>
              </a:ext>
            </a:extLst>
          </p:cNvPr>
          <p:cNvSpPr>
            <a:spLocks noGrp="1"/>
          </p:cNvSpPr>
          <p:nvPr>
            <p:ph idx="1"/>
          </p:nvPr>
        </p:nvSpPr>
        <p:spPr>
          <a:xfrm>
            <a:off x="457201" y="1083756"/>
            <a:ext cx="8229599" cy="3522436"/>
          </a:xfrm>
        </p:spPr>
        <p:txBody>
          <a:bodyPr vert="horz" lIns="91440" tIns="45720" rIns="91440" bIns="45720" rtlCol="0" anchor="t">
            <a:normAutofit/>
          </a:bodyPr>
          <a:lstStyle/>
          <a:p>
            <a:pPr marL="457200" indent="-457200">
              <a:lnSpc>
                <a:spcPct val="114000"/>
              </a:lnSpc>
              <a:spcBef>
                <a:spcPts val="0"/>
              </a:spcBef>
              <a:spcAft>
                <a:spcPts val="1200"/>
              </a:spcAft>
            </a:pPr>
            <a:r>
              <a:rPr lang="en-US" sz="2800" dirty="0">
                <a:latin typeface="Open Sans"/>
                <a:ea typeface="Open Sans"/>
                <a:cs typeface="Open Sans"/>
              </a:rPr>
              <a:t>Acknowledgement of shared values </a:t>
            </a:r>
            <a:endParaRPr lang="en-US" sz="2800" dirty="0"/>
          </a:p>
          <a:p>
            <a:pPr lvl="1">
              <a:lnSpc>
                <a:spcPct val="114000"/>
              </a:lnSpc>
              <a:spcBef>
                <a:spcPts val="0"/>
              </a:spcBef>
              <a:spcAft>
                <a:spcPts val="1200"/>
              </a:spcAft>
            </a:pPr>
            <a:r>
              <a:rPr lang="en-US" sz="2400" dirty="0">
                <a:latin typeface="Open Sans"/>
                <a:ea typeface="Open Sans"/>
                <a:cs typeface="Open Sans"/>
              </a:rPr>
              <a:t>Strengths, efforts, values, intentions</a:t>
            </a:r>
          </a:p>
          <a:p>
            <a:pPr marL="457200" indent="-457200">
              <a:lnSpc>
                <a:spcPct val="114000"/>
              </a:lnSpc>
              <a:spcBef>
                <a:spcPts val="0"/>
              </a:spcBef>
              <a:spcAft>
                <a:spcPts val="1200"/>
              </a:spcAft>
            </a:pPr>
            <a:r>
              <a:rPr lang="en-US" sz="2800" dirty="0">
                <a:latin typeface="Open Sans"/>
                <a:ea typeface="Open Sans"/>
                <a:cs typeface="Open Sans"/>
              </a:rPr>
              <a:t>Usually offered as a statement</a:t>
            </a:r>
            <a:endParaRPr lang="en-US" sz="3200" dirty="0"/>
          </a:p>
          <a:p>
            <a:pPr marL="457200" indent="-457200">
              <a:lnSpc>
                <a:spcPct val="114000"/>
              </a:lnSpc>
              <a:spcBef>
                <a:spcPts val="0"/>
              </a:spcBef>
              <a:spcAft>
                <a:spcPts val="1200"/>
              </a:spcAft>
            </a:pPr>
            <a:r>
              <a:rPr lang="en-US" sz="2800" dirty="0">
                <a:latin typeface="Open Sans"/>
                <a:ea typeface="Open Sans"/>
                <a:cs typeface="Open Sans"/>
              </a:rPr>
              <a:t>Sets a tone of mutual respect </a:t>
            </a:r>
            <a:endParaRPr lang="en-US" sz="3200" dirty="0"/>
          </a:p>
          <a:p>
            <a:pPr marL="457200" indent="-457200">
              <a:lnSpc>
                <a:spcPct val="114000"/>
              </a:lnSpc>
              <a:spcBef>
                <a:spcPts val="0"/>
              </a:spcBef>
              <a:spcAft>
                <a:spcPts val="1200"/>
              </a:spcAft>
            </a:pPr>
            <a:r>
              <a:rPr lang="en-US" sz="2800" dirty="0">
                <a:latin typeface="Open Sans"/>
                <a:ea typeface="Open Sans"/>
                <a:cs typeface="Open Sans"/>
              </a:rPr>
              <a:t>Great conversation starter and a demonstration of active listening later </a:t>
            </a:r>
          </a:p>
        </p:txBody>
      </p:sp>
    </p:spTree>
    <p:extLst>
      <p:ext uri="{BB962C8B-B14F-4D97-AF65-F5344CB8AC3E}">
        <p14:creationId xmlns:p14="http://schemas.microsoft.com/office/powerpoint/2010/main" val="2916333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B5FFF5-B707-4314-D3E7-AD64BC4215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8D24A2-5DA1-60B3-B60E-9ECFB27653DB}"/>
              </a:ext>
            </a:extLst>
          </p:cNvPr>
          <p:cNvSpPr>
            <a:spLocks noGrp="1"/>
          </p:cNvSpPr>
          <p:nvPr>
            <p:ph type="title"/>
          </p:nvPr>
        </p:nvSpPr>
        <p:spPr>
          <a:xfrm>
            <a:off x="871254" y="102393"/>
            <a:ext cx="7401491" cy="857250"/>
          </a:xfrm>
        </p:spPr>
        <p:txBody>
          <a:bodyPr>
            <a:normAutofit/>
          </a:bodyPr>
          <a:lstStyle/>
          <a:p>
            <a:r>
              <a:rPr lang="en-US" dirty="0">
                <a:solidFill>
                  <a:srgbClr val="D50032"/>
                </a:solidFill>
                <a:latin typeface="Open Sans"/>
                <a:ea typeface="Open Sans"/>
                <a:cs typeface="Open Sans"/>
              </a:rPr>
              <a:t>Affirmations</a:t>
            </a:r>
            <a:endParaRPr lang="en-US" dirty="0"/>
          </a:p>
        </p:txBody>
      </p:sp>
      <p:sp>
        <p:nvSpPr>
          <p:cNvPr id="4" name="Slide Number Placeholder 3">
            <a:extLst>
              <a:ext uri="{FF2B5EF4-FFF2-40B4-BE49-F238E27FC236}">
                <a16:creationId xmlns:a16="http://schemas.microsoft.com/office/drawing/2014/main" id="{B18611B8-FCB8-405B-0397-DCABC3949EF6}"/>
              </a:ext>
            </a:extLst>
          </p:cNvPr>
          <p:cNvSpPr>
            <a:spLocks noGrp="1"/>
          </p:cNvSpPr>
          <p:nvPr>
            <p:ph type="sldNum" sz="quarter" idx="12"/>
          </p:nvPr>
        </p:nvSpPr>
        <p:spPr/>
        <p:txBody>
          <a:bodyPr/>
          <a:lstStyle/>
          <a:p>
            <a:fld id="{307E6868-079E-1649-B8D1-459B42CE4DE3}" type="slidenum">
              <a:rPr lang="en-US" smtClean="0"/>
              <a:pPr/>
              <a:t>24</a:t>
            </a:fld>
            <a:endParaRPr lang="en-US" dirty="0"/>
          </a:p>
        </p:txBody>
      </p:sp>
      <p:sp>
        <p:nvSpPr>
          <p:cNvPr id="8" name="TextBox 7">
            <a:extLst>
              <a:ext uri="{FF2B5EF4-FFF2-40B4-BE49-F238E27FC236}">
                <a16:creationId xmlns:a16="http://schemas.microsoft.com/office/drawing/2014/main" id="{23043F7C-D66C-8E0D-EBF8-BBF9411F6919}"/>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F6423739-7D46-892C-80B6-424618A45337}"/>
              </a:ext>
            </a:extLst>
          </p:cNvPr>
          <p:cNvSpPr>
            <a:spLocks noGrp="1"/>
          </p:cNvSpPr>
          <p:nvPr>
            <p:ph idx="1"/>
          </p:nvPr>
        </p:nvSpPr>
        <p:spPr>
          <a:xfrm>
            <a:off x="457201" y="1083756"/>
            <a:ext cx="8229599" cy="3522436"/>
          </a:xfrm>
        </p:spPr>
        <p:txBody>
          <a:bodyPr vert="horz" lIns="91440" tIns="45720" rIns="91440" bIns="45720" rtlCol="0" anchor="t">
            <a:normAutofit fontScale="92500" lnSpcReduction="10000"/>
          </a:bodyPr>
          <a:lstStyle/>
          <a:p>
            <a:pPr marL="457200" indent="-457200">
              <a:lnSpc>
                <a:spcPct val="114000"/>
              </a:lnSpc>
              <a:spcBef>
                <a:spcPts val="0"/>
              </a:spcBef>
              <a:spcAft>
                <a:spcPts val="1200"/>
              </a:spcAft>
            </a:pPr>
            <a:r>
              <a:rPr lang="en-US" sz="2800" dirty="0">
                <a:latin typeface="Open Sans"/>
                <a:ea typeface="Open Sans"/>
                <a:cs typeface="Open Sans"/>
              </a:rPr>
              <a:t>Research</a:t>
            </a:r>
            <a:endParaRPr lang="en-US" sz="3200" dirty="0"/>
          </a:p>
          <a:p>
            <a:pPr lvl="1">
              <a:lnSpc>
                <a:spcPct val="114000"/>
              </a:lnSpc>
              <a:spcBef>
                <a:spcPts val="0"/>
              </a:spcBef>
              <a:spcAft>
                <a:spcPts val="1200"/>
              </a:spcAft>
            </a:pPr>
            <a:r>
              <a:rPr lang="en-US" sz="2400" dirty="0">
                <a:latin typeface="Open Sans"/>
                <a:ea typeface="Open Sans"/>
                <a:cs typeface="Open Sans"/>
                <a:hlinkClick r:id="rId2"/>
              </a:rPr>
              <a:t>RESULTS 119th Congressional Scorecard</a:t>
            </a:r>
          </a:p>
          <a:p>
            <a:pPr lvl="1">
              <a:lnSpc>
                <a:spcPct val="114000"/>
              </a:lnSpc>
              <a:spcBef>
                <a:spcPts val="0"/>
              </a:spcBef>
              <a:spcAft>
                <a:spcPts val="1200"/>
              </a:spcAft>
            </a:pPr>
            <a:r>
              <a:rPr lang="en-US" sz="2400" dirty="0">
                <a:latin typeface="Open Sans"/>
                <a:ea typeface="Open Sans"/>
                <a:cs typeface="Open Sans"/>
              </a:rPr>
              <a:t>MOC websites, newsletters, news, social media</a:t>
            </a:r>
          </a:p>
          <a:p>
            <a:pPr lvl="1">
              <a:lnSpc>
                <a:spcPct val="114000"/>
              </a:lnSpc>
              <a:spcBef>
                <a:spcPts val="0"/>
              </a:spcBef>
              <a:spcAft>
                <a:spcPts val="1200"/>
              </a:spcAft>
            </a:pPr>
            <a:r>
              <a:rPr lang="en-US" sz="2400" dirty="0">
                <a:latin typeface="Open Sans"/>
                <a:ea typeface="Open Sans"/>
                <a:cs typeface="Open Sans"/>
              </a:rPr>
              <a:t>Lobby reports</a:t>
            </a:r>
          </a:p>
          <a:p>
            <a:pPr lvl="1">
              <a:lnSpc>
                <a:spcPct val="114000"/>
              </a:lnSpc>
              <a:spcBef>
                <a:spcPts val="0"/>
              </a:spcBef>
              <a:spcAft>
                <a:spcPts val="1200"/>
              </a:spcAft>
            </a:pPr>
            <a:r>
              <a:rPr lang="en-US" sz="2400" dirty="0">
                <a:latin typeface="Open Sans"/>
                <a:ea typeface="Open Sans"/>
                <a:cs typeface="Open Sans"/>
                <a:hlinkClick r:id="rId3"/>
              </a:rPr>
              <a:t>Researching your Members of Congress training</a:t>
            </a:r>
          </a:p>
          <a:p>
            <a:pPr marL="457200" indent="-457200">
              <a:lnSpc>
                <a:spcPct val="114000"/>
              </a:lnSpc>
              <a:spcBef>
                <a:spcPts val="0"/>
              </a:spcBef>
              <a:spcAft>
                <a:spcPts val="1200"/>
              </a:spcAft>
            </a:pPr>
            <a:r>
              <a:rPr lang="en-US" sz="2800" dirty="0">
                <a:latin typeface="Open Sans"/>
                <a:ea typeface="Open Sans"/>
                <a:cs typeface="Open Sans"/>
              </a:rPr>
              <a:t>Compliment, recognition and appreciation given with sincerity</a:t>
            </a:r>
          </a:p>
        </p:txBody>
      </p:sp>
    </p:spTree>
    <p:extLst>
      <p:ext uri="{BB962C8B-B14F-4D97-AF65-F5344CB8AC3E}">
        <p14:creationId xmlns:p14="http://schemas.microsoft.com/office/powerpoint/2010/main" val="3114584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B5FFF5-B707-4314-D3E7-AD64BC4215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8D24A2-5DA1-60B3-B60E-9ECFB27653DB}"/>
              </a:ext>
            </a:extLst>
          </p:cNvPr>
          <p:cNvSpPr>
            <a:spLocks noGrp="1"/>
          </p:cNvSpPr>
          <p:nvPr>
            <p:ph type="title"/>
          </p:nvPr>
        </p:nvSpPr>
        <p:spPr>
          <a:xfrm>
            <a:off x="871254" y="102393"/>
            <a:ext cx="7401491" cy="857250"/>
          </a:xfrm>
        </p:spPr>
        <p:txBody>
          <a:bodyPr>
            <a:normAutofit/>
          </a:bodyPr>
          <a:lstStyle/>
          <a:p>
            <a:r>
              <a:rPr lang="en-US" dirty="0">
                <a:solidFill>
                  <a:srgbClr val="D50032"/>
                </a:solidFill>
                <a:latin typeface="Open Sans"/>
                <a:ea typeface="Open Sans"/>
                <a:cs typeface="Open Sans"/>
              </a:rPr>
              <a:t>Open Questions</a:t>
            </a:r>
            <a:endParaRPr lang="en-US" dirty="0">
              <a:solidFill>
                <a:srgbClr val="D50032"/>
              </a:solidFill>
            </a:endParaRPr>
          </a:p>
        </p:txBody>
      </p:sp>
      <p:sp>
        <p:nvSpPr>
          <p:cNvPr id="4" name="Slide Number Placeholder 3">
            <a:extLst>
              <a:ext uri="{FF2B5EF4-FFF2-40B4-BE49-F238E27FC236}">
                <a16:creationId xmlns:a16="http://schemas.microsoft.com/office/drawing/2014/main" id="{B18611B8-FCB8-405B-0397-DCABC3949EF6}"/>
              </a:ext>
            </a:extLst>
          </p:cNvPr>
          <p:cNvSpPr>
            <a:spLocks noGrp="1"/>
          </p:cNvSpPr>
          <p:nvPr>
            <p:ph type="sldNum" sz="quarter" idx="12"/>
          </p:nvPr>
        </p:nvSpPr>
        <p:spPr/>
        <p:txBody>
          <a:bodyPr/>
          <a:lstStyle/>
          <a:p>
            <a:fld id="{307E6868-079E-1649-B8D1-459B42CE4DE3}" type="slidenum">
              <a:rPr lang="en-US" smtClean="0"/>
              <a:pPr/>
              <a:t>25</a:t>
            </a:fld>
            <a:endParaRPr lang="en-US" dirty="0"/>
          </a:p>
        </p:txBody>
      </p:sp>
      <p:sp>
        <p:nvSpPr>
          <p:cNvPr id="8" name="TextBox 7">
            <a:extLst>
              <a:ext uri="{FF2B5EF4-FFF2-40B4-BE49-F238E27FC236}">
                <a16:creationId xmlns:a16="http://schemas.microsoft.com/office/drawing/2014/main" id="{23043F7C-D66C-8E0D-EBF8-BBF9411F6919}"/>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F6423739-7D46-892C-80B6-424618A45337}"/>
              </a:ext>
            </a:extLst>
          </p:cNvPr>
          <p:cNvSpPr>
            <a:spLocks noGrp="1"/>
          </p:cNvSpPr>
          <p:nvPr>
            <p:ph idx="1"/>
          </p:nvPr>
        </p:nvSpPr>
        <p:spPr>
          <a:xfrm>
            <a:off x="457201" y="1064064"/>
            <a:ext cx="8229599" cy="3840121"/>
          </a:xfrm>
        </p:spPr>
        <p:txBody>
          <a:bodyPr vert="horz" lIns="91440" tIns="45720" rIns="91440" bIns="45720" rtlCol="0" anchor="t">
            <a:normAutofit lnSpcReduction="10000"/>
          </a:bodyPr>
          <a:lstStyle/>
          <a:p>
            <a:pPr marL="457200" indent="-457200">
              <a:lnSpc>
                <a:spcPct val="114000"/>
              </a:lnSpc>
              <a:spcBef>
                <a:spcPts val="0"/>
              </a:spcBef>
              <a:spcAft>
                <a:spcPts val="1200"/>
              </a:spcAft>
            </a:pPr>
            <a:r>
              <a:rPr lang="en-US" sz="2400" dirty="0">
                <a:latin typeface="Open Sans"/>
                <a:ea typeface="Open Sans"/>
                <a:cs typeface="Open Sans"/>
              </a:rPr>
              <a:t>Requires an answer that is not Yes or No</a:t>
            </a:r>
            <a:endParaRPr lang="en-US" sz="3200" dirty="0"/>
          </a:p>
          <a:p>
            <a:pPr lvl="1">
              <a:lnSpc>
                <a:spcPct val="114000"/>
              </a:lnSpc>
              <a:spcBef>
                <a:spcPts val="0"/>
              </a:spcBef>
              <a:spcAft>
                <a:spcPts val="1200"/>
              </a:spcAft>
            </a:pPr>
            <a:r>
              <a:rPr lang="en-US" sz="2000" dirty="0">
                <a:latin typeface="Open Sans"/>
                <a:ea typeface="Open Sans"/>
                <a:cs typeface="Open Sans"/>
              </a:rPr>
              <a:t>Who, What, When, Where, How</a:t>
            </a:r>
          </a:p>
          <a:p>
            <a:pPr lvl="1">
              <a:lnSpc>
                <a:spcPct val="114000"/>
              </a:lnSpc>
              <a:spcBef>
                <a:spcPts val="0"/>
              </a:spcBef>
              <a:spcAft>
                <a:spcPts val="1200"/>
              </a:spcAft>
            </a:pPr>
            <a:r>
              <a:rPr lang="en-US" sz="2000" dirty="0">
                <a:latin typeface="Open Sans"/>
                <a:ea typeface="Open Sans"/>
                <a:cs typeface="Open Sans"/>
              </a:rPr>
              <a:t>Use Why questions with caution. </a:t>
            </a:r>
          </a:p>
          <a:p>
            <a:pPr marL="457200" indent="-457200">
              <a:lnSpc>
                <a:spcPct val="114000"/>
              </a:lnSpc>
              <a:spcBef>
                <a:spcPts val="0"/>
              </a:spcBef>
              <a:spcAft>
                <a:spcPts val="1200"/>
              </a:spcAft>
            </a:pPr>
            <a:r>
              <a:rPr lang="en-US" sz="2400" dirty="0">
                <a:latin typeface="Open Sans"/>
                <a:ea typeface="Open Sans"/>
                <a:cs typeface="Open Sans"/>
              </a:rPr>
              <a:t>Emphasizes an attitude of openness and acceptance that everyone has their own perspective </a:t>
            </a:r>
          </a:p>
          <a:p>
            <a:pPr marL="457200" indent="-457200">
              <a:lnSpc>
                <a:spcPct val="114000"/>
              </a:lnSpc>
              <a:spcBef>
                <a:spcPts val="0"/>
              </a:spcBef>
              <a:spcAft>
                <a:spcPts val="1200"/>
              </a:spcAft>
            </a:pPr>
            <a:r>
              <a:rPr lang="en-US" sz="2400" dirty="0">
                <a:latin typeface="Open Sans"/>
                <a:ea typeface="Open Sans"/>
                <a:cs typeface="Open Sans"/>
              </a:rPr>
              <a:t>Demonstrates curiosity and compassion</a:t>
            </a:r>
          </a:p>
          <a:p>
            <a:pPr marL="457200" indent="-457200">
              <a:lnSpc>
                <a:spcPct val="114000"/>
              </a:lnSpc>
              <a:spcBef>
                <a:spcPts val="0"/>
              </a:spcBef>
              <a:spcAft>
                <a:spcPts val="1200"/>
              </a:spcAft>
            </a:pPr>
            <a:r>
              <a:rPr lang="en-US" sz="2400" dirty="0">
                <a:latin typeface="Open Sans"/>
                <a:ea typeface="Open Sans"/>
                <a:cs typeface="Open Sans"/>
              </a:rPr>
              <a:t>Utilized easily throughout the EPIC framework, which will still culminate in a Call to Action</a:t>
            </a:r>
            <a:endParaRPr lang="en-US" sz="2400" dirty="0"/>
          </a:p>
        </p:txBody>
      </p:sp>
    </p:spTree>
    <p:extLst>
      <p:ext uri="{BB962C8B-B14F-4D97-AF65-F5344CB8AC3E}">
        <p14:creationId xmlns:p14="http://schemas.microsoft.com/office/powerpoint/2010/main" val="4126762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944566" y="91760"/>
            <a:ext cx="7401491" cy="857250"/>
          </a:xfrm>
        </p:spPr>
        <p:txBody>
          <a:bodyPr anchor="ctr">
            <a:noAutofit/>
          </a:bodyPr>
          <a:lstStyle/>
          <a:p>
            <a:r>
              <a:rPr lang="en-US" sz="3200" dirty="0">
                <a:solidFill>
                  <a:srgbClr val="D50032"/>
                </a:solidFill>
                <a:latin typeface="Open Sans"/>
                <a:ea typeface="Open Sans"/>
                <a:cs typeface="Open Sans"/>
              </a:rPr>
              <a:t>Open Questions</a:t>
            </a:r>
            <a:endParaRPr lang="en-US" sz="3200" dirty="0">
              <a:solidFill>
                <a:srgbClr val="D50032"/>
              </a:solidFill>
            </a:endParaRP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26</a:t>
            </a:fld>
            <a:endParaRPr lang="en-US" dirty="0"/>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717600" y="3665784"/>
            <a:ext cx="3363660" cy="951881"/>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gn="ctr">
              <a:lnSpc>
                <a:spcPct val="113999"/>
              </a:lnSpc>
              <a:spcBef>
                <a:spcPts val="0"/>
              </a:spcBef>
              <a:buNone/>
            </a:pPr>
            <a:r>
              <a:rPr lang="en-US" sz="2000" b="1" dirty="0">
                <a:latin typeface="Open Sans"/>
                <a:ea typeface="Open Sans"/>
                <a:cs typeface="Open Sans"/>
              </a:rPr>
              <a:t>Ruth Thurmond Scott</a:t>
            </a:r>
            <a:endParaRPr lang="en-US" dirty="0"/>
          </a:p>
          <a:p>
            <a:pPr marL="115570" indent="0" algn="ctr">
              <a:spcBef>
                <a:spcPts val="0"/>
              </a:spcBef>
              <a:buNone/>
            </a:pPr>
            <a:r>
              <a:rPr lang="en-US" sz="2000" dirty="0">
                <a:latin typeface="Open Sans"/>
                <a:ea typeface="Open Sans"/>
                <a:cs typeface="Open Sans"/>
              </a:rPr>
              <a:t>RESULTS Triangle (NC)</a:t>
            </a:r>
            <a:endParaRPr lang="en-US" sz="2000" dirty="0"/>
          </a:p>
          <a:p>
            <a:pPr marL="115570" indent="0">
              <a:buFont typeface="Arial"/>
              <a:buNone/>
            </a:pPr>
            <a:endParaRPr lang="en-US" sz="2000" dirty="0"/>
          </a:p>
          <a:p>
            <a:pPr>
              <a:buFont typeface="Arial"/>
              <a:buChar char="•"/>
            </a:pPr>
            <a:endParaRPr lang="en-US" sz="2000" dirty="0"/>
          </a:p>
        </p:txBody>
      </p:sp>
      <p:sp>
        <p:nvSpPr>
          <p:cNvPr id="3" name="Content Placeholder 3">
            <a:extLst>
              <a:ext uri="{FF2B5EF4-FFF2-40B4-BE49-F238E27FC236}">
                <a16:creationId xmlns:a16="http://schemas.microsoft.com/office/drawing/2014/main" id="{591552BA-B28B-CE65-7996-39AE15362AF4}"/>
              </a:ext>
            </a:extLst>
          </p:cNvPr>
          <p:cNvSpPr txBox="1">
            <a:spLocks/>
          </p:cNvSpPr>
          <p:nvPr/>
        </p:nvSpPr>
        <p:spPr>
          <a:xfrm>
            <a:off x="4982397" y="3549631"/>
            <a:ext cx="3363660" cy="856631"/>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gn="ctr">
              <a:lnSpc>
                <a:spcPct val="113999"/>
              </a:lnSpc>
              <a:spcBef>
                <a:spcPts val="0"/>
              </a:spcBef>
              <a:buNone/>
            </a:pPr>
            <a:r>
              <a:rPr lang="en-US" sz="2000" b="1" dirty="0">
                <a:latin typeface="Open Sans"/>
                <a:ea typeface="Open Sans"/>
                <a:cs typeface="Open Sans"/>
              </a:rPr>
              <a:t>Craig Roshaven</a:t>
            </a:r>
            <a:endParaRPr lang="en-US" dirty="0"/>
          </a:p>
          <a:p>
            <a:pPr marL="115570" indent="0" algn="ctr">
              <a:spcBef>
                <a:spcPts val="0"/>
              </a:spcBef>
              <a:buNone/>
            </a:pPr>
            <a:r>
              <a:rPr lang="en-US" sz="2000" dirty="0">
                <a:latin typeface="Open Sans"/>
                <a:ea typeface="Open Sans"/>
                <a:cs typeface="Open Sans"/>
              </a:rPr>
              <a:t>RESULTS Ft. Worth (TX)</a:t>
            </a:r>
            <a:endParaRPr lang="en-US" dirty="0"/>
          </a:p>
          <a:p>
            <a:pPr marL="115570" indent="0">
              <a:buFont typeface="Arial"/>
              <a:buNone/>
            </a:pPr>
            <a:endParaRPr lang="en-US" sz="2000" dirty="0"/>
          </a:p>
          <a:p>
            <a:pPr>
              <a:buFont typeface="Arial"/>
              <a:buChar char="•"/>
            </a:pPr>
            <a:endParaRPr lang="en-US" sz="2000" dirty="0"/>
          </a:p>
        </p:txBody>
      </p:sp>
      <p:pic>
        <p:nvPicPr>
          <p:cNvPr id="2" name="Picture 1" descr="A person smiling at camera&#10;&#10;AI-generated content may be incorrect.">
            <a:extLst>
              <a:ext uri="{FF2B5EF4-FFF2-40B4-BE49-F238E27FC236}">
                <a16:creationId xmlns:a16="http://schemas.microsoft.com/office/drawing/2014/main" id="{E484B1E7-271B-F356-14DE-3D52B68A359A}"/>
              </a:ext>
            </a:extLst>
          </p:cNvPr>
          <p:cNvPicPr>
            <a:picLocks noChangeAspect="1"/>
          </p:cNvPicPr>
          <p:nvPr/>
        </p:nvPicPr>
        <p:blipFill>
          <a:blip r:embed="rId2"/>
          <a:stretch>
            <a:fillRect/>
          </a:stretch>
        </p:blipFill>
        <p:spPr>
          <a:xfrm>
            <a:off x="1336548" y="1136530"/>
            <a:ext cx="2265250" cy="2529254"/>
          </a:xfrm>
          <a:prstGeom prst="rect">
            <a:avLst/>
          </a:prstGeom>
        </p:spPr>
      </p:pic>
      <p:pic>
        <p:nvPicPr>
          <p:cNvPr id="7" name="Picture 6" descr="A person standing in front of a whiteboard&#10;&#10;AI-generated content may be incorrect.">
            <a:extLst>
              <a:ext uri="{FF2B5EF4-FFF2-40B4-BE49-F238E27FC236}">
                <a16:creationId xmlns:a16="http://schemas.microsoft.com/office/drawing/2014/main" id="{87872DB3-4B72-661C-A0C7-24B3BC2DDD48}"/>
              </a:ext>
            </a:extLst>
          </p:cNvPr>
          <p:cNvPicPr>
            <a:picLocks noChangeAspect="1"/>
          </p:cNvPicPr>
          <p:nvPr/>
        </p:nvPicPr>
        <p:blipFill>
          <a:blip r:embed="rId3"/>
          <a:stretch>
            <a:fillRect/>
          </a:stretch>
        </p:blipFill>
        <p:spPr>
          <a:xfrm>
            <a:off x="4992538" y="1270378"/>
            <a:ext cx="3353519" cy="2279253"/>
          </a:xfrm>
          <a:prstGeom prst="rect">
            <a:avLst/>
          </a:prstGeom>
        </p:spPr>
      </p:pic>
    </p:spTree>
    <p:extLst>
      <p:ext uri="{BB962C8B-B14F-4D97-AF65-F5344CB8AC3E}">
        <p14:creationId xmlns:p14="http://schemas.microsoft.com/office/powerpoint/2010/main" val="3359846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7EA0ED-1836-A630-4AEB-CC4307350D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FEE88A-FEB6-D6E2-9C98-5FD3C22E80F8}"/>
              </a:ext>
            </a:extLst>
          </p:cNvPr>
          <p:cNvSpPr>
            <a:spLocks noGrp="1"/>
          </p:cNvSpPr>
          <p:nvPr>
            <p:ph type="title"/>
          </p:nvPr>
        </p:nvSpPr>
        <p:spPr>
          <a:xfrm>
            <a:off x="457201" y="102393"/>
            <a:ext cx="7401491" cy="857250"/>
          </a:xfrm>
        </p:spPr>
        <p:txBody>
          <a:bodyPr>
            <a:normAutofit fontScale="90000"/>
          </a:bodyPr>
          <a:lstStyle/>
          <a:p>
            <a:r>
              <a:rPr lang="en-US" dirty="0">
                <a:solidFill>
                  <a:srgbClr val="D50032"/>
                </a:solidFill>
                <a:latin typeface="Open Sans"/>
                <a:ea typeface="Open Sans"/>
                <a:cs typeface="Open Sans"/>
              </a:rPr>
              <a:t>First 100 Days Lobbying Campaign</a:t>
            </a:r>
            <a:endParaRPr lang="en-US" dirty="0">
              <a:solidFill>
                <a:srgbClr val="D50032"/>
              </a:solidFill>
            </a:endParaRPr>
          </a:p>
        </p:txBody>
      </p:sp>
      <p:sp>
        <p:nvSpPr>
          <p:cNvPr id="4" name="Slide Number Placeholder 3">
            <a:extLst>
              <a:ext uri="{FF2B5EF4-FFF2-40B4-BE49-F238E27FC236}">
                <a16:creationId xmlns:a16="http://schemas.microsoft.com/office/drawing/2014/main" id="{948C7E5E-8774-13A3-5842-0CF1F9F51E92}"/>
              </a:ext>
            </a:extLst>
          </p:cNvPr>
          <p:cNvSpPr>
            <a:spLocks noGrp="1"/>
          </p:cNvSpPr>
          <p:nvPr>
            <p:ph type="sldNum" sz="quarter" idx="12"/>
          </p:nvPr>
        </p:nvSpPr>
        <p:spPr/>
        <p:txBody>
          <a:bodyPr/>
          <a:lstStyle/>
          <a:p>
            <a:fld id="{307E6868-079E-1649-B8D1-459B42CE4DE3}" type="slidenum">
              <a:rPr lang="en-US" smtClean="0"/>
              <a:pPr/>
              <a:t>27</a:t>
            </a:fld>
            <a:endParaRPr lang="en-US" dirty="0"/>
          </a:p>
        </p:txBody>
      </p:sp>
      <p:sp>
        <p:nvSpPr>
          <p:cNvPr id="8" name="TextBox 7">
            <a:extLst>
              <a:ext uri="{FF2B5EF4-FFF2-40B4-BE49-F238E27FC236}">
                <a16:creationId xmlns:a16="http://schemas.microsoft.com/office/drawing/2014/main" id="{405811D5-6AE3-FD20-67C0-E0B803A81D41}"/>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504890DD-CBC3-708C-5958-D2670DFC68CC}"/>
              </a:ext>
            </a:extLst>
          </p:cNvPr>
          <p:cNvSpPr>
            <a:spLocks noGrp="1"/>
          </p:cNvSpPr>
          <p:nvPr>
            <p:ph idx="1"/>
          </p:nvPr>
        </p:nvSpPr>
        <p:spPr>
          <a:xfrm>
            <a:off x="457201" y="1208314"/>
            <a:ext cx="8229599" cy="3522436"/>
          </a:xfrm>
        </p:spPr>
        <p:txBody>
          <a:bodyPr vert="horz" lIns="91440" tIns="45720" rIns="91440" bIns="45720" rtlCol="0" anchor="t">
            <a:noAutofit/>
          </a:bodyPr>
          <a:lstStyle/>
          <a:p>
            <a:pPr marL="0" indent="0" algn="ctr">
              <a:lnSpc>
                <a:spcPct val="114000"/>
              </a:lnSpc>
              <a:spcBef>
                <a:spcPts val="0"/>
              </a:spcBef>
              <a:spcAft>
                <a:spcPts val="1200"/>
              </a:spcAft>
              <a:buNone/>
            </a:pPr>
            <a:r>
              <a:rPr lang="en-US" sz="3700" b="1" dirty="0">
                <a:latin typeface="Open Sans"/>
                <a:ea typeface="Open Sans"/>
                <a:cs typeface="Open Sans"/>
              </a:rPr>
              <a:t>Our Goal</a:t>
            </a:r>
          </a:p>
          <a:p>
            <a:pPr marL="0" indent="0" algn="ctr">
              <a:lnSpc>
                <a:spcPct val="114000"/>
              </a:lnSpc>
              <a:spcBef>
                <a:spcPts val="0"/>
              </a:spcBef>
              <a:spcAft>
                <a:spcPts val="1200"/>
              </a:spcAft>
              <a:buNone/>
            </a:pPr>
            <a:r>
              <a:rPr lang="en-US" sz="3200" dirty="0">
                <a:latin typeface="Open Sans"/>
                <a:ea typeface="Open Sans"/>
                <a:cs typeface="Open Sans"/>
              </a:rPr>
              <a:t>Meet with all 100 Senators and Key House Committee Members by the end of April</a:t>
            </a:r>
            <a:endParaRPr lang="en-US" sz="3200" dirty="0"/>
          </a:p>
        </p:txBody>
      </p:sp>
    </p:spTree>
    <p:extLst>
      <p:ext uri="{BB962C8B-B14F-4D97-AF65-F5344CB8AC3E}">
        <p14:creationId xmlns:p14="http://schemas.microsoft.com/office/powerpoint/2010/main" val="3353419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DA8DC9-AC51-37AF-AF6A-348DB3259E08}"/>
              </a:ext>
            </a:extLst>
          </p:cNvPr>
          <p:cNvSpPr>
            <a:spLocks noGrp="1"/>
          </p:cNvSpPr>
          <p:nvPr>
            <p:ph type="sldNum" sz="quarter" idx="12"/>
          </p:nvPr>
        </p:nvSpPr>
        <p:spPr/>
        <p:txBody>
          <a:bodyPr/>
          <a:lstStyle/>
          <a:p>
            <a:fld id="{307E6868-079E-1649-B8D1-459B42CE4DE3}" type="slidenum">
              <a:rPr lang="en-US" smtClean="0"/>
              <a:pPr/>
              <a:t>28</a:t>
            </a:fld>
            <a:endParaRPr lang="en-US" dirty="0"/>
          </a:p>
        </p:txBody>
      </p:sp>
      <p:pic>
        <p:nvPicPr>
          <p:cNvPr id="2" name="Picture 1" descr="A map of the united states">
            <a:extLst>
              <a:ext uri="{FF2B5EF4-FFF2-40B4-BE49-F238E27FC236}">
                <a16:creationId xmlns:a16="http://schemas.microsoft.com/office/drawing/2014/main" id="{12C1B51F-134B-507E-841C-6FBD11CF7157}"/>
              </a:ext>
            </a:extLst>
          </p:cNvPr>
          <p:cNvPicPr>
            <a:picLocks noChangeAspect="1"/>
          </p:cNvPicPr>
          <p:nvPr/>
        </p:nvPicPr>
        <p:blipFill>
          <a:blip r:embed="rId2"/>
          <a:stretch>
            <a:fillRect/>
          </a:stretch>
        </p:blipFill>
        <p:spPr>
          <a:xfrm>
            <a:off x="233638" y="211257"/>
            <a:ext cx="7564110" cy="4839776"/>
          </a:xfrm>
          <a:prstGeom prst="rect">
            <a:avLst/>
          </a:prstGeom>
        </p:spPr>
      </p:pic>
    </p:spTree>
    <p:extLst>
      <p:ext uri="{BB962C8B-B14F-4D97-AF65-F5344CB8AC3E}">
        <p14:creationId xmlns:p14="http://schemas.microsoft.com/office/powerpoint/2010/main" val="1028454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00E4B-0ADB-3DDA-AF51-0942B35BFB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4B0B24-11D3-9AA5-0BCF-7B4DE8A5E82A}"/>
              </a:ext>
            </a:extLst>
          </p:cNvPr>
          <p:cNvSpPr>
            <a:spLocks noGrp="1"/>
          </p:cNvSpPr>
          <p:nvPr>
            <p:ph type="title"/>
          </p:nvPr>
        </p:nvSpPr>
        <p:spPr>
          <a:xfrm>
            <a:off x="871254" y="102393"/>
            <a:ext cx="7401491" cy="857250"/>
          </a:xfrm>
        </p:spPr>
        <p:txBody>
          <a:bodyPr>
            <a:normAutofit/>
          </a:bodyPr>
          <a:lstStyle/>
          <a:p>
            <a:r>
              <a:rPr lang="en-US" dirty="0">
                <a:solidFill>
                  <a:srgbClr val="D50032"/>
                </a:solidFill>
                <a:latin typeface="Open Sans"/>
                <a:ea typeface="Open Sans"/>
                <a:cs typeface="Open Sans"/>
              </a:rPr>
              <a:t>For Lobbying Success . . .</a:t>
            </a:r>
            <a:endParaRPr lang="en-US" dirty="0"/>
          </a:p>
        </p:txBody>
      </p:sp>
      <p:sp>
        <p:nvSpPr>
          <p:cNvPr id="4" name="Slide Number Placeholder 3">
            <a:extLst>
              <a:ext uri="{FF2B5EF4-FFF2-40B4-BE49-F238E27FC236}">
                <a16:creationId xmlns:a16="http://schemas.microsoft.com/office/drawing/2014/main" id="{A300BC54-CB7F-BB1A-9395-F603780BA2A6}"/>
              </a:ext>
            </a:extLst>
          </p:cNvPr>
          <p:cNvSpPr>
            <a:spLocks noGrp="1"/>
          </p:cNvSpPr>
          <p:nvPr>
            <p:ph type="sldNum" sz="quarter" idx="12"/>
          </p:nvPr>
        </p:nvSpPr>
        <p:spPr/>
        <p:txBody>
          <a:bodyPr/>
          <a:lstStyle/>
          <a:p>
            <a:fld id="{307E6868-079E-1649-B8D1-459B42CE4DE3}" type="slidenum">
              <a:rPr lang="en-US" smtClean="0"/>
              <a:pPr/>
              <a:t>29</a:t>
            </a:fld>
            <a:endParaRPr lang="en-US" dirty="0"/>
          </a:p>
        </p:txBody>
      </p:sp>
      <p:sp>
        <p:nvSpPr>
          <p:cNvPr id="8" name="TextBox 7">
            <a:extLst>
              <a:ext uri="{FF2B5EF4-FFF2-40B4-BE49-F238E27FC236}">
                <a16:creationId xmlns:a16="http://schemas.microsoft.com/office/drawing/2014/main" id="{E77CCC9F-274A-5ED5-1D69-9A8E0230931B}"/>
              </a:ext>
            </a:extLst>
          </p:cNvPr>
          <p:cNvSpPr txBox="1"/>
          <p:nvPr/>
        </p:nvSpPr>
        <p:spPr>
          <a:xfrm>
            <a:off x="7225393" y="3943350"/>
            <a:ext cx="449162" cy="369332"/>
          </a:xfrm>
          <a:prstGeom prst="rect">
            <a:avLst/>
          </a:prstGeom>
          <a:noFill/>
        </p:spPr>
        <p:txBody>
          <a:bodyPr wrap="none" rtlCol="0">
            <a:spAutoFit/>
          </a:bodyPr>
          <a:lstStyle/>
          <a:p>
            <a:r>
              <a:rPr lang="en-US" dirty="0"/>
              <a:t>     </a:t>
            </a:r>
          </a:p>
        </p:txBody>
      </p:sp>
      <p:sp>
        <p:nvSpPr>
          <p:cNvPr id="7" name="Content Placeholder 2">
            <a:extLst>
              <a:ext uri="{FF2B5EF4-FFF2-40B4-BE49-F238E27FC236}">
                <a16:creationId xmlns:a16="http://schemas.microsoft.com/office/drawing/2014/main" id="{EF04E36C-8CE4-AFF7-0EB3-9FE93EC76F17}"/>
              </a:ext>
            </a:extLst>
          </p:cNvPr>
          <p:cNvSpPr>
            <a:spLocks noGrp="1"/>
          </p:cNvSpPr>
          <p:nvPr>
            <p:ph idx="1"/>
          </p:nvPr>
        </p:nvSpPr>
        <p:spPr>
          <a:xfrm>
            <a:off x="4575133" y="1130027"/>
            <a:ext cx="3273990" cy="3639867"/>
          </a:xfrm>
        </p:spPr>
        <p:txBody>
          <a:bodyPr vert="horz" lIns="91440" tIns="45720" rIns="91440" bIns="45720" rtlCol="0" anchor="t">
            <a:noAutofit/>
          </a:bodyPr>
          <a:lstStyle/>
          <a:p>
            <a:pPr marL="0" indent="0" algn="ctr">
              <a:buNone/>
            </a:pPr>
            <a:endParaRPr lang="en-US" sz="3200" b="1" i="1" dirty="0"/>
          </a:p>
          <a:p>
            <a:pPr marL="0" indent="0" algn="ctr">
              <a:buNone/>
            </a:pPr>
            <a:endParaRPr lang="en-US" sz="3200" b="1" i="1" dirty="0"/>
          </a:p>
          <a:p>
            <a:pPr marL="0" indent="0" algn="ctr">
              <a:buNone/>
            </a:pPr>
            <a:endParaRPr lang="en-US" sz="3700" b="1" i="1" dirty="0"/>
          </a:p>
          <a:p>
            <a:pPr marL="0" indent="0" algn="ctr">
              <a:buNone/>
            </a:pPr>
            <a:endParaRPr lang="en-US" sz="3700" b="1" i="1" dirty="0"/>
          </a:p>
        </p:txBody>
      </p:sp>
      <p:sp>
        <p:nvSpPr>
          <p:cNvPr id="5" name="Content Placeholder 2">
            <a:extLst>
              <a:ext uri="{FF2B5EF4-FFF2-40B4-BE49-F238E27FC236}">
                <a16:creationId xmlns:a16="http://schemas.microsoft.com/office/drawing/2014/main" id="{B400DC82-ABBC-D028-F7C0-FC6ACC9B10A5}"/>
              </a:ext>
            </a:extLst>
          </p:cNvPr>
          <p:cNvSpPr txBox="1">
            <a:spLocks/>
          </p:cNvSpPr>
          <p:nvPr/>
        </p:nvSpPr>
        <p:spPr>
          <a:xfrm>
            <a:off x="609601" y="1266769"/>
            <a:ext cx="3273990" cy="3639867"/>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3200" b="1" i="1" dirty="0">
                <a:latin typeface="Open Sans"/>
                <a:ea typeface="Open Sans"/>
                <a:cs typeface="Open Sans"/>
              </a:rPr>
              <a:t>Request</a:t>
            </a:r>
            <a:endParaRPr lang="en-US" sz="3200" b="1" i="1" dirty="0"/>
          </a:p>
          <a:p>
            <a:pPr marL="0" indent="0" algn="ctr">
              <a:buFont typeface="Arial"/>
              <a:buNone/>
            </a:pPr>
            <a:r>
              <a:rPr lang="en-US" sz="3200" b="1" i="1" dirty="0">
                <a:latin typeface="Open Sans"/>
                <a:ea typeface="Open Sans"/>
                <a:cs typeface="Open Sans"/>
              </a:rPr>
              <a:t>Prepare</a:t>
            </a:r>
          </a:p>
          <a:p>
            <a:pPr marL="0" indent="0" algn="ctr">
              <a:buFont typeface="Arial"/>
              <a:buNone/>
            </a:pPr>
            <a:r>
              <a:rPr lang="en-US" sz="3200" b="1" i="1" dirty="0">
                <a:latin typeface="Open Sans"/>
                <a:ea typeface="Open Sans"/>
                <a:cs typeface="Open Sans"/>
              </a:rPr>
              <a:t>Assess</a:t>
            </a:r>
            <a:endParaRPr lang="en-US" sz="3200" b="1" i="1" dirty="0"/>
          </a:p>
          <a:p>
            <a:pPr marL="0" indent="0" algn="ctr">
              <a:buFont typeface="Arial"/>
              <a:buNone/>
            </a:pPr>
            <a:r>
              <a:rPr lang="en-US" sz="3200" b="1" i="1" dirty="0">
                <a:latin typeface="Open Sans"/>
                <a:ea typeface="Open Sans"/>
                <a:cs typeface="Open Sans"/>
              </a:rPr>
              <a:t>Report</a:t>
            </a:r>
          </a:p>
          <a:p>
            <a:pPr marL="0" indent="0" algn="ctr">
              <a:buFont typeface="Arial"/>
              <a:buNone/>
            </a:pPr>
            <a:r>
              <a:rPr lang="en-US" sz="3200" b="1" i="1" dirty="0">
                <a:latin typeface="Open Sans"/>
                <a:ea typeface="Open Sans"/>
                <a:cs typeface="Open Sans"/>
              </a:rPr>
              <a:t>Celebrate</a:t>
            </a:r>
            <a:endParaRPr lang="en-US" sz="3200" b="1" i="1" dirty="0"/>
          </a:p>
          <a:p>
            <a:pPr marL="0" indent="0" algn="ctr">
              <a:buFont typeface="Arial"/>
              <a:buNone/>
            </a:pPr>
            <a:endParaRPr lang="en-US" sz="3200" b="1" i="1" dirty="0"/>
          </a:p>
          <a:p>
            <a:pPr marL="0" indent="0" algn="ctr">
              <a:buFont typeface="Arial"/>
              <a:buNone/>
            </a:pPr>
            <a:endParaRPr lang="en-US" sz="3700" b="1" i="1" dirty="0"/>
          </a:p>
          <a:p>
            <a:pPr marL="0" indent="0" algn="ctr">
              <a:buFont typeface="Arial"/>
              <a:buNone/>
            </a:pPr>
            <a:endParaRPr lang="en-US" sz="3700" b="1" i="1" dirty="0"/>
          </a:p>
        </p:txBody>
      </p:sp>
      <p:sp>
        <p:nvSpPr>
          <p:cNvPr id="10" name="TextBox 9">
            <a:extLst>
              <a:ext uri="{FF2B5EF4-FFF2-40B4-BE49-F238E27FC236}">
                <a16:creationId xmlns:a16="http://schemas.microsoft.com/office/drawing/2014/main" id="{5BCAA9E1-A77D-A2F8-5465-3BBA91C03379}"/>
              </a:ext>
            </a:extLst>
          </p:cNvPr>
          <p:cNvSpPr txBox="1"/>
          <p:nvPr/>
        </p:nvSpPr>
        <p:spPr>
          <a:xfrm>
            <a:off x="4269220" y="1128310"/>
            <a:ext cx="4606447"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ea typeface="+mn-lt"/>
              <a:cs typeface="+mn-lt"/>
            </a:endParaRPr>
          </a:p>
          <a:p>
            <a:r>
              <a:rPr lang="en-US" dirty="0">
                <a:latin typeface="Open Sans"/>
                <a:ea typeface="+mn-lt"/>
                <a:cs typeface="+mn-lt"/>
              </a:rPr>
              <a:t>For lobby prep with staff: </a:t>
            </a:r>
            <a:r>
              <a:rPr lang="en-US" dirty="0">
                <a:latin typeface="Open Sans"/>
                <a:ea typeface="+mn-lt"/>
                <a:cs typeface="+mn-lt"/>
                <a:hlinkClick r:id="rId2"/>
              </a:rPr>
              <a:t>kfleischer@results.org</a:t>
            </a:r>
            <a:endParaRPr lang="en-US" dirty="0">
              <a:latin typeface="Open Sans"/>
              <a:ea typeface="+mn-lt"/>
              <a:cs typeface="+mn-lt"/>
            </a:endParaRPr>
          </a:p>
          <a:p>
            <a:endParaRPr lang="en-US" dirty="0">
              <a:latin typeface="Open Sans"/>
              <a:ea typeface="+mn-lt"/>
              <a:cs typeface="+mn-lt"/>
            </a:endParaRPr>
          </a:p>
          <a:p>
            <a:r>
              <a:rPr lang="en-US" dirty="0">
                <a:latin typeface="Open Sans"/>
                <a:ea typeface="+mn-lt"/>
                <a:cs typeface="+mn-lt"/>
              </a:rPr>
              <a:t>118th Congressional Scorecard:</a:t>
            </a:r>
          </a:p>
          <a:p>
            <a:r>
              <a:rPr lang="en-US" dirty="0">
                <a:latin typeface="Open Sans"/>
                <a:ea typeface="+mn-lt"/>
                <a:cs typeface="+mn-lt"/>
                <a:hlinkClick r:id="rId3"/>
              </a:rPr>
              <a:t>https://tinyurl.com/118CongSC</a:t>
            </a:r>
            <a:endParaRPr lang="en-US" dirty="0">
              <a:latin typeface="Open Sans"/>
              <a:ea typeface="Open Sans"/>
              <a:cs typeface="Open Sans"/>
            </a:endParaRPr>
          </a:p>
          <a:p>
            <a:endParaRPr lang="en-US" dirty="0">
              <a:latin typeface="Open Sans"/>
              <a:ea typeface="+mn-lt"/>
              <a:cs typeface="+mn-lt"/>
            </a:endParaRPr>
          </a:p>
          <a:p>
            <a:r>
              <a:rPr lang="en-US" dirty="0">
                <a:latin typeface="Open Sans"/>
                <a:ea typeface="+mn-lt"/>
                <a:cs typeface="+mn-lt"/>
              </a:rPr>
              <a:t>Lobbying resources for 2025:</a:t>
            </a:r>
          </a:p>
          <a:p>
            <a:pPr algn="l"/>
            <a:r>
              <a:rPr lang="en-US" dirty="0">
                <a:latin typeface="Open Sans"/>
                <a:ea typeface="+mn-lt"/>
                <a:cs typeface="+mn-lt"/>
                <a:hlinkClick r:id="rId4"/>
              </a:rPr>
              <a:t>https://results.org/action-and-allies</a:t>
            </a:r>
            <a:endParaRPr lang="en-US" dirty="0">
              <a:latin typeface="Open Sans"/>
              <a:ea typeface="+mn-lt"/>
              <a:cs typeface="+mn-lt"/>
            </a:endParaRPr>
          </a:p>
          <a:p>
            <a:endParaRPr lang="en-US" dirty="0">
              <a:latin typeface="Open Sans"/>
              <a:ea typeface="Calibri"/>
              <a:cs typeface="Calibri"/>
            </a:endParaRPr>
          </a:p>
          <a:p>
            <a:r>
              <a:rPr lang="en-US" dirty="0">
                <a:latin typeface="Open Sans"/>
                <a:ea typeface="Calibri"/>
                <a:cs typeface="Calibri"/>
              </a:rPr>
              <a:t>Other general lobbying resources:</a:t>
            </a:r>
          </a:p>
          <a:p>
            <a:r>
              <a:rPr lang="en-US" dirty="0">
                <a:latin typeface="Open Sans"/>
                <a:ea typeface="+mn-lt"/>
                <a:cs typeface="+mn-lt"/>
                <a:hlinkClick r:id="rId5"/>
              </a:rPr>
              <a:t>https://results.org/volunteers/lobbying</a:t>
            </a:r>
            <a:endParaRPr lang="en-US" dirty="0">
              <a:latin typeface="Open Sans"/>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p:txBody>
      </p:sp>
    </p:spTree>
    <p:extLst>
      <p:ext uri="{BB962C8B-B14F-4D97-AF65-F5344CB8AC3E}">
        <p14:creationId xmlns:p14="http://schemas.microsoft.com/office/powerpoint/2010/main" val="89001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76A816-C1A6-1DE7-AF6B-5981150992C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214809" y="1324785"/>
            <a:ext cx="2783926" cy="2778767"/>
          </a:xfrm>
          <a:prstGeom prst="rect">
            <a:avLst/>
          </a:prstGeom>
        </p:spPr>
      </p:pic>
      <p:sp>
        <p:nvSpPr>
          <p:cNvPr id="7" name="Content Placeholder 6">
            <a:extLst>
              <a:ext uri="{FF2B5EF4-FFF2-40B4-BE49-F238E27FC236}">
                <a16:creationId xmlns:a16="http://schemas.microsoft.com/office/drawing/2014/main" id="{B04238A8-2EF8-A78B-B5FC-883FCB384ABB}"/>
              </a:ext>
            </a:extLst>
          </p:cNvPr>
          <p:cNvSpPr>
            <a:spLocks noGrp="1"/>
          </p:cNvSpPr>
          <p:nvPr>
            <p:ph sz="half" idx="2"/>
          </p:nvPr>
        </p:nvSpPr>
        <p:spPr>
          <a:xfrm>
            <a:off x="4077791" y="1949605"/>
            <a:ext cx="4038600" cy="1828801"/>
          </a:xfrm>
        </p:spPr>
        <p:txBody>
          <a:bodyPr vert="horz" lIns="91440" tIns="45720" rIns="91440" bIns="45720" rtlCol="0" anchor="t">
            <a:normAutofit/>
          </a:bodyPr>
          <a:lstStyle/>
          <a:p>
            <a:pPr marL="0" indent="0">
              <a:buNone/>
            </a:pPr>
            <a:r>
              <a:rPr lang="en-US" b="1" dirty="0">
                <a:latin typeface="Open Sans"/>
                <a:ea typeface="Open Sans"/>
                <a:cs typeface="Open Sans"/>
              </a:rPr>
              <a:t>Joanne Carter</a:t>
            </a:r>
            <a:br>
              <a:rPr lang="en-US" sz="2800" b="1" dirty="0">
                <a:latin typeface="Open Sans"/>
              </a:rPr>
            </a:br>
            <a:r>
              <a:rPr lang="en-US" dirty="0">
                <a:latin typeface="Open Sans"/>
                <a:ea typeface="Open Sans"/>
                <a:cs typeface="Open Sans"/>
              </a:rPr>
              <a:t>Executive Director</a:t>
            </a:r>
            <a:endParaRPr lang="en-US" dirty="0"/>
          </a:p>
        </p:txBody>
      </p:sp>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3498"/>
            <a:ext cx="7401491" cy="857250"/>
          </a:xfrm>
        </p:spPr>
        <p:txBody>
          <a:bodyPr/>
          <a:lstStyle/>
          <a:p>
            <a:r>
              <a:rPr lang="en-US" dirty="0">
                <a:solidFill>
                  <a:srgbClr val="D50032"/>
                </a:solidFill>
              </a:rPr>
              <a:t>Welcome!</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p:txBody>
          <a:bodyPr/>
          <a:lstStyle/>
          <a:p>
            <a:fld id="{307E6868-079E-1649-B8D1-459B42CE4DE3}" type="slidenum">
              <a:rPr lang="en-US" smtClean="0"/>
              <a:t>3</a:t>
            </a:fld>
            <a:endParaRPr lang="en-US" dirty="0"/>
          </a:p>
        </p:txBody>
      </p:sp>
    </p:spTree>
    <p:extLst>
      <p:ext uri="{BB962C8B-B14F-4D97-AF65-F5344CB8AC3E}">
        <p14:creationId xmlns:p14="http://schemas.microsoft.com/office/powerpoint/2010/main" val="3602349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66E66-F6A9-563C-F12F-D86AA277DBB0}"/>
              </a:ext>
            </a:extLst>
          </p:cNvPr>
          <p:cNvSpPr>
            <a:spLocks noGrp="1"/>
          </p:cNvSpPr>
          <p:nvPr>
            <p:ph type="title"/>
          </p:nvPr>
        </p:nvSpPr>
        <p:spPr>
          <a:xfrm>
            <a:off x="581175" y="102393"/>
            <a:ext cx="7721877" cy="900545"/>
          </a:xfrm>
        </p:spPr>
        <p:txBody>
          <a:bodyPr>
            <a:noAutofit/>
          </a:bodyPr>
          <a:lstStyle/>
          <a:p>
            <a:br>
              <a:rPr lang="en-US" sz="3200" dirty="0">
                <a:solidFill>
                  <a:srgbClr val="D50032"/>
                </a:solidFill>
                <a:latin typeface="Open Sans"/>
                <a:ea typeface="Open Sans"/>
                <a:cs typeface="Open Sans"/>
              </a:rPr>
            </a:br>
            <a:r>
              <a:rPr lang="en-US" sz="3200" dirty="0">
                <a:solidFill>
                  <a:srgbClr val="D50032"/>
                </a:solidFill>
                <a:latin typeface="Open Sans"/>
                <a:ea typeface="Open Sans"/>
                <a:cs typeface="Open Sans"/>
              </a:rPr>
              <a:t>Motivational Interviewing </a:t>
            </a:r>
            <a:br>
              <a:rPr lang="en-US" sz="3200" dirty="0">
                <a:solidFill>
                  <a:srgbClr val="D50032"/>
                </a:solidFill>
                <a:latin typeface="Open Sans"/>
                <a:ea typeface="Open Sans"/>
                <a:cs typeface="Open Sans"/>
              </a:rPr>
            </a:br>
            <a:r>
              <a:rPr lang="en-US" sz="3200" dirty="0">
                <a:solidFill>
                  <a:srgbClr val="D50032"/>
                </a:solidFill>
                <a:latin typeface="Open Sans"/>
                <a:ea typeface="Open Sans"/>
                <a:cs typeface="Open Sans"/>
              </a:rPr>
              <a:t>resources</a:t>
            </a:r>
            <a:br>
              <a:rPr lang="en-US" sz="2000" dirty="0">
                <a:latin typeface="Open Sans"/>
                <a:ea typeface="Open Sans"/>
                <a:cs typeface="Open Sans"/>
              </a:rPr>
            </a:br>
            <a:endParaRPr lang="en-US" sz="2000" dirty="0">
              <a:latin typeface="Open Sans"/>
              <a:ea typeface="Open Sans"/>
              <a:cs typeface="Open Sans"/>
            </a:endParaRPr>
          </a:p>
        </p:txBody>
      </p:sp>
      <p:sp>
        <p:nvSpPr>
          <p:cNvPr id="3" name="Content Placeholder 2">
            <a:extLst>
              <a:ext uri="{FF2B5EF4-FFF2-40B4-BE49-F238E27FC236}">
                <a16:creationId xmlns:a16="http://schemas.microsoft.com/office/drawing/2014/main" id="{2FF0D7FF-B37A-9172-5E89-C9411DFB4C8F}"/>
              </a:ext>
            </a:extLst>
          </p:cNvPr>
          <p:cNvSpPr>
            <a:spLocks noGrp="1"/>
          </p:cNvSpPr>
          <p:nvPr>
            <p:ph idx="1"/>
          </p:nvPr>
        </p:nvSpPr>
        <p:spPr>
          <a:xfrm>
            <a:off x="327314" y="1370889"/>
            <a:ext cx="8229600" cy="3394472"/>
          </a:xfrm>
        </p:spPr>
        <p:txBody>
          <a:bodyPr vert="horz" lIns="91440" tIns="45720" rIns="91440" bIns="45720" rtlCol="0" anchor="t">
            <a:normAutofit/>
          </a:bodyPr>
          <a:lstStyle/>
          <a:p>
            <a:pPr>
              <a:lnSpc>
                <a:spcPct val="114000"/>
              </a:lnSpc>
              <a:spcBef>
                <a:spcPts val="0"/>
              </a:spcBef>
              <a:spcAft>
                <a:spcPts val="1200"/>
              </a:spcAft>
            </a:pPr>
            <a:r>
              <a:rPr lang="en-US" sz="2000" dirty="0">
                <a:latin typeface="Open Sans"/>
                <a:ea typeface="Open Sans"/>
                <a:cs typeface="Open Sans"/>
              </a:rPr>
              <a:t>Go to the </a:t>
            </a:r>
            <a:r>
              <a:rPr lang="en-US" sz="2000" b="1" dirty="0">
                <a:latin typeface="Open Sans"/>
                <a:ea typeface="Open Sans"/>
                <a:cs typeface="Open Sans"/>
              </a:rPr>
              <a:t>RESULTS website </a:t>
            </a:r>
            <a:r>
              <a:rPr lang="en-US" sz="2000" dirty="0">
                <a:latin typeface="Open Sans"/>
                <a:ea typeface="Open Sans"/>
                <a:cs typeface="Open Sans"/>
              </a:rPr>
              <a:t>for numerous MI resources: </a:t>
            </a:r>
            <a:r>
              <a:rPr lang="en-US" sz="2000" dirty="0">
                <a:solidFill>
                  <a:srgbClr val="E41034"/>
                </a:solidFill>
                <a:latin typeface="Open Sans"/>
                <a:ea typeface="Open Sans"/>
                <a:cs typeface="Segoe UI"/>
                <a:hlinkClick r:id="rId2">
                  <a:extLst>
                    <a:ext uri="{A12FA001-AC4F-418D-AE19-62706E023703}">
                      <ahyp:hlinkClr xmlns:ahyp="http://schemas.microsoft.com/office/drawing/2018/hyperlinkcolor" val="tx"/>
                    </a:ext>
                  </a:extLst>
                </a:hlinkClick>
              </a:rPr>
              <a:t>https://results.org/resources/getting-unstuck-with-your-members-of-congress-using-motivational-interviewing-techniques</a:t>
            </a:r>
            <a:endParaRPr lang="en-US" sz="2000" dirty="0">
              <a:solidFill>
                <a:srgbClr val="E41034"/>
              </a:solidFill>
              <a:latin typeface="Open Sans"/>
              <a:ea typeface="Open Sans"/>
              <a:cs typeface="Segoe UI"/>
            </a:endParaRPr>
          </a:p>
          <a:p>
            <a:pPr>
              <a:lnSpc>
                <a:spcPct val="114000"/>
              </a:lnSpc>
              <a:spcBef>
                <a:spcPts val="0"/>
              </a:spcBef>
              <a:spcAft>
                <a:spcPts val="1200"/>
              </a:spcAft>
            </a:pPr>
            <a:r>
              <a:rPr lang="en-US" sz="2000" dirty="0">
                <a:latin typeface="Open Sans"/>
                <a:ea typeface="Open Sans"/>
                <a:cs typeface="Segoe UI"/>
              </a:rPr>
              <a:t>Join the next </a:t>
            </a:r>
            <a:r>
              <a:rPr lang="en-US" sz="2000" b="1" dirty="0">
                <a:latin typeface="Open Sans"/>
                <a:ea typeface="Open Sans"/>
                <a:cs typeface="Segoe UI"/>
              </a:rPr>
              <a:t>MI training session on </a:t>
            </a:r>
            <a:r>
              <a:rPr lang="en-US" sz="2000" b="1" dirty="0">
                <a:solidFill>
                  <a:srgbClr val="000000"/>
                </a:solidFill>
                <a:latin typeface="Open Sans"/>
                <a:ea typeface="Open Sans"/>
                <a:cs typeface="Calibri"/>
              </a:rPr>
              <a:t>Wednesday, February 12 at 8:00 p.m. ET. </a:t>
            </a:r>
            <a:r>
              <a:rPr lang="en-US" sz="2000" dirty="0">
                <a:solidFill>
                  <a:srgbClr val="D50032"/>
                </a:solidFill>
                <a:latin typeface="Open Sans"/>
                <a:ea typeface="Open Sans"/>
                <a:cs typeface="Open Sans"/>
                <a:hlinkClick r:id="rId3"/>
              </a:rPr>
              <a:t>Register today!</a:t>
            </a:r>
            <a:r>
              <a:rPr lang="en-US" sz="2000" dirty="0">
                <a:solidFill>
                  <a:srgbClr val="141827"/>
                </a:solidFill>
                <a:latin typeface="Open Sans"/>
                <a:ea typeface="Open Sans"/>
                <a:cs typeface="Open Sans"/>
              </a:rPr>
              <a:t> (watch the previous sessions </a:t>
            </a:r>
            <a:r>
              <a:rPr lang="en-US" sz="2000" dirty="0">
                <a:solidFill>
                  <a:srgbClr val="141827"/>
                </a:solidFill>
                <a:latin typeface="Open Sans"/>
                <a:ea typeface="Open Sans"/>
                <a:cs typeface="Open Sans"/>
                <a:hlinkClick r:id="rId2"/>
              </a:rPr>
              <a:t>here</a:t>
            </a:r>
            <a:r>
              <a:rPr lang="en-US" sz="2000" dirty="0">
                <a:solidFill>
                  <a:srgbClr val="141827"/>
                </a:solidFill>
                <a:latin typeface="Open Sans"/>
                <a:ea typeface="Open Sans"/>
                <a:cs typeface="Open Sans"/>
              </a:rPr>
              <a:t>)</a:t>
            </a:r>
            <a:endParaRPr lang="en-US" sz="2000" dirty="0"/>
          </a:p>
          <a:p>
            <a:endParaRPr lang="en-US" sz="2000" dirty="0">
              <a:solidFill>
                <a:srgbClr val="E41034"/>
              </a:solidFill>
            </a:endParaRPr>
          </a:p>
        </p:txBody>
      </p:sp>
      <p:sp>
        <p:nvSpPr>
          <p:cNvPr id="4" name="Slide Number Placeholder 3">
            <a:extLst>
              <a:ext uri="{FF2B5EF4-FFF2-40B4-BE49-F238E27FC236}">
                <a16:creationId xmlns:a16="http://schemas.microsoft.com/office/drawing/2014/main" id="{310E0DE1-0420-5BF2-AB41-C336C38F81B0}"/>
              </a:ext>
            </a:extLst>
          </p:cNvPr>
          <p:cNvSpPr>
            <a:spLocks noGrp="1"/>
          </p:cNvSpPr>
          <p:nvPr>
            <p:ph type="sldNum" sz="quarter" idx="12"/>
          </p:nvPr>
        </p:nvSpPr>
        <p:spPr/>
        <p:txBody>
          <a:bodyPr/>
          <a:lstStyle/>
          <a:p>
            <a:fld id="{307E6868-079E-1649-B8D1-459B42CE4DE3}" type="slidenum">
              <a:rPr lang="en-US" smtClean="0"/>
              <a:pPr/>
              <a:t>30</a:t>
            </a:fld>
            <a:endParaRPr lang="en-US" dirty="0"/>
          </a:p>
        </p:txBody>
      </p:sp>
    </p:spTree>
    <p:extLst>
      <p:ext uri="{BB962C8B-B14F-4D97-AF65-F5344CB8AC3E}">
        <p14:creationId xmlns:p14="http://schemas.microsoft.com/office/powerpoint/2010/main" val="2341231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D6E69-27E6-2B08-00C1-B384AD88A48C}"/>
              </a:ext>
            </a:extLst>
          </p:cNvPr>
          <p:cNvSpPr>
            <a:spLocks noGrp="1"/>
          </p:cNvSpPr>
          <p:nvPr>
            <p:ph type="title"/>
          </p:nvPr>
        </p:nvSpPr>
        <p:spPr>
          <a:xfrm>
            <a:off x="871254" y="60549"/>
            <a:ext cx="7401491" cy="857250"/>
          </a:xfrm>
        </p:spPr>
        <p:txBody>
          <a:bodyPr>
            <a:normAutofit/>
          </a:bodyPr>
          <a:lstStyle/>
          <a:p>
            <a:r>
              <a:rPr lang="en-US" sz="3200" dirty="0">
                <a:solidFill>
                  <a:srgbClr val="D50032"/>
                </a:solidFill>
                <a:latin typeface="Open Sans"/>
                <a:ea typeface="Open Sans"/>
                <a:cs typeface="Open Sans"/>
              </a:rPr>
              <a:t>Why does this work matter?</a:t>
            </a:r>
            <a:endParaRPr lang="en-US" sz="3200" dirty="0">
              <a:solidFill>
                <a:srgbClr val="D50032"/>
              </a:solidFill>
            </a:endParaRPr>
          </a:p>
        </p:txBody>
      </p:sp>
      <p:sp>
        <p:nvSpPr>
          <p:cNvPr id="3" name="Content Placeholder 2">
            <a:extLst>
              <a:ext uri="{FF2B5EF4-FFF2-40B4-BE49-F238E27FC236}">
                <a16:creationId xmlns:a16="http://schemas.microsoft.com/office/drawing/2014/main" id="{D704CE30-B52C-AE9F-6979-0C67C26CED76}"/>
              </a:ext>
            </a:extLst>
          </p:cNvPr>
          <p:cNvSpPr>
            <a:spLocks noGrp="1"/>
          </p:cNvSpPr>
          <p:nvPr>
            <p:ph idx="1"/>
          </p:nvPr>
        </p:nvSpPr>
        <p:spPr>
          <a:xfrm>
            <a:off x="457200" y="1127026"/>
            <a:ext cx="8229600" cy="3704854"/>
          </a:xfrm>
        </p:spPr>
        <p:txBody>
          <a:bodyPr vert="horz" lIns="91440" tIns="45720" rIns="91440" bIns="45720" rtlCol="0" anchor="t">
            <a:normAutofit fontScale="62500" lnSpcReduction="20000"/>
          </a:bodyPr>
          <a:lstStyle/>
          <a:p>
            <a:pPr marL="0" indent="0">
              <a:lnSpc>
                <a:spcPct val="134000"/>
              </a:lnSpc>
              <a:spcBef>
                <a:spcPts val="0"/>
              </a:spcBef>
              <a:spcAft>
                <a:spcPts val="1200"/>
              </a:spcAft>
              <a:buNone/>
            </a:pPr>
            <a:r>
              <a:rPr lang="en-US" i="1" dirty="0">
                <a:latin typeface="Open Sans"/>
                <a:ea typeface="Open Sans"/>
                <a:cs typeface="Open Sans"/>
              </a:rPr>
              <a:t>"Our belief in the promise of social change through connections with one another is why we keep trying after feeling disappointment, why we keep returning after grieving, why we keep fighting after resting. It's why we keep building after systems fail, why we keep on loving even when we are experiencing heartbreak. It's why we take actions that embody solidarity, resistance, and hope. </a:t>
            </a:r>
          </a:p>
          <a:p>
            <a:pPr marL="0" indent="0">
              <a:lnSpc>
                <a:spcPct val="134000"/>
              </a:lnSpc>
              <a:spcBef>
                <a:spcPts val="0"/>
              </a:spcBef>
              <a:spcAft>
                <a:spcPts val="1200"/>
              </a:spcAft>
              <a:buNone/>
            </a:pPr>
            <a:r>
              <a:rPr lang="en-US" i="1" dirty="0">
                <a:latin typeface="Open Sans"/>
                <a:ea typeface="Open Sans"/>
                <a:cs typeface="Open Sans"/>
              </a:rPr>
              <a:t>It’s why we infuse our efforts with joy, passion, affirmation, and healing. We intuitively know that something better is blooming, growing, emerging, and we want to be part of that momentum, that stream, that journey."</a:t>
            </a:r>
          </a:p>
          <a:p>
            <a:pPr marL="0" indent="0">
              <a:lnSpc>
                <a:spcPct val="134000"/>
              </a:lnSpc>
              <a:spcBef>
                <a:spcPts val="0"/>
              </a:spcBef>
              <a:spcAft>
                <a:spcPts val="1200"/>
              </a:spcAft>
              <a:buNone/>
            </a:pPr>
            <a:r>
              <a:rPr lang="en-US" dirty="0">
                <a:latin typeface="Open Sans"/>
                <a:ea typeface="Open Sans"/>
                <a:cs typeface="Open Sans"/>
              </a:rPr>
              <a:t> - Author, Activist, and Social Scientist Deepa Iyer</a:t>
            </a:r>
            <a:endParaRPr lang="en-US" dirty="0"/>
          </a:p>
        </p:txBody>
      </p:sp>
      <p:sp>
        <p:nvSpPr>
          <p:cNvPr id="4" name="Slide Number Placeholder 3">
            <a:extLst>
              <a:ext uri="{FF2B5EF4-FFF2-40B4-BE49-F238E27FC236}">
                <a16:creationId xmlns:a16="http://schemas.microsoft.com/office/drawing/2014/main" id="{EC044261-DCB0-D1FA-EC2C-D1384AAAA56B}"/>
              </a:ext>
            </a:extLst>
          </p:cNvPr>
          <p:cNvSpPr>
            <a:spLocks noGrp="1"/>
          </p:cNvSpPr>
          <p:nvPr>
            <p:ph type="sldNum" sz="quarter" idx="12"/>
          </p:nvPr>
        </p:nvSpPr>
        <p:spPr/>
        <p:txBody>
          <a:bodyPr/>
          <a:lstStyle/>
          <a:p>
            <a:fld id="{307E6868-079E-1649-B8D1-459B42CE4DE3}" type="slidenum">
              <a:rPr lang="en-US" smtClean="0"/>
              <a:pPr/>
              <a:t>31</a:t>
            </a:fld>
            <a:endParaRPr lang="en-US" dirty="0"/>
          </a:p>
        </p:txBody>
      </p:sp>
    </p:spTree>
    <p:extLst>
      <p:ext uri="{BB962C8B-B14F-4D97-AF65-F5344CB8AC3E}">
        <p14:creationId xmlns:p14="http://schemas.microsoft.com/office/powerpoint/2010/main" val="839854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CCCA9-B2A5-2CF7-AEF4-FC14D3317A6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14E10BE-3F32-C55A-028F-9D2DEFC03F0D}"/>
              </a:ext>
            </a:extLst>
          </p:cNvPr>
          <p:cNvSpPr>
            <a:spLocks noGrp="1"/>
          </p:cNvSpPr>
          <p:nvPr>
            <p:ph type="title"/>
          </p:nvPr>
        </p:nvSpPr>
        <p:spPr/>
        <p:txBody>
          <a:bodyPr/>
          <a:lstStyle/>
          <a:p>
            <a:r>
              <a:rPr lang="en-US" dirty="0"/>
              <a:t>Announcements</a:t>
            </a:r>
          </a:p>
        </p:txBody>
      </p:sp>
    </p:spTree>
    <p:extLst>
      <p:ext uri="{BB962C8B-B14F-4D97-AF65-F5344CB8AC3E}">
        <p14:creationId xmlns:p14="http://schemas.microsoft.com/office/powerpoint/2010/main" val="611732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5EE60A-1951-7843-3A48-20CF127CCD13}"/>
              </a:ext>
            </a:extLst>
          </p:cNvPr>
          <p:cNvSpPr>
            <a:spLocks noGrp="1"/>
          </p:cNvSpPr>
          <p:nvPr>
            <p:ph type="title"/>
          </p:nvPr>
        </p:nvSpPr>
        <p:spPr>
          <a:xfrm>
            <a:off x="871254" y="102393"/>
            <a:ext cx="7401491" cy="857250"/>
          </a:xfrm>
        </p:spPr>
        <p:txBody>
          <a:bodyPr anchor="ctr">
            <a:noAutofit/>
          </a:bodyPr>
          <a:lstStyle/>
          <a:p>
            <a:r>
              <a:rPr lang="en-US" sz="3200" dirty="0">
                <a:solidFill>
                  <a:srgbClr val="D50032"/>
                </a:solidFill>
                <a:latin typeface="Open Sans"/>
                <a:ea typeface="Open Sans"/>
                <a:cs typeface="Open Sans"/>
              </a:rPr>
              <a:t>Closing Announcements</a:t>
            </a:r>
          </a:p>
        </p:txBody>
      </p:sp>
      <p:sp>
        <p:nvSpPr>
          <p:cNvPr id="9" name="Slide Number Placeholder 8">
            <a:extLst>
              <a:ext uri="{FF2B5EF4-FFF2-40B4-BE49-F238E27FC236}">
                <a16:creationId xmlns:a16="http://schemas.microsoft.com/office/drawing/2014/main" id="{38638540-9C76-AD5E-2F33-3CD9F9159374}"/>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33</a:t>
            </a:fld>
            <a:endParaRPr lang="en-US" dirty="0"/>
          </a:p>
        </p:txBody>
      </p:sp>
      <p:sp>
        <p:nvSpPr>
          <p:cNvPr id="5" name="Content Placeholder 3">
            <a:extLst>
              <a:ext uri="{FF2B5EF4-FFF2-40B4-BE49-F238E27FC236}">
                <a16:creationId xmlns:a16="http://schemas.microsoft.com/office/drawing/2014/main" id="{982FC3EC-65EF-7A3B-7172-9A13B4C893DA}"/>
              </a:ext>
            </a:extLst>
          </p:cNvPr>
          <p:cNvSpPr txBox="1">
            <a:spLocks/>
          </p:cNvSpPr>
          <p:nvPr/>
        </p:nvSpPr>
        <p:spPr>
          <a:xfrm>
            <a:off x="4933937" y="1876000"/>
            <a:ext cx="3363660" cy="165526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8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4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0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115570" indent="0">
              <a:lnSpc>
                <a:spcPct val="113999"/>
              </a:lnSpc>
              <a:spcBef>
                <a:spcPts val="0"/>
              </a:spcBef>
              <a:spcAft>
                <a:spcPts val="600"/>
              </a:spcAft>
              <a:buNone/>
            </a:pPr>
            <a:r>
              <a:rPr lang="en-US" sz="2000" b="1" dirty="0">
                <a:latin typeface="Open Sans"/>
                <a:ea typeface="Open Sans"/>
                <a:cs typeface="Open Sans"/>
              </a:rPr>
              <a:t>Jos Linn</a:t>
            </a:r>
            <a:endParaRPr lang="en-US" dirty="0"/>
          </a:p>
          <a:p>
            <a:pPr marL="115570" indent="0">
              <a:spcBef>
                <a:spcPts val="0"/>
              </a:spcBef>
              <a:buNone/>
            </a:pPr>
            <a:r>
              <a:rPr lang="en-US" sz="2000" dirty="0">
                <a:solidFill>
                  <a:srgbClr val="080F0F"/>
                </a:solidFill>
                <a:latin typeface="Open Sans"/>
                <a:ea typeface="Open Sans"/>
                <a:cs typeface="Open Sans"/>
              </a:rPr>
              <a:t>Interim Director, Grassroots Impact</a:t>
            </a:r>
            <a:endParaRPr lang="en-US" sz="2000" dirty="0"/>
          </a:p>
          <a:p>
            <a:pPr marL="115570" indent="0">
              <a:spcBef>
                <a:spcPts val="0"/>
              </a:spcBef>
              <a:buNone/>
            </a:pPr>
            <a:r>
              <a:rPr lang="en-US" sz="2000" dirty="0">
                <a:latin typeface="Open Sans"/>
                <a:ea typeface="Open Sans"/>
                <a:cs typeface="Open Sans"/>
                <a:hlinkClick r:id="rId2"/>
              </a:rPr>
              <a:t>jlinn@results.org</a:t>
            </a:r>
            <a:r>
              <a:rPr lang="en-US" sz="2000" dirty="0">
                <a:latin typeface="Open Sans"/>
                <a:ea typeface="Open Sans"/>
                <a:cs typeface="Open Sans"/>
              </a:rPr>
              <a:t> </a:t>
            </a:r>
            <a:endParaRPr lang="en-US" dirty="0"/>
          </a:p>
          <a:p>
            <a:pPr marL="115570" indent="0">
              <a:buFont typeface="Arial"/>
              <a:buNone/>
            </a:pPr>
            <a:endParaRPr lang="en-US" sz="2000" dirty="0"/>
          </a:p>
          <a:p>
            <a:pPr>
              <a:buFont typeface="Arial"/>
              <a:buChar char="•"/>
            </a:pPr>
            <a:endParaRPr lang="en-US" sz="2000" dirty="0"/>
          </a:p>
        </p:txBody>
      </p:sp>
      <p:pic>
        <p:nvPicPr>
          <p:cNvPr id="3" name="Picture 2">
            <a:extLst>
              <a:ext uri="{FF2B5EF4-FFF2-40B4-BE49-F238E27FC236}">
                <a16:creationId xmlns:a16="http://schemas.microsoft.com/office/drawing/2014/main" id="{992B5150-3174-9906-06B4-650F1A475B47}"/>
              </a:ext>
            </a:extLst>
          </p:cNvPr>
          <p:cNvPicPr>
            <a:picLocks noChangeAspect="1"/>
          </p:cNvPicPr>
          <p:nvPr/>
        </p:nvPicPr>
        <p:blipFill>
          <a:blip r:embed="rId3"/>
          <a:stretch>
            <a:fillRect/>
          </a:stretch>
        </p:blipFill>
        <p:spPr>
          <a:xfrm>
            <a:off x="2581262" y="1347787"/>
            <a:ext cx="2352675" cy="2447925"/>
          </a:xfrm>
          <a:prstGeom prst="rect">
            <a:avLst/>
          </a:prstGeom>
        </p:spPr>
      </p:pic>
    </p:spTree>
    <p:extLst>
      <p:ext uri="{BB962C8B-B14F-4D97-AF65-F5344CB8AC3E}">
        <p14:creationId xmlns:p14="http://schemas.microsoft.com/office/powerpoint/2010/main" val="4129760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2FE-FF0D-B8DA-D04A-3C27AAC98637}"/>
              </a:ext>
            </a:extLst>
          </p:cNvPr>
          <p:cNvSpPr>
            <a:spLocks noGrp="1"/>
          </p:cNvSpPr>
          <p:nvPr>
            <p:ph type="title"/>
          </p:nvPr>
        </p:nvSpPr>
        <p:spPr>
          <a:xfrm>
            <a:off x="871253" y="102393"/>
            <a:ext cx="7401491" cy="857250"/>
          </a:xfrm>
        </p:spPr>
        <p:txBody>
          <a:bodyPr/>
          <a:lstStyle/>
          <a:p>
            <a:r>
              <a:rPr lang="en-US" dirty="0">
                <a:solidFill>
                  <a:srgbClr val="D50032"/>
                </a:solidFill>
              </a:rPr>
              <a:t>Thank you for joining us!</a:t>
            </a:r>
          </a:p>
        </p:txBody>
      </p:sp>
      <p:sp>
        <p:nvSpPr>
          <p:cNvPr id="3" name="Content Placeholder 2">
            <a:extLst>
              <a:ext uri="{FF2B5EF4-FFF2-40B4-BE49-F238E27FC236}">
                <a16:creationId xmlns:a16="http://schemas.microsoft.com/office/drawing/2014/main" id="{FFDFEF41-47D9-E0FA-9957-E7AFA30C6215}"/>
              </a:ext>
            </a:extLst>
          </p:cNvPr>
          <p:cNvSpPr>
            <a:spLocks noGrp="1"/>
          </p:cNvSpPr>
          <p:nvPr>
            <p:ph idx="1"/>
          </p:nvPr>
        </p:nvSpPr>
        <p:spPr>
          <a:xfrm>
            <a:off x="457199" y="1372791"/>
            <a:ext cx="8229600" cy="3394472"/>
          </a:xfrm>
        </p:spPr>
        <p:txBody>
          <a:bodyPr>
            <a:normAutofit/>
          </a:bodyPr>
          <a:lstStyle/>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Who is joining you in the room today?</a:t>
            </a:r>
          </a:p>
          <a:p>
            <a:pPr marL="0" marR="0" lvl="0" indent="0" algn="ctr" defTabSz="457200" rtl="0" eaLnBrk="1" fontAlgn="auto" latinLnBrk="0" hangingPunct="1">
              <a:lnSpc>
                <a:spcPct val="114000"/>
              </a:lnSpc>
              <a:spcBef>
                <a:spcPts val="0"/>
              </a:spcBef>
              <a:spcAft>
                <a:spcPts val="0"/>
              </a:spcAft>
              <a:buClrTx/>
              <a:buSzTx/>
              <a:buFontTx/>
              <a:buNone/>
              <a:tabLst/>
              <a:defRPr/>
            </a:pPr>
            <a:endParaRPr kumimoji="0" lang="en-US" sz="32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457200" rtl="0" eaLnBrk="1" fontAlgn="auto" latinLnBrk="0" hangingPunct="1">
              <a:lnSpc>
                <a:spcPct val="114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 the poll, please respond with the number of people in the room with you (including yourself).</a:t>
            </a:r>
          </a:p>
        </p:txBody>
      </p:sp>
      <p:sp>
        <p:nvSpPr>
          <p:cNvPr id="5" name="Slide Number Placeholder 4">
            <a:extLst>
              <a:ext uri="{FF2B5EF4-FFF2-40B4-BE49-F238E27FC236}">
                <a16:creationId xmlns:a16="http://schemas.microsoft.com/office/drawing/2014/main" id="{8171BF81-E875-4938-C500-E04239D64901}"/>
              </a:ext>
            </a:extLst>
          </p:cNvPr>
          <p:cNvSpPr>
            <a:spLocks noGrp="1"/>
          </p:cNvSpPr>
          <p:nvPr>
            <p:ph type="sldNum" sz="quarter" idx="12"/>
          </p:nvPr>
        </p:nvSpPr>
        <p:spPr/>
        <p:txBody>
          <a:bodyPr/>
          <a:lstStyle/>
          <a:p>
            <a:fld id="{307E6868-079E-1649-B8D1-459B42CE4DE3}" type="slidenum">
              <a:rPr lang="en-US" smtClean="0"/>
              <a:t>34</a:t>
            </a:fld>
            <a:endParaRPr lang="en-US" dirty="0"/>
          </a:p>
        </p:txBody>
      </p:sp>
    </p:spTree>
    <p:extLst>
      <p:ext uri="{BB962C8B-B14F-4D97-AF65-F5344CB8AC3E}">
        <p14:creationId xmlns:p14="http://schemas.microsoft.com/office/powerpoint/2010/main" val="1923317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87114-88E0-D071-7D56-7E8D364735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26C125-29D2-6806-9146-6FFD14E101AD}"/>
              </a:ext>
            </a:extLst>
          </p:cNvPr>
          <p:cNvSpPr>
            <a:spLocks noGrp="1"/>
          </p:cNvSpPr>
          <p:nvPr>
            <p:ph type="title"/>
          </p:nvPr>
        </p:nvSpPr>
        <p:spPr>
          <a:xfrm>
            <a:off x="762562" y="102393"/>
            <a:ext cx="7746379" cy="536107"/>
          </a:xfrm>
        </p:spPr>
        <p:txBody>
          <a:bodyPr>
            <a:normAutofit fontScale="90000"/>
          </a:bodyPr>
          <a:lstStyle/>
          <a:p>
            <a:r>
              <a:rPr lang="en-US" sz="3100" dirty="0">
                <a:solidFill>
                  <a:srgbClr val="D50032"/>
                </a:solidFill>
                <a:latin typeface="Open Sans"/>
                <a:ea typeface="Open Sans"/>
                <a:cs typeface="Open Sans"/>
              </a:rPr>
              <a:t>Policy Forum: Global Fund 101</a:t>
            </a:r>
            <a:endParaRPr lang="en-US" sz="3100" dirty="0">
              <a:solidFill>
                <a:srgbClr val="D50032"/>
              </a:solidFill>
            </a:endParaRPr>
          </a:p>
        </p:txBody>
      </p:sp>
      <p:sp>
        <p:nvSpPr>
          <p:cNvPr id="3" name="Content Placeholder 2">
            <a:extLst>
              <a:ext uri="{FF2B5EF4-FFF2-40B4-BE49-F238E27FC236}">
                <a16:creationId xmlns:a16="http://schemas.microsoft.com/office/drawing/2014/main" id="{75878DAB-1261-537B-AF2B-3AEEFE02D87B}"/>
              </a:ext>
            </a:extLst>
          </p:cNvPr>
          <p:cNvSpPr>
            <a:spLocks noGrp="1"/>
          </p:cNvSpPr>
          <p:nvPr>
            <p:ph idx="1"/>
          </p:nvPr>
        </p:nvSpPr>
        <p:spPr>
          <a:xfrm>
            <a:off x="584705" y="962688"/>
            <a:ext cx="8102095" cy="3804575"/>
          </a:xfrm>
        </p:spPr>
        <p:txBody>
          <a:bodyPr vert="horz" lIns="91440" tIns="45720" rIns="91440" bIns="45720" rtlCol="0" anchor="t">
            <a:noAutofit/>
          </a:bodyPr>
          <a:lstStyle/>
          <a:p>
            <a:pPr algn="ctr">
              <a:spcBef>
                <a:spcPts val="0"/>
              </a:spcBef>
              <a:spcAft>
                <a:spcPts val="1800"/>
              </a:spcAft>
              <a:buNone/>
            </a:pPr>
            <a:r>
              <a:rPr lang="en-US" sz="2200" b="1" dirty="0">
                <a:solidFill>
                  <a:srgbClr val="080F0F"/>
                </a:solidFill>
                <a:latin typeface="Open Sans"/>
                <a:ea typeface="Open Sans"/>
                <a:cs typeface="Open Sans"/>
              </a:rPr>
              <a:t>Thursday, February 6, 8:00 p.m. ET</a:t>
            </a:r>
            <a:endParaRPr lang="en-US" sz="2200" dirty="0">
              <a:solidFill>
                <a:srgbClr val="141827"/>
              </a:solidFill>
              <a:latin typeface="Open Sans"/>
              <a:ea typeface="Open Sans"/>
              <a:cs typeface="Open Sans"/>
            </a:endParaRPr>
          </a:p>
          <a:p>
            <a:pPr marL="0" indent="0" algn="ctr">
              <a:lnSpc>
                <a:spcPct val="113999"/>
              </a:lnSpc>
              <a:spcBef>
                <a:spcPts val="0"/>
              </a:spcBef>
              <a:spcAft>
                <a:spcPts val="1800"/>
              </a:spcAft>
              <a:buNone/>
            </a:pPr>
            <a:r>
              <a:rPr lang="en-US" sz="2200" dirty="0">
                <a:solidFill>
                  <a:srgbClr val="141827"/>
                </a:solidFill>
                <a:latin typeface="Open Sans"/>
                <a:ea typeface="Open Sans"/>
                <a:cs typeface="Open Sans"/>
              </a:rPr>
              <a:t>In the coming year, country governments will be asked to reinvest in the Global Fund to Fight AIDS, Tuberculosis and Malaria. In this webinar we’ll look at what makes the Global Fund unique, what’s possible in the years ahead, and how our advocacy can help get the U.S. government to recommit. </a:t>
            </a:r>
            <a:endParaRPr lang="en-US" sz="2200" b="1" dirty="0">
              <a:solidFill>
                <a:srgbClr val="080F0F"/>
              </a:solidFill>
              <a:latin typeface="Open Sans"/>
              <a:ea typeface="Open Sans"/>
              <a:cs typeface="Open Sans"/>
            </a:endParaRPr>
          </a:p>
          <a:p>
            <a:pPr marL="0" indent="0" algn="ctr">
              <a:lnSpc>
                <a:spcPct val="113999"/>
              </a:lnSpc>
              <a:spcBef>
                <a:spcPts val="0"/>
              </a:spcBef>
              <a:spcAft>
                <a:spcPts val="1800"/>
              </a:spcAft>
              <a:buNone/>
            </a:pPr>
            <a:r>
              <a:rPr lang="en-US" sz="2200" i="0" u="sng" dirty="0">
                <a:solidFill>
                  <a:srgbClr val="D50032"/>
                </a:solidFill>
                <a:effectLst/>
                <a:latin typeface="Open Sans"/>
                <a:ea typeface="Open Sans"/>
                <a:cs typeface="Open Sans"/>
                <a:hlinkClick r:id="rId2"/>
              </a:rPr>
              <a:t>Register today</a:t>
            </a:r>
            <a:endParaRPr lang="en-US" sz="2200" dirty="0">
              <a:solidFill>
                <a:srgbClr val="141827"/>
              </a:solidFill>
              <a:latin typeface="Open Sans"/>
              <a:ea typeface="Open Sans"/>
              <a:cs typeface="Open Sans"/>
            </a:endParaRPr>
          </a:p>
        </p:txBody>
      </p:sp>
      <p:sp>
        <p:nvSpPr>
          <p:cNvPr id="4" name="Slide Number Placeholder 3">
            <a:extLst>
              <a:ext uri="{FF2B5EF4-FFF2-40B4-BE49-F238E27FC236}">
                <a16:creationId xmlns:a16="http://schemas.microsoft.com/office/drawing/2014/main" id="{B8884098-5750-7D28-BBA8-C2A44347B069}"/>
              </a:ext>
            </a:extLst>
          </p:cNvPr>
          <p:cNvSpPr>
            <a:spLocks noGrp="1"/>
          </p:cNvSpPr>
          <p:nvPr>
            <p:ph type="sldNum" sz="quarter" idx="12"/>
          </p:nvPr>
        </p:nvSpPr>
        <p:spPr/>
        <p:txBody>
          <a:bodyPr/>
          <a:lstStyle/>
          <a:p>
            <a:fld id="{307E6868-079E-1649-B8D1-459B42CE4DE3}" type="slidenum">
              <a:rPr lang="en-US" smtClean="0"/>
              <a:t>35</a:t>
            </a:fld>
            <a:endParaRPr lang="en-US" dirty="0"/>
          </a:p>
        </p:txBody>
      </p:sp>
    </p:spTree>
    <p:extLst>
      <p:ext uri="{BB962C8B-B14F-4D97-AF65-F5344CB8AC3E}">
        <p14:creationId xmlns:p14="http://schemas.microsoft.com/office/powerpoint/2010/main" val="3150412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FDEB2B-2801-F40D-F6BC-526CBD1FB8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567738-D9AF-FF93-C0EB-C40357643029}"/>
              </a:ext>
            </a:extLst>
          </p:cNvPr>
          <p:cNvSpPr>
            <a:spLocks noGrp="1"/>
          </p:cNvSpPr>
          <p:nvPr>
            <p:ph type="title"/>
          </p:nvPr>
        </p:nvSpPr>
        <p:spPr>
          <a:xfrm>
            <a:off x="871254" y="102393"/>
            <a:ext cx="7401491" cy="653607"/>
          </a:xfrm>
        </p:spPr>
        <p:txBody>
          <a:bodyPr>
            <a:normAutofit/>
          </a:bodyPr>
          <a:lstStyle/>
          <a:p>
            <a:r>
              <a:rPr lang="en-US" sz="2800" dirty="0">
                <a:solidFill>
                  <a:srgbClr val="D50032"/>
                </a:solidFill>
                <a:latin typeface="Open Sans"/>
                <a:ea typeface="Open Sans"/>
                <a:cs typeface="Open Sans"/>
              </a:rPr>
              <a:t>New Advocate Orientations Resume!</a:t>
            </a:r>
            <a:endParaRPr lang="en-US" sz="3200" dirty="0">
              <a:solidFill>
                <a:srgbClr val="D50032"/>
              </a:solidFill>
              <a:latin typeface="Open Sans"/>
              <a:ea typeface="Open Sans"/>
              <a:cs typeface="Open Sans"/>
            </a:endParaRPr>
          </a:p>
        </p:txBody>
      </p:sp>
      <p:sp>
        <p:nvSpPr>
          <p:cNvPr id="3" name="Content Placeholder 2">
            <a:extLst>
              <a:ext uri="{FF2B5EF4-FFF2-40B4-BE49-F238E27FC236}">
                <a16:creationId xmlns:a16="http://schemas.microsoft.com/office/drawing/2014/main" id="{DF7EAE4B-C723-2F89-DCB3-EFC3F1F3FD1D}"/>
              </a:ext>
            </a:extLst>
          </p:cNvPr>
          <p:cNvSpPr>
            <a:spLocks noGrp="1"/>
          </p:cNvSpPr>
          <p:nvPr>
            <p:ph idx="1"/>
          </p:nvPr>
        </p:nvSpPr>
        <p:spPr>
          <a:xfrm>
            <a:off x="257161" y="1064608"/>
            <a:ext cx="8550301" cy="3624659"/>
          </a:xfrm>
        </p:spPr>
        <p:txBody>
          <a:bodyPr vert="horz" lIns="91440" tIns="45720" rIns="91440" bIns="45720" rtlCol="0" anchor="t">
            <a:noAutofit/>
          </a:bodyPr>
          <a:lstStyle/>
          <a:p>
            <a:pPr algn="ctr">
              <a:buNone/>
            </a:pPr>
            <a:r>
              <a:rPr lang="en-US" sz="2400" b="1" dirty="0">
                <a:solidFill>
                  <a:srgbClr val="000000"/>
                </a:solidFill>
                <a:latin typeface="Open Sans"/>
                <a:ea typeface="Open Sans"/>
                <a:cs typeface="Open Sans"/>
              </a:rPr>
              <a:t>Tuesday, February 4, 1:00-2:00 p.m. ET</a:t>
            </a:r>
            <a:endParaRPr lang="en-US" sz="2400" dirty="0">
              <a:solidFill>
                <a:srgbClr val="000000"/>
              </a:solidFill>
              <a:latin typeface="Open Sans"/>
              <a:ea typeface="Open Sans"/>
              <a:cs typeface="Open Sans"/>
            </a:endParaRPr>
          </a:p>
          <a:p>
            <a:pPr algn="ctr">
              <a:buNone/>
            </a:pPr>
            <a:r>
              <a:rPr lang="en-US" sz="2400" b="1" dirty="0">
                <a:solidFill>
                  <a:srgbClr val="000000"/>
                </a:solidFill>
                <a:latin typeface="Open Sans"/>
                <a:ea typeface="Open Sans"/>
                <a:cs typeface="Open Sans"/>
              </a:rPr>
              <a:t>Wednesday, February 12, 8:00-9:00 p.m. ET</a:t>
            </a:r>
            <a:endParaRPr lang="en-US" sz="2400" dirty="0">
              <a:solidFill>
                <a:srgbClr val="000000"/>
              </a:solidFill>
              <a:latin typeface="Open Sans"/>
              <a:ea typeface="Open Sans"/>
              <a:cs typeface="Open Sans"/>
            </a:endParaRPr>
          </a:p>
          <a:p>
            <a:pPr marL="0" indent="0" algn="ctr">
              <a:lnSpc>
                <a:spcPct val="113999"/>
              </a:lnSpc>
              <a:spcBef>
                <a:spcPts val="0"/>
              </a:spcBef>
              <a:spcAft>
                <a:spcPts val="1200"/>
              </a:spcAft>
              <a:buNone/>
            </a:pPr>
            <a:endParaRPr lang="en-US" sz="900" dirty="0">
              <a:solidFill>
                <a:srgbClr val="141827"/>
              </a:solidFill>
              <a:latin typeface="Open Sans"/>
              <a:ea typeface="Open Sans"/>
              <a:cs typeface="Open Sans"/>
            </a:endParaRPr>
          </a:p>
          <a:p>
            <a:pPr marL="0" indent="0" algn="ctr">
              <a:lnSpc>
                <a:spcPct val="113999"/>
              </a:lnSpc>
              <a:spcBef>
                <a:spcPts val="0"/>
              </a:spcBef>
              <a:spcAft>
                <a:spcPts val="1200"/>
              </a:spcAft>
              <a:buNone/>
            </a:pPr>
            <a:r>
              <a:rPr lang="en-US" sz="2000" b="0" i="0" dirty="0">
                <a:solidFill>
                  <a:srgbClr val="141827"/>
                </a:solidFill>
                <a:effectLst/>
                <a:latin typeface="Open Sans"/>
                <a:ea typeface="Open Sans"/>
                <a:cs typeface="Open Sans"/>
              </a:rPr>
              <a:t>In </a:t>
            </a:r>
            <a:r>
              <a:rPr lang="en-US" sz="2000" dirty="0">
                <a:solidFill>
                  <a:srgbClr val="141827"/>
                </a:solidFill>
                <a:latin typeface="Open Sans"/>
                <a:ea typeface="Open Sans"/>
                <a:cs typeface="Open Sans"/>
              </a:rPr>
              <a:t>this</a:t>
            </a:r>
            <a:r>
              <a:rPr lang="en-US" sz="2000" b="0" i="0" dirty="0">
                <a:solidFill>
                  <a:srgbClr val="141827"/>
                </a:solidFill>
                <a:effectLst/>
                <a:latin typeface="Open Sans"/>
                <a:ea typeface="Open Sans"/>
                <a:cs typeface="Open Sans"/>
              </a:rPr>
              <a:t> 60-minute orientation, you will learn about our advocacy model, current campaigns, and opportunities to be a volunteer with RESULTS. </a:t>
            </a:r>
            <a:endParaRPr lang="en-US" dirty="0">
              <a:latin typeface="Open Sans"/>
              <a:ea typeface="Open Sans"/>
              <a:cs typeface="Open Sans"/>
            </a:endParaRPr>
          </a:p>
          <a:p>
            <a:pPr marL="0" indent="0" algn="ctr">
              <a:lnSpc>
                <a:spcPct val="113999"/>
              </a:lnSpc>
              <a:spcBef>
                <a:spcPts val="0"/>
              </a:spcBef>
              <a:spcAft>
                <a:spcPts val="1200"/>
              </a:spcAft>
              <a:buNone/>
            </a:pPr>
            <a:r>
              <a:rPr lang="en-US" sz="2000" dirty="0">
                <a:solidFill>
                  <a:srgbClr val="141827"/>
                </a:solidFill>
                <a:latin typeface="Open Sans"/>
                <a:ea typeface="Open Sans"/>
                <a:cs typeface="Open Sans"/>
              </a:rPr>
              <a:t>Please</a:t>
            </a:r>
            <a:r>
              <a:rPr lang="en-US" sz="2000" b="0" i="0" dirty="0">
                <a:solidFill>
                  <a:srgbClr val="141827"/>
                </a:solidFill>
                <a:effectLst/>
                <a:latin typeface="Open Sans"/>
                <a:ea typeface="Open Sans"/>
                <a:cs typeface="Open Sans"/>
              </a:rPr>
              <a:t> reach out to Alicia Stromberg with any questions </a:t>
            </a:r>
            <a:r>
              <a:rPr lang="en-US" sz="2000" b="0" i="0" u="none" strike="noStrike" dirty="0">
                <a:solidFill>
                  <a:srgbClr val="D50032"/>
                </a:solidFill>
                <a:effectLst/>
                <a:latin typeface="Open Sans"/>
                <a:ea typeface="Open Sans"/>
                <a:cs typeface="Open Sans"/>
                <a:hlinkClick r:id="rId2"/>
              </a:rPr>
              <a:t>astromberg@results.org</a:t>
            </a:r>
            <a:r>
              <a:rPr lang="en-US" sz="2000" b="0" i="0" dirty="0">
                <a:solidFill>
                  <a:srgbClr val="141827"/>
                </a:solidFill>
                <a:effectLst/>
                <a:latin typeface="Open Sans"/>
                <a:ea typeface="Open Sans"/>
                <a:cs typeface="Open Sans"/>
              </a:rPr>
              <a:t>.</a:t>
            </a:r>
            <a:r>
              <a:rPr lang="en-US" sz="2000" dirty="0">
                <a:solidFill>
                  <a:srgbClr val="141827"/>
                </a:solidFill>
                <a:latin typeface="Open Sans"/>
                <a:ea typeface="Open Sans"/>
                <a:cs typeface="Open Sans"/>
              </a:rPr>
              <a:t> </a:t>
            </a:r>
            <a:endParaRPr lang="en-US" dirty="0"/>
          </a:p>
          <a:p>
            <a:pPr marL="0" indent="0" algn="ctr">
              <a:lnSpc>
                <a:spcPct val="114000"/>
              </a:lnSpc>
              <a:spcBef>
                <a:spcPts val="0"/>
              </a:spcBef>
              <a:spcAft>
                <a:spcPts val="1200"/>
              </a:spcAft>
              <a:buNone/>
            </a:pPr>
            <a:r>
              <a:rPr lang="en-US" sz="2400" dirty="0">
                <a:solidFill>
                  <a:srgbClr val="D50032"/>
                </a:solidFill>
                <a:latin typeface="Open Sans"/>
                <a:ea typeface="Open Sans"/>
                <a:cs typeface="Open Sans"/>
                <a:hlinkClick r:id="rId3"/>
              </a:rPr>
              <a:t>Register today!</a:t>
            </a:r>
            <a:endParaRPr lang="en-US" sz="2400" dirty="0"/>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2C8D8B2C-3C90-73EC-8F7D-E5A990452C42}"/>
              </a:ext>
            </a:extLst>
          </p:cNvPr>
          <p:cNvSpPr>
            <a:spLocks noGrp="1"/>
          </p:cNvSpPr>
          <p:nvPr>
            <p:ph type="sldNum" sz="quarter" idx="12"/>
          </p:nvPr>
        </p:nvSpPr>
        <p:spPr/>
        <p:txBody>
          <a:bodyPr/>
          <a:lstStyle/>
          <a:p>
            <a:fld id="{307E6868-079E-1649-B8D1-459B42CE4DE3}" type="slidenum">
              <a:rPr lang="en-US" smtClean="0"/>
              <a:t>36</a:t>
            </a:fld>
            <a:endParaRPr lang="en-US" dirty="0"/>
          </a:p>
        </p:txBody>
      </p:sp>
    </p:spTree>
    <p:extLst>
      <p:ext uri="{BB962C8B-B14F-4D97-AF65-F5344CB8AC3E}">
        <p14:creationId xmlns:p14="http://schemas.microsoft.com/office/powerpoint/2010/main" val="2207030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206212-0CA7-3148-304E-F91950127C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A3E9CF-B259-FED7-7B4E-667F1FFB2EC9}"/>
              </a:ext>
            </a:extLst>
          </p:cNvPr>
          <p:cNvSpPr>
            <a:spLocks noGrp="1"/>
          </p:cNvSpPr>
          <p:nvPr>
            <p:ph type="title"/>
          </p:nvPr>
        </p:nvSpPr>
        <p:spPr>
          <a:xfrm>
            <a:off x="254325" y="172701"/>
            <a:ext cx="8635350" cy="762566"/>
          </a:xfrm>
        </p:spPr>
        <p:txBody>
          <a:bodyPr>
            <a:normAutofit fontScale="90000"/>
          </a:bodyPr>
          <a:lstStyle/>
          <a:p>
            <a:r>
              <a:rPr lang="en-US" sz="3100" dirty="0">
                <a:solidFill>
                  <a:srgbClr val="D50032"/>
                </a:solidFill>
                <a:latin typeface="Open Sans"/>
                <a:ea typeface="Open Sans"/>
                <a:cs typeface="Open Sans"/>
              </a:rPr>
              <a:t>Join the </a:t>
            </a:r>
            <a:r>
              <a:rPr lang="es-419" sz="3100" dirty="0" err="1">
                <a:solidFill>
                  <a:srgbClr val="D50032"/>
                </a:solidFill>
                <a:latin typeface="Open Sans"/>
                <a:ea typeface="Open Sans"/>
                <a:cs typeface="Open Sans"/>
              </a:rPr>
              <a:t>next</a:t>
            </a:r>
            <a:r>
              <a:rPr lang="es-419" sz="3100" dirty="0">
                <a:solidFill>
                  <a:srgbClr val="D50032"/>
                </a:solidFill>
                <a:latin typeface="Open Sans"/>
                <a:ea typeface="Open Sans"/>
                <a:cs typeface="Open Sans"/>
              </a:rPr>
              <a:t> session of </a:t>
            </a:r>
            <a:r>
              <a:rPr lang="en-US" sz="3100" dirty="0">
                <a:solidFill>
                  <a:srgbClr val="D50032"/>
                </a:solidFill>
                <a:latin typeface="Open Sans"/>
                <a:ea typeface="Open Sans"/>
                <a:cs typeface="Open Sans"/>
              </a:rPr>
              <a:t>Motivational Interviewing Series</a:t>
            </a:r>
          </a:p>
        </p:txBody>
      </p:sp>
      <p:sp>
        <p:nvSpPr>
          <p:cNvPr id="3" name="Content Placeholder 2">
            <a:extLst>
              <a:ext uri="{FF2B5EF4-FFF2-40B4-BE49-F238E27FC236}">
                <a16:creationId xmlns:a16="http://schemas.microsoft.com/office/drawing/2014/main" id="{3945671B-5FE4-2692-F1CE-02594FD739A8}"/>
              </a:ext>
            </a:extLst>
          </p:cNvPr>
          <p:cNvSpPr>
            <a:spLocks noGrp="1"/>
          </p:cNvSpPr>
          <p:nvPr>
            <p:ph idx="1"/>
          </p:nvPr>
        </p:nvSpPr>
        <p:spPr>
          <a:xfrm>
            <a:off x="385200" y="1264791"/>
            <a:ext cx="8373600" cy="3394472"/>
          </a:xfrm>
        </p:spPr>
        <p:txBody>
          <a:bodyPr vert="horz" lIns="91440" tIns="45720" rIns="91440" bIns="45720" rtlCol="0" anchor="t">
            <a:noAutofit/>
          </a:bodyPr>
          <a:lstStyle/>
          <a:p>
            <a:pPr marL="0" indent="0" algn="ctr">
              <a:lnSpc>
                <a:spcPct val="113999"/>
              </a:lnSpc>
              <a:spcBef>
                <a:spcPts val="0"/>
              </a:spcBef>
              <a:spcAft>
                <a:spcPts val="1200"/>
              </a:spcAft>
              <a:buNone/>
            </a:pPr>
            <a:r>
              <a:rPr lang="en-US" sz="2000" b="1" dirty="0">
                <a:solidFill>
                  <a:srgbClr val="000000"/>
                </a:solidFill>
                <a:latin typeface="Open Sans"/>
                <a:ea typeface="Open Sans"/>
                <a:cs typeface="Calibri"/>
              </a:rPr>
              <a:t>Wednesday, February 12, 8:00-9:00 p.m. ET</a:t>
            </a:r>
            <a:endParaRPr lang="en-US" sz="1800" b="1" dirty="0">
              <a:solidFill>
                <a:srgbClr val="000000"/>
              </a:solidFill>
              <a:latin typeface="Open Sans"/>
              <a:ea typeface="Open Sans"/>
              <a:cs typeface="Calibri"/>
            </a:endParaRPr>
          </a:p>
          <a:p>
            <a:pPr marL="0" indent="0" algn="ctr">
              <a:lnSpc>
                <a:spcPct val="114000"/>
              </a:lnSpc>
              <a:spcBef>
                <a:spcPts val="0"/>
              </a:spcBef>
              <a:spcAft>
                <a:spcPts val="1200"/>
              </a:spcAft>
              <a:buNone/>
            </a:pPr>
            <a:r>
              <a:rPr lang="en-US" sz="2000" dirty="0">
                <a:solidFill>
                  <a:srgbClr val="141827"/>
                </a:solidFill>
                <a:latin typeface="Open Sans"/>
                <a:ea typeface="Open Sans"/>
                <a:cs typeface="Open Sans"/>
              </a:rPr>
              <a:t>Want to build bridges with lawmakers? Want to effectively talk to people who disagree with you? This is the series for you!</a:t>
            </a:r>
          </a:p>
          <a:p>
            <a:pPr marL="0" indent="0" algn="ctr">
              <a:lnSpc>
                <a:spcPct val="114000"/>
              </a:lnSpc>
              <a:spcBef>
                <a:spcPts val="0"/>
              </a:spcBef>
              <a:spcAft>
                <a:spcPts val="600"/>
              </a:spcAft>
              <a:buNone/>
            </a:pPr>
            <a:r>
              <a:rPr lang="es-419" sz="2000" dirty="0">
                <a:solidFill>
                  <a:srgbClr val="141827"/>
                </a:solidFill>
                <a:latin typeface="Open Sans"/>
                <a:ea typeface="Open Sans"/>
                <a:cs typeface="Open Sans"/>
              </a:rPr>
              <a:t>With only 2 more live</a:t>
            </a:r>
            <a:r>
              <a:rPr lang="en-US" sz="2000" dirty="0">
                <a:solidFill>
                  <a:srgbClr val="141827"/>
                </a:solidFill>
                <a:latin typeface="Open Sans"/>
                <a:ea typeface="Open Sans"/>
                <a:cs typeface="Open Sans"/>
              </a:rPr>
              <a:t> sessions, don’t </a:t>
            </a:r>
            <a:r>
              <a:rPr lang="es-419" sz="2000" dirty="0">
                <a:solidFill>
                  <a:srgbClr val="141827"/>
                </a:solidFill>
                <a:latin typeface="Open Sans"/>
                <a:ea typeface="Open Sans"/>
                <a:cs typeface="Open Sans"/>
              </a:rPr>
              <a:t>miss this opportunity to</a:t>
            </a:r>
            <a:r>
              <a:rPr lang="en-US" sz="2000" dirty="0">
                <a:solidFill>
                  <a:srgbClr val="141827"/>
                </a:solidFill>
                <a:latin typeface="Open Sans"/>
                <a:ea typeface="Open Sans"/>
                <a:cs typeface="Open Sans"/>
              </a:rPr>
              <a:t> gain skills</a:t>
            </a:r>
            <a:r>
              <a:rPr lang="es-419" sz="2000" dirty="0">
                <a:solidFill>
                  <a:srgbClr val="141827"/>
                </a:solidFill>
                <a:latin typeface="Open Sans"/>
                <a:ea typeface="Open Sans"/>
                <a:cs typeface="Open Sans"/>
              </a:rPr>
              <a:t> by</a:t>
            </a:r>
            <a:r>
              <a:rPr lang="en-US" sz="2000" dirty="0">
                <a:solidFill>
                  <a:srgbClr val="141827"/>
                </a:solidFill>
                <a:latin typeface="Open Sans"/>
                <a:ea typeface="Open Sans"/>
                <a:cs typeface="Open Sans"/>
              </a:rPr>
              <a:t> using MI for effective dialogue with lawmakers you struggle to move into action. </a:t>
            </a:r>
          </a:p>
          <a:p>
            <a:pPr algn="ctr">
              <a:spcBef>
                <a:spcPts val="0"/>
              </a:spcBef>
              <a:spcAft>
                <a:spcPts val="600"/>
              </a:spcAft>
              <a:buNone/>
            </a:pPr>
            <a:r>
              <a:rPr lang="en-US" sz="2000" dirty="0">
                <a:solidFill>
                  <a:srgbClr val="141827"/>
                </a:solidFill>
                <a:latin typeface="Open Sans"/>
                <a:ea typeface="Open Sans"/>
                <a:cs typeface="Open Sans"/>
              </a:rPr>
              <a:t> </a:t>
            </a:r>
            <a:r>
              <a:rPr lang="en-US" sz="2400" b="1" dirty="0">
                <a:solidFill>
                  <a:srgbClr val="D50032"/>
                </a:solidFill>
                <a:latin typeface="Open Sans"/>
                <a:ea typeface="Open Sans"/>
                <a:cs typeface="Open Sans"/>
                <a:hlinkClick r:id="rId2"/>
              </a:rPr>
              <a:t>Register today!</a:t>
            </a:r>
            <a:r>
              <a:rPr lang="en-US" sz="2400" b="1" dirty="0">
                <a:solidFill>
                  <a:srgbClr val="141827"/>
                </a:solidFill>
                <a:latin typeface="Open Sans"/>
                <a:ea typeface="Open Sans"/>
                <a:cs typeface="Open Sans"/>
              </a:rPr>
              <a:t>  </a:t>
            </a:r>
          </a:p>
          <a:p>
            <a:pPr algn="ctr">
              <a:buNone/>
            </a:pPr>
            <a:r>
              <a:rPr lang="en-US" sz="1600" dirty="0">
                <a:solidFill>
                  <a:srgbClr val="141827"/>
                </a:solidFill>
                <a:latin typeface="Open Sans"/>
                <a:ea typeface="Open Sans"/>
                <a:cs typeface="Open Sans"/>
              </a:rPr>
              <a:t>(watch the previous trainings </a:t>
            </a:r>
            <a:r>
              <a:rPr lang="en-US" sz="1600" dirty="0">
                <a:solidFill>
                  <a:srgbClr val="141827"/>
                </a:solidFill>
                <a:latin typeface="Open Sans"/>
                <a:ea typeface="Open Sans"/>
                <a:cs typeface="Open Sans"/>
                <a:hlinkClick r:id="rId3"/>
              </a:rPr>
              <a:t>here</a:t>
            </a:r>
            <a:r>
              <a:rPr lang="en-US" sz="1600" dirty="0">
                <a:solidFill>
                  <a:srgbClr val="141827"/>
                </a:solidFill>
                <a:latin typeface="Open Sans"/>
                <a:ea typeface="Open Sans"/>
                <a:cs typeface="Open Sans"/>
              </a:rPr>
              <a:t>)</a:t>
            </a:r>
            <a:endParaRPr lang="en-US" sz="1600" dirty="0"/>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7CC7DCE6-6DA5-F2C7-3047-9CE38D16B3E2}"/>
              </a:ext>
            </a:extLst>
          </p:cNvPr>
          <p:cNvSpPr>
            <a:spLocks noGrp="1"/>
          </p:cNvSpPr>
          <p:nvPr>
            <p:ph type="sldNum" sz="quarter" idx="12"/>
          </p:nvPr>
        </p:nvSpPr>
        <p:spPr/>
        <p:txBody>
          <a:bodyPr/>
          <a:lstStyle/>
          <a:p>
            <a:fld id="{307E6868-079E-1649-B8D1-459B42CE4DE3}" type="slidenum">
              <a:rPr lang="en-US" smtClean="0"/>
              <a:t>37</a:t>
            </a:fld>
            <a:endParaRPr lang="en-US" dirty="0"/>
          </a:p>
        </p:txBody>
      </p:sp>
    </p:spTree>
    <p:extLst>
      <p:ext uri="{BB962C8B-B14F-4D97-AF65-F5344CB8AC3E}">
        <p14:creationId xmlns:p14="http://schemas.microsoft.com/office/powerpoint/2010/main" val="2835152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88334E-A010-ECE6-40D2-668BA771EB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C336E7-7AE3-9DB8-E942-A87564B16BF4}"/>
              </a:ext>
            </a:extLst>
          </p:cNvPr>
          <p:cNvSpPr>
            <a:spLocks noGrp="1"/>
          </p:cNvSpPr>
          <p:nvPr>
            <p:ph type="title"/>
          </p:nvPr>
        </p:nvSpPr>
        <p:spPr>
          <a:xfrm>
            <a:off x="871252" y="102393"/>
            <a:ext cx="7401491" cy="653607"/>
          </a:xfrm>
        </p:spPr>
        <p:txBody>
          <a:bodyPr>
            <a:normAutofit/>
          </a:bodyPr>
          <a:lstStyle/>
          <a:p>
            <a:r>
              <a:rPr lang="en-US" sz="3100" dirty="0">
                <a:solidFill>
                  <a:srgbClr val="D50032"/>
                </a:solidFill>
                <a:latin typeface="Open Sans"/>
                <a:ea typeface="Open Sans"/>
                <a:cs typeface="Open Sans"/>
              </a:rPr>
              <a:t>Leadership Community Calls</a:t>
            </a:r>
            <a:endParaRPr lang="en-US" sz="3100" dirty="0">
              <a:latin typeface="Open Sans"/>
              <a:ea typeface="Open Sans"/>
              <a:cs typeface="Open Sans"/>
            </a:endParaRPr>
          </a:p>
        </p:txBody>
      </p:sp>
      <p:sp>
        <p:nvSpPr>
          <p:cNvPr id="3" name="Content Placeholder 2">
            <a:extLst>
              <a:ext uri="{FF2B5EF4-FFF2-40B4-BE49-F238E27FC236}">
                <a16:creationId xmlns:a16="http://schemas.microsoft.com/office/drawing/2014/main" id="{75EBCC35-E86E-4000-9772-B7DDDE74F356}"/>
              </a:ext>
            </a:extLst>
          </p:cNvPr>
          <p:cNvSpPr>
            <a:spLocks noGrp="1"/>
          </p:cNvSpPr>
          <p:nvPr>
            <p:ph idx="1"/>
          </p:nvPr>
        </p:nvSpPr>
        <p:spPr>
          <a:xfrm>
            <a:off x="201598" y="949913"/>
            <a:ext cx="8740800" cy="3961087"/>
          </a:xfrm>
        </p:spPr>
        <p:txBody>
          <a:bodyPr vert="horz" lIns="91440" tIns="45720" rIns="91440" bIns="45720" rtlCol="0" anchor="t">
            <a:noAutofit/>
          </a:bodyPr>
          <a:lstStyle/>
          <a:p>
            <a:pPr marL="0" indent="0" algn="ctr">
              <a:buNone/>
            </a:pPr>
            <a:r>
              <a:rPr lang="en-US" sz="2800" b="1" dirty="0">
                <a:solidFill>
                  <a:schemeClr val="tx2"/>
                </a:solidFill>
                <a:latin typeface="Open Sans"/>
                <a:ea typeface="Open Sans"/>
                <a:cs typeface="Open Sans"/>
              </a:rPr>
              <a:t>Action Network Power Hour</a:t>
            </a:r>
          </a:p>
          <a:p>
            <a:pPr marL="0" indent="0" algn="ctr">
              <a:buNone/>
            </a:pPr>
            <a:r>
              <a:rPr lang="en-US" sz="2400" b="1" i="0" dirty="0">
                <a:solidFill>
                  <a:srgbClr val="080F0F"/>
                </a:solidFill>
                <a:effectLst/>
                <a:latin typeface="Open Sans"/>
                <a:ea typeface="Open Sans"/>
                <a:cs typeface="Open Sans"/>
              </a:rPr>
              <a:t>Thursday, </a:t>
            </a:r>
            <a:r>
              <a:rPr lang="en-US" sz="2400" b="1" dirty="0">
                <a:solidFill>
                  <a:srgbClr val="080F0F"/>
                </a:solidFill>
                <a:latin typeface="Open Sans"/>
                <a:ea typeface="Open Sans"/>
                <a:cs typeface="Open Sans"/>
              </a:rPr>
              <a:t>February 27</a:t>
            </a:r>
            <a:endParaRPr lang="en-US" sz="2400" b="1" i="0" dirty="0">
              <a:solidFill>
                <a:srgbClr val="080F0F"/>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n-US" sz="2000" b="1" dirty="0">
                <a:solidFill>
                  <a:srgbClr val="080F0F"/>
                </a:solidFill>
                <a:latin typeface="Open Sans"/>
                <a:ea typeface="Open Sans"/>
                <a:cs typeface="Open Sans"/>
              </a:rPr>
              <a:t>Two options: 12:30–</a:t>
            </a:r>
            <a:r>
              <a:rPr lang="en-US" sz="2000" b="1" i="0" dirty="0">
                <a:solidFill>
                  <a:srgbClr val="080F0F"/>
                </a:solidFill>
                <a:effectLst/>
                <a:latin typeface="Open Sans"/>
                <a:ea typeface="Open Sans"/>
                <a:cs typeface="Open Sans"/>
              </a:rPr>
              <a:t>1:30 p.m. ET or 8:00</a:t>
            </a:r>
            <a:r>
              <a:rPr lang="en-US" sz="2000" b="1" dirty="0">
                <a:solidFill>
                  <a:srgbClr val="080F0F"/>
                </a:solidFill>
                <a:latin typeface="Open Sans"/>
                <a:ea typeface="Open Sans"/>
                <a:cs typeface="Open Sans"/>
              </a:rPr>
              <a:t>–9:00 p.m. ET</a:t>
            </a:r>
          </a:p>
          <a:p>
            <a:pPr marL="0" indent="0" algn="ctr">
              <a:lnSpc>
                <a:spcPct val="113999"/>
              </a:lnSpc>
              <a:buNone/>
            </a:pPr>
            <a:r>
              <a:rPr lang="en-US" sz="1800" b="0" i="0" dirty="0">
                <a:solidFill>
                  <a:srgbClr val="080F0F"/>
                </a:solidFill>
                <a:effectLst/>
                <a:latin typeface="Open Sans"/>
                <a:ea typeface="Open Sans"/>
                <a:cs typeface="Open Sans"/>
              </a:rPr>
              <a:t>Join via </a:t>
            </a:r>
            <a:r>
              <a:rPr lang="en-US" sz="1800" b="0" i="0" u="none" strike="noStrike" dirty="0">
                <a:solidFill>
                  <a:srgbClr val="D50032"/>
                </a:solidFill>
                <a:effectLst/>
                <a:latin typeface="Open Sans"/>
                <a:ea typeface="Open Sans"/>
                <a:cs typeface="Open Sans"/>
                <a:hlinkClick r:id="rId2"/>
              </a:rPr>
              <a:t>https://results.zoom.us/j/97263551612</a:t>
            </a:r>
            <a:r>
              <a:rPr lang="en-US" sz="1800" b="0" i="0" dirty="0">
                <a:solidFill>
                  <a:srgbClr val="080F0F"/>
                </a:solidFill>
                <a:effectLst/>
                <a:latin typeface="Open Sans"/>
                <a:ea typeface="Open Sans"/>
                <a:cs typeface="Open Sans"/>
              </a:rPr>
              <a:t> or call (312) 626-6799, meeting ID 972 6355 1612.</a:t>
            </a:r>
            <a:endParaRPr lang="en-US" dirty="0"/>
          </a:p>
          <a:p>
            <a:pPr marL="0" indent="0" algn="ctr">
              <a:lnSpc>
                <a:spcPct val="113999"/>
              </a:lnSpc>
              <a:buNone/>
            </a:pPr>
            <a:endParaRPr lang="en-US" sz="1400" dirty="0">
              <a:solidFill>
                <a:srgbClr val="080F0F"/>
              </a:solidFill>
            </a:endParaRPr>
          </a:p>
          <a:p>
            <a:pPr algn="ctr">
              <a:buNone/>
            </a:pPr>
            <a:r>
              <a:rPr lang="en-US" sz="2800" b="1" dirty="0">
                <a:solidFill>
                  <a:schemeClr val="tx2"/>
                </a:solidFill>
                <a:latin typeface="Open Sans"/>
                <a:ea typeface="Open Sans"/>
                <a:cs typeface="Open Sans"/>
              </a:rPr>
              <a:t>Advocate Mentor Roundtable</a:t>
            </a:r>
            <a:endParaRPr lang="en-US" dirty="0">
              <a:solidFill>
                <a:schemeClr val="tx2"/>
              </a:solidFill>
            </a:endParaRPr>
          </a:p>
          <a:p>
            <a:pPr algn="ctr">
              <a:buNone/>
            </a:pPr>
            <a:r>
              <a:rPr lang="en-US" sz="2400" b="1" dirty="0">
                <a:latin typeface="Open Sans"/>
                <a:ea typeface="Open Sans"/>
                <a:cs typeface="Open Sans"/>
              </a:rPr>
              <a:t>Wednesday, February 5</a:t>
            </a:r>
            <a:endParaRPr lang="en-US" dirty="0"/>
          </a:p>
          <a:p>
            <a:pPr algn="ctr">
              <a:buNone/>
            </a:pPr>
            <a:r>
              <a:rPr lang="en-US" sz="1800" b="1" dirty="0">
                <a:solidFill>
                  <a:schemeClr val="tx2"/>
                </a:solidFill>
                <a:latin typeface="Open Sans"/>
                <a:ea typeface="Open Sans"/>
                <a:cs typeface="Open Sans"/>
                <a:hlinkClick r:id="rId3">
                  <a:extLst>
                    <a:ext uri="{A12FA001-AC4F-418D-AE19-62706E023703}">
                      <ahyp:hlinkClr xmlns:ahyp="http://schemas.microsoft.com/office/drawing/2018/hyperlinkcolor" val="tx"/>
                    </a:ext>
                  </a:extLst>
                </a:hlinkClick>
              </a:rPr>
              <a:t>Click for more details</a:t>
            </a:r>
            <a:endParaRPr lang="en-US" sz="1800" b="1" dirty="0">
              <a:solidFill>
                <a:schemeClr val="tx2"/>
              </a:solidFill>
            </a:endParaRPr>
          </a:p>
          <a:p>
            <a:pPr marL="0" indent="0" algn="ctr">
              <a:lnSpc>
                <a:spcPct val="112999"/>
              </a:lnSpc>
              <a:spcBef>
                <a:spcPts val="0"/>
              </a:spcBef>
              <a:buNone/>
            </a:pPr>
            <a:endParaRPr lang="en-US" sz="2000" dirty="0">
              <a:solidFill>
                <a:srgbClr val="141827"/>
              </a:solidFill>
            </a:endParaRPr>
          </a:p>
        </p:txBody>
      </p:sp>
      <p:sp>
        <p:nvSpPr>
          <p:cNvPr id="4" name="Slide Number Placeholder 3">
            <a:extLst>
              <a:ext uri="{FF2B5EF4-FFF2-40B4-BE49-F238E27FC236}">
                <a16:creationId xmlns:a16="http://schemas.microsoft.com/office/drawing/2014/main" id="{D9909A56-F450-82D8-CEB0-0F7D05CF247A}"/>
              </a:ext>
            </a:extLst>
          </p:cNvPr>
          <p:cNvSpPr>
            <a:spLocks noGrp="1"/>
          </p:cNvSpPr>
          <p:nvPr>
            <p:ph type="sldNum" sz="quarter" idx="12"/>
          </p:nvPr>
        </p:nvSpPr>
        <p:spPr/>
        <p:txBody>
          <a:bodyPr/>
          <a:lstStyle/>
          <a:p>
            <a:fld id="{307E6868-079E-1649-B8D1-459B42CE4DE3}" type="slidenum">
              <a:rPr lang="en-US" smtClean="0"/>
              <a:t>38</a:t>
            </a:fld>
            <a:endParaRPr lang="en-US" dirty="0"/>
          </a:p>
        </p:txBody>
      </p:sp>
    </p:spTree>
    <p:extLst>
      <p:ext uri="{BB962C8B-B14F-4D97-AF65-F5344CB8AC3E}">
        <p14:creationId xmlns:p14="http://schemas.microsoft.com/office/powerpoint/2010/main" val="35786906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AD45-5D48-EB00-772C-72982542D432}"/>
              </a:ext>
            </a:extLst>
          </p:cNvPr>
          <p:cNvSpPr>
            <a:spLocks noGrp="1"/>
          </p:cNvSpPr>
          <p:nvPr>
            <p:ph type="title"/>
          </p:nvPr>
        </p:nvSpPr>
        <p:spPr>
          <a:xfrm>
            <a:off x="871254" y="66967"/>
            <a:ext cx="7401491" cy="857250"/>
          </a:xfrm>
        </p:spPr>
        <p:txBody>
          <a:bodyPr>
            <a:normAutofit/>
          </a:bodyPr>
          <a:lstStyle/>
          <a:p>
            <a:r>
              <a:rPr lang="en-US" sz="3200" dirty="0">
                <a:solidFill>
                  <a:srgbClr val="D50032"/>
                </a:solidFill>
                <a:latin typeface="Open Sans"/>
                <a:ea typeface="Open Sans"/>
                <a:cs typeface="Open Sans"/>
              </a:rPr>
              <a:t>Partnership Calls</a:t>
            </a:r>
            <a:endParaRPr lang="en-US" sz="3200" dirty="0">
              <a:solidFill>
                <a:srgbClr val="D50032"/>
              </a:solidFill>
            </a:endParaRPr>
          </a:p>
        </p:txBody>
      </p:sp>
      <p:sp>
        <p:nvSpPr>
          <p:cNvPr id="3" name="Content Placeholder 2">
            <a:extLst>
              <a:ext uri="{FF2B5EF4-FFF2-40B4-BE49-F238E27FC236}">
                <a16:creationId xmlns:a16="http://schemas.microsoft.com/office/drawing/2014/main" id="{0BB160CF-9C38-925A-4F75-D40B34EFCE8B}"/>
              </a:ext>
            </a:extLst>
          </p:cNvPr>
          <p:cNvSpPr>
            <a:spLocks noGrp="1"/>
          </p:cNvSpPr>
          <p:nvPr>
            <p:ph idx="1"/>
          </p:nvPr>
        </p:nvSpPr>
        <p:spPr>
          <a:xfrm>
            <a:off x="457200" y="1148504"/>
            <a:ext cx="8229600" cy="3394472"/>
          </a:xfrm>
        </p:spPr>
        <p:txBody>
          <a:bodyPr vert="horz" lIns="91440" tIns="45720" rIns="91440" bIns="45720" rtlCol="0" anchor="t">
            <a:noAutofit/>
          </a:bodyPr>
          <a:lstStyle/>
          <a:p>
            <a:pPr marL="0" indent="0" algn="ctr">
              <a:lnSpc>
                <a:spcPct val="113000"/>
              </a:lnSpc>
              <a:spcBef>
                <a:spcPts val="0"/>
              </a:spcBef>
              <a:buNone/>
            </a:pPr>
            <a:r>
              <a:rPr lang="en-US" sz="2400" b="1" dirty="0">
                <a:latin typeface="Open Sans"/>
                <a:ea typeface="Open Sans"/>
                <a:cs typeface="Segoe UI"/>
              </a:rPr>
              <a:t>Global Allies (Returned Peace Corps Volunteers) Webinar</a:t>
            </a:r>
            <a:endParaRPr lang="en-US" sz="2400" b="1" dirty="0">
              <a:cs typeface="Segoe UI"/>
            </a:endParaRPr>
          </a:p>
          <a:p>
            <a:pPr marL="0" indent="0" algn="ctr">
              <a:lnSpc>
                <a:spcPct val="112999"/>
              </a:lnSpc>
              <a:spcBef>
                <a:spcPts val="0"/>
              </a:spcBef>
              <a:buNone/>
            </a:pPr>
            <a:r>
              <a:rPr lang="en-US" sz="2400" dirty="0">
                <a:latin typeface="Open Sans"/>
                <a:ea typeface="Open Sans"/>
                <a:cs typeface="Open Sans"/>
              </a:rPr>
              <a:t>Thursday, February 13, 8:30 p.m. ET</a:t>
            </a:r>
            <a:endParaRPr lang="en-US" dirty="0">
              <a:ea typeface="Open Sans"/>
            </a:endParaRPr>
          </a:p>
          <a:p>
            <a:pPr marL="0" indent="0" algn="ctr">
              <a:lnSpc>
                <a:spcPct val="112999"/>
              </a:lnSpc>
              <a:spcBef>
                <a:spcPts val="0"/>
              </a:spcBef>
              <a:buNone/>
            </a:pPr>
            <a:r>
              <a:rPr lang="en-US" sz="2400" dirty="0">
                <a:latin typeface="Open Sans"/>
                <a:ea typeface="Open Sans"/>
                <a:cs typeface="Open Sans"/>
                <a:hlinkClick r:id="rId2"/>
              </a:rPr>
              <a:t>Click for more details</a:t>
            </a:r>
            <a:r>
              <a:rPr lang="en-US" sz="2400" dirty="0">
                <a:latin typeface="Open Sans"/>
                <a:ea typeface="Open Sans"/>
                <a:cs typeface="Open Sans"/>
              </a:rPr>
              <a:t>.</a:t>
            </a:r>
          </a:p>
          <a:p>
            <a:pPr marL="0" indent="0" algn="ctr">
              <a:lnSpc>
                <a:spcPct val="112999"/>
              </a:lnSpc>
              <a:spcBef>
                <a:spcPts val="0"/>
              </a:spcBef>
              <a:buNone/>
            </a:pPr>
            <a:endParaRPr lang="en-US" sz="2400" b="1" dirty="0">
              <a:cs typeface="Segoe UI"/>
            </a:endParaRPr>
          </a:p>
          <a:p>
            <a:pPr marL="0" indent="0" algn="ctr">
              <a:lnSpc>
                <a:spcPct val="112999"/>
              </a:lnSpc>
              <a:spcBef>
                <a:spcPts val="0"/>
              </a:spcBef>
              <a:buNone/>
            </a:pPr>
            <a:r>
              <a:rPr lang="en-US" sz="2400" b="1" dirty="0">
                <a:latin typeface="Open Sans"/>
                <a:ea typeface="Open Sans"/>
                <a:cs typeface="Open Sans"/>
              </a:rPr>
              <a:t>Together Women Rise Partnership Webinar</a:t>
            </a:r>
            <a:endParaRPr lang="en-US" sz="2400" dirty="0">
              <a:latin typeface="Open Sans"/>
              <a:ea typeface="Open Sans"/>
              <a:cs typeface="Open Sans"/>
            </a:endParaRPr>
          </a:p>
          <a:p>
            <a:pPr marL="0" indent="0" algn="ctr">
              <a:lnSpc>
                <a:spcPct val="112999"/>
              </a:lnSpc>
              <a:spcBef>
                <a:spcPts val="0"/>
              </a:spcBef>
              <a:buNone/>
            </a:pPr>
            <a:r>
              <a:rPr lang="en-US" sz="2400" dirty="0">
                <a:latin typeface="Open Sans"/>
                <a:ea typeface="Open Sans"/>
                <a:cs typeface="Open Sans"/>
              </a:rPr>
              <a:t>Tuesday, February 18, 8:30 p.m. ET</a:t>
            </a:r>
          </a:p>
          <a:p>
            <a:pPr marL="0" indent="0" algn="ctr">
              <a:lnSpc>
                <a:spcPct val="113999"/>
              </a:lnSpc>
              <a:spcBef>
                <a:spcPts val="0"/>
              </a:spcBef>
              <a:spcAft>
                <a:spcPts val="1200"/>
              </a:spcAft>
              <a:buNone/>
            </a:pPr>
            <a:r>
              <a:rPr lang="en-US" sz="2400" dirty="0">
                <a:latin typeface="Open Sans"/>
                <a:ea typeface="Open Sans"/>
                <a:cs typeface="Open Sans"/>
                <a:hlinkClick r:id="rId3"/>
              </a:rPr>
              <a:t>Click to learn more</a:t>
            </a:r>
            <a:r>
              <a:rPr lang="en-US" sz="2400" dirty="0">
                <a:latin typeface="Open Sans"/>
                <a:ea typeface="Open Sans"/>
                <a:cs typeface="Open Sans"/>
              </a:rPr>
              <a:t>.</a:t>
            </a:r>
          </a:p>
        </p:txBody>
      </p:sp>
      <p:sp>
        <p:nvSpPr>
          <p:cNvPr id="4" name="Slide Number Placeholder 3">
            <a:extLst>
              <a:ext uri="{FF2B5EF4-FFF2-40B4-BE49-F238E27FC236}">
                <a16:creationId xmlns:a16="http://schemas.microsoft.com/office/drawing/2014/main" id="{564B4D42-6B57-993B-0140-3F4AE4C50906}"/>
              </a:ext>
            </a:extLst>
          </p:cNvPr>
          <p:cNvSpPr>
            <a:spLocks noGrp="1"/>
          </p:cNvSpPr>
          <p:nvPr>
            <p:ph type="sldNum" sz="quarter" idx="12"/>
          </p:nvPr>
        </p:nvSpPr>
        <p:spPr/>
        <p:txBody>
          <a:bodyPr/>
          <a:lstStyle/>
          <a:p>
            <a:fld id="{307E6868-079E-1649-B8D1-459B42CE4DE3}" type="slidenum">
              <a:rPr lang="en-US" smtClean="0"/>
              <a:t>39</a:t>
            </a:fld>
            <a:endParaRPr lang="en-US" dirty="0"/>
          </a:p>
        </p:txBody>
      </p:sp>
    </p:spTree>
    <p:extLst>
      <p:ext uri="{BB962C8B-B14F-4D97-AF65-F5344CB8AC3E}">
        <p14:creationId xmlns:p14="http://schemas.microsoft.com/office/powerpoint/2010/main" val="260078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1E5956-4925-665D-C59D-639D20296649}"/>
            </a:ext>
          </a:extLst>
        </p:cNvPr>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41C15EA-AEE8-C0E3-FDD6-59CED373BA9F}"/>
              </a:ext>
            </a:extLst>
          </p:cNvPr>
          <p:cNvSpPr>
            <a:spLocks noGrp="1"/>
          </p:cNvSpPr>
          <p:nvPr>
            <p:ph sz="half" idx="2"/>
          </p:nvPr>
        </p:nvSpPr>
        <p:spPr>
          <a:xfrm>
            <a:off x="4450478" y="1791805"/>
            <a:ext cx="4038600" cy="2144400"/>
          </a:xfrm>
        </p:spPr>
        <p:txBody>
          <a:bodyPr vert="horz" lIns="91440" tIns="45720" rIns="91440" bIns="45720" rtlCol="0" anchor="t">
            <a:normAutofit/>
          </a:bodyPr>
          <a:lstStyle/>
          <a:p>
            <a:pPr marL="0" indent="0">
              <a:lnSpc>
                <a:spcPct val="114000"/>
              </a:lnSpc>
              <a:spcBef>
                <a:spcPts val="0"/>
              </a:spcBef>
              <a:spcAft>
                <a:spcPts val="1200"/>
              </a:spcAft>
              <a:buNone/>
            </a:pPr>
            <a:r>
              <a:rPr lang="en-US" b="1" dirty="0">
                <a:latin typeface="Open Sans"/>
                <a:ea typeface="Open Sans"/>
                <a:cs typeface="Open Sans"/>
              </a:rPr>
              <a:t>Dr. Atul Gawande</a:t>
            </a:r>
            <a:br>
              <a:rPr lang="en-US" sz="2800" b="1" dirty="0">
                <a:latin typeface="Open Sans"/>
              </a:rPr>
            </a:br>
            <a:r>
              <a:rPr lang="en-US" sz="2000" dirty="0">
                <a:latin typeface="Open Sans"/>
                <a:ea typeface="Open Sans"/>
                <a:cs typeface="Open Sans"/>
              </a:rPr>
              <a:t>Assistant Administrator for Global Health at USAID</a:t>
            </a:r>
            <a:endParaRPr lang="en-US" sz="2000" dirty="0"/>
          </a:p>
        </p:txBody>
      </p:sp>
      <p:sp>
        <p:nvSpPr>
          <p:cNvPr id="4" name="Title 3">
            <a:extLst>
              <a:ext uri="{FF2B5EF4-FFF2-40B4-BE49-F238E27FC236}">
                <a16:creationId xmlns:a16="http://schemas.microsoft.com/office/drawing/2014/main" id="{92B65A98-1139-91C1-4CA4-E8508CF9B039}"/>
              </a:ext>
            </a:extLst>
          </p:cNvPr>
          <p:cNvSpPr>
            <a:spLocks noGrp="1"/>
          </p:cNvSpPr>
          <p:nvPr>
            <p:ph type="title"/>
          </p:nvPr>
        </p:nvSpPr>
        <p:spPr>
          <a:xfrm>
            <a:off x="871254" y="90401"/>
            <a:ext cx="7401491" cy="857250"/>
          </a:xfrm>
        </p:spPr>
        <p:txBody>
          <a:bodyPr/>
          <a:lstStyle/>
          <a:p>
            <a:r>
              <a:rPr lang="en-US" dirty="0">
                <a:solidFill>
                  <a:srgbClr val="D50032"/>
                </a:solidFill>
              </a:rPr>
              <a:t>Guest Speaker</a:t>
            </a:r>
          </a:p>
        </p:txBody>
      </p:sp>
      <p:sp>
        <p:nvSpPr>
          <p:cNvPr id="9" name="Slide Number Placeholder 8">
            <a:extLst>
              <a:ext uri="{FF2B5EF4-FFF2-40B4-BE49-F238E27FC236}">
                <a16:creationId xmlns:a16="http://schemas.microsoft.com/office/drawing/2014/main" id="{1387294B-0474-48AA-FE41-9C2A5FD3BEB6}"/>
              </a:ext>
            </a:extLst>
          </p:cNvPr>
          <p:cNvSpPr>
            <a:spLocks noGrp="1"/>
          </p:cNvSpPr>
          <p:nvPr>
            <p:ph type="sldNum" sz="quarter" idx="12"/>
          </p:nvPr>
        </p:nvSpPr>
        <p:spPr/>
        <p:txBody>
          <a:bodyPr/>
          <a:lstStyle/>
          <a:p>
            <a:fld id="{307E6868-079E-1649-B8D1-459B42CE4DE3}" type="slidenum">
              <a:rPr lang="en-US" smtClean="0"/>
              <a:t>4</a:t>
            </a:fld>
            <a:endParaRPr lang="en-US" dirty="0"/>
          </a:p>
        </p:txBody>
      </p:sp>
      <p:pic>
        <p:nvPicPr>
          <p:cNvPr id="1026" name="Picture 2" descr="Understanding Atul Gawande's Wife: A Deep Dive Into Their Life Together">
            <a:extLst>
              <a:ext uri="{FF2B5EF4-FFF2-40B4-BE49-F238E27FC236}">
                <a16:creationId xmlns:a16="http://schemas.microsoft.com/office/drawing/2014/main" id="{1D13D357-8546-E0AE-D2B0-A95C8E1F1E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0649" y="1108128"/>
            <a:ext cx="2379829" cy="3184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9447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871254" y="102393"/>
            <a:ext cx="7401491" cy="857250"/>
          </a:xfrm>
        </p:spPr>
        <p:txBody>
          <a:bodyPr>
            <a:normAutofit/>
          </a:bodyPr>
          <a:lstStyle/>
          <a:p>
            <a:r>
              <a:rPr lang="en-US" sz="3200" dirty="0">
                <a:solidFill>
                  <a:srgbClr val="D50032"/>
                </a:solidFill>
                <a:latin typeface="Open Sans"/>
                <a:ea typeface="Open Sans"/>
                <a:cs typeface="Open Sans"/>
              </a:rPr>
              <a:t>Monthly Support Calls</a:t>
            </a:r>
            <a:endParaRPr lang="en-US" sz="3200" dirty="0">
              <a:solidFill>
                <a:srgbClr val="D50032"/>
              </a:solidFill>
            </a:endParaRPr>
          </a:p>
        </p:txBody>
      </p:sp>
      <p:sp>
        <p:nvSpPr>
          <p:cNvPr id="3" name="Content Placeholder 2">
            <a:extLst>
              <a:ext uri="{FF2B5EF4-FFF2-40B4-BE49-F238E27FC236}">
                <a16:creationId xmlns:a16="http://schemas.microsoft.com/office/drawing/2014/main" id="{71370B6C-FA83-D90F-6154-B339BF1DB15C}"/>
              </a:ext>
            </a:extLst>
          </p:cNvPr>
          <p:cNvSpPr>
            <a:spLocks noGrp="1"/>
          </p:cNvSpPr>
          <p:nvPr>
            <p:ph idx="1"/>
          </p:nvPr>
        </p:nvSpPr>
        <p:spPr>
          <a:xfrm>
            <a:off x="457199" y="959643"/>
            <a:ext cx="8229600" cy="3394472"/>
          </a:xfrm>
        </p:spPr>
        <p:txBody>
          <a:bodyPr vert="horz" lIns="91440" tIns="45720" rIns="91440" bIns="45720" rtlCol="0" anchor="t">
            <a:noAutofit/>
          </a:bodyPr>
          <a:lstStyle/>
          <a:p>
            <a:pPr marL="0" indent="0" algn="ctr">
              <a:lnSpc>
                <a:spcPct val="113999"/>
              </a:lnSpc>
              <a:spcBef>
                <a:spcPts val="0"/>
              </a:spcBef>
              <a:buNone/>
            </a:pPr>
            <a:r>
              <a:rPr lang="en-US" sz="2000" b="1" dirty="0">
                <a:latin typeface="Open Sans"/>
                <a:ea typeface="Open Sans"/>
                <a:cs typeface="Open Sans"/>
              </a:rPr>
              <a:t>U.S. Poverty Free Agents</a:t>
            </a:r>
            <a:endParaRPr lang="en-US" sz="2000" dirty="0">
              <a:latin typeface="Open Sans"/>
              <a:ea typeface="Open Sans"/>
              <a:cs typeface="Open Sans"/>
            </a:endParaRPr>
          </a:p>
          <a:p>
            <a:pPr marL="0" indent="0" algn="ctr">
              <a:lnSpc>
                <a:spcPct val="113999"/>
              </a:lnSpc>
              <a:spcBef>
                <a:spcPts val="0"/>
              </a:spcBef>
              <a:buNone/>
            </a:pPr>
            <a:r>
              <a:rPr lang="en-US" sz="2000" dirty="0">
                <a:latin typeface="Open Sans"/>
                <a:ea typeface="Open Sans"/>
                <a:cs typeface="Open Sans"/>
              </a:rPr>
              <a:t>Tuesday, February 18, 1:00 p.m. and 8:00 p.m. ET</a:t>
            </a:r>
          </a:p>
          <a:p>
            <a:pPr marL="0" indent="0" algn="ctr">
              <a:lnSpc>
                <a:spcPct val="113999"/>
              </a:lnSpc>
              <a:spcBef>
                <a:spcPts val="0"/>
              </a:spcBef>
              <a:spcAft>
                <a:spcPts val="1200"/>
              </a:spcAft>
              <a:buNone/>
            </a:pPr>
            <a:r>
              <a:rPr lang="en-US" sz="2000" dirty="0">
                <a:latin typeface="Open Sans"/>
                <a:ea typeface="Open Sans"/>
                <a:cs typeface="Open Sans"/>
              </a:rPr>
              <a:t>Contact Jos Linn at </a:t>
            </a:r>
            <a:r>
              <a:rPr lang="en-US" sz="2000" dirty="0">
                <a:latin typeface="Open Sans"/>
                <a:ea typeface="Open Sans"/>
                <a:cs typeface="Open Sans"/>
                <a:hlinkClick r:id="rId2"/>
              </a:rPr>
              <a:t>jlinn@results.org</a:t>
            </a:r>
            <a:r>
              <a:rPr lang="en-US" sz="2000" dirty="0">
                <a:latin typeface="Open Sans"/>
                <a:ea typeface="Open Sans"/>
                <a:cs typeface="Open Sans"/>
              </a:rPr>
              <a:t> for information.</a:t>
            </a:r>
            <a:endParaRPr lang="en-US" sz="1800" dirty="0">
              <a:latin typeface="Open Sans"/>
              <a:ea typeface="Open Sans"/>
              <a:cs typeface="Open Sans"/>
            </a:endParaRPr>
          </a:p>
          <a:p>
            <a:pPr marL="0" indent="0" algn="ctr">
              <a:lnSpc>
                <a:spcPct val="112999"/>
              </a:lnSpc>
              <a:spcBef>
                <a:spcPts val="0"/>
              </a:spcBef>
              <a:buNone/>
            </a:pPr>
            <a:r>
              <a:rPr lang="en-US" sz="2000" b="1" dirty="0">
                <a:latin typeface="Open Sans"/>
                <a:ea typeface="Open Sans"/>
                <a:cs typeface="Open Sans"/>
              </a:rPr>
              <a:t>Media Office Hour</a:t>
            </a:r>
          </a:p>
          <a:p>
            <a:pPr marL="0" indent="0" algn="ctr">
              <a:lnSpc>
                <a:spcPct val="112999"/>
              </a:lnSpc>
              <a:spcBef>
                <a:spcPts val="0"/>
              </a:spcBef>
              <a:buNone/>
            </a:pPr>
            <a:r>
              <a:rPr lang="en-US" sz="2000" dirty="0">
                <a:latin typeface="Open Sans"/>
                <a:ea typeface="Open Sans"/>
                <a:cs typeface="Open Sans"/>
              </a:rPr>
              <a:t>Wednesday, February 19, 2:00-3:00 p.m. ET</a:t>
            </a:r>
            <a:endParaRPr lang="en-US" sz="2000" dirty="0"/>
          </a:p>
          <a:p>
            <a:pPr marL="0" indent="0" algn="ctr">
              <a:lnSpc>
                <a:spcPct val="113000"/>
              </a:lnSpc>
              <a:spcBef>
                <a:spcPts val="0"/>
              </a:spcBef>
              <a:spcAft>
                <a:spcPts val="1200"/>
              </a:spcAft>
              <a:buNone/>
            </a:pPr>
            <a:r>
              <a:rPr lang="en-US" sz="2000" dirty="0">
                <a:latin typeface="Open Sans"/>
                <a:ea typeface="Open Sans"/>
                <a:cs typeface="Open Sans"/>
              </a:rPr>
              <a:t>Join at </a:t>
            </a:r>
            <a:r>
              <a:rPr lang="en-US" sz="2000" dirty="0">
                <a:latin typeface="Open Sans"/>
                <a:ea typeface="Open Sans"/>
                <a:cs typeface="Open Sans"/>
                <a:hlinkClick r:id="rId3"/>
              </a:rPr>
              <a:t>https://results.zoom.us/j/93668005494</a:t>
            </a:r>
            <a:r>
              <a:rPr lang="en-US" sz="2000" dirty="0">
                <a:latin typeface="Open Sans"/>
                <a:ea typeface="Open Sans"/>
                <a:cs typeface="Open Sans"/>
              </a:rPr>
              <a:t> or call (312) 626-6799, meeting ID 936 6800 5494. </a:t>
            </a:r>
          </a:p>
          <a:p>
            <a:pPr marL="0" indent="0" algn="ctr">
              <a:lnSpc>
                <a:spcPct val="113999"/>
              </a:lnSpc>
              <a:spcBef>
                <a:spcPts val="0"/>
              </a:spcBef>
              <a:buNone/>
            </a:pPr>
            <a:r>
              <a:rPr lang="en-US" sz="2000" b="1" dirty="0">
                <a:latin typeface="Open Sans"/>
                <a:ea typeface="Open Sans"/>
                <a:cs typeface="Segoe UI"/>
              </a:rPr>
              <a:t>Global Poverty Free Agents</a:t>
            </a:r>
            <a:endParaRPr lang="en-US" sz="2000" dirty="0">
              <a:latin typeface="Open Sans"/>
              <a:ea typeface="Open Sans"/>
              <a:cs typeface="Segoe UI"/>
            </a:endParaRPr>
          </a:p>
          <a:p>
            <a:pPr marL="0" indent="0" algn="ctr">
              <a:lnSpc>
                <a:spcPct val="113999"/>
              </a:lnSpc>
              <a:spcBef>
                <a:spcPts val="0"/>
              </a:spcBef>
              <a:buNone/>
            </a:pPr>
            <a:r>
              <a:rPr lang="en-US" sz="2000" dirty="0">
                <a:latin typeface="Open Sans"/>
                <a:ea typeface="Open Sans"/>
                <a:cs typeface="Segoe UI"/>
              </a:rPr>
              <a:t>Monday, February 24, 7:00 p.m. ET</a:t>
            </a:r>
          </a:p>
          <a:p>
            <a:pPr marL="0" indent="0" algn="ctr">
              <a:lnSpc>
                <a:spcPct val="113999"/>
              </a:lnSpc>
              <a:spcBef>
                <a:spcPts val="0"/>
              </a:spcBef>
              <a:buNone/>
            </a:pPr>
            <a:r>
              <a:rPr lang="en-US" sz="2000" dirty="0">
                <a:latin typeface="Open Sans"/>
                <a:ea typeface="Open Sans"/>
                <a:cs typeface="Segoe UI"/>
              </a:rPr>
              <a:t>Contact Lisa Marchal at </a:t>
            </a:r>
            <a:r>
              <a:rPr lang="en-US" sz="2000" dirty="0">
                <a:latin typeface="Open Sans"/>
                <a:ea typeface="Open Sans"/>
                <a:cs typeface="Segoe UI"/>
                <a:hlinkClick r:id="rId4"/>
              </a:rPr>
              <a:t>lmarchal@results.org</a:t>
            </a:r>
            <a:r>
              <a:rPr lang="en-US" sz="2000" dirty="0">
                <a:latin typeface="Open Sans"/>
                <a:ea typeface="Open Sans"/>
                <a:cs typeface="Segoe UI"/>
              </a:rPr>
              <a:t> for information.</a:t>
            </a:r>
            <a:endParaRPr lang="en-US" sz="2000" dirty="0">
              <a:latin typeface="Open Sans"/>
            </a:endParaRPr>
          </a:p>
          <a:p>
            <a:pPr marL="0" indent="0" algn="ctr">
              <a:lnSpc>
                <a:spcPct val="113999"/>
              </a:lnSpc>
              <a:spcBef>
                <a:spcPts val="0"/>
              </a:spcBef>
              <a:buNone/>
            </a:pPr>
            <a:endParaRPr lang="en-US" sz="1900" dirty="0">
              <a:latin typeface="Open Sans"/>
              <a:ea typeface="Open Sans"/>
              <a:cs typeface="Open Sans"/>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40</a:t>
            </a:fld>
            <a:endParaRPr lang="en-US" dirty="0"/>
          </a:p>
        </p:txBody>
      </p:sp>
    </p:spTree>
    <p:extLst>
      <p:ext uri="{BB962C8B-B14F-4D97-AF65-F5344CB8AC3E}">
        <p14:creationId xmlns:p14="http://schemas.microsoft.com/office/powerpoint/2010/main" val="2998749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CC96CD-8004-E62D-5ED1-F0211122FDC9}"/>
              </a:ext>
            </a:extLst>
          </p:cNvPr>
          <p:cNvSpPr txBox="1"/>
          <p:nvPr/>
        </p:nvSpPr>
        <p:spPr>
          <a:xfrm>
            <a:off x="2282398" y="4582597"/>
            <a:ext cx="4579200" cy="369332"/>
          </a:xfrm>
          <a:prstGeom prst="rect">
            <a:avLst/>
          </a:prstGeom>
          <a:noFill/>
        </p:spPr>
        <p:txBody>
          <a:bodyPr wrap="square">
            <a:sp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results.org/events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2" name="Title 1">
            <a:extLst>
              <a:ext uri="{FF2B5EF4-FFF2-40B4-BE49-F238E27FC236}">
                <a16:creationId xmlns:a16="http://schemas.microsoft.com/office/drawing/2014/main" id="{C214306F-6E9A-E98A-7BC7-DBB8FDB19DFB}"/>
              </a:ext>
            </a:extLst>
          </p:cNvPr>
          <p:cNvSpPr>
            <a:spLocks noGrp="1"/>
          </p:cNvSpPr>
          <p:nvPr>
            <p:ph type="title"/>
          </p:nvPr>
        </p:nvSpPr>
        <p:spPr>
          <a:xfrm>
            <a:off x="871254" y="92624"/>
            <a:ext cx="7401491" cy="693660"/>
          </a:xfrm>
        </p:spPr>
        <p:txBody>
          <a:bodyPr>
            <a:normAutofit/>
          </a:bodyPr>
          <a:lstStyle/>
          <a:p>
            <a:r>
              <a:rPr lang="en-US" sz="3200" dirty="0">
                <a:solidFill>
                  <a:srgbClr val="D50032"/>
                </a:solidFill>
              </a:rPr>
              <a:t>Find events</a:t>
            </a:r>
          </a:p>
        </p:txBody>
      </p:sp>
      <p:sp>
        <p:nvSpPr>
          <p:cNvPr id="3" name="Slide Number Placeholder 2">
            <a:extLst>
              <a:ext uri="{FF2B5EF4-FFF2-40B4-BE49-F238E27FC236}">
                <a16:creationId xmlns:a16="http://schemas.microsoft.com/office/drawing/2014/main" id="{DF42AD57-2A84-C108-451B-BCEFD7395D10}"/>
              </a:ext>
            </a:extLst>
          </p:cNvPr>
          <p:cNvSpPr>
            <a:spLocks noGrp="1"/>
          </p:cNvSpPr>
          <p:nvPr>
            <p:ph type="sldNum" sz="quarter" idx="12"/>
          </p:nvPr>
        </p:nvSpPr>
        <p:spPr/>
        <p:txBody>
          <a:bodyPr/>
          <a:lstStyle/>
          <a:p>
            <a:fld id="{307E6868-079E-1649-B8D1-459B42CE4DE3}" type="slidenum">
              <a:rPr lang="en-US" smtClean="0"/>
              <a:t>41</a:t>
            </a:fld>
            <a:endParaRPr lang="en-US" dirty="0"/>
          </a:p>
        </p:txBody>
      </p:sp>
      <p:pic>
        <p:nvPicPr>
          <p:cNvPr id="9" name="Picture 8">
            <a:extLst>
              <a:ext uri="{FF2B5EF4-FFF2-40B4-BE49-F238E27FC236}">
                <a16:creationId xmlns:a16="http://schemas.microsoft.com/office/drawing/2014/main" id="{A5ACC44B-4145-5BC9-E207-A2765A3574B0}"/>
              </a:ext>
            </a:extLst>
          </p:cNvPr>
          <p:cNvPicPr>
            <a:picLocks noChangeAspect="1"/>
          </p:cNvPicPr>
          <p:nvPr/>
        </p:nvPicPr>
        <p:blipFill>
          <a:blip r:embed="rId3"/>
          <a:stretch>
            <a:fillRect/>
          </a:stretch>
        </p:blipFill>
        <p:spPr>
          <a:xfrm>
            <a:off x="1909770" y="786284"/>
            <a:ext cx="5324460" cy="3696404"/>
          </a:xfrm>
          <a:prstGeom prst="rect">
            <a:avLst/>
          </a:prstGeom>
        </p:spPr>
      </p:pic>
      <p:sp>
        <p:nvSpPr>
          <p:cNvPr id="10" name="Oval 9">
            <a:extLst>
              <a:ext uri="{FF2B5EF4-FFF2-40B4-BE49-F238E27FC236}">
                <a16:creationId xmlns:a16="http://schemas.microsoft.com/office/drawing/2014/main" id="{B389225C-7788-E4BB-4EA2-7BD89C9E2428}"/>
              </a:ext>
              <a:ext uri="{C183D7F6-B498-43B3-948B-1728B52AA6E4}">
                <adec:decorative xmlns:adec="http://schemas.microsoft.com/office/drawing/2017/decorative" val="1"/>
              </a:ext>
            </a:extLst>
          </p:cNvPr>
          <p:cNvSpPr/>
          <p:nvPr/>
        </p:nvSpPr>
        <p:spPr>
          <a:xfrm rot="16200000">
            <a:off x="5077238" y="466484"/>
            <a:ext cx="316619" cy="85189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13806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D0DF0C4-DDF7-BD13-0481-30ADCE380F55}"/>
              </a:ext>
            </a:extLst>
          </p:cNvPr>
          <p:cNvSpPr txBox="1"/>
          <p:nvPr/>
        </p:nvSpPr>
        <p:spPr>
          <a:xfrm>
            <a:off x="2554808" y="4582597"/>
            <a:ext cx="4700521" cy="369332"/>
          </a:xfrm>
          <a:prstGeom prst="rect">
            <a:avLst/>
          </a:prstGeom>
          <a:noFill/>
        </p:spPr>
        <p:txBody>
          <a:bodyPr wrap="square">
            <a:spAutoFit/>
          </a:bodyPr>
          <a:lstStyle/>
          <a:p>
            <a:r>
              <a:rPr lang="en-US" dirty="0">
                <a:latin typeface="Open Sans" panose="020B0606030504020204" pitchFamily="34" charset="0"/>
                <a:ea typeface="Open Sans" panose="020B0606030504020204" pitchFamily="34" charset="0"/>
                <a:cs typeface="Open Sans" panose="020B0606030504020204" pitchFamily="34" charset="0"/>
                <a:hlinkClick r:id="rId2"/>
              </a:rPr>
              <a:t>results.org/volunteers/national-webinars</a:t>
            </a:r>
            <a:r>
              <a:rPr lang="en-US" dirty="0">
                <a:latin typeface="Open Sans" panose="020B0606030504020204" pitchFamily="34" charset="0"/>
                <a:ea typeface="Open Sans" panose="020B0606030504020204" pitchFamily="34" charset="0"/>
                <a:cs typeface="Open Sans" panose="020B0606030504020204" pitchFamily="34" charset="0"/>
              </a:rPr>
              <a:t> </a:t>
            </a:r>
          </a:p>
        </p:txBody>
      </p:sp>
      <p:sp>
        <p:nvSpPr>
          <p:cNvPr id="5" name="Title 4">
            <a:extLst>
              <a:ext uri="{FF2B5EF4-FFF2-40B4-BE49-F238E27FC236}">
                <a16:creationId xmlns:a16="http://schemas.microsoft.com/office/drawing/2014/main" id="{F3AFC8F8-1750-1406-F78E-2CD7EC2BC688}"/>
              </a:ext>
            </a:extLst>
          </p:cNvPr>
          <p:cNvSpPr>
            <a:spLocks noGrp="1"/>
          </p:cNvSpPr>
          <p:nvPr>
            <p:ph type="title"/>
          </p:nvPr>
        </p:nvSpPr>
        <p:spPr>
          <a:xfrm>
            <a:off x="871254" y="60539"/>
            <a:ext cx="7401491" cy="610644"/>
          </a:xfrm>
        </p:spPr>
        <p:txBody>
          <a:bodyPr>
            <a:normAutofit/>
          </a:bodyPr>
          <a:lstStyle/>
          <a:p>
            <a:r>
              <a:rPr lang="en-US" sz="3200" dirty="0">
                <a:solidFill>
                  <a:srgbClr val="D50032"/>
                </a:solidFill>
              </a:rPr>
              <a:t>Find today’s slides</a:t>
            </a:r>
          </a:p>
        </p:txBody>
      </p:sp>
      <p:sp>
        <p:nvSpPr>
          <p:cNvPr id="4" name="Slide Number Placeholder 3">
            <a:extLst>
              <a:ext uri="{FF2B5EF4-FFF2-40B4-BE49-F238E27FC236}">
                <a16:creationId xmlns:a16="http://schemas.microsoft.com/office/drawing/2014/main" id="{5E77078F-1757-2AA7-114A-0F85DBEC585A}"/>
              </a:ext>
            </a:extLst>
          </p:cNvPr>
          <p:cNvSpPr>
            <a:spLocks noGrp="1"/>
          </p:cNvSpPr>
          <p:nvPr>
            <p:ph type="sldNum" sz="quarter" idx="12"/>
          </p:nvPr>
        </p:nvSpPr>
        <p:spPr/>
        <p:txBody>
          <a:bodyPr/>
          <a:lstStyle/>
          <a:p>
            <a:fld id="{307E6868-079E-1649-B8D1-459B42CE4DE3}" type="slidenum">
              <a:rPr lang="en-US" smtClean="0"/>
              <a:t>42</a:t>
            </a:fld>
            <a:endParaRPr lang="en-US" dirty="0"/>
          </a:p>
        </p:txBody>
      </p:sp>
      <p:pic>
        <p:nvPicPr>
          <p:cNvPr id="13" name="Picture 12">
            <a:extLst>
              <a:ext uri="{FF2B5EF4-FFF2-40B4-BE49-F238E27FC236}">
                <a16:creationId xmlns:a16="http://schemas.microsoft.com/office/drawing/2014/main" id="{4D110D19-8FB1-D73D-F34D-2E9FC345E9B6}"/>
              </a:ext>
            </a:extLst>
          </p:cNvPr>
          <p:cNvPicPr>
            <a:picLocks noChangeAspect="1"/>
          </p:cNvPicPr>
          <p:nvPr/>
        </p:nvPicPr>
        <p:blipFill>
          <a:blip r:embed="rId3"/>
          <a:stretch>
            <a:fillRect/>
          </a:stretch>
        </p:blipFill>
        <p:spPr>
          <a:xfrm>
            <a:off x="2234990" y="760361"/>
            <a:ext cx="4674017" cy="3733058"/>
          </a:xfrm>
          <a:prstGeom prst="rect">
            <a:avLst/>
          </a:prstGeom>
        </p:spPr>
      </p:pic>
      <p:sp>
        <p:nvSpPr>
          <p:cNvPr id="14" name="Oval 13">
            <a:extLst>
              <a:ext uri="{FF2B5EF4-FFF2-40B4-BE49-F238E27FC236}">
                <a16:creationId xmlns:a16="http://schemas.microsoft.com/office/drawing/2014/main" id="{066CDC05-8776-9A78-0EEE-29F42B079169}"/>
              </a:ext>
              <a:ext uri="{C183D7F6-B498-43B3-948B-1728B52AA6E4}">
                <adec:decorative xmlns:adec="http://schemas.microsoft.com/office/drawing/2017/decorative" val="1"/>
              </a:ext>
            </a:extLst>
          </p:cNvPr>
          <p:cNvSpPr/>
          <p:nvPr/>
        </p:nvSpPr>
        <p:spPr>
          <a:xfrm rot="16200000">
            <a:off x="4747641" y="710866"/>
            <a:ext cx="314853" cy="773845"/>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3873028-2E8E-598C-F142-A6AF92E392B2}"/>
              </a:ext>
              <a:ext uri="{C183D7F6-B498-43B3-948B-1728B52AA6E4}">
                <adec:decorative xmlns:adec="http://schemas.microsoft.com/office/drawing/2017/decorative" val="1"/>
              </a:ext>
            </a:extLst>
          </p:cNvPr>
          <p:cNvSpPr/>
          <p:nvPr/>
        </p:nvSpPr>
        <p:spPr>
          <a:xfrm rot="16200000">
            <a:off x="3439059" y="2931979"/>
            <a:ext cx="1172501" cy="1514720"/>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04809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2E1-589C-D4A5-FFFB-1ED11C2C1F66}"/>
              </a:ext>
            </a:extLst>
          </p:cNvPr>
          <p:cNvSpPr>
            <a:spLocks noGrp="1"/>
          </p:cNvSpPr>
          <p:nvPr>
            <p:ph type="title"/>
          </p:nvPr>
        </p:nvSpPr>
        <p:spPr>
          <a:xfrm>
            <a:off x="1731027" y="102393"/>
            <a:ext cx="5681946" cy="857250"/>
          </a:xfrm>
        </p:spPr>
        <p:txBody>
          <a:bodyPr>
            <a:normAutofit/>
          </a:bodyPr>
          <a:lstStyle/>
          <a:p>
            <a:r>
              <a:rPr lang="en-US" sz="2400" dirty="0">
                <a:solidFill>
                  <a:srgbClr val="D50032"/>
                </a:solidFill>
                <a:latin typeface="Open Sans"/>
                <a:ea typeface="Open Sans"/>
                <a:cs typeface="Open Sans"/>
              </a:rPr>
              <a:t>Let us know the amazing things </a:t>
            </a:r>
            <a:br>
              <a:rPr lang="en-US" sz="2400" dirty="0">
                <a:solidFill>
                  <a:srgbClr val="D50032"/>
                </a:solidFill>
                <a:latin typeface="Open Sans"/>
                <a:ea typeface="Open Sans"/>
                <a:cs typeface="Open Sans"/>
              </a:rPr>
            </a:br>
            <a:r>
              <a:rPr lang="en-US" sz="2400" dirty="0">
                <a:solidFill>
                  <a:srgbClr val="D50032"/>
                </a:solidFill>
                <a:latin typeface="Open Sans"/>
                <a:ea typeface="Open Sans"/>
                <a:cs typeface="Open Sans"/>
              </a:rPr>
              <a:t>you are doing!</a:t>
            </a:r>
            <a:endParaRPr lang="en-US" sz="2400" dirty="0">
              <a:solidFill>
                <a:srgbClr val="D50032"/>
              </a:solidFill>
            </a:endParaRPr>
          </a:p>
        </p:txBody>
      </p:sp>
      <p:sp>
        <p:nvSpPr>
          <p:cNvPr id="4" name="Slide Number Placeholder 3">
            <a:extLst>
              <a:ext uri="{FF2B5EF4-FFF2-40B4-BE49-F238E27FC236}">
                <a16:creationId xmlns:a16="http://schemas.microsoft.com/office/drawing/2014/main" id="{9136BC31-B410-FDD0-FD3D-D694F4EDC081}"/>
              </a:ext>
            </a:extLst>
          </p:cNvPr>
          <p:cNvSpPr>
            <a:spLocks noGrp="1"/>
          </p:cNvSpPr>
          <p:nvPr>
            <p:ph type="sldNum" sz="quarter" idx="12"/>
          </p:nvPr>
        </p:nvSpPr>
        <p:spPr/>
        <p:txBody>
          <a:bodyPr/>
          <a:lstStyle/>
          <a:p>
            <a:fld id="{307E6868-079E-1649-B8D1-459B42CE4DE3}" type="slidenum">
              <a:rPr lang="en-US" smtClean="0"/>
              <a:t>43</a:t>
            </a:fld>
            <a:endParaRPr lang="en-US" dirty="0"/>
          </a:p>
        </p:txBody>
      </p:sp>
      <p:pic>
        <p:nvPicPr>
          <p:cNvPr id="8" name="Picture 7">
            <a:extLst>
              <a:ext uri="{FF2B5EF4-FFF2-40B4-BE49-F238E27FC236}">
                <a16:creationId xmlns:a16="http://schemas.microsoft.com/office/drawing/2014/main" id="{218EDEA3-0CCE-C8B7-205F-A1C97D1375D3}"/>
              </a:ext>
            </a:extLst>
          </p:cNvPr>
          <p:cNvPicPr>
            <a:picLocks noChangeAspect="1"/>
          </p:cNvPicPr>
          <p:nvPr/>
        </p:nvPicPr>
        <p:blipFill>
          <a:blip r:embed="rId2"/>
          <a:stretch>
            <a:fillRect/>
          </a:stretch>
        </p:blipFill>
        <p:spPr>
          <a:xfrm>
            <a:off x="669600" y="1197769"/>
            <a:ext cx="7811474" cy="2970077"/>
          </a:xfrm>
          <a:prstGeom prst="rect">
            <a:avLst/>
          </a:prstGeom>
        </p:spPr>
      </p:pic>
      <p:sp>
        <p:nvSpPr>
          <p:cNvPr id="10" name="TextBox 9">
            <a:extLst>
              <a:ext uri="{FF2B5EF4-FFF2-40B4-BE49-F238E27FC236}">
                <a16:creationId xmlns:a16="http://schemas.microsoft.com/office/drawing/2014/main" id="{DED650BB-26A8-7DF7-8EB1-B8A6B7AD06D8}"/>
              </a:ext>
            </a:extLst>
          </p:cNvPr>
          <p:cNvSpPr txBox="1"/>
          <p:nvPr/>
        </p:nvSpPr>
        <p:spPr>
          <a:xfrm>
            <a:off x="1474463" y="4405972"/>
            <a:ext cx="6195074" cy="338554"/>
          </a:xfrm>
          <a:prstGeom prst="rect">
            <a:avLst/>
          </a:prstGeom>
          <a:noFill/>
        </p:spPr>
        <p:txBody>
          <a:bodyPr wrap="square">
            <a:spAutoFit/>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hlinkClick r:id="rId3"/>
              </a:rPr>
              <a:t>https://results.org/volunteers/reporting-your-advocacy-actions</a:t>
            </a:r>
            <a:r>
              <a:rPr lang="en-US" sz="1600" dirty="0">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3487921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901050" y="102393"/>
            <a:ext cx="7341900" cy="840806"/>
          </a:xfrm>
        </p:spPr>
        <p:txBody>
          <a:bodyPr>
            <a:noAutofit/>
          </a:bodyPr>
          <a:lstStyle/>
          <a:p>
            <a:pPr>
              <a:lnSpc>
                <a:spcPct val="114000"/>
              </a:lnSpc>
              <a:spcAft>
                <a:spcPts val="600"/>
              </a:spcAft>
            </a:pPr>
            <a:br>
              <a:rPr lang="en-US" sz="2800" b="0" dirty="0">
                <a:latin typeface="Open Sans"/>
                <a:ea typeface="Open Sans"/>
                <a:cs typeface="Open Sans"/>
              </a:rPr>
            </a:br>
            <a:r>
              <a:rPr lang="en-US" sz="2800" dirty="0">
                <a:solidFill>
                  <a:srgbClr val="D50032"/>
                </a:solidFill>
                <a:latin typeface="Open Sans"/>
                <a:ea typeface="Open Sans"/>
                <a:cs typeface="Open Sans"/>
              </a:rPr>
              <a:t>RESULTS Office Closure</a:t>
            </a:r>
            <a:br>
              <a:rPr lang="en-US" sz="2800" b="0" dirty="0">
                <a:latin typeface="Open Sans"/>
                <a:ea typeface="Open Sans"/>
                <a:cs typeface="Open Sans"/>
              </a:rPr>
            </a:br>
            <a:endParaRPr lang="en-US" sz="2800" dirty="0">
              <a:solidFill>
                <a:schemeClr val="tx2"/>
              </a:solidFill>
              <a:latin typeface="Open Sans"/>
              <a:ea typeface="Open Sans"/>
              <a:cs typeface="Open Sans"/>
            </a:endParaRP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44</a:t>
            </a:fld>
            <a:endParaRPr lang="en-US" dirty="0"/>
          </a:p>
        </p:txBody>
      </p:sp>
      <p:sp>
        <p:nvSpPr>
          <p:cNvPr id="5" name="TextBox 4">
            <a:extLst>
              <a:ext uri="{FF2B5EF4-FFF2-40B4-BE49-F238E27FC236}">
                <a16:creationId xmlns:a16="http://schemas.microsoft.com/office/drawing/2014/main" id="{BD7FB0D6-995A-493D-BE56-D6F469B24AE3}"/>
              </a:ext>
            </a:extLst>
          </p:cNvPr>
          <p:cNvSpPr txBox="1"/>
          <p:nvPr/>
        </p:nvSpPr>
        <p:spPr>
          <a:xfrm>
            <a:off x="4010010" y="1386297"/>
            <a:ext cx="4800776" cy="2370905"/>
          </a:xfrm>
          <a:prstGeom prst="rect">
            <a:avLst/>
          </a:prstGeom>
          <a:noFill/>
        </p:spPr>
        <p:txBody>
          <a:bodyPr wrap="square" lIns="91440" tIns="45720" rIns="91440" bIns="45720" anchor="t">
            <a:spAutoFit/>
          </a:bodyPr>
          <a:lstStyle/>
          <a:p>
            <a:pPr algn="ctr">
              <a:lnSpc>
                <a:spcPct val="113999"/>
              </a:lnSpc>
              <a:spcAft>
                <a:spcPts val="1200"/>
              </a:spcAft>
            </a:pPr>
            <a:endParaRPr lang="en-US" sz="2400" b="1" dirty="0">
              <a:latin typeface="Open Sans"/>
              <a:ea typeface="Open Sans"/>
              <a:cs typeface="Open Sans"/>
            </a:endParaRPr>
          </a:p>
          <a:p>
            <a:pPr algn="ctr"/>
            <a:r>
              <a:rPr lang="en-US" sz="3200" b="1" dirty="0">
                <a:latin typeface="Open Sans"/>
                <a:ea typeface="Open Sans"/>
                <a:cs typeface="Open Sans"/>
              </a:rPr>
              <a:t>President's Day</a:t>
            </a:r>
          </a:p>
          <a:p>
            <a:pPr algn="ctr"/>
            <a:r>
              <a:rPr lang="en-US" sz="3200" b="1" dirty="0">
                <a:latin typeface="Open Sans"/>
                <a:ea typeface="Open Sans"/>
                <a:cs typeface="Open Sans"/>
              </a:rPr>
              <a:t>Monday, February 17</a:t>
            </a:r>
            <a:endParaRPr lang="en-US" dirty="0">
              <a:ea typeface="Calibri"/>
              <a:cs typeface="Calibri"/>
            </a:endParaRPr>
          </a:p>
          <a:p>
            <a:pPr algn="ctr">
              <a:lnSpc>
                <a:spcPct val="113999"/>
              </a:lnSpc>
            </a:pPr>
            <a:endParaRPr lang="en-US" sz="2400" dirty="0">
              <a:solidFill>
                <a:schemeClr val="tx2"/>
              </a:solidFill>
              <a:latin typeface="Open Sans"/>
              <a:ea typeface="Open Sans"/>
              <a:cs typeface="Open Sans"/>
            </a:endParaRPr>
          </a:p>
          <a:p>
            <a:pPr algn="ctr">
              <a:lnSpc>
                <a:spcPct val="113999"/>
              </a:lnSpc>
            </a:pPr>
            <a:endParaRPr lang="en-US" dirty="0">
              <a:solidFill>
                <a:schemeClr val="tx2"/>
              </a:solidFill>
              <a:cs typeface="Calibri"/>
            </a:endParaRPr>
          </a:p>
        </p:txBody>
      </p:sp>
      <p:pic>
        <p:nvPicPr>
          <p:cNvPr id="2052" name="Picture 4" descr="a group of presidents carved into the side of a mountain">
            <a:extLst>
              <a:ext uri="{FF2B5EF4-FFF2-40B4-BE49-F238E27FC236}">
                <a16:creationId xmlns:a16="http://schemas.microsoft.com/office/drawing/2014/main" id="{FC27B699-A64E-5EB8-94C1-9C24EF86F7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186" y="1471931"/>
            <a:ext cx="3554894" cy="237090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6330FFA-B438-6F79-8EE3-40B16CEC4F00}"/>
              </a:ext>
            </a:extLst>
          </p:cNvPr>
          <p:cNvSpPr txBox="1"/>
          <p:nvPr/>
        </p:nvSpPr>
        <p:spPr>
          <a:xfrm>
            <a:off x="488196" y="3842836"/>
            <a:ext cx="630301" cy="215444"/>
          </a:xfrm>
          <a:prstGeom prst="rect">
            <a:avLst/>
          </a:prstGeom>
          <a:noFill/>
        </p:spPr>
        <p:txBody>
          <a:bodyPr wrap="non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hlinkClick r:id="rId4"/>
              </a:rPr>
              <a:t>Unsplash</a:t>
            </a:r>
            <a:endParaRPr lang="en-US" sz="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544839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9DFF-9790-84E3-1917-5F77DC5E235B}"/>
              </a:ext>
            </a:extLst>
          </p:cNvPr>
          <p:cNvSpPr>
            <a:spLocks noGrp="1"/>
          </p:cNvSpPr>
          <p:nvPr>
            <p:ph type="title"/>
          </p:nvPr>
        </p:nvSpPr>
        <p:spPr>
          <a:xfrm>
            <a:off x="901050" y="102393"/>
            <a:ext cx="7341900" cy="1093492"/>
          </a:xfrm>
        </p:spPr>
        <p:txBody>
          <a:bodyPr>
            <a:noAutofit/>
          </a:bodyPr>
          <a:lstStyle/>
          <a:p>
            <a:pPr>
              <a:lnSpc>
                <a:spcPct val="114000"/>
              </a:lnSpc>
              <a:spcAft>
                <a:spcPts val="600"/>
              </a:spcAft>
            </a:pPr>
            <a:br>
              <a:rPr lang="en-US" sz="2800" b="0" dirty="0">
                <a:latin typeface="Open Sans"/>
                <a:ea typeface="Open Sans"/>
                <a:cs typeface="Open Sans"/>
              </a:rPr>
            </a:br>
            <a:r>
              <a:rPr lang="en-US" sz="2800" b="0" dirty="0">
                <a:solidFill>
                  <a:schemeClr val="tx1"/>
                </a:solidFill>
                <a:latin typeface="Open Sans"/>
                <a:ea typeface="Open Sans"/>
                <a:cs typeface="Open Sans"/>
              </a:rPr>
              <a:t>Join us for the</a:t>
            </a:r>
            <a:br>
              <a:rPr lang="en-US" sz="2800" dirty="0">
                <a:latin typeface="Open Sans"/>
                <a:ea typeface="Open Sans"/>
                <a:cs typeface="Open Sans"/>
              </a:rPr>
            </a:br>
            <a:r>
              <a:rPr lang="en-US" sz="2800" dirty="0">
                <a:solidFill>
                  <a:schemeClr val="tx2"/>
                </a:solidFill>
                <a:latin typeface="Open Sans"/>
                <a:ea typeface="Open Sans"/>
                <a:cs typeface="Open Sans"/>
              </a:rPr>
              <a:t>March 2025 National Webinar</a:t>
            </a:r>
            <a:br>
              <a:rPr lang="en-US" sz="2800" dirty="0">
                <a:latin typeface="Open Sans"/>
                <a:ea typeface="Open Sans"/>
                <a:cs typeface="Open Sans"/>
              </a:rPr>
            </a:br>
            <a:endParaRPr lang="en-US" sz="2800" dirty="0">
              <a:solidFill>
                <a:schemeClr val="tx1"/>
              </a:solidFill>
              <a:latin typeface="Open Sans"/>
              <a:ea typeface="Open Sans"/>
              <a:cs typeface="Open Sans"/>
            </a:endParaRPr>
          </a:p>
        </p:txBody>
      </p:sp>
      <p:sp>
        <p:nvSpPr>
          <p:cNvPr id="3" name="Slide Number Placeholder 2">
            <a:extLst>
              <a:ext uri="{FF2B5EF4-FFF2-40B4-BE49-F238E27FC236}">
                <a16:creationId xmlns:a16="http://schemas.microsoft.com/office/drawing/2014/main" id="{9F0195A5-34E7-0015-AA2F-2C874ACE6865}"/>
              </a:ext>
            </a:extLst>
          </p:cNvPr>
          <p:cNvSpPr>
            <a:spLocks noGrp="1"/>
          </p:cNvSpPr>
          <p:nvPr>
            <p:ph type="sldNum" sz="quarter" idx="12"/>
          </p:nvPr>
        </p:nvSpPr>
        <p:spPr/>
        <p:txBody>
          <a:bodyPr/>
          <a:lstStyle/>
          <a:p>
            <a:fld id="{307E6868-079E-1649-B8D1-459B42CE4DE3}" type="slidenum">
              <a:rPr lang="en-US" smtClean="0"/>
              <a:t>45</a:t>
            </a:fld>
            <a:endParaRPr lang="en-US" dirty="0"/>
          </a:p>
        </p:txBody>
      </p:sp>
      <p:sp>
        <p:nvSpPr>
          <p:cNvPr id="5" name="TextBox 4">
            <a:extLst>
              <a:ext uri="{FF2B5EF4-FFF2-40B4-BE49-F238E27FC236}">
                <a16:creationId xmlns:a16="http://schemas.microsoft.com/office/drawing/2014/main" id="{BD7FB0D6-995A-493D-BE56-D6F469B24AE3}"/>
              </a:ext>
            </a:extLst>
          </p:cNvPr>
          <p:cNvSpPr txBox="1"/>
          <p:nvPr/>
        </p:nvSpPr>
        <p:spPr>
          <a:xfrm>
            <a:off x="1818068" y="1510466"/>
            <a:ext cx="5801932" cy="2942216"/>
          </a:xfrm>
          <a:prstGeom prst="rect">
            <a:avLst/>
          </a:prstGeom>
          <a:noFill/>
        </p:spPr>
        <p:txBody>
          <a:bodyPr wrap="square" lIns="91440" tIns="45720" rIns="91440" bIns="45720" anchor="t">
            <a:spAutoFit/>
          </a:bodyPr>
          <a:lstStyle/>
          <a:p>
            <a:pPr algn="ctr"/>
            <a:r>
              <a:rPr lang="en-US" sz="3200" b="1" dirty="0">
                <a:latin typeface="Open Sans"/>
                <a:ea typeface="Open Sans"/>
                <a:cs typeface="Open Sans"/>
              </a:rPr>
              <a:t>Saturday, March 1,</a:t>
            </a:r>
            <a:endParaRPr lang="en-US" sz="3200" b="1" dirty="0">
              <a:ea typeface="Calibri"/>
              <a:cs typeface="Calibri"/>
            </a:endParaRPr>
          </a:p>
          <a:p>
            <a:pPr algn="ctr"/>
            <a:r>
              <a:rPr lang="en-US" sz="3200" b="1" dirty="0">
                <a:latin typeface="Open Sans"/>
                <a:ea typeface="Open Sans"/>
                <a:cs typeface="Open Sans"/>
              </a:rPr>
              <a:t>1:00 p.m. ET </a:t>
            </a:r>
          </a:p>
          <a:p>
            <a:pPr algn="ctr"/>
            <a:endParaRPr lang="en-US" sz="2800" dirty="0">
              <a:latin typeface="Open Sans" panose="020B0606030504020204" pitchFamily="34" charset="0"/>
              <a:ea typeface="Open Sans" panose="020B0606030504020204" pitchFamily="34" charset="0"/>
              <a:cs typeface="Open Sans" panose="020B0606030504020204" pitchFamily="34" charset="0"/>
            </a:endParaRPr>
          </a:p>
          <a:p>
            <a:pPr algn="ctr">
              <a:lnSpc>
                <a:spcPct val="113999"/>
              </a:lnSpc>
              <a:spcAft>
                <a:spcPts val="1200"/>
              </a:spcAft>
            </a:pPr>
            <a:r>
              <a:rPr lang="en-US" sz="2800" dirty="0">
                <a:latin typeface="Open Sans"/>
                <a:ea typeface="Open Sans"/>
                <a:cs typeface="Open Sans"/>
              </a:rPr>
              <a:t>Register: </a:t>
            </a:r>
            <a:r>
              <a:rPr lang="en-US" sz="2800" dirty="0">
                <a:solidFill>
                  <a:schemeClr val="tx2"/>
                </a:solidFill>
                <a:latin typeface="Open Sans"/>
                <a:ea typeface="Open Sans"/>
                <a:cs typeface="Open Sans"/>
                <a:hlinkClick r:id="rId3">
                  <a:extLst>
                    <a:ext uri="{A12FA001-AC4F-418D-AE19-62706E023703}">
                      <ahyp:hlinkClr xmlns:ahyp="http://schemas.microsoft.com/office/drawing/2018/hyperlinkcolor" val="tx"/>
                    </a:ext>
                  </a:extLst>
                </a:hlinkClick>
              </a:rPr>
              <a:t>www.tinyurl.com/RESULTS2025</a:t>
            </a:r>
            <a:endParaRPr lang="en-US" sz="3200" dirty="0">
              <a:solidFill>
                <a:schemeClr val="tx2"/>
              </a:solidFill>
              <a:latin typeface="Open Sans"/>
              <a:ea typeface="Open Sans"/>
              <a:cs typeface="Open Sans"/>
            </a:endParaRPr>
          </a:p>
          <a:p>
            <a:pPr algn="ctr">
              <a:lnSpc>
                <a:spcPct val="113999"/>
              </a:lnSpc>
            </a:pPr>
            <a:endParaRPr lang="en-US" dirty="0">
              <a:solidFill>
                <a:schemeClr val="tx2"/>
              </a:solidFill>
              <a:cs typeface="Calibri"/>
            </a:endParaRPr>
          </a:p>
        </p:txBody>
      </p:sp>
    </p:spTree>
    <p:extLst>
      <p:ext uri="{BB962C8B-B14F-4D97-AF65-F5344CB8AC3E}">
        <p14:creationId xmlns:p14="http://schemas.microsoft.com/office/powerpoint/2010/main" val="19781617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red and blue logo with white text&#10;&#10;Description automatically generated">
            <a:extLst>
              <a:ext uri="{FF2B5EF4-FFF2-40B4-BE49-F238E27FC236}">
                <a16:creationId xmlns:a16="http://schemas.microsoft.com/office/drawing/2014/main" id="{8995BFD3-B974-ADCE-CA65-791D90E6C298}"/>
              </a:ext>
            </a:extLst>
          </p:cNvPr>
          <p:cNvPicPr>
            <a:picLocks noGrp="1" noChangeAspect="1"/>
          </p:cNvPicPr>
          <p:nvPr>
            <p:ph idx="1"/>
          </p:nvPr>
        </p:nvPicPr>
        <p:blipFill>
          <a:blip r:embed="rId2"/>
          <a:stretch>
            <a:fillRect/>
          </a:stretch>
        </p:blipFill>
        <p:spPr>
          <a:xfrm>
            <a:off x="2389691" y="276835"/>
            <a:ext cx="4364619" cy="4621361"/>
          </a:xfrm>
        </p:spPr>
      </p:pic>
    </p:spTree>
    <p:extLst>
      <p:ext uri="{BB962C8B-B14F-4D97-AF65-F5344CB8AC3E}">
        <p14:creationId xmlns:p14="http://schemas.microsoft.com/office/powerpoint/2010/main" val="13315916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6D8333-46A7-C575-51E7-71D27CB7A03E}"/>
              </a:ext>
            </a:extLst>
          </p:cNvPr>
          <p:cNvSpPr>
            <a:spLocks noGrp="1"/>
          </p:cNvSpPr>
          <p:nvPr>
            <p:ph type="title" idx="4294967295"/>
          </p:nvPr>
        </p:nvSpPr>
        <p:spPr>
          <a:xfrm>
            <a:off x="457200" y="5143500"/>
            <a:ext cx="8229600" cy="857250"/>
          </a:xfrm>
        </p:spPr>
        <p:txBody>
          <a:bodyPr vert="horz" lIns="91440" tIns="45720" rIns="91440" bIns="45720" rtlCol="0" anchor="t">
            <a:normAutofit fontScale="90000"/>
          </a:bodyPr>
          <a:lstStyle/>
          <a:p>
            <a:r>
              <a:rPr lang="en-US" dirty="0"/>
              <a:t>RESULTS website and social media</a:t>
            </a:r>
          </a:p>
        </p:txBody>
      </p:sp>
    </p:spTree>
    <p:extLst>
      <p:ext uri="{BB962C8B-B14F-4D97-AF65-F5344CB8AC3E}">
        <p14:creationId xmlns:p14="http://schemas.microsoft.com/office/powerpoint/2010/main" val="282620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5E886-FE87-6255-EE11-34CD06E1C6F1}"/>
              </a:ext>
            </a:extLst>
          </p:cNvPr>
          <p:cNvSpPr>
            <a:spLocks noGrp="1"/>
          </p:cNvSpPr>
          <p:nvPr>
            <p:ph type="title"/>
          </p:nvPr>
        </p:nvSpPr>
        <p:spPr/>
        <p:txBody>
          <a:bodyPr>
            <a:normAutofit/>
          </a:bodyPr>
          <a:lstStyle/>
          <a:p>
            <a:r>
              <a:rPr lang="en-US" dirty="0">
                <a:latin typeface="Open Sans"/>
                <a:ea typeface="Open Sans"/>
                <a:cs typeface="Open Sans"/>
              </a:rPr>
              <a:t>Global Poverty Campaigns</a:t>
            </a:r>
            <a:endParaRPr lang="en-US" dirty="0"/>
          </a:p>
        </p:txBody>
      </p:sp>
    </p:spTree>
    <p:extLst>
      <p:ext uri="{BB962C8B-B14F-4D97-AF65-F5344CB8AC3E}">
        <p14:creationId xmlns:p14="http://schemas.microsoft.com/office/powerpoint/2010/main" val="1135436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A0D6E-1B5E-F887-0E49-C348030DBF5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5E56F0D-9BAA-A4EB-501A-DF62E9C9F89A}"/>
              </a:ext>
            </a:extLst>
          </p:cNvPr>
          <p:cNvSpPr>
            <a:spLocks noGrp="1"/>
          </p:cNvSpPr>
          <p:nvPr>
            <p:ph type="title"/>
          </p:nvPr>
        </p:nvSpPr>
        <p:spPr>
          <a:xfrm>
            <a:off x="871254" y="83698"/>
            <a:ext cx="7401491" cy="857250"/>
          </a:xfrm>
        </p:spPr>
        <p:txBody>
          <a:bodyPr/>
          <a:lstStyle/>
          <a:p>
            <a:r>
              <a:rPr lang="en-US" dirty="0">
                <a:solidFill>
                  <a:srgbClr val="D50032"/>
                </a:solidFill>
                <a:latin typeface="Open Sans"/>
                <a:ea typeface="Open Sans"/>
                <a:cs typeface="Open Sans"/>
              </a:rPr>
              <a:t>Campaign Updates</a:t>
            </a:r>
          </a:p>
        </p:txBody>
      </p:sp>
      <p:sp>
        <p:nvSpPr>
          <p:cNvPr id="6" name="Slide Number Placeholder 5">
            <a:extLst>
              <a:ext uri="{FF2B5EF4-FFF2-40B4-BE49-F238E27FC236}">
                <a16:creationId xmlns:a16="http://schemas.microsoft.com/office/drawing/2014/main" id="{F3D546C9-EE8F-97AA-8CA2-432D30B57A16}"/>
              </a:ext>
            </a:extLst>
          </p:cNvPr>
          <p:cNvSpPr>
            <a:spLocks noGrp="1"/>
          </p:cNvSpPr>
          <p:nvPr>
            <p:ph type="sldNum" sz="quarter" idx="12"/>
          </p:nvPr>
        </p:nvSpPr>
        <p:spPr/>
        <p:txBody>
          <a:bodyPr/>
          <a:lstStyle/>
          <a:p>
            <a:fld id="{307E6868-079E-1649-B8D1-459B42CE4DE3}" type="slidenum">
              <a:rPr lang="en-US" smtClean="0"/>
              <a:t>6</a:t>
            </a:fld>
            <a:endParaRPr lang="en-US" dirty="0"/>
          </a:p>
        </p:txBody>
      </p:sp>
      <p:sp>
        <p:nvSpPr>
          <p:cNvPr id="2" name="Title 1">
            <a:extLst>
              <a:ext uri="{FF2B5EF4-FFF2-40B4-BE49-F238E27FC236}">
                <a16:creationId xmlns:a16="http://schemas.microsoft.com/office/drawing/2014/main" id="{843B5F2B-F512-FDD9-A737-D3CC474DBEFA}"/>
              </a:ext>
            </a:extLst>
          </p:cNvPr>
          <p:cNvSpPr>
            <a:spLocks noGrp="1"/>
          </p:cNvSpPr>
          <p:nvPr/>
        </p:nvSpPr>
        <p:spPr>
          <a:xfrm>
            <a:off x="4415570" y="1915598"/>
            <a:ext cx="3297600" cy="131230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15570" algn="l">
              <a:lnSpc>
                <a:spcPct val="114000"/>
              </a:lnSpc>
            </a:pPr>
            <a:br>
              <a:rPr lang="en-US" sz="1600" dirty="0">
                <a:latin typeface="Open Sans"/>
              </a:rPr>
            </a:br>
            <a:r>
              <a:rPr lang="en-US" sz="2000" b="1" dirty="0">
                <a:latin typeface="Open Sans"/>
                <a:ea typeface="Open Sans"/>
                <a:cs typeface="Open Sans"/>
              </a:rPr>
              <a:t>Crickett Nicovich</a:t>
            </a:r>
            <a:br>
              <a:rPr lang="en-US" sz="2000" b="1" dirty="0">
                <a:latin typeface="Open Sans"/>
              </a:rPr>
            </a:br>
            <a:r>
              <a:rPr lang="en-US" sz="2000" dirty="0">
                <a:latin typeface="Open Sans"/>
                <a:ea typeface="Open Sans"/>
                <a:cs typeface="Open Sans"/>
              </a:rPr>
              <a:t>Director, Policy and Government Affairs</a:t>
            </a:r>
          </a:p>
          <a:p>
            <a:pPr marL="115570" algn="l">
              <a:lnSpc>
                <a:spcPct val="113999"/>
              </a:lnSpc>
            </a:pPr>
            <a:r>
              <a:rPr lang="en-US" sz="2000" dirty="0">
                <a:latin typeface="Open Sans"/>
                <a:ea typeface="Open Sans"/>
                <a:cs typeface="Open Sans"/>
                <a:hlinkClick r:id="rId3"/>
              </a:rPr>
              <a:t>cnicovich@results.org</a:t>
            </a:r>
            <a:endParaRPr lang="en-US" sz="2000" dirty="0">
              <a:latin typeface="Open Sans"/>
              <a:ea typeface="Open Sans"/>
              <a:cs typeface="Open Sans"/>
            </a:endParaRPr>
          </a:p>
        </p:txBody>
      </p:sp>
      <p:sp>
        <p:nvSpPr>
          <p:cNvPr id="5"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7"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3" name="AutoShape 2" descr="TaShon Thomas">
            <a:extLst>
              <a:ext uri="{FF2B5EF4-FFF2-40B4-BE49-F238E27FC236}">
                <a16:creationId xmlns:a16="http://schemas.microsoft.com/office/drawing/2014/main" id="{A53D8A26-FAA4-4FD0-7950-CC8257A83328}"/>
              </a:ext>
            </a:extLst>
          </p:cNvPr>
          <p:cNvSpPr>
            <a:spLocks noChangeAspect="1" noChangeArrowheads="1"/>
          </p:cNvSpPr>
          <p:nvPr/>
        </p:nvSpPr>
        <p:spPr bwMode="auto">
          <a:xfrm>
            <a:off x="4876800" y="28765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8" name="Picture 7" descr="A person in a green shirt&#10;&#10;Description automatically generated">
            <a:extLst>
              <a:ext uri="{FF2B5EF4-FFF2-40B4-BE49-F238E27FC236}">
                <a16:creationId xmlns:a16="http://schemas.microsoft.com/office/drawing/2014/main" id="{CD30E17A-EB5E-B001-06F7-BA335971D0C7}"/>
              </a:ext>
            </a:extLst>
          </p:cNvPr>
          <p:cNvPicPr>
            <a:picLocks noChangeAspect="1"/>
          </p:cNvPicPr>
          <p:nvPr/>
        </p:nvPicPr>
        <p:blipFill>
          <a:blip r:embed="rId4"/>
          <a:stretch>
            <a:fillRect/>
          </a:stretch>
        </p:blipFill>
        <p:spPr>
          <a:xfrm>
            <a:off x="1812315" y="1421424"/>
            <a:ext cx="2603255" cy="2615711"/>
          </a:xfrm>
          <a:prstGeom prst="rect">
            <a:avLst/>
          </a:prstGeom>
        </p:spPr>
      </p:pic>
    </p:spTree>
    <p:extLst>
      <p:ext uri="{BB962C8B-B14F-4D97-AF65-F5344CB8AC3E}">
        <p14:creationId xmlns:p14="http://schemas.microsoft.com/office/powerpoint/2010/main" val="338202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020C-D3BC-DD43-FD9C-BF6D63156AE6}"/>
              </a:ext>
            </a:extLst>
          </p:cNvPr>
          <p:cNvSpPr>
            <a:spLocks noGrp="1"/>
          </p:cNvSpPr>
          <p:nvPr>
            <p:ph type="title"/>
          </p:nvPr>
        </p:nvSpPr>
        <p:spPr>
          <a:xfrm>
            <a:off x="871254" y="97466"/>
            <a:ext cx="7401491" cy="857250"/>
          </a:xfrm>
        </p:spPr>
        <p:txBody>
          <a:bodyPr/>
          <a:lstStyle/>
          <a:p>
            <a:r>
              <a:rPr lang="en-US" dirty="0">
                <a:solidFill>
                  <a:srgbClr val="D50032"/>
                </a:solidFill>
                <a:latin typeface="Open Sans"/>
                <a:ea typeface="Open Sans"/>
                <a:cs typeface="Open Sans"/>
              </a:rPr>
              <a:t>Foreign Aid Stop-Work Order</a:t>
            </a:r>
            <a:endParaRPr lang="en-US" dirty="0">
              <a:solidFill>
                <a:srgbClr val="D50032"/>
              </a:solidFill>
            </a:endParaRPr>
          </a:p>
        </p:txBody>
      </p:sp>
      <p:sp>
        <p:nvSpPr>
          <p:cNvPr id="3" name="Content Placeholder 2">
            <a:extLst>
              <a:ext uri="{FF2B5EF4-FFF2-40B4-BE49-F238E27FC236}">
                <a16:creationId xmlns:a16="http://schemas.microsoft.com/office/drawing/2014/main" id="{F2C52522-E268-E847-4B63-CF8916E6950B}"/>
              </a:ext>
            </a:extLst>
          </p:cNvPr>
          <p:cNvSpPr>
            <a:spLocks noGrp="1"/>
          </p:cNvSpPr>
          <p:nvPr>
            <p:ph idx="1"/>
          </p:nvPr>
        </p:nvSpPr>
        <p:spPr>
          <a:xfrm>
            <a:off x="457200" y="1286986"/>
            <a:ext cx="8229600" cy="3759048"/>
          </a:xfrm>
        </p:spPr>
        <p:txBody>
          <a:bodyPr vert="horz" lIns="91440" tIns="45720" rIns="91440" bIns="45720" rtlCol="0" anchor="t">
            <a:normAutofit lnSpcReduction="10000"/>
          </a:bodyPr>
          <a:lstStyle/>
          <a:p>
            <a:pPr>
              <a:lnSpc>
                <a:spcPct val="110000"/>
              </a:lnSpc>
              <a:spcBef>
                <a:spcPts val="1400"/>
              </a:spcBef>
            </a:pPr>
            <a:r>
              <a:rPr lang="en-US" dirty="0">
                <a:latin typeface="Open Sans"/>
                <a:ea typeface="Open Sans"/>
                <a:cs typeface="Open Sans"/>
              </a:rPr>
              <a:t>Jan. 24 – Administration froze almost all foreign assistance for 90 days, and sent "stop-work" orders to State and USAID</a:t>
            </a:r>
            <a:endParaRPr lang="en-US" dirty="0"/>
          </a:p>
          <a:p>
            <a:pPr>
              <a:lnSpc>
                <a:spcPct val="110000"/>
              </a:lnSpc>
              <a:spcBef>
                <a:spcPts val="1400"/>
              </a:spcBef>
            </a:pPr>
            <a:r>
              <a:rPr lang="en-US" dirty="0">
                <a:latin typeface="Open Sans"/>
                <a:ea typeface="Open Sans"/>
                <a:cs typeface="Open Sans"/>
              </a:rPr>
              <a:t>Catastrophic effects: life-saving programs unable to provide medicine and nutrition, education programs shut down, health workers lost jobs</a:t>
            </a:r>
          </a:p>
        </p:txBody>
      </p:sp>
      <p:sp>
        <p:nvSpPr>
          <p:cNvPr id="5" name="Slide Number Placeholder 4">
            <a:extLst>
              <a:ext uri="{FF2B5EF4-FFF2-40B4-BE49-F238E27FC236}">
                <a16:creationId xmlns:a16="http://schemas.microsoft.com/office/drawing/2014/main" id="{9D404633-D253-6C93-9DDD-C2671CFA8833}"/>
              </a:ext>
            </a:extLst>
          </p:cNvPr>
          <p:cNvSpPr>
            <a:spLocks noGrp="1"/>
          </p:cNvSpPr>
          <p:nvPr>
            <p:ph type="sldNum" sz="quarter" idx="12"/>
          </p:nvPr>
        </p:nvSpPr>
        <p:spPr/>
        <p:txBody>
          <a:bodyPr/>
          <a:lstStyle/>
          <a:p>
            <a:fld id="{307E6868-079E-1649-B8D1-459B42CE4DE3}" type="slidenum">
              <a:rPr lang="en-US" smtClean="0"/>
              <a:t>7</a:t>
            </a:fld>
            <a:endParaRPr lang="en-US" dirty="0"/>
          </a:p>
        </p:txBody>
      </p:sp>
    </p:spTree>
    <p:extLst>
      <p:ext uri="{BB962C8B-B14F-4D97-AF65-F5344CB8AC3E}">
        <p14:creationId xmlns:p14="http://schemas.microsoft.com/office/powerpoint/2010/main" val="435184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BC5F4-24AF-F975-83AE-9A777A198F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C4CC4E-3672-8BCF-1C17-0B806BBD712F}"/>
              </a:ext>
            </a:extLst>
          </p:cNvPr>
          <p:cNvSpPr>
            <a:spLocks noGrp="1"/>
          </p:cNvSpPr>
          <p:nvPr>
            <p:ph type="title"/>
          </p:nvPr>
        </p:nvSpPr>
        <p:spPr>
          <a:xfrm>
            <a:off x="871254" y="99019"/>
            <a:ext cx="7401491" cy="857250"/>
          </a:xfrm>
        </p:spPr>
        <p:txBody>
          <a:bodyPr/>
          <a:lstStyle/>
          <a:p>
            <a:r>
              <a:rPr lang="en-US" dirty="0">
                <a:solidFill>
                  <a:srgbClr val="D50032"/>
                </a:solidFill>
                <a:latin typeface="Open Sans"/>
                <a:ea typeface="Open Sans"/>
                <a:cs typeface="Open Sans"/>
              </a:rPr>
              <a:t>Foreign Aid Stop-Work Order</a:t>
            </a:r>
            <a:endParaRPr lang="en-US" dirty="0">
              <a:solidFill>
                <a:srgbClr val="D50032"/>
              </a:solidFill>
            </a:endParaRPr>
          </a:p>
        </p:txBody>
      </p:sp>
      <p:sp>
        <p:nvSpPr>
          <p:cNvPr id="3" name="Content Placeholder 2">
            <a:extLst>
              <a:ext uri="{FF2B5EF4-FFF2-40B4-BE49-F238E27FC236}">
                <a16:creationId xmlns:a16="http://schemas.microsoft.com/office/drawing/2014/main" id="{5F9A95AC-D733-FB24-CFDE-14C6A2077412}"/>
              </a:ext>
            </a:extLst>
          </p:cNvPr>
          <p:cNvSpPr>
            <a:spLocks noGrp="1"/>
          </p:cNvSpPr>
          <p:nvPr>
            <p:ph idx="1"/>
          </p:nvPr>
        </p:nvSpPr>
        <p:spPr>
          <a:xfrm>
            <a:off x="457200" y="1286986"/>
            <a:ext cx="8229600" cy="3650661"/>
          </a:xfrm>
        </p:spPr>
        <p:txBody>
          <a:bodyPr vert="horz" lIns="91440" tIns="45720" rIns="91440" bIns="45720" rtlCol="0" anchor="t">
            <a:normAutofit/>
          </a:bodyPr>
          <a:lstStyle/>
          <a:p>
            <a:pPr>
              <a:spcBef>
                <a:spcPts val="1400"/>
              </a:spcBef>
            </a:pPr>
            <a:r>
              <a:rPr lang="en-US" dirty="0">
                <a:latin typeface="Open Sans"/>
                <a:ea typeface="Open Sans"/>
                <a:cs typeface="Open Sans"/>
              </a:rPr>
              <a:t>Goes against Congress, who appropriated funding for these programs</a:t>
            </a:r>
          </a:p>
          <a:p>
            <a:pPr>
              <a:spcBef>
                <a:spcPts val="1400"/>
              </a:spcBef>
            </a:pPr>
            <a:r>
              <a:rPr lang="en-US" dirty="0">
                <a:latin typeface="Open Sans"/>
                <a:ea typeface="Open Sans"/>
                <a:cs typeface="Open Sans"/>
              </a:rPr>
              <a:t>Jan. 28 – Waiver for "life-saving humanitarian assistance"</a:t>
            </a:r>
            <a:endParaRPr lang="en-US" dirty="0"/>
          </a:p>
          <a:p>
            <a:pPr lvl="1">
              <a:spcBef>
                <a:spcPts val="1400"/>
              </a:spcBef>
            </a:pPr>
            <a:r>
              <a:rPr lang="en-US" sz="3000" dirty="0">
                <a:latin typeface="Open Sans"/>
                <a:ea typeface="Open Sans"/>
                <a:cs typeface="Open Sans"/>
              </a:rPr>
              <a:t>Unclear if this covers all global health programs</a:t>
            </a:r>
          </a:p>
          <a:p>
            <a:endParaRPr lang="en-US" dirty="0">
              <a:latin typeface="Open Sans"/>
              <a:ea typeface="Open Sans"/>
              <a:cs typeface="Open Sans"/>
            </a:endParaRPr>
          </a:p>
        </p:txBody>
      </p:sp>
      <p:sp>
        <p:nvSpPr>
          <p:cNvPr id="5" name="Slide Number Placeholder 4">
            <a:extLst>
              <a:ext uri="{FF2B5EF4-FFF2-40B4-BE49-F238E27FC236}">
                <a16:creationId xmlns:a16="http://schemas.microsoft.com/office/drawing/2014/main" id="{A3568B47-D37E-B361-1F53-E3C84D701124}"/>
              </a:ext>
            </a:extLst>
          </p:cNvPr>
          <p:cNvSpPr>
            <a:spLocks noGrp="1"/>
          </p:cNvSpPr>
          <p:nvPr>
            <p:ph type="sldNum" sz="quarter" idx="12"/>
          </p:nvPr>
        </p:nvSpPr>
        <p:spPr/>
        <p:txBody>
          <a:bodyPr/>
          <a:lstStyle/>
          <a:p>
            <a:fld id="{307E6868-079E-1649-B8D1-459B42CE4DE3}" type="slidenum">
              <a:rPr lang="en-US" smtClean="0"/>
              <a:t>8</a:t>
            </a:fld>
            <a:endParaRPr lang="en-US" dirty="0"/>
          </a:p>
        </p:txBody>
      </p:sp>
    </p:spTree>
    <p:extLst>
      <p:ext uri="{BB962C8B-B14F-4D97-AF65-F5344CB8AC3E}">
        <p14:creationId xmlns:p14="http://schemas.microsoft.com/office/powerpoint/2010/main" val="1553243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1230E-1796-2B88-4DBE-312864A7E1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E8D731-FC49-0A4F-B6BC-57E56EDD34FE}"/>
              </a:ext>
            </a:extLst>
          </p:cNvPr>
          <p:cNvSpPr>
            <a:spLocks noGrp="1"/>
          </p:cNvSpPr>
          <p:nvPr>
            <p:ph type="title"/>
          </p:nvPr>
        </p:nvSpPr>
        <p:spPr>
          <a:xfrm>
            <a:off x="871254" y="87248"/>
            <a:ext cx="7401491" cy="857250"/>
          </a:xfrm>
        </p:spPr>
        <p:txBody>
          <a:bodyPr anchor="ctr">
            <a:normAutofit/>
          </a:bodyPr>
          <a:lstStyle/>
          <a:p>
            <a:r>
              <a:rPr lang="en-US" dirty="0">
                <a:solidFill>
                  <a:srgbClr val="D50032"/>
                </a:solidFill>
              </a:rPr>
              <a:t>What you can do</a:t>
            </a:r>
          </a:p>
        </p:txBody>
      </p:sp>
      <p:sp>
        <p:nvSpPr>
          <p:cNvPr id="3" name="Content Placeholder 2">
            <a:extLst>
              <a:ext uri="{FF2B5EF4-FFF2-40B4-BE49-F238E27FC236}">
                <a16:creationId xmlns:a16="http://schemas.microsoft.com/office/drawing/2014/main" id="{01653B0C-4266-7424-B124-B6281E974BE1}"/>
              </a:ext>
            </a:extLst>
          </p:cNvPr>
          <p:cNvSpPr>
            <a:spLocks noGrp="1"/>
          </p:cNvSpPr>
          <p:nvPr>
            <p:ph sz="half" idx="1"/>
          </p:nvPr>
        </p:nvSpPr>
        <p:spPr>
          <a:xfrm>
            <a:off x="457200" y="1034125"/>
            <a:ext cx="4595247" cy="3733138"/>
          </a:xfrm>
        </p:spPr>
        <p:txBody>
          <a:bodyPr vert="horz" lIns="91440" tIns="45720" rIns="91440" bIns="45720" rtlCol="0" anchor="t">
            <a:normAutofit fontScale="92500" lnSpcReduction="10000"/>
          </a:bodyPr>
          <a:lstStyle/>
          <a:p>
            <a:pPr>
              <a:lnSpc>
                <a:spcPct val="114000"/>
              </a:lnSpc>
              <a:spcBef>
                <a:spcPts val="1400"/>
              </a:spcBef>
            </a:pPr>
            <a:r>
              <a:rPr lang="en-US" b="1" dirty="0">
                <a:latin typeface="Open Sans"/>
                <a:ea typeface="Open Sans"/>
                <a:cs typeface="Open Sans"/>
                <a:hlinkClick r:id="rId2"/>
              </a:rPr>
              <a:t>Tell your members of Congress</a:t>
            </a:r>
            <a:r>
              <a:rPr lang="en-US" dirty="0">
                <a:latin typeface="Open Sans"/>
                <a:ea typeface="Open Sans"/>
                <a:cs typeface="Open Sans"/>
              </a:rPr>
              <a:t> to publicly oppose the stop-work order</a:t>
            </a:r>
            <a:endParaRPr lang="en-US" dirty="0"/>
          </a:p>
          <a:p>
            <a:pPr>
              <a:lnSpc>
                <a:spcPct val="114000"/>
              </a:lnSpc>
              <a:spcBef>
                <a:spcPts val="1400"/>
              </a:spcBef>
            </a:pPr>
            <a:r>
              <a:rPr lang="en-US" b="1" dirty="0">
                <a:latin typeface="Open Sans"/>
                <a:ea typeface="Open Sans"/>
                <a:cs typeface="Open Sans"/>
                <a:hlinkClick r:id="rId3"/>
              </a:rPr>
              <a:t>Submit a letter to the editor</a:t>
            </a:r>
            <a:r>
              <a:rPr lang="en-US" dirty="0">
                <a:latin typeface="Open Sans"/>
                <a:ea typeface="Open Sans"/>
                <a:cs typeface="Open Sans"/>
              </a:rPr>
              <a:t> urging Congress to oppose the stop-work order</a:t>
            </a:r>
          </a:p>
        </p:txBody>
      </p:sp>
      <p:pic>
        <p:nvPicPr>
          <p:cNvPr id="4" name="Picture 3">
            <a:extLst>
              <a:ext uri="{FF2B5EF4-FFF2-40B4-BE49-F238E27FC236}">
                <a16:creationId xmlns:a16="http://schemas.microsoft.com/office/drawing/2014/main" id="{F2B39069-6E9A-92B8-CBE8-E1AE6FD19F88}"/>
              </a:ext>
              <a:ext uri="{C183D7F6-B498-43B3-948B-1728B52AA6E4}">
                <adec:decorative xmlns:adec="http://schemas.microsoft.com/office/drawing/2017/decorative" val="1"/>
              </a:ext>
            </a:extLst>
          </p:cNvPr>
          <p:cNvPicPr>
            <a:picLocks noChangeAspect="1"/>
          </p:cNvPicPr>
          <p:nvPr/>
        </p:nvPicPr>
        <p:blipFill>
          <a:blip r:embed="rId4"/>
          <a:srcRect l="73" r="-4" b="-3"/>
          <a:stretch/>
        </p:blipFill>
        <p:spPr>
          <a:xfrm>
            <a:off x="5314950" y="1559984"/>
            <a:ext cx="3371850" cy="2833556"/>
          </a:xfrm>
          <a:prstGeom prst="rect">
            <a:avLst/>
          </a:prstGeom>
          <a:noFill/>
        </p:spPr>
      </p:pic>
      <p:sp>
        <p:nvSpPr>
          <p:cNvPr id="5" name="Slide Number Placeholder 4">
            <a:extLst>
              <a:ext uri="{FF2B5EF4-FFF2-40B4-BE49-F238E27FC236}">
                <a16:creationId xmlns:a16="http://schemas.microsoft.com/office/drawing/2014/main" id="{7C8D16ED-228E-5BDF-68DA-0572766D0C59}"/>
              </a:ext>
            </a:extLst>
          </p:cNvPr>
          <p:cNvSpPr>
            <a:spLocks noGrp="1"/>
          </p:cNvSpPr>
          <p:nvPr>
            <p:ph type="sldNum" sz="quarter" idx="12"/>
          </p:nvPr>
        </p:nvSpPr>
        <p:spPr>
          <a:xfrm>
            <a:off x="6553200" y="4767263"/>
            <a:ext cx="2133600" cy="273844"/>
          </a:xfrm>
        </p:spPr>
        <p:txBody>
          <a:bodyPr anchor="ctr">
            <a:normAutofit/>
          </a:bodyPr>
          <a:lstStyle/>
          <a:p>
            <a:pPr>
              <a:spcAft>
                <a:spcPts val="600"/>
              </a:spcAft>
            </a:pPr>
            <a:fld id="{307E6868-079E-1649-B8D1-459B42CE4DE3}" type="slidenum">
              <a:rPr lang="en-US" smtClean="0"/>
              <a:pPr>
                <a:spcAft>
                  <a:spcPts val="600"/>
                </a:spcAft>
              </a:pPr>
              <a:t>9</a:t>
            </a:fld>
            <a:endParaRPr lang="en-US" dirty="0"/>
          </a:p>
        </p:txBody>
      </p:sp>
    </p:spTree>
    <p:extLst>
      <p:ext uri="{BB962C8B-B14F-4D97-AF65-F5344CB8AC3E}">
        <p14:creationId xmlns:p14="http://schemas.microsoft.com/office/powerpoint/2010/main" val="698375353"/>
      </p:ext>
    </p:extLst>
  </p:cSld>
  <p:clrMapOvr>
    <a:masterClrMapping/>
  </p:clrMapOvr>
</p:sld>
</file>

<file path=ppt/theme/theme1.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2.xml><?xml version="1.0" encoding="utf-8"?>
<a:theme xmlns:a="http://schemas.openxmlformats.org/drawingml/2006/main" name="Office Theme">
  <a:themeElements>
    <a:clrScheme name="Custom 22">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3.xml><?xml version="1.0" encoding="utf-8"?>
<a:theme xmlns:a="http://schemas.openxmlformats.org/drawingml/2006/main" name="1_Office Theme">
  <a:themeElements>
    <a:clrScheme name="Custom 21">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8" ma:contentTypeDescription="Create a new document." ma:contentTypeScope="" ma:versionID="4e3a095056cbc647488b2aae7bec3b94">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79a49d860809050e24982209b37b4086"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BA9405-82FB-4F62-A882-ED357F744997}">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2C1E52F1-4951-4DD9-BF95-3E463086C528}">
  <ds:schemaRefs>
    <ds:schemaRef ds:uri="http://purl.org/dc/elements/1.1/"/>
    <ds:schemaRef ds:uri="http://www.w3.org/XML/1998/namespace"/>
    <ds:schemaRef ds:uri="http://purl.org/dc/dcmityp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ef035fee-706e-4acb-9a43-6ee1a9ecef89"/>
    <ds:schemaRef ds:uri="e1541ae8-567d-462c-9e78-c3b0dfdaed9d"/>
    <ds:schemaRef ds:uri="http://schemas.microsoft.com/office/2006/metadata/properties"/>
  </ds:schemaRefs>
</ds:datastoreItem>
</file>

<file path=customXml/itemProps3.xml><?xml version="1.0" encoding="utf-8"?>
<ds:datastoreItem xmlns:ds="http://schemas.openxmlformats.org/officeDocument/2006/customXml" ds:itemID="{58D3BFE3-120A-4D0C-8A41-240C296CE0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 Rebrand PowerPoint Template- YMG copy</Template>
  <TotalTime>0</TotalTime>
  <Words>1789</Words>
  <Application>Microsoft Office PowerPoint</Application>
  <PresentationFormat>On-screen Show (16:9)</PresentationFormat>
  <Paragraphs>295</Paragraphs>
  <Slides>47</Slides>
  <Notes>5</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47</vt:i4>
      </vt:variant>
    </vt:vector>
  </HeadingPairs>
  <TitlesOfParts>
    <vt:vector size="59" baseType="lpstr">
      <vt:lpstr>Aptos</vt:lpstr>
      <vt:lpstr>Aptos Display</vt:lpstr>
      <vt:lpstr>Arial</vt:lpstr>
      <vt:lpstr>Calibri</vt:lpstr>
      <vt:lpstr>Courier New</vt:lpstr>
      <vt:lpstr>Open Sans</vt:lpstr>
      <vt:lpstr>Segoe UI</vt:lpstr>
      <vt:lpstr>Wingdings</vt:lpstr>
      <vt:lpstr>Custom Design</vt:lpstr>
      <vt:lpstr>Office Theme</vt:lpstr>
      <vt:lpstr>1_Office Theme</vt:lpstr>
      <vt:lpstr>Office Theme</vt:lpstr>
      <vt:lpstr>RESULTS National Webinar February 1, 2025 Welcome!</vt:lpstr>
      <vt:lpstr>Our Values</vt:lpstr>
      <vt:lpstr>Welcome!</vt:lpstr>
      <vt:lpstr>Guest Speaker</vt:lpstr>
      <vt:lpstr>Global Poverty Campaigns</vt:lpstr>
      <vt:lpstr>Campaign Updates</vt:lpstr>
      <vt:lpstr>Foreign Aid Stop-Work Order</vt:lpstr>
      <vt:lpstr>Foreign Aid Stop-Work Order</vt:lpstr>
      <vt:lpstr>What you can do</vt:lpstr>
      <vt:lpstr>Our Priorities</vt:lpstr>
      <vt:lpstr>Appropriations</vt:lpstr>
      <vt:lpstr>FY26 Appropriations</vt:lpstr>
      <vt:lpstr>U.S. Poverty Campaigns</vt:lpstr>
      <vt:lpstr>Federal Funding Freeze</vt:lpstr>
      <vt:lpstr>Federal Funding Freeze</vt:lpstr>
      <vt:lpstr>What you can do</vt:lpstr>
      <vt:lpstr>Reconciliation</vt:lpstr>
      <vt:lpstr>First 100 Days</vt:lpstr>
      <vt:lpstr>Action and Allies Campaign:  Bold Motivational Interviewing in 2025</vt:lpstr>
      <vt:lpstr>What is Motivational Interviewing? </vt:lpstr>
      <vt:lpstr>Let's be bold and impactful in 2025!</vt:lpstr>
      <vt:lpstr>MI Skill Building and Role Plays</vt:lpstr>
      <vt:lpstr>Affirmations</vt:lpstr>
      <vt:lpstr>Affirmations</vt:lpstr>
      <vt:lpstr>Open Questions</vt:lpstr>
      <vt:lpstr>Open Questions</vt:lpstr>
      <vt:lpstr>First 100 Days Lobbying Campaign</vt:lpstr>
      <vt:lpstr>PowerPoint Presentation</vt:lpstr>
      <vt:lpstr>For Lobbying Success . . .</vt:lpstr>
      <vt:lpstr> Motivational Interviewing  resources </vt:lpstr>
      <vt:lpstr>Why does this work matter?</vt:lpstr>
      <vt:lpstr>Announcements</vt:lpstr>
      <vt:lpstr>Closing Announcements</vt:lpstr>
      <vt:lpstr>Thank you for joining us!</vt:lpstr>
      <vt:lpstr>Policy Forum: Global Fund 101</vt:lpstr>
      <vt:lpstr>New Advocate Orientations Resume!</vt:lpstr>
      <vt:lpstr>Join the next session of Motivational Interviewing Series</vt:lpstr>
      <vt:lpstr>Leadership Community Calls</vt:lpstr>
      <vt:lpstr>Partnership Calls</vt:lpstr>
      <vt:lpstr>Monthly Support Calls</vt:lpstr>
      <vt:lpstr>Find events</vt:lpstr>
      <vt:lpstr>Find today’s slides</vt:lpstr>
      <vt:lpstr>Let us know the amazing things  you are doing!</vt:lpstr>
      <vt:lpstr> RESULTS Office Closure </vt:lpstr>
      <vt:lpstr> Join us for the March 2025 National Webinar </vt:lpstr>
      <vt:lpstr>PowerPoint Presentation</vt:lpstr>
      <vt:lpstr>RESULTS website and 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 Gordon</dc:creator>
  <cp:lastModifiedBy>Jos Linn</cp:lastModifiedBy>
  <cp:revision>96</cp:revision>
  <dcterms:created xsi:type="dcterms:W3CDTF">2023-10-06T16:24:49Z</dcterms:created>
  <dcterms:modified xsi:type="dcterms:W3CDTF">2025-01-31T19:24:25Z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0x010100E1DF2243E6C85A4794611ACAEA088222</vt:lpwstr>
  </property>
  <property fmtid="{D5CDD505-2E9C-101B-9397-08002B2CF9AE}" pid="3" name="MediaServiceImageTags">
    <vt:lpwstr/>
  </property>
  <property fmtid="{D5CDD505-2E9C-101B-9397-08002B2CF9AE}" pid="4" name="NXPowerLiteLastOptimized">
    <vt:lpwstr>585630</vt:lpwstr>
  </property>
  <property fmtid="{D5CDD505-2E9C-101B-9397-08002B2CF9AE}" pid="5" name="NXPowerLiteSettings">
    <vt:lpwstr>F7000400038000</vt:lpwstr>
  </property>
  <property fmtid="{D5CDD505-2E9C-101B-9397-08002B2CF9AE}" pid="6" name="NXPowerLiteVersion">
    <vt:lpwstr>S10.3.1</vt:lpwstr>
  </property>
</Properties>
</file>