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48" r:id="rId5"/>
    <p:sldMasterId id="2147483670" r:id="rId6"/>
  </p:sldMasterIdLst>
  <p:notesMasterIdLst>
    <p:notesMasterId r:id="rId70"/>
  </p:notesMasterIdLst>
  <p:handoutMasterIdLst>
    <p:handoutMasterId r:id="rId71"/>
  </p:handoutMasterIdLst>
  <p:sldIdLst>
    <p:sldId id="347" r:id="rId7"/>
    <p:sldId id="262" r:id="rId8"/>
    <p:sldId id="273" r:id="rId9"/>
    <p:sldId id="4592" r:id="rId10"/>
    <p:sldId id="282" r:id="rId11"/>
    <p:sldId id="1916" r:id="rId12"/>
    <p:sldId id="1963" r:id="rId13"/>
    <p:sldId id="1975" r:id="rId14"/>
    <p:sldId id="4597" r:id="rId15"/>
    <p:sldId id="4618" r:id="rId16"/>
    <p:sldId id="1962" r:id="rId17"/>
    <p:sldId id="4593" r:id="rId18"/>
    <p:sldId id="1960" r:id="rId19"/>
    <p:sldId id="4625" r:id="rId20"/>
    <p:sldId id="4595" r:id="rId21"/>
    <p:sldId id="4626" r:id="rId22"/>
    <p:sldId id="4594" r:id="rId23"/>
    <p:sldId id="283" r:id="rId24"/>
    <p:sldId id="1917" r:id="rId25"/>
    <p:sldId id="1969" r:id="rId26"/>
    <p:sldId id="1947" r:id="rId27"/>
    <p:sldId id="1972" r:id="rId28"/>
    <p:sldId id="1987" r:id="rId29"/>
    <p:sldId id="1970" r:id="rId30"/>
    <p:sldId id="4605" r:id="rId31"/>
    <p:sldId id="4614" r:id="rId32"/>
    <p:sldId id="4606" r:id="rId33"/>
    <p:sldId id="4602" r:id="rId34"/>
    <p:sldId id="4603" r:id="rId35"/>
    <p:sldId id="4604" r:id="rId36"/>
    <p:sldId id="4599" r:id="rId37"/>
    <p:sldId id="268" r:id="rId38"/>
    <p:sldId id="4628" r:id="rId39"/>
    <p:sldId id="4610" r:id="rId40"/>
    <p:sldId id="4608" r:id="rId41"/>
    <p:sldId id="4619" r:id="rId42"/>
    <p:sldId id="4627" r:id="rId43"/>
    <p:sldId id="4620" r:id="rId44"/>
    <p:sldId id="4622" r:id="rId45"/>
    <p:sldId id="4621" r:id="rId46"/>
    <p:sldId id="4611" r:id="rId47"/>
    <p:sldId id="4623" r:id="rId48"/>
    <p:sldId id="4613" r:id="rId49"/>
    <p:sldId id="4624" r:id="rId50"/>
    <p:sldId id="4598" r:id="rId51"/>
    <p:sldId id="4600" r:id="rId52"/>
    <p:sldId id="1993" r:id="rId53"/>
    <p:sldId id="1992" r:id="rId54"/>
    <p:sldId id="1994" r:id="rId55"/>
    <p:sldId id="306" r:id="rId56"/>
    <p:sldId id="4615" r:id="rId57"/>
    <p:sldId id="1991" r:id="rId58"/>
    <p:sldId id="1984" r:id="rId59"/>
    <p:sldId id="1980" r:id="rId60"/>
    <p:sldId id="320" r:id="rId61"/>
    <p:sldId id="1815" r:id="rId62"/>
    <p:sldId id="1910" r:id="rId63"/>
    <p:sldId id="1957" r:id="rId64"/>
    <p:sldId id="326" r:id="rId65"/>
    <p:sldId id="325" r:id="rId66"/>
    <p:sldId id="327" r:id="rId67"/>
    <p:sldId id="1974" r:id="rId68"/>
    <p:sldId id="271" r:id="rId6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 Linn" userId="55fbf92f-147f-4c15-a351-ac42045ce5c1" providerId="ADAL" clId="{17A211EF-6E0E-4D85-B8BA-75DFE6F98026}"/>
    <pc:docChg chg="modSld">
      <pc:chgData name="Jos Linn" userId="55fbf92f-147f-4c15-a351-ac42045ce5c1" providerId="ADAL" clId="{17A211EF-6E0E-4D85-B8BA-75DFE6F98026}" dt="2024-12-07T19:16:47.691" v="2" actId="20577"/>
      <pc:docMkLst>
        <pc:docMk/>
      </pc:docMkLst>
      <pc:sldChg chg="modSp mod">
        <pc:chgData name="Jos Linn" userId="55fbf92f-147f-4c15-a351-ac42045ce5c1" providerId="ADAL" clId="{17A211EF-6E0E-4D85-B8BA-75DFE6F98026}" dt="2024-12-07T19:16:47.691" v="2" actId="20577"/>
        <pc:sldMkLst>
          <pc:docMk/>
          <pc:sldMk cId="395676364" sldId="1974"/>
        </pc:sldMkLst>
        <pc:spChg chg="mod">
          <ac:chgData name="Jos Linn" userId="55fbf92f-147f-4c15-a351-ac42045ce5c1" providerId="ADAL" clId="{17A211EF-6E0E-4D85-B8BA-75DFE6F98026}" dt="2024-12-07T19:16:47.691" v="2" actId="20577"/>
          <ac:spMkLst>
            <pc:docMk/>
            <pc:sldMk cId="395676364" sldId="1974"/>
            <ac:spMk id="3" creationId="{70A7762D-8BA4-9F09-2668-99286A2D67A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chemeClr val="tx2"/>
          </a:solidFill>
        </a:ln>
      </dgm:spPr>
      <dgm:t>
        <a:bodyPr/>
        <a:lstStyle/>
        <a:p>
          <a:pPr rtl="0"/>
          <a:r>
            <a:rPr lang="en-US">
              <a:latin typeface="Calibri"/>
            </a:rPr>
            <a:t>S.288 introduced</a:t>
          </a:r>
        </a:p>
        <a:p>
          <a:pPr rtl="0"/>
          <a:r>
            <a:rPr lang="en-US">
              <a:latin typeface="Calibri"/>
            </a:rPr>
            <a:t>by Sens. Young (R-IN) and Menendez (D-NJ)</a:t>
          </a:r>
          <a:endParaRPr lang="en-US"/>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Senate Foreign Relations Committee</a:t>
          </a:r>
        </a:p>
        <a:p>
          <a:pPr rtl="0"/>
          <a:r>
            <a:rPr lang="en-US">
              <a:latin typeface="Calibri"/>
            </a:rPr>
            <a:t>5 total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a:latin typeface="Calibri"/>
            </a:rPr>
            <a:t>Passed full Senate</a:t>
          </a:r>
        </a:p>
        <a:p>
          <a:pPr rtl="0"/>
          <a:r>
            <a:rPr lang="en-US">
              <a:latin typeface="Calibri"/>
            </a:rPr>
            <a:t>by unanimous consent</a:t>
          </a:r>
          <a:endParaRPr lang="en-US"/>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chemeClr val="tx2"/>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chemeClr val="tx2"/>
          </a:solidFill>
        </a:ln>
      </dgm:spPr>
      <dgm:t>
        <a:bodyPr/>
        <a:lstStyle/>
        <a:p>
          <a:pPr rtl="0"/>
          <a:r>
            <a:rPr lang="en-US">
              <a:latin typeface="Calibri"/>
            </a:rPr>
            <a:t>H.R.1776 introduced</a:t>
          </a:r>
        </a:p>
        <a:p>
          <a:pPr rtl="0"/>
          <a:r>
            <a:rPr lang="en-US">
              <a:latin typeface="Calibri"/>
            </a:rPr>
            <a:t>by Reps. Bera (D-CA) and Salazar (R-FL)</a:t>
          </a:r>
          <a:endParaRPr lang="en-US"/>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House Foreign Affairs Committee</a:t>
          </a:r>
        </a:p>
        <a:p>
          <a:pPr rtl="0"/>
          <a:r>
            <a:rPr lang="en-US">
              <a:latin typeface="Calibri"/>
            </a:rPr>
            <a:t>96 total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a:latin typeface="Calibri"/>
            </a:rPr>
            <a:t>Goal:</a:t>
          </a:r>
        </a:p>
        <a:p>
          <a:pPr rtl="0"/>
          <a:r>
            <a:rPr lang="en-US">
              <a:latin typeface="Calibri"/>
            </a:rPr>
            <a:t>Attach to a Continuing Resolution (CR)</a:t>
          </a:r>
          <a:endParaRPr lang="en-US"/>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chemeClr val="tx2"/>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custScaleX="97970">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chemeClr val="tx2"/>
          </a:solidFill>
        </a:ln>
      </dgm:spPr>
      <dgm:t>
        <a:bodyPr/>
        <a:lstStyle/>
        <a:p>
          <a:pPr rtl="0"/>
          <a:r>
            <a:rPr lang="en-US">
              <a:latin typeface="Calibri"/>
            </a:rPr>
            <a:t>S.41 introduced</a:t>
          </a:r>
        </a:p>
        <a:p>
          <a:pPr rtl="0"/>
          <a:r>
            <a:rPr lang="en-US">
              <a:latin typeface="Calibri"/>
            </a:rPr>
            <a:t>by Sens. Durbin (D-IL) and Rubio (R-FL)</a:t>
          </a:r>
          <a:endParaRPr lang="en-US"/>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Senate Foreign Relations Committee</a:t>
          </a:r>
        </a:p>
        <a:p>
          <a:pPr rtl="0"/>
          <a:r>
            <a:rPr lang="en-US">
              <a:latin typeface="Calibri"/>
            </a:rPr>
            <a:t>7 total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a:latin typeface="Calibri"/>
            </a:rPr>
            <a:t>Passed full Senate</a:t>
          </a:r>
        </a:p>
        <a:p>
          <a:pPr rtl="0"/>
          <a:r>
            <a:rPr lang="en-US">
              <a:latin typeface="Calibri"/>
            </a:rPr>
            <a:t>by unanimous consent</a:t>
          </a:r>
          <a:endParaRPr lang="en-US"/>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chemeClr val="tx2"/>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chemeClr val="tx2"/>
          </a:solidFill>
        </a:ln>
      </dgm:spPr>
      <dgm:t>
        <a:bodyPr/>
        <a:lstStyle/>
        <a:p>
          <a:pPr rtl="0"/>
          <a:r>
            <a:rPr lang="en-US">
              <a:latin typeface="Calibri"/>
            </a:rPr>
            <a:t>H.R.681 introduced</a:t>
          </a:r>
        </a:p>
        <a:p>
          <a:pPr rtl="0"/>
          <a:r>
            <a:rPr lang="en-US">
              <a:latin typeface="Calibri"/>
            </a:rPr>
            <a:t>by Reps. Smith (R-NJ) and Meng (S-NY)</a:t>
          </a:r>
          <a:endParaRPr lang="en-US"/>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House Foreign Affairs Committee</a:t>
          </a:r>
        </a:p>
        <a:p>
          <a:pPr rtl="0"/>
          <a:r>
            <a:rPr lang="en-US">
              <a:latin typeface="Calibri"/>
            </a:rPr>
            <a:t>80 total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a:latin typeface="Calibri"/>
            </a:rPr>
            <a:t>Goal:</a:t>
          </a:r>
        </a:p>
        <a:p>
          <a:pPr rtl="0"/>
          <a:r>
            <a:rPr lang="en-US">
              <a:latin typeface="Calibri"/>
            </a:rPr>
            <a:t>Pass full House on suspension calendar</a:t>
          </a:r>
          <a:endParaRPr lang="en-US"/>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chemeClr val="tx2"/>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custScaleX="97970">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1018" y="563396"/>
          <a:ext cx="2559184" cy="987845"/>
        </a:xfrm>
        <a:prstGeom prst="chevron">
          <a:avLst>
            <a:gd name="adj" fmla="val 4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3467"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S.288 introduced</a:t>
          </a:r>
        </a:p>
        <a:p>
          <a:pPr marL="0" lvl="0" indent="0" algn="ctr" defTabSz="666750" rtl="0">
            <a:lnSpc>
              <a:spcPct val="90000"/>
            </a:lnSpc>
            <a:spcBef>
              <a:spcPct val="0"/>
            </a:spcBef>
            <a:spcAft>
              <a:spcPct val="35000"/>
            </a:spcAft>
            <a:buNone/>
          </a:pPr>
          <a:r>
            <a:rPr lang="en-US" sz="1500" kern="1200">
              <a:latin typeface="Calibri"/>
            </a:rPr>
            <a:t>by Sens. Young (R-IN) and Menendez (D-NJ)</a:t>
          </a:r>
          <a:endParaRPr lang="en-US" sz="1500" kern="1200"/>
        </a:p>
      </dsp:txBody>
      <dsp:txXfrm>
        <a:off x="712400" y="839291"/>
        <a:ext cx="2103223" cy="929979"/>
      </dsp:txXfrm>
    </dsp:sp>
    <dsp:sp modelId="{000C77C6-E33D-403F-9895-185F41BAA948}">
      <dsp:nvSpPr>
        <dsp:cNvPr id="0" name=""/>
        <dsp:cNvSpPr/>
      </dsp:nvSpPr>
      <dsp:spPr>
        <a:xfrm>
          <a:off x="2924175" y="563396"/>
          <a:ext cx="2559184" cy="987845"/>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06625"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Senate Foreign Relations Committee</a:t>
          </a:r>
        </a:p>
        <a:p>
          <a:pPr marL="0" lvl="0" indent="0" algn="ctr" defTabSz="666750" rtl="0">
            <a:lnSpc>
              <a:spcPct val="90000"/>
            </a:lnSpc>
            <a:spcBef>
              <a:spcPct val="0"/>
            </a:spcBef>
            <a:spcAft>
              <a:spcPct val="35000"/>
            </a:spcAft>
            <a:buNone/>
          </a:pPr>
          <a:r>
            <a:rPr lang="en-US" sz="1500" kern="1200">
              <a:latin typeface="Calibri"/>
            </a:rPr>
            <a:t>5 total cosponsors</a:t>
          </a:r>
          <a:endParaRPr lang="en-US" sz="1500" kern="1200"/>
        </a:p>
      </dsp:txBody>
      <dsp:txXfrm>
        <a:off x="3635558" y="839291"/>
        <a:ext cx="2103223" cy="929979"/>
      </dsp:txXfrm>
    </dsp:sp>
    <dsp:sp modelId="{62093BCC-6869-4C6E-847D-D7E83F43BAE1}">
      <dsp:nvSpPr>
        <dsp:cNvPr id="0" name=""/>
        <dsp:cNvSpPr/>
      </dsp:nvSpPr>
      <dsp:spPr>
        <a:xfrm>
          <a:off x="5847333" y="563396"/>
          <a:ext cx="2559184" cy="98784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29782"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full Senate</a:t>
          </a:r>
        </a:p>
        <a:p>
          <a:pPr marL="0" lvl="0" indent="0" algn="ctr" defTabSz="666750" rtl="0">
            <a:lnSpc>
              <a:spcPct val="90000"/>
            </a:lnSpc>
            <a:spcBef>
              <a:spcPct val="0"/>
            </a:spcBef>
            <a:spcAft>
              <a:spcPct val="35000"/>
            </a:spcAft>
            <a:buNone/>
          </a:pPr>
          <a:r>
            <a:rPr lang="en-US" sz="1500" kern="1200">
              <a:latin typeface="Calibri"/>
            </a:rPr>
            <a:t>by unanimous consent</a:t>
          </a:r>
          <a:endParaRPr lang="en-US" sz="1500" kern="1200"/>
        </a:p>
      </dsp:txBody>
      <dsp:txXfrm>
        <a:off x="6558715" y="839291"/>
        <a:ext cx="2103223" cy="929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5514" y="562837"/>
          <a:ext cx="2561503" cy="988740"/>
        </a:xfrm>
        <a:prstGeom prst="chevron">
          <a:avLst>
            <a:gd name="adj" fmla="val 4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8581"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H.R.1776 introduced</a:t>
          </a:r>
        </a:p>
        <a:p>
          <a:pPr marL="0" lvl="0" indent="0" algn="ctr" defTabSz="666750" rtl="0">
            <a:lnSpc>
              <a:spcPct val="90000"/>
            </a:lnSpc>
            <a:spcBef>
              <a:spcPct val="0"/>
            </a:spcBef>
            <a:spcAft>
              <a:spcPct val="35000"/>
            </a:spcAft>
            <a:buNone/>
          </a:pPr>
          <a:r>
            <a:rPr lang="en-US" sz="1500" kern="1200">
              <a:latin typeface="Calibri"/>
            </a:rPr>
            <a:t>by Reps. Bera (D-CA) and Salazar (R-FL)</a:t>
          </a:r>
          <a:endParaRPr lang="en-US" sz="1500" kern="1200"/>
        </a:p>
      </dsp:txBody>
      <dsp:txXfrm>
        <a:off x="717540" y="838981"/>
        <a:ext cx="2105129" cy="930822"/>
      </dsp:txXfrm>
    </dsp:sp>
    <dsp:sp modelId="{000C77C6-E33D-403F-9895-185F41BAA948}">
      <dsp:nvSpPr>
        <dsp:cNvPr id="0" name=""/>
        <dsp:cNvSpPr/>
      </dsp:nvSpPr>
      <dsp:spPr>
        <a:xfrm>
          <a:off x="2931320" y="562837"/>
          <a:ext cx="2561503" cy="988740"/>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14387"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House Foreign Affairs Committee</a:t>
          </a:r>
        </a:p>
        <a:p>
          <a:pPr marL="0" lvl="0" indent="0" algn="ctr" defTabSz="666750" rtl="0">
            <a:lnSpc>
              <a:spcPct val="90000"/>
            </a:lnSpc>
            <a:spcBef>
              <a:spcPct val="0"/>
            </a:spcBef>
            <a:spcAft>
              <a:spcPct val="35000"/>
            </a:spcAft>
            <a:buNone/>
          </a:pPr>
          <a:r>
            <a:rPr lang="en-US" sz="1500" kern="1200">
              <a:latin typeface="Calibri"/>
            </a:rPr>
            <a:t>96 total cosponsors</a:t>
          </a:r>
          <a:endParaRPr lang="en-US" sz="1500" kern="1200"/>
        </a:p>
      </dsp:txBody>
      <dsp:txXfrm>
        <a:off x="3643346" y="838981"/>
        <a:ext cx="2105129" cy="930822"/>
      </dsp:txXfrm>
    </dsp:sp>
    <dsp:sp modelId="{62093BCC-6869-4C6E-847D-D7E83F43BAE1}">
      <dsp:nvSpPr>
        <dsp:cNvPr id="0" name=""/>
        <dsp:cNvSpPr/>
      </dsp:nvSpPr>
      <dsp:spPr>
        <a:xfrm>
          <a:off x="5857125" y="562837"/>
          <a:ext cx="2561503" cy="9887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62148" y="810022"/>
          <a:ext cx="2119137" cy="9887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Goal:</a:t>
          </a:r>
        </a:p>
        <a:p>
          <a:pPr marL="0" lvl="0" indent="0" algn="ctr" defTabSz="666750" rtl="0">
            <a:lnSpc>
              <a:spcPct val="90000"/>
            </a:lnSpc>
            <a:spcBef>
              <a:spcPct val="0"/>
            </a:spcBef>
            <a:spcAft>
              <a:spcPct val="35000"/>
            </a:spcAft>
            <a:buNone/>
          </a:pPr>
          <a:r>
            <a:rPr lang="en-US" sz="1500" kern="1200">
              <a:latin typeface="Calibri"/>
            </a:rPr>
            <a:t>Attach to a Continuing Resolution (CR)</a:t>
          </a:r>
          <a:endParaRPr lang="en-US" sz="1500" kern="1200"/>
        </a:p>
      </dsp:txBody>
      <dsp:txXfrm>
        <a:off x="6591107" y="838981"/>
        <a:ext cx="2061219" cy="930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1018" y="563396"/>
          <a:ext cx="2559184" cy="987845"/>
        </a:xfrm>
        <a:prstGeom prst="chevron">
          <a:avLst>
            <a:gd name="adj" fmla="val 4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3467"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S.41 introduced</a:t>
          </a:r>
        </a:p>
        <a:p>
          <a:pPr marL="0" lvl="0" indent="0" algn="ctr" defTabSz="666750" rtl="0">
            <a:lnSpc>
              <a:spcPct val="90000"/>
            </a:lnSpc>
            <a:spcBef>
              <a:spcPct val="0"/>
            </a:spcBef>
            <a:spcAft>
              <a:spcPct val="35000"/>
            </a:spcAft>
            <a:buNone/>
          </a:pPr>
          <a:r>
            <a:rPr lang="en-US" sz="1500" kern="1200">
              <a:latin typeface="Calibri"/>
            </a:rPr>
            <a:t>by Sens. Durbin (D-IL) and Rubio (R-FL)</a:t>
          </a:r>
          <a:endParaRPr lang="en-US" sz="1500" kern="1200"/>
        </a:p>
      </dsp:txBody>
      <dsp:txXfrm>
        <a:off x="712400" y="839291"/>
        <a:ext cx="2103223" cy="929979"/>
      </dsp:txXfrm>
    </dsp:sp>
    <dsp:sp modelId="{000C77C6-E33D-403F-9895-185F41BAA948}">
      <dsp:nvSpPr>
        <dsp:cNvPr id="0" name=""/>
        <dsp:cNvSpPr/>
      </dsp:nvSpPr>
      <dsp:spPr>
        <a:xfrm>
          <a:off x="2924175" y="563396"/>
          <a:ext cx="2559184" cy="987845"/>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06625"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Senate Foreign Relations Committee</a:t>
          </a:r>
        </a:p>
        <a:p>
          <a:pPr marL="0" lvl="0" indent="0" algn="ctr" defTabSz="666750" rtl="0">
            <a:lnSpc>
              <a:spcPct val="90000"/>
            </a:lnSpc>
            <a:spcBef>
              <a:spcPct val="0"/>
            </a:spcBef>
            <a:spcAft>
              <a:spcPct val="35000"/>
            </a:spcAft>
            <a:buNone/>
          </a:pPr>
          <a:r>
            <a:rPr lang="en-US" sz="1500" kern="1200">
              <a:latin typeface="Calibri"/>
            </a:rPr>
            <a:t>7 total cosponsors</a:t>
          </a:r>
          <a:endParaRPr lang="en-US" sz="1500" kern="1200"/>
        </a:p>
      </dsp:txBody>
      <dsp:txXfrm>
        <a:off x="3635558" y="839291"/>
        <a:ext cx="2103223" cy="929979"/>
      </dsp:txXfrm>
    </dsp:sp>
    <dsp:sp modelId="{62093BCC-6869-4C6E-847D-D7E83F43BAE1}">
      <dsp:nvSpPr>
        <dsp:cNvPr id="0" name=""/>
        <dsp:cNvSpPr/>
      </dsp:nvSpPr>
      <dsp:spPr>
        <a:xfrm>
          <a:off x="5847333" y="563396"/>
          <a:ext cx="2559184" cy="98784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29782"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full Senate</a:t>
          </a:r>
        </a:p>
        <a:p>
          <a:pPr marL="0" lvl="0" indent="0" algn="ctr" defTabSz="666750" rtl="0">
            <a:lnSpc>
              <a:spcPct val="90000"/>
            </a:lnSpc>
            <a:spcBef>
              <a:spcPct val="0"/>
            </a:spcBef>
            <a:spcAft>
              <a:spcPct val="35000"/>
            </a:spcAft>
            <a:buNone/>
          </a:pPr>
          <a:r>
            <a:rPr lang="en-US" sz="1500" kern="1200">
              <a:latin typeface="Calibri"/>
            </a:rPr>
            <a:t>by unanimous consent</a:t>
          </a:r>
          <a:endParaRPr lang="en-US" sz="1500" kern="1200"/>
        </a:p>
      </dsp:txBody>
      <dsp:txXfrm>
        <a:off x="6558715" y="839291"/>
        <a:ext cx="2103223" cy="929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5514" y="562837"/>
          <a:ext cx="2561503" cy="988740"/>
        </a:xfrm>
        <a:prstGeom prst="chevron">
          <a:avLst>
            <a:gd name="adj" fmla="val 4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8581"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H.R.681 introduced</a:t>
          </a:r>
        </a:p>
        <a:p>
          <a:pPr marL="0" lvl="0" indent="0" algn="ctr" defTabSz="666750" rtl="0">
            <a:lnSpc>
              <a:spcPct val="90000"/>
            </a:lnSpc>
            <a:spcBef>
              <a:spcPct val="0"/>
            </a:spcBef>
            <a:spcAft>
              <a:spcPct val="35000"/>
            </a:spcAft>
            <a:buNone/>
          </a:pPr>
          <a:r>
            <a:rPr lang="en-US" sz="1500" kern="1200">
              <a:latin typeface="Calibri"/>
            </a:rPr>
            <a:t>by Reps. Smith (R-NJ) and Meng (S-NY)</a:t>
          </a:r>
          <a:endParaRPr lang="en-US" sz="1500" kern="1200"/>
        </a:p>
      </dsp:txBody>
      <dsp:txXfrm>
        <a:off x="717540" y="838981"/>
        <a:ext cx="2105129" cy="930822"/>
      </dsp:txXfrm>
    </dsp:sp>
    <dsp:sp modelId="{000C77C6-E33D-403F-9895-185F41BAA948}">
      <dsp:nvSpPr>
        <dsp:cNvPr id="0" name=""/>
        <dsp:cNvSpPr/>
      </dsp:nvSpPr>
      <dsp:spPr>
        <a:xfrm>
          <a:off x="2931320" y="562837"/>
          <a:ext cx="2561503" cy="988740"/>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14387"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House Foreign Affairs Committee</a:t>
          </a:r>
        </a:p>
        <a:p>
          <a:pPr marL="0" lvl="0" indent="0" algn="ctr" defTabSz="666750" rtl="0">
            <a:lnSpc>
              <a:spcPct val="90000"/>
            </a:lnSpc>
            <a:spcBef>
              <a:spcPct val="0"/>
            </a:spcBef>
            <a:spcAft>
              <a:spcPct val="35000"/>
            </a:spcAft>
            <a:buNone/>
          </a:pPr>
          <a:r>
            <a:rPr lang="en-US" sz="1500" kern="1200">
              <a:latin typeface="Calibri"/>
            </a:rPr>
            <a:t>80 total cosponsors</a:t>
          </a:r>
          <a:endParaRPr lang="en-US" sz="1500" kern="1200"/>
        </a:p>
      </dsp:txBody>
      <dsp:txXfrm>
        <a:off x="3643346" y="838981"/>
        <a:ext cx="2105129" cy="930822"/>
      </dsp:txXfrm>
    </dsp:sp>
    <dsp:sp modelId="{62093BCC-6869-4C6E-847D-D7E83F43BAE1}">
      <dsp:nvSpPr>
        <dsp:cNvPr id="0" name=""/>
        <dsp:cNvSpPr/>
      </dsp:nvSpPr>
      <dsp:spPr>
        <a:xfrm>
          <a:off x="5857125" y="562837"/>
          <a:ext cx="2561503" cy="9887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62148" y="810022"/>
          <a:ext cx="2119137" cy="9887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Goal:</a:t>
          </a:r>
        </a:p>
        <a:p>
          <a:pPr marL="0" lvl="0" indent="0" algn="ctr" defTabSz="666750" rtl="0">
            <a:lnSpc>
              <a:spcPct val="90000"/>
            </a:lnSpc>
            <a:spcBef>
              <a:spcPct val="0"/>
            </a:spcBef>
            <a:spcAft>
              <a:spcPct val="35000"/>
            </a:spcAft>
            <a:buNone/>
          </a:pPr>
          <a:r>
            <a:rPr lang="en-US" sz="1500" kern="1200">
              <a:latin typeface="Calibri"/>
            </a:rPr>
            <a:t>Pass full House on suspension calendar</a:t>
          </a:r>
          <a:endParaRPr lang="en-US" sz="1500" kern="1200"/>
        </a:p>
      </dsp:txBody>
      <dsp:txXfrm>
        <a:off x="6591107" y="838981"/>
        <a:ext cx="2061219" cy="9308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12/7/2024</a:t>
            </a:fld>
            <a:endParaRPr lang="en-US" sz="110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B392E-4B2A-511C-6CAB-F5796F392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19B3D-E180-5FFC-7113-43EF186D6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3366D-F9F3-D857-6621-F5B6880E15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B88970-4E93-8697-1858-24A37A2A3EFD}"/>
              </a:ext>
            </a:extLst>
          </p:cNvPr>
          <p:cNvSpPr>
            <a:spLocks noGrp="1"/>
          </p:cNvSpPr>
          <p:nvPr>
            <p:ph type="sldNum" sz="quarter" idx="5"/>
          </p:nvPr>
        </p:nvSpPr>
        <p:spPr/>
        <p:txBody>
          <a:bodyPr/>
          <a:lstStyle/>
          <a:p>
            <a:fld id="{E1A05357-FEDC-42A6-A9AA-A177021FF7C8}" type="slidenum">
              <a:rPr lang="en-US" smtClean="0"/>
              <a:pPr/>
              <a:t>1</a:t>
            </a:fld>
            <a:endParaRPr lang="en-US"/>
          </a:p>
        </p:txBody>
      </p:sp>
    </p:spTree>
    <p:extLst>
      <p:ext uri="{BB962C8B-B14F-4D97-AF65-F5344CB8AC3E}">
        <p14:creationId xmlns:p14="http://schemas.microsoft.com/office/powerpoint/2010/main" val="422833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a:p>
        </p:txBody>
      </p:sp>
    </p:spTree>
    <p:extLst>
      <p:ext uri="{BB962C8B-B14F-4D97-AF65-F5344CB8AC3E}">
        <p14:creationId xmlns:p14="http://schemas.microsoft.com/office/powerpoint/2010/main" val="197862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6</a:t>
            </a:fld>
            <a:endParaRPr lang="en-US"/>
          </a:p>
        </p:txBody>
      </p:sp>
    </p:spTree>
    <p:extLst>
      <p:ext uri="{BB962C8B-B14F-4D97-AF65-F5344CB8AC3E}">
        <p14:creationId xmlns:p14="http://schemas.microsoft.com/office/powerpoint/2010/main" val="63777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13</a:t>
            </a:fld>
            <a:endParaRPr lang="en-US"/>
          </a:p>
        </p:txBody>
      </p:sp>
    </p:spTree>
    <p:extLst>
      <p:ext uri="{BB962C8B-B14F-4D97-AF65-F5344CB8AC3E}">
        <p14:creationId xmlns:p14="http://schemas.microsoft.com/office/powerpoint/2010/main" val="84145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61</a:t>
            </a:fld>
            <a:endParaRPr lang="en-US"/>
          </a:p>
        </p:txBody>
      </p:sp>
    </p:spTree>
    <p:extLst>
      <p:ext uri="{BB962C8B-B14F-4D97-AF65-F5344CB8AC3E}">
        <p14:creationId xmlns:p14="http://schemas.microsoft.com/office/powerpoint/2010/main" val="3234993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63</a:t>
            </a:fld>
            <a:endParaRPr lang="en-US"/>
          </a:p>
        </p:txBody>
      </p:sp>
    </p:spTree>
    <p:extLst>
      <p:ext uri="{BB962C8B-B14F-4D97-AF65-F5344CB8AC3E}">
        <p14:creationId xmlns:p14="http://schemas.microsoft.com/office/powerpoint/2010/main" val="201397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12/7/2024</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12/7/2024</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12/7/2024</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12/7/2024</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12/7/2024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3593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12/7/2024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4936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12/7/2024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7134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12/7/2024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67052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12/7/2024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2840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12/7/2024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2253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12/7/2024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768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12/7/2024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0024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12/7/2024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62445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12/7/2024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8568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12/7/2024</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12/7/2024</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12/7/2024</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12/7/2024</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12/7/2024</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12/7/2024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12/7/2024</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12/7/2024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9713170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kpatteson@results.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mailto:jlinn@results.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results.org/volunteers/action-center/" TargetMode="External"/><Relationship Id="rId2" Type="http://schemas.openxmlformats.org/officeDocument/2006/relationships/hyperlink" Target="https://tinyurl.com/RESULTSMediaHooks" TargetMode="External"/><Relationship Id="rId1" Type="http://schemas.openxmlformats.org/officeDocument/2006/relationships/slideLayout" Target="../slideLayouts/slideLayout5.xml"/><Relationship Id="rId4" Type="http://schemas.openxmlformats.org/officeDocument/2006/relationships/hyperlink" Target="mailto:jlinn@results.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results.org/volunteers/working-with-your-group" TargetMode="External"/><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mailto:jlinn@results.org"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results.org/volunteers/working-with-your-group" TargetMode="External"/><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mailto:jdistefano@results.org"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5.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mailto:lmcvey@results.org" TargetMode="External"/><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hyperlink" Target="https://results.zoom.us/meeting/register/tJMucOyhqT8oHdzufxpBkHlG5tkXbj-Hbpva#/registration" TargetMode="Externa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hyperlink" Target="https://results.zoom.us/meeting/register/tJEoduyorjsuG9QqNKFqghYx03OlpEZhchFT#/registration"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results.zoom.us/j/93668005494" TargetMode="External"/><Relationship Id="rId2" Type="http://schemas.openxmlformats.org/officeDocument/2006/relationships/hyperlink" Target="https://results.zoom.us/j/94004748060"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togetherwomenrise.org/advocacy/dfw-national-advocacy-chapter/" TargetMode="External"/><Relationship Id="rId2" Type="http://schemas.openxmlformats.org/officeDocument/2006/relationships/hyperlink" Target="https://results.zoom.us/meeting/register/tJEqceqrrDgqHN1Y7YKj-2UZoYWKzO8OVpw-#/registration" TargetMode="Externa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mailto:lmarchal@results.org" TargetMode="External"/><Relationship Id="rId2" Type="http://schemas.openxmlformats.org/officeDocument/2006/relationships/hyperlink" Target="mailto:jlinn@results.org" TargetMode="Externa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results.org/volunteers/reporting-your-advocacy-actions" TargetMode="External"/><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s://results.org/event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mailto:cnicovich@results.or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s://results.org/volunteers/national-webinars" TargetMode="Externa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http://www.tinyurl.com/RESULTS2025"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13CF-CC7E-F433-DF05-1B3F05044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40BA9-855C-0C74-4361-35087A274CA5}"/>
              </a:ext>
            </a:extLst>
          </p:cNvPr>
          <p:cNvSpPr>
            <a:spLocks noGrp="1"/>
          </p:cNvSpPr>
          <p:nvPr>
            <p:ph type="title"/>
          </p:nvPr>
        </p:nvSpPr>
        <p:spPr>
          <a:xfrm>
            <a:off x="457200" y="3724935"/>
            <a:ext cx="8229600" cy="857250"/>
          </a:xfrm>
        </p:spPr>
        <p:txBody>
          <a:bodyPr>
            <a:noAutofit/>
          </a:bodyPr>
          <a:lstStyle/>
          <a:p>
            <a:pPr>
              <a:lnSpc>
                <a:spcPct val="114000"/>
              </a:lnSpc>
              <a:spcBef>
                <a:spcPts val="600"/>
              </a:spcBef>
              <a:spcAft>
                <a:spcPts val="600"/>
              </a:spcAft>
            </a:pPr>
            <a:r>
              <a:rPr lang="en-US" sz="3200">
                <a:latin typeface="Open Sans"/>
                <a:ea typeface="Open Sans"/>
                <a:cs typeface="Open Sans"/>
              </a:rPr>
              <a:t>RESULTS National Webinar</a:t>
            </a:r>
            <a:br>
              <a:rPr lang="en-US" sz="3200"/>
            </a:br>
            <a:r>
              <a:rPr lang="en-US" sz="2400" b="0" i="1">
                <a:latin typeface="Open Sans"/>
                <a:ea typeface="Open Sans"/>
                <a:cs typeface="Open Sans"/>
              </a:rPr>
              <a:t>December 7, 2024</a:t>
            </a:r>
            <a:br>
              <a:rPr lang="en-US" sz="3200"/>
            </a:br>
            <a:r>
              <a:rPr lang="en-US" sz="3200">
                <a:latin typeface="Open Sans"/>
                <a:ea typeface="Open Sans"/>
                <a:cs typeface="Open Sans"/>
              </a:rPr>
              <a:t>Welcome!</a:t>
            </a:r>
          </a:p>
        </p:txBody>
      </p:sp>
    </p:spTree>
    <p:extLst>
      <p:ext uri="{BB962C8B-B14F-4D97-AF65-F5344CB8AC3E}">
        <p14:creationId xmlns:p14="http://schemas.microsoft.com/office/powerpoint/2010/main" val="268396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6B0E-482B-4572-0EA4-AAC2D96AF8E2}"/>
              </a:ext>
            </a:extLst>
          </p:cNvPr>
          <p:cNvSpPr>
            <a:spLocks noGrp="1"/>
          </p:cNvSpPr>
          <p:nvPr>
            <p:ph type="title"/>
          </p:nvPr>
        </p:nvSpPr>
        <p:spPr/>
        <p:txBody>
          <a:bodyPr>
            <a:normAutofit/>
          </a:bodyPr>
          <a:lstStyle/>
          <a:p>
            <a:r>
              <a:rPr lang="en-US">
                <a:latin typeface="Open Sans"/>
                <a:ea typeface="Open Sans"/>
                <a:cs typeface="Open Sans"/>
              </a:rPr>
              <a:t>Celebrating Global Health Wins</a:t>
            </a:r>
            <a:endParaRPr lang="en-US"/>
          </a:p>
        </p:txBody>
      </p:sp>
      <p:sp>
        <p:nvSpPr>
          <p:cNvPr id="3" name="Content Placeholder 2">
            <a:extLst>
              <a:ext uri="{FF2B5EF4-FFF2-40B4-BE49-F238E27FC236}">
                <a16:creationId xmlns:a16="http://schemas.microsoft.com/office/drawing/2014/main" id="{21360E38-78B0-12AF-AD86-4747F1ED90FD}"/>
              </a:ext>
            </a:extLst>
          </p:cNvPr>
          <p:cNvSpPr>
            <a:spLocks noGrp="1"/>
          </p:cNvSpPr>
          <p:nvPr>
            <p:ph idx="1"/>
          </p:nvPr>
        </p:nvSpPr>
        <p:spPr>
          <a:xfrm>
            <a:off x="457200" y="1063229"/>
            <a:ext cx="8229600" cy="3667496"/>
          </a:xfrm>
        </p:spPr>
        <p:txBody>
          <a:bodyPr vert="horz" lIns="91440" tIns="45720" rIns="91440" bIns="45720" rtlCol="0" anchor="t">
            <a:normAutofit fontScale="77500" lnSpcReduction="20000"/>
          </a:bodyPr>
          <a:lstStyle/>
          <a:p>
            <a:pPr>
              <a:lnSpc>
                <a:spcPct val="134000"/>
              </a:lnSpc>
              <a:spcBef>
                <a:spcPts val="0"/>
              </a:spcBef>
              <a:spcAft>
                <a:spcPts val="1200"/>
              </a:spcAft>
            </a:pPr>
            <a:r>
              <a:rPr lang="en-US" b="1">
                <a:latin typeface="Open Sans"/>
                <a:ea typeface="Open Sans"/>
                <a:cs typeface="Open Sans"/>
              </a:rPr>
              <a:t>Gavi, the Vaccine Alliance</a:t>
            </a:r>
            <a:endParaRPr lang="en-US" b="1"/>
          </a:p>
          <a:p>
            <a:pPr lvl="1">
              <a:lnSpc>
                <a:spcPct val="134000"/>
              </a:lnSpc>
              <a:spcBef>
                <a:spcPts val="0"/>
              </a:spcBef>
              <a:spcAft>
                <a:spcPts val="1200"/>
              </a:spcAft>
            </a:pPr>
            <a:r>
              <a:rPr lang="en-US">
                <a:latin typeface="Open Sans"/>
                <a:ea typeface="Open Sans"/>
                <a:cs typeface="Open Sans"/>
              </a:rPr>
              <a:t>Almost 50 members signed on to bipartisan resolutions supporting increased U.S. investment</a:t>
            </a:r>
            <a:endParaRPr lang="en-US"/>
          </a:p>
          <a:p>
            <a:pPr lvl="1">
              <a:lnSpc>
                <a:spcPct val="134000"/>
              </a:lnSpc>
              <a:spcBef>
                <a:spcPts val="0"/>
              </a:spcBef>
              <a:spcAft>
                <a:spcPts val="1200"/>
              </a:spcAft>
            </a:pPr>
            <a:r>
              <a:rPr lang="en-US">
                <a:latin typeface="Open Sans"/>
                <a:ea typeface="Open Sans"/>
                <a:cs typeface="Open Sans"/>
              </a:rPr>
              <a:t>The Biden Administration announced a bold, early pledge of at least $1.58 billion over 5 years</a:t>
            </a:r>
          </a:p>
          <a:p>
            <a:pPr>
              <a:lnSpc>
                <a:spcPct val="134000"/>
              </a:lnSpc>
              <a:spcBef>
                <a:spcPts val="0"/>
              </a:spcBef>
              <a:spcAft>
                <a:spcPts val="1200"/>
              </a:spcAft>
            </a:pPr>
            <a:r>
              <a:rPr lang="en-US" b="1">
                <a:latin typeface="Open Sans"/>
                <a:ea typeface="Open Sans"/>
                <a:cs typeface="Open Sans"/>
              </a:rPr>
              <a:t>Global Nutrition</a:t>
            </a:r>
            <a:endParaRPr lang="en-US" b="1"/>
          </a:p>
          <a:p>
            <a:pPr lvl="1">
              <a:lnSpc>
                <a:spcPct val="134000"/>
              </a:lnSpc>
              <a:spcBef>
                <a:spcPts val="0"/>
              </a:spcBef>
              <a:spcAft>
                <a:spcPts val="1200"/>
              </a:spcAft>
            </a:pPr>
            <a:r>
              <a:rPr lang="en-US">
                <a:latin typeface="Open Sans"/>
                <a:ea typeface="Open Sans"/>
                <a:cs typeface="Open Sans"/>
              </a:rPr>
              <a:t>106 bipartisan MoCs signed on to a letter supporting Nutrition for Growth</a:t>
            </a:r>
            <a:endParaRPr lang="en-US"/>
          </a:p>
        </p:txBody>
      </p:sp>
      <p:sp>
        <p:nvSpPr>
          <p:cNvPr id="4" name="Slide Number Placeholder 3">
            <a:extLst>
              <a:ext uri="{FF2B5EF4-FFF2-40B4-BE49-F238E27FC236}">
                <a16:creationId xmlns:a16="http://schemas.microsoft.com/office/drawing/2014/main" id="{B4EE4979-63F3-2419-36F8-4DC82B71B13A}"/>
              </a:ext>
            </a:extLst>
          </p:cNvPr>
          <p:cNvSpPr>
            <a:spLocks noGrp="1"/>
          </p:cNvSpPr>
          <p:nvPr>
            <p:ph type="sldNum" sz="quarter" idx="12"/>
          </p:nvPr>
        </p:nvSpPr>
        <p:spPr/>
        <p:txBody>
          <a:bodyPr/>
          <a:lstStyle/>
          <a:p>
            <a:fld id="{307E6868-079E-1649-B8D1-459B42CE4DE3}" type="slidenum">
              <a:rPr lang="en-US" smtClean="0"/>
              <a:pPr/>
              <a:t>10</a:t>
            </a:fld>
            <a:endParaRPr lang="en-US"/>
          </a:p>
        </p:txBody>
      </p:sp>
    </p:spTree>
    <p:extLst>
      <p:ext uri="{BB962C8B-B14F-4D97-AF65-F5344CB8AC3E}">
        <p14:creationId xmlns:p14="http://schemas.microsoft.com/office/powerpoint/2010/main" val="158620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AF2-6856-BEC3-495C-CAB6DD91C27C}"/>
              </a:ext>
            </a:extLst>
          </p:cNvPr>
          <p:cNvSpPr>
            <a:spLocks noGrp="1"/>
          </p:cNvSpPr>
          <p:nvPr>
            <p:ph type="title"/>
          </p:nvPr>
        </p:nvSpPr>
        <p:spPr>
          <a:xfrm>
            <a:off x="871254" y="150201"/>
            <a:ext cx="7401491" cy="857250"/>
          </a:xfrm>
        </p:spPr>
        <p:txBody>
          <a:bodyPr>
            <a:normAutofit/>
          </a:bodyPr>
          <a:lstStyle/>
          <a:p>
            <a:r>
              <a:rPr lang="en-US" sz="3200">
                <a:solidFill>
                  <a:srgbClr val="D50032"/>
                </a:solidFill>
                <a:latin typeface="Open Sans"/>
                <a:ea typeface="Open Sans"/>
                <a:cs typeface="Open Sans"/>
              </a:rPr>
              <a:t>Getting Congress on the record</a:t>
            </a:r>
            <a:endParaRPr lang="en-US" sz="3200">
              <a:solidFill>
                <a:srgbClr val="D50032"/>
              </a:solidFill>
            </a:endParaRPr>
          </a:p>
        </p:txBody>
      </p:sp>
      <p:sp>
        <p:nvSpPr>
          <p:cNvPr id="4" name="Slide Number Placeholder 3">
            <a:extLst>
              <a:ext uri="{FF2B5EF4-FFF2-40B4-BE49-F238E27FC236}">
                <a16:creationId xmlns:a16="http://schemas.microsoft.com/office/drawing/2014/main" id="{BDD2DF58-7BBC-B983-AFD9-376830873E41}"/>
              </a:ext>
            </a:extLst>
          </p:cNvPr>
          <p:cNvSpPr>
            <a:spLocks noGrp="1"/>
          </p:cNvSpPr>
          <p:nvPr>
            <p:ph type="sldNum" sz="quarter" idx="12"/>
          </p:nvPr>
        </p:nvSpPr>
        <p:spPr/>
        <p:txBody>
          <a:bodyPr/>
          <a:lstStyle/>
          <a:p>
            <a:fld id="{307E6868-079E-1649-B8D1-459B42CE4DE3}" type="slidenum">
              <a:rPr lang="en-US" smtClean="0"/>
              <a:pPr/>
              <a:t>11</a:t>
            </a:fld>
            <a:endParaRPr lang="en-US"/>
          </a:p>
        </p:txBody>
      </p:sp>
      <p:sp>
        <p:nvSpPr>
          <p:cNvPr id="8" name="Rectangle: Rounded Corners 7">
            <a:extLst>
              <a:ext uri="{FF2B5EF4-FFF2-40B4-BE49-F238E27FC236}">
                <a16:creationId xmlns:a16="http://schemas.microsoft.com/office/drawing/2014/main" id="{BDEC4D19-5B7C-4295-3F7F-A43DDAF82C24}"/>
              </a:ext>
            </a:extLst>
          </p:cNvPr>
          <p:cNvSpPr/>
          <p:nvPr/>
        </p:nvSpPr>
        <p:spPr>
          <a:xfrm>
            <a:off x="762655" y="1554203"/>
            <a:ext cx="7618687" cy="2339734"/>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lnSpc>
                <a:spcPct val="114000"/>
              </a:lnSpc>
            </a:pPr>
            <a:r>
              <a:rPr lang="en-US" sz="2400">
                <a:solidFill>
                  <a:schemeClr val="tx1"/>
                </a:solidFill>
                <a:latin typeface="Open Sans"/>
                <a:ea typeface="Open Sans"/>
                <a:cs typeface="Open Sans"/>
              </a:rPr>
              <a:t>This year, </a:t>
            </a:r>
            <a:r>
              <a:rPr lang="en-US" sz="2400" b="1">
                <a:solidFill>
                  <a:schemeClr val="tx1"/>
                </a:solidFill>
                <a:latin typeface="Open Sans"/>
                <a:ea typeface="Open Sans"/>
                <a:cs typeface="Open Sans"/>
              </a:rPr>
              <a:t>207 Representatives and 48 Senators </a:t>
            </a:r>
            <a:r>
              <a:rPr lang="en-US" sz="2400">
                <a:solidFill>
                  <a:schemeClr val="tx1"/>
                </a:solidFill>
                <a:latin typeface="Open Sans"/>
                <a:ea typeface="Open Sans"/>
                <a:cs typeface="Open Sans"/>
              </a:rPr>
              <a:t>took at least one of our global policy actions!</a:t>
            </a:r>
            <a:endParaRPr lang="en-US" sz="24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4624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U.S. Poverty Campaigns</a:t>
            </a:r>
            <a:endParaRPr lang="en-US"/>
          </a:p>
        </p:txBody>
      </p:sp>
    </p:spTree>
    <p:extLst>
      <p:ext uri="{BB962C8B-B14F-4D97-AF65-F5344CB8AC3E}">
        <p14:creationId xmlns:p14="http://schemas.microsoft.com/office/powerpoint/2010/main" val="32002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718854" y="164216"/>
            <a:ext cx="7401491" cy="857250"/>
          </a:xfrm>
        </p:spPr>
        <p:txBody>
          <a:bodyPr/>
          <a:lstStyle/>
          <a:p>
            <a:r>
              <a:rPr lang="en-US">
                <a:solidFill>
                  <a:srgbClr val="D50032"/>
                </a:solidFill>
                <a:latin typeface="Open Sans"/>
                <a:ea typeface="Open Sans"/>
                <a:cs typeface="Open Sans"/>
              </a:rPr>
              <a:t>U.S. Campaign Updates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13</a:t>
            </a:fld>
            <a:endParaRPr lang="en-US"/>
          </a:p>
        </p:txBody>
      </p:sp>
      <p:sp>
        <p:nvSpPr>
          <p:cNvPr id="2" name="Title 1">
            <a:extLst>
              <a:ext uri="{FF2B5EF4-FFF2-40B4-BE49-F238E27FC236}">
                <a16:creationId xmlns:a16="http://schemas.microsoft.com/office/drawing/2014/main" id="{843B5F2B-F512-FDD9-A737-D3CC474DBEFA}"/>
              </a:ext>
            </a:extLst>
          </p:cNvPr>
          <p:cNvSpPr>
            <a:spLocks noGrp="1"/>
          </p:cNvSpPr>
          <p:nvPr/>
        </p:nvSpPr>
        <p:spPr>
          <a:xfrm>
            <a:off x="4478400" y="2626701"/>
            <a:ext cx="3045310" cy="131230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570" algn="l">
              <a:lnSpc>
                <a:spcPct val="114000"/>
              </a:lnSpc>
            </a:pPr>
            <a:br>
              <a:rPr lang="en-US" sz="1600">
                <a:latin typeface="Open Sans"/>
              </a:rPr>
            </a:br>
            <a:r>
              <a:rPr lang="en-US" sz="2000" b="1">
                <a:latin typeface="Open Sans"/>
                <a:ea typeface="Open Sans"/>
                <a:cs typeface="Open Sans"/>
              </a:rPr>
              <a:t>TaShon Thomas</a:t>
            </a:r>
            <a:br>
              <a:rPr lang="en-US" sz="2000" b="1">
                <a:latin typeface="Open Sans"/>
              </a:rPr>
            </a:br>
            <a:r>
              <a:rPr lang="en-US" sz="2000">
                <a:latin typeface="Open Sans"/>
                <a:ea typeface="Open Sans"/>
                <a:cs typeface="Open Sans"/>
              </a:rPr>
              <a:t>Interim VP,</a:t>
            </a:r>
            <a:br>
              <a:rPr lang="en-US" sz="2000">
                <a:latin typeface="Open Sans"/>
                <a:ea typeface="Open Sans"/>
                <a:cs typeface="Open Sans"/>
              </a:rPr>
            </a:br>
            <a:r>
              <a:rPr lang="en-US" sz="2000">
                <a:latin typeface="Open Sans"/>
                <a:ea typeface="Open Sans"/>
                <a:cs typeface="Open Sans"/>
              </a:rPr>
              <a:t>Campaigns &amp; Advocacy</a:t>
            </a:r>
            <a:br>
              <a:rPr lang="en-US" sz="2000">
                <a:latin typeface="Open Sans"/>
              </a:rPr>
            </a:br>
            <a:r>
              <a:rPr lang="en-US" sz="2000">
                <a:latin typeface="Open Sans"/>
                <a:ea typeface="Open Sans"/>
                <a:cs typeface="Open Sans"/>
                <a:hlinkClick r:id="rId3"/>
              </a:rPr>
              <a:t>tthomas@results.org</a:t>
            </a:r>
            <a:r>
              <a:rPr lang="en-US" sz="2000">
                <a:latin typeface="Open Sans"/>
                <a:ea typeface="Open Sans"/>
                <a:cs typeface="Open Sans"/>
              </a:rPr>
              <a:t> </a:t>
            </a:r>
            <a:endParaRPr lang="en-US"/>
          </a:p>
        </p:txBody>
      </p:sp>
      <p:sp>
        <p:nvSpPr>
          <p:cNvPr id="5"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A53D8A26-FAA4-4FD0-7950-CC8257A83328}"/>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31D2BF48-8703-B39B-55FF-708DA57CCFDC}"/>
              </a:ext>
            </a:extLst>
          </p:cNvPr>
          <p:cNvPicPr>
            <a:picLocks noChangeAspect="1"/>
          </p:cNvPicPr>
          <p:nvPr/>
        </p:nvPicPr>
        <p:blipFill>
          <a:blip r:embed="rId4"/>
          <a:stretch>
            <a:fillRect/>
          </a:stretch>
        </p:blipFill>
        <p:spPr>
          <a:xfrm>
            <a:off x="1760838" y="1427769"/>
            <a:ext cx="2717562" cy="2717562"/>
          </a:xfrm>
          <a:prstGeom prst="rect">
            <a:avLst/>
          </a:prstGeom>
        </p:spPr>
      </p:pic>
    </p:spTree>
    <p:extLst>
      <p:ext uri="{BB962C8B-B14F-4D97-AF65-F5344CB8AC3E}">
        <p14:creationId xmlns:p14="http://schemas.microsoft.com/office/powerpoint/2010/main" val="107178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6B0E-482B-4572-0EA4-AAC2D96AF8E2}"/>
              </a:ext>
            </a:extLst>
          </p:cNvPr>
          <p:cNvSpPr>
            <a:spLocks noGrp="1"/>
          </p:cNvSpPr>
          <p:nvPr>
            <p:ph type="title"/>
          </p:nvPr>
        </p:nvSpPr>
        <p:spPr/>
        <p:txBody>
          <a:bodyPr>
            <a:normAutofit/>
          </a:bodyPr>
          <a:lstStyle/>
          <a:p>
            <a:r>
              <a:rPr lang="en-US" dirty="0">
                <a:latin typeface="Open Sans"/>
                <a:ea typeface="Open Sans"/>
                <a:cs typeface="Open Sans"/>
              </a:rPr>
              <a:t>Celebrating Housing Wins</a:t>
            </a:r>
            <a:endParaRPr lang="en-US" dirty="0"/>
          </a:p>
        </p:txBody>
      </p:sp>
      <p:sp>
        <p:nvSpPr>
          <p:cNvPr id="4" name="Slide Number Placeholder 3">
            <a:extLst>
              <a:ext uri="{FF2B5EF4-FFF2-40B4-BE49-F238E27FC236}">
                <a16:creationId xmlns:a16="http://schemas.microsoft.com/office/drawing/2014/main" id="{B4EE4979-63F3-2419-36F8-4DC82B71B13A}"/>
              </a:ext>
            </a:extLst>
          </p:cNvPr>
          <p:cNvSpPr>
            <a:spLocks noGrp="1"/>
          </p:cNvSpPr>
          <p:nvPr>
            <p:ph type="sldNum" sz="quarter" idx="12"/>
          </p:nvPr>
        </p:nvSpPr>
        <p:spPr/>
        <p:txBody>
          <a:bodyPr/>
          <a:lstStyle/>
          <a:p>
            <a:fld id="{307E6868-079E-1649-B8D1-459B42CE4DE3}" type="slidenum">
              <a:rPr lang="en-US" smtClean="0"/>
              <a:pPr/>
              <a:t>14</a:t>
            </a:fld>
            <a:endParaRPr lang="en-US"/>
          </a:p>
        </p:txBody>
      </p:sp>
      <p:pic>
        <p:nvPicPr>
          <p:cNvPr id="7" name="Content Placeholder 6" descr="Mortgage outline">
            <a:extLst>
              <a:ext uri="{FF2B5EF4-FFF2-40B4-BE49-F238E27FC236}">
                <a16:creationId xmlns:a16="http://schemas.microsoft.com/office/drawing/2014/main" id="{1F520D96-0F35-9DD3-F1AF-3D4300A3736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624138" y="1213682"/>
            <a:ext cx="1139992" cy="1139992"/>
          </a:xfrm>
        </p:spPr>
      </p:pic>
      <p:sp>
        <p:nvSpPr>
          <p:cNvPr id="8" name="TextBox 7">
            <a:extLst>
              <a:ext uri="{FF2B5EF4-FFF2-40B4-BE49-F238E27FC236}">
                <a16:creationId xmlns:a16="http://schemas.microsoft.com/office/drawing/2014/main" id="{DE5A0265-C708-149D-5F9B-B73A89CB0C69}"/>
              </a:ext>
            </a:extLst>
          </p:cNvPr>
          <p:cNvSpPr txBox="1"/>
          <p:nvPr/>
        </p:nvSpPr>
        <p:spPr>
          <a:xfrm>
            <a:off x="1767137" y="1368591"/>
            <a:ext cx="61361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Laid groundwork for the re-introduction of the Renter Tax Credit</a:t>
            </a:r>
          </a:p>
        </p:txBody>
      </p:sp>
      <p:pic>
        <p:nvPicPr>
          <p:cNvPr id="10" name="Content Placeholder 6" descr="Court outline">
            <a:extLst>
              <a:ext uri="{FF2B5EF4-FFF2-40B4-BE49-F238E27FC236}">
                <a16:creationId xmlns:a16="http://schemas.microsoft.com/office/drawing/2014/main" id="{2FDFC17B-BF05-7CFD-9DF6-CC7CDCABB1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2249" y="2351168"/>
            <a:ext cx="1139992" cy="1139992"/>
          </a:xfrm>
          <a:prstGeom prst="rect">
            <a:avLst/>
          </a:prstGeom>
        </p:spPr>
      </p:pic>
      <p:sp>
        <p:nvSpPr>
          <p:cNvPr id="11" name="TextBox 10">
            <a:extLst>
              <a:ext uri="{FF2B5EF4-FFF2-40B4-BE49-F238E27FC236}">
                <a16:creationId xmlns:a16="http://schemas.microsoft.com/office/drawing/2014/main" id="{1E231F37-C2C9-523D-AE5D-01F33C695E10}"/>
              </a:ext>
            </a:extLst>
          </p:cNvPr>
          <p:cNvSpPr txBox="1"/>
          <p:nvPr/>
        </p:nvSpPr>
        <p:spPr>
          <a:xfrm>
            <a:off x="789572" y="2353676"/>
            <a:ext cx="61361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Began education lawmakers and grassroots on the impacts of recent Supreme Court case (Grants Pass v. Johnson)</a:t>
            </a:r>
          </a:p>
        </p:txBody>
      </p:sp>
      <p:pic>
        <p:nvPicPr>
          <p:cNvPr id="13" name="Content Placeholder 6" descr="Piggy Bank outline">
            <a:extLst>
              <a:ext uri="{FF2B5EF4-FFF2-40B4-BE49-F238E27FC236}">
                <a16:creationId xmlns:a16="http://schemas.microsoft.com/office/drawing/2014/main" id="{7A019D32-475C-CE2A-B770-7EE1E88475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144" y="3494168"/>
            <a:ext cx="1139992" cy="1139992"/>
          </a:xfrm>
          <a:prstGeom prst="rect">
            <a:avLst/>
          </a:prstGeom>
        </p:spPr>
      </p:pic>
      <p:sp>
        <p:nvSpPr>
          <p:cNvPr id="14" name="TextBox 13">
            <a:extLst>
              <a:ext uri="{FF2B5EF4-FFF2-40B4-BE49-F238E27FC236}">
                <a16:creationId xmlns:a16="http://schemas.microsoft.com/office/drawing/2014/main" id="{BE6EA05C-25A9-3FAA-629F-1C778C1E014C}"/>
              </a:ext>
            </a:extLst>
          </p:cNvPr>
          <p:cNvSpPr txBox="1"/>
          <p:nvPr/>
        </p:nvSpPr>
        <p:spPr>
          <a:xfrm>
            <a:off x="1894973" y="3707228"/>
            <a:ext cx="61361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Placed several op-eds in local and national papers about housing affordability</a:t>
            </a:r>
          </a:p>
        </p:txBody>
      </p:sp>
    </p:spTree>
    <p:extLst>
      <p:ext uri="{BB962C8B-B14F-4D97-AF65-F5344CB8AC3E}">
        <p14:creationId xmlns:p14="http://schemas.microsoft.com/office/powerpoint/2010/main" val="3750781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6B0E-482B-4572-0EA4-AAC2D96AF8E2}"/>
              </a:ext>
            </a:extLst>
          </p:cNvPr>
          <p:cNvSpPr>
            <a:spLocks noGrp="1"/>
          </p:cNvSpPr>
          <p:nvPr>
            <p:ph type="title"/>
          </p:nvPr>
        </p:nvSpPr>
        <p:spPr/>
        <p:txBody>
          <a:bodyPr>
            <a:normAutofit/>
          </a:bodyPr>
          <a:lstStyle/>
          <a:p>
            <a:r>
              <a:rPr lang="en-US">
                <a:latin typeface="Open Sans"/>
                <a:ea typeface="Open Sans"/>
                <a:cs typeface="Open Sans"/>
              </a:rPr>
              <a:t>Celebrating </a:t>
            </a:r>
            <a:r>
              <a:rPr lang="en-US" dirty="0">
                <a:latin typeface="Open Sans"/>
                <a:ea typeface="Open Sans"/>
                <a:cs typeface="Open Sans"/>
              </a:rPr>
              <a:t>Nutrition Wins</a:t>
            </a:r>
            <a:endParaRPr lang="en-US"/>
          </a:p>
        </p:txBody>
      </p:sp>
      <p:sp>
        <p:nvSpPr>
          <p:cNvPr id="4" name="Slide Number Placeholder 3">
            <a:extLst>
              <a:ext uri="{FF2B5EF4-FFF2-40B4-BE49-F238E27FC236}">
                <a16:creationId xmlns:a16="http://schemas.microsoft.com/office/drawing/2014/main" id="{B4EE4979-63F3-2419-36F8-4DC82B71B13A}"/>
              </a:ext>
            </a:extLst>
          </p:cNvPr>
          <p:cNvSpPr>
            <a:spLocks noGrp="1"/>
          </p:cNvSpPr>
          <p:nvPr>
            <p:ph type="sldNum" sz="quarter" idx="12"/>
          </p:nvPr>
        </p:nvSpPr>
        <p:spPr/>
        <p:txBody>
          <a:bodyPr/>
          <a:lstStyle/>
          <a:p>
            <a:fld id="{307E6868-079E-1649-B8D1-459B42CE4DE3}" type="slidenum">
              <a:rPr lang="en-US" smtClean="0"/>
              <a:pPr/>
              <a:t>15</a:t>
            </a:fld>
            <a:endParaRPr lang="en-US"/>
          </a:p>
        </p:txBody>
      </p:sp>
      <p:pic>
        <p:nvPicPr>
          <p:cNvPr id="7" name="Content Placeholder 6" descr="Cut outline">
            <a:extLst>
              <a:ext uri="{FF2B5EF4-FFF2-40B4-BE49-F238E27FC236}">
                <a16:creationId xmlns:a16="http://schemas.microsoft.com/office/drawing/2014/main" id="{1F520D96-0F35-9DD3-F1AF-3D4300A3736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624138" y="1062720"/>
            <a:ext cx="1139992" cy="1139992"/>
          </a:xfrm>
        </p:spPr>
      </p:pic>
      <p:sp>
        <p:nvSpPr>
          <p:cNvPr id="8" name="TextBox 7">
            <a:extLst>
              <a:ext uri="{FF2B5EF4-FFF2-40B4-BE49-F238E27FC236}">
                <a16:creationId xmlns:a16="http://schemas.microsoft.com/office/drawing/2014/main" id="{DE5A0265-C708-149D-5F9B-B73A89CB0C69}"/>
              </a:ext>
            </a:extLst>
          </p:cNvPr>
          <p:cNvSpPr txBox="1"/>
          <p:nvPr/>
        </p:nvSpPr>
        <p:spPr>
          <a:xfrm>
            <a:off x="1767137" y="1217629"/>
            <a:ext cx="61361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Stopped harmful cuts to the Supplemental Nutrition Assistance Program (SNAP)</a:t>
            </a:r>
          </a:p>
        </p:txBody>
      </p:sp>
      <p:pic>
        <p:nvPicPr>
          <p:cNvPr id="10" name="Content Placeholder 6" descr="Grocery bag outline">
            <a:extLst>
              <a:ext uri="{FF2B5EF4-FFF2-40B4-BE49-F238E27FC236}">
                <a16:creationId xmlns:a16="http://schemas.microsoft.com/office/drawing/2014/main" id="{2FDFC17B-BF05-7CFD-9DF6-CC7CDCABB1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2249" y="2275687"/>
            <a:ext cx="1139992" cy="1139992"/>
          </a:xfrm>
          <a:prstGeom prst="rect">
            <a:avLst/>
          </a:prstGeom>
        </p:spPr>
      </p:pic>
      <p:sp>
        <p:nvSpPr>
          <p:cNvPr id="11" name="TextBox 10">
            <a:extLst>
              <a:ext uri="{FF2B5EF4-FFF2-40B4-BE49-F238E27FC236}">
                <a16:creationId xmlns:a16="http://schemas.microsoft.com/office/drawing/2014/main" id="{1E231F37-C2C9-523D-AE5D-01F33C695E10}"/>
              </a:ext>
            </a:extLst>
          </p:cNvPr>
          <p:cNvSpPr txBox="1"/>
          <p:nvPr/>
        </p:nvSpPr>
        <p:spPr>
          <a:xfrm>
            <a:off x="778789" y="2191931"/>
            <a:ext cx="613610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Ensured the Special Supplemental </a:t>
            </a:r>
            <a:r>
              <a:rPr lang="en-US" sz="2400">
                <a:ea typeface="Calibri"/>
                <a:cs typeface="Calibri"/>
              </a:rPr>
              <a:t>Nutrition</a:t>
            </a:r>
            <a:r>
              <a:rPr lang="en-US" sz="2400" dirty="0">
                <a:ea typeface="Calibri"/>
                <a:cs typeface="Calibri"/>
              </a:rPr>
              <a:t> Program for Women, Infants and Children (WIC) saw increased funding and eliminated the $1B deficit for the program </a:t>
            </a:r>
          </a:p>
        </p:txBody>
      </p:sp>
      <p:pic>
        <p:nvPicPr>
          <p:cNvPr id="13" name="Content Placeholder 6" descr="Table setting outline">
            <a:extLst>
              <a:ext uri="{FF2B5EF4-FFF2-40B4-BE49-F238E27FC236}">
                <a16:creationId xmlns:a16="http://schemas.microsoft.com/office/drawing/2014/main" id="{7A019D32-475C-CE2A-B770-7EE1E88475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144" y="3785309"/>
            <a:ext cx="1139992" cy="1139992"/>
          </a:xfrm>
          <a:prstGeom prst="rect">
            <a:avLst/>
          </a:prstGeom>
        </p:spPr>
      </p:pic>
      <p:sp>
        <p:nvSpPr>
          <p:cNvPr id="14" name="TextBox 13">
            <a:extLst>
              <a:ext uri="{FF2B5EF4-FFF2-40B4-BE49-F238E27FC236}">
                <a16:creationId xmlns:a16="http://schemas.microsoft.com/office/drawing/2014/main" id="{BE6EA05C-25A9-3FAA-629F-1C778C1E014C}"/>
              </a:ext>
            </a:extLst>
          </p:cNvPr>
          <p:cNvSpPr txBox="1"/>
          <p:nvPr/>
        </p:nvSpPr>
        <p:spPr>
          <a:xfrm>
            <a:off x="1905756" y="3782709"/>
            <a:ext cx="61361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Created bi-partisan support for the removal of the federal felony ban on receiving food assistance</a:t>
            </a:r>
          </a:p>
        </p:txBody>
      </p:sp>
    </p:spTree>
    <p:extLst>
      <p:ext uri="{BB962C8B-B14F-4D97-AF65-F5344CB8AC3E}">
        <p14:creationId xmlns:p14="http://schemas.microsoft.com/office/powerpoint/2010/main" val="235186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6B0E-482B-4572-0EA4-AAC2D96AF8E2}"/>
              </a:ext>
            </a:extLst>
          </p:cNvPr>
          <p:cNvSpPr>
            <a:spLocks noGrp="1"/>
          </p:cNvSpPr>
          <p:nvPr>
            <p:ph type="title"/>
          </p:nvPr>
        </p:nvSpPr>
        <p:spPr/>
        <p:txBody>
          <a:bodyPr>
            <a:normAutofit/>
          </a:bodyPr>
          <a:lstStyle/>
          <a:p>
            <a:r>
              <a:rPr lang="en-US" dirty="0">
                <a:latin typeface="Open Sans"/>
                <a:ea typeface="Open Sans"/>
                <a:cs typeface="Open Sans"/>
              </a:rPr>
              <a:t>Celebrating Tax Wins</a:t>
            </a:r>
            <a:endParaRPr lang="en-US" dirty="0"/>
          </a:p>
        </p:txBody>
      </p:sp>
      <p:sp>
        <p:nvSpPr>
          <p:cNvPr id="4" name="Slide Number Placeholder 3">
            <a:extLst>
              <a:ext uri="{FF2B5EF4-FFF2-40B4-BE49-F238E27FC236}">
                <a16:creationId xmlns:a16="http://schemas.microsoft.com/office/drawing/2014/main" id="{B4EE4979-63F3-2419-36F8-4DC82B71B13A}"/>
              </a:ext>
            </a:extLst>
          </p:cNvPr>
          <p:cNvSpPr>
            <a:spLocks noGrp="1"/>
          </p:cNvSpPr>
          <p:nvPr>
            <p:ph type="sldNum" sz="quarter" idx="12"/>
          </p:nvPr>
        </p:nvSpPr>
        <p:spPr/>
        <p:txBody>
          <a:bodyPr/>
          <a:lstStyle/>
          <a:p>
            <a:fld id="{307E6868-079E-1649-B8D1-459B42CE4DE3}" type="slidenum">
              <a:rPr lang="en-US" smtClean="0"/>
              <a:pPr/>
              <a:t>16</a:t>
            </a:fld>
            <a:endParaRPr lang="en-US"/>
          </a:p>
        </p:txBody>
      </p:sp>
      <p:pic>
        <p:nvPicPr>
          <p:cNvPr id="7" name="Content Placeholder 6" descr="Gavel outline">
            <a:extLst>
              <a:ext uri="{FF2B5EF4-FFF2-40B4-BE49-F238E27FC236}">
                <a16:creationId xmlns:a16="http://schemas.microsoft.com/office/drawing/2014/main" id="{1F520D96-0F35-9DD3-F1AF-3D4300A3736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624138" y="1431187"/>
            <a:ext cx="1139992" cy="1139992"/>
          </a:xfrm>
        </p:spPr>
      </p:pic>
      <p:sp>
        <p:nvSpPr>
          <p:cNvPr id="8" name="TextBox 7">
            <a:extLst>
              <a:ext uri="{FF2B5EF4-FFF2-40B4-BE49-F238E27FC236}">
                <a16:creationId xmlns:a16="http://schemas.microsoft.com/office/drawing/2014/main" id="{DE5A0265-C708-149D-5F9B-B73A89CB0C69}"/>
              </a:ext>
            </a:extLst>
          </p:cNvPr>
          <p:cNvSpPr txBox="1"/>
          <p:nvPr/>
        </p:nvSpPr>
        <p:spPr>
          <a:xfrm>
            <a:off x="1722019" y="1059715"/>
            <a:ext cx="613610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Educated lawmakers on the Child Tax Credit; passed it out of the House with an overwhelming super majority; created a new baseline for </a:t>
            </a:r>
            <a:r>
              <a:rPr lang="en-US" sz="2400">
                <a:ea typeface="Calibri"/>
                <a:cs typeface="Calibri"/>
              </a:rPr>
              <a:t>negotiations</a:t>
            </a:r>
            <a:r>
              <a:rPr lang="en-US" sz="2400" dirty="0">
                <a:ea typeface="Calibri"/>
                <a:cs typeface="Calibri"/>
              </a:rPr>
              <a:t> during the next Congress</a:t>
            </a:r>
          </a:p>
        </p:txBody>
      </p:sp>
      <p:pic>
        <p:nvPicPr>
          <p:cNvPr id="10" name="Content Placeholder 6" descr="Share outline">
            <a:extLst>
              <a:ext uri="{FF2B5EF4-FFF2-40B4-BE49-F238E27FC236}">
                <a16:creationId xmlns:a16="http://schemas.microsoft.com/office/drawing/2014/main" id="{2FDFC17B-BF05-7CFD-9DF6-CC7CDCABB1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7131" y="2689273"/>
            <a:ext cx="1139992" cy="1139992"/>
          </a:xfrm>
          <a:prstGeom prst="rect">
            <a:avLst/>
          </a:prstGeom>
        </p:spPr>
      </p:pic>
      <p:sp>
        <p:nvSpPr>
          <p:cNvPr id="11" name="TextBox 10">
            <a:extLst>
              <a:ext uri="{FF2B5EF4-FFF2-40B4-BE49-F238E27FC236}">
                <a16:creationId xmlns:a16="http://schemas.microsoft.com/office/drawing/2014/main" id="{1E231F37-C2C9-523D-AE5D-01F33C695E10}"/>
              </a:ext>
            </a:extLst>
          </p:cNvPr>
          <p:cNvSpPr txBox="1"/>
          <p:nvPr/>
        </p:nvSpPr>
        <p:spPr>
          <a:xfrm>
            <a:off x="733670" y="2996542"/>
            <a:ext cx="61361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Participated in the development of the Direct File software currently in use by the IRS </a:t>
            </a:r>
          </a:p>
        </p:txBody>
      </p:sp>
      <p:pic>
        <p:nvPicPr>
          <p:cNvPr id="13" name="Content Placeholder 6" descr="Document outline">
            <a:extLst>
              <a:ext uri="{FF2B5EF4-FFF2-40B4-BE49-F238E27FC236}">
                <a16:creationId xmlns:a16="http://schemas.microsoft.com/office/drawing/2014/main" id="{7A019D32-475C-CE2A-B770-7EE1E88475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3348" y="3898105"/>
            <a:ext cx="1139992" cy="1139992"/>
          </a:xfrm>
          <a:prstGeom prst="rect">
            <a:avLst/>
          </a:prstGeom>
        </p:spPr>
      </p:pic>
      <p:sp>
        <p:nvSpPr>
          <p:cNvPr id="14" name="TextBox 13">
            <a:extLst>
              <a:ext uri="{FF2B5EF4-FFF2-40B4-BE49-F238E27FC236}">
                <a16:creationId xmlns:a16="http://schemas.microsoft.com/office/drawing/2014/main" id="{BE6EA05C-25A9-3FAA-629F-1C778C1E014C}"/>
              </a:ext>
            </a:extLst>
          </p:cNvPr>
          <p:cNvSpPr txBox="1"/>
          <p:nvPr/>
        </p:nvSpPr>
        <p:spPr>
          <a:xfrm>
            <a:off x="1770401" y="3827827"/>
            <a:ext cx="61361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Worked with coalition partners to submit letters of support for funding for extension of Direct File</a:t>
            </a:r>
          </a:p>
        </p:txBody>
      </p:sp>
    </p:spTree>
    <p:extLst>
      <p:ext uri="{BB962C8B-B14F-4D97-AF65-F5344CB8AC3E}">
        <p14:creationId xmlns:p14="http://schemas.microsoft.com/office/powerpoint/2010/main" val="193216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FF42-AF03-E668-E04B-881D032406F9}"/>
              </a:ext>
            </a:extLst>
          </p:cNvPr>
          <p:cNvSpPr>
            <a:spLocks noGrp="1"/>
          </p:cNvSpPr>
          <p:nvPr>
            <p:ph type="title"/>
          </p:nvPr>
        </p:nvSpPr>
        <p:spPr/>
        <p:txBody>
          <a:bodyPr/>
          <a:lstStyle/>
          <a:p>
            <a:r>
              <a:rPr lang="en-US">
                <a:latin typeface="Open Sans"/>
                <a:ea typeface="Open Sans"/>
                <a:cs typeface="Open Sans"/>
              </a:rPr>
              <a:t>Opportunities this month</a:t>
            </a:r>
          </a:p>
        </p:txBody>
      </p:sp>
      <p:sp>
        <p:nvSpPr>
          <p:cNvPr id="4" name="Slide Number Placeholder 3">
            <a:extLst>
              <a:ext uri="{FF2B5EF4-FFF2-40B4-BE49-F238E27FC236}">
                <a16:creationId xmlns:a16="http://schemas.microsoft.com/office/drawing/2014/main" id="{01F40DBD-1775-D468-8087-347141E264CD}"/>
              </a:ext>
            </a:extLst>
          </p:cNvPr>
          <p:cNvSpPr>
            <a:spLocks noGrp="1"/>
          </p:cNvSpPr>
          <p:nvPr>
            <p:ph type="sldNum" sz="quarter" idx="12"/>
          </p:nvPr>
        </p:nvSpPr>
        <p:spPr/>
        <p:txBody>
          <a:bodyPr/>
          <a:lstStyle/>
          <a:p>
            <a:fld id="{307E6868-079E-1649-B8D1-459B42CE4DE3}" type="slidenum">
              <a:rPr lang="en-US" smtClean="0"/>
              <a:pPr/>
              <a:t>17</a:t>
            </a:fld>
            <a:endParaRPr lang="en-US"/>
          </a:p>
        </p:txBody>
      </p:sp>
      <p:sp>
        <p:nvSpPr>
          <p:cNvPr id="6" name="Rectangle: Rounded Corners 5">
            <a:extLst>
              <a:ext uri="{FF2B5EF4-FFF2-40B4-BE49-F238E27FC236}">
                <a16:creationId xmlns:a16="http://schemas.microsoft.com/office/drawing/2014/main" id="{CE811F5F-88E7-40B9-D26F-6351188F77D4}"/>
              </a:ext>
            </a:extLst>
          </p:cNvPr>
          <p:cNvSpPr/>
          <p:nvPr/>
        </p:nvSpPr>
        <p:spPr>
          <a:xfrm>
            <a:off x="967532" y="1230712"/>
            <a:ext cx="6658999" cy="157414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lnSpc>
                <a:spcPct val="114000"/>
              </a:lnSpc>
            </a:pPr>
            <a:r>
              <a:rPr lang="en-US" sz="2400" dirty="0">
                <a:solidFill>
                  <a:schemeClr val="tx1"/>
                </a:solidFill>
                <a:latin typeface="Open Sans"/>
                <a:ea typeface="Open Sans"/>
                <a:cs typeface="Open Sans"/>
              </a:rPr>
              <a:t>Continue to </a:t>
            </a:r>
            <a:r>
              <a:rPr lang="en-US" sz="2400" b="1" dirty="0">
                <a:solidFill>
                  <a:schemeClr val="tx1"/>
                </a:solidFill>
                <a:latin typeface="Open Sans"/>
                <a:ea typeface="Open Sans"/>
                <a:cs typeface="Open Sans"/>
              </a:rPr>
              <a:t>advocate </a:t>
            </a:r>
            <a:r>
              <a:rPr lang="en-US" sz="2400" dirty="0">
                <a:solidFill>
                  <a:schemeClr val="tx1"/>
                </a:solidFill>
                <a:latin typeface="Open Sans"/>
                <a:ea typeface="Open Sans"/>
                <a:cs typeface="Open Sans"/>
              </a:rPr>
              <a:t>for the Farm Bill and the </a:t>
            </a:r>
            <a:r>
              <a:rPr lang="en-US" sz="2400" b="1" dirty="0">
                <a:solidFill>
                  <a:schemeClr val="tx1"/>
                </a:solidFill>
                <a:latin typeface="Open Sans"/>
                <a:ea typeface="Open Sans"/>
                <a:cs typeface="Open Sans"/>
              </a:rPr>
              <a:t>one year extension</a:t>
            </a:r>
            <a:endPar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2DC72503-BA98-2ADF-09C4-A0C92038C47E}"/>
              </a:ext>
            </a:extLst>
          </p:cNvPr>
          <p:cNvSpPr/>
          <p:nvPr/>
        </p:nvSpPr>
        <p:spPr>
          <a:xfrm>
            <a:off x="967532" y="3009911"/>
            <a:ext cx="6658999" cy="168197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lnSpc>
                <a:spcPct val="114000"/>
              </a:lnSpc>
            </a:pPr>
            <a:r>
              <a:rPr lang="en-US" sz="2400" dirty="0">
                <a:solidFill>
                  <a:schemeClr val="tx1"/>
                </a:solidFill>
                <a:latin typeface="Open Sans"/>
                <a:ea typeface="Open Sans"/>
                <a:cs typeface="Open Sans"/>
              </a:rPr>
              <a:t>Prepare for the </a:t>
            </a:r>
            <a:r>
              <a:rPr lang="en-US" sz="2400" b="1" dirty="0">
                <a:solidFill>
                  <a:schemeClr val="tx1"/>
                </a:solidFill>
                <a:latin typeface="Open Sans"/>
                <a:ea typeface="Open Sans"/>
                <a:cs typeface="Open Sans"/>
              </a:rPr>
              <a:t>incoming Administration</a:t>
            </a:r>
            <a:r>
              <a:rPr lang="en-US" sz="2400" dirty="0">
                <a:solidFill>
                  <a:schemeClr val="tx1"/>
                </a:solidFill>
                <a:latin typeface="Open Sans"/>
                <a:ea typeface="Open Sans"/>
                <a:cs typeface="Open Sans"/>
              </a:rPr>
              <a:t> and </a:t>
            </a:r>
            <a:r>
              <a:rPr lang="en-US" sz="2400" b="1" dirty="0">
                <a:solidFill>
                  <a:schemeClr val="tx1"/>
                </a:solidFill>
                <a:latin typeface="Open Sans"/>
                <a:ea typeface="Open Sans"/>
                <a:cs typeface="Open Sans"/>
              </a:rPr>
              <a:t>119th Session of Congress</a:t>
            </a:r>
            <a:endParaRPr lang="en-US" sz="24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913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C422AF-DF7A-6937-F3DB-34FF88304A07}"/>
              </a:ext>
            </a:extLst>
          </p:cNvPr>
          <p:cNvSpPr>
            <a:spLocks noGrp="1"/>
          </p:cNvSpPr>
          <p:nvPr>
            <p:ph type="title"/>
          </p:nvPr>
        </p:nvSpPr>
        <p:spPr/>
        <p:txBody>
          <a:bodyPr>
            <a:noAutofit/>
          </a:bodyPr>
          <a:lstStyle/>
          <a:p>
            <a:r>
              <a:rPr lang="en-US" sz="3200">
                <a:latin typeface="Open Sans"/>
                <a:ea typeface="Open Sans"/>
                <a:cs typeface="Open Sans"/>
              </a:rPr>
              <a:t>Grassroots Café: </a:t>
            </a:r>
            <a:br>
              <a:rPr lang="en-US" sz="3200"/>
            </a:br>
            <a:r>
              <a:rPr lang="en-US" sz="3200">
                <a:latin typeface="Open Sans"/>
                <a:ea typeface="Open Sans"/>
                <a:cs typeface="Open Sans"/>
              </a:rPr>
              <a:t>Group Planning</a:t>
            </a:r>
            <a:endParaRPr lang="en-US" sz="3200"/>
          </a:p>
        </p:txBody>
      </p:sp>
    </p:spTree>
    <p:extLst>
      <p:ext uri="{BB962C8B-B14F-4D97-AF65-F5344CB8AC3E}">
        <p14:creationId xmlns:p14="http://schemas.microsoft.com/office/powerpoint/2010/main" val="2171758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2393"/>
            <a:ext cx="7401491" cy="857250"/>
          </a:xfrm>
        </p:spPr>
        <p:txBody>
          <a:bodyPr anchor="ctr">
            <a:noAutofit/>
          </a:bodyPr>
          <a:lstStyle/>
          <a:p>
            <a:r>
              <a:rPr lang="en-US" sz="3200">
                <a:solidFill>
                  <a:srgbClr val="D50032"/>
                </a:solidFill>
                <a:latin typeface="Open Sans"/>
                <a:ea typeface="Open Sans"/>
                <a:cs typeface="Open Sans"/>
              </a:rPr>
              <a:t>Double/50 Media Campaign</a:t>
            </a:r>
            <a:endParaRPr lang="en-US" sz="3200">
              <a:solidFill>
                <a:srgbClr val="D50032"/>
              </a:solidFill>
            </a:endParaRP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19</a:t>
            </a:fld>
            <a:endParaRPr lang="en-US"/>
          </a:p>
        </p:txBody>
      </p:sp>
      <p:sp>
        <p:nvSpPr>
          <p:cNvPr id="5" name="Content Placeholder 3">
            <a:extLst>
              <a:ext uri="{FF2B5EF4-FFF2-40B4-BE49-F238E27FC236}">
                <a16:creationId xmlns:a16="http://schemas.microsoft.com/office/drawing/2014/main" id="{982FC3EC-65EF-7A3B-7172-9A13B4C893DA}"/>
              </a:ext>
            </a:extLst>
          </p:cNvPr>
          <p:cNvSpPr txBox="1">
            <a:spLocks/>
          </p:cNvSpPr>
          <p:nvPr/>
        </p:nvSpPr>
        <p:spPr>
          <a:xfrm>
            <a:off x="4571999" y="2478150"/>
            <a:ext cx="3363660"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nSpc>
                <a:spcPct val="114000"/>
              </a:lnSpc>
              <a:spcBef>
                <a:spcPts val="0"/>
              </a:spcBef>
              <a:buFont typeface="Arial"/>
              <a:buNone/>
            </a:pPr>
            <a:r>
              <a:rPr lang="en-US" sz="2000" b="1">
                <a:latin typeface="Open Sans"/>
                <a:ea typeface="Open Sans"/>
                <a:cs typeface="Open Sans"/>
              </a:rPr>
              <a:t>Jos Linn</a:t>
            </a:r>
            <a:endParaRPr lang="en-US" sz="2000"/>
          </a:p>
          <a:p>
            <a:pPr marL="115570" indent="0">
              <a:lnSpc>
                <a:spcPct val="114000"/>
              </a:lnSpc>
              <a:spcBef>
                <a:spcPts val="0"/>
              </a:spcBef>
              <a:buNone/>
            </a:pPr>
            <a:r>
              <a:rPr lang="en-US" sz="2000">
                <a:latin typeface="Open Sans"/>
                <a:ea typeface="Open Sans"/>
                <a:cs typeface="Open Sans"/>
              </a:rPr>
              <a:t>Interim Director for Grassroots Impact</a:t>
            </a:r>
            <a:br>
              <a:rPr lang="en-US" sz="2000"/>
            </a:br>
            <a:r>
              <a:rPr lang="en-US" sz="2000">
                <a:hlinkClick r:id="rId2"/>
              </a:rPr>
              <a:t>jlinn@results.org</a:t>
            </a:r>
            <a:r>
              <a:rPr lang="en-US" sz="2000"/>
              <a:t> </a:t>
            </a:r>
            <a:endParaRPr lang="en-US" sz="2000">
              <a:latin typeface="Open Sans"/>
              <a:ea typeface="Open Sans"/>
              <a:cs typeface="Open Sans"/>
            </a:endParaRPr>
          </a:p>
          <a:p>
            <a:pPr marL="115570" indent="0">
              <a:buFont typeface="Arial"/>
              <a:buNone/>
            </a:pPr>
            <a:endParaRPr lang="en-US" sz="2000"/>
          </a:p>
          <a:p>
            <a:pPr>
              <a:buFont typeface="Arial"/>
              <a:buChar char="•"/>
            </a:pPr>
            <a:endParaRPr lang="en-US" sz="2000"/>
          </a:p>
        </p:txBody>
      </p:sp>
      <p:pic>
        <p:nvPicPr>
          <p:cNvPr id="6" name="Picture 5" descr="A person smiling at the camera&#10;&#10;Description automatically generated">
            <a:extLst>
              <a:ext uri="{FF2B5EF4-FFF2-40B4-BE49-F238E27FC236}">
                <a16:creationId xmlns:a16="http://schemas.microsoft.com/office/drawing/2014/main" id="{7D93198C-554D-545B-3743-960197031627}"/>
              </a:ext>
            </a:extLst>
          </p:cNvPr>
          <p:cNvPicPr>
            <a:picLocks noChangeAspect="1"/>
          </p:cNvPicPr>
          <p:nvPr/>
        </p:nvPicPr>
        <p:blipFill>
          <a:blip r:embed="rId3"/>
          <a:stretch>
            <a:fillRect/>
          </a:stretch>
        </p:blipFill>
        <p:spPr>
          <a:xfrm>
            <a:off x="1208341" y="1598400"/>
            <a:ext cx="3434902" cy="2292980"/>
          </a:xfrm>
          <a:prstGeom prst="rect">
            <a:avLst/>
          </a:prstGeom>
        </p:spPr>
      </p:pic>
    </p:spTree>
    <p:extLst>
      <p:ext uri="{BB962C8B-B14F-4D97-AF65-F5344CB8AC3E}">
        <p14:creationId xmlns:p14="http://schemas.microsoft.com/office/powerpoint/2010/main" val="236936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a:latin typeface="Open Sans"/>
                <a:ea typeface="Open Sans"/>
                <a:cs typeface="Open Sans"/>
              </a:rPr>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p:txBody>
          <a:bodyPr>
            <a:noAutofit/>
          </a:bodyPr>
          <a:lstStyle/>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a:solidFill>
                  <a:schemeClr val="dk1"/>
                </a:solidFill>
                <a:latin typeface="Open Sans"/>
                <a:ea typeface="Open Sans"/>
                <a:cs typeface="Open Sans"/>
                <a:sym typeface="Open Sans"/>
              </a:rPr>
              <a:t>Read our full anti-oppression values statement here at </a:t>
            </a:r>
            <a:r>
              <a:rPr lang="en-US" sz="1700" b="1" i="0" u="sng" strike="noStrike" cap="none">
                <a:solidFill>
                  <a:schemeClr val="dk2"/>
                </a:solidFill>
                <a:latin typeface="Open Sans"/>
                <a:ea typeface="Open Sans"/>
                <a:cs typeface="Open Sans"/>
                <a:sym typeface="Open Sans"/>
                <a:hlinkClick r:id="rId3"/>
              </a:rPr>
              <a:t>results.org/values</a:t>
            </a:r>
            <a:r>
              <a:rPr lang="en-US" sz="1700" b="1" i="0" u="none" strike="noStrike" cap="none">
                <a:solidFill>
                  <a:schemeClr val="dk1"/>
                </a:solidFill>
                <a:latin typeface="Open Sans"/>
                <a:ea typeface="Open Sans"/>
                <a:cs typeface="Open Sans"/>
                <a:sym typeface="Open Sans"/>
              </a:rPr>
              <a:t>. </a:t>
            </a:r>
            <a:endParaRPr lang="en-US" sz="17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fld id="{307E6868-079E-1649-B8D1-459B42CE4DE3}" type="slidenum">
              <a:rPr lang="en-US" smtClean="0"/>
              <a:t>2</a:t>
            </a:fld>
            <a:endParaRPr lang="en-US"/>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16684" y="-12038"/>
            <a:ext cx="7401491" cy="857250"/>
          </a:xfrm>
        </p:spPr>
        <p:txBody>
          <a:bodyPr>
            <a:normAutofit/>
          </a:bodyPr>
          <a:lstStyle/>
          <a:p>
            <a:r>
              <a:rPr lang="en-US" sz="3200">
                <a:solidFill>
                  <a:srgbClr val="D50032"/>
                </a:solidFill>
                <a:latin typeface="Open Sans"/>
                <a:ea typeface="Open Sans"/>
                <a:cs typeface="Open Sans"/>
              </a:rPr>
              <a:t>Double/50 Media Campaign</a:t>
            </a:r>
            <a:endParaRPr lang="en-US" sz="32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20</a:t>
            </a:fld>
            <a:endParaRPr lang="en-US"/>
          </a:p>
        </p:txBody>
      </p:sp>
      <p:sp>
        <p:nvSpPr>
          <p:cNvPr id="5" name="TextBox 4">
            <a:extLst>
              <a:ext uri="{FF2B5EF4-FFF2-40B4-BE49-F238E27FC236}">
                <a16:creationId xmlns:a16="http://schemas.microsoft.com/office/drawing/2014/main" id="{DD98212A-21EE-02B6-4838-E5C916239243}"/>
              </a:ext>
            </a:extLst>
          </p:cNvPr>
          <p:cNvSpPr txBox="1"/>
          <p:nvPr/>
        </p:nvSpPr>
        <p:spPr>
          <a:xfrm>
            <a:off x="6902401" y="1879252"/>
            <a:ext cx="2133600" cy="1384995"/>
          </a:xfrm>
          <a:prstGeom prst="rect">
            <a:avLst/>
          </a:prstGeom>
          <a:noFill/>
        </p:spPr>
        <p:txBody>
          <a:bodyPr wrap="square" rtlCol="0">
            <a:spAutoFit/>
          </a:bodyPr>
          <a:lstStyle/>
          <a:p>
            <a:r>
              <a:rPr lang="en-US" sz="2800">
                <a:latin typeface="Open Sans" panose="020B0606030504020204" pitchFamily="34" charset="0"/>
                <a:ea typeface="Open Sans" panose="020B0606030504020204" pitchFamily="34" charset="0"/>
                <a:cs typeface="Open Sans" panose="020B0606030504020204" pitchFamily="34" charset="0"/>
              </a:rPr>
              <a:t>Here is where we are today! </a:t>
            </a:r>
          </a:p>
        </p:txBody>
      </p:sp>
      <p:pic>
        <p:nvPicPr>
          <p:cNvPr id="6" name="Picture 5">
            <a:extLst>
              <a:ext uri="{FF2B5EF4-FFF2-40B4-BE49-F238E27FC236}">
                <a16:creationId xmlns:a16="http://schemas.microsoft.com/office/drawing/2014/main" id="{358E5540-533D-755D-DF98-D1D70729491A}"/>
              </a:ext>
            </a:extLst>
          </p:cNvPr>
          <p:cNvPicPr>
            <a:picLocks noChangeAspect="1"/>
          </p:cNvPicPr>
          <p:nvPr/>
        </p:nvPicPr>
        <p:blipFill>
          <a:blip r:embed="rId2"/>
          <a:stretch>
            <a:fillRect/>
          </a:stretch>
        </p:blipFill>
        <p:spPr>
          <a:xfrm>
            <a:off x="628185" y="735382"/>
            <a:ext cx="6096000" cy="4168803"/>
          </a:xfrm>
          <a:prstGeom prst="rect">
            <a:avLst/>
          </a:prstGeom>
        </p:spPr>
      </p:pic>
    </p:spTree>
    <p:extLst>
      <p:ext uri="{BB962C8B-B14F-4D97-AF65-F5344CB8AC3E}">
        <p14:creationId xmlns:p14="http://schemas.microsoft.com/office/powerpoint/2010/main" val="297475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21</a:t>
            </a:fld>
            <a:endParaRPr lang="en-US"/>
          </a:p>
        </p:txBody>
      </p:sp>
      <p:sp>
        <p:nvSpPr>
          <p:cNvPr id="6" name="Content Placeholder 5">
            <a:extLst>
              <a:ext uri="{FF2B5EF4-FFF2-40B4-BE49-F238E27FC236}">
                <a16:creationId xmlns:a16="http://schemas.microsoft.com/office/drawing/2014/main" id="{6D5BA754-96C6-6AA2-ACFC-CBEEEEAF76BD}"/>
              </a:ext>
            </a:extLst>
          </p:cNvPr>
          <p:cNvSpPr>
            <a:spLocks noGrp="1"/>
          </p:cNvSpPr>
          <p:nvPr>
            <p:ph idx="1"/>
          </p:nvPr>
        </p:nvSpPr>
        <p:spPr>
          <a:xfrm>
            <a:off x="400476" y="986936"/>
            <a:ext cx="8343041" cy="3843521"/>
          </a:xfrm>
        </p:spPr>
        <p:txBody>
          <a:bodyPr vert="horz" lIns="91440" tIns="45720" rIns="91440" bIns="45720" rtlCol="0" anchor="t">
            <a:normAutofit fontScale="85000" lnSpcReduction="20000"/>
          </a:bodyPr>
          <a:lstStyle/>
          <a:p>
            <a:pPr marL="0" indent="0">
              <a:lnSpc>
                <a:spcPct val="134000"/>
              </a:lnSpc>
              <a:spcBef>
                <a:spcPts val="0"/>
              </a:spcBef>
              <a:spcAft>
                <a:spcPts val="1200"/>
              </a:spcAft>
              <a:buNone/>
            </a:pPr>
            <a:r>
              <a:rPr lang="en-US" sz="2400" b="1">
                <a:latin typeface="Open Sans"/>
                <a:ea typeface="Open Sans"/>
                <a:cs typeface="Segoe UI"/>
              </a:rPr>
              <a:t>Goal: </a:t>
            </a:r>
            <a:r>
              <a:rPr lang="en-US" sz="2400">
                <a:latin typeface="Open Sans"/>
                <a:ea typeface="Open Sans"/>
                <a:cs typeface="Segoe UI"/>
              </a:rPr>
              <a:t>Using media to make poverty a priority for the new Congress by getting</a:t>
            </a:r>
            <a:r>
              <a:rPr lang="en-US" sz="2400">
                <a:solidFill>
                  <a:srgbClr val="D50032"/>
                </a:solidFill>
                <a:latin typeface="Open Sans"/>
                <a:ea typeface="Open Sans"/>
                <a:cs typeface="Segoe UI"/>
              </a:rPr>
              <a:t> </a:t>
            </a:r>
            <a:r>
              <a:rPr lang="en-US" sz="2400" b="1">
                <a:solidFill>
                  <a:srgbClr val="D50032"/>
                </a:solidFill>
                <a:latin typeface="Open Sans"/>
                <a:ea typeface="Open Sans"/>
                <a:cs typeface="Segoe UI"/>
              </a:rPr>
              <a:t>300 new media pieces </a:t>
            </a:r>
            <a:r>
              <a:rPr lang="en-US" sz="2400">
                <a:latin typeface="Open Sans"/>
                <a:ea typeface="Open Sans"/>
                <a:cs typeface="Segoe UI"/>
              </a:rPr>
              <a:t>across all</a:t>
            </a:r>
            <a:r>
              <a:rPr lang="en-US" sz="2400">
                <a:solidFill>
                  <a:srgbClr val="D50032"/>
                </a:solidFill>
                <a:latin typeface="Open Sans"/>
                <a:ea typeface="Open Sans"/>
                <a:cs typeface="Segoe UI"/>
              </a:rPr>
              <a:t> </a:t>
            </a:r>
            <a:r>
              <a:rPr lang="en-US" sz="2400" b="1">
                <a:solidFill>
                  <a:srgbClr val="D50032"/>
                </a:solidFill>
                <a:latin typeface="Open Sans"/>
                <a:ea typeface="Open Sans"/>
                <a:cs typeface="Segoe UI"/>
              </a:rPr>
              <a:t>50 states </a:t>
            </a:r>
            <a:r>
              <a:rPr lang="en-US" sz="2400">
                <a:latin typeface="Open Sans"/>
                <a:ea typeface="Open Sans"/>
                <a:cs typeface="Segoe UI"/>
              </a:rPr>
              <a:t>by the end of December</a:t>
            </a:r>
          </a:p>
          <a:p>
            <a:pPr>
              <a:lnSpc>
                <a:spcPct val="134000"/>
              </a:lnSpc>
              <a:spcBef>
                <a:spcPts val="0"/>
              </a:spcBef>
              <a:spcAft>
                <a:spcPts val="1200"/>
              </a:spcAft>
            </a:pPr>
            <a:r>
              <a:rPr lang="en-US" sz="2400" b="1">
                <a:latin typeface="Open Sans"/>
                <a:ea typeface="Open Sans"/>
                <a:cs typeface="Segoe UI"/>
              </a:rPr>
              <a:t>Can you commit to sending in one letter or op-ed each week in December?</a:t>
            </a:r>
          </a:p>
          <a:p>
            <a:pPr>
              <a:lnSpc>
                <a:spcPct val="134000"/>
              </a:lnSpc>
              <a:spcBef>
                <a:spcPts val="0"/>
              </a:spcBef>
              <a:spcAft>
                <a:spcPts val="1200"/>
              </a:spcAft>
            </a:pPr>
            <a:r>
              <a:rPr lang="en-US" sz="2400">
                <a:latin typeface="Open Sans"/>
                <a:ea typeface="Open Sans"/>
                <a:cs typeface="Segoe UI"/>
              </a:rPr>
              <a:t>Here are the states where we still need media: Alabama, Arkansas, Colorado, Delaware, Georgia, Kansas, Kentucky, Louisiana, Mississippi, Montana, Nebraska, New Hampshire, New Jersey, Rhode Island, South Dakota, and Wisconsin.</a:t>
            </a:r>
            <a:endParaRPr lang="en-US" sz="1900">
              <a:solidFill>
                <a:srgbClr val="141827"/>
              </a:solidFill>
              <a:latin typeface="Open Sans"/>
              <a:cs typeface="Open Sans"/>
            </a:endParaRPr>
          </a:p>
          <a:p>
            <a:pPr algn="ctr">
              <a:buNone/>
            </a:pPr>
            <a:endParaRPr lang="en-US" sz="1900">
              <a:solidFill>
                <a:srgbClr val="D50032"/>
              </a:solidFill>
              <a:cs typeface="Open Sans"/>
            </a:endParaRPr>
          </a:p>
        </p:txBody>
      </p:sp>
      <p:sp>
        <p:nvSpPr>
          <p:cNvPr id="5" name="Title 4">
            <a:extLst>
              <a:ext uri="{FF2B5EF4-FFF2-40B4-BE49-F238E27FC236}">
                <a16:creationId xmlns:a16="http://schemas.microsoft.com/office/drawing/2014/main" id="{9370D0E8-FA37-900D-7560-B039A32F0350}"/>
              </a:ext>
            </a:extLst>
          </p:cNvPr>
          <p:cNvSpPr>
            <a:spLocks noGrp="1"/>
          </p:cNvSpPr>
          <p:nvPr>
            <p:ph type="title"/>
          </p:nvPr>
        </p:nvSpPr>
        <p:spPr>
          <a:xfrm>
            <a:off x="871252" y="102393"/>
            <a:ext cx="7401491" cy="857250"/>
          </a:xfrm>
        </p:spPr>
        <p:txBody>
          <a:bodyPr>
            <a:normAutofit/>
          </a:bodyPr>
          <a:lstStyle/>
          <a:p>
            <a:r>
              <a:rPr lang="en-US" sz="3200">
                <a:solidFill>
                  <a:srgbClr val="D50032"/>
                </a:solidFill>
                <a:latin typeface="Open Sans"/>
                <a:ea typeface="Open Sans"/>
                <a:cs typeface="Open Sans"/>
              </a:rPr>
              <a:t>Double/50 Media Campaign</a:t>
            </a:r>
            <a:endParaRPr lang="en-US" sz="3200"/>
          </a:p>
        </p:txBody>
      </p:sp>
    </p:spTree>
    <p:extLst>
      <p:ext uri="{BB962C8B-B14F-4D97-AF65-F5344CB8AC3E}">
        <p14:creationId xmlns:p14="http://schemas.microsoft.com/office/powerpoint/2010/main" val="3279969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777654" y="66492"/>
            <a:ext cx="7401491" cy="857250"/>
          </a:xfrm>
        </p:spPr>
        <p:txBody>
          <a:bodyPr>
            <a:normAutofit/>
          </a:bodyPr>
          <a:lstStyle/>
          <a:p>
            <a:r>
              <a:rPr lang="en-US" sz="2800">
                <a:solidFill>
                  <a:srgbClr val="D50032"/>
                </a:solidFill>
                <a:latin typeface="Open Sans"/>
                <a:ea typeface="Open Sans"/>
                <a:cs typeface="Open Sans"/>
              </a:rPr>
              <a:t>Use our Hooks Tracker</a:t>
            </a:r>
            <a:endParaRPr lang="en-US" sz="28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22</a:t>
            </a:fld>
            <a:endParaRPr lang="en-US"/>
          </a:p>
        </p:txBody>
      </p:sp>
      <p:sp>
        <p:nvSpPr>
          <p:cNvPr id="6" name="Content Placeholder 5">
            <a:extLst>
              <a:ext uri="{FF2B5EF4-FFF2-40B4-BE49-F238E27FC236}">
                <a16:creationId xmlns:a16="http://schemas.microsoft.com/office/drawing/2014/main" id="{6D5BA754-96C6-6AA2-ACFC-CBEEEEAF76BD}"/>
              </a:ext>
            </a:extLst>
          </p:cNvPr>
          <p:cNvSpPr>
            <a:spLocks noGrp="1"/>
          </p:cNvSpPr>
          <p:nvPr>
            <p:ph idx="1"/>
          </p:nvPr>
        </p:nvSpPr>
        <p:spPr>
          <a:xfrm>
            <a:off x="400479" y="983385"/>
            <a:ext cx="8343041" cy="4117365"/>
          </a:xfrm>
        </p:spPr>
        <p:txBody>
          <a:bodyPr vert="horz" lIns="91440" tIns="45720" rIns="91440" bIns="45720" rtlCol="0" anchor="t">
            <a:normAutofit fontScale="92500"/>
          </a:bodyPr>
          <a:lstStyle/>
          <a:p>
            <a:pPr marL="0" indent="0">
              <a:lnSpc>
                <a:spcPct val="114000"/>
              </a:lnSpc>
              <a:spcBef>
                <a:spcPts val="0"/>
              </a:spcBef>
              <a:spcAft>
                <a:spcPts val="1200"/>
              </a:spcAft>
              <a:buNone/>
            </a:pPr>
            <a:r>
              <a:rPr lang="en-US" sz="2600">
                <a:latin typeface="Open Sans"/>
                <a:ea typeface="Open Sans"/>
                <a:cs typeface="Segoe UI"/>
              </a:rPr>
              <a:t>Our Double/50 media hooks tracker has lots of hooks!</a:t>
            </a:r>
          </a:p>
          <a:p>
            <a:pPr>
              <a:lnSpc>
                <a:spcPct val="114000"/>
              </a:lnSpc>
              <a:spcBef>
                <a:spcPts val="0"/>
              </a:spcBef>
              <a:spcAft>
                <a:spcPts val="1200"/>
              </a:spcAft>
            </a:pPr>
            <a:r>
              <a:rPr lang="en-US" sz="2600" b="1">
                <a:latin typeface="Open Sans"/>
                <a:ea typeface="Open Sans"/>
                <a:cs typeface="Segoe UI"/>
              </a:rPr>
              <a:t>Find hooks</a:t>
            </a:r>
            <a:r>
              <a:rPr lang="en-US" sz="2600">
                <a:latin typeface="Open Sans"/>
                <a:ea typeface="Open Sans"/>
                <a:cs typeface="Segoe UI"/>
              </a:rPr>
              <a:t>: </a:t>
            </a:r>
            <a:r>
              <a:rPr lang="en-US" sz="2600">
                <a:latin typeface="Open Sans"/>
                <a:ea typeface="Open Sans"/>
                <a:cs typeface="Segoe UI"/>
                <a:hlinkClick r:id="rId2"/>
              </a:rPr>
              <a:t>https://tinyurl.com/RESULTSMediaHooks</a:t>
            </a:r>
            <a:r>
              <a:rPr lang="en-US" sz="2600">
                <a:latin typeface="Open Sans"/>
                <a:ea typeface="Open Sans"/>
                <a:cs typeface="Segoe UI"/>
              </a:rPr>
              <a:t> </a:t>
            </a:r>
          </a:p>
          <a:p>
            <a:pPr lvl="1">
              <a:lnSpc>
                <a:spcPct val="114000"/>
              </a:lnSpc>
              <a:spcBef>
                <a:spcPts val="0"/>
              </a:spcBef>
              <a:spcAft>
                <a:spcPts val="1200"/>
              </a:spcAft>
            </a:pPr>
            <a:r>
              <a:rPr lang="en-US" sz="2200">
                <a:latin typeface="Open Sans"/>
                <a:ea typeface="Open Sans"/>
                <a:cs typeface="Segoe UI"/>
              </a:rPr>
              <a:t>The list is </a:t>
            </a:r>
            <a:r>
              <a:rPr lang="en-US" sz="2200" b="1">
                <a:latin typeface="Open Sans"/>
                <a:ea typeface="Open Sans"/>
                <a:cs typeface="Segoe UI"/>
              </a:rPr>
              <a:t>updated weekly </a:t>
            </a:r>
            <a:r>
              <a:rPr lang="en-US" sz="2200">
                <a:latin typeface="Open Sans"/>
                <a:ea typeface="Open Sans"/>
                <a:cs typeface="Segoe UI"/>
              </a:rPr>
              <a:t>with hooks on various issues</a:t>
            </a:r>
            <a:endParaRPr lang="en-US" sz="2200" b="1">
              <a:latin typeface="Open Sans"/>
              <a:ea typeface="Open Sans"/>
              <a:cs typeface="Segoe UI"/>
            </a:endParaRPr>
          </a:p>
          <a:p>
            <a:pPr>
              <a:lnSpc>
                <a:spcPct val="114000"/>
              </a:lnSpc>
              <a:spcBef>
                <a:spcPts val="0"/>
              </a:spcBef>
              <a:spcAft>
                <a:spcPts val="1200"/>
              </a:spcAft>
            </a:pPr>
            <a:r>
              <a:rPr lang="en-US" sz="2600" b="1">
                <a:latin typeface="Open Sans"/>
                <a:ea typeface="Open Sans"/>
                <a:cs typeface="Segoe UI"/>
              </a:rPr>
              <a:t>Find media templates </a:t>
            </a:r>
            <a:r>
              <a:rPr lang="en-US" sz="2600">
                <a:latin typeface="Open Sans"/>
                <a:ea typeface="Open Sans"/>
                <a:cs typeface="Segoe UI"/>
              </a:rPr>
              <a:t>in the hooks spreadsheet (tab at bottom) and in our </a:t>
            </a:r>
            <a:r>
              <a:rPr lang="en-US" sz="2600">
                <a:latin typeface="Open Sans"/>
                <a:ea typeface="Open Sans"/>
                <a:cs typeface="Segoe UI"/>
                <a:hlinkClick r:id="rId3"/>
              </a:rPr>
              <a:t>Action Center</a:t>
            </a:r>
            <a:endParaRPr lang="en-US" sz="2600">
              <a:latin typeface="Open Sans"/>
              <a:ea typeface="Open Sans"/>
              <a:cs typeface="Segoe UI"/>
            </a:endParaRPr>
          </a:p>
          <a:p>
            <a:pPr>
              <a:lnSpc>
                <a:spcPct val="114000"/>
              </a:lnSpc>
              <a:spcBef>
                <a:spcPts val="0"/>
              </a:spcBef>
              <a:spcAft>
                <a:spcPts val="1200"/>
              </a:spcAft>
            </a:pPr>
            <a:r>
              <a:rPr lang="en-US" sz="2600">
                <a:solidFill>
                  <a:srgbClr val="141827"/>
                </a:solidFill>
                <a:latin typeface="Open Sans"/>
                <a:ea typeface="Open Sans"/>
                <a:cs typeface="Segoe UI"/>
              </a:rPr>
              <a:t>For media coaching, </a:t>
            </a:r>
            <a:r>
              <a:rPr lang="en-US" sz="2600" b="1">
                <a:solidFill>
                  <a:srgbClr val="141827"/>
                </a:solidFill>
                <a:latin typeface="Open Sans"/>
                <a:ea typeface="Open Sans"/>
                <a:cs typeface="Segoe UI"/>
              </a:rPr>
              <a:t>contact Jos Linn </a:t>
            </a:r>
            <a:r>
              <a:rPr lang="en-US" sz="2600">
                <a:solidFill>
                  <a:srgbClr val="141827"/>
                </a:solidFill>
                <a:latin typeface="Open Sans"/>
                <a:ea typeface="Open Sans"/>
                <a:cs typeface="Segoe UI"/>
              </a:rPr>
              <a:t>at </a:t>
            </a:r>
            <a:r>
              <a:rPr lang="en-US" sz="2600">
                <a:solidFill>
                  <a:srgbClr val="141827"/>
                </a:solidFill>
                <a:latin typeface="Open Sans"/>
                <a:ea typeface="Open Sans"/>
                <a:cs typeface="Segoe UI"/>
                <a:hlinkClick r:id="rId4"/>
              </a:rPr>
              <a:t>jlinn@results.org</a:t>
            </a:r>
            <a:r>
              <a:rPr lang="en-US" sz="2600">
                <a:solidFill>
                  <a:srgbClr val="141827"/>
                </a:solidFill>
                <a:latin typeface="Open Sans"/>
                <a:ea typeface="Open Sans"/>
                <a:cs typeface="Segoe UI"/>
              </a:rPr>
              <a:t>. </a:t>
            </a:r>
            <a:endParaRPr lang="en-US" sz="1900">
              <a:solidFill>
                <a:srgbClr val="141827"/>
              </a:solidFill>
              <a:latin typeface="Open Sans"/>
              <a:cs typeface="Open Sans"/>
            </a:endParaRPr>
          </a:p>
          <a:p>
            <a:pPr algn="ctr">
              <a:buNone/>
            </a:pPr>
            <a:endParaRPr lang="en-US" sz="1900">
              <a:solidFill>
                <a:srgbClr val="D50032"/>
              </a:solidFill>
              <a:cs typeface="Open Sans"/>
            </a:endParaRPr>
          </a:p>
        </p:txBody>
      </p:sp>
    </p:spTree>
    <p:extLst>
      <p:ext uri="{BB962C8B-B14F-4D97-AF65-F5344CB8AC3E}">
        <p14:creationId xmlns:p14="http://schemas.microsoft.com/office/powerpoint/2010/main" val="3385190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8729B-A722-8CEE-2734-D292EDAA2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5AD32-04B7-0142-B3F9-B2AE65789A87}"/>
              </a:ext>
            </a:extLst>
          </p:cNvPr>
          <p:cNvSpPr>
            <a:spLocks noGrp="1"/>
          </p:cNvSpPr>
          <p:nvPr>
            <p:ph type="title"/>
          </p:nvPr>
        </p:nvSpPr>
        <p:spPr>
          <a:xfrm>
            <a:off x="816684" y="-12038"/>
            <a:ext cx="7401491" cy="857250"/>
          </a:xfrm>
        </p:spPr>
        <p:txBody>
          <a:bodyPr>
            <a:normAutofit/>
          </a:bodyPr>
          <a:lstStyle/>
          <a:p>
            <a:r>
              <a:rPr lang="en-US" sz="3200">
                <a:solidFill>
                  <a:srgbClr val="D50032"/>
                </a:solidFill>
                <a:latin typeface="Open Sans"/>
                <a:ea typeface="Open Sans"/>
                <a:cs typeface="Open Sans"/>
              </a:rPr>
              <a:t>2025 Group Planning</a:t>
            </a:r>
            <a:endParaRPr lang="en-US" sz="3200">
              <a:solidFill>
                <a:srgbClr val="D50032"/>
              </a:solidFill>
            </a:endParaRPr>
          </a:p>
        </p:txBody>
      </p:sp>
      <p:sp>
        <p:nvSpPr>
          <p:cNvPr id="4" name="Slide Number Placeholder 3">
            <a:extLst>
              <a:ext uri="{FF2B5EF4-FFF2-40B4-BE49-F238E27FC236}">
                <a16:creationId xmlns:a16="http://schemas.microsoft.com/office/drawing/2014/main" id="{14251FCE-3D2F-0419-340C-8BEDECA172AB}"/>
              </a:ext>
            </a:extLst>
          </p:cNvPr>
          <p:cNvSpPr>
            <a:spLocks noGrp="1"/>
          </p:cNvSpPr>
          <p:nvPr>
            <p:ph type="sldNum" sz="quarter" idx="12"/>
          </p:nvPr>
        </p:nvSpPr>
        <p:spPr/>
        <p:txBody>
          <a:bodyPr/>
          <a:lstStyle/>
          <a:p>
            <a:fld id="{307E6868-079E-1649-B8D1-459B42CE4DE3}" type="slidenum">
              <a:rPr lang="en-US" smtClean="0"/>
              <a:t>23</a:t>
            </a:fld>
            <a:endParaRPr lang="en-US"/>
          </a:p>
        </p:txBody>
      </p:sp>
      <p:pic>
        <p:nvPicPr>
          <p:cNvPr id="5" name="Picture 4">
            <a:extLst>
              <a:ext uri="{FF2B5EF4-FFF2-40B4-BE49-F238E27FC236}">
                <a16:creationId xmlns:a16="http://schemas.microsoft.com/office/drawing/2014/main" id="{96352242-80E2-9515-E954-42B9B32E142F}"/>
              </a:ext>
            </a:extLst>
          </p:cNvPr>
          <p:cNvPicPr>
            <a:picLocks noChangeAspect="1"/>
          </p:cNvPicPr>
          <p:nvPr/>
        </p:nvPicPr>
        <p:blipFill>
          <a:blip r:embed="rId2"/>
          <a:stretch>
            <a:fillRect/>
          </a:stretch>
        </p:blipFill>
        <p:spPr>
          <a:xfrm>
            <a:off x="1008889" y="777887"/>
            <a:ext cx="6786679" cy="3619562"/>
          </a:xfrm>
          <a:prstGeom prst="rect">
            <a:avLst/>
          </a:prstGeom>
          <a:ln w="3175">
            <a:solidFill>
              <a:schemeClr val="tx1"/>
            </a:solidFill>
          </a:ln>
        </p:spPr>
      </p:pic>
      <p:sp>
        <p:nvSpPr>
          <p:cNvPr id="6" name="TextBox 5">
            <a:extLst>
              <a:ext uri="{FF2B5EF4-FFF2-40B4-BE49-F238E27FC236}">
                <a16:creationId xmlns:a16="http://schemas.microsoft.com/office/drawing/2014/main" id="{6F931F56-478C-1F9A-2E26-A7668BCC1AA4}"/>
              </a:ext>
            </a:extLst>
          </p:cNvPr>
          <p:cNvSpPr txBox="1"/>
          <p:nvPr/>
        </p:nvSpPr>
        <p:spPr>
          <a:xfrm>
            <a:off x="1419628" y="4490264"/>
            <a:ext cx="5965200" cy="276999"/>
          </a:xfrm>
          <a:prstGeom prst="rect">
            <a:avLst/>
          </a:prstGeom>
          <a:noFill/>
        </p:spPr>
        <p:txBody>
          <a:bodyPr wrap="square">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hlinkClick r:id="rId3"/>
              </a:rPr>
              <a:t>https://results.org/volunteers/working-with-your-group</a:t>
            </a:r>
            <a:r>
              <a:rPr lang="en-US" sz="12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167818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2393"/>
            <a:ext cx="7401491" cy="857250"/>
          </a:xfrm>
        </p:spPr>
        <p:txBody>
          <a:bodyPr anchor="ctr">
            <a:noAutofit/>
          </a:bodyPr>
          <a:lstStyle/>
          <a:p>
            <a:r>
              <a:rPr lang="en-US" sz="3200">
                <a:solidFill>
                  <a:srgbClr val="D50032"/>
                </a:solidFill>
                <a:latin typeface="Open Sans"/>
                <a:ea typeface="Open Sans"/>
                <a:cs typeface="Open Sans"/>
              </a:rPr>
              <a:t>Grassroots Shares</a:t>
            </a:r>
            <a:endParaRPr lang="en-US" sz="3200">
              <a:solidFill>
                <a:srgbClr val="D50032"/>
              </a:solidFill>
            </a:endParaRP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24</a:t>
            </a:fld>
            <a:endParaRPr lang="en-US"/>
          </a:p>
        </p:txBody>
      </p:sp>
      <p:sp>
        <p:nvSpPr>
          <p:cNvPr id="5" name="Content Placeholder 3">
            <a:extLst>
              <a:ext uri="{FF2B5EF4-FFF2-40B4-BE49-F238E27FC236}">
                <a16:creationId xmlns:a16="http://schemas.microsoft.com/office/drawing/2014/main" id="{982FC3EC-65EF-7A3B-7172-9A13B4C893DA}"/>
              </a:ext>
            </a:extLst>
          </p:cNvPr>
          <p:cNvSpPr txBox="1">
            <a:spLocks/>
          </p:cNvSpPr>
          <p:nvPr/>
        </p:nvSpPr>
        <p:spPr>
          <a:xfrm>
            <a:off x="444657" y="2946877"/>
            <a:ext cx="3682699" cy="120524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gn="ctr">
              <a:lnSpc>
                <a:spcPct val="113999"/>
              </a:lnSpc>
              <a:spcBef>
                <a:spcPts val="0"/>
              </a:spcBef>
              <a:buNone/>
            </a:pPr>
            <a:r>
              <a:rPr lang="en-US" sz="2000" b="1">
                <a:latin typeface="Open Sans"/>
                <a:ea typeface="Open Sans"/>
                <a:cs typeface="Open Sans"/>
              </a:rPr>
              <a:t>Rayna Castillo</a:t>
            </a:r>
            <a:endParaRPr lang="en-US" sz="2000"/>
          </a:p>
          <a:p>
            <a:pPr marL="115570" indent="0" algn="ctr">
              <a:lnSpc>
                <a:spcPct val="114000"/>
              </a:lnSpc>
              <a:spcBef>
                <a:spcPts val="0"/>
              </a:spcBef>
              <a:buNone/>
            </a:pPr>
            <a:r>
              <a:rPr lang="en-US" sz="2000">
                <a:latin typeface="Open Sans"/>
                <a:ea typeface="Open Sans"/>
                <a:cs typeface="Open Sans"/>
              </a:rPr>
              <a:t>Co-Leader</a:t>
            </a:r>
          </a:p>
          <a:p>
            <a:pPr marL="115570" indent="0" algn="ctr">
              <a:lnSpc>
                <a:spcPct val="114000"/>
              </a:lnSpc>
              <a:spcBef>
                <a:spcPts val="0"/>
              </a:spcBef>
              <a:buNone/>
            </a:pPr>
            <a:r>
              <a:rPr lang="en-US" sz="2000">
                <a:latin typeface="Open Sans"/>
                <a:ea typeface="Open Sans"/>
                <a:cs typeface="Open Sans"/>
              </a:rPr>
              <a:t>RESULTS Phoenix (AZ) Domestic</a:t>
            </a:r>
          </a:p>
        </p:txBody>
      </p:sp>
      <p:sp>
        <p:nvSpPr>
          <p:cNvPr id="2" name="Content Placeholder 3">
            <a:extLst>
              <a:ext uri="{FF2B5EF4-FFF2-40B4-BE49-F238E27FC236}">
                <a16:creationId xmlns:a16="http://schemas.microsoft.com/office/drawing/2014/main" id="{32DEE1EF-5565-26B1-1C9D-5BFA8D11C5E7}"/>
              </a:ext>
            </a:extLst>
          </p:cNvPr>
          <p:cNvSpPr txBox="1">
            <a:spLocks/>
          </p:cNvSpPr>
          <p:nvPr/>
        </p:nvSpPr>
        <p:spPr>
          <a:xfrm>
            <a:off x="4711849" y="2946877"/>
            <a:ext cx="3682699" cy="150518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gn="ctr">
              <a:lnSpc>
                <a:spcPct val="113999"/>
              </a:lnSpc>
              <a:spcBef>
                <a:spcPts val="0"/>
              </a:spcBef>
              <a:buNone/>
            </a:pPr>
            <a:r>
              <a:rPr lang="en-US" sz="2000" b="1">
                <a:latin typeface="Open Sans"/>
                <a:ea typeface="Open Sans"/>
                <a:cs typeface="Open Sans"/>
              </a:rPr>
              <a:t>Angela Rodriguez</a:t>
            </a:r>
            <a:endParaRPr lang="en-US" sz="2000"/>
          </a:p>
          <a:p>
            <a:pPr marL="115570" indent="0" algn="ctr">
              <a:lnSpc>
                <a:spcPct val="114000"/>
              </a:lnSpc>
              <a:spcBef>
                <a:spcPts val="0"/>
              </a:spcBef>
              <a:buNone/>
            </a:pPr>
            <a:r>
              <a:rPr lang="en-US" sz="2000">
                <a:latin typeface="Open Sans"/>
                <a:ea typeface="Open Sans"/>
                <a:cs typeface="Open Sans"/>
              </a:rPr>
              <a:t>Leader</a:t>
            </a:r>
          </a:p>
          <a:p>
            <a:pPr marL="115570" indent="0" algn="ctr">
              <a:lnSpc>
                <a:spcPct val="114000"/>
              </a:lnSpc>
              <a:spcBef>
                <a:spcPts val="0"/>
              </a:spcBef>
              <a:buNone/>
            </a:pPr>
            <a:r>
              <a:rPr lang="en-US" sz="2000">
                <a:latin typeface="Open Sans"/>
                <a:ea typeface="Open Sans"/>
                <a:cs typeface="Open Sans"/>
              </a:rPr>
              <a:t>RESULTS North Florida</a:t>
            </a:r>
            <a:endParaRPr lang="en-US" sz="2000"/>
          </a:p>
          <a:p>
            <a:pPr>
              <a:buFont typeface="Arial"/>
              <a:buChar char="•"/>
            </a:pPr>
            <a:endParaRPr lang="en-US" sz="2000"/>
          </a:p>
        </p:txBody>
      </p:sp>
      <p:pic>
        <p:nvPicPr>
          <p:cNvPr id="3" name="Picture 2" descr="A person smiling in a cactus garden&#10;&#10;Description automatically generated">
            <a:extLst>
              <a:ext uri="{FF2B5EF4-FFF2-40B4-BE49-F238E27FC236}">
                <a16:creationId xmlns:a16="http://schemas.microsoft.com/office/drawing/2014/main" id="{69900D7D-67BC-24EF-3881-69E975B302CB}"/>
              </a:ext>
            </a:extLst>
          </p:cNvPr>
          <p:cNvPicPr>
            <a:picLocks noChangeAspect="1"/>
          </p:cNvPicPr>
          <p:nvPr/>
        </p:nvPicPr>
        <p:blipFill>
          <a:blip r:embed="rId2" cstate="print">
            <a:extLst>
              <a:ext uri="{28A0092B-C50C-407E-A947-70E740481C1C}">
                <a14:useLocalDpi xmlns:a14="http://schemas.microsoft.com/office/drawing/2010/main"/>
              </a:ext>
            </a:extLst>
          </a:blip>
          <a:srcRect l="-377" t="32888" r="69" b="463"/>
          <a:stretch/>
        </p:blipFill>
        <p:spPr>
          <a:xfrm>
            <a:off x="1240319" y="1106353"/>
            <a:ext cx="2091376" cy="1845827"/>
          </a:xfrm>
          <a:prstGeom prst="rect">
            <a:avLst/>
          </a:prstGeom>
        </p:spPr>
      </p:pic>
      <p:pic>
        <p:nvPicPr>
          <p:cNvPr id="6" name="Picture 5" descr="A person with long hair wearing glasses&#10;&#10;Description automatically generated">
            <a:extLst>
              <a:ext uri="{FF2B5EF4-FFF2-40B4-BE49-F238E27FC236}">
                <a16:creationId xmlns:a16="http://schemas.microsoft.com/office/drawing/2014/main" id="{95302EC1-D7A6-411B-593E-D7061A9272C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34206" y="1106353"/>
            <a:ext cx="2237986" cy="1840524"/>
          </a:xfrm>
          <a:prstGeom prst="rect">
            <a:avLst/>
          </a:prstGeom>
        </p:spPr>
      </p:pic>
    </p:spTree>
    <p:extLst>
      <p:ext uri="{BB962C8B-B14F-4D97-AF65-F5344CB8AC3E}">
        <p14:creationId xmlns:p14="http://schemas.microsoft.com/office/powerpoint/2010/main" val="1800601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5984A-89C9-2D89-98FF-A8B0CEB6B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3C27F-763D-BBF5-5268-479FB253C0A4}"/>
              </a:ext>
            </a:extLst>
          </p:cNvPr>
          <p:cNvSpPr>
            <a:spLocks noGrp="1"/>
          </p:cNvSpPr>
          <p:nvPr>
            <p:ph type="title"/>
          </p:nvPr>
        </p:nvSpPr>
        <p:spPr>
          <a:xfrm>
            <a:off x="777654" y="66492"/>
            <a:ext cx="7401491" cy="857250"/>
          </a:xfrm>
        </p:spPr>
        <p:txBody>
          <a:bodyPr>
            <a:normAutofit/>
          </a:bodyPr>
          <a:lstStyle/>
          <a:p>
            <a:r>
              <a:rPr lang="en-US" sz="2800">
                <a:solidFill>
                  <a:srgbClr val="D50032"/>
                </a:solidFill>
                <a:latin typeface="Open Sans"/>
                <a:ea typeface="Open Sans"/>
                <a:cs typeface="Open Sans"/>
              </a:rPr>
              <a:t>Group Planning helps everyone!</a:t>
            </a:r>
            <a:endParaRPr lang="en-US" sz="2800">
              <a:solidFill>
                <a:srgbClr val="D50032"/>
              </a:solidFill>
            </a:endParaRPr>
          </a:p>
        </p:txBody>
      </p:sp>
      <p:sp>
        <p:nvSpPr>
          <p:cNvPr id="4" name="Slide Number Placeholder 3">
            <a:extLst>
              <a:ext uri="{FF2B5EF4-FFF2-40B4-BE49-F238E27FC236}">
                <a16:creationId xmlns:a16="http://schemas.microsoft.com/office/drawing/2014/main" id="{DF18BE3A-7466-067C-92B3-FC2644CD3AE9}"/>
              </a:ext>
            </a:extLst>
          </p:cNvPr>
          <p:cNvSpPr>
            <a:spLocks noGrp="1"/>
          </p:cNvSpPr>
          <p:nvPr>
            <p:ph type="sldNum" sz="quarter" idx="12"/>
          </p:nvPr>
        </p:nvSpPr>
        <p:spPr/>
        <p:txBody>
          <a:bodyPr/>
          <a:lstStyle/>
          <a:p>
            <a:fld id="{307E6868-079E-1649-B8D1-459B42CE4DE3}" type="slidenum">
              <a:rPr lang="en-US" smtClean="0"/>
              <a:t>25</a:t>
            </a:fld>
            <a:endParaRPr lang="en-US"/>
          </a:p>
        </p:txBody>
      </p:sp>
      <p:sp>
        <p:nvSpPr>
          <p:cNvPr id="6" name="Content Placeholder 5">
            <a:extLst>
              <a:ext uri="{FF2B5EF4-FFF2-40B4-BE49-F238E27FC236}">
                <a16:creationId xmlns:a16="http://schemas.microsoft.com/office/drawing/2014/main" id="{ACD23605-75DF-9040-C039-40DB64A0C50A}"/>
              </a:ext>
            </a:extLst>
          </p:cNvPr>
          <p:cNvSpPr>
            <a:spLocks noGrp="1"/>
          </p:cNvSpPr>
          <p:nvPr>
            <p:ph idx="1"/>
          </p:nvPr>
        </p:nvSpPr>
        <p:spPr>
          <a:xfrm>
            <a:off x="400479" y="983385"/>
            <a:ext cx="8343041" cy="4117365"/>
          </a:xfrm>
        </p:spPr>
        <p:txBody>
          <a:bodyPr vert="horz" lIns="91440" tIns="45720" rIns="91440" bIns="45720" rtlCol="0" anchor="t">
            <a:normAutofit/>
          </a:bodyPr>
          <a:lstStyle/>
          <a:p>
            <a:pPr>
              <a:lnSpc>
                <a:spcPct val="114000"/>
              </a:lnSpc>
              <a:spcBef>
                <a:spcPts val="0"/>
              </a:spcBef>
              <a:spcAft>
                <a:spcPts val="1200"/>
              </a:spcAft>
            </a:pPr>
            <a:r>
              <a:rPr lang="en-US" sz="2600" b="1">
                <a:latin typeface="Open Sans"/>
                <a:ea typeface="Open Sans"/>
                <a:cs typeface="Segoe UI"/>
              </a:rPr>
              <a:t>Your planning helps RESULTS:</a:t>
            </a:r>
          </a:p>
          <a:p>
            <a:pPr lvl="1">
              <a:lnSpc>
                <a:spcPct val="114000"/>
              </a:lnSpc>
              <a:spcBef>
                <a:spcPts val="0"/>
              </a:spcBef>
              <a:spcAft>
                <a:spcPts val="1200"/>
              </a:spcAft>
            </a:pPr>
            <a:r>
              <a:rPr lang="en-US" sz="2400">
                <a:solidFill>
                  <a:srgbClr val="141827"/>
                </a:solidFill>
                <a:latin typeface="Open Sans"/>
                <a:cs typeface="Open Sans"/>
              </a:rPr>
              <a:t>Know the size of our network</a:t>
            </a:r>
          </a:p>
          <a:p>
            <a:pPr lvl="1">
              <a:lnSpc>
                <a:spcPct val="114000"/>
              </a:lnSpc>
              <a:spcBef>
                <a:spcPts val="0"/>
              </a:spcBef>
              <a:spcAft>
                <a:spcPts val="1200"/>
              </a:spcAft>
            </a:pPr>
            <a:r>
              <a:rPr lang="en-US" sz="2400">
                <a:solidFill>
                  <a:srgbClr val="141827"/>
                </a:solidFill>
                <a:latin typeface="Open Sans"/>
                <a:cs typeface="Open Sans"/>
              </a:rPr>
              <a:t>Know how many members of Congress we cover</a:t>
            </a:r>
          </a:p>
          <a:p>
            <a:pPr lvl="1">
              <a:lnSpc>
                <a:spcPct val="114000"/>
              </a:lnSpc>
              <a:spcBef>
                <a:spcPts val="0"/>
              </a:spcBef>
              <a:spcAft>
                <a:spcPts val="1200"/>
              </a:spcAft>
            </a:pPr>
            <a:r>
              <a:rPr lang="en-US" sz="2400">
                <a:solidFill>
                  <a:srgbClr val="141827"/>
                </a:solidFill>
                <a:latin typeface="Open Sans"/>
                <a:cs typeface="Open Sans"/>
              </a:rPr>
              <a:t>Target our actions for maximum impact</a:t>
            </a:r>
          </a:p>
          <a:p>
            <a:pPr lvl="1">
              <a:lnSpc>
                <a:spcPct val="114000"/>
              </a:lnSpc>
              <a:spcBef>
                <a:spcPts val="0"/>
              </a:spcBef>
              <a:spcAft>
                <a:spcPts val="1200"/>
              </a:spcAft>
            </a:pPr>
            <a:r>
              <a:rPr lang="en-US" sz="2400">
                <a:solidFill>
                  <a:srgbClr val="141827"/>
                </a:solidFill>
                <a:latin typeface="Open Sans"/>
                <a:cs typeface="Open Sans"/>
              </a:rPr>
              <a:t>Tailor our support to help you reach your individual and group goals</a:t>
            </a:r>
          </a:p>
        </p:txBody>
      </p:sp>
    </p:spTree>
    <p:extLst>
      <p:ext uri="{BB962C8B-B14F-4D97-AF65-F5344CB8AC3E}">
        <p14:creationId xmlns:p14="http://schemas.microsoft.com/office/powerpoint/2010/main" val="2429356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38B17-A129-7B00-C8DF-3D84B8326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66248-894F-E2EB-32C5-786E0C379E41}"/>
              </a:ext>
            </a:extLst>
          </p:cNvPr>
          <p:cNvSpPr>
            <a:spLocks noGrp="1"/>
          </p:cNvSpPr>
          <p:nvPr>
            <p:ph type="title"/>
          </p:nvPr>
        </p:nvSpPr>
        <p:spPr>
          <a:xfrm>
            <a:off x="777654" y="66492"/>
            <a:ext cx="7401491" cy="857250"/>
          </a:xfrm>
        </p:spPr>
        <p:txBody>
          <a:bodyPr>
            <a:normAutofit/>
          </a:bodyPr>
          <a:lstStyle/>
          <a:p>
            <a:r>
              <a:rPr lang="en-US" sz="2800">
                <a:solidFill>
                  <a:srgbClr val="D50032"/>
                </a:solidFill>
                <a:latin typeface="Open Sans"/>
                <a:ea typeface="Open Sans"/>
                <a:cs typeface="Open Sans"/>
              </a:rPr>
              <a:t>Group Planning helps everyone!</a:t>
            </a:r>
            <a:endParaRPr lang="en-US" sz="2800">
              <a:solidFill>
                <a:srgbClr val="D50032"/>
              </a:solidFill>
            </a:endParaRPr>
          </a:p>
        </p:txBody>
      </p:sp>
      <p:sp>
        <p:nvSpPr>
          <p:cNvPr id="4" name="Slide Number Placeholder 3">
            <a:extLst>
              <a:ext uri="{FF2B5EF4-FFF2-40B4-BE49-F238E27FC236}">
                <a16:creationId xmlns:a16="http://schemas.microsoft.com/office/drawing/2014/main" id="{A2E762D2-6EFF-41C2-01D6-5CBA32736554}"/>
              </a:ext>
            </a:extLst>
          </p:cNvPr>
          <p:cNvSpPr>
            <a:spLocks noGrp="1"/>
          </p:cNvSpPr>
          <p:nvPr>
            <p:ph type="sldNum" sz="quarter" idx="12"/>
          </p:nvPr>
        </p:nvSpPr>
        <p:spPr/>
        <p:txBody>
          <a:bodyPr/>
          <a:lstStyle/>
          <a:p>
            <a:fld id="{307E6868-079E-1649-B8D1-459B42CE4DE3}" type="slidenum">
              <a:rPr lang="en-US" smtClean="0"/>
              <a:t>26</a:t>
            </a:fld>
            <a:endParaRPr lang="en-US"/>
          </a:p>
        </p:txBody>
      </p:sp>
      <p:sp>
        <p:nvSpPr>
          <p:cNvPr id="6" name="Content Placeholder 5">
            <a:extLst>
              <a:ext uri="{FF2B5EF4-FFF2-40B4-BE49-F238E27FC236}">
                <a16:creationId xmlns:a16="http://schemas.microsoft.com/office/drawing/2014/main" id="{30C8F715-7027-B7FF-2EC4-F0D1CEAFC414}"/>
              </a:ext>
            </a:extLst>
          </p:cNvPr>
          <p:cNvSpPr>
            <a:spLocks noGrp="1"/>
          </p:cNvSpPr>
          <p:nvPr>
            <p:ph idx="1"/>
          </p:nvPr>
        </p:nvSpPr>
        <p:spPr>
          <a:xfrm>
            <a:off x="400479" y="889884"/>
            <a:ext cx="8343041" cy="4117365"/>
          </a:xfrm>
        </p:spPr>
        <p:txBody>
          <a:bodyPr vert="horz" lIns="91440" tIns="45720" rIns="91440" bIns="45720" rtlCol="0" anchor="t">
            <a:normAutofit/>
          </a:bodyPr>
          <a:lstStyle/>
          <a:p>
            <a:pPr>
              <a:lnSpc>
                <a:spcPct val="114000"/>
              </a:lnSpc>
              <a:spcBef>
                <a:spcPts val="0"/>
              </a:spcBef>
              <a:spcAft>
                <a:spcPts val="1200"/>
              </a:spcAft>
            </a:pPr>
            <a:r>
              <a:rPr lang="en-US" sz="2600" b="1">
                <a:latin typeface="Open Sans"/>
                <a:ea typeface="Open Sans"/>
                <a:cs typeface="Segoe UI"/>
              </a:rPr>
              <a:t>Your planning helps you:</a:t>
            </a:r>
          </a:p>
          <a:p>
            <a:pPr lvl="1">
              <a:lnSpc>
                <a:spcPct val="114000"/>
              </a:lnSpc>
              <a:spcBef>
                <a:spcPts val="0"/>
              </a:spcBef>
              <a:spcAft>
                <a:spcPts val="1200"/>
              </a:spcAft>
            </a:pPr>
            <a:r>
              <a:rPr lang="en-US" sz="2400">
                <a:solidFill>
                  <a:srgbClr val="141827"/>
                </a:solidFill>
                <a:latin typeface="Open Sans"/>
                <a:cs typeface="Open Sans"/>
              </a:rPr>
              <a:t>Shape how you want to create the political will to end poverty</a:t>
            </a:r>
          </a:p>
          <a:p>
            <a:pPr lvl="1">
              <a:lnSpc>
                <a:spcPct val="114000"/>
              </a:lnSpc>
              <a:spcBef>
                <a:spcPts val="0"/>
              </a:spcBef>
              <a:spcAft>
                <a:spcPts val="1200"/>
              </a:spcAft>
            </a:pPr>
            <a:r>
              <a:rPr lang="en-US" sz="2400">
                <a:solidFill>
                  <a:srgbClr val="141827"/>
                </a:solidFill>
                <a:latin typeface="Open Sans"/>
                <a:cs typeface="Open Sans"/>
              </a:rPr>
              <a:t>Focus on the actions you enjoy and will have the biggest impact</a:t>
            </a:r>
          </a:p>
          <a:p>
            <a:pPr lvl="1">
              <a:lnSpc>
                <a:spcPct val="114000"/>
              </a:lnSpc>
              <a:spcBef>
                <a:spcPts val="0"/>
              </a:spcBef>
              <a:spcAft>
                <a:spcPts val="1200"/>
              </a:spcAft>
            </a:pPr>
            <a:r>
              <a:rPr lang="en-US" sz="2400">
                <a:solidFill>
                  <a:srgbClr val="141827"/>
                </a:solidFill>
                <a:latin typeface="Open Sans"/>
                <a:cs typeface="Open Sans"/>
              </a:rPr>
              <a:t>Identify how each person can share their gifts and contribute to a common cause</a:t>
            </a:r>
          </a:p>
          <a:p>
            <a:pPr lvl="1">
              <a:lnSpc>
                <a:spcPct val="114000"/>
              </a:lnSpc>
              <a:spcBef>
                <a:spcPts val="0"/>
              </a:spcBef>
              <a:spcAft>
                <a:spcPts val="1200"/>
              </a:spcAft>
            </a:pPr>
            <a:r>
              <a:rPr lang="en-US" sz="2400">
                <a:solidFill>
                  <a:srgbClr val="141827"/>
                </a:solidFill>
                <a:latin typeface="Open Sans"/>
                <a:cs typeface="Open Sans"/>
              </a:rPr>
              <a:t>Try new things in your advocacy</a:t>
            </a:r>
          </a:p>
        </p:txBody>
      </p:sp>
    </p:spTree>
    <p:extLst>
      <p:ext uri="{BB962C8B-B14F-4D97-AF65-F5344CB8AC3E}">
        <p14:creationId xmlns:p14="http://schemas.microsoft.com/office/powerpoint/2010/main" val="789635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09081-6E8B-CF04-D7DA-F1E37FEB1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E6661-B2CB-5D75-13D9-86F97EB1465E}"/>
              </a:ext>
            </a:extLst>
          </p:cNvPr>
          <p:cNvSpPr>
            <a:spLocks noGrp="1"/>
          </p:cNvSpPr>
          <p:nvPr>
            <p:ph type="title"/>
          </p:nvPr>
        </p:nvSpPr>
        <p:spPr>
          <a:xfrm>
            <a:off x="777654" y="66492"/>
            <a:ext cx="7401491" cy="857250"/>
          </a:xfrm>
        </p:spPr>
        <p:txBody>
          <a:bodyPr>
            <a:normAutofit/>
          </a:bodyPr>
          <a:lstStyle/>
          <a:p>
            <a:r>
              <a:rPr lang="en-US" sz="2800">
                <a:solidFill>
                  <a:srgbClr val="D50032"/>
                </a:solidFill>
                <a:latin typeface="Open Sans"/>
                <a:ea typeface="Open Sans"/>
                <a:cs typeface="Open Sans"/>
              </a:rPr>
              <a:t>Schedule your planning meeting!</a:t>
            </a:r>
            <a:endParaRPr lang="en-US" sz="2800">
              <a:solidFill>
                <a:srgbClr val="D50032"/>
              </a:solidFill>
            </a:endParaRPr>
          </a:p>
        </p:txBody>
      </p:sp>
      <p:sp>
        <p:nvSpPr>
          <p:cNvPr id="4" name="Slide Number Placeholder 3">
            <a:extLst>
              <a:ext uri="{FF2B5EF4-FFF2-40B4-BE49-F238E27FC236}">
                <a16:creationId xmlns:a16="http://schemas.microsoft.com/office/drawing/2014/main" id="{890C5595-1E0D-7E8A-921C-75BEC3465B74}"/>
              </a:ext>
            </a:extLst>
          </p:cNvPr>
          <p:cNvSpPr>
            <a:spLocks noGrp="1"/>
          </p:cNvSpPr>
          <p:nvPr>
            <p:ph type="sldNum" sz="quarter" idx="12"/>
          </p:nvPr>
        </p:nvSpPr>
        <p:spPr/>
        <p:txBody>
          <a:bodyPr/>
          <a:lstStyle/>
          <a:p>
            <a:fld id="{307E6868-079E-1649-B8D1-459B42CE4DE3}" type="slidenum">
              <a:rPr lang="en-US" smtClean="0"/>
              <a:t>27</a:t>
            </a:fld>
            <a:endParaRPr lang="en-US"/>
          </a:p>
        </p:txBody>
      </p:sp>
      <p:sp>
        <p:nvSpPr>
          <p:cNvPr id="6" name="Content Placeholder 5">
            <a:extLst>
              <a:ext uri="{FF2B5EF4-FFF2-40B4-BE49-F238E27FC236}">
                <a16:creationId xmlns:a16="http://schemas.microsoft.com/office/drawing/2014/main" id="{BAA5EB64-8F3A-D4E7-5B84-27D6F62CEA01}"/>
              </a:ext>
            </a:extLst>
          </p:cNvPr>
          <p:cNvSpPr>
            <a:spLocks noGrp="1"/>
          </p:cNvSpPr>
          <p:nvPr>
            <p:ph idx="1"/>
          </p:nvPr>
        </p:nvSpPr>
        <p:spPr>
          <a:xfrm>
            <a:off x="400479" y="983385"/>
            <a:ext cx="8343041" cy="4117365"/>
          </a:xfrm>
        </p:spPr>
        <p:txBody>
          <a:bodyPr vert="horz" lIns="91440" tIns="45720" rIns="91440" bIns="45720" rtlCol="0" anchor="t">
            <a:normAutofit/>
          </a:bodyPr>
          <a:lstStyle/>
          <a:p>
            <a:pPr>
              <a:lnSpc>
                <a:spcPct val="114000"/>
              </a:lnSpc>
              <a:spcBef>
                <a:spcPts val="0"/>
              </a:spcBef>
              <a:spcAft>
                <a:spcPts val="1200"/>
              </a:spcAft>
            </a:pPr>
            <a:r>
              <a:rPr lang="en-US" sz="2600">
                <a:latin typeface="Open Sans"/>
                <a:ea typeface="Open Sans"/>
                <a:cs typeface="Segoe UI"/>
              </a:rPr>
              <a:t>Schedule your Group Planning meeting for December or early January.</a:t>
            </a:r>
          </a:p>
          <a:p>
            <a:pPr>
              <a:lnSpc>
                <a:spcPct val="114000"/>
              </a:lnSpc>
              <a:spcBef>
                <a:spcPts val="0"/>
              </a:spcBef>
              <a:spcAft>
                <a:spcPts val="1200"/>
              </a:spcAft>
            </a:pPr>
            <a:r>
              <a:rPr lang="en-US" sz="2600">
                <a:latin typeface="Open Sans"/>
                <a:ea typeface="Open Sans"/>
                <a:cs typeface="Segoe UI"/>
              </a:rPr>
              <a:t>Please complete your Group Roadmaps and updated Rosters by January 15</a:t>
            </a:r>
          </a:p>
          <a:p>
            <a:pPr>
              <a:lnSpc>
                <a:spcPct val="114000"/>
              </a:lnSpc>
              <a:spcBef>
                <a:spcPts val="0"/>
              </a:spcBef>
              <a:spcAft>
                <a:spcPts val="1200"/>
              </a:spcAft>
            </a:pPr>
            <a:r>
              <a:rPr lang="en-US" sz="2600">
                <a:latin typeface="Open Sans"/>
                <a:ea typeface="Open Sans"/>
                <a:cs typeface="Segoe UI"/>
              </a:rPr>
              <a:t>Roadmaps have been sent to Group Leaders.</a:t>
            </a:r>
          </a:p>
          <a:p>
            <a:pPr>
              <a:lnSpc>
                <a:spcPct val="114000"/>
              </a:lnSpc>
              <a:spcBef>
                <a:spcPts val="0"/>
              </a:spcBef>
              <a:spcAft>
                <a:spcPts val="1200"/>
              </a:spcAft>
            </a:pPr>
            <a:r>
              <a:rPr lang="en-US" sz="2600">
                <a:solidFill>
                  <a:srgbClr val="141827"/>
                </a:solidFill>
                <a:latin typeface="Open Sans"/>
                <a:ea typeface="Open Sans"/>
                <a:cs typeface="Segoe UI"/>
              </a:rPr>
              <a:t>For questions, </a:t>
            </a:r>
            <a:r>
              <a:rPr lang="en-US" sz="2600" b="1">
                <a:solidFill>
                  <a:srgbClr val="141827"/>
                </a:solidFill>
                <a:latin typeface="Open Sans"/>
                <a:ea typeface="Open Sans"/>
                <a:cs typeface="Segoe UI"/>
              </a:rPr>
              <a:t>contact Jos Linn </a:t>
            </a:r>
            <a:r>
              <a:rPr lang="en-US" sz="2600">
                <a:solidFill>
                  <a:srgbClr val="141827"/>
                </a:solidFill>
                <a:latin typeface="Open Sans"/>
                <a:ea typeface="Open Sans"/>
                <a:cs typeface="Segoe UI"/>
              </a:rPr>
              <a:t>at </a:t>
            </a:r>
            <a:r>
              <a:rPr lang="en-US" sz="2600">
                <a:solidFill>
                  <a:srgbClr val="141827"/>
                </a:solidFill>
                <a:latin typeface="Open Sans"/>
                <a:ea typeface="Open Sans"/>
                <a:cs typeface="Segoe UI"/>
                <a:hlinkClick r:id="rId2"/>
              </a:rPr>
              <a:t>jlinn@results.org</a:t>
            </a:r>
            <a:r>
              <a:rPr lang="en-US" sz="2600">
                <a:solidFill>
                  <a:srgbClr val="141827"/>
                </a:solidFill>
                <a:latin typeface="Open Sans"/>
                <a:ea typeface="Open Sans"/>
                <a:cs typeface="Segoe UI"/>
              </a:rPr>
              <a:t>. </a:t>
            </a:r>
            <a:endParaRPr lang="en-US" sz="1900">
              <a:solidFill>
                <a:srgbClr val="141827"/>
              </a:solidFill>
              <a:latin typeface="Open Sans"/>
              <a:cs typeface="Open Sans"/>
            </a:endParaRPr>
          </a:p>
        </p:txBody>
      </p:sp>
    </p:spTree>
    <p:extLst>
      <p:ext uri="{BB962C8B-B14F-4D97-AF65-F5344CB8AC3E}">
        <p14:creationId xmlns:p14="http://schemas.microsoft.com/office/powerpoint/2010/main" val="3640876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C4632-37A7-55B2-FA32-A67150AEF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576FC-F8F4-48B7-A4FC-849772A9A611}"/>
              </a:ext>
            </a:extLst>
          </p:cNvPr>
          <p:cNvSpPr>
            <a:spLocks noGrp="1"/>
          </p:cNvSpPr>
          <p:nvPr>
            <p:ph type="title"/>
          </p:nvPr>
        </p:nvSpPr>
        <p:spPr>
          <a:xfrm>
            <a:off x="816684" y="-12038"/>
            <a:ext cx="7401491" cy="857250"/>
          </a:xfrm>
        </p:spPr>
        <p:txBody>
          <a:bodyPr>
            <a:normAutofit/>
          </a:bodyPr>
          <a:lstStyle/>
          <a:p>
            <a:r>
              <a:rPr lang="en-US" sz="2800">
                <a:solidFill>
                  <a:srgbClr val="D50032"/>
                </a:solidFill>
                <a:latin typeface="Open Sans"/>
                <a:ea typeface="Open Sans"/>
                <a:cs typeface="Open Sans"/>
              </a:rPr>
              <a:t>Find Planning Resources online</a:t>
            </a:r>
            <a:endParaRPr lang="en-US" sz="2800">
              <a:solidFill>
                <a:srgbClr val="D50032"/>
              </a:solidFill>
            </a:endParaRPr>
          </a:p>
        </p:txBody>
      </p:sp>
      <p:sp>
        <p:nvSpPr>
          <p:cNvPr id="4" name="Slide Number Placeholder 3">
            <a:extLst>
              <a:ext uri="{FF2B5EF4-FFF2-40B4-BE49-F238E27FC236}">
                <a16:creationId xmlns:a16="http://schemas.microsoft.com/office/drawing/2014/main" id="{51A314F5-E966-D521-B47B-298AA8BD8619}"/>
              </a:ext>
            </a:extLst>
          </p:cNvPr>
          <p:cNvSpPr>
            <a:spLocks noGrp="1"/>
          </p:cNvSpPr>
          <p:nvPr>
            <p:ph type="sldNum" sz="quarter" idx="12"/>
          </p:nvPr>
        </p:nvSpPr>
        <p:spPr/>
        <p:txBody>
          <a:bodyPr/>
          <a:lstStyle/>
          <a:p>
            <a:fld id="{307E6868-079E-1649-B8D1-459B42CE4DE3}" type="slidenum">
              <a:rPr lang="en-US" smtClean="0"/>
              <a:t>28</a:t>
            </a:fld>
            <a:endParaRPr lang="en-US"/>
          </a:p>
        </p:txBody>
      </p:sp>
      <p:pic>
        <p:nvPicPr>
          <p:cNvPr id="6" name="Picture 5">
            <a:extLst>
              <a:ext uri="{FF2B5EF4-FFF2-40B4-BE49-F238E27FC236}">
                <a16:creationId xmlns:a16="http://schemas.microsoft.com/office/drawing/2014/main" id="{0F2BD629-9A4A-4E6F-2A16-A9FF207569E7}"/>
              </a:ext>
            </a:extLst>
          </p:cNvPr>
          <p:cNvPicPr>
            <a:picLocks noChangeAspect="1"/>
          </p:cNvPicPr>
          <p:nvPr/>
        </p:nvPicPr>
        <p:blipFill>
          <a:blip r:embed="rId2"/>
          <a:stretch>
            <a:fillRect/>
          </a:stretch>
        </p:blipFill>
        <p:spPr>
          <a:xfrm>
            <a:off x="698763" y="905223"/>
            <a:ext cx="7041237" cy="3802029"/>
          </a:xfrm>
          <a:prstGeom prst="rect">
            <a:avLst/>
          </a:prstGeom>
        </p:spPr>
      </p:pic>
      <p:sp>
        <p:nvSpPr>
          <p:cNvPr id="8" name="Arrow: Notched Right 7">
            <a:extLst>
              <a:ext uri="{FF2B5EF4-FFF2-40B4-BE49-F238E27FC236}">
                <a16:creationId xmlns:a16="http://schemas.microsoft.com/office/drawing/2014/main" id="{31F96381-293C-8AED-BE4D-D64F8E859C85}"/>
              </a:ext>
            </a:extLst>
          </p:cNvPr>
          <p:cNvSpPr/>
          <p:nvPr/>
        </p:nvSpPr>
        <p:spPr>
          <a:xfrm rot="13384747">
            <a:off x="4996799" y="1267241"/>
            <a:ext cx="972000" cy="583200"/>
          </a:xfrm>
          <a:prstGeom prst="notch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588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34A9A-B6D4-E2F8-AE22-3FE504EB1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0AB53-B75B-3876-C084-3B42D49DFE88}"/>
              </a:ext>
            </a:extLst>
          </p:cNvPr>
          <p:cNvSpPr>
            <a:spLocks noGrp="1"/>
          </p:cNvSpPr>
          <p:nvPr>
            <p:ph type="title"/>
          </p:nvPr>
        </p:nvSpPr>
        <p:spPr>
          <a:xfrm>
            <a:off x="816684" y="-12038"/>
            <a:ext cx="7401491" cy="857250"/>
          </a:xfrm>
        </p:spPr>
        <p:txBody>
          <a:bodyPr>
            <a:normAutofit/>
          </a:bodyPr>
          <a:lstStyle/>
          <a:p>
            <a:r>
              <a:rPr lang="en-US" sz="2800">
                <a:solidFill>
                  <a:srgbClr val="D50032"/>
                </a:solidFill>
                <a:latin typeface="Open Sans"/>
                <a:ea typeface="Open Sans"/>
                <a:cs typeface="Open Sans"/>
              </a:rPr>
              <a:t>Find Planning Resources online</a:t>
            </a:r>
            <a:endParaRPr lang="en-US" sz="2800">
              <a:solidFill>
                <a:srgbClr val="D50032"/>
              </a:solidFill>
            </a:endParaRPr>
          </a:p>
        </p:txBody>
      </p:sp>
      <p:sp>
        <p:nvSpPr>
          <p:cNvPr id="4" name="Slide Number Placeholder 3">
            <a:extLst>
              <a:ext uri="{FF2B5EF4-FFF2-40B4-BE49-F238E27FC236}">
                <a16:creationId xmlns:a16="http://schemas.microsoft.com/office/drawing/2014/main" id="{98FCD51F-A166-D35B-B9AC-DD2F219AB537}"/>
              </a:ext>
            </a:extLst>
          </p:cNvPr>
          <p:cNvSpPr>
            <a:spLocks noGrp="1"/>
          </p:cNvSpPr>
          <p:nvPr>
            <p:ph type="sldNum" sz="quarter" idx="12"/>
          </p:nvPr>
        </p:nvSpPr>
        <p:spPr/>
        <p:txBody>
          <a:bodyPr/>
          <a:lstStyle/>
          <a:p>
            <a:fld id="{307E6868-079E-1649-B8D1-459B42CE4DE3}" type="slidenum">
              <a:rPr lang="en-US" smtClean="0"/>
              <a:t>29</a:t>
            </a:fld>
            <a:endParaRPr lang="en-US"/>
          </a:p>
        </p:txBody>
      </p:sp>
      <p:pic>
        <p:nvPicPr>
          <p:cNvPr id="5" name="Picture 4">
            <a:extLst>
              <a:ext uri="{FF2B5EF4-FFF2-40B4-BE49-F238E27FC236}">
                <a16:creationId xmlns:a16="http://schemas.microsoft.com/office/drawing/2014/main" id="{76E25A62-6BFD-E9A3-9BF8-3649B40F0829}"/>
              </a:ext>
            </a:extLst>
          </p:cNvPr>
          <p:cNvPicPr>
            <a:picLocks noChangeAspect="1"/>
          </p:cNvPicPr>
          <p:nvPr/>
        </p:nvPicPr>
        <p:blipFill>
          <a:blip r:embed="rId2"/>
          <a:stretch>
            <a:fillRect/>
          </a:stretch>
        </p:blipFill>
        <p:spPr>
          <a:xfrm>
            <a:off x="1300080" y="982134"/>
            <a:ext cx="6434698" cy="3922051"/>
          </a:xfrm>
          <a:prstGeom prst="rect">
            <a:avLst/>
          </a:prstGeom>
        </p:spPr>
      </p:pic>
      <p:sp>
        <p:nvSpPr>
          <p:cNvPr id="8" name="Arrow: Notched Right 7">
            <a:extLst>
              <a:ext uri="{FF2B5EF4-FFF2-40B4-BE49-F238E27FC236}">
                <a16:creationId xmlns:a16="http://schemas.microsoft.com/office/drawing/2014/main" id="{492955DD-B716-1620-5235-9B8EAA75CF79}"/>
              </a:ext>
            </a:extLst>
          </p:cNvPr>
          <p:cNvSpPr/>
          <p:nvPr/>
        </p:nvSpPr>
        <p:spPr>
          <a:xfrm rot="7757243">
            <a:off x="3938655" y="3384022"/>
            <a:ext cx="972000" cy="583200"/>
          </a:xfrm>
          <a:prstGeom prst="notch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9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6A816-C1A6-1DE7-AF6B-5981150992C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14809" y="1324785"/>
            <a:ext cx="2783926" cy="2778767"/>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077791" y="1949605"/>
            <a:ext cx="4038600" cy="1828801"/>
          </a:xfrm>
        </p:spPr>
        <p:txBody>
          <a:bodyPr vert="horz" lIns="91440" tIns="45720" rIns="91440" bIns="45720" rtlCol="0" anchor="t">
            <a:normAutofit/>
          </a:bodyPr>
          <a:lstStyle/>
          <a:p>
            <a:pPr marL="0" indent="0">
              <a:buNone/>
            </a:pPr>
            <a:r>
              <a:rPr lang="en-US" b="1">
                <a:latin typeface="Open Sans"/>
                <a:ea typeface="Open Sans"/>
                <a:cs typeface="Open Sans"/>
              </a:rPr>
              <a:t>Joanne Carter</a:t>
            </a:r>
            <a:br>
              <a:rPr lang="en-US" sz="2800" b="1">
                <a:latin typeface="Open Sans"/>
              </a:rPr>
            </a:br>
            <a:r>
              <a:rPr lang="en-US">
                <a:latin typeface="Open Sans"/>
                <a:ea typeface="Open Sans"/>
                <a:cs typeface="Open Sans"/>
              </a:rPr>
              <a:t>Executive Director</a:t>
            </a:r>
            <a:endParaRPr lang="en-US"/>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3498"/>
            <a:ext cx="7401491" cy="857250"/>
          </a:xfrm>
        </p:spPr>
        <p:txBody>
          <a:bodyPr/>
          <a:lstStyle/>
          <a:p>
            <a:r>
              <a:rPr lang="en-US">
                <a:solidFill>
                  <a:srgbClr val="D50032"/>
                </a:solidFill>
              </a:rPr>
              <a:t>Welcome!</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3</a:t>
            </a:fld>
            <a:endParaRPr lang="en-US"/>
          </a:p>
        </p:txBody>
      </p:sp>
    </p:spTree>
    <p:extLst>
      <p:ext uri="{BB962C8B-B14F-4D97-AF65-F5344CB8AC3E}">
        <p14:creationId xmlns:p14="http://schemas.microsoft.com/office/powerpoint/2010/main" val="3602349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B869E-9CD0-D177-447C-31807E994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2A08A-72FD-EDAB-9F86-97068CDAC274}"/>
              </a:ext>
            </a:extLst>
          </p:cNvPr>
          <p:cNvSpPr>
            <a:spLocks noGrp="1"/>
          </p:cNvSpPr>
          <p:nvPr>
            <p:ph type="title"/>
          </p:nvPr>
        </p:nvSpPr>
        <p:spPr>
          <a:xfrm>
            <a:off x="816684" y="-12038"/>
            <a:ext cx="7401491" cy="674793"/>
          </a:xfrm>
        </p:spPr>
        <p:txBody>
          <a:bodyPr>
            <a:normAutofit/>
          </a:bodyPr>
          <a:lstStyle/>
          <a:p>
            <a:r>
              <a:rPr lang="en-US" sz="2800">
                <a:solidFill>
                  <a:srgbClr val="D50032"/>
                </a:solidFill>
                <a:latin typeface="Open Sans"/>
                <a:ea typeface="Open Sans"/>
                <a:cs typeface="Open Sans"/>
              </a:rPr>
              <a:t>Find Planning Resources online</a:t>
            </a:r>
            <a:endParaRPr lang="en-US" sz="2800">
              <a:solidFill>
                <a:srgbClr val="D50032"/>
              </a:solidFill>
            </a:endParaRPr>
          </a:p>
        </p:txBody>
      </p:sp>
      <p:sp>
        <p:nvSpPr>
          <p:cNvPr id="4" name="Slide Number Placeholder 3">
            <a:extLst>
              <a:ext uri="{FF2B5EF4-FFF2-40B4-BE49-F238E27FC236}">
                <a16:creationId xmlns:a16="http://schemas.microsoft.com/office/drawing/2014/main" id="{996F5939-F13F-B0BA-910A-80A9F347B9A8}"/>
              </a:ext>
            </a:extLst>
          </p:cNvPr>
          <p:cNvSpPr>
            <a:spLocks noGrp="1"/>
          </p:cNvSpPr>
          <p:nvPr>
            <p:ph type="sldNum" sz="quarter" idx="12"/>
          </p:nvPr>
        </p:nvSpPr>
        <p:spPr/>
        <p:txBody>
          <a:bodyPr/>
          <a:lstStyle/>
          <a:p>
            <a:fld id="{307E6868-079E-1649-B8D1-459B42CE4DE3}" type="slidenum">
              <a:rPr lang="en-US" smtClean="0"/>
              <a:t>30</a:t>
            </a:fld>
            <a:endParaRPr lang="en-US"/>
          </a:p>
        </p:txBody>
      </p:sp>
      <p:pic>
        <p:nvPicPr>
          <p:cNvPr id="6" name="Picture 5">
            <a:extLst>
              <a:ext uri="{FF2B5EF4-FFF2-40B4-BE49-F238E27FC236}">
                <a16:creationId xmlns:a16="http://schemas.microsoft.com/office/drawing/2014/main" id="{1AD0A7C5-2E2D-6D3F-D85B-54028819F0DF}"/>
              </a:ext>
            </a:extLst>
          </p:cNvPr>
          <p:cNvPicPr>
            <a:picLocks noChangeAspect="1"/>
          </p:cNvPicPr>
          <p:nvPr/>
        </p:nvPicPr>
        <p:blipFill>
          <a:blip r:embed="rId2"/>
          <a:stretch>
            <a:fillRect/>
          </a:stretch>
        </p:blipFill>
        <p:spPr>
          <a:xfrm>
            <a:off x="1609885" y="578393"/>
            <a:ext cx="5924229" cy="3986714"/>
          </a:xfrm>
          <a:prstGeom prst="rect">
            <a:avLst/>
          </a:prstGeom>
        </p:spPr>
      </p:pic>
      <p:sp>
        <p:nvSpPr>
          <p:cNvPr id="8" name="Arrow: Notched Right 7">
            <a:extLst>
              <a:ext uri="{FF2B5EF4-FFF2-40B4-BE49-F238E27FC236}">
                <a16:creationId xmlns:a16="http://schemas.microsoft.com/office/drawing/2014/main" id="{187D3E94-2D18-D9E5-80A9-9FD10BC0880B}"/>
              </a:ext>
            </a:extLst>
          </p:cNvPr>
          <p:cNvSpPr/>
          <p:nvPr/>
        </p:nvSpPr>
        <p:spPr>
          <a:xfrm rot="7757243">
            <a:off x="3497996" y="2135408"/>
            <a:ext cx="972000" cy="583200"/>
          </a:xfrm>
          <a:prstGeom prst="notch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46F234-FA9F-866D-28C9-0B54AF766632}"/>
              </a:ext>
            </a:extLst>
          </p:cNvPr>
          <p:cNvSpPr txBox="1"/>
          <p:nvPr/>
        </p:nvSpPr>
        <p:spPr>
          <a:xfrm>
            <a:off x="1534829" y="4706264"/>
            <a:ext cx="5965200" cy="276999"/>
          </a:xfrm>
          <a:prstGeom prst="rect">
            <a:avLst/>
          </a:prstGeom>
          <a:noFill/>
        </p:spPr>
        <p:txBody>
          <a:bodyPr wrap="square">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hlinkClick r:id="rId3"/>
              </a:rPr>
              <a:t>https://results.org/volunteers/working-with-your-group</a:t>
            </a:r>
            <a:r>
              <a:rPr lang="en-US" sz="12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064144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545816" y="165893"/>
            <a:ext cx="7401491" cy="857250"/>
          </a:xfrm>
        </p:spPr>
        <p:txBody>
          <a:bodyPr anchor="ctr">
            <a:noAutofit/>
          </a:bodyPr>
          <a:lstStyle/>
          <a:p>
            <a:r>
              <a:rPr lang="en-US" sz="3200">
                <a:solidFill>
                  <a:srgbClr val="D50032"/>
                </a:solidFill>
                <a:latin typeface="Open Sans"/>
                <a:ea typeface="Open Sans"/>
                <a:cs typeface="Open Sans"/>
              </a:rPr>
              <a:t>2024 Celebrations &amp; Appreciation</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31</a:t>
            </a:fld>
            <a:endParaRPr lang="en-US"/>
          </a:p>
        </p:txBody>
      </p:sp>
      <p:sp>
        <p:nvSpPr>
          <p:cNvPr id="5" name="Content Placeholder 3">
            <a:extLst>
              <a:ext uri="{FF2B5EF4-FFF2-40B4-BE49-F238E27FC236}">
                <a16:creationId xmlns:a16="http://schemas.microsoft.com/office/drawing/2014/main" id="{982FC3EC-65EF-7A3B-7172-9A13B4C893DA}"/>
              </a:ext>
            </a:extLst>
          </p:cNvPr>
          <p:cNvSpPr txBox="1">
            <a:spLocks/>
          </p:cNvSpPr>
          <p:nvPr/>
        </p:nvSpPr>
        <p:spPr>
          <a:xfrm>
            <a:off x="5099537" y="2294977"/>
            <a:ext cx="3363660"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nSpc>
                <a:spcPct val="114000"/>
              </a:lnSpc>
              <a:spcBef>
                <a:spcPts val="0"/>
              </a:spcBef>
              <a:buNone/>
            </a:pPr>
            <a:r>
              <a:rPr lang="en-US" sz="2000" b="1">
                <a:latin typeface="Open Sans"/>
                <a:ea typeface="Open Sans"/>
                <a:cs typeface="Open Sans"/>
              </a:rPr>
              <a:t>Joanna DiStefano</a:t>
            </a:r>
            <a:endParaRPr lang="en-US" sz="2000"/>
          </a:p>
          <a:p>
            <a:pPr marL="115570" indent="0">
              <a:lnSpc>
                <a:spcPct val="114000"/>
              </a:lnSpc>
              <a:spcBef>
                <a:spcPts val="0"/>
              </a:spcBef>
              <a:buNone/>
            </a:pPr>
            <a:r>
              <a:rPr lang="en-US" sz="2000">
                <a:latin typeface="Open Sans"/>
                <a:ea typeface="Open Sans"/>
                <a:cs typeface="Open Sans"/>
              </a:rPr>
              <a:t>Senior Associate for Grassroots Impact</a:t>
            </a:r>
            <a:br>
              <a:rPr lang="en-US" sz="2000"/>
            </a:br>
            <a:r>
              <a:rPr lang="en-US" sz="2000">
                <a:latin typeface="Open Sans"/>
                <a:ea typeface="Open Sans"/>
                <a:cs typeface="Open Sans"/>
                <a:hlinkClick r:id="rId2"/>
              </a:rPr>
              <a:t>jdistefano@results.org</a:t>
            </a:r>
            <a:r>
              <a:rPr lang="en-US" sz="2000">
                <a:latin typeface="Open Sans"/>
                <a:ea typeface="Open Sans"/>
                <a:cs typeface="Open Sans"/>
              </a:rPr>
              <a:t> </a:t>
            </a:r>
          </a:p>
          <a:p>
            <a:pPr marL="115570" indent="0">
              <a:buFont typeface="Arial"/>
              <a:buNone/>
            </a:pPr>
            <a:endParaRPr lang="en-US" sz="2000"/>
          </a:p>
          <a:p>
            <a:pPr>
              <a:buFont typeface="Arial"/>
              <a:buChar char="•"/>
            </a:pPr>
            <a:endParaRPr lang="en-US" sz="2000"/>
          </a:p>
        </p:txBody>
      </p:sp>
      <p:pic>
        <p:nvPicPr>
          <p:cNvPr id="2" name="Picture 1" descr="A person smiling at camera&#10;&#10;Description automatically generated">
            <a:extLst>
              <a:ext uri="{FF2B5EF4-FFF2-40B4-BE49-F238E27FC236}">
                <a16:creationId xmlns:a16="http://schemas.microsoft.com/office/drawing/2014/main" id="{A80F06B8-A9CD-A496-ADCD-9D2F389262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8345" y="1448703"/>
            <a:ext cx="3751385" cy="2509861"/>
          </a:xfrm>
          <a:prstGeom prst="rect">
            <a:avLst/>
          </a:prstGeom>
        </p:spPr>
      </p:pic>
    </p:spTree>
    <p:extLst>
      <p:ext uri="{BB962C8B-B14F-4D97-AF65-F5344CB8AC3E}">
        <p14:creationId xmlns:p14="http://schemas.microsoft.com/office/powerpoint/2010/main" val="715453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uilding with a dome&#10;&#10;Description automatically generated">
            <a:extLst>
              <a:ext uri="{FF2B5EF4-FFF2-40B4-BE49-F238E27FC236}">
                <a16:creationId xmlns:a16="http://schemas.microsoft.com/office/drawing/2014/main" id="{06182E3A-76FE-117E-E9EA-02210D8412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2240" y="659423"/>
            <a:ext cx="2416597" cy="2718289"/>
          </a:xfrm>
          <a:prstGeom prst="rect">
            <a:avLst/>
          </a:prstGeom>
        </p:spPr>
      </p:pic>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461499" y="173562"/>
            <a:ext cx="7520104" cy="857250"/>
          </a:xfrm>
        </p:spPr>
        <p:txBody>
          <a:bodyPr>
            <a:normAutofit/>
          </a:bodyPr>
          <a:lstStyle/>
          <a:p>
            <a:r>
              <a:rPr lang="en-US">
                <a:solidFill>
                  <a:srgbClr val="D50032"/>
                </a:solidFill>
                <a:latin typeface="Open Sans"/>
                <a:ea typeface="Open Sans"/>
                <a:cs typeface="Open Sans"/>
              </a:rPr>
              <a:t>Media Successes</a:t>
            </a:r>
            <a:endParaRPr lang="en-US"/>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32</a:t>
            </a:fld>
            <a:endParaRPr lang="en-US"/>
          </a:p>
        </p:txBody>
      </p:sp>
      <p:pic>
        <p:nvPicPr>
          <p:cNvPr id="8" name="Picture 7" descr="A white text on a white background&#10;&#10;Description automatically generated">
            <a:extLst>
              <a:ext uri="{FF2B5EF4-FFF2-40B4-BE49-F238E27FC236}">
                <a16:creationId xmlns:a16="http://schemas.microsoft.com/office/drawing/2014/main" id="{6CAF5CE9-70F6-E3CA-AAED-C4EEC042B10C}"/>
              </a:ext>
            </a:extLst>
          </p:cNvPr>
          <p:cNvPicPr>
            <a:picLocks noChangeAspect="1"/>
          </p:cNvPicPr>
          <p:nvPr/>
        </p:nvPicPr>
        <p:blipFill>
          <a:blip r:embed="rId3"/>
          <a:stretch>
            <a:fillRect/>
          </a:stretch>
        </p:blipFill>
        <p:spPr>
          <a:xfrm>
            <a:off x="1059474" y="3148377"/>
            <a:ext cx="3874477" cy="1894742"/>
          </a:xfrm>
          <a:prstGeom prst="rect">
            <a:avLst/>
          </a:prstGeom>
        </p:spPr>
      </p:pic>
      <p:pic>
        <p:nvPicPr>
          <p:cNvPr id="9" name="Picture 8" descr="A white background with black text&#10;&#10;Description automatically generated">
            <a:extLst>
              <a:ext uri="{FF2B5EF4-FFF2-40B4-BE49-F238E27FC236}">
                <a16:creationId xmlns:a16="http://schemas.microsoft.com/office/drawing/2014/main" id="{3967CC87-0CAB-7F09-C8BD-56C85D5346B4}"/>
              </a:ext>
            </a:extLst>
          </p:cNvPr>
          <p:cNvPicPr>
            <a:picLocks noChangeAspect="1"/>
          </p:cNvPicPr>
          <p:nvPr/>
        </p:nvPicPr>
        <p:blipFill>
          <a:blip r:embed="rId4"/>
          <a:stretch>
            <a:fillRect/>
          </a:stretch>
        </p:blipFill>
        <p:spPr>
          <a:xfrm>
            <a:off x="2788261" y="1778977"/>
            <a:ext cx="6087938" cy="1585545"/>
          </a:xfrm>
          <a:prstGeom prst="rect">
            <a:avLst/>
          </a:prstGeom>
        </p:spPr>
      </p:pic>
      <p:pic>
        <p:nvPicPr>
          <p:cNvPr id="10" name="Picture 9" descr="A screenshot of a newspaper&#10;&#10;Description automatically generated">
            <a:extLst>
              <a:ext uri="{FF2B5EF4-FFF2-40B4-BE49-F238E27FC236}">
                <a16:creationId xmlns:a16="http://schemas.microsoft.com/office/drawing/2014/main" id="{B178A885-B2A7-483E-A85C-1A78E5F967BF}"/>
              </a:ext>
            </a:extLst>
          </p:cNvPr>
          <p:cNvPicPr>
            <a:picLocks noChangeAspect="1"/>
          </p:cNvPicPr>
          <p:nvPr/>
        </p:nvPicPr>
        <p:blipFill>
          <a:blip r:embed="rId5"/>
          <a:stretch>
            <a:fillRect/>
          </a:stretch>
        </p:blipFill>
        <p:spPr>
          <a:xfrm>
            <a:off x="5054844" y="3380272"/>
            <a:ext cx="3452448" cy="1379661"/>
          </a:xfrm>
          <a:prstGeom prst="rect">
            <a:avLst/>
          </a:prstGeom>
        </p:spPr>
      </p:pic>
      <p:pic>
        <p:nvPicPr>
          <p:cNvPr id="11" name="Picture 10" descr="A newspaper with a black and white text&#10;&#10;Description automatically generated">
            <a:extLst>
              <a:ext uri="{FF2B5EF4-FFF2-40B4-BE49-F238E27FC236}">
                <a16:creationId xmlns:a16="http://schemas.microsoft.com/office/drawing/2014/main" id="{ADA80DDF-4DCE-4EFB-4EE9-7BA1B2C33DC9}"/>
              </a:ext>
            </a:extLst>
          </p:cNvPr>
          <p:cNvPicPr>
            <a:picLocks noChangeAspect="1"/>
          </p:cNvPicPr>
          <p:nvPr/>
        </p:nvPicPr>
        <p:blipFill>
          <a:blip r:embed="rId6" cstate="print">
            <a:extLst>
              <a:ext uri="{28A0092B-C50C-407E-A947-70E740481C1C}">
                <a14:useLocalDpi xmlns:a14="http://schemas.microsoft.com/office/drawing/2010/main"/>
              </a:ext>
            </a:extLst>
          </a:blip>
          <a:srcRect b="-465"/>
          <a:stretch/>
        </p:blipFill>
        <p:spPr>
          <a:xfrm>
            <a:off x="4221040" y="1032503"/>
            <a:ext cx="3760397" cy="841058"/>
          </a:xfrm>
          <a:prstGeom prst="rect">
            <a:avLst/>
          </a:prstGeom>
        </p:spPr>
      </p:pic>
    </p:spTree>
    <p:extLst>
      <p:ext uri="{BB962C8B-B14F-4D97-AF65-F5344CB8AC3E}">
        <p14:creationId xmlns:p14="http://schemas.microsoft.com/office/powerpoint/2010/main" val="2883528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19F0-B132-4E23-3493-21794072C175}"/>
              </a:ext>
            </a:extLst>
          </p:cNvPr>
          <p:cNvSpPr>
            <a:spLocks noGrp="1"/>
          </p:cNvSpPr>
          <p:nvPr>
            <p:ph type="title"/>
          </p:nvPr>
        </p:nvSpPr>
        <p:spPr>
          <a:xfrm>
            <a:off x="456467" y="520304"/>
            <a:ext cx="7401491" cy="857250"/>
          </a:xfrm>
        </p:spPr>
        <p:txBody>
          <a:bodyPr>
            <a:normAutofit fontScale="90000"/>
          </a:bodyPr>
          <a:lstStyle/>
          <a:p>
            <a:r>
              <a:rPr lang="en-US" sz="4000">
                <a:solidFill>
                  <a:srgbClr val="D50032"/>
                </a:solidFill>
                <a:latin typeface="Open Sans"/>
                <a:ea typeface="Open Sans"/>
                <a:cs typeface="Open Sans"/>
              </a:rPr>
              <a:t>Media Successes</a:t>
            </a:r>
            <a:endParaRPr lang="en-US" sz="4000"/>
          </a:p>
          <a:p>
            <a:r>
              <a:rPr lang="en-US" sz="3100" i="1">
                <a:solidFill>
                  <a:srgbClr val="000000"/>
                </a:solidFill>
                <a:latin typeface="Open Sans"/>
                <a:ea typeface="Open Sans"/>
                <a:cs typeface="Open Sans"/>
              </a:rPr>
              <a:t>Total Publications = </a:t>
            </a:r>
            <a:r>
              <a:rPr lang="en-US" sz="3100" i="1" u="sng">
                <a:solidFill>
                  <a:srgbClr val="D50032"/>
                </a:solidFill>
                <a:latin typeface="Open Sans"/>
                <a:ea typeface="Open Sans"/>
                <a:cs typeface="Open Sans"/>
              </a:rPr>
              <a:t>522</a:t>
            </a:r>
            <a:endParaRPr lang="en-US" sz="3100" u="sng">
              <a:solidFill>
                <a:srgbClr val="D50032"/>
              </a:solidFill>
              <a:latin typeface="Open Sans"/>
              <a:ea typeface="Open Sans"/>
              <a:cs typeface="Open Sans"/>
            </a:endParaRPr>
          </a:p>
          <a:p>
            <a:endParaRPr lang="en-US"/>
          </a:p>
        </p:txBody>
      </p:sp>
      <p:sp>
        <p:nvSpPr>
          <p:cNvPr id="3" name="Content Placeholder 2">
            <a:extLst>
              <a:ext uri="{FF2B5EF4-FFF2-40B4-BE49-F238E27FC236}">
                <a16:creationId xmlns:a16="http://schemas.microsoft.com/office/drawing/2014/main" id="{52162847-FCEC-B19A-1560-6F3F0FFAE007}"/>
              </a:ext>
            </a:extLst>
          </p:cNvPr>
          <p:cNvSpPr>
            <a:spLocks noGrp="1"/>
          </p:cNvSpPr>
          <p:nvPr>
            <p:ph idx="1"/>
          </p:nvPr>
        </p:nvSpPr>
        <p:spPr>
          <a:xfrm>
            <a:off x="457200" y="1298153"/>
            <a:ext cx="8229600" cy="3604022"/>
          </a:xfrm>
        </p:spPr>
        <p:txBody>
          <a:bodyPr vert="horz" lIns="91440" tIns="45720" rIns="91440" bIns="45720" rtlCol="0" anchor="t">
            <a:normAutofit/>
          </a:bodyPr>
          <a:lstStyle/>
          <a:p>
            <a:r>
              <a:rPr lang="en-US">
                <a:latin typeface="Open Sans"/>
                <a:ea typeface="Open Sans"/>
                <a:cs typeface="Open Sans"/>
              </a:rPr>
              <a:t>LTEs: 279 </a:t>
            </a:r>
            <a:endParaRPr lang="en-US" b="1">
              <a:latin typeface="Open Sans"/>
              <a:ea typeface="Open Sans"/>
              <a:cs typeface="Open Sans"/>
            </a:endParaRPr>
          </a:p>
          <a:p>
            <a:r>
              <a:rPr lang="en-US">
                <a:latin typeface="Open Sans"/>
                <a:ea typeface="Open Sans"/>
                <a:cs typeface="Open Sans"/>
              </a:rPr>
              <a:t>Op-eds: 212 </a:t>
            </a:r>
            <a:endParaRPr lang="en-US" b="1">
              <a:latin typeface="Open Sans"/>
              <a:ea typeface="Open Sans"/>
              <a:cs typeface="Open Sans"/>
            </a:endParaRPr>
          </a:p>
          <a:p>
            <a:r>
              <a:rPr lang="en-US">
                <a:latin typeface="Open Sans"/>
                <a:ea typeface="Open Sans"/>
                <a:cs typeface="Open Sans"/>
              </a:rPr>
              <a:t>Editorials: 2 </a:t>
            </a:r>
            <a:endParaRPr lang="en-US" b="1">
              <a:latin typeface="Open Sans"/>
              <a:ea typeface="Open Sans"/>
              <a:cs typeface="Open Sans"/>
            </a:endParaRPr>
          </a:p>
          <a:p>
            <a:r>
              <a:rPr lang="en-US">
                <a:latin typeface="Open Sans"/>
                <a:ea typeface="Open Sans"/>
                <a:cs typeface="Open Sans"/>
              </a:rPr>
              <a:t>Articles: 9 </a:t>
            </a:r>
            <a:endParaRPr lang="en-US" b="1">
              <a:latin typeface="Open Sans"/>
              <a:ea typeface="Open Sans"/>
              <a:cs typeface="Open Sans"/>
            </a:endParaRPr>
          </a:p>
          <a:p>
            <a:r>
              <a:rPr lang="en-US">
                <a:latin typeface="Open Sans"/>
                <a:ea typeface="Open Sans"/>
                <a:cs typeface="Open Sans"/>
              </a:rPr>
              <a:t>Other: 20</a:t>
            </a:r>
            <a:endParaRPr lang="en-US" b="1">
              <a:latin typeface="Open Sans"/>
              <a:ea typeface="Open Sans"/>
              <a:cs typeface="Open Sans"/>
            </a:endParaRPr>
          </a:p>
        </p:txBody>
      </p:sp>
      <p:sp>
        <p:nvSpPr>
          <p:cNvPr id="4" name="Slide Number Placeholder 3">
            <a:extLst>
              <a:ext uri="{FF2B5EF4-FFF2-40B4-BE49-F238E27FC236}">
                <a16:creationId xmlns:a16="http://schemas.microsoft.com/office/drawing/2014/main" id="{D3CD3475-548D-6812-2553-9939CAD02917}"/>
              </a:ext>
            </a:extLst>
          </p:cNvPr>
          <p:cNvSpPr>
            <a:spLocks noGrp="1"/>
          </p:cNvSpPr>
          <p:nvPr>
            <p:ph type="sldNum" sz="quarter" idx="12"/>
          </p:nvPr>
        </p:nvSpPr>
        <p:spPr/>
        <p:txBody>
          <a:bodyPr/>
          <a:lstStyle/>
          <a:p>
            <a:fld id="{307E6868-079E-1649-B8D1-459B42CE4DE3}" type="slidenum">
              <a:rPr lang="en-US" smtClean="0"/>
              <a:pPr/>
              <a:t>33</a:t>
            </a:fld>
            <a:endParaRPr lang="en-US"/>
          </a:p>
        </p:txBody>
      </p:sp>
    </p:spTree>
    <p:extLst>
      <p:ext uri="{BB962C8B-B14F-4D97-AF65-F5344CB8AC3E}">
        <p14:creationId xmlns:p14="http://schemas.microsoft.com/office/powerpoint/2010/main" val="216109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461499" y="173562"/>
            <a:ext cx="7520104" cy="857250"/>
          </a:xfrm>
        </p:spPr>
        <p:txBody>
          <a:bodyPr>
            <a:normAutofit/>
          </a:bodyPr>
          <a:lstStyle/>
          <a:p>
            <a:r>
              <a:rPr lang="en-US">
                <a:solidFill>
                  <a:srgbClr val="D50032"/>
                </a:solidFill>
                <a:latin typeface="Open Sans"/>
                <a:ea typeface="Open Sans"/>
                <a:cs typeface="Open Sans"/>
              </a:rPr>
              <a:t>Experts on Poverty</a:t>
            </a:r>
            <a:endParaRPr lang="en-US"/>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34</a:t>
            </a:fld>
            <a:endParaRPr lang="en-US"/>
          </a:p>
        </p:txBody>
      </p:sp>
      <p:pic>
        <p:nvPicPr>
          <p:cNvPr id="14" name="Picture 13" descr="Two women hugging each other&#10;&#10;Description automatically generated">
            <a:extLst>
              <a:ext uri="{FF2B5EF4-FFF2-40B4-BE49-F238E27FC236}">
                <a16:creationId xmlns:a16="http://schemas.microsoft.com/office/drawing/2014/main" id="{880973CD-5B3C-DD31-8FBD-82CD0149C1BB}"/>
              </a:ext>
            </a:extLst>
          </p:cNvPr>
          <p:cNvPicPr>
            <a:picLocks noChangeAspect="1"/>
          </p:cNvPicPr>
          <p:nvPr/>
        </p:nvPicPr>
        <p:blipFill>
          <a:blip r:embed="rId2"/>
          <a:srcRect t="12658" b="-1999"/>
          <a:stretch/>
        </p:blipFill>
        <p:spPr>
          <a:xfrm>
            <a:off x="3905249" y="1581760"/>
            <a:ext cx="4425461" cy="2625453"/>
          </a:xfrm>
          <a:prstGeom prst="rect">
            <a:avLst/>
          </a:prstGeom>
        </p:spPr>
      </p:pic>
      <p:pic>
        <p:nvPicPr>
          <p:cNvPr id="16" name="Picture 15" descr="A group of women posing for a photo&#10;&#10;Description automatically generated">
            <a:extLst>
              <a:ext uri="{FF2B5EF4-FFF2-40B4-BE49-F238E27FC236}">
                <a16:creationId xmlns:a16="http://schemas.microsoft.com/office/drawing/2014/main" id="{40E734F3-E86A-3D1A-7615-C4C1EE784750}"/>
              </a:ext>
            </a:extLst>
          </p:cNvPr>
          <p:cNvPicPr>
            <a:picLocks noChangeAspect="1"/>
          </p:cNvPicPr>
          <p:nvPr/>
        </p:nvPicPr>
        <p:blipFill>
          <a:blip r:embed="rId3"/>
          <a:srcRect t="10905" b="-282"/>
          <a:stretch/>
        </p:blipFill>
        <p:spPr>
          <a:xfrm>
            <a:off x="820615" y="1109878"/>
            <a:ext cx="2973997" cy="3564928"/>
          </a:xfrm>
          <a:prstGeom prst="rect">
            <a:avLst/>
          </a:prstGeom>
        </p:spPr>
      </p:pic>
    </p:spTree>
    <p:extLst>
      <p:ext uri="{BB962C8B-B14F-4D97-AF65-F5344CB8AC3E}">
        <p14:creationId xmlns:p14="http://schemas.microsoft.com/office/powerpoint/2010/main" val="3675655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811948" y="55618"/>
            <a:ext cx="7520104" cy="857250"/>
          </a:xfrm>
        </p:spPr>
        <p:txBody>
          <a:bodyPr>
            <a:normAutofit/>
          </a:bodyPr>
          <a:lstStyle/>
          <a:p>
            <a:r>
              <a:rPr lang="en-US" sz="3200">
                <a:solidFill>
                  <a:srgbClr val="D50032"/>
                </a:solidFill>
                <a:latin typeface="Open Sans"/>
                <a:ea typeface="Open Sans"/>
                <a:cs typeface="Open Sans"/>
              </a:rPr>
              <a:t>In-Person Events</a:t>
            </a:r>
            <a:endParaRPr lang="en-US" sz="3200"/>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35</a:t>
            </a:fld>
            <a:endParaRPr lang="en-US"/>
          </a:p>
        </p:txBody>
      </p:sp>
      <p:pic>
        <p:nvPicPr>
          <p:cNvPr id="4" name="Picture 3" descr="A group of people sitting around a table&#10;&#10;Description automatically generated">
            <a:extLst>
              <a:ext uri="{FF2B5EF4-FFF2-40B4-BE49-F238E27FC236}">
                <a16:creationId xmlns:a16="http://schemas.microsoft.com/office/drawing/2014/main" id="{C38EE377-0E33-1070-E2C4-B6AA2986597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66430" y="2875084"/>
            <a:ext cx="2421389" cy="1840523"/>
          </a:xfrm>
          <a:prstGeom prst="rect">
            <a:avLst/>
          </a:prstGeom>
        </p:spPr>
      </p:pic>
      <p:pic>
        <p:nvPicPr>
          <p:cNvPr id="6" name="Picture 5" descr="A group of people holding signs&#10;&#10;Description automatically generated">
            <a:extLst>
              <a:ext uri="{FF2B5EF4-FFF2-40B4-BE49-F238E27FC236}">
                <a16:creationId xmlns:a16="http://schemas.microsoft.com/office/drawing/2014/main" id="{B04E08C2-6EB6-530D-6220-E5D010B0034D}"/>
              </a:ext>
            </a:extLst>
          </p:cNvPr>
          <p:cNvPicPr>
            <a:picLocks noChangeAspect="1"/>
          </p:cNvPicPr>
          <p:nvPr/>
        </p:nvPicPr>
        <p:blipFill>
          <a:blip r:embed="rId3" cstate="print">
            <a:extLst>
              <a:ext uri="{28A0092B-C50C-407E-A947-70E740481C1C}">
                <a14:useLocalDpi xmlns:a14="http://schemas.microsoft.com/office/drawing/2010/main"/>
              </a:ext>
            </a:extLst>
          </a:blip>
          <a:srcRect l="-69" b="-295"/>
          <a:stretch/>
        </p:blipFill>
        <p:spPr>
          <a:xfrm>
            <a:off x="6264665" y="1263533"/>
            <a:ext cx="2423672" cy="1367754"/>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BFA70BDC-0EC1-42C9-B655-17C05BCF8E7A}"/>
              </a:ext>
            </a:extLst>
          </p:cNvPr>
          <p:cNvPicPr>
            <a:picLocks noChangeAspect="1"/>
          </p:cNvPicPr>
          <p:nvPr/>
        </p:nvPicPr>
        <p:blipFill>
          <a:blip r:embed="rId4" cstate="print">
            <a:extLst>
              <a:ext uri="{28A0092B-C50C-407E-A947-70E740481C1C}">
                <a14:useLocalDpi xmlns:a14="http://schemas.microsoft.com/office/drawing/2010/main"/>
              </a:ext>
            </a:extLst>
          </a:blip>
          <a:srcRect b="-521"/>
          <a:stretch/>
        </p:blipFill>
        <p:spPr>
          <a:xfrm>
            <a:off x="3364968" y="3036277"/>
            <a:ext cx="2696313" cy="1512933"/>
          </a:xfrm>
          <a:prstGeom prst="rect">
            <a:avLst/>
          </a:prstGeom>
        </p:spPr>
      </p:pic>
      <p:pic>
        <p:nvPicPr>
          <p:cNvPr id="8" name="Picture 7" descr="A group of people sitting at a table with papers on it&#10;&#10;Description automatically generated">
            <a:extLst>
              <a:ext uri="{FF2B5EF4-FFF2-40B4-BE49-F238E27FC236}">
                <a16:creationId xmlns:a16="http://schemas.microsoft.com/office/drawing/2014/main" id="{11EE88A6-AE0F-8E42-6379-0A9739D0DDB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30261" y="1141297"/>
            <a:ext cx="2356533" cy="1617375"/>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96B83ACC-3550-28DC-F58F-F385E92924F8}"/>
              </a:ext>
            </a:extLst>
          </p:cNvPr>
          <p:cNvPicPr>
            <a:picLocks noChangeAspect="1"/>
          </p:cNvPicPr>
          <p:nvPr/>
        </p:nvPicPr>
        <p:blipFill>
          <a:blip r:embed="rId6" cstate="print">
            <a:extLst>
              <a:ext uri="{28A0092B-C50C-407E-A947-70E740481C1C}">
                <a14:useLocalDpi xmlns:a14="http://schemas.microsoft.com/office/drawing/2010/main"/>
              </a:ext>
            </a:extLst>
          </a:blip>
          <a:srcRect r="-292" b="-625"/>
          <a:stretch/>
        </p:blipFill>
        <p:spPr>
          <a:xfrm>
            <a:off x="463507" y="2875084"/>
            <a:ext cx="2693389" cy="1843521"/>
          </a:xfrm>
          <a:prstGeom prst="rect">
            <a:avLst/>
          </a:prstGeom>
        </p:spPr>
      </p:pic>
      <p:pic>
        <p:nvPicPr>
          <p:cNvPr id="11" name="Picture 10" descr="A group of women standing in front of a library&#10;&#10;Description automatically generated">
            <a:extLst>
              <a:ext uri="{FF2B5EF4-FFF2-40B4-BE49-F238E27FC236}">
                <a16:creationId xmlns:a16="http://schemas.microsoft.com/office/drawing/2014/main" id="{F9A8ABE0-048D-ABE6-70CD-CBD241F26C8A}"/>
              </a:ext>
            </a:extLst>
          </p:cNvPr>
          <p:cNvPicPr>
            <a:picLocks noChangeAspect="1"/>
          </p:cNvPicPr>
          <p:nvPr/>
        </p:nvPicPr>
        <p:blipFill>
          <a:blip r:embed="rId7" cstate="print">
            <a:extLst>
              <a:ext uri="{28A0092B-C50C-407E-A947-70E740481C1C}">
                <a14:useLocalDpi xmlns:a14="http://schemas.microsoft.com/office/drawing/2010/main"/>
              </a:ext>
            </a:extLst>
          </a:blip>
          <a:srcRect b="-253"/>
          <a:stretch/>
        </p:blipFill>
        <p:spPr>
          <a:xfrm>
            <a:off x="3502269" y="1029280"/>
            <a:ext cx="2425219" cy="1839352"/>
          </a:xfrm>
          <a:prstGeom prst="rect">
            <a:avLst/>
          </a:prstGeom>
        </p:spPr>
      </p:pic>
    </p:spTree>
    <p:extLst>
      <p:ext uri="{BB962C8B-B14F-4D97-AF65-F5344CB8AC3E}">
        <p14:creationId xmlns:p14="http://schemas.microsoft.com/office/powerpoint/2010/main" val="1167809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731351" y="95253"/>
            <a:ext cx="7520104" cy="857250"/>
          </a:xfrm>
        </p:spPr>
        <p:txBody>
          <a:bodyPr>
            <a:normAutofit/>
          </a:bodyPr>
          <a:lstStyle/>
          <a:p>
            <a:r>
              <a:rPr lang="en-US" sz="3200">
                <a:solidFill>
                  <a:srgbClr val="D50032"/>
                </a:solidFill>
                <a:latin typeface="Open Sans"/>
                <a:ea typeface="Open Sans"/>
                <a:cs typeface="Open Sans"/>
              </a:rPr>
              <a:t>Regional Conferences</a:t>
            </a:r>
            <a:endParaRPr lang="en-US" sz="3200"/>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36</a:t>
            </a:fld>
            <a:endParaRPr lang="en-US"/>
          </a:p>
        </p:txBody>
      </p:sp>
      <p:pic>
        <p:nvPicPr>
          <p:cNvPr id="9" name="Picture 8" descr="A group of people posing for a photo&#10;&#10;Description automatically generated">
            <a:extLst>
              <a:ext uri="{FF2B5EF4-FFF2-40B4-BE49-F238E27FC236}">
                <a16:creationId xmlns:a16="http://schemas.microsoft.com/office/drawing/2014/main" id="{8F692F24-5313-855E-F9F1-44A27DE4725E}"/>
              </a:ext>
            </a:extLst>
          </p:cNvPr>
          <p:cNvPicPr>
            <a:picLocks noChangeAspect="1"/>
          </p:cNvPicPr>
          <p:nvPr/>
        </p:nvPicPr>
        <p:blipFill>
          <a:blip r:embed="rId2"/>
          <a:stretch>
            <a:fillRect/>
          </a:stretch>
        </p:blipFill>
        <p:spPr>
          <a:xfrm>
            <a:off x="279887" y="1028700"/>
            <a:ext cx="3689839" cy="2734408"/>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2AC11B2D-4656-0F10-EF63-20495CC06B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05403" y="3067123"/>
            <a:ext cx="4572000" cy="1910717"/>
          </a:xfrm>
          <a:prstGeom prst="rect">
            <a:avLst/>
          </a:prstGeom>
        </p:spPr>
      </p:pic>
      <p:pic>
        <p:nvPicPr>
          <p:cNvPr id="10" name="Picture 9" descr="A group of people standing in a room&#10;&#10;Description automatically generated">
            <a:extLst>
              <a:ext uri="{FF2B5EF4-FFF2-40B4-BE49-F238E27FC236}">
                <a16:creationId xmlns:a16="http://schemas.microsoft.com/office/drawing/2014/main" id="{42BAEC09-7AA6-B773-5343-7BA606A714A4}"/>
              </a:ext>
            </a:extLst>
          </p:cNvPr>
          <p:cNvPicPr>
            <a:picLocks noChangeAspect="1"/>
          </p:cNvPicPr>
          <p:nvPr/>
        </p:nvPicPr>
        <p:blipFill>
          <a:blip r:embed="rId4"/>
          <a:stretch>
            <a:fillRect/>
          </a:stretch>
        </p:blipFill>
        <p:spPr>
          <a:xfrm>
            <a:off x="5077558" y="1190711"/>
            <a:ext cx="3612174" cy="2417713"/>
          </a:xfrm>
          <a:prstGeom prst="rect">
            <a:avLst/>
          </a:prstGeom>
        </p:spPr>
      </p:pic>
    </p:spTree>
    <p:extLst>
      <p:ext uri="{BB962C8B-B14F-4D97-AF65-F5344CB8AC3E}">
        <p14:creationId xmlns:p14="http://schemas.microsoft.com/office/powerpoint/2010/main" val="3351883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461499" y="173562"/>
            <a:ext cx="7520104" cy="857250"/>
          </a:xfrm>
        </p:spPr>
        <p:txBody>
          <a:bodyPr>
            <a:normAutofit/>
          </a:bodyPr>
          <a:lstStyle/>
          <a:p>
            <a:r>
              <a:rPr lang="en-US">
                <a:solidFill>
                  <a:srgbClr val="D50032"/>
                </a:solidFill>
                <a:latin typeface="Open Sans"/>
                <a:ea typeface="Open Sans"/>
                <a:cs typeface="Open Sans"/>
              </a:rPr>
              <a:t>Lobbying</a:t>
            </a:r>
            <a:endParaRPr lang="en-US"/>
          </a:p>
        </p:txBody>
      </p:sp>
      <p:pic>
        <p:nvPicPr>
          <p:cNvPr id="4" name="Content Placeholder 3" descr="Two women holding papers in front of a sign&#10;&#10;Description automatically generated">
            <a:extLst>
              <a:ext uri="{FF2B5EF4-FFF2-40B4-BE49-F238E27FC236}">
                <a16:creationId xmlns:a16="http://schemas.microsoft.com/office/drawing/2014/main" id="{08F8E3B9-11E0-92F6-B4AE-FDD47C8A4F66}"/>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rcRect b="-431"/>
          <a:stretch/>
        </p:blipFill>
        <p:spPr>
          <a:xfrm>
            <a:off x="2463310" y="1373216"/>
            <a:ext cx="1989291" cy="1708484"/>
          </a:xfrm>
        </p:spPr>
      </p:pic>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37</a:t>
            </a:fld>
            <a:endParaRPr lang="en-US"/>
          </a:p>
        </p:txBody>
      </p:sp>
      <p:pic>
        <p:nvPicPr>
          <p:cNvPr id="7" name="Picture 6" descr="Two women standing together in front of a white backdrop&#10;&#10;Description automatically generated">
            <a:extLst>
              <a:ext uri="{FF2B5EF4-FFF2-40B4-BE49-F238E27FC236}">
                <a16:creationId xmlns:a16="http://schemas.microsoft.com/office/drawing/2014/main" id="{E3BB4E55-2E72-7A7C-388D-F360F2BEF1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3754" y="808891"/>
            <a:ext cx="1860306" cy="2412024"/>
          </a:xfrm>
          <a:prstGeom prst="rect">
            <a:avLst/>
          </a:prstGeom>
        </p:spPr>
      </p:pic>
      <p:pic>
        <p:nvPicPr>
          <p:cNvPr id="9" name="Picture 8" descr="A group of women posing for a photo&#10;&#10;Description automatically generated">
            <a:extLst>
              <a:ext uri="{FF2B5EF4-FFF2-40B4-BE49-F238E27FC236}">
                <a16:creationId xmlns:a16="http://schemas.microsoft.com/office/drawing/2014/main" id="{665307E6-611E-01B7-7D1C-817A1671BE3B}"/>
              </a:ext>
            </a:extLst>
          </p:cNvPr>
          <p:cNvPicPr>
            <a:picLocks noChangeAspect="1"/>
          </p:cNvPicPr>
          <p:nvPr/>
        </p:nvPicPr>
        <p:blipFill>
          <a:blip r:embed="rId4" cstate="print">
            <a:extLst>
              <a:ext uri="{28A0092B-C50C-407E-A947-70E740481C1C}">
                <a14:useLocalDpi xmlns:a14="http://schemas.microsoft.com/office/drawing/2010/main"/>
              </a:ext>
            </a:extLst>
          </a:blip>
          <a:srcRect b="-258"/>
          <a:stretch/>
        </p:blipFill>
        <p:spPr>
          <a:xfrm>
            <a:off x="4573464" y="1094467"/>
            <a:ext cx="2134180" cy="1540185"/>
          </a:xfrm>
          <a:prstGeom prst="rect">
            <a:avLst/>
          </a:prstGeom>
        </p:spPr>
      </p:pic>
      <p:pic>
        <p:nvPicPr>
          <p:cNvPr id="10" name="Picture 9" descr="A group of people standing in a room with a computer&#10;&#10;Description automatically generated">
            <a:extLst>
              <a:ext uri="{FF2B5EF4-FFF2-40B4-BE49-F238E27FC236}">
                <a16:creationId xmlns:a16="http://schemas.microsoft.com/office/drawing/2014/main" id="{3F3F453B-C237-7147-1840-814CF46A88F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947138" y="2706565"/>
            <a:ext cx="2318998" cy="1836950"/>
          </a:xfrm>
          <a:prstGeom prst="rect">
            <a:avLst/>
          </a:prstGeom>
        </p:spPr>
      </p:pic>
      <p:pic>
        <p:nvPicPr>
          <p:cNvPr id="11" name="Picture 10" descr="A group of women smiling&#10;&#10;Description automatically generated">
            <a:extLst>
              <a:ext uri="{FF2B5EF4-FFF2-40B4-BE49-F238E27FC236}">
                <a16:creationId xmlns:a16="http://schemas.microsoft.com/office/drawing/2014/main" id="{816F98DA-07E3-E9EB-C5BE-46C54780AA7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5234" y="3329352"/>
            <a:ext cx="2198078" cy="1376338"/>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7E2903E1-B3E9-08EF-B984-12C0A3E0DCF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53811" y="3219448"/>
            <a:ext cx="2197190" cy="1540122"/>
          </a:xfrm>
          <a:prstGeom prst="rect">
            <a:avLst/>
          </a:prstGeom>
        </p:spPr>
      </p:pic>
      <p:pic>
        <p:nvPicPr>
          <p:cNvPr id="12" name="Picture 11" descr="A group of people smiling&#10;&#10;Description automatically generated">
            <a:extLst>
              <a:ext uri="{FF2B5EF4-FFF2-40B4-BE49-F238E27FC236}">
                <a16:creationId xmlns:a16="http://schemas.microsoft.com/office/drawing/2014/main" id="{80658A87-40CF-E880-79BA-07C812F4DE9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06710" y="1185634"/>
            <a:ext cx="2205405" cy="1372787"/>
          </a:xfrm>
          <a:prstGeom prst="rect">
            <a:avLst/>
          </a:prstGeom>
        </p:spPr>
      </p:pic>
      <p:pic>
        <p:nvPicPr>
          <p:cNvPr id="13" name="Picture 12" descr="A person and person smiling for a selfie&#10;&#10;Description automatically generated">
            <a:extLst>
              <a:ext uri="{FF2B5EF4-FFF2-40B4-BE49-F238E27FC236}">
                <a16:creationId xmlns:a16="http://schemas.microsoft.com/office/drawing/2014/main" id="{87068958-FDF5-C522-DEC3-A35F2A085CA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49269" y="2662603"/>
            <a:ext cx="1559903" cy="2096966"/>
          </a:xfrm>
          <a:prstGeom prst="rect">
            <a:avLst/>
          </a:prstGeom>
        </p:spPr>
      </p:pic>
    </p:spTree>
    <p:extLst>
      <p:ext uri="{BB962C8B-B14F-4D97-AF65-F5344CB8AC3E}">
        <p14:creationId xmlns:p14="http://schemas.microsoft.com/office/powerpoint/2010/main" val="3582135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19F0-B132-4E23-3493-21794072C175}"/>
              </a:ext>
            </a:extLst>
          </p:cNvPr>
          <p:cNvSpPr>
            <a:spLocks noGrp="1"/>
          </p:cNvSpPr>
          <p:nvPr>
            <p:ph type="title"/>
          </p:nvPr>
        </p:nvSpPr>
        <p:spPr>
          <a:xfrm>
            <a:off x="676275" y="425054"/>
            <a:ext cx="7401491" cy="857250"/>
          </a:xfrm>
        </p:spPr>
        <p:txBody>
          <a:bodyPr>
            <a:normAutofit fontScale="90000"/>
          </a:bodyPr>
          <a:lstStyle/>
          <a:p>
            <a:r>
              <a:rPr lang="en-US">
                <a:solidFill>
                  <a:srgbClr val="D50032"/>
                </a:solidFill>
                <a:latin typeface="Open Sans"/>
                <a:ea typeface="Open Sans"/>
                <a:cs typeface="Open Sans"/>
              </a:rPr>
              <a:t>Congressional Meeting Successes</a:t>
            </a:r>
            <a:endParaRPr lang="en-US"/>
          </a:p>
          <a:p>
            <a:r>
              <a:rPr lang="en-US" sz="3100" i="1">
                <a:solidFill>
                  <a:srgbClr val="000000"/>
                </a:solidFill>
                <a:latin typeface="Open Sans"/>
                <a:ea typeface="Open Sans"/>
                <a:cs typeface="Open Sans"/>
              </a:rPr>
              <a:t>Year to date meetings = </a:t>
            </a:r>
            <a:r>
              <a:rPr lang="en-US" sz="3100" i="1" u="sng">
                <a:solidFill>
                  <a:srgbClr val="D50032"/>
                </a:solidFill>
                <a:latin typeface="Open Sans"/>
                <a:ea typeface="Open Sans"/>
                <a:cs typeface="Open Sans"/>
              </a:rPr>
              <a:t>307</a:t>
            </a:r>
            <a:endParaRPr lang="en-US" sz="3100" u="sng">
              <a:solidFill>
                <a:srgbClr val="D50032"/>
              </a:solidFill>
              <a:latin typeface="Open Sans"/>
              <a:ea typeface="Open Sans"/>
              <a:cs typeface="Open Sans"/>
            </a:endParaRPr>
          </a:p>
          <a:p>
            <a:endParaRPr lang="en-US"/>
          </a:p>
        </p:txBody>
      </p:sp>
      <p:sp>
        <p:nvSpPr>
          <p:cNvPr id="3" name="Content Placeholder 2">
            <a:extLst>
              <a:ext uri="{FF2B5EF4-FFF2-40B4-BE49-F238E27FC236}">
                <a16:creationId xmlns:a16="http://schemas.microsoft.com/office/drawing/2014/main" id="{52162847-FCEC-B19A-1560-6F3F0FFAE007}"/>
              </a:ext>
            </a:extLst>
          </p:cNvPr>
          <p:cNvSpPr>
            <a:spLocks noGrp="1"/>
          </p:cNvSpPr>
          <p:nvPr>
            <p:ph idx="1"/>
          </p:nvPr>
        </p:nvSpPr>
        <p:spPr>
          <a:xfrm>
            <a:off x="457200" y="1298153"/>
            <a:ext cx="8229600" cy="3604022"/>
          </a:xfrm>
        </p:spPr>
        <p:txBody>
          <a:bodyPr vert="horz" lIns="91440" tIns="45720" rIns="91440" bIns="45720" rtlCol="0" anchor="t">
            <a:normAutofit lnSpcReduction="10000"/>
          </a:bodyPr>
          <a:lstStyle/>
          <a:p>
            <a:r>
              <a:rPr lang="en-US">
                <a:latin typeface="Open Sans"/>
                <a:ea typeface="Open Sans"/>
                <a:cs typeface="Open Sans"/>
              </a:rPr>
              <a:t>Senate: </a:t>
            </a:r>
            <a:r>
              <a:rPr lang="en-US" b="1">
                <a:latin typeface="Open Sans"/>
                <a:ea typeface="Open Sans"/>
                <a:cs typeface="Open Sans"/>
              </a:rPr>
              <a:t>115</a:t>
            </a:r>
          </a:p>
          <a:p>
            <a:r>
              <a:rPr lang="en-US">
                <a:latin typeface="Open Sans"/>
                <a:ea typeface="Open Sans"/>
                <a:cs typeface="Open Sans"/>
              </a:rPr>
              <a:t>House: </a:t>
            </a:r>
            <a:r>
              <a:rPr lang="en-US" b="1">
                <a:latin typeface="Open Sans"/>
                <a:ea typeface="Open Sans"/>
                <a:cs typeface="Open Sans"/>
              </a:rPr>
              <a:t>175</a:t>
            </a:r>
          </a:p>
          <a:p>
            <a:r>
              <a:rPr lang="en-US">
                <a:latin typeface="Open Sans"/>
                <a:ea typeface="Open Sans"/>
                <a:cs typeface="Open Sans"/>
              </a:rPr>
              <a:t>Candidates: </a:t>
            </a:r>
            <a:r>
              <a:rPr lang="en-US" b="1">
                <a:latin typeface="Open Sans"/>
                <a:ea typeface="Open Sans"/>
                <a:cs typeface="Open Sans"/>
              </a:rPr>
              <a:t>17</a:t>
            </a:r>
            <a:r>
              <a:rPr lang="en-US">
                <a:latin typeface="Open Sans"/>
                <a:ea typeface="Open Sans"/>
                <a:cs typeface="Open Sans"/>
              </a:rPr>
              <a:t> (14H + 3S)</a:t>
            </a:r>
          </a:p>
          <a:p>
            <a:r>
              <a:rPr lang="en-US">
                <a:latin typeface="Open Sans"/>
                <a:ea typeface="Open Sans"/>
                <a:cs typeface="Open Sans"/>
              </a:rPr>
              <a:t>Face-to-Face: </a:t>
            </a:r>
            <a:r>
              <a:rPr lang="en-US" b="1">
                <a:latin typeface="Open Sans"/>
                <a:ea typeface="Open Sans"/>
                <a:cs typeface="Open Sans"/>
              </a:rPr>
              <a:t>63</a:t>
            </a:r>
          </a:p>
          <a:p>
            <a:r>
              <a:rPr lang="en-US">
                <a:latin typeface="Open Sans"/>
                <a:ea typeface="Open Sans"/>
                <a:cs typeface="Open Sans"/>
              </a:rPr>
              <a:t>Staff: </a:t>
            </a:r>
            <a:r>
              <a:rPr lang="en-US" b="1">
                <a:latin typeface="Open Sans"/>
                <a:ea typeface="Open Sans"/>
                <a:cs typeface="Open Sans"/>
              </a:rPr>
              <a:t>244</a:t>
            </a:r>
          </a:p>
          <a:p>
            <a:r>
              <a:rPr lang="en-US">
                <a:latin typeface="Open Sans"/>
                <a:ea typeface="Open Sans"/>
                <a:cs typeface="Open Sans"/>
              </a:rPr>
              <a:t>Meetings with New Advocate:</a:t>
            </a:r>
            <a:r>
              <a:rPr lang="en-US" b="1">
                <a:latin typeface="Open Sans"/>
                <a:ea typeface="Open Sans"/>
                <a:cs typeface="Open Sans"/>
              </a:rPr>
              <a:t> 64</a:t>
            </a:r>
          </a:p>
          <a:p>
            <a:r>
              <a:rPr lang="en-US">
                <a:latin typeface="Open Sans"/>
                <a:ea typeface="Open Sans"/>
                <a:cs typeface="Open Sans"/>
              </a:rPr>
              <a:t>States: </a:t>
            </a:r>
            <a:r>
              <a:rPr lang="en-US" b="1">
                <a:latin typeface="Open Sans"/>
                <a:ea typeface="Open Sans"/>
                <a:cs typeface="Open Sans"/>
              </a:rPr>
              <a:t>43</a:t>
            </a:r>
            <a:r>
              <a:rPr lang="en-US">
                <a:latin typeface="Open Sans"/>
                <a:ea typeface="Open Sans"/>
                <a:cs typeface="Open Sans"/>
              </a:rPr>
              <a:t> states held at least</a:t>
            </a:r>
            <a:r>
              <a:rPr lang="en-US" b="1">
                <a:latin typeface="Open Sans"/>
                <a:ea typeface="Open Sans"/>
                <a:cs typeface="Open Sans"/>
              </a:rPr>
              <a:t> 1 meeting</a:t>
            </a:r>
            <a:endParaRPr lang="en-US" b="1"/>
          </a:p>
        </p:txBody>
      </p:sp>
      <p:sp>
        <p:nvSpPr>
          <p:cNvPr id="4" name="Slide Number Placeholder 3">
            <a:extLst>
              <a:ext uri="{FF2B5EF4-FFF2-40B4-BE49-F238E27FC236}">
                <a16:creationId xmlns:a16="http://schemas.microsoft.com/office/drawing/2014/main" id="{D3CD3475-548D-6812-2553-9939CAD02917}"/>
              </a:ext>
            </a:extLst>
          </p:cNvPr>
          <p:cNvSpPr>
            <a:spLocks noGrp="1"/>
          </p:cNvSpPr>
          <p:nvPr>
            <p:ph type="sldNum" sz="quarter" idx="12"/>
          </p:nvPr>
        </p:nvSpPr>
        <p:spPr/>
        <p:txBody>
          <a:bodyPr/>
          <a:lstStyle/>
          <a:p>
            <a:fld id="{307E6868-079E-1649-B8D1-459B42CE4DE3}" type="slidenum">
              <a:rPr lang="en-US" smtClean="0"/>
              <a:pPr/>
              <a:t>38</a:t>
            </a:fld>
            <a:endParaRPr lang="en-US"/>
          </a:p>
        </p:txBody>
      </p:sp>
    </p:spTree>
    <p:extLst>
      <p:ext uri="{BB962C8B-B14F-4D97-AF65-F5344CB8AC3E}">
        <p14:creationId xmlns:p14="http://schemas.microsoft.com/office/powerpoint/2010/main" val="3130701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the united states&#10;&#10;Description automatically generated">
            <a:extLst>
              <a:ext uri="{FF2B5EF4-FFF2-40B4-BE49-F238E27FC236}">
                <a16:creationId xmlns:a16="http://schemas.microsoft.com/office/drawing/2014/main" id="{57BC263C-8FB0-A693-2501-5EDA54D5360E}"/>
              </a:ext>
            </a:extLst>
          </p:cNvPr>
          <p:cNvPicPr>
            <a:picLocks noGrp="1" noChangeAspect="1"/>
          </p:cNvPicPr>
          <p:nvPr>
            <p:ph idx="1"/>
          </p:nvPr>
        </p:nvPicPr>
        <p:blipFill>
          <a:blip r:embed="rId2"/>
          <a:stretch>
            <a:fillRect/>
          </a:stretch>
        </p:blipFill>
        <p:spPr>
          <a:xfrm>
            <a:off x="-3979" y="-92497"/>
            <a:ext cx="7980383" cy="5232797"/>
          </a:xfrm>
        </p:spPr>
      </p:pic>
      <p:sp>
        <p:nvSpPr>
          <p:cNvPr id="4" name="Slide Number Placeholder 3">
            <a:extLst>
              <a:ext uri="{FF2B5EF4-FFF2-40B4-BE49-F238E27FC236}">
                <a16:creationId xmlns:a16="http://schemas.microsoft.com/office/drawing/2014/main" id="{DDDA8DC9-AC51-37AF-AF6A-348DB3259E08}"/>
              </a:ext>
            </a:extLst>
          </p:cNvPr>
          <p:cNvSpPr>
            <a:spLocks noGrp="1"/>
          </p:cNvSpPr>
          <p:nvPr>
            <p:ph type="sldNum" sz="quarter" idx="12"/>
          </p:nvPr>
        </p:nvSpPr>
        <p:spPr/>
        <p:txBody>
          <a:bodyPr/>
          <a:lstStyle/>
          <a:p>
            <a:fld id="{307E6868-079E-1649-B8D1-459B42CE4DE3}" type="slidenum">
              <a:rPr lang="en-US" smtClean="0"/>
              <a:pPr/>
              <a:t>39</a:t>
            </a:fld>
            <a:endParaRPr lang="en-US"/>
          </a:p>
        </p:txBody>
      </p:sp>
    </p:spTree>
    <p:extLst>
      <p:ext uri="{BB962C8B-B14F-4D97-AF65-F5344CB8AC3E}">
        <p14:creationId xmlns:p14="http://schemas.microsoft.com/office/powerpoint/2010/main" val="102845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5E84A-C7AF-9E82-849E-9FC04B4AA3A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2A9E3F1-BF5A-70A3-C6C4-95BF7EEF95E3}"/>
              </a:ext>
            </a:extLst>
          </p:cNvPr>
          <p:cNvSpPr txBox="1">
            <a:spLocks/>
          </p:cNvSpPr>
          <p:nvPr/>
        </p:nvSpPr>
        <p:spPr>
          <a:xfrm>
            <a:off x="871252" y="175875"/>
            <a:ext cx="7401491" cy="468557"/>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US" sz="3200" b="1" kern="0">
                <a:solidFill>
                  <a:srgbClr val="D50032"/>
                </a:solidFill>
              </a:rPr>
              <a:t>Guest Speaker</a:t>
            </a:r>
            <a:endParaRPr lang="en-US" sz="3200" kern="0"/>
          </a:p>
        </p:txBody>
      </p:sp>
      <p:sp>
        <p:nvSpPr>
          <p:cNvPr id="5" name="Title 1">
            <a:extLst>
              <a:ext uri="{FF2B5EF4-FFF2-40B4-BE49-F238E27FC236}">
                <a16:creationId xmlns:a16="http://schemas.microsoft.com/office/drawing/2014/main" id="{763815CD-FAA2-A019-B97B-CD3BAB40C82F}"/>
              </a:ext>
            </a:extLst>
          </p:cNvPr>
          <p:cNvSpPr>
            <a:spLocks noGrp="1"/>
          </p:cNvSpPr>
          <p:nvPr>
            <p:ph type="title"/>
          </p:nvPr>
        </p:nvSpPr>
        <p:spPr>
          <a:xfrm>
            <a:off x="1998403" y="4179568"/>
            <a:ext cx="5147187" cy="645943"/>
          </a:xfrm>
        </p:spPr>
        <p:txBody>
          <a:bodyPr>
            <a:normAutofit/>
          </a:bodyPr>
          <a:lstStyle/>
          <a:p>
            <a:r>
              <a:rPr lang="en-US" sz="2400" b="1">
                <a:latin typeface="Open Sans"/>
                <a:ea typeface="Open Sans"/>
                <a:cs typeface="Open Sans"/>
              </a:rPr>
              <a:t>Rep. </a:t>
            </a:r>
            <a:r>
              <a:rPr lang="en-US" sz="2400">
                <a:latin typeface="Open Sans"/>
                <a:ea typeface="Open Sans"/>
                <a:cs typeface="Open Sans"/>
              </a:rPr>
              <a:t>Barbara Lee (D-CA-12)</a:t>
            </a:r>
          </a:p>
        </p:txBody>
      </p:sp>
      <p:pic>
        <p:nvPicPr>
          <p:cNvPr id="2" name="Picture 1" descr="Rep. Barbara Lee (D-CA-12)">
            <a:extLst>
              <a:ext uri="{FF2B5EF4-FFF2-40B4-BE49-F238E27FC236}">
                <a16:creationId xmlns:a16="http://schemas.microsoft.com/office/drawing/2014/main" id="{5A2463B4-87BD-9AEF-3C2C-F295EFF77D86}"/>
              </a:ext>
            </a:extLst>
          </p:cNvPr>
          <p:cNvPicPr>
            <a:picLocks noChangeAspect="1"/>
          </p:cNvPicPr>
          <p:nvPr/>
        </p:nvPicPr>
        <p:blipFill>
          <a:blip r:embed="rId2"/>
          <a:stretch>
            <a:fillRect/>
          </a:stretch>
        </p:blipFill>
        <p:spPr>
          <a:xfrm>
            <a:off x="3287768" y="757402"/>
            <a:ext cx="2578318" cy="3421773"/>
          </a:xfrm>
          <a:prstGeom prst="rect">
            <a:avLst/>
          </a:prstGeom>
        </p:spPr>
      </p:pic>
    </p:spTree>
    <p:extLst>
      <p:ext uri="{BB962C8B-B14F-4D97-AF65-F5344CB8AC3E}">
        <p14:creationId xmlns:p14="http://schemas.microsoft.com/office/powerpoint/2010/main" val="420921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AC51-0140-7A94-5C81-7E1D5EDC3E70}"/>
              </a:ext>
            </a:extLst>
          </p:cNvPr>
          <p:cNvSpPr>
            <a:spLocks noGrp="1"/>
          </p:cNvSpPr>
          <p:nvPr>
            <p:ph type="title"/>
          </p:nvPr>
        </p:nvSpPr>
        <p:spPr>
          <a:xfrm>
            <a:off x="871254" y="0"/>
            <a:ext cx="7401491" cy="857250"/>
          </a:xfrm>
        </p:spPr>
        <p:txBody>
          <a:bodyPr>
            <a:normAutofit/>
          </a:bodyPr>
          <a:lstStyle/>
          <a:p>
            <a:r>
              <a:rPr lang="en-US" sz="2800">
                <a:solidFill>
                  <a:srgbClr val="D50032"/>
                </a:solidFill>
                <a:latin typeface="Open Sans"/>
                <a:ea typeface="Open Sans"/>
                <a:cs typeface="Open Sans"/>
              </a:rPr>
              <a:t>Congressional Coverage Successes</a:t>
            </a:r>
            <a:endParaRPr lang="en-US" sz="2800">
              <a:solidFill>
                <a:srgbClr val="D50032"/>
              </a:solidFill>
            </a:endParaRPr>
          </a:p>
        </p:txBody>
      </p:sp>
      <p:graphicFrame>
        <p:nvGraphicFramePr>
          <p:cNvPr id="6" name="Content Placeholder 5">
            <a:extLst>
              <a:ext uri="{FF2B5EF4-FFF2-40B4-BE49-F238E27FC236}">
                <a16:creationId xmlns:a16="http://schemas.microsoft.com/office/drawing/2014/main" id="{631E1C92-6795-7E0E-E658-9B7C4362B07F}"/>
              </a:ext>
            </a:extLst>
          </p:cNvPr>
          <p:cNvGraphicFramePr>
            <a:graphicFrameLocks noGrp="1"/>
          </p:cNvGraphicFramePr>
          <p:nvPr>
            <p:ph idx="1"/>
            <p:extLst>
              <p:ext uri="{D42A27DB-BD31-4B8C-83A1-F6EECF244321}">
                <p14:modId xmlns:p14="http://schemas.microsoft.com/office/powerpoint/2010/main" val="1427216445"/>
              </p:ext>
            </p:extLst>
          </p:nvPr>
        </p:nvGraphicFramePr>
        <p:xfrm>
          <a:off x="457200" y="1107257"/>
          <a:ext cx="8269290" cy="3830264"/>
        </p:xfrm>
        <a:graphic>
          <a:graphicData uri="http://schemas.openxmlformats.org/drawingml/2006/table">
            <a:tbl>
              <a:tblPr bandRow="1">
                <a:tableStyleId>{5C22544A-7EE6-4342-B048-85BDC9FD1C3A}</a:tableStyleId>
              </a:tblPr>
              <a:tblGrid>
                <a:gridCol w="2756430">
                  <a:extLst>
                    <a:ext uri="{9D8B030D-6E8A-4147-A177-3AD203B41FA5}">
                      <a16:colId xmlns:a16="http://schemas.microsoft.com/office/drawing/2014/main" val="3898376019"/>
                    </a:ext>
                  </a:extLst>
                </a:gridCol>
                <a:gridCol w="2756430">
                  <a:extLst>
                    <a:ext uri="{9D8B030D-6E8A-4147-A177-3AD203B41FA5}">
                      <a16:colId xmlns:a16="http://schemas.microsoft.com/office/drawing/2014/main" val="1984995891"/>
                    </a:ext>
                  </a:extLst>
                </a:gridCol>
                <a:gridCol w="2756430">
                  <a:extLst>
                    <a:ext uri="{9D8B030D-6E8A-4147-A177-3AD203B41FA5}">
                      <a16:colId xmlns:a16="http://schemas.microsoft.com/office/drawing/2014/main" val="2005254568"/>
                    </a:ext>
                  </a:extLst>
                </a:gridCol>
              </a:tblGrid>
              <a:tr h="634911">
                <a:tc>
                  <a:txBody>
                    <a:bodyPr/>
                    <a:lstStyle/>
                    <a:p>
                      <a:pPr algn="ctr" rtl="0" fontAlgn="ctr"/>
                      <a:r>
                        <a:rPr lang="en-US" sz="1400" b="1">
                          <a:solidFill>
                            <a:srgbClr val="000000"/>
                          </a:solidFill>
                          <a:effectLst/>
                          <a:latin typeface="Open Sans"/>
                        </a:rPr>
                        <a:t>Senator &amp; Representative</a:t>
                      </a:r>
                    </a:p>
                  </a:txBody>
                  <a:tcPr marL="28575" marR="28575" marT="0" marB="0"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lvl="0" algn="ctr" rtl="0">
                        <a:buNone/>
                      </a:pPr>
                      <a:r>
                        <a:rPr lang="en-US" sz="1400" b="1">
                          <a:solidFill>
                            <a:srgbClr val="000000"/>
                          </a:solidFill>
                          <a:effectLst/>
                          <a:latin typeface="Open Sans"/>
                        </a:rPr>
                        <a:t>Coverage Amount 2024</a:t>
                      </a:r>
                      <a:endParaRPr lang="en-US" sz="1400"/>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lvl="0" algn="ctr">
                        <a:buNone/>
                      </a:pPr>
                      <a:r>
                        <a:rPr lang="en-US" sz="1400" b="1">
                          <a:solidFill>
                            <a:srgbClr val="000000"/>
                          </a:solidFill>
                          <a:effectLst/>
                          <a:latin typeface="Open Sans"/>
                        </a:rPr>
                        <a:t>Met with in 2024!</a:t>
                      </a:r>
                    </a:p>
                  </a:txBody>
                  <a:tcPr marL="28575" marR="28575" marT="0" marB="0" anchor="ctr">
                    <a:lnL w="9525" cap="flat" cmpd="sng" algn="ctr">
                      <a:solidFill>
                        <a:srgbClr val="CCCCCC"/>
                      </a:solidFill>
                      <a:prstDash val="solid"/>
                      <a:round/>
                      <a:headEnd type="none" w="med" len="med"/>
                      <a:tailEnd type="none" w="med" len="med"/>
                    </a:lnL>
                    <a:lnR w="28575">
                      <a:solidFill>
                        <a:srgbClr val="000000"/>
                      </a:solidFill>
                    </a:lnR>
                    <a:lnT w="28575">
                      <a:solidFill>
                        <a:srgbClr val="000000"/>
                      </a:solidFill>
                    </a:lnT>
                    <a:lnB w="9524">
                      <a:solidFill>
                        <a:srgbClr val="CCCCCC"/>
                      </a:solidFill>
                    </a:lnB>
                    <a:noFill/>
                  </a:tcPr>
                </a:tc>
                <a:extLst>
                  <a:ext uri="{0D108BD9-81ED-4DB2-BD59-A6C34878D82A}">
                    <a16:rowId xmlns:a16="http://schemas.microsoft.com/office/drawing/2014/main" val="2025025394"/>
                  </a:ext>
                </a:extLst>
              </a:tr>
              <a:tr h="860789">
                <a:tc>
                  <a:txBody>
                    <a:bodyPr/>
                    <a:lstStyle/>
                    <a:p>
                      <a:pPr algn="ctr" rtl="0" fontAlgn="ctr"/>
                      <a:r>
                        <a:rPr lang="en-US" sz="1400" b="0">
                          <a:solidFill>
                            <a:srgbClr val="000000"/>
                          </a:solidFill>
                          <a:effectLst/>
                          <a:latin typeface="Open Sans"/>
                        </a:rPr>
                        <a:t>House offices covered (435):</a:t>
                      </a:r>
                    </a:p>
                  </a:txBody>
                  <a:tcPr marL="28575" marR="28575" marT="0" marB="0"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lvl="0" algn="ctr" rtl="0">
                        <a:buNone/>
                      </a:pPr>
                      <a:r>
                        <a:rPr lang="en-US" sz="1400" b="1">
                          <a:effectLst/>
                          <a:latin typeface="Open Sans"/>
                        </a:rPr>
                        <a:t>279</a:t>
                      </a:r>
                      <a:endParaRPr lang="en-US" sz="1400" b="0">
                        <a:effectLst/>
                        <a:latin typeface="Open Sans"/>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lvl="0" algn="ctr">
                        <a:buNone/>
                      </a:pPr>
                      <a:r>
                        <a:rPr lang="en-US" sz="1400" b="1">
                          <a:solidFill>
                            <a:srgbClr val="D50032"/>
                          </a:solidFill>
                          <a:effectLst/>
                          <a:latin typeface="Open Sans"/>
                        </a:rPr>
                        <a:t>126</a:t>
                      </a:r>
                    </a:p>
                  </a:txBody>
                  <a:tcPr marL="28575" marR="28575" marT="0" marB="0" anchor="ctr">
                    <a:lnL w="9525" cap="flat" cmpd="sng" algn="ctr">
                      <a:solidFill>
                        <a:srgbClr val="CCCCCC"/>
                      </a:solidFill>
                      <a:prstDash val="solid"/>
                      <a:round/>
                      <a:headEnd type="none" w="med" len="med"/>
                      <a:tailEnd type="none" w="med" len="med"/>
                    </a:lnL>
                    <a:lnR w="28575">
                      <a:solidFill>
                        <a:srgbClr val="000000"/>
                      </a:solidFill>
                    </a:lnR>
                    <a:lnT w="9524">
                      <a:solidFill>
                        <a:srgbClr val="CCCCCC"/>
                      </a:solidFill>
                    </a:lnT>
                    <a:lnB w="9524">
                      <a:solidFill>
                        <a:srgbClr val="CCCCCC"/>
                      </a:solidFill>
                    </a:lnB>
                    <a:noFill/>
                  </a:tcPr>
                </a:tc>
                <a:extLst>
                  <a:ext uri="{0D108BD9-81ED-4DB2-BD59-A6C34878D82A}">
                    <a16:rowId xmlns:a16="http://schemas.microsoft.com/office/drawing/2014/main" val="2898309349"/>
                  </a:ext>
                </a:extLst>
              </a:tr>
              <a:tr h="665155">
                <a:tc>
                  <a:txBody>
                    <a:bodyPr/>
                    <a:lstStyle/>
                    <a:p>
                      <a:pPr algn="ctr" rtl="0" fontAlgn="ctr"/>
                      <a:r>
                        <a:rPr lang="en-US" sz="1400" b="0">
                          <a:solidFill>
                            <a:srgbClr val="000000"/>
                          </a:solidFill>
                          <a:effectLst/>
                          <a:latin typeface="Open Sans"/>
                        </a:rPr>
                        <a:t>Senate offices covered (100): </a:t>
                      </a:r>
                    </a:p>
                  </a:txBody>
                  <a:tcPr marL="28575" marR="28575" marT="0" marB="0"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lvl="0" algn="ctr" rtl="0">
                        <a:buNone/>
                      </a:pPr>
                      <a:r>
                        <a:rPr lang="en-US" sz="1400" b="1">
                          <a:solidFill>
                            <a:srgbClr val="000000"/>
                          </a:solidFill>
                          <a:effectLst/>
                          <a:latin typeface="Open Sans"/>
                        </a:rPr>
                        <a:t>94</a:t>
                      </a:r>
                      <a:endParaRPr lang="en-US" sz="1400" b="0">
                        <a:solidFill>
                          <a:srgbClr val="000000"/>
                        </a:solidFill>
                        <a:effectLst/>
                        <a:latin typeface="Open Sans"/>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lvl="0" algn="ctr">
                        <a:buNone/>
                      </a:pPr>
                      <a:r>
                        <a:rPr lang="en-US" sz="1400" b="1">
                          <a:solidFill>
                            <a:srgbClr val="D50032"/>
                          </a:solidFill>
                          <a:effectLst/>
                          <a:latin typeface="Open Sans"/>
                        </a:rPr>
                        <a:t>66</a:t>
                      </a:r>
                    </a:p>
                  </a:txBody>
                  <a:tcPr marL="28575" marR="28575" marT="0" marB="0" anchor="ctr">
                    <a:lnL w="9525" cap="flat" cmpd="sng" algn="ctr">
                      <a:solidFill>
                        <a:srgbClr val="CCCCCC"/>
                      </a:solidFill>
                      <a:prstDash val="solid"/>
                      <a:round/>
                      <a:headEnd type="none" w="med" len="med"/>
                      <a:tailEnd type="none" w="med" len="med"/>
                    </a:lnL>
                    <a:lnR w="28575">
                      <a:solidFill>
                        <a:srgbClr val="000000"/>
                      </a:solidFill>
                    </a:lnR>
                    <a:lnT w="9524">
                      <a:solidFill>
                        <a:srgbClr val="CCCCCC"/>
                      </a:solidFill>
                    </a:lnT>
                    <a:lnB w="9524">
                      <a:solidFill>
                        <a:srgbClr val="CCCCCC"/>
                      </a:solidFill>
                    </a:lnB>
                    <a:noFill/>
                  </a:tcPr>
                </a:tc>
                <a:extLst>
                  <a:ext uri="{0D108BD9-81ED-4DB2-BD59-A6C34878D82A}">
                    <a16:rowId xmlns:a16="http://schemas.microsoft.com/office/drawing/2014/main" val="3484593901"/>
                  </a:ext>
                </a:extLst>
              </a:tr>
              <a:tr h="665155">
                <a:tc>
                  <a:txBody>
                    <a:bodyPr/>
                    <a:lstStyle/>
                    <a:p>
                      <a:pPr lvl="0" algn="ctr">
                        <a:buNone/>
                      </a:pPr>
                      <a:r>
                        <a:rPr lang="en-US" sz="1400" b="0">
                          <a:solidFill>
                            <a:srgbClr val="000000"/>
                          </a:solidFill>
                          <a:effectLst/>
                          <a:latin typeface="Open Sans"/>
                        </a:rPr>
                        <a:t>Candidate offices covered</a:t>
                      </a:r>
                    </a:p>
                  </a:txBody>
                  <a:tcPr marL="28575" marR="28575" marT="0" marB="0" anchor="ctr">
                    <a:lnL w="28575">
                      <a:solidFill>
                        <a:srgbClr val="000000"/>
                      </a:solidFill>
                    </a:lnL>
                    <a:lnR w="9524">
                      <a:solidFill>
                        <a:srgbClr val="CCCCCC"/>
                      </a:solidFill>
                    </a:lnR>
                    <a:lnT w="9525" cap="flat" cmpd="sng" algn="ctr">
                      <a:solidFill>
                        <a:srgbClr val="CCCCCC"/>
                      </a:solidFill>
                      <a:prstDash val="solid"/>
                      <a:round/>
                      <a:headEnd type="none" w="med" len="med"/>
                      <a:tailEnd type="none" w="med" len="med"/>
                    </a:lnT>
                    <a:lnB w="9524">
                      <a:solidFill>
                        <a:srgbClr val="CCCCCC"/>
                      </a:solidFill>
                    </a:lnB>
                    <a:noFill/>
                  </a:tcPr>
                </a:tc>
                <a:tc>
                  <a:txBody>
                    <a:bodyPr/>
                    <a:lstStyle/>
                    <a:p>
                      <a:pPr marL="0" lvl="0" indent="0" algn="ctr">
                        <a:buNone/>
                      </a:pPr>
                      <a:r>
                        <a:rPr lang="en-US" sz="1400" b="0">
                          <a:solidFill>
                            <a:srgbClr val="000000"/>
                          </a:solidFill>
                          <a:effectLst/>
                          <a:latin typeface="Open Sans"/>
                        </a:rPr>
                        <a:t>------</a:t>
                      </a:r>
                    </a:p>
                  </a:txBody>
                  <a:tcPr marL="28575" marR="28575" marT="0" marB="0" anchor="ctr">
                    <a:lnL w="9524">
                      <a:solidFill>
                        <a:srgbClr val="CCCCCC"/>
                      </a:solidFill>
                    </a:lnL>
                    <a:lnR w="9524">
                      <a:solidFill>
                        <a:srgbClr val="CCCCCC"/>
                      </a:solidFill>
                    </a:lnR>
                    <a:lnT w="9525" cap="flat" cmpd="sng" algn="ctr">
                      <a:solidFill>
                        <a:srgbClr val="CCCCCC"/>
                      </a:solidFill>
                      <a:prstDash val="solid"/>
                      <a:round/>
                      <a:headEnd type="none" w="med" len="med"/>
                      <a:tailEnd type="none" w="med" len="med"/>
                    </a:lnT>
                    <a:lnB w="9524">
                      <a:solidFill>
                        <a:srgbClr val="CCCCCC"/>
                      </a:solidFill>
                    </a:lnB>
                    <a:noFill/>
                  </a:tcPr>
                </a:tc>
                <a:tc>
                  <a:txBody>
                    <a:bodyPr/>
                    <a:lstStyle/>
                    <a:p>
                      <a:pPr lvl="0" algn="ctr">
                        <a:buNone/>
                      </a:pPr>
                      <a:r>
                        <a:rPr lang="en-US" sz="1400" b="1">
                          <a:solidFill>
                            <a:srgbClr val="D50032"/>
                          </a:solidFill>
                          <a:effectLst/>
                          <a:latin typeface="Open Sans"/>
                        </a:rPr>
                        <a:t>17</a:t>
                      </a:r>
                    </a:p>
                  </a:txBody>
                  <a:tcPr marL="28575" marR="28575" marT="0" marB="0" anchor="ctr">
                    <a:lnL w="9524">
                      <a:solidFill>
                        <a:srgbClr val="CCCCCC"/>
                      </a:solidFill>
                    </a:lnL>
                    <a:lnR w="28575">
                      <a:solidFill>
                        <a:srgbClr val="000000"/>
                      </a:solidFill>
                    </a:lnR>
                    <a:lnT w="9524">
                      <a:solidFill>
                        <a:srgbClr val="CCCCCC"/>
                      </a:solidFill>
                    </a:lnT>
                    <a:lnB w="9524">
                      <a:solidFill>
                        <a:srgbClr val="CCCCCC"/>
                      </a:solidFill>
                    </a:lnB>
                    <a:noFill/>
                  </a:tcPr>
                </a:tc>
                <a:extLst>
                  <a:ext uri="{0D108BD9-81ED-4DB2-BD59-A6C34878D82A}">
                    <a16:rowId xmlns:a16="http://schemas.microsoft.com/office/drawing/2014/main" val="498507335"/>
                  </a:ext>
                </a:extLst>
              </a:tr>
              <a:tr h="1004254">
                <a:tc>
                  <a:txBody>
                    <a:bodyPr/>
                    <a:lstStyle/>
                    <a:p>
                      <a:pPr algn="ctr" rtl="0" fontAlgn="ctr"/>
                      <a:r>
                        <a:rPr lang="en-US" sz="1400" b="0">
                          <a:solidFill>
                            <a:srgbClr val="000000"/>
                          </a:solidFill>
                          <a:effectLst/>
                          <a:latin typeface="Open Sans"/>
                        </a:rPr>
                        <a:t>Total number of Offices covered:</a:t>
                      </a:r>
                    </a:p>
                  </a:txBody>
                  <a:tcPr marL="28575" marR="28575" marT="0" marB="0"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4"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lvl="0" algn="ctr" rtl="0">
                        <a:buNone/>
                      </a:pPr>
                      <a:r>
                        <a:rPr lang="en-US" sz="1400" b="1">
                          <a:solidFill>
                            <a:srgbClr val="000000"/>
                          </a:solidFill>
                          <a:effectLst/>
                          <a:latin typeface="Open Sans"/>
                        </a:rPr>
                        <a:t>373 </a:t>
                      </a:r>
                      <a:r>
                        <a:rPr lang="en-US" sz="1400" b="0">
                          <a:solidFill>
                            <a:srgbClr val="000000"/>
                          </a:solidFill>
                          <a:effectLst/>
                          <a:latin typeface="Open Sans"/>
                        </a:rPr>
                        <a:t>out of 535 members of Congress </a:t>
                      </a:r>
                      <a:endParaRPr lang="en-US" sz="1400" b="0"/>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4"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lvl="0" algn="ctr">
                        <a:buNone/>
                      </a:pPr>
                      <a:r>
                        <a:rPr lang="en-US" sz="1400" b="1" u="sng">
                          <a:solidFill>
                            <a:srgbClr val="D50032"/>
                          </a:solidFill>
                          <a:effectLst/>
                          <a:latin typeface="Open Sans"/>
                        </a:rPr>
                        <a:t>209</a:t>
                      </a:r>
                      <a:r>
                        <a:rPr lang="en-US" sz="1400" b="1" u="sng">
                          <a:solidFill>
                            <a:schemeClr val="tx1"/>
                          </a:solidFill>
                          <a:effectLst/>
                          <a:latin typeface="Open Sans"/>
                        </a:rPr>
                        <a:t> Offices Met With</a:t>
                      </a:r>
                    </a:p>
                  </a:txBody>
                  <a:tcPr marL="28575" marR="28575" marT="0" marB="0" anchor="ctr">
                    <a:lnL w="9525" cap="flat" cmpd="sng" algn="ctr">
                      <a:solidFill>
                        <a:srgbClr val="CCCCCC"/>
                      </a:solidFill>
                      <a:prstDash val="solid"/>
                      <a:round/>
                      <a:headEnd type="none" w="med" len="med"/>
                      <a:tailEnd type="none" w="med" len="med"/>
                    </a:lnL>
                    <a:lnR w="28575">
                      <a:solidFill>
                        <a:srgbClr val="000000"/>
                      </a:solidFill>
                    </a:lnR>
                    <a:lnT w="9524">
                      <a:solidFill>
                        <a:srgbClr val="CCCCCC"/>
                      </a:solidFill>
                    </a:lnT>
                    <a:lnB w="28575">
                      <a:solidFill>
                        <a:srgbClr val="000000"/>
                      </a:solidFill>
                    </a:lnB>
                    <a:noFill/>
                  </a:tcPr>
                </a:tc>
                <a:extLst>
                  <a:ext uri="{0D108BD9-81ED-4DB2-BD59-A6C34878D82A}">
                    <a16:rowId xmlns:a16="http://schemas.microsoft.com/office/drawing/2014/main" val="801882121"/>
                  </a:ext>
                </a:extLst>
              </a:tr>
            </a:tbl>
          </a:graphicData>
        </a:graphic>
      </p:graphicFrame>
      <p:sp>
        <p:nvSpPr>
          <p:cNvPr id="4" name="Slide Number Placeholder 3">
            <a:extLst>
              <a:ext uri="{FF2B5EF4-FFF2-40B4-BE49-F238E27FC236}">
                <a16:creationId xmlns:a16="http://schemas.microsoft.com/office/drawing/2014/main" id="{8CAD4036-2C8C-7E8A-2BEB-21FD92C6C657}"/>
              </a:ext>
            </a:extLst>
          </p:cNvPr>
          <p:cNvSpPr>
            <a:spLocks noGrp="1"/>
          </p:cNvSpPr>
          <p:nvPr>
            <p:ph type="sldNum" sz="quarter" idx="12"/>
          </p:nvPr>
        </p:nvSpPr>
        <p:spPr/>
        <p:txBody>
          <a:bodyPr/>
          <a:lstStyle/>
          <a:p>
            <a:fld id="{307E6868-079E-1649-B8D1-459B42CE4DE3}" type="slidenum">
              <a:rPr lang="en-US" smtClean="0"/>
              <a:pPr/>
              <a:t>40</a:t>
            </a:fld>
            <a:endParaRPr lang="en-US"/>
          </a:p>
        </p:txBody>
      </p:sp>
    </p:spTree>
    <p:extLst>
      <p:ext uri="{BB962C8B-B14F-4D97-AF65-F5344CB8AC3E}">
        <p14:creationId xmlns:p14="http://schemas.microsoft.com/office/powerpoint/2010/main" val="1672957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811948" y="49870"/>
            <a:ext cx="7520104" cy="857250"/>
          </a:xfrm>
        </p:spPr>
        <p:txBody>
          <a:bodyPr>
            <a:normAutofit/>
          </a:bodyPr>
          <a:lstStyle/>
          <a:p>
            <a:r>
              <a:rPr lang="en-US" sz="3200">
                <a:solidFill>
                  <a:srgbClr val="D50032"/>
                </a:solidFill>
                <a:latin typeface="Open Sans"/>
                <a:ea typeface="Open Sans"/>
                <a:cs typeface="Open Sans"/>
              </a:rPr>
              <a:t>RESULTS Fellows</a:t>
            </a:r>
            <a:endParaRPr lang="en-US" sz="3200">
              <a:solidFill>
                <a:srgbClr val="D50032"/>
              </a:solidFill>
            </a:endParaRPr>
          </a:p>
        </p:txBody>
      </p:sp>
      <p:pic>
        <p:nvPicPr>
          <p:cNvPr id="4" name="Content Placeholder 3" descr="A group of people sitting around a table&#10;&#10;Description automatically generated">
            <a:extLst>
              <a:ext uri="{FF2B5EF4-FFF2-40B4-BE49-F238E27FC236}">
                <a16:creationId xmlns:a16="http://schemas.microsoft.com/office/drawing/2014/main" id="{C99DFF35-B6A3-7A07-0CC3-6E544E1D9E67}"/>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rcRect/>
          <a:stretch/>
        </p:blipFill>
        <p:spPr>
          <a:xfrm>
            <a:off x="6770076" y="1288627"/>
            <a:ext cx="2168770" cy="1270092"/>
          </a:xfrm>
        </p:spPr>
      </p:pic>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41</a:t>
            </a:fld>
            <a:endParaRPr lang="en-US"/>
          </a:p>
        </p:txBody>
      </p:sp>
      <p:pic>
        <p:nvPicPr>
          <p:cNvPr id="7" name="Picture 6" descr="A person sitting at a table with papers&#10;&#10;Description automatically generated">
            <a:extLst>
              <a:ext uri="{FF2B5EF4-FFF2-40B4-BE49-F238E27FC236}">
                <a16:creationId xmlns:a16="http://schemas.microsoft.com/office/drawing/2014/main" id="{09AEDD82-A77A-C550-97E6-6D78C4C620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36170" y="2929859"/>
            <a:ext cx="2022233" cy="1269942"/>
          </a:xfrm>
          <a:prstGeom prst="rect">
            <a:avLst/>
          </a:prstGeom>
        </p:spPr>
      </p:pic>
      <p:pic>
        <p:nvPicPr>
          <p:cNvPr id="8" name="Picture 7" descr="A group of people posing for a photo in front of a white building&#10;&#10;Description automatically generated">
            <a:extLst>
              <a:ext uri="{FF2B5EF4-FFF2-40B4-BE49-F238E27FC236}">
                <a16:creationId xmlns:a16="http://schemas.microsoft.com/office/drawing/2014/main" id="{0EA1EDB7-72A5-3A63-D248-840CEEAB55BF}"/>
              </a:ext>
            </a:extLst>
          </p:cNvPr>
          <p:cNvPicPr>
            <a:picLocks noChangeAspect="1"/>
          </p:cNvPicPr>
          <p:nvPr/>
        </p:nvPicPr>
        <p:blipFill>
          <a:blip r:embed="rId4"/>
          <a:stretch>
            <a:fillRect/>
          </a:stretch>
        </p:blipFill>
        <p:spPr>
          <a:xfrm>
            <a:off x="131885" y="1192384"/>
            <a:ext cx="4747846" cy="3117751"/>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2C3017D2-63A8-E116-5135-C81FC64CF934}"/>
              </a:ext>
            </a:extLst>
          </p:cNvPr>
          <p:cNvPicPr>
            <a:picLocks noChangeAspect="1"/>
          </p:cNvPicPr>
          <p:nvPr/>
        </p:nvPicPr>
        <p:blipFill>
          <a:blip r:embed="rId5" cstate="print">
            <a:extLst>
              <a:ext uri="{28A0092B-C50C-407E-A947-70E740481C1C}">
                <a14:useLocalDpi xmlns:a14="http://schemas.microsoft.com/office/drawing/2010/main"/>
              </a:ext>
            </a:extLst>
          </a:blip>
          <a:srcRect b="-554"/>
          <a:stretch/>
        </p:blipFill>
        <p:spPr>
          <a:xfrm>
            <a:off x="7264458" y="2677257"/>
            <a:ext cx="1795690" cy="1622720"/>
          </a:xfrm>
          <a:prstGeom prst="rect">
            <a:avLst/>
          </a:prstGeom>
        </p:spPr>
      </p:pic>
      <p:pic>
        <p:nvPicPr>
          <p:cNvPr id="10" name="Picture 9" descr="A group of women walking down a hallway&#10;&#10;Description automatically generated">
            <a:extLst>
              <a:ext uri="{FF2B5EF4-FFF2-40B4-BE49-F238E27FC236}">
                <a16:creationId xmlns:a16="http://schemas.microsoft.com/office/drawing/2014/main" id="{70FE8C5E-12D8-8C2C-9A33-C329739B10C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040923" y="1190851"/>
            <a:ext cx="1636162" cy="1664949"/>
          </a:xfrm>
          <a:prstGeom prst="rect">
            <a:avLst/>
          </a:prstGeom>
        </p:spPr>
      </p:pic>
    </p:spTree>
    <p:extLst>
      <p:ext uri="{BB962C8B-B14F-4D97-AF65-F5344CB8AC3E}">
        <p14:creationId xmlns:p14="http://schemas.microsoft.com/office/powerpoint/2010/main" val="1784177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811948" y="79628"/>
            <a:ext cx="7520104" cy="857250"/>
          </a:xfrm>
        </p:spPr>
        <p:txBody>
          <a:bodyPr>
            <a:normAutofit/>
          </a:bodyPr>
          <a:lstStyle/>
          <a:p>
            <a:r>
              <a:rPr lang="en-US" sz="3200">
                <a:solidFill>
                  <a:srgbClr val="D50032"/>
                </a:solidFill>
                <a:latin typeface="Open Sans"/>
                <a:ea typeface="Open Sans"/>
                <a:cs typeface="Open Sans"/>
              </a:rPr>
              <a:t>Organizational Partners</a:t>
            </a:r>
            <a:endParaRPr lang="en-US" sz="3200">
              <a:solidFill>
                <a:srgbClr val="D50032"/>
              </a:solidFill>
            </a:endParaRPr>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42</a:t>
            </a:fld>
            <a:endParaRPr lang="en-US"/>
          </a:p>
        </p:txBody>
      </p:sp>
      <p:pic>
        <p:nvPicPr>
          <p:cNvPr id="11" name="Content Placeholder 10" descr="A group of people standing in a room with flags&#10;&#10;Description automatically generated">
            <a:extLst>
              <a:ext uri="{FF2B5EF4-FFF2-40B4-BE49-F238E27FC236}">
                <a16:creationId xmlns:a16="http://schemas.microsoft.com/office/drawing/2014/main" id="{AF28CAD0-4644-D5E1-6C46-7B610E4EAF1B}"/>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rcRect b="-1041"/>
          <a:stretch/>
        </p:blipFill>
        <p:spPr>
          <a:xfrm>
            <a:off x="5370527" y="1121148"/>
            <a:ext cx="2103033" cy="1381698"/>
          </a:xfrm>
        </p:spPr>
      </p:pic>
      <p:pic>
        <p:nvPicPr>
          <p:cNvPr id="12" name="Picture 11" descr="A screenshot of a video conference&#10;&#10;Description automatically generated">
            <a:extLst>
              <a:ext uri="{FF2B5EF4-FFF2-40B4-BE49-F238E27FC236}">
                <a16:creationId xmlns:a16="http://schemas.microsoft.com/office/drawing/2014/main" id="{80E5B3D3-AA6A-8D7C-FEFC-93C7D2055D8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198895" y="1186961"/>
            <a:ext cx="4057236" cy="2176930"/>
          </a:xfrm>
          <a:prstGeom prst="rect">
            <a:avLst/>
          </a:prstGeom>
        </p:spPr>
      </p:pic>
      <p:pic>
        <p:nvPicPr>
          <p:cNvPr id="13" name="Picture 12" descr="Two women standing in front of a sign&#10;&#10;Description automatically generated">
            <a:extLst>
              <a:ext uri="{FF2B5EF4-FFF2-40B4-BE49-F238E27FC236}">
                <a16:creationId xmlns:a16="http://schemas.microsoft.com/office/drawing/2014/main" id="{4B8886A8-9C61-FEF9-4210-315DAFE4AB36}"/>
              </a:ext>
            </a:extLst>
          </p:cNvPr>
          <p:cNvPicPr>
            <a:picLocks noChangeAspect="1"/>
          </p:cNvPicPr>
          <p:nvPr/>
        </p:nvPicPr>
        <p:blipFill>
          <a:blip r:embed="rId4" cstate="print">
            <a:extLst>
              <a:ext uri="{28A0092B-C50C-407E-A947-70E740481C1C}">
                <a14:useLocalDpi xmlns:a14="http://schemas.microsoft.com/office/drawing/2010/main"/>
              </a:ext>
            </a:extLst>
          </a:blip>
          <a:srcRect r="-240" b="-355"/>
          <a:stretch/>
        </p:blipFill>
        <p:spPr>
          <a:xfrm>
            <a:off x="3445470" y="3534507"/>
            <a:ext cx="1797675" cy="1224585"/>
          </a:xfrm>
          <a:prstGeom prst="rect">
            <a:avLst/>
          </a:prstGeom>
        </p:spPr>
      </p:pic>
      <p:pic>
        <p:nvPicPr>
          <p:cNvPr id="14" name="Picture 13" descr="A group of people posing for a photo&#10;&#10;Description automatically generated">
            <a:extLst>
              <a:ext uri="{FF2B5EF4-FFF2-40B4-BE49-F238E27FC236}">
                <a16:creationId xmlns:a16="http://schemas.microsoft.com/office/drawing/2014/main" id="{0007F38E-53DE-FB87-5BC1-863E5CA2D32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08499" y="3462140"/>
            <a:ext cx="2605488" cy="1389382"/>
          </a:xfrm>
          <a:prstGeom prst="rect">
            <a:avLst/>
          </a:prstGeom>
        </p:spPr>
      </p:pic>
      <p:pic>
        <p:nvPicPr>
          <p:cNvPr id="15" name="Picture 14" descr="A screenshot of a video call&#10;&#10;Description automatically generated">
            <a:extLst>
              <a:ext uri="{FF2B5EF4-FFF2-40B4-BE49-F238E27FC236}">
                <a16:creationId xmlns:a16="http://schemas.microsoft.com/office/drawing/2014/main" id="{E158B2A7-B1CE-4B80-4F1B-6A3B74CE89EE}"/>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367046" y="2571751"/>
            <a:ext cx="2381109" cy="1582617"/>
          </a:xfrm>
          <a:prstGeom prst="rect">
            <a:avLst/>
          </a:prstGeom>
        </p:spPr>
      </p:pic>
    </p:spTree>
    <p:extLst>
      <p:ext uri="{BB962C8B-B14F-4D97-AF65-F5344CB8AC3E}">
        <p14:creationId xmlns:p14="http://schemas.microsoft.com/office/powerpoint/2010/main" val="3975960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811948" y="91499"/>
            <a:ext cx="7520104" cy="857250"/>
          </a:xfrm>
        </p:spPr>
        <p:txBody>
          <a:bodyPr>
            <a:normAutofit/>
          </a:bodyPr>
          <a:lstStyle/>
          <a:p>
            <a:r>
              <a:rPr lang="en-US" sz="3200">
                <a:solidFill>
                  <a:srgbClr val="D50032"/>
                </a:solidFill>
                <a:latin typeface="Open Sans"/>
                <a:ea typeface="Open Sans"/>
                <a:cs typeface="Open Sans"/>
              </a:rPr>
              <a:t>Regional Coordinators</a:t>
            </a:r>
            <a:endParaRPr lang="en-US" sz="3200"/>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43</a:t>
            </a:fld>
            <a:endParaRPr lang="en-US"/>
          </a:p>
        </p:txBody>
      </p:sp>
      <p:pic>
        <p:nvPicPr>
          <p:cNvPr id="9" name="Picture 8" descr="A group of people in a meeting&#10;&#10;Description automatically generated">
            <a:extLst>
              <a:ext uri="{FF2B5EF4-FFF2-40B4-BE49-F238E27FC236}">
                <a16:creationId xmlns:a16="http://schemas.microsoft.com/office/drawing/2014/main" id="{C5060357-B162-1BD1-C157-A0699B275A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69981" y="1029558"/>
            <a:ext cx="5143499" cy="2175844"/>
          </a:xfrm>
          <a:prstGeom prst="rect">
            <a:avLst/>
          </a:prstGeom>
        </p:spPr>
      </p:pic>
      <p:pic>
        <p:nvPicPr>
          <p:cNvPr id="10" name="Picture 9" descr="A person standing at a podium&#10;&#10;Description automatically generated">
            <a:extLst>
              <a:ext uri="{FF2B5EF4-FFF2-40B4-BE49-F238E27FC236}">
                <a16:creationId xmlns:a16="http://schemas.microsoft.com/office/drawing/2014/main" id="{641BA0E4-D102-3C60-C1DD-6F8E8FF73EEA}"/>
              </a:ext>
            </a:extLst>
          </p:cNvPr>
          <p:cNvPicPr>
            <a:picLocks noChangeAspect="1"/>
          </p:cNvPicPr>
          <p:nvPr/>
        </p:nvPicPr>
        <p:blipFill>
          <a:blip r:embed="rId3" cstate="print">
            <a:extLst>
              <a:ext uri="{28A0092B-C50C-407E-A947-70E740481C1C}">
                <a14:useLocalDpi xmlns:a14="http://schemas.microsoft.com/office/drawing/2010/main"/>
              </a:ext>
            </a:extLst>
          </a:blip>
          <a:srcRect b="-508"/>
          <a:stretch/>
        </p:blipFill>
        <p:spPr>
          <a:xfrm>
            <a:off x="1243324" y="2736227"/>
            <a:ext cx="1724087" cy="2036828"/>
          </a:xfrm>
          <a:prstGeom prst="rect">
            <a:avLst/>
          </a:prstGeom>
        </p:spPr>
      </p:pic>
      <p:pic>
        <p:nvPicPr>
          <p:cNvPr id="11" name="Picture 10" descr="A person looking at a tablet&#10;&#10;Description automatically generated">
            <a:extLst>
              <a:ext uri="{FF2B5EF4-FFF2-40B4-BE49-F238E27FC236}">
                <a16:creationId xmlns:a16="http://schemas.microsoft.com/office/drawing/2014/main" id="{5389A2E1-CFF6-9EE7-079E-5B857DC509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69980" y="3286211"/>
            <a:ext cx="2300654" cy="1494521"/>
          </a:xfrm>
          <a:prstGeom prst="rect">
            <a:avLst/>
          </a:prstGeom>
        </p:spPr>
      </p:pic>
      <p:pic>
        <p:nvPicPr>
          <p:cNvPr id="12" name="Picture 11" descr="A group of women sitting at a table&#10;&#10;Description automatically generated">
            <a:extLst>
              <a:ext uri="{FF2B5EF4-FFF2-40B4-BE49-F238E27FC236}">
                <a16:creationId xmlns:a16="http://schemas.microsoft.com/office/drawing/2014/main" id="{7DD79232-89C7-D2E4-288A-F9E07628741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73213" y="3282462"/>
            <a:ext cx="1970943" cy="1487366"/>
          </a:xfrm>
          <a:prstGeom prst="rect">
            <a:avLst/>
          </a:prstGeom>
        </p:spPr>
      </p:pic>
      <p:pic>
        <p:nvPicPr>
          <p:cNvPr id="13" name="Picture 12" descr="A group of people sitting at a table&#10;&#10;Description automatically generated">
            <a:extLst>
              <a:ext uri="{FF2B5EF4-FFF2-40B4-BE49-F238E27FC236}">
                <a16:creationId xmlns:a16="http://schemas.microsoft.com/office/drawing/2014/main" id="{1E13DF50-1272-3D1C-3902-7D9D0C44971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0615" y="1033097"/>
            <a:ext cx="2146788" cy="1597269"/>
          </a:xfrm>
          <a:prstGeom prst="rect">
            <a:avLst/>
          </a:prstGeom>
        </p:spPr>
      </p:pic>
    </p:spTree>
    <p:extLst>
      <p:ext uri="{BB962C8B-B14F-4D97-AF65-F5344CB8AC3E}">
        <p14:creationId xmlns:p14="http://schemas.microsoft.com/office/powerpoint/2010/main" val="386718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705708" y="0"/>
            <a:ext cx="7520104" cy="857250"/>
          </a:xfrm>
        </p:spPr>
        <p:txBody>
          <a:bodyPr>
            <a:normAutofit/>
          </a:bodyPr>
          <a:lstStyle/>
          <a:p>
            <a:r>
              <a:rPr lang="en-US">
                <a:solidFill>
                  <a:srgbClr val="D50032"/>
                </a:solidFill>
                <a:latin typeface="Open Sans"/>
                <a:ea typeface="Open Sans"/>
                <a:cs typeface="Open Sans"/>
              </a:rPr>
              <a:t>Regional Coordinators</a:t>
            </a:r>
            <a:endParaRPr lang="en-US"/>
          </a:p>
        </p:txBody>
      </p:sp>
      <p:sp>
        <p:nvSpPr>
          <p:cNvPr id="3" name="Content Placeholder 2">
            <a:extLst>
              <a:ext uri="{FF2B5EF4-FFF2-40B4-BE49-F238E27FC236}">
                <a16:creationId xmlns:a16="http://schemas.microsoft.com/office/drawing/2014/main" id="{FFDFEF41-47D9-E0FA-9957-E7AFA30C6215}"/>
              </a:ext>
            </a:extLst>
          </p:cNvPr>
          <p:cNvSpPr>
            <a:spLocks noGrp="1"/>
          </p:cNvSpPr>
          <p:nvPr>
            <p:ph idx="1"/>
          </p:nvPr>
        </p:nvSpPr>
        <p:spPr>
          <a:xfrm>
            <a:off x="244721" y="1012784"/>
            <a:ext cx="8442079" cy="3387146"/>
          </a:xfrm>
        </p:spPr>
        <p:txBody>
          <a:bodyPr vert="horz" lIns="91440" tIns="45720" rIns="91440" bIns="45720" numCol="2" rtlCol="0" anchor="t">
            <a:noAutofit/>
          </a:bodyPr>
          <a:lstStyle/>
          <a:p>
            <a:pPr>
              <a:lnSpc>
                <a:spcPct val="114000"/>
              </a:lnSpc>
              <a:spcBef>
                <a:spcPts val="0"/>
              </a:spcBef>
              <a:spcAft>
                <a:spcPts val="600"/>
              </a:spcAft>
              <a:defRPr/>
            </a:pPr>
            <a:r>
              <a:rPr lang="en-US" sz="2000">
                <a:solidFill>
                  <a:srgbClr val="212529"/>
                </a:solidFill>
                <a:latin typeface="Open Sans"/>
                <a:ea typeface="Open Sans"/>
                <a:cs typeface="Open Sans"/>
              </a:rPr>
              <a:t>Aaron Carrillo, Upper Midwest</a:t>
            </a:r>
            <a:endParaRPr lang="en-US" sz="2000">
              <a:latin typeface="Open Sans"/>
              <a:ea typeface="Open Sans"/>
              <a:cs typeface="Open Sans"/>
            </a:endParaRPr>
          </a:p>
          <a:p>
            <a:pPr>
              <a:lnSpc>
                <a:spcPct val="114000"/>
              </a:lnSpc>
              <a:spcBef>
                <a:spcPts val="0"/>
              </a:spcBef>
              <a:spcAft>
                <a:spcPts val="600"/>
              </a:spcAft>
              <a:defRPr/>
            </a:pPr>
            <a:r>
              <a:rPr lang="en-US" sz="2000">
                <a:solidFill>
                  <a:srgbClr val="212529"/>
                </a:solidFill>
                <a:latin typeface="Open Sans"/>
                <a:ea typeface="Open Sans"/>
                <a:cs typeface="Open Sans"/>
              </a:rPr>
              <a:t>Allison Gallaher, Great Lakes</a:t>
            </a:r>
            <a:endParaRPr lang="en-US" sz="2000">
              <a:latin typeface="Open Sans"/>
              <a:ea typeface="Open Sans"/>
              <a:cs typeface="Open Sans"/>
            </a:endParaRPr>
          </a:p>
          <a:p>
            <a:pPr>
              <a:lnSpc>
                <a:spcPct val="114000"/>
              </a:lnSpc>
              <a:spcBef>
                <a:spcPts val="0"/>
              </a:spcBef>
              <a:spcAft>
                <a:spcPts val="600"/>
              </a:spcAft>
              <a:defRPr/>
            </a:pPr>
            <a:r>
              <a:rPr lang="en-US" sz="2000">
                <a:solidFill>
                  <a:srgbClr val="212529"/>
                </a:solidFill>
                <a:latin typeface="Open Sans"/>
                <a:ea typeface="Open Sans"/>
                <a:cs typeface="Open Sans"/>
              </a:rPr>
              <a:t>Beth Wilson, Intermountain West</a:t>
            </a:r>
            <a:endParaRPr lang="en-US" sz="2000">
              <a:latin typeface="Open Sans"/>
              <a:ea typeface="Open Sans"/>
              <a:cs typeface="Open Sans"/>
            </a:endParaRPr>
          </a:p>
          <a:p>
            <a:pPr>
              <a:lnSpc>
                <a:spcPct val="114000"/>
              </a:lnSpc>
              <a:spcBef>
                <a:spcPts val="0"/>
              </a:spcBef>
              <a:spcAft>
                <a:spcPts val="600"/>
              </a:spcAft>
              <a:defRPr/>
            </a:pPr>
            <a:r>
              <a:rPr lang="en-US" sz="2000">
                <a:solidFill>
                  <a:srgbClr val="212529"/>
                </a:solidFill>
                <a:latin typeface="Open Sans"/>
                <a:ea typeface="Open Sans"/>
                <a:cs typeface="Open Sans"/>
              </a:rPr>
              <a:t>Breanne Olwan, Mid-Atlantic</a:t>
            </a:r>
            <a:endParaRPr lang="en-US" sz="2000">
              <a:latin typeface="Open Sans"/>
              <a:ea typeface="Open Sans"/>
              <a:cs typeface="Open Sans"/>
            </a:endParaRPr>
          </a:p>
          <a:p>
            <a:pPr>
              <a:lnSpc>
                <a:spcPct val="114000"/>
              </a:lnSpc>
              <a:spcBef>
                <a:spcPts val="0"/>
              </a:spcBef>
              <a:spcAft>
                <a:spcPts val="600"/>
              </a:spcAft>
              <a:defRPr/>
            </a:pPr>
            <a:r>
              <a:rPr lang="en-US" sz="2000">
                <a:solidFill>
                  <a:srgbClr val="212529"/>
                </a:solidFill>
                <a:latin typeface="Open Sans"/>
                <a:ea typeface="Open Sans"/>
                <a:cs typeface="Open Sans"/>
              </a:rPr>
              <a:t>Craig Roshaven, Texas-Oklahoma</a:t>
            </a:r>
            <a:endParaRPr lang="en-US" sz="2000">
              <a:latin typeface="Open Sans"/>
              <a:ea typeface="Open Sans"/>
              <a:cs typeface="Open Sans"/>
            </a:endParaRPr>
          </a:p>
          <a:p>
            <a:pPr>
              <a:lnSpc>
                <a:spcPct val="114000"/>
              </a:lnSpc>
              <a:spcBef>
                <a:spcPts val="0"/>
              </a:spcBef>
              <a:spcAft>
                <a:spcPts val="600"/>
              </a:spcAft>
              <a:defRPr/>
            </a:pPr>
            <a:r>
              <a:rPr lang="en-US" sz="2000">
                <a:solidFill>
                  <a:srgbClr val="212529"/>
                </a:solidFill>
                <a:latin typeface="Open Sans"/>
                <a:ea typeface="Open Sans"/>
                <a:cs typeface="Open Sans"/>
              </a:rPr>
              <a:t>Danielle Bautista, California State</a:t>
            </a:r>
            <a:endParaRPr lang="en-US" sz="2000">
              <a:latin typeface="Open Sans"/>
              <a:ea typeface="Open Sans"/>
              <a:cs typeface="Open Sans"/>
            </a:endParaRPr>
          </a:p>
          <a:p>
            <a:pPr>
              <a:lnSpc>
                <a:spcPct val="114000"/>
              </a:lnSpc>
              <a:spcBef>
                <a:spcPts val="0"/>
              </a:spcBef>
              <a:spcAft>
                <a:spcPts val="600"/>
              </a:spcAft>
              <a:defRPr/>
            </a:pPr>
            <a:r>
              <a:rPr lang="en-US" sz="2000">
                <a:solidFill>
                  <a:srgbClr val="212529"/>
                </a:solidFill>
                <a:latin typeface="Open Sans"/>
                <a:ea typeface="Open Sans"/>
                <a:cs typeface="Open Sans"/>
              </a:rPr>
              <a:t>Ginnie Vogts, Great Lakes</a:t>
            </a:r>
          </a:p>
          <a:p>
            <a:pPr marL="228600" indent="-228600">
              <a:lnSpc>
                <a:spcPct val="114000"/>
              </a:lnSpc>
              <a:spcBef>
                <a:spcPts val="0"/>
              </a:spcBef>
              <a:spcAft>
                <a:spcPts val="600"/>
              </a:spcAft>
              <a:buFont typeface=""/>
              <a:buChar char="•"/>
            </a:pPr>
            <a:r>
              <a:rPr lang="en-US" sz="2000">
                <a:solidFill>
                  <a:srgbClr val="212529"/>
                </a:solidFill>
                <a:latin typeface="Open Sans"/>
                <a:cs typeface="Arial"/>
              </a:rPr>
              <a:t>John Hornby, Washington State</a:t>
            </a:r>
            <a:r>
              <a:rPr lang="en-US" sz="2000">
                <a:latin typeface="Open Sans"/>
                <a:cs typeface="Arial"/>
              </a:rPr>
              <a:t>​</a:t>
            </a:r>
            <a:endParaRPr lang="en-US" sz="2000">
              <a:latin typeface="Open Sans"/>
              <a:ea typeface="Open Sans"/>
              <a:cs typeface="Arial"/>
            </a:endParaRPr>
          </a:p>
          <a:p>
            <a:pPr marL="228600" indent="-228600">
              <a:lnSpc>
                <a:spcPct val="114000"/>
              </a:lnSpc>
              <a:spcBef>
                <a:spcPts val="0"/>
              </a:spcBef>
              <a:spcAft>
                <a:spcPts val="600"/>
              </a:spcAft>
              <a:buFont typeface=""/>
              <a:buChar char="•"/>
            </a:pPr>
            <a:r>
              <a:rPr lang="en-US" sz="2000">
                <a:solidFill>
                  <a:srgbClr val="212529"/>
                </a:solidFill>
                <a:latin typeface="Open Sans"/>
                <a:cs typeface="Arial"/>
              </a:rPr>
              <a:t>Lynne Patalano, Western States</a:t>
            </a:r>
            <a:r>
              <a:rPr lang="en-US" sz="2000">
                <a:latin typeface="Open Sans"/>
                <a:cs typeface="Arial"/>
              </a:rPr>
              <a:t>​</a:t>
            </a:r>
            <a:endParaRPr lang="en-US" sz="2000">
              <a:latin typeface="Open Sans"/>
              <a:ea typeface="Open Sans"/>
              <a:cs typeface="Arial"/>
            </a:endParaRPr>
          </a:p>
          <a:p>
            <a:pPr marL="228600" indent="-228600">
              <a:lnSpc>
                <a:spcPct val="114000"/>
              </a:lnSpc>
              <a:spcBef>
                <a:spcPts val="0"/>
              </a:spcBef>
              <a:spcAft>
                <a:spcPts val="600"/>
              </a:spcAft>
              <a:buFont typeface=""/>
              <a:buChar char="•"/>
            </a:pPr>
            <a:r>
              <a:rPr lang="en-US" sz="2000">
                <a:solidFill>
                  <a:srgbClr val="212529"/>
                </a:solidFill>
                <a:latin typeface="Open Sans"/>
                <a:cs typeface="Arial"/>
              </a:rPr>
              <a:t>Mabintou Darboe, Northeast</a:t>
            </a:r>
            <a:r>
              <a:rPr lang="en-US" sz="2000">
                <a:latin typeface="Open Sans"/>
                <a:cs typeface="Arial"/>
              </a:rPr>
              <a:t>​</a:t>
            </a:r>
            <a:endParaRPr lang="en-US" sz="2000">
              <a:latin typeface="Open Sans"/>
              <a:ea typeface="Open Sans"/>
              <a:cs typeface="Arial"/>
            </a:endParaRPr>
          </a:p>
          <a:p>
            <a:pPr marL="228600" indent="-228600">
              <a:lnSpc>
                <a:spcPct val="114000"/>
              </a:lnSpc>
              <a:spcBef>
                <a:spcPts val="0"/>
              </a:spcBef>
              <a:spcAft>
                <a:spcPts val="600"/>
              </a:spcAft>
              <a:buFont typeface=""/>
              <a:buChar char="•"/>
            </a:pPr>
            <a:r>
              <a:rPr lang="en-US" sz="2000">
                <a:solidFill>
                  <a:srgbClr val="212529"/>
                </a:solidFill>
                <a:latin typeface="Open Sans"/>
                <a:cs typeface="Arial"/>
              </a:rPr>
              <a:t>Rayna Castillo, Intermountain West</a:t>
            </a:r>
            <a:r>
              <a:rPr lang="en-US" sz="2000">
                <a:latin typeface="Open Sans"/>
                <a:cs typeface="Arial"/>
              </a:rPr>
              <a:t>​</a:t>
            </a:r>
            <a:endParaRPr lang="en-US" sz="2000">
              <a:latin typeface="Open Sans"/>
              <a:ea typeface="Open Sans"/>
              <a:cs typeface="Arial"/>
            </a:endParaRPr>
          </a:p>
          <a:p>
            <a:pPr marL="228600" indent="-228600">
              <a:lnSpc>
                <a:spcPct val="114000"/>
              </a:lnSpc>
              <a:spcBef>
                <a:spcPts val="0"/>
              </a:spcBef>
              <a:spcAft>
                <a:spcPts val="600"/>
              </a:spcAft>
              <a:buFont typeface=""/>
              <a:buChar char="•"/>
            </a:pPr>
            <a:r>
              <a:rPr lang="en-US" sz="2000">
                <a:solidFill>
                  <a:srgbClr val="212529"/>
                </a:solidFill>
                <a:latin typeface="Open Sans"/>
                <a:cs typeface="Arial"/>
              </a:rPr>
              <a:t>Tanha Rahman, Gulf South</a:t>
            </a:r>
            <a:r>
              <a:rPr lang="en-US" sz="2000">
                <a:latin typeface="Open Sans"/>
                <a:cs typeface="Arial"/>
              </a:rPr>
              <a:t>​</a:t>
            </a:r>
            <a:endParaRPr lang="en-US" sz="2000">
              <a:latin typeface="Open Sans"/>
              <a:ea typeface="Open Sans"/>
              <a:cs typeface="Arial"/>
            </a:endParaRPr>
          </a:p>
          <a:p>
            <a:pPr marL="228600" indent="-228600">
              <a:lnSpc>
                <a:spcPct val="114000"/>
              </a:lnSpc>
              <a:spcBef>
                <a:spcPts val="0"/>
              </a:spcBef>
              <a:spcAft>
                <a:spcPts val="600"/>
              </a:spcAft>
              <a:buFont typeface=""/>
              <a:buChar char="•"/>
            </a:pPr>
            <a:r>
              <a:rPr lang="en-US" sz="2000">
                <a:solidFill>
                  <a:srgbClr val="212529"/>
                </a:solidFill>
                <a:latin typeface="Open Sans"/>
                <a:cs typeface="Arial"/>
              </a:rPr>
              <a:t>Pritika Vemulapalli, South Central</a:t>
            </a:r>
            <a:r>
              <a:rPr lang="en-US" sz="2000">
                <a:latin typeface="Open Sans"/>
                <a:cs typeface="Arial"/>
              </a:rPr>
              <a:t>​</a:t>
            </a:r>
            <a:endParaRPr lang="en-US" sz="2000">
              <a:latin typeface="Open Sans"/>
              <a:ea typeface="Open Sans"/>
              <a:cs typeface="Arial"/>
            </a:endParaRPr>
          </a:p>
          <a:p>
            <a:pPr marL="228600" indent="-228600">
              <a:lnSpc>
                <a:spcPct val="114000"/>
              </a:lnSpc>
              <a:spcBef>
                <a:spcPts val="0"/>
              </a:spcBef>
              <a:spcAft>
                <a:spcPts val="600"/>
              </a:spcAft>
              <a:buFont typeface=""/>
              <a:buChar char="•"/>
            </a:pPr>
            <a:r>
              <a:rPr lang="en-US" sz="2000">
                <a:solidFill>
                  <a:srgbClr val="212529"/>
                </a:solidFill>
                <a:latin typeface="Open Sans"/>
                <a:cs typeface="Arial"/>
              </a:rPr>
              <a:t>Anne Child, Texas-Oklahoma</a:t>
            </a:r>
            <a:r>
              <a:rPr lang="en-US" sz="2000">
                <a:latin typeface="Open Sans"/>
                <a:cs typeface="Arial"/>
              </a:rPr>
              <a:t>​</a:t>
            </a:r>
            <a:endParaRPr lang="en-US" sz="2000">
              <a:latin typeface="Open Sans"/>
              <a:ea typeface="Open Sans"/>
              <a:cs typeface="Open Sans"/>
            </a:endParaRPr>
          </a:p>
          <a:p>
            <a:pPr marL="0" indent="0" algn="ctr">
              <a:lnSpc>
                <a:spcPct val="113999"/>
              </a:lnSpc>
              <a:spcBef>
                <a:spcPts val="0"/>
              </a:spcBef>
              <a:buNone/>
              <a:defRPr/>
            </a:pPr>
            <a:endParaRPr lang="en-US" sz="2000" b="1" i="1"/>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44</a:t>
            </a:fld>
            <a:endParaRPr lang="en-US"/>
          </a:p>
        </p:txBody>
      </p:sp>
    </p:spTree>
    <p:extLst>
      <p:ext uri="{BB962C8B-B14F-4D97-AF65-F5344CB8AC3E}">
        <p14:creationId xmlns:p14="http://schemas.microsoft.com/office/powerpoint/2010/main" val="3860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C422AF-DF7A-6937-F3DB-34FF88304A07}"/>
              </a:ext>
            </a:extLst>
          </p:cNvPr>
          <p:cNvSpPr>
            <a:spLocks noGrp="1"/>
          </p:cNvSpPr>
          <p:nvPr>
            <p:ph type="title"/>
          </p:nvPr>
        </p:nvSpPr>
        <p:spPr/>
        <p:txBody>
          <a:bodyPr>
            <a:noAutofit/>
          </a:bodyPr>
          <a:lstStyle/>
          <a:p>
            <a:r>
              <a:rPr lang="en-US" sz="3200">
                <a:latin typeface="Open Sans"/>
                <a:ea typeface="Open Sans"/>
                <a:cs typeface="Open Sans"/>
              </a:rPr>
              <a:t>Leadership Awards</a:t>
            </a:r>
            <a:endParaRPr lang="en-US"/>
          </a:p>
        </p:txBody>
      </p:sp>
    </p:spTree>
    <p:extLst>
      <p:ext uri="{BB962C8B-B14F-4D97-AF65-F5344CB8AC3E}">
        <p14:creationId xmlns:p14="http://schemas.microsoft.com/office/powerpoint/2010/main" val="2866405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811948" y="3300"/>
            <a:ext cx="7520104" cy="857250"/>
          </a:xfrm>
        </p:spPr>
        <p:txBody>
          <a:bodyPr>
            <a:normAutofit/>
          </a:bodyPr>
          <a:lstStyle/>
          <a:p>
            <a:r>
              <a:rPr lang="en-US" sz="2800">
                <a:solidFill>
                  <a:srgbClr val="D50032"/>
                </a:solidFill>
                <a:latin typeface="Open Sans"/>
                <a:ea typeface="Open Sans"/>
                <a:cs typeface="Open Sans"/>
              </a:rPr>
              <a:t>Bob Dickerson Leadership Award</a:t>
            </a:r>
            <a:endParaRPr lang="en-US" sz="2800">
              <a:solidFill>
                <a:srgbClr val="D50032"/>
              </a:solidFill>
            </a:endParaRPr>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pPr/>
              <a:t>46</a:t>
            </a:fld>
            <a:endParaRPr lang="en-US"/>
          </a:p>
        </p:txBody>
      </p:sp>
      <p:pic>
        <p:nvPicPr>
          <p:cNvPr id="4" name="Picture 3" descr="A red plaque with white text&#10;&#10;Description automatically generated">
            <a:extLst>
              <a:ext uri="{FF2B5EF4-FFF2-40B4-BE49-F238E27FC236}">
                <a16:creationId xmlns:a16="http://schemas.microsoft.com/office/drawing/2014/main" id="{374A7228-1C9D-AC85-0D9E-E297D68161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3593" y="983060"/>
            <a:ext cx="2944813" cy="3921125"/>
          </a:xfrm>
          <a:prstGeom prst="rect">
            <a:avLst/>
          </a:prstGeom>
        </p:spPr>
      </p:pic>
      <p:pic>
        <p:nvPicPr>
          <p:cNvPr id="3" name="Picture 2" descr="A person smiling at camera&#10;&#10;Description automatically generated">
            <a:extLst>
              <a:ext uri="{FF2B5EF4-FFF2-40B4-BE49-F238E27FC236}">
                <a16:creationId xmlns:a16="http://schemas.microsoft.com/office/drawing/2014/main" id="{1C8BA19A-CF39-B266-EA8E-295FF32E0253}"/>
              </a:ext>
            </a:extLst>
          </p:cNvPr>
          <p:cNvPicPr>
            <a:picLocks noChangeAspect="1"/>
          </p:cNvPicPr>
          <p:nvPr/>
        </p:nvPicPr>
        <p:blipFill>
          <a:blip r:embed="rId3"/>
          <a:stretch>
            <a:fillRect/>
          </a:stretch>
        </p:blipFill>
        <p:spPr>
          <a:xfrm>
            <a:off x="4223971" y="1490663"/>
            <a:ext cx="4095750" cy="2733675"/>
          </a:xfrm>
          <a:prstGeom prst="rect">
            <a:avLst/>
          </a:prstGeom>
        </p:spPr>
      </p:pic>
    </p:spTree>
    <p:extLst>
      <p:ext uri="{BB962C8B-B14F-4D97-AF65-F5344CB8AC3E}">
        <p14:creationId xmlns:p14="http://schemas.microsoft.com/office/powerpoint/2010/main" val="3074997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811948" y="51162"/>
            <a:ext cx="7520104" cy="857250"/>
          </a:xfrm>
        </p:spPr>
        <p:txBody>
          <a:bodyPr>
            <a:normAutofit/>
          </a:bodyPr>
          <a:lstStyle/>
          <a:p>
            <a:r>
              <a:rPr lang="en-US" sz="2800">
                <a:solidFill>
                  <a:srgbClr val="D50032"/>
                </a:solidFill>
                <a:latin typeface="Open Sans"/>
                <a:ea typeface="Open Sans"/>
                <a:cs typeface="Open Sans"/>
              </a:rPr>
              <a:t>Bob Dickerson Leadership Award</a:t>
            </a:r>
            <a:endParaRPr lang="en-US" sz="2800">
              <a:solidFill>
                <a:srgbClr val="D50032"/>
              </a:solidFill>
            </a:endParaRPr>
          </a:p>
        </p:txBody>
      </p:sp>
      <p:sp>
        <p:nvSpPr>
          <p:cNvPr id="3" name="Content Placeholder 2">
            <a:extLst>
              <a:ext uri="{FF2B5EF4-FFF2-40B4-BE49-F238E27FC236}">
                <a16:creationId xmlns:a16="http://schemas.microsoft.com/office/drawing/2014/main" id="{FFDFEF41-47D9-E0FA-9957-E7AFA30C6215}"/>
              </a:ext>
            </a:extLst>
          </p:cNvPr>
          <p:cNvSpPr>
            <a:spLocks noGrp="1"/>
          </p:cNvSpPr>
          <p:nvPr>
            <p:ph idx="1"/>
          </p:nvPr>
        </p:nvSpPr>
        <p:spPr>
          <a:xfrm>
            <a:off x="246856" y="969591"/>
            <a:ext cx="8650287" cy="3394472"/>
          </a:xfrm>
        </p:spPr>
        <p:txBody>
          <a:bodyPr vert="horz" lIns="91440" tIns="45720" rIns="91440" bIns="45720" rtlCol="0" anchor="t">
            <a:normAutofit/>
          </a:bodyPr>
          <a:lstStyle/>
          <a:p>
            <a:pPr marL="0" indent="0" algn="ctr">
              <a:lnSpc>
                <a:spcPct val="113999"/>
              </a:lnSpc>
              <a:spcBef>
                <a:spcPts val="0"/>
              </a:spcBef>
              <a:spcAft>
                <a:spcPts val="600"/>
              </a:spcAft>
              <a:buNone/>
              <a:defRPr/>
            </a:pPr>
            <a:r>
              <a:rPr lang="en-US" sz="3200" b="1" i="1">
                <a:solidFill>
                  <a:srgbClr val="000000"/>
                </a:solidFill>
                <a:latin typeface="Open Sans"/>
                <a:ea typeface="Open Sans"/>
                <a:cs typeface="Open Sans"/>
              </a:rPr>
              <a:t>2024 Nominees</a:t>
            </a:r>
          </a:p>
          <a:p>
            <a:pPr marL="0" indent="0" algn="ctr">
              <a:lnSpc>
                <a:spcPct val="113999"/>
              </a:lnSpc>
              <a:spcBef>
                <a:spcPts val="0"/>
              </a:spcBef>
              <a:spcAft>
                <a:spcPts val="600"/>
              </a:spcAft>
              <a:buNone/>
              <a:defRPr/>
            </a:pPr>
            <a:r>
              <a:rPr lang="en-US" sz="2800" b="1" i="1"/>
              <a:t>Rayna Castillo</a:t>
            </a:r>
            <a:r>
              <a:rPr lang="en-US" sz="2800" i="1"/>
              <a:t>, Phoenix Domestic co-leader</a:t>
            </a:r>
            <a:endParaRPr lang="en-US"/>
          </a:p>
          <a:p>
            <a:pPr marL="0" indent="0" algn="ctr">
              <a:lnSpc>
                <a:spcPct val="113999"/>
              </a:lnSpc>
              <a:spcBef>
                <a:spcPts val="0"/>
              </a:spcBef>
              <a:spcAft>
                <a:spcPts val="600"/>
              </a:spcAft>
              <a:buNone/>
              <a:defRPr/>
            </a:pPr>
            <a:r>
              <a:rPr lang="en-US" sz="2800" b="1" i="1"/>
              <a:t>Anne Child</a:t>
            </a:r>
            <a:r>
              <a:rPr lang="en-US" sz="2800" i="1"/>
              <a:t>, East TN Joint leader</a:t>
            </a:r>
            <a:endParaRPr lang="en-US"/>
          </a:p>
          <a:p>
            <a:pPr marL="0" indent="0" algn="ctr">
              <a:lnSpc>
                <a:spcPct val="113999"/>
              </a:lnSpc>
              <a:spcBef>
                <a:spcPts val="0"/>
              </a:spcBef>
              <a:spcAft>
                <a:spcPts val="600"/>
              </a:spcAft>
              <a:buNone/>
              <a:defRPr/>
            </a:pPr>
            <a:r>
              <a:rPr lang="en-US" sz="2800" b="1" i="1"/>
              <a:t>Mary Minor</a:t>
            </a:r>
            <a:r>
              <a:rPr lang="en-US" sz="2800" i="1"/>
              <a:t>, Snohomish co-leader &amp; action network manager</a:t>
            </a:r>
            <a:endParaRPr lang="en-US"/>
          </a:p>
          <a:p>
            <a:pPr marL="0" indent="0" algn="ctr">
              <a:lnSpc>
                <a:spcPct val="113999"/>
              </a:lnSpc>
              <a:spcBef>
                <a:spcPts val="0"/>
              </a:spcBef>
              <a:spcAft>
                <a:spcPts val="600"/>
              </a:spcAft>
              <a:buNone/>
              <a:defRPr/>
            </a:pPr>
            <a:r>
              <a:rPr lang="en-US" sz="2800" b="1" i="1"/>
              <a:t>Margaret Smith</a:t>
            </a:r>
            <a:r>
              <a:rPr lang="en-US" sz="2800" i="1"/>
              <a:t>, Dallas Global leader</a:t>
            </a:r>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47</a:t>
            </a:fld>
            <a:endParaRPr lang="en-US"/>
          </a:p>
        </p:txBody>
      </p:sp>
    </p:spTree>
    <p:extLst>
      <p:ext uri="{BB962C8B-B14F-4D97-AF65-F5344CB8AC3E}">
        <p14:creationId xmlns:p14="http://schemas.microsoft.com/office/powerpoint/2010/main" val="2490653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601679" y="227477"/>
            <a:ext cx="7401491" cy="857250"/>
          </a:xfrm>
        </p:spPr>
        <p:txBody>
          <a:bodyPr>
            <a:normAutofit/>
          </a:bodyPr>
          <a:lstStyle/>
          <a:p>
            <a:r>
              <a:rPr lang="en-US">
                <a:solidFill>
                  <a:srgbClr val="D50032"/>
                </a:solidFill>
                <a:latin typeface="Open Sans"/>
                <a:ea typeface="Open Sans"/>
                <a:cs typeface="Open Sans"/>
              </a:rPr>
              <a:t>Cameron Duncan Media Award </a:t>
            </a:r>
            <a:endParaRPr lang="en-US"/>
          </a:p>
        </p:txBody>
      </p:sp>
      <p:pic>
        <p:nvPicPr>
          <p:cNvPr id="4" name="Content Placeholder 3">
            <a:extLst>
              <a:ext uri="{FF2B5EF4-FFF2-40B4-BE49-F238E27FC236}">
                <a16:creationId xmlns:a16="http://schemas.microsoft.com/office/drawing/2014/main" id="{ACEDDEFF-9A06-0C2B-6607-672442DF6F91}"/>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932476" y="1152984"/>
            <a:ext cx="2707046" cy="3606952"/>
          </a:xfrm>
        </p:spPr>
      </p:pic>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48</a:t>
            </a:fld>
            <a:endParaRPr lang="en-US"/>
          </a:p>
        </p:txBody>
      </p:sp>
      <p:pic>
        <p:nvPicPr>
          <p:cNvPr id="6" name="Picture 5" descr="Two women standing in front of a sign&#10;&#10;Description automatically generated">
            <a:extLst>
              <a:ext uri="{FF2B5EF4-FFF2-40B4-BE49-F238E27FC236}">
                <a16:creationId xmlns:a16="http://schemas.microsoft.com/office/drawing/2014/main" id="{CC55A1E9-EA8F-0B00-6632-8317A1F2DD81}"/>
              </a:ext>
            </a:extLst>
          </p:cNvPr>
          <p:cNvPicPr>
            <a:picLocks noChangeAspect="1"/>
          </p:cNvPicPr>
          <p:nvPr/>
        </p:nvPicPr>
        <p:blipFill>
          <a:blip r:embed="rId3"/>
          <a:srcRect l="8" t="29516" r="-379" b="817"/>
          <a:stretch/>
        </p:blipFill>
        <p:spPr>
          <a:xfrm>
            <a:off x="4572225" y="1741778"/>
            <a:ext cx="3528430" cy="2431196"/>
          </a:xfrm>
          <a:prstGeom prst="rect">
            <a:avLst/>
          </a:prstGeom>
        </p:spPr>
      </p:pic>
    </p:spTree>
    <p:extLst>
      <p:ext uri="{BB962C8B-B14F-4D97-AF65-F5344CB8AC3E}">
        <p14:creationId xmlns:p14="http://schemas.microsoft.com/office/powerpoint/2010/main" val="3571019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601679" y="227477"/>
            <a:ext cx="7401491" cy="857250"/>
          </a:xfrm>
        </p:spPr>
        <p:txBody>
          <a:bodyPr>
            <a:normAutofit/>
          </a:bodyPr>
          <a:lstStyle/>
          <a:p>
            <a:r>
              <a:rPr lang="en-US">
                <a:solidFill>
                  <a:srgbClr val="D50032"/>
                </a:solidFill>
                <a:latin typeface="Open Sans"/>
                <a:ea typeface="Open Sans"/>
                <a:cs typeface="Open Sans"/>
              </a:rPr>
              <a:t>Cameron Duncan Media Award </a:t>
            </a:r>
            <a:endParaRPr lang="en-US"/>
          </a:p>
        </p:txBody>
      </p:sp>
      <p:sp>
        <p:nvSpPr>
          <p:cNvPr id="3" name="Content Placeholder 2">
            <a:extLst>
              <a:ext uri="{FF2B5EF4-FFF2-40B4-BE49-F238E27FC236}">
                <a16:creationId xmlns:a16="http://schemas.microsoft.com/office/drawing/2014/main" id="{FFDFEF41-47D9-E0FA-9957-E7AFA30C6215}"/>
              </a:ext>
            </a:extLst>
          </p:cNvPr>
          <p:cNvSpPr>
            <a:spLocks noGrp="1"/>
          </p:cNvSpPr>
          <p:nvPr>
            <p:ph idx="1"/>
          </p:nvPr>
        </p:nvSpPr>
        <p:spPr>
          <a:xfrm>
            <a:off x="457199" y="1372791"/>
            <a:ext cx="8229600" cy="3394472"/>
          </a:xfrm>
        </p:spPr>
        <p:txBody>
          <a:bodyPr vert="horz" lIns="91440" tIns="45720" rIns="91440" bIns="45720" rtlCol="0" anchor="t">
            <a:normAutofit/>
          </a:bodyPr>
          <a:lstStyle/>
          <a:p>
            <a:pPr marL="0" indent="0" algn="ctr">
              <a:lnSpc>
                <a:spcPct val="113999"/>
              </a:lnSpc>
              <a:spcBef>
                <a:spcPts val="0"/>
              </a:spcBef>
              <a:buNone/>
              <a:defRPr/>
            </a:pPr>
            <a:r>
              <a:rPr lang="en-US" sz="3200" b="1" i="1">
                <a:solidFill>
                  <a:srgbClr val="000000"/>
                </a:solidFill>
                <a:latin typeface="Open Sans"/>
                <a:ea typeface="Open Sans"/>
                <a:cs typeface="Open Sans"/>
              </a:rPr>
              <a:t> 2024 Nominees</a:t>
            </a:r>
          </a:p>
          <a:p>
            <a:pPr marL="0" indent="0" algn="ctr">
              <a:lnSpc>
                <a:spcPct val="113999"/>
              </a:lnSpc>
              <a:spcBef>
                <a:spcPts val="0"/>
              </a:spcBef>
              <a:buNone/>
              <a:defRPr/>
            </a:pPr>
            <a:r>
              <a:rPr lang="en-US" sz="2800" i="1">
                <a:latin typeface="Open Sans"/>
                <a:ea typeface="Open Sans"/>
                <a:cs typeface="Open Sans"/>
              </a:rPr>
              <a:t>John Bauer, Editor, Everett (WA) Herald</a:t>
            </a:r>
          </a:p>
          <a:p>
            <a:pPr marL="0" indent="0" algn="ctr">
              <a:lnSpc>
                <a:spcPct val="113999"/>
              </a:lnSpc>
              <a:spcBef>
                <a:spcPts val="0"/>
              </a:spcBef>
              <a:buNone/>
              <a:defRPr/>
            </a:pPr>
            <a:r>
              <a:rPr lang="en-US" sz="2800" i="1">
                <a:latin typeface="Open Sans"/>
                <a:ea typeface="Open Sans"/>
                <a:cs typeface="Open Sans"/>
              </a:rPr>
              <a:t>Tiffany Tagbo, RESULTS Oklahoma co-leader &amp; Expert on Poverty</a:t>
            </a:r>
            <a:endParaRPr lang="en-US" sz="2800" i="1"/>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49</a:t>
            </a:fld>
            <a:endParaRPr lang="en-US"/>
          </a:p>
        </p:txBody>
      </p:sp>
    </p:spTree>
    <p:extLst>
      <p:ext uri="{BB962C8B-B14F-4D97-AF65-F5344CB8AC3E}">
        <p14:creationId xmlns:p14="http://schemas.microsoft.com/office/powerpoint/2010/main" val="287935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Global Poverty Campaigns</a:t>
            </a:r>
            <a:endParaRPr lang="en-US"/>
          </a:p>
        </p:txBody>
      </p:sp>
    </p:spTree>
    <p:extLst>
      <p:ext uri="{BB962C8B-B14F-4D97-AF65-F5344CB8AC3E}">
        <p14:creationId xmlns:p14="http://schemas.microsoft.com/office/powerpoint/2010/main" val="113543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F385E-2AC0-2B4A-ECD5-A03C710B4607}"/>
              </a:ext>
            </a:extLst>
          </p:cNvPr>
          <p:cNvSpPr>
            <a:spLocks noGrp="1"/>
          </p:cNvSpPr>
          <p:nvPr>
            <p:ph type="title"/>
          </p:nvPr>
        </p:nvSpPr>
        <p:spPr/>
        <p:txBody>
          <a:bodyPr/>
          <a:lstStyle/>
          <a:p>
            <a:r>
              <a:rPr lang="en-US"/>
              <a:t>Announcements</a:t>
            </a:r>
          </a:p>
        </p:txBody>
      </p:sp>
    </p:spTree>
    <p:extLst>
      <p:ext uri="{BB962C8B-B14F-4D97-AF65-F5344CB8AC3E}">
        <p14:creationId xmlns:p14="http://schemas.microsoft.com/office/powerpoint/2010/main" val="1898328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a vest smiling&#10;&#10;Description automatically generated">
            <a:extLst>
              <a:ext uri="{FF2B5EF4-FFF2-40B4-BE49-F238E27FC236}">
                <a16:creationId xmlns:a16="http://schemas.microsoft.com/office/drawing/2014/main" id="{A08F0112-17F8-3BC5-B303-A8D38B65886D}"/>
              </a:ext>
            </a:extLst>
          </p:cNvPr>
          <p:cNvPicPr>
            <a:picLocks noChangeAspect="1"/>
          </p:cNvPicPr>
          <p:nvPr/>
        </p:nvPicPr>
        <p:blipFill>
          <a:blip r:embed="rId2"/>
          <a:stretch>
            <a:fillRect/>
          </a:stretch>
        </p:blipFill>
        <p:spPr>
          <a:xfrm>
            <a:off x="1608571" y="1358289"/>
            <a:ext cx="2625574" cy="2632532"/>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234145" y="2559561"/>
            <a:ext cx="4038600" cy="1828801"/>
          </a:xfrm>
        </p:spPr>
        <p:txBody>
          <a:bodyPr vert="horz" lIns="91440" tIns="45720" rIns="91440" bIns="45720" rtlCol="0" anchor="t">
            <a:normAutofit/>
          </a:bodyPr>
          <a:lstStyle/>
          <a:p>
            <a:pPr marL="0" indent="0">
              <a:lnSpc>
                <a:spcPct val="114000"/>
              </a:lnSpc>
              <a:spcBef>
                <a:spcPts val="0"/>
              </a:spcBef>
              <a:buNone/>
            </a:pPr>
            <a:r>
              <a:rPr lang="en-US" sz="2000" b="1">
                <a:latin typeface="Open Sans"/>
                <a:ea typeface="Open Sans"/>
                <a:cs typeface="Open Sans"/>
              </a:rPr>
              <a:t>Lakeisha McVey</a:t>
            </a:r>
            <a:br>
              <a:rPr lang="en-US" sz="2000" b="1">
                <a:latin typeface="Open Sans"/>
              </a:rPr>
            </a:br>
            <a:r>
              <a:rPr lang="en-US" sz="2000">
                <a:latin typeface="Open Sans"/>
                <a:ea typeface="Open Sans"/>
                <a:cs typeface="Open Sans"/>
              </a:rPr>
              <a:t>Senior Manager,</a:t>
            </a:r>
          </a:p>
          <a:p>
            <a:pPr marL="0" indent="0">
              <a:lnSpc>
                <a:spcPct val="114000"/>
              </a:lnSpc>
              <a:spcBef>
                <a:spcPts val="0"/>
              </a:spcBef>
              <a:buNone/>
            </a:pPr>
            <a:r>
              <a:rPr lang="en-US" sz="2000">
                <a:latin typeface="Open Sans"/>
                <a:ea typeface="Open Sans"/>
                <a:cs typeface="Open Sans"/>
              </a:rPr>
              <a:t>Lived Experience Engagement</a:t>
            </a:r>
          </a:p>
          <a:p>
            <a:pPr marL="0" indent="0">
              <a:lnSpc>
                <a:spcPct val="114000"/>
              </a:lnSpc>
              <a:spcBef>
                <a:spcPts val="0"/>
              </a:spcBef>
              <a:buNone/>
            </a:pPr>
            <a:r>
              <a:rPr lang="en-US" sz="2000">
                <a:latin typeface="Open Sans"/>
                <a:ea typeface="Open Sans"/>
                <a:cs typeface="Open Sans"/>
                <a:hlinkClick r:id="rId3"/>
              </a:rPr>
              <a:t>lmcvey@results.org</a:t>
            </a:r>
            <a:r>
              <a:rPr lang="en-US" sz="2000">
                <a:latin typeface="Open Sans"/>
                <a:ea typeface="Open Sans"/>
                <a:cs typeface="Open Sans"/>
              </a:rPr>
              <a:t> </a:t>
            </a:r>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3498"/>
            <a:ext cx="7401491" cy="857250"/>
          </a:xfrm>
        </p:spPr>
        <p:txBody>
          <a:bodyPr/>
          <a:lstStyle/>
          <a:p>
            <a:r>
              <a:rPr lang="en-US">
                <a:solidFill>
                  <a:srgbClr val="D50032"/>
                </a:solidFill>
                <a:latin typeface="Open Sans"/>
                <a:ea typeface="Open Sans"/>
                <a:cs typeface="Open Sans"/>
              </a:rPr>
              <a:t>Closing Announcements</a:t>
            </a:r>
            <a:endParaRPr lang="en-US"/>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51</a:t>
            </a:fld>
            <a:endParaRPr lang="en-US"/>
          </a:p>
        </p:txBody>
      </p:sp>
    </p:spTree>
    <p:extLst>
      <p:ext uri="{BB962C8B-B14F-4D97-AF65-F5344CB8AC3E}">
        <p14:creationId xmlns:p14="http://schemas.microsoft.com/office/powerpoint/2010/main" val="2863259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871254" y="162779"/>
            <a:ext cx="7401491" cy="857250"/>
          </a:xfrm>
        </p:spPr>
        <p:txBody>
          <a:bodyPr/>
          <a:lstStyle/>
          <a:p>
            <a:r>
              <a:rPr lang="en-US">
                <a:solidFill>
                  <a:srgbClr val="D50032"/>
                </a:solidFill>
              </a:rPr>
              <a:t>Thank you for joining us!</a:t>
            </a:r>
          </a:p>
        </p:txBody>
      </p:sp>
      <p:sp>
        <p:nvSpPr>
          <p:cNvPr id="3" name="Content Placeholder 2">
            <a:extLst>
              <a:ext uri="{FF2B5EF4-FFF2-40B4-BE49-F238E27FC236}">
                <a16:creationId xmlns:a16="http://schemas.microsoft.com/office/drawing/2014/main" id="{FFDFEF41-47D9-E0FA-9957-E7AFA30C6215}"/>
              </a:ext>
            </a:extLst>
          </p:cNvPr>
          <p:cNvSpPr>
            <a:spLocks noGrp="1"/>
          </p:cNvSpPr>
          <p:nvPr>
            <p:ph idx="1"/>
          </p:nvPr>
        </p:nvSpPr>
        <p:spPr>
          <a:xfrm>
            <a:off x="457199" y="1372791"/>
            <a:ext cx="8229600" cy="3394472"/>
          </a:xfrm>
        </p:spPr>
        <p:txBody>
          <a:bodyPr>
            <a:norm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2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p>
          <a:p>
            <a:pPr marL="0" marR="0" lvl="0" indent="0" algn="ctr" defTabSz="457200" rtl="0" eaLnBrk="1" fontAlgn="auto" latinLnBrk="0" hangingPunct="1">
              <a:lnSpc>
                <a:spcPct val="114000"/>
              </a:lnSpc>
              <a:spcBef>
                <a:spcPts val="0"/>
              </a:spcBef>
              <a:spcAft>
                <a:spcPts val="0"/>
              </a:spcAft>
              <a:buClrTx/>
              <a:buSzTx/>
              <a:buFontTx/>
              <a:buNone/>
              <a:tabLst/>
              <a:defRPr/>
            </a:pPr>
            <a:endPar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the poll, please respond with the number of people in the room with you (including yourself).</a:t>
            </a:r>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52</a:t>
            </a:fld>
            <a:endParaRPr lang="en-US"/>
          </a:p>
        </p:txBody>
      </p:sp>
    </p:spTree>
    <p:extLst>
      <p:ext uri="{BB962C8B-B14F-4D97-AF65-F5344CB8AC3E}">
        <p14:creationId xmlns:p14="http://schemas.microsoft.com/office/powerpoint/2010/main" val="1923317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AA598-F09C-DF73-CA2B-9DAB7AB77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76DB6-6D3E-20E0-A192-CB490E872AF4}"/>
              </a:ext>
            </a:extLst>
          </p:cNvPr>
          <p:cNvSpPr>
            <a:spLocks noGrp="1"/>
          </p:cNvSpPr>
          <p:nvPr>
            <p:ph type="title"/>
          </p:nvPr>
        </p:nvSpPr>
        <p:spPr>
          <a:xfrm>
            <a:off x="871253" y="127429"/>
            <a:ext cx="7401491" cy="653607"/>
          </a:xfrm>
        </p:spPr>
        <p:txBody>
          <a:bodyPr>
            <a:normAutofit fontScale="90000"/>
          </a:bodyPr>
          <a:lstStyle/>
          <a:p>
            <a:br>
              <a:rPr lang="en-US">
                <a:solidFill>
                  <a:srgbClr val="D50032"/>
                </a:solidFill>
                <a:latin typeface="Open Sans"/>
                <a:ea typeface="Open Sans"/>
                <a:cs typeface="Open Sans"/>
              </a:rPr>
            </a:br>
            <a:r>
              <a:rPr lang="en-US" sz="3100">
                <a:solidFill>
                  <a:srgbClr val="D50032"/>
                </a:solidFill>
                <a:latin typeface="Open Sans"/>
                <a:ea typeface="Open Sans"/>
                <a:cs typeface="Open Sans"/>
              </a:rPr>
              <a:t>Motivational Interviewing </a:t>
            </a:r>
            <a:br>
              <a:rPr lang="en-US" sz="3100">
                <a:solidFill>
                  <a:srgbClr val="D50032"/>
                </a:solidFill>
                <a:latin typeface="Open Sans"/>
                <a:ea typeface="Open Sans"/>
                <a:cs typeface="Open Sans"/>
              </a:rPr>
            </a:br>
            <a:r>
              <a:rPr lang="en-US" sz="3100">
                <a:solidFill>
                  <a:srgbClr val="D50032"/>
                </a:solidFill>
                <a:latin typeface="Open Sans"/>
                <a:ea typeface="Open Sans"/>
                <a:cs typeface="Open Sans"/>
              </a:rPr>
              <a:t>series continues</a:t>
            </a:r>
            <a:endParaRPr lang="en-US">
              <a:solidFill>
                <a:srgbClr val="D50032"/>
              </a:solidFill>
              <a:latin typeface="Open Sans"/>
              <a:ea typeface="Open Sans"/>
              <a:cs typeface="Open Sans"/>
            </a:endParaRPr>
          </a:p>
        </p:txBody>
      </p:sp>
      <p:sp>
        <p:nvSpPr>
          <p:cNvPr id="3" name="Content Placeholder 2">
            <a:extLst>
              <a:ext uri="{FF2B5EF4-FFF2-40B4-BE49-F238E27FC236}">
                <a16:creationId xmlns:a16="http://schemas.microsoft.com/office/drawing/2014/main" id="{8776F125-5F2E-E5F8-1A19-BA59EBB6B3CB}"/>
              </a:ext>
            </a:extLst>
          </p:cNvPr>
          <p:cNvSpPr>
            <a:spLocks noGrp="1"/>
          </p:cNvSpPr>
          <p:nvPr>
            <p:ph idx="1"/>
          </p:nvPr>
        </p:nvSpPr>
        <p:spPr>
          <a:xfrm>
            <a:off x="201599" y="1294795"/>
            <a:ext cx="8740800" cy="3394472"/>
          </a:xfrm>
        </p:spPr>
        <p:txBody>
          <a:bodyPr vert="horz" lIns="91440" tIns="45720" rIns="91440" bIns="45720" rtlCol="0" anchor="t">
            <a:noAutofit/>
          </a:bodyPr>
          <a:lstStyle/>
          <a:p>
            <a:pPr marL="0" indent="0" algn="ctr">
              <a:lnSpc>
                <a:spcPct val="113999"/>
              </a:lnSpc>
              <a:spcBef>
                <a:spcPts val="0"/>
              </a:spcBef>
              <a:spcAft>
                <a:spcPts val="1200"/>
              </a:spcAft>
              <a:buNone/>
            </a:pPr>
            <a:r>
              <a:rPr lang="en-US" sz="2000" b="1">
                <a:solidFill>
                  <a:srgbClr val="000000"/>
                </a:solidFill>
                <a:latin typeface="Open Sans"/>
                <a:ea typeface="Open Sans"/>
                <a:cs typeface="Calibri"/>
              </a:rPr>
              <a:t>Wednesday, December 11, 8:00-9:00 p.m. ET</a:t>
            </a:r>
            <a:endParaRPr lang="en-US" sz="1800" b="1">
              <a:solidFill>
                <a:srgbClr val="000000"/>
              </a:solidFill>
              <a:latin typeface="Open Sans"/>
              <a:ea typeface="Open Sans"/>
              <a:cs typeface="Calibri"/>
            </a:endParaRPr>
          </a:p>
          <a:p>
            <a:pPr marL="0" indent="0">
              <a:lnSpc>
                <a:spcPct val="114000"/>
              </a:lnSpc>
              <a:spcBef>
                <a:spcPts val="0"/>
              </a:spcBef>
              <a:spcAft>
                <a:spcPts val="1200"/>
              </a:spcAft>
              <a:buNone/>
            </a:pPr>
            <a:r>
              <a:rPr lang="en-US" sz="2000">
                <a:solidFill>
                  <a:srgbClr val="141827"/>
                </a:solidFill>
                <a:latin typeface="Open Sans"/>
                <a:ea typeface="Open Sans"/>
                <a:cs typeface="Open Sans"/>
              </a:rPr>
              <a:t>Want to build bridges with lawmakers? Want to effectively talk to people who disagree with you? This is the series for you!</a:t>
            </a:r>
          </a:p>
          <a:p>
            <a:pPr marL="0" indent="0">
              <a:lnSpc>
                <a:spcPct val="114000"/>
              </a:lnSpc>
              <a:spcBef>
                <a:spcPts val="0"/>
              </a:spcBef>
              <a:spcAft>
                <a:spcPts val="600"/>
              </a:spcAft>
              <a:buNone/>
            </a:pPr>
            <a:r>
              <a:rPr lang="en-US" sz="2000">
                <a:solidFill>
                  <a:srgbClr val="141827"/>
                </a:solidFill>
                <a:latin typeface="Open Sans"/>
                <a:ea typeface="Open Sans"/>
                <a:cs typeface="Open Sans"/>
              </a:rPr>
              <a:t>We are thrilled to welcome back Dr. Dave Christian, Ph.D., P.C., who has trained in Motivational Interviewing (MI) for years. In six monthly sessions, you will gain skills using MI for effective dialogue with lawmakers you struggle to move into action. We're join us for this third session!</a:t>
            </a:r>
          </a:p>
          <a:p>
            <a:pPr algn="ctr">
              <a:buNone/>
            </a:pPr>
            <a:r>
              <a:rPr lang="en-US" sz="2000">
                <a:solidFill>
                  <a:srgbClr val="141827"/>
                </a:solidFill>
                <a:latin typeface="Open Sans"/>
                <a:ea typeface="Open Sans"/>
                <a:cs typeface="Open Sans"/>
              </a:rPr>
              <a:t> </a:t>
            </a:r>
            <a:r>
              <a:rPr lang="en-US" sz="2400">
                <a:solidFill>
                  <a:srgbClr val="D50032"/>
                </a:solidFill>
                <a:latin typeface="Open Sans"/>
                <a:ea typeface="Open Sans"/>
                <a:cs typeface="Open Sans"/>
                <a:hlinkClick r:id="rId2"/>
              </a:rPr>
              <a:t>Register today!</a:t>
            </a:r>
            <a:r>
              <a:rPr lang="en-US" sz="2400">
                <a:solidFill>
                  <a:srgbClr val="141827"/>
                </a:solidFill>
                <a:latin typeface="Open Sans"/>
                <a:ea typeface="Open Sans"/>
                <a:cs typeface="Open Sans"/>
              </a:rPr>
              <a:t>  </a:t>
            </a:r>
            <a:endParaRPr lang="en-US" sz="2400"/>
          </a:p>
          <a:p>
            <a:pPr marL="0" indent="0" algn="ctr">
              <a:lnSpc>
                <a:spcPct val="112999"/>
              </a:lnSpc>
              <a:spcBef>
                <a:spcPts val="0"/>
              </a:spcBef>
              <a:buNone/>
            </a:pPr>
            <a:endParaRPr lang="en-US" sz="2000">
              <a:solidFill>
                <a:srgbClr val="141827"/>
              </a:solidFill>
            </a:endParaRPr>
          </a:p>
        </p:txBody>
      </p:sp>
      <p:sp>
        <p:nvSpPr>
          <p:cNvPr id="4" name="Slide Number Placeholder 3">
            <a:extLst>
              <a:ext uri="{FF2B5EF4-FFF2-40B4-BE49-F238E27FC236}">
                <a16:creationId xmlns:a16="http://schemas.microsoft.com/office/drawing/2014/main" id="{1FB2CDFD-E113-329E-4EAB-576FC6BA7242}"/>
              </a:ext>
            </a:extLst>
          </p:cNvPr>
          <p:cNvSpPr>
            <a:spLocks noGrp="1"/>
          </p:cNvSpPr>
          <p:nvPr>
            <p:ph type="sldNum" sz="quarter" idx="12"/>
          </p:nvPr>
        </p:nvSpPr>
        <p:spPr/>
        <p:txBody>
          <a:bodyPr/>
          <a:lstStyle/>
          <a:p>
            <a:fld id="{307E6868-079E-1649-B8D1-459B42CE4DE3}" type="slidenum">
              <a:rPr lang="en-US" smtClean="0"/>
              <a:t>53</a:t>
            </a:fld>
            <a:endParaRPr lang="en-US"/>
          </a:p>
        </p:txBody>
      </p:sp>
    </p:spTree>
    <p:extLst>
      <p:ext uri="{BB962C8B-B14F-4D97-AF65-F5344CB8AC3E}">
        <p14:creationId xmlns:p14="http://schemas.microsoft.com/office/powerpoint/2010/main" val="258744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FE5B-F5EB-BD57-3FD8-6C6AE54F5DA3}"/>
              </a:ext>
            </a:extLst>
          </p:cNvPr>
          <p:cNvSpPr>
            <a:spLocks noGrp="1"/>
          </p:cNvSpPr>
          <p:nvPr>
            <p:ph type="title"/>
          </p:nvPr>
        </p:nvSpPr>
        <p:spPr>
          <a:xfrm>
            <a:off x="637200" y="169979"/>
            <a:ext cx="7401491" cy="857250"/>
          </a:xfrm>
        </p:spPr>
        <p:txBody>
          <a:bodyPr>
            <a:normAutofit fontScale="90000"/>
          </a:bodyPr>
          <a:lstStyle/>
          <a:p>
            <a:r>
              <a:rPr lang="en-US">
                <a:solidFill>
                  <a:srgbClr val="D50032"/>
                </a:solidFill>
                <a:latin typeface="Open Sans"/>
                <a:ea typeface="Open Sans"/>
                <a:cs typeface="Open Sans"/>
              </a:rPr>
              <a:t>Regional Coordinator Open House</a:t>
            </a:r>
            <a:endParaRPr lang="en-US">
              <a:solidFill>
                <a:srgbClr val="D50032"/>
              </a:solidFill>
            </a:endParaRPr>
          </a:p>
        </p:txBody>
      </p:sp>
      <p:sp>
        <p:nvSpPr>
          <p:cNvPr id="3" name="Content Placeholder 2">
            <a:extLst>
              <a:ext uri="{FF2B5EF4-FFF2-40B4-BE49-F238E27FC236}">
                <a16:creationId xmlns:a16="http://schemas.microsoft.com/office/drawing/2014/main" id="{70A7762D-8BA4-9F09-2668-99286A2D67AA}"/>
              </a:ext>
            </a:extLst>
          </p:cNvPr>
          <p:cNvSpPr>
            <a:spLocks noGrp="1"/>
          </p:cNvSpPr>
          <p:nvPr>
            <p:ph idx="1"/>
          </p:nvPr>
        </p:nvSpPr>
        <p:spPr>
          <a:xfrm>
            <a:off x="457200" y="1200010"/>
            <a:ext cx="8229600" cy="3394472"/>
          </a:xfrm>
        </p:spPr>
        <p:txBody>
          <a:bodyPr vert="horz" lIns="91440" tIns="45720" rIns="91440" bIns="45720" rtlCol="0" anchor="t">
            <a:normAutofit fontScale="77500" lnSpcReduction="20000"/>
          </a:bodyPr>
          <a:lstStyle/>
          <a:p>
            <a:pPr marL="0" indent="0" algn="ctr">
              <a:lnSpc>
                <a:spcPct val="134000"/>
              </a:lnSpc>
              <a:spcBef>
                <a:spcPts val="0"/>
              </a:spcBef>
              <a:spcAft>
                <a:spcPts val="1200"/>
              </a:spcAft>
              <a:buNone/>
            </a:pPr>
            <a:r>
              <a:rPr lang="en-US" sz="2300">
                <a:solidFill>
                  <a:srgbClr val="232333"/>
                </a:solidFill>
                <a:latin typeface="Open Sans"/>
                <a:ea typeface="Open Sans"/>
                <a:cs typeface="Open Sans"/>
              </a:rPr>
              <a:t>Regional Coordinators support our vibrant network of volunteers in creative and crucial ways. Curious about what volunteer Regional Coordinators do within the RESULTS network? </a:t>
            </a:r>
            <a:endParaRPr lang="en-US" sz="2300">
              <a:solidFill>
                <a:srgbClr val="000000"/>
              </a:solidFill>
            </a:endParaRPr>
          </a:p>
          <a:p>
            <a:pPr marL="0" indent="0" algn="ctr">
              <a:lnSpc>
                <a:spcPct val="134000"/>
              </a:lnSpc>
              <a:spcBef>
                <a:spcPts val="0"/>
              </a:spcBef>
              <a:spcAft>
                <a:spcPts val="1200"/>
              </a:spcAft>
              <a:buNone/>
            </a:pPr>
            <a:r>
              <a:rPr lang="en-US" sz="2300">
                <a:solidFill>
                  <a:srgbClr val="232333"/>
                </a:solidFill>
                <a:latin typeface="Open Sans"/>
                <a:ea typeface="Open Sans"/>
                <a:cs typeface="Open Sans"/>
              </a:rPr>
              <a:t>Come on along to this open house to meet many of our volunteer Regional Coordinators and hear more about this unique leadership opportunity within RESULTS. </a:t>
            </a:r>
            <a:endParaRPr lang="en-US" sz="2300"/>
          </a:p>
          <a:p>
            <a:pPr marL="0" indent="0" algn="ctr">
              <a:lnSpc>
                <a:spcPct val="113999"/>
              </a:lnSpc>
              <a:spcBef>
                <a:spcPts val="0"/>
              </a:spcBef>
              <a:spcAft>
                <a:spcPts val="1200"/>
              </a:spcAft>
              <a:buNone/>
            </a:pPr>
            <a:r>
              <a:rPr lang="en-US" b="1">
                <a:latin typeface="Open Sans"/>
                <a:ea typeface="Open Sans"/>
                <a:cs typeface="Segoe UI"/>
              </a:rPr>
              <a:t>Monday, December 9, 9:00 p.m. ET</a:t>
            </a:r>
          </a:p>
          <a:p>
            <a:pPr marL="0" indent="0" algn="ctr">
              <a:lnSpc>
                <a:spcPct val="113999"/>
              </a:lnSpc>
              <a:spcBef>
                <a:spcPts val="0"/>
              </a:spcBef>
              <a:spcAft>
                <a:spcPts val="1200"/>
              </a:spcAft>
              <a:buNone/>
            </a:pPr>
            <a:r>
              <a:rPr lang="en-US" sz="2400">
                <a:latin typeface="Open Sans"/>
                <a:ea typeface="Open Sans"/>
                <a:cs typeface="Segoe UI"/>
                <a:hlinkClick r:id="rId2"/>
              </a:rPr>
              <a:t>Registration today!</a:t>
            </a:r>
            <a:endParaRPr lang="en-US">
              <a:latin typeface="Open Sans"/>
              <a:ea typeface="Open Sans"/>
              <a:cs typeface="Open Sans"/>
            </a:endParaRPr>
          </a:p>
          <a:p>
            <a:pPr marL="0" indent="0">
              <a:buNone/>
            </a:pPr>
            <a:endParaRPr lang="en-US">
              <a:latin typeface="Open Sans"/>
              <a:ea typeface="Open Sans"/>
              <a:cs typeface="Open Sans"/>
            </a:endParaRPr>
          </a:p>
        </p:txBody>
      </p:sp>
      <p:sp>
        <p:nvSpPr>
          <p:cNvPr id="4" name="Slide Number Placeholder 3">
            <a:extLst>
              <a:ext uri="{FF2B5EF4-FFF2-40B4-BE49-F238E27FC236}">
                <a16:creationId xmlns:a16="http://schemas.microsoft.com/office/drawing/2014/main" id="{D407CEC8-506C-A41F-8F43-68253F503827}"/>
              </a:ext>
            </a:extLst>
          </p:cNvPr>
          <p:cNvSpPr>
            <a:spLocks noGrp="1"/>
          </p:cNvSpPr>
          <p:nvPr>
            <p:ph type="sldNum" sz="quarter" idx="12"/>
          </p:nvPr>
        </p:nvSpPr>
        <p:spPr/>
        <p:txBody>
          <a:bodyPr/>
          <a:lstStyle/>
          <a:p>
            <a:fld id="{307E6868-079E-1649-B8D1-459B42CE4DE3}" type="slidenum">
              <a:rPr lang="en-US" smtClean="0"/>
              <a:pPr/>
              <a:t>54</a:t>
            </a:fld>
            <a:endParaRPr lang="en-US"/>
          </a:p>
        </p:txBody>
      </p:sp>
    </p:spTree>
    <p:extLst>
      <p:ext uri="{BB962C8B-B14F-4D97-AF65-F5344CB8AC3E}">
        <p14:creationId xmlns:p14="http://schemas.microsoft.com/office/powerpoint/2010/main" val="3287367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AA598-F09C-DF73-CA2B-9DAB7AB77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76DB6-6D3E-20E0-A192-CB490E872AF4}"/>
              </a:ext>
            </a:extLst>
          </p:cNvPr>
          <p:cNvSpPr>
            <a:spLocks noGrp="1"/>
          </p:cNvSpPr>
          <p:nvPr>
            <p:ph type="title"/>
          </p:nvPr>
        </p:nvSpPr>
        <p:spPr>
          <a:xfrm>
            <a:off x="871254" y="102393"/>
            <a:ext cx="7401491" cy="653607"/>
          </a:xfrm>
        </p:spPr>
        <p:txBody>
          <a:bodyPr/>
          <a:lstStyle/>
          <a:p>
            <a:r>
              <a:rPr lang="en-US">
                <a:solidFill>
                  <a:srgbClr val="D50032"/>
                </a:solidFill>
                <a:latin typeface="Open Sans"/>
                <a:ea typeface="Open Sans"/>
                <a:cs typeface="Open Sans"/>
              </a:rPr>
              <a:t> </a:t>
            </a:r>
            <a:r>
              <a:rPr lang="en-US" sz="3200">
                <a:solidFill>
                  <a:srgbClr val="D50032"/>
                </a:solidFill>
                <a:latin typeface="Open Sans"/>
                <a:ea typeface="Open Sans"/>
                <a:cs typeface="Open Sans"/>
              </a:rPr>
              <a:t>Office Hours</a:t>
            </a:r>
          </a:p>
        </p:txBody>
      </p:sp>
      <p:sp>
        <p:nvSpPr>
          <p:cNvPr id="3" name="Content Placeholder 2">
            <a:extLst>
              <a:ext uri="{FF2B5EF4-FFF2-40B4-BE49-F238E27FC236}">
                <a16:creationId xmlns:a16="http://schemas.microsoft.com/office/drawing/2014/main" id="{8776F125-5F2E-E5F8-1A19-BA59EBB6B3CB}"/>
              </a:ext>
            </a:extLst>
          </p:cNvPr>
          <p:cNvSpPr>
            <a:spLocks noGrp="1"/>
          </p:cNvSpPr>
          <p:nvPr>
            <p:ph idx="1"/>
          </p:nvPr>
        </p:nvSpPr>
        <p:spPr>
          <a:xfrm>
            <a:off x="201599" y="1049995"/>
            <a:ext cx="8740800" cy="3394472"/>
          </a:xfrm>
        </p:spPr>
        <p:txBody>
          <a:bodyPr vert="horz" lIns="91440" tIns="45720" rIns="91440" bIns="45720" rtlCol="0" anchor="t">
            <a:noAutofit/>
          </a:bodyPr>
          <a:lstStyle/>
          <a:p>
            <a:pPr algn="ctr">
              <a:buNone/>
            </a:pPr>
            <a:r>
              <a:rPr lang="en-US" sz="2000" b="1">
                <a:latin typeface="Open Sans"/>
                <a:ea typeface="Open Sans"/>
                <a:cs typeface="Segoe UI"/>
              </a:rPr>
              <a:t>Outreach and Event Planning Office Hour</a:t>
            </a:r>
            <a:endParaRPr lang="en-US" sz="2000">
              <a:latin typeface="Open Sans"/>
              <a:ea typeface="Open Sans"/>
              <a:cs typeface="Segoe UI"/>
            </a:endParaRPr>
          </a:p>
          <a:p>
            <a:pPr algn="ctr">
              <a:buNone/>
            </a:pPr>
            <a:r>
              <a:rPr lang="en-US" sz="2000">
                <a:latin typeface="Open Sans"/>
                <a:ea typeface="Open Sans"/>
                <a:cs typeface="Segoe UI"/>
              </a:rPr>
              <a:t>Thursday, December 12, 2:00 p.m. - 3:00 p.m. ET</a:t>
            </a:r>
          </a:p>
          <a:p>
            <a:pPr algn="ctr">
              <a:buNone/>
            </a:pPr>
            <a:r>
              <a:rPr lang="en-US" sz="2000">
                <a:latin typeface="Open Sans"/>
                <a:ea typeface="Open Sans"/>
                <a:cs typeface="Segoe UI"/>
              </a:rPr>
              <a:t>Join via </a:t>
            </a:r>
            <a:r>
              <a:rPr lang="en-US" sz="2000">
                <a:latin typeface="Open Sans"/>
                <a:ea typeface="Open Sans"/>
                <a:cs typeface="Segoe UI"/>
                <a:hlinkClick r:id="rId2"/>
              </a:rPr>
              <a:t>https://results.zoom.us/j/94004748060</a:t>
            </a:r>
            <a:r>
              <a:rPr lang="en-US" sz="2000">
                <a:latin typeface="Open Sans"/>
                <a:ea typeface="Open Sans"/>
                <a:cs typeface="Segoe UI"/>
              </a:rPr>
              <a:t> </a:t>
            </a:r>
          </a:p>
          <a:p>
            <a:pPr algn="ctr">
              <a:buNone/>
            </a:pPr>
            <a:r>
              <a:rPr lang="en-US" sz="2000">
                <a:latin typeface="Open Sans"/>
                <a:ea typeface="Open Sans"/>
                <a:cs typeface="Segoe UI"/>
              </a:rPr>
              <a:t>or call (312) 626-6799, meeting ID 940 0474 8060.</a:t>
            </a:r>
            <a:endParaRPr lang="en-US"/>
          </a:p>
          <a:p>
            <a:pPr marL="0" indent="0" algn="ctr">
              <a:lnSpc>
                <a:spcPct val="112999"/>
              </a:lnSpc>
              <a:spcBef>
                <a:spcPts val="0"/>
              </a:spcBef>
              <a:buNone/>
            </a:pPr>
            <a:endParaRPr lang="en-US" sz="2000" b="1">
              <a:latin typeface="Open Sans"/>
              <a:ea typeface="Open Sans"/>
              <a:cs typeface="Open Sans"/>
            </a:endParaRPr>
          </a:p>
          <a:p>
            <a:pPr marL="0" indent="0" algn="ctr">
              <a:lnSpc>
                <a:spcPct val="112999"/>
              </a:lnSpc>
              <a:spcBef>
                <a:spcPts val="0"/>
              </a:spcBef>
              <a:buNone/>
            </a:pPr>
            <a:r>
              <a:rPr lang="en-US" sz="2000" b="1">
                <a:latin typeface="Open Sans"/>
                <a:ea typeface="Open Sans"/>
                <a:cs typeface="Open Sans"/>
              </a:rPr>
              <a:t>Media Office Hour </a:t>
            </a:r>
            <a:endParaRPr lang="en-US" sz="2000">
              <a:latin typeface="Open Sans"/>
              <a:ea typeface="Open Sans"/>
              <a:cs typeface="Open Sans"/>
            </a:endParaRPr>
          </a:p>
          <a:p>
            <a:pPr marL="0" indent="0" algn="ctr">
              <a:lnSpc>
                <a:spcPct val="113000"/>
              </a:lnSpc>
              <a:spcBef>
                <a:spcPts val="0"/>
              </a:spcBef>
              <a:buNone/>
            </a:pPr>
            <a:r>
              <a:rPr lang="en-US" sz="2000">
                <a:latin typeface="Open Sans"/>
                <a:ea typeface="Open Sans"/>
                <a:cs typeface="Open Sans"/>
              </a:rPr>
              <a:t>Wednesday, December 18, 2:00-3:00 p.m. ET</a:t>
            </a:r>
          </a:p>
          <a:p>
            <a:pPr marL="0" indent="0" algn="ctr">
              <a:lnSpc>
                <a:spcPct val="113000"/>
              </a:lnSpc>
              <a:spcBef>
                <a:spcPts val="0"/>
              </a:spcBef>
              <a:buNone/>
            </a:pPr>
            <a:r>
              <a:rPr lang="en-US" sz="2000">
                <a:latin typeface="Open Sans"/>
                <a:ea typeface="Open Sans"/>
                <a:cs typeface="Open Sans"/>
              </a:rPr>
              <a:t>Join at </a:t>
            </a:r>
            <a:r>
              <a:rPr lang="en-US" sz="2000">
                <a:latin typeface="Open Sans"/>
                <a:ea typeface="Open Sans"/>
                <a:cs typeface="Open Sans"/>
                <a:hlinkClick r:id="rId3"/>
              </a:rPr>
              <a:t>https://results.zoom.us/j/93668005494</a:t>
            </a:r>
            <a:r>
              <a:rPr lang="en-US" sz="2000">
                <a:latin typeface="Open Sans"/>
                <a:ea typeface="Open Sans"/>
                <a:cs typeface="Open Sans"/>
              </a:rPr>
              <a:t> </a:t>
            </a:r>
          </a:p>
          <a:p>
            <a:pPr marL="0" indent="0" algn="ctr">
              <a:lnSpc>
                <a:spcPct val="113000"/>
              </a:lnSpc>
              <a:spcBef>
                <a:spcPts val="0"/>
              </a:spcBef>
              <a:spcAft>
                <a:spcPts val="1200"/>
              </a:spcAft>
              <a:buNone/>
            </a:pPr>
            <a:r>
              <a:rPr lang="en-US" sz="2000">
                <a:latin typeface="Open Sans"/>
                <a:ea typeface="Open Sans"/>
                <a:cs typeface="Open Sans"/>
              </a:rPr>
              <a:t>or call (312) 626-6799, meeting ID 936 6800 5494. </a:t>
            </a:r>
          </a:p>
          <a:p>
            <a:pPr marL="0" indent="0" algn="ctr">
              <a:lnSpc>
                <a:spcPct val="112999"/>
              </a:lnSpc>
              <a:spcBef>
                <a:spcPts val="0"/>
              </a:spcBef>
              <a:spcAft>
                <a:spcPts val="1200"/>
              </a:spcAft>
              <a:buNone/>
            </a:pPr>
            <a:endParaRPr lang="en-US"/>
          </a:p>
        </p:txBody>
      </p:sp>
      <p:sp>
        <p:nvSpPr>
          <p:cNvPr id="4" name="Slide Number Placeholder 3">
            <a:extLst>
              <a:ext uri="{FF2B5EF4-FFF2-40B4-BE49-F238E27FC236}">
                <a16:creationId xmlns:a16="http://schemas.microsoft.com/office/drawing/2014/main" id="{1FB2CDFD-E113-329E-4EAB-576FC6BA7242}"/>
              </a:ext>
            </a:extLst>
          </p:cNvPr>
          <p:cNvSpPr>
            <a:spLocks noGrp="1"/>
          </p:cNvSpPr>
          <p:nvPr>
            <p:ph type="sldNum" sz="quarter" idx="12"/>
          </p:nvPr>
        </p:nvSpPr>
        <p:spPr/>
        <p:txBody>
          <a:bodyPr/>
          <a:lstStyle/>
          <a:p>
            <a:fld id="{307E6868-079E-1649-B8D1-459B42CE4DE3}" type="slidenum">
              <a:rPr lang="en-US" smtClean="0"/>
              <a:t>55</a:t>
            </a:fld>
            <a:endParaRPr lang="en-US"/>
          </a:p>
        </p:txBody>
      </p:sp>
    </p:spTree>
    <p:extLst>
      <p:ext uri="{BB962C8B-B14F-4D97-AF65-F5344CB8AC3E}">
        <p14:creationId xmlns:p14="http://schemas.microsoft.com/office/powerpoint/2010/main" val="2866974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AD45-5D48-EB00-772C-72982542D432}"/>
              </a:ext>
            </a:extLst>
          </p:cNvPr>
          <p:cNvSpPr>
            <a:spLocks noGrp="1"/>
          </p:cNvSpPr>
          <p:nvPr>
            <p:ph type="title"/>
          </p:nvPr>
        </p:nvSpPr>
        <p:spPr>
          <a:xfrm>
            <a:off x="871254" y="0"/>
            <a:ext cx="7401491" cy="857250"/>
          </a:xfrm>
        </p:spPr>
        <p:txBody>
          <a:bodyPr>
            <a:normAutofit/>
          </a:bodyPr>
          <a:lstStyle/>
          <a:p>
            <a:r>
              <a:rPr lang="en-US" sz="3200">
                <a:solidFill>
                  <a:srgbClr val="D50032"/>
                </a:solidFill>
                <a:latin typeface="Open Sans"/>
                <a:ea typeface="Open Sans"/>
                <a:cs typeface="Open Sans"/>
              </a:rPr>
              <a:t>Partnership Calls</a:t>
            </a:r>
            <a:endParaRPr lang="en-US" sz="3200">
              <a:solidFill>
                <a:srgbClr val="D50032"/>
              </a:solidFill>
            </a:endParaRPr>
          </a:p>
        </p:txBody>
      </p:sp>
      <p:sp>
        <p:nvSpPr>
          <p:cNvPr id="3" name="Content Placeholder 2">
            <a:extLst>
              <a:ext uri="{FF2B5EF4-FFF2-40B4-BE49-F238E27FC236}">
                <a16:creationId xmlns:a16="http://schemas.microsoft.com/office/drawing/2014/main" id="{0BB160CF-9C38-925A-4F75-D40B34EFCE8B}"/>
              </a:ext>
            </a:extLst>
          </p:cNvPr>
          <p:cNvSpPr>
            <a:spLocks noGrp="1"/>
          </p:cNvSpPr>
          <p:nvPr>
            <p:ph idx="1"/>
          </p:nvPr>
        </p:nvSpPr>
        <p:spPr>
          <a:xfrm>
            <a:off x="457200" y="1156253"/>
            <a:ext cx="8229600" cy="3394472"/>
          </a:xfrm>
        </p:spPr>
        <p:txBody>
          <a:bodyPr vert="horz" lIns="91440" tIns="45720" rIns="91440" bIns="45720" rtlCol="0" anchor="t">
            <a:noAutofit/>
          </a:bodyPr>
          <a:lstStyle/>
          <a:p>
            <a:pPr marL="0" indent="0" algn="ctr">
              <a:lnSpc>
                <a:spcPct val="113000"/>
              </a:lnSpc>
              <a:spcBef>
                <a:spcPts val="0"/>
              </a:spcBef>
              <a:buNone/>
            </a:pPr>
            <a:r>
              <a:rPr lang="en-US" sz="2400" b="1">
                <a:latin typeface="Open Sans"/>
                <a:ea typeface="Open Sans"/>
                <a:cs typeface="Segoe UI"/>
              </a:rPr>
              <a:t>Global Allies (Returned Peace Corps Volunteers) Webinar</a:t>
            </a:r>
            <a:endParaRPr lang="en-US" sz="2400" b="1">
              <a:cs typeface="Segoe UI"/>
            </a:endParaRPr>
          </a:p>
          <a:p>
            <a:pPr marL="0" indent="0" algn="ctr">
              <a:lnSpc>
                <a:spcPct val="112999"/>
              </a:lnSpc>
              <a:spcBef>
                <a:spcPts val="0"/>
              </a:spcBef>
              <a:buNone/>
            </a:pPr>
            <a:r>
              <a:rPr lang="en-US" sz="2400">
                <a:latin typeface="Open Sans"/>
                <a:ea typeface="Open Sans"/>
                <a:cs typeface="Open Sans"/>
              </a:rPr>
              <a:t>Thursday, December 12, 8:30 p.m. ET</a:t>
            </a:r>
            <a:endParaRPr lang="en-US">
              <a:ea typeface="Open Sans"/>
            </a:endParaRPr>
          </a:p>
          <a:p>
            <a:pPr marL="0" indent="0" algn="ctr">
              <a:lnSpc>
                <a:spcPct val="112999"/>
              </a:lnSpc>
              <a:spcBef>
                <a:spcPts val="0"/>
              </a:spcBef>
              <a:buNone/>
            </a:pPr>
            <a:r>
              <a:rPr lang="en-US" sz="2400">
                <a:latin typeface="Open Sans"/>
                <a:ea typeface="Open Sans"/>
                <a:cs typeface="Open Sans"/>
                <a:hlinkClick r:id="rId2"/>
              </a:rPr>
              <a:t>Click for more details</a:t>
            </a:r>
            <a:r>
              <a:rPr lang="en-US" sz="2400">
                <a:latin typeface="Open Sans"/>
                <a:ea typeface="Open Sans"/>
                <a:cs typeface="Open Sans"/>
              </a:rPr>
              <a:t>.</a:t>
            </a:r>
          </a:p>
          <a:p>
            <a:pPr marL="0" indent="0" algn="ctr">
              <a:lnSpc>
                <a:spcPct val="112999"/>
              </a:lnSpc>
              <a:spcBef>
                <a:spcPts val="0"/>
              </a:spcBef>
              <a:buNone/>
            </a:pPr>
            <a:endParaRPr lang="en-US" sz="2400" b="1">
              <a:cs typeface="Segoe UI"/>
            </a:endParaRPr>
          </a:p>
          <a:p>
            <a:pPr marL="0" indent="0" algn="ctr">
              <a:lnSpc>
                <a:spcPct val="112999"/>
              </a:lnSpc>
              <a:spcBef>
                <a:spcPts val="0"/>
              </a:spcBef>
              <a:buNone/>
            </a:pPr>
            <a:r>
              <a:rPr lang="en-US" sz="2400" b="1">
                <a:latin typeface="Open Sans"/>
                <a:ea typeface="Open Sans"/>
                <a:cs typeface="Open Sans"/>
              </a:rPr>
              <a:t>Together Women Rise Partnership Webinar</a:t>
            </a:r>
            <a:endParaRPr lang="en-US" sz="2400">
              <a:latin typeface="Open Sans"/>
              <a:ea typeface="Open Sans"/>
              <a:cs typeface="Open Sans"/>
            </a:endParaRPr>
          </a:p>
          <a:p>
            <a:pPr marL="0" indent="0" algn="ctr">
              <a:lnSpc>
                <a:spcPct val="112999"/>
              </a:lnSpc>
              <a:spcBef>
                <a:spcPts val="0"/>
              </a:spcBef>
              <a:buNone/>
            </a:pPr>
            <a:r>
              <a:rPr lang="en-US" sz="2400">
                <a:latin typeface="Open Sans"/>
                <a:ea typeface="Open Sans"/>
                <a:cs typeface="Open Sans"/>
              </a:rPr>
              <a:t>Tuesday, December 17, 8:30 p.m. ET</a:t>
            </a:r>
          </a:p>
          <a:p>
            <a:pPr marL="0" indent="0" algn="ctr">
              <a:lnSpc>
                <a:spcPct val="113999"/>
              </a:lnSpc>
              <a:spcBef>
                <a:spcPts val="0"/>
              </a:spcBef>
              <a:spcAft>
                <a:spcPts val="1200"/>
              </a:spcAft>
              <a:buNone/>
            </a:pPr>
            <a:r>
              <a:rPr lang="en-US" sz="2400">
                <a:latin typeface="Open Sans"/>
                <a:ea typeface="Open Sans"/>
                <a:cs typeface="Open Sans"/>
                <a:hlinkClick r:id="rId3"/>
              </a:rPr>
              <a:t>Click to learn more</a:t>
            </a:r>
            <a:r>
              <a:rPr lang="en-US" sz="2400">
                <a:latin typeface="Open Sans"/>
                <a:ea typeface="Open Sans"/>
                <a:cs typeface="Open Sans"/>
              </a:rPr>
              <a:t>.</a:t>
            </a:r>
          </a:p>
        </p:txBody>
      </p:sp>
      <p:sp>
        <p:nvSpPr>
          <p:cNvPr id="4" name="Slide Number Placeholder 3">
            <a:extLst>
              <a:ext uri="{FF2B5EF4-FFF2-40B4-BE49-F238E27FC236}">
                <a16:creationId xmlns:a16="http://schemas.microsoft.com/office/drawing/2014/main" id="{564B4D42-6B57-993B-0140-3F4AE4C50906}"/>
              </a:ext>
            </a:extLst>
          </p:cNvPr>
          <p:cNvSpPr>
            <a:spLocks noGrp="1"/>
          </p:cNvSpPr>
          <p:nvPr>
            <p:ph type="sldNum" sz="quarter" idx="12"/>
          </p:nvPr>
        </p:nvSpPr>
        <p:spPr/>
        <p:txBody>
          <a:bodyPr/>
          <a:lstStyle/>
          <a:p>
            <a:fld id="{307E6868-079E-1649-B8D1-459B42CE4DE3}" type="slidenum">
              <a:rPr lang="en-US" smtClean="0"/>
              <a:t>56</a:t>
            </a:fld>
            <a:endParaRPr lang="en-US"/>
          </a:p>
        </p:txBody>
      </p:sp>
    </p:spTree>
    <p:extLst>
      <p:ext uri="{BB962C8B-B14F-4D97-AF65-F5344CB8AC3E}">
        <p14:creationId xmlns:p14="http://schemas.microsoft.com/office/powerpoint/2010/main" val="26007898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71254" y="0"/>
            <a:ext cx="7401491" cy="857250"/>
          </a:xfrm>
        </p:spPr>
        <p:txBody>
          <a:bodyPr>
            <a:normAutofit/>
          </a:bodyPr>
          <a:lstStyle/>
          <a:p>
            <a:r>
              <a:rPr lang="en-US" sz="3200">
                <a:solidFill>
                  <a:srgbClr val="D50032"/>
                </a:solidFill>
                <a:latin typeface="Open Sans"/>
                <a:ea typeface="Open Sans"/>
                <a:cs typeface="Open Sans"/>
              </a:rPr>
              <a:t>Monthly Support Calls</a:t>
            </a:r>
            <a:endParaRPr lang="en-US" sz="3200">
              <a:solidFill>
                <a:srgbClr val="D50032"/>
              </a:solidFill>
            </a:endParaRPr>
          </a:p>
        </p:txBody>
      </p:sp>
      <p:sp>
        <p:nvSpPr>
          <p:cNvPr id="3" name="Content Placeholder 2">
            <a:extLst>
              <a:ext uri="{FF2B5EF4-FFF2-40B4-BE49-F238E27FC236}">
                <a16:creationId xmlns:a16="http://schemas.microsoft.com/office/drawing/2014/main" id="{71370B6C-FA83-D90F-6154-B339BF1DB15C}"/>
              </a:ext>
            </a:extLst>
          </p:cNvPr>
          <p:cNvSpPr>
            <a:spLocks noGrp="1"/>
          </p:cNvSpPr>
          <p:nvPr>
            <p:ph idx="1"/>
          </p:nvPr>
        </p:nvSpPr>
        <p:spPr>
          <a:xfrm>
            <a:off x="313200" y="950850"/>
            <a:ext cx="8229600" cy="3394472"/>
          </a:xfrm>
        </p:spPr>
        <p:txBody>
          <a:bodyPr vert="horz" lIns="91440" tIns="45720" rIns="91440" bIns="45720" rtlCol="0" anchor="t">
            <a:noAutofit/>
          </a:bodyPr>
          <a:lstStyle/>
          <a:p>
            <a:pPr marL="0" indent="0" algn="ctr">
              <a:lnSpc>
                <a:spcPct val="113999"/>
              </a:lnSpc>
              <a:spcBef>
                <a:spcPts val="0"/>
              </a:spcBef>
              <a:buNone/>
            </a:pPr>
            <a:r>
              <a:rPr lang="en-US" sz="2000" b="1">
                <a:latin typeface="Open Sans"/>
                <a:ea typeface="Open Sans"/>
                <a:cs typeface="Open Sans"/>
              </a:rPr>
              <a:t>U.S. Poverty Free Agents</a:t>
            </a:r>
            <a:endParaRPr lang="en-US" sz="2000">
              <a:latin typeface="Open Sans"/>
              <a:ea typeface="Open Sans"/>
              <a:cs typeface="Open Sans"/>
            </a:endParaRPr>
          </a:p>
          <a:p>
            <a:pPr marL="0" indent="0" algn="ctr">
              <a:lnSpc>
                <a:spcPct val="113999"/>
              </a:lnSpc>
              <a:spcBef>
                <a:spcPts val="0"/>
              </a:spcBef>
              <a:buNone/>
            </a:pPr>
            <a:r>
              <a:rPr lang="en-US" sz="2000">
                <a:latin typeface="Open Sans"/>
                <a:ea typeface="Open Sans"/>
                <a:cs typeface="Open Sans"/>
              </a:rPr>
              <a:t>Tuesday, December 17, 1:00 p.m. and 8:00 p.m. ET</a:t>
            </a:r>
          </a:p>
          <a:p>
            <a:pPr marL="0" indent="0" algn="ctr">
              <a:lnSpc>
                <a:spcPct val="113999"/>
              </a:lnSpc>
              <a:spcBef>
                <a:spcPts val="0"/>
              </a:spcBef>
              <a:spcAft>
                <a:spcPts val="1200"/>
              </a:spcAft>
              <a:buNone/>
            </a:pPr>
            <a:r>
              <a:rPr lang="en-US" sz="2000">
                <a:latin typeface="Open Sans"/>
                <a:ea typeface="Open Sans"/>
                <a:cs typeface="Open Sans"/>
              </a:rPr>
              <a:t>Contact Jos Linn at </a:t>
            </a:r>
            <a:r>
              <a:rPr lang="en-US" sz="2000">
                <a:latin typeface="Open Sans"/>
                <a:ea typeface="Open Sans"/>
                <a:cs typeface="Open Sans"/>
                <a:hlinkClick r:id="rId2"/>
              </a:rPr>
              <a:t>jlinn@results.org</a:t>
            </a:r>
            <a:r>
              <a:rPr lang="en-US" sz="2000">
                <a:latin typeface="Open Sans"/>
                <a:ea typeface="Open Sans"/>
                <a:cs typeface="Open Sans"/>
              </a:rPr>
              <a:t> for information.</a:t>
            </a:r>
          </a:p>
          <a:p>
            <a:pPr marL="0" marR="0" lvl="0" indent="0" algn="ctr" defTabSz="457200" rtl="0" eaLnBrk="1" fontAlgn="auto" latinLnBrk="0" hangingPunct="1">
              <a:lnSpc>
                <a:spcPct val="113999"/>
              </a:lnSpc>
              <a:spcBef>
                <a:spcPts val="0"/>
              </a:spcBef>
              <a:spcAft>
                <a:spcPts val="0"/>
              </a:spcAft>
              <a:buClrTx/>
              <a:buSzTx/>
              <a:buFont typeface="Arial"/>
              <a:buNone/>
              <a:tabLst/>
              <a:defRPr/>
            </a:pPr>
            <a:endParaRPr lang="en-US" sz="2000" b="1">
              <a:solidFill>
                <a:prstClr val="black"/>
              </a:solidFill>
              <a:latin typeface="Open Sans"/>
              <a:ea typeface="Open Sans"/>
              <a:cs typeface="Open Sans"/>
            </a:endParaRPr>
          </a:p>
          <a:p>
            <a:pPr marL="0" indent="0" algn="ctr">
              <a:lnSpc>
                <a:spcPct val="113999"/>
              </a:lnSpc>
              <a:spcBef>
                <a:spcPts val="0"/>
              </a:spcBef>
              <a:buNone/>
            </a:pPr>
            <a:r>
              <a:rPr lang="en-US" sz="2000" b="1">
                <a:latin typeface="Open Sans"/>
                <a:ea typeface="Open Sans"/>
                <a:cs typeface="Segoe UI"/>
              </a:rPr>
              <a:t>Global Poverty Free Agents</a:t>
            </a:r>
            <a:endParaRPr lang="en-US" sz="2000">
              <a:latin typeface="Open Sans"/>
              <a:ea typeface="Open Sans"/>
              <a:cs typeface="Segoe UI"/>
            </a:endParaRPr>
          </a:p>
          <a:p>
            <a:pPr marL="0" indent="0" algn="ctr">
              <a:lnSpc>
                <a:spcPct val="113999"/>
              </a:lnSpc>
              <a:spcBef>
                <a:spcPts val="0"/>
              </a:spcBef>
              <a:buNone/>
            </a:pPr>
            <a:r>
              <a:rPr lang="en-US" sz="2000">
                <a:latin typeface="Open Sans"/>
                <a:ea typeface="Open Sans"/>
                <a:cs typeface="Segoe UI"/>
              </a:rPr>
              <a:t>Monday, December 9, 7:00 p.m. ET</a:t>
            </a:r>
          </a:p>
          <a:p>
            <a:pPr marL="0" indent="0" algn="ctr">
              <a:lnSpc>
                <a:spcPct val="113999"/>
              </a:lnSpc>
              <a:spcBef>
                <a:spcPts val="0"/>
              </a:spcBef>
              <a:buNone/>
            </a:pPr>
            <a:r>
              <a:rPr lang="en-US" sz="2000">
                <a:latin typeface="Open Sans"/>
                <a:ea typeface="Open Sans"/>
                <a:cs typeface="Segoe UI"/>
              </a:rPr>
              <a:t>Contact Lisa Marchal at </a:t>
            </a:r>
            <a:r>
              <a:rPr lang="en-US" sz="2000">
                <a:latin typeface="Open Sans"/>
                <a:ea typeface="Open Sans"/>
                <a:cs typeface="Segoe UI"/>
                <a:hlinkClick r:id="rId3"/>
              </a:rPr>
              <a:t>lmarchal@results.org</a:t>
            </a:r>
            <a:r>
              <a:rPr lang="en-US" sz="2000">
                <a:latin typeface="Open Sans"/>
                <a:ea typeface="Open Sans"/>
                <a:cs typeface="Segoe UI"/>
              </a:rPr>
              <a:t> for information.</a:t>
            </a:r>
            <a:endParaRPr lang="en-US" sz="2000">
              <a:latin typeface="Open Sans"/>
            </a:endParaRPr>
          </a:p>
          <a:p>
            <a:pPr marL="0" indent="0" algn="ctr">
              <a:lnSpc>
                <a:spcPct val="113999"/>
              </a:lnSpc>
              <a:spcBef>
                <a:spcPts val="0"/>
              </a:spcBef>
              <a:buNone/>
            </a:pPr>
            <a:endParaRPr lang="en-US" sz="1900">
              <a:latin typeface="Open Sans"/>
              <a:ea typeface="Open Sans"/>
              <a:cs typeface="Open Sans"/>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57</a:t>
            </a:fld>
            <a:endParaRPr lang="en-US"/>
          </a:p>
        </p:txBody>
      </p:sp>
    </p:spTree>
    <p:extLst>
      <p:ext uri="{BB962C8B-B14F-4D97-AF65-F5344CB8AC3E}">
        <p14:creationId xmlns:p14="http://schemas.microsoft.com/office/powerpoint/2010/main" val="2998749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1731027" y="102393"/>
            <a:ext cx="5681946" cy="857250"/>
          </a:xfrm>
        </p:spPr>
        <p:txBody>
          <a:bodyPr>
            <a:normAutofit/>
          </a:bodyPr>
          <a:lstStyle/>
          <a:p>
            <a:r>
              <a:rPr lang="en-US" sz="2400">
                <a:solidFill>
                  <a:schemeClr val="tx1"/>
                </a:solidFill>
                <a:latin typeface="Open Sans"/>
                <a:ea typeface="Open Sans"/>
                <a:cs typeface="Open Sans"/>
              </a:rPr>
              <a:t>Let us know the amazing things you are doing?</a:t>
            </a:r>
            <a:endParaRPr lang="en-US" sz="2400">
              <a:solidFill>
                <a:schemeClr val="tx1"/>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58</a:t>
            </a:fld>
            <a:endParaRPr lang="en-US"/>
          </a:p>
        </p:txBody>
      </p:sp>
      <p:pic>
        <p:nvPicPr>
          <p:cNvPr id="8" name="Picture 7">
            <a:extLst>
              <a:ext uri="{FF2B5EF4-FFF2-40B4-BE49-F238E27FC236}">
                <a16:creationId xmlns:a16="http://schemas.microsoft.com/office/drawing/2014/main" id="{218EDEA3-0CCE-C8B7-205F-A1C97D1375D3}"/>
              </a:ext>
            </a:extLst>
          </p:cNvPr>
          <p:cNvPicPr>
            <a:picLocks noChangeAspect="1"/>
          </p:cNvPicPr>
          <p:nvPr/>
        </p:nvPicPr>
        <p:blipFill>
          <a:blip r:embed="rId2"/>
          <a:stretch>
            <a:fillRect/>
          </a:stretch>
        </p:blipFill>
        <p:spPr>
          <a:xfrm>
            <a:off x="669600" y="1197769"/>
            <a:ext cx="7811474" cy="2970077"/>
          </a:xfrm>
          <a:prstGeom prst="rect">
            <a:avLst/>
          </a:prstGeom>
        </p:spPr>
      </p:pic>
      <p:sp>
        <p:nvSpPr>
          <p:cNvPr id="10" name="TextBox 9">
            <a:extLst>
              <a:ext uri="{FF2B5EF4-FFF2-40B4-BE49-F238E27FC236}">
                <a16:creationId xmlns:a16="http://schemas.microsoft.com/office/drawing/2014/main" id="{DED650BB-26A8-7DF7-8EB1-B8A6B7AD06D8}"/>
              </a:ext>
            </a:extLst>
          </p:cNvPr>
          <p:cNvSpPr txBox="1"/>
          <p:nvPr/>
        </p:nvSpPr>
        <p:spPr>
          <a:xfrm>
            <a:off x="1474463" y="4405972"/>
            <a:ext cx="6195074" cy="338554"/>
          </a:xfrm>
          <a:prstGeom prst="rect">
            <a:avLst/>
          </a:prstGeom>
          <a:noFill/>
        </p:spPr>
        <p:txBody>
          <a:bodyPr wrap="square">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hlinkClick r:id="rId3"/>
              </a:rPr>
              <a:t>https://results.org/volunteers/reporting-your-advocacy-actions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487921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CC96CD-8004-E62D-5ED1-F0211122FDC9}"/>
              </a:ext>
            </a:extLst>
          </p:cNvPr>
          <p:cNvSpPr txBox="1"/>
          <p:nvPr/>
        </p:nvSpPr>
        <p:spPr>
          <a:xfrm>
            <a:off x="2282398" y="4582597"/>
            <a:ext cx="4579200" cy="369332"/>
          </a:xfrm>
          <a:prstGeom prst="rect">
            <a:avLst/>
          </a:prstGeom>
          <a:noFill/>
        </p:spPr>
        <p:txBody>
          <a:bodyPr wrap="square">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hlinkClick r:id="rId2"/>
              </a:rPr>
              <a:t>results.org/events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C214306F-6E9A-E98A-7BC7-DBB8FDB19DFB}"/>
              </a:ext>
            </a:extLst>
          </p:cNvPr>
          <p:cNvSpPr>
            <a:spLocks noGrp="1"/>
          </p:cNvSpPr>
          <p:nvPr>
            <p:ph type="title"/>
          </p:nvPr>
        </p:nvSpPr>
        <p:spPr>
          <a:xfrm>
            <a:off x="871254" y="92624"/>
            <a:ext cx="7401491" cy="693660"/>
          </a:xfrm>
        </p:spPr>
        <p:txBody>
          <a:bodyPr>
            <a:normAutofit/>
          </a:bodyPr>
          <a:lstStyle/>
          <a:p>
            <a:r>
              <a:rPr lang="en-US" sz="3200">
                <a:solidFill>
                  <a:srgbClr val="D50032"/>
                </a:solidFill>
              </a:rPr>
              <a:t>Find events</a:t>
            </a:r>
          </a:p>
        </p:txBody>
      </p:sp>
      <p:sp>
        <p:nvSpPr>
          <p:cNvPr id="3" name="Slide Number Placeholder 2">
            <a:extLst>
              <a:ext uri="{FF2B5EF4-FFF2-40B4-BE49-F238E27FC236}">
                <a16:creationId xmlns:a16="http://schemas.microsoft.com/office/drawing/2014/main" id="{DF42AD57-2A84-C108-451B-BCEFD7395D10}"/>
              </a:ext>
            </a:extLst>
          </p:cNvPr>
          <p:cNvSpPr>
            <a:spLocks noGrp="1"/>
          </p:cNvSpPr>
          <p:nvPr>
            <p:ph type="sldNum" sz="quarter" idx="12"/>
          </p:nvPr>
        </p:nvSpPr>
        <p:spPr/>
        <p:txBody>
          <a:bodyPr/>
          <a:lstStyle/>
          <a:p>
            <a:fld id="{307E6868-079E-1649-B8D1-459B42CE4DE3}" type="slidenum">
              <a:rPr lang="en-US" smtClean="0"/>
              <a:t>59</a:t>
            </a:fld>
            <a:endParaRPr lang="en-US"/>
          </a:p>
        </p:txBody>
      </p:sp>
      <p:pic>
        <p:nvPicPr>
          <p:cNvPr id="9" name="Picture 8">
            <a:extLst>
              <a:ext uri="{FF2B5EF4-FFF2-40B4-BE49-F238E27FC236}">
                <a16:creationId xmlns:a16="http://schemas.microsoft.com/office/drawing/2014/main" id="{A5ACC44B-4145-5BC9-E207-A2765A3574B0}"/>
              </a:ext>
            </a:extLst>
          </p:cNvPr>
          <p:cNvPicPr>
            <a:picLocks noChangeAspect="1"/>
          </p:cNvPicPr>
          <p:nvPr/>
        </p:nvPicPr>
        <p:blipFill>
          <a:blip r:embed="rId3"/>
          <a:stretch>
            <a:fillRect/>
          </a:stretch>
        </p:blipFill>
        <p:spPr>
          <a:xfrm>
            <a:off x="1909768" y="786284"/>
            <a:ext cx="5324460" cy="3696404"/>
          </a:xfrm>
          <a:prstGeom prst="rect">
            <a:avLst/>
          </a:prstGeom>
        </p:spPr>
      </p:pic>
      <p:sp>
        <p:nvSpPr>
          <p:cNvPr id="10" name="Oval 9">
            <a:extLst>
              <a:ext uri="{FF2B5EF4-FFF2-40B4-BE49-F238E27FC236}">
                <a16:creationId xmlns:a16="http://schemas.microsoft.com/office/drawing/2014/main" id="{B389225C-7788-E4BB-4EA2-7BD89C9E2428}"/>
              </a:ext>
              <a:ext uri="{C183D7F6-B498-43B3-948B-1728B52AA6E4}">
                <adec:decorative xmlns:adec="http://schemas.microsoft.com/office/drawing/2017/decorative" val="1"/>
              </a:ext>
            </a:extLst>
          </p:cNvPr>
          <p:cNvSpPr/>
          <p:nvPr/>
        </p:nvSpPr>
        <p:spPr>
          <a:xfrm rot="16200000">
            <a:off x="5077238" y="466484"/>
            <a:ext cx="316619" cy="85189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38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718854" y="164216"/>
            <a:ext cx="7401491" cy="857250"/>
          </a:xfrm>
        </p:spPr>
        <p:txBody>
          <a:bodyPr/>
          <a:lstStyle/>
          <a:p>
            <a:r>
              <a:rPr lang="en-US">
                <a:solidFill>
                  <a:srgbClr val="D50032"/>
                </a:solidFill>
                <a:latin typeface="Open Sans"/>
                <a:ea typeface="Open Sans"/>
                <a:cs typeface="Open Sans"/>
              </a:rPr>
              <a:t>Global Campaign Updates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6</a:t>
            </a:fld>
            <a:endParaRPr lang="en-US"/>
          </a:p>
        </p:txBody>
      </p:sp>
      <p:sp>
        <p:nvSpPr>
          <p:cNvPr id="2" name="Title 1">
            <a:extLst>
              <a:ext uri="{FF2B5EF4-FFF2-40B4-BE49-F238E27FC236}">
                <a16:creationId xmlns:a16="http://schemas.microsoft.com/office/drawing/2014/main" id="{843B5F2B-F512-FDD9-A737-D3CC474DBEFA}"/>
              </a:ext>
            </a:extLst>
          </p:cNvPr>
          <p:cNvSpPr>
            <a:spLocks noGrp="1"/>
          </p:cNvSpPr>
          <p:nvPr/>
        </p:nvSpPr>
        <p:spPr>
          <a:xfrm>
            <a:off x="4344665" y="2573447"/>
            <a:ext cx="3297600" cy="131230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570" algn="l">
              <a:lnSpc>
                <a:spcPct val="114000"/>
              </a:lnSpc>
            </a:pPr>
            <a:br>
              <a:rPr lang="en-US" sz="1600">
                <a:latin typeface="Open Sans"/>
              </a:rPr>
            </a:br>
            <a:r>
              <a:rPr lang="en-US" sz="2000" b="1">
                <a:latin typeface="Open Sans"/>
                <a:ea typeface="Open Sans"/>
                <a:cs typeface="Open Sans"/>
              </a:rPr>
              <a:t>Crickett Nicovich</a:t>
            </a:r>
            <a:br>
              <a:rPr lang="en-US" sz="2000" b="1">
                <a:latin typeface="Open Sans"/>
              </a:rPr>
            </a:br>
            <a:r>
              <a:rPr lang="en-US" sz="2000">
                <a:latin typeface="Open Sans"/>
                <a:ea typeface="Open Sans"/>
                <a:cs typeface="Open Sans"/>
              </a:rPr>
              <a:t>Director, Policy and Government Affairs</a:t>
            </a:r>
          </a:p>
          <a:p>
            <a:pPr marL="115570" algn="l">
              <a:lnSpc>
                <a:spcPct val="113999"/>
              </a:lnSpc>
            </a:pPr>
            <a:r>
              <a:rPr lang="en-US" sz="2000">
                <a:latin typeface="Open Sans"/>
                <a:ea typeface="Open Sans"/>
                <a:cs typeface="Open Sans"/>
                <a:hlinkClick r:id="rId3"/>
              </a:rPr>
              <a:t>cnicovich@results.org</a:t>
            </a:r>
            <a:endParaRPr lang="en-US" sz="2000">
              <a:latin typeface="Open Sans"/>
              <a:ea typeface="Open Sans"/>
              <a:cs typeface="Open Sans"/>
            </a:endParaRPr>
          </a:p>
        </p:txBody>
      </p:sp>
      <p:sp>
        <p:nvSpPr>
          <p:cNvPr id="5"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A53D8A26-FAA4-4FD0-7950-CC8257A83328}"/>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person in a green shirt&#10;&#10;Description automatically generated">
            <a:extLst>
              <a:ext uri="{FF2B5EF4-FFF2-40B4-BE49-F238E27FC236}">
                <a16:creationId xmlns:a16="http://schemas.microsoft.com/office/drawing/2014/main" id="{CD30E17A-EB5E-B001-06F7-BA335971D0C7}"/>
              </a:ext>
            </a:extLst>
          </p:cNvPr>
          <p:cNvPicPr>
            <a:picLocks noChangeAspect="1"/>
          </p:cNvPicPr>
          <p:nvPr/>
        </p:nvPicPr>
        <p:blipFill>
          <a:blip r:embed="rId4"/>
          <a:stretch>
            <a:fillRect/>
          </a:stretch>
        </p:blipFill>
        <p:spPr>
          <a:xfrm>
            <a:off x="1812315" y="1421424"/>
            <a:ext cx="2603255" cy="2615711"/>
          </a:xfrm>
          <a:prstGeom prst="rect">
            <a:avLst/>
          </a:prstGeom>
        </p:spPr>
      </p:pic>
    </p:spTree>
    <p:extLst>
      <p:ext uri="{BB962C8B-B14F-4D97-AF65-F5344CB8AC3E}">
        <p14:creationId xmlns:p14="http://schemas.microsoft.com/office/powerpoint/2010/main" val="3382020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0DF0C4-DDF7-BD13-0481-30ADCE380F55}"/>
              </a:ext>
            </a:extLst>
          </p:cNvPr>
          <p:cNvSpPr txBox="1"/>
          <p:nvPr/>
        </p:nvSpPr>
        <p:spPr>
          <a:xfrm>
            <a:off x="2554808" y="4582597"/>
            <a:ext cx="4700521" cy="369332"/>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hlinkClick r:id="rId2"/>
              </a:rPr>
              <a:t>results.org/volunteers/national-webinars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5" name="Title 4">
            <a:extLst>
              <a:ext uri="{FF2B5EF4-FFF2-40B4-BE49-F238E27FC236}">
                <a16:creationId xmlns:a16="http://schemas.microsoft.com/office/drawing/2014/main" id="{F3AFC8F8-1750-1406-F78E-2CD7EC2BC688}"/>
              </a:ext>
            </a:extLst>
          </p:cNvPr>
          <p:cNvSpPr>
            <a:spLocks noGrp="1"/>
          </p:cNvSpPr>
          <p:nvPr>
            <p:ph type="title"/>
          </p:nvPr>
        </p:nvSpPr>
        <p:spPr>
          <a:xfrm>
            <a:off x="871254" y="60539"/>
            <a:ext cx="7401491" cy="610644"/>
          </a:xfrm>
        </p:spPr>
        <p:txBody>
          <a:bodyPr>
            <a:normAutofit/>
          </a:bodyPr>
          <a:lstStyle/>
          <a:p>
            <a:r>
              <a:rPr lang="en-US" sz="3200">
                <a:solidFill>
                  <a:srgbClr val="D50032"/>
                </a:solidFill>
              </a:rPr>
              <a:t>Find today’s slides</a:t>
            </a:r>
          </a:p>
        </p:txBody>
      </p:sp>
      <p:sp>
        <p:nvSpPr>
          <p:cNvPr id="4" name="Slide Number Placeholder 3">
            <a:extLst>
              <a:ext uri="{FF2B5EF4-FFF2-40B4-BE49-F238E27FC236}">
                <a16:creationId xmlns:a16="http://schemas.microsoft.com/office/drawing/2014/main" id="{5E77078F-1757-2AA7-114A-0F85DBEC585A}"/>
              </a:ext>
            </a:extLst>
          </p:cNvPr>
          <p:cNvSpPr>
            <a:spLocks noGrp="1"/>
          </p:cNvSpPr>
          <p:nvPr>
            <p:ph type="sldNum" sz="quarter" idx="12"/>
          </p:nvPr>
        </p:nvSpPr>
        <p:spPr/>
        <p:txBody>
          <a:bodyPr/>
          <a:lstStyle/>
          <a:p>
            <a:fld id="{307E6868-079E-1649-B8D1-459B42CE4DE3}" type="slidenum">
              <a:rPr lang="en-US" smtClean="0"/>
              <a:t>60</a:t>
            </a:fld>
            <a:endParaRPr lang="en-US"/>
          </a:p>
        </p:txBody>
      </p:sp>
      <p:pic>
        <p:nvPicPr>
          <p:cNvPr id="13" name="Picture 12">
            <a:extLst>
              <a:ext uri="{FF2B5EF4-FFF2-40B4-BE49-F238E27FC236}">
                <a16:creationId xmlns:a16="http://schemas.microsoft.com/office/drawing/2014/main" id="{4D110D19-8FB1-D73D-F34D-2E9FC345E9B6}"/>
              </a:ext>
            </a:extLst>
          </p:cNvPr>
          <p:cNvPicPr>
            <a:picLocks noChangeAspect="1"/>
          </p:cNvPicPr>
          <p:nvPr/>
        </p:nvPicPr>
        <p:blipFill>
          <a:blip r:embed="rId3"/>
          <a:stretch>
            <a:fillRect/>
          </a:stretch>
        </p:blipFill>
        <p:spPr>
          <a:xfrm>
            <a:off x="2234990" y="760361"/>
            <a:ext cx="4674017" cy="3733058"/>
          </a:xfrm>
          <a:prstGeom prst="rect">
            <a:avLst/>
          </a:prstGeom>
        </p:spPr>
      </p:pic>
      <p:sp>
        <p:nvSpPr>
          <p:cNvPr id="14" name="Oval 13">
            <a:extLst>
              <a:ext uri="{FF2B5EF4-FFF2-40B4-BE49-F238E27FC236}">
                <a16:creationId xmlns:a16="http://schemas.microsoft.com/office/drawing/2014/main" id="{066CDC05-8776-9A78-0EEE-29F42B079169}"/>
              </a:ext>
              <a:ext uri="{C183D7F6-B498-43B3-948B-1728B52AA6E4}">
                <adec:decorative xmlns:adec="http://schemas.microsoft.com/office/drawing/2017/decorative" val="1"/>
              </a:ext>
            </a:extLst>
          </p:cNvPr>
          <p:cNvSpPr/>
          <p:nvPr/>
        </p:nvSpPr>
        <p:spPr>
          <a:xfrm rot="16200000">
            <a:off x="4747641" y="710866"/>
            <a:ext cx="314853" cy="773845"/>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3873028-2E8E-598C-F142-A6AF92E392B2}"/>
              </a:ext>
              <a:ext uri="{C183D7F6-B498-43B3-948B-1728B52AA6E4}">
                <adec:decorative xmlns:adec="http://schemas.microsoft.com/office/drawing/2017/decorative" val="1"/>
              </a:ext>
            </a:extLst>
          </p:cNvPr>
          <p:cNvSpPr/>
          <p:nvPr/>
        </p:nvSpPr>
        <p:spPr>
          <a:xfrm rot="16200000">
            <a:off x="3439059" y="2931979"/>
            <a:ext cx="1172501" cy="151472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480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9DFF-9790-84E3-1917-5F77DC5E235B}"/>
              </a:ext>
            </a:extLst>
          </p:cNvPr>
          <p:cNvSpPr>
            <a:spLocks noGrp="1"/>
          </p:cNvSpPr>
          <p:nvPr>
            <p:ph type="title"/>
          </p:nvPr>
        </p:nvSpPr>
        <p:spPr>
          <a:xfrm>
            <a:off x="791445" y="102394"/>
            <a:ext cx="7341900" cy="1093492"/>
          </a:xfrm>
        </p:spPr>
        <p:txBody>
          <a:bodyPr>
            <a:noAutofit/>
          </a:bodyPr>
          <a:lstStyle/>
          <a:p>
            <a:pPr>
              <a:lnSpc>
                <a:spcPct val="114000"/>
              </a:lnSpc>
              <a:spcAft>
                <a:spcPts val="600"/>
              </a:spcAft>
            </a:pPr>
            <a:br>
              <a:rPr lang="en-US" sz="2800" b="0">
                <a:solidFill>
                  <a:schemeClr val="tx1"/>
                </a:solidFill>
                <a:latin typeface="Open Sans"/>
                <a:ea typeface="Open Sans"/>
                <a:cs typeface="Open Sans"/>
              </a:rPr>
            </a:br>
            <a:r>
              <a:rPr lang="en-US" sz="2800" b="0">
                <a:solidFill>
                  <a:schemeClr val="tx1"/>
                </a:solidFill>
                <a:latin typeface="Open Sans"/>
                <a:ea typeface="Open Sans"/>
                <a:cs typeface="Open Sans"/>
              </a:rPr>
              <a:t>Join us for the</a:t>
            </a:r>
            <a:br>
              <a:rPr lang="en-US" sz="2800">
                <a:latin typeface="Open Sans"/>
                <a:ea typeface="Open Sans"/>
                <a:cs typeface="Open Sans"/>
              </a:rPr>
            </a:br>
            <a:r>
              <a:rPr lang="en-US" sz="2800">
                <a:solidFill>
                  <a:schemeClr val="tx2"/>
                </a:solidFill>
                <a:latin typeface="Open Sans"/>
                <a:ea typeface="Open Sans"/>
                <a:cs typeface="Open Sans"/>
              </a:rPr>
              <a:t>January 2025 National Webinar</a:t>
            </a:r>
            <a:br>
              <a:rPr lang="en-US" sz="2800">
                <a:latin typeface="Open Sans"/>
                <a:ea typeface="Open Sans"/>
                <a:cs typeface="Open Sans"/>
              </a:rPr>
            </a:br>
            <a:endParaRPr lang="en-US" sz="2800">
              <a:solidFill>
                <a:schemeClr val="tx1"/>
              </a:solidFill>
              <a:latin typeface="Open Sans"/>
              <a:ea typeface="Open Sans"/>
              <a:cs typeface="Open Sans"/>
            </a:endParaRPr>
          </a:p>
        </p:txBody>
      </p:sp>
      <p:sp>
        <p:nvSpPr>
          <p:cNvPr id="3" name="Slide Number Placeholder 2">
            <a:extLst>
              <a:ext uri="{FF2B5EF4-FFF2-40B4-BE49-F238E27FC236}">
                <a16:creationId xmlns:a16="http://schemas.microsoft.com/office/drawing/2014/main" id="{9F0195A5-34E7-0015-AA2F-2C874ACE6865}"/>
              </a:ext>
            </a:extLst>
          </p:cNvPr>
          <p:cNvSpPr>
            <a:spLocks noGrp="1"/>
          </p:cNvSpPr>
          <p:nvPr>
            <p:ph type="sldNum" sz="quarter" idx="12"/>
          </p:nvPr>
        </p:nvSpPr>
        <p:spPr/>
        <p:txBody>
          <a:bodyPr/>
          <a:lstStyle/>
          <a:p>
            <a:fld id="{307E6868-079E-1649-B8D1-459B42CE4DE3}" type="slidenum">
              <a:rPr lang="en-US" smtClean="0"/>
              <a:t>61</a:t>
            </a:fld>
            <a:endParaRPr lang="en-US"/>
          </a:p>
        </p:txBody>
      </p:sp>
      <p:sp>
        <p:nvSpPr>
          <p:cNvPr id="5" name="TextBox 4">
            <a:extLst>
              <a:ext uri="{FF2B5EF4-FFF2-40B4-BE49-F238E27FC236}">
                <a16:creationId xmlns:a16="http://schemas.microsoft.com/office/drawing/2014/main" id="{BD7FB0D6-995A-493D-BE56-D6F469B24AE3}"/>
              </a:ext>
            </a:extLst>
          </p:cNvPr>
          <p:cNvSpPr txBox="1"/>
          <p:nvPr/>
        </p:nvSpPr>
        <p:spPr>
          <a:xfrm>
            <a:off x="791445" y="1565366"/>
            <a:ext cx="7568317" cy="3377848"/>
          </a:xfrm>
          <a:prstGeom prst="rect">
            <a:avLst/>
          </a:prstGeom>
          <a:noFill/>
        </p:spPr>
        <p:txBody>
          <a:bodyPr wrap="square" lIns="91440" tIns="45720" rIns="91440" bIns="45720" anchor="t">
            <a:spAutoFit/>
          </a:bodyPr>
          <a:lstStyle/>
          <a:p>
            <a:pPr algn="ctr">
              <a:lnSpc>
                <a:spcPct val="113999"/>
              </a:lnSpc>
              <a:spcAft>
                <a:spcPts val="1200"/>
              </a:spcAft>
            </a:pPr>
            <a:r>
              <a:rPr lang="en-US" sz="2400" b="1">
                <a:latin typeface="Open Sans"/>
                <a:ea typeface="Open Sans"/>
                <a:cs typeface="Open Sans"/>
              </a:rPr>
              <a:t>Saturday, January 11 at 1:00 p.m. ET </a:t>
            </a:r>
            <a:endParaRPr lang="en-US" sz="2400" b="1">
              <a:latin typeface="Open Sans" panose="020B0606030504020204" pitchFamily="34" charset="0"/>
              <a:ea typeface="Open Sans" panose="020B0606030504020204" pitchFamily="34" charset="0"/>
              <a:cs typeface="Open Sans" panose="020B0606030504020204" pitchFamily="34" charset="0"/>
            </a:endParaRPr>
          </a:p>
          <a:p>
            <a:pPr algn="ctr">
              <a:lnSpc>
                <a:spcPct val="113999"/>
              </a:lnSpc>
              <a:spcAft>
                <a:spcPts val="1200"/>
              </a:spcAft>
            </a:pPr>
            <a:r>
              <a:rPr lang="en-US" sz="2400" i="1">
                <a:latin typeface="Open Sans" panose="020B0606030504020204" pitchFamily="34" charset="0"/>
                <a:ea typeface="Open Sans" panose="020B0606030504020204" pitchFamily="34" charset="0"/>
                <a:cs typeface="Open Sans" panose="020B0606030504020204" pitchFamily="34" charset="0"/>
              </a:rPr>
              <a:t>We have a new Zoom meeting and registration link for our 2025 webinars. EVERYONE must register to join the January webinar. Please register today!</a:t>
            </a:r>
          </a:p>
          <a:p>
            <a:pPr algn="ctr">
              <a:lnSpc>
                <a:spcPct val="113999"/>
              </a:lnSpc>
              <a:spcAft>
                <a:spcPts val="1200"/>
              </a:spcAft>
            </a:pPr>
            <a:r>
              <a:rPr lang="en-US" sz="2400" b="1">
                <a:latin typeface="Open Sans"/>
                <a:ea typeface="Open Sans"/>
                <a:cs typeface="Open Sans"/>
              </a:rPr>
              <a:t>Register at: </a:t>
            </a:r>
            <a:r>
              <a:rPr lang="en-US" sz="2400" b="1">
                <a:solidFill>
                  <a:schemeClr val="tx2"/>
                </a:solidFill>
                <a:latin typeface="Open Sans"/>
                <a:ea typeface="Open Sans"/>
                <a:cs typeface="Open Sans"/>
                <a:hlinkClick r:id="rId3">
                  <a:extLst>
                    <a:ext uri="{A12FA001-AC4F-418D-AE19-62706E023703}">
                      <ahyp:hlinkClr xmlns:ahyp="http://schemas.microsoft.com/office/drawing/2018/hyperlinkcolor" val="tx"/>
                    </a:ext>
                  </a:extLst>
                </a:hlinkClick>
              </a:rPr>
              <a:t>www.tinyurl.com/RESULTS2025</a:t>
            </a:r>
            <a:endParaRPr lang="en-US" sz="2400" b="1">
              <a:solidFill>
                <a:schemeClr val="tx2"/>
              </a:solidFill>
              <a:latin typeface="Open Sans"/>
              <a:ea typeface="Open Sans"/>
              <a:cs typeface="Open Sans"/>
            </a:endParaRPr>
          </a:p>
          <a:p>
            <a:pPr algn="ctr">
              <a:lnSpc>
                <a:spcPct val="113999"/>
              </a:lnSpc>
            </a:pPr>
            <a:endParaRPr lang="en-US" sz="2400">
              <a:solidFill>
                <a:schemeClr val="tx2"/>
              </a:solidFill>
              <a:latin typeface="Open Sans"/>
              <a:ea typeface="Open Sans"/>
              <a:cs typeface="Open Sans"/>
            </a:endParaRPr>
          </a:p>
          <a:p>
            <a:pPr algn="ctr">
              <a:lnSpc>
                <a:spcPct val="113999"/>
              </a:lnSpc>
            </a:pPr>
            <a:endParaRPr lang="en-US">
              <a:solidFill>
                <a:schemeClr val="tx2"/>
              </a:solidFill>
              <a:cs typeface="Calibri"/>
            </a:endParaRPr>
          </a:p>
        </p:txBody>
      </p:sp>
    </p:spTree>
    <p:extLst>
      <p:ext uri="{BB962C8B-B14F-4D97-AF65-F5344CB8AC3E}">
        <p14:creationId xmlns:p14="http://schemas.microsoft.com/office/powerpoint/2010/main" val="3854483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FE5B-F5EB-BD57-3FD8-6C6AE54F5DA3}"/>
              </a:ext>
            </a:extLst>
          </p:cNvPr>
          <p:cNvSpPr>
            <a:spLocks noGrp="1"/>
          </p:cNvSpPr>
          <p:nvPr>
            <p:ph type="title"/>
          </p:nvPr>
        </p:nvSpPr>
        <p:spPr>
          <a:xfrm>
            <a:off x="871254" y="169979"/>
            <a:ext cx="7401491" cy="857250"/>
          </a:xfrm>
        </p:spPr>
        <p:txBody>
          <a:bodyPr>
            <a:normAutofit/>
          </a:bodyPr>
          <a:lstStyle/>
          <a:p>
            <a:r>
              <a:rPr lang="en-US">
                <a:solidFill>
                  <a:srgbClr val="D50032"/>
                </a:solidFill>
                <a:latin typeface="Open Sans"/>
                <a:ea typeface="Open Sans"/>
                <a:cs typeface="Open Sans"/>
              </a:rPr>
              <a:t>RESULTS Winter Break</a:t>
            </a:r>
            <a:endParaRPr lang="en-US">
              <a:solidFill>
                <a:srgbClr val="D50032"/>
              </a:solidFill>
            </a:endParaRPr>
          </a:p>
        </p:txBody>
      </p:sp>
      <p:sp>
        <p:nvSpPr>
          <p:cNvPr id="3" name="Content Placeholder 2">
            <a:extLst>
              <a:ext uri="{FF2B5EF4-FFF2-40B4-BE49-F238E27FC236}">
                <a16:creationId xmlns:a16="http://schemas.microsoft.com/office/drawing/2014/main" id="{70A7762D-8BA4-9F09-2668-99286A2D67AA}"/>
              </a:ext>
            </a:extLst>
          </p:cNvPr>
          <p:cNvSpPr>
            <a:spLocks noGrp="1"/>
          </p:cNvSpPr>
          <p:nvPr>
            <p:ph idx="1"/>
          </p:nvPr>
        </p:nvSpPr>
        <p:spPr>
          <a:xfrm>
            <a:off x="457200" y="1336253"/>
            <a:ext cx="8229600" cy="1235497"/>
          </a:xfrm>
        </p:spPr>
        <p:txBody>
          <a:bodyPr vert="horz" lIns="91440" tIns="45720" rIns="91440" bIns="45720" rtlCol="0" anchor="t">
            <a:normAutofit/>
          </a:bodyPr>
          <a:lstStyle/>
          <a:p>
            <a:pPr marL="0" indent="0" algn="ctr">
              <a:lnSpc>
                <a:spcPct val="113999"/>
              </a:lnSpc>
              <a:spcBef>
                <a:spcPts val="0"/>
              </a:spcBef>
              <a:spcAft>
                <a:spcPts val="1200"/>
              </a:spcAft>
              <a:buNone/>
            </a:pPr>
            <a:r>
              <a:rPr lang="en-US" sz="3200" dirty="0">
                <a:solidFill>
                  <a:srgbClr val="141827"/>
                </a:solidFill>
                <a:latin typeface="Open Sans"/>
                <a:ea typeface="Open Sans"/>
                <a:cs typeface="Open Sans"/>
              </a:rPr>
              <a:t>The RESULTS office will be closed </a:t>
            </a:r>
            <a:r>
              <a:rPr lang="en-US" sz="3200">
                <a:solidFill>
                  <a:srgbClr val="141827"/>
                </a:solidFill>
                <a:latin typeface="Open Sans"/>
                <a:ea typeface="Open Sans"/>
                <a:cs typeface="Open Sans"/>
              </a:rPr>
              <a:t>December 25-January </a:t>
            </a:r>
            <a:r>
              <a:rPr lang="en-US" sz="3200" dirty="0">
                <a:solidFill>
                  <a:srgbClr val="141827"/>
                </a:solidFill>
                <a:latin typeface="Open Sans"/>
                <a:ea typeface="Open Sans"/>
                <a:cs typeface="Open Sans"/>
              </a:rPr>
              <a:t>1</a:t>
            </a:r>
            <a:endParaRPr lang="en-US" dirty="0">
              <a:latin typeface="Open Sans"/>
              <a:ea typeface="Open Sans"/>
              <a:cs typeface="Open Sans"/>
            </a:endParaRPr>
          </a:p>
        </p:txBody>
      </p:sp>
      <p:sp>
        <p:nvSpPr>
          <p:cNvPr id="4" name="Slide Number Placeholder 3">
            <a:extLst>
              <a:ext uri="{FF2B5EF4-FFF2-40B4-BE49-F238E27FC236}">
                <a16:creationId xmlns:a16="http://schemas.microsoft.com/office/drawing/2014/main" id="{D407CEC8-506C-A41F-8F43-68253F503827}"/>
              </a:ext>
            </a:extLst>
          </p:cNvPr>
          <p:cNvSpPr>
            <a:spLocks noGrp="1"/>
          </p:cNvSpPr>
          <p:nvPr>
            <p:ph type="sldNum" sz="quarter" idx="12"/>
          </p:nvPr>
        </p:nvSpPr>
        <p:spPr/>
        <p:txBody>
          <a:bodyPr/>
          <a:lstStyle/>
          <a:p>
            <a:fld id="{307E6868-079E-1649-B8D1-459B42CE4DE3}" type="slidenum">
              <a:rPr lang="en-US" smtClean="0"/>
              <a:pPr/>
              <a:t>62</a:t>
            </a:fld>
            <a:endParaRPr lang="en-US"/>
          </a:p>
        </p:txBody>
      </p:sp>
      <p:sp>
        <p:nvSpPr>
          <p:cNvPr id="5" name="Rectangle 4">
            <a:extLst>
              <a:ext uri="{FF2B5EF4-FFF2-40B4-BE49-F238E27FC236}">
                <a16:creationId xmlns:a16="http://schemas.microsoft.com/office/drawing/2014/main" id="{7B2B7A4F-3BF0-1A98-0863-B29A82EB250D}"/>
              </a:ext>
            </a:extLst>
          </p:cNvPr>
          <p:cNvSpPr/>
          <p:nvPr/>
        </p:nvSpPr>
        <p:spPr>
          <a:xfrm>
            <a:off x="1433639" y="2815685"/>
            <a:ext cx="6276719" cy="1015663"/>
          </a:xfrm>
          <a:prstGeom prst="rect">
            <a:avLst/>
          </a:prstGeom>
          <a:noFill/>
        </p:spPr>
        <p:txBody>
          <a:bodyPr wrap="none" lIns="91440" tIns="45720" rIns="91440" bIns="45720">
            <a:spAutoFit/>
          </a:bodyPr>
          <a:lstStyle/>
          <a:p>
            <a:pPr algn="ctr"/>
            <a:r>
              <a:rPr lang="en-US" sz="60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Open Sans"/>
                <a:ea typeface="Open Sans"/>
                <a:cs typeface="Open Sans"/>
              </a:rPr>
              <a:t>Happy holidays!</a:t>
            </a:r>
            <a:endParaRPr lang="en-US" sz="60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95676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8333-46A7-C575-51E7-71D27CB7A03E}"/>
              </a:ext>
            </a:extLst>
          </p:cNvPr>
          <p:cNvSpPr>
            <a:spLocks noGrp="1"/>
          </p:cNvSpPr>
          <p:nvPr>
            <p:ph type="title" idx="4294967295"/>
          </p:nvPr>
        </p:nvSpPr>
        <p:spPr>
          <a:xfrm>
            <a:off x="457200" y="5143500"/>
            <a:ext cx="8229600" cy="857250"/>
          </a:xfrm>
        </p:spPr>
        <p:txBody>
          <a:bodyPr vert="horz" lIns="91440" tIns="45720" rIns="91440" bIns="45720" rtlCol="0" anchor="t">
            <a:normAutofit fontScale="90000"/>
          </a:bodyPr>
          <a:lstStyle/>
          <a:p>
            <a:r>
              <a:rPr lang="en-US"/>
              <a:t>RESULTS website and social media</a:t>
            </a:r>
          </a:p>
        </p:txBody>
      </p:sp>
    </p:spTree>
    <p:extLst>
      <p:ext uri="{BB962C8B-B14F-4D97-AF65-F5344CB8AC3E}">
        <p14:creationId xmlns:p14="http://schemas.microsoft.com/office/powerpoint/2010/main" val="282620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71CD-3B63-9556-AE01-C381579763B7}"/>
              </a:ext>
            </a:extLst>
          </p:cNvPr>
          <p:cNvSpPr>
            <a:spLocks noGrp="1"/>
          </p:cNvSpPr>
          <p:nvPr>
            <p:ph type="title"/>
          </p:nvPr>
        </p:nvSpPr>
        <p:spPr>
          <a:xfrm>
            <a:off x="871254" y="112745"/>
            <a:ext cx="7401491" cy="857250"/>
          </a:xfrm>
        </p:spPr>
        <p:txBody>
          <a:bodyPr>
            <a:normAutofit/>
          </a:bodyPr>
          <a:lstStyle/>
          <a:p>
            <a:r>
              <a:rPr lang="en-US">
                <a:solidFill>
                  <a:srgbClr val="D50032"/>
                </a:solidFill>
                <a:latin typeface="Open Sans"/>
                <a:ea typeface="Open Sans"/>
                <a:cs typeface="Open Sans"/>
              </a:rPr>
              <a:t>End TB Now Act</a:t>
            </a:r>
            <a:endParaRPr lang="en-US">
              <a:solidFill>
                <a:srgbClr val="D50032"/>
              </a:solidFill>
            </a:endParaRPr>
          </a:p>
        </p:txBody>
      </p:sp>
      <p:sp>
        <p:nvSpPr>
          <p:cNvPr id="4" name="Slide Number Placeholder 3">
            <a:extLst>
              <a:ext uri="{FF2B5EF4-FFF2-40B4-BE49-F238E27FC236}">
                <a16:creationId xmlns:a16="http://schemas.microsoft.com/office/drawing/2014/main" id="{D33C266D-CF35-E8EB-13C7-B51E97CBF628}"/>
              </a:ext>
            </a:extLst>
          </p:cNvPr>
          <p:cNvSpPr>
            <a:spLocks noGrp="1"/>
          </p:cNvSpPr>
          <p:nvPr>
            <p:ph type="sldNum" sz="quarter" idx="12"/>
          </p:nvPr>
        </p:nvSpPr>
        <p:spPr/>
        <p:txBody>
          <a:bodyPr/>
          <a:lstStyle/>
          <a:p>
            <a:fld id="{307E6868-079E-1649-B8D1-459B42CE4DE3}" type="slidenum">
              <a:rPr lang="en-US" smtClean="0"/>
              <a:pPr/>
              <a:t>7</a:t>
            </a:fld>
            <a:endParaRPr lang="en-US"/>
          </a:p>
        </p:txBody>
      </p:sp>
      <p:graphicFrame>
        <p:nvGraphicFramePr>
          <p:cNvPr id="6" name="Diagram 5">
            <a:extLst>
              <a:ext uri="{FF2B5EF4-FFF2-40B4-BE49-F238E27FC236}">
                <a16:creationId xmlns:a16="http://schemas.microsoft.com/office/drawing/2014/main" id="{3D77886E-DB9F-595C-5B7D-68392DE28A03}"/>
              </a:ext>
            </a:extLst>
          </p:cNvPr>
          <p:cNvGraphicFramePr/>
          <p:nvPr>
            <p:extLst>
              <p:ext uri="{D42A27DB-BD31-4B8C-83A1-F6EECF244321}">
                <p14:modId xmlns:p14="http://schemas.microsoft.com/office/powerpoint/2010/main" val="737149633"/>
              </p:ext>
            </p:extLst>
          </p:nvPr>
        </p:nvGraphicFramePr>
        <p:xfrm>
          <a:off x="226054" y="819420"/>
          <a:ext cx="8691890" cy="236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43" name="Diagram 1242">
            <a:extLst>
              <a:ext uri="{FF2B5EF4-FFF2-40B4-BE49-F238E27FC236}">
                <a16:creationId xmlns:a16="http://schemas.microsoft.com/office/drawing/2014/main" id="{53151881-642C-958F-7BEC-2BB8C127E68B}"/>
              </a:ext>
            </a:extLst>
          </p:cNvPr>
          <p:cNvGraphicFramePr/>
          <p:nvPr>
            <p:extLst>
              <p:ext uri="{D42A27DB-BD31-4B8C-83A1-F6EECF244321}">
                <p14:modId xmlns:p14="http://schemas.microsoft.com/office/powerpoint/2010/main" val="2117110389"/>
              </p:ext>
            </p:extLst>
          </p:nvPr>
        </p:nvGraphicFramePr>
        <p:xfrm>
          <a:off x="226054" y="2571750"/>
          <a:ext cx="8686800" cy="236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4561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71CD-3B63-9556-AE01-C381579763B7}"/>
              </a:ext>
            </a:extLst>
          </p:cNvPr>
          <p:cNvSpPr>
            <a:spLocks noGrp="1"/>
          </p:cNvSpPr>
          <p:nvPr>
            <p:ph type="title"/>
          </p:nvPr>
        </p:nvSpPr>
        <p:spPr>
          <a:xfrm>
            <a:off x="871254" y="112745"/>
            <a:ext cx="7401491" cy="857250"/>
          </a:xfrm>
        </p:spPr>
        <p:txBody>
          <a:bodyPr>
            <a:normAutofit/>
          </a:bodyPr>
          <a:lstStyle/>
          <a:p>
            <a:r>
              <a:rPr lang="en-US">
                <a:solidFill>
                  <a:srgbClr val="D50032"/>
                </a:solidFill>
                <a:latin typeface="Open Sans"/>
                <a:ea typeface="Open Sans"/>
                <a:cs typeface="Open Sans"/>
              </a:rPr>
              <a:t>READ Act</a:t>
            </a:r>
            <a:endParaRPr lang="en-US">
              <a:solidFill>
                <a:srgbClr val="D50032"/>
              </a:solidFill>
            </a:endParaRPr>
          </a:p>
        </p:txBody>
      </p:sp>
      <p:sp>
        <p:nvSpPr>
          <p:cNvPr id="4" name="Slide Number Placeholder 3">
            <a:extLst>
              <a:ext uri="{FF2B5EF4-FFF2-40B4-BE49-F238E27FC236}">
                <a16:creationId xmlns:a16="http://schemas.microsoft.com/office/drawing/2014/main" id="{D33C266D-CF35-E8EB-13C7-B51E97CBF628}"/>
              </a:ext>
            </a:extLst>
          </p:cNvPr>
          <p:cNvSpPr>
            <a:spLocks noGrp="1"/>
          </p:cNvSpPr>
          <p:nvPr>
            <p:ph type="sldNum" sz="quarter" idx="12"/>
          </p:nvPr>
        </p:nvSpPr>
        <p:spPr/>
        <p:txBody>
          <a:bodyPr/>
          <a:lstStyle/>
          <a:p>
            <a:fld id="{307E6868-079E-1649-B8D1-459B42CE4DE3}" type="slidenum">
              <a:rPr lang="en-US" smtClean="0"/>
              <a:pPr/>
              <a:t>8</a:t>
            </a:fld>
            <a:endParaRPr lang="en-US"/>
          </a:p>
        </p:txBody>
      </p:sp>
      <p:graphicFrame>
        <p:nvGraphicFramePr>
          <p:cNvPr id="6" name="Diagram 5">
            <a:extLst>
              <a:ext uri="{FF2B5EF4-FFF2-40B4-BE49-F238E27FC236}">
                <a16:creationId xmlns:a16="http://schemas.microsoft.com/office/drawing/2014/main" id="{3D77886E-DB9F-595C-5B7D-68392DE28A03}"/>
              </a:ext>
            </a:extLst>
          </p:cNvPr>
          <p:cNvGraphicFramePr/>
          <p:nvPr/>
        </p:nvGraphicFramePr>
        <p:xfrm>
          <a:off x="226054" y="819420"/>
          <a:ext cx="8691890" cy="236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43" name="Diagram 1242">
            <a:extLst>
              <a:ext uri="{FF2B5EF4-FFF2-40B4-BE49-F238E27FC236}">
                <a16:creationId xmlns:a16="http://schemas.microsoft.com/office/drawing/2014/main" id="{53151881-642C-958F-7BEC-2BB8C127E68B}"/>
              </a:ext>
            </a:extLst>
          </p:cNvPr>
          <p:cNvGraphicFramePr/>
          <p:nvPr/>
        </p:nvGraphicFramePr>
        <p:xfrm>
          <a:off x="226054" y="2571750"/>
          <a:ext cx="8686800" cy="236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9594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6B0E-482B-4572-0EA4-AAC2D96AF8E2}"/>
              </a:ext>
            </a:extLst>
          </p:cNvPr>
          <p:cNvSpPr>
            <a:spLocks noGrp="1"/>
          </p:cNvSpPr>
          <p:nvPr>
            <p:ph type="title"/>
          </p:nvPr>
        </p:nvSpPr>
        <p:spPr/>
        <p:txBody>
          <a:bodyPr>
            <a:normAutofit fontScale="90000"/>
          </a:bodyPr>
          <a:lstStyle/>
          <a:p>
            <a:r>
              <a:rPr lang="en-US">
                <a:latin typeface="Open Sans"/>
                <a:ea typeface="Open Sans"/>
                <a:cs typeface="Open Sans"/>
              </a:rPr>
              <a:t>Celebrating FY25 Appropriations</a:t>
            </a:r>
            <a:endParaRPr lang="en-US"/>
          </a:p>
        </p:txBody>
      </p:sp>
      <p:sp>
        <p:nvSpPr>
          <p:cNvPr id="3" name="Content Placeholder 2">
            <a:extLst>
              <a:ext uri="{FF2B5EF4-FFF2-40B4-BE49-F238E27FC236}">
                <a16:creationId xmlns:a16="http://schemas.microsoft.com/office/drawing/2014/main" id="{21360E38-78B0-12AF-AD86-4747F1ED90FD}"/>
              </a:ext>
            </a:extLst>
          </p:cNvPr>
          <p:cNvSpPr>
            <a:spLocks noGrp="1"/>
          </p:cNvSpPr>
          <p:nvPr>
            <p:ph idx="1"/>
          </p:nvPr>
        </p:nvSpPr>
        <p:spPr>
          <a:xfrm>
            <a:off x="457200" y="1063229"/>
            <a:ext cx="8229600" cy="3616722"/>
          </a:xfrm>
        </p:spPr>
        <p:txBody>
          <a:bodyPr vert="horz" lIns="91440" tIns="45720" rIns="91440" bIns="45720" rtlCol="0" anchor="t">
            <a:normAutofit lnSpcReduction="10000"/>
          </a:bodyPr>
          <a:lstStyle/>
          <a:p>
            <a:pPr>
              <a:lnSpc>
                <a:spcPct val="114000"/>
              </a:lnSpc>
              <a:spcBef>
                <a:spcPts val="0"/>
              </a:spcBef>
              <a:spcAft>
                <a:spcPts val="1200"/>
              </a:spcAft>
            </a:pPr>
            <a:r>
              <a:rPr lang="en-US" sz="2400">
                <a:latin typeface="Open Sans"/>
                <a:ea typeface="Open Sans"/>
                <a:cs typeface="Open Sans"/>
              </a:rPr>
              <a:t>Highest ever signers on House TB DC, increased House Global Fund signers</a:t>
            </a:r>
            <a:endParaRPr lang="en-US" sz="2400"/>
          </a:p>
          <a:p>
            <a:pPr>
              <a:lnSpc>
                <a:spcPct val="114000"/>
              </a:lnSpc>
              <a:spcBef>
                <a:spcPts val="0"/>
              </a:spcBef>
              <a:spcAft>
                <a:spcPts val="1200"/>
              </a:spcAft>
            </a:pPr>
            <a:r>
              <a:rPr lang="en-US" sz="2400">
                <a:latin typeface="Open Sans"/>
                <a:ea typeface="Open Sans"/>
                <a:cs typeface="Open Sans"/>
              </a:rPr>
              <a:t>Protected FY24 funding levels for Gavi, TB, and education</a:t>
            </a:r>
            <a:endParaRPr lang="en-US" sz="2400"/>
          </a:p>
          <a:p>
            <a:pPr>
              <a:lnSpc>
                <a:spcPct val="114000"/>
              </a:lnSpc>
              <a:spcBef>
                <a:spcPts val="0"/>
              </a:spcBef>
              <a:spcAft>
                <a:spcPts val="1200"/>
              </a:spcAft>
            </a:pPr>
            <a:r>
              <a:rPr lang="en-US" sz="2400">
                <a:latin typeface="Open Sans"/>
                <a:ea typeface="Open Sans"/>
                <a:cs typeface="Open Sans"/>
              </a:rPr>
              <a:t>Increases included for maternal and child health and nutrition</a:t>
            </a:r>
            <a:endParaRPr lang="en-US" sz="2400"/>
          </a:p>
          <a:p>
            <a:pPr>
              <a:lnSpc>
                <a:spcPct val="114000"/>
              </a:lnSpc>
              <a:spcBef>
                <a:spcPts val="0"/>
              </a:spcBef>
              <a:spcAft>
                <a:spcPts val="1200"/>
              </a:spcAft>
            </a:pPr>
            <a:r>
              <a:rPr lang="en-US" sz="2400">
                <a:latin typeface="Open Sans"/>
                <a:ea typeface="Open Sans"/>
                <a:cs typeface="Open Sans"/>
              </a:rPr>
              <a:t>Included requested language on maternal and child health, Gavi, nutrition and TB</a:t>
            </a:r>
            <a:endParaRPr lang="en-US" sz="2400"/>
          </a:p>
        </p:txBody>
      </p:sp>
      <p:sp>
        <p:nvSpPr>
          <p:cNvPr id="4" name="Slide Number Placeholder 3">
            <a:extLst>
              <a:ext uri="{FF2B5EF4-FFF2-40B4-BE49-F238E27FC236}">
                <a16:creationId xmlns:a16="http://schemas.microsoft.com/office/drawing/2014/main" id="{B4EE4979-63F3-2419-36F8-4DC82B71B13A}"/>
              </a:ext>
            </a:extLst>
          </p:cNvPr>
          <p:cNvSpPr>
            <a:spLocks noGrp="1"/>
          </p:cNvSpPr>
          <p:nvPr>
            <p:ph type="sldNum" sz="quarter" idx="12"/>
          </p:nvPr>
        </p:nvSpPr>
        <p:spPr/>
        <p:txBody>
          <a:bodyPr/>
          <a:lstStyle/>
          <a:p>
            <a:fld id="{307E6868-079E-1649-B8D1-459B42CE4DE3}" type="slidenum">
              <a:rPr lang="en-US" smtClean="0"/>
              <a:pPr/>
              <a:t>9</a:t>
            </a:fld>
            <a:endParaRPr lang="en-US"/>
          </a:p>
        </p:txBody>
      </p:sp>
    </p:spTree>
    <p:extLst>
      <p:ext uri="{BB962C8B-B14F-4D97-AF65-F5344CB8AC3E}">
        <p14:creationId xmlns:p14="http://schemas.microsoft.com/office/powerpoint/2010/main" val="1369538289"/>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1_Office Theme">
  <a:themeElements>
    <a:clrScheme name="Custom 2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8" ma:contentTypeDescription="Create a new document." ma:contentTypeScope="" ma:versionID="4e3a095056cbc647488b2aae7bec3b94">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79a49d860809050e24982209b37b4086"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E52F1-4951-4DD9-BF95-3E463086C528}">
  <ds:schemaRefs>
    <ds:schemaRef ds:uri="http://purl.org/dc/elements/1.1/"/>
    <ds:schemaRef ds:uri="e1541ae8-567d-462c-9e78-c3b0dfdaed9d"/>
    <ds:schemaRef ds:uri="http://purl.org/dc/terms/"/>
    <ds:schemaRef ds:uri="http://purl.org/dc/dcmitype/"/>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ef035fee-706e-4acb-9a43-6ee1a9ecef89"/>
  </ds:schemaRefs>
</ds:datastoreItem>
</file>

<file path=customXml/itemProps2.xml><?xml version="1.0" encoding="utf-8"?>
<ds:datastoreItem xmlns:ds="http://schemas.openxmlformats.org/officeDocument/2006/customXml" ds:itemID="{58D3BFE3-120A-4D0C-8A41-240C296CE04B}">
  <ds:schemaRefs>
    <ds:schemaRef ds:uri="http://schemas.microsoft.com/sharepoint/v3/contenttype/forms"/>
  </ds:schemaRefs>
</ds:datastoreItem>
</file>

<file path=customXml/itemProps3.xml><?xml version="1.0" encoding="utf-8"?>
<ds:datastoreItem xmlns:ds="http://schemas.openxmlformats.org/officeDocument/2006/customXml" ds:itemID="{6EBA9405-82FB-4F62-A882-ED357F744997}">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0</TotalTime>
  <Words>1961</Words>
  <Application>Microsoft Office PowerPoint</Application>
  <PresentationFormat>On-screen Show (16:9)</PresentationFormat>
  <Paragraphs>309</Paragraphs>
  <Slides>63</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63</vt:i4>
      </vt:variant>
    </vt:vector>
  </HeadingPairs>
  <TitlesOfParts>
    <vt:vector size="72" baseType="lpstr">
      <vt:lpstr>Arial</vt:lpstr>
      <vt:lpstr>Calibri</vt:lpstr>
      <vt:lpstr>Courier New</vt:lpstr>
      <vt:lpstr>Open Sans</vt:lpstr>
      <vt:lpstr>Segoe UI</vt:lpstr>
      <vt:lpstr>Wingdings</vt:lpstr>
      <vt:lpstr>Custom Design</vt:lpstr>
      <vt:lpstr>Office Theme</vt:lpstr>
      <vt:lpstr>1_Office Theme</vt:lpstr>
      <vt:lpstr>RESULTS National Webinar December 7, 2024 Welcome!</vt:lpstr>
      <vt:lpstr>Our Values</vt:lpstr>
      <vt:lpstr>Welcome!</vt:lpstr>
      <vt:lpstr>Rep. Barbara Lee (D-CA-12)</vt:lpstr>
      <vt:lpstr>Global Poverty Campaigns</vt:lpstr>
      <vt:lpstr>Global Campaign Updates</vt:lpstr>
      <vt:lpstr>End TB Now Act</vt:lpstr>
      <vt:lpstr>READ Act</vt:lpstr>
      <vt:lpstr>Celebrating FY25 Appropriations</vt:lpstr>
      <vt:lpstr>Celebrating Global Health Wins</vt:lpstr>
      <vt:lpstr>Getting Congress on the record</vt:lpstr>
      <vt:lpstr>U.S. Poverty Campaigns</vt:lpstr>
      <vt:lpstr>U.S. Campaign Updates</vt:lpstr>
      <vt:lpstr>Celebrating Housing Wins</vt:lpstr>
      <vt:lpstr>Celebrating Nutrition Wins</vt:lpstr>
      <vt:lpstr>Celebrating Tax Wins</vt:lpstr>
      <vt:lpstr>Opportunities this month</vt:lpstr>
      <vt:lpstr>Grassroots Café:  Group Planning</vt:lpstr>
      <vt:lpstr>Double/50 Media Campaign</vt:lpstr>
      <vt:lpstr>Double/50 Media Campaign</vt:lpstr>
      <vt:lpstr>Double/50 Media Campaign</vt:lpstr>
      <vt:lpstr>Use our Hooks Tracker</vt:lpstr>
      <vt:lpstr>2025 Group Planning</vt:lpstr>
      <vt:lpstr>Grassroots Shares</vt:lpstr>
      <vt:lpstr>Group Planning helps everyone!</vt:lpstr>
      <vt:lpstr>Group Planning helps everyone!</vt:lpstr>
      <vt:lpstr>Schedule your planning meeting!</vt:lpstr>
      <vt:lpstr>Find Planning Resources online</vt:lpstr>
      <vt:lpstr>Find Planning Resources online</vt:lpstr>
      <vt:lpstr>Find Planning Resources online</vt:lpstr>
      <vt:lpstr>2024 Celebrations &amp; Appreciation</vt:lpstr>
      <vt:lpstr>Media Successes</vt:lpstr>
      <vt:lpstr>Media Successes Total Publications = 522 </vt:lpstr>
      <vt:lpstr>Experts on Poverty</vt:lpstr>
      <vt:lpstr>In-Person Events</vt:lpstr>
      <vt:lpstr>Regional Conferences</vt:lpstr>
      <vt:lpstr>Lobbying</vt:lpstr>
      <vt:lpstr>Congressional Meeting Successes Year to date meetings = 307 </vt:lpstr>
      <vt:lpstr>PowerPoint Presentation</vt:lpstr>
      <vt:lpstr>Congressional Coverage Successes</vt:lpstr>
      <vt:lpstr>RESULTS Fellows</vt:lpstr>
      <vt:lpstr>Organizational Partners</vt:lpstr>
      <vt:lpstr>Regional Coordinators</vt:lpstr>
      <vt:lpstr>Regional Coordinators</vt:lpstr>
      <vt:lpstr>Leadership Awards</vt:lpstr>
      <vt:lpstr>Bob Dickerson Leadership Award</vt:lpstr>
      <vt:lpstr>Bob Dickerson Leadership Award</vt:lpstr>
      <vt:lpstr>Cameron Duncan Media Award </vt:lpstr>
      <vt:lpstr>Cameron Duncan Media Award </vt:lpstr>
      <vt:lpstr>Announcements</vt:lpstr>
      <vt:lpstr>Closing Announcements</vt:lpstr>
      <vt:lpstr>Thank you for joining us!</vt:lpstr>
      <vt:lpstr> Motivational Interviewing  series continues</vt:lpstr>
      <vt:lpstr>Regional Coordinator Open House</vt:lpstr>
      <vt:lpstr> Office Hours</vt:lpstr>
      <vt:lpstr>Partnership Calls</vt:lpstr>
      <vt:lpstr>Monthly Support Calls</vt:lpstr>
      <vt:lpstr>Let us know the amazing things you are doing?</vt:lpstr>
      <vt:lpstr>Find events</vt:lpstr>
      <vt:lpstr>Find today’s slides</vt:lpstr>
      <vt:lpstr> Join us for the January 2025 National Webinar </vt:lpstr>
      <vt:lpstr>RESULTS Winter Break</vt:lpstr>
      <vt:lpstr>RESULTS website and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Jos Linn</cp:lastModifiedBy>
  <cp:revision>2</cp:revision>
  <dcterms:created xsi:type="dcterms:W3CDTF">2023-10-06T16:24:49Z</dcterms:created>
  <dcterms:modified xsi:type="dcterms:W3CDTF">2024-12-07T19:16:49Z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Settings">
    <vt:lpwstr>F7000400038000</vt:lpwstr>
  </property>
  <property fmtid="{D5CDD505-2E9C-101B-9397-08002B2CF9AE}" pid="5" name="NXPowerLiteVersion">
    <vt:lpwstr>S10.3.0</vt:lpwstr>
  </property>
  <property fmtid="{D5CDD505-2E9C-101B-9397-08002B2CF9AE}" pid="6" name="NXPowerLiteLastOptimized">
    <vt:lpwstr>647003</vt:lpwstr>
  </property>
</Properties>
</file>