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4"/>
    <p:sldMasterId id="2147483648" r:id="rId5"/>
    <p:sldMasterId id="2147483670" r:id="rId6"/>
  </p:sldMasterIdLst>
  <p:notesMasterIdLst>
    <p:notesMasterId r:id="rId51"/>
  </p:notesMasterIdLst>
  <p:handoutMasterIdLst>
    <p:handoutMasterId r:id="rId52"/>
  </p:handoutMasterIdLst>
  <p:sldIdLst>
    <p:sldId id="347" r:id="rId7"/>
    <p:sldId id="262" r:id="rId8"/>
    <p:sldId id="273" r:id="rId9"/>
    <p:sldId id="1988" r:id="rId10"/>
    <p:sldId id="282" r:id="rId11"/>
    <p:sldId id="1916" r:id="rId12"/>
    <p:sldId id="1963" r:id="rId13"/>
    <p:sldId id="1975" r:id="rId14"/>
    <p:sldId id="1966" r:id="rId15"/>
    <p:sldId id="1934" r:id="rId16"/>
    <p:sldId id="1981" r:id="rId17"/>
    <p:sldId id="1989" r:id="rId18"/>
    <p:sldId id="1983" r:id="rId19"/>
    <p:sldId id="283" r:id="rId20"/>
    <p:sldId id="1917" r:id="rId21"/>
    <p:sldId id="1947" r:id="rId22"/>
    <p:sldId id="1969" r:id="rId23"/>
    <p:sldId id="1970" r:id="rId24"/>
    <p:sldId id="1903" r:id="rId25"/>
    <p:sldId id="1949" r:id="rId26"/>
    <p:sldId id="1972" r:id="rId27"/>
    <p:sldId id="1987" r:id="rId28"/>
    <p:sldId id="1982" r:id="rId29"/>
    <p:sldId id="1964" r:id="rId30"/>
    <p:sldId id="1941" r:id="rId31"/>
    <p:sldId id="306" r:id="rId32"/>
    <p:sldId id="268" r:id="rId33"/>
    <p:sldId id="1939" r:id="rId34"/>
    <p:sldId id="1984" r:id="rId35"/>
    <p:sldId id="1979" r:id="rId36"/>
    <p:sldId id="1973" r:id="rId37"/>
    <p:sldId id="1986" r:id="rId38"/>
    <p:sldId id="1980" r:id="rId39"/>
    <p:sldId id="320" r:id="rId40"/>
    <p:sldId id="1815" r:id="rId41"/>
    <p:sldId id="1910" r:id="rId42"/>
    <p:sldId id="1937" r:id="rId43"/>
    <p:sldId id="1974" r:id="rId44"/>
    <p:sldId id="1957" r:id="rId45"/>
    <p:sldId id="326" r:id="rId46"/>
    <p:sldId id="325" r:id="rId47"/>
    <p:sldId id="327" r:id="rId48"/>
    <p:sldId id="1985" r:id="rId49"/>
    <p:sldId id="271" r:id="rId5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CAEB79-58F1-BB10-4BFC-CCC8B1FFAFC8}" name="Karyne Bury" initials="KB" userId="S::kbury@results.org::072c30e2-e547-4e48-929e-426222b99a4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sa Marchal" initials="LM" lastIdx="1" clrIdx="0">
    <p:extLst>
      <p:ext uri="{19B8F6BF-5375-455C-9EA6-DF929625EA0E}">
        <p15:presenceInfo xmlns:p15="http://schemas.microsoft.com/office/powerpoint/2012/main" userId="Lisa Marcha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032"/>
    <a:srgbClr val="E4103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81B978-7E43-4A76-ADFC-6F52E8426E39}" v="437" dt="2024-11-01T19:44:37.686"/>
    <p1510:client id="{AC3B5121-FC7D-23D0-892E-14CC326ACAFE}" v="359" dt="2024-11-01T19:05:55.752"/>
    <p1510:client id="{D421F0FC-D568-A8C8-C951-A709331CCBF3}" v="608" dt="2024-11-01T18:29:13.6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3" d="100"/>
          <a:sy n="133" d="100"/>
        </p:scale>
        <p:origin x="906" y="126"/>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commentAuthors" Target="commentAuthors.xml"/><Relationship Id="rId58" Type="http://schemas.microsoft.com/office/2015/10/relationships/revisionInfo" Target="revisionInfo.xml"/><Relationship Id="rId5" Type="http://schemas.openxmlformats.org/officeDocument/2006/relationships/slideMaster" Target="slideMasters/slideMaster2.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theme" Target="theme/theme1.xml"/><Relationship Id="rId8" Type="http://schemas.openxmlformats.org/officeDocument/2006/relationships/slide" Target="slides/slide2.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microsoft.com/office/2018/10/relationships/authors" Target="author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tableStyles" Target="tableStyle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5777A6-594F-4D3E-A3DA-82B2786BA7E4}"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EA90B0E6-5C76-407B-8840-F30364E6791B}">
      <dgm:prSet phldrT="[Text]"/>
      <dgm:spPr>
        <a:ln>
          <a:solidFill>
            <a:schemeClr val="tx2"/>
          </a:solidFill>
        </a:ln>
      </dgm:spPr>
      <dgm:t>
        <a:bodyPr/>
        <a:lstStyle/>
        <a:p>
          <a:pPr rtl="0"/>
          <a:r>
            <a:rPr lang="en-US" dirty="0">
              <a:latin typeface="Calibri"/>
            </a:rPr>
            <a:t>S.288 introduced</a:t>
          </a:r>
        </a:p>
        <a:p>
          <a:pPr rtl="0"/>
          <a:r>
            <a:rPr lang="en-US" dirty="0">
              <a:latin typeface="Calibri"/>
            </a:rPr>
            <a:t>by Sens. Young (R-IN) and Menendez (D-NJ)</a:t>
          </a:r>
          <a:endParaRPr lang="en-US" dirty="0"/>
        </a:p>
      </dgm:t>
    </dgm:pt>
    <dgm:pt modelId="{C26BAE5F-30E8-488E-9407-8C7207CDAC4F}" type="parTrans" cxnId="{C99CBC5E-9936-4408-9265-C6A4CF7BC700}">
      <dgm:prSet/>
      <dgm:spPr/>
      <dgm:t>
        <a:bodyPr/>
        <a:lstStyle/>
        <a:p>
          <a:endParaRPr lang="en-US"/>
        </a:p>
      </dgm:t>
    </dgm:pt>
    <dgm:pt modelId="{AB16AF86-7BF7-44FB-B6E0-06CE2ABC7A06}" type="sibTrans" cxnId="{C99CBC5E-9936-4408-9265-C6A4CF7BC700}">
      <dgm:prSet/>
      <dgm:spPr/>
      <dgm:t>
        <a:bodyPr/>
        <a:lstStyle/>
        <a:p>
          <a:endParaRPr lang="en-US"/>
        </a:p>
      </dgm:t>
    </dgm:pt>
    <dgm:pt modelId="{772A4C5F-9443-43E0-B6E3-F47AFB5F1646}">
      <dgm:prSet phldrT="[Text]"/>
      <dgm:spPr>
        <a:ln>
          <a:solidFill>
            <a:schemeClr val="accent2"/>
          </a:solidFill>
        </a:ln>
      </dgm:spPr>
      <dgm:t>
        <a:bodyPr/>
        <a:lstStyle/>
        <a:p>
          <a:pPr rtl="0"/>
          <a:r>
            <a:rPr lang="en-US" dirty="0">
              <a:latin typeface="Calibri"/>
            </a:rPr>
            <a:t>Passed Senate Foreign Relations Committee</a:t>
          </a:r>
        </a:p>
        <a:p>
          <a:pPr rtl="0"/>
          <a:r>
            <a:rPr lang="en-US" dirty="0">
              <a:latin typeface="Calibri"/>
            </a:rPr>
            <a:t>5 total cosponsors</a:t>
          </a:r>
          <a:endParaRPr lang="en-US" dirty="0"/>
        </a:p>
      </dgm:t>
    </dgm:pt>
    <dgm:pt modelId="{87AD0CFF-9570-4462-A871-8AE0EB980225}" type="parTrans" cxnId="{1EDEA400-7BAE-4576-A40A-4616CF87A6EB}">
      <dgm:prSet/>
      <dgm:spPr/>
      <dgm:t>
        <a:bodyPr/>
        <a:lstStyle/>
        <a:p>
          <a:endParaRPr lang="en-US"/>
        </a:p>
      </dgm:t>
    </dgm:pt>
    <dgm:pt modelId="{1A5D0A0C-8B3B-40C8-AC71-779F553297CF}" type="sibTrans" cxnId="{1EDEA400-7BAE-4576-A40A-4616CF87A6EB}">
      <dgm:prSet/>
      <dgm:spPr/>
      <dgm:t>
        <a:bodyPr/>
        <a:lstStyle/>
        <a:p>
          <a:endParaRPr lang="en-US"/>
        </a:p>
      </dgm:t>
    </dgm:pt>
    <dgm:pt modelId="{4BD09D09-A38F-4F19-BF04-FB4CAD217A95}">
      <dgm:prSet phldrT="[Text]"/>
      <dgm:spPr/>
      <dgm:t>
        <a:bodyPr/>
        <a:lstStyle/>
        <a:p>
          <a:pPr rtl="0"/>
          <a:r>
            <a:rPr lang="en-US" dirty="0">
              <a:latin typeface="Calibri"/>
            </a:rPr>
            <a:t>Passed full Senate</a:t>
          </a:r>
        </a:p>
        <a:p>
          <a:pPr rtl="0"/>
          <a:r>
            <a:rPr lang="en-US" dirty="0">
              <a:latin typeface="Calibri"/>
            </a:rPr>
            <a:t>by unanimous consent</a:t>
          </a:r>
          <a:endParaRPr lang="en-US" dirty="0"/>
        </a:p>
      </dgm:t>
    </dgm:pt>
    <dgm:pt modelId="{A683ED0F-AB73-4171-A1D4-098BB17BEAC3}" type="parTrans" cxnId="{8D8ACB7B-3799-4A16-A874-F1C90FB90767}">
      <dgm:prSet/>
      <dgm:spPr/>
      <dgm:t>
        <a:bodyPr/>
        <a:lstStyle/>
        <a:p>
          <a:endParaRPr lang="en-US"/>
        </a:p>
      </dgm:t>
    </dgm:pt>
    <dgm:pt modelId="{7CFAB0B2-D103-427E-B936-BA0B1B6DE360}" type="sibTrans" cxnId="{8D8ACB7B-3799-4A16-A874-F1C90FB90767}">
      <dgm:prSet/>
      <dgm:spPr/>
      <dgm:t>
        <a:bodyPr/>
        <a:lstStyle/>
        <a:p>
          <a:endParaRPr lang="en-US"/>
        </a:p>
      </dgm:t>
    </dgm:pt>
    <dgm:pt modelId="{208FE7B1-336A-481C-8340-85F8BAC85FED}" type="pres">
      <dgm:prSet presAssocID="{625777A6-594F-4D3E-A3DA-82B2786BA7E4}" presName="Name0" presStyleCnt="0">
        <dgm:presLayoutVars>
          <dgm:dir/>
          <dgm:resizeHandles val="exact"/>
        </dgm:presLayoutVars>
      </dgm:prSet>
      <dgm:spPr/>
    </dgm:pt>
    <dgm:pt modelId="{DFD8093A-D19E-4BB3-AAAC-2308F943525D}" type="pres">
      <dgm:prSet presAssocID="{EA90B0E6-5C76-407B-8840-F30364E6791B}" presName="composite" presStyleCnt="0"/>
      <dgm:spPr/>
    </dgm:pt>
    <dgm:pt modelId="{D0FB9926-F72F-496F-A268-EA2E653BDAD1}" type="pres">
      <dgm:prSet presAssocID="{EA90B0E6-5C76-407B-8840-F30364E6791B}" presName="bgChev" presStyleLbl="node1" presStyleIdx="0" presStyleCnt="3"/>
      <dgm:spPr>
        <a:solidFill>
          <a:schemeClr val="tx2"/>
        </a:solidFill>
      </dgm:spPr>
    </dgm:pt>
    <dgm:pt modelId="{A0372774-95A5-479D-A8C4-15A4DD212345}" type="pres">
      <dgm:prSet presAssocID="{EA90B0E6-5C76-407B-8840-F30364E6791B}" presName="txNode" presStyleLbl="fgAcc1" presStyleIdx="0" presStyleCnt="3">
        <dgm:presLayoutVars>
          <dgm:bulletEnabled val="1"/>
        </dgm:presLayoutVars>
      </dgm:prSet>
      <dgm:spPr/>
    </dgm:pt>
    <dgm:pt modelId="{CFF4CBD3-8AFC-4662-8533-70BB98358AE5}" type="pres">
      <dgm:prSet presAssocID="{AB16AF86-7BF7-44FB-B6E0-06CE2ABC7A06}" presName="compositeSpace" presStyleCnt="0"/>
      <dgm:spPr/>
    </dgm:pt>
    <dgm:pt modelId="{5F64B47D-7252-45CB-ACC1-79E6BD415794}" type="pres">
      <dgm:prSet presAssocID="{772A4C5F-9443-43E0-B6E3-F47AFB5F1646}" presName="composite" presStyleCnt="0"/>
      <dgm:spPr/>
    </dgm:pt>
    <dgm:pt modelId="{000C77C6-E33D-403F-9895-185F41BAA948}" type="pres">
      <dgm:prSet presAssocID="{772A4C5F-9443-43E0-B6E3-F47AFB5F1646}" presName="bgChev" presStyleLbl="node1" presStyleIdx="1" presStyleCnt="3"/>
      <dgm:spPr>
        <a:solidFill>
          <a:schemeClr val="accent2"/>
        </a:solidFill>
      </dgm:spPr>
    </dgm:pt>
    <dgm:pt modelId="{081C1E3F-01F3-4583-AEBA-A1AE8AA73459}" type="pres">
      <dgm:prSet presAssocID="{772A4C5F-9443-43E0-B6E3-F47AFB5F1646}" presName="txNode" presStyleLbl="fgAcc1" presStyleIdx="1" presStyleCnt="3">
        <dgm:presLayoutVars>
          <dgm:bulletEnabled val="1"/>
        </dgm:presLayoutVars>
      </dgm:prSet>
      <dgm:spPr/>
    </dgm:pt>
    <dgm:pt modelId="{C37D7F2F-0A90-4E49-A5D4-69F7445EA939}" type="pres">
      <dgm:prSet presAssocID="{1A5D0A0C-8B3B-40C8-AC71-779F553297CF}" presName="compositeSpace" presStyleCnt="0"/>
      <dgm:spPr/>
    </dgm:pt>
    <dgm:pt modelId="{E6A7A2DD-141F-4D07-83A3-FFA6A7871CFB}" type="pres">
      <dgm:prSet presAssocID="{4BD09D09-A38F-4F19-BF04-FB4CAD217A95}" presName="composite" presStyleCnt="0"/>
      <dgm:spPr/>
    </dgm:pt>
    <dgm:pt modelId="{62093BCC-6869-4C6E-847D-D7E83F43BAE1}" type="pres">
      <dgm:prSet presAssocID="{4BD09D09-A38F-4F19-BF04-FB4CAD217A95}" presName="bgChev" presStyleLbl="node1" presStyleIdx="2" presStyleCnt="3"/>
      <dgm:spPr/>
    </dgm:pt>
    <dgm:pt modelId="{33A5E0E1-4708-4C76-8D1E-77E7198B04F8}" type="pres">
      <dgm:prSet presAssocID="{4BD09D09-A38F-4F19-BF04-FB4CAD217A95}" presName="txNode" presStyleLbl="fgAcc1" presStyleIdx="2" presStyleCnt="3">
        <dgm:presLayoutVars>
          <dgm:bulletEnabled val="1"/>
        </dgm:presLayoutVars>
      </dgm:prSet>
      <dgm:spPr/>
    </dgm:pt>
  </dgm:ptLst>
  <dgm:cxnLst>
    <dgm:cxn modelId="{1EDEA400-7BAE-4576-A40A-4616CF87A6EB}" srcId="{625777A6-594F-4D3E-A3DA-82B2786BA7E4}" destId="{772A4C5F-9443-43E0-B6E3-F47AFB5F1646}" srcOrd="1" destOrd="0" parTransId="{87AD0CFF-9570-4462-A871-8AE0EB980225}" sibTransId="{1A5D0A0C-8B3B-40C8-AC71-779F553297CF}"/>
    <dgm:cxn modelId="{3174103D-0789-4AF5-8486-5625C503ECA5}" type="presOf" srcId="{625777A6-594F-4D3E-A3DA-82B2786BA7E4}" destId="{208FE7B1-336A-481C-8340-85F8BAC85FED}" srcOrd="0" destOrd="0" presId="urn:microsoft.com/office/officeart/2005/8/layout/chevronAccent+Icon"/>
    <dgm:cxn modelId="{C99CBC5E-9936-4408-9265-C6A4CF7BC700}" srcId="{625777A6-594F-4D3E-A3DA-82B2786BA7E4}" destId="{EA90B0E6-5C76-407B-8840-F30364E6791B}" srcOrd="0" destOrd="0" parTransId="{C26BAE5F-30E8-488E-9407-8C7207CDAC4F}" sibTransId="{AB16AF86-7BF7-44FB-B6E0-06CE2ABC7A06}"/>
    <dgm:cxn modelId="{943D8846-3FD3-4A06-AB75-9F1376A3025A}" type="presOf" srcId="{4BD09D09-A38F-4F19-BF04-FB4CAD217A95}" destId="{33A5E0E1-4708-4C76-8D1E-77E7198B04F8}" srcOrd="0" destOrd="0" presId="urn:microsoft.com/office/officeart/2005/8/layout/chevronAccent+Icon"/>
    <dgm:cxn modelId="{D43B4553-85DA-409A-86FF-22B117A3E735}" type="presOf" srcId="{772A4C5F-9443-43E0-B6E3-F47AFB5F1646}" destId="{081C1E3F-01F3-4583-AEBA-A1AE8AA73459}" srcOrd="0" destOrd="0" presId="urn:microsoft.com/office/officeart/2005/8/layout/chevronAccent+Icon"/>
    <dgm:cxn modelId="{8D8ACB7B-3799-4A16-A874-F1C90FB90767}" srcId="{625777A6-594F-4D3E-A3DA-82B2786BA7E4}" destId="{4BD09D09-A38F-4F19-BF04-FB4CAD217A95}" srcOrd="2" destOrd="0" parTransId="{A683ED0F-AB73-4171-A1D4-098BB17BEAC3}" sibTransId="{7CFAB0B2-D103-427E-B936-BA0B1B6DE360}"/>
    <dgm:cxn modelId="{3750FFF8-C48C-45F8-ADCA-4268A1860398}" type="presOf" srcId="{EA90B0E6-5C76-407B-8840-F30364E6791B}" destId="{A0372774-95A5-479D-A8C4-15A4DD212345}" srcOrd="0" destOrd="0" presId="urn:microsoft.com/office/officeart/2005/8/layout/chevronAccent+Icon"/>
    <dgm:cxn modelId="{E0368ABA-E232-4A34-9C94-EF71DD30FBAE}" type="presParOf" srcId="{208FE7B1-336A-481C-8340-85F8BAC85FED}" destId="{DFD8093A-D19E-4BB3-AAAC-2308F943525D}" srcOrd="0" destOrd="0" presId="urn:microsoft.com/office/officeart/2005/8/layout/chevronAccent+Icon"/>
    <dgm:cxn modelId="{15D87D4B-88D4-495B-9D20-687437E602E9}" type="presParOf" srcId="{DFD8093A-D19E-4BB3-AAAC-2308F943525D}" destId="{D0FB9926-F72F-496F-A268-EA2E653BDAD1}" srcOrd="0" destOrd="0" presId="urn:microsoft.com/office/officeart/2005/8/layout/chevronAccent+Icon"/>
    <dgm:cxn modelId="{98ECEB8A-4DCB-4701-A929-904D4EE959CB}" type="presParOf" srcId="{DFD8093A-D19E-4BB3-AAAC-2308F943525D}" destId="{A0372774-95A5-479D-A8C4-15A4DD212345}" srcOrd="1" destOrd="0" presId="urn:microsoft.com/office/officeart/2005/8/layout/chevronAccent+Icon"/>
    <dgm:cxn modelId="{CBFA5987-85D5-4488-8680-E14999A5AF39}" type="presParOf" srcId="{208FE7B1-336A-481C-8340-85F8BAC85FED}" destId="{CFF4CBD3-8AFC-4662-8533-70BB98358AE5}" srcOrd="1" destOrd="0" presId="urn:microsoft.com/office/officeart/2005/8/layout/chevronAccent+Icon"/>
    <dgm:cxn modelId="{1DEBD2A0-1664-42FC-8A4B-F0245D917A74}" type="presParOf" srcId="{208FE7B1-336A-481C-8340-85F8BAC85FED}" destId="{5F64B47D-7252-45CB-ACC1-79E6BD415794}" srcOrd="2" destOrd="0" presId="urn:microsoft.com/office/officeart/2005/8/layout/chevronAccent+Icon"/>
    <dgm:cxn modelId="{18DDAF3F-2635-4EA9-B34D-B79EBCD22FC6}" type="presParOf" srcId="{5F64B47D-7252-45CB-ACC1-79E6BD415794}" destId="{000C77C6-E33D-403F-9895-185F41BAA948}" srcOrd="0" destOrd="0" presId="urn:microsoft.com/office/officeart/2005/8/layout/chevronAccent+Icon"/>
    <dgm:cxn modelId="{41AB4539-1BBD-4C3F-9AB9-F817591B98BC}" type="presParOf" srcId="{5F64B47D-7252-45CB-ACC1-79E6BD415794}" destId="{081C1E3F-01F3-4583-AEBA-A1AE8AA73459}" srcOrd="1" destOrd="0" presId="urn:microsoft.com/office/officeart/2005/8/layout/chevronAccent+Icon"/>
    <dgm:cxn modelId="{E990F919-C677-4266-94BC-6D43DEED660C}" type="presParOf" srcId="{208FE7B1-336A-481C-8340-85F8BAC85FED}" destId="{C37D7F2F-0A90-4E49-A5D4-69F7445EA939}" srcOrd="3" destOrd="0" presId="urn:microsoft.com/office/officeart/2005/8/layout/chevronAccent+Icon"/>
    <dgm:cxn modelId="{56DA8C0E-14B2-40ED-89B2-6C336C627CB3}" type="presParOf" srcId="{208FE7B1-336A-481C-8340-85F8BAC85FED}" destId="{E6A7A2DD-141F-4D07-83A3-FFA6A7871CFB}" srcOrd="4" destOrd="0" presId="urn:microsoft.com/office/officeart/2005/8/layout/chevronAccent+Icon"/>
    <dgm:cxn modelId="{D294B92A-7CDC-46A7-8034-914215731ECE}" type="presParOf" srcId="{E6A7A2DD-141F-4D07-83A3-FFA6A7871CFB}" destId="{62093BCC-6869-4C6E-847D-D7E83F43BAE1}" srcOrd="0" destOrd="0" presId="urn:microsoft.com/office/officeart/2005/8/layout/chevronAccent+Icon"/>
    <dgm:cxn modelId="{26DDCFA1-C60B-4BCE-A6F7-2A612759413A}" type="presParOf" srcId="{E6A7A2DD-141F-4D07-83A3-FFA6A7871CFB}" destId="{33A5E0E1-4708-4C76-8D1E-77E7198B04F8}"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5777A6-594F-4D3E-A3DA-82B2786BA7E4}"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EA90B0E6-5C76-407B-8840-F30364E6791B}">
      <dgm:prSet phldrT="[Text]"/>
      <dgm:spPr>
        <a:ln>
          <a:solidFill>
            <a:schemeClr val="tx2"/>
          </a:solidFill>
        </a:ln>
      </dgm:spPr>
      <dgm:t>
        <a:bodyPr/>
        <a:lstStyle/>
        <a:p>
          <a:pPr rtl="0"/>
          <a:r>
            <a:rPr lang="en-US" dirty="0">
              <a:latin typeface="Calibri"/>
            </a:rPr>
            <a:t>H.R.1776 introduced</a:t>
          </a:r>
        </a:p>
        <a:p>
          <a:pPr rtl="0"/>
          <a:r>
            <a:rPr lang="en-US" dirty="0">
              <a:latin typeface="Calibri"/>
            </a:rPr>
            <a:t>by Reps. Bera (D-CA) and Salazar (R-FL)</a:t>
          </a:r>
          <a:endParaRPr lang="en-US" dirty="0"/>
        </a:p>
      </dgm:t>
    </dgm:pt>
    <dgm:pt modelId="{C26BAE5F-30E8-488E-9407-8C7207CDAC4F}" type="parTrans" cxnId="{C99CBC5E-9936-4408-9265-C6A4CF7BC700}">
      <dgm:prSet/>
      <dgm:spPr/>
      <dgm:t>
        <a:bodyPr/>
        <a:lstStyle/>
        <a:p>
          <a:endParaRPr lang="en-US"/>
        </a:p>
      </dgm:t>
    </dgm:pt>
    <dgm:pt modelId="{AB16AF86-7BF7-44FB-B6E0-06CE2ABC7A06}" type="sibTrans" cxnId="{C99CBC5E-9936-4408-9265-C6A4CF7BC700}">
      <dgm:prSet/>
      <dgm:spPr/>
      <dgm:t>
        <a:bodyPr/>
        <a:lstStyle/>
        <a:p>
          <a:endParaRPr lang="en-US"/>
        </a:p>
      </dgm:t>
    </dgm:pt>
    <dgm:pt modelId="{772A4C5F-9443-43E0-B6E3-F47AFB5F1646}">
      <dgm:prSet phldrT="[Text]"/>
      <dgm:spPr>
        <a:ln>
          <a:solidFill>
            <a:schemeClr val="accent2"/>
          </a:solidFill>
        </a:ln>
      </dgm:spPr>
      <dgm:t>
        <a:bodyPr/>
        <a:lstStyle/>
        <a:p>
          <a:pPr rtl="0"/>
          <a:r>
            <a:rPr lang="en-US" dirty="0">
              <a:latin typeface="Calibri"/>
            </a:rPr>
            <a:t>Passed House Foreign Affairs Committee</a:t>
          </a:r>
        </a:p>
        <a:p>
          <a:pPr rtl="0"/>
          <a:r>
            <a:rPr lang="en-US" dirty="0">
              <a:latin typeface="Calibri"/>
            </a:rPr>
            <a:t>92 total cosponsors</a:t>
          </a:r>
          <a:endParaRPr lang="en-US" dirty="0"/>
        </a:p>
      </dgm:t>
    </dgm:pt>
    <dgm:pt modelId="{87AD0CFF-9570-4462-A871-8AE0EB980225}" type="parTrans" cxnId="{1EDEA400-7BAE-4576-A40A-4616CF87A6EB}">
      <dgm:prSet/>
      <dgm:spPr/>
      <dgm:t>
        <a:bodyPr/>
        <a:lstStyle/>
        <a:p>
          <a:endParaRPr lang="en-US"/>
        </a:p>
      </dgm:t>
    </dgm:pt>
    <dgm:pt modelId="{1A5D0A0C-8B3B-40C8-AC71-779F553297CF}" type="sibTrans" cxnId="{1EDEA400-7BAE-4576-A40A-4616CF87A6EB}">
      <dgm:prSet/>
      <dgm:spPr/>
      <dgm:t>
        <a:bodyPr/>
        <a:lstStyle/>
        <a:p>
          <a:endParaRPr lang="en-US"/>
        </a:p>
      </dgm:t>
    </dgm:pt>
    <dgm:pt modelId="{4BD09D09-A38F-4F19-BF04-FB4CAD217A95}">
      <dgm:prSet phldrT="[Text]"/>
      <dgm:spPr/>
      <dgm:t>
        <a:bodyPr/>
        <a:lstStyle/>
        <a:p>
          <a:pPr rtl="0"/>
          <a:r>
            <a:rPr lang="en-US" dirty="0">
              <a:latin typeface="Calibri"/>
            </a:rPr>
            <a:t>Goal:</a:t>
          </a:r>
        </a:p>
        <a:p>
          <a:pPr rtl="0"/>
          <a:r>
            <a:rPr lang="en-US" dirty="0">
              <a:latin typeface="Calibri"/>
            </a:rPr>
            <a:t>pass full House</a:t>
          </a:r>
          <a:endParaRPr lang="en-US" dirty="0"/>
        </a:p>
      </dgm:t>
    </dgm:pt>
    <dgm:pt modelId="{A683ED0F-AB73-4171-A1D4-098BB17BEAC3}" type="parTrans" cxnId="{8D8ACB7B-3799-4A16-A874-F1C90FB90767}">
      <dgm:prSet/>
      <dgm:spPr/>
      <dgm:t>
        <a:bodyPr/>
        <a:lstStyle/>
        <a:p>
          <a:endParaRPr lang="en-US"/>
        </a:p>
      </dgm:t>
    </dgm:pt>
    <dgm:pt modelId="{7CFAB0B2-D103-427E-B936-BA0B1B6DE360}" type="sibTrans" cxnId="{8D8ACB7B-3799-4A16-A874-F1C90FB90767}">
      <dgm:prSet/>
      <dgm:spPr/>
      <dgm:t>
        <a:bodyPr/>
        <a:lstStyle/>
        <a:p>
          <a:endParaRPr lang="en-US"/>
        </a:p>
      </dgm:t>
    </dgm:pt>
    <dgm:pt modelId="{208FE7B1-336A-481C-8340-85F8BAC85FED}" type="pres">
      <dgm:prSet presAssocID="{625777A6-594F-4D3E-A3DA-82B2786BA7E4}" presName="Name0" presStyleCnt="0">
        <dgm:presLayoutVars>
          <dgm:dir/>
          <dgm:resizeHandles val="exact"/>
        </dgm:presLayoutVars>
      </dgm:prSet>
      <dgm:spPr/>
    </dgm:pt>
    <dgm:pt modelId="{DFD8093A-D19E-4BB3-AAAC-2308F943525D}" type="pres">
      <dgm:prSet presAssocID="{EA90B0E6-5C76-407B-8840-F30364E6791B}" presName="composite" presStyleCnt="0"/>
      <dgm:spPr/>
    </dgm:pt>
    <dgm:pt modelId="{D0FB9926-F72F-496F-A268-EA2E653BDAD1}" type="pres">
      <dgm:prSet presAssocID="{EA90B0E6-5C76-407B-8840-F30364E6791B}" presName="bgChev" presStyleLbl="node1" presStyleIdx="0" presStyleCnt="3"/>
      <dgm:spPr>
        <a:solidFill>
          <a:schemeClr val="tx2"/>
        </a:solidFill>
      </dgm:spPr>
    </dgm:pt>
    <dgm:pt modelId="{A0372774-95A5-479D-A8C4-15A4DD212345}" type="pres">
      <dgm:prSet presAssocID="{EA90B0E6-5C76-407B-8840-F30364E6791B}" presName="txNode" presStyleLbl="fgAcc1" presStyleIdx="0" presStyleCnt="3">
        <dgm:presLayoutVars>
          <dgm:bulletEnabled val="1"/>
        </dgm:presLayoutVars>
      </dgm:prSet>
      <dgm:spPr/>
    </dgm:pt>
    <dgm:pt modelId="{CFF4CBD3-8AFC-4662-8533-70BB98358AE5}" type="pres">
      <dgm:prSet presAssocID="{AB16AF86-7BF7-44FB-B6E0-06CE2ABC7A06}" presName="compositeSpace" presStyleCnt="0"/>
      <dgm:spPr/>
    </dgm:pt>
    <dgm:pt modelId="{5F64B47D-7252-45CB-ACC1-79E6BD415794}" type="pres">
      <dgm:prSet presAssocID="{772A4C5F-9443-43E0-B6E3-F47AFB5F1646}" presName="composite" presStyleCnt="0"/>
      <dgm:spPr/>
    </dgm:pt>
    <dgm:pt modelId="{000C77C6-E33D-403F-9895-185F41BAA948}" type="pres">
      <dgm:prSet presAssocID="{772A4C5F-9443-43E0-B6E3-F47AFB5F1646}" presName="bgChev" presStyleLbl="node1" presStyleIdx="1" presStyleCnt="3"/>
      <dgm:spPr>
        <a:solidFill>
          <a:schemeClr val="accent2"/>
        </a:solidFill>
      </dgm:spPr>
    </dgm:pt>
    <dgm:pt modelId="{081C1E3F-01F3-4583-AEBA-A1AE8AA73459}" type="pres">
      <dgm:prSet presAssocID="{772A4C5F-9443-43E0-B6E3-F47AFB5F1646}" presName="txNode" presStyleLbl="fgAcc1" presStyleIdx="1" presStyleCnt="3">
        <dgm:presLayoutVars>
          <dgm:bulletEnabled val="1"/>
        </dgm:presLayoutVars>
      </dgm:prSet>
      <dgm:spPr/>
    </dgm:pt>
    <dgm:pt modelId="{C37D7F2F-0A90-4E49-A5D4-69F7445EA939}" type="pres">
      <dgm:prSet presAssocID="{1A5D0A0C-8B3B-40C8-AC71-779F553297CF}" presName="compositeSpace" presStyleCnt="0"/>
      <dgm:spPr/>
    </dgm:pt>
    <dgm:pt modelId="{E6A7A2DD-141F-4D07-83A3-FFA6A7871CFB}" type="pres">
      <dgm:prSet presAssocID="{4BD09D09-A38F-4F19-BF04-FB4CAD217A95}" presName="composite" presStyleCnt="0"/>
      <dgm:spPr/>
    </dgm:pt>
    <dgm:pt modelId="{62093BCC-6869-4C6E-847D-D7E83F43BAE1}" type="pres">
      <dgm:prSet presAssocID="{4BD09D09-A38F-4F19-BF04-FB4CAD217A95}" presName="bgChev" presStyleLbl="node1" presStyleIdx="2" presStyleCnt="3"/>
      <dgm:spPr/>
    </dgm:pt>
    <dgm:pt modelId="{33A5E0E1-4708-4C76-8D1E-77E7198B04F8}" type="pres">
      <dgm:prSet presAssocID="{4BD09D09-A38F-4F19-BF04-FB4CAD217A95}" presName="txNode" presStyleLbl="fgAcc1" presStyleIdx="2" presStyleCnt="3" custScaleX="97970">
        <dgm:presLayoutVars>
          <dgm:bulletEnabled val="1"/>
        </dgm:presLayoutVars>
      </dgm:prSet>
      <dgm:spPr/>
    </dgm:pt>
  </dgm:ptLst>
  <dgm:cxnLst>
    <dgm:cxn modelId="{1EDEA400-7BAE-4576-A40A-4616CF87A6EB}" srcId="{625777A6-594F-4D3E-A3DA-82B2786BA7E4}" destId="{772A4C5F-9443-43E0-B6E3-F47AFB5F1646}" srcOrd="1" destOrd="0" parTransId="{87AD0CFF-9570-4462-A871-8AE0EB980225}" sibTransId="{1A5D0A0C-8B3B-40C8-AC71-779F553297CF}"/>
    <dgm:cxn modelId="{3174103D-0789-4AF5-8486-5625C503ECA5}" type="presOf" srcId="{625777A6-594F-4D3E-A3DA-82B2786BA7E4}" destId="{208FE7B1-336A-481C-8340-85F8BAC85FED}" srcOrd="0" destOrd="0" presId="urn:microsoft.com/office/officeart/2005/8/layout/chevronAccent+Icon"/>
    <dgm:cxn modelId="{C99CBC5E-9936-4408-9265-C6A4CF7BC700}" srcId="{625777A6-594F-4D3E-A3DA-82B2786BA7E4}" destId="{EA90B0E6-5C76-407B-8840-F30364E6791B}" srcOrd="0" destOrd="0" parTransId="{C26BAE5F-30E8-488E-9407-8C7207CDAC4F}" sibTransId="{AB16AF86-7BF7-44FB-B6E0-06CE2ABC7A06}"/>
    <dgm:cxn modelId="{943D8846-3FD3-4A06-AB75-9F1376A3025A}" type="presOf" srcId="{4BD09D09-A38F-4F19-BF04-FB4CAD217A95}" destId="{33A5E0E1-4708-4C76-8D1E-77E7198B04F8}" srcOrd="0" destOrd="0" presId="urn:microsoft.com/office/officeart/2005/8/layout/chevronAccent+Icon"/>
    <dgm:cxn modelId="{D43B4553-85DA-409A-86FF-22B117A3E735}" type="presOf" srcId="{772A4C5F-9443-43E0-B6E3-F47AFB5F1646}" destId="{081C1E3F-01F3-4583-AEBA-A1AE8AA73459}" srcOrd="0" destOrd="0" presId="urn:microsoft.com/office/officeart/2005/8/layout/chevronAccent+Icon"/>
    <dgm:cxn modelId="{8D8ACB7B-3799-4A16-A874-F1C90FB90767}" srcId="{625777A6-594F-4D3E-A3DA-82B2786BA7E4}" destId="{4BD09D09-A38F-4F19-BF04-FB4CAD217A95}" srcOrd="2" destOrd="0" parTransId="{A683ED0F-AB73-4171-A1D4-098BB17BEAC3}" sibTransId="{7CFAB0B2-D103-427E-B936-BA0B1B6DE360}"/>
    <dgm:cxn modelId="{3750FFF8-C48C-45F8-ADCA-4268A1860398}" type="presOf" srcId="{EA90B0E6-5C76-407B-8840-F30364E6791B}" destId="{A0372774-95A5-479D-A8C4-15A4DD212345}" srcOrd="0" destOrd="0" presId="urn:microsoft.com/office/officeart/2005/8/layout/chevronAccent+Icon"/>
    <dgm:cxn modelId="{E0368ABA-E232-4A34-9C94-EF71DD30FBAE}" type="presParOf" srcId="{208FE7B1-336A-481C-8340-85F8BAC85FED}" destId="{DFD8093A-D19E-4BB3-AAAC-2308F943525D}" srcOrd="0" destOrd="0" presId="urn:microsoft.com/office/officeart/2005/8/layout/chevronAccent+Icon"/>
    <dgm:cxn modelId="{15D87D4B-88D4-495B-9D20-687437E602E9}" type="presParOf" srcId="{DFD8093A-D19E-4BB3-AAAC-2308F943525D}" destId="{D0FB9926-F72F-496F-A268-EA2E653BDAD1}" srcOrd="0" destOrd="0" presId="urn:microsoft.com/office/officeart/2005/8/layout/chevronAccent+Icon"/>
    <dgm:cxn modelId="{98ECEB8A-4DCB-4701-A929-904D4EE959CB}" type="presParOf" srcId="{DFD8093A-D19E-4BB3-AAAC-2308F943525D}" destId="{A0372774-95A5-479D-A8C4-15A4DD212345}" srcOrd="1" destOrd="0" presId="urn:microsoft.com/office/officeart/2005/8/layout/chevronAccent+Icon"/>
    <dgm:cxn modelId="{CBFA5987-85D5-4488-8680-E14999A5AF39}" type="presParOf" srcId="{208FE7B1-336A-481C-8340-85F8BAC85FED}" destId="{CFF4CBD3-8AFC-4662-8533-70BB98358AE5}" srcOrd="1" destOrd="0" presId="urn:microsoft.com/office/officeart/2005/8/layout/chevronAccent+Icon"/>
    <dgm:cxn modelId="{1DEBD2A0-1664-42FC-8A4B-F0245D917A74}" type="presParOf" srcId="{208FE7B1-336A-481C-8340-85F8BAC85FED}" destId="{5F64B47D-7252-45CB-ACC1-79E6BD415794}" srcOrd="2" destOrd="0" presId="urn:microsoft.com/office/officeart/2005/8/layout/chevronAccent+Icon"/>
    <dgm:cxn modelId="{18DDAF3F-2635-4EA9-B34D-B79EBCD22FC6}" type="presParOf" srcId="{5F64B47D-7252-45CB-ACC1-79E6BD415794}" destId="{000C77C6-E33D-403F-9895-185F41BAA948}" srcOrd="0" destOrd="0" presId="urn:microsoft.com/office/officeart/2005/8/layout/chevronAccent+Icon"/>
    <dgm:cxn modelId="{41AB4539-1BBD-4C3F-9AB9-F817591B98BC}" type="presParOf" srcId="{5F64B47D-7252-45CB-ACC1-79E6BD415794}" destId="{081C1E3F-01F3-4583-AEBA-A1AE8AA73459}" srcOrd="1" destOrd="0" presId="urn:microsoft.com/office/officeart/2005/8/layout/chevronAccent+Icon"/>
    <dgm:cxn modelId="{E990F919-C677-4266-94BC-6D43DEED660C}" type="presParOf" srcId="{208FE7B1-336A-481C-8340-85F8BAC85FED}" destId="{C37D7F2F-0A90-4E49-A5D4-69F7445EA939}" srcOrd="3" destOrd="0" presId="urn:microsoft.com/office/officeart/2005/8/layout/chevronAccent+Icon"/>
    <dgm:cxn modelId="{56DA8C0E-14B2-40ED-89B2-6C336C627CB3}" type="presParOf" srcId="{208FE7B1-336A-481C-8340-85F8BAC85FED}" destId="{E6A7A2DD-141F-4D07-83A3-FFA6A7871CFB}" srcOrd="4" destOrd="0" presId="urn:microsoft.com/office/officeart/2005/8/layout/chevronAccent+Icon"/>
    <dgm:cxn modelId="{D294B92A-7CDC-46A7-8034-914215731ECE}" type="presParOf" srcId="{E6A7A2DD-141F-4D07-83A3-FFA6A7871CFB}" destId="{62093BCC-6869-4C6E-847D-D7E83F43BAE1}" srcOrd="0" destOrd="0" presId="urn:microsoft.com/office/officeart/2005/8/layout/chevronAccent+Icon"/>
    <dgm:cxn modelId="{26DDCFA1-C60B-4BCE-A6F7-2A612759413A}" type="presParOf" srcId="{E6A7A2DD-141F-4D07-83A3-FFA6A7871CFB}" destId="{33A5E0E1-4708-4C76-8D1E-77E7198B04F8}"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5777A6-594F-4D3E-A3DA-82B2786BA7E4}"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EA90B0E6-5C76-407B-8840-F30364E6791B}">
      <dgm:prSet phldrT="[Text]"/>
      <dgm:spPr>
        <a:ln>
          <a:solidFill>
            <a:schemeClr val="tx2"/>
          </a:solidFill>
        </a:ln>
      </dgm:spPr>
      <dgm:t>
        <a:bodyPr/>
        <a:lstStyle/>
        <a:p>
          <a:pPr rtl="0"/>
          <a:r>
            <a:rPr lang="en-US" dirty="0">
              <a:latin typeface="Calibri"/>
            </a:rPr>
            <a:t>S.41 introduced</a:t>
          </a:r>
        </a:p>
        <a:p>
          <a:pPr rtl="0"/>
          <a:r>
            <a:rPr lang="en-US" dirty="0">
              <a:latin typeface="Calibri"/>
            </a:rPr>
            <a:t>by Sens. Durbin (D-IL) and Rubio (R-FL)</a:t>
          </a:r>
          <a:endParaRPr lang="en-US" dirty="0"/>
        </a:p>
      </dgm:t>
    </dgm:pt>
    <dgm:pt modelId="{C26BAE5F-30E8-488E-9407-8C7207CDAC4F}" type="parTrans" cxnId="{C99CBC5E-9936-4408-9265-C6A4CF7BC700}">
      <dgm:prSet/>
      <dgm:spPr/>
      <dgm:t>
        <a:bodyPr/>
        <a:lstStyle/>
        <a:p>
          <a:endParaRPr lang="en-US"/>
        </a:p>
      </dgm:t>
    </dgm:pt>
    <dgm:pt modelId="{AB16AF86-7BF7-44FB-B6E0-06CE2ABC7A06}" type="sibTrans" cxnId="{C99CBC5E-9936-4408-9265-C6A4CF7BC700}">
      <dgm:prSet/>
      <dgm:spPr/>
      <dgm:t>
        <a:bodyPr/>
        <a:lstStyle/>
        <a:p>
          <a:endParaRPr lang="en-US"/>
        </a:p>
      </dgm:t>
    </dgm:pt>
    <dgm:pt modelId="{772A4C5F-9443-43E0-B6E3-F47AFB5F1646}">
      <dgm:prSet phldrT="[Text]"/>
      <dgm:spPr>
        <a:ln>
          <a:solidFill>
            <a:schemeClr val="accent2"/>
          </a:solidFill>
        </a:ln>
      </dgm:spPr>
      <dgm:t>
        <a:bodyPr/>
        <a:lstStyle/>
        <a:p>
          <a:pPr rtl="0"/>
          <a:r>
            <a:rPr lang="en-US" dirty="0">
              <a:latin typeface="Calibri"/>
            </a:rPr>
            <a:t>Passed Senate Foreign Relations Committee</a:t>
          </a:r>
        </a:p>
        <a:p>
          <a:pPr rtl="0"/>
          <a:r>
            <a:rPr lang="en-US" dirty="0">
              <a:latin typeface="Calibri"/>
            </a:rPr>
            <a:t>7 total cosponsors</a:t>
          </a:r>
          <a:endParaRPr lang="en-US" dirty="0"/>
        </a:p>
      </dgm:t>
    </dgm:pt>
    <dgm:pt modelId="{87AD0CFF-9570-4462-A871-8AE0EB980225}" type="parTrans" cxnId="{1EDEA400-7BAE-4576-A40A-4616CF87A6EB}">
      <dgm:prSet/>
      <dgm:spPr/>
      <dgm:t>
        <a:bodyPr/>
        <a:lstStyle/>
        <a:p>
          <a:endParaRPr lang="en-US"/>
        </a:p>
      </dgm:t>
    </dgm:pt>
    <dgm:pt modelId="{1A5D0A0C-8B3B-40C8-AC71-779F553297CF}" type="sibTrans" cxnId="{1EDEA400-7BAE-4576-A40A-4616CF87A6EB}">
      <dgm:prSet/>
      <dgm:spPr/>
      <dgm:t>
        <a:bodyPr/>
        <a:lstStyle/>
        <a:p>
          <a:endParaRPr lang="en-US"/>
        </a:p>
      </dgm:t>
    </dgm:pt>
    <dgm:pt modelId="{4BD09D09-A38F-4F19-BF04-FB4CAD217A95}">
      <dgm:prSet phldrT="[Text]"/>
      <dgm:spPr/>
      <dgm:t>
        <a:bodyPr/>
        <a:lstStyle/>
        <a:p>
          <a:pPr rtl="0"/>
          <a:r>
            <a:rPr lang="en-US" dirty="0">
              <a:latin typeface="Calibri"/>
            </a:rPr>
            <a:t>Passed full Senate</a:t>
          </a:r>
        </a:p>
        <a:p>
          <a:pPr rtl="0"/>
          <a:r>
            <a:rPr lang="en-US" dirty="0">
              <a:latin typeface="Calibri"/>
            </a:rPr>
            <a:t>by unanimous consent</a:t>
          </a:r>
          <a:endParaRPr lang="en-US" dirty="0"/>
        </a:p>
      </dgm:t>
    </dgm:pt>
    <dgm:pt modelId="{A683ED0F-AB73-4171-A1D4-098BB17BEAC3}" type="parTrans" cxnId="{8D8ACB7B-3799-4A16-A874-F1C90FB90767}">
      <dgm:prSet/>
      <dgm:spPr/>
      <dgm:t>
        <a:bodyPr/>
        <a:lstStyle/>
        <a:p>
          <a:endParaRPr lang="en-US"/>
        </a:p>
      </dgm:t>
    </dgm:pt>
    <dgm:pt modelId="{7CFAB0B2-D103-427E-B936-BA0B1B6DE360}" type="sibTrans" cxnId="{8D8ACB7B-3799-4A16-A874-F1C90FB90767}">
      <dgm:prSet/>
      <dgm:spPr/>
      <dgm:t>
        <a:bodyPr/>
        <a:lstStyle/>
        <a:p>
          <a:endParaRPr lang="en-US"/>
        </a:p>
      </dgm:t>
    </dgm:pt>
    <dgm:pt modelId="{208FE7B1-336A-481C-8340-85F8BAC85FED}" type="pres">
      <dgm:prSet presAssocID="{625777A6-594F-4D3E-A3DA-82B2786BA7E4}" presName="Name0" presStyleCnt="0">
        <dgm:presLayoutVars>
          <dgm:dir/>
          <dgm:resizeHandles val="exact"/>
        </dgm:presLayoutVars>
      </dgm:prSet>
      <dgm:spPr/>
    </dgm:pt>
    <dgm:pt modelId="{DFD8093A-D19E-4BB3-AAAC-2308F943525D}" type="pres">
      <dgm:prSet presAssocID="{EA90B0E6-5C76-407B-8840-F30364E6791B}" presName="composite" presStyleCnt="0"/>
      <dgm:spPr/>
    </dgm:pt>
    <dgm:pt modelId="{D0FB9926-F72F-496F-A268-EA2E653BDAD1}" type="pres">
      <dgm:prSet presAssocID="{EA90B0E6-5C76-407B-8840-F30364E6791B}" presName="bgChev" presStyleLbl="node1" presStyleIdx="0" presStyleCnt="3"/>
      <dgm:spPr>
        <a:solidFill>
          <a:schemeClr val="tx2"/>
        </a:solidFill>
      </dgm:spPr>
    </dgm:pt>
    <dgm:pt modelId="{A0372774-95A5-479D-A8C4-15A4DD212345}" type="pres">
      <dgm:prSet presAssocID="{EA90B0E6-5C76-407B-8840-F30364E6791B}" presName="txNode" presStyleLbl="fgAcc1" presStyleIdx="0" presStyleCnt="3">
        <dgm:presLayoutVars>
          <dgm:bulletEnabled val="1"/>
        </dgm:presLayoutVars>
      </dgm:prSet>
      <dgm:spPr/>
    </dgm:pt>
    <dgm:pt modelId="{CFF4CBD3-8AFC-4662-8533-70BB98358AE5}" type="pres">
      <dgm:prSet presAssocID="{AB16AF86-7BF7-44FB-B6E0-06CE2ABC7A06}" presName="compositeSpace" presStyleCnt="0"/>
      <dgm:spPr/>
    </dgm:pt>
    <dgm:pt modelId="{5F64B47D-7252-45CB-ACC1-79E6BD415794}" type="pres">
      <dgm:prSet presAssocID="{772A4C5F-9443-43E0-B6E3-F47AFB5F1646}" presName="composite" presStyleCnt="0"/>
      <dgm:spPr/>
    </dgm:pt>
    <dgm:pt modelId="{000C77C6-E33D-403F-9895-185F41BAA948}" type="pres">
      <dgm:prSet presAssocID="{772A4C5F-9443-43E0-B6E3-F47AFB5F1646}" presName="bgChev" presStyleLbl="node1" presStyleIdx="1" presStyleCnt="3"/>
      <dgm:spPr>
        <a:solidFill>
          <a:schemeClr val="accent2"/>
        </a:solidFill>
      </dgm:spPr>
    </dgm:pt>
    <dgm:pt modelId="{081C1E3F-01F3-4583-AEBA-A1AE8AA73459}" type="pres">
      <dgm:prSet presAssocID="{772A4C5F-9443-43E0-B6E3-F47AFB5F1646}" presName="txNode" presStyleLbl="fgAcc1" presStyleIdx="1" presStyleCnt="3">
        <dgm:presLayoutVars>
          <dgm:bulletEnabled val="1"/>
        </dgm:presLayoutVars>
      </dgm:prSet>
      <dgm:spPr/>
    </dgm:pt>
    <dgm:pt modelId="{C37D7F2F-0A90-4E49-A5D4-69F7445EA939}" type="pres">
      <dgm:prSet presAssocID="{1A5D0A0C-8B3B-40C8-AC71-779F553297CF}" presName="compositeSpace" presStyleCnt="0"/>
      <dgm:spPr/>
    </dgm:pt>
    <dgm:pt modelId="{E6A7A2DD-141F-4D07-83A3-FFA6A7871CFB}" type="pres">
      <dgm:prSet presAssocID="{4BD09D09-A38F-4F19-BF04-FB4CAD217A95}" presName="composite" presStyleCnt="0"/>
      <dgm:spPr/>
    </dgm:pt>
    <dgm:pt modelId="{62093BCC-6869-4C6E-847D-D7E83F43BAE1}" type="pres">
      <dgm:prSet presAssocID="{4BD09D09-A38F-4F19-BF04-FB4CAD217A95}" presName="bgChev" presStyleLbl="node1" presStyleIdx="2" presStyleCnt="3"/>
      <dgm:spPr/>
    </dgm:pt>
    <dgm:pt modelId="{33A5E0E1-4708-4C76-8D1E-77E7198B04F8}" type="pres">
      <dgm:prSet presAssocID="{4BD09D09-A38F-4F19-BF04-FB4CAD217A95}" presName="txNode" presStyleLbl="fgAcc1" presStyleIdx="2" presStyleCnt="3">
        <dgm:presLayoutVars>
          <dgm:bulletEnabled val="1"/>
        </dgm:presLayoutVars>
      </dgm:prSet>
      <dgm:spPr/>
    </dgm:pt>
  </dgm:ptLst>
  <dgm:cxnLst>
    <dgm:cxn modelId="{1EDEA400-7BAE-4576-A40A-4616CF87A6EB}" srcId="{625777A6-594F-4D3E-A3DA-82B2786BA7E4}" destId="{772A4C5F-9443-43E0-B6E3-F47AFB5F1646}" srcOrd="1" destOrd="0" parTransId="{87AD0CFF-9570-4462-A871-8AE0EB980225}" sibTransId="{1A5D0A0C-8B3B-40C8-AC71-779F553297CF}"/>
    <dgm:cxn modelId="{3174103D-0789-4AF5-8486-5625C503ECA5}" type="presOf" srcId="{625777A6-594F-4D3E-A3DA-82B2786BA7E4}" destId="{208FE7B1-336A-481C-8340-85F8BAC85FED}" srcOrd="0" destOrd="0" presId="urn:microsoft.com/office/officeart/2005/8/layout/chevronAccent+Icon"/>
    <dgm:cxn modelId="{C99CBC5E-9936-4408-9265-C6A4CF7BC700}" srcId="{625777A6-594F-4D3E-A3DA-82B2786BA7E4}" destId="{EA90B0E6-5C76-407B-8840-F30364E6791B}" srcOrd="0" destOrd="0" parTransId="{C26BAE5F-30E8-488E-9407-8C7207CDAC4F}" sibTransId="{AB16AF86-7BF7-44FB-B6E0-06CE2ABC7A06}"/>
    <dgm:cxn modelId="{943D8846-3FD3-4A06-AB75-9F1376A3025A}" type="presOf" srcId="{4BD09D09-A38F-4F19-BF04-FB4CAD217A95}" destId="{33A5E0E1-4708-4C76-8D1E-77E7198B04F8}" srcOrd="0" destOrd="0" presId="urn:microsoft.com/office/officeart/2005/8/layout/chevronAccent+Icon"/>
    <dgm:cxn modelId="{D43B4553-85DA-409A-86FF-22B117A3E735}" type="presOf" srcId="{772A4C5F-9443-43E0-B6E3-F47AFB5F1646}" destId="{081C1E3F-01F3-4583-AEBA-A1AE8AA73459}" srcOrd="0" destOrd="0" presId="urn:microsoft.com/office/officeart/2005/8/layout/chevronAccent+Icon"/>
    <dgm:cxn modelId="{8D8ACB7B-3799-4A16-A874-F1C90FB90767}" srcId="{625777A6-594F-4D3E-A3DA-82B2786BA7E4}" destId="{4BD09D09-A38F-4F19-BF04-FB4CAD217A95}" srcOrd="2" destOrd="0" parTransId="{A683ED0F-AB73-4171-A1D4-098BB17BEAC3}" sibTransId="{7CFAB0B2-D103-427E-B936-BA0B1B6DE360}"/>
    <dgm:cxn modelId="{3750FFF8-C48C-45F8-ADCA-4268A1860398}" type="presOf" srcId="{EA90B0E6-5C76-407B-8840-F30364E6791B}" destId="{A0372774-95A5-479D-A8C4-15A4DD212345}" srcOrd="0" destOrd="0" presId="urn:microsoft.com/office/officeart/2005/8/layout/chevronAccent+Icon"/>
    <dgm:cxn modelId="{E0368ABA-E232-4A34-9C94-EF71DD30FBAE}" type="presParOf" srcId="{208FE7B1-336A-481C-8340-85F8BAC85FED}" destId="{DFD8093A-D19E-4BB3-AAAC-2308F943525D}" srcOrd="0" destOrd="0" presId="urn:microsoft.com/office/officeart/2005/8/layout/chevronAccent+Icon"/>
    <dgm:cxn modelId="{15D87D4B-88D4-495B-9D20-687437E602E9}" type="presParOf" srcId="{DFD8093A-D19E-4BB3-AAAC-2308F943525D}" destId="{D0FB9926-F72F-496F-A268-EA2E653BDAD1}" srcOrd="0" destOrd="0" presId="urn:microsoft.com/office/officeart/2005/8/layout/chevronAccent+Icon"/>
    <dgm:cxn modelId="{98ECEB8A-4DCB-4701-A929-904D4EE959CB}" type="presParOf" srcId="{DFD8093A-D19E-4BB3-AAAC-2308F943525D}" destId="{A0372774-95A5-479D-A8C4-15A4DD212345}" srcOrd="1" destOrd="0" presId="urn:microsoft.com/office/officeart/2005/8/layout/chevronAccent+Icon"/>
    <dgm:cxn modelId="{CBFA5987-85D5-4488-8680-E14999A5AF39}" type="presParOf" srcId="{208FE7B1-336A-481C-8340-85F8BAC85FED}" destId="{CFF4CBD3-8AFC-4662-8533-70BB98358AE5}" srcOrd="1" destOrd="0" presId="urn:microsoft.com/office/officeart/2005/8/layout/chevronAccent+Icon"/>
    <dgm:cxn modelId="{1DEBD2A0-1664-42FC-8A4B-F0245D917A74}" type="presParOf" srcId="{208FE7B1-336A-481C-8340-85F8BAC85FED}" destId="{5F64B47D-7252-45CB-ACC1-79E6BD415794}" srcOrd="2" destOrd="0" presId="urn:microsoft.com/office/officeart/2005/8/layout/chevronAccent+Icon"/>
    <dgm:cxn modelId="{18DDAF3F-2635-4EA9-B34D-B79EBCD22FC6}" type="presParOf" srcId="{5F64B47D-7252-45CB-ACC1-79E6BD415794}" destId="{000C77C6-E33D-403F-9895-185F41BAA948}" srcOrd="0" destOrd="0" presId="urn:microsoft.com/office/officeart/2005/8/layout/chevronAccent+Icon"/>
    <dgm:cxn modelId="{41AB4539-1BBD-4C3F-9AB9-F817591B98BC}" type="presParOf" srcId="{5F64B47D-7252-45CB-ACC1-79E6BD415794}" destId="{081C1E3F-01F3-4583-AEBA-A1AE8AA73459}" srcOrd="1" destOrd="0" presId="urn:microsoft.com/office/officeart/2005/8/layout/chevronAccent+Icon"/>
    <dgm:cxn modelId="{E990F919-C677-4266-94BC-6D43DEED660C}" type="presParOf" srcId="{208FE7B1-336A-481C-8340-85F8BAC85FED}" destId="{C37D7F2F-0A90-4E49-A5D4-69F7445EA939}" srcOrd="3" destOrd="0" presId="urn:microsoft.com/office/officeart/2005/8/layout/chevronAccent+Icon"/>
    <dgm:cxn modelId="{56DA8C0E-14B2-40ED-89B2-6C336C627CB3}" type="presParOf" srcId="{208FE7B1-336A-481C-8340-85F8BAC85FED}" destId="{E6A7A2DD-141F-4D07-83A3-FFA6A7871CFB}" srcOrd="4" destOrd="0" presId="urn:microsoft.com/office/officeart/2005/8/layout/chevronAccent+Icon"/>
    <dgm:cxn modelId="{D294B92A-7CDC-46A7-8034-914215731ECE}" type="presParOf" srcId="{E6A7A2DD-141F-4D07-83A3-FFA6A7871CFB}" destId="{62093BCC-6869-4C6E-847D-D7E83F43BAE1}" srcOrd="0" destOrd="0" presId="urn:microsoft.com/office/officeart/2005/8/layout/chevronAccent+Icon"/>
    <dgm:cxn modelId="{26DDCFA1-C60B-4BCE-A6F7-2A612759413A}" type="presParOf" srcId="{E6A7A2DD-141F-4D07-83A3-FFA6A7871CFB}" destId="{33A5E0E1-4708-4C76-8D1E-77E7198B04F8}"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5777A6-594F-4D3E-A3DA-82B2786BA7E4}"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EA90B0E6-5C76-407B-8840-F30364E6791B}">
      <dgm:prSet phldrT="[Text]"/>
      <dgm:spPr>
        <a:ln>
          <a:solidFill>
            <a:schemeClr val="tx2"/>
          </a:solidFill>
        </a:ln>
      </dgm:spPr>
      <dgm:t>
        <a:bodyPr/>
        <a:lstStyle/>
        <a:p>
          <a:pPr rtl="0"/>
          <a:r>
            <a:rPr lang="en-US" dirty="0">
              <a:latin typeface="Calibri"/>
            </a:rPr>
            <a:t>H.R.681 introduced</a:t>
          </a:r>
        </a:p>
        <a:p>
          <a:pPr rtl="0"/>
          <a:r>
            <a:rPr lang="en-US" dirty="0">
              <a:latin typeface="Calibri"/>
            </a:rPr>
            <a:t>by Reps. Smith (R-NJ) and Meng (S-NY)</a:t>
          </a:r>
          <a:endParaRPr lang="en-US" dirty="0"/>
        </a:p>
      </dgm:t>
    </dgm:pt>
    <dgm:pt modelId="{C26BAE5F-30E8-488E-9407-8C7207CDAC4F}" type="parTrans" cxnId="{C99CBC5E-9936-4408-9265-C6A4CF7BC700}">
      <dgm:prSet/>
      <dgm:spPr/>
      <dgm:t>
        <a:bodyPr/>
        <a:lstStyle/>
        <a:p>
          <a:endParaRPr lang="en-US"/>
        </a:p>
      </dgm:t>
    </dgm:pt>
    <dgm:pt modelId="{AB16AF86-7BF7-44FB-B6E0-06CE2ABC7A06}" type="sibTrans" cxnId="{C99CBC5E-9936-4408-9265-C6A4CF7BC700}">
      <dgm:prSet/>
      <dgm:spPr/>
      <dgm:t>
        <a:bodyPr/>
        <a:lstStyle/>
        <a:p>
          <a:endParaRPr lang="en-US"/>
        </a:p>
      </dgm:t>
    </dgm:pt>
    <dgm:pt modelId="{772A4C5F-9443-43E0-B6E3-F47AFB5F1646}">
      <dgm:prSet phldrT="[Text]"/>
      <dgm:spPr>
        <a:ln>
          <a:solidFill>
            <a:schemeClr val="accent2"/>
          </a:solidFill>
        </a:ln>
      </dgm:spPr>
      <dgm:t>
        <a:bodyPr/>
        <a:lstStyle/>
        <a:p>
          <a:pPr rtl="0"/>
          <a:r>
            <a:rPr lang="en-US" dirty="0">
              <a:latin typeface="Calibri"/>
            </a:rPr>
            <a:t>Passed House Foreign Affairs Committee</a:t>
          </a:r>
        </a:p>
        <a:p>
          <a:pPr rtl="0"/>
          <a:r>
            <a:rPr lang="en-US" dirty="0">
              <a:latin typeface="Calibri"/>
            </a:rPr>
            <a:t>76 total cosponsors</a:t>
          </a:r>
          <a:endParaRPr lang="en-US" dirty="0"/>
        </a:p>
      </dgm:t>
    </dgm:pt>
    <dgm:pt modelId="{87AD0CFF-9570-4462-A871-8AE0EB980225}" type="parTrans" cxnId="{1EDEA400-7BAE-4576-A40A-4616CF87A6EB}">
      <dgm:prSet/>
      <dgm:spPr/>
      <dgm:t>
        <a:bodyPr/>
        <a:lstStyle/>
        <a:p>
          <a:endParaRPr lang="en-US"/>
        </a:p>
      </dgm:t>
    </dgm:pt>
    <dgm:pt modelId="{1A5D0A0C-8B3B-40C8-AC71-779F553297CF}" type="sibTrans" cxnId="{1EDEA400-7BAE-4576-A40A-4616CF87A6EB}">
      <dgm:prSet/>
      <dgm:spPr/>
      <dgm:t>
        <a:bodyPr/>
        <a:lstStyle/>
        <a:p>
          <a:endParaRPr lang="en-US"/>
        </a:p>
      </dgm:t>
    </dgm:pt>
    <dgm:pt modelId="{4BD09D09-A38F-4F19-BF04-FB4CAD217A95}">
      <dgm:prSet phldrT="[Text]"/>
      <dgm:spPr/>
      <dgm:t>
        <a:bodyPr/>
        <a:lstStyle/>
        <a:p>
          <a:pPr rtl="0"/>
          <a:r>
            <a:rPr lang="en-US" dirty="0">
              <a:latin typeface="Calibri"/>
            </a:rPr>
            <a:t>Goal:</a:t>
          </a:r>
        </a:p>
        <a:p>
          <a:pPr rtl="0"/>
          <a:r>
            <a:rPr lang="en-US" dirty="0">
              <a:latin typeface="Calibri"/>
            </a:rPr>
            <a:t>pass full House</a:t>
          </a:r>
          <a:endParaRPr lang="en-US" dirty="0"/>
        </a:p>
      </dgm:t>
    </dgm:pt>
    <dgm:pt modelId="{A683ED0F-AB73-4171-A1D4-098BB17BEAC3}" type="parTrans" cxnId="{8D8ACB7B-3799-4A16-A874-F1C90FB90767}">
      <dgm:prSet/>
      <dgm:spPr/>
      <dgm:t>
        <a:bodyPr/>
        <a:lstStyle/>
        <a:p>
          <a:endParaRPr lang="en-US"/>
        </a:p>
      </dgm:t>
    </dgm:pt>
    <dgm:pt modelId="{7CFAB0B2-D103-427E-B936-BA0B1B6DE360}" type="sibTrans" cxnId="{8D8ACB7B-3799-4A16-A874-F1C90FB90767}">
      <dgm:prSet/>
      <dgm:spPr/>
      <dgm:t>
        <a:bodyPr/>
        <a:lstStyle/>
        <a:p>
          <a:endParaRPr lang="en-US"/>
        </a:p>
      </dgm:t>
    </dgm:pt>
    <dgm:pt modelId="{208FE7B1-336A-481C-8340-85F8BAC85FED}" type="pres">
      <dgm:prSet presAssocID="{625777A6-594F-4D3E-A3DA-82B2786BA7E4}" presName="Name0" presStyleCnt="0">
        <dgm:presLayoutVars>
          <dgm:dir/>
          <dgm:resizeHandles val="exact"/>
        </dgm:presLayoutVars>
      </dgm:prSet>
      <dgm:spPr/>
    </dgm:pt>
    <dgm:pt modelId="{DFD8093A-D19E-4BB3-AAAC-2308F943525D}" type="pres">
      <dgm:prSet presAssocID="{EA90B0E6-5C76-407B-8840-F30364E6791B}" presName="composite" presStyleCnt="0"/>
      <dgm:spPr/>
    </dgm:pt>
    <dgm:pt modelId="{D0FB9926-F72F-496F-A268-EA2E653BDAD1}" type="pres">
      <dgm:prSet presAssocID="{EA90B0E6-5C76-407B-8840-F30364E6791B}" presName="bgChev" presStyleLbl="node1" presStyleIdx="0" presStyleCnt="3"/>
      <dgm:spPr>
        <a:solidFill>
          <a:schemeClr val="tx2"/>
        </a:solidFill>
      </dgm:spPr>
    </dgm:pt>
    <dgm:pt modelId="{A0372774-95A5-479D-A8C4-15A4DD212345}" type="pres">
      <dgm:prSet presAssocID="{EA90B0E6-5C76-407B-8840-F30364E6791B}" presName="txNode" presStyleLbl="fgAcc1" presStyleIdx="0" presStyleCnt="3">
        <dgm:presLayoutVars>
          <dgm:bulletEnabled val="1"/>
        </dgm:presLayoutVars>
      </dgm:prSet>
      <dgm:spPr/>
    </dgm:pt>
    <dgm:pt modelId="{CFF4CBD3-8AFC-4662-8533-70BB98358AE5}" type="pres">
      <dgm:prSet presAssocID="{AB16AF86-7BF7-44FB-B6E0-06CE2ABC7A06}" presName="compositeSpace" presStyleCnt="0"/>
      <dgm:spPr/>
    </dgm:pt>
    <dgm:pt modelId="{5F64B47D-7252-45CB-ACC1-79E6BD415794}" type="pres">
      <dgm:prSet presAssocID="{772A4C5F-9443-43E0-B6E3-F47AFB5F1646}" presName="composite" presStyleCnt="0"/>
      <dgm:spPr/>
    </dgm:pt>
    <dgm:pt modelId="{000C77C6-E33D-403F-9895-185F41BAA948}" type="pres">
      <dgm:prSet presAssocID="{772A4C5F-9443-43E0-B6E3-F47AFB5F1646}" presName="bgChev" presStyleLbl="node1" presStyleIdx="1" presStyleCnt="3"/>
      <dgm:spPr>
        <a:solidFill>
          <a:schemeClr val="accent2"/>
        </a:solidFill>
      </dgm:spPr>
    </dgm:pt>
    <dgm:pt modelId="{081C1E3F-01F3-4583-AEBA-A1AE8AA73459}" type="pres">
      <dgm:prSet presAssocID="{772A4C5F-9443-43E0-B6E3-F47AFB5F1646}" presName="txNode" presStyleLbl="fgAcc1" presStyleIdx="1" presStyleCnt="3">
        <dgm:presLayoutVars>
          <dgm:bulletEnabled val="1"/>
        </dgm:presLayoutVars>
      </dgm:prSet>
      <dgm:spPr/>
    </dgm:pt>
    <dgm:pt modelId="{C37D7F2F-0A90-4E49-A5D4-69F7445EA939}" type="pres">
      <dgm:prSet presAssocID="{1A5D0A0C-8B3B-40C8-AC71-779F553297CF}" presName="compositeSpace" presStyleCnt="0"/>
      <dgm:spPr/>
    </dgm:pt>
    <dgm:pt modelId="{E6A7A2DD-141F-4D07-83A3-FFA6A7871CFB}" type="pres">
      <dgm:prSet presAssocID="{4BD09D09-A38F-4F19-BF04-FB4CAD217A95}" presName="composite" presStyleCnt="0"/>
      <dgm:spPr/>
    </dgm:pt>
    <dgm:pt modelId="{62093BCC-6869-4C6E-847D-D7E83F43BAE1}" type="pres">
      <dgm:prSet presAssocID="{4BD09D09-A38F-4F19-BF04-FB4CAD217A95}" presName="bgChev" presStyleLbl="node1" presStyleIdx="2" presStyleCnt="3"/>
      <dgm:spPr/>
    </dgm:pt>
    <dgm:pt modelId="{33A5E0E1-4708-4C76-8D1E-77E7198B04F8}" type="pres">
      <dgm:prSet presAssocID="{4BD09D09-A38F-4F19-BF04-FB4CAD217A95}" presName="txNode" presStyleLbl="fgAcc1" presStyleIdx="2" presStyleCnt="3" custScaleX="97970">
        <dgm:presLayoutVars>
          <dgm:bulletEnabled val="1"/>
        </dgm:presLayoutVars>
      </dgm:prSet>
      <dgm:spPr/>
    </dgm:pt>
  </dgm:ptLst>
  <dgm:cxnLst>
    <dgm:cxn modelId="{1EDEA400-7BAE-4576-A40A-4616CF87A6EB}" srcId="{625777A6-594F-4D3E-A3DA-82B2786BA7E4}" destId="{772A4C5F-9443-43E0-B6E3-F47AFB5F1646}" srcOrd="1" destOrd="0" parTransId="{87AD0CFF-9570-4462-A871-8AE0EB980225}" sibTransId="{1A5D0A0C-8B3B-40C8-AC71-779F553297CF}"/>
    <dgm:cxn modelId="{3174103D-0789-4AF5-8486-5625C503ECA5}" type="presOf" srcId="{625777A6-594F-4D3E-A3DA-82B2786BA7E4}" destId="{208FE7B1-336A-481C-8340-85F8BAC85FED}" srcOrd="0" destOrd="0" presId="urn:microsoft.com/office/officeart/2005/8/layout/chevronAccent+Icon"/>
    <dgm:cxn modelId="{C99CBC5E-9936-4408-9265-C6A4CF7BC700}" srcId="{625777A6-594F-4D3E-A3DA-82B2786BA7E4}" destId="{EA90B0E6-5C76-407B-8840-F30364E6791B}" srcOrd="0" destOrd="0" parTransId="{C26BAE5F-30E8-488E-9407-8C7207CDAC4F}" sibTransId="{AB16AF86-7BF7-44FB-B6E0-06CE2ABC7A06}"/>
    <dgm:cxn modelId="{943D8846-3FD3-4A06-AB75-9F1376A3025A}" type="presOf" srcId="{4BD09D09-A38F-4F19-BF04-FB4CAD217A95}" destId="{33A5E0E1-4708-4C76-8D1E-77E7198B04F8}" srcOrd="0" destOrd="0" presId="urn:microsoft.com/office/officeart/2005/8/layout/chevronAccent+Icon"/>
    <dgm:cxn modelId="{D43B4553-85DA-409A-86FF-22B117A3E735}" type="presOf" srcId="{772A4C5F-9443-43E0-B6E3-F47AFB5F1646}" destId="{081C1E3F-01F3-4583-AEBA-A1AE8AA73459}" srcOrd="0" destOrd="0" presId="urn:microsoft.com/office/officeart/2005/8/layout/chevronAccent+Icon"/>
    <dgm:cxn modelId="{8D8ACB7B-3799-4A16-A874-F1C90FB90767}" srcId="{625777A6-594F-4D3E-A3DA-82B2786BA7E4}" destId="{4BD09D09-A38F-4F19-BF04-FB4CAD217A95}" srcOrd="2" destOrd="0" parTransId="{A683ED0F-AB73-4171-A1D4-098BB17BEAC3}" sibTransId="{7CFAB0B2-D103-427E-B936-BA0B1B6DE360}"/>
    <dgm:cxn modelId="{3750FFF8-C48C-45F8-ADCA-4268A1860398}" type="presOf" srcId="{EA90B0E6-5C76-407B-8840-F30364E6791B}" destId="{A0372774-95A5-479D-A8C4-15A4DD212345}" srcOrd="0" destOrd="0" presId="urn:microsoft.com/office/officeart/2005/8/layout/chevronAccent+Icon"/>
    <dgm:cxn modelId="{E0368ABA-E232-4A34-9C94-EF71DD30FBAE}" type="presParOf" srcId="{208FE7B1-336A-481C-8340-85F8BAC85FED}" destId="{DFD8093A-D19E-4BB3-AAAC-2308F943525D}" srcOrd="0" destOrd="0" presId="urn:microsoft.com/office/officeart/2005/8/layout/chevronAccent+Icon"/>
    <dgm:cxn modelId="{15D87D4B-88D4-495B-9D20-687437E602E9}" type="presParOf" srcId="{DFD8093A-D19E-4BB3-AAAC-2308F943525D}" destId="{D0FB9926-F72F-496F-A268-EA2E653BDAD1}" srcOrd="0" destOrd="0" presId="urn:microsoft.com/office/officeart/2005/8/layout/chevronAccent+Icon"/>
    <dgm:cxn modelId="{98ECEB8A-4DCB-4701-A929-904D4EE959CB}" type="presParOf" srcId="{DFD8093A-D19E-4BB3-AAAC-2308F943525D}" destId="{A0372774-95A5-479D-A8C4-15A4DD212345}" srcOrd="1" destOrd="0" presId="urn:microsoft.com/office/officeart/2005/8/layout/chevronAccent+Icon"/>
    <dgm:cxn modelId="{CBFA5987-85D5-4488-8680-E14999A5AF39}" type="presParOf" srcId="{208FE7B1-336A-481C-8340-85F8BAC85FED}" destId="{CFF4CBD3-8AFC-4662-8533-70BB98358AE5}" srcOrd="1" destOrd="0" presId="urn:microsoft.com/office/officeart/2005/8/layout/chevronAccent+Icon"/>
    <dgm:cxn modelId="{1DEBD2A0-1664-42FC-8A4B-F0245D917A74}" type="presParOf" srcId="{208FE7B1-336A-481C-8340-85F8BAC85FED}" destId="{5F64B47D-7252-45CB-ACC1-79E6BD415794}" srcOrd="2" destOrd="0" presId="urn:microsoft.com/office/officeart/2005/8/layout/chevronAccent+Icon"/>
    <dgm:cxn modelId="{18DDAF3F-2635-4EA9-B34D-B79EBCD22FC6}" type="presParOf" srcId="{5F64B47D-7252-45CB-ACC1-79E6BD415794}" destId="{000C77C6-E33D-403F-9895-185F41BAA948}" srcOrd="0" destOrd="0" presId="urn:microsoft.com/office/officeart/2005/8/layout/chevronAccent+Icon"/>
    <dgm:cxn modelId="{41AB4539-1BBD-4C3F-9AB9-F817591B98BC}" type="presParOf" srcId="{5F64B47D-7252-45CB-ACC1-79E6BD415794}" destId="{081C1E3F-01F3-4583-AEBA-A1AE8AA73459}" srcOrd="1" destOrd="0" presId="urn:microsoft.com/office/officeart/2005/8/layout/chevronAccent+Icon"/>
    <dgm:cxn modelId="{E990F919-C677-4266-94BC-6D43DEED660C}" type="presParOf" srcId="{208FE7B1-336A-481C-8340-85F8BAC85FED}" destId="{C37D7F2F-0A90-4E49-A5D4-69F7445EA939}" srcOrd="3" destOrd="0" presId="urn:microsoft.com/office/officeart/2005/8/layout/chevronAccent+Icon"/>
    <dgm:cxn modelId="{56DA8C0E-14B2-40ED-89B2-6C336C627CB3}" type="presParOf" srcId="{208FE7B1-336A-481C-8340-85F8BAC85FED}" destId="{E6A7A2DD-141F-4D07-83A3-FFA6A7871CFB}" srcOrd="4" destOrd="0" presId="urn:microsoft.com/office/officeart/2005/8/layout/chevronAccent+Icon"/>
    <dgm:cxn modelId="{D294B92A-7CDC-46A7-8034-914215731ECE}" type="presParOf" srcId="{E6A7A2DD-141F-4D07-83A3-FFA6A7871CFB}" destId="{62093BCC-6869-4C6E-847D-D7E83F43BAE1}" srcOrd="0" destOrd="0" presId="urn:microsoft.com/office/officeart/2005/8/layout/chevronAccent+Icon"/>
    <dgm:cxn modelId="{26DDCFA1-C60B-4BCE-A6F7-2A612759413A}" type="presParOf" srcId="{E6A7A2DD-141F-4D07-83A3-FFA6A7871CFB}" destId="{33A5E0E1-4708-4C76-8D1E-77E7198B04F8}"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FB9926-F72F-496F-A268-EA2E653BDAD1}">
      <dsp:nvSpPr>
        <dsp:cNvPr id="0" name=""/>
        <dsp:cNvSpPr/>
      </dsp:nvSpPr>
      <dsp:spPr>
        <a:xfrm>
          <a:off x="1018" y="563396"/>
          <a:ext cx="2559184" cy="987845"/>
        </a:xfrm>
        <a:prstGeom prst="chevron">
          <a:avLst>
            <a:gd name="adj" fmla="val 4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372774-95A5-479D-A8C4-15A4DD212345}">
      <dsp:nvSpPr>
        <dsp:cNvPr id="0" name=""/>
        <dsp:cNvSpPr/>
      </dsp:nvSpPr>
      <dsp:spPr>
        <a:xfrm>
          <a:off x="683467" y="810358"/>
          <a:ext cx="2161089" cy="987845"/>
        </a:xfrm>
        <a:prstGeom prst="roundRect">
          <a:avLst>
            <a:gd name="adj" fmla="val 10000"/>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S.288 introduced</a:t>
          </a:r>
        </a:p>
        <a:p>
          <a:pPr marL="0" lvl="0" indent="0" algn="ctr" defTabSz="666750" rtl="0">
            <a:lnSpc>
              <a:spcPct val="90000"/>
            </a:lnSpc>
            <a:spcBef>
              <a:spcPct val="0"/>
            </a:spcBef>
            <a:spcAft>
              <a:spcPct val="35000"/>
            </a:spcAft>
            <a:buNone/>
          </a:pPr>
          <a:r>
            <a:rPr lang="en-US" sz="1500" kern="1200" dirty="0">
              <a:latin typeface="Calibri"/>
            </a:rPr>
            <a:t>by Sens. Young (R-IN) and Menendez (D-NJ)</a:t>
          </a:r>
          <a:endParaRPr lang="en-US" sz="1500" kern="1200" dirty="0"/>
        </a:p>
      </dsp:txBody>
      <dsp:txXfrm>
        <a:off x="712400" y="839291"/>
        <a:ext cx="2103223" cy="929979"/>
      </dsp:txXfrm>
    </dsp:sp>
    <dsp:sp modelId="{000C77C6-E33D-403F-9895-185F41BAA948}">
      <dsp:nvSpPr>
        <dsp:cNvPr id="0" name=""/>
        <dsp:cNvSpPr/>
      </dsp:nvSpPr>
      <dsp:spPr>
        <a:xfrm>
          <a:off x="2924175" y="563396"/>
          <a:ext cx="2559184" cy="987845"/>
        </a:xfrm>
        <a:prstGeom prst="chevron">
          <a:avLst>
            <a:gd name="adj" fmla="val 4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1C1E3F-01F3-4583-AEBA-A1AE8AA73459}">
      <dsp:nvSpPr>
        <dsp:cNvPr id="0" name=""/>
        <dsp:cNvSpPr/>
      </dsp:nvSpPr>
      <dsp:spPr>
        <a:xfrm>
          <a:off x="3606625" y="810358"/>
          <a:ext cx="2161089" cy="987845"/>
        </a:xfrm>
        <a:prstGeom prst="roundRect">
          <a:avLst>
            <a:gd name="adj" fmla="val 10000"/>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Passed Senate Foreign Relations Committee</a:t>
          </a:r>
        </a:p>
        <a:p>
          <a:pPr marL="0" lvl="0" indent="0" algn="ctr" defTabSz="666750" rtl="0">
            <a:lnSpc>
              <a:spcPct val="90000"/>
            </a:lnSpc>
            <a:spcBef>
              <a:spcPct val="0"/>
            </a:spcBef>
            <a:spcAft>
              <a:spcPct val="35000"/>
            </a:spcAft>
            <a:buNone/>
          </a:pPr>
          <a:r>
            <a:rPr lang="en-US" sz="1500" kern="1200" dirty="0">
              <a:latin typeface="Calibri"/>
            </a:rPr>
            <a:t>5 total cosponsors</a:t>
          </a:r>
          <a:endParaRPr lang="en-US" sz="1500" kern="1200" dirty="0"/>
        </a:p>
      </dsp:txBody>
      <dsp:txXfrm>
        <a:off x="3635558" y="839291"/>
        <a:ext cx="2103223" cy="929979"/>
      </dsp:txXfrm>
    </dsp:sp>
    <dsp:sp modelId="{62093BCC-6869-4C6E-847D-D7E83F43BAE1}">
      <dsp:nvSpPr>
        <dsp:cNvPr id="0" name=""/>
        <dsp:cNvSpPr/>
      </dsp:nvSpPr>
      <dsp:spPr>
        <a:xfrm>
          <a:off x="5847333" y="563396"/>
          <a:ext cx="2559184" cy="987845"/>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5E0E1-4708-4C76-8D1E-77E7198B04F8}">
      <dsp:nvSpPr>
        <dsp:cNvPr id="0" name=""/>
        <dsp:cNvSpPr/>
      </dsp:nvSpPr>
      <dsp:spPr>
        <a:xfrm>
          <a:off x="6529782" y="810358"/>
          <a:ext cx="2161089" cy="987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Passed full Senate</a:t>
          </a:r>
        </a:p>
        <a:p>
          <a:pPr marL="0" lvl="0" indent="0" algn="ctr" defTabSz="666750" rtl="0">
            <a:lnSpc>
              <a:spcPct val="90000"/>
            </a:lnSpc>
            <a:spcBef>
              <a:spcPct val="0"/>
            </a:spcBef>
            <a:spcAft>
              <a:spcPct val="35000"/>
            </a:spcAft>
            <a:buNone/>
          </a:pPr>
          <a:r>
            <a:rPr lang="en-US" sz="1500" kern="1200" dirty="0">
              <a:latin typeface="Calibri"/>
            </a:rPr>
            <a:t>by unanimous consent</a:t>
          </a:r>
          <a:endParaRPr lang="en-US" sz="1500" kern="1200" dirty="0"/>
        </a:p>
      </dsp:txBody>
      <dsp:txXfrm>
        <a:off x="6558715" y="839291"/>
        <a:ext cx="2103223" cy="9299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FB9926-F72F-496F-A268-EA2E653BDAD1}">
      <dsp:nvSpPr>
        <dsp:cNvPr id="0" name=""/>
        <dsp:cNvSpPr/>
      </dsp:nvSpPr>
      <dsp:spPr>
        <a:xfrm>
          <a:off x="5514" y="562837"/>
          <a:ext cx="2561503" cy="988740"/>
        </a:xfrm>
        <a:prstGeom prst="chevron">
          <a:avLst>
            <a:gd name="adj" fmla="val 4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372774-95A5-479D-A8C4-15A4DD212345}">
      <dsp:nvSpPr>
        <dsp:cNvPr id="0" name=""/>
        <dsp:cNvSpPr/>
      </dsp:nvSpPr>
      <dsp:spPr>
        <a:xfrm>
          <a:off x="688581" y="810022"/>
          <a:ext cx="2163047" cy="988740"/>
        </a:xfrm>
        <a:prstGeom prst="roundRect">
          <a:avLst>
            <a:gd name="adj" fmla="val 10000"/>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H.R.1776 introduced</a:t>
          </a:r>
        </a:p>
        <a:p>
          <a:pPr marL="0" lvl="0" indent="0" algn="ctr" defTabSz="666750" rtl="0">
            <a:lnSpc>
              <a:spcPct val="90000"/>
            </a:lnSpc>
            <a:spcBef>
              <a:spcPct val="0"/>
            </a:spcBef>
            <a:spcAft>
              <a:spcPct val="35000"/>
            </a:spcAft>
            <a:buNone/>
          </a:pPr>
          <a:r>
            <a:rPr lang="en-US" sz="1500" kern="1200" dirty="0">
              <a:latin typeface="Calibri"/>
            </a:rPr>
            <a:t>by Reps. Bera (D-CA) and Salazar (R-FL)</a:t>
          </a:r>
          <a:endParaRPr lang="en-US" sz="1500" kern="1200" dirty="0"/>
        </a:p>
      </dsp:txBody>
      <dsp:txXfrm>
        <a:off x="717540" y="838981"/>
        <a:ext cx="2105129" cy="930822"/>
      </dsp:txXfrm>
    </dsp:sp>
    <dsp:sp modelId="{000C77C6-E33D-403F-9895-185F41BAA948}">
      <dsp:nvSpPr>
        <dsp:cNvPr id="0" name=""/>
        <dsp:cNvSpPr/>
      </dsp:nvSpPr>
      <dsp:spPr>
        <a:xfrm>
          <a:off x="2931320" y="562837"/>
          <a:ext cx="2561503" cy="988740"/>
        </a:xfrm>
        <a:prstGeom prst="chevron">
          <a:avLst>
            <a:gd name="adj" fmla="val 4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1C1E3F-01F3-4583-AEBA-A1AE8AA73459}">
      <dsp:nvSpPr>
        <dsp:cNvPr id="0" name=""/>
        <dsp:cNvSpPr/>
      </dsp:nvSpPr>
      <dsp:spPr>
        <a:xfrm>
          <a:off x="3614387" y="810022"/>
          <a:ext cx="2163047" cy="988740"/>
        </a:xfrm>
        <a:prstGeom prst="roundRect">
          <a:avLst>
            <a:gd name="adj" fmla="val 10000"/>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Passed House Foreign Affairs Committee</a:t>
          </a:r>
        </a:p>
        <a:p>
          <a:pPr marL="0" lvl="0" indent="0" algn="ctr" defTabSz="666750" rtl="0">
            <a:lnSpc>
              <a:spcPct val="90000"/>
            </a:lnSpc>
            <a:spcBef>
              <a:spcPct val="0"/>
            </a:spcBef>
            <a:spcAft>
              <a:spcPct val="35000"/>
            </a:spcAft>
            <a:buNone/>
          </a:pPr>
          <a:r>
            <a:rPr lang="en-US" sz="1500" kern="1200" dirty="0">
              <a:latin typeface="Calibri"/>
            </a:rPr>
            <a:t>92 total cosponsors</a:t>
          </a:r>
          <a:endParaRPr lang="en-US" sz="1500" kern="1200" dirty="0"/>
        </a:p>
      </dsp:txBody>
      <dsp:txXfrm>
        <a:off x="3643346" y="838981"/>
        <a:ext cx="2105129" cy="930822"/>
      </dsp:txXfrm>
    </dsp:sp>
    <dsp:sp modelId="{62093BCC-6869-4C6E-847D-D7E83F43BAE1}">
      <dsp:nvSpPr>
        <dsp:cNvPr id="0" name=""/>
        <dsp:cNvSpPr/>
      </dsp:nvSpPr>
      <dsp:spPr>
        <a:xfrm>
          <a:off x="5857125" y="562837"/>
          <a:ext cx="2561503" cy="988740"/>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5E0E1-4708-4C76-8D1E-77E7198B04F8}">
      <dsp:nvSpPr>
        <dsp:cNvPr id="0" name=""/>
        <dsp:cNvSpPr/>
      </dsp:nvSpPr>
      <dsp:spPr>
        <a:xfrm>
          <a:off x="6562148" y="810022"/>
          <a:ext cx="2119137" cy="9887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Goal:</a:t>
          </a:r>
        </a:p>
        <a:p>
          <a:pPr marL="0" lvl="0" indent="0" algn="ctr" defTabSz="666750" rtl="0">
            <a:lnSpc>
              <a:spcPct val="90000"/>
            </a:lnSpc>
            <a:spcBef>
              <a:spcPct val="0"/>
            </a:spcBef>
            <a:spcAft>
              <a:spcPct val="35000"/>
            </a:spcAft>
            <a:buNone/>
          </a:pPr>
          <a:r>
            <a:rPr lang="en-US" sz="1500" kern="1200" dirty="0">
              <a:latin typeface="Calibri"/>
            </a:rPr>
            <a:t>pass full House</a:t>
          </a:r>
          <a:endParaRPr lang="en-US" sz="1500" kern="1200" dirty="0"/>
        </a:p>
      </dsp:txBody>
      <dsp:txXfrm>
        <a:off x="6591107" y="838981"/>
        <a:ext cx="2061219" cy="9308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FB9926-F72F-496F-A268-EA2E653BDAD1}">
      <dsp:nvSpPr>
        <dsp:cNvPr id="0" name=""/>
        <dsp:cNvSpPr/>
      </dsp:nvSpPr>
      <dsp:spPr>
        <a:xfrm>
          <a:off x="1018" y="563396"/>
          <a:ext cx="2559184" cy="987845"/>
        </a:xfrm>
        <a:prstGeom prst="chevron">
          <a:avLst>
            <a:gd name="adj" fmla="val 4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372774-95A5-479D-A8C4-15A4DD212345}">
      <dsp:nvSpPr>
        <dsp:cNvPr id="0" name=""/>
        <dsp:cNvSpPr/>
      </dsp:nvSpPr>
      <dsp:spPr>
        <a:xfrm>
          <a:off x="683467" y="810358"/>
          <a:ext cx="2161089" cy="987845"/>
        </a:xfrm>
        <a:prstGeom prst="roundRect">
          <a:avLst>
            <a:gd name="adj" fmla="val 10000"/>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S.41 introduced</a:t>
          </a:r>
        </a:p>
        <a:p>
          <a:pPr marL="0" lvl="0" indent="0" algn="ctr" defTabSz="666750" rtl="0">
            <a:lnSpc>
              <a:spcPct val="90000"/>
            </a:lnSpc>
            <a:spcBef>
              <a:spcPct val="0"/>
            </a:spcBef>
            <a:spcAft>
              <a:spcPct val="35000"/>
            </a:spcAft>
            <a:buNone/>
          </a:pPr>
          <a:r>
            <a:rPr lang="en-US" sz="1500" kern="1200" dirty="0">
              <a:latin typeface="Calibri"/>
            </a:rPr>
            <a:t>by Sens. Durbin (D-IL) and Rubio (R-FL)</a:t>
          </a:r>
          <a:endParaRPr lang="en-US" sz="1500" kern="1200" dirty="0"/>
        </a:p>
      </dsp:txBody>
      <dsp:txXfrm>
        <a:off x="712400" y="839291"/>
        <a:ext cx="2103223" cy="929979"/>
      </dsp:txXfrm>
    </dsp:sp>
    <dsp:sp modelId="{000C77C6-E33D-403F-9895-185F41BAA948}">
      <dsp:nvSpPr>
        <dsp:cNvPr id="0" name=""/>
        <dsp:cNvSpPr/>
      </dsp:nvSpPr>
      <dsp:spPr>
        <a:xfrm>
          <a:off x="2924175" y="563396"/>
          <a:ext cx="2559184" cy="987845"/>
        </a:xfrm>
        <a:prstGeom prst="chevron">
          <a:avLst>
            <a:gd name="adj" fmla="val 4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1C1E3F-01F3-4583-AEBA-A1AE8AA73459}">
      <dsp:nvSpPr>
        <dsp:cNvPr id="0" name=""/>
        <dsp:cNvSpPr/>
      </dsp:nvSpPr>
      <dsp:spPr>
        <a:xfrm>
          <a:off x="3606625" y="810358"/>
          <a:ext cx="2161089" cy="987845"/>
        </a:xfrm>
        <a:prstGeom prst="roundRect">
          <a:avLst>
            <a:gd name="adj" fmla="val 10000"/>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Passed Senate Foreign Relations Committee</a:t>
          </a:r>
        </a:p>
        <a:p>
          <a:pPr marL="0" lvl="0" indent="0" algn="ctr" defTabSz="666750" rtl="0">
            <a:lnSpc>
              <a:spcPct val="90000"/>
            </a:lnSpc>
            <a:spcBef>
              <a:spcPct val="0"/>
            </a:spcBef>
            <a:spcAft>
              <a:spcPct val="35000"/>
            </a:spcAft>
            <a:buNone/>
          </a:pPr>
          <a:r>
            <a:rPr lang="en-US" sz="1500" kern="1200" dirty="0">
              <a:latin typeface="Calibri"/>
            </a:rPr>
            <a:t>7 total cosponsors</a:t>
          </a:r>
          <a:endParaRPr lang="en-US" sz="1500" kern="1200" dirty="0"/>
        </a:p>
      </dsp:txBody>
      <dsp:txXfrm>
        <a:off x="3635558" y="839291"/>
        <a:ext cx="2103223" cy="929979"/>
      </dsp:txXfrm>
    </dsp:sp>
    <dsp:sp modelId="{62093BCC-6869-4C6E-847D-D7E83F43BAE1}">
      <dsp:nvSpPr>
        <dsp:cNvPr id="0" name=""/>
        <dsp:cNvSpPr/>
      </dsp:nvSpPr>
      <dsp:spPr>
        <a:xfrm>
          <a:off x="5847333" y="563396"/>
          <a:ext cx="2559184" cy="987845"/>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5E0E1-4708-4C76-8D1E-77E7198B04F8}">
      <dsp:nvSpPr>
        <dsp:cNvPr id="0" name=""/>
        <dsp:cNvSpPr/>
      </dsp:nvSpPr>
      <dsp:spPr>
        <a:xfrm>
          <a:off x="6529782" y="810358"/>
          <a:ext cx="2161089" cy="9878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Passed full Senate</a:t>
          </a:r>
        </a:p>
        <a:p>
          <a:pPr marL="0" lvl="0" indent="0" algn="ctr" defTabSz="666750" rtl="0">
            <a:lnSpc>
              <a:spcPct val="90000"/>
            </a:lnSpc>
            <a:spcBef>
              <a:spcPct val="0"/>
            </a:spcBef>
            <a:spcAft>
              <a:spcPct val="35000"/>
            </a:spcAft>
            <a:buNone/>
          </a:pPr>
          <a:r>
            <a:rPr lang="en-US" sz="1500" kern="1200" dirty="0">
              <a:latin typeface="Calibri"/>
            </a:rPr>
            <a:t>by unanimous consent</a:t>
          </a:r>
          <a:endParaRPr lang="en-US" sz="1500" kern="1200" dirty="0"/>
        </a:p>
      </dsp:txBody>
      <dsp:txXfrm>
        <a:off x="6558715" y="839291"/>
        <a:ext cx="2103223" cy="9299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FB9926-F72F-496F-A268-EA2E653BDAD1}">
      <dsp:nvSpPr>
        <dsp:cNvPr id="0" name=""/>
        <dsp:cNvSpPr/>
      </dsp:nvSpPr>
      <dsp:spPr>
        <a:xfrm>
          <a:off x="5514" y="562837"/>
          <a:ext cx="2561503" cy="988740"/>
        </a:xfrm>
        <a:prstGeom prst="chevron">
          <a:avLst>
            <a:gd name="adj" fmla="val 4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372774-95A5-479D-A8C4-15A4DD212345}">
      <dsp:nvSpPr>
        <dsp:cNvPr id="0" name=""/>
        <dsp:cNvSpPr/>
      </dsp:nvSpPr>
      <dsp:spPr>
        <a:xfrm>
          <a:off x="688581" y="810022"/>
          <a:ext cx="2163047" cy="988740"/>
        </a:xfrm>
        <a:prstGeom prst="roundRect">
          <a:avLst>
            <a:gd name="adj" fmla="val 10000"/>
          </a:avLst>
        </a:prstGeom>
        <a:solidFill>
          <a:schemeClr val="lt1">
            <a:alpha val="9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H.R.681 introduced</a:t>
          </a:r>
        </a:p>
        <a:p>
          <a:pPr marL="0" lvl="0" indent="0" algn="ctr" defTabSz="666750" rtl="0">
            <a:lnSpc>
              <a:spcPct val="90000"/>
            </a:lnSpc>
            <a:spcBef>
              <a:spcPct val="0"/>
            </a:spcBef>
            <a:spcAft>
              <a:spcPct val="35000"/>
            </a:spcAft>
            <a:buNone/>
          </a:pPr>
          <a:r>
            <a:rPr lang="en-US" sz="1500" kern="1200" dirty="0">
              <a:latin typeface="Calibri"/>
            </a:rPr>
            <a:t>by Reps. Smith (R-NJ) and Meng (S-NY)</a:t>
          </a:r>
          <a:endParaRPr lang="en-US" sz="1500" kern="1200" dirty="0"/>
        </a:p>
      </dsp:txBody>
      <dsp:txXfrm>
        <a:off x="717540" y="838981"/>
        <a:ext cx="2105129" cy="930822"/>
      </dsp:txXfrm>
    </dsp:sp>
    <dsp:sp modelId="{000C77C6-E33D-403F-9895-185F41BAA948}">
      <dsp:nvSpPr>
        <dsp:cNvPr id="0" name=""/>
        <dsp:cNvSpPr/>
      </dsp:nvSpPr>
      <dsp:spPr>
        <a:xfrm>
          <a:off x="2931320" y="562837"/>
          <a:ext cx="2561503" cy="988740"/>
        </a:xfrm>
        <a:prstGeom prst="chevron">
          <a:avLst>
            <a:gd name="adj" fmla="val 4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1C1E3F-01F3-4583-AEBA-A1AE8AA73459}">
      <dsp:nvSpPr>
        <dsp:cNvPr id="0" name=""/>
        <dsp:cNvSpPr/>
      </dsp:nvSpPr>
      <dsp:spPr>
        <a:xfrm>
          <a:off x="3614387" y="810022"/>
          <a:ext cx="2163047" cy="988740"/>
        </a:xfrm>
        <a:prstGeom prst="roundRect">
          <a:avLst>
            <a:gd name="adj" fmla="val 10000"/>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Passed House Foreign Affairs Committee</a:t>
          </a:r>
        </a:p>
        <a:p>
          <a:pPr marL="0" lvl="0" indent="0" algn="ctr" defTabSz="666750" rtl="0">
            <a:lnSpc>
              <a:spcPct val="90000"/>
            </a:lnSpc>
            <a:spcBef>
              <a:spcPct val="0"/>
            </a:spcBef>
            <a:spcAft>
              <a:spcPct val="35000"/>
            </a:spcAft>
            <a:buNone/>
          </a:pPr>
          <a:r>
            <a:rPr lang="en-US" sz="1500" kern="1200" dirty="0">
              <a:latin typeface="Calibri"/>
            </a:rPr>
            <a:t>76 total cosponsors</a:t>
          </a:r>
          <a:endParaRPr lang="en-US" sz="1500" kern="1200" dirty="0"/>
        </a:p>
      </dsp:txBody>
      <dsp:txXfrm>
        <a:off x="3643346" y="838981"/>
        <a:ext cx="2105129" cy="930822"/>
      </dsp:txXfrm>
    </dsp:sp>
    <dsp:sp modelId="{62093BCC-6869-4C6E-847D-D7E83F43BAE1}">
      <dsp:nvSpPr>
        <dsp:cNvPr id="0" name=""/>
        <dsp:cNvSpPr/>
      </dsp:nvSpPr>
      <dsp:spPr>
        <a:xfrm>
          <a:off x="5857125" y="562837"/>
          <a:ext cx="2561503" cy="988740"/>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5E0E1-4708-4C76-8D1E-77E7198B04F8}">
      <dsp:nvSpPr>
        <dsp:cNvPr id="0" name=""/>
        <dsp:cNvSpPr/>
      </dsp:nvSpPr>
      <dsp:spPr>
        <a:xfrm>
          <a:off x="6562148" y="810022"/>
          <a:ext cx="2119137" cy="9887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a:rPr>
            <a:t>Goal:</a:t>
          </a:r>
        </a:p>
        <a:p>
          <a:pPr marL="0" lvl="0" indent="0" algn="ctr" defTabSz="666750" rtl="0">
            <a:lnSpc>
              <a:spcPct val="90000"/>
            </a:lnSpc>
            <a:spcBef>
              <a:spcPct val="0"/>
            </a:spcBef>
            <a:spcAft>
              <a:spcPct val="35000"/>
            </a:spcAft>
            <a:buNone/>
          </a:pPr>
          <a:r>
            <a:rPr lang="en-US" sz="1500" kern="1200" dirty="0">
              <a:latin typeface="Calibri"/>
            </a:rPr>
            <a:t>pass full House</a:t>
          </a:r>
          <a:endParaRPr lang="en-US" sz="1500" kern="1200" dirty="0"/>
        </a:p>
      </dsp:txBody>
      <dsp:txXfrm>
        <a:off x="6591107" y="838981"/>
        <a:ext cx="2061219" cy="930822"/>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26610F-83DF-79F9-33F8-46A2BEFDD11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sz="1100" dirty="0">
              <a:latin typeface="Open Sans" pitchFamily="2" charset="0"/>
              <a:ea typeface="Open Sans" pitchFamily="2" charset="0"/>
              <a:cs typeface="Open Sans" pitchFamily="2" charset="0"/>
            </a:endParaRPr>
          </a:p>
        </p:txBody>
      </p:sp>
      <p:sp>
        <p:nvSpPr>
          <p:cNvPr id="3" name="Date Placeholder 2">
            <a:extLst>
              <a:ext uri="{FF2B5EF4-FFF2-40B4-BE49-F238E27FC236}">
                <a16:creationId xmlns:a16="http://schemas.microsoft.com/office/drawing/2014/main" id="{45DFA258-7F9E-BE1E-1118-E87B800D00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701EB9-D398-4211-83C1-954D64E76C65}" type="datetimeFigureOut">
              <a:rPr lang="en-US" sz="1100" smtClean="0">
                <a:latin typeface="Open Sans" pitchFamily="2" charset="0"/>
                <a:ea typeface="Open Sans" pitchFamily="2" charset="0"/>
                <a:cs typeface="Open Sans" pitchFamily="2" charset="0"/>
              </a:rPr>
              <a:t>11/1/2024</a:t>
            </a:fld>
            <a:endParaRPr lang="en-US" sz="1100" dirty="0">
              <a:latin typeface="Open Sans" pitchFamily="2" charset="0"/>
              <a:ea typeface="Open Sans" pitchFamily="2" charset="0"/>
              <a:cs typeface="Open Sans" pitchFamily="2" charset="0"/>
            </a:endParaRPr>
          </a:p>
        </p:txBody>
      </p:sp>
      <p:sp>
        <p:nvSpPr>
          <p:cNvPr id="4" name="Footer Placeholder 3">
            <a:extLst>
              <a:ext uri="{FF2B5EF4-FFF2-40B4-BE49-F238E27FC236}">
                <a16:creationId xmlns:a16="http://schemas.microsoft.com/office/drawing/2014/main" id="{8E3DC261-2270-4A5F-EBF0-2DC5765E805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sz="1100" dirty="0">
              <a:latin typeface="Open Sans" pitchFamily="2" charset="0"/>
              <a:ea typeface="Open Sans" pitchFamily="2" charset="0"/>
              <a:cs typeface="Open Sans" pitchFamily="2" charset="0"/>
            </a:endParaRPr>
          </a:p>
        </p:txBody>
      </p:sp>
      <p:sp>
        <p:nvSpPr>
          <p:cNvPr id="5" name="Slide Number Placeholder 4">
            <a:extLst>
              <a:ext uri="{FF2B5EF4-FFF2-40B4-BE49-F238E27FC236}">
                <a16:creationId xmlns:a16="http://schemas.microsoft.com/office/drawing/2014/main" id="{D5F231E1-DD42-1C9F-769D-32AA00489A7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A56921-9A57-45F4-918A-4251053F4824}" type="slidenum">
              <a:rPr lang="en-US" sz="1100" smtClean="0">
                <a:latin typeface="Open Sans" pitchFamily="2" charset="0"/>
                <a:ea typeface="Open Sans" pitchFamily="2" charset="0"/>
                <a:cs typeface="Open Sans" pitchFamily="2" charset="0"/>
              </a:rPr>
              <a:t>‹#›</a:t>
            </a:fld>
            <a:endParaRPr lang="en-US" sz="1100" dirty="0">
              <a:latin typeface="Open Sans" pitchFamily="2" charset="0"/>
              <a:ea typeface="Open Sans" pitchFamily="2" charset="0"/>
              <a:cs typeface="Open Sans" pitchFamily="2" charset="0"/>
            </a:endParaRPr>
          </a:p>
        </p:txBody>
      </p:sp>
    </p:spTree>
    <p:extLst>
      <p:ext uri="{BB962C8B-B14F-4D97-AF65-F5344CB8AC3E}">
        <p14:creationId xmlns:p14="http://schemas.microsoft.com/office/powerpoint/2010/main" val="3232599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100">
                <a:latin typeface="Open Sans" pitchFamily="2" charset="0"/>
                <a:ea typeface="Open Sans" pitchFamily="2" charset="0"/>
                <a:cs typeface="Open Sans" pitchFamily="2"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100">
                <a:latin typeface="Open Sans" pitchFamily="2" charset="0"/>
                <a:ea typeface="Open Sans" pitchFamily="2" charset="0"/>
                <a:cs typeface="Open Sans" pitchFamily="2" charset="0"/>
              </a:defRPr>
            </a:lvl1pPr>
          </a:lstStyle>
          <a:p>
            <a:fld id="{36BD4AF3-D86E-456E-B40B-702753F85C4E}" type="datetimeFigureOut">
              <a:rPr lang="en-US" smtClean="0"/>
              <a:pPr/>
              <a:t>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100">
                <a:latin typeface="Open Sans" pitchFamily="2" charset="0"/>
                <a:ea typeface="Open Sans" pitchFamily="2" charset="0"/>
                <a:cs typeface="Open Sans" pitchFamily="2"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100">
                <a:latin typeface="Open Sans" pitchFamily="2" charset="0"/>
                <a:ea typeface="Open Sans" pitchFamily="2" charset="0"/>
                <a:cs typeface="Open Sans" pitchFamily="2" charset="0"/>
              </a:defRPr>
            </a:lvl1pPr>
          </a:lstStyle>
          <a:p>
            <a:fld id="{E1A05357-FEDC-42A6-A9AA-A177021FF7C8}" type="slidenum">
              <a:rPr lang="en-US" smtClean="0"/>
              <a:pPr/>
              <a:t>‹#›</a:t>
            </a:fld>
            <a:endParaRPr lang="en-US" dirty="0"/>
          </a:p>
        </p:txBody>
      </p:sp>
    </p:spTree>
    <p:extLst>
      <p:ext uri="{BB962C8B-B14F-4D97-AF65-F5344CB8AC3E}">
        <p14:creationId xmlns:p14="http://schemas.microsoft.com/office/powerpoint/2010/main" val="3262573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Open Sans" pitchFamily="2" charset="0"/>
        <a:ea typeface="Open Sans" pitchFamily="2" charset="0"/>
        <a:cs typeface="Open Sans" pitchFamily="2" charset="0"/>
      </a:defRPr>
    </a:lvl1pPr>
    <a:lvl2pPr marL="457200" algn="l" defTabSz="914400" rtl="0" eaLnBrk="1" latinLnBrk="0" hangingPunct="1">
      <a:defRPr sz="1200" kern="1200">
        <a:solidFill>
          <a:schemeClr val="tx1"/>
        </a:solidFill>
        <a:latin typeface="Open Sans" pitchFamily="2" charset="0"/>
        <a:ea typeface="Open Sans" pitchFamily="2" charset="0"/>
        <a:cs typeface="Open Sans" pitchFamily="2" charset="0"/>
      </a:defRPr>
    </a:lvl2pPr>
    <a:lvl3pPr marL="914400" algn="l" defTabSz="914400" rtl="0" eaLnBrk="1" latinLnBrk="0" hangingPunct="1">
      <a:defRPr sz="1200" kern="1200">
        <a:solidFill>
          <a:schemeClr val="tx1"/>
        </a:solidFill>
        <a:latin typeface="Open Sans" pitchFamily="2" charset="0"/>
        <a:ea typeface="Open Sans" pitchFamily="2" charset="0"/>
        <a:cs typeface="Open Sans" pitchFamily="2" charset="0"/>
      </a:defRPr>
    </a:lvl3pPr>
    <a:lvl4pPr marL="1371600" algn="l" defTabSz="914400" rtl="0" eaLnBrk="1" latinLnBrk="0" hangingPunct="1">
      <a:defRPr sz="1200" kern="1200">
        <a:solidFill>
          <a:schemeClr val="tx1"/>
        </a:solidFill>
        <a:latin typeface="Open Sans" pitchFamily="2" charset="0"/>
        <a:ea typeface="Open Sans" pitchFamily="2" charset="0"/>
        <a:cs typeface="Open Sans" pitchFamily="2" charset="0"/>
      </a:defRPr>
    </a:lvl4pPr>
    <a:lvl5pPr marL="1828800" algn="l" defTabSz="914400" rtl="0" eaLnBrk="1" latinLnBrk="0" hangingPunct="1">
      <a:defRPr sz="1200" kern="1200">
        <a:solidFill>
          <a:schemeClr val="tx1"/>
        </a:solidFill>
        <a:latin typeface="Open Sans" pitchFamily="2" charset="0"/>
        <a:ea typeface="Open Sans" pitchFamily="2" charset="0"/>
        <a:cs typeface="Open Sans" pitchFamily="2"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B392E-4B2A-511C-6CAB-F5796F3925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C19B3D-E180-5FFC-7113-43EF186D66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63366D-F9F3-D857-6621-F5B6880E15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B88970-4E93-8697-1858-24A37A2A3EFD}"/>
              </a:ext>
            </a:extLst>
          </p:cNvPr>
          <p:cNvSpPr>
            <a:spLocks noGrp="1"/>
          </p:cNvSpPr>
          <p:nvPr>
            <p:ph type="sldNum" sz="quarter" idx="5"/>
          </p:nvPr>
        </p:nvSpPr>
        <p:spPr/>
        <p:txBody>
          <a:bodyPr/>
          <a:lstStyle/>
          <a:p>
            <a:fld id="{E1A05357-FEDC-42A6-A9AA-A177021FF7C8}" type="slidenum">
              <a:rPr lang="en-US" smtClean="0"/>
              <a:pPr/>
              <a:t>1</a:t>
            </a:fld>
            <a:endParaRPr lang="en-US" dirty="0"/>
          </a:p>
        </p:txBody>
      </p:sp>
    </p:spTree>
    <p:extLst>
      <p:ext uri="{BB962C8B-B14F-4D97-AF65-F5344CB8AC3E}">
        <p14:creationId xmlns:p14="http://schemas.microsoft.com/office/powerpoint/2010/main" val="4228335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Updated AO slide (2/22)</a:t>
            </a:r>
          </a:p>
        </p:txBody>
      </p:sp>
      <p:sp>
        <p:nvSpPr>
          <p:cNvPr id="4" name="Slide Number Placeholder 3"/>
          <p:cNvSpPr>
            <a:spLocks noGrp="1"/>
          </p:cNvSpPr>
          <p:nvPr>
            <p:ph type="sldNum" sz="quarter" idx="5"/>
          </p:nvPr>
        </p:nvSpPr>
        <p:spPr/>
        <p:txBody>
          <a:bodyPr/>
          <a:lstStyle/>
          <a:p>
            <a:fld id="{E1A05357-FEDC-42A6-A9AA-A177021FF7C8}" type="slidenum">
              <a:rPr lang="en-US" smtClean="0"/>
              <a:pPr/>
              <a:t>2</a:t>
            </a:fld>
            <a:endParaRPr lang="en-US" dirty="0"/>
          </a:p>
        </p:txBody>
      </p:sp>
    </p:spTree>
    <p:extLst>
      <p:ext uri="{BB962C8B-B14F-4D97-AF65-F5344CB8AC3E}">
        <p14:creationId xmlns:p14="http://schemas.microsoft.com/office/powerpoint/2010/main" val="1978629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A05357-FEDC-42A6-A9AA-A177021FF7C8}" type="slidenum">
              <a:rPr lang="en-US" smtClean="0"/>
              <a:pPr/>
              <a:t>4</a:t>
            </a:fld>
            <a:endParaRPr lang="en-US" dirty="0"/>
          </a:p>
        </p:txBody>
      </p:sp>
    </p:spTree>
    <p:extLst>
      <p:ext uri="{BB962C8B-B14F-4D97-AF65-F5344CB8AC3E}">
        <p14:creationId xmlns:p14="http://schemas.microsoft.com/office/powerpoint/2010/main" val="3234993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A05357-FEDC-42A6-A9AA-A177021FF7C8}" type="slidenum">
              <a:rPr lang="en-US" smtClean="0"/>
              <a:pPr/>
              <a:t>6</a:t>
            </a:fld>
            <a:endParaRPr lang="en-US" dirty="0"/>
          </a:p>
        </p:txBody>
      </p:sp>
    </p:spTree>
    <p:extLst>
      <p:ext uri="{BB962C8B-B14F-4D97-AF65-F5344CB8AC3E}">
        <p14:creationId xmlns:p14="http://schemas.microsoft.com/office/powerpoint/2010/main" val="63777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A05357-FEDC-42A6-A9AA-A177021FF7C8}" type="slidenum">
              <a:rPr lang="en-US" smtClean="0"/>
              <a:pPr/>
              <a:t>42</a:t>
            </a:fld>
            <a:endParaRPr lang="en-US" dirty="0"/>
          </a:p>
        </p:txBody>
      </p:sp>
    </p:spTree>
    <p:extLst>
      <p:ext uri="{BB962C8B-B14F-4D97-AF65-F5344CB8AC3E}">
        <p14:creationId xmlns:p14="http://schemas.microsoft.com/office/powerpoint/2010/main" val="3234993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A05357-FEDC-42A6-A9AA-A177021FF7C8}" type="slidenum">
              <a:rPr lang="en-US" smtClean="0"/>
              <a:pPr/>
              <a:t>43</a:t>
            </a:fld>
            <a:endParaRPr lang="en-US" dirty="0"/>
          </a:p>
        </p:txBody>
      </p:sp>
    </p:spTree>
    <p:extLst>
      <p:ext uri="{BB962C8B-B14F-4D97-AF65-F5344CB8AC3E}">
        <p14:creationId xmlns:p14="http://schemas.microsoft.com/office/powerpoint/2010/main" val="39765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A05357-FEDC-42A6-A9AA-A177021FF7C8}" type="slidenum">
              <a:rPr lang="en-US" smtClean="0"/>
              <a:pPr/>
              <a:t>44</a:t>
            </a:fld>
            <a:endParaRPr lang="en-US" dirty="0"/>
          </a:p>
        </p:txBody>
      </p:sp>
    </p:spTree>
    <p:extLst>
      <p:ext uri="{BB962C8B-B14F-4D97-AF65-F5344CB8AC3E}">
        <p14:creationId xmlns:p14="http://schemas.microsoft.com/office/powerpoint/2010/main" val="201397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F48425-6B21-A1F0-10ED-D38E84C8B9DD}"/>
              </a:ext>
            </a:extLst>
          </p:cNvPr>
          <p:cNvSpPr>
            <a:spLocks noGrp="1"/>
          </p:cNvSpPr>
          <p:nvPr>
            <p:ph type="title"/>
          </p:nvPr>
        </p:nvSpPr>
        <p:spPr>
          <a:xfrm>
            <a:off x="457200" y="3578679"/>
            <a:ext cx="8229600" cy="85725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099950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796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hasCustomPrompt="1"/>
          </p:nvPr>
        </p:nvSpPr>
        <p:spPr>
          <a:xfrm>
            <a:off x="3575050" y="204788"/>
            <a:ext cx="42354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dirty="0"/>
          </a:p>
        </p:txBody>
      </p:sp>
      <p:sp>
        <p:nvSpPr>
          <p:cNvPr id="5" name="Date Placeholder 4"/>
          <p:cNvSpPr>
            <a:spLocks noGrp="1"/>
          </p:cNvSpPr>
          <p:nvPr>
            <p:ph type="dt" sz="half" idx="10"/>
          </p:nvPr>
        </p:nvSpPr>
        <p:spPr/>
        <p:txBody>
          <a:bodyPr/>
          <a:lstStyle/>
          <a:p>
            <a:fld id="{C7944C4A-46BC-4C46-B66D-C7A9D447712C}" type="datetime1">
              <a:rPr lang="en-US" smtClean="0"/>
              <a:t>11/1/2024</a:t>
            </a:fld>
            <a:endParaRPr lang="en-US" dirty="0"/>
          </a:p>
        </p:txBody>
      </p:sp>
    </p:spTree>
    <p:extLst>
      <p:ext uri="{BB962C8B-B14F-4D97-AF65-F5344CB8AC3E}">
        <p14:creationId xmlns:p14="http://schemas.microsoft.com/office/powerpoint/2010/main" val="1455581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hasCustomPrompt="1"/>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dirty="0"/>
          </a:p>
        </p:txBody>
      </p:sp>
      <p:sp>
        <p:nvSpPr>
          <p:cNvPr id="5" name="Date Placeholder 4"/>
          <p:cNvSpPr>
            <a:spLocks noGrp="1"/>
          </p:cNvSpPr>
          <p:nvPr>
            <p:ph type="dt" sz="half" idx="10"/>
          </p:nvPr>
        </p:nvSpPr>
        <p:spPr/>
        <p:txBody>
          <a:bodyPr/>
          <a:lstStyle/>
          <a:p>
            <a:fld id="{7C3003A7-1037-45BD-B21E-FCF7B4B1F763}" type="datetime1">
              <a:rPr lang="en-US" smtClean="0"/>
              <a:t>11/1/2024</a:t>
            </a:fld>
            <a:endParaRPr lang="en-US" dirty="0"/>
          </a:p>
        </p:txBody>
      </p:sp>
    </p:spTree>
    <p:extLst>
      <p:ext uri="{BB962C8B-B14F-4D97-AF65-F5344CB8AC3E}">
        <p14:creationId xmlns:p14="http://schemas.microsoft.com/office/powerpoint/2010/main" val="23039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3" name="Vertical Text Placeholder 2"/>
          <p:cNvSpPr>
            <a:spLocks noGrp="1"/>
          </p:cNvSpPr>
          <p:nvPr>
            <p:ph type="body" orient="vert" idx="1" hasCustomPrompt="1"/>
          </p:nvPr>
        </p:nvSpPr>
        <p:spPr/>
        <p:txBody>
          <a:bodyPr vert="eaVert"/>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dirty="0"/>
          </a:p>
        </p:txBody>
      </p:sp>
      <p:sp>
        <p:nvSpPr>
          <p:cNvPr id="4" name="Date Placeholder 3"/>
          <p:cNvSpPr>
            <a:spLocks noGrp="1"/>
          </p:cNvSpPr>
          <p:nvPr>
            <p:ph type="dt" sz="half" idx="10"/>
          </p:nvPr>
        </p:nvSpPr>
        <p:spPr/>
        <p:txBody>
          <a:bodyPr/>
          <a:lstStyle/>
          <a:p>
            <a:fld id="{24DD6DE4-73E4-4F6F-9DED-05B20E463ED2}" type="datetime1">
              <a:rPr lang="en-US" smtClean="0"/>
              <a:t>11/1/2024</a:t>
            </a:fld>
            <a:endParaRPr lang="en-US" dirty="0"/>
          </a:p>
        </p:txBody>
      </p:sp>
    </p:spTree>
    <p:extLst>
      <p:ext uri="{BB962C8B-B14F-4D97-AF65-F5344CB8AC3E}">
        <p14:creationId xmlns:p14="http://schemas.microsoft.com/office/powerpoint/2010/main" val="910963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629400" y="205979"/>
            <a:ext cx="1162957" cy="4388644"/>
          </a:xfrm>
        </p:spPr>
        <p:txBody>
          <a:bodyPr vert="eaVert"/>
          <a:lstStyle>
            <a:lvl1pPr>
              <a:defRPr/>
            </a:lvl1pPr>
          </a:lstStyle>
          <a:p>
            <a:r>
              <a:rPr lang="en-US"/>
              <a:t>Click to edit master title style</a:t>
            </a:r>
          </a:p>
        </p:txBody>
      </p:sp>
      <p:sp>
        <p:nvSpPr>
          <p:cNvPr id="3" name="Vertical Text Placeholder 2"/>
          <p:cNvSpPr>
            <a:spLocks noGrp="1"/>
          </p:cNvSpPr>
          <p:nvPr>
            <p:ph type="body" orient="vert" idx="1" hasCustomPrompt="1"/>
          </p:nvPr>
        </p:nvSpPr>
        <p:spPr>
          <a:xfrm>
            <a:off x="457200" y="205979"/>
            <a:ext cx="6019800" cy="4388644"/>
          </a:xfrm>
        </p:spPr>
        <p:txBody>
          <a:bodyPr vert="eaVert"/>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dirty="0"/>
          </a:p>
        </p:txBody>
      </p:sp>
      <p:sp>
        <p:nvSpPr>
          <p:cNvPr id="4" name="Date Placeholder 3"/>
          <p:cNvSpPr>
            <a:spLocks noGrp="1"/>
          </p:cNvSpPr>
          <p:nvPr>
            <p:ph type="dt" sz="half" idx="10"/>
          </p:nvPr>
        </p:nvSpPr>
        <p:spPr/>
        <p:txBody>
          <a:bodyPr/>
          <a:lstStyle/>
          <a:p>
            <a:fld id="{E8BA829D-C31E-4F3D-9B87-664ADA6C4D47}" type="datetime1">
              <a:rPr lang="en-US" smtClean="0"/>
              <a:t>11/1/2024</a:t>
            </a:fld>
            <a:endParaRPr lang="en-US" dirty="0"/>
          </a:p>
        </p:txBody>
      </p:sp>
    </p:spTree>
    <p:extLst>
      <p:ext uri="{BB962C8B-B14F-4D97-AF65-F5344CB8AC3E}">
        <p14:creationId xmlns:p14="http://schemas.microsoft.com/office/powerpoint/2010/main" val="1698332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1835933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3749364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23713443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9" name="Slide Number Placeholder 8"/>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3767052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5" name="Slide Number Placeholder 4"/>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2728407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TextBox 4"/>
          <p:cNvSpPr txBox="1"/>
          <p:nvPr userDrawn="1"/>
        </p:nvSpPr>
        <p:spPr>
          <a:xfrm>
            <a:off x="835014" y="3878331"/>
            <a:ext cx="2567214" cy="369332"/>
          </a:xfrm>
          <a:prstGeom prst="rect">
            <a:avLst/>
          </a:prstGeom>
          <a:noFill/>
        </p:spPr>
        <p:txBody>
          <a:bodyPr wrap="square" rtlCol="0">
            <a:spAutoFit/>
          </a:bodyPr>
          <a:lstStyle/>
          <a:p>
            <a:r>
              <a:rPr lang="en-US" sz="1800" baseline="0" dirty="0">
                <a:solidFill>
                  <a:schemeClr val="bg1"/>
                </a:solidFill>
                <a:latin typeface="Open Sans" pitchFamily="2" charset="0"/>
                <a:ea typeface="Open Sans" pitchFamily="2" charset="0"/>
                <a:cs typeface="Open Sans" pitchFamily="2" charset="0"/>
              </a:rPr>
              <a:t>/</a:t>
            </a:r>
            <a:r>
              <a:rPr lang="en-US" sz="1800" b="1" baseline="0" dirty="0">
                <a:solidFill>
                  <a:schemeClr val="bg1"/>
                </a:solidFill>
                <a:latin typeface="Open Sans" pitchFamily="2" charset="0"/>
                <a:ea typeface="Open Sans" pitchFamily="2" charset="0"/>
                <a:cs typeface="Open Sans" pitchFamily="2" charset="0"/>
              </a:rPr>
              <a:t>RESULTSEdFund</a:t>
            </a:r>
          </a:p>
        </p:txBody>
      </p:sp>
      <p:pic>
        <p:nvPicPr>
          <p:cNvPr id="6" name="Picture 5" descr="instagram-icon.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600" y="4389441"/>
            <a:ext cx="346528" cy="346528"/>
          </a:xfrm>
          <a:prstGeom prst="rect">
            <a:avLst/>
          </a:prstGeom>
        </p:spPr>
      </p:pic>
      <p:pic>
        <p:nvPicPr>
          <p:cNvPr id="7" name="Picture 6" descr="facebook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2600" y="3896473"/>
            <a:ext cx="346528" cy="346528"/>
          </a:xfrm>
          <a:prstGeom prst="rect">
            <a:avLst/>
          </a:prstGeom>
        </p:spPr>
      </p:pic>
      <p:pic>
        <p:nvPicPr>
          <p:cNvPr id="8" name="Picture 7"/>
          <p:cNvPicPr>
            <a:picLocks noChangeAspect="1"/>
          </p:cNvPicPr>
          <p:nvPr userDrawn="1"/>
        </p:nvPicPr>
        <p:blipFill>
          <a:blip r:embed="rId4"/>
          <a:srcRect/>
          <a:stretch/>
        </p:blipFill>
        <p:spPr>
          <a:xfrm>
            <a:off x="465819" y="3405961"/>
            <a:ext cx="380089" cy="372708"/>
          </a:xfrm>
          <a:prstGeom prst="rect">
            <a:avLst/>
          </a:prstGeom>
        </p:spPr>
      </p:pic>
      <p:sp>
        <p:nvSpPr>
          <p:cNvPr id="9" name="Rectangle 8"/>
          <p:cNvSpPr/>
          <p:nvPr userDrawn="1"/>
        </p:nvSpPr>
        <p:spPr>
          <a:xfrm>
            <a:off x="835010" y="3391195"/>
            <a:ext cx="2278188" cy="369332"/>
          </a:xfrm>
          <a:prstGeom prst="rect">
            <a:avLst/>
          </a:prstGeom>
        </p:spPr>
        <p:txBody>
          <a:bodyPr wrap="none">
            <a:spAutoFit/>
          </a:bodyPr>
          <a:lstStyle/>
          <a:p>
            <a:pPr algn="l"/>
            <a:r>
              <a:rPr lang="en-US" sz="1800" baseline="0" dirty="0">
                <a:solidFill>
                  <a:schemeClr val="bg1"/>
                </a:solidFill>
                <a:latin typeface="Open Sans" pitchFamily="2" charset="0"/>
                <a:ea typeface="Open Sans" pitchFamily="2" charset="0"/>
                <a:cs typeface="Open Sans" pitchFamily="2" charset="0"/>
              </a:rPr>
              <a:t>@</a:t>
            </a:r>
            <a:r>
              <a:rPr lang="en-US" sz="1800" b="1" baseline="0" dirty="0">
                <a:solidFill>
                  <a:schemeClr val="bg1"/>
                </a:solidFill>
                <a:latin typeface="Open Sans" pitchFamily="2" charset="0"/>
                <a:ea typeface="Open Sans" pitchFamily="2" charset="0"/>
                <a:cs typeface="Open Sans" pitchFamily="2" charset="0"/>
              </a:rPr>
              <a:t>RESULTS_Tweets</a:t>
            </a:r>
          </a:p>
        </p:txBody>
      </p:sp>
      <p:sp>
        <p:nvSpPr>
          <p:cNvPr id="10" name="Rectangle 9"/>
          <p:cNvSpPr/>
          <p:nvPr userDrawn="1"/>
        </p:nvSpPr>
        <p:spPr>
          <a:xfrm>
            <a:off x="829129" y="4379071"/>
            <a:ext cx="2032929" cy="369332"/>
          </a:xfrm>
          <a:prstGeom prst="rect">
            <a:avLst/>
          </a:prstGeom>
        </p:spPr>
        <p:txBody>
          <a:bodyPr wrap="none">
            <a:spAutoFit/>
          </a:bodyPr>
          <a:lstStyle/>
          <a:p>
            <a:r>
              <a:rPr lang="en-US" baseline="0" dirty="0">
                <a:solidFill>
                  <a:schemeClr val="bg1"/>
                </a:solidFill>
                <a:latin typeface="Open Sans" pitchFamily="2" charset="0"/>
                <a:ea typeface="Open Sans" pitchFamily="2" charset="0"/>
                <a:cs typeface="Open Sans" pitchFamily="2" charset="0"/>
              </a:rPr>
              <a:t>@</a:t>
            </a:r>
            <a:r>
              <a:rPr lang="en-US" b="1" baseline="0" dirty="0">
                <a:solidFill>
                  <a:schemeClr val="bg1"/>
                </a:solidFill>
                <a:latin typeface="Open Sans" pitchFamily="2" charset="0"/>
                <a:ea typeface="Open Sans" pitchFamily="2" charset="0"/>
                <a:cs typeface="Open Sans" pitchFamily="2" charset="0"/>
              </a:rPr>
              <a:t>voices4results</a:t>
            </a:r>
            <a:endParaRPr lang="en-US" b="1" dirty="0">
              <a:solidFill>
                <a:schemeClr val="bg1"/>
              </a:solidFill>
              <a:latin typeface="Open Sans" pitchFamily="2" charset="0"/>
              <a:ea typeface="Open Sans" pitchFamily="2" charset="0"/>
              <a:cs typeface="Open Sans" pitchFamily="2" charset="0"/>
            </a:endParaRPr>
          </a:p>
        </p:txBody>
      </p:sp>
      <p:sp>
        <p:nvSpPr>
          <p:cNvPr id="11" name="TextBox 10"/>
          <p:cNvSpPr txBox="1"/>
          <p:nvPr userDrawn="1"/>
        </p:nvSpPr>
        <p:spPr>
          <a:xfrm>
            <a:off x="5270500" y="4178564"/>
            <a:ext cx="3419930" cy="553998"/>
          </a:xfrm>
          <a:prstGeom prst="rect">
            <a:avLst/>
          </a:prstGeom>
          <a:noFill/>
        </p:spPr>
        <p:txBody>
          <a:bodyPr wrap="square" rtlCol="0">
            <a:spAutoFit/>
          </a:bodyPr>
          <a:lstStyle/>
          <a:p>
            <a:pPr algn="r"/>
            <a:r>
              <a:rPr lang="en-US" sz="3000" b="1" dirty="0">
                <a:solidFill>
                  <a:schemeClr val="bg1"/>
                </a:solidFill>
                <a:latin typeface="Open Sans" pitchFamily="2" charset="0"/>
                <a:ea typeface="Open Sans" pitchFamily="2" charset="0"/>
                <a:cs typeface="Open Sans" pitchFamily="2" charset="0"/>
              </a:rPr>
              <a:t>www.results.org</a:t>
            </a:r>
          </a:p>
        </p:txBody>
      </p:sp>
    </p:spTree>
    <p:extLst>
      <p:ext uri="{BB962C8B-B14F-4D97-AF65-F5344CB8AC3E}">
        <p14:creationId xmlns:p14="http://schemas.microsoft.com/office/powerpoint/2010/main" val="31829442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4" name="Slide Number Placeholder 3"/>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40225369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21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42354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7"/>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16237681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dirty="0"/>
              <a:t>Click icon to add picture</a:t>
            </a:r>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16900245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28624456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05980"/>
            <a:ext cx="1162957"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11/1/2024</a:t>
            </a:fld>
            <a:endParaRPr lang="en-US" dirty="0"/>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3585686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815954"/>
            <a:ext cx="7772400" cy="1021556"/>
          </a:xfrm>
        </p:spPr>
        <p:txBody>
          <a:bodyPr anchor="t"/>
          <a:lstStyle>
            <a:lvl1pPr algn="l">
              <a:defRPr sz="4000" b="0" cap="none">
                <a:solidFill>
                  <a:schemeClr val="tx1"/>
                </a:solidFill>
              </a:defRPr>
            </a:lvl1pPr>
          </a:lstStyle>
          <a:p>
            <a:r>
              <a:rPr lang="en-US"/>
              <a:t>Click to edit master title style</a:t>
            </a:r>
          </a:p>
        </p:txBody>
      </p:sp>
      <p:sp>
        <p:nvSpPr>
          <p:cNvPr id="9" name="Title 1"/>
          <p:cNvSpPr txBox="1">
            <a:spLocks noGrp="1" noRot="1" noMove="1" noResize="1" noEditPoints="1" noAdjustHandles="1" noChangeArrowheads="1" noChangeShapeType="1"/>
          </p:cNvSpPr>
          <p:nvPr userDrawn="1"/>
        </p:nvSpPr>
        <p:spPr>
          <a:xfrm>
            <a:off x="722313" y="2794398"/>
            <a:ext cx="7772400" cy="1021556"/>
          </a:xfrm>
          <a:prstGeom prst="rect">
            <a:avLst/>
          </a:prstGeom>
        </p:spPr>
        <p:txBody>
          <a:bodyPr vert="horz" lIns="91440" tIns="45720" rIns="91440" bIns="45720" rtlCol="0" anchor="t">
            <a:normAutofit/>
          </a:bodyPr>
          <a:lstStyle>
            <a:lvl1pPr algn="l" defTabSz="457200" rtl="0" eaLnBrk="1" latinLnBrk="0" hangingPunct="1">
              <a:spcBef>
                <a:spcPct val="0"/>
              </a:spcBef>
              <a:buNone/>
              <a:defRPr sz="4000" b="1" kern="1200" cap="all">
                <a:solidFill>
                  <a:schemeClr val="tx1"/>
                </a:solidFill>
                <a:latin typeface="+mj-lt"/>
                <a:ea typeface="+mj-ea"/>
                <a:cs typeface="+mj-cs"/>
              </a:defRPr>
            </a:lvl1pPr>
          </a:lstStyle>
          <a:p>
            <a:r>
              <a:rPr lang="en-US" b="1" cap="none" dirty="0">
                <a:solidFill>
                  <a:srgbClr val="E41034"/>
                </a:solidFill>
                <a:latin typeface="Open Sans" pitchFamily="2" charset="0"/>
                <a:ea typeface="Open Sans" pitchFamily="2" charset="0"/>
                <a:cs typeface="Open Sans" pitchFamily="2" charset="0"/>
              </a:rPr>
              <a:t>Click to edit master title style</a:t>
            </a:r>
          </a:p>
        </p:txBody>
      </p:sp>
    </p:spTree>
    <p:extLst>
      <p:ext uri="{BB962C8B-B14F-4D97-AF65-F5344CB8AC3E}">
        <p14:creationId xmlns:p14="http://schemas.microsoft.com/office/powerpoint/2010/main" val="180853717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597819"/>
            <a:ext cx="7772400" cy="1102519"/>
          </a:xfrm>
        </p:spPr>
        <p:txBody>
          <a:bodyPr/>
          <a:lstStyle>
            <a:lvl1pPr>
              <a:defRPr/>
            </a:lvl1p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dirty="0"/>
          </a:p>
        </p:txBody>
      </p:sp>
      <p:sp>
        <p:nvSpPr>
          <p:cNvPr id="4" name="Date Placeholder 3"/>
          <p:cNvSpPr>
            <a:spLocks noGrp="1"/>
          </p:cNvSpPr>
          <p:nvPr>
            <p:ph type="dt" sz="half" idx="10"/>
          </p:nvPr>
        </p:nvSpPr>
        <p:spPr/>
        <p:txBody>
          <a:bodyPr/>
          <a:lstStyle/>
          <a:p>
            <a:fld id="{DA52CB95-A36F-4BC0-873A-F09C4DFC6C9F}" type="datetime1">
              <a:rPr lang="en-US" smtClean="0"/>
              <a:t>11/1/2024</a:t>
            </a:fld>
            <a:endParaRPr lang="en-US" dirty="0"/>
          </a:p>
        </p:txBody>
      </p:sp>
    </p:spTree>
    <p:extLst>
      <p:ext uri="{BB962C8B-B14F-4D97-AF65-F5344CB8AC3E}">
        <p14:creationId xmlns:p14="http://schemas.microsoft.com/office/powerpoint/2010/main" val="1517368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307E6868-079E-1649-B8D1-459B42CE4DE3}" type="slidenum">
              <a:rPr lang="en-US" smtClean="0"/>
              <a:pPr/>
              <a:t>‹#›</a:t>
            </a:fld>
            <a:endParaRPr lang="en-US" dirty="0"/>
          </a:p>
        </p:txBody>
      </p:sp>
      <p:sp>
        <p:nvSpPr>
          <p:cNvPr id="4" name="Date Placeholder 3"/>
          <p:cNvSpPr>
            <a:spLocks noGrp="1"/>
          </p:cNvSpPr>
          <p:nvPr>
            <p:ph type="dt" sz="half" idx="10"/>
          </p:nvPr>
        </p:nvSpPr>
        <p:spPr/>
        <p:txBody>
          <a:bodyPr/>
          <a:lstStyle/>
          <a:p>
            <a:fld id="{3686E7C0-692D-4B88-BAF3-92EA83B8C355}" type="datetime1">
              <a:rPr lang="en-US" smtClean="0"/>
              <a:t>11/1/2024</a:t>
            </a:fld>
            <a:endParaRPr lang="en-US" dirty="0"/>
          </a:p>
        </p:txBody>
      </p:sp>
    </p:spTree>
    <p:extLst>
      <p:ext uri="{BB962C8B-B14F-4D97-AF65-F5344CB8AC3E}">
        <p14:creationId xmlns:p14="http://schemas.microsoft.com/office/powerpoint/2010/main" val="79104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3" name="Content Placeholder 2"/>
          <p:cNvSpPr>
            <a:spLocks noGrp="1"/>
          </p:cNvSpPr>
          <p:nvPr>
            <p:ph sz="half" idx="1" hasCustomPrompt="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hasCustomPrompt="1"/>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307E6868-079E-1649-B8D1-459B42CE4DE3}" type="slidenum">
              <a:rPr lang="en-US" smtClean="0"/>
              <a:t>‹#›</a:t>
            </a:fld>
            <a:endParaRPr lang="en-US" dirty="0"/>
          </a:p>
        </p:txBody>
      </p:sp>
      <p:sp>
        <p:nvSpPr>
          <p:cNvPr id="5" name="Date Placeholder 4"/>
          <p:cNvSpPr>
            <a:spLocks noGrp="1"/>
          </p:cNvSpPr>
          <p:nvPr>
            <p:ph type="dt" sz="half" idx="10"/>
          </p:nvPr>
        </p:nvSpPr>
        <p:spPr/>
        <p:txBody>
          <a:bodyPr/>
          <a:lstStyle/>
          <a:p>
            <a:fld id="{B491E5A4-AB8D-4616-B7A9-1412F5D6E492}" type="datetime1">
              <a:rPr lang="en-US" smtClean="0"/>
              <a:t>11/1/2024</a:t>
            </a:fld>
            <a:endParaRPr lang="en-US" dirty="0"/>
          </a:p>
        </p:txBody>
      </p:sp>
    </p:spTree>
    <p:extLst>
      <p:ext uri="{BB962C8B-B14F-4D97-AF65-F5344CB8AC3E}">
        <p14:creationId xmlns:p14="http://schemas.microsoft.com/office/powerpoint/2010/main" val="3610373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3" name="Text Placeholder 2"/>
          <p:cNvSpPr>
            <a:spLocks noGrp="1"/>
          </p:cNvSpPr>
          <p:nvPr>
            <p:ph type="body" idx="1" hasCustomPrompt="1"/>
          </p:nvPr>
        </p:nvSpPr>
        <p:spPr>
          <a:xfrm>
            <a:off x="457200" y="1151335"/>
            <a:ext cx="4040188" cy="47982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4645026" y="1151335"/>
            <a:ext cx="4041775" cy="47982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307E6868-079E-1649-B8D1-459B42CE4DE3}" type="slidenum">
              <a:rPr lang="en-US" smtClean="0"/>
              <a:t>‹#›</a:t>
            </a:fld>
            <a:endParaRPr lang="en-US" dirty="0"/>
          </a:p>
        </p:txBody>
      </p:sp>
      <p:sp>
        <p:nvSpPr>
          <p:cNvPr id="7" name="Date Placeholder 6"/>
          <p:cNvSpPr>
            <a:spLocks noGrp="1"/>
          </p:cNvSpPr>
          <p:nvPr>
            <p:ph type="dt" sz="half" idx="10"/>
          </p:nvPr>
        </p:nvSpPr>
        <p:spPr/>
        <p:txBody>
          <a:bodyPr/>
          <a:lstStyle/>
          <a:p>
            <a:fld id="{AFB8C497-781D-41D9-AC17-F05D66E7436C}" type="datetime1">
              <a:rPr lang="en-US" smtClean="0"/>
              <a:t>11/1/2024</a:t>
            </a:fld>
            <a:endParaRPr lang="en-US" dirty="0"/>
          </a:p>
        </p:txBody>
      </p:sp>
    </p:spTree>
    <p:extLst>
      <p:ext uri="{BB962C8B-B14F-4D97-AF65-F5344CB8AC3E}">
        <p14:creationId xmlns:p14="http://schemas.microsoft.com/office/powerpoint/2010/main" val="344836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5" name="Slide Number Placeholder 4"/>
          <p:cNvSpPr>
            <a:spLocks noGrp="1"/>
          </p:cNvSpPr>
          <p:nvPr>
            <p:ph type="sldNum" sz="quarter" idx="12"/>
          </p:nvPr>
        </p:nvSpPr>
        <p:spPr/>
        <p:txBody>
          <a:bodyPr/>
          <a:lstStyle/>
          <a:p>
            <a:fld id="{307E6868-079E-1649-B8D1-459B42CE4DE3}" type="slidenum">
              <a:rPr lang="en-US" smtClean="0"/>
              <a:t>‹#›</a:t>
            </a:fld>
            <a:endParaRPr lang="en-US" dirty="0"/>
          </a:p>
        </p:txBody>
      </p:sp>
      <p:sp>
        <p:nvSpPr>
          <p:cNvPr id="3" name="Date Placeholder 2"/>
          <p:cNvSpPr>
            <a:spLocks noGrp="1"/>
          </p:cNvSpPr>
          <p:nvPr>
            <p:ph type="dt" sz="half" idx="10"/>
          </p:nvPr>
        </p:nvSpPr>
        <p:spPr/>
        <p:txBody>
          <a:bodyPr/>
          <a:lstStyle/>
          <a:p>
            <a:fld id="{FFBF270F-56FE-4D70-A2BE-EE18789F1CAF}" type="datetime1">
              <a:rPr lang="en-US" smtClean="0"/>
              <a:t>11/1/2024</a:t>
            </a:fld>
            <a:endParaRPr lang="en-US" dirty="0"/>
          </a:p>
        </p:txBody>
      </p:sp>
    </p:spTree>
    <p:extLst>
      <p:ext uri="{BB962C8B-B14F-4D97-AF65-F5344CB8AC3E}">
        <p14:creationId xmlns:p14="http://schemas.microsoft.com/office/powerpoint/2010/main" val="299503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B8A5FA-54E9-42CB-B8A4-AE77A1729632}" type="datetime1">
              <a:rPr lang="en-US" smtClean="0"/>
              <a:t>11/1/2024</a:t>
            </a:fld>
            <a:endParaRPr lang="en-US" dirty="0"/>
          </a:p>
        </p:txBody>
      </p:sp>
      <p:sp>
        <p:nvSpPr>
          <p:cNvPr id="4" name="Slide Number Placeholder 3"/>
          <p:cNvSpPr>
            <a:spLocks noGrp="1"/>
          </p:cNvSpPr>
          <p:nvPr>
            <p:ph type="sldNum" sz="quarter" idx="12"/>
          </p:nvPr>
        </p:nvSpPr>
        <p:spPr/>
        <p:txBody>
          <a:bodyPr/>
          <a:lstStyle/>
          <a:p>
            <a:fld id="{307E6868-079E-1649-B8D1-459B42CE4DE3}" type="slidenum">
              <a:rPr lang="en-US" smtClean="0"/>
              <a:t>‹#›</a:t>
            </a:fld>
            <a:endParaRPr lang="en-US" dirty="0"/>
          </a:p>
        </p:txBody>
      </p:sp>
    </p:spTree>
    <p:extLst>
      <p:ext uri="{BB962C8B-B14F-4D97-AF65-F5344CB8AC3E}">
        <p14:creationId xmlns:p14="http://schemas.microsoft.com/office/powerpoint/2010/main" val="5112606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5.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4103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007304"/>
            <a:ext cx="8229600" cy="857250"/>
          </a:xfrm>
          <a:prstGeom prst="rect">
            <a:avLst/>
          </a:prstGeom>
        </p:spPr>
        <p:txBody>
          <a:bodyPr vert="horz" lIns="91440" tIns="45720" rIns="91440" bIns="45720" rtlCol="0" anchor="ctr">
            <a:normAutofit/>
          </a:bodyPr>
          <a:lstStyle/>
          <a:p>
            <a:r>
              <a:rPr lang="en-US"/>
              <a:t>Click to edit master title style</a:t>
            </a:r>
          </a:p>
        </p:txBody>
      </p:sp>
      <p:pic>
        <p:nvPicPr>
          <p:cNvPr id="8" name="Picture 7" descr="Asset 1@4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02428" y="743859"/>
            <a:ext cx="2939143" cy="2342602"/>
          </a:xfrm>
          <a:prstGeom prst="rect">
            <a:avLst/>
          </a:prstGeom>
        </p:spPr>
      </p:pic>
    </p:spTree>
    <p:extLst>
      <p:ext uri="{BB962C8B-B14F-4D97-AF65-F5344CB8AC3E}">
        <p14:creationId xmlns:p14="http://schemas.microsoft.com/office/powerpoint/2010/main" val="1247377454"/>
      </p:ext>
    </p:extLst>
  </p:cSld>
  <p:clrMap bg1="lt1" tx1="dk1" bg2="lt2" tx2="dk2" accent1="accent1" accent2="accent2" accent3="accent3" accent4="accent4" accent5="accent5" accent6="accent6" hlink="hlink" folHlink="folHlink"/>
  <p:sldLayoutIdLst>
    <p:sldLayoutId id="2147483669" r:id="rId1"/>
    <p:sldLayoutId id="2147483668" r:id="rId2"/>
  </p:sldLayoutIdLst>
  <p:hf hdr="0" ftr="0" dt="0"/>
  <p:txStyles>
    <p:titleStyle>
      <a:lvl1pPr algn="ctr" defTabSz="457200" rtl="0" eaLnBrk="1" latinLnBrk="0" hangingPunct="1">
        <a:spcBef>
          <a:spcPct val="0"/>
        </a:spcBef>
        <a:buNone/>
        <a:defRPr sz="4200" b="1" kern="1200">
          <a:solidFill>
            <a:schemeClr val="bg1"/>
          </a:solidFill>
          <a:latin typeface="Open Sans" pitchFamily="2" charset="0"/>
          <a:ea typeface="Open Sans" pitchFamily="2" charset="0"/>
          <a:cs typeface="Open Sans" pitchFamily="2"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7401491"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6253"/>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100">
                <a:solidFill>
                  <a:schemeClr val="tx1"/>
                </a:solidFill>
                <a:latin typeface="Open Sans" pitchFamily="2" charset="0"/>
                <a:ea typeface="Open Sans" pitchFamily="2" charset="0"/>
                <a:cs typeface="Open Sans" pitchFamily="2" charset="0"/>
              </a:defRPr>
            </a:lvl1pPr>
          </a:lstStyle>
          <a:p>
            <a:fld id="{307E6868-079E-1649-B8D1-459B42CE4DE3}" type="slidenum">
              <a:rPr lang="en-US" smtClean="0"/>
              <a:pPr/>
              <a:t>‹#›</a:t>
            </a:fld>
            <a:endParaRPr lang="en-US" dirty="0"/>
          </a:p>
        </p:txBody>
      </p:sp>
      <p:pic>
        <p:nvPicPr>
          <p:cNvPr id="7" name="Picture 6" descr="RESULTS_logo_EN_CMYK_BIG (flat)2_RESULTS_logo_EN_CMYK_BIG.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58691" y="80916"/>
            <a:ext cx="1223628" cy="982313"/>
          </a:xfrm>
          <a:prstGeom prst="rect">
            <a:avLst/>
          </a:prstGeom>
        </p:spPr>
      </p:pic>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100">
                <a:solidFill>
                  <a:schemeClr val="tx1">
                    <a:tint val="75000"/>
                  </a:schemeClr>
                </a:solidFill>
                <a:latin typeface="Open Sans" pitchFamily="2" charset="0"/>
                <a:ea typeface="Open Sans" pitchFamily="2" charset="0"/>
                <a:cs typeface="Open Sans" pitchFamily="2" charset="0"/>
              </a:defRPr>
            </a:lvl1pPr>
          </a:lstStyle>
          <a:p>
            <a:fld id="{A896A405-392F-4A71-8147-A22E085A7A06}" type="datetime1">
              <a:rPr lang="en-US" smtClean="0"/>
              <a:t>11/1/2024</a:t>
            </a:fld>
            <a:endParaRPr lang="en-US" dirty="0"/>
          </a:p>
        </p:txBody>
      </p:sp>
    </p:spTree>
    <p:extLst>
      <p:ext uri="{BB962C8B-B14F-4D97-AF65-F5344CB8AC3E}">
        <p14:creationId xmlns:p14="http://schemas.microsoft.com/office/powerpoint/2010/main" val="3922636308"/>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457200" rtl="0" eaLnBrk="1" latinLnBrk="0" hangingPunct="1">
        <a:spcBef>
          <a:spcPct val="0"/>
        </a:spcBef>
        <a:buNone/>
        <a:defRPr sz="3600" b="1" kern="1200">
          <a:solidFill>
            <a:srgbClr val="E41034"/>
          </a:solidFill>
          <a:latin typeface="Open Sans" pitchFamily="2" charset="0"/>
          <a:ea typeface="Open Sans" pitchFamily="2" charset="0"/>
          <a:cs typeface="Open Sans" pitchFamily="2" charset="0"/>
        </a:defRPr>
      </a:lvl1pPr>
    </p:titleStyle>
    <p:bodyStyle>
      <a:lvl1pPr marL="342900" indent="-342900" algn="l" defTabSz="457200" rtl="0" eaLnBrk="1" latinLnBrk="0" hangingPunct="1">
        <a:spcBef>
          <a:spcPct val="20000"/>
        </a:spcBef>
        <a:buFont typeface="Arial"/>
        <a:buChar char="•"/>
        <a:defRPr sz="3000" kern="1200">
          <a:solidFill>
            <a:schemeClr val="tx1"/>
          </a:solidFill>
          <a:latin typeface="Open Sans" pitchFamily="2" charset="0"/>
          <a:ea typeface="Open Sans" pitchFamily="2" charset="0"/>
          <a:cs typeface="Open Sans" pitchFamily="2" charset="0"/>
        </a:defRPr>
      </a:lvl1pPr>
      <a:lvl2pPr marL="742950" indent="-285750" algn="l" defTabSz="457200" rtl="0" eaLnBrk="1" latinLnBrk="0" hangingPunct="1">
        <a:spcBef>
          <a:spcPct val="20000"/>
        </a:spcBef>
        <a:buFont typeface="Courier New"/>
        <a:buChar char="o"/>
        <a:defRPr sz="2600" kern="1200">
          <a:solidFill>
            <a:schemeClr val="tx1"/>
          </a:solidFill>
          <a:latin typeface="Open Sans" pitchFamily="2" charset="0"/>
          <a:ea typeface="Open Sans" pitchFamily="2" charset="0"/>
          <a:cs typeface="Open Sans" pitchFamily="2" charset="0"/>
        </a:defRPr>
      </a:lvl2pPr>
      <a:lvl3pPr marL="1143000" indent="-228600" algn="l" defTabSz="457200" rtl="0" eaLnBrk="1" latinLnBrk="0" hangingPunct="1">
        <a:spcBef>
          <a:spcPct val="20000"/>
        </a:spcBef>
        <a:buFont typeface="Wingdings" charset="2"/>
        <a:buChar char="§"/>
        <a:defRPr sz="2200" kern="1200">
          <a:solidFill>
            <a:schemeClr val="tx1"/>
          </a:solidFill>
          <a:latin typeface="Open Sans" pitchFamily="2" charset="0"/>
          <a:ea typeface="Open Sans" pitchFamily="2" charset="0"/>
          <a:cs typeface="Open Sans" pitchFamily="2" charset="0"/>
        </a:defRPr>
      </a:lvl3pPr>
      <a:lvl4pPr marL="1600200" indent="-228600" algn="l" defTabSz="457200" rtl="0" eaLnBrk="1" latinLnBrk="0" hangingPunct="1">
        <a:spcBef>
          <a:spcPct val="20000"/>
        </a:spcBef>
        <a:buFont typeface="Arial"/>
        <a:buChar char="•"/>
        <a:defRPr sz="1800" kern="1200">
          <a:solidFill>
            <a:schemeClr val="tx1"/>
          </a:solidFill>
          <a:latin typeface="Open Sans" pitchFamily="2" charset="0"/>
          <a:ea typeface="Open Sans" pitchFamily="2" charset="0"/>
          <a:cs typeface="Open Sans" pitchFamily="2" charset="0"/>
        </a:defRPr>
      </a:lvl4pPr>
      <a:lvl5pPr marL="2057400" indent="-228600" algn="l" defTabSz="457200" rtl="0" eaLnBrk="1" latinLnBrk="0" hangingPunct="1">
        <a:spcBef>
          <a:spcPct val="20000"/>
        </a:spcBef>
        <a:buFont typeface="Courier New"/>
        <a:buChar char="o"/>
        <a:defRPr sz="1800" kern="1200">
          <a:solidFill>
            <a:schemeClr val="tx1"/>
          </a:solidFill>
          <a:latin typeface="Open Sans" pitchFamily="2" charset="0"/>
          <a:ea typeface="Open Sans" pitchFamily="2" charset="0"/>
          <a:cs typeface="Open Sans" pitchFamily="2"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RESULTS_logo_EN_CMYK_BIG (flat)2_RESULTS_logo_EN_CMYK_BIG.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858691" y="80917"/>
            <a:ext cx="1223628" cy="982313"/>
          </a:xfrm>
          <a:prstGeom prst="rect">
            <a:avLst/>
          </a:prstGeom>
        </p:spPr>
      </p:pic>
      <p:sp>
        <p:nvSpPr>
          <p:cNvPr id="2" name="Title Placeholder 1"/>
          <p:cNvSpPr>
            <a:spLocks noGrp="1"/>
          </p:cNvSpPr>
          <p:nvPr>
            <p:ph type="title"/>
          </p:nvPr>
        </p:nvSpPr>
        <p:spPr>
          <a:xfrm>
            <a:off x="457201" y="205979"/>
            <a:ext cx="7401491"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D76588A-5827-4843-A700-508233C9F32B}" type="datetimeFigureOut">
              <a:rPr lang="en-US" smtClean="0"/>
              <a:t>11/1/2024</a:t>
            </a:fld>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07E6868-079E-1649-B8D1-459B42CE4DE3}" type="slidenum">
              <a:rPr lang="en-US" smtClean="0"/>
              <a:t>‹#›</a:t>
            </a:fld>
            <a:endParaRPr lang="en-US" dirty="0"/>
          </a:p>
        </p:txBody>
      </p:sp>
    </p:spTree>
    <p:extLst>
      <p:ext uri="{BB962C8B-B14F-4D97-AF65-F5344CB8AC3E}">
        <p14:creationId xmlns:p14="http://schemas.microsoft.com/office/powerpoint/2010/main" val="97131702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457189" rtl="0" eaLnBrk="1" latinLnBrk="0" hangingPunct="1">
        <a:spcBef>
          <a:spcPct val="0"/>
        </a:spcBef>
        <a:buNone/>
        <a:defRPr sz="3750" kern="1200">
          <a:solidFill>
            <a:schemeClr val="tx1"/>
          </a:solidFill>
          <a:latin typeface="+mj-lt"/>
          <a:ea typeface="+mj-ea"/>
          <a:cs typeface="+mj-cs"/>
        </a:defRPr>
      </a:lvl1pPr>
    </p:titleStyle>
    <p:bodyStyle>
      <a:lvl1pPr marL="342892" indent="-342892" algn="l" defTabSz="457189" rtl="0" eaLnBrk="1" latinLnBrk="0" hangingPunct="1">
        <a:spcBef>
          <a:spcPct val="20000"/>
        </a:spcBef>
        <a:buFont typeface="Arial"/>
        <a:buChar char="•"/>
        <a:defRPr sz="3150" kern="1200">
          <a:solidFill>
            <a:schemeClr val="tx1"/>
          </a:solidFill>
          <a:latin typeface="+mn-lt"/>
          <a:ea typeface="+mn-ea"/>
          <a:cs typeface="+mn-cs"/>
        </a:defRPr>
      </a:lvl1pPr>
      <a:lvl2pPr marL="742931" indent="-285743" algn="l" defTabSz="457189" rtl="0" eaLnBrk="1" latinLnBrk="0" hangingPunct="1">
        <a:spcBef>
          <a:spcPct val="20000"/>
        </a:spcBef>
        <a:buFont typeface="Courier New"/>
        <a:buChar char="o"/>
        <a:defRPr sz="2550" kern="1200">
          <a:solidFill>
            <a:schemeClr val="tx1"/>
          </a:solidFill>
          <a:latin typeface="+mn-lt"/>
          <a:ea typeface="+mn-ea"/>
          <a:cs typeface="+mn-cs"/>
        </a:defRPr>
      </a:lvl2pPr>
      <a:lvl3pPr marL="1142972" indent="-228594" algn="l" defTabSz="457189" rtl="0" eaLnBrk="1" latinLnBrk="0" hangingPunct="1">
        <a:spcBef>
          <a:spcPct val="20000"/>
        </a:spcBef>
        <a:buFont typeface="Wingdings" charset="2"/>
        <a:buChar char="§"/>
        <a:defRPr sz="195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1800" kern="1200">
          <a:solidFill>
            <a:schemeClr val="tx1"/>
          </a:solidFill>
          <a:latin typeface="+mn-lt"/>
          <a:ea typeface="+mn-ea"/>
          <a:cs typeface="+mn-cs"/>
        </a:defRPr>
      </a:lvl4pPr>
      <a:lvl5pPr marL="2057348" indent="-228594" algn="l" defTabSz="457189" rtl="0" eaLnBrk="1" latinLnBrk="0" hangingPunct="1">
        <a:spcBef>
          <a:spcPct val="20000"/>
        </a:spcBef>
        <a:buFont typeface="Courier New"/>
        <a:buChar char="o"/>
        <a:defRPr sz="15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results.org/issues/housing-home-ownership"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mailto:jlinn@results.org"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hyperlink" Target="https://results.org/our-anti-oppression-value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www.results.org/volunteers/action-center/" TargetMode="External"/><Relationship Id="rId2" Type="http://schemas.openxmlformats.org/officeDocument/2006/relationships/hyperlink" Target="https://tinyurl.com/RESULTSMediaHooks" TargetMode="External"/><Relationship Id="rId1" Type="http://schemas.openxmlformats.org/officeDocument/2006/relationships/slideLayout" Target="../slideLayouts/slideLayout5.xml"/><Relationship Id="rId4" Type="http://schemas.openxmlformats.org/officeDocument/2006/relationships/hyperlink" Target="mailto:jlinn@results.org"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hyperlink" Target="https://results.org/event/results-post-election-webinar-organizing-for-the-future"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mailto:development@results.org" TargetMode="External"/><Relationship Id="rId2" Type="http://schemas.openxmlformats.org/officeDocument/2006/relationships/hyperlink" Target="http://www.results.org/donate/fundraise" TargetMode="Externa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s://results.org/wp-content/uploads/Building-Resilience-as-an-Advocate_resources.pdf&#8203;"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results.zoom.us/meeting/register/tJMucOyhqT8oHdzufxpBkHlG5tkXbj-Hbpva#/registration"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docs.google.com/forms/d/e/1FAIpQLSe4TgrfRpFXsPSn4rUS-MS6SArbWAFU7q8HHN6PjbO9rEvw_g/viewform"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mailto:lmcvey@results.org" TargetMode="External"/><Relationship Id="rId2" Type="http://schemas.openxmlformats.org/officeDocument/2006/relationships/hyperlink" Target="https://results.zoom.us/meeting/register/tJcpd-CorzMuGtGdRtXXgU-VyDwXTCXGqKL3#/registration"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s://results.org/event/results-post-election-webinar-organizing-for-the-future"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results.zoom.us/meeting/register/tJEoduyorjsuG9QqNKFqghYx03OlpEZhchFT#/registration"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results.zoom.us/j/93668005494" TargetMode="External"/><Relationship Id="rId2" Type="http://schemas.openxmlformats.org/officeDocument/2006/relationships/hyperlink" Target="https://results.zoom.us/j/94004748060"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togetherwomenrise.org/advocacy/dfw-national-advocacy-chapter/"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hyperlink" Target="https://results.zoom.us/j/95416781155" TargetMode="External"/><Relationship Id="rId2" Type="http://schemas.openxmlformats.org/officeDocument/2006/relationships/hyperlink" Target="mailto:jlinn@results.org" TargetMode="External"/><Relationship Id="rId1" Type="http://schemas.openxmlformats.org/officeDocument/2006/relationships/slideLayout" Target="../slideLayouts/slideLayout5.xml"/><Relationship Id="rId4" Type="http://schemas.openxmlformats.org/officeDocument/2006/relationships/hyperlink" Target="mailto:lmarchal@results.org"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results.salsalabs.org/orientationcallrsvp/index.html?_ga=2.186335721.1981300211.1724077491-464990483.1724077491" TargetMode="Externa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results.org/volunteers/reporting-your-advocacy-actions" TargetMode="External"/><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8.jpeg"/></Relationships>
</file>

<file path=ppt/slides/_rels/slide4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s://results.org/events" TargetMode="Externa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s://results.org/volunteers/national-webinars" TargetMode="Externa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hyperlink" Target="https://tinyurl.com/RESULTS2024"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cnicovich@results.org"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813CF-CC7E-F433-DF05-1B3F05044F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40BA9-855C-0C74-4361-35087A274CA5}"/>
              </a:ext>
            </a:extLst>
          </p:cNvPr>
          <p:cNvSpPr>
            <a:spLocks noGrp="1"/>
          </p:cNvSpPr>
          <p:nvPr>
            <p:ph type="title"/>
          </p:nvPr>
        </p:nvSpPr>
        <p:spPr>
          <a:xfrm>
            <a:off x="457200" y="3724935"/>
            <a:ext cx="8229600" cy="857250"/>
          </a:xfrm>
        </p:spPr>
        <p:txBody>
          <a:bodyPr>
            <a:noAutofit/>
          </a:bodyPr>
          <a:lstStyle/>
          <a:p>
            <a:pPr>
              <a:lnSpc>
                <a:spcPct val="114000"/>
              </a:lnSpc>
              <a:spcBef>
                <a:spcPts val="600"/>
              </a:spcBef>
              <a:spcAft>
                <a:spcPts val="600"/>
              </a:spcAft>
            </a:pPr>
            <a:r>
              <a:rPr lang="en-US" sz="3200" dirty="0">
                <a:latin typeface="Open Sans"/>
                <a:ea typeface="Open Sans"/>
                <a:cs typeface="Open Sans"/>
              </a:rPr>
              <a:t>RESULTS National Webinar</a:t>
            </a:r>
            <a:br>
              <a:rPr lang="en-US" sz="3200" dirty="0"/>
            </a:br>
            <a:r>
              <a:rPr lang="en-US" sz="2400" b="0" i="1" dirty="0">
                <a:latin typeface="Open Sans"/>
                <a:ea typeface="Open Sans"/>
                <a:cs typeface="Open Sans"/>
              </a:rPr>
              <a:t>November 2, 2024</a:t>
            </a:r>
            <a:br>
              <a:rPr lang="en-US" sz="3200" dirty="0"/>
            </a:br>
            <a:r>
              <a:rPr lang="en-US" sz="3200" dirty="0">
                <a:latin typeface="Open Sans"/>
                <a:ea typeface="Open Sans"/>
                <a:cs typeface="Open Sans"/>
              </a:rPr>
              <a:t>Welcome!</a:t>
            </a:r>
          </a:p>
        </p:txBody>
      </p:sp>
    </p:spTree>
    <p:extLst>
      <p:ext uri="{BB962C8B-B14F-4D97-AF65-F5344CB8AC3E}">
        <p14:creationId xmlns:p14="http://schemas.microsoft.com/office/powerpoint/2010/main" val="268396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8E53-6C40-5350-EAF2-560305F2FB77}"/>
              </a:ext>
            </a:extLst>
          </p:cNvPr>
          <p:cNvSpPr>
            <a:spLocks noGrp="1"/>
          </p:cNvSpPr>
          <p:nvPr>
            <p:ph type="title"/>
          </p:nvPr>
        </p:nvSpPr>
        <p:spPr>
          <a:xfrm>
            <a:off x="871254" y="76585"/>
            <a:ext cx="7401491" cy="729815"/>
          </a:xfrm>
        </p:spPr>
        <p:txBody>
          <a:bodyPr>
            <a:normAutofit/>
          </a:bodyPr>
          <a:lstStyle/>
          <a:p>
            <a:r>
              <a:rPr lang="en-US" sz="3400" dirty="0">
                <a:solidFill>
                  <a:srgbClr val="D50032"/>
                </a:solidFill>
                <a:latin typeface="Open Sans"/>
                <a:ea typeface="Open Sans"/>
                <a:cs typeface="Open Sans"/>
              </a:rPr>
              <a:t>Global Appropriations</a:t>
            </a:r>
            <a:endParaRPr lang="en-US" dirty="0"/>
          </a:p>
        </p:txBody>
      </p:sp>
      <p:sp>
        <p:nvSpPr>
          <p:cNvPr id="3" name="Content Placeholder 2">
            <a:extLst>
              <a:ext uri="{FF2B5EF4-FFF2-40B4-BE49-F238E27FC236}">
                <a16:creationId xmlns:a16="http://schemas.microsoft.com/office/drawing/2014/main" id="{54B6465C-1CDE-4C3A-F4CA-400ADB0DF9F3}"/>
              </a:ext>
            </a:extLst>
          </p:cNvPr>
          <p:cNvSpPr>
            <a:spLocks noGrp="1"/>
          </p:cNvSpPr>
          <p:nvPr>
            <p:ph idx="1"/>
          </p:nvPr>
        </p:nvSpPr>
        <p:spPr>
          <a:xfrm>
            <a:off x="457200" y="1316544"/>
            <a:ext cx="8229600" cy="3197403"/>
          </a:xfrm>
        </p:spPr>
        <p:txBody>
          <a:bodyPr vert="horz" lIns="91440" tIns="45720" rIns="91440" bIns="45720" rtlCol="0" anchor="t">
            <a:normAutofit/>
          </a:bodyPr>
          <a:lstStyle/>
          <a:p>
            <a:pPr>
              <a:lnSpc>
                <a:spcPct val="114000"/>
              </a:lnSpc>
              <a:spcBef>
                <a:spcPts val="1400"/>
              </a:spcBef>
              <a:spcAft>
                <a:spcPts val="800"/>
              </a:spcAft>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BC77B1F-8257-8799-817C-69396D46F635}"/>
              </a:ext>
            </a:extLst>
          </p:cNvPr>
          <p:cNvSpPr>
            <a:spLocks noGrp="1"/>
          </p:cNvSpPr>
          <p:nvPr>
            <p:ph type="sldNum" sz="quarter" idx="12"/>
          </p:nvPr>
        </p:nvSpPr>
        <p:spPr/>
        <p:txBody>
          <a:bodyPr/>
          <a:lstStyle/>
          <a:p>
            <a:fld id="{307E6868-079E-1649-B8D1-459B42CE4DE3}" type="slidenum">
              <a:rPr lang="en-US" smtClean="0"/>
              <a:pPr/>
              <a:t>10</a:t>
            </a:fld>
            <a:endParaRPr lang="en-US" dirty="0"/>
          </a:p>
        </p:txBody>
      </p:sp>
      <p:graphicFrame>
        <p:nvGraphicFramePr>
          <p:cNvPr id="6" name="Table 5">
            <a:extLst>
              <a:ext uri="{FF2B5EF4-FFF2-40B4-BE49-F238E27FC236}">
                <a16:creationId xmlns:a16="http://schemas.microsoft.com/office/drawing/2014/main" id="{F61A08DC-99D0-34B4-D3DB-446CAEC83934}"/>
              </a:ext>
            </a:extLst>
          </p:cNvPr>
          <p:cNvGraphicFramePr>
            <a:graphicFrameLocks noGrp="1"/>
          </p:cNvGraphicFramePr>
          <p:nvPr>
            <p:extLst>
              <p:ext uri="{D42A27DB-BD31-4B8C-83A1-F6EECF244321}">
                <p14:modId xmlns:p14="http://schemas.microsoft.com/office/powerpoint/2010/main" val="124922337"/>
              </p:ext>
            </p:extLst>
          </p:nvPr>
        </p:nvGraphicFramePr>
        <p:xfrm>
          <a:off x="0" y="981807"/>
          <a:ext cx="9152342" cy="3978701"/>
        </p:xfrm>
        <a:graphic>
          <a:graphicData uri="http://schemas.openxmlformats.org/drawingml/2006/table">
            <a:tbl>
              <a:tblPr bandRow="1">
                <a:tableStyleId>{5C22544A-7EE6-4342-B048-85BDC9FD1C3A}</a:tableStyleId>
              </a:tblPr>
              <a:tblGrid>
                <a:gridCol w="3122083">
                  <a:extLst>
                    <a:ext uri="{9D8B030D-6E8A-4147-A177-3AD203B41FA5}">
                      <a16:colId xmlns:a16="http://schemas.microsoft.com/office/drawing/2014/main" val="3686133522"/>
                    </a:ext>
                  </a:extLst>
                </a:gridCol>
                <a:gridCol w="1375827">
                  <a:extLst>
                    <a:ext uri="{9D8B030D-6E8A-4147-A177-3AD203B41FA5}">
                      <a16:colId xmlns:a16="http://schemas.microsoft.com/office/drawing/2014/main" val="4235081275"/>
                    </a:ext>
                  </a:extLst>
                </a:gridCol>
                <a:gridCol w="1407574">
                  <a:extLst>
                    <a:ext uri="{9D8B030D-6E8A-4147-A177-3AD203B41FA5}">
                      <a16:colId xmlns:a16="http://schemas.microsoft.com/office/drawing/2014/main" val="406562133"/>
                    </a:ext>
                  </a:extLst>
                </a:gridCol>
                <a:gridCol w="1471080">
                  <a:extLst>
                    <a:ext uri="{9D8B030D-6E8A-4147-A177-3AD203B41FA5}">
                      <a16:colId xmlns:a16="http://schemas.microsoft.com/office/drawing/2014/main" val="3104551343"/>
                    </a:ext>
                  </a:extLst>
                </a:gridCol>
                <a:gridCol w="1775778">
                  <a:extLst>
                    <a:ext uri="{9D8B030D-6E8A-4147-A177-3AD203B41FA5}">
                      <a16:colId xmlns:a16="http://schemas.microsoft.com/office/drawing/2014/main" val="2416427713"/>
                    </a:ext>
                  </a:extLst>
                </a:gridCol>
              </a:tblGrid>
              <a:tr h="414266">
                <a:tc>
                  <a:txBody>
                    <a:bodyPr/>
                    <a:lstStyle/>
                    <a:p>
                      <a:pPr algn="ctr" fontAlgn="base">
                        <a:lnSpc>
                          <a:spcPts val="2850"/>
                        </a:lnSpc>
                      </a:pPr>
                      <a:r>
                        <a:rPr lang="en-US" sz="1400" b="1" dirty="0">
                          <a:solidFill>
                            <a:srgbClr val="000000"/>
                          </a:solidFill>
                          <a:effectLst/>
                          <a:latin typeface="Open Sans"/>
                        </a:rPr>
                        <a:t>Account</a:t>
                      </a:r>
                      <a:endParaRPr lang="en-US" sz="1400" b="1" dirty="0">
                        <a:solidFill>
                          <a:srgbClr val="FFFFFF"/>
                        </a:solidFill>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5AFD0"/>
                    </a:solidFill>
                  </a:tcPr>
                </a:tc>
                <a:tc>
                  <a:txBody>
                    <a:bodyPr/>
                    <a:lstStyle/>
                    <a:p>
                      <a:pPr algn="ctr" fontAlgn="base">
                        <a:lnSpc>
                          <a:spcPts val="2850"/>
                        </a:lnSpc>
                      </a:pPr>
                      <a:r>
                        <a:rPr lang="en-US" sz="1400" b="1" dirty="0">
                          <a:solidFill>
                            <a:srgbClr val="000000"/>
                          </a:solidFill>
                          <a:effectLst/>
                          <a:latin typeface="Open Sans"/>
                        </a:rPr>
                        <a:t>FY24 Enacted</a:t>
                      </a:r>
                      <a:endParaRPr lang="en-US" sz="1400" b="1" dirty="0">
                        <a:solidFill>
                          <a:srgbClr val="FFFFFF"/>
                        </a:solidFill>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5AFD0"/>
                    </a:solidFill>
                  </a:tcPr>
                </a:tc>
                <a:tc>
                  <a:txBody>
                    <a:bodyPr/>
                    <a:lstStyle/>
                    <a:p>
                      <a:pPr algn="ctr" fontAlgn="base">
                        <a:lnSpc>
                          <a:spcPts val="2850"/>
                        </a:lnSpc>
                      </a:pPr>
                      <a:r>
                        <a:rPr lang="en-US" sz="1400" b="1" dirty="0">
                          <a:solidFill>
                            <a:srgbClr val="000000"/>
                          </a:solidFill>
                          <a:effectLst/>
                          <a:latin typeface="Open Sans"/>
                        </a:rPr>
                        <a:t>FY25 House</a:t>
                      </a:r>
                      <a:endParaRPr lang="en-US" sz="1400" b="1" dirty="0">
                        <a:solidFill>
                          <a:srgbClr val="FFFFFF"/>
                        </a:solidFill>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5AFD0"/>
                    </a:solidFill>
                  </a:tcPr>
                </a:tc>
                <a:tc>
                  <a:txBody>
                    <a:bodyPr/>
                    <a:lstStyle/>
                    <a:p>
                      <a:pPr algn="ctr" fontAlgn="base">
                        <a:lnSpc>
                          <a:spcPts val="2850"/>
                        </a:lnSpc>
                      </a:pPr>
                      <a:r>
                        <a:rPr lang="en-US" sz="1400" b="1" dirty="0">
                          <a:solidFill>
                            <a:srgbClr val="000000"/>
                          </a:solidFill>
                          <a:effectLst/>
                          <a:latin typeface="Open Sans"/>
                        </a:rPr>
                        <a:t>FY25 Senate</a:t>
                      </a:r>
                      <a:endParaRPr lang="en-US" sz="1400" b="1" dirty="0">
                        <a:solidFill>
                          <a:srgbClr val="FFFFFF"/>
                        </a:solidFill>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5AFD0"/>
                    </a:solidFill>
                  </a:tcPr>
                </a:tc>
                <a:tc>
                  <a:txBody>
                    <a:bodyPr/>
                    <a:lstStyle/>
                    <a:p>
                      <a:pPr algn="ctr" fontAlgn="base">
                        <a:lnSpc>
                          <a:spcPts val="2850"/>
                        </a:lnSpc>
                      </a:pPr>
                      <a:r>
                        <a:rPr lang="en-US" sz="1400" b="1" dirty="0">
                          <a:solidFill>
                            <a:srgbClr val="000000"/>
                          </a:solidFill>
                          <a:effectLst/>
                          <a:latin typeface="Open Sans"/>
                        </a:rPr>
                        <a:t>FY25 RESULTS Ask</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5AFD0"/>
                    </a:solidFill>
                  </a:tcPr>
                </a:tc>
                <a:extLst>
                  <a:ext uri="{0D108BD9-81ED-4DB2-BD59-A6C34878D82A}">
                    <a16:rowId xmlns:a16="http://schemas.microsoft.com/office/drawing/2014/main" val="1376812524"/>
                  </a:ext>
                </a:extLst>
              </a:tr>
              <a:tr h="587679">
                <a:tc>
                  <a:txBody>
                    <a:bodyPr/>
                    <a:lstStyle/>
                    <a:p>
                      <a:pPr algn="ctr" fontAlgn="base">
                        <a:lnSpc>
                          <a:spcPts val="2175"/>
                        </a:lnSpc>
                      </a:pPr>
                      <a:r>
                        <a:rPr lang="en-US" sz="1400" b="1" dirty="0">
                          <a:effectLst/>
                          <a:latin typeface="Open Sans"/>
                        </a:rPr>
                        <a:t>USAID Maternal and Child Health</a:t>
                      </a:r>
                      <a:endParaRPr lang="en-US" sz="1400" dirty="0">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$915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$915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b="1" dirty="0">
                          <a:effectLst/>
                          <a:highlight>
                            <a:srgbClr val="FFFF00"/>
                          </a:highlight>
                          <a:latin typeface="Open Sans"/>
                        </a:rPr>
                        <a:t>$940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$1.15 billion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extLst>
                  <a:ext uri="{0D108BD9-81ED-4DB2-BD59-A6C34878D82A}">
                    <a16:rowId xmlns:a16="http://schemas.microsoft.com/office/drawing/2014/main" val="1962232187"/>
                  </a:ext>
                </a:extLst>
              </a:tr>
              <a:tr h="587679">
                <a:tc>
                  <a:txBody>
                    <a:bodyPr/>
                    <a:lstStyle/>
                    <a:p>
                      <a:pPr algn="ctr" fontAlgn="base">
                        <a:lnSpc>
                          <a:spcPts val="2175"/>
                        </a:lnSpc>
                      </a:pPr>
                      <a:r>
                        <a:rPr lang="en-US" sz="1400" b="1" dirty="0">
                          <a:effectLst/>
                          <a:latin typeface="Open Sans"/>
                        </a:rPr>
                        <a:t>Of which, Gavi, the Vaccine Alliance</a:t>
                      </a:r>
                      <a:endParaRPr lang="en-US" sz="1400" dirty="0">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dirty="0">
                          <a:effectLst/>
                          <a:latin typeface="Open Sans"/>
                        </a:rPr>
                        <a:t>$300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b="1" dirty="0">
                          <a:effectLst/>
                          <a:latin typeface="Open Sans"/>
                        </a:rPr>
                        <a:t>$300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b="1" dirty="0">
                          <a:effectLst/>
                          <a:latin typeface="Open Sans"/>
                        </a:rPr>
                        <a:t>$300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dirty="0">
                          <a:effectLst/>
                          <a:latin typeface="Open Sans"/>
                        </a:rPr>
                        <a:t>$340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extLst>
                  <a:ext uri="{0D108BD9-81ED-4DB2-BD59-A6C34878D82A}">
                    <a16:rowId xmlns:a16="http://schemas.microsoft.com/office/drawing/2014/main" val="3345135122"/>
                  </a:ext>
                </a:extLst>
              </a:tr>
              <a:tr h="356461">
                <a:tc>
                  <a:txBody>
                    <a:bodyPr/>
                    <a:lstStyle/>
                    <a:p>
                      <a:pPr algn="ctr" fontAlgn="base">
                        <a:lnSpc>
                          <a:spcPts val="2175"/>
                        </a:lnSpc>
                      </a:pPr>
                      <a:r>
                        <a:rPr lang="en-US" sz="1400" b="1" dirty="0">
                          <a:effectLst/>
                          <a:latin typeface="Open Sans"/>
                        </a:rPr>
                        <a:t>USAID Nutrition</a:t>
                      </a:r>
                      <a:endParaRPr lang="en-US" sz="1400" dirty="0">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$165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b="1" dirty="0">
                          <a:effectLst/>
                          <a:highlight>
                            <a:srgbClr val="FFFF00"/>
                          </a:highlight>
                          <a:latin typeface="Open Sans"/>
                        </a:rPr>
                        <a:t>$172.5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$165.5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$300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extLst>
                  <a:ext uri="{0D108BD9-81ED-4DB2-BD59-A6C34878D82A}">
                    <a16:rowId xmlns:a16="http://schemas.microsoft.com/office/drawing/2014/main" val="883713064"/>
                  </a:ext>
                </a:extLst>
              </a:tr>
              <a:tr h="356461">
                <a:tc>
                  <a:txBody>
                    <a:bodyPr/>
                    <a:lstStyle/>
                    <a:p>
                      <a:pPr algn="ctr" fontAlgn="base">
                        <a:lnSpc>
                          <a:spcPts val="2175"/>
                        </a:lnSpc>
                      </a:pPr>
                      <a:r>
                        <a:rPr lang="en-US" sz="1400" b="1" dirty="0">
                          <a:effectLst/>
                          <a:latin typeface="Open Sans"/>
                        </a:rPr>
                        <a:t>USAID Tuberculosis</a:t>
                      </a:r>
                      <a:endParaRPr lang="en-US" sz="1400" dirty="0">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dirty="0">
                          <a:effectLst/>
                          <a:latin typeface="Open Sans"/>
                        </a:rPr>
                        <a:t>$394.5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b="1" dirty="0">
                          <a:effectLst/>
                          <a:latin typeface="Open Sans"/>
                        </a:rPr>
                        <a:t>$394.5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b="1" dirty="0">
                          <a:effectLst/>
                          <a:latin typeface="Open Sans"/>
                        </a:rPr>
                        <a:t>$394.5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dirty="0">
                          <a:effectLst/>
                          <a:latin typeface="Open Sans"/>
                        </a:rPr>
                        <a:t>$1 billion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extLst>
                  <a:ext uri="{0D108BD9-81ED-4DB2-BD59-A6C34878D82A}">
                    <a16:rowId xmlns:a16="http://schemas.microsoft.com/office/drawing/2014/main" val="63842140"/>
                  </a:ext>
                </a:extLst>
              </a:tr>
              <a:tr h="587679">
                <a:tc>
                  <a:txBody>
                    <a:bodyPr/>
                    <a:lstStyle/>
                    <a:p>
                      <a:pPr algn="ctr" fontAlgn="base">
                        <a:lnSpc>
                          <a:spcPts val="2175"/>
                        </a:lnSpc>
                      </a:pPr>
                      <a:r>
                        <a:rPr lang="en-US" sz="1400" b="1" dirty="0">
                          <a:effectLst/>
                          <a:latin typeface="Open Sans"/>
                        </a:rPr>
                        <a:t>Global Fund to Fight AIDS, TB and Malaria</a:t>
                      </a:r>
                      <a:endParaRPr lang="en-US" sz="1400" dirty="0">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$1.65 billion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b="1" dirty="0">
                          <a:effectLst/>
                          <a:highlight>
                            <a:srgbClr val="FFFF00"/>
                          </a:highlight>
                          <a:latin typeface="Open Sans"/>
                        </a:rPr>
                        <a:t>$1.25 billion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$1.2 billion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$1.65 billion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extLst>
                  <a:ext uri="{0D108BD9-81ED-4DB2-BD59-A6C34878D82A}">
                    <a16:rowId xmlns:a16="http://schemas.microsoft.com/office/drawing/2014/main" val="478821477"/>
                  </a:ext>
                </a:extLst>
              </a:tr>
              <a:tr h="356461">
                <a:tc>
                  <a:txBody>
                    <a:bodyPr/>
                    <a:lstStyle/>
                    <a:p>
                      <a:pPr algn="ctr" fontAlgn="base">
                        <a:lnSpc>
                          <a:spcPts val="2175"/>
                        </a:lnSpc>
                      </a:pPr>
                      <a:r>
                        <a:rPr lang="en-US" sz="1400" b="1" dirty="0">
                          <a:effectLst/>
                          <a:latin typeface="Open Sans"/>
                        </a:rPr>
                        <a:t>USAID Basic Education</a:t>
                      </a:r>
                      <a:endParaRPr lang="en-US" sz="1400" dirty="0">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dirty="0">
                          <a:effectLst/>
                          <a:latin typeface="Open Sans"/>
                        </a:rPr>
                        <a:t>$922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b="1" dirty="0">
                          <a:effectLst/>
                          <a:highlight>
                            <a:srgbClr val="FFFF00"/>
                          </a:highlight>
                          <a:latin typeface="Open Sans"/>
                        </a:rPr>
                        <a:t>$922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dirty="0">
                          <a:effectLst/>
                          <a:latin typeface="Open Sans"/>
                        </a:rPr>
                        <a:t>$640.55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tc>
                  <a:txBody>
                    <a:bodyPr/>
                    <a:lstStyle/>
                    <a:p>
                      <a:pPr algn="ctr" fontAlgn="base">
                        <a:lnSpc>
                          <a:spcPts val="2400"/>
                        </a:lnSpc>
                      </a:pPr>
                      <a:r>
                        <a:rPr lang="en-US" sz="1400" dirty="0">
                          <a:effectLst/>
                          <a:latin typeface="Open Sans"/>
                        </a:rPr>
                        <a:t>$1.15 billion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9F2F7"/>
                    </a:solidFill>
                  </a:tcPr>
                </a:tc>
                <a:extLst>
                  <a:ext uri="{0D108BD9-81ED-4DB2-BD59-A6C34878D82A}">
                    <a16:rowId xmlns:a16="http://schemas.microsoft.com/office/drawing/2014/main" val="2273065587"/>
                  </a:ext>
                </a:extLst>
              </a:tr>
              <a:tr h="616581">
                <a:tc>
                  <a:txBody>
                    <a:bodyPr/>
                    <a:lstStyle/>
                    <a:p>
                      <a:pPr algn="ctr" fontAlgn="base">
                        <a:lnSpc>
                          <a:spcPts val="2175"/>
                        </a:lnSpc>
                      </a:pPr>
                      <a:r>
                        <a:rPr lang="en-US" sz="1400" b="1" dirty="0">
                          <a:effectLst/>
                          <a:latin typeface="Open Sans"/>
                        </a:rPr>
                        <a:t>Of which, Global Partnership for Education</a:t>
                      </a:r>
                      <a:endParaRPr lang="en-US" sz="1400" dirty="0">
                        <a:effectLst/>
                        <a:latin typeface="Open Sans"/>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$121.6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b="1" dirty="0">
                          <a:effectLst/>
                          <a:highlight>
                            <a:srgbClr val="FFFF00"/>
                          </a:highlight>
                          <a:latin typeface="Open Sans"/>
                        </a:rPr>
                        <a:t>$121.6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$85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tc>
                  <a:txBody>
                    <a:bodyPr/>
                    <a:lstStyle/>
                    <a:p>
                      <a:pPr algn="ctr" fontAlgn="base">
                        <a:lnSpc>
                          <a:spcPts val="2400"/>
                        </a:lnSpc>
                      </a:pPr>
                      <a:r>
                        <a:rPr lang="en-US" sz="1400" dirty="0">
                          <a:effectLst/>
                          <a:latin typeface="Open Sans"/>
                        </a:rPr>
                        <a:t>$200 million</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FE3EE"/>
                    </a:solidFill>
                  </a:tcPr>
                </a:tc>
                <a:extLst>
                  <a:ext uri="{0D108BD9-81ED-4DB2-BD59-A6C34878D82A}">
                    <a16:rowId xmlns:a16="http://schemas.microsoft.com/office/drawing/2014/main" val="2976244090"/>
                  </a:ext>
                </a:extLst>
              </a:tr>
            </a:tbl>
          </a:graphicData>
        </a:graphic>
      </p:graphicFrame>
    </p:spTree>
    <p:extLst>
      <p:ext uri="{BB962C8B-B14F-4D97-AF65-F5344CB8AC3E}">
        <p14:creationId xmlns:p14="http://schemas.microsoft.com/office/powerpoint/2010/main" val="3451178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CE7-D402-3E17-BBB2-2F96C72DC34D}"/>
              </a:ext>
            </a:extLst>
          </p:cNvPr>
          <p:cNvSpPr>
            <a:spLocks noGrp="1"/>
          </p:cNvSpPr>
          <p:nvPr>
            <p:ph type="title"/>
          </p:nvPr>
        </p:nvSpPr>
        <p:spPr>
          <a:xfrm>
            <a:off x="843215" y="102393"/>
            <a:ext cx="7401491" cy="857250"/>
          </a:xfrm>
        </p:spPr>
        <p:txBody>
          <a:bodyPr/>
          <a:lstStyle/>
          <a:p>
            <a:r>
              <a:rPr lang="en-US" dirty="0">
                <a:solidFill>
                  <a:srgbClr val="D50032"/>
                </a:solidFill>
                <a:latin typeface="Open Sans"/>
                <a:ea typeface="Open Sans"/>
                <a:cs typeface="Open Sans"/>
              </a:rPr>
              <a:t>Farm Bill</a:t>
            </a:r>
            <a:endParaRPr lang="en-US" dirty="0"/>
          </a:p>
        </p:txBody>
      </p:sp>
      <p:sp>
        <p:nvSpPr>
          <p:cNvPr id="3" name="Content Placeholder 2">
            <a:extLst>
              <a:ext uri="{FF2B5EF4-FFF2-40B4-BE49-F238E27FC236}">
                <a16:creationId xmlns:a16="http://schemas.microsoft.com/office/drawing/2014/main" id="{14CBAD12-D903-8EA4-8817-3EDC2B11AF5B}"/>
              </a:ext>
            </a:extLst>
          </p:cNvPr>
          <p:cNvSpPr>
            <a:spLocks noGrp="1"/>
          </p:cNvSpPr>
          <p:nvPr>
            <p:ph idx="1"/>
          </p:nvPr>
        </p:nvSpPr>
        <p:spPr>
          <a:xfrm>
            <a:off x="385198" y="1185039"/>
            <a:ext cx="8317523" cy="3856068"/>
          </a:xfrm>
        </p:spPr>
        <p:txBody>
          <a:bodyPr vert="horz" lIns="91440" tIns="45720" rIns="91440" bIns="45720" rtlCol="0" anchor="t">
            <a:normAutofit lnSpcReduction="10000"/>
          </a:bodyPr>
          <a:lstStyle/>
          <a:p>
            <a:pPr>
              <a:lnSpc>
                <a:spcPct val="114000"/>
              </a:lnSpc>
              <a:spcBef>
                <a:spcPts val="0"/>
              </a:spcBef>
              <a:spcAft>
                <a:spcPts val="1200"/>
              </a:spcAft>
            </a:pPr>
            <a:r>
              <a:rPr lang="en-US" sz="2600" dirty="0">
                <a:latin typeface="Open Sans"/>
                <a:ea typeface="Open Sans"/>
                <a:cs typeface="Open Sans"/>
              </a:rPr>
              <a:t>The 2018 Farm bill officially expired on Sep 30</a:t>
            </a:r>
            <a:endParaRPr lang="en-US" sz="2600" dirty="0"/>
          </a:p>
          <a:p>
            <a:pPr lvl="1">
              <a:lnSpc>
                <a:spcPct val="114000"/>
              </a:lnSpc>
              <a:spcBef>
                <a:spcPts val="0"/>
              </a:spcBef>
              <a:spcAft>
                <a:spcPts val="1200"/>
              </a:spcAft>
            </a:pPr>
            <a:r>
              <a:rPr lang="en-US" dirty="0">
                <a:latin typeface="Open Sans"/>
                <a:ea typeface="Open Sans"/>
                <a:cs typeface="Open Sans"/>
              </a:rPr>
              <a:t>Programs like SNAP will have funding and are expected to continue until the end of the year</a:t>
            </a:r>
            <a:endParaRPr lang="en-US" dirty="0"/>
          </a:p>
          <a:p>
            <a:pPr>
              <a:lnSpc>
                <a:spcPct val="113999"/>
              </a:lnSpc>
              <a:spcBef>
                <a:spcPts val="0"/>
              </a:spcBef>
              <a:spcAft>
                <a:spcPts val="1200"/>
              </a:spcAft>
            </a:pPr>
            <a:r>
              <a:rPr lang="en-US" sz="2600" dirty="0">
                <a:latin typeface="Open Sans"/>
                <a:ea typeface="Open Sans"/>
                <a:cs typeface="Open Sans"/>
              </a:rPr>
              <a:t>Possibilities: 1-year or some other short term extension</a:t>
            </a:r>
            <a:endParaRPr lang="en-US" sz="2600" dirty="0"/>
          </a:p>
          <a:p>
            <a:pPr>
              <a:lnSpc>
                <a:spcPct val="113999"/>
              </a:lnSpc>
              <a:spcBef>
                <a:spcPts val="0"/>
              </a:spcBef>
              <a:spcAft>
                <a:spcPts val="1200"/>
              </a:spcAft>
            </a:pPr>
            <a:r>
              <a:rPr lang="en-US" sz="2600" b="1" dirty="0">
                <a:latin typeface="Open Sans"/>
                <a:ea typeface="Open Sans"/>
                <a:cs typeface="Open Sans"/>
              </a:rPr>
              <a:t>Goal:</a:t>
            </a:r>
            <a:r>
              <a:rPr lang="en-US" sz="2600" dirty="0">
                <a:latin typeface="Open Sans"/>
                <a:ea typeface="Open Sans"/>
                <a:cs typeface="Open Sans"/>
              </a:rPr>
              <a:t> ensure Congressional champions are ready to protect /expand SNAP when the Farm bill moves</a:t>
            </a:r>
            <a:endParaRPr lang="en-US" sz="2600" dirty="0"/>
          </a:p>
        </p:txBody>
      </p:sp>
      <p:sp>
        <p:nvSpPr>
          <p:cNvPr id="4" name="Slide Number Placeholder 3">
            <a:extLst>
              <a:ext uri="{FF2B5EF4-FFF2-40B4-BE49-F238E27FC236}">
                <a16:creationId xmlns:a16="http://schemas.microsoft.com/office/drawing/2014/main" id="{CECA3E9D-5029-95CE-ED0C-F3F7628C5795}"/>
              </a:ext>
            </a:extLst>
          </p:cNvPr>
          <p:cNvSpPr>
            <a:spLocks noGrp="1"/>
          </p:cNvSpPr>
          <p:nvPr>
            <p:ph type="sldNum" sz="quarter" idx="12"/>
          </p:nvPr>
        </p:nvSpPr>
        <p:spPr/>
        <p:txBody>
          <a:bodyPr/>
          <a:lstStyle/>
          <a:p>
            <a:fld id="{307E6868-079E-1649-B8D1-459B42CE4DE3}" type="slidenum">
              <a:rPr lang="en-US" smtClean="0"/>
              <a:pPr/>
              <a:t>11</a:t>
            </a:fld>
            <a:endParaRPr lang="en-US" dirty="0"/>
          </a:p>
        </p:txBody>
      </p:sp>
    </p:spTree>
    <p:extLst>
      <p:ext uri="{BB962C8B-B14F-4D97-AF65-F5344CB8AC3E}">
        <p14:creationId xmlns:p14="http://schemas.microsoft.com/office/powerpoint/2010/main" val="390098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A58FB-8339-9F7A-970C-BC6C31030482}"/>
              </a:ext>
            </a:extLst>
          </p:cNvPr>
          <p:cNvSpPr>
            <a:spLocks noGrp="1"/>
          </p:cNvSpPr>
          <p:nvPr>
            <p:ph type="title"/>
          </p:nvPr>
        </p:nvSpPr>
        <p:spPr>
          <a:xfrm>
            <a:off x="871254" y="130522"/>
            <a:ext cx="7401491" cy="857250"/>
          </a:xfrm>
        </p:spPr>
        <p:txBody>
          <a:bodyPr/>
          <a:lstStyle/>
          <a:p>
            <a:r>
              <a:rPr lang="en-US" dirty="0">
                <a:solidFill>
                  <a:srgbClr val="D50032"/>
                </a:solidFill>
                <a:latin typeface="Open Sans"/>
                <a:ea typeface="Open Sans"/>
                <a:cs typeface="Open Sans"/>
              </a:rPr>
              <a:t>Tax Justice</a:t>
            </a:r>
            <a:endParaRPr lang="en-US" dirty="0">
              <a:solidFill>
                <a:srgbClr val="D50032"/>
              </a:solidFill>
            </a:endParaRPr>
          </a:p>
        </p:txBody>
      </p:sp>
      <p:sp>
        <p:nvSpPr>
          <p:cNvPr id="3" name="Content Placeholder 2">
            <a:extLst>
              <a:ext uri="{FF2B5EF4-FFF2-40B4-BE49-F238E27FC236}">
                <a16:creationId xmlns:a16="http://schemas.microsoft.com/office/drawing/2014/main" id="{CCE06C04-4277-7272-764F-BB729DCB3256}"/>
              </a:ext>
            </a:extLst>
          </p:cNvPr>
          <p:cNvSpPr>
            <a:spLocks noGrp="1"/>
          </p:cNvSpPr>
          <p:nvPr>
            <p:ph idx="1"/>
          </p:nvPr>
        </p:nvSpPr>
        <p:spPr>
          <a:xfrm>
            <a:off x="464400" y="992964"/>
            <a:ext cx="8398119" cy="3881435"/>
          </a:xfrm>
        </p:spPr>
        <p:txBody>
          <a:bodyPr vert="horz" lIns="91440" tIns="45720" rIns="91440" bIns="45720" rtlCol="0" anchor="t">
            <a:normAutofit fontScale="92500" lnSpcReduction="10000"/>
          </a:bodyPr>
          <a:lstStyle/>
          <a:p>
            <a:pPr marL="0" indent="0">
              <a:lnSpc>
                <a:spcPct val="113999"/>
              </a:lnSpc>
              <a:spcBef>
                <a:spcPts val="0"/>
              </a:spcBef>
              <a:spcAft>
                <a:spcPts val="600"/>
              </a:spcAft>
              <a:buNone/>
            </a:pPr>
            <a:r>
              <a:rPr lang="en-US" sz="2000" b="1" dirty="0">
                <a:solidFill>
                  <a:srgbClr val="D50032"/>
                </a:solidFill>
                <a:latin typeface="Open Sans"/>
                <a:ea typeface="Open Sans"/>
                <a:cs typeface="Open Sans"/>
              </a:rPr>
              <a:t>Child Tax Credit</a:t>
            </a:r>
            <a:endParaRPr lang="en-US" dirty="0"/>
          </a:p>
          <a:p>
            <a:pPr>
              <a:lnSpc>
                <a:spcPct val="124000"/>
              </a:lnSpc>
              <a:spcBef>
                <a:spcPts val="0"/>
              </a:spcBef>
              <a:spcAft>
                <a:spcPts val="600"/>
              </a:spcAft>
            </a:pPr>
            <a:r>
              <a:rPr lang="en-US" sz="1800" dirty="0">
                <a:latin typeface="Open Sans"/>
                <a:ea typeface="Open Sans"/>
                <a:cs typeface="Open Sans"/>
              </a:rPr>
              <a:t>While unlikely to pass in the lame duck, we will follow the Wyden/Smith bill that expands the CTC</a:t>
            </a:r>
          </a:p>
          <a:p>
            <a:pPr>
              <a:lnSpc>
                <a:spcPct val="124000"/>
              </a:lnSpc>
              <a:spcBef>
                <a:spcPts val="0"/>
              </a:spcBef>
              <a:spcAft>
                <a:spcPts val="600"/>
              </a:spcAft>
            </a:pPr>
            <a:r>
              <a:rPr lang="en-US" sz="1800" b="1" dirty="0">
                <a:solidFill>
                  <a:srgbClr val="000000"/>
                </a:solidFill>
                <a:latin typeface="Open Sans"/>
                <a:ea typeface="Open Sans"/>
                <a:cs typeface="Open Sans"/>
              </a:rPr>
              <a:t>Goal: </a:t>
            </a:r>
            <a:r>
              <a:rPr lang="en-US" sz="1800" dirty="0">
                <a:solidFill>
                  <a:srgbClr val="000000"/>
                </a:solidFill>
                <a:latin typeface="Open Sans"/>
                <a:ea typeface="Open Sans"/>
                <a:cs typeface="Open Sans"/>
              </a:rPr>
              <a:t>Continue to set the stage for expectations on CTC expansion in the 2025 bill using the Wyden/Smith bill as new baseline</a:t>
            </a:r>
          </a:p>
          <a:p>
            <a:pPr marL="0" indent="0">
              <a:lnSpc>
                <a:spcPct val="113999"/>
              </a:lnSpc>
              <a:spcBef>
                <a:spcPts val="0"/>
              </a:spcBef>
              <a:spcAft>
                <a:spcPts val="600"/>
              </a:spcAft>
              <a:buNone/>
            </a:pPr>
            <a:r>
              <a:rPr lang="en-US" sz="2000" b="1" dirty="0">
                <a:solidFill>
                  <a:srgbClr val="D50032"/>
                </a:solidFill>
                <a:latin typeface="Open Sans"/>
                <a:ea typeface="Open Sans"/>
                <a:cs typeface="Open Sans"/>
              </a:rPr>
              <a:t>Renters Tax Credit</a:t>
            </a:r>
          </a:p>
          <a:p>
            <a:pPr>
              <a:lnSpc>
                <a:spcPct val="124000"/>
              </a:lnSpc>
              <a:spcBef>
                <a:spcPts val="0"/>
              </a:spcBef>
              <a:spcAft>
                <a:spcPts val="600"/>
              </a:spcAft>
            </a:pPr>
            <a:r>
              <a:rPr lang="en-US" sz="1800" dirty="0">
                <a:latin typeface="Open Sans"/>
                <a:ea typeface="Open Sans"/>
                <a:cs typeface="Open Sans"/>
              </a:rPr>
              <a:t>We are working with congressional champions and coalition partners to finalize language for a new </a:t>
            </a:r>
            <a:r>
              <a:rPr lang="en-US" sz="1800" dirty="0">
                <a:latin typeface="Open Sans"/>
                <a:ea typeface="Open Sans"/>
                <a:cs typeface="Open Sans"/>
                <a:hlinkClick r:id="rId2"/>
              </a:rPr>
              <a:t>RTC bill</a:t>
            </a:r>
            <a:r>
              <a:rPr lang="en-US" sz="1800" dirty="0">
                <a:latin typeface="Open Sans"/>
                <a:ea typeface="Open Sans"/>
                <a:cs typeface="Open Sans"/>
              </a:rPr>
              <a:t> to be introduced early next Congress</a:t>
            </a:r>
            <a:endParaRPr lang="en-US" sz="1800" dirty="0"/>
          </a:p>
          <a:p>
            <a:pPr lvl="1">
              <a:lnSpc>
                <a:spcPct val="124000"/>
              </a:lnSpc>
              <a:spcBef>
                <a:spcPts val="0"/>
              </a:spcBef>
              <a:spcAft>
                <a:spcPts val="600"/>
              </a:spcAft>
            </a:pPr>
            <a:r>
              <a:rPr lang="en-US" sz="1800" dirty="0">
                <a:latin typeface="Open Sans"/>
                <a:ea typeface="Open Sans"/>
                <a:cs typeface="Open Sans"/>
              </a:rPr>
              <a:t>Designed to support rent-burdened people paying more than 30% of their income for rent </a:t>
            </a:r>
          </a:p>
          <a:p>
            <a:pPr>
              <a:lnSpc>
                <a:spcPct val="124000"/>
              </a:lnSpc>
              <a:spcBef>
                <a:spcPts val="0"/>
              </a:spcBef>
              <a:spcAft>
                <a:spcPts val="600"/>
              </a:spcAft>
            </a:pPr>
            <a:r>
              <a:rPr lang="en-US" sz="1800" b="1" dirty="0">
                <a:latin typeface="Open Sans"/>
                <a:ea typeface="Open Sans"/>
                <a:cs typeface="Open Sans"/>
              </a:rPr>
              <a:t>Goal:</a:t>
            </a:r>
            <a:r>
              <a:rPr lang="en-US" sz="1800" dirty="0">
                <a:latin typeface="Open Sans"/>
                <a:ea typeface="Open Sans"/>
                <a:cs typeface="Open Sans"/>
              </a:rPr>
              <a:t> Build congressional support for the RTC in the 2025 tax bill</a:t>
            </a:r>
            <a:endParaRPr lang="en-US" sz="1800" dirty="0"/>
          </a:p>
        </p:txBody>
      </p:sp>
      <p:sp>
        <p:nvSpPr>
          <p:cNvPr id="4" name="Slide Number Placeholder 3">
            <a:extLst>
              <a:ext uri="{FF2B5EF4-FFF2-40B4-BE49-F238E27FC236}">
                <a16:creationId xmlns:a16="http://schemas.microsoft.com/office/drawing/2014/main" id="{16FD72CF-53FD-2186-A241-F8F1A9079993}"/>
              </a:ext>
            </a:extLst>
          </p:cNvPr>
          <p:cNvSpPr>
            <a:spLocks noGrp="1"/>
          </p:cNvSpPr>
          <p:nvPr>
            <p:ph type="sldNum" sz="quarter" idx="12"/>
          </p:nvPr>
        </p:nvSpPr>
        <p:spPr/>
        <p:txBody>
          <a:bodyPr/>
          <a:lstStyle/>
          <a:p>
            <a:fld id="{307E6868-079E-1649-B8D1-459B42CE4DE3}" type="slidenum">
              <a:rPr lang="en-US" smtClean="0"/>
              <a:pPr/>
              <a:t>12</a:t>
            </a:fld>
            <a:endParaRPr lang="en-US" dirty="0"/>
          </a:p>
        </p:txBody>
      </p:sp>
    </p:spTree>
    <p:extLst>
      <p:ext uri="{BB962C8B-B14F-4D97-AF65-F5344CB8AC3E}">
        <p14:creationId xmlns:p14="http://schemas.microsoft.com/office/powerpoint/2010/main" val="872196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B0CFF-31F8-D8FE-E99C-A7C61C7D09CB}"/>
              </a:ext>
            </a:extLst>
          </p:cNvPr>
          <p:cNvSpPr>
            <a:spLocks noGrp="1"/>
          </p:cNvSpPr>
          <p:nvPr>
            <p:ph type="title"/>
          </p:nvPr>
        </p:nvSpPr>
        <p:spPr>
          <a:xfrm>
            <a:off x="871254" y="9795"/>
            <a:ext cx="7401491" cy="857250"/>
          </a:xfrm>
        </p:spPr>
        <p:txBody>
          <a:bodyPr/>
          <a:lstStyle/>
          <a:p>
            <a:r>
              <a:rPr lang="en-US" dirty="0">
                <a:solidFill>
                  <a:srgbClr val="D50032"/>
                </a:solidFill>
                <a:latin typeface="Open Sans"/>
                <a:ea typeface="Open Sans"/>
                <a:cs typeface="Open Sans"/>
              </a:rPr>
              <a:t>First 100 Days</a:t>
            </a:r>
            <a:endParaRPr lang="en-US" dirty="0">
              <a:solidFill>
                <a:srgbClr val="D50032"/>
              </a:solidFill>
            </a:endParaRPr>
          </a:p>
        </p:txBody>
      </p:sp>
      <p:sp>
        <p:nvSpPr>
          <p:cNvPr id="3" name="Content Placeholder 2">
            <a:extLst>
              <a:ext uri="{FF2B5EF4-FFF2-40B4-BE49-F238E27FC236}">
                <a16:creationId xmlns:a16="http://schemas.microsoft.com/office/drawing/2014/main" id="{F5FC435F-8CA1-7A9E-767F-F4D55D1DE5C1}"/>
              </a:ext>
            </a:extLst>
          </p:cNvPr>
          <p:cNvSpPr>
            <a:spLocks noGrp="1"/>
          </p:cNvSpPr>
          <p:nvPr>
            <p:ph idx="1"/>
          </p:nvPr>
        </p:nvSpPr>
        <p:spPr>
          <a:xfrm>
            <a:off x="457200" y="933177"/>
            <a:ext cx="8229600" cy="3834086"/>
          </a:xfrm>
        </p:spPr>
        <p:txBody>
          <a:bodyPr vert="horz" lIns="91440" tIns="45720" rIns="91440" bIns="45720" rtlCol="0" anchor="t">
            <a:normAutofit fontScale="70000" lnSpcReduction="20000"/>
          </a:bodyPr>
          <a:lstStyle/>
          <a:p>
            <a:pPr>
              <a:lnSpc>
                <a:spcPct val="124000"/>
              </a:lnSpc>
              <a:spcBef>
                <a:spcPts val="0"/>
              </a:spcBef>
              <a:spcAft>
                <a:spcPts val="600"/>
              </a:spcAft>
            </a:pPr>
            <a:r>
              <a:rPr lang="en-US" sz="2600" b="1" dirty="0">
                <a:latin typeface="Open Sans"/>
                <a:ea typeface="Open Sans"/>
                <a:cs typeface="Open Sans"/>
              </a:rPr>
              <a:t>Global Policy goals:</a:t>
            </a:r>
            <a:endParaRPr lang="en-US" sz="2600" b="1" dirty="0"/>
          </a:p>
          <a:p>
            <a:pPr lvl="1">
              <a:lnSpc>
                <a:spcPct val="124000"/>
              </a:lnSpc>
              <a:spcBef>
                <a:spcPts val="0"/>
              </a:spcBef>
              <a:spcAft>
                <a:spcPts val="600"/>
              </a:spcAft>
            </a:pPr>
            <a:r>
              <a:rPr lang="en-US" dirty="0">
                <a:latin typeface="Open Sans"/>
                <a:ea typeface="Open Sans"/>
                <a:cs typeface="Open Sans"/>
              </a:rPr>
              <a:t>Increase FY26 Appropriations funding levels for Global Fund, bilateral TB, MCH, Gavi, Nutrition, and Global Education</a:t>
            </a:r>
          </a:p>
          <a:p>
            <a:pPr lvl="1">
              <a:lnSpc>
                <a:spcPct val="124000"/>
              </a:lnSpc>
              <a:spcBef>
                <a:spcPts val="0"/>
              </a:spcBef>
              <a:spcAft>
                <a:spcPts val="1200"/>
              </a:spcAft>
            </a:pPr>
            <a:r>
              <a:rPr lang="en-US" dirty="0">
                <a:latin typeface="Open Sans"/>
                <a:ea typeface="Open Sans"/>
                <a:cs typeface="Open Sans"/>
              </a:rPr>
              <a:t>Bold U.S. pledge for the Global Fund to Fight AIDS, TB, and Malaria</a:t>
            </a:r>
          </a:p>
          <a:p>
            <a:pPr lvl="1">
              <a:lnSpc>
                <a:spcPct val="124000"/>
              </a:lnSpc>
              <a:spcBef>
                <a:spcPts val="0"/>
              </a:spcBef>
              <a:spcAft>
                <a:spcPts val="1200"/>
              </a:spcAft>
            </a:pPr>
            <a:r>
              <a:rPr lang="en-US" dirty="0">
                <a:latin typeface="Open Sans"/>
                <a:ea typeface="Open Sans"/>
                <a:cs typeface="Open Sans"/>
              </a:rPr>
              <a:t>Follow up on Gavi replenishment and Nutrition for Growth</a:t>
            </a:r>
          </a:p>
          <a:p>
            <a:pPr>
              <a:lnSpc>
                <a:spcPct val="124000"/>
              </a:lnSpc>
              <a:spcBef>
                <a:spcPts val="0"/>
              </a:spcBef>
              <a:spcAft>
                <a:spcPts val="600"/>
              </a:spcAft>
            </a:pPr>
            <a:r>
              <a:rPr lang="en-US" sz="2600" b="1" dirty="0">
                <a:latin typeface="Open Sans"/>
                <a:ea typeface="Open Sans"/>
                <a:cs typeface="Open Sans"/>
              </a:rPr>
              <a:t>U.S. Policy goals:</a:t>
            </a:r>
          </a:p>
          <a:p>
            <a:pPr lvl="1">
              <a:lnSpc>
                <a:spcPct val="124000"/>
              </a:lnSpc>
              <a:spcBef>
                <a:spcPts val="0"/>
              </a:spcBef>
              <a:spcAft>
                <a:spcPts val="600"/>
              </a:spcAft>
            </a:pPr>
            <a:r>
              <a:rPr lang="en-US" dirty="0">
                <a:latin typeface="Open Sans"/>
                <a:ea typeface="Open Sans"/>
                <a:cs typeface="Open Sans"/>
              </a:rPr>
              <a:t>Protect SNAP in the Farm bill</a:t>
            </a:r>
          </a:p>
          <a:p>
            <a:pPr lvl="1">
              <a:lnSpc>
                <a:spcPct val="124000"/>
              </a:lnSpc>
              <a:spcBef>
                <a:spcPts val="0"/>
              </a:spcBef>
              <a:spcAft>
                <a:spcPts val="600"/>
              </a:spcAft>
            </a:pPr>
            <a:r>
              <a:rPr lang="en-US" dirty="0">
                <a:latin typeface="Open Sans"/>
                <a:ea typeface="Open Sans"/>
                <a:cs typeface="Open Sans"/>
              </a:rPr>
              <a:t>Introduce a new Renters Tax Credit bill</a:t>
            </a:r>
          </a:p>
          <a:p>
            <a:pPr lvl="1">
              <a:lnSpc>
                <a:spcPct val="124000"/>
              </a:lnSpc>
              <a:spcBef>
                <a:spcPts val="0"/>
              </a:spcBef>
              <a:spcAft>
                <a:spcPts val="600"/>
              </a:spcAft>
            </a:pPr>
            <a:r>
              <a:rPr lang="en-US" dirty="0">
                <a:latin typeface="Open Sans"/>
                <a:ea typeface="Open Sans"/>
                <a:cs typeface="Open Sans"/>
              </a:rPr>
              <a:t>Ensure continued support for an expanded Child Tax Credit</a:t>
            </a:r>
            <a:endParaRPr lang="en-US" dirty="0"/>
          </a:p>
        </p:txBody>
      </p:sp>
      <p:sp>
        <p:nvSpPr>
          <p:cNvPr id="4" name="Slide Number Placeholder 3">
            <a:extLst>
              <a:ext uri="{FF2B5EF4-FFF2-40B4-BE49-F238E27FC236}">
                <a16:creationId xmlns:a16="http://schemas.microsoft.com/office/drawing/2014/main" id="{4AD58A6C-7576-1957-E626-1FFC9180B0E9}"/>
              </a:ext>
            </a:extLst>
          </p:cNvPr>
          <p:cNvSpPr>
            <a:spLocks noGrp="1"/>
          </p:cNvSpPr>
          <p:nvPr>
            <p:ph type="sldNum" sz="quarter" idx="12"/>
          </p:nvPr>
        </p:nvSpPr>
        <p:spPr/>
        <p:txBody>
          <a:bodyPr/>
          <a:lstStyle/>
          <a:p>
            <a:fld id="{307E6868-079E-1649-B8D1-459B42CE4DE3}" type="slidenum">
              <a:rPr lang="en-US" smtClean="0"/>
              <a:pPr/>
              <a:t>13</a:t>
            </a:fld>
            <a:endParaRPr lang="en-US" dirty="0"/>
          </a:p>
        </p:txBody>
      </p:sp>
    </p:spTree>
    <p:extLst>
      <p:ext uri="{BB962C8B-B14F-4D97-AF65-F5344CB8AC3E}">
        <p14:creationId xmlns:p14="http://schemas.microsoft.com/office/powerpoint/2010/main" val="930614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C422AF-DF7A-6937-F3DB-34FF88304A07}"/>
              </a:ext>
            </a:extLst>
          </p:cNvPr>
          <p:cNvSpPr>
            <a:spLocks noGrp="1"/>
          </p:cNvSpPr>
          <p:nvPr>
            <p:ph type="title"/>
          </p:nvPr>
        </p:nvSpPr>
        <p:spPr/>
        <p:txBody>
          <a:bodyPr>
            <a:noAutofit/>
          </a:bodyPr>
          <a:lstStyle/>
          <a:p>
            <a:r>
              <a:rPr lang="en-US" sz="3200" dirty="0"/>
              <a:t>Grassroots Café: </a:t>
            </a:r>
            <a:br>
              <a:rPr lang="en-US" sz="3200" dirty="0"/>
            </a:br>
            <a:r>
              <a:rPr lang="en-US" sz="3200" dirty="0"/>
              <a:t>Election Engagement</a:t>
            </a:r>
          </a:p>
        </p:txBody>
      </p:sp>
    </p:spTree>
    <p:extLst>
      <p:ext uri="{BB962C8B-B14F-4D97-AF65-F5344CB8AC3E}">
        <p14:creationId xmlns:p14="http://schemas.microsoft.com/office/powerpoint/2010/main" val="2171758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5EE60A-1951-7843-3A48-20CF127CCD13}"/>
              </a:ext>
            </a:extLst>
          </p:cNvPr>
          <p:cNvSpPr>
            <a:spLocks noGrp="1"/>
          </p:cNvSpPr>
          <p:nvPr>
            <p:ph type="title"/>
          </p:nvPr>
        </p:nvSpPr>
        <p:spPr>
          <a:xfrm>
            <a:off x="871254" y="102393"/>
            <a:ext cx="7401491" cy="857250"/>
          </a:xfrm>
        </p:spPr>
        <p:txBody>
          <a:bodyPr anchor="ctr">
            <a:noAutofit/>
          </a:bodyPr>
          <a:lstStyle/>
          <a:p>
            <a:r>
              <a:rPr lang="en-US" sz="3200" dirty="0">
                <a:solidFill>
                  <a:srgbClr val="D50032"/>
                </a:solidFill>
                <a:latin typeface="Open Sans"/>
                <a:ea typeface="Open Sans"/>
                <a:cs typeface="Open Sans"/>
              </a:rPr>
              <a:t>Double/50 Media Campaign</a:t>
            </a:r>
            <a:endParaRPr lang="en-US" sz="3200" dirty="0">
              <a:solidFill>
                <a:srgbClr val="D50032"/>
              </a:solidFill>
            </a:endParaRPr>
          </a:p>
        </p:txBody>
      </p:sp>
      <p:sp>
        <p:nvSpPr>
          <p:cNvPr id="9" name="Slide Number Placeholder 8">
            <a:extLst>
              <a:ext uri="{FF2B5EF4-FFF2-40B4-BE49-F238E27FC236}">
                <a16:creationId xmlns:a16="http://schemas.microsoft.com/office/drawing/2014/main" id="{38638540-9C76-AD5E-2F33-3CD9F9159374}"/>
              </a:ext>
            </a:extLst>
          </p:cNvPr>
          <p:cNvSpPr>
            <a:spLocks noGrp="1"/>
          </p:cNvSpPr>
          <p:nvPr>
            <p:ph type="sldNum" sz="quarter" idx="12"/>
          </p:nvPr>
        </p:nvSpPr>
        <p:spPr>
          <a:xfrm>
            <a:off x="6553200" y="4767263"/>
            <a:ext cx="2133600" cy="273844"/>
          </a:xfrm>
        </p:spPr>
        <p:txBody>
          <a:bodyPr anchor="ctr">
            <a:normAutofit/>
          </a:bodyPr>
          <a:lstStyle/>
          <a:p>
            <a:pPr>
              <a:spcAft>
                <a:spcPts val="600"/>
              </a:spcAft>
            </a:pPr>
            <a:fld id="{307E6868-079E-1649-B8D1-459B42CE4DE3}" type="slidenum">
              <a:rPr lang="en-US" smtClean="0"/>
              <a:pPr>
                <a:spcAft>
                  <a:spcPts val="600"/>
                </a:spcAft>
              </a:pPr>
              <a:t>15</a:t>
            </a:fld>
            <a:endParaRPr lang="en-US" dirty="0"/>
          </a:p>
        </p:txBody>
      </p:sp>
      <p:sp>
        <p:nvSpPr>
          <p:cNvPr id="5" name="Content Placeholder 3">
            <a:extLst>
              <a:ext uri="{FF2B5EF4-FFF2-40B4-BE49-F238E27FC236}">
                <a16:creationId xmlns:a16="http://schemas.microsoft.com/office/drawing/2014/main" id="{982FC3EC-65EF-7A3B-7172-9A13B4C893DA}"/>
              </a:ext>
            </a:extLst>
          </p:cNvPr>
          <p:cNvSpPr txBox="1">
            <a:spLocks/>
          </p:cNvSpPr>
          <p:nvPr/>
        </p:nvSpPr>
        <p:spPr>
          <a:xfrm>
            <a:off x="4571999" y="2478150"/>
            <a:ext cx="3363660" cy="1655265"/>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2800" kern="1200">
                <a:solidFill>
                  <a:schemeClr val="tx1"/>
                </a:solidFill>
                <a:latin typeface="Open Sans" pitchFamily="2" charset="0"/>
                <a:ea typeface="Open Sans" pitchFamily="2" charset="0"/>
                <a:cs typeface="Open Sans" pitchFamily="2" charset="0"/>
              </a:defRPr>
            </a:lvl1pPr>
            <a:lvl2pPr marL="742950" indent="-285750" algn="l" defTabSz="457200" rtl="0" eaLnBrk="1" latinLnBrk="0" hangingPunct="1">
              <a:spcBef>
                <a:spcPct val="20000"/>
              </a:spcBef>
              <a:buFont typeface="Courier New"/>
              <a:buChar char="o"/>
              <a:defRPr sz="2400" kern="1200">
                <a:solidFill>
                  <a:schemeClr val="tx1"/>
                </a:solidFill>
                <a:latin typeface="Open Sans" pitchFamily="2" charset="0"/>
                <a:ea typeface="Open Sans" pitchFamily="2" charset="0"/>
                <a:cs typeface="Open Sans" pitchFamily="2" charset="0"/>
              </a:defRPr>
            </a:lvl2pPr>
            <a:lvl3pPr marL="1143000" indent="-228600" algn="l" defTabSz="457200" rtl="0" eaLnBrk="1" latinLnBrk="0" hangingPunct="1">
              <a:spcBef>
                <a:spcPct val="20000"/>
              </a:spcBef>
              <a:buFont typeface="Wingdings" charset="2"/>
              <a:buChar char="§"/>
              <a:defRPr sz="2000" kern="1200">
                <a:solidFill>
                  <a:schemeClr val="tx1"/>
                </a:solidFill>
                <a:latin typeface="Open Sans" pitchFamily="2" charset="0"/>
                <a:ea typeface="Open Sans" pitchFamily="2" charset="0"/>
                <a:cs typeface="Open Sans" pitchFamily="2" charset="0"/>
              </a:defRPr>
            </a:lvl3pPr>
            <a:lvl4pPr marL="1600200" indent="-228600" algn="l" defTabSz="457200" rtl="0" eaLnBrk="1" latinLnBrk="0" hangingPunct="1">
              <a:spcBef>
                <a:spcPct val="20000"/>
              </a:spcBef>
              <a:buFont typeface="Arial"/>
              <a:buChar char="•"/>
              <a:defRPr sz="1800" kern="1200">
                <a:solidFill>
                  <a:schemeClr val="tx1"/>
                </a:solidFill>
                <a:latin typeface="Open Sans" pitchFamily="2" charset="0"/>
                <a:ea typeface="Open Sans" pitchFamily="2" charset="0"/>
                <a:cs typeface="Open Sans" pitchFamily="2" charset="0"/>
              </a:defRPr>
            </a:lvl4pPr>
            <a:lvl5pPr marL="2057400" indent="-228600" algn="l" defTabSz="457200" rtl="0" eaLnBrk="1" latinLnBrk="0" hangingPunct="1">
              <a:spcBef>
                <a:spcPct val="20000"/>
              </a:spcBef>
              <a:buFont typeface="Courier New"/>
              <a:buChar char="o"/>
              <a:defRPr sz="1800" kern="1200">
                <a:solidFill>
                  <a:schemeClr val="tx1"/>
                </a:solidFill>
                <a:latin typeface="Open Sans" pitchFamily="2" charset="0"/>
                <a:ea typeface="Open Sans" pitchFamily="2" charset="0"/>
                <a:cs typeface="Open Sans" pitchFamily="2" charset="0"/>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115570" indent="0">
              <a:lnSpc>
                <a:spcPct val="114000"/>
              </a:lnSpc>
              <a:spcBef>
                <a:spcPts val="0"/>
              </a:spcBef>
              <a:buFont typeface="Arial"/>
              <a:buNone/>
            </a:pPr>
            <a:r>
              <a:rPr lang="en-US" sz="2000" b="1" dirty="0">
                <a:latin typeface="Open Sans"/>
                <a:ea typeface="Open Sans"/>
                <a:cs typeface="Open Sans"/>
              </a:rPr>
              <a:t>Jos Linn</a:t>
            </a:r>
            <a:endParaRPr lang="en-US" sz="2000" dirty="0"/>
          </a:p>
          <a:p>
            <a:pPr marL="115570" indent="0">
              <a:lnSpc>
                <a:spcPct val="114000"/>
              </a:lnSpc>
              <a:spcBef>
                <a:spcPts val="0"/>
              </a:spcBef>
              <a:buNone/>
            </a:pPr>
            <a:r>
              <a:rPr lang="en-US" sz="2000" dirty="0">
                <a:latin typeface="Open Sans"/>
                <a:ea typeface="Open Sans"/>
                <a:cs typeface="Open Sans"/>
              </a:rPr>
              <a:t>Interim Director for Grassroots Impact</a:t>
            </a:r>
            <a:br>
              <a:rPr lang="en-US" sz="2000" dirty="0"/>
            </a:br>
            <a:r>
              <a:rPr lang="en-US" sz="2000" dirty="0">
                <a:hlinkClick r:id="rId2"/>
              </a:rPr>
              <a:t>jlinn@results.org</a:t>
            </a:r>
            <a:r>
              <a:rPr lang="en-US" sz="2000" dirty="0"/>
              <a:t> </a:t>
            </a:r>
            <a:endParaRPr lang="en-US" sz="2000" dirty="0">
              <a:latin typeface="Open Sans"/>
              <a:ea typeface="Open Sans"/>
              <a:cs typeface="Open Sans"/>
            </a:endParaRPr>
          </a:p>
          <a:p>
            <a:pPr marL="115570" indent="0">
              <a:buFont typeface="Arial"/>
              <a:buNone/>
            </a:pPr>
            <a:endParaRPr lang="en-US" sz="2000" dirty="0"/>
          </a:p>
          <a:p>
            <a:pPr>
              <a:buFont typeface="Arial"/>
              <a:buChar char="•"/>
            </a:pPr>
            <a:endParaRPr lang="en-US" sz="2000" dirty="0"/>
          </a:p>
        </p:txBody>
      </p:sp>
      <p:pic>
        <p:nvPicPr>
          <p:cNvPr id="6" name="Picture 5" descr="A person smiling at the camera&#10;&#10;Description automatically generated">
            <a:extLst>
              <a:ext uri="{FF2B5EF4-FFF2-40B4-BE49-F238E27FC236}">
                <a16:creationId xmlns:a16="http://schemas.microsoft.com/office/drawing/2014/main" id="{7D93198C-554D-545B-3743-960197031627}"/>
              </a:ext>
            </a:extLst>
          </p:cNvPr>
          <p:cNvPicPr>
            <a:picLocks noChangeAspect="1"/>
          </p:cNvPicPr>
          <p:nvPr/>
        </p:nvPicPr>
        <p:blipFill>
          <a:blip r:embed="rId3"/>
          <a:stretch>
            <a:fillRect/>
          </a:stretch>
        </p:blipFill>
        <p:spPr>
          <a:xfrm>
            <a:off x="1208341" y="1598400"/>
            <a:ext cx="3434902" cy="2292980"/>
          </a:xfrm>
          <a:prstGeom prst="rect">
            <a:avLst/>
          </a:prstGeom>
        </p:spPr>
      </p:pic>
    </p:spTree>
    <p:extLst>
      <p:ext uri="{BB962C8B-B14F-4D97-AF65-F5344CB8AC3E}">
        <p14:creationId xmlns:p14="http://schemas.microsoft.com/office/powerpoint/2010/main" val="2369369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136BC31-B410-FDD0-FD3D-D694F4EDC081}"/>
              </a:ext>
            </a:extLst>
          </p:cNvPr>
          <p:cNvSpPr>
            <a:spLocks noGrp="1"/>
          </p:cNvSpPr>
          <p:nvPr>
            <p:ph type="sldNum" sz="quarter" idx="12"/>
          </p:nvPr>
        </p:nvSpPr>
        <p:spPr/>
        <p:txBody>
          <a:bodyPr/>
          <a:lstStyle/>
          <a:p>
            <a:fld id="{307E6868-079E-1649-B8D1-459B42CE4DE3}" type="slidenum">
              <a:rPr lang="en-US" smtClean="0"/>
              <a:t>16</a:t>
            </a:fld>
            <a:endParaRPr lang="en-US" dirty="0"/>
          </a:p>
        </p:txBody>
      </p:sp>
      <p:sp>
        <p:nvSpPr>
          <p:cNvPr id="6" name="Content Placeholder 5">
            <a:extLst>
              <a:ext uri="{FF2B5EF4-FFF2-40B4-BE49-F238E27FC236}">
                <a16:creationId xmlns:a16="http://schemas.microsoft.com/office/drawing/2014/main" id="{6D5BA754-96C6-6AA2-ACFC-CBEEEEAF76BD}"/>
              </a:ext>
            </a:extLst>
          </p:cNvPr>
          <p:cNvSpPr>
            <a:spLocks noGrp="1"/>
          </p:cNvSpPr>
          <p:nvPr>
            <p:ph idx="1"/>
          </p:nvPr>
        </p:nvSpPr>
        <p:spPr>
          <a:xfrm>
            <a:off x="400478" y="923742"/>
            <a:ext cx="8343041" cy="3843521"/>
          </a:xfrm>
        </p:spPr>
        <p:txBody>
          <a:bodyPr vert="horz" lIns="91440" tIns="45720" rIns="91440" bIns="45720" rtlCol="0" anchor="t">
            <a:normAutofit/>
          </a:bodyPr>
          <a:lstStyle/>
          <a:p>
            <a:pPr marL="0" indent="0">
              <a:lnSpc>
                <a:spcPct val="114000"/>
              </a:lnSpc>
              <a:spcBef>
                <a:spcPts val="0"/>
              </a:spcBef>
              <a:spcAft>
                <a:spcPts val="1800"/>
              </a:spcAft>
              <a:buNone/>
            </a:pPr>
            <a:r>
              <a:rPr lang="en-US" sz="2600" dirty="0">
                <a:latin typeface="Open Sans"/>
                <a:ea typeface="Open Sans"/>
                <a:cs typeface="Segoe UI"/>
              </a:rPr>
              <a:t>Goal: </a:t>
            </a:r>
            <a:r>
              <a:rPr lang="en-US" sz="2600" b="1" dirty="0">
                <a:latin typeface="Open Sans"/>
                <a:ea typeface="Open Sans"/>
                <a:cs typeface="Segoe UI"/>
              </a:rPr>
              <a:t>Using media to make poverty an election issue and a priority for the new Congress. </a:t>
            </a:r>
          </a:p>
          <a:p>
            <a:pPr marL="0" indent="0">
              <a:lnSpc>
                <a:spcPct val="114000"/>
              </a:lnSpc>
              <a:spcBef>
                <a:spcPts val="0"/>
              </a:spcBef>
              <a:spcAft>
                <a:spcPts val="1200"/>
              </a:spcAft>
              <a:buNone/>
            </a:pPr>
            <a:r>
              <a:rPr lang="en-US" sz="2600" dirty="0">
                <a:latin typeface="Open Sans"/>
                <a:ea typeface="Open Sans"/>
                <a:cs typeface="Segoe UI"/>
              </a:rPr>
              <a:t>From September 1 – December 31, we will:</a:t>
            </a:r>
          </a:p>
          <a:p>
            <a:pPr>
              <a:lnSpc>
                <a:spcPct val="114000"/>
              </a:lnSpc>
              <a:spcBef>
                <a:spcPts val="0"/>
              </a:spcBef>
              <a:spcAft>
                <a:spcPts val="1200"/>
              </a:spcAft>
            </a:pPr>
            <a:r>
              <a:rPr lang="en-US" sz="2600" b="1" dirty="0">
                <a:solidFill>
                  <a:srgbClr val="D50032"/>
                </a:solidFill>
                <a:latin typeface="Open Sans"/>
                <a:ea typeface="Open Sans"/>
                <a:cs typeface="Segoe UI"/>
              </a:rPr>
              <a:t>DOUBLE our 2024 media count </a:t>
            </a:r>
            <a:r>
              <a:rPr lang="en-US" sz="2600" dirty="0">
                <a:latin typeface="Open Sans"/>
                <a:ea typeface="Open Sans"/>
                <a:cs typeface="Segoe UI"/>
              </a:rPr>
              <a:t>for the year – </a:t>
            </a:r>
            <a:r>
              <a:rPr lang="en-US" sz="2600" b="1" dirty="0">
                <a:latin typeface="Open Sans"/>
                <a:ea typeface="Open Sans"/>
                <a:cs typeface="Segoe UI"/>
              </a:rPr>
              <a:t>300 new media pieces!</a:t>
            </a:r>
            <a:r>
              <a:rPr lang="en-US" sz="2600" dirty="0">
                <a:latin typeface="Open Sans"/>
                <a:ea typeface="Open Sans"/>
                <a:cs typeface="Segoe UI"/>
              </a:rPr>
              <a:t> </a:t>
            </a:r>
          </a:p>
          <a:p>
            <a:pPr>
              <a:lnSpc>
                <a:spcPct val="114000"/>
              </a:lnSpc>
              <a:spcBef>
                <a:spcPts val="0"/>
              </a:spcBef>
              <a:spcAft>
                <a:spcPts val="1200"/>
              </a:spcAft>
            </a:pPr>
            <a:r>
              <a:rPr lang="en-US" sz="2600" dirty="0">
                <a:latin typeface="Open Sans"/>
                <a:ea typeface="Open Sans"/>
                <a:cs typeface="Segoe UI"/>
              </a:rPr>
              <a:t>Get at least one piece </a:t>
            </a:r>
            <a:r>
              <a:rPr lang="en-US" sz="2600" b="1" dirty="0">
                <a:solidFill>
                  <a:srgbClr val="D50032"/>
                </a:solidFill>
                <a:latin typeface="Open Sans"/>
                <a:ea typeface="Open Sans"/>
                <a:cs typeface="Segoe UI"/>
              </a:rPr>
              <a:t>published in all 50 states</a:t>
            </a:r>
          </a:p>
          <a:p>
            <a:pPr marL="0" indent="0">
              <a:lnSpc>
                <a:spcPct val="114000"/>
              </a:lnSpc>
              <a:spcBef>
                <a:spcPts val="0"/>
              </a:spcBef>
              <a:spcAft>
                <a:spcPts val="1200"/>
              </a:spcAft>
              <a:buNone/>
            </a:pPr>
            <a:endParaRPr lang="en-US" sz="1900" dirty="0">
              <a:solidFill>
                <a:srgbClr val="141827"/>
              </a:solidFill>
              <a:latin typeface="Open Sans"/>
              <a:cs typeface="Open Sans"/>
            </a:endParaRPr>
          </a:p>
          <a:p>
            <a:pPr algn="ctr">
              <a:buNone/>
            </a:pPr>
            <a:endParaRPr lang="en-US" sz="1900" dirty="0">
              <a:solidFill>
                <a:srgbClr val="D50032"/>
              </a:solidFill>
              <a:cs typeface="Open Sans"/>
            </a:endParaRPr>
          </a:p>
        </p:txBody>
      </p:sp>
      <p:sp>
        <p:nvSpPr>
          <p:cNvPr id="5" name="Title 4">
            <a:extLst>
              <a:ext uri="{FF2B5EF4-FFF2-40B4-BE49-F238E27FC236}">
                <a16:creationId xmlns:a16="http://schemas.microsoft.com/office/drawing/2014/main" id="{9370D0E8-FA37-900D-7560-B039A32F0350}"/>
              </a:ext>
            </a:extLst>
          </p:cNvPr>
          <p:cNvSpPr>
            <a:spLocks noGrp="1"/>
          </p:cNvSpPr>
          <p:nvPr>
            <p:ph type="title"/>
          </p:nvPr>
        </p:nvSpPr>
        <p:spPr>
          <a:xfrm>
            <a:off x="871252" y="102393"/>
            <a:ext cx="7401491" cy="857250"/>
          </a:xfrm>
        </p:spPr>
        <p:txBody>
          <a:bodyPr>
            <a:normAutofit/>
          </a:bodyPr>
          <a:lstStyle/>
          <a:p>
            <a:r>
              <a:rPr lang="en-US" sz="3200" dirty="0">
                <a:solidFill>
                  <a:srgbClr val="D50032"/>
                </a:solidFill>
                <a:latin typeface="Open Sans"/>
                <a:ea typeface="Open Sans"/>
                <a:cs typeface="Open Sans"/>
              </a:rPr>
              <a:t>Double/50 Media Campaign</a:t>
            </a:r>
            <a:endParaRPr lang="en-US" sz="3200" dirty="0"/>
          </a:p>
        </p:txBody>
      </p:sp>
    </p:spTree>
    <p:extLst>
      <p:ext uri="{BB962C8B-B14F-4D97-AF65-F5344CB8AC3E}">
        <p14:creationId xmlns:p14="http://schemas.microsoft.com/office/powerpoint/2010/main" val="3279969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2E1-589C-D4A5-FFFB-1ED11C2C1F66}"/>
              </a:ext>
            </a:extLst>
          </p:cNvPr>
          <p:cNvSpPr>
            <a:spLocks noGrp="1"/>
          </p:cNvSpPr>
          <p:nvPr>
            <p:ph type="title"/>
          </p:nvPr>
        </p:nvSpPr>
        <p:spPr>
          <a:xfrm>
            <a:off x="816684" y="-12038"/>
            <a:ext cx="7401491" cy="857250"/>
          </a:xfrm>
        </p:spPr>
        <p:txBody>
          <a:bodyPr>
            <a:normAutofit/>
          </a:bodyPr>
          <a:lstStyle/>
          <a:p>
            <a:r>
              <a:rPr lang="en-US" sz="3200" dirty="0">
                <a:solidFill>
                  <a:srgbClr val="D50032"/>
                </a:solidFill>
                <a:latin typeface="Open Sans"/>
                <a:ea typeface="Open Sans"/>
                <a:cs typeface="Open Sans"/>
              </a:rPr>
              <a:t>Double/50 Media Campaign</a:t>
            </a:r>
            <a:endParaRPr lang="en-US" sz="3200" dirty="0">
              <a:solidFill>
                <a:srgbClr val="D50032"/>
              </a:solidFill>
            </a:endParaRPr>
          </a:p>
        </p:txBody>
      </p:sp>
      <p:sp>
        <p:nvSpPr>
          <p:cNvPr id="4" name="Slide Number Placeholder 3">
            <a:extLst>
              <a:ext uri="{FF2B5EF4-FFF2-40B4-BE49-F238E27FC236}">
                <a16:creationId xmlns:a16="http://schemas.microsoft.com/office/drawing/2014/main" id="{9136BC31-B410-FDD0-FD3D-D694F4EDC081}"/>
              </a:ext>
            </a:extLst>
          </p:cNvPr>
          <p:cNvSpPr>
            <a:spLocks noGrp="1"/>
          </p:cNvSpPr>
          <p:nvPr>
            <p:ph type="sldNum" sz="quarter" idx="12"/>
          </p:nvPr>
        </p:nvSpPr>
        <p:spPr/>
        <p:txBody>
          <a:bodyPr/>
          <a:lstStyle/>
          <a:p>
            <a:fld id="{307E6868-079E-1649-B8D1-459B42CE4DE3}" type="slidenum">
              <a:rPr lang="en-US" smtClean="0"/>
              <a:t>17</a:t>
            </a:fld>
            <a:endParaRPr lang="en-US" dirty="0"/>
          </a:p>
        </p:txBody>
      </p:sp>
      <p:sp>
        <p:nvSpPr>
          <p:cNvPr id="5" name="TextBox 4">
            <a:extLst>
              <a:ext uri="{FF2B5EF4-FFF2-40B4-BE49-F238E27FC236}">
                <a16:creationId xmlns:a16="http://schemas.microsoft.com/office/drawing/2014/main" id="{DD98212A-21EE-02B6-4838-E5C916239243}"/>
              </a:ext>
            </a:extLst>
          </p:cNvPr>
          <p:cNvSpPr txBox="1"/>
          <p:nvPr/>
        </p:nvSpPr>
        <p:spPr>
          <a:xfrm>
            <a:off x="6902401" y="1879252"/>
            <a:ext cx="2133600" cy="1384995"/>
          </a:xfrm>
          <a:prstGeom prst="rect">
            <a:avLst/>
          </a:prstGeom>
          <a:noFill/>
        </p:spPr>
        <p:txBody>
          <a:bodyPr wrap="square" rtlCol="0">
            <a:spAutoFit/>
          </a:bodyPr>
          <a:lstStyle/>
          <a:p>
            <a:r>
              <a:rPr lang="en-US" sz="2800" dirty="0">
                <a:latin typeface="Open Sans" panose="020B0606030504020204" pitchFamily="34" charset="0"/>
                <a:ea typeface="Open Sans" panose="020B0606030504020204" pitchFamily="34" charset="0"/>
                <a:cs typeface="Open Sans" panose="020B0606030504020204" pitchFamily="34" charset="0"/>
              </a:rPr>
              <a:t>Here is where we are today! </a:t>
            </a:r>
          </a:p>
        </p:txBody>
      </p:sp>
      <p:pic>
        <p:nvPicPr>
          <p:cNvPr id="6" name="Picture 5">
            <a:extLst>
              <a:ext uri="{FF2B5EF4-FFF2-40B4-BE49-F238E27FC236}">
                <a16:creationId xmlns:a16="http://schemas.microsoft.com/office/drawing/2014/main" id="{DE2B663F-732B-9E2D-863D-0B5A6F90C8A3}"/>
              </a:ext>
            </a:extLst>
          </p:cNvPr>
          <p:cNvPicPr>
            <a:picLocks noChangeAspect="1"/>
          </p:cNvPicPr>
          <p:nvPr/>
        </p:nvPicPr>
        <p:blipFill>
          <a:blip r:embed="rId2"/>
          <a:stretch>
            <a:fillRect/>
          </a:stretch>
        </p:blipFill>
        <p:spPr>
          <a:xfrm>
            <a:off x="816684" y="948636"/>
            <a:ext cx="5736517" cy="3930124"/>
          </a:xfrm>
          <a:prstGeom prst="rect">
            <a:avLst/>
          </a:prstGeom>
        </p:spPr>
      </p:pic>
    </p:spTree>
    <p:extLst>
      <p:ext uri="{BB962C8B-B14F-4D97-AF65-F5344CB8AC3E}">
        <p14:creationId xmlns:p14="http://schemas.microsoft.com/office/powerpoint/2010/main" val="297475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5EE60A-1951-7843-3A48-20CF127CCD13}"/>
              </a:ext>
            </a:extLst>
          </p:cNvPr>
          <p:cNvSpPr>
            <a:spLocks noGrp="1"/>
          </p:cNvSpPr>
          <p:nvPr>
            <p:ph type="title"/>
          </p:nvPr>
        </p:nvSpPr>
        <p:spPr>
          <a:xfrm>
            <a:off x="871254" y="102393"/>
            <a:ext cx="7401491" cy="857250"/>
          </a:xfrm>
        </p:spPr>
        <p:txBody>
          <a:bodyPr anchor="ctr">
            <a:noAutofit/>
          </a:bodyPr>
          <a:lstStyle/>
          <a:p>
            <a:r>
              <a:rPr lang="en-US" sz="3200" dirty="0">
                <a:solidFill>
                  <a:srgbClr val="D50032"/>
                </a:solidFill>
                <a:latin typeface="Open Sans"/>
                <a:ea typeface="Open Sans"/>
                <a:cs typeface="Open Sans"/>
              </a:rPr>
              <a:t>Grassroots Share</a:t>
            </a:r>
            <a:endParaRPr lang="en-US" sz="3200" dirty="0">
              <a:solidFill>
                <a:srgbClr val="D50032"/>
              </a:solidFill>
            </a:endParaRPr>
          </a:p>
        </p:txBody>
      </p:sp>
      <p:sp>
        <p:nvSpPr>
          <p:cNvPr id="9" name="Slide Number Placeholder 8">
            <a:extLst>
              <a:ext uri="{FF2B5EF4-FFF2-40B4-BE49-F238E27FC236}">
                <a16:creationId xmlns:a16="http://schemas.microsoft.com/office/drawing/2014/main" id="{38638540-9C76-AD5E-2F33-3CD9F9159374}"/>
              </a:ext>
            </a:extLst>
          </p:cNvPr>
          <p:cNvSpPr>
            <a:spLocks noGrp="1"/>
          </p:cNvSpPr>
          <p:nvPr>
            <p:ph type="sldNum" sz="quarter" idx="12"/>
          </p:nvPr>
        </p:nvSpPr>
        <p:spPr>
          <a:xfrm>
            <a:off x="6553200" y="4767263"/>
            <a:ext cx="2133600" cy="273844"/>
          </a:xfrm>
        </p:spPr>
        <p:txBody>
          <a:bodyPr anchor="ctr">
            <a:normAutofit/>
          </a:bodyPr>
          <a:lstStyle/>
          <a:p>
            <a:pPr>
              <a:spcAft>
                <a:spcPts val="600"/>
              </a:spcAft>
            </a:pPr>
            <a:fld id="{307E6868-079E-1649-B8D1-459B42CE4DE3}" type="slidenum">
              <a:rPr lang="en-US" smtClean="0"/>
              <a:pPr>
                <a:spcAft>
                  <a:spcPts val="600"/>
                </a:spcAft>
              </a:pPr>
              <a:t>18</a:t>
            </a:fld>
            <a:endParaRPr lang="en-US" dirty="0"/>
          </a:p>
        </p:txBody>
      </p:sp>
      <p:sp>
        <p:nvSpPr>
          <p:cNvPr id="5" name="Content Placeholder 3">
            <a:extLst>
              <a:ext uri="{FF2B5EF4-FFF2-40B4-BE49-F238E27FC236}">
                <a16:creationId xmlns:a16="http://schemas.microsoft.com/office/drawing/2014/main" id="{982FC3EC-65EF-7A3B-7172-9A13B4C893DA}"/>
              </a:ext>
            </a:extLst>
          </p:cNvPr>
          <p:cNvSpPr txBox="1">
            <a:spLocks/>
          </p:cNvSpPr>
          <p:nvPr/>
        </p:nvSpPr>
        <p:spPr>
          <a:xfrm>
            <a:off x="496800" y="1744117"/>
            <a:ext cx="8190000" cy="1655265"/>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2800" kern="1200">
                <a:solidFill>
                  <a:schemeClr val="tx1"/>
                </a:solidFill>
                <a:latin typeface="Open Sans" pitchFamily="2" charset="0"/>
                <a:ea typeface="Open Sans" pitchFamily="2" charset="0"/>
                <a:cs typeface="Open Sans" pitchFamily="2" charset="0"/>
              </a:defRPr>
            </a:lvl1pPr>
            <a:lvl2pPr marL="742950" indent="-285750" algn="l" defTabSz="457200" rtl="0" eaLnBrk="1" latinLnBrk="0" hangingPunct="1">
              <a:spcBef>
                <a:spcPct val="20000"/>
              </a:spcBef>
              <a:buFont typeface="Courier New"/>
              <a:buChar char="o"/>
              <a:defRPr sz="2400" kern="1200">
                <a:solidFill>
                  <a:schemeClr val="tx1"/>
                </a:solidFill>
                <a:latin typeface="Open Sans" pitchFamily="2" charset="0"/>
                <a:ea typeface="Open Sans" pitchFamily="2" charset="0"/>
                <a:cs typeface="Open Sans" pitchFamily="2" charset="0"/>
              </a:defRPr>
            </a:lvl2pPr>
            <a:lvl3pPr marL="1143000" indent="-228600" algn="l" defTabSz="457200" rtl="0" eaLnBrk="1" latinLnBrk="0" hangingPunct="1">
              <a:spcBef>
                <a:spcPct val="20000"/>
              </a:spcBef>
              <a:buFont typeface="Wingdings" charset="2"/>
              <a:buChar char="§"/>
              <a:defRPr sz="2000" kern="1200">
                <a:solidFill>
                  <a:schemeClr val="tx1"/>
                </a:solidFill>
                <a:latin typeface="Open Sans" pitchFamily="2" charset="0"/>
                <a:ea typeface="Open Sans" pitchFamily="2" charset="0"/>
                <a:cs typeface="Open Sans" pitchFamily="2" charset="0"/>
              </a:defRPr>
            </a:lvl3pPr>
            <a:lvl4pPr marL="1600200" indent="-228600" algn="l" defTabSz="457200" rtl="0" eaLnBrk="1" latinLnBrk="0" hangingPunct="1">
              <a:spcBef>
                <a:spcPct val="20000"/>
              </a:spcBef>
              <a:buFont typeface="Arial"/>
              <a:buChar char="•"/>
              <a:defRPr sz="1800" kern="1200">
                <a:solidFill>
                  <a:schemeClr val="tx1"/>
                </a:solidFill>
                <a:latin typeface="Open Sans" pitchFamily="2" charset="0"/>
                <a:ea typeface="Open Sans" pitchFamily="2" charset="0"/>
                <a:cs typeface="Open Sans" pitchFamily="2" charset="0"/>
              </a:defRPr>
            </a:lvl4pPr>
            <a:lvl5pPr marL="2057400" indent="-228600" algn="l" defTabSz="457200" rtl="0" eaLnBrk="1" latinLnBrk="0" hangingPunct="1">
              <a:spcBef>
                <a:spcPct val="20000"/>
              </a:spcBef>
              <a:buFont typeface="Courier New"/>
              <a:buChar char="o"/>
              <a:defRPr sz="1800" kern="1200">
                <a:solidFill>
                  <a:schemeClr val="tx1"/>
                </a:solidFill>
                <a:latin typeface="Open Sans" pitchFamily="2" charset="0"/>
                <a:ea typeface="Open Sans" pitchFamily="2" charset="0"/>
                <a:cs typeface="Open Sans" pitchFamily="2" charset="0"/>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115570" indent="0" algn="ctr">
              <a:lnSpc>
                <a:spcPct val="114000"/>
              </a:lnSpc>
              <a:spcBef>
                <a:spcPts val="0"/>
              </a:spcBef>
              <a:buFont typeface="Arial"/>
              <a:buNone/>
            </a:pPr>
            <a:r>
              <a:rPr lang="en-US" b="1" dirty="0">
                <a:latin typeface="Open Sans"/>
                <a:ea typeface="Open Sans"/>
                <a:cs typeface="Open Sans"/>
              </a:rPr>
              <a:t>Brazil Jefferson</a:t>
            </a:r>
          </a:p>
          <a:p>
            <a:pPr marL="115570" indent="0" algn="ctr">
              <a:lnSpc>
                <a:spcPct val="114000"/>
              </a:lnSpc>
              <a:spcBef>
                <a:spcPts val="0"/>
              </a:spcBef>
              <a:buFont typeface="Arial"/>
              <a:buNone/>
            </a:pPr>
            <a:r>
              <a:rPr lang="en-US" dirty="0">
                <a:latin typeface="Open Sans"/>
                <a:ea typeface="Open Sans"/>
                <a:cs typeface="Open Sans"/>
              </a:rPr>
              <a:t>RESULTS Riverside/San Bernadino (CA)</a:t>
            </a:r>
          </a:p>
          <a:p>
            <a:pPr marL="115570" indent="0">
              <a:buFont typeface="Arial"/>
              <a:buNone/>
            </a:pPr>
            <a:endParaRPr lang="en-US" sz="2000" dirty="0"/>
          </a:p>
          <a:p>
            <a:pPr>
              <a:buFont typeface="Arial"/>
              <a:buChar char="•"/>
            </a:pPr>
            <a:endParaRPr lang="en-US" sz="2000" dirty="0"/>
          </a:p>
        </p:txBody>
      </p:sp>
    </p:spTree>
    <p:extLst>
      <p:ext uri="{BB962C8B-B14F-4D97-AF65-F5344CB8AC3E}">
        <p14:creationId xmlns:p14="http://schemas.microsoft.com/office/powerpoint/2010/main" val="1800601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2E1-589C-D4A5-FFFB-1ED11C2C1F66}"/>
              </a:ext>
            </a:extLst>
          </p:cNvPr>
          <p:cNvSpPr>
            <a:spLocks noGrp="1"/>
          </p:cNvSpPr>
          <p:nvPr>
            <p:ph type="title"/>
          </p:nvPr>
        </p:nvSpPr>
        <p:spPr>
          <a:xfrm>
            <a:off x="871254" y="0"/>
            <a:ext cx="7401491" cy="705600"/>
          </a:xfrm>
        </p:spPr>
        <p:txBody>
          <a:bodyPr>
            <a:normAutofit/>
          </a:bodyPr>
          <a:lstStyle/>
          <a:p>
            <a:r>
              <a:rPr lang="en-US" sz="2800" dirty="0">
                <a:solidFill>
                  <a:srgbClr val="D50032"/>
                </a:solidFill>
                <a:latin typeface="Open Sans"/>
                <a:ea typeface="Open Sans"/>
                <a:cs typeface="Open Sans"/>
              </a:rPr>
              <a:t>Your media matters!</a:t>
            </a:r>
            <a:endParaRPr lang="en-US" sz="2800" dirty="0">
              <a:solidFill>
                <a:srgbClr val="D50032"/>
              </a:solidFill>
            </a:endParaRPr>
          </a:p>
        </p:txBody>
      </p:sp>
      <p:sp>
        <p:nvSpPr>
          <p:cNvPr id="4" name="Slide Number Placeholder 3">
            <a:extLst>
              <a:ext uri="{FF2B5EF4-FFF2-40B4-BE49-F238E27FC236}">
                <a16:creationId xmlns:a16="http://schemas.microsoft.com/office/drawing/2014/main" id="{9136BC31-B410-FDD0-FD3D-D694F4EDC081}"/>
              </a:ext>
            </a:extLst>
          </p:cNvPr>
          <p:cNvSpPr>
            <a:spLocks noGrp="1"/>
          </p:cNvSpPr>
          <p:nvPr>
            <p:ph type="sldNum" sz="quarter" idx="12"/>
          </p:nvPr>
        </p:nvSpPr>
        <p:spPr/>
        <p:txBody>
          <a:bodyPr/>
          <a:lstStyle/>
          <a:p>
            <a:fld id="{307E6868-079E-1649-B8D1-459B42CE4DE3}" type="slidenum">
              <a:rPr lang="en-US" smtClean="0"/>
              <a:t>19</a:t>
            </a:fld>
            <a:endParaRPr lang="en-US" dirty="0"/>
          </a:p>
        </p:txBody>
      </p:sp>
      <p:pic>
        <p:nvPicPr>
          <p:cNvPr id="8" name="Picture 7">
            <a:extLst>
              <a:ext uri="{FF2B5EF4-FFF2-40B4-BE49-F238E27FC236}">
                <a16:creationId xmlns:a16="http://schemas.microsoft.com/office/drawing/2014/main" id="{8DF4096E-12C4-960C-62A3-6C53C0FDE567}"/>
              </a:ext>
            </a:extLst>
          </p:cNvPr>
          <p:cNvPicPr>
            <a:picLocks noChangeAspect="1"/>
          </p:cNvPicPr>
          <p:nvPr/>
        </p:nvPicPr>
        <p:blipFill>
          <a:blip r:embed="rId2"/>
          <a:stretch>
            <a:fillRect/>
          </a:stretch>
        </p:blipFill>
        <p:spPr>
          <a:xfrm>
            <a:off x="295201" y="857250"/>
            <a:ext cx="2347200" cy="1899954"/>
          </a:xfrm>
          <a:prstGeom prst="rect">
            <a:avLst/>
          </a:prstGeom>
          <a:ln w="3175">
            <a:solidFill>
              <a:schemeClr val="tx1"/>
            </a:solidFill>
          </a:ln>
        </p:spPr>
      </p:pic>
      <p:pic>
        <p:nvPicPr>
          <p:cNvPr id="10" name="Picture 9">
            <a:extLst>
              <a:ext uri="{FF2B5EF4-FFF2-40B4-BE49-F238E27FC236}">
                <a16:creationId xmlns:a16="http://schemas.microsoft.com/office/drawing/2014/main" id="{F07F755D-8B71-C37C-2450-6C116B7392C4}"/>
              </a:ext>
            </a:extLst>
          </p:cNvPr>
          <p:cNvPicPr>
            <a:picLocks noChangeAspect="1"/>
          </p:cNvPicPr>
          <p:nvPr/>
        </p:nvPicPr>
        <p:blipFill>
          <a:blip r:embed="rId3"/>
          <a:stretch>
            <a:fillRect/>
          </a:stretch>
        </p:blipFill>
        <p:spPr>
          <a:xfrm>
            <a:off x="6918527" y="1231200"/>
            <a:ext cx="2022146" cy="2338601"/>
          </a:xfrm>
          <a:prstGeom prst="rect">
            <a:avLst/>
          </a:prstGeom>
          <a:ln w="3175">
            <a:solidFill>
              <a:schemeClr val="tx1"/>
            </a:solidFill>
          </a:ln>
        </p:spPr>
      </p:pic>
      <p:pic>
        <p:nvPicPr>
          <p:cNvPr id="12" name="Picture 11">
            <a:extLst>
              <a:ext uri="{FF2B5EF4-FFF2-40B4-BE49-F238E27FC236}">
                <a16:creationId xmlns:a16="http://schemas.microsoft.com/office/drawing/2014/main" id="{12C6B62C-8CA6-129E-E0BA-C9D98AD009F6}"/>
              </a:ext>
            </a:extLst>
          </p:cNvPr>
          <p:cNvPicPr>
            <a:picLocks noChangeAspect="1"/>
          </p:cNvPicPr>
          <p:nvPr/>
        </p:nvPicPr>
        <p:blipFill>
          <a:blip r:embed="rId4"/>
          <a:stretch>
            <a:fillRect/>
          </a:stretch>
        </p:blipFill>
        <p:spPr>
          <a:xfrm>
            <a:off x="250588" y="2848092"/>
            <a:ext cx="3359047" cy="1991272"/>
          </a:xfrm>
          <a:prstGeom prst="rect">
            <a:avLst/>
          </a:prstGeom>
          <a:ln w="3175">
            <a:solidFill>
              <a:schemeClr val="tx1"/>
            </a:solidFill>
          </a:ln>
        </p:spPr>
      </p:pic>
      <p:pic>
        <p:nvPicPr>
          <p:cNvPr id="16" name="Picture 15">
            <a:extLst>
              <a:ext uri="{FF2B5EF4-FFF2-40B4-BE49-F238E27FC236}">
                <a16:creationId xmlns:a16="http://schemas.microsoft.com/office/drawing/2014/main" id="{4968861E-4ADD-C658-91E8-AAF632A45EEA}"/>
              </a:ext>
            </a:extLst>
          </p:cNvPr>
          <p:cNvPicPr>
            <a:picLocks noChangeAspect="1"/>
          </p:cNvPicPr>
          <p:nvPr/>
        </p:nvPicPr>
        <p:blipFill>
          <a:blip r:embed="rId5"/>
          <a:stretch>
            <a:fillRect/>
          </a:stretch>
        </p:blipFill>
        <p:spPr>
          <a:xfrm>
            <a:off x="2910014" y="766362"/>
            <a:ext cx="3956644" cy="2081730"/>
          </a:xfrm>
          <a:prstGeom prst="rect">
            <a:avLst/>
          </a:prstGeom>
          <a:ln w="3175">
            <a:solidFill>
              <a:schemeClr val="tx1"/>
            </a:solidFill>
          </a:ln>
        </p:spPr>
      </p:pic>
      <p:pic>
        <p:nvPicPr>
          <p:cNvPr id="18" name="Picture 17">
            <a:extLst>
              <a:ext uri="{FF2B5EF4-FFF2-40B4-BE49-F238E27FC236}">
                <a16:creationId xmlns:a16="http://schemas.microsoft.com/office/drawing/2014/main" id="{BA3D6AF6-2AEA-8773-9CCC-E24353B43904}"/>
              </a:ext>
            </a:extLst>
          </p:cNvPr>
          <p:cNvPicPr>
            <a:picLocks noChangeAspect="1"/>
          </p:cNvPicPr>
          <p:nvPr/>
        </p:nvPicPr>
        <p:blipFill>
          <a:blip r:embed="rId6"/>
          <a:stretch>
            <a:fillRect/>
          </a:stretch>
        </p:blipFill>
        <p:spPr>
          <a:xfrm>
            <a:off x="2323793" y="2571750"/>
            <a:ext cx="4377600" cy="1523632"/>
          </a:xfrm>
          <a:prstGeom prst="rect">
            <a:avLst/>
          </a:prstGeom>
          <a:ln w="3175">
            <a:solidFill>
              <a:schemeClr val="tx1"/>
            </a:solidFill>
          </a:ln>
        </p:spPr>
      </p:pic>
      <p:pic>
        <p:nvPicPr>
          <p:cNvPr id="14" name="Picture 13">
            <a:extLst>
              <a:ext uri="{FF2B5EF4-FFF2-40B4-BE49-F238E27FC236}">
                <a16:creationId xmlns:a16="http://schemas.microsoft.com/office/drawing/2014/main" id="{3EE727EC-461D-C036-E801-7DC16389D2C0}"/>
              </a:ext>
            </a:extLst>
          </p:cNvPr>
          <p:cNvPicPr>
            <a:picLocks noChangeAspect="1"/>
          </p:cNvPicPr>
          <p:nvPr/>
        </p:nvPicPr>
        <p:blipFill>
          <a:blip r:embed="rId7"/>
          <a:stretch>
            <a:fillRect/>
          </a:stretch>
        </p:blipFill>
        <p:spPr>
          <a:xfrm>
            <a:off x="5136408" y="3151717"/>
            <a:ext cx="3129971" cy="1889390"/>
          </a:xfrm>
          <a:prstGeom prst="rect">
            <a:avLst/>
          </a:prstGeom>
          <a:ln w="3175">
            <a:solidFill>
              <a:schemeClr val="tx1"/>
            </a:solidFill>
          </a:ln>
        </p:spPr>
      </p:pic>
    </p:spTree>
    <p:extLst>
      <p:ext uri="{BB962C8B-B14F-4D97-AF65-F5344CB8AC3E}">
        <p14:creationId xmlns:p14="http://schemas.microsoft.com/office/powerpoint/2010/main" val="1386972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249E7-1BF6-2C69-1D00-DBCEE4E2B0CB}"/>
              </a:ext>
            </a:extLst>
          </p:cNvPr>
          <p:cNvSpPr>
            <a:spLocks noGrp="1"/>
          </p:cNvSpPr>
          <p:nvPr>
            <p:ph type="title"/>
          </p:nvPr>
        </p:nvSpPr>
        <p:spPr>
          <a:xfrm>
            <a:off x="871254" y="102393"/>
            <a:ext cx="7401491" cy="857250"/>
          </a:xfrm>
        </p:spPr>
        <p:txBody>
          <a:bodyPr/>
          <a:lstStyle/>
          <a:p>
            <a:r>
              <a:rPr lang="en-US" dirty="0">
                <a:latin typeface="Open Sans"/>
                <a:ea typeface="Open Sans"/>
                <a:cs typeface="Open Sans"/>
              </a:rPr>
              <a:t>Our Values</a:t>
            </a:r>
          </a:p>
        </p:txBody>
      </p:sp>
      <p:sp>
        <p:nvSpPr>
          <p:cNvPr id="3" name="Content Placeholder 2">
            <a:extLst>
              <a:ext uri="{FF2B5EF4-FFF2-40B4-BE49-F238E27FC236}">
                <a16:creationId xmlns:a16="http://schemas.microsoft.com/office/drawing/2014/main" id="{356E0D29-D0DD-4D5F-75B2-B6B619CBB8AF}"/>
              </a:ext>
            </a:extLst>
          </p:cNvPr>
          <p:cNvSpPr>
            <a:spLocks noGrp="1"/>
          </p:cNvSpPr>
          <p:nvPr>
            <p:ph idx="1"/>
          </p:nvPr>
        </p:nvSpPr>
        <p:spPr/>
        <p:txBody>
          <a:bodyPr>
            <a:noAutofit/>
          </a:bodyPr>
          <a:lstStyle/>
          <a:p>
            <a:pPr marL="0" marR="0" lvl="0" indent="0" algn="l" rtl="0">
              <a:lnSpc>
                <a:spcPct val="114000"/>
              </a:lnSpc>
              <a:spcBef>
                <a:spcPts val="0"/>
              </a:spcBef>
              <a:spcAft>
                <a:spcPts val="600"/>
              </a:spcAft>
              <a:buNone/>
            </a:pPr>
            <a:r>
              <a:rPr lang="en-US" sz="1700" b="0" u="none" strike="noStrike" cap="none" dirty="0">
                <a:solidFill>
                  <a:schemeClr val="dk1"/>
                </a:solidFill>
                <a:latin typeface="Open Sans"/>
                <a:ea typeface="Open Sans"/>
                <a:cs typeface="Open Sans"/>
                <a:sym typeface="Open Sans"/>
              </a:rPr>
              <a:t>At RESULTS we pledge to create space for all voices, including those of us who are currently experiencing poverty. We will address oppressive behavior in our interactions, families, communities, work, and world. Our strength is rooted in our diversity of experiences, not in our assumptions.</a:t>
            </a:r>
          </a:p>
          <a:p>
            <a:pPr marL="0" marR="0" lvl="0" indent="0" algn="l" rtl="0">
              <a:lnSpc>
                <a:spcPct val="114000"/>
              </a:lnSpc>
              <a:spcBef>
                <a:spcPts val="0"/>
              </a:spcBef>
              <a:spcAft>
                <a:spcPts val="600"/>
              </a:spcAft>
              <a:buNone/>
            </a:pPr>
            <a:r>
              <a:rPr lang="en-US" sz="1700" b="0" u="none" strike="noStrike" cap="none" dirty="0">
                <a:solidFill>
                  <a:schemeClr val="dk1"/>
                </a:solidFill>
                <a:latin typeface="Open Sans"/>
                <a:ea typeface="Open Sans"/>
                <a:cs typeface="Open Sans"/>
                <a:sym typeface="Open Sans"/>
              </a:rPr>
              <a:t>With unearned privilege comes the responsibility to act so the burden to educate and change doesn’t fall solely on those experiencing oppression. When we miss the mark on our values, we will acknowledge our mistake, seek forgiveness, learn, and work together as a community to pursue equity.</a:t>
            </a:r>
            <a:endParaRPr lang="en-US" sz="1700" b="1" i="0" u="none" strike="noStrike" cap="none" dirty="0">
              <a:solidFill>
                <a:schemeClr val="dk1"/>
              </a:solidFill>
              <a:latin typeface="Open Sans"/>
              <a:ea typeface="Open Sans"/>
              <a:cs typeface="Open Sans"/>
              <a:sym typeface="Open Sans"/>
            </a:endParaRPr>
          </a:p>
          <a:p>
            <a:pPr marL="0" marR="0" lvl="0" indent="0" algn="l" rtl="0">
              <a:lnSpc>
                <a:spcPct val="114000"/>
              </a:lnSpc>
              <a:spcBef>
                <a:spcPts val="0"/>
              </a:spcBef>
              <a:spcAft>
                <a:spcPts val="600"/>
              </a:spcAft>
              <a:buNone/>
            </a:pPr>
            <a:endParaRPr lang="en-US" sz="1700" b="1" i="0" u="none" strike="noStrike" cap="none" dirty="0">
              <a:solidFill>
                <a:schemeClr val="dk1"/>
              </a:solidFill>
              <a:latin typeface="Open Sans"/>
              <a:ea typeface="Open Sans"/>
              <a:cs typeface="Open Sans"/>
              <a:sym typeface="Open Sans"/>
            </a:endParaRPr>
          </a:p>
          <a:p>
            <a:pPr marL="0" marR="0" lvl="0" indent="0" algn="l" rtl="0">
              <a:lnSpc>
                <a:spcPct val="114000"/>
              </a:lnSpc>
              <a:spcBef>
                <a:spcPts val="0"/>
              </a:spcBef>
              <a:spcAft>
                <a:spcPts val="600"/>
              </a:spcAft>
              <a:buNone/>
            </a:pPr>
            <a:r>
              <a:rPr lang="en-US" sz="1700" b="1" i="0" u="none" strike="noStrike" cap="none" dirty="0">
                <a:solidFill>
                  <a:schemeClr val="dk1"/>
                </a:solidFill>
                <a:latin typeface="Open Sans"/>
                <a:ea typeface="Open Sans"/>
                <a:cs typeface="Open Sans"/>
                <a:sym typeface="Open Sans"/>
              </a:rPr>
              <a:t>Read our full anti-oppression values statement here at </a:t>
            </a:r>
            <a:r>
              <a:rPr lang="en-US" sz="1700" b="1" i="0" u="sng" strike="noStrike" cap="none" dirty="0">
                <a:solidFill>
                  <a:schemeClr val="dk2"/>
                </a:solidFill>
                <a:latin typeface="Open Sans"/>
                <a:ea typeface="Open Sans"/>
                <a:cs typeface="Open Sans"/>
                <a:sym typeface="Open Sans"/>
                <a:hlinkClick r:id="rId3"/>
              </a:rPr>
              <a:t>results.org/values</a:t>
            </a:r>
            <a:r>
              <a:rPr lang="en-US" sz="1700" b="1" i="0" u="none" strike="noStrike" cap="none" dirty="0">
                <a:solidFill>
                  <a:schemeClr val="dk1"/>
                </a:solidFill>
                <a:latin typeface="Open Sans"/>
                <a:ea typeface="Open Sans"/>
                <a:cs typeface="Open Sans"/>
                <a:sym typeface="Open Sans"/>
              </a:rPr>
              <a:t>. </a:t>
            </a:r>
            <a:endParaRPr lang="en-US" sz="1700" b="0" i="0" u="none" strike="noStrike" cap="none" dirty="0">
              <a:solidFill>
                <a:schemeClr val="dk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Slide Number Placeholder 4">
            <a:extLst>
              <a:ext uri="{FF2B5EF4-FFF2-40B4-BE49-F238E27FC236}">
                <a16:creationId xmlns:a16="http://schemas.microsoft.com/office/drawing/2014/main" id="{939D5F55-E975-DE79-29E8-0C323BCCBC2B}"/>
              </a:ext>
            </a:extLst>
          </p:cNvPr>
          <p:cNvSpPr>
            <a:spLocks noGrp="1"/>
          </p:cNvSpPr>
          <p:nvPr>
            <p:ph type="sldNum" sz="quarter" idx="12"/>
          </p:nvPr>
        </p:nvSpPr>
        <p:spPr/>
        <p:txBody>
          <a:bodyPr/>
          <a:lstStyle/>
          <a:p>
            <a:fld id="{307E6868-079E-1649-B8D1-459B42CE4DE3}" type="slidenum">
              <a:rPr lang="en-US" smtClean="0"/>
              <a:t>2</a:t>
            </a:fld>
            <a:endParaRPr lang="en-US" dirty="0"/>
          </a:p>
        </p:txBody>
      </p:sp>
    </p:spTree>
    <p:extLst>
      <p:ext uri="{BB962C8B-B14F-4D97-AF65-F5344CB8AC3E}">
        <p14:creationId xmlns:p14="http://schemas.microsoft.com/office/powerpoint/2010/main" val="917487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2E1-589C-D4A5-FFFB-1ED11C2C1F66}"/>
              </a:ext>
            </a:extLst>
          </p:cNvPr>
          <p:cNvSpPr>
            <a:spLocks noGrp="1"/>
          </p:cNvSpPr>
          <p:nvPr>
            <p:ph type="title"/>
          </p:nvPr>
        </p:nvSpPr>
        <p:spPr>
          <a:xfrm>
            <a:off x="777654" y="66492"/>
            <a:ext cx="7401491" cy="857250"/>
          </a:xfrm>
        </p:spPr>
        <p:txBody>
          <a:bodyPr>
            <a:normAutofit/>
          </a:bodyPr>
          <a:lstStyle/>
          <a:p>
            <a:r>
              <a:rPr lang="en-US" sz="2800" dirty="0">
                <a:solidFill>
                  <a:srgbClr val="D50032"/>
                </a:solidFill>
                <a:latin typeface="Open Sans"/>
                <a:ea typeface="Open Sans"/>
                <a:cs typeface="Open Sans"/>
              </a:rPr>
              <a:t>Check out our new “hooks” resource!</a:t>
            </a:r>
            <a:endParaRPr lang="en-US" sz="2800" dirty="0">
              <a:solidFill>
                <a:srgbClr val="D50032"/>
              </a:solidFill>
            </a:endParaRPr>
          </a:p>
        </p:txBody>
      </p:sp>
      <p:sp>
        <p:nvSpPr>
          <p:cNvPr id="4" name="Slide Number Placeholder 3">
            <a:extLst>
              <a:ext uri="{FF2B5EF4-FFF2-40B4-BE49-F238E27FC236}">
                <a16:creationId xmlns:a16="http://schemas.microsoft.com/office/drawing/2014/main" id="{9136BC31-B410-FDD0-FD3D-D694F4EDC081}"/>
              </a:ext>
            </a:extLst>
          </p:cNvPr>
          <p:cNvSpPr>
            <a:spLocks noGrp="1"/>
          </p:cNvSpPr>
          <p:nvPr>
            <p:ph type="sldNum" sz="quarter" idx="12"/>
          </p:nvPr>
        </p:nvSpPr>
        <p:spPr/>
        <p:txBody>
          <a:bodyPr/>
          <a:lstStyle/>
          <a:p>
            <a:fld id="{307E6868-079E-1649-B8D1-459B42CE4DE3}" type="slidenum">
              <a:rPr lang="en-US" smtClean="0"/>
              <a:t>20</a:t>
            </a:fld>
            <a:endParaRPr lang="en-US" dirty="0"/>
          </a:p>
        </p:txBody>
      </p:sp>
      <p:pic>
        <p:nvPicPr>
          <p:cNvPr id="8" name="Picture 7">
            <a:extLst>
              <a:ext uri="{FF2B5EF4-FFF2-40B4-BE49-F238E27FC236}">
                <a16:creationId xmlns:a16="http://schemas.microsoft.com/office/drawing/2014/main" id="{F524DCE4-6291-72E0-2967-84C892EC57FF}"/>
              </a:ext>
            </a:extLst>
          </p:cNvPr>
          <p:cNvPicPr>
            <a:picLocks noChangeAspect="1"/>
          </p:cNvPicPr>
          <p:nvPr/>
        </p:nvPicPr>
        <p:blipFill>
          <a:blip r:embed="rId2"/>
          <a:stretch>
            <a:fillRect/>
          </a:stretch>
        </p:blipFill>
        <p:spPr>
          <a:xfrm>
            <a:off x="871254" y="1076189"/>
            <a:ext cx="7401491" cy="3879868"/>
          </a:xfrm>
          <a:prstGeom prst="rect">
            <a:avLst/>
          </a:prstGeom>
          <a:ln w="3175">
            <a:solidFill>
              <a:schemeClr val="tx1"/>
            </a:solidFill>
          </a:ln>
        </p:spPr>
      </p:pic>
    </p:spTree>
    <p:extLst>
      <p:ext uri="{BB962C8B-B14F-4D97-AF65-F5344CB8AC3E}">
        <p14:creationId xmlns:p14="http://schemas.microsoft.com/office/powerpoint/2010/main" val="789712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2E1-589C-D4A5-FFFB-1ED11C2C1F66}"/>
              </a:ext>
            </a:extLst>
          </p:cNvPr>
          <p:cNvSpPr>
            <a:spLocks noGrp="1"/>
          </p:cNvSpPr>
          <p:nvPr>
            <p:ph type="title"/>
          </p:nvPr>
        </p:nvSpPr>
        <p:spPr>
          <a:xfrm>
            <a:off x="777654" y="66492"/>
            <a:ext cx="7401491" cy="857250"/>
          </a:xfrm>
        </p:spPr>
        <p:txBody>
          <a:bodyPr>
            <a:normAutofit/>
          </a:bodyPr>
          <a:lstStyle/>
          <a:p>
            <a:r>
              <a:rPr lang="en-US" sz="2800" dirty="0">
                <a:solidFill>
                  <a:srgbClr val="D50032"/>
                </a:solidFill>
                <a:latin typeface="Open Sans"/>
                <a:ea typeface="Open Sans"/>
                <a:cs typeface="Open Sans"/>
              </a:rPr>
              <a:t>Check out our new “hooks” resource!</a:t>
            </a:r>
            <a:endParaRPr lang="en-US" sz="2800" dirty="0">
              <a:solidFill>
                <a:srgbClr val="D50032"/>
              </a:solidFill>
            </a:endParaRPr>
          </a:p>
        </p:txBody>
      </p:sp>
      <p:sp>
        <p:nvSpPr>
          <p:cNvPr id="4" name="Slide Number Placeholder 3">
            <a:extLst>
              <a:ext uri="{FF2B5EF4-FFF2-40B4-BE49-F238E27FC236}">
                <a16:creationId xmlns:a16="http://schemas.microsoft.com/office/drawing/2014/main" id="{9136BC31-B410-FDD0-FD3D-D694F4EDC081}"/>
              </a:ext>
            </a:extLst>
          </p:cNvPr>
          <p:cNvSpPr>
            <a:spLocks noGrp="1"/>
          </p:cNvSpPr>
          <p:nvPr>
            <p:ph type="sldNum" sz="quarter" idx="12"/>
          </p:nvPr>
        </p:nvSpPr>
        <p:spPr/>
        <p:txBody>
          <a:bodyPr/>
          <a:lstStyle/>
          <a:p>
            <a:fld id="{307E6868-079E-1649-B8D1-459B42CE4DE3}" type="slidenum">
              <a:rPr lang="en-US" smtClean="0"/>
              <a:t>21</a:t>
            </a:fld>
            <a:endParaRPr lang="en-US" dirty="0"/>
          </a:p>
        </p:txBody>
      </p:sp>
      <p:sp>
        <p:nvSpPr>
          <p:cNvPr id="6" name="Content Placeholder 5">
            <a:extLst>
              <a:ext uri="{FF2B5EF4-FFF2-40B4-BE49-F238E27FC236}">
                <a16:creationId xmlns:a16="http://schemas.microsoft.com/office/drawing/2014/main" id="{6D5BA754-96C6-6AA2-ACFC-CBEEEEAF76BD}"/>
              </a:ext>
            </a:extLst>
          </p:cNvPr>
          <p:cNvSpPr>
            <a:spLocks noGrp="1"/>
          </p:cNvSpPr>
          <p:nvPr>
            <p:ph idx="1"/>
          </p:nvPr>
        </p:nvSpPr>
        <p:spPr>
          <a:xfrm>
            <a:off x="400479" y="983385"/>
            <a:ext cx="8343041" cy="4117365"/>
          </a:xfrm>
        </p:spPr>
        <p:txBody>
          <a:bodyPr vert="horz" lIns="91440" tIns="45720" rIns="91440" bIns="45720" rtlCol="0" anchor="t">
            <a:normAutofit fontScale="92500"/>
          </a:bodyPr>
          <a:lstStyle/>
          <a:p>
            <a:pPr marL="0" indent="0">
              <a:lnSpc>
                <a:spcPct val="114000"/>
              </a:lnSpc>
              <a:spcBef>
                <a:spcPts val="0"/>
              </a:spcBef>
              <a:spcAft>
                <a:spcPts val="1200"/>
              </a:spcAft>
              <a:buNone/>
            </a:pPr>
            <a:r>
              <a:rPr lang="en-US" sz="2600" dirty="0">
                <a:latin typeface="Open Sans"/>
                <a:ea typeface="Open Sans"/>
                <a:cs typeface="Segoe UI"/>
              </a:rPr>
              <a:t>Our Double/50 media hooks tracker has lots of hooks!</a:t>
            </a:r>
          </a:p>
          <a:p>
            <a:pPr>
              <a:lnSpc>
                <a:spcPct val="114000"/>
              </a:lnSpc>
              <a:spcBef>
                <a:spcPts val="0"/>
              </a:spcBef>
              <a:spcAft>
                <a:spcPts val="1200"/>
              </a:spcAft>
            </a:pPr>
            <a:r>
              <a:rPr lang="en-US" sz="2600" b="1" dirty="0">
                <a:latin typeface="Open Sans"/>
                <a:ea typeface="Open Sans"/>
                <a:cs typeface="Segoe UI"/>
              </a:rPr>
              <a:t>Find hooks</a:t>
            </a:r>
            <a:r>
              <a:rPr lang="en-US" sz="2600" dirty="0">
                <a:latin typeface="Open Sans"/>
                <a:ea typeface="Open Sans"/>
                <a:cs typeface="Segoe UI"/>
              </a:rPr>
              <a:t>: </a:t>
            </a:r>
            <a:r>
              <a:rPr lang="en-US" sz="2600" dirty="0">
                <a:latin typeface="Open Sans"/>
                <a:ea typeface="Open Sans"/>
                <a:cs typeface="Segoe UI"/>
                <a:hlinkClick r:id="rId2"/>
              </a:rPr>
              <a:t>https://tinyurl.com/RESULTSMediaHooks</a:t>
            </a:r>
            <a:r>
              <a:rPr lang="en-US" sz="2600" dirty="0">
                <a:latin typeface="Open Sans"/>
                <a:ea typeface="Open Sans"/>
                <a:cs typeface="Segoe UI"/>
              </a:rPr>
              <a:t> </a:t>
            </a:r>
          </a:p>
          <a:p>
            <a:pPr lvl="1">
              <a:lnSpc>
                <a:spcPct val="114000"/>
              </a:lnSpc>
              <a:spcBef>
                <a:spcPts val="0"/>
              </a:spcBef>
              <a:spcAft>
                <a:spcPts val="1200"/>
              </a:spcAft>
            </a:pPr>
            <a:r>
              <a:rPr lang="en-US" sz="2200" dirty="0">
                <a:latin typeface="Open Sans"/>
                <a:ea typeface="Open Sans"/>
                <a:cs typeface="Segoe UI"/>
              </a:rPr>
              <a:t>The list is </a:t>
            </a:r>
            <a:r>
              <a:rPr lang="en-US" sz="2200" b="1" dirty="0">
                <a:latin typeface="Open Sans"/>
                <a:ea typeface="Open Sans"/>
                <a:cs typeface="Segoe UI"/>
              </a:rPr>
              <a:t>updated weekly </a:t>
            </a:r>
            <a:r>
              <a:rPr lang="en-US" sz="2200" dirty="0">
                <a:latin typeface="Open Sans"/>
                <a:ea typeface="Open Sans"/>
                <a:cs typeface="Segoe UI"/>
              </a:rPr>
              <a:t>with hooks on various issues</a:t>
            </a:r>
            <a:endParaRPr lang="en-US" sz="2200" b="1" dirty="0">
              <a:latin typeface="Open Sans"/>
              <a:ea typeface="Open Sans"/>
              <a:cs typeface="Segoe UI"/>
            </a:endParaRPr>
          </a:p>
          <a:p>
            <a:pPr>
              <a:lnSpc>
                <a:spcPct val="114000"/>
              </a:lnSpc>
              <a:spcBef>
                <a:spcPts val="0"/>
              </a:spcBef>
              <a:spcAft>
                <a:spcPts val="1200"/>
              </a:spcAft>
            </a:pPr>
            <a:r>
              <a:rPr lang="en-US" sz="2600" b="1" dirty="0">
                <a:latin typeface="Open Sans"/>
                <a:ea typeface="Open Sans"/>
                <a:cs typeface="Segoe UI"/>
              </a:rPr>
              <a:t>Find media templates </a:t>
            </a:r>
            <a:r>
              <a:rPr lang="en-US" sz="2600" dirty="0">
                <a:latin typeface="Open Sans"/>
                <a:ea typeface="Open Sans"/>
                <a:cs typeface="Segoe UI"/>
              </a:rPr>
              <a:t>in the hooks spreadsheet (tab at bottom) and in our </a:t>
            </a:r>
            <a:r>
              <a:rPr lang="en-US" sz="2600" dirty="0">
                <a:latin typeface="Open Sans"/>
                <a:ea typeface="Open Sans"/>
                <a:cs typeface="Segoe UI"/>
                <a:hlinkClick r:id="rId3"/>
              </a:rPr>
              <a:t>Action Center</a:t>
            </a:r>
            <a:endParaRPr lang="en-US" sz="2600" dirty="0">
              <a:latin typeface="Open Sans"/>
              <a:ea typeface="Open Sans"/>
              <a:cs typeface="Segoe UI"/>
            </a:endParaRPr>
          </a:p>
          <a:p>
            <a:pPr>
              <a:lnSpc>
                <a:spcPct val="114000"/>
              </a:lnSpc>
              <a:spcBef>
                <a:spcPts val="0"/>
              </a:spcBef>
              <a:spcAft>
                <a:spcPts val="1200"/>
              </a:spcAft>
            </a:pPr>
            <a:r>
              <a:rPr lang="en-US" sz="2600" dirty="0">
                <a:solidFill>
                  <a:srgbClr val="141827"/>
                </a:solidFill>
                <a:latin typeface="Open Sans"/>
                <a:ea typeface="Open Sans"/>
                <a:cs typeface="Segoe UI"/>
              </a:rPr>
              <a:t>For media coaching, </a:t>
            </a:r>
            <a:r>
              <a:rPr lang="en-US" sz="2600" b="1" dirty="0">
                <a:solidFill>
                  <a:srgbClr val="141827"/>
                </a:solidFill>
                <a:latin typeface="Open Sans"/>
                <a:ea typeface="Open Sans"/>
                <a:cs typeface="Segoe UI"/>
              </a:rPr>
              <a:t>contact Jos Linn </a:t>
            </a:r>
            <a:r>
              <a:rPr lang="en-US" sz="2600" dirty="0">
                <a:solidFill>
                  <a:srgbClr val="141827"/>
                </a:solidFill>
                <a:latin typeface="Open Sans"/>
                <a:ea typeface="Open Sans"/>
                <a:cs typeface="Segoe UI"/>
              </a:rPr>
              <a:t>at </a:t>
            </a:r>
            <a:r>
              <a:rPr lang="en-US" sz="2600" dirty="0">
                <a:solidFill>
                  <a:srgbClr val="141827"/>
                </a:solidFill>
                <a:latin typeface="Open Sans"/>
                <a:ea typeface="Open Sans"/>
                <a:cs typeface="Segoe UI"/>
                <a:hlinkClick r:id="rId4"/>
              </a:rPr>
              <a:t>jlinn@results.org</a:t>
            </a:r>
            <a:r>
              <a:rPr lang="en-US" sz="2600" dirty="0">
                <a:solidFill>
                  <a:srgbClr val="141827"/>
                </a:solidFill>
                <a:latin typeface="Open Sans"/>
                <a:ea typeface="Open Sans"/>
                <a:cs typeface="Segoe UI"/>
              </a:rPr>
              <a:t>. </a:t>
            </a:r>
            <a:endParaRPr lang="en-US" sz="1900" dirty="0">
              <a:solidFill>
                <a:srgbClr val="141827"/>
              </a:solidFill>
              <a:latin typeface="Open Sans"/>
              <a:cs typeface="Open Sans"/>
            </a:endParaRPr>
          </a:p>
          <a:p>
            <a:pPr algn="ctr">
              <a:buNone/>
            </a:pPr>
            <a:endParaRPr lang="en-US" sz="1900" dirty="0">
              <a:solidFill>
                <a:srgbClr val="D50032"/>
              </a:solidFill>
              <a:cs typeface="Open Sans"/>
            </a:endParaRPr>
          </a:p>
        </p:txBody>
      </p:sp>
    </p:spTree>
    <p:extLst>
      <p:ext uri="{BB962C8B-B14F-4D97-AF65-F5344CB8AC3E}">
        <p14:creationId xmlns:p14="http://schemas.microsoft.com/office/powerpoint/2010/main" val="3385190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8729B-A722-8CEE-2734-D292EDAA2A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B5AD32-04B7-0142-B3F9-B2AE65789A87}"/>
              </a:ext>
            </a:extLst>
          </p:cNvPr>
          <p:cNvSpPr>
            <a:spLocks noGrp="1"/>
          </p:cNvSpPr>
          <p:nvPr>
            <p:ph type="title"/>
          </p:nvPr>
        </p:nvSpPr>
        <p:spPr>
          <a:xfrm>
            <a:off x="816684" y="-12038"/>
            <a:ext cx="7401491" cy="857250"/>
          </a:xfrm>
        </p:spPr>
        <p:txBody>
          <a:bodyPr>
            <a:normAutofit/>
          </a:bodyPr>
          <a:lstStyle/>
          <a:p>
            <a:r>
              <a:rPr lang="en-US" sz="3200" dirty="0">
                <a:solidFill>
                  <a:srgbClr val="D50032"/>
                </a:solidFill>
                <a:latin typeface="Open Sans"/>
                <a:ea typeface="Open Sans"/>
                <a:cs typeface="Open Sans"/>
              </a:rPr>
              <a:t>Help us fill up this map!</a:t>
            </a:r>
            <a:endParaRPr lang="en-US" sz="3200" dirty="0">
              <a:solidFill>
                <a:srgbClr val="D50032"/>
              </a:solidFill>
            </a:endParaRPr>
          </a:p>
        </p:txBody>
      </p:sp>
      <p:sp>
        <p:nvSpPr>
          <p:cNvPr id="4" name="Slide Number Placeholder 3">
            <a:extLst>
              <a:ext uri="{FF2B5EF4-FFF2-40B4-BE49-F238E27FC236}">
                <a16:creationId xmlns:a16="http://schemas.microsoft.com/office/drawing/2014/main" id="{14251FCE-3D2F-0419-340C-8BEDECA172AB}"/>
              </a:ext>
            </a:extLst>
          </p:cNvPr>
          <p:cNvSpPr>
            <a:spLocks noGrp="1"/>
          </p:cNvSpPr>
          <p:nvPr>
            <p:ph type="sldNum" sz="quarter" idx="12"/>
          </p:nvPr>
        </p:nvSpPr>
        <p:spPr/>
        <p:txBody>
          <a:bodyPr/>
          <a:lstStyle/>
          <a:p>
            <a:fld id="{307E6868-079E-1649-B8D1-459B42CE4DE3}" type="slidenum">
              <a:rPr lang="en-US" smtClean="0"/>
              <a:t>22</a:t>
            </a:fld>
            <a:endParaRPr lang="en-US" dirty="0"/>
          </a:p>
        </p:txBody>
      </p:sp>
      <p:pic>
        <p:nvPicPr>
          <p:cNvPr id="6" name="Picture 5">
            <a:extLst>
              <a:ext uri="{FF2B5EF4-FFF2-40B4-BE49-F238E27FC236}">
                <a16:creationId xmlns:a16="http://schemas.microsoft.com/office/drawing/2014/main" id="{DA0B5A05-28B8-0297-F64E-7144F52CD0DD}"/>
              </a:ext>
            </a:extLst>
          </p:cNvPr>
          <p:cNvPicPr>
            <a:picLocks noChangeAspect="1"/>
          </p:cNvPicPr>
          <p:nvPr/>
        </p:nvPicPr>
        <p:blipFill>
          <a:blip r:embed="rId2"/>
          <a:stretch>
            <a:fillRect/>
          </a:stretch>
        </p:blipFill>
        <p:spPr>
          <a:xfrm>
            <a:off x="1649170" y="898236"/>
            <a:ext cx="5736517" cy="3930124"/>
          </a:xfrm>
          <a:prstGeom prst="rect">
            <a:avLst/>
          </a:prstGeom>
        </p:spPr>
      </p:pic>
    </p:spTree>
    <p:extLst>
      <p:ext uri="{BB962C8B-B14F-4D97-AF65-F5344CB8AC3E}">
        <p14:creationId xmlns:p14="http://schemas.microsoft.com/office/powerpoint/2010/main" val="3167818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5C09F-384C-D6EE-AC5B-024B1579C8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9A6C38-FE73-5BE1-7AE0-6FB58E92374C}"/>
              </a:ext>
            </a:extLst>
          </p:cNvPr>
          <p:cNvSpPr>
            <a:spLocks noGrp="1"/>
          </p:cNvSpPr>
          <p:nvPr>
            <p:ph type="title"/>
          </p:nvPr>
        </p:nvSpPr>
        <p:spPr>
          <a:xfrm>
            <a:off x="871254" y="177179"/>
            <a:ext cx="7401491" cy="857250"/>
          </a:xfrm>
        </p:spPr>
        <p:txBody>
          <a:bodyPr>
            <a:noAutofit/>
          </a:bodyPr>
          <a:lstStyle/>
          <a:p>
            <a:r>
              <a:rPr lang="en-US" sz="2800" dirty="0">
                <a:solidFill>
                  <a:srgbClr val="D50032"/>
                </a:solidFill>
                <a:latin typeface="Open Sans"/>
                <a:ea typeface="Open Sans"/>
                <a:cs typeface="Open Sans"/>
              </a:rPr>
              <a:t>RESULTS Post-Election Webinar: Organizing for the Future</a:t>
            </a:r>
            <a:endParaRPr lang="en-US" sz="2800" dirty="0"/>
          </a:p>
        </p:txBody>
      </p:sp>
      <p:sp>
        <p:nvSpPr>
          <p:cNvPr id="3" name="Content Placeholder 2">
            <a:extLst>
              <a:ext uri="{FF2B5EF4-FFF2-40B4-BE49-F238E27FC236}">
                <a16:creationId xmlns:a16="http://schemas.microsoft.com/office/drawing/2014/main" id="{3FC30D32-631A-EAD9-01C7-E7B3A81314FA}"/>
              </a:ext>
            </a:extLst>
          </p:cNvPr>
          <p:cNvSpPr>
            <a:spLocks noGrp="1"/>
          </p:cNvSpPr>
          <p:nvPr>
            <p:ph idx="1"/>
          </p:nvPr>
        </p:nvSpPr>
        <p:spPr>
          <a:xfrm>
            <a:off x="457200" y="1516253"/>
            <a:ext cx="8229600" cy="2854147"/>
          </a:xfrm>
        </p:spPr>
        <p:txBody>
          <a:bodyPr vert="horz" lIns="91440" tIns="45720" rIns="91440" bIns="45720" rtlCol="0" anchor="t">
            <a:normAutofit/>
          </a:bodyPr>
          <a:lstStyle/>
          <a:p>
            <a:pPr marL="0" indent="0" algn="ctr">
              <a:lnSpc>
                <a:spcPct val="114000"/>
              </a:lnSpc>
              <a:spcBef>
                <a:spcPts val="0"/>
              </a:spcBef>
              <a:spcAft>
                <a:spcPts val="1200"/>
              </a:spcAft>
              <a:buNone/>
            </a:pPr>
            <a:r>
              <a:rPr lang="en-US" sz="2600" dirty="0">
                <a:solidFill>
                  <a:srgbClr val="141827"/>
                </a:solidFill>
                <a:latin typeface="Open Sans"/>
                <a:ea typeface="Open Sans"/>
                <a:cs typeface="Open Sans"/>
              </a:rPr>
              <a:t>Join us for a special webinar about our way forward after the elections. No matter what happens, we are going to raise our voices against poverty, together.</a:t>
            </a:r>
            <a:endParaRPr lang="en-US" sz="2600" dirty="0"/>
          </a:p>
          <a:p>
            <a:pPr marL="0" indent="0" algn="ctr">
              <a:lnSpc>
                <a:spcPct val="114000"/>
              </a:lnSpc>
              <a:spcBef>
                <a:spcPts val="0"/>
              </a:spcBef>
              <a:spcAft>
                <a:spcPts val="1200"/>
              </a:spcAft>
              <a:buNone/>
            </a:pPr>
            <a:r>
              <a:rPr lang="en-US" sz="2600" b="1" dirty="0">
                <a:latin typeface="Open Sans"/>
                <a:ea typeface="Open Sans"/>
                <a:cs typeface="Segoe UI"/>
              </a:rPr>
              <a:t>Thursday, November 14 at 8:30 p.m. ET</a:t>
            </a:r>
          </a:p>
          <a:p>
            <a:pPr marL="0" indent="0" algn="ctr">
              <a:lnSpc>
                <a:spcPct val="114000"/>
              </a:lnSpc>
              <a:spcBef>
                <a:spcPts val="0"/>
              </a:spcBef>
              <a:buNone/>
            </a:pPr>
            <a:r>
              <a:rPr lang="en-US" sz="2600" dirty="0">
                <a:solidFill>
                  <a:srgbClr val="141827"/>
                </a:solidFill>
                <a:latin typeface="Open Sans"/>
                <a:ea typeface="Open Sans"/>
                <a:cs typeface="Open Sans"/>
              </a:rPr>
              <a:t>Learn more and </a:t>
            </a:r>
            <a:r>
              <a:rPr lang="en-US" sz="2600" dirty="0">
                <a:solidFill>
                  <a:srgbClr val="141827"/>
                </a:solidFill>
                <a:latin typeface="Open Sans"/>
                <a:ea typeface="Open Sans"/>
                <a:cs typeface="Open Sans"/>
                <a:hlinkClick r:id="rId2"/>
              </a:rPr>
              <a:t>register here.</a:t>
            </a:r>
            <a:endParaRPr lang="en-US" sz="2600" dirty="0">
              <a:latin typeface="Open Sans"/>
              <a:ea typeface="Open Sans"/>
              <a:cs typeface="Open Sans"/>
            </a:endParaRPr>
          </a:p>
        </p:txBody>
      </p:sp>
      <p:sp>
        <p:nvSpPr>
          <p:cNvPr id="4" name="Slide Number Placeholder 3">
            <a:extLst>
              <a:ext uri="{FF2B5EF4-FFF2-40B4-BE49-F238E27FC236}">
                <a16:creationId xmlns:a16="http://schemas.microsoft.com/office/drawing/2014/main" id="{6B037B49-3D1D-D10E-8D4C-93E842C5AC4F}"/>
              </a:ext>
            </a:extLst>
          </p:cNvPr>
          <p:cNvSpPr>
            <a:spLocks noGrp="1"/>
          </p:cNvSpPr>
          <p:nvPr>
            <p:ph type="sldNum" sz="quarter" idx="12"/>
          </p:nvPr>
        </p:nvSpPr>
        <p:spPr/>
        <p:txBody>
          <a:bodyPr/>
          <a:lstStyle/>
          <a:p>
            <a:fld id="{307E6868-079E-1649-B8D1-459B42CE4DE3}" type="slidenum">
              <a:rPr lang="en-US" smtClean="0"/>
              <a:pPr/>
              <a:t>23</a:t>
            </a:fld>
            <a:endParaRPr lang="en-US" dirty="0"/>
          </a:p>
        </p:txBody>
      </p:sp>
    </p:spTree>
    <p:extLst>
      <p:ext uri="{BB962C8B-B14F-4D97-AF65-F5344CB8AC3E}">
        <p14:creationId xmlns:p14="http://schemas.microsoft.com/office/powerpoint/2010/main" val="1544473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C422AF-DF7A-6937-F3DB-34FF88304A07}"/>
              </a:ext>
            </a:extLst>
          </p:cNvPr>
          <p:cNvSpPr>
            <a:spLocks noGrp="1"/>
          </p:cNvSpPr>
          <p:nvPr>
            <p:ph type="title"/>
          </p:nvPr>
        </p:nvSpPr>
        <p:spPr/>
        <p:txBody>
          <a:bodyPr>
            <a:noAutofit/>
          </a:bodyPr>
          <a:lstStyle/>
          <a:p>
            <a:r>
              <a:rPr lang="en-US" sz="3200" dirty="0"/>
              <a:t>Friends &amp; Family</a:t>
            </a:r>
            <a:br>
              <a:rPr lang="en-US" sz="3200" dirty="0"/>
            </a:br>
            <a:r>
              <a:rPr lang="en-US" sz="3200" dirty="0"/>
              <a:t>Fundraising Campaign</a:t>
            </a:r>
          </a:p>
        </p:txBody>
      </p:sp>
    </p:spTree>
    <p:extLst>
      <p:ext uri="{BB962C8B-B14F-4D97-AF65-F5344CB8AC3E}">
        <p14:creationId xmlns:p14="http://schemas.microsoft.com/office/powerpoint/2010/main" val="3438188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3ACAE-C430-20C3-0BF5-70A3D5D329B6}"/>
              </a:ext>
            </a:extLst>
          </p:cNvPr>
          <p:cNvSpPr>
            <a:spLocks noGrp="1"/>
          </p:cNvSpPr>
          <p:nvPr>
            <p:ph type="title"/>
          </p:nvPr>
        </p:nvSpPr>
        <p:spPr>
          <a:xfrm>
            <a:off x="628650" y="62279"/>
            <a:ext cx="7886700" cy="996121"/>
          </a:xfrm>
        </p:spPr>
        <p:txBody>
          <a:bodyPr>
            <a:no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kumimoji="0" lang="en-US" sz="2800" b="1" i="0" u="none" strike="noStrike" kern="1200" cap="none" spc="0" normalizeH="0" baseline="0" noProof="0" dirty="0">
                <a:ln>
                  <a:noFill/>
                </a:ln>
                <a:solidFill>
                  <a:srgbClr val="D50032"/>
                </a:solidFill>
                <a:effectLst/>
                <a:uLnTx/>
                <a:uFillTx/>
                <a:latin typeface="Open Sans"/>
                <a:ea typeface="Open Sans"/>
                <a:cs typeface="Calibri"/>
              </a:rPr>
              <a:t>Fall Friends and Family </a:t>
            </a:r>
            <a:br>
              <a:rPr kumimoji="0" lang="en-US" sz="2800" b="1" i="0" u="none" strike="noStrike" kern="1200" cap="none" spc="0" normalizeH="0" baseline="0" noProof="0" dirty="0">
                <a:ln>
                  <a:noFill/>
                </a:ln>
                <a:solidFill>
                  <a:srgbClr val="D50032"/>
                </a:solidFill>
                <a:effectLst/>
                <a:uLnTx/>
                <a:uFillTx/>
                <a:latin typeface="Open Sans"/>
                <a:ea typeface="Open Sans"/>
                <a:cs typeface="Calibri"/>
              </a:rPr>
            </a:br>
            <a:r>
              <a:rPr kumimoji="0" lang="en-US" sz="2800" b="1" i="0" u="none" strike="noStrike" kern="1200" cap="none" spc="0" normalizeH="0" baseline="0" noProof="0" dirty="0">
                <a:ln>
                  <a:noFill/>
                </a:ln>
                <a:solidFill>
                  <a:srgbClr val="D50032"/>
                </a:solidFill>
                <a:effectLst/>
                <a:uLnTx/>
                <a:uFillTx/>
                <a:latin typeface="Open Sans"/>
                <a:ea typeface="Open Sans"/>
                <a:cs typeface="Calibri"/>
              </a:rPr>
              <a:t>fundraising campaign</a:t>
            </a:r>
            <a:endParaRPr lang="en-US" sz="2800" dirty="0">
              <a:solidFill>
                <a:prstClr val="black"/>
              </a:solidFill>
              <a:latin typeface="Open Sans"/>
              <a:ea typeface="Open Sans"/>
              <a:cs typeface="Calibri"/>
            </a:endParaRPr>
          </a:p>
        </p:txBody>
      </p:sp>
      <p:sp>
        <p:nvSpPr>
          <p:cNvPr id="3" name="Content Placeholder 2">
            <a:extLst>
              <a:ext uri="{FF2B5EF4-FFF2-40B4-BE49-F238E27FC236}">
                <a16:creationId xmlns:a16="http://schemas.microsoft.com/office/drawing/2014/main" id="{FB793E3A-78D4-E8EC-DE4B-B117EC30F013}"/>
              </a:ext>
            </a:extLst>
          </p:cNvPr>
          <p:cNvSpPr>
            <a:spLocks noGrp="1"/>
          </p:cNvSpPr>
          <p:nvPr>
            <p:ph idx="1"/>
          </p:nvPr>
        </p:nvSpPr>
        <p:spPr>
          <a:xfrm>
            <a:off x="396000" y="1058400"/>
            <a:ext cx="8467200" cy="3810488"/>
          </a:xfrm>
        </p:spPr>
        <p:txBody>
          <a:bodyPr vert="horz" lIns="91440" tIns="45720" rIns="91440" bIns="45720" rtlCol="0" anchor="t">
            <a:norm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indent="0" algn="ctr">
              <a:lnSpc>
                <a:spcPct val="124000"/>
              </a:lnSpc>
              <a:spcBef>
                <a:spcPts val="0"/>
              </a:spcBef>
              <a:buNone/>
            </a:pPr>
            <a:r>
              <a:rPr kumimoji="0" lang="en-US" sz="1800" b="1" i="0" u="none" strike="noStrike" kern="1200" cap="none" spc="0" normalizeH="0" baseline="0" noProof="0" dirty="0">
                <a:ln>
                  <a:noFill/>
                </a:ln>
                <a:solidFill>
                  <a:prstClr val="black"/>
                </a:solidFill>
                <a:effectLst/>
                <a:uLnTx/>
                <a:uFillTx/>
                <a:latin typeface="Open Sans"/>
                <a:ea typeface="Open Sans"/>
                <a:cs typeface="Calibri"/>
              </a:rPr>
              <a:t>Visit </a:t>
            </a:r>
            <a:r>
              <a:rPr lang="en-US" sz="1800" b="1" dirty="0">
                <a:solidFill>
                  <a:prstClr val="black"/>
                </a:solidFill>
                <a:latin typeface="Open Sans"/>
                <a:ea typeface="Open Sans"/>
                <a:cs typeface="Calibri"/>
                <a:hlinkClick r:id="rId2"/>
              </a:rPr>
              <a:t>www.results.org/donate/fundraise</a:t>
            </a:r>
            <a:r>
              <a:rPr lang="en-US" sz="1800" b="1" dirty="0">
                <a:solidFill>
                  <a:prstClr val="black"/>
                </a:solidFill>
                <a:latin typeface="Open Sans"/>
                <a:ea typeface="Open Sans"/>
                <a:cs typeface="Calibri"/>
              </a:rPr>
              <a:t> </a:t>
            </a:r>
          </a:p>
          <a:p>
            <a:pPr indent="0" algn="ctr">
              <a:lnSpc>
                <a:spcPct val="124000"/>
              </a:lnSpc>
              <a:spcBef>
                <a:spcPts val="0"/>
              </a:spcBef>
              <a:spcAft>
                <a:spcPts val="1200"/>
              </a:spcAft>
              <a:buNone/>
            </a:pPr>
            <a:r>
              <a:rPr kumimoji="0" lang="en-US" sz="1800" b="1" i="0" u="none" strike="noStrike" kern="1200" cap="none" spc="0" normalizeH="0" baseline="0" noProof="0" dirty="0">
                <a:ln>
                  <a:noFill/>
                </a:ln>
                <a:solidFill>
                  <a:prstClr val="black"/>
                </a:solidFill>
                <a:effectLst/>
                <a:uLnTx/>
                <a:uFillTx/>
                <a:latin typeface="Open Sans"/>
                <a:ea typeface="Open Sans"/>
                <a:cs typeface="Calibri"/>
              </a:rPr>
              <a:t>to access our fundraising guide and build your </a:t>
            </a:r>
            <a:r>
              <a:rPr lang="en-US" sz="1800" b="1" dirty="0">
                <a:solidFill>
                  <a:prstClr val="black"/>
                </a:solidFill>
                <a:latin typeface="Open Sans"/>
                <a:ea typeface="Open Sans"/>
                <a:cs typeface="Calibri"/>
              </a:rPr>
              <a:t>own fundraising</a:t>
            </a:r>
            <a:r>
              <a:rPr kumimoji="0" lang="en-US" sz="1800" b="1" i="0" u="none" strike="noStrike" kern="1200" cap="none" spc="0" normalizeH="0" baseline="0" noProof="0" dirty="0">
                <a:ln>
                  <a:noFill/>
                </a:ln>
                <a:solidFill>
                  <a:prstClr val="black"/>
                </a:solidFill>
                <a:effectLst/>
                <a:uLnTx/>
                <a:uFillTx/>
                <a:latin typeface="Open Sans"/>
                <a:ea typeface="Open Sans"/>
                <a:cs typeface="Calibri"/>
              </a:rPr>
              <a:t> page</a:t>
            </a:r>
            <a:endParaRPr lang="en-US" sz="1800" b="1" dirty="0">
              <a:solidFill>
                <a:prstClr val="black"/>
              </a:solidFill>
              <a:ea typeface="Open Sans"/>
              <a:cs typeface="Open Sans"/>
            </a:endParaRPr>
          </a:p>
          <a:p>
            <a:pPr indent="0">
              <a:lnSpc>
                <a:spcPct val="124000"/>
              </a:lnSpc>
              <a:spcBef>
                <a:spcPts val="0"/>
              </a:spcBef>
              <a:spcAft>
                <a:spcPts val="600"/>
              </a:spcAft>
              <a:buNone/>
            </a:pPr>
            <a:r>
              <a:rPr lang="en-US" sz="1800" dirty="0">
                <a:ea typeface="Open Sans"/>
                <a:cs typeface="Open Sans"/>
              </a:rPr>
              <a:t>Questions to ask yourself: </a:t>
            </a:r>
          </a:p>
          <a:p>
            <a:pPr indent="-342265">
              <a:lnSpc>
                <a:spcPct val="124000"/>
              </a:lnSpc>
              <a:spcBef>
                <a:spcPts val="0"/>
              </a:spcBef>
              <a:spcAft>
                <a:spcPts val="600"/>
              </a:spcAft>
            </a:pPr>
            <a:r>
              <a:rPr lang="en-US" sz="1800" dirty="0"/>
              <a:t>Are you or your group able to hold a fundraiser this fall? </a:t>
            </a:r>
            <a:endParaRPr lang="en-US" sz="1800" dirty="0">
              <a:ea typeface="Open Sans"/>
              <a:cs typeface="Open Sans"/>
            </a:endParaRPr>
          </a:p>
          <a:p>
            <a:pPr indent="-342265">
              <a:lnSpc>
                <a:spcPct val="124000"/>
              </a:lnSpc>
              <a:spcBef>
                <a:spcPts val="0"/>
              </a:spcBef>
              <a:spcAft>
                <a:spcPts val="600"/>
              </a:spcAft>
            </a:pPr>
            <a:r>
              <a:rPr lang="en-US" sz="1800" dirty="0"/>
              <a:t>What is your goal, e.g., number of donations, amount raised, etc.</a:t>
            </a:r>
            <a:endParaRPr lang="en-US" sz="1800" dirty="0">
              <a:ea typeface="Open Sans"/>
              <a:cs typeface="Open Sans"/>
            </a:endParaRPr>
          </a:p>
          <a:p>
            <a:pPr indent="-342265">
              <a:lnSpc>
                <a:spcPct val="124000"/>
              </a:lnSpc>
              <a:spcBef>
                <a:spcPts val="0"/>
              </a:spcBef>
              <a:spcAft>
                <a:spcPts val="600"/>
              </a:spcAft>
            </a:pPr>
            <a:r>
              <a:rPr lang="en-US" sz="1800" dirty="0"/>
              <a:t>Could you create a match or other incentive to inspire giving?</a:t>
            </a:r>
            <a:endParaRPr lang="en-US" sz="1800" dirty="0">
              <a:ea typeface="Open Sans"/>
              <a:cs typeface="Open Sans"/>
            </a:endParaRPr>
          </a:p>
          <a:p>
            <a:pPr indent="-342265">
              <a:lnSpc>
                <a:spcPct val="124000"/>
              </a:lnSpc>
              <a:spcBef>
                <a:spcPts val="0"/>
              </a:spcBef>
              <a:spcAft>
                <a:spcPts val="1200"/>
              </a:spcAft>
            </a:pPr>
            <a:r>
              <a:rPr lang="en-US" sz="1800" dirty="0"/>
              <a:t>How long would you like to hold your fundraiser?</a:t>
            </a:r>
            <a:endParaRPr lang="en-US" sz="1800" dirty="0">
              <a:ea typeface="Open Sans"/>
              <a:cs typeface="Open Sans"/>
            </a:endParaRPr>
          </a:p>
          <a:p>
            <a:pPr indent="0" algn="ctr">
              <a:lnSpc>
                <a:spcPct val="124000"/>
              </a:lnSpc>
              <a:spcBef>
                <a:spcPts val="0"/>
              </a:spcBef>
              <a:spcAft>
                <a:spcPts val="600"/>
              </a:spcAft>
              <a:buNone/>
            </a:pPr>
            <a:r>
              <a:rPr lang="en-US" sz="1800" b="1" dirty="0"/>
              <a:t>Do you need any fundraising support? Please reach out to the Development team at </a:t>
            </a:r>
            <a:r>
              <a:rPr lang="en-US" sz="1800" b="1" dirty="0">
                <a:hlinkClick r:id="rId3"/>
              </a:rPr>
              <a:t>development@results.org</a:t>
            </a:r>
            <a:r>
              <a:rPr lang="en-US" sz="1800" b="1" dirty="0"/>
              <a:t> </a:t>
            </a:r>
            <a:endParaRPr lang="en-US" sz="1800" b="1" dirty="0">
              <a:ea typeface="Open Sans"/>
              <a:cs typeface="Open Sans"/>
            </a:endParaRPr>
          </a:p>
        </p:txBody>
      </p:sp>
    </p:spTree>
    <p:extLst>
      <p:ext uri="{BB962C8B-B14F-4D97-AF65-F5344CB8AC3E}">
        <p14:creationId xmlns:p14="http://schemas.microsoft.com/office/powerpoint/2010/main" val="1724288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CF385E-2AC0-2B4A-ECD5-A03C710B4607}"/>
              </a:ext>
            </a:extLst>
          </p:cNvPr>
          <p:cNvSpPr>
            <a:spLocks noGrp="1"/>
          </p:cNvSpPr>
          <p:nvPr>
            <p:ph type="title"/>
          </p:nvPr>
        </p:nvSpPr>
        <p:spPr/>
        <p:txBody>
          <a:bodyPr/>
          <a:lstStyle/>
          <a:p>
            <a:r>
              <a:rPr lang="en-US" dirty="0"/>
              <a:t>Announcements</a:t>
            </a:r>
          </a:p>
        </p:txBody>
      </p:sp>
    </p:spTree>
    <p:extLst>
      <p:ext uri="{BB962C8B-B14F-4D97-AF65-F5344CB8AC3E}">
        <p14:creationId xmlns:p14="http://schemas.microsoft.com/office/powerpoint/2010/main" val="1898328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2F2FE-FF0D-B8DA-D04A-3C27AAC98637}"/>
              </a:ext>
            </a:extLst>
          </p:cNvPr>
          <p:cNvSpPr>
            <a:spLocks noGrp="1"/>
          </p:cNvSpPr>
          <p:nvPr>
            <p:ph type="title"/>
          </p:nvPr>
        </p:nvSpPr>
        <p:spPr>
          <a:xfrm>
            <a:off x="871254" y="162779"/>
            <a:ext cx="7401491" cy="857250"/>
          </a:xfrm>
        </p:spPr>
        <p:txBody>
          <a:bodyPr/>
          <a:lstStyle/>
          <a:p>
            <a:r>
              <a:rPr lang="en-US" dirty="0">
                <a:solidFill>
                  <a:srgbClr val="D50032"/>
                </a:solidFill>
              </a:rPr>
              <a:t>Thank you for joining us!</a:t>
            </a:r>
          </a:p>
        </p:txBody>
      </p:sp>
      <p:sp>
        <p:nvSpPr>
          <p:cNvPr id="3" name="Content Placeholder 2">
            <a:extLst>
              <a:ext uri="{FF2B5EF4-FFF2-40B4-BE49-F238E27FC236}">
                <a16:creationId xmlns:a16="http://schemas.microsoft.com/office/drawing/2014/main" id="{FFDFEF41-47D9-E0FA-9957-E7AFA30C6215}"/>
              </a:ext>
            </a:extLst>
          </p:cNvPr>
          <p:cNvSpPr>
            <a:spLocks noGrp="1"/>
          </p:cNvSpPr>
          <p:nvPr>
            <p:ph idx="1"/>
          </p:nvPr>
        </p:nvSpPr>
        <p:spPr>
          <a:xfrm>
            <a:off x="457199" y="1372791"/>
            <a:ext cx="8229600" cy="3394472"/>
          </a:xfrm>
        </p:spPr>
        <p:txBody>
          <a:bodyPr>
            <a:normAutofit/>
          </a:bodyPr>
          <a:lstStyle/>
          <a:p>
            <a:pPr marL="0" marR="0" lvl="0" indent="0" algn="ctr" defTabSz="457200" rtl="0" eaLnBrk="1" fontAlgn="auto" latinLnBrk="0" hangingPunct="1">
              <a:lnSpc>
                <a:spcPct val="114000"/>
              </a:lnSpc>
              <a:spcBef>
                <a:spcPts val="0"/>
              </a:spcBef>
              <a:spcAft>
                <a:spcPts val="0"/>
              </a:spcAft>
              <a:buClrTx/>
              <a:buSzTx/>
              <a:buFontTx/>
              <a:buNone/>
              <a:tabLst/>
              <a:defRPr/>
            </a:pPr>
            <a:r>
              <a:rPr kumimoji="0" lang="en-US" sz="3200" b="1" i="1"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Who is joining you in the room today?</a:t>
            </a:r>
          </a:p>
          <a:p>
            <a:pPr marL="0" marR="0" lvl="0" indent="0" algn="ctr" defTabSz="457200" rtl="0" eaLnBrk="1" fontAlgn="auto" latinLnBrk="0" hangingPunct="1">
              <a:lnSpc>
                <a:spcPct val="114000"/>
              </a:lnSpc>
              <a:spcBef>
                <a:spcPts val="0"/>
              </a:spcBef>
              <a:spcAft>
                <a:spcPts val="0"/>
              </a:spcAft>
              <a:buClrTx/>
              <a:buSzTx/>
              <a:buFontTx/>
              <a:buNone/>
              <a:tabLst/>
              <a:defRPr/>
            </a:pPr>
            <a:endParaRPr kumimoji="0" lang="en-US" sz="3200" b="0" i="1"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ctr" defTabSz="457200" rtl="0" eaLnBrk="1" fontAlgn="auto" latinLnBrk="0" hangingPunct="1">
              <a:lnSpc>
                <a:spcPct val="114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In the poll, please respond with the number of people in the room with you (including yourself).</a:t>
            </a:r>
          </a:p>
        </p:txBody>
      </p:sp>
      <p:sp>
        <p:nvSpPr>
          <p:cNvPr id="5" name="Slide Number Placeholder 4">
            <a:extLst>
              <a:ext uri="{FF2B5EF4-FFF2-40B4-BE49-F238E27FC236}">
                <a16:creationId xmlns:a16="http://schemas.microsoft.com/office/drawing/2014/main" id="{8171BF81-E875-4938-C500-E04239D64901}"/>
              </a:ext>
            </a:extLst>
          </p:cNvPr>
          <p:cNvSpPr>
            <a:spLocks noGrp="1"/>
          </p:cNvSpPr>
          <p:nvPr>
            <p:ph type="sldNum" sz="quarter" idx="12"/>
          </p:nvPr>
        </p:nvSpPr>
        <p:spPr/>
        <p:txBody>
          <a:bodyPr/>
          <a:lstStyle/>
          <a:p>
            <a:fld id="{307E6868-079E-1649-B8D1-459B42CE4DE3}" type="slidenum">
              <a:rPr lang="en-US" smtClean="0"/>
              <a:t>27</a:t>
            </a:fld>
            <a:endParaRPr lang="en-US" dirty="0"/>
          </a:p>
        </p:txBody>
      </p:sp>
    </p:spTree>
    <p:extLst>
      <p:ext uri="{BB962C8B-B14F-4D97-AF65-F5344CB8AC3E}">
        <p14:creationId xmlns:p14="http://schemas.microsoft.com/office/powerpoint/2010/main" val="2883528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AA598-F09C-DF73-CA2B-9DAB7AB77A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A76DB6-6D3E-20E0-A192-CB490E872AF4}"/>
              </a:ext>
            </a:extLst>
          </p:cNvPr>
          <p:cNvSpPr>
            <a:spLocks noGrp="1"/>
          </p:cNvSpPr>
          <p:nvPr>
            <p:ph type="title"/>
          </p:nvPr>
        </p:nvSpPr>
        <p:spPr>
          <a:xfrm>
            <a:off x="871254" y="102393"/>
            <a:ext cx="7401491" cy="653607"/>
          </a:xfrm>
        </p:spPr>
        <p:txBody>
          <a:bodyPr>
            <a:normAutofit fontScale="90000"/>
          </a:bodyPr>
          <a:lstStyle/>
          <a:p>
            <a:br>
              <a:rPr lang="en-US" dirty="0">
                <a:latin typeface="Open Sans"/>
                <a:ea typeface="Open Sans"/>
                <a:cs typeface="Open Sans"/>
              </a:rPr>
            </a:br>
            <a:r>
              <a:rPr lang="en-US" sz="3100" dirty="0">
                <a:solidFill>
                  <a:srgbClr val="D50032"/>
                </a:solidFill>
                <a:latin typeface="Open Sans"/>
                <a:ea typeface="Open Sans"/>
                <a:cs typeface="Open Sans"/>
              </a:rPr>
              <a:t>Building Resiliency </a:t>
            </a:r>
            <a:endParaRPr lang="en-US" dirty="0">
              <a:solidFill>
                <a:srgbClr val="D50032"/>
              </a:solidFill>
              <a:latin typeface="Open Sans"/>
              <a:ea typeface="Open Sans"/>
              <a:cs typeface="Open Sans"/>
            </a:endParaRPr>
          </a:p>
        </p:txBody>
      </p:sp>
      <p:sp>
        <p:nvSpPr>
          <p:cNvPr id="3" name="Content Placeholder 2">
            <a:extLst>
              <a:ext uri="{FF2B5EF4-FFF2-40B4-BE49-F238E27FC236}">
                <a16:creationId xmlns:a16="http://schemas.microsoft.com/office/drawing/2014/main" id="{8776F125-5F2E-E5F8-1A19-BA59EBB6B3CB}"/>
              </a:ext>
            </a:extLst>
          </p:cNvPr>
          <p:cNvSpPr>
            <a:spLocks noGrp="1"/>
          </p:cNvSpPr>
          <p:nvPr>
            <p:ph idx="1"/>
          </p:nvPr>
        </p:nvSpPr>
        <p:spPr>
          <a:xfrm>
            <a:off x="201599" y="1064395"/>
            <a:ext cx="8740800" cy="3394472"/>
          </a:xfrm>
        </p:spPr>
        <p:txBody>
          <a:bodyPr vert="horz" lIns="91440" tIns="45720" rIns="91440" bIns="45720" rtlCol="0" anchor="t">
            <a:noAutofit/>
          </a:bodyPr>
          <a:lstStyle/>
          <a:p>
            <a:pPr marL="0" indent="0" algn="ctr">
              <a:lnSpc>
                <a:spcPct val="113999"/>
              </a:lnSpc>
              <a:spcBef>
                <a:spcPts val="0"/>
              </a:spcBef>
              <a:spcAft>
                <a:spcPts val="1200"/>
              </a:spcAft>
              <a:buNone/>
            </a:pPr>
            <a:endParaRPr lang="en-US" sz="2000" b="1" dirty="0">
              <a:solidFill>
                <a:srgbClr val="000000"/>
              </a:solidFill>
              <a:latin typeface="Open Sans"/>
              <a:ea typeface="Open Sans"/>
              <a:cs typeface="Calibri"/>
            </a:endParaRPr>
          </a:p>
          <a:p>
            <a:pPr marL="0" indent="0" algn="ctr">
              <a:lnSpc>
                <a:spcPct val="113999"/>
              </a:lnSpc>
              <a:spcBef>
                <a:spcPts val="0"/>
              </a:spcBef>
              <a:spcAft>
                <a:spcPts val="1200"/>
              </a:spcAft>
              <a:buNone/>
            </a:pPr>
            <a:r>
              <a:rPr lang="en-US" b="1" i="1" dirty="0">
                <a:solidFill>
                  <a:srgbClr val="000000"/>
                </a:solidFill>
                <a:latin typeface="Open Sans"/>
                <a:ea typeface="Open Sans"/>
                <a:cs typeface="Calibri"/>
              </a:rPr>
              <a:t>As the election winds down, take time to recharge as a volunteer advocate with these</a:t>
            </a:r>
            <a:endParaRPr lang="en-US" b="1" i="1" dirty="0">
              <a:solidFill>
                <a:srgbClr val="000000"/>
              </a:solidFill>
              <a:cs typeface="Calibri"/>
            </a:endParaRPr>
          </a:p>
          <a:p>
            <a:pPr marL="0" indent="0" algn="ctr">
              <a:lnSpc>
                <a:spcPct val="113999"/>
              </a:lnSpc>
              <a:spcBef>
                <a:spcPts val="0"/>
              </a:spcBef>
              <a:spcAft>
                <a:spcPts val="1200"/>
              </a:spcAft>
              <a:buNone/>
            </a:pPr>
            <a:r>
              <a:rPr lang="en-US" b="1" i="1" dirty="0">
                <a:solidFill>
                  <a:srgbClr val="000000"/>
                </a:solidFill>
                <a:latin typeface="Open Sans"/>
                <a:ea typeface="Open Sans"/>
                <a:cs typeface="Calibri"/>
                <a:hlinkClick r:id="rId2"/>
              </a:rPr>
              <a:t>resources to practice self-care and self-compassion</a:t>
            </a:r>
            <a:r>
              <a:rPr lang="en-US" b="1" i="1" dirty="0">
                <a:solidFill>
                  <a:srgbClr val="000000"/>
                </a:solidFill>
                <a:latin typeface="Open Sans"/>
                <a:ea typeface="Open Sans"/>
                <a:cs typeface="Calibri"/>
              </a:rPr>
              <a:t>. </a:t>
            </a:r>
            <a:endParaRPr lang="en-US" i="1" dirty="0">
              <a:solidFill>
                <a:srgbClr val="141827"/>
              </a:solidFill>
              <a:latin typeface="Open Sans"/>
              <a:ea typeface="Open Sans"/>
              <a:cs typeface="Open Sans"/>
            </a:endParaRPr>
          </a:p>
        </p:txBody>
      </p:sp>
      <p:sp>
        <p:nvSpPr>
          <p:cNvPr id="4" name="Slide Number Placeholder 3">
            <a:extLst>
              <a:ext uri="{FF2B5EF4-FFF2-40B4-BE49-F238E27FC236}">
                <a16:creationId xmlns:a16="http://schemas.microsoft.com/office/drawing/2014/main" id="{1FB2CDFD-E113-329E-4EAB-576FC6BA7242}"/>
              </a:ext>
            </a:extLst>
          </p:cNvPr>
          <p:cNvSpPr>
            <a:spLocks noGrp="1"/>
          </p:cNvSpPr>
          <p:nvPr>
            <p:ph type="sldNum" sz="quarter" idx="12"/>
          </p:nvPr>
        </p:nvSpPr>
        <p:spPr/>
        <p:txBody>
          <a:bodyPr/>
          <a:lstStyle/>
          <a:p>
            <a:fld id="{307E6868-079E-1649-B8D1-459B42CE4DE3}" type="slidenum">
              <a:rPr lang="en-US" smtClean="0"/>
              <a:t>28</a:t>
            </a:fld>
            <a:endParaRPr lang="en-US" dirty="0"/>
          </a:p>
        </p:txBody>
      </p:sp>
    </p:spTree>
    <p:extLst>
      <p:ext uri="{BB962C8B-B14F-4D97-AF65-F5344CB8AC3E}">
        <p14:creationId xmlns:p14="http://schemas.microsoft.com/office/powerpoint/2010/main" val="2475662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AA598-F09C-DF73-CA2B-9DAB7AB77A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A76DB6-6D3E-20E0-A192-CB490E872AF4}"/>
              </a:ext>
            </a:extLst>
          </p:cNvPr>
          <p:cNvSpPr>
            <a:spLocks noGrp="1"/>
          </p:cNvSpPr>
          <p:nvPr>
            <p:ph type="title"/>
          </p:nvPr>
        </p:nvSpPr>
        <p:spPr>
          <a:xfrm>
            <a:off x="871253" y="127429"/>
            <a:ext cx="7401491" cy="653607"/>
          </a:xfrm>
        </p:spPr>
        <p:txBody>
          <a:bodyPr>
            <a:normAutofit fontScale="90000"/>
          </a:bodyPr>
          <a:lstStyle/>
          <a:p>
            <a:br>
              <a:rPr lang="en-US" dirty="0">
                <a:solidFill>
                  <a:srgbClr val="D50032"/>
                </a:solidFill>
                <a:latin typeface="Open Sans"/>
                <a:ea typeface="Open Sans"/>
                <a:cs typeface="Open Sans"/>
              </a:rPr>
            </a:br>
            <a:r>
              <a:rPr lang="en-US" sz="3100" dirty="0">
                <a:solidFill>
                  <a:srgbClr val="D50032"/>
                </a:solidFill>
                <a:latin typeface="Open Sans"/>
                <a:ea typeface="Open Sans"/>
                <a:cs typeface="Open Sans"/>
              </a:rPr>
              <a:t>Motivational Interviewing </a:t>
            </a:r>
            <a:br>
              <a:rPr lang="en-US" sz="3100" dirty="0">
                <a:solidFill>
                  <a:srgbClr val="D50032"/>
                </a:solidFill>
                <a:latin typeface="Open Sans"/>
                <a:ea typeface="Open Sans"/>
                <a:cs typeface="Open Sans"/>
              </a:rPr>
            </a:br>
            <a:r>
              <a:rPr lang="en-US" sz="3100" dirty="0">
                <a:solidFill>
                  <a:srgbClr val="D50032"/>
                </a:solidFill>
                <a:latin typeface="Open Sans"/>
                <a:ea typeface="Open Sans"/>
                <a:cs typeface="Open Sans"/>
              </a:rPr>
              <a:t>series continues</a:t>
            </a:r>
            <a:endParaRPr lang="en-US" dirty="0">
              <a:solidFill>
                <a:srgbClr val="D50032"/>
              </a:solidFill>
              <a:latin typeface="Open Sans"/>
              <a:ea typeface="Open Sans"/>
              <a:cs typeface="Open Sans"/>
            </a:endParaRPr>
          </a:p>
        </p:txBody>
      </p:sp>
      <p:sp>
        <p:nvSpPr>
          <p:cNvPr id="3" name="Content Placeholder 2">
            <a:extLst>
              <a:ext uri="{FF2B5EF4-FFF2-40B4-BE49-F238E27FC236}">
                <a16:creationId xmlns:a16="http://schemas.microsoft.com/office/drawing/2014/main" id="{8776F125-5F2E-E5F8-1A19-BA59EBB6B3CB}"/>
              </a:ext>
            </a:extLst>
          </p:cNvPr>
          <p:cNvSpPr>
            <a:spLocks noGrp="1"/>
          </p:cNvSpPr>
          <p:nvPr>
            <p:ph idx="1"/>
          </p:nvPr>
        </p:nvSpPr>
        <p:spPr>
          <a:xfrm>
            <a:off x="201599" y="1294795"/>
            <a:ext cx="8740800" cy="3394472"/>
          </a:xfrm>
        </p:spPr>
        <p:txBody>
          <a:bodyPr vert="horz" lIns="91440" tIns="45720" rIns="91440" bIns="45720" rtlCol="0" anchor="t">
            <a:noAutofit/>
          </a:bodyPr>
          <a:lstStyle/>
          <a:p>
            <a:pPr marL="0" indent="0" algn="ctr">
              <a:lnSpc>
                <a:spcPct val="113999"/>
              </a:lnSpc>
              <a:spcBef>
                <a:spcPts val="0"/>
              </a:spcBef>
              <a:spcAft>
                <a:spcPts val="1200"/>
              </a:spcAft>
              <a:buNone/>
            </a:pPr>
            <a:r>
              <a:rPr lang="en-US" sz="2000" b="1" dirty="0">
                <a:solidFill>
                  <a:srgbClr val="000000"/>
                </a:solidFill>
                <a:latin typeface="Open Sans"/>
                <a:ea typeface="Open Sans"/>
                <a:cs typeface="Calibri"/>
              </a:rPr>
              <a:t>Wednesday, November 6, 8:00-9:00 p.m. ET</a:t>
            </a:r>
            <a:endParaRPr lang="en-US" sz="1800" b="1" dirty="0">
              <a:solidFill>
                <a:srgbClr val="000000"/>
              </a:solidFill>
              <a:latin typeface="Open Sans"/>
              <a:ea typeface="Open Sans"/>
              <a:cs typeface="Calibri"/>
            </a:endParaRPr>
          </a:p>
          <a:p>
            <a:pPr marL="0" indent="0">
              <a:lnSpc>
                <a:spcPct val="114000"/>
              </a:lnSpc>
              <a:spcBef>
                <a:spcPts val="0"/>
              </a:spcBef>
              <a:spcAft>
                <a:spcPts val="1200"/>
              </a:spcAft>
              <a:buNone/>
            </a:pPr>
            <a:r>
              <a:rPr lang="en-US" sz="2000" dirty="0">
                <a:solidFill>
                  <a:srgbClr val="141827"/>
                </a:solidFill>
                <a:latin typeface="Open Sans"/>
                <a:ea typeface="Open Sans"/>
                <a:cs typeface="Open Sans"/>
              </a:rPr>
              <a:t>Want to build bridges with lawmakers? Want to effectively talk to people who disagree with you? This is the series for you!</a:t>
            </a:r>
          </a:p>
          <a:p>
            <a:pPr marL="0" indent="0">
              <a:lnSpc>
                <a:spcPct val="114000"/>
              </a:lnSpc>
              <a:spcBef>
                <a:spcPts val="0"/>
              </a:spcBef>
              <a:spcAft>
                <a:spcPts val="600"/>
              </a:spcAft>
              <a:buNone/>
            </a:pPr>
            <a:r>
              <a:rPr lang="en-US" sz="2000" dirty="0">
                <a:solidFill>
                  <a:srgbClr val="141827"/>
                </a:solidFill>
                <a:latin typeface="Open Sans"/>
                <a:ea typeface="Open Sans"/>
                <a:cs typeface="Open Sans"/>
              </a:rPr>
              <a:t>We are thrilled to welcome back Dr. Dave Christian, Ph.D., P.C., who has trained in Motivational Interviewing (MI) for years. In six monthly sessions, you will gain skills using MI for effective dialogue with lawmakers you struggle to move into action. We're join us for this third session!</a:t>
            </a:r>
          </a:p>
          <a:p>
            <a:pPr algn="ctr">
              <a:buNone/>
            </a:pPr>
            <a:r>
              <a:rPr lang="en-US" sz="2000" dirty="0">
                <a:solidFill>
                  <a:srgbClr val="141827"/>
                </a:solidFill>
                <a:latin typeface="Open Sans"/>
                <a:ea typeface="Open Sans"/>
                <a:cs typeface="Open Sans"/>
              </a:rPr>
              <a:t> </a:t>
            </a:r>
            <a:r>
              <a:rPr lang="en-US" sz="2400" dirty="0">
                <a:solidFill>
                  <a:srgbClr val="D50032"/>
                </a:solidFill>
                <a:latin typeface="Open Sans"/>
                <a:ea typeface="Open Sans"/>
                <a:cs typeface="Open Sans"/>
                <a:hlinkClick r:id="rId2"/>
              </a:rPr>
              <a:t>Register today!</a:t>
            </a:r>
            <a:r>
              <a:rPr lang="en-US" sz="2400" dirty="0">
                <a:solidFill>
                  <a:srgbClr val="141827"/>
                </a:solidFill>
                <a:latin typeface="Open Sans"/>
                <a:ea typeface="Open Sans"/>
                <a:cs typeface="Open Sans"/>
              </a:rPr>
              <a:t>  </a:t>
            </a:r>
            <a:endParaRPr lang="en-US" sz="2400" dirty="0"/>
          </a:p>
          <a:p>
            <a:pPr marL="0" indent="0" algn="ctr">
              <a:lnSpc>
                <a:spcPct val="112999"/>
              </a:lnSpc>
              <a:spcBef>
                <a:spcPts val="0"/>
              </a:spcBef>
              <a:buNone/>
            </a:pPr>
            <a:endParaRPr lang="en-US" sz="2000" dirty="0">
              <a:solidFill>
                <a:srgbClr val="141827"/>
              </a:solidFill>
            </a:endParaRPr>
          </a:p>
        </p:txBody>
      </p:sp>
      <p:sp>
        <p:nvSpPr>
          <p:cNvPr id="4" name="Slide Number Placeholder 3">
            <a:extLst>
              <a:ext uri="{FF2B5EF4-FFF2-40B4-BE49-F238E27FC236}">
                <a16:creationId xmlns:a16="http://schemas.microsoft.com/office/drawing/2014/main" id="{1FB2CDFD-E113-329E-4EAB-576FC6BA7242}"/>
              </a:ext>
            </a:extLst>
          </p:cNvPr>
          <p:cNvSpPr>
            <a:spLocks noGrp="1"/>
          </p:cNvSpPr>
          <p:nvPr>
            <p:ph type="sldNum" sz="quarter" idx="12"/>
          </p:nvPr>
        </p:nvSpPr>
        <p:spPr/>
        <p:txBody>
          <a:bodyPr/>
          <a:lstStyle/>
          <a:p>
            <a:fld id="{307E6868-079E-1649-B8D1-459B42CE4DE3}" type="slidenum">
              <a:rPr lang="en-US" smtClean="0"/>
              <a:t>29</a:t>
            </a:fld>
            <a:endParaRPr lang="en-US" dirty="0"/>
          </a:p>
        </p:txBody>
      </p:sp>
    </p:spTree>
    <p:extLst>
      <p:ext uri="{BB962C8B-B14F-4D97-AF65-F5344CB8AC3E}">
        <p14:creationId xmlns:p14="http://schemas.microsoft.com/office/powerpoint/2010/main" val="258744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176A816-C1A6-1DE7-AF6B-5981150992C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214809" y="1324785"/>
            <a:ext cx="2783926" cy="2778767"/>
          </a:xfrm>
          <a:prstGeom prst="rect">
            <a:avLst/>
          </a:prstGeom>
        </p:spPr>
      </p:pic>
      <p:sp>
        <p:nvSpPr>
          <p:cNvPr id="7" name="Content Placeholder 6">
            <a:extLst>
              <a:ext uri="{FF2B5EF4-FFF2-40B4-BE49-F238E27FC236}">
                <a16:creationId xmlns:a16="http://schemas.microsoft.com/office/drawing/2014/main" id="{B04238A8-2EF8-A78B-B5FC-883FCB384ABB}"/>
              </a:ext>
            </a:extLst>
          </p:cNvPr>
          <p:cNvSpPr>
            <a:spLocks noGrp="1"/>
          </p:cNvSpPr>
          <p:nvPr>
            <p:ph sz="half" idx="2"/>
          </p:nvPr>
        </p:nvSpPr>
        <p:spPr>
          <a:xfrm>
            <a:off x="4077791" y="1949605"/>
            <a:ext cx="4038600" cy="1828801"/>
          </a:xfrm>
        </p:spPr>
        <p:txBody>
          <a:bodyPr vert="horz" lIns="91440" tIns="45720" rIns="91440" bIns="45720" rtlCol="0" anchor="t">
            <a:normAutofit/>
          </a:bodyPr>
          <a:lstStyle/>
          <a:p>
            <a:pPr marL="0" indent="0">
              <a:buNone/>
            </a:pPr>
            <a:r>
              <a:rPr lang="en-US" b="1" dirty="0">
                <a:latin typeface="Open Sans"/>
                <a:ea typeface="Open Sans"/>
                <a:cs typeface="Open Sans"/>
              </a:rPr>
              <a:t>Joanne Carter</a:t>
            </a:r>
            <a:br>
              <a:rPr lang="en-US" sz="2800" b="1" dirty="0">
                <a:latin typeface="Open Sans"/>
              </a:rPr>
            </a:br>
            <a:r>
              <a:rPr lang="en-US" dirty="0">
                <a:latin typeface="Open Sans"/>
                <a:ea typeface="Open Sans"/>
                <a:cs typeface="Open Sans"/>
              </a:rPr>
              <a:t>Executive Director</a:t>
            </a:r>
            <a:endParaRPr lang="en-US" dirty="0"/>
          </a:p>
        </p:txBody>
      </p:sp>
      <p:sp>
        <p:nvSpPr>
          <p:cNvPr id="4" name="Title 3">
            <a:extLst>
              <a:ext uri="{FF2B5EF4-FFF2-40B4-BE49-F238E27FC236}">
                <a16:creationId xmlns:a16="http://schemas.microsoft.com/office/drawing/2014/main" id="{485EE60A-1951-7843-3A48-20CF127CCD13}"/>
              </a:ext>
            </a:extLst>
          </p:cNvPr>
          <p:cNvSpPr>
            <a:spLocks noGrp="1"/>
          </p:cNvSpPr>
          <p:nvPr>
            <p:ph type="title"/>
          </p:nvPr>
        </p:nvSpPr>
        <p:spPr>
          <a:xfrm>
            <a:off x="871254" y="103498"/>
            <a:ext cx="7401491" cy="857250"/>
          </a:xfrm>
        </p:spPr>
        <p:txBody>
          <a:bodyPr/>
          <a:lstStyle/>
          <a:p>
            <a:r>
              <a:rPr lang="en-US" dirty="0">
                <a:solidFill>
                  <a:srgbClr val="D50032"/>
                </a:solidFill>
              </a:rPr>
              <a:t>Welcome!</a:t>
            </a:r>
          </a:p>
        </p:txBody>
      </p:sp>
      <p:sp>
        <p:nvSpPr>
          <p:cNvPr id="9" name="Slide Number Placeholder 8">
            <a:extLst>
              <a:ext uri="{FF2B5EF4-FFF2-40B4-BE49-F238E27FC236}">
                <a16:creationId xmlns:a16="http://schemas.microsoft.com/office/drawing/2014/main" id="{38638540-9C76-AD5E-2F33-3CD9F9159374}"/>
              </a:ext>
            </a:extLst>
          </p:cNvPr>
          <p:cNvSpPr>
            <a:spLocks noGrp="1"/>
          </p:cNvSpPr>
          <p:nvPr>
            <p:ph type="sldNum" sz="quarter" idx="12"/>
          </p:nvPr>
        </p:nvSpPr>
        <p:spPr/>
        <p:txBody>
          <a:bodyPr/>
          <a:lstStyle/>
          <a:p>
            <a:fld id="{307E6868-079E-1649-B8D1-459B42CE4DE3}" type="slidenum">
              <a:rPr lang="en-US" smtClean="0"/>
              <a:t>3</a:t>
            </a:fld>
            <a:endParaRPr lang="en-US" dirty="0"/>
          </a:p>
        </p:txBody>
      </p:sp>
    </p:spTree>
    <p:extLst>
      <p:ext uri="{BB962C8B-B14F-4D97-AF65-F5344CB8AC3E}">
        <p14:creationId xmlns:p14="http://schemas.microsoft.com/office/powerpoint/2010/main" val="36023498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AA598-F09C-DF73-CA2B-9DAB7AB77A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A76DB6-6D3E-20E0-A192-CB490E872AF4}"/>
              </a:ext>
            </a:extLst>
          </p:cNvPr>
          <p:cNvSpPr>
            <a:spLocks noGrp="1"/>
          </p:cNvSpPr>
          <p:nvPr>
            <p:ph type="title"/>
          </p:nvPr>
        </p:nvSpPr>
        <p:spPr>
          <a:xfrm>
            <a:off x="966504" y="-184"/>
            <a:ext cx="7401491" cy="653607"/>
          </a:xfrm>
        </p:spPr>
        <p:txBody>
          <a:bodyPr>
            <a:normAutofit fontScale="90000"/>
          </a:bodyPr>
          <a:lstStyle/>
          <a:p>
            <a:br>
              <a:rPr lang="en-US" dirty="0">
                <a:latin typeface="Open Sans"/>
                <a:ea typeface="Open Sans"/>
                <a:cs typeface="Open Sans"/>
              </a:rPr>
            </a:br>
            <a:r>
              <a:rPr lang="en-US" dirty="0">
                <a:solidFill>
                  <a:srgbClr val="D50032"/>
                </a:solidFill>
                <a:latin typeface="Open Sans"/>
                <a:ea typeface="Open Sans"/>
                <a:cs typeface="Open Sans"/>
              </a:rPr>
              <a:t>Grassroots Leadership Awards </a:t>
            </a:r>
          </a:p>
        </p:txBody>
      </p:sp>
      <p:sp>
        <p:nvSpPr>
          <p:cNvPr id="3" name="Content Placeholder 2">
            <a:extLst>
              <a:ext uri="{FF2B5EF4-FFF2-40B4-BE49-F238E27FC236}">
                <a16:creationId xmlns:a16="http://schemas.microsoft.com/office/drawing/2014/main" id="{8776F125-5F2E-E5F8-1A19-BA59EBB6B3CB}"/>
              </a:ext>
            </a:extLst>
          </p:cNvPr>
          <p:cNvSpPr>
            <a:spLocks noGrp="1"/>
          </p:cNvSpPr>
          <p:nvPr>
            <p:ph idx="1"/>
          </p:nvPr>
        </p:nvSpPr>
        <p:spPr>
          <a:xfrm>
            <a:off x="201599" y="1294795"/>
            <a:ext cx="8740800" cy="3394472"/>
          </a:xfrm>
        </p:spPr>
        <p:txBody>
          <a:bodyPr vert="horz" lIns="91440" tIns="45720" rIns="91440" bIns="45720" rtlCol="0" anchor="t">
            <a:noAutofit/>
          </a:bodyPr>
          <a:lstStyle/>
          <a:p>
            <a:pPr marL="0" indent="0" algn="ctr">
              <a:lnSpc>
                <a:spcPct val="113999"/>
              </a:lnSpc>
              <a:spcBef>
                <a:spcPts val="0"/>
              </a:spcBef>
              <a:spcAft>
                <a:spcPts val="1200"/>
              </a:spcAft>
              <a:buNone/>
            </a:pPr>
            <a:r>
              <a:rPr lang="en-US" sz="2800" b="1" dirty="0">
                <a:solidFill>
                  <a:srgbClr val="D50032"/>
                </a:solidFill>
                <a:latin typeface="Open Sans"/>
                <a:ea typeface="Open Sans"/>
                <a:cs typeface="Open Sans"/>
                <a:hlinkClick r:id="rId2">
                  <a:extLst>
                    <a:ext uri="{A12FA001-AC4F-418D-AE19-62706E023703}">
                      <ahyp:hlinkClr xmlns:ahyp="http://schemas.microsoft.com/office/drawing/2018/hyperlinkcolor" val="tx"/>
                    </a:ext>
                  </a:extLst>
                </a:hlinkClick>
              </a:rPr>
              <a:t>Submit nominations</a:t>
            </a:r>
            <a:r>
              <a:rPr lang="en-US" sz="2800" b="1" dirty="0">
                <a:solidFill>
                  <a:srgbClr val="000000"/>
                </a:solidFill>
                <a:latin typeface="Open Sans"/>
                <a:ea typeface="Open Sans"/>
                <a:cs typeface="Open Sans"/>
              </a:rPr>
              <a:t> by Friday, November 8</a:t>
            </a:r>
            <a:endParaRPr lang="en-US" sz="2800" dirty="0">
              <a:solidFill>
                <a:srgbClr val="000000"/>
              </a:solidFill>
              <a:latin typeface="Open Sans"/>
              <a:ea typeface="Open Sans"/>
              <a:cs typeface="Open Sans"/>
            </a:endParaRPr>
          </a:p>
          <a:p>
            <a:pPr>
              <a:lnSpc>
                <a:spcPct val="113999"/>
              </a:lnSpc>
              <a:spcBef>
                <a:spcPts val="0"/>
              </a:spcBef>
              <a:spcAft>
                <a:spcPts val="1200"/>
              </a:spcAft>
            </a:pPr>
            <a:r>
              <a:rPr lang="en-US" sz="2000" b="1" dirty="0">
                <a:solidFill>
                  <a:srgbClr val="000000"/>
                </a:solidFill>
                <a:latin typeface="Open Sans"/>
                <a:ea typeface="Open Sans"/>
                <a:cs typeface="Open Sans"/>
              </a:rPr>
              <a:t>Bob Dickerson Leadership Award: </a:t>
            </a:r>
            <a:r>
              <a:rPr lang="en-US" sz="2000" dirty="0">
                <a:solidFill>
                  <a:srgbClr val="000000"/>
                </a:solidFill>
                <a:latin typeface="Open Sans"/>
                <a:ea typeface="Open Sans"/>
                <a:cs typeface="Open Sans"/>
              </a:rPr>
              <a:t>recognizes a grassroots volunteer who shows extraordinary leadership and commitment to the mission of RESULTS</a:t>
            </a:r>
            <a:endParaRPr lang="en-US" dirty="0">
              <a:solidFill>
                <a:srgbClr val="000000"/>
              </a:solidFill>
            </a:endParaRPr>
          </a:p>
          <a:p>
            <a:pPr>
              <a:lnSpc>
                <a:spcPct val="113999"/>
              </a:lnSpc>
              <a:spcBef>
                <a:spcPts val="0"/>
              </a:spcBef>
              <a:spcAft>
                <a:spcPts val="1200"/>
              </a:spcAft>
            </a:pPr>
            <a:r>
              <a:rPr lang="en-US" sz="2000" b="1" dirty="0">
                <a:solidFill>
                  <a:srgbClr val="000000"/>
                </a:solidFill>
                <a:latin typeface="Open Sans"/>
                <a:ea typeface="Open Sans"/>
                <a:cs typeface="Open Sans"/>
              </a:rPr>
              <a:t>Cameron Duncan Media Award: </a:t>
            </a:r>
            <a:r>
              <a:rPr lang="en-US" sz="2000" dirty="0">
                <a:solidFill>
                  <a:srgbClr val="000000"/>
                </a:solidFill>
                <a:latin typeface="Open Sans"/>
                <a:ea typeface="Open Sans"/>
                <a:cs typeface="Open Sans"/>
              </a:rPr>
              <a:t>given to a journalist, editor, or grassroots volunteer for outstanding work on issues related to poverty in the media</a:t>
            </a:r>
            <a:endParaRPr lang="en-US" dirty="0"/>
          </a:p>
          <a:p>
            <a:pPr marL="0" indent="0" algn="ctr">
              <a:lnSpc>
                <a:spcPct val="113999"/>
              </a:lnSpc>
              <a:spcBef>
                <a:spcPts val="0"/>
              </a:spcBef>
              <a:spcAft>
                <a:spcPts val="1200"/>
              </a:spcAft>
              <a:buNone/>
            </a:pPr>
            <a:endParaRPr lang="en-US" sz="2000" b="1" dirty="0">
              <a:solidFill>
                <a:schemeClr val="tx2"/>
              </a:solidFill>
              <a:latin typeface="Open Sans"/>
              <a:ea typeface="Open Sans"/>
              <a:cs typeface="Calibri"/>
            </a:endParaRPr>
          </a:p>
          <a:p>
            <a:pPr algn="ctr">
              <a:buNone/>
            </a:pPr>
            <a:endParaRPr lang="en-US" sz="2400" dirty="0">
              <a:solidFill>
                <a:srgbClr val="141827"/>
              </a:solidFill>
            </a:endParaRPr>
          </a:p>
          <a:p>
            <a:pPr marL="0" indent="0" algn="ctr">
              <a:lnSpc>
                <a:spcPct val="112999"/>
              </a:lnSpc>
              <a:spcBef>
                <a:spcPts val="0"/>
              </a:spcBef>
              <a:buNone/>
            </a:pPr>
            <a:endParaRPr lang="en-US" sz="2000" dirty="0">
              <a:solidFill>
                <a:srgbClr val="141827"/>
              </a:solidFill>
            </a:endParaRPr>
          </a:p>
        </p:txBody>
      </p:sp>
      <p:sp>
        <p:nvSpPr>
          <p:cNvPr id="4" name="Slide Number Placeholder 3">
            <a:extLst>
              <a:ext uri="{FF2B5EF4-FFF2-40B4-BE49-F238E27FC236}">
                <a16:creationId xmlns:a16="http://schemas.microsoft.com/office/drawing/2014/main" id="{1FB2CDFD-E113-329E-4EAB-576FC6BA7242}"/>
              </a:ext>
            </a:extLst>
          </p:cNvPr>
          <p:cNvSpPr>
            <a:spLocks noGrp="1"/>
          </p:cNvSpPr>
          <p:nvPr>
            <p:ph type="sldNum" sz="quarter" idx="12"/>
          </p:nvPr>
        </p:nvSpPr>
        <p:spPr/>
        <p:txBody>
          <a:bodyPr/>
          <a:lstStyle/>
          <a:p>
            <a:fld id="{307E6868-079E-1649-B8D1-459B42CE4DE3}" type="slidenum">
              <a:rPr lang="en-US" smtClean="0"/>
              <a:t>30</a:t>
            </a:fld>
            <a:endParaRPr lang="en-US" dirty="0"/>
          </a:p>
        </p:txBody>
      </p:sp>
    </p:spTree>
    <p:extLst>
      <p:ext uri="{BB962C8B-B14F-4D97-AF65-F5344CB8AC3E}">
        <p14:creationId xmlns:p14="http://schemas.microsoft.com/office/powerpoint/2010/main" val="6940827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BFE5B-F5EB-BD57-3FD8-6C6AE54F5DA3}"/>
              </a:ext>
            </a:extLst>
          </p:cNvPr>
          <p:cNvSpPr>
            <a:spLocks noGrp="1"/>
          </p:cNvSpPr>
          <p:nvPr>
            <p:ph type="title"/>
          </p:nvPr>
        </p:nvSpPr>
        <p:spPr>
          <a:xfrm>
            <a:off x="637200" y="169979"/>
            <a:ext cx="7401491" cy="857250"/>
          </a:xfrm>
        </p:spPr>
        <p:txBody>
          <a:bodyPr>
            <a:normAutofit fontScale="90000"/>
          </a:bodyPr>
          <a:lstStyle/>
          <a:p>
            <a:r>
              <a:rPr lang="en-US" dirty="0">
                <a:solidFill>
                  <a:srgbClr val="D50032"/>
                </a:solidFill>
                <a:latin typeface="Open Sans"/>
                <a:ea typeface="Open Sans"/>
                <a:cs typeface="Open Sans"/>
              </a:rPr>
              <a:t>AO Learning Community </a:t>
            </a:r>
            <a:br>
              <a:rPr lang="en-US" dirty="0">
                <a:solidFill>
                  <a:srgbClr val="D50032"/>
                </a:solidFill>
                <a:latin typeface="Open Sans"/>
                <a:ea typeface="Open Sans"/>
                <a:cs typeface="Open Sans"/>
              </a:rPr>
            </a:br>
            <a:r>
              <a:rPr lang="en-US" dirty="0">
                <a:solidFill>
                  <a:srgbClr val="D50032"/>
                </a:solidFill>
                <a:latin typeface="Open Sans"/>
                <a:ea typeface="Open Sans"/>
                <a:cs typeface="Open Sans"/>
              </a:rPr>
              <a:t>Post-Election Gathering: “Repair”</a:t>
            </a:r>
            <a:endParaRPr lang="en-US" dirty="0"/>
          </a:p>
        </p:txBody>
      </p:sp>
      <p:sp>
        <p:nvSpPr>
          <p:cNvPr id="3" name="Content Placeholder 2">
            <a:extLst>
              <a:ext uri="{FF2B5EF4-FFF2-40B4-BE49-F238E27FC236}">
                <a16:creationId xmlns:a16="http://schemas.microsoft.com/office/drawing/2014/main" id="{70A7762D-8BA4-9F09-2668-99286A2D67AA}"/>
              </a:ext>
            </a:extLst>
          </p:cNvPr>
          <p:cNvSpPr>
            <a:spLocks noGrp="1"/>
          </p:cNvSpPr>
          <p:nvPr>
            <p:ph idx="1"/>
          </p:nvPr>
        </p:nvSpPr>
        <p:spPr/>
        <p:txBody>
          <a:bodyPr vert="horz" lIns="91440" tIns="45720" rIns="91440" bIns="45720" rtlCol="0" anchor="t">
            <a:normAutofit fontScale="70000" lnSpcReduction="20000"/>
          </a:bodyPr>
          <a:lstStyle/>
          <a:p>
            <a:pPr marL="0" indent="0" algn="ctr">
              <a:lnSpc>
                <a:spcPct val="113999"/>
              </a:lnSpc>
              <a:spcBef>
                <a:spcPts val="0"/>
              </a:spcBef>
              <a:spcAft>
                <a:spcPts val="1200"/>
              </a:spcAft>
              <a:buNone/>
            </a:pPr>
            <a:r>
              <a:rPr lang="en-US" sz="2600" dirty="0">
                <a:solidFill>
                  <a:srgbClr val="141827"/>
                </a:solidFill>
                <a:latin typeface="Open Sans"/>
                <a:ea typeface="Open Sans"/>
                <a:cs typeface="Open Sans"/>
              </a:rPr>
              <a:t>No matter the outcome on election day, how do we repair the rifts in our communities and the impact those who have been marginalized? Join the discussion on</a:t>
            </a:r>
            <a:endParaRPr lang="en-US" sz="2600" dirty="0"/>
          </a:p>
          <a:p>
            <a:pPr marL="0" indent="0" algn="ctr">
              <a:lnSpc>
                <a:spcPct val="113999"/>
              </a:lnSpc>
              <a:spcBef>
                <a:spcPts val="0"/>
              </a:spcBef>
              <a:spcAft>
                <a:spcPts val="1200"/>
              </a:spcAft>
              <a:buNone/>
            </a:pPr>
            <a:r>
              <a:rPr lang="en-US" sz="3600" b="1" dirty="0">
                <a:latin typeface="Open Sans"/>
                <a:ea typeface="Open Sans"/>
                <a:cs typeface="Segoe UI"/>
              </a:rPr>
              <a:t>Friday, November 8, 12:00-1:30 p.m. ET</a:t>
            </a:r>
          </a:p>
          <a:p>
            <a:pPr marL="0" indent="0" algn="ctr">
              <a:lnSpc>
                <a:spcPct val="113999"/>
              </a:lnSpc>
              <a:spcBef>
                <a:spcPts val="0"/>
              </a:spcBef>
              <a:spcAft>
                <a:spcPts val="1200"/>
              </a:spcAft>
              <a:buNone/>
            </a:pPr>
            <a:endParaRPr lang="en-US" sz="2400" b="1" dirty="0">
              <a:latin typeface="Open Sans"/>
              <a:ea typeface="Open Sans"/>
              <a:cs typeface="Segoe UI"/>
            </a:endParaRPr>
          </a:p>
          <a:p>
            <a:pPr marL="0" indent="0" algn="ctr">
              <a:lnSpc>
                <a:spcPct val="112999"/>
              </a:lnSpc>
              <a:spcBef>
                <a:spcPts val="0"/>
              </a:spcBef>
              <a:buNone/>
            </a:pPr>
            <a:r>
              <a:rPr lang="en-US" sz="2400" dirty="0">
                <a:solidFill>
                  <a:srgbClr val="141827"/>
                </a:solidFill>
                <a:latin typeface="Open Sans"/>
                <a:ea typeface="Open Sans"/>
                <a:cs typeface="Open Sans"/>
              </a:rPr>
              <a:t>The AO Learning Community gathering is open to all volunteers! </a:t>
            </a:r>
            <a:r>
              <a:rPr lang="en-US" sz="2400" dirty="0">
                <a:solidFill>
                  <a:srgbClr val="141827"/>
                </a:solidFill>
                <a:latin typeface="Open Sans"/>
                <a:ea typeface="Open Sans"/>
                <a:cs typeface="Open Sans"/>
                <a:hlinkClick r:id="rId2"/>
              </a:rPr>
              <a:t>Register here</a:t>
            </a:r>
            <a:r>
              <a:rPr lang="en-US" sz="2400" dirty="0">
                <a:solidFill>
                  <a:srgbClr val="141827"/>
                </a:solidFill>
                <a:latin typeface="Open Sans"/>
                <a:ea typeface="Open Sans"/>
                <a:cs typeface="Open Sans"/>
              </a:rPr>
              <a:t>.</a:t>
            </a:r>
            <a:endParaRPr lang="en-US" sz="2400" dirty="0">
              <a:solidFill>
                <a:srgbClr val="141827"/>
              </a:solidFill>
            </a:endParaRPr>
          </a:p>
          <a:p>
            <a:pPr marL="0" indent="0" algn="ctr">
              <a:lnSpc>
                <a:spcPct val="112999"/>
              </a:lnSpc>
              <a:spcBef>
                <a:spcPts val="0"/>
              </a:spcBef>
              <a:buNone/>
            </a:pPr>
            <a:br>
              <a:rPr lang="en-US" sz="2400" dirty="0">
                <a:latin typeface="Open Sans"/>
                <a:ea typeface="Open Sans"/>
                <a:cs typeface="Open Sans"/>
              </a:rPr>
            </a:br>
            <a:r>
              <a:rPr lang="en-US" sz="2400" dirty="0">
                <a:solidFill>
                  <a:srgbClr val="141827"/>
                </a:solidFill>
                <a:latin typeface="Open Sans"/>
                <a:ea typeface="Open Sans"/>
                <a:cs typeface="Open Sans"/>
              </a:rPr>
              <a:t>For questions, please contact Lakeisha McVey at </a:t>
            </a:r>
            <a:r>
              <a:rPr lang="en-US" sz="2400" dirty="0">
                <a:solidFill>
                  <a:srgbClr val="D50032"/>
                </a:solidFill>
                <a:latin typeface="Open Sans"/>
                <a:ea typeface="Open Sans"/>
                <a:cs typeface="Open Sans"/>
                <a:hlinkClick r:id="rId3"/>
              </a:rPr>
              <a:t>lmcvey@results.org</a:t>
            </a:r>
            <a:r>
              <a:rPr lang="en-US" sz="2400" dirty="0">
                <a:solidFill>
                  <a:srgbClr val="141827"/>
                </a:solidFill>
                <a:latin typeface="Open Sans"/>
                <a:ea typeface="Open Sans"/>
                <a:cs typeface="Open Sans"/>
              </a:rPr>
              <a:t>.</a:t>
            </a:r>
            <a:br>
              <a:rPr lang="en-US" sz="2400" dirty="0">
                <a:latin typeface="Open Sans"/>
                <a:ea typeface="Open Sans"/>
                <a:cs typeface="Open Sans"/>
              </a:rPr>
            </a:br>
            <a:endParaRPr lang="en-US" sz="2400" b="1" dirty="0">
              <a:latin typeface="Open Sans"/>
              <a:ea typeface="Open Sans"/>
              <a:cs typeface="Segoe UI"/>
            </a:endParaRPr>
          </a:p>
          <a:p>
            <a:pPr marL="0" indent="0">
              <a:buNone/>
            </a:pPr>
            <a:endParaRPr lang="en-US" dirty="0">
              <a:latin typeface="Open Sans"/>
              <a:ea typeface="Open Sans"/>
              <a:cs typeface="Open Sans"/>
            </a:endParaRPr>
          </a:p>
          <a:p>
            <a:pPr marL="0" indent="0">
              <a:buNone/>
            </a:pPr>
            <a:endParaRPr lang="en-US" dirty="0">
              <a:latin typeface="Open Sans"/>
              <a:ea typeface="Open Sans"/>
              <a:cs typeface="Open Sans"/>
            </a:endParaRPr>
          </a:p>
        </p:txBody>
      </p:sp>
      <p:sp>
        <p:nvSpPr>
          <p:cNvPr id="4" name="Slide Number Placeholder 3">
            <a:extLst>
              <a:ext uri="{FF2B5EF4-FFF2-40B4-BE49-F238E27FC236}">
                <a16:creationId xmlns:a16="http://schemas.microsoft.com/office/drawing/2014/main" id="{D407CEC8-506C-A41F-8F43-68253F503827}"/>
              </a:ext>
            </a:extLst>
          </p:cNvPr>
          <p:cNvSpPr>
            <a:spLocks noGrp="1"/>
          </p:cNvSpPr>
          <p:nvPr>
            <p:ph type="sldNum" sz="quarter" idx="12"/>
          </p:nvPr>
        </p:nvSpPr>
        <p:spPr/>
        <p:txBody>
          <a:bodyPr/>
          <a:lstStyle/>
          <a:p>
            <a:fld id="{307E6868-079E-1649-B8D1-459B42CE4DE3}" type="slidenum">
              <a:rPr lang="en-US" smtClean="0"/>
              <a:pPr/>
              <a:t>31</a:t>
            </a:fld>
            <a:endParaRPr lang="en-US" dirty="0"/>
          </a:p>
        </p:txBody>
      </p:sp>
    </p:spTree>
    <p:extLst>
      <p:ext uri="{BB962C8B-B14F-4D97-AF65-F5344CB8AC3E}">
        <p14:creationId xmlns:p14="http://schemas.microsoft.com/office/powerpoint/2010/main" val="11423278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559B0-7C67-6B1E-5BE1-7055593CBC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CD26DE-8B17-9D9E-CF8E-3FF506007E5A}"/>
              </a:ext>
            </a:extLst>
          </p:cNvPr>
          <p:cNvSpPr>
            <a:spLocks noGrp="1"/>
          </p:cNvSpPr>
          <p:nvPr>
            <p:ph type="title"/>
          </p:nvPr>
        </p:nvSpPr>
        <p:spPr>
          <a:xfrm>
            <a:off x="871254" y="177179"/>
            <a:ext cx="7401491" cy="857250"/>
          </a:xfrm>
        </p:spPr>
        <p:txBody>
          <a:bodyPr>
            <a:noAutofit/>
          </a:bodyPr>
          <a:lstStyle/>
          <a:p>
            <a:r>
              <a:rPr lang="en-US" sz="2800" dirty="0">
                <a:solidFill>
                  <a:srgbClr val="D50032"/>
                </a:solidFill>
                <a:latin typeface="Open Sans"/>
                <a:ea typeface="Open Sans"/>
                <a:cs typeface="Open Sans"/>
              </a:rPr>
              <a:t>RESULTS Post-Election Webinar: Organizing for the Future</a:t>
            </a:r>
            <a:endParaRPr lang="en-US" sz="2800" dirty="0"/>
          </a:p>
        </p:txBody>
      </p:sp>
      <p:sp>
        <p:nvSpPr>
          <p:cNvPr id="3" name="Content Placeholder 2">
            <a:extLst>
              <a:ext uri="{FF2B5EF4-FFF2-40B4-BE49-F238E27FC236}">
                <a16:creationId xmlns:a16="http://schemas.microsoft.com/office/drawing/2014/main" id="{B0CC41E2-5153-5649-67A8-BC91D0D55AEA}"/>
              </a:ext>
            </a:extLst>
          </p:cNvPr>
          <p:cNvSpPr>
            <a:spLocks noGrp="1"/>
          </p:cNvSpPr>
          <p:nvPr>
            <p:ph idx="1"/>
          </p:nvPr>
        </p:nvSpPr>
        <p:spPr/>
        <p:txBody>
          <a:bodyPr vert="horz" lIns="91440" tIns="45720" rIns="91440" bIns="45720" rtlCol="0" anchor="t">
            <a:normAutofit fontScale="77500" lnSpcReduction="20000"/>
          </a:bodyPr>
          <a:lstStyle/>
          <a:p>
            <a:pPr marL="0" indent="0" algn="ctr">
              <a:lnSpc>
                <a:spcPct val="134000"/>
              </a:lnSpc>
              <a:spcBef>
                <a:spcPts val="0"/>
              </a:spcBef>
              <a:spcAft>
                <a:spcPts val="1200"/>
              </a:spcAft>
              <a:buNone/>
            </a:pPr>
            <a:r>
              <a:rPr lang="en-US" sz="3400" dirty="0">
                <a:solidFill>
                  <a:srgbClr val="141827"/>
                </a:solidFill>
                <a:latin typeface="Open Sans"/>
                <a:ea typeface="Open Sans"/>
                <a:cs typeface="Open Sans"/>
              </a:rPr>
              <a:t>Join us for a special webinar about our way forward after the elections. No matter what happens, we are going to raise our voices against poverty, together.</a:t>
            </a:r>
            <a:endParaRPr lang="en-US" sz="3400" dirty="0"/>
          </a:p>
          <a:p>
            <a:pPr marL="0" indent="0" algn="ctr">
              <a:lnSpc>
                <a:spcPct val="134000"/>
              </a:lnSpc>
              <a:spcBef>
                <a:spcPts val="0"/>
              </a:spcBef>
              <a:spcAft>
                <a:spcPts val="1200"/>
              </a:spcAft>
              <a:buNone/>
            </a:pPr>
            <a:r>
              <a:rPr lang="en-US" sz="3400" b="1" dirty="0">
                <a:latin typeface="Open Sans"/>
                <a:ea typeface="Open Sans"/>
                <a:cs typeface="Segoe UI"/>
              </a:rPr>
              <a:t>Thursday, November 14 at 8:30p.m. ET</a:t>
            </a:r>
          </a:p>
          <a:p>
            <a:pPr marL="0" indent="0" algn="ctr">
              <a:lnSpc>
                <a:spcPct val="134000"/>
              </a:lnSpc>
              <a:spcBef>
                <a:spcPts val="0"/>
              </a:spcBef>
              <a:buNone/>
            </a:pPr>
            <a:r>
              <a:rPr lang="en-US" sz="3400" dirty="0">
                <a:solidFill>
                  <a:srgbClr val="141827"/>
                </a:solidFill>
                <a:latin typeface="Open Sans"/>
                <a:ea typeface="Open Sans"/>
                <a:cs typeface="Open Sans"/>
              </a:rPr>
              <a:t>Learn more and </a:t>
            </a:r>
            <a:r>
              <a:rPr lang="en-US" sz="3400" dirty="0">
                <a:solidFill>
                  <a:srgbClr val="141827"/>
                </a:solidFill>
                <a:latin typeface="Open Sans"/>
                <a:ea typeface="Open Sans"/>
                <a:cs typeface="Open Sans"/>
                <a:hlinkClick r:id="rId2"/>
              </a:rPr>
              <a:t>register here.</a:t>
            </a:r>
            <a:endParaRPr lang="en-US" sz="3400" dirty="0">
              <a:latin typeface="Open Sans"/>
              <a:ea typeface="Open Sans"/>
              <a:cs typeface="Open Sans"/>
            </a:endParaRPr>
          </a:p>
          <a:p>
            <a:pPr marL="0" indent="0">
              <a:buNone/>
            </a:pPr>
            <a:endParaRPr lang="en-US" dirty="0">
              <a:latin typeface="Open Sans"/>
              <a:ea typeface="Open Sans"/>
              <a:cs typeface="Open Sans"/>
            </a:endParaRPr>
          </a:p>
        </p:txBody>
      </p:sp>
      <p:sp>
        <p:nvSpPr>
          <p:cNvPr id="4" name="Slide Number Placeholder 3">
            <a:extLst>
              <a:ext uri="{FF2B5EF4-FFF2-40B4-BE49-F238E27FC236}">
                <a16:creationId xmlns:a16="http://schemas.microsoft.com/office/drawing/2014/main" id="{5301E22F-3DD4-B168-8269-554781392899}"/>
              </a:ext>
            </a:extLst>
          </p:cNvPr>
          <p:cNvSpPr>
            <a:spLocks noGrp="1"/>
          </p:cNvSpPr>
          <p:nvPr>
            <p:ph type="sldNum" sz="quarter" idx="12"/>
          </p:nvPr>
        </p:nvSpPr>
        <p:spPr/>
        <p:txBody>
          <a:bodyPr/>
          <a:lstStyle/>
          <a:p>
            <a:fld id="{307E6868-079E-1649-B8D1-459B42CE4DE3}" type="slidenum">
              <a:rPr lang="en-US" smtClean="0"/>
              <a:pPr/>
              <a:t>32</a:t>
            </a:fld>
            <a:endParaRPr lang="en-US" dirty="0"/>
          </a:p>
        </p:txBody>
      </p:sp>
    </p:spTree>
    <p:extLst>
      <p:ext uri="{BB962C8B-B14F-4D97-AF65-F5344CB8AC3E}">
        <p14:creationId xmlns:p14="http://schemas.microsoft.com/office/powerpoint/2010/main" val="841512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BFE5B-F5EB-BD57-3FD8-6C6AE54F5DA3}"/>
              </a:ext>
            </a:extLst>
          </p:cNvPr>
          <p:cNvSpPr>
            <a:spLocks noGrp="1"/>
          </p:cNvSpPr>
          <p:nvPr>
            <p:ph type="title"/>
          </p:nvPr>
        </p:nvSpPr>
        <p:spPr>
          <a:xfrm>
            <a:off x="637200" y="169979"/>
            <a:ext cx="7401491" cy="857250"/>
          </a:xfrm>
        </p:spPr>
        <p:txBody>
          <a:bodyPr>
            <a:normAutofit fontScale="90000"/>
          </a:bodyPr>
          <a:lstStyle/>
          <a:p>
            <a:r>
              <a:rPr lang="en-US" dirty="0">
                <a:solidFill>
                  <a:srgbClr val="D50032"/>
                </a:solidFill>
                <a:latin typeface="Open Sans"/>
                <a:ea typeface="Open Sans"/>
                <a:cs typeface="Open Sans"/>
              </a:rPr>
              <a:t>Regional Coordinator Open House</a:t>
            </a:r>
            <a:endParaRPr lang="en-US" dirty="0">
              <a:solidFill>
                <a:srgbClr val="D50032"/>
              </a:solidFill>
            </a:endParaRPr>
          </a:p>
        </p:txBody>
      </p:sp>
      <p:sp>
        <p:nvSpPr>
          <p:cNvPr id="3" name="Content Placeholder 2">
            <a:extLst>
              <a:ext uri="{FF2B5EF4-FFF2-40B4-BE49-F238E27FC236}">
                <a16:creationId xmlns:a16="http://schemas.microsoft.com/office/drawing/2014/main" id="{70A7762D-8BA4-9F09-2668-99286A2D67AA}"/>
              </a:ext>
            </a:extLst>
          </p:cNvPr>
          <p:cNvSpPr>
            <a:spLocks noGrp="1"/>
          </p:cNvSpPr>
          <p:nvPr>
            <p:ph idx="1"/>
          </p:nvPr>
        </p:nvSpPr>
        <p:spPr/>
        <p:txBody>
          <a:bodyPr vert="horz" lIns="91440" tIns="45720" rIns="91440" bIns="45720" rtlCol="0" anchor="t">
            <a:normAutofit fontScale="92500" lnSpcReduction="20000"/>
          </a:bodyPr>
          <a:lstStyle/>
          <a:p>
            <a:pPr marL="0" indent="0" algn="ctr">
              <a:lnSpc>
                <a:spcPct val="113999"/>
              </a:lnSpc>
              <a:spcBef>
                <a:spcPts val="0"/>
              </a:spcBef>
              <a:spcAft>
                <a:spcPts val="1200"/>
              </a:spcAft>
              <a:buNone/>
            </a:pPr>
            <a:br>
              <a:rPr lang="en-US" sz="2000" dirty="0"/>
            </a:br>
            <a:r>
              <a:rPr lang="en-US" sz="2000" dirty="0">
                <a:solidFill>
                  <a:srgbClr val="232333"/>
                </a:solidFill>
                <a:latin typeface="Open Sans"/>
                <a:ea typeface="Open Sans"/>
                <a:cs typeface="Open Sans"/>
              </a:rPr>
              <a:t>Regional Coordinators support our vibrant network of volunteers in creative and crucial ways. Curious about what volunteer Regional Coordinators do within the RESULTS network? </a:t>
            </a:r>
            <a:endParaRPr lang="en-US" sz="2000" dirty="0">
              <a:solidFill>
                <a:srgbClr val="000000"/>
              </a:solidFill>
            </a:endParaRPr>
          </a:p>
          <a:p>
            <a:pPr marL="0" indent="0" algn="ctr">
              <a:lnSpc>
                <a:spcPct val="113999"/>
              </a:lnSpc>
              <a:spcBef>
                <a:spcPts val="0"/>
              </a:spcBef>
              <a:spcAft>
                <a:spcPts val="1200"/>
              </a:spcAft>
              <a:buNone/>
            </a:pPr>
            <a:r>
              <a:rPr lang="en-US" sz="2000" dirty="0">
                <a:solidFill>
                  <a:srgbClr val="232333"/>
                </a:solidFill>
                <a:latin typeface="Open Sans"/>
                <a:ea typeface="Open Sans"/>
                <a:cs typeface="Open Sans"/>
              </a:rPr>
              <a:t>Come on along to this open house to meet many of our volunteer Regional Coordinators and hear more about this unique leadership opportunity within RESULTS. </a:t>
            </a:r>
            <a:endParaRPr lang="en-US" sz="2000" dirty="0"/>
          </a:p>
          <a:p>
            <a:pPr marL="0" indent="0" algn="ctr">
              <a:lnSpc>
                <a:spcPct val="113999"/>
              </a:lnSpc>
              <a:spcBef>
                <a:spcPts val="0"/>
              </a:spcBef>
              <a:spcAft>
                <a:spcPts val="1200"/>
              </a:spcAft>
              <a:buNone/>
            </a:pPr>
            <a:r>
              <a:rPr lang="en-US" b="1" dirty="0">
                <a:latin typeface="Open Sans"/>
                <a:ea typeface="Open Sans"/>
                <a:cs typeface="Segoe UI"/>
              </a:rPr>
              <a:t>Monday, December 9, 9:00 p.m. ET</a:t>
            </a:r>
          </a:p>
          <a:p>
            <a:pPr marL="0" indent="0" algn="ctr">
              <a:lnSpc>
                <a:spcPct val="113999"/>
              </a:lnSpc>
              <a:spcBef>
                <a:spcPts val="0"/>
              </a:spcBef>
              <a:spcAft>
                <a:spcPts val="1200"/>
              </a:spcAft>
              <a:buNone/>
            </a:pPr>
            <a:r>
              <a:rPr lang="en-US" sz="2400" dirty="0">
                <a:latin typeface="Open Sans"/>
                <a:ea typeface="Open Sans"/>
                <a:cs typeface="Segoe UI"/>
                <a:hlinkClick r:id="rId2"/>
              </a:rPr>
              <a:t>Registration is open!</a:t>
            </a:r>
            <a:endParaRPr lang="en-US" sz="2400" dirty="0">
              <a:cs typeface="Segoe UI"/>
            </a:endParaRPr>
          </a:p>
          <a:p>
            <a:pPr marL="0" indent="0">
              <a:buNone/>
            </a:pPr>
            <a:endParaRPr lang="en-US" dirty="0">
              <a:latin typeface="Open Sans"/>
              <a:ea typeface="Open Sans"/>
              <a:cs typeface="Open Sans"/>
            </a:endParaRPr>
          </a:p>
          <a:p>
            <a:pPr marL="0" indent="0">
              <a:buNone/>
            </a:pPr>
            <a:endParaRPr lang="en-US" dirty="0">
              <a:latin typeface="Open Sans"/>
              <a:ea typeface="Open Sans"/>
              <a:cs typeface="Open Sans"/>
            </a:endParaRPr>
          </a:p>
        </p:txBody>
      </p:sp>
      <p:sp>
        <p:nvSpPr>
          <p:cNvPr id="4" name="Slide Number Placeholder 3">
            <a:extLst>
              <a:ext uri="{FF2B5EF4-FFF2-40B4-BE49-F238E27FC236}">
                <a16:creationId xmlns:a16="http://schemas.microsoft.com/office/drawing/2014/main" id="{D407CEC8-506C-A41F-8F43-68253F503827}"/>
              </a:ext>
            </a:extLst>
          </p:cNvPr>
          <p:cNvSpPr>
            <a:spLocks noGrp="1"/>
          </p:cNvSpPr>
          <p:nvPr>
            <p:ph type="sldNum" sz="quarter" idx="12"/>
          </p:nvPr>
        </p:nvSpPr>
        <p:spPr/>
        <p:txBody>
          <a:bodyPr/>
          <a:lstStyle/>
          <a:p>
            <a:fld id="{307E6868-079E-1649-B8D1-459B42CE4DE3}" type="slidenum">
              <a:rPr lang="en-US" smtClean="0"/>
              <a:pPr/>
              <a:t>33</a:t>
            </a:fld>
            <a:endParaRPr lang="en-US" dirty="0"/>
          </a:p>
        </p:txBody>
      </p:sp>
    </p:spTree>
    <p:extLst>
      <p:ext uri="{BB962C8B-B14F-4D97-AF65-F5344CB8AC3E}">
        <p14:creationId xmlns:p14="http://schemas.microsoft.com/office/powerpoint/2010/main" val="32873674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AA598-F09C-DF73-CA2B-9DAB7AB77A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A76DB6-6D3E-20E0-A192-CB490E872AF4}"/>
              </a:ext>
            </a:extLst>
          </p:cNvPr>
          <p:cNvSpPr>
            <a:spLocks noGrp="1"/>
          </p:cNvSpPr>
          <p:nvPr>
            <p:ph type="title"/>
          </p:nvPr>
        </p:nvSpPr>
        <p:spPr>
          <a:xfrm>
            <a:off x="871254" y="102393"/>
            <a:ext cx="7401491" cy="653607"/>
          </a:xfrm>
        </p:spPr>
        <p:txBody>
          <a:bodyPr/>
          <a:lstStyle/>
          <a:p>
            <a:r>
              <a:rPr lang="en-US" dirty="0">
                <a:solidFill>
                  <a:srgbClr val="D50032"/>
                </a:solidFill>
                <a:latin typeface="Open Sans"/>
                <a:ea typeface="Open Sans"/>
                <a:cs typeface="Open Sans"/>
              </a:rPr>
              <a:t> </a:t>
            </a:r>
            <a:r>
              <a:rPr lang="en-US" sz="3200" dirty="0">
                <a:solidFill>
                  <a:srgbClr val="D50032"/>
                </a:solidFill>
                <a:latin typeface="Open Sans"/>
                <a:ea typeface="Open Sans"/>
                <a:cs typeface="Open Sans"/>
              </a:rPr>
              <a:t>Office Hours</a:t>
            </a:r>
          </a:p>
        </p:txBody>
      </p:sp>
      <p:sp>
        <p:nvSpPr>
          <p:cNvPr id="3" name="Content Placeholder 2">
            <a:extLst>
              <a:ext uri="{FF2B5EF4-FFF2-40B4-BE49-F238E27FC236}">
                <a16:creationId xmlns:a16="http://schemas.microsoft.com/office/drawing/2014/main" id="{8776F125-5F2E-E5F8-1A19-BA59EBB6B3CB}"/>
              </a:ext>
            </a:extLst>
          </p:cNvPr>
          <p:cNvSpPr>
            <a:spLocks noGrp="1"/>
          </p:cNvSpPr>
          <p:nvPr>
            <p:ph idx="1"/>
          </p:nvPr>
        </p:nvSpPr>
        <p:spPr>
          <a:xfrm>
            <a:off x="201599" y="1049995"/>
            <a:ext cx="8740800" cy="3394472"/>
          </a:xfrm>
        </p:spPr>
        <p:txBody>
          <a:bodyPr vert="horz" lIns="91440" tIns="45720" rIns="91440" bIns="45720" rtlCol="0" anchor="t">
            <a:noAutofit/>
          </a:bodyPr>
          <a:lstStyle/>
          <a:p>
            <a:pPr algn="ctr">
              <a:buNone/>
            </a:pPr>
            <a:r>
              <a:rPr lang="en-US" sz="2000" b="1" dirty="0">
                <a:latin typeface="Open Sans"/>
                <a:ea typeface="Open Sans"/>
                <a:cs typeface="Segoe UI"/>
              </a:rPr>
              <a:t>Outreach and Event Planning Office Hour</a:t>
            </a:r>
            <a:endParaRPr lang="en-US" sz="2000" dirty="0">
              <a:latin typeface="Open Sans"/>
              <a:ea typeface="Open Sans"/>
              <a:cs typeface="Segoe UI"/>
            </a:endParaRPr>
          </a:p>
          <a:p>
            <a:pPr algn="ctr">
              <a:buNone/>
            </a:pPr>
            <a:r>
              <a:rPr lang="en-US" sz="2000" dirty="0">
                <a:latin typeface="Open Sans"/>
                <a:ea typeface="Open Sans"/>
                <a:cs typeface="Segoe UI"/>
              </a:rPr>
              <a:t>Thursday, November 14, 2:00 p.m. - 3:00 p.m. ET</a:t>
            </a:r>
          </a:p>
          <a:p>
            <a:pPr algn="ctr">
              <a:buNone/>
            </a:pPr>
            <a:r>
              <a:rPr lang="en-US" sz="2000" dirty="0">
                <a:latin typeface="Open Sans"/>
                <a:ea typeface="Open Sans"/>
                <a:cs typeface="Segoe UI"/>
              </a:rPr>
              <a:t>Join via </a:t>
            </a:r>
            <a:r>
              <a:rPr lang="en-US" sz="2000" dirty="0">
                <a:latin typeface="Open Sans"/>
                <a:ea typeface="Open Sans"/>
                <a:cs typeface="Segoe UI"/>
                <a:hlinkClick r:id="rId2"/>
              </a:rPr>
              <a:t>https://results.zoom.us/j/94004748060</a:t>
            </a:r>
            <a:r>
              <a:rPr lang="en-US" sz="2000" dirty="0">
                <a:latin typeface="Open Sans"/>
                <a:ea typeface="Open Sans"/>
                <a:cs typeface="Segoe UI"/>
              </a:rPr>
              <a:t> </a:t>
            </a:r>
          </a:p>
          <a:p>
            <a:pPr algn="ctr">
              <a:buNone/>
            </a:pPr>
            <a:r>
              <a:rPr lang="en-US" sz="2000" dirty="0">
                <a:latin typeface="Open Sans"/>
                <a:ea typeface="Open Sans"/>
                <a:cs typeface="Segoe UI"/>
              </a:rPr>
              <a:t>or call (312) 626-6799, meeting ID 940 0474 8060.</a:t>
            </a:r>
            <a:endParaRPr lang="en-US" dirty="0"/>
          </a:p>
          <a:p>
            <a:pPr marL="0" indent="0" algn="ctr">
              <a:lnSpc>
                <a:spcPct val="112999"/>
              </a:lnSpc>
              <a:spcBef>
                <a:spcPts val="0"/>
              </a:spcBef>
              <a:buNone/>
            </a:pPr>
            <a:endParaRPr lang="en-US" sz="2000" b="1" dirty="0">
              <a:latin typeface="Open Sans"/>
              <a:ea typeface="Open Sans"/>
              <a:cs typeface="Open Sans"/>
            </a:endParaRPr>
          </a:p>
          <a:p>
            <a:pPr marL="0" indent="0" algn="ctr">
              <a:lnSpc>
                <a:spcPct val="112999"/>
              </a:lnSpc>
              <a:spcBef>
                <a:spcPts val="0"/>
              </a:spcBef>
              <a:buNone/>
            </a:pPr>
            <a:r>
              <a:rPr lang="en-US" sz="2000" b="1" dirty="0">
                <a:latin typeface="Open Sans"/>
                <a:ea typeface="Open Sans"/>
                <a:cs typeface="Open Sans"/>
              </a:rPr>
              <a:t>Media Office Hour </a:t>
            </a:r>
            <a:endParaRPr lang="en-US" sz="2000" dirty="0">
              <a:latin typeface="Open Sans"/>
              <a:ea typeface="Open Sans"/>
              <a:cs typeface="Open Sans"/>
            </a:endParaRPr>
          </a:p>
          <a:p>
            <a:pPr marL="0" indent="0" algn="ctr">
              <a:lnSpc>
                <a:spcPct val="113000"/>
              </a:lnSpc>
              <a:spcBef>
                <a:spcPts val="0"/>
              </a:spcBef>
              <a:buNone/>
            </a:pPr>
            <a:r>
              <a:rPr lang="en-US" sz="2000" dirty="0">
                <a:latin typeface="Open Sans"/>
                <a:ea typeface="Open Sans"/>
                <a:cs typeface="Open Sans"/>
              </a:rPr>
              <a:t>Wednesday, November 20, 2:00-3:00 p.m. ET</a:t>
            </a:r>
          </a:p>
          <a:p>
            <a:pPr marL="0" indent="0" algn="ctr">
              <a:lnSpc>
                <a:spcPct val="113000"/>
              </a:lnSpc>
              <a:spcBef>
                <a:spcPts val="0"/>
              </a:spcBef>
              <a:buNone/>
            </a:pPr>
            <a:r>
              <a:rPr lang="en-US" sz="2000" dirty="0">
                <a:latin typeface="Open Sans"/>
                <a:ea typeface="Open Sans"/>
                <a:cs typeface="Open Sans"/>
              </a:rPr>
              <a:t>Join at </a:t>
            </a:r>
            <a:r>
              <a:rPr lang="en-US" sz="2000" dirty="0">
                <a:latin typeface="Open Sans"/>
                <a:ea typeface="Open Sans"/>
                <a:cs typeface="Open Sans"/>
                <a:hlinkClick r:id="rId3"/>
              </a:rPr>
              <a:t>https://results.zoom.us/j/93668005494</a:t>
            </a:r>
            <a:r>
              <a:rPr lang="en-US" sz="2000" dirty="0">
                <a:latin typeface="Open Sans"/>
                <a:ea typeface="Open Sans"/>
                <a:cs typeface="Open Sans"/>
              </a:rPr>
              <a:t> </a:t>
            </a:r>
          </a:p>
          <a:p>
            <a:pPr marL="0" indent="0" algn="ctr">
              <a:lnSpc>
                <a:spcPct val="113000"/>
              </a:lnSpc>
              <a:spcBef>
                <a:spcPts val="0"/>
              </a:spcBef>
              <a:spcAft>
                <a:spcPts val="1200"/>
              </a:spcAft>
              <a:buNone/>
            </a:pPr>
            <a:r>
              <a:rPr lang="en-US" sz="2000" dirty="0">
                <a:latin typeface="Open Sans"/>
                <a:ea typeface="Open Sans"/>
                <a:cs typeface="Open Sans"/>
              </a:rPr>
              <a:t>or call (312) 626-6799, meeting ID 936 6800 5494. </a:t>
            </a:r>
          </a:p>
          <a:p>
            <a:pPr marL="0" indent="0" algn="ctr">
              <a:lnSpc>
                <a:spcPct val="112999"/>
              </a:lnSpc>
              <a:spcBef>
                <a:spcPts val="0"/>
              </a:spcBef>
              <a:spcAft>
                <a:spcPts val="1200"/>
              </a:spcAft>
              <a:buNone/>
            </a:pPr>
            <a:endParaRPr lang="en-US" dirty="0"/>
          </a:p>
        </p:txBody>
      </p:sp>
      <p:sp>
        <p:nvSpPr>
          <p:cNvPr id="4" name="Slide Number Placeholder 3">
            <a:extLst>
              <a:ext uri="{FF2B5EF4-FFF2-40B4-BE49-F238E27FC236}">
                <a16:creationId xmlns:a16="http://schemas.microsoft.com/office/drawing/2014/main" id="{1FB2CDFD-E113-329E-4EAB-576FC6BA7242}"/>
              </a:ext>
            </a:extLst>
          </p:cNvPr>
          <p:cNvSpPr>
            <a:spLocks noGrp="1"/>
          </p:cNvSpPr>
          <p:nvPr>
            <p:ph type="sldNum" sz="quarter" idx="12"/>
          </p:nvPr>
        </p:nvSpPr>
        <p:spPr/>
        <p:txBody>
          <a:bodyPr/>
          <a:lstStyle/>
          <a:p>
            <a:fld id="{307E6868-079E-1649-B8D1-459B42CE4DE3}" type="slidenum">
              <a:rPr lang="en-US" smtClean="0"/>
              <a:t>34</a:t>
            </a:fld>
            <a:endParaRPr lang="en-US" dirty="0"/>
          </a:p>
        </p:txBody>
      </p:sp>
    </p:spTree>
    <p:extLst>
      <p:ext uri="{BB962C8B-B14F-4D97-AF65-F5344CB8AC3E}">
        <p14:creationId xmlns:p14="http://schemas.microsoft.com/office/powerpoint/2010/main" val="28669745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BAD45-5D48-EB00-772C-72982542D432}"/>
              </a:ext>
            </a:extLst>
          </p:cNvPr>
          <p:cNvSpPr>
            <a:spLocks noGrp="1"/>
          </p:cNvSpPr>
          <p:nvPr>
            <p:ph type="title"/>
          </p:nvPr>
        </p:nvSpPr>
        <p:spPr>
          <a:xfrm>
            <a:off x="871254" y="0"/>
            <a:ext cx="7401491" cy="857250"/>
          </a:xfrm>
        </p:spPr>
        <p:txBody>
          <a:bodyPr>
            <a:normAutofit/>
          </a:bodyPr>
          <a:lstStyle/>
          <a:p>
            <a:r>
              <a:rPr lang="en-US" sz="3200" dirty="0">
                <a:solidFill>
                  <a:srgbClr val="D50032"/>
                </a:solidFill>
                <a:latin typeface="Open Sans"/>
                <a:ea typeface="Open Sans"/>
                <a:cs typeface="Open Sans"/>
              </a:rPr>
              <a:t>Partnership Calls</a:t>
            </a:r>
            <a:endParaRPr lang="en-US" sz="3200" dirty="0">
              <a:solidFill>
                <a:srgbClr val="D50032"/>
              </a:solidFill>
            </a:endParaRPr>
          </a:p>
        </p:txBody>
      </p:sp>
      <p:sp>
        <p:nvSpPr>
          <p:cNvPr id="3" name="Content Placeholder 2">
            <a:extLst>
              <a:ext uri="{FF2B5EF4-FFF2-40B4-BE49-F238E27FC236}">
                <a16:creationId xmlns:a16="http://schemas.microsoft.com/office/drawing/2014/main" id="{0BB160CF-9C38-925A-4F75-D40B34EFCE8B}"/>
              </a:ext>
            </a:extLst>
          </p:cNvPr>
          <p:cNvSpPr>
            <a:spLocks noGrp="1"/>
          </p:cNvSpPr>
          <p:nvPr>
            <p:ph idx="1"/>
          </p:nvPr>
        </p:nvSpPr>
        <p:spPr>
          <a:xfrm>
            <a:off x="457200" y="1156253"/>
            <a:ext cx="8229600" cy="3394472"/>
          </a:xfrm>
        </p:spPr>
        <p:txBody>
          <a:bodyPr vert="horz" lIns="91440" tIns="45720" rIns="91440" bIns="45720" rtlCol="0" anchor="t">
            <a:noAutofit/>
          </a:bodyPr>
          <a:lstStyle/>
          <a:p>
            <a:pPr marL="0" indent="0" algn="ctr">
              <a:lnSpc>
                <a:spcPct val="113000"/>
              </a:lnSpc>
              <a:spcBef>
                <a:spcPts val="0"/>
              </a:spcBef>
              <a:buNone/>
            </a:pPr>
            <a:endParaRPr lang="en-US" sz="2400" b="1" dirty="0">
              <a:latin typeface="Open Sans"/>
              <a:cs typeface="Segoe UI"/>
            </a:endParaRPr>
          </a:p>
          <a:p>
            <a:pPr marL="0" indent="0" algn="ctr">
              <a:lnSpc>
                <a:spcPct val="112999"/>
              </a:lnSpc>
              <a:spcBef>
                <a:spcPts val="0"/>
              </a:spcBef>
              <a:buNone/>
            </a:pPr>
            <a:endParaRPr lang="en-US" sz="2400" b="1" dirty="0">
              <a:latin typeface="Open Sans"/>
              <a:ea typeface="Open Sans"/>
              <a:cs typeface="Open Sans"/>
            </a:endParaRPr>
          </a:p>
          <a:p>
            <a:pPr marL="0" indent="0" algn="ctr">
              <a:lnSpc>
                <a:spcPct val="112999"/>
              </a:lnSpc>
              <a:spcBef>
                <a:spcPts val="0"/>
              </a:spcBef>
              <a:buNone/>
            </a:pPr>
            <a:r>
              <a:rPr lang="en-US" sz="2400" b="1" dirty="0">
                <a:latin typeface="Open Sans"/>
                <a:ea typeface="Open Sans"/>
                <a:cs typeface="Open Sans"/>
              </a:rPr>
              <a:t>Together Women Rise Partnership Webinar</a:t>
            </a:r>
            <a:endParaRPr lang="en-US" sz="2400" dirty="0">
              <a:latin typeface="Open Sans"/>
              <a:ea typeface="Open Sans"/>
              <a:cs typeface="Open Sans"/>
            </a:endParaRPr>
          </a:p>
          <a:p>
            <a:pPr marL="0" indent="0" algn="ctr">
              <a:lnSpc>
                <a:spcPct val="112999"/>
              </a:lnSpc>
              <a:spcBef>
                <a:spcPts val="0"/>
              </a:spcBef>
              <a:buNone/>
            </a:pPr>
            <a:r>
              <a:rPr lang="en-US" sz="2400" dirty="0">
                <a:latin typeface="Open Sans"/>
                <a:ea typeface="Open Sans"/>
                <a:cs typeface="Open Sans"/>
              </a:rPr>
              <a:t>Tuesday, November 19, 8:30 p.m. ET</a:t>
            </a:r>
          </a:p>
          <a:p>
            <a:pPr marL="0" indent="0" algn="ctr">
              <a:lnSpc>
                <a:spcPct val="113999"/>
              </a:lnSpc>
              <a:spcBef>
                <a:spcPts val="0"/>
              </a:spcBef>
              <a:spcAft>
                <a:spcPts val="1200"/>
              </a:spcAft>
              <a:buNone/>
            </a:pPr>
            <a:r>
              <a:rPr lang="en-US" sz="2400" dirty="0">
                <a:latin typeface="Open Sans"/>
                <a:ea typeface="Open Sans"/>
                <a:cs typeface="Open Sans"/>
                <a:hlinkClick r:id="rId2"/>
              </a:rPr>
              <a:t>Click to learn more</a:t>
            </a:r>
            <a:r>
              <a:rPr lang="en-US" sz="2400" dirty="0">
                <a:latin typeface="Open Sans"/>
                <a:ea typeface="Open Sans"/>
                <a:cs typeface="Open Sans"/>
              </a:rPr>
              <a:t>.</a:t>
            </a:r>
          </a:p>
        </p:txBody>
      </p:sp>
      <p:sp>
        <p:nvSpPr>
          <p:cNvPr id="4" name="Slide Number Placeholder 3">
            <a:extLst>
              <a:ext uri="{FF2B5EF4-FFF2-40B4-BE49-F238E27FC236}">
                <a16:creationId xmlns:a16="http://schemas.microsoft.com/office/drawing/2014/main" id="{564B4D42-6B57-993B-0140-3F4AE4C50906}"/>
              </a:ext>
            </a:extLst>
          </p:cNvPr>
          <p:cNvSpPr>
            <a:spLocks noGrp="1"/>
          </p:cNvSpPr>
          <p:nvPr>
            <p:ph type="sldNum" sz="quarter" idx="12"/>
          </p:nvPr>
        </p:nvSpPr>
        <p:spPr/>
        <p:txBody>
          <a:bodyPr/>
          <a:lstStyle/>
          <a:p>
            <a:fld id="{307E6868-079E-1649-B8D1-459B42CE4DE3}" type="slidenum">
              <a:rPr lang="en-US" smtClean="0"/>
              <a:t>35</a:t>
            </a:fld>
            <a:endParaRPr lang="en-US" dirty="0"/>
          </a:p>
        </p:txBody>
      </p:sp>
    </p:spTree>
    <p:extLst>
      <p:ext uri="{BB962C8B-B14F-4D97-AF65-F5344CB8AC3E}">
        <p14:creationId xmlns:p14="http://schemas.microsoft.com/office/powerpoint/2010/main" val="2600789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2E1-589C-D4A5-FFFB-1ED11C2C1F66}"/>
              </a:ext>
            </a:extLst>
          </p:cNvPr>
          <p:cNvSpPr>
            <a:spLocks noGrp="1"/>
          </p:cNvSpPr>
          <p:nvPr>
            <p:ph type="title"/>
          </p:nvPr>
        </p:nvSpPr>
        <p:spPr>
          <a:xfrm>
            <a:off x="871254" y="0"/>
            <a:ext cx="7401491" cy="857250"/>
          </a:xfrm>
        </p:spPr>
        <p:txBody>
          <a:bodyPr>
            <a:normAutofit/>
          </a:bodyPr>
          <a:lstStyle/>
          <a:p>
            <a:r>
              <a:rPr lang="en-US" sz="3200" dirty="0">
                <a:solidFill>
                  <a:srgbClr val="D50032"/>
                </a:solidFill>
                <a:latin typeface="Open Sans"/>
                <a:ea typeface="Open Sans"/>
                <a:cs typeface="Open Sans"/>
              </a:rPr>
              <a:t>Monthly Support Calls</a:t>
            </a:r>
            <a:endParaRPr lang="en-US" sz="3200" dirty="0">
              <a:solidFill>
                <a:srgbClr val="D50032"/>
              </a:solidFill>
            </a:endParaRPr>
          </a:p>
        </p:txBody>
      </p:sp>
      <p:sp>
        <p:nvSpPr>
          <p:cNvPr id="3" name="Content Placeholder 2">
            <a:extLst>
              <a:ext uri="{FF2B5EF4-FFF2-40B4-BE49-F238E27FC236}">
                <a16:creationId xmlns:a16="http://schemas.microsoft.com/office/drawing/2014/main" id="{71370B6C-FA83-D90F-6154-B339BF1DB15C}"/>
              </a:ext>
            </a:extLst>
          </p:cNvPr>
          <p:cNvSpPr>
            <a:spLocks noGrp="1"/>
          </p:cNvSpPr>
          <p:nvPr>
            <p:ph idx="1"/>
          </p:nvPr>
        </p:nvSpPr>
        <p:spPr>
          <a:xfrm>
            <a:off x="313200" y="950850"/>
            <a:ext cx="8229600" cy="3394472"/>
          </a:xfrm>
        </p:spPr>
        <p:txBody>
          <a:bodyPr vert="horz" lIns="91440" tIns="45720" rIns="91440" bIns="45720" rtlCol="0" anchor="t">
            <a:noAutofit/>
          </a:bodyPr>
          <a:lstStyle/>
          <a:p>
            <a:pPr marL="0" indent="0" algn="ctr">
              <a:lnSpc>
                <a:spcPct val="113999"/>
              </a:lnSpc>
              <a:spcBef>
                <a:spcPts val="0"/>
              </a:spcBef>
              <a:buNone/>
            </a:pPr>
            <a:r>
              <a:rPr lang="en-US" sz="2000" b="1" dirty="0">
                <a:latin typeface="Open Sans"/>
                <a:ea typeface="Open Sans"/>
                <a:cs typeface="Open Sans"/>
              </a:rPr>
              <a:t>U.S. Poverty Free Agents</a:t>
            </a:r>
            <a:endParaRPr lang="en-US" sz="2000" dirty="0">
              <a:latin typeface="Open Sans"/>
              <a:ea typeface="Open Sans"/>
              <a:cs typeface="Open Sans"/>
            </a:endParaRPr>
          </a:p>
          <a:p>
            <a:pPr marL="0" indent="0" algn="ctr">
              <a:lnSpc>
                <a:spcPct val="113999"/>
              </a:lnSpc>
              <a:spcBef>
                <a:spcPts val="0"/>
              </a:spcBef>
              <a:buNone/>
            </a:pPr>
            <a:r>
              <a:rPr lang="en-US" sz="2000" dirty="0">
                <a:latin typeface="Open Sans"/>
                <a:ea typeface="Open Sans"/>
                <a:cs typeface="Open Sans"/>
              </a:rPr>
              <a:t>Tuesday, November 19, 1:00 p.m. and 8:00 p.m. ET</a:t>
            </a:r>
          </a:p>
          <a:p>
            <a:pPr marL="0" indent="0" algn="ctr">
              <a:lnSpc>
                <a:spcPct val="113999"/>
              </a:lnSpc>
              <a:spcBef>
                <a:spcPts val="0"/>
              </a:spcBef>
              <a:spcAft>
                <a:spcPts val="1200"/>
              </a:spcAft>
              <a:buNone/>
            </a:pPr>
            <a:r>
              <a:rPr lang="en-US" sz="2000" dirty="0">
                <a:latin typeface="Open Sans"/>
                <a:ea typeface="Open Sans"/>
                <a:cs typeface="Open Sans"/>
              </a:rPr>
              <a:t>Contact Jos Linn at </a:t>
            </a:r>
            <a:r>
              <a:rPr lang="en-US" sz="2000" dirty="0">
                <a:latin typeface="Open Sans"/>
                <a:ea typeface="Open Sans"/>
                <a:cs typeface="Open Sans"/>
                <a:hlinkClick r:id="rId2"/>
              </a:rPr>
              <a:t>jlinn@results.org</a:t>
            </a:r>
            <a:r>
              <a:rPr lang="en-US" sz="2000" dirty="0">
                <a:latin typeface="Open Sans"/>
                <a:ea typeface="Open Sans"/>
                <a:cs typeface="Open Sans"/>
              </a:rPr>
              <a:t> for information.</a:t>
            </a:r>
          </a:p>
          <a:p>
            <a:pPr marL="0" marR="0" lvl="0" indent="0" algn="ctr" defTabSz="457200" rtl="0" eaLnBrk="1" fontAlgn="auto" latinLnBrk="0" hangingPunct="1">
              <a:lnSpc>
                <a:spcPct val="113999"/>
              </a:lnSpc>
              <a:spcBef>
                <a:spcPts val="0"/>
              </a:spcBef>
              <a:spcAft>
                <a:spcPts val="0"/>
              </a:spcAft>
              <a:buClrTx/>
              <a:buSzTx/>
              <a:buFont typeface="Arial"/>
              <a:buNone/>
              <a:tabLst/>
              <a:defRPr/>
            </a:pPr>
            <a:r>
              <a:rPr kumimoji="0" lang="en-US" sz="2000" b="1" i="0" u="none" strike="noStrike" kern="1200" cap="none" spc="0" normalizeH="0" baseline="0" noProof="0" dirty="0">
                <a:ln>
                  <a:noFill/>
                </a:ln>
                <a:solidFill>
                  <a:prstClr val="black"/>
                </a:solidFill>
                <a:effectLst/>
                <a:uLnTx/>
                <a:uFillTx/>
                <a:latin typeface="Open Sans"/>
                <a:ea typeface="Open Sans"/>
                <a:cs typeface="Open Sans"/>
              </a:rPr>
              <a:t>Action Network Managers</a:t>
            </a:r>
          </a:p>
          <a:p>
            <a:pPr marL="0" indent="0" algn="ctr">
              <a:lnSpc>
                <a:spcPct val="113999"/>
              </a:lnSpc>
              <a:spcBef>
                <a:spcPts val="0"/>
              </a:spcBef>
              <a:buNone/>
              <a:defRPr/>
            </a:pPr>
            <a:r>
              <a:rPr lang="en-US" sz="2000" dirty="0">
                <a:solidFill>
                  <a:prstClr val="black"/>
                </a:solidFill>
                <a:latin typeface="Open Sans"/>
                <a:ea typeface="Open Sans"/>
                <a:cs typeface="Open Sans"/>
              </a:rPr>
              <a:t>Wednesday</a:t>
            </a:r>
            <a:r>
              <a:rPr kumimoji="0" lang="en-US" sz="2000" i="0" u="none" strike="noStrike" kern="1200" cap="none" spc="0" normalizeH="0" baseline="0" noProof="0" dirty="0">
                <a:ln>
                  <a:noFill/>
                </a:ln>
                <a:solidFill>
                  <a:prstClr val="black"/>
                </a:solidFill>
                <a:effectLst/>
                <a:uLnTx/>
                <a:uFillTx/>
                <a:latin typeface="Open Sans"/>
                <a:ea typeface="Open Sans"/>
                <a:cs typeface="Open Sans"/>
              </a:rPr>
              <a:t>, </a:t>
            </a:r>
            <a:r>
              <a:rPr lang="en-US" sz="2000" dirty="0">
                <a:solidFill>
                  <a:prstClr val="black"/>
                </a:solidFill>
                <a:latin typeface="Open Sans"/>
                <a:ea typeface="Open Sans"/>
                <a:cs typeface="Open Sans"/>
              </a:rPr>
              <a:t>November 20</a:t>
            </a:r>
            <a:r>
              <a:rPr kumimoji="0" lang="en-US" sz="2000" i="0" u="none" strike="noStrike" kern="1200" cap="none" spc="0" normalizeH="0" baseline="0" noProof="0" dirty="0">
                <a:ln>
                  <a:noFill/>
                </a:ln>
                <a:solidFill>
                  <a:prstClr val="black"/>
                </a:solidFill>
                <a:effectLst/>
                <a:uLnTx/>
                <a:uFillTx/>
                <a:latin typeface="Open Sans"/>
                <a:ea typeface="Open Sans"/>
                <a:cs typeface="Open Sans"/>
              </a:rPr>
              <a:t>, 12:30 p.m. ET and 8:00 p.m. ET</a:t>
            </a:r>
            <a:endParaRPr kumimoji="0" lang="en-US" sz="1800" b="0" i="0" u="none" strike="noStrike" kern="1200" cap="none" spc="0" normalizeH="0" baseline="0" noProof="0" dirty="0">
              <a:ln>
                <a:noFill/>
              </a:ln>
              <a:solidFill>
                <a:prstClr val="black"/>
              </a:solidFill>
              <a:effectLst/>
              <a:uLnTx/>
              <a:uFillTx/>
              <a:latin typeface="Open Sans"/>
              <a:ea typeface="Open Sans"/>
              <a:cs typeface="Open Sans"/>
            </a:endParaRPr>
          </a:p>
          <a:p>
            <a:pPr marL="0" marR="0" lvl="0" indent="0" algn="ctr" defTabSz="457200" rtl="0" eaLnBrk="1" fontAlgn="auto" latinLnBrk="0" hangingPunct="1">
              <a:lnSpc>
                <a:spcPct val="113999"/>
              </a:lnSpc>
              <a:spcBef>
                <a:spcPts val="0"/>
              </a:spcBef>
              <a:spcAft>
                <a:spcPts val="0"/>
              </a:spcAft>
              <a:buClrTx/>
              <a:buSzTx/>
              <a:buFont typeface="Arial"/>
              <a:buNone/>
              <a:tabLst/>
              <a:defRPr/>
            </a:pPr>
            <a:r>
              <a:rPr kumimoji="0" lang="en-US" sz="2000" b="0" i="0" u="none" strike="noStrike" kern="1200" cap="none" spc="0" normalizeH="0" baseline="0" noProof="0" dirty="0">
                <a:ln>
                  <a:noFill/>
                </a:ln>
                <a:solidFill>
                  <a:srgbClr val="141827"/>
                </a:solidFill>
                <a:effectLst/>
                <a:uLnTx/>
                <a:uFillTx/>
                <a:latin typeface="Open Sans"/>
                <a:ea typeface="Open Sans"/>
                <a:cs typeface="Open Sans"/>
              </a:rPr>
              <a:t>Join via </a:t>
            </a:r>
            <a:r>
              <a:rPr kumimoji="0" lang="en-US" sz="2000" b="0" i="0" u="none" strike="noStrike" kern="1200" cap="none" spc="0" normalizeH="0" baseline="0" noProof="0" dirty="0">
                <a:ln>
                  <a:noFill/>
                </a:ln>
                <a:solidFill>
                  <a:srgbClr val="D50032"/>
                </a:solidFill>
                <a:effectLst/>
                <a:uLnTx/>
                <a:uFillTx/>
                <a:latin typeface="Open Sans"/>
                <a:ea typeface="Open Sans"/>
                <a:cs typeface="Open Sans"/>
                <a:hlinkClick r:id="rId3"/>
              </a:rPr>
              <a:t>https://results.zoom.us/j/95416781155</a:t>
            </a:r>
            <a:r>
              <a:rPr kumimoji="0" lang="en-US" sz="2000" b="0" i="0" u="none" strike="noStrike" kern="1200" cap="none" spc="0" normalizeH="0" baseline="0" noProof="0" dirty="0">
                <a:ln>
                  <a:noFill/>
                </a:ln>
                <a:solidFill>
                  <a:srgbClr val="141827"/>
                </a:solidFill>
                <a:effectLst/>
                <a:uLnTx/>
                <a:uFillTx/>
                <a:latin typeface="Open Sans"/>
                <a:ea typeface="Open Sans"/>
                <a:cs typeface="Open Sans"/>
              </a:rPr>
              <a:t> </a:t>
            </a:r>
            <a:endParaRPr kumimoji="0" lang="en-US" sz="2000" b="0" i="0" u="none" strike="noStrike" kern="1200" cap="none" spc="0" normalizeH="0" baseline="0" noProof="0" dirty="0">
              <a:ln>
                <a:noFill/>
              </a:ln>
              <a:solidFill>
                <a:srgbClr val="000000"/>
              </a:solidFill>
              <a:effectLst/>
              <a:uLnTx/>
              <a:uFillTx/>
              <a:latin typeface="Open Sans" pitchFamily="2" charset="0"/>
              <a:ea typeface="Open Sans" pitchFamily="2" charset="0"/>
              <a:cs typeface="Open Sans" pitchFamily="2" charset="0"/>
            </a:endParaRPr>
          </a:p>
          <a:p>
            <a:pPr marL="0" marR="0" lvl="0" indent="0" algn="ctr" defTabSz="457200" rtl="0" eaLnBrk="1" fontAlgn="auto" latinLnBrk="0" hangingPunct="1">
              <a:lnSpc>
                <a:spcPct val="113999"/>
              </a:lnSpc>
              <a:spcBef>
                <a:spcPts val="0"/>
              </a:spcBef>
              <a:spcAft>
                <a:spcPts val="1200"/>
              </a:spcAft>
              <a:buClrTx/>
              <a:buSzTx/>
              <a:buFont typeface="Arial"/>
              <a:buNone/>
              <a:tabLst/>
              <a:defRPr/>
            </a:pPr>
            <a:r>
              <a:rPr kumimoji="0" lang="en-US" sz="2000" b="0" i="0" u="none" strike="noStrike" kern="1200" cap="none" spc="0" normalizeH="0" baseline="0" noProof="0" dirty="0">
                <a:ln>
                  <a:noFill/>
                </a:ln>
                <a:solidFill>
                  <a:srgbClr val="141827"/>
                </a:solidFill>
                <a:effectLst/>
                <a:uLnTx/>
                <a:uFillTx/>
                <a:latin typeface="Open Sans"/>
                <a:ea typeface="Open Sans"/>
                <a:cs typeface="Open Sans"/>
              </a:rPr>
              <a:t>or call (312) 626-6799, meeting ID 954 1678 1155).</a:t>
            </a:r>
            <a:endParaRPr lang="en-US" sz="2000" dirty="0">
              <a:latin typeface="Open Sans"/>
              <a:ea typeface="Open Sans"/>
              <a:cs typeface="Open Sans"/>
            </a:endParaRPr>
          </a:p>
          <a:p>
            <a:pPr marL="0" indent="0" algn="ctr">
              <a:lnSpc>
                <a:spcPct val="113999"/>
              </a:lnSpc>
              <a:spcBef>
                <a:spcPts val="0"/>
              </a:spcBef>
              <a:buNone/>
            </a:pPr>
            <a:r>
              <a:rPr lang="en-US" sz="2000" b="1" dirty="0">
                <a:latin typeface="Open Sans"/>
                <a:ea typeface="Open Sans"/>
                <a:cs typeface="Segoe UI"/>
              </a:rPr>
              <a:t>Global Poverty Free Agents</a:t>
            </a:r>
            <a:endParaRPr lang="en-US" sz="2000" dirty="0">
              <a:latin typeface="Open Sans"/>
              <a:ea typeface="Open Sans"/>
              <a:cs typeface="Segoe UI"/>
            </a:endParaRPr>
          </a:p>
          <a:p>
            <a:pPr marL="0" indent="0" algn="ctr">
              <a:lnSpc>
                <a:spcPct val="113999"/>
              </a:lnSpc>
              <a:spcBef>
                <a:spcPts val="0"/>
              </a:spcBef>
              <a:buNone/>
            </a:pPr>
            <a:r>
              <a:rPr lang="en-US" sz="2000" dirty="0">
                <a:latin typeface="Open Sans"/>
                <a:ea typeface="Open Sans"/>
                <a:cs typeface="Segoe UI"/>
              </a:rPr>
              <a:t>Monday, November 25, 7:00 p.m. ET</a:t>
            </a:r>
          </a:p>
          <a:p>
            <a:pPr marL="0" indent="0" algn="ctr">
              <a:lnSpc>
                <a:spcPct val="113999"/>
              </a:lnSpc>
              <a:spcBef>
                <a:spcPts val="0"/>
              </a:spcBef>
              <a:buNone/>
            </a:pPr>
            <a:r>
              <a:rPr lang="en-US" sz="2000" dirty="0">
                <a:latin typeface="Open Sans"/>
                <a:ea typeface="Open Sans"/>
                <a:cs typeface="Segoe UI"/>
              </a:rPr>
              <a:t>Contact Lisa Marchal at </a:t>
            </a:r>
            <a:r>
              <a:rPr lang="en-US" sz="2000" dirty="0">
                <a:latin typeface="Open Sans"/>
                <a:ea typeface="Open Sans"/>
                <a:cs typeface="Segoe UI"/>
                <a:hlinkClick r:id="rId4"/>
              </a:rPr>
              <a:t>lmarchal@results.org</a:t>
            </a:r>
            <a:r>
              <a:rPr lang="en-US" sz="2000" dirty="0">
                <a:latin typeface="Open Sans"/>
                <a:ea typeface="Open Sans"/>
                <a:cs typeface="Segoe UI"/>
              </a:rPr>
              <a:t> for information.</a:t>
            </a:r>
            <a:endParaRPr lang="en-US" sz="2000" dirty="0">
              <a:latin typeface="Open Sans"/>
            </a:endParaRPr>
          </a:p>
          <a:p>
            <a:pPr marL="0" indent="0" algn="ctr">
              <a:lnSpc>
                <a:spcPct val="113999"/>
              </a:lnSpc>
              <a:spcBef>
                <a:spcPts val="0"/>
              </a:spcBef>
              <a:buNone/>
            </a:pPr>
            <a:endParaRPr lang="en-US" sz="1900" dirty="0">
              <a:latin typeface="Open Sans"/>
              <a:ea typeface="Open Sans"/>
              <a:cs typeface="Open Sans"/>
            </a:endParaRPr>
          </a:p>
        </p:txBody>
      </p:sp>
      <p:sp>
        <p:nvSpPr>
          <p:cNvPr id="4" name="Slide Number Placeholder 3">
            <a:extLst>
              <a:ext uri="{FF2B5EF4-FFF2-40B4-BE49-F238E27FC236}">
                <a16:creationId xmlns:a16="http://schemas.microsoft.com/office/drawing/2014/main" id="{9136BC31-B410-FDD0-FD3D-D694F4EDC081}"/>
              </a:ext>
            </a:extLst>
          </p:cNvPr>
          <p:cNvSpPr>
            <a:spLocks noGrp="1"/>
          </p:cNvSpPr>
          <p:nvPr>
            <p:ph type="sldNum" sz="quarter" idx="12"/>
          </p:nvPr>
        </p:nvSpPr>
        <p:spPr/>
        <p:txBody>
          <a:bodyPr/>
          <a:lstStyle/>
          <a:p>
            <a:fld id="{307E6868-079E-1649-B8D1-459B42CE4DE3}" type="slidenum">
              <a:rPr lang="en-US" smtClean="0"/>
              <a:t>36</a:t>
            </a:fld>
            <a:endParaRPr lang="en-US" dirty="0"/>
          </a:p>
        </p:txBody>
      </p:sp>
    </p:spTree>
    <p:extLst>
      <p:ext uri="{BB962C8B-B14F-4D97-AF65-F5344CB8AC3E}">
        <p14:creationId xmlns:p14="http://schemas.microsoft.com/office/powerpoint/2010/main" val="29987497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BFE5B-F5EB-BD57-3FD8-6C6AE54F5DA3}"/>
              </a:ext>
            </a:extLst>
          </p:cNvPr>
          <p:cNvSpPr>
            <a:spLocks noGrp="1"/>
          </p:cNvSpPr>
          <p:nvPr>
            <p:ph type="title"/>
          </p:nvPr>
        </p:nvSpPr>
        <p:spPr>
          <a:xfrm>
            <a:off x="637200" y="169979"/>
            <a:ext cx="7401491" cy="857250"/>
          </a:xfrm>
        </p:spPr>
        <p:txBody>
          <a:bodyPr/>
          <a:lstStyle/>
          <a:p>
            <a:r>
              <a:rPr lang="en-US" dirty="0">
                <a:solidFill>
                  <a:srgbClr val="D50032"/>
                </a:solidFill>
                <a:latin typeface="Open Sans"/>
                <a:ea typeface="Open Sans"/>
                <a:cs typeface="Open Sans"/>
              </a:rPr>
              <a:t>New Advocate Orientation</a:t>
            </a:r>
            <a:endParaRPr lang="en-US" dirty="0">
              <a:solidFill>
                <a:srgbClr val="D50032"/>
              </a:solidFill>
            </a:endParaRPr>
          </a:p>
        </p:txBody>
      </p:sp>
      <p:sp>
        <p:nvSpPr>
          <p:cNvPr id="3" name="Content Placeholder 2">
            <a:extLst>
              <a:ext uri="{FF2B5EF4-FFF2-40B4-BE49-F238E27FC236}">
                <a16:creationId xmlns:a16="http://schemas.microsoft.com/office/drawing/2014/main" id="{70A7762D-8BA4-9F09-2668-99286A2D67AA}"/>
              </a:ext>
            </a:extLst>
          </p:cNvPr>
          <p:cNvSpPr>
            <a:spLocks noGrp="1"/>
          </p:cNvSpPr>
          <p:nvPr>
            <p:ph idx="1"/>
          </p:nvPr>
        </p:nvSpPr>
        <p:spPr/>
        <p:txBody>
          <a:bodyPr vert="horz" lIns="91440" tIns="45720" rIns="91440" bIns="45720" rtlCol="0" anchor="t">
            <a:normAutofit/>
          </a:bodyPr>
          <a:lstStyle/>
          <a:p>
            <a:pPr marL="0" indent="0" algn="ctr">
              <a:lnSpc>
                <a:spcPct val="113999"/>
              </a:lnSpc>
              <a:spcBef>
                <a:spcPts val="0"/>
              </a:spcBef>
              <a:spcAft>
                <a:spcPts val="1200"/>
              </a:spcAft>
              <a:buNone/>
            </a:pPr>
            <a:r>
              <a:rPr lang="en-US" sz="2100" dirty="0">
                <a:latin typeface="Open Sans"/>
                <a:cs typeface="Segoe UI"/>
              </a:rPr>
              <a:t>Learn more about RESULTS, our work, and how you can join the movement to end poverty.</a:t>
            </a:r>
            <a:endParaRPr lang="en-US" sz="2100" b="1" dirty="0">
              <a:latin typeface="Open Sans"/>
              <a:cs typeface="Segoe UI"/>
            </a:endParaRPr>
          </a:p>
          <a:p>
            <a:pPr marL="0" indent="0" algn="ctr">
              <a:lnSpc>
                <a:spcPct val="113999"/>
              </a:lnSpc>
              <a:spcBef>
                <a:spcPts val="0"/>
              </a:spcBef>
              <a:spcAft>
                <a:spcPts val="1200"/>
              </a:spcAft>
              <a:buNone/>
            </a:pPr>
            <a:r>
              <a:rPr lang="en-US" sz="2400" b="1" dirty="0">
                <a:latin typeface="Open Sans"/>
                <a:ea typeface="Open Sans"/>
                <a:cs typeface="Segoe UI"/>
              </a:rPr>
              <a:t>Wednesday, November 20, 1:00 p.m. ET</a:t>
            </a:r>
          </a:p>
          <a:p>
            <a:pPr marL="0" indent="0" algn="ctr">
              <a:lnSpc>
                <a:spcPct val="113999"/>
              </a:lnSpc>
              <a:spcBef>
                <a:spcPts val="0"/>
              </a:spcBef>
              <a:spcAft>
                <a:spcPts val="1200"/>
              </a:spcAft>
              <a:buNone/>
            </a:pPr>
            <a:r>
              <a:rPr lang="en-US" sz="2400" dirty="0">
                <a:latin typeface="Open Sans"/>
                <a:ea typeface="Open Sans"/>
                <a:cs typeface="Segoe UI"/>
                <a:hlinkClick r:id="rId2"/>
              </a:rPr>
              <a:t>Registration is open!</a:t>
            </a:r>
            <a:endParaRPr lang="en-US" sz="2400" dirty="0">
              <a:latin typeface="Open Sans"/>
              <a:ea typeface="Open Sans"/>
              <a:cs typeface="Segoe UI"/>
            </a:endParaRPr>
          </a:p>
          <a:p>
            <a:pPr marL="0" indent="0">
              <a:buNone/>
            </a:pPr>
            <a:endParaRPr lang="en-US" dirty="0">
              <a:latin typeface="Open Sans"/>
              <a:ea typeface="Open Sans"/>
              <a:cs typeface="Open Sans"/>
            </a:endParaRPr>
          </a:p>
          <a:p>
            <a:pPr marL="0" indent="0">
              <a:buNone/>
            </a:pPr>
            <a:endParaRPr lang="en-US" dirty="0">
              <a:latin typeface="Open Sans"/>
              <a:ea typeface="Open Sans"/>
              <a:cs typeface="Open Sans"/>
            </a:endParaRPr>
          </a:p>
        </p:txBody>
      </p:sp>
      <p:sp>
        <p:nvSpPr>
          <p:cNvPr id="4" name="Slide Number Placeholder 3">
            <a:extLst>
              <a:ext uri="{FF2B5EF4-FFF2-40B4-BE49-F238E27FC236}">
                <a16:creationId xmlns:a16="http://schemas.microsoft.com/office/drawing/2014/main" id="{D407CEC8-506C-A41F-8F43-68253F503827}"/>
              </a:ext>
            </a:extLst>
          </p:cNvPr>
          <p:cNvSpPr>
            <a:spLocks noGrp="1"/>
          </p:cNvSpPr>
          <p:nvPr>
            <p:ph type="sldNum" sz="quarter" idx="12"/>
          </p:nvPr>
        </p:nvSpPr>
        <p:spPr/>
        <p:txBody>
          <a:bodyPr/>
          <a:lstStyle/>
          <a:p>
            <a:fld id="{307E6868-079E-1649-B8D1-459B42CE4DE3}" type="slidenum">
              <a:rPr lang="en-US" smtClean="0"/>
              <a:pPr/>
              <a:t>37</a:t>
            </a:fld>
            <a:endParaRPr lang="en-US" dirty="0"/>
          </a:p>
        </p:txBody>
      </p:sp>
    </p:spTree>
    <p:extLst>
      <p:ext uri="{BB962C8B-B14F-4D97-AF65-F5344CB8AC3E}">
        <p14:creationId xmlns:p14="http://schemas.microsoft.com/office/powerpoint/2010/main" val="32228315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BFE5B-F5EB-BD57-3FD8-6C6AE54F5DA3}"/>
              </a:ext>
            </a:extLst>
          </p:cNvPr>
          <p:cNvSpPr>
            <a:spLocks noGrp="1"/>
          </p:cNvSpPr>
          <p:nvPr>
            <p:ph type="title"/>
          </p:nvPr>
        </p:nvSpPr>
        <p:spPr>
          <a:xfrm>
            <a:off x="637200" y="169979"/>
            <a:ext cx="7401491" cy="857250"/>
          </a:xfrm>
        </p:spPr>
        <p:txBody>
          <a:bodyPr>
            <a:normAutofit/>
          </a:bodyPr>
          <a:lstStyle/>
          <a:p>
            <a:r>
              <a:rPr lang="en-US" dirty="0">
                <a:solidFill>
                  <a:srgbClr val="D50032"/>
                </a:solidFill>
                <a:latin typeface="Open Sans"/>
                <a:ea typeface="Open Sans"/>
                <a:cs typeface="Open Sans"/>
              </a:rPr>
              <a:t>RESULTS Office Closed</a:t>
            </a:r>
            <a:endParaRPr lang="en-US" dirty="0">
              <a:solidFill>
                <a:srgbClr val="D50032"/>
              </a:solidFill>
            </a:endParaRPr>
          </a:p>
        </p:txBody>
      </p:sp>
      <p:sp>
        <p:nvSpPr>
          <p:cNvPr id="3" name="Content Placeholder 2">
            <a:extLst>
              <a:ext uri="{FF2B5EF4-FFF2-40B4-BE49-F238E27FC236}">
                <a16:creationId xmlns:a16="http://schemas.microsoft.com/office/drawing/2014/main" id="{70A7762D-8BA4-9F09-2668-99286A2D67AA}"/>
              </a:ext>
            </a:extLst>
          </p:cNvPr>
          <p:cNvSpPr>
            <a:spLocks noGrp="1"/>
          </p:cNvSpPr>
          <p:nvPr>
            <p:ph idx="1"/>
          </p:nvPr>
        </p:nvSpPr>
        <p:spPr/>
        <p:txBody>
          <a:bodyPr vert="horz" lIns="91440" tIns="45720" rIns="91440" bIns="45720" rtlCol="0" anchor="t">
            <a:normAutofit/>
          </a:bodyPr>
          <a:lstStyle/>
          <a:p>
            <a:pPr marL="0" indent="0" algn="ctr">
              <a:lnSpc>
                <a:spcPct val="113999"/>
              </a:lnSpc>
              <a:spcBef>
                <a:spcPts val="0"/>
              </a:spcBef>
              <a:spcAft>
                <a:spcPts val="1200"/>
              </a:spcAft>
              <a:buNone/>
            </a:pPr>
            <a:r>
              <a:rPr lang="en-US" sz="3200" dirty="0">
                <a:solidFill>
                  <a:srgbClr val="141827"/>
                </a:solidFill>
                <a:latin typeface="Open Sans"/>
                <a:ea typeface="Open Sans"/>
                <a:cs typeface="Open Sans"/>
              </a:rPr>
              <a:t>November 11: Veterans Day</a:t>
            </a:r>
          </a:p>
          <a:p>
            <a:pPr marL="0" indent="0" algn="ctr">
              <a:lnSpc>
                <a:spcPct val="113999"/>
              </a:lnSpc>
              <a:spcBef>
                <a:spcPts val="0"/>
              </a:spcBef>
              <a:spcAft>
                <a:spcPts val="1200"/>
              </a:spcAft>
              <a:buNone/>
            </a:pPr>
            <a:r>
              <a:rPr lang="en-US" sz="3200" dirty="0">
                <a:solidFill>
                  <a:srgbClr val="141827"/>
                </a:solidFill>
                <a:latin typeface="Open Sans"/>
                <a:ea typeface="Open Sans"/>
                <a:cs typeface="Open Sans"/>
              </a:rPr>
              <a:t>November 28-29: Autumn Break</a:t>
            </a:r>
          </a:p>
          <a:p>
            <a:pPr marL="0" indent="0">
              <a:buNone/>
            </a:pPr>
            <a:endParaRPr lang="en-US" dirty="0">
              <a:latin typeface="Open Sans"/>
              <a:ea typeface="Open Sans"/>
              <a:cs typeface="Open Sans"/>
            </a:endParaRPr>
          </a:p>
        </p:txBody>
      </p:sp>
      <p:sp>
        <p:nvSpPr>
          <p:cNvPr id="4" name="Slide Number Placeholder 3">
            <a:extLst>
              <a:ext uri="{FF2B5EF4-FFF2-40B4-BE49-F238E27FC236}">
                <a16:creationId xmlns:a16="http://schemas.microsoft.com/office/drawing/2014/main" id="{D407CEC8-506C-A41F-8F43-68253F503827}"/>
              </a:ext>
            </a:extLst>
          </p:cNvPr>
          <p:cNvSpPr>
            <a:spLocks noGrp="1"/>
          </p:cNvSpPr>
          <p:nvPr>
            <p:ph type="sldNum" sz="quarter" idx="12"/>
          </p:nvPr>
        </p:nvSpPr>
        <p:spPr/>
        <p:txBody>
          <a:bodyPr/>
          <a:lstStyle/>
          <a:p>
            <a:fld id="{307E6868-079E-1649-B8D1-459B42CE4DE3}" type="slidenum">
              <a:rPr lang="en-US" smtClean="0"/>
              <a:pPr/>
              <a:t>38</a:t>
            </a:fld>
            <a:endParaRPr lang="en-US" dirty="0"/>
          </a:p>
        </p:txBody>
      </p:sp>
    </p:spTree>
    <p:extLst>
      <p:ext uri="{BB962C8B-B14F-4D97-AF65-F5344CB8AC3E}">
        <p14:creationId xmlns:p14="http://schemas.microsoft.com/office/powerpoint/2010/main" val="3956763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2E1-589C-D4A5-FFFB-1ED11C2C1F66}"/>
              </a:ext>
            </a:extLst>
          </p:cNvPr>
          <p:cNvSpPr>
            <a:spLocks noGrp="1"/>
          </p:cNvSpPr>
          <p:nvPr>
            <p:ph type="title"/>
          </p:nvPr>
        </p:nvSpPr>
        <p:spPr>
          <a:xfrm>
            <a:off x="1731027" y="102393"/>
            <a:ext cx="5681946" cy="857250"/>
          </a:xfrm>
        </p:spPr>
        <p:txBody>
          <a:bodyPr>
            <a:normAutofit/>
          </a:bodyPr>
          <a:lstStyle/>
          <a:p>
            <a:r>
              <a:rPr lang="en-US" sz="2400" dirty="0">
                <a:solidFill>
                  <a:schemeClr val="tx1"/>
                </a:solidFill>
                <a:latin typeface="Open Sans"/>
                <a:ea typeface="Open Sans"/>
                <a:cs typeface="Open Sans"/>
              </a:rPr>
              <a:t>Let us know the amazing things you are doing?</a:t>
            </a:r>
            <a:endParaRPr lang="en-US" sz="2400" dirty="0">
              <a:solidFill>
                <a:schemeClr val="tx1"/>
              </a:solidFill>
            </a:endParaRPr>
          </a:p>
        </p:txBody>
      </p:sp>
      <p:sp>
        <p:nvSpPr>
          <p:cNvPr id="4" name="Slide Number Placeholder 3">
            <a:extLst>
              <a:ext uri="{FF2B5EF4-FFF2-40B4-BE49-F238E27FC236}">
                <a16:creationId xmlns:a16="http://schemas.microsoft.com/office/drawing/2014/main" id="{9136BC31-B410-FDD0-FD3D-D694F4EDC081}"/>
              </a:ext>
            </a:extLst>
          </p:cNvPr>
          <p:cNvSpPr>
            <a:spLocks noGrp="1"/>
          </p:cNvSpPr>
          <p:nvPr>
            <p:ph type="sldNum" sz="quarter" idx="12"/>
          </p:nvPr>
        </p:nvSpPr>
        <p:spPr/>
        <p:txBody>
          <a:bodyPr/>
          <a:lstStyle/>
          <a:p>
            <a:fld id="{307E6868-079E-1649-B8D1-459B42CE4DE3}" type="slidenum">
              <a:rPr lang="en-US" smtClean="0"/>
              <a:t>39</a:t>
            </a:fld>
            <a:endParaRPr lang="en-US" dirty="0"/>
          </a:p>
        </p:txBody>
      </p:sp>
      <p:pic>
        <p:nvPicPr>
          <p:cNvPr id="8" name="Picture 7">
            <a:extLst>
              <a:ext uri="{FF2B5EF4-FFF2-40B4-BE49-F238E27FC236}">
                <a16:creationId xmlns:a16="http://schemas.microsoft.com/office/drawing/2014/main" id="{218EDEA3-0CCE-C8B7-205F-A1C97D1375D3}"/>
              </a:ext>
            </a:extLst>
          </p:cNvPr>
          <p:cNvPicPr>
            <a:picLocks noChangeAspect="1"/>
          </p:cNvPicPr>
          <p:nvPr/>
        </p:nvPicPr>
        <p:blipFill>
          <a:blip r:embed="rId2"/>
          <a:stretch>
            <a:fillRect/>
          </a:stretch>
        </p:blipFill>
        <p:spPr>
          <a:xfrm>
            <a:off x="669600" y="1197769"/>
            <a:ext cx="7811474" cy="2970077"/>
          </a:xfrm>
          <a:prstGeom prst="rect">
            <a:avLst/>
          </a:prstGeom>
        </p:spPr>
      </p:pic>
      <p:sp>
        <p:nvSpPr>
          <p:cNvPr id="10" name="TextBox 9">
            <a:extLst>
              <a:ext uri="{FF2B5EF4-FFF2-40B4-BE49-F238E27FC236}">
                <a16:creationId xmlns:a16="http://schemas.microsoft.com/office/drawing/2014/main" id="{DED650BB-26A8-7DF7-8EB1-B8A6B7AD06D8}"/>
              </a:ext>
            </a:extLst>
          </p:cNvPr>
          <p:cNvSpPr txBox="1"/>
          <p:nvPr/>
        </p:nvSpPr>
        <p:spPr>
          <a:xfrm>
            <a:off x="1474463" y="4405972"/>
            <a:ext cx="6195074" cy="338554"/>
          </a:xfrm>
          <a:prstGeom prst="rect">
            <a:avLst/>
          </a:prstGeom>
          <a:noFill/>
        </p:spPr>
        <p:txBody>
          <a:bodyPr wrap="square">
            <a:spAutoFit/>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hlinkClick r:id="rId3"/>
              </a:rPr>
              <a:t>https://results.org/volunteers/reporting-your-advocacy-actions</a:t>
            </a:r>
            <a:r>
              <a:rPr lang="en-US" sz="1600" dirty="0">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3487921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9DFF-9790-84E3-1917-5F77DC5E235B}"/>
              </a:ext>
            </a:extLst>
          </p:cNvPr>
          <p:cNvSpPr>
            <a:spLocks noGrp="1"/>
          </p:cNvSpPr>
          <p:nvPr>
            <p:ph type="title"/>
          </p:nvPr>
        </p:nvSpPr>
        <p:spPr>
          <a:xfrm>
            <a:off x="1010652" y="284230"/>
            <a:ext cx="7122695" cy="772584"/>
          </a:xfrm>
        </p:spPr>
        <p:txBody>
          <a:bodyPr>
            <a:noAutofit/>
          </a:bodyPr>
          <a:lstStyle/>
          <a:p>
            <a:pPr>
              <a:lnSpc>
                <a:spcPct val="114000"/>
              </a:lnSpc>
              <a:spcAft>
                <a:spcPts val="600"/>
              </a:spcAft>
            </a:pPr>
            <a:r>
              <a:rPr lang="en-US" sz="2800" dirty="0">
                <a:solidFill>
                  <a:schemeClr val="tx2"/>
                </a:solidFill>
                <a:latin typeface="Open Sans"/>
                <a:ea typeface="Open Sans"/>
                <a:cs typeface="Open Sans"/>
              </a:rPr>
              <a:t>Where does our work go from here?</a:t>
            </a:r>
            <a:br>
              <a:rPr lang="en-US" sz="2800" dirty="0">
                <a:solidFill>
                  <a:schemeClr val="tx2"/>
                </a:solidFill>
                <a:latin typeface="Open Sans"/>
                <a:ea typeface="Open Sans"/>
                <a:cs typeface="Open Sans"/>
              </a:rPr>
            </a:br>
            <a:r>
              <a:rPr lang="en-US" sz="2800" b="0" dirty="0">
                <a:solidFill>
                  <a:schemeClr val="tx1"/>
                </a:solidFill>
                <a:latin typeface="Open Sans"/>
                <a:ea typeface="Open Sans"/>
                <a:cs typeface="Open Sans"/>
              </a:rPr>
              <a:t>A conversation</a:t>
            </a:r>
            <a:endParaRPr lang="en-US" sz="2400" b="0" dirty="0">
              <a:solidFill>
                <a:schemeClr val="tx1"/>
              </a:solidFill>
              <a:latin typeface="Open Sans"/>
              <a:ea typeface="Open Sans"/>
              <a:cs typeface="Open Sans"/>
            </a:endParaRPr>
          </a:p>
        </p:txBody>
      </p:sp>
      <p:sp>
        <p:nvSpPr>
          <p:cNvPr id="3" name="Slide Number Placeholder 2">
            <a:extLst>
              <a:ext uri="{FF2B5EF4-FFF2-40B4-BE49-F238E27FC236}">
                <a16:creationId xmlns:a16="http://schemas.microsoft.com/office/drawing/2014/main" id="{9F0195A5-34E7-0015-AA2F-2C874ACE6865}"/>
              </a:ext>
            </a:extLst>
          </p:cNvPr>
          <p:cNvSpPr>
            <a:spLocks noGrp="1"/>
          </p:cNvSpPr>
          <p:nvPr>
            <p:ph type="sldNum" sz="quarter" idx="12"/>
          </p:nvPr>
        </p:nvSpPr>
        <p:spPr/>
        <p:txBody>
          <a:bodyPr/>
          <a:lstStyle/>
          <a:p>
            <a:fld id="{307E6868-079E-1649-B8D1-459B42CE4DE3}" type="slidenum">
              <a:rPr lang="en-US" smtClean="0"/>
              <a:t>4</a:t>
            </a:fld>
            <a:endParaRPr lang="en-US" dirty="0"/>
          </a:p>
        </p:txBody>
      </p:sp>
      <p:pic>
        <p:nvPicPr>
          <p:cNvPr id="8" name="Picture 7">
            <a:extLst>
              <a:ext uri="{FF2B5EF4-FFF2-40B4-BE49-F238E27FC236}">
                <a16:creationId xmlns:a16="http://schemas.microsoft.com/office/drawing/2014/main" id="{D2D278B6-5157-64EF-65A9-939C96941B3F}"/>
              </a:ext>
            </a:extLst>
          </p:cNvPr>
          <p:cNvPicPr>
            <a:picLocks noChangeAspect="1"/>
          </p:cNvPicPr>
          <p:nvPr/>
        </p:nvPicPr>
        <p:blipFill>
          <a:blip r:embed="rId3"/>
          <a:stretch>
            <a:fillRect/>
          </a:stretch>
        </p:blipFill>
        <p:spPr>
          <a:xfrm>
            <a:off x="5016072" y="1679617"/>
            <a:ext cx="1412740" cy="2202017"/>
          </a:xfrm>
          <a:prstGeom prst="rect">
            <a:avLst/>
          </a:prstGeom>
        </p:spPr>
      </p:pic>
      <p:sp>
        <p:nvSpPr>
          <p:cNvPr id="9" name="TextBox 8">
            <a:extLst>
              <a:ext uri="{FF2B5EF4-FFF2-40B4-BE49-F238E27FC236}">
                <a16:creationId xmlns:a16="http://schemas.microsoft.com/office/drawing/2014/main" id="{2AC21F02-9967-C717-FDB0-AD3F0848A767}"/>
              </a:ext>
            </a:extLst>
          </p:cNvPr>
          <p:cNvSpPr txBox="1"/>
          <p:nvPr/>
        </p:nvSpPr>
        <p:spPr>
          <a:xfrm>
            <a:off x="5016072" y="3881634"/>
            <a:ext cx="2529528" cy="954107"/>
          </a:xfrm>
          <a:prstGeom prst="rect">
            <a:avLst/>
          </a:prstGeom>
          <a:noFill/>
        </p:spPr>
        <p:txBody>
          <a:bodyPr wrap="square" rtlCol="0">
            <a:spAutoFit/>
          </a:bodyPr>
          <a:lstStyle/>
          <a:p>
            <a:r>
              <a:rPr lang="pt-BR" sz="1400" b="1" i="0" dirty="0">
                <a:solidFill>
                  <a:srgbClr val="080F0F"/>
                </a:solidFill>
                <a:effectLst/>
                <a:latin typeface="Open Sans" panose="020B0606030504020204" pitchFamily="34" charset="0"/>
                <a:ea typeface="Open Sans" panose="020B0606030504020204" pitchFamily="34" charset="0"/>
                <a:cs typeface="Open Sans" panose="020B0606030504020204" pitchFamily="34" charset="0"/>
              </a:rPr>
              <a:t>Kul Gautam</a:t>
            </a:r>
            <a:br>
              <a:rPr lang="pt-BR" sz="1400" dirty="0">
                <a:latin typeface="Open Sans" panose="020B0606030504020204" pitchFamily="34" charset="0"/>
                <a:ea typeface="Open Sans" panose="020B0606030504020204" pitchFamily="34" charset="0"/>
                <a:cs typeface="Open Sans" panose="020B0606030504020204" pitchFamily="34" charset="0"/>
              </a:rPr>
            </a:br>
            <a:r>
              <a:rPr lang="pt-BR" sz="1400" b="0" i="0" dirty="0">
                <a:solidFill>
                  <a:srgbClr val="080F0F"/>
                </a:solidFill>
                <a:effectLst/>
                <a:latin typeface="Open Sans" panose="020B0606030504020204" pitchFamily="34" charset="0"/>
                <a:ea typeface="Open Sans" panose="020B0606030504020204" pitchFamily="34" charset="0"/>
                <a:cs typeface="Open Sans" panose="020B0606030504020204" pitchFamily="34" charset="0"/>
              </a:rPr>
              <a:t>Chair of the RESULTS Board, Former Deputy Executive Director of UNICEF and</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id="{01CB20E7-011C-F8FD-E6A0-7D7385D02645}"/>
              </a:ext>
            </a:extLst>
          </p:cNvPr>
          <p:cNvSpPr txBox="1"/>
          <p:nvPr/>
        </p:nvSpPr>
        <p:spPr>
          <a:xfrm>
            <a:off x="2399680" y="3900150"/>
            <a:ext cx="1717075" cy="738664"/>
          </a:xfrm>
          <a:prstGeom prst="rect">
            <a:avLst/>
          </a:prstGeom>
          <a:noFill/>
        </p:spPr>
        <p:txBody>
          <a:bodyPr wrap="square" rtlCol="0">
            <a:spAutoFit/>
          </a:bodyPr>
          <a:lstStyle/>
          <a:p>
            <a:pPr algn="r"/>
            <a:r>
              <a:rPr lang="pt-BR" sz="1400" b="1" i="0" dirty="0">
                <a:solidFill>
                  <a:srgbClr val="080F0F"/>
                </a:solidFill>
                <a:effectLst/>
                <a:latin typeface="Open Sans" panose="020B0606030504020204" pitchFamily="34" charset="0"/>
                <a:ea typeface="Open Sans" panose="020B0606030504020204" pitchFamily="34" charset="0"/>
                <a:cs typeface="Open Sans" panose="020B0606030504020204" pitchFamily="34" charset="0"/>
              </a:rPr>
              <a:t>Joanne Carter</a:t>
            </a:r>
            <a:br>
              <a:rPr lang="pt-BR" sz="1400" dirty="0">
                <a:latin typeface="Open Sans" panose="020B0606030504020204" pitchFamily="34" charset="0"/>
                <a:ea typeface="Open Sans" panose="020B0606030504020204" pitchFamily="34" charset="0"/>
                <a:cs typeface="Open Sans" panose="020B0606030504020204" pitchFamily="34" charset="0"/>
              </a:rPr>
            </a:br>
            <a:r>
              <a:rPr lang="pt-BR" sz="1400" b="0" i="0" dirty="0">
                <a:solidFill>
                  <a:srgbClr val="080F0F"/>
                </a:solidFill>
                <a:effectLst/>
                <a:latin typeface="Open Sans" panose="020B0606030504020204" pitchFamily="34" charset="0"/>
                <a:ea typeface="Open Sans" panose="020B0606030504020204" pitchFamily="34" charset="0"/>
                <a:cs typeface="Open Sans" panose="020B0606030504020204" pitchFamily="34" charset="0"/>
              </a:rPr>
              <a:t>Executive Director of RESULTS</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18" name="Picture 17">
            <a:extLst>
              <a:ext uri="{FF2B5EF4-FFF2-40B4-BE49-F238E27FC236}">
                <a16:creationId xmlns:a16="http://schemas.microsoft.com/office/drawing/2014/main" id="{EA7D7E66-8356-86DF-46FC-00CBAF3F716B}"/>
              </a:ext>
            </a:extLst>
          </p:cNvPr>
          <p:cNvPicPr>
            <a:picLocks noChangeAspect="1"/>
          </p:cNvPicPr>
          <p:nvPr/>
        </p:nvPicPr>
        <p:blipFill>
          <a:blip r:embed="rId4"/>
          <a:stretch>
            <a:fillRect/>
          </a:stretch>
        </p:blipFill>
        <p:spPr>
          <a:xfrm>
            <a:off x="2727727" y="1698133"/>
            <a:ext cx="1389028" cy="2202017"/>
          </a:xfrm>
          <a:prstGeom prst="rect">
            <a:avLst/>
          </a:prstGeom>
        </p:spPr>
      </p:pic>
    </p:spTree>
    <p:extLst>
      <p:ext uri="{BB962C8B-B14F-4D97-AF65-F5344CB8AC3E}">
        <p14:creationId xmlns:p14="http://schemas.microsoft.com/office/powerpoint/2010/main" val="7950752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CC96CD-8004-E62D-5ED1-F0211122FDC9}"/>
              </a:ext>
            </a:extLst>
          </p:cNvPr>
          <p:cNvSpPr txBox="1"/>
          <p:nvPr/>
        </p:nvSpPr>
        <p:spPr>
          <a:xfrm>
            <a:off x="2282398" y="4582597"/>
            <a:ext cx="4579200" cy="369332"/>
          </a:xfrm>
          <a:prstGeom prst="rect">
            <a:avLst/>
          </a:prstGeom>
          <a:noFill/>
        </p:spPr>
        <p:txBody>
          <a:bodyPr wrap="square">
            <a:sp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hlinkClick r:id="rId2"/>
              </a:rPr>
              <a:t>results.org/events</a:t>
            </a:r>
            <a:r>
              <a:rPr lang="en-US" dirty="0">
                <a:latin typeface="Open Sans" panose="020B0606030504020204" pitchFamily="34" charset="0"/>
                <a:ea typeface="Open Sans" panose="020B0606030504020204" pitchFamily="34" charset="0"/>
                <a:cs typeface="Open Sans" panose="020B0606030504020204" pitchFamily="34" charset="0"/>
              </a:rPr>
              <a:t> </a:t>
            </a:r>
          </a:p>
        </p:txBody>
      </p:sp>
      <p:sp>
        <p:nvSpPr>
          <p:cNvPr id="2" name="Title 1">
            <a:extLst>
              <a:ext uri="{FF2B5EF4-FFF2-40B4-BE49-F238E27FC236}">
                <a16:creationId xmlns:a16="http://schemas.microsoft.com/office/drawing/2014/main" id="{C214306F-6E9A-E98A-7BC7-DBB8FDB19DFB}"/>
              </a:ext>
            </a:extLst>
          </p:cNvPr>
          <p:cNvSpPr>
            <a:spLocks noGrp="1"/>
          </p:cNvSpPr>
          <p:nvPr>
            <p:ph type="title"/>
          </p:nvPr>
        </p:nvSpPr>
        <p:spPr>
          <a:xfrm>
            <a:off x="871254" y="92624"/>
            <a:ext cx="7401491" cy="693660"/>
          </a:xfrm>
        </p:spPr>
        <p:txBody>
          <a:bodyPr>
            <a:normAutofit/>
          </a:bodyPr>
          <a:lstStyle/>
          <a:p>
            <a:r>
              <a:rPr lang="en-US" sz="3200" dirty="0">
                <a:solidFill>
                  <a:srgbClr val="D50032"/>
                </a:solidFill>
              </a:rPr>
              <a:t>Find events</a:t>
            </a:r>
          </a:p>
        </p:txBody>
      </p:sp>
      <p:sp>
        <p:nvSpPr>
          <p:cNvPr id="3" name="Slide Number Placeholder 2">
            <a:extLst>
              <a:ext uri="{FF2B5EF4-FFF2-40B4-BE49-F238E27FC236}">
                <a16:creationId xmlns:a16="http://schemas.microsoft.com/office/drawing/2014/main" id="{DF42AD57-2A84-C108-451B-BCEFD7395D10}"/>
              </a:ext>
            </a:extLst>
          </p:cNvPr>
          <p:cNvSpPr>
            <a:spLocks noGrp="1"/>
          </p:cNvSpPr>
          <p:nvPr>
            <p:ph type="sldNum" sz="quarter" idx="12"/>
          </p:nvPr>
        </p:nvSpPr>
        <p:spPr/>
        <p:txBody>
          <a:bodyPr/>
          <a:lstStyle/>
          <a:p>
            <a:fld id="{307E6868-079E-1649-B8D1-459B42CE4DE3}" type="slidenum">
              <a:rPr lang="en-US" smtClean="0"/>
              <a:t>40</a:t>
            </a:fld>
            <a:endParaRPr lang="en-US" dirty="0"/>
          </a:p>
        </p:txBody>
      </p:sp>
      <p:pic>
        <p:nvPicPr>
          <p:cNvPr id="9" name="Picture 8">
            <a:extLst>
              <a:ext uri="{FF2B5EF4-FFF2-40B4-BE49-F238E27FC236}">
                <a16:creationId xmlns:a16="http://schemas.microsoft.com/office/drawing/2014/main" id="{A5ACC44B-4145-5BC9-E207-A2765A3574B0}"/>
              </a:ext>
            </a:extLst>
          </p:cNvPr>
          <p:cNvPicPr>
            <a:picLocks noChangeAspect="1"/>
          </p:cNvPicPr>
          <p:nvPr/>
        </p:nvPicPr>
        <p:blipFill>
          <a:blip r:embed="rId3"/>
          <a:stretch>
            <a:fillRect/>
          </a:stretch>
        </p:blipFill>
        <p:spPr>
          <a:xfrm>
            <a:off x="1909768" y="786284"/>
            <a:ext cx="5324460" cy="3696404"/>
          </a:xfrm>
          <a:prstGeom prst="rect">
            <a:avLst/>
          </a:prstGeom>
        </p:spPr>
      </p:pic>
      <p:sp>
        <p:nvSpPr>
          <p:cNvPr id="10" name="Oval 9">
            <a:extLst>
              <a:ext uri="{FF2B5EF4-FFF2-40B4-BE49-F238E27FC236}">
                <a16:creationId xmlns:a16="http://schemas.microsoft.com/office/drawing/2014/main" id="{B389225C-7788-E4BB-4EA2-7BD89C9E2428}"/>
              </a:ext>
              <a:ext uri="{C183D7F6-B498-43B3-948B-1728B52AA6E4}">
                <adec:decorative xmlns:adec="http://schemas.microsoft.com/office/drawing/2017/decorative" val="1"/>
              </a:ext>
            </a:extLst>
          </p:cNvPr>
          <p:cNvSpPr/>
          <p:nvPr/>
        </p:nvSpPr>
        <p:spPr>
          <a:xfrm rot="16200000">
            <a:off x="5077238" y="466484"/>
            <a:ext cx="316619" cy="851890"/>
          </a:xfrm>
          <a:prstGeom prst="ellipse">
            <a:avLst/>
          </a:prstGeom>
          <a:noFill/>
          <a:ln w="381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513806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D0DF0C4-DDF7-BD13-0481-30ADCE380F55}"/>
              </a:ext>
            </a:extLst>
          </p:cNvPr>
          <p:cNvSpPr txBox="1"/>
          <p:nvPr/>
        </p:nvSpPr>
        <p:spPr>
          <a:xfrm>
            <a:off x="2554808" y="4582597"/>
            <a:ext cx="4700521" cy="369332"/>
          </a:xfrm>
          <a:prstGeom prst="rect">
            <a:avLst/>
          </a:prstGeom>
          <a:noFill/>
        </p:spPr>
        <p:txBody>
          <a:bodyPr wrap="square">
            <a:spAutoFit/>
          </a:bodyPr>
          <a:lstStyle/>
          <a:p>
            <a:r>
              <a:rPr lang="en-US" dirty="0">
                <a:latin typeface="Open Sans" panose="020B0606030504020204" pitchFamily="34" charset="0"/>
                <a:ea typeface="Open Sans" panose="020B0606030504020204" pitchFamily="34" charset="0"/>
                <a:cs typeface="Open Sans" panose="020B0606030504020204" pitchFamily="34" charset="0"/>
                <a:hlinkClick r:id="rId2"/>
              </a:rPr>
              <a:t>results.org/volunteers/national-webinars</a:t>
            </a:r>
            <a:r>
              <a:rPr lang="en-US" dirty="0">
                <a:latin typeface="Open Sans" panose="020B0606030504020204" pitchFamily="34" charset="0"/>
                <a:ea typeface="Open Sans" panose="020B0606030504020204" pitchFamily="34" charset="0"/>
                <a:cs typeface="Open Sans" panose="020B0606030504020204" pitchFamily="34" charset="0"/>
              </a:rPr>
              <a:t> </a:t>
            </a:r>
          </a:p>
        </p:txBody>
      </p:sp>
      <p:sp>
        <p:nvSpPr>
          <p:cNvPr id="5" name="Title 4">
            <a:extLst>
              <a:ext uri="{FF2B5EF4-FFF2-40B4-BE49-F238E27FC236}">
                <a16:creationId xmlns:a16="http://schemas.microsoft.com/office/drawing/2014/main" id="{F3AFC8F8-1750-1406-F78E-2CD7EC2BC688}"/>
              </a:ext>
            </a:extLst>
          </p:cNvPr>
          <p:cNvSpPr>
            <a:spLocks noGrp="1"/>
          </p:cNvSpPr>
          <p:nvPr>
            <p:ph type="title"/>
          </p:nvPr>
        </p:nvSpPr>
        <p:spPr>
          <a:xfrm>
            <a:off x="871254" y="60539"/>
            <a:ext cx="7401491" cy="610644"/>
          </a:xfrm>
        </p:spPr>
        <p:txBody>
          <a:bodyPr>
            <a:normAutofit/>
          </a:bodyPr>
          <a:lstStyle/>
          <a:p>
            <a:r>
              <a:rPr lang="en-US" sz="3200" dirty="0">
                <a:solidFill>
                  <a:srgbClr val="D50032"/>
                </a:solidFill>
              </a:rPr>
              <a:t>Find today’s slides</a:t>
            </a:r>
          </a:p>
        </p:txBody>
      </p:sp>
      <p:sp>
        <p:nvSpPr>
          <p:cNvPr id="4" name="Slide Number Placeholder 3">
            <a:extLst>
              <a:ext uri="{FF2B5EF4-FFF2-40B4-BE49-F238E27FC236}">
                <a16:creationId xmlns:a16="http://schemas.microsoft.com/office/drawing/2014/main" id="{5E77078F-1757-2AA7-114A-0F85DBEC585A}"/>
              </a:ext>
            </a:extLst>
          </p:cNvPr>
          <p:cNvSpPr>
            <a:spLocks noGrp="1"/>
          </p:cNvSpPr>
          <p:nvPr>
            <p:ph type="sldNum" sz="quarter" idx="12"/>
          </p:nvPr>
        </p:nvSpPr>
        <p:spPr/>
        <p:txBody>
          <a:bodyPr/>
          <a:lstStyle/>
          <a:p>
            <a:fld id="{307E6868-079E-1649-B8D1-459B42CE4DE3}" type="slidenum">
              <a:rPr lang="en-US" smtClean="0"/>
              <a:t>41</a:t>
            </a:fld>
            <a:endParaRPr lang="en-US" dirty="0"/>
          </a:p>
        </p:txBody>
      </p:sp>
      <p:pic>
        <p:nvPicPr>
          <p:cNvPr id="13" name="Picture 12">
            <a:extLst>
              <a:ext uri="{FF2B5EF4-FFF2-40B4-BE49-F238E27FC236}">
                <a16:creationId xmlns:a16="http://schemas.microsoft.com/office/drawing/2014/main" id="{4D110D19-8FB1-D73D-F34D-2E9FC345E9B6}"/>
              </a:ext>
            </a:extLst>
          </p:cNvPr>
          <p:cNvPicPr>
            <a:picLocks noChangeAspect="1"/>
          </p:cNvPicPr>
          <p:nvPr/>
        </p:nvPicPr>
        <p:blipFill>
          <a:blip r:embed="rId3"/>
          <a:stretch>
            <a:fillRect/>
          </a:stretch>
        </p:blipFill>
        <p:spPr>
          <a:xfrm>
            <a:off x="2234990" y="760361"/>
            <a:ext cx="4674017" cy="3733058"/>
          </a:xfrm>
          <a:prstGeom prst="rect">
            <a:avLst/>
          </a:prstGeom>
        </p:spPr>
      </p:pic>
      <p:sp>
        <p:nvSpPr>
          <p:cNvPr id="14" name="Oval 13">
            <a:extLst>
              <a:ext uri="{FF2B5EF4-FFF2-40B4-BE49-F238E27FC236}">
                <a16:creationId xmlns:a16="http://schemas.microsoft.com/office/drawing/2014/main" id="{066CDC05-8776-9A78-0EEE-29F42B079169}"/>
              </a:ext>
              <a:ext uri="{C183D7F6-B498-43B3-948B-1728B52AA6E4}">
                <adec:decorative xmlns:adec="http://schemas.microsoft.com/office/drawing/2017/decorative" val="1"/>
              </a:ext>
            </a:extLst>
          </p:cNvPr>
          <p:cNvSpPr/>
          <p:nvPr/>
        </p:nvSpPr>
        <p:spPr>
          <a:xfrm rot="16200000">
            <a:off x="4747641" y="710866"/>
            <a:ext cx="314853" cy="773845"/>
          </a:xfrm>
          <a:prstGeom prst="ellipse">
            <a:avLst/>
          </a:prstGeom>
          <a:noFill/>
          <a:ln w="381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3873028-2E8E-598C-F142-A6AF92E392B2}"/>
              </a:ext>
              <a:ext uri="{C183D7F6-B498-43B3-948B-1728B52AA6E4}">
                <adec:decorative xmlns:adec="http://schemas.microsoft.com/office/drawing/2017/decorative" val="1"/>
              </a:ext>
            </a:extLst>
          </p:cNvPr>
          <p:cNvSpPr/>
          <p:nvPr/>
        </p:nvSpPr>
        <p:spPr>
          <a:xfrm rot="16200000">
            <a:off x="3439059" y="2931979"/>
            <a:ext cx="1172501" cy="1514720"/>
          </a:xfrm>
          <a:prstGeom prst="ellipse">
            <a:avLst/>
          </a:prstGeom>
          <a:noFill/>
          <a:ln w="381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04809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9DFF-9790-84E3-1917-5F77DC5E235B}"/>
              </a:ext>
            </a:extLst>
          </p:cNvPr>
          <p:cNvSpPr>
            <a:spLocks noGrp="1"/>
          </p:cNvSpPr>
          <p:nvPr>
            <p:ph type="title"/>
          </p:nvPr>
        </p:nvSpPr>
        <p:spPr>
          <a:xfrm>
            <a:off x="1010650" y="269830"/>
            <a:ext cx="7122695" cy="772584"/>
          </a:xfrm>
        </p:spPr>
        <p:txBody>
          <a:bodyPr>
            <a:noAutofit/>
          </a:bodyPr>
          <a:lstStyle/>
          <a:p>
            <a:pPr>
              <a:lnSpc>
                <a:spcPct val="114000"/>
              </a:lnSpc>
              <a:spcAft>
                <a:spcPts val="600"/>
              </a:spcAft>
            </a:pPr>
            <a:r>
              <a:rPr lang="en-US" sz="2800" b="0" dirty="0">
                <a:solidFill>
                  <a:schemeClr val="tx1"/>
                </a:solidFill>
                <a:latin typeface="Open Sans"/>
                <a:ea typeface="Open Sans"/>
                <a:cs typeface="Open Sans"/>
              </a:rPr>
              <a:t>Join us for the</a:t>
            </a:r>
            <a:br>
              <a:rPr lang="en-US" sz="2800" dirty="0">
                <a:latin typeface="Open Sans"/>
                <a:ea typeface="Open Sans"/>
                <a:cs typeface="Open Sans"/>
              </a:rPr>
            </a:br>
            <a:r>
              <a:rPr lang="en-US" sz="2800" dirty="0">
                <a:solidFill>
                  <a:schemeClr val="tx2"/>
                </a:solidFill>
                <a:latin typeface="Open Sans"/>
                <a:ea typeface="Open Sans"/>
                <a:cs typeface="Open Sans"/>
              </a:rPr>
              <a:t>December National Webinar</a:t>
            </a:r>
            <a:endParaRPr lang="en-US" sz="2400" b="0" dirty="0">
              <a:solidFill>
                <a:schemeClr val="tx1"/>
              </a:solidFill>
              <a:latin typeface="Open Sans"/>
              <a:ea typeface="Open Sans"/>
              <a:cs typeface="Open Sans"/>
            </a:endParaRPr>
          </a:p>
        </p:txBody>
      </p:sp>
      <p:sp>
        <p:nvSpPr>
          <p:cNvPr id="3" name="Slide Number Placeholder 2">
            <a:extLst>
              <a:ext uri="{FF2B5EF4-FFF2-40B4-BE49-F238E27FC236}">
                <a16:creationId xmlns:a16="http://schemas.microsoft.com/office/drawing/2014/main" id="{9F0195A5-34E7-0015-AA2F-2C874ACE6865}"/>
              </a:ext>
            </a:extLst>
          </p:cNvPr>
          <p:cNvSpPr>
            <a:spLocks noGrp="1"/>
          </p:cNvSpPr>
          <p:nvPr>
            <p:ph type="sldNum" sz="quarter" idx="12"/>
          </p:nvPr>
        </p:nvSpPr>
        <p:spPr/>
        <p:txBody>
          <a:bodyPr/>
          <a:lstStyle/>
          <a:p>
            <a:fld id="{307E6868-079E-1649-B8D1-459B42CE4DE3}" type="slidenum">
              <a:rPr lang="en-US" smtClean="0"/>
              <a:t>42</a:t>
            </a:fld>
            <a:endParaRPr lang="en-US" dirty="0"/>
          </a:p>
        </p:txBody>
      </p:sp>
      <p:sp>
        <p:nvSpPr>
          <p:cNvPr id="5" name="TextBox 4">
            <a:extLst>
              <a:ext uri="{FF2B5EF4-FFF2-40B4-BE49-F238E27FC236}">
                <a16:creationId xmlns:a16="http://schemas.microsoft.com/office/drawing/2014/main" id="{BD7FB0D6-995A-493D-BE56-D6F469B24AE3}"/>
              </a:ext>
            </a:extLst>
          </p:cNvPr>
          <p:cNvSpPr txBox="1"/>
          <p:nvPr/>
        </p:nvSpPr>
        <p:spPr>
          <a:xfrm>
            <a:off x="787838" y="2173427"/>
            <a:ext cx="7568317" cy="908582"/>
          </a:xfrm>
          <a:prstGeom prst="rect">
            <a:avLst/>
          </a:prstGeom>
          <a:noFill/>
        </p:spPr>
        <p:txBody>
          <a:bodyPr wrap="square" lIns="91440" tIns="45720" rIns="91440" bIns="45720" anchor="t">
            <a:spAutoFit/>
          </a:bodyPr>
          <a:lstStyle/>
          <a:p>
            <a:pPr algn="ctr">
              <a:lnSpc>
                <a:spcPct val="114000"/>
              </a:lnSpc>
            </a:pPr>
            <a:r>
              <a:rPr lang="en-US" sz="2400" b="1" dirty="0">
                <a:latin typeface="Open Sans"/>
                <a:ea typeface="Open Sans"/>
                <a:cs typeface="Open Sans"/>
              </a:rPr>
              <a:t>December 7 at 1:00 p.m. ET </a:t>
            </a:r>
            <a:br>
              <a:rPr lang="en-US" sz="2400" b="1" dirty="0">
                <a:latin typeface="Open Sans" panose="020B0606030504020204" pitchFamily="34" charset="0"/>
                <a:ea typeface="Open Sans" panose="020B0606030504020204" pitchFamily="34" charset="0"/>
                <a:cs typeface="Open Sans" panose="020B0606030504020204" pitchFamily="34" charset="0"/>
              </a:rPr>
            </a:br>
            <a:r>
              <a:rPr lang="en-US" sz="2400" b="0" dirty="0">
                <a:latin typeface="Open Sans"/>
                <a:ea typeface="Open Sans"/>
                <a:cs typeface="Open Sans"/>
              </a:rPr>
              <a:t>Register at: </a:t>
            </a:r>
            <a:r>
              <a:rPr lang="en-US" sz="2400" b="0" dirty="0">
                <a:solidFill>
                  <a:schemeClr val="tx2"/>
                </a:solidFill>
                <a:latin typeface="Open Sans"/>
                <a:ea typeface="Open Sans"/>
                <a:cs typeface="Open Sans"/>
                <a:hlinkClick r:id="rId3">
                  <a:extLst>
                    <a:ext uri="{A12FA001-AC4F-418D-AE19-62706E023703}">
                      <ahyp:hlinkClr xmlns:ahyp="http://schemas.microsoft.com/office/drawing/2018/hyperlinkcolor" val="tx"/>
                    </a:ext>
                  </a:extLst>
                </a:hlinkClick>
              </a:rPr>
              <a:t>tinyurl.com/RESULTS2024</a:t>
            </a:r>
            <a:r>
              <a:rPr lang="en-US" sz="2400" b="0" dirty="0">
                <a:solidFill>
                  <a:schemeClr val="tx2"/>
                </a:solidFill>
                <a:latin typeface="Open Sans"/>
                <a:ea typeface="Open Sans"/>
                <a:cs typeface="Open Sans"/>
              </a:rPr>
              <a:t> </a:t>
            </a:r>
            <a:endParaRPr lang="en-US" sz="2400" dirty="0">
              <a:solidFill>
                <a:schemeClr val="tx2"/>
              </a:solidFill>
              <a:latin typeface="Open Sans"/>
              <a:ea typeface="Open Sans"/>
              <a:cs typeface="Open Sans"/>
            </a:endParaRPr>
          </a:p>
        </p:txBody>
      </p:sp>
    </p:spTree>
    <p:extLst>
      <p:ext uri="{BB962C8B-B14F-4D97-AF65-F5344CB8AC3E}">
        <p14:creationId xmlns:p14="http://schemas.microsoft.com/office/powerpoint/2010/main" val="38544839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button on a jean jacket&#10;&#10;Description automatically generated">
            <a:extLst>
              <a:ext uri="{FF2B5EF4-FFF2-40B4-BE49-F238E27FC236}">
                <a16:creationId xmlns:a16="http://schemas.microsoft.com/office/drawing/2014/main" id="{E4FEC1BA-3AE6-9E42-AB31-E69016BD1537}"/>
              </a:ext>
            </a:extLst>
          </p:cNvPr>
          <p:cNvPicPr>
            <a:picLocks noChangeAspect="1"/>
          </p:cNvPicPr>
          <p:nvPr/>
        </p:nvPicPr>
        <p:blipFill>
          <a:blip r:embed="rId3"/>
          <a:stretch>
            <a:fillRect/>
          </a:stretch>
        </p:blipFill>
        <p:spPr>
          <a:xfrm>
            <a:off x="1988207" y="259196"/>
            <a:ext cx="4676682" cy="4676682"/>
          </a:xfrm>
          <a:prstGeom prst="rect">
            <a:avLst/>
          </a:prstGeom>
          <a:noFill/>
        </p:spPr>
      </p:pic>
      <p:sp>
        <p:nvSpPr>
          <p:cNvPr id="3" name="Slide Number Placeholder 2">
            <a:extLst>
              <a:ext uri="{FF2B5EF4-FFF2-40B4-BE49-F238E27FC236}">
                <a16:creationId xmlns:a16="http://schemas.microsoft.com/office/drawing/2014/main" id="{9F0195A5-34E7-0015-AA2F-2C874ACE6865}"/>
              </a:ext>
            </a:extLst>
          </p:cNvPr>
          <p:cNvSpPr>
            <a:spLocks noGrp="1"/>
          </p:cNvSpPr>
          <p:nvPr>
            <p:ph type="sldNum" sz="quarter" idx="12"/>
          </p:nvPr>
        </p:nvSpPr>
        <p:spPr>
          <a:xfrm>
            <a:off x="6553200" y="4767263"/>
            <a:ext cx="2133600" cy="273844"/>
          </a:xfrm>
        </p:spPr>
        <p:txBody>
          <a:bodyPr anchor="ctr">
            <a:normAutofit/>
          </a:bodyPr>
          <a:lstStyle/>
          <a:p>
            <a:pPr>
              <a:spcAft>
                <a:spcPts val="600"/>
              </a:spcAft>
            </a:pPr>
            <a:fld id="{307E6868-079E-1649-B8D1-459B42CE4DE3}" type="slidenum">
              <a:rPr lang="en-US" smtClean="0"/>
              <a:pPr>
                <a:spcAft>
                  <a:spcPts val="600"/>
                </a:spcAft>
              </a:pPr>
              <a:t>43</a:t>
            </a:fld>
            <a:endParaRPr lang="en-US" dirty="0"/>
          </a:p>
        </p:txBody>
      </p:sp>
    </p:spTree>
    <p:extLst>
      <p:ext uri="{BB962C8B-B14F-4D97-AF65-F5344CB8AC3E}">
        <p14:creationId xmlns:p14="http://schemas.microsoft.com/office/powerpoint/2010/main" val="39249162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6D8333-46A7-C575-51E7-71D27CB7A03E}"/>
              </a:ext>
            </a:extLst>
          </p:cNvPr>
          <p:cNvSpPr>
            <a:spLocks noGrp="1"/>
          </p:cNvSpPr>
          <p:nvPr>
            <p:ph type="title" idx="4294967295"/>
          </p:nvPr>
        </p:nvSpPr>
        <p:spPr>
          <a:xfrm>
            <a:off x="457200" y="5143500"/>
            <a:ext cx="8229600" cy="857250"/>
          </a:xfrm>
        </p:spPr>
        <p:txBody>
          <a:bodyPr vert="horz" lIns="91440" tIns="45720" rIns="91440" bIns="45720" rtlCol="0" anchor="t">
            <a:normAutofit fontScale="90000"/>
          </a:bodyPr>
          <a:lstStyle/>
          <a:p>
            <a:r>
              <a:rPr lang="en-US" dirty="0"/>
              <a:t>RESULTS website and social media</a:t>
            </a:r>
          </a:p>
        </p:txBody>
      </p:sp>
    </p:spTree>
    <p:extLst>
      <p:ext uri="{BB962C8B-B14F-4D97-AF65-F5344CB8AC3E}">
        <p14:creationId xmlns:p14="http://schemas.microsoft.com/office/powerpoint/2010/main" val="2826204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05E886-FE87-6255-EE11-34CD06E1C6F1}"/>
              </a:ext>
            </a:extLst>
          </p:cNvPr>
          <p:cNvSpPr>
            <a:spLocks noGrp="1"/>
          </p:cNvSpPr>
          <p:nvPr>
            <p:ph type="title"/>
          </p:nvPr>
        </p:nvSpPr>
        <p:spPr/>
        <p:txBody>
          <a:bodyPr>
            <a:normAutofit fontScale="90000"/>
          </a:bodyPr>
          <a:lstStyle/>
          <a:p>
            <a:r>
              <a:rPr lang="en-US" dirty="0">
                <a:latin typeface="Open Sans"/>
                <a:ea typeface="Open Sans"/>
                <a:cs typeface="Open Sans"/>
              </a:rPr>
              <a:t>Global and U.S. Poverty Campaigns</a:t>
            </a:r>
            <a:endParaRPr lang="en-US" dirty="0"/>
          </a:p>
        </p:txBody>
      </p:sp>
    </p:spTree>
    <p:extLst>
      <p:ext uri="{BB962C8B-B14F-4D97-AF65-F5344CB8AC3E}">
        <p14:creationId xmlns:p14="http://schemas.microsoft.com/office/powerpoint/2010/main" val="1135436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A0D6E-1B5E-F887-0E49-C348030DBF5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5E56F0D-9BAA-A4EB-501A-DF62E9C9F89A}"/>
              </a:ext>
            </a:extLst>
          </p:cNvPr>
          <p:cNvSpPr>
            <a:spLocks noGrp="1"/>
          </p:cNvSpPr>
          <p:nvPr>
            <p:ph type="title"/>
          </p:nvPr>
        </p:nvSpPr>
        <p:spPr>
          <a:xfrm>
            <a:off x="718854" y="164216"/>
            <a:ext cx="7401491" cy="857250"/>
          </a:xfrm>
        </p:spPr>
        <p:txBody>
          <a:bodyPr/>
          <a:lstStyle/>
          <a:p>
            <a:r>
              <a:rPr lang="en-US" dirty="0">
                <a:solidFill>
                  <a:srgbClr val="D50032"/>
                </a:solidFill>
              </a:rPr>
              <a:t>Campaign Updates</a:t>
            </a:r>
          </a:p>
        </p:txBody>
      </p:sp>
      <p:sp>
        <p:nvSpPr>
          <p:cNvPr id="6" name="Slide Number Placeholder 5">
            <a:extLst>
              <a:ext uri="{FF2B5EF4-FFF2-40B4-BE49-F238E27FC236}">
                <a16:creationId xmlns:a16="http://schemas.microsoft.com/office/drawing/2014/main" id="{F3D546C9-EE8F-97AA-8CA2-432D30B57A16}"/>
              </a:ext>
            </a:extLst>
          </p:cNvPr>
          <p:cNvSpPr>
            <a:spLocks noGrp="1"/>
          </p:cNvSpPr>
          <p:nvPr>
            <p:ph type="sldNum" sz="quarter" idx="12"/>
          </p:nvPr>
        </p:nvSpPr>
        <p:spPr/>
        <p:txBody>
          <a:bodyPr/>
          <a:lstStyle/>
          <a:p>
            <a:fld id="{307E6868-079E-1649-B8D1-459B42CE4DE3}" type="slidenum">
              <a:rPr lang="en-US" smtClean="0"/>
              <a:t>6</a:t>
            </a:fld>
            <a:endParaRPr lang="en-US" dirty="0"/>
          </a:p>
        </p:txBody>
      </p:sp>
      <p:sp>
        <p:nvSpPr>
          <p:cNvPr id="2" name="Title 1">
            <a:extLst>
              <a:ext uri="{FF2B5EF4-FFF2-40B4-BE49-F238E27FC236}">
                <a16:creationId xmlns:a16="http://schemas.microsoft.com/office/drawing/2014/main" id="{843B5F2B-F512-FDD9-A737-D3CC474DBEFA}"/>
              </a:ext>
            </a:extLst>
          </p:cNvPr>
          <p:cNvSpPr>
            <a:spLocks noGrp="1"/>
          </p:cNvSpPr>
          <p:nvPr/>
        </p:nvSpPr>
        <p:spPr>
          <a:xfrm>
            <a:off x="4344665" y="2573447"/>
            <a:ext cx="3297600" cy="131230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115570" algn="l">
              <a:lnSpc>
                <a:spcPct val="114000"/>
              </a:lnSpc>
            </a:pPr>
            <a:br>
              <a:rPr lang="en-US" sz="1600" dirty="0">
                <a:latin typeface="Open Sans"/>
              </a:rPr>
            </a:br>
            <a:r>
              <a:rPr lang="en-US" sz="2000" b="1" dirty="0">
                <a:latin typeface="Open Sans"/>
                <a:ea typeface="Open Sans"/>
                <a:cs typeface="Open Sans"/>
              </a:rPr>
              <a:t>Crickett Nicovich</a:t>
            </a:r>
            <a:br>
              <a:rPr lang="en-US" sz="2000" b="1" dirty="0">
                <a:latin typeface="Open Sans"/>
              </a:rPr>
            </a:br>
            <a:r>
              <a:rPr lang="en-US" sz="2000" dirty="0">
                <a:latin typeface="Open Sans"/>
                <a:ea typeface="Open Sans"/>
                <a:cs typeface="Open Sans"/>
              </a:rPr>
              <a:t>Director, Policy and Government Affairs</a:t>
            </a:r>
          </a:p>
          <a:p>
            <a:pPr marL="115570" algn="l">
              <a:lnSpc>
                <a:spcPct val="113999"/>
              </a:lnSpc>
            </a:pPr>
            <a:r>
              <a:rPr lang="en-US" sz="2000" dirty="0">
                <a:latin typeface="Open Sans"/>
                <a:ea typeface="Open Sans"/>
                <a:cs typeface="Open Sans"/>
                <a:hlinkClick r:id="rId3"/>
              </a:rPr>
              <a:t>cnicovich@results.org</a:t>
            </a:r>
            <a:endParaRPr lang="en-US" sz="2000" dirty="0">
              <a:latin typeface="Open Sans"/>
              <a:ea typeface="Open Sans"/>
              <a:cs typeface="Open Sans"/>
            </a:endParaRPr>
          </a:p>
        </p:txBody>
      </p:sp>
      <p:sp>
        <p:nvSpPr>
          <p:cNvPr id="5" name="AutoShape 6" descr="Joanne Carter">
            <a:extLst>
              <a:ext uri="{FF2B5EF4-FFF2-40B4-BE49-F238E27FC236}">
                <a16:creationId xmlns:a16="http://schemas.microsoft.com/office/drawing/2014/main" id="{963B29C1-061C-51CE-33D0-E6F651D10974}"/>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7" name="AutoShape 8" descr="Joanne Carter">
            <a:extLst>
              <a:ext uri="{FF2B5EF4-FFF2-40B4-BE49-F238E27FC236}">
                <a16:creationId xmlns:a16="http://schemas.microsoft.com/office/drawing/2014/main" id="{CD4BACD3-674B-EE1A-1039-7AF6BA7A74FE}"/>
              </a:ext>
            </a:extLst>
          </p:cNvPr>
          <p:cNvSpPr>
            <a:spLocks noChangeAspect="1" noChangeArrowheads="1"/>
          </p:cNvSpPr>
          <p:nvPr/>
        </p:nvSpPr>
        <p:spPr bwMode="auto">
          <a:xfrm>
            <a:off x="4572000" y="25717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3" name="AutoShape 2" descr="TaShon Thomas">
            <a:extLst>
              <a:ext uri="{FF2B5EF4-FFF2-40B4-BE49-F238E27FC236}">
                <a16:creationId xmlns:a16="http://schemas.microsoft.com/office/drawing/2014/main" id="{A53D8A26-FAA4-4FD0-7950-CC8257A83328}"/>
              </a:ext>
            </a:extLst>
          </p:cNvPr>
          <p:cNvSpPr>
            <a:spLocks noChangeAspect="1" noChangeArrowheads="1"/>
          </p:cNvSpPr>
          <p:nvPr/>
        </p:nvSpPr>
        <p:spPr bwMode="auto">
          <a:xfrm>
            <a:off x="4876800" y="28765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8" name="Picture 7" descr="A person in a green shirt&#10;&#10;Description automatically generated">
            <a:extLst>
              <a:ext uri="{FF2B5EF4-FFF2-40B4-BE49-F238E27FC236}">
                <a16:creationId xmlns:a16="http://schemas.microsoft.com/office/drawing/2014/main" id="{CD30E17A-EB5E-B001-06F7-BA335971D0C7}"/>
              </a:ext>
            </a:extLst>
          </p:cNvPr>
          <p:cNvPicPr>
            <a:picLocks noChangeAspect="1"/>
          </p:cNvPicPr>
          <p:nvPr/>
        </p:nvPicPr>
        <p:blipFill>
          <a:blip r:embed="rId4"/>
          <a:stretch>
            <a:fillRect/>
          </a:stretch>
        </p:blipFill>
        <p:spPr>
          <a:xfrm>
            <a:off x="1812315" y="1421424"/>
            <a:ext cx="2603255" cy="2615711"/>
          </a:xfrm>
          <a:prstGeom prst="rect">
            <a:avLst/>
          </a:prstGeom>
        </p:spPr>
      </p:pic>
    </p:spTree>
    <p:extLst>
      <p:ext uri="{BB962C8B-B14F-4D97-AF65-F5344CB8AC3E}">
        <p14:creationId xmlns:p14="http://schemas.microsoft.com/office/powerpoint/2010/main" val="3382020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71CD-3B63-9556-AE01-C381579763B7}"/>
              </a:ext>
            </a:extLst>
          </p:cNvPr>
          <p:cNvSpPr>
            <a:spLocks noGrp="1"/>
          </p:cNvSpPr>
          <p:nvPr>
            <p:ph type="title"/>
          </p:nvPr>
        </p:nvSpPr>
        <p:spPr>
          <a:xfrm>
            <a:off x="871254" y="112745"/>
            <a:ext cx="7401491" cy="857250"/>
          </a:xfrm>
        </p:spPr>
        <p:txBody>
          <a:bodyPr>
            <a:normAutofit/>
          </a:bodyPr>
          <a:lstStyle/>
          <a:p>
            <a:r>
              <a:rPr lang="en-US" dirty="0">
                <a:solidFill>
                  <a:srgbClr val="D50032"/>
                </a:solidFill>
                <a:latin typeface="Open Sans"/>
                <a:ea typeface="Open Sans"/>
                <a:cs typeface="Open Sans"/>
              </a:rPr>
              <a:t>End TB Now Act</a:t>
            </a:r>
            <a:endParaRPr lang="en-US" dirty="0">
              <a:solidFill>
                <a:srgbClr val="D50032"/>
              </a:solidFill>
            </a:endParaRPr>
          </a:p>
        </p:txBody>
      </p:sp>
      <p:sp>
        <p:nvSpPr>
          <p:cNvPr id="4" name="Slide Number Placeholder 3">
            <a:extLst>
              <a:ext uri="{FF2B5EF4-FFF2-40B4-BE49-F238E27FC236}">
                <a16:creationId xmlns:a16="http://schemas.microsoft.com/office/drawing/2014/main" id="{D33C266D-CF35-E8EB-13C7-B51E97CBF628}"/>
              </a:ext>
            </a:extLst>
          </p:cNvPr>
          <p:cNvSpPr>
            <a:spLocks noGrp="1"/>
          </p:cNvSpPr>
          <p:nvPr>
            <p:ph type="sldNum" sz="quarter" idx="12"/>
          </p:nvPr>
        </p:nvSpPr>
        <p:spPr/>
        <p:txBody>
          <a:bodyPr/>
          <a:lstStyle/>
          <a:p>
            <a:fld id="{307E6868-079E-1649-B8D1-459B42CE4DE3}" type="slidenum">
              <a:rPr lang="en-US" smtClean="0"/>
              <a:pPr/>
              <a:t>7</a:t>
            </a:fld>
            <a:endParaRPr lang="en-US" dirty="0"/>
          </a:p>
        </p:txBody>
      </p:sp>
      <p:graphicFrame>
        <p:nvGraphicFramePr>
          <p:cNvPr id="6" name="Diagram 5">
            <a:extLst>
              <a:ext uri="{FF2B5EF4-FFF2-40B4-BE49-F238E27FC236}">
                <a16:creationId xmlns:a16="http://schemas.microsoft.com/office/drawing/2014/main" id="{3D77886E-DB9F-595C-5B7D-68392DE28A03}"/>
              </a:ext>
            </a:extLst>
          </p:cNvPr>
          <p:cNvGraphicFramePr/>
          <p:nvPr>
            <p:extLst>
              <p:ext uri="{D42A27DB-BD31-4B8C-83A1-F6EECF244321}">
                <p14:modId xmlns:p14="http://schemas.microsoft.com/office/powerpoint/2010/main" val="737149633"/>
              </p:ext>
            </p:extLst>
          </p:nvPr>
        </p:nvGraphicFramePr>
        <p:xfrm>
          <a:off x="226054" y="819420"/>
          <a:ext cx="8691890" cy="236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43" name="Diagram 1242">
            <a:extLst>
              <a:ext uri="{FF2B5EF4-FFF2-40B4-BE49-F238E27FC236}">
                <a16:creationId xmlns:a16="http://schemas.microsoft.com/office/drawing/2014/main" id="{53151881-642C-958F-7BEC-2BB8C127E68B}"/>
              </a:ext>
            </a:extLst>
          </p:cNvPr>
          <p:cNvGraphicFramePr/>
          <p:nvPr>
            <p:extLst>
              <p:ext uri="{D42A27DB-BD31-4B8C-83A1-F6EECF244321}">
                <p14:modId xmlns:p14="http://schemas.microsoft.com/office/powerpoint/2010/main" val="2117110389"/>
              </p:ext>
            </p:extLst>
          </p:nvPr>
        </p:nvGraphicFramePr>
        <p:xfrm>
          <a:off x="226054" y="2571750"/>
          <a:ext cx="8686800" cy="2361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45615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71CD-3B63-9556-AE01-C381579763B7}"/>
              </a:ext>
            </a:extLst>
          </p:cNvPr>
          <p:cNvSpPr>
            <a:spLocks noGrp="1"/>
          </p:cNvSpPr>
          <p:nvPr>
            <p:ph type="title"/>
          </p:nvPr>
        </p:nvSpPr>
        <p:spPr>
          <a:xfrm>
            <a:off x="871254" y="112745"/>
            <a:ext cx="7401491" cy="857250"/>
          </a:xfrm>
        </p:spPr>
        <p:txBody>
          <a:bodyPr>
            <a:normAutofit/>
          </a:bodyPr>
          <a:lstStyle/>
          <a:p>
            <a:r>
              <a:rPr lang="en-US" dirty="0">
                <a:solidFill>
                  <a:srgbClr val="D50032"/>
                </a:solidFill>
                <a:latin typeface="Open Sans"/>
                <a:ea typeface="Open Sans"/>
                <a:cs typeface="Open Sans"/>
              </a:rPr>
              <a:t>READ Act</a:t>
            </a:r>
            <a:endParaRPr lang="en-US" dirty="0">
              <a:solidFill>
                <a:srgbClr val="D50032"/>
              </a:solidFill>
            </a:endParaRPr>
          </a:p>
        </p:txBody>
      </p:sp>
      <p:sp>
        <p:nvSpPr>
          <p:cNvPr id="4" name="Slide Number Placeholder 3">
            <a:extLst>
              <a:ext uri="{FF2B5EF4-FFF2-40B4-BE49-F238E27FC236}">
                <a16:creationId xmlns:a16="http://schemas.microsoft.com/office/drawing/2014/main" id="{D33C266D-CF35-E8EB-13C7-B51E97CBF628}"/>
              </a:ext>
            </a:extLst>
          </p:cNvPr>
          <p:cNvSpPr>
            <a:spLocks noGrp="1"/>
          </p:cNvSpPr>
          <p:nvPr>
            <p:ph type="sldNum" sz="quarter" idx="12"/>
          </p:nvPr>
        </p:nvSpPr>
        <p:spPr/>
        <p:txBody>
          <a:bodyPr/>
          <a:lstStyle/>
          <a:p>
            <a:fld id="{307E6868-079E-1649-B8D1-459B42CE4DE3}" type="slidenum">
              <a:rPr lang="en-US" smtClean="0"/>
              <a:pPr/>
              <a:t>8</a:t>
            </a:fld>
            <a:endParaRPr lang="en-US" dirty="0"/>
          </a:p>
        </p:txBody>
      </p:sp>
      <p:graphicFrame>
        <p:nvGraphicFramePr>
          <p:cNvPr id="6" name="Diagram 5">
            <a:extLst>
              <a:ext uri="{FF2B5EF4-FFF2-40B4-BE49-F238E27FC236}">
                <a16:creationId xmlns:a16="http://schemas.microsoft.com/office/drawing/2014/main" id="{3D77886E-DB9F-595C-5B7D-68392DE28A03}"/>
              </a:ext>
            </a:extLst>
          </p:cNvPr>
          <p:cNvGraphicFramePr/>
          <p:nvPr/>
        </p:nvGraphicFramePr>
        <p:xfrm>
          <a:off x="226054" y="819420"/>
          <a:ext cx="8691890" cy="236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43" name="Diagram 1242">
            <a:extLst>
              <a:ext uri="{FF2B5EF4-FFF2-40B4-BE49-F238E27FC236}">
                <a16:creationId xmlns:a16="http://schemas.microsoft.com/office/drawing/2014/main" id="{53151881-642C-958F-7BEC-2BB8C127E68B}"/>
              </a:ext>
            </a:extLst>
          </p:cNvPr>
          <p:cNvGraphicFramePr/>
          <p:nvPr/>
        </p:nvGraphicFramePr>
        <p:xfrm>
          <a:off x="226054" y="2571750"/>
          <a:ext cx="8686800" cy="2361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95941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CE7-D402-3E17-BBB2-2F96C72DC34D}"/>
              </a:ext>
            </a:extLst>
          </p:cNvPr>
          <p:cNvSpPr>
            <a:spLocks noGrp="1"/>
          </p:cNvSpPr>
          <p:nvPr>
            <p:ph type="title"/>
          </p:nvPr>
        </p:nvSpPr>
        <p:spPr/>
        <p:txBody>
          <a:bodyPr/>
          <a:lstStyle/>
          <a:p>
            <a:r>
              <a:rPr lang="en-US" dirty="0">
                <a:solidFill>
                  <a:srgbClr val="D50032"/>
                </a:solidFill>
                <a:latin typeface="Open Sans"/>
                <a:ea typeface="Open Sans"/>
                <a:cs typeface="Open Sans"/>
              </a:rPr>
              <a:t>FY25 Appropriations</a:t>
            </a:r>
            <a:endParaRPr lang="en-US" dirty="0"/>
          </a:p>
        </p:txBody>
      </p:sp>
      <p:sp>
        <p:nvSpPr>
          <p:cNvPr id="3" name="Content Placeholder 2">
            <a:extLst>
              <a:ext uri="{FF2B5EF4-FFF2-40B4-BE49-F238E27FC236}">
                <a16:creationId xmlns:a16="http://schemas.microsoft.com/office/drawing/2014/main" id="{14CBAD12-D903-8EA4-8817-3EDC2B11AF5B}"/>
              </a:ext>
            </a:extLst>
          </p:cNvPr>
          <p:cNvSpPr>
            <a:spLocks noGrp="1"/>
          </p:cNvSpPr>
          <p:nvPr>
            <p:ph idx="1"/>
          </p:nvPr>
        </p:nvSpPr>
        <p:spPr>
          <a:xfrm>
            <a:off x="281354" y="1089787"/>
            <a:ext cx="8581292" cy="3951320"/>
          </a:xfrm>
        </p:spPr>
        <p:txBody>
          <a:bodyPr vert="horz" lIns="91440" tIns="45720" rIns="91440" bIns="45720" rtlCol="0" anchor="t">
            <a:normAutofit fontScale="85000" lnSpcReduction="20000"/>
          </a:bodyPr>
          <a:lstStyle/>
          <a:p>
            <a:pPr>
              <a:lnSpc>
                <a:spcPct val="134000"/>
              </a:lnSpc>
              <a:spcBef>
                <a:spcPts val="0"/>
              </a:spcBef>
              <a:spcAft>
                <a:spcPts val="1200"/>
              </a:spcAft>
            </a:pPr>
            <a:r>
              <a:rPr lang="en-US" sz="2800" dirty="0">
                <a:latin typeface="Open Sans"/>
                <a:ea typeface="Open Sans"/>
                <a:cs typeface="Open Sans"/>
              </a:rPr>
              <a:t>A full FY25 omnibus is possible, but increasingly unlikely</a:t>
            </a:r>
            <a:endParaRPr lang="en-US" sz="2800" dirty="0"/>
          </a:p>
          <a:p>
            <a:pPr lvl="1">
              <a:lnSpc>
                <a:spcPct val="134000"/>
              </a:lnSpc>
              <a:spcBef>
                <a:spcPts val="0"/>
              </a:spcBef>
              <a:spcAft>
                <a:spcPts val="1200"/>
              </a:spcAft>
            </a:pPr>
            <a:r>
              <a:rPr lang="en-US" sz="2400" dirty="0">
                <a:latin typeface="Open Sans"/>
                <a:ea typeface="Open Sans"/>
                <a:cs typeface="Open Sans"/>
              </a:rPr>
              <a:t>The current priority is supplemental FEMA funding for hurricane relief</a:t>
            </a:r>
            <a:endParaRPr lang="en-US" sz="2400" dirty="0"/>
          </a:p>
          <a:p>
            <a:pPr>
              <a:lnSpc>
                <a:spcPct val="134000"/>
              </a:lnSpc>
              <a:spcBef>
                <a:spcPts val="0"/>
              </a:spcBef>
              <a:spcAft>
                <a:spcPts val="1200"/>
              </a:spcAft>
            </a:pPr>
            <a:r>
              <a:rPr lang="en-US" sz="2800" dirty="0">
                <a:latin typeface="Open Sans"/>
                <a:ea typeface="Open Sans"/>
                <a:cs typeface="Open Sans"/>
              </a:rPr>
              <a:t>More likely: some FY25 bills pass, others get a continuing resolution (CR) until next spring</a:t>
            </a:r>
            <a:endParaRPr lang="en-US" sz="2800" dirty="0"/>
          </a:p>
          <a:p>
            <a:pPr>
              <a:lnSpc>
                <a:spcPct val="134000"/>
              </a:lnSpc>
              <a:spcBef>
                <a:spcPts val="0"/>
              </a:spcBef>
              <a:spcAft>
                <a:spcPts val="1200"/>
              </a:spcAft>
            </a:pPr>
            <a:r>
              <a:rPr lang="en-US" sz="2800" b="1" dirty="0">
                <a:latin typeface="Open Sans"/>
                <a:ea typeface="Open Sans"/>
                <a:cs typeface="Open Sans"/>
              </a:rPr>
              <a:t>Goal: </a:t>
            </a:r>
            <a:r>
              <a:rPr lang="en-US" sz="2800" dirty="0">
                <a:latin typeface="Open Sans"/>
                <a:ea typeface="Open Sans"/>
                <a:cs typeface="Open Sans"/>
              </a:rPr>
              <a:t>Encourage Congress to finish FY25 appropriations before January with the highest possible funding levels for our issues</a:t>
            </a:r>
          </a:p>
        </p:txBody>
      </p:sp>
      <p:sp>
        <p:nvSpPr>
          <p:cNvPr id="4" name="Slide Number Placeholder 3">
            <a:extLst>
              <a:ext uri="{FF2B5EF4-FFF2-40B4-BE49-F238E27FC236}">
                <a16:creationId xmlns:a16="http://schemas.microsoft.com/office/drawing/2014/main" id="{CECA3E9D-5029-95CE-ED0C-F3F7628C5795}"/>
              </a:ext>
            </a:extLst>
          </p:cNvPr>
          <p:cNvSpPr>
            <a:spLocks noGrp="1"/>
          </p:cNvSpPr>
          <p:nvPr>
            <p:ph type="sldNum" sz="quarter" idx="12"/>
          </p:nvPr>
        </p:nvSpPr>
        <p:spPr/>
        <p:txBody>
          <a:bodyPr/>
          <a:lstStyle/>
          <a:p>
            <a:fld id="{307E6868-079E-1649-B8D1-459B42CE4DE3}" type="slidenum">
              <a:rPr lang="en-US" smtClean="0"/>
              <a:pPr/>
              <a:t>9</a:t>
            </a:fld>
            <a:endParaRPr lang="en-US" dirty="0"/>
          </a:p>
        </p:txBody>
      </p:sp>
    </p:spTree>
    <p:extLst>
      <p:ext uri="{BB962C8B-B14F-4D97-AF65-F5344CB8AC3E}">
        <p14:creationId xmlns:p14="http://schemas.microsoft.com/office/powerpoint/2010/main" val="1569332756"/>
      </p:ext>
    </p:extLst>
  </p:cSld>
  <p:clrMapOvr>
    <a:masterClrMapping/>
  </p:clrMapOvr>
</p:sld>
</file>

<file path=ppt/theme/theme1.xml><?xml version="1.0" encoding="utf-8"?>
<a:theme xmlns:a="http://schemas.openxmlformats.org/drawingml/2006/main" name="Custom Design">
  <a:themeElements>
    <a:clrScheme name="RESULTS">
      <a:dk1>
        <a:sysClr val="windowText" lastClr="000000"/>
      </a:dk1>
      <a:lt1>
        <a:srgbClr val="FFFFFF"/>
      </a:lt1>
      <a:dk2>
        <a:srgbClr val="D50032"/>
      </a:dk2>
      <a:lt2>
        <a:srgbClr val="F3F0E9"/>
      </a:lt2>
      <a:accent1>
        <a:srgbClr val="29B5CF"/>
      </a:accent1>
      <a:accent2>
        <a:srgbClr val="FFB81C"/>
      </a:accent2>
      <a:accent3>
        <a:srgbClr val="56AB46"/>
      </a:accent3>
      <a:accent4>
        <a:srgbClr val="886BB0"/>
      </a:accent4>
      <a:accent5>
        <a:srgbClr val="C645A4"/>
      </a:accent5>
      <a:accent6>
        <a:srgbClr val="F77024"/>
      </a:accent6>
      <a:hlink>
        <a:srgbClr val="D50032"/>
      </a:hlink>
      <a:folHlink>
        <a:srgbClr val="1E87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0 Rebrand PowerPoint Template" id="{D96FB999-388E-474D-BA77-8BA990A7BBBA}" vid="{589CA38D-2EC4-4D57-8402-2B7676027782}"/>
    </a:ext>
  </a:extLst>
</a:theme>
</file>

<file path=ppt/theme/theme2.xml><?xml version="1.0" encoding="utf-8"?>
<a:theme xmlns:a="http://schemas.openxmlformats.org/drawingml/2006/main" name="Office Theme">
  <a:themeElements>
    <a:clrScheme name="Custom 1">
      <a:dk1>
        <a:sysClr val="windowText" lastClr="000000"/>
      </a:dk1>
      <a:lt1>
        <a:srgbClr val="FFFFFF"/>
      </a:lt1>
      <a:dk2>
        <a:srgbClr val="D50032"/>
      </a:dk2>
      <a:lt2>
        <a:srgbClr val="F3F0E9"/>
      </a:lt2>
      <a:accent1>
        <a:srgbClr val="29B5CF"/>
      </a:accent1>
      <a:accent2>
        <a:srgbClr val="FFB81C"/>
      </a:accent2>
      <a:accent3>
        <a:srgbClr val="56AB46"/>
      </a:accent3>
      <a:accent4>
        <a:srgbClr val="886BB0"/>
      </a:accent4>
      <a:accent5>
        <a:srgbClr val="C645A4"/>
      </a:accent5>
      <a:accent6>
        <a:srgbClr val="F77024"/>
      </a:accent6>
      <a:hlink>
        <a:srgbClr val="D50032"/>
      </a:hlink>
      <a:folHlink>
        <a:srgbClr val="1E87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0 Rebrand PowerPoint Template" id="{D96FB999-388E-474D-BA77-8BA990A7BBBA}" vid="{86FACDC9-AC6B-46F1-B71C-1967B377CC7B}"/>
    </a:ext>
  </a:extLst>
</a:theme>
</file>

<file path=ppt/theme/theme3.xml><?xml version="1.0" encoding="utf-8"?>
<a:theme xmlns:a="http://schemas.openxmlformats.org/drawingml/2006/main" name="1_Office Theme">
  <a:themeElements>
    <a:clrScheme name="Custom 21">
      <a:dk1>
        <a:srgbClr val="000000"/>
      </a:dk1>
      <a:lt1>
        <a:sysClr val="window" lastClr="FFFFFF"/>
      </a:lt1>
      <a:dk2>
        <a:srgbClr val="E41034"/>
      </a:dk2>
      <a:lt2>
        <a:srgbClr val="F3F0E9"/>
      </a:lt2>
      <a:accent1>
        <a:srgbClr val="45AFD0"/>
      </a:accent1>
      <a:accent2>
        <a:srgbClr val="F0AA19"/>
      </a:accent2>
      <a:accent3>
        <a:srgbClr val="56AB46"/>
      </a:accent3>
      <a:accent4>
        <a:srgbClr val="886BB0"/>
      </a:accent4>
      <a:accent5>
        <a:srgbClr val="C645A4"/>
      </a:accent5>
      <a:accent6>
        <a:srgbClr val="F77024"/>
      </a:accent6>
      <a:hlink>
        <a:srgbClr val="D50032"/>
      </a:hlink>
      <a:folHlink>
        <a:srgbClr val="980099"/>
      </a:folHlink>
    </a:clrScheme>
    <a:fontScheme name="Open Sans">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1541ae8-567d-462c-9e78-c3b0dfdaed9d">
      <Terms xmlns="http://schemas.microsoft.com/office/infopath/2007/PartnerControls"/>
    </lcf76f155ced4ddcb4097134ff3c332f>
    <TaxCatchAll xmlns="ef035fee-706e-4acb-9a43-6ee1a9ecef8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DF2243E6C85A4794611ACAEA088222" ma:contentTypeVersion="18" ma:contentTypeDescription="Create a new document." ma:contentTypeScope="" ma:versionID="4e3a095056cbc647488b2aae7bec3b94">
  <xsd:schema xmlns:xsd="http://www.w3.org/2001/XMLSchema" xmlns:xs="http://www.w3.org/2001/XMLSchema" xmlns:p="http://schemas.microsoft.com/office/2006/metadata/properties" xmlns:ns2="ef035fee-706e-4acb-9a43-6ee1a9ecef89" xmlns:ns3="e1541ae8-567d-462c-9e78-c3b0dfdaed9d" targetNamespace="http://schemas.microsoft.com/office/2006/metadata/properties" ma:root="true" ma:fieldsID="79a49d860809050e24982209b37b4086" ns2:_="" ns3:_="">
    <xsd:import namespace="ef035fee-706e-4acb-9a43-6ee1a9ecef89"/>
    <xsd:import namespace="e1541ae8-567d-462c-9e78-c3b0dfdaed9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035fee-706e-4acb-9a43-6ee1a9ecef8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ce56e699-75f2-4061-b8f4-fd707efc82a1}" ma:internalName="TaxCatchAll" ma:showField="CatchAllData" ma:web="ef035fee-706e-4acb-9a43-6ee1a9ecef8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1541ae8-567d-462c-9e78-c3b0dfdaed9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04f1d40-4f8b-488a-ba31-96bb90ef78f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1E52F1-4951-4DD9-BF95-3E463086C528}">
  <ds:schemaRefs>
    <ds:schemaRef ds:uri="http://purl.org/dc/terms/"/>
    <ds:schemaRef ds:uri="ef035fee-706e-4acb-9a43-6ee1a9ecef89"/>
    <ds:schemaRef ds:uri="http://schemas.openxmlformats.org/package/2006/metadata/core-properties"/>
    <ds:schemaRef ds:uri="http://purl.org/dc/elements/1.1/"/>
    <ds:schemaRef ds:uri="http://schemas.microsoft.com/office/2006/documentManagement/types"/>
    <ds:schemaRef ds:uri="http://purl.org/dc/dcmitype/"/>
    <ds:schemaRef ds:uri="http://www.w3.org/XML/1998/namespace"/>
    <ds:schemaRef ds:uri="http://schemas.microsoft.com/office/2006/metadata/properties"/>
    <ds:schemaRef ds:uri="http://schemas.microsoft.com/office/infopath/2007/PartnerControls"/>
    <ds:schemaRef ds:uri="e1541ae8-567d-462c-9e78-c3b0dfdaed9d"/>
  </ds:schemaRefs>
</ds:datastoreItem>
</file>

<file path=customXml/itemProps2.xml><?xml version="1.0" encoding="utf-8"?>
<ds:datastoreItem xmlns:ds="http://schemas.openxmlformats.org/officeDocument/2006/customXml" ds:itemID="{58D3BFE3-120A-4D0C-8A41-240C296CE04B}">
  <ds:schemaRefs>
    <ds:schemaRef ds:uri="http://schemas.microsoft.com/sharepoint/v3/contenttype/forms"/>
  </ds:schemaRefs>
</ds:datastoreItem>
</file>

<file path=customXml/itemProps3.xml><?xml version="1.0" encoding="utf-8"?>
<ds:datastoreItem xmlns:ds="http://schemas.openxmlformats.org/officeDocument/2006/customXml" ds:itemID="{6EBA9405-82FB-4F62-A882-ED357F744997}">
  <ds:schemaRefs>
    <ds:schemaRef ds:uri="e1541ae8-567d-462c-9e78-c3b0dfdaed9d"/>
    <ds:schemaRef ds:uri="ef035fee-706e-4acb-9a43-6ee1a9ecef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2020 Rebrand PowerPoint Template- YMG copy</Template>
  <TotalTime>0</TotalTime>
  <Words>1958</Words>
  <Application>Microsoft Office PowerPoint</Application>
  <PresentationFormat>On-screen Show (16:9)</PresentationFormat>
  <Paragraphs>269</Paragraphs>
  <Slides>44</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44</vt:i4>
      </vt:variant>
    </vt:vector>
  </HeadingPairs>
  <TitlesOfParts>
    <vt:vector size="53" baseType="lpstr">
      <vt:lpstr>Arial</vt:lpstr>
      <vt:lpstr>Calibri</vt:lpstr>
      <vt:lpstr>Courier New</vt:lpstr>
      <vt:lpstr>Open Sans</vt:lpstr>
      <vt:lpstr>Segoe UI</vt:lpstr>
      <vt:lpstr>Wingdings</vt:lpstr>
      <vt:lpstr>Custom Design</vt:lpstr>
      <vt:lpstr>Office Theme</vt:lpstr>
      <vt:lpstr>1_Office Theme</vt:lpstr>
      <vt:lpstr>RESULTS National Webinar November 2, 2024 Welcome!</vt:lpstr>
      <vt:lpstr>Our Values</vt:lpstr>
      <vt:lpstr>Welcome!</vt:lpstr>
      <vt:lpstr>Where does our work go from here? A conversation</vt:lpstr>
      <vt:lpstr>Global and U.S. Poverty Campaigns</vt:lpstr>
      <vt:lpstr>Campaign Updates</vt:lpstr>
      <vt:lpstr>End TB Now Act</vt:lpstr>
      <vt:lpstr>READ Act</vt:lpstr>
      <vt:lpstr>FY25 Appropriations</vt:lpstr>
      <vt:lpstr>Global Appropriations</vt:lpstr>
      <vt:lpstr>Farm Bill</vt:lpstr>
      <vt:lpstr>Tax Justice</vt:lpstr>
      <vt:lpstr>First 100 Days</vt:lpstr>
      <vt:lpstr>Grassroots Café:  Election Engagement</vt:lpstr>
      <vt:lpstr>Double/50 Media Campaign</vt:lpstr>
      <vt:lpstr>Double/50 Media Campaign</vt:lpstr>
      <vt:lpstr>Double/50 Media Campaign</vt:lpstr>
      <vt:lpstr>Grassroots Share</vt:lpstr>
      <vt:lpstr>Your media matters!</vt:lpstr>
      <vt:lpstr>Check out our new “hooks” resource!</vt:lpstr>
      <vt:lpstr>Check out our new “hooks” resource!</vt:lpstr>
      <vt:lpstr>Help us fill up this map!</vt:lpstr>
      <vt:lpstr>RESULTS Post-Election Webinar: Organizing for the Future</vt:lpstr>
      <vt:lpstr>Friends &amp; Family Fundraising Campaign</vt:lpstr>
      <vt:lpstr>Fall Friends and Family  fundraising campaign</vt:lpstr>
      <vt:lpstr>Announcements</vt:lpstr>
      <vt:lpstr>Thank you for joining us!</vt:lpstr>
      <vt:lpstr> Building Resiliency </vt:lpstr>
      <vt:lpstr> Motivational Interviewing  series continues</vt:lpstr>
      <vt:lpstr> Grassroots Leadership Awards </vt:lpstr>
      <vt:lpstr>AO Learning Community  Post-Election Gathering: “Repair”</vt:lpstr>
      <vt:lpstr>RESULTS Post-Election Webinar: Organizing for the Future</vt:lpstr>
      <vt:lpstr>Regional Coordinator Open House</vt:lpstr>
      <vt:lpstr> Office Hours</vt:lpstr>
      <vt:lpstr>Partnership Calls</vt:lpstr>
      <vt:lpstr>Monthly Support Calls</vt:lpstr>
      <vt:lpstr>New Advocate Orientation</vt:lpstr>
      <vt:lpstr>RESULTS Office Closed</vt:lpstr>
      <vt:lpstr>Let us know the amazing things you are doing?</vt:lpstr>
      <vt:lpstr>Find events</vt:lpstr>
      <vt:lpstr>Find today’s slides</vt:lpstr>
      <vt:lpstr>Join us for the December National Webinar</vt:lpstr>
      <vt:lpstr>PowerPoint Presentation</vt:lpstr>
      <vt:lpstr>RESULTS website and social media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Yolanda Gordon</dc:creator>
  <cp:lastModifiedBy>Jos Linn</cp:lastModifiedBy>
  <cp:revision>51</cp:revision>
  <dcterms:created xsi:type="dcterms:W3CDTF">2023-10-06T16:24:49Z</dcterms:created>
  <dcterms:modified xsi:type="dcterms:W3CDTF">2024-11-01T19:46:34Z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0x010100E1DF2243E6C85A4794611ACAEA088222</vt:lpwstr>
  </property>
  <property fmtid="{D5CDD505-2E9C-101B-9397-08002B2CF9AE}" pid="3" name="MediaServiceImageTags">
    <vt:lpwstr/>
  </property>
  <property fmtid="{D5CDD505-2E9C-101B-9397-08002B2CF9AE}" pid="4" name="NXPowerLiteLastOptimized">
    <vt:lpwstr>647003</vt:lpwstr>
  </property>
  <property fmtid="{D5CDD505-2E9C-101B-9397-08002B2CF9AE}" pid="5" name="NXPowerLiteSettings">
    <vt:lpwstr>F7000400038000</vt:lpwstr>
  </property>
  <property fmtid="{D5CDD505-2E9C-101B-9397-08002B2CF9AE}" pid="6" name="NXPowerLiteVersion">
    <vt:lpwstr>S10.3.0</vt:lpwstr>
  </property>
</Properties>
</file>