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48" r:id="rId5"/>
    <p:sldMasterId id="2147483670" r:id="rId6"/>
  </p:sldMasterIdLst>
  <p:notesMasterIdLst>
    <p:notesMasterId r:id="rId52"/>
  </p:notesMasterIdLst>
  <p:handoutMasterIdLst>
    <p:handoutMasterId r:id="rId53"/>
  </p:handoutMasterIdLst>
  <p:sldIdLst>
    <p:sldId id="347" r:id="rId7"/>
    <p:sldId id="262" r:id="rId8"/>
    <p:sldId id="273" r:id="rId9"/>
    <p:sldId id="1893" r:id="rId10"/>
    <p:sldId id="282" r:id="rId11"/>
    <p:sldId id="1916" r:id="rId12"/>
    <p:sldId id="289" r:id="rId13"/>
    <p:sldId id="1934" r:id="rId14"/>
    <p:sldId id="1962" r:id="rId15"/>
    <p:sldId id="1963" r:id="rId16"/>
    <p:sldId id="1965" r:id="rId17"/>
    <p:sldId id="1971" r:id="rId18"/>
    <p:sldId id="1966" r:id="rId19"/>
    <p:sldId id="1967" r:id="rId20"/>
    <p:sldId id="283" r:id="rId21"/>
    <p:sldId id="1917" r:id="rId22"/>
    <p:sldId id="1970" r:id="rId23"/>
    <p:sldId id="1903" r:id="rId24"/>
    <p:sldId id="1947" r:id="rId25"/>
    <p:sldId id="1948" r:id="rId26"/>
    <p:sldId id="1969" r:id="rId27"/>
    <p:sldId id="1780" r:id="rId28"/>
    <p:sldId id="1949" r:id="rId29"/>
    <p:sldId id="1950" r:id="rId30"/>
    <p:sldId id="1972" r:id="rId31"/>
    <p:sldId id="1968" r:id="rId32"/>
    <p:sldId id="1964" r:id="rId33"/>
    <p:sldId id="1940" r:id="rId34"/>
    <p:sldId id="1941" r:id="rId35"/>
    <p:sldId id="306" r:id="rId36"/>
    <p:sldId id="268" r:id="rId37"/>
    <p:sldId id="1939" r:id="rId38"/>
    <p:sldId id="1973" r:id="rId39"/>
    <p:sldId id="1912" r:id="rId40"/>
    <p:sldId id="1957" r:id="rId41"/>
    <p:sldId id="320" r:id="rId42"/>
    <p:sldId id="1815" r:id="rId43"/>
    <p:sldId id="1910" r:id="rId44"/>
    <p:sldId id="1937" r:id="rId45"/>
    <p:sldId id="1961" r:id="rId46"/>
    <p:sldId id="326" r:id="rId47"/>
    <p:sldId id="325" r:id="rId48"/>
    <p:sldId id="327" r:id="rId49"/>
    <p:sldId id="1974" r:id="rId50"/>
    <p:sldId id="271"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F2A9C-3266-4A04-B69A-E0D2563E33E0}" v="1001" dt="2024-10-05T16:30:43.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r>
            <a:rPr lang="en-US"/>
            <a:t>2021</a:t>
          </a:r>
        </a:p>
        <a:p>
          <a:r>
            <a:rPr lang="en-US"/>
            <a:t>Tokyo</a:t>
          </a:r>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r>
            <a:rPr lang="en-US"/>
            <a:t>2025</a:t>
          </a:r>
        </a:p>
        <a:p>
          <a:r>
            <a:rPr lang="en-US"/>
            <a:t>Paris</a:t>
          </a:r>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r>
            <a:rPr lang="en-US"/>
            <a:t>2028</a:t>
          </a:r>
        </a:p>
        <a:p>
          <a:r>
            <a:rPr lang="en-US"/>
            <a:t>Los Angeles</a:t>
          </a:r>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S.288 introduced</a:t>
          </a:r>
        </a:p>
        <a:p>
          <a:pPr rtl="0"/>
          <a:r>
            <a:rPr lang="en-US">
              <a:latin typeface="Calibri"/>
            </a:rPr>
            <a:t>by Sens. Young (R-IN) and Menendez (D-NJ)</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Senate Foreign Relations Committee</a:t>
          </a:r>
        </a:p>
        <a:p>
          <a:pPr rtl="0"/>
          <a:r>
            <a:rPr lang="en-US">
              <a:latin typeface="Calibri"/>
            </a:rPr>
            <a:t>5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Passed full Senate</a:t>
          </a:r>
        </a:p>
        <a:p>
          <a:pPr rtl="0"/>
          <a:r>
            <a:rPr lang="en-US">
              <a:latin typeface="Calibri"/>
            </a:rPr>
            <a:t>by unanimous consent</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chemeClr val="tx2"/>
          </a:solidFill>
        </a:ln>
      </dgm:spPr>
      <dgm:t>
        <a:bodyPr/>
        <a:lstStyle/>
        <a:p>
          <a:pPr rtl="0"/>
          <a:r>
            <a:rPr lang="en-US">
              <a:latin typeface="Calibri"/>
            </a:rPr>
            <a:t>H.R.1776 introduced</a:t>
          </a:r>
        </a:p>
        <a:p>
          <a:pPr rtl="0"/>
          <a:r>
            <a:rPr lang="en-US">
              <a:latin typeface="Calibri"/>
            </a:rPr>
            <a:t>by Reps. Bera (D-CA) and Salazar (R-FL)</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House Foreign Affairs Committee</a:t>
          </a:r>
        </a:p>
        <a:p>
          <a:pPr rtl="0"/>
          <a:r>
            <a:rPr lang="en-US">
              <a:latin typeface="Calibri"/>
            </a:rPr>
            <a:t>91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Goal:</a:t>
          </a:r>
        </a:p>
        <a:p>
          <a:pPr rtl="0"/>
          <a:r>
            <a:rPr lang="en-US">
              <a:latin typeface="Calibri"/>
            </a:rPr>
            <a:t>pass full House</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chemeClr val="tx2"/>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990" y="309253"/>
          <a:ext cx="2488915" cy="960721"/>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64701" y="549434"/>
          <a:ext cx="2101750" cy="960721"/>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2021</a:t>
          </a:r>
        </a:p>
        <a:p>
          <a:pPr marL="0" lvl="0" indent="0" algn="ctr" defTabSz="755650">
            <a:lnSpc>
              <a:spcPct val="90000"/>
            </a:lnSpc>
            <a:spcBef>
              <a:spcPct val="0"/>
            </a:spcBef>
            <a:spcAft>
              <a:spcPct val="35000"/>
            </a:spcAft>
            <a:buNone/>
          </a:pPr>
          <a:r>
            <a:rPr lang="en-US" sz="1700" kern="1200"/>
            <a:t>Tokyo</a:t>
          </a:r>
        </a:p>
      </dsp:txBody>
      <dsp:txXfrm>
        <a:off x="692840" y="577573"/>
        <a:ext cx="2045472" cy="904443"/>
      </dsp:txXfrm>
    </dsp:sp>
    <dsp:sp modelId="{000C77C6-E33D-403F-9895-185F41BAA948}">
      <dsp:nvSpPr>
        <dsp:cNvPr id="0" name=""/>
        <dsp:cNvSpPr/>
      </dsp:nvSpPr>
      <dsp:spPr>
        <a:xfrm>
          <a:off x="2843884" y="309253"/>
          <a:ext cx="2488915" cy="960721"/>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507595" y="549434"/>
          <a:ext cx="2101750" cy="960721"/>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2025</a:t>
          </a:r>
        </a:p>
        <a:p>
          <a:pPr marL="0" lvl="0" indent="0" algn="ctr" defTabSz="755650">
            <a:lnSpc>
              <a:spcPct val="90000"/>
            </a:lnSpc>
            <a:spcBef>
              <a:spcPct val="0"/>
            </a:spcBef>
            <a:spcAft>
              <a:spcPct val="35000"/>
            </a:spcAft>
            <a:buNone/>
          </a:pPr>
          <a:r>
            <a:rPr lang="en-US" sz="1700" kern="1200"/>
            <a:t>Paris</a:t>
          </a:r>
        </a:p>
      </dsp:txBody>
      <dsp:txXfrm>
        <a:off x="3535734" y="577573"/>
        <a:ext cx="2045472" cy="904443"/>
      </dsp:txXfrm>
    </dsp:sp>
    <dsp:sp modelId="{62093BCC-6869-4C6E-847D-D7E83F43BAE1}">
      <dsp:nvSpPr>
        <dsp:cNvPr id="0" name=""/>
        <dsp:cNvSpPr/>
      </dsp:nvSpPr>
      <dsp:spPr>
        <a:xfrm>
          <a:off x="5686779" y="309253"/>
          <a:ext cx="2488915" cy="96072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350489" y="549434"/>
          <a:ext cx="2101750" cy="960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2028</a:t>
          </a:r>
        </a:p>
        <a:p>
          <a:pPr marL="0" lvl="0" indent="0" algn="ctr" defTabSz="755650">
            <a:lnSpc>
              <a:spcPct val="90000"/>
            </a:lnSpc>
            <a:spcBef>
              <a:spcPct val="0"/>
            </a:spcBef>
            <a:spcAft>
              <a:spcPct val="35000"/>
            </a:spcAft>
            <a:buNone/>
          </a:pPr>
          <a:r>
            <a:rPr lang="en-US" sz="1700" kern="1200"/>
            <a:t>Los Angeles</a:t>
          </a:r>
        </a:p>
      </dsp:txBody>
      <dsp:txXfrm>
        <a:off x="6378628" y="577573"/>
        <a:ext cx="2045472" cy="904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S.288 introduced</a:t>
          </a:r>
        </a:p>
        <a:p>
          <a:pPr marL="0" lvl="0" indent="0" algn="ctr" defTabSz="666750" rtl="0">
            <a:lnSpc>
              <a:spcPct val="90000"/>
            </a:lnSpc>
            <a:spcBef>
              <a:spcPct val="0"/>
            </a:spcBef>
            <a:spcAft>
              <a:spcPct val="35000"/>
            </a:spcAft>
            <a:buNone/>
          </a:pPr>
          <a:r>
            <a:rPr lang="en-US" sz="1500" kern="1200">
              <a:latin typeface="Calibri"/>
            </a:rPr>
            <a:t>by Sens. Young (R-IN) and Menendez (D-NJ)</a:t>
          </a:r>
          <a:endParaRPr lang="en-US" sz="1500" kern="120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Senate Foreign Relations Committee</a:t>
          </a:r>
        </a:p>
        <a:p>
          <a:pPr marL="0" lvl="0" indent="0" algn="ctr" defTabSz="666750" rtl="0">
            <a:lnSpc>
              <a:spcPct val="90000"/>
            </a:lnSpc>
            <a:spcBef>
              <a:spcPct val="0"/>
            </a:spcBef>
            <a:spcAft>
              <a:spcPct val="35000"/>
            </a:spcAft>
            <a:buNone/>
          </a:pPr>
          <a:r>
            <a:rPr lang="en-US" sz="1500" kern="1200">
              <a:latin typeface="Calibri"/>
            </a:rPr>
            <a:t>5 cosponsors</a:t>
          </a:r>
          <a:endParaRPr lang="en-US" sz="1500" kern="120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full Senate</a:t>
          </a:r>
        </a:p>
        <a:p>
          <a:pPr marL="0" lvl="0" indent="0" algn="ctr" defTabSz="666750" rtl="0">
            <a:lnSpc>
              <a:spcPct val="90000"/>
            </a:lnSpc>
            <a:spcBef>
              <a:spcPct val="0"/>
            </a:spcBef>
            <a:spcAft>
              <a:spcPct val="35000"/>
            </a:spcAft>
            <a:buNone/>
          </a:pPr>
          <a:r>
            <a:rPr lang="en-US" sz="1500" kern="1200">
              <a:latin typeface="Calibri"/>
            </a:rPr>
            <a:t>by unanimous consent</a:t>
          </a:r>
          <a:endParaRPr lang="en-US" sz="1500" kern="1200"/>
        </a:p>
      </dsp:txBody>
      <dsp:txXfrm>
        <a:off x="6558715" y="839291"/>
        <a:ext cx="2103223" cy="929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H.R.1776 introduced</a:t>
          </a:r>
        </a:p>
        <a:p>
          <a:pPr marL="0" lvl="0" indent="0" algn="ctr" defTabSz="666750" rtl="0">
            <a:lnSpc>
              <a:spcPct val="90000"/>
            </a:lnSpc>
            <a:spcBef>
              <a:spcPct val="0"/>
            </a:spcBef>
            <a:spcAft>
              <a:spcPct val="35000"/>
            </a:spcAft>
            <a:buNone/>
          </a:pPr>
          <a:r>
            <a:rPr lang="en-US" sz="1500" kern="1200">
              <a:latin typeface="Calibri"/>
            </a:rPr>
            <a:t>by Reps. Bera (D-CA) and Salazar (R-FL)</a:t>
          </a:r>
          <a:endParaRPr lang="en-US" sz="1500" kern="1200"/>
        </a:p>
      </dsp:txBody>
      <dsp:txXfrm>
        <a:off x="717540" y="838981"/>
        <a:ext cx="2105129" cy="930822"/>
      </dsp:txXfrm>
    </dsp:sp>
    <dsp:sp modelId="{000C77C6-E33D-403F-9895-185F41BAA948}">
      <dsp:nvSpPr>
        <dsp:cNvPr id="0" name=""/>
        <dsp:cNvSpPr/>
      </dsp:nvSpPr>
      <dsp:spPr>
        <a:xfrm>
          <a:off x="2931320" y="562837"/>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House Foreign Affairs Committee</a:t>
          </a:r>
        </a:p>
        <a:p>
          <a:pPr marL="0" lvl="0" indent="0" algn="ctr" defTabSz="666750" rtl="0">
            <a:lnSpc>
              <a:spcPct val="90000"/>
            </a:lnSpc>
            <a:spcBef>
              <a:spcPct val="0"/>
            </a:spcBef>
            <a:spcAft>
              <a:spcPct val="35000"/>
            </a:spcAft>
            <a:buNone/>
          </a:pPr>
          <a:r>
            <a:rPr lang="en-US" sz="1500" kern="1200">
              <a:latin typeface="Calibri"/>
            </a:rPr>
            <a:t>91 cosponsors</a:t>
          </a:r>
          <a:endParaRPr lang="en-US" sz="1500" kern="1200"/>
        </a:p>
      </dsp:txBody>
      <dsp:txXfrm>
        <a:off x="3643346" y="838981"/>
        <a:ext cx="2105129" cy="930822"/>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Goal:</a:t>
          </a:r>
        </a:p>
        <a:p>
          <a:pPr marL="0" lvl="0" indent="0" algn="ctr" defTabSz="666750" rtl="0">
            <a:lnSpc>
              <a:spcPct val="90000"/>
            </a:lnSpc>
            <a:spcBef>
              <a:spcPct val="0"/>
            </a:spcBef>
            <a:spcAft>
              <a:spcPct val="35000"/>
            </a:spcAft>
            <a:buNone/>
          </a:pPr>
          <a:r>
            <a:rPr lang="en-US" sz="1500" kern="1200">
              <a:latin typeface="Calibri"/>
            </a:rPr>
            <a:t>pass full House</a:t>
          </a:r>
          <a:endParaRPr lang="en-US" sz="1500" kern="1200"/>
        </a:p>
      </dsp:txBody>
      <dsp:txXfrm>
        <a:off x="6591107" y="838981"/>
        <a:ext cx="2061219" cy="9308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10/5/2024</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392E-4B2A-511C-6CAB-F5796F392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19B3D-E180-5FFC-7113-43EF186D6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3366D-F9F3-D857-6621-F5B6880E15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B88970-4E93-8697-1858-24A37A2A3EFD}"/>
              </a:ext>
            </a:extLst>
          </p:cNvPr>
          <p:cNvSpPr>
            <a:spLocks noGrp="1"/>
          </p:cNvSpPr>
          <p:nvPr>
            <p:ph type="sldNum" sz="quarter" idx="5"/>
          </p:nvPr>
        </p:nvSpPr>
        <p:spPr/>
        <p:txBody>
          <a:bodyPr/>
          <a:lstStyle/>
          <a:p>
            <a:fld id="{E1A05357-FEDC-42A6-A9AA-A177021FF7C8}" type="slidenum">
              <a:rPr lang="en-US" smtClean="0"/>
              <a:pPr/>
              <a:t>1</a:t>
            </a:fld>
            <a:endParaRPr lang="en-US"/>
          </a:p>
        </p:txBody>
      </p:sp>
    </p:spTree>
    <p:extLst>
      <p:ext uri="{BB962C8B-B14F-4D97-AF65-F5344CB8AC3E}">
        <p14:creationId xmlns:p14="http://schemas.microsoft.com/office/powerpoint/2010/main" val="422833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6</a:t>
            </a:fld>
            <a:endParaRPr lang="en-US"/>
          </a:p>
        </p:txBody>
      </p:sp>
    </p:spTree>
    <p:extLst>
      <p:ext uri="{BB962C8B-B14F-4D97-AF65-F5344CB8AC3E}">
        <p14:creationId xmlns:p14="http://schemas.microsoft.com/office/powerpoint/2010/main" val="63777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43</a:t>
            </a:fld>
            <a:endParaRPr lang="en-US"/>
          </a:p>
        </p:txBody>
      </p:sp>
    </p:spTree>
    <p:extLst>
      <p:ext uri="{BB962C8B-B14F-4D97-AF65-F5344CB8AC3E}">
        <p14:creationId xmlns:p14="http://schemas.microsoft.com/office/powerpoint/2010/main" val="323499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44</a:t>
            </a:fld>
            <a:endParaRPr lang="en-US"/>
          </a:p>
        </p:txBody>
      </p:sp>
    </p:spTree>
    <p:extLst>
      <p:ext uri="{BB962C8B-B14F-4D97-AF65-F5344CB8AC3E}">
        <p14:creationId xmlns:p14="http://schemas.microsoft.com/office/powerpoint/2010/main" val="8095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45</a:t>
            </a:fld>
            <a:endParaRPr lang="en-US"/>
          </a:p>
        </p:txBody>
      </p:sp>
    </p:spTree>
    <p:extLst>
      <p:ext uri="{BB962C8B-B14F-4D97-AF65-F5344CB8AC3E}">
        <p14:creationId xmlns:p14="http://schemas.microsoft.com/office/powerpoint/2010/main" val="201397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10/5/2024</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10/5/2024</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10/5/2024</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10/5/2024</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10/5/2024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10/5/2024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10/5/2024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10/5/2024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10/5/2024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10/5/2024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10/5/2024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10/5/2024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10/5/2024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10/5/2024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10/5/2024</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10/5/2024</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10/5/2024</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10/5/2024</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10/5/2024</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10/5/2024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10/5/2024</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10/5/2024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nsus.gov/library/publications/2024/demo/p60-283.html" TargetMode="External"/><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www.census.gov/content/dam/Census/library/visualizations/2024/demo/p60-283/figure10.pdf" TargetMode="External"/><Relationship Id="rId4" Type="http://schemas.openxmlformats.org/officeDocument/2006/relationships/hyperlink" Target="https://www.census.gov/programs-surveys/acs/data.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lmarchal@results.or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jXtCrMkiOvA" TargetMode="External"/><Relationship Id="rId2" Type="http://schemas.openxmlformats.org/officeDocument/2006/relationships/hyperlink" Target="https://www.marketplace.org/2024/10/03/new-snap-work-requirements-for-older-adults-go-into-effect/" TargetMode="External"/><Relationship Id="rId1" Type="http://schemas.openxmlformats.org/officeDocument/2006/relationships/slideLayout" Target="../slideLayouts/slideLayout5.xml"/><Relationship Id="rId5" Type="http://schemas.openxmlformats.org/officeDocument/2006/relationships/hyperlink" Target="https://tinyurl.com/RESULTSMediaHooks" TargetMode="External"/><Relationship Id="rId4" Type="http://schemas.openxmlformats.org/officeDocument/2006/relationships/hyperlink" Target="https://www.business-standard.com/world-news/worldwide-infant-mortality-rate-drops-by-two-third-over-50-years-report-124092800173_1.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esults.org/volunteers/action-center/" TargetMode="External"/><Relationship Id="rId2" Type="http://schemas.openxmlformats.org/officeDocument/2006/relationships/hyperlink" Target="https://tinyurl.com/RESULTSMediaHooks" TargetMode="External"/><Relationship Id="rId1" Type="http://schemas.openxmlformats.org/officeDocument/2006/relationships/slideLayout" Target="../slideLayouts/slideLayout5.xml"/><Relationship Id="rId4" Type="http://schemas.openxmlformats.org/officeDocument/2006/relationships/hyperlink" Target="mailto:jlinn@results.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unsplash.com/photos/i-want-you-for-us-army-3ujfoSnBcI4"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esults.org/donate/fundraise"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mailto:development@results.org" TargetMode="External"/><Relationship Id="rId2" Type="http://schemas.openxmlformats.org/officeDocument/2006/relationships/hyperlink" Target="http://www.results.org/donate/fundraise"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results.zoom.us/meeting/register/tJMucOyhqT8oHdzufxpBkHlG5tkXbj-Hbpva#/registration"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esults.org/fellowship" TargetMode="Externa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results.zoom.us/j/93668005494" TargetMode="External"/><Relationship Id="rId2" Type="http://schemas.openxmlformats.org/officeDocument/2006/relationships/hyperlink" Target="https://results.zoom.us/j/94004748060"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togetherwomenrise.org/advocacy/dfw-national-advocacy-chapter/" TargetMode="External"/><Relationship Id="rId2" Type="http://schemas.openxmlformats.org/officeDocument/2006/relationships/hyperlink" Target="https://results.zoom.us/meeting/register/tJEqceqrrDgqHN1Y7YKj-2UZoYWKzO8OVpw-#/registration"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results.zoom.us/j/95416781155" TargetMode="External"/><Relationship Id="rId2" Type="http://schemas.openxmlformats.org/officeDocument/2006/relationships/hyperlink" Target="mailto:jlinn@results.org" TargetMode="External"/><Relationship Id="rId1" Type="http://schemas.openxmlformats.org/officeDocument/2006/relationships/slideLayout" Target="../slideLayouts/slideLayout5.xml"/><Relationship Id="rId4" Type="http://schemas.openxmlformats.org/officeDocument/2006/relationships/hyperlink" Target="mailto:lmarchal@results.org"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results.salsalabs.org/orientationcallrsvp/index.html?_ga=2.186335721.1981300211.1724077491-464990483.1724077491"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results.zoom.us/meeting/register/tJEudOGppzsrHtNZQN2P8e9CY_SLudrbY-Ar"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results.org/events"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results.org/volunteers/national-webinars"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tinyurl.com/RESULTS202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hyperlink" Target="http://www.vote.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hyperlink" Target="https://unsplash.com/photos/a-red-white-and-blue-sticker-with-the-words-vote-now-and-i-vote-G0D8VOuu06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abeals@results.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13CF-CC7E-F433-DF05-1B3F05044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40BA9-855C-0C74-4361-35087A274CA5}"/>
              </a:ext>
            </a:extLst>
          </p:cNvPr>
          <p:cNvSpPr>
            <a:spLocks noGrp="1"/>
          </p:cNvSpPr>
          <p:nvPr>
            <p:ph type="title"/>
          </p:nvPr>
        </p:nvSpPr>
        <p:spPr>
          <a:xfrm>
            <a:off x="457200" y="3724935"/>
            <a:ext cx="8229600" cy="857250"/>
          </a:xfrm>
        </p:spPr>
        <p:txBody>
          <a:bodyPr>
            <a:noAutofit/>
          </a:bodyPr>
          <a:lstStyle/>
          <a:p>
            <a:pPr>
              <a:lnSpc>
                <a:spcPct val="114000"/>
              </a:lnSpc>
              <a:spcBef>
                <a:spcPts val="600"/>
              </a:spcBef>
              <a:spcAft>
                <a:spcPts val="600"/>
              </a:spcAft>
            </a:pPr>
            <a:r>
              <a:rPr lang="en-US" sz="3200">
                <a:latin typeface="Open Sans"/>
                <a:ea typeface="Open Sans"/>
                <a:cs typeface="Open Sans"/>
              </a:rPr>
              <a:t>RESULTS National Webinar</a:t>
            </a:r>
            <a:br>
              <a:rPr lang="en-US" sz="3200"/>
            </a:br>
            <a:r>
              <a:rPr lang="en-US" sz="2400" b="0" i="1">
                <a:latin typeface="Open Sans"/>
                <a:ea typeface="Open Sans"/>
                <a:cs typeface="Open Sans"/>
              </a:rPr>
              <a:t>October 5, 2024</a:t>
            </a:r>
            <a:br>
              <a:rPr lang="en-US" sz="3200"/>
            </a:br>
            <a:r>
              <a:rPr lang="en-US" sz="3200">
                <a:latin typeface="Open Sans"/>
                <a:ea typeface="Open Sans"/>
                <a:cs typeface="Open Sans"/>
              </a:rPr>
              <a:t>Welcome!</a:t>
            </a:r>
          </a:p>
        </p:txBody>
      </p:sp>
    </p:spTree>
    <p:extLst>
      <p:ext uri="{BB962C8B-B14F-4D97-AF65-F5344CB8AC3E}">
        <p14:creationId xmlns:p14="http://schemas.microsoft.com/office/powerpoint/2010/main" val="26839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71CD-3B63-9556-AE01-C381579763B7}"/>
              </a:ext>
            </a:extLst>
          </p:cNvPr>
          <p:cNvSpPr>
            <a:spLocks noGrp="1"/>
          </p:cNvSpPr>
          <p:nvPr>
            <p:ph type="title"/>
          </p:nvPr>
        </p:nvSpPr>
        <p:spPr>
          <a:xfrm>
            <a:off x="871254" y="112745"/>
            <a:ext cx="7401491" cy="857250"/>
          </a:xfrm>
        </p:spPr>
        <p:txBody>
          <a:bodyPr>
            <a:normAutofit/>
          </a:bodyPr>
          <a:lstStyle/>
          <a:p>
            <a:r>
              <a:rPr lang="en-US" dirty="0">
                <a:solidFill>
                  <a:srgbClr val="D50032"/>
                </a:solidFill>
                <a:latin typeface="Open Sans"/>
                <a:ea typeface="Open Sans"/>
                <a:cs typeface="Open Sans"/>
              </a:rPr>
              <a:t>End TB Now Act</a:t>
            </a:r>
            <a:endParaRPr lang="en-US" dirty="0">
              <a:solidFill>
                <a:srgbClr val="D50032"/>
              </a:solidFill>
            </a:endParaRPr>
          </a:p>
        </p:txBody>
      </p:sp>
      <p:sp>
        <p:nvSpPr>
          <p:cNvPr id="4" name="Slide Number Placeholder 3">
            <a:extLst>
              <a:ext uri="{FF2B5EF4-FFF2-40B4-BE49-F238E27FC236}">
                <a16:creationId xmlns:a16="http://schemas.microsoft.com/office/drawing/2014/main" id="{D33C266D-CF35-E8EB-13C7-B51E97CBF628}"/>
              </a:ext>
            </a:extLst>
          </p:cNvPr>
          <p:cNvSpPr>
            <a:spLocks noGrp="1"/>
          </p:cNvSpPr>
          <p:nvPr>
            <p:ph type="sldNum" sz="quarter" idx="12"/>
          </p:nvPr>
        </p:nvSpPr>
        <p:spPr/>
        <p:txBody>
          <a:bodyPr/>
          <a:lstStyle/>
          <a:p>
            <a:fld id="{307E6868-079E-1649-B8D1-459B42CE4DE3}" type="slidenum">
              <a:rPr lang="en-US" smtClean="0"/>
              <a:pPr/>
              <a:t>10</a:t>
            </a:fld>
            <a:endParaRPr lang="en-US"/>
          </a:p>
        </p:txBody>
      </p:sp>
      <p:graphicFrame>
        <p:nvGraphicFramePr>
          <p:cNvPr id="6" name="Diagram 5">
            <a:extLst>
              <a:ext uri="{FF2B5EF4-FFF2-40B4-BE49-F238E27FC236}">
                <a16:creationId xmlns:a16="http://schemas.microsoft.com/office/drawing/2014/main" id="{3D77886E-DB9F-595C-5B7D-68392DE28A03}"/>
              </a:ext>
            </a:extLst>
          </p:cNvPr>
          <p:cNvGraphicFramePr/>
          <p:nvPr>
            <p:extLst>
              <p:ext uri="{D42A27DB-BD31-4B8C-83A1-F6EECF244321}">
                <p14:modId xmlns:p14="http://schemas.microsoft.com/office/powerpoint/2010/main" val="737149633"/>
              </p:ext>
            </p:extLst>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43" name="Diagram 1242">
            <a:extLst>
              <a:ext uri="{FF2B5EF4-FFF2-40B4-BE49-F238E27FC236}">
                <a16:creationId xmlns:a16="http://schemas.microsoft.com/office/drawing/2014/main" id="{53151881-642C-958F-7BEC-2BB8C127E68B}"/>
              </a:ext>
            </a:extLst>
          </p:cNvPr>
          <p:cNvGraphicFramePr/>
          <p:nvPr>
            <p:extLst>
              <p:ext uri="{D42A27DB-BD31-4B8C-83A1-F6EECF244321}">
                <p14:modId xmlns:p14="http://schemas.microsoft.com/office/powerpoint/2010/main" val="2117110389"/>
              </p:ext>
            </p:extLst>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561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9B51-C2ED-DEF3-B554-2797D83FCD0C}"/>
              </a:ext>
            </a:extLst>
          </p:cNvPr>
          <p:cNvSpPr>
            <a:spLocks noGrp="1"/>
          </p:cNvSpPr>
          <p:nvPr>
            <p:ph type="title"/>
          </p:nvPr>
        </p:nvSpPr>
        <p:spPr>
          <a:xfrm>
            <a:off x="871253" y="102393"/>
            <a:ext cx="7401491" cy="857250"/>
          </a:xfrm>
        </p:spPr>
        <p:txBody>
          <a:bodyPr/>
          <a:lstStyle/>
          <a:p>
            <a:r>
              <a:rPr lang="en-US" dirty="0">
                <a:solidFill>
                  <a:srgbClr val="D50032"/>
                </a:solidFill>
                <a:latin typeface="Open Sans"/>
                <a:ea typeface="Open Sans"/>
                <a:cs typeface="Open Sans"/>
              </a:rPr>
              <a:t>U.S. Poverty Campaigns</a:t>
            </a:r>
            <a:endParaRPr lang="en-US" dirty="0">
              <a:solidFill>
                <a:srgbClr val="D50032"/>
              </a:solidFill>
            </a:endParaRPr>
          </a:p>
        </p:txBody>
      </p:sp>
      <p:sp>
        <p:nvSpPr>
          <p:cNvPr id="3" name="Content Placeholder 2">
            <a:extLst>
              <a:ext uri="{FF2B5EF4-FFF2-40B4-BE49-F238E27FC236}">
                <a16:creationId xmlns:a16="http://schemas.microsoft.com/office/drawing/2014/main" id="{17CC2352-73DF-08F2-C319-6ADE8505302A}"/>
              </a:ext>
            </a:extLst>
          </p:cNvPr>
          <p:cNvSpPr>
            <a:spLocks noGrp="1"/>
          </p:cNvSpPr>
          <p:nvPr>
            <p:ph idx="1"/>
          </p:nvPr>
        </p:nvSpPr>
        <p:spPr>
          <a:xfrm>
            <a:off x="325315" y="1117717"/>
            <a:ext cx="8493369" cy="3709528"/>
          </a:xfrm>
        </p:spPr>
        <p:txBody>
          <a:bodyPr vert="horz" lIns="91440" tIns="45720" rIns="91440" bIns="45720" rtlCol="0" anchor="t">
            <a:noAutofit/>
          </a:bodyPr>
          <a:lstStyle/>
          <a:p>
            <a:pPr>
              <a:lnSpc>
                <a:spcPct val="114000"/>
              </a:lnSpc>
              <a:spcBef>
                <a:spcPts val="0"/>
              </a:spcBef>
              <a:spcAft>
                <a:spcPts val="1200"/>
              </a:spcAft>
            </a:pPr>
            <a:r>
              <a:rPr lang="en-US" sz="2000" dirty="0">
                <a:latin typeface="Open Sans"/>
                <a:ea typeface="Open Sans"/>
                <a:cs typeface="Open Sans"/>
              </a:rPr>
              <a:t>2023 U.S. Census poverty data released in September</a:t>
            </a:r>
          </a:p>
          <a:p>
            <a:pPr>
              <a:lnSpc>
                <a:spcPct val="114000"/>
              </a:lnSpc>
              <a:spcBef>
                <a:spcPts val="0"/>
              </a:spcBef>
              <a:spcAft>
                <a:spcPts val="1200"/>
              </a:spcAft>
            </a:pPr>
            <a:r>
              <a:rPr lang="en-US" sz="2000" dirty="0">
                <a:latin typeface="Open Sans"/>
                <a:ea typeface="Open Sans"/>
                <a:cs typeface="Open Sans"/>
              </a:rPr>
              <a:t>Supplemental Poverty Measure (SPM) increased from </a:t>
            </a:r>
            <a:r>
              <a:rPr lang="en-US" sz="2000" b="1" dirty="0">
                <a:latin typeface="Open Sans"/>
                <a:ea typeface="Open Sans"/>
                <a:cs typeface="Open Sans"/>
              </a:rPr>
              <a:t>12.4 percent to 12.9 percent</a:t>
            </a:r>
            <a:r>
              <a:rPr lang="en-US" sz="2000" dirty="0">
                <a:latin typeface="Open Sans"/>
                <a:ea typeface="Open Sans"/>
                <a:cs typeface="Open Sans"/>
              </a:rPr>
              <a:t> in 2023</a:t>
            </a:r>
            <a:endParaRPr lang="en-US" sz="2000" dirty="0"/>
          </a:p>
          <a:p>
            <a:pPr lvl="1">
              <a:lnSpc>
                <a:spcPct val="114000"/>
              </a:lnSpc>
              <a:spcBef>
                <a:spcPts val="0"/>
              </a:spcBef>
              <a:spcAft>
                <a:spcPts val="1200"/>
              </a:spcAft>
            </a:pPr>
            <a:r>
              <a:rPr lang="en-US" sz="2000" dirty="0">
                <a:latin typeface="Open Sans"/>
                <a:ea typeface="Open Sans"/>
                <a:cs typeface="Open Sans"/>
              </a:rPr>
              <a:t>Housing costs are a key driver of poverty</a:t>
            </a:r>
          </a:p>
          <a:p>
            <a:pPr lvl="1">
              <a:lnSpc>
                <a:spcPct val="114000"/>
              </a:lnSpc>
              <a:spcBef>
                <a:spcPts val="0"/>
              </a:spcBef>
              <a:spcAft>
                <a:spcPts val="1200"/>
              </a:spcAft>
            </a:pPr>
            <a:r>
              <a:rPr lang="en-US" sz="2000" dirty="0">
                <a:highlight>
                  <a:srgbClr val="FFFF00"/>
                </a:highlight>
                <a:latin typeface="Open Sans"/>
                <a:ea typeface="Open Sans"/>
                <a:cs typeface="Open Sans"/>
              </a:rPr>
              <a:t>SNAP helped 3.4 million people stay above the poverty line</a:t>
            </a:r>
          </a:p>
          <a:p>
            <a:pPr>
              <a:lnSpc>
                <a:spcPct val="114000"/>
              </a:lnSpc>
              <a:spcBef>
                <a:spcPts val="0"/>
              </a:spcBef>
              <a:spcAft>
                <a:spcPts val="1200"/>
              </a:spcAft>
            </a:pPr>
            <a:r>
              <a:rPr lang="en-US" sz="2000" dirty="0">
                <a:latin typeface="Open Sans"/>
                <a:ea typeface="Open Sans"/>
                <a:cs typeface="Open Sans"/>
              </a:rPr>
              <a:t>Child poverty rose from </a:t>
            </a:r>
            <a:r>
              <a:rPr lang="en-US" sz="2000" b="1" dirty="0">
                <a:latin typeface="Open Sans"/>
                <a:ea typeface="Open Sans"/>
                <a:cs typeface="Open Sans"/>
              </a:rPr>
              <a:t>12.4 percent to 13.7 percent</a:t>
            </a:r>
          </a:p>
          <a:p>
            <a:pPr lvl="1">
              <a:lnSpc>
                <a:spcPct val="114000"/>
              </a:lnSpc>
              <a:spcBef>
                <a:spcPts val="0"/>
              </a:spcBef>
              <a:spcAft>
                <a:spcPts val="1200"/>
              </a:spcAft>
            </a:pPr>
            <a:r>
              <a:rPr lang="en-US" sz="2000" dirty="0">
                <a:latin typeface="Open Sans"/>
                <a:ea typeface="Open Sans"/>
                <a:cs typeface="Open Sans"/>
              </a:rPr>
              <a:t>The </a:t>
            </a:r>
            <a:r>
              <a:rPr lang="en-US" sz="2000" dirty="0">
                <a:highlight>
                  <a:srgbClr val="FFFF00"/>
                </a:highlight>
                <a:latin typeface="Open Sans"/>
                <a:ea typeface="Open Sans"/>
                <a:cs typeface="Open Sans"/>
              </a:rPr>
              <a:t>CTC lifted 2.4 million people above the poverty </a:t>
            </a:r>
            <a:r>
              <a:rPr lang="en-US" sz="2000" dirty="0">
                <a:latin typeface="Open Sans"/>
                <a:ea typeface="Open Sans"/>
                <a:cs typeface="Open Sans"/>
              </a:rPr>
              <a:t>line in 2023, less than half of the 2021 expanded CTC</a:t>
            </a:r>
          </a:p>
          <a:p>
            <a:pPr>
              <a:spcBef>
                <a:spcPts val="0"/>
              </a:spcBef>
              <a:spcAft>
                <a:spcPts val="1400"/>
              </a:spcAft>
            </a:pPr>
            <a:endParaRPr lang="en-US" dirty="0">
              <a:latin typeface="Open Sans"/>
              <a:ea typeface="Open Sans"/>
              <a:cs typeface="Open Sans"/>
            </a:endParaRPr>
          </a:p>
          <a:p>
            <a:pPr marL="0" indent="0">
              <a:buNone/>
            </a:pPr>
            <a:endParaRPr lang="en-US" dirty="0">
              <a:latin typeface="Open Sans"/>
              <a:ea typeface="Open Sans"/>
              <a:cs typeface="Open Sans"/>
            </a:endParaRPr>
          </a:p>
          <a:p>
            <a:endParaRPr lang="en-US" dirty="0">
              <a:latin typeface="Open Sans"/>
              <a:ea typeface="Open Sans"/>
              <a:cs typeface="Open Sans"/>
            </a:endParaRPr>
          </a:p>
          <a:p>
            <a:endParaRPr lang="en-US" dirty="0">
              <a:latin typeface="Open Sans"/>
              <a:ea typeface="Open Sans"/>
              <a:cs typeface="Open Sans"/>
            </a:endParaRPr>
          </a:p>
        </p:txBody>
      </p:sp>
      <p:sp>
        <p:nvSpPr>
          <p:cNvPr id="5" name="Slide Number Placeholder 4">
            <a:extLst>
              <a:ext uri="{FF2B5EF4-FFF2-40B4-BE49-F238E27FC236}">
                <a16:creationId xmlns:a16="http://schemas.microsoft.com/office/drawing/2014/main" id="{410C27E5-5C93-8A19-A23C-29FABFD9BBB9}"/>
              </a:ext>
            </a:extLst>
          </p:cNvPr>
          <p:cNvSpPr>
            <a:spLocks noGrp="1"/>
          </p:cNvSpPr>
          <p:nvPr>
            <p:ph type="sldNum" sz="quarter" idx="12"/>
          </p:nvPr>
        </p:nvSpPr>
        <p:spPr/>
        <p:txBody>
          <a:bodyPr/>
          <a:lstStyle/>
          <a:p>
            <a:fld id="{307E6868-079E-1649-B8D1-459B42CE4DE3}" type="slidenum">
              <a:rPr lang="en-US" smtClean="0"/>
              <a:t>11</a:t>
            </a:fld>
            <a:endParaRPr lang="en-US"/>
          </a:p>
        </p:txBody>
      </p:sp>
    </p:spTree>
    <p:extLst>
      <p:ext uri="{BB962C8B-B14F-4D97-AF65-F5344CB8AC3E}">
        <p14:creationId xmlns:p14="http://schemas.microsoft.com/office/powerpoint/2010/main" val="295221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showing the change in number of people in supplemental poverty after including each element from 2023. It shows that SNAP decreased poverty by 3.4 million people, primarily people under 18 or 18 to 64, and the CTC decreased poverty by 2.4 million people, about two thirds under 18 and one third 18 to 64.">
            <a:extLst>
              <a:ext uri="{FF2B5EF4-FFF2-40B4-BE49-F238E27FC236}">
                <a16:creationId xmlns:a16="http://schemas.microsoft.com/office/drawing/2014/main" id="{0763CD40-6BF3-06F7-4A97-10D556E01918}"/>
              </a:ext>
            </a:extLst>
          </p:cNvPr>
          <p:cNvPicPr>
            <a:picLocks noChangeAspect="1"/>
          </p:cNvPicPr>
          <p:nvPr/>
        </p:nvPicPr>
        <p:blipFill>
          <a:blip r:embed="rId2"/>
          <a:srcRect l="13" r="100" b="124"/>
          <a:stretch/>
        </p:blipFill>
        <p:spPr>
          <a:xfrm>
            <a:off x="587398" y="715297"/>
            <a:ext cx="5706000" cy="4053521"/>
          </a:xfrm>
          <a:prstGeom prst="rect">
            <a:avLst/>
          </a:prstGeom>
          <a:ln>
            <a:noFill/>
          </a:ln>
        </p:spPr>
      </p:pic>
      <p:sp>
        <p:nvSpPr>
          <p:cNvPr id="11" name="Content Placeholder 3">
            <a:extLst>
              <a:ext uri="{FF2B5EF4-FFF2-40B4-BE49-F238E27FC236}">
                <a16:creationId xmlns:a16="http://schemas.microsoft.com/office/drawing/2014/main" id="{25BB544F-11D5-3474-E80C-BA675B5607E1}"/>
              </a:ext>
            </a:extLst>
          </p:cNvPr>
          <p:cNvSpPr>
            <a:spLocks noGrp="1"/>
          </p:cNvSpPr>
          <p:nvPr>
            <p:ph sz="half" idx="2"/>
          </p:nvPr>
        </p:nvSpPr>
        <p:spPr>
          <a:xfrm>
            <a:off x="139566" y="1954210"/>
            <a:ext cx="2870632" cy="1290543"/>
          </a:xfrm>
        </p:spPr>
        <p:txBody>
          <a:bodyPr vert="horz" lIns="91440" tIns="45720" rIns="91440" bIns="45720" rtlCol="0" anchor="t">
            <a:normAutofit lnSpcReduction="10000"/>
          </a:bodyPr>
          <a:lstStyle/>
          <a:p>
            <a:pPr marL="0" indent="0">
              <a:lnSpc>
                <a:spcPct val="114000"/>
              </a:lnSpc>
              <a:buNone/>
            </a:pPr>
            <a:r>
              <a:rPr lang="en-US" sz="1400" dirty="0">
                <a:latin typeface="Open Sans"/>
                <a:ea typeface="Open Sans"/>
                <a:cs typeface="Open Sans"/>
              </a:rPr>
              <a:t>Learn more from the </a:t>
            </a:r>
            <a:r>
              <a:rPr lang="en-US" sz="1400" dirty="0">
                <a:latin typeface="Open Sans"/>
                <a:ea typeface="Open Sans"/>
                <a:cs typeface="Open Sans"/>
                <a:hlinkClick r:id="rId3"/>
              </a:rPr>
              <a:t>2023 Census Poverty data</a:t>
            </a:r>
            <a:r>
              <a:rPr lang="en-US" sz="1400" dirty="0">
                <a:latin typeface="Open Sans"/>
                <a:ea typeface="Open Sans"/>
                <a:cs typeface="Open Sans"/>
              </a:rPr>
              <a:t> and explore state and local data in the </a:t>
            </a:r>
            <a:r>
              <a:rPr lang="en-US" sz="1400" dirty="0">
                <a:latin typeface="Open Sans"/>
                <a:ea typeface="Open Sans"/>
                <a:cs typeface="Open Sans"/>
                <a:hlinkClick r:id="rId4"/>
              </a:rPr>
              <a:t>American Community Survey</a:t>
            </a:r>
            <a:endParaRPr lang="en-US" sz="1400" dirty="0"/>
          </a:p>
        </p:txBody>
      </p:sp>
      <p:sp>
        <p:nvSpPr>
          <p:cNvPr id="4" name="Slide Number Placeholder 3">
            <a:extLst>
              <a:ext uri="{FF2B5EF4-FFF2-40B4-BE49-F238E27FC236}">
                <a16:creationId xmlns:a16="http://schemas.microsoft.com/office/drawing/2014/main" id="{8FB7F5A9-037C-4612-6ACB-D33F7A106612}"/>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12</a:t>
            </a:fld>
            <a:endParaRPr lang="en-US"/>
          </a:p>
        </p:txBody>
      </p:sp>
      <p:sp>
        <p:nvSpPr>
          <p:cNvPr id="7" name="TextBox 6">
            <a:extLst>
              <a:ext uri="{FF2B5EF4-FFF2-40B4-BE49-F238E27FC236}">
                <a16:creationId xmlns:a16="http://schemas.microsoft.com/office/drawing/2014/main" id="{59EC5D8C-28CF-BF00-95BB-82B2021DDACF}"/>
              </a:ext>
            </a:extLst>
          </p:cNvPr>
          <p:cNvSpPr txBox="1"/>
          <p:nvPr/>
        </p:nvSpPr>
        <p:spPr>
          <a:xfrm>
            <a:off x="-11522" y="4826738"/>
            <a:ext cx="31728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D50032"/>
                </a:solidFill>
                <a:latin typeface="Open Sans"/>
                <a:ea typeface="Calibri"/>
                <a:cs typeface="Calibri"/>
                <a:hlinkClick r:id="rId5">
                  <a:extLst>
                    <a:ext uri="{A12FA001-AC4F-418D-AE19-62706E023703}">
                      <ahyp:hlinkClr xmlns:ahyp="http://schemas.microsoft.com/office/drawing/2018/hyperlinkcolor" val="tx"/>
                    </a:ext>
                  </a:extLst>
                </a:hlinkClick>
              </a:rPr>
              <a:t>Source: U.S. Census Bureau</a:t>
            </a:r>
            <a:endParaRPr lang="en-US" sz="1000" dirty="0">
              <a:solidFill>
                <a:srgbClr val="D50032"/>
              </a:solidFill>
              <a:latin typeface="Open Sans"/>
              <a:hlinkClick r:id="rId5">
                <a:extLst>
                  <a:ext uri="{A12FA001-AC4F-418D-AE19-62706E023703}">
                    <ahyp:hlinkClr xmlns:ahyp="http://schemas.microsoft.com/office/drawing/2018/hyperlinkcolor" val="tx"/>
                  </a:ext>
                </a:extLst>
              </a:hlinkClick>
            </a:endParaRPr>
          </a:p>
        </p:txBody>
      </p:sp>
      <p:sp>
        <p:nvSpPr>
          <p:cNvPr id="2" name="TextBox 1">
            <a:extLst>
              <a:ext uri="{FF2B5EF4-FFF2-40B4-BE49-F238E27FC236}">
                <a16:creationId xmlns:a16="http://schemas.microsoft.com/office/drawing/2014/main" id="{3E51E008-315B-423F-4E13-D26BD6D7EDC5}"/>
              </a:ext>
            </a:extLst>
          </p:cNvPr>
          <p:cNvSpPr txBox="1"/>
          <p:nvPr/>
        </p:nvSpPr>
        <p:spPr>
          <a:xfrm>
            <a:off x="428625" y="110483"/>
            <a:ext cx="82867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D50032"/>
                </a:solidFill>
                <a:latin typeface="Open Sans"/>
                <a:ea typeface="Calibri"/>
                <a:cs typeface="Calibri"/>
              </a:rPr>
              <a:t>Anti-poverty programs work!</a:t>
            </a:r>
            <a:endParaRPr lang="en-US" sz="2800" b="1" dirty="0">
              <a:solidFill>
                <a:srgbClr val="D50032"/>
              </a:solidFill>
              <a:latin typeface="Open Sans"/>
            </a:endParaRPr>
          </a:p>
        </p:txBody>
      </p:sp>
      <p:sp>
        <p:nvSpPr>
          <p:cNvPr id="5" name="TextBox 4">
            <a:extLst>
              <a:ext uri="{FF2B5EF4-FFF2-40B4-BE49-F238E27FC236}">
                <a16:creationId xmlns:a16="http://schemas.microsoft.com/office/drawing/2014/main" id="{AFE4DBE6-8651-A957-4707-4F02FF2BE3FA}"/>
              </a:ext>
            </a:extLst>
          </p:cNvPr>
          <p:cNvSpPr txBox="1"/>
          <p:nvPr/>
        </p:nvSpPr>
        <p:spPr>
          <a:xfrm>
            <a:off x="6580800" y="1954210"/>
            <a:ext cx="2563200" cy="711028"/>
          </a:xfrm>
          <a:prstGeom prst="rect">
            <a:avLst/>
          </a:prstGeom>
          <a:noFill/>
        </p:spPr>
        <p:txBody>
          <a:bodyPr wrap="square" rtlCol="0">
            <a:spAutoFit/>
          </a:bodyPr>
          <a:lstStyle/>
          <a:p>
            <a:pPr algn="ctr">
              <a:lnSpc>
                <a:spcPct val="114000"/>
              </a:lnSpc>
            </a:pPr>
            <a:r>
              <a:rPr lang="en-US" sz="1200" b="1" i="1" dirty="0">
                <a:latin typeface="Open Sans" panose="020B0606030504020204" pitchFamily="34" charset="0"/>
                <a:ea typeface="Open Sans" panose="020B0606030504020204" pitchFamily="34" charset="0"/>
                <a:cs typeface="Open Sans" panose="020B0606030504020204" pitchFamily="34" charset="0"/>
              </a:rPr>
              <a:t># of fewer people (millions) below the poverty line in 2023 due to these programs</a:t>
            </a:r>
          </a:p>
        </p:txBody>
      </p:sp>
      <p:sp>
        <p:nvSpPr>
          <p:cNvPr id="6" name="TextBox 5">
            <a:extLst>
              <a:ext uri="{FF2B5EF4-FFF2-40B4-BE49-F238E27FC236}">
                <a16:creationId xmlns:a16="http://schemas.microsoft.com/office/drawing/2014/main" id="{CE6A6C48-16F4-4FAE-F41D-1F52BC523AE6}"/>
              </a:ext>
            </a:extLst>
          </p:cNvPr>
          <p:cNvSpPr txBox="1"/>
          <p:nvPr/>
        </p:nvSpPr>
        <p:spPr>
          <a:xfrm>
            <a:off x="416702" y="3852826"/>
            <a:ext cx="2732662" cy="711028"/>
          </a:xfrm>
          <a:prstGeom prst="rect">
            <a:avLst/>
          </a:prstGeom>
          <a:noFill/>
        </p:spPr>
        <p:txBody>
          <a:bodyPr wrap="square" rtlCol="0">
            <a:spAutoFit/>
          </a:bodyPr>
          <a:lstStyle/>
          <a:p>
            <a:pPr algn="ctr">
              <a:lnSpc>
                <a:spcPct val="114000"/>
              </a:lnSpc>
            </a:pPr>
            <a:r>
              <a:rPr lang="en-US" sz="1200" b="1" i="1" dirty="0">
                <a:latin typeface="Open Sans" panose="020B0606030504020204" pitchFamily="34" charset="0"/>
                <a:ea typeface="Open Sans" panose="020B0606030504020204" pitchFamily="34" charset="0"/>
                <a:cs typeface="Open Sans" panose="020B0606030504020204" pitchFamily="34" charset="0"/>
              </a:rPr>
              <a:t># of additional people (millions) below the poverty line in 2023 due to these factors</a:t>
            </a:r>
          </a:p>
        </p:txBody>
      </p:sp>
      <p:sp>
        <p:nvSpPr>
          <p:cNvPr id="9" name="Left Bracket 8">
            <a:extLst>
              <a:ext uri="{FF2B5EF4-FFF2-40B4-BE49-F238E27FC236}">
                <a16:creationId xmlns:a16="http://schemas.microsoft.com/office/drawing/2014/main" id="{A64B884A-9A0F-6CB6-4805-415D2DF55325}"/>
              </a:ext>
            </a:extLst>
          </p:cNvPr>
          <p:cNvSpPr/>
          <p:nvPr/>
        </p:nvSpPr>
        <p:spPr>
          <a:xfrm flipH="1">
            <a:off x="6408990" y="1209600"/>
            <a:ext cx="288417" cy="2176705"/>
          </a:xfrm>
          <a:prstGeom prst="leftBracket">
            <a:avLst/>
          </a:prstGeom>
          <a:ln>
            <a:solidFill>
              <a:srgbClr val="D5003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B68E7B97-7654-862F-13E8-BA4116C8E685}"/>
              </a:ext>
            </a:extLst>
          </p:cNvPr>
          <p:cNvSpPr/>
          <p:nvPr/>
        </p:nvSpPr>
        <p:spPr>
          <a:xfrm>
            <a:off x="3149364" y="3591408"/>
            <a:ext cx="237600" cy="1153256"/>
          </a:xfrm>
          <a:prstGeom prst="leftBracket">
            <a:avLst/>
          </a:prstGeom>
          <a:ln>
            <a:solidFill>
              <a:srgbClr val="D5003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967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3CE7-D402-3E17-BBB2-2F96C72DC34D}"/>
              </a:ext>
            </a:extLst>
          </p:cNvPr>
          <p:cNvSpPr>
            <a:spLocks noGrp="1"/>
          </p:cNvSpPr>
          <p:nvPr>
            <p:ph type="title"/>
          </p:nvPr>
        </p:nvSpPr>
        <p:spPr/>
        <p:txBody>
          <a:bodyPr/>
          <a:lstStyle/>
          <a:p>
            <a:r>
              <a:rPr lang="en-US" dirty="0">
                <a:solidFill>
                  <a:srgbClr val="D50032"/>
                </a:solidFill>
                <a:latin typeface="Open Sans"/>
                <a:ea typeface="Open Sans"/>
                <a:cs typeface="Open Sans"/>
              </a:rPr>
              <a:t>Farm Bill</a:t>
            </a:r>
            <a:endParaRPr lang="en-US" dirty="0"/>
          </a:p>
        </p:txBody>
      </p:sp>
      <p:sp>
        <p:nvSpPr>
          <p:cNvPr id="3" name="Content Placeholder 2">
            <a:extLst>
              <a:ext uri="{FF2B5EF4-FFF2-40B4-BE49-F238E27FC236}">
                <a16:creationId xmlns:a16="http://schemas.microsoft.com/office/drawing/2014/main" id="{14CBAD12-D903-8EA4-8817-3EDC2B11AF5B}"/>
              </a:ext>
            </a:extLst>
          </p:cNvPr>
          <p:cNvSpPr>
            <a:spLocks noGrp="1"/>
          </p:cNvSpPr>
          <p:nvPr>
            <p:ph idx="1"/>
          </p:nvPr>
        </p:nvSpPr>
        <p:spPr>
          <a:xfrm>
            <a:off x="385200" y="1218010"/>
            <a:ext cx="8229600" cy="3394472"/>
          </a:xfrm>
        </p:spPr>
        <p:txBody>
          <a:bodyPr vert="horz" lIns="91440" tIns="45720" rIns="91440" bIns="45720" rtlCol="0" anchor="t">
            <a:normAutofit lnSpcReduction="10000"/>
          </a:bodyPr>
          <a:lstStyle/>
          <a:p>
            <a:pPr>
              <a:lnSpc>
                <a:spcPct val="114000"/>
              </a:lnSpc>
              <a:spcBef>
                <a:spcPts val="0"/>
              </a:spcBef>
              <a:spcAft>
                <a:spcPts val="1200"/>
              </a:spcAft>
            </a:pPr>
            <a:r>
              <a:rPr lang="en-US" sz="2800" dirty="0">
                <a:latin typeface="Open Sans"/>
                <a:ea typeface="Open Sans"/>
                <a:cs typeface="Open Sans"/>
              </a:rPr>
              <a:t>The 2018 Farm bill officially expired on Sep 30</a:t>
            </a:r>
            <a:endParaRPr lang="en-US" sz="2800" dirty="0"/>
          </a:p>
          <a:p>
            <a:pPr>
              <a:lnSpc>
                <a:spcPct val="114000"/>
              </a:lnSpc>
              <a:spcBef>
                <a:spcPts val="0"/>
              </a:spcBef>
              <a:spcAft>
                <a:spcPts val="1200"/>
              </a:spcAft>
            </a:pPr>
            <a:r>
              <a:rPr lang="en-US" sz="2800" dirty="0">
                <a:latin typeface="Open Sans"/>
                <a:ea typeface="Open Sans"/>
                <a:cs typeface="Open Sans"/>
              </a:rPr>
              <a:t>Programs like SNAP will have funding until the end of the year</a:t>
            </a:r>
            <a:endParaRPr lang="en-US" sz="2800" dirty="0"/>
          </a:p>
          <a:p>
            <a:pPr>
              <a:lnSpc>
                <a:spcPct val="114000"/>
              </a:lnSpc>
              <a:spcBef>
                <a:spcPts val="0"/>
              </a:spcBef>
              <a:spcAft>
                <a:spcPts val="1200"/>
              </a:spcAft>
            </a:pPr>
            <a:r>
              <a:rPr lang="en-US" sz="2800" dirty="0">
                <a:latin typeface="Open Sans"/>
                <a:ea typeface="Open Sans"/>
                <a:cs typeface="Open Sans"/>
              </a:rPr>
              <a:t>But some members of Congress still want to cut billions from SNAP over the next decade and add burdensome restrictions</a:t>
            </a:r>
            <a:endParaRPr lang="en-US" sz="2800" dirty="0"/>
          </a:p>
          <a:p>
            <a:endParaRPr lang="en-US" dirty="0"/>
          </a:p>
        </p:txBody>
      </p:sp>
      <p:sp>
        <p:nvSpPr>
          <p:cNvPr id="4" name="Slide Number Placeholder 3">
            <a:extLst>
              <a:ext uri="{FF2B5EF4-FFF2-40B4-BE49-F238E27FC236}">
                <a16:creationId xmlns:a16="http://schemas.microsoft.com/office/drawing/2014/main" id="{CECA3E9D-5029-95CE-ED0C-F3F7628C5795}"/>
              </a:ext>
            </a:extLst>
          </p:cNvPr>
          <p:cNvSpPr>
            <a:spLocks noGrp="1"/>
          </p:cNvSpPr>
          <p:nvPr>
            <p:ph type="sldNum" sz="quarter" idx="12"/>
          </p:nvPr>
        </p:nvSpPr>
        <p:spPr/>
        <p:txBody>
          <a:bodyPr/>
          <a:lstStyle/>
          <a:p>
            <a:fld id="{307E6868-079E-1649-B8D1-459B42CE4DE3}" type="slidenum">
              <a:rPr lang="en-US" smtClean="0"/>
              <a:pPr/>
              <a:t>13</a:t>
            </a:fld>
            <a:endParaRPr lang="en-US"/>
          </a:p>
        </p:txBody>
      </p:sp>
    </p:spTree>
    <p:extLst>
      <p:ext uri="{BB962C8B-B14F-4D97-AF65-F5344CB8AC3E}">
        <p14:creationId xmlns:p14="http://schemas.microsoft.com/office/powerpoint/2010/main" val="156933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3CE7-D402-3E17-BBB2-2F96C72DC34D}"/>
              </a:ext>
            </a:extLst>
          </p:cNvPr>
          <p:cNvSpPr>
            <a:spLocks noGrp="1"/>
          </p:cNvSpPr>
          <p:nvPr>
            <p:ph type="title"/>
          </p:nvPr>
        </p:nvSpPr>
        <p:spPr>
          <a:xfrm>
            <a:off x="871254" y="162779"/>
            <a:ext cx="7401491" cy="857250"/>
          </a:xfrm>
        </p:spPr>
        <p:txBody>
          <a:bodyPr/>
          <a:lstStyle/>
          <a:p>
            <a:r>
              <a:rPr lang="en-US" dirty="0">
                <a:solidFill>
                  <a:srgbClr val="D50032"/>
                </a:solidFill>
                <a:latin typeface="Open Sans"/>
                <a:ea typeface="Open Sans"/>
                <a:cs typeface="Open Sans"/>
              </a:rPr>
              <a:t>Appropriations</a:t>
            </a:r>
            <a:endParaRPr lang="en-US" dirty="0"/>
          </a:p>
        </p:txBody>
      </p:sp>
      <p:sp>
        <p:nvSpPr>
          <p:cNvPr id="3" name="Content Placeholder 2">
            <a:extLst>
              <a:ext uri="{FF2B5EF4-FFF2-40B4-BE49-F238E27FC236}">
                <a16:creationId xmlns:a16="http://schemas.microsoft.com/office/drawing/2014/main" id="{14CBAD12-D903-8EA4-8817-3EDC2B11AF5B}"/>
              </a:ext>
            </a:extLst>
          </p:cNvPr>
          <p:cNvSpPr>
            <a:spLocks noGrp="1"/>
          </p:cNvSpPr>
          <p:nvPr>
            <p:ph idx="1"/>
          </p:nvPr>
        </p:nvSpPr>
        <p:spPr/>
        <p:txBody>
          <a:bodyPr vert="horz" lIns="91440" tIns="45720" rIns="91440" bIns="45720" rtlCol="0" anchor="t">
            <a:normAutofit/>
          </a:bodyPr>
          <a:lstStyle/>
          <a:p>
            <a:pPr>
              <a:lnSpc>
                <a:spcPct val="114000"/>
              </a:lnSpc>
              <a:spcBef>
                <a:spcPts val="0"/>
              </a:spcBef>
              <a:spcAft>
                <a:spcPts val="1200"/>
              </a:spcAft>
            </a:pPr>
            <a:r>
              <a:rPr lang="en-US" dirty="0">
                <a:latin typeface="Open Sans"/>
                <a:ea typeface="Open Sans"/>
                <a:cs typeface="Open Sans"/>
              </a:rPr>
              <a:t>Congress passed a bipartisan continuing resolution (CR) that maintains current funding levels through December 20</a:t>
            </a:r>
            <a:endParaRPr lang="en-US" dirty="0"/>
          </a:p>
          <a:p>
            <a:pPr>
              <a:lnSpc>
                <a:spcPct val="114000"/>
              </a:lnSpc>
              <a:spcBef>
                <a:spcPts val="0"/>
              </a:spcBef>
              <a:spcAft>
                <a:spcPts val="1200"/>
              </a:spcAft>
            </a:pPr>
            <a:r>
              <a:rPr lang="en-US" dirty="0">
                <a:latin typeface="Open Sans"/>
                <a:ea typeface="Open Sans"/>
                <a:cs typeface="Open Sans"/>
              </a:rPr>
              <a:t>The CR was "clean," with no partisan policy riders</a:t>
            </a:r>
            <a:endParaRPr lang="en-US" dirty="0"/>
          </a:p>
          <a:p>
            <a:endParaRPr lang="en-US" dirty="0"/>
          </a:p>
        </p:txBody>
      </p:sp>
      <p:sp>
        <p:nvSpPr>
          <p:cNvPr id="4" name="Slide Number Placeholder 3">
            <a:extLst>
              <a:ext uri="{FF2B5EF4-FFF2-40B4-BE49-F238E27FC236}">
                <a16:creationId xmlns:a16="http://schemas.microsoft.com/office/drawing/2014/main" id="{CECA3E9D-5029-95CE-ED0C-F3F7628C5795}"/>
              </a:ext>
            </a:extLst>
          </p:cNvPr>
          <p:cNvSpPr>
            <a:spLocks noGrp="1"/>
          </p:cNvSpPr>
          <p:nvPr>
            <p:ph type="sldNum" sz="quarter" idx="12"/>
          </p:nvPr>
        </p:nvSpPr>
        <p:spPr/>
        <p:txBody>
          <a:bodyPr/>
          <a:lstStyle/>
          <a:p>
            <a:fld id="{307E6868-079E-1649-B8D1-459B42CE4DE3}" type="slidenum">
              <a:rPr lang="en-US" smtClean="0"/>
              <a:pPr/>
              <a:t>14</a:t>
            </a:fld>
            <a:endParaRPr lang="en-US"/>
          </a:p>
        </p:txBody>
      </p:sp>
    </p:spTree>
    <p:extLst>
      <p:ext uri="{BB962C8B-B14F-4D97-AF65-F5344CB8AC3E}">
        <p14:creationId xmlns:p14="http://schemas.microsoft.com/office/powerpoint/2010/main" val="16146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C422AF-DF7A-6937-F3DB-34FF88304A07}"/>
              </a:ext>
            </a:extLst>
          </p:cNvPr>
          <p:cNvSpPr>
            <a:spLocks noGrp="1"/>
          </p:cNvSpPr>
          <p:nvPr>
            <p:ph type="title"/>
          </p:nvPr>
        </p:nvSpPr>
        <p:spPr/>
        <p:txBody>
          <a:bodyPr>
            <a:noAutofit/>
          </a:bodyPr>
          <a:lstStyle/>
          <a:p>
            <a:r>
              <a:rPr lang="en-US" sz="3200"/>
              <a:t>Grassroots Café: </a:t>
            </a:r>
            <a:br>
              <a:rPr lang="en-US" sz="3200"/>
            </a:br>
            <a:r>
              <a:rPr lang="en-US" sz="3200"/>
              <a:t>Election Engagement</a:t>
            </a:r>
          </a:p>
        </p:txBody>
      </p:sp>
    </p:spTree>
    <p:extLst>
      <p:ext uri="{BB962C8B-B14F-4D97-AF65-F5344CB8AC3E}">
        <p14:creationId xmlns:p14="http://schemas.microsoft.com/office/powerpoint/2010/main" val="217175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2393"/>
            <a:ext cx="7401491" cy="857250"/>
          </a:xfrm>
        </p:spPr>
        <p:txBody>
          <a:bodyPr anchor="ctr">
            <a:noAutofit/>
          </a:bodyPr>
          <a:lstStyle/>
          <a:p>
            <a:r>
              <a:rPr lang="en-US" sz="3200">
                <a:solidFill>
                  <a:srgbClr val="D50032"/>
                </a:solidFill>
                <a:latin typeface="Open Sans"/>
                <a:ea typeface="Open Sans"/>
                <a:cs typeface="Open Sans"/>
              </a:rPr>
              <a:t>Election Engagement Campaign</a:t>
            </a:r>
            <a:endParaRPr lang="en-US" sz="3200">
              <a:solidFill>
                <a:srgbClr val="D50032"/>
              </a:solidFill>
            </a:endParaRP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16</a:t>
            </a:fld>
            <a:endParaRPr lang="en-US"/>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4571999" y="2478150"/>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4000"/>
              </a:lnSpc>
              <a:spcBef>
                <a:spcPts val="0"/>
              </a:spcBef>
              <a:buFont typeface="Arial"/>
              <a:buNone/>
            </a:pPr>
            <a:r>
              <a:rPr lang="en-US" sz="2000" b="1">
                <a:latin typeface="Open Sans"/>
                <a:ea typeface="Open Sans"/>
                <a:cs typeface="Open Sans"/>
              </a:rPr>
              <a:t>Lisa Marchal</a:t>
            </a:r>
            <a:endParaRPr lang="en-US" sz="2000"/>
          </a:p>
          <a:p>
            <a:pPr marL="115570" indent="0">
              <a:lnSpc>
                <a:spcPct val="114000"/>
              </a:lnSpc>
              <a:spcBef>
                <a:spcPts val="0"/>
              </a:spcBef>
              <a:buNone/>
            </a:pPr>
            <a:r>
              <a:rPr lang="en-US" sz="2000">
                <a:latin typeface="Open Sans"/>
                <a:ea typeface="Open Sans"/>
                <a:cs typeface="Open Sans"/>
              </a:rPr>
              <a:t>Manager, Grassroots Impact</a:t>
            </a:r>
            <a:br>
              <a:rPr lang="en-US" sz="2000"/>
            </a:br>
            <a:r>
              <a:rPr lang="en-US" sz="2000">
                <a:hlinkClick r:id="rId2"/>
              </a:rPr>
              <a:t>lmarchal@results.org</a:t>
            </a:r>
            <a:endParaRPr lang="en-US" sz="2000">
              <a:latin typeface="Open Sans"/>
              <a:ea typeface="Open Sans"/>
              <a:cs typeface="Open Sans"/>
            </a:endParaRPr>
          </a:p>
          <a:p>
            <a:pPr marL="115570" indent="0">
              <a:buFont typeface="Arial"/>
              <a:buNone/>
            </a:pPr>
            <a:endParaRPr lang="en-US" sz="2000"/>
          </a:p>
          <a:p>
            <a:pPr>
              <a:buFont typeface="Arial"/>
              <a:buChar char="•"/>
            </a:pPr>
            <a:endParaRPr lang="en-US" sz="2000"/>
          </a:p>
        </p:txBody>
      </p:sp>
      <p:pic>
        <p:nvPicPr>
          <p:cNvPr id="3" name="Picture 2">
            <a:extLst>
              <a:ext uri="{FF2B5EF4-FFF2-40B4-BE49-F238E27FC236}">
                <a16:creationId xmlns:a16="http://schemas.microsoft.com/office/drawing/2014/main" id="{60F89B76-B403-1211-6AF0-CD9FE512DA30}"/>
              </a:ext>
            </a:extLst>
          </p:cNvPr>
          <p:cNvPicPr>
            <a:picLocks noChangeAspect="1"/>
          </p:cNvPicPr>
          <p:nvPr/>
        </p:nvPicPr>
        <p:blipFill>
          <a:blip r:embed="rId3"/>
          <a:stretch>
            <a:fillRect/>
          </a:stretch>
        </p:blipFill>
        <p:spPr>
          <a:xfrm>
            <a:off x="2247899" y="1438837"/>
            <a:ext cx="2324100" cy="2409825"/>
          </a:xfrm>
          <a:prstGeom prst="rect">
            <a:avLst/>
          </a:prstGeom>
        </p:spPr>
      </p:pic>
    </p:spTree>
    <p:extLst>
      <p:ext uri="{BB962C8B-B14F-4D97-AF65-F5344CB8AC3E}">
        <p14:creationId xmlns:p14="http://schemas.microsoft.com/office/powerpoint/2010/main" val="236936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2393"/>
            <a:ext cx="7401491" cy="857250"/>
          </a:xfrm>
        </p:spPr>
        <p:txBody>
          <a:bodyPr anchor="ctr">
            <a:noAutofit/>
          </a:bodyPr>
          <a:lstStyle/>
          <a:p>
            <a:r>
              <a:rPr lang="en-US" sz="3200">
                <a:solidFill>
                  <a:srgbClr val="D50032"/>
                </a:solidFill>
                <a:latin typeface="Open Sans"/>
                <a:ea typeface="Open Sans"/>
                <a:cs typeface="Open Sans"/>
              </a:rPr>
              <a:t>Grassroots Share</a:t>
            </a:r>
            <a:endParaRPr lang="en-US" sz="3200">
              <a:solidFill>
                <a:srgbClr val="D50032"/>
              </a:solidFill>
            </a:endParaRP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17</a:t>
            </a:fld>
            <a:endParaRPr lang="en-US"/>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5257800" y="2035820"/>
            <a:ext cx="302220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nSpc>
                <a:spcPct val="114000"/>
              </a:lnSpc>
              <a:spcBef>
                <a:spcPts val="0"/>
              </a:spcBef>
              <a:buFont typeface="Arial"/>
              <a:buNone/>
            </a:pPr>
            <a:r>
              <a:rPr lang="en-US" sz="2000" b="1">
                <a:latin typeface="Open Sans"/>
                <a:ea typeface="Open Sans"/>
                <a:cs typeface="Open Sans"/>
              </a:rPr>
              <a:t>Jocelyn Dorgan </a:t>
            </a:r>
            <a:r>
              <a:rPr lang="en-US" sz="2000">
                <a:latin typeface="Open Sans"/>
                <a:ea typeface="Open Sans"/>
                <a:cs typeface="Open Sans"/>
              </a:rPr>
              <a:t>(right)</a:t>
            </a:r>
            <a:endParaRPr lang="en-US" sz="2000"/>
          </a:p>
          <a:p>
            <a:pPr marL="115570" indent="0">
              <a:lnSpc>
                <a:spcPct val="114000"/>
              </a:lnSpc>
              <a:spcBef>
                <a:spcPts val="0"/>
              </a:spcBef>
              <a:buNone/>
            </a:pPr>
            <a:r>
              <a:rPr lang="en-US" sz="2000">
                <a:latin typeface="Open Sans"/>
                <a:ea typeface="Open Sans"/>
                <a:cs typeface="Open Sans"/>
              </a:rPr>
              <a:t>RESULTS New Jersey</a:t>
            </a:r>
          </a:p>
          <a:p>
            <a:pPr marL="115570" indent="0">
              <a:buFont typeface="Arial"/>
              <a:buNone/>
            </a:pPr>
            <a:endParaRPr lang="en-US" sz="2000"/>
          </a:p>
          <a:p>
            <a:pPr>
              <a:buFont typeface="Arial"/>
              <a:buChar char="•"/>
            </a:pPr>
            <a:endParaRPr lang="en-US" sz="2000"/>
          </a:p>
        </p:txBody>
      </p:sp>
      <p:pic>
        <p:nvPicPr>
          <p:cNvPr id="6" name="Picture 5" descr="A group of people posing for a photo&#10;&#10;Description automatically generated">
            <a:extLst>
              <a:ext uri="{FF2B5EF4-FFF2-40B4-BE49-F238E27FC236}">
                <a16:creationId xmlns:a16="http://schemas.microsoft.com/office/drawing/2014/main" id="{6C2E11EF-6337-28C8-3F61-5E7CDE9356B2}"/>
              </a:ext>
            </a:extLst>
          </p:cNvPr>
          <p:cNvPicPr>
            <a:picLocks noChangeAspect="1"/>
          </p:cNvPicPr>
          <p:nvPr/>
        </p:nvPicPr>
        <p:blipFill>
          <a:blip r:embed="rId2"/>
          <a:stretch>
            <a:fillRect/>
          </a:stretch>
        </p:blipFill>
        <p:spPr>
          <a:xfrm>
            <a:off x="1216200" y="1117965"/>
            <a:ext cx="4041600" cy="3031200"/>
          </a:xfrm>
          <a:prstGeom prst="rect">
            <a:avLst/>
          </a:prstGeom>
        </p:spPr>
      </p:pic>
    </p:spTree>
    <p:extLst>
      <p:ext uri="{BB962C8B-B14F-4D97-AF65-F5344CB8AC3E}">
        <p14:creationId xmlns:p14="http://schemas.microsoft.com/office/powerpoint/2010/main" val="180060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705600"/>
          </a:xfrm>
        </p:spPr>
        <p:txBody>
          <a:bodyPr>
            <a:normAutofit/>
          </a:bodyPr>
          <a:lstStyle/>
          <a:p>
            <a:r>
              <a:rPr lang="en-US" sz="2800">
                <a:solidFill>
                  <a:srgbClr val="D50032"/>
                </a:solidFill>
                <a:latin typeface="Open Sans"/>
                <a:ea typeface="Open Sans"/>
                <a:cs typeface="Open Sans"/>
              </a:rPr>
              <a:t>Your media matters!</a:t>
            </a:r>
            <a:endParaRPr lang="en-US" sz="28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18</a:t>
            </a:fld>
            <a:endParaRPr lang="en-US"/>
          </a:p>
        </p:txBody>
      </p:sp>
      <p:pic>
        <p:nvPicPr>
          <p:cNvPr id="8" name="Picture 7">
            <a:extLst>
              <a:ext uri="{FF2B5EF4-FFF2-40B4-BE49-F238E27FC236}">
                <a16:creationId xmlns:a16="http://schemas.microsoft.com/office/drawing/2014/main" id="{8DF4096E-12C4-960C-62A3-6C53C0FDE567}"/>
              </a:ext>
            </a:extLst>
          </p:cNvPr>
          <p:cNvPicPr>
            <a:picLocks noChangeAspect="1"/>
          </p:cNvPicPr>
          <p:nvPr/>
        </p:nvPicPr>
        <p:blipFill>
          <a:blip r:embed="rId2"/>
          <a:stretch>
            <a:fillRect/>
          </a:stretch>
        </p:blipFill>
        <p:spPr>
          <a:xfrm>
            <a:off x="295201" y="857250"/>
            <a:ext cx="2347200" cy="1899954"/>
          </a:xfrm>
          <a:prstGeom prst="rect">
            <a:avLst/>
          </a:prstGeom>
          <a:ln w="3175">
            <a:solidFill>
              <a:schemeClr val="tx1"/>
            </a:solidFill>
          </a:ln>
        </p:spPr>
      </p:pic>
      <p:pic>
        <p:nvPicPr>
          <p:cNvPr id="10" name="Picture 9">
            <a:extLst>
              <a:ext uri="{FF2B5EF4-FFF2-40B4-BE49-F238E27FC236}">
                <a16:creationId xmlns:a16="http://schemas.microsoft.com/office/drawing/2014/main" id="{F07F755D-8B71-C37C-2450-6C116B7392C4}"/>
              </a:ext>
            </a:extLst>
          </p:cNvPr>
          <p:cNvPicPr>
            <a:picLocks noChangeAspect="1"/>
          </p:cNvPicPr>
          <p:nvPr/>
        </p:nvPicPr>
        <p:blipFill>
          <a:blip r:embed="rId3"/>
          <a:stretch>
            <a:fillRect/>
          </a:stretch>
        </p:blipFill>
        <p:spPr>
          <a:xfrm>
            <a:off x="6918527" y="1231200"/>
            <a:ext cx="2022146" cy="2338601"/>
          </a:xfrm>
          <a:prstGeom prst="rect">
            <a:avLst/>
          </a:prstGeom>
          <a:ln w="3175">
            <a:solidFill>
              <a:schemeClr val="tx1"/>
            </a:solidFill>
          </a:ln>
        </p:spPr>
      </p:pic>
      <p:pic>
        <p:nvPicPr>
          <p:cNvPr id="12" name="Picture 11">
            <a:extLst>
              <a:ext uri="{FF2B5EF4-FFF2-40B4-BE49-F238E27FC236}">
                <a16:creationId xmlns:a16="http://schemas.microsoft.com/office/drawing/2014/main" id="{12C6B62C-8CA6-129E-E0BA-C9D98AD009F6}"/>
              </a:ext>
            </a:extLst>
          </p:cNvPr>
          <p:cNvPicPr>
            <a:picLocks noChangeAspect="1"/>
          </p:cNvPicPr>
          <p:nvPr/>
        </p:nvPicPr>
        <p:blipFill>
          <a:blip r:embed="rId4"/>
          <a:stretch>
            <a:fillRect/>
          </a:stretch>
        </p:blipFill>
        <p:spPr>
          <a:xfrm>
            <a:off x="250588" y="2848092"/>
            <a:ext cx="3359047" cy="1991272"/>
          </a:xfrm>
          <a:prstGeom prst="rect">
            <a:avLst/>
          </a:prstGeom>
          <a:ln w="3175">
            <a:solidFill>
              <a:schemeClr val="tx1"/>
            </a:solidFill>
          </a:ln>
        </p:spPr>
      </p:pic>
      <p:pic>
        <p:nvPicPr>
          <p:cNvPr id="16" name="Picture 15">
            <a:extLst>
              <a:ext uri="{FF2B5EF4-FFF2-40B4-BE49-F238E27FC236}">
                <a16:creationId xmlns:a16="http://schemas.microsoft.com/office/drawing/2014/main" id="{4968861E-4ADD-C658-91E8-AAF632A45EEA}"/>
              </a:ext>
            </a:extLst>
          </p:cNvPr>
          <p:cNvPicPr>
            <a:picLocks noChangeAspect="1"/>
          </p:cNvPicPr>
          <p:nvPr/>
        </p:nvPicPr>
        <p:blipFill>
          <a:blip r:embed="rId5"/>
          <a:stretch>
            <a:fillRect/>
          </a:stretch>
        </p:blipFill>
        <p:spPr>
          <a:xfrm>
            <a:off x="2910014" y="766362"/>
            <a:ext cx="3956644" cy="2081730"/>
          </a:xfrm>
          <a:prstGeom prst="rect">
            <a:avLst/>
          </a:prstGeom>
          <a:ln w="3175">
            <a:solidFill>
              <a:schemeClr val="tx1"/>
            </a:solidFill>
          </a:ln>
        </p:spPr>
      </p:pic>
      <p:pic>
        <p:nvPicPr>
          <p:cNvPr id="18" name="Picture 17">
            <a:extLst>
              <a:ext uri="{FF2B5EF4-FFF2-40B4-BE49-F238E27FC236}">
                <a16:creationId xmlns:a16="http://schemas.microsoft.com/office/drawing/2014/main" id="{BA3D6AF6-2AEA-8773-9CCC-E24353B43904}"/>
              </a:ext>
            </a:extLst>
          </p:cNvPr>
          <p:cNvPicPr>
            <a:picLocks noChangeAspect="1"/>
          </p:cNvPicPr>
          <p:nvPr/>
        </p:nvPicPr>
        <p:blipFill>
          <a:blip r:embed="rId6"/>
          <a:stretch>
            <a:fillRect/>
          </a:stretch>
        </p:blipFill>
        <p:spPr>
          <a:xfrm>
            <a:off x="2323793" y="2571750"/>
            <a:ext cx="4377600" cy="1523632"/>
          </a:xfrm>
          <a:prstGeom prst="rect">
            <a:avLst/>
          </a:prstGeom>
          <a:ln w="3175">
            <a:solidFill>
              <a:schemeClr val="tx1"/>
            </a:solidFill>
          </a:ln>
        </p:spPr>
      </p:pic>
      <p:pic>
        <p:nvPicPr>
          <p:cNvPr id="14" name="Picture 13">
            <a:extLst>
              <a:ext uri="{FF2B5EF4-FFF2-40B4-BE49-F238E27FC236}">
                <a16:creationId xmlns:a16="http://schemas.microsoft.com/office/drawing/2014/main" id="{3EE727EC-461D-C036-E801-7DC16389D2C0}"/>
              </a:ext>
            </a:extLst>
          </p:cNvPr>
          <p:cNvPicPr>
            <a:picLocks noChangeAspect="1"/>
          </p:cNvPicPr>
          <p:nvPr/>
        </p:nvPicPr>
        <p:blipFill>
          <a:blip r:embed="rId7"/>
          <a:stretch>
            <a:fillRect/>
          </a:stretch>
        </p:blipFill>
        <p:spPr>
          <a:xfrm>
            <a:off x="5136408" y="3151717"/>
            <a:ext cx="3129971" cy="1889390"/>
          </a:xfrm>
          <a:prstGeom prst="rect">
            <a:avLst/>
          </a:prstGeom>
          <a:ln w="3175">
            <a:solidFill>
              <a:schemeClr val="tx1"/>
            </a:solidFill>
          </a:ln>
        </p:spPr>
      </p:pic>
    </p:spTree>
    <p:extLst>
      <p:ext uri="{BB962C8B-B14F-4D97-AF65-F5344CB8AC3E}">
        <p14:creationId xmlns:p14="http://schemas.microsoft.com/office/powerpoint/2010/main" val="138697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19</a:t>
            </a:fld>
            <a:endParaRPr lang="en-US"/>
          </a:p>
        </p:txBody>
      </p:sp>
      <p:sp>
        <p:nvSpPr>
          <p:cNvPr id="6" name="Content Placeholder 5">
            <a:extLst>
              <a:ext uri="{FF2B5EF4-FFF2-40B4-BE49-F238E27FC236}">
                <a16:creationId xmlns:a16="http://schemas.microsoft.com/office/drawing/2014/main" id="{6D5BA754-96C6-6AA2-ACFC-CBEEEEAF76BD}"/>
              </a:ext>
            </a:extLst>
          </p:cNvPr>
          <p:cNvSpPr>
            <a:spLocks noGrp="1"/>
          </p:cNvSpPr>
          <p:nvPr>
            <p:ph idx="1"/>
          </p:nvPr>
        </p:nvSpPr>
        <p:spPr>
          <a:xfrm>
            <a:off x="400478" y="923742"/>
            <a:ext cx="8343041" cy="3843521"/>
          </a:xfrm>
        </p:spPr>
        <p:txBody>
          <a:bodyPr vert="horz" lIns="91440" tIns="45720" rIns="91440" bIns="45720" rtlCol="0" anchor="t">
            <a:normAutofit/>
          </a:bodyPr>
          <a:lstStyle/>
          <a:p>
            <a:pPr marL="0" indent="0">
              <a:lnSpc>
                <a:spcPct val="114000"/>
              </a:lnSpc>
              <a:spcBef>
                <a:spcPts val="0"/>
              </a:spcBef>
              <a:spcAft>
                <a:spcPts val="1800"/>
              </a:spcAft>
              <a:buNone/>
            </a:pPr>
            <a:r>
              <a:rPr lang="en-US" sz="2600">
                <a:latin typeface="Open Sans"/>
                <a:ea typeface="Open Sans"/>
                <a:cs typeface="Segoe UI"/>
              </a:rPr>
              <a:t>Goal: </a:t>
            </a:r>
            <a:r>
              <a:rPr lang="en-US" sz="2600" b="1">
                <a:latin typeface="Open Sans"/>
                <a:ea typeface="Open Sans"/>
                <a:cs typeface="Segoe UI"/>
              </a:rPr>
              <a:t>Using media to make poverty an election issue and a priority for the new Congress. </a:t>
            </a:r>
          </a:p>
          <a:p>
            <a:pPr marL="0" indent="0">
              <a:lnSpc>
                <a:spcPct val="114000"/>
              </a:lnSpc>
              <a:spcBef>
                <a:spcPts val="0"/>
              </a:spcBef>
              <a:spcAft>
                <a:spcPts val="1200"/>
              </a:spcAft>
              <a:buNone/>
            </a:pPr>
            <a:r>
              <a:rPr lang="en-US" sz="2600">
                <a:latin typeface="Open Sans"/>
                <a:ea typeface="Open Sans"/>
                <a:cs typeface="Segoe UI"/>
              </a:rPr>
              <a:t>From September 1 – December 31, we will:</a:t>
            </a:r>
          </a:p>
          <a:p>
            <a:pPr>
              <a:lnSpc>
                <a:spcPct val="114000"/>
              </a:lnSpc>
              <a:spcBef>
                <a:spcPts val="0"/>
              </a:spcBef>
              <a:spcAft>
                <a:spcPts val="1200"/>
              </a:spcAft>
            </a:pPr>
            <a:r>
              <a:rPr lang="en-US" sz="2600" b="1">
                <a:solidFill>
                  <a:srgbClr val="D50032"/>
                </a:solidFill>
                <a:latin typeface="Open Sans"/>
                <a:ea typeface="Open Sans"/>
                <a:cs typeface="Segoe UI"/>
              </a:rPr>
              <a:t>DOUBLE our 2024 media count </a:t>
            </a:r>
            <a:r>
              <a:rPr lang="en-US" sz="2600">
                <a:latin typeface="Open Sans"/>
                <a:ea typeface="Open Sans"/>
                <a:cs typeface="Segoe UI"/>
              </a:rPr>
              <a:t>for the year – </a:t>
            </a:r>
            <a:r>
              <a:rPr lang="en-US" sz="2600" b="1">
                <a:latin typeface="Open Sans"/>
                <a:ea typeface="Open Sans"/>
                <a:cs typeface="Segoe UI"/>
              </a:rPr>
              <a:t>300 new media pieces!</a:t>
            </a:r>
            <a:r>
              <a:rPr lang="en-US" sz="2600">
                <a:latin typeface="Open Sans"/>
                <a:ea typeface="Open Sans"/>
                <a:cs typeface="Segoe UI"/>
              </a:rPr>
              <a:t> </a:t>
            </a:r>
          </a:p>
          <a:p>
            <a:pPr>
              <a:lnSpc>
                <a:spcPct val="114000"/>
              </a:lnSpc>
              <a:spcBef>
                <a:spcPts val="0"/>
              </a:spcBef>
              <a:spcAft>
                <a:spcPts val="1200"/>
              </a:spcAft>
            </a:pPr>
            <a:r>
              <a:rPr lang="en-US" sz="2600">
                <a:latin typeface="Open Sans"/>
                <a:ea typeface="Open Sans"/>
                <a:cs typeface="Segoe UI"/>
              </a:rPr>
              <a:t>Get at least one piece </a:t>
            </a:r>
            <a:r>
              <a:rPr lang="en-US" sz="2600" b="1">
                <a:solidFill>
                  <a:srgbClr val="D50032"/>
                </a:solidFill>
                <a:latin typeface="Open Sans"/>
                <a:ea typeface="Open Sans"/>
                <a:cs typeface="Segoe UI"/>
              </a:rPr>
              <a:t>published in all 50 states</a:t>
            </a:r>
          </a:p>
          <a:p>
            <a:pPr marL="0" indent="0">
              <a:lnSpc>
                <a:spcPct val="114000"/>
              </a:lnSpc>
              <a:spcBef>
                <a:spcPts val="0"/>
              </a:spcBef>
              <a:spcAft>
                <a:spcPts val="1200"/>
              </a:spcAft>
              <a:buNone/>
            </a:pPr>
            <a:endParaRPr lang="en-US" sz="1900">
              <a:solidFill>
                <a:srgbClr val="141827"/>
              </a:solidFill>
              <a:latin typeface="Open Sans"/>
              <a:cs typeface="Open Sans"/>
            </a:endParaRPr>
          </a:p>
          <a:p>
            <a:pPr algn="ctr">
              <a:buNone/>
            </a:pPr>
            <a:endParaRPr lang="en-US" sz="1900">
              <a:solidFill>
                <a:srgbClr val="D50032"/>
              </a:solidFill>
              <a:cs typeface="Open Sans"/>
            </a:endParaRPr>
          </a:p>
        </p:txBody>
      </p:sp>
      <p:sp>
        <p:nvSpPr>
          <p:cNvPr id="5" name="Title 4">
            <a:extLst>
              <a:ext uri="{FF2B5EF4-FFF2-40B4-BE49-F238E27FC236}">
                <a16:creationId xmlns:a16="http://schemas.microsoft.com/office/drawing/2014/main" id="{9370D0E8-FA37-900D-7560-B039A32F0350}"/>
              </a:ext>
            </a:extLst>
          </p:cNvPr>
          <p:cNvSpPr>
            <a:spLocks noGrp="1"/>
          </p:cNvSpPr>
          <p:nvPr>
            <p:ph type="title"/>
          </p:nvPr>
        </p:nvSpPr>
        <p:spPr>
          <a:xfrm>
            <a:off x="871252" y="102393"/>
            <a:ext cx="7401491" cy="857250"/>
          </a:xfrm>
        </p:spPr>
        <p:txBody>
          <a:bodyPr>
            <a:normAutofit/>
          </a:bodyPr>
          <a:lstStyle/>
          <a:p>
            <a:r>
              <a:rPr lang="en-US" sz="3200">
                <a:solidFill>
                  <a:srgbClr val="D50032"/>
                </a:solidFill>
                <a:latin typeface="Open Sans"/>
                <a:ea typeface="Open Sans"/>
                <a:cs typeface="Open Sans"/>
              </a:rPr>
              <a:t>Double/50 Media Campaign</a:t>
            </a:r>
            <a:endParaRPr lang="en-US" sz="3200"/>
          </a:p>
        </p:txBody>
      </p:sp>
    </p:spTree>
    <p:extLst>
      <p:ext uri="{BB962C8B-B14F-4D97-AF65-F5344CB8AC3E}">
        <p14:creationId xmlns:p14="http://schemas.microsoft.com/office/powerpoint/2010/main" val="327996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16684" y="-12038"/>
            <a:ext cx="7401491" cy="857250"/>
          </a:xfrm>
        </p:spPr>
        <p:txBody>
          <a:bodyPr>
            <a:normAutofit/>
          </a:bodyPr>
          <a:lstStyle/>
          <a:p>
            <a:r>
              <a:rPr lang="en-US" sz="3200">
                <a:solidFill>
                  <a:srgbClr val="D50032"/>
                </a:solidFill>
                <a:latin typeface="Open Sans"/>
                <a:ea typeface="Open Sans"/>
                <a:cs typeface="Open Sans"/>
              </a:rPr>
              <a:t>Double/50 Media Campaign</a:t>
            </a:r>
            <a:endParaRPr lang="en-US" sz="32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20</a:t>
            </a:fld>
            <a:endParaRPr lang="en-US"/>
          </a:p>
        </p:txBody>
      </p:sp>
      <p:pic>
        <p:nvPicPr>
          <p:cNvPr id="13" name="Picture 12">
            <a:extLst>
              <a:ext uri="{FF2B5EF4-FFF2-40B4-BE49-F238E27FC236}">
                <a16:creationId xmlns:a16="http://schemas.microsoft.com/office/drawing/2014/main" id="{26A107F0-AC72-4C5C-BBDD-53F972F4DD55}"/>
              </a:ext>
            </a:extLst>
          </p:cNvPr>
          <p:cNvPicPr>
            <a:picLocks noChangeAspect="1"/>
          </p:cNvPicPr>
          <p:nvPr/>
        </p:nvPicPr>
        <p:blipFill>
          <a:blip r:embed="rId2"/>
          <a:srcRect t="178" b="-10443"/>
          <a:stretch/>
        </p:blipFill>
        <p:spPr>
          <a:xfrm>
            <a:off x="740200" y="1032480"/>
            <a:ext cx="5813000" cy="4297680"/>
          </a:xfrm>
          <a:prstGeom prst="rect">
            <a:avLst/>
          </a:prstGeom>
        </p:spPr>
      </p:pic>
      <p:sp>
        <p:nvSpPr>
          <p:cNvPr id="5" name="TextBox 4">
            <a:extLst>
              <a:ext uri="{FF2B5EF4-FFF2-40B4-BE49-F238E27FC236}">
                <a16:creationId xmlns:a16="http://schemas.microsoft.com/office/drawing/2014/main" id="{DD98212A-21EE-02B6-4838-E5C916239243}"/>
              </a:ext>
            </a:extLst>
          </p:cNvPr>
          <p:cNvSpPr txBox="1"/>
          <p:nvPr/>
        </p:nvSpPr>
        <p:spPr>
          <a:xfrm>
            <a:off x="6916801" y="1898296"/>
            <a:ext cx="2133600" cy="1938992"/>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Here is where we were on the September webinar</a:t>
            </a:r>
          </a:p>
        </p:txBody>
      </p:sp>
    </p:spTree>
    <p:extLst>
      <p:ext uri="{BB962C8B-B14F-4D97-AF65-F5344CB8AC3E}">
        <p14:creationId xmlns:p14="http://schemas.microsoft.com/office/powerpoint/2010/main" val="359287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16684" y="-12038"/>
            <a:ext cx="7401491" cy="857250"/>
          </a:xfrm>
        </p:spPr>
        <p:txBody>
          <a:bodyPr>
            <a:normAutofit/>
          </a:bodyPr>
          <a:lstStyle/>
          <a:p>
            <a:r>
              <a:rPr lang="en-US" sz="3200">
                <a:solidFill>
                  <a:srgbClr val="D50032"/>
                </a:solidFill>
                <a:latin typeface="Open Sans"/>
                <a:ea typeface="Open Sans"/>
                <a:cs typeface="Open Sans"/>
              </a:rPr>
              <a:t>Double/50 Media Campaign</a:t>
            </a:r>
            <a:endParaRPr lang="en-US" sz="32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21</a:t>
            </a:fld>
            <a:endParaRPr lang="en-US"/>
          </a:p>
        </p:txBody>
      </p:sp>
      <p:sp>
        <p:nvSpPr>
          <p:cNvPr id="5" name="TextBox 4">
            <a:extLst>
              <a:ext uri="{FF2B5EF4-FFF2-40B4-BE49-F238E27FC236}">
                <a16:creationId xmlns:a16="http://schemas.microsoft.com/office/drawing/2014/main" id="{DD98212A-21EE-02B6-4838-E5C916239243}"/>
              </a:ext>
            </a:extLst>
          </p:cNvPr>
          <p:cNvSpPr txBox="1"/>
          <p:nvPr/>
        </p:nvSpPr>
        <p:spPr>
          <a:xfrm>
            <a:off x="6902401" y="1879252"/>
            <a:ext cx="2133600" cy="1384995"/>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Here is where we are today! </a:t>
            </a:r>
          </a:p>
        </p:txBody>
      </p:sp>
      <p:pic>
        <p:nvPicPr>
          <p:cNvPr id="9" name="Picture 8">
            <a:extLst>
              <a:ext uri="{FF2B5EF4-FFF2-40B4-BE49-F238E27FC236}">
                <a16:creationId xmlns:a16="http://schemas.microsoft.com/office/drawing/2014/main" id="{C66B1047-0E8F-7121-B0DC-6D27BA0288B2}"/>
              </a:ext>
            </a:extLst>
          </p:cNvPr>
          <p:cNvPicPr>
            <a:picLocks noChangeAspect="1"/>
          </p:cNvPicPr>
          <p:nvPr/>
        </p:nvPicPr>
        <p:blipFill>
          <a:blip r:embed="rId2"/>
          <a:stretch>
            <a:fillRect/>
          </a:stretch>
        </p:blipFill>
        <p:spPr>
          <a:xfrm>
            <a:off x="838669" y="845212"/>
            <a:ext cx="5778121" cy="3986783"/>
          </a:xfrm>
          <a:prstGeom prst="rect">
            <a:avLst/>
          </a:prstGeom>
        </p:spPr>
      </p:pic>
    </p:spTree>
    <p:extLst>
      <p:ext uri="{BB962C8B-B14F-4D97-AF65-F5344CB8AC3E}">
        <p14:creationId xmlns:p14="http://schemas.microsoft.com/office/powerpoint/2010/main" val="29747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DE44-7845-CFB7-0F8F-E08B9E5830F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A24EBB-5566-5653-9BDC-FB892959C8E3}"/>
              </a:ext>
            </a:extLst>
          </p:cNvPr>
          <p:cNvSpPr/>
          <p:nvPr/>
        </p:nvSpPr>
        <p:spPr>
          <a:xfrm>
            <a:off x="1113845" y="314357"/>
            <a:ext cx="6286500" cy="954107"/>
          </a:xfrm>
          <a:prstGeom prst="rect">
            <a:avLst/>
          </a:prstGeom>
        </p:spPr>
        <p:txBody>
          <a:bodyPr wrap="square">
            <a:spAutoFit/>
          </a:bodyPr>
          <a:lstStyle/>
          <a:p>
            <a:pPr algn="ctr"/>
            <a:r>
              <a:rPr lang="en-US" sz="2800" b="1">
                <a:solidFill>
                  <a:srgbClr val="D50032"/>
                </a:solidFill>
                <a:latin typeface="Open Sans" panose="020B0606030504020204" pitchFamily="34" charset="0"/>
                <a:ea typeface="Open Sans" panose="020B0606030504020204" pitchFamily="34" charset="0"/>
                <a:cs typeface="Open Sans" panose="020B0606030504020204" pitchFamily="34" charset="0"/>
              </a:rPr>
              <a:t>Structure of LTEs </a:t>
            </a:r>
          </a:p>
          <a:p>
            <a:pPr algn="ctr"/>
            <a:r>
              <a:rPr lang="en-US" sz="2800">
                <a:solidFill>
                  <a:srgbClr val="D50032"/>
                </a:solidFill>
                <a:latin typeface="Open Sans" panose="020B0606030504020204" pitchFamily="34" charset="0"/>
                <a:ea typeface="Open Sans" panose="020B0606030504020204" pitchFamily="34" charset="0"/>
                <a:cs typeface="Open Sans" panose="020B0606030504020204" pitchFamily="34" charset="0"/>
              </a:rPr>
              <a:t>(works for Op-eds too)</a:t>
            </a:r>
          </a:p>
        </p:txBody>
      </p:sp>
      <p:sp>
        <p:nvSpPr>
          <p:cNvPr id="2" name="TextBox 1">
            <a:extLst>
              <a:ext uri="{FF2B5EF4-FFF2-40B4-BE49-F238E27FC236}">
                <a16:creationId xmlns:a16="http://schemas.microsoft.com/office/drawing/2014/main" id="{52CAAA7F-A92A-A485-E73E-BD6CF823519D}"/>
              </a:ext>
            </a:extLst>
          </p:cNvPr>
          <p:cNvSpPr txBox="1"/>
          <p:nvPr/>
        </p:nvSpPr>
        <p:spPr>
          <a:xfrm>
            <a:off x="694593" y="1293249"/>
            <a:ext cx="7125004" cy="3595343"/>
          </a:xfrm>
          <a:prstGeom prst="rect">
            <a:avLst/>
          </a:prstGeom>
          <a:noFill/>
        </p:spPr>
        <p:txBody>
          <a:bodyPr wrap="square" rtlCol="0">
            <a:spAutoFit/>
          </a:bodyPr>
          <a:lstStyle/>
          <a:p>
            <a:pPr marL="0" indent="0" algn="ctr">
              <a:lnSpc>
                <a:spcPct val="134000"/>
              </a:lnSpc>
              <a:spcBef>
                <a:spcPts val="0"/>
              </a:spcBef>
              <a:spcAft>
                <a:spcPts val="450"/>
              </a:spcAft>
              <a:buNone/>
            </a:pPr>
            <a:r>
              <a:rPr lang="en-US" sz="3600" b="1">
                <a:latin typeface="Open Sans" panose="020B0606030504020204" pitchFamily="34" charset="0"/>
                <a:ea typeface="Open Sans" panose="020B0606030504020204" pitchFamily="34" charset="0"/>
                <a:cs typeface="Open Sans" panose="020B0606030504020204" pitchFamily="34" charset="0"/>
              </a:rPr>
              <a:t>3 components</a:t>
            </a:r>
          </a:p>
          <a:p>
            <a:pPr algn="ctr">
              <a:lnSpc>
                <a:spcPct val="134000"/>
              </a:lnSpc>
              <a:spcBef>
                <a:spcPts val="0"/>
              </a:spcBef>
              <a:spcAft>
                <a:spcPts val="450"/>
              </a:spcAft>
            </a:pPr>
            <a:r>
              <a:rPr lang="en-US" sz="3600">
                <a:latin typeface="Open Sans" panose="020B0606030504020204" pitchFamily="34" charset="0"/>
                <a:ea typeface="Open Sans" panose="020B0606030504020204" pitchFamily="34" charset="0"/>
                <a:cs typeface="Open Sans" panose="020B0606030504020204" pitchFamily="34" charset="0"/>
              </a:rPr>
              <a:t>Timely &amp; relatable hook</a:t>
            </a:r>
          </a:p>
          <a:p>
            <a:pPr algn="ctr">
              <a:lnSpc>
                <a:spcPct val="134000"/>
              </a:lnSpc>
              <a:spcBef>
                <a:spcPts val="0"/>
              </a:spcBef>
              <a:spcAft>
                <a:spcPts val="450"/>
              </a:spcAft>
            </a:pPr>
            <a:r>
              <a:rPr lang="en-US" sz="3600">
                <a:latin typeface="Open Sans" panose="020B0606030504020204" pitchFamily="34" charset="0"/>
                <a:ea typeface="Open Sans" panose="020B0606030504020204" pitchFamily="34" charset="0"/>
                <a:cs typeface="Open Sans" panose="020B0606030504020204" pitchFamily="34" charset="0"/>
              </a:rPr>
              <a:t>Why it matters</a:t>
            </a:r>
          </a:p>
          <a:p>
            <a:pPr algn="ctr">
              <a:lnSpc>
                <a:spcPct val="134000"/>
              </a:lnSpc>
              <a:spcBef>
                <a:spcPts val="0"/>
              </a:spcBef>
              <a:spcAft>
                <a:spcPts val="450"/>
              </a:spcAft>
            </a:pPr>
            <a:r>
              <a:rPr lang="en-US" sz="3600">
                <a:latin typeface="Open Sans" panose="020B0606030504020204" pitchFamily="34" charset="0"/>
                <a:ea typeface="Open Sans" panose="020B0606030504020204" pitchFamily="34" charset="0"/>
                <a:cs typeface="Open Sans" panose="020B0606030504020204" pitchFamily="34" charset="0"/>
              </a:rPr>
              <a:t>Call to action</a:t>
            </a:r>
          </a:p>
          <a:p>
            <a:endParaRPr lang="en-US"/>
          </a:p>
        </p:txBody>
      </p:sp>
      <p:sp>
        <p:nvSpPr>
          <p:cNvPr id="3" name="Rectangle 5">
            <a:extLst>
              <a:ext uri="{FF2B5EF4-FFF2-40B4-BE49-F238E27FC236}">
                <a16:creationId xmlns:a16="http://schemas.microsoft.com/office/drawing/2014/main" id="{19B07869-8FF8-9FCC-2044-984B3EBD2136}"/>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22</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211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777654" y="66492"/>
            <a:ext cx="7401491" cy="857250"/>
          </a:xfrm>
        </p:spPr>
        <p:txBody>
          <a:bodyPr>
            <a:normAutofit/>
          </a:bodyPr>
          <a:lstStyle/>
          <a:p>
            <a:r>
              <a:rPr lang="en-US" sz="2800">
                <a:solidFill>
                  <a:srgbClr val="D50032"/>
                </a:solidFill>
                <a:latin typeface="Open Sans"/>
                <a:ea typeface="Open Sans"/>
                <a:cs typeface="Open Sans"/>
              </a:rPr>
              <a:t>Check out our new “hooks” resource!</a:t>
            </a:r>
            <a:endParaRPr lang="en-US" sz="28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23</a:t>
            </a:fld>
            <a:endParaRPr lang="en-US"/>
          </a:p>
        </p:txBody>
      </p:sp>
      <p:pic>
        <p:nvPicPr>
          <p:cNvPr id="8" name="Picture 7">
            <a:extLst>
              <a:ext uri="{FF2B5EF4-FFF2-40B4-BE49-F238E27FC236}">
                <a16:creationId xmlns:a16="http://schemas.microsoft.com/office/drawing/2014/main" id="{F524DCE4-6291-72E0-2967-84C892EC57FF}"/>
              </a:ext>
            </a:extLst>
          </p:cNvPr>
          <p:cNvPicPr>
            <a:picLocks noChangeAspect="1"/>
          </p:cNvPicPr>
          <p:nvPr/>
        </p:nvPicPr>
        <p:blipFill>
          <a:blip r:embed="rId2"/>
          <a:stretch>
            <a:fillRect/>
          </a:stretch>
        </p:blipFill>
        <p:spPr>
          <a:xfrm>
            <a:off x="871254" y="1076189"/>
            <a:ext cx="7401491" cy="3879868"/>
          </a:xfrm>
          <a:prstGeom prst="rect">
            <a:avLst/>
          </a:prstGeom>
          <a:ln w="3175">
            <a:solidFill>
              <a:schemeClr val="tx1"/>
            </a:solidFill>
          </a:ln>
        </p:spPr>
      </p:pic>
    </p:spTree>
    <p:extLst>
      <p:ext uri="{BB962C8B-B14F-4D97-AF65-F5344CB8AC3E}">
        <p14:creationId xmlns:p14="http://schemas.microsoft.com/office/powerpoint/2010/main" val="78971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777654" y="66492"/>
            <a:ext cx="7401491" cy="617508"/>
          </a:xfrm>
        </p:spPr>
        <p:txBody>
          <a:bodyPr>
            <a:normAutofit/>
          </a:bodyPr>
          <a:lstStyle/>
          <a:p>
            <a:r>
              <a:rPr lang="en-US" sz="2800" dirty="0">
                <a:solidFill>
                  <a:srgbClr val="D50032"/>
                </a:solidFill>
                <a:latin typeface="Open Sans"/>
                <a:ea typeface="Open Sans"/>
                <a:cs typeface="Open Sans"/>
              </a:rPr>
              <a:t>Example hooks for your letters!</a:t>
            </a:r>
            <a:endParaRPr lang="en-US" sz="2800" dirty="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24</a:t>
            </a:fld>
            <a:endParaRPr lang="en-US"/>
          </a:p>
        </p:txBody>
      </p:sp>
      <p:sp>
        <p:nvSpPr>
          <p:cNvPr id="6" name="Content Placeholder 5">
            <a:extLst>
              <a:ext uri="{FF2B5EF4-FFF2-40B4-BE49-F238E27FC236}">
                <a16:creationId xmlns:a16="http://schemas.microsoft.com/office/drawing/2014/main" id="{6D5BA754-96C6-6AA2-ACFC-CBEEEEAF76BD}"/>
              </a:ext>
            </a:extLst>
          </p:cNvPr>
          <p:cNvSpPr>
            <a:spLocks noGrp="1"/>
          </p:cNvSpPr>
          <p:nvPr>
            <p:ph idx="1"/>
          </p:nvPr>
        </p:nvSpPr>
        <p:spPr>
          <a:xfrm>
            <a:off x="343759" y="916543"/>
            <a:ext cx="8343041" cy="2604258"/>
          </a:xfrm>
        </p:spPr>
        <p:txBody>
          <a:bodyPr vert="horz" lIns="91440" tIns="45720" rIns="91440" bIns="45720" rtlCol="0" anchor="t">
            <a:normAutofit fontScale="25000" lnSpcReduction="20000"/>
          </a:bodyPr>
          <a:lstStyle/>
          <a:p>
            <a:pPr>
              <a:lnSpc>
                <a:spcPct val="134000"/>
              </a:lnSpc>
              <a:spcBef>
                <a:spcPts val="0"/>
              </a:spcBef>
              <a:spcAft>
                <a:spcPts val="1200"/>
              </a:spcAft>
            </a:pPr>
            <a:r>
              <a:rPr lang="en-US" sz="5600" b="1" dirty="0">
                <a:latin typeface="Open Sans"/>
                <a:ea typeface="Open Sans"/>
                <a:cs typeface="Segoe UI"/>
              </a:rPr>
              <a:t>U.S. Nutrition/SNAP: </a:t>
            </a:r>
            <a:r>
              <a:rPr lang="en-US" sz="5600" dirty="0">
                <a:latin typeface="Open Sans"/>
                <a:ea typeface="Open Sans"/>
                <a:cs typeface="Segoe UI"/>
              </a:rPr>
              <a:t>On 10/3, new work requirements for older adults for SNAP go into effect. The paperwork is prohibitive and harmful, leaving more people hungry. Call for a strong SNAP in a new Farm Bill. </a:t>
            </a:r>
            <a:r>
              <a:rPr lang="en-US" sz="5600" dirty="0">
                <a:latin typeface="Open Sans"/>
                <a:ea typeface="Open Sans"/>
                <a:cs typeface="Segoe UI"/>
                <a:hlinkClick r:id="rId2"/>
              </a:rPr>
              <a:t>https://www.marketplace.org/2024/10/03/new-snap-work-requirements-for-older-adults-go-into-effect/</a:t>
            </a:r>
            <a:r>
              <a:rPr lang="en-US" sz="5600" dirty="0">
                <a:latin typeface="Open Sans"/>
                <a:ea typeface="Open Sans"/>
                <a:cs typeface="Segoe UI"/>
              </a:rPr>
              <a:t> </a:t>
            </a:r>
          </a:p>
          <a:p>
            <a:pPr>
              <a:lnSpc>
                <a:spcPct val="134000"/>
              </a:lnSpc>
              <a:spcBef>
                <a:spcPts val="0"/>
              </a:spcBef>
              <a:spcAft>
                <a:spcPts val="1200"/>
              </a:spcAft>
            </a:pPr>
            <a:r>
              <a:rPr lang="en-US" sz="5600" b="1" dirty="0">
                <a:latin typeface="Open Sans"/>
                <a:ea typeface="Open Sans"/>
                <a:cs typeface="Segoe UI"/>
              </a:rPr>
              <a:t>Child Tax Credit: </a:t>
            </a:r>
            <a:r>
              <a:rPr lang="en-US" sz="5600" dirty="0">
                <a:latin typeface="Open Sans"/>
                <a:ea typeface="Open Sans"/>
                <a:cs typeface="Segoe UI"/>
              </a:rPr>
              <a:t>In the televised vice presidential debate, both VP candidates acknowledged the lack of support for new parents and for child care. Candidates didn't say this directly, but you can call for a better CTC to help with this. </a:t>
            </a:r>
            <a:r>
              <a:rPr lang="en-US" sz="5600" dirty="0">
                <a:latin typeface="Open Sans"/>
                <a:ea typeface="Open Sans"/>
                <a:cs typeface="Segoe UI"/>
                <a:hlinkClick r:id="rId3"/>
              </a:rPr>
              <a:t>https://www.youtube.com/watch?v=jXtCrMkiOvA</a:t>
            </a:r>
            <a:endParaRPr lang="en-US" sz="5600" dirty="0">
              <a:latin typeface="Open Sans"/>
              <a:ea typeface="Open Sans"/>
              <a:cs typeface="Segoe UI"/>
            </a:endParaRPr>
          </a:p>
          <a:p>
            <a:pPr>
              <a:lnSpc>
                <a:spcPct val="134000"/>
              </a:lnSpc>
              <a:spcBef>
                <a:spcPts val="0"/>
              </a:spcBef>
              <a:spcAft>
                <a:spcPts val="1200"/>
              </a:spcAft>
            </a:pPr>
            <a:r>
              <a:rPr lang="en-US" sz="5600" b="1" dirty="0">
                <a:solidFill>
                  <a:srgbClr val="141827"/>
                </a:solidFill>
                <a:latin typeface="Open Sans"/>
                <a:cs typeface="Open Sans"/>
              </a:rPr>
              <a:t>Global Vaccines/Gavi: </a:t>
            </a:r>
            <a:r>
              <a:rPr lang="en-US" sz="5600" dirty="0">
                <a:solidFill>
                  <a:srgbClr val="141827"/>
                </a:solidFill>
                <a:latin typeface="Open Sans"/>
                <a:cs typeface="Open Sans"/>
              </a:rPr>
              <a:t>New data from research team at The Lancet shows infant mortality has come down by 2/3 over the last 50 years, largely due to vaccines. (this could also be a hook for passing the End TB Now Act in the House given the upcoming TB vaccine and TB is still the deadliest infectious disease on earth). </a:t>
            </a:r>
            <a:r>
              <a:rPr lang="en-US" sz="5600" dirty="0">
                <a:solidFill>
                  <a:srgbClr val="141827"/>
                </a:solidFill>
                <a:latin typeface="Open Sans"/>
                <a:cs typeface="Open Sans"/>
                <a:hlinkClick r:id="rId4"/>
              </a:rPr>
              <a:t>https://www.business-standard.com/world-news/worldwide-infant-mortality-rate-drops-by-two-third-over-50-years-report-124092800173_1.html</a:t>
            </a:r>
            <a:r>
              <a:rPr lang="en-US" sz="5600" dirty="0">
                <a:solidFill>
                  <a:srgbClr val="141827"/>
                </a:solidFill>
                <a:latin typeface="Open Sans"/>
                <a:cs typeface="Open Sans"/>
              </a:rPr>
              <a:t>. </a:t>
            </a:r>
          </a:p>
          <a:p>
            <a:pPr marL="0" indent="0" algn="ctr">
              <a:lnSpc>
                <a:spcPct val="134000"/>
              </a:lnSpc>
              <a:spcBef>
                <a:spcPts val="0"/>
              </a:spcBef>
              <a:spcAft>
                <a:spcPts val="1200"/>
              </a:spcAft>
              <a:buNone/>
            </a:pPr>
            <a:r>
              <a:rPr lang="en-US" sz="5600" b="1" i="1" dirty="0">
                <a:latin typeface="Open Sans"/>
                <a:ea typeface="Open Sans"/>
                <a:cs typeface="Segoe UI"/>
              </a:rPr>
              <a:t>Find more hooks at</a:t>
            </a:r>
            <a:r>
              <a:rPr lang="en-US" sz="5600" i="1" dirty="0">
                <a:latin typeface="Open Sans"/>
                <a:ea typeface="Open Sans"/>
                <a:cs typeface="Segoe UI"/>
              </a:rPr>
              <a:t>: </a:t>
            </a:r>
            <a:r>
              <a:rPr lang="en-US" sz="5600" i="1" dirty="0">
                <a:latin typeface="Open Sans"/>
                <a:ea typeface="Open Sans"/>
                <a:cs typeface="Segoe UI"/>
                <a:hlinkClick r:id="rId5"/>
              </a:rPr>
              <a:t>https://tinyurl.com/RESULTSMediaHooks</a:t>
            </a:r>
            <a:r>
              <a:rPr lang="en-US" sz="5600" i="1" dirty="0">
                <a:latin typeface="Open Sans"/>
                <a:ea typeface="Open Sans"/>
                <a:cs typeface="Segoe UI"/>
              </a:rPr>
              <a:t> </a:t>
            </a:r>
            <a:endParaRPr lang="en-US" sz="5600" i="1" dirty="0">
              <a:solidFill>
                <a:srgbClr val="141827"/>
              </a:solidFill>
              <a:latin typeface="Open Sans"/>
              <a:cs typeface="Open Sans"/>
            </a:endParaRPr>
          </a:p>
          <a:p>
            <a:pPr algn="ctr">
              <a:buNone/>
            </a:pPr>
            <a:endParaRPr lang="en-US" sz="1900" dirty="0">
              <a:solidFill>
                <a:srgbClr val="D50032"/>
              </a:solidFill>
              <a:cs typeface="Open Sans"/>
            </a:endParaRPr>
          </a:p>
        </p:txBody>
      </p:sp>
    </p:spTree>
    <p:extLst>
      <p:ext uri="{BB962C8B-B14F-4D97-AF65-F5344CB8AC3E}">
        <p14:creationId xmlns:p14="http://schemas.microsoft.com/office/powerpoint/2010/main" val="882064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777654" y="66492"/>
            <a:ext cx="7401491" cy="857250"/>
          </a:xfrm>
        </p:spPr>
        <p:txBody>
          <a:bodyPr>
            <a:normAutofit/>
          </a:bodyPr>
          <a:lstStyle/>
          <a:p>
            <a:r>
              <a:rPr lang="en-US" sz="2800">
                <a:solidFill>
                  <a:srgbClr val="D50032"/>
                </a:solidFill>
                <a:latin typeface="Open Sans"/>
                <a:ea typeface="Open Sans"/>
                <a:cs typeface="Open Sans"/>
              </a:rPr>
              <a:t>Check out our new “hooks” resource!</a:t>
            </a:r>
            <a:endParaRPr lang="en-US" sz="28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25</a:t>
            </a:fld>
            <a:endParaRPr lang="en-US"/>
          </a:p>
        </p:txBody>
      </p:sp>
      <p:sp>
        <p:nvSpPr>
          <p:cNvPr id="6" name="Content Placeholder 5">
            <a:extLst>
              <a:ext uri="{FF2B5EF4-FFF2-40B4-BE49-F238E27FC236}">
                <a16:creationId xmlns:a16="http://schemas.microsoft.com/office/drawing/2014/main" id="{6D5BA754-96C6-6AA2-ACFC-CBEEEEAF76BD}"/>
              </a:ext>
            </a:extLst>
          </p:cNvPr>
          <p:cNvSpPr>
            <a:spLocks noGrp="1"/>
          </p:cNvSpPr>
          <p:nvPr>
            <p:ph idx="1"/>
          </p:nvPr>
        </p:nvSpPr>
        <p:spPr>
          <a:xfrm>
            <a:off x="400479" y="983385"/>
            <a:ext cx="8343041" cy="4117365"/>
          </a:xfrm>
        </p:spPr>
        <p:txBody>
          <a:bodyPr vert="horz" lIns="91440" tIns="45720" rIns="91440" bIns="45720" rtlCol="0" anchor="t">
            <a:normAutofit fontScale="92500"/>
          </a:bodyPr>
          <a:lstStyle/>
          <a:p>
            <a:pPr marL="0" indent="0">
              <a:lnSpc>
                <a:spcPct val="114000"/>
              </a:lnSpc>
              <a:spcBef>
                <a:spcPts val="0"/>
              </a:spcBef>
              <a:spcAft>
                <a:spcPts val="1200"/>
              </a:spcAft>
              <a:buNone/>
            </a:pPr>
            <a:r>
              <a:rPr lang="en-US" sz="2600" dirty="0">
                <a:latin typeface="Open Sans"/>
                <a:ea typeface="Open Sans"/>
                <a:cs typeface="Segoe UI"/>
              </a:rPr>
              <a:t>Our Double/50 media hooks tracker has lots of hooks!</a:t>
            </a:r>
          </a:p>
          <a:p>
            <a:pPr>
              <a:lnSpc>
                <a:spcPct val="114000"/>
              </a:lnSpc>
              <a:spcBef>
                <a:spcPts val="0"/>
              </a:spcBef>
              <a:spcAft>
                <a:spcPts val="1200"/>
              </a:spcAft>
            </a:pPr>
            <a:r>
              <a:rPr lang="en-US" sz="2600" b="1" dirty="0">
                <a:latin typeface="Open Sans"/>
                <a:ea typeface="Open Sans"/>
                <a:cs typeface="Segoe UI"/>
              </a:rPr>
              <a:t>Find hooks</a:t>
            </a:r>
            <a:r>
              <a:rPr lang="en-US" sz="2600" dirty="0">
                <a:latin typeface="Open Sans"/>
                <a:ea typeface="Open Sans"/>
                <a:cs typeface="Segoe UI"/>
              </a:rPr>
              <a:t>: </a:t>
            </a:r>
            <a:r>
              <a:rPr lang="en-US" sz="2600" dirty="0">
                <a:latin typeface="Open Sans"/>
                <a:ea typeface="Open Sans"/>
                <a:cs typeface="Segoe UI"/>
                <a:hlinkClick r:id="rId2"/>
              </a:rPr>
              <a:t>https://tinyurl.com/RESULTSMediaHooks</a:t>
            </a:r>
            <a:r>
              <a:rPr lang="en-US" sz="2600" dirty="0">
                <a:latin typeface="Open Sans"/>
                <a:ea typeface="Open Sans"/>
                <a:cs typeface="Segoe UI"/>
              </a:rPr>
              <a:t> </a:t>
            </a:r>
          </a:p>
          <a:p>
            <a:pPr lvl="1">
              <a:lnSpc>
                <a:spcPct val="114000"/>
              </a:lnSpc>
              <a:spcBef>
                <a:spcPts val="0"/>
              </a:spcBef>
              <a:spcAft>
                <a:spcPts val="1200"/>
              </a:spcAft>
            </a:pPr>
            <a:r>
              <a:rPr lang="en-US" sz="2200" dirty="0">
                <a:latin typeface="Open Sans"/>
                <a:ea typeface="Open Sans"/>
                <a:cs typeface="Segoe UI"/>
              </a:rPr>
              <a:t>The list is </a:t>
            </a:r>
            <a:r>
              <a:rPr lang="en-US" sz="2200" b="1" dirty="0">
                <a:latin typeface="Open Sans"/>
                <a:ea typeface="Open Sans"/>
                <a:cs typeface="Segoe UI"/>
              </a:rPr>
              <a:t>updated weekly </a:t>
            </a:r>
            <a:r>
              <a:rPr lang="en-US" sz="2200" dirty="0">
                <a:latin typeface="Open Sans"/>
                <a:ea typeface="Open Sans"/>
                <a:cs typeface="Segoe UI"/>
              </a:rPr>
              <a:t>with hooks on various issues</a:t>
            </a:r>
            <a:endParaRPr lang="en-US" sz="2200" b="1" dirty="0">
              <a:latin typeface="Open Sans"/>
              <a:ea typeface="Open Sans"/>
              <a:cs typeface="Segoe UI"/>
            </a:endParaRPr>
          </a:p>
          <a:p>
            <a:pPr>
              <a:lnSpc>
                <a:spcPct val="114000"/>
              </a:lnSpc>
              <a:spcBef>
                <a:spcPts val="0"/>
              </a:spcBef>
              <a:spcAft>
                <a:spcPts val="1200"/>
              </a:spcAft>
            </a:pPr>
            <a:r>
              <a:rPr lang="en-US" sz="2600" b="1" dirty="0">
                <a:latin typeface="Open Sans"/>
                <a:ea typeface="Open Sans"/>
                <a:cs typeface="Segoe UI"/>
              </a:rPr>
              <a:t>Find media templates </a:t>
            </a:r>
            <a:r>
              <a:rPr lang="en-US" sz="2600" dirty="0">
                <a:latin typeface="Open Sans"/>
                <a:ea typeface="Open Sans"/>
                <a:cs typeface="Segoe UI"/>
              </a:rPr>
              <a:t>in the hooks spreadsheet (tab at bottom) and in our </a:t>
            </a:r>
            <a:r>
              <a:rPr lang="en-US" sz="2600" dirty="0">
                <a:latin typeface="Open Sans"/>
                <a:ea typeface="Open Sans"/>
                <a:cs typeface="Segoe UI"/>
                <a:hlinkClick r:id="rId3"/>
              </a:rPr>
              <a:t>Action Center</a:t>
            </a:r>
            <a:endParaRPr lang="en-US" sz="2600" dirty="0">
              <a:latin typeface="Open Sans"/>
              <a:ea typeface="Open Sans"/>
              <a:cs typeface="Segoe UI"/>
            </a:endParaRPr>
          </a:p>
          <a:p>
            <a:pPr>
              <a:lnSpc>
                <a:spcPct val="114000"/>
              </a:lnSpc>
              <a:spcBef>
                <a:spcPts val="0"/>
              </a:spcBef>
              <a:spcAft>
                <a:spcPts val="1200"/>
              </a:spcAft>
            </a:pPr>
            <a:r>
              <a:rPr lang="en-US" sz="2600" dirty="0">
                <a:solidFill>
                  <a:srgbClr val="141827"/>
                </a:solidFill>
                <a:latin typeface="Open Sans"/>
                <a:ea typeface="Open Sans"/>
                <a:cs typeface="Segoe UI"/>
              </a:rPr>
              <a:t>For media coaching, </a:t>
            </a:r>
            <a:r>
              <a:rPr lang="en-US" sz="2600" b="1" dirty="0">
                <a:solidFill>
                  <a:srgbClr val="141827"/>
                </a:solidFill>
                <a:latin typeface="Open Sans"/>
                <a:ea typeface="Open Sans"/>
                <a:cs typeface="Segoe UI"/>
              </a:rPr>
              <a:t>contact Jos Linn </a:t>
            </a:r>
            <a:r>
              <a:rPr lang="en-US" sz="2600" dirty="0">
                <a:solidFill>
                  <a:srgbClr val="141827"/>
                </a:solidFill>
                <a:latin typeface="Open Sans"/>
                <a:ea typeface="Open Sans"/>
                <a:cs typeface="Segoe UI"/>
              </a:rPr>
              <a:t>at </a:t>
            </a:r>
            <a:r>
              <a:rPr lang="en-US" sz="2600" dirty="0">
                <a:solidFill>
                  <a:srgbClr val="141827"/>
                </a:solidFill>
                <a:latin typeface="Open Sans"/>
                <a:ea typeface="Open Sans"/>
                <a:cs typeface="Segoe UI"/>
                <a:hlinkClick r:id="rId4"/>
              </a:rPr>
              <a:t>jlinn@results.org</a:t>
            </a:r>
            <a:r>
              <a:rPr lang="en-US" sz="2600" dirty="0">
                <a:solidFill>
                  <a:srgbClr val="141827"/>
                </a:solidFill>
                <a:latin typeface="Open Sans"/>
                <a:ea typeface="Open Sans"/>
                <a:cs typeface="Segoe UI"/>
              </a:rPr>
              <a:t>. </a:t>
            </a:r>
            <a:endParaRPr lang="en-US" sz="1900" dirty="0">
              <a:solidFill>
                <a:srgbClr val="141827"/>
              </a:solidFill>
              <a:latin typeface="Open Sans"/>
              <a:cs typeface="Open Sans"/>
            </a:endParaRPr>
          </a:p>
          <a:p>
            <a:pPr algn="ctr">
              <a:buNone/>
            </a:pPr>
            <a:endParaRPr lang="en-US" sz="1900" dirty="0">
              <a:solidFill>
                <a:srgbClr val="D50032"/>
              </a:solidFill>
              <a:cs typeface="Open Sans"/>
            </a:endParaRPr>
          </a:p>
        </p:txBody>
      </p:sp>
    </p:spTree>
    <p:extLst>
      <p:ext uri="{BB962C8B-B14F-4D97-AF65-F5344CB8AC3E}">
        <p14:creationId xmlns:p14="http://schemas.microsoft.com/office/powerpoint/2010/main" val="338519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16684" y="-12038"/>
            <a:ext cx="7401491" cy="857250"/>
          </a:xfrm>
        </p:spPr>
        <p:txBody>
          <a:bodyPr>
            <a:normAutofit/>
          </a:bodyPr>
          <a:lstStyle/>
          <a:p>
            <a:r>
              <a:rPr lang="en-US">
                <a:solidFill>
                  <a:srgbClr val="D50032"/>
                </a:solidFill>
                <a:latin typeface="Open Sans"/>
                <a:ea typeface="Open Sans"/>
                <a:cs typeface="Open Sans"/>
              </a:rPr>
              <a:t>We still need you…</a:t>
            </a:r>
            <a:endParaRPr lang="en-US">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26</a:t>
            </a:fld>
            <a:endParaRPr lang="en-US"/>
          </a:p>
        </p:txBody>
      </p:sp>
      <p:pic>
        <p:nvPicPr>
          <p:cNvPr id="10" name="Picture 9">
            <a:hlinkClick r:id="rId2"/>
            <a:extLst>
              <a:ext uri="{FF2B5EF4-FFF2-40B4-BE49-F238E27FC236}">
                <a16:creationId xmlns:a16="http://schemas.microsoft.com/office/drawing/2014/main" id="{8B0875E5-B01F-2308-10F1-EB16844011C3}"/>
              </a:ext>
            </a:extLst>
          </p:cNvPr>
          <p:cNvPicPr>
            <a:picLocks noChangeAspect="1"/>
          </p:cNvPicPr>
          <p:nvPr/>
        </p:nvPicPr>
        <p:blipFill>
          <a:blip r:embed="rId3"/>
          <a:stretch>
            <a:fillRect/>
          </a:stretch>
        </p:blipFill>
        <p:spPr>
          <a:xfrm>
            <a:off x="692925" y="1018725"/>
            <a:ext cx="2876550" cy="2990850"/>
          </a:xfrm>
          <a:prstGeom prst="rect">
            <a:avLst/>
          </a:prstGeom>
        </p:spPr>
      </p:pic>
      <p:sp>
        <p:nvSpPr>
          <p:cNvPr id="11" name="TextBox 10">
            <a:extLst>
              <a:ext uri="{FF2B5EF4-FFF2-40B4-BE49-F238E27FC236}">
                <a16:creationId xmlns:a16="http://schemas.microsoft.com/office/drawing/2014/main" id="{A92CCD42-F227-F769-8EA9-68BF5FCB8D5E}"/>
              </a:ext>
            </a:extLst>
          </p:cNvPr>
          <p:cNvSpPr txBox="1"/>
          <p:nvPr/>
        </p:nvSpPr>
        <p:spPr>
          <a:xfrm>
            <a:off x="2185770" y="4257854"/>
            <a:ext cx="4772460" cy="646331"/>
          </a:xfrm>
          <a:prstGeom prst="rect">
            <a:avLst/>
          </a:prstGeom>
          <a:noFill/>
        </p:spPr>
        <p:txBody>
          <a:bodyPr wrap="none" rtlCol="0">
            <a:spAutoFit/>
          </a:bodyPr>
          <a:lstStyle/>
          <a:p>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…to fill up this map!</a:t>
            </a:r>
          </a:p>
        </p:txBody>
      </p:sp>
      <p:pic>
        <p:nvPicPr>
          <p:cNvPr id="7" name="Picture 6">
            <a:extLst>
              <a:ext uri="{FF2B5EF4-FFF2-40B4-BE49-F238E27FC236}">
                <a16:creationId xmlns:a16="http://schemas.microsoft.com/office/drawing/2014/main" id="{5D84BB1F-6667-7A68-1A55-1B7F36D35904}"/>
              </a:ext>
            </a:extLst>
          </p:cNvPr>
          <p:cNvPicPr>
            <a:picLocks noChangeAspect="1"/>
          </p:cNvPicPr>
          <p:nvPr/>
        </p:nvPicPr>
        <p:blipFill>
          <a:blip r:embed="rId4"/>
          <a:stretch>
            <a:fillRect/>
          </a:stretch>
        </p:blipFill>
        <p:spPr>
          <a:xfrm>
            <a:off x="4138573" y="1034039"/>
            <a:ext cx="4312502" cy="2975536"/>
          </a:xfrm>
          <a:prstGeom prst="rect">
            <a:avLst/>
          </a:prstGeom>
        </p:spPr>
      </p:pic>
    </p:spTree>
    <p:extLst>
      <p:ext uri="{BB962C8B-B14F-4D97-AF65-F5344CB8AC3E}">
        <p14:creationId xmlns:p14="http://schemas.microsoft.com/office/powerpoint/2010/main" val="232549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C422AF-DF7A-6937-F3DB-34FF88304A07}"/>
              </a:ext>
            </a:extLst>
          </p:cNvPr>
          <p:cNvSpPr>
            <a:spLocks noGrp="1"/>
          </p:cNvSpPr>
          <p:nvPr>
            <p:ph type="title"/>
          </p:nvPr>
        </p:nvSpPr>
        <p:spPr/>
        <p:txBody>
          <a:bodyPr>
            <a:noAutofit/>
          </a:bodyPr>
          <a:lstStyle/>
          <a:p>
            <a:r>
              <a:rPr lang="en-US" sz="3200"/>
              <a:t>Friends &amp; Family</a:t>
            </a:r>
            <a:br>
              <a:rPr lang="en-US" sz="3200"/>
            </a:br>
            <a:r>
              <a:rPr lang="en-US" sz="3200"/>
              <a:t>Fundraising Campaign</a:t>
            </a:r>
          </a:p>
        </p:txBody>
      </p:sp>
    </p:spTree>
    <p:extLst>
      <p:ext uri="{BB962C8B-B14F-4D97-AF65-F5344CB8AC3E}">
        <p14:creationId xmlns:p14="http://schemas.microsoft.com/office/powerpoint/2010/main" val="343818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3A4E-D755-9259-6ED9-7F88AABC87B3}"/>
              </a:ext>
            </a:extLst>
          </p:cNvPr>
          <p:cNvSpPr>
            <a:spLocks noGrp="1"/>
          </p:cNvSpPr>
          <p:nvPr>
            <p:ph type="title"/>
          </p:nvPr>
        </p:nvSpPr>
        <p:spPr>
          <a:xfrm>
            <a:off x="573158" y="297089"/>
            <a:ext cx="7401491" cy="882097"/>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700" b="1">
                <a:solidFill>
                  <a:srgbClr val="D50032"/>
                </a:solidFill>
              </a:rPr>
              <a:t>Fall Friends and Family fundraising campaign</a:t>
            </a:r>
            <a:br>
              <a:rPr lang="en-US"/>
            </a:br>
            <a:r>
              <a:rPr lang="en-US" sz="1800"/>
              <a:t>Visit </a:t>
            </a:r>
            <a:r>
              <a:rPr lang="en-US" sz="1800" b="1">
                <a:hlinkClick r:id="rId2"/>
              </a:rPr>
              <a:t>www.results.org/donate/fundraise</a:t>
            </a:r>
            <a:r>
              <a:rPr lang="en-US" sz="1800" b="1"/>
              <a:t> </a:t>
            </a:r>
            <a:br>
              <a:rPr lang="en-US" sz="1800" b="1"/>
            </a:br>
            <a:r>
              <a:rPr lang="en-US" sz="1800"/>
              <a:t>to access our fundraising guide and build your online fundraising page</a:t>
            </a:r>
          </a:p>
        </p:txBody>
      </p:sp>
      <p:pic>
        <p:nvPicPr>
          <p:cNvPr id="4" name="Picture 3" descr="A screenshot of a computer&#10;&#10;Description automatically generated">
            <a:extLst>
              <a:ext uri="{FF2B5EF4-FFF2-40B4-BE49-F238E27FC236}">
                <a16:creationId xmlns:a16="http://schemas.microsoft.com/office/drawing/2014/main" id="{7A2B8974-F75C-5DB2-9DF0-E34DD98CC6F6}"/>
              </a:ext>
            </a:extLst>
          </p:cNvPr>
          <p:cNvPicPr>
            <a:picLocks noChangeAspect="1"/>
          </p:cNvPicPr>
          <p:nvPr/>
        </p:nvPicPr>
        <p:blipFill rotWithShape="1">
          <a:blip r:embed="rId3"/>
          <a:srcRect l="15" t="62" r="30" b="15"/>
          <a:stretch/>
        </p:blipFill>
        <p:spPr bwMode="auto">
          <a:xfrm>
            <a:off x="840974" y="1284542"/>
            <a:ext cx="7139031" cy="3570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95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ACAE-C430-20C3-0BF5-70A3D5D329B6}"/>
              </a:ext>
            </a:extLst>
          </p:cNvPr>
          <p:cNvSpPr>
            <a:spLocks noGrp="1"/>
          </p:cNvSpPr>
          <p:nvPr>
            <p:ph type="title"/>
          </p:nvPr>
        </p:nvSpPr>
        <p:spPr>
          <a:xfrm>
            <a:off x="208507" y="76679"/>
            <a:ext cx="7886700" cy="996121"/>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kumimoji="0" lang="en-US" sz="2800" b="1" i="0" u="none" strike="noStrike" kern="1200" cap="none" spc="0" normalizeH="0" baseline="0" noProof="0" dirty="0">
                <a:ln>
                  <a:noFill/>
                </a:ln>
                <a:solidFill>
                  <a:srgbClr val="D50032"/>
                </a:solidFill>
                <a:effectLst/>
                <a:uLnTx/>
                <a:uFillTx/>
                <a:latin typeface="Open Sans"/>
                <a:ea typeface="Open Sans"/>
                <a:cs typeface="Calibri"/>
              </a:rPr>
              <a:t>Fall Friends and Family </a:t>
            </a:r>
            <a:br>
              <a:rPr kumimoji="0" lang="en-US" sz="2800" b="1" i="0" u="none" strike="noStrike" kern="1200" cap="none" spc="0" normalizeH="0" baseline="0" noProof="0" dirty="0">
                <a:ln>
                  <a:noFill/>
                </a:ln>
                <a:solidFill>
                  <a:srgbClr val="D50032"/>
                </a:solidFill>
                <a:effectLst/>
                <a:uLnTx/>
                <a:uFillTx/>
                <a:latin typeface="Open Sans"/>
                <a:ea typeface="Open Sans"/>
                <a:cs typeface="Calibri"/>
              </a:rPr>
            </a:br>
            <a:r>
              <a:rPr kumimoji="0" lang="en-US" sz="2800" b="1" i="0" u="none" strike="noStrike" kern="1200" cap="none" spc="0" normalizeH="0" baseline="0" noProof="0" dirty="0">
                <a:ln>
                  <a:noFill/>
                </a:ln>
                <a:solidFill>
                  <a:srgbClr val="D50032"/>
                </a:solidFill>
                <a:effectLst/>
                <a:uLnTx/>
                <a:uFillTx/>
                <a:latin typeface="Open Sans"/>
                <a:ea typeface="Open Sans"/>
                <a:cs typeface="Calibri"/>
              </a:rPr>
              <a:t>fundraising campaign</a:t>
            </a:r>
            <a:endParaRPr lang="en-US" sz="2800" dirty="0">
              <a:solidFill>
                <a:prstClr val="black"/>
              </a:solidFill>
              <a:latin typeface="Open Sans"/>
              <a:ea typeface="Open Sans"/>
              <a:cs typeface="Calibri"/>
            </a:endParaRPr>
          </a:p>
        </p:txBody>
      </p:sp>
      <p:sp>
        <p:nvSpPr>
          <p:cNvPr id="3" name="Content Placeholder 2">
            <a:extLst>
              <a:ext uri="{FF2B5EF4-FFF2-40B4-BE49-F238E27FC236}">
                <a16:creationId xmlns:a16="http://schemas.microsoft.com/office/drawing/2014/main" id="{FB793E3A-78D4-E8EC-DE4B-B117EC30F013}"/>
              </a:ext>
            </a:extLst>
          </p:cNvPr>
          <p:cNvSpPr>
            <a:spLocks noGrp="1"/>
          </p:cNvSpPr>
          <p:nvPr>
            <p:ph idx="1"/>
          </p:nvPr>
        </p:nvSpPr>
        <p:spPr>
          <a:xfrm>
            <a:off x="352800" y="1193512"/>
            <a:ext cx="8467200" cy="3810488"/>
          </a:xfr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ctr">
              <a:lnSpc>
                <a:spcPct val="124000"/>
              </a:lnSpc>
              <a:spcBef>
                <a:spcPts val="0"/>
              </a:spcBef>
              <a:spcAft>
                <a:spcPts val="1200"/>
              </a:spcAft>
              <a:buNone/>
            </a:pPr>
            <a:r>
              <a:rPr kumimoji="0" lang="en-US" sz="1800" i="0" u="none" strike="noStrike" kern="1200" cap="none" spc="0" normalizeH="0" baseline="0" noProof="0" dirty="0">
                <a:ln>
                  <a:noFill/>
                </a:ln>
                <a:solidFill>
                  <a:prstClr val="black"/>
                </a:solidFill>
                <a:effectLst/>
                <a:uLnTx/>
                <a:uFillTx/>
                <a:latin typeface="Open Sans"/>
                <a:ea typeface="Open Sans"/>
                <a:cs typeface="Calibri"/>
              </a:rPr>
              <a:t>Visit </a:t>
            </a:r>
            <a:r>
              <a:rPr lang="en-US" sz="1800" dirty="0">
                <a:solidFill>
                  <a:prstClr val="black"/>
                </a:solidFill>
                <a:latin typeface="Open Sans"/>
                <a:ea typeface="Open Sans"/>
                <a:cs typeface="Calibri"/>
                <a:hlinkClick r:id="rId2"/>
              </a:rPr>
              <a:t>www.results.org/donate/fundraise</a:t>
            </a:r>
            <a:r>
              <a:rPr lang="en-US" sz="1800" dirty="0">
                <a:solidFill>
                  <a:prstClr val="black"/>
                </a:solidFill>
                <a:latin typeface="Open Sans"/>
                <a:ea typeface="Open Sans"/>
                <a:cs typeface="Calibri"/>
              </a:rPr>
              <a:t> </a:t>
            </a:r>
            <a:r>
              <a:rPr kumimoji="0" lang="en-US" sz="1800" i="0" u="none" strike="noStrike" kern="1200" cap="none" spc="0" normalizeH="0" baseline="0" noProof="0" dirty="0">
                <a:ln>
                  <a:noFill/>
                </a:ln>
                <a:solidFill>
                  <a:prstClr val="black"/>
                </a:solidFill>
                <a:effectLst/>
                <a:uLnTx/>
                <a:uFillTx/>
                <a:latin typeface="Open Sans"/>
                <a:ea typeface="Open Sans"/>
                <a:cs typeface="Calibri"/>
              </a:rPr>
              <a:t> </a:t>
            </a:r>
            <a:br>
              <a:rPr lang="en-US" sz="1800" i="0" u="none" strike="noStrike" kern="1200" cap="none" spc="0" normalizeH="0" baseline="0" noProof="0" dirty="0">
                <a:ln>
                  <a:noFill/>
                </a:ln>
                <a:effectLst/>
                <a:uLnTx/>
                <a:uFillTx/>
                <a:latin typeface="Open Sans"/>
                <a:cs typeface="Calibri" panose="020F0502020204030204" pitchFamily="34" charset="0"/>
              </a:rPr>
            </a:br>
            <a:r>
              <a:rPr kumimoji="0" lang="en-US" sz="1800" i="0" u="none" strike="noStrike" kern="1200" cap="none" spc="0" normalizeH="0" baseline="0" noProof="0" dirty="0">
                <a:ln>
                  <a:noFill/>
                </a:ln>
                <a:solidFill>
                  <a:prstClr val="black"/>
                </a:solidFill>
                <a:effectLst/>
                <a:uLnTx/>
                <a:uFillTx/>
                <a:latin typeface="Open Sans"/>
                <a:ea typeface="Open Sans"/>
                <a:cs typeface="Calibri"/>
              </a:rPr>
              <a:t>to access our fundraising guide and build your online fundraising page</a:t>
            </a:r>
            <a:endParaRPr lang="en-US" sz="1800" dirty="0">
              <a:ea typeface="Open Sans"/>
              <a:cs typeface="Open Sans"/>
            </a:endParaRPr>
          </a:p>
          <a:p>
            <a:pPr indent="0">
              <a:lnSpc>
                <a:spcPct val="124000"/>
              </a:lnSpc>
              <a:spcBef>
                <a:spcPts val="0"/>
              </a:spcBef>
              <a:spcAft>
                <a:spcPts val="600"/>
              </a:spcAft>
              <a:buNone/>
            </a:pPr>
            <a:r>
              <a:rPr lang="en-US" sz="1800" dirty="0">
                <a:ea typeface="Open Sans"/>
                <a:cs typeface="Open Sans"/>
              </a:rPr>
              <a:t>Questions to ask yourself: </a:t>
            </a:r>
          </a:p>
          <a:p>
            <a:pPr indent="-342265">
              <a:lnSpc>
                <a:spcPct val="124000"/>
              </a:lnSpc>
              <a:spcBef>
                <a:spcPts val="0"/>
              </a:spcBef>
              <a:spcAft>
                <a:spcPts val="600"/>
              </a:spcAft>
            </a:pPr>
            <a:r>
              <a:rPr lang="en-US" sz="1800" dirty="0"/>
              <a:t>Are you or your group able to hold a fundraiser this fall? </a:t>
            </a:r>
            <a:endParaRPr lang="en-US" sz="1800" dirty="0">
              <a:ea typeface="Open Sans"/>
              <a:cs typeface="Open Sans"/>
            </a:endParaRPr>
          </a:p>
          <a:p>
            <a:pPr indent="-342265">
              <a:lnSpc>
                <a:spcPct val="124000"/>
              </a:lnSpc>
              <a:spcBef>
                <a:spcPts val="0"/>
              </a:spcBef>
              <a:spcAft>
                <a:spcPts val="600"/>
              </a:spcAft>
            </a:pPr>
            <a:r>
              <a:rPr lang="en-US" sz="1800" dirty="0"/>
              <a:t>What is your goal, e.g., number of donations, amount raised, etc.</a:t>
            </a:r>
            <a:endParaRPr lang="en-US" sz="1800" dirty="0">
              <a:ea typeface="Open Sans"/>
              <a:cs typeface="Open Sans"/>
            </a:endParaRPr>
          </a:p>
          <a:p>
            <a:pPr indent="-342265">
              <a:lnSpc>
                <a:spcPct val="124000"/>
              </a:lnSpc>
              <a:spcBef>
                <a:spcPts val="0"/>
              </a:spcBef>
              <a:spcAft>
                <a:spcPts val="600"/>
              </a:spcAft>
            </a:pPr>
            <a:r>
              <a:rPr lang="en-US" sz="1800" dirty="0"/>
              <a:t>Could you create a match or other incentive to inspire giving?</a:t>
            </a:r>
            <a:endParaRPr lang="en-US" sz="1800" dirty="0">
              <a:ea typeface="Open Sans"/>
              <a:cs typeface="Open Sans"/>
            </a:endParaRPr>
          </a:p>
          <a:p>
            <a:pPr indent="-342265">
              <a:lnSpc>
                <a:spcPct val="124000"/>
              </a:lnSpc>
              <a:spcBef>
                <a:spcPts val="0"/>
              </a:spcBef>
              <a:spcAft>
                <a:spcPts val="1200"/>
              </a:spcAft>
            </a:pPr>
            <a:r>
              <a:rPr lang="en-US" sz="1800" dirty="0"/>
              <a:t>How long would you like to hold your fundraiser?</a:t>
            </a:r>
            <a:endParaRPr lang="en-US" sz="1800" dirty="0">
              <a:ea typeface="Open Sans"/>
              <a:cs typeface="Open Sans"/>
            </a:endParaRPr>
          </a:p>
          <a:p>
            <a:pPr marL="0" indent="0" algn="ctr">
              <a:lnSpc>
                <a:spcPct val="124000"/>
              </a:lnSpc>
              <a:spcBef>
                <a:spcPts val="0"/>
              </a:spcBef>
              <a:spcAft>
                <a:spcPts val="600"/>
              </a:spcAft>
              <a:buNone/>
            </a:pPr>
            <a:r>
              <a:rPr lang="en-US" sz="1800" b="1" dirty="0"/>
              <a:t>Please reach out to the Development team at </a:t>
            </a:r>
            <a:r>
              <a:rPr lang="en-US" sz="1800" b="1" dirty="0">
                <a:hlinkClick r:id="rId3"/>
              </a:rPr>
              <a:t>development@results.org</a:t>
            </a:r>
            <a:r>
              <a:rPr lang="en-US" sz="1800" b="1" dirty="0"/>
              <a:t> for support</a:t>
            </a:r>
            <a:endParaRPr lang="en-US" sz="1800" b="1" dirty="0">
              <a:ea typeface="Open Sans"/>
              <a:cs typeface="Open Sans"/>
            </a:endParaRPr>
          </a:p>
        </p:txBody>
      </p:sp>
    </p:spTree>
    <p:extLst>
      <p:ext uri="{BB962C8B-B14F-4D97-AF65-F5344CB8AC3E}">
        <p14:creationId xmlns:p14="http://schemas.microsoft.com/office/powerpoint/2010/main" val="17242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7609" y="14039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410694" y="1982986"/>
            <a:ext cx="4038600" cy="1828801"/>
          </a:xfrm>
        </p:spPr>
        <p:txBody>
          <a:bodyPr vert="horz" lIns="91440" tIns="45720" rIns="91440" bIns="45720" rtlCol="0" anchor="t">
            <a:normAutofit/>
          </a:bodyPr>
          <a:lstStyle/>
          <a:p>
            <a:pPr marL="0" indent="0">
              <a:buNone/>
            </a:pPr>
            <a:r>
              <a:rPr lang="en-US" b="1">
                <a:latin typeface="Open Sans"/>
                <a:ea typeface="Open Sans"/>
                <a:cs typeface="Open Sans"/>
              </a:rPr>
              <a:t>Joanne Carter</a:t>
            </a:r>
            <a:br>
              <a:rPr lang="en-US" sz="2800" b="1">
                <a:latin typeface="Open Sans"/>
              </a:rPr>
            </a:br>
            <a:r>
              <a:rPr lang="en-US">
                <a:latin typeface="Open Sans"/>
                <a:ea typeface="Open Sans"/>
                <a:cs typeface="Open Sans"/>
              </a:rPr>
              <a:t>Executive Director</a:t>
            </a:r>
            <a:endParaRPr lang="en-US"/>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3</a:t>
            </a:fld>
            <a:endParaRPr lang="en-US"/>
          </a:p>
        </p:txBody>
      </p:sp>
    </p:spTree>
    <p:extLst>
      <p:ext uri="{BB962C8B-B14F-4D97-AF65-F5344CB8AC3E}">
        <p14:creationId xmlns:p14="http://schemas.microsoft.com/office/powerpoint/2010/main" val="360234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p:txBody>
          <a:bodyPr/>
          <a:lstStyle/>
          <a:p>
            <a:r>
              <a:rPr lang="en-US"/>
              <a:t>Announcements</a:t>
            </a:r>
          </a:p>
        </p:txBody>
      </p:sp>
    </p:spTree>
    <p:extLst>
      <p:ext uri="{BB962C8B-B14F-4D97-AF65-F5344CB8AC3E}">
        <p14:creationId xmlns:p14="http://schemas.microsoft.com/office/powerpoint/2010/main" val="1898328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71254" y="162779"/>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457199" y="1372791"/>
            <a:ext cx="8229600" cy="3394472"/>
          </a:xfrm>
        </p:spPr>
        <p:txBody>
          <a:bodyPr>
            <a:norm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31</a:t>
            </a:fld>
            <a:endParaRPr lang="en-US"/>
          </a:p>
        </p:txBody>
      </p:sp>
    </p:spTree>
    <p:extLst>
      <p:ext uri="{BB962C8B-B14F-4D97-AF65-F5344CB8AC3E}">
        <p14:creationId xmlns:p14="http://schemas.microsoft.com/office/powerpoint/2010/main" val="2883528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A598-F09C-DF73-CA2B-9DAB7AB77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76DB6-6D3E-20E0-A192-CB490E872AF4}"/>
              </a:ext>
            </a:extLst>
          </p:cNvPr>
          <p:cNvSpPr>
            <a:spLocks noGrp="1"/>
          </p:cNvSpPr>
          <p:nvPr>
            <p:ph type="title"/>
          </p:nvPr>
        </p:nvSpPr>
        <p:spPr>
          <a:xfrm>
            <a:off x="871254" y="102393"/>
            <a:ext cx="7401491" cy="653607"/>
          </a:xfrm>
        </p:spPr>
        <p:txBody>
          <a:bodyPr>
            <a:normAutofit fontScale="90000"/>
          </a:bodyPr>
          <a:lstStyle/>
          <a:p>
            <a:br>
              <a:rPr lang="en-US">
                <a:solidFill>
                  <a:srgbClr val="D50032"/>
                </a:solidFill>
                <a:latin typeface="Open Sans"/>
                <a:ea typeface="Open Sans"/>
                <a:cs typeface="Open Sans"/>
              </a:rPr>
            </a:br>
            <a:r>
              <a:rPr lang="en-US" sz="3100">
                <a:solidFill>
                  <a:srgbClr val="D50032"/>
                </a:solidFill>
                <a:latin typeface="Open Sans"/>
                <a:ea typeface="Open Sans"/>
                <a:cs typeface="Open Sans"/>
              </a:rPr>
              <a:t>Motivational Interviewing </a:t>
            </a: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series continues!</a:t>
            </a:r>
            <a:endParaRPr lang="en-US">
              <a:solidFill>
                <a:srgbClr val="D50032"/>
              </a:solidFill>
              <a:latin typeface="Open Sans"/>
              <a:ea typeface="Open Sans"/>
              <a:cs typeface="Open Sans"/>
            </a:endParaRPr>
          </a:p>
        </p:txBody>
      </p:sp>
      <p:sp>
        <p:nvSpPr>
          <p:cNvPr id="3" name="Content Placeholder 2">
            <a:extLst>
              <a:ext uri="{FF2B5EF4-FFF2-40B4-BE49-F238E27FC236}">
                <a16:creationId xmlns:a16="http://schemas.microsoft.com/office/drawing/2014/main" id="{8776F125-5F2E-E5F8-1A19-BA59EBB6B3CB}"/>
              </a:ext>
            </a:extLst>
          </p:cNvPr>
          <p:cNvSpPr>
            <a:spLocks noGrp="1"/>
          </p:cNvSpPr>
          <p:nvPr>
            <p:ph idx="1"/>
          </p:nvPr>
        </p:nvSpPr>
        <p:spPr>
          <a:xfrm>
            <a:off x="201599" y="1294795"/>
            <a:ext cx="8740800" cy="3394472"/>
          </a:xfrm>
        </p:spPr>
        <p:txBody>
          <a:bodyPr vert="horz" lIns="91440" tIns="45720" rIns="91440" bIns="45720" rtlCol="0" anchor="t">
            <a:noAutofit/>
          </a:bodyPr>
          <a:lstStyle/>
          <a:p>
            <a:pPr marL="0" indent="0" algn="ctr">
              <a:lnSpc>
                <a:spcPct val="113999"/>
              </a:lnSpc>
              <a:spcBef>
                <a:spcPts val="0"/>
              </a:spcBef>
              <a:spcAft>
                <a:spcPts val="1200"/>
              </a:spcAft>
              <a:buNone/>
            </a:pPr>
            <a:r>
              <a:rPr lang="en-US" sz="2000" b="1" dirty="0">
                <a:solidFill>
                  <a:srgbClr val="000000"/>
                </a:solidFill>
                <a:latin typeface="Open Sans"/>
                <a:ea typeface="Open Sans"/>
                <a:cs typeface="Calibri"/>
              </a:rPr>
              <a:t>Wednesday, October 9</a:t>
            </a:r>
            <a:r>
              <a:rPr lang="en-US" sz="2000" b="1">
                <a:solidFill>
                  <a:srgbClr val="000000"/>
                </a:solidFill>
                <a:latin typeface="Open Sans"/>
                <a:ea typeface="Open Sans"/>
                <a:cs typeface="Calibri"/>
              </a:rPr>
              <a:t>, 8:00-9 </a:t>
            </a:r>
            <a:r>
              <a:rPr lang="en-US" sz="2000" b="1" dirty="0">
                <a:solidFill>
                  <a:srgbClr val="000000"/>
                </a:solidFill>
                <a:latin typeface="Open Sans"/>
                <a:ea typeface="Open Sans"/>
                <a:cs typeface="Calibri"/>
              </a:rPr>
              <a:t>p.m. ET</a:t>
            </a:r>
            <a:endParaRPr lang="en-US" sz="1800" b="1" dirty="0">
              <a:solidFill>
                <a:srgbClr val="000000"/>
              </a:solidFill>
              <a:latin typeface="Open Sans"/>
              <a:ea typeface="Open Sans"/>
              <a:cs typeface="Calibri"/>
            </a:endParaRPr>
          </a:p>
          <a:p>
            <a:pPr marL="0" indent="0">
              <a:lnSpc>
                <a:spcPct val="114000"/>
              </a:lnSpc>
              <a:spcBef>
                <a:spcPts val="0"/>
              </a:spcBef>
              <a:spcAft>
                <a:spcPts val="1200"/>
              </a:spcAft>
              <a:buNone/>
            </a:pPr>
            <a:r>
              <a:rPr lang="en-US" sz="2000" dirty="0">
                <a:solidFill>
                  <a:srgbClr val="141827"/>
                </a:solidFill>
                <a:latin typeface="Open Sans"/>
                <a:ea typeface="Open Sans"/>
                <a:cs typeface="Open Sans"/>
              </a:rPr>
              <a:t>Want to build bridges with lawmakers? Want to effectively talk to people who disagree with you? This is the series for you!</a:t>
            </a:r>
          </a:p>
          <a:p>
            <a:pPr marL="0" indent="0">
              <a:lnSpc>
                <a:spcPct val="114000"/>
              </a:lnSpc>
              <a:spcBef>
                <a:spcPts val="0"/>
              </a:spcBef>
              <a:spcAft>
                <a:spcPts val="600"/>
              </a:spcAft>
              <a:buNone/>
            </a:pPr>
            <a:r>
              <a:rPr lang="en-US" sz="2000" dirty="0">
                <a:solidFill>
                  <a:srgbClr val="141827"/>
                </a:solidFill>
                <a:latin typeface="Open Sans"/>
                <a:ea typeface="Open Sans"/>
                <a:cs typeface="Open Sans"/>
              </a:rPr>
              <a:t>We are thrilled to welcome back Dr. Dave Christian, Ph.D., P.C., who has trained in Motivational Interviewing (MI) for years. In six monthly sessions, you will gain skills using MI for effective dialogue with lawmakers you struggle to move into action. </a:t>
            </a:r>
          </a:p>
          <a:p>
            <a:pPr algn="ctr">
              <a:buNone/>
            </a:pPr>
            <a:r>
              <a:rPr lang="en-US" sz="2000" dirty="0">
                <a:solidFill>
                  <a:srgbClr val="141827"/>
                </a:solidFill>
                <a:latin typeface="Open Sans"/>
                <a:ea typeface="Open Sans"/>
                <a:cs typeface="Open Sans"/>
              </a:rPr>
              <a:t> </a:t>
            </a:r>
            <a:r>
              <a:rPr lang="en-US" sz="2400" dirty="0">
                <a:solidFill>
                  <a:srgbClr val="D50032"/>
                </a:solidFill>
                <a:latin typeface="Open Sans"/>
                <a:ea typeface="Open Sans"/>
                <a:cs typeface="Open Sans"/>
                <a:hlinkClick r:id="rId2"/>
              </a:rPr>
              <a:t>Register today!</a:t>
            </a:r>
            <a:r>
              <a:rPr lang="en-US" sz="2400" dirty="0">
                <a:solidFill>
                  <a:srgbClr val="141827"/>
                </a:solidFill>
                <a:latin typeface="Open Sans"/>
                <a:ea typeface="Open Sans"/>
                <a:cs typeface="Open Sans"/>
              </a:rPr>
              <a:t>  </a:t>
            </a:r>
            <a:endParaRPr lang="en-US" sz="2400" dirty="0"/>
          </a:p>
          <a:p>
            <a:pPr marL="0" indent="0" algn="ctr">
              <a:lnSpc>
                <a:spcPct val="112999"/>
              </a:lnSpc>
              <a:spcBef>
                <a:spcPts val="0"/>
              </a:spcBef>
              <a:buNone/>
            </a:pPr>
            <a:endParaRPr lang="en-US" sz="2000" dirty="0">
              <a:solidFill>
                <a:srgbClr val="141827"/>
              </a:solidFill>
            </a:endParaRPr>
          </a:p>
        </p:txBody>
      </p:sp>
      <p:sp>
        <p:nvSpPr>
          <p:cNvPr id="4" name="Slide Number Placeholder 3">
            <a:extLst>
              <a:ext uri="{FF2B5EF4-FFF2-40B4-BE49-F238E27FC236}">
                <a16:creationId xmlns:a16="http://schemas.microsoft.com/office/drawing/2014/main" id="{1FB2CDFD-E113-329E-4EAB-576FC6BA7242}"/>
              </a:ext>
            </a:extLst>
          </p:cNvPr>
          <p:cNvSpPr>
            <a:spLocks noGrp="1"/>
          </p:cNvSpPr>
          <p:nvPr>
            <p:ph type="sldNum" sz="quarter" idx="12"/>
          </p:nvPr>
        </p:nvSpPr>
        <p:spPr/>
        <p:txBody>
          <a:bodyPr/>
          <a:lstStyle/>
          <a:p>
            <a:fld id="{307E6868-079E-1649-B8D1-459B42CE4DE3}" type="slidenum">
              <a:rPr lang="en-US" smtClean="0"/>
              <a:t>32</a:t>
            </a:fld>
            <a:endParaRPr lang="en-US"/>
          </a:p>
        </p:txBody>
      </p:sp>
    </p:spTree>
    <p:extLst>
      <p:ext uri="{BB962C8B-B14F-4D97-AF65-F5344CB8AC3E}">
        <p14:creationId xmlns:p14="http://schemas.microsoft.com/office/powerpoint/2010/main" val="2475662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2BD5-80E2-9925-5CAD-533B86FB3D74}"/>
              </a:ext>
            </a:extLst>
          </p:cNvPr>
          <p:cNvSpPr>
            <a:spLocks noGrp="1"/>
          </p:cNvSpPr>
          <p:nvPr>
            <p:ph type="title"/>
          </p:nvPr>
        </p:nvSpPr>
        <p:spPr>
          <a:xfrm>
            <a:off x="1276200" y="180326"/>
            <a:ext cx="6591600" cy="857250"/>
          </a:xfrm>
        </p:spPr>
        <p:txBody>
          <a:bodyPr anchor="ctr">
            <a:noAutofit/>
          </a:bodyPr>
          <a:lstStyle/>
          <a:p>
            <a:pPr>
              <a:lnSpc>
                <a:spcPct val="90000"/>
              </a:lnSpc>
            </a:pPr>
            <a:r>
              <a:rPr lang="en-US" sz="2800" dirty="0">
                <a:solidFill>
                  <a:srgbClr val="D50032"/>
                </a:solidFill>
                <a:latin typeface="Open Sans"/>
                <a:ea typeface="Open Sans"/>
                <a:cs typeface="Open Sans"/>
              </a:rPr>
              <a:t>Motivational Interviewing is catching on!</a:t>
            </a:r>
            <a:endParaRPr lang="en-US" sz="2800" dirty="0">
              <a:solidFill>
                <a:srgbClr val="D50032"/>
              </a:solidFill>
            </a:endParaRPr>
          </a:p>
        </p:txBody>
      </p:sp>
      <p:pic>
        <p:nvPicPr>
          <p:cNvPr id="5" name="Content Placeholder 4" descr="A map of the united states with orange squares&#10;&#10;Description automatically generated">
            <a:extLst>
              <a:ext uri="{FF2B5EF4-FFF2-40B4-BE49-F238E27FC236}">
                <a16:creationId xmlns:a16="http://schemas.microsoft.com/office/drawing/2014/main" id="{21B8D646-8524-E634-62D1-01690B9B148A}"/>
              </a:ext>
            </a:extLst>
          </p:cNvPr>
          <p:cNvPicPr>
            <a:picLocks noGrp="1" noChangeAspect="1"/>
          </p:cNvPicPr>
          <p:nvPr>
            <p:ph idx="1"/>
          </p:nvPr>
        </p:nvPicPr>
        <p:blipFill>
          <a:blip r:embed="rId2"/>
          <a:stretch>
            <a:fillRect/>
          </a:stretch>
        </p:blipFill>
        <p:spPr>
          <a:xfrm>
            <a:off x="390536" y="1073039"/>
            <a:ext cx="6826153" cy="3831146"/>
          </a:xfrm>
          <a:noFill/>
        </p:spPr>
      </p:pic>
      <p:sp>
        <p:nvSpPr>
          <p:cNvPr id="4" name="Slide Number Placeholder 3">
            <a:extLst>
              <a:ext uri="{FF2B5EF4-FFF2-40B4-BE49-F238E27FC236}">
                <a16:creationId xmlns:a16="http://schemas.microsoft.com/office/drawing/2014/main" id="{79365454-9C65-74C8-AA16-294BC277ED70}"/>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33</a:t>
            </a:fld>
            <a:endParaRPr lang="en-US"/>
          </a:p>
        </p:txBody>
      </p:sp>
      <p:sp>
        <p:nvSpPr>
          <p:cNvPr id="3" name="TextBox 2">
            <a:extLst>
              <a:ext uri="{FF2B5EF4-FFF2-40B4-BE49-F238E27FC236}">
                <a16:creationId xmlns:a16="http://schemas.microsoft.com/office/drawing/2014/main" id="{C01C52FC-F917-EDF5-D497-DFBC598EC598}"/>
              </a:ext>
            </a:extLst>
          </p:cNvPr>
          <p:cNvSpPr txBox="1"/>
          <p:nvPr/>
        </p:nvSpPr>
        <p:spPr>
          <a:xfrm>
            <a:off x="6400800" y="2988612"/>
            <a:ext cx="2642401" cy="1200329"/>
          </a:xfrm>
          <a:prstGeom prst="rect">
            <a:avLst/>
          </a:prstGeom>
          <a:noFill/>
        </p:spPr>
        <p:txBody>
          <a:bodyPr wrap="square" rtlCol="0">
            <a:spAutoFit/>
          </a:bodyPr>
          <a:lstStyle/>
          <a:p>
            <a:r>
              <a:rPr lang="en-US" sz="1800" i="1" dirty="0">
                <a:latin typeface="Open Sans"/>
                <a:ea typeface="Open Sans"/>
                <a:cs typeface="Open Sans"/>
              </a:rPr>
              <a:t>People from 20 states attended the September Motivational Interviewing session!</a:t>
            </a:r>
            <a:endParaRPr lang="en-US" i="1" dirty="0"/>
          </a:p>
        </p:txBody>
      </p:sp>
    </p:spTree>
    <p:extLst>
      <p:ext uri="{BB962C8B-B14F-4D97-AF65-F5344CB8AC3E}">
        <p14:creationId xmlns:p14="http://schemas.microsoft.com/office/powerpoint/2010/main" val="267639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857250"/>
          </a:xfrm>
        </p:spPr>
        <p:txBody>
          <a:bodyPr/>
          <a:lstStyle/>
          <a:p>
            <a:r>
              <a:rPr lang="en-US">
                <a:solidFill>
                  <a:srgbClr val="D50032"/>
                </a:solidFill>
                <a:latin typeface="Open Sans"/>
                <a:ea typeface="Open Sans"/>
                <a:cs typeface="Open Sans"/>
              </a:rPr>
              <a:t>RESULTS Fellowship</a:t>
            </a:r>
            <a:endParaRPr lang="en-US">
              <a:solidFill>
                <a:srgbClr val="D50032"/>
              </a:solidFill>
            </a:endParaRPr>
          </a:p>
        </p:txBody>
      </p:sp>
      <p:sp>
        <p:nvSpPr>
          <p:cNvPr id="3" name="Content Placeholder 2">
            <a:extLst>
              <a:ext uri="{FF2B5EF4-FFF2-40B4-BE49-F238E27FC236}">
                <a16:creationId xmlns:a16="http://schemas.microsoft.com/office/drawing/2014/main" id="{71370B6C-FA83-D90F-6154-B339BF1DB15C}"/>
              </a:ext>
            </a:extLst>
          </p:cNvPr>
          <p:cNvSpPr>
            <a:spLocks noGrp="1"/>
          </p:cNvSpPr>
          <p:nvPr>
            <p:ph idx="1"/>
          </p:nvPr>
        </p:nvSpPr>
        <p:spPr>
          <a:xfrm>
            <a:off x="457199" y="2475972"/>
            <a:ext cx="8229600" cy="2526750"/>
          </a:xfrm>
        </p:spPr>
        <p:txBody>
          <a:bodyPr vert="horz" lIns="91440" tIns="45720" rIns="91440" bIns="45720" rtlCol="0" anchor="t">
            <a:noAutofit/>
          </a:bodyPr>
          <a:lstStyle/>
          <a:p>
            <a:pPr algn="ctr">
              <a:lnSpc>
                <a:spcPct val="114000"/>
              </a:lnSpc>
              <a:buNone/>
            </a:pPr>
            <a:r>
              <a:rPr lang="en-US" sz="2400" b="1" dirty="0">
                <a:latin typeface="Open Sans"/>
                <a:ea typeface="Open Sans"/>
                <a:cs typeface="Open Sans"/>
              </a:rPr>
              <a:t>Recruitment is now underway for the </a:t>
            </a:r>
          </a:p>
          <a:p>
            <a:pPr algn="ctr">
              <a:lnSpc>
                <a:spcPct val="114000"/>
              </a:lnSpc>
              <a:spcBef>
                <a:spcPts val="0"/>
              </a:spcBef>
              <a:spcAft>
                <a:spcPts val="1800"/>
              </a:spcAft>
              <a:buNone/>
            </a:pPr>
            <a:r>
              <a:rPr lang="en-US" sz="2400" b="1" dirty="0">
                <a:latin typeface="Open Sans"/>
                <a:ea typeface="Open Sans"/>
                <a:cs typeface="Open Sans"/>
              </a:rPr>
              <a:t>2025 RESULTS Fellowship!</a:t>
            </a:r>
          </a:p>
          <a:p>
            <a:pPr algn="ctr">
              <a:lnSpc>
                <a:spcPct val="113999"/>
              </a:lnSpc>
              <a:spcBef>
                <a:spcPts val="0"/>
              </a:spcBef>
              <a:spcAft>
                <a:spcPts val="1800"/>
              </a:spcAft>
              <a:buNone/>
            </a:pPr>
            <a:r>
              <a:rPr lang="en-US" sz="2400" b="1" dirty="0">
                <a:latin typeface="Open Sans"/>
                <a:ea typeface="Open Sans"/>
                <a:cs typeface="Open Sans"/>
              </a:rPr>
              <a:t>But time is running out . . . apply by November 1!</a:t>
            </a:r>
          </a:p>
          <a:p>
            <a:pPr algn="ctr">
              <a:lnSpc>
                <a:spcPct val="114000"/>
              </a:lnSpc>
              <a:spcBef>
                <a:spcPts val="0"/>
              </a:spcBef>
              <a:spcAft>
                <a:spcPts val="1800"/>
              </a:spcAft>
              <a:buNone/>
            </a:pPr>
            <a:r>
              <a:rPr lang="en-US" sz="2400" dirty="0">
                <a:latin typeface="Open Sans"/>
                <a:ea typeface="Open Sans"/>
                <a:cs typeface="Open Sans"/>
              </a:rPr>
              <a:t>Learn more and apply at: </a:t>
            </a:r>
            <a:r>
              <a:rPr lang="en-US" sz="2400" dirty="0">
                <a:latin typeface="Open Sans"/>
                <a:ea typeface="Open Sans"/>
                <a:cs typeface="Open Sans"/>
                <a:hlinkClick r:id="rId2"/>
              </a:rPr>
              <a:t>https://results.org/fellowship</a:t>
            </a:r>
            <a:r>
              <a:rPr lang="en-US" sz="2400" dirty="0">
                <a:latin typeface="Open Sans"/>
                <a:ea typeface="Open Sans"/>
                <a:cs typeface="Open Sans"/>
              </a:rPr>
              <a:t> </a:t>
            </a:r>
            <a:endParaRPr lang="en-US" sz="2000" b="1" dirty="0"/>
          </a:p>
          <a:p>
            <a:pPr algn="ctr">
              <a:buNone/>
            </a:pPr>
            <a:endParaRPr lang="en-US" sz="2000" dirty="0"/>
          </a:p>
          <a:p>
            <a:pPr marL="0" indent="0" algn="ctr">
              <a:lnSpc>
                <a:spcPct val="113999"/>
              </a:lnSpc>
              <a:spcBef>
                <a:spcPts val="0"/>
              </a:spcBef>
              <a:buNone/>
            </a:pPr>
            <a:endParaRPr lang="en-US" sz="1900" b="1" dirty="0"/>
          </a:p>
          <a:p>
            <a:pPr marL="0" indent="0" algn="ctr">
              <a:lnSpc>
                <a:spcPct val="113999"/>
              </a:lnSpc>
              <a:spcBef>
                <a:spcPts val="0"/>
              </a:spcBef>
              <a:buNone/>
            </a:pPr>
            <a:endParaRPr lang="en-US" sz="1900" dirty="0"/>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34</a:t>
            </a:fld>
            <a:endParaRPr lang="en-US"/>
          </a:p>
        </p:txBody>
      </p:sp>
      <p:pic>
        <p:nvPicPr>
          <p:cNvPr id="6" name="Picture 5">
            <a:extLst>
              <a:ext uri="{FF2B5EF4-FFF2-40B4-BE49-F238E27FC236}">
                <a16:creationId xmlns:a16="http://schemas.microsoft.com/office/drawing/2014/main" id="{8D1A5FF9-A194-8B2B-102A-5F9B636002E2}"/>
              </a:ext>
            </a:extLst>
          </p:cNvPr>
          <p:cNvPicPr>
            <a:picLocks noChangeAspect="1"/>
          </p:cNvPicPr>
          <p:nvPr/>
        </p:nvPicPr>
        <p:blipFill>
          <a:blip r:embed="rId3"/>
          <a:stretch>
            <a:fillRect/>
          </a:stretch>
        </p:blipFill>
        <p:spPr>
          <a:xfrm>
            <a:off x="1659600" y="827424"/>
            <a:ext cx="2214402" cy="1485188"/>
          </a:xfrm>
          <a:prstGeom prst="rect">
            <a:avLst/>
          </a:prstGeom>
        </p:spPr>
      </p:pic>
      <p:pic>
        <p:nvPicPr>
          <p:cNvPr id="8" name="Picture 7">
            <a:extLst>
              <a:ext uri="{FF2B5EF4-FFF2-40B4-BE49-F238E27FC236}">
                <a16:creationId xmlns:a16="http://schemas.microsoft.com/office/drawing/2014/main" id="{19EC7624-65D9-33F5-9902-5A8DF537B52E}"/>
              </a:ext>
            </a:extLst>
          </p:cNvPr>
          <p:cNvPicPr>
            <a:picLocks noChangeAspect="1"/>
          </p:cNvPicPr>
          <p:nvPr/>
        </p:nvPicPr>
        <p:blipFill>
          <a:blip r:embed="rId4"/>
          <a:stretch>
            <a:fillRect/>
          </a:stretch>
        </p:blipFill>
        <p:spPr>
          <a:xfrm>
            <a:off x="5033202" y="827424"/>
            <a:ext cx="2214401" cy="1495791"/>
          </a:xfrm>
          <a:prstGeom prst="rect">
            <a:avLst/>
          </a:prstGeom>
        </p:spPr>
      </p:pic>
    </p:spTree>
    <p:extLst>
      <p:ext uri="{BB962C8B-B14F-4D97-AF65-F5344CB8AC3E}">
        <p14:creationId xmlns:p14="http://schemas.microsoft.com/office/powerpoint/2010/main" val="3973726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chemeClr val="tx1"/>
                </a:solidFill>
                <a:latin typeface="Open Sans"/>
                <a:ea typeface="Open Sans"/>
                <a:cs typeface="Open Sans"/>
              </a:rPr>
              <a:t>Let us know the amazing things you are doing?</a:t>
            </a:r>
            <a:endParaRPr lang="en-US" sz="2400">
              <a:solidFill>
                <a:schemeClr val="tx1"/>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35</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A598-F09C-DF73-CA2B-9DAB7AB77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76DB6-6D3E-20E0-A192-CB490E872AF4}"/>
              </a:ext>
            </a:extLst>
          </p:cNvPr>
          <p:cNvSpPr>
            <a:spLocks noGrp="1"/>
          </p:cNvSpPr>
          <p:nvPr>
            <p:ph type="title"/>
          </p:nvPr>
        </p:nvSpPr>
        <p:spPr>
          <a:xfrm>
            <a:off x="871254" y="102393"/>
            <a:ext cx="7401491" cy="653607"/>
          </a:xfrm>
        </p:spPr>
        <p:txBody>
          <a:bodyPr/>
          <a:lstStyle/>
          <a:p>
            <a:r>
              <a:rPr lang="en-US" dirty="0">
                <a:solidFill>
                  <a:srgbClr val="D50032"/>
                </a:solidFill>
                <a:latin typeface="Open Sans"/>
                <a:ea typeface="Open Sans"/>
                <a:cs typeface="Open Sans"/>
              </a:rPr>
              <a:t> </a:t>
            </a:r>
            <a:r>
              <a:rPr lang="en-US" sz="3200" dirty="0">
                <a:solidFill>
                  <a:srgbClr val="D50032"/>
                </a:solidFill>
                <a:latin typeface="Open Sans"/>
                <a:ea typeface="Open Sans"/>
                <a:cs typeface="Open Sans"/>
              </a:rPr>
              <a:t>Office Hours</a:t>
            </a:r>
          </a:p>
        </p:txBody>
      </p:sp>
      <p:sp>
        <p:nvSpPr>
          <p:cNvPr id="3" name="Content Placeholder 2">
            <a:extLst>
              <a:ext uri="{FF2B5EF4-FFF2-40B4-BE49-F238E27FC236}">
                <a16:creationId xmlns:a16="http://schemas.microsoft.com/office/drawing/2014/main" id="{8776F125-5F2E-E5F8-1A19-BA59EBB6B3CB}"/>
              </a:ext>
            </a:extLst>
          </p:cNvPr>
          <p:cNvSpPr>
            <a:spLocks noGrp="1"/>
          </p:cNvSpPr>
          <p:nvPr>
            <p:ph idx="1"/>
          </p:nvPr>
        </p:nvSpPr>
        <p:spPr>
          <a:xfrm>
            <a:off x="201599" y="1049995"/>
            <a:ext cx="8740800" cy="3394472"/>
          </a:xfrm>
        </p:spPr>
        <p:txBody>
          <a:bodyPr vert="horz" lIns="91440" tIns="45720" rIns="91440" bIns="45720" rtlCol="0" anchor="t">
            <a:noAutofit/>
          </a:bodyPr>
          <a:lstStyle/>
          <a:p>
            <a:pPr algn="ctr">
              <a:buNone/>
            </a:pPr>
            <a:r>
              <a:rPr lang="en-US" sz="2000" b="1">
                <a:latin typeface="Open Sans"/>
                <a:ea typeface="Open Sans"/>
                <a:cs typeface="Segoe UI"/>
              </a:rPr>
              <a:t>Outreach and Event Planning Office Hour</a:t>
            </a:r>
            <a:endParaRPr lang="en-US" sz="2000">
              <a:latin typeface="Open Sans"/>
              <a:ea typeface="Open Sans"/>
              <a:cs typeface="Segoe UI"/>
            </a:endParaRPr>
          </a:p>
          <a:p>
            <a:pPr algn="ctr">
              <a:buNone/>
            </a:pPr>
            <a:r>
              <a:rPr lang="en-US" sz="2000">
                <a:latin typeface="Open Sans"/>
                <a:ea typeface="Open Sans"/>
                <a:cs typeface="Segoe UI"/>
              </a:rPr>
              <a:t>Thursday, October 10, 2:00 p.m. - 3:00 p.m. ET</a:t>
            </a:r>
          </a:p>
          <a:p>
            <a:pPr algn="ctr">
              <a:buNone/>
            </a:pPr>
            <a:r>
              <a:rPr lang="en-US" sz="2000">
                <a:latin typeface="Open Sans"/>
                <a:ea typeface="Open Sans"/>
                <a:cs typeface="Segoe UI"/>
              </a:rPr>
              <a:t>Join via </a:t>
            </a:r>
            <a:r>
              <a:rPr lang="en-US" sz="2000">
                <a:latin typeface="Open Sans"/>
                <a:ea typeface="Open Sans"/>
                <a:cs typeface="Segoe UI"/>
                <a:hlinkClick r:id="rId2"/>
              </a:rPr>
              <a:t>https://results.zoom.us/j/94004748060</a:t>
            </a:r>
            <a:r>
              <a:rPr lang="en-US" sz="2000">
                <a:latin typeface="Open Sans"/>
                <a:ea typeface="Open Sans"/>
                <a:cs typeface="Segoe UI"/>
              </a:rPr>
              <a:t> </a:t>
            </a:r>
          </a:p>
          <a:p>
            <a:pPr algn="ctr">
              <a:buNone/>
            </a:pPr>
            <a:r>
              <a:rPr lang="en-US" sz="2000">
                <a:latin typeface="Open Sans"/>
                <a:ea typeface="Open Sans"/>
                <a:cs typeface="Segoe UI"/>
              </a:rPr>
              <a:t>or call (312) 626-6799, meeting ID 940 0474 8060.</a:t>
            </a:r>
            <a:endParaRPr lang="en-US"/>
          </a:p>
          <a:p>
            <a:pPr marL="0" indent="0" algn="ctr">
              <a:lnSpc>
                <a:spcPct val="112999"/>
              </a:lnSpc>
              <a:spcBef>
                <a:spcPts val="0"/>
              </a:spcBef>
              <a:buNone/>
            </a:pPr>
            <a:endParaRPr lang="en-US" sz="2000" b="1">
              <a:latin typeface="Open Sans"/>
              <a:ea typeface="Open Sans"/>
              <a:cs typeface="Open Sans"/>
            </a:endParaRPr>
          </a:p>
          <a:p>
            <a:pPr marL="0" indent="0" algn="ctr">
              <a:lnSpc>
                <a:spcPct val="112999"/>
              </a:lnSpc>
              <a:spcBef>
                <a:spcPts val="0"/>
              </a:spcBef>
              <a:buNone/>
            </a:pPr>
            <a:r>
              <a:rPr lang="en-US" sz="2000" b="1">
                <a:latin typeface="Open Sans"/>
                <a:ea typeface="Open Sans"/>
                <a:cs typeface="Open Sans"/>
              </a:rPr>
              <a:t>Media Office Hour </a:t>
            </a:r>
            <a:endParaRPr lang="en-US" sz="2000">
              <a:latin typeface="Open Sans"/>
              <a:ea typeface="Open Sans"/>
              <a:cs typeface="Open Sans"/>
            </a:endParaRPr>
          </a:p>
          <a:p>
            <a:pPr marL="0" indent="0" algn="ctr">
              <a:lnSpc>
                <a:spcPct val="113000"/>
              </a:lnSpc>
              <a:spcBef>
                <a:spcPts val="0"/>
              </a:spcBef>
              <a:buNone/>
            </a:pPr>
            <a:r>
              <a:rPr lang="en-US" sz="2000">
                <a:latin typeface="Open Sans"/>
                <a:ea typeface="Open Sans"/>
                <a:cs typeface="Open Sans"/>
              </a:rPr>
              <a:t>Wednesday, October 16, 2:00-3:00 p.m. ET</a:t>
            </a:r>
          </a:p>
          <a:p>
            <a:pPr marL="0" indent="0" algn="ctr">
              <a:lnSpc>
                <a:spcPct val="113000"/>
              </a:lnSpc>
              <a:spcBef>
                <a:spcPts val="0"/>
              </a:spcBef>
              <a:buNone/>
            </a:pPr>
            <a:r>
              <a:rPr lang="en-US" sz="2000">
                <a:latin typeface="Open Sans"/>
                <a:ea typeface="Open Sans"/>
                <a:cs typeface="Open Sans"/>
              </a:rPr>
              <a:t>Join at </a:t>
            </a:r>
            <a:r>
              <a:rPr lang="en-US" sz="2000">
                <a:latin typeface="Open Sans"/>
                <a:ea typeface="Open Sans"/>
                <a:cs typeface="Open Sans"/>
                <a:hlinkClick r:id="rId3"/>
              </a:rPr>
              <a:t>https://results.zoom.us/j/93668005494</a:t>
            </a:r>
            <a:r>
              <a:rPr lang="en-US" sz="2000">
                <a:latin typeface="Open Sans"/>
                <a:ea typeface="Open Sans"/>
                <a:cs typeface="Open Sans"/>
              </a:rPr>
              <a:t> </a:t>
            </a:r>
          </a:p>
          <a:p>
            <a:pPr marL="0" indent="0" algn="ctr">
              <a:lnSpc>
                <a:spcPct val="113000"/>
              </a:lnSpc>
              <a:spcBef>
                <a:spcPts val="0"/>
              </a:spcBef>
              <a:spcAft>
                <a:spcPts val="1200"/>
              </a:spcAft>
              <a:buNone/>
            </a:pPr>
            <a:r>
              <a:rPr lang="en-US" sz="2000">
                <a:latin typeface="Open Sans"/>
                <a:ea typeface="Open Sans"/>
                <a:cs typeface="Open Sans"/>
              </a:rPr>
              <a:t>or call (312) 626-6799, meeting ID 936 6800 5494. </a:t>
            </a:r>
          </a:p>
          <a:p>
            <a:pPr marL="0" indent="0" algn="ctr">
              <a:lnSpc>
                <a:spcPct val="112999"/>
              </a:lnSpc>
              <a:spcBef>
                <a:spcPts val="0"/>
              </a:spcBef>
              <a:spcAft>
                <a:spcPts val="1200"/>
              </a:spcAft>
              <a:buNone/>
            </a:pPr>
            <a:endParaRPr lang="en-US"/>
          </a:p>
        </p:txBody>
      </p:sp>
      <p:sp>
        <p:nvSpPr>
          <p:cNvPr id="4" name="Slide Number Placeholder 3">
            <a:extLst>
              <a:ext uri="{FF2B5EF4-FFF2-40B4-BE49-F238E27FC236}">
                <a16:creationId xmlns:a16="http://schemas.microsoft.com/office/drawing/2014/main" id="{1FB2CDFD-E113-329E-4EAB-576FC6BA7242}"/>
              </a:ext>
            </a:extLst>
          </p:cNvPr>
          <p:cNvSpPr>
            <a:spLocks noGrp="1"/>
          </p:cNvSpPr>
          <p:nvPr>
            <p:ph type="sldNum" sz="quarter" idx="12"/>
          </p:nvPr>
        </p:nvSpPr>
        <p:spPr/>
        <p:txBody>
          <a:bodyPr/>
          <a:lstStyle/>
          <a:p>
            <a:fld id="{307E6868-079E-1649-B8D1-459B42CE4DE3}" type="slidenum">
              <a:rPr lang="en-US" smtClean="0"/>
              <a:t>36</a:t>
            </a:fld>
            <a:endParaRPr lang="en-US"/>
          </a:p>
        </p:txBody>
      </p:sp>
    </p:spTree>
    <p:extLst>
      <p:ext uri="{BB962C8B-B14F-4D97-AF65-F5344CB8AC3E}">
        <p14:creationId xmlns:p14="http://schemas.microsoft.com/office/powerpoint/2010/main" val="2866974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D45-5D48-EB00-772C-72982542D432}"/>
              </a:ext>
            </a:extLst>
          </p:cNvPr>
          <p:cNvSpPr>
            <a:spLocks noGrp="1"/>
          </p:cNvSpPr>
          <p:nvPr>
            <p:ph type="title"/>
          </p:nvPr>
        </p:nvSpPr>
        <p:spPr>
          <a:xfrm>
            <a:off x="871254" y="0"/>
            <a:ext cx="7401491" cy="857250"/>
          </a:xfrm>
        </p:spPr>
        <p:txBody>
          <a:bodyPr>
            <a:normAutofit/>
          </a:bodyPr>
          <a:lstStyle/>
          <a:p>
            <a:r>
              <a:rPr lang="en-US" sz="3200" dirty="0">
                <a:solidFill>
                  <a:srgbClr val="D50032"/>
                </a:solidFill>
                <a:latin typeface="Open Sans"/>
                <a:ea typeface="Open Sans"/>
                <a:cs typeface="Open Sans"/>
              </a:rPr>
              <a:t>Partnership Calls</a:t>
            </a:r>
            <a:endParaRPr lang="en-US" sz="3200" dirty="0">
              <a:solidFill>
                <a:srgbClr val="D50032"/>
              </a:solidFill>
            </a:endParaRPr>
          </a:p>
        </p:txBody>
      </p:sp>
      <p:sp>
        <p:nvSpPr>
          <p:cNvPr id="3" name="Content Placeholder 2">
            <a:extLst>
              <a:ext uri="{FF2B5EF4-FFF2-40B4-BE49-F238E27FC236}">
                <a16:creationId xmlns:a16="http://schemas.microsoft.com/office/drawing/2014/main" id="{0BB160CF-9C38-925A-4F75-D40B34EFCE8B}"/>
              </a:ext>
            </a:extLst>
          </p:cNvPr>
          <p:cNvSpPr>
            <a:spLocks noGrp="1"/>
          </p:cNvSpPr>
          <p:nvPr>
            <p:ph idx="1"/>
          </p:nvPr>
        </p:nvSpPr>
        <p:spPr>
          <a:xfrm>
            <a:off x="457200" y="1156253"/>
            <a:ext cx="8229600" cy="3394472"/>
          </a:xfrm>
        </p:spPr>
        <p:txBody>
          <a:bodyPr vert="horz" lIns="91440" tIns="45720" rIns="91440" bIns="45720" rtlCol="0" anchor="t">
            <a:noAutofit/>
          </a:bodyPr>
          <a:lstStyle/>
          <a:p>
            <a:pPr marL="0" indent="0" algn="ctr">
              <a:lnSpc>
                <a:spcPct val="113000"/>
              </a:lnSpc>
              <a:spcBef>
                <a:spcPts val="0"/>
              </a:spcBef>
              <a:buNone/>
            </a:pPr>
            <a:r>
              <a:rPr lang="en-US" sz="2400" b="1">
                <a:latin typeface="Open Sans"/>
                <a:ea typeface="Open Sans"/>
                <a:cs typeface="Segoe UI"/>
              </a:rPr>
              <a:t>Global Allies Program</a:t>
            </a:r>
            <a:endParaRPr lang="en-US" sz="2400">
              <a:latin typeface="Open Sans"/>
              <a:ea typeface="Open Sans"/>
              <a:cs typeface="Segoe UI"/>
            </a:endParaRPr>
          </a:p>
          <a:p>
            <a:pPr algn="ctr">
              <a:buNone/>
            </a:pPr>
            <a:r>
              <a:rPr lang="en-US" sz="2400" b="1">
                <a:latin typeface="Open Sans"/>
                <a:ea typeface="Open Sans"/>
                <a:cs typeface="Segoe UI"/>
              </a:rPr>
              <a:t>(Returned Peace Corps Volunteers)</a:t>
            </a:r>
            <a:endParaRPr lang="en-US" sz="2400">
              <a:latin typeface="Open Sans"/>
              <a:ea typeface="Open Sans"/>
              <a:cs typeface="Segoe UI"/>
            </a:endParaRPr>
          </a:p>
          <a:p>
            <a:pPr algn="ctr">
              <a:buNone/>
            </a:pPr>
            <a:r>
              <a:rPr lang="en-US" sz="2400">
                <a:latin typeface="Open Sans"/>
                <a:ea typeface="Open Sans"/>
                <a:cs typeface="Segoe UI"/>
              </a:rPr>
              <a:t>Thursday, October 10, 8:30 p.m. ET</a:t>
            </a:r>
          </a:p>
          <a:p>
            <a:pPr algn="ctr">
              <a:buNone/>
            </a:pPr>
            <a:r>
              <a:rPr lang="en-US" sz="2400">
                <a:latin typeface="Open Sans"/>
                <a:ea typeface="Open Sans"/>
                <a:cs typeface="Segoe UI"/>
                <a:hlinkClick r:id="rId2"/>
              </a:rPr>
              <a:t>Register today!</a:t>
            </a:r>
            <a:endParaRPr lang="en-US" sz="2400">
              <a:latin typeface="Open Sans"/>
            </a:endParaRPr>
          </a:p>
          <a:p>
            <a:pPr marL="0" indent="0" algn="ctr">
              <a:lnSpc>
                <a:spcPct val="112999"/>
              </a:lnSpc>
              <a:spcBef>
                <a:spcPts val="0"/>
              </a:spcBef>
              <a:buNone/>
            </a:pPr>
            <a:endParaRPr lang="en-US" sz="2400" b="1">
              <a:latin typeface="Open Sans"/>
              <a:ea typeface="Open Sans"/>
              <a:cs typeface="Open Sans"/>
            </a:endParaRPr>
          </a:p>
          <a:p>
            <a:pPr marL="0" indent="0" algn="ctr">
              <a:lnSpc>
                <a:spcPct val="112999"/>
              </a:lnSpc>
              <a:spcBef>
                <a:spcPts val="0"/>
              </a:spcBef>
              <a:buNone/>
            </a:pPr>
            <a:r>
              <a:rPr lang="en-US" sz="2400" b="1">
                <a:latin typeface="Open Sans"/>
                <a:ea typeface="Open Sans"/>
                <a:cs typeface="Open Sans"/>
              </a:rPr>
              <a:t>Together Women Rise Partnership Webinar</a:t>
            </a:r>
            <a:endParaRPr lang="en-US" sz="2400">
              <a:latin typeface="Open Sans"/>
              <a:ea typeface="Open Sans"/>
              <a:cs typeface="Open Sans"/>
            </a:endParaRPr>
          </a:p>
          <a:p>
            <a:pPr marL="0" indent="0" algn="ctr">
              <a:lnSpc>
                <a:spcPct val="112999"/>
              </a:lnSpc>
              <a:spcBef>
                <a:spcPts val="0"/>
              </a:spcBef>
              <a:buNone/>
            </a:pPr>
            <a:r>
              <a:rPr lang="en-US" sz="2400">
                <a:latin typeface="Open Sans"/>
                <a:ea typeface="Open Sans"/>
                <a:cs typeface="Open Sans"/>
              </a:rPr>
              <a:t>Tuesday, October 22, 8:30 p.m. ET</a:t>
            </a:r>
          </a:p>
          <a:p>
            <a:pPr marL="0" indent="0" algn="ctr">
              <a:lnSpc>
                <a:spcPct val="113999"/>
              </a:lnSpc>
              <a:spcBef>
                <a:spcPts val="0"/>
              </a:spcBef>
              <a:spcAft>
                <a:spcPts val="1200"/>
              </a:spcAft>
              <a:buNone/>
            </a:pPr>
            <a:r>
              <a:rPr lang="en-US" sz="2400">
                <a:latin typeface="Open Sans"/>
                <a:ea typeface="Open Sans"/>
                <a:cs typeface="Open Sans"/>
                <a:hlinkClick r:id="rId3"/>
              </a:rPr>
              <a:t>Click to learn more</a:t>
            </a:r>
            <a:r>
              <a:rPr lang="en-US" sz="2400">
                <a:latin typeface="Open Sans"/>
                <a:ea typeface="Open Sans"/>
                <a:cs typeface="Open Sans"/>
              </a:rPr>
              <a:t>.</a:t>
            </a:r>
          </a:p>
        </p:txBody>
      </p:sp>
      <p:sp>
        <p:nvSpPr>
          <p:cNvPr id="4" name="Slide Number Placeholder 3">
            <a:extLst>
              <a:ext uri="{FF2B5EF4-FFF2-40B4-BE49-F238E27FC236}">
                <a16:creationId xmlns:a16="http://schemas.microsoft.com/office/drawing/2014/main" id="{564B4D42-6B57-993B-0140-3F4AE4C50906}"/>
              </a:ext>
            </a:extLst>
          </p:cNvPr>
          <p:cNvSpPr>
            <a:spLocks noGrp="1"/>
          </p:cNvSpPr>
          <p:nvPr>
            <p:ph type="sldNum" sz="quarter" idx="12"/>
          </p:nvPr>
        </p:nvSpPr>
        <p:spPr/>
        <p:txBody>
          <a:bodyPr/>
          <a:lstStyle/>
          <a:p>
            <a:fld id="{307E6868-079E-1649-B8D1-459B42CE4DE3}" type="slidenum">
              <a:rPr lang="en-US" smtClean="0"/>
              <a:t>37</a:t>
            </a:fld>
            <a:endParaRPr lang="en-US"/>
          </a:p>
        </p:txBody>
      </p:sp>
    </p:spTree>
    <p:extLst>
      <p:ext uri="{BB962C8B-B14F-4D97-AF65-F5344CB8AC3E}">
        <p14:creationId xmlns:p14="http://schemas.microsoft.com/office/powerpoint/2010/main" val="2600789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857250"/>
          </a:xfrm>
        </p:spPr>
        <p:txBody>
          <a:bodyPr>
            <a:normAutofit/>
          </a:bodyPr>
          <a:lstStyle/>
          <a:p>
            <a:r>
              <a:rPr lang="en-US" sz="3200" dirty="0">
                <a:solidFill>
                  <a:srgbClr val="D50032"/>
                </a:solidFill>
                <a:latin typeface="Open Sans"/>
                <a:ea typeface="Open Sans"/>
                <a:cs typeface="Open Sans"/>
              </a:rPr>
              <a:t>Monthly Support Calls</a:t>
            </a:r>
            <a:endParaRPr lang="en-US" sz="3200" dirty="0">
              <a:solidFill>
                <a:srgbClr val="D50032"/>
              </a:solidFill>
            </a:endParaRPr>
          </a:p>
        </p:txBody>
      </p:sp>
      <p:sp>
        <p:nvSpPr>
          <p:cNvPr id="3" name="Content Placeholder 2">
            <a:extLst>
              <a:ext uri="{FF2B5EF4-FFF2-40B4-BE49-F238E27FC236}">
                <a16:creationId xmlns:a16="http://schemas.microsoft.com/office/drawing/2014/main" id="{71370B6C-FA83-D90F-6154-B339BF1DB15C}"/>
              </a:ext>
            </a:extLst>
          </p:cNvPr>
          <p:cNvSpPr>
            <a:spLocks noGrp="1"/>
          </p:cNvSpPr>
          <p:nvPr>
            <p:ph idx="1"/>
          </p:nvPr>
        </p:nvSpPr>
        <p:spPr>
          <a:xfrm>
            <a:off x="313200" y="950850"/>
            <a:ext cx="8229600" cy="3394472"/>
          </a:xfrm>
        </p:spPr>
        <p:txBody>
          <a:bodyPr vert="horz" lIns="91440" tIns="45720" rIns="91440" bIns="45720" rtlCol="0" anchor="t">
            <a:noAutofit/>
          </a:bodyPr>
          <a:lstStyle/>
          <a:p>
            <a:pPr marL="0" indent="0" algn="ctr">
              <a:lnSpc>
                <a:spcPct val="113999"/>
              </a:lnSpc>
              <a:spcBef>
                <a:spcPts val="0"/>
              </a:spcBef>
              <a:buNone/>
            </a:pPr>
            <a:r>
              <a:rPr lang="en-US" sz="2000" b="1" dirty="0">
                <a:latin typeface="Open Sans"/>
                <a:ea typeface="Open Sans"/>
                <a:cs typeface="Open Sans"/>
              </a:rPr>
              <a:t>U.S. Poverty Free Agents</a:t>
            </a:r>
            <a:endParaRPr lang="en-US" sz="2000" dirty="0">
              <a:latin typeface="Open Sans"/>
              <a:ea typeface="Open Sans"/>
              <a:cs typeface="Open Sans"/>
            </a:endParaRPr>
          </a:p>
          <a:p>
            <a:pPr marL="0" indent="0" algn="ctr">
              <a:lnSpc>
                <a:spcPct val="113999"/>
              </a:lnSpc>
              <a:spcBef>
                <a:spcPts val="0"/>
              </a:spcBef>
              <a:buNone/>
            </a:pPr>
            <a:r>
              <a:rPr lang="en-US" sz="2000" dirty="0">
                <a:latin typeface="Open Sans"/>
                <a:ea typeface="Open Sans"/>
                <a:cs typeface="Open Sans"/>
              </a:rPr>
              <a:t>Tuesday, October 15, 1:00 p.m. and 8:00 p.m. ET</a:t>
            </a:r>
          </a:p>
          <a:p>
            <a:pPr marL="0" indent="0" algn="ctr">
              <a:lnSpc>
                <a:spcPct val="113999"/>
              </a:lnSpc>
              <a:spcBef>
                <a:spcPts val="0"/>
              </a:spcBef>
              <a:spcAft>
                <a:spcPts val="1200"/>
              </a:spcAft>
              <a:buNone/>
            </a:pPr>
            <a:r>
              <a:rPr lang="en-US" sz="2000" dirty="0">
                <a:latin typeface="Open Sans"/>
                <a:ea typeface="Open Sans"/>
                <a:cs typeface="Open Sans"/>
              </a:rPr>
              <a:t>Contact Jos Linn at </a:t>
            </a:r>
            <a:r>
              <a:rPr lang="en-US" sz="2000" dirty="0">
                <a:latin typeface="Open Sans"/>
                <a:ea typeface="Open Sans"/>
                <a:cs typeface="Open Sans"/>
                <a:hlinkClick r:id="rId2"/>
              </a:rPr>
              <a:t>jlinn@results.org</a:t>
            </a:r>
            <a:r>
              <a:rPr lang="en-US" sz="2000" dirty="0">
                <a:latin typeface="Open Sans"/>
                <a:ea typeface="Open Sans"/>
                <a:cs typeface="Open Sans"/>
              </a:rPr>
              <a:t> for information.</a:t>
            </a:r>
          </a:p>
          <a:p>
            <a:pPr marL="0" marR="0" lvl="0" indent="0" algn="ctr" defTabSz="457200" rtl="0" eaLnBrk="1" fontAlgn="auto" latinLnBrk="0" hangingPunct="1">
              <a:lnSpc>
                <a:spcPct val="113999"/>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Open Sans"/>
                <a:ea typeface="Open Sans"/>
                <a:cs typeface="Open Sans"/>
              </a:rPr>
              <a:t>Action Network Managers</a:t>
            </a:r>
          </a:p>
          <a:p>
            <a:pPr marL="0" marR="0" lvl="0" indent="0" algn="ctr" defTabSz="457200" rtl="0" eaLnBrk="1" fontAlgn="auto" latinLnBrk="0" hangingPunct="1">
              <a:lnSpc>
                <a:spcPct val="113999"/>
              </a:lnSpc>
              <a:spcBef>
                <a:spcPts val="0"/>
              </a:spcBef>
              <a:spcAft>
                <a:spcPts val="0"/>
              </a:spcAft>
              <a:buClrTx/>
              <a:buSzTx/>
              <a:buFont typeface="Arial"/>
              <a:buNone/>
              <a:tabLst/>
              <a:defRPr/>
            </a:pPr>
            <a:r>
              <a:rPr lang="en-US" sz="2000" dirty="0">
                <a:solidFill>
                  <a:prstClr val="black"/>
                </a:solidFill>
                <a:latin typeface="Open Sans"/>
                <a:ea typeface="Open Sans"/>
                <a:cs typeface="Open Sans"/>
              </a:rPr>
              <a:t>Wednesday</a:t>
            </a:r>
            <a:r>
              <a:rPr kumimoji="0" lang="en-US" sz="2000" i="0" u="none" strike="noStrike" kern="1200" cap="none" spc="0" normalizeH="0" baseline="0" noProof="0" dirty="0">
                <a:ln>
                  <a:noFill/>
                </a:ln>
                <a:solidFill>
                  <a:prstClr val="black"/>
                </a:solidFill>
                <a:effectLst/>
                <a:uLnTx/>
                <a:uFillTx/>
                <a:latin typeface="Open Sans"/>
                <a:ea typeface="Open Sans"/>
                <a:cs typeface="Open Sans"/>
              </a:rPr>
              <a:t>, October 16, 12:30 p.m. ET and 8:00 p.m. ET</a:t>
            </a: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ctr" defTabSz="457200" rtl="0" eaLnBrk="1" fontAlgn="auto" latinLnBrk="0" hangingPunct="1">
              <a:lnSpc>
                <a:spcPct val="113999"/>
              </a:lnSpc>
              <a:spcBef>
                <a:spcPts val="0"/>
              </a:spcBef>
              <a:spcAft>
                <a:spcPts val="0"/>
              </a:spcAft>
              <a:buClrTx/>
              <a:buSzTx/>
              <a:buFont typeface="Arial"/>
              <a:buNone/>
              <a:tabLst/>
              <a:defRPr/>
            </a:pPr>
            <a:r>
              <a:rPr kumimoji="0" lang="en-US" sz="2000" b="0" i="0" u="none" strike="noStrike" kern="1200" cap="none" spc="0" normalizeH="0" baseline="0" noProof="0" dirty="0">
                <a:ln>
                  <a:noFill/>
                </a:ln>
                <a:solidFill>
                  <a:srgbClr val="141827"/>
                </a:solidFill>
                <a:effectLst/>
                <a:uLnTx/>
                <a:uFillTx/>
                <a:latin typeface="Open Sans"/>
                <a:ea typeface="Open Sans"/>
                <a:cs typeface="Open Sans"/>
              </a:rPr>
              <a:t>Join via </a:t>
            </a:r>
            <a:r>
              <a:rPr kumimoji="0" lang="en-US" sz="2000" b="0" i="0" u="none" strike="noStrike" kern="1200" cap="none" spc="0" normalizeH="0" baseline="0" noProof="0" dirty="0">
                <a:ln>
                  <a:noFill/>
                </a:ln>
                <a:solidFill>
                  <a:srgbClr val="D50032"/>
                </a:solidFill>
                <a:effectLst/>
                <a:uLnTx/>
                <a:uFillTx/>
                <a:latin typeface="Open Sans"/>
                <a:ea typeface="Open Sans"/>
                <a:cs typeface="Open Sans"/>
                <a:hlinkClick r:id="rId3"/>
              </a:rPr>
              <a:t>https://results.zoom.us/j/95416781155</a:t>
            </a:r>
            <a:r>
              <a:rPr kumimoji="0" lang="en-US" sz="2000" b="0" i="0" u="none" strike="noStrike" kern="1200" cap="none" spc="0" normalizeH="0" baseline="0" noProof="0" dirty="0">
                <a:ln>
                  <a:noFill/>
                </a:ln>
                <a:solidFill>
                  <a:srgbClr val="141827"/>
                </a:solidFill>
                <a:effectLst/>
                <a:uLnTx/>
                <a:uFillTx/>
                <a:latin typeface="Open Sans"/>
                <a:ea typeface="Open Sans"/>
                <a:cs typeface="Open Sans"/>
              </a:rPr>
              <a:t> </a:t>
            </a:r>
            <a:endParaRPr kumimoji="0" lang="en-US" sz="2000"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endParaRPr>
          </a:p>
          <a:p>
            <a:pPr marL="0" marR="0" lvl="0" indent="0" algn="ctr" defTabSz="457200" rtl="0" eaLnBrk="1" fontAlgn="auto" latinLnBrk="0" hangingPunct="1">
              <a:lnSpc>
                <a:spcPct val="113999"/>
              </a:lnSpc>
              <a:spcBef>
                <a:spcPts val="0"/>
              </a:spcBef>
              <a:spcAft>
                <a:spcPts val="1200"/>
              </a:spcAft>
              <a:buClrTx/>
              <a:buSzTx/>
              <a:buFont typeface="Arial"/>
              <a:buNone/>
              <a:tabLst/>
              <a:defRPr/>
            </a:pPr>
            <a:r>
              <a:rPr kumimoji="0" lang="en-US" sz="2000" b="0" i="0" u="none" strike="noStrike" kern="1200" cap="none" spc="0" normalizeH="0" baseline="0" noProof="0" dirty="0">
                <a:ln>
                  <a:noFill/>
                </a:ln>
                <a:solidFill>
                  <a:srgbClr val="141827"/>
                </a:solidFill>
                <a:effectLst/>
                <a:uLnTx/>
                <a:uFillTx/>
                <a:latin typeface="Open Sans"/>
                <a:ea typeface="Open Sans"/>
                <a:cs typeface="Open Sans"/>
              </a:rPr>
              <a:t>or call (312) 626-6799, meeting ID 954 1678 1155).</a:t>
            </a:r>
            <a:endParaRPr lang="en-US" sz="2000" dirty="0">
              <a:latin typeface="Open Sans"/>
              <a:ea typeface="Open Sans"/>
              <a:cs typeface="Open Sans"/>
            </a:endParaRPr>
          </a:p>
          <a:p>
            <a:pPr marL="0" indent="0" algn="ctr">
              <a:lnSpc>
                <a:spcPct val="113999"/>
              </a:lnSpc>
              <a:spcBef>
                <a:spcPts val="0"/>
              </a:spcBef>
              <a:buNone/>
            </a:pPr>
            <a:r>
              <a:rPr lang="en-US" sz="2000" b="1" dirty="0">
                <a:latin typeface="Open Sans"/>
                <a:ea typeface="Open Sans"/>
                <a:cs typeface="Segoe UI"/>
              </a:rPr>
              <a:t>Global Poverty Free Agents</a:t>
            </a:r>
            <a:endParaRPr lang="en-US" sz="2000" dirty="0">
              <a:latin typeface="Open Sans"/>
              <a:ea typeface="Open Sans"/>
              <a:cs typeface="Segoe UI"/>
            </a:endParaRPr>
          </a:p>
          <a:p>
            <a:pPr marL="0" indent="0" algn="ctr">
              <a:lnSpc>
                <a:spcPct val="113999"/>
              </a:lnSpc>
              <a:spcBef>
                <a:spcPts val="0"/>
              </a:spcBef>
              <a:buNone/>
            </a:pPr>
            <a:r>
              <a:rPr lang="en-US" sz="2000" dirty="0">
                <a:latin typeface="Open Sans"/>
                <a:ea typeface="Open Sans"/>
                <a:cs typeface="Segoe UI"/>
              </a:rPr>
              <a:t>Monday, October 28, 7:00 p.m. ET</a:t>
            </a:r>
          </a:p>
          <a:p>
            <a:pPr marL="0" indent="0" algn="ctr">
              <a:lnSpc>
                <a:spcPct val="113999"/>
              </a:lnSpc>
              <a:spcBef>
                <a:spcPts val="0"/>
              </a:spcBef>
              <a:buNone/>
            </a:pPr>
            <a:r>
              <a:rPr lang="en-US" sz="2000" dirty="0">
                <a:latin typeface="Open Sans"/>
                <a:ea typeface="Open Sans"/>
                <a:cs typeface="Segoe UI"/>
              </a:rPr>
              <a:t>Contact Lisa Marchal at </a:t>
            </a:r>
            <a:r>
              <a:rPr lang="en-US" sz="2000" dirty="0">
                <a:latin typeface="Open Sans"/>
                <a:ea typeface="Open Sans"/>
                <a:cs typeface="Segoe UI"/>
                <a:hlinkClick r:id="rId4"/>
              </a:rPr>
              <a:t>lmarchal@results.org</a:t>
            </a:r>
            <a:r>
              <a:rPr lang="en-US" sz="2000" dirty="0">
                <a:latin typeface="Open Sans"/>
                <a:ea typeface="Open Sans"/>
                <a:cs typeface="Segoe UI"/>
              </a:rPr>
              <a:t> for information.</a:t>
            </a:r>
            <a:endParaRPr lang="en-US" sz="2000" dirty="0">
              <a:latin typeface="Open Sans"/>
            </a:endParaRPr>
          </a:p>
          <a:p>
            <a:pPr marL="0" indent="0" algn="ctr">
              <a:lnSpc>
                <a:spcPct val="113999"/>
              </a:lnSpc>
              <a:spcBef>
                <a:spcPts val="0"/>
              </a:spcBef>
              <a:buNone/>
            </a:pPr>
            <a:endParaRPr lang="en-US" sz="1900" dirty="0">
              <a:latin typeface="Open Sans"/>
              <a:ea typeface="Open Sans"/>
              <a:cs typeface="Open Sans"/>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38</a:t>
            </a:fld>
            <a:endParaRPr lang="en-US" dirty="0"/>
          </a:p>
        </p:txBody>
      </p:sp>
    </p:spTree>
    <p:extLst>
      <p:ext uri="{BB962C8B-B14F-4D97-AF65-F5344CB8AC3E}">
        <p14:creationId xmlns:p14="http://schemas.microsoft.com/office/powerpoint/2010/main" val="2998749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FE5B-F5EB-BD57-3FD8-6C6AE54F5DA3}"/>
              </a:ext>
            </a:extLst>
          </p:cNvPr>
          <p:cNvSpPr>
            <a:spLocks noGrp="1"/>
          </p:cNvSpPr>
          <p:nvPr>
            <p:ph type="title"/>
          </p:nvPr>
        </p:nvSpPr>
        <p:spPr>
          <a:xfrm>
            <a:off x="637200" y="169979"/>
            <a:ext cx="7401491" cy="857250"/>
          </a:xfrm>
        </p:spPr>
        <p:txBody>
          <a:bodyPr/>
          <a:lstStyle/>
          <a:p>
            <a:r>
              <a:rPr lang="en-US" dirty="0">
                <a:solidFill>
                  <a:srgbClr val="D50032"/>
                </a:solidFill>
                <a:latin typeface="Open Sans"/>
                <a:ea typeface="Open Sans"/>
                <a:cs typeface="Open Sans"/>
              </a:rPr>
              <a:t>New Advocate Orientations</a:t>
            </a:r>
            <a:endParaRPr lang="en-US" dirty="0">
              <a:solidFill>
                <a:srgbClr val="D50032"/>
              </a:solidFill>
            </a:endParaRPr>
          </a:p>
        </p:txBody>
      </p:sp>
      <p:sp>
        <p:nvSpPr>
          <p:cNvPr id="3" name="Content Placeholder 2">
            <a:extLst>
              <a:ext uri="{FF2B5EF4-FFF2-40B4-BE49-F238E27FC236}">
                <a16:creationId xmlns:a16="http://schemas.microsoft.com/office/drawing/2014/main" id="{70A7762D-8BA4-9F09-2668-99286A2D67AA}"/>
              </a:ext>
            </a:extLst>
          </p:cNvPr>
          <p:cNvSpPr>
            <a:spLocks noGrp="1"/>
          </p:cNvSpPr>
          <p:nvPr>
            <p:ph idx="1"/>
          </p:nvPr>
        </p:nvSpPr>
        <p:spPr/>
        <p:txBody>
          <a:bodyPr vert="horz" lIns="91440" tIns="45720" rIns="91440" bIns="45720" rtlCol="0" anchor="t">
            <a:normAutofit/>
          </a:bodyPr>
          <a:lstStyle/>
          <a:p>
            <a:pPr marL="0" indent="0" algn="ctr">
              <a:lnSpc>
                <a:spcPct val="113999"/>
              </a:lnSpc>
              <a:spcBef>
                <a:spcPts val="0"/>
              </a:spcBef>
              <a:spcAft>
                <a:spcPts val="1200"/>
              </a:spcAft>
              <a:buNone/>
            </a:pPr>
            <a:r>
              <a:rPr lang="en-US" sz="2100" dirty="0">
                <a:latin typeface="Open Sans"/>
                <a:cs typeface="Segoe UI"/>
              </a:rPr>
              <a:t>Learn more about RESULTS, our work, and how you can join the movement to end poverty.</a:t>
            </a:r>
            <a:endParaRPr lang="en-US" sz="2100" b="1" dirty="0">
              <a:latin typeface="Open Sans"/>
              <a:cs typeface="Segoe UI"/>
            </a:endParaRPr>
          </a:p>
          <a:p>
            <a:pPr marL="0" indent="0" algn="ctr">
              <a:lnSpc>
                <a:spcPct val="113999"/>
              </a:lnSpc>
              <a:spcBef>
                <a:spcPts val="0"/>
              </a:spcBef>
              <a:spcAft>
                <a:spcPts val="1200"/>
              </a:spcAft>
              <a:buNone/>
            </a:pPr>
            <a:r>
              <a:rPr lang="en-US" sz="2400" b="1" dirty="0">
                <a:latin typeface="Open Sans"/>
                <a:ea typeface="Open Sans"/>
                <a:cs typeface="Segoe UI"/>
              </a:rPr>
              <a:t>Thursday, October 17, 1:00 p.m. ET</a:t>
            </a:r>
          </a:p>
          <a:p>
            <a:pPr marL="0" indent="0" algn="ctr">
              <a:lnSpc>
                <a:spcPct val="113999"/>
              </a:lnSpc>
              <a:spcBef>
                <a:spcPts val="0"/>
              </a:spcBef>
              <a:spcAft>
                <a:spcPts val="1200"/>
              </a:spcAft>
              <a:buNone/>
            </a:pPr>
            <a:r>
              <a:rPr lang="en-US" sz="2400" b="1" dirty="0">
                <a:latin typeface="Open Sans"/>
                <a:ea typeface="Open Sans"/>
                <a:cs typeface="Segoe UI"/>
              </a:rPr>
              <a:t>Tuesday, October 29, 8:30 p.m. ET</a:t>
            </a:r>
          </a:p>
          <a:p>
            <a:pPr marL="0" indent="0" algn="ctr">
              <a:lnSpc>
                <a:spcPct val="113999"/>
              </a:lnSpc>
              <a:spcBef>
                <a:spcPts val="0"/>
              </a:spcBef>
              <a:spcAft>
                <a:spcPts val="1200"/>
              </a:spcAft>
              <a:buNone/>
            </a:pPr>
            <a:r>
              <a:rPr lang="en-US" sz="2400" dirty="0">
                <a:latin typeface="Open Sans"/>
                <a:ea typeface="Open Sans"/>
                <a:cs typeface="Segoe UI"/>
                <a:hlinkClick r:id="rId2"/>
              </a:rPr>
              <a:t>Registration is open!</a:t>
            </a:r>
            <a:endParaRPr lang="en-US" sz="2400" dirty="0">
              <a:latin typeface="Open Sans"/>
              <a:ea typeface="Open Sans"/>
              <a:cs typeface="Segoe UI"/>
            </a:endParaRPr>
          </a:p>
          <a:p>
            <a:pPr marL="0" indent="0">
              <a:buNone/>
            </a:pPr>
            <a:endParaRPr lang="en-US" dirty="0">
              <a:latin typeface="Open Sans"/>
              <a:ea typeface="Open Sans"/>
              <a:cs typeface="Open Sans"/>
            </a:endParaRPr>
          </a:p>
          <a:p>
            <a:pPr marL="0" indent="0">
              <a:buNone/>
            </a:pPr>
            <a:endParaRPr lang="en-US" dirty="0">
              <a:latin typeface="Open Sans"/>
              <a:ea typeface="Open Sans"/>
              <a:cs typeface="Open Sans"/>
            </a:endParaRPr>
          </a:p>
        </p:txBody>
      </p:sp>
      <p:sp>
        <p:nvSpPr>
          <p:cNvPr id="4" name="Slide Number Placeholder 3">
            <a:extLst>
              <a:ext uri="{FF2B5EF4-FFF2-40B4-BE49-F238E27FC236}">
                <a16:creationId xmlns:a16="http://schemas.microsoft.com/office/drawing/2014/main" id="{D407CEC8-506C-A41F-8F43-68253F503827}"/>
              </a:ext>
            </a:extLst>
          </p:cNvPr>
          <p:cNvSpPr>
            <a:spLocks noGrp="1"/>
          </p:cNvSpPr>
          <p:nvPr>
            <p:ph type="sldNum" sz="quarter" idx="12"/>
          </p:nvPr>
        </p:nvSpPr>
        <p:spPr/>
        <p:txBody>
          <a:bodyPr/>
          <a:lstStyle/>
          <a:p>
            <a:fld id="{307E6868-079E-1649-B8D1-459B42CE4DE3}" type="slidenum">
              <a:rPr lang="en-US" smtClean="0"/>
              <a:pPr/>
              <a:t>39</a:t>
            </a:fld>
            <a:endParaRPr lang="en-US"/>
          </a:p>
        </p:txBody>
      </p:sp>
    </p:spTree>
    <p:extLst>
      <p:ext uri="{BB962C8B-B14F-4D97-AF65-F5344CB8AC3E}">
        <p14:creationId xmlns:p14="http://schemas.microsoft.com/office/powerpoint/2010/main" val="322283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2393"/>
            <a:ext cx="7401491" cy="857250"/>
          </a:xfrm>
        </p:spPr>
        <p:txBody>
          <a:bodyPr anchor="ctr">
            <a:noAutofit/>
          </a:bodyPr>
          <a:lstStyle/>
          <a:p>
            <a:r>
              <a:rPr lang="en-US" sz="3200">
                <a:solidFill>
                  <a:srgbClr val="D50032"/>
                </a:solidFill>
                <a:latin typeface="Open Sans"/>
                <a:ea typeface="Open Sans"/>
                <a:cs typeface="Open Sans"/>
              </a:rPr>
              <a:t>Guest Speaker</a:t>
            </a:r>
            <a:endParaRPr lang="en-US" sz="3200">
              <a:solidFill>
                <a:srgbClr val="D50032"/>
              </a:solidFill>
            </a:endParaRP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a:t>
            </a:fld>
            <a:endParaRPr lang="en-US"/>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1" y="3669886"/>
            <a:ext cx="9143999" cy="48548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lgn="ctr">
              <a:lnSpc>
                <a:spcPct val="114000"/>
              </a:lnSpc>
              <a:spcBef>
                <a:spcPts val="0"/>
              </a:spcBef>
              <a:spcAft>
                <a:spcPts val="600"/>
              </a:spcAft>
              <a:buNone/>
            </a:pPr>
            <a:r>
              <a:rPr lang="en-US" sz="2400" b="1">
                <a:latin typeface="Open Sans"/>
                <a:ea typeface="Open Sans"/>
                <a:cs typeface="Open Sans"/>
              </a:rPr>
              <a:t>Grecia Lima</a:t>
            </a:r>
            <a:br>
              <a:rPr lang="en-US" sz="2400" b="1">
                <a:latin typeface="Open Sans"/>
                <a:ea typeface="Open Sans"/>
                <a:cs typeface="Open Sans"/>
              </a:rPr>
            </a:br>
            <a:r>
              <a:rPr lang="en-US" sz="2400">
                <a:latin typeface="Open Sans"/>
                <a:ea typeface="Open Sans"/>
                <a:cs typeface="Open Sans"/>
              </a:rPr>
              <a:t>National Political Director</a:t>
            </a:r>
          </a:p>
          <a:p>
            <a:pPr marL="115570" indent="0" algn="ctr">
              <a:lnSpc>
                <a:spcPct val="114000"/>
              </a:lnSpc>
              <a:spcBef>
                <a:spcPts val="0"/>
              </a:spcBef>
              <a:spcAft>
                <a:spcPts val="600"/>
              </a:spcAft>
              <a:buNone/>
            </a:pPr>
            <a:r>
              <a:rPr lang="en-US" sz="2400">
                <a:latin typeface="Open Sans"/>
                <a:ea typeface="Open Sans"/>
                <a:cs typeface="Open Sans"/>
              </a:rPr>
              <a:t>Community Change Action</a:t>
            </a:r>
            <a:endParaRPr lang="en-US" sz="2400"/>
          </a:p>
        </p:txBody>
      </p:sp>
      <p:pic>
        <p:nvPicPr>
          <p:cNvPr id="2" name="Picture 1">
            <a:extLst>
              <a:ext uri="{FF2B5EF4-FFF2-40B4-BE49-F238E27FC236}">
                <a16:creationId xmlns:a16="http://schemas.microsoft.com/office/drawing/2014/main" id="{BF6662C9-AADB-6770-C3FF-F99EC1A17BA2}"/>
              </a:ext>
            </a:extLst>
          </p:cNvPr>
          <p:cNvPicPr>
            <a:picLocks noChangeAspect="1"/>
          </p:cNvPicPr>
          <p:nvPr/>
        </p:nvPicPr>
        <p:blipFill>
          <a:blip r:embed="rId2"/>
          <a:stretch>
            <a:fillRect/>
          </a:stretch>
        </p:blipFill>
        <p:spPr>
          <a:xfrm>
            <a:off x="3352086" y="1073697"/>
            <a:ext cx="2439825" cy="2482134"/>
          </a:xfrm>
          <a:prstGeom prst="rect">
            <a:avLst/>
          </a:prstGeom>
        </p:spPr>
      </p:pic>
    </p:spTree>
    <p:extLst>
      <p:ext uri="{BB962C8B-B14F-4D97-AF65-F5344CB8AC3E}">
        <p14:creationId xmlns:p14="http://schemas.microsoft.com/office/powerpoint/2010/main" val="4243380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FE5B-F5EB-BD57-3FD8-6C6AE54F5DA3}"/>
              </a:ext>
            </a:extLst>
          </p:cNvPr>
          <p:cNvSpPr>
            <a:spLocks noGrp="1"/>
          </p:cNvSpPr>
          <p:nvPr>
            <p:ph type="title"/>
          </p:nvPr>
        </p:nvSpPr>
        <p:spPr>
          <a:xfrm>
            <a:off x="871254" y="285179"/>
            <a:ext cx="7401491" cy="857250"/>
          </a:xfrm>
        </p:spPr>
        <p:txBody>
          <a:bodyPr>
            <a:normAutofit fontScale="90000"/>
          </a:bodyPr>
          <a:lstStyle/>
          <a:p>
            <a:r>
              <a:rPr lang="en-US" dirty="0">
                <a:solidFill>
                  <a:srgbClr val="D50032"/>
                </a:solidFill>
                <a:latin typeface="Open Sans"/>
                <a:ea typeface="Open Sans"/>
                <a:cs typeface="Open Sans"/>
              </a:rPr>
              <a:t>New Advocate Mentor </a:t>
            </a:r>
            <a:br>
              <a:rPr lang="en-US" dirty="0">
                <a:solidFill>
                  <a:srgbClr val="D50032"/>
                </a:solidFill>
                <a:latin typeface="Open Sans"/>
                <a:ea typeface="Open Sans"/>
                <a:cs typeface="Open Sans"/>
              </a:rPr>
            </a:br>
            <a:r>
              <a:rPr lang="en-US" dirty="0">
                <a:solidFill>
                  <a:srgbClr val="D50032"/>
                </a:solidFill>
                <a:latin typeface="Open Sans"/>
                <a:ea typeface="Open Sans"/>
                <a:cs typeface="Open Sans"/>
              </a:rPr>
              <a:t>Community Call</a:t>
            </a:r>
            <a:endParaRPr lang="en-US" dirty="0">
              <a:solidFill>
                <a:srgbClr val="D50032"/>
              </a:solidFill>
            </a:endParaRPr>
          </a:p>
        </p:txBody>
      </p:sp>
      <p:sp>
        <p:nvSpPr>
          <p:cNvPr id="3" name="Content Placeholder 2">
            <a:extLst>
              <a:ext uri="{FF2B5EF4-FFF2-40B4-BE49-F238E27FC236}">
                <a16:creationId xmlns:a16="http://schemas.microsoft.com/office/drawing/2014/main" id="{70A7762D-8BA4-9F09-2668-99286A2D67AA}"/>
              </a:ext>
            </a:extLst>
          </p:cNvPr>
          <p:cNvSpPr>
            <a:spLocks noGrp="1"/>
          </p:cNvSpPr>
          <p:nvPr>
            <p:ph idx="1"/>
          </p:nvPr>
        </p:nvSpPr>
        <p:spPr/>
        <p:txBody>
          <a:bodyPr vert="horz" lIns="91440" tIns="45720" rIns="91440" bIns="45720" rtlCol="0" anchor="t">
            <a:normAutofit/>
          </a:bodyPr>
          <a:lstStyle/>
          <a:p>
            <a:pPr marL="0" indent="0" algn="ctr">
              <a:lnSpc>
                <a:spcPct val="134000"/>
              </a:lnSpc>
              <a:spcBef>
                <a:spcPts val="0"/>
              </a:spcBef>
              <a:spcAft>
                <a:spcPts val="1200"/>
              </a:spcAft>
              <a:buNone/>
            </a:pPr>
            <a:r>
              <a:rPr lang="en-US" sz="2600" dirty="0">
                <a:latin typeface="Open Sans"/>
                <a:ea typeface="Open Sans"/>
                <a:cs typeface="Segoe UI"/>
              </a:rPr>
              <a:t>Are you interested in helping support new volunteers in your group? Learn more about being a New Advocate Mentor!</a:t>
            </a:r>
          </a:p>
          <a:p>
            <a:pPr marL="0" indent="0" algn="ctr">
              <a:lnSpc>
                <a:spcPct val="113999"/>
              </a:lnSpc>
              <a:spcBef>
                <a:spcPts val="0"/>
              </a:spcBef>
              <a:spcAft>
                <a:spcPts val="1200"/>
              </a:spcAft>
              <a:buNone/>
            </a:pPr>
            <a:r>
              <a:rPr lang="en-US" sz="2600" b="1" dirty="0">
                <a:latin typeface="Open Sans"/>
                <a:ea typeface="Open Sans"/>
                <a:cs typeface="Segoe UI"/>
              </a:rPr>
              <a:t>Wednesday, October 30, 8:00 p.m. ET</a:t>
            </a:r>
          </a:p>
          <a:p>
            <a:pPr marL="0" indent="0" algn="ctr">
              <a:lnSpc>
                <a:spcPct val="113999"/>
              </a:lnSpc>
              <a:spcBef>
                <a:spcPts val="0"/>
              </a:spcBef>
              <a:spcAft>
                <a:spcPts val="1200"/>
              </a:spcAft>
              <a:buNone/>
            </a:pPr>
            <a:r>
              <a:rPr lang="en-US" sz="2600" dirty="0">
                <a:latin typeface="Open Sans"/>
                <a:ea typeface="Open Sans"/>
                <a:cs typeface="Segoe UI"/>
                <a:hlinkClick r:id="rId2"/>
              </a:rPr>
              <a:t>Register today!</a:t>
            </a:r>
            <a:endParaRPr lang="en-US" sz="2600" dirty="0">
              <a:latin typeface="Open Sans"/>
              <a:ea typeface="Open Sans"/>
              <a:cs typeface="Segoe UI"/>
            </a:endParaRPr>
          </a:p>
          <a:p>
            <a:pPr marL="0" indent="0">
              <a:buNone/>
            </a:pPr>
            <a:endParaRPr lang="en-US" dirty="0">
              <a:latin typeface="Open Sans"/>
              <a:ea typeface="Open Sans"/>
              <a:cs typeface="Open Sans"/>
            </a:endParaRPr>
          </a:p>
          <a:p>
            <a:pPr marL="0" indent="0">
              <a:buNone/>
            </a:pPr>
            <a:endParaRPr lang="en-US" dirty="0">
              <a:latin typeface="Open Sans"/>
              <a:ea typeface="Open Sans"/>
              <a:cs typeface="Open Sans"/>
            </a:endParaRPr>
          </a:p>
        </p:txBody>
      </p:sp>
      <p:sp>
        <p:nvSpPr>
          <p:cNvPr id="4" name="Slide Number Placeholder 3">
            <a:extLst>
              <a:ext uri="{FF2B5EF4-FFF2-40B4-BE49-F238E27FC236}">
                <a16:creationId xmlns:a16="http://schemas.microsoft.com/office/drawing/2014/main" id="{D407CEC8-506C-A41F-8F43-68253F503827}"/>
              </a:ext>
            </a:extLst>
          </p:cNvPr>
          <p:cNvSpPr>
            <a:spLocks noGrp="1"/>
          </p:cNvSpPr>
          <p:nvPr>
            <p:ph type="sldNum" sz="quarter" idx="12"/>
          </p:nvPr>
        </p:nvSpPr>
        <p:spPr/>
        <p:txBody>
          <a:bodyPr/>
          <a:lstStyle/>
          <a:p>
            <a:fld id="{307E6868-079E-1649-B8D1-459B42CE4DE3}" type="slidenum">
              <a:rPr lang="en-US" smtClean="0"/>
              <a:pPr/>
              <a:t>40</a:t>
            </a:fld>
            <a:endParaRPr lang="en-US"/>
          </a:p>
        </p:txBody>
      </p:sp>
    </p:spTree>
    <p:extLst>
      <p:ext uri="{BB962C8B-B14F-4D97-AF65-F5344CB8AC3E}">
        <p14:creationId xmlns:p14="http://schemas.microsoft.com/office/powerpoint/2010/main" val="781603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41</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stretch>
            <a:fillRect/>
          </a:stretch>
        </p:blipFill>
        <p:spPr>
          <a:xfrm>
            <a:off x="1909768"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554808" y="4582597"/>
            <a:ext cx="4700521"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rId2"/>
              </a:rPr>
              <a:t>results.org/volunteers/national-webinars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42</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1010652" y="125830"/>
            <a:ext cx="7122695" cy="772584"/>
          </a:xfrm>
        </p:spPr>
        <p:txBody>
          <a:bodyPr>
            <a:noAutofit/>
          </a:bodyPr>
          <a:lstStyle/>
          <a:p>
            <a:pPr>
              <a:lnSpc>
                <a:spcPct val="114000"/>
              </a:lnSpc>
              <a:spcAft>
                <a:spcPts val="600"/>
              </a:spcAft>
            </a:pPr>
            <a:r>
              <a:rPr lang="en-US" sz="2800" b="0" dirty="0">
                <a:solidFill>
                  <a:schemeClr val="tx1"/>
                </a:solidFill>
                <a:latin typeface="Open Sans"/>
                <a:ea typeface="Open Sans"/>
                <a:cs typeface="Open Sans"/>
              </a:rPr>
              <a:t>Join us for the</a:t>
            </a:r>
            <a:br>
              <a:rPr lang="en-US" sz="2800" dirty="0">
                <a:latin typeface="Open Sans"/>
                <a:ea typeface="Open Sans"/>
                <a:cs typeface="Open Sans"/>
              </a:rPr>
            </a:br>
            <a:r>
              <a:rPr lang="en-US" sz="2800" dirty="0">
                <a:solidFill>
                  <a:schemeClr val="tx2"/>
                </a:solidFill>
                <a:latin typeface="Open Sans"/>
                <a:ea typeface="Open Sans"/>
                <a:cs typeface="Open Sans"/>
              </a:rPr>
              <a:t>November National Webinar</a:t>
            </a:r>
            <a:endParaRPr lang="en-US" sz="2400" b="0" dirty="0">
              <a:solidFill>
                <a:schemeClr val="tx1"/>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43</a:t>
            </a:fld>
            <a:endParaRPr lang="en-US"/>
          </a:p>
        </p:txBody>
      </p:sp>
      <p:sp>
        <p:nvSpPr>
          <p:cNvPr id="5" name="TextBox 4">
            <a:extLst>
              <a:ext uri="{FF2B5EF4-FFF2-40B4-BE49-F238E27FC236}">
                <a16:creationId xmlns:a16="http://schemas.microsoft.com/office/drawing/2014/main" id="{BD7FB0D6-995A-493D-BE56-D6F469B24AE3}"/>
              </a:ext>
            </a:extLst>
          </p:cNvPr>
          <p:cNvSpPr txBox="1"/>
          <p:nvPr/>
        </p:nvSpPr>
        <p:spPr>
          <a:xfrm>
            <a:off x="787834" y="4052627"/>
            <a:ext cx="7568317" cy="908582"/>
          </a:xfrm>
          <a:prstGeom prst="rect">
            <a:avLst/>
          </a:prstGeom>
          <a:noFill/>
        </p:spPr>
        <p:txBody>
          <a:bodyPr wrap="square" lIns="91440" tIns="45720" rIns="91440" bIns="45720" anchor="t">
            <a:spAutoFit/>
          </a:bodyPr>
          <a:lstStyle/>
          <a:p>
            <a:pPr algn="ctr">
              <a:lnSpc>
                <a:spcPct val="114000"/>
              </a:lnSpc>
            </a:pPr>
            <a:r>
              <a:rPr lang="en-US" sz="2400" b="1" dirty="0">
                <a:latin typeface="Open Sans"/>
                <a:ea typeface="Open Sans"/>
                <a:cs typeface="Open Sans"/>
              </a:rPr>
              <a:t>November 2 at 1:00 p.m. ET </a:t>
            </a:r>
            <a:br>
              <a:rPr lang="en-US" sz="2400" b="1" dirty="0">
                <a:latin typeface="Open Sans" panose="020B0606030504020204" pitchFamily="34" charset="0"/>
                <a:ea typeface="Open Sans" panose="020B0606030504020204" pitchFamily="34" charset="0"/>
                <a:cs typeface="Open Sans" panose="020B0606030504020204" pitchFamily="34" charset="0"/>
              </a:rPr>
            </a:br>
            <a:r>
              <a:rPr lang="en-US" sz="2400" b="0" dirty="0">
                <a:latin typeface="Open Sans"/>
                <a:ea typeface="Open Sans"/>
                <a:cs typeface="Open Sans"/>
              </a:rPr>
              <a:t>Register at: </a:t>
            </a:r>
            <a:r>
              <a:rPr lang="en-US" sz="2400" b="0" dirty="0">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tinyurl.com/RESULTS2024</a:t>
            </a:r>
            <a:r>
              <a:rPr lang="en-US" sz="2400" b="0" dirty="0">
                <a:solidFill>
                  <a:schemeClr val="tx2"/>
                </a:solidFill>
                <a:latin typeface="Open Sans"/>
                <a:ea typeface="Open Sans"/>
                <a:cs typeface="Open Sans"/>
              </a:rPr>
              <a:t> </a:t>
            </a:r>
            <a:endParaRPr lang="en-US" sz="2400" dirty="0">
              <a:solidFill>
                <a:schemeClr val="tx2"/>
              </a:solidFill>
              <a:latin typeface="Open Sans"/>
              <a:ea typeface="Open Sans"/>
              <a:cs typeface="Open Sans"/>
            </a:endParaRPr>
          </a:p>
        </p:txBody>
      </p:sp>
      <p:pic>
        <p:nvPicPr>
          <p:cNvPr id="8" name="Picture 7">
            <a:extLst>
              <a:ext uri="{FF2B5EF4-FFF2-40B4-BE49-F238E27FC236}">
                <a16:creationId xmlns:a16="http://schemas.microsoft.com/office/drawing/2014/main" id="{D2D278B6-5157-64EF-65A9-939C96941B3F}"/>
              </a:ext>
            </a:extLst>
          </p:cNvPr>
          <p:cNvPicPr>
            <a:picLocks noChangeAspect="1"/>
          </p:cNvPicPr>
          <p:nvPr/>
        </p:nvPicPr>
        <p:blipFill>
          <a:blip r:embed="rId4"/>
          <a:stretch>
            <a:fillRect/>
          </a:stretch>
        </p:blipFill>
        <p:spPr>
          <a:xfrm>
            <a:off x="5027246" y="1679618"/>
            <a:ext cx="1401566" cy="2184600"/>
          </a:xfrm>
          <a:prstGeom prst="rect">
            <a:avLst/>
          </a:prstGeom>
        </p:spPr>
      </p:pic>
      <p:sp>
        <p:nvSpPr>
          <p:cNvPr id="9" name="TextBox 8">
            <a:extLst>
              <a:ext uri="{FF2B5EF4-FFF2-40B4-BE49-F238E27FC236}">
                <a16:creationId xmlns:a16="http://schemas.microsoft.com/office/drawing/2014/main" id="{2AC21F02-9967-C717-FDB0-AD3F0848A767}"/>
              </a:ext>
            </a:extLst>
          </p:cNvPr>
          <p:cNvSpPr txBox="1"/>
          <p:nvPr/>
        </p:nvSpPr>
        <p:spPr>
          <a:xfrm>
            <a:off x="6428812" y="2694667"/>
            <a:ext cx="2133600" cy="1169551"/>
          </a:xfrm>
          <a:prstGeom prst="rect">
            <a:avLst/>
          </a:prstGeom>
          <a:noFill/>
        </p:spPr>
        <p:txBody>
          <a:bodyPr wrap="square" rtlCol="0">
            <a:spAutoFit/>
          </a:bodyPr>
          <a:lstStyle/>
          <a:p>
            <a:r>
              <a:rPr lang="pt-BR" sz="1400" b="1"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Kul Gautam</a:t>
            </a:r>
            <a:br>
              <a:rPr lang="pt-BR" sz="1400" dirty="0">
                <a:latin typeface="Open Sans" panose="020B0606030504020204" pitchFamily="34" charset="0"/>
                <a:ea typeface="Open Sans" panose="020B0606030504020204" pitchFamily="34" charset="0"/>
                <a:cs typeface="Open Sans" panose="020B0606030504020204" pitchFamily="34" charset="0"/>
              </a:rPr>
            </a:br>
            <a:r>
              <a:rPr lang="pt-BR" sz="1400" b="0"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Former Deputy Executive Director of UNICEF and Chair of the RESULTS Board</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7A075CF-27B3-6E64-91EC-12B2713D94E9}"/>
              </a:ext>
            </a:extLst>
          </p:cNvPr>
          <p:cNvSpPr txBox="1"/>
          <p:nvPr/>
        </p:nvSpPr>
        <p:spPr>
          <a:xfrm>
            <a:off x="2941899" y="1123748"/>
            <a:ext cx="3260185" cy="461665"/>
          </a:xfrm>
          <a:prstGeom prst="rect">
            <a:avLst/>
          </a:prstGeom>
          <a:noFill/>
        </p:spPr>
        <p:txBody>
          <a:bodyPr wrap="square" rtlCol="0">
            <a:spAutoFit/>
          </a:bodyPr>
          <a:lstStyle/>
          <a:p>
            <a:r>
              <a:rPr lang="en-US" sz="2400" b="0" i="1" dirty="0">
                <a:solidFill>
                  <a:schemeClr val="tx1"/>
                </a:solidFill>
                <a:latin typeface="Open Sans"/>
                <a:ea typeface="Open Sans"/>
                <a:cs typeface="Open Sans"/>
              </a:rPr>
              <a:t>A conversation with…</a:t>
            </a:r>
            <a:endParaRPr lang="en-US" sz="2400" i="1" dirty="0"/>
          </a:p>
        </p:txBody>
      </p:sp>
      <p:sp>
        <p:nvSpPr>
          <p:cNvPr id="12" name="TextBox 11">
            <a:extLst>
              <a:ext uri="{FF2B5EF4-FFF2-40B4-BE49-F238E27FC236}">
                <a16:creationId xmlns:a16="http://schemas.microsoft.com/office/drawing/2014/main" id="{01CB20E7-011C-F8FD-E6A0-7D7385D02645}"/>
              </a:ext>
            </a:extLst>
          </p:cNvPr>
          <p:cNvSpPr txBox="1"/>
          <p:nvPr/>
        </p:nvSpPr>
        <p:spPr>
          <a:xfrm>
            <a:off x="1010652" y="3161486"/>
            <a:ext cx="1717075" cy="738664"/>
          </a:xfrm>
          <a:prstGeom prst="rect">
            <a:avLst/>
          </a:prstGeom>
          <a:noFill/>
        </p:spPr>
        <p:txBody>
          <a:bodyPr wrap="square" rtlCol="0">
            <a:spAutoFit/>
          </a:bodyPr>
          <a:lstStyle/>
          <a:p>
            <a:pPr algn="r"/>
            <a:r>
              <a:rPr lang="pt-BR" sz="1400" b="1"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Joanne Carter</a:t>
            </a:r>
            <a:br>
              <a:rPr lang="pt-BR" sz="1400" dirty="0">
                <a:latin typeface="Open Sans" panose="020B0606030504020204" pitchFamily="34" charset="0"/>
                <a:ea typeface="Open Sans" panose="020B0606030504020204" pitchFamily="34" charset="0"/>
                <a:cs typeface="Open Sans" panose="020B0606030504020204" pitchFamily="34" charset="0"/>
              </a:rPr>
            </a:br>
            <a:r>
              <a:rPr lang="pt-BR" sz="1400" b="0"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Executive Director of RESULTS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EA7D7E66-8356-86DF-46FC-00CBAF3F716B}"/>
              </a:ext>
            </a:extLst>
          </p:cNvPr>
          <p:cNvPicPr>
            <a:picLocks noChangeAspect="1"/>
          </p:cNvPicPr>
          <p:nvPr/>
        </p:nvPicPr>
        <p:blipFill>
          <a:blip r:embed="rId5"/>
          <a:stretch>
            <a:fillRect/>
          </a:stretch>
        </p:blipFill>
        <p:spPr>
          <a:xfrm>
            <a:off x="2727727" y="1698133"/>
            <a:ext cx="1389028" cy="2202017"/>
          </a:xfrm>
          <a:prstGeom prst="rect">
            <a:avLst/>
          </a:prstGeom>
        </p:spPr>
      </p:pic>
    </p:spTree>
    <p:extLst>
      <p:ext uri="{BB962C8B-B14F-4D97-AF65-F5344CB8AC3E}">
        <p14:creationId xmlns:p14="http://schemas.microsoft.com/office/powerpoint/2010/main" val="3854483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1010652" y="125830"/>
            <a:ext cx="7122695" cy="772584"/>
          </a:xfrm>
        </p:spPr>
        <p:txBody>
          <a:bodyPr>
            <a:noAutofit/>
          </a:bodyPr>
          <a:lstStyle/>
          <a:p>
            <a:pPr>
              <a:lnSpc>
                <a:spcPct val="114000"/>
              </a:lnSpc>
              <a:spcAft>
                <a:spcPts val="600"/>
              </a:spcAft>
            </a:pPr>
            <a:r>
              <a:rPr lang="en-US" sz="2800" dirty="0">
                <a:solidFill>
                  <a:schemeClr val="tx2"/>
                </a:solidFill>
                <a:latin typeface="Open Sans"/>
                <a:ea typeface="Open Sans"/>
                <a:cs typeface="Open Sans"/>
              </a:rPr>
              <a:t>Are you registered to vote?</a:t>
            </a:r>
            <a:endParaRPr lang="en-US" sz="2400" b="0" dirty="0">
              <a:solidFill>
                <a:schemeClr val="tx1"/>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44</a:t>
            </a:fld>
            <a:endParaRPr lang="en-US"/>
          </a:p>
        </p:txBody>
      </p:sp>
      <p:sp>
        <p:nvSpPr>
          <p:cNvPr id="10" name="TextBox 9">
            <a:extLst>
              <a:ext uri="{FF2B5EF4-FFF2-40B4-BE49-F238E27FC236}">
                <a16:creationId xmlns:a16="http://schemas.microsoft.com/office/drawing/2014/main" id="{27A075CF-27B3-6E64-91EC-12B2713D94E9}"/>
              </a:ext>
            </a:extLst>
          </p:cNvPr>
          <p:cNvSpPr txBox="1"/>
          <p:nvPr/>
        </p:nvSpPr>
        <p:spPr>
          <a:xfrm>
            <a:off x="305999" y="3078678"/>
            <a:ext cx="8647200" cy="1381725"/>
          </a:xfrm>
          <a:prstGeom prst="rect">
            <a:avLst/>
          </a:prstGeom>
          <a:noFill/>
        </p:spPr>
        <p:txBody>
          <a:bodyPr wrap="square" rtlCol="0">
            <a:spAutoFit/>
          </a:bodyPr>
          <a:lstStyle/>
          <a:p>
            <a:pPr algn="ctr">
              <a:lnSpc>
                <a:spcPct val="114000"/>
              </a:lnSpc>
              <a:spcAft>
                <a:spcPts val="1200"/>
              </a:spcAft>
            </a:pPr>
            <a:r>
              <a:rPr lang="en-US" sz="2200" dirty="0">
                <a:latin typeface="Open Sans"/>
                <a:ea typeface="Open Sans"/>
                <a:cs typeface="Open Sans"/>
              </a:rPr>
              <a:t>Voter registration deadlines are fast approaching. Visit </a:t>
            </a:r>
            <a:r>
              <a:rPr lang="en-US" sz="2200" dirty="0">
                <a:latin typeface="Open Sans"/>
                <a:ea typeface="Open Sans"/>
                <a:cs typeface="Open Sans"/>
                <a:hlinkClick r:id="rId3"/>
              </a:rPr>
              <a:t>www.vote.org</a:t>
            </a:r>
            <a:r>
              <a:rPr lang="en-US" sz="2200" dirty="0">
                <a:latin typeface="Open Sans"/>
                <a:ea typeface="Open Sans"/>
                <a:cs typeface="Open Sans"/>
              </a:rPr>
              <a:t> to register or confirm you’re already registered.</a:t>
            </a:r>
          </a:p>
          <a:p>
            <a:pPr algn="ctr">
              <a:lnSpc>
                <a:spcPct val="114000"/>
              </a:lnSpc>
            </a:pPr>
            <a:r>
              <a:rPr lang="en-US" sz="2200" b="1" dirty="0">
                <a:latin typeface="Open Sans"/>
                <a:ea typeface="Open Sans"/>
                <a:cs typeface="Open Sans"/>
              </a:rPr>
              <a:t>When voting opens in your state, please vote!</a:t>
            </a:r>
            <a:endParaRPr lang="en-US" sz="2200" b="1" dirty="0"/>
          </a:p>
        </p:txBody>
      </p:sp>
      <p:pic>
        <p:nvPicPr>
          <p:cNvPr id="1026" name="Picture 2" descr="a red, white and blue sticker with the words vote now and i vote">
            <a:hlinkClick r:id="rId4"/>
            <a:extLst>
              <a:ext uri="{FF2B5EF4-FFF2-40B4-BE49-F238E27FC236}">
                <a16:creationId xmlns:a16="http://schemas.microsoft.com/office/drawing/2014/main" id="{89A999DA-3E0E-877E-4AF4-520361AF2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6348" y="898414"/>
            <a:ext cx="2751301" cy="2063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4D5DF8-A3DA-EE9D-B179-1C199E9B9E2A}"/>
              </a:ext>
            </a:extLst>
          </p:cNvPr>
          <p:cNvSpPr txBox="1"/>
          <p:nvPr/>
        </p:nvSpPr>
        <p:spPr>
          <a:xfrm>
            <a:off x="0" y="4902254"/>
            <a:ext cx="2383986"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Picture source: </a:t>
            </a:r>
            <a:r>
              <a:rPr lang="en-US" sz="900" dirty="0">
                <a:latin typeface="Arial" panose="020B0604020202020204" pitchFamily="34" charset="0"/>
                <a:cs typeface="Arial" panose="020B0604020202020204" pitchFamily="34" charset="0"/>
                <a:hlinkClick r:id="rId4"/>
              </a:rPr>
              <a:t>Allison </a:t>
            </a:r>
            <a:r>
              <a:rPr lang="en-US" sz="900" dirty="0" err="1">
                <a:latin typeface="Arial" panose="020B0604020202020204" pitchFamily="34" charset="0"/>
                <a:cs typeface="Arial" panose="020B0604020202020204" pitchFamily="34" charset="0"/>
                <a:hlinkClick r:id="rId4"/>
              </a:rPr>
              <a:t>Saeng</a:t>
            </a:r>
            <a:r>
              <a:rPr lang="en-US" sz="900" dirty="0">
                <a:latin typeface="Arial" panose="020B0604020202020204" pitchFamily="34" charset="0"/>
                <a:cs typeface="Arial" panose="020B0604020202020204" pitchFamily="34" charset="0"/>
                <a:hlinkClick r:id="rId4"/>
              </a:rPr>
              <a:t> via </a:t>
            </a:r>
            <a:r>
              <a:rPr lang="en-US" sz="900" dirty="0" err="1">
                <a:latin typeface="Arial" panose="020B0604020202020204" pitchFamily="34" charset="0"/>
                <a:cs typeface="Arial" panose="020B0604020202020204" pitchFamily="34" charset="0"/>
                <a:hlinkClick r:id="rId4"/>
              </a:rPr>
              <a:t>Unsplash</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718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fontScale="90000"/>
          </a:bodyPr>
          <a:lstStyle/>
          <a:p>
            <a:r>
              <a:rPr lang="en-US" dirty="0">
                <a:latin typeface="Open Sans"/>
                <a:ea typeface="Open Sans"/>
                <a:cs typeface="Open Sans"/>
              </a:rPr>
              <a:t>Global and U.S. Poverty Campaigns</a:t>
            </a:r>
            <a:endParaRPr lang="en-US" dirty="0"/>
          </a:p>
        </p:txBody>
      </p:sp>
    </p:spTree>
    <p:extLst>
      <p:ext uri="{BB962C8B-B14F-4D97-AF65-F5344CB8AC3E}">
        <p14:creationId xmlns:p14="http://schemas.microsoft.com/office/powerpoint/2010/main" val="113543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718854" y="164216"/>
            <a:ext cx="7401491" cy="857250"/>
          </a:xfrm>
        </p:spPr>
        <p:txBody>
          <a:bodyPr/>
          <a:lstStyle/>
          <a:p>
            <a:r>
              <a:rPr lang="en-US" dirty="0">
                <a:solidFill>
                  <a:srgbClr val="D50032"/>
                </a:solidFill>
              </a:rPr>
              <a:t>Campaign Updates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6</a:t>
            </a:fld>
            <a:endParaRPr lang="en-US"/>
          </a:p>
        </p:txBody>
      </p:sp>
      <p:sp>
        <p:nvSpPr>
          <p:cNvPr id="2" name="Title 1">
            <a:extLst>
              <a:ext uri="{FF2B5EF4-FFF2-40B4-BE49-F238E27FC236}">
                <a16:creationId xmlns:a16="http://schemas.microsoft.com/office/drawing/2014/main" id="{843B5F2B-F512-FDD9-A737-D3CC474DBEFA}"/>
              </a:ext>
            </a:extLst>
          </p:cNvPr>
          <p:cNvSpPr>
            <a:spLocks noGrp="1"/>
          </p:cNvSpPr>
          <p:nvPr/>
        </p:nvSpPr>
        <p:spPr>
          <a:xfrm>
            <a:off x="4344665" y="2573447"/>
            <a:ext cx="3297600" cy="13123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570" algn="l">
              <a:lnSpc>
                <a:spcPct val="114000"/>
              </a:lnSpc>
            </a:pPr>
            <a:br>
              <a:rPr lang="en-US" sz="1600">
                <a:latin typeface="Open Sans"/>
              </a:rPr>
            </a:br>
            <a:r>
              <a:rPr lang="en-US" sz="2000" b="1">
                <a:latin typeface="Open Sans"/>
                <a:ea typeface="Open Sans"/>
                <a:cs typeface="Open Sans"/>
              </a:rPr>
              <a:t>Amanda Beals</a:t>
            </a:r>
            <a:br>
              <a:rPr lang="en-US" sz="2000" b="1">
                <a:latin typeface="Open Sans"/>
              </a:rPr>
            </a:br>
            <a:r>
              <a:rPr lang="en-US" sz="2000">
                <a:latin typeface="Open Sans"/>
                <a:ea typeface="Open Sans"/>
                <a:cs typeface="Open Sans"/>
              </a:rPr>
              <a:t>Associate Director, Grassroots Expansion</a:t>
            </a:r>
          </a:p>
          <a:p>
            <a:pPr marL="115570" algn="l">
              <a:lnSpc>
                <a:spcPct val="113999"/>
              </a:lnSpc>
            </a:pPr>
            <a:r>
              <a:rPr lang="en-US" sz="2000">
                <a:latin typeface="Open Sans"/>
                <a:ea typeface="Open Sans"/>
                <a:cs typeface="Open Sans"/>
                <a:hlinkClick r:id="rId3"/>
              </a:rPr>
              <a:t>abeals@results.org</a:t>
            </a:r>
            <a:endParaRPr lang="en-US" sz="2000">
              <a:latin typeface="Open Sans"/>
              <a:ea typeface="Open Sans"/>
              <a:cs typeface="Open Sans"/>
            </a:endParaRPr>
          </a:p>
        </p:txBody>
      </p:sp>
      <p:sp>
        <p:nvSpPr>
          <p:cNvPr id="5"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A53D8A26-FAA4-4FD0-7950-CC8257A83328}"/>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manda Beals">
            <a:extLst>
              <a:ext uri="{FF2B5EF4-FFF2-40B4-BE49-F238E27FC236}">
                <a16:creationId xmlns:a16="http://schemas.microsoft.com/office/drawing/2014/main" id="{6021421A-4E21-D9DC-C0C1-2CE2632275EB}"/>
              </a:ext>
            </a:extLst>
          </p:cNvPr>
          <p:cNvPicPr>
            <a:picLocks noChangeAspect="1"/>
          </p:cNvPicPr>
          <p:nvPr/>
        </p:nvPicPr>
        <p:blipFill>
          <a:blip r:embed="rId4"/>
          <a:stretch>
            <a:fillRect/>
          </a:stretch>
        </p:blipFill>
        <p:spPr>
          <a:xfrm>
            <a:off x="1743075" y="1417637"/>
            <a:ext cx="2609850" cy="2609850"/>
          </a:xfrm>
          <a:prstGeom prst="rect">
            <a:avLst/>
          </a:prstGeom>
        </p:spPr>
      </p:pic>
    </p:spTree>
    <p:extLst>
      <p:ext uri="{BB962C8B-B14F-4D97-AF65-F5344CB8AC3E}">
        <p14:creationId xmlns:p14="http://schemas.microsoft.com/office/powerpoint/2010/main" val="338202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339E-A798-BC32-532B-CFF51969AD28}"/>
              </a:ext>
            </a:extLst>
          </p:cNvPr>
          <p:cNvSpPr>
            <a:spLocks noGrp="1"/>
          </p:cNvSpPr>
          <p:nvPr>
            <p:ph type="title"/>
          </p:nvPr>
        </p:nvSpPr>
        <p:spPr>
          <a:xfrm>
            <a:off x="871252" y="113562"/>
            <a:ext cx="7401491" cy="857250"/>
          </a:xfrm>
        </p:spPr>
        <p:txBody>
          <a:bodyPr>
            <a:normAutofit/>
          </a:bodyPr>
          <a:lstStyle/>
          <a:p>
            <a:r>
              <a:rPr lang="en-US" sz="3600" b="1" dirty="0">
                <a:solidFill>
                  <a:srgbClr val="D50032"/>
                </a:solidFill>
              </a:rPr>
              <a:t>Global Poverty Campaigns</a:t>
            </a:r>
            <a:endParaRPr lang="en-US" sz="3600" b="1" dirty="0">
              <a:solidFill>
                <a:srgbClr val="D50032"/>
              </a:solidFill>
              <a:ea typeface="Open Sans"/>
              <a:cs typeface="Open Sans"/>
            </a:endParaRPr>
          </a:p>
        </p:txBody>
      </p:sp>
      <p:sp>
        <p:nvSpPr>
          <p:cNvPr id="4" name="Content Placeholder 3">
            <a:extLst>
              <a:ext uri="{FF2B5EF4-FFF2-40B4-BE49-F238E27FC236}">
                <a16:creationId xmlns:a16="http://schemas.microsoft.com/office/drawing/2014/main" id="{EA0D4849-1862-F37B-315E-4EA57332FCF0}"/>
              </a:ext>
            </a:extLst>
          </p:cNvPr>
          <p:cNvSpPr>
            <a:spLocks noGrp="1"/>
          </p:cNvSpPr>
          <p:nvPr>
            <p:ph idx="1"/>
          </p:nvPr>
        </p:nvSpPr>
        <p:spPr>
          <a:xfrm>
            <a:off x="457200" y="1058400"/>
            <a:ext cx="8229600" cy="2056581"/>
          </a:xfrm>
        </p:spPr>
        <p:txBody>
          <a:bodyPr vert="horz" lIns="91440" tIns="45720" rIns="91440" bIns="45720" rtlCol="0" anchor="t">
            <a:normAutofit lnSpcReduction="10000"/>
          </a:bodyPr>
          <a:lstStyle/>
          <a:p>
            <a:pPr marL="0" indent="0" algn="ctr">
              <a:lnSpc>
                <a:spcPct val="114000"/>
              </a:lnSpc>
              <a:spcBef>
                <a:spcPts val="0"/>
              </a:spcBef>
              <a:spcAft>
                <a:spcPts val="1200"/>
              </a:spcAft>
              <a:buNone/>
            </a:pPr>
            <a:r>
              <a:rPr lang="en-US" sz="3000" b="1" dirty="0"/>
              <a:t>Nutrition for Growth (N4G)</a:t>
            </a:r>
          </a:p>
          <a:p>
            <a:pPr marL="0" indent="0" algn="ctr">
              <a:lnSpc>
                <a:spcPct val="114000"/>
              </a:lnSpc>
              <a:spcBef>
                <a:spcPts val="0"/>
              </a:spcBef>
              <a:spcAft>
                <a:spcPts val="1200"/>
              </a:spcAft>
              <a:buNone/>
            </a:pPr>
            <a:r>
              <a:rPr lang="en-US" sz="2250" dirty="0"/>
              <a:t>A</a:t>
            </a:r>
            <a:r>
              <a:rPr lang="en-US" sz="2250" b="1" dirty="0"/>
              <a:t> global pledging moment </a:t>
            </a:r>
            <a:r>
              <a:rPr lang="en-US" sz="2250" dirty="0"/>
              <a:t>to tackle malnutrition and ensure everyone, everywhere can reach their full potential.</a:t>
            </a:r>
            <a:endParaRPr lang="en-US" dirty="0">
              <a:ea typeface="Open Sans"/>
              <a:cs typeface="Open Sans"/>
            </a:endParaRPr>
          </a:p>
          <a:p>
            <a:pPr marL="0" indent="0" algn="ctr">
              <a:lnSpc>
                <a:spcPct val="114000"/>
              </a:lnSpc>
              <a:spcBef>
                <a:spcPts val="0"/>
              </a:spcBef>
              <a:spcAft>
                <a:spcPts val="1200"/>
              </a:spcAft>
              <a:buNone/>
            </a:pPr>
            <a:r>
              <a:rPr lang="en-US" sz="2250" dirty="0"/>
              <a:t>Every four years alongside the Olympics.</a:t>
            </a:r>
            <a:endParaRPr lang="en-US" dirty="0">
              <a:ea typeface="Open Sans"/>
              <a:cs typeface="Open Sans"/>
            </a:endParaRPr>
          </a:p>
        </p:txBody>
      </p:sp>
      <p:graphicFrame>
        <p:nvGraphicFramePr>
          <p:cNvPr id="3" name="Diagram 2">
            <a:extLst>
              <a:ext uri="{FF2B5EF4-FFF2-40B4-BE49-F238E27FC236}">
                <a16:creationId xmlns:a16="http://schemas.microsoft.com/office/drawing/2014/main" id="{C6191D8E-0121-D758-3DA6-CEF649A0D02D}"/>
              </a:ext>
            </a:extLst>
          </p:cNvPr>
          <p:cNvGraphicFramePr/>
          <p:nvPr>
            <p:extLst>
              <p:ext uri="{D42A27DB-BD31-4B8C-83A1-F6EECF244321}">
                <p14:modId xmlns:p14="http://schemas.microsoft.com/office/powerpoint/2010/main" val="2989595226"/>
              </p:ext>
            </p:extLst>
          </p:nvPr>
        </p:nvGraphicFramePr>
        <p:xfrm>
          <a:off x="345381" y="3031418"/>
          <a:ext cx="8453231" cy="1819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8">
            <a:extLst>
              <a:ext uri="{FF2B5EF4-FFF2-40B4-BE49-F238E27FC236}">
                <a16:creationId xmlns:a16="http://schemas.microsoft.com/office/drawing/2014/main" id="{026F8714-A7F1-F491-32AB-2EB36E7CFADF}"/>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z="1100" smtClean="0">
                <a:solidFill>
                  <a:schemeClr val="tx1"/>
                </a:solidFill>
              </a:rPr>
              <a:pPr>
                <a:spcAft>
                  <a:spcPts val="600"/>
                </a:spcAft>
              </a:pPr>
              <a:t>7</a:t>
            </a:fld>
            <a:endParaRPr lang="en-US" sz="1100">
              <a:solidFill>
                <a:schemeClr val="tx1"/>
              </a:solidFill>
            </a:endParaRPr>
          </a:p>
        </p:txBody>
      </p:sp>
    </p:spTree>
    <p:extLst>
      <p:ext uri="{BB962C8B-B14F-4D97-AF65-F5344CB8AC3E}">
        <p14:creationId xmlns:p14="http://schemas.microsoft.com/office/powerpoint/2010/main" val="279663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8E53-6C40-5350-EAF2-560305F2FB77}"/>
              </a:ext>
            </a:extLst>
          </p:cNvPr>
          <p:cNvSpPr>
            <a:spLocks noGrp="1"/>
          </p:cNvSpPr>
          <p:nvPr>
            <p:ph type="title"/>
          </p:nvPr>
        </p:nvSpPr>
        <p:spPr>
          <a:xfrm>
            <a:off x="457200" y="200928"/>
            <a:ext cx="7401491" cy="857250"/>
          </a:xfrm>
        </p:spPr>
        <p:txBody>
          <a:bodyPr>
            <a:normAutofit fontScale="90000"/>
          </a:bodyPr>
          <a:lstStyle/>
          <a:p>
            <a:r>
              <a:rPr lang="en-US" sz="3400" dirty="0">
                <a:solidFill>
                  <a:srgbClr val="D50032"/>
                </a:solidFill>
                <a:latin typeface="Open Sans"/>
                <a:ea typeface="Open Sans"/>
                <a:cs typeface="Open Sans"/>
              </a:rPr>
              <a:t>What can the U.S. government do?</a:t>
            </a:r>
          </a:p>
        </p:txBody>
      </p:sp>
      <p:sp>
        <p:nvSpPr>
          <p:cNvPr id="3" name="Content Placeholder 2">
            <a:extLst>
              <a:ext uri="{FF2B5EF4-FFF2-40B4-BE49-F238E27FC236}">
                <a16:creationId xmlns:a16="http://schemas.microsoft.com/office/drawing/2014/main" id="{54B6465C-1CDE-4C3A-F4CA-400ADB0DF9F3}"/>
              </a:ext>
            </a:extLst>
          </p:cNvPr>
          <p:cNvSpPr>
            <a:spLocks noGrp="1"/>
          </p:cNvSpPr>
          <p:nvPr>
            <p:ph idx="1"/>
          </p:nvPr>
        </p:nvSpPr>
        <p:spPr>
          <a:xfrm>
            <a:off x="457200" y="1316544"/>
            <a:ext cx="8229600" cy="3197403"/>
          </a:xfrm>
        </p:spPr>
        <p:txBody>
          <a:bodyPr vert="horz" lIns="91440" tIns="45720" rIns="91440" bIns="45720" rtlCol="0" anchor="t">
            <a:normAutofit lnSpcReduction="10000"/>
          </a:bodyPr>
          <a:lstStyle/>
          <a:p>
            <a:pPr>
              <a:lnSpc>
                <a:spcPct val="114000"/>
              </a:lnSpc>
              <a:spcBef>
                <a:spcPts val="1400"/>
              </a:spcBef>
              <a:spcAft>
                <a:spcPts val="800"/>
              </a:spcAft>
            </a:pPr>
            <a:r>
              <a:rPr lang="en-US" dirty="0"/>
              <a:t>Make a specific, bold, new financial pledge</a:t>
            </a:r>
          </a:p>
          <a:p>
            <a:pPr>
              <a:lnSpc>
                <a:spcPct val="114000"/>
              </a:lnSpc>
              <a:spcBef>
                <a:spcPts val="1400"/>
              </a:spcBef>
              <a:spcAft>
                <a:spcPts val="800"/>
              </a:spcAft>
            </a:pPr>
            <a:r>
              <a:rPr lang="en-US" dirty="0"/>
              <a:t>Send a powerful public signal to the world, encouraging others to be bold</a:t>
            </a:r>
          </a:p>
          <a:p>
            <a:pPr>
              <a:lnSpc>
                <a:spcPct val="114000"/>
              </a:lnSpc>
              <a:spcBef>
                <a:spcPts val="1400"/>
              </a:spcBef>
              <a:spcAft>
                <a:spcPts val="800"/>
              </a:spcAft>
            </a:pPr>
            <a:r>
              <a:rPr lang="en-US" dirty="0">
                <a:latin typeface="Open Sans"/>
                <a:ea typeface="Open Sans"/>
                <a:cs typeface="Open Sans"/>
              </a:rPr>
              <a:t>Show our leadership ahead of the 2028 Los Angeles Summit</a:t>
            </a: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C77B1F-8257-8799-817C-69396D46F635}"/>
              </a:ext>
            </a:extLst>
          </p:cNvPr>
          <p:cNvSpPr>
            <a:spLocks noGrp="1"/>
          </p:cNvSpPr>
          <p:nvPr>
            <p:ph type="sldNum" sz="quarter" idx="12"/>
          </p:nvPr>
        </p:nvSpPr>
        <p:spPr/>
        <p:txBody>
          <a:bodyPr/>
          <a:lstStyle/>
          <a:p>
            <a:fld id="{307E6868-079E-1649-B8D1-459B42CE4DE3}" type="slidenum">
              <a:rPr lang="en-US" smtClean="0"/>
              <a:pPr/>
              <a:t>8</a:t>
            </a:fld>
            <a:endParaRPr lang="en-US"/>
          </a:p>
        </p:txBody>
      </p:sp>
    </p:spTree>
    <p:extLst>
      <p:ext uri="{BB962C8B-B14F-4D97-AF65-F5344CB8AC3E}">
        <p14:creationId xmlns:p14="http://schemas.microsoft.com/office/powerpoint/2010/main" val="345117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AF2-6856-BEC3-495C-CAB6DD91C27C}"/>
              </a:ext>
            </a:extLst>
          </p:cNvPr>
          <p:cNvSpPr>
            <a:spLocks noGrp="1"/>
          </p:cNvSpPr>
          <p:nvPr>
            <p:ph type="title"/>
          </p:nvPr>
        </p:nvSpPr>
        <p:spPr>
          <a:xfrm>
            <a:off x="871254" y="150201"/>
            <a:ext cx="7401491" cy="857250"/>
          </a:xfrm>
        </p:spPr>
        <p:txBody>
          <a:bodyPr>
            <a:normAutofit/>
          </a:bodyPr>
          <a:lstStyle/>
          <a:p>
            <a:r>
              <a:rPr lang="en-US" sz="3200" dirty="0">
                <a:solidFill>
                  <a:srgbClr val="D50032"/>
                </a:solidFill>
                <a:latin typeface="Open Sans"/>
                <a:ea typeface="Open Sans"/>
                <a:cs typeface="Open Sans"/>
              </a:rPr>
              <a:t>Getting Congress on the record</a:t>
            </a:r>
            <a:endParaRPr lang="en-US" sz="3200" dirty="0">
              <a:solidFill>
                <a:srgbClr val="D50032"/>
              </a:solidFill>
            </a:endParaRPr>
          </a:p>
        </p:txBody>
      </p:sp>
      <p:sp>
        <p:nvSpPr>
          <p:cNvPr id="4" name="Slide Number Placeholder 3">
            <a:extLst>
              <a:ext uri="{FF2B5EF4-FFF2-40B4-BE49-F238E27FC236}">
                <a16:creationId xmlns:a16="http://schemas.microsoft.com/office/drawing/2014/main" id="{BDD2DF58-7BBC-B983-AFD9-376830873E41}"/>
              </a:ext>
            </a:extLst>
          </p:cNvPr>
          <p:cNvSpPr>
            <a:spLocks noGrp="1"/>
          </p:cNvSpPr>
          <p:nvPr>
            <p:ph type="sldNum" sz="quarter" idx="12"/>
          </p:nvPr>
        </p:nvSpPr>
        <p:spPr/>
        <p:txBody>
          <a:bodyPr/>
          <a:lstStyle/>
          <a:p>
            <a:fld id="{307E6868-079E-1649-B8D1-459B42CE4DE3}" type="slidenum">
              <a:rPr lang="en-US" smtClean="0"/>
              <a:pPr/>
              <a:t>9</a:t>
            </a:fld>
            <a:endParaRPr lang="en-US"/>
          </a:p>
        </p:txBody>
      </p:sp>
      <p:pic>
        <p:nvPicPr>
          <p:cNvPr id="6" name="Picture 5" descr="A screenshot of a newsletter&#10;&#10;Description automatically generated">
            <a:extLst>
              <a:ext uri="{FF2B5EF4-FFF2-40B4-BE49-F238E27FC236}">
                <a16:creationId xmlns:a16="http://schemas.microsoft.com/office/drawing/2014/main" id="{F1E9D9AA-4C87-710F-71EA-E0CF18B8D406}"/>
              </a:ext>
            </a:extLst>
          </p:cNvPr>
          <p:cNvPicPr>
            <a:picLocks noChangeAspect="1"/>
          </p:cNvPicPr>
          <p:nvPr/>
        </p:nvPicPr>
        <p:blipFill>
          <a:blip r:embed="rId2"/>
          <a:stretch>
            <a:fillRect/>
          </a:stretch>
        </p:blipFill>
        <p:spPr>
          <a:xfrm>
            <a:off x="459526" y="1269126"/>
            <a:ext cx="4742193" cy="3279657"/>
          </a:xfrm>
          <a:prstGeom prst="rect">
            <a:avLst/>
          </a:prstGeom>
          <a:ln>
            <a:solidFill>
              <a:schemeClr val="tx1"/>
            </a:solidFill>
          </a:ln>
        </p:spPr>
      </p:pic>
      <p:sp>
        <p:nvSpPr>
          <p:cNvPr id="8" name="Rectangle: Rounded Corners 7">
            <a:extLst>
              <a:ext uri="{FF2B5EF4-FFF2-40B4-BE49-F238E27FC236}">
                <a16:creationId xmlns:a16="http://schemas.microsoft.com/office/drawing/2014/main" id="{BDEC4D19-5B7C-4295-3F7F-A43DDAF82C24}"/>
              </a:ext>
            </a:extLst>
          </p:cNvPr>
          <p:cNvSpPr/>
          <p:nvPr/>
        </p:nvSpPr>
        <p:spPr>
          <a:xfrm>
            <a:off x="5413485" y="1737229"/>
            <a:ext cx="3352144" cy="2339734"/>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lnSpc>
                <a:spcPct val="114000"/>
              </a:lnSpc>
            </a:pPr>
            <a:r>
              <a:rPr lang="en-US" sz="2400" b="1" dirty="0">
                <a:solidFill>
                  <a:schemeClr val="tx1"/>
                </a:solidFill>
                <a:latin typeface="Open Sans"/>
                <a:ea typeface="Open Sans"/>
                <a:cs typeface="Open Sans"/>
              </a:rPr>
              <a:t>106 Members of Congress </a:t>
            </a:r>
            <a:r>
              <a:rPr lang="en-US" sz="2400" dirty="0">
                <a:solidFill>
                  <a:schemeClr val="tx1"/>
                </a:solidFill>
                <a:latin typeface="Open Sans"/>
                <a:ea typeface="Open Sans"/>
                <a:cs typeface="Open Sans"/>
              </a:rPr>
              <a:t>signed onto the bipartisan N4G letter!</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4624798"/>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4e3a095056cbc647488b2aae7bec3b94">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9a49d860809050e24982209b37b4086"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2.xml><?xml version="1.0" encoding="utf-8"?>
<ds:datastoreItem xmlns:ds="http://schemas.openxmlformats.org/officeDocument/2006/customXml" ds:itemID="{6EBA9405-82FB-4F62-A882-ED357F74499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1E52F1-4951-4DD9-BF95-3E463086C528}">
  <ds:schemaRef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ef035fee-706e-4acb-9a43-6ee1a9ecef89"/>
    <ds:schemaRef ds:uri="http://schemas.openxmlformats.org/package/2006/metadata/core-properties"/>
    <ds:schemaRef ds:uri="http://schemas.microsoft.com/office/2006/metadata/properties"/>
    <ds:schemaRef ds:uri="e1541ae8-567d-462c-9e78-c3b0dfdaed9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1265</TotalTime>
  <Words>1857</Words>
  <Application>Microsoft Office PowerPoint</Application>
  <PresentationFormat>On-screen Show (16:9)</PresentationFormat>
  <Paragraphs>229</Paragraphs>
  <Slides>45</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Courier New</vt:lpstr>
      <vt:lpstr>Open Sans</vt:lpstr>
      <vt:lpstr>Wingdings</vt:lpstr>
      <vt:lpstr>Custom Design</vt:lpstr>
      <vt:lpstr>Office Theme</vt:lpstr>
      <vt:lpstr>1_Office Theme</vt:lpstr>
      <vt:lpstr>RESULTS National Webinar October 5, 2024 Welcome!</vt:lpstr>
      <vt:lpstr>Our Values</vt:lpstr>
      <vt:lpstr>Welcome!</vt:lpstr>
      <vt:lpstr>Guest Speaker</vt:lpstr>
      <vt:lpstr>Global and U.S. Poverty Campaigns</vt:lpstr>
      <vt:lpstr>Campaign Updates</vt:lpstr>
      <vt:lpstr>Global Poverty Campaigns</vt:lpstr>
      <vt:lpstr>What can the U.S. government do?</vt:lpstr>
      <vt:lpstr>Getting Congress on the record</vt:lpstr>
      <vt:lpstr>End TB Now Act</vt:lpstr>
      <vt:lpstr>U.S. Poverty Campaigns</vt:lpstr>
      <vt:lpstr>PowerPoint Presentation</vt:lpstr>
      <vt:lpstr>Farm Bill</vt:lpstr>
      <vt:lpstr>Appropriations</vt:lpstr>
      <vt:lpstr>Grassroots Café:  Election Engagement</vt:lpstr>
      <vt:lpstr>Election Engagement Campaign</vt:lpstr>
      <vt:lpstr>Grassroots Share</vt:lpstr>
      <vt:lpstr>Your media matters!</vt:lpstr>
      <vt:lpstr>Double/50 Media Campaign</vt:lpstr>
      <vt:lpstr>Double/50 Media Campaign</vt:lpstr>
      <vt:lpstr>Double/50 Media Campaign</vt:lpstr>
      <vt:lpstr>PowerPoint Presentation</vt:lpstr>
      <vt:lpstr>Check out our new “hooks” resource!</vt:lpstr>
      <vt:lpstr>Example hooks for your letters!</vt:lpstr>
      <vt:lpstr>Check out our new “hooks” resource!</vt:lpstr>
      <vt:lpstr>We still need you…</vt:lpstr>
      <vt:lpstr>Friends &amp; Family Fundraising Campaign</vt:lpstr>
      <vt:lpstr>Fall Friends and Family fundraising campaign Visit www.results.org/donate/fundraise  to access our fundraising guide and build your online fundraising page</vt:lpstr>
      <vt:lpstr>Fall Friends and Family  fundraising campaign</vt:lpstr>
      <vt:lpstr>Announcements</vt:lpstr>
      <vt:lpstr>Thank you for joining us!</vt:lpstr>
      <vt:lpstr> Motivational Interviewing  series continues!</vt:lpstr>
      <vt:lpstr>Motivational Interviewing is catching on!</vt:lpstr>
      <vt:lpstr>RESULTS Fellowship</vt:lpstr>
      <vt:lpstr>Let us know the amazing things you are doing?</vt:lpstr>
      <vt:lpstr> Office Hours</vt:lpstr>
      <vt:lpstr>Partnership Calls</vt:lpstr>
      <vt:lpstr>Monthly Support Calls</vt:lpstr>
      <vt:lpstr>New Advocate Orientations</vt:lpstr>
      <vt:lpstr>New Advocate Mentor  Community Call</vt:lpstr>
      <vt:lpstr>Find events</vt:lpstr>
      <vt:lpstr>Find today’s slides</vt:lpstr>
      <vt:lpstr>Join us for the November National Webinar</vt:lpstr>
      <vt:lpstr>Are you registered to vote?</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2</cp:revision>
  <dcterms:created xsi:type="dcterms:W3CDTF">2023-10-06T16:24:49Z</dcterms:created>
  <dcterms:modified xsi:type="dcterms:W3CDTF">2024-10-05T18:52:53Z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Settings">
    <vt:lpwstr>F7000400038000</vt:lpwstr>
  </property>
  <property fmtid="{D5CDD505-2E9C-101B-9397-08002B2CF9AE}" pid="5" name="NXPowerLiteVersion">
    <vt:lpwstr>S10.3.0</vt:lpwstr>
  </property>
  <property fmtid="{D5CDD505-2E9C-101B-9397-08002B2CF9AE}" pid="6" name="NXPowerLiteLastOptimized">
    <vt:lpwstr>715524</vt:lpwstr>
  </property>
</Properties>
</file>