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 id="2147483670" r:id="rId6"/>
  </p:sldMasterIdLst>
  <p:notesMasterIdLst>
    <p:notesMasterId r:id="rId60"/>
  </p:notesMasterIdLst>
  <p:handoutMasterIdLst>
    <p:handoutMasterId r:id="rId61"/>
  </p:handoutMasterIdLst>
  <p:sldIdLst>
    <p:sldId id="347" r:id="rId7"/>
    <p:sldId id="262" r:id="rId8"/>
    <p:sldId id="273" r:id="rId9"/>
    <p:sldId id="1893" r:id="rId10"/>
    <p:sldId id="282" r:id="rId11"/>
    <p:sldId id="1916" r:id="rId12"/>
    <p:sldId id="259" r:id="rId13"/>
    <p:sldId id="289" r:id="rId14"/>
    <p:sldId id="1934" r:id="rId15"/>
    <p:sldId id="292" r:id="rId16"/>
    <p:sldId id="1956" r:id="rId17"/>
    <p:sldId id="330" r:id="rId18"/>
    <p:sldId id="1960" r:id="rId19"/>
    <p:sldId id="359" r:id="rId20"/>
    <p:sldId id="1935" r:id="rId21"/>
    <p:sldId id="1959" r:id="rId22"/>
    <p:sldId id="1810" r:id="rId23"/>
    <p:sldId id="283" r:id="rId24"/>
    <p:sldId id="1955" r:id="rId25"/>
    <p:sldId id="1954" r:id="rId26"/>
    <p:sldId id="1953" r:id="rId27"/>
    <p:sldId id="1958" r:id="rId28"/>
    <p:sldId id="1917" r:id="rId29"/>
    <p:sldId id="1904" r:id="rId30"/>
    <p:sldId id="1903" r:id="rId31"/>
    <p:sldId id="1947" r:id="rId32"/>
    <p:sldId id="1949" r:id="rId33"/>
    <p:sldId id="1950" r:id="rId34"/>
    <p:sldId id="1948" r:id="rId35"/>
    <p:sldId id="1942" r:id="rId36"/>
    <p:sldId id="1943" r:id="rId37"/>
    <p:sldId id="1945" r:id="rId38"/>
    <p:sldId id="1944" r:id="rId39"/>
    <p:sldId id="1914" r:id="rId40"/>
    <p:sldId id="1946" r:id="rId41"/>
    <p:sldId id="306" r:id="rId42"/>
    <p:sldId id="268" r:id="rId43"/>
    <p:sldId id="1939" r:id="rId44"/>
    <p:sldId id="1952" r:id="rId45"/>
    <p:sldId id="1951" r:id="rId46"/>
    <p:sldId id="1938" r:id="rId47"/>
    <p:sldId id="1912" r:id="rId48"/>
    <p:sldId id="1957" r:id="rId49"/>
    <p:sldId id="1961" r:id="rId50"/>
    <p:sldId id="320" r:id="rId51"/>
    <p:sldId id="1815" r:id="rId52"/>
    <p:sldId id="1910" r:id="rId53"/>
    <p:sldId id="1937" r:id="rId54"/>
    <p:sldId id="1915" r:id="rId55"/>
    <p:sldId id="325" r:id="rId56"/>
    <p:sldId id="326" r:id="rId57"/>
    <p:sldId id="327" r:id="rId58"/>
    <p:sldId id="271" r:id="rId5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A94873-0E67-483E-B9E8-75F5FB76A8D3}" v="598" dt="2024-09-06T16:34:04.197"/>
    <p1510:client id="{1A0602D3-3597-21B5-2E4D-FBC04D0E6363}" v="972" dt="2024-09-05T20:48:19.403"/>
    <p1510:client id="{4966913D-2412-FCC9-4AE8-4F37AD4B9566}" v="650" dt="2024-09-06T03:32:28.418"/>
    <p1510:client id="{6982ACAF-01BA-450F-B8C1-AE02A220E64B}" v="615" dt="2024-09-05T20:57:55.831"/>
    <p1510:client id="{905BD67F-1EDC-4543-C340-D34D132E9617}" v="132" dt="2024-09-05T16:51:52.524"/>
    <p1510:client id="{91CFC3DC-1FF4-4375-B7AD-ACC3A5189C5C}" v="255" dt="2024-09-05T21:49:32.764"/>
    <p1510:client id="{BBB352F1-74B0-6A93-F2B9-DBEF1B538932}" v="2067" dt="2024-09-05T18:30:25.696"/>
    <p1510:client id="{D4F6F406-1F77-6EF6-BB1E-5CECDD73EF55}" v="368" dt="2024-09-05T20:44:03.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handoutMaster" Target="handoutMasters/handout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microsoft.com/office/2015/10/relationships/revisionInfo" Target="revisionInfo.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777A6-594F-4D3E-A3DA-82B2786BA7E4}"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A90B0E6-5C76-407B-8840-F30364E6791B}">
      <dgm:prSet phldrT="[Text]"/>
      <dgm:spPr>
        <a:ln>
          <a:solidFill>
            <a:schemeClr val="tx2"/>
          </a:solidFill>
        </a:ln>
      </dgm:spPr>
      <dgm:t>
        <a:bodyPr/>
        <a:lstStyle/>
        <a:p>
          <a:r>
            <a:rPr lang="en-US" dirty="0"/>
            <a:t>2021</a:t>
          </a:r>
        </a:p>
        <a:p>
          <a:r>
            <a:rPr lang="en-US" dirty="0"/>
            <a:t>Tokyo</a:t>
          </a:r>
        </a:p>
      </dgm:t>
    </dgm:pt>
    <dgm:pt modelId="{C26BAE5F-30E8-488E-9407-8C7207CDAC4F}" type="parTrans" cxnId="{C99CBC5E-9936-4408-9265-C6A4CF7BC700}">
      <dgm:prSet/>
      <dgm:spPr/>
      <dgm:t>
        <a:bodyPr/>
        <a:lstStyle/>
        <a:p>
          <a:endParaRPr lang="en-US"/>
        </a:p>
      </dgm:t>
    </dgm:pt>
    <dgm:pt modelId="{AB16AF86-7BF7-44FB-B6E0-06CE2ABC7A06}" type="sibTrans" cxnId="{C99CBC5E-9936-4408-9265-C6A4CF7BC700}">
      <dgm:prSet/>
      <dgm:spPr/>
      <dgm:t>
        <a:bodyPr/>
        <a:lstStyle/>
        <a:p>
          <a:endParaRPr lang="en-US"/>
        </a:p>
      </dgm:t>
    </dgm:pt>
    <dgm:pt modelId="{772A4C5F-9443-43E0-B6E3-F47AFB5F1646}">
      <dgm:prSet phldrT="[Text]"/>
      <dgm:spPr>
        <a:ln>
          <a:solidFill>
            <a:schemeClr val="accent2"/>
          </a:solidFill>
        </a:ln>
      </dgm:spPr>
      <dgm:t>
        <a:bodyPr/>
        <a:lstStyle/>
        <a:p>
          <a:r>
            <a:rPr lang="en-US" dirty="0"/>
            <a:t>2025</a:t>
          </a:r>
        </a:p>
        <a:p>
          <a:r>
            <a:rPr lang="en-US" dirty="0"/>
            <a:t>Paris</a:t>
          </a:r>
        </a:p>
      </dgm:t>
    </dgm:pt>
    <dgm:pt modelId="{87AD0CFF-9570-4462-A871-8AE0EB980225}" type="parTrans" cxnId="{1EDEA400-7BAE-4576-A40A-4616CF87A6EB}">
      <dgm:prSet/>
      <dgm:spPr/>
      <dgm:t>
        <a:bodyPr/>
        <a:lstStyle/>
        <a:p>
          <a:endParaRPr lang="en-US"/>
        </a:p>
      </dgm:t>
    </dgm:pt>
    <dgm:pt modelId="{1A5D0A0C-8B3B-40C8-AC71-779F553297CF}" type="sibTrans" cxnId="{1EDEA400-7BAE-4576-A40A-4616CF87A6EB}">
      <dgm:prSet/>
      <dgm:spPr/>
      <dgm:t>
        <a:bodyPr/>
        <a:lstStyle/>
        <a:p>
          <a:endParaRPr lang="en-US"/>
        </a:p>
      </dgm:t>
    </dgm:pt>
    <dgm:pt modelId="{4BD09D09-A38F-4F19-BF04-FB4CAD217A95}">
      <dgm:prSet phldrT="[Text]"/>
      <dgm:spPr/>
      <dgm:t>
        <a:bodyPr/>
        <a:lstStyle/>
        <a:p>
          <a:r>
            <a:rPr lang="en-US" dirty="0"/>
            <a:t>2028</a:t>
          </a:r>
        </a:p>
        <a:p>
          <a:r>
            <a:rPr lang="en-US" dirty="0"/>
            <a:t>Los Angeles</a:t>
          </a:r>
        </a:p>
      </dgm:t>
    </dgm:pt>
    <dgm:pt modelId="{A683ED0F-AB73-4171-A1D4-098BB17BEAC3}" type="parTrans" cxnId="{8D8ACB7B-3799-4A16-A874-F1C90FB90767}">
      <dgm:prSet/>
      <dgm:spPr/>
      <dgm:t>
        <a:bodyPr/>
        <a:lstStyle/>
        <a:p>
          <a:endParaRPr lang="en-US"/>
        </a:p>
      </dgm:t>
    </dgm:pt>
    <dgm:pt modelId="{7CFAB0B2-D103-427E-B936-BA0B1B6DE360}" type="sibTrans" cxnId="{8D8ACB7B-3799-4A16-A874-F1C90FB90767}">
      <dgm:prSet/>
      <dgm:spPr/>
      <dgm:t>
        <a:bodyPr/>
        <a:lstStyle/>
        <a:p>
          <a:endParaRPr lang="en-US"/>
        </a:p>
      </dgm:t>
    </dgm:pt>
    <dgm:pt modelId="{208FE7B1-336A-481C-8340-85F8BAC85FED}" type="pres">
      <dgm:prSet presAssocID="{625777A6-594F-4D3E-A3DA-82B2786BA7E4}" presName="Name0" presStyleCnt="0">
        <dgm:presLayoutVars>
          <dgm:dir/>
          <dgm:resizeHandles val="exact"/>
        </dgm:presLayoutVars>
      </dgm:prSet>
      <dgm:spPr/>
    </dgm:pt>
    <dgm:pt modelId="{DFD8093A-D19E-4BB3-AAAC-2308F943525D}" type="pres">
      <dgm:prSet presAssocID="{EA90B0E6-5C76-407B-8840-F30364E6791B}" presName="composite" presStyleCnt="0"/>
      <dgm:spPr/>
    </dgm:pt>
    <dgm:pt modelId="{D0FB9926-F72F-496F-A268-EA2E653BDAD1}" type="pres">
      <dgm:prSet presAssocID="{EA90B0E6-5C76-407B-8840-F30364E6791B}" presName="bgChev" presStyleLbl="node1" presStyleIdx="0" presStyleCnt="3"/>
      <dgm:spPr>
        <a:solidFill>
          <a:schemeClr val="tx2"/>
        </a:solidFill>
      </dgm:spPr>
    </dgm:pt>
    <dgm:pt modelId="{A0372774-95A5-479D-A8C4-15A4DD212345}" type="pres">
      <dgm:prSet presAssocID="{EA90B0E6-5C76-407B-8840-F30364E6791B}" presName="txNode" presStyleLbl="fgAcc1" presStyleIdx="0" presStyleCnt="3">
        <dgm:presLayoutVars>
          <dgm:bulletEnabled val="1"/>
        </dgm:presLayoutVars>
      </dgm:prSet>
      <dgm:spPr/>
    </dgm:pt>
    <dgm:pt modelId="{CFF4CBD3-8AFC-4662-8533-70BB98358AE5}" type="pres">
      <dgm:prSet presAssocID="{AB16AF86-7BF7-44FB-B6E0-06CE2ABC7A06}" presName="compositeSpace" presStyleCnt="0"/>
      <dgm:spPr/>
    </dgm:pt>
    <dgm:pt modelId="{5F64B47D-7252-45CB-ACC1-79E6BD415794}" type="pres">
      <dgm:prSet presAssocID="{772A4C5F-9443-43E0-B6E3-F47AFB5F1646}" presName="composite" presStyleCnt="0"/>
      <dgm:spPr/>
    </dgm:pt>
    <dgm:pt modelId="{000C77C6-E33D-403F-9895-185F41BAA948}" type="pres">
      <dgm:prSet presAssocID="{772A4C5F-9443-43E0-B6E3-F47AFB5F1646}" presName="bgChev" presStyleLbl="node1" presStyleIdx="1" presStyleCnt="3"/>
      <dgm:spPr>
        <a:solidFill>
          <a:schemeClr val="accent2"/>
        </a:solidFill>
      </dgm:spPr>
    </dgm:pt>
    <dgm:pt modelId="{081C1E3F-01F3-4583-AEBA-A1AE8AA73459}" type="pres">
      <dgm:prSet presAssocID="{772A4C5F-9443-43E0-B6E3-F47AFB5F1646}" presName="txNode" presStyleLbl="fgAcc1" presStyleIdx="1" presStyleCnt="3">
        <dgm:presLayoutVars>
          <dgm:bulletEnabled val="1"/>
        </dgm:presLayoutVars>
      </dgm:prSet>
      <dgm:spPr/>
    </dgm:pt>
    <dgm:pt modelId="{C37D7F2F-0A90-4E49-A5D4-69F7445EA939}" type="pres">
      <dgm:prSet presAssocID="{1A5D0A0C-8B3B-40C8-AC71-779F553297CF}" presName="compositeSpace" presStyleCnt="0"/>
      <dgm:spPr/>
    </dgm:pt>
    <dgm:pt modelId="{E6A7A2DD-141F-4D07-83A3-FFA6A7871CFB}" type="pres">
      <dgm:prSet presAssocID="{4BD09D09-A38F-4F19-BF04-FB4CAD217A95}" presName="composite" presStyleCnt="0"/>
      <dgm:spPr/>
    </dgm:pt>
    <dgm:pt modelId="{62093BCC-6869-4C6E-847D-D7E83F43BAE1}" type="pres">
      <dgm:prSet presAssocID="{4BD09D09-A38F-4F19-BF04-FB4CAD217A95}" presName="bgChev" presStyleLbl="node1" presStyleIdx="2" presStyleCnt="3"/>
      <dgm:spPr/>
    </dgm:pt>
    <dgm:pt modelId="{33A5E0E1-4708-4C76-8D1E-77E7198B04F8}" type="pres">
      <dgm:prSet presAssocID="{4BD09D09-A38F-4F19-BF04-FB4CAD217A95}" presName="txNode" presStyleLbl="fgAcc1" presStyleIdx="2" presStyleCnt="3">
        <dgm:presLayoutVars>
          <dgm:bulletEnabled val="1"/>
        </dgm:presLayoutVars>
      </dgm:prSet>
      <dgm:spPr/>
    </dgm:pt>
  </dgm:ptLst>
  <dgm:cxnLst>
    <dgm:cxn modelId="{1EDEA400-7BAE-4576-A40A-4616CF87A6EB}" srcId="{625777A6-594F-4D3E-A3DA-82B2786BA7E4}" destId="{772A4C5F-9443-43E0-B6E3-F47AFB5F1646}" srcOrd="1" destOrd="0" parTransId="{87AD0CFF-9570-4462-A871-8AE0EB980225}" sibTransId="{1A5D0A0C-8B3B-40C8-AC71-779F553297CF}"/>
    <dgm:cxn modelId="{3174103D-0789-4AF5-8486-5625C503ECA5}" type="presOf" srcId="{625777A6-594F-4D3E-A3DA-82B2786BA7E4}" destId="{208FE7B1-336A-481C-8340-85F8BAC85FED}" srcOrd="0" destOrd="0" presId="urn:microsoft.com/office/officeart/2005/8/layout/chevronAccent+Icon"/>
    <dgm:cxn modelId="{C99CBC5E-9936-4408-9265-C6A4CF7BC700}" srcId="{625777A6-594F-4D3E-A3DA-82B2786BA7E4}" destId="{EA90B0E6-5C76-407B-8840-F30364E6791B}" srcOrd="0" destOrd="0" parTransId="{C26BAE5F-30E8-488E-9407-8C7207CDAC4F}" sibTransId="{AB16AF86-7BF7-44FB-B6E0-06CE2ABC7A06}"/>
    <dgm:cxn modelId="{943D8846-3FD3-4A06-AB75-9F1376A3025A}" type="presOf" srcId="{4BD09D09-A38F-4F19-BF04-FB4CAD217A95}" destId="{33A5E0E1-4708-4C76-8D1E-77E7198B04F8}" srcOrd="0" destOrd="0" presId="urn:microsoft.com/office/officeart/2005/8/layout/chevronAccent+Icon"/>
    <dgm:cxn modelId="{D43B4553-85DA-409A-86FF-22B117A3E735}" type="presOf" srcId="{772A4C5F-9443-43E0-B6E3-F47AFB5F1646}" destId="{081C1E3F-01F3-4583-AEBA-A1AE8AA73459}" srcOrd="0" destOrd="0" presId="urn:microsoft.com/office/officeart/2005/8/layout/chevronAccent+Icon"/>
    <dgm:cxn modelId="{8D8ACB7B-3799-4A16-A874-F1C90FB90767}" srcId="{625777A6-594F-4D3E-A3DA-82B2786BA7E4}" destId="{4BD09D09-A38F-4F19-BF04-FB4CAD217A95}" srcOrd="2" destOrd="0" parTransId="{A683ED0F-AB73-4171-A1D4-098BB17BEAC3}" sibTransId="{7CFAB0B2-D103-427E-B936-BA0B1B6DE360}"/>
    <dgm:cxn modelId="{3750FFF8-C48C-45F8-ADCA-4268A1860398}" type="presOf" srcId="{EA90B0E6-5C76-407B-8840-F30364E6791B}" destId="{A0372774-95A5-479D-A8C4-15A4DD212345}" srcOrd="0" destOrd="0" presId="urn:microsoft.com/office/officeart/2005/8/layout/chevronAccent+Icon"/>
    <dgm:cxn modelId="{E0368ABA-E232-4A34-9C94-EF71DD30FBAE}" type="presParOf" srcId="{208FE7B1-336A-481C-8340-85F8BAC85FED}" destId="{DFD8093A-D19E-4BB3-AAAC-2308F943525D}" srcOrd="0" destOrd="0" presId="urn:microsoft.com/office/officeart/2005/8/layout/chevronAccent+Icon"/>
    <dgm:cxn modelId="{15D87D4B-88D4-495B-9D20-687437E602E9}" type="presParOf" srcId="{DFD8093A-D19E-4BB3-AAAC-2308F943525D}" destId="{D0FB9926-F72F-496F-A268-EA2E653BDAD1}" srcOrd="0" destOrd="0" presId="urn:microsoft.com/office/officeart/2005/8/layout/chevronAccent+Icon"/>
    <dgm:cxn modelId="{98ECEB8A-4DCB-4701-A929-904D4EE959CB}" type="presParOf" srcId="{DFD8093A-D19E-4BB3-AAAC-2308F943525D}" destId="{A0372774-95A5-479D-A8C4-15A4DD212345}" srcOrd="1" destOrd="0" presId="urn:microsoft.com/office/officeart/2005/8/layout/chevronAccent+Icon"/>
    <dgm:cxn modelId="{CBFA5987-85D5-4488-8680-E14999A5AF39}" type="presParOf" srcId="{208FE7B1-336A-481C-8340-85F8BAC85FED}" destId="{CFF4CBD3-8AFC-4662-8533-70BB98358AE5}" srcOrd="1" destOrd="0" presId="urn:microsoft.com/office/officeart/2005/8/layout/chevronAccent+Icon"/>
    <dgm:cxn modelId="{1DEBD2A0-1664-42FC-8A4B-F0245D917A74}" type="presParOf" srcId="{208FE7B1-336A-481C-8340-85F8BAC85FED}" destId="{5F64B47D-7252-45CB-ACC1-79E6BD415794}" srcOrd="2" destOrd="0" presId="urn:microsoft.com/office/officeart/2005/8/layout/chevronAccent+Icon"/>
    <dgm:cxn modelId="{18DDAF3F-2635-4EA9-B34D-B79EBCD22FC6}" type="presParOf" srcId="{5F64B47D-7252-45CB-ACC1-79E6BD415794}" destId="{000C77C6-E33D-403F-9895-185F41BAA948}" srcOrd="0" destOrd="0" presId="urn:microsoft.com/office/officeart/2005/8/layout/chevronAccent+Icon"/>
    <dgm:cxn modelId="{41AB4539-1BBD-4C3F-9AB9-F817591B98BC}" type="presParOf" srcId="{5F64B47D-7252-45CB-ACC1-79E6BD415794}" destId="{081C1E3F-01F3-4583-AEBA-A1AE8AA73459}" srcOrd="1" destOrd="0" presId="urn:microsoft.com/office/officeart/2005/8/layout/chevronAccent+Icon"/>
    <dgm:cxn modelId="{E990F919-C677-4266-94BC-6D43DEED660C}" type="presParOf" srcId="{208FE7B1-336A-481C-8340-85F8BAC85FED}" destId="{C37D7F2F-0A90-4E49-A5D4-69F7445EA939}" srcOrd="3" destOrd="0" presId="urn:microsoft.com/office/officeart/2005/8/layout/chevronAccent+Icon"/>
    <dgm:cxn modelId="{56DA8C0E-14B2-40ED-89B2-6C336C627CB3}" type="presParOf" srcId="{208FE7B1-336A-481C-8340-85F8BAC85FED}" destId="{E6A7A2DD-141F-4D07-83A3-FFA6A7871CFB}" srcOrd="4" destOrd="0" presId="urn:microsoft.com/office/officeart/2005/8/layout/chevronAccent+Icon"/>
    <dgm:cxn modelId="{D294B92A-7CDC-46A7-8034-914215731ECE}" type="presParOf" srcId="{E6A7A2DD-141F-4D07-83A3-FFA6A7871CFB}" destId="{62093BCC-6869-4C6E-847D-D7E83F43BAE1}" srcOrd="0" destOrd="0" presId="urn:microsoft.com/office/officeart/2005/8/layout/chevronAccent+Icon"/>
    <dgm:cxn modelId="{26DDCFA1-C60B-4BCE-A6F7-2A612759413A}" type="presParOf" srcId="{E6A7A2DD-141F-4D07-83A3-FFA6A7871CFB}" destId="{33A5E0E1-4708-4C76-8D1E-77E7198B04F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A50121-29DC-428F-A14B-261E78D7FD44}" type="doc">
      <dgm:prSet loTypeId="urn:microsoft.com/office/officeart/2005/8/layout/hProcess9" loCatId="process" qsTypeId="urn:microsoft.com/office/officeart/2005/8/quickstyle/simple1" qsCatId="simple" csTypeId="urn:microsoft.com/office/officeart/2005/8/colors/accent0_2" csCatId="mainScheme" phldr="1"/>
      <dgm:spPr/>
    </dgm:pt>
    <dgm:pt modelId="{916F6DD6-9E72-48E7-8DD2-B3A4B23D1BBC}">
      <dgm:prSet phldrT="[Text]" custT="1"/>
      <dgm:spPr/>
      <dgm:t>
        <a:bodyPr/>
        <a:lstStyle/>
        <a:p>
          <a:pPr rtl="0"/>
          <a:r>
            <a:rPr lang="en-US" sz="1800" b="1" dirty="0">
              <a:latin typeface="Open Sans" panose="020B0606030504020204" pitchFamily="34" charset="0"/>
              <a:ea typeface="Open Sans" panose="020B0606030504020204" pitchFamily="34" charset="0"/>
              <a:cs typeface="Open Sans" panose="020B0606030504020204" pitchFamily="34" charset="0"/>
            </a:rPr>
            <a:t>August</a:t>
          </a:r>
          <a:br>
            <a:rPr lang="en-US" sz="1600" i="1"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0" i="0" dirty="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dgm:t>
    </dgm:pt>
    <dgm:pt modelId="{ACCF37CA-F6F6-46E4-8052-E1AD8A45235C}" type="parTrans" cxnId="{05A39274-ABFE-4D8F-BE53-A62CE06FBE84}">
      <dgm:prSet/>
      <dgm:spPr/>
      <dgm:t>
        <a:bodyPr/>
        <a:lstStyle/>
        <a:p>
          <a:endParaRPr lang="en-US"/>
        </a:p>
      </dgm:t>
    </dgm:pt>
    <dgm:pt modelId="{05C7B2D2-BDF1-4CE8-AD7D-D4FC6BCC8F68}" type="sibTrans" cxnId="{05A39274-ABFE-4D8F-BE53-A62CE06FBE84}">
      <dgm:prSet/>
      <dgm:spPr/>
      <dgm:t>
        <a:bodyPr/>
        <a:lstStyle/>
        <a:p>
          <a:endParaRPr lang="en-US"/>
        </a:p>
      </dgm:t>
    </dgm:pt>
    <dgm:pt modelId="{8460F1B8-CF4C-4C27-8188-0F9C47882323}">
      <dgm:prSet phldrT="[Tex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September</a:t>
          </a:r>
          <a:br>
            <a:rPr lang="en-US" sz="1600" b="1" i="1"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1" i="0" dirty="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b="1" dirty="0">
            <a:latin typeface="Open Sans" panose="020B0606030504020204" pitchFamily="34" charset="0"/>
            <a:ea typeface="Open Sans" panose="020B0606030504020204" pitchFamily="34" charset="0"/>
            <a:cs typeface="Open Sans" panose="020B0606030504020204" pitchFamily="34" charset="0"/>
          </a:endParaRPr>
        </a:p>
      </dgm:t>
    </dgm:pt>
    <dgm:pt modelId="{AF6446B9-37AD-424C-8055-0B0192982917}" type="parTrans" cxnId="{4E469FC9-9F7D-49B9-AB58-14CEB94AA941}">
      <dgm:prSet/>
      <dgm:spPr/>
      <dgm:t>
        <a:bodyPr/>
        <a:lstStyle/>
        <a:p>
          <a:endParaRPr lang="en-US"/>
        </a:p>
      </dgm:t>
    </dgm:pt>
    <dgm:pt modelId="{F01D2596-1BB6-4513-8B87-614A9C4FCB90}" type="sibTrans" cxnId="{4E469FC9-9F7D-49B9-AB58-14CEB94AA941}">
      <dgm:prSet/>
      <dgm:spPr/>
      <dgm:t>
        <a:bodyPr/>
        <a:lstStyle/>
        <a:p>
          <a:endParaRPr lang="en-US"/>
        </a:p>
      </dgm:t>
    </dgm:pt>
    <dgm:pt modelId="{95C032A4-B0CB-42E3-BB26-6014C72B9EDD}">
      <dgm:prSet phldrT="[Text]" custT="1"/>
      <dgm:spPr/>
      <dgm:t>
        <a:bodyPr/>
        <a:lstStyle/>
        <a:p>
          <a:r>
            <a:rPr lang="en-US" sz="1800" b="1" kern="1200" dirty="0">
              <a:latin typeface="Open Sans" panose="020B0606030504020204" pitchFamily="34" charset="0"/>
              <a:ea typeface="Open Sans" panose="020B0606030504020204" pitchFamily="34" charset="0"/>
              <a:cs typeface="Open Sans" panose="020B0606030504020204" pitchFamily="34" charset="0"/>
            </a:rPr>
            <a:t>October</a:t>
          </a:r>
          <a:br>
            <a:rPr lang="en-US" sz="12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gm:t>
    </dgm:pt>
    <dgm:pt modelId="{88F9C613-A8A0-4EED-A3C4-E091325E441A}" type="parTrans" cxnId="{0C720BD7-036F-46EB-8142-58BA2BEF70C2}">
      <dgm:prSet/>
      <dgm:spPr/>
      <dgm:t>
        <a:bodyPr/>
        <a:lstStyle/>
        <a:p>
          <a:endParaRPr lang="en-US"/>
        </a:p>
      </dgm:t>
    </dgm:pt>
    <dgm:pt modelId="{C18B5226-DB2F-45BD-8398-E4475628F1B4}" type="sibTrans" cxnId="{0C720BD7-036F-46EB-8142-58BA2BEF70C2}">
      <dgm:prSet/>
      <dgm:spPr/>
      <dgm:t>
        <a:bodyPr/>
        <a:lstStyle/>
        <a:p>
          <a:endParaRPr lang="en-US"/>
        </a:p>
      </dgm:t>
    </dgm:pt>
    <dgm:pt modelId="{44543E12-ACE8-4A16-A199-9DDDA23CB7BF}">
      <dgm:prSet phldrT="[Text]" custT="1"/>
      <dgm:spPr/>
      <dgm:t>
        <a:bodyPr/>
        <a:lstStyle/>
        <a:p>
          <a:pPr rtl="0"/>
          <a:r>
            <a:rPr lang="en-US" sz="1800" b="1" kern="1200" dirty="0">
              <a:latin typeface="Open Sans" panose="020B0606030504020204" pitchFamily="34" charset="0"/>
              <a:ea typeface="Open Sans" panose="020B0606030504020204" pitchFamily="34" charset="0"/>
              <a:cs typeface="Open Sans" panose="020B0606030504020204" pitchFamily="34" charset="0"/>
            </a:rPr>
            <a:t>November</a:t>
          </a:r>
          <a:br>
            <a:rPr lang="en-US" sz="16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gm:t>
    </dgm:pt>
    <dgm:pt modelId="{E6D14983-7F14-49CB-BF3E-DC31E9A3D80D}" type="parTrans" cxnId="{4B449C34-E93E-47E6-9821-E88D67423B54}">
      <dgm:prSet/>
      <dgm:spPr/>
      <dgm:t>
        <a:bodyPr/>
        <a:lstStyle/>
        <a:p>
          <a:endParaRPr lang="en-US"/>
        </a:p>
      </dgm:t>
    </dgm:pt>
    <dgm:pt modelId="{7AA3E0B3-F59A-4ECA-A14E-240336285EAA}" type="sibTrans" cxnId="{4B449C34-E93E-47E6-9821-E88D67423B54}">
      <dgm:prSet/>
      <dgm:spPr/>
      <dgm:t>
        <a:bodyPr/>
        <a:lstStyle/>
        <a:p>
          <a:endParaRPr lang="en-US"/>
        </a:p>
      </dgm:t>
    </dgm:pt>
    <dgm:pt modelId="{DA0F5746-2A79-47E4-A507-D4118F0BA203}" type="pres">
      <dgm:prSet presAssocID="{5EA50121-29DC-428F-A14B-261E78D7FD44}" presName="CompostProcess" presStyleCnt="0">
        <dgm:presLayoutVars>
          <dgm:dir/>
          <dgm:resizeHandles val="exact"/>
        </dgm:presLayoutVars>
      </dgm:prSet>
      <dgm:spPr/>
    </dgm:pt>
    <dgm:pt modelId="{2028B0DE-4837-46F8-8E97-BD430AF0C8CB}" type="pres">
      <dgm:prSet presAssocID="{5EA50121-29DC-428F-A14B-261E78D7FD44}" presName="arrow" presStyleLbl="bgShp" presStyleIdx="0" presStyleCnt="1" custScaleX="117647"/>
      <dgm:spPr/>
    </dgm:pt>
    <dgm:pt modelId="{954AFB65-6F88-424A-8F5E-C171EBE5CC32}" type="pres">
      <dgm:prSet presAssocID="{5EA50121-29DC-428F-A14B-261E78D7FD44}" presName="linearProcess" presStyleCnt="0"/>
      <dgm:spPr/>
    </dgm:pt>
    <dgm:pt modelId="{8B93C725-BDDB-4633-ACC2-E9359141EA6E}" type="pres">
      <dgm:prSet presAssocID="{916F6DD6-9E72-48E7-8DD2-B3A4B23D1BBC}" presName="textNode" presStyleLbl="node1" presStyleIdx="0" presStyleCnt="4" custScaleX="85023" custLinFactNeighborX="-294" custLinFactNeighborY="-2115">
        <dgm:presLayoutVars>
          <dgm:bulletEnabled val="1"/>
        </dgm:presLayoutVars>
      </dgm:prSet>
      <dgm:spPr/>
    </dgm:pt>
    <dgm:pt modelId="{D244DDA0-085B-43CA-A2EA-F845A8424C30}" type="pres">
      <dgm:prSet presAssocID="{05C7B2D2-BDF1-4CE8-AD7D-D4FC6BCC8F68}" presName="sibTrans" presStyleCnt="0"/>
      <dgm:spPr/>
    </dgm:pt>
    <dgm:pt modelId="{4EB20F43-354B-42F5-80FA-22F75A755E47}" type="pres">
      <dgm:prSet presAssocID="{8460F1B8-CF4C-4C27-8188-0F9C47882323}" presName="textNode" presStyleLbl="node1" presStyleIdx="1" presStyleCnt="4" custScaleX="99292" custLinFactNeighborX="-59441" custLinFactNeighborY="-423">
        <dgm:presLayoutVars>
          <dgm:bulletEnabled val="1"/>
        </dgm:presLayoutVars>
      </dgm:prSet>
      <dgm:spPr/>
    </dgm:pt>
    <dgm:pt modelId="{D9A55831-9FD5-4BDB-8A28-8DB4C6F6C934}" type="pres">
      <dgm:prSet presAssocID="{F01D2596-1BB6-4513-8B87-614A9C4FCB90}" presName="sibTrans" presStyleCnt="0"/>
      <dgm:spPr/>
    </dgm:pt>
    <dgm:pt modelId="{BBD29B26-19DF-40E4-B434-4E7AF38A638B}" type="pres">
      <dgm:prSet presAssocID="{95C032A4-B0CB-42E3-BB26-6014C72B9EDD}" presName="textNode" presStyleLbl="node1" presStyleIdx="2" presStyleCnt="4" custScaleX="95817" custLinFactX="-3163" custLinFactNeighborX="-100000" custLinFactNeighborY="423">
        <dgm:presLayoutVars>
          <dgm:bulletEnabled val="1"/>
        </dgm:presLayoutVars>
      </dgm:prSet>
      <dgm:spPr/>
    </dgm:pt>
    <dgm:pt modelId="{4EF7124D-ED8C-4629-A3F9-2861225AAFFD}" type="pres">
      <dgm:prSet presAssocID="{C18B5226-DB2F-45BD-8398-E4475628F1B4}" presName="sibTrans" presStyleCnt="0"/>
      <dgm:spPr/>
    </dgm:pt>
    <dgm:pt modelId="{0C12250B-459B-4D0B-8104-636A47C72616}" type="pres">
      <dgm:prSet presAssocID="{44543E12-ACE8-4A16-A199-9DDDA23CB7BF}" presName="textNode" presStyleLbl="node1" presStyleIdx="3" presStyleCnt="4" custScaleX="99991" custLinFactX="-13797" custLinFactNeighborX="-100000" custLinFactNeighborY="-423">
        <dgm:presLayoutVars>
          <dgm:bulletEnabled val="1"/>
        </dgm:presLayoutVars>
      </dgm:prSet>
      <dgm:spPr/>
    </dgm:pt>
  </dgm:ptLst>
  <dgm:cxnLst>
    <dgm:cxn modelId="{1DA97A1B-4EEF-480D-8DEE-474DC37C71C6}" type="presOf" srcId="{95C032A4-B0CB-42E3-BB26-6014C72B9EDD}" destId="{BBD29B26-19DF-40E4-B434-4E7AF38A638B}" srcOrd="0" destOrd="0" presId="urn:microsoft.com/office/officeart/2005/8/layout/hProcess9"/>
    <dgm:cxn modelId="{4B449C34-E93E-47E6-9821-E88D67423B54}" srcId="{5EA50121-29DC-428F-A14B-261E78D7FD44}" destId="{44543E12-ACE8-4A16-A199-9DDDA23CB7BF}" srcOrd="3" destOrd="0" parTransId="{E6D14983-7F14-49CB-BF3E-DC31E9A3D80D}" sibTransId="{7AA3E0B3-F59A-4ECA-A14E-240336285EAA}"/>
    <dgm:cxn modelId="{CE1F883F-AA7B-421D-AF41-43DBC37A6246}" type="presOf" srcId="{44543E12-ACE8-4A16-A199-9DDDA23CB7BF}" destId="{0C12250B-459B-4D0B-8104-636A47C72616}" srcOrd="0" destOrd="0" presId="urn:microsoft.com/office/officeart/2005/8/layout/hProcess9"/>
    <dgm:cxn modelId="{B1C83D53-1626-4C43-BF27-540EBFB0C3F4}" type="presOf" srcId="{5EA50121-29DC-428F-A14B-261E78D7FD44}" destId="{DA0F5746-2A79-47E4-A507-D4118F0BA203}" srcOrd="0" destOrd="0" presId="urn:microsoft.com/office/officeart/2005/8/layout/hProcess9"/>
    <dgm:cxn modelId="{05A39274-ABFE-4D8F-BE53-A62CE06FBE84}" srcId="{5EA50121-29DC-428F-A14B-261E78D7FD44}" destId="{916F6DD6-9E72-48E7-8DD2-B3A4B23D1BBC}" srcOrd="0" destOrd="0" parTransId="{ACCF37CA-F6F6-46E4-8052-E1AD8A45235C}" sibTransId="{05C7B2D2-BDF1-4CE8-AD7D-D4FC6BCC8F68}"/>
    <dgm:cxn modelId="{25A0A2B7-775F-40C3-A5CA-CFB7D3565E46}" type="presOf" srcId="{916F6DD6-9E72-48E7-8DD2-B3A4B23D1BBC}" destId="{8B93C725-BDDB-4633-ACC2-E9359141EA6E}" srcOrd="0" destOrd="0" presId="urn:microsoft.com/office/officeart/2005/8/layout/hProcess9"/>
    <dgm:cxn modelId="{4E469FC9-9F7D-49B9-AB58-14CEB94AA941}" srcId="{5EA50121-29DC-428F-A14B-261E78D7FD44}" destId="{8460F1B8-CF4C-4C27-8188-0F9C47882323}" srcOrd="1" destOrd="0" parTransId="{AF6446B9-37AD-424C-8055-0B0192982917}" sibTransId="{F01D2596-1BB6-4513-8B87-614A9C4FCB90}"/>
    <dgm:cxn modelId="{0C720BD7-036F-46EB-8142-58BA2BEF70C2}" srcId="{5EA50121-29DC-428F-A14B-261E78D7FD44}" destId="{95C032A4-B0CB-42E3-BB26-6014C72B9EDD}" srcOrd="2" destOrd="0" parTransId="{88F9C613-A8A0-4EED-A3C4-E091325E441A}" sibTransId="{C18B5226-DB2F-45BD-8398-E4475628F1B4}"/>
    <dgm:cxn modelId="{4A7A2BDD-F1FA-48B5-9678-AEE4EDE0F0EA}" type="presOf" srcId="{8460F1B8-CF4C-4C27-8188-0F9C47882323}" destId="{4EB20F43-354B-42F5-80FA-22F75A755E47}" srcOrd="0" destOrd="0" presId="urn:microsoft.com/office/officeart/2005/8/layout/hProcess9"/>
    <dgm:cxn modelId="{47A42668-1F38-4962-8ACA-3B04EE00C336}" type="presParOf" srcId="{DA0F5746-2A79-47E4-A507-D4118F0BA203}" destId="{2028B0DE-4837-46F8-8E97-BD430AF0C8CB}" srcOrd="0" destOrd="0" presId="urn:microsoft.com/office/officeart/2005/8/layout/hProcess9"/>
    <dgm:cxn modelId="{B0B7ED31-41CB-4798-996F-272B89255F8A}" type="presParOf" srcId="{DA0F5746-2A79-47E4-A507-D4118F0BA203}" destId="{954AFB65-6F88-424A-8F5E-C171EBE5CC32}" srcOrd="1" destOrd="0" presId="urn:microsoft.com/office/officeart/2005/8/layout/hProcess9"/>
    <dgm:cxn modelId="{A00010EC-AE22-41FE-B93C-436E3D517C08}" type="presParOf" srcId="{954AFB65-6F88-424A-8F5E-C171EBE5CC32}" destId="{8B93C725-BDDB-4633-ACC2-E9359141EA6E}" srcOrd="0" destOrd="0" presId="urn:microsoft.com/office/officeart/2005/8/layout/hProcess9"/>
    <dgm:cxn modelId="{33F374B3-0F93-40F6-B882-E31382341413}" type="presParOf" srcId="{954AFB65-6F88-424A-8F5E-C171EBE5CC32}" destId="{D244DDA0-085B-43CA-A2EA-F845A8424C30}" srcOrd="1" destOrd="0" presId="urn:microsoft.com/office/officeart/2005/8/layout/hProcess9"/>
    <dgm:cxn modelId="{5F62B5BD-FA61-4F97-BA56-F1BDF3A1D080}" type="presParOf" srcId="{954AFB65-6F88-424A-8F5E-C171EBE5CC32}" destId="{4EB20F43-354B-42F5-80FA-22F75A755E47}" srcOrd="2" destOrd="0" presId="urn:microsoft.com/office/officeart/2005/8/layout/hProcess9"/>
    <dgm:cxn modelId="{57C2964B-DDC7-4869-B4A3-ECE42DD4A009}" type="presParOf" srcId="{954AFB65-6F88-424A-8F5E-C171EBE5CC32}" destId="{D9A55831-9FD5-4BDB-8A28-8DB4C6F6C934}" srcOrd="3" destOrd="0" presId="urn:microsoft.com/office/officeart/2005/8/layout/hProcess9"/>
    <dgm:cxn modelId="{04F624C5-FBD0-45F2-9B5D-2366E5F1E8D1}" type="presParOf" srcId="{954AFB65-6F88-424A-8F5E-C171EBE5CC32}" destId="{BBD29B26-19DF-40E4-B434-4E7AF38A638B}" srcOrd="4" destOrd="0" presId="urn:microsoft.com/office/officeart/2005/8/layout/hProcess9"/>
    <dgm:cxn modelId="{DFE9EDEB-73E8-43FA-B3E4-E4EC44F94307}" type="presParOf" srcId="{954AFB65-6F88-424A-8F5E-C171EBE5CC32}" destId="{4EF7124D-ED8C-4629-A3F9-2861225AAFFD}" srcOrd="5" destOrd="0" presId="urn:microsoft.com/office/officeart/2005/8/layout/hProcess9"/>
    <dgm:cxn modelId="{8DEA2904-BDC1-4C5F-A412-BC851BA9EC98}" type="presParOf" srcId="{954AFB65-6F88-424A-8F5E-C171EBE5CC32}" destId="{0C12250B-459B-4D0B-8104-636A47C7261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B9926-F72F-496F-A268-EA2E653BDAD1}">
      <dsp:nvSpPr>
        <dsp:cNvPr id="0" name=""/>
        <dsp:cNvSpPr/>
      </dsp:nvSpPr>
      <dsp:spPr>
        <a:xfrm>
          <a:off x="990" y="309253"/>
          <a:ext cx="2488915" cy="960721"/>
        </a:xfrm>
        <a:prstGeom prst="chevron">
          <a:avLst>
            <a:gd name="adj" fmla="val 4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372774-95A5-479D-A8C4-15A4DD212345}">
      <dsp:nvSpPr>
        <dsp:cNvPr id="0" name=""/>
        <dsp:cNvSpPr/>
      </dsp:nvSpPr>
      <dsp:spPr>
        <a:xfrm>
          <a:off x="664701" y="549434"/>
          <a:ext cx="2101750" cy="960721"/>
        </a:xfrm>
        <a:prstGeom prst="roundRect">
          <a:avLst>
            <a:gd name="adj" fmla="val 10000"/>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2021</a:t>
          </a:r>
        </a:p>
        <a:p>
          <a:pPr marL="0" lvl="0" indent="0" algn="ctr" defTabSz="755650">
            <a:lnSpc>
              <a:spcPct val="90000"/>
            </a:lnSpc>
            <a:spcBef>
              <a:spcPct val="0"/>
            </a:spcBef>
            <a:spcAft>
              <a:spcPct val="35000"/>
            </a:spcAft>
            <a:buNone/>
          </a:pPr>
          <a:r>
            <a:rPr lang="en-US" sz="1700" kern="1200" dirty="0"/>
            <a:t>Tokyo</a:t>
          </a:r>
        </a:p>
      </dsp:txBody>
      <dsp:txXfrm>
        <a:off x="692840" y="577573"/>
        <a:ext cx="2045472" cy="904443"/>
      </dsp:txXfrm>
    </dsp:sp>
    <dsp:sp modelId="{000C77C6-E33D-403F-9895-185F41BAA948}">
      <dsp:nvSpPr>
        <dsp:cNvPr id="0" name=""/>
        <dsp:cNvSpPr/>
      </dsp:nvSpPr>
      <dsp:spPr>
        <a:xfrm>
          <a:off x="2843884" y="309253"/>
          <a:ext cx="2488915" cy="960721"/>
        </a:xfrm>
        <a:prstGeom prst="chevron">
          <a:avLst>
            <a:gd name="adj" fmla="val 4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C1E3F-01F3-4583-AEBA-A1AE8AA73459}">
      <dsp:nvSpPr>
        <dsp:cNvPr id="0" name=""/>
        <dsp:cNvSpPr/>
      </dsp:nvSpPr>
      <dsp:spPr>
        <a:xfrm>
          <a:off x="3507595" y="549434"/>
          <a:ext cx="2101750" cy="960721"/>
        </a:xfrm>
        <a:prstGeom prst="roundRect">
          <a:avLst>
            <a:gd name="adj" fmla="val 10000"/>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2025</a:t>
          </a:r>
        </a:p>
        <a:p>
          <a:pPr marL="0" lvl="0" indent="0" algn="ctr" defTabSz="755650">
            <a:lnSpc>
              <a:spcPct val="90000"/>
            </a:lnSpc>
            <a:spcBef>
              <a:spcPct val="0"/>
            </a:spcBef>
            <a:spcAft>
              <a:spcPct val="35000"/>
            </a:spcAft>
            <a:buNone/>
          </a:pPr>
          <a:r>
            <a:rPr lang="en-US" sz="1700" kern="1200" dirty="0"/>
            <a:t>Paris</a:t>
          </a:r>
        </a:p>
      </dsp:txBody>
      <dsp:txXfrm>
        <a:off x="3535734" y="577573"/>
        <a:ext cx="2045472" cy="904443"/>
      </dsp:txXfrm>
    </dsp:sp>
    <dsp:sp modelId="{62093BCC-6869-4C6E-847D-D7E83F43BAE1}">
      <dsp:nvSpPr>
        <dsp:cNvPr id="0" name=""/>
        <dsp:cNvSpPr/>
      </dsp:nvSpPr>
      <dsp:spPr>
        <a:xfrm>
          <a:off x="5686779" y="309253"/>
          <a:ext cx="2488915" cy="960721"/>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5E0E1-4708-4C76-8D1E-77E7198B04F8}">
      <dsp:nvSpPr>
        <dsp:cNvPr id="0" name=""/>
        <dsp:cNvSpPr/>
      </dsp:nvSpPr>
      <dsp:spPr>
        <a:xfrm>
          <a:off x="6350489" y="549434"/>
          <a:ext cx="2101750" cy="9607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2028</a:t>
          </a:r>
        </a:p>
        <a:p>
          <a:pPr marL="0" lvl="0" indent="0" algn="ctr" defTabSz="755650">
            <a:lnSpc>
              <a:spcPct val="90000"/>
            </a:lnSpc>
            <a:spcBef>
              <a:spcPct val="0"/>
            </a:spcBef>
            <a:spcAft>
              <a:spcPct val="35000"/>
            </a:spcAft>
            <a:buNone/>
          </a:pPr>
          <a:r>
            <a:rPr lang="en-US" sz="1700" kern="1200" dirty="0"/>
            <a:t>Los Angeles</a:t>
          </a:r>
        </a:p>
      </dsp:txBody>
      <dsp:txXfrm>
        <a:off x="6378628" y="577573"/>
        <a:ext cx="2045472" cy="904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8B0DE-4837-46F8-8E97-BD430AF0C8CB}">
      <dsp:nvSpPr>
        <dsp:cNvPr id="0" name=""/>
        <dsp:cNvSpPr/>
      </dsp:nvSpPr>
      <dsp:spPr>
        <a:xfrm>
          <a:off x="2" y="0"/>
          <a:ext cx="8738358" cy="40640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93C725-BDDB-4633-ACC2-E9359141EA6E}">
      <dsp:nvSpPr>
        <dsp:cNvPr id="0" name=""/>
        <dsp:cNvSpPr/>
      </dsp:nvSpPr>
      <dsp:spPr>
        <a:xfrm>
          <a:off x="0" y="1184818"/>
          <a:ext cx="174948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August</a:t>
          </a:r>
          <a:br>
            <a:rPr lang="en-US" sz="1600"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0" i="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Perspectives on Democracy &amp; In-District Meetings </a:t>
          </a:r>
          <a:endParaRPr lang="en-US" sz="1600" b="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dsp:txBody>
      <dsp:txXfrm>
        <a:off x="79355" y="1264173"/>
        <a:ext cx="1590770" cy="1466890"/>
      </dsp:txXfrm>
    </dsp:sp>
    <dsp:sp modelId="{4EB20F43-354B-42F5-80FA-22F75A755E47}">
      <dsp:nvSpPr>
        <dsp:cNvPr id="0" name=""/>
        <dsp:cNvSpPr/>
      </dsp:nvSpPr>
      <dsp:spPr>
        <a:xfrm>
          <a:off x="1874075" y="1212323"/>
          <a:ext cx="2043087"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September</a:t>
          </a:r>
          <a:br>
            <a:rPr lang="en-US" sz="16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en-US" sz="1600" b="1" i="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Importance of Candidate Engagement &amp; Media Training</a:t>
          </a:r>
          <a:endParaRPr lang="en-US" sz="1600" b="1" kern="1200" dirty="0">
            <a:latin typeface="Open Sans" panose="020B0606030504020204" pitchFamily="34" charset="0"/>
            <a:ea typeface="Open Sans" panose="020B0606030504020204" pitchFamily="34" charset="0"/>
            <a:cs typeface="Open Sans" panose="020B0606030504020204" pitchFamily="34" charset="0"/>
          </a:endParaRPr>
        </a:p>
      </dsp:txBody>
      <dsp:txXfrm>
        <a:off x="1953430" y="1291678"/>
        <a:ext cx="1884377" cy="1466890"/>
      </dsp:txXfrm>
    </dsp:sp>
    <dsp:sp modelId="{BBD29B26-19DF-40E4-B434-4E7AF38A638B}">
      <dsp:nvSpPr>
        <dsp:cNvPr id="0" name=""/>
        <dsp:cNvSpPr/>
      </dsp:nvSpPr>
      <dsp:spPr>
        <a:xfrm>
          <a:off x="4033363" y="1226076"/>
          <a:ext cx="1971583"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October</a:t>
          </a:r>
          <a:br>
            <a:rPr lang="en-US" sz="12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Using Data to Combat Toxic Poverty Narratives</a:t>
          </a:r>
        </a:p>
      </dsp:txBody>
      <dsp:txXfrm>
        <a:off x="4112718" y="1305431"/>
        <a:ext cx="1812873" cy="1466890"/>
      </dsp:txXfrm>
    </dsp:sp>
    <dsp:sp modelId="{0C12250B-459B-4D0B-8104-636A47C72616}">
      <dsp:nvSpPr>
        <dsp:cNvPr id="0" name=""/>
        <dsp:cNvSpPr/>
      </dsp:nvSpPr>
      <dsp:spPr>
        <a:xfrm>
          <a:off x="6091118" y="1212323"/>
          <a:ext cx="2057470" cy="1625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Open Sans" panose="020B0606030504020204" pitchFamily="34" charset="0"/>
              <a:ea typeface="Open Sans" panose="020B0606030504020204" pitchFamily="34" charset="0"/>
              <a:cs typeface="Open Sans" panose="020B0606030504020204" pitchFamily="34" charset="0"/>
            </a:rPr>
            <a:t>November</a:t>
          </a:r>
          <a:br>
            <a:rPr lang="en-US" sz="1600" kern="1200" dirty="0">
              <a:latin typeface="Open Sans" panose="020B0606030504020204" pitchFamily="34" charset="0"/>
              <a:ea typeface="Open Sans" panose="020B0606030504020204" pitchFamily="34" charset="0"/>
              <a:cs typeface="Open Sans" panose="020B0606030504020204" pitchFamily="34" charset="0"/>
            </a:rPr>
          </a:br>
          <a:r>
            <a:rPr lang="en-US" sz="1600" i="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Keeping Congress Accountable During End of Lame Duck Year</a:t>
          </a:r>
        </a:p>
      </dsp:txBody>
      <dsp:txXfrm>
        <a:off x="6170473" y="1291678"/>
        <a:ext cx="189876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9/6/2024</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9/6/2024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dirty="0"/>
          </a:p>
        </p:txBody>
      </p:sp>
    </p:spTree>
    <p:extLst>
      <p:ext uri="{BB962C8B-B14F-4D97-AF65-F5344CB8AC3E}">
        <p14:creationId xmlns:p14="http://schemas.microsoft.com/office/powerpoint/2010/main" val="422833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31</a:t>
            </a:fld>
            <a:endParaRPr lang="en-US" dirty="0"/>
          </a:p>
        </p:txBody>
      </p:sp>
    </p:spTree>
    <p:extLst>
      <p:ext uri="{BB962C8B-B14F-4D97-AF65-F5344CB8AC3E}">
        <p14:creationId xmlns:p14="http://schemas.microsoft.com/office/powerpoint/2010/main" val="496371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32</a:t>
            </a:fld>
            <a:endParaRPr lang="en-US" dirty="0"/>
          </a:p>
        </p:txBody>
      </p:sp>
    </p:spTree>
    <p:extLst>
      <p:ext uri="{BB962C8B-B14F-4D97-AF65-F5344CB8AC3E}">
        <p14:creationId xmlns:p14="http://schemas.microsoft.com/office/powerpoint/2010/main" val="3475426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35</a:t>
            </a:fld>
            <a:endParaRPr lang="en-US" dirty="0"/>
          </a:p>
        </p:txBody>
      </p:sp>
    </p:spTree>
    <p:extLst>
      <p:ext uri="{BB962C8B-B14F-4D97-AF65-F5344CB8AC3E}">
        <p14:creationId xmlns:p14="http://schemas.microsoft.com/office/powerpoint/2010/main" val="1305886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52</a:t>
            </a:fld>
            <a:endParaRPr lang="en-US" dirty="0"/>
          </a:p>
        </p:txBody>
      </p:sp>
    </p:spTree>
    <p:extLst>
      <p:ext uri="{BB962C8B-B14F-4D97-AF65-F5344CB8AC3E}">
        <p14:creationId xmlns:p14="http://schemas.microsoft.com/office/powerpoint/2010/main" val="3234993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53</a:t>
            </a:fld>
            <a:endParaRPr lang="en-US" dirty="0"/>
          </a:p>
        </p:txBody>
      </p:sp>
    </p:spTree>
    <p:extLst>
      <p:ext uri="{BB962C8B-B14F-4D97-AF65-F5344CB8AC3E}">
        <p14:creationId xmlns:p14="http://schemas.microsoft.com/office/powerpoint/2010/main" val="20139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dirty="0"/>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6</a:t>
            </a:fld>
            <a:endParaRPr lang="en-US" dirty="0"/>
          </a:p>
        </p:txBody>
      </p:sp>
    </p:spTree>
    <p:extLst>
      <p:ext uri="{BB962C8B-B14F-4D97-AF65-F5344CB8AC3E}">
        <p14:creationId xmlns:p14="http://schemas.microsoft.com/office/powerpoint/2010/main" val="63777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12</a:t>
            </a:fld>
            <a:endParaRPr lang="en-US" dirty="0"/>
          </a:p>
        </p:txBody>
      </p:sp>
    </p:spTree>
    <p:extLst>
      <p:ext uri="{BB962C8B-B14F-4D97-AF65-F5344CB8AC3E}">
        <p14:creationId xmlns:p14="http://schemas.microsoft.com/office/powerpoint/2010/main" val="401921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13</a:t>
            </a:fld>
            <a:endParaRPr lang="en-US" dirty="0"/>
          </a:p>
        </p:txBody>
      </p:sp>
    </p:spTree>
    <p:extLst>
      <p:ext uri="{BB962C8B-B14F-4D97-AF65-F5344CB8AC3E}">
        <p14:creationId xmlns:p14="http://schemas.microsoft.com/office/powerpoint/2010/main" val="84145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14</a:t>
            </a:fld>
            <a:endParaRPr lang="en-US" dirty="0"/>
          </a:p>
        </p:txBody>
      </p:sp>
    </p:spTree>
    <p:extLst>
      <p:ext uri="{BB962C8B-B14F-4D97-AF65-F5344CB8AC3E}">
        <p14:creationId xmlns:p14="http://schemas.microsoft.com/office/powerpoint/2010/main" val="266184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15</a:t>
            </a:fld>
            <a:endParaRPr lang="en-US" dirty="0"/>
          </a:p>
        </p:txBody>
      </p:sp>
    </p:spTree>
    <p:extLst>
      <p:ext uri="{BB962C8B-B14F-4D97-AF65-F5344CB8AC3E}">
        <p14:creationId xmlns:p14="http://schemas.microsoft.com/office/powerpoint/2010/main" val="2103080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16</a:t>
            </a:fld>
            <a:endParaRPr lang="en-US" dirty="0"/>
          </a:p>
        </p:txBody>
      </p:sp>
    </p:spTree>
    <p:extLst>
      <p:ext uri="{BB962C8B-B14F-4D97-AF65-F5344CB8AC3E}">
        <p14:creationId xmlns:p14="http://schemas.microsoft.com/office/powerpoint/2010/main" val="873638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17</a:t>
            </a:fld>
            <a:endParaRPr lang="en-US" dirty="0"/>
          </a:p>
        </p:txBody>
      </p:sp>
    </p:spTree>
    <p:extLst>
      <p:ext uri="{BB962C8B-B14F-4D97-AF65-F5344CB8AC3E}">
        <p14:creationId xmlns:p14="http://schemas.microsoft.com/office/powerpoint/2010/main" val="73362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C7944C4A-46BC-4C46-B66D-C7A9D447712C}" type="datetime1">
              <a:rPr lang="en-US" smtClean="0"/>
              <a:t>9/6/2024</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7C3003A7-1037-45BD-B21E-FCF7B4B1F763}" type="datetime1">
              <a:rPr lang="en-US" smtClean="0"/>
              <a:t>9/6/2024</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24DD6DE4-73E4-4F6F-9DED-05B20E463ED2}" type="datetime1">
              <a:rPr lang="en-US" smtClean="0"/>
              <a:t>9/6/2024</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E8BA829D-C31E-4F3D-9B87-664ADA6C4D47}" type="datetime1">
              <a:rPr lang="en-US" smtClean="0"/>
              <a:t>9/6/2024</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835933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49364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7134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670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2840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022536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1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76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90024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62445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9/6/2024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58568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DA52CB95-A36F-4BC0-873A-F09C4DFC6C9F}" type="datetime1">
              <a:rPr lang="en-US" smtClean="0"/>
              <a:t>9/6/2024</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9/6/2024</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9/6/2024</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
        <p:nvSpPr>
          <p:cNvPr id="7" name="Date Placeholder 6"/>
          <p:cNvSpPr>
            <a:spLocks noGrp="1"/>
          </p:cNvSpPr>
          <p:nvPr>
            <p:ph type="dt" sz="half" idx="10"/>
          </p:nvPr>
        </p:nvSpPr>
        <p:spPr/>
        <p:txBody>
          <a:bodyPr/>
          <a:lstStyle/>
          <a:p>
            <a:fld id="{AFB8C497-781D-41D9-AC17-F05D66E7436C}" type="datetime1">
              <a:rPr lang="en-US" smtClean="0"/>
              <a:t>9/6/2024</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
        <p:nvSpPr>
          <p:cNvPr id="3" name="Date Placeholder 2"/>
          <p:cNvSpPr>
            <a:spLocks noGrp="1"/>
          </p:cNvSpPr>
          <p:nvPr>
            <p:ph type="dt" sz="half" idx="10"/>
          </p:nvPr>
        </p:nvSpPr>
        <p:spPr/>
        <p:txBody>
          <a:bodyPr/>
          <a:lstStyle/>
          <a:p>
            <a:fld id="{FFBF270F-56FE-4D70-A2BE-EE18789F1CAF}" type="datetime1">
              <a:rPr lang="en-US" smtClean="0"/>
              <a:t>9/6/2024</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9/6/2024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5.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9/6/2024</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9/6/2024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Tree>
    <p:extLst>
      <p:ext uri="{BB962C8B-B14F-4D97-AF65-F5344CB8AC3E}">
        <p14:creationId xmlns:p14="http://schemas.microsoft.com/office/powerpoint/2010/main" val="9713170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results.org/volunteers/action-center/action-alerts?vvsrc=%2fCampaigns%2f54035%2fRespond"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mstrobel@results.org" TargetMode="External"/><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results.org/planned-giving" TargetMode="External"/><Relationship Id="rId1" Type="http://schemas.openxmlformats.org/officeDocument/2006/relationships/slideLayout" Target="../slideLayouts/slideLayout5.xml"/><Relationship Id="rId4" Type="http://schemas.openxmlformats.org/officeDocument/2006/relationships/hyperlink" Target="mailto:Mstrobel@results.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mailto:jlinn@results.org"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jpe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www.results.org/volunteers/action-center/"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unsplash.com/photos/i-want-you-for-us-army-3ujfoSnBcI4" TargetMode="External"/><Relationship Id="rId1" Type="http://schemas.openxmlformats.org/officeDocument/2006/relationships/slideLayout" Target="../slideLayouts/slideLayout5.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mailto:lmcvey@results.org" TargetMode="External"/><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ips-dc.org/"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results.org/volunteers/media-tools" TargetMode="External"/><Relationship Id="rId2" Type="http://schemas.openxmlformats.org/officeDocument/2006/relationships/image" Target="../media/image24.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results.zoom.us/meeting/register/tJcqd-GvpjMqHtO1RkTwyg9Y5rSfg5F5Spvl" TargetMode="External"/><Relationship Id="rId2" Type="http://schemas.openxmlformats.org/officeDocument/2006/relationships/hyperlink" Target="https://results.org/wp-content/uploads/Lived-Poverty-Experience-Op-ed-Opportunity_2024.pdf" TargetMode="External"/><Relationship Id="rId1" Type="http://schemas.openxmlformats.org/officeDocument/2006/relationships/slideLayout" Target="../slideLayouts/slideLayout5.xml"/><Relationship Id="rId4" Type="http://schemas.openxmlformats.org/officeDocument/2006/relationships/hyperlink" Target="mailto:lmcvey@results.or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s://results.zoom.us/meeting/register/tJMucOyhqT8oHdzufxpBkHlG5tkXbj-Hbpva#/registration"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hyperlink" Target="https://results.zoom.us/j/97873811515"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s://tinyurl.com/RESULTSBuildingResilience"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results.zoom.us/meeting/register/tJEqc-mhrj0jHNDQ4GR_tlL3TTJawPtmCLSN#/registration"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https://results.zoom.us/webinar/register/WN_PVvYNRSpQRWyCt0UWfuHZg#/registration" TargetMode="External"/><Relationship Id="rId2" Type="http://schemas.openxmlformats.org/officeDocument/2006/relationships/hyperlink" Target="https://results.org/fellowship" TargetMode="Externa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hyperlink" Target="https://results.org/volunteers/reporting-your-advocacy-actions" TargetMode="External"/><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https://results.zoom.us/meeting/register/tJcqd-GvpjMqHtO1RkTwyg9Y5rSfg5F5Spvl" TargetMode="External"/><Relationship Id="rId2" Type="http://schemas.openxmlformats.org/officeDocument/2006/relationships/hyperlink" Target="https://results.org/wp-content/uploads/Lived-Poverty-Experience-Op-ed-Opportunity_2024.pdf" TargetMode="External"/><Relationship Id="rId1" Type="http://schemas.openxmlformats.org/officeDocument/2006/relationships/slideLayout" Target="../slideLayouts/slideLayout5.xml"/><Relationship Id="rId4" Type="http://schemas.openxmlformats.org/officeDocument/2006/relationships/hyperlink" Target="mailto:lmcvey@results.org"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https://results.zoom.us/j/94004748060"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s://togetherwomenrise.org/advocacy/dfw-national-advocacy-chapter/" TargetMode="External"/><Relationship Id="rId2" Type="http://schemas.openxmlformats.org/officeDocument/2006/relationships/hyperlink" Target="https://results.zoom.us/meeting/register/tJEqceqrrDgqHN1Y7YKj-2UZoYWKzO8OVpw-#/registration" TargetMode="Externa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hyperlink" Target="mailto:lmarchal@results.org"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hyperlink" Target="https://results.salsalabs.org/orientationcallrsvp/index.html?_ga=2.186335721.1981300211.1724077491-464990483.1724077491" TargetMode="Externa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hyperlink" Target="https://results.zoom.us/j/95416781155"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28.jpe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smith@results.or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Autofit/>
          </a:bodyPr>
          <a:lstStyle/>
          <a:p>
            <a:pPr>
              <a:lnSpc>
                <a:spcPct val="114000"/>
              </a:lnSpc>
              <a:spcBef>
                <a:spcPts val="600"/>
              </a:spcBef>
              <a:spcAft>
                <a:spcPts val="600"/>
              </a:spcAft>
            </a:pPr>
            <a:r>
              <a:rPr lang="en-US" sz="3200" dirty="0">
                <a:latin typeface="Open Sans"/>
                <a:ea typeface="Open Sans"/>
                <a:cs typeface="Open Sans"/>
              </a:rPr>
              <a:t>RESULTS National Webinar</a:t>
            </a:r>
            <a:br>
              <a:rPr lang="en-US" sz="3200" dirty="0"/>
            </a:br>
            <a:r>
              <a:rPr lang="en-US" sz="2400" b="0" i="1" dirty="0">
                <a:latin typeface="Open Sans"/>
                <a:ea typeface="Open Sans"/>
                <a:cs typeface="Open Sans"/>
              </a:rPr>
              <a:t>September 7, 2024</a:t>
            </a:r>
            <a:br>
              <a:rPr lang="en-US" sz="3200" dirty="0"/>
            </a:br>
            <a:r>
              <a:rPr lang="en-US" sz="3200" dirty="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1AB0-B735-DFB9-FEE1-B26764582E1D}"/>
              </a:ext>
            </a:extLst>
          </p:cNvPr>
          <p:cNvSpPr>
            <a:spLocks noGrp="1"/>
          </p:cNvSpPr>
          <p:nvPr>
            <p:ph type="title"/>
          </p:nvPr>
        </p:nvSpPr>
        <p:spPr>
          <a:xfrm>
            <a:off x="5060471" y="1473119"/>
            <a:ext cx="3653563" cy="857250"/>
          </a:xfrm>
        </p:spPr>
        <p:txBody>
          <a:bodyPr>
            <a:noAutofit/>
          </a:bodyPr>
          <a:lstStyle/>
          <a:p>
            <a:pPr algn="l"/>
            <a:r>
              <a:rPr lang="en-US" sz="3000" dirty="0"/>
              <a:t>Get Congress </a:t>
            </a:r>
            <a:br>
              <a:rPr lang="en-US" sz="3000" dirty="0"/>
            </a:br>
            <a:r>
              <a:rPr lang="en-US" sz="3000" dirty="0"/>
              <a:t>on the record</a:t>
            </a:r>
          </a:p>
        </p:txBody>
      </p:sp>
      <p:sp>
        <p:nvSpPr>
          <p:cNvPr id="3" name="Content Placeholder 2">
            <a:extLst>
              <a:ext uri="{FF2B5EF4-FFF2-40B4-BE49-F238E27FC236}">
                <a16:creationId xmlns:a16="http://schemas.microsoft.com/office/drawing/2014/main" id="{ADBFB041-3668-0D84-C2B0-CD64B36AE2EA}"/>
              </a:ext>
            </a:extLst>
          </p:cNvPr>
          <p:cNvSpPr>
            <a:spLocks noGrp="1"/>
          </p:cNvSpPr>
          <p:nvPr>
            <p:ph idx="1"/>
          </p:nvPr>
        </p:nvSpPr>
        <p:spPr>
          <a:xfrm>
            <a:off x="5060471" y="2571750"/>
            <a:ext cx="3653563" cy="1973048"/>
          </a:xfrm>
        </p:spPr>
        <p:txBody>
          <a:bodyPr>
            <a:normAutofit/>
          </a:bodyPr>
          <a:lstStyle/>
          <a:p>
            <a:pPr marL="0" indent="0">
              <a:buNone/>
            </a:pPr>
            <a:r>
              <a:rPr lang="en-US" sz="2400" i="1" dirty="0"/>
              <a:t>Bipartisan congressional letter calls for an early pledge and new policies</a:t>
            </a:r>
          </a:p>
        </p:txBody>
      </p:sp>
      <p:pic>
        <p:nvPicPr>
          <p:cNvPr id="7" name="Picture 6">
            <a:extLst>
              <a:ext uri="{FF2B5EF4-FFF2-40B4-BE49-F238E27FC236}">
                <a16:creationId xmlns:a16="http://schemas.microsoft.com/office/drawing/2014/main" id="{5762A74A-3292-A5B4-80A7-4735C8DCD457}"/>
              </a:ext>
            </a:extLst>
          </p:cNvPr>
          <p:cNvPicPr>
            <a:picLocks noChangeAspect="1"/>
          </p:cNvPicPr>
          <p:nvPr/>
        </p:nvPicPr>
        <p:blipFill>
          <a:blip r:embed="rId2"/>
          <a:stretch>
            <a:fillRect/>
          </a:stretch>
        </p:blipFill>
        <p:spPr>
          <a:xfrm>
            <a:off x="429966" y="914401"/>
            <a:ext cx="4515564" cy="3062882"/>
          </a:xfrm>
          <a:prstGeom prst="rect">
            <a:avLst/>
          </a:prstGeom>
          <a:ln>
            <a:solidFill>
              <a:schemeClr val="tx1"/>
            </a:solidFill>
          </a:ln>
        </p:spPr>
      </p:pic>
      <p:sp>
        <p:nvSpPr>
          <p:cNvPr id="4" name="Slide Number Placeholder 8">
            <a:extLst>
              <a:ext uri="{FF2B5EF4-FFF2-40B4-BE49-F238E27FC236}">
                <a16:creationId xmlns:a16="http://schemas.microsoft.com/office/drawing/2014/main" id="{DC537974-7D5E-7CBC-CC08-CC6275F2476B}"/>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10</a:t>
            </a:fld>
            <a:endParaRPr lang="en-US" dirty="0"/>
          </a:p>
        </p:txBody>
      </p:sp>
    </p:spTree>
    <p:extLst>
      <p:ext uri="{BB962C8B-B14F-4D97-AF65-F5344CB8AC3E}">
        <p14:creationId xmlns:p14="http://schemas.microsoft.com/office/powerpoint/2010/main" val="18582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6465C-1CDE-4C3A-F4CA-400ADB0DF9F3}"/>
              </a:ext>
            </a:extLst>
          </p:cNvPr>
          <p:cNvSpPr>
            <a:spLocks noGrp="1"/>
          </p:cNvSpPr>
          <p:nvPr>
            <p:ph idx="1"/>
          </p:nvPr>
        </p:nvSpPr>
        <p:spPr>
          <a:xfrm>
            <a:off x="987552" y="2799293"/>
            <a:ext cx="8229600" cy="3394472"/>
          </a:xfrm>
        </p:spPr>
        <p:txBody>
          <a:bodyPr/>
          <a:lstStyle/>
          <a:p>
            <a:pPr marL="0" indent="0">
              <a:buNone/>
            </a:pPr>
            <a:r>
              <a:rPr lang="en-US" sz="4800" b="1" dirty="0"/>
              <a:t>48</a:t>
            </a:r>
            <a:r>
              <a:rPr lang="en-US" sz="4800" dirty="0"/>
              <a:t> signers and counting!</a:t>
            </a:r>
          </a:p>
          <a:p>
            <a:pPr marL="0" indent="0">
              <a:buNone/>
            </a:pPr>
            <a:endParaRPr lang="en-US" dirty="0"/>
          </a:p>
        </p:txBody>
      </p:sp>
      <p:sp>
        <p:nvSpPr>
          <p:cNvPr id="4" name="Slide Number Placeholder 3">
            <a:extLst>
              <a:ext uri="{FF2B5EF4-FFF2-40B4-BE49-F238E27FC236}">
                <a16:creationId xmlns:a16="http://schemas.microsoft.com/office/drawing/2014/main" id="{ABC77B1F-8257-8799-817C-69396D46F635}"/>
              </a:ext>
            </a:extLst>
          </p:cNvPr>
          <p:cNvSpPr>
            <a:spLocks noGrp="1"/>
          </p:cNvSpPr>
          <p:nvPr>
            <p:ph type="sldNum" sz="quarter" idx="12"/>
          </p:nvPr>
        </p:nvSpPr>
        <p:spPr/>
        <p:txBody>
          <a:bodyPr/>
          <a:lstStyle/>
          <a:p>
            <a:fld id="{307E6868-079E-1649-B8D1-459B42CE4DE3}" type="slidenum">
              <a:rPr lang="en-US" smtClean="0"/>
              <a:pPr/>
              <a:t>11</a:t>
            </a:fld>
            <a:endParaRPr lang="en-US" dirty="0"/>
          </a:p>
        </p:txBody>
      </p:sp>
      <p:sp>
        <p:nvSpPr>
          <p:cNvPr id="5" name="Rectangle: Rounded Corners 4">
            <a:extLst>
              <a:ext uri="{FF2B5EF4-FFF2-40B4-BE49-F238E27FC236}">
                <a16:creationId xmlns:a16="http://schemas.microsoft.com/office/drawing/2014/main" id="{42B1ACB3-3C72-6557-0E10-2AE8CECDBB13}"/>
              </a:ext>
            </a:extLst>
          </p:cNvPr>
          <p:cNvSpPr/>
          <p:nvPr/>
        </p:nvSpPr>
        <p:spPr>
          <a:xfrm>
            <a:off x="1106424" y="1379982"/>
            <a:ext cx="3090672" cy="112776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Deadline: </a:t>
            </a:r>
          </a:p>
          <a:p>
            <a:pPr algn="ctr"/>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September 12</a:t>
            </a:r>
          </a:p>
        </p:txBody>
      </p:sp>
    </p:spTree>
    <p:extLst>
      <p:ext uri="{BB962C8B-B14F-4D97-AF65-F5344CB8AC3E}">
        <p14:creationId xmlns:p14="http://schemas.microsoft.com/office/powerpoint/2010/main" val="881422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724935"/>
            <a:ext cx="8229600" cy="857250"/>
          </a:xfrm>
        </p:spPr>
        <p:txBody>
          <a:bodyPr>
            <a:noAutofit/>
          </a:bodyPr>
          <a:lstStyle/>
          <a:p>
            <a:pPr>
              <a:spcAft>
                <a:spcPts val="200"/>
              </a:spcAft>
            </a:pPr>
            <a:r>
              <a:rPr lang="en-US" dirty="0">
                <a:latin typeface="Open Sans"/>
                <a:ea typeface="Open Sans"/>
                <a:cs typeface="Open Sans"/>
              </a:rPr>
              <a:t>U.S. Poverty Campaigns</a:t>
            </a:r>
          </a:p>
        </p:txBody>
      </p:sp>
    </p:spTree>
    <p:extLst>
      <p:ext uri="{BB962C8B-B14F-4D97-AF65-F5344CB8AC3E}">
        <p14:creationId xmlns:p14="http://schemas.microsoft.com/office/powerpoint/2010/main" val="308658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718854" y="164216"/>
            <a:ext cx="7401491" cy="857250"/>
          </a:xfrm>
        </p:spPr>
        <p:txBody>
          <a:bodyPr/>
          <a:lstStyle/>
          <a:p>
            <a:r>
              <a:rPr lang="en-US" dirty="0">
                <a:solidFill>
                  <a:srgbClr val="D50032"/>
                </a:solidFill>
              </a:rPr>
              <a:t>U.S. Poverty Campaigns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13</a:t>
            </a:fld>
            <a:endParaRPr lang="en-US" dirty="0"/>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478400" y="2626701"/>
            <a:ext cx="304531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570" algn="l">
              <a:lnSpc>
                <a:spcPct val="114000"/>
              </a:lnSpc>
            </a:pPr>
            <a:br>
              <a:rPr lang="en-US" sz="1600" dirty="0">
                <a:latin typeface="Open Sans"/>
              </a:rPr>
            </a:br>
            <a:r>
              <a:rPr lang="en-US" sz="2000" b="1" dirty="0">
                <a:latin typeface="Open Sans"/>
                <a:ea typeface="Open Sans"/>
                <a:cs typeface="Open Sans"/>
              </a:rPr>
              <a:t>TaShon Thomas</a:t>
            </a:r>
            <a:br>
              <a:rPr lang="en-US" sz="2000" b="1" dirty="0">
                <a:latin typeface="Open Sans"/>
              </a:rPr>
            </a:br>
            <a:r>
              <a:rPr lang="en-US" sz="2000" dirty="0">
                <a:latin typeface="Open Sans"/>
                <a:ea typeface="Open Sans"/>
                <a:cs typeface="Open Sans"/>
              </a:rPr>
              <a:t>Interim VP,</a:t>
            </a:r>
            <a:br>
              <a:rPr lang="en-US" sz="2000" dirty="0">
                <a:latin typeface="Open Sans"/>
                <a:ea typeface="Open Sans"/>
                <a:cs typeface="Open Sans"/>
              </a:rPr>
            </a:br>
            <a:r>
              <a:rPr lang="en-US" sz="2000" dirty="0">
                <a:latin typeface="Open Sans"/>
                <a:ea typeface="Open Sans"/>
                <a:cs typeface="Open Sans"/>
              </a:rPr>
              <a:t>Campaigns &amp; Advocacy</a:t>
            </a:r>
            <a:br>
              <a:rPr lang="en-US" sz="2000" dirty="0">
                <a:latin typeface="Open Sans"/>
              </a:rPr>
            </a:br>
            <a:r>
              <a:rPr lang="en-US" sz="2000" dirty="0">
                <a:latin typeface="Open Sans"/>
                <a:ea typeface="Open Sans"/>
                <a:cs typeface="Open Sans"/>
                <a:hlinkClick r:id="rId3"/>
              </a:rPr>
              <a:t>tthomas@results.org</a:t>
            </a:r>
            <a:r>
              <a:rPr lang="en-US" sz="2000" dirty="0">
                <a:latin typeface="Open Sans"/>
                <a:ea typeface="Open Sans"/>
                <a:cs typeface="Open Sans"/>
              </a:rPr>
              <a:t> </a:t>
            </a:r>
            <a:endParaRPr lang="en-US" dirty="0"/>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 name="Picture 9">
            <a:extLst>
              <a:ext uri="{FF2B5EF4-FFF2-40B4-BE49-F238E27FC236}">
                <a16:creationId xmlns:a16="http://schemas.microsoft.com/office/drawing/2014/main" id="{31D2BF48-8703-B39B-55FF-708DA57CCFDC}"/>
              </a:ext>
            </a:extLst>
          </p:cNvPr>
          <p:cNvPicPr>
            <a:picLocks noChangeAspect="1"/>
          </p:cNvPicPr>
          <p:nvPr/>
        </p:nvPicPr>
        <p:blipFill>
          <a:blip r:embed="rId4"/>
          <a:stretch>
            <a:fillRect/>
          </a:stretch>
        </p:blipFill>
        <p:spPr>
          <a:xfrm>
            <a:off x="1760838" y="1427769"/>
            <a:ext cx="2717562" cy="2717562"/>
          </a:xfrm>
          <a:prstGeom prst="rect">
            <a:avLst/>
          </a:prstGeom>
        </p:spPr>
      </p:pic>
    </p:spTree>
    <p:extLst>
      <p:ext uri="{BB962C8B-B14F-4D97-AF65-F5344CB8AC3E}">
        <p14:creationId xmlns:p14="http://schemas.microsoft.com/office/powerpoint/2010/main" val="107178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14</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311398" y="1098529"/>
            <a:ext cx="8418895" cy="3633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2000" dirty="0">
                <a:solidFill>
                  <a:srgbClr val="000000"/>
                </a:solidFill>
                <a:latin typeface="Open Sans"/>
                <a:ea typeface="Open Sans"/>
                <a:cs typeface="Open Sans"/>
              </a:rPr>
              <a:t>Food Insecurity Report Released</a:t>
            </a:r>
            <a:endParaRPr lang="en-US" sz="2000" dirty="0"/>
          </a:p>
          <a:p>
            <a:pPr marL="914400" lvl="1" indent="-457200">
              <a:lnSpc>
                <a:spcPct val="114000"/>
              </a:lnSpc>
              <a:spcAft>
                <a:spcPts val="600"/>
              </a:spcAft>
              <a:buFont typeface="Courier New"/>
              <a:buChar char="o"/>
            </a:pPr>
            <a:r>
              <a:rPr lang="en-US" dirty="0">
                <a:solidFill>
                  <a:srgbClr val="000000"/>
                </a:solidFill>
                <a:latin typeface="Open Sans"/>
                <a:ea typeface="Open Sans"/>
                <a:cs typeface="Open Sans"/>
              </a:rPr>
              <a:t>Food insecurity increased to 13.5% of households compared to 12.8% in 2022</a:t>
            </a:r>
          </a:p>
          <a:p>
            <a:pPr marL="914400" lvl="1" indent="-457200">
              <a:lnSpc>
                <a:spcPct val="113999"/>
              </a:lnSpc>
              <a:spcAft>
                <a:spcPts val="600"/>
              </a:spcAft>
              <a:buFont typeface="Courier New"/>
              <a:buChar char="o"/>
            </a:pPr>
            <a:r>
              <a:rPr lang="en-US" dirty="0">
                <a:solidFill>
                  <a:srgbClr val="000000"/>
                </a:solidFill>
                <a:latin typeface="Open Sans"/>
                <a:ea typeface="Open Sans"/>
                <a:cs typeface="Open Sans"/>
              </a:rPr>
              <a:t>Prices increased for everyone with households with children spiked to the highest levels in nearly a decade</a:t>
            </a:r>
          </a:p>
          <a:p>
            <a:pPr marL="914400" lvl="1" indent="-457200">
              <a:lnSpc>
                <a:spcPct val="113999"/>
              </a:lnSpc>
              <a:spcAft>
                <a:spcPts val="600"/>
              </a:spcAft>
              <a:buFont typeface="Courier New"/>
              <a:buChar char="o"/>
            </a:pPr>
            <a:r>
              <a:rPr lang="en-US" dirty="0">
                <a:solidFill>
                  <a:srgbClr val="000000"/>
                </a:solidFill>
                <a:latin typeface="Open Sans"/>
                <a:ea typeface="Open Sans"/>
                <a:cs typeface="Open Sans"/>
              </a:rPr>
              <a:t>Food insecurity among Black and Hispanic Americans was more than twice as high as White Americans</a:t>
            </a:r>
          </a:p>
          <a:p>
            <a:pPr marL="914400" lvl="1" indent="-457200">
              <a:lnSpc>
                <a:spcPct val="113999"/>
              </a:lnSpc>
              <a:spcAft>
                <a:spcPts val="600"/>
              </a:spcAft>
              <a:buFont typeface="Courier New"/>
              <a:buChar char="o"/>
            </a:pPr>
            <a:r>
              <a:rPr lang="en-US" dirty="0">
                <a:latin typeface="Open Sans"/>
                <a:ea typeface="Open Sans"/>
                <a:cs typeface="Open Sans"/>
              </a:rPr>
              <a:t>No significant difference between cities (15.9%) and rural areas (15.4%); but still significantly less than the nation's suburbs (11.7%)</a:t>
            </a:r>
          </a:p>
          <a:p>
            <a:pPr marL="914400" lvl="1" indent="-457200">
              <a:lnSpc>
                <a:spcPct val="113999"/>
              </a:lnSpc>
              <a:spcAft>
                <a:spcPts val="600"/>
              </a:spcAft>
              <a:buFont typeface="Courier New"/>
              <a:buChar char="o"/>
            </a:pPr>
            <a:r>
              <a:rPr lang="en-US" dirty="0">
                <a:latin typeface="Open Sans"/>
                <a:ea typeface="Calibri"/>
                <a:cs typeface="Calibri"/>
              </a:rPr>
              <a:t>Southern states saw the most food insecurity than any other region (14.7%)</a:t>
            </a:r>
          </a:p>
        </p:txBody>
      </p:sp>
    </p:spTree>
    <p:extLst>
      <p:ext uri="{BB962C8B-B14F-4D97-AF65-F5344CB8AC3E}">
        <p14:creationId xmlns:p14="http://schemas.microsoft.com/office/powerpoint/2010/main" val="1538434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15</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268199" y="1025576"/>
            <a:ext cx="8505293" cy="3633793"/>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2000" dirty="0">
                <a:solidFill>
                  <a:srgbClr val="000000"/>
                </a:solidFill>
                <a:latin typeface="Open Sans"/>
                <a:ea typeface="Open Sans"/>
                <a:cs typeface="Open Sans"/>
              </a:rPr>
              <a:t>SNAP</a:t>
            </a:r>
            <a:endParaRPr lang="en-US" sz="2000" dirty="0"/>
          </a:p>
          <a:p>
            <a:pPr marL="914400" lvl="1" indent="-457200">
              <a:lnSpc>
                <a:spcPct val="114000"/>
              </a:lnSpc>
              <a:spcAft>
                <a:spcPts val="600"/>
              </a:spcAft>
              <a:buFont typeface="Courier New"/>
              <a:buChar char="o"/>
            </a:pPr>
            <a:r>
              <a:rPr lang="en-US" sz="2000" dirty="0">
                <a:solidFill>
                  <a:srgbClr val="000000"/>
                </a:solidFill>
                <a:latin typeface="Open Sans"/>
                <a:ea typeface="Open Sans"/>
                <a:cs typeface="Open Sans"/>
              </a:rPr>
              <a:t>No vote is likely until after the federal appropriations packages are passed</a:t>
            </a:r>
          </a:p>
          <a:p>
            <a:pPr marL="914400" lvl="1" indent="-457200">
              <a:lnSpc>
                <a:spcPct val="114000"/>
              </a:lnSpc>
              <a:spcAft>
                <a:spcPts val="600"/>
              </a:spcAft>
              <a:buFont typeface="Courier New"/>
              <a:buChar char="o"/>
            </a:pPr>
            <a:r>
              <a:rPr lang="en-US" sz="2000" dirty="0">
                <a:solidFill>
                  <a:srgbClr val="000000"/>
                </a:solidFill>
                <a:latin typeface="Open Sans"/>
                <a:ea typeface="Open Sans"/>
                <a:cs typeface="Open Sans"/>
              </a:rPr>
              <a:t>Farm Bill programs, including SNAP, have funding until at least December</a:t>
            </a:r>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Some leaders in the House and Senate continue to call for cuts to SNAP and restrictions on foods people may purchase</a:t>
            </a:r>
            <a:endParaRPr lang="en-US" dirty="0"/>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House Ag Chair Thompson's SNAP Choice amendment will </a:t>
            </a:r>
            <a:r>
              <a:rPr lang="en-US" sz="2000" b="1" dirty="0">
                <a:solidFill>
                  <a:srgbClr val="000000"/>
                </a:solidFill>
                <a:latin typeface="Open Sans"/>
                <a:ea typeface="Open Sans"/>
                <a:cs typeface="Open Sans"/>
              </a:rPr>
              <a:t>NOT </a:t>
            </a:r>
            <a:r>
              <a:rPr lang="en-US" sz="2000" dirty="0">
                <a:solidFill>
                  <a:srgbClr val="000000"/>
                </a:solidFill>
                <a:latin typeface="Open Sans"/>
                <a:ea typeface="Open Sans"/>
                <a:cs typeface="Open Sans"/>
              </a:rPr>
              <a:t>be included in FY25 Appropriations </a:t>
            </a:r>
          </a:p>
          <a:p>
            <a:pPr>
              <a:lnSpc>
                <a:spcPct val="113999"/>
              </a:lnSpc>
              <a:spcAft>
                <a:spcPts val="600"/>
              </a:spcAft>
            </a:pPr>
            <a:endParaRPr lang="en-US" sz="2000" dirty="0">
              <a:solidFill>
                <a:srgbClr val="000000"/>
              </a:solidFill>
              <a:latin typeface="Open Sans"/>
              <a:ea typeface="Open Sans"/>
              <a:cs typeface="Open Sans"/>
            </a:endParaRPr>
          </a:p>
          <a:p>
            <a:pPr>
              <a:lnSpc>
                <a:spcPct val="114000"/>
              </a:lnSpc>
              <a:spcAft>
                <a:spcPts val="600"/>
              </a:spcAft>
            </a:pPr>
            <a:endParaRPr lang="en-US" dirty="0">
              <a:solidFill>
                <a:srgbClr val="000000"/>
              </a:solidFill>
              <a:latin typeface="Open Sans"/>
              <a:ea typeface="Open Sans"/>
              <a:cs typeface="Open Sans"/>
            </a:endParaRPr>
          </a:p>
          <a:p>
            <a:pPr marL="457200" indent="-457200" algn="l">
              <a:lnSpc>
                <a:spcPct val="114000"/>
              </a:lnSpc>
              <a:spcBef>
                <a:spcPts val="0"/>
              </a:spcBef>
              <a:spcAft>
                <a:spcPts val="600"/>
              </a:spcAft>
              <a:buFont typeface="Arial"/>
              <a:buChar char="•"/>
            </a:pPr>
            <a:endParaRPr lang="en-US" dirty="0">
              <a:latin typeface="Open Sans"/>
              <a:ea typeface="Open Sans"/>
              <a:cs typeface="Open Sans"/>
            </a:endParaRPr>
          </a:p>
          <a:p>
            <a:pPr marL="342900" indent="-342900" algn="l">
              <a:lnSpc>
                <a:spcPct val="114000"/>
              </a:lnSpc>
              <a:buFont typeface="Arial" panose="020B0604020202020204" pitchFamily="34" charset="0"/>
              <a:buChar char="•"/>
            </a:pPr>
            <a:endParaRPr lang="en-US" sz="1800" b="0" dirty="0">
              <a:solidFill>
                <a:srgbClr val="000000"/>
              </a:solidFill>
              <a:latin typeface="Open Sans"/>
              <a:ea typeface="Open Sans"/>
              <a:cs typeface="Open Sans"/>
            </a:endParaRPr>
          </a:p>
        </p:txBody>
      </p:sp>
    </p:spTree>
    <p:extLst>
      <p:ext uri="{BB962C8B-B14F-4D97-AF65-F5344CB8AC3E}">
        <p14:creationId xmlns:p14="http://schemas.microsoft.com/office/powerpoint/2010/main" val="1098155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16</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268199" y="1025576"/>
            <a:ext cx="8505293" cy="3633793"/>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spcBef>
                <a:spcPts val="0"/>
              </a:spcBef>
              <a:spcAft>
                <a:spcPts val="600"/>
              </a:spcAft>
              <a:buFont typeface="Arial"/>
              <a:buChar char="•"/>
            </a:pPr>
            <a:r>
              <a:rPr lang="en-US" sz="2000" dirty="0">
                <a:solidFill>
                  <a:srgbClr val="000000"/>
                </a:solidFill>
                <a:latin typeface="Open Sans"/>
                <a:ea typeface="Open Sans"/>
                <a:cs typeface="Open Sans"/>
              </a:rPr>
              <a:t>Appropriations </a:t>
            </a:r>
            <a:endParaRPr lang="en-US" sz="2000" dirty="0"/>
          </a:p>
          <a:p>
            <a:pPr marL="914400" lvl="1" indent="-457200">
              <a:lnSpc>
                <a:spcPct val="114000"/>
              </a:lnSpc>
              <a:spcAft>
                <a:spcPts val="600"/>
              </a:spcAft>
              <a:buFont typeface="Courier New"/>
              <a:buChar char="o"/>
            </a:pPr>
            <a:r>
              <a:rPr lang="en-US" sz="2000" dirty="0">
                <a:solidFill>
                  <a:srgbClr val="000000"/>
                </a:solidFill>
                <a:latin typeface="Open Sans"/>
                <a:ea typeface="Open Sans"/>
                <a:cs typeface="Open Sans"/>
              </a:rPr>
              <a:t>Closely watching how this appropriations process plays out</a:t>
            </a:r>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Speaker Johnson could introduce the SAVE Act </a:t>
            </a:r>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$7.7 billion to support nearly seven million individuals expected to participate in the Special Supplemental Nutrition Program for Women, Infants, and Children (WIC)</a:t>
            </a:r>
          </a:p>
          <a:p>
            <a:pPr>
              <a:lnSpc>
                <a:spcPct val="113999"/>
              </a:lnSpc>
              <a:spcAft>
                <a:spcPts val="600"/>
              </a:spcAft>
            </a:pPr>
            <a:endParaRPr lang="en-US" sz="2000" dirty="0">
              <a:solidFill>
                <a:srgbClr val="000000"/>
              </a:solidFill>
              <a:latin typeface="Open Sans"/>
              <a:ea typeface="Open Sans"/>
              <a:cs typeface="Open Sans"/>
            </a:endParaRPr>
          </a:p>
          <a:p>
            <a:pPr>
              <a:lnSpc>
                <a:spcPct val="114000"/>
              </a:lnSpc>
              <a:spcAft>
                <a:spcPts val="600"/>
              </a:spcAft>
            </a:pPr>
            <a:endParaRPr lang="en-US" dirty="0">
              <a:solidFill>
                <a:srgbClr val="000000"/>
              </a:solidFill>
              <a:latin typeface="Open Sans"/>
              <a:ea typeface="Open Sans"/>
              <a:cs typeface="Open Sans"/>
            </a:endParaRPr>
          </a:p>
          <a:p>
            <a:pPr marL="457200" indent="-457200" algn="l">
              <a:lnSpc>
                <a:spcPct val="114000"/>
              </a:lnSpc>
              <a:spcBef>
                <a:spcPts val="0"/>
              </a:spcBef>
              <a:spcAft>
                <a:spcPts val="600"/>
              </a:spcAft>
              <a:buFont typeface="Arial"/>
              <a:buChar char="•"/>
            </a:pPr>
            <a:endParaRPr lang="en-US" dirty="0">
              <a:latin typeface="Open Sans"/>
              <a:ea typeface="Open Sans"/>
              <a:cs typeface="Open Sans"/>
            </a:endParaRPr>
          </a:p>
          <a:p>
            <a:pPr marL="342900" indent="-342900" algn="l">
              <a:lnSpc>
                <a:spcPct val="114000"/>
              </a:lnSpc>
              <a:buFont typeface="Arial" panose="020B0604020202020204" pitchFamily="34" charset="0"/>
              <a:buChar char="•"/>
            </a:pPr>
            <a:endParaRPr lang="en-US" sz="1800" b="0" dirty="0">
              <a:solidFill>
                <a:srgbClr val="000000"/>
              </a:solidFill>
              <a:latin typeface="Open Sans"/>
              <a:ea typeface="Open Sans"/>
              <a:cs typeface="Open Sans"/>
            </a:endParaRPr>
          </a:p>
        </p:txBody>
      </p:sp>
    </p:spTree>
    <p:extLst>
      <p:ext uri="{BB962C8B-B14F-4D97-AF65-F5344CB8AC3E}">
        <p14:creationId xmlns:p14="http://schemas.microsoft.com/office/powerpoint/2010/main" val="2441915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17</a:t>
            </a:fld>
            <a:endPar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552080" y="307884"/>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0032"/>
                </a:solidFill>
                <a:latin typeface="Open Sans"/>
                <a:cs typeface="Open Sans"/>
              </a:rPr>
              <a:t>Take action on key </a:t>
            </a:r>
          </a:p>
          <a:p>
            <a:r>
              <a:rPr lang="en-US" sz="2800" b="1" dirty="0">
                <a:solidFill>
                  <a:srgbClr val="D50032"/>
                </a:solidFill>
                <a:latin typeface="Open Sans"/>
                <a:cs typeface="Open Sans"/>
              </a:rPr>
              <a:t>U.S. poverty priorities</a:t>
            </a:r>
            <a:endParaRPr lang="en-US" sz="2800" dirty="0">
              <a:solidFill>
                <a:srgbClr val="D50032"/>
              </a:solidFill>
              <a:latin typeface="Open Sans"/>
              <a:ea typeface="Open Sans"/>
              <a:cs typeface="Calibri"/>
            </a:endParaRPr>
          </a:p>
        </p:txBody>
      </p:sp>
      <p:sp>
        <p:nvSpPr>
          <p:cNvPr id="8" name="Title 1">
            <a:extLst>
              <a:ext uri="{FF2B5EF4-FFF2-40B4-BE49-F238E27FC236}">
                <a16:creationId xmlns:a16="http://schemas.microsoft.com/office/drawing/2014/main" id="{87E10E4F-CA42-D4CB-1A37-571D63DB82C0}"/>
              </a:ext>
            </a:extLst>
          </p:cNvPr>
          <p:cNvSpPr txBox="1">
            <a:spLocks/>
          </p:cNvSpPr>
          <p:nvPr/>
        </p:nvSpPr>
        <p:spPr>
          <a:xfrm>
            <a:off x="419100" y="1231200"/>
            <a:ext cx="8015469" cy="3438816"/>
          </a:xfrm>
          <a:prstGeom prst="rect">
            <a:avLst/>
          </a:prstGeom>
        </p:spPr>
        <p:txBody>
          <a:bodyPr vert="horz" lIns="91440" tIns="45720" rIns="91440" bIns="45720" rtlCol="0" anchor="t">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4000"/>
              </a:lnSpc>
              <a:spcBef>
                <a:spcPts val="0"/>
              </a:spcBef>
              <a:spcAft>
                <a:spcPts val="1200"/>
              </a:spcAft>
            </a:pPr>
            <a:r>
              <a:rPr kumimoji="0" lang="en-US" sz="3600" b="1" i="0" u="none" strike="noStrike" kern="1200" cap="none" spc="0" normalizeH="0" baseline="0" noProof="0" dirty="0">
                <a:ln>
                  <a:noFill/>
                </a:ln>
                <a:solidFill>
                  <a:prstClr val="black"/>
                </a:solidFill>
                <a:effectLst/>
                <a:uLnTx/>
                <a:uFillTx/>
                <a:latin typeface="Open Sans"/>
                <a:ea typeface="Open Sans"/>
                <a:cs typeface="Open Sans"/>
              </a:rPr>
              <a:t>SNAP / Farm Bill action: </a:t>
            </a:r>
            <a:endParaRPr lang="en-US" sz="3600" dirty="0">
              <a:solidFill>
                <a:prstClr val="black"/>
              </a:solidFill>
              <a:ea typeface="Calibri"/>
              <a:cs typeface="Calibri"/>
            </a:endParaRPr>
          </a:p>
          <a:p>
            <a:pPr>
              <a:lnSpc>
                <a:spcPct val="124000"/>
              </a:lnSpc>
              <a:spcBef>
                <a:spcPts val="0"/>
              </a:spcBef>
              <a:spcAft>
                <a:spcPts val="1200"/>
              </a:spcAft>
            </a:pPr>
            <a:r>
              <a:rPr kumimoji="0" lang="en-US" sz="3600" b="0" i="0" u="none" strike="noStrike" kern="1200" cap="none" spc="0" normalizeH="0" baseline="0" noProof="0" dirty="0">
                <a:ln>
                  <a:noFill/>
                </a:ln>
                <a:solidFill>
                  <a:prstClr val="black"/>
                </a:solidFill>
                <a:effectLst/>
                <a:uLnTx/>
                <a:uFillTx/>
                <a:latin typeface="Open Sans"/>
                <a:ea typeface="Open Sans"/>
                <a:cs typeface="Open Sans"/>
                <a:hlinkClick r:id="rId3"/>
              </a:rPr>
              <a:t>Continue to talk to your members of Congress</a:t>
            </a:r>
            <a:r>
              <a:rPr kumimoji="0" lang="en-US" sz="3600" b="0" i="0" u="none" strike="noStrike" kern="1200" cap="none" spc="0" normalizeH="0" baseline="0" noProof="0" dirty="0">
                <a:ln>
                  <a:noFill/>
                </a:ln>
                <a:solidFill>
                  <a:prstClr val="black"/>
                </a:solidFill>
                <a:effectLst/>
                <a:uLnTx/>
                <a:uFillTx/>
                <a:latin typeface="Open Sans"/>
                <a:ea typeface="Open Sans"/>
                <a:cs typeface="Open Sans"/>
              </a:rPr>
              <a:t> about protect SNAP from reckless cuts and policies in Farm Bill discussions.</a:t>
            </a:r>
            <a:r>
              <a:rPr kumimoji="0" lang="en-US" sz="2000" b="0" i="0" u="none" strike="noStrike" kern="1200" cap="none" spc="0" normalizeH="0" baseline="0" noProof="0" dirty="0">
                <a:ln>
                  <a:noFill/>
                </a:ln>
                <a:solidFill>
                  <a:prstClr val="black"/>
                </a:solidFill>
                <a:effectLst/>
                <a:uLnTx/>
                <a:uFillTx/>
                <a:latin typeface="Open Sans"/>
                <a:ea typeface="Open Sans"/>
                <a:cs typeface="Open Sans"/>
              </a:rPr>
              <a:t> </a:t>
            </a:r>
            <a:endParaRPr lang="en-US" dirty="0">
              <a:solidFill>
                <a:prstClr val="black"/>
              </a:solidFill>
              <a:ea typeface="Calibri"/>
              <a:cs typeface="Calibri"/>
            </a:endParaRPr>
          </a:p>
        </p:txBody>
      </p:sp>
      <p:sp>
        <p:nvSpPr>
          <p:cNvPr id="2" name="Slide Number Placeholder 5">
            <a:extLst>
              <a:ext uri="{FF2B5EF4-FFF2-40B4-BE49-F238E27FC236}">
                <a16:creationId xmlns:a16="http://schemas.microsoft.com/office/drawing/2014/main" id="{5EC81599-D050-5677-5B8A-E797DDB04D23}"/>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17</a:t>
            </a:fld>
            <a:endParaRPr lang="en-US" dirty="0"/>
          </a:p>
        </p:txBody>
      </p:sp>
    </p:spTree>
    <p:extLst>
      <p:ext uri="{BB962C8B-B14F-4D97-AF65-F5344CB8AC3E}">
        <p14:creationId xmlns:p14="http://schemas.microsoft.com/office/powerpoint/2010/main" val="2843468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noAutofit/>
          </a:bodyPr>
          <a:lstStyle/>
          <a:p>
            <a:r>
              <a:rPr lang="en-US" sz="3200" dirty="0"/>
              <a:t>Supporting RESULTS </a:t>
            </a:r>
            <a:br>
              <a:rPr lang="en-US" sz="3200" dirty="0"/>
            </a:br>
            <a:r>
              <a:rPr lang="en-US" sz="3200" dirty="0"/>
              <a:t>through Planned Giving</a:t>
            </a:r>
          </a:p>
        </p:txBody>
      </p:sp>
    </p:spTree>
    <p:extLst>
      <p:ext uri="{BB962C8B-B14F-4D97-AF65-F5344CB8AC3E}">
        <p14:creationId xmlns:p14="http://schemas.microsoft.com/office/powerpoint/2010/main" val="2171758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63CC-C21C-E64F-0EB7-96ACAA9E3E30}"/>
              </a:ext>
            </a:extLst>
          </p:cNvPr>
          <p:cNvSpPr>
            <a:spLocks noGrp="1"/>
          </p:cNvSpPr>
          <p:nvPr>
            <p:ph type="title"/>
          </p:nvPr>
        </p:nvSpPr>
        <p:spPr>
          <a:xfrm>
            <a:off x="-230594" y="28576"/>
            <a:ext cx="8098502" cy="894120"/>
          </a:xfrm>
        </p:spPr>
        <p:txBody>
          <a:bodyPr>
            <a:normAutofit/>
          </a:bodyPr>
          <a:lstStyle/>
          <a:p>
            <a:r>
              <a:rPr lang="en-US" sz="2800" dirty="0">
                <a:latin typeface="Open Sans"/>
                <a:ea typeface="Open Sans"/>
                <a:cs typeface="Open Sans"/>
              </a:rPr>
              <a:t>Planned Giving: A Legacy of RESULTS</a:t>
            </a:r>
            <a:endParaRPr lang="en-US" sz="2800" dirty="0"/>
          </a:p>
        </p:txBody>
      </p:sp>
      <p:sp>
        <p:nvSpPr>
          <p:cNvPr id="4" name="Slide Number Placeholder 3">
            <a:extLst>
              <a:ext uri="{FF2B5EF4-FFF2-40B4-BE49-F238E27FC236}">
                <a16:creationId xmlns:a16="http://schemas.microsoft.com/office/drawing/2014/main" id="{1C31E2A8-C3E4-9EF0-D3FB-5FA77136E98E}"/>
              </a:ext>
            </a:extLst>
          </p:cNvPr>
          <p:cNvSpPr>
            <a:spLocks noGrp="1"/>
          </p:cNvSpPr>
          <p:nvPr>
            <p:ph type="sldNum" sz="quarter" idx="12"/>
          </p:nvPr>
        </p:nvSpPr>
        <p:spPr/>
        <p:txBody>
          <a:bodyPr/>
          <a:lstStyle/>
          <a:p>
            <a:fld id="{307E6868-079E-1649-B8D1-459B42CE4DE3}" type="slidenum">
              <a:rPr lang="en-US" smtClean="0"/>
              <a:pPr/>
              <a:t>19</a:t>
            </a:fld>
            <a:endParaRPr lang="en-US" dirty="0"/>
          </a:p>
        </p:txBody>
      </p:sp>
      <p:sp>
        <p:nvSpPr>
          <p:cNvPr id="9" name="Title 1">
            <a:extLst>
              <a:ext uri="{FF2B5EF4-FFF2-40B4-BE49-F238E27FC236}">
                <a16:creationId xmlns:a16="http://schemas.microsoft.com/office/drawing/2014/main" id="{73753DFA-E026-DDCA-D8E6-39FA0977C762}"/>
              </a:ext>
            </a:extLst>
          </p:cNvPr>
          <p:cNvSpPr txBox="1">
            <a:spLocks/>
          </p:cNvSpPr>
          <p:nvPr/>
        </p:nvSpPr>
        <p:spPr>
          <a:xfrm>
            <a:off x="7767" y="917921"/>
            <a:ext cx="7615521" cy="1827118"/>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lvl="1" algn="ctr">
              <a:lnSpc>
                <a:spcPct val="114000"/>
              </a:lnSpc>
              <a:spcAft>
                <a:spcPts val="1000"/>
              </a:spcAft>
            </a:pPr>
            <a:r>
              <a:rPr lang="en-US" sz="1600" b="1" dirty="0">
                <a:solidFill>
                  <a:srgbClr val="000000"/>
                </a:solidFill>
                <a:latin typeface="Open Sans"/>
                <a:ea typeface="Open Sans"/>
                <a:cs typeface="Open Sans"/>
              </a:rPr>
              <a:t>      </a:t>
            </a:r>
            <a:r>
              <a:rPr lang="en-US" b="1" dirty="0">
                <a:solidFill>
                  <a:srgbClr val="000000"/>
                </a:solidFill>
                <a:latin typeface="Open Sans"/>
                <a:ea typeface="Open Sans"/>
                <a:cs typeface="Open Sans"/>
              </a:rPr>
              <a:t> </a:t>
            </a:r>
            <a:r>
              <a:rPr lang="en-US" sz="2400" b="1" i="1" dirty="0">
                <a:solidFill>
                  <a:srgbClr val="000000"/>
                </a:solidFill>
                <a:latin typeface="Open Sans"/>
                <a:ea typeface="Open Sans"/>
                <a:cs typeface="Open Sans"/>
              </a:rPr>
              <a:t>The </a:t>
            </a:r>
            <a:r>
              <a:rPr lang="en-US" sz="2400" b="1" i="1" dirty="0">
                <a:solidFill>
                  <a:srgbClr val="D50032"/>
                </a:solidFill>
                <a:latin typeface="Open Sans"/>
                <a:ea typeface="Open Sans"/>
                <a:cs typeface="Open Sans"/>
              </a:rPr>
              <a:t>45</a:t>
            </a:r>
            <a:r>
              <a:rPr lang="en-US" sz="2400" b="1" i="1" dirty="0">
                <a:solidFill>
                  <a:srgbClr val="000000"/>
                </a:solidFill>
                <a:latin typeface="Open Sans"/>
                <a:ea typeface="Open Sans"/>
                <a:cs typeface="Open Sans"/>
              </a:rPr>
              <a:t> in </a:t>
            </a:r>
            <a:r>
              <a:rPr lang="en-US" sz="2400" b="1" i="1" dirty="0">
                <a:solidFill>
                  <a:srgbClr val="D50032"/>
                </a:solidFill>
                <a:latin typeface="Open Sans"/>
                <a:ea typeface="Open Sans"/>
                <a:cs typeface="Open Sans"/>
              </a:rPr>
              <a:t>45</a:t>
            </a:r>
            <a:r>
              <a:rPr lang="en-US" sz="2400" b="1" i="1" dirty="0">
                <a:solidFill>
                  <a:srgbClr val="000000"/>
                </a:solidFill>
                <a:latin typeface="Open Sans"/>
                <a:ea typeface="Open Sans"/>
                <a:cs typeface="Open Sans"/>
              </a:rPr>
              <a:t> campaign</a:t>
            </a:r>
            <a:endParaRPr lang="en-US" sz="2400" i="1" dirty="0">
              <a:ea typeface="Calibri"/>
              <a:cs typeface="Calibri"/>
            </a:endParaRPr>
          </a:p>
          <a:p>
            <a:pPr marL="800100" lvl="1" indent="-342900">
              <a:lnSpc>
                <a:spcPct val="114000"/>
              </a:lnSpc>
              <a:spcAft>
                <a:spcPts val="600"/>
              </a:spcAft>
              <a:buFont typeface="Arial"/>
              <a:buChar char="•"/>
            </a:pPr>
            <a:r>
              <a:rPr lang="en-US" sz="2000" dirty="0">
                <a:solidFill>
                  <a:srgbClr val="000000"/>
                </a:solidFill>
                <a:latin typeface="Open Sans"/>
                <a:ea typeface="Open Sans"/>
                <a:cs typeface="Open Sans"/>
              </a:rPr>
              <a:t>We're celebrating 45 years of RESULTS in 2025!</a:t>
            </a:r>
            <a:endParaRPr lang="en-US" sz="2000" dirty="0">
              <a:solidFill>
                <a:srgbClr val="000000"/>
              </a:solidFill>
              <a:latin typeface="Open Sans" pitchFamily="2" charset="0"/>
              <a:ea typeface="Open Sans" pitchFamily="2" charset="0"/>
              <a:cs typeface="Open Sans" pitchFamily="2" charset="0"/>
            </a:endParaRPr>
          </a:p>
          <a:p>
            <a:pPr marL="800100" lvl="1" indent="-342900">
              <a:lnSpc>
                <a:spcPct val="114000"/>
              </a:lnSpc>
              <a:spcAft>
                <a:spcPts val="600"/>
              </a:spcAft>
              <a:buFont typeface="Arial"/>
              <a:buChar char="•"/>
            </a:pPr>
            <a:r>
              <a:rPr lang="en-US" sz="2000" dirty="0">
                <a:solidFill>
                  <a:srgbClr val="000000"/>
                </a:solidFill>
                <a:latin typeface="Open Sans"/>
                <a:ea typeface="Open Sans"/>
                <a:cs typeface="Open Sans"/>
              </a:rPr>
              <a:t>We're launching the </a:t>
            </a:r>
            <a:r>
              <a:rPr lang="en-US" sz="2000" b="1" dirty="0">
                <a:solidFill>
                  <a:srgbClr val="000000"/>
                </a:solidFill>
                <a:latin typeface="Open Sans"/>
                <a:ea typeface="Open Sans"/>
                <a:cs typeface="Open Sans"/>
              </a:rPr>
              <a:t>45 in 45 campaign to secure 45 new bequests and support a thriving future for RESULTS  </a:t>
            </a:r>
            <a:r>
              <a:rPr lang="en-US" sz="2000" dirty="0">
                <a:solidFill>
                  <a:srgbClr val="000000"/>
                </a:solidFill>
                <a:latin typeface="Open Sans"/>
                <a:ea typeface="Open Sans"/>
                <a:cs typeface="Open Sans"/>
              </a:rPr>
              <a:t>  </a:t>
            </a:r>
            <a:endParaRPr lang="en-US" dirty="0">
              <a:ea typeface="Calibri"/>
              <a:cs typeface="Calibri"/>
            </a:endParaRPr>
          </a:p>
          <a:p>
            <a:pPr marL="914400" lvl="1" indent="-457200">
              <a:lnSpc>
                <a:spcPct val="114000"/>
              </a:lnSpc>
              <a:spcAft>
                <a:spcPts val="600"/>
              </a:spcAft>
              <a:buFont typeface="Arial"/>
              <a:buChar char="•"/>
            </a:pPr>
            <a:endParaRPr lang="en-US" sz="2000" dirty="0">
              <a:solidFill>
                <a:srgbClr val="000000"/>
              </a:solidFill>
              <a:latin typeface="Open Sans"/>
              <a:ea typeface="Open Sans"/>
              <a:cs typeface="Open Sans"/>
            </a:endParaRPr>
          </a:p>
          <a:p>
            <a:pPr marL="914400" lvl="1" indent="-457200">
              <a:lnSpc>
                <a:spcPct val="114000"/>
              </a:lnSpc>
              <a:spcAft>
                <a:spcPts val="600"/>
              </a:spcAft>
              <a:buFont typeface="Arial"/>
              <a:buChar char="•"/>
            </a:pPr>
            <a:endParaRPr lang="en-US" sz="2000" b="0" dirty="0">
              <a:solidFill>
                <a:srgbClr val="000000"/>
              </a:solidFill>
              <a:latin typeface="Open Sans"/>
              <a:ea typeface="Open Sans"/>
              <a:cs typeface="Open Sans"/>
            </a:endParaRPr>
          </a:p>
          <a:p>
            <a:pPr marL="285750" indent="-285750">
              <a:lnSpc>
                <a:spcPct val="114000"/>
              </a:lnSpc>
              <a:buFont typeface="Arial,Sans-Serif"/>
              <a:buChar char="•"/>
            </a:pPr>
            <a:endParaRPr lang="en-US" sz="3000" b="0" dirty="0">
              <a:solidFill>
                <a:srgbClr val="000000"/>
              </a:solidFill>
              <a:latin typeface="Open Sans"/>
              <a:ea typeface="Open Sans"/>
              <a:cs typeface="Open Sans"/>
            </a:endParaRPr>
          </a:p>
          <a:p>
            <a:pPr marL="914400" lvl="1" indent="-457200">
              <a:lnSpc>
                <a:spcPct val="113999"/>
              </a:lnSpc>
              <a:spcAft>
                <a:spcPts val="600"/>
              </a:spcAft>
              <a:buFont typeface="Arial"/>
              <a:buChar char="•"/>
            </a:pPr>
            <a:endParaRPr lang="en-US" sz="2000" dirty="0">
              <a:solidFill>
                <a:srgbClr val="000000"/>
              </a:solidFill>
              <a:latin typeface="Open Sans"/>
              <a:ea typeface="Open Sans"/>
              <a:cs typeface="Open Sans"/>
            </a:endParaRPr>
          </a:p>
          <a:p>
            <a:pPr>
              <a:lnSpc>
                <a:spcPct val="114000"/>
              </a:lnSpc>
              <a:spcAft>
                <a:spcPts val="600"/>
              </a:spcAft>
            </a:pPr>
            <a:endParaRPr lang="en-US" dirty="0">
              <a:solidFill>
                <a:srgbClr val="000000"/>
              </a:solidFill>
              <a:latin typeface="Open Sans"/>
              <a:ea typeface="Open Sans"/>
              <a:cs typeface="Open Sans"/>
            </a:endParaRPr>
          </a:p>
          <a:p>
            <a:pPr marL="457200" indent="-457200" algn="l">
              <a:lnSpc>
                <a:spcPct val="114000"/>
              </a:lnSpc>
              <a:spcBef>
                <a:spcPts val="0"/>
              </a:spcBef>
              <a:spcAft>
                <a:spcPts val="600"/>
              </a:spcAft>
              <a:buFont typeface="Arial"/>
              <a:buChar char="•"/>
            </a:pPr>
            <a:endParaRPr lang="en-US" dirty="0">
              <a:latin typeface="Open Sans"/>
              <a:ea typeface="Open Sans"/>
              <a:cs typeface="Open Sans"/>
            </a:endParaRPr>
          </a:p>
          <a:p>
            <a:pPr marL="342900" indent="-342900" algn="l">
              <a:lnSpc>
                <a:spcPct val="114000"/>
              </a:lnSpc>
              <a:buFont typeface="Arial" panose="020B0604020202020204" pitchFamily="34" charset="0"/>
              <a:buChar char="•"/>
            </a:pPr>
            <a:endParaRPr lang="en-US" sz="1800" b="0" dirty="0">
              <a:solidFill>
                <a:srgbClr val="000000"/>
              </a:solidFill>
              <a:latin typeface="Open Sans"/>
              <a:ea typeface="Open Sans"/>
              <a:cs typeface="Open Sans"/>
            </a:endParaRPr>
          </a:p>
        </p:txBody>
      </p:sp>
      <p:pic>
        <p:nvPicPr>
          <p:cNvPr id="7" name="Picture 6" descr="white and pink covered cake with lightened candle">
            <a:extLst>
              <a:ext uri="{FF2B5EF4-FFF2-40B4-BE49-F238E27FC236}">
                <a16:creationId xmlns:a16="http://schemas.microsoft.com/office/drawing/2014/main" id="{EEEB3B81-93BF-88FE-77E0-BC2FEE7A9777}"/>
              </a:ext>
            </a:extLst>
          </p:cNvPr>
          <p:cNvPicPr>
            <a:picLocks noChangeAspect="1"/>
          </p:cNvPicPr>
          <p:nvPr/>
        </p:nvPicPr>
        <p:blipFill>
          <a:blip r:embed="rId2"/>
          <a:srcRect l="5" t="45" r="166" b="-641"/>
          <a:stretch/>
        </p:blipFill>
        <p:spPr>
          <a:xfrm>
            <a:off x="6821475" y="2896368"/>
            <a:ext cx="2103349" cy="1451228"/>
          </a:xfrm>
          <a:prstGeom prst="rect">
            <a:avLst/>
          </a:prstGeom>
        </p:spPr>
      </p:pic>
      <p:sp>
        <p:nvSpPr>
          <p:cNvPr id="8" name="TextBox 7">
            <a:extLst>
              <a:ext uri="{FF2B5EF4-FFF2-40B4-BE49-F238E27FC236}">
                <a16:creationId xmlns:a16="http://schemas.microsoft.com/office/drawing/2014/main" id="{65C47216-0CCA-57C0-543A-911BA4BAD72B}"/>
              </a:ext>
            </a:extLst>
          </p:cNvPr>
          <p:cNvSpPr txBox="1"/>
          <p:nvPr/>
        </p:nvSpPr>
        <p:spPr>
          <a:xfrm>
            <a:off x="463444" y="3076307"/>
            <a:ext cx="6031974" cy="18263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14000"/>
              </a:lnSpc>
              <a:buFont typeface="Arial"/>
              <a:buChar char="•"/>
            </a:pPr>
            <a:r>
              <a:rPr lang="en-US" sz="2000" dirty="0">
                <a:latin typeface="Open Sans"/>
                <a:ea typeface="Open Sans"/>
                <a:cs typeface="Open Sans"/>
              </a:rPr>
              <a:t>All new and existing members of RESULTS' Legacy Society will receive a special custom RESULTS notebook! Please contact me to claim your gift at </a:t>
            </a:r>
            <a:r>
              <a:rPr lang="en-US" sz="2000" dirty="0">
                <a:latin typeface="Open Sans"/>
                <a:ea typeface="Open Sans"/>
                <a:cs typeface="Open Sans"/>
                <a:hlinkClick r:id="rId3"/>
              </a:rPr>
              <a:t>mstrobel@results.org</a:t>
            </a:r>
            <a:r>
              <a:rPr lang="en-US" sz="2000" dirty="0">
                <a:latin typeface="Open Sans"/>
                <a:ea typeface="Open Sans"/>
                <a:cs typeface="Open Sans"/>
              </a:rPr>
              <a:t> or (202) 783-4800 x 221</a:t>
            </a:r>
            <a:endParaRPr lang="en-US" dirty="0">
              <a:ea typeface="Calibri"/>
              <a:cs typeface="Calibri"/>
            </a:endParaRPr>
          </a:p>
        </p:txBody>
      </p:sp>
    </p:spTree>
    <p:extLst>
      <p:ext uri="{BB962C8B-B14F-4D97-AF65-F5344CB8AC3E}">
        <p14:creationId xmlns:p14="http://schemas.microsoft.com/office/powerpoint/2010/main" val="2964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dirty="0">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dirty="0">
                <a:solidFill>
                  <a:schemeClr val="dk1"/>
                </a:solidFill>
                <a:latin typeface="Open Sans"/>
                <a:ea typeface="Open Sans"/>
                <a:cs typeface="Open Sans"/>
                <a:sym typeface="Open Sans"/>
              </a:rPr>
              <a:t>Read our full anti-oppression values statement here at </a:t>
            </a:r>
            <a:r>
              <a:rPr lang="en-US" sz="1700" b="1" i="0" u="sng" strike="noStrike" cap="none" dirty="0">
                <a:solidFill>
                  <a:schemeClr val="dk2"/>
                </a:solidFill>
                <a:latin typeface="Open Sans"/>
                <a:ea typeface="Open Sans"/>
                <a:cs typeface="Open Sans"/>
                <a:sym typeface="Open Sans"/>
                <a:hlinkClick r:id="rId3"/>
              </a:rPr>
              <a:t>results.org/values</a:t>
            </a:r>
            <a:r>
              <a:rPr lang="en-US" sz="1700" b="1" i="0" u="none" strike="noStrike" cap="none" dirty="0">
                <a:solidFill>
                  <a:schemeClr val="dk1"/>
                </a:solidFill>
                <a:latin typeface="Open Sans"/>
                <a:ea typeface="Open Sans"/>
                <a:cs typeface="Open Sans"/>
                <a:sym typeface="Open Sans"/>
              </a:rPr>
              <a:t>. </a:t>
            </a:r>
            <a:endParaRPr lang="en-US" sz="17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DC9CE65-0127-36D1-CBE2-A7EE8A3FB7AA}"/>
              </a:ext>
            </a:extLst>
          </p:cNvPr>
          <p:cNvSpPr>
            <a:spLocks noGrp="1"/>
          </p:cNvSpPr>
          <p:nvPr>
            <p:ph type="sldNum" sz="quarter" idx="12"/>
          </p:nvPr>
        </p:nvSpPr>
        <p:spPr/>
        <p:txBody>
          <a:bodyPr/>
          <a:lstStyle/>
          <a:p>
            <a:fld id="{307E6868-079E-1649-B8D1-459B42CE4DE3}" type="slidenum">
              <a:rPr lang="en-US" smtClean="0"/>
              <a:pPr/>
              <a:t>20</a:t>
            </a:fld>
            <a:endParaRPr lang="en-US" dirty="0"/>
          </a:p>
        </p:txBody>
      </p:sp>
      <p:sp>
        <p:nvSpPr>
          <p:cNvPr id="7" name="Title 1">
            <a:extLst>
              <a:ext uri="{FF2B5EF4-FFF2-40B4-BE49-F238E27FC236}">
                <a16:creationId xmlns:a16="http://schemas.microsoft.com/office/drawing/2014/main" id="{5F44B11B-E212-509A-C8E6-6120CF4154A9}"/>
              </a:ext>
            </a:extLst>
          </p:cNvPr>
          <p:cNvSpPr txBox="1">
            <a:spLocks/>
          </p:cNvSpPr>
          <p:nvPr/>
        </p:nvSpPr>
        <p:spPr>
          <a:xfrm>
            <a:off x="-1890" y="1102"/>
            <a:ext cx="7785100" cy="85725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r>
              <a:rPr lang="en-US" sz="2900" dirty="0">
                <a:latin typeface="Open Sans"/>
                <a:ea typeface="Open Sans"/>
                <a:cs typeface="Open Sans"/>
              </a:rPr>
              <a:t>Planned Giving: A Legacy of RESULTS</a:t>
            </a:r>
            <a:endParaRPr lang="en-US" sz="2900" dirty="0"/>
          </a:p>
        </p:txBody>
      </p:sp>
      <p:sp>
        <p:nvSpPr>
          <p:cNvPr id="12" name="Title 1">
            <a:extLst>
              <a:ext uri="{FF2B5EF4-FFF2-40B4-BE49-F238E27FC236}">
                <a16:creationId xmlns:a16="http://schemas.microsoft.com/office/drawing/2014/main" id="{4378C8F8-E4CB-D5C3-EC5C-F60132F523FB}"/>
              </a:ext>
            </a:extLst>
          </p:cNvPr>
          <p:cNvSpPr txBox="1">
            <a:spLocks/>
          </p:cNvSpPr>
          <p:nvPr/>
        </p:nvSpPr>
        <p:spPr>
          <a:xfrm>
            <a:off x="399502" y="1512967"/>
            <a:ext cx="8131951" cy="3137181"/>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60375" lvl="1" algn="ctr">
              <a:spcAft>
                <a:spcPts val="600"/>
              </a:spcAft>
            </a:pPr>
            <a:r>
              <a:rPr lang="en-US" sz="2000" b="1" i="1" dirty="0">
                <a:solidFill>
                  <a:srgbClr val="D50032"/>
                </a:solidFill>
                <a:latin typeface="Open Sans"/>
                <a:ea typeface="Open Sans"/>
                <a:cs typeface="Open Sans"/>
              </a:rPr>
              <a:t>What is Planned Giving?</a:t>
            </a:r>
            <a:endParaRPr lang="en-US" b="1" i="1" dirty="0">
              <a:solidFill>
                <a:srgbClr val="D50032"/>
              </a:solidFill>
              <a:latin typeface="Calibri"/>
              <a:ea typeface="Calibri"/>
              <a:cs typeface="Calibri"/>
            </a:endParaRPr>
          </a:p>
          <a:p>
            <a:pPr marL="287338" lvl="1" indent="-285750">
              <a:lnSpc>
                <a:spcPct val="114000"/>
              </a:lnSpc>
              <a:spcAft>
                <a:spcPts val="900"/>
              </a:spcAft>
              <a:buFont typeface="Arial"/>
              <a:buChar char="•"/>
            </a:pPr>
            <a:r>
              <a:rPr lang="en-US" dirty="0">
                <a:solidFill>
                  <a:srgbClr val="000000"/>
                </a:solidFill>
                <a:latin typeface="Open Sans"/>
                <a:ea typeface="Open Sans"/>
                <a:cs typeface="Open Sans"/>
              </a:rPr>
              <a:t>Your commitment to ending poverty can extend beyond your lifetime with a planned gift to RESULTS Educational Fund, our 501(c)(3) tax-deductible arm.</a:t>
            </a:r>
            <a:endParaRPr lang="en-US" dirty="0">
              <a:solidFill>
                <a:srgbClr val="000000"/>
              </a:solidFill>
              <a:latin typeface="Calibri"/>
              <a:ea typeface="Calibri"/>
              <a:cs typeface="Calibri"/>
            </a:endParaRPr>
          </a:p>
          <a:p>
            <a:pPr marL="287338" lvl="1" indent="-285750">
              <a:lnSpc>
                <a:spcPct val="114000"/>
              </a:lnSpc>
              <a:spcAft>
                <a:spcPts val="900"/>
              </a:spcAft>
              <a:buFont typeface="Arial"/>
              <a:buChar char="•"/>
            </a:pPr>
            <a:r>
              <a:rPr lang="en-US" dirty="0">
                <a:solidFill>
                  <a:srgbClr val="000000"/>
                </a:solidFill>
                <a:latin typeface="Open Sans"/>
                <a:ea typeface="Open Sans"/>
                <a:cs typeface="Open Sans"/>
              </a:rPr>
              <a:t>Naming RESULTS Educational Fund in your will or trust, or as a beneficiary of a life insurance policy or retirement account, is a powerful way to magnify your impact, as our advocacy leverages your gift many times. </a:t>
            </a:r>
            <a:endParaRPr lang="en-US" dirty="0">
              <a:solidFill>
                <a:srgbClr val="000000"/>
              </a:solidFill>
              <a:latin typeface="Calibri"/>
              <a:ea typeface="Calibri"/>
              <a:cs typeface="Calibri"/>
            </a:endParaRPr>
          </a:p>
          <a:p>
            <a:pPr marL="287338" lvl="1" indent="-285750">
              <a:lnSpc>
                <a:spcPct val="114000"/>
              </a:lnSpc>
              <a:spcAft>
                <a:spcPts val="900"/>
              </a:spcAft>
              <a:buFont typeface="Arial"/>
              <a:buChar char="•"/>
            </a:pPr>
            <a:r>
              <a:rPr lang="en-US" dirty="0">
                <a:solidFill>
                  <a:srgbClr val="000000"/>
                </a:solidFill>
                <a:latin typeface="Open Sans"/>
                <a:ea typeface="Open Sans"/>
                <a:cs typeface="Open Sans"/>
              </a:rPr>
              <a:t>These gifts can offer personal and financial advantages to you while providing RESULTS with an invaluable source of support.</a:t>
            </a:r>
            <a:endParaRPr lang="en-US" dirty="0">
              <a:solidFill>
                <a:srgbClr val="000000"/>
              </a:solidFill>
              <a:latin typeface="Calibri"/>
              <a:ea typeface="Calibri"/>
              <a:cs typeface="Calibri"/>
            </a:endParaRPr>
          </a:p>
          <a:p>
            <a:pPr marL="914400" lvl="1">
              <a:spcAft>
                <a:spcPts val="600"/>
              </a:spcAft>
            </a:pPr>
            <a:r>
              <a:rPr lang="en-US" sz="2000" dirty="0">
                <a:solidFill>
                  <a:srgbClr val="000000"/>
                </a:solidFill>
                <a:latin typeface="Open Sans"/>
                <a:ea typeface="Open Sans"/>
                <a:cs typeface="Open Sans"/>
              </a:rPr>
              <a:t>  </a:t>
            </a:r>
            <a:endParaRPr lang="en-US" sz="2000" b="0" dirty="0">
              <a:solidFill>
                <a:srgbClr val="000000"/>
              </a:solidFill>
              <a:latin typeface="Open Sans"/>
              <a:ea typeface="Open Sans"/>
              <a:cs typeface="Open Sans"/>
            </a:endParaRPr>
          </a:p>
          <a:p>
            <a:pPr marL="1257300" lvl="1" indent="-342900">
              <a:spcAft>
                <a:spcPts val="600"/>
              </a:spcAft>
              <a:buFont typeface="Arial"/>
              <a:buChar char="•"/>
            </a:pPr>
            <a:endParaRPr lang="en-US" sz="2000" dirty="0">
              <a:solidFill>
                <a:srgbClr val="000000"/>
              </a:solidFill>
              <a:latin typeface="Open Sans"/>
              <a:ea typeface="Open Sans"/>
              <a:cs typeface="Open Sans"/>
            </a:endParaRPr>
          </a:p>
          <a:p>
            <a:pPr marL="1257300" lvl="1" indent="-342900">
              <a:spcAft>
                <a:spcPts val="600"/>
              </a:spcAft>
              <a:buFont typeface="Arial"/>
              <a:buChar char="•"/>
            </a:pPr>
            <a:endParaRPr lang="en-US" sz="2000" dirty="0">
              <a:solidFill>
                <a:srgbClr val="000000"/>
              </a:solidFill>
              <a:latin typeface="Open Sans" pitchFamily="2" charset="0"/>
              <a:ea typeface="Open Sans" pitchFamily="2" charset="0"/>
              <a:cs typeface="Open Sans" pitchFamily="2" charset="0"/>
            </a:endParaRPr>
          </a:p>
          <a:p>
            <a:pPr marL="800100" lvl="1" indent="-342900">
              <a:spcAft>
                <a:spcPts val="600"/>
              </a:spcAft>
              <a:buFont typeface="Arial"/>
              <a:buChar char="•"/>
            </a:pPr>
            <a:endParaRPr lang="en-US" sz="2000" dirty="0">
              <a:solidFill>
                <a:srgbClr val="000000"/>
              </a:solidFill>
              <a:latin typeface="Open Sans"/>
              <a:ea typeface="Open Sans"/>
              <a:cs typeface="Open Sans"/>
            </a:endParaRPr>
          </a:p>
          <a:p>
            <a:pPr marL="571500" indent="-571500">
              <a:spcAft>
                <a:spcPts val="600"/>
              </a:spcAft>
              <a:buFont typeface="Arial"/>
              <a:buChar char="•"/>
            </a:pPr>
            <a:endParaRPr lang="en-US" dirty="0">
              <a:latin typeface="Open Sans"/>
              <a:ea typeface="Open Sans"/>
              <a:cs typeface="Open Sans"/>
            </a:endParaRPr>
          </a:p>
          <a:p>
            <a:pPr marL="628650" indent="-285750" algn="l">
              <a:buFont typeface="Arial"/>
              <a:buChar char="•"/>
            </a:pPr>
            <a:endParaRPr lang="en-US" sz="1800" b="0" dirty="0">
              <a:solidFill>
                <a:srgbClr val="000000"/>
              </a:solidFill>
              <a:latin typeface="Open Sans"/>
              <a:ea typeface="Open Sans"/>
              <a:cs typeface="Open Sans"/>
            </a:endParaRPr>
          </a:p>
        </p:txBody>
      </p:sp>
      <p:sp>
        <p:nvSpPr>
          <p:cNvPr id="6" name="Content Placeholder 2">
            <a:extLst>
              <a:ext uri="{FF2B5EF4-FFF2-40B4-BE49-F238E27FC236}">
                <a16:creationId xmlns:a16="http://schemas.microsoft.com/office/drawing/2014/main" id="{12A275C0-C427-5378-3F14-5122E591F153}"/>
              </a:ext>
            </a:extLst>
          </p:cNvPr>
          <p:cNvSpPr>
            <a:spLocks noGrp="1"/>
          </p:cNvSpPr>
          <p:nvPr>
            <p:ph idx="1"/>
          </p:nvPr>
        </p:nvSpPr>
        <p:spPr>
          <a:xfrm>
            <a:off x="350678" y="864311"/>
            <a:ext cx="8229600" cy="536973"/>
          </a:xfrm>
        </p:spPr>
        <p:txBody>
          <a:bodyPr vert="horz" lIns="91440" tIns="45720" rIns="91440" bIns="45720" rtlCol="0" anchor="t">
            <a:normAutofit fontScale="85000" lnSpcReduction="20000"/>
          </a:bodyPr>
          <a:lstStyle/>
          <a:p>
            <a:pPr marL="0" indent="0" algn="ctr">
              <a:spcBef>
                <a:spcPts val="1100"/>
              </a:spcBef>
              <a:buNone/>
            </a:pPr>
            <a:r>
              <a:rPr lang="en-US" sz="1400" i="1" dirty="0">
                <a:latin typeface="Open Sans"/>
                <a:ea typeface="Open Sans"/>
                <a:cs typeface="Open Sans"/>
              </a:rPr>
              <a:t>"If you're going to live, leave behind a legacy. Make an impact on the world that can never be erased." </a:t>
            </a:r>
            <a:endParaRPr lang="en-US" sz="1400" dirty="0"/>
          </a:p>
          <a:p>
            <a:pPr marL="0" indent="0" algn="ctr">
              <a:spcBef>
                <a:spcPts val="1100"/>
              </a:spcBef>
              <a:buNone/>
            </a:pPr>
            <a:r>
              <a:rPr lang="en-US" sz="1400" i="1" dirty="0">
                <a:latin typeface="Open Sans"/>
                <a:ea typeface="Open Sans"/>
                <a:cs typeface="Open Sans"/>
              </a:rPr>
              <a:t>-Maya Angelou</a:t>
            </a:r>
            <a:endParaRPr lang="en-US" sz="1400" dirty="0"/>
          </a:p>
          <a:p>
            <a:pPr marL="457200" lvl="1" indent="0">
              <a:lnSpc>
                <a:spcPct val="134000"/>
              </a:lnSpc>
              <a:spcAft>
                <a:spcPts val="600"/>
              </a:spcAft>
              <a:buNone/>
            </a:pPr>
            <a:endParaRPr lang="en-US" sz="2100" b="1" dirty="0">
              <a:solidFill>
                <a:srgbClr val="000000"/>
              </a:solidFill>
              <a:latin typeface="Open Sans"/>
              <a:ea typeface="Open Sans"/>
              <a:cs typeface="Open Sans"/>
            </a:endParaRPr>
          </a:p>
          <a:p>
            <a:pPr marL="0" indent="0" algn="ctr">
              <a:buNone/>
            </a:pPr>
            <a:endParaRPr lang="en-US" i="1" dirty="0"/>
          </a:p>
        </p:txBody>
      </p:sp>
    </p:spTree>
    <p:extLst>
      <p:ext uri="{BB962C8B-B14F-4D97-AF65-F5344CB8AC3E}">
        <p14:creationId xmlns:p14="http://schemas.microsoft.com/office/powerpoint/2010/main" val="2975948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2C244A-B8D7-4CC8-238F-AB3EAA7043DD}"/>
              </a:ext>
            </a:extLst>
          </p:cNvPr>
          <p:cNvSpPr>
            <a:spLocks noGrp="1"/>
          </p:cNvSpPr>
          <p:nvPr>
            <p:ph type="sldNum" sz="quarter" idx="12"/>
          </p:nvPr>
        </p:nvSpPr>
        <p:spPr/>
        <p:txBody>
          <a:bodyPr/>
          <a:lstStyle/>
          <a:p>
            <a:fld id="{307E6868-079E-1649-B8D1-459B42CE4DE3}" type="slidenum">
              <a:rPr lang="en-US" smtClean="0"/>
              <a:pPr/>
              <a:t>21</a:t>
            </a:fld>
            <a:endParaRPr lang="en-US" dirty="0"/>
          </a:p>
        </p:txBody>
      </p:sp>
      <p:sp>
        <p:nvSpPr>
          <p:cNvPr id="7" name="Title 1">
            <a:extLst>
              <a:ext uri="{FF2B5EF4-FFF2-40B4-BE49-F238E27FC236}">
                <a16:creationId xmlns:a16="http://schemas.microsoft.com/office/drawing/2014/main" id="{93E9386F-5F1B-0B3D-9979-C286B4839055}"/>
              </a:ext>
            </a:extLst>
          </p:cNvPr>
          <p:cNvSpPr txBox="1">
            <a:spLocks/>
          </p:cNvSpPr>
          <p:nvPr/>
        </p:nvSpPr>
        <p:spPr>
          <a:xfrm>
            <a:off x="-310271" y="2431"/>
            <a:ext cx="8098503" cy="85725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r>
              <a:rPr lang="en-US" sz="2900" dirty="0">
                <a:latin typeface="Open Sans"/>
                <a:ea typeface="Open Sans"/>
                <a:cs typeface="Open Sans"/>
              </a:rPr>
              <a:t>Planned Giving: A Legacy of RESULTS</a:t>
            </a:r>
            <a:endParaRPr lang="en-US" sz="2900" dirty="0"/>
          </a:p>
        </p:txBody>
      </p:sp>
      <p:sp>
        <p:nvSpPr>
          <p:cNvPr id="9" name="Title 1">
            <a:extLst>
              <a:ext uri="{FF2B5EF4-FFF2-40B4-BE49-F238E27FC236}">
                <a16:creationId xmlns:a16="http://schemas.microsoft.com/office/drawing/2014/main" id="{3745E4A0-137E-184A-8387-437DE877804C}"/>
              </a:ext>
            </a:extLst>
          </p:cNvPr>
          <p:cNvSpPr txBox="1">
            <a:spLocks/>
          </p:cNvSpPr>
          <p:nvPr/>
        </p:nvSpPr>
        <p:spPr>
          <a:xfrm>
            <a:off x="448797" y="858698"/>
            <a:ext cx="8695203" cy="4045487"/>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algn="l">
              <a:lnSpc>
                <a:spcPct val="114000"/>
              </a:lnSpc>
              <a:spcAft>
                <a:spcPts val="1200"/>
              </a:spcAft>
            </a:pPr>
            <a:r>
              <a:rPr lang="en-US" sz="2000" b="0" dirty="0">
                <a:solidFill>
                  <a:srgbClr val="000000"/>
                </a:solidFill>
                <a:latin typeface="Open Sans"/>
                <a:ea typeface="Open Sans"/>
                <a:cs typeface="Open Sans"/>
              </a:rPr>
              <a:t>Do you want to leave a legacy of RESULTS? Want to learn more about planned giving or our Legacy Society?</a:t>
            </a:r>
            <a:endParaRPr lang="en-US" sz="2000" dirty="0">
              <a:solidFill>
                <a:srgbClr val="000000"/>
              </a:solidFill>
              <a:latin typeface="Open Sans"/>
              <a:ea typeface="Open Sans"/>
              <a:cs typeface="Open Sans"/>
            </a:endParaRPr>
          </a:p>
          <a:p>
            <a:pPr algn="l">
              <a:lnSpc>
                <a:spcPct val="114000"/>
              </a:lnSpc>
              <a:spcAft>
                <a:spcPts val="1200"/>
              </a:spcAft>
            </a:pPr>
            <a:r>
              <a:rPr lang="en-US" sz="2000" b="0" dirty="0">
                <a:solidFill>
                  <a:srgbClr val="000000"/>
                </a:solidFill>
                <a:latin typeface="Open Sans"/>
                <a:ea typeface="Open Sans"/>
                <a:cs typeface="Open Sans"/>
              </a:rPr>
              <a:t>Have you included RESULTS in your estate plans or as a beneficiary of assets such as a retirement plan? </a:t>
            </a:r>
          </a:p>
          <a:p>
            <a:pPr algn="l">
              <a:lnSpc>
                <a:spcPct val="114000"/>
              </a:lnSpc>
            </a:pPr>
            <a:r>
              <a:rPr lang="en-US" sz="2000" dirty="0">
                <a:solidFill>
                  <a:srgbClr val="000000"/>
                </a:solidFill>
                <a:latin typeface="Open Sans"/>
                <a:ea typeface="Open Sans"/>
                <a:cs typeface="Open Sans"/>
              </a:rPr>
              <a:t>I'd love to talk with you! Or visit </a:t>
            </a:r>
            <a:r>
              <a:rPr lang="en-US" sz="2000" dirty="0">
                <a:solidFill>
                  <a:srgbClr val="000000"/>
                </a:solidFill>
                <a:latin typeface="Open Sans"/>
                <a:ea typeface="Open Sans"/>
                <a:cs typeface="Open Sans"/>
                <a:hlinkClick r:id="rId2"/>
              </a:rPr>
              <a:t>www.results.org/planned-giving</a:t>
            </a:r>
            <a:r>
              <a:rPr lang="en-US" sz="2000" dirty="0">
                <a:solidFill>
                  <a:srgbClr val="000000"/>
                </a:solidFill>
                <a:latin typeface="Open Sans"/>
                <a:ea typeface="Open Sans"/>
                <a:cs typeface="Open Sans"/>
              </a:rPr>
              <a:t> </a:t>
            </a:r>
            <a:endParaRPr lang="en-US" sz="2000" b="0" dirty="0">
              <a:solidFill>
                <a:srgbClr val="000000"/>
              </a:solidFill>
              <a:latin typeface="Open Sans"/>
              <a:ea typeface="Open Sans"/>
              <a:cs typeface="Open Sans"/>
            </a:endParaRPr>
          </a:p>
          <a:p>
            <a:pPr algn="l">
              <a:lnSpc>
                <a:spcPct val="114000"/>
              </a:lnSpc>
            </a:pPr>
            <a:endParaRPr lang="en-US" sz="2000" dirty="0">
              <a:solidFill>
                <a:srgbClr val="000000"/>
              </a:solidFill>
            </a:endParaRPr>
          </a:p>
          <a:p>
            <a:pPr algn="l">
              <a:lnSpc>
                <a:spcPct val="114000"/>
              </a:lnSpc>
            </a:pPr>
            <a:endParaRPr lang="en-US" sz="2000" b="0" dirty="0">
              <a:solidFill>
                <a:srgbClr val="000000"/>
              </a:solidFill>
              <a:latin typeface="Open Sans"/>
              <a:ea typeface="Open Sans"/>
              <a:cs typeface="Open Sans"/>
            </a:endParaRPr>
          </a:p>
          <a:p>
            <a:pPr algn="l">
              <a:lnSpc>
                <a:spcPct val="114000"/>
              </a:lnSpc>
            </a:pPr>
            <a:endParaRPr lang="en-US" sz="2000" b="0" dirty="0">
              <a:solidFill>
                <a:srgbClr val="000000"/>
              </a:solidFill>
              <a:latin typeface="Open Sans"/>
              <a:ea typeface="Open Sans"/>
              <a:cs typeface="Open Sans"/>
            </a:endParaRPr>
          </a:p>
          <a:p>
            <a:pPr>
              <a:lnSpc>
                <a:spcPct val="114000"/>
              </a:lnSpc>
            </a:pPr>
            <a:endParaRPr lang="en-US" sz="3000" b="0" dirty="0">
              <a:solidFill>
                <a:srgbClr val="000000"/>
              </a:solidFill>
              <a:latin typeface="Open Sans"/>
              <a:ea typeface="Open Sans"/>
              <a:cs typeface="Open Sans"/>
            </a:endParaRPr>
          </a:p>
          <a:p>
            <a:pPr marL="914400" lvl="1" indent="-457200">
              <a:lnSpc>
                <a:spcPct val="113999"/>
              </a:lnSpc>
              <a:spcAft>
                <a:spcPts val="600"/>
              </a:spcAft>
              <a:buFont typeface="Courier New"/>
              <a:buChar char="o"/>
            </a:pPr>
            <a:endParaRPr lang="en-US" sz="2000" dirty="0">
              <a:solidFill>
                <a:srgbClr val="000000"/>
              </a:solidFill>
              <a:latin typeface="Open Sans"/>
              <a:ea typeface="Open Sans"/>
              <a:cs typeface="Open Sans"/>
            </a:endParaRPr>
          </a:p>
          <a:p>
            <a:pPr>
              <a:lnSpc>
                <a:spcPct val="114000"/>
              </a:lnSpc>
              <a:spcAft>
                <a:spcPts val="600"/>
              </a:spcAft>
            </a:pPr>
            <a:endParaRPr lang="en-US" dirty="0">
              <a:solidFill>
                <a:srgbClr val="000000"/>
              </a:solidFill>
              <a:latin typeface="Open Sans"/>
              <a:ea typeface="Open Sans"/>
              <a:cs typeface="Open Sans"/>
            </a:endParaRPr>
          </a:p>
          <a:p>
            <a:pPr marL="457200" indent="-457200" algn="l">
              <a:lnSpc>
                <a:spcPct val="114000"/>
              </a:lnSpc>
              <a:spcBef>
                <a:spcPts val="0"/>
              </a:spcBef>
              <a:spcAft>
                <a:spcPts val="600"/>
              </a:spcAft>
              <a:buFont typeface="Courier New"/>
              <a:buChar char="o"/>
            </a:pPr>
            <a:endParaRPr lang="en-US" dirty="0">
              <a:latin typeface="Open Sans"/>
              <a:ea typeface="Open Sans"/>
              <a:cs typeface="Open Sans"/>
            </a:endParaRPr>
          </a:p>
          <a:p>
            <a:pPr marL="342900" indent="-342900" algn="l">
              <a:lnSpc>
                <a:spcPct val="114000"/>
              </a:lnSpc>
              <a:buFont typeface="Courier New" panose="020B0604020202020204" pitchFamily="34" charset="0"/>
              <a:buChar char="o"/>
            </a:pPr>
            <a:endParaRPr lang="en-US" sz="1800" b="0" dirty="0">
              <a:solidFill>
                <a:srgbClr val="000000"/>
              </a:solidFill>
              <a:latin typeface="Open Sans"/>
              <a:ea typeface="Open Sans"/>
              <a:cs typeface="Open Sans"/>
            </a:endParaRPr>
          </a:p>
        </p:txBody>
      </p:sp>
      <p:pic>
        <p:nvPicPr>
          <p:cNvPr id="10" name="Picture 9" descr="A close-up of a business card&#10;&#10;Description automatically generated">
            <a:extLst>
              <a:ext uri="{FF2B5EF4-FFF2-40B4-BE49-F238E27FC236}">
                <a16:creationId xmlns:a16="http://schemas.microsoft.com/office/drawing/2014/main" id="{B0EA399D-4BAA-235E-226F-A20E37B068FA}"/>
              </a:ext>
            </a:extLst>
          </p:cNvPr>
          <p:cNvPicPr>
            <a:picLocks noChangeAspect="1"/>
          </p:cNvPicPr>
          <p:nvPr/>
        </p:nvPicPr>
        <p:blipFill>
          <a:blip r:embed="rId3"/>
          <a:srcRect l="292" t="439" r="279" b="363"/>
          <a:stretch/>
        </p:blipFill>
        <p:spPr>
          <a:xfrm>
            <a:off x="4293827" y="3176666"/>
            <a:ext cx="2046706" cy="1585186"/>
          </a:xfrm>
          <a:prstGeom prst="rect">
            <a:avLst/>
          </a:prstGeom>
        </p:spPr>
      </p:pic>
      <p:sp>
        <p:nvSpPr>
          <p:cNvPr id="6" name="TextBox 5">
            <a:extLst>
              <a:ext uri="{FF2B5EF4-FFF2-40B4-BE49-F238E27FC236}">
                <a16:creationId xmlns:a16="http://schemas.microsoft.com/office/drawing/2014/main" id="{1D6567C1-9BCB-A702-5929-D557054AB70B}"/>
              </a:ext>
            </a:extLst>
          </p:cNvPr>
          <p:cNvSpPr txBox="1"/>
          <p:nvPr/>
        </p:nvSpPr>
        <p:spPr>
          <a:xfrm>
            <a:off x="1400894" y="3653856"/>
            <a:ext cx="2892933"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b="1" dirty="0">
                <a:latin typeface="Open Sans"/>
                <a:ea typeface="Calibri"/>
                <a:cs typeface="Calibri"/>
              </a:rPr>
              <a:t>Melissa M. Strobel</a:t>
            </a:r>
            <a:endParaRPr lang="en-US" dirty="0">
              <a:latin typeface="Open Sans"/>
              <a:ea typeface="Calibri"/>
              <a:cs typeface="Calibri"/>
            </a:endParaRPr>
          </a:p>
          <a:p>
            <a:pPr algn="r"/>
            <a:r>
              <a:rPr lang="en-US" sz="1600" dirty="0">
                <a:latin typeface="Open Sans"/>
                <a:ea typeface="Calibri"/>
                <a:cs typeface="Calibri"/>
              </a:rPr>
              <a:t>Director of Development</a:t>
            </a:r>
          </a:p>
          <a:p>
            <a:pPr algn="r"/>
            <a:r>
              <a:rPr lang="en-US" sz="1600" dirty="0">
                <a:latin typeface="Open Sans"/>
                <a:ea typeface="Calibri"/>
                <a:cs typeface="Calibri"/>
                <a:hlinkClick r:id="rId4"/>
              </a:rPr>
              <a:t>mstrobel@results.org</a:t>
            </a:r>
            <a:r>
              <a:rPr lang="en-US" sz="1600" dirty="0">
                <a:latin typeface="Open Sans"/>
                <a:ea typeface="Calibri"/>
                <a:cs typeface="Calibri"/>
              </a:rPr>
              <a:t> </a:t>
            </a:r>
          </a:p>
          <a:p>
            <a:pPr algn="r"/>
            <a:r>
              <a:rPr lang="en-US" sz="1600" dirty="0">
                <a:latin typeface="Open Sans"/>
                <a:ea typeface="Calibri"/>
                <a:cs typeface="Calibri"/>
              </a:rPr>
              <a:t>(202) 783-4800 x 221</a:t>
            </a:r>
          </a:p>
        </p:txBody>
      </p:sp>
    </p:spTree>
    <p:extLst>
      <p:ext uri="{BB962C8B-B14F-4D97-AF65-F5344CB8AC3E}">
        <p14:creationId xmlns:p14="http://schemas.microsoft.com/office/powerpoint/2010/main" val="3568351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lstStyle/>
          <a:p>
            <a:r>
              <a:rPr lang="en-US" dirty="0"/>
              <a:t>Grassroots Caf</a:t>
            </a:r>
            <a:r>
              <a:rPr lang="en-US" sz="4400" b="1" dirty="0">
                <a:solidFill>
                  <a:prstClr val="white"/>
                </a:solidFill>
                <a:latin typeface="Open Sans"/>
                <a:ea typeface="Open Sans"/>
                <a:cs typeface="Open Sans"/>
              </a:rPr>
              <a:t>é</a:t>
            </a:r>
            <a:endParaRPr lang="en-US" dirty="0"/>
          </a:p>
        </p:txBody>
      </p:sp>
    </p:spTree>
    <p:extLst>
      <p:ext uri="{BB962C8B-B14F-4D97-AF65-F5344CB8AC3E}">
        <p14:creationId xmlns:p14="http://schemas.microsoft.com/office/powerpoint/2010/main" val="281549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Election Engagement Media</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23</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571999" y="247815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buFont typeface="Arial"/>
              <a:buNone/>
            </a:pPr>
            <a:r>
              <a:rPr lang="en-US" sz="2000" b="1" dirty="0">
                <a:latin typeface="Open Sans"/>
                <a:ea typeface="Open Sans"/>
                <a:cs typeface="Open Sans"/>
              </a:rPr>
              <a:t>Jos Linn</a:t>
            </a:r>
            <a:endParaRPr lang="en-US" sz="2000" dirty="0"/>
          </a:p>
          <a:p>
            <a:pPr marL="115570" indent="0">
              <a:lnSpc>
                <a:spcPct val="114000"/>
              </a:lnSpc>
              <a:spcBef>
                <a:spcPts val="0"/>
              </a:spcBef>
              <a:buNone/>
            </a:pPr>
            <a:r>
              <a:rPr lang="en-US" sz="2000" dirty="0">
                <a:latin typeface="Open Sans"/>
                <a:ea typeface="Open Sans"/>
                <a:cs typeface="Open Sans"/>
              </a:rPr>
              <a:t>Interim Director, Grassroots Impact</a:t>
            </a:r>
            <a:br>
              <a:rPr lang="en-US" sz="2000" dirty="0"/>
            </a:br>
            <a:r>
              <a:rPr lang="en-US" sz="2000" dirty="0">
                <a:hlinkClick r:id="rId2"/>
              </a:rPr>
              <a:t>jlinn@results.org</a:t>
            </a:r>
            <a:endParaRPr lang="en-US" sz="2000" dirty="0">
              <a:latin typeface="Open Sans"/>
              <a:ea typeface="Open Sans"/>
              <a:cs typeface="Open Sans"/>
            </a:endParaRPr>
          </a:p>
          <a:p>
            <a:pPr marL="115570" indent="0">
              <a:buFont typeface="Arial"/>
              <a:buNone/>
            </a:pPr>
            <a:endParaRPr lang="en-US" sz="2000" dirty="0"/>
          </a:p>
          <a:p>
            <a:pPr>
              <a:buFont typeface="Arial"/>
              <a:buChar char="•"/>
            </a:pPr>
            <a:endParaRPr lang="en-US" sz="2000" dirty="0"/>
          </a:p>
        </p:txBody>
      </p:sp>
      <p:pic>
        <p:nvPicPr>
          <p:cNvPr id="8" name="Picture 7" descr="A person wearing glasses and a blue and white checkered shirt&#10;&#10;Description automatically generated">
            <a:extLst>
              <a:ext uri="{FF2B5EF4-FFF2-40B4-BE49-F238E27FC236}">
                <a16:creationId xmlns:a16="http://schemas.microsoft.com/office/drawing/2014/main" id="{64EBA250-E850-8D47-70DD-E19D9867E552}"/>
              </a:ext>
            </a:extLst>
          </p:cNvPr>
          <p:cNvPicPr>
            <a:picLocks noChangeAspect="1"/>
          </p:cNvPicPr>
          <p:nvPr/>
        </p:nvPicPr>
        <p:blipFill>
          <a:blip r:embed="rId3"/>
          <a:stretch>
            <a:fillRect/>
          </a:stretch>
        </p:blipFill>
        <p:spPr>
          <a:xfrm>
            <a:off x="1860972" y="1497600"/>
            <a:ext cx="2783027" cy="2397600"/>
          </a:xfrm>
          <a:prstGeom prst="rect">
            <a:avLst/>
          </a:prstGeom>
        </p:spPr>
      </p:pic>
    </p:spTree>
    <p:extLst>
      <p:ext uri="{BB962C8B-B14F-4D97-AF65-F5344CB8AC3E}">
        <p14:creationId xmlns:p14="http://schemas.microsoft.com/office/powerpoint/2010/main" val="2369369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a:bodyPr>
          <a:lstStyle/>
          <a:p>
            <a:r>
              <a:rPr lang="en-US" sz="2800" dirty="0">
                <a:solidFill>
                  <a:srgbClr val="D50032"/>
                </a:solidFill>
                <a:latin typeface="Open Sans"/>
                <a:ea typeface="Open Sans"/>
                <a:cs typeface="Open Sans"/>
              </a:rPr>
              <a:t>Election Engagement Campaign</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24</a:t>
            </a:fld>
            <a:endParaRPr lang="en-US" dirty="0"/>
          </a:p>
        </p:txBody>
      </p:sp>
      <p:sp>
        <p:nvSpPr>
          <p:cNvPr id="8" name="TextBox 7">
            <a:extLst>
              <a:ext uri="{FF2B5EF4-FFF2-40B4-BE49-F238E27FC236}">
                <a16:creationId xmlns:a16="http://schemas.microsoft.com/office/drawing/2014/main" id="{D3EFF024-4E71-6043-86DE-125BB1EA0AAA}"/>
              </a:ext>
            </a:extLst>
          </p:cNvPr>
          <p:cNvSpPr txBox="1"/>
          <p:nvPr/>
        </p:nvSpPr>
        <p:spPr>
          <a:xfrm>
            <a:off x="4895134" y="1656920"/>
            <a:ext cx="1034963" cy="400110"/>
          </a:xfrm>
          <a:prstGeom prst="rect">
            <a:avLst/>
          </a:prstGeom>
          <a:noFill/>
        </p:spPr>
        <p:txBody>
          <a:bodyPr wrap="none" rtlCol="0">
            <a:spAutoFit/>
          </a:bodyPr>
          <a:lstStyle/>
          <a:p>
            <a:r>
              <a:rPr lang="en-US" sz="2000" dirty="0">
                <a:solidFill>
                  <a:schemeClr val="bg1"/>
                </a:solidFill>
              </a:rPr>
              <a:t>October</a:t>
            </a:r>
          </a:p>
        </p:txBody>
      </p:sp>
      <p:graphicFrame>
        <p:nvGraphicFramePr>
          <p:cNvPr id="12" name="Diagram 11">
            <a:extLst>
              <a:ext uri="{FF2B5EF4-FFF2-40B4-BE49-F238E27FC236}">
                <a16:creationId xmlns:a16="http://schemas.microsoft.com/office/drawing/2014/main" id="{7FFD87FA-368D-6440-EB3F-D3F17BB74F74}"/>
              </a:ext>
            </a:extLst>
          </p:cNvPr>
          <p:cNvGraphicFramePr/>
          <p:nvPr>
            <p:extLst>
              <p:ext uri="{D42A27DB-BD31-4B8C-83A1-F6EECF244321}">
                <p14:modId xmlns:p14="http://schemas.microsoft.com/office/powerpoint/2010/main" val="666888688"/>
              </p:ext>
            </p:extLst>
          </p:nvPr>
        </p:nvGraphicFramePr>
        <p:xfrm>
          <a:off x="254653" y="857250"/>
          <a:ext cx="873836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05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705600"/>
          </a:xfrm>
        </p:spPr>
        <p:txBody>
          <a:bodyPr>
            <a:normAutofit/>
          </a:bodyPr>
          <a:lstStyle/>
          <a:p>
            <a:r>
              <a:rPr lang="en-US" sz="2800" dirty="0">
                <a:solidFill>
                  <a:srgbClr val="D50032"/>
                </a:solidFill>
                <a:latin typeface="Open Sans"/>
                <a:ea typeface="Open Sans"/>
                <a:cs typeface="Open Sans"/>
              </a:rPr>
              <a:t>Your media matters!</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25</a:t>
            </a:fld>
            <a:endParaRPr lang="en-US" dirty="0"/>
          </a:p>
        </p:txBody>
      </p:sp>
      <p:pic>
        <p:nvPicPr>
          <p:cNvPr id="8" name="Picture 7">
            <a:extLst>
              <a:ext uri="{FF2B5EF4-FFF2-40B4-BE49-F238E27FC236}">
                <a16:creationId xmlns:a16="http://schemas.microsoft.com/office/drawing/2014/main" id="{8DF4096E-12C4-960C-62A3-6C53C0FDE567}"/>
              </a:ext>
            </a:extLst>
          </p:cNvPr>
          <p:cNvPicPr>
            <a:picLocks noChangeAspect="1"/>
          </p:cNvPicPr>
          <p:nvPr/>
        </p:nvPicPr>
        <p:blipFill>
          <a:blip r:embed="rId2"/>
          <a:stretch>
            <a:fillRect/>
          </a:stretch>
        </p:blipFill>
        <p:spPr>
          <a:xfrm>
            <a:off x="295201" y="857250"/>
            <a:ext cx="2347200" cy="1899954"/>
          </a:xfrm>
          <a:prstGeom prst="rect">
            <a:avLst/>
          </a:prstGeom>
          <a:ln w="3175">
            <a:solidFill>
              <a:schemeClr val="tx1"/>
            </a:solidFill>
          </a:ln>
        </p:spPr>
      </p:pic>
      <p:pic>
        <p:nvPicPr>
          <p:cNvPr id="10" name="Picture 9">
            <a:extLst>
              <a:ext uri="{FF2B5EF4-FFF2-40B4-BE49-F238E27FC236}">
                <a16:creationId xmlns:a16="http://schemas.microsoft.com/office/drawing/2014/main" id="{F07F755D-8B71-C37C-2450-6C116B7392C4}"/>
              </a:ext>
            </a:extLst>
          </p:cNvPr>
          <p:cNvPicPr>
            <a:picLocks noChangeAspect="1"/>
          </p:cNvPicPr>
          <p:nvPr/>
        </p:nvPicPr>
        <p:blipFill>
          <a:blip r:embed="rId3"/>
          <a:stretch>
            <a:fillRect/>
          </a:stretch>
        </p:blipFill>
        <p:spPr>
          <a:xfrm>
            <a:off x="6918527" y="1231200"/>
            <a:ext cx="2022146" cy="2338601"/>
          </a:xfrm>
          <a:prstGeom prst="rect">
            <a:avLst/>
          </a:prstGeom>
          <a:ln w="3175">
            <a:solidFill>
              <a:schemeClr val="tx1"/>
            </a:solidFill>
          </a:ln>
        </p:spPr>
      </p:pic>
      <p:pic>
        <p:nvPicPr>
          <p:cNvPr id="12" name="Picture 11">
            <a:extLst>
              <a:ext uri="{FF2B5EF4-FFF2-40B4-BE49-F238E27FC236}">
                <a16:creationId xmlns:a16="http://schemas.microsoft.com/office/drawing/2014/main" id="{12C6B62C-8CA6-129E-E0BA-C9D98AD009F6}"/>
              </a:ext>
            </a:extLst>
          </p:cNvPr>
          <p:cNvPicPr>
            <a:picLocks noChangeAspect="1"/>
          </p:cNvPicPr>
          <p:nvPr/>
        </p:nvPicPr>
        <p:blipFill>
          <a:blip r:embed="rId4"/>
          <a:stretch>
            <a:fillRect/>
          </a:stretch>
        </p:blipFill>
        <p:spPr>
          <a:xfrm>
            <a:off x="250588" y="2848092"/>
            <a:ext cx="3359047" cy="1991272"/>
          </a:xfrm>
          <a:prstGeom prst="rect">
            <a:avLst/>
          </a:prstGeom>
          <a:ln w="3175">
            <a:solidFill>
              <a:schemeClr val="tx1"/>
            </a:solidFill>
          </a:ln>
        </p:spPr>
      </p:pic>
      <p:pic>
        <p:nvPicPr>
          <p:cNvPr id="16" name="Picture 15">
            <a:extLst>
              <a:ext uri="{FF2B5EF4-FFF2-40B4-BE49-F238E27FC236}">
                <a16:creationId xmlns:a16="http://schemas.microsoft.com/office/drawing/2014/main" id="{4968861E-4ADD-C658-91E8-AAF632A45EEA}"/>
              </a:ext>
            </a:extLst>
          </p:cNvPr>
          <p:cNvPicPr>
            <a:picLocks noChangeAspect="1"/>
          </p:cNvPicPr>
          <p:nvPr/>
        </p:nvPicPr>
        <p:blipFill>
          <a:blip r:embed="rId5"/>
          <a:stretch>
            <a:fillRect/>
          </a:stretch>
        </p:blipFill>
        <p:spPr>
          <a:xfrm>
            <a:off x="2910014" y="766362"/>
            <a:ext cx="3956644" cy="2081730"/>
          </a:xfrm>
          <a:prstGeom prst="rect">
            <a:avLst/>
          </a:prstGeom>
          <a:ln w="3175">
            <a:solidFill>
              <a:schemeClr val="tx1"/>
            </a:solidFill>
          </a:ln>
        </p:spPr>
      </p:pic>
      <p:pic>
        <p:nvPicPr>
          <p:cNvPr id="18" name="Picture 17">
            <a:extLst>
              <a:ext uri="{FF2B5EF4-FFF2-40B4-BE49-F238E27FC236}">
                <a16:creationId xmlns:a16="http://schemas.microsoft.com/office/drawing/2014/main" id="{BA3D6AF6-2AEA-8773-9CCC-E24353B43904}"/>
              </a:ext>
            </a:extLst>
          </p:cNvPr>
          <p:cNvPicPr>
            <a:picLocks noChangeAspect="1"/>
          </p:cNvPicPr>
          <p:nvPr/>
        </p:nvPicPr>
        <p:blipFill>
          <a:blip r:embed="rId6"/>
          <a:stretch>
            <a:fillRect/>
          </a:stretch>
        </p:blipFill>
        <p:spPr>
          <a:xfrm>
            <a:off x="2323793" y="2571750"/>
            <a:ext cx="4377600" cy="1523632"/>
          </a:xfrm>
          <a:prstGeom prst="rect">
            <a:avLst/>
          </a:prstGeom>
          <a:ln w="3175">
            <a:solidFill>
              <a:schemeClr val="tx1"/>
            </a:solidFill>
          </a:ln>
        </p:spPr>
      </p:pic>
      <p:pic>
        <p:nvPicPr>
          <p:cNvPr id="14" name="Picture 13">
            <a:extLst>
              <a:ext uri="{FF2B5EF4-FFF2-40B4-BE49-F238E27FC236}">
                <a16:creationId xmlns:a16="http://schemas.microsoft.com/office/drawing/2014/main" id="{3EE727EC-461D-C036-E801-7DC16389D2C0}"/>
              </a:ext>
            </a:extLst>
          </p:cNvPr>
          <p:cNvPicPr>
            <a:picLocks noChangeAspect="1"/>
          </p:cNvPicPr>
          <p:nvPr/>
        </p:nvPicPr>
        <p:blipFill>
          <a:blip r:embed="rId7"/>
          <a:stretch>
            <a:fillRect/>
          </a:stretch>
        </p:blipFill>
        <p:spPr>
          <a:xfrm>
            <a:off x="5136408" y="3151717"/>
            <a:ext cx="3129971" cy="1889390"/>
          </a:xfrm>
          <a:prstGeom prst="rect">
            <a:avLst/>
          </a:prstGeom>
          <a:ln w="3175">
            <a:solidFill>
              <a:schemeClr val="tx1"/>
            </a:solidFill>
          </a:ln>
        </p:spPr>
      </p:pic>
    </p:spTree>
    <p:extLst>
      <p:ext uri="{BB962C8B-B14F-4D97-AF65-F5344CB8AC3E}">
        <p14:creationId xmlns:p14="http://schemas.microsoft.com/office/powerpoint/2010/main" val="1386972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77654" y="66492"/>
            <a:ext cx="7401491" cy="857250"/>
          </a:xfrm>
        </p:spPr>
        <p:txBody>
          <a:bodyPr>
            <a:normAutofit/>
          </a:bodyPr>
          <a:lstStyle/>
          <a:p>
            <a:r>
              <a:rPr lang="en-US" sz="2800" dirty="0">
                <a:solidFill>
                  <a:schemeClr val="tx1"/>
                </a:solidFill>
                <a:latin typeface="Open Sans"/>
                <a:ea typeface="Open Sans"/>
                <a:cs typeface="Open Sans"/>
              </a:rPr>
              <a:t>Join the </a:t>
            </a:r>
            <a:r>
              <a:rPr lang="en-US" sz="2800" dirty="0">
                <a:solidFill>
                  <a:srgbClr val="D50032"/>
                </a:solidFill>
                <a:latin typeface="Open Sans"/>
                <a:ea typeface="Open Sans"/>
                <a:cs typeface="Open Sans"/>
              </a:rPr>
              <a:t>Double 50 </a:t>
            </a:r>
            <a:r>
              <a:rPr lang="en-US" sz="2800" dirty="0">
                <a:solidFill>
                  <a:schemeClr val="tx1"/>
                </a:solidFill>
                <a:latin typeface="Open Sans"/>
                <a:ea typeface="Open Sans"/>
                <a:cs typeface="Open Sans"/>
              </a:rPr>
              <a:t>campaign!</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26</a:t>
            </a:fld>
            <a:endParaRPr lang="en-US" dirty="0"/>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a:bodyPr>
          <a:lstStyle/>
          <a:p>
            <a:pPr marL="0" indent="0">
              <a:lnSpc>
                <a:spcPct val="114000"/>
              </a:lnSpc>
              <a:spcBef>
                <a:spcPts val="0"/>
              </a:spcBef>
              <a:spcAft>
                <a:spcPts val="1800"/>
              </a:spcAft>
              <a:buNone/>
            </a:pPr>
            <a:r>
              <a:rPr lang="en-US" sz="2600" dirty="0">
                <a:latin typeface="Open Sans"/>
                <a:ea typeface="Open Sans"/>
                <a:cs typeface="Segoe UI"/>
              </a:rPr>
              <a:t>Goal: </a:t>
            </a:r>
            <a:r>
              <a:rPr lang="en-US" sz="2600" b="1" dirty="0">
                <a:latin typeface="Open Sans"/>
                <a:ea typeface="Open Sans"/>
                <a:cs typeface="Segoe UI"/>
              </a:rPr>
              <a:t>Using media to make poverty an election issue and a priority for the new Congress. </a:t>
            </a:r>
          </a:p>
          <a:p>
            <a:pPr marL="0" indent="0">
              <a:lnSpc>
                <a:spcPct val="114000"/>
              </a:lnSpc>
              <a:spcBef>
                <a:spcPts val="0"/>
              </a:spcBef>
              <a:spcAft>
                <a:spcPts val="1200"/>
              </a:spcAft>
              <a:buNone/>
            </a:pPr>
            <a:r>
              <a:rPr lang="en-US" sz="2600" dirty="0">
                <a:latin typeface="Open Sans"/>
                <a:ea typeface="Open Sans"/>
                <a:cs typeface="Segoe UI"/>
              </a:rPr>
              <a:t>From September 1 – December 31, we will:</a:t>
            </a:r>
          </a:p>
          <a:p>
            <a:pPr>
              <a:lnSpc>
                <a:spcPct val="114000"/>
              </a:lnSpc>
              <a:spcBef>
                <a:spcPts val="0"/>
              </a:spcBef>
              <a:spcAft>
                <a:spcPts val="1200"/>
              </a:spcAft>
            </a:pPr>
            <a:r>
              <a:rPr lang="en-US" sz="2600" b="1" dirty="0">
                <a:solidFill>
                  <a:srgbClr val="D50032"/>
                </a:solidFill>
                <a:latin typeface="Open Sans"/>
                <a:ea typeface="Open Sans"/>
                <a:cs typeface="Segoe UI"/>
              </a:rPr>
              <a:t>DOUBLE our 2024 media count </a:t>
            </a:r>
            <a:r>
              <a:rPr lang="en-US" sz="2600" dirty="0">
                <a:latin typeface="Open Sans"/>
                <a:ea typeface="Open Sans"/>
                <a:cs typeface="Segoe UI"/>
              </a:rPr>
              <a:t>for the year – </a:t>
            </a:r>
            <a:r>
              <a:rPr lang="en-US" sz="2600" b="1" dirty="0">
                <a:latin typeface="Open Sans"/>
                <a:ea typeface="Open Sans"/>
                <a:cs typeface="Segoe UI"/>
              </a:rPr>
              <a:t>300 new media pieces!</a:t>
            </a:r>
            <a:r>
              <a:rPr lang="en-US" sz="2600" dirty="0">
                <a:latin typeface="Open Sans"/>
                <a:ea typeface="Open Sans"/>
                <a:cs typeface="Segoe UI"/>
              </a:rPr>
              <a:t> </a:t>
            </a:r>
          </a:p>
          <a:p>
            <a:pPr>
              <a:lnSpc>
                <a:spcPct val="114000"/>
              </a:lnSpc>
              <a:spcBef>
                <a:spcPts val="0"/>
              </a:spcBef>
              <a:spcAft>
                <a:spcPts val="1200"/>
              </a:spcAft>
            </a:pPr>
            <a:r>
              <a:rPr lang="en-US" sz="2600" dirty="0">
                <a:latin typeface="Open Sans"/>
                <a:ea typeface="Open Sans"/>
                <a:cs typeface="Segoe UI"/>
              </a:rPr>
              <a:t>Get at least one piece </a:t>
            </a:r>
            <a:r>
              <a:rPr lang="en-US" sz="2600" b="1" dirty="0">
                <a:solidFill>
                  <a:srgbClr val="D50032"/>
                </a:solidFill>
                <a:latin typeface="Open Sans"/>
                <a:ea typeface="Open Sans"/>
                <a:cs typeface="Segoe UI"/>
              </a:rPr>
              <a:t>published in all 50 states</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3279969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77654" y="66492"/>
            <a:ext cx="7401491" cy="857250"/>
          </a:xfrm>
        </p:spPr>
        <p:txBody>
          <a:bodyPr>
            <a:normAutofit/>
          </a:bodyPr>
          <a:lstStyle/>
          <a:p>
            <a:r>
              <a:rPr lang="en-US" sz="2800" dirty="0">
                <a:solidFill>
                  <a:schemeClr val="tx1"/>
                </a:solidFill>
                <a:latin typeface="Open Sans"/>
                <a:ea typeface="Open Sans"/>
                <a:cs typeface="Open Sans"/>
              </a:rPr>
              <a:t>Join the </a:t>
            </a:r>
            <a:r>
              <a:rPr lang="en-US" sz="2800" dirty="0">
                <a:solidFill>
                  <a:srgbClr val="D50032"/>
                </a:solidFill>
                <a:latin typeface="Open Sans"/>
                <a:ea typeface="Open Sans"/>
                <a:cs typeface="Open Sans"/>
              </a:rPr>
              <a:t>Double 50 </a:t>
            </a:r>
            <a:r>
              <a:rPr lang="en-US" sz="2800" dirty="0">
                <a:solidFill>
                  <a:schemeClr val="tx1"/>
                </a:solidFill>
                <a:latin typeface="Open Sans"/>
                <a:ea typeface="Open Sans"/>
                <a:cs typeface="Open Sans"/>
              </a:rPr>
              <a:t>campaign!</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27</a:t>
            </a:fld>
            <a:endParaRPr lang="en-US" dirty="0"/>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fontScale="85000" lnSpcReduction="10000"/>
          </a:bodyPr>
          <a:lstStyle/>
          <a:p>
            <a:pPr marL="0" indent="0">
              <a:lnSpc>
                <a:spcPct val="134000"/>
              </a:lnSpc>
              <a:spcBef>
                <a:spcPts val="0"/>
              </a:spcBef>
              <a:spcAft>
                <a:spcPts val="1200"/>
              </a:spcAft>
              <a:buNone/>
            </a:pPr>
            <a:r>
              <a:rPr lang="en-US" sz="2600" dirty="0">
                <a:latin typeface="Open Sans"/>
                <a:ea typeface="Open Sans"/>
                <a:cs typeface="Segoe UI"/>
              </a:rPr>
              <a:t>RESULTS commits to supporting you to reach our goal with:</a:t>
            </a:r>
          </a:p>
          <a:p>
            <a:pPr>
              <a:lnSpc>
                <a:spcPct val="134000"/>
              </a:lnSpc>
              <a:spcBef>
                <a:spcPts val="0"/>
              </a:spcBef>
              <a:spcAft>
                <a:spcPts val="1200"/>
              </a:spcAft>
            </a:pPr>
            <a:r>
              <a:rPr lang="en-US" sz="2600" b="1" dirty="0">
                <a:latin typeface="Open Sans"/>
                <a:ea typeface="Open Sans"/>
                <a:cs typeface="Segoe UI"/>
              </a:rPr>
              <a:t>New media templates </a:t>
            </a:r>
            <a:r>
              <a:rPr lang="en-US" sz="2600" dirty="0">
                <a:latin typeface="Open Sans"/>
                <a:ea typeface="Open Sans"/>
                <a:cs typeface="Segoe UI"/>
              </a:rPr>
              <a:t>on the website each week (</a:t>
            </a:r>
            <a:r>
              <a:rPr lang="en-US" sz="2600" dirty="0">
                <a:latin typeface="Open Sans"/>
                <a:ea typeface="Open Sans"/>
                <a:cs typeface="Segoe UI"/>
                <a:hlinkClick r:id="rId2"/>
              </a:rPr>
              <a:t>www.results.org/volunteers/action-center/</a:t>
            </a:r>
            <a:r>
              <a:rPr lang="en-US" sz="2600" dirty="0">
                <a:latin typeface="Open Sans"/>
                <a:ea typeface="Open Sans"/>
                <a:cs typeface="Segoe UI"/>
              </a:rPr>
              <a:t>)   </a:t>
            </a:r>
          </a:p>
          <a:p>
            <a:pPr>
              <a:lnSpc>
                <a:spcPct val="134000"/>
              </a:lnSpc>
              <a:spcBef>
                <a:spcPts val="0"/>
              </a:spcBef>
              <a:spcAft>
                <a:spcPts val="1200"/>
              </a:spcAft>
            </a:pPr>
            <a:r>
              <a:rPr lang="en-US" sz="2600" dirty="0">
                <a:latin typeface="Open Sans"/>
                <a:ea typeface="Open Sans"/>
                <a:cs typeface="Segoe UI"/>
              </a:rPr>
              <a:t>Regular </a:t>
            </a:r>
            <a:r>
              <a:rPr lang="en-US" sz="2600" b="1" dirty="0">
                <a:latin typeface="Open Sans"/>
                <a:ea typeface="Open Sans"/>
                <a:cs typeface="Segoe UI"/>
              </a:rPr>
              <a:t>media hooks </a:t>
            </a:r>
            <a:r>
              <a:rPr lang="en-US" sz="2600" dirty="0">
                <a:latin typeface="Open Sans"/>
                <a:ea typeface="Open Sans"/>
                <a:cs typeface="Segoe UI"/>
              </a:rPr>
              <a:t>to use for letters</a:t>
            </a:r>
          </a:p>
          <a:p>
            <a:pPr>
              <a:lnSpc>
                <a:spcPct val="134000"/>
              </a:lnSpc>
              <a:spcBef>
                <a:spcPts val="0"/>
              </a:spcBef>
              <a:spcAft>
                <a:spcPts val="1200"/>
              </a:spcAft>
            </a:pPr>
            <a:r>
              <a:rPr lang="en-US" sz="2600" b="1" dirty="0">
                <a:latin typeface="Open Sans"/>
                <a:ea typeface="Open Sans"/>
                <a:cs typeface="Segoe UI"/>
              </a:rPr>
              <a:t>Weekly updates on our progress </a:t>
            </a:r>
            <a:r>
              <a:rPr lang="en-US" sz="2600" dirty="0">
                <a:latin typeface="Open Sans"/>
                <a:ea typeface="Open Sans"/>
                <a:cs typeface="Segoe UI"/>
              </a:rPr>
              <a:t>and where to target your media</a:t>
            </a:r>
          </a:p>
          <a:p>
            <a:pPr>
              <a:lnSpc>
                <a:spcPct val="134000"/>
              </a:lnSpc>
              <a:spcBef>
                <a:spcPts val="0"/>
              </a:spcBef>
              <a:spcAft>
                <a:spcPts val="1200"/>
              </a:spcAft>
            </a:pPr>
            <a:r>
              <a:rPr lang="en-US" sz="2600" dirty="0">
                <a:latin typeface="Open Sans"/>
                <a:ea typeface="Open Sans"/>
                <a:cs typeface="Segoe UI"/>
              </a:rPr>
              <a:t>Monthly media </a:t>
            </a:r>
            <a:r>
              <a:rPr lang="en-US" sz="2600" b="1" dirty="0">
                <a:latin typeface="Open Sans"/>
                <a:ea typeface="Open Sans"/>
                <a:cs typeface="Segoe UI"/>
              </a:rPr>
              <a:t>office hours and special trainings</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789712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777654" y="66492"/>
            <a:ext cx="7401491" cy="857250"/>
          </a:xfrm>
        </p:spPr>
        <p:txBody>
          <a:bodyPr>
            <a:normAutofit/>
          </a:bodyPr>
          <a:lstStyle/>
          <a:p>
            <a:r>
              <a:rPr lang="en-US" sz="2800" dirty="0">
                <a:solidFill>
                  <a:schemeClr val="tx1"/>
                </a:solidFill>
                <a:latin typeface="Open Sans"/>
                <a:ea typeface="Open Sans"/>
                <a:cs typeface="Open Sans"/>
              </a:rPr>
              <a:t>Join the </a:t>
            </a:r>
            <a:r>
              <a:rPr lang="en-US" sz="2800" dirty="0">
                <a:solidFill>
                  <a:srgbClr val="D50032"/>
                </a:solidFill>
                <a:latin typeface="Open Sans"/>
                <a:ea typeface="Open Sans"/>
                <a:cs typeface="Open Sans"/>
              </a:rPr>
              <a:t>Double 50 </a:t>
            </a:r>
            <a:r>
              <a:rPr lang="en-US" sz="2800" dirty="0">
                <a:solidFill>
                  <a:schemeClr val="tx1"/>
                </a:solidFill>
                <a:latin typeface="Open Sans"/>
                <a:ea typeface="Open Sans"/>
                <a:cs typeface="Open Sans"/>
              </a:rPr>
              <a:t>campaign!</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28</a:t>
            </a:fld>
            <a:endParaRPr lang="en-US" dirty="0"/>
          </a:p>
        </p:txBody>
      </p:sp>
      <p:sp>
        <p:nvSpPr>
          <p:cNvPr id="6" name="Content Placeholder 5">
            <a:extLst>
              <a:ext uri="{FF2B5EF4-FFF2-40B4-BE49-F238E27FC236}">
                <a16:creationId xmlns:a16="http://schemas.microsoft.com/office/drawing/2014/main" id="{6D5BA754-96C6-6AA2-ACFC-CBEEEEAF76BD}"/>
              </a:ext>
            </a:extLst>
          </p:cNvPr>
          <p:cNvSpPr>
            <a:spLocks noGrp="1"/>
          </p:cNvSpPr>
          <p:nvPr>
            <p:ph idx="1"/>
          </p:nvPr>
        </p:nvSpPr>
        <p:spPr>
          <a:xfrm>
            <a:off x="400478" y="923742"/>
            <a:ext cx="8343041" cy="3843521"/>
          </a:xfrm>
        </p:spPr>
        <p:txBody>
          <a:bodyPr vert="horz" lIns="91440" tIns="45720" rIns="91440" bIns="45720" rtlCol="0" anchor="t">
            <a:normAutofit fontScale="92500"/>
          </a:bodyPr>
          <a:lstStyle/>
          <a:p>
            <a:pPr marL="0" indent="0">
              <a:lnSpc>
                <a:spcPct val="114000"/>
              </a:lnSpc>
              <a:spcBef>
                <a:spcPts val="0"/>
              </a:spcBef>
              <a:spcAft>
                <a:spcPts val="1200"/>
              </a:spcAft>
              <a:buNone/>
            </a:pPr>
            <a:r>
              <a:rPr lang="en-US" sz="2600" b="1" dirty="0">
                <a:latin typeface="Open Sans"/>
                <a:ea typeface="Open Sans"/>
                <a:cs typeface="Segoe UI"/>
              </a:rPr>
              <a:t>Speaking of hooks</a:t>
            </a:r>
            <a:r>
              <a:rPr lang="en-US" sz="2600" dirty="0">
                <a:latin typeface="Open Sans"/>
                <a:ea typeface="Open Sans"/>
                <a:cs typeface="Segoe UI"/>
              </a:rPr>
              <a:t>:</a:t>
            </a:r>
          </a:p>
          <a:p>
            <a:pPr>
              <a:lnSpc>
                <a:spcPct val="114000"/>
              </a:lnSpc>
              <a:spcBef>
                <a:spcPts val="0"/>
              </a:spcBef>
              <a:spcAft>
                <a:spcPts val="1200"/>
              </a:spcAft>
            </a:pPr>
            <a:r>
              <a:rPr lang="en-US" sz="2600" dirty="0">
                <a:latin typeface="Open Sans"/>
                <a:ea typeface="Open Sans"/>
                <a:cs typeface="Segoe UI"/>
              </a:rPr>
              <a:t>The 2023 U.S. Census poverty data will be released on September 10</a:t>
            </a:r>
          </a:p>
          <a:p>
            <a:pPr>
              <a:lnSpc>
                <a:spcPct val="114000"/>
              </a:lnSpc>
              <a:spcBef>
                <a:spcPts val="0"/>
              </a:spcBef>
              <a:spcAft>
                <a:spcPts val="1200"/>
              </a:spcAft>
            </a:pPr>
            <a:r>
              <a:rPr lang="en-US" sz="2600" dirty="0">
                <a:latin typeface="Open Sans"/>
                <a:ea typeface="Open Sans"/>
                <a:cs typeface="Segoe UI"/>
              </a:rPr>
              <a:t>One of the few times each year the media covers poverty issues</a:t>
            </a:r>
          </a:p>
          <a:p>
            <a:pPr>
              <a:lnSpc>
                <a:spcPct val="114000"/>
              </a:lnSpc>
              <a:spcBef>
                <a:spcPts val="0"/>
              </a:spcBef>
              <a:spcAft>
                <a:spcPts val="1200"/>
              </a:spcAft>
            </a:pPr>
            <a:r>
              <a:rPr lang="en-US" sz="2600" dirty="0">
                <a:latin typeface="Open Sans"/>
                <a:ea typeface="Open Sans"/>
                <a:cs typeface="Segoe UI"/>
              </a:rPr>
              <a:t>The new data is a great hook for letters and op-eds!</a:t>
            </a:r>
          </a:p>
          <a:p>
            <a:pPr>
              <a:lnSpc>
                <a:spcPct val="114000"/>
              </a:lnSpc>
              <a:spcBef>
                <a:spcPts val="0"/>
              </a:spcBef>
              <a:spcAft>
                <a:spcPts val="1200"/>
              </a:spcAft>
            </a:pPr>
            <a:r>
              <a:rPr lang="en-US" sz="2600" dirty="0">
                <a:latin typeface="Open Sans"/>
                <a:ea typeface="Open Sans"/>
                <a:cs typeface="Segoe UI"/>
              </a:rPr>
              <a:t>Watch for more info in Tuesday’s Weekly Update</a:t>
            </a:r>
          </a:p>
          <a:p>
            <a:pPr marL="0" indent="0">
              <a:lnSpc>
                <a:spcPct val="114000"/>
              </a:lnSpc>
              <a:spcBef>
                <a:spcPts val="0"/>
              </a:spcBef>
              <a:spcAft>
                <a:spcPts val="1200"/>
              </a:spcAft>
              <a:buNone/>
            </a:pPr>
            <a:endParaRPr lang="en-US" sz="1900" dirty="0">
              <a:solidFill>
                <a:srgbClr val="141827"/>
              </a:solidFill>
              <a:latin typeface="Open Sans"/>
              <a:cs typeface="Open Sans"/>
            </a:endParaRPr>
          </a:p>
          <a:p>
            <a:pPr algn="ctr">
              <a:buNone/>
            </a:pPr>
            <a:endParaRPr lang="en-US" sz="1900" dirty="0">
              <a:solidFill>
                <a:srgbClr val="D50032"/>
              </a:solidFill>
              <a:cs typeface="Open Sans"/>
            </a:endParaRPr>
          </a:p>
        </p:txBody>
      </p:sp>
    </p:spTree>
    <p:extLst>
      <p:ext uri="{BB962C8B-B14F-4D97-AF65-F5344CB8AC3E}">
        <p14:creationId xmlns:p14="http://schemas.microsoft.com/office/powerpoint/2010/main" val="882064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16684" y="-12038"/>
            <a:ext cx="7401491" cy="857250"/>
          </a:xfrm>
        </p:spPr>
        <p:txBody>
          <a:bodyPr>
            <a:normAutofit/>
          </a:bodyPr>
          <a:lstStyle/>
          <a:p>
            <a:r>
              <a:rPr lang="en-US" dirty="0">
                <a:solidFill>
                  <a:srgbClr val="D50032"/>
                </a:solidFill>
                <a:latin typeface="Open Sans"/>
                <a:ea typeface="Open Sans"/>
                <a:cs typeface="Open Sans"/>
              </a:rPr>
              <a:t>We need you…</a:t>
            </a:r>
            <a:endParaRPr lang="en-US"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29</a:t>
            </a:fld>
            <a:endParaRPr lang="en-US" dirty="0"/>
          </a:p>
        </p:txBody>
      </p:sp>
      <p:pic>
        <p:nvPicPr>
          <p:cNvPr id="10" name="Picture 9">
            <a:hlinkClick r:id="rId2"/>
            <a:extLst>
              <a:ext uri="{FF2B5EF4-FFF2-40B4-BE49-F238E27FC236}">
                <a16:creationId xmlns:a16="http://schemas.microsoft.com/office/drawing/2014/main" id="{8B0875E5-B01F-2308-10F1-EB16844011C3}"/>
              </a:ext>
            </a:extLst>
          </p:cNvPr>
          <p:cNvPicPr>
            <a:picLocks noChangeAspect="1"/>
          </p:cNvPicPr>
          <p:nvPr/>
        </p:nvPicPr>
        <p:blipFill>
          <a:blip r:embed="rId3"/>
          <a:stretch>
            <a:fillRect/>
          </a:stretch>
        </p:blipFill>
        <p:spPr>
          <a:xfrm>
            <a:off x="692925" y="1018725"/>
            <a:ext cx="2876550" cy="2990850"/>
          </a:xfrm>
          <a:prstGeom prst="rect">
            <a:avLst/>
          </a:prstGeom>
        </p:spPr>
      </p:pic>
      <p:sp>
        <p:nvSpPr>
          <p:cNvPr id="11" name="TextBox 10">
            <a:extLst>
              <a:ext uri="{FF2B5EF4-FFF2-40B4-BE49-F238E27FC236}">
                <a16:creationId xmlns:a16="http://schemas.microsoft.com/office/drawing/2014/main" id="{A92CCD42-F227-F769-8EA9-68BF5FCB8D5E}"/>
              </a:ext>
            </a:extLst>
          </p:cNvPr>
          <p:cNvSpPr txBox="1"/>
          <p:nvPr/>
        </p:nvSpPr>
        <p:spPr>
          <a:xfrm>
            <a:off x="2185770" y="4257854"/>
            <a:ext cx="4772460" cy="646331"/>
          </a:xfrm>
          <a:prstGeom prst="rect">
            <a:avLst/>
          </a:prstGeom>
          <a:noFill/>
        </p:spPr>
        <p:txBody>
          <a:bodyPr wrap="none" rtlCol="0">
            <a:spAutoFit/>
          </a:bodyPr>
          <a:lstStyle/>
          <a:p>
            <a:r>
              <a:rPr lang="en-US" sz="3600" b="1" dirty="0">
                <a:solidFill>
                  <a:srgbClr val="D50032"/>
                </a:solidFill>
                <a:latin typeface="Open Sans" panose="020B0606030504020204" pitchFamily="34" charset="0"/>
                <a:ea typeface="Open Sans" panose="020B0606030504020204" pitchFamily="34" charset="0"/>
                <a:cs typeface="Open Sans" panose="020B0606030504020204" pitchFamily="34" charset="0"/>
              </a:rPr>
              <a:t>…to fill up this map!</a:t>
            </a:r>
          </a:p>
        </p:txBody>
      </p:sp>
      <p:pic>
        <p:nvPicPr>
          <p:cNvPr id="13" name="Picture 12">
            <a:extLst>
              <a:ext uri="{FF2B5EF4-FFF2-40B4-BE49-F238E27FC236}">
                <a16:creationId xmlns:a16="http://schemas.microsoft.com/office/drawing/2014/main" id="{26A107F0-AC72-4C5C-BBDD-53F972F4DD55}"/>
              </a:ext>
            </a:extLst>
          </p:cNvPr>
          <p:cNvPicPr>
            <a:picLocks noChangeAspect="1"/>
          </p:cNvPicPr>
          <p:nvPr/>
        </p:nvPicPr>
        <p:blipFill>
          <a:blip r:embed="rId4"/>
          <a:stretch>
            <a:fillRect/>
          </a:stretch>
        </p:blipFill>
        <p:spPr>
          <a:xfrm>
            <a:off x="3756656" y="792000"/>
            <a:ext cx="4583549" cy="3373125"/>
          </a:xfrm>
          <a:prstGeom prst="rect">
            <a:avLst/>
          </a:prstGeom>
        </p:spPr>
      </p:pic>
    </p:spTree>
    <p:extLst>
      <p:ext uri="{BB962C8B-B14F-4D97-AF65-F5344CB8AC3E}">
        <p14:creationId xmlns:p14="http://schemas.microsoft.com/office/powerpoint/2010/main" val="359287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27609" y="14039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410694" y="1982986"/>
            <a:ext cx="4038600" cy="1828801"/>
          </a:xfrm>
        </p:spPr>
        <p:txBody>
          <a:bodyPr vert="horz" lIns="91440" tIns="45720" rIns="91440" bIns="45720" rtlCol="0" anchor="t">
            <a:normAutofit/>
          </a:bodyPr>
          <a:lstStyle/>
          <a:p>
            <a:pPr marL="0" indent="0">
              <a:buNone/>
            </a:pPr>
            <a:r>
              <a:rPr lang="en-US" b="1" dirty="0">
                <a:latin typeface="Open Sans"/>
                <a:ea typeface="Open Sans"/>
                <a:cs typeface="Open Sans"/>
              </a:rPr>
              <a:t>Joanne Carter</a:t>
            </a:r>
            <a:br>
              <a:rPr lang="en-US" sz="2800" b="1" dirty="0">
                <a:latin typeface="Open Sans"/>
              </a:rPr>
            </a:br>
            <a:r>
              <a:rPr lang="en-US" dirty="0">
                <a:latin typeface="Open Sans"/>
                <a:ea typeface="Open Sans"/>
                <a:cs typeface="Open Sans"/>
              </a:rPr>
              <a:t>Executive Director</a:t>
            </a:r>
            <a:endParaRPr lang="en-US" dirty="0"/>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360234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wearing glasses and a vest smiling&#10;&#10;Description automatically generated">
            <a:extLst>
              <a:ext uri="{FF2B5EF4-FFF2-40B4-BE49-F238E27FC236}">
                <a16:creationId xmlns:a16="http://schemas.microsoft.com/office/drawing/2014/main" id="{A08F0112-17F8-3BC5-B303-A8D38B65886D}"/>
              </a:ext>
            </a:extLst>
          </p:cNvPr>
          <p:cNvPicPr>
            <a:picLocks noChangeAspect="1"/>
          </p:cNvPicPr>
          <p:nvPr/>
        </p:nvPicPr>
        <p:blipFill>
          <a:blip r:embed="rId2"/>
          <a:stretch>
            <a:fillRect/>
          </a:stretch>
        </p:blipFill>
        <p:spPr>
          <a:xfrm>
            <a:off x="1608571" y="1358289"/>
            <a:ext cx="2625574" cy="2632532"/>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234145" y="2559561"/>
            <a:ext cx="4038600" cy="1828801"/>
          </a:xfrm>
        </p:spPr>
        <p:txBody>
          <a:bodyPr vert="horz" lIns="91440" tIns="45720" rIns="91440" bIns="45720" rtlCol="0" anchor="t">
            <a:normAutofit/>
          </a:bodyPr>
          <a:lstStyle/>
          <a:p>
            <a:pPr marL="0" indent="0">
              <a:lnSpc>
                <a:spcPct val="114000"/>
              </a:lnSpc>
              <a:spcBef>
                <a:spcPts val="0"/>
              </a:spcBef>
              <a:buNone/>
            </a:pPr>
            <a:r>
              <a:rPr lang="en-US" sz="2000" b="1" dirty="0">
                <a:latin typeface="Open Sans"/>
                <a:ea typeface="Open Sans"/>
                <a:cs typeface="Open Sans"/>
              </a:rPr>
              <a:t>Lakeisha McVey</a:t>
            </a:r>
            <a:br>
              <a:rPr lang="en-US" sz="2000" b="1" dirty="0">
                <a:latin typeface="Open Sans"/>
              </a:rPr>
            </a:br>
            <a:r>
              <a:rPr lang="en-US" sz="2000" dirty="0">
                <a:latin typeface="Open Sans"/>
                <a:ea typeface="Open Sans"/>
                <a:cs typeface="Open Sans"/>
              </a:rPr>
              <a:t>Senior Manager,</a:t>
            </a:r>
          </a:p>
          <a:p>
            <a:pPr marL="0" indent="0">
              <a:lnSpc>
                <a:spcPct val="114000"/>
              </a:lnSpc>
              <a:spcBef>
                <a:spcPts val="0"/>
              </a:spcBef>
              <a:buNone/>
            </a:pPr>
            <a:r>
              <a:rPr lang="en-US" sz="2000" dirty="0">
                <a:latin typeface="Open Sans"/>
                <a:ea typeface="Open Sans"/>
                <a:cs typeface="Open Sans"/>
              </a:rPr>
              <a:t>Lived Experience Engagement</a:t>
            </a:r>
          </a:p>
          <a:p>
            <a:pPr marL="0" indent="0">
              <a:lnSpc>
                <a:spcPct val="114000"/>
              </a:lnSpc>
              <a:spcBef>
                <a:spcPts val="0"/>
              </a:spcBef>
              <a:buNone/>
            </a:pPr>
            <a:r>
              <a:rPr lang="en-US" sz="2000" dirty="0">
                <a:latin typeface="Open Sans"/>
                <a:ea typeface="Open Sans"/>
                <a:cs typeface="Open Sans"/>
                <a:hlinkClick r:id="rId3"/>
              </a:rPr>
              <a:t>lmcvey@results.org</a:t>
            </a:r>
            <a:r>
              <a:rPr lang="en-US" sz="2000" dirty="0">
                <a:latin typeface="Open Sans"/>
                <a:ea typeface="Open Sans"/>
                <a:cs typeface="Open Sans"/>
              </a:rPr>
              <a:t> </a:t>
            </a:r>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30</a:t>
            </a:fld>
            <a:endParaRPr lang="en-US" dirty="0"/>
          </a:p>
        </p:txBody>
      </p:sp>
    </p:spTree>
    <p:extLst>
      <p:ext uri="{BB962C8B-B14F-4D97-AF65-F5344CB8AC3E}">
        <p14:creationId xmlns:p14="http://schemas.microsoft.com/office/powerpoint/2010/main" val="2863259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latin typeface="Open Sans"/>
                <a:ea typeface="Open Sans"/>
                <a:cs typeface="Open Sans"/>
              </a:rPr>
              <a:t>Lived Experience Op-ed Project</a:t>
            </a:r>
            <a:endParaRPr lang="en-US" dirty="0"/>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31</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311398" y="1098529"/>
            <a:ext cx="8418895" cy="3633793"/>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Developed through a partnership with the </a:t>
            </a:r>
            <a:r>
              <a:rPr lang="en-US" sz="2400" b="0" dirty="0">
                <a:solidFill>
                  <a:srgbClr val="000000"/>
                </a:solidFill>
                <a:latin typeface="Open Sans"/>
                <a:ea typeface="Open Sans"/>
                <a:cs typeface="Open Sans"/>
                <a:hlinkClick r:id="rId3"/>
              </a:rPr>
              <a:t>Institute for Policy Studies (IPS)</a:t>
            </a:r>
            <a:endParaRPr lang="en-US" dirty="0"/>
          </a:p>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Amplify the experiences and expertise of RESULTS volunteers with lived experiences of poverty in the U.S.</a:t>
            </a:r>
            <a:endParaRPr lang="en-US" sz="2400" b="0" dirty="0">
              <a:solidFill>
                <a:srgbClr val="000000"/>
              </a:solidFill>
            </a:endParaRPr>
          </a:p>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Op-eds are ghost-written &amp; published on OtherWords.org</a:t>
            </a:r>
            <a:endParaRPr lang="en-US" sz="2400" b="0" dirty="0">
              <a:solidFill>
                <a:srgbClr val="000000"/>
              </a:solidFill>
            </a:endParaRPr>
          </a:p>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IPS compensates $200 for time and expertise</a:t>
            </a:r>
            <a:endParaRPr lang="en-US" sz="2400" b="0" dirty="0">
              <a:solidFill>
                <a:srgbClr val="000000"/>
              </a:solidFill>
            </a:endParaRPr>
          </a:p>
          <a:p>
            <a:pPr marL="457200" indent="-457200" algn="l">
              <a:lnSpc>
                <a:spcPct val="113999"/>
              </a:lnSpc>
              <a:spcBef>
                <a:spcPts val="0"/>
              </a:spcBef>
              <a:spcAft>
                <a:spcPts val="600"/>
              </a:spcAft>
              <a:buFont typeface="Arial"/>
              <a:buChar char="•"/>
            </a:pPr>
            <a:endParaRPr lang="en-US" sz="2000" dirty="0">
              <a:solidFill>
                <a:srgbClr val="000000"/>
              </a:solidFill>
            </a:endParaRPr>
          </a:p>
        </p:txBody>
      </p:sp>
    </p:spTree>
    <p:extLst>
      <p:ext uri="{BB962C8B-B14F-4D97-AF65-F5344CB8AC3E}">
        <p14:creationId xmlns:p14="http://schemas.microsoft.com/office/powerpoint/2010/main" val="74411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latin typeface="Open Sans"/>
                <a:ea typeface="Open Sans"/>
                <a:cs typeface="Open Sans"/>
              </a:rPr>
              <a:t>Benefits/Impact</a:t>
            </a:r>
            <a:endParaRPr lang="en-US" dirty="0"/>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32</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311398" y="1098529"/>
            <a:ext cx="8418895" cy="3633793"/>
          </a:xfrm>
          <a:prstGeom prst="rect">
            <a:avLst/>
          </a:prstGeom>
        </p:spPr>
        <p:txBody>
          <a:bodyPr vert="horz" lIns="91440" tIns="45720" rIns="91440" bIns="45720" rtlCol="0" anchor="t">
            <a:noAutofit/>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Opportunity to share your experiences and tell your story the way you want it to be told</a:t>
            </a:r>
            <a:endParaRPr lang="en-US" sz="2400" b="0" dirty="0">
              <a:solidFill>
                <a:srgbClr val="000000"/>
              </a:solidFill>
            </a:endParaRPr>
          </a:p>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IPS will pitch your op-ed to other papers</a:t>
            </a:r>
          </a:p>
          <a:p>
            <a:pPr marL="457200" indent="-457200" algn="l">
              <a:lnSpc>
                <a:spcPct val="113999"/>
              </a:lnSpc>
              <a:spcBef>
                <a:spcPts val="0"/>
              </a:spcBef>
              <a:spcAft>
                <a:spcPts val="600"/>
              </a:spcAft>
              <a:buFont typeface="Arial"/>
              <a:buChar char="•"/>
            </a:pPr>
            <a:r>
              <a:rPr lang="en-US" sz="2400" b="0" dirty="0">
                <a:solidFill>
                  <a:srgbClr val="000000"/>
                </a:solidFill>
                <a:latin typeface="Open Sans"/>
                <a:ea typeface="Open Sans"/>
                <a:cs typeface="Open Sans"/>
              </a:rPr>
              <a:t>In 2024 alone, 9 op-eds have been published</a:t>
            </a:r>
            <a:endParaRPr lang="en-US" sz="2400" b="0" dirty="0">
              <a:solidFill>
                <a:srgbClr val="000000"/>
              </a:solidFill>
            </a:endParaRPr>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Republished</a:t>
            </a:r>
            <a:r>
              <a:rPr lang="en-US" sz="2000" b="0" dirty="0">
                <a:solidFill>
                  <a:srgbClr val="000000"/>
                </a:solidFill>
                <a:latin typeface="Open Sans"/>
                <a:ea typeface="Open Sans"/>
                <a:cs typeface="Open Sans"/>
              </a:rPr>
              <a:t> over 120 </a:t>
            </a:r>
            <a:r>
              <a:rPr lang="en-US" sz="2000" dirty="0">
                <a:solidFill>
                  <a:srgbClr val="000000"/>
                </a:solidFill>
                <a:latin typeface="Open Sans"/>
                <a:ea typeface="Open Sans"/>
                <a:cs typeface="Open Sans"/>
              </a:rPr>
              <a:t>times</a:t>
            </a:r>
          </a:p>
          <a:p>
            <a:pPr marL="914400" lvl="1" indent="-457200" algn="l">
              <a:lnSpc>
                <a:spcPct val="113999"/>
              </a:lnSpc>
              <a:spcBef>
                <a:spcPts val="0"/>
              </a:spcBef>
              <a:spcAft>
                <a:spcPts val="600"/>
              </a:spcAft>
              <a:buFont typeface="Courier New"/>
              <a:buChar char="o"/>
            </a:pPr>
            <a:r>
              <a:rPr lang="en-US" sz="2000" dirty="0">
                <a:solidFill>
                  <a:srgbClr val="000000"/>
                </a:solidFill>
                <a:latin typeface="Open Sans"/>
                <a:ea typeface="Open Sans"/>
                <a:cs typeface="Open Sans"/>
              </a:rPr>
              <a:t>66</a:t>
            </a:r>
            <a:r>
              <a:rPr lang="en-US" sz="2000" b="0" dirty="0">
                <a:solidFill>
                  <a:srgbClr val="000000"/>
                </a:solidFill>
                <a:latin typeface="Open Sans"/>
                <a:ea typeface="Open Sans"/>
                <a:cs typeface="Open Sans"/>
              </a:rPr>
              <a:t> </a:t>
            </a:r>
            <a:r>
              <a:rPr lang="en-US" sz="2000" dirty="0">
                <a:solidFill>
                  <a:srgbClr val="000000"/>
                </a:solidFill>
                <a:latin typeface="Open Sans"/>
                <a:ea typeface="Open Sans"/>
                <a:cs typeface="Open Sans"/>
              </a:rPr>
              <a:t>unique</a:t>
            </a:r>
            <a:r>
              <a:rPr lang="en-US" sz="2000" b="0" dirty="0">
                <a:solidFill>
                  <a:srgbClr val="000000"/>
                </a:solidFill>
                <a:latin typeface="Open Sans"/>
                <a:ea typeface="Open Sans"/>
                <a:cs typeface="Open Sans"/>
              </a:rPr>
              <a:t> national and local outlets</a:t>
            </a:r>
            <a:endParaRPr lang="en-US" sz="2000" dirty="0">
              <a:ea typeface="Calibri"/>
              <a:cs typeface="Calibri"/>
            </a:endParaRPr>
          </a:p>
          <a:p>
            <a:pPr marL="914400" lvl="1" indent="-457200">
              <a:lnSpc>
                <a:spcPct val="113999"/>
              </a:lnSpc>
              <a:spcAft>
                <a:spcPts val="600"/>
              </a:spcAft>
              <a:buFont typeface="Courier New"/>
              <a:buChar char="o"/>
            </a:pPr>
            <a:r>
              <a:rPr lang="en-US" sz="2000" dirty="0">
                <a:solidFill>
                  <a:srgbClr val="000000"/>
                </a:solidFill>
                <a:latin typeface="Open Sans"/>
                <a:ea typeface="Open Sans"/>
                <a:cs typeface="Open Sans"/>
              </a:rPr>
              <a:t>23 states</a:t>
            </a:r>
            <a:endParaRPr lang="en-US" sz="2000" b="0" dirty="0">
              <a:solidFill>
                <a:srgbClr val="000000"/>
              </a:solidFill>
            </a:endParaRPr>
          </a:p>
          <a:p>
            <a:pPr marL="457200" indent="-457200" algn="l">
              <a:lnSpc>
                <a:spcPct val="113999"/>
              </a:lnSpc>
              <a:spcBef>
                <a:spcPts val="0"/>
              </a:spcBef>
              <a:spcAft>
                <a:spcPts val="600"/>
              </a:spcAft>
              <a:buFont typeface="Arial"/>
              <a:buChar char="•"/>
            </a:pPr>
            <a:endParaRPr lang="en-US" sz="2400" b="0" dirty="0">
              <a:solidFill>
                <a:srgbClr val="000000"/>
              </a:solidFill>
            </a:endParaRPr>
          </a:p>
          <a:p>
            <a:pPr marL="457200" indent="-457200" algn="l">
              <a:lnSpc>
                <a:spcPct val="113999"/>
              </a:lnSpc>
              <a:spcBef>
                <a:spcPts val="0"/>
              </a:spcBef>
              <a:spcAft>
                <a:spcPts val="600"/>
              </a:spcAft>
              <a:buFont typeface="Arial"/>
              <a:buChar char="•"/>
            </a:pPr>
            <a:endParaRPr lang="en-US" sz="2000" dirty="0">
              <a:solidFill>
                <a:srgbClr val="000000"/>
              </a:solidFill>
            </a:endParaRPr>
          </a:p>
        </p:txBody>
      </p:sp>
    </p:spTree>
    <p:extLst>
      <p:ext uri="{BB962C8B-B14F-4D97-AF65-F5344CB8AC3E}">
        <p14:creationId xmlns:p14="http://schemas.microsoft.com/office/powerpoint/2010/main" val="1444937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103668" cy="661463"/>
          </a:xfrm>
        </p:spPr>
        <p:txBody>
          <a:bodyPr>
            <a:normAutofit/>
          </a:bodyPr>
          <a:lstStyle/>
          <a:p>
            <a:r>
              <a:rPr lang="en-US" sz="3200" dirty="0">
                <a:solidFill>
                  <a:srgbClr val="D50032"/>
                </a:solidFill>
                <a:latin typeface="Open Sans"/>
                <a:ea typeface="Open Sans"/>
                <a:cs typeface="Open Sans"/>
              </a:rPr>
              <a:t>Find more information &amp; apply</a:t>
            </a:r>
            <a:endParaRPr lang="en-US" dirty="0"/>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33</a:t>
            </a:fld>
            <a:endParaRPr lang="en-US" dirty="0"/>
          </a:p>
        </p:txBody>
      </p:sp>
      <p:pic>
        <p:nvPicPr>
          <p:cNvPr id="9" name="Picture 8" descr="A screenshot of a computer&#10;&#10;Description automatically generated">
            <a:extLst>
              <a:ext uri="{FF2B5EF4-FFF2-40B4-BE49-F238E27FC236}">
                <a16:creationId xmlns:a16="http://schemas.microsoft.com/office/drawing/2014/main" id="{A5ACC44B-4145-5BC9-E207-A2765A3574B0}"/>
              </a:ext>
            </a:extLst>
          </p:cNvPr>
          <p:cNvPicPr>
            <a:picLocks noChangeAspect="1"/>
          </p:cNvPicPr>
          <p:nvPr/>
        </p:nvPicPr>
        <p:blipFill>
          <a:blip r:embed="rId2"/>
          <a:srcRect t="21" r="61" b="151"/>
          <a:stretch/>
        </p:blipFill>
        <p:spPr>
          <a:xfrm>
            <a:off x="310801" y="889915"/>
            <a:ext cx="8224699" cy="3363526"/>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2918812" y="1237395"/>
            <a:ext cx="1575800" cy="4703857"/>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4AB0E6C-3723-4C23-F2C1-11BD386B3D6A}"/>
              </a:ext>
            </a:extLst>
          </p:cNvPr>
          <p:cNvSpPr txBox="1"/>
          <p:nvPr/>
        </p:nvSpPr>
        <p:spPr>
          <a:xfrm>
            <a:off x="2393063" y="4582597"/>
            <a:ext cx="4700521" cy="369332"/>
          </a:xfrm>
          <a:prstGeom prst="rect">
            <a:avLst/>
          </a:prstGeom>
          <a:noFill/>
        </p:spPr>
        <p:txBody>
          <a:bodyPr wrap="square" lIns="91440" tIns="45720" rIns="91440" bIns="45720" anchor="t">
            <a:spAutoFit/>
          </a:bodyPr>
          <a:lstStyle/>
          <a:p>
            <a:r>
              <a:rPr lang="en-US" dirty="0">
                <a:latin typeface="Open Sans"/>
                <a:ea typeface="Open Sans"/>
                <a:cs typeface="Open Sans"/>
                <a:hlinkClick r:id="rId3"/>
              </a:rPr>
              <a:t>results.org/volunteers/media-tools</a:t>
            </a:r>
            <a:r>
              <a:rPr lang="en-US" dirty="0">
                <a:latin typeface="Open Sans"/>
                <a:ea typeface="Open Sans"/>
                <a:cs typeface="Open Sans"/>
              </a:rPr>
              <a:t> </a:t>
            </a:r>
          </a:p>
        </p:txBody>
      </p:sp>
    </p:spTree>
    <p:extLst>
      <p:ext uri="{BB962C8B-B14F-4D97-AF65-F5344CB8AC3E}">
        <p14:creationId xmlns:p14="http://schemas.microsoft.com/office/powerpoint/2010/main" val="822200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6959388" cy="653607"/>
          </a:xfrm>
        </p:spPr>
        <p:txBody>
          <a:bodyPr>
            <a:normAutofit fontScale="90000"/>
          </a:bodyPr>
          <a:lstStyle/>
          <a:p>
            <a:br>
              <a:rPr lang="en-US" dirty="0">
                <a:solidFill>
                  <a:srgbClr val="D50032"/>
                </a:solidFill>
                <a:latin typeface="Open Sans"/>
                <a:ea typeface="Open Sans"/>
                <a:cs typeface="Open Sans"/>
              </a:rPr>
            </a:br>
            <a:r>
              <a:rPr lang="en-US" sz="3100" dirty="0">
                <a:solidFill>
                  <a:srgbClr val="D50032"/>
                </a:solidFill>
                <a:latin typeface="Open Sans"/>
                <a:ea typeface="Open Sans"/>
                <a:cs typeface="Open Sans"/>
              </a:rPr>
              <a:t>Centering Lived Poverty Experience in the Media</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600" y="12083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400" b="1" dirty="0">
                <a:solidFill>
                  <a:srgbClr val="000000"/>
                </a:solidFill>
                <a:latin typeface="Open Sans"/>
                <a:ea typeface="Open Sans"/>
                <a:cs typeface="Calibri"/>
              </a:rPr>
              <a:t>Thursday, September 12, 8:00-9:00 p.m. ET </a:t>
            </a:r>
            <a:endParaRPr lang="en-US" sz="2000" b="1" dirty="0">
              <a:solidFill>
                <a:srgbClr val="000000"/>
              </a:solidFill>
              <a:latin typeface="Open Sans"/>
              <a:ea typeface="Open Sans"/>
              <a:cs typeface="Calibri"/>
            </a:endParaRP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Do you have lived experience of poverty and want to publish an op-ed? Would you like to help get op-eds published in your local media from writers with lived experience? </a:t>
            </a: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Hear about </a:t>
            </a:r>
            <a:r>
              <a:rPr lang="en-US" sz="2000" dirty="0">
                <a:solidFill>
                  <a:srgbClr val="D50032"/>
                </a:solidFill>
                <a:latin typeface="Open Sans"/>
                <a:ea typeface="Open Sans"/>
                <a:cs typeface="Open Sans"/>
                <a:hlinkClick r:id="rId2"/>
              </a:rPr>
              <a:t>RESULTS’ partnership with the Institute for Policy Studies</a:t>
            </a:r>
            <a:r>
              <a:rPr lang="en-US" sz="2000" dirty="0">
                <a:solidFill>
                  <a:srgbClr val="141827"/>
                </a:solidFill>
                <a:latin typeface="Open Sans"/>
                <a:ea typeface="Open Sans"/>
                <a:cs typeface="Open Sans"/>
              </a:rPr>
              <a:t> (IPS) to publish op-eds from advocates with lived experience of poverty. </a:t>
            </a:r>
            <a:endParaRPr lang="en-US" sz="2000" dirty="0">
              <a:solidFill>
                <a:srgbClr val="D50032"/>
              </a:solidFill>
              <a:latin typeface="Open Sans"/>
              <a:ea typeface="Open Sans"/>
              <a:cs typeface="Open Sans"/>
            </a:endParaRPr>
          </a:p>
          <a:p>
            <a:pPr marL="0" indent="0">
              <a:lnSpc>
                <a:spcPct val="114000"/>
              </a:lnSpc>
              <a:spcBef>
                <a:spcPts val="0"/>
              </a:spcBef>
              <a:spcAft>
                <a:spcPts val="1200"/>
              </a:spcAft>
              <a:buNone/>
            </a:pPr>
            <a:r>
              <a:rPr lang="en-US" sz="2000" dirty="0">
                <a:solidFill>
                  <a:srgbClr val="D50032"/>
                </a:solidFill>
                <a:latin typeface="Open Sans"/>
                <a:ea typeface="Open Sans"/>
                <a:cs typeface="Open Sans"/>
                <a:hlinkClick r:id="rId3">
                  <a:extLst>
                    <a:ext uri="{A12FA001-AC4F-418D-AE19-62706E023703}">
                      <ahyp:hlinkClr xmlns:ahyp="http://schemas.microsoft.com/office/drawing/2018/hyperlinkcolor" val="tx"/>
                    </a:ext>
                  </a:extLst>
                </a:hlinkClick>
              </a:rPr>
              <a:t>Please register to attend the webinar</a:t>
            </a:r>
            <a:r>
              <a:rPr lang="en-US" sz="2000" dirty="0">
                <a:solidFill>
                  <a:srgbClr val="141827"/>
                </a:solidFill>
                <a:latin typeface="Open Sans"/>
                <a:ea typeface="Open Sans"/>
                <a:cs typeface="Open Sans"/>
              </a:rPr>
              <a:t>. For any questions, please contact Lakeisha McVey at </a:t>
            </a:r>
            <a:r>
              <a:rPr lang="en-US" sz="2000" dirty="0">
                <a:solidFill>
                  <a:srgbClr val="D50032"/>
                </a:solidFill>
                <a:latin typeface="Open Sans"/>
                <a:ea typeface="Open Sans"/>
                <a:cs typeface="Open Sans"/>
                <a:hlinkClick r:id="rId4"/>
              </a:rPr>
              <a:t>lmcvey@results.org</a:t>
            </a:r>
            <a:r>
              <a:rPr lang="en-US" sz="2000" dirty="0">
                <a:solidFill>
                  <a:srgbClr val="141827"/>
                </a:solidFill>
                <a:latin typeface="Open Sans"/>
                <a:ea typeface="Open Sans"/>
                <a:cs typeface="Open Sans"/>
              </a:rPr>
              <a:t>.  </a:t>
            </a:r>
            <a:endParaRPr lang="en-US"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34</a:t>
            </a:fld>
            <a:endParaRPr lang="en-US" dirty="0"/>
          </a:p>
        </p:txBody>
      </p:sp>
    </p:spTree>
    <p:extLst>
      <p:ext uri="{BB962C8B-B14F-4D97-AF65-F5344CB8AC3E}">
        <p14:creationId xmlns:p14="http://schemas.microsoft.com/office/powerpoint/2010/main" val="4122634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20101" y="206338"/>
            <a:ext cx="7401491" cy="857250"/>
          </a:xfrm>
        </p:spPr>
        <p:txBody>
          <a:bodyPr>
            <a:normAutofit/>
          </a:bodyPr>
          <a:lstStyle/>
          <a:p>
            <a:r>
              <a:rPr lang="en-US" sz="3200" dirty="0">
                <a:solidFill>
                  <a:srgbClr val="D50032"/>
                </a:solidFill>
                <a:latin typeface="Open Sans"/>
                <a:ea typeface="Open Sans"/>
                <a:cs typeface="Open Sans"/>
              </a:rPr>
              <a:t>Questions?  Contact me!</a:t>
            </a:r>
            <a:endParaRPr lang="en-US" dirty="0"/>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35</a:t>
            </a:fld>
            <a:endParaRPr lang="en-US" dirty="0"/>
          </a:p>
        </p:txBody>
      </p:sp>
      <p:sp>
        <p:nvSpPr>
          <p:cNvPr id="8" name="Content Placeholder 6">
            <a:extLst>
              <a:ext uri="{FF2B5EF4-FFF2-40B4-BE49-F238E27FC236}">
                <a16:creationId xmlns:a16="http://schemas.microsoft.com/office/drawing/2014/main" id="{61C39A31-C828-5960-567E-FF146EB8171E}"/>
              </a:ext>
            </a:extLst>
          </p:cNvPr>
          <p:cNvSpPr txBox="1">
            <a:spLocks/>
          </p:cNvSpPr>
          <p:nvPr/>
        </p:nvSpPr>
        <p:spPr>
          <a:xfrm>
            <a:off x="4234145" y="2162020"/>
            <a:ext cx="4038600" cy="1828801"/>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en-US" b="1" dirty="0">
                <a:latin typeface="Open Sans"/>
                <a:ea typeface="Open Sans"/>
                <a:cs typeface="Open Sans"/>
              </a:rPr>
              <a:t>Lakeisha McVey</a:t>
            </a:r>
            <a:br>
              <a:rPr lang="en-US" b="1" dirty="0">
                <a:latin typeface="Open Sans"/>
              </a:rPr>
            </a:br>
            <a:r>
              <a:rPr lang="en-US" dirty="0">
                <a:latin typeface="Open Sans"/>
                <a:ea typeface="Open Sans"/>
                <a:cs typeface="Open Sans"/>
              </a:rPr>
              <a:t>lmcvey@results.org</a:t>
            </a:r>
            <a:endParaRPr lang="en-US" dirty="0"/>
          </a:p>
        </p:txBody>
      </p:sp>
      <p:pic>
        <p:nvPicPr>
          <p:cNvPr id="2" name="Picture 1" descr="A person wearing glasses and a vest smiling&#10;&#10;Description automatically generated">
            <a:extLst>
              <a:ext uri="{FF2B5EF4-FFF2-40B4-BE49-F238E27FC236}">
                <a16:creationId xmlns:a16="http://schemas.microsoft.com/office/drawing/2014/main" id="{933FDDED-756C-73A0-DC05-B635CEC41FA2}"/>
              </a:ext>
            </a:extLst>
          </p:cNvPr>
          <p:cNvPicPr>
            <a:picLocks noChangeAspect="1"/>
          </p:cNvPicPr>
          <p:nvPr/>
        </p:nvPicPr>
        <p:blipFill>
          <a:blip r:embed="rId3"/>
          <a:stretch>
            <a:fillRect/>
          </a:stretch>
        </p:blipFill>
        <p:spPr>
          <a:xfrm>
            <a:off x="1608571" y="1358289"/>
            <a:ext cx="2625574" cy="2632532"/>
          </a:xfrm>
          <a:prstGeom prst="rect">
            <a:avLst/>
          </a:prstGeom>
        </p:spPr>
      </p:pic>
    </p:spTree>
    <p:extLst>
      <p:ext uri="{BB962C8B-B14F-4D97-AF65-F5344CB8AC3E}">
        <p14:creationId xmlns:p14="http://schemas.microsoft.com/office/powerpoint/2010/main" val="2207286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dirty="0"/>
              <a:t>Announcements</a:t>
            </a:r>
          </a:p>
        </p:txBody>
      </p:sp>
    </p:spTree>
    <p:extLst>
      <p:ext uri="{BB962C8B-B14F-4D97-AF65-F5344CB8AC3E}">
        <p14:creationId xmlns:p14="http://schemas.microsoft.com/office/powerpoint/2010/main" val="1898328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4" y="162779"/>
            <a:ext cx="7401491" cy="857250"/>
          </a:xfrm>
        </p:spPr>
        <p:txBody>
          <a:bodyPr/>
          <a:lstStyle/>
          <a:p>
            <a:r>
              <a:rPr lang="en-US" dirty="0">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37</a:t>
            </a:fld>
            <a:endParaRPr lang="en-US" dirty="0"/>
          </a:p>
        </p:txBody>
      </p:sp>
    </p:spTree>
    <p:extLst>
      <p:ext uri="{BB962C8B-B14F-4D97-AF65-F5344CB8AC3E}">
        <p14:creationId xmlns:p14="http://schemas.microsoft.com/office/powerpoint/2010/main" val="2883528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normAutofit fontScale="90000"/>
          </a:bodyPr>
          <a:lstStyle/>
          <a:p>
            <a:br>
              <a:rPr lang="en-US" dirty="0">
                <a:solidFill>
                  <a:srgbClr val="D50032"/>
                </a:solidFill>
                <a:latin typeface="Open Sans"/>
                <a:ea typeface="Open Sans"/>
                <a:cs typeface="Open Sans"/>
              </a:rPr>
            </a:br>
            <a:r>
              <a:rPr lang="en-US" sz="3100" dirty="0">
                <a:solidFill>
                  <a:srgbClr val="D50032"/>
                </a:solidFill>
                <a:latin typeface="Open Sans"/>
                <a:ea typeface="Open Sans"/>
                <a:cs typeface="Open Sans"/>
              </a:rPr>
              <a:t>Motivational Interviewing </a:t>
            </a:r>
            <a:br>
              <a:rPr lang="en-US" sz="3100" dirty="0">
                <a:solidFill>
                  <a:srgbClr val="D50032"/>
                </a:solidFill>
                <a:latin typeface="Open Sans"/>
                <a:ea typeface="Open Sans"/>
                <a:cs typeface="Open Sans"/>
              </a:rPr>
            </a:br>
            <a:r>
              <a:rPr lang="en-US" sz="3100" dirty="0">
                <a:solidFill>
                  <a:srgbClr val="D50032"/>
                </a:solidFill>
                <a:latin typeface="Open Sans"/>
                <a:ea typeface="Open Sans"/>
                <a:cs typeface="Open Sans"/>
              </a:rPr>
              <a:t>series begins!</a:t>
            </a:r>
            <a:endParaRPr lang="en-US"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2947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000" b="1" dirty="0">
                <a:solidFill>
                  <a:srgbClr val="000000"/>
                </a:solidFill>
                <a:latin typeface="Open Sans"/>
                <a:ea typeface="Open Sans"/>
                <a:cs typeface="Calibri"/>
              </a:rPr>
              <a:t>Wednesday, September 11, 8:00 – 9 p.m. ET</a:t>
            </a:r>
            <a:endParaRPr lang="en-US" sz="1800" b="1" dirty="0">
              <a:solidFill>
                <a:srgbClr val="000000"/>
              </a:solidFill>
              <a:latin typeface="Open Sans"/>
              <a:ea typeface="Open Sans"/>
              <a:cs typeface="Calibri"/>
            </a:endParaRP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Want to build bridges with lawmakers? Want to effectively talk to people who disagree with you? </a:t>
            </a:r>
          </a:p>
          <a:p>
            <a:pPr marL="0" indent="0">
              <a:lnSpc>
                <a:spcPct val="114000"/>
              </a:lnSpc>
              <a:spcBef>
                <a:spcPts val="0"/>
              </a:spcBef>
              <a:spcAft>
                <a:spcPts val="600"/>
              </a:spcAft>
              <a:buNone/>
            </a:pPr>
            <a:r>
              <a:rPr lang="en-US" sz="2000" dirty="0">
                <a:solidFill>
                  <a:srgbClr val="141827"/>
                </a:solidFill>
                <a:latin typeface="Open Sans"/>
                <a:ea typeface="Open Sans"/>
                <a:cs typeface="Open Sans"/>
              </a:rPr>
              <a:t>We are thrilled to welcome back Dr. Dave Christian, Ph.D., P.C., who has trained in Motivational Interviewing (MI) for years. In six monthly sessions, you will gain skills using MI for effective dialogue with lawmakers you struggle to move into action. </a:t>
            </a:r>
          </a:p>
          <a:p>
            <a:pPr algn="ctr">
              <a:buNone/>
            </a:pPr>
            <a:r>
              <a:rPr lang="en-US" sz="2000" dirty="0">
                <a:solidFill>
                  <a:srgbClr val="141827"/>
                </a:solidFill>
                <a:latin typeface="Open Sans"/>
                <a:ea typeface="Open Sans"/>
                <a:cs typeface="Open Sans"/>
              </a:rPr>
              <a:t> </a:t>
            </a:r>
            <a:r>
              <a:rPr lang="en-US" sz="2400" dirty="0">
                <a:solidFill>
                  <a:srgbClr val="D50032"/>
                </a:solidFill>
                <a:latin typeface="Open Sans"/>
                <a:ea typeface="Open Sans"/>
                <a:cs typeface="Open Sans"/>
                <a:hlinkClick r:id="rId2"/>
              </a:rPr>
              <a:t>Register today!</a:t>
            </a:r>
            <a:r>
              <a:rPr lang="en-US" sz="2400" dirty="0">
                <a:solidFill>
                  <a:srgbClr val="141827"/>
                </a:solidFill>
                <a:latin typeface="Open Sans"/>
                <a:ea typeface="Open Sans"/>
                <a:cs typeface="Open Sans"/>
              </a:rPr>
              <a:t>  </a:t>
            </a:r>
            <a:endParaRPr lang="en-US" sz="2400"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38</a:t>
            </a:fld>
            <a:endParaRPr lang="en-US" dirty="0"/>
          </a:p>
        </p:txBody>
      </p:sp>
    </p:spTree>
    <p:extLst>
      <p:ext uri="{BB962C8B-B14F-4D97-AF65-F5344CB8AC3E}">
        <p14:creationId xmlns:p14="http://schemas.microsoft.com/office/powerpoint/2010/main" val="2475662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33F83-88D3-3D86-5EC0-0BCAE9CD1830}"/>
              </a:ext>
            </a:extLst>
          </p:cNvPr>
          <p:cNvSpPr>
            <a:spLocks noGrp="1"/>
          </p:cNvSpPr>
          <p:nvPr>
            <p:ph type="title"/>
          </p:nvPr>
        </p:nvSpPr>
        <p:spPr>
          <a:xfrm>
            <a:off x="871253" y="102393"/>
            <a:ext cx="7401491" cy="857250"/>
          </a:xfrm>
        </p:spPr>
        <p:txBody>
          <a:bodyPr>
            <a:normAutofit/>
          </a:bodyPr>
          <a:lstStyle/>
          <a:p>
            <a:r>
              <a:rPr lang="en-US" sz="3200" dirty="0">
                <a:solidFill>
                  <a:srgbClr val="D50032"/>
                </a:solidFill>
                <a:latin typeface="Open Sans"/>
                <a:ea typeface="Open Sans"/>
                <a:cs typeface="Open Sans"/>
              </a:rPr>
              <a:t>Election Support Office Hours</a:t>
            </a:r>
            <a:endParaRPr lang="en-US" sz="3200" dirty="0">
              <a:solidFill>
                <a:srgbClr val="D50032"/>
              </a:solidFill>
            </a:endParaRPr>
          </a:p>
        </p:txBody>
      </p:sp>
      <p:sp>
        <p:nvSpPr>
          <p:cNvPr id="3" name="Content Placeholder 2">
            <a:extLst>
              <a:ext uri="{FF2B5EF4-FFF2-40B4-BE49-F238E27FC236}">
                <a16:creationId xmlns:a16="http://schemas.microsoft.com/office/drawing/2014/main" id="{4C8B705F-D700-1BC3-C05A-6605BCDCE5CD}"/>
              </a:ext>
            </a:extLst>
          </p:cNvPr>
          <p:cNvSpPr>
            <a:spLocks noGrp="1"/>
          </p:cNvSpPr>
          <p:nvPr>
            <p:ph idx="1"/>
          </p:nvPr>
        </p:nvSpPr>
        <p:spPr>
          <a:xfrm>
            <a:off x="146816" y="1063229"/>
            <a:ext cx="8850367" cy="4094064"/>
          </a:xfrm>
        </p:spPr>
        <p:txBody>
          <a:bodyPr vert="horz" lIns="91440" tIns="45720" rIns="91440" bIns="45720" rtlCol="0" anchor="t">
            <a:normAutofit/>
          </a:bodyPr>
          <a:lstStyle/>
          <a:p>
            <a:pPr algn="ctr">
              <a:buNone/>
            </a:pPr>
            <a:r>
              <a:rPr lang="en-US" sz="1800" b="1" dirty="0">
                <a:solidFill>
                  <a:srgbClr val="141827"/>
                </a:solidFill>
                <a:latin typeface="Open Sans"/>
                <a:ea typeface="Open Sans"/>
                <a:cs typeface="Open Sans"/>
              </a:rPr>
              <a:t>Drop in to discuss your questions relating to election engagement beginning on </a:t>
            </a:r>
            <a:r>
              <a:rPr lang="en-US" sz="1800" b="1" dirty="0">
                <a:latin typeface="Open Sans"/>
                <a:ea typeface="Open Sans"/>
                <a:cs typeface="Open Sans"/>
              </a:rPr>
              <a:t>September 10 at 1:00 p.m. ET!</a:t>
            </a:r>
            <a:endParaRPr lang="en-US" sz="1800" b="1" dirty="0"/>
          </a:p>
          <a:p>
            <a:pPr algn="ctr">
              <a:buNone/>
            </a:pPr>
            <a:endParaRPr lang="en-US" sz="1800" dirty="0">
              <a:latin typeface="Open Sans"/>
              <a:ea typeface="Open Sans"/>
              <a:cs typeface="Open Sans"/>
            </a:endParaRPr>
          </a:p>
          <a:p>
            <a:pPr algn="ctr">
              <a:buNone/>
            </a:pPr>
            <a:r>
              <a:rPr lang="en-US" sz="1800" b="1" dirty="0">
                <a:latin typeface="Open Sans"/>
                <a:ea typeface="Open Sans"/>
                <a:cs typeface="Open Sans"/>
              </a:rPr>
              <a:t>Additional Opportunities: </a:t>
            </a:r>
          </a:p>
          <a:p>
            <a:pPr algn="ctr">
              <a:buNone/>
            </a:pPr>
            <a:r>
              <a:rPr lang="en-US" sz="1800" dirty="0">
                <a:latin typeface="Open Sans"/>
                <a:ea typeface="Open Sans"/>
                <a:cs typeface="Open Sans"/>
              </a:rPr>
              <a:t>Thursday, September 12 at 8:00 p.m. ET</a:t>
            </a:r>
            <a:endParaRPr lang="en-US" sz="1800" dirty="0"/>
          </a:p>
          <a:p>
            <a:pPr algn="ctr">
              <a:buNone/>
            </a:pPr>
            <a:r>
              <a:rPr lang="en-US" sz="1800" dirty="0">
                <a:latin typeface="Open Sans"/>
                <a:ea typeface="Open Sans"/>
                <a:cs typeface="Open Sans"/>
              </a:rPr>
              <a:t>Monday, September 16 at 8:00 p.m. ET</a:t>
            </a:r>
            <a:endParaRPr lang="en-US" sz="1800" dirty="0"/>
          </a:p>
          <a:p>
            <a:pPr algn="ctr">
              <a:buNone/>
            </a:pPr>
            <a:r>
              <a:rPr lang="en-US" sz="1800" dirty="0">
                <a:latin typeface="Open Sans"/>
                <a:ea typeface="Open Sans"/>
                <a:cs typeface="Open Sans"/>
              </a:rPr>
              <a:t>Thursday, September 19 at 2:00 p.m. ET</a:t>
            </a:r>
            <a:endParaRPr lang="en-US" sz="1800" dirty="0"/>
          </a:p>
          <a:p>
            <a:pPr algn="ctr">
              <a:buNone/>
            </a:pPr>
            <a:r>
              <a:rPr lang="en-US" sz="1800" dirty="0">
                <a:latin typeface="Open Sans"/>
                <a:ea typeface="Open Sans"/>
                <a:cs typeface="Open Sans"/>
              </a:rPr>
              <a:t>Tuesday, September 24 at 8:00 p.m. ET</a:t>
            </a:r>
            <a:endParaRPr lang="en-US" sz="1800" dirty="0"/>
          </a:p>
          <a:p>
            <a:pPr marL="0" indent="0" algn="ctr">
              <a:buNone/>
            </a:pPr>
            <a:endParaRPr lang="en-US" sz="1800" dirty="0">
              <a:solidFill>
                <a:srgbClr val="141827"/>
              </a:solidFill>
              <a:latin typeface="Open Sans"/>
              <a:ea typeface="Open Sans"/>
              <a:cs typeface="Open Sans"/>
            </a:endParaRPr>
          </a:p>
          <a:p>
            <a:pPr marL="0" indent="0" algn="ctr">
              <a:buNone/>
            </a:pPr>
            <a:r>
              <a:rPr lang="en-US" sz="1800" b="1" dirty="0">
                <a:solidFill>
                  <a:srgbClr val="141827"/>
                </a:solidFill>
                <a:latin typeface="Open Sans"/>
                <a:ea typeface="Open Sans"/>
                <a:cs typeface="Open Sans"/>
              </a:rPr>
              <a:t>Join via</a:t>
            </a:r>
            <a:r>
              <a:rPr lang="en-US" sz="1800" dirty="0">
                <a:solidFill>
                  <a:srgbClr val="141827"/>
                </a:solidFill>
                <a:latin typeface="Open Sans"/>
                <a:ea typeface="Open Sans"/>
                <a:cs typeface="Open Sans"/>
              </a:rPr>
              <a:t> </a:t>
            </a:r>
            <a:r>
              <a:rPr lang="en-US" sz="1800" dirty="0">
                <a:solidFill>
                  <a:srgbClr val="D50032"/>
                </a:solidFill>
                <a:latin typeface="Open Sans"/>
                <a:ea typeface="Open Sans"/>
                <a:cs typeface="Open Sans"/>
                <a:hlinkClick r:id="rId2"/>
              </a:rPr>
              <a:t>https://results.zoom.us/j/97873811515</a:t>
            </a:r>
            <a:r>
              <a:rPr lang="en-US" sz="1800" dirty="0">
                <a:solidFill>
                  <a:srgbClr val="141827"/>
                </a:solidFill>
                <a:latin typeface="Open Sans"/>
                <a:ea typeface="Open Sans"/>
                <a:cs typeface="Open Sans"/>
              </a:rPr>
              <a:t> </a:t>
            </a:r>
          </a:p>
          <a:p>
            <a:pPr marL="0" indent="0" algn="ctr">
              <a:buNone/>
            </a:pPr>
            <a:r>
              <a:rPr lang="en-US" sz="1800" dirty="0">
                <a:solidFill>
                  <a:srgbClr val="141827"/>
                </a:solidFill>
                <a:latin typeface="Open Sans"/>
                <a:ea typeface="Open Sans"/>
                <a:cs typeface="Open Sans"/>
              </a:rPr>
              <a:t>or </a:t>
            </a:r>
            <a:r>
              <a:rPr lang="en-US" sz="1800" b="1" dirty="0">
                <a:solidFill>
                  <a:srgbClr val="141827"/>
                </a:solidFill>
                <a:latin typeface="Open Sans"/>
                <a:ea typeface="Open Sans"/>
                <a:cs typeface="Open Sans"/>
              </a:rPr>
              <a:t>call </a:t>
            </a:r>
            <a:r>
              <a:rPr lang="en-US" sz="1800" dirty="0">
                <a:solidFill>
                  <a:srgbClr val="141827"/>
                </a:solidFill>
                <a:latin typeface="Open Sans"/>
                <a:ea typeface="Open Sans"/>
                <a:cs typeface="Open Sans"/>
              </a:rPr>
              <a:t>312-626-6799 (Meeting ID: 978 7381 1515).</a:t>
            </a:r>
            <a:endParaRPr lang="en-US" sz="1800" dirty="0">
              <a:ea typeface="Open Sans"/>
              <a:cs typeface="Open Sans"/>
            </a:endParaRPr>
          </a:p>
          <a:p>
            <a:endParaRPr lang="en-US" sz="2400" dirty="0">
              <a:solidFill>
                <a:srgbClr val="D6D6D6"/>
              </a:solidFill>
              <a:latin typeface="Open Sans"/>
            </a:endParaRPr>
          </a:p>
          <a:p>
            <a:pPr marL="0" indent="0">
              <a:buNone/>
            </a:pPr>
            <a:endParaRPr lang="en-US" sz="2400" dirty="0">
              <a:solidFill>
                <a:srgbClr val="000000"/>
              </a:solidFill>
            </a:endParaRPr>
          </a:p>
        </p:txBody>
      </p:sp>
      <p:sp>
        <p:nvSpPr>
          <p:cNvPr id="4" name="Slide Number Placeholder 3">
            <a:extLst>
              <a:ext uri="{FF2B5EF4-FFF2-40B4-BE49-F238E27FC236}">
                <a16:creationId xmlns:a16="http://schemas.microsoft.com/office/drawing/2014/main" id="{4A43AFA0-A71D-32D5-55CB-7DCF5BB7D837}"/>
              </a:ext>
            </a:extLst>
          </p:cNvPr>
          <p:cNvSpPr>
            <a:spLocks noGrp="1"/>
          </p:cNvSpPr>
          <p:nvPr>
            <p:ph type="sldNum" sz="quarter" idx="12"/>
          </p:nvPr>
        </p:nvSpPr>
        <p:spPr/>
        <p:txBody>
          <a:bodyPr/>
          <a:lstStyle/>
          <a:p>
            <a:fld id="{307E6868-079E-1649-B8D1-459B42CE4DE3}" type="slidenum">
              <a:rPr lang="en-US" smtClean="0"/>
              <a:pPr/>
              <a:t>39</a:t>
            </a:fld>
            <a:endParaRPr lang="en-US" dirty="0"/>
          </a:p>
        </p:txBody>
      </p:sp>
    </p:spTree>
    <p:extLst>
      <p:ext uri="{BB962C8B-B14F-4D97-AF65-F5344CB8AC3E}">
        <p14:creationId xmlns:p14="http://schemas.microsoft.com/office/powerpoint/2010/main" val="1169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Guest Speaker</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4</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3988265" y="1318662"/>
            <a:ext cx="4491727" cy="48548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spcAft>
                <a:spcPts val="600"/>
              </a:spcAft>
              <a:buNone/>
            </a:pPr>
            <a:r>
              <a:rPr lang="en-US" sz="2400" b="1" dirty="0">
                <a:latin typeface="Open Sans"/>
                <a:ea typeface="Open Sans"/>
                <a:cs typeface="Open Sans"/>
              </a:rPr>
              <a:t>Rep. Derek Kilmer </a:t>
            </a:r>
            <a:r>
              <a:rPr lang="en-US" sz="2400" dirty="0">
                <a:latin typeface="Open Sans"/>
                <a:ea typeface="Open Sans"/>
                <a:cs typeface="Open Sans"/>
              </a:rPr>
              <a:t>(D-WA-8)</a:t>
            </a:r>
            <a:endParaRPr lang="en-US" sz="2400" dirty="0"/>
          </a:p>
        </p:txBody>
      </p:sp>
      <p:pic>
        <p:nvPicPr>
          <p:cNvPr id="3" name="Picture 2" descr="Derek Kilmer Announces Facebook Cover Photo Contest | Gig Harbor, WA Patch">
            <a:extLst>
              <a:ext uri="{FF2B5EF4-FFF2-40B4-BE49-F238E27FC236}">
                <a16:creationId xmlns:a16="http://schemas.microsoft.com/office/drawing/2014/main" id="{7BEAE8CF-36C4-F389-CF9B-CB86932D0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201" y="959643"/>
            <a:ext cx="2577064" cy="36870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 photo description available.">
            <a:extLst>
              <a:ext uri="{FF2B5EF4-FFF2-40B4-BE49-F238E27FC236}">
                <a16:creationId xmlns:a16="http://schemas.microsoft.com/office/drawing/2014/main" id="{9A48BE24-AD82-F354-CDFC-D49C8689FA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1022" y="2296800"/>
            <a:ext cx="3117791" cy="17321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C018428-EACF-45DE-1544-6926A8CF425D}"/>
              </a:ext>
            </a:extLst>
          </p:cNvPr>
          <p:cNvSpPr txBox="1"/>
          <p:nvPr/>
        </p:nvSpPr>
        <p:spPr>
          <a:xfrm>
            <a:off x="5751021" y="4020331"/>
            <a:ext cx="3117791" cy="501227"/>
          </a:xfrm>
          <a:prstGeom prst="rect">
            <a:avLst/>
          </a:prstGeom>
          <a:noFill/>
        </p:spPr>
        <p:txBody>
          <a:bodyPr wrap="square">
            <a:spAutoFit/>
          </a:bodyPr>
          <a:lstStyle/>
          <a:p>
            <a:pPr marL="115570" indent="0" algn="ctr">
              <a:lnSpc>
                <a:spcPct val="114000"/>
              </a:lnSpc>
              <a:spcBef>
                <a:spcPts val="0"/>
              </a:spcBef>
              <a:spcAft>
                <a:spcPts val="600"/>
              </a:spcAft>
              <a:buNone/>
            </a:pPr>
            <a:r>
              <a:rPr lang="en-US" sz="1200" dirty="0">
                <a:latin typeface="Open Sans"/>
                <a:ea typeface="Open Sans"/>
                <a:cs typeface="Open Sans"/>
              </a:rPr>
              <a:t>Facilitated by RESULTS Gig Harbor (WA) volunteer Andy Clarke (far left)</a:t>
            </a:r>
            <a:endParaRPr lang="en-US" sz="1200" dirty="0"/>
          </a:p>
        </p:txBody>
      </p:sp>
    </p:spTree>
    <p:extLst>
      <p:ext uri="{BB962C8B-B14F-4D97-AF65-F5344CB8AC3E}">
        <p14:creationId xmlns:p14="http://schemas.microsoft.com/office/powerpoint/2010/main" val="4243380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481641" y="0"/>
            <a:ext cx="7401491" cy="653607"/>
          </a:xfrm>
        </p:spPr>
        <p:txBody>
          <a:bodyPr>
            <a:normAutofit fontScale="90000"/>
          </a:bodyPr>
          <a:lstStyle/>
          <a:p>
            <a:br>
              <a:rPr lang="en-US" dirty="0">
                <a:solidFill>
                  <a:srgbClr val="D50032"/>
                </a:solidFill>
                <a:latin typeface="Open Sans"/>
                <a:ea typeface="Open Sans"/>
                <a:cs typeface="Open Sans"/>
              </a:rPr>
            </a:br>
            <a:r>
              <a:rPr lang="en-US" sz="3100" dirty="0">
                <a:solidFill>
                  <a:srgbClr val="D50032"/>
                </a:solidFill>
                <a:latin typeface="Open Sans"/>
                <a:ea typeface="Open Sans"/>
                <a:cs typeface="Open Sans"/>
              </a:rPr>
              <a:t>Building Resilience as Advocates</a:t>
            </a:r>
            <a:br>
              <a:rPr lang="en-US" sz="3100" dirty="0">
                <a:solidFill>
                  <a:srgbClr val="D50032"/>
                </a:solidFill>
                <a:latin typeface="Open Sans"/>
                <a:ea typeface="Open Sans"/>
                <a:cs typeface="Open Sans"/>
              </a:rPr>
            </a:br>
            <a:r>
              <a:rPr lang="en-US" sz="2700" dirty="0">
                <a:solidFill>
                  <a:srgbClr val="D50032"/>
                </a:solidFill>
                <a:latin typeface="Open Sans"/>
                <a:ea typeface="Open Sans"/>
                <a:cs typeface="Open Sans"/>
              </a:rPr>
              <a:t>from a Trauma Informed Care Approach</a:t>
            </a:r>
            <a:endParaRPr lang="en-US" sz="3100"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135172" y="620978"/>
            <a:ext cx="8420431" cy="1120711"/>
          </a:xfrm>
        </p:spPr>
        <p:txBody>
          <a:bodyPr vert="horz" lIns="91440" tIns="45720" rIns="91440" bIns="45720" rtlCol="0" anchor="t">
            <a:noAutofit/>
          </a:bodyPr>
          <a:lstStyle/>
          <a:p>
            <a:pPr marL="0" indent="0" algn="ctr">
              <a:lnSpc>
                <a:spcPct val="113999"/>
              </a:lnSpc>
              <a:spcBef>
                <a:spcPts val="0"/>
              </a:spcBef>
              <a:buNone/>
            </a:pPr>
            <a:endParaRPr lang="en-US" sz="2000" b="1" dirty="0">
              <a:solidFill>
                <a:srgbClr val="000000"/>
              </a:solidFill>
              <a:latin typeface="Open Sans"/>
              <a:ea typeface="Open Sans"/>
              <a:cs typeface="Calibri"/>
            </a:endParaRPr>
          </a:p>
          <a:p>
            <a:pPr marL="0" indent="0" algn="ctr">
              <a:lnSpc>
                <a:spcPct val="113999"/>
              </a:lnSpc>
              <a:spcBef>
                <a:spcPts val="0"/>
              </a:spcBef>
              <a:buNone/>
            </a:pPr>
            <a:r>
              <a:rPr lang="en-US" sz="2200" b="1" dirty="0">
                <a:solidFill>
                  <a:srgbClr val="000000"/>
                </a:solidFill>
                <a:latin typeface="Open Sans"/>
                <a:ea typeface="Open Sans"/>
                <a:cs typeface="Calibri"/>
              </a:rPr>
              <a:t>Wednesday, September 25 at 8:00 – 10:00 p.m. ET</a:t>
            </a:r>
            <a:br>
              <a:rPr lang="en-US" sz="2200" b="1" dirty="0">
                <a:solidFill>
                  <a:srgbClr val="000000"/>
                </a:solidFill>
                <a:latin typeface="Open Sans"/>
                <a:ea typeface="Open Sans"/>
                <a:cs typeface="Calibri"/>
              </a:rPr>
            </a:br>
            <a:br>
              <a:rPr lang="en-US" sz="2200" b="1" dirty="0">
                <a:solidFill>
                  <a:srgbClr val="000000"/>
                </a:solidFill>
                <a:latin typeface="Open Sans"/>
                <a:ea typeface="Open Sans"/>
                <a:cs typeface="Calibri"/>
              </a:rPr>
            </a:br>
            <a:r>
              <a:rPr lang="en-US" sz="2000" dirty="0">
                <a:solidFill>
                  <a:srgbClr val="000000"/>
                </a:solidFill>
                <a:latin typeface="Open Sans"/>
                <a:ea typeface="Open Sans"/>
                <a:cs typeface="Calibri"/>
              </a:rPr>
              <a:t>Facilitated by: Dr. Khalila Fordham and Dr. Paolo Laraño (The Greenhouse Foundation) </a:t>
            </a:r>
            <a:endParaRPr lang="en-US" sz="2000" dirty="0"/>
          </a:p>
          <a:p>
            <a:pPr marL="0" indent="0" algn="ctr">
              <a:lnSpc>
                <a:spcPct val="113999"/>
              </a:lnSpc>
              <a:spcBef>
                <a:spcPts val="0"/>
              </a:spcBef>
              <a:buNone/>
            </a:pPr>
            <a:endParaRPr lang="en-US" sz="1800" b="1" dirty="0">
              <a:solidFill>
                <a:srgbClr val="000000"/>
              </a:solidFill>
              <a:latin typeface="Open Sans"/>
              <a:ea typeface="Open Sans"/>
              <a:cs typeface="Calibri"/>
            </a:endParaRPr>
          </a:p>
          <a:p>
            <a:pPr algn="ctr">
              <a:buNone/>
            </a:pPr>
            <a:endParaRPr lang="en-US" sz="1800" dirty="0">
              <a:solidFill>
                <a:srgbClr val="141827"/>
              </a:solidFill>
              <a:latin typeface="Open Sans"/>
              <a:ea typeface="Open Sans"/>
              <a:cs typeface="Open Sans"/>
            </a:endParaRPr>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40</a:t>
            </a:fld>
            <a:endParaRPr lang="en-US" dirty="0"/>
          </a:p>
        </p:txBody>
      </p:sp>
      <p:sp>
        <p:nvSpPr>
          <p:cNvPr id="5" name="Content Placeholder 2">
            <a:extLst>
              <a:ext uri="{FF2B5EF4-FFF2-40B4-BE49-F238E27FC236}">
                <a16:creationId xmlns:a16="http://schemas.microsoft.com/office/drawing/2014/main" id="{8C8F918F-906D-D353-90E0-FEB1CE06D914}"/>
              </a:ext>
            </a:extLst>
          </p:cNvPr>
          <p:cNvSpPr txBox="1">
            <a:spLocks/>
          </p:cNvSpPr>
          <p:nvPr/>
        </p:nvSpPr>
        <p:spPr>
          <a:xfrm>
            <a:off x="266369" y="2293455"/>
            <a:ext cx="8568032" cy="1120711"/>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3999"/>
              </a:lnSpc>
              <a:spcBef>
                <a:spcPts val="0"/>
              </a:spcBef>
              <a:buFont typeface="Arial"/>
              <a:buNone/>
            </a:pPr>
            <a:endParaRPr lang="en-US" sz="1800"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13999"/>
              </a:lnSpc>
              <a:spcBef>
                <a:spcPts val="0"/>
              </a:spcBef>
              <a:buFont typeface="Arial"/>
              <a:buNone/>
            </a:pPr>
            <a:r>
              <a:rPr lang="en-US" sz="1800" b="0" i="0" dirty="0">
                <a:solidFill>
                  <a:srgbClr val="232333"/>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rPr>
              <a:t>As dedicated advocates, we often need to harness the skills to navigate stress, anxiety, and frustration. This dynamic, engaging, and interactive workshop invites you to further develop resilience while facing the difficulties of advocacy work from a trauma-informed perspective. </a:t>
            </a:r>
          </a:p>
          <a:p>
            <a:pPr marL="0" indent="0">
              <a:lnSpc>
                <a:spcPct val="113999"/>
              </a:lnSpc>
              <a:spcBef>
                <a:spcPts val="0"/>
              </a:spcBef>
              <a:buFont typeface="Arial"/>
              <a:buNone/>
            </a:pPr>
            <a:endParaRPr lang="en-US" sz="1800"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buFont typeface="Arial"/>
              <a:buNone/>
            </a:pPr>
            <a:endParaRPr lang="en-US" sz="1800" dirty="0">
              <a:solidFill>
                <a:srgbClr val="141827"/>
              </a:solidFill>
              <a:latin typeface="Open Sans"/>
              <a:ea typeface="Open Sans"/>
              <a:cs typeface="Open Sans"/>
            </a:endParaRPr>
          </a:p>
          <a:p>
            <a:pPr marL="0" indent="0">
              <a:lnSpc>
                <a:spcPct val="112999"/>
              </a:lnSpc>
              <a:spcBef>
                <a:spcPts val="0"/>
              </a:spcBef>
              <a:buFont typeface="Arial"/>
              <a:buNone/>
            </a:pPr>
            <a:endParaRPr lang="en-US" sz="2000" dirty="0">
              <a:solidFill>
                <a:srgbClr val="141827"/>
              </a:solidFill>
            </a:endParaRPr>
          </a:p>
        </p:txBody>
      </p:sp>
      <p:sp>
        <p:nvSpPr>
          <p:cNvPr id="6" name="Content Placeholder 2">
            <a:extLst>
              <a:ext uri="{FF2B5EF4-FFF2-40B4-BE49-F238E27FC236}">
                <a16:creationId xmlns:a16="http://schemas.microsoft.com/office/drawing/2014/main" id="{0BFF044A-6BA0-7034-18B4-9F2C821B7459}"/>
              </a:ext>
            </a:extLst>
          </p:cNvPr>
          <p:cNvSpPr txBox="1">
            <a:spLocks/>
          </p:cNvSpPr>
          <p:nvPr/>
        </p:nvSpPr>
        <p:spPr>
          <a:xfrm>
            <a:off x="266369" y="3778048"/>
            <a:ext cx="8420431" cy="74447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13999"/>
              </a:lnSpc>
              <a:spcBef>
                <a:spcPts val="0"/>
              </a:spcBef>
              <a:buFont typeface="Arial"/>
              <a:buNone/>
            </a:pPr>
            <a:endParaRPr lang="en-US" sz="2000" b="1" dirty="0">
              <a:solidFill>
                <a:srgbClr val="000000"/>
              </a:solidFill>
              <a:latin typeface="Open Sans"/>
              <a:ea typeface="Open Sans"/>
              <a:cs typeface="Calibri"/>
            </a:endParaRPr>
          </a:p>
          <a:p>
            <a:pPr marL="0" indent="0" algn="ctr">
              <a:lnSpc>
                <a:spcPct val="113999"/>
              </a:lnSpc>
              <a:spcBef>
                <a:spcPts val="0"/>
              </a:spcBef>
              <a:buFont typeface="Arial"/>
              <a:buNone/>
            </a:pPr>
            <a:r>
              <a:rPr lang="en-US" sz="2000" b="1" dirty="0">
                <a:solidFill>
                  <a:srgbClr val="000000"/>
                </a:solidFill>
                <a:latin typeface="Open Sans"/>
                <a:ea typeface="Open Sans"/>
                <a:cs typeface="Calibri"/>
              </a:rPr>
              <a:t>RSVP: </a:t>
            </a:r>
            <a:r>
              <a:rPr lang="en-US" sz="2000" b="1" dirty="0">
                <a:solidFill>
                  <a:srgbClr val="000000"/>
                </a:solidFill>
                <a:latin typeface="Open Sans"/>
                <a:ea typeface="Open Sans"/>
                <a:cs typeface="Calibri"/>
                <a:hlinkClick r:id="rId2"/>
              </a:rPr>
              <a:t>https://tinyurl.com/RESULTSBuildingResilience</a:t>
            </a:r>
            <a:r>
              <a:rPr lang="en-US" sz="2000" b="1" dirty="0">
                <a:solidFill>
                  <a:srgbClr val="000000"/>
                </a:solidFill>
                <a:latin typeface="Open Sans"/>
                <a:ea typeface="Open Sans"/>
                <a:cs typeface="Calibri"/>
              </a:rPr>
              <a:t>   </a:t>
            </a:r>
            <a:endParaRPr lang="en-US" sz="2000" b="1" dirty="0"/>
          </a:p>
          <a:p>
            <a:pPr marL="0" indent="0" algn="ctr">
              <a:lnSpc>
                <a:spcPct val="113999"/>
              </a:lnSpc>
              <a:spcBef>
                <a:spcPts val="0"/>
              </a:spcBef>
              <a:buFont typeface="Arial"/>
              <a:buNone/>
            </a:pPr>
            <a:endParaRPr lang="en-US" sz="1800" b="1" dirty="0">
              <a:solidFill>
                <a:srgbClr val="000000"/>
              </a:solidFill>
              <a:latin typeface="Open Sans"/>
              <a:ea typeface="Open Sans"/>
              <a:cs typeface="Calibri"/>
            </a:endParaRPr>
          </a:p>
          <a:p>
            <a:pPr algn="ctr">
              <a:buFont typeface="Arial"/>
              <a:buNone/>
            </a:pPr>
            <a:endParaRPr lang="en-US" sz="1800" dirty="0">
              <a:solidFill>
                <a:srgbClr val="141827"/>
              </a:solidFill>
              <a:latin typeface="Open Sans"/>
              <a:ea typeface="Open Sans"/>
              <a:cs typeface="Open Sans"/>
            </a:endParaRPr>
          </a:p>
          <a:p>
            <a:pPr marL="0" indent="0" algn="ctr">
              <a:lnSpc>
                <a:spcPct val="112999"/>
              </a:lnSpc>
              <a:spcBef>
                <a:spcPts val="0"/>
              </a:spcBef>
              <a:buFont typeface="Arial"/>
              <a:buNone/>
            </a:pPr>
            <a:endParaRPr lang="en-US" sz="2000" dirty="0">
              <a:solidFill>
                <a:srgbClr val="141827"/>
              </a:solidFill>
            </a:endParaRPr>
          </a:p>
        </p:txBody>
      </p:sp>
    </p:spTree>
    <p:extLst>
      <p:ext uri="{BB962C8B-B14F-4D97-AF65-F5344CB8AC3E}">
        <p14:creationId xmlns:p14="http://schemas.microsoft.com/office/powerpoint/2010/main" val="7769317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3" y="234990"/>
            <a:ext cx="7401491" cy="653607"/>
          </a:xfrm>
        </p:spPr>
        <p:txBody>
          <a:bodyPr>
            <a:normAutofit fontScale="90000"/>
          </a:bodyPr>
          <a:lstStyle/>
          <a:p>
            <a:r>
              <a:rPr lang="en-US" sz="2800" dirty="0">
                <a:solidFill>
                  <a:srgbClr val="D50032"/>
                </a:solidFill>
                <a:latin typeface="Open Sans"/>
                <a:ea typeface="Open Sans"/>
                <a:cs typeface="Open Sans"/>
              </a:rPr>
              <a:t>September U.S. Poverty Policy Forum</a:t>
            </a:r>
            <a:br>
              <a:rPr lang="en-US" sz="2800" dirty="0">
                <a:solidFill>
                  <a:srgbClr val="D50032"/>
                </a:solidFill>
                <a:latin typeface="Open Sans"/>
                <a:ea typeface="Open Sans"/>
                <a:cs typeface="Open Sans"/>
              </a:rPr>
            </a:br>
            <a:r>
              <a:rPr lang="en-US" sz="2800" dirty="0">
                <a:solidFill>
                  <a:schemeClr val="tx1"/>
                </a:solidFill>
                <a:latin typeface="Open Sans"/>
                <a:ea typeface="Open Sans"/>
                <a:cs typeface="Open Sans"/>
              </a:rPr>
              <a:t>“The United States of Hunger”</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a:lnSpc>
                <a:spcPct val="114000"/>
              </a:lnSpc>
              <a:spcBef>
                <a:spcPts val="0"/>
              </a:spcBef>
              <a:spcAft>
                <a:spcPts val="1200"/>
              </a:spcAft>
              <a:buNone/>
            </a:pPr>
            <a:r>
              <a:rPr lang="en-US" sz="2000" b="1" dirty="0">
                <a:solidFill>
                  <a:srgbClr val="000000"/>
                </a:solidFill>
                <a:latin typeface="Open Sans"/>
                <a:ea typeface="Open Sans"/>
                <a:cs typeface="Calibri"/>
              </a:rPr>
              <a:t>Thursday, September 19, 1:00 p.m. ET </a:t>
            </a:r>
            <a:endParaRPr lang="en-US" dirty="0"/>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In this special forum, leaders will discuss the persistent issue of food insecurity. They will discuss our current government dietary guidelines compared with economic reality, as well as connect housing affordability and food insecurity. Attendees will get also insights into how food insecurity affects public health. </a:t>
            </a:r>
            <a:endParaRPr lang="en-US" dirty="0"/>
          </a:p>
          <a:p>
            <a:pPr algn="ctr">
              <a:lnSpc>
                <a:spcPct val="114000"/>
              </a:lnSpc>
              <a:spcBef>
                <a:spcPts val="0"/>
              </a:spcBef>
              <a:spcAft>
                <a:spcPts val="1200"/>
              </a:spcAft>
              <a:buNone/>
            </a:pPr>
            <a:r>
              <a:rPr lang="en-US" sz="2400" dirty="0">
                <a:solidFill>
                  <a:srgbClr val="141827"/>
                </a:solidFill>
                <a:latin typeface="Open Sans"/>
                <a:ea typeface="Open Sans"/>
                <a:cs typeface="Open Sans"/>
                <a:hlinkClick r:id="rId2"/>
              </a:rPr>
              <a:t>Register today!</a:t>
            </a:r>
            <a:endParaRPr lang="en-US" sz="2400" dirty="0">
              <a:solidFill>
                <a:srgbClr val="141827"/>
              </a:solidFill>
            </a:endParaRPr>
          </a:p>
          <a:p>
            <a:pPr marL="0" indent="0" algn="ctr">
              <a:lnSpc>
                <a:spcPct val="112999"/>
              </a:lnSpc>
              <a:spcBef>
                <a:spcPts val="0"/>
              </a:spcBef>
              <a:buNone/>
            </a:pPr>
            <a:endParaRPr lang="en-US" sz="2000" dirty="0">
              <a:solidFill>
                <a:srgbClr val="141827"/>
              </a:solidFill>
            </a:endParaRPr>
          </a:p>
        </p:txBody>
      </p:sp>
      <p:sp>
        <p:nvSpPr>
          <p:cNvPr id="6" name="Slide Number Placeholder 3">
            <a:extLst>
              <a:ext uri="{FF2B5EF4-FFF2-40B4-BE49-F238E27FC236}">
                <a16:creationId xmlns:a16="http://schemas.microsoft.com/office/drawing/2014/main" id="{EFC2BDAB-F24A-0C18-065B-E0B1467119B2}"/>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t>41</a:t>
            </a:fld>
            <a:endParaRPr lang="en-US" dirty="0"/>
          </a:p>
        </p:txBody>
      </p:sp>
    </p:spTree>
    <p:extLst>
      <p:ext uri="{BB962C8B-B14F-4D97-AF65-F5344CB8AC3E}">
        <p14:creationId xmlns:p14="http://schemas.microsoft.com/office/powerpoint/2010/main" val="1017305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dirty="0">
                <a:solidFill>
                  <a:srgbClr val="D50032"/>
                </a:solidFill>
                <a:latin typeface="Open Sans"/>
                <a:ea typeface="Open Sans"/>
                <a:cs typeface="Open Sans"/>
              </a:rPr>
              <a:t>RESULTS Fellowship</a:t>
            </a:r>
            <a:endParaRPr lang="en-US" dirty="0">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defTabSz="914400">
              <a:lnSpc>
                <a:spcPct val="114000"/>
              </a:lnSpc>
              <a:spcBef>
                <a:spcPts val="0"/>
              </a:spcBef>
              <a:buNone/>
            </a:pPr>
            <a:endParaRPr lang="en-US" sz="1900" b="1" dirty="0">
              <a:cs typeface="Segoe UI"/>
            </a:endParaRPr>
          </a:p>
          <a:p>
            <a:pPr algn="ctr">
              <a:lnSpc>
                <a:spcPct val="114000"/>
              </a:lnSpc>
              <a:buNone/>
            </a:pPr>
            <a:r>
              <a:rPr lang="en-US" sz="2400" b="1" dirty="0">
                <a:latin typeface="Open Sans"/>
                <a:ea typeface="Open Sans"/>
                <a:cs typeface="Open Sans"/>
              </a:rPr>
              <a:t>Recruitment is now underway for the </a:t>
            </a:r>
          </a:p>
          <a:p>
            <a:pPr algn="ctr">
              <a:lnSpc>
                <a:spcPct val="114000"/>
              </a:lnSpc>
              <a:spcBef>
                <a:spcPts val="0"/>
              </a:spcBef>
              <a:spcAft>
                <a:spcPts val="1800"/>
              </a:spcAft>
              <a:buNone/>
            </a:pPr>
            <a:r>
              <a:rPr lang="en-US" sz="2400" b="1" dirty="0">
                <a:latin typeface="Open Sans"/>
                <a:ea typeface="Open Sans"/>
                <a:cs typeface="Open Sans"/>
              </a:rPr>
              <a:t>2025 RESULTS Fellowship!</a:t>
            </a:r>
          </a:p>
          <a:p>
            <a:pPr algn="ctr">
              <a:lnSpc>
                <a:spcPct val="114000"/>
              </a:lnSpc>
              <a:spcBef>
                <a:spcPts val="0"/>
              </a:spcBef>
              <a:spcAft>
                <a:spcPts val="1800"/>
              </a:spcAft>
              <a:buNone/>
            </a:pPr>
            <a:r>
              <a:rPr lang="en-US" sz="2400" dirty="0">
                <a:latin typeface="Open Sans"/>
                <a:ea typeface="Open Sans"/>
                <a:cs typeface="Open Sans"/>
              </a:rPr>
              <a:t>Learn more and apply at: </a:t>
            </a:r>
            <a:r>
              <a:rPr lang="en-US" sz="2400" dirty="0">
                <a:latin typeface="Open Sans"/>
                <a:ea typeface="Open Sans"/>
                <a:cs typeface="Open Sans"/>
                <a:hlinkClick r:id="rId2"/>
              </a:rPr>
              <a:t>https://results.org/fellowship</a:t>
            </a:r>
            <a:r>
              <a:rPr lang="en-US" sz="2400" dirty="0">
                <a:latin typeface="Open Sans"/>
                <a:ea typeface="Open Sans"/>
                <a:cs typeface="Open Sans"/>
              </a:rPr>
              <a:t> </a:t>
            </a:r>
          </a:p>
          <a:p>
            <a:pPr algn="ctr">
              <a:lnSpc>
                <a:spcPct val="114000"/>
              </a:lnSpc>
              <a:buNone/>
            </a:pPr>
            <a:r>
              <a:rPr lang="en-US" sz="2400" dirty="0">
                <a:latin typeface="Open Sans"/>
                <a:ea typeface="Open Sans"/>
                <a:cs typeface="Open Sans"/>
              </a:rPr>
              <a:t>Also, join us for a Fellowship info session on</a:t>
            </a:r>
            <a:endParaRPr lang="en-US" sz="2400" dirty="0"/>
          </a:p>
          <a:p>
            <a:pPr algn="ctr">
              <a:lnSpc>
                <a:spcPct val="114000"/>
              </a:lnSpc>
              <a:buNone/>
            </a:pPr>
            <a:r>
              <a:rPr lang="en-US" sz="2400" b="1" dirty="0">
                <a:latin typeface="Open Sans"/>
                <a:ea typeface="Open Sans"/>
                <a:cs typeface="Open Sans"/>
              </a:rPr>
              <a:t>Wednesday, September 18, 6:00 p.m. ET. </a:t>
            </a:r>
          </a:p>
          <a:p>
            <a:pPr algn="ctr">
              <a:lnSpc>
                <a:spcPct val="114000"/>
              </a:lnSpc>
              <a:buNone/>
            </a:pPr>
            <a:r>
              <a:rPr lang="en-US" sz="2400" dirty="0">
                <a:latin typeface="Open Sans"/>
                <a:ea typeface="Open Sans"/>
                <a:cs typeface="Open Sans"/>
                <a:hlinkClick r:id="rId3"/>
              </a:rPr>
              <a:t>Register today!</a:t>
            </a:r>
            <a:endParaRPr lang="en-US" sz="2400" dirty="0">
              <a:latin typeface="Open Sans"/>
              <a:ea typeface="Open Sans"/>
              <a:cs typeface="Open Sans"/>
            </a:endParaRPr>
          </a:p>
          <a:p>
            <a:pPr algn="ctr">
              <a:buNone/>
            </a:pPr>
            <a:endParaRPr lang="en-US" sz="2400" dirty="0"/>
          </a:p>
          <a:p>
            <a:pPr algn="ctr">
              <a:buNone/>
            </a:pPr>
            <a:endParaRPr lang="en-US" sz="2000" b="1" dirty="0"/>
          </a:p>
          <a:p>
            <a:pPr algn="ctr">
              <a:buNone/>
            </a:pPr>
            <a:endParaRPr lang="en-US" sz="2000" dirty="0"/>
          </a:p>
          <a:p>
            <a:pPr marL="0" indent="0" algn="ctr">
              <a:lnSpc>
                <a:spcPct val="113999"/>
              </a:lnSpc>
              <a:spcBef>
                <a:spcPts val="0"/>
              </a:spcBef>
              <a:buNone/>
            </a:pPr>
            <a:endParaRPr lang="en-US" sz="1900" b="1" dirty="0"/>
          </a:p>
          <a:p>
            <a:pPr marL="0" indent="0" algn="ctr">
              <a:lnSpc>
                <a:spcPct val="113999"/>
              </a:lnSpc>
              <a:spcBef>
                <a:spcPts val="0"/>
              </a:spcBef>
              <a:buNone/>
            </a:pPr>
            <a:endParaRPr lang="en-US" sz="1900" dirty="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42</a:t>
            </a:fld>
            <a:endParaRPr lang="en-US" dirty="0"/>
          </a:p>
        </p:txBody>
      </p:sp>
    </p:spTree>
    <p:extLst>
      <p:ext uri="{BB962C8B-B14F-4D97-AF65-F5344CB8AC3E}">
        <p14:creationId xmlns:p14="http://schemas.microsoft.com/office/powerpoint/2010/main" val="39737269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1731027" y="102393"/>
            <a:ext cx="5681946" cy="857250"/>
          </a:xfrm>
        </p:spPr>
        <p:txBody>
          <a:bodyPr>
            <a:normAutofit/>
          </a:bodyPr>
          <a:lstStyle/>
          <a:p>
            <a:r>
              <a:rPr lang="en-US" sz="2400" dirty="0">
                <a:solidFill>
                  <a:schemeClr val="tx1"/>
                </a:solidFill>
                <a:latin typeface="Open Sans"/>
                <a:ea typeface="Open Sans"/>
                <a:cs typeface="Open Sans"/>
              </a:rPr>
              <a:t>Let us know the amazing things you are doing?</a:t>
            </a:r>
            <a:endParaRPr lang="en-US" sz="2400" dirty="0">
              <a:solidFill>
                <a:schemeClr val="tx1"/>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43</a:t>
            </a:fld>
            <a:endParaRPr lang="en-US" dirty="0"/>
          </a:p>
        </p:txBody>
      </p:sp>
      <p:pic>
        <p:nvPicPr>
          <p:cNvPr id="8" name="Picture 7">
            <a:extLst>
              <a:ext uri="{FF2B5EF4-FFF2-40B4-BE49-F238E27FC236}">
                <a16:creationId xmlns:a16="http://schemas.microsoft.com/office/drawing/2014/main" id="{218EDEA3-0CCE-C8B7-205F-A1C97D1375D3}"/>
              </a:ext>
            </a:extLst>
          </p:cNvPr>
          <p:cNvPicPr>
            <a:picLocks noChangeAspect="1"/>
          </p:cNvPicPr>
          <p:nvPr/>
        </p:nvPicPr>
        <p:blipFill>
          <a:blip r:embed="rId2"/>
          <a:stretch>
            <a:fillRect/>
          </a:stretch>
        </p:blipFill>
        <p:spPr>
          <a:xfrm>
            <a:off x="669600" y="1197769"/>
            <a:ext cx="7811474" cy="2970077"/>
          </a:xfrm>
          <a:prstGeom prst="rect">
            <a:avLst/>
          </a:prstGeom>
        </p:spPr>
      </p:pic>
      <p:sp>
        <p:nvSpPr>
          <p:cNvPr id="10" name="TextBox 9">
            <a:extLst>
              <a:ext uri="{FF2B5EF4-FFF2-40B4-BE49-F238E27FC236}">
                <a16:creationId xmlns:a16="http://schemas.microsoft.com/office/drawing/2014/main" id="{DED650BB-26A8-7DF7-8EB1-B8A6B7AD06D8}"/>
              </a:ext>
            </a:extLst>
          </p:cNvPr>
          <p:cNvSpPr txBox="1"/>
          <p:nvPr/>
        </p:nvSpPr>
        <p:spPr>
          <a:xfrm>
            <a:off x="1474463" y="4405972"/>
            <a:ext cx="6195074" cy="338554"/>
          </a:xfrm>
          <a:prstGeom prst="rect">
            <a:avLst/>
          </a:prstGeom>
          <a:noFill/>
        </p:spPr>
        <p:txBody>
          <a:bodyPr wrap="square">
            <a:spAutoFit/>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hlinkClick r:id="rId3"/>
              </a:rPr>
              <a:t>https://results.org/volunteers/reporting-your-advocacy-actions</a:t>
            </a:r>
            <a:r>
              <a:rPr lang="en-US" sz="16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487921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6959388" cy="653607"/>
          </a:xfrm>
        </p:spPr>
        <p:txBody>
          <a:bodyPr>
            <a:normAutofit fontScale="90000"/>
          </a:bodyPr>
          <a:lstStyle/>
          <a:p>
            <a:br>
              <a:rPr lang="en-US" dirty="0">
                <a:solidFill>
                  <a:srgbClr val="D50032"/>
                </a:solidFill>
                <a:latin typeface="Open Sans"/>
                <a:ea typeface="Open Sans"/>
                <a:cs typeface="Open Sans"/>
              </a:rPr>
            </a:br>
            <a:r>
              <a:rPr lang="en-US" sz="3100" dirty="0">
                <a:solidFill>
                  <a:srgbClr val="D50032"/>
                </a:solidFill>
                <a:latin typeface="Open Sans"/>
                <a:ea typeface="Open Sans"/>
                <a:cs typeface="Open Sans"/>
              </a:rPr>
              <a:t>Centering Lived Poverty Experience in the Media</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600" y="1208395"/>
            <a:ext cx="87408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400" b="1" dirty="0">
                <a:solidFill>
                  <a:srgbClr val="000000"/>
                </a:solidFill>
                <a:latin typeface="Open Sans"/>
                <a:ea typeface="Open Sans"/>
                <a:cs typeface="Calibri"/>
              </a:rPr>
              <a:t>Thursday, September 12, 8:00-9:00 p.m. ET </a:t>
            </a:r>
            <a:endParaRPr lang="en-US" sz="2000" b="1" dirty="0">
              <a:solidFill>
                <a:srgbClr val="000000"/>
              </a:solidFill>
              <a:latin typeface="Open Sans"/>
              <a:ea typeface="Open Sans"/>
              <a:cs typeface="Calibri"/>
            </a:endParaRP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Do you have lived experience of poverty and want to publish an op-ed? Would you like to help get op-eds published in your local media from writers with lived experience? </a:t>
            </a:r>
          </a:p>
          <a:p>
            <a:pPr marL="0" indent="0">
              <a:lnSpc>
                <a:spcPct val="114000"/>
              </a:lnSpc>
              <a:spcBef>
                <a:spcPts val="0"/>
              </a:spcBef>
              <a:spcAft>
                <a:spcPts val="1200"/>
              </a:spcAft>
              <a:buNone/>
            </a:pPr>
            <a:r>
              <a:rPr lang="en-US" sz="2000" dirty="0">
                <a:solidFill>
                  <a:srgbClr val="141827"/>
                </a:solidFill>
                <a:latin typeface="Open Sans"/>
                <a:ea typeface="Open Sans"/>
                <a:cs typeface="Open Sans"/>
              </a:rPr>
              <a:t>Hear about </a:t>
            </a:r>
            <a:r>
              <a:rPr lang="en-US" sz="2000" dirty="0">
                <a:solidFill>
                  <a:srgbClr val="D50032"/>
                </a:solidFill>
                <a:latin typeface="Open Sans"/>
                <a:ea typeface="Open Sans"/>
                <a:cs typeface="Open Sans"/>
                <a:hlinkClick r:id="rId2"/>
              </a:rPr>
              <a:t>RESULTS’ partnership with the Institute for Policy Studies</a:t>
            </a:r>
            <a:r>
              <a:rPr lang="en-US" sz="2000" dirty="0">
                <a:solidFill>
                  <a:srgbClr val="141827"/>
                </a:solidFill>
                <a:latin typeface="Open Sans"/>
                <a:ea typeface="Open Sans"/>
                <a:cs typeface="Open Sans"/>
              </a:rPr>
              <a:t> (IPS) to publish op-eds from advocates with lived experience of poverty. </a:t>
            </a:r>
            <a:endParaRPr lang="en-US" sz="2000" dirty="0">
              <a:solidFill>
                <a:srgbClr val="D50032"/>
              </a:solidFill>
              <a:latin typeface="Open Sans"/>
              <a:ea typeface="Open Sans"/>
              <a:cs typeface="Open Sans"/>
            </a:endParaRPr>
          </a:p>
          <a:p>
            <a:pPr marL="0" indent="0">
              <a:lnSpc>
                <a:spcPct val="114000"/>
              </a:lnSpc>
              <a:spcBef>
                <a:spcPts val="0"/>
              </a:spcBef>
              <a:spcAft>
                <a:spcPts val="1200"/>
              </a:spcAft>
              <a:buNone/>
            </a:pPr>
            <a:r>
              <a:rPr lang="en-US" sz="2000" dirty="0">
                <a:solidFill>
                  <a:srgbClr val="D50032"/>
                </a:solidFill>
                <a:latin typeface="Open Sans"/>
                <a:ea typeface="Open Sans"/>
                <a:cs typeface="Open Sans"/>
                <a:hlinkClick r:id="rId3">
                  <a:extLst>
                    <a:ext uri="{A12FA001-AC4F-418D-AE19-62706E023703}">
                      <ahyp:hlinkClr xmlns:ahyp="http://schemas.microsoft.com/office/drawing/2018/hyperlinkcolor" val="tx"/>
                    </a:ext>
                  </a:extLst>
                </a:hlinkClick>
              </a:rPr>
              <a:t>Please register to attend the webinar</a:t>
            </a:r>
            <a:r>
              <a:rPr lang="en-US" sz="2000" dirty="0">
                <a:solidFill>
                  <a:srgbClr val="141827"/>
                </a:solidFill>
                <a:latin typeface="Open Sans"/>
                <a:ea typeface="Open Sans"/>
                <a:cs typeface="Open Sans"/>
              </a:rPr>
              <a:t>. For any questions, please contact Lakeisha McVey at </a:t>
            </a:r>
            <a:r>
              <a:rPr lang="en-US" sz="2000" dirty="0">
                <a:solidFill>
                  <a:srgbClr val="D50032"/>
                </a:solidFill>
                <a:latin typeface="Open Sans"/>
                <a:ea typeface="Open Sans"/>
                <a:cs typeface="Open Sans"/>
                <a:hlinkClick r:id="rId4"/>
              </a:rPr>
              <a:t>lmcvey@results.org</a:t>
            </a:r>
            <a:r>
              <a:rPr lang="en-US" sz="2000" dirty="0">
                <a:solidFill>
                  <a:srgbClr val="141827"/>
                </a:solidFill>
                <a:latin typeface="Open Sans"/>
                <a:ea typeface="Open Sans"/>
                <a:cs typeface="Open Sans"/>
              </a:rPr>
              <a:t>.  </a:t>
            </a:r>
            <a:endParaRPr lang="en-US"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44</a:t>
            </a:fld>
            <a:endParaRPr lang="en-US" dirty="0"/>
          </a:p>
        </p:txBody>
      </p:sp>
    </p:spTree>
    <p:extLst>
      <p:ext uri="{BB962C8B-B14F-4D97-AF65-F5344CB8AC3E}">
        <p14:creationId xmlns:p14="http://schemas.microsoft.com/office/powerpoint/2010/main" val="91332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dirty="0">
                <a:solidFill>
                  <a:srgbClr val="D50032"/>
                </a:solidFill>
                <a:latin typeface="Open Sans"/>
                <a:ea typeface="Open Sans"/>
                <a:cs typeface="Open Sans"/>
              </a:rPr>
              <a:t> 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algn="ctr">
              <a:buNone/>
            </a:pPr>
            <a:r>
              <a:rPr lang="en-US" sz="2000" b="1" dirty="0">
                <a:latin typeface="Open Sans"/>
                <a:ea typeface="Open Sans"/>
                <a:cs typeface="Segoe UI"/>
              </a:rPr>
              <a:t>Outreach and Event Planning Office Hour</a:t>
            </a:r>
            <a:endParaRPr lang="en-US" sz="2000" dirty="0">
              <a:latin typeface="Open Sans"/>
              <a:ea typeface="Open Sans"/>
              <a:cs typeface="Segoe UI"/>
            </a:endParaRPr>
          </a:p>
          <a:p>
            <a:pPr algn="ctr">
              <a:buNone/>
            </a:pPr>
            <a:r>
              <a:rPr lang="en-US" sz="2000" dirty="0">
                <a:latin typeface="Open Sans"/>
                <a:ea typeface="Open Sans"/>
                <a:cs typeface="Segoe UI"/>
              </a:rPr>
              <a:t>Thursday, September 12, 2:00 p.m. - 3:00 p.m. ET</a:t>
            </a:r>
          </a:p>
          <a:p>
            <a:pPr algn="ctr">
              <a:buNone/>
            </a:pPr>
            <a:r>
              <a:rPr lang="en-US" sz="2000" dirty="0">
                <a:latin typeface="Open Sans"/>
                <a:ea typeface="Open Sans"/>
                <a:cs typeface="Segoe UI"/>
              </a:rPr>
              <a:t>Join via </a:t>
            </a:r>
            <a:r>
              <a:rPr lang="en-US" sz="2000" dirty="0">
                <a:latin typeface="Open Sans"/>
                <a:ea typeface="Open Sans"/>
                <a:cs typeface="Segoe UI"/>
                <a:hlinkClick r:id="rId2"/>
              </a:rPr>
              <a:t>https://results.zoom.us/j/94004748060</a:t>
            </a:r>
            <a:r>
              <a:rPr lang="en-US" sz="2000" dirty="0">
                <a:latin typeface="Open Sans"/>
                <a:ea typeface="Open Sans"/>
                <a:cs typeface="Segoe UI"/>
              </a:rPr>
              <a:t> </a:t>
            </a:r>
          </a:p>
          <a:p>
            <a:pPr algn="ctr">
              <a:buNone/>
            </a:pPr>
            <a:r>
              <a:rPr lang="en-US" sz="2000" dirty="0">
                <a:latin typeface="Open Sans"/>
                <a:ea typeface="Open Sans"/>
                <a:cs typeface="Segoe UI"/>
              </a:rPr>
              <a:t>or call (312) 626-6799, meeting ID 940 0474 8060.</a:t>
            </a:r>
            <a:endParaRPr lang="en-US" dirty="0"/>
          </a:p>
          <a:p>
            <a:pPr marL="0" indent="0" algn="ctr">
              <a:lnSpc>
                <a:spcPct val="112999"/>
              </a:lnSpc>
              <a:spcBef>
                <a:spcPts val="0"/>
              </a:spcBef>
              <a:buNone/>
            </a:pPr>
            <a:endParaRPr lang="en-US" sz="2000" b="1" dirty="0">
              <a:latin typeface="Open Sans"/>
              <a:ea typeface="Open Sans"/>
              <a:cs typeface="Open Sans"/>
            </a:endParaRPr>
          </a:p>
          <a:p>
            <a:pPr marL="0" indent="0" algn="ctr">
              <a:lnSpc>
                <a:spcPct val="112999"/>
              </a:lnSpc>
              <a:spcBef>
                <a:spcPts val="0"/>
              </a:spcBef>
              <a:buNone/>
            </a:pPr>
            <a:r>
              <a:rPr lang="en-US" sz="2000" b="1" dirty="0">
                <a:latin typeface="Open Sans"/>
                <a:ea typeface="Open Sans"/>
                <a:cs typeface="Open Sans"/>
              </a:rPr>
              <a:t>Media Office Hour </a:t>
            </a:r>
            <a:endParaRPr lang="en-US" sz="2000" dirty="0">
              <a:latin typeface="Open Sans"/>
              <a:ea typeface="Open Sans"/>
              <a:cs typeface="Open Sans"/>
            </a:endParaRPr>
          </a:p>
          <a:p>
            <a:pPr marL="0" indent="0" algn="ctr">
              <a:lnSpc>
                <a:spcPct val="113000"/>
              </a:lnSpc>
              <a:spcBef>
                <a:spcPts val="0"/>
              </a:spcBef>
              <a:buNone/>
            </a:pPr>
            <a:r>
              <a:rPr lang="en-US" sz="2000" dirty="0">
                <a:latin typeface="Open Sans"/>
                <a:ea typeface="Open Sans"/>
                <a:cs typeface="Open Sans"/>
              </a:rPr>
              <a:t>Wednesday, September 18, 2:00-3:00 p.m. ET</a:t>
            </a:r>
          </a:p>
          <a:p>
            <a:pPr marL="0" indent="0" algn="ctr">
              <a:lnSpc>
                <a:spcPct val="113000"/>
              </a:lnSpc>
              <a:spcBef>
                <a:spcPts val="0"/>
              </a:spcBef>
              <a:buNone/>
            </a:pPr>
            <a:r>
              <a:rPr lang="en-US" sz="2000" dirty="0">
                <a:latin typeface="Open Sans"/>
                <a:ea typeface="Open Sans"/>
                <a:cs typeface="Open Sans"/>
              </a:rPr>
              <a:t>Join at </a:t>
            </a:r>
            <a:r>
              <a:rPr lang="en-US" sz="2000" dirty="0">
                <a:latin typeface="Open Sans"/>
                <a:ea typeface="Open Sans"/>
                <a:cs typeface="Open Sans"/>
                <a:hlinkClick r:id="rId3"/>
              </a:rPr>
              <a:t>https://results.zoom.us/j/93668005494</a:t>
            </a:r>
            <a:r>
              <a:rPr lang="en-US" sz="2000" dirty="0">
                <a:latin typeface="Open Sans"/>
                <a:ea typeface="Open Sans"/>
                <a:cs typeface="Open Sans"/>
              </a:rPr>
              <a:t> </a:t>
            </a:r>
          </a:p>
          <a:p>
            <a:pPr marL="0" indent="0" algn="ctr">
              <a:lnSpc>
                <a:spcPct val="113000"/>
              </a:lnSpc>
              <a:spcBef>
                <a:spcPts val="0"/>
              </a:spcBef>
              <a:spcAft>
                <a:spcPts val="1200"/>
              </a:spcAft>
              <a:buNone/>
            </a:pPr>
            <a:r>
              <a:rPr lang="en-US" sz="2000" dirty="0">
                <a:latin typeface="Open Sans"/>
                <a:ea typeface="Open Sans"/>
                <a:cs typeface="Open Sans"/>
              </a:rPr>
              <a:t>or call (312) 626-6799, meeting ID 936 6800 5494. </a:t>
            </a:r>
          </a:p>
          <a:p>
            <a:pPr marL="0" indent="0" algn="ctr">
              <a:lnSpc>
                <a:spcPct val="112999"/>
              </a:lnSpc>
              <a:spcBef>
                <a:spcPts val="0"/>
              </a:spcBef>
              <a:spcAft>
                <a:spcPts val="1200"/>
              </a:spcAft>
              <a:buNone/>
            </a:pPr>
            <a:endParaRPr lang="en-US" dirty="0"/>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45</a:t>
            </a:fld>
            <a:endParaRPr lang="en-US" dirty="0"/>
          </a:p>
        </p:txBody>
      </p:sp>
    </p:spTree>
    <p:extLst>
      <p:ext uri="{BB962C8B-B14F-4D97-AF65-F5344CB8AC3E}">
        <p14:creationId xmlns:p14="http://schemas.microsoft.com/office/powerpoint/2010/main" val="2866974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dirty="0">
                <a:solidFill>
                  <a:srgbClr val="D50032"/>
                </a:solidFill>
                <a:latin typeface="Open Sans"/>
                <a:ea typeface="Open Sans"/>
                <a:cs typeface="Open Sans"/>
              </a:rPr>
              <a:t>Partnership Calls</a:t>
            </a:r>
            <a:endParaRPr lang="en-US"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r>
              <a:rPr lang="en-US" sz="2400" b="1" dirty="0">
                <a:latin typeface="Open Sans"/>
                <a:ea typeface="Open Sans"/>
                <a:cs typeface="Segoe UI"/>
              </a:rPr>
              <a:t>Global Allies Program</a:t>
            </a:r>
            <a:endParaRPr lang="en-US" sz="2400" dirty="0">
              <a:latin typeface="Open Sans"/>
              <a:ea typeface="Open Sans"/>
              <a:cs typeface="Segoe UI"/>
            </a:endParaRPr>
          </a:p>
          <a:p>
            <a:pPr algn="ctr">
              <a:buNone/>
            </a:pPr>
            <a:r>
              <a:rPr lang="en-US" sz="2400" b="1" dirty="0">
                <a:latin typeface="Open Sans"/>
                <a:ea typeface="Open Sans"/>
                <a:cs typeface="Segoe UI"/>
              </a:rPr>
              <a:t>(Returned Peace Corps Volunteers)</a:t>
            </a:r>
            <a:endParaRPr lang="en-US" sz="2400" dirty="0">
              <a:latin typeface="Open Sans"/>
              <a:ea typeface="Open Sans"/>
              <a:cs typeface="Segoe UI"/>
            </a:endParaRPr>
          </a:p>
          <a:p>
            <a:pPr algn="ctr">
              <a:buNone/>
            </a:pPr>
            <a:r>
              <a:rPr lang="en-US" sz="2400" dirty="0">
                <a:latin typeface="Open Sans"/>
                <a:ea typeface="Open Sans"/>
                <a:cs typeface="Segoe UI"/>
              </a:rPr>
              <a:t>Thursday, September 12, 8:30 p.m. ET</a:t>
            </a:r>
          </a:p>
          <a:p>
            <a:pPr algn="ctr">
              <a:buNone/>
            </a:pPr>
            <a:r>
              <a:rPr lang="en-US" sz="2400" dirty="0">
                <a:latin typeface="Open Sans"/>
                <a:ea typeface="Open Sans"/>
                <a:cs typeface="Segoe UI"/>
                <a:hlinkClick r:id="rId2"/>
              </a:rPr>
              <a:t>Register today!</a:t>
            </a:r>
            <a:endParaRPr lang="en-US" sz="2400" dirty="0">
              <a:latin typeface="Open Sans"/>
            </a:endParaRPr>
          </a:p>
          <a:p>
            <a:pPr marL="0" indent="0" algn="ctr">
              <a:lnSpc>
                <a:spcPct val="112999"/>
              </a:lnSpc>
              <a:spcBef>
                <a:spcPts val="0"/>
              </a:spcBef>
              <a:buNone/>
            </a:pPr>
            <a:endParaRPr lang="en-US" sz="2400" b="1" dirty="0">
              <a:latin typeface="Open Sans"/>
              <a:ea typeface="Open Sans"/>
              <a:cs typeface="Open Sans"/>
            </a:endParaRPr>
          </a:p>
          <a:p>
            <a:pPr marL="0" indent="0" algn="ctr">
              <a:lnSpc>
                <a:spcPct val="112999"/>
              </a:lnSpc>
              <a:spcBef>
                <a:spcPts val="0"/>
              </a:spcBef>
              <a:buNone/>
            </a:pPr>
            <a:r>
              <a:rPr lang="en-US" sz="2400" b="1" dirty="0">
                <a:latin typeface="Open Sans"/>
                <a:ea typeface="Open Sans"/>
                <a:cs typeface="Open Sans"/>
              </a:rPr>
              <a:t>Together Women Rise Partnership Webinar</a:t>
            </a:r>
            <a:endParaRPr lang="en-US" sz="2400" dirty="0">
              <a:latin typeface="Open Sans"/>
              <a:ea typeface="Open Sans"/>
              <a:cs typeface="Open Sans"/>
            </a:endParaRPr>
          </a:p>
          <a:p>
            <a:pPr marL="0" indent="0" algn="ctr">
              <a:lnSpc>
                <a:spcPct val="112999"/>
              </a:lnSpc>
              <a:spcBef>
                <a:spcPts val="0"/>
              </a:spcBef>
              <a:buNone/>
            </a:pPr>
            <a:r>
              <a:rPr lang="en-US" sz="2400" dirty="0">
                <a:latin typeface="Open Sans"/>
                <a:ea typeface="Open Sans"/>
                <a:cs typeface="Open Sans"/>
              </a:rPr>
              <a:t>Tuesday, September 24, 8:30 p.m. ET</a:t>
            </a:r>
          </a:p>
          <a:p>
            <a:pPr marL="0" indent="0" algn="ctr">
              <a:lnSpc>
                <a:spcPct val="113999"/>
              </a:lnSpc>
              <a:spcBef>
                <a:spcPts val="0"/>
              </a:spcBef>
              <a:spcAft>
                <a:spcPts val="1200"/>
              </a:spcAft>
              <a:buNone/>
            </a:pPr>
            <a:r>
              <a:rPr lang="en-US" sz="2400" dirty="0">
                <a:latin typeface="Open Sans"/>
                <a:ea typeface="Open Sans"/>
                <a:cs typeface="Open Sans"/>
                <a:hlinkClick r:id="rId3"/>
              </a:rPr>
              <a:t>Click to learn more</a:t>
            </a:r>
            <a:r>
              <a:rPr lang="en-US" sz="24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46</a:t>
            </a:fld>
            <a:endParaRPr lang="en-US" dirty="0"/>
          </a:p>
        </p:txBody>
      </p:sp>
    </p:spTree>
    <p:extLst>
      <p:ext uri="{BB962C8B-B14F-4D97-AF65-F5344CB8AC3E}">
        <p14:creationId xmlns:p14="http://schemas.microsoft.com/office/powerpoint/2010/main" val="2600789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dirty="0">
                <a:solidFill>
                  <a:srgbClr val="D50032"/>
                </a:solidFill>
                <a:latin typeface="Open Sans"/>
                <a:ea typeface="Open Sans"/>
                <a:cs typeface="Open Sans"/>
              </a:rPr>
              <a:t>Free Agents</a:t>
            </a:r>
            <a:endParaRPr lang="en-US" dirty="0"/>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1058850"/>
            <a:ext cx="8229600" cy="3394472"/>
          </a:xfrm>
        </p:spPr>
        <p:txBody>
          <a:bodyPr vert="horz" lIns="91440" tIns="45720" rIns="91440" bIns="45720" rtlCol="0" anchor="t">
            <a:noAutofit/>
          </a:bodyPr>
          <a:lstStyle/>
          <a:p>
            <a:pPr marL="0" indent="0" algn="ctr">
              <a:lnSpc>
                <a:spcPct val="113999"/>
              </a:lnSpc>
              <a:spcBef>
                <a:spcPts val="0"/>
              </a:spcBef>
              <a:buNone/>
            </a:pPr>
            <a:r>
              <a:rPr lang="en-US" sz="2100" b="1" dirty="0">
                <a:latin typeface="Open Sans"/>
                <a:ea typeface="Open Sans"/>
                <a:cs typeface="Open Sans"/>
              </a:rPr>
              <a:t>U.S. Poverty Free Agents</a:t>
            </a:r>
            <a:endParaRPr lang="en-US" sz="2100" dirty="0">
              <a:latin typeface="Open Sans"/>
              <a:ea typeface="Open Sans"/>
              <a:cs typeface="Open Sans"/>
            </a:endParaRPr>
          </a:p>
          <a:p>
            <a:pPr marL="0" indent="0" algn="ctr">
              <a:lnSpc>
                <a:spcPct val="113999"/>
              </a:lnSpc>
              <a:spcBef>
                <a:spcPts val="0"/>
              </a:spcBef>
              <a:buNone/>
            </a:pPr>
            <a:r>
              <a:rPr lang="en-US" sz="2100" dirty="0">
                <a:latin typeface="Open Sans"/>
                <a:ea typeface="Open Sans"/>
                <a:cs typeface="Open Sans"/>
              </a:rPr>
              <a:t>Tuesday, September 17, 1:00 p.m. and 8:00 p.m. ET</a:t>
            </a:r>
          </a:p>
          <a:p>
            <a:pPr marL="0" indent="0" algn="ctr">
              <a:lnSpc>
                <a:spcPct val="113999"/>
              </a:lnSpc>
              <a:spcBef>
                <a:spcPts val="0"/>
              </a:spcBef>
              <a:spcAft>
                <a:spcPts val="1800"/>
              </a:spcAft>
              <a:buNone/>
            </a:pPr>
            <a:r>
              <a:rPr lang="en-US" sz="2100" dirty="0">
                <a:latin typeface="Open Sans"/>
                <a:ea typeface="Open Sans"/>
                <a:cs typeface="Open Sans"/>
              </a:rPr>
              <a:t>Contact Jos Linn at </a:t>
            </a:r>
            <a:r>
              <a:rPr lang="en-US" sz="2100" dirty="0">
                <a:latin typeface="Open Sans"/>
                <a:ea typeface="Open Sans"/>
                <a:cs typeface="Open Sans"/>
                <a:hlinkClick r:id="rId2"/>
              </a:rPr>
              <a:t>jlinn@results.org</a:t>
            </a:r>
            <a:r>
              <a:rPr lang="en-US" sz="2100" dirty="0">
                <a:latin typeface="Open Sans"/>
                <a:ea typeface="Open Sans"/>
                <a:cs typeface="Open Sans"/>
              </a:rPr>
              <a:t> for information.</a:t>
            </a:r>
          </a:p>
          <a:p>
            <a:pPr marL="0" indent="0" algn="ctr">
              <a:lnSpc>
                <a:spcPct val="113999"/>
              </a:lnSpc>
              <a:spcBef>
                <a:spcPts val="0"/>
              </a:spcBef>
              <a:buNone/>
            </a:pPr>
            <a:r>
              <a:rPr lang="en-US" sz="2100" b="1" dirty="0">
                <a:latin typeface="Open Sans"/>
                <a:ea typeface="Open Sans"/>
                <a:cs typeface="Segoe UI"/>
              </a:rPr>
              <a:t>Global Poverty Free Agents</a:t>
            </a:r>
            <a:endParaRPr lang="en-US" sz="2100" dirty="0">
              <a:latin typeface="Open Sans"/>
              <a:ea typeface="Open Sans"/>
              <a:cs typeface="Segoe UI"/>
            </a:endParaRPr>
          </a:p>
          <a:p>
            <a:pPr marL="0" indent="0" algn="ctr">
              <a:lnSpc>
                <a:spcPct val="113999"/>
              </a:lnSpc>
              <a:spcBef>
                <a:spcPts val="0"/>
              </a:spcBef>
              <a:buNone/>
            </a:pPr>
            <a:r>
              <a:rPr lang="en-US" sz="2100" dirty="0">
                <a:latin typeface="Open Sans"/>
                <a:ea typeface="Open Sans"/>
                <a:cs typeface="Segoe UI"/>
              </a:rPr>
              <a:t>Monday, September 23, 7:00 p.m. ET</a:t>
            </a:r>
          </a:p>
          <a:p>
            <a:pPr marL="0" indent="0" algn="ctr">
              <a:lnSpc>
                <a:spcPct val="113999"/>
              </a:lnSpc>
              <a:spcBef>
                <a:spcPts val="0"/>
              </a:spcBef>
              <a:buNone/>
            </a:pPr>
            <a:r>
              <a:rPr lang="en-US" sz="2100" dirty="0">
                <a:latin typeface="Open Sans"/>
                <a:ea typeface="Open Sans"/>
                <a:cs typeface="Segoe UI"/>
              </a:rPr>
              <a:t>Contact Lisa Marchal at </a:t>
            </a:r>
            <a:r>
              <a:rPr lang="en-US" sz="2100" dirty="0">
                <a:latin typeface="Open Sans"/>
                <a:ea typeface="Open Sans"/>
                <a:cs typeface="Segoe UI"/>
                <a:hlinkClick r:id="rId3"/>
              </a:rPr>
              <a:t>lmarchal@results.org</a:t>
            </a:r>
            <a:r>
              <a:rPr lang="en-US" sz="2100" dirty="0">
                <a:latin typeface="Open Sans"/>
                <a:ea typeface="Open Sans"/>
                <a:cs typeface="Segoe UI"/>
              </a:rPr>
              <a:t> for information.</a:t>
            </a:r>
            <a:endParaRPr lang="en-US" sz="2100" dirty="0">
              <a:latin typeface="Open Sans"/>
            </a:endParaRPr>
          </a:p>
          <a:p>
            <a:pPr marL="0" indent="0" algn="ctr">
              <a:lnSpc>
                <a:spcPct val="113999"/>
              </a:lnSpc>
              <a:spcBef>
                <a:spcPts val="0"/>
              </a:spcBef>
              <a:buNone/>
            </a:pPr>
            <a:endParaRPr lang="en-US" sz="1900" dirty="0">
              <a:latin typeface="Open Sans"/>
              <a:ea typeface="Open Sans"/>
              <a:cs typeface="Open Sans"/>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47</a:t>
            </a:fld>
            <a:endParaRPr lang="en-US" dirty="0"/>
          </a:p>
        </p:txBody>
      </p:sp>
    </p:spTree>
    <p:extLst>
      <p:ext uri="{BB962C8B-B14F-4D97-AF65-F5344CB8AC3E}">
        <p14:creationId xmlns:p14="http://schemas.microsoft.com/office/powerpoint/2010/main" val="2998749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BFE5B-F5EB-BD57-3FD8-6C6AE54F5DA3}"/>
              </a:ext>
            </a:extLst>
          </p:cNvPr>
          <p:cNvSpPr>
            <a:spLocks noGrp="1"/>
          </p:cNvSpPr>
          <p:nvPr>
            <p:ph type="title"/>
          </p:nvPr>
        </p:nvSpPr>
        <p:spPr/>
        <p:txBody>
          <a:bodyPr/>
          <a:lstStyle/>
          <a:p>
            <a:r>
              <a:rPr lang="en-US" dirty="0">
                <a:latin typeface="Open Sans"/>
                <a:ea typeface="Open Sans"/>
                <a:cs typeface="Open Sans"/>
              </a:rPr>
              <a:t>New Advocate Orientations</a:t>
            </a:r>
            <a:endParaRPr lang="en-US" dirty="0"/>
          </a:p>
        </p:txBody>
      </p:sp>
      <p:sp>
        <p:nvSpPr>
          <p:cNvPr id="3" name="Content Placeholder 2">
            <a:extLst>
              <a:ext uri="{FF2B5EF4-FFF2-40B4-BE49-F238E27FC236}">
                <a16:creationId xmlns:a16="http://schemas.microsoft.com/office/drawing/2014/main" id="{70A7762D-8BA4-9F09-2668-99286A2D67AA}"/>
              </a:ext>
            </a:extLst>
          </p:cNvPr>
          <p:cNvSpPr>
            <a:spLocks noGrp="1"/>
          </p:cNvSpPr>
          <p:nvPr>
            <p:ph idx="1"/>
          </p:nvPr>
        </p:nvSpPr>
        <p:spPr/>
        <p:txBody>
          <a:bodyPr vert="horz" lIns="91440" tIns="45720" rIns="91440" bIns="45720" rtlCol="0" anchor="t">
            <a:normAutofit/>
          </a:bodyPr>
          <a:lstStyle/>
          <a:p>
            <a:pPr marL="0" indent="0" algn="ctr">
              <a:lnSpc>
                <a:spcPct val="113999"/>
              </a:lnSpc>
              <a:spcBef>
                <a:spcPts val="0"/>
              </a:spcBef>
              <a:buNone/>
            </a:pPr>
            <a:endParaRPr lang="en-US" sz="2100" b="1" dirty="0">
              <a:latin typeface="Open Sans"/>
              <a:cs typeface="Segoe UI"/>
            </a:endParaRPr>
          </a:p>
          <a:p>
            <a:pPr marL="0" indent="0" algn="ctr">
              <a:lnSpc>
                <a:spcPct val="113999"/>
              </a:lnSpc>
              <a:spcBef>
                <a:spcPts val="0"/>
              </a:spcBef>
              <a:buNone/>
            </a:pPr>
            <a:r>
              <a:rPr lang="en-US" sz="2400" b="1" dirty="0">
                <a:latin typeface="Open Sans"/>
                <a:ea typeface="Open Sans"/>
                <a:cs typeface="Segoe UI"/>
              </a:rPr>
              <a:t>Wednesday, September 18, 8:30 p.m. ET</a:t>
            </a:r>
          </a:p>
          <a:p>
            <a:pPr marL="0" indent="0" algn="ctr">
              <a:lnSpc>
                <a:spcPct val="113999"/>
              </a:lnSpc>
              <a:spcBef>
                <a:spcPts val="0"/>
              </a:spcBef>
              <a:buNone/>
            </a:pPr>
            <a:r>
              <a:rPr lang="en-US" sz="2400" b="1" dirty="0">
                <a:latin typeface="Open Sans"/>
                <a:ea typeface="Open Sans"/>
                <a:cs typeface="Segoe UI"/>
              </a:rPr>
              <a:t>Tuesday, September 24, 1:00 p.m. ET</a:t>
            </a:r>
          </a:p>
          <a:p>
            <a:pPr marL="0" indent="0" algn="ctr">
              <a:lnSpc>
                <a:spcPct val="113999"/>
              </a:lnSpc>
              <a:spcBef>
                <a:spcPts val="0"/>
              </a:spcBef>
              <a:spcAft>
                <a:spcPts val="1800"/>
              </a:spcAft>
              <a:buNone/>
            </a:pPr>
            <a:endParaRPr lang="en-US" sz="2400" dirty="0">
              <a:latin typeface="Open Sans"/>
              <a:cs typeface="Segoe UI"/>
            </a:endParaRPr>
          </a:p>
          <a:p>
            <a:pPr marL="0" indent="0" algn="ctr">
              <a:lnSpc>
                <a:spcPct val="113999"/>
              </a:lnSpc>
              <a:spcBef>
                <a:spcPts val="0"/>
              </a:spcBef>
              <a:spcAft>
                <a:spcPts val="1800"/>
              </a:spcAft>
              <a:buNone/>
            </a:pPr>
            <a:r>
              <a:rPr lang="en-US" sz="2400" dirty="0">
                <a:latin typeface="Open Sans"/>
                <a:ea typeface="Open Sans"/>
                <a:cs typeface="Segoe UI"/>
                <a:hlinkClick r:id="rId2"/>
              </a:rPr>
              <a:t>Registration is open!</a:t>
            </a:r>
            <a:endParaRPr lang="en-US" sz="2400" dirty="0">
              <a:latin typeface="Open Sans"/>
              <a:ea typeface="Open Sans"/>
              <a:cs typeface="Segoe UI"/>
            </a:endParaRPr>
          </a:p>
          <a:p>
            <a:pPr marL="0" indent="0">
              <a:buNone/>
            </a:pPr>
            <a:endParaRPr lang="en-US" dirty="0">
              <a:latin typeface="Open Sans"/>
              <a:ea typeface="Open Sans"/>
              <a:cs typeface="Open Sans"/>
            </a:endParaRPr>
          </a:p>
          <a:p>
            <a:pPr marL="0" indent="0">
              <a:buNone/>
            </a:pPr>
            <a:endParaRPr lang="en-US" dirty="0">
              <a:latin typeface="Open Sans"/>
              <a:ea typeface="Open Sans"/>
              <a:cs typeface="Open Sans"/>
            </a:endParaRPr>
          </a:p>
        </p:txBody>
      </p:sp>
      <p:sp>
        <p:nvSpPr>
          <p:cNvPr id="4" name="Slide Number Placeholder 3">
            <a:extLst>
              <a:ext uri="{FF2B5EF4-FFF2-40B4-BE49-F238E27FC236}">
                <a16:creationId xmlns:a16="http://schemas.microsoft.com/office/drawing/2014/main" id="{D407CEC8-506C-A41F-8F43-68253F503827}"/>
              </a:ext>
            </a:extLst>
          </p:cNvPr>
          <p:cNvSpPr>
            <a:spLocks noGrp="1"/>
          </p:cNvSpPr>
          <p:nvPr>
            <p:ph type="sldNum" sz="quarter" idx="12"/>
          </p:nvPr>
        </p:nvSpPr>
        <p:spPr/>
        <p:txBody>
          <a:bodyPr/>
          <a:lstStyle/>
          <a:p>
            <a:fld id="{307E6868-079E-1649-B8D1-459B42CE4DE3}" type="slidenum">
              <a:rPr lang="en-US" smtClean="0"/>
              <a:pPr/>
              <a:t>48</a:t>
            </a:fld>
            <a:endParaRPr lang="en-US" dirty="0"/>
          </a:p>
        </p:txBody>
      </p:sp>
    </p:spTree>
    <p:extLst>
      <p:ext uri="{BB962C8B-B14F-4D97-AF65-F5344CB8AC3E}">
        <p14:creationId xmlns:p14="http://schemas.microsoft.com/office/powerpoint/2010/main" val="322283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normAutofit fontScale="90000"/>
          </a:bodyPr>
          <a:lstStyle/>
          <a:p>
            <a:br>
              <a:rPr lang="en-US" dirty="0">
                <a:solidFill>
                  <a:srgbClr val="D50032"/>
                </a:solidFill>
                <a:latin typeface="Open Sans"/>
                <a:ea typeface="Open Sans"/>
                <a:cs typeface="Open Sans"/>
              </a:rPr>
            </a:br>
            <a:br>
              <a:rPr lang="en-US" dirty="0">
                <a:latin typeface="Open Sans"/>
                <a:ea typeface="Open Sans"/>
                <a:cs typeface="Open Sans"/>
              </a:rPr>
            </a:br>
            <a:r>
              <a:rPr lang="en-US" dirty="0">
                <a:solidFill>
                  <a:srgbClr val="D50032"/>
                </a:solidFill>
                <a:latin typeface="Open Sans"/>
                <a:ea typeface="Open Sans"/>
                <a:cs typeface="Open Sans"/>
              </a:rPr>
              <a:t>Action Network Manager Calls </a:t>
            </a:r>
            <a:endParaRPr lang="en-US" dirty="0">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defTabSz="914400">
              <a:lnSpc>
                <a:spcPct val="114000"/>
              </a:lnSpc>
              <a:spcBef>
                <a:spcPts val="0"/>
              </a:spcBef>
              <a:buNone/>
            </a:pPr>
            <a:endParaRPr lang="en-US" sz="1900" b="1" dirty="0">
              <a:cs typeface="Segoe UI"/>
            </a:endParaRPr>
          </a:p>
          <a:p>
            <a:pPr marL="0" indent="0" algn="ctr">
              <a:lnSpc>
                <a:spcPct val="113999"/>
              </a:lnSpc>
              <a:spcBef>
                <a:spcPts val="0"/>
              </a:spcBef>
              <a:buNone/>
            </a:pPr>
            <a:endParaRPr lang="en-US" sz="1900" b="1" dirty="0">
              <a:latin typeface="Open Sans"/>
              <a:ea typeface="Open Sans"/>
              <a:cs typeface="Open Sans"/>
            </a:endParaRPr>
          </a:p>
          <a:p>
            <a:pPr marL="0" indent="0" algn="ctr">
              <a:lnSpc>
                <a:spcPct val="113999"/>
              </a:lnSpc>
              <a:spcBef>
                <a:spcPts val="0"/>
              </a:spcBef>
              <a:buNone/>
            </a:pPr>
            <a:r>
              <a:rPr lang="en-US" sz="2400" b="1" dirty="0">
                <a:latin typeface="Open Sans"/>
                <a:ea typeface="Open Sans"/>
                <a:cs typeface="Open Sans"/>
              </a:rPr>
              <a:t>Wednesday, September 18, </a:t>
            </a:r>
          </a:p>
          <a:p>
            <a:pPr marL="0" indent="0" algn="ctr">
              <a:lnSpc>
                <a:spcPct val="113999"/>
              </a:lnSpc>
              <a:spcBef>
                <a:spcPts val="0"/>
              </a:spcBef>
              <a:buNone/>
            </a:pPr>
            <a:r>
              <a:rPr lang="en-US" sz="2400" b="1" dirty="0">
                <a:latin typeface="Open Sans"/>
                <a:ea typeface="Open Sans"/>
                <a:cs typeface="Open Sans"/>
              </a:rPr>
              <a:t>12:30 p.m. ET and 8:00 p.m. ET</a:t>
            </a:r>
            <a:endParaRPr lang="en-US" dirty="0"/>
          </a:p>
          <a:p>
            <a:pPr marL="0" indent="0" algn="ctr">
              <a:lnSpc>
                <a:spcPct val="113999"/>
              </a:lnSpc>
              <a:spcBef>
                <a:spcPts val="0"/>
              </a:spcBef>
              <a:spcAft>
                <a:spcPts val="1800"/>
              </a:spcAft>
              <a:buNone/>
            </a:pPr>
            <a:endParaRPr lang="en-US" sz="1900" dirty="0">
              <a:latin typeface="Open Sans"/>
              <a:ea typeface="Open Sans"/>
              <a:cs typeface="Open Sans"/>
            </a:endParaRPr>
          </a:p>
          <a:p>
            <a:pPr marL="0" indent="0" algn="ctr">
              <a:lnSpc>
                <a:spcPct val="113999"/>
              </a:lnSpc>
              <a:spcBef>
                <a:spcPts val="0"/>
              </a:spcBef>
              <a:buNone/>
            </a:pPr>
            <a:r>
              <a:rPr lang="en-US" sz="2400" dirty="0">
                <a:solidFill>
                  <a:srgbClr val="141827"/>
                </a:solidFill>
                <a:latin typeface="Open Sans"/>
                <a:ea typeface="Open Sans"/>
                <a:cs typeface="Open Sans"/>
              </a:rPr>
              <a:t>Join via </a:t>
            </a:r>
            <a:r>
              <a:rPr lang="en-US" sz="2400" dirty="0">
                <a:solidFill>
                  <a:srgbClr val="D50032"/>
                </a:solidFill>
                <a:latin typeface="Open Sans"/>
                <a:ea typeface="Open Sans"/>
                <a:cs typeface="Open Sans"/>
                <a:hlinkClick r:id="rId2"/>
              </a:rPr>
              <a:t>https://results.zoom.us/j/95416781155</a:t>
            </a:r>
            <a:r>
              <a:rPr lang="en-US" sz="2400" dirty="0">
                <a:solidFill>
                  <a:srgbClr val="141827"/>
                </a:solidFill>
                <a:latin typeface="Open Sans"/>
                <a:ea typeface="Open Sans"/>
                <a:cs typeface="Open Sans"/>
              </a:rPr>
              <a:t> </a:t>
            </a:r>
            <a:endParaRPr lang="en-US" sz="2400" dirty="0">
              <a:solidFill>
                <a:srgbClr val="000000"/>
              </a:solidFill>
            </a:endParaRPr>
          </a:p>
          <a:p>
            <a:pPr marL="0" indent="0" algn="ctr">
              <a:lnSpc>
                <a:spcPct val="113999"/>
              </a:lnSpc>
              <a:spcBef>
                <a:spcPts val="0"/>
              </a:spcBef>
              <a:buNone/>
            </a:pPr>
            <a:r>
              <a:rPr lang="en-US" sz="2400" dirty="0">
                <a:solidFill>
                  <a:srgbClr val="141827"/>
                </a:solidFill>
                <a:latin typeface="Open Sans"/>
                <a:ea typeface="Open Sans"/>
                <a:cs typeface="Open Sans"/>
              </a:rPr>
              <a:t>or call (312) 626-6799, meeting ID 954 1678 1155).</a:t>
            </a:r>
            <a:endParaRPr lang="en-US" sz="2400" dirty="0"/>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49</a:t>
            </a:fld>
            <a:endParaRPr lang="en-US" dirty="0"/>
          </a:p>
        </p:txBody>
      </p:sp>
    </p:spTree>
    <p:extLst>
      <p:ext uri="{BB962C8B-B14F-4D97-AF65-F5344CB8AC3E}">
        <p14:creationId xmlns:p14="http://schemas.microsoft.com/office/powerpoint/2010/main" val="160999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lstStyle/>
          <a:p>
            <a:r>
              <a:rPr lang="en-US" dirty="0">
                <a:latin typeface="Open Sans"/>
                <a:ea typeface="Open Sans"/>
                <a:cs typeface="Open Sans"/>
              </a:rPr>
              <a:t>Global Poverty Campaigns</a:t>
            </a:r>
            <a:endParaRPr lang="en-US" dirty="0"/>
          </a:p>
        </p:txBody>
      </p:sp>
    </p:spTree>
    <p:extLst>
      <p:ext uri="{BB962C8B-B14F-4D97-AF65-F5344CB8AC3E}">
        <p14:creationId xmlns:p14="http://schemas.microsoft.com/office/powerpoint/2010/main" val="1135436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dirty="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50</a:t>
            </a:fld>
            <a:endParaRPr lang="en-US" dirty="0"/>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4809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dirty="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51</a:t>
            </a:fld>
            <a:endParaRPr lang="en-US" dirty="0"/>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380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46" y="203437"/>
            <a:ext cx="7122695" cy="857250"/>
          </a:xfrm>
        </p:spPr>
        <p:txBody>
          <a:bodyPr>
            <a:noAutofit/>
          </a:bodyPr>
          <a:lstStyle/>
          <a:p>
            <a:pPr>
              <a:lnSpc>
                <a:spcPct val="114000"/>
              </a:lnSpc>
              <a:spcAft>
                <a:spcPts val="600"/>
              </a:spcAft>
            </a:pPr>
            <a:br>
              <a:rPr lang="en-US" sz="2800" dirty="0">
                <a:latin typeface="Open Sans"/>
                <a:ea typeface="Open Sans"/>
                <a:cs typeface="Open Sans"/>
              </a:rPr>
            </a:br>
            <a:r>
              <a:rPr lang="en-US" sz="3200" b="0" dirty="0">
                <a:solidFill>
                  <a:schemeClr val="tx1"/>
                </a:solidFill>
                <a:latin typeface="Open Sans"/>
                <a:ea typeface="Open Sans"/>
                <a:cs typeface="Open Sans"/>
              </a:rPr>
              <a:t>Join us for the</a:t>
            </a:r>
            <a:br>
              <a:rPr lang="en-US" sz="3200" dirty="0">
                <a:latin typeface="Open Sans"/>
                <a:ea typeface="Open Sans"/>
                <a:cs typeface="Open Sans"/>
              </a:rPr>
            </a:br>
            <a:r>
              <a:rPr lang="en-US" sz="3200" dirty="0">
                <a:solidFill>
                  <a:schemeClr val="tx2"/>
                </a:solidFill>
                <a:latin typeface="Open Sans"/>
                <a:ea typeface="Open Sans"/>
                <a:cs typeface="Open Sans"/>
              </a:rPr>
              <a:t>October National Webinar</a:t>
            </a:r>
            <a:br>
              <a:rPr lang="en-US" sz="2800" dirty="0">
                <a:latin typeface="Open Sans"/>
                <a:ea typeface="Open Sans"/>
                <a:cs typeface="Open Sans"/>
              </a:rPr>
            </a:br>
            <a:endParaRPr lang="en-US" sz="2800" b="0" dirty="0">
              <a:solidFill>
                <a:schemeClr val="tx2"/>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52</a:t>
            </a:fld>
            <a:endParaRPr lang="en-US" dirty="0"/>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4571992" y="1649007"/>
            <a:ext cx="3694576"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4000"/>
              </a:lnSpc>
              <a:spcBef>
                <a:spcPts val="0"/>
              </a:spcBef>
              <a:buNone/>
            </a:pPr>
            <a:r>
              <a:rPr lang="en-US" sz="1600" dirty="0">
                <a:latin typeface="Open Sans" panose="020B0606030504020204" pitchFamily="34" charset="0"/>
                <a:ea typeface="Open Sans" panose="020B0606030504020204" pitchFamily="34" charset="0"/>
                <a:cs typeface="Open Sans" panose="020B0606030504020204" pitchFamily="34" charset="0"/>
              </a:rPr>
              <a:t>Guest speaker:</a:t>
            </a:r>
          </a:p>
          <a:p>
            <a:pPr marL="0" indent="0">
              <a:lnSpc>
                <a:spcPct val="114000"/>
              </a:lnSpc>
              <a:spcBef>
                <a:spcPts val="0"/>
              </a:spcBef>
              <a:buNone/>
            </a:pPr>
            <a:r>
              <a:rPr lang="en-US" sz="2400" b="1" dirty="0">
                <a:latin typeface="Open Sans" panose="020B0606030504020204" pitchFamily="34" charset="0"/>
                <a:ea typeface="Open Sans" panose="020B0606030504020204" pitchFamily="34" charset="0"/>
                <a:cs typeface="Open Sans" panose="020B0606030504020204" pitchFamily="34" charset="0"/>
              </a:rPr>
              <a:t>Grecia Lima</a:t>
            </a:r>
          </a:p>
          <a:p>
            <a:pPr marL="0" indent="0">
              <a:lnSpc>
                <a:spcPct val="114000"/>
              </a:lnSpc>
              <a:spcBef>
                <a:spcPts val="0"/>
              </a:spcBef>
              <a:buNone/>
            </a:pPr>
            <a:r>
              <a:rPr lang="en-US" sz="2000" b="0" i="0" dirty="0">
                <a:solidFill>
                  <a:srgbClr val="2A2A2A"/>
                </a:solidFill>
                <a:effectLst/>
                <a:latin typeface="Open Sans" panose="020B0606030504020204" pitchFamily="34" charset="0"/>
                <a:ea typeface="Open Sans" panose="020B0606030504020204" pitchFamily="34" charset="0"/>
                <a:cs typeface="Open Sans" panose="020B0606030504020204" pitchFamily="34" charset="0"/>
              </a:rPr>
              <a:t>National Political Director at Community Change Action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14000"/>
              </a:lnSpc>
              <a:spcBef>
                <a:spcPts val="0"/>
              </a:spcBef>
              <a:buNone/>
            </a:pPr>
            <a:endParaRPr lang="en-US" dirty="0">
              <a:latin typeface="Open Sans"/>
              <a:ea typeface="Open Sans"/>
              <a:cs typeface="Open Sans"/>
            </a:endParaRPr>
          </a:p>
          <a:p>
            <a:pPr marL="0" indent="0" algn="ctr">
              <a:lnSpc>
                <a:spcPct val="114000"/>
              </a:lnSpc>
              <a:spcBef>
                <a:spcPts val="0"/>
              </a:spcBef>
              <a:buNone/>
            </a:pPr>
            <a:endParaRPr lang="en-US" b="1" dirty="0">
              <a:solidFill>
                <a:srgbClr val="D50032"/>
              </a:solidFill>
            </a:endParaRPr>
          </a:p>
        </p:txBody>
      </p:sp>
      <p:sp>
        <p:nvSpPr>
          <p:cNvPr id="5" name="TextBox 4">
            <a:extLst>
              <a:ext uri="{FF2B5EF4-FFF2-40B4-BE49-F238E27FC236}">
                <a16:creationId xmlns:a16="http://schemas.microsoft.com/office/drawing/2014/main" id="{BD7FB0D6-995A-493D-BE56-D6F469B24AE3}"/>
              </a:ext>
            </a:extLst>
          </p:cNvPr>
          <p:cNvSpPr txBox="1"/>
          <p:nvPr/>
        </p:nvSpPr>
        <p:spPr>
          <a:xfrm>
            <a:off x="787834" y="3951827"/>
            <a:ext cx="7568317" cy="908582"/>
          </a:xfrm>
          <a:prstGeom prst="rect">
            <a:avLst/>
          </a:prstGeom>
          <a:noFill/>
        </p:spPr>
        <p:txBody>
          <a:bodyPr wrap="square" lIns="91440" tIns="45720" rIns="91440" bIns="45720" anchor="t">
            <a:spAutoFit/>
          </a:bodyPr>
          <a:lstStyle/>
          <a:p>
            <a:pPr algn="ctr">
              <a:lnSpc>
                <a:spcPct val="114000"/>
              </a:lnSpc>
            </a:pPr>
            <a:r>
              <a:rPr lang="en-US" sz="2400" b="1" dirty="0">
                <a:latin typeface="Open Sans"/>
                <a:ea typeface="Open Sans"/>
                <a:cs typeface="Open Sans"/>
              </a:rPr>
              <a:t>October 5 at 1:00 p.m. ET </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2400" b="0" dirty="0">
                <a:latin typeface="Open Sans"/>
                <a:ea typeface="Open Sans"/>
                <a:cs typeface="Open Sans"/>
              </a:rPr>
              <a:t>Register at: </a:t>
            </a:r>
            <a:r>
              <a:rPr lang="en-US" sz="2400" b="0" dirty="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tinyurl.com/RESULTS2024</a:t>
            </a:r>
            <a:r>
              <a:rPr lang="en-US" sz="2400" b="0" dirty="0">
                <a:solidFill>
                  <a:schemeClr val="tx2"/>
                </a:solidFill>
                <a:latin typeface="Open Sans"/>
                <a:ea typeface="Open Sans"/>
                <a:cs typeface="Open Sans"/>
              </a:rPr>
              <a:t> </a:t>
            </a:r>
            <a:endParaRPr lang="en-US" sz="2400" dirty="0">
              <a:solidFill>
                <a:schemeClr val="tx2"/>
              </a:solidFill>
              <a:latin typeface="Open Sans"/>
              <a:ea typeface="Open Sans"/>
              <a:cs typeface="Open Sans"/>
            </a:endParaRPr>
          </a:p>
        </p:txBody>
      </p:sp>
      <p:pic>
        <p:nvPicPr>
          <p:cNvPr id="6" name="Picture 5">
            <a:extLst>
              <a:ext uri="{FF2B5EF4-FFF2-40B4-BE49-F238E27FC236}">
                <a16:creationId xmlns:a16="http://schemas.microsoft.com/office/drawing/2014/main" id="{B608D49D-142D-0B48-4CF5-7BFEB4B822F6}"/>
              </a:ext>
            </a:extLst>
          </p:cNvPr>
          <p:cNvPicPr>
            <a:picLocks noChangeAspect="1"/>
          </p:cNvPicPr>
          <p:nvPr/>
        </p:nvPicPr>
        <p:blipFill>
          <a:blip r:embed="rId4"/>
          <a:stretch>
            <a:fillRect/>
          </a:stretch>
        </p:blipFill>
        <p:spPr>
          <a:xfrm>
            <a:off x="1936799" y="1330683"/>
            <a:ext cx="2439825" cy="2482134"/>
          </a:xfrm>
          <a:prstGeom prst="rect">
            <a:avLst/>
          </a:prstGeom>
        </p:spPr>
      </p:pic>
    </p:spTree>
    <p:extLst>
      <p:ext uri="{BB962C8B-B14F-4D97-AF65-F5344CB8AC3E}">
        <p14:creationId xmlns:p14="http://schemas.microsoft.com/office/powerpoint/2010/main" val="3854483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dirty="0"/>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718854" y="164216"/>
            <a:ext cx="7401491" cy="857250"/>
          </a:xfrm>
        </p:spPr>
        <p:txBody>
          <a:bodyPr/>
          <a:lstStyle/>
          <a:p>
            <a:r>
              <a:rPr lang="en-US" dirty="0">
                <a:solidFill>
                  <a:srgbClr val="D50032"/>
                </a:solidFill>
              </a:rPr>
              <a:t>U.S. Poverty Campaigns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6</a:t>
            </a:fld>
            <a:endParaRPr lang="en-US" dirty="0"/>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344665" y="2430572"/>
            <a:ext cx="32976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570" algn="l">
              <a:lnSpc>
                <a:spcPct val="114000"/>
              </a:lnSpc>
            </a:pPr>
            <a:br>
              <a:rPr lang="en-US" sz="1600" dirty="0">
                <a:latin typeface="Open Sans"/>
              </a:rPr>
            </a:br>
            <a:r>
              <a:rPr lang="en-US" sz="2000" b="1" dirty="0">
                <a:latin typeface="Open Sans"/>
                <a:ea typeface="Open Sans"/>
                <a:cs typeface="Open Sans"/>
              </a:rPr>
              <a:t>Colin Smith</a:t>
            </a:r>
            <a:br>
              <a:rPr lang="en-US" sz="2000" b="1" dirty="0">
                <a:latin typeface="Open Sans"/>
              </a:rPr>
            </a:br>
            <a:r>
              <a:rPr lang="en-US" sz="2000" dirty="0">
                <a:latin typeface="Open Sans"/>
                <a:ea typeface="Open Sans"/>
                <a:cs typeface="Open Sans"/>
              </a:rPr>
              <a:t>Director of Global Policy</a:t>
            </a:r>
            <a:br>
              <a:rPr lang="en-US" sz="2000" dirty="0">
                <a:latin typeface="Open Sans"/>
              </a:rPr>
            </a:br>
            <a:r>
              <a:rPr lang="en-US" sz="2000" dirty="0">
                <a:latin typeface="Open Sans"/>
                <a:ea typeface="Open Sans"/>
                <a:cs typeface="Open Sans"/>
                <a:hlinkClick r:id="rId3"/>
              </a:rPr>
              <a:t>csmith@results.org</a:t>
            </a:r>
            <a:r>
              <a:rPr lang="en-US" sz="2000" dirty="0">
                <a:latin typeface="Open Sans"/>
                <a:ea typeface="Open Sans"/>
                <a:cs typeface="Open Sans"/>
              </a:rPr>
              <a:t> </a:t>
            </a:r>
            <a:endParaRPr lang="en-US" dirty="0"/>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2" name="Picture 11">
            <a:extLst>
              <a:ext uri="{FF2B5EF4-FFF2-40B4-BE49-F238E27FC236}">
                <a16:creationId xmlns:a16="http://schemas.microsoft.com/office/drawing/2014/main" id="{2525B03E-2B47-677E-A8F1-A884D9575674}"/>
              </a:ext>
            </a:extLst>
          </p:cNvPr>
          <p:cNvPicPr>
            <a:picLocks noChangeAspect="1"/>
          </p:cNvPicPr>
          <p:nvPr/>
        </p:nvPicPr>
        <p:blipFill>
          <a:blip r:embed="rId4"/>
          <a:stretch>
            <a:fillRect/>
          </a:stretch>
        </p:blipFill>
        <p:spPr>
          <a:xfrm>
            <a:off x="1953890" y="1285425"/>
            <a:ext cx="2390775" cy="2457450"/>
          </a:xfrm>
          <a:prstGeom prst="rect">
            <a:avLst/>
          </a:prstGeom>
        </p:spPr>
      </p:pic>
    </p:spTree>
    <p:extLst>
      <p:ext uri="{BB962C8B-B14F-4D97-AF65-F5344CB8AC3E}">
        <p14:creationId xmlns:p14="http://schemas.microsoft.com/office/powerpoint/2010/main" val="338202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087910-41D2-BF6E-61FD-609FD769B29E}"/>
              </a:ext>
            </a:extLst>
          </p:cNvPr>
          <p:cNvSpPr>
            <a:spLocks noGrp="1"/>
          </p:cNvSpPr>
          <p:nvPr>
            <p:ph type="title"/>
          </p:nvPr>
        </p:nvSpPr>
        <p:spPr>
          <a:xfrm>
            <a:off x="871255" y="2143125"/>
            <a:ext cx="7401491" cy="857250"/>
          </a:xfrm>
        </p:spPr>
        <p:txBody>
          <a:bodyPr>
            <a:noAutofit/>
          </a:bodyPr>
          <a:lstStyle/>
          <a:p>
            <a:r>
              <a:rPr lang="en-US" dirty="0"/>
              <a:t>In a world of intractable problems, malnutrition is one </a:t>
            </a:r>
            <a:r>
              <a:rPr lang="en-US" b="1" i="1" dirty="0"/>
              <a:t>we already know how to end</a:t>
            </a:r>
            <a:r>
              <a:rPr lang="en-US" dirty="0"/>
              <a:t>.</a:t>
            </a:r>
          </a:p>
        </p:txBody>
      </p:sp>
      <p:sp>
        <p:nvSpPr>
          <p:cNvPr id="2" name="Slide Number Placeholder 8">
            <a:extLst>
              <a:ext uri="{FF2B5EF4-FFF2-40B4-BE49-F238E27FC236}">
                <a16:creationId xmlns:a16="http://schemas.microsoft.com/office/drawing/2014/main" id="{B8E1D635-C0A0-25F3-65DD-A4919DD6C003}"/>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z="1100" smtClean="0">
                <a:solidFill>
                  <a:schemeClr val="tx1"/>
                </a:solidFill>
              </a:rPr>
              <a:pPr>
                <a:spcAft>
                  <a:spcPts val="600"/>
                </a:spcAft>
              </a:pPr>
              <a:t>7</a:t>
            </a:fld>
            <a:endParaRPr lang="en-US" sz="1100" dirty="0">
              <a:solidFill>
                <a:schemeClr val="tx1"/>
              </a:solidFill>
            </a:endParaRPr>
          </a:p>
        </p:txBody>
      </p:sp>
    </p:spTree>
    <p:extLst>
      <p:ext uri="{BB962C8B-B14F-4D97-AF65-F5344CB8AC3E}">
        <p14:creationId xmlns:p14="http://schemas.microsoft.com/office/powerpoint/2010/main" val="257752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339E-A798-BC32-532B-CFF51969AD28}"/>
              </a:ext>
            </a:extLst>
          </p:cNvPr>
          <p:cNvSpPr>
            <a:spLocks noGrp="1"/>
          </p:cNvSpPr>
          <p:nvPr>
            <p:ph type="title"/>
          </p:nvPr>
        </p:nvSpPr>
        <p:spPr/>
        <p:txBody>
          <a:bodyPr/>
          <a:lstStyle/>
          <a:p>
            <a:r>
              <a:rPr lang="en-US" b="1" dirty="0"/>
              <a:t>Nutrition for Growth</a:t>
            </a:r>
          </a:p>
        </p:txBody>
      </p:sp>
      <p:sp>
        <p:nvSpPr>
          <p:cNvPr id="4" name="Content Placeholder 3">
            <a:extLst>
              <a:ext uri="{FF2B5EF4-FFF2-40B4-BE49-F238E27FC236}">
                <a16:creationId xmlns:a16="http://schemas.microsoft.com/office/drawing/2014/main" id="{EA0D4849-1862-F37B-315E-4EA57332FCF0}"/>
              </a:ext>
            </a:extLst>
          </p:cNvPr>
          <p:cNvSpPr>
            <a:spLocks noGrp="1"/>
          </p:cNvSpPr>
          <p:nvPr>
            <p:ph idx="1"/>
          </p:nvPr>
        </p:nvSpPr>
        <p:spPr>
          <a:xfrm>
            <a:off x="457199" y="1269049"/>
            <a:ext cx="8229600" cy="1397231"/>
          </a:xfrm>
        </p:spPr>
        <p:txBody>
          <a:bodyPr>
            <a:normAutofit/>
          </a:bodyPr>
          <a:lstStyle/>
          <a:p>
            <a:pPr marL="0" indent="0" algn="ctr">
              <a:buNone/>
            </a:pPr>
            <a:r>
              <a:rPr lang="en-US" sz="2250" dirty="0"/>
              <a:t>A</a:t>
            </a:r>
            <a:r>
              <a:rPr lang="en-US" sz="2250" b="1" dirty="0"/>
              <a:t> global pledging moment </a:t>
            </a:r>
            <a:r>
              <a:rPr lang="en-US" sz="2250" dirty="0"/>
              <a:t>to tackle malnutrition and ensure everyone, everywhere can reach their full potential. Every four years alongside the Olympics.</a:t>
            </a:r>
          </a:p>
        </p:txBody>
      </p:sp>
      <p:graphicFrame>
        <p:nvGraphicFramePr>
          <p:cNvPr id="3" name="Diagram 2">
            <a:extLst>
              <a:ext uri="{FF2B5EF4-FFF2-40B4-BE49-F238E27FC236}">
                <a16:creationId xmlns:a16="http://schemas.microsoft.com/office/drawing/2014/main" id="{C6191D8E-0121-D758-3DA6-CEF649A0D02D}"/>
              </a:ext>
            </a:extLst>
          </p:cNvPr>
          <p:cNvGraphicFramePr/>
          <p:nvPr/>
        </p:nvGraphicFramePr>
        <p:xfrm>
          <a:off x="345384" y="2494848"/>
          <a:ext cx="8453231" cy="1819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8">
            <a:extLst>
              <a:ext uri="{FF2B5EF4-FFF2-40B4-BE49-F238E27FC236}">
                <a16:creationId xmlns:a16="http://schemas.microsoft.com/office/drawing/2014/main" id="{026F8714-A7F1-F491-32AB-2EB36E7CFADF}"/>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z="1100" smtClean="0">
                <a:solidFill>
                  <a:schemeClr val="tx1"/>
                </a:solidFill>
              </a:rPr>
              <a:pPr>
                <a:spcAft>
                  <a:spcPts val="600"/>
                </a:spcAft>
              </a:pPr>
              <a:t>8</a:t>
            </a:fld>
            <a:endParaRPr lang="en-US" sz="1100" dirty="0">
              <a:solidFill>
                <a:schemeClr val="tx1"/>
              </a:solidFill>
            </a:endParaRPr>
          </a:p>
        </p:txBody>
      </p:sp>
    </p:spTree>
    <p:extLst>
      <p:ext uri="{BB962C8B-B14F-4D97-AF65-F5344CB8AC3E}">
        <p14:creationId xmlns:p14="http://schemas.microsoft.com/office/powerpoint/2010/main" val="279663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8E53-6C40-5350-EAF2-560305F2FB77}"/>
              </a:ext>
            </a:extLst>
          </p:cNvPr>
          <p:cNvSpPr>
            <a:spLocks noGrp="1"/>
          </p:cNvSpPr>
          <p:nvPr>
            <p:ph type="title"/>
          </p:nvPr>
        </p:nvSpPr>
        <p:spPr/>
        <p:txBody>
          <a:bodyPr>
            <a:normAutofit fontScale="90000"/>
          </a:bodyPr>
          <a:lstStyle/>
          <a:p>
            <a:r>
              <a:rPr lang="en-US" sz="3400" dirty="0"/>
              <a:t>What can the U.S. government do?</a:t>
            </a:r>
          </a:p>
        </p:txBody>
      </p:sp>
      <p:sp>
        <p:nvSpPr>
          <p:cNvPr id="3" name="Content Placeholder 2">
            <a:extLst>
              <a:ext uri="{FF2B5EF4-FFF2-40B4-BE49-F238E27FC236}">
                <a16:creationId xmlns:a16="http://schemas.microsoft.com/office/drawing/2014/main" id="{54B6465C-1CDE-4C3A-F4CA-400ADB0DF9F3}"/>
              </a:ext>
            </a:extLst>
          </p:cNvPr>
          <p:cNvSpPr>
            <a:spLocks noGrp="1"/>
          </p:cNvSpPr>
          <p:nvPr>
            <p:ph idx="1"/>
          </p:nvPr>
        </p:nvSpPr>
        <p:spPr/>
        <p:txBody>
          <a:bodyPr/>
          <a:lstStyle/>
          <a:p>
            <a:r>
              <a:rPr lang="en-US" dirty="0"/>
              <a:t>Make a specific, bold, new financial pledge</a:t>
            </a:r>
          </a:p>
          <a:p>
            <a:r>
              <a:rPr lang="en-US" dirty="0"/>
              <a:t>Send a powerful public signal to the world, encouraging others to be bold</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BC77B1F-8257-8799-817C-69396D46F635}"/>
              </a:ext>
            </a:extLst>
          </p:cNvPr>
          <p:cNvSpPr>
            <a:spLocks noGrp="1"/>
          </p:cNvSpPr>
          <p:nvPr>
            <p:ph type="sldNum" sz="quarter" idx="12"/>
          </p:nvPr>
        </p:nvSpPr>
        <p:spPr/>
        <p:txBody>
          <a:bodyPr/>
          <a:lstStyle/>
          <a:p>
            <a:fld id="{307E6868-079E-1649-B8D1-459B42CE4DE3}" type="slidenum">
              <a:rPr lang="en-US" smtClean="0"/>
              <a:pPr/>
              <a:t>9</a:t>
            </a:fld>
            <a:endParaRPr lang="en-US" dirty="0"/>
          </a:p>
        </p:txBody>
      </p:sp>
      <p:sp>
        <p:nvSpPr>
          <p:cNvPr id="5" name="Rectangle: Rounded Corners 4">
            <a:extLst>
              <a:ext uri="{FF2B5EF4-FFF2-40B4-BE49-F238E27FC236}">
                <a16:creationId xmlns:a16="http://schemas.microsoft.com/office/drawing/2014/main" id="{42B1ACB3-3C72-6557-0E10-2AE8CECDBB13}"/>
              </a:ext>
            </a:extLst>
          </p:cNvPr>
          <p:cNvSpPr/>
          <p:nvPr/>
        </p:nvSpPr>
        <p:spPr>
          <a:xfrm>
            <a:off x="457200" y="3284220"/>
            <a:ext cx="8229600" cy="112776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Members of Congress are writing to President Biden!</a:t>
            </a:r>
            <a:endPar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Ask your representative to join the list</a:t>
            </a:r>
          </a:p>
        </p:txBody>
      </p:sp>
    </p:spTree>
    <p:extLst>
      <p:ext uri="{BB962C8B-B14F-4D97-AF65-F5344CB8AC3E}">
        <p14:creationId xmlns:p14="http://schemas.microsoft.com/office/powerpoint/2010/main" val="3451178796"/>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8" ma:contentTypeDescription="Create a new document." ma:contentTypeScope="" ma:versionID="4e3a095056cbc647488b2aae7bec3b94">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79a49d860809050e24982209b37b4086"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D3BFE3-120A-4D0C-8A41-240C296CE04B}">
  <ds:schemaRefs>
    <ds:schemaRef ds:uri="http://schemas.microsoft.com/sharepoint/v3/contenttype/forms"/>
  </ds:schemaRefs>
</ds:datastoreItem>
</file>

<file path=customXml/itemProps2.xml><?xml version="1.0" encoding="utf-8"?>
<ds:datastoreItem xmlns:ds="http://schemas.openxmlformats.org/officeDocument/2006/customXml" ds:itemID="{2C1E52F1-4951-4DD9-BF95-3E463086C528}">
  <ds:schemaRefs>
    <ds:schemaRef ds:uri="http://purl.org/dc/elements/1.1/"/>
    <ds:schemaRef ds:uri="http://www.w3.org/XML/1998/namespace"/>
    <ds:schemaRef ds:uri="http://purl.org/dc/terms/"/>
    <ds:schemaRef ds:uri="http://schemas.microsoft.com/office/2006/metadata/properties"/>
    <ds:schemaRef ds:uri="e1541ae8-567d-462c-9e78-c3b0dfdaed9d"/>
    <ds:schemaRef ds:uri="http://schemas.microsoft.com/office/2006/documentManagement/types"/>
    <ds:schemaRef ds:uri="http://schemas.openxmlformats.org/package/2006/metadata/core-properties"/>
    <ds:schemaRef ds:uri="http://schemas.microsoft.com/office/infopath/2007/PartnerControls"/>
    <ds:schemaRef ds:uri="ef035fee-706e-4acb-9a43-6ee1a9ecef89"/>
    <ds:schemaRef ds:uri="http://purl.org/dc/dcmitype/"/>
  </ds:schemaRefs>
</ds:datastoreItem>
</file>

<file path=customXml/itemProps3.xml><?xml version="1.0" encoding="utf-8"?>
<ds:datastoreItem xmlns:ds="http://schemas.openxmlformats.org/officeDocument/2006/customXml" ds:itemID="{6EBA9405-82FB-4F62-A882-ED357F744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035fee-706e-4acb-9a43-6ee1a9ecef89"/>
    <ds:schemaRef ds:uri="e1541ae8-567d-462c-9e78-c3b0dfdaed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2768</TotalTime>
  <Words>2373</Words>
  <Application>Microsoft Office PowerPoint</Application>
  <PresentationFormat>On-screen Show (16:9)</PresentationFormat>
  <Paragraphs>318</Paragraphs>
  <Slides>53</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53</vt:i4>
      </vt:variant>
    </vt:vector>
  </HeadingPairs>
  <TitlesOfParts>
    <vt:vector size="63" baseType="lpstr">
      <vt:lpstr>Arial</vt:lpstr>
      <vt:lpstr>Arial,Sans-Serif</vt:lpstr>
      <vt:lpstr>Calibri</vt:lpstr>
      <vt:lpstr>Courier New</vt:lpstr>
      <vt:lpstr>Open Sans</vt:lpstr>
      <vt:lpstr>Segoe UI</vt:lpstr>
      <vt:lpstr>Wingdings</vt:lpstr>
      <vt:lpstr>Custom Design</vt:lpstr>
      <vt:lpstr>Office Theme</vt:lpstr>
      <vt:lpstr>1_Office Theme</vt:lpstr>
      <vt:lpstr>RESULTS National Webinar September 7, 2024 Welcome!</vt:lpstr>
      <vt:lpstr>Our Values</vt:lpstr>
      <vt:lpstr>Welcome!</vt:lpstr>
      <vt:lpstr>Guest Speaker</vt:lpstr>
      <vt:lpstr>Global Poverty Campaigns</vt:lpstr>
      <vt:lpstr>U.S. Poverty Campaigns</vt:lpstr>
      <vt:lpstr>In a world of intractable problems, malnutrition is one we already know how to end.</vt:lpstr>
      <vt:lpstr>Nutrition for Growth</vt:lpstr>
      <vt:lpstr>What can the U.S. government do?</vt:lpstr>
      <vt:lpstr>Get Congress  on the record</vt:lpstr>
      <vt:lpstr>PowerPoint Presentation</vt:lpstr>
      <vt:lpstr>U.S. Poverty Campaigns</vt:lpstr>
      <vt:lpstr>U.S. Poverty Campaigns</vt:lpstr>
      <vt:lpstr>U.S. Poverty Campaigns Update</vt:lpstr>
      <vt:lpstr>U.S. Poverty Campaigns Update</vt:lpstr>
      <vt:lpstr>U.S. Poverty Campaigns Update</vt:lpstr>
      <vt:lpstr>PowerPoint Presentation</vt:lpstr>
      <vt:lpstr>Supporting RESULTS  through Planned Giving</vt:lpstr>
      <vt:lpstr>Planned Giving: A Legacy of RESULTS</vt:lpstr>
      <vt:lpstr>PowerPoint Presentation</vt:lpstr>
      <vt:lpstr>PowerPoint Presentation</vt:lpstr>
      <vt:lpstr>Grassroots Café</vt:lpstr>
      <vt:lpstr>Election Engagement Media</vt:lpstr>
      <vt:lpstr>Election Engagement Campaign</vt:lpstr>
      <vt:lpstr>Your media matters!</vt:lpstr>
      <vt:lpstr>Join the Double 50 campaign!</vt:lpstr>
      <vt:lpstr>Join the Double 50 campaign!</vt:lpstr>
      <vt:lpstr>Join the Double 50 campaign!</vt:lpstr>
      <vt:lpstr>We need you…</vt:lpstr>
      <vt:lpstr>Welcome!</vt:lpstr>
      <vt:lpstr>Lived Experience Op-ed Project</vt:lpstr>
      <vt:lpstr>Benefits/Impact</vt:lpstr>
      <vt:lpstr>Find more information &amp; apply</vt:lpstr>
      <vt:lpstr> Centering Lived Poverty Experience in the Media</vt:lpstr>
      <vt:lpstr>Questions?  Contact me!</vt:lpstr>
      <vt:lpstr>Announcements</vt:lpstr>
      <vt:lpstr>Thank you for joining us!</vt:lpstr>
      <vt:lpstr> Motivational Interviewing  series begins!</vt:lpstr>
      <vt:lpstr>Election Support Office Hours</vt:lpstr>
      <vt:lpstr> Building Resilience as Advocates from a Trauma Informed Care Approach</vt:lpstr>
      <vt:lpstr>September U.S. Poverty Policy Forum “The United States of Hunger”</vt:lpstr>
      <vt:lpstr>RESULTS Fellowship</vt:lpstr>
      <vt:lpstr>Let us know the amazing things you are doing?</vt:lpstr>
      <vt:lpstr> Centering Lived Poverty Experience in the Media</vt:lpstr>
      <vt:lpstr> Office Hours</vt:lpstr>
      <vt:lpstr>Partnership Calls</vt:lpstr>
      <vt:lpstr>Free Agents</vt:lpstr>
      <vt:lpstr>New Advocate Orientations</vt:lpstr>
      <vt:lpstr>  Action Network Manager Calls </vt:lpstr>
      <vt:lpstr>Find today’s slides</vt:lpstr>
      <vt:lpstr>Find events</vt:lpstr>
      <vt:lpstr> Join us for the October National Webinar </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13</cp:revision>
  <dcterms:created xsi:type="dcterms:W3CDTF">2023-10-06T16:24:49Z</dcterms:created>
  <dcterms:modified xsi:type="dcterms:W3CDTF">2024-09-06T16:36:46Z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724105</vt:lpwstr>
  </property>
  <property fmtid="{D5CDD505-2E9C-101B-9397-08002B2CF9AE}" pid="5" name="NXPowerLiteSettings">
    <vt:lpwstr>F7000400038000</vt:lpwstr>
  </property>
  <property fmtid="{D5CDD505-2E9C-101B-9397-08002B2CF9AE}" pid="6" name="NXPowerLiteVersion">
    <vt:lpwstr>S10.2.0</vt:lpwstr>
  </property>
</Properties>
</file>