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48" r:id="rId5"/>
  </p:sldMasterIdLst>
  <p:notesMasterIdLst>
    <p:notesMasterId r:id="rId57"/>
  </p:notesMasterIdLst>
  <p:handoutMasterIdLst>
    <p:handoutMasterId r:id="rId58"/>
  </p:handoutMasterIdLst>
  <p:sldIdLst>
    <p:sldId id="347" r:id="rId6"/>
    <p:sldId id="262" r:id="rId7"/>
    <p:sldId id="273" r:id="rId8"/>
    <p:sldId id="1893" r:id="rId9"/>
    <p:sldId id="282" r:id="rId10"/>
    <p:sldId id="1895" r:id="rId11"/>
    <p:sldId id="1926" r:id="rId12"/>
    <p:sldId id="1927" r:id="rId13"/>
    <p:sldId id="1928" r:id="rId14"/>
    <p:sldId id="1932" r:id="rId15"/>
    <p:sldId id="1933" r:id="rId16"/>
    <p:sldId id="1931" r:id="rId17"/>
    <p:sldId id="1934" r:id="rId18"/>
    <p:sldId id="1913" r:id="rId19"/>
    <p:sldId id="330" r:id="rId20"/>
    <p:sldId id="1916" r:id="rId21"/>
    <p:sldId id="1937" r:id="rId22"/>
    <p:sldId id="359" r:id="rId23"/>
    <p:sldId id="1935" r:id="rId24"/>
    <p:sldId id="1810" r:id="rId25"/>
    <p:sldId id="283" r:id="rId26"/>
    <p:sldId id="1917" r:id="rId27"/>
    <p:sldId id="1898" r:id="rId28"/>
    <p:sldId id="1921" r:id="rId29"/>
    <p:sldId id="1919" r:id="rId30"/>
    <p:sldId id="1920" r:id="rId31"/>
    <p:sldId id="1922" r:id="rId32"/>
    <p:sldId id="1923" r:id="rId33"/>
    <p:sldId id="1936" r:id="rId34"/>
    <p:sldId id="1918" r:id="rId35"/>
    <p:sldId id="1899" r:id="rId36"/>
    <p:sldId id="1901" r:id="rId37"/>
    <p:sldId id="1904" r:id="rId38"/>
    <p:sldId id="1903" r:id="rId39"/>
    <p:sldId id="1908" r:id="rId40"/>
    <p:sldId id="1924" r:id="rId41"/>
    <p:sldId id="1925" r:id="rId42"/>
    <p:sldId id="306" r:id="rId43"/>
    <p:sldId id="268" r:id="rId44"/>
    <p:sldId id="320" r:id="rId45"/>
    <p:sldId id="1815" r:id="rId46"/>
    <p:sldId id="1914" r:id="rId47"/>
    <p:sldId id="1912" r:id="rId48"/>
    <p:sldId id="1910" r:id="rId49"/>
    <p:sldId id="1915" r:id="rId50"/>
    <p:sldId id="272" r:id="rId51"/>
    <p:sldId id="325" r:id="rId52"/>
    <p:sldId id="326" r:id="rId53"/>
    <p:sldId id="327" r:id="rId54"/>
    <p:sldId id="333" r:id="rId55"/>
    <p:sldId id="271" r:id="rId5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C4758F-EC62-598E-693E-9F70A1D81F4E}" v="136" dt="2024-08-03T14:54:53.090"/>
    <p1510:client id="{0CE3AE8A-5F26-4ADA-AC76-7B53DD34DB99}" v="1425" dt="2024-08-02T17:41:46.012"/>
    <p1510:client id="{236C3343-0546-EA39-CBB3-AE3F345CDB3D}" v="2" dt="2024-08-03T17:07:53.337"/>
    <p1510:client id="{46A62E6C-5905-4BA5-B390-5B900A5A402E}" v="142" dt="2024-08-03T18:20:49.001"/>
    <p1510:client id="{704E799A-30CA-ABD0-BD8F-349CD6C472EC}" v="1" dt="2024-08-02T17:36:18.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3" d="100"/>
          <a:sy n="133" d="100"/>
        </p:scale>
        <p:origin x="906" y="126"/>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A50121-29DC-428F-A14B-261E78D7FD44}" type="doc">
      <dgm:prSet loTypeId="urn:microsoft.com/office/officeart/2005/8/layout/hProcess9" loCatId="process" qsTypeId="urn:microsoft.com/office/officeart/2005/8/quickstyle/simple1" qsCatId="simple" csTypeId="urn:microsoft.com/office/officeart/2005/8/colors/accent0_2" csCatId="mainScheme" phldr="1"/>
      <dgm:spPr/>
    </dgm:pt>
    <dgm:pt modelId="{916F6DD6-9E72-48E7-8DD2-B3A4B23D1BBC}">
      <dgm:prSet phldrT="[Text]" custT="1"/>
      <dgm:spPr/>
      <dgm:t>
        <a:bodyPr/>
        <a:lstStyle/>
        <a:p>
          <a:pPr rtl="0"/>
          <a:r>
            <a:rPr lang="en-US" sz="1800" b="1">
              <a:latin typeface="Open Sans" panose="020B0606030504020204" pitchFamily="34" charset="0"/>
              <a:ea typeface="Open Sans" panose="020B0606030504020204" pitchFamily="34" charset="0"/>
              <a:cs typeface="Open Sans" panose="020B0606030504020204" pitchFamily="34" charset="0"/>
            </a:rPr>
            <a:t>August</a:t>
          </a:r>
          <a:br>
            <a:rPr lang="en-US" sz="1600" i="1">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0" i="0">
              <a:solidFill>
                <a:schemeClr val="tx1"/>
              </a:solidFill>
              <a:latin typeface="Open Sans" panose="020B0606030504020204" pitchFamily="34" charset="0"/>
              <a:ea typeface="Open Sans" panose="020B0606030504020204" pitchFamily="34" charset="0"/>
              <a:cs typeface="Open Sans" panose="020B0606030504020204" pitchFamily="34" charset="0"/>
            </a:rPr>
            <a:t>Perspectives on Democracy &amp; In-District Meetings </a:t>
          </a:r>
          <a:endParaRPr lang="en-US" sz="1600" b="0">
            <a:solidFill>
              <a:schemeClr val="tx1"/>
            </a:solidFill>
            <a:latin typeface="Open Sans" panose="020B0606030504020204" pitchFamily="34" charset="0"/>
            <a:ea typeface="Open Sans" panose="020B0606030504020204" pitchFamily="34" charset="0"/>
            <a:cs typeface="Open Sans" panose="020B0606030504020204" pitchFamily="34" charset="0"/>
          </a:endParaRPr>
        </a:p>
      </dgm:t>
    </dgm:pt>
    <dgm:pt modelId="{ACCF37CA-F6F6-46E4-8052-E1AD8A45235C}" type="parTrans" cxnId="{05A39274-ABFE-4D8F-BE53-A62CE06FBE84}">
      <dgm:prSet/>
      <dgm:spPr/>
      <dgm:t>
        <a:bodyPr/>
        <a:lstStyle/>
        <a:p>
          <a:endParaRPr lang="en-US"/>
        </a:p>
      </dgm:t>
    </dgm:pt>
    <dgm:pt modelId="{05C7B2D2-BDF1-4CE8-AD7D-D4FC6BCC8F68}" type="sibTrans" cxnId="{05A39274-ABFE-4D8F-BE53-A62CE06FBE84}">
      <dgm:prSet/>
      <dgm:spPr/>
      <dgm:t>
        <a:bodyPr/>
        <a:lstStyle/>
        <a:p>
          <a:endParaRPr lang="en-US"/>
        </a:p>
      </dgm:t>
    </dgm:pt>
    <dgm:pt modelId="{8460F1B8-CF4C-4C27-8188-0F9C47882323}">
      <dgm:prSet phldrT="[Text]" custT="1"/>
      <dgm:spPr/>
      <dgm:t>
        <a:bodyPr/>
        <a:lstStyle/>
        <a:p>
          <a:r>
            <a:rPr lang="en-US" sz="1800" b="1">
              <a:latin typeface="Open Sans" panose="020B0606030504020204" pitchFamily="34" charset="0"/>
              <a:ea typeface="Open Sans" panose="020B0606030504020204" pitchFamily="34" charset="0"/>
              <a:cs typeface="Open Sans" panose="020B0606030504020204" pitchFamily="34" charset="0"/>
            </a:rPr>
            <a:t>September</a:t>
          </a:r>
          <a:br>
            <a:rPr lang="en-US" sz="1600" b="1" i="1">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1" i="0">
              <a:solidFill>
                <a:schemeClr val="tx1"/>
              </a:solidFill>
              <a:latin typeface="Open Sans" panose="020B0606030504020204" pitchFamily="34" charset="0"/>
              <a:ea typeface="Open Sans" panose="020B0606030504020204" pitchFamily="34" charset="0"/>
              <a:cs typeface="Open Sans" panose="020B0606030504020204" pitchFamily="34" charset="0"/>
            </a:rPr>
            <a:t>Importance of Candidate Engagement &amp; Media Training</a:t>
          </a:r>
          <a:endParaRPr lang="en-US" sz="1600" b="1">
            <a:latin typeface="Open Sans" panose="020B0606030504020204" pitchFamily="34" charset="0"/>
            <a:ea typeface="Open Sans" panose="020B0606030504020204" pitchFamily="34" charset="0"/>
            <a:cs typeface="Open Sans" panose="020B0606030504020204" pitchFamily="34" charset="0"/>
          </a:endParaRPr>
        </a:p>
      </dgm:t>
    </dgm:pt>
    <dgm:pt modelId="{AF6446B9-37AD-424C-8055-0B0192982917}" type="parTrans" cxnId="{4E469FC9-9F7D-49B9-AB58-14CEB94AA941}">
      <dgm:prSet/>
      <dgm:spPr/>
      <dgm:t>
        <a:bodyPr/>
        <a:lstStyle/>
        <a:p>
          <a:endParaRPr lang="en-US"/>
        </a:p>
      </dgm:t>
    </dgm:pt>
    <dgm:pt modelId="{F01D2596-1BB6-4513-8B87-614A9C4FCB90}" type="sibTrans" cxnId="{4E469FC9-9F7D-49B9-AB58-14CEB94AA941}">
      <dgm:prSet/>
      <dgm:spPr/>
      <dgm:t>
        <a:bodyPr/>
        <a:lstStyle/>
        <a:p>
          <a:endParaRPr lang="en-US"/>
        </a:p>
      </dgm:t>
    </dgm:pt>
    <dgm:pt modelId="{95C032A4-B0CB-42E3-BB26-6014C72B9EDD}">
      <dgm:prSet phldrT="[Text]" custT="1"/>
      <dgm:spPr/>
      <dgm:t>
        <a:bodyPr/>
        <a:lstStyle/>
        <a:p>
          <a:r>
            <a:rPr lang="en-US" sz="1800" b="1" kern="1200">
              <a:latin typeface="Open Sans" panose="020B0606030504020204" pitchFamily="34" charset="0"/>
              <a:ea typeface="Open Sans" panose="020B0606030504020204" pitchFamily="34" charset="0"/>
              <a:cs typeface="Open Sans" panose="020B0606030504020204" pitchFamily="34" charset="0"/>
            </a:rPr>
            <a:t>October</a:t>
          </a:r>
          <a:br>
            <a:rPr lang="en-US" sz="1200" kern="1200">
              <a:latin typeface="Open Sans" panose="020B0606030504020204" pitchFamily="34" charset="0"/>
              <a:ea typeface="Open Sans" panose="020B0606030504020204" pitchFamily="34" charset="0"/>
              <a:cs typeface="Open Sans" panose="020B0606030504020204" pitchFamily="34" charset="0"/>
            </a:rPr>
          </a:br>
          <a:r>
            <a:rPr lang="en-US" sz="1600" i="0" kern="1200">
              <a:solidFill>
                <a:prstClr val="black"/>
              </a:solidFill>
              <a:latin typeface="Open Sans" panose="020B0606030504020204" pitchFamily="34" charset="0"/>
              <a:ea typeface="Open Sans" panose="020B0606030504020204" pitchFamily="34" charset="0"/>
              <a:cs typeface="Open Sans" panose="020B0606030504020204" pitchFamily="34" charset="0"/>
            </a:rPr>
            <a:t>Using Data to Combat Toxic Poverty Narratives</a:t>
          </a:r>
        </a:p>
      </dgm:t>
    </dgm:pt>
    <dgm:pt modelId="{88F9C613-A8A0-4EED-A3C4-E091325E441A}" type="parTrans" cxnId="{0C720BD7-036F-46EB-8142-58BA2BEF70C2}">
      <dgm:prSet/>
      <dgm:spPr/>
      <dgm:t>
        <a:bodyPr/>
        <a:lstStyle/>
        <a:p>
          <a:endParaRPr lang="en-US"/>
        </a:p>
      </dgm:t>
    </dgm:pt>
    <dgm:pt modelId="{C18B5226-DB2F-45BD-8398-E4475628F1B4}" type="sibTrans" cxnId="{0C720BD7-036F-46EB-8142-58BA2BEF70C2}">
      <dgm:prSet/>
      <dgm:spPr/>
      <dgm:t>
        <a:bodyPr/>
        <a:lstStyle/>
        <a:p>
          <a:endParaRPr lang="en-US"/>
        </a:p>
      </dgm:t>
    </dgm:pt>
    <dgm:pt modelId="{44543E12-ACE8-4A16-A199-9DDDA23CB7BF}">
      <dgm:prSet phldrT="[Text]" custT="1"/>
      <dgm:spPr/>
      <dgm:t>
        <a:bodyPr/>
        <a:lstStyle/>
        <a:p>
          <a:pPr rtl="0"/>
          <a:r>
            <a:rPr lang="en-US" sz="1800" b="1" kern="1200">
              <a:latin typeface="Open Sans" panose="020B0606030504020204" pitchFamily="34" charset="0"/>
              <a:ea typeface="Open Sans" panose="020B0606030504020204" pitchFamily="34" charset="0"/>
              <a:cs typeface="Open Sans" panose="020B0606030504020204" pitchFamily="34" charset="0"/>
            </a:rPr>
            <a:t>November</a:t>
          </a:r>
          <a:br>
            <a:rPr lang="en-US" sz="1600" kern="1200">
              <a:latin typeface="Open Sans" panose="020B0606030504020204" pitchFamily="34" charset="0"/>
              <a:ea typeface="Open Sans" panose="020B0606030504020204" pitchFamily="34" charset="0"/>
              <a:cs typeface="Open Sans" panose="020B0606030504020204" pitchFamily="34" charset="0"/>
            </a:rPr>
          </a:br>
          <a:r>
            <a:rPr lang="en-US" sz="1600" i="0" kern="1200">
              <a:solidFill>
                <a:prstClr val="black"/>
              </a:solidFill>
              <a:latin typeface="Open Sans" panose="020B0606030504020204" pitchFamily="34" charset="0"/>
              <a:ea typeface="Open Sans" panose="020B0606030504020204" pitchFamily="34" charset="0"/>
              <a:cs typeface="Open Sans" panose="020B0606030504020204" pitchFamily="34" charset="0"/>
            </a:rPr>
            <a:t>Keeping Congress Accountable During End of Lame Duck Year</a:t>
          </a:r>
        </a:p>
      </dgm:t>
    </dgm:pt>
    <dgm:pt modelId="{E6D14983-7F14-49CB-BF3E-DC31E9A3D80D}" type="parTrans" cxnId="{4B449C34-E93E-47E6-9821-E88D67423B54}">
      <dgm:prSet/>
      <dgm:spPr/>
      <dgm:t>
        <a:bodyPr/>
        <a:lstStyle/>
        <a:p>
          <a:endParaRPr lang="en-US"/>
        </a:p>
      </dgm:t>
    </dgm:pt>
    <dgm:pt modelId="{7AA3E0B3-F59A-4ECA-A14E-240336285EAA}" type="sibTrans" cxnId="{4B449C34-E93E-47E6-9821-E88D67423B54}">
      <dgm:prSet/>
      <dgm:spPr/>
      <dgm:t>
        <a:bodyPr/>
        <a:lstStyle/>
        <a:p>
          <a:endParaRPr lang="en-US"/>
        </a:p>
      </dgm:t>
    </dgm:pt>
    <dgm:pt modelId="{DA0F5746-2A79-47E4-A507-D4118F0BA203}" type="pres">
      <dgm:prSet presAssocID="{5EA50121-29DC-428F-A14B-261E78D7FD44}" presName="CompostProcess" presStyleCnt="0">
        <dgm:presLayoutVars>
          <dgm:dir/>
          <dgm:resizeHandles val="exact"/>
        </dgm:presLayoutVars>
      </dgm:prSet>
      <dgm:spPr/>
    </dgm:pt>
    <dgm:pt modelId="{2028B0DE-4837-46F8-8E97-BD430AF0C8CB}" type="pres">
      <dgm:prSet presAssocID="{5EA50121-29DC-428F-A14B-261E78D7FD44}" presName="arrow" presStyleLbl="bgShp" presStyleIdx="0" presStyleCnt="1" custScaleX="117647"/>
      <dgm:spPr/>
    </dgm:pt>
    <dgm:pt modelId="{954AFB65-6F88-424A-8F5E-C171EBE5CC32}" type="pres">
      <dgm:prSet presAssocID="{5EA50121-29DC-428F-A14B-261E78D7FD44}" presName="linearProcess" presStyleCnt="0"/>
      <dgm:spPr/>
    </dgm:pt>
    <dgm:pt modelId="{8B93C725-BDDB-4633-ACC2-E9359141EA6E}" type="pres">
      <dgm:prSet presAssocID="{916F6DD6-9E72-48E7-8DD2-B3A4B23D1BBC}" presName="textNode" presStyleLbl="node1" presStyleIdx="0" presStyleCnt="4" custScaleX="85023" custLinFactNeighborX="-294" custLinFactNeighborY="-2115">
        <dgm:presLayoutVars>
          <dgm:bulletEnabled val="1"/>
        </dgm:presLayoutVars>
      </dgm:prSet>
      <dgm:spPr/>
    </dgm:pt>
    <dgm:pt modelId="{D244DDA0-085B-43CA-A2EA-F845A8424C30}" type="pres">
      <dgm:prSet presAssocID="{05C7B2D2-BDF1-4CE8-AD7D-D4FC6BCC8F68}" presName="sibTrans" presStyleCnt="0"/>
      <dgm:spPr/>
    </dgm:pt>
    <dgm:pt modelId="{4EB20F43-354B-42F5-80FA-22F75A755E47}" type="pres">
      <dgm:prSet presAssocID="{8460F1B8-CF4C-4C27-8188-0F9C47882323}" presName="textNode" presStyleLbl="node1" presStyleIdx="1" presStyleCnt="4" custScaleX="99292" custLinFactNeighborX="-59441" custLinFactNeighborY="-423">
        <dgm:presLayoutVars>
          <dgm:bulletEnabled val="1"/>
        </dgm:presLayoutVars>
      </dgm:prSet>
      <dgm:spPr/>
    </dgm:pt>
    <dgm:pt modelId="{D9A55831-9FD5-4BDB-8A28-8DB4C6F6C934}" type="pres">
      <dgm:prSet presAssocID="{F01D2596-1BB6-4513-8B87-614A9C4FCB90}" presName="sibTrans" presStyleCnt="0"/>
      <dgm:spPr/>
    </dgm:pt>
    <dgm:pt modelId="{BBD29B26-19DF-40E4-B434-4E7AF38A638B}" type="pres">
      <dgm:prSet presAssocID="{95C032A4-B0CB-42E3-BB26-6014C72B9EDD}" presName="textNode" presStyleLbl="node1" presStyleIdx="2" presStyleCnt="4" custScaleX="95817" custLinFactX="-3163" custLinFactNeighborX="-100000" custLinFactNeighborY="423">
        <dgm:presLayoutVars>
          <dgm:bulletEnabled val="1"/>
        </dgm:presLayoutVars>
      </dgm:prSet>
      <dgm:spPr/>
    </dgm:pt>
    <dgm:pt modelId="{4EF7124D-ED8C-4629-A3F9-2861225AAFFD}" type="pres">
      <dgm:prSet presAssocID="{C18B5226-DB2F-45BD-8398-E4475628F1B4}" presName="sibTrans" presStyleCnt="0"/>
      <dgm:spPr/>
    </dgm:pt>
    <dgm:pt modelId="{0C12250B-459B-4D0B-8104-636A47C72616}" type="pres">
      <dgm:prSet presAssocID="{44543E12-ACE8-4A16-A199-9DDDA23CB7BF}" presName="textNode" presStyleLbl="node1" presStyleIdx="3" presStyleCnt="4" custScaleX="99991" custLinFactX="-13797" custLinFactNeighborX="-100000" custLinFactNeighborY="-423">
        <dgm:presLayoutVars>
          <dgm:bulletEnabled val="1"/>
        </dgm:presLayoutVars>
      </dgm:prSet>
      <dgm:spPr/>
    </dgm:pt>
  </dgm:ptLst>
  <dgm:cxnLst>
    <dgm:cxn modelId="{1DA97A1B-4EEF-480D-8DEE-474DC37C71C6}" type="presOf" srcId="{95C032A4-B0CB-42E3-BB26-6014C72B9EDD}" destId="{BBD29B26-19DF-40E4-B434-4E7AF38A638B}" srcOrd="0" destOrd="0" presId="urn:microsoft.com/office/officeart/2005/8/layout/hProcess9"/>
    <dgm:cxn modelId="{4B449C34-E93E-47E6-9821-E88D67423B54}" srcId="{5EA50121-29DC-428F-A14B-261E78D7FD44}" destId="{44543E12-ACE8-4A16-A199-9DDDA23CB7BF}" srcOrd="3" destOrd="0" parTransId="{E6D14983-7F14-49CB-BF3E-DC31E9A3D80D}" sibTransId="{7AA3E0B3-F59A-4ECA-A14E-240336285EAA}"/>
    <dgm:cxn modelId="{CE1F883F-AA7B-421D-AF41-43DBC37A6246}" type="presOf" srcId="{44543E12-ACE8-4A16-A199-9DDDA23CB7BF}" destId="{0C12250B-459B-4D0B-8104-636A47C72616}" srcOrd="0" destOrd="0" presId="urn:microsoft.com/office/officeart/2005/8/layout/hProcess9"/>
    <dgm:cxn modelId="{B1C83D53-1626-4C43-BF27-540EBFB0C3F4}" type="presOf" srcId="{5EA50121-29DC-428F-A14B-261E78D7FD44}" destId="{DA0F5746-2A79-47E4-A507-D4118F0BA203}" srcOrd="0" destOrd="0" presId="urn:microsoft.com/office/officeart/2005/8/layout/hProcess9"/>
    <dgm:cxn modelId="{05A39274-ABFE-4D8F-BE53-A62CE06FBE84}" srcId="{5EA50121-29DC-428F-A14B-261E78D7FD44}" destId="{916F6DD6-9E72-48E7-8DD2-B3A4B23D1BBC}" srcOrd="0" destOrd="0" parTransId="{ACCF37CA-F6F6-46E4-8052-E1AD8A45235C}" sibTransId="{05C7B2D2-BDF1-4CE8-AD7D-D4FC6BCC8F68}"/>
    <dgm:cxn modelId="{25A0A2B7-775F-40C3-A5CA-CFB7D3565E46}" type="presOf" srcId="{916F6DD6-9E72-48E7-8DD2-B3A4B23D1BBC}" destId="{8B93C725-BDDB-4633-ACC2-E9359141EA6E}" srcOrd="0" destOrd="0" presId="urn:microsoft.com/office/officeart/2005/8/layout/hProcess9"/>
    <dgm:cxn modelId="{4E469FC9-9F7D-49B9-AB58-14CEB94AA941}" srcId="{5EA50121-29DC-428F-A14B-261E78D7FD44}" destId="{8460F1B8-CF4C-4C27-8188-0F9C47882323}" srcOrd="1" destOrd="0" parTransId="{AF6446B9-37AD-424C-8055-0B0192982917}" sibTransId="{F01D2596-1BB6-4513-8B87-614A9C4FCB90}"/>
    <dgm:cxn modelId="{0C720BD7-036F-46EB-8142-58BA2BEF70C2}" srcId="{5EA50121-29DC-428F-A14B-261E78D7FD44}" destId="{95C032A4-B0CB-42E3-BB26-6014C72B9EDD}" srcOrd="2" destOrd="0" parTransId="{88F9C613-A8A0-4EED-A3C4-E091325E441A}" sibTransId="{C18B5226-DB2F-45BD-8398-E4475628F1B4}"/>
    <dgm:cxn modelId="{4A7A2BDD-F1FA-48B5-9678-AEE4EDE0F0EA}" type="presOf" srcId="{8460F1B8-CF4C-4C27-8188-0F9C47882323}" destId="{4EB20F43-354B-42F5-80FA-22F75A755E47}" srcOrd="0" destOrd="0" presId="urn:microsoft.com/office/officeart/2005/8/layout/hProcess9"/>
    <dgm:cxn modelId="{47A42668-1F38-4962-8ACA-3B04EE00C336}" type="presParOf" srcId="{DA0F5746-2A79-47E4-A507-D4118F0BA203}" destId="{2028B0DE-4837-46F8-8E97-BD430AF0C8CB}" srcOrd="0" destOrd="0" presId="urn:microsoft.com/office/officeart/2005/8/layout/hProcess9"/>
    <dgm:cxn modelId="{B0B7ED31-41CB-4798-996F-272B89255F8A}" type="presParOf" srcId="{DA0F5746-2A79-47E4-A507-D4118F0BA203}" destId="{954AFB65-6F88-424A-8F5E-C171EBE5CC32}" srcOrd="1" destOrd="0" presId="urn:microsoft.com/office/officeart/2005/8/layout/hProcess9"/>
    <dgm:cxn modelId="{A00010EC-AE22-41FE-B93C-436E3D517C08}" type="presParOf" srcId="{954AFB65-6F88-424A-8F5E-C171EBE5CC32}" destId="{8B93C725-BDDB-4633-ACC2-E9359141EA6E}" srcOrd="0" destOrd="0" presId="urn:microsoft.com/office/officeart/2005/8/layout/hProcess9"/>
    <dgm:cxn modelId="{33F374B3-0F93-40F6-B882-E31382341413}" type="presParOf" srcId="{954AFB65-6F88-424A-8F5E-C171EBE5CC32}" destId="{D244DDA0-085B-43CA-A2EA-F845A8424C30}" srcOrd="1" destOrd="0" presId="urn:microsoft.com/office/officeart/2005/8/layout/hProcess9"/>
    <dgm:cxn modelId="{5F62B5BD-FA61-4F97-BA56-F1BDF3A1D080}" type="presParOf" srcId="{954AFB65-6F88-424A-8F5E-C171EBE5CC32}" destId="{4EB20F43-354B-42F5-80FA-22F75A755E47}" srcOrd="2" destOrd="0" presId="urn:microsoft.com/office/officeart/2005/8/layout/hProcess9"/>
    <dgm:cxn modelId="{57C2964B-DDC7-4869-B4A3-ECE42DD4A009}" type="presParOf" srcId="{954AFB65-6F88-424A-8F5E-C171EBE5CC32}" destId="{D9A55831-9FD5-4BDB-8A28-8DB4C6F6C934}" srcOrd="3" destOrd="0" presId="urn:microsoft.com/office/officeart/2005/8/layout/hProcess9"/>
    <dgm:cxn modelId="{04F624C5-FBD0-45F2-9B5D-2366E5F1E8D1}" type="presParOf" srcId="{954AFB65-6F88-424A-8F5E-C171EBE5CC32}" destId="{BBD29B26-19DF-40E4-B434-4E7AF38A638B}" srcOrd="4" destOrd="0" presId="urn:microsoft.com/office/officeart/2005/8/layout/hProcess9"/>
    <dgm:cxn modelId="{DFE9EDEB-73E8-43FA-B3E4-E4EC44F94307}" type="presParOf" srcId="{954AFB65-6F88-424A-8F5E-C171EBE5CC32}" destId="{4EF7124D-ED8C-4629-A3F9-2861225AAFFD}" srcOrd="5" destOrd="0" presId="urn:microsoft.com/office/officeart/2005/8/layout/hProcess9"/>
    <dgm:cxn modelId="{8DEA2904-BDC1-4C5F-A412-BC851BA9EC98}" type="presParOf" srcId="{954AFB65-6F88-424A-8F5E-C171EBE5CC32}" destId="{0C12250B-459B-4D0B-8104-636A47C7261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8B0DE-4837-46F8-8E97-BD430AF0C8CB}">
      <dsp:nvSpPr>
        <dsp:cNvPr id="0" name=""/>
        <dsp:cNvSpPr/>
      </dsp:nvSpPr>
      <dsp:spPr>
        <a:xfrm>
          <a:off x="2" y="0"/>
          <a:ext cx="8738358" cy="406400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93C725-BDDB-4633-ACC2-E9359141EA6E}">
      <dsp:nvSpPr>
        <dsp:cNvPr id="0" name=""/>
        <dsp:cNvSpPr/>
      </dsp:nvSpPr>
      <dsp:spPr>
        <a:xfrm>
          <a:off x="0" y="1184818"/>
          <a:ext cx="1749480"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latin typeface="Open Sans" panose="020B0606030504020204" pitchFamily="34" charset="0"/>
              <a:ea typeface="Open Sans" panose="020B0606030504020204" pitchFamily="34" charset="0"/>
              <a:cs typeface="Open Sans" panose="020B0606030504020204" pitchFamily="34" charset="0"/>
            </a:rPr>
            <a:t>August</a:t>
          </a:r>
          <a:br>
            <a:rPr lang="en-US" sz="1600" i="1" kern="120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0" i="0" kern="1200">
              <a:solidFill>
                <a:schemeClr val="tx1"/>
              </a:solidFill>
              <a:latin typeface="Open Sans" panose="020B0606030504020204" pitchFamily="34" charset="0"/>
              <a:ea typeface="Open Sans" panose="020B0606030504020204" pitchFamily="34" charset="0"/>
              <a:cs typeface="Open Sans" panose="020B0606030504020204" pitchFamily="34" charset="0"/>
            </a:rPr>
            <a:t>Perspectives on Democracy &amp; In-District Meetings </a:t>
          </a:r>
          <a:endParaRPr lang="en-US" sz="1600" b="0" kern="1200">
            <a:solidFill>
              <a:schemeClr val="tx1"/>
            </a:solidFill>
            <a:latin typeface="Open Sans" panose="020B0606030504020204" pitchFamily="34" charset="0"/>
            <a:ea typeface="Open Sans" panose="020B0606030504020204" pitchFamily="34" charset="0"/>
            <a:cs typeface="Open Sans" panose="020B0606030504020204" pitchFamily="34" charset="0"/>
          </a:endParaRPr>
        </a:p>
      </dsp:txBody>
      <dsp:txXfrm>
        <a:off x="79355" y="1264173"/>
        <a:ext cx="1590770" cy="1466890"/>
      </dsp:txXfrm>
    </dsp:sp>
    <dsp:sp modelId="{4EB20F43-354B-42F5-80FA-22F75A755E47}">
      <dsp:nvSpPr>
        <dsp:cNvPr id="0" name=""/>
        <dsp:cNvSpPr/>
      </dsp:nvSpPr>
      <dsp:spPr>
        <a:xfrm>
          <a:off x="1874075" y="1212323"/>
          <a:ext cx="2043087"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Open Sans" panose="020B0606030504020204" pitchFamily="34" charset="0"/>
              <a:ea typeface="Open Sans" panose="020B0606030504020204" pitchFamily="34" charset="0"/>
              <a:cs typeface="Open Sans" panose="020B0606030504020204" pitchFamily="34" charset="0"/>
            </a:rPr>
            <a:t>September</a:t>
          </a:r>
          <a:br>
            <a:rPr lang="en-US" sz="1600" b="1" i="1" kern="120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1" i="0" kern="1200">
              <a:solidFill>
                <a:schemeClr val="tx1"/>
              </a:solidFill>
              <a:latin typeface="Open Sans" panose="020B0606030504020204" pitchFamily="34" charset="0"/>
              <a:ea typeface="Open Sans" panose="020B0606030504020204" pitchFamily="34" charset="0"/>
              <a:cs typeface="Open Sans" panose="020B0606030504020204" pitchFamily="34" charset="0"/>
            </a:rPr>
            <a:t>Importance of Candidate Engagement &amp; Media Training</a:t>
          </a:r>
          <a:endParaRPr lang="en-US" sz="1600" b="1" kern="1200">
            <a:latin typeface="Open Sans" panose="020B0606030504020204" pitchFamily="34" charset="0"/>
            <a:ea typeface="Open Sans" panose="020B0606030504020204" pitchFamily="34" charset="0"/>
            <a:cs typeface="Open Sans" panose="020B0606030504020204" pitchFamily="34" charset="0"/>
          </a:endParaRPr>
        </a:p>
      </dsp:txBody>
      <dsp:txXfrm>
        <a:off x="1953430" y="1291678"/>
        <a:ext cx="1884377" cy="1466890"/>
      </dsp:txXfrm>
    </dsp:sp>
    <dsp:sp modelId="{BBD29B26-19DF-40E4-B434-4E7AF38A638B}">
      <dsp:nvSpPr>
        <dsp:cNvPr id="0" name=""/>
        <dsp:cNvSpPr/>
      </dsp:nvSpPr>
      <dsp:spPr>
        <a:xfrm>
          <a:off x="4033363" y="1226076"/>
          <a:ext cx="1971583"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Open Sans" panose="020B0606030504020204" pitchFamily="34" charset="0"/>
              <a:ea typeface="Open Sans" panose="020B0606030504020204" pitchFamily="34" charset="0"/>
              <a:cs typeface="Open Sans" panose="020B0606030504020204" pitchFamily="34" charset="0"/>
            </a:rPr>
            <a:t>October</a:t>
          </a:r>
          <a:br>
            <a:rPr lang="en-US" sz="1200" kern="1200">
              <a:latin typeface="Open Sans" panose="020B0606030504020204" pitchFamily="34" charset="0"/>
              <a:ea typeface="Open Sans" panose="020B0606030504020204" pitchFamily="34" charset="0"/>
              <a:cs typeface="Open Sans" panose="020B0606030504020204" pitchFamily="34" charset="0"/>
            </a:rPr>
          </a:br>
          <a:r>
            <a:rPr lang="en-US" sz="1600" i="0" kern="1200">
              <a:solidFill>
                <a:prstClr val="black"/>
              </a:solidFill>
              <a:latin typeface="Open Sans" panose="020B0606030504020204" pitchFamily="34" charset="0"/>
              <a:ea typeface="Open Sans" panose="020B0606030504020204" pitchFamily="34" charset="0"/>
              <a:cs typeface="Open Sans" panose="020B0606030504020204" pitchFamily="34" charset="0"/>
            </a:rPr>
            <a:t>Using Data to Combat Toxic Poverty Narratives</a:t>
          </a:r>
        </a:p>
      </dsp:txBody>
      <dsp:txXfrm>
        <a:off x="4112718" y="1305431"/>
        <a:ext cx="1812873" cy="1466890"/>
      </dsp:txXfrm>
    </dsp:sp>
    <dsp:sp modelId="{0C12250B-459B-4D0B-8104-636A47C72616}">
      <dsp:nvSpPr>
        <dsp:cNvPr id="0" name=""/>
        <dsp:cNvSpPr/>
      </dsp:nvSpPr>
      <dsp:spPr>
        <a:xfrm>
          <a:off x="6091118" y="1212323"/>
          <a:ext cx="2057470"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latin typeface="Open Sans" panose="020B0606030504020204" pitchFamily="34" charset="0"/>
              <a:ea typeface="Open Sans" panose="020B0606030504020204" pitchFamily="34" charset="0"/>
              <a:cs typeface="Open Sans" panose="020B0606030504020204" pitchFamily="34" charset="0"/>
            </a:rPr>
            <a:t>November</a:t>
          </a:r>
          <a:br>
            <a:rPr lang="en-US" sz="1600" kern="1200">
              <a:latin typeface="Open Sans" panose="020B0606030504020204" pitchFamily="34" charset="0"/>
              <a:ea typeface="Open Sans" panose="020B0606030504020204" pitchFamily="34" charset="0"/>
              <a:cs typeface="Open Sans" panose="020B0606030504020204" pitchFamily="34" charset="0"/>
            </a:rPr>
          </a:br>
          <a:r>
            <a:rPr lang="en-US" sz="1600" i="0" kern="1200">
              <a:solidFill>
                <a:prstClr val="black"/>
              </a:solidFill>
              <a:latin typeface="Open Sans" panose="020B0606030504020204" pitchFamily="34" charset="0"/>
              <a:ea typeface="Open Sans" panose="020B0606030504020204" pitchFamily="34" charset="0"/>
              <a:cs typeface="Open Sans" panose="020B0606030504020204" pitchFamily="34" charset="0"/>
            </a:rPr>
            <a:t>Keeping Congress Accountable During End of Lame Duck Year</a:t>
          </a:r>
        </a:p>
      </dsp:txBody>
      <dsp:txXfrm>
        <a:off x="6170473" y="1291678"/>
        <a:ext cx="189876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8/3/2024</a:t>
            </a:fld>
            <a:endParaRPr lang="en-US" sz="110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8/3/2024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B392E-4B2A-511C-6CAB-F5796F39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19B3D-E180-5FFC-7113-43EF186D66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366D-F9F3-D857-6621-F5B6880E157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CB88970-4E93-8697-1858-24A37A2A3EFD}"/>
              </a:ext>
            </a:extLst>
          </p:cNvPr>
          <p:cNvSpPr>
            <a:spLocks noGrp="1"/>
          </p:cNvSpPr>
          <p:nvPr>
            <p:ph type="sldNum" sz="quarter" idx="5"/>
          </p:nvPr>
        </p:nvSpPr>
        <p:spPr/>
        <p:txBody>
          <a:bodyPr/>
          <a:lstStyle/>
          <a:p>
            <a:fld id="{E1A05357-FEDC-42A6-A9AA-A177021FF7C8}" type="slidenum">
              <a:rPr lang="en-US" smtClean="0"/>
              <a:pPr/>
              <a:t>1</a:t>
            </a:fld>
            <a:endParaRPr lang="en-US"/>
          </a:p>
        </p:txBody>
      </p:sp>
    </p:spTree>
    <p:extLst>
      <p:ext uri="{BB962C8B-B14F-4D97-AF65-F5344CB8AC3E}">
        <p14:creationId xmlns:p14="http://schemas.microsoft.com/office/powerpoint/2010/main" val="422833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20</a:t>
            </a:fld>
            <a:endParaRPr lang="en-US"/>
          </a:p>
        </p:txBody>
      </p:sp>
    </p:spTree>
    <p:extLst>
      <p:ext uri="{BB962C8B-B14F-4D97-AF65-F5344CB8AC3E}">
        <p14:creationId xmlns:p14="http://schemas.microsoft.com/office/powerpoint/2010/main" val="733620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46</a:t>
            </a:fld>
            <a:endParaRPr lang="en-US"/>
          </a:p>
        </p:txBody>
      </p:sp>
    </p:spTree>
    <p:extLst>
      <p:ext uri="{BB962C8B-B14F-4D97-AF65-F5344CB8AC3E}">
        <p14:creationId xmlns:p14="http://schemas.microsoft.com/office/powerpoint/2010/main" val="3839404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49</a:t>
            </a:fld>
            <a:endParaRPr lang="en-US"/>
          </a:p>
        </p:txBody>
      </p:sp>
    </p:spTree>
    <p:extLst>
      <p:ext uri="{BB962C8B-B14F-4D97-AF65-F5344CB8AC3E}">
        <p14:creationId xmlns:p14="http://schemas.microsoft.com/office/powerpoint/2010/main" val="3234993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51</a:t>
            </a:fld>
            <a:endParaRPr lang="en-US"/>
          </a:p>
        </p:txBody>
      </p:sp>
    </p:spTree>
    <p:extLst>
      <p:ext uri="{BB962C8B-B14F-4D97-AF65-F5344CB8AC3E}">
        <p14:creationId xmlns:p14="http://schemas.microsoft.com/office/powerpoint/2010/main" val="201397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a:p>
        </p:txBody>
      </p:sp>
    </p:spTree>
    <p:extLst>
      <p:ext uri="{BB962C8B-B14F-4D97-AF65-F5344CB8AC3E}">
        <p14:creationId xmlns:p14="http://schemas.microsoft.com/office/powerpoint/2010/main" val="197862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https://www.flickr.com/photos/usaid_images/51952948100/in/photostream/</a:t>
            </a:r>
          </a:p>
          <a:p>
            <a:r>
              <a:rPr lang="en-US"/>
              <a:t>https://www.flickr.com/photos/mcspglobal/15294988248/</a:t>
            </a:r>
          </a:p>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9</a:t>
            </a:fld>
            <a:endParaRPr lang="en-US"/>
          </a:p>
        </p:txBody>
      </p:sp>
    </p:spTree>
    <p:extLst>
      <p:ext uri="{BB962C8B-B14F-4D97-AF65-F5344CB8AC3E}">
        <p14:creationId xmlns:p14="http://schemas.microsoft.com/office/powerpoint/2010/main" val="301611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https://www.flickr.com/photos/usaidafrica/32390294158/</a:t>
            </a:r>
          </a:p>
          <a:p>
            <a:r>
              <a:rPr lang="en-US"/>
              <a:t>https://www.flickr.com/photos/usaid_images/14720125257/</a:t>
            </a:r>
          </a:p>
          <a:p>
            <a:r>
              <a:rPr lang="en-US"/>
              <a:t>https://www.flickr.com/photos/usaidafrica/41809766381/</a:t>
            </a:r>
          </a:p>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10</a:t>
            </a:fld>
            <a:endParaRPr lang="en-US"/>
          </a:p>
        </p:txBody>
      </p:sp>
    </p:spTree>
    <p:extLst>
      <p:ext uri="{BB962C8B-B14F-4D97-AF65-F5344CB8AC3E}">
        <p14:creationId xmlns:p14="http://schemas.microsoft.com/office/powerpoint/2010/main" val="266515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https://www.flickr.com/photos/198231745@N02/52942498880/</a:t>
            </a:r>
          </a:p>
          <a:p>
            <a:r>
              <a:rPr lang="en-US"/>
              <a:t>https://www.flickr.com/photos/usaidafrica/41809739091/</a:t>
            </a:r>
          </a:p>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11</a:t>
            </a:fld>
            <a:endParaRPr lang="en-US"/>
          </a:p>
        </p:txBody>
      </p:sp>
    </p:spTree>
    <p:extLst>
      <p:ext uri="{BB962C8B-B14F-4D97-AF65-F5344CB8AC3E}">
        <p14:creationId xmlns:p14="http://schemas.microsoft.com/office/powerpoint/2010/main" val="879492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15</a:t>
            </a:fld>
            <a:endParaRPr lang="en-US"/>
          </a:p>
        </p:txBody>
      </p:sp>
    </p:spTree>
    <p:extLst>
      <p:ext uri="{BB962C8B-B14F-4D97-AF65-F5344CB8AC3E}">
        <p14:creationId xmlns:p14="http://schemas.microsoft.com/office/powerpoint/2010/main" val="4019211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16</a:t>
            </a:fld>
            <a:endParaRPr lang="en-US"/>
          </a:p>
        </p:txBody>
      </p:sp>
    </p:spTree>
    <p:extLst>
      <p:ext uri="{BB962C8B-B14F-4D97-AF65-F5344CB8AC3E}">
        <p14:creationId xmlns:p14="http://schemas.microsoft.com/office/powerpoint/2010/main" val="637774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18</a:t>
            </a:fld>
            <a:endParaRPr lang="en-US"/>
          </a:p>
        </p:txBody>
      </p:sp>
    </p:spTree>
    <p:extLst>
      <p:ext uri="{BB962C8B-B14F-4D97-AF65-F5344CB8AC3E}">
        <p14:creationId xmlns:p14="http://schemas.microsoft.com/office/powerpoint/2010/main" val="266184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19</a:t>
            </a:fld>
            <a:endParaRPr lang="en-US"/>
          </a:p>
        </p:txBody>
      </p:sp>
    </p:spTree>
    <p:extLst>
      <p:ext uri="{BB962C8B-B14F-4D97-AF65-F5344CB8AC3E}">
        <p14:creationId xmlns:p14="http://schemas.microsoft.com/office/powerpoint/2010/main" val="210308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C7944C4A-46BC-4C46-B66D-C7A9D447712C}" type="datetime1">
              <a:rPr lang="en-US" smtClean="0"/>
              <a:t>8/3/2024</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7C3003A7-1037-45BD-B21E-FCF7B4B1F763}" type="datetime1">
              <a:rPr lang="en-US" smtClean="0"/>
              <a:t>8/3/2024</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24DD6DE4-73E4-4F6F-9DED-05B20E463ED2}" type="datetime1">
              <a:rPr lang="en-US" smtClean="0"/>
              <a:t>8/3/2024</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E8BA829D-C31E-4F3D-9B87-664ADA6C4D47}" type="datetime1">
              <a:rPr lang="en-US" smtClean="0"/>
              <a:t>8/3/2024</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a:solidFill>
                  <a:schemeClr val="bg1"/>
                </a:solidFill>
                <a:latin typeface="Open Sans" pitchFamily="2" charset="0"/>
                <a:ea typeface="Open Sans" pitchFamily="2" charset="0"/>
                <a:cs typeface="Open Sans" pitchFamily="2" charset="0"/>
              </a:rPr>
              <a:t>/</a:t>
            </a:r>
            <a:r>
              <a:rPr lang="en-US" sz="1800" b="1" baseline="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a:solidFill>
                  <a:schemeClr val="bg1"/>
                </a:solidFill>
                <a:latin typeface="Open Sans" pitchFamily="2" charset="0"/>
                <a:ea typeface="Open Sans" pitchFamily="2" charset="0"/>
                <a:cs typeface="Open Sans" pitchFamily="2" charset="0"/>
              </a:rPr>
              <a:t>@</a:t>
            </a:r>
            <a:r>
              <a:rPr lang="en-US" sz="1800" b="1" baseline="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a:solidFill>
                  <a:schemeClr val="bg1"/>
                </a:solidFill>
                <a:latin typeface="Open Sans" pitchFamily="2" charset="0"/>
                <a:ea typeface="Open Sans" pitchFamily="2" charset="0"/>
                <a:cs typeface="Open Sans" pitchFamily="2" charset="0"/>
              </a:rPr>
              <a:t>@</a:t>
            </a:r>
            <a:r>
              <a:rPr lang="en-US" b="1" baseline="0">
                <a:solidFill>
                  <a:schemeClr val="bg1"/>
                </a:solidFill>
                <a:latin typeface="Open Sans" pitchFamily="2" charset="0"/>
                <a:ea typeface="Open Sans" pitchFamily="2" charset="0"/>
                <a:cs typeface="Open Sans" pitchFamily="2" charset="0"/>
              </a:rPr>
              <a:t>voices4results</a:t>
            </a:r>
            <a:endParaRPr lang="en-US" b="1">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
        <p:nvSpPr>
          <p:cNvPr id="4" name="Date Placeholder 3"/>
          <p:cNvSpPr>
            <a:spLocks noGrp="1"/>
          </p:cNvSpPr>
          <p:nvPr>
            <p:ph type="dt" sz="half" idx="10"/>
          </p:nvPr>
        </p:nvSpPr>
        <p:spPr/>
        <p:txBody>
          <a:bodyPr/>
          <a:lstStyle/>
          <a:p>
            <a:fld id="{DA52CB95-A36F-4BC0-873A-F09C4DFC6C9F}" type="datetime1">
              <a:rPr lang="en-US" smtClean="0"/>
              <a:t>8/3/2024</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a:p>
        </p:txBody>
      </p:sp>
      <p:sp>
        <p:nvSpPr>
          <p:cNvPr id="4" name="Date Placeholder 3"/>
          <p:cNvSpPr>
            <a:spLocks noGrp="1"/>
          </p:cNvSpPr>
          <p:nvPr>
            <p:ph type="dt" sz="half" idx="10"/>
          </p:nvPr>
        </p:nvSpPr>
        <p:spPr/>
        <p:txBody>
          <a:bodyPr/>
          <a:lstStyle/>
          <a:p>
            <a:fld id="{3686E7C0-692D-4B88-BAF3-92EA83B8C355}" type="datetime1">
              <a:rPr lang="en-US" smtClean="0"/>
              <a:t>8/3/2024</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
        <p:nvSpPr>
          <p:cNvPr id="5" name="Date Placeholder 4"/>
          <p:cNvSpPr>
            <a:spLocks noGrp="1"/>
          </p:cNvSpPr>
          <p:nvPr>
            <p:ph type="dt" sz="half" idx="10"/>
          </p:nvPr>
        </p:nvSpPr>
        <p:spPr/>
        <p:txBody>
          <a:bodyPr/>
          <a:lstStyle/>
          <a:p>
            <a:fld id="{B491E5A4-AB8D-4616-B7A9-1412F5D6E492}" type="datetime1">
              <a:rPr lang="en-US" smtClean="0"/>
              <a:t>8/3/2024</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
        <p:nvSpPr>
          <p:cNvPr id="7" name="Date Placeholder 6"/>
          <p:cNvSpPr>
            <a:spLocks noGrp="1"/>
          </p:cNvSpPr>
          <p:nvPr>
            <p:ph type="dt" sz="half" idx="10"/>
          </p:nvPr>
        </p:nvSpPr>
        <p:spPr/>
        <p:txBody>
          <a:bodyPr/>
          <a:lstStyle/>
          <a:p>
            <a:fld id="{AFB8C497-781D-41D9-AC17-F05D66E7436C}" type="datetime1">
              <a:rPr lang="en-US" smtClean="0"/>
              <a:t>8/3/2024</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
        <p:nvSpPr>
          <p:cNvPr id="3" name="Date Placeholder 2"/>
          <p:cNvSpPr>
            <a:spLocks noGrp="1"/>
          </p:cNvSpPr>
          <p:nvPr>
            <p:ph type="dt" sz="half" idx="10"/>
          </p:nvPr>
        </p:nvSpPr>
        <p:spPr/>
        <p:txBody>
          <a:bodyPr/>
          <a:lstStyle/>
          <a:p>
            <a:fld id="{FFBF270F-56FE-4D70-A2BE-EE18789F1CAF}" type="datetime1">
              <a:rPr lang="en-US" smtClean="0"/>
              <a:t>8/3/2024</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8/3/2024</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a:p>
        </p:txBody>
      </p:sp>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8/3/2024</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hyperlink" Target="https://creativecommons.org/licenses/by-sa/3.0/" TargetMode="External"/><Relationship Id="rId2" Type="http://schemas.openxmlformats.org/officeDocument/2006/relationships/image" Target="../media/image19.png"/><Relationship Id="rId1" Type="http://schemas.openxmlformats.org/officeDocument/2006/relationships/slideLayout" Target="../slideLayouts/slideLayout5.xml"/><Relationship Id="rId6" Type="http://schemas.openxmlformats.org/officeDocument/2006/relationships/hyperlink" Target="https://commons.wikimedia.org/wiki/File:Flag_of_France.png" TargetMode="External"/><Relationship Id="rId5" Type="http://schemas.openxmlformats.org/officeDocument/2006/relationships/image" Target="../media/image21.png"/><Relationship Id="rId4" Type="http://schemas.openxmlformats.org/officeDocument/2006/relationships/hyperlink" Target="https://fr.wikipedia.org/wiki/Jeux_olympiqu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results.zoom.us/meeting/register/tJEpduytrTsvGtNzT7G2D7lHvyxNfw67W1Zy#/registration"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senate.gov/legislative/LIS/roll_call_votes/vote1182/vote_118_2_00230.htm"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results.org/volunteers/action-center/action-alerts?vvsrc=%2fCampaigns%2f72571%2fRespond"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https://results.org/volunteers/action-center/action-alerts?vvsrc=%2fCampaigns%2f61026%2fRespond" TargetMode="External"/><Relationship Id="rId5" Type="http://schemas.openxmlformats.org/officeDocument/2006/relationships/hyperlink" Target="https://results.org/volunteers/action-center/action-alerts?vvsrc=%2fCampaigns%2f54035%2fRespond" TargetMode="External"/><Relationship Id="rId4" Type="http://schemas.openxmlformats.org/officeDocument/2006/relationships/hyperlink" Target="https://results.org/volunteers/action-center/action-alerts?vvsrc=%2fCampaigns%2f72504%2fRespon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mailto:sleone@results.org"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mailto:kbury@results.or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2" Type="http://schemas.openxmlformats.org/officeDocument/2006/relationships/hyperlink" Target="https://results.org/resources/2024-election-engagement-resources"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8.jpeg"/><Relationship Id="rId1" Type="http://schemas.openxmlformats.org/officeDocument/2006/relationships/slideLayout" Target="../slideLayouts/slideLayout5.xml"/><Relationship Id="rId6" Type="http://schemas.openxmlformats.org/officeDocument/2006/relationships/hyperlink" Target="https://results.zoom.us/j/97873811515" TargetMode="External"/><Relationship Id="rId5" Type="http://schemas.openxmlformats.org/officeDocument/2006/relationships/image" Target="../media/image30.jpeg"/><Relationship Id="rId4" Type="http://schemas.openxmlformats.org/officeDocument/2006/relationships/image" Target="../media/image29.jpeg"/></Relationships>
</file>

<file path=ppt/slides/_rels/slide3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hyperlink" Target="https://results.zoom.us/j/94004748060"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https://togetherwomenrise.org/advocacy/dfw-national-advocacy-chapter/" TargetMode="External"/><Relationship Id="rId2" Type="http://schemas.openxmlformats.org/officeDocument/2006/relationships/hyperlink" Target="https://results.zoom.us/meeting/register/tJEqceqrrDgqHN1Y7YKj-2UZoYWKzO8OVpw-#/registration" TargetMode="Externa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hyperlink" Target="mailto:lmcvey@results.org" TargetMode="External"/><Relationship Id="rId2" Type="http://schemas.openxmlformats.org/officeDocument/2006/relationships/hyperlink" Target="https://results.zoom.us/meeting/register/tJEpcemvrjwjH9biAnpLU-7_plSXC5dAh4QM#/registration" TargetMode="Externa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hyperlink" Target="https://results.zoom.us/webinar/register/WN_hIGB48grQ-aFwtmgoqDGEQ#/registration"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mailto:lmarchal@results.org"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hyperlink" Target="https://results.zoom.us/j/95416781155"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hyperlink" Target="https://tinyurl.com/RESULTS2024"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3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image" Target="../media/image42.jpeg"/><Relationship Id="rId3" Type="http://schemas.openxmlformats.org/officeDocument/2006/relationships/image" Target="../media/image37.jpeg"/><Relationship Id="rId7" Type="http://schemas.openxmlformats.org/officeDocument/2006/relationships/image" Target="../media/image41.jpeg"/><Relationship Id="rId2" Type="http://schemas.openxmlformats.org/officeDocument/2006/relationships/image" Target="../media/image36.jpeg"/><Relationship Id="rId1" Type="http://schemas.openxmlformats.org/officeDocument/2006/relationships/slideLayout" Target="../slideLayouts/slideLayout6.xm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image" Target="../media/image38.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dmonza@results.or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813CF-CC7E-F433-DF05-1B3F05044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40BA9-855C-0C74-4361-35087A274CA5}"/>
              </a:ext>
            </a:extLst>
          </p:cNvPr>
          <p:cNvSpPr>
            <a:spLocks noGrp="1"/>
          </p:cNvSpPr>
          <p:nvPr>
            <p:ph type="title"/>
          </p:nvPr>
        </p:nvSpPr>
        <p:spPr>
          <a:xfrm>
            <a:off x="457200" y="3724935"/>
            <a:ext cx="8229600" cy="857250"/>
          </a:xfrm>
        </p:spPr>
        <p:txBody>
          <a:bodyPr>
            <a:noAutofit/>
          </a:bodyPr>
          <a:lstStyle/>
          <a:p>
            <a:pPr>
              <a:lnSpc>
                <a:spcPct val="114000"/>
              </a:lnSpc>
              <a:spcBef>
                <a:spcPts val="600"/>
              </a:spcBef>
              <a:spcAft>
                <a:spcPts val="600"/>
              </a:spcAft>
            </a:pPr>
            <a:r>
              <a:rPr lang="en-US" sz="3200">
                <a:latin typeface="Open Sans"/>
                <a:ea typeface="Open Sans"/>
                <a:cs typeface="Open Sans"/>
              </a:rPr>
              <a:t>RESULTS National Webinar</a:t>
            </a:r>
            <a:br>
              <a:rPr lang="en-US" sz="3200"/>
            </a:br>
            <a:r>
              <a:rPr lang="en-US" sz="2400" b="0" i="1">
                <a:latin typeface="Open Sans"/>
                <a:ea typeface="Open Sans"/>
                <a:cs typeface="Open Sans"/>
              </a:rPr>
              <a:t>August 3, 2024</a:t>
            </a:r>
            <a:br>
              <a:rPr lang="en-US" sz="3200"/>
            </a:br>
            <a:r>
              <a:rPr lang="en-US" sz="3200">
                <a:latin typeface="Open Sans"/>
                <a:ea typeface="Open Sans"/>
                <a:cs typeface="Open Sans"/>
              </a:rPr>
              <a:t>Welcome!</a:t>
            </a:r>
          </a:p>
        </p:txBody>
      </p:sp>
    </p:spTree>
    <p:extLst>
      <p:ext uri="{BB962C8B-B14F-4D97-AF65-F5344CB8AC3E}">
        <p14:creationId xmlns:p14="http://schemas.microsoft.com/office/powerpoint/2010/main" val="26839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AF45-5BAB-90BE-3B81-EA37F163ADA5}"/>
              </a:ext>
            </a:extLst>
          </p:cNvPr>
          <p:cNvSpPr>
            <a:spLocks noGrp="1"/>
          </p:cNvSpPr>
          <p:nvPr>
            <p:ph type="title"/>
          </p:nvPr>
        </p:nvSpPr>
        <p:spPr>
          <a:xfrm>
            <a:off x="457200" y="205979"/>
            <a:ext cx="7401491" cy="857250"/>
          </a:xfrm>
        </p:spPr>
        <p:txBody>
          <a:bodyPr anchor="ctr">
            <a:normAutofit fontScale="90000"/>
          </a:bodyPr>
          <a:lstStyle/>
          <a:p>
            <a:r>
              <a:rPr lang="en-US"/>
              <a:t>We can detect malnutrition early</a:t>
            </a:r>
          </a:p>
        </p:txBody>
      </p:sp>
      <p:pic>
        <p:nvPicPr>
          <p:cNvPr id="8" name="Picture 7">
            <a:extLst>
              <a:ext uri="{FF2B5EF4-FFF2-40B4-BE49-F238E27FC236}">
                <a16:creationId xmlns:a16="http://schemas.microsoft.com/office/drawing/2014/main" id="{93EED3D8-D296-C080-6E99-BE513440C713}"/>
              </a:ext>
            </a:extLst>
          </p:cNvPr>
          <p:cNvPicPr>
            <a:picLocks noChangeAspect="1"/>
          </p:cNvPicPr>
          <p:nvPr/>
        </p:nvPicPr>
        <p:blipFill>
          <a:blip r:embed="rId3"/>
          <a:srcRect l="50" r="50"/>
          <a:stretch/>
        </p:blipFill>
        <p:spPr>
          <a:xfrm>
            <a:off x="1" y="1795106"/>
            <a:ext cx="2926080" cy="2146272"/>
          </a:xfrm>
          <a:prstGeom prst="rect">
            <a:avLst/>
          </a:prstGeom>
        </p:spPr>
      </p:pic>
      <p:pic>
        <p:nvPicPr>
          <p:cNvPr id="12" name="Picture 11">
            <a:extLst>
              <a:ext uri="{FF2B5EF4-FFF2-40B4-BE49-F238E27FC236}">
                <a16:creationId xmlns:a16="http://schemas.microsoft.com/office/drawing/2014/main" id="{B4C8D670-4F5B-AB2E-39B6-0C588F01B085}"/>
              </a:ext>
            </a:extLst>
          </p:cNvPr>
          <p:cNvPicPr>
            <a:picLocks noChangeAspect="1"/>
          </p:cNvPicPr>
          <p:nvPr/>
        </p:nvPicPr>
        <p:blipFill>
          <a:blip r:embed="rId4"/>
          <a:srcRect l="30" r="30"/>
          <a:stretch/>
        </p:blipFill>
        <p:spPr>
          <a:xfrm>
            <a:off x="6217919" y="1795107"/>
            <a:ext cx="2926081" cy="2145428"/>
          </a:xfrm>
          <a:prstGeom prst="rect">
            <a:avLst/>
          </a:prstGeom>
        </p:spPr>
      </p:pic>
      <p:pic>
        <p:nvPicPr>
          <p:cNvPr id="6" name="Picture 5">
            <a:extLst>
              <a:ext uri="{FF2B5EF4-FFF2-40B4-BE49-F238E27FC236}">
                <a16:creationId xmlns:a16="http://schemas.microsoft.com/office/drawing/2014/main" id="{C8A6A8FF-2310-3853-55AA-D08BD255E1E9}"/>
              </a:ext>
            </a:extLst>
          </p:cNvPr>
          <p:cNvPicPr>
            <a:picLocks noChangeAspect="1"/>
          </p:cNvPicPr>
          <p:nvPr/>
        </p:nvPicPr>
        <p:blipFill>
          <a:blip r:embed="rId5"/>
          <a:srcRect l="36" r="36"/>
          <a:stretch/>
        </p:blipFill>
        <p:spPr>
          <a:xfrm>
            <a:off x="3108960" y="1795950"/>
            <a:ext cx="2926080" cy="2145428"/>
          </a:xfrm>
          <a:prstGeom prst="rect">
            <a:avLst/>
          </a:prstGeom>
        </p:spPr>
      </p:pic>
      <p:sp>
        <p:nvSpPr>
          <p:cNvPr id="4" name="Slide Number Placeholder 3">
            <a:extLst>
              <a:ext uri="{FF2B5EF4-FFF2-40B4-BE49-F238E27FC236}">
                <a16:creationId xmlns:a16="http://schemas.microsoft.com/office/drawing/2014/main" id="{3A27B4E5-6AED-0A88-3925-0B171C3C726D}"/>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10</a:t>
            </a:fld>
            <a:endParaRPr lang="en-US"/>
          </a:p>
        </p:txBody>
      </p:sp>
      <p:sp>
        <p:nvSpPr>
          <p:cNvPr id="3" name="TextBox 2">
            <a:extLst>
              <a:ext uri="{FF2B5EF4-FFF2-40B4-BE49-F238E27FC236}">
                <a16:creationId xmlns:a16="http://schemas.microsoft.com/office/drawing/2014/main" id="{9401C80A-A09C-E374-AAF9-4C68D225DBC0}"/>
              </a:ext>
            </a:extLst>
          </p:cNvPr>
          <p:cNvSpPr txBox="1"/>
          <p:nvPr/>
        </p:nvSpPr>
        <p:spPr>
          <a:xfrm>
            <a:off x="0" y="4904185"/>
            <a:ext cx="5199310" cy="3693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PHOTO CREDITS - 1. ACF/Christina Tchad / 2. USAID-ACCESO/Fintrac Inc. / 3. Kate Consavage/USAID</a:t>
            </a:r>
          </a:p>
          <a:p>
            <a:endParaRPr lang="en-US" sz="900" i="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5344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AF45-5BAB-90BE-3B81-EA37F163ADA5}"/>
              </a:ext>
            </a:extLst>
          </p:cNvPr>
          <p:cNvSpPr>
            <a:spLocks noGrp="1"/>
          </p:cNvSpPr>
          <p:nvPr>
            <p:ph type="title"/>
          </p:nvPr>
        </p:nvSpPr>
        <p:spPr>
          <a:xfrm>
            <a:off x="457200" y="205979"/>
            <a:ext cx="7401491" cy="857250"/>
          </a:xfrm>
        </p:spPr>
        <p:txBody>
          <a:bodyPr anchor="ctr">
            <a:normAutofit/>
          </a:bodyPr>
          <a:lstStyle/>
          <a:p>
            <a:r>
              <a:rPr lang="en-US"/>
              <a:t>We can treat malnutrition</a:t>
            </a:r>
          </a:p>
        </p:txBody>
      </p:sp>
      <p:pic>
        <p:nvPicPr>
          <p:cNvPr id="8" name="Picture 7">
            <a:extLst>
              <a:ext uri="{FF2B5EF4-FFF2-40B4-BE49-F238E27FC236}">
                <a16:creationId xmlns:a16="http://schemas.microsoft.com/office/drawing/2014/main" id="{93EED3D8-D296-C080-6E99-BE513440C713}"/>
              </a:ext>
            </a:extLst>
          </p:cNvPr>
          <p:cNvPicPr>
            <a:picLocks noChangeAspect="1"/>
          </p:cNvPicPr>
          <p:nvPr/>
        </p:nvPicPr>
        <p:blipFill>
          <a:blip r:embed="rId3"/>
          <a:srcRect l="118" r="118"/>
          <a:stretch/>
        </p:blipFill>
        <p:spPr>
          <a:xfrm>
            <a:off x="1" y="1688426"/>
            <a:ext cx="2926080" cy="2146272"/>
          </a:xfrm>
          <a:prstGeom prst="rect">
            <a:avLst/>
          </a:prstGeom>
        </p:spPr>
      </p:pic>
      <p:pic>
        <p:nvPicPr>
          <p:cNvPr id="12" name="Picture 11">
            <a:extLst>
              <a:ext uri="{FF2B5EF4-FFF2-40B4-BE49-F238E27FC236}">
                <a16:creationId xmlns:a16="http://schemas.microsoft.com/office/drawing/2014/main" id="{B4C8D670-4F5B-AB2E-39B6-0C588F01B085}"/>
              </a:ext>
            </a:extLst>
          </p:cNvPr>
          <p:cNvPicPr>
            <a:picLocks noChangeAspect="1"/>
          </p:cNvPicPr>
          <p:nvPr/>
        </p:nvPicPr>
        <p:blipFill>
          <a:blip r:embed="rId4"/>
          <a:srcRect l="30" r="30"/>
          <a:stretch/>
        </p:blipFill>
        <p:spPr>
          <a:xfrm>
            <a:off x="6217919" y="1688427"/>
            <a:ext cx="2926081" cy="2145428"/>
          </a:xfrm>
          <a:prstGeom prst="rect">
            <a:avLst/>
          </a:prstGeom>
        </p:spPr>
      </p:pic>
      <p:pic>
        <p:nvPicPr>
          <p:cNvPr id="6" name="Picture 5">
            <a:extLst>
              <a:ext uri="{FF2B5EF4-FFF2-40B4-BE49-F238E27FC236}">
                <a16:creationId xmlns:a16="http://schemas.microsoft.com/office/drawing/2014/main" id="{C8A6A8FF-2310-3853-55AA-D08BD255E1E9}"/>
              </a:ext>
            </a:extLst>
          </p:cNvPr>
          <p:cNvPicPr>
            <a:picLocks noChangeAspect="1"/>
          </p:cNvPicPr>
          <p:nvPr/>
        </p:nvPicPr>
        <p:blipFill>
          <a:blip r:embed="rId5"/>
          <a:srcRect t="13" b="13"/>
          <a:stretch/>
        </p:blipFill>
        <p:spPr>
          <a:xfrm>
            <a:off x="3108960" y="1689270"/>
            <a:ext cx="2926080" cy="2145428"/>
          </a:xfrm>
          <a:prstGeom prst="rect">
            <a:avLst/>
          </a:prstGeom>
        </p:spPr>
      </p:pic>
      <p:sp>
        <p:nvSpPr>
          <p:cNvPr id="4" name="Slide Number Placeholder 3">
            <a:extLst>
              <a:ext uri="{FF2B5EF4-FFF2-40B4-BE49-F238E27FC236}">
                <a16:creationId xmlns:a16="http://schemas.microsoft.com/office/drawing/2014/main" id="{3A27B4E5-6AED-0A88-3925-0B171C3C726D}"/>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11</a:t>
            </a:fld>
            <a:endParaRPr lang="en-US"/>
          </a:p>
        </p:txBody>
      </p:sp>
      <p:sp>
        <p:nvSpPr>
          <p:cNvPr id="11" name="TextBox 10">
            <a:extLst>
              <a:ext uri="{FF2B5EF4-FFF2-40B4-BE49-F238E27FC236}">
                <a16:creationId xmlns:a16="http://schemas.microsoft.com/office/drawing/2014/main" id="{191534FC-9E38-FAB1-617D-5D653A4D95AB}"/>
              </a:ext>
            </a:extLst>
          </p:cNvPr>
          <p:cNvSpPr txBox="1"/>
          <p:nvPr/>
        </p:nvSpPr>
        <p:spPr>
          <a:xfrm>
            <a:off x="0" y="4904185"/>
            <a:ext cx="8542019" cy="230832"/>
          </a:xfrm>
          <a:prstGeom prst="rect">
            <a:avLst/>
          </a:prstGeom>
          <a:noFill/>
        </p:spPr>
        <p:txBody>
          <a:bodyPr wrap="square">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PHOTO CREDITS - 1. © UNICEF/UN0668307/Dejongh / 2 &amp; 3. Kate Consavage/USAID</a:t>
            </a:r>
          </a:p>
        </p:txBody>
      </p:sp>
    </p:spTree>
    <p:extLst>
      <p:ext uri="{BB962C8B-B14F-4D97-AF65-F5344CB8AC3E}">
        <p14:creationId xmlns:p14="http://schemas.microsoft.com/office/powerpoint/2010/main" val="2622504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731E-AFE3-7FE1-4CB3-F1A73946B638}"/>
              </a:ext>
            </a:extLst>
          </p:cNvPr>
          <p:cNvSpPr>
            <a:spLocks noGrp="1"/>
          </p:cNvSpPr>
          <p:nvPr>
            <p:ph type="title"/>
          </p:nvPr>
        </p:nvSpPr>
        <p:spPr/>
        <p:txBody>
          <a:bodyPr/>
          <a:lstStyle/>
          <a:p>
            <a:r>
              <a:rPr lang="en-US"/>
              <a:t>Our big global moment</a:t>
            </a:r>
          </a:p>
        </p:txBody>
      </p:sp>
      <p:sp>
        <p:nvSpPr>
          <p:cNvPr id="4" name="Slide Number Placeholder 3">
            <a:extLst>
              <a:ext uri="{FF2B5EF4-FFF2-40B4-BE49-F238E27FC236}">
                <a16:creationId xmlns:a16="http://schemas.microsoft.com/office/drawing/2014/main" id="{911A1AA8-78BC-1DAF-1AEC-1B6DB5D951D3}"/>
              </a:ext>
            </a:extLst>
          </p:cNvPr>
          <p:cNvSpPr>
            <a:spLocks noGrp="1"/>
          </p:cNvSpPr>
          <p:nvPr>
            <p:ph type="sldNum" sz="quarter" idx="12"/>
          </p:nvPr>
        </p:nvSpPr>
        <p:spPr/>
        <p:txBody>
          <a:bodyPr/>
          <a:lstStyle/>
          <a:p>
            <a:fld id="{307E6868-079E-1649-B8D1-459B42CE4DE3}" type="slidenum">
              <a:rPr lang="en-US" smtClean="0"/>
              <a:pPr/>
              <a:t>12</a:t>
            </a:fld>
            <a:endParaRPr lang="en-US"/>
          </a:p>
        </p:txBody>
      </p:sp>
      <p:pic>
        <p:nvPicPr>
          <p:cNvPr id="1030" name="Picture 6" descr="Home : Nutrition For Growth">
            <a:extLst>
              <a:ext uri="{FF2B5EF4-FFF2-40B4-BE49-F238E27FC236}">
                <a16:creationId xmlns:a16="http://schemas.microsoft.com/office/drawing/2014/main" id="{762B8B44-7C24-5F2F-A5B9-2B34F9AB7D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31181"/>
            <a:ext cx="3790111" cy="1856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group of colorful circles&#10;&#10;Description automatically generated">
            <a:extLst>
              <a:ext uri="{FF2B5EF4-FFF2-40B4-BE49-F238E27FC236}">
                <a16:creationId xmlns:a16="http://schemas.microsoft.com/office/drawing/2014/main" id="{3E3D7E4A-26E7-8763-457C-AC0724C1098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356860" y="1195169"/>
            <a:ext cx="2850292" cy="1318260"/>
          </a:xfrm>
          <a:prstGeom prst="rect">
            <a:avLst/>
          </a:prstGeom>
        </p:spPr>
      </p:pic>
      <p:pic>
        <p:nvPicPr>
          <p:cNvPr id="16" name="Picture 15" descr="A red white and blue flag&#10;&#10;Description automatically generated">
            <a:extLst>
              <a:ext uri="{FF2B5EF4-FFF2-40B4-BE49-F238E27FC236}">
                <a16:creationId xmlns:a16="http://schemas.microsoft.com/office/drawing/2014/main" id="{21B1205F-A66C-53D3-AC37-26032E682AAE}"/>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5527081" y="2803939"/>
            <a:ext cx="2509849" cy="1672814"/>
          </a:xfrm>
          <a:prstGeom prst="rect">
            <a:avLst/>
          </a:prstGeom>
          <a:ln>
            <a:solidFill>
              <a:schemeClr val="tx1"/>
            </a:solidFill>
          </a:ln>
        </p:spPr>
      </p:pic>
      <p:sp>
        <p:nvSpPr>
          <p:cNvPr id="17" name="TextBox 16">
            <a:extLst>
              <a:ext uri="{FF2B5EF4-FFF2-40B4-BE49-F238E27FC236}">
                <a16:creationId xmlns:a16="http://schemas.microsoft.com/office/drawing/2014/main" id="{3EE94A55-01D1-110A-3770-DBE041BA9659}"/>
              </a:ext>
            </a:extLst>
          </p:cNvPr>
          <p:cNvSpPr txBox="1"/>
          <p:nvPr/>
        </p:nvSpPr>
        <p:spPr>
          <a:xfrm>
            <a:off x="5935980" y="8408207"/>
            <a:ext cx="2509849" cy="369332"/>
          </a:xfrm>
          <a:prstGeom prst="rect">
            <a:avLst/>
          </a:prstGeom>
          <a:noFill/>
        </p:spPr>
        <p:txBody>
          <a:bodyPr wrap="square" rtlCol="0">
            <a:spAutoFit/>
          </a:bodyPr>
          <a:lstStyle/>
          <a:p>
            <a:r>
              <a:rPr lang="en-US" sz="900">
                <a:hlinkClick r:id="rId6" tooltip="https://commons.wikimedia.org/wiki/File:Flag_of_France.png"/>
              </a:rPr>
              <a:t>This Photo</a:t>
            </a:r>
            <a:r>
              <a:rPr lang="en-US" sz="900"/>
              <a:t> by Unknown Author is licensed under </a:t>
            </a:r>
            <a:r>
              <a:rPr lang="en-US" sz="900">
                <a:hlinkClick r:id="rId7" tooltip="https://creativecommons.org/licenses/by-sa/3.0/"/>
              </a:rPr>
              <a:t>CC BY-SA</a:t>
            </a:r>
            <a:endParaRPr lang="en-US" sz="900"/>
          </a:p>
        </p:txBody>
      </p:sp>
      <p:cxnSp>
        <p:nvCxnSpPr>
          <p:cNvPr id="19" name="Straight Connector 18">
            <a:extLst>
              <a:ext uri="{FF2B5EF4-FFF2-40B4-BE49-F238E27FC236}">
                <a16:creationId xmlns:a16="http://schemas.microsoft.com/office/drawing/2014/main" id="{D6010361-A5AF-566D-66E5-9F7F86B33E43}"/>
              </a:ext>
            </a:extLst>
          </p:cNvPr>
          <p:cNvCxnSpPr/>
          <p:nvPr/>
        </p:nvCxnSpPr>
        <p:spPr>
          <a:xfrm>
            <a:off x="4747260" y="1356361"/>
            <a:ext cx="0" cy="293751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802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8E53-6C40-5350-EAF2-560305F2FB77}"/>
              </a:ext>
            </a:extLst>
          </p:cNvPr>
          <p:cNvSpPr>
            <a:spLocks noGrp="1"/>
          </p:cNvSpPr>
          <p:nvPr>
            <p:ph type="title"/>
          </p:nvPr>
        </p:nvSpPr>
        <p:spPr/>
        <p:txBody>
          <a:bodyPr>
            <a:normAutofit/>
          </a:bodyPr>
          <a:lstStyle/>
          <a:p>
            <a:r>
              <a:rPr lang="en-US" sz="3400"/>
              <a:t>We want the US Government to</a:t>
            </a:r>
          </a:p>
        </p:txBody>
      </p:sp>
      <p:sp>
        <p:nvSpPr>
          <p:cNvPr id="3" name="Content Placeholder 2">
            <a:extLst>
              <a:ext uri="{FF2B5EF4-FFF2-40B4-BE49-F238E27FC236}">
                <a16:creationId xmlns:a16="http://schemas.microsoft.com/office/drawing/2014/main" id="{54B6465C-1CDE-4C3A-F4CA-400ADB0DF9F3}"/>
              </a:ext>
            </a:extLst>
          </p:cNvPr>
          <p:cNvSpPr>
            <a:spLocks noGrp="1"/>
          </p:cNvSpPr>
          <p:nvPr>
            <p:ph idx="1"/>
          </p:nvPr>
        </p:nvSpPr>
        <p:spPr/>
        <p:txBody>
          <a:bodyPr/>
          <a:lstStyle/>
          <a:p>
            <a:r>
              <a:rPr lang="en-US"/>
              <a:t>Make a specific, bold, new financial pledge</a:t>
            </a:r>
          </a:p>
          <a:p>
            <a:r>
              <a:rPr lang="en-US"/>
              <a:t>Make a powerful public signal to the world, encouraging others to be bold</a:t>
            </a:r>
          </a:p>
          <a:p>
            <a:endParaRPr lang="en-US"/>
          </a:p>
          <a:p>
            <a:pPr marL="0" indent="0">
              <a:buNone/>
            </a:pPr>
            <a:endParaRPr lang="en-US"/>
          </a:p>
        </p:txBody>
      </p:sp>
      <p:sp>
        <p:nvSpPr>
          <p:cNvPr id="4" name="Slide Number Placeholder 3">
            <a:extLst>
              <a:ext uri="{FF2B5EF4-FFF2-40B4-BE49-F238E27FC236}">
                <a16:creationId xmlns:a16="http://schemas.microsoft.com/office/drawing/2014/main" id="{ABC77B1F-8257-8799-817C-69396D46F635}"/>
              </a:ext>
            </a:extLst>
          </p:cNvPr>
          <p:cNvSpPr>
            <a:spLocks noGrp="1"/>
          </p:cNvSpPr>
          <p:nvPr>
            <p:ph type="sldNum" sz="quarter" idx="12"/>
          </p:nvPr>
        </p:nvSpPr>
        <p:spPr/>
        <p:txBody>
          <a:bodyPr/>
          <a:lstStyle/>
          <a:p>
            <a:fld id="{307E6868-079E-1649-B8D1-459B42CE4DE3}" type="slidenum">
              <a:rPr lang="en-US" smtClean="0"/>
              <a:pPr/>
              <a:t>13</a:t>
            </a:fld>
            <a:endParaRPr lang="en-US"/>
          </a:p>
        </p:txBody>
      </p:sp>
      <p:sp>
        <p:nvSpPr>
          <p:cNvPr id="5" name="Rectangle: Rounded Corners 4">
            <a:extLst>
              <a:ext uri="{FF2B5EF4-FFF2-40B4-BE49-F238E27FC236}">
                <a16:creationId xmlns:a16="http://schemas.microsoft.com/office/drawing/2014/main" id="{42B1ACB3-3C72-6557-0E10-2AE8CECDBB13}"/>
              </a:ext>
            </a:extLst>
          </p:cNvPr>
          <p:cNvSpPr/>
          <p:nvPr/>
        </p:nvSpPr>
        <p:spPr>
          <a:xfrm>
            <a:off x="457200" y="3284220"/>
            <a:ext cx="8229600" cy="112776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chemeClr val="tx1"/>
                </a:solidFill>
                <a:latin typeface="Open Sans" panose="020B0606030504020204" pitchFamily="34" charset="0"/>
                <a:ea typeface="Open Sans" panose="020B0606030504020204" pitchFamily="34" charset="0"/>
                <a:cs typeface="Open Sans" panose="020B0606030504020204" pitchFamily="34" charset="0"/>
              </a:rPr>
              <a:t>Congressional sign-on letter coming soon!</a:t>
            </a:r>
            <a:endParaRPr lang="en-US" sz="2400" b="1">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400" b="1">
                <a:solidFill>
                  <a:schemeClr val="tx1"/>
                </a:solidFill>
                <a:latin typeface="Open Sans" panose="020B0606030504020204" pitchFamily="34" charset="0"/>
                <a:ea typeface="Open Sans" panose="020B0606030504020204" pitchFamily="34" charset="0"/>
                <a:cs typeface="Open Sans" panose="020B0606030504020204" pitchFamily="34" charset="0"/>
              </a:rPr>
              <a:t>Stay tuned for ways you can take action</a:t>
            </a:r>
          </a:p>
        </p:txBody>
      </p:sp>
    </p:spTree>
    <p:extLst>
      <p:ext uri="{BB962C8B-B14F-4D97-AF65-F5344CB8AC3E}">
        <p14:creationId xmlns:p14="http://schemas.microsoft.com/office/powerpoint/2010/main" val="345117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676854" y="234990"/>
            <a:ext cx="7401491" cy="653607"/>
          </a:xfrm>
        </p:spPr>
        <p:txBody>
          <a:bodyPr>
            <a:normAutofit/>
          </a:bodyPr>
          <a:lstStyle/>
          <a:p>
            <a:r>
              <a:rPr lang="en-US">
                <a:solidFill>
                  <a:srgbClr val="D50032"/>
                </a:solidFill>
                <a:latin typeface="Open Sans"/>
                <a:ea typeface="Open Sans"/>
                <a:cs typeface="Open Sans"/>
              </a:rPr>
              <a:t>Global Poverty Policy Forum</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marL="0" indent="0" algn="ctr">
              <a:lnSpc>
                <a:spcPct val="114000"/>
              </a:lnSpc>
              <a:spcBef>
                <a:spcPts val="0"/>
              </a:spcBef>
              <a:buNone/>
            </a:pPr>
            <a:r>
              <a:rPr lang="en-US" sz="2400" b="1">
                <a:latin typeface="Open Sans"/>
                <a:ea typeface="Open Sans"/>
                <a:cs typeface="Open Sans"/>
              </a:rPr>
              <a:t>Focus: Malnutrition</a:t>
            </a:r>
            <a:br>
              <a:rPr lang="en-US" sz="2400"/>
            </a:br>
            <a:r>
              <a:rPr lang="en-US" sz="2400">
                <a:solidFill>
                  <a:srgbClr val="232333"/>
                </a:solidFill>
                <a:latin typeface="Open Sans"/>
                <a:ea typeface="Open Sans"/>
                <a:cs typeface="Open Sans"/>
              </a:rPr>
              <a:t>Nutrition is one of the most important factors to a strong start in life. Unfortunately, nearly half of all preventable child deaths have malnutrition as an underlying cause. We can and must do better.</a:t>
            </a:r>
            <a:endParaRPr lang="en-US" sz="2400"/>
          </a:p>
          <a:p>
            <a:pPr marL="0" indent="0" algn="ctr">
              <a:lnSpc>
                <a:spcPct val="112999"/>
              </a:lnSpc>
              <a:spcBef>
                <a:spcPts val="0"/>
              </a:spcBef>
              <a:buNone/>
            </a:pPr>
            <a:endParaRPr lang="en-US" sz="2400" b="1">
              <a:latin typeface="Open Sans"/>
              <a:ea typeface="Open Sans"/>
              <a:cs typeface="Open Sans"/>
            </a:endParaRPr>
          </a:p>
          <a:p>
            <a:pPr marL="0" indent="0" algn="ctr">
              <a:lnSpc>
                <a:spcPct val="113000"/>
              </a:lnSpc>
              <a:spcBef>
                <a:spcPts val="0"/>
              </a:spcBef>
              <a:buNone/>
            </a:pPr>
            <a:r>
              <a:rPr lang="en-US" sz="2400" b="1">
                <a:latin typeface="Open Sans"/>
                <a:ea typeface="Open Sans"/>
                <a:cs typeface="Open Sans"/>
              </a:rPr>
              <a:t>Thursday, August 15, 9:00 p.m. ET</a:t>
            </a:r>
          </a:p>
          <a:p>
            <a:pPr marL="0" indent="0" algn="ctr">
              <a:lnSpc>
                <a:spcPct val="112999"/>
              </a:lnSpc>
              <a:spcBef>
                <a:spcPts val="0"/>
              </a:spcBef>
              <a:buNone/>
            </a:pPr>
            <a:r>
              <a:rPr lang="en-US" sz="2400">
                <a:latin typeface="Open Sans"/>
                <a:ea typeface="Open Sans"/>
                <a:cs typeface="Open Sans"/>
                <a:hlinkClick r:id="rId2"/>
              </a:rPr>
              <a:t>Register now!</a:t>
            </a:r>
            <a:endParaRPr lang="en-US" sz="2400"/>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14</a:t>
            </a:fld>
            <a:endParaRPr lang="en-US"/>
          </a:p>
        </p:txBody>
      </p:sp>
    </p:spTree>
    <p:extLst>
      <p:ext uri="{BB962C8B-B14F-4D97-AF65-F5344CB8AC3E}">
        <p14:creationId xmlns:p14="http://schemas.microsoft.com/office/powerpoint/2010/main" val="1245196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724935"/>
            <a:ext cx="8229600" cy="857250"/>
          </a:xfrm>
        </p:spPr>
        <p:txBody>
          <a:bodyPr>
            <a:noAutofit/>
          </a:bodyPr>
          <a:lstStyle/>
          <a:p>
            <a:pPr>
              <a:spcAft>
                <a:spcPts val="200"/>
              </a:spcAft>
            </a:pPr>
            <a:r>
              <a:rPr lang="en-US">
                <a:latin typeface="Open Sans"/>
                <a:ea typeface="Open Sans"/>
                <a:cs typeface="Open Sans"/>
              </a:rPr>
              <a:t>U.S. Poverty Campaigns</a:t>
            </a:r>
          </a:p>
        </p:txBody>
      </p:sp>
    </p:spTree>
    <p:extLst>
      <p:ext uri="{BB962C8B-B14F-4D97-AF65-F5344CB8AC3E}">
        <p14:creationId xmlns:p14="http://schemas.microsoft.com/office/powerpoint/2010/main" val="308658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718854" y="164216"/>
            <a:ext cx="7401491" cy="857250"/>
          </a:xfrm>
        </p:spPr>
        <p:txBody>
          <a:bodyPr/>
          <a:lstStyle/>
          <a:p>
            <a:r>
              <a:rPr lang="en-US">
                <a:solidFill>
                  <a:srgbClr val="D50032"/>
                </a:solidFill>
              </a:rPr>
              <a:t>U.S. Poverty Campaigns</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16</a:t>
            </a:fld>
            <a:endParaRPr lang="en-US"/>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572000" y="2067998"/>
            <a:ext cx="28344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888" algn="l">
              <a:lnSpc>
                <a:spcPct val="114000"/>
              </a:lnSpc>
            </a:pPr>
            <a:br>
              <a:rPr lang="en-US" sz="1600">
                <a:latin typeface="Open Sans"/>
              </a:rPr>
            </a:br>
            <a:r>
              <a:rPr lang="en-US" sz="2000" b="1">
                <a:latin typeface="Open Sans"/>
                <a:ea typeface="Open Sans"/>
                <a:cs typeface="Open Sans"/>
              </a:rPr>
              <a:t>TaShon Thomas</a:t>
            </a:r>
            <a:br>
              <a:rPr lang="en-US" sz="2000" b="1">
                <a:latin typeface="Open Sans"/>
              </a:rPr>
            </a:br>
            <a:r>
              <a:rPr lang="en-US" sz="2000">
                <a:latin typeface="Open Sans"/>
                <a:ea typeface="Open Sans"/>
                <a:cs typeface="Open Sans"/>
              </a:rPr>
              <a:t>Director,</a:t>
            </a:r>
            <a:br>
              <a:rPr lang="en-US" sz="2000">
                <a:latin typeface="Open Sans"/>
                <a:ea typeface="Open Sans"/>
                <a:cs typeface="Open Sans"/>
              </a:rPr>
            </a:br>
            <a:r>
              <a:rPr lang="en-US" sz="2000">
                <a:latin typeface="Open Sans"/>
                <a:ea typeface="Open Sans"/>
                <a:cs typeface="Open Sans"/>
              </a:rPr>
              <a:t>U.S. Poverty Policy</a:t>
            </a:r>
            <a:br>
              <a:rPr lang="en-US" sz="2000">
                <a:latin typeface="Open Sans"/>
              </a:rPr>
            </a:br>
            <a:r>
              <a:rPr lang="en-US" sz="2000">
                <a:latin typeface="Open Sans"/>
                <a:ea typeface="Open Sans"/>
                <a:cs typeface="Open Sans"/>
                <a:hlinkClick r:id="rId3"/>
              </a:rPr>
              <a:t>tthomas@results.org</a:t>
            </a:r>
            <a:r>
              <a:rPr lang="en-US" sz="2000">
                <a:latin typeface="Open Sans"/>
                <a:ea typeface="Open Sans"/>
                <a:cs typeface="Open Sans"/>
              </a:rPr>
              <a:t> </a:t>
            </a:r>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8"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a:extLst>
              <a:ext uri="{FF2B5EF4-FFF2-40B4-BE49-F238E27FC236}">
                <a16:creationId xmlns:a16="http://schemas.microsoft.com/office/drawing/2014/main" id="{31D2BF48-8703-B39B-55FF-708DA57CCFDC}"/>
              </a:ext>
            </a:extLst>
          </p:cNvPr>
          <p:cNvPicPr>
            <a:picLocks noChangeAspect="1"/>
          </p:cNvPicPr>
          <p:nvPr/>
        </p:nvPicPr>
        <p:blipFill>
          <a:blip r:embed="rId4"/>
          <a:stretch>
            <a:fillRect/>
          </a:stretch>
        </p:blipFill>
        <p:spPr>
          <a:xfrm>
            <a:off x="1300038" y="1240569"/>
            <a:ext cx="3271962" cy="3271962"/>
          </a:xfrm>
          <a:prstGeom prst="rect">
            <a:avLst/>
          </a:prstGeom>
        </p:spPr>
      </p:pic>
    </p:spTree>
    <p:extLst>
      <p:ext uri="{BB962C8B-B14F-4D97-AF65-F5344CB8AC3E}">
        <p14:creationId xmlns:p14="http://schemas.microsoft.com/office/powerpoint/2010/main" val="3382020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9ECF-992D-57F5-290B-557BA67C7514}"/>
              </a:ext>
            </a:extLst>
          </p:cNvPr>
          <p:cNvSpPr>
            <a:spLocks noGrp="1"/>
          </p:cNvSpPr>
          <p:nvPr>
            <p:ph type="title"/>
          </p:nvPr>
        </p:nvSpPr>
        <p:spPr/>
        <p:txBody>
          <a:bodyPr/>
          <a:lstStyle/>
          <a:p>
            <a:r>
              <a:rPr lang="en-US">
                <a:latin typeface="Open Sans"/>
                <a:ea typeface="Open Sans"/>
                <a:cs typeface="Open Sans"/>
              </a:rPr>
              <a:t>Moment of Silence</a:t>
            </a:r>
            <a:endParaRPr lang="en-US"/>
          </a:p>
        </p:txBody>
      </p:sp>
      <p:sp>
        <p:nvSpPr>
          <p:cNvPr id="5" name="Slide Number Placeholder 4">
            <a:extLst>
              <a:ext uri="{FF2B5EF4-FFF2-40B4-BE49-F238E27FC236}">
                <a16:creationId xmlns:a16="http://schemas.microsoft.com/office/drawing/2014/main" id="{DB32FF32-738C-6210-85DE-E665B4754A40}"/>
              </a:ext>
            </a:extLst>
          </p:cNvPr>
          <p:cNvSpPr>
            <a:spLocks noGrp="1"/>
          </p:cNvSpPr>
          <p:nvPr>
            <p:ph type="sldNum" sz="quarter" idx="12"/>
          </p:nvPr>
        </p:nvSpPr>
        <p:spPr/>
        <p:txBody>
          <a:bodyPr/>
          <a:lstStyle/>
          <a:p>
            <a:fld id="{307E6868-079E-1649-B8D1-459B42CE4DE3}" type="slidenum">
              <a:rPr lang="en-US" smtClean="0"/>
              <a:t>17</a:t>
            </a:fld>
            <a:endParaRPr lang="en-US"/>
          </a:p>
        </p:txBody>
      </p:sp>
      <p:pic>
        <p:nvPicPr>
          <p:cNvPr id="6" name="Picture 5" descr="May be an image of 1 person and text that says 'The Honorable Oheita Juchten. Lee'">
            <a:extLst>
              <a:ext uri="{FF2B5EF4-FFF2-40B4-BE49-F238E27FC236}">
                <a16:creationId xmlns:a16="http://schemas.microsoft.com/office/drawing/2014/main" id="{0C238E6D-DC7E-449F-89B8-3E1B1158F068}"/>
              </a:ext>
            </a:extLst>
          </p:cNvPr>
          <p:cNvPicPr>
            <a:picLocks noChangeAspect="1"/>
          </p:cNvPicPr>
          <p:nvPr/>
        </p:nvPicPr>
        <p:blipFill>
          <a:blip r:embed="rId2"/>
          <a:stretch>
            <a:fillRect/>
          </a:stretch>
        </p:blipFill>
        <p:spPr>
          <a:xfrm>
            <a:off x="892752" y="1061605"/>
            <a:ext cx="2796887" cy="3685310"/>
          </a:xfrm>
          <a:prstGeom prst="rect">
            <a:avLst/>
          </a:prstGeom>
        </p:spPr>
      </p:pic>
      <p:sp>
        <p:nvSpPr>
          <p:cNvPr id="8" name="Title 1">
            <a:extLst>
              <a:ext uri="{FF2B5EF4-FFF2-40B4-BE49-F238E27FC236}">
                <a16:creationId xmlns:a16="http://schemas.microsoft.com/office/drawing/2014/main" id="{5F5C6A73-026F-8A65-218F-087D2EF475E1}"/>
              </a:ext>
            </a:extLst>
          </p:cNvPr>
          <p:cNvSpPr>
            <a:spLocks noGrp="1"/>
          </p:cNvSpPr>
          <p:nvPr/>
        </p:nvSpPr>
        <p:spPr>
          <a:xfrm>
            <a:off x="3962400" y="1915598"/>
            <a:ext cx="33678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570" algn="l">
              <a:lnSpc>
                <a:spcPct val="114000"/>
              </a:lnSpc>
            </a:pPr>
            <a:br>
              <a:rPr lang="en-US" sz="1600">
                <a:latin typeface="Open Sans"/>
              </a:rPr>
            </a:br>
            <a:r>
              <a:rPr lang="en-US" sz="2000" b="1">
                <a:latin typeface="Open Sans"/>
                <a:ea typeface="Open Sans"/>
                <a:cs typeface="Open Sans"/>
              </a:rPr>
              <a:t>Congressmember Sheila Jackson Lee (D), TX-18 </a:t>
            </a:r>
            <a:br>
              <a:rPr lang="en-US" sz="2000" b="1">
                <a:latin typeface="Open Sans"/>
              </a:rPr>
            </a:br>
            <a:r>
              <a:rPr lang="en-US" sz="2000">
                <a:latin typeface="Open Sans"/>
                <a:ea typeface="Open Sans"/>
                <a:cs typeface="Open Sans"/>
              </a:rPr>
              <a:t>1950-2024</a:t>
            </a:r>
          </a:p>
          <a:p>
            <a:pPr marL="115570" algn="l">
              <a:lnSpc>
                <a:spcPct val="113999"/>
              </a:lnSpc>
            </a:pPr>
            <a:endParaRPr lang="en-US" sz="2000">
              <a:latin typeface="Open Sans"/>
              <a:ea typeface="Open Sans"/>
              <a:cs typeface="Open Sans"/>
            </a:endParaRPr>
          </a:p>
          <a:p>
            <a:pPr marL="115570" algn="l">
              <a:lnSpc>
                <a:spcPct val="113999"/>
              </a:lnSpc>
            </a:pPr>
            <a:r>
              <a:rPr lang="en-US" sz="2000">
                <a:latin typeface="Open Sans"/>
                <a:ea typeface="Open Sans"/>
                <a:cs typeface="Open Sans"/>
              </a:rPr>
              <a:t>Co-sponsored several RESULTS backed legislation</a:t>
            </a:r>
          </a:p>
        </p:txBody>
      </p:sp>
    </p:spTree>
    <p:extLst>
      <p:ext uri="{BB962C8B-B14F-4D97-AF65-F5344CB8AC3E}">
        <p14:creationId xmlns:p14="http://schemas.microsoft.com/office/powerpoint/2010/main" val="2263783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18</a:t>
            </a:fld>
            <a:endParaRPr lang="en-US"/>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311398" y="1098529"/>
            <a:ext cx="8418895" cy="363379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spcBef>
                <a:spcPts val="0"/>
              </a:spcBef>
              <a:spcAft>
                <a:spcPts val="600"/>
              </a:spcAft>
              <a:buFont typeface="Arial"/>
              <a:buChar char="•"/>
            </a:pPr>
            <a:r>
              <a:rPr lang="en-US" sz="2000">
                <a:solidFill>
                  <a:srgbClr val="000000"/>
                </a:solidFill>
                <a:latin typeface="Open Sans"/>
                <a:ea typeface="Open Sans"/>
                <a:cs typeface="Open Sans"/>
              </a:rPr>
              <a:t>Child Tax Credit</a:t>
            </a:r>
            <a:endParaRPr lang="en-US" sz="2000"/>
          </a:p>
          <a:p>
            <a:pPr marL="914400" lvl="1" indent="-457200">
              <a:lnSpc>
                <a:spcPct val="114000"/>
              </a:lnSpc>
              <a:spcAft>
                <a:spcPts val="600"/>
              </a:spcAft>
              <a:buFont typeface="Courier New"/>
              <a:buChar char="o"/>
            </a:pPr>
            <a:r>
              <a:rPr lang="en-US" sz="2000">
                <a:solidFill>
                  <a:srgbClr val="000000"/>
                </a:solidFill>
                <a:latin typeface="Open Sans"/>
                <a:ea typeface="Open Sans"/>
                <a:cs typeface="Open Sans"/>
              </a:rPr>
              <a:t>Sadly, the bipartisan bill expanding the Child Tax Credit failed to pass the Senate by a </a:t>
            </a:r>
            <a:r>
              <a:rPr lang="en-US" sz="2000">
                <a:solidFill>
                  <a:srgbClr val="000000"/>
                </a:solidFill>
                <a:latin typeface="Open Sans"/>
                <a:ea typeface="Open Sans"/>
                <a:cs typeface="Open Sans"/>
                <a:hlinkClick r:id="rId3"/>
              </a:rPr>
              <a:t>48-44 vote</a:t>
            </a:r>
            <a:endParaRPr lang="en-US" sz="2000" b="1">
              <a:solidFill>
                <a:srgbClr val="E41034"/>
              </a:solidFill>
              <a:latin typeface="Open Sans"/>
              <a:ea typeface="Open Sans"/>
              <a:cs typeface="Open Sans"/>
            </a:endParaRPr>
          </a:p>
          <a:p>
            <a:pPr marL="914400" lvl="1" indent="-457200">
              <a:lnSpc>
                <a:spcPct val="113999"/>
              </a:lnSpc>
              <a:spcAft>
                <a:spcPts val="600"/>
              </a:spcAft>
              <a:buFont typeface="Courier New"/>
              <a:buChar char="o"/>
            </a:pPr>
            <a:r>
              <a:rPr lang="en-US" sz="2000">
                <a:solidFill>
                  <a:srgbClr val="000000"/>
                </a:solidFill>
                <a:latin typeface="Open Sans"/>
                <a:ea typeface="Open Sans"/>
                <a:cs typeface="Open Sans"/>
              </a:rPr>
              <a:t>This was a failure of election year politics, not your advocacy</a:t>
            </a:r>
          </a:p>
          <a:p>
            <a:pPr marL="914400" lvl="1" indent="-457200">
              <a:lnSpc>
                <a:spcPct val="113999"/>
              </a:lnSpc>
              <a:spcAft>
                <a:spcPts val="600"/>
              </a:spcAft>
              <a:buFont typeface="Courier New"/>
              <a:buChar char="o"/>
            </a:pPr>
            <a:r>
              <a:rPr lang="en-US" sz="2000">
                <a:solidFill>
                  <a:srgbClr val="000000"/>
                </a:solidFill>
                <a:latin typeface="Open Sans"/>
                <a:ea typeface="Open Sans"/>
                <a:cs typeface="Open Sans"/>
              </a:rPr>
              <a:t>You helped build important policy agreement even in an extremely polarized time in our politics</a:t>
            </a:r>
          </a:p>
          <a:p>
            <a:pPr marL="914400" lvl="1" indent="-457200">
              <a:lnSpc>
                <a:spcPct val="113999"/>
              </a:lnSpc>
              <a:spcAft>
                <a:spcPts val="600"/>
              </a:spcAft>
              <a:buFont typeface="Courier New"/>
              <a:buChar char="o"/>
            </a:pPr>
            <a:r>
              <a:rPr lang="en-US" sz="2000">
                <a:solidFill>
                  <a:srgbClr val="000000"/>
                </a:solidFill>
                <a:latin typeface="Open Sans"/>
                <a:ea typeface="Open Sans"/>
                <a:cs typeface="Open Sans"/>
              </a:rPr>
              <a:t>That policy agreement builds a strong foundation for our advocacy in 2025 when major tax policy decisions will be made</a:t>
            </a:r>
            <a:endParaRPr lang="en-US" sz="1800" b="0">
              <a:solidFill>
                <a:srgbClr val="000000"/>
              </a:solidFill>
              <a:latin typeface="Open Sans"/>
              <a:ea typeface="Open Sans"/>
              <a:cs typeface="Open Sans"/>
            </a:endParaRPr>
          </a:p>
        </p:txBody>
      </p:sp>
    </p:spTree>
    <p:extLst>
      <p:ext uri="{BB962C8B-B14F-4D97-AF65-F5344CB8AC3E}">
        <p14:creationId xmlns:p14="http://schemas.microsoft.com/office/powerpoint/2010/main" val="1538434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19</a:t>
            </a:fld>
            <a:endParaRPr lang="en-US"/>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268199" y="1025576"/>
            <a:ext cx="8505293" cy="3633793"/>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spcBef>
                <a:spcPts val="0"/>
              </a:spcBef>
              <a:spcAft>
                <a:spcPts val="600"/>
              </a:spcAft>
              <a:buFont typeface="Arial"/>
              <a:buChar char="•"/>
            </a:pPr>
            <a:r>
              <a:rPr lang="en-US" sz="2000">
                <a:solidFill>
                  <a:srgbClr val="000000"/>
                </a:solidFill>
                <a:latin typeface="Open Sans"/>
                <a:ea typeface="Open Sans"/>
                <a:cs typeface="Open Sans"/>
              </a:rPr>
              <a:t>SNAP</a:t>
            </a:r>
            <a:endParaRPr lang="en-US" sz="2000"/>
          </a:p>
          <a:p>
            <a:pPr marL="914400" lvl="1" indent="-457200">
              <a:lnSpc>
                <a:spcPct val="114000"/>
              </a:lnSpc>
              <a:spcAft>
                <a:spcPts val="600"/>
              </a:spcAft>
              <a:buFont typeface="Courier New"/>
              <a:buChar char="o"/>
            </a:pPr>
            <a:r>
              <a:rPr lang="en-US" sz="2000">
                <a:solidFill>
                  <a:srgbClr val="000000"/>
                </a:solidFill>
                <a:latin typeface="Open Sans"/>
                <a:ea typeface="Open Sans"/>
                <a:cs typeface="Open Sans"/>
              </a:rPr>
              <a:t>No movement on the Farm Bill and likely not until after the election</a:t>
            </a:r>
          </a:p>
          <a:p>
            <a:pPr marL="914400" lvl="1" indent="-457200">
              <a:lnSpc>
                <a:spcPct val="114000"/>
              </a:lnSpc>
              <a:spcAft>
                <a:spcPts val="600"/>
              </a:spcAft>
              <a:buFont typeface="Courier New"/>
              <a:buChar char="o"/>
            </a:pPr>
            <a:r>
              <a:rPr lang="en-US" sz="2000">
                <a:solidFill>
                  <a:srgbClr val="000000"/>
                </a:solidFill>
                <a:latin typeface="Open Sans"/>
                <a:ea typeface="Open Sans"/>
                <a:cs typeface="Open Sans"/>
              </a:rPr>
              <a:t>Some leaders in the House and Senate continue to call for cuts to SNAP and restrictions on foods people may purchase</a:t>
            </a:r>
          </a:p>
          <a:p>
            <a:pPr marL="457200" indent="-457200" algn="l">
              <a:lnSpc>
                <a:spcPct val="114000"/>
              </a:lnSpc>
              <a:spcBef>
                <a:spcPts val="0"/>
              </a:spcBef>
              <a:spcAft>
                <a:spcPts val="600"/>
              </a:spcAft>
              <a:buFont typeface="Arial"/>
              <a:buChar char="•"/>
            </a:pPr>
            <a:r>
              <a:rPr lang="en-US" sz="2000">
                <a:solidFill>
                  <a:srgbClr val="000000"/>
                </a:solidFill>
                <a:latin typeface="Open Sans"/>
                <a:ea typeface="Open Sans"/>
                <a:cs typeface="Open Sans"/>
              </a:rPr>
              <a:t>Housing</a:t>
            </a:r>
            <a:endParaRPr lang="en-US" sz="2000"/>
          </a:p>
          <a:p>
            <a:pPr marL="914400" lvl="1" indent="-457200">
              <a:lnSpc>
                <a:spcPct val="114000"/>
              </a:lnSpc>
              <a:spcAft>
                <a:spcPts val="600"/>
              </a:spcAft>
              <a:buFont typeface="Courier New"/>
              <a:buChar char="o"/>
            </a:pPr>
            <a:r>
              <a:rPr lang="en-US" sz="2000">
                <a:solidFill>
                  <a:srgbClr val="000000"/>
                </a:solidFill>
                <a:latin typeface="Open Sans"/>
                <a:ea typeface="Open Sans"/>
                <a:cs typeface="Open Sans"/>
              </a:rPr>
              <a:t>We continue to see fallout from the US Supreme Court’s Grants Pass decision</a:t>
            </a:r>
          </a:p>
          <a:p>
            <a:pPr marL="1371600" lvl="2" indent="-457200">
              <a:lnSpc>
                <a:spcPct val="114000"/>
              </a:lnSpc>
              <a:spcAft>
                <a:spcPts val="600"/>
              </a:spcAft>
              <a:buFont typeface="Arial" panose="020B0604020202020204" pitchFamily="34" charset="0"/>
              <a:buChar char="•"/>
            </a:pPr>
            <a:r>
              <a:rPr lang="en-US" sz="2000">
                <a:solidFill>
                  <a:srgbClr val="000000"/>
                </a:solidFill>
                <a:latin typeface="Open Sans"/>
                <a:ea typeface="Open Sans"/>
                <a:cs typeface="Open Sans"/>
              </a:rPr>
              <a:t>CA governor recently ordered all homelessness encampments in the state cleared</a:t>
            </a:r>
          </a:p>
          <a:p>
            <a:pPr>
              <a:lnSpc>
                <a:spcPct val="114000"/>
              </a:lnSpc>
              <a:spcAft>
                <a:spcPts val="600"/>
              </a:spcAft>
            </a:pPr>
            <a:endParaRPr lang="en-US">
              <a:solidFill>
                <a:srgbClr val="000000"/>
              </a:solidFill>
              <a:latin typeface="Open Sans"/>
              <a:ea typeface="Open Sans"/>
              <a:cs typeface="Open Sans"/>
            </a:endParaRPr>
          </a:p>
          <a:p>
            <a:pPr marL="457200" indent="-457200" algn="l">
              <a:lnSpc>
                <a:spcPct val="114000"/>
              </a:lnSpc>
              <a:spcBef>
                <a:spcPts val="0"/>
              </a:spcBef>
              <a:spcAft>
                <a:spcPts val="600"/>
              </a:spcAft>
              <a:buFont typeface="Arial"/>
              <a:buChar char="•"/>
            </a:pPr>
            <a:endParaRPr lang="en-US">
              <a:latin typeface="Open Sans"/>
              <a:ea typeface="Open Sans"/>
              <a:cs typeface="Open Sans"/>
            </a:endParaRPr>
          </a:p>
          <a:p>
            <a:pPr marL="342900" indent="-342900" algn="l">
              <a:lnSpc>
                <a:spcPct val="114000"/>
              </a:lnSpc>
              <a:buFont typeface="Arial" panose="020B0604020202020204" pitchFamily="34" charset="0"/>
              <a:buChar char="•"/>
            </a:pPr>
            <a:endParaRPr lang="en-US" sz="1800" b="0">
              <a:solidFill>
                <a:srgbClr val="000000"/>
              </a:solidFill>
              <a:latin typeface="Open Sans"/>
              <a:ea typeface="Open Sans"/>
              <a:cs typeface="Open Sans"/>
            </a:endParaRPr>
          </a:p>
        </p:txBody>
      </p:sp>
    </p:spTree>
    <p:extLst>
      <p:ext uri="{BB962C8B-B14F-4D97-AF65-F5344CB8AC3E}">
        <p14:creationId xmlns:p14="http://schemas.microsoft.com/office/powerpoint/2010/main" val="109815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p:txBody>
          <a:bodyPr>
            <a:noAutofit/>
          </a:bodyPr>
          <a:lstStyle/>
          <a:p>
            <a:pPr marL="0" marR="0" lvl="0" indent="0" algn="l" rtl="0">
              <a:lnSpc>
                <a:spcPct val="114000"/>
              </a:lnSpc>
              <a:spcBef>
                <a:spcPts val="0"/>
              </a:spcBef>
              <a:spcAft>
                <a:spcPts val="600"/>
              </a:spcAft>
              <a:buNone/>
            </a:pPr>
            <a:r>
              <a:rPr lang="en-US" sz="1700" b="0" u="none" strike="noStrike" cap="none">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a:solidFill>
                  <a:schemeClr val="dk1"/>
                </a:solidFill>
                <a:latin typeface="Open Sans"/>
                <a:ea typeface="Open Sans"/>
                <a:cs typeface="Open Sans"/>
                <a:sym typeface="Open Sans"/>
              </a:rPr>
              <a:t>Read our full anti-oppression values statement here at </a:t>
            </a:r>
            <a:r>
              <a:rPr lang="en-US" sz="1700" b="1" i="0" u="sng" strike="noStrike" cap="none">
                <a:solidFill>
                  <a:schemeClr val="dk2"/>
                </a:solidFill>
                <a:latin typeface="Open Sans"/>
                <a:ea typeface="Open Sans"/>
                <a:cs typeface="Open Sans"/>
                <a:sym typeface="Open Sans"/>
                <a:hlinkClick r:id="rId3"/>
              </a:rPr>
              <a:t>results.org/values</a:t>
            </a:r>
            <a:r>
              <a:rPr lang="en-US" sz="1700" b="1" i="0" u="none" strike="noStrike" cap="none">
                <a:solidFill>
                  <a:schemeClr val="dk1"/>
                </a:solidFill>
                <a:latin typeface="Open Sans"/>
                <a:ea typeface="Open Sans"/>
                <a:cs typeface="Open Sans"/>
                <a:sym typeface="Open Sans"/>
              </a:rPr>
              <a:t>. </a:t>
            </a:r>
            <a:endParaRPr lang="en-US" sz="1700" b="0"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437165-232B-4941-B335-847FAFFD7EC9}"/>
              </a:ext>
            </a:extLst>
          </p:cNvPr>
          <p:cNvSpPr>
            <a:spLocks noChangeArrowheads="1"/>
          </p:cNvSpPr>
          <p:nvPr/>
        </p:nvSpPr>
        <p:spPr bwMode="auto">
          <a:xfrm>
            <a:off x="-1" y="7802"/>
            <a:ext cx="41910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20</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1">
            <a:extLst>
              <a:ext uri="{FF2B5EF4-FFF2-40B4-BE49-F238E27FC236}">
                <a16:creationId xmlns:a16="http://schemas.microsoft.com/office/drawing/2014/main" id="{2C2595CE-1CFA-4847-AAE5-FAE41AD06DF4}"/>
              </a:ext>
            </a:extLst>
          </p:cNvPr>
          <p:cNvSpPr txBox="1">
            <a:spLocks/>
          </p:cNvSpPr>
          <p:nvPr/>
        </p:nvSpPr>
        <p:spPr>
          <a:xfrm>
            <a:off x="552080" y="307884"/>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a:solidFill>
                  <a:srgbClr val="D50032"/>
                </a:solidFill>
                <a:latin typeface="Open Sans"/>
                <a:cs typeface="Open Sans"/>
              </a:rPr>
              <a:t>Take action on key </a:t>
            </a:r>
          </a:p>
          <a:p>
            <a:r>
              <a:rPr lang="en-US" sz="2800" b="1">
                <a:solidFill>
                  <a:srgbClr val="D50032"/>
                </a:solidFill>
                <a:latin typeface="Open Sans"/>
                <a:cs typeface="Open Sans"/>
              </a:rPr>
              <a:t>U.S. poverty priorities</a:t>
            </a:r>
            <a:endParaRPr lang="en-US" sz="2800">
              <a:solidFill>
                <a:srgbClr val="D50032"/>
              </a:solidFill>
              <a:latin typeface="Open Sans"/>
              <a:ea typeface="Open Sans"/>
              <a:cs typeface="Calibri"/>
            </a:endParaRPr>
          </a:p>
        </p:txBody>
      </p:sp>
      <p:sp>
        <p:nvSpPr>
          <p:cNvPr id="8" name="Title 1">
            <a:extLst>
              <a:ext uri="{FF2B5EF4-FFF2-40B4-BE49-F238E27FC236}">
                <a16:creationId xmlns:a16="http://schemas.microsoft.com/office/drawing/2014/main" id="{87E10E4F-CA42-D4CB-1A37-571D63DB82C0}"/>
              </a:ext>
            </a:extLst>
          </p:cNvPr>
          <p:cNvSpPr txBox="1">
            <a:spLocks/>
          </p:cNvSpPr>
          <p:nvPr/>
        </p:nvSpPr>
        <p:spPr>
          <a:xfrm>
            <a:off x="419100" y="1231200"/>
            <a:ext cx="8015469" cy="3438816"/>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24000"/>
              </a:lnSpc>
              <a:spcBef>
                <a:spcPts val="0"/>
              </a:spcBef>
              <a:spcAft>
                <a:spcPts val="1200"/>
              </a:spcAft>
            </a:pPr>
            <a:r>
              <a:rPr lang="en-US" sz="2000" b="1">
                <a:latin typeface="Open Sans"/>
                <a:ea typeface="Open Sans"/>
                <a:cs typeface="Open Sans"/>
              </a:rPr>
              <a:t>CTC action: </a:t>
            </a:r>
            <a:r>
              <a:rPr lang="en-US" sz="2000">
                <a:latin typeface="Open Sans"/>
                <a:ea typeface="Open Sans"/>
                <a:cs typeface="Open Sans"/>
                <a:hlinkClick r:id="rId3"/>
              </a:rPr>
              <a:t>Email your senator </a:t>
            </a:r>
            <a:r>
              <a:rPr lang="en-US" sz="2000">
                <a:latin typeface="Open Sans"/>
                <a:ea typeface="Open Sans"/>
                <a:cs typeface="Open Sans"/>
              </a:rPr>
              <a:t>or </a:t>
            </a:r>
            <a:r>
              <a:rPr lang="en-US" sz="2000">
                <a:latin typeface="Open Sans"/>
                <a:ea typeface="Open Sans"/>
                <a:cs typeface="Open Sans"/>
                <a:hlinkClick r:id="rId4"/>
              </a:rPr>
              <a:t>publish a letter to the editor </a:t>
            </a:r>
            <a:r>
              <a:rPr lang="en-US" sz="2000">
                <a:latin typeface="Open Sans"/>
                <a:ea typeface="Open Sans"/>
                <a:cs typeface="Open Sans"/>
              </a:rPr>
              <a:t>expressing your disappointment with the Senate vote. </a:t>
            </a:r>
          </a:p>
          <a:p>
            <a:pPr algn="l">
              <a:lnSpc>
                <a:spcPct val="124000"/>
              </a:lnSpc>
              <a:spcBef>
                <a:spcPts val="0"/>
              </a:spcBef>
              <a:spcAft>
                <a:spcPts val="1200"/>
              </a:spcAft>
            </a:pPr>
            <a:r>
              <a:rPr kumimoji="0" lang="en-US" sz="20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SNAP / Farm Bill action: </a:t>
            </a:r>
            <a:r>
              <a:rPr kumimoji="0" lang="en-US" sz="20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5"/>
              </a:rPr>
              <a:t>Continue to talk to your members of Congress </a:t>
            </a:r>
            <a:r>
              <a:rPr kumimoji="0" lang="en-US" sz="20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about protect SNAP from reckless cuts and policies in Farm Bill discussions.  </a:t>
            </a:r>
          </a:p>
          <a:p>
            <a:pPr marL="0" marR="0" lvl="0" indent="0" algn="l" defTabSz="457200" rtl="0" eaLnBrk="1" fontAlgn="auto" latinLnBrk="0" hangingPunct="1">
              <a:lnSpc>
                <a:spcPct val="124000"/>
              </a:lnSpc>
              <a:spcBef>
                <a:spcPts val="0"/>
              </a:spcBef>
              <a:spcAft>
                <a:spcPts val="1200"/>
              </a:spcAft>
              <a:buClrTx/>
              <a:buSzTx/>
              <a:buFontTx/>
              <a:buNone/>
              <a:tabLst/>
              <a:defRPr/>
            </a:pPr>
            <a:r>
              <a:rPr kumimoji="0" lang="en-US" sz="20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Housing action: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In light of the SCOTUS decision allowing the criminalization of homelessness, please </a:t>
            </a:r>
            <a:r>
              <a:rPr kumimoji="0" lang="en-US" sz="2000" b="0" i="0" u="sng"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6"/>
              </a:rPr>
              <a:t>submit a letter to the editor</a:t>
            </a:r>
            <a:r>
              <a:rPr kumimoji="0" lang="en-US" sz="20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urging Congress to act now.</a:t>
            </a:r>
          </a:p>
        </p:txBody>
      </p:sp>
      <p:sp>
        <p:nvSpPr>
          <p:cNvPr id="2" name="Slide Number Placeholder 5">
            <a:extLst>
              <a:ext uri="{FF2B5EF4-FFF2-40B4-BE49-F238E27FC236}">
                <a16:creationId xmlns:a16="http://schemas.microsoft.com/office/drawing/2014/main" id="{5EC81599-D050-5677-5B8A-E797DDB04D23}"/>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20</a:t>
            </a:fld>
            <a:endParaRPr lang="en-US"/>
          </a:p>
        </p:txBody>
      </p:sp>
    </p:spTree>
    <p:extLst>
      <p:ext uri="{BB962C8B-B14F-4D97-AF65-F5344CB8AC3E}">
        <p14:creationId xmlns:p14="http://schemas.microsoft.com/office/powerpoint/2010/main" val="2843468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lstStyle/>
          <a:p>
            <a:r>
              <a:rPr lang="en-US"/>
              <a:t>Grassroots Caf</a:t>
            </a:r>
            <a:r>
              <a:rPr lang="en-US" sz="4400" b="1">
                <a:solidFill>
                  <a:prstClr val="white"/>
                </a:solidFill>
                <a:latin typeface="Open Sans"/>
                <a:ea typeface="Open Sans"/>
                <a:cs typeface="Open Sans"/>
              </a:rPr>
              <a:t>é</a:t>
            </a:r>
            <a:endParaRPr lang="en-US"/>
          </a:p>
        </p:txBody>
      </p:sp>
    </p:spTree>
    <p:extLst>
      <p:ext uri="{BB962C8B-B14F-4D97-AF65-F5344CB8AC3E}">
        <p14:creationId xmlns:p14="http://schemas.microsoft.com/office/powerpoint/2010/main" val="217175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a:solidFill>
                  <a:srgbClr val="D50032"/>
                </a:solidFill>
                <a:latin typeface="Open Sans"/>
                <a:ea typeface="Open Sans"/>
                <a:cs typeface="Open Sans"/>
              </a:rPr>
              <a:t>August Recess</a:t>
            </a:r>
            <a:endParaRPr lang="en-US" sz="320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22</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2000" y="25717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a:latin typeface="Open Sans"/>
                <a:ea typeface="Open Sans"/>
                <a:cs typeface="Open Sans"/>
              </a:rPr>
              <a:t>Sarah Leone</a:t>
            </a:r>
            <a:endParaRPr lang="en-US" sz="1900"/>
          </a:p>
          <a:p>
            <a:pPr marL="115570" indent="0">
              <a:buNone/>
            </a:pPr>
            <a:r>
              <a:rPr lang="en-US" sz="1900">
                <a:latin typeface="Open Sans"/>
                <a:ea typeface="Open Sans"/>
                <a:cs typeface="Open Sans"/>
              </a:rPr>
              <a:t>Senior Associate, Grassroots Impact</a:t>
            </a:r>
            <a:br>
              <a:rPr lang="en-US" sz="1900"/>
            </a:br>
            <a:r>
              <a:rPr lang="en-US" sz="1900">
                <a:hlinkClick r:id="rId2"/>
              </a:rPr>
              <a:t>sleone@results.org</a:t>
            </a:r>
            <a:r>
              <a:rPr lang="en-US" sz="1900"/>
              <a:t> </a:t>
            </a:r>
            <a:r>
              <a:rPr lang="en-US" sz="1900">
                <a:latin typeface="Open Sans"/>
                <a:ea typeface="Open Sans"/>
                <a:cs typeface="Open Sans"/>
              </a:rPr>
              <a:t> </a:t>
            </a:r>
          </a:p>
          <a:p>
            <a:pPr marL="115570" indent="0">
              <a:buFont typeface="Arial"/>
              <a:buNone/>
            </a:pPr>
            <a:endParaRPr lang="en-US" sz="2000"/>
          </a:p>
          <a:p>
            <a:pPr>
              <a:buFont typeface="Arial"/>
              <a:buChar char="•"/>
            </a:pPr>
            <a:endParaRPr lang="en-US" sz="2000"/>
          </a:p>
        </p:txBody>
      </p:sp>
      <p:pic>
        <p:nvPicPr>
          <p:cNvPr id="2" name="Picture 1">
            <a:extLst>
              <a:ext uri="{FF2B5EF4-FFF2-40B4-BE49-F238E27FC236}">
                <a16:creationId xmlns:a16="http://schemas.microsoft.com/office/drawing/2014/main" id="{D8729CA0-2BCE-CD39-0691-DA2126EBFD7A}"/>
              </a:ext>
            </a:extLst>
          </p:cNvPr>
          <p:cNvPicPr>
            <a:picLocks noChangeAspect="1"/>
          </p:cNvPicPr>
          <p:nvPr/>
        </p:nvPicPr>
        <p:blipFill>
          <a:blip r:embed="rId3"/>
          <a:stretch>
            <a:fillRect/>
          </a:stretch>
        </p:blipFill>
        <p:spPr>
          <a:xfrm>
            <a:off x="1853853" y="1325411"/>
            <a:ext cx="2492678" cy="2492678"/>
          </a:xfrm>
          <a:prstGeom prst="rect">
            <a:avLst/>
          </a:prstGeom>
        </p:spPr>
      </p:pic>
    </p:spTree>
    <p:extLst>
      <p:ext uri="{BB962C8B-B14F-4D97-AF65-F5344CB8AC3E}">
        <p14:creationId xmlns:p14="http://schemas.microsoft.com/office/powerpoint/2010/main" val="2369369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3200">
                <a:solidFill>
                  <a:srgbClr val="D50032"/>
                </a:solidFill>
                <a:latin typeface="Open Sans"/>
                <a:ea typeface="Open Sans"/>
                <a:cs typeface="Open Sans"/>
              </a:rPr>
              <a:t>August Recess</a:t>
            </a:r>
            <a:endParaRPr lang="en-US" sz="32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23</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137785" y="923742"/>
            <a:ext cx="8868428"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800" b="1">
                <a:latin typeface="Open Sans"/>
                <a:ea typeface="Open Sans"/>
                <a:cs typeface="Segoe UI"/>
              </a:rPr>
              <a:t>Recess runs from now until September 9</a:t>
            </a:r>
          </a:p>
          <a:p>
            <a:pPr>
              <a:lnSpc>
                <a:spcPct val="114000"/>
              </a:lnSpc>
              <a:spcBef>
                <a:spcPts val="0"/>
              </a:spcBef>
              <a:spcAft>
                <a:spcPts val="1200"/>
              </a:spcAft>
            </a:pPr>
            <a:r>
              <a:rPr lang="en-US" sz="2400">
                <a:latin typeface="Open Sans"/>
                <a:ea typeface="Open Sans"/>
                <a:cs typeface="Segoe UI"/>
              </a:rPr>
              <a:t>Members travel back to home states and districts</a:t>
            </a:r>
          </a:p>
          <a:p>
            <a:pPr>
              <a:lnSpc>
                <a:spcPct val="114000"/>
              </a:lnSpc>
              <a:spcBef>
                <a:spcPts val="0"/>
              </a:spcBef>
              <a:spcAft>
                <a:spcPts val="1200"/>
              </a:spcAft>
            </a:pPr>
            <a:r>
              <a:rPr lang="en-US" sz="2400">
                <a:solidFill>
                  <a:srgbClr val="141827"/>
                </a:solidFill>
                <a:latin typeface="Open Sans"/>
                <a:ea typeface="Open Sans"/>
                <a:cs typeface="Segoe UI"/>
              </a:rPr>
              <a:t>Members, and candidates, want to hear what’s important to constituents</a:t>
            </a:r>
          </a:p>
          <a:p>
            <a:pPr>
              <a:lnSpc>
                <a:spcPct val="114000"/>
              </a:lnSpc>
              <a:spcBef>
                <a:spcPts val="0"/>
              </a:spcBef>
              <a:spcAft>
                <a:spcPts val="1200"/>
              </a:spcAft>
            </a:pPr>
            <a:r>
              <a:rPr lang="en-US" sz="2400">
                <a:solidFill>
                  <a:srgbClr val="141827"/>
                </a:solidFill>
                <a:latin typeface="Open Sans"/>
                <a:ea typeface="Open Sans"/>
                <a:cs typeface="Segoe UI"/>
              </a:rPr>
              <a:t>Opportunity to meet with Representatives, Senators, and/or key staff members face-to-face</a:t>
            </a:r>
            <a:endParaRPr lang="en-US" sz="2400">
              <a:solidFill>
                <a:srgbClr val="141827"/>
              </a:solidFill>
              <a:latin typeface="Open Sans"/>
              <a:cs typeface="Open Sans"/>
            </a:endParaRPr>
          </a:p>
          <a:p>
            <a:pPr algn="ctr">
              <a:buNone/>
            </a:pPr>
            <a:endParaRPr lang="en-US" sz="1900">
              <a:solidFill>
                <a:srgbClr val="D50032"/>
              </a:solidFill>
              <a:cs typeface="Open Sans"/>
            </a:endParaRPr>
          </a:p>
        </p:txBody>
      </p:sp>
    </p:spTree>
    <p:extLst>
      <p:ext uri="{BB962C8B-B14F-4D97-AF65-F5344CB8AC3E}">
        <p14:creationId xmlns:p14="http://schemas.microsoft.com/office/powerpoint/2010/main" val="1349522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2" y="102393"/>
            <a:ext cx="7401491" cy="857250"/>
          </a:xfrm>
        </p:spPr>
        <p:txBody>
          <a:bodyPr>
            <a:normAutofit/>
          </a:bodyPr>
          <a:lstStyle/>
          <a:p>
            <a:r>
              <a:rPr lang="en-US" sz="3200">
                <a:solidFill>
                  <a:srgbClr val="D50032"/>
                </a:solidFill>
                <a:latin typeface="Open Sans"/>
                <a:ea typeface="Open Sans"/>
                <a:cs typeface="Open Sans"/>
              </a:rPr>
              <a:t>August Recess</a:t>
            </a:r>
            <a:endParaRPr lang="en-US" sz="32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24</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890496"/>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800" b="1">
                <a:latin typeface="Open Sans"/>
                <a:ea typeface="Open Sans"/>
                <a:cs typeface="Segoe UI"/>
              </a:rPr>
              <a:t>Goals</a:t>
            </a:r>
          </a:p>
          <a:p>
            <a:pPr>
              <a:lnSpc>
                <a:spcPct val="114000"/>
              </a:lnSpc>
              <a:spcBef>
                <a:spcPts val="0"/>
              </a:spcBef>
              <a:spcAft>
                <a:spcPts val="1200"/>
              </a:spcAft>
            </a:pPr>
            <a:r>
              <a:rPr lang="en-US" sz="2400">
                <a:latin typeface="Open Sans"/>
                <a:ea typeface="Open Sans"/>
                <a:cs typeface="Segoe UI"/>
              </a:rPr>
              <a:t>Introduce your RESULTS group as resource, proof that the community cares </a:t>
            </a:r>
          </a:p>
          <a:p>
            <a:pPr>
              <a:lnSpc>
                <a:spcPct val="114000"/>
              </a:lnSpc>
              <a:spcBef>
                <a:spcPts val="0"/>
              </a:spcBef>
              <a:spcAft>
                <a:spcPts val="1200"/>
              </a:spcAft>
            </a:pPr>
            <a:r>
              <a:rPr lang="en-US" sz="2400">
                <a:latin typeface="Open Sans"/>
                <a:ea typeface="Open Sans"/>
                <a:cs typeface="Segoe UI"/>
              </a:rPr>
              <a:t>Educate the office on issues, and gather intel </a:t>
            </a:r>
          </a:p>
          <a:p>
            <a:pPr>
              <a:lnSpc>
                <a:spcPct val="114000"/>
              </a:lnSpc>
              <a:spcBef>
                <a:spcPts val="0"/>
              </a:spcBef>
              <a:spcAft>
                <a:spcPts val="1200"/>
              </a:spcAft>
            </a:pPr>
            <a:r>
              <a:rPr lang="en-US" sz="2400">
                <a:latin typeface="Open Sans"/>
                <a:ea typeface="Open Sans"/>
                <a:cs typeface="Segoe UI"/>
              </a:rPr>
              <a:t>Get a commitment from the office to take action</a:t>
            </a:r>
          </a:p>
          <a:p>
            <a:pPr algn="ctr">
              <a:buNone/>
            </a:pPr>
            <a:endParaRPr lang="en-US" sz="1900">
              <a:solidFill>
                <a:srgbClr val="D50032"/>
              </a:solidFill>
              <a:cs typeface="Open Sans"/>
            </a:endParaRPr>
          </a:p>
        </p:txBody>
      </p:sp>
    </p:spTree>
    <p:extLst>
      <p:ext uri="{BB962C8B-B14F-4D97-AF65-F5344CB8AC3E}">
        <p14:creationId xmlns:p14="http://schemas.microsoft.com/office/powerpoint/2010/main" val="1714817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2" y="102393"/>
            <a:ext cx="7401491" cy="857250"/>
          </a:xfrm>
        </p:spPr>
        <p:txBody>
          <a:bodyPr>
            <a:normAutofit/>
          </a:bodyPr>
          <a:lstStyle/>
          <a:p>
            <a:r>
              <a:rPr lang="en-US" sz="3200">
                <a:solidFill>
                  <a:srgbClr val="D50032"/>
                </a:solidFill>
                <a:latin typeface="Open Sans"/>
                <a:ea typeface="Open Sans"/>
                <a:cs typeface="Open Sans"/>
              </a:rPr>
              <a:t>August Recess</a:t>
            </a:r>
            <a:endParaRPr lang="en-US" sz="32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25</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890496"/>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800" b="1">
                <a:latin typeface="Open Sans"/>
                <a:ea typeface="Open Sans"/>
                <a:cs typeface="Segoe UI"/>
              </a:rPr>
              <a:t>Why we do it?</a:t>
            </a:r>
          </a:p>
          <a:p>
            <a:pPr>
              <a:lnSpc>
                <a:spcPct val="114000"/>
              </a:lnSpc>
              <a:spcBef>
                <a:spcPts val="0"/>
              </a:spcBef>
              <a:spcAft>
                <a:spcPts val="1200"/>
              </a:spcAft>
            </a:pPr>
            <a:r>
              <a:rPr lang="en-US" sz="2400">
                <a:latin typeface="Open Sans"/>
                <a:ea typeface="Open Sans"/>
                <a:cs typeface="Segoe UI"/>
              </a:rPr>
              <a:t>Build more relationships with the office.</a:t>
            </a:r>
          </a:p>
          <a:p>
            <a:pPr>
              <a:lnSpc>
                <a:spcPct val="114000"/>
              </a:lnSpc>
              <a:spcBef>
                <a:spcPts val="0"/>
              </a:spcBef>
              <a:spcAft>
                <a:spcPts val="1200"/>
              </a:spcAft>
            </a:pPr>
            <a:r>
              <a:rPr lang="en-US" sz="2400">
                <a:solidFill>
                  <a:srgbClr val="141827"/>
                </a:solidFill>
                <a:latin typeface="Open Sans"/>
                <a:ea typeface="Open Sans"/>
                <a:cs typeface="Segoe UI"/>
              </a:rPr>
              <a:t>Leverage connection within district office.</a:t>
            </a:r>
          </a:p>
          <a:p>
            <a:pPr>
              <a:lnSpc>
                <a:spcPct val="114000"/>
              </a:lnSpc>
              <a:spcBef>
                <a:spcPts val="0"/>
              </a:spcBef>
              <a:spcAft>
                <a:spcPts val="1200"/>
              </a:spcAft>
            </a:pPr>
            <a:r>
              <a:rPr lang="en-US" sz="2400">
                <a:solidFill>
                  <a:srgbClr val="141827"/>
                </a:solidFill>
                <a:latin typeface="Open Sans"/>
                <a:ea typeface="Open Sans"/>
                <a:cs typeface="Segoe UI"/>
              </a:rPr>
              <a:t>Demonstrate “people power” and uplift new voices in our community</a:t>
            </a:r>
          </a:p>
          <a:p>
            <a:pPr>
              <a:lnSpc>
                <a:spcPct val="114000"/>
              </a:lnSpc>
              <a:spcBef>
                <a:spcPts val="0"/>
              </a:spcBef>
              <a:spcAft>
                <a:spcPts val="1200"/>
              </a:spcAft>
            </a:pPr>
            <a:r>
              <a:rPr lang="en-US" sz="2400">
                <a:solidFill>
                  <a:srgbClr val="141827"/>
                </a:solidFill>
                <a:latin typeface="Open Sans"/>
                <a:ea typeface="Open Sans"/>
                <a:cs typeface="Segoe UI"/>
              </a:rPr>
              <a:t>Chance to meet your Rep or Senator in person</a:t>
            </a:r>
            <a:endParaRPr lang="en-US" sz="2400">
              <a:solidFill>
                <a:srgbClr val="141827"/>
              </a:solidFill>
              <a:latin typeface="Open Sans"/>
              <a:cs typeface="Open Sans"/>
            </a:endParaRPr>
          </a:p>
          <a:p>
            <a:pPr algn="ctr">
              <a:buNone/>
            </a:pPr>
            <a:endParaRPr lang="en-US" sz="1900">
              <a:solidFill>
                <a:srgbClr val="D50032"/>
              </a:solidFill>
              <a:cs typeface="Open Sans"/>
            </a:endParaRPr>
          </a:p>
        </p:txBody>
      </p:sp>
    </p:spTree>
    <p:extLst>
      <p:ext uri="{BB962C8B-B14F-4D97-AF65-F5344CB8AC3E}">
        <p14:creationId xmlns:p14="http://schemas.microsoft.com/office/powerpoint/2010/main" val="251767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71F0-48AD-BF13-49D4-3DEB017CDB4E}"/>
              </a:ext>
            </a:extLst>
          </p:cNvPr>
          <p:cNvSpPr>
            <a:spLocks noGrp="1"/>
          </p:cNvSpPr>
          <p:nvPr>
            <p:ph type="title"/>
          </p:nvPr>
        </p:nvSpPr>
        <p:spPr>
          <a:xfrm>
            <a:off x="457200" y="313510"/>
            <a:ext cx="7401491" cy="857250"/>
          </a:xfrm>
        </p:spPr>
        <p:txBody>
          <a:bodyPr>
            <a:normAutofit fontScale="90000"/>
          </a:bodyPr>
          <a:lstStyle/>
          <a:p>
            <a:r>
              <a:rPr lang="en-US" sz="3600" b="1">
                <a:solidFill>
                  <a:srgbClr val="D50032"/>
                </a:solidFill>
                <a:latin typeface="Open Sans"/>
              </a:rPr>
              <a:t>Best Practices for In District Lobbying</a:t>
            </a:r>
            <a:endParaRPr lang="en-US"/>
          </a:p>
        </p:txBody>
      </p:sp>
      <p:sp>
        <p:nvSpPr>
          <p:cNvPr id="3" name="Content Placeholder 2">
            <a:extLst>
              <a:ext uri="{FF2B5EF4-FFF2-40B4-BE49-F238E27FC236}">
                <a16:creationId xmlns:a16="http://schemas.microsoft.com/office/drawing/2014/main" id="{77CFDF84-493D-4D74-E344-71A1B90F776E}"/>
              </a:ext>
            </a:extLst>
          </p:cNvPr>
          <p:cNvSpPr>
            <a:spLocks noGrp="1"/>
          </p:cNvSpPr>
          <p:nvPr>
            <p:ph idx="1"/>
          </p:nvPr>
        </p:nvSpPr>
        <p:spPr>
          <a:xfrm>
            <a:off x="457200" y="1646635"/>
            <a:ext cx="8229600" cy="3394472"/>
          </a:xfrm>
        </p:spPr>
        <p:txBody>
          <a:bodyPr/>
          <a:lstStyle/>
          <a:p>
            <a:pPr marL="514350" indent="-514350">
              <a:lnSpc>
                <a:spcPct val="113999"/>
              </a:lnSpc>
              <a:buAutoNum type="arabicPeriod"/>
            </a:pPr>
            <a:r>
              <a:rPr lang="en-US" sz="2400">
                <a:latin typeface="Open Sans"/>
                <a:ea typeface="Open Sans"/>
                <a:cs typeface="Open Sans"/>
              </a:rPr>
              <a:t>Focus on building relationships </a:t>
            </a:r>
          </a:p>
          <a:p>
            <a:pPr marL="514350" indent="-514350">
              <a:lnSpc>
                <a:spcPct val="113999"/>
              </a:lnSpc>
              <a:buAutoNum type="arabicPeriod"/>
            </a:pPr>
            <a:r>
              <a:rPr lang="en-US" sz="2400">
                <a:latin typeface="Open Sans"/>
                <a:ea typeface="Open Sans"/>
                <a:cs typeface="Open Sans"/>
              </a:rPr>
              <a:t>Invite your community to attend </a:t>
            </a:r>
          </a:p>
          <a:p>
            <a:pPr marL="514350" indent="-514350">
              <a:lnSpc>
                <a:spcPct val="113999"/>
              </a:lnSpc>
              <a:buAutoNum type="arabicPeriod"/>
            </a:pPr>
            <a:r>
              <a:rPr lang="en-US" sz="2400">
                <a:latin typeface="Open Sans"/>
                <a:ea typeface="Open Sans"/>
                <a:cs typeface="Open Sans"/>
              </a:rPr>
              <a:t>Be persistent </a:t>
            </a:r>
          </a:p>
          <a:p>
            <a:pPr marL="514350" indent="-514350">
              <a:lnSpc>
                <a:spcPct val="113999"/>
              </a:lnSpc>
              <a:buAutoNum type="arabicPeriod"/>
            </a:pPr>
            <a:r>
              <a:rPr lang="en-US" sz="2400">
                <a:latin typeface="Open Sans"/>
                <a:ea typeface="Open Sans"/>
                <a:cs typeface="Open Sans"/>
              </a:rPr>
              <a:t>Find your MOC at a community event </a:t>
            </a:r>
            <a:endParaRPr lang="en-US" sz="240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a:p>
        </p:txBody>
      </p:sp>
      <p:sp>
        <p:nvSpPr>
          <p:cNvPr id="4" name="Slide Number Placeholder 3">
            <a:extLst>
              <a:ext uri="{FF2B5EF4-FFF2-40B4-BE49-F238E27FC236}">
                <a16:creationId xmlns:a16="http://schemas.microsoft.com/office/drawing/2014/main" id="{A11A840F-339E-5CEF-E87C-2A9D1CCFC4C4}"/>
              </a:ext>
            </a:extLst>
          </p:cNvPr>
          <p:cNvSpPr>
            <a:spLocks noGrp="1"/>
          </p:cNvSpPr>
          <p:nvPr>
            <p:ph type="sldNum" sz="quarter" idx="12"/>
          </p:nvPr>
        </p:nvSpPr>
        <p:spPr/>
        <p:txBody>
          <a:bodyPr/>
          <a:lstStyle/>
          <a:p>
            <a:fld id="{307E6868-079E-1649-B8D1-459B42CE4DE3}" type="slidenum">
              <a:rPr lang="en-US" smtClean="0"/>
              <a:pPr/>
              <a:t>26</a:t>
            </a:fld>
            <a:endParaRPr lang="en-US"/>
          </a:p>
        </p:txBody>
      </p:sp>
      <p:sp>
        <p:nvSpPr>
          <p:cNvPr id="5" name="Content Placeholder 2">
            <a:extLst>
              <a:ext uri="{FF2B5EF4-FFF2-40B4-BE49-F238E27FC236}">
                <a16:creationId xmlns:a16="http://schemas.microsoft.com/office/drawing/2014/main" id="{61F1CFFD-4F0F-BE28-7F60-9C8DB39DC41F}"/>
              </a:ext>
            </a:extLst>
          </p:cNvPr>
          <p:cNvSpPr txBox="1">
            <a:spLocks/>
          </p:cNvSpPr>
          <p:nvPr/>
        </p:nvSpPr>
        <p:spPr>
          <a:xfrm>
            <a:off x="457200" y="3955241"/>
            <a:ext cx="8229600" cy="60999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13999"/>
              </a:lnSpc>
              <a:buNone/>
            </a:pPr>
            <a:r>
              <a:rPr lang="en-US" sz="2800" i="1">
                <a:latin typeface="Open Sans"/>
                <a:ea typeface="Open Sans"/>
                <a:cs typeface="Open Sans"/>
              </a:rPr>
              <a:t>Any other tips? Share your thoughts in the chat!</a:t>
            </a:r>
          </a:p>
          <a:p>
            <a:pPr marL="0" indent="0">
              <a:buFont typeface="Arial"/>
              <a:buNone/>
            </a:pPr>
            <a:endParaRPr lang="en-US"/>
          </a:p>
        </p:txBody>
      </p:sp>
    </p:spTree>
    <p:extLst>
      <p:ext uri="{BB962C8B-B14F-4D97-AF65-F5344CB8AC3E}">
        <p14:creationId xmlns:p14="http://schemas.microsoft.com/office/powerpoint/2010/main" val="2418048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7534-B69D-C218-1C55-74CDA91835E9}"/>
              </a:ext>
            </a:extLst>
          </p:cNvPr>
          <p:cNvSpPr>
            <a:spLocks noGrp="1"/>
          </p:cNvSpPr>
          <p:nvPr>
            <p:ph type="title"/>
          </p:nvPr>
        </p:nvSpPr>
        <p:spPr/>
        <p:txBody>
          <a:bodyPr/>
          <a:lstStyle/>
          <a:p>
            <a:r>
              <a:rPr lang="en-US">
                <a:solidFill>
                  <a:srgbClr val="D50032"/>
                </a:solidFill>
              </a:rPr>
              <a:t>Let’s hear from an advocate!</a:t>
            </a:r>
          </a:p>
        </p:txBody>
      </p:sp>
      <p:sp>
        <p:nvSpPr>
          <p:cNvPr id="3" name="Content Placeholder 2">
            <a:extLst>
              <a:ext uri="{FF2B5EF4-FFF2-40B4-BE49-F238E27FC236}">
                <a16:creationId xmlns:a16="http://schemas.microsoft.com/office/drawing/2014/main" id="{42CDBE1D-10D1-E7F4-F8E6-83206DB4801E}"/>
              </a:ext>
            </a:extLst>
          </p:cNvPr>
          <p:cNvSpPr>
            <a:spLocks noGrp="1"/>
          </p:cNvSpPr>
          <p:nvPr>
            <p:ph idx="1"/>
          </p:nvPr>
        </p:nvSpPr>
        <p:spPr>
          <a:xfrm>
            <a:off x="714600" y="3758621"/>
            <a:ext cx="7714800" cy="691525"/>
          </a:xfrm>
        </p:spPr>
        <p:txBody>
          <a:bodyPr>
            <a:normAutofit fontScale="47500" lnSpcReduction="20000"/>
          </a:bodyPr>
          <a:lstStyle/>
          <a:p>
            <a:pPr marL="0" indent="0" algn="ctr">
              <a:buNone/>
            </a:pPr>
            <a:r>
              <a:rPr lang="en-US" sz="4300" b="1"/>
              <a:t>David Burns</a:t>
            </a:r>
          </a:p>
          <a:p>
            <a:pPr marL="0" indent="0" algn="ctr">
              <a:buNone/>
            </a:pPr>
            <a:r>
              <a:rPr lang="en-US" sz="4300"/>
              <a:t>RESULTS Central NJ Global</a:t>
            </a:r>
          </a:p>
        </p:txBody>
      </p:sp>
      <p:sp>
        <p:nvSpPr>
          <p:cNvPr id="4" name="Slide Number Placeholder 3">
            <a:extLst>
              <a:ext uri="{FF2B5EF4-FFF2-40B4-BE49-F238E27FC236}">
                <a16:creationId xmlns:a16="http://schemas.microsoft.com/office/drawing/2014/main" id="{7D6C84DE-79E8-BF46-6201-08BA70481503}"/>
              </a:ext>
            </a:extLst>
          </p:cNvPr>
          <p:cNvSpPr>
            <a:spLocks noGrp="1"/>
          </p:cNvSpPr>
          <p:nvPr>
            <p:ph type="sldNum" sz="quarter" idx="12"/>
          </p:nvPr>
        </p:nvSpPr>
        <p:spPr/>
        <p:txBody>
          <a:bodyPr/>
          <a:lstStyle/>
          <a:p>
            <a:fld id="{307E6868-079E-1649-B8D1-459B42CE4DE3}" type="slidenum">
              <a:rPr lang="en-US" smtClean="0"/>
              <a:pPr/>
              <a:t>27</a:t>
            </a:fld>
            <a:endParaRPr lang="en-US"/>
          </a:p>
        </p:txBody>
      </p:sp>
      <p:pic>
        <p:nvPicPr>
          <p:cNvPr id="6" name="Picture 5">
            <a:extLst>
              <a:ext uri="{FF2B5EF4-FFF2-40B4-BE49-F238E27FC236}">
                <a16:creationId xmlns:a16="http://schemas.microsoft.com/office/drawing/2014/main" id="{CE2D7464-F68F-8CFE-0791-F7A6468E89E7}"/>
              </a:ext>
            </a:extLst>
          </p:cNvPr>
          <p:cNvPicPr>
            <a:picLocks noChangeAspect="1"/>
          </p:cNvPicPr>
          <p:nvPr/>
        </p:nvPicPr>
        <p:blipFill>
          <a:blip r:embed="rId2"/>
          <a:stretch>
            <a:fillRect/>
          </a:stretch>
        </p:blipFill>
        <p:spPr>
          <a:xfrm>
            <a:off x="2298075" y="1278115"/>
            <a:ext cx="4547850" cy="2422906"/>
          </a:xfrm>
          <a:prstGeom prst="rect">
            <a:avLst/>
          </a:prstGeom>
        </p:spPr>
      </p:pic>
    </p:spTree>
    <p:extLst>
      <p:ext uri="{BB962C8B-B14F-4D97-AF65-F5344CB8AC3E}">
        <p14:creationId xmlns:p14="http://schemas.microsoft.com/office/powerpoint/2010/main" val="3445547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CDBE1D-10D1-E7F4-F8E6-83206DB4801E}"/>
              </a:ext>
            </a:extLst>
          </p:cNvPr>
          <p:cNvSpPr>
            <a:spLocks noGrp="1"/>
          </p:cNvSpPr>
          <p:nvPr>
            <p:ph idx="1"/>
          </p:nvPr>
        </p:nvSpPr>
        <p:spPr>
          <a:xfrm>
            <a:off x="457200" y="1336253"/>
            <a:ext cx="8229600" cy="3704854"/>
          </a:xfrm>
        </p:spPr>
        <p:txBody>
          <a:bodyPr vert="horz" lIns="91440" tIns="45720" rIns="91440" bIns="45720" rtlCol="0" anchor="t">
            <a:normAutofit/>
          </a:bodyPr>
          <a:lstStyle/>
          <a:p>
            <a:pPr marL="0" indent="0" algn="ctr">
              <a:buNone/>
            </a:pPr>
            <a:endParaRPr lang="en-US"/>
          </a:p>
          <a:p>
            <a:pPr marL="0" indent="0" algn="ctr">
              <a:buNone/>
            </a:pPr>
            <a:endParaRPr lang="en-US"/>
          </a:p>
          <a:p>
            <a:pPr marL="0" indent="0">
              <a:buNone/>
            </a:pPr>
            <a:endParaRPr lang="en-US"/>
          </a:p>
          <a:p>
            <a:pPr marL="0" indent="0" algn="ctr">
              <a:buNone/>
            </a:pPr>
            <a:endParaRPr lang="en-US"/>
          </a:p>
          <a:p>
            <a:pPr marL="0" indent="0">
              <a:buNone/>
            </a:pPr>
            <a:endParaRPr lang="en-US"/>
          </a:p>
          <a:p>
            <a:pPr marL="0" indent="0" algn="ctr">
              <a:buNone/>
            </a:pPr>
            <a:r>
              <a:rPr lang="en-US" sz="2400" i="1"/>
              <a:t>Please remember to report candidate engagement on the lobby report form!</a:t>
            </a:r>
          </a:p>
        </p:txBody>
      </p:sp>
      <p:sp>
        <p:nvSpPr>
          <p:cNvPr id="4" name="Slide Number Placeholder 3">
            <a:extLst>
              <a:ext uri="{FF2B5EF4-FFF2-40B4-BE49-F238E27FC236}">
                <a16:creationId xmlns:a16="http://schemas.microsoft.com/office/drawing/2014/main" id="{7D6C84DE-79E8-BF46-6201-08BA70481503}"/>
              </a:ext>
            </a:extLst>
          </p:cNvPr>
          <p:cNvSpPr>
            <a:spLocks noGrp="1"/>
          </p:cNvSpPr>
          <p:nvPr>
            <p:ph type="sldNum" sz="quarter" idx="12"/>
          </p:nvPr>
        </p:nvSpPr>
        <p:spPr/>
        <p:txBody>
          <a:bodyPr/>
          <a:lstStyle/>
          <a:p>
            <a:fld id="{307E6868-079E-1649-B8D1-459B42CE4DE3}" type="slidenum">
              <a:rPr lang="en-US" smtClean="0"/>
              <a:pPr/>
              <a:t>28</a:t>
            </a:fld>
            <a:endParaRPr lang="en-US"/>
          </a:p>
        </p:txBody>
      </p:sp>
      <p:pic>
        <p:nvPicPr>
          <p:cNvPr id="6" name="Picture 5">
            <a:extLst>
              <a:ext uri="{FF2B5EF4-FFF2-40B4-BE49-F238E27FC236}">
                <a16:creationId xmlns:a16="http://schemas.microsoft.com/office/drawing/2014/main" id="{E2E3AA37-F98D-8890-6B10-874241A23225}"/>
              </a:ext>
            </a:extLst>
          </p:cNvPr>
          <p:cNvPicPr>
            <a:picLocks noChangeAspect="1"/>
          </p:cNvPicPr>
          <p:nvPr/>
        </p:nvPicPr>
        <p:blipFill>
          <a:blip r:embed="rId2"/>
          <a:stretch>
            <a:fillRect/>
          </a:stretch>
        </p:blipFill>
        <p:spPr>
          <a:xfrm>
            <a:off x="0" y="0"/>
            <a:ext cx="9144000" cy="4020432"/>
          </a:xfrm>
          <a:prstGeom prst="rect">
            <a:avLst/>
          </a:prstGeom>
        </p:spPr>
      </p:pic>
    </p:spTree>
    <p:extLst>
      <p:ext uri="{BB962C8B-B14F-4D97-AF65-F5344CB8AC3E}">
        <p14:creationId xmlns:p14="http://schemas.microsoft.com/office/powerpoint/2010/main" val="1376930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2800">
                <a:solidFill>
                  <a:srgbClr val="D50032"/>
                </a:solidFill>
                <a:latin typeface="Open Sans"/>
                <a:ea typeface="Open Sans"/>
                <a:cs typeface="Open Sans"/>
              </a:rPr>
              <a:t>Election Engagement Campaign</a:t>
            </a:r>
            <a:endParaRPr lang="en-US">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29</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2000" y="25717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a:latin typeface="Open Sans"/>
                <a:ea typeface="Open Sans"/>
                <a:cs typeface="Open Sans"/>
              </a:rPr>
              <a:t>Karyne Bury</a:t>
            </a:r>
            <a:endParaRPr lang="en-US" sz="1900"/>
          </a:p>
          <a:p>
            <a:pPr marL="115570" indent="0">
              <a:buNone/>
            </a:pPr>
            <a:r>
              <a:rPr lang="en-US" sz="1900">
                <a:latin typeface="Open Sans"/>
                <a:ea typeface="Open Sans"/>
                <a:cs typeface="Open Sans"/>
              </a:rPr>
              <a:t>Manager of Grassroots Impact</a:t>
            </a:r>
            <a:endParaRPr lang="en-US" sz="1900"/>
          </a:p>
          <a:p>
            <a:pPr marL="115570" indent="0">
              <a:buFont typeface="Arial"/>
              <a:buNone/>
            </a:pPr>
            <a:r>
              <a:rPr lang="en-US" sz="1900">
                <a:latin typeface="Open Sans"/>
                <a:ea typeface="Open Sans"/>
                <a:cs typeface="Open Sans"/>
                <a:hlinkClick r:id="rId2"/>
              </a:rPr>
              <a:t>kbury@results.org</a:t>
            </a:r>
            <a:r>
              <a:rPr lang="en-US" sz="1900">
                <a:latin typeface="Open Sans"/>
                <a:ea typeface="Open Sans"/>
                <a:cs typeface="Open Sans"/>
              </a:rPr>
              <a:t> </a:t>
            </a:r>
          </a:p>
          <a:p>
            <a:pPr marL="115570" indent="0">
              <a:buFont typeface="Arial"/>
              <a:buNone/>
            </a:pPr>
            <a:endParaRPr lang="en-US" sz="2000"/>
          </a:p>
          <a:p>
            <a:pPr>
              <a:buFont typeface="Arial"/>
              <a:buChar char="•"/>
            </a:pPr>
            <a:endParaRPr lang="en-US" sz="2000"/>
          </a:p>
        </p:txBody>
      </p:sp>
      <p:pic>
        <p:nvPicPr>
          <p:cNvPr id="3" name="Picture 2">
            <a:extLst>
              <a:ext uri="{FF2B5EF4-FFF2-40B4-BE49-F238E27FC236}">
                <a16:creationId xmlns:a16="http://schemas.microsoft.com/office/drawing/2014/main" id="{BD6ADF46-EB29-37E6-458B-15500DC820D7}"/>
              </a:ext>
            </a:extLst>
          </p:cNvPr>
          <p:cNvPicPr>
            <a:picLocks noChangeAspect="1"/>
          </p:cNvPicPr>
          <p:nvPr/>
        </p:nvPicPr>
        <p:blipFill>
          <a:blip r:embed="rId3"/>
          <a:stretch>
            <a:fillRect/>
          </a:stretch>
        </p:blipFill>
        <p:spPr>
          <a:xfrm>
            <a:off x="2133600" y="1578300"/>
            <a:ext cx="2438400" cy="2476500"/>
          </a:xfrm>
          <a:prstGeom prst="rect">
            <a:avLst/>
          </a:prstGeom>
        </p:spPr>
      </p:pic>
    </p:spTree>
    <p:extLst>
      <p:ext uri="{BB962C8B-B14F-4D97-AF65-F5344CB8AC3E}">
        <p14:creationId xmlns:p14="http://schemas.microsoft.com/office/powerpoint/2010/main" val="306737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27609" y="14039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410694" y="1982986"/>
            <a:ext cx="4038600" cy="1828801"/>
          </a:xfrm>
        </p:spPr>
        <p:txBody>
          <a:bodyPr vert="horz" lIns="91440" tIns="45720" rIns="91440" bIns="45720" rtlCol="0" anchor="t">
            <a:normAutofit/>
          </a:bodyPr>
          <a:lstStyle/>
          <a:p>
            <a:pPr marL="0" indent="0">
              <a:buNone/>
            </a:pPr>
            <a:r>
              <a:rPr lang="en-US" b="1">
                <a:latin typeface="Open Sans"/>
                <a:ea typeface="Open Sans"/>
                <a:cs typeface="Open Sans"/>
              </a:rPr>
              <a:t>Joanne Carter</a:t>
            </a:r>
            <a:br>
              <a:rPr lang="en-US" sz="2800" b="1">
                <a:latin typeface="Open Sans"/>
              </a:rPr>
            </a:br>
            <a:r>
              <a:rPr lang="en-US">
                <a:latin typeface="Open Sans"/>
                <a:ea typeface="Open Sans"/>
                <a:cs typeface="Open Sans"/>
              </a:rPr>
              <a:t>Executive Director</a:t>
            </a:r>
            <a:endParaRPr lang="en-US"/>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3</a:t>
            </a:fld>
            <a:endParaRPr lang="en-US"/>
          </a:p>
        </p:txBody>
      </p:sp>
    </p:spTree>
    <p:extLst>
      <p:ext uri="{BB962C8B-B14F-4D97-AF65-F5344CB8AC3E}">
        <p14:creationId xmlns:p14="http://schemas.microsoft.com/office/powerpoint/2010/main" val="360234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30</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890496"/>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a:latin typeface="Open Sans"/>
                <a:ea typeface="Open Sans"/>
                <a:cs typeface="Segoe UI"/>
              </a:rPr>
              <a:t>Goals:</a:t>
            </a:r>
          </a:p>
          <a:p>
            <a:pPr>
              <a:lnSpc>
                <a:spcPct val="114000"/>
              </a:lnSpc>
              <a:spcBef>
                <a:spcPts val="0"/>
              </a:spcBef>
              <a:spcAft>
                <a:spcPts val="1200"/>
              </a:spcAft>
            </a:pPr>
            <a:r>
              <a:rPr lang="en-US" sz="2400">
                <a:latin typeface="Open Sans"/>
                <a:ea typeface="Open Sans"/>
                <a:cs typeface="Segoe UI"/>
              </a:rPr>
              <a:t>Interaction with candidates and incumbents</a:t>
            </a:r>
          </a:p>
          <a:p>
            <a:pPr>
              <a:lnSpc>
                <a:spcPct val="114000"/>
              </a:lnSpc>
              <a:spcBef>
                <a:spcPts val="0"/>
              </a:spcBef>
              <a:spcAft>
                <a:spcPts val="1200"/>
              </a:spcAft>
            </a:pPr>
            <a:r>
              <a:rPr lang="en-US" sz="2400">
                <a:latin typeface="Open Sans"/>
                <a:ea typeface="Open Sans"/>
                <a:cs typeface="Segoe UI"/>
              </a:rPr>
              <a:t>Continue getting them on the record on U.S. and Global poverty issues</a:t>
            </a:r>
          </a:p>
          <a:p>
            <a:pPr>
              <a:lnSpc>
                <a:spcPct val="114000"/>
              </a:lnSpc>
              <a:spcBef>
                <a:spcPts val="0"/>
              </a:spcBef>
              <a:spcAft>
                <a:spcPts val="1200"/>
              </a:spcAft>
            </a:pPr>
            <a:r>
              <a:rPr lang="en-US" sz="2400">
                <a:latin typeface="Open Sans"/>
                <a:ea typeface="Open Sans"/>
                <a:cs typeface="Segoe UI"/>
              </a:rPr>
              <a:t>Elevate poverty issues among the public discourse </a:t>
            </a:r>
          </a:p>
          <a:p>
            <a:pPr>
              <a:lnSpc>
                <a:spcPct val="114000"/>
              </a:lnSpc>
              <a:spcBef>
                <a:spcPts val="0"/>
              </a:spcBef>
              <a:spcAft>
                <a:spcPts val="1200"/>
              </a:spcAft>
            </a:pPr>
            <a:r>
              <a:rPr lang="en-US" sz="2400">
                <a:latin typeface="Open Sans"/>
                <a:ea typeface="Open Sans"/>
                <a:cs typeface="Segoe UI"/>
              </a:rPr>
              <a:t>Continue community base-building efforts launched this summer</a:t>
            </a:r>
          </a:p>
          <a:p>
            <a:pPr marL="0" indent="0">
              <a:lnSpc>
                <a:spcPct val="114000"/>
              </a:lnSpc>
              <a:spcBef>
                <a:spcPts val="0"/>
              </a:spcBef>
              <a:spcAft>
                <a:spcPts val="1200"/>
              </a:spcAft>
              <a:buNone/>
            </a:pPr>
            <a:endParaRPr lang="en-US" sz="1900">
              <a:solidFill>
                <a:srgbClr val="141827"/>
              </a:solidFill>
              <a:latin typeface="Open Sans"/>
              <a:cs typeface="Open Sans"/>
            </a:endParaRPr>
          </a:p>
          <a:p>
            <a:pPr algn="ctr">
              <a:buNone/>
            </a:pPr>
            <a:endParaRPr lang="en-US" sz="1900">
              <a:solidFill>
                <a:srgbClr val="D50032"/>
              </a:solidFill>
              <a:cs typeface="Open Sans"/>
            </a:endParaRPr>
          </a:p>
        </p:txBody>
      </p:sp>
    </p:spTree>
    <p:extLst>
      <p:ext uri="{BB962C8B-B14F-4D97-AF65-F5344CB8AC3E}">
        <p14:creationId xmlns:p14="http://schemas.microsoft.com/office/powerpoint/2010/main" val="182054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31</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721759" y="1132542"/>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800" b="1">
                <a:latin typeface="Open Sans"/>
                <a:ea typeface="Open Sans"/>
                <a:cs typeface="Segoe UI"/>
              </a:rPr>
              <a:t>Key Activities:</a:t>
            </a:r>
          </a:p>
          <a:p>
            <a:pPr>
              <a:lnSpc>
                <a:spcPct val="114000"/>
              </a:lnSpc>
              <a:spcBef>
                <a:spcPts val="0"/>
              </a:spcBef>
              <a:spcAft>
                <a:spcPts val="1200"/>
              </a:spcAft>
            </a:pPr>
            <a:r>
              <a:rPr lang="en-US" sz="2800">
                <a:latin typeface="Open Sans"/>
                <a:ea typeface="Open Sans"/>
                <a:cs typeface="Segoe UI"/>
              </a:rPr>
              <a:t>Direct Advocacy (August Recess)</a:t>
            </a:r>
          </a:p>
          <a:p>
            <a:pPr>
              <a:lnSpc>
                <a:spcPct val="114000"/>
              </a:lnSpc>
              <a:spcBef>
                <a:spcPts val="0"/>
              </a:spcBef>
              <a:spcAft>
                <a:spcPts val="1200"/>
              </a:spcAft>
            </a:pPr>
            <a:r>
              <a:rPr lang="en-US" sz="2800" b="1">
                <a:latin typeface="Open Sans"/>
                <a:ea typeface="Open Sans"/>
                <a:cs typeface="Segoe UI"/>
              </a:rPr>
              <a:t>Generating media </a:t>
            </a:r>
          </a:p>
          <a:p>
            <a:pPr>
              <a:lnSpc>
                <a:spcPct val="114000"/>
              </a:lnSpc>
              <a:spcBef>
                <a:spcPts val="0"/>
              </a:spcBef>
              <a:spcAft>
                <a:spcPts val="1200"/>
              </a:spcAft>
            </a:pPr>
            <a:r>
              <a:rPr lang="en-US" sz="2800">
                <a:latin typeface="Open Sans"/>
                <a:ea typeface="Open Sans"/>
                <a:cs typeface="Segoe UI"/>
              </a:rPr>
              <a:t>More community outreach</a:t>
            </a:r>
          </a:p>
        </p:txBody>
      </p:sp>
    </p:spTree>
    <p:extLst>
      <p:ext uri="{BB962C8B-B14F-4D97-AF65-F5344CB8AC3E}">
        <p14:creationId xmlns:p14="http://schemas.microsoft.com/office/powerpoint/2010/main" val="696687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32</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88664"/>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a:latin typeface="Open Sans"/>
                <a:ea typeface="Open Sans"/>
                <a:cs typeface="Segoe UI"/>
              </a:rPr>
              <a:t>Amplify your actions with media!</a:t>
            </a:r>
          </a:p>
          <a:p>
            <a:pPr>
              <a:lnSpc>
                <a:spcPct val="114000"/>
              </a:lnSpc>
              <a:spcBef>
                <a:spcPts val="0"/>
              </a:spcBef>
              <a:spcAft>
                <a:spcPts val="1200"/>
              </a:spcAft>
            </a:pPr>
            <a:r>
              <a:rPr lang="en-US" sz="2400">
                <a:latin typeface="Open Sans"/>
                <a:ea typeface="Open Sans"/>
                <a:cs typeface="Segoe UI"/>
              </a:rPr>
              <a:t>Build public awareness of poverty issues</a:t>
            </a:r>
          </a:p>
          <a:p>
            <a:pPr>
              <a:lnSpc>
                <a:spcPct val="114000"/>
              </a:lnSpc>
              <a:spcBef>
                <a:spcPts val="0"/>
              </a:spcBef>
              <a:spcAft>
                <a:spcPts val="1200"/>
              </a:spcAft>
            </a:pPr>
            <a:r>
              <a:rPr lang="en-US" sz="2400">
                <a:latin typeface="Open Sans"/>
                <a:ea typeface="Open Sans"/>
                <a:cs typeface="Segoe UI"/>
              </a:rPr>
              <a:t>Prompt concern and desire for action</a:t>
            </a:r>
          </a:p>
          <a:p>
            <a:pPr>
              <a:lnSpc>
                <a:spcPct val="114000"/>
              </a:lnSpc>
              <a:spcBef>
                <a:spcPts val="0"/>
              </a:spcBef>
              <a:spcAft>
                <a:spcPts val="1200"/>
              </a:spcAft>
            </a:pPr>
            <a:r>
              <a:rPr lang="en-US" sz="2400">
                <a:latin typeface="Open Sans"/>
                <a:ea typeface="Open Sans"/>
                <a:cs typeface="Segoe UI"/>
              </a:rPr>
              <a:t>Make a strong case for leadership to support solutions</a:t>
            </a:r>
          </a:p>
          <a:p>
            <a:pPr>
              <a:lnSpc>
                <a:spcPct val="114000"/>
              </a:lnSpc>
              <a:spcBef>
                <a:spcPts val="0"/>
              </a:spcBef>
              <a:spcAft>
                <a:spcPts val="1200"/>
              </a:spcAft>
              <a:buClr>
                <a:schemeClr val="tx1"/>
              </a:buClr>
            </a:pPr>
            <a:r>
              <a:rPr lang="en-US" sz="2400" b="1">
                <a:solidFill>
                  <a:srgbClr val="D50032"/>
                </a:solidFill>
                <a:latin typeface="Open Sans"/>
                <a:ea typeface="Open Sans"/>
                <a:cs typeface="Segoe UI"/>
              </a:rPr>
              <a:t>Require candidates to take a position!</a:t>
            </a:r>
          </a:p>
          <a:p>
            <a:pPr marL="0" indent="0" algn="ctr">
              <a:lnSpc>
                <a:spcPct val="114000"/>
              </a:lnSpc>
              <a:spcBef>
                <a:spcPts val="0"/>
              </a:spcBef>
              <a:spcAft>
                <a:spcPts val="1200"/>
              </a:spcAft>
              <a:buNone/>
            </a:pPr>
            <a:endParaRPr lang="en-US" sz="1900">
              <a:solidFill>
                <a:srgbClr val="141827"/>
              </a:solidFill>
              <a:latin typeface="Open Sans"/>
              <a:cs typeface="Open Sans"/>
            </a:endParaRPr>
          </a:p>
          <a:p>
            <a:pPr marL="0" indent="0">
              <a:lnSpc>
                <a:spcPct val="114000"/>
              </a:lnSpc>
              <a:spcBef>
                <a:spcPts val="0"/>
              </a:spcBef>
              <a:spcAft>
                <a:spcPts val="1200"/>
              </a:spcAft>
              <a:buNone/>
            </a:pPr>
            <a:endParaRPr lang="en-US" sz="1900">
              <a:solidFill>
                <a:srgbClr val="141827"/>
              </a:solidFill>
              <a:latin typeface="Open Sans"/>
              <a:cs typeface="Open Sans"/>
            </a:endParaRPr>
          </a:p>
          <a:p>
            <a:pPr algn="ctr">
              <a:buNone/>
            </a:pPr>
            <a:endParaRPr lang="en-US" sz="1900">
              <a:solidFill>
                <a:srgbClr val="D50032"/>
              </a:solidFill>
              <a:cs typeface="Open Sans"/>
            </a:endParaRPr>
          </a:p>
        </p:txBody>
      </p:sp>
      <p:sp>
        <p:nvSpPr>
          <p:cNvPr id="3" name="Content Placeholder 5">
            <a:extLst>
              <a:ext uri="{FF2B5EF4-FFF2-40B4-BE49-F238E27FC236}">
                <a16:creationId xmlns:a16="http://schemas.microsoft.com/office/drawing/2014/main" id="{D7B24659-7046-C3AE-B8C1-9C68205CDD7F}"/>
              </a:ext>
            </a:extLst>
          </p:cNvPr>
          <p:cNvSpPr txBox="1">
            <a:spLocks/>
          </p:cNvSpPr>
          <p:nvPr/>
        </p:nvSpPr>
        <p:spPr>
          <a:xfrm>
            <a:off x="457200" y="4040948"/>
            <a:ext cx="8343041" cy="863237"/>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14000"/>
              </a:lnSpc>
              <a:spcBef>
                <a:spcPts val="0"/>
              </a:spcBef>
              <a:spcAft>
                <a:spcPts val="1200"/>
              </a:spcAft>
              <a:buFont typeface="Arial"/>
              <a:buNone/>
            </a:pPr>
            <a:r>
              <a:rPr lang="en-US" sz="2000" b="1">
                <a:latin typeface="Open Sans"/>
                <a:ea typeface="Open Sans"/>
                <a:cs typeface="Segoe UI"/>
              </a:rPr>
              <a:t>Join our September webinar on how to generate media during election season!</a:t>
            </a:r>
          </a:p>
        </p:txBody>
      </p:sp>
    </p:spTree>
    <p:extLst>
      <p:ext uri="{BB962C8B-B14F-4D97-AF65-F5344CB8AC3E}">
        <p14:creationId xmlns:p14="http://schemas.microsoft.com/office/powerpoint/2010/main" val="3607809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33</a:t>
            </a:fld>
            <a:endParaRPr lang="en-US"/>
          </a:p>
        </p:txBody>
      </p:sp>
      <p:sp>
        <p:nvSpPr>
          <p:cNvPr id="8" name="TextBox 7">
            <a:extLst>
              <a:ext uri="{FF2B5EF4-FFF2-40B4-BE49-F238E27FC236}">
                <a16:creationId xmlns:a16="http://schemas.microsoft.com/office/drawing/2014/main" id="{D3EFF024-4E71-6043-86DE-125BB1EA0AAA}"/>
              </a:ext>
            </a:extLst>
          </p:cNvPr>
          <p:cNvSpPr txBox="1"/>
          <p:nvPr/>
        </p:nvSpPr>
        <p:spPr>
          <a:xfrm>
            <a:off x="4895134" y="1656920"/>
            <a:ext cx="1034963" cy="400110"/>
          </a:xfrm>
          <a:prstGeom prst="rect">
            <a:avLst/>
          </a:prstGeom>
          <a:noFill/>
        </p:spPr>
        <p:txBody>
          <a:bodyPr wrap="none" rtlCol="0">
            <a:spAutoFit/>
          </a:bodyPr>
          <a:lstStyle/>
          <a:p>
            <a:r>
              <a:rPr lang="en-US" sz="2000">
                <a:solidFill>
                  <a:schemeClr val="bg1"/>
                </a:solidFill>
              </a:rPr>
              <a:t>October</a:t>
            </a:r>
          </a:p>
        </p:txBody>
      </p:sp>
      <p:graphicFrame>
        <p:nvGraphicFramePr>
          <p:cNvPr id="12" name="Diagram 11">
            <a:extLst>
              <a:ext uri="{FF2B5EF4-FFF2-40B4-BE49-F238E27FC236}">
                <a16:creationId xmlns:a16="http://schemas.microsoft.com/office/drawing/2014/main" id="{7FFD87FA-368D-6440-EB3F-D3F17BB74F74}"/>
              </a:ext>
            </a:extLst>
          </p:cNvPr>
          <p:cNvGraphicFramePr/>
          <p:nvPr>
            <p:extLst>
              <p:ext uri="{D42A27DB-BD31-4B8C-83A1-F6EECF244321}">
                <p14:modId xmlns:p14="http://schemas.microsoft.com/office/powerpoint/2010/main" val="666888688"/>
              </p:ext>
            </p:extLst>
          </p:nvPr>
        </p:nvGraphicFramePr>
        <p:xfrm>
          <a:off x="254653" y="857250"/>
          <a:ext cx="873836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058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34</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a:bodyPr>
          <a:lstStyle/>
          <a:p>
            <a:pPr marL="0" indent="0">
              <a:lnSpc>
                <a:spcPct val="114000"/>
              </a:lnSpc>
              <a:spcBef>
                <a:spcPts val="0"/>
              </a:spcBef>
              <a:spcAft>
                <a:spcPts val="1200"/>
              </a:spcAft>
              <a:buNone/>
            </a:pPr>
            <a:r>
              <a:rPr lang="en-US" sz="2400" b="1">
                <a:latin typeface="Open Sans"/>
                <a:ea typeface="Open Sans"/>
                <a:cs typeface="Segoe UI"/>
              </a:rPr>
              <a:t>Resources:</a:t>
            </a:r>
          </a:p>
          <a:p>
            <a:pPr>
              <a:lnSpc>
                <a:spcPct val="114000"/>
              </a:lnSpc>
              <a:spcBef>
                <a:spcPts val="0"/>
              </a:spcBef>
              <a:spcAft>
                <a:spcPts val="1200"/>
              </a:spcAft>
            </a:pPr>
            <a:r>
              <a:rPr lang="en-US" sz="2400">
                <a:latin typeface="Open Sans"/>
                <a:ea typeface="Open Sans"/>
                <a:cs typeface="Segoe UI"/>
              </a:rPr>
              <a:t>Community of Change website: </a:t>
            </a:r>
            <a:br>
              <a:rPr lang="en-US" sz="2400">
                <a:latin typeface="Open Sans"/>
                <a:ea typeface="Open Sans"/>
                <a:cs typeface="Segoe UI"/>
              </a:rPr>
            </a:br>
            <a:r>
              <a:rPr lang="en-US" sz="2400">
                <a:latin typeface="Open Sans"/>
                <a:ea typeface="Open Sans"/>
                <a:cs typeface="Segoe UI"/>
                <a:hlinkClick r:id="rId2"/>
              </a:rPr>
              <a:t>“Make Elections About Poverty”</a:t>
            </a:r>
            <a:endParaRPr lang="en-US" sz="2400">
              <a:latin typeface="Open Sans"/>
              <a:ea typeface="Open Sans"/>
              <a:cs typeface="Segoe UI"/>
            </a:endParaRPr>
          </a:p>
          <a:p>
            <a:pPr>
              <a:lnSpc>
                <a:spcPct val="114000"/>
              </a:lnSpc>
              <a:spcBef>
                <a:spcPts val="0"/>
              </a:spcBef>
              <a:spcAft>
                <a:spcPts val="1200"/>
              </a:spcAft>
            </a:pPr>
            <a:r>
              <a:rPr lang="en-US" sz="2400">
                <a:latin typeface="Open Sans"/>
                <a:ea typeface="Open Sans"/>
                <a:cs typeface="Segoe UI"/>
              </a:rPr>
              <a:t>Check in with Group Leaders, Regional Coordinators, and RESULTS Elections Team </a:t>
            </a:r>
          </a:p>
          <a:p>
            <a:pPr>
              <a:lnSpc>
                <a:spcPct val="114000"/>
              </a:lnSpc>
              <a:spcBef>
                <a:spcPts val="0"/>
              </a:spcBef>
              <a:spcAft>
                <a:spcPts val="1200"/>
              </a:spcAft>
            </a:pPr>
            <a:r>
              <a:rPr lang="en-US" sz="2400">
                <a:latin typeface="Open Sans"/>
                <a:ea typeface="Open Sans"/>
                <a:cs typeface="Segoe UI"/>
              </a:rPr>
              <a:t>RESULTS Elections Team Office Hours</a:t>
            </a:r>
          </a:p>
          <a:p>
            <a:pPr marL="0" indent="0">
              <a:lnSpc>
                <a:spcPct val="114000"/>
              </a:lnSpc>
              <a:spcBef>
                <a:spcPts val="0"/>
              </a:spcBef>
              <a:spcAft>
                <a:spcPts val="1200"/>
              </a:spcAft>
              <a:buNone/>
            </a:pPr>
            <a:endParaRPr lang="en-US" sz="1900">
              <a:solidFill>
                <a:srgbClr val="141827"/>
              </a:solidFill>
              <a:latin typeface="Open Sans"/>
              <a:cs typeface="Open Sans"/>
            </a:endParaRPr>
          </a:p>
          <a:p>
            <a:pPr algn="ctr">
              <a:buNone/>
            </a:pPr>
            <a:endParaRPr lang="en-US" sz="1900">
              <a:solidFill>
                <a:srgbClr val="D50032"/>
              </a:solidFill>
              <a:cs typeface="Open Sans"/>
            </a:endParaRPr>
          </a:p>
        </p:txBody>
      </p:sp>
    </p:spTree>
    <p:extLst>
      <p:ext uri="{BB962C8B-B14F-4D97-AF65-F5344CB8AC3E}">
        <p14:creationId xmlns:p14="http://schemas.microsoft.com/office/powerpoint/2010/main" val="1386972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fontScale="90000"/>
          </a:bodyPr>
          <a:lstStyle/>
          <a:p>
            <a:r>
              <a:rPr lang="en-US" sz="2800">
                <a:solidFill>
                  <a:srgbClr val="D50032"/>
                </a:solidFill>
                <a:latin typeface="Open Sans"/>
                <a:ea typeface="Open Sans"/>
                <a:cs typeface="Open Sans"/>
              </a:rPr>
              <a:t>August Recess</a:t>
            </a:r>
            <a:br>
              <a:rPr lang="en-US" sz="2800">
                <a:solidFill>
                  <a:srgbClr val="D50032"/>
                </a:solidFill>
                <a:latin typeface="Open Sans"/>
                <a:ea typeface="Open Sans"/>
                <a:cs typeface="Open Sans"/>
              </a:rPr>
            </a:br>
            <a:r>
              <a:rPr lang="en-US" sz="2800">
                <a:solidFill>
                  <a:srgbClr val="D50032"/>
                </a:solidFill>
                <a:latin typeface="Open Sans"/>
                <a:ea typeface="Open Sans"/>
                <a:cs typeface="Open Sans"/>
              </a:rPr>
              <a:t>Election Engagement Campaign</a:t>
            </a:r>
            <a:endParaRPr lang="en-US" sz="280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35</a:t>
            </a:fld>
            <a:endParaRPr lang="en-US"/>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171880" y="923741"/>
            <a:ext cx="8343041" cy="3843521"/>
          </a:xfrm>
        </p:spPr>
        <p:txBody>
          <a:bodyPr vert="horz" lIns="91440" tIns="45720" rIns="91440" bIns="45720" rtlCol="0" anchor="t">
            <a:normAutofit/>
          </a:bodyPr>
          <a:lstStyle/>
          <a:p>
            <a:pPr marL="0" indent="0" algn="ctr">
              <a:lnSpc>
                <a:spcPct val="114000"/>
              </a:lnSpc>
              <a:spcBef>
                <a:spcPts val="0"/>
              </a:spcBef>
              <a:spcAft>
                <a:spcPts val="1200"/>
              </a:spcAft>
              <a:buNone/>
            </a:pPr>
            <a:r>
              <a:rPr lang="en-US" sz="2400" b="1">
                <a:latin typeface="Open Sans"/>
                <a:ea typeface="Open Sans"/>
                <a:cs typeface="Segoe UI"/>
              </a:rPr>
              <a:t>RESULTS Elections Team Drop In Office Hours</a:t>
            </a:r>
            <a:br>
              <a:rPr lang="en-US" sz="2400" b="1">
                <a:latin typeface="Open Sans"/>
                <a:ea typeface="Open Sans"/>
                <a:cs typeface="Segoe UI"/>
              </a:rPr>
            </a:br>
            <a:r>
              <a:rPr lang="en-US" sz="2400" b="1">
                <a:latin typeface="Open Sans"/>
                <a:ea typeface="Open Sans"/>
                <a:cs typeface="Segoe UI"/>
              </a:rPr>
              <a:t>(all times Eastern Time)</a:t>
            </a:r>
          </a:p>
          <a:p>
            <a:pPr marL="0" indent="0">
              <a:lnSpc>
                <a:spcPct val="114000"/>
              </a:lnSpc>
              <a:spcBef>
                <a:spcPts val="0"/>
              </a:spcBef>
              <a:spcAft>
                <a:spcPts val="1200"/>
              </a:spcAft>
              <a:buNone/>
            </a:pPr>
            <a:endParaRPr lang="en-US" sz="1900">
              <a:solidFill>
                <a:srgbClr val="141827"/>
              </a:solidFill>
              <a:latin typeface="Open Sans"/>
              <a:cs typeface="Open Sans"/>
            </a:endParaRPr>
          </a:p>
          <a:p>
            <a:pPr algn="ctr">
              <a:buNone/>
            </a:pPr>
            <a:endParaRPr lang="en-US" sz="1900">
              <a:solidFill>
                <a:srgbClr val="D50032"/>
              </a:solidFill>
              <a:cs typeface="Open Sans"/>
            </a:endParaRPr>
          </a:p>
        </p:txBody>
      </p:sp>
      <p:sp>
        <p:nvSpPr>
          <p:cNvPr id="3" name="TextBox 2">
            <a:extLst>
              <a:ext uri="{FF2B5EF4-FFF2-40B4-BE49-F238E27FC236}">
                <a16:creationId xmlns:a16="http://schemas.microsoft.com/office/drawing/2014/main" id="{81E483D9-E842-724E-B738-2CF953A327F6}"/>
              </a:ext>
            </a:extLst>
          </p:cNvPr>
          <p:cNvSpPr txBox="1"/>
          <p:nvPr/>
        </p:nvSpPr>
        <p:spPr>
          <a:xfrm>
            <a:off x="377732" y="3610389"/>
            <a:ext cx="183781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latin typeface="Open Sans" panose="020B0606030504020204" pitchFamily="34" charset="0"/>
                <a:ea typeface="Open Sans" panose="020B0606030504020204" pitchFamily="34" charset="0"/>
                <a:cs typeface="Open Sans" panose="020B0606030504020204" pitchFamily="34" charset="0"/>
              </a:rPr>
              <a:t>Joanna DiStefano</a:t>
            </a:r>
            <a:br>
              <a:rPr lang="en-US" sz="1400">
                <a:latin typeface="Open Sans" panose="020B0606030504020204" pitchFamily="34" charset="0"/>
                <a:ea typeface="Open Sans" panose="020B0606030504020204" pitchFamily="34" charset="0"/>
                <a:cs typeface="Open Sans" panose="020B0606030504020204" pitchFamily="34" charset="0"/>
              </a:rPr>
            </a:br>
            <a:r>
              <a:rPr lang="en-US" sz="1400">
                <a:latin typeface="Open Sans" panose="020B0606030504020204" pitchFamily="34" charset="0"/>
                <a:ea typeface="Open Sans" panose="020B0606030504020204" pitchFamily="34" charset="0"/>
                <a:cs typeface="Open Sans" panose="020B0606030504020204" pitchFamily="34" charset="0"/>
              </a:rPr>
              <a:t>Wednesday, 8/7 </a:t>
            </a:r>
          </a:p>
          <a:p>
            <a:pPr algn="ctr"/>
            <a:r>
              <a:rPr lang="en-US" sz="1400">
                <a:latin typeface="Open Sans" panose="020B0606030504020204" pitchFamily="34" charset="0"/>
                <a:ea typeface="Open Sans" panose="020B0606030504020204" pitchFamily="34" charset="0"/>
                <a:cs typeface="Open Sans" panose="020B0606030504020204" pitchFamily="34" charset="0"/>
              </a:rPr>
              <a:t>5:00-7:00 p.m. ET</a:t>
            </a:r>
          </a:p>
        </p:txBody>
      </p:sp>
      <p:sp>
        <p:nvSpPr>
          <p:cNvPr id="5" name="AutoShape 2" descr="Joanna DiStefano">
            <a:extLst>
              <a:ext uri="{FF2B5EF4-FFF2-40B4-BE49-F238E27FC236}">
                <a16:creationId xmlns:a16="http://schemas.microsoft.com/office/drawing/2014/main" id="{2CA3C942-7769-F7F6-2955-C9BA432A68E0}"/>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a:extLst>
              <a:ext uri="{FF2B5EF4-FFF2-40B4-BE49-F238E27FC236}">
                <a16:creationId xmlns:a16="http://schemas.microsoft.com/office/drawing/2014/main" id="{CFEDB696-7C60-5FC2-40B0-525E376FD16C}"/>
              </a:ext>
            </a:extLst>
          </p:cNvPr>
          <p:cNvPicPr>
            <a:picLocks noChangeAspect="1"/>
          </p:cNvPicPr>
          <p:nvPr/>
        </p:nvPicPr>
        <p:blipFill>
          <a:blip r:embed="rId2"/>
          <a:stretch>
            <a:fillRect/>
          </a:stretch>
        </p:blipFill>
        <p:spPr>
          <a:xfrm>
            <a:off x="452977" y="1956006"/>
            <a:ext cx="1643600" cy="1643600"/>
          </a:xfrm>
          <a:prstGeom prst="rect">
            <a:avLst/>
          </a:prstGeom>
        </p:spPr>
      </p:pic>
      <p:sp>
        <p:nvSpPr>
          <p:cNvPr id="10" name="AutoShape 6" descr="Sarah Leone">
            <a:extLst>
              <a:ext uri="{FF2B5EF4-FFF2-40B4-BE49-F238E27FC236}">
                <a16:creationId xmlns:a16="http://schemas.microsoft.com/office/drawing/2014/main" id="{0D7D2897-B20A-5EE6-1CDA-57FE6C022BF5}"/>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a:extLst>
              <a:ext uri="{FF2B5EF4-FFF2-40B4-BE49-F238E27FC236}">
                <a16:creationId xmlns:a16="http://schemas.microsoft.com/office/drawing/2014/main" id="{864FB7AF-FB51-5282-43E3-E75C21994C1D}"/>
              </a:ext>
            </a:extLst>
          </p:cNvPr>
          <p:cNvPicPr>
            <a:picLocks noChangeAspect="1"/>
          </p:cNvPicPr>
          <p:nvPr/>
        </p:nvPicPr>
        <p:blipFill>
          <a:blip r:embed="rId3"/>
          <a:stretch>
            <a:fillRect/>
          </a:stretch>
        </p:blipFill>
        <p:spPr>
          <a:xfrm>
            <a:off x="2626037" y="1956006"/>
            <a:ext cx="1643600" cy="1643600"/>
          </a:xfrm>
          <a:prstGeom prst="rect">
            <a:avLst/>
          </a:prstGeom>
        </p:spPr>
      </p:pic>
      <p:pic>
        <p:nvPicPr>
          <p:cNvPr id="13" name="Picture 12">
            <a:extLst>
              <a:ext uri="{FF2B5EF4-FFF2-40B4-BE49-F238E27FC236}">
                <a16:creationId xmlns:a16="http://schemas.microsoft.com/office/drawing/2014/main" id="{631E564C-750D-2A13-E99E-95A2511841B6}"/>
              </a:ext>
            </a:extLst>
          </p:cNvPr>
          <p:cNvPicPr>
            <a:picLocks noChangeAspect="1"/>
          </p:cNvPicPr>
          <p:nvPr/>
        </p:nvPicPr>
        <p:blipFill>
          <a:blip r:embed="rId4"/>
          <a:stretch>
            <a:fillRect/>
          </a:stretch>
        </p:blipFill>
        <p:spPr>
          <a:xfrm>
            <a:off x="4737295" y="1956720"/>
            <a:ext cx="1643600" cy="1643600"/>
          </a:xfrm>
          <a:prstGeom prst="rect">
            <a:avLst/>
          </a:prstGeom>
        </p:spPr>
      </p:pic>
      <p:pic>
        <p:nvPicPr>
          <p:cNvPr id="14" name="Picture 13">
            <a:extLst>
              <a:ext uri="{FF2B5EF4-FFF2-40B4-BE49-F238E27FC236}">
                <a16:creationId xmlns:a16="http://schemas.microsoft.com/office/drawing/2014/main" id="{316DAA28-2C79-91F9-AFCE-B3EEEAE7F090}"/>
              </a:ext>
            </a:extLst>
          </p:cNvPr>
          <p:cNvPicPr>
            <a:picLocks noChangeAspect="1"/>
          </p:cNvPicPr>
          <p:nvPr/>
        </p:nvPicPr>
        <p:blipFill>
          <a:blip r:embed="rId5"/>
          <a:stretch>
            <a:fillRect/>
          </a:stretch>
        </p:blipFill>
        <p:spPr>
          <a:xfrm>
            <a:off x="6870607" y="1956006"/>
            <a:ext cx="1644314" cy="1644314"/>
          </a:xfrm>
          <a:prstGeom prst="rect">
            <a:avLst/>
          </a:prstGeom>
        </p:spPr>
      </p:pic>
      <p:sp>
        <p:nvSpPr>
          <p:cNvPr id="15" name="TextBox 14">
            <a:extLst>
              <a:ext uri="{FF2B5EF4-FFF2-40B4-BE49-F238E27FC236}">
                <a16:creationId xmlns:a16="http://schemas.microsoft.com/office/drawing/2014/main" id="{842AA098-3870-B677-4124-AF055C7B9F7A}"/>
              </a:ext>
            </a:extLst>
          </p:cNvPr>
          <p:cNvSpPr txBox="1"/>
          <p:nvPr/>
        </p:nvSpPr>
        <p:spPr>
          <a:xfrm>
            <a:off x="2535174" y="3611353"/>
            <a:ext cx="1813923" cy="738664"/>
          </a:xfrm>
          <a:prstGeom prst="rect">
            <a:avLst/>
          </a:prstGeom>
          <a:noFill/>
        </p:spPr>
        <p:txBody>
          <a:bodyPr wrap="square" lIns="91440" tIns="45720" rIns="91440" bIns="45720" rtlCol="0" anchor="t">
            <a:spAutoFit/>
          </a:bodyPr>
          <a:lstStyle/>
          <a:p>
            <a:pPr algn="ctr"/>
            <a:r>
              <a:rPr lang="en-US" sz="1400">
                <a:latin typeface="Open Sans" panose="020B0606030504020204" pitchFamily="34" charset="0"/>
                <a:ea typeface="Open Sans" panose="020B0606030504020204" pitchFamily="34" charset="0"/>
                <a:cs typeface="Open Sans" panose="020B0606030504020204" pitchFamily="34" charset="0"/>
              </a:rPr>
              <a:t>Sarah Leone </a:t>
            </a:r>
            <a:br>
              <a:rPr lang="en-US" sz="1400">
                <a:latin typeface="Open Sans" panose="020B0606030504020204" pitchFamily="34" charset="0"/>
                <a:ea typeface="Open Sans" panose="020B0606030504020204" pitchFamily="34" charset="0"/>
                <a:cs typeface="Open Sans" panose="020B0606030504020204" pitchFamily="34" charset="0"/>
              </a:rPr>
            </a:br>
            <a:r>
              <a:rPr lang="en-US" sz="1400">
                <a:latin typeface="Open Sans" panose="020B0606030504020204" pitchFamily="34" charset="0"/>
                <a:ea typeface="Open Sans" panose="020B0606030504020204" pitchFamily="34" charset="0"/>
                <a:cs typeface="Open Sans" panose="020B0606030504020204" pitchFamily="34" charset="0"/>
              </a:rPr>
              <a:t>Wednesday, 8/14 </a:t>
            </a:r>
          </a:p>
          <a:p>
            <a:pPr algn="ctr"/>
            <a:r>
              <a:rPr lang="en-US" sz="1400">
                <a:latin typeface="Open Sans" panose="020B0606030504020204" pitchFamily="34" charset="0"/>
                <a:ea typeface="Open Sans" panose="020B0606030504020204" pitchFamily="34" charset="0"/>
                <a:cs typeface="Open Sans" panose="020B0606030504020204" pitchFamily="34" charset="0"/>
              </a:rPr>
              <a:t>12:00-2:00 p.m. ET</a:t>
            </a:r>
          </a:p>
        </p:txBody>
      </p:sp>
      <p:sp>
        <p:nvSpPr>
          <p:cNvPr id="16" name="TextBox 15">
            <a:extLst>
              <a:ext uri="{FF2B5EF4-FFF2-40B4-BE49-F238E27FC236}">
                <a16:creationId xmlns:a16="http://schemas.microsoft.com/office/drawing/2014/main" id="{8902261B-66E2-ED20-DF87-5222CBE1A91C}"/>
              </a:ext>
            </a:extLst>
          </p:cNvPr>
          <p:cNvSpPr txBox="1"/>
          <p:nvPr/>
        </p:nvSpPr>
        <p:spPr>
          <a:xfrm>
            <a:off x="4649833" y="3610388"/>
            <a:ext cx="1842501" cy="738664"/>
          </a:xfrm>
          <a:prstGeom prst="rect">
            <a:avLst/>
          </a:prstGeom>
          <a:noFill/>
        </p:spPr>
        <p:txBody>
          <a:bodyPr wrap="square" lIns="91440" tIns="45720" rIns="91440" bIns="45720" rtlCol="0" anchor="t">
            <a:spAutoFit/>
          </a:bodyPr>
          <a:lstStyle/>
          <a:p>
            <a:pPr algn="ctr"/>
            <a:r>
              <a:rPr lang="en-US" sz="1400">
                <a:latin typeface="Open Sans" panose="020B0606030504020204" pitchFamily="34" charset="0"/>
                <a:ea typeface="Open Sans" panose="020B0606030504020204" pitchFamily="34" charset="0"/>
                <a:cs typeface="Open Sans" panose="020B0606030504020204" pitchFamily="34" charset="0"/>
              </a:rPr>
              <a:t>Karyne Bury</a:t>
            </a:r>
          </a:p>
          <a:p>
            <a:pPr algn="ctr"/>
            <a:r>
              <a:rPr lang="en-US" sz="1400">
                <a:latin typeface="Open Sans" panose="020B0606030504020204" pitchFamily="34" charset="0"/>
                <a:ea typeface="Open Sans" panose="020B0606030504020204" pitchFamily="34" charset="0"/>
                <a:cs typeface="Open Sans" panose="020B0606030504020204" pitchFamily="34" charset="0"/>
              </a:rPr>
              <a:t>Wednesday, 8/21 </a:t>
            </a:r>
          </a:p>
          <a:p>
            <a:pPr algn="ctr"/>
            <a:r>
              <a:rPr lang="en-US" sz="1400">
                <a:latin typeface="Open Sans" panose="020B0606030504020204" pitchFamily="34" charset="0"/>
                <a:ea typeface="Open Sans" panose="020B0606030504020204" pitchFamily="34" charset="0"/>
                <a:cs typeface="Open Sans" panose="020B0606030504020204" pitchFamily="34" charset="0"/>
              </a:rPr>
              <a:t>12:00-2:00 p.m. ET</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86305D9A-DF3E-1FDF-D755-D87D26342C77}"/>
              </a:ext>
            </a:extLst>
          </p:cNvPr>
          <p:cNvSpPr txBox="1"/>
          <p:nvPr/>
        </p:nvSpPr>
        <p:spPr>
          <a:xfrm>
            <a:off x="6783387" y="3611353"/>
            <a:ext cx="1837812" cy="738664"/>
          </a:xfrm>
          <a:prstGeom prst="rect">
            <a:avLst/>
          </a:prstGeom>
          <a:noFill/>
        </p:spPr>
        <p:txBody>
          <a:bodyPr wrap="square" lIns="91440" tIns="45720" rIns="91440" bIns="45720" rtlCol="0" anchor="t">
            <a:spAutoFit/>
          </a:bodyPr>
          <a:lstStyle/>
          <a:p>
            <a:pPr algn="ctr"/>
            <a:r>
              <a:rPr lang="en-US" sz="1400">
                <a:latin typeface="Open Sans" panose="020B0606030504020204" pitchFamily="34" charset="0"/>
                <a:ea typeface="Open Sans" panose="020B0606030504020204" pitchFamily="34" charset="0"/>
                <a:cs typeface="Open Sans" panose="020B0606030504020204" pitchFamily="34" charset="0"/>
              </a:rPr>
              <a:t>Ken Patterson</a:t>
            </a:r>
            <a:br>
              <a:rPr lang="en-US" sz="1400">
                <a:latin typeface="Open Sans" panose="020B0606030504020204" pitchFamily="34" charset="0"/>
                <a:ea typeface="Open Sans" panose="020B0606030504020204" pitchFamily="34" charset="0"/>
                <a:cs typeface="Open Sans" panose="020B0606030504020204" pitchFamily="34" charset="0"/>
              </a:rPr>
            </a:br>
            <a:r>
              <a:rPr lang="en-US" sz="1400">
                <a:latin typeface="Open Sans" panose="020B0606030504020204" pitchFamily="34" charset="0"/>
                <a:ea typeface="Open Sans" panose="020B0606030504020204" pitchFamily="34" charset="0"/>
                <a:cs typeface="Open Sans" panose="020B0606030504020204" pitchFamily="34" charset="0"/>
              </a:rPr>
              <a:t>Monday, 8/26 </a:t>
            </a:r>
          </a:p>
          <a:p>
            <a:pPr algn="ctr"/>
            <a:r>
              <a:rPr lang="en-US" sz="1400">
                <a:latin typeface="Open Sans" panose="020B0606030504020204" pitchFamily="34" charset="0"/>
                <a:ea typeface="Open Sans" panose="020B0606030504020204" pitchFamily="34" charset="0"/>
                <a:cs typeface="Open Sans" panose="020B0606030504020204" pitchFamily="34" charset="0"/>
              </a:rPr>
              <a:t>5:00-7:00 p.m. ET</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EB1DFB2E-2DA2-D79E-6E8C-B1C033A1E5CE}"/>
              </a:ext>
            </a:extLst>
          </p:cNvPr>
          <p:cNvSpPr txBox="1"/>
          <p:nvPr/>
        </p:nvSpPr>
        <p:spPr>
          <a:xfrm>
            <a:off x="1111008" y="4566243"/>
            <a:ext cx="6617184" cy="400110"/>
          </a:xfrm>
          <a:prstGeom prst="rect">
            <a:avLst/>
          </a:prstGeom>
          <a:noFill/>
        </p:spPr>
        <p:txBody>
          <a:bodyPr wrap="square" lIns="91440" tIns="45720" rIns="91440" bIns="45720" anchor="t">
            <a:spAutoFit/>
          </a:bodyPr>
          <a:lstStyle/>
          <a:p>
            <a:pPr algn="ctr"/>
            <a:r>
              <a:rPr lang="en-US" sz="2000">
                <a:latin typeface="Open Sans" panose="020B0606030504020204" pitchFamily="34" charset="0"/>
                <a:ea typeface="Open Sans" panose="020B0606030504020204" pitchFamily="34" charset="0"/>
                <a:cs typeface="Open Sans" panose="020B0606030504020204" pitchFamily="34" charset="0"/>
              </a:rPr>
              <a:t>Join at: </a:t>
            </a:r>
            <a:r>
              <a:rPr lang="en-US" sz="2000">
                <a:latin typeface="Open Sans" panose="020B0606030504020204" pitchFamily="34" charset="0"/>
                <a:ea typeface="Open Sans" panose="020B0606030504020204" pitchFamily="34" charset="0"/>
                <a:cs typeface="Open Sans" panose="020B0606030504020204" pitchFamily="34" charset="0"/>
                <a:hlinkClick r:id="rId6"/>
              </a:rPr>
              <a:t>https://results.zoom.us/j/97873811515</a:t>
            </a:r>
            <a:r>
              <a:rPr lang="en-US" sz="2000">
                <a:latin typeface="Open Sans" panose="020B0606030504020204" pitchFamily="34" charset="0"/>
                <a:ea typeface="Open Sans" panose="020B0606030504020204" pitchFamily="34" charset="0"/>
                <a:cs typeface="Open Sans" panose="020B0606030504020204" pitchFamily="34" charset="0"/>
              </a:rPr>
              <a:t> </a:t>
            </a:r>
            <a:endParaRPr lang="en-US" sz="2000">
              <a:highlight>
                <a:srgbClr val="FFFF00"/>
              </a:highligh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4699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7C62B-8AE6-BD38-60E3-0CCC1ACB53AC}"/>
              </a:ext>
            </a:extLst>
          </p:cNvPr>
          <p:cNvSpPr>
            <a:spLocks noGrp="1"/>
          </p:cNvSpPr>
          <p:nvPr>
            <p:ph type="title"/>
          </p:nvPr>
        </p:nvSpPr>
        <p:spPr>
          <a:xfrm>
            <a:off x="457200" y="205979"/>
            <a:ext cx="7401491" cy="857250"/>
          </a:xfrm>
        </p:spPr>
        <p:txBody>
          <a:bodyPr anchor="ctr">
            <a:normAutofit/>
          </a:bodyPr>
          <a:lstStyle/>
          <a:p>
            <a:r>
              <a:rPr lang="en-US"/>
              <a:t>Anti Oppression Resources</a:t>
            </a:r>
          </a:p>
        </p:txBody>
      </p:sp>
      <p:pic>
        <p:nvPicPr>
          <p:cNvPr id="8" name="Picture 7" descr="A screenshot of a computer&#10;&#10;Description automatically generated">
            <a:extLst>
              <a:ext uri="{FF2B5EF4-FFF2-40B4-BE49-F238E27FC236}">
                <a16:creationId xmlns:a16="http://schemas.microsoft.com/office/drawing/2014/main" id="{473CCC13-DA8B-877E-86F2-F0112F53652C}"/>
              </a:ext>
            </a:extLst>
          </p:cNvPr>
          <p:cNvPicPr>
            <a:picLocks noChangeAspect="1"/>
          </p:cNvPicPr>
          <p:nvPr/>
        </p:nvPicPr>
        <p:blipFill rotWithShape="1">
          <a:blip r:embed="rId2"/>
          <a:srcRect t="36"/>
          <a:stretch/>
        </p:blipFill>
        <p:spPr>
          <a:xfrm>
            <a:off x="0" y="1258720"/>
            <a:ext cx="9087006" cy="2853503"/>
          </a:xfrm>
          <a:prstGeom prst="rect">
            <a:avLst/>
          </a:prstGeom>
          <a:noFill/>
        </p:spPr>
      </p:pic>
      <p:sp>
        <p:nvSpPr>
          <p:cNvPr id="4" name="Slide Number Placeholder 3">
            <a:extLst>
              <a:ext uri="{FF2B5EF4-FFF2-40B4-BE49-F238E27FC236}">
                <a16:creationId xmlns:a16="http://schemas.microsoft.com/office/drawing/2014/main" id="{9511038B-2E0E-2B37-F9FD-ECF218EC133C}"/>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36</a:t>
            </a:fld>
            <a:endParaRPr lang="en-US"/>
          </a:p>
        </p:txBody>
      </p:sp>
      <p:sp>
        <p:nvSpPr>
          <p:cNvPr id="13" name="TextBox 12">
            <a:extLst>
              <a:ext uri="{FF2B5EF4-FFF2-40B4-BE49-F238E27FC236}">
                <a16:creationId xmlns:a16="http://schemas.microsoft.com/office/drawing/2014/main" id="{030565A1-C441-2831-497F-6AEEB03ED175}"/>
              </a:ext>
            </a:extLst>
          </p:cNvPr>
          <p:cNvSpPr txBox="1"/>
          <p:nvPr/>
        </p:nvSpPr>
        <p:spPr>
          <a:xfrm>
            <a:off x="993200" y="4307714"/>
            <a:ext cx="7157600" cy="523220"/>
          </a:xfrm>
          <a:prstGeom prst="rect">
            <a:avLst/>
          </a:prstGeom>
          <a:noFill/>
        </p:spPr>
        <p:txBody>
          <a:bodyPr wrap="none" rtlCol="0">
            <a:spAutoFit/>
          </a:bodyPr>
          <a:lstStyle/>
          <a:p>
            <a:pPr algn="ctr"/>
            <a:r>
              <a:rPr lang="en-US" sz="2800" b="1">
                <a:solidFill>
                  <a:srgbClr val="C00000"/>
                </a:solidFill>
              </a:rPr>
              <a:t>https://results.org/volunteers/anti-oppression</a:t>
            </a:r>
          </a:p>
        </p:txBody>
      </p:sp>
      <p:sp>
        <p:nvSpPr>
          <p:cNvPr id="14" name="Oval 13">
            <a:extLst>
              <a:ext uri="{FF2B5EF4-FFF2-40B4-BE49-F238E27FC236}">
                <a16:creationId xmlns:a16="http://schemas.microsoft.com/office/drawing/2014/main" id="{2C3D8CDE-7290-231A-411E-3C30C865292A}"/>
              </a:ext>
            </a:extLst>
          </p:cNvPr>
          <p:cNvSpPr/>
          <p:nvPr/>
        </p:nvSpPr>
        <p:spPr>
          <a:xfrm>
            <a:off x="889348" y="1440493"/>
            <a:ext cx="4196219" cy="538619"/>
          </a:xfrm>
          <a:prstGeom prst="ellipse">
            <a:avLst/>
          </a:prstGeom>
          <a:noFill/>
          <a:ln w="19050">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2959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7C62B-8AE6-BD38-60E3-0CCC1ACB53AC}"/>
              </a:ext>
            </a:extLst>
          </p:cNvPr>
          <p:cNvSpPr>
            <a:spLocks noGrp="1"/>
          </p:cNvSpPr>
          <p:nvPr>
            <p:ph type="title"/>
          </p:nvPr>
        </p:nvSpPr>
        <p:spPr>
          <a:xfrm>
            <a:off x="457200" y="205979"/>
            <a:ext cx="7401491" cy="857250"/>
          </a:xfrm>
        </p:spPr>
        <p:txBody>
          <a:bodyPr anchor="ctr">
            <a:normAutofit/>
          </a:bodyPr>
          <a:lstStyle/>
          <a:p>
            <a:r>
              <a:rPr lang="en-US"/>
              <a:t>Anti Oppression Resources</a:t>
            </a:r>
          </a:p>
        </p:txBody>
      </p:sp>
      <p:sp>
        <p:nvSpPr>
          <p:cNvPr id="4" name="Slide Number Placeholder 3">
            <a:extLst>
              <a:ext uri="{FF2B5EF4-FFF2-40B4-BE49-F238E27FC236}">
                <a16:creationId xmlns:a16="http://schemas.microsoft.com/office/drawing/2014/main" id="{9511038B-2E0E-2B37-F9FD-ECF218EC133C}"/>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37</a:t>
            </a:fld>
            <a:endParaRPr lang="en-US"/>
          </a:p>
        </p:txBody>
      </p:sp>
      <p:pic>
        <p:nvPicPr>
          <p:cNvPr id="5" name="Picture 4">
            <a:extLst>
              <a:ext uri="{FF2B5EF4-FFF2-40B4-BE49-F238E27FC236}">
                <a16:creationId xmlns:a16="http://schemas.microsoft.com/office/drawing/2014/main" id="{85B9B07E-8EF7-F7FD-1B0A-6DB088D75D72}"/>
              </a:ext>
            </a:extLst>
          </p:cNvPr>
          <p:cNvPicPr>
            <a:picLocks noChangeAspect="1"/>
          </p:cNvPicPr>
          <p:nvPr/>
        </p:nvPicPr>
        <p:blipFill rotWithShape="1">
          <a:blip r:embed="rId2"/>
          <a:srcRect t="67"/>
          <a:stretch/>
        </p:blipFill>
        <p:spPr>
          <a:xfrm>
            <a:off x="0" y="1302708"/>
            <a:ext cx="9144000" cy="3026601"/>
          </a:xfrm>
          <a:prstGeom prst="rect">
            <a:avLst/>
          </a:prstGeom>
        </p:spPr>
      </p:pic>
      <p:sp>
        <p:nvSpPr>
          <p:cNvPr id="9" name="TextBox 8">
            <a:extLst>
              <a:ext uri="{FF2B5EF4-FFF2-40B4-BE49-F238E27FC236}">
                <a16:creationId xmlns:a16="http://schemas.microsoft.com/office/drawing/2014/main" id="{6CD71364-EC48-D7D9-21AE-09565CFACB66}"/>
              </a:ext>
            </a:extLst>
          </p:cNvPr>
          <p:cNvSpPr txBox="1"/>
          <p:nvPr/>
        </p:nvSpPr>
        <p:spPr>
          <a:xfrm>
            <a:off x="993200" y="4414301"/>
            <a:ext cx="7157600" cy="523220"/>
          </a:xfrm>
          <a:prstGeom prst="rect">
            <a:avLst/>
          </a:prstGeom>
          <a:noFill/>
        </p:spPr>
        <p:txBody>
          <a:bodyPr wrap="none" rtlCol="0">
            <a:spAutoFit/>
          </a:bodyPr>
          <a:lstStyle/>
          <a:p>
            <a:pPr algn="ctr"/>
            <a:r>
              <a:rPr lang="en-US" sz="2800" b="1">
                <a:solidFill>
                  <a:srgbClr val="C00000"/>
                </a:solidFill>
              </a:rPr>
              <a:t>https://results.org/volunteers/anti-oppression</a:t>
            </a:r>
          </a:p>
        </p:txBody>
      </p:sp>
      <p:sp>
        <p:nvSpPr>
          <p:cNvPr id="10" name="Oval 9">
            <a:extLst>
              <a:ext uri="{FF2B5EF4-FFF2-40B4-BE49-F238E27FC236}">
                <a16:creationId xmlns:a16="http://schemas.microsoft.com/office/drawing/2014/main" id="{6923B493-3E00-8660-4E53-65833D76DC10}"/>
              </a:ext>
            </a:extLst>
          </p:cNvPr>
          <p:cNvSpPr/>
          <p:nvPr/>
        </p:nvSpPr>
        <p:spPr>
          <a:xfrm>
            <a:off x="839244" y="1302708"/>
            <a:ext cx="3732756" cy="651352"/>
          </a:xfrm>
          <a:prstGeom prst="ellipse">
            <a:avLst/>
          </a:prstGeom>
          <a:noFill/>
          <a:ln w="28575">
            <a:solidFill>
              <a:srgbClr val="D5003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8293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p:txBody>
          <a:bodyPr/>
          <a:lstStyle/>
          <a:p>
            <a:r>
              <a:rPr lang="en-US"/>
              <a:t>Announcements</a:t>
            </a:r>
          </a:p>
        </p:txBody>
      </p:sp>
    </p:spTree>
    <p:extLst>
      <p:ext uri="{BB962C8B-B14F-4D97-AF65-F5344CB8AC3E}">
        <p14:creationId xmlns:p14="http://schemas.microsoft.com/office/powerpoint/2010/main" val="1898328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a:xfrm>
            <a:off x="871254" y="162779"/>
            <a:ext cx="7401491" cy="857250"/>
          </a:xfrm>
        </p:spPr>
        <p:txBody>
          <a:bodyPr/>
          <a:lstStyle/>
          <a:p>
            <a:r>
              <a:rPr lang="en-US">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57199"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1"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39</a:t>
            </a:fld>
            <a:endParaRPr lang="en-US"/>
          </a:p>
        </p:txBody>
      </p:sp>
    </p:spTree>
    <p:extLst>
      <p:ext uri="{BB962C8B-B14F-4D97-AF65-F5344CB8AC3E}">
        <p14:creationId xmlns:p14="http://schemas.microsoft.com/office/powerpoint/2010/main" val="288352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a:solidFill>
                  <a:srgbClr val="D50032"/>
                </a:solidFill>
                <a:latin typeface="Open Sans"/>
                <a:ea typeface="Open Sans"/>
                <a:cs typeface="Open Sans"/>
              </a:rPr>
              <a:t>Guest Speaker</a:t>
            </a:r>
            <a:endParaRPr lang="en-US" sz="320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4</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133873" y="1942219"/>
            <a:ext cx="4491727"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4000"/>
              </a:lnSpc>
              <a:spcBef>
                <a:spcPts val="0"/>
              </a:spcBef>
              <a:spcAft>
                <a:spcPts val="600"/>
              </a:spcAft>
              <a:buFont typeface="Arial"/>
              <a:buNone/>
            </a:pPr>
            <a:r>
              <a:rPr lang="en-US" sz="2000" b="1">
                <a:latin typeface="Open Sans"/>
                <a:ea typeface="Open Sans"/>
                <a:cs typeface="Open Sans"/>
              </a:rPr>
              <a:t>Melanie Vant</a:t>
            </a:r>
            <a:endParaRPr lang="en-US" sz="2000"/>
          </a:p>
          <a:p>
            <a:pPr marL="115570" indent="0">
              <a:lnSpc>
                <a:spcPct val="114000"/>
              </a:lnSpc>
              <a:spcBef>
                <a:spcPts val="0"/>
              </a:spcBef>
              <a:spcAft>
                <a:spcPts val="600"/>
              </a:spcAft>
              <a:buNone/>
            </a:pPr>
            <a:r>
              <a:rPr lang="en-US" sz="1800">
                <a:latin typeface="Open Sans"/>
                <a:ea typeface="Open Sans"/>
                <a:cs typeface="Open Sans"/>
              </a:rPr>
              <a:t>Director, Democracy Delivers Initiative</a:t>
            </a:r>
          </a:p>
          <a:p>
            <a:pPr marL="115570" indent="0">
              <a:lnSpc>
                <a:spcPct val="114000"/>
              </a:lnSpc>
              <a:spcBef>
                <a:spcPts val="0"/>
              </a:spcBef>
              <a:spcAft>
                <a:spcPts val="600"/>
              </a:spcAft>
              <a:buNone/>
            </a:pPr>
            <a:r>
              <a:rPr lang="en-US" sz="1800">
                <a:latin typeface="Open Sans"/>
                <a:ea typeface="Open Sans"/>
                <a:cs typeface="Open Sans"/>
              </a:rPr>
              <a:t>U.S. Agency for International Development (USAID)</a:t>
            </a:r>
            <a:endParaRPr lang="en-US" sz="1800"/>
          </a:p>
          <a:p>
            <a:pPr>
              <a:buFont typeface="Arial"/>
              <a:buChar char="•"/>
            </a:pPr>
            <a:endParaRPr lang="en-US" sz="2000"/>
          </a:p>
        </p:txBody>
      </p:sp>
      <p:pic>
        <p:nvPicPr>
          <p:cNvPr id="1028" name="Picture 4" descr="Profile photo of Melanie Vant">
            <a:extLst>
              <a:ext uri="{FF2B5EF4-FFF2-40B4-BE49-F238E27FC236}">
                <a16:creationId xmlns:a16="http://schemas.microsoft.com/office/drawing/2014/main" id="{2201B17C-C0F7-FED8-6872-9646CD03A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4448" y="1336340"/>
            <a:ext cx="2867025"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380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lstStyle/>
          <a:p>
            <a:r>
              <a:rPr lang="en-US">
                <a:solidFill>
                  <a:srgbClr val="D50032"/>
                </a:solidFill>
                <a:latin typeface="Open Sans"/>
                <a:ea typeface="Open Sans"/>
                <a:cs typeface="Open Sans"/>
              </a:rPr>
              <a:t>Other Office Hours</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algn="ctr">
              <a:buNone/>
            </a:pPr>
            <a:r>
              <a:rPr lang="en-US" sz="2000" b="1">
                <a:latin typeface="Open Sans"/>
                <a:ea typeface="Open Sans"/>
                <a:cs typeface="Segoe UI"/>
              </a:rPr>
              <a:t>Outreach and Event Planning Office Hour</a:t>
            </a:r>
            <a:endParaRPr lang="en-US" sz="2000">
              <a:latin typeface="Open Sans"/>
              <a:ea typeface="Open Sans"/>
              <a:cs typeface="Segoe UI"/>
            </a:endParaRPr>
          </a:p>
          <a:p>
            <a:pPr algn="ctr">
              <a:buNone/>
            </a:pPr>
            <a:r>
              <a:rPr lang="en-US" sz="2000">
                <a:latin typeface="Open Sans"/>
                <a:ea typeface="Open Sans"/>
                <a:cs typeface="Segoe UI"/>
              </a:rPr>
              <a:t>Thursday, August 8, 2:00 p.m. - 3:00 p.m. ET</a:t>
            </a:r>
          </a:p>
          <a:p>
            <a:pPr algn="ctr">
              <a:buNone/>
            </a:pPr>
            <a:r>
              <a:rPr lang="en-US" sz="2000">
                <a:latin typeface="Open Sans"/>
                <a:ea typeface="Open Sans"/>
                <a:cs typeface="Segoe UI"/>
              </a:rPr>
              <a:t>Join via </a:t>
            </a:r>
            <a:r>
              <a:rPr lang="en-US" sz="2000">
                <a:latin typeface="Open Sans"/>
                <a:ea typeface="Open Sans"/>
                <a:cs typeface="Segoe UI"/>
                <a:hlinkClick r:id="rId2"/>
              </a:rPr>
              <a:t>https://results.zoom.us/j/94004748060</a:t>
            </a:r>
            <a:r>
              <a:rPr lang="en-US" sz="2000">
                <a:latin typeface="Open Sans"/>
                <a:ea typeface="Open Sans"/>
                <a:cs typeface="Segoe UI"/>
              </a:rPr>
              <a:t> </a:t>
            </a:r>
          </a:p>
          <a:p>
            <a:pPr algn="ctr">
              <a:buNone/>
            </a:pPr>
            <a:r>
              <a:rPr lang="en-US" sz="2000">
                <a:latin typeface="Open Sans"/>
                <a:ea typeface="Open Sans"/>
                <a:cs typeface="Segoe UI"/>
              </a:rPr>
              <a:t>or call (312) 626-6799, meeting ID 940 0474 8060.</a:t>
            </a:r>
            <a:endParaRPr lang="en-US"/>
          </a:p>
          <a:p>
            <a:pPr marL="0" indent="0" algn="ctr">
              <a:lnSpc>
                <a:spcPct val="112999"/>
              </a:lnSpc>
              <a:spcBef>
                <a:spcPts val="0"/>
              </a:spcBef>
              <a:buNone/>
            </a:pPr>
            <a:endParaRPr lang="en-US" sz="2000" b="1">
              <a:latin typeface="Open Sans"/>
              <a:ea typeface="Open Sans"/>
              <a:cs typeface="Open Sans"/>
            </a:endParaRPr>
          </a:p>
          <a:p>
            <a:pPr marL="0" indent="0" algn="ctr">
              <a:lnSpc>
                <a:spcPct val="112999"/>
              </a:lnSpc>
              <a:spcBef>
                <a:spcPts val="0"/>
              </a:spcBef>
              <a:buNone/>
            </a:pPr>
            <a:r>
              <a:rPr lang="en-US" sz="2000" b="1">
                <a:latin typeface="Open Sans"/>
                <a:ea typeface="Open Sans"/>
                <a:cs typeface="Open Sans"/>
              </a:rPr>
              <a:t>Media Office Hour </a:t>
            </a:r>
            <a:endParaRPr lang="en-US" sz="2000">
              <a:latin typeface="Open Sans"/>
              <a:ea typeface="Open Sans"/>
              <a:cs typeface="Open Sans"/>
            </a:endParaRPr>
          </a:p>
          <a:p>
            <a:pPr marL="0" indent="0" algn="ctr">
              <a:lnSpc>
                <a:spcPct val="113000"/>
              </a:lnSpc>
              <a:spcBef>
                <a:spcPts val="0"/>
              </a:spcBef>
              <a:buNone/>
            </a:pPr>
            <a:r>
              <a:rPr lang="en-US" sz="2000">
                <a:latin typeface="Open Sans"/>
                <a:ea typeface="Open Sans"/>
                <a:cs typeface="Open Sans"/>
              </a:rPr>
              <a:t>Wednesday, August 21, 2:00-3:00 p.m. ET</a:t>
            </a:r>
          </a:p>
          <a:p>
            <a:pPr marL="0" indent="0" algn="ctr">
              <a:lnSpc>
                <a:spcPct val="113000"/>
              </a:lnSpc>
              <a:spcBef>
                <a:spcPts val="0"/>
              </a:spcBef>
              <a:buNone/>
            </a:pPr>
            <a:r>
              <a:rPr lang="en-US" sz="2000">
                <a:latin typeface="Open Sans"/>
                <a:ea typeface="Open Sans"/>
                <a:cs typeface="Open Sans"/>
              </a:rPr>
              <a:t>Join at </a:t>
            </a:r>
            <a:r>
              <a:rPr lang="en-US" sz="2000">
                <a:latin typeface="Open Sans"/>
                <a:ea typeface="Open Sans"/>
                <a:cs typeface="Open Sans"/>
                <a:hlinkClick r:id="rId3"/>
              </a:rPr>
              <a:t>https://results.zoom.us/j/93668005494</a:t>
            </a:r>
            <a:r>
              <a:rPr lang="en-US" sz="2000">
                <a:latin typeface="Open Sans"/>
                <a:ea typeface="Open Sans"/>
                <a:cs typeface="Open Sans"/>
              </a:rPr>
              <a:t> </a:t>
            </a:r>
          </a:p>
          <a:p>
            <a:pPr marL="0" indent="0" algn="ctr">
              <a:lnSpc>
                <a:spcPct val="113000"/>
              </a:lnSpc>
              <a:spcBef>
                <a:spcPts val="0"/>
              </a:spcBef>
              <a:spcAft>
                <a:spcPts val="1200"/>
              </a:spcAft>
              <a:buNone/>
            </a:pPr>
            <a:r>
              <a:rPr lang="en-US" sz="2000">
                <a:latin typeface="Open Sans"/>
                <a:ea typeface="Open Sans"/>
                <a:cs typeface="Open Sans"/>
              </a:rPr>
              <a:t>or call (312) 626-6799, meeting ID 936 6800 5494. </a:t>
            </a:r>
          </a:p>
          <a:p>
            <a:pPr marL="0" indent="0" algn="ctr">
              <a:lnSpc>
                <a:spcPct val="112999"/>
              </a:lnSpc>
              <a:spcBef>
                <a:spcPts val="0"/>
              </a:spcBef>
              <a:spcAft>
                <a:spcPts val="1200"/>
              </a:spcAft>
              <a:buNone/>
            </a:pPr>
            <a:endParaRPr lang="en-US"/>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40</a:t>
            </a:fld>
            <a:endParaRPr lang="en-US"/>
          </a:p>
        </p:txBody>
      </p:sp>
    </p:spTree>
    <p:extLst>
      <p:ext uri="{BB962C8B-B14F-4D97-AF65-F5344CB8AC3E}">
        <p14:creationId xmlns:p14="http://schemas.microsoft.com/office/powerpoint/2010/main" val="28669745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241979"/>
            <a:ext cx="7401491" cy="857250"/>
          </a:xfrm>
        </p:spPr>
        <p:txBody>
          <a:bodyPr/>
          <a:lstStyle/>
          <a:p>
            <a:r>
              <a:rPr lang="en-US">
                <a:solidFill>
                  <a:srgbClr val="D50032"/>
                </a:solidFill>
                <a:latin typeface="Open Sans"/>
                <a:ea typeface="Open Sans"/>
                <a:cs typeface="Open Sans"/>
              </a:rPr>
              <a:t>Partnership Calls</a:t>
            </a:r>
            <a:endParaRPr lang="en-US">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56253"/>
            <a:ext cx="8229600" cy="3394472"/>
          </a:xfrm>
        </p:spPr>
        <p:txBody>
          <a:bodyPr vert="horz" lIns="91440" tIns="45720" rIns="91440" bIns="45720" rtlCol="0" anchor="t">
            <a:noAutofit/>
          </a:bodyPr>
          <a:lstStyle/>
          <a:p>
            <a:pPr marL="0" indent="0" algn="ctr">
              <a:lnSpc>
                <a:spcPct val="113000"/>
              </a:lnSpc>
              <a:spcBef>
                <a:spcPts val="0"/>
              </a:spcBef>
              <a:buNone/>
            </a:pPr>
            <a:r>
              <a:rPr lang="en-US" sz="2400" b="1">
                <a:latin typeface="Open Sans"/>
                <a:ea typeface="Open Sans"/>
                <a:cs typeface="Segoe UI"/>
              </a:rPr>
              <a:t>Global Allies Program</a:t>
            </a:r>
            <a:endParaRPr lang="en-US" sz="2400">
              <a:latin typeface="Open Sans"/>
              <a:ea typeface="Open Sans"/>
              <a:cs typeface="Segoe UI"/>
            </a:endParaRPr>
          </a:p>
          <a:p>
            <a:pPr algn="ctr">
              <a:buNone/>
            </a:pPr>
            <a:r>
              <a:rPr lang="en-US" sz="2400" b="1">
                <a:latin typeface="Open Sans"/>
                <a:ea typeface="Open Sans"/>
                <a:cs typeface="Segoe UI"/>
              </a:rPr>
              <a:t>(Returned Peace Corps Volunteers)</a:t>
            </a:r>
            <a:endParaRPr lang="en-US" sz="2400">
              <a:latin typeface="Open Sans"/>
              <a:ea typeface="Open Sans"/>
              <a:cs typeface="Segoe UI"/>
            </a:endParaRPr>
          </a:p>
          <a:p>
            <a:pPr algn="ctr">
              <a:buNone/>
            </a:pPr>
            <a:r>
              <a:rPr lang="en-US" sz="2400">
                <a:latin typeface="Open Sans"/>
                <a:ea typeface="Open Sans"/>
                <a:cs typeface="Segoe UI"/>
              </a:rPr>
              <a:t>Thursday, August 8, 8:30 p.m. ET</a:t>
            </a:r>
          </a:p>
          <a:p>
            <a:pPr algn="ctr">
              <a:buNone/>
            </a:pPr>
            <a:r>
              <a:rPr lang="en-US" sz="2400">
                <a:latin typeface="Open Sans"/>
                <a:ea typeface="Open Sans"/>
                <a:cs typeface="Segoe UI"/>
                <a:hlinkClick r:id="rId2"/>
              </a:rPr>
              <a:t>Register today!</a:t>
            </a:r>
            <a:endParaRPr lang="en-US" sz="2400">
              <a:latin typeface="Open Sans"/>
            </a:endParaRPr>
          </a:p>
          <a:p>
            <a:pPr marL="0" indent="0" algn="ctr">
              <a:lnSpc>
                <a:spcPct val="112999"/>
              </a:lnSpc>
              <a:spcBef>
                <a:spcPts val="0"/>
              </a:spcBef>
              <a:buNone/>
            </a:pPr>
            <a:endParaRPr lang="en-US" sz="2400" b="1">
              <a:latin typeface="Open Sans"/>
              <a:ea typeface="Open Sans"/>
              <a:cs typeface="Open Sans"/>
            </a:endParaRPr>
          </a:p>
          <a:p>
            <a:pPr marL="0" indent="0" algn="ctr">
              <a:lnSpc>
                <a:spcPct val="112999"/>
              </a:lnSpc>
              <a:spcBef>
                <a:spcPts val="0"/>
              </a:spcBef>
              <a:buNone/>
            </a:pPr>
            <a:r>
              <a:rPr lang="en-US" sz="2400" b="1">
                <a:latin typeface="Open Sans"/>
                <a:ea typeface="Open Sans"/>
                <a:cs typeface="Open Sans"/>
              </a:rPr>
              <a:t>Together Women Rise Partnership Webinar</a:t>
            </a:r>
            <a:endParaRPr lang="en-US" sz="2400">
              <a:latin typeface="Open Sans"/>
              <a:ea typeface="Open Sans"/>
              <a:cs typeface="Open Sans"/>
            </a:endParaRPr>
          </a:p>
          <a:p>
            <a:pPr marL="0" indent="0" algn="ctr">
              <a:lnSpc>
                <a:spcPct val="112999"/>
              </a:lnSpc>
              <a:spcBef>
                <a:spcPts val="0"/>
              </a:spcBef>
              <a:buNone/>
            </a:pPr>
            <a:r>
              <a:rPr lang="en-US" sz="2400">
                <a:latin typeface="Open Sans"/>
                <a:ea typeface="Open Sans"/>
                <a:cs typeface="Open Sans"/>
              </a:rPr>
              <a:t>Tuesday, August 20, 8:30 p.m. ET</a:t>
            </a:r>
          </a:p>
          <a:p>
            <a:pPr marL="0" indent="0" algn="ctr">
              <a:lnSpc>
                <a:spcPct val="113999"/>
              </a:lnSpc>
              <a:spcBef>
                <a:spcPts val="0"/>
              </a:spcBef>
              <a:spcAft>
                <a:spcPts val="1200"/>
              </a:spcAft>
              <a:buNone/>
            </a:pPr>
            <a:r>
              <a:rPr lang="en-US" sz="2400">
                <a:latin typeface="Open Sans"/>
                <a:ea typeface="Open Sans"/>
                <a:cs typeface="Open Sans"/>
                <a:hlinkClick r:id="rId3"/>
              </a:rPr>
              <a:t>Click to learn more</a:t>
            </a:r>
            <a:r>
              <a:rPr lang="en-US" sz="240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41</a:t>
            </a:fld>
            <a:endParaRPr lang="en-US"/>
          </a:p>
        </p:txBody>
      </p:sp>
    </p:spTree>
    <p:extLst>
      <p:ext uri="{BB962C8B-B14F-4D97-AF65-F5344CB8AC3E}">
        <p14:creationId xmlns:p14="http://schemas.microsoft.com/office/powerpoint/2010/main" val="2600789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normAutofit/>
          </a:bodyPr>
          <a:lstStyle/>
          <a:p>
            <a:r>
              <a:rPr lang="en-US">
                <a:solidFill>
                  <a:srgbClr val="D50032"/>
                </a:solidFill>
                <a:latin typeface="Open Sans"/>
                <a:ea typeface="Open Sans"/>
                <a:cs typeface="Open Sans"/>
              </a:rPr>
              <a:t>Anti-Oppression Learning</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marL="0" indent="0" algn="ctr">
              <a:lnSpc>
                <a:spcPct val="113999"/>
              </a:lnSpc>
              <a:spcBef>
                <a:spcPts val="0"/>
              </a:spcBef>
              <a:buNone/>
            </a:pPr>
            <a:r>
              <a:rPr lang="en-US" sz="2000" b="1">
                <a:solidFill>
                  <a:srgbClr val="000000"/>
                </a:solidFill>
                <a:latin typeface="Open Sans"/>
                <a:ea typeface="Open Sans"/>
                <a:cs typeface="Calibri"/>
              </a:rPr>
              <a:t>Friday, August 16, 12:00-1:30 p.m. ET </a:t>
            </a:r>
          </a:p>
          <a:p>
            <a:pPr marL="0" indent="0" algn="ctr">
              <a:lnSpc>
                <a:spcPct val="113999"/>
              </a:lnSpc>
              <a:spcBef>
                <a:spcPts val="0"/>
              </a:spcBef>
              <a:buNone/>
            </a:pPr>
            <a:endParaRPr lang="en-US" sz="2000" b="1">
              <a:solidFill>
                <a:srgbClr val="000000"/>
              </a:solidFill>
              <a:latin typeface="Open Sans"/>
              <a:ea typeface="Open Sans"/>
              <a:cs typeface="Calibri"/>
            </a:endParaRPr>
          </a:p>
          <a:p>
            <a:pPr marL="0" indent="0" algn="ctr">
              <a:lnSpc>
                <a:spcPct val="112999"/>
              </a:lnSpc>
              <a:spcBef>
                <a:spcPts val="0"/>
              </a:spcBef>
              <a:buNone/>
            </a:pPr>
            <a:r>
              <a:rPr lang="en-US" sz="2000">
                <a:solidFill>
                  <a:srgbClr val="141827"/>
                </a:solidFill>
                <a:latin typeface="Open Sans"/>
                <a:ea typeface="Open Sans"/>
                <a:cs typeface="Open Sans"/>
              </a:rPr>
              <a:t>The Anti-Oppression (AO) Learning Community offers a brave space where no matter where you are in your understanding of </a:t>
            </a:r>
            <a:endParaRPr lang="en-US" sz="2000">
              <a:solidFill>
                <a:srgbClr val="141827"/>
              </a:solidFill>
            </a:endParaRPr>
          </a:p>
          <a:p>
            <a:pPr marL="0" indent="0" algn="ctr">
              <a:lnSpc>
                <a:spcPct val="112999"/>
              </a:lnSpc>
              <a:spcBef>
                <a:spcPts val="0"/>
              </a:spcBef>
              <a:buNone/>
            </a:pPr>
            <a:r>
              <a:rPr lang="en-US" sz="2000">
                <a:solidFill>
                  <a:srgbClr val="141827"/>
                </a:solidFill>
                <a:latin typeface="Open Sans"/>
                <a:ea typeface="Open Sans"/>
                <a:cs typeface="Open Sans"/>
              </a:rPr>
              <a:t>anti-oppression topics, you are welcome. </a:t>
            </a:r>
            <a:endParaRPr lang="en-US" sz="2000">
              <a:solidFill>
                <a:srgbClr val="141827"/>
              </a:solidFill>
            </a:endParaRPr>
          </a:p>
          <a:p>
            <a:pPr marL="0" indent="0" algn="ctr">
              <a:lnSpc>
                <a:spcPct val="112999"/>
              </a:lnSpc>
              <a:spcBef>
                <a:spcPts val="0"/>
              </a:spcBef>
              <a:buNone/>
            </a:pPr>
            <a:r>
              <a:rPr lang="en-US" sz="2000">
                <a:solidFill>
                  <a:srgbClr val="141827"/>
                </a:solidFill>
                <a:latin typeface="Open Sans"/>
                <a:ea typeface="Open Sans"/>
                <a:cs typeface="Open Sans"/>
              </a:rPr>
              <a:t>This community is open to any RESULTS volunteer. </a:t>
            </a:r>
            <a:endParaRPr lang="en-US" sz="2000">
              <a:solidFill>
                <a:srgbClr val="141827"/>
              </a:solidFill>
            </a:endParaRPr>
          </a:p>
          <a:p>
            <a:pPr marL="0" indent="0" algn="ctr">
              <a:lnSpc>
                <a:spcPct val="112999"/>
              </a:lnSpc>
              <a:spcBef>
                <a:spcPts val="0"/>
              </a:spcBef>
              <a:buNone/>
            </a:pPr>
            <a:endParaRPr lang="en-US" sz="2000">
              <a:solidFill>
                <a:srgbClr val="141827"/>
              </a:solidFill>
              <a:latin typeface="Open Sans"/>
              <a:ea typeface="Open Sans"/>
              <a:cs typeface="Open Sans"/>
            </a:endParaRPr>
          </a:p>
          <a:p>
            <a:pPr marL="0" indent="0" algn="ctr">
              <a:lnSpc>
                <a:spcPct val="112999"/>
              </a:lnSpc>
              <a:spcBef>
                <a:spcPts val="0"/>
              </a:spcBef>
              <a:buNone/>
            </a:pPr>
            <a:r>
              <a:rPr lang="en-US" sz="2000">
                <a:solidFill>
                  <a:srgbClr val="141827"/>
                </a:solidFill>
                <a:latin typeface="Open Sans"/>
                <a:ea typeface="Open Sans"/>
                <a:cs typeface="Open Sans"/>
              </a:rPr>
              <a:t>Register for the </a:t>
            </a:r>
            <a:r>
              <a:rPr lang="en-US" sz="2000">
                <a:solidFill>
                  <a:srgbClr val="D50032"/>
                </a:solidFill>
                <a:latin typeface="Open Sans"/>
                <a:ea typeface="Open Sans"/>
                <a:cs typeface="Open Sans"/>
                <a:hlinkClick r:id="rId2"/>
              </a:rPr>
              <a:t>AO Learning Community meeting</a:t>
            </a:r>
            <a:r>
              <a:rPr lang="en-US" sz="2000">
                <a:solidFill>
                  <a:srgbClr val="141827"/>
                </a:solidFill>
                <a:latin typeface="Open Sans"/>
                <a:ea typeface="Open Sans"/>
                <a:cs typeface="Open Sans"/>
              </a:rPr>
              <a:t>. </a:t>
            </a:r>
            <a:endParaRPr lang="en-US" sz="2000">
              <a:solidFill>
                <a:srgbClr val="141827"/>
              </a:solidFill>
            </a:endParaRPr>
          </a:p>
          <a:p>
            <a:pPr marL="0" indent="0" algn="ctr">
              <a:lnSpc>
                <a:spcPct val="112999"/>
              </a:lnSpc>
              <a:spcBef>
                <a:spcPts val="0"/>
              </a:spcBef>
              <a:buNone/>
            </a:pPr>
            <a:r>
              <a:rPr lang="en-US" sz="2000">
                <a:solidFill>
                  <a:srgbClr val="141827"/>
                </a:solidFill>
                <a:latin typeface="Open Sans"/>
                <a:ea typeface="Open Sans"/>
                <a:cs typeface="Open Sans"/>
              </a:rPr>
              <a:t>For questions, please contact Lakeisha McVey at </a:t>
            </a:r>
            <a:r>
              <a:rPr lang="en-US" sz="2000">
                <a:solidFill>
                  <a:srgbClr val="D50032"/>
                </a:solidFill>
                <a:latin typeface="Open Sans"/>
                <a:ea typeface="Open Sans"/>
                <a:cs typeface="Open Sans"/>
                <a:hlinkClick r:id="rId3"/>
              </a:rPr>
              <a:t>lmcvey@results.org</a:t>
            </a:r>
            <a:r>
              <a:rPr lang="en-US" sz="2000">
                <a:solidFill>
                  <a:srgbClr val="141827"/>
                </a:solidFill>
                <a:latin typeface="Open Sans"/>
                <a:ea typeface="Open Sans"/>
                <a:cs typeface="Open Sans"/>
              </a:rPr>
              <a:t>.</a:t>
            </a:r>
            <a:endParaRPr lang="en-US" sz="200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42</a:t>
            </a:fld>
            <a:endParaRPr lang="en-US"/>
          </a:p>
        </p:txBody>
      </p:sp>
    </p:spTree>
    <p:extLst>
      <p:ext uri="{BB962C8B-B14F-4D97-AF65-F5344CB8AC3E}">
        <p14:creationId xmlns:p14="http://schemas.microsoft.com/office/powerpoint/2010/main" val="4122634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a:solidFill>
                  <a:srgbClr val="D50032"/>
                </a:solidFill>
                <a:latin typeface="Open Sans"/>
                <a:ea typeface="Open Sans"/>
                <a:cs typeface="Open Sans"/>
              </a:rPr>
              <a:t>RESULTS Fellowship</a:t>
            </a:r>
            <a:endParaRPr lang="en-US">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defTabSz="914400">
              <a:lnSpc>
                <a:spcPct val="114000"/>
              </a:lnSpc>
              <a:spcBef>
                <a:spcPts val="0"/>
              </a:spcBef>
              <a:buNone/>
            </a:pPr>
            <a:endParaRPr lang="en-US" sz="1900" b="1">
              <a:cs typeface="Segoe UI"/>
            </a:endParaRPr>
          </a:p>
          <a:p>
            <a:pPr algn="ctr">
              <a:buNone/>
            </a:pPr>
            <a:r>
              <a:rPr lang="en-US" sz="2400">
                <a:latin typeface="Open Sans"/>
                <a:ea typeface="Open Sans"/>
                <a:cs typeface="Open Sans"/>
              </a:rPr>
              <a:t>Come along to an upcoming info session on the next Fellowship cohort!</a:t>
            </a:r>
            <a:endParaRPr lang="en-US" sz="2400"/>
          </a:p>
          <a:p>
            <a:pPr algn="ctr">
              <a:buNone/>
            </a:pPr>
            <a:endParaRPr lang="en-US" sz="2400"/>
          </a:p>
          <a:p>
            <a:pPr algn="ctr">
              <a:buNone/>
            </a:pPr>
            <a:r>
              <a:rPr lang="en-US" sz="2400" b="1">
                <a:latin typeface="Open Sans"/>
                <a:ea typeface="Open Sans"/>
                <a:cs typeface="Open Sans"/>
                <a:hlinkClick r:id="rId2"/>
              </a:rPr>
              <a:t>Register</a:t>
            </a:r>
            <a:r>
              <a:rPr lang="en-US" sz="2400" b="1">
                <a:latin typeface="Open Sans"/>
                <a:ea typeface="Open Sans"/>
                <a:cs typeface="Open Sans"/>
              </a:rPr>
              <a:t> for the August 14, 6:00 p.m. ET. session</a:t>
            </a:r>
          </a:p>
          <a:p>
            <a:pPr algn="ctr">
              <a:buNone/>
            </a:pPr>
            <a:r>
              <a:rPr lang="en-US" sz="2400">
                <a:latin typeface="Open Sans"/>
                <a:ea typeface="Open Sans"/>
                <a:cs typeface="Open Sans"/>
              </a:rPr>
              <a:t>Another session will happen in September.</a:t>
            </a:r>
            <a:endParaRPr lang="en-US" sz="2400"/>
          </a:p>
          <a:p>
            <a:pPr algn="ctr">
              <a:buNone/>
            </a:pPr>
            <a:endParaRPr lang="en-US" sz="2000" b="1"/>
          </a:p>
          <a:p>
            <a:pPr algn="ctr">
              <a:buNone/>
            </a:pPr>
            <a:endParaRPr lang="en-US" sz="2000"/>
          </a:p>
          <a:p>
            <a:pPr marL="0" indent="0" algn="ctr">
              <a:lnSpc>
                <a:spcPct val="113999"/>
              </a:lnSpc>
              <a:spcBef>
                <a:spcPts val="0"/>
              </a:spcBef>
              <a:buNone/>
            </a:pPr>
            <a:endParaRPr lang="en-US" sz="1900" b="1"/>
          </a:p>
          <a:p>
            <a:pPr marL="0" indent="0" algn="ctr">
              <a:lnSpc>
                <a:spcPct val="113999"/>
              </a:lnSpc>
              <a:spcBef>
                <a:spcPts val="0"/>
              </a:spcBef>
              <a:buNone/>
            </a:pPr>
            <a:endParaRPr lang="en-US" sz="190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43</a:t>
            </a:fld>
            <a:endParaRPr lang="en-US"/>
          </a:p>
        </p:txBody>
      </p:sp>
    </p:spTree>
    <p:extLst>
      <p:ext uri="{BB962C8B-B14F-4D97-AF65-F5344CB8AC3E}">
        <p14:creationId xmlns:p14="http://schemas.microsoft.com/office/powerpoint/2010/main" val="39737269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a:solidFill>
                  <a:srgbClr val="D50032"/>
                </a:solidFill>
                <a:latin typeface="Open Sans"/>
                <a:ea typeface="Open Sans"/>
                <a:cs typeface="Open Sans"/>
              </a:rPr>
              <a:t>Free Agents</a:t>
            </a:r>
            <a:endParaRPr lang="en-US"/>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1058850"/>
            <a:ext cx="8229600" cy="3394472"/>
          </a:xfrm>
        </p:spPr>
        <p:txBody>
          <a:bodyPr vert="horz" lIns="91440" tIns="45720" rIns="91440" bIns="45720" rtlCol="0" anchor="t">
            <a:noAutofit/>
          </a:bodyPr>
          <a:lstStyle/>
          <a:p>
            <a:pPr marL="0" indent="0" algn="ctr">
              <a:lnSpc>
                <a:spcPct val="113999"/>
              </a:lnSpc>
              <a:spcBef>
                <a:spcPts val="0"/>
              </a:spcBef>
              <a:buNone/>
            </a:pPr>
            <a:r>
              <a:rPr lang="en-US" sz="2100" b="1">
                <a:latin typeface="Open Sans"/>
                <a:ea typeface="Open Sans"/>
                <a:cs typeface="Open Sans"/>
              </a:rPr>
              <a:t>U.S. Poverty Free Agents</a:t>
            </a:r>
            <a:endParaRPr lang="en-US" sz="2100">
              <a:latin typeface="Open Sans"/>
              <a:ea typeface="Open Sans"/>
              <a:cs typeface="Open Sans"/>
            </a:endParaRPr>
          </a:p>
          <a:p>
            <a:pPr marL="0" indent="0" algn="ctr">
              <a:lnSpc>
                <a:spcPct val="113999"/>
              </a:lnSpc>
              <a:spcBef>
                <a:spcPts val="0"/>
              </a:spcBef>
              <a:buNone/>
            </a:pPr>
            <a:r>
              <a:rPr lang="en-US" sz="2100">
                <a:latin typeface="Open Sans"/>
                <a:ea typeface="Open Sans"/>
                <a:cs typeface="Open Sans"/>
              </a:rPr>
              <a:t>Tuesday, August 20, 1:00 p.m. and 8:00 p.m. ET</a:t>
            </a:r>
          </a:p>
          <a:p>
            <a:pPr marL="0" indent="0" algn="ctr">
              <a:lnSpc>
                <a:spcPct val="113999"/>
              </a:lnSpc>
              <a:spcBef>
                <a:spcPts val="0"/>
              </a:spcBef>
              <a:spcAft>
                <a:spcPts val="1800"/>
              </a:spcAft>
              <a:buNone/>
            </a:pPr>
            <a:r>
              <a:rPr lang="en-US" sz="2100">
                <a:latin typeface="Open Sans"/>
                <a:ea typeface="Open Sans"/>
                <a:cs typeface="Open Sans"/>
              </a:rPr>
              <a:t>Contact Jos Linn at </a:t>
            </a:r>
            <a:r>
              <a:rPr lang="en-US" sz="2100">
                <a:latin typeface="Open Sans"/>
                <a:ea typeface="Open Sans"/>
                <a:cs typeface="Open Sans"/>
                <a:hlinkClick r:id="rId2"/>
              </a:rPr>
              <a:t>jlinn@results.org</a:t>
            </a:r>
            <a:r>
              <a:rPr lang="en-US" sz="2100">
                <a:latin typeface="Open Sans"/>
                <a:ea typeface="Open Sans"/>
                <a:cs typeface="Open Sans"/>
              </a:rPr>
              <a:t> for information.</a:t>
            </a:r>
          </a:p>
          <a:p>
            <a:pPr marL="0" indent="0" algn="ctr">
              <a:lnSpc>
                <a:spcPct val="113999"/>
              </a:lnSpc>
              <a:spcBef>
                <a:spcPts val="0"/>
              </a:spcBef>
              <a:buNone/>
            </a:pPr>
            <a:r>
              <a:rPr lang="en-US" sz="2100" b="1">
                <a:latin typeface="Open Sans"/>
                <a:ea typeface="Open Sans"/>
                <a:cs typeface="Segoe UI"/>
              </a:rPr>
              <a:t>Global Poverty Free Agents</a:t>
            </a:r>
            <a:endParaRPr lang="en-US" sz="2100">
              <a:latin typeface="Open Sans"/>
              <a:ea typeface="Open Sans"/>
              <a:cs typeface="Segoe UI"/>
            </a:endParaRPr>
          </a:p>
          <a:p>
            <a:pPr marL="0" indent="0" algn="ctr">
              <a:lnSpc>
                <a:spcPct val="113999"/>
              </a:lnSpc>
              <a:spcBef>
                <a:spcPts val="0"/>
              </a:spcBef>
              <a:buNone/>
            </a:pPr>
            <a:r>
              <a:rPr lang="en-US" sz="2100">
                <a:latin typeface="Open Sans"/>
                <a:ea typeface="Open Sans"/>
                <a:cs typeface="Segoe UI"/>
              </a:rPr>
              <a:t>Monday, August 26, 7:00 p.m. ET</a:t>
            </a:r>
          </a:p>
          <a:p>
            <a:pPr marL="0" indent="0" algn="ctr">
              <a:lnSpc>
                <a:spcPct val="113999"/>
              </a:lnSpc>
              <a:spcBef>
                <a:spcPts val="0"/>
              </a:spcBef>
              <a:buNone/>
            </a:pPr>
            <a:r>
              <a:rPr lang="en-US" sz="2100">
                <a:latin typeface="Open Sans"/>
                <a:ea typeface="Open Sans"/>
                <a:cs typeface="Segoe UI"/>
              </a:rPr>
              <a:t>Contact Lisa Marchal at </a:t>
            </a:r>
            <a:r>
              <a:rPr lang="en-US" sz="2100">
                <a:latin typeface="Open Sans"/>
                <a:ea typeface="Open Sans"/>
                <a:cs typeface="Segoe UI"/>
                <a:hlinkClick r:id="rId3"/>
              </a:rPr>
              <a:t>lmarchal@results.org</a:t>
            </a:r>
            <a:r>
              <a:rPr lang="en-US" sz="2100">
                <a:latin typeface="Open Sans"/>
                <a:ea typeface="Open Sans"/>
                <a:cs typeface="Segoe UI"/>
              </a:rPr>
              <a:t> for information.</a:t>
            </a:r>
            <a:endParaRPr lang="en-US" sz="2100">
              <a:latin typeface="Open Sans"/>
            </a:endParaRPr>
          </a:p>
          <a:p>
            <a:pPr marL="0" indent="0" algn="ctr">
              <a:lnSpc>
                <a:spcPct val="113999"/>
              </a:lnSpc>
              <a:spcBef>
                <a:spcPts val="0"/>
              </a:spcBef>
              <a:buNone/>
            </a:pPr>
            <a:endParaRPr lang="en-US" sz="1900">
              <a:latin typeface="Open Sans"/>
              <a:ea typeface="Open Sans"/>
              <a:cs typeface="Open Sans"/>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44</a:t>
            </a:fld>
            <a:endParaRPr lang="en-US"/>
          </a:p>
        </p:txBody>
      </p:sp>
    </p:spTree>
    <p:extLst>
      <p:ext uri="{BB962C8B-B14F-4D97-AF65-F5344CB8AC3E}">
        <p14:creationId xmlns:p14="http://schemas.microsoft.com/office/powerpoint/2010/main" val="29987497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fontScale="90000"/>
          </a:bodyPr>
          <a:lstStyle/>
          <a:p>
            <a:br>
              <a:rPr lang="en-US">
                <a:solidFill>
                  <a:srgbClr val="D50032"/>
                </a:solidFill>
                <a:latin typeface="Open Sans"/>
                <a:ea typeface="Open Sans"/>
                <a:cs typeface="Open Sans"/>
              </a:rPr>
            </a:br>
            <a:br>
              <a:rPr lang="en-US">
                <a:latin typeface="Open Sans"/>
                <a:ea typeface="Open Sans"/>
                <a:cs typeface="Open Sans"/>
              </a:rPr>
            </a:br>
            <a:r>
              <a:rPr lang="en-US">
                <a:solidFill>
                  <a:srgbClr val="D50032"/>
                </a:solidFill>
                <a:latin typeface="Open Sans"/>
                <a:ea typeface="Open Sans"/>
                <a:cs typeface="Open Sans"/>
              </a:rPr>
              <a:t>Action Network Manager Calls </a:t>
            </a:r>
            <a:endParaRPr lang="en-US">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defTabSz="914400">
              <a:lnSpc>
                <a:spcPct val="114000"/>
              </a:lnSpc>
              <a:spcBef>
                <a:spcPts val="0"/>
              </a:spcBef>
              <a:buNone/>
            </a:pPr>
            <a:endParaRPr lang="en-US" sz="1900" b="1">
              <a:cs typeface="Segoe UI"/>
            </a:endParaRPr>
          </a:p>
          <a:p>
            <a:pPr marL="0" indent="0" algn="ctr">
              <a:lnSpc>
                <a:spcPct val="113999"/>
              </a:lnSpc>
              <a:spcBef>
                <a:spcPts val="0"/>
              </a:spcBef>
              <a:buNone/>
            </a:pPr>
            <a:endParaRPr lang="en-US" sz="1900" b="1">
              <a:latin typeface="Open Sans"/>
              <a:ea typeface="Open Sans"/>
              <a:cs typeface="Open Sans"/>
            </a:endParaRPr>
          </a:p>
          <a:p>
            <a:pPr marL="0" indent="0" algn="ctr">
              <a:lnSpc>
                <a:spcPct val="113999"/>
              </a:lnSpc>
              <a:spcBef>
                <a:spcPts val="0"/>
              </a:spcBef>
              <a:buNone/>
            </a:pPr>
            <a:r>
              <a:rPr lang="en-US" sz="2400" b="1">
                <a:latin typeface="Open Sans"/>
                <a:ea typeface="Open Sans"/>
                <a:cs typeface="Open Sans"/>
              </a:rPr>
              <a:t>Wednesday, August 21, </a:t>
            </a:r>
          </a:p>
          <a:p>
            <a:pPr marL="0" indent="0" algn="ctr">
              <a:lnSpc>
                <a:spcPct val="113999"/>
              </a:lnSpc>
              <a:spcBef>
                <a:spcPts val="0"/>
              </a:spcBef>
              <a:buNone/>
            </a:pPr>
            <a:r>
              <a:rPr lang="en-US" sz="2400" b="1">
                <a:latin typeface="Open Sans"/>
                <a:ea typeface="Open Sans"/>
                <a:cs typeface="Open Sans"/>
              </a:rPr>
              <a:t>12:30 p.m. ET and 8:00 p.m. ET</a:t>
            </a:r>
            <a:endParaRPr lang="en-US"/>
          </a:p>
          <a:p>
            <a:pPr marL="0" indent="0" algn="ctr">
              <a:lnSpc>
                <a:spcPct val="113999"/>
              </a:lnSpc>
              <a:spcBef>
                <a:spcPts val="0"/>
              </a:spcBef>
              <a:spcAft>
                <a:spcPts val="1800"/>
              </a:spcAft>
              <a:buNone/>
            </a:pPr>
            <a:endParaRPr lang="en-US" sz="1900">
              <a:latin typeface="Open Sans"/>
              <a:ea typeface="Open Sans"/>
              <a:cs typeface="Open Sans"/>
            </a:endParaRPr>
          </a:p>
          <a:p>
            <a:pPr marL="0" indent="0" algn="ctr">
              <a:lnSpc>
                <a:spcPct val="113999"/>
              </a:lnSpc>
              <a:spcBef>
                <a:spcPts val="0"/>
              </a:spcBef>
              <a:buNone/>
            </a:pPr>
            <a:r>
              <a:rPr lang="en-US" sz="2400">
                <a:solidFill>
                  <a:srgbClr val="141827"/>
                </a:solidFill>
                <a:latin typeface="Open Sans"/>
                <a:ea typeface="Open Sans"/>
                <a:cs typeface="Open Sans"/>
              </a:rPr>
              <a:t>Join via </a:t>
            </a:r>
            <a:r>
              <a:rPr lang="en-US" sz="2400">
                <a:solidFill>
                  <a:srgbClr val="D50032"/>
                </a:solidFill>
                <a:latin typeface="Open Sans"/>
                <a:ea typeface="Open Sans"/>
                <a:cs typeface="Open Sans"/>
                <a:hlinkClick r:id="rId2"/>
              </a:rPr>
              <a:t>https://results.zoom.us/j/95416781155</a:t>
            </a:r>
            <a:r>
              <a:rPr lang="en-US" sz="2400">
                <a:solidFill>
                  <a:srgbClr val="141827"/>
                </a:solidFill>
                <a:latin typeface="Open Sans"/>
                <a:ea typeface="Open Sans"/>
                <a:cs typeface="Open Sans"/>
              </a:rPr>
              <a:t> </a:t>
            </a:r>
            <a:endParaRPr lang="en-US" sz="2400">
              <a:solidFill>
                <a:srgbClr val="000000"/>
              </a:solidFill>
            </a:endParaRPr>
          </a:p>
          <a:p>
            <a:pPr marL="0" indent="0" algn="ctr">
              <a:lnSpc>
                <a:spcPct val="113999"/>
              </a:lnSpc>
              <a:spcBef>
                <a:spcPts val="0"/>
              </a:spcBef>
              <a:buNone/>
            </a:pPr>
            <a:r>
              <a:rPr lang="en-US" sz="2400">
                <a:solidFill>
                  <a:srgbClr val="141827"/>
                </a:solidFill>
                <a:latin typeface="Open Sans"/>
                <a:ea typeface="Open Sans"/>
                <a:cs typeface="Open Sans"/>
              </a:rPr>
              <a:t>or call (312) 626-6799, meeting ID 954 1678 1155).</a:t>
            </a:r>
            <a:endParaRPr lang="en-US" sz="240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45</a:t>
            </a:fld>
            <a:endParaRPr lang="en-US"/>
          </a:p>
        </p:txBody>
      </p:sp>
    </p:spTree>
    <p:extLst>
      <p:ext uri="{BB962C8B-B14F-4D97-AF65-F5344CB8AC3E}">
        <p14:creationId xmlns:p14="http://schemas.microsoft.com/office/powerpoint/2010/main" val="16099920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9EDEE-71FA-C9F3-BD00-D60F3391DF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655E8D-B639-C34E-8FFD-F7EA2CD756AF}"/>
              </a:ext>
            </a:extLst>
          </p:cNvPr>
          <p:cNvSpPr>
            <a:spLocks noGrp="1"/>
          </p:cNvSpPr>
          <p:nvPr>
            <p:ph type="title"/>
          </p:nvPr>
        </p:nvSpPr>
        <p:spPr>
          <a:xfrm>
            <a:off x="871254" y="102393"/>
            <a:ext cx="7401491" cy="857250"/>
          </a:xfrm>
        </p:spPr>
        <p:txBody>
          <a:bodyPr>
            <a:normAutofit/>
          </a:bodyPr>
          <a:lstStyle/>
          <a:p>
            <a:r>
              <a:rPr lang="en-US" sz="3200">
                <a:solidFill>
                  <a:srgbClr val="D50032"/>
                </a:solidFill>
              </a:rPr>
              <a:t>Anti-Oppression Resources</a:t>
            </a:r>
          </a:p>
        </p:txBody>
      </p:sp>
      <p:sp>
        <p:nvSpPr>
          <p:cNvPr id="3" name="Content Placeholder 2">
            <a:extLst>
              <a:ext uri="{FF2B5EF4-FFF2-40B4-BE49-F238E27FC236}">
                <a16:creationId xmlns:a16="http://schemas.microsoft.com/office/drawing/2014/main" id="{CA7F5018-18BD-FD3B-A1C8-33C142CDA220}"/>
              </a:ext>
            </a:extLst>
          </p:cNvPr>
          <p:cNvSpPr>
            <a:spLocks noGrp="1"/>
          </p:cNvSpPr>
          <p:nvPr>
            <p:ph idx="1"/>
          </p:nvPr>
        </p:nvSpPr>
        <p:spPr>
          <a:xfrm>
            <a:off x="457200" y="1063229"/>
            <a:ext cx="8229600" cy="3394472"/>
          </a:xfrm>
        </p:spPr>
        <p:txBody>
          <a:bodyPr>
            <a:noAutofit/>
          </a:bodyPr>
          <a:lstStyle/>
          <a:p>
            <a:pPr marL="0" marR="0" lvl="0" indent="0" algn="l" rtl="0">
              <a:lnSpc>
                <a:spcPct val="114000"/>
              </a:lnSpc>
              <a:spcBef>
                <a:spcPts val="0"/>
              </a:spcBef>
              <a:spcAft>
                <a:spcPts val="600"/>
              </a:spcAft>
              <a:buNone/>
            </a:pPr>
            <a:r>
              <a:rPr lang="en-US" sz="2200" b="1" i="0" u="none" strike="noStrike" cap="none">
                <a:solidFill>
                  <a:schemeClr val="dk1"/>
                </a:solidFill>
                <a:latin typeface="Open Sans"/>
                <a:ea typeface="Open Sans"/>
                <a:cs typeface="Open Sans"/>
                <a:sym typeface="Open Sans"/>
              </a:rPr>
              <a:t>Find these resources and more at </a:t>
            </a:r>
            <a:r>
              <a:rPr lang="en-US" sz="2200" b="1" i="0" u="none" strike="noStrike" cap="none">
                <a:solidFill>
                  <a:schemeClr val="dk1"/>
                </a:solidFill>
                <a:latin typeface="Open Sans"/>
                <a:ea typeface="Open Sans"/>
                <a:cs typeface="Open Sans"/>
                <a:sym typeface="Open Sans"/>
                <a:hlinkClick r:id="rId3"/>
              </a:rPr>
              <a:t>results.org/volunteers/anti-oppression</a:t>
            </a:r>
            <a:r>
              <a:rPr lang="en-US" sz="2200" b="1" i="0" u="none" strike="noStrike" cap="none">
                <a:solidFill>
                  <a:schemeClr val="dk1"/>
                </a:solidFill>
                <a:latin typeface="Open Sans"/>
                <a:ea typeface="Open Sans"/>
                <a:cs typeface="Open Sans"/>
                <a:sym typeface="Open Sans"/>
              </a:rPr>
              <a:t>:</a:t>
            </a:r>
            <a:endParaRPr lang="en-US" sz="2200" b="0" i="0" u="none" strike="noStrike" cap="none">
              <a:solidFill>
                <a:schemeClr val="dk1"/>
              </a:solidFill>
              <a:latin typeface="Open Sans"/>
              <a:ea typeface="Open Sans"/>
              <a:cs typeface="Open Sans"/>
              <a:sym typeface="Open Sans"/>
            </a:endParaRPr>
          </a:p>
          <a:p>
            <a:pPr marL="628650" lvl="1" indent="-285750">
              <a:lnSpc>
                <a:spcPct val="114000"/>
              </a:lnSpc>
              <a:spcAft>
                <a:spcPts val="600"/>
              </a:spcAft>
              <a:buClr>
                <a:schemeClr val="dk1"/>
              </a:buClr>
              <a:buSzPts val="1350"/>
              <a:buFont typeface="Arial"/>
              <a:buChar char="•"/>
            </a:pPr>
            <a:r>
              <a:rPr lang="en-US" sz="2200" b="0" i="0" u="none" strike="noStrike" cap="none">
                <a:solidFill>
                  <a:schemeClr val="dk1"/>
                </a:solidFill>
                <a:latin typeface="Open Sans"/>
                <a:ea typeface="Open Sans"/>
                <a:cs typeface="Open Sans"/>
                <a:sym typeface="Open Sans"/>
              </a:rPr>
              <a:t>Resource Guides from our Diversity &amp; Inclusion trainings, including:</a:t>
            </a:r>
            <a:r>
              <a:rPr lang="en-US" sz="2200">
                <a:solidFill>
                  <a:schemeClr val="dk1"/>
                </a:solidFill>
                <a:latin typeface="Open Sans"/>
                <a:ea typeface="Open Sans"/>
                <a:cs typeface="Open Sans"/>
                <a:sym typeface="Open Sans"/>
              </a:rPr>
              <a:t> </a:t>
            </a:r>
            <a:endParaRPr lang="en-US" sz="220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a:solidFill>
                  <a:schemeClr val="dk1"/>
                </a:solidFill>
                <a:latin typeface="Open Sans"/>
                <a:ea typeface="Open Sans"/>
                <a:cs typeface="Open Sans"/>
                <a:sym typeface="Open Sans"/>
              </a:rPr>
              <a:t>Interrupting Microaggressions</a:t>
            </a:r>
            <a:endParaRPr lang="en-US">
              <a:solidFill>
                <a:schemeClr val="dk1"/>
              </a:solidFill>
              <a:latin typeface="Open Sans"/>
              <a:ea typeface="Open Sans"/>
              <a:cs typeface="Open Sans"/>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a:solidFill>
                  <a:schemeClr val="dk1"/>
                </a:solidFill>
                <a:latin typeface="Open Sans"/>
                <a:ea typeface="Open Sans"/>
                <a:cs typeface="Open Sans"/>
                <a:sym typeface="Open Sans"/>
              </a:rPr>
              <a:t>Creating Space for Critical Conversations</a:t>
            </a:r>
            <a:endParaRPr lang="en-US">
              <a:solidFill>
                <a:schemeClr val="dk1"/>
              </a:solidFill>
              <a:latin typeface="Open Sans"/>
              <a:ea typeface="Open Sans"/>
              <a:cs typeface="Open Sans"/>
            </a:endParaRPr>
          </a:p>
          <a:p>
            <a:pPr marL="628650" marR="0" lvl="1" indent="-285750" algn="l" rtl="0">
              <a:lnSpc>
                <a:spcPct val="114000"/>
              </a:lnSpc>
              <a:spcBef>
                <a:spcPts val="0"/>
              </a:spcBef>
              <a:spcAft>
                <a:spcPts val="600"/>
              </a:spcAft>
              <a:buClr>
                <a:schemeClr val="dk1"/>
              </a:buClr>
              <a:buSzPts val="1350"/>
              <a:buFont typeface="Arial"/>
              <a:buChar char="•"/>
            </a:pPr>
            <a:r>
              <a:rPr lang="en-US" sz="2200" b="0" i="0" u="none" strike="noStrike" cap="none">
                <a:solidFill>
                  <a:schemeClr val="dk1"/>
                </a:solidFill>
                <a:latin typeface="Open Sans"/>
                <a:ea typeface="Open Sans"/>
                <a:cs typeface="Open Sans"/>
                <a:sym typeface="Open Sans"/>
              </a:rPr>
              <a:t>Information on how RESULTS responds to oppressive incidents</a:t>
            </a:r>
            <a:endParaRPr lang="en-US" sz="2200">
              <a:solidFill>
                <a:schemeClr val="dk1"/>
              </a:solidFill>
              <a:latin typeface="Open Sans"/>
              <a:ea typeface="Open Sans"/>
              <a:cs typeface="Open Sans"/>
            </a:endParaRPr>
          </a:p>
        </p:txBody>
      </p:sp>
      <p:sp>
        <p:nvSpPr>
          <p:cNvPr id="5" name="Slide Number Placeholder 4">
            <a:extLst>
              <a:ext uri="{FF2B5EF4-FFF2-40B4-BE49-F238E27FC236}">
                <a16:creationId xmlns:a16="http://schemas.microsoft.com/office/drawing/2014/main" id="{C35A0141-B422-DE09-B46D-ED220C6529FD}"/>
              </a:ext>
            </a:extLst>
          </p:cNvPr>
          <p:cNvSpPr>
            <a:spLocks noGrp="1"/>
          </p:cNvSpPr>
          <p:nvPr>
            <p:ph type="sldNum" sz="quarter" idx="12"/>
          </p:nvPr>
        </p:nvSpPr>
        <p:spPr/>
        <p:txBody>
          <a:bodyPr/>
          <a:lstStyle/>
          <a:p>
            <a:fld id="{307E6868-079E-1649-B8D1-459B42CE4DE3}" type="slidenum">
              <a:rPr lang="en-US" smtClean="0"/>
              <a:t>46</a:t>
            </a:fld>
            <a:endParaRPr lang="en-US"/>
          </a:p>
        </p:txBody>
      </p:sp>
    </p:spTree>
    <p:extLst>
      <p:ext uri="{BB962C8B-B14F-4D97-AF65-F5344CB8AC3E}">
        <p14:creationId xmlns:p14="http://schemas.microsoft.com/office/powerpoint/2010/main" val="4196567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47</a:t>
            </a:fld>
            <a:endParaRPr lang="en-US"/>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480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48</a:t>
            </a:fld>
            <a:endParaRPr lang="en-US"/>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68"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380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46" y="203437"/>
            <a:ext cx="7122695" cy="857250"/>
          </a:xfrm>
        </p:spPr>
        <p:txBody>
          <a:bodyPr>
            <a:noAutofit/>
          </a:bodyPr>
          <a:lstStyle/>
          <a:p>
            <a:pPr>
              <a:lnSpc>
                <a:spcPct val="114000"/>
              </a:lnSpc>
              <a:spcAft>
                <a:spcPts val="600"/>
              </a:spcAft>
            </a:pPr>
            <a:br>
              <a:rPr lang="en-US" sz="2800">
                <a:latin typeface="Open Sans"/>
                <a:ea typeface="Open Sans"/>
                <a:cs typeface="Open Sans"/>
              </a:rPr>
            </a:br>
            <a:r>
              <a:rPr lang="en-US" sz="3200" b="0">
                <a:solidFill>
                  <a:schemeClr val="tx1"/>
                </a:solidFill>
                <a:latin typeface="Open Sans"/>
                <a:ea typeface="Open Sans"/>
                <a:cs typeface="Open Sans"/>
              </a:rPr>
              <a:t>Join us for the</a:t>
            </a:r>
            <a:br>
              <a:rPr lang="en-US" sz="3200">
                <a:latin typeface="Open Sans"/>
                <a:ea typeface="Open Sans"/>
                <a:cs typeface="Open Sans"/>
              </a:rPr>
            </a:br>
            <a:r>
              <a:rPr lang="en-US" sz="3200">
                <a:solidFill>
                  <a:schemeClr val="tx2"/>
                </a:solidFill>
                <a:latin typeface="Open Sans"/>
                <a:ea typeface="Open Sans"/>
                <a:cs typeface="Open Sans"/>
              </a:rPr>
              <a:t>September National Webinar</a:t>
            </a:r>
            <a:br>
              <a:rPr lang="en-US" sz="2800">
                <a:latin typeface="Open Sans"/>
                <a:ea typeface="Open Sans"/>
                <a:cs typeface="Open Sans"/>
              </a:rPr>
            </a:br>
            <a:endParaRPr lang="en-US" sz="2800" b="0">
              <a:solidFill>
                <a:schemeClr val="tx2"/>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49</a:t>
            </a:fld>
            <a:endParaRPr lang="en-US"/>
          </a:p>
        </p:txBody>
      </p:sp>
      <p:sp>
        <p:nvSpPr>
          <p:cNvPr id="11" name="Content Placeholder 2">
            <a:extLst>
              <a:ext uri="{FF2B5EF4-FFF2-40B4-BE49-F238E27FC236}">
                <a16:creationId xmlns:a16="http://schemas.microsoft.com/office/drawing/2014/main" id="{F86C9C3E-286F-EAED-1FDE-DCA60E82675E}"/>
              </a:ext>
            </a:extLst>
          </p:cNvPr>
          <p:cNvSpPr txBox="1">
            <a:spLocks/>
          </p:cNvSpPr>
          <p:nvPr/>
        </p:nvSpPr>
        <p:spPr>
          <a:xfrm>
            <a:off x="1191034" y="1829700"/>
            <a:ext cx="4323776" cy="857250"/>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14000"/>
              </a:lnSpc>
              <a:spcBef>
                <a:spcPts val="0"/>
              </a:spcBef>
              <a:buNone/>
            </a:pPr>
            <a:r>
              <a:rPr lang="en-US">
                <a:latin typeface="Open Sans"/>
                <a:ea typeface="Open Sans"/>
                <a:cs typeface="Open Sans"/>
              </a:rPr>
              <a:t>Special guest:</a:t>
            </a:r>
          </a:p>
          <a:p>
            <a:pPr marL="0" indent="0" algn="ctr">
              <a:lnSpc>
                <a:spcPct val="114000"/>
              </a:lnSpc>
              <a:spcBef>
                <a:spcPts val="0"/>
              </a:spcBef>
              <a:buNone/>
            </a:pPr>
            <a:r>
              <a:rPr lang="en-US" b="1">
                <a:solidFill>
                  <a:srgbClr val="D50032"/>
                </a:solidFill>
                <a:latin typeface="Open Sans"/>
                <a:ea typeface="Open Sans"/>
                <a:cs typeface="Open Sans"/>
              </a:rPr>
              <a:t>Rep. Derek Kilmer </a:t>
            </a:r>
          </a:p>
          <a:p>
            <a:pPr marL="0" indent="0" algn="ctr">
              <a:lnSpc>
                <a:spcPct val="114000"/>
              </a:lnSpc>
              <a:spcBef>
                <a:spcPts val="0"/>
              </a:spcBef>
              <a:buNone/>
            </a:pPr>
            <a:r>
              <a:rPr lang="en-US" b="1">
                <a:solidFill>
                  <a:srgbClr val="D50032"/>
                </a:solidFill>
                <a:latin typeface="Open Sans"/>
                <a:ea typeface="Open Sans"/>
                <a:cs typeface="Open Sans"/>
              </a:rPr>
              <a:t>(D-WA-6)</a:t>
            </a:r>
            <a:endParaRPr lang="en-US">
              <a:solidFill>
                <a:srgbClr val="000000"/>
              </a:solidFill>
            </a:endParaRPr>
          </a:p>
        </p:txBody>
      </p:sp>
      <p:sp>
        <p:nvSpPr>
          <p:cNvPr id="5" name="TextBox 4">
            <a:extLst>
              <a:ext uri="{FF2B5EF4-FFF2-40B4-BE49-F238E27FC236}">
                <a16:creationId xmlns:a16="http://schemas.microsoft.com/office/drawing/2014/main" id="{BD7FB0D6-995A-493D-BE56-D6F469B24AE3}"/>
              </a:ext>
            </a:extLst>
          </p:cNvPr>
          <p:cNvSpPr txBox="1"/>
          <p:nvPr/>
        </p:nvSpPr>
        <p:spPr>
          <a:xfrm>
            <a:off x="787834" y="3951827"/>
            <a:ext cx="7568317" cy="908582"/>
          </a:xfrm>
          <a:prstGeom prst="rect">
            <a:avLst/>
          </a:prstGeom>
          <a:noFill/>
        </p:spPr>
        <p:txBody>
          <a:bodyPr wrap="square" lIns="91440" tIns="45720" rIns="91440" bIns="45720" anchor="t">
            <a:spAutoFit/>
          </a:bodyPr>
          <a:lstStyle/>
          <a:p>
            <a:pPr algn="ctr">
              <a:lnSpc>
                <a:spcPct val="114000"/>
              </a:lnSpc>
            </a:pPr>
            <a:r>
              <a:rPr lang="en-US" sz="2400" b="1">
                <a:latin typeface="Open Sans"/>
                <a:ea typeface="Open Sans"/>
                <a:cs typeface="Open Sans"/>
              </a:rPr>
              <a:t>September 7 at 1:00 p.m. ET </a:t>
            </a:r>
            <a:br>
              <a:rPr lang="en-US" sz="2400" b="1">
                <a:latin typeface="Open Sans" panose="020B0606030504020204" pitchFamily="34" charset="0"/>
                <a:ea typeface="Open Sans" panose="020B0606030504020204" pitchFamily="34" charset="0"/>
                <a:cs typeface="Open Sans" panose="020B0606030504020204" pitchFamily="34" charset="0"/>
              </a:rPr>
            </a:br>
            <a:r>
              <a:rPr lang="en-US" sz="2400" b="0">
                <a:latin typeface="Open Sans"/>
                <a:ea typeface="Open Sans"/>
                <a:cs typeface="Open Sans"/>
              </a:rPr>
              <a:t>Register at: </a:t>
            </a:r>
            <a:r>
              <a:rPr lang="en-US" sz="2400" b="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tinyurl.com/RESULTS2024</a:t>
            </a:r>
            <a:r>
              <a:rPr lang="en-US" sz="2400" b="0">
                <a:solidFill>
                  <a:schemeClr val="tx2"/>
                </a:solidFill>
                <a:latin typeface="Open Sans"/>
                <a:ea typeface="Open Sans"/>
                <a:cs typeface="Open Sans"/>
              </a:rPr>
              <a:t> </a:t>
            </a:r>
            <a:endParaRPr lang="en-US" sz="2400">
              <a:solidFill>
                <a:schemeClr val="tx2"/>
              </a:solidFill>
              <a:latin typeface="Open Sans"/>
              <a:ea typeface="Open Sans"/>
              <a:cs typeface="Open Sans"/>
            </a:endParaRPr>
          </a:p>
        </p:txBody>
      </p:sp>
      <p:pic>
        <p:nvPicPr>
          <p:cNvPr id="2050" name="Picture 2" descr="Derek Kilmer Announces Facebook Cover Photo Contest | Gig Harbor, WA Patch">
            <a:extLst>
              <a:ext uri="{FF2B5EF4-FFF2-40B4-BE49-F238E27FC236}">
                <a16:creationId xmlns:a16="http://schemas.microsoft.com/office/drawing/2014/main" id="{BE9339F6-B737-0FC6-B8D5-542F2ACBBD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2340" y="1330966"/>
            <a:ext cx="1759309" cy="248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48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lstStyle/>
          <a:p>
            <a:r>
              <a:rPr lang="en-US">
                <a:latin typeface="Open Sans"/>
                <a:ea typeface="Open Sans"/>
                <a:cs typeface="Open Sans"/>
              </a:rPr>
              <a:t>Global Poverty Campaigns</a:t>
            </a:r>
            <a:endParaRPr lang="en-US"/>
          </a:p>
        </p:txBody>
      </p:sp>
    </p:spTree>
    <p:extLst>
      <p:ext uri="{BB962C8B-B14F-4D97-AF65-F5344CB8AC3E}">
        <p14:creationId xmlns:p14="http://schemas.microsoft.com/office/powerpoint/2010/main" val="1135436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a:solidFill>
                  <a:srgbClr val="D50032"/>
                </a:solidFill>
                <a:latin typeface="Open Sans"/>
                <a:ea typeface="Open Sans"/>
                <a:cs typeface="Open Sans"/>
              </a:rPr>
              <a:t>Farewell, Ken!</a:t>
            </a:r>
            <a:endParaRPr lang="en-US" sz="320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50</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1731025" y="3943688"/>
            <a:ext cx="5681946" cy="969440"/>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gn="ctr">
              <a:buFont typeface="Arial"/>
              <a:buNone/>
            </a:pPr>
            <a:r>
              <a:rPr lang="en-US" sz="1600" b="1">
                <a:latin typeface="Open Sans"/>
                <a:ea typeface="Open Sans"/>
                <a:cs typeface="Open Sans"/>
              </a:rPr>
              <a:t>Ken Patterson</a:t>
            </a:r>
            <a:endParaRPr lang="en-US" sz="1600"/>
          </a:p>
          <a:p>
            <a:pPr marL="115570" indent="0" algn="ctr">
              <a:buNone/>
            </a:pPr>
            <a:r>
              <a:rPr lang="en-US" sz="1600">
                <a:latin typeface="Open Sans"/>
                <a:ea typeface="Open Sans"/>
                <a:cs typeface="Open Sans"/>
              </a:rPr>
              <a:t>Director of Grassroots Impact</a:t>
            </a:r>
            <a:endParaRPr lang="en-US" sz="1600"/>
          </a:p>
        </p:txBody>
      </p:sp>
      <p:pic>
        <p:nvPicPr>
          <p:cNvPr id="6" name="Picture 5">
            <a:extLst>
              <a:ext uri="{FF2B5EF4-FFF2-40B4-BE49-F238E27FC236}">
                <a16:creationId xmlns:a16="http://schemas.microsoft.com/office/drawing/2014/main" id="{93DCED04-62D5-CE41-FAF4-E279C4458AA3}"/>
              </a:ext>
            </a:extLst>
          </p:cNvPr>
          <p:cNvPicPr>
            <a:picLocks noChangeAspect="1"/>
          </p:cNvPicPr>
          <p:nvPr/>
        </p:nvPicPr>
        <p:blipFill>
          <a:blip r:embed="rId2"/>
          <a:stretch>
            <a:fillRect/>
          </a:stretch>
        </p:blipFill>
        <p:spPr>
          <a:xfrm>
            <a:off x="3103332" y="959643"/>
            <a:ext cx="2937336" cy="2903830"/>
          </a:xfrm>
          <a:prstGeom prst="rect">
            <a:avLst/>
          </a:prstGeom>
        </p:spPr>
      </p:pic>
      <p:pic>
        <p:nvPicPr>
          <p:cNvPr id="3" name="Picture 2">
            <a:extLst>
              <a:ext uri="{FF2B5EF4-FFF2-40B4-BE49-F238E27FC236}">
                <a16:creationId xmlns:a16="http://schemas.microsoft.com/office/drawing/2014/main" id="{A237EA10-4EA9-D3D5-2571-E17C46918492}"/>
              </a:ext>
            </a:extLst>
          </p:cNvPr>
          <p:cNvPicPr>
            <a:picLocks noChangeAspect="1"/>
          </p:cNvPicPr>
          <p:nvPr/>
        </p:nvPicPr>
        <p:blipFill>
          <a:blip r:embed="rId3"/>
          <a:stretch>
            <a:fillRect/>
          </a:stretch>
        </p:blipFill>
        <p:spPr>
          <a:xfrm>
            <a:off x="519765" y="798823"/>
            <a:ext cx="2030533" cy="1141892"/>
          </a:xfrm>
          <a:prstGeom prst="rect">
            <a:avLst/>
          </a:prstGeom>
        </p:spPr>
      </p:pic>
      <p:pic>
        <p:nvPicPr>
          <p:cNvPr id="11" name="Picture 10">
            <a:extLst>
              <a:ext uri="{FF2B5EF4-FFF2-40B4-BE49-F238E27FC236}">
                <a16:creationId xmlns:a16="http://schemas.microsoft.com/office/drawing/2014/main" id="{72813F67-72D1-A05B-BA7F-263EE4C1E1A4}"/>
              </a:ext>
            </a:extLst>
          </p:cNvPr>
          <p:cNvPicPr>
            <a:picLocks noChangeAspect="1"/>
          </p:cNvPicPr>
          <p:nvPr/>
        </p:nvPicPr>
        <p:blipFill>
          <a:blip r:embed="rId4"/>
          <a:stretch>
            <a:fillRect/>
          </a:stretch>
        </p:blipFill>
        <p:spPr>
          <a:xfrm>
            <a:off x="1565105" y="2393696"/>
            <a:ext cx="1155402" cy="1067491"/>
          </a:xfrm>
          <a:prstGeom prst="rect">
            <a:avLst/>
          </a:prstGeom>
        </p:spPr>
      </p:pic>
      <p:pic>
        <p:nvPicPr>
          <p:cNvPr id="13" name="Picture 12">
            <a:extLst>
              <a:ext uri="{FF2B5EF4-FFF2-40B4-BE49-F238E27FC236}">
                <a16:creationId xmlns:a16="http://schemas.microsoft.com/office/drawing/2014/main" id="{2C490C22-CC96-526C-1B7D-F1E2324BC2D0}"/>
              </a:ext>
            </a:extLst>
          </p:cNvPr>
          <p:cNvPicPr>
            <a:picLocks noChangeAspect="1"/>
          </p:cNvPicPr>
          <p:nvPr/>
        </p:nvPicPr>
        <p:blipFill>
          <a:blip r:embed="rId5"/>
          <a:stretch>
            <a:fillRect/>
          </a:stretch>
        </p:blipFill>
        <p:spPr>
          <a:xfrm>
            <a:off x="293762" y="2073669"/>
            <a:ext cx="1070425" cy="996162"/>
          </a:xfrm>
          <a:prstGeom prst="rect">
            <a:avLst/>
          </a:prstGeom>
        </p:spPr>
      </p:pic>
      <p:pic>
        <p:nvPicPr>
          <p:cNvPr id="15" name="Picture 14">
            <a:extLst>
              <a:ext uri="{FF2B5EF4-FFF2-40B4-BE49-F238E27FC236}">
                <a16:creationId xmlns:a16="http://schemas.microsoft.com/office/drawing/2014/main" id="{AF579DE7-53C6-D901-8AC0-08492BC70B1E}"/>
              </a:ext>
            </a:extLst>
          </p:cNvPr>
          <p:cNvPicPr>
            <a:picLocks noChangeAspect="1"/>
          </p:cNvPicPr>
          <p:nvPr/>
        </p:nvPicPr>
        <p:blipFill>
          <a:blip r:embed="rId6"/>
          <a:stretch>
            <a:fillRect/>
          </a:stretch>
        </p:blipFill>
        <p:spPr>
          <a:xfrm>
            <a:off x="194267" y="3838725"/>
            <a:ext cx="2610951" cy="946424"/>
          </a:xfrm>
          <a:prstGeom prst="rect">
            <a:avLst/>
          </a:prstGeom>
        </p:spPr>
      </p:pic>
      <p:pic>
        <p:nvPicPr>
          <p:cNvPr id="17" name="Picture 16">
            <a:extLst>
              <a:ext uri="{FF2B5EF4-FFF2-40B4-BE49-F238E27FC236}">
                <a16:creationId xmlns:a16="http://schemas.microsoft.com/office/drawing/2014/main" id="{B89F8087-6DAE-202D-1447-09EC81FA3052}"/>
              </a:ext>
            </a:extLst>
          </p:cNvPr>
          <p:cNvPicPr>
            <a:picLocks noChangeAspect="1"/>
          </p:cNvPicPr>
          <p:nvPr/>
        </p:nvPicPr>
        <p:blipFill>
          <a:blip r:embed="rId7"/>
          <a:stretch>
            <a:fillRect/>
          </a:stretch>
        </p:blipFill>
        <p:spPr>
          <a:xfrm>
            <a:off x="6668779" y="1123872"/>
            <a:ext cx="1975998" cy="1447878"/>
          </a:xfrm>
          <a:prstGeom prst="rect">
            <a:avLst/>
          </a:prstGeom>
        </p:spPr>
      </p:pic>
      <p:pic>
        <p:nvPicPr>
          <p:cNvPr id="19" name="Picture 18">
            <a:extLst>
              <a:ext uri="{FF2B5EF4-FFF2-40B4-BE49-F238E27FC236}">
                <a16:creationId xmlns:a16="http://schemas.microsoft.com/office/drawing/2014/main" id="{C8148DC3-685D-4697-4579-78132799A906}"/>
              </a:ext>
            </a:extLst>
          </p:cNvPr>
          <p:cNvPicPr>
            <a:picLocks noChangeAspect="1"/>
          </p:cNvPicPr>
          <p:nvPr/>
        </p:nvPicPr>
        <p:blipFill>
          <a:blip r:embed="rId8"/>
          <a:stretch>
            <a:fillRect/>
          </a:stretch>
        </p:blipFill>
        <p:spPr>
          <a:xfrm>
            <a:off x="6423493" y="2927442"/>
            <a:ext cx="2393013" cy="1484128"/>
          </a:xfrm>
          <a:prstGeom prst="rect">
            <a:avLst/>
          </a:prstGeom>
        </p:spPr>
      </p:pic>
    </p:spTree>
    <p:extLst>
      <p:ext uri="{BB962C8B-B14F-4D97-AF65-F5344CB8AC3E}">
        <p14:creationId xmlns:p14="http://schemas.microsoft.com/office/powerpoint/2010/main" val="16823313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2800">
                <a:solidFill>
                  <a:srgbClr val="D50032"/>
                </a:solidFill>
                <a:latin typeface="Open Sans"/>
                <a:ea typeface="Open Sans"/>
                <a:cs typeface="Open Sans"/>
              </a:rPr>
              <a:t>Election Engagement Campaign</a:t>
            </a:r>
            <a:endParaRPr lang="en-US">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6</a:t>
            </a:fld>
            <a:endParaRPr lang="en-US"/>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1999" y="24853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buFont typeface="Arial"/>
              <a:buNone/>
            </a:pPr>
            <a:r>
              <a:rPr lang="en-US" sz="1900" b="1">
                <a:latin typeface="Open Sans"/>
                <a:ea typeface="Open Sans"/>
                <a:cs typeface="Open Sans"/>
              </a:rPr>
              <a:t>Dorothy Monza</a:t>
            </a:r>
            <a:endParaRPr lang="en-US" sz="1900"/>
          </a:p>
          <a:p>
            <a:pPr marL="115570" indent="0">
              <a:buNone/>
            </a:pPr>
            <a:r>
              <a:rPr lang="en-US" sz="1900">
                <a:latin typeface="Open Sans"/>
                <a:ea typeface="Open Sans"/>
                <a:cs typeface="Open Sans"/>
              </a:rPr>
              <a:t>Global Nutrition and Child Health Policy Manager</a:t>
            </a:r>
          </a:p>
          <a:p>
            <a:pPr marL="115570" indent="0">
              <a:buNone/>
            </a:pPr>
            <a:r>
              <a:rPr lang="en-US" sz="1900">
                <a:latin typeface="Open Sans"/>
                <a:ea typeface="Open Sans"/>
                <a:cs typeface="Open Sans"/>
                <a:hlinkClick r:id="rId2"/>
              </a:rPr>
              <a:t>dmonza@results.org</a:t>
            </a:r>
            <a:endParaRPr lang="en-US" sz="1900">
              <a:latin typeface="Open Sans"/>
              <a:ea typeface="Open Sans"/>
              <a:cs typeface="Open Sans"/>
            </a:endParaRPr>
          </a:p>
          <a:p>
            <a:pPr marL="115570" indent="0">
              <a:buFont typeface="Arial"/>
              <a:buNone/>
            </a:pPr>
            <a:endParaRPr lang="en-US" sz="1900">
              <a:latin typeface="Open Sans"/>
              <a:ea typeface="Open Sans"/>
              <a:cs typeface="Open Sans"/>
            </a:endParaRPr>
          </a:p>
          <a:p>
            <a:pPr marL="115570" indent="0">
              <a:buFont typeface="Arial"/>
              <a:buNone/>
            </a:pPr>
            <a:endParaRPr lang="en-US" sz="2000"/>
          </a:p>
          <a:p>
            <a:pPr>
              <a:buFont typeface="Arial"/>
              <a:buChar char="•"/>
            </a:pPr>
            <a:endParaRPr lang="en-US" sz="2000"/>
          </a:p>
        </p:txBody>
      </p:sp>
      <p:pic>
        <p:nvPicPr>
          <p:cNvPr id="6" name="Picture 5">
            <a:extLst>
              <a:ext uri="{FF2B5EF4-FFF2-40B4-BE49-F238E27FC236}">
                <a16:creationId xmlns:a16="http://schemas.microsoft.com/office/drawing/2014/main" id="{2FAD17BC-4D5D-1191-D074-DFE9E2D3F9BC}"/>
              </a:ext>
            </a:extLst>
          </p:cNvPr>
          <p:cNvPicPr>
            <a:picLocks noChangeAspect="1"/>
          </p:cNvPicPr>
          <p:nvPr/>
        </p:nvPicPr>
        <p:blipFill>
          <a:blip r:embed="rId3"/>
          <a:stretch>
            <a:fillRect/>
          </a:stretch>
        </p:blipFill>
        <p:spPr>
          <a:xfrm>
            <a:off x="2143124" y="1338262"/>
            <a:ext cx="2428875" cy="2466975"/>
          </a:xfrm>
          <a:prstGeom prst="rect">
            <a:avLst/>
          </a:prstGeom>
        </p:spPr>
      </p:pic>
    </p:spTree>
    <p:extLst>
      <p:ext uri="{BB962C8B-B14F-4D97-AF65-F5344CB8AC3E}">
        <p14:creationId xmlns:p14="http://schemas.microsoft.com/office/powerpoint/2010/main" val="145707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4670C-F8DF-34F4-AD7D-E3F588309BC4}"/>
              </a:ext>
            </a:extLst>
          </p:cNvPr>
          <p:cNvSpPr>
            <a:spLocks noGrp="1"/>
          </p:cNvSpPr>
          <p:nvPr>
            <p:ph type="title"/>
          </p:nvPr>
        </p:nvSpPr>
        <p:spPr/>
        <p:txBody>
          <a:bodyPr/>
          <a:lstStyle/>
          <a:p>
            <a:r>
              <a:rPr lang="en-US"/>
              <a:t>Nutrition is fundamental</a:t>
            </a:r>
          </a:p>
        </p:txBody>
      </p:sp>
      <p:pic>
        <p:nvPicPr>
          <p:cNvPr id="9" name="Content Placeholder 8" descr="A person feeding a baby with a spoon&#10;&#10;Description automatically generated">
            <a:extLst>
              <a:ext uri="{FF2B5EF4-FFF2-40B4-BE49-F238E27FC236}">
                <a16:creationId xmlns:a16="http://schemas.microsoft.com/office/drawing/2014/main" id="{8FAF6AB1-9922-8D03-31BB-045C2F7F5D8C}"/>
              </a:ext>
            </a:extLst>
          </p:cNvPr>
          <p:cNvPicPr>
            <a:picLocks noGrp="1" noChangeAspect="1"/>
          </p:cNvPicPr>
          <p:nvPr>
            <p:ph idx="1"/>
          </p:nvPr>
        </p:nvPicPr>
        <p:blipFill>
          <a:blip r:embed="rId2"/>
          <a:stretch>
            <a:fillRect/>
          </a:stretch>
        </p:blipFill>
        <p:spPr>
          <a:xfrm>
            <a:off x="1611767" y="1063229"/>
            <a:ext cx="5092355" cy="3394075"/>
          </a:xfrm>
        </p:spPr>
      </p:pic>
      <p:sp>
        <p:nvSpPr>
          <p:cNvPr id="5" name="Slide Number Placeholder 4">
            <a:extLst>
              <a:ext uri="{FF2B5EF4-FFF2-40B4-BE49-F238E27FC236}">
                <a16:creationId xmlns:a16="http://schemas.microsoft.com/office/drawing/2014/main" id="{5FAC3D94-ACFF-2796-E042-7D6409F211A3}"/>
              </a:ext>
            </a:extLst>
          </p:cNvPr>
          <p:cNvSpPr>
            <a:spLocks noGrp="1"/>
          </p:cNvSpPr>
          <p:nvPr>
            <p:ph type="sldNum" sz="quarter" idx="12"/>
          </p:nvPr>
        </p:nvSpPr>
        <p:spPr/>
        <p:txBody>
          <a:bodyPr/>
          <a:lstStyle/>
          <a:p>
            <a:fld id="{307E6868-079E-1649-B8D1-459B42CE4DE3}" type="slidenum">
              <a:rPr lang="en-US" smtClean="0"/>
              <a:t>7</a:t>
            </a:fld>
            <a:endParaRPr lang="en-US"/>
          </a:p>
        </p:txBody>
      </p:sp>
      <p:sp>
        <p:nvSpPr>
          <p:cNvPr id="10" name="TextBox 9">
            <a:extLst>
              <a:ext uri="{FF2B5EF4-FFF2-40B4-BE49-F238E27FC236}">
                <a16:creationId xmlns:a16="http://schemas.microsoft.com/office/drawing/2014/main" id="{8668F12D-CB0E-9D4A-B422-3411A0DCCFFF}"/>
              </a:ext>
            </a:extLst>
          </p:cNvPr>
          <p:cNvSpPr txBox="1"/>
          <p:nvPr/>
        </p:nvSpPr>
        <p:spPr>
          <a:xfrm>
            <a:off x="1611767" y="4510565"/>
            <a:ext cx="2859971" cy="246221"/>
          </a:xfrm>
          <a:prstGeom prst="rect">
            <a:avLst/>
          </a:prstGeom>
          <a:noFill/>
        </p:spPr>
        <p:txBody>
          <a:bodyPr wrap="squar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Credit: USAID Malawi</a:t>
            </a:r>
          </a:p>
        </p:txBody>
      </p:sp>
    </p:spTree>
    <p:extLst>
      <p:ext uri="{BB962C8B-B14F-4D97-AF65-F5344CB8AC3E}">
        <p14:creationId xmlns:p14="http://schemas.microsoft.com/office/powerpoint/2010/main" val="182060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5961-D66C-E940-0EE0-52E4C0F99BB7}"/>
              </a:ext>
            </a:extLst>
          </p:cNvPr>
          <p:cNvSpPr>
            <a:spLocks noGrp="1"/>
          </p:cNvSpPr>
          <p:nvPr>
            <p:ph type="title"/>
          </p:nvPr>
        </p:nvSpPr>
        <p:spPr>
          <a:xfrm>
            <a:off x="579120" y="2143125"/>
            <a:ext cx="7401491" cy="857250"/>
          </a:xfrm>
        </p:spPr>
        <p:txBody>
          <a:bodyPr>
            <a:noAutofit/>
          </a:bodyPr>
          <a:lstStyle/>
          <a:p>
            <a:r>
              <a:rPr lang="en-US" sz="12000">
                <a:solidFill>
                  <a:schemeClr val="bg1"/>
                </a:solidFill>
              </a:rPr>
              <a:t>1,000 Days</a:t>
            </a:r>
          </a:p>
        </p:txBody>
      </p:sp>
      <p:sp>
        <p:nvSpPr>
          <p:cNvPr id="3" name="Slide Number Placeholder 2">
            <a:extLst>
              <a:ext uri="{FF2B5EF4-FFF2-40B4-BE49-F238E27FC236}">
                <a16:creationId xmlns:a16="http://schemas.microsoft.com/office/drawing/2014/main" id="{19CA687A-19BE-722D-97E3-C44FC5705171}"/>
              </a:ext>
            </a:extLst>
          </p:cNvPr>
          <p:cNvSpPr>
            <a:spLocks noGrp="1"/>
          </p:cNvSpPr>
          <p:nvPr>
            <p:ph type="sldNum" sz="quarter" idx="12"/>
          </p:nvPr>
        </p:nvSpPr>
        <p:spPr/>
        <p:txBody>
          <a:bodyPr/>
          <a:lstStyle/>
          <a:p>
            <a:fld id="{307E6868-079E-1649-B8D1-459B42CE4DE3}" type="slidenum">
              <a:rPr lang="en-US" smtClean="0"/>
              <a:t>8</a:t>
            </a:fld>
            <a:endParaRPr lang="en-US"/>
          </a:p>
        </p:txBody>
      </p:sp>
    </p:spTree>
    <p:extLst>
      <p:ext uri="{BB962C8B-B14F-4D97-AF65-F5344CB8AC3E}">
        <p14:creationId xmlns:p14="http://schemas.microsoft.com/office/powerpoint/2010/main" val="389560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AF45-5BAB-90BE-3B81-EA37F163ADA5}"/>
              </a:ext>
            </a:extLst>
          </p:cNvPr>
          <p:cNvSpPr>
            <a:spLocks noGrp="1"/>
          </p:cNvSpPr>
          <p:nvPr>
            <p:ph type="title"/>
          </p:nvPr>
        </p:nvSpPr>
        <p:spPr>
          <a:xfrm>
            <a:off x="457200" y="205979"/>
            <a:ext cx="7401491" cy="857250"/>
          </a:xfrm>
        </p:spPr>
        <p:txBody>
          <a:bodyPr anchor="ctr">
            <a:normAutofit/>
          </a:bodyPr>
          <a:lstStyle/>
          <a:p>
            <a:r>
              <a:rPr lang="en-US"/>
              <a:t>We can prevent malnutrition</a:t>
            </a:r>
          </a:p>
        </p:txBody>
      </p:sp>
      <p:pic>
        <p:nvPicPr>
          <p:cNvPr id="8" name="Picture 7" descr="Two women sitting on the steps of a building&#10;&#10;Description automatically generated">
            <a:extLst>
              <a:ext uri="{FF2B5EF4-FFF2-40B4-BE49-F238E27FC236}">
                <a16:creationId xmlns:a16="http://schemas.microsoft.com/office/drawing/2014/main" id="{93EED3D8-D296-C080-6E99-BE513440C713}"/>
              </a:ext>
            </a:extLst>
          </p:cNvPr>
          <p:cNvPicPr>
            <a:picLocks noChangeAspect="1"/>
          </p:cNvPicPr>
          <p:nvPr/>
        </p:nvPicPr>
        <p:blipFill>
          <a:blip r:embed="rId3"/>
          <a:srcRect r="9" b="-1"/>
          <a:stretch/>
        </p:blipFill>
        <p:spPr>
          <a:xfrm>
            <a:off x="1" y="1734146"/>
            <a:ext cx="2926080" cy="2146272"/>
          </a:xfrm>
          <a:prstGeom prst="rect">
            <a:avLst/>
          </a:prstGeom>
        </p:spPr>
      </p:pic>
      <p:pic>
        <p:nvPicPr>
          <p:cNvPr id="12" name="Picture 11">
            <a:extLst>
              <a:ext uri="{FF2B5EF4-FFF2-40B4-BE49-F238E27FC236}">
                <a16:creationId xmlns:a16="http://schemas.microsoft.com/office/drawing/2014/main" id="{B4C8D670-4F5B-AB2E-39B6-0C588F01B085}"/>
              </a:ext>
            </a:extLst>
          </p:cNvPr>
          <p:cNvPicPr>
            <a:picLocks noChangeAspect="1"/>
          </p:cNvPicPr>
          <p:nvPr/>
        </p:nvPicPr>
        <p:blipFill rotWithShape="1">
          <a:blip r:embed="rId4"/>
          <a:srcRect l="99" r="99"/>
          <a:stretch/>
        </p:blipFill>
        <p:spPr>
          <a:xfrm>
            <a:off x="6217919" y="1734147"/>
            <a:ext cx="2926081" cy="2145428"/>
          </a:xfrm>
          <a:prstGeom prst="rect">
            <a:avLst/>
          </a:prstGeom>
        </p:spPr>
      </p:pic>
      <p:pic>
        <p:nvPicPr>
          <p:cNvPr id="6" name="Picture 5" descr="A group of women holding a baby&#10;&#10;Description automatically generated">
            <a:extLst>
              <a:ext uri="{FF2B5EF4-FFF2-40B4-BE49-F238E27FC236}">
                <a16:creationId xmlns:a16="http://schemas.microsoft.com/office/drawing/2014/main" id="{C8A6A8FF-2310-3853-55AA-D08BD255E1E9}"/>
              </a:ext>
            </a:extLst>
          </p:cNvPr>
          <p:cNvPicPr>
            <a:picLocks noChangeAspect="1"/>
          </p:cNvPicPr>
          <p:nvPr/>
        </p:nvPicPr>
        <p:blipFill>
          <a:blip r:embed="rId5"/>
          <a:srcRect r="29" b="1"/>
          <a:stretch/>
        </p:blipFill>
        <p:spPr>
          <a:xfrm>
            <a:off x="3108960" y="1734990"/>
            <a:ext cx="2926080" cy="2145428"/>
          </a:xfrm>
          <a:prstGeom prst="rect">
            <a:avLst/>
          </a:prstGeom>
        </p:spPr>
      </p:pic>
      <p:sp>
        <p:nvSpPr>
          <p:cNvPr id="4" name="Slide Number Placeholder 3">
            <a:extLst>
              <a:ext uri="{FF2B5EF4-FFF2-40B4-BE49-F238E27FC236}">
                <a16:creationId xmlns:a16="http://schemas.microsoft.com/office/drawing/2014/main" id="{3A27B4E5-6AED-0A88-3925-0B171C3C726D}"/>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9</a:t>
            </a:fld>
            <a:endParaRPr lang="en-US"/>
          </a:p>
        </p:txBody>
      </p:sp>
      <p:sp>
        <p:nvSpPr>
          <p:cNvPr id="22" name="TextBox 21">
            <a:extLst>
              <a:ext uri="{FF2B5EF4-FFF2-40B4-BE49-F238E27FC236}">
                <a16:creationId xmlns:a16="http://schemas.microsoft.com/office/drawing/2014/main" id="{19CDC7E7-BFA4-3A7D-CE14-9E52A424CCFE}"/>
              </a:ext>
            </a:extLst>
          </p:cNvPr>
          <p:cNvSpPr txBox="1"/>
          <p:nvPr/>
        </p:nvSpPr>
        <p:spPr>
          <a:xfrm>
            <a:off x="6118754" y="3857668"/>
            <a:ext cx="1813560" cy="230832"/>
          </a:xfrm>
          <a:prstGeom prst="rect">
            <a:avLst/>
          </a:prstGeom>
          <a:noFill/>
        </p:spPr>
        <p:txBody>
          <a:bodyPr wrap="square">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 UNICEF/UN0668289/Dejongh</a:t>
            </a:r>
          </a:p>
        </p:txBody>
      </p:sp>
      <p:sp>
        <p:nvSpPr>
          <p:cNvPr id="24" name="TextBox 23">
            <a:extLst>
              <a:ext uri="{FF2B5EF4-FFF2-40B4-BE49-F238E27FC236}">
                <a16:creationId xmlns:a16="http://schemas.microsoft.com/office/drawing/2014/main" id="{F7151198-B4FE-1D3B-342A-A0B29D266901}"/>
              </a:ext>
            </a:extLst>
          </p:cNvPr>
          <p:cNvSpPr txBox="1"/>
          <p:nvPr/>
        </p:nvSpPr>
        <p:spPr>
          <a:xfrm>
            <a:off x="0" y="4810275"/>
            <a:ext cx="7267010" cy="230832"/>
          </a:xfrm>
          <a:prstGeom prst="rect">
            <a:avLst/>
          </a:prstGeom>
          <a:noFill/>
        </p:spPr>
        <p:txBody>
          <a:bodyPr wrap="square">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PHOTO CREDITS - 1. Mehzabin Rupa/World Vision /  2. Karen Kasmauski/MCSP / 3. © UNICEF/UN0668289/Dejongh</a:t>
            </a:r>
          </a:p>
        </p:txBody>
      </p:sp>
    </p:spTree>
    <p:extLst>
      <p:ext uri="{BB962C8B-B14F-4D97-AF65-F5344CB8AC3E}">
        <p14:creationId xmlns:p14="http://schemas.microsoft.com/office/powerpoint/2010/main" val="2070138668"/>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7" ma:contentTypeDescription="Create a new document." ma:contentTypeScope="" ma:versionID="a6b4c164539f305683a844c2591ce932">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30db6fbdfb12f12287372670cf2586ac"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Props1.xml><?xml version="1.0" encoding="utf-8"?>
<ds:datastoreItem xmlns:ds="http://schemas.openxmlformats.org/officeDocument/2006/customXml" ds:itemID="{58D3BFE3-120A-4D0C-8A41-240C296CE04B}">
  <ds:schemaRefs>
    <ds:schemaRef ds:uri="http://schemas.microsoft.com/sharepoint/v3/contenttype/forms"/>
  </ds:schemaRefs>
</ds:datastoreItem>
</file>

<file path=customXml/itemProps2.xml><?xml version="1.0" encoding="utf-8"?>
<ds:datastoreItem xmlns:ds="http://schemas.openxmlformats.org/officeDocument/2006/customXml" ds:itemID="{C229FA72-8B2B-4370-A97E-C1476A9145A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C1E52F1-4951-4DD9-BF95-3E463086C528}">
  <ds:schemaRefs>
    <ds:schemaRef ds:uri="http://schemas.openxmlformats.org/package/2006/metadata/core-properties"/>
    <ds:schemaRef ds:uri="http://schemas.microsoft.com/office/2006/metadata/properties"/>
    <ds:schemaRef ds:uri="http://purl.org/dc/terms/"/>
    <ds:schemaRef ds:uri="http://purl.org/dc/dcmitype/"/>
    <ds:schemaRef ds:uri="http://www.w3.org/XML/1998/namespace"/>
    <ds:schemaRef ds:uri="http://purl.org/dc/elements/1.1/"/>
    <ds:schemaRef ds:uri="http://schemas.microsoft.com/office/2006/documentManagement/types"/>
    <ds:schemaRef ds:uri="http://schemas.microsoft.com/office/infopath/2007/PartnerControls"/>
    <ds:schemaRef ds:uri="e1541ae8-567d-462c-9e78-c3b0dfdaed9d"/>
    <ds:schemaRef ds:uri="ef035fee-706e-4acb-9a43-6ee1a9ecef89"/>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0</TotalTime>
  <Words>1856</Words>
  <Application>Microsoft Office PowerPoint</Application>
  <PresentationFormat>On-screen Show (16:9)</PresentationFormat>
  <Paragraphs>294</Paragraphs>
  <Slides>51</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51</vt:i4>
      </vt:variant>
    </vt:vector>
  </HeadingPairs>
  <TitlesOfParts>
    <vt:vector size="59" baseType="lpstr">
      <vt:lpstr>Arial</vt:lpstr>
      <vt:lpstr>Calibri</vt:lpstr>
      <vt:lpstr>Courier New</vt:lpstr>
      <vt:lpstr>Open Sans</vt:lpstr>
      <vt:lpstr>Segoe UI</vt:lpstr>
      <vt:lpstr>Wingdings</vt:lpstr>
      <vt:lpstr>Custom Design</vt:lpstr>
      <vt:lpstr>Office Theme</vt:lpstr>
      <vt:lpstr>RESULTS National Webinar August 3, 2024 Welcome!</vt:lpstr>
      <vt:lpstr>Our Values</vt:lpstr>
      <vt:lpstr>Welcome!</vt:lpstr>
      <vt:lpstr>Guest Speaker</vt:lpstr>
      <vt:lpstr>Global Poverty Campaigns</vt:lpstr>
      <vt:lpstr>Election Engagement Campaign</vt:lpstr>
      <vt:lpstr>Nutrition is fundamental</vt:lpstr>
      <vt:lpstr>1,000 Days</vt:lpstr>
      <vt:lpstr>We can prevent malnutrition</vt:lpstr>
      <vt:lpstr>We can detect malnutrition early</vt:lpstr>
      <vt:lpstr>We can treat malnutrition</vt:lpstr>
      <vt:lpstr>Our big global moment</vt:lpstr>
      <vt:lpstr>We want the US Government to</vt:lpstr>
      <vt:lpstr>Global Poverty Policy Forum</vt:lpstr>
      <vt:lpstr>U.S. Poverty Campaigns</vt:lpstr>
      <vt:lpstr>U.S. Poverty Campaigns</vt:lpstr>
      <vt:lpstr>Moment of Silence</vt:lpstr>
      <vt:lpstr>U.S. Poverty Campaigns Update</vt:lpstr>
      <vt:lpstr>U.S. Poverty Campaigns Update</vt:lpstr>
      <vt:lpstr>PowerPoint Presentation</vt:lpstr>
      <vt:lpstr>Grassroots Café</vt:lpstr>
      <vt:lpstr>August Recess</vt:lpstr>
      <vt:lpstr>August Recess</vt:lpstr>
      <vt:lpstr>August Recess</vt:lpstr>
      <vt:lpstr>August Recess</vt:lpstr>
      <vt:lpstr>Best Practices for In District Lobbying</vt:lpstr>
      <vt:lpstr>Let’s hear from an advocate!</vt:lpstr>
      <vt:lpstr>PowerPoint Presentation</vt:lpstr>
      <vt:lpstr>Election Engagement Campaign</vt:lpstr>
      <vt:lpstr>Election Engagement Campaign</vt:lpstr>
      <vt:lpstr>Election Engagement Campaign</vt:lpstr>
      <vt:lpstr>Election Engagement Campaign</vt:lpstr>
      <vt:lpstr>Election Engagement Campaign</vt:lpstr>
      <vt:lpstr>Election Engagement Campaign</vt:lpstr>
      <vt:lpstr>August Recess Election Engagement Campaign</vt:lpstr>
      <vt:lpstr>Anti Oppression Resources</vt:lpstr>
      <vt:lpstr>Anti Oppression Resources</vt:lpstr>
      <vt:lpstr>Announcements</vt:lpstr>
      <vt:lpstr>Thank you for joining us!</vt:lpstr>
      <vt:lpstr>Other Office Hours</vt:lpstr>
      <vt:lpstr>Partnership Calls</vt:lpstr>
      <vt:lpstr>Anti-Oppression Learning</vt:lpstr>
      <vt:lpstr>RESULTS Fellowship</vt:lpstr>
      <vt:lpstr>Free Agents</vt:lpstr>
      <vt:lpstr>  Action Network Manager Calls </vt:lpstr>
      <vt:lpstr>Anti-Oppression Resources</vt:lpstr>
      <vt:lpstr>Find today’s slides</vt:lpstr>
      <vt:lpstr>Find events</vt:lpstr>
      <vt:lpstr> Join us for the September National Webinar </vt:lpstr>
      <vt:lpstr>Farewell, Ken!</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1</cp:revision>
  <dcterms:created xsi:type="dcterms:W3CDTF">2023-10-06T16:24:49Z</dcterms:created>
  <dcterms:modified xsi:type="dcterms:W3CDTF">2024-08-03T18:20:49Z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851684</vt:lpwstr>
  </property>
  <property fmtid="{D5CDD505-2E9C-101B-9397-08002B2CF9AE}" pid="5" name="NXPowerLiteSettings">
    <vt:lpwstr>F7000400038000</vt:lpwstr>
  </property>
  <property fmtid="{D5CDD505-2E9C-101B-9397-08002B2CF9AE}" pid="6" name="NXPowerLiteVersion">
    <vt:lpwstr>S10.2.0</vt:lpwstr>
  </property>
</Properties>
</file>