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 id="2147483648" r:id="rId5"/>
    <p:sldMasterId id="2147483882" r:id="rId6"/>
    <p:sldMasterId id="2147483956" r:id="rId7"/>
    <p:sldMasterId id="2147483926" r:id="rId8"/>
  </p:sldMasterIdLst>
  <p:notesMasterIdLst>
    <p:notesMasterId r:id="rId65"/>
  </p:notesMasterIdLst>
  <p:handoutMasterIdLst>
    <p:handoutMasterId r:id="rId66"/>
  </p:handoutMasterIdLst>
  <p:sldIdLst>
    <p:sldId id="347" r:id="rId9"/>
    <p:sldId id="262" r:id="rId10"/>
    <p:sldId id="272" r:id="rId11"/>
    <p:sldId id="273" r:id="rId12"/>
    <p:sldId id="330" r:id="rId13"/>
    <p:sldId id="276" r:id="rId14"/>
    <p:sldId id="1817" r:id="rId15"/>
    <p:sldId id="359" r:id="rId16"/>
    <p:sldId id="1810" r:id="rId17"/>
    <p:sldId id="1889" r:id="rId18"/>
    <p:sldId id="282" r:id="rId19"/>
    <p:sldId id="1885" r:id="rId20"/>
    <p:sldId id="1881" r:id="rId21"/>
    <p:sldId id="1883" r:id="rId22"/>
    <p:sldId id="1884" r:id="rId23"/>
    <p:sldId id="358" r:id="rId24"/>
    <p:sldId id="1882" r:id="rId25"/>
    <p:sldId id="283" r:id="rId26"/>
    <p:sldId id="333" r:id="rId27"/>
    <p:sldId id="1840" r:id="rId28"/>
    <p:sldId id="1847" r:id="rId29"/>
    <p:sldId id="1830" r:id="rId30"/>
    <p:sldId id="1888" r:id="rId31"/>
    <p:sldId id="1834" r:id="rId32"/>
    <p:sldId id="1887" r:id="rId33"/>
    <p:sldId id="1874" r:id="rId34"/>
    <p:sldId id="1880" r:id="rId35"/>
    <p:sldId id="1869" r:id="rId36"/>
    <p:sldId id="1871" r:id="rId37"/>
    <p:sldId id="1870" r:id="rId38"/>
    <p:sldId id="1868" r:id="rId39"/>
    <p:sldId id="1854" r:id="rId40"/>
    <p:sldId id="1867" r:id="rId41"/>
    <p:sldId id="1859" r:id="rId42"/>
    <p:sldId id="1856" r:id="rId43"/>
    <p:sldId id="1875" r:id="rId44"/>
    <p:sldId id="1864" r:id="rId45"/>
    <p:sldId id="1865" r:id="rId46"/>
    <p:sldId id="1876" r:id="rId47"/>
    <p:sldId id="1879" r:id="rId48"/>
    <p:sldId id="1873" r:id="rId49"/>
    <p:sldId id="306" r:id="rId50"/>
    <p:sldId id="268" r:id="rId51"/>
    <p:sldId id="1851" r:id="rId52"/>
    <p:sldId id="1877" r:id="rId53"/>
    <p:sldId id="1878" r:id="rId54"/>
    <p:sldId id="1823" r:id="rId55"/>
    <p:sldId id="1815" r:id="rId56"/>
    <p:sldId id="1852" r:id="rId57"/>
    <p:sldId id="320" r:id="rId58"/>
    <p:sldId id="322" r:id="rId59"/>
    <p:sldId id="1824" r:id="rId60"/>
    <p:sldId id="325" r:id="rId61"/>
    <p:sldId id="326" r:id="rId62"/>
    <p:sldId id="327" r:id="rId63"/>
    <p:sldId id="271" r:id="rId6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Marchal" initials="LM" lastIdx="1" clrIdx="0">
    <p:extLst>
      <p:ext uri="{19B8F6BF-5375-455C-9EA6-DF929625EA0E}">
        <p15:presenceInfo xmlns:p15="http://schemas.microsoft.com/office/powerpoint/2012/main" userId="Lisa March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E410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906" y="12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A667D5-3A4C-4D46-99FD-EFAA0484C622}"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E332E906-4CEF-414C-930F-194382C194BD}">
      <dgm:prSet phldrT="[Text]">
        <dgm:style>
          <a:lnRef idx="2">
            <a:schemeClr val="accent2"/>
          </a:lnRef>
          <a:fillRef idx="1">
            <a:schemeClr val="lt1"/>
          </a:fillRef>
          <a:effectRef idx="0">
            <a:schemeClr val="accent2"/>
          </a:effectRef>
          <a:fontRef idx="minor">
            <a:schemeClr val="dk1"/>
          </a:fontRef>
        </dgm:style>
      </dgm:prSet>
      <dgm:spPr/>
      <dgm:t>
        <a:bodyPr/>
        <a:lstStyle/>
        <a:p>
          <a:r>
            <a:rPr lang="en-US" b="0" i="0" dirty="0">
              <a:solidFill>
                <a:schemeClr val="tx1"/>
              </a:solidFill>
            </a:rPr>
            <a:t>New Hampshire Ice Cream Social</a:t>
          </a:r>
          <a:endParaRPr lang="en-US" dirty="0">
            <a:solidFill>
              <a:schemeClr val="tx1"/>
            </a:solidFill>
          </a:endParaRPr>
        </a:p>
      </dgm:t>
    </dgm:pt>
    <dgm:pt modelId="{D9FC0D46-680D-4727-BDA9-72B376935AB4}" type="parTrans" cxnId="{B5B9D391-E5EB-48F4-9CDE-59096AA92C1A}">
      <dgm:prSet/>
      <dgm:spPr/>
      <dgm:t>
        <a:bodyPr/>
        <a:lstStyle/>
        <a:p>
          <a:endParaRPr lang="en-US"/>
        </a:p>
      </dgm:t>
    </dgm:pt>
    <dgm:pt modelId="{747D64C1-7BD5-420B-8FE0-9E71DF12EB46}" type="sibTrans" cxnId="{B5B9D391-E5EB-48F4-9CDE-59096AA92C1A}">
      <dgm:prSet/>
      <dgm:spPr/>
      <dgm:t>
        <a:bodyPr/>
        <a:lstStyle/>
        <a:p>
          <a:endParaRPr lang="en-US"/>
        </a:p>
      </dgm:t>
    </dgm:pt>
    <dgm:pt modelId="{331EE53A-9D88-42EE-8D4F-8D1CF10D6A51}">
      <dgm:prSet>
        <dgm:style>
          <a:lnRef idx="2">
            <a:schemeClr val="accent2"/>
          </a:lnRef>
          <a:fillRef idx="1">
            <a:schemeClr val="lt1"/>
          </a:fillRef>
          <a:effectRef idx="0">
            <a:schemeClr val="accent2"/>
          </a:effectRef>
          <a:fontRef idx="minor">
            <a:schemeClr val="dk1"/>
          </a:fontRef>
        </dgm:style>
      </dgm:prSet>
      <dgm:spPr/>
      <dgm:t>
        <a:bodyPr/>
        <a:lstStyle/>
        <a:p>
          <a:pPr>
            <a:buFont typeface="Arial" panose="020B0604020202020204" pitchFamily="34" charset="0"/>
            <a:buNone/>
          </a:pPr>
          <a:r>
            <a:rPr lang="en-US" b="0" i="0" dirty="0">
              <a:solidFill>
                <a:schemeClr val="tx1"/>
              </a:solidFill>
            </a:rPr>
            <a:t>Washington Birthday BBQ</a:t>
          </a:r>
        </a:p>
      </dgm:t>
    </dgm:pt>
    <dgm:pt modelId="{EE5CDDDC-9392-4717-A63B-19ECB134113B}" type="parTrans" cxnId="{F7D95E18-EE0C-4382-9537-A24B7490CF9F}">
      <dgm:prSet/>
      <dgm:spPr/>
      <dgm:t>
        <a:bodyPr/>
        <a:lstStyle/>
        <a:p>
          <a:endParaRPr lang="en-US"/>
        </a:p>
      </dgm:t>
    </dgm:pt>
    <dgm:pt modelId="{7EC19D45-D8FE-45D0-A5CD-8CDB30067C15}" type="sibTrans" cxnId="{F7D95E18-EE0C-4382-9537-A24B7490CF9F}">
      <dgm:prSet/>
      <dgm:spPr/>
      <dgm:t>
        <a:bodyPr/>
        <a:lstStyle/>
        <a:p>
          <a:endParaRPr lang="en-US"/>
        </a:p>
      </dgm:t>
    </dgm:pt>
    <dgm:pt modelId="{15AABFB5-BB76-4D90-9E11-B69DFAFEA668}">
      <dgm:prSet>
        <dgm:style>
          <a:lnRef idx="2">
            <a:schemeClr val="accent2"/>
          </a:lnRef>
          <a:fillRef idx="1">
            <a:schemeClr val="lt1"/>
          </a:fillRef>
          <a:effectRef idx="0">
            <a:schemeClr val="accent2"/>
          </a:effectRef>
          <a:fontRef idx="minor">
            <a:schemeClr val="dk1"/>
          </a:fontRef>
        </dgm:style>
      </dgm:prSet>
      <dgm:spPr/>
      <dgm:t>
        <a:bodyPr/>
        <a:lstStyle/>
        <a:p>
          <a:pPr>
            <a:buFont typeface="Arial" panose="020B0604020202020204" pitchFamily="34" charset="0"/>
            <a:buChar char="•"/>
          </a:pPr>
          <a:r>
            <a:rPr lang="en-US" b="0" i="0" dirty="0">
              <a:solidFill>
                <a:schemeClr val="tx1"/>
              </a:solidFill>
            </a:rPr>
            <a:t>Nevada Friends &amp; Family Lunch &amp; Games</a:t>
          </a:r>
        </a:p>
      </dgm:t>
    </dgm:pt>
    <dgm:pt modelId="{D6E7AB7A-13BF-4FD9-9C56-2A32CBEBE760}" type="parTrans" cxnId="{0B243B4D-0577-4788-B118-C64551AD4972}">
      <dgm:prSet/>
      <dgm:spPr/>
      <dgm:t>
        <a:bodyPr/>
        <a:lstStyle/>
        <a:p>
          <a:endParaRPr lang="en-US"/>
        </a:p>
      </dgm:t>
    </dgm:pt>
    <dgm:pt modelId="{052DA63D-4B34-4EEA-B636-4D00AC987C97}" type="sibTrans" cxnId="{0B243B4D-0577-4788-B118-C64551AD4972}">
      <dgm:prSet/>
      <dgm:spPr/>
      <dgm:t>
        <a:bodyPr/>
        <a:lstStyle/>
        <a:p>
          <a:endParaRPr lang="en-US"/>
        </a:p>
      </dgm:t>
    </dgm:pt>
    <dgm:pt modelId="{E0336A01-EC43-4814-8054-2C115B183D41}">
      <dgm:prSet>
        <dgm:style>
          <a:lnRef idx="2">
            <a:schemeClr val="accent2"/>
          </a:lnRef>
          <a:fillRef idx="1">
            <a:schemeClr val="lt1"/>
          </a:fillRef>
          <a:effectRef idx="0">
            <a:schemeClr val="accent2"/>
          </a:effectRef>
          <a:fontRef idx="minor">
            <a:schemeClr val="dk1"/>
          </a:fontRef>
        </dgm:style>
      </dgm:prSet>
      <dgm:spPr/>
      <dgm:t>
        <a:bodyPr/>
        <a:lstStyle/>
        <a:p>
          <a:r>
            <a:rPr lang="en-US" b="0" i="0" dirty="0">
              <a:solidFill>
                <a:schemeClr val="tx1"/>
              </a:solidFill>
            </a:rPr>
            <a:t>Colorado Potluck</a:t>
          </a:r>
        </a:p>
      </dgm:t>
    </dgm:pt>
    <dgm:pt modelId="{77602086-E3AB-4B7B-B103-8A48233E8D52}" type="parTrans" cxnId="{B08DEEA4-AEB0-4BFB-804D-8AD1D20D6820}">
      <dgm:prSet/>
      <dgm:spPr/>
      <dgm:t>
        <a:bodyPr/>
        <a:lstStyle/>
        <a:p>
          <a:endParaRPr lang="en-US"/>
        </a:p>
      </dgm:t>
    </dgm:pt>
    <dgm:pt modelId="{A1D62E86-8367-4FFB-A6E8-1D24940D5D61}" type="sibTrans" cxnId="{B08DEEA4-AEB0-4BFB-804D-8AD1D20D6820}">
      <dgm:prSet/>
      <dgm:spPr/>
      <dgm:t>
        <a:bodyPr/>
        <a:lstStyle/>
        <a:p>
          <a:endParaRPr lang="en-US"/>
        </a:p>
      </dgm:t>
    </dgm:pt>
    <dgm:pt modelId="{8933526D-BC5A-4FF3-A25C-AEDFFAA8E449}">
      <dgm:prSet phldr="0"/>
      <dgm:spPr/>
      <dgm:t>
        <a:bodyPr/>
        <a:lstStyle/>
        <a:p>
          <a:pPr rtl="0"/>
          <a:r>
            <a:rPr lang="en-US" b="0" i="0" dirty="0">
              <a:solidFill>
                <a:schemeClr val="tx1"/>
              </a:solidFill>
              <a:latin typeface="Calibri"/>
            </a:rPr>
            <a:t>Farmer's Markets</a:t>
          </a:r>
        </a:p>
      </dgm:t>
    </dgm:pt>
    <dgm:pt modelId="{5138AE25-9B79-46EA-825C-4E7ADDB087F6}" type="parTrans" cxnId="{0F83510F-D57F-4336-8CF1-6F8EC27B9276}">
      <dgm:prSet/>
      <dgm:spPr/>
      <dgm:t>
        <a:bodyPr/>
        <a:lstStyle/>
        <a:p>
          <a:endParaRPr lang="en-US"/>
        </a:p>
      </dgm:t>
    </dgm:pt>
    <dgm:pt modelId="{4F1C9B89-5D0A-4378-9CA9-A4DA97D090C4}" type="sibTrans" cxnId="{0F83510F-D57F-4336-8CF1-6F8EC27B9276}">
      <dgm:prSet/>
      <dgm:spPr/>
      <dgm:t>
        <a:bodyPr/>
        <a:lstStyle/>
        <a:p>
          <a:endParaRPr lang="en-US"/>
        </a:p>
      </dgm:t>
    </dgm:pt>
    <dgm:pt modelId="{40B09FEE-B59C-4A4D-9129-66986829DD9F}">
      <dgm:prSet phldr="0"/>
      <dgm:spPr/>
      <dgm:t>
        <a:bodyPr/>
        <a:lstStyle/>
        <a:p>
          <a:pPr rtl="0"/>
          <a:r>
            <a:rPr lang="en-US" b="0" i="0" dirty="0">
              <a:solidFill>
                <a:schemeClr val="tx1"/>
              </a:solidFill>
              <a:latin typeface="Calibri"/>
            </a:rPr>
            <a:t>Church Groups</a:t>
          </a:r>
        </a:p>
      </dgm:t>
    </dgm:pt>
    <dgm:pt modelId="{335263A8-3767-46DC-B6A8-CA30494E46F0}" type="parTrans" cxnId="{5B457CC9-5A02-4573-9888-E07BD3E1B9F3}">
      <dgm:prSet/>
      <dgm:spPr/>
      <dgm:t>
        <a:bodyPr/>
        <a:lstStyle/>
        <a:p>
          <a:endParaRPr lang="en-US"/>
        </a:p>
      </dgm:t>
    </dgm:pt>
    <dgm:pt modelId="{998F820A-028B-48CC-BBF3-775FDD1AEEEA}" type="sibTrans" cxnId="{5B457CC9-5A02-4573-9888-E07BD3E1B9F3}">
      <dgm:prSet/>
      <dgm:spPr/>
      <dgm:t>
        <a:bodyPr/>
        <a:lstStyle/>
        <a:p>
          <a:endParaRPr lang="en-US"/>
        </a:p>
      </dgm:t>
    </dgm:pt>
    <dgm:pt modelId="{5F007C23-1CC7-4F3A-AAD4-32F4410E614C}">
      <dgm:prSet phldr="0"/>
      <dgm:spPr/>
      <dgm:t>
        <a:bodyPr/>
        <a:lstStyle/>
        <a:p>
          <a:pPr rtl="0"/>
          <a:r>
            <a:rPr lang="en-US" b="0" i="0" dirty="0">
              <a:solidFill>
                <a:schemeClr val="tx1"/>
              </a:solidFill>
              <a:latin typeface="Calibri"/>
            </a:rPr>
            <a:t>Tabling</a:t>
          </a:r>
        </a:p>
      </dgm:t>
    </dgm:pt>
    <dgm:pt modelId="{62025542-5AB3-4E6E-90B4-212417FA7E6A}" type="parTrans" cxnId="{4B7CA335-703C-4B7F-90F9-E59F4CDE6562}">
      <dgm:prSet/>
      <dgm:spPr/>
      <dgm:t>
        <a:bodyPr/>
        <a:lstStyle/>
        <a:p>
          <a:endParaRPr lang="en-US"/>
        </a:p>
      </dgm:t>
    </dgm:pt>
    <dgm:pt modelId="{73D623A3-66D1-43FF-BF9D-1F6226928B05}" type="sibTrans" cxnId="{4B7CA335-703C-4B7F-90F9-E59F4CDE6562}">
      <dgm:prSet/>
      <dgm:spPr/>
      <dgm:t>
        <a:bodyPr/>
        <a:lstStyle/>
        <a:p>
          <a:endParaRPr lang="en-US"/>
        </a:p>
      </dgm:t>
    </dgm:pt>
    <dgm:pt modelId="{D187EA32-EECF-4C2E-948B-565AE76D1EB1}">
      <dgm:prSet phldr="0"/>
      <dgm:spPr/>
      <dgm:t>
        <a:bodyPr/>
        <a:lstStyle/>
        <a:p>
          <a:pPr rtl="0"/>
          <a:r>
            <a:rPr lang="en-US" b="0" i="0" dirty="0">
              <a:solidFill>
                <a:schemeClr val="tx1"/>
              </a:solidFill>
              <a:latin typeface="Calibri"/>
            </a:rPr>
            <a:t>Social gatherings</a:t>
          </a:r>
        </a:p>
      </dgm:t>
    </dgm:pt>
    <dgm:pt modelId="{D111FF34-83F7-456F-947B-1ABB42191DF6}" type="parTrans" cxnId="{C398B87A-A876-46D8-8B4C-9CB70B38F0ED}">
      <dgm:prSet/>
      <dgm:spPr/>
      <dgm:t>
        <a:bodyPr/>
        <a:lstStyle/>
        <a:p>
          <a:endParaRPr lang="en-US"/>
        </a:p>
      </dgm:t>
    </dgm:pt>
    <dgm:pt modelId="{2C378702-4A24-443C-8905-6529E1486213}" type="sibTrans" cxnId="{C398B87A-A876-46D8-8B4C-9CB70B38F0ED}">
      <dgm:prSet/>
      <dgm:spPr/>
      <dgm:t>
        <a:bodyPr/>
        <a:lstStyle/>
        <a:p>
          <a:endParaRPr lang="en-US"/>
        </a:p>
      </dgm:t>
    </dgm:pt>
    <dgm:pt modelId="{750C1A74-10A9-4B9B-A38B-6712086E00FF}" type="pres">
      <dgm:prSet presAssocID="{64A667D5-3A4C-4D46-99FD-EFAA0484C622}" presName="diagram" presStyleCnt="0">
        <dgm:presLayoutVars>
          <dgm:dir/>
          <dgm:resizeHandles val="exact"/>
        </dgm:presLayoutVars>
      </dgm:prSet>
      <dgm:spPr/>
    </dgm:pt>
    <dgm:pt modelId="{81571363-C59F-4927-A0FA-2795DCE2C9A8}" type="pres">
      <dgm:prSet presAssocID="{E332E906-4CEF-414C-930F-194382C194BD}" presName="node" presStyleLbl="node1" presStyleIdx="0" presStyleCnt="8">
        <dgm:presLayoutVars>
          <dgm:bulletEnabled val="1"/>
        </dgm:presLayoutVars>
      </dgm:prSet>
      <dgm:spPr/>
    </dgm:pt>
    <dgm:pt modelId="{DFA75B68-737E-4228-882C-42C48238E239}" type="pres">
      <dgm:prSet presAssocID="{747D64C1-7BD5-420B-8FE0-9E71DF12EB46}" presName="sibTrans" presStyleCnt="0"/>
      <dgm:spPr/>
    </dgm:pt>
    <dgm:pt modelId="{E3A533B3-8C49-4D93-9E45-FBEA705B0B10}" type="pres">
      <dgm:prSet presAssocID="{331EE53A-9D88-42EE-8D4F-8D1CF10D6A51}" presName="node" presStyleLbl="node1" presStyleIdx="1" presStyleCnt="8">
        <dgm:presLayoutVars>
          <dgm:bulletEnabled val="1"/>
        </dgm:presLayoutVars>
      </dgm:prSet>
      <dgm:spPr/>
    </dgm:pt>
    <dgm:pt modelId="{B0600738-95D5-4753-95FB-586580D2F21C}" type="pres">
      <dgm:prSet presAssocID="{7EC19D45-D8FE-45D0-A5CD-8CDB30067C15}" presName="sibTrans" presStyleCnt="0"/>
      <dgm:spPr/>
    </dgm:pt>
    <dgm:pt modelId="{37EDC708-5896-4994-BD4A-56B96D49617E}" type="pres">
      <dgm:prSet presAssocID="{15AABFB5-BB76-4D90-9E11-B69DFAFEA668}" presName="node" presStyleLbl="node1" presStyleIdx="2" presStyleCnt="8">
        <dgm:presLayoutVars>
          <dgm:bulletEnabled val="1"/>
        </dgm:presLayoutVars>
      </dgm:prSet>
      <dgm:spPr/>
    </dgm:pt>
    <dgm:pt modelId="{7AB79C70-A72D-4349-9A46-3DFFA4E05B0D}" type="pres">
      <dgm:prSet presAssocID="{052DA63D-4B34-4EEA-B636-4D00AC987C97}" presName="sibTrans" presStyleCnt="0"/>
      <dgm:spPr/>
    </dgm:pt>
    <dgm:pt modelId="{78DFA682-9B41-4DB3-9BFB-CD902AEF07D3}" type="pres">
      <dgm:prSet presAssocID="{E0336A01-EC43-4814-8054-2C115B183D41}" presName="node" presStyleLbl="node1" presStyleIdx="3" presStyleCnt="8">
        <dgm:presLayoutVars>
          <dgm:bulletEnabled val="1"/>
        </dgm:presLayoutVars>
      </dgm:prSet>
      <dgm:spPr/>
    </dgm:pt>
    <dgm:pt modelId="{EC5E0593-BD2C-4401-BF17-609628542C44}" type="pres">
      <dgm:prSet presAssocID="{A1D62E86-8367-4FFB-A6E8-1D24940D5D61}" presName="sibTrans" presStyleCnt="0"/>
      <dgm:spPr/>
    </dgm:pt>
    <dgm:pt modelId="{29E2CFC1-1B71-478B-936B-311BC5863064}" type="pres">
      <dgm:prSet presAssocID="{8933526D-BC5A-4FF3-A25C-AEDFFAA8E449}" presName="node" presStyleLbl="node1" presStyleIdx="4" presStyleCnt="8">
        <dgm:presLayoutVars>
          <dgm:bulletEnabled val="1"/>
        </dgm:presLayoutVars>
      </dgm:prSet>
      <dgm:spPr/>
    </dgm:pt>
    <dgm:pt modelId="{CEBE3F3F-131B-4264-93A8-9E2A3CAB2B8A}" type="pres">
      <dgm:prSet presAssocID="{4F1C9B89-5D0A-4378-9CA9-A4DA97D090C4}" presName="sibTrans" presStyleCnt="0"/>
      <dgm:spPr/>
    </dgm:pt>
    <dgm:pt modelId="{553CC459-206C-4859-BBA7-CED55EBFDBDC}" type="pres">
      <dgm:prSet presAssocID="{40B09FEE-B59C-4A4D-9129-66986829DD9F}" presName="node" presStyleLbl="node1" presStyleIdx="5" presStyleCnt="8">
        <dgm:presLayoutVars>
          <dgm:bulletEnabled val="1"/>
        </dgm:presLayoutVars>
      </dgm:prSet>
      <dgm:spPr/>
    </dgm:pt>
    <dgm:pt modelId="{5A351CD5-A8FC-4EA9-8BC5-3D7857877847}" type="pres">
      <dgm:prSet presAssocID="{998F820A-028B-48CC-BBF3-775FDD1AEEEA}" presName="sibTrans" presStyleCnt="0"/>
      <dgm:spPr/>
    </dgm:pt>
    <dgm:pt modelId="{D49B27B3-4F44-4A58-880E-EBBF5956D284}" type="pres">
      <dgm:prSet presAssocID="{5F007C23-1CC7-4F3A-AAD4-32F4410E614C}" presName="node" presStyleLbl="node1" presStyleIdx="6" presStyleCnt="8">
        <dgm:presLayoutVars>
          <dgm:bulletEnabled val="1"/>
        </dgm:presLayoutVars>
      </dgm:prSet>
      <dgm:spPr/>
    </dgm:pt>
    <dgm:pt modelId="{2B6BD8F9-B6CF-442D-A97F-05136D8F0D0D}" type="pres">
      <dgm:prSet presAssocID="{73D623A3-66D1-43FF-BF9D-1F6226928B05}" presName="sibTrans" presStyleCnt="0"/>
      <dgm:spPr/>
    </dgm:pt>
    <dgm:pt modelId="{190CC97E-5154-4941-BD7E-19221BC2CD33}" type="pres">
      <dgm:prSet presAssocID="{D187EA32-EECF-4C2E-948B-565AE76D1EB1}" presName="node" presStyleLbl="node1" presStyleIdx="7" presStyleCnt="8">
        <dgm:presLayoutVars>
          <dgm:bulletEnabled val="1"/>
        </dgm:presLayoutVars>
      </dgm:prSet>
      <dgm:spPr/>
    </dgm:pt>
  </dgm:ptLst>
  <dgm:cxnLst>
    <dgm:cxn modelId="{107C8A05-373D-4546-98AD-D8DCA319115F}" type="presOf" srcId="{64A667D5-3A4C-4D46-99FD-EFAA0484C622}" destId="{750C1A74-10A9-4B9B-A38B-6712086E00FF}" srcOrd="0" destOrd="0" presId="urn:microsoft.com/office/officeart/2005/8/layout/default"/>
    <dgm:cxn modelId="{0F83510F-D57F-4336-8CF1-6F8EC27B9276}" srcId="{64A667D5-3A4C-4D46-99FD-EFAA0484C622}" destId="{8933526D-BC5A-4FF3-A25C-AEDFFAA8E449}" srcOrd="4" destOrd="0" parTransId="{5138AE25-9B79-46EA-825C-4E7ADDB087F6}" sibTransId="{4F1C9B89-5D0A-4378-9CA9-A4DA97D090C4}"/>
    <dgm:cxn modelId="{F7D95E18-EE0C-4382-9537-A24B7490CF9F}" srcId="{64A667D5-3A4C-4D46-99FD-EFAA0484C622}" destId="{331EE53A-9D88-42EE-8D4F-8D1CF10D6A51}" srcOrd="1" destOrd="0" parTransId="{EE5CDDDC-9392-4717-A63B-19ECB134113B}" sibTransId="{7EC19D45-D8FE-45D0-A5CD-8CDB30067C15}"/>
    <dgm:cxn modelId="{D5D1A518-857A-40E6-B739-E49A2052ADD6}" type="presOf" srcId="{40B09FEE-B59C-4A4D-9129-66986829DD9F}" destId="{553CC459-206C-4859-BBA7-CED55EBFDBDC}" srcOrd="0" destOrd="0" presId="urn:microsoft.com/office/officeart/2005/8/layout/default"/>
    <dgm:cxn modelId="{4B7CA335-703C-4B7F-90F9-E59F4CDE6562}" srcId="{64A667D5-3A4C-4D46-99FD-EFAA0484C622}" destId="{5F007C23-1CC7-4F3A-AAD4-32F4410E614C}" srcOrd="6" destOrd="0" parTransId="{62025542-5AB3-4E6E-90B4-212417FA7E6A}" sibTransId="{73D623A3-66D1-43FF-BF9D-1F6226928B05}"/>
    <dgm:cxn modelId="{2398A44A-8607-4331-BA17-8AE0404F9D14}" type="presOf" srcId="{E0336A01-EC43-4814-8054-2C115B183D41}" destId="{78DFA682-9B41-4DB3-9BFB-CD902AEF07D3}" srcOrd="0" destOrd="0" presId="urn:microsoft.com/office/officeart/2005/8/layout/default"/>
    <dgm:cxn modelId="{0B243B4D-0577-4788-B118-C64551AD4972}" srcId="{64A667D5-3A4C-4D46-99FD-EFAA0484C622}" destId="{15AABFB5-BB76-4D90-9E11-B69DFAFEA668}" srcOrd="2" destOrd="0" parTransId="{D6E7AB7A-13BF-4FD9-9C56-2A32CBEBE760}" sibTransId="{052DA63D-4B34-4EEA-B636-4D00AC987C97}"/>
    <dgm:cxn modelId="{1FBE4072-B073-4F99-B01F-256D353D3A44}" type="presOf" srcId="{E332E906-4CEF-414C-930F-194382C194BD}" destId="{81571363-C59F-4927-A0FA-2795DCE2C9A8}" srcOrd="0" destOrd="0" presId="urn:microsoft.com/office/officeart/2005/8/layout/default"/>
    <dgm:cxn modelId="{C398B87A-A876-46D8-8B4C-9CB70B38F0ED}" srcId="{64A667D5-3A4C-4D46-99FD-EFAA0484C622}" destId="{D187EA32-EECF-4C2E-948B-565AE76D1EB1}" srcOrd="7" destOrd="0" parTransId="{D111FF34-83F7-456F-947B-1ABB42191DF6}" sibTransId="{2C378702-4A24-443C-8905-6529E1486213}"/>
    <dgm:cxn modelId="{C424D98A-3078-4913-AE5F-6AA6D8A47D22}" type="presOf" srcId="{D187EA32-EECF-4C2E-948B-565AE76D1EB1}" destId="{190CC97E-5154-4941-BD7E-19221BC2CD33}" srcOrd="0" destOrd="0" presId="urn:microsoft.com/office/officeart/2005/8/layout/default"/>
    <dgm:cxn modelId="{B5B9D391-E5EB-48F4-9CDE-59096AA92C1A}" srcId="{64A667D5-3A4C-4D46-99FD-EFAA0484C622}" destId="{E332E906-4CEF-414C-930F-194382C194BD}" srcOrd="0" destOrd="0" parTransId="{D9FC0D46-680D-4727-BDA9-72B376935AB4}" sibTransId="{747D64C1-7BD5-420B-8FE0-9E71DF12EB46}"/>
    <dgm:cxn modelId="{B08DEEA4-AEB0-4BFB-804D-8AD1D20D6820}" srcId="{64A667D5-3A4C-4D46-99FD-EFAA0484C622}" destId="{E0336A01-EC43-4814-8054-2C115B183D41}" srcOrd="3" destOrd="0" parTransId="{77602086-E3AB-4B7B-B103-8A48233E8D52}" sibTransId="{A1D62E86-8367-4FFB-A6E8-1D24940D5D61}"/>
    <dgm:cxn modelId="{8D9C9AA8-DAC1-4BD6-A31C-F1171FF6663B}" type="presOf" srcId="{8933526D-BC5A-4FF3-A25C-AEDFFAA8E449}" destId="{29E2CFC1-1B71-478B-936B-311BC5863064}" srcOrd="0" destOrd="0" presId="urn:microsoft.com/office/officeart/2005/8/layout/default"/>
    <dgm:cxn modelId="{BB1D7CBB-EEAA-4C38-8B5B-1491D9B3E078}" type="presOf" srcId="{5F007C23-1CC7-4F3A-AAD4-32F4410E614C}" destId="{D49B27B3-4F44-4A58-880E-EBBF5956D284}" srcOrd="0" destOrd="0" presId="urn:microsoft.com/office/officeart/2005/8/layout/default"/>
    <dgm:cxn modelId="{0E2CC2C7-4052-48DB-8620-AEF16E3A50E2}" type="presOf" srcId="{331EE53A-9D88-42EE-8D4F-8D1CF10D6A51}" destId="{E3A533B3-8C49-4D93-9E45-FBEA705B0B10}" srcOrd="0" destOrd="0" presId="urn:microsoft.com/office/officeart/2005/8/layout/default"/>
    <dgm:cxn modelId="{5B457CC9-5A02-4573-9888-E07BD3E1B9F3}" srcId="{64A667D5-3A4C-4D46-99FD-EFAA0484C622}" destId="{40B09FEE-B59C-4A4D-9129-66986829DD9F}" srcOrd="5" destOrd="0" parTransId="{335263A8-3767-46DC-B6A8-CA30494E46F0}" sibTransId="{998F820A-028B-48CC-BBF3-775FDD1AEEEA}"/>
    <dgm:cxn modelId="{E1520BE3-6782-4586-897E-4CF7C09BAA43}" type="presOf" srcId="{15AABFB5-BB76-4D90-9E11-B69DFAFEA668}" destId="{37EDC708-5896-4994-BD4A-56B96D49617E}" srcOrd="0" destOrd="0" presId="urn:microsoft.com/office/officeart/2005/8/layout/default"/>
    <dgm:cxn modelId="{C4E79D40-6EC7-4897-92A3-2E1C9BA577E5}" type="presParOf" srcId="{750C1A74-10A9-4B9B-A38B-6712086E00FF}" destId="{81571363-C59F-4927-A0FA-2795DCE2C9A8}" srcOrd="0" destOrd="0" presId="urn:microsoft.com/office/officeart/2005/8/layout/default"/>
    <dgm:cxn modelId="{BED2BDFB-7513-45AF-AA7D-582665EBABB2}" type="presParOf" srcId="{750C1A74-10A9-4B9B-A38B-6712086E00FF}" destId="{DFA75B68-737E-4228-882C-42C48238E239}" srcOrd="1" destOrd="0" presId="urn:microsoft.com/office/officeart/2005/8/layout/default"/>
    <dgm:cxn modelId="{544F022F-0A08-4FE0-9723-FD282541B592}" type="presParOf" srcId="{750C1A74-10A9-4B9B-A38B-6712086E00FF}" destId="{E3A533B3-8C49-4D93-9E45-FBEA705B0B10}" srcOrd="2" destOrd="0" presId="urn:microsoft.com/office/officeart/2005/8/layout/default"/>
    <dgm:cxn modelId="{6C6ADD12-3BD3-4BE6-A5DE-4397B5FB5FAE}" type="presParOf" srcId="{750C1A74-10A9-4B9B-A38B-6712086E00FF}" destId="{B0600738-95D5-4753-95FB-586580D2F21C}" srcOrd="3" destOrd="0" presId="urn:microsoft.com/office/officeart/2005/8/layout/default"/>
    <dgm:cxn modelId="{D1F34186-6469-4C79-8CEC-C62560A9B262}" type="presParOf" srcId="{750C1A74-10A9-4B9B-A38B-6712086E00FF}" destId="{37EDC708-5896-4994-BD4A-56B96D49617E}" srcOrd="4" destOrd="0" presId="urn:microsoft.com/office/officeart/2005/8/layout/default"/>
    <dgm:cxn modelId="{A0E9EBB5-AB48-47FE-BCB8-81FAEDEB119B}" type="presParOf" srcId="{750C1A74-10A9-4B9B-A38B-6712086E00FF}" destId="{7AB79C70-A72D-4349-9A46-3DFFA4E05B0D}" srcOrd="5" destOrd="0" presId="urn:microsoft.com/office/officeart/2005/8/layout/default"/>
    <dgm:cxn modelId="{490560B8-68CD-466F-9DC8-61A68CAA1091}" type="presParOf" srcId="{750C1A74-10A9-4B9B-A38B-6712086E00FF}" destId="{78DFA682-9B41-4DB3-9BFB-CD902AEF07D3}" srcOrd="6" destOrd="0" presId="urn:microsoft.com/office/officeart/2005/8/layout/default"/>
    <dgm:cxn modelId="{4327440C-00E4-483B-8EB9-B3AFEE6C60D4}" type="presParOf" srcId="{750C1A74-10A9-4B9B-A38B-6712086E00FF}" destId="{EC5E0593-BD2C-4401-BF17-609628542C44}" srcOrd="7" destOrd="0" presId="urn:microsoft.com/office/officeart/2005/8/layout/default"/>
    <dgm:cxn modelId="{5E0489CB-E6BC-4ACE-8646-0C6027019E83}" type="presParOf" srcId="{750C1A74-10A9-4B9B-A38B-6712086E00FF}" destId="{29E2CFC1-1B71-478B-936B-311BC5863064}" srcOrd="8" destOrd="0" presId="urn:microsoft.com/office/officeart/2005/8/layout/default"/>
    <dgm:cxn modelId="{139FF4A5-17B2-4E5E-8C51-D00E8979B87E}" type="presParOf" srcId="{750C1A74-10A9-4B9B-A38B-6712086E00FF}" destId="{CEBE3F3F-131B-4264-93A8-9E2A3CAB2B8A}" srcOrd="9" destOrd="0" presId="urn:microsoft.com/office/officeart/2005/8/layout/default"/>
    <dgm:cxn modelId="{4E1A0CA2-A79E-4952-AEC2-B306F14B7715}" type="presParOf" srcId="{750C1A74-10A9-4B9B-A38B-6712086E00FF}" destId="{553CC459-206C-4859-BBA7-CED55EBFDBDC}" srcOrd="10" destOrd="0" presId="urn:microsoft.com/office/officeart/2005/8/layout/default"/>
    <dgm:cxn modelId="{9AB99DE1-57B6-4432-8D25-AAC7BFB5B265}" type="presParOf" srcId="{750C1A74-10A9-4B9B-A38B-6712086E00FF}" destId="{5A351CD5-A8FC-4EA9-8BC5-3D7857877847}" srcOrd="11" destOrd="0" presId="urn:microsoft.com/office/officeart/2005/8/layout/default"/>
    <dgm:cxn modelId="{716786FF-B589-47B0-B19B-1EED9CA196DF}" type="presParOf" srcId="{750C1A74-10A9-4B9B-A38B-6712086E00FF}" destId="{D49B27B3-4F44-4A58-880E-EBBF5956D284}" srcOrd="12" destOrd="0" presId="urn:microsoft.com/office/officeart/2005/8/layout/default"/>
    <dgm:cxn modelId="{9D428E84-4C77-4A09-BC85-E1A50F1872D0}" type="presParOf" srcId="{750C1A74-10A9-4B9B-A38B-6712086E00FF}" destId="{2B6BD8F9-B6CF-442D-A97F-05136D8F0D0D}" srcOrd="13" destOrd="0" presId="urn:microsoft.com/office/officeart/2005/8/layout/default"/>
    <dgm:cxn modelId="{15934620-D55A-4B8A-9D7F-58DC86843F25}" type="presParOf" srcId="{750C1A74-10A9-4B9B-A38B-6712086E00FF}" destId="{190CC97E-5154-4941-BD7E-19221BC2CD33}"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71363-C59F-4927-A0FA-2795DCE2C9A8}">
      <dsp:nvSpPr>
        <dsp:cNvPr id="0" name=""/>
        <dsp:cNvSpPr/>
      </dsp:nvSpPr>
      <dsp:spPr>
        <a:xfrm>
          <a:off x="2339" y="578478"/>
          <a:ext cx="1855778" cy="1113466"/>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solidFill>
                <a:schemeClr val="tx1"/>
              </a:solidFill>
            </a:rPr>
            <a:t>New Hampshire Ice Cream Social</a:t>
          </a:r>
          <a:endParaRPr lang="en-US" sz="2100" kern="1200" dirty="0">
            <a:solidFill>
              <a:schemeClr val="tx1"/>
            </a:solidFill>
          </a:endParaRPr>
        </a:p>
      </dsp:txBody>
      <dsp:txXfrm>
        <a:off x="2339" y="578478"/>
        <a:ext cx="1855778" cy="1113466"/>
      </dsp:txXfrm>
    </dsp:sp>
    <dsp:sp modelId="{E3A533B3-8C49-4D93-9E45-FBEA705B0B10}">
      <dsp:nvSpPr>
        <dsp:cNvPr id="0" name=""/>
        <dsp:cNvSpPr/>
      </dsp:nvSpPr>
      <dsp:spPr>
        <a:xfrm>
          <a:off x="2043695" y="578478"/>
          <a:ext cx="1855778" cy="1113466"/>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Font typeface="Arial" panose="020B0604020202020204" pitchFamily="34" charset="0"/>
            <a:buNone/>
          </a:pPr>
          <a:r>
            <a:rPr lang="en-US" sz="2100" b="0" i="0" kern="1200" dirty="0">
              <a:solidFill>
                <a:schemeClr val="tx1"/>
              </a:solidFill>
            </a:rPr>
            <a:t>Washington Birthday BBQ</a:t>
          </a:r>
        </a:p>
      </dsp:txBody>
      <dsp:txXfrm>
        <a:off x="2043695" y="578478"/>
        <a:ext cx="1855778" cy="1113466"/>
      </dsp:txXfrm>
    </dsp:sp>
    <dsp:sp modelId="{37EDC708-5896-4994-BD4A-56B96D49617E}">
      <dsp:nvSpPr>
        <dsp:cNvPr id="0" name=""/>
        <dsp:cNvSpPr/>
      </dsp:nvSpPr>
      <dsp:spPr>
        <a:xfrm>
          <a:off x="4085050" y="578478"/>
          <a:ext cx="1855778" cy="1113466"/>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Font typeface="Arial" panose="020B0604020202020204" pitchFamily="34" charset="0"/>
            <a:buNone/>
          </a:pPr>
          <a:r>
            <a:rPr lang="en-US" sz="2100" b="0" i="0" kern="1200" dirty="0">
              <a:solidFill>
                <a:schemeClr val="tx1"/>
              </a:solidFill>
            </a:rPr>
            <a:t>Nevada Friends &amp; Family Lunch &amp; Games</a:t>
          </a:r>
        </a:p>
      </dsp:txBody>
      <dsp:txXfrm>
        <a:off x="4085050" y="578478"/>
        <a:ext cx="1855778" cy="1113466"/>
      </dsp:txXfrm>
    </dsp:sp>
    <dsp:sp modelId="{78DFA682-9B41-4DB3-9BFB-CD902AEF07D3}">
      <dsp:nvSpPr>
        <dsp:cNvPr id="0" name=""/>
        <dsp:cNvSpPr/>
      </dsp:nvSpPr>
      <dsp:spPr>
        <a:xfrm>
          <a:off x="6126406" y="578478"/>
          <a:ext cx="1855778" cy="1113466"/>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solidFill>
                <a:schemeClr val="tx1"/>
              </a:solidFill>
            </a:rPr>
            <a:t>Colorado Potluck</a:t>
          </a:r>
        </a:p>
      </dsp:txBody>
      <dsp:txXfrm>
        <a:off x="6126406" y="578478"/>
        <a:ext cx="1855778" cy="1113466"/>
      </dsp:txXfrm>
    </dsp:sp>
    <dsp:sp modelId="{29E2CFC1-1B71-478B-936B-311BC5863064}">
      <dsp:nvSpPr>
        <dsp:cNvPr id="0" name=""/>
        <dsp:cNvSpPr/>
      </dsp:nvSpPr>
      <dsp:spPr>
        <a:xfrm>
          <a:off x="2339" y="1877522"/>
          <a:ext cx="1855778" cy="111346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0" i="0" kern="1200" dirty="0">
              <a:solidFill>
                <a:schemeClr val="tx1"/>
              </a:solidFill>
              <a:latin typeface="Calibri"/>
            </a:rPr>
            <a:t>Farmer's Markets</a:t>
          </a:r>
        </a:p>
      </dsp:txBody>
      <dsp:txXfrm>
        <a:off x="2339" y="1877522"/>
        <a:ext cx="1855778" cy="1113466"/>
      </dsp:txXfrm>
    </dsp:sp>
    <dsp:sp modelId="{553CC459-206C-4859-BBA7-CED55EBFDBDC}">
      <dsp:nvSpPr>
        <dsp:cNvPr id="0" name=""/>
        <dsp:cNvSpPr/>
      </dsp:nvSpPr>
      <dsp:spPr>
        <a:xfrm>
          <a:off x="2043695" y="1877522"/>
          <a:ext cx="1855778" cy="111346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0" i="0" kern="1200" dirty="0">
              <a:solidFill>
                <a:schemeClr val="tx1"/>
              </a:solidFill>
              <a:latin typeface="Calibri"/>
            </a:rPr>
            <a:t>Church Groups</a:t>
          </a:r>
        </a:p>
      </dsp:txBody>
      <dsp:txXfrm>
        <a:off x="2043695" y="1877522"/>
        <a:ext cx="1855778" cy="1113466"/>
      </dsp:txXfrm>
    </dsp:sp>
    <dsp:sp modelId="{D49B27B3-4F44-4A58-880E-EBBF5956D284}">
      <dsp:nvSpPr>
        <dsp:cNvPr id="0" name=""/>
        <dsp:cNvSpPr/>
      </dsp:nvSpPr>
      <dsp:spPr>
        <a:xfrm>
          <a:off x="4085050" y="1877522"/>
          <a:ext cx="1855778" cy="111346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0" i="0" kern="1200" dirty="0">
              <a:solidFill>
                <a:schemeClr val="tx1"/>
              </a:solidFill>
              <a:latin typeface="Calibri"/>
            </a:rPr>
            <a:t>Tabling</a:t>
          </a:r>
        </a:p>
      </dsp:txBody>
      <dsp:txXfrm>
        <a:off x="4085050" y="1877522"/>
        <a:ext cx="1855778" cy="1113466"/>
      </dsp:txXfrm>
    </dsp:sp>
    <dsp:sp modelId="{190CC97E-5154-4941-BD7E-19221BC2CD33}">
      <dsp:nvSpPr>
        <dsp:cNvPr id="0" name=""/>
        <dsp:cNvSpPr/>
      </dsp:nvSpPr>
      <dsp:spPr>
        <a:xfrm>
          <a:off x="6126406" y="1877522"/>
          <a:ext cx="1855778" cy="111346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0" i="0" kern="1200" dirty="0">
              <a:solidFill>
                <a:schemeClr val="tx1"/>
              </a:solidFill>
              <a:latin typeface="Calibri"/>
            </a:rPr>
            <a:t>Social gatherings</a:t>
          </a:r>
        </a:p>
      </dsp:txBody>
      <dsp:txXfrm>
        <a:off x="6126406" y="1877522"/>
        <a:ext cx="1855778" cy="11134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26610F-83DF-79F9-33F8-46A2BEFDD1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100" dirty="0">
              <a:latin typeface="Open Sans" pitchFamily="2" charset="0"/>
              <a:ea typeface="Open Sans" pitchFamily="2" charset="0"/>
              <a:cs typeface="Open Sans" pitchFamily="2" charset="0"/>
            </a:endParaRPr>
          </a:p>
        </p:txBody>
      </p:sp>
      <p:sp>
        <p:nvSpPr>
          <p:cNvPr id="3" name="Date Placeholder 2">
            <a:extLst>
              <a:ext uri="{FF2B5EF4-FFF2-40B4-BE49-F238E27FC236}">
                <a16:creationId xmlns:a16="http://schemas.microsoft.com/office/drawing/2014/main" id="{45DFA258-7F9E-BE1E-1118-E87B800D00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701EB9-D398-4211-83C1-954D64E76C65}" type="datetimeFigureOut">
              <a:rPr lang="en-US" sz="1100" smtClean="0">
                <a:latin typeface="Open Sans" pitchFamily="2" charset="0"/>
                <a:ea typeface="Open Sans" pitchFamily="2" charset="0"/>
                <a:cs typeface="Open Sans" pitchFamily="2" charset="0"/>
              </a:rPr>
              <a:t>5/31/2024</a:t>
            </a:fld>
            <a:endParaRPr lang="en-US" sz="1100" dirty="0">
              <a:latin typeface="Open Sans" pitchFamily="2" charset="0"/>
              <a:ea typeface="Open Sans" pitchFamily="2" charset="0"/>
              <a:cs typeface="Open Sans" pitchFamily="2" charset="0"/>
            </a:endParaRPr>
          </a:p>
        </p:txBody>
      </p:sp>
      <p:sp>
        <p:nvSpPr>
          <p:cNvPr id="4" name="Footer Placeholder 3">
            <a:extLst>
              <a:ext uri="{FF2B5EF4-FFF2-40B4-BE49-F238E27FC236}">
                <a16:creationId xmlns:a16="http://schemas.microsoft.com/office/drawing/2014/main" id="{8E3DC261-2270-4A5F-EBF0-2DC5765E80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1100" dirty="0">
              <a:latin typeface="Open Sans" pitchFamily="2" charset="0"/>
              <a:ea typeface="Open Sans" pitchFamily="2" charset="0"/>
              <a:cs typeface="Open Sans" pitchFamily="2" charset="0"/>
            </a:endParaRPr>
          </a:p>
        </p:txBody>
      </p:sp>
      <p:sp>
        <p:nvSpPr>
          <p:cNvPr id="5" name="Slide Number Placeholder 4">
            <a:extLst>
              <a:ext uri="{FF2B5EF4-FFF2-40B4-BE49-F238E27FC236}">
                <a16:creationId xmlns:a16="http://schemas.microsoft.com/office/drawing/2014/main" id="{D5F231E1-DD42-1C9F-769D-32AA00489A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A56921-9A57-45F4-918A-4251053F4824}" type="slidenum">
              <a:rPr lang="en-US" sz="1100" smtClean="0">
                <a:latin typeface="Open Sans" pitchFamily="2" charset="0"/>
                <a:ea typeface="Open Sans" pitchFamily="2" charset="0"/>
                <a:cs typeface="Open Sans" pitchFamily="2" charset="0"/>
              </a:rPr>
              <a:t>‹#›</a:t>
            </a:fld>
            <a:endParaRPr lang="en-US" sz="11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232599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100">
                <a:latin typeface="Open Sans" pitchFamily="2" charset="0"/>
                <a:ea typeface="Open Sans" pitchFamily="2" charset="0"/>
                <a:cs typeface="Open Sans"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100">
                <a:latin typeface="Open Sans" pitchFamily="2" charset="0"/>
                <a:ea typeface="Open Sans" pitchFamily="2" charset="0"/>
                <a:cs typeface="Open Sans" pitchFamily="2" charset="0"/>
              </a:defRPr>
            </a:lvl1pPr>
          </a:lstStyle>
          <a:p>
            <a:fld id="{36BD4AF3-D86E-456E-B40B-702753F85C4E}" type="datetimeFigureOut">
              <a:rPr lang="en-US" smtClean="0"/>
              <a:pPr/>
              <a:t>5/31/2024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100">
                <a:latin typeface="Open Sans" pitchFamily="2" charset="0"/>
                <a:ea typeface="Open Sans" pitchFamily="2" charset="0"/>
                <a:cs typeface="Open Sans"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100">
                <a:latin typeface="Open Sans" pitchFamily="2" charset="0"/>
                <a:ea typeface="Open Sans" pitchFamily="2" charset="0"/>
                <a:cs typeface="Open Sans" pitchFamily="2" charset="0"/>
              </a:defRPr>
            </a:lvl1pPr>
          </a:lstStyle>
          <a:p>
            <a:fld id="{E1A05357-FEDC-42A6-A9AA-A177021FF7C8}" type="slidenum">
              <a:rPr lang="en-US" smtClean="0"/>
              <a:pPr/>
              <a:t>‹#›</a:t>
            </a:fld>
            <a:endParaRPr lang="en-US" dirty="0"/>
          </a:p>
        </p:txBody>
      </p:sp>
    </p:spTree>
    <p:extLst>
      <p:ext uri="{BB962C8B-B14F-4D97-AF65-F5344CB8AC3E}">
        <p14:creationId xmlns:p14="http://schemas.microsoft.com/office/powerpoint/2010/main" val="3262573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itchFamily="2" charset="0"/>
        <a:ea typeface="Open Sans" pitchFamily="2" charset="0"/>
        <a:cs typeface="Open Sans" pitchFamily="2" charset="0"/>
      </a:defRPr>
    </a:lvl1pPr>
    <a:lvl2pPr marL="457200" algn="l" defTabSz="914400" rtl="0" eaLnBrk="1" latinLnBrk="0" hangingPunct="1">
      <a:defRPr sz="1200" kern="1200">
        <a:solidFill>
          <a:schemeClr val="tx1"/>
        </a:solidFill>
        <a:latin typeface="Open Sans" pitchFamily="2" charset="0"/>
        <a:ea typeface="Open Sans" pitchFamily="2" charset="0"/>
        <a:cs typeface="Open Sans" pitchFamily="2" charset="0"/>
      </a:defRPr>
    </a:lvl2pPr>
    <a:lvl3pPr marL="914400" algn="l" defTabSz="914400" rtl="0" eaLnBrk="1" latinLnBrk="0" hangingPunct="1">
      <a:defRPr sz="1200" kern="1200">
        <a:solidFill>
          <a:schemeClr val="tx1"/>
        </a:solidFill>
        <a:latin typeface="Open Sans" pitchFamily="2" charset="0"/>
        <a:ea typeface="Open Sans" pitchFamily="2" charset="0"/>
        <a:cs typeface="Open Sans" pitchFamily="2" charset="0"/>
      </a:defRPr>
    </a:lvl3pPr>
    <a:lvl4pPr marL="1371600" algn="l" defTabSz="914400" rtl="0" eaLnBrk="1" latinLnBrk="0" hangingPunct="1">
      <a:defRPr sz="1200" kern="1200">
        <a:solidFill>
          <a:schemeClr val="tx1"/>
        </a:solidFill>
        <a:latin typeface="Open Sans" pitchFamily="2" charset="0"/>
        <a:ea typeface="Open Sans" pitchFamily="2" charset="0"/>
        <a:cs typeface="Open Sans" pitchFamily="2" charset="0"/>
      </a:defRPr>
    </a:lvl4pPr>
    <a:lvl5pPr marL="1828800" algn="l" defTabSz="914400" rtl="0" eaLnBrk="1" latinLnBrk="0" hangingPunct="1">
      <a:defRPr sz="1200" kern="1200">
        <a:solidFill>
          <a:schemeClr val="tx1"/>
        </a:solidFill>
        <a:latin typeface="Open Sans" pitchFamily="2" charset="0"/>
        <a:ea typeface="Open Sans" pitchFamily="2" charset="0"/>
        <a:cs typeface="Open Sans"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esults.org/set-the-agend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results.org/set-the-agend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B392E-4B2A-511C-6CAB-F5796F3925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19B3D-E180-5FFC-7113-43EF186D6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63366D-F9F3-D857-6621-F5B6880E15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B88970-4E93-8697-1858-24A37A2A3EFD}"/>
              </a:ext>
            </a:extLst>
          </p:cNvPr>
          <p:cNvSpPr>
            <a:spLocks noGrp="1"/>
          </p:cNvSpPr>
          <p:nvPr>
            <p:ph type="sldNum" sz="quarter" idx="5"/>
          </p:nvPr>
        </p:nvSpPr>
        <p:spPr/>
        <p:txBody>
          <a:bodyPr/>
          <a:lstStyle/>
          <a:p>
            <a:fld id="{E1A05357-FEDC-42A6-A9AA-A177021FF7C8}" type="slidenum">
              <a:rPr lang="en-US" smtClean="0"/>
              <a:pPr/>
              <a:t>1</a:t>
            </a:fld>
            <a:endParaRPr lang="en-US" dirty="0"/>
          </a:p>
        </p:txBody>
      </p:sp>
    </p:spTree>
    <p:extLst>
      <p:ext uri="{BB962C8B-B14F-4D97-AF65-F5344CB8AC3E}">
        <p14:creationId xmlns:p14="http://schemas.microsoft.com/office/powerpoint/2010/main" val="4228335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9" name="Google Shape;29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44</a:t>
            </a:fld>
            <a:endParaRPr lang="en-US" dirty="0"/>
          </a:p>
        </p:txBody>
      </p:sp>
    </p:spTree>
    <p:extLst>
      <p:ext uri="{BB962C8B-B14F-4D97-AF65-F5344CB8AC3E}">
        <p14:creationId xmlns:p14="http://schemas.microsoft.com/office/powerpoint/2010/main" val="1625789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05357-FEDC-42A6-A9AA-A177021FF7C8}" type="slidenum">
              <a:rPr lang="en-US" smtClean="0"/>
              <a:pPr/>
              <a:t>55</a:t>
            </a:fld>
            <a:endParaRPr lang="en-US" dirty="0"/>
          </a:p>
        </p:txBody>
      </p:sp>
    </p:spTree>
    <p:extLst>
      <p:ext uri="{BB962C8B-B14F-4D97-AF65-F5344CB8AC3E}">
        <p14:creationId xmlns:p14="http://schemas.microsoft.com/office/powerpoint/2010/main" val="3234993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05357-FEDC-42A6-A9AA-A177021FF7C8}" type="slidenum">
              <a:rPr lang="en-US" smtClean="0"/>
              <a:pPr/>
              <a:t>56</a:t>
            </a:fld>
            <a:endParaRPr lang="en-US" dirty="0"/>
          </a:p>
        </p:txBody>
      </p:sp>
    </p:spTree>
    <p:extLst>
      <p:ext uri="{BB962C8B-B14F-4D97-AF65-F5344CB8AC3E}">
        <p14:creationId xmlns:p14="http://schemas.microsoft.com/office/powerpoint/2010/main" val="2013973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Updated AO slide (2/22)</a:t>
            </a:r>
          </a:p>
        </p:txBody>
      </p:sp>
      <p:sp>
        <p:nvSpPr>
          <p:cNvPr id="4" name="Slide Number Placeholder 3"/>
          <p:cNvSpPr>
            <a:spLocks noGrp="1"/>
          </p:cNvSpPr>
          <p:nvPr>
            <p:ph type="sldNum" sz="quarter" idx="5"/>
          </p:nvPr>
        </p:nvSpPr>
        <p:spPr/>
        <p:txBody>
          <a:bodyPr/>
          <a:lstStyle/>
          <a:p>
            <a:fld id="{E1A05357-FEDC-42A6-A9AA-A177021FF7C8}" type="slidenum">
              <a:rPr lang="en-US" smtClean="0"/>
              <a:pPr/>
              <a:t>2</a:t>
            </a:fld>
            <a:endParaRPr lang="en-US" dirty="0"/>
          </a:p>
        </p:txBody>
      </p:sp>
    </p:spTree>
    <p:extLst>
      <p:ext uri="{BB962C8B-B14F-4D97-AF65-F5344CB8AC3E}">
        <p14:creationId xmlns:p14="http://schemas.microsoft.com/office/powerpoint/2010/main" val="1978629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Updated AO slide (2/22)</a:t>
            </a:r>
          </a:p>
        </p:txBody>
      </p:sp>
      <p:sp>
        <p:nvSpPr>
          <p:cNvPr id="4" name="Slide Number Placeholder 3"/>
          <p:cNvSpPr>
            <a:spLocks noGrp="1"/>
          </p:cNvSpPr>
          <p:nvPr>
            <p:ph type="sldNum" sz="quarter" idx="5"/>
          </p:nvPr>
        </p:nvSpPr>
        <p:spPr/>
        <p:txBody>
          <a:bodyPr/>
          <a:lstStyle/>
          <a:p>
            <a:fld id="{E1A05357-FEDC-42A6-A9AA-A177021FF7C8}" type="slidenum">
              <a:rPr lang="en-US" smtClean="0"/>
              <a:pPr/>
              <a:t>3</a:t>
            </a:fld>
            <a:endParaRPr lang="en-US" dirty="0"/>
          </a:p>
        </p:txBody>
      </p:sp>
    </p:spTree>
    <p:extLst>
      <p:ext uri="{BB962C8B-B14F-4D97-AF65-F5344CB8AC3E}">
        <p14:creationId xmlns:p14="http://schemas.microsoft.com/office/powerpoint/2010/main" val="3839404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05357-FEDC-42A6-A9AA-A177021FF7C8}" type="slidenum">
              <a:rPr lang="en-US" smtClean="0"/>
              <a:pPr/>
              <a:t>5</a:t>
            </a:fld>
            <a:endParaRPr lang="en-US" dirty="0"/>
          </a:p>
        </p:txBody>
      </p:sp>
    </p:spTree>
    <p:extLst>
      <p:ext uri="{BB962C8B-B14F-4D97-AF65-F5344CB8AC3E}">
        <p14:creationId xmlns:p14="http://schemas.microsoft.com/office/powerpoint/2010/main" val="4019211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05357-FEDC-42A6-A9AA-A177021FF7C8}" type="slidenum">
              <a:rPr lang="en-US" smtClean="0"/>
              <a:pPr/>
              <a:t>6</a:t>
            </a:fld>
            <a:endParaRPr lang="en-US" dirty="0"/>
          </a:p>
        </p:txBody>
      </p:sp>
    </p:spTree>
    <p:extLst>
      <p:ext uri="{BB962C8B-B14F-4D97-AF65-F5344CB8AC3E}">
        <p14:creationId xmlns:p14="http://schemas.microsoft.com/office/powerpoint/2010/main" val="637774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05357-FEDC-42A6-A9AA-A177021FF7C8}" type="slidenum">
              <a:rPr lang="en-US" smtClean="0"/>
              <a:pPr/>
              <a:t>8</a:t>
            </a:fld>
            <a:endParaRPr lang="en-US" dirty="0"/>
          </a:p>
        </p:txBody>
      </p:sp>
    </p:spTree>
    <p:extLst>
      <p:ext uri="{BB962C8B-B14F-4D97-AF65-F5344CB8AC3E}">
        <p14:creationId xmlns:p14="http://schemas.microsoft.com/office/powerpoint/2010/main" val="266184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ourier New"/>
              <a:buChar char="○"/>
            </a:pPr>
            <a:r>
              <a:rPr lang="en-US" dirty="0"/>
              <a:t>Substantive Policy &amp; Review of Asks (3 min) - highlight different approaches between CTC vs. RTC – CTC is already a federal law, and we’re looking at ways to improve/expand it. There’s no federal RTC – we're working on it! </a:t>
            </a:r>
            <a:endParaRPr lang="en-US" dirty="0">
              <a:cs typeface="Calibri" panose="020F0502020204030204"/>
            </a:endParaRPr>
          </a:p>
          <a:p>
            <a:pPr marL="628650" lvl="1" indent="-171450">
              <a:buFont typeface="Wingdings"/>
              <a:buChar char="▪"/>
            </a:pPr>
            <a:r>
              <a:rPr lang="en-US" dirty="0"/>
              <a:t>CTC (one slide for key take aways) - Tell your member to urge colleagues and leadership to expand the Child Tax Credit (CTC) with monthly payments and full refundability for all low-income families</a:t>
            </a:r>
            <a:endParaRPr lang="en-US" dirty="0">
              <a:cs typeface="Calibri" panose="020F0502020204030204"/>
            </a:endParaRPr>
          </a:p>
          <a:p>
            <a:pPr marL="1085850" lvl="2" indent="-171450">
              <a:buFont typeface="Symbol"/>
              <a:buChar char="•"/>
            </a:pPr>
            <a:r>
              <a:rPr lang="en-US" dirty="0"/>
              <a:t>RESULTS urges you to enact an extension of an expanded CTC to strengthen families and fight child poverty. It’s critical that you prioritize the needs of families with the lowest or no incomes in any tax package this year, and communicate that this is a top priority with leadership and colleagues on the Senate Finance Committee/House Ways and Means Committee.</a:t>
            </a:r>
            <a:endParaRPr lang="en-US" dirty="0">
              <a:cs typeface="Calibri" panose="020F0502020204030204"/>
            </a:endParaRPr>
          </a:p>
          <a:p>
            <a:pPr marL="1085850" lvl="2" indent="-171450">
              <a:buFont typeface="Symbol"/>
              <a:buChar char="•"/>
            </a:pPr>
            <a:endParaRPr lang="en-US" dirty="0">
              <a:cs typeface="Calibri" panose="020F0502020204030204"/>
            </a:endParaRPr>
          </a:p>
          <a:p>
            <a:pPr marL="628650" lvl="1" indent="-171450">
              <a:buFont typeface="Wingdings"/>
              <a:buChar char="▪"/>
            </a:pPr>
            <a:r>
              <a:rPr lang="en-US" dirty="0"/>
              <a:t>RTC (one slide for key take aways)</a:t>
            </a:r>
            <a:endParaRPr lang="en-US" dirty="0">
              <a:cs typeface="Calibri" panose="020F0502020204030204"/>
            </a:endParaRPr>
          </a:p>
          <a:p>
            <a:pPr marL="1085850" lvl="2" indent="-171450">
              <a:buFont typeface="Symbol"/>
              <a:buChar char="•"/>
            </a:pPr>
            <a:r>
              <a:rPr lang="en-US" dirty="0"/>
              <a:t>RESULTS urges you and your staff to research renter tax credit policies that use the tax code to help lower-income renters, and meet directly with constituents struggling with rent costs to discuss policy solutions. </a:t>
            </a:r>
          </a:p>
          <a:p>
            <a:pPr marL="1085850" lvl="2" indent="-171450">
              <a:buFont typeface="Symbol"/>
              <a:buChar char="•"/>
            </a:pPr>
            <a:r>
              <a:rPr lang="en-US" dirty="0"/>
              <a:t>Important to remember that it’s not the policy detail you’re selling or asking members, but the general idea itself – so strategize accordingly. </a:t>
            </a:r>
            <a:endParaRPr lang="en-US" dirty="0">
              <a:cs typeface="Calibri" panose="020F0502020204030204"/>
            </a:endParaRPr>
          </a:p>
          <a:p>
            <a:pPr marL="628650" lvl="1" indent="-171450">
              <a:buFont typeface="Wingdings"/>
              <a:buChar char="▪"/>
            </a:pPr>
            <a:r>
              <a:rPr lang="en-US" dirty="0"/>
              <a:t>Resources here: </a:t>
            </a:r>
            <a:r>
              <a:rPr lang="en-US" u="sng" dirty="0">
                <a:hlinkClick r:id="rId3"/>
              </a:rPr>
              <a:t>https://results.org/set-the-agenda</a:t>
            </a:r>
            <a:r>
              <a:rPr lang="en-US" dirty="0"/>
              <a:t> </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9</a:t>
            </a:fld>
            <a:endParaRPr lang="en-US" dirty="0"/>
          </a:p>
        </p:txBody>
      </p:sp>
    </p:spTree>
    <p:extLst>
      <p:ext uri="{BB962C8B-B14F-4D97-AF65-F5344CB8AC3E}">
        <p14:creationId xmlns:p14="http://schemas.microsoft.com/office/powerpoint/2010/main" val="733620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ourier New"/>
              <a:buChar char="○"/>
            </a:pPr>
            <a:r>
              <a:rPr lang="en-US" dirty="0"/>
              <a:t>Substantive Policy &amp; Review of Asks (3 min) - highlight different approaches between CTC vs. RTC – CTC is already a federal law, and we’re looking at ways to improve/expand it. There’s no federal RTC – we're working on it! </a:t>
            </a:r>
            <a:endParaRPr lang="en-US" dirty="0">
              <a:cs typeface="Calibri" panose="020F0502020204030204"/>
            </a:endParaRPr>
          </a:p>
          <a:p>
            <a:pPr marL="628650" lvl="1" indent="-171450">
              <a:buFont typeface="Wingdings"/>
              <a:buChar char="▪"/>
            </a:pPr>
            <a:r>
              <a:rPr lang="en-US" dirty="0"/>
              <a:t>CTC (one slide for key take aways) - Tell your member to urge colleagues and leadership to expand the Child Tax Credit (CTC) with monthly payments and full refundability for all low-income families</a:t>
            </a:r>
            <a:endParaRPr lang="en-US" dirty="0">
              <a:cs typeface="Calibri" panose="020F0502020204030204"/>
            </a:endParaRPr>
          </a:p>
          <a:p>
            <a:pPr marL="1085850" lvl="2" indent="-171450">
              <a:buFont typeface="Symbol"/>
              <a:buChar char="•"/>
            </a:pPr>
            <a:r>
              <a:rPr lang="en-US" dirty="0"/>
              <a:t>RESULTS urges you to enact an extension of an expanded CTC to strengthen families and fight child poverty. It’s critical that you prioritize the needs of families with the lowest or no incomes in any tax package this year, and communicate that this is a top priority with leadership and colleagues on the Senate Finance Committee/House Ways and Means Committee.</a:t>
            </a:r>
            <a:endParaRPr lang="en-US" dirty="0">
              <a:cs typeface="Calibri" panose="020F0502020204030204"/>
            </a:endParaRPr>
          </a:p>
          <a:p>
            <a:pPr marL="1085850" lvl="2" indent="-171450">
              <a:buFont typeface="Symbol"/>
              <a:buChar char="•"/>
            </a:pPr>
            <a:endParaRPr lang="en-US" dirty="0">
              <a:cs typeface="Calibri" panose="020F0502020204030204"/>
            </a:endParaRPr>
          </a:p>
          <a:p>
            <a:pPr marL="628650" lvl="1" indent="-171450">
              <a:buFont typeface="Wingdings"/>
              <a:buChar char="▪"/>
            </a:pPr>
            <a:r>
              <a:rPr lang="en-US" dirty="0"/>
              <a:t>RTC (one slide for key take aways)</a:t>
            </a:r>
            <a:endParaRPr lang="en-US" dirty="0">
              <a:cs typeface="Calibri" panose="020F0502020204030204"/>
            </a:endParaRPr>
          </a:p>
          <a:p>
            <a:pPr marL="1085850" lvl="2" indent="-171450">
              <a:buFont typeface="Symbol"/>
              <a:buChar char="•"/>
            </a:pPr>
            <a:r>
              <a:rPr lang="en-US" dirty="0"/>
              <a:t>RESULTS urges you and your staff to research renter tax credit policies that use the tax code to help lower-income renters, and meet directly with constituents struggling with rent costs to discuss policy solutions. </a:t>
            </a:r>
          </a:p>
          <a:p>
            <a:pPr marL="1085850" lvl="2" indent="-171450">
              <a:buFont typeface="Symbol"/>
              <a:buChar char="•"/>
            </a:pPr>
            <a:r>
              <a:rPr lang="en-US" dirty="0"/>
              <a:t>Important to remember that it’s not the policy detail you’re selling or asking members, but the general idea itself – so strategize accordingly. </a:t>
            </a:r>
            <a:endParaRPr lang="en-US" dirty="0">
              <a:cs typeface="Calibri" panose="020F0502020204030204"/>
            </a:endParaRPr>
          </a:p>
          <a:p>
            <a:pPr marL="628650" lvl="1" indent="-171450">
              <a:buFont typeface="Wingdings"/>
              <a:buChar char="▪"/>
            </a:pPr>
            <a:r>
              <a:rPr lang="en-US" dirty="0"/>
              <a:t>Resources here: </a:t>
            </a:r>
            <a:r>
              <a:rPr lang="en-US" u="sng" dirty="0">
                <a:hlinkClick r:id="rId3"/>
              </a:rPr>
              <a:t>https://results.org/set-the-agenda</a:t>
            </a:r>
            <a:r>
              <a:rPr lang="en-US" dirty="0"/>
              <a:t> </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10</a:t>
            </a:fld>
            <a:endParaRPr lang="en-US" dirty="0"/>
          </a:p>
        </p:txBody>
      </p:sp>
    </p:spTree>
    <p:extLst>
      <p:ext uri="{BB962C8B-B14F-4D97-AF65-F5344CB8AC3E}">
        <p14:creationId xmlns:p14="http://schemas.microsoft.com/office/powerpoint/2010/main" val="331718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05357-FEDC-42A6-A9AA-A177021FF7C8}" type="slidenum">
              <a:rPr lang="en-US" smtClean="0"/>
              <a:pPr/>
              <a:t>20</a:t>
            </a:fld>
            <a:endParaRPr lang="en-US" dirty="0"/>
          </a:p>
        </p:txBody>
      </p:sp>
    </p:spTree>
    <p:extLst>
      <p:ext uri="{BB962C8B-B14F-4D97-AF65-F5344CB8AC3E}">
        <p14:creationId xmlns:p14="http://schemas.microsoft.com/office/powerpoint/2010/main" val="358457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48425-6B21-A1F0-10ED-D38E84C8B9DD}"/>
              </a:ext>
            </a:extLst>
          </p:cNvPr>
          <p:cNvSpPr>
            <a:spLocks noGrp="1"/>
          </p:cNvSpPr>
          <p:nvPr>
            <p:ph type="title"/>
          </p:nvPr>
        </p:nvSpPr>
        <p:spPr>
          <a:xfrm>
            <a:off x="457200" y="3578679"/>
            <a:ext cx="8229600" cy="85725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
        <p:nvSpPr>
          <p:cNvPr id="5" name="Date Placeholder 4"/>
          <p:cNvSpPr>
            <a:spLocks noGrp="1"/>
          </p:cNvSpPr>
          <p:nvPr>
            <p:ph type="dt" sz="half" idx="10"/>
          </p:nvPr>
        </p:nvSpPr>
        <p:spPr/>
        <p:txBody>
          <a:bodyPr/>
          <a:lstStyle/>
          <a:p>
            <a:fld id="{C7944C4A-46BC-4C46-B66D-C7A9D447712C}" type="datetime1">
              <a:rPr lang="en-US" smtClean="0"/>
              <a:t>5/31/2024</a:t>
            </a:fld>
            <a:endParaRPr lang="en-US" dirty="0"/>
          </a:p>
        </p:txBody>
      </p:sp>
    </p:spTree>
    <p:extLst>
      <p:ext uri="{BB962C8B-B14F-4D97-AF65-F5344CB8AC3E}">
        <p14:creationId xmlns:p14="http://schemas.microsoft.com/office/powerpoint/2010/main" val="145558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
        <p:nvSpPr>
          <p:cNvPr id="5" name="Date Placeholder 4"/>
          <p:cNvSpPr>
            <a:spLocks noGrp="1"/>
          </p:cNvSpPr>
          <p:nvPr>
            <p:ph type="dt" sz="half" idx="10"/>
          </p:nvPr>
        </p:nvSpPr>
        <p:spPr/>
        <p:txBody>
          <a:bodyPr/>
          <a:lstStyle/>
          <a:p>
            <a:fld id="{7C3003A7-1037-45BD-B21E-FCF7B4B1F763}" type="datetime1">
              <a:rPr lang="en-US" smtClean="0"/>
              <a:t>5/31/2024</a:t>
            </a:fld>
            <a:endParaRPr lang="en-US" dirty="0"/>
          </a:p>
        </p:txBody>
      </p:sp>
    </p:spTree>
    <p:extLst>
      <p:ext uri="{BB962C8B-B14F-4D97-AF65-F5344CB8AC3E}">
        <p14:creationId xmlns:p14="http://schemas.microsoft.com/office/powerpoint/2010/main" val="23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
        <p:nvSpPr>
          <p:cNvPr id="4" name="Date Placeholder 3"/>
          <p:cNvSpPr>
            <a:spLocks noGrp="1"/>
          </p:cNvSpPr>
          <p:nvPr>
            <p:ph type="dt" sz="half" idx="10"/>
          </p:nvPr>
        </p:nvSpPr>
        <p:spPr/>
        <p:txBody>
          <a:bodyPr/>
          <a:lstStyle/>
          <a:p>
            <a:fld id="{24DD6DE4-73E4-4F6F-9DED-05B20E463ED2}" type="datetime1">
              <a:rPr lang="en-US" smtClean="0"/>
              <a:t>5/31/2024</a:t>
            </a:fld>
            <a:endParaRPr lang="en-US" dirty="0"/>
          </a:p>
        </p:txBody>
      </p:sp>
    </p:spTree>
    <p:extLst>
      <p:ext uri="{BB962C8B-B14F-4D97-AF65-F5344CB8AC3E}">
        <p14:creationId xmlns:p14="http://schemas.microsoft.com/office/powerpoint/2010/main" val="9109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1162957" cy="4388644"/>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a:xfrm>
            <a:off x="457200" y="205979"/>
            <a:ext cx="6019800" cy="4388644"/>
          </a:xfrm>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
        <p:nvSpPr>
          <p:cNvPr id="4" name="Date Placeholder 3"/>
          <p:cNvSpPr>
            <a:spLocks noGrp="1"/>
          </p:cNvSpPr>
          <p:nvPr>
            <p:ph type="dt" sz="half" idx="10"/>
          </p:nvPr>
        </p:nvSpPr>
        <p:spPr/>
        <p:txBody>
          <a:bodyPr/>
          <a:lstStyle/>
          <a:p>
            <a:fld id="{E8BA829D-C31E-4F3D-9B87-664ADA6C4D47}" type="datetime1">
              <a:rPr lang="en-US" smtClean="0"/>
              <a:t>5/31/2024</a:t>
            </a:fld>
            <a:endParaRPr lang="en-US" dirty="0"/>
          </a:p>
        </p:txBody>
      </p:sp>
    </p:spTree>
    <p:extLst>
      <p:ext uri="{BB962C8B-B14F-4D97-AF65-F5344CB8AC3E}">
        <p14:creationId xmlns:p14="http://schemas.microsoft.com/office/powerpoint/2010/main" val="169833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5/31/2024</a:t>
            </a:fld>
            <a:endParaRPr lang="en-US" dirty="0"/>
          </a:p>
        </p:txBody>
      </p:sp>
      <p:sp>
        <p:nvSpPr>
          <p:cNvPr id="5" name="Google Shape;56;p28">
            <a:extLst>
              <a:ext uri="{FF2B5EF4-FFF2-40B4-BE49-F238E27FC236}">
                <a16:creationId xmlns:a16="http://schemas.microsoft.com/office/drawing/2014/main" id="{ABC4F36E-5207-5BFB-E5B0-57704B2F2252}"/>
              </a:ext>
            </a:extLst>
          </p:cNvPr>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019054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2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149091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3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sz="1800" baseline="0" dirty="0">
                <a:solidFill>
                  <a:schemeClr val="bg1"/>
                </a:solidFill>
                <a:latin typeface="Open Sans" pitchFamily="2" charset="0"/>
                <a:ea typeface="Open Sans" pitchFamily="2" charset="0"/>
                <a:cs typeface="Open Sans" pitchFamily="2" charset="0"/>
              </a:rPr>
              <a:t>/</a:t>
            </a:r>
            <a:r>
              <a:rPr lang="en-US" sz="1800" b="1" baseline="0" dirty="0">
                <a:solidFill>
                  <a:schemeClr val="bg1"/>
                </a:solidFill>
                <a:latin typeface="Open Sans" pitchFamily="2" charset="0"/>
                <a:ea typeface="Open Sans" pitchFamily="2" charset="0"/>
                <a:cs typeface="Open Sans" pitchFamily="2" charset="0"/>
              </a:rPr>
              <a:t>RESULTSEdFund</a:t>
            </a:r>
          </a:p>
        </p:txBody>
      </p:sp>
      <p:pic>
        <p:nvPicPr>
          <p:cNvPr id="6" name="Picture 5" descr="instagram-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600" y="3896473"/>
            <a:ext cx="346528" cy="346528"/>
          </a:xfrm>
          <a:prstGeom prst="rect">
            <a:avLst/>
          </a:prstGeom>
        </p:spPr>
      </p:pic>
      <p:pic>
        <p:nvPicPr>
          <p:cNvPr id="8" name="Picture 7"/>
          <p:cNvPicPr>
            <a:picLocks noChangeAspect="1"/>
          </p:cNvPicPr>
          <p:nvPr userDrawn="1"/>
        </p:nvPicPr>
        <p:blipFill>
          <a:blip r:embed="rId4"/>
          <a:srcRect/>
          <a:stretch/>
        </p:blipFill>
        <p:spPr>
          <a:xfrm>
            <a:off x="465819" y="3405961"/>
            <a:ext cx="380089" cy="372708"/>
          </a:xfrm>
          <a:prstGeom prst="rect">
            <a:avLst/>
          </a:prstGeom>
        </p:spPr>
      </p:pic>
      <p:sp>
        <p:nvSpPr>
          <p:cNvPr id="9" name="Rectangle 8"/>
          <p:cNvSpPr/>
          <p:nvPr userDrawn="1"/>
        </p:nvSpPr>
        <p:spPr>
          <a:xfrm>
            <a:off x="835010" y="3391195"/>
            <a:ext cx="2278188" cy="369332"/>
          </a:xfrm>
          <a:prstGeom prst="rect">
            <a:avLst/>
          </a:prstGeom>
        </p:spPr>
        <p:txBody>
          <a:bodyPr wrap="none">
            <a:spAutoFit/>
          </a:bodyPr>
          <a:lstStyle/>
          <a:p>
            <a:pPr algn="l"/>
            <a:r>
              <a:rPr lang="en-US" sz="1800" baseline="0" dirty="0">
                <a:solidFill>
                  <a:schemeClr val="bg1"/>
                </a:solidFill>
                <a:latin typeface="Open Sans" pitchFamily="2" charset="0"/>
                <a:ea typeface="Open Sans" pitchFamily="2" charset="0"/>
                <a:cs typeface="Open Sans" pitchFamily="2" charset="0"/>
              </a:rPr>
              <a:t>@</a:t>
            </a:r>
            <a:r>
              <a:rPr lang="en-US" sz="1800" b="1" baseline="0" dirty="0">
                <a:solidFill>
                  <a:schemeClr val="bg1"/>
                </a:solidFill>
                <a:latin typeface="Open Sans" pitchFamily="2" charset="0"/>
                <a:ea typeface="Open Sans" pitchFamily="2" charset="0"/>
                <a:cs typeface="Open Sans" pitchFamily="2" charset="0"/>
              </a:rPr>
              <a:t>RESULTS_Tweets</a:t>
            </a:r>
          </a:p>
        </p:txBody>
      </p:sp>
      <p:sp>
        <p:nvSpPr>
          <p:cNvPr id="10" name="Rectangle 9"/>
          <p:cNvSpPr/>
          <p:nvPr userDrawn="1"/>
        </p:nvSpPr>
        <p:spPr>
          <a:xfrm>
            <a:off x="829129" y="4379071"/>
            <a:ext cx="2032929" cy="369332"/>
          </a:xfrm>
          <a:prstGeom prst="rect">
            <a:avLst/>
          </a:prstGeom>
        </p:spPr>
        <p:txBody>
          <a:bodyPr wrap="none">
            <a:spAutoFit/>
          </a:bodyPr>
          <a:lstStyle/>
          <a:p>
            <a:r>
              <a:rPr lang="en-US" baseline="0" dirty="0">
                <a:solidFill>
                  <a:schemeClr val="bg1"/>
                </a:solidFill>
                <a:latin typeface="Open Sans" pitchFamily="2" charset="0"/>
                <a:ea typeface="Open Sans" pitchFamily="2" charset="0"/>
                <a:cs typeface="Open Sans" pitchFamily="2" charset="0"/>
              </a:rPr>
              <a:t>@</a:t>
            </a:r>
            <a:r>
              <a:rPr lang="en-US" b="1" baseline="0" dirty="0">
                <a:solidFill>
                  <a:schemeClr val="bg1"/>
                </a:solidFill>
                <a:latin typeface="Open Sans" pitchFamily="2" charset="0"/>
                <a:ea typeface="Open Sans" pitchFamily="2" charset="0"/>
                <a:cs typeface="Open Sans" pitchFamily="2" charset="0"/>
              </a:rPr>
              <a:t>voices4results</a:t>
            </a:r>
            <a:endParaRPr lang="en-US" b="1" dirty="0">
              <a:solidFill>
                <a:schemeClr val="bg1"/>
              </a:solidFill>
              <a:latin typeface="Open Sans" pitchFamily="2" charset="0"/>
              <a:ea typeface="Open Sans" pitchFamily="2" charset="0"/>
              <a:cs typeface="Open Sans" pitchFamily="2" charset="0"/>
            </a:endParaRPr>
          </a:p>
        </p:txBody>
      </p:sp>
      <p:sp>
        <p:nvSpPr>
          <p:cNvPr id="11" name="TextBox 10"/>
          <p:cNvSpPr txBox="1"/>
          <p:nvPr userDrawn="1"/>
        </p:nvSpPr>
        <p:spPr>
          <a:xfrm>
            <a:off x="5270500" y="4178564"/>
            <a:ext cx="3419930" cy="553998"/>
          </a:xfrm>
          <a:prstGeom prst="rect">
            <a:avLst/>
          </a:prstGeom>
          <a:noFill/>
        </p:spPr>
        <p:txBody>
          <a:bodyPr wrap="square" rtlCol="0">
            <a:spAutoFit/>
          </a:bodyPr>
          <a:lstStyle/>
          <a:p>
            <a:pPr algn="r"/>
            <a:r>
              <a:rPr lang="en-US" sz="3000" b="1" dirty="0">
                <a:solidFill>
                  <a:schemeClr val="bg1"/>
                </a:solidFill>
                <a:latin typeface="Open Sans" pitchFamily="2" charset="0"/>
                <a:ea typeface="Open Sans" pitchFamily="2" charset="0"/>
                <a:cs typeface="Open Sans" pitchFamily="2" charset="0"/>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15954"/>
            <a:ext cx="7772400" cy="1021556"/>
          </a:xfrm>
        </p:spPr>
        <p:txBody>
          <a:bodyPr anchor="t"/>
          <a:lstStyle>
            <a:lvl1pPr algn="l">
              <a:defRPr sz="4000" b="0" cap="none">
                <a:solidFill>
                  <a:schemeClr val="tx1"/>
                </a:solidFill>
              </a:defRPr>
            </a:lvl1pPr>
          </a:lstStyle>
          <a:p>
            <a:r>
              <a:rPr lang="en-US"/>
              <a:t>Click to edit master title style</a:t>
            </a:r>
          </a:p>
        </p:txBody>
      </p:sp>
      <p:sp>
        <p:nvSpPr>
          <p:cNvPr id="9" name="Title 1"/>
          <p:cNvSpPr txBox="1">
            <a:spLocks noGrp="1" noRot="1" noMove="1" noResize="1" noEditPoints="1" noAdjustHandles="1" noChangeArrowheads="1" noChangeShapeType="1"/>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cap="none" dirty="0">
                <a:solidFill>
                  <a:srgbClr val="E41034"/>
                </a:solidFill>
                <a:latin typeface="Open Sans" pitchFamily="2" charset="0"/>
                <a:ea typeface="Open Sans" pitchFamily="2" charset="0"/>
                <a:cs typeface="Open Sans" pitchFamily="2" charset="0"/>
              </a:rPr>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
        <p:nvSpPr>
          <p:cNvPr id="4" name="Date Placeholder 3"/>
          <p:cNvSpPr>
            <a:spLocks noGrp="1"/>
          </p:cNvSpPr>
          <p:nvPr>
            <p:ph type="dt" sz="half" idx="10"/>
          </p:nvPr>
        </p:nvSpPr>
        <p:spPr/>
        <p:txBody>
          <a:bodyPr/>
          <a:lstStyle/>
          <a:p>
            <a:fld id="{DA52CB95-A36F-4BC0-873A-F09C4DFC6C9F}" type="datetime1">
              <a:rPr lang="en-US" smtClean="0"/>
              <a:t>5/31/2024</a:t>
            </a:fld>
            <a:endParaRPr lang="en-US" dirty="0"/>
          </a:p>
        </p:txBody>
      </p:sp>
    </p:spTree>
    <p:extLst>
      <p:ext uri="{BB962C8B-B14F-4D97-AF65-F5344CB8AC3E}">
        <p14:creationId xmlns:p14="http://schemas.microsoft.com/office/powerpoint/2010/main" val="151736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dirty="0"/>
          </a:p>
        </p:txBody>
      </p:sp>
      <p:sp>
        <p:nvSpPr>
          <p:cNvPr id="4" name="Date Placeholder 3"/>
          <p:cNvSpPr>
            <a:spLocks noGrp="1"/>
          </p:cNvSpPr>
          <p:nvPr>
            <p:ph type="dt" sz="half" idx="10"/>
          </p:nvPr>
        </p:nvSpPr>
        <p:spPr/>
        <p:txBody>
          <a:bodyPr/>
          <a:lstStyle/>
          <a:p>
            <a:fld id="{3686E7C0-692D-4B88-BAF3-92EA83B8C355}" type="datetime1">
              <a:rPr lang="en-US" smtClean="0"/>
              <a:t>5/31/2024</a:t>
            </a:fld>
            <a:endParaRPr lang="en-US" dirty="0"/>
          </a:p>
        </p:txBody>
      </p:sp>
    </p:spTree>
    <p:extLst>
      <p:ext uri="{BB962C8B-B14F-4D97-AF65-F5344CB8AC3E}">
        <p14:creationId xmlns:p14="http://schemas.microsoft.com/office/powerpoint/2010/main" val="79104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
        <p:nvSpPr>
          <p:cNvPr id="5" name="Date Placeholder 4"/>
          <p:cNvSpPr>
            <a:spLocks noGrp="1"/>
          </p:cNvSpPr>
          <p:nvPr>
            <p:ph type="dt" sz="half" idx="10"/>
          </p:nvPr>
        </p:nvSpPr>
        <p:spPr/>
        <p:txBody>
          <a:bodyPr/>
          <a:lstStyle/>
          <a:p>
            <a:fld id="{B491E5A4-AB8D-4616-B7A9-1412F5D6E492}" type="datetime1">
              <a:rPr lang="en-US" smtClean="0"/>
              <a:t>5/31/2024</a:t>
            </a:fld>
            <a:endParaRPr lang="en-US" dirty="0"/>
          </a:p>
        </p:txBody>
      </p:sp>
    </p:spTree>
    <p:extLst>
      <p:ext uri="{BB962C8B-B14F-4D97-AF65-F5344CB8AC3E}">
        <p14:creationId xmlns:p14="http://schemas.microsoft.com/office/powerpoint/2010/main" val="361037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dirty="0"/>
          </a:p>
        </p:txBody>
      </p:sp>
      <p:sp>
        <p:nvSpPr>
          <p:cNvPr id="7" name="Date Placeholder 6"/>
          <p:cNvSpPr>
            <a:spLocks noGrp="1"/>
          </p:cNvSpPr>
          <p:nvPr>
            <p:ph type="dt" sz="half" idx="10"/>
          </p:nvPr>
        </p:nvSpPr>
        <p:spPr/>
        <p:txBody>
          <a:bodyPr/>
          <a:lstStyle/>
          <a:p>
            <a:fld id="{AFB8C497-781D-41D9-AC17-F05D66E7436C}" type="datetime1">
              <a:rPr lang="en-US" smtClean="0"/>
              <a:t>5/31/2024</a:t>
            </a:fld>
            <a:endParaRPr lang="en-US" dirty="0"/>
          </a:p>
        </p:txBody>
      </p:sp>
    </p:spTree>
    <p:extLst>
      <p:ext uri="{BB962C8B-B14F-4D97-AF65-F5344CB8AC3E}">
        <p14:creationId xmlns:p14="http://schemas.microsoft.com/office/powerpoint/2010/main" val="344836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dirty="0"/>
          </a:p>
        </p:txBody>
      </p:sp>
      <p:sp>
        <p:nvSpPr>
          <p:cNvPr id="3" name="Date Placeholder 2"/>
          <p:cNvSpPr>
            <a:spLocks noGrp="1"/>
          </p:cNvSpPr>
          <p:nvPr>
            <p:ph type="dt" sz="half" idx="10"/>
          </p:nvPr>
        </p:nvSpPr>
        <p:spPr/>
        <p:txBody>
          <a:bodyPr/>
          <a:lstStyle/>
          <a:p>
            <a:fld id="{FFBF270F-56FE-4D70-A2BE-EE18789F1CAF}" type="datetime1">
              <a:rPr lang="en-US" smtClean="0"/>
              <a:t>5/31/2024</a:t>
            </a:fld>
            <a:endParaRPr lang="en-US" dirty="0"/>
          </a:p>
        </p:txBody>
      </p:sp>
    </p:spTree>
    <p:extLst>
      <p:ext uri="{BB962C8B-B14F-4D97-AF65-F5344CB8AC3E}">
        <p14:creationId xmlns:p14="http://schemas.microsoft.com/office/powerpoint/2010/main" val="299503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8A5FA-54E9-42CB-B8A4-AE77A1729632}" type="datetime1">
              <a:rPr lang="en-US" smtClean="0"/>
              <a:t>5/31/2024</a:t>
            </a:fld>
            <a:endParaRPr lang="en-US" dirty="0"/>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511260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 id="2147483668" r:id="rId2"/>
  </p:sldLayoutIdLst>
  <p:hf hdr="0" ftr="0" dt="0"/>
  <p:txStyles>
    <p:titleStyle>
      <a:lvl1pPr algn="ctr" defTabSz="457200" rtl="0" eaLnBrk="1" latinLnBrk="0" hangingPunct="1">
        <a:spcBef>
          <a:spcPct val="0"/>
        </a:spcBef>
        <a:buNone/>
        <a:defRPr sz="4200" b="1" kern="1200">
          <a:solidFill>
            <a:schemeClr val="bg1"/>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dirty="0"/>
          </a:p>
        </p:txBody>
      </p:sp>
      <p:pic>
        <p:nvPicPr>
          <p:cNvPr id="7" name="Picture 6" descr="RESULTS_logo_EN_CMYK_BIG (flat)2_RESULTS_logo_EN_CMYK_BIG.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5/31/2024</a:t>
            </a:fld>
            <a:endParaRPr lang="en-US" dirty="0"/>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pic>
        <p:nvPicPr>
          <p:cNvPr id="43" name="Google Shape;43;p26" descr="RESULTS_logo_EN_CMYK_BIG (flat)2_RESULTS_logo_EN_CMYK_BIG.pn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7858691" y="80917"/>
            <a:ext cx="1223628" cy="982313"/>
          </a:xfrm>
          <a:prstGeom prst="rect">
            <a:avLst/>
          </a:prstGeom>
          <a:noFill/>
          <a:ln>
            <a:noFill/>
          </a:ln>
        </p:spPr>
      </p:pic>
      <p:sp>
        <p:nvSpPr>
          <p:cNvPr id="44" name="Google Shape;44;p26"/>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Open Sans"/>
              <a:buNone/>
              <a:defRPr sz="5867"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2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Open Sans"/>
                <a:ea typeface="Open Sans"/>
                <a:cs typeface="Open Sans"/>
                <a:sym typeface="Open Sans"/>
              </a:defRPr>
            </a:lvl1pPr>
            <a:lvl2pPr marL="914400" marR="0" lvl="1" indent="-465645" algn="l" rtl="0">
              <a:spcBef>
                <a:spcPts val="747"/>
              </a:spcBef>
              <a:spcAft>
                <a:spcPts val="0"/>
              </a:spcAft>
              <a:buClr>
                <a:schemeClr val="dk1"/>
              </a:buClr>
              <a:buSzPts val="3733"/>
              <a:buFont typeface="Courier New"/>
              <a:buChar char="o"/>
              <a:defRPr sz="3733" b="0" i="0" u="none" strike="noStrike" cap="none">
                <a:solidFill>
                  <a:schemeClr val="dk1"/>
                </a:solidFill>
                <a:latin typeface="Open Sans"/>
                <a:ea typeface="Open Sans"/>
                <a:cs typeface="Open Sans"/>
                <a:sym typeface="Open Sans"/>
              </a:defRPr>
            </a:lvl2pPr>
            <a:lvl3pPr marL="1371600" marR="0" lvl="2" indent="-431800" algn="l" rtl="0">
              <a:spcBef>
                <a:spcPts val="640"/>
              </a:spcBef>
              <a:spcAft>
                <a:spcPts val="0"/>
              </a:spcAft>
              <a:buClr>
                <a:schemeClr val="dk1"/>
              </a:buClr>
              <a:buSzPts val="3200"/>
              <a:buFont typeface="Noto Sans Symbols"/>
              <a:buChar char="▪"/>
              <a:defRPr sz="3200" b="0" i="0" u="none" strike="noStrike" cap="none">
                <a:solidFill>
                  <a:schemeClr val="dk1"/>
                </a:solidFill>
                <a:latin typeface="Open Sans"/>
                <a:ea typeface="Open Sans"/>
                <a:cs typeface="Open Sans"/>
                <a:sym typeface="Open Sans"/>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4pPr>
            <a:lvl5pPr marL="2286000" marR="0" lvl="4" indent="-397954" algn="l" rtl="0">
              <a:spcBef>
                <a:spcPts val="533"/>
              </a:spcBef>
              <a:spcAft>
                <a:spcPts val="0"/>
              </a:spcAft>
              <a:buClr>
                <a:schemeClr val="dk1"/>
              </a:buClr>
              <a:buSzPts val="2667"/>
              <a:buFont typeface="Courier New"/>
              <a:buChar char="o"/>
              <a:defRPr sz="2667" b="0" i="0" u="none" strike="noStrike" cap="none">
                <a:solidFill>
                  <a:schemeClr val="dk1"/>
                </a:solidFill>
                <a:latin typeface="Open Sans"/>
                <a:ea typeface="Open Sans"/>
                <a:cs typeface="Open Sans"/>
                <a:sym typeface="Open Sans"/>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9pPr>
          </a:lstStyle>
          <a:p>
            <a:endParaRPr/>
          </a:p>
        </p:txBody>
      </p:sp>
      <p:sp>
        <p:nvSpPr>
          <p:cNvPr id="46" name="Google Shape;46;p2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9pPr>
          </a:lstStyle>
          <a:p>
            <a:endParaRPr dirty="0"/>
          </a:p>
        </p:txBody>
      </p:sp>
      <p:sp>
        <p:nvSpPr>
          <p:cNvPr id="47" name="Google Shape;47;p2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tx1"/>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smtClean="0"/>
              <a:pPr/>
              <a:t>‹#›</a:t>
            </a:fld>
            <a:endParaRPr lang="en-US" dirty="0"/>
          </a:p>
        </p:txBody>
      </p:sp>
      <p:sp>
        <p:nvSpPr>
          <p:cNvPr id="2" name="Slide Number Placeholder 2">
            <a:extLst>
              <a:ext uri="{FF2B5EF4-FFF2-40B4-BE49-F238E27FC236}">
                <a16:creationId xmlns:a16="http://schemas.microsoft.com/office/drawing/2014/main" id="{613308D3-A845-6EA9-9C0D-EE2ED538D2F4}"/>
              </a:ext>
            </a:extLst>
          </p:cNvPr>
          <p:cNvSpPr txBox="1">
            <a:spLocks/>
          </p:cNvSpPr>
          <p:nvPr userDrawn="1"/>
        </p:nvSpPr>
        <p:spPr>
          <a:xfrm>
            <a:off x="0" y="2092"/>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b="0" smtClean="0"/>
              <a:pPr/>
              <a:t>‹#›</a:t>
            </a:fld>
            <a:endParaRPr lang="en-US" sz="1350" b="0" dirty="0"/>
          </a:p>
        </p:txBody>
      </p:sp>
    </p:spTree>
    <p:extLst>
      <p:ext uri="{BB962C8B-B14F-4D97-AF65-F5344CB8AC3E}">
        <p14:creationId xmlns:p14="http://schemas.microsoft.com/office/powerpoint/2010/main" val="732303163"/>
      </p:ext>
    </p:extLst>
  </p:cSld>
  <p:clrMap bg1="lt1" tx1="dk1" bg2="dk2" tx2="lt2" accent1="accent1" accent2="accent2" accent3="accent3" accent4="accent4" accent5="accent5" accent6="accent6" hlink="hlink" folHlink="folHlink"/>
  <p:sldLayoutIdLst>
    <p:sldLayoutId id="21474839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pic>
        <p:nvPicPr>
          <p:cNvPr id="43" name="Google Shape;43;p26" descr="RESULTS_logo_EN_CMYK_BIG (flat)2_RESULTS_logo_EN_CMYK_BIG.png"/>
          <p:cNvPicPr preferRelativeResize="0"/>
          <p:nvPr/>
        </p:nvPicPr>
        <p:blipFill rotWithShape="1">
          <a:blip r:embed="rId3">
            <a:alphaModFix/>
          </a:blip>
          <a:srcRect/>
          <a:stretch/>
        </p:blipFill>
        <p:spPr>
          <a:xfrm>
            <a:off x="7858691" y="80917"/>
            <a:ext cx="1223628" cy="982313"/>
          </a:xfrm>
          <a:prstGeom prst="rect">
            <a:avLst/>
          </a:prstGeom>
          <a:noFill/>
          <a:ln>
            <a:noFill/>
          </a:ln>
        </p:spPr>
      </p:pic>
      <p:sp>
        <p:nvSpPr>
          <p:cNvPr id="44" name="Google Shape;44;p26"/>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Open Sans"/>
              <a:buNone/>
              <a:defRPr sz="5867"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2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Open Sans"/>
                <a:ea typeface="Open Sans"/>
                <a:cs typeface="Open Sans"/>
                <a:sym typeface="Open Sans"/>
              </a:defRPr>
            </a:lvl1pPr>
            <a:lvl2pPr marL="914400" marR="0" lvl="1" indent="-465645" algn="l" rtl="0">
              <a:spcBef>
                <a:spcPts val="747"/>
              </a:spcBef>
              <a:spcAft>
                <a:spcPts val="0"/>
              </a:spcAft>
              <a:buClr>
                <a:schemeClr val="dk1"/>
              </a:buClr>
              <a:buSzPts val="3733"/>
              <a:buFont typeface="Courier New"/>
              <a:buChar char="o"/>
              <a:defRPr sz="3733" b="0" i="0" u="none" strike="noStrike" cap="none">
                <a:solidFill>
                  <a:schemeClr val="dk1"/>
                </a:solidFill>
                <a:latin typeface="Open Sans"/>
                <a:ea typeface="Open Sans"/>
                <a:cs typeface="Open Sans"/>
                <a:sym typeface="Open Sans"/>
              </a:defRPr>
            </a:lvl2pPr>
            <a:lvl3pPr marL="1371600" marR="0" lvl="2" indent="-431800" algn="l" rtl="0">
              <a:spcBef>
                <a:spcPts val="640"/>
              </a:spcBef>
              <a:spcAft>
                <a:spcPts val="0"/>
              </a:spcAft>
              <a:buClr>
                <a:schemeClr val="dk1"/>
              </a:buClr>
              <a:buSzPts val="3200"/>
              <a:buFont typeface="Noto Sans Symbols"/>
              <a:buChar char="▪"/>
              <a:defRPr sz="3200" b="0" i="0" u="none" strike="noStrike" cap="none">
                <a:solidFill>
                  <a:schemeClr val="dk1"/>
                </a:solidFill>
                <a:latin typeface="Open Sans"/>
                <a:ea typeface="Open Sans"/>
                <a:cs typeface="Open Sans"/>
                <a:sym typeface="Open Sans"/>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4pPr>
            <a:lvl5pPr marL="2286000" marR="0" lvl="4" indent="-397954" algn="l" rtl="0">
              <a:spcBef>
                <a:spcPts val="533"/>
              </a:spcBef>
              <a:spcAft>
                <a:spcPts val="0"/>
              </a:spcAft>
              <a:buClr>
                <a:schemeClr val="dk1"/>
              </a:buClr>
              <a:buSzPts val="2667"/>
              <a:buFont typeface="Courier New"/>
              <a:buChar char="o"/>
              <a:defRPr sz="2667" b="0" i="0" u="none" strike="noStrike" cap="none">
                <a:solidFill>
                  <a:schemeClr val="dk1"/>
                </a:solidFill>
                <a:latin typeface="Open Sans"/>
                <a:ea typeface="Open Sans"/>
                <a:cs typeface="Open Sans"/>
                <a:sym typeface="Open Sans"/>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9pPr>
          </a:lstStyle>
          <a:p>
            <a:endParaRPr/>
          </a:p>
        </p:txBody>
      </p:sp>
      <p:sp>
        <p:nvSpPr>
          <p:cNvPr id="46" name="Google Shape;46;p2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9pPr>
          </a:lstStyle>
          <a:p>
            <a:endParaRPr dirty="0"/>
          </a:p>
        </p:txBody>
      </p:sp>
      <p:sp>
        <p:nvSpPr>
          <p:cNvPr id="2" name="Slide Number Placeholder 2">
            <a:extLst>
              <a:ext uri="{FF2B5EF4-FFF2-40B4-BE49-F238E27FC236}">
                <a16:creationId xmlns:a16="http://schemas.microsoft.com/office/drawing/2014/main" id="{613308D3-A845-6EA9-9C0D-EE2ED538D2F4}"/>
              </a:ext>
            </a:extLst>
          </p:cNvPr>
          <p:cNvSpPr txBox="1">
            <a:spLocks/>
          </p:cNvSpPr>
          <p:nvPr userDrawn="1"/>
        </p:nvSpPr>
        <p:spPr>
          <a:xfrm>
            <a:off x="0" y="2092"/>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b="0" smtClean="0"/>
              <a:pPr/>
              <a:t>‹#›</a:t>
            </a:fld>
            <a:endParaRPr lang="en-US" sz="1350" b="0" dirty="0"/>
          </a:p>
        </p:txBody>
      </p:sp>
      <p:sp>
        <p:nvSpPr>
          <p:cNvPr id="3" name="Google Shape;56;p28">
            <a:extLst>
              <a:ext uri="{FF2B5EF4-FFF2-40B4-BE49-F238E27FC236}">
                <a16:creationId xmlns:a16="http://schemas.microsoft.com/office/drawing/2014/main" id="{ACA52942-C291-AD68-76DD-CA2783090630}"/>
              </a:ext>
            </a:extLst>
          </p:cNvPr>
          <p:cNvSpPr txBox="1">
            <a:spLocks noGrp="1"/>
          </p:cNvSpPr>
          <p:nvPr>
            <p:ph type="sldNum" idx="4"/>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Open Sans" panose="020B0606030504020204" pitchFamily="34" charset="0"/>
                <a:ea typeface="Open Sans" panose="020B0606030504020204" pitchFamily="34" charset="0"/>
                <a:cs typeface="Open Sans" panose="020B0606030504020204" pitchFamily="34" charset="0"/>
              </a:defRPr>
            </a:lvl1pPr>
            <a:lvl2pPr marL="0" lvl="1" indent="0" algn="r">
              <a:spcBef>
                <a:spcPts val="0"/>
              </a:spcBef>
              <a:buNone/>
              <a:defRPr sz="1200">
                <a:latin typeface="Open Sans" panose="020B0606030504020204" pitchFamily="34" charset="0"/>
                <a:ea typeface="Open Sans" panose="020B0606030504020204" pitchFamily="34" charset="0"/>
                <a:cs typeface="Open Sans" panose="020B0606030504020204" pitchFamily="34" charset="0"/>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lvl="1"/>
            <a:fld id="{00000000-1234-1234-1234-123412341234}" type="slidenum">
              <a:rPr lang="en-US" smtClean="0"/>
              <a:pPr lvl="1"/>
              <a:t>‹#›</a:t>
            </a:fld>
            <a:endParaRPr lang="en-US" dirty="0"/>
          </a:p>
        </p:txBody>
      </p:sp>
    </p:spTree>
    <p:extLst>
      <p:ext uri="{BB962C8B-B14F-4D97-AF65-F5344CB8AC3E}">
        <p14:creationId xmlns:p14="http://schemas.microsoft.com/office/powerpoint/2010/main" val="732303163"/>
      </p:ext>
    </p:extLst>
  </p:cSld>
  <p:clrMap bg1="lt1" tx1="dk1" bg2="dk2" tx2="lt2" accent1="accent1" accent2="accent2" accent3="accent3" accent4="accent4" accent5="accent5" accent6="accent6" hlink="hlink" folHlink="folHlink"/>
  <p:sldLayoutIdLst>
    <p:sldLayoutId id="21474839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pic>
        <p:nvPicPr>
          <p:cNvPr id="22" name="Google Shape;22;p26" descr="RESULTS_logo_EN_CMYK_BIG (flat)2_RESULTS_logo_EN_CMYK_BIG.png"/>
          <p:cNvPicPr preferRelativeResize="0"/>
          <p:nvPr/>
        </p:nvPicPr>
        <p:blipFill rotWithShape="1">
          <a:blip r:embed="rId3">
            <a:alphaModFix/>
          </a:blip>
          <a:srcRect/>
          <a:stretch/>
        </p:blipFill>
        <p:spPr>
          <a:xfrm>
            <a:off x="7858691" y="80916"/>
            <a:ext cx="1223628" cy="982313"/>
          </a:xfrm>
          <a:prstGeom prst="rect">
            <a:avLst/>
          </a:prstGeom>
          <a:noFill/>
          <a:ln>
            <a:noFill/>
          </a:ln>
        </p:spPr>
      </p:pic>
      <p:sp>
        <p:nvSpPr>
          <p:cNvPr id="23" name="Google Shape;23;p26"/>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2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2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2" name="Slide Number Placeholder 5">
            <a:extLst>
              <a:ext uri="{FF2B5EF4-FFF2-40B4-BE49-F238E27FC236}">
                <a16:creationId xmlns:a16="http://schemas.microsoft.com/office/drawing/2014/main" id="{099C3E6B-A4F1-A11C-997E-BF3145A82CF5}"/>
              </a:ext>
            </a:extLst>
          </p:cNvPr>
          <p:cNvSpPr txBox="1">
            <a:spLocks/>
          </p:cNvSpPr>
          <p:nvPr userDrawn="1"/>
        </p:nvSpPr>
        <p:spPr>
          <a:xfrm>
            <a:off x="0" y="-6570"/>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 bg1="lt1" tx1="dk1" bg2="dk2" tx2="lt2" accent1="accent1" accent2="accent2" accent3="accent3" accent4="accent4" accent5="accent5" accent6="accent6" hlink="hlink" folHlink="folHlink"/>
  <p:sldLayoutIdLst>
    <p:sldLayoutId id="214748393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2.sv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mailto:astromberg@results.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results.org/our-anti-oppression-value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results.org/wp-content/uploads/Social-Media-Guide-June-2024-Community-Action.pdf" TargetMode="External"/><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mailto:astromberg@results.org" TargetMode="External"/><Relationship Id="rId2" Type="http://schemas.openxmlformats.org/officeDocument/2006/relationships/hyperlink" Target="https://results.salsalabs.org/actionmeeting/index.html?_ga=2.34063845.550469129.1714660009-86082132.1714660009"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mailto:lmarchal@results.org" TargetMode="External"/><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hyperlink" Target="https://results.org/community-of-change"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results.org/volunteers/anti-oppression"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results.org/blog/results-2024-grassroots-board-elections"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47.jpeg"/><Relationship Id="rId4" Type="http://schemas.openxmlformats.org/officeDocument/2006/relationships/image" Target="../media/image4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www.results.org/donate"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hyperlink" Target="https://tinyurl.com/DistruptingBias" TargetMode="Externa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hyperlink" Target="https://tinyurl.com/RestorativeJusticeDCPeace" TargetMode="External"/><Relationship Id="rId2" Type="http://schemas.openxmlformats.org/officeDocument/2006/relationships/hyperlink" Target="https://results.zoom.us/meeting/register/tJ0qcequpjgvGNwOcmO1RPuV6sEXDv9-i0-R#/registration" TargetMode="Externa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hyperlink" Target="https://results.zoom.us/meeting/register/tJEqcu6gqz0pEtcKoLGVp3sY3dFqbjrnLqTu#/registration" TargetMode="Externa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s://togetherwomenrise.org/advocacy/dfw-national-advocacy-chapter/" TargetMode="External"/><Relationship Id="rId2" Type="http://schemas.openxmlformats.org/officeDocument/2006/relationships/hyperlink" Target="https://results.zoom.us/meeting/register/tJEqceqrrDgqHN1Y7YKj-2UZoYWKzO8OVpw-#/registration" TargetMode="Externa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hyperlink" Target="https://results.salsalabs.org/actionmeeting/index.html"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results.zoom.us/j/93668005494" TargetMode="External"/><Relationship Id="rId2" Type="http://schemas.openxmlformats.org/officeDocument/2006/relationships/hyperlink" Target="https://results.zoom.us/j/98524229370" TargetMode="Externa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s://results.zoom.us/j/95416781155" TargetMode="External"/><Relationship Id="rId2" Type="http://schemas.openxmlformats.org/officeDocument/2006/relationships/hyperlink" Target="mailto:jlinn@results.org" TargetMode="External"/><Relationship Id="rId1" Type="http://schemas.openxmlformats.org/officeDocument/2006/relationships/slideLayout" Target="../slideLayouts/slideLayout5.xml"/><Relationship Id="rId4" Type="http://schemas.openxmlformats.org/officeDocument/2006/relationships/hyperlink" Target="mailto:lmarchal@results.org"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results.org/volunteers/national-webinars" TargetMode="Externa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results.org/events" TargetMode="Externa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s://tinyurl.com/RESULTS2024"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kpatteson@results.or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frac.org/"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813CF-CC7E-F433-DF05-1B3F05044F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D40BA9-855C-0C74-4361-35087A274CA5}"/>
              </a:ext>
            </a:extLst>
          </p:cNvPr>
          <p:cNvSpPr>
            <a:spLocks noGrp="1"/>
          </p:cNvSpPr>
          <p:nvPr>
            <p:ph type="title"/>
          </p:nvPr>
        </p:nvSpPr>
        <p:spPr>
          <a:xfrm>
            <a:off x="457200" y="3724935"/>
            <a:ext cx="8229600" cy="857250"/>
          </a:xfrm>
        </p:spPr>
        <p:txBody>
          <a:bodyPr>
            <a:noAutofit/>
          </a:bodyPr>
          <a:lstStyle/>
          <a:p>
            <a:pPr>
              <a:lnSpc>
                <a:spcPct val="114000"/>
              </a:lnSpc>
              <a:spcBef>
                <a:spcPts val="600"/>
              </a:spcBef>
              <a:spcAft>
                <a:spcPts val="600"/>
              </a:spcAft>
            </a:pPr>
            <a:r>
              <a:rPr lang="en-US" sz="3200" dirty="0">
                <a:latin typeface="Open Sans"/>
                <a:ea typeface="Open Sans"/>
                <a:cs typeface="Open Sans"/>
              </a:rPr>
              <a:t>RESULTS National Webinar</a:t>
            </a:r>
            <a:br>
              <a:rPr lang="en-US" sz="3200" dirty="0"/>
            </a:br>
            <a:r>
              <a:rPr lang="en-US" sz="3200" b="0" i="1" dirty="0">
                <a:latin typeface="Open Sans"/>
                <a:ea typeface="Open Sans"/>
                <a:cs typeface="Open Sans"/>
              </a:rPr>
              <a:t>June 1, 2024</a:t>
            </a:r>
            <a:br>
              <a:rPr lang="en-US" sz="3200" dirty="0"/>
            </a:br>
            <a:r>
              <a:rPr lang="en-US" sz="3200" dirty="0">
                <a:latin typeface="Open Sans"/>
                <a:ea typeface="Open Sans"/>
                <a:cs typeface="Open Sans"/>
              </a:rPr>
              <a:t>Welcome!</a:t>
            </a:r>
          </a:p>
        </p:txBody>
      </p:sp>
    </p:spTree>
    <p:extLst>
      <p:ext uri="{BB962C8B-B14F-4D97-AF65-F5344CB8AC3E}">
        <p14:creationId xmlns:p14="http://schemas.microsoft.com/office/powerpoint/2010/main" val="2683967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437165-232B-4941-B335-847FAFFD7EC9}"/>
              </a:ext>
            </a:extLst>
          </p:cNvPr>
          <p:cNvSpPr>
            <a:spLocks noChangeArrowheads="1"/>
          </p:cNvSpPr>
          <p:nvPr/>
        </p:nvSpPr>
        <p:spPr bwMode="auto">
          <a:xfrm>
            <a:off x="-1" y="7802"/>
            <a:ext cx="41910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10</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1">
            <a:extLst>
              <a:ext uri="{FF2B5EF4-FFF2-40B4-BE49-F238E27FC236}">
                <a16:creationId xmlns:a16="http://schemas.microsoft.com/office/drawing/2014/main" id="{2C2595CE-1CFA-4847-AAE5-FAE41AD06DF4}"/>
              </a:ext>
            </a:extLst>
          </p:cNvPr>
          <p:cNvSpPr txBox="1">
            <a:spLocks/>
          </p:cNvSpPr>
          <p:nvPr/>
        </p:nvSpPr>
        <p:spPr>
          <a:xfrm>
            <a:off x="698726" y="279449"/>
            <a:ext cx="7746547" cy="5799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D50032"/>
                </a:solidFill>
                <a:latin typeface="Open Sans"/>
                <a:cs typeface="Open Sans"/>
              </a:rPr>
              <a:t>Thank you to EOPs and</a:t>
            </a:r>
          </a:p>
          <a:p>
            <a:r>
              <a:rPr lang="en-US" sz="2800" b="1" dirty="0">
                <a:solidFill>
                  <a:srgbClr val="D50032"/>
                </a:solidFill>
                <a:latin typeface="Open Sans"/>
                <a:cs typeface="Open Sans"/>
              </a:rPr>
              <a:t>advocates on the win!</a:t>
            </a:r>
            <a:endParaRPr lang="en-US" dirty="0">
              <a:cs typeface="Calibri"/>
            </a:endParaRPr>
          </a:p>
        </p:txBody>
      </p:sp>
      <p:sp>
        <p:nvSpPr>
          <p:cNvPr id="2" name="Slide Number Placeholder 5">
            <a:extLst>
              <a:ext uri="{FF2B5EF4-FFF2-40B4-BE49-F238E27FC236}">
                <a16:creationId xmlns:a16="http://schemas.microsoft.com/office/drawing/2014/main" id="{5EC81599-D050-5677-5B8A-E797DDB04D23}"/>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10</a:t>
            </a:fld>
            <a:endParaRPr lang="en-US" dirty="0"/>
          </a:p>
        </p:txBody>
      </p:sp>
      <p:pic>
        <p:nvPicPr>
          <p:cNvPr id="4" name="Picture 3" descr="A blue and black text on a white background&#10;&#10;Description automatically generated">
            <a:extLst>
              <a:ext uri="{FF2B5EF4-FFF2-40B4-BE49-F238E27FC236}">
                <a16:creationId xmlns:a16="http://schemas.microsoft.com/office/drawing/2014/main" id="{54E45CA8-8D38-0DC1-4E40-642BE008AE1F}"/>
              </a:ext>
            </a:extLst>
          </p:cNvPr>
          <p:cNvPicPr>
            <a:picLocks noChangeAspect="1"/>
          </p:cNvPicPr>
          <p:nvPr/>
        </p:nvPicPr>
        <p:blipFill>
          <a:blip r:embed="rId3"/>
          <a:stretch>
            <a:fillRect/>
          </a:stretch>
        </p:blipFill>
        <p:spPr>
          <a:xfrm>
            <a:off x="2832296" y="1213572"/>
            <a:ext cx="3479406" cy="3553691"/>
          </a:xfrm>
          <a:prstGeom prst="rect">
            <a:avLst/>
          </a:prstGeom>
        </p:spPr>
      </p:pic>
    </p:spTree>
    <p:extLst>
      <p:ext uri="{BB962C8B-B14F-4D97-AF65-F5344CB8AC3E}">
        <p14:creationId xmlns:p14="http://schemas.microsoft.com/office/powerpoint/2010/main" val="3213721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05E886-FE87-6255-EE11-34CD06E1C6F1}"/>
              </a:ext>
            </a:extLst>
          </p:cNvPr>
          <p:cNvSpPr>
            <a:spLocks noGrp="1"/>
          </p:cNvSpPr>
          <p:nvPr>
            <p:ph type="title"/>
          </p:nvPr>
        </p:nvSpPr>
        <p:spPr/>
        <p:txBody>
          <a:bodyPr/>
          <a:lstStyle/>
          <a:p>
            <a:r>
              <a:rPr lang="en-US" dirty="0">
                <a:latin typeface="Open Sans"/>
                <a:ea typeface="Open Sans"/>
                <a:cs typeface="Open Sans"/>
              </a:rPr>
              <a:t>Global Poverty Campaigns</a:t>
            </a:r>
            <a:endParaRPr lang="en-US" dirty="0"/>
          </a:p>
        </p:txBody>
      </p:sp>
    </p:spTree>
    <p:extLst>
      <p:ext uri="{BB962C8B-B14F-4D97-AF65-F5344CB8AC3E}">
        <p14:creationId xmlns:p14="http://schemas.microsoft.com/office/powerpoint/2010/main" val="1135436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7B9E9-3CFA-2B93-3E05-431079AFFE3A}"/>
              </a:ext>
            </a:extLst>
          </p:cNvPr>
          <p:cNvSpPr>
            <a:spLocks noGrp="1"/>
          </p:cNvSpPr>
          <p:nvPr>
            <p:ph type="title"/>
          </p:nvPr>
        </p:nvSpPr>
        <p:spPr>
          <a:xfrm>
            <a:off x="639230" y="144726"/>
            <a:ext cx="5769254" cy="2913159"/>
          </a:xfrm>
        </p:spPr>
        <p:txBody>
          <a:bodyPr/>
          <a:lstStyle/>
          <a:p>
            <a:pPr algn="l"/>
            <a:r>
              <a:rPr lang="en-US" dirty="0"/>
              <a:t>Taking action on access to lifesaving vaccines</a:t>
            </a:r>
            <a:br>
              <a:rPr lang="en-US" dirty="0"/>
            </a:br>
            <a:r>
              <a:rPr lang="en-US" dirty="0"/>
              <a:t>globally</a:t>
            </a:r>
          </a:p>
        </p:txBody>
      </p:sp>
      <p:sp>
        <p:nvSpPr>
          <p:cNvPr id="4" name="Slide Number Placeholder 3">
            <a:extLst>
              <a:ext uri="{FF2B5EF4-FFF2-40B4-BE49-F238E27FC236}">
                <a16:creationId xmlns:a16="http://schemas.microsoft.com/office/drawing/2014/main" id="{0D7D6AF7-CE67-A954-6A0E-248376438E68}"/>
              </a:ext>
            </a:extLst>
          </p:cNvPr>
          <p:cNvSpPr>
            <a:spLocks noGrp="1"/>
          </p:cNvSpPr>
          <p:nvPr>
            <p:ph type="sldNum" sz="quarter" idx="12"/>
          </p:nvPr>
        </p:nvSpPr>
        <p:spPr/>
        <p:txBody>
          <a:bodyPr/>
          <a:lstStyle/>
          <a:p>
            <a:fld id="{307E6868-079E-1649-B8D1-459B42CE4DE3}" type="slidenum">
              <a:rPr lang="en-US" smtClean="0"/>
              <a:pPr/>
              <a:t>12</a:t>
            </a:fld>
            <a:endParaRPr lang="en-US" dirty="0"/>
          </a:p>
        </p:txBody>
      </p:sp>
      <p:pic>
        <p:nvPicPr>
          <p:cNvPr id="7" name="Picture 6" descr="Half face clock on a wall">
            <a:extLst>
              <a:ext uri="{FF2B5EF4-FFF2-40B4-BE49-F238E27FC236}">
                <a16:creationId xmlns:a16="http://schemas.microsoft.com/office/drawing/2014/main" id="{D17D97B5-C66C-F8C6-395C-509E2E9E2C8C}"/>
              </a:ext>
            </a:extLst>
          </p:cNvPr>
          <p:cNvPicPr>
            <a:picLocks noChangeAspect="1"/>
          </p:cNvPicPr>
          <p:nvPr/>
        </p:nvPicPr>
        <p:blipFill>
          <a:blip r:embed="rId2"/>
          <a:stretch>
            <a:fillRect/>
          </a:stretch>
        </p:blipFill>
        <p:spPr>
          <a:xfrm>
            <a:off x="4572000" y="1910268"/>
            <a:ext cx="4542752" cy="3233232"/>
          </a:xfrm>
          <a:prstGeom prst="rect">
            <a:avLst/>
          </a:prstGeom>
        </p:spPr>
      </p:pic>
      <p:sp>
        <p:nvSpPr>
          <p:cNvPr id="3" name="Slide Number Placeholder 3">
            <a:extLst>
              <a:ext uri="{FF2B5EF4-FFF2-40B4-BE49-F238E27FC236}">
                <a16:creationId xmlns:a16="http://schemas.microsoft.com/office/drawing/2014/main" id="{E3D1FF7A-052D-0316-7E36-B1A1475D4735}"/>
              </a:ext>
            </a:extLst>
          </p:cNvPr>
          <p:cNvSpPr txBox="1">
            <a:spLocks/>
          </p:cNvSpPr>
          <p:nvPr/>
        </p:nvSpPr>
        <p:spPr>
          <a:xfrm>
            <a:off x="6553200" y="4783931"/>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chemeClr val="tx1"/>
                </a:solidFill>
                <a:latin typeface="Open Sans" pitchFamily="2" charset="0"/>
                <a:ea typeface="Open Sans" pitchFamily="2" charset="0"/>
                <a:cs typeface="Open Sans"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mtClean="0"/>
              <a:pPr/>
              <a:t>12</a:t>
            </a:fld>
            <a:endParaRPr lang="en-US" dirty="0"/>
          </a:p>
        </p:txBody>
      </p:sp>
    </p:spTree>
    <p:extLst>
      <p:ext uri="{BB962C8B-B14F-4D97-AF65-F5344CB8AC3E}">
        <p14:creationId xmlns:p14="http://schemas.microsoft.com/office/powerpoint/2010/main" val="3490940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E03F5A-9B9C-6CD7-AD39-0FCECB32EF99}"/>
              </a:ext>
            </a:extLst>
          </p:cNvPr>
          <p:cNvSpPr>
            <a:spLocks noGrp="1"/>
          </p:cNvSpPr>
          <p:nvPr>
            <p:ph type="sldNum" sz="quarter" idx="12"/>
          </p:nvPr>
        </p:nvSpPr>
        <p:spPr/>
        <p:txBody>
          <a:bodyPr/>
          <a:lstStyle/>
          <a:p>
            <a:fld id="{307E6868-079E-1649-B8D1-459B42CE4DE3}" type="slidenum">
              <a:rPr lang="en-US" smtClean="0"/>
              <a:pPr/>
              <a:t>13</a:t>
            </a:fld>
            <a:endParaRPr lang="en-US" dirty="0"/>
          </a:p>
        </p:txBody>
      </p:sp>
      <p:pic>
        <p:nvPicPr>
          <p:cNvPr id="5" name="Picture 2" descr="Home">
            <a:extLst>
              <a:ext uri="{FF2B5EF4-FFF2-40B4-BE49-F238E27FC236}">
                <a16:creationId xmlns:a16="http://schemas.microsoft.com/office/drawing/2014/main" id="{A3A5DF7C-077F-145D-9D7C-5E94DD526BE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91903" y="1440655"/>
            <a:ext cx="4871721" cy="1840428"/>
          </a:xfrm>
          <a:prstGeom prst="rect">
            <a:avLst/>
          </a:prstGeom>
          <a:solidFill>
            <a:srgbClr val="FFFFFF"/>
          </a:solidFill>
        </p:spPr>
      </p:pic>
    </p:spTree>
    <p:extLst>
      <p:ext uri="{BB962C8B-B14F-4D97-AF65-F5344CB8AC3E}">
        <p14:creationId xmlns:p14="http://schemas.microsoft.com/office/powerpoint/2010/main" val="1188495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86F1-5869-4957-2471-BFC95000FD71}"/>
              </a:ext>
            </a:extLst>
          </p:cNvPr>
          <p:cNvSpPr>
            <a:spLocks noGrp="1"/>
          </p:cNvSpPr>
          <p:nvPr>
            <p:ph type="title"/>
          </p:nvPr>
        </p:nvSpPr>
        <p:spPr>
          <a:xfrm>
            <a:off x="603197" y="205978"/>
            <a:ext cx="3968803" cy="1599769"/>
          </a:xfrm>
        </p:spPr>
        <p:txBody>
          <a:bodyPr>
            <a:normAutofit/>
          </a:bodyPr>
          <a:lstStyle/>
          <a:p>
            <a:pPr algn="l"/>
            <a:r>
              <a:rPr lang="en-US" b="0" dirty="0">
                <a:latin typeface="Open Sans"/>
                <a:ea typeface="Open Sans"/>
                <a:cs typeface="Open Sans"/>
              </a:rPr>
              <a:t>Rallying Congress for Gavi</a:t>
            </a:r>
          </a:p>
        </p:txBody>
      </p:sp>
      <p:sp>
        <p:nvSpPr>
          <p:cNvPr id="4" name="Slide Number Placeholder 3">
            <a:extLst>
              <a:ext uri="{FF2B5EF4-FFF2-40B4-BE49-F238E27FC236}">
                <a16:creationId xmlns:a16="http://schemas.microsoft.com/office/drawing/2014/main" id="{5EC93245-23B7-0030-2003-947CD9F619AB}"/>
              </a:ext>
            </a:extLst>
          </p:cNvPr>
          <p:cNvSpPr>
            <a:spLocks noGrp="1"/>
          </p:cNvSpPr>
          <p:nvPr>
            <p:ph type="sldNum" sz="quarter" idx="12"/>
          </p:nvPr>
        </p:nvSpPr>
        <p:spPr/>
        <p:txBody>
          <a:bodyPr/>
          <a:lstStyle/>
          <a:p>
            <a:fld id="{307E6868-079E-1649-B8D1-459B42CE4DE3}" type="slidenum">
              <a:rPr lang="en-US" smtClean="0"/>
              <a:pPr/>
              <a:t>14</a:t>
            </a:fld>
            <a:endParaRPr lang="en-US" dirty="0"/>
          </a:p>
        </p:txBody>
      </p:sp>
      <p:pic>
        <p:nvPicPr>
          <p:cNvPr id="6" name="Picture 5">
            <a:extLst>
              <a:ext uri="{FF2B5EF4-FFF2-40B4-BE49-F238E27FC236}">
                <a16:creationId xmlns:a16="http://schemas.microsoft.com/office/drawing/2014/main" id="{097B0D42-08DC-0E58-D3CF-B41437D626C2}"/>
              </a:ext>
            </a:extLst>
          </p:cNvPr>
          <p:cNvPicPr>
            <a:picLocks noChangeAspect="1"/>
          </p:cNvPicPr>
          <p:nvPr/>
        </p:nvPicPr>
        <p:blipFill>
          <a:blip r:embed="rId2"/>
          <a:stretch>
            <a:fillRect/>
          </a:stretch>
        </p:blipFill>
        <p:spPr>
          <a:xfrm rot="20234379">
            <a:off x="1172776" y="1630714"/>
            <a:ext cx="6071890" cy="4921357"/>
          </a:xfrm>
          <a:prstGeom prst="rect">
            <a:avLst/>
          </a:prstGeom>
          <a:ln w="53975">
            <a:solidFill>
              <a:schemeClr val="tx2"/>
            </a:solidFill>
          </a:ln>
        </p:spPr>
      </p:pic>
      <p:sp>
        <p:nvSpPr>
          <p:cNvPr id="7" name="Title 1">
            <a:extLst>
              <a:ext uri="{FF2B5EF4-FFF2-40B4-BE49-F238E27FC236}">
                <a16:creationId xmlns:a16="http://schemas.microsoft.com/office/drawing/2014/main" id="{870865A9-F11D-D1F4-9E08-69E28C7916DD}"/>
              </a:ext>
            </a:extLst>
          </p:cNvPr>
          <p:cNvSpPr txBox="1">
            <a:spLocks/>
          </p:cNvSpPr>
          <p:nvPr/>
        </p:nvSpPr>
        <p:spPr>
          <a:xfrm rot="3820586">
            <a:off x="5860579" y="2865647"/>
            <a:ext cx="3968803" cy="159976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a:lstStyle>
          <a:p>
            <a:pPr algn="l"/>
            <a:r>
              <a:rPr lang="en-US" b="0" dirty="0">
                <a:solidFill>
                  <a:schemeClr val="accent1"/>
                </a:solidFill>
              </a:rPr>
              <a:t>Step</a:t>
            </a:r>
            <a:r>
              <a:rPr lang="en-US" dirty="0">
                <a:solidFill>
                  <a:schemeClr val="accent1"/>
                </a:solidFill>
              </a:rPr>
              <a:t> </a:t>
            </a:r>
            <a:r>
              <a:rPr lang="en-US" b="0" dirty="0">
                <a:solidFill>
                  <a:schemeClr val="accent1"/>
                </a:solidFill>
              </a:rPr>
              <a:t>1:</a:t>
            </a:r>
            <a:r>
              <a:rPr lang="en-US" dirty="0">
                <a:solidFill>
                  <a:schemeClr val="accent1"/>
                </a:solidFill>
              </a:rPr>
              <a:t> </a:t>
            </a:r>
          </a:p>
        </p:txBody>
      </p:sp>
      <p:pic>
        <p:nvPicPr>
          <p:cNvPr id="9" name="Graphic 8" descr="Checkbox Checked with solid fill">
            <a:extLst>
              <a:ext uri="{FF2B5EF4-FFF2-40B4-BE49-F238E27FC236}">
                <a16:creationId xmlns:a16="http://schemas.microsoft.com/office/drawing/2014/main" id="{1C68B46E-366B-CEBF-F392-195BD4A0F4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968619">
            <a:off x="7366971" y="3240286"/>
            <a:ext cx="783940" cy="783940"/>
          </a:xfrm>
          <a:prstGeom prst="rect">
            <a:avLst/>
          </a:prstGeom>
        </p:spPr>
      </p:pic>
    </p:spTree>
    <p:extLst>
      <p:ext uri="{BB962C8B-B14F-4D97-AF65-F5344CB8AC3E}">
        <p14:creationId xmlns:p14="http://schemas.microsoft.com/office/powerpoint/2010/main" val="3611534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9C409-1C9C-C6FA-9BFA-BCD892626605}"/>
              </a:ext>
            </a:extLst>
          </p:cNvPr>
          <p:cNvSpPr>
            <a:spLocks noGrp="1"/>
          </p:cNvSpPr>
          <p:nvPr>
            <p:ph type="title"/>
          </p:nvPr>
        </p:nvSpPr>
        <p:spPr>
          <a:xfrm>
            <a:off x="4348033" y="1277887"/>
            <a:ext cx="3962403" cy="2806812"/>
          </a:xfrm>
        </p:spPr>
        <p:txBody>
          <a:bodyPr>
            <a:normAutofit fontScale="90000"/>
          </a:bodyPr>
          <a:lstStyle/>
          <a:p>
            <a:pPr algn="l"/>
            <a:r>
              <a:rPr lang="en-US" b="0" dirty="0"/>
              <a:t>Will the U.S. government </a:t>
            </a:r>
            <a:br>
              <a:rPr lang="en-US" b="0" dirty="0"/>
            </a:br>
            <a:r>
              <a:rPr lang="en-US" b="0" dirty="0"/>
              <a:t>make an </a:t>
            </a:r>
            <a:br>
              <a:rPr lang="en-US" b="0" dirty="0"/>
            </a:br>
            <a:r>
              <a:rPr lang="en-US" dirty="0"/>
              <a:t>early, bold</a:t>
            </a:r>
            <a:r>
              <a:rPr lang="en-US" b="0" dirty="0"/>
              <a:t> </a:t>
            </a:r>
            <a:br>
              <a:rPr lang="en-US" b="0" dirty="0"/>
            </a:br>
            <a:r>
              <a:rPr lang="en-US" b="0" dirty="0"/>
              <a:t>pledge to Gavi?</a:t>
            </a:r>
          </a:p>
        </p:txBody>
      </p:sp>
      <p:sp>
        <p:nvSpPr>
          <p:cNvPr id="4" name="Slide Number Placeholder 3">
            <a:extLst>
              <a:ext uri="{FF2B5EF4-FFF2-40B4-BE49-F238E27FC236}">
                <a16:creationId xmlns:a16="http://schemas.microsoft.com/office/drawing/2014/main" id="{6CC59F00-EA53-563D-B68C-DE5F6D073CE3}"/>
              </a:ext>
            </a:extLst>
          </p:cNvPr>
          <p:cNvSpPr>
            <a:spLocks noGrp="1"/>
          </p:cNvSpPr>
          <p:nvPr>
            <p:ph type="sldNum" sz="quarter" idx="12"/>
          </p:nvPr>
        </p:nvSpPr>
        <p:spPr/>
        <p:txBody>
          <a:bodyPr/>
          <a:lstStyle/>
          <a:p>
            <a:fld id="{307E6868-079E-1649-B8D1-459B42CE4DE3}" type="slidenum">
              <a:rPr lang="en-US" smtClean="0"/>
              <a:pPr/>
              <a:t>15</a:t>
            </a:fld>
            <a:endParaRPr lang="en-US" dirty="0"/>
          </a:p>
        </p:txBody>
      </p:sp>
      <p:pic>
        <p:nvPicPr>
          <p:cNvPr id="5" name="Graphic 4" descr="Flip calendar outline">
            <a:extLst>
              <a:ext uri="{FF2B5EF4-FFF2-40B4-BE49-F238E27FC236}">
                <a16:creationId xmlns:a16="http://schemas.microsoft.com/office/drawing/2014/main" id="{0BC895BE-1823-1E7E-3060-ECDAF5D283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7598" y="458547"/>
            <a:ext cx="4226405" cy="4226405"/>
          </a:xfrm>
          <a:prstGeom prst="rect">
            <a:avLst/>
          </a:prstGeom>
        </p:spPr>
      </p:pic>
      <p:sp>
        <p:nvSpPr>
          <p:cNvPr id="6" name="TextBox 5">
            <a:extLst>
              <a:ext uri="{FF2B5EF4-FFF2-40B4-BE49-F238E27FC236}">
                <a16:creationId xmlns:a16="http://schemas.microsoft.com/office/drawing/2014/main" id="{F03CFE27-F32B-232F-58CF-D0A7AD08396C}"/>
              </a:ext>
            </a:extLst>
          </p:cNvPr>
          <p:cNvSpPr txBox="1"/>
          <p:nvPr/>
        </p:nvSpPr>
        <p:spPr>
          <a:xfrm>
            <a:off x="948859" y="1375338"/>
            <a:ext cx="3283881" cy="584775"/>
          </a:xfrm>
          <a:prstGeom prst="rect">
            <a:avLst/>
          </a:prstGeom>
          <a:noFill/>
        </p:spPr>
        <p:txBody>
          <a:bodyPr wrap="square" rtlCol="0">
            <a:spAutoFit/>
          </a:bodyPr>
          <a:lstStyle/>
          <a:p>
            <a:pPr algn="ctr"/>
            <a:r>
              <a:rPr lang="en-US" sz="3200" b="1" dirty="0">
                <a:solidFill>
                  <a:srgbClr val="00B0F0"/>
                </a:solidFill>
              </a:rPr>
              <a:t>JUNE</a:t>
            </a:r>
          </a:p>
        </p:txBody>
      </p:sp>
      <p:sp>
        <p:nvSpPr>
          <p:cNvPr id="7" name="TextBox 6">
            <a:extLst>
              <a:ext uri="{FF2B5EF4-FFF2-40B4-BE49-F238E27FC236}">
                <a16:creationId xmlns:a16="http://schemas.microsoft.com/office/drawing/2014/main" id="{D8EB3CFC-D706-93B3-25FA-D6144DF19025}"/>
              </a:ext>
            </a:extLst>
          </p:cNvPr>
          <p:cNvSpPr txBox="1"/>
          <p:nvPr/>
        </p:nvSpPr>
        <p:spPr>
          <a:xfrm>
            <a:off x="833564" y="1781091"/>
            <a:ext cx="3514469" cy="2400657"/>
          </a:xfrm>
          <a:prstGeom prst="rect">
            <a:avLst/>
          </a:prstGeom>
          <a:noFill/>
        </p:spPr>
        <p:txBody>
          <a:bodyPr wrap="square" rtlCol="0">
            <a:spAutoFit/>
          </a:bodyPr>
          <a:lstStyle/>
          <a:p>
            <a:pPr algn="ctr"/>
            <a:r>
              <a:rPr lang="en-US" sz="15000" b="1" dirty="0">
                <a:solidFill>
                  <a:srgbClr val="00B0F0"/>
                </a:solidFill>
              </a:rPr>
              <a:t>20</a:t>
            </a:r>
          </a:p>
        </p:txBody>
      </p:sp>
    </p:spTree>
    <p:extLst>
      <p:ext uri="{BB962C8B-B14F-4D97-AF65-F5344CB8AC3E}">
        <p14:creationId xmlns:p14="http://schemas.microsoft.com/office/powerpoint/2010/main" val="2253006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FA6D-BBF8-92D4-C302-7621B8DBCF75}"/>
              </a:ext>
            </a:extLst>
          </p:cNvPr>
          <p:cNvSpPr>
            <a:spLocks noGrp="1"/>
          </p:cNvSpPr>
          <p:nvPr>
            <p:ph type="title"/>
          </p:nvPr>
        </p:nvSpPr>
        <p:spPr>
          <a:xfrm>
            <a:off x="237797" y="326022"/>
            <a:ext cx="7401491" cy="629221"/>
          </a:xfrm>
        </p:spPr>
        <p:txBody>
          <a:bodyPr>
            <a:normAutofit/>
          </a:bodyPr>
          <a:lstStyle/>
          <a:p>
            <a:r>
              <a:rPr lang="en-US" sz="3200" dirty="0">
                <a:solidFill>
                  <a:srgbClr val="D50032"/>
                </a:solidFill>
                <a:latin typeface="Open Sans"/>
                <a:ea typeface="Open Sans"/>
                <a:cs typeface="Open Sans"/>
              </a:rPr>
              <a:t>Rallying Congress for a U.S. pledge</a:t>
            </a:r>
            <a:endParaRPr lang="en-US" dirty="0"/>
          </a:p>
        </p:txBody>
      </p:sp>
      <p:sp>
        <p:nvSpPr>
          <p:cNvPr id="4" name="Slide Number Placeholder 3">
            <a:extLst>
              <a:ext uri="{FF2B5EF4-FFF2-40B4-BE49-F238E27FC236}">
                <a16:creationId xmlns:a16="http://schemas.microsoft.com/office/drawing/2014/main" id="{760CC205-11CE-C872-6C50-C268DC74DE7A}"/>
              </a:ext>
            </a:extLst>
          </p:cNvPr>
          <p:cNvSpPr>
            <a:spLocks noGrp="1"/>
          </p:cNvSpPr>
          <p:nvPr>
            <p:ph type="sldNum" sz="quarter" idx="12"/>
          </p:nvPr>
        </p:nvSpPr>
        <p:spPr/>
        <p:txBody>
          <a:bodyPr/>
          <a:lstStyle/>
          <a:p>
            <a:fld id="{307E6868-079E-1649-B8D1-459B42CE4DE3}" type="slidenum">
              <a:rPr lang="en-US" smtClean="0"/>
              <a:pPr/>
              <a:t>16</a:t>
            </a:fld>
            <a:endParaRPr lang="en-US" dirty="0"/>
          </a:p>
        </p:txBody>
      </p:sp>
      <p:sp>
        <p:nvSpPr>
          <p:cNvPr id="10" name="TextBox 9">
            <a:extLst>
              <a:ext uri="{FF2B5EF4-FFF2-40B4-BE49-F238E27FC236}">
                <a16:creationId xmlns:a16="http://schemas.microsoft.com/office/drawing/2014/main" id="{DD8AF853-E013-5386-D6D8-C9AFE919AA36}"/>
              </a:ext>
            </a:extLst>
          </p:cNvPr>
          <p:cNvSpPr txBox="1"/>
          <p:nvPr/>
        </p:nvSpPr>
        <p:spPr>
          <a:xfrm>
            <a:off x="1432091" y="1423720"/>
            <a:ext cx="6280673" cy="2154436"/>
          </a:xfrm>
          <a:prstGeom prst="rect">
            <a:avLst/>
          </a:prstGeom>
          <a:noFill/>
        </p:spPr>
        <p:txBody>
          <a:bodyPr wrap="square">
            <a:spAutoFit/>
          </a:bodyPr>
          <a:lstStyle/>
          <a:p>
            <a:pPr marL="0" marR="0">
              <a:spcBef>
                <a:spcPts val="0"/>
              </a:spcBef>
              <a:spcAft>
                <a:spcPts val="0"/>
              </a:spcAft>
            </a:pPr>
            <a:r>
              <a:rPr lang="en-US" sz="3200" b="1" dirty="0">
                <a:solidFill>
                  <a:srgbClr val="00B0F0"/>
                </a:solidFill>
                <a:latin typeface="Open Sans"/>
                <a:ea typeface="Open Sans"/>
                <a:cs typeface="Open Sans"/>
              </a:rPr>
              <a:t>Will you…</a:t>
            </a:r>
          </a:p>
          <a:p>
            <a:pPr marL="0" marR="0">
              <a:spcBef>
                <a:spcPts val="0"/>
              </a:spcBef>
              <a:spcAft>
                <a:spcPts val="0"/>
              </a:spcAft>
            </a:pPr>
            <a:r>
              <a:rPr lang="en-US" b="1" dirty="0">
                <a:solidFill>
                  <a:srgbClr val="D50032"/>
                </a:solidFill>
                <a:latin typeface="Open Sans"/>
                <a:ea typeface="Open Sans"/>
                <a:cs typeface="Open Sans"/>
              </a:rPr>
              <a:t> </a:t>
            </a:r>
          </a:p>
          <a:p>
            <a:pPr marL="285750" marR="0" indent="-285750">
              <a:spcBef>
                <a:spcPts val="0"/>
              </a:spcBef>
              <a:spcAft>
                <a:spcPts val="0"/>
              </a:spcAft>
              <a:buFont typeface="Wingdings" panose="05000000000000000000" pitchFamily="2" charset="2"/>
              <a:buChar char="ü"/>
            </a:pPr>
            <a:r>
              <a:rPr lang="en-US" sz="2800" dirty="0">
                <a:solidFill>
                  <a:srgbClr val="D50032"/>
                </a:solidFill>
                <a:latin typeface="Open Sans"/>
                <a:ea typeface="Open Sans"/>
                <a:cs typeface="Open Sans"/>
              </a:rPr>
              <a:t> Add your name to the resolution?</a:t>
            </a:r>
          </a:p>
          <a:p>
            <a:pPr marL="285750" marR="0" indent="-285750">
              <a:spcBef>
                <a:spcPts val="0"/>
              </a:spcBef>
              <a:spcAft>
                <a:spcPts val="0"/>
              </a:spcAft>
              <a:buFont typeface="Wingdings" panose="05000000000000000000" pitchFamily="2" charset="2"/>
              <a:buChar char="ü"/>
            </a:pPr>
            <a:r>
              <a:rPr lang="en-US" sz="2800" dirty="0">
                <a:solidFill>
                  <a:srgbClr val="D50032"/>
                </a:solidFill>
                <a:latin typeface="Open Sans"/>
                <a:ea typeface="Open Sans"/>
                <a:cs typeface="Open Sans"/>
              </a:rPr>
              <a:t> Reach out to your colleagues?</a:t>
            </a:r>
          </a:p>
          <a:p>
            <a:pPr marL="285750" marR="0" indent="-285750">
              <a:spcBef>
                <a:spcPts val="0"/>
              </a:spcBef>
              <a:spcAft>
                <a:spcPts val="0"/>
              </a:spcAft>
              <a:buFont typeface="Wingdings" panose="05000000000000000000" pitchFamily="2" charset="2"/>
              <a:buChar char="ü"/>
            </a:pPr>
            <a:r>
              <a:rPr lang="en-US" sz="2800" dirty="0">
                <a:solidFill>
                  <a:srgbClr val="D50032"/>
                </a:solidFill>
                <a:latin typeface="Open Sans"/>
                <a:ea typeface="Open Sans"/>
                <a:cs typeface="Open Sans"/>
              </a:rPr>
              <a:t> Write to the White House?</a:t>
            </a:r>
          </a:p>
        </p:txBody>
      </p:sp>
    </p:spTree>
    <p:extLst>
      <p:ext uri="{BB962C8B-B14F-4D97-AF65-F5344CB8AC3E}">
        <p14:creationId xmlns:p14="http://schemas.microsoft.com/office/powerpoint/2010/main" val="1076236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Document outline">
            <a:extLst>
              <a:ext uri="{FF2B5EF4-FFF2-40B4-BE49-F238E27FC236}">
                <a16:creationId xmlns:a16="http://schemas.microsoft.com/office/drawing/2014/main" id="{0A1026DB-17C4-E5AE-6BF8-B9697B3CFA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151936">
            <a:off x="779718" y="2222988"/>
            <a:ext cx="609590" cy="609590"/>
          </a:xfrm>
          <a:prstGeom prst="rect">
            <a:avLst/>
          </a:prstGeom>
        </p:spPr>
      </p:pic>
      <p:sp>
        <p:nvSpPr>
          <p:cNvPr id="2" name="Title 1">
            <a:extLst>
              <a:ext uri="{FF2B5EF4-FFF2-40B4-BE49-F238E27FC236}">
                <a16:creationId xmlns:a16="http://schemas.microsoft.com/office/drawing/2014/main" id="{AA98FA6D-BBF8-92D4-C302-7621B8DBCF75}"/>
              </a:ext>
            </a:extLst>
          </p:cNvPr>
          <p:cNvSpPr>
            <a:spLocks noGrp="1"/>
          </p:cNvSpPr>
          <p:nvPr>
            <p:ph type="title"/>
          </p:nvPr>
        </p:nvSpPr>
        <p:spPr>
          <a:xfrm>
            <a:off x="237797" y="326022"/>
            <a:ext cx="7401491" cy="629221"/>
          </a:xfrm>
        </p:spPr>
        <p:txBody>
          <a:bodyPr>
            <a:normAutofit/>
          </a:bodyPr>
          <a:lstStyle/>
          <a:p>
            <a:r>
              <a:rPr lang="en-US" sz="3200" dirty="0">
                <a:solidFill>
                  <a:srgbClr val="D50032"/>
                </a:solidFill>
                <a:latin typeface="Open Sans"/>
                <a:ea typeface="Open Sans"/>
                <a:cs typeface="Open Sans"/>
              </a:rPr>
              <a:t>Rallying Congress for a U.S. pledge</a:t>
            </a:r>
            <a:endParaRPr lang="en-US" dirty="0"/>
          </a:p>
        </p:txBody>
      </p:sp>
      <p:sp>
        <p:nvSpPr>
          <p:cNvPr id="4" name="Slide Number Placeholder 3">
            <a:extLst>
              <a:ext uri="{FF2B5EF4-FFF2-40B4-BE49-F238E27FC236}">
                <a16:creationId xmlns:a16="http://schemas.microsoft.com/office/drawing/2014/main" id="{760CC205-11CE-C872-6C50-C268DC74DE7A}"/>
              </a:ext>
            </a:extLst>
          </p:cNvPr>
          <p:cNvSpPr>
            <a:spLocks noGrp="1"/>
          </p:cNvSpPr>
          <p:nvPr>
            <p:ph type="sldNum" sz="quarter" idx="12"/>
          </p:nvPr>
        </p:nvSpPr>
        <p:spPr/>
        <p:txBody>
          <a:bodyPr/>
          <a:lstStyle/>
          <a:p>
            <a:fld id="{307E6868-079E-1649-B8D1-459B42CE4DE3}" type="slidenum">
              <a:rPr lang="en-US" smtClean="0"/>
              <a:pPr/>
              <a:t>17</a:t>
            </a:fld>
            <a:endParaRPr lang="en-US" dirty="0"/>
          </a:p>
        </p:txBody>
      </p:sp>
      <p:sp>
        <p:nvSpPr>
          <p:cNvPr id="10" name="TextBox 9">
            <a:extLst>
              <a:ext uri="{FF2B5EF4-FFF2-40B4-BE49-F238E27FC236}">
                <a16:creationId xmlns:a16="http://schemas.microsoft.com/office/drawing/2014/main" id="{DD8AF853-E013-5386-D6D8-C9AFE919AA36}"/>
              </a:ext>
            </a:extLst>
          </p:cNvPr>
          <p:cNvSpPr txBox="1"/>
          <p:nvPr/>
        </p:nvSpPr>
        <p:spPr>
          <a:xfrm>
            <a:off x="2039510" y="1985178"/>
            <a:ext cx="6553999" cy="2154436"/>
          </a:xfrm>
          <a:prstGeom prst="rect">
            <a:avLst/>
          </a:prstGeom>
          <a:noFill/>
        </p:spPr>
        <p:txBody>
          <a:bodyPr wrap="square">
            <a:spAutoFit/>
          </a:bodyPr>
          <a:lstStyle/>
          <a:p>
            <a:pPr marL="0" marR="0">
              <a:spcBef>
                <a:spcPts val="0"/>
              </a:spcBef>
              <a:spcAft>
                <a:spcPts val="0"/>
              </a:spcAft>
            </a:pPr>
            <a:r>
              <a:rPr lang="en-US" sz="3200" b="1" dirty="0">
                <a:solidFill>
                  <a:srgbClr val="00B0F0"/>
                </a:solidFill>
                <a:latin typeface="Open Sans"/>
                <a:ea typeface="Open Sans"/>
                <a:cs typeface="Open Sans"/>
              </a:rPr>
              <a:t>Will you…</a:t>
            </a:r>
          </a:p>
          <a:p>
            <a:pPr marL="0" marR="0">
              <a:spcBef>
                <a:spcPts val="0"/>
              </a:spcBef>
              <a:spcAft>
                <a:spcPts val="0"/>
              </a:spcAft>
            </a:pPr>
            <a:r>
              <a:rPr lang="en-US" b="1" dirty="0">
                <a:solidFill>
                  <a:srgbClr val="D50032"/>
                </a:solidFill>
                <a:latin typeface="Open Sans"/>
                <a:ea typeface="Open Sans"/>
                <a:cs typeface="Open Sans"/>
              </a:rPr>
              <a:t> </a:t>
            </a:r>
          </a:p>
          <a:p>
            <a:pPr marL="457200" marR="0" indent="-457200">
              <a:spcBef>
                <a:spcPts val="0"/>
              </a:spcBef>
              <a:spcAft>
                <a:spcPts val="0"/>
              </a:spcAft>
              <a:buFont typeface="Wingdings" panose="05000000000000000000" pitchFamily="2" charset="2"/>
              <a:buChar char="ü"/>
            </a:pPr>
            <a:r>
              <a:rPr lang="en-US" sz="2800" dirty="0">
                <a:solidFill>
                  <a:srgbClr val="D50032"/>
                </a:solidFill>
                <a:latin typeface="Open Sans"/>
                <a:ea typeface="Open Sans"/>
                <a:cs typeface="Open Sans"/>
              </a:rPr>
              <a:t> Add your name to the resolution?</a:t>
            </a:r>
          </a:p>
          <a:p>
            <a:pPr marL="457200" marR="0" indent="-457200">
              <a:spcBef>
                <a:spcPts val="0"/>
              </a:spcBef>
              <a:spcAft>
                <a:spcPts val="0"/>
              </a:spcAft>
              <a:buFont typeface="Wingdings" panose="05000000000000000000" pitchFamily="2" charset="2"/>
              <a:buChar char="ü"/>
            </a:pPr>
            <a:r>
              <a:rPr lang="en-US" sz="2800" dirty="0">
                <a:solidFill>
                  <a:srgbClr val="D50032"/>
                </a:solidFill>
                <a:latin typeface="Open Sans"/>
                <a:ea typeface="Open Sans"/>
                <a:cs typeface="Open Sans"/>
              </a:rPr>
              <a:t> Reach out to your colleagues?</a:t>
            </a:r>
          </a:p>
          <a:p>
            <a:pPr marL="457200" marR="0" indent="-457200">
              <a:spcBef>
                <a:spcPts val="0"/>
              </a:spcBef>
              <a:spcAft>
                <a:spcPts val="0"/>
              </a:spcAft>
              <a:buFont typeface="Wingdings" panose="05000000000000000000" pitchFamily="2" charset="2"/>
              <a:buChar char="ü"/>
            </a:pPr>
            <a:r>
              <a:rPr lang="en-US" sz="2800" dirty="0">
                <a:solidFill>
                  <a:srgbClr val="D50032"/>
                </a:solidFill>
                <a:latin typeface="Open Sans"/>
                <a:ea typeface="Open Sans"/>
                <a:cs typeface="Open Sans"/>
              </a:rPr>
              <a:t> Write to the White House?</a:t>
            </a:r>
          </a:p>
        </p:txBody>
      </p:sp>
      <p:sp>
        <p:nvSpPr>
          <p:cNvPr id="3" name="Title 1">
            <a:extLst>
              <a:ext uri="{FF2B5EF4-FFF2-40B4-BE49-F238E27FC236}">
                <a16:creationId xmlns:a16="http://schemas.microsoft.com/office/drawing/2014/main" id="{52C80D57-2E96-A3D4-1F9F-93F4E050A262}"/>
              </a:ext>
            </a:extLst>
          </p:cNvPr>
          <p:cNvSpPr txBox="1">
            <a:spLocks/>
          </p:cNvSpPr>
          <p:nvPr/>
        </p:nvSpPr>
        <p:spPr>
          <a:xfrm>
            <a:off x="0" y="1003886"/>
            <a:ext cx="7401491" cy="62922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a:lstStyle>
          <a:p>
            <a:pPr algn="r"/>
            <a:r>
              <a:rPr lang="en-US" sz="8800" dirty="0">
                <a:solidFill>
                  <a:srgbClr val="00B0F0"/>
                </a:solidFill>
                <a:latin typeface="Freestyle Script" panose="030804020302050B0404" pitchFamily="66" charset="0"/>
              </a:rPr>
              <a:t>together</a:t>
            </a:r>
          </a:p>
        </p:txBody>
      </p:sp>
      <p:pic>
        <p:nvPicPr>
          <p:cNvPr id="6" name="Graphic 5" descr="Open envelope outline">
            <a:extLst>
              <a:ext uri="{FF2B5EF4-FFF2-40B4-BE49-F238E27FC236}">
                <a16:creationId xmlns:a16="http://schemas.microsoft.com/office/drawing/2014/main" id="{EC68E018-9332-978F-4202-45471EA628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613595">
            <a:off x="444215" y="1173990"/>
            <a:ext cx="914400" cy="914400"/>
          </a:xfrm>
          <a:prstGeom prst="rect">
            <a:avLst/>
          </a:prstGeom>
        </p:spPr>
      </p:pic>
      <p:pic>
        <p:nvPicPr>
          <p:cNvPr id="9" name="Graphic 8" descr="Open envelope outline">
            <a:extLst>
              <a:ext uri="{FF2B5EF4-FFF2-40B4-BE49-F238E27FC236}">
                <a16:creationId xmlns:a16="http://schemas.microsoft.com/office/drawing/2014/main" id="{E72D68C9-7E95-B94B-E032-6DC5A6A513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14660">
            <a:off x="513541" y="3623011"/>
            <a:ext cx="914400" cy="914400"/>
          </a:xfrm>
          <a:prstGeom prst="rect">
            <a:avLst/>
          </a:prstGeom>
        </p:spPr>
      </p:pic>
      <p:pic>
        <p:nvPicPr>
          <p:cNvPr id="11" name="Graphic 10" descr="Document outline">
            <a:extLst>
              <a:ext uri="{FF2B5EF4-FFF2-40B4-BE49-F238E27FC236}">
                <a16:creationId xmlns:a16="http://schemas.microsoft.com/office/drawing/2014/main" id="{26E37D90-7DB5-07CC-6848-69D9068E0D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829317">
            <a:off x="557880" y="2933701"/>
            <a:ext cx="609590" cy="609590"/>
          </a:xfrm>
          <a:prstGeom prst="rect">
            <a:avLst/>
          </a:prstGeom>
        </p:spPr>
      </p:pic>
    </p:spTree>
    <p:extLst>
      <p:ext uri="{BB962C8B-B14F-4D97-AF65-F5344CB8AC3E}">
        <p14:creationId xmlns:p14="http://schemas.microsoft.com/office/powerpoint/2010/main" val="550205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C422AF-DF7A-6937-F3DB-34FF88304A07}"/>
              </a:ext>
            </a:extLst>
          </p:cNvPr>
          <p:cNvSpPr>
            <a:spLocks noGrp="1"/>
          </p:cNvSpPr>
          <p:nvPr>
            <p:ph type="title"/>
          </p:nvPr>
        </p:nvSpPr>
        <p:spPr/>
        <p:txBody>
          <a:bodyPr/>
          <a:lstStyle/>
          <a:p>
            <a:r>
              <a:rPr lang="en-US" dirty="0"/>
              <a:t>Grassroots Caf</a:t>
            </a:r>
            <a:r>
              <a:rPr lang="en-US" sz="4400" b="1" dirty="0">
                <a:solidFill>
                  <a:prstClr val="white"/>
                </a:solidFill>
                <a:latin typeface="Open Sans"/>
                <a:ea typeface="Open Sans"/>
                <a:cs typeface="Open Sans"/>
              </a:rPr>
              <a:t>é</a:t>
            </a:r>
            <a:endParaRPr lang="en-US" dirty="0"/>
          </a:p>
        </p:txBody>
      </p:sp>
    </p:spTree>
    <p:extLst>
      <p:ext uri="{BB962C8B-B14F-4D97-AF65-F5344CB8AC3E}">
        <p14:creationId xmlns:p14="http://schemas.microsoft.com/office/powerpoint/2010/main" val="2171758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5EE60A-1951-7843-3A48-20CF127CCD13}"/>
              </a:ext>
            </a:extLst>
          </p:cNvPr>
          <p:cNvSpPr>
            <a:spLocks noGrp="1"/>
          </p:cNvSpPr>
          <p:nvPr>
            <p:ph type="title"/>
          </p:nvPr>
        </p:nvSpPr>
        <p:spPr>
          <a:xfrm>
            <a:off x="574129" y="219892"/>
            <a:ext cx="7401491" cy="857250"/>
          </a:xfrm>
        </p:spPr>
        <p:txBody>
          <a:bodyPr anchor="ctr">
            <a:noAutofit/>
          </a:bodyPr>
          <a:lstStyle/>
          <a:p>
            <a:r>
              <a:rPr lang="en-US" sz="2800" dirty="0">
                <a:solidFill>
                  <a:srgbClr val="D50032"/>
                </a:solidFill>
                <a:latin typeface="Open Sans"/>
                <a:ea typeface="Open Sans"/>
                <a:cs typeface="Open Sans"/>
              </a:rPr>
              <a:t>The Power of Community in Advocacy</a:t>
            </a:r>
            <a:endParaRPr lang="en-US" dirty="0">
              <a:solidFill>
                <a:srgbClr val="D50032"/>
              </a:solidFill>
            </a:endParaRPr>
          </a:p>
        </p:txBody>
      </p:sp>
      <p:sp>
        <p:nvSpPr>
          <p:cNvPr id="9" name="Slide Number Placeholder 8">
            <a:extLst>
              <a:ext uri="{FF2B5EF4-FFF2-40B4-BE49-F238E27FC236}">
                <a16:creationId xmlns:a16="http://schemas.microsoft.com/office/drawing/2014/main" id="{38638540-9C76-AD5E-2F33-3CD9F9159374}"/>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19</a:t>
            </a:fld>
            <a:endParaRPr lang="en-US" dirty="0"/>
          </a:p>
        </p:txBody>
      </p:sp>
      <p:sp>
        <p:nvSpPr>
          <p:cNvPr id="5" name="Content Placeholder 3">
            <a:extLst>
              <a:ext uri="{FF2B5EF4-FFF2-40B4-BE49-F238E27FC236}">
                <a16:creationId xmlns:a16="http://schemas.microsoft.com/office/drawing/2014/main" id="{982FC3EC-65EF-7A3B-7172-9A13B4C893DA}"/>
              </a:ext>
            </a:extLst>
          </p:cNvPr>
          <p:cNvSpPr txBox="1">
            <a:spLocks/>
          </p:cNvSpPr>
          <p:nvPr/>
        </p:nvSpPr>
        <p:spPr>
          <a:xfrm>
            <a:off x="4274875" y="2201031"/>
            <a:ext cx="3363660" cy="165526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buFont typeface="Arial"/>
              <a:buNone/>
            </a:pPr>
            <a:r>
              <a:rPr lang="en-US" sz="1900" b="1" dirty="0">
                <a:latin typeface="Open Sans"/>
                <a:ea typeface="Open Sans"/>
                <a:cs typeface="Open Sans"/>
              </a:rPr>
              <a:t>Alicia Stromberg</a:t>
            </a:r>
            <a:endParaRPr lang="en-US" sz="1900" dirty="0"/>
          </a:p>
          <a:p>
            <a:pPr marL="115570" indent="0">
              <a:buNone/>
            </a:pPr>
            <a:r>
              <a:rPr lang="en-US" sz="1900" dirty="0">
                <a:latin typeface="Open Sans"/>
                <a:ea typeface="Open Sans"/>
                <a:cs typeface="Open Sans"/>
              </a:rPr>
              <a:t>Manager</a:t>
            </a:r>
            <a:endParaRPr lang="en-US" sz="1900" dirty="0"/>
          </a:p>
          <a:p>
            <a:pPr marL="115570" indent="0">
              <a:buNone/>
            </a:pPr>
            <a:r>
              <a:rPr lang="en-US" sz="1900" dirty="0">
                <a:latin typeface="Open Sans"/>
                <a:ea typeface="Open Sans"/>
                <a:cs typeface="Open Sans"/>
              </a:rPr>
              <a:t>Grassroots Expansion</a:t>
            </a:r>
            <a:endParaRPr lang="en-US" sz="1900" dirty="0"/>
          </a:p>
          <a:p>
            <a:pPr marL="115570" indent="0">
              <a:buFont typeface="Arial"/>
              <a:buNone/>
            </a:pPr>
            <a:r>
              <a:rPr lang="en-US" sz="1900" dirty="0">
                <a:latin typeface="Open Sans"/>
                <a:ea typeface="Open Sans"/>
                <a:cs typeface="Open Sans"/>
                <a:hlinkClick r:id="rId2"/>
              </a:rPr>
              <a:t>astromberg@results.org</a:t>
            </a:r>
            <a:endParaRPr lang="en-US" sz="1900" dirty="0">
              <a:latin typeface="Open Sans"/>
              <a:ea typeface="Open Sans"/>
              <a:cs typeface="Open Sans"/>
            </a:endParaRPr>
          </a:p>
          <a:p>
            <a:pPr marL="115570" indent="0">
              <a:buFont typeface="Arial"/>
              <a:buNone/>
            </a:pPr>
            <a:endParaRPr lang="en-US" sz="2000" dirty="0"/>
          </a:p>
          <a:p>
            <a:pPr>
              <a:buFont typeface="Arial"/>
              <a:buChar char="•"/>
            </a:pPr>
            <a:endParaRPr lang="en-US" sz="2000" dirty="0"/>
          </a:p>
        </p:txBody>
      </p:sp>
      <p:pic>
        <p:nvPicPr>
          <p:cNvPr id="7" name="Picture 6" descr="A person smiling at camera&#10;&#10;Description automatically generated">
            <a:extLst>
              <a:ext uri="{FF2B5EF4-FFF2-40B4-BE49-F238E27FC236}">
                <a16:creationId xmlns:a16="http://schemas.microsoft.com/office/drawing/2014/main" id="{5391E5E2-9890-016E-6B42-D8E9015AED2B}"/>
              </a:ext>
            </a:extLst>
          </p:cNvPr>
          <p:cNvPicPr>
            <a:picLocks noChangeAspect="1"/>
          </p:cNvPicPr>
          <p:nvPr/>
        </p:nvPicPr>
        <p:blipFill rotWithShape="1">
          <a:blip r:embed="rId3"/>
          <a:srcRect l="1479" r="2188" b="-114"/>
          <a:stretch/>
        </p:blipFill>
        <p:spPr>
          <a:xfrm>
            <a:off x="1707943" y="1559484"/>
            <a:ext cx="2490731" cy="2656707"/>
          </a:xfrm>
          <a:prstGeom prst="rect">
            <a:avLst/>
          </a:prstGeom>
        </p:spPr>
      </p:pic>
    </p:spTree>
    <p:extLst>
      <p:ext uri="{BB962C8B-B14F-4D97-AF65-F5344CB8AC3E}">
        <p14:creationId xmlns:p14="http://schemas.microsoft.com/office/powerpoint/2010/main" val="1682331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49E7-1BF6-2C69-1D00-DBCEE4E2B0CB}"/>
              </a:ext>
            </a:extLst>
          </p:cNvPr>
          <p:cNvSpPr>
            <a:spLocks noGrp="1"/>
          </p:cNvSpPr>
          <p:nvPr>
            <p:ph type="title"/>
          </p:nvPr>
        </p:nvSpPr>
        <p:spPr>
          <a:xfrm>
            <a:off x="871254" y="102393"/>
            <a:ext cx="7401491" cy="857250"/>
          </a:xfrm>
        </p:spPr>
        <p:txBody>
          <a:bodyPr/>
          <a:lstStyle/>
          <a:p>
            <a:r>
              <a:rPr lang="en-US" dirty="0">
                <a:latin typeface="Open Sans"/>
                <a:ea typeface="Open Sans"/>
                <a:cs typeface="Open Sans"/>
              </a:rPr>
              <a:t>Our Values</a:t>
            </a:r>
          </a:p>
        </p:txBody>
      </p:sp>
      <p:sp>
        <p:nvSpPr>
          <p:cNvPr id="3" name="Content Placeholder 2">
            <a:extLst>
              <a:ext uri="{FF2B5EF4-FFF2-40B4-BE49-F238E27FC236}">
                <a16:creationId xmlns:a16="http://schemas.microsoft.com/office/drawing/2014/main" id="{356E0D29-D0DD-4D5F-75B2-B6B619CBB8AF}"/>
              </a:ext>
            </a:extLst>
          </p:cNvPr>
          <p:cNvSpPr>
            <a:spLocks noGrp="1"/>
          </p:cNvSpPr>
          <p:nvPr>
            <p:ph idx="1"/>
          </p:nvPr>
        </p:nvSpPr>
        <p:spPr/>
        <p:txBody>
          <a:bodyPr>
            <a:noAutofit/>
          </a:bodyPr>
          <a:lstStyle/>
          <a:p>
            <a:pPr marL="0" marR="0" lvl="0" indent="0" algn="l" rtl="0">
              <a:lnSpc>
                <a:spcPct val="114000"/>
              </a:lnSpc>
              <a:spcBef>
                <a:spcPts val="0"/>
              </a:spcBef>
              <a:spcAft>
                <a:spcPts val="600"/>
              </a:spcAft>
              <a:buNone/>
            </a:pPr>
            <a:r>
              <a:rPr lang="en-US" sz="1700" b="0" u="none" strike="noStrike" cap="none" dirty="0">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p>
          <a:p>
            <a:pPr marL="0" marR="0" lvl="0" indent="0" algn="l" rtl="0">
              <a:lnSpc>
                <a:spcPct val="114000"/>
              </a:lnSpc>
              <a:spcBef>
                <a:spcPts val="0"/>
              </a:spcBef>
              <a:spcAft>
                <a:spcPts val="600"/>
              </a:spcAft>
              <a:buNone/>
            </a:pPr>
            <a:r>
              <a:rPr lang="en-US" sz="1700" b="0" u="none" strike="noStrike" cap="none" dirty="0">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lang="en-US" sz="1700" b="1" i="0" u="none" strike="noStrike" cap="none" dirty="0">
              <a:solidFill>
                <a:schemeClr val="dk1"/>
              </a:solidFill>
              <a:latin typeface="Open Sans"/>
              <a:ea typeface="Open Sans"/>
              <a:cs typeface="Open Sans"/>
              <a:sym typeface="Open Sans"/>
            </a:endParaRPr>
          </a:p>
          <a:p>
            <a:pPr marL="0" marR="0" lvl="0" indent="0" algn="l" rtl="0">
              <a:lnSpc>
                <a:spcPct val="114000"/>
              </a:lnSpc>
              <a:spcBef>
                <a:spcPts val="0"/>
              </a:spcBef>
              <a:spcAft>
                <a:spcPts val="600"/>
              </a:spcAft>
              <a:buNone/>
            </a:pPr>
            <a:endParaRPr lang="en-US" sz="1700" b="1" i="0" u="none" strike="noStrike" cap="none" dirty="0">
              <a:solidFill>
                <a:schemeClr val="dk1"/>
              </a:solidFill>
              <a:latin typeface="Open Sans"/>
              <a:ea typeface="Open Sans"/>
              <a:cs typeface="Open Sans"/>
              <a:sym typeface="Open Sans"/>
            </a:endParaRPr>
          </a:p>
          <a:p>
            <a:pPr marL="0" marR="0" lvl="0" indent="0" algn="l" rtl="0">
              <a:lnSpc>
                <a:spcPct val="114000"/>
              </a:lnSpc>
              <a:spcBef>
                <a:spcPts val="0"/>
              </a:spcBef>
              <a:spcAft>
                <a:spcPts val="600"/>
              </a:spcAft>
              <a:buNone/>
            </a:pPr>
            <a:r>
              <a:rPr lang="en-US" sz="1700" b="1" i="0" u="none" strike="noStrike" cap="none" dirty="0">
                <a:solidFill>
                  <a:schemeClr val="dk1"/>
                </a:solidFill>
                <a:latin typeface="Open Sans"/>
                <a:ea typeface="Open Sans"/>
                <a:cs typeface="Open Sans"/>
                <a:sym typeface="Open Sans"/>
              </a:rPr>
              <a:t>Read our full anti-oppression values statement here at </a:t>
            </a:r>
            <a:r>
              <a:rPr lang="en-US" sz="1700" b="1" i="0" u="sng" strike="noStrike" cap="none" dirty="0">
                <a:solidFill>
                  <a:schemeClr val="dk2"/>
                </a:solidFill>
                <a:latin typeface="Open Sans"/>
                <a:ea typeface="Open Sans"/>
                <a:cs typeface="Open Sans"/>
                <a:sym typeface="Open Sans"/>
                <a:hlinkClick r:id="rId3"/>
              </a:rPr>
              <a:t>results.org/values</a:t>
            </a:r>
            <a:r>
              <a:rPr lang="en-US" sz="1700" b="1" i="0" u="none" strike="noStrike" cap="none" dirty="0">
                <a:solidFill>
                  <a:schemeClr val="dk1"/>
                </a:solidFill>
                <a:latin typeface="Open Sans"/>
                <a:ea typeface="Open Sans"/>
                <a:cs typeface="Open Sans"/>
                <a:sym typeface="Open Sans"/>
              </a:rPr>
              <a:t>. </a:t>
            </a:r>
            <a:endParaRPr lang="en-US" sz="17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939D5F55-E975-DE79-29E8-0C323BCCBC2B}"/>
              </a:ext>
            </a:extLst>
          </p:cNvPr>
          <p:cNvSpPr>
            <a:spLocks noGrp="1"/>
          </p:cNvSpPr>
          <p:nvPr>
            <p:ph type="sldNum" sz="quarter" idx="12"/>
          </p:nvPr>
        </p:nvSpPr>
        <p:spPr/>
        <p:txBody>
          <a:bodyPr/>
          <a:lstStyle/>
          <a:p>
            <a:fld id="{307E6868-079E-1649-B8D1-459B42CE4DE3}" type="slidenum">
              <a:rPr lang="en-US" smtClean="0"/>
              <a:t>2</a:t>
            </a:fld>
            <a:endParaRPr lang="en-US" dirty="0"/>
          </a:p>
        </p:txBody>
      </p:sp>
    </p:spTree>
    <p:extLst>
      <p:ext uri="{BB962C8B-B14F-4D97-AF65-F5344CB8AC3E}">
        <p14:creationId xmlns:p14="http://schemas.microsoft.com/office/powerpoint/2010/main" val="91748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5EE60A-1951-7843-3A48-20CF127CCD13}"/>
              </a:ext>
            </a:extLst>
          </p:cNvPr>
          <p:cNvSpPr>
            <a:spLocks noGrp="1"/>
          </p:cNvSpPr>
          <p:nvPr>
            <p:ph type="title"/>
          </p:nvPr>
        </p:nvSpPr>
        <p:spPr>
          <a:xfrm>
            <a:off x="567419" y="170261"/>
            <a:ext cx="7401491" cy="857250"/>
          </a:xfrm>
        </p:spPr>
        <p:txBody>
          <a:bodyPr anchor="ctr">
            <a:noAutofit/>
          </a:bodyPr>
          <a:lstStyle/>
          <a:p>
            <a:r>
              <a:rPr lang="en-US" sz="2800" dirty="0">
                <a:solidFill>
                  <a:srgbClr val="D50032"/>
                </a:solidFill>
                <a:latin typeface="Open Sans"/>
                <a:ea typeface="Open Sans"/>
                <a:cs typeface="Open Sans"/>
              </a:rPr>
              <a:t>“On the Record” Community Action</a:t>
            </a:r>
          </a:p>
        </p:txBody>
      </p:sp>
      <p:sp>
        <p:nvSpPr>
          <p:cNvPr id="9" name="Slide Number Placeholder 8">
            <a:extLst>
              <a:ext uri="{FF2B5EF4-FFF2-40B4-BE49-F238E27FC236}">
                <a16:creationId xmlns:a16="http://schemas.microsoft.com/office/drawing/2014/main" id="{38638540-9C76-AD5E-2F33-3CD9F9159374}"/>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20</a:t>
            </a:fld>
            <a:endParaRPr lang="en-US" dirty="0"/>
          </a:p>
        </p:txBody>
      </p:sp>
      <p:pic>
        <p:nvPicPr>
          <p:cNvPr id="2" name="Picture 1" descr="A person sitting at a table writing on paper&#10;&#10;Description automatically generated">
            <a:extLst>
              <a:ext uri="{FF2B5EF4-FFF2-40B4-BE49-F238E27FC236}">
                <a16:creationId xmlns:a16="http://schemas.microsoft.com/office/drawing/2014/main" id="{61AE6C7A-4FC9-488E-C16D-DF1587D66867}"/>
              </a:ext>
            </a:extLst>
          </p:cNvPr>
          <p:cNvPicPr>
            <a:picLocks noChangeAspect="1"/>
          </p:cNvPicPr>
          <p:nvPr/>
        </p:nvPicPr>
        <p:blipFill>
          <a:blip r:embed="rId3"/>
          <a:stretch>
            <a:fillRect/>
          </a:stretch>
        </p:blipFill>
        <p:spPr>
          <a:xfrm>
            <a:off x="318340" y="1315060"/>
            <a:ext cx="2174272" cy="1422740"/>
          </a:xfrm>
          <a:prstGeom prst="rect">
            <a:avLst/>
          </a:prstGeom>
        </p:spPr>
      </p:pic>
      <p:pic>
        <p:nvPicPr>
          <p:cNvPr id="3" name="Picture 2" descr="A group of women sitting at a table&#10;&#10;Description automatically generated">
            <a:extLst>
              <a:ext uri="{FF2B5EF4-FFF2-40B4-BE49-F238E27FC236}">
                <a16:creationId xmlns:a16="http://schemas.microsoft.com/office/drawing/2014/main" id="{10256724-0C41-7C8F-9A27-B89A930B0F83}"/>
              </a:ext>
            </a:extLst>
          </p:cNvPr>
          <p:cNvPicPr>
            <a:picLocks noChangeAspect="1"/>
          </p:cNvPicPr>
          <p:nvPr/>
        </p:nvPicPr>
        <p:blipFill>
          <a:blip r:embed="rId4"/>
          <a:stretch>
            <a:fillRect/>
          </a:stretch>
        </p:blipFill>
        <p:spPr>
          <a:xfrm>
            <a:off x="316439" y="2787378"/>
            <a:ext cx="2194707" cy="1422739"/>
          </a:xfrm>
          <a:prstGeom prst="rect">
            <a:avLst/>
          </a:prstGeom>
        </p:spPr>
      </p:pic>
      <p:pic>
        <p:nvPicPr>
          <p:cNvPr id="7" name="Picture 6" descr="A baby in a baby carrier&#10;&#10;Description automatically generated">
            <a:extLst>
              <a:ext uri="{FF2B5EF4-FFF2-40B4-BE49-F238E27FC236}">
                <a16:creationId xmlns:a16="http://schemas.microsoft.com/office/drawing/2014/main" id="{DF0FD22F-35B7-823A-0E7B-E67581D45736}"/>
              </a:ext>
            </a:extLst>
          </p:cNvPr>
          <p:cNvPicPr>
            <a:picLocks noChangeAspect="1"/>
          </p:cNvPicPr>
          <p:nvPr/>
        </p:nvPicPr>
        <p:blipFill rotWithShape="1">
          <a:blip r:embed="rId5"/>
          <a:srcRect r="7"/>
          <a:stretch/>
        </p:blipFill>
        <p:spPr>
          <a:xfrm>
            <a:off x="2546287" y="1321238"/>
            <a:ext cx="4103846" cy="2901235"/>
          </a:xfrm>
          <a:prstGeom prst="rect">
            <a:avLst/>
          </a:prstGeom>
          <a:noFill/>
        </p:spPr>
      </p:pic>
      <p:pic>
        <p:nvPicPr>
          <p:cNvPr id="12" name="Picture 11" descr="A person writing on a paper&#10;&#10;Description automatically generated">
            <a:extLst>
              <a:ext uri="{FF2B5EF4-FFF2-40B4-BE49-F238E27FC236}">
                <a16:creationId xmlns:a16="http://schemas.microsoft.com/office/drawing/2014/main" id="{54C5E390-56C9-AD0A-D060-24D43F52A5F6}"/>
              </a:ext>
            </a:extLst>
          </p:cNvPr>
          <p:cNvPicPr>
            <a:picLocks noChangeAspect="1"/>
          </p:cNvPicPr>
          <p:nvPr/>
        </p:nvPicPr>
        <p:blipFill>
          <a:blip r:embed="rId6"/>
          <a:stretch>
            <a:fillRect/>
          </a:stretch>
        </p:blipFill>
        <p:spPr>
          <a:xfrm rot="5400000">
            <a:off x="6323259" y="1702590"/>
            <a:ext cx="2901234" cy="2144710"/>
          </a:xfrm>
          <a:prstGeom prst="rect">
            <a:avLst/>
          </a:prstGeom>
        </p:spPr>
      </p:pic>
      <p:sp>
        <p:nvSpPr>
          <p:cNvPr id="5" name="TextBox 4">
            <a:extLst>
              <a:ext uri="{FF2B5EF4-FFF2-40B4-BE49-F238E27FC236}">
                <a16:creationId xmlns:a16="http://schemas.microsoft.com/office/drawing/2014/main" id="{44079EB0-4E12-F4A0-45D3-9727806EB358}"/>
              </a:ext>
            </a:extLst>
          </p:cNvPr>
          <p:cNvSpPr txBox="1"/>
          <p:nvPr/>
        </p:nvSpPr>
        <p:spPr>
          <a:xfrm>
            <a:off x="1623409" y="4550972"/>
            <a:ext cx="5722620" cy="400110"/>
          </a:xfrm>
          <a:prstGeom prst="rect">
            <a:avLst/>
          </a:prstGeom>
          <a:noFill/>
        </p:spPr>
        <p:txBody>
          <a:bodyPr wrap="square">
            <a:spAutoFit/>
          </a:body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results.org/community-of-change</a:t>
            </a:r>
          </a:p>
        </p:txBody>
      </p:sp>
    </p:spTree>
    <p:extLst>
      <p:ext uri="{BB962C8B-B14F-4D97-AF65-F5344CB8AC3E}">
        <p14:creationId xmlns:p14="http://schemas.microsoft.com/office/powerpoint/2010/main" val="1150730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444DD-B91E-4B62-E680-98B358A3E05C}"/>
              </a:ext>
            </a:extLst>
          </p:cNvPr>
          <p:cNvSpPr>
            <a:spLocks noGrp="1"/>
          </p:cNvSpPr>
          <p:nvPr>
            <p:ph type="title"/>
          </p:nvPr>
        </p:nvSpPr>
        <p:spPr>
          <a:xfrm>
            <a:off x="871253" y="102393"/>
            <a:ext cx="7401491" cy="857250"/>
          </a:xfrm>
        </p:spPr>
        <p:txBody>
          <a:bodyPr/>
          <a:lstStyle/>
          <a:p>
            <a:r>
              <a:rPr lang="en-US" dirty="0">
                <a:solidFill>
                  <a:srgbClr val="D50032"/>
                </a:solidFill>
                <a:latin typeface="Open Sans"/>
                <a:ea typeface="Open Sans"/>
                <a:cs typeface="Open Sans"/>
              </a:rPr>
              <a:t>Upcoming actions &amp; ideas</a:t>
            </a:r>
            <a:endParaRPr lang="en-US" dirty="0">
              <a:solidFill>
                <a:srgbClr val="D50032"/>
              </a:solidFill>
            </a:endParaRPr>
          </a:p>
        </p:txBody>
      </p:sp>
      <p:sp>
        <p:nvSpPr>
          <p:cNvPr id="4" name="Slide Number Placeholder 3">
            <a:extLst>
              <a:ext uri="{FF2B5EF4-FFF2-40B4-BE49-F238E27FC236}">
                <a16:creationId xmlns:a16="http://schemas.microsoft.com/office/drawing/2014/main" id="{8A183FA2-622B-ACF0-0899-E333E02365D7}"/>
              </a:ext>
            </a:extLst>
          </p:cNvPr>
          <p:cNvSpPr>
            <a:spLocks noGrp="1"/>
          </p:cNvSpPr>
          <p:nvPr>
            <p:ph type="sldNum" sz="quarter" idx="12"/>
          </p:nvPr>
        </p:nvSpPr>
        <p:spPr/>
        <p:txBody>
          <a:bodyPr/>
          <a:lstStyle/>
          <a:p>
            <a:fld id="{307E6868-079E-1649-B8D1-459B42CE4DE3}" type="slidenum">
              <a:rPr lang="en-US" smtClean="0"/>
              <a:pPr/>
              <a:t>21</a:t>
            </a:fld>
            <a:endParaRPr lang="en-US" dirty="0"/>
          </a:p>
        </p:txBody>
      </p:sp>
      <p:graphicFrame>
        <p:nvGraphicFramePr>
          <p:cNvPr id="7" name="Diagram 6">
            <a:extLst>
              <a:ext uri="{FF2B5EF4-FFF2-40B4-BE49-F238E27FC236}">
                <a16:creationId xmlns:a16="http://schemas.microsoft.com/office/drawing/2014/main" id="{DD6DB6C3-42D9-D3F4-9727-F57F3010647D}"/>
              </a:ext>
            </a:extLst>
          </p:cNvPr>
          <p:cNvGraphicFramePr/>
          <p:nvPr>
            <p:extLst>
              <p:ext uri="{D42A27DB-BD31-4B8C-83A1-F6EECF244321}">
                <p14:modId xmlns:p14="http://schemas.microsoft.com/office/powerpoint/2010/main" val="3106230004"/>
              </p:ext>
            </p:extLst>
          </p:nvPr>
        </p:nvGraphicFramePr>
        <p:xfrm>
          <a:off x="579738" y="1088106"/>
          <a:ext cx="7984524" cy="3569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B59111F-B454-E861-00DF-5EA5B120C0B9}"/>
              </a:ext>
            </a:extLst>
          </p:cNvPr>
          <p:cNvSpPr txBox="1"/>
          <p:nvPr/>
        </p:nvSpPr>
        <p:spPr>
          <a:xfrm>
            <a:off x="404990" y="4397931"/>
            <a:ext cx="8334019" cy="369332"/>
          </a:xfrm>
          <a:prstGeom prst="rect">
            <a:avLst/>
          </a:prstGeom>
          <a:noFill/>
        </p:spPr>
        <p:txBody>
          <a:bodyPr wrap="square">
            <a:spAutoFit/>
          </a:bodyPr>
          <a:lstStyle/>
          <a:p>
            <a:pPr algn="ctr"/>
            <a:r>
              <a:rPr lang="en-US" b="1" i="1" dirty="0">
                <a:latin typeface="Open Sans" panose="020B0606030504020204" pitchFamily="34" charset="0"/>
                <a:ea typeface="Open Sans" panose="020B0606030504020204" pitchFamily="34" charset="0"/>
                <a:cs typeface="Open Sans" panose="020B0606030504020204" pitchFamily="34" charset="0"/>
              </a:rPr>
              <a:t>Where are you already showing up with your community?</a:t>
            </a:r>
          </a:p>
        </p:txBody>
      </p:sp>
    </p:spTree>
    <p:extLst>
      <p:ext uri="{BB962C8B-B14F-4D97-AF65-F5344CB8AC3E}">
        <p14:creationId xmlns:p14="http://schemas.microsoft.com/office/powerpoint/2010/main" val="1897453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444DD-B91E-4B62-E680-98B358A3E05C}"/>
              </a:ext>
            </a:extLst>
          </p:cNvPr>
          <p:cNvSpPr>
            <a:spLocks noGrp="1"/>
          </p:cNvSpPr>
          <p:nvPr>
            <p:ph type="title"/>
          </p:nvPr>
        </p:nvSpPr>
        <p:spPr>
          <a:xfrm>
            <a:off x="871254" y="184379"/>
            <a:ext cx="7401491" cy="857250"/>
          </a:xfrm>
        </p:spPr>
        <p:txBody>
          <a:bodyPr/>
          <a:lstStyle/>
          <a:p>
            <a:r>
              <a:rPr lang="en-US" dirty="0">
                <a:solidFill>
                  <a:srgbClr val="D50032"/>
                </a:solidFill>
                <a:latin typeface="Open Sans"/>
                <a:ea typeface="Open Sans"/>
                <a:cs typeface="Open Sans"/>
              </a:rPr>
              <a:t>Who to invite</a:t>
            </a:r>
            <a:endParaRPr lang="en-US" dirty="0">
              <a:solidFill>
                <a:srgbClr val="D50032"/>
              </a:solidFill>
            </a:endParaRPr>
          </a:p>
        </p:txBody>
      </p:sp>
      <p:sp>
        <p:nvSpPr>
          <p:cNvPr id="3" name="Content Placeholder 2">
            <a:extLst>
              <a:ext uri="{FF2B5EF4-FFF2-40B4-BE49-F238E27FC236}">
                <a16:creationId xmlns:a16="http://schemas.microsoft.com/office/drawing/2014/main" id="{D53FFE75-C9EE-9CEB-57BE-9066E35A5560}"/>
              </a:ext>
            </a:extLst>
          </p:cNvPr>
          <p:cNvSpPr>
            <a:spLocks noGrp="1"/>
          </p:cNvSpPr>
          <p:nvPr>
            <p:ph idx="1"/>
          </p:nvPr>
        </p:nvSpPr>
        <p:spPr>
          <a:xfrm>
            <a:off x="457200" y="1288971"/>
            <a:ext cx="8341360" cy="3394472"/>
          </a:xfrm>
        </p:spPr>
        <p:txBody>
          <a:bodyPr vert="horz" lIns="91440" tIns="45720" rIns="91440" bIns="45720" rtlCol="0" anchor="t">
            <a:normAutofit/>
          </a:bodyPr>
          <a:lstStyle/>
          <a:p>
            <a:pPr algn="l" rtl="0" fontAlgn="base">
              <a:buFont typeface="Arial" panose="020B0604020202020204" pitchFamily="34" charset="0"/>
              <a:buChar char="•"/>
            </a:pPr>
            <a:r>
              <a:rPr lang="en-US" sz="2800" i="1" u="sng"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New</a:t>
            </a:r>
            <a:r>
              <a:rPr lang="en-US" sz="280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o</a:t>
            </a:r>
            <a:r>
              <a:rPr lang="en-US" sz="28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nline supporters</a:t>
            </a:r>
          </a:p>
          <a:p>
            <a:pPr lvl="1" fontAlgn="base">
              <a:buFont typeface="Arial" panose="020B0604020202020204" pitchFamily="34" charset="0"/>
              <a:buChar char="•"/>
            </a:pPr>
            <a:r>
              <a:rPr lang="en-US" sz="2800" b="1"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800 people </a:t>
            </a:r>
            <a:r>
              <a:rPr lang="en-US" sz="28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inquired with RESULTS in 2024</a:t>
            </a:r>
          </a:p>
          <a:p>
            <a:pPr lvl="1" fontAlgn="base">
              <a:buFont typeface="Arial" panose="020B0604020202020204" pitchFamily="34" charset="0"/>
              <a:buChar char="•"/>
            </a:pPr>
            <a:r>
              <a:rPr lang="en-US" sz="28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Ask your RC for your list </a:t>
            </a:r>
          </a:p>
          <a:p>
            <a:pPr algn="l" rtl="0" fontAlgn="base">
              <a:buFont typeface="Arial" panose="020B0604020202020204" pitchFamily="34" charset="0"/>
              <a:buChar char="•"/>
            </a:pPr>
            <a:r>
              <a:rPr lang="en-US" sz="28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People in your </a:t>
            </a:r>
            <a:r>
              <a:rPr lang="en-US" sz="2800" b="1"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Action Network </a:t>
            </a:r>
            <a:r>
              <a:rPr lang="en-US" sz="28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a:t>
            </a:r>
          </a:p>
          <a:p>
            <a:pPr algn="l" rtl="0" fontAlgn="base">
              <a:buFont typeface="Arial" panose="020B0604020202020204" pitchFamily="34" charset="0"/>
              <a:buChar char="•"/>
            </a:pPr>
            <a:r>
              <a:rPr lang="en-US" sz="2800" b="1"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Community</a:t>
            </a:r>
            <a:r>
              <a:rPr lang="en-US" sz="28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a:t>
            </a:r>
            <a:r>
              <a:rPr lang="en-US" sz="2800" b="1"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Partners</a:t>
            </a:r>
            <a:r>
              <a:rPr lang="en-US" sz="28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a:t>
            </a:r>
          </a:p>
          <a:p>
            <a:pPr algn="l" rtl="0" fontAlgn="base">
              <a:buFont typeface="Arial" panose="020B0604020202020204" pitchFamily="34" charset="0"/>
              <a:buChar char="•"/>
            </a:pPr>
            <a:r>
              <a:rPr lang="en-US" sz="28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Friends &amp; family  </a:t>
            </a:r>
          </a:p>
        </p:txBody>
      </p:sp>
      <p:sp>
        <p:nvSpPr>
          <p:cNvPr id="4" name="Slide Number Placeholder 3">
            <a:extLst>
              <a:ext uri="{FF2B5EF4-FFF2-40B4-BE49-F238E27FC236}">
                <a16:creationId xmlns:a16="http://schemas.microsoft.com/office/drawing/2014/main" id="{8A183FA2-622B-ACF0-0899-E333E02365D7}"/>
              </a:ext>
            </a:extLst>
          </p:cNvPr>
          <p:cNvSpPr>
            <a:spLocks noGrp="1"/>
          </p:cNvSpPr>
          <p:nvPr>
            <p:ph type="sldNum" sz="quarter" idx="12"/>
          </p:nvPr>
        </p:nvSpPr>
        <p:spPr/>
        <p:txBody>
          <a:bodyPr/>
          <a:lstStyle/>
          <a:p>
            <a:fld id="{307E6868-079E-1649-B8D1-459B42CE4DE3}" type="slidenum">
              <a:rPr lang="en-US" smtClean="0"/>
              <a:pPr/>
              <a:t>22</a:t>
            </a:fld>
            <a:endParaRPr lang="en-US" dirty="0"/>
          </a:p>
        </p:txBody>
      </p:sp>
    </p:spTree>
    <p:extLst>
      <p:ext uri="{BB962C8B-B14F-4D97-AF65-F5344CB8AC3E}">
        <p14:creationId xmlns:p14="http://schemas.microsoft.com/office/powerpoint/2010/main" val="3841274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444DD-B91E-4B62-E680-98B358A3E05C}"/>
              </a:ext>
            </a:extLst>
          </p:cNvPr>
          <p:cNvSpPr>
            <a:spLocks noGrp="1"/>
          </p:cNvSpPr>
          <p:nvPr>
            <p:ph type="title"/>
          </p:nvPr>
        </p:nvSpPr>
        <p:spPr>
          <a:xfrm>
            <a:off x="871254" y="121118"/>
            <a:ext cx="7401491" cy="857250"/>
          </a:xfrm>
        </p:spPr>
        <p:txBody>
          <a:bodyPr/>
          <a:lstStyle/>
          <a:p>
            <a:r>
              <a:rPr lang="en-US" dirty="0">
                <a:solidFill>
                  <a:srgbClr val="D50032"/>
                </a:solidFill>
                <a:latin typeface="Open Sans"/>
                <a:ea typeface="Open Sans"/>
                <a:cs typeface="Open Sans"/>
              </a:rPr>
              <a:t>How to invite</a:t>
            </a:r>
            <a:endParaRPr lang="en-US" dirty="0">
              <a:solidFill>
                <a:srgbClr val="D50032"/>
              </a:solidFill>
            </a:endParaRPr>
          </a:p>
        </p:txBody>
      </p:sp>
      <p:sp>
        <p:nvSpPr>
          <p:cNvPr id="4" name="Slide Number Placeholder 3">
            <a:extLst>
              <a:ext uri="{FF2B5EF4-FFF2-40B4-BE49-F238E27FC236}">
                <a16:creationId xmlns:a16="http://schemas.microsoft.com/office/drawing/2014/main" id="{8A183FA2-622B-ACF0-0899-E333E02365D7}"/>
              </a:ext>
            </a:extLst>
          </p:cNvPr>
          <p:cNvSpPr>
            <a:spLocks noGrp="1"/>
          </p:cNvSpPr>
          <p:nvPr>
            <p:ph type="sldNum" sz="quarter" idx="12"/>
          </p:nvPr>
        </p:nvSpPr>
        <p:spPr/>
        <p:txBody>
          <a:bodyPr/>
          <a:lstStyle/>
          <a:p>
            <a:fld id="{307E6868-079E-1649-B8D1-459B42CE4DE3}" type="slidenum">
              <a:rPr lang="en-US" smtClean="0"/>
              <a:pPr/>
              <a:t>23</a:t>
            </a:fld>
            <a:endParaRPr lang="en-US" dirty="0"/>
          </a:p>
        </p:txBody>
      </p:sp>
      <p:sp>
        <p:nvSpPr>
          <p:cNvPr id="6" name="Rectangle 5">
            <a:extLst>
              <a:ext uri="{FF2B5EF4-FFF2-40B4-BE49-F238E27FC236}">
                <a16:creationId xmlns:a16="http://schemas.microsoft.com/office/drawing/2014/main" id="{105AA601-F913-8E11-0E54-06942FFA6C69}"/>
              </a:ext>
            </a:extLst>
          </p:cNvPr>
          <p:cNvSpPr/>
          <p:nvPr/>
        </p:nvSpPr>
        <p:spPr>
          <a:xfrm>
            <a:off x="3740862" y="1283359"/>
            <a:ext cx="1487714" cy="9211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C9DBC927-0F89-FDA9-617B-D77BB64BBCC2}"/>
              </a:ext>
            </a:extLst>
          </p:cNvPr>
          <p:cNvPicPr>
            <a:picLocks noChangeAspect="1"/>
          </p:cNvPicPr>
          <p:nvPr/>
        </p:nvPicPr>
        <p:blipFill>
          <a:blip r:embed="rId2"/>
          <a:stretch>
            <a:fillRect/>
          </a:stretch>
        </p:blipFill>
        <p:spPr>
          <a:xfrm>
            <a:off x="4191679" y="1213861"/>
            <a:ext cx="3993785" cy="3120303"/>
          </a:xfrm>
          <a:prstGeom prst="rect">
            <a:avLst/>
          </a:prstGeom>
        </p:spPr>
      </p:pic>
      <p:pic>
        <p:nvPicPr>
          <p:cNvPr id="10" name="Picture 9">
            <a:extLst>
              <a:ext uri="{FF2B5EF4-FFF2-40B4-BE49-F238E27FC236}">
                <a16:creationId xmlns:a16="http://schemas.microsoft.com/office/drawing/2014/main" id="{6CD1CABD-369C-F076-3D15-DDF081E794EC}"/>
              </a:ext>
            </a:extLst>
          </p:cNvPr>
          <p:cNvPicPr>
            <a:picLocks noChangeAspect="1"/>
          </p:cNvPicPr>
          <p:nvPr/>
        </p:nvPicPr>
        <p:blipFill>
          <a:blip r:embed="rId3"/>
          <a:stretch>
            <a:fillRect/>
          </a:stretch>
        </p:blipFill>
        <p:spPr>
          <a:xfrm>
            <a:off x="711384" y="976775"/>
            <a:ext cx="2804069" cy="3453692"/>
          </a:xfrm>
          <a:prstGeom prst="rect">
            <a:avLst/>
          </a:prstGeom>
        </p:spPr>
      </p:pic>
      <p:sp>
        <p:nvSpPr>
          <p:cNvPr id="11" name="TextBox 10">
            <a:extLst>
              <a:ext uri="{FF2B5EF4-FFF2-40B4-BE49-F238E27FC236}">
                <a16:creationId xmlns:a16="http://schemas.microsoft.com/office/drawing/2014/main" id="{7DC2FDBD-2D79-305E-3AFF-F7AE78AB0580}"/>
              </a:ext>
            </a:extLst>
          </p:cNvPr>
          <p:cNvSpPr txBox="1"/>
          <p:nvPr/>
        </p:nvSpPr>
        <p:spPr>
          <a:xfrm>
            <a:off x="1623409" y="4550972"/>
            <a:ext cx="5722620" cy="400110"/>
          </a:xfrm>
          <a:prstGeom prst="rect">
            <a:avLst/>
          </a:prstGeom>
          <a:noFill/>
        </p:spPr>
        <p:txBody>
          <a:bodyPr wrap="square">
            <a:spAutoFit/>
          </a:body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results.org/community-of-change</a:t>
            </a:r>
          </a:p>
        </p:txBody>
      </p:sp>
    </p:spTree>
    <p:extLst>
      <p:ext uri="{BB962C8B-B14F-4D97-AF65-F5344CB8AC3E}">
        <p14:creationId xmlns:p14="http://schemas.microsoft.com/office/powerpoint/2010/main" val="1045093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444DD-B91E-4B62-E680-98B358A3E05C}"/>
              </a:ext>
            </a:extLst>
          </p:cNvPr>
          <p:cNvSpPr>
            <a:spLocks noGrp="1"/>
          </p:cNvSpPr>
          <p:nvPr>
            <p:ph type="title"/>
          </p:nvPr>
        </p:nvSpPr>
        <p:spPr>
          <a:xfrm>
            <a:off x="1115645" y="129905"/>
            <a:ext cx="6912709" cy="849731"/>
          </a:xfrm>
        </p:spPr>
        <p:txBody>
          <a:bodyPr>
            <a:normAutofit/>
          </a:bodyPr>
          <a:lstStyle/>
          <a:p>
            <a:r>
              <a:rPr lang="en-US" dirty="0">
                <a:solidFill>
                  <a:srgbClr val="D50032"/>
                </a:solidFill>
                <a:latin typeface="Open Sans"/>
                <a:ea typeface="Open Sans"/>
                <a:cs typeface="Open Sans"/>
              </a:rPr>
              <a:t>Social Media</a:t>
            </a:r>
            <a:endParaRPr lang="en-US" dirty="0">
              <a:solidFill>
                <a:srgbClr val="D50032"/>
              </a:solidFill>
            </a:endParaRPr>
          </a:p>
        </p:txBody>
      </p:sp>
      <p:sp>
        <p:nvSpPr>
          <p:cNvPr id="4" name="Slide Number Placeholder 3">
            <a:extLst>
              <a:ext uri="{FF2B5EF4-FFF2-40B4-BE49-F238E27FC236}">
                <a16:creationId xmlns:a16="http://schemas.microsoft.com/office/drawing/2014/main" id="{8A183FA2-622B-ACF0-0899-E333E02365D7}"/>
              </a:ext>
            </a:extLst>
          </p:cNvPr>
          <p:cNvSpPr>
            <a:spLocks noGrp="1"/>
          </p:cNvSpPr>
          <p:nvPr>
            <p:ph type="sldNum" sz="quarter" idx="12"/>
          </p:nvPr>
        </p:nvSpPr>
        <p:spPr/>
        <p:txBody>
          <a:bodyPr/>
          <a:lstStyle/>
          <a:p>
            <a:fld id="{307E6868-079E-1649-B8D1-459B42CE4DE3}" type="slidenum">
              <a:rPr lang="en-US" smtClean="0"/>
              <a:pPr/>
              <a:t>24</a:t>
            </a:fld>
            <a:endParaRPr lang="en-US" dirty="0"/>
          </a:p>
        </p:txBody>
      </p:sp>
      <p:pic>
        <p:nvPicPr>
          <p:cNvPr id="6" name="Picture 5">
            <a:extLst>
              <a:ext uri="{FF2B5EF4-FFF2-40B4-BE49-F238E27FC236}">
                <a16:creationId xmlns:a16="http://schemas.microsoft.com/office/drawing/2014/main" id="{86C17154-1E55-BFBF-1A98-AEAD7FD6A2CF}"/>
              </a:ext>
            </a:extLst>
          </p:cNvPr>
          <p:cNvPicPr>
            <a:picLocks noChangeAspect="1"/>
          </p:cNvPicPr>
          <p:nvPr/>
        </p:nvPicPr>
        <p:blipFill>
          <a:blip r:embed="rId2"/>
          <a:stretch>
            <a:fillRect/>
          </a:stretch>
        </p:blipFill>
        <p:spPr>
          <a:xfrm>
            <a:off x="559615" y="1201237"/>
            <a:ext cx="3758385" cy="3387492"/>
          </a:xfrm>
          <a:prstGeom prst="rect">
            <a:avLst/>
          </a:prstGeom>
        </p:spPr>
      </p:pic>
      <p:sp>
        <p:nvSpPr>
          <p:cNvPr id="7" name="Content Placeholder 2">
            <a:extLst>
              <a:ext uri="{FF2B5EF4-FFF2-40B4-BE49-F238E27FC236}">
                <a16:creationId xmlns:a16="http://schemas.microsoft.com/office/drawing/2014/main" id="{8C5F7F3D-39C9-043D-B7EB-7494C7F89774}"/>
              </a:ext>
            </a:extLst>
          </p:cNvPr>
          <p:cNvSpPr>
            <a:spLocks noGrp="1"/>
          </p:cNvSpPr>
          <p:nvPr>
            <p:ph idx="1"/>
          </p:nvPr>
        </p:nvSpPr>
        <p:spPr>
          <a:xfrm>
            <a:off x="4583792" y="1372791"/>
            <a:ext cx="4103008" cy="3394472"/>
          </a:xfrm>
        </p:spPr>
        <p:txBody>
          <a:bodyPr vert="horz" lIns="91440" tIns="45720" rIns="91440" bIns="45720" rtlCol="0" anchor="t">
            <a:noAutofit/>
          </a:bodyPr>
          <a:lstStyle/>
          <a:p>
            <a:pPr fontAlgn="base">
              <a:lnSpc>
                <a:spcPct val="114000"/>
              </a:lnSpc>
              <a:spcBef>
                <a:spcPts val="0"/>
              </a:spcBef>
              <a:spcAft>
                <a:spcPts val="600"/>
              </a:spcAft>
            </a:pPr>
            <a:r>
              <a:rPr lang="en-US" sz="22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Promote your action</a:t>
            </a:r>
          </a:p>
          <a:p>
            <a:pPr fontAlgn="base">
              <a:lnSpc>
                <a:spcPct val="114000"/>
              </a:lnSpc>
              <a:spcBef>
                <a:spcPts val="0"/>
              </a:spcBef>
              <a:spcAft>
                <a:spcPts val="600"/>
              </a:spcAft>
            </a:pPr>
            <a:r>
              <a:rPr lang="en-US" sz="22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Take pictures during your meeting</a:t>
            </a:r>
          </a:p>
          <a:p>
            <a:pPr fontAlgn="base">
              <a:lnSpc>
                <a:spcPct val="114000"/>
              </a:lnSpc>
              <a:spcBef>
                <a:spcPts val="0"/>
              </a:spcBef>
              <a:spcAft>
                <a:spcPts val="600"/>
              </a:spcAft>
            </a:pPr>
            <a:r>
              <a:rPr lang="en-US" sz="2200" b="0" i="0"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Share with your community after</a:t>
            </a:r>
          </a:p>
          <a:p>
            <a:pPr fontAlgn="base">
              <a:lnSpc>
                <a:spcPct val="114000"/>
              </a:lnSpc>
              <a:spcBef>
                <a:spcPts val="0"/>
              </a:spcBef>
              <a:spcAft>
                <a:spcPts val="600"/>
              </a:spcAft>
            </a:pPr>
            <a:r>
              <a:rPr lang="en-US" sz="220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Tag @voices4RESULTS!</a:t>
            </a:r>
          </a:p>
          <a:p>
            <a:pPr fontAlgn="base">
              <a:lnSpc>
                <a:spcPct val="114000"/>
              </a:lnSpc>
              <a:spcBef>
                <a:spcPts val="0"/>
              </a:spcBef>
              <a:spcAft>
                <a:spcPts val="600"/>
              </a:spcAft>
            </a:pPr>
            <a:r>
              <a:rPr lang="en-US" sz="220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rPr>
              <a:t>Use the </a:t>
            </a:r>
            <a:r>
              <a:rPr lang="en-US" sz="220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hlinkClick r:id="rId3"/>
              </a:rPr>
              <a:t>Social Media guide </a:t>
            </a:r>
            <a:endParaRPr lang="en-US" sz="2200" dirty="0">
              <a:solidFill>
                <a:srgbClr val="000000"/>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1068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444DD-B91E-4B62-E680-98B358A3E05C}"/>
              </a:ext>
            </a:extLst>
          </p:cNvPr>
          <p:cNvSpPr>
            <a:spLocks noGrp="1"/>
          </p:cNvSpPr>
          <p:nvPr>
            <p:ph type="title"/>
          </p:nvPr>
        </p:nvSpPr>
        <p:spPr>
          <a:xfrm>
            <a:off x="991587" y="102393"/>
            <a:ext cx="7401491" cy="857250"/>
          </a:xfrm>
        </p:spPr>
        <p:txBody>
          <a:bodyPr/>
          <a:lstStyle/>
          <a:p>
            <a:r>
              <a:rPr lang="en-US" dirty="0">
                <a:solidFill>
                  <a:srgbClr val="D50032"/>
                </a:solidFill>
                <a:latin typeface="Open Sans"/>
                <a:ea typeface="Open Sans"/>
                <a:cs typeface="Open Sans"/>
              </a:rPr>
              <a:t>Group Coaching </a:t>
            </a:r>
            <a:endParaRPr lang="en-US" dirty="0"/>
          </a:p>
        </p:txBody>
      </p:sp>
      <p:sp>
        <p:nvSpPr>
          <p:cNvPr id="4" name="Slide Number Placeholder 3">
            <a:extLst>
              <a:ext uri="{FF2B5EF4-FFF2-40B4-BE49-F238E27FC236}">
                <a16:creationId xmlns:a16="http://schemas.microsoft.com/office/drawing/2014/main" id="{8A183FA2-622B-ACF0-0899-E333E02365D7}"/>
              </a:ext>
            </a:extLst>
          </p:cNvPr>
          <p:cNvSpPr>
            <a:spLocks noGrp="1"/>
          </p:cNvSpPr>
          <p:nvPr>
            <p:ph type="sldNum" sz="quarter" idx="12"/>
          </p:nvPr>
        </p:nvSpPr>
        <p:spPr/>
        <p:txBody>
          <a:bodyPr/>
          <a:lstStyle/>
          <a:p>
            <a:fld id="{307E6868-079E-1649-B8D1-459B42CE4DE3}" type="slidenum">
              <a:rPr lang="en-US" smtClean="0"/>
              <a:pPr/>
              <a:t>25</a:t>
            </a:fld>
            <a:endParaRPr lang="en-US" dirty="0"/>
          </a:p>
        </p:txBody>
      </p:sp>
      <p:sp>
        <p:nvSpPr>
          <p:cNvPr id="3" name="Content Placeholder 2">
            <a:extLst>
              <a:ext uri="{FF2B5EF4-FFF2-40B4-BE49-F238E27FC236}">
                <a16:creationId xmlns:a16="http://schemas.microsoft.com/office/drawing/2014/main" id="{3D037B8B-4DAA-FF8D-2103-AC8D5F1A6930}"/>
              </a:ext>
            </a:extLst>
          </p:cNvPr>
          <p:cNvSpPr>
            <a:spLocks noGrp="1"/>
          </p:cNvSpPr>
          <p:nvPr>
            <p:ph idx="1"/>
          </p:nvPr>
        </p:nvSpPr>
        <p:spPr>
          <a:xfrm>
            <a:off x="518160" y="1301671"/>
            <a:ext cx="8348347" cy="3394472"/>
          </a:xfrm>
        </p:spPr>
        <p:txBody>
          <a:bodyPr vert="horz" lIns="91440" tIns="45720" rIns="91440" bIns="45720" rtlCol="0" anchor="t">
            <a:noAutofit/>
          </a:bodyPr>
          <a:lstStyle/>
          <a:p>
            <a:pPr fontAlgn="base">
              <a:lnSpc>
                <a:spcPct val="114000"/>
              </a:lnSpc>
              <a:spcBef>
                <a:spcPts val="0"/>
              </a:spcBef>
              <a:spcAft>
                <a:spcPts val="600"/>
              </a:spcAft>
            </a:pPr>
            <a:r>
              <a:rPr lang="en-US" sz="2400" dirty="0"/>
              <a:t>Join the Expansion team &amp; fellow advocates for support to plan your action &amp; invite your community </a:t>
            </a:r>
          </a:p>
          <a:p>
            <a:pPr fontAlgn="base">
              <a:lnSpc>
                <a:spcPct val="114000"/>
              </a:lnSpc>
              <a:spcBef>
                <a:spcPts val="0"/>
              </a:spcBef>
              <a:spcAft>
                <a:spcPts val="600"/>
              </a:spcAft>
            </a:pPr>
            <a:r>
              <a:rPr lang="en-US" sz="2400" dirty="0"/>
              <a:t>4 sessions - Week of June 3</a:t>
            </a:r>
          </a:p>
          <a:p>
            <a:pPr fontAlgn="base">
              <a:lnSpc>
                <a:spcPct val="114000"/>
              </a:lnSpc>
              <a:spcBef>
                <a:spcPts val="0"/>
              </a:spcBef>
              <a:spcAft>
                <a:spcPts val="600"/>
              </a:spcAft>
            </a:pPr>
            <a:r>
              <a:rPr lang="en-US" sz="2400" dirty="0">
                <a:hlinkClick r:id="rId2"/>
              </a:rPr>
              <a:t>RSVP for a session </a:t>
            </a:r>
            <a:endParaRPr lang="en-US" sz="2400" dirty="0"/>
          </a:p>
          <a:p>
            <a:pPr fontAlgn="base">
              <a:lnSpc>
                <a:spcPct val="114000"/>
              </a:lnSpc>
              <a:spcBef>
                <a:spcPts val="0"/>
              </a:spcBef>
              <a:spcAft>
                <a:spcPts val="600"/>
              </a:spcAft>
            </a:pPr>
            <a:r>
              <a:rPr lang="en-US" sz="2400" dirty="0"/>
              <a:t>Questions? Reach out to Alicia Stromberg at </a:t>
            </a:r>
            <a:r>
              <a:rPr lang="en-US" sz="2400" dirty="0">
                <a:hlinkClick r:id="rId3"/>
              </a:rPr>
              <a:t>astromberg@results.org</a:t>
            </a:r>
            <a:endParaRPr lang="en-US" sz="2400" dirty="0"/>
          </a:p>
          <a:p>
            <a:pPr fontAlgn="base">
              <a:lnSpc>
                <a:spcPct val="114000"/>
              </a:lnSpc>
              <a:spcBef>
                <a:spcPts val="0"/>
              </a:spcBef>
              <a:spcAft>
                <a:spcPts val="600"/>
              </a:spcAft>
            </a:pPr>
            <a:endParaRPr lang="en-US" sz="2400" dirty="0"/>
          </a:p>
        </p:txBody>
      </p:sp>
    </p:spTree>
    <p:extLst>
      <p:ext uri="{BB962C8B-B14F-4D97-AF65-F5344CB8AC3E}">
        <p14:creationId xmlns:p14="http://schemas.microsoft.com/office/powerpoint/2010/main" val="3983683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9C4D6E6-5E38-9836-7752-1D7D37DE59B2}"/>
              </a:ext>
            </a:extLst>
          </p:cNvPr>
          <p:cNvSpPr>
            <a:spLocks noGrp="1"/>
          </p:cNvSpPr>
          <p:nvPr>
            <p:ph type="sldNum" sz="quarter" idx="12"/>
          </p:nvPr>
        </p:nvSpPr>
        <p:spPr/>
        <p:txBody>
          <a:bodyPr/>
          <a:lstStyle/>
          <a:p>
            <a:fld id="{307E6868-079E-1649-B8D1-459B42CE4DE3}" type="slidenum">
              <a:rPr lang="en-US" smtClean="0"/>
              <a:t>26</a:t>
            </a:fld>
            <a:endParaRPr lang="en-US" dirty="0"/>
          </a:p>
        </p:txBody>
      </p:sp>
      <p:pic>
        <p:nvPicPr>
          <p:cNvPr id="3" name="Picture 2">
            <a:extLst>
              <a:ext uri="{FF2B5EF4-FFF2-40B4-BE49-F238E27FC236}">
                <a16:creationId xmlns:a16="http://schemas.microsoft.com/office/drawing/2014/main" id="{5AF1D799-9ABA-5652-9633-C795F2611B7F}"/>
              </a:ext>
            </a:extLst>
          </p:cNvPr>
          <p:cNvPicPr>
            <a:picLocks noChangeAspect="1"/>
          </p:cNvPicPr>
          <p:nvPr/>
        </p:nvPicPr>
        <p:blipFill>
          <a:blip r:embed="rId2"/>
          <a:stretch>
            <a:fillRect/>
          </a:stretch>
        </p:blipFill>
        <p:spPr>
          <a:xfrm>
            <a:off x="5874067" y="1172321"/>
            <a:ext cx="2659213" cy="2659213"/>
          </a:xfrm>
          <a:prstGeom prst="rect">
            <a:avLst/>
          </a:prstGeom>
        </p:spPr>
      </p:pic>
      <p:sp>
        <p:nvSpPr>
          <p:cNvPr id="7" name="TextBox 6">
            <a:extLst>
              <a:ext uri="{FF2B5EF4-FFF2-40B4-BE49-F238E27FC236}">
                <a16:creationId xmlns:a16="http://schemas.microsoft.com/office/drawing/2014/main" id="{E26ABCBC-665D-A4C0-31DC-00DFDF4E7196}"/>
              </a:ext>
            </a:extLst>
          </p:cNvPr>
          <p:cNvSpPr txBox="1"/>
          <p:nvPr/>
        </p:nvSpPr>
        <p:spPr>
          <a:xfrm rot="10800000" flipV="1">
            <a:off x="5874067" y="3430204"/>
            <a:ext cx="2659212" cy="1661993"/>
          </a:xfrm>
          <a:prstGeom prst="rect">
            <a:avLst/>
          </a:prstGeom>
          <a:noFill/>
        </p:spPr>
        <p:txBody>
          <a:bodyPr wrap="square">
            <a:spAutoFit/>
          </a:bodyPr>
          <a:lstStyle/>
          <a:p>
            <a:pPr marL="115570" indent="0" algn="ctr">
              <a:buNone/>
            </a:pPr>
            <a:endParaRPr lang="en-US" sz="1400" b="1" dirty="0">
              <a:latin typeface="Open Sans"/>
              <a:ea typeface="Open Sans"/>
              <a:cs typeface="Open Sans"/>
            </a:endParaRPr>
          </a:p>
          <a:p>
            <a:pPr marL="115570" indent="0" algn="ctr">
              <a:buNone/>
            </a:pPr>
            <a:endParaRPr lang="en-US" sz="1400" b="1" dirty="0">
              <a:latin typeface="Open Sans"/>
              <a:ea typeface="Open Sans"/>
              <a:cs typeface="Open Sans"/>
            </a:endParaRPr>
          </a:p>
          <a:p>
            <a:pPr marL="115570" indent="0" algn="ctr">
              <a:buNone/>
            </a:pPr>
            <a:r>
              <a:rPr lang="en-US" sz="1400" b="1" dirty="0">
                <a:latin typeface="Open Sans" panose="020B0606030504020204" pitchFamily="34" charset="0"/>
                <a:ea typeface="Open Sans" panose="020B0606030504020204" pitchFamily="34" charset="0"/>
                <a:cs typeface="Open Sans" panose="020B0606030504020204" pitchFamily="34" charset="0"/>
              </a:rPr>
              <a:t>Lisa Marchal</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15570" indent="0" algn="ctr">
              <a:buNone/>
            </a:pPr>
            <a:r>
              <a:rPr lang="en-US" sz="1400" dirty="0">
                <a:latin typeface="Open Sans" panose="020B0606030504020204" pitchFamily="34" charset="0"/>
                <a:ea typeface="Open Sans" panose="020B0606030504020204" pitchFamily="34" charset="0"/>
                <a:cs typeface="Open Sans" panose="020B0606030504020204" pitchFamily="34" charset="0"/>
              </a:rPr>
              <a:t>Senior Manager</a:t>
            </a:r>
          </a:p>
          <a:p>
            <a:pPr marL="115570" indent="0" algn="ctr">
              <a:buNone/>
            </a:pPr>
            <a:r>
              <a:rPr lang="en-US" sz="1400" dirty="0">
                <a:latin typeface="Open Sans" panose="020B0606030504020204" pitchFamily="34" charset="0"/>
                <a:ea typeface="Open Sans" panose="020B0606030504020204" pitchFamily="34" charset="0"/>
                <a:cs typeface="Open Sans" panose="020B0606030504020204" pitchFamily="34" charset="0"/>
              </a:rPr>
              <a:t>Grassroots Impact</a:t>
            </a:r>
          </a:p>
          <a:p>
            <a:pPr marL="115570" indent="0" algn="ctr">
              <a:buNone/>
            </a:pPr>
            <a:r>
              <a:rPr lang="en-US" sz="1400" dirty="0">
                <a:latin typeface="Open Sans" panose="020B0606030504020204" pitchFamily="34" charset="0"/>
                <a:ea typeface="Open Sans" panose="020B0606030504020204" pitchFamily="34" charset="0"/>
                <a:cs typeface="Open Sans" panose="020B0606030504020204" pitchFamily="34" charset="0"/>
                <a:hlinkClick r:id="rId3"/>
              </a:rPr>
              <a:t>lmarchal@results.org</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15570" indent="0" algn="ctr">
              <a:buNone/>
            </a:pPr>
            <a:endParaRPr lang="en-US" sz="1800" dirty="0">
              <a:latin typeface="Open Sans"/>
              <a:ea typeface="Open Sans"/>
              <a:cs typeface="Open Sans"/>
            </a:endParaRPr>
          </a:p>
        </p:txBody>
      </p:sp>
      <p:sp>
        <p:nvSpPr>
          <p:cNvPr id="8" name="TextBox 7">
            <a:extLst>
              <a:ext uri="{FF2B5EF4-FFF2-40B4-BE49-F238E27FC236}">
                <a16:creationId xmlns:a16="http://schemas.microsoft.com/office/drawing/2014/main" id="{EA929EA2-9B51-EA9C-6364-8A970747BCEF}"/>
              </a:ext>
            </a:extLst>
          </p:cNvPr>
          <p:cNvSpPr txBox="1"/>
          <p:nvPr/>
        </p:nvSpPr>
        <p:spPr>
          <a:xfrm>
            <a:off x="539185" y="859868"/>
            <a:ext cx="4556097" cy="3108543"/>
          </a:xfrm>
          <a:prstGeom prst="rect">
            <a:avLst/>
          </a:prstGeom>
          <a:noFill/>
        </p:spPr>
        <p:txBody>
          <a:bodyPr wrap="square" rtlCol="0">
            <a:spAutoFit/>
          </a:bodyPr>
          <a:lstStyle/>
          <a:p>
            <a:pPr algn="ctr"/>
            <a:endParaRPr lang="en-US" sz="3600" b="1"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4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Community of Change Campaign</a:t>
            </a:r>
          </a:p>
          <a:p>
            <a:pPr algn="ctr"/>
            <a:r>
              <a:rPr lang="en-US" sz="1600" dirty="0">
                <a:solidFill>
                  <a:srgbClr val="E41034"/>
                </a:solidFill>
                <a:latin typeface="Open Sans" panose="020B0606030504020204" pitchFamily="34" charset="0"/>
                <a:ea typeface="Open Sans" panose="020B0606030504020204" pitchFamily="34" charset="0"/>
                <a:cs typeface="Open Sans" panose="020B0606030504020204" pitchFamily="34" charset="0"/>
              </a:rPr>
              <a:t>(</a:t>
            </a:r>
            <a:r>
              <a:rPr lang="en-US" sz="1600" dirty="0">
                <a:solidFill>
                  <a:srgbClr val="E41034"/>
                </a:solidFill>
                <a:latin typeface="Open Sans" panose="020B0606030504020204" pitchFamily="34" charset="0"/>
                <a:ea typeface="Open Sans" panose="020B0606030504020204" pitchFamily="34" charset="0"/>
                <a:cs typeface="Open Sans" panose="020B0606030504020204" pitchFamily="34" charset="0"/>
                <a:hlinkClick r:id="rId4"/>
              </a:rPr>
              <a:t>https://results.org/community-of-change</a:t>
            </a:r>
            <a:r>
              <a:rPr lang="en-US" sz="1600" dirty="0">
                <a:solidFill>
                  <a:srgbClr val="E41034"/>
                </a:solidFill>
                <a:latin typeface="Open Sans" panose="020B0606030504020204" pitchFamily="34" charset="0"/>
                <a:ea typeface="Open Sans" panose="020B0606030504020204" pitchFamily="34" charset="0"/>
                <a:cs typeface="Open Sans" panose="020B0606030504020204" pitchFamily="34" charset="0"/>
              </a:rPr>
              <a:t>) </a:t>
            </a:r>
          </a:p>
          <a:p>
            <a:pPr algn="ctr"/>
            <a:endParaRPr lang="en-US" sz="2400" b="1" dirty="0">
              <a:solidFill>
                <a:srgbClr val="E41034"/>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400" b="1" dirty="0">
                <a:latin typeface="Open Sans" panose="020B0606030504020204" pitchFamily="34" charset="0"/>
                <a:ea typeface="Open Sans" panose="020B0606030504020204" pitchFamily="34" charset="0"/>
                <a:cs typeface="Open Sans" panose="020B0606030504020204" pitchFamily="34" charset="0"/>
              </a:rPr>
              <a:t>Our springtime lobby </a:t>
            </a:r>
          </a:p>
          <a:p>
            <a:pPr algn="ctr"/>
            <a:r>
              <a:rPr lang="en-US" sz="2400" b="1" dirty="0">
                <a:latin typeface="Open Sans" panose="020B0606030504020204" pitchFamily="34" charset="0"/>
                <a:ea typeface="Open Sans" panose="020B0606030504020204" pitchFamily="34" charset="0"/>
                <a:cs typeface="Open Sans" panose="020B0606030504020204" pitchFamily="34" charset="0"/>
              </a:rPr>
              <a:t>and outreach push</a:t>
            </a:r>
          </a:p>
          <a:p>
            <a:pPr algn="ctr"/>
            <a:endParaRPr lang="en-US" sz="2400" b="1" dirty="0">
              <a:solidFill>
                <a:srgbClr val="E4103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170D38F9-F893-8DA4-0A85-5729DA6F05ED}"/>
              </a:ext>
            </a:extLst>
          </p:cNvPr>
          <p:cNvSpPr>
            <a:spLocks noGrp="1"/>
          </p:cNvSpPr>
          <p:nvPr>
            <p:ph type="title"/>
          </p:nvPr>
        </p:nvSpPr>
        <p:spPr>
          <a:xfrm>
            <a:off x="871254" y="75167"/>
            <a:ext cx="7401491" cy="857250"/>
          </a:xfrm>
        </p:spPr>
        <p:txBody>
          <a:bodyPr>
            <a:normAutofit/>
          </a:bodyPr>
          <a:lstStyle/>
          <a:p>
            <a:r>
              <a:rPr lang="en-US" sz="2800" dirty="0">
                <a:solidFill>
                  <a:srgbClr val="D50032"/>
                </a:solidFill>
                <a:latin typeface="Open Sans"/>
                <a:ea typeface="Open Sans"/>
                <a:cs typeface="Open Sans"/>
              </a:rPr>
              <a:t>Celebrating Success!</a:t>
            </a:r>
            <a:endParaRPr lang="en-US" sz="2800" dirty="0">
              <a:solidFill>
                <a:srgbClr val="D50032"/>
              </a:solidFill>
            </a:endParaRPr>
          </a:p>
        </p:txBody>
      </p:sp>
    </p:spTree>
    <p:extLst>
      <p:ext uri="{BB962C8B-B14F-4D97-AF65-F5344CB8AC3E}">
        <p14:creationId xmlns:p14="http://schemas.microsoft.com/office/powerpoint/2010/main" val="1863410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1FCD7-BF8B-DE30-26C1-6B710128D6E3}"/>
              </a:ext>
            </a:extLst>
          </p:cNvPr>
          <p:cNvSpPr>
            <a:spLocks noGrp="1"/>
          </p:cNvSpPr>
          <p:nvPr>
            <p:ph type="title"/>
          </p:nvPr>
        </p:nvSpPr>
        <p:spPr/>
        <p:txBody>
          <a:bodyPr/>
          <a:lstStyle/>
          <a:p>
            <a:r>
              <a:rPr lang="en-US" dirty="0"/>
              <a:t> </a:t>
            </a:r>
          </a:p>
        </p:txBody>
      </p:sp>
      <p:sp>
        <p:nvSpPr>
          <p:cNvPr id="5" name="Slide Number Placeholder 4">
            <a:extLst>
              <a:ext uri="{FF2B5EF4-FFF2-40B4-BE49-F238E27FC236}">
                <a16:creationId xmlns:a16="http://schemas.microsoft.com/office/drawing/2014/main" id="{FAFBE676-AC68-FBB0-EA25-6BB003F8DF29}"/>
              </a:ext>
            </a:extLst>
          </p:cNvPr>
          <p:cNvSpPr>
            <a:spLocks noGrp="1"/>
          </p:cNvSpPr>
          <p:nvPr>
            <p:ph type="sldNum" sz="quarter" idx="12"/>
          </p:nvPr>
        </p:nvSpPr>
        <p:spPr/>
        <p:txBody>
          <a:bodyPr/>
          <a:lstStyle/>
          <a:p>
            <a:fld id="{307E6868-079E-1649-B8D1-459B42CE4DE3}" type="slidenum">
              <a:rPr lang="en-US" smtClean="0"/>
              <a:t>27</a:t>
            </a:fld>
            <a:endParaRPr lang="en-US" dirty="0"/>
          </a:p>
        </p:txBody>
      </p:sp>
      <p:pic>
        <p:nvPicPr>
          <p:cNvPr id="4" name="Picture 3">
            <a:extLst>
              <a:ext uri="{FF2B5EF4-FFF2-40B4-BE49-F238E27FC236}">
                <a16:creationId xmlns:a16="http://schemas.microsoft.com/office/drawing/2014/main" id="{46E8481B-CC07-9DFC-7CE8-FAD3DF1F9238}"/>
              </a:ext>
            </a:extLst>
          </p:cNvPr>
          <p:cNvPicPr>
            <a:picLocks noChangeAspect="1"/>
          </p:cNvPicPr>
          <p:nvPr/>
        </p:nvPicPr>
        <p:blipFill>
          <a:blip r:embed="rId2"/>
          <a:stretch>
            <a:fillRect/>
          </a:stretch>
        </p:blipFill>
        <p:spPr>
          <a:xfrm>
            <a:off x="1285309" y="126206"/>
            <a:ext cx="6668595" cy="4811315"/>
          </a:xfrm>
          <a:prstGeom prst="rect">
            <a:avLst/>
          </a:prstGeom>
        </p:spPr>
      </p:pic>
    </p:spTree>
    <p:extLst>
      <p:ext uri="{BB962C8B-B14F-4D97-AF65-F5344CB8AC3E}">
        <p14:creationId xmlns:p14="http://schemas.microsoft.com/office/powerpoint/2010/main" val="2854593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E739348-A493-C81D-4372-A5A0C69CAE91}"/>
              </a:ext>
            </a:extLst>
          </p:cNvPr>
          <p:cNvSpPr>
            <a:spLocks noGrp="1"/>
          </p:cNvSpPr>
          <p:nvPr>
            <p:ph type="title"/>
          </p:nvPr>
        </p:nvSpPr>
        <p:spPr>
          <a:xfrm>
            <a:off x="457200" y="205979"/>
            <a:ext cx="7401491" cy="857250"/>
          </a:xfrm>
        </p:spPr>
        <p:txBody>
          <a:bodyPr>
            <a:normAutofit fontScale="90000"/>
          </a:bodyPr>
          <a:lstStyle/>
          <a:p>
            <a:r>
              <a:rPr lang="en-US" sz="2800" dirty="0">
                <a:solidFill>
                  <a:srgbClr val="D50032"/>
                </a:solidFill>
                <a:latin typeface="Open Sans"/>
                <a:ea typeface="Open Sans"/>
                <a:cs typeface="Open Sans"/>
              </a:rPr>
              <a:t>Speaker Tour with Dr. Theopista Masenge</a:t>
            </a:r>
            <a:endParaRPr lang="en-US" sz="2800" dirty="0">
              <a:solidFill>
                <a:srgbClr val="D50032"/>
              </a:solidFill>
            </a:endParaRPr>
          </a:p>
        </p:txBody>
      </p:sp>
      <p:sp>
        <p:nvSpPr>
          <p:cNvPr id="5" name="Slide Number Placeholder 4">
            <a:extLst>
              <a:ext uri="{FF2B5EF4-FFF2-40B4-BE49-F238E27FC236}">
                <a16:creationId xmlns:a16="http://schemas.microsoft.com/office/drawing/2014/main" id="{8708C07C-58C7-F02D-1294-316C72353046}"/>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28</a:t>
            </a:fld>
            <a:endParaRPr lang="en-US" dirty="0"/>
          </a:p>
        </p:txBody>
      </p:sp>
      <p:pic>
        <p:nvPicPr>
          <p:cNvPr id="4" name="Content Placeholder 3" descr="Group of RESULTS volunteers around a table listening to a presentation at the Gulf South Regional Conference">
            <a:extLst>
              <a:ext uri="{FF2B5EF4-FFF2-40B4-BE49-F238E27FC236}">
                <a16:creationId xmlns:a16="http://schemas.microsoft.com/office/drawing/2014/main" id="{45EF7412-2336-B36B-D100-4B31F9B51125}"/>
              </a:ext>
            </a:extLst>
          </p:cNvPr>
          <p:cNvPicPr>
            <a:picLocks noGrp="1" noChangeAspect="1"/>
          </p:cNvPicPr>
          <p:nvPr>
            <p:ph idx="1"/>
          </p:nvPr>
        </p:nvPicPr>
        <p:blipFill rotWithShape="1">
          <a:blip r:embed="rId2"/>
          <a:srcRect t="19" b="20"/>
          <a:stretch/>
        </p:blipFill>
        <p:spPr>
          <a:xfrm>
            <a:off x="852950" y="1173609"/>
            <a:ext cx="6609990" cy="3483274"/>
          </a:xfrm>
        </p:spPr>
      </p:pic>
    </p:spTree>
    <p:extLst>
      <p:ext uri="{BB962C8B-B14F-4D97-AF65-F5344CB8AC3E}">
        <p14:creationId xmlns:p14="http://schemas.microsoft.com/office/powerpoint/2010/main" val="4099706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E739348-A493-C81D-4372-A5A0C69CAE91}"/>
              </a:ext>
            </a:extLst>
          </p:cNvPr>
          <p:cNvSpPr>
            <a:spLocks noGrp="1"/>
          </p:cNvSpPr>
          <p:nvPr>
            <p:ph type="title"/>
          </p:nvPr>
        </p:nvSpPr>
        <p:spPr>
          <a:xfrm>
            <a:off x="844296" y="102393"/>
            <a:ext cx="7401491" cy="857250"/>
          </a:xfrm>
        </p:spPr>
        <p:txBody>
          <a:bodyPr>
            <a:normAutofit fontScale="90000"/>
          </a:bodyPr>
          <a:lstStyle/>
          <a:p>
            <a:r>
              <a:rPr lang="en-US" sz="2800" dirty="0">
                <a:solidFill>
                  <a:srgbClr val="D50032"/>
                </a:solidFill>
                <a:latin typeface="Open Sans"/>
                <a:ea typeface="Open Sans"/>
                <a:cs typeface="Open Sans"/>
              </a:rPr>
              <a:t>Dr. Theopista Masenge </a:t>
            </a:r>
            <a:br>
              <a:rPr lang="en-US" sz="2800" dirty="0">
                <a:solidFill>
                  <a:srgbClr val="D50032"/>
                </a:solidFill>
                <a:latin typeface="Open Sans"/>
                <a:ea typeface="Open Sans"/>
                <a:cs typeface="Open Sans"/>
              </a:rPr>
            </a:br>
            <a:r>
              <a:rPr lang="en-US" sz="2800" dirty="0">
                <a:solidFill>
                  <a:srgbClr val="D50032"/>
                </a:solidFill>
                <a:latin typeface="Open Sans"/>
                <a:ea typeface="Open Sans"/>
                <a:cs typeface="Open Sans"/>
              </a:rPr>
              <a:t>and the power of vaccines</a:t>
            </a:r>
            <a:endParaRPr lang="en-US" sz="2800" dirty="0">
              <a:solidFill>
                <a:srgbClr val="D50032"/>
              </a:solidFill>
            </a:endParaRPr>
          </a:p>
        </p:txBody>
      </p:sp>
      <p:sp>
        <p:nvSpPr>
          <p:cNvPr id="5" name="Slide Number Placeholder 4">
            <a:extLst>
              <a:ext uri="{FF2B5EF4-FFF2-40B4-BE49-F238E27FC236}">
                <a16:creationId xmlns:a16="http://schemas.microsoft.com/office/drawing/2014/main" id="{8708C07C-58C7-F02D-1294-316C72353046}"/>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29</a:t>
            </a:fld>
            <a:endParaRPr lang="en-US" dirty="0"/>
          </a:p>
        </p:txBody>
      </p:sp>
      <p:pic>
        <p:nvPicPr>
          <p:cNvPr id="6" name="Content Placeholder 5" descr="Group of RESULTS volunteers listening to Dr. Theo at the Gulf South Regional Conference">
            <a:extLst>
              <a:ext uri="{FF2B5EF4-FFF2-40B4-BE49-F238E27FC236}">
                <a16:creationId xmlns:a16="http://schemas.microsoft.com/office/drawing/2014/main" id="{52B80BF4-9EA3-69D1-AFB1-7D1154C939DC}"/>
              </a:ext>
            </a:extLst>
          </p:cNvPr>
          <p:cNvPicPr>
            <a:picLocks noGrp="1" noChangeAspect="1"/>
          </p:cNvPicPr>
          <p:nvPr>
            <p:ph idx="1"/>
          </p:nvPr>
        </p:nvPicPr>
        <p:blipFill rotWithShape="1">
          <a:blip r:embed="rId2"/>
          <a:stretch/>
        </p:blipFill>
        <p:spPr>
          <a:xfrm>
            <a:off x="1229264" y="1173188"/>
            <a:ext cx="6631556" cy="3483274"/>
          </a:xfrm>
        </p:spPr>
      </p:pic>
    </p:spTree>
    <p:extLst>
      <p:ext uri="{BB962C8B-B14F-4D97-AF65-F5344CB8AC3E}">
        <p14:creationId xmlns:p14="http://schemas.microsoft.com/office/powerpoint/2010/main" val="1310286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9EDEE-71FA-C9F3-BD00-D60F3391DF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655E8D-B639-C34E-8FFD-F7EA2CD756AF}"/>
              </a:ext>
            </a:extLst>
          </p:cNvPr>
          <p:cNvSpPr>
            <a:spLocks noGrp="1"/>
          </p:cNvSpPr>
          <p:nvPr>
            <p:ph type="title"/>
          </p:nvPr>
        </p:nvSpPr>
        <p:spPr>
          <a:xfrm>
            <a:off x="871254" y="102393"/>
            <a:ext cx="7401491" cy="857250"/>
          </a:xfrm>
        </p:spPr>
        <p:txBody>
          <a:bodyPr/>
          <a:lstStyle/>
          <a:p>
            <a:r>
              <a:rPr lang="en-US" dirty="0">
                <a:solidFill>
                  <a:srgbClr val="D50032"/>
                </a:solidFill>
              </a:rPr>
              <a:t>Resources</a:t>
            </a:r>
          </a:p>
        </p:txBody>
      </p:sp>
      <p:sp>
        <p:nvSpPr>
          <p:cNvPr id="3" name="Content Placeholder 2">
            <a:extLst>
              <a:ext uri="{FF2B5EF4-FFF2-40B4-BE49-F238E27FC236}">
                <a16:creationId xmlns:a16="http://schemas.microsoft.com/office/drawing/2014/main" id="{CA7F5018-18BD-FD3B-A1C8-33C142CDA220}"/>
              </a:ext>
            </a:extLst>
          </p:cNvPr>
          <p:cNvSpPr>
            <a:spLocks noGrp="1"/>
          </p:cNvSpPr>
          <p:nvPr>
            <p:ph idx="1"/>
          </p:nvPr>
        </p:nvSpPr>
        <p:spPr>
          <a:xfrm>
            <a:off x="457200" y="1063229"/>
            <a:ext cx="8229600" cy="3394472"/>
          </a:xfrm>
        </p:spPr>
        <p:txBody>
          <a:bodyPr>
            <a:noAutofit/>
          </a:bodyPr>
          <a:lstStyle/>
          <a:p>
            <a:pPr marL="0" marR="0" lvl="0" indent="0" algn="l" rtl="0">
              <a:lnSpc>
                <a:spcPct val="114000"/>
              </a:lnSpc>
              <a:spcBef>
                <a:spcPts val="0"/>
              </a:spcBef>
              <a:spcAft>
                <a:spcPts val="600"/>
              </a:spcAft>
              <a:buNone/>
            </a:pPr>
            <a:r>
              <a:rPr lang="en-US" sz="2200" b="1" i="0" u="none" strike="noStrike" cap="none" dirty="0">
                <a:solidFill>
                  <a:schemeClr val="dk1"/>
                </a:solidFill>
                <a:latin typeface="Open Sans"/>
                <a:ea typeface="Open Sans"/>
                <a:cs typeface="Open Sans"/>
                <a:sym typeface="Open Sans"/>
              </a:rPr>
              <a:t>Find these resources and more at </a:t>
            </a:r>
            <a:r>
              <a:rPr lang="en-US" sz="2200" b="1" i="0" u="none" strike="noStrike" cap="none" dirty="0">
                <a:solidFill>
                  <a:schemeClr val="dk1"/>
                </a:solidFill>
                <a:latin typeface="Open Sans"/>
                <a:ea typeface="Open Sans"/>
                <a:cs typeface="Open Sans"/>
                <a:sym typeface="Open Sans"/>
                <a:hlinkClick r:id="rId3"/>
              </a:rPr>
              <a:t>results.org/volunteers/anti-oppression</a:t>
            </a:r>
            <a:r>
              <a:rPr lang="en-US" sz="2200" b="1" i="0" u="none" strike="noStrike" cap="none" dirty="0">
                <a:solidFill>
                  <a:schemeClr val="dk1"/>
                </a:solidFill>
                <a:latin typeface="Open Sans"/>
                <a:ea typeface="Open Sans"/>
                <a:cs typeface="Open Sans"/>
                <a:sym typeface="Open Sans"/>
              </a:rPr>
              <a:t>:</a:t>
            </a:r>
            <a:endParaRPr lang="en-US" sz="2200" b="0" i="0" u="none" strike="noStrike" cap="none" dirty="0">
              <a:solidFill>
                <a:schemeClr val="dk1"/>
              </a:solidFill>
              <a:latin typeface="Open Sans"/>
              <a:ea typeface="Open Sans"/>
              <a:cs typeface="Open Sans"/>
              <a:sym typeface="Open Sans"/>
            </a:endParaRPr>
          </a:p>
          <a:p>
            <a:pPr marL="628650" lvl="1" indent="-285750">
              <a:lnSpc>
                <a:spcPct val="114000"/>
              </a:lnSpc>
              <a:spcAft>
                <a:spcPts val="600"/>
              </a:spcAft>
              <a:buClr>
                <a:schemeClr val="dk1"/>
              </a:buClr>
              <a:buSzPts val="1350"/>
              <a:buFont typeface="Arial"/>
              <a:buChar char="•"/>
            </a:pPr>
            <a:r>
              <a:rPr lang="en-US" sz="2200" b="0" i="0" u="none" strike="noStrike" cap="none" dirty="0">
                <a:solidFill>
                  <a:schemeClr val="dk1"/>
                </a:solidFill>
                <a:latin typeface="Open Sans"/>
                <a:ea typeface="Open Sans"/>
                <a:cs typeface="Open Sans"/>
                <a:sym typeface="Open Sans"/>
              </a:rPr>
              <a:t>Resource Guides from our Diversity &amp; Inclusion trainings, including:</a:t>
            </a:r>
            <a:r>
              <a:rPr lang="en-US" sz="2200" dirty="0">
                <a:solidFill>
                  <a:schemeClr val="dk1"/>
                </a:solidFill>
                <a:latin typeface="Open Sans"/>
                <a:ea typeface="Open Sans"/>
                <a:cs typeface="Open Sans"/>
                <a:sym typeface="Open Sans"/>
              </a:rPr>
              <a:t> </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971550" marR="0" lvl="2" indent="-285750" algn="l" rtl="0">
              <a:lnSpc>
                <a:spcPct val="114000"/>
              </a:lnSpc>
              <a:spcBef>
                <a:spcPts val="0"/>
              </a:spcBef>
              <a:spcAft>
                <a:spcPts val="600"/>
              </a:spcAft>
              <a:buClr>
                <a:schemeClr val="dk1"/>
              </a:buClr>
              <a:buSzPts val="1350"/>
              <a:buFont typeface="Arial"/>
              <a:buChar char="•"/>
            </a:pPr>
            <a:r>
              <a:rPr lang="en-US" b="0" i="0" u="none" strike="noStrike" cap="none" dirty="0">
                <a:solidFill>
                  <a:schemeClr val="dk1"/>
                </a:solidFill>
                <a:latin typeface="Open Sans"/>
                <a:ea typeface="Open Sans"/>
                <a:cs typeface="Open Sans"/>
                <a:sym typeface="Open Sans"/>
              </a:rPr>
              <a:t>Interrupting Microaggressions</a:t>
            </a:r>
            <a:endParaRPr lang="en-US" dirty="0">
              <a:solidFill>
                <a:schemeClr val="dk1"/>
              </a:solidFill>
              <a:latin typeface="Open Sans"/>
              <a:ea typeface="Open Sans"/>
              <a:cs typeface="Open Sans"/>
            </a:endParaRPr>
          </a:p>
          <a:p>
            <a:pPr marL="971550" marR="0" lvl="2" indent="-285750" algn="l" rtl="0">
              <a:lnSpc>
                <a:spcPct val="114000"/>
              </a:lnSpc>
              <a:spcBef>
                <a:spcPts val="0"/>
              </a:spcBef>
              <a:spcAft>
                <a:spcPts val="600"/>
              </a:spcAft>
              <a:buClr>
                <a:schemeClr val="dk1"/>
              </a:buClr>
              <a:buSzPts val="1350"/>
              <a:buFont typeface="Arial"/>
              <a:buChar char="•"/>
            </a:pPr>
            <a:r>
              <a:rPr lang="en-US" b="0" i="0" u="none" strike="noStrike" cap="none" dirty="0">
                <a:solidFill>
                  <a:schemeClr val="dk1"/>
                </a:solidFill>
                <a:latin typeface="Open Sans"/>
                <a:ea typeface="Open Sans"/>
                <a:cs typeface="Open Sans"/>
                <a:sym typeface="Open Sans"/>
              </a:rPr>
              <a:t>Creating Space for Critical Conversations</a:t>
            </a:r>
            <a:endParaRPr lang="en-US" dirty="0">
              <a:solidFill>
                <a:schemeClr val="dk1"/>
              </a:solidFill>
              <a:latin typeface="Open Sans"/>
              <a:ea typeface="Open Sans"/>
              <a:cs typeface="Open Sans"/>
            </a:endParaRPr>
          </a:p>
          <a:p>
            <a:pPr marL="628650" marR="0" lvl="1" indent="-285750" algn="l" rtl="0">
              <a:lnSpc>
                <a:spcPct val="114000"/>
              </a:lnSpc>
              <a:spcBef>
                <a:spcPts val="0"/>
              </a:spcBef>
              <a:spcAft>
                <a:spcPts val="600"/>
              </a:spcAft>
              <a:buClr>
                <a:schemeClr val="dk1"/>
              </a:buClr>
              <a:buSzPts val="1350"/>
              <a:buFont typeface="Arial"/>
              <a:buChar char="•"/>
            </a:pPr>
            <a:r>
              <a:rPr lang="en-US" sz="2200" b="0" i="0" u="none" strike="noStrike" cap="none" dirty="0">
                <a:solidFill>
                  <a:schemeClr val="dk1"/>
                </a:solidFill>
                <a:latin typeface="Open Sans"/>
                <a:ea typeface="Open Sans"/>
                <a:cs typeface="Open Sans"/>
                <a:sym typeface="Open Sans"/>
              </a:rPr>
              <a:t>Information on how RESULTS responds to oppressive incidents</a:t>
            </a:r>
            <a:endParaRPr lang="en-US" sz="2200" dirty="0">
              <a:solidFill>
                <a:schemeClr val="dk1"/>
              </a:solidFill>
              <a:latin typeface="Open Sans"/>
              <a:ea typeface="Open Sans"/>
              <a:cs typeface="Open Sans"/>
            </a:endParaRPr>
          </a:p>
        </p:txBody>
      </p:sp>
      <p:sp>
        <p:nvSpPr>
          <p:cNvPr id="5" name="Slide Number Placeholder 4">
            <a:extLst>
              <a:ext uri="{FF2B5EF4-FFF2-40B4-BE49-F238E27FC236}">
                <a16:creationId xmlns:a16="http://schemas.microsoft.com/office/drawing/2014/main" id="{C35A0141-B422-DE09-B46D-ED220C6529FD}"/>
              </a:ext>
            </a:extLst>
          </p:cNvPr>
          <p:cNvSpPr>
            <a:spLocks noGrp="1"/>
          </p:cNvSpPr>
          <p:nvPr>
            <p:ph type="sldNum" sz="quarter" idx="12"/>
          </p:nvPr>
        </p:nvSpPr>
        <p:spPr/>
        <p:txBody>
          <a:bodyPr/>
          <a:lstStyle/>
          <a:p>
            <a:fld id="{307E6868-079E-1649-B8D1-459B42CE4DE3}" type="slidenum">
              <a:rPr lang="en-US" smtClean="0"/>
              <a:t>3</a:t>
            </a:fld>
            <a:endParaRPr lang="en-US" dirty="0"/>
          </a:p>
        </p:txBody>
      </p:sp>
    </p:spTree>
    <p:extLst>
      <p:ext uri="{BB962C8B-B14F-4D97-AF65-F5344CB8AC3E}">
        <p14:creationId xmlns:p14="http://schemas.microsoft.com/office/powerpoint/2010/main" val="4196567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E739348-A493-C81D-4372-A5A0C69CAE91}"/>
              </a:ext>
            </a:extLst>
          </p:cNvPr>
          <p:cNvSpPr>
            <a:spLocks noGrp="1"/>
          </p:cNvSpPr>
          <p:nvPr>
            <p:ph type="title"/>
          </p:nvPr>
        </p:nvSpPr>
        <p:spPr>
          <a:xfrm>
            <a:off x="871254" y="191579"/>
            <a:ext cx="7401491" cy="857250"/>
          </a:xfrm>
        </p:spPr>
        <p:txBody>
          <a:bodyPr>
            <a:normAutofit/>
          </a:bodyPr>
          <a:lstStyle/>
          <a:p>
            <a:r>
              <a:rPr lang="en-US" sz="2800" dirty="0">
                <a:solidFill>
                  <a:srgbClr val="D50032"/>
                </a:solidFill>
                <a:latin typeface="Open Sans"/>
                <a:ea typeface="Open Sans"/>
                <a:cs typeface="Open Sans"/>
              </a:rPr>
              <a:t>Thank you, Dr. Theo!</a:t>
            </a:r>
            <a:endParaRPr lang="en-US" sz="2800" dirty="0">
              <a:solidFill>
                <a:srgbClr val="D50032"/>
              </a:solidFill>
            </a:endParaRPr>
          </a:p>
        </p:txBody>
      </p:sp>
      <p:sp>
        <p:nvSpPr>
          <p:cNvPr id="5" name="Slide Number Placeholder 4">
            <a:extLst>
              <a:ext uri="{FF2B5EF4-FFF2-40B4-BE49-F238E27FC236}">
                <a16:creationId xmlns:a16="http://schemas.microsoft.com/office/drawing/2014/main" id="{8708C07C-58C7-F02D-1294-316C72353046}"/>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30</a:t>
            </a:fld>
            <a:endParaRPr lang="en-US" dirty="0"/>
          </a:p>
        </p:txBody>
      </p:sp>
      <p:pic>
        <p:nvPicPr>
          <p:cNvPr id="6" name="Content Placeholder 5" descr="RESULTS volunteers and staff at the Gulf South Regional Conference">
            <a:extLst>
              <a:ext uri="{FF2B5EF4-FFF2-40B4-BE49-F238E27FC236}">
                <a16:creationId xmlns:a16="http://schemas.microsoft.com/office/drawing/2014/main" id="{CB91DB8B-70E5-EB99-95C4-B446CF7C9AC2}"/>
              </a:ext>
            </a:extLst>
          </p:cNvPr>
          <p:cNvPicPr>
            <a:picLocks noGrp="1" noChangeAspect="1"/>
          </p:cNvPicPr>
          <p:nvPr>
            <p:ph idx="1"/>
          </p:nvPr>
        </p:nvPicPr>
        <p:blipFill rotWithShape="1">
          <a:blip r:embed="rId2"/>
          <a:srcRect t="32" b="32"/>
          <a:stretch/>
        </p:blipFill>
        <p:spPr>
          <a:xfrm>
            <a:off x="873424" y="1442763"/>
            <a:ext cx="7407933" cy="2879338"/>
          </a:xfrm>
        </p:spPr>
      </p:pic>
    </p:spTree>
    <p:extLst>
      <p:ext uri="{BB962C8B-B14F-4D97-AF65-F5344CB8AC3E}">
        <p14:creationId xmlns:p14="http://schemas.microsoft.com/office/powerpoint/2010/main" val="1219830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E739348-A493-C81D-4372-A5A0C69CAE91}"/>
              </a:ext>
            </a:extLst>
          </p:cNvPr>
          <p:cNvSpPr>
            <a:spLocks noGrp="1"/>
          </p:cNvSpPr>
          <p:nvPr>
            <p:ph type="title"/>
          </p:nvPr>
        </p:nvSpPr>
        <p:spPr>
          <a:xfrm>
            <a:off x="457200" y="205979"/>
            <a:ext cx="7401491" cy="857250"/>
          </a:xfrm>
        </p:spPr>
        <p:txBody>
          <a:bodyPr>
            <a:normAutofit/>
          </a:bodyPr>
          <a:lstStyle/>
          <a:p>
            <a:r>
              <a:rPr lang="en-US" sz="3200" dirty="0">
                <a:solidFill>
                  <a:srgbClr val="D50032"/>
                </a:solidFill>
                <a:latin typeface="Open Sans"/>
                <a:ea typeface="Open Sans"/>
                <a:cs typeface="Open Sans"/>
              </a:rPr>
              <a:t>Gulf South Regional Conference</a:t>
            </a:r>
            <a:endParaRPr lang="en-US" sz="3200" dirty="0">
              <a:solidFill>
                <a:srgbClr val="D50032"/>
              </a:solidFill>
            </a:endParaRPr>
          </a:p>
        </p:txBody>
      </p:sp>
      <p:sp>
        <p:nvSpPr>
          <p:cNvPr id="5" name="Slide Number Placeholder 4">
            <a:extLst>
              <a:ext uri="{FF2B5EF4-FFF2-40B4-BE49-F238E27FC236}">
                <a16:creationId xmlns:a16="http://schemas.microsoft.com/office/drawing/2014/main" id="{8708C07C-58C7-F02D-1294-316C72353046}"/>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31</a:t>
            </a:fld>
            <a:endParaRPr lang="en-US" dirty="0"/>
          </a:p>
        </p:txBody>
      </p:sp>
      <p:pic>
        <p:nvPicPr>
          <p:cNvPr id="4" name="Content Placeholder 3" descr="Group of RESULTS volunteers writing letters at the Gulf South Regional Conference">
            <a:extLst>
              <a:ext uri="{FF2B5EF4-FFF2-40B4-BE49-F238E27FC236}">
                <a16:creationId xmlns:a16="http://schemas.microsoft.com/office/drawing/2014/main" id="{34BFF199-6970-DBD1-C370-9B7E2C25484A}"/>
              </a:ext>
            </a:extLst>
          </p:cNvPr>
          <p:cNvPicPr>
            <a:picLocks noGrp="1" noChangeAspect="1"/>
          </p:cNvPicPr>
          <p:nvPr>
            <p:ph idx="1"/>
          </p:nvPr>
        </p:nvPicPr>
        <p:blipFill>
          <a:blip r:embed="rId2"/>
          <a:stretch>
            <a:fillRect/>
          </a:stretch>
        </p:blipFill>
        <p:spPr>
          <a:xfrm>
            <a:off x="6009805" y="1274779"/>
            <a:ext cx="2221881" cy="3301760"/>
          </a:xfrm>
        </p:spPr>
      </p:pic>
      <p:pic>
        <p:nvPicPr>
          <p:cNvPr id="6" name="Picture 5" descr="A group of RESULTS volunteers sitting in a circle at the Gulf South Regional Conference">
            <a:extLst>
              <a:ext uri="{FF2B5EF4-FFF2-40B4-BE49-F238E27FC236}">
                <a16:creationId xmlns:a16="http://schemas.microsoft.com/office/drawing/2014/main" id="{FC986B4A-C5D7-7344-0887-4BDFA3738D70}"/>
              </a:ext>
            </a:extLst>
          </p:cNvPr>
          <p:cNvPicPr>
            <a:picLocks noChangeAspect="1"/>
          </p:cNvPicPr>
          <p:nvPr/>
        </p:nvPicPr>
        <p:blipFill>
          <a:blip r:embed="rId3"/>
          <a:stretch>
            <a:fillRect/>
          </a:stretch>
        </p:blipFill>
        <p:spPr>
          <a:xfrm>
            <a:off x="766313" y="1272167"/>
            <a:ext cx="4938622" cy="3300062"/>
          </a:xfrm>
          <a:prstGeom prst="rect">
            <a:avLst/>
          </a:prstGeom>
        </p:spPr>
      </p:pic>
    </p:spTree>
    <p:extLst>
      <p:ext uri="{BB962C8B-B14F-4D97-AF65-F5344CB8AC3E}">
        <p14:creationId xmlns:p14="http://schemas.microsoft.com/office/powerpoint/2010/main" val="147795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E739348-A493-C81D-4372-A5A0C69CAE91}"/>
              </a:ext>
            </a:extLst>
          </p:cNvPr>
          <p:cNvSpPr>
            <a:spLocks noGrp="1"/>
          </p:cNvSpPr>
          <p:nvPr>
            <p:ph type="title"/>
          </p:nvPr>
        </p:nvSpPr>
        <p:spPr>
          <a:xfrm>
            <a:off x="871253" y="191579"/>
            <a:ext cx="7401491" cy="857250"/>
          </a:xfrm>
        </p:spPr>
        <p:txBody>
          <a:bodyPr>
            <a:noAutofit/>
          </a:bodyPr>
          <a:lstStyle/>
          <a:p>
            <a:r>
              <a:rPr lang="en-US" sz="2800" b="0" dirty="0">
                <a:solidFill>
                  <a:srgbClr val="D50032"/>
                </a:solidFill>
                <a:latin typeface="Open Sans"/>
                <a:ea typeface="Open Sans"/>
                <a:cs typeface="Open Sans"/>
              </a:rPr>
              <a:t>More of the </a:t>
            </a:r>
            <a:br>
              <a:rPr lang="en-US" sz="2800" b="0" dirty="0">
                <a:solidFill>
                  <a:srgbClr val="D50032"/>
                </a:solidFill>
                <a:latin typeface="Open Sans"/>
                <a:ea typeface="Open Sans"/>
                <a:cs typeface="Open Sans"/>
              </a:rPr>
            </a:br>
            <a:r>
              <a:rPr lang="en-US" sz="2800" dirty="0">
                <a:solidFill>
                  <a:srgbClr val="D50032"/>
                </a:solidFill>
                <a:latin typeface="Open Sans"/>
                <a:ea typeface="Open Sans"/>
                <a:cs typeface="Open Sans"/>
              </a:rPr>
              <a:t>Gulf South Regional Conference</a:t>
            </a:r>
            <a:endParaRPr lang="en-US" sz="2800" dirty="0">
              <a:solidFill>
                <a:srgbClr val="D50032"/>
              </a:solidFill>
            </a:endParaRPr>
          </a:p>
        </p:txBody>
      </p:sp>
      <p:sp>
        <p:nvSpPr>
          <p:cNvPr id="5" name="Slide Number Placeholder 4">
            <a:extLst>
              <a:ext uri="{FF2B5EF4-FFF2-40B4-BE49-F238E27FC236}">
                <a16:creationId xmlns:a16="http://schemas.microsoft.com/office/drawing/2014/main" id="{8708C07C-58C7-F02D-1294-316C72353046}"/>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32</a:t>
            </a:fld>
            <a:endParaRPr lang="en-US" dirty="0"/>
          </a:p>
        </p:txBody>
      </p:sp>
      <p:pic>
        <p:nvPicPr>
          <p:cNvPr id="9" name="Content Placeholder 8" descr="A group of RESULTS volunteers at the Gulf South Regional Conference">
            <a:extLst>
              <a:ext uri="{FF2B5EF4-FFF2-40B4-BE49-F238E27FC236}">
                <a16:creationId xmlns:a16="http://schemas.microsoft.com/office/drawing/2014/main" id="{32CF53BF-CB7C-98F5-21D9-820AE7CA011C}"/>
              </a:ext>
            </a:extLst>
          </p:cNvPr>
          <p:cNvPicPr>
            <a:picLocks noGrp="1" noChangeAspect="1"/>
          </p:cNvPicPr>
          <p:nvPr>
            <p:ph idx="1"/>
          </p:nvPr>
        </p:nvPicPr>
        <p:blipFill rotWithShape="1">
          <a:blip r:embed="rId2"/>
          <a:srcRect t="16" b="24"/>
          <a:stretch/>
        </p:blipFill>
        <p:spPr>
          <a:xfrm>
            <a:off x="1493448" y="1349572"/>
            <a:ext cx="6157103" cy="3483306"/>
          </a:xfrm>
        </p:spPr>
      </p:pic>
    </p:spTree>
    <p:extLst>
      <p:ext uri="{BB962C8B-B14F-4D97-AF65-F5344CB8AC3E}">
        <p14:creationId xmlns:p14="http://schemas.microsoft.com/office/powerpoint/2010/main" val="4185592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E739348-A493-C81D-4372-A5A0C69CAE91}"/>
              </a:ext>
            </a:extLst>
          </p:cNvPr>
          <p:cNvSpPr>
            <a:spLocks noGrp="1"/>
          </p:cNvSpPr>
          <p:nvPr>
            <p:ph type="title"/>
          </p:nvPr>
        </p:nvSpPr>
        <p:spPr>
          <a:xfrm>
            <a:off x="457200" y="205979"/>
            <a:ext cx="7401491" cy="857250"/>
          </a:xfrm>
        </p:spPr>
        <p:txBody>
          <a:bodyPr>
            <a:normAutofit fontScale="90000"/>
          </a:bodyPr>
          <a:lstStyle/>
          <a:p>
            <a:r>
              <a:rPr lang="en-US" dirty="0">
                <a:solidFill>
                  <a:srgbClr val="D50032"/>
                </a:solidFill>
                <a:latin typeface="Open Sans"/>
                <a:ea typeface="Open Sans"/>
                <a:cs typeface="Open Sans"/>
              </a:rPr>
              <a:t>Fellowship Leadership Conference</a:t>
            </a:r>
            <a:endParaRPr lang="en-US" dirty="0">
              <a:solidFill>
                <a:srgbClr val="D50032"/>
              </a:solidFill>
            </a:endParaRPr>
          </a:p>
        </p:txBody>
      </p:sp>
      <p:pic>
        <p:nvPicPr>
          <p:cNvPr id="6" name="Picture Placeholder 5" descr="Group of fellows in front of Capitol Hill">
            <a:extLst>
              <a:ext uri="{FF2B5EF4-FFF2-40B4-BE49-F238E27FC236}">
                <a16:creationId xmlns:a16="http://schemas.microsoft.com/office/drawing/2014/main" id="{93A32B46-D180-92F9-73F4-7405658FBD80}"/>
              </a:ext>
            </a:extLst>
          </p:cNvPr>
          <p:cNvPicPr>
            <a:picLocks noGrp="1" noChangeAspect="1"/>
          </p:cNvPicPr>
          <p:nvPr>
            <p:ph idx="1"/>
          </p:nvPr>
        </p:nvPicPr>
        <p:blipFill rotWithShape="1">
          <a:blip r:embed="rId2"/>
          <a:srcRect t="17" r="-149" b="112"/>
          <a:stretch/>
        </p:blipFill>
        <p:spPr>
          <a:xfrm>
            <a:off x="457200" y="1287092"/>
            <a:ext cx="8241894" cy="3401757"/>
          </a:xfrm>
          <a:noFill/>
        </p:spPr>
      </p:pic>
      <p:sp>
        <p:nvSpPr>
          <p:cNvPr id="5" name="Slide Number Placeholder 4">
            <a:extLst>
              <a:ext uri="{FF2B5EF4-FFF2-40B4-BE49-F238E27FC236}">
                <a16:creationId xmlns:a16="http://schemas.microsoft.com/office/drawing/2014/main" id="{8708C07C-58C7-F02D-1294-316C72353046}"/>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33</a:t>
            </a:fld>
            <a:endParaRPr lang="en-US" dirty="0"/>
          </a:p>
        </p:txBody>
      </p:sp>
    </p:spTree>
    <p:extLst>
      <p:ext uri="{BB962C8B-B14F-4D97-AF65-F5344CB8AC3E}">
        <p14:creationId xmlns:p14="http://schemas.microsoft.com/office/powerpoint/2010/main" val="4060910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E739348-A493-C81D-4372-A5A0C69CAE91}"/>
              </a:ext>
            </a:extLst>
          </p:cNvPr>
          <p:cNvSpPr>
            <a:spLocks noGrp="1"/>
          </p:cNvSpPr>
          <p:nvPr>
            <p:ph type="title"/>
          </p:nvPr>
        </p:nvSpPr>
        <p:spPr>
          <a:xfrm>
            <a:off x="473689" y="98318"/>
            <a:ext cx="7401491" cy="857250"/>
          </a:xfrm>
        </p:spPr>
        <p:txBody>
          <a:bodyPr anchor="ctr">
            <a:normAutofit/>
          </a:bodyPr>
          <a:lstStyle/>
          <a:p>
            <a:r>
              <a:rPr lang="en-US" sz="2800" dirty="0">
                <a:solidFill>
                  <a:srgbClr val="D50032"/>
                </a:solidFill>
                <a:latin typeface="Open Sans"/>
                <a:ea typeface="Open Sans"/>
                <a:cs typeface="Open Sans"/>
              </a:rPr>
              <a:t>Fellowship Conference – Advocacy Prep</a:t>
            </a:r>
            <a:endParaRPr lang="en-US" sz="2800" dirty="0">
              <a:solidFill>
                <a:srgbClr val="D50032"/>
              </a:solidFill>
            </a:endParaRPr>
          </a:p>
        </p:txBody>
      </p:sp>
      <p:sp>
        <p:nvSpPr>
          <p:cNvPr id="5" name="Slide Number Placeholder 4">
            <a:extLst>
              <a:ext uri="{FF2B5EF4-FFF2-40B4-BE49-F238E27FC236}">
                <a16:creationId xmlns:a16="http://schemas.microsoft.com/office/drawing/2014/main" id="{8708C07C-58C7-F02D-1294-316C72353046}"/>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34</a:t>
            </a:fld>
            <a:endParaRPr lang="en-US" dirty="0"/>
          </a:p>
        </p:txBody>
      </p:sp>
      <p:pic>
        <p:nvPicPr>
          <p:cNvPr id="4" name="Content Placeholder 3" descr="RESULTS fellows talking in pairs at the Fellowship Conference">
            <a:extLst>
              <a:ext uri="{FF2B5EF4-FFF2-40B4-BE49-F238E27FC236}">
                <a16:creationId xmlns:a16="http://schemas.microsoft.com/office/drawing/2014/main" id="{BF10DCBA-3919-1DD7-5D8B-59A0681D2BB8}"/>
              </a:ext>
            </a:extLst>
          </p:cNvPr>
          <p:cNvPicPr>
            <a:picLocks noGrp="1" noChangeAspect="1"/>
          </p:cNvPicPr>
          <p:nvPr>
            <p:ph idx="1"/>
          </p:nvPr>
        </p:nvPicPr>
        <p:blipFill rotWithShape="1">
          <a:blip r:embed="rId2"/>
          <a:srcRect t="6" b="17"/>
          <a:stretch/>
        </p:blipFill>
        <p:spPr>
          <a:xfrm>
            <a:off x="1143000" y="1132608"/>
            <a:ext cx="6858000" cy="3462793"/>
          </a:xfrm>
        </p:spPr>
      </p:pic>
    </p:spTree>
    <p:extLst>
      <p:ext uri="{BB962C8B-B14F-4D97-AF65-F5344CB8AC3E}">
        <p14:creationId xmlns:p14="http://schemas.microsoft.com/office/powerpoint/2010/main" val="1666001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E739348-A493-C81D-4372-A5A0C69CAE91}"/>
              </a:ext>
            </a:extLst>
          </p:cNvPr>
          <p:cNvSpPr>
            <a:spLocks noGrp="1"/>
          </p:cNvSpPr>
          <p:nvPr>
            <p:ph type="title"/>
          </p:nvPr>
        </p:nvSpPr>
        <p:spPr>
          <a:xfrm>
            <a:off x="519619" y="177014"/>
            <a:ext cx="7401491" cy="857250"/>
          </a:xfrm>
        </p:spPr>
        <p:txBody>
          <a:bodyPr anchor="ctr">
            <a:normAutofit/>
          </a:bodyPr>
          <a:lstStyle/>
          <a:p>
            <a:r>
              <a:rPr lang="en-US" dirty="0">
                <a:solidFill>
                  <a:srgbClr val="D50032"/>
                </a:solidFill>
                <a:latin typeface="Open Sans"/>
                <a:ea typeface="Open Sans"/>
                <a:cs typeface="Open Sans"/>
              </a:rPr>
              <a:t>Fellowship Advocacy Meetings</a:t>
            </a:r>
            <a:endParaRPr lang="en-US" dirty="0">
              <a:solidFill>
                <a:srgbClr val="D50032"/>
              </a:solidFill>
            </a:endParaRPr>
          </a:p>
        </p:txBody>
      </p:sp>
      <p:sp>
        <p:nvSpPr>
          <p:cNvPr id="5" name="Slide Number Placeholder 4">
            <a:extLst>
              <a:ext uri="{FF2B5EF4-FFF2-40B4-BE49-F238E27FC236}">
                <a16:creationId xmlns:a16="http://schemas.microsoft.com/office/drawing/2014/main" id="{8708C07C-58C7-F02D-1294-316C72353046}"/>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35</a:t>
            </a:fld>
            <a:endParaRPr lang="en-US" dirty="0"/>
          </a:p>
        </p:txBody>
      </p:sp>
      <p:pic>
        <p:nvPicPr>
          <p:cNvPr id="14" name="Content Placeholder 13" descr="RESULTS fellows walking in the hallway on Lobby Day">
            <a:extLst>
              <a:ext uri="{FF2B5EF4-FFF2-40B4-BE49-F238E27FC236}">
                <a16:creationId xmlns:a16="http://schemas.microsoft.com/office/drawing/2014/main" id="{DDD4CD7A-63AD-638C-063F-0549CAF01630}"/>
              </a:ext>
            </a:extLst>
          </p:cNvPr>
          <p:cNvPicPr>
            <a:picLocks noGrp="1" noChangeAspect="1"/>
          </p:cNvPicPr>
          <p:nvPr>
            <p:ph idx="1"/>
          </p:nvPr>
        </p:nvPicPr>
        <p:blipFill rotWithShape="1">
          <a:blip r:embed="rId2"/>
          <a:srcRect t="63" b="7"/>
          <a:stretch/>
        </p:blipFill>
        <p:spPr>
          <a:xfrm>
            <a:off x="1222885" y="1171186"/>
            <a:ext cx="6698225" cy="3459155"/>
          </a:xfrm>
        </p:spPr>
      </p:pic>
    </p:spTree>
    <p:extLst>
      <p:ext uri="{BB962C8B-B14F-4D97-AF65-F5344CB8AC3E}">
        <p14:creationId xmlns:p14="http://schemas.microsoft.com/office/powerpoint/2010/main" val="701818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4FD15-4CAF-520D-A87F-EB2C4D20B484}"/>
              </a:ext>
            </a:extLst>
          </p:cNvPr>
          <p:cNvSpPr>
            <a:spLocks noGrp="1"/>
          </p:cNvSpPr>
          <p:nvPr>
            <p:ph type="title"/>
          </p:nvPr>
        </p:nvSpPr>
        <p:spPr>
          <a:xfrm>
            <a:off x="545251" y="120417"/>
            <a:ext cx="7401491" cy="857250"/>
          </a:xfrm>
        </p:spPr>
        <p:txBody>
          <a:bodyPr>
            <a:normAutofit/>
          </a:bodyPr>
          <a:lstStyle/>
          <a:p>
            <a:r>
              <a:rPr lang="en-US" sz="2800" dirty="0">
                <a:solidFill>
                  <a:srgbClr val="D50032"/>
                </a:solidFill>
                <a:latin typeface="Open Sans"/>
                <a:ea typeface="Open Sans"/>
                <a:cs typeface="Open Sans"/>
              </a:rPr>
              <a:t>Sharing a powerful advocacy experience</a:t>
            </a:r>
          </a:p>
        </p:txBody>
      </p:sp>
      <p:sp>
        <p:nvSpPr>
          <p:cNvPr id="4" name="Slide Number Placeholder 3">
            <a:extLst>
              <a:ext uri="{FF2B5EF4-FFF2-40B4-BE49-F238E27FC236}">
                <a16:creationId xmlns:a16="http://schemas.microsoft.com/office/drawing/2014/main" id="{9797B417-F2BE-559A-DAC1-6A037BA02FF3}"/>
              </a:ext>
            </a:extLst>
          </p:cNvPr>
          <p:cNvSpPr>
            <a:spLocks noGrp="1"/>
          </p:cNvSpPr>
          <p:nvPr>
            <p:ph type="sldNum" sz="quarter" idx="12"/>
          </p:nvPr>
        </p:nvSpPr>
        <p:spPr/>
        <p:txBody>
          <a:bodyPr/>
          <a:lstStyle/>
          <a:p>
            <a:fld id="{307E6868-079E-1649-B8D1-459B42CE4DE3}" type="slidenum">
              <a:rPr lang="en-US" smtClean="0"/>
              <a:pPr/>
              <a:t>36</a:t>
            </a:fld>
            <a:endParaRPr lang="en-US" dirty="0"/>
          </a:p>
        </p:txBody>
      </p:sp>
      <p:pic>
        <p:nvPicPr>
          <p:cNvPr id="5" name="Picture 4">
            <a:extLst>
              <a:ext uri="{FF2B5EF4-FFF2-40B4-BE49-F238E27FC236}">
                <a16:creationId xmlns:a16="http://schemas.microsoft.com/office/drawing/2014/main" id="{A2FFF47B-D053-9D2F-D701-064409CD7256}"/>
              </a:ext>
            </a:extLst>
          </p:cNvPr>
          <p:cNvPicPr>
            <a:picLocks noChangeAspect="1"/>
          </p:cNvPicPr>
          <p:nvPr/>
        </p:nvPicPr>
        <p:blipFill>
          <a:blip r:embed="rId2"/>
          <a:stretch>
            <a:fillRect/>
          </a:stretch>
        </p:blipFill>
        <p:spPr>
          <a:xfrm>
            <a:off x="906449" y="1010055"/>
            <a:ext cx="3023289" cy="4031052"/>
          </a:xfrm>
          <a:prstGeom prst="rect">
            <a:avLst/>
          </a:prstGeom>
        </p:spPr>
      </p:pic>
      <p:sp>
        <p:nvSpPr>
          <p:cNvPr id="6" name="TextBox 5">
            <a:extLst>
              <a:ext uri="{FF2B5EF4-FFF2-40B4-BE49-F238E27FC236}">
                <a16:creationId xmlns:a16="http://schemas.microsoft.com/office/drawing/2014/main" id="{401FF7EC-5B21-4908-375B-33CF0A2E5B91}"/>
              </a:ext>
            </a:extLst>
          </p:cNvPr>
          <p:cNvSpPr txBox="1"/>
          <p:nvPr/>
        </p:nvSpPr>
        <p:spPr>
          <a:xfrm>
            <a:off x="4245997" y="1137038"/>
            <a:ext cx="3818003" cy="1077218"/>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Kristin Klade</a:t>
            </a:r>
          </a:p>
          <a:p>
            <a:r>
              <a:rPr lang="en-US" sz="2000" dirty="0">
                <a:latin typeface="Open Sans" panose="020B0606030504020204" pitchFamily="34" charset="0"/>
                <a:ea typeface="Open Sans" panose="020B0606030504020204" pitchFamily="34" charset="0"/>
                <a:cs typeface="Open Sans" panose="020B0606030504020204" pitchFamily="34" charset="0"/>
              </a:rPr>
              <a:t>RESULTS Fort Worth</a:t>
            </a:r>
          </a:p>
          <a:p>
            <a:r>
              <a:rPr lang="en-US" sz="2000" dirty="0">
                <a:latin typeface="Open Sans" panose="020B0606030504020204" pitchFamily="34" charset="0"/>
                <a:ea typeface="Open Sans" panose="020B0606030504020204" pitchFamily="34" charset="0"/>
                <a:cs typeface="Open Sans" panose="020B0606030504020204" pitchFamily="34" charset="0"/>
              </a:rPr>
              <a:t>2024 Fellow</a:t>
            </a:r>
          </a:p>
        </p:txBody>
      </p:sp>
      <p:pic>
        <p:nvPicPr>
          <p:cNvPr id="7" name="Picture 6">
            <a:extLst>
              <a:ext uri="{FF2B5EF4-FFF2-40B4-BE49-F238E27FC236}">
                <a16:creationId xmlns:a16="http://schemas.microsoft.com/office/drawing/2014/main" id="{01117088-5122-5BE2-F2B7-64671CE6CFF2}"/>
              </a:ext>
            </a:extLst>
          </p:cNvPr>
          <p:cNvPicPr>
            <a:picLocks noChangeAspect="1"/>
          </p:cNvPicPr>
          <p:nvPr/>
        </p:nvPicPr>
        <p:blipFill>
          <a:blip r:embed="rId3"/>
          <a:stretch>
            <a:fillRect/>
          </a:stretch>
        </p:blipFill>
        <p:spPr>
          <a:xfrm>
            <a:off x="4222142" y="2532999"/>
            <a:ext cx="3344144" cy="2508108"/>
          </a:xfrm>
          <a:prstGeom prst="rect">
            <a:avLst/>
          </a:prstGeom>
        </p:spPr>
      </p:pic>
    </p:spTree>
    <p:extLst>
      <p:ext uri="{BB962C8B-B14F-4D97-AF65-F5344CB8AC3E}">
        <p14:creationId xmlns:p14="http://schemas.microsoft.com/office/powerpoint/2010/main" val="1094548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E739348-A493-C81D-4372-A5A0C69CAE91}"/>
              </a:ext>
            </a:extLst>
          </p:cNvPr>
          <p:cNvSpPr>
            <a:spLocks noGrp="1"/>
          </p:cNvSpPr>
          <p:nvPr>
            <p:ph type="title"/>
          </p:nvPr>
        </p:nvSpPr>
        <p:spPr>
          <a:xfrm>
            <a:off x="871254" y="102393"/>
            <a:ext cx="7401491" cy="857250"/>
          </a:xfrm>
        </p:spPr>
        <p:txBody>
          <a:bodyPr anchor="ctr">
            <a:normAutofit/>
          </a:bodyPr>
          <a:lstStyle/>
          <a:p>
            <a:r>
              <a:rPr lang="en-US" sz="3300" dirty="0">
                <a:solidFill>
                  <a:srgbClr val="D50032"/>
                </a:solidFill>
                <a:latin typeface="Open Sans"/>
                <a:ea typeface="Open Sans"/>
                <a:cs typeface="Open Sans"/>
              </a:rPr>
              <a:t>Coastal CT Lobby Meeting</a:t>
            </a:r>
            <a:endParaRPr lang="en-US" dirty="0">
              <a:solidFill>
                <a:srgbClr val="D50032"/>
              </a:solidFill>
            </a:endParaRPr>
          </a:p>
        </p:txBody>
      </p:sp>
      <p:sp>
        <p:nvSpPr>
          <p:cNvPr id="5" name="Slide Number Placeholder 4">
            <a:extLst>
              <a:ext uri="{FF2B5EF4-FFF2-40B4-BE49-F238E27FC236}">
                <a16:creationId xmlns:a16="http://schemas.microsoft.com/office/drawing/2014/main" id="{8708C07C-58C7-F02D-1294-316C72353046}"/>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37</a:t>
            </a:fld>
            <a:endParaRPr lang="en-US" dirty="0"/>
          </a:p>
        </p:txBody>
      </p:sp>
      <p:pic>
        <p:nvPicPr>
          <p:cNvPr id="4" name="Content Placeholder 3" descr="RESULTS volunteers at a lobby meeting">
            <a:extLst>
              <a:ext uri="{FF2B5EF4-FFF2-40B4-BE49-F238E27FC236}">
                <a16:creationId xmlns:a16="http://schemas.microsoft.com/office/drawing/2014/main" id="{B9B16A95-D4FE-7F8A-A0E5-ED0E488692BE}"/>
              </a:ext>
            </a:extLst>
          </p:cNvPr>
          <p:cNvPicPr>
            <a:picLocks noGrp="1" noChangeAspect="1"/>
          </p:cNvPicPr>
          <p:nvPr>
            <p:ph idx="1"/>
          </p:nvPr>
        </p:nvPicPr>
        <p:blipFill rotWithShape="1">
          <a:blip r:embed="rId2"/>
          <a:srcRect t="8" r="17" b="30"/>
          <a:stretch/>
        </p:blipFill>
        <p:spPr>
          <a:xfrm>
            <a:off x="1147482" y="1143056"/>
            <a:ext cx="6852003" cy="3440451"/>
          </a:xfrm>
        </p:spPr>
      </p:pic>
    </p:spTree>
    <p:extLst>
      <p:ext uri="{BB962C8B-B14F-4D97-AF65-F5344CB8AC3E}">
        <p14:creationId xmlns:p14="http://schemas.microsoft.com/office/powerpoint/2010/main" val="783072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E739348-A493-C81D-4372-A5A0C69CAE91}"/>
              </a:ext>
            </a:extLst>
          </p:cNvPr>
          <p:cNvSpPr>
            <a:spLocks noGrp="1"/>
          </p:cNvSpPr>
          <p:nvPr>
            <p:ph type="title"/>
          </p:nvPr>
        </p:nvSpPr>
        <p:spPr>
          <a:xfrm>
            <a:off x="871253" y="164558"/>
            <a:ext cx="7401491" cy="857250"/>
          </a:xfrm>
        </p:spPr>
        <p:txBody>
          <a:bodyPr anchor="ctr">
            <a:normAutofit/>
          </a:bodyPr>
          <a:lstStyle/>
          <a:p>
            <a:r>
              <a:rPr lang="en-US" sz="3300" dirty="0">
                <a:solidFill>
                  <a:srgbClr val="D50032"/>
                </a:solidFill>
                <a:latin typeface="Open Sans"/>
                <a:ea typeface="Open Sans"/>
                <a:cs typeface="Open Sans"/>
              </a:rPr>
              <a:t>Virginia Lobby Meeting</a:t>
            </a:r>
            <a:endParaRPr lang="en-US" dirty="0">
              <a:solidFill>
                <a:srgbClr val="D50032"/>
              </a:solidFill>
            </a:endParaRPr>
          </a:p>
        </p:txBody>
      </p:sp>
      <p:sp>
        <p:nvSpPr>
          <p:cNvPr id="5" name="Slide Number Placeholder 4">
            <a:extLst>
              <a:ext uri="{FF2B5EF4-FFF2-40B4-BE49-F238E27FC236}">
                <a16:creationId xmlns:a16="http://schemas.microsoft.com/office/drawing/2014/main" id="{8708C07C-58C7-F02D-1294-316C72353046}"/>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38</a:t>
            </a:fld>
            <a:endParaRPr lang="en-US" dirty="0"/>
          </a:p>
        </p:txBody>
      </p:sp>
      <p:pic>
        <p:nvPicPr>
          <p:cNvPr id="4" name="Content Placeholder 3" descr="Screenshot of a Zoom meeting with RESULTS volunteers and their member of Congress">
            <a:extLst>
              <a:ext uri="{FF2B5EF4-FFF2-40B4-BE49-F238E27FC236}">
                <a16:creationId xmlns:a16="http://schemas.microsoft.com/office/drawing/2014/main" id="{DBAF18E4-DD22-FA82-6719-D861D456ECAD}"/>
              </a:ext>
            </a:extLst>
          </p:cNvPr>
          <p:cNvPicPr>
            <a:picLocks noGrp="1" noChangeAspect="1"/>
          </p:cNvPicPr>
          <p:nvPr>
            <p:ph idx="1"/>
          </p:nvPr>
        </p:nvPicPr>
        <p:blipFill>
          <a:blip r:embed="rId2"/>
          <a:stretch>
            <a:fillRect/>
          </a:stretch>
        </p:blipFill>
        <p:spPr>
          <a:xfrm>
            <a:off x="1092573" y="1285708"/>
            <a:ext cx="6958852" cy="3097754"/>
          </a:xfrm>
        </p:spPr>
      </p:pic>
    </p:spTree>
    <p:extLst>
      <p:ext uri="{BB962C8B-B14F-4D97-AF65-F5344CB8AC3E}">
        <p14:creationId xmlns:p14="http://schemas.microsoft.com/office/powerpoint/2010/main" val="4193414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63567-7665-3DC1-EFE4-24D63CD457A3}"/>
              </a:ext>
            </a:extLst>
          </p:cNvPr>
          <p:cNvSpPr>
            <a:spLocks noGrp="1"/>
          </p:cNvSpPr>
          <p:nvPr>
            <p:ph type="title"/>
          </p:nvPr>
        </p:nvSpPr>
        <p:spPr>
          <a:xfrm>
            <a:off x="871254" y="1419300"/>
            <a:ext cx="7401491" cy="857250"/>
          </a:xfrm>
        </p:spPr>
        <p:txBody>
          <a:bodyPr>
            <a:noAutofit/>
          </a:bodyPr>
          <a:lstStyle/>
          <a:p>
            <a:br>
              <a:rPr lang="en-US" sz="4500" dirty="0"/>
            </a:br>
            <a:br>
              <a:rPr lang="en-US" sz="4500" dirty="0"/>
            </a:br>
            <a:r>
              <a:rPr lang="en-US" sz="4500" dirty="0">
                <a:solidFill>
                  <a:srgbClr val="D50032"/>
                </a:solidFill>
              </a:rPr>
              <a:t>Will you share your lobby experience with us today?</a:t>
            </a:r>
          </a:p>
        </p:txBody>
      </p:sp>
      <p:sp>
        <p:nvSpPr>
          <p:cNvPr id="4" name="Slide Number Placeholder 3">
            <a:extLst>
              <a:ext uri="{FF2B5EF4-FFF2-40B4-BE49-F238E27FC236}">
                <a16:creationId xmlns:a16="http://schemas.microsoft.com/office/drawing/2014/main" id="{BF466542-176A-DC16-1E5F-F7CF6E5783B8}"/>
              </a:ext>
            </a:extLst>
          </p:cNvPr>
          <p:cNvSpPr>
            <a:spLocks noGrp="1"/>
          </p:cNvSpPr>
          <p:nvPr>
            <p:ph type="sldNum" sz="quarter" idx="12"/>
          </p:nvPr>
        </p:nvSpPr>
        <p:spPr/>
        <p:txBody>
          <a:bodyPr/>
          <a:lstStyle/>
          <a:p>
            <a:fld id="{307E6868-079E-1649-B8D1-459B42CE4DE3}" type="slidenum">
              <a:rPr lang="en-US" smtClean="0"/>
              <a:pPr/>
              <a:t>39</a:t>
            </a:fld>
            <a:endParaRPr lang="en-US" dirty="0"/>
          </a:p>
        </p:txBody>
      </p:sp>
    </p:spTree>
    <p:extLst>
      <p:ext uri="{BB962C8B-B14F-4D97-AF65-F5344CB8AC3E}">
        <p14:creationId xmlns:p14="http://schemas.microsoft.com/office/powerpoint/2010/main" val="1783959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76A816-C1A6-1DE7-AF6B-5981150992C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7609" y="1403985"/>
            <a:ext cx="2783926" cy="2778767"/>
          </a:xfrm>
          <a:prstGeom prst="rect">
            <a:avLst/>
          </a:prstGeom>
        </p:spPr>
      </p:pic>
      <p:sp>
        <p:nvSpPr>
          <p:cNvPr id="7" name="Content Placeholder 6">
            <a:extLst>
              <a:ext uri="{FF2B5EF4-FFF2-40B4-BE49-F238E27FC236}">
                <a16:creationId xmlns:a16="http://schemas.microsoft.com/office/drawing/2014/main" id="{B04238A8-2EF8-A78B-B5FC-883FCB384ABB}"/>
              </a:ext>
            </a:extLst>
          </p:cNvPr>
          <p:cNvSpPr>
            <a:spLocks noGrp="1"/>
          </p:cNvSpPr>
          <p:nvPr>
            <p:ph sz="half" idx="2"/>
          </p:nvPr>
        </p:nvSpPr>
        <p:spPr>
          <a:xfrm>
            <a:off x="4410694" y="1982986"/>
            <a:ext cx="4038600" cy="1828801"/>
          </a:xfrm>
        </p:spPr>
        <p:txBody>
          <a:bodyPr vert="horz" lIns="91440" tIns="45720" rIns="91440" bIns="45720" rtlCol="0" anchor="t">
            <a:normAutofit/>
          </a:bodyPr>
          <a:lstStyle/>
          <a:p>
            <a:pPr marL="0" indent="0">
              <a:buNone/>
            </a:pPr>
            <a:r>
              <a:rPr lang="en-US" b="1" dirty="0">
                <a:latin typeface="Open Sans"/>
                <a:ea typeface="Open Sans"/>
                <a:cs typeface="Open Sans"/>
              </a:rPr>
              <a:t>Joanne Carter</a:t>
            </a:r>
            <a:br>
              <a:rPr lang="en-US" sz="2800" b="1" dirty="0">
                <a:latin typeface="Open Sans"/>
              </a:rPr>
            </a:br>
            <a:r>
              <a:rPr lang="en-US" dirty="0">
                <a:latin typeface="Open Sans"/>
                <a:ea typeface="Open Sans"/>
                <a:cs typeface="Open Sans"/>
              </a:rPr>
              <a:t>Executive Director</a:t>
            </a:r>
            <a:endParaRPr lang="en-US" dirty="0"/>
          </a:p>
        </p:txBody>
      </p:sp>
      <p:sp>
        <p:nvSpPr>
          <p:cNvPr id="4" name="Title 3">
            <a:extLst>
              <a:ext uri="{FF2B5EF4-FFF2-40B4-BE49-F238E27FC236}">
                <a16:creationId xmlns:a16="http://schemas.microsoft.com/office/drawing/2014/main" id="{485EE60A-1951-7843-3A48-20CF127CCD13}"/>
              </a:ext>
            </a:extLst>
          </p:cNvPr>
          <p:cNvSpPr>
            <a:spLocks noGrp="1"/>
          </p:cNvSpPr>
          <p:nvPr>
            <p:ph type="title"/>
          </p:nvPr>
        </p:nvSpPr>
        <p:spPr>
          <a:xfrm>
            <a:off x="871254" y="103498"/>
            <a:ext cx="7401491" cy="857250"/>
          </a:xfrm>
        </p:spPr>
        <p:txBody>
          <a:bodyPr/>
          <a:lstStyle/>
          <a:p>
            <a:r>
              <a:rPr lang="en-US" dirty="0">
                <a:solidFill>
                  <a:srgbClr val="D50032"/>
                </a:solidFill>
              </a:rPr>
              <a:t>Welcome!</a:t>
            </a:r>
          </a:p>
        </p:txBody>
      </p:sp>
      <p:sp>
        <p:nvSpPr>
          <p:cNvPr id="9" name="Slide Number Placeholder 8">
            <a:extLst>
              <a:ext uri="{FF2B5EF4-FFF2-40B4-BE49-F238E27FC236}">
                <a16:creationId xmlns:a16="http://schemas.microsoft.com/office/drawing/2014/main" id="{38638540-9C76-AD5E-2F33-3CD9F9159374}"/>
              </a:ext>
            </a:extLst>
          </p:cNvPr>
          <p:cNvSpPr>
            <a:spLocks noGrp="1"/>
          </p:cNvSpPr>
          <p:nvPr>
            <p:ph type="sldNum" sz="quarter" idx="12"/>
          </p:nvPr>
        </p:nvSpPr>
        <p:spPr/>
        <p:txBody>
          <a:bodyPr/>
          <a:lstStyle/>
          <a:p>
            <a:fld id="{307E6868-079E-1649-B8D1-459B42CE4DE3}" type="slidenum">
              <a:rPr lang="en-US" smtClean="0"/>
              <a:t>4</a:t>
            </a:fld>
            <a:endParaRPr lang="en-US" dirty="0"/>
          </a:p>
        </p:txBody>
      </p:sp>
    </p:spTree>
    <p:extLst>
      <p:ext uri="{BB962C8B-B14F-4D97-AF65-F5344CB8AC3E}">
        <p14:creationId xmlns:p14="http://schemas.microsoft.com/office/powerpoint/2010/main" val="3602349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E753D-DF27-C1B8-665C-438965134B96}"/>
              </a:ext>
            </a:extLst>
          </p:cNvPr>
          <p:cNvSpPr>
            <a:spLocks noGrp="1"/>
          </p:cNvSpPr>
          <p:nvPr>
            <p:ph type="title"/>
          </p:nvPr>
        </p:nvSpPr>
        <p:spPr>
          <a:xfrm>
            <a:off x="871254" y="198779"/>
            <a:ext cx="7401491" cy="857250"/>
          </a:xfrm>
        </p:spPr>
        <p:txBody>
          <a:bodyPr/>
          <a:lstStyle/>
          <a:p>
            <a:r>
              <a:rPr lang="en-US" dirty="0">
                <a:solidFill>
                  <a:srgbClr val="D50032"/>
                </a:solidFill>
              </a:rPr>
              <a:t>Congratulations!</a:t>
            </a:r>
          </a:p>
        </p:txBody>
      </p:sp>
      <p:sp>
        <p:nvSpPr>
          <p:cNvPr id="3" name="Content Placeholder 2">
            <a:extLst>
              <a:ext uri="{FF2B5EF4-FFF2-40B4-BE49-F238E27FC236}">
                <a16:creationId xmlns:a16="http://schemas.microsoft.com/office/drawing/2014/main" id="{969E02D7-7A79-0CF6-1BD7-C06C13B4AE21}"/>
              </a:ext>
            </a:extLst>
          </p:cNvPr>
          <p:cNvSpPr>
            <a:spLocks noGrp="1"/>
          </p:cNvSpPr>
          <p:nvPr>
            <p:ph idx="1"/>
          </p:nvPr>
        </p:nvSpPr>
        <p:spPr/>
        <p:txBody>
          <a:bodyPr>
            <a:normAutofit fontScale="92500"/>
          </a:bodyPr>
          <a:lstStyle/>
          <a:p>
            <a:pPr marL="0" indent="0" algn="ctr">
              <a:lnSpc>
                <a:spcPct val="124000"/>
              </a:lnSpc>
              <a:spcBef>
                <a:spcPts val="0"/>
              </a:spcBef>
              <a:spcAft>
                <a:spcPts val="1800"/>
              </a:spcAft>
              <a:buNone/>
            </a:pPr>
            <a:r>
              <a:rPr lang="en-US" sz="4000" b="1" dirty="0"/>
              <a:t>Let’s keep going!</a:t>
            </a:r>
          </a:p>
          <a:p>
            <a:pPr marL="0" indent="0" algn="ctr">
              <a:buNone/>
            </a:pPr>
            <a:r>
              <a:rPr lang="en-US" sz="4000" dirty="0"/>
              <a:t>Keep lobbying </a:t>
            </a:r>
          </a:p>
          <a:p>
            <a:pPr marL="0" indent="0" algn="ctr">
              <a:buNone/>
            </a:pPr>
            <a:r>
              <a:rPr lang="en-US" sz="4000" dirty="0"/>
              <a:t>and keep inviting others to join in </a:t>
            </a:r>
          </a:p>
          <a:p>
            <a:pPr marL="0" indent="0" algn="ctr">
              <a:buNone/>
            </a:pPr>
            <a:r>
              <a:rPr lang="en-US" sz="4000" dirty="0"/>
              <a:t>as we build our collective strength. </a:t>
            </a:r>
          </a:p>
        </p:txBody>
      </p:sp>
      <p:sp>
        <p:nvSpPr>
          <p:cNvPr id="4" name="Slide Number Placeholder 3">
            <a:extLst>
              <a:ext uri="{FF2B5EF4-FFF2-40B4-BE49-F238E27FC236}">
                <a16:creationId xmlns:a16="http://schemas.microsoft.com/office/drawing/2014/main" id="{A72E7429-8573-E4EB-62BC-81E81EF2DC28}"/>
              </a:ext>
            </a:extLst>
          </p:cNvPr>
          <p:cNvSpPr>
            <a:spLocks noGrp="1"/>
          </p:cNvSpPr>
          <p:nvPr>
            <p:ph type="sldNum" sz="quarter" idx="12"/>
          </p:nvPr>
        </p:nvSpPr>
        <p:spPr/>
        <p:txBody>
          <a:bodyPr/>
          <a:lstStyle/>
          <a:p>
            <a:fld id="{307E6868-079E-1649-B8D1-459B42CE4DE3}" type="slidenum">
              <a:rPr lang="en-US" smtClean="0"/>
              <a:pPr/>
              <a:t>40</a:t>
            </a:fld>
            <a:endParaRPr lang="en-US" dirty="0"/>
          </a:p>
        </p:txBody>
      </p:sp>
    </p:spTree>
    <p:extLst>
      <p:ext uri="{BB962C8B-B14F-4D97-AF65-F5344CB8AC3E}">
        <p14:creationId xmlns:p14="http://schemas.microsoft.com/office/powerpoint/2010/main" val="304794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
          <p:cNvSpPr txBox="1">
            <a:spLocks noGrp="1"/>
          </p:cNvSpPr>
          <p:nvPr>
            <p:ph type="title"/>
          </p:nvPr>
        </p:nvSpPr>
        <p:spPr>
          <a:xfrm>
            <a:off x="871254" y="157843"/>
            <a:ext cx="7401491"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ct val="64285"/>
              <a:buNone/>
            </a:pPr>
            <a:r>
              <a:rPr lang="en-US" sz="2800" b="1" dirty="0">
                <a:solidFill>
                  <a:srgbClr val="D50032"/>
                </a:solidFill>
              </a:rPr>
              <a:t>2024 Grassroots Director Elections</a:t>
            </a:r>
            <a:endParaRPr lang="en-US" dirty="0">
              <a:solidFill>
                <a:srgbClr val="D50032"/>
              </a:solidFill>
            </a:endParaRPr>
          </a:p>
        </p:txBody>
      </p:sp>
      <p:sp>
        <p:nvSpPr>
          <p:cNvPr id="302" name="Google Shape;302;p1"/>
          <p:cNvSpPr txBox="1"/>
          <p:nvPr/>
        </p:nvSpPr>
        <p:spPr>
          <a:xfrm>
            <a:off x="603149" y="3834436"/>
            <a:ext cx="7937700" cy="1074100"/>
          </a:xfrm>
          <a:prstGeom prst="rect">
            <a:avLst/>
          </a:prstGeom>
          <a:noFill/>
          <a:ln>
            <a:noFill/>
          </a:ln>
        </p:spPr>
        <p:txBody>
          <a:bodyPr spcFirstLastPara="1" wrap="square" lIns="91425" tIns="45700" rIns="91425" bIns="45700" anchor="t" anchorCtr="0">
            <a:spAutoFit/>
          </a:bodyPr>
          <a:lstStyle/>
          <a:p>
            <a:pPr marL="0" marR="0" lvl="0" indent="0" algn="ctr" rtl="0">
              <a:lnSpc>
                <a:spcPct val="113999"/>
              </a:lnSpc>
              <a:spcBef>
                <a:spcPts val="0"/>
              </a:spcBef>
              <a:spcAft>
                <a:spcPts val="600"/>
              </a:spcAft>
              <a:buNone/>
            </a:pPr>
            <a:r>
              <a:rPr lang="en-US" sz="2000" b="1" dirty="0">
                <a:solidFill>
                  <a:schemeClr val="dk1"/>
                </a:solidFill>
                <a:latin typeface="Open Sans"/>
                <a:ea typeface="Open Sans"/>
                <a:cs typeface="Open Sans"/>
                <a:sym typeface="Open Sans"/>
              </a:rPr>
              <a:t>Voting closes on </a:t>
            </a:r>
            <a:r>
              <a:rPr lang="en-US" sz="2000" b="1" dirty="0">
                <a:solidFill>
                  <a:srgbClr val="D50032"/>
                </a:solidFill>
                <a:latin typeface="Open Sans"/>
                <a:ea typeface="Open Sans"/>
                <a:cs typeface="Open Sans"/>
                <a:sym typeface="Open Sans"/>
              </a:rPr>
              <a:t>Saturday</a:t>
            </a:r>
            <a:r>
              <a:rPr lang="en-US" sz="2000" b="1" i="0" u="none" strike="noStrike" cap="none" dirty="0">
                <a:solidFill>
                  <a:srgbClr val="D50032"/>
                </a:solidFill>
                <a:latin typeface="Open Sans"/>
                <a:ea typeface="Open Sans"/>
                <a:cs typeface="Open Sans"/>
                <a:sym typeface="Open Sans"/>
              </a:rPr>
              <a:t>,</a:t>
            </a:r>
            <a:r>
              <a:rPr lang="en-US" sz="2000" b="1" dirty="0">
                <a:solidFill>
                  <a:srgbClr val="D50032"/>
                </a:solidFill>
                <a:latin typeface="Open Sans"/>
                <a:ea typeface="Open Sans"/>
                <a:cs typeface="Open Sans"/>
                <a:sym typeface="Open Sans"/>
              </a:rPr>
              <a:t> June 22 </a:t>
            </a:r>
            <a:r>
              <a:rPr lang="en-US" sz="2000" b="1" dirty="0">
                <a:solidFill>
                  <a:schemeClr val="dk1"/>
                </a:solidFill>
                <a:latin typeface="Open Sans"/>
                <a:ea typeface="Open Sans"/>
                <a:cs typeface="Open Sans"/>
                <a:sym typeface="Open Sans"/>
              </a:rPr>
              <a:t>at </a:t>
            </a:r>
            <a:r>
              <a:rPr lang="en-US" sz="2000" b="1" dirty="0">
                <a:solidFill>
                  <a:srgbClr val="D50032"/>
                </a:solidFill>
                <a:latin typeface="Open Sans"/>
                <a:ea typeface="Open Sans"/>
                <a:cs typeface="Open Sans"/>
                <a:sym typeface="Open Sans"/>
              </a:rPr>
              <a:t>11:59</a:t>
            </a:r>
            <a:r>
              <a:rPr lang="en-US" sz="2000" b="1" i="0" u="none" strike="noStrike" cap="none" dirty="0">
                <a:solidFill>
                  <a:srgbClr val="D50032"/>
                </a:solidFill>
                <a:latin typeface="Open Sans"/>
                <a:ea typeface="Open Sans"/>
                <a:cs typeface="Open Sans"/>
                <a:sym typeface="Open Sans"/>
              </a:rPr>
              <a:t>pm ET</a:t>
            </a:r>
            <a:endParaRPr sz="2000" dirty="0">
              <a:solidFill>
                <a:srgbClr val="D50032"/>
              </a:solidFill>
              <a:latin typeface="Open Sans"/>
              <a:ea typeface="Open Sans"/>
              <a:cs typeface="Open Sans"/>
              <a:sym typeface="Open Sans"/>
            </a:endParaRPr>
          </a:p>
          <a:p>
            <a:pPr marL="0" marR="0" lvl="0" indent="0" algn="ctr" rtl="0">
              <a:spcBef>
                <a:spcPts val="0"/>
              </a:spcBef>
              <a:spcAft>
                <a:spcPts val="0"/>
              </a:spcAft>
              <a:buNone/>
            </a:pPr>
            <a:r>
              <a:rPr lang="en-US" dirty="0">
                <a:latin typeface="Open Sans"/>
                <a:ea typeface="Open Sans"/>
                <a:cs typeface="Open Sans"/>
                <a:sym typeface="Open Sans"/>
              </a:rPr>
              <a:t>Learn more about the candidates and how to vote at: </a:t>
            </a:r>
            <a:r>
              <a:rPr lang="en-US" dirty="0">
                <a:latin typeface="Open Sans"/>
                <a:ea typeface="Open Sans"/>
                <a:cs typeface="Open Sans"/>
                <a:sym typeface="Open Sans"/>
                <a:hlinkClick r:id="rId3"/>
              </a:rPr>
              <a:t>https://results.org/blog/results-2024-grassroots-board-elections</a:t>
            </a:r>
            <a:endParaRPr b="0" i="0" u="none" strike="noStrike" cap="none" dirty="0">
              <a:latin typeface="Open Sans"/>
              <a:ea typeface="Open Sans"/>
              <a:cs typeface="Open Sans"/>
              <a:sym typeface="Open Sans"/>
            </a:endParaRPr>
          </a:p>
        </p:txBody>
      </p:sp>
      <p:sp>
        <p:nvSpPr>
          <p:cNvPr id="306" name="Google Shape;306;p1"/>
          <p:cNvSpPr txBox="1"/>
          <p:nvPr/>
        </p:nvSpPr>
        <p:spPr>
          <a:xfrm>
            <a:off x="4856641" y="3234678"/>
            <a:ext cx="2453400" cy="390600"/>
          </a:xfrm>
          <a:prstGeom prst="rect">
            <a:avLst/>
          </a:prstGeom>
          <a:noFill/>
          <a:ln>
            <a:noFill/>
          </a:ln>
        </p:spPr>
        <p:txBody>
          <a:bodyPr spcFirstLastPara="1" wrap="square" lIns="91425" tIns="45700" rIns="91425" bIns="45700" anchor="t" anchorCtr="0">
            <a:spAutoFit/>
          </a:bodyPr>
          <a:lstStyle/>
          <a:p>
            <a:pPr marL="0" marR="0" lvl="0" indent="0" algn="ctr" rtl="0">
              <a:lnSpc>
                <a:spcPct val="113999"/>
              </a:lnSpc>
              <a:spcBef>
                <a:spcPts val="0"/>
              </a:spcBef>
              <a:spcAft>
                <a:spcPts val="0"/>
              </a:spcAft>
              <a:buNone/>
            </a:pPr>
            <a:r>
              <a:rPr lang="en-US" sz="1700" dirty="0">
                <a:solidFill>
                  <a:schemeClr val="dk1"/>
                </a:solidFill>
                <a:latin typeface="Open Sans"/>
                <a:ea typeface="Open Sans"/>
                <a:cs typeface="Open Sans"/>
                <a:sym typeface="Open Sans"/>
              </a:rPr>
              <a:t>Kasapo Chibwe</a:t>
            </a:r>
            <a:endParaRPr lang="en-US" sz="1700" i="0" u="none" strike="noStrike" cap="none" dirty="0">
              <a:latin typeface="Open Sans"/>
              <a:ea typeface="Open Sans"/>
              <a:cs typeface="Open Sans"/>
              <a:sym typeface="Open Sans"/>
            </a:endParaRPr>
          </a:p>
        </p:txBody>
      </p:sp>
      <p:sp>
        <p:nvSpPr>
          <p:cNvPr id="307" name="Google Shape;307;p1"/>
          <p:cNvSpPr txBox="1"/>
          <p:nvPr/>
        </p:nvSpPr>
        <p:spPr>
          <a:xfrm>
            <a:off x="2198680" y="3234678"/>
            <a:ext cx="2453400" cy="390600"/>
          </a:xfrm>
          <a:prstGeom prst="rect">
            <a:avLst/>
          </a:prstGeom>
          <a:noFill/>
          <a:ln>
            <a:noFill/>
          </a:ln>
        </p:spPr>
        <p:txBody>
          <a:bodyPr spcFirstLastPara="1" wrap="square" lIns="91425" tIns="45700" rIns="91425" bIns="45700" anchor="t" anchorCtr="0">
            <a:spAutoFit/>
          </a:bodyPr>
          <a:lstStyle/>
          <a:p>
            <a:pPr marL="0" marR="0" lvl="0" indent="0" algn="ctr" rtl="0">
              <a:lnSpc>
                <a:spcPct val="113999"/>
              </a:lnSpc>
              <a:spcBef>
                <a:spcPts val="0"/>
              </a:spcBef>
              <a:spcAft>
                <a:spcPts val="0"/>
              </a:spcAft>
              <a:buNone/>
            </a:pPr>
            <a:r>
              <a:rPr lang="en-US" sz="1700" dirty="0">
                <a:solidFill>
                  <a:schemeClr val="dk1"/>
                </a:solidFill>
                <a:latin typeface="Open Sans"/>
                <a:ea typeface="Open Sans"/>
                <a:cs typeface="Open Sans"/>
                <a:sym typeface="Open Sans"/>
              </a:rPr>
              <a:t>Elizabeth Brown</a:t>
            </a:r>
            <a:endParaRPr lang="en-US" sz="1700" i="0" u="none" strike="noStrike" cap="none" dirty="0">
              <a:latin typeface="Open Sans"/>
              <a:ea typeface="Open Sans"/>
              <a:cs typeface="Open Sans"/>
              <a:sym typeface="Open Sans"/>
            </a:endParaRPr>
          </a:p>
        </p:txBody>
      </p:sp>
      <p:pic>
        <p:nvPicPr>
          <p:cNvPr id="2" name="Picture 1">
            <a:extLst>
              <a:ext uri="{FF2B5EF4-FFF2-40B4-BE49-F238E27FC236}">
                <a16:creationId xmlns:a16="http://schemas.microsoft.com/office/drawing/2014/main" id="{A9EEF58C-B907-E1A4-979E-ADCEF2F7E1E9}"/>
              </a:ext>
            </a:extLst>
          </p:cNvPr>
          <p:cNvPicPr>
            <a:picLocks noChangeAspect="1"/>
          </p:cNvPicPr>
          <p:nvPr/>
        </p:nvPicPr>
        <p:blipFill>
          <a:blip r:embed="rId4"/>
          <a:stretch>
            <a:fillRect/>
          </a:stretch>
        </p:blipFill>
        <p:spPr>
          <a:xfrm>
            <a:off x="2692143" y="1097704"/>
            <a:ext cx="1466474" cy="2136974"/>
          </a:xfrm>
          <a:prstGeom prst="rect">
            <a:avLst/>
          </a:prstGeom>
        </p:spPr>
      </p:pic>
      <p:pic>
        <p:nvPicPr>
          <p:cNvPr id="3" name="Picture 2">
            <a:extLst>
              <a:ext uri="{FF2B5EF4-FFF2-40B4-BE49-F238E27FC236}">
                <a16:creationId xmlns:a16="http://schemas.microsoft.com/office/drawing/2014/main" id="{D1D90A45-9132-F473-112D-60498266AF01}"/>
              </a:ext>
            </a:extLst>
          </p:cNvPr>
          <p:cNvPicPr>
            <a:picLocks noChangeAspect="1"/>
          </p:cNvPicPr>
          <p:nvPr/>
        </p:nvPicPr>
        <p:blipFill>
          <a:blip r:embed="rId5"/>
          <a:stretch>
            <a:fillRect/>
          </a:stretch>
        </p:blipFill>
        <p:spPr>
          <a:xfrm>
            <a:off x="5238056" y="1265996"/>
            <a:ext cx="1690570" cy="1968682"/>
          </a:xfrm>
          <a:prstGeom prst="rect">
            <a:avLst/>
          </a:prstGeom>
        </p:spPr>
      </p:pic>
    </p:spTree>
    <p:extLst>
      <p:ext uri="{BB962C8B-B14F-4D97-AF65-F5344CB8AC3E}">
        <p14:creationId xmlns:p14="http://schemas.microsoft.com/office/powerpoint/2010/main" val="10471903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CF385E-2AC0-2B4A-ECD5-A03C710B4607}"/>
              </a:ext>
            </a:extLst>
          </p:cNvPr>
          <p:cNvSpPr>
            <a:spLocks noGrp="1"/>
          </p:cNvSpPr>
          <p:nvPr>
            <p:ph type="title"/>
          </p:nvPr>
        </p:nvSpPr>
        <p:spPr/>
        <p:txBody>
          <a:bodyPr/>
          <a:lstStyle/>
          <a:p>
            <a:r>
              <a:rPr lang="en-US" dirty="0"/>
              <a:t>Announcements</a:t>
            </a:r>
          </a:p>
        </p:txBody>
      </p:sp>
    </p:spTree>
    <p:extLst>
      <p:ext uri="{BB962C8B-B14F-4D97-AF65-F5344CB8AC3E}">
        <p14:creationId xmlns:p14="http://schemas.microsoft.com/office/powerpoint/2010/main" val="18983285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F2FE-FF0D-B8DA-D04A-3C27AAC98637}"/>
              </a:ext>
            </a:extLst>
          </p:cNvPr>
          <p:cNvSpPr>
            <a:spLocks noGrp="1"/>
          </p:cNvSpPr>
          <p:nvPr>
            <p:ph type="title"/>
          </p:nvPr>
        </p:nvSpPr>
        <p:spPr>
          <a:xfrm>
            <a:off x="871254" y="162779"/>
            <a:ext cx="7401491" cy="857250"/>
          </a:xfrm>
        </p:spPr>
        <p:txBody>
          <a:bodyPr/>
          <a:lstStyle/>
          <a:p>
            <a:r>
              <a:rPr lang="en-US" dirty="0">
                <a:solidFill>
                  <a:srgbClr val="D50032"/>
                </a:solidFill>
              </a:rPr>
              <a:t>Thank you for joining us!</a:t>
            </a:r>
          </a:p>
        </p:txBody>
      </p:sp>
      <p:sp>
        <p:nvSpPr>
          <p:cNvPr id="3" name="Content Placeholder 2">
            <a:extLst>
              <a:ext uri="{FF2B5EF4-FFF2-40B4-BE49-F238E27FC236}">
                <a16:creationId xmlns:a16="http://schemas.microsoft.com/office/drawing/2014/main" id="{FFDFEF41-47D9-E0FA-9957-E7AFA30C6215}"/>
              </a:ext>
            </a:extLst>
          </p:cNvPr>
          <p:cNvSpPr>
            <a:spLocks noGrp="1"/>
          </p:cNvSpPr>
          <p:nvPr>
            <p:ph idx="1"/>
          </p:nvPr>
        </p:nvSpPr>
        <p:spPr>
          <a:xfrm>
            <a:off x="457199" y="1372791"/>
            <a:ext cx="8229600" cy="3394472"/>
          </a:xfrm>
        </p:spPr>
        <p:txBody>
          <a:bodyPr>
            <a:normAutofit/>
          </a:bodyP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Who is joining you in the room today?</a:t>
            </a:r>
          </a:p>
          <a:p>
            <a:pPr marL="0" marR="0" lvl="0" indent="0" algn="ctr" defTabSz="457200" rtl="0" eaLnBrk="1" fontAlgn="auto" latinLnBrk="0" hangingPunct="1">
              <a:lnSpc>
                <a:spcPct val="114000"/>
              </a:lnSpc>
              <a:spcBef>
                <a:spcPts val="0"/>
              </a:spcBef>
              <a:spcAft>
                <a:spcPts val="0"/>
              </a:spcAft>
              <a:buClrTx/>
              <a:buSzTx/>
              <a:buFontTx/>
              <a:buNone/>
              <a:tabLst/>
              <a:defRPr/>
            </a:pPr>
            <a:endParaRPr kumimoji="0" lang="en-US" sz="32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 the poll, please respond with the number of people in the room with you (including yourself).</a:t>
            </a:r>
          </a:p>
        </p:txBody>
      </p:sp>
      <p:sp>
        <p:nvSpPr>
          <p:cNvPr id="5" name="Slide Number Placeholder 4">
            <a:extLst>
              <a:ext uri="{FF2B5EF4-FFF2-40B4-BE49-F238E27FC236}">
                <a16:creationId xmlns:a16="http://schemas.microsoft.com/office/drawing/2014/main" id="{8171BF81-E875-4938-C500-E04239D64901}"/>
              </a:ext>
            </a:extLst>
          </p:cNvPr>
          <p:cNvSpPr>
            <a:spLocks noGrp="1"/>
          </p:cNvSpPr>
          <p:nvPr>
            <p:ph type="sldNum" sz="quarter" idx="12"/>
          </p:nvPr>
        </p:nvSpPr>
        <p:spPr/>
        <p:txBody>
          <a:bodyPr/>
          <a:lstStyle/>
          <a:p>
            <a:fld id="{307E6868-079E-1649-B8D1-459B42CE4DE3}" type="slidenum">
              <a:rPr lang="en-US" smtClean="0"/>
              <a:t>43</a:t>
            </a:fld>
            <a:endParaRPr lang="en-US" dirty="0"/>
          </a:p>
        </p:txBody>
      </p:sp>
    </p:spTree>
    <p:extLst>
      <p:ext uri="{BB962C8B-B14F-4D97-AF65-F5344CB8AC3E}">
        <p14:creationId xmlns:p14="http://schemas.microsoft.com/office/powerpoint/2010/main" val="2883528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715979" y="102393"/>
            <a:ext cx="7401491" cy="857250"/>
          </a:xfrm>
        </p:spPr>
        <p:txBody>
          <a:bodyPr>
            <a:normAutofit/>
          </a:bodyPr>
          <a:lstStyle/>
          <a:p>
            <a:r>
              <a:rPr lang="en-US" sz="2800" b="1" dirty="0">
                <a:solidFill>
                  <a:srgbClr val="D50032"/>
                </a:solidFill>
              </a:rPr>
              <a:t>An opportunity to TRIPLE your support!  </a:t>
            </a:r>
            <a:endParaRPr lang="en-US" dirty="0"/>
          </a:p>
        </p:txBody>
      </p:sp>
      <p:sp>
        <p:nvSpPr>
          <p:cNvPr id="3" name="TextBox 2">
            <a:extLst>
              <a:ext uri="{FF2B5EF4-FFF2-40B4-BE49-F238E27FC236}">
                <a16:creationId xmlns:a16="http://schemas.microsoft.com/office/drawing/2014/main" id="{F6191203-F6F5-2BD3-3E34-C51B19806D7D}"/>
              </a:ext>
            </a:extLst>
          </p:cNvPr>
          <p:cNvSpPr txBox="1"/>
          <p:nvPr/>
        </p:nvSpPr>
        <p:spPr>
          <a:xfrm>
            <a:off x="856186" y="998677"/>
            <a:ext cx="7269830" cy="3692614"/>
          </a:xfrm>
          <a:prstGeom prst="rect">
            <a:avLst/>
          </a:prstGeom>
          <a:noFill/>
        </p:spPr>
        <p:txBody>
          <a:bodyPr wrap="square" lIns="91440" tIns="45720" rIns="91440" bIns="45720" rtlCol="0" anchor="t">
            <a:spAutoFit/>
          </a:bodyPr>
          <a:lstStyle/>
          <a:p>
            <a:pPr algn="ctr">
              <a:lnSpc>
                <a:spcPct val="113999"/>
              </a:lnSpc>
              <a:spcAft>
                <a:spcPts val="1200"/>
              </a:spcAft>
            </a:pPr>
            <a:r>
              <a:rPr lang="en-US" dirty="0">
                <a:solidFill>
                  <a:srgbClr val="232333"/>
                </a:solidFill>
                <a:latin typeface="Open Sans"/>
                <a:ea typeface="+mn-lt"/>
                <a:cs typeface="+mn-lt"/>
              </a:rPr>
              <a:t>RESULTS is still working to raise </a:t>
            </a:r>
            <a:r>
              <a:rPr lang="en-US" b="1" dirty="0">
                <a:solidFill>
                  <a:srgbClr val="D50032"/>
                </a:solidFill>
                <a:latin typeface="Open Sans"/>
                <a:ea typeface="+mn-lt"/>
                <a:cs typeface="+mn-lt"/>
              </a:rPr>
              <a:t>$350,000</a:t>
            </a:r>
            <a:r>
              <a:rPr lang="en-US" dirty="0">
                <a:solidFill>
                  <a:srgbClr val="D50032"/>
                </a:solidFill>
                <a:latin typeface="Open Sans"/>
                <a:ea typeface="+mn-lt"/>
                <a:cs typeface="+mn-lt"/>
              </a:rPr>
              <a:t> </a:t>
            </a:r>
            <a:r>
              <a:rPr lang="en-US" dirty="0">
                <a:solidFill>
                  <a:srgbClr val="232333"/>
                </a:solidFill>
                <a:latin typeface="Open Sans"/>
                <a:ea typeface="+mn-lt"/>
                <a:cs typeface="+mn-lt"/>
              </a:rPr>
              <a:t>to amplify our work </a:t>
            </a:r>
            <a:br>
              <a:rPr lang="en-US" dirty="0">
                <a:solidFill>
                  <a:srgbClr val="232333"/>
                </a:solidFill>
                <a:latin typeface="Open Sans"/>
                <a:ea typeface="+mn-lt"/>
                <a:cs typeface="+mn-lt"/>
              </a:rPr>
            </a:br>
            <a:r>
              <a:rPr lang="en-US" dirty="0">
                <a:solidFill>
                  <a:srgbClr val="232333"/>
                </a:solidFill>
                <a:latin typeface="Open Sans"/>
                <a:ea typeface="+mn-lt"/>
                <a:cs typeface="+mn-lt"/>
              </a:rPr>
              <a:t>on behalf of the estimated </a:t>
            </a:r>
            <a:r>
              <a:rPr lang="en-US" b="1" dirty="0">
                <a:solidFill>
                  <a:srgbClr val="D50032"/>
                </a:solidFill>
                <a:latin typeface="Open Sans"/>
                <a:ea typeface="+mn-lt"/>
                <a:cs typeface="+mn-lt"/>
              </a:rPr>
              <a:t>350 million</a:t>
            </a:r>
            <a:r>
              <a:rPr lang="en-US" dirty="0">
                <a:solidFill>
                  <a:srgbClr val="D50032"/>
                </a:solidFill>
                <a:latin typeface="Open Sans"/>
                <a:ea typeface="+mn-lt"/>
                <a:cs typeface="+mn-lt"/>
              </a:rPr>
              <a:t> </a:t>
            </a:r>
            <a:r>
              <a:rPr lang="en-US" dirty="0">
                <a:solidFill>
                  <a:srgbClr val="232333"/>
                </a:solidFill>
                <a:latin typeface="Open Sans"/>
                <a:ea typeface="+mn-lt"/>
                <a:cs typeface="+mn-lt"/>
              </a:rPr>
              <a:t>children worldwide </a:t>
            </a:r>
            <a:br>
              <a:rPr lang="en-US" dirty="0">
                <a:solidFill>
                  <a:srgbClr val="232333"/>
                </a:solidFill>
                <a:latin typeface="Open Sans"/>
                <a:ea typeface="+mn-lt"/>
                <a:cs typeface="+mn-lt"/>
              </a:rPr>
            </a:br>
            <a:r>
              <a:rPr lang="en-US" dirty="0">
                <a:solidFill>
                  <a:srgbClr val="232333"/>
                </a:solidFill>
                <a:latin typeface="Open Sans"/>
                <a:ea typeface="+mn-lt"/>
                <a:cs typeface="+mn-lt"/>
              </a:rPr>
              <a:t>who face undernutrition. </a:t>
            </a:r>
          </a:p>
          <a:p>
            <a:pPr algn="ctr">
              <a:lnSpc>
                <a:spcPct val="113999"/>
              </a:lnSpc>
              <a:spcAft>
                <a:spcPts val="1200"/>
              </a:spcAft>
            </a:pPr>
            <a:r>
              <a:rPr lang="en-US" dirty="0">
                <a:solidFill>
                  <a:srgbClr val="232333"/>
                </a:solidFill>
                <a:latin typeface="Open Sans"/>
                <a:ea typeface="+mn-lt"/>
                <a:cs typeface="+mn-lt"/>
              </a:rPr>
              <a:t>Thanks to a generous challenge match from </a:t>
            </a:r>
            <a:br>
              <a:rPr lang="en-US" dirty="0">
                <a:solidFill>
                  <a:srgbClr val="232333"/>
                </a:solidFill>
                <a:latin typeface="Open Sans"/>
                <a:ea typeface="+mn-lt"/>
                <a:cs typeface="+mn-lt"/>
              </a:rPr>
            </a:br>
            <a:r>
              <a:rPr lang="en-US" dirty="0">
                <a:solidFill>
                  <a:srgbClr val="232333"/>
                </a:solidFill>
                <a:latin typeface="Open Sans"/>
                <a:ea typeface="+mn-lt"/>
                <a:cs typeface="+mn-lt"/>
              </a:rPr>
              <a:t>volunteers Alan and Ellen Newberg, </a:t>
            </a:r>
            <a:br>
              <a:rPr lang="en-US" dirty="0">
                <a:solidFill>
                  <a:srgbClr val="232333"/>
                </a:solidFill>
                <a:latin typeface="Open Sans"/>
                <a:ea typeface="+mn-lt"/>
                <a:cs typeface="+mn-lt"/>
              </a:rPr>
            </a:br>
            <a:r>
              <a:rPr lang="en-US" b="1" i="1" dirty="0">
                <a:solidFill>
                  <a:srgbClr val="232333"/>
                </a:solidFill>
                <a:latin typeface="Open Sans"/>
                <a:ea typeface="+mn-lt"/>
                <a:cs typeface="+mn-lt"/>
              </a:rPr>
              <a:t>your donation to RESULTS will be TRIPLED </a:t>
            </a:r>
            <a:br>
              <a:rPr lang="en-US" b="1" i="1" dirty="0">
                <a:solidFill>
                  <a:srgbClr val="232333"/>
                </a:solidFill>
                <a:latin typeface="Open Sans"/>
                <a:ea typeface="+mn-lt"/>
                <a:cs typeface="+mn-lt"/>
              </a:rPr>
            </a:br>
            <a:r>
              <a:rPr lang="en-US" dirty="0">
                <a:solidFill>
                  <a:srgbClr val="232333"/>
                </a:solidFill>
                <a:latin typeface="Open Sans"/>
                <a:ea typeface="+mn-lt"/>
                <a:cs typeface="+mn-lt"/>
              </a:rPr>
              <a:t>until we reach our goal! </a:t>
            </a:r>
          </a:p>
          <a:p>
            <a:pPr algn="ctr">
              <a:lnSpc>
                <a:spcPct val="113999"/>
              </a:lnSpc>
              <a:spcAft>
                <a:spcPts val="1200"/>
              </a:spcAft>
            </a:pPr>
            <a:r>
              <a:rPr lang="en-US" dirty="0">
                <a:solidFill>
                  <a:srgbClr val="232333"/>
                </a:solidFill>
                <a:latin typeface="Open Sans"/>
                <a:ea typeface="+mn-lt"/>
                <a:cs typeface="+mn-lt"/>
              </a:rPr>
              <a:t>Every donation matters. Gifts from Friends and Family fundraisers count, too! Donate at: </a:t>
            </a:r>
            <a:r>
              <a:rPr lang="en-US" b="1" dirty="0">
                <a:solidFill>
                  <a:srgbClr val="232333"/>
                </a:solidFill>
                <a:latin typeface="Open Sans"/>
                <a:ea typeface="+mn-lt"/>
                <a:cs typeface="+mn-lt"/>
                <a:hlinkClick r:id="rId3">
                  <a:extLst>
                    <a:ext uri="{A12FA001-AC4F-418D-AE19-62706E023703}">
                      <ahyp:hlinkClr xmlns:ahyp="http://schemas.microsoft.com/office/drawing/2018/hyperlinkcolor" val="tx"/>
                    </a:ext>
                  </a:extLst>
                </a:hlinkClick>
              </a:rPr>
              <a:t>results.org/donate</a:t>
            </a:r>
            <a:endParaRPr lang="en-US" dirty="0">
              <a:solidFill>
                <a:srgbClr val="000000"/>
              </a:solidFill>
              <a:latin typeface="Arial"/>
              <a:ea typeface="+mn-lt"/>
              <a:cs typeface="+mn-lt"/>
            </a:endParaRPr>
          </a:p>
          <a:p>
            <a:pPr algn="ctr">
              <a:lnSpc>
                <a:spcPct val="113999"/>
              </a:lnSpc>
              <a:spcAft>
                <a:spcPts val="1200"/>
              </a:spcAft>
            </a:pPr>
            <a:r>
              <a:rPr lang="en-US" b="1" dirty="0">
                <a:solidFill>
                  <a:srgbClr val="232333"/>
                </a:solidFill>
                <a:latin typeface="Open Sans"/>
                <a:ea typeface="Open Sans"/>
                <a:cs typeface="Arial"/>
              </a:rPr>
              <a:t>(Thanks to everyone who has made a gift!)</a:t>
            </a:r>
            <a:endParaRPr lang="en-US" b="1" dirty="0">
              <a:solidFill>
                <a:srgbClr val="232333"/>
              </a:solidFill>
              <a:latin typeface="Open Sans"/>
              <a:ea typeface="Open Sans" panose="020B0606030504020204" pitchFamily="34" charset="0"/>
              <a:cs typeface="Arial"/>
            </a:endParaRPr>
          </a:p>
        </p:txBody>
      </p:sp>
      <p:sp>
        <p:nvSpPr>
          <p:cNvPr id="6" name="Slide Number Placeholder 3">
            <a:extLst>
              <a:ext uri="{FF2B5EF4-FFF2-40B4-BE49-F238E27FC236}">
                <a16:creationId xmlns:a16="http://schemas.microsoft.com/office/drawing/2014/main" id="{1290C45D-626F-53DD-A1CA-99480CC5C0E3}"/>
              </a:ext>
            </a:extLst>
          </p:cNvPr>
          <p:cNvSpPr>
            <a:spLocks noGrp="1"/>
          </p:cNvSpPr>
          <p:nvPr>
            <p:ph type="sldNum" sz="quarter" idx="12"/>
          </p:nvPr>
        </p:nvSpPr>
        <p:spPr>
          <a:xfrm>
            <a:off x="6553200" y="4767263"/>
            <a:ext cx="2133600" cy="273844"/>
          </a:xfrm>
        </p:spPr>
        <p:txBody>
          <a:bodyPr/>
          <a:lstStyle/>
          <a:p>
            <a:fld id="{307E6868-079E-1649-B8D1-459B42CE4DE3}" type="slidenum">
              <a:rPr lang="en-US" sz="1100" smtClean="0"/>
              <a:t>44</a:t>
            </a:fld>
            <a:endParaRPr lang="en-US" sz="1100" dirty="0"/>
          </a:p>
        </p:txBody>
      </p:sp>
    </p:spTree>
    <p:extLst>
      <p:ext uri="{BB962C8B-B14F-4D97-AF65-F5344CB8AC3E}">
        <p14:creationId xmlns:p14="http://schemas.microsoft.com/office/powerpoint/2010/main" val="351681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87D5-FE3D-4F3D-5C89-8CFC0090E848}"/>
              </a:ext>
            </a:extLst>
          </p:cNvPr>
          <p:cNvSpPr>
            <a:spLocks noGrp="1"/>
          </p:cNvSpPr>
          <p:nvPr>
            <p:ph type="title"/>
          </p:nvPr>
        </p:nvSpPr>
        <p:spPr>
          <a:xfrm>
            <a:off x="376862" y="102393"/>
            <a:ext cx="8390276" cy="876463"/>
          </a:xfrm>
        </p:spPr>
        <p:txBody>
          <a:bodyPr>
            <a:normAutofit/>
          </a:bodyPr>
          <a:lstStyle/>
          <a:p>
            <a:r>
              <a:rPr lang="en-US" sz="2800" b="1" dirty="0">
                <a:solidFill>
                  <a:srgbClr val="D50032"/>
                </a:solidFill>
              </a:rPr>
              <a:t>Anti-Oppression (AO) Workshop</a:t>
            </a:r>
          </a:p>
        </p:txBody>
      </p:sp>
      <p:sp>
        <p:nvSpPr>
          <p:cNvPr id="5" name="Slide Number Placeholder 5">
            <a:extLst>
              <a:ext uri="{FF2B5EF4-FFF2-40B4-BE49-F238E27FC236}">
                <a16:creationId xmlns:a16="http://schemas.microsoft.com/office/drawing/2014/main" id="{056FE7E4-0B75-340D-D1E0-39C99ADD1925}"/>
              </a:ext>
            </a:extLst>
          </p:cNvPr>
          <p:cNvSpPr>
            <a:spLocks noGrp="1"/>
          </p:cNvSpPr>
          <p:nvPr>
            <p:ph type="sldNum" sz="quarter" idx="12"/>
          </p:nvPr>
        </p:nvSpPr>
        <p:spPr>
          <a:xfrm>
            <a:off x="6553200" y="4767263"/>
            <a:ext cx="2133600" cy="273844"/>
          </a:xfrm>
        </p:spPr>
        <p:txBody>
          <a:bodyPr/>
          <a:lstStyle/>
          <a:p>
            <a:fld id="{307E6868-079E-1649-B8D1-459B42CE4DE3}" type="slidenum">
              <a:rPr lang="en-US" sz="1100" smtClean="0"/>
              <a:t>45</a:t>
            </a:fld>
            <a:endParaRPr lang="en-US" sz="1100" dirty="0"/>
          </a:p>
        </p:txBody>
      </p:sp>
      <p:sp>
        <p:nvSpPr>
          <p:cNvPr id="13" name="TextBox 12">
            <a:extLst>
              <a:ext uri="{FF2B5EF4-FFF2-40B4-BE49-F238E27FC236}">
                <a16:creationId xmlns:a16="http://schemas.microsoft.com/office/drawing/2014/main" id="{9537C6EB-8DAD-9947-FF52-3B89E9415D34}"/>
              </a:ext>
            </a:extLst>
          </p:cNvPr>
          <p:cNvSpPr txBox="1"/>
          <p:nvPr/>
        </p:nvSpPr>
        <p:spPr>
          <a:xfrm>
            <a:off x="453223" y="1044486"/>
            <a:ext cx="7824085" cy="3365217"/>
          </a:xfrm>
          <a:prstGeom prst="rect">
            <a:avLst/>
          </a:prstGeom>
          <a:noFill/>
        </p:spPr>
        <p:txBody>
          <a:bodyPr wrap="square">
            <a:spAutoFit/>
          </a:bodyPr>
          <a:lstStyle/>
          <a:p>
            <a:pPr>
              <a:lnSpc>
                <a:spcPct val="114000"/>
              </a:lnSpc>
            </a:pPr>
            <a:r>
              <a:rPr lang="en-US" sz="2400" b="1" i="0" dirty="0">
                <a:effectLst/>
                <a:latin typeface="Open Sans" panose="020B0606030504020204" pitchFamily="34" charset="0"/>
                <a:ea typeface="Open Sans" panose="020B0606030504020204" pitchFamily="34" charset="0"/>
                <a:cs typeface="Open Sans" panose="020B0606030504020204" pitchFamily="34" charset="0"/>
              </a:rPr>
              <a:t>Disrupting Biases on Poverty and Classism</a:t>
            </a:r>
          </a:p>
          <a:p>
            <a:pPr>
              <a:lnSpc>
                <a:spcPct val="114000"/>
              </a:lnSpc>
              <a:spcAft>
                <a:spcPts val="600"/>
              </a:spcAft>
            </a:pPr>
            <a:r>
              <a:rPr lang="en-US" sz="2400" dirty="0">
                <a:latin typeface="Open Sans" panose="020B0606030504020204" pitchFamily="34" charset="0"/>
                <a:ea typeface="Open Sans" panose="020B0606030504020204" pitchFamily="34" charset="0"/>
                <a:cs typeface="Open Sans" panose="020B0606030504020204" pitchFamily="34" charset="0"/>
              </a:rPr>
              <a:t>Facilitated by RESULTS Experts on Poverty</a:t>
            </a:r>
            <a:br>
              <a:rPr lang="en-US" b="1" dirty="0">
                <a:latin typeface="Open Sans" panose="020B0606030504020204" pitchFamily="34" charset="0"/>
                <a:ea typeface="Open Sans" panose="020B0606030504020204" pitchFamily="34" charset="0"/>
                <a:cs typeface="Open Sans" panose="020B0606030504020204" pitchFamily="34" charset="0"/>
              </a:rPr>
            </a:br>
            <a:r>
              <a:rPr lang="en-US" sz="2400" b="1" dirty="0">
                <a:latin typeface="Open Sans" panose="020B0606030504020204" pitchFamily="34" charset="0"/>
                <a:ea typeface="Open Sans" panose="020B0606030504020204" pitchFamily="34" charset="0"/>
                <a:cs typeface="Open Sans" panose="020B0606030504020204" pitchFamily="34" charset="0"/>
              </a:rPr>
              <a:t>Friday, June 7, 12:00-1:30 p.m. ET</a:t>
            </a:r>
          </a:p>
          <a:p>
            <a:pPr>
              <a:lnSpc>
                <a:spcPct val="114000"/>
              </a:lnSpc>
              <a:spcAft>
                <a:spcPts val="600"/>
              </a:spcAft>
            </a:pPr>
            <a:r>
              <a:rPr lang="en-US" dirty="0">
                <a:latin typeface="Open Sans" panose="020B0606030504020204" pitchFamily="34" charset="0"/>
                <a:ea typeface="Open Sans" panose="020B0606030504020204" pitchFamily="34" charset="0"/>
                <a:cs typeface="Open Sans" panose="020B0606030504020204" pitchFamily="34" charset="0"/>
              </a:rPr>
              <a:t>Ending poverty is not possible without addressing oppression and centering the voices of those with lived experiences of poverty. The tools provided in this session will help you build more transformational relationships and create inclusive, welcoming environments in your groups with trauma-informed advocacy in mind. </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5532CD57-F02A-8A7F-4315-17069E02F717}"/>
              </a:ext>
            </a:extLst>
          </p:cNvPr>
          <p:cNvSpPr txBox="1"/>
          <p:nvPr/>
        </p:nvSpPr>
        <p:spPr>
          <a:xfrm>
            <a:off x="170128" y="4055760"/>
            <a:ext cx="8825949" cy="707886"/>
          </a:xfrm>
          <a:prstGeom prst="rect">
            <a:avLst/>
          </a:prstGeom>
          <a:noFill/>
        </p:spPr>
        <p:txBody>
          <a:bodyPr wrap="square">
            <a:spAutoFit/>
          </a:bodyPr>
          <a:lstStyle/>
          <a:p>
            <a:pPr algn="ctr"/>
            <a:r>
              <a:rPr lang="en-US" sz="2000" b="1" i="0" dirty="0">
                <a:effectLst/>
              </a:rPr>
              <a:t>For more information and to register: </a:t>
            </a:r>
            <a:r>
              <a:rPr lang="en-US" sz="2000" b="1" i="0" dirty="0">
                <a:effectLst/>
                <a:hlinkClick r:id="rId2"/>
              </a:rPr>
              <a:t>https://tinyurl.com/DistruptingBias</a:t>
            </a:r>
            <a:r>
              <a:rPr lang="en-US" sz="2000" i="0" dirty="0">
                <a:effectLst/>
                <a:hlinkClick r:id="rId2"/>
              </a:rPr>
              <a:t> </a:t>
            </a:r>
            <a:endParaRPr lang="en-US" sz="2000" dirty="0"/>
          </a:p>
        </p:txBody>
      </p:sp>
    </p:spTree>
    <p:extLst>
      <p:ext uri="{BB962C8B-B14F-4D97-AF65-F5344CB8AC3E}">
        <p14:creationId xmlns:p14="http://schemas.microsoft.com/office/powerpoint/2010/main" val="800083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87D5-FE3D-4F3D-5C89-8CFC0090E848}"/>
              </a:ext>
            </a:extLst>
          </p:cNvPr>
          <p:cNvSpPr>
            <a:spLocks noGrp="1"/>
          </p:cNvSpPr>
          <p:nvPr>
            <p:ph type="title"/>
          </p:nvPr>
        </p:nvSpPr>
        <p:spPr>
          <a:xfrm>
            <a:off x="376861" y="95193"/>
            <a:ext cx="8390276" cy="876463"/>
          </a:xfrm>
        </p:spPr>
        <p:txBody>
          <a:bodyPr>
            <a:normAutofit/>
          </a:bodyPr>
          <a:lstStyle/>
          <a:p>
            <a:r>
              <a:rPr lang="en-US" sz="2800" b="1" dirty="0">
                <a:solidFill>
                  <a:srgbClr val="D50032"/>
                </a:solidFill>
              </a:rPr>
              <a:t>Anti-Oppression (AO) Workshop</a:t>
            </a:r>
          </a:p>
        </p:txBody>
      </p:sp>
      <p:sp>
        <p:nvSpPr>
          <p:cNvPr id="5" name="Slide Number Placeholder 5">
            <a:extLst>
              <a:ext uri="{FF2B5EF4-FFF2-40B4-BE49-F238E27FC236}">
                <a16:creationId xmlns:a16="http://schemas.microsoft.com/office/drawing/2014/main" id="{056FE7E4-0B75-340D-D1E0-39C99ADD1925}"/>
              </a:ext>
            </a:extLst>
          </p:cNvPr>
          <p:cNvSpPr>
            <a:spLocks noGrp="1"/>
          </p:cNvSpPr>
          <p:nvPr>
            <p:ph type="sldNum" sz="quarter" idx="12"/>
          </p:nvPr>
        </p:nvSpPr>
        <p:spPr>
          <a:xfrm>
            <a:off x="6553200" y="4767263"/>
            <a:ext cx="2133600" cy="273844"/>
          </a:xfrm>
        </p:spPr>
        <p:txBody>
          <a:bodyPr/>
          <a:lstStyle/>
          <a:p>
            <a:fld id="{307E6868-079E-1649-B8D1-459B42CE4DE3}" type="slidenum">
              <a:rPr lang="en-US" sz="1100" smtClean="0"/>
              <a:t>46</a:t>
            </a:fld>
            <a:endParaRPr lang="en-US" sz="1100" dirty="0"/>
          </a:p>
        </p:txBody>
      </p:sp>
      <p:sp>
        <p:nvSpPr>
          <p:cNvPr id="23" name="TextBox 22">
            <a:extLst>
              <a:ext uri="{FF2B5EF4-FFF2-40B4-BE49-F238E27FC236}">
                <a16:creationId xmlns:a16="http://schemas.microsoft.com/office/drawing/2014/main" id="{1CB60711-8E6C-A770-9424-6D4733E7386F}"/>
              </a:ext>
            </a:extLst>
          </p:cNvPr>
          <p:cNvSpPr txBox="1"/>
          <p:nvPr/>
        </p:nvSpPr>
        <p:spPr>
          <a:xfrm>
            <a:off x="159025" y="863851"/>
            <a:ext cx="8825949" cy="3619452"/>
          </a:xfrm>
          <a:prstGeom prst="rect">
            <a:avLst/>
          </a:prstGeom>
          <a:noFill/>
        </p:spPr>
        <p:txBody>
          <a:bodyPr wrap="square">
            <a:spAutoFit/>
          </a:bodyPr>
          <a:lstStyle/>
          <a:p>
            <a:pPr>
              <a:lnSpc>
                <a:spcPct val="114000"/>
              </a:lnSpc>
            </a:pPr>
            <a:r>
              <a:rPr lang="en-US" sz="2400" b="1" i="0" dirty="0">
                <a:effectLst/>
                <a:latin typeface="Open Sans" panose="020B0606030504020204" pitchFamily="34" charset="0"/>
                <a:ea typeface="Open Sans" panose="020B0606030504020204" pitchFamily="34" charset="0"/>
                <a:cs typeface="Open Sans" panose="020B0606030504020204" pitchFamily="34" charset="0"/>
              </a:rPr>
              <a:t>Restorative Justice &amp; Global Conflict</a:t>
            </a: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r>
              <a:rPr lang="en-US" sz="2400" i="0" dirty="0">
                <a:effectLst/>
                <a:latin typeface="Open Sans" panose="020B0606030504020204" pitchFamily="34" charset="0"/>
                <a:ea typeface="Open Sans" panose="020B0606030504020204" pitchFamily="34" charset="0"/>
                <a:cs typeface="Open Sans" panose="020B0606030504020204" pitchFamily="34" charset="0"/>
              </a:rPr>
              <a:t>Facilitated by DC Peace Team</a:t>
            </a:r>
          </a:p>
          <a:p>
            <a:pPr>
              <a:lnSpc>
                <a:spcPct val="114000"/>
              </a:lnSpc>
            </a:pPr>
            <a:r>
              <a:rPr lang="en-US" sz="2400" b="1" i="0" dirty="0">
                <a:effectLst/>
                <a:latin typeface="Open Sans" panose="020B0606030504020204" pitchFamily="34" charset="0"/>
                <a:ea typeface="Open Sans" panose="020B0606030504020204" pitchFamily="34" charset="0"/>
                <a:cs typeface="Open Sans" panose="020B0606030504020204" pitchFamily="34" charset="0"/>
              </a:rPr>
              <a:t>June 17 | 8 PM ET to 10 PM ET</a:t>
            </a:r>
            <a:endParaRPr lang="en-US" sz="2400" i="0" dirty="0">
              <a:effectLst/>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r>
              <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This session will be held as a space for you to openly share how global conflict is impacting how </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rPr>
              <a:t>you </a:t>
            </a:r>
            <a:r>
              <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show up as an advocate. This space will </a:t>
            </a:r>
            <a:r>
              <a:rPr lang="en-US" b="0" i="0" u="sng"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NOT</a:t>
            </a:r>
            <a:r>
              <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be an exchange for political or religious ideology, but rather a safe place for expression and how war in other areas of the world is affecting us. The space will also allow for reflection on how we can utilize restorative processes to move toward personal and global healing.</a:t>
            </a:r>
            <a:r>
              <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hlinkClick r:id="rId2"/>
              </a:rPr>
              <a:t> </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2C70D127-4C95-0CAB-81E8-4B4D88E2456F}"/>
              </a:ext>
            </a:extLst>
          </p:cNvPr>
          <p:cNvSpPr txBox="1"/>
          <p:nvPr/>
        </p:nvSpPr>
        <p:spPr>
          <a:xfrm>
            <a:off x="95415" y="4199343"/>
            <a:ext cx="8746435" cy="707886"/>
          </a:xfrm>
          <a:prstGeom prst="rect">
            <a:avLst/>
          </a:prstGeom>
          <a:noFill/>
        </p:spPr>
        <p:txBody>
          <a:bodyPr wrap="square">
            <a:spAutoFit/>
          </a:bodyPr>
          <a:lstStyle/>
          <a:p>
            <a:pPr algn="ctr"/>
            <a:r>
              <a:rPr lang="en-US" sz="2000" b="1" i="0" dirty="0">
                <a:effectLst/>
              </a:rPr>
              <a:t>For more information and to register: </a:t>
            </a:r>
            <a:r>
              <a:rPr lang="en-US" sz="2000" b="1" i="0" dirty="0">
                <a:effectLst/>
                <a:hlinkClick r:id="rId3"/>
              </a:rPr>
              <a:t>https://tinyurl.com/RestorativeJusticeDCPeace</a:t>
            </a:r>
            <a:endParaRPr lang="en-US" sz="2000" dirty="0"/>
          </a:p>
        </p:txBody>
      </p:sp>
    </p:spTree>
    <p:extLst>
      <p:ext uri="{BB962C8B-B14F-4D97-AF65-F5344CB8AC3E}">
        <p14:creationId xmlns:p14="http://schemas.microsoft.com/office/powerpoint/2010/main" val="41460781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641A7-7F62-B16C-29FF-8CEAA992089D}"/>
              </a:ext>
            </a:extLst>
          </p:cNvPr>
          <p:cNvSpPr>
            <a:spLocks noGrp="1"/>
          </p:cNvSpPr>
          <p:nvPr>
            <p:ph type="title"/>
          </p:nvPr>
        </p:nvSpPr>
        <p:spPr>
          <a:xfrm>
            <a:off x="525654" y="161352"/>
            <a:ext cx="7401491" cy="857250"/>
          </a:xfrm>
        </p:spPr>
        <p:txBody>
          <a:bodyPr/>
          <a:lstStyle/>
          <a:p>
            <a:r>
              <a:rPr lang="en-US" dirty="0">
                <a:solidFill>
                  <a:srgbClr val="D50032"/>
                </a:solidFill>
              </a:rPr>
              <a:t>Motivational Interviewing 101</a:t>
            </a:r>
          </a:p>
        </p:txBody>
      </p:sp>
      <p:sp>
        <p:nvSpPr>
          <p:cNvPr id="3" name="Content Placeholder 2">
            <a:extLst>
              <a:ext uri="{FF2B5EF4-FFF2-40B4-BE49-F238E27FC236}">
                <a16:creationId xmlns:a16="http://schemas.microsoft.com/office/drawing/2014/main" id="{1339A378-E1A9-C6AC-B7CA-4C8E16E0D1EE}"/>
              </a:ext>
            </a:extLst>
          </p:cNvPr>
          <p:cNvSpPr>
            <a:spLocks noGrp="1"/>
          </p:cNvSpPr>
          <p:nvPr>
            <p:ph idx="1"/>
          </p:nvPr>
        </p:nvSpPr>
        <p:spPr>
          <a:xfrm>
            <a:off x="457200" y="1271453"/>
            <a:ext cx="8229600" cy="3394472"/>
          </a:xfrm>
        </p:spPr>
        <p:txBody>
          <a:bodyPr/>
          <a:lstStyle/>
          <a:p>
            <a:pPr marL="0" indent="0" algn="ctr">
              <a:lnSpc>
                <a:spcPct val="114000"/>
              </a:lnSpc>
              <a:spcBef>
                <a:spcPts val="0"/>
              </a:spcBef>
              <a:spcAft>
                <a:spcPts val="1200"/>
              </a:spcAft>
              <a:buNone/>
            </a:pPr>
            <a:r>
              <a:rPr lang="en-US" b="1" i="0" dirty="0">
                <a:effectLst/>
                <a:highlight>
                  <a:srgbClr val="FFFFFF"/>
                </a:highlight>
                <a:latin typeface="open sans" panose="020B0606030504020204" pitchFamily="34" charset="0"/>
              </a:rPr>
              <a:t>How to have a values-based discussion with your member of Congress!</a:t>
            </a:r>
          </a:p>
          <a:p>
            <a:pPr marL="0" indent="0" algn="ctr">
              <a:lnSpc>
                <a:spcPct val="114000"/>
              </a:lnSpc>
              <a:spcBef>
                <a:spcPts val="0"/>
              </a:spcBef>
              <a:spcAft>
                <a:spcPts val="1200"/>
              </a:spcAft>
              <a:buNone/>
            </a:pPr>
            <a:r>
              <a:rPr lang="en-US" dirty="0"/>
              <a:t>Wednesday, June 12, 8:00 pm ET</a:t>
            </a:r>
          </a:p>
          <a:p>
            <a:pPr marL="0" indent="0" algn="ctr">
              <a:lnSpc>
                <a:spcPct val="114000"/>
              </a:lnSpc>
              <a:spcBef>
                <a:spcPts val="0"/>
              </a:spcBef>
              <a:spcAft>
                <a:spcPts val="1200"/>
              </a:spcAft>
              <a:buNone/>
            </a:pPr>
            <a:r>
              <a:rPr lang="en-US" dirty="0">
                <a:hlinkClick r:id="rId2"/>
              </a:rPr>
              <a:t>Register today</a:t>
            </a:r>
            <a:r>
              <a:rPr lang="en-US" dirty="0"/>
              <a:t>. </a:t>
            </a:r>
          </a:p>
        </p:txBody>
      </p:sp>
      <p:sp>
        <p:nvSpPr>
          <p:cNvPr id="4" name="Slide Number Placeholder 3">
            <a:extLst>
              <a:ext uri="{FF2B5EF4-FFF2-40B4-BE49-F238E27FC236}">
                <a16:creationId xmlns:a16="http://schemas.microsoft.com/office/drawing/2014/main" id="{5972EB13-B0D6-83B2-1430-296FADEB112E}"/>
              </a:ext>
            </a:extLst>
          </p:cNvPr>
          <p:cNvSpPr>
            <a:spLocks noGrp="1"/>
          </p:cNvSpPr>
          <p:nvPr>
            <p:ph type="sldNum" sz="quarter" idx="12"/>
          </p:nvPr>
        </p:nvSpPr>
        <p:spPr/>
        <p:txBody>
          <a:bodyPr/>
          <a:lstStyle/>
          <a:p>
            <a:fld id="{307E6868-079E-1649-B8D1-459B42CE4DE3}" type="slidenum">
              <a:rPr lang="en-US" smtClean="0"/>
              <a:pPr/>
              <a:t>47</a:t>
            </a:fld>
            <a:endParaRPr lang="en-US" dirty="0"/>
          </a:p>
        </p:txBody>
      </p:sp>
    </p:spTree>
    <p:extLst>
      <p:ext uri="{BB962C8B-B14F-4D97-AF65-F5344CB8AC3E}">
        <p14:creationId xmlns:p14="http://schemas.microsoft.com/office/powerpoint/2010/main" val="3305275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BAD45-5D48-EB00-772C-72982542D432}"/>
              </a:ext>
            </a:extLst>
          </p:cNvPr>
          <p:cNvSpPr>
            <a:spLocks noGrp="1"/>
          </p:cNvSpPr>
          <p:nvPr>
            <p:ph type="title"/>
          </p:nvPr>
        </p:nvSpPr>
        <p:spPr>
          <a:xfrm>
            <a:off x="871254" y="241979"/>
            <a:ext cx="7401491" cy="857250"/>
          </a:xfrm>
        </p:spPr>
        <p:txBody>
          <a:bodyPr/>
          <a:lstStyle/>
          <a:p>
            <a:r>
              <a:rPr lang="en-US" dirty="0">
                <a:solidFill>
                  <a:srgbClr val="D50032"/>
                </a:solidFill>
                <a:latin typeface="Open Sans"/>
                <a:ea typeface="Open Sans"/>
                <a:cs typeface="Open Sans"/>
              </a:rPr>
              <a:t>Partnership Calls</a:t>
            </a:r>
            <a:endParaRPr lang="en-US" dirty="0">
              <a:solidFill>
                <a:srgbClr val="D50032"/>
              </a:solidFill>
            </a:endParaRPr>
          </a:p>
        </p:txBody>
      </p:sp>
      <p:sp>
        <p:nvSpPr>
          <p:cNvPr id="3" name="Content Placeholder 2">
            <a:extLst>
              <a:ext uri="{FF2B5EF4-FFF2-40B4-BE49-F238E27FC236}">
                <a16:creationId xmlns:a16="http://schemas.microsoft.com/office/drawing/2014/main" id="{0BB160CF-9C38-925A-4F75-D40B34EFCE8B}"/>
              </a:ext>
            </a:extLst>
          </p:cNvPr>
          <p:cNvSpPr>
            <a:spLocks noGrp="1"/>
          </p:cNvSpPr>
          <p:nvPr>
            <p:ph idx="1"/>
          </p:nvPr>
        </p:nvSpPr>
        <p:spPr>
          <a:xfrm>
            <a:off x="457200" y="1156253"/>
            <a:ext cx="8229600" cy="3394472"/>
          </a:xfrm>
        </p:spPr>
        <p:txBody>
          <a:bodyPr vert="horz" lIns="91440" tIns="45720" rIns="91440" bIns="45720" rtlCol="0" anchor="t">
            <a:noAutofit/>
          </a:bodyPr>
          <a:lstStyle/>
          <a:p>
            <a:pPr marL="0" indent="0" algn="ctr">
              <a:lnSpc>
                <a:spcPct val="113000"/>
              </a:lnSpc>
              <a:spcBef>
                <a:spcPts val="0"/>
              </a:spcBef>
              <a:buNone/>
            </a:pPr>
            <a:r>
              <a:rPr lang="en-US" sz="2200" b="1" dirty="0"/>
              <a:t>Global Allies (Returned Peace Corps Volunteers) Webinar</a:t>
            </a:r>
          </a:p>
          <a:p>
            <a:pPr marL="0" indent="0" algn="ctr">
              <a:lnSpc>
                <a:spcPct val="112999"/>
              </a:lnSpc>
              <a:spcBef>
                <a:spcPts val="0"/>
              </a:spcBef>
              <a:buNone/>
            </a:pPr>
            <a:r>
              <a:rPr lang="en-US" sz="2200" dirty="0">
                <a:latin typeface="Open Sans"/>
                <a:ea typeface="Open Sans"/>
                <a:cs typeface="Open Sans"/>
              </a:rPr>
              <a:t>Thursday, June 6, 8:00 p.m. ET</a:t>
            </a:r>
          </a:p>
          <a:p>
            <a:pPr marL="0" indent="0" algn="ctr">
              <a:lnSpc>
                <a:spcPct val="112999"/>
              </a:lnSpc>
              <a:spcBef>
                <a:spcPts val="0"/>
              </a:spcBef>
              <a:spcAft>
                <a:spcPts val="1800"/>
              </a:spcAft>
              <a:buNone/>
            </a:pPr>
            <a:r>
              <a:rPr lang="en-US" sz="2200" dirty="0">
                <a:latin typeface="Open Sans"/>
                <a:ea typeface="Open Sans"/>
                <a:cs typeface="Open Sans"/>
                <a:hlinkClick r:id="rId2"/>
              </a:rPr>
              <a:t>Learn more</a:t>
            </a:r>
            <a:r>
              <a:rPr lang="en-US" sz="2200" dirty="0">
                <a:latin typeface="Open Sans"/>
                <a:ea typeface="Open Sans"/>
                <a:cs typeface="Open Sans"/>
              </a:rPr>
              <a:t>.</a:t>
            </a:r>
            <a:endParaRPr lang="en-US" sz="2200" b="1" dirty="0">
              <a:latin typeface="Open Sans"/>
              <a:ea typeface="Open Sans"/>
              <a:cs typeface="Open Sans"/>
            </a:endParaRPr>
          </a:p>
          <a:p>
            <a:pPr marL="0" indent="0" algn="ctr">
              <a:lnSpc>
                <a:spcPct val="112999"/>
              </a:lnSpc>
              <a:spcBef>
                <a:spcPts val="0"/>
              </a:spcBef>
              <a:buNone/>
            </a:pPr>
            <a:r>
              <a:rPr lang="en-US" sz="2200" b="1" dirty="0"/>
              <a:t>Together Women Rise Partnership Webinar</a:t>
            </a:r>
            <a:endParaRPr lang="en-US" sz="2200" dirty="0"/>
          </a:p>
          <a:p>
            <a:pPr marL="0" indent="0" algn="ctr">
              <a:lnSpc>
                <a:spcPct val="112999"/>
              </a:lnSpc>
              <a:spcBef>
                <a:spcPts val="0"/>
              </a:spcBef>
              <a:buNone/>
            </a:pPr>
            <a:r>
              <a:rPr lang="en-US" sz="2200" dirty="0">
                <a:latin typeface="Open Sans"/>
                <a:ea typeface="Open Sans"/>
                <a:cs typeface="Open Sans"/>
              </a:rPr>
              <a:t>Tuesday, June 18, 8:30 p.m. ET</a:t>
            </a:r>
          </a:p>
          <a:p>
            <a:pPr marL="0" indent="0" algn="ctr">
              <a:lnSpc>
                <a:spcPct val="113999"/>
              </a:lnSpc>
              <a:spcBef>
                <a:spcPts val="0"/>
              </a:spcBef>
              <a:spcAft>
                <a:spcPts val="1200"/>
              </a:spcAft>
              <a:buNone/>
            </a:pPr>
            <a:r>
              <a:rPr lang="en-US" sz="2200" dirty="0">
                <a:latin typeface="Open Sans"/>
                <a:ea typeface="Open Sans"/>
                <a:cs typeface="Open Sans"/>
                <a:hlinkClick r:id="rId3"/>
              </a:rPr>
              <a:t>Click to learn more</a:t>
            </a:r>
            <a:r>
              <a:rPr lang="en-US" sz="2200" dirty="0">
                <a:latin typeface="Open Sans"/>
                <a:ea typeface="Open Sans"/>
                <a:cs typeface="Open Sans"/>
              </a:rPr>
              <a:t>.</a:t>
            </a:r>
          </a:p>
        </p:txBody>
      </p:sp>
      <p:sp>
        <p:nvSpPr>
          <p:cNvPr id="4" name="Slide Number Placeholder 3">
            <a:extLst>
              <a:ext uri="{FF2B5EF4-FFF2-40B4-BE49-F238E27FC236}">
                <a16:creationId xmlns:a16="http://schemas.microsoft.com/office/drawing/2014/main" id="{564B4D42-6B57-993B-0140-3F4AE4C50906}"/>
              </a:ext>
            </a:extLst>
          </p:cNvPr>
          <p:cNvSpPr>
            <a:spLocks noGrp="1"/>
          </p:cNvSpPr>
          <p:nvPr>
            <p:ph type="sldNum" sz="quarter" idx="12"/>
          </p:nvPr>
        </p:nvSpPr>
        <p:spPr/>
        <p:txBody>
          <a:bodyPr/>
          <a:lstStyle/>
          <a:p>
            <a:fld id="{307E6868-079E-1649-B8D1-459B42CE4DE3}" type="slidenum">
              <a:rPr lang="en-US" smtClean="0"/>
              <a:t>48</a:t>
            </a:fld>
            <a:endParaRPr lang="en-US" dirty="0"/>
          </a:p>
        </p:txBody>
      </p:sp>
    </p:spTree>
    <p:extLst>
      <p:ext uri="{BB962C8B-B14F-4D97-AF65-F5344CB8AC3E}">
        <p14:creationId xmlns:p14="http://schemas.microsoft.com/office/powerpoint/2010/main" val="26007898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3593E-B835-3690-903A-E336001D4193}"/>
              </a:ext>
            </a:extLst>
          </p:cNvPr>
          <p:cNvSpPr>
            <a:spLocks noGrp="1"/>
          </p:cNvSpPr>
          <p:nvPr>
            <p:ph type="title"/>
          </p:nvPr>
        </p:nvSpPr>
        <p:spPr/>
        <p:txBody>
          <a:bodyPr>
            <a:normAutofit fontScale="90000"/>
          </a:bodyPr>
          <a:lstStyle/>
          <a:p>
            <a:r>
              <a:rPr lang="en-US" dirty="0"/>
              <a:t>June Community Action Coaching</a:t>
            </a:r>
          </a:p>
        </p:txBody>
      </p:sp>
      <p:sp>
        <p:nvSpPr>
          <p:cNvPr id="3" name="Content Placeholder 2">
            <a:extLst>
              <a:ext uri="{FF2B5EF4-FFF2-40B4-BE49-F238E27FC236}">
                <a16:creationId xmlns:a16="http://schemas.microsoft.com/office/drawing/2014/main" id="{189C7D71-1F39-1C30-C100-28AFBBB62FEC}"/>
              </a:ext>
            </a:extLst>
          </p:cNvPr>
          <p:cNvSpPr>
            <a:spLocks noGrp="1"/>
          </p:cNvSpPr>
          <p:nvPr>
            <p:ph idx="1"/>
          </p:nvPr>
        </p:nvSpPr>
        <p:spPr/>
        <p:txBody>
          <a:bodyPr>
            <a:normAutofit lnSpcReduction="10000"/>
          </a:bodyPr>
          <a:lstStyle/>
          <a:p>
            <a:pPr marL="0" indent="0" algn="ctr">
              <a:lnSpc>
                <a:spcPct val="114000"/>
              </a:lnSpc>
              <a:spcBef>
                <a:spcPts val="0"/>
              </a:spcBef>
              <a:spcAft>
                <a:spcPts val="600"/>
              </a:spcAft>
              <a:buNone/>
            </a:pPr>
            <a:r>
              <a:rPr lang="en-US" sz="2800" dirty="0">
                <a:latin typeface="Open Sans"/>
                <a:ea typeface="Open Sans"/>
                <a:cs typeface="Open Sans"/>
              </a:rPr>
              <a:t>Drop-in Coaching to help you </a:t>
            </a:r>
          </a:p>
          <a:p>
            <a:pPr marL="0" indent="0" algn="ctr">
              <a:lnSpc>
                <a:spcPct val="114000"/>
              </a:lnSpc>
              <a:spcBef>
                <a:spcPts val="0"/>
              </a:spcBef>
              <a:spcAft>
                <a:spcPts val="600"/>
              </a:spcAft>
              <a:buNone/>
            </a:pPr>
            <a:r>
              <a:rPr lang="en-US" sz="2800" dirty="0">
                <a:latin typeface="Open Sans"/>
                <a:ea typeface="Open Sans"/>
                <a:cs typeface="Open Sans"/>
              </a:rPr>
              <a:t>create your event/action</a:t>
            </a:r>
          </a:p>
          <a:p>
            <a:pPr marL="0" indent="0" algn="ctr">
              <a:lnSpc>
                <a:spcPct val="114000"/>
              </a:lnSpc>
              <a:spcBef>
                <a:spcPts val="0"/>
              </a:spcBef>
              <a:spcAft>
                <a:spcPts val="600"/>
              </a:spcAft>
              <a:buNone/>
            </a:pPr>
            <a:endParaRPr lang="en-US" sz="2800" dirty="0">
              <a:latin typeface="Open Sans"/>
              <a:ea typeface="Open Sans"/>
              <a:cs typeface="Open Sans"/>
              <a:hlinkClick r:id="rId2"/>
            </a:endParaRPr>
          </a:p>
          <a:p>
            <a:pPr marL="0" indent="0" algn="ctr">
              <a:lnSpc>
                <a:spcPct val="114000"/>
              </a:lnSpc>
              <a:spcBef>
                <a:spcPts val="0"/>
              </a:spcBef>
              <a:spcAft>
                <a:spcPts val="600"/>
              </a:spcAft>
              <a:buNone/>
            </a:pPr>
            <a:r>
              <a:rPr lang="en-US" sz="3600" dirty="0">
                <a:latin typeface="Open Sans"/>
                <a:ea typeface="Open Sans"/>
                <a:cs typeface="Open Sans"/>
                <a:hlinkClick r:id="rId2"/>
              </a:rPr>
              <a:t>RSVP</a:t>
            </a:r>
            <a:endParaRPr lang="en-US" sz="3600" dirty="0">
              <a:latin typeface="Open Sans"/>
              <a:ea typeface="Open Sans"/>
              <a:cs typeface="Open Sans"/>
            </a:endParaRPr>
          </a:p>
          <a:p>
            <a:pPr marL="0" indent="0" algn="ctr">
              <a:lnSpc>
                <a:spcPct val="114000"/>
              </a:lnSpc>
              <a:spcBef>
                <a:spcPts val="0"/>
              </a:spcBef>
              <a:spcAft>
                <a:spcPts val="600"/>
              </a:spcAft>
              <a:buNone/>
            </a:pPr>
            <a:endParaRPr lang="en-US" sz="2800" dirty="0">
              <a:latin typeface="Open Sans"/>
              <a:ea typeface="Open Sans"/>
              <a:cs typeface="Open Sans"/>
            </a:endParaRPr>
          </a:p>
          <a:p>
            <a:pPr marL="0" indent="0" algn="ctr">
              <a:lnSpc>
                <a:spcPct val="114000"/>
              </a:lnSpc>
              <a:spcBef>
                <a:spcPts val="0"/>
              </a:spcBef>
              <a:spcAft>
                <a:spcPts val="600"/>
              </a:spcAft>
              <a:buNone/>
            </a:pPr>
            <a:r>
              <a:rPr lang="en-US" sz="2800" dirty="0">
                <a:latin typeface="Open Sans"/>
                <a:ea typeface="Open Sans"/>
                <a:cs typeface="Open Sans"/>
              </a:rPr>
              <a:t>4 sessions to chose from the week of June 4</a:t>
            </a:r>
          </a:p>
          <a:p>
            <a:endParaRPr lang="en-US" dirty="0"/>
          </a:p>
        </p:txBody>
      </p:sp>
      <p:sp>
        <p:nvSpPr>
          <p:cNvPr id="4" name="Slide Number Placeholder 3">
            <a:extLst>
              <a:ext uri="{FF2B5EF4-FFF2-40B4-BE49-F238E27FC236}">
                <a16:creationId xmlns:a16="http://schemas.microsoft.com/office/drawing/2014/main" id="{FAB24049-3999-200E-BDCD-6EF36536D893}"/>
              </a:ext>
            </a:extLst>
          </p:cNvPr>
          <p:cNvSpPr>
            <a:spLocks noGrp="1"/>
          </p:cNvSpPr>
          <p:nvPr>
            <p:ph type="sldNum" sz="quarter" idx="12"/>
          </p:nvPr>
        </p:nvSpPr>
        <p:spPr/>
        <p:txBody>
          <a:bodyPr/>
          <a:lstStyle/>
          <a:p>
            <a:fld id="{307E6868-079E-1649-B8D1-459B42CE4DE3}" type="slidenum">
              <a:rPr lang="en-US" smtClean="0"/>
              <a:pPr/>
              <a:t>49</a:t>
            </a:fld>
            <a:endParaRPr lang="en-US" dirty="0"/>
          </a:p>
        </p:txBody>
      </p:sp>
    </p:spTree>
    <p:extLst>
      <p:ext uri="{BB962C8B-B14F-4D97-AF65-F5344CB8AC3E}">
        <p14:creationId xmlns:p14="http://schemas.microsoft.com/office/powerpoint/2010/main" val="1999661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F1CFD-743A-A2F2-4D18-894E20DB6B94}"/>
              </a:ext>
            </a:extLst>
          </p:cNvPr>
          <p:cNvSpPr>
            <a:spLocks noGrp="1"/>
          </p:cNvSpPr>
          <p:nvPr>
            <p:ph type="title"/>
          </p:nvPr>
        </p:nvSpPr>
        <p:spPr>
          <a:xfrm>
            <a:off x="457200" y="3724935"/>
            <a:ext cx="8229600" cy="857250"/>
          </a:xfrm>
        </p:spPr>
        <p:txBody>
          <a:bodyPr>
            <a:noAutofit/>
          </a:bodyPr>
          <a:lstStyle/>
          <a:p>
            <a:pPr>
              <a:spcAft>
                <a:spcPts val="200"/>
              </a:spcAft>
            </a:pPr>
            <a:r>
              <a:rPr lang="en-US" dirty="0">
                <a:latin typeface="Open Sans"/>
                <a:ea typeface="Open Sans"/>
                <a:cs typeface="Open Sans"/>
              </a:rPr>
              <a:t>U.S. Poverty Campaigns</a:t>
            </a:r>
          </a:p>
        </p:txBody>
      </p:sp>
    </p:spTree>
    <p:extLst>
      <p:ext uri="{BB962C8B-B14F-4D97-AF65-F5344CB8AC3E}">
        <p14:creationId xmlns:p14="http://schemas.microsoft.com/office/powerpoint/2010/main" val="30865846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AA598-F09C-DF73-CA2B-9DAB7AB77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A76DB6-6D3E-20E0-A192-CB490E872AF4}"/>
              </a:ext>
            </a:extLst>
          </p:cNvPr>
          <p:cNvSpPr>
            <a:spLocks noGrp="1"/>
          </p:cNvSpPr>
          <p:nvPr>
            <p:ph type="title"/>
          </p:nvPr>
        </p:nvSpPr>
        <p:spPr>
          <a:xfrm>
            <a:off x="871254" y="102393"/>
            <a:ext cx="7401491" cy="653607"/>
          </a:xfrm>
        </p:spPr>
        <p:txBody>
          <a:bodyPr/>
          <a:lstStyle/>
          <a:p>
            <a:r>
              <a:rPr lang="en-US" dirty="0">
                <a:solidFill>
                  <a:srgbClr val="D50032"/>
                </a:solidFill>
                <a:latin typeface="Open Sans"/>
                <a:ea typeface="Open Sans"/>
                <a:cs typeface="Open Sans"/>
              </a:rPr>
              <a:t>Office Hours</a:t>
            </a:r>
          </a:p>
        </p:txBody>
      </p:sp>
      <p:sp>
        <p:nvSpPr>
          <p:cNvPr id="3" name="Content Placeholder 2">
            <a:extLst>
              <a:ext uri="{FF2B5EF4-FFF2-40B4-BE49-F238E27FC236}">
                <a16:creationId xmlns:a16="http://schemas.microsoft.com/office/drawing/2014/main" id="{8776F125-5F2E-E5F8-1A19-BA59EBB6B3CB}"/>
              </a:ext>
            </a:extLst>
          </p:cNvPr>
          <p:cNvSpPr>
            <a:spLocks noGrp="1"/>
          </p:cNvSpPr>
          <p:nvPr>
            <p:ph idx="1"/>
          </p:nvPr>
        </p:nvSpPr>
        <p:spPr>
          <a:xfrm>
            <a:off x="201599" y="1049995"/>
            <a:ext cx="8740800" cy="3394472"/>
          </a:xfrm>
        </p:spPr>
        <p:txBody>
          <a:bodyPr vert="horz" lIns="91440" tIns="45720" rIns="91440" bIns="45720" rtlCol="0" anchor="t">
            <a:noAutofit/>
          </a:bodyPr>
          <a:lstStyle/>
          <a:p>
            <a:pPr marL="0" indent="0" algn="ctr" defTabSz="914400">
              <a:lnSpc>
                <a:spcPct val="114000"/>
              </a:lnSpc>
              <a:spcBef>
                <a:spcPts val="0"/>
              </a:spcBef>
              <a:buNone/>
            </a:pPr>
            <a:r>
              <a:rPr lang="en-US" sz="2000" b="1" dirty="0">
                <a:latin typeface="Open Sans"/>
                <a:ea typeface="+mn-lt"/>
                <a:cs typeface="+mn-lt"/>
              </a:rPr>
              <a:t>Event Planning and Outreach Office Hour</a:t>
            </a:r>
            <a:r>
              <a:rPr lang="en-US" sz="2000" dirty="0">
                <a:latin typeface="Open Sans"/>
                <a:ea typeface="+mn-lt"/>
                <a:cs typeface="+mn-lt"/>
              </a:rPr>
              <a:t> </a:t>
            </a:r>
            <a:endParaRPr lang="en-US" sz="2000" dirty="0">
              <a:latin typeface="Open Sans"/>
              <a:ea typeface="Open Sans"/>
              <a:cs typeface="+mn-lt"/>
            </a:endParaRPr>
          </a:p>
          <a:p>
            <a:pPr marL="0" indent="0" algn="ctr" defTabSz="914400">
              <a:lnSpc>
                <a:spcPct val="114000"/>
              </a:lnSpc>
              <a:spcBef>
                <a:spcPts val="0"/>
              </a:spcBef>
              <a:buNone/>
            </a:pPr>
            <a:r>
              <a:rPr lang="en-US" sz="2000" dirty="0">
                <a:latin typeface="Open Sans"/>
                <a:ea typeface="+mn-lt"/>
                <a:cs typeface="Segoe UI"/>
              </a:rPr>
              <a:t>Thursday, June 13, 2 p.m. ET </a:t>
            </a:r>
          </a:p>
          <a:p>
            <a:pPr marL="0" indent="0" algn="ctr" defTabSz="914400">
              <a:lnSpc>
                <a:spcPct val="114000"/>
              </a:lnSpc>
              <a:spcBef>
                <a:spcPts val="0"/>
              </a:spcBef>
              <a:buNone/>
            </a:pPr>
            <a:r>
              <a:rPr lang="en-US" sz="2000" dirty="0">
                <a:latin typeface="Open Sans"/>
                <a:ea typeface="+mn-lt"/>
                <a:cs typeface="Segoe UI"/>
              </a:rPr>
              <a:t>Join at </a:t>
            </a:r>
            <a:r>
              <a:rPr lang="en-US" sz="2000" dirty="0">
                <a:solidFill>
                  <a:srgbClr val="D50032"/>
                </a:solidFill>
                <a:latin typeface="Open Sans"/>
                <a:ea typeface="Open Sans"/>
                <a:cs typeface="+mn-lt"/>
                <a:hlinkClick r:id="rId2"/>
              </a:rPr>
              <a:t>https://results.zoom.us/j/98524229370</a:t>
            </a:r>
            <a:r>
              <a:rPr lang="en-US" sz="2000" dirty="0">
                <a:latin typeface="Open Sans"/>
                <a:ea typeface="Open Sans"/>
                <a:cs typeface="+mn-lt"/>
              </a:rPr>
              <a:t> </a:t>
            </a:r>
          </a:p>
          <a:p>
            <a:pPr marL="0" indent="0" algn="ctr" defTabSz="914400">
              <a:lnSpc>
                <a:spcPct val="114000"/>
              </a:lnSpc>
              <a:spcBef>
                <a:spcPts val="0"/>
              </a:spcBef>
              <a:spcAft>
                <a:spcPts val="1800"/>
              </a:spcAft>
              <a:buNone/>
            </a:pPr>
            <a:r>
              <a:rPr lang="en-US" sz="2000" dirty="0">
                <a:latin typeface="Open Sans"/>
                <a:ea typeface="Open Sans"/>
                <a:cs typeface="+mn-lt"/>
              </a:rPr>
              <a:t>or call (312) 626-6799, meeting ID 985 2422 9370.</a:t>
            </a:r>
            <a:endParaRPr lang="en-US" sz="2000" dirty="0">
              <a:latin typeface="Open Sans"/>
              <a:ea typeface="Open Sans"/>
              <a:cs typeface="Open Sans"/>
            </a:endParaRPr>
          </a:p>
          <a:p>
            <a:pPr marL="0" indent="0" algn="ctr">
              <a:lnSpc>
                <a:spcPct val="112999"/>
              </a:lnSpc>
              <a:spcBef>
                <a:spcPts val="0"/>
              </a:spcBef>
              <a:buNone/>
            </a:pPr>
            <a:r>
              <a:rPr lang="en-US" sz="2000" b="1" dirty="0"/>
              <a:t>Media Office Hour </a:t>
            </a:r>
            <a:endParaRPr lang="en-US" sz="2000" dirty="0"/>
          </a:p>
          <a:p>
            <a:pPr marL="0" indent="0" algn="ctr">
              <a:lnSpc>
                <a:spcPct val="113000"/>
              </a:lnSpc>
              <a:spcBef>
                <a:spcPts val="0"/>
              </a:spcBef>
              <a:buNone/>
            </a:pPr>
            <a:r>
              <a:rPr lang="en-US" sz="2000" dirty="0">
                <a:latin typeface="Open Sans"/>
                <a:ea typeface="Open Sans"/>
                <a:cs typeface="Open Sans"/>
              </a:rPr>
              <a:t>Wednesday, June 20, 2 p.m. ET</a:t>
            </a:r>
          </a:p>
          <a:p>
            <a:pPr marL="0" indent="0" algn="ctr">
              <a:lnSpc>
                <a:spcPct val="113000"/>
              </a:lnSpc>
              <a:spcBef>
                <a:spcPts val="0"/>
              </a:spcBef>
              <a:buNone/>
            </a:pPr>
            <a:r>
              <a:rPr lang="en-US" sz="2000" dirty="0"/>
              <a:t>Join at </a:t>
            </a:r>
            <a:r>
              <a:rPr lang="en-US" sz="2000" dirty="0">
                <a:hlinkClick r:id="rId3"/>
              </a:rPr>
              <a:t>https://results.zoom.us/j/93668005494</a:t>
            </a:r>
            <a:r>
              <a:rPr lang="en-US" sz="2000" dirty="0"/>
              <a:t> </a:t>
            </a:r>
          </a:p>
          <a:p>
            <a:pPr marL="0" indent="0" algn="ctr">
              <a:lnSpc>
                <a:spcPct val="113000"/>
              </a:lnSpc>
              <a:spcBef>
                <a:spcPts val="0"/>
              </a:spcBef>
              <a:spcAft>
                <a:spcPts val="1200"/>
              </a:spcAft>
              <a:buNone/>
            </a:pPr>
            <a:r>
              <a:rPr lang="en-US" sz="2000" dirty="0"/>
              <a:t>or call (312) 626-6799, meeting ID 936 6800 5494. </a:t>
            </a:r>
            <a:endParaRPr lang="en-US" sz="2800" dirty="0">
              <a:latin typeface="Open Sans"/>
              <a:ea typeface="Open Sans"/>
              <a:cs typeface="Open Sans"/>
            </a:endParaRPr>
          </a:p>
        </p:txBody>
      </p:sp>
      <p:sp>
        <p:nvSpPr>
          <p:cNvPr id="4" name="Slide Number Placeholder 3">
            <a:extLst>
              <a:ext uri="{FF2B5EF4-FFF2-40B4-BE49-F238E27FC236}">
                <a16:creationId xmlns:a16="http://schemas.microsoft.com/office/drawing/2014/main" id="{1FB2CDFD-E113-329E-4EAB-576FC6BA7242}"/>
              </a:ext>
            </a:extLst>
          </p:cNvPr>
          <p:cNvSpPr>
            <a:spLocks noGrp="1"/>
          </p:cNvSpPr>
          <p:nvPr>
            <p:ph type="sldNum" sz="quarter" idx="12"/>
          </p:nvPr>
        </p:nvSpPr>
        <p:spPr/>
        <p:txBody>
          <a:bodyPr/>
          <a:lstStyle/>
          <a:p>
            <a:fld id="{307E6868-079E-1649-B8D1-459B42CE4DE3}" type="slidenum">
              <a:rPr lang="en-US" smtClean="0"/>
              <a:t>50</a:t>
            </a:fld>
            <a:endParaRPr lang="en-US" dirty="0"/>
          </a:p>
        </p:txBody>
      </p:sp>
    </p:spTree>
    <p:extLst>
      <p:ext uri="{BB962C8B-B14F-4D97-AF65-F5344CB8AC3E}">
        <p14:creationId xmlns:p14="http://schemas.microsoft.com/office/powerpoint/2010/main" val="2866974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2E1-589C-D4A5-FFFB-1ED11C2C1F66}"/>
              </a:ext>
            </a:extLst>
          </p:cNvPr>
          <p:cNvSpPr>
            <a:spLocks noGrp="1"/>
          </p:cNvSpPr>
          <p:nvPr>
            <p:ph type="title"/>
          </p:nvPr>
        </p:nvSpPr>
        <p:spPr>
          <a:xfrm>
            <a:off x="871254" y="0"/>
            <a:ext cx="7401491" cy="857250"/>
          </a:xfrm>
        </p:spPr>
        <p:txBody>
          <a:bodyPr/>
          <a:lstStyle/>
          <a:p>
            <a:r>
              <a:rPr lang="en-US" dirty="0">
                <a:solidFill>
                  <a:srgbClr val="D50032"/>
                </a:solidFill>
              </a:rPr>
              <a:t>Support Calls</a:t>
            </a:r>
          </a:p>
        </p:txBody>
      </p:sp>
      <p:sp>
        <p:nvSpPr>
          <p:cNvPr id="3" name="Content Placeholder 2">
            <a:extLst>
              <a:ext uri="{FF2B5EF4-FFF2-40B4-BE49-F238E27FC236}">
                <a16:creationId xmlns:a16="http://schemas.microsoft.com/office/drawing/2014/main" id="{71370B6C-FA83-D90F-6154-B339BF1DB15C}"/>
              </a:ext>
            </a:extLst>
          </p:cNvPr>
          <p:cNvSpPr>
            <a:spLocks noGrp="1"/>
          </p:cNvSpPr>
          <p:nvPr>
            <p:ph idx="1"/>
          </p:nvPr>
        </p:nvSpPr>
        <p:spPr>
          <a:xfrm>
            <a:off x="457200" y="857250"/>
            <a:ext cx="8229600" cy="3394472"/>
          </a:xfrm>
        </p:spPr>
        <p:txBody>
          <a:bodyPr vert="horz" lIns="91440" tIns="45720" rIns="91440" bIns="45720" rtlCol="0" anchor="t">
            <a:noAutofit/>
          </a:bodyPr>
          <a:lstStyle/>
          <a:p>
            <a:pPr marL="0" indent="0" algn="ctr">
              <a:lnSpc>
                <a:spcPct val="113999"/>
              </a:lnSpc>
              <a:spcBef>
                <a:spcPts val="0"/>
              </a:spcBef>
              <a:buNone/>
            </a:pPr>
            <a:r>
              <a:rPr lang="en-US" sz="1900" b="1" dirty="0"/>
              <a:t>U.S. Poverty Free Agents</a:t>
            </a:r>
            <a:endParaRPr lang="en-US" sz="1900" dirty="0"/>
          </a:p>
          <a:p>
            <a:pPr marL="0" indent="0" algn="ctr">
              <a:lnSpc>
                <a:spcPct val="113999"/>
              </a:lnSpc>
              <a:spcBef>
                <a:spcPts val="0"/>
              </a:spcBef>
              <a:buNone/>
            </a:pPr>
            <a:r>
              <a:rPr lang="en-US" sz="1900" dirty="0">
                <a:latin typeface="Open Sans"/>
                <a:ea typeface="Open Sans"/>
                <a:cs typeface="Open Sans"/>
              </a:rPr>
              <a:t>Tuesday, June 18, 1:00 p.m. and 8:00 p.m. ET</a:t>
            </a:r>
          </a:p>
          <a:p>
            <a:pPr marL="0" indent="0" algn="ctr">
              <a:lnSpc>
                <a:spcPct val="113999"/>
              </a:lnSpc>
              <a:spcBef>
                <a:spcPts val="0"/>
              </a:spcBef>
              <a:spcAft>
                <a:spcPts val="1800"/>
              </a:spcAft>
              <a:buNone/>
            </a:pPr>
            <a:r>
              <a:rPr lang="en-US" sz="1900" dirty="0"/>
              <a:t>Contact Jos Linn at </a:t>
            </a:r>
            <a:r>
              <a:rPr lang="en-US" sz="1900" dirty="0">
                <a:hlinkClick r:id="rId2"/>
              </a:rPr>
              <a:t>jlinn@results.org</a:t>
            </a:r>
            <a:r>
              <a:rPr lang="en-US" sz="1900" dirty="0"/>
              <a:t> for information.</a:t>
            </a:r>
          </a:p>
          <a:p>
            <a:pPr marL="0" indent="0" algn="ctr" defTabSz="914400">
              <a:lnSpc>
                <a:spcPct val="114000"/>
              </a:lnSpc>
              <a:spcBef>
                <a:spcPts val="0"/>
              </a:spcBef>
              <a:buNone/>
            </a:pPr>
            <a:r>
              <a:rPr lang="en-US" sz="1900" b="1" dirty="0">
                <a:latin typeface="Open Sans"/>
                <a:ea typeface="+mn-lt"/>
                <a:cs typeface="Segoe UI"/>
              </a:rPr>
              <a:t>Action Network Manager Calls </a:t>
            </a:r>
            <a:endParaRPr lang="en-US" sz="1900" dirty="0">
              <a:latin typeface="Open Sans"/>
              <a:ea typeface="+mn-lt"/>
              <a:cs typeface="Segoe UI"/>
            </a:endParaRPr>
          </a:p>
          <a:p>
            <a:pPr marL="0" indent="0" algn="ctr" defTabSz="914400">
              <a:lnSpc>
                <a:spcPct val="114000"/>
              </a:lnSpc>
              <a:spcBef>
                <a:spcPts val="0"/>
              </a:spcBef>
              <a:buNone/>
            </a:pPr>
            <a:r>
              <a:rPr lang="en-US" sz="1900" dirty="0">
                <a:latin typeface="Open Sans"/>
                <a:ea typeface="+mn-lt"/>
                <a:cs typeface="Segoe UI"/>
              </a:rPr>
              <a:t>Wednesday, June 26, 12:30 p.m. ET and 8:00 p.m. ET</a:t>
            </a:r>
          </a:p>
          <a:p>
            <a:pPr marL="0" indent="0" algn="ctr" defTabSz="914400">
              <a:lnSpc>
                <a:spcPct val="114000"/>
              </a:lnSpc>
              <a:spcBef>
                <a:spcPts val="0"/>
              </a:spcBef>
              <a:buNone/>
            </a:pPr>
            <a:r>
              <a:rPr lang="en-US" sz="1900" b="0" i="0" u="none" strike="noStrike" dirty="0">
                <a:solidFill>
                  <a:srgbClr val="D50032"/>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hlinkClick r:id="rId3"/>
              </a:rPr>
              <a:t>https://results.zoom.us/j/95416781155</a:t>
            </a:r>
            <a:r>
              <a:rPr lang="en-US" sz="1900" b="0" i="0" dirty="0">
                <a:solidFill>
                  <a:srgbClr val="141827"/>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a:t>
            </a:r>
          </a:p>
          <a:p>
            <a:pPr marL="0" indent="0" algn="ctr" defTabSz="914400">
              <a:lnSpc>
                <a:spcPct val="114000"/>
              </a:lnSpc>
              <a:spcBef>
                <a:spcPts val="0"/>
              </a:spcBef>
              <a:buNone/>
            </a:pPr>
            <a:r>
              <a:rPr lang="en-US" sz="1900" b="0" i="0" dirty="0">
                <a:solidFill>
                  <a:srgbClr val="141827"/>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or call 312-626-6799, meeting ID 954 1678 1155</a:t>
            </a:r>
          </a:p>
          <a:p>
            <a:pPr marL="0" indent="0" algn="ctr" defTabSz="914400">
              <a:lnSpc>
                <a:spcPct val="114000"/>
              </a:lnSpc>
              <a:spcBef>
                <a:spcPts val="0"/>
              </a:spcBef>
              <a:spcAft>
                <a:spcPts val="1200"/>
              </a:spcAft>
              <a:buNone/>
            </a:pPr>
            <a:r>
              <a:rPr lang="en-US" sz="1900" dirty="0">
                <a:latin typeface="Open Sans"/>
                <a:ea typeface="+mn-lt"/>
                <a:cs typeface="Segoe UI"/>
              </a:rPr>
              <a:t>No registration required. </a:t>
            </a:r>
            <a:endParaRPr lang="en-US" sz="1900" b="1" dirty="0"/>
          </a:p>
          <a:p>
            <a:pPr marL="0" indent="0" algn="ctr">
              <a:lnSpc>
                <a:spcPct val="113999"/>
              </a:lnSpc>
              <a:spcBef>
                <a:spcPts val="0"/>
              </a:spcBef>
              <a:buNone/>
            </a:pPr>
            <a:r>
              <a:rPr lang="en-US" sz="1900" b="1" dirty="0"/>
              <a:t>Global Poverty Free Agents</a:t>
            </a:r>
            <a:endParaRPr lang="en-US" sz="1900" dirty="0"/>
          </a:p>
          <a:p>
            <a:pPr marL="0" indent="0" algn="ctr">
              <a:lnSpc>
                <a:spcPct val="113999"/>
              </a:lnSpc>
              <a:spcBef>
                <a:spcPts val="0"/>
              </a:spcBef>
              <a:buNone/>
            </a:pPr>
            <a:r>
              <a:rPr lang="en-US" sz="1900" dirty="0">
                <a:latin typeface="Open Sans"/>
                <a:ea typeface="Open Sans"/>
                <a:cs typeface="Open Sans"/>
              </a:rPr>
              <a:t>Monday, June 24, 7:00 p.m. ET</a:t>
            </a:r>
          </a:p>
          <a:p>
            <a:pPr marL="0" indent="0" algn="ctr">
              <a:lnSpc>
                <a:spcPct val="113999"/>
              </a:lnSpc>
              <a:spcBef>
                <a:spcPts val="0"/>
              </a:spcBef>
              <a:buNone/>
            </a:pPr>
            <a:r>
              <a:rPr lang="en-US" sz="1900" dirty="0"/>
              <a:t>Contact Lisa Marchal at </a:t>
            </a:r>
            <a:r>
              <a:rPr lang="en-US" sz="1900" dirty="0">
                <a:hlinkClick r:id="rId4"/>
              </a:rPr>
              <a:t>lmarchal@results.org</a:t>
            </a:r>
            <a:r>
              <a:rPr lang="en-US" sz="1900" dirty="0"/>
              <a:t> for information.</a:t>
            </a:r>
          </a:p>
        </p:txBody>
      </p:sp>
      <p:sp>
        <p:nvSpPr>
          <p:cNvPr id="4" name="Slide Number Placeholder 3">
            <a:extLst>
              <a:ext uri="{FF2B5EF4-FFF2-40B4-BE49-F238E27FC236}">
                <a16:creationId xmlns:a16="http://schemas.microsoft.com/office/drawing/2014/main" id="{9136BC31-B410-FDD0-FD3D-D694F4EDC081}"/>
              </a:ext>
            </a:extLst>
          </p:cNvPr>
          <p:cNvSpPr>
            <a:spLocks noGrp="1"/>
          </p:cNvSpPr>
          <p:nvPr>
            <p:ph type="sldNum" sz="quarter" idx="12"/>
          </p:nvPr>
        </p:nvSpPr>
        <p:spPr/>
        <p:txBody>
          <a:bodyPr/>
          <a:lstStyle/>
          <a:p>
            <a:fld id="{307E6868-079E-1649-B8D1-459B42CE4DE3}" type="slidenum">
              <a:rPr lang="en-US" smtClean="0"/>
              <a:t>51</a:t>
            </a:fld>
            <a:endParaRPr lang="en-US" dirty="0"/>
          </a:p>
        </p:txBody>
      </p:sp>
    </p:spTree>
    <p:extLst>
      <p:ext uri="{BB962C8B-B14F-4D97-AF65-F5344CB8AC3E}">
        <p14:creationId xmlns:p14="http://schemas.microsoft.com/office/powerpoint/2010/main" val="26885049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DDB88-799E-A9FA-4527-C95D49A0B011}"/>
              </a:ext>
            </a:extLst>
          </p:cNvPr>
          <p:cNvSpPr>
            <a:spLocks noGrp="1"/>
          </p:cNvSpPr>
          <p:nvPr>
            <p:ph type="title"/>
          </p:nvPr>
        </p:nvSpPr>
        <p:spPr>
          <a:xfrm>
            <a:off x="0" y="1653043"/>
            <a:ext cx="9144000" cy="857250"/>
          </a:xfrm>
        </p:spPr>
        <p:txBody>
          <a:bodyPr>
            <a:normAutofit fontScale="90000"/>
          </a:bodyPr>
          <a:lstStyle/>
          <a:p>
            <a:br>
              <a:rPr lang="en-US" dirty="0">
                <a:latin typeface="Open Sans"/>
                <a:ea typeface="Open Sans"/>
                <a:cs typeface="Open Sans"/>
              </a:rPr>
            </a:br>
            <a:br>
              <a:rPr lang="en-US" dirty="0">
                <a:latin typeface="Open Sans"/>
                <a:ea typeface="Open Sans"/>
                <a:cs typeface="Open Sans"/>
              </a:rPr>
            </a:br>
            <a:br>
              <a:rPr lang="en-US" dirty="0">
                <a:latin typeface="Open Sans"/>
                <a:ea typeface="Open Sans"/>
                <a:cs typeface="Open Sans"/>
              </a:rPr>
            </a:br>
            <a:r>
              <a:rPr lang="en-US" b="0" dirty="0">
                <a:solidFill>
                  <a:schemeClr val="tx1"/>
                </a:solidFill>
                <a:latin typeface="Open Sans"/>
                <a:ea typeface="Open Sans"/>
                <a:cs typeface="Open Sans"/>
              </a:rPr>
              <a:t>RESULTS office closed </a:t>
            </a:r>
            <a:br>
              <a:rPr lang="en-US" dirty="0">
                <a:solidFill>
                  <a:srgbClr val="D50032"/>
                </a:solidFill>
                <a:latin typeface="Open Sans"/>
                <a:ea typeface="Open Sans"/>
                <a:cs typeface="Open Sans"/>
              </a:rPr>
            </a:br>
            <a:r>
              <a:rPr lang="en-US" dirty="0">
                <a:solidFill>
                  <a:srgbClr val="D50032"/>
                </a:solidFill>
                <a:latin typeface="Open Sans"/>
                <a:ea typeface="Open Sans"/>
                <a:cs typeface="Open Sans"/>
              </a:rPr>
              <a:t>Wednesday, June 19</a:t>
            </a:r>
            <a:br>
              <a:rPr lang="en-US" dirty="0">
                <a:solidFill>
                  <a:srgbClr val="D50032"/>
                </a:solidFill>
                <a:latin typeface="Open Sans"/>
                <a:ea typeface="Open Sans"/>
                <a:cs typeface="Open Sans"/>
              </a:rPr>
            </a:br>
            <a:r>
              <a:rPr lang="en-US" b="0" dirty="0">
                <a:solidFill>
                  <a:schemeClr val="tx1"/>
                </a:solidFill>
                <a:latin typeface="Open Sans"/>
                <a:ea typeface="Open Sans"/>
                <a:cs typeface="Open Sans"/>
              </a:rPr>
              <a:t>in observance of the Juneteenth holiday</a:t>
            </a:r>
            <a:br>
              <a:rPr lang="en-US" b="1" dirty="0"/>
            </a:br>
            <a:endParaRPr lang="en-US" dirty="0">
              <a:solidFill>
                <a:srgbClr val="D50032"/>
              </a:solidFill>
            </a:endParaRPr>
          </a:p>
        </p:txBody>
      </p:sp>
      <p:sp>
        <p:nvSpPr>
          <p:cNvPr id="4" name="Slide Number Placeholder 3">
            <a:extLst>
              <a:ext uri="{FF2B5EF4-FFF2-40B4-BE49-F238E27FC236}">
                <a16:creationId xmlns:a16="http://schemas.microsoft.com/office/drawing/2014/main" id="{C14DD4ED-1B19-DC92-3E87-47B00AD5D67B}"/>
              </a:ext>
            </a:extLst>
          </p:cNvPr>
          <p:cNvSpPr>
            <a:spLocks noGrp="1"/>
          </p:cNvSpPr>
          <p:nvPr>
            <p:ph type="sldNum" sz="quarter" idx="12"/>
          </p:nvPr>
        </p:nvSpPr>
        <p:spPr/>
        <p:txBody>
          <a:bodyPr/>
          <a:lstStyle/>
          <a:p>
            <a:fld id="{307E6868-079E-1649-B8D1-459B42CE4DE3}" type="slidenum">
              <a:rPr lang="en-US" smtClean="0"/>
              <a:pPr/>
              <a:t>52</a:t>
            </a:fld>
            <a:endParaRPr lang="en-US" dirty="0"/>
          </a:p>
        </p:txBody>
      </p:sp>
    </p:spTree>
    <p:extLst>
      <p:ext uri="{BB962C8B-B14F-4D97-AF65-F5344CB8AC3E}">
        <p14:creationId xmlns:p14="http://schemas.microsoft.com/office/powerpoint/2010/main" val="2332040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0DF0C4-DDF7-BD13-0481-30ADCE380F55}"/>
              </a:ext>
            </a:extLst>
          </p:cNvPr>
          <p:cNvSpPr txBox="1"/>
          <p:nvPr/>
        </p:nvSpPr>
        <p:spPr>
          <a:xfrm>
            <a:off x="2554808" y="4582597"/>
            <a:ext cx="4700521" cy="369332"/>
          </a:xfrm>
          <a:prstGeom prst="rect">
            <a:avLst/>
          </a:prstGeom>
          <a:noFill/>
        </p:spPr>
        <p:txBody>
          <a:bodyPr wrap="square">
            <a:spAutoFit/>
          </a:bodyPr>
          <a:lstStyle/>
          <a:p>
            <a:r>
              <a:rPr lang="en-US" dirty="0">
                <a:latin typeface="Open Sans" panose="020B0606030504020204" pitchFamily="34" charset="0"/>
                <a:ea typeface="Open Sans" panose="020B0606030504020204" pitchFamily="34" charset="0"/>
                <a:cs typeface="Open Sans" panose="020B0606030504020204" pitchFamily="34" charset="0"/>
                <a:hlinkClick r:id="rId2"/>
              </a:rPr>
              <a:t>results.org/volunteers/national-webinars</a:t>
            </a:r>
            <a:r>
              <a:rPr lang="en-US" dirty="0">
                <a:latin typeface="Open Sans" panose="020B0606030504020204" pitchFamily="34" charset="0"/>
                <a:ea typeface="Open Sans" panose="020B0606030504020204" pitchFamily="34" charset="0"/>
                <a:cs typeface="Open Sans" panose="020B0606030504020204" pitchFamily="34" charset="0"/>
              </a:rPr>
              <a:t> </a:t>
            </a:r>
          </a:p>
        </p:txBody>
      </p:sp>
      <p:sp>
        <p:nvSpPr>
          <p:cNvPr id="5" name="Title 4">
            <a:extLst>
              <a:ext uri="{FF2B5EF4-FFF2-40B4-BE49-F238E27FC236}">
                <a16:creationId xmlns:a16="http://schemas.microsoft.com/office/drawing/2014/main" id="{F3AFC8F8-1750-1406-F78E-2CD7EC2BC688}"/>
              </a:ext>
            </a:extLst>
          </p:cNvPr>
          <p:cNvSpPr>
            <a:spLocks noGrp="1"/>
          </p:cNvSpPr>
          <p:nvPr>
            <p:ph type="title"/>
          </p:nvPr>
        </p:nvSpPr>
        <p:spPr>
          <a:xfrm>
            <a:off x="871254" y="60539"/>
            <a:ext cx="7401491" cy="610644"/>
          </a:xfrm>
        </p:spPr>
        <p:txBody>
          <a:bodyPr>
            <a:normAutofit/>
          </a:bodyPr>
          <a:lstStyle/>
          <a:p>
            <a:r>
              <a:rPr lang="en-US" sz="3200" dirty="0">
                <a:solidFill>
                  <a:srgbClr val="D50032"/>
                </a:solidFill>
              </a:rPr>
              <a:t>Find today’s slides</a:t>
            </a:r>
          </a:p>
        </p:txBody>
      </p:sp>
      <p:sp>
        <p:nvSpPr>
          <p:cNvPr id="4" name="Slide Number Placeholder 3">
            <a:extLst>
              <a:ext uri="{FF2B5EF4-FFF2-40B4-BE49-F238E27FC236}">
                <a16:creationId xmlns:a16="http://schemas.microsoft.com/office/drawing/2014/main" id="{5E77078F-1757-2AA7-114A-0F85DBEC585A}"/>
              </a:ext>
            </a:extLst>
          </p:cNvPr>
          <p:cNvSpPr>
            <a:spLocks noGrp="1"/>
          </p:cNvSpPr>
          <p:nvPr>
            <p:ph type="sldNum" sz="quarter" idx="12"/>
          </p:nvPr>
        </p:nvSpPr>
        <p:spPr/>
        <p:txBody>
          <a:bodyPr/>
          <a:lstStyle/>
          <a:p>
            <a:fld id="{307E6868-079E-1649-B8D1-459B42CE4DE3}" type="slidenum">
              <a:rPr lang="en-US" smtClean="0"/>
              <a:t>53</a:t>
            </a:fld>
            <a:endParaRPr lang="en-US" dirty="0"/>
          </a:p>
        </p:txBody>
      </p:sp>
      <p:pic>
        <p:nvPicPr>
          <p:cNvPr id="13" name="Picture 12">
            <a:extLst>
              <a:ext uri="{FF2B5EF4-FFF2-40B4-BE49-F238E27FC236}">
                <a16:creationId xmlns:a16="http://schemas.microsoft.com/office/drawing/2014/main" id="{4D110D19-8FB1-D73D-F34D-2E9FC345E9B6}"/>
              </a:ext>
            </a:extLst>
          </p:cNvPr>
          <p:cNvPicPr>
            <a:picLocks noChangeAspect="1"/>
          </p:cNvPicPr>
          <p:nvPr/>
        </p:nvPicPr>
        <p:blipFill>
          <a:blip r:embed="rId3"/>
          <a:stretch>
            <a:fillRect/>
          </a:stretch>
        </p:blipFill>
        <p:spPr>
          <a:xfrm>
            <a:off x="2234990" y="760361"/>
            <a:ext cx="4674017" cy="3733058"/>
          </a:xfrm>
          <a:prstGeom prst="rect">
            <a:avLst/>
          </a:prstGeom>
        </p:spPr>
      </p:pic>
      <p:sp>
        <p:nvSpPr>
          <p:cNvPr id="14" name="Oval 13">
            <a:extLst>
              <a:ext uri="{FF2B5EF4-FFF2-40B4-BE49-F238E27FC236}">
                <a16:creationId xmlns:a16="http://schemas.microsoft.com/office/drawing/2014/main" id="{066CDC05-8776-9A78-0EEE-29F42B079169}"/>
              </a:ext>
              <a:ext uri="{C183D7F6-B498-43B3-948B-1728B52AA6E4}">
                <adec:decorative xmlns:adec="http://schemas.microsoft.com/office/drawing/2017/decorative" val="1"/>
              </a:ext>
            </a:extLst>
          </p:cNvPr>
          <p:cNvSpPr/>
          <p:nvPr/>
        </p:nvSpPr>
        <p:spPr>
          <a:xfrm rot="16200000">
            <a:off x="4747641" y="710866"/>
            <a:ext cx="314853" cy="773845"/>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A3873028-2E8E-598C-F142-A6AF92E392B2}"/>
              </a:ext>
              <a:ext uri="{C183D7F6-B498-43B3-948B-1728B52AA6E4}">
                <adec:decorative xmlns:adec="http://schemas.microsoft.com/office/drawing/2017/decorative" val="1"/>
              </a:ext>
            </a:extLst>
          </p:cNvPr>
          <p:cNvSpPr/>
          <p:nvPr/>
        </p:nvSpPr>
        <p:spPr>
          <a:xfrm rot="16200000">
            <a:off x="3439059" y="2931979"/>
            <a:ext cx="1172501" cy="1514720"/>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04809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2CC96CD-8004-E62D-5ED1-F0211122FDC9}"/>
              </a:ext>
            </a:extLst>
          </p:cNvPr>
          <p:cNvSpPr txBox="1"/>
          <p:nvPr/>
        </p:nvSpPr>
        <p:spPr>
          <a:xfrm>
            <a:off x="2282398" y="4582597"/>
            <a:ext cx="4579200" cy="369332"/>
          </a:xfrm>
          <a:prstGeom prst="rect">
            <a:avLst/>
          </a:prstGeom>
          <a:noFill/>
        </p:spPr>
        <p:txBody>
          <a:bodyPr wrap="square">
            <a:spAutoFit/>
          </a:bodyPr>
          <a:lstStyle/>
          <a:p>
            <a:pPr algn="ctr"/>
            <a:r>
              <a:rPr lang="en-US" dirty="0">
                <a:latin typeface="Open Sans" panose="020B0606030504020204" pitchFamily="34" charset="0"/>
                <a:ea typeface="Open Sans" panose="020B0606030504020204" pitchFamily="34" charset="0"/>
                <a:cs typeface="Open Sans" panose="020B0606030504020204" pitchFamily="34" charset="0"/>
                <a:hlinkClick r:id="rId2"/>
              </a:rPr>
              <a:t>results.org/events</a:t>
            </a:r>
            <a:r>
              <a:rPr lang="en-US" dirty="0">
                <a:latin typeface="Open Sans" panose="020B0606030504020204" pitchFamily="34" charset="0"/>
                <a:ea typeface="Open Sans" panose="020B0606030504020204" pitchFamily="34" charset="0"/>
                <a:cs typeface="Open Sans" panose="020B0606030504020204" pitchFamily="34" charset="0"/>
              </a:rPr>
              <a:t> </a:t>
            </a:r>
          </a:p>
        </p:txBody>
      </p:sp>
      <p:sp>
        <p:nvSpPr>
          <p:cNvPr id="2" name="Title 1">
            <a:extLst>
              <a:ext uri="{FF2B5EF4-FFF2-40B4-BE49-F238E27FC236}">
                <a16:creationId xmlns:a16="http://schemas.microsoft.com/office/drawing/2014/main" id="{C214306F-6E9A-E98A-7BC7-DBB8FDB19DFB}"/>
              </a:ext>
            </a:extLst>
          </p:cNvPr>
          <p:cNvSpPr>
            <a:spLocks noGrp="1"/>
          </p:cNvSpPr>
          <p:nvPr>
            <p:ph type="title"/>
          </p:nvPr>
        </p:nvSpPr>
        <p:spPr>
          <a:xfrm>
            <a:off x="871254" y="92624"/>
            <a:ext cx="7401491" cy="693660"/>
          </a:xfrm>
        </p:spPr>
        <p:txBody>
          <a:bodyPr>
            <a:normAutofit/>
          </a:bodyPr>
          <a:lstStyle/>
          <a:p>
            <a:r>
              <a:rPr lang="en-US" sz="3200" dirty="0">
                <a:solidFill>
                  <a:srgbClr val="D50032"/>
                </a:solidFill>
              </a:rPr>
              <a:t>Find events</a:t>
            </a:r>
          </a:p>
        </p:txBody>
      </p:sp>
      <p:sp>
        <p:nvSpPr>
          <p:cNvPr id="3" name="Slide Number Placeholder 2">
            <a:extLst>
              <a:ext uri="{FF2B5EF4-FFF2-40B4-BE49-F238E27FC236}">
                <a16:creationId xmlns:a16="http://schemas.microsoft.com/office/drawing/2014/main" id="{DF42AD57-2A84-C108-451B-BCEFD7395D10}"/>
              </a:ext>
            </a:extLst>
          </p:cNvPr>
          <p:cNvSpPr>
            <a:spLocks noGrp="1"/>
          </p:cNvSpPr>
          <p:nvPr>
            <p:ph type="sldNum" sz="quarter" idx="12"/>
          </p:nvPr>
        </p:nvSpPr>
        <p:spPr/>
        <p:txBody>
          <a:bodyPr/>
          <a:lstStyle/>
          <a:p>
            <a:fld id="{307E6868-079E-1649-B8D1-459B42CE4DE3}" type="slidenum">
              <a:rPr lang="en-US" smtClean="0"/>
              <a:t>54</a:t>
            </a:fld>
            <a:endParaRPr lang="en-US" dirty="0"/>
          </a:p>
        </p:txBody>
      </p:sp>
      <p:pic>
        <p:nvPicPr>
          <p:cNvPr id="9" name="Picture 8">
            <a:extLst>
              <a:ext uri="{FF2B5EF4-FFF2-40B4-BE49-F238E27FC236}">
                <a16:creationId xmlns:a16="http://schemas.microsoft.com/office/drawing/2014/main" id="{A5ACC44B-4145-5BC9-E207-A2765A3574B0}"/>
              </a:ext>
            </a:extLst>
          </p:cNvPr>
          <p:cNvPicPr>
            <a:picLocks noChangeAspect="1"/>
          </p:cNvPicPr>
          <p:nvPr/>
        </p:nvPicPr>
        <p:blipFill>
          <a:blip r:embed="rId3"/>
          <a:stretch>
            <a:fillRect/>
          </a:stretch>
        </p:blipFill>
        <p:spPr>
          <a:xfrm>
            <a:off x="1909768" y="786284"/>
            <a:ext cx="5324460" cy="3696404"/>
          </a:xfrm>
          <a:prstGeom prst="rect">
            <a:avLst/>
          </a:prstGeom>
        </p:spPr>
      </p:pic>
      <p:sp>
        <p:nvSpPr>
          <p:cNvPr id="10" name="Oval 9">
            <a:extLst>
              <a:ext uri="{FF2B5EF4-FFF2-40B4-BE49-F238E27FC236}">
                <a16:creationId xmlns:a16="http://schemas.microsoft.com/office/drawing/2014/main" id="{B389225C-7788-E4BB-4EA2-7BD89C9E2428}"/>
              </a:ext>
              <a:ext uri="{C183D7F6-B498-43B3-948B-1728B52AA6E4}">
                <adec:decorative xmlns:adec="http://schemas.microsoft.com/office/drawing/2017/decorative" val="1"/>
              </a:ext>
            </a:extLst>
          </p:cNvPr>
          <p:cNvSpPr/>
          <p:nvPr/>
        </p:nvSpPr>
        <p:spPr>
          <a:xfrm rot="16200000">
            <a:off x="5077238" y="466484"/>
            <a:ext cx="316619" cy="851890"/>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13806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09DFF-9790-84E3-1917-5F77DC5E235B}"/>
              </a:ext>
            </a:extLst>
          </p:cNvPr>
          <p:cNvSpPr>
            <a:spLocks noGrp="1"/>
          </p:cNvSpPr>
          <p:nvPr>
            <p:ph type="title"/>
          </p:nvPr>
        </p:nvSpPr>
        <p:spPr>
          <a:xfrm>
            <a:off x="1010648" y="706716"/>
            <a:ext cx="7122695" cy="857250"/>
          </a:xfrm>
        </p:spPr>
        <p:txBody>
          <a:bodyPr>
            <a:noAutofit/>
          </a:bodyPr>
          <a:lstStyle/>
          <a:p>
            <a:pPr>
              <a:lnSpc>
                <a:spcPct val="114000"/>
              </a:lnSpc>
              <a:spcAft>
                <a:spcPts val="600"/>
              </a:spcAft>
            </a:pPr>
            <a:br>
              <a:rPr lang="en-US" sz="2800" dirty="0">
                <a:solidFill>
                  <a:schemeClr val="tx2"/>
                </a:solidFill>
                <a:latin typeface="Open Sans"/>
                <a:ea typeface="Open Sans"/>
                <a:cs typeface="Open Sans"/>
              </a:rPr>
            </a:br>
            <a:br>
              <a:rPr lang="en-US" sz="2800" dirty="0">
                <a:solidFill>
                  <a:schemeClr val="tx2"/>
                </a:solidFill>
                <a:latin typeface="Open Sans"/>
                <a:ea typeface="Open Sans"/>
                <a:cs typeface="Open Sans"/>
              </a:rPr>
            </a:br>
            <a:r>
              <a:rPr lang="en-US" sz="3200" b="0" dirty="0">
                <a:solidFill>
                  <a:schemeClr val="tx2"/>
                </a:solidFill>
                <a:latin typeface="Open Sans"/>
                <a:ea typeface="Open Sans"/>
                <a:cs typeface="Open Sans"/>
              </a:rPr>
              <a:t>Join us for the</a:t>
            </a:r>
            <a:br>
              <a:rPr lang="en-US" sz="3200" dirty="0">
                <a:solidFill>
                  <a:schemeClr val="tx2"/>
                </a:solidFill>
                <a:latin typeface="Open Sans"/>
                <a:ea typeface="Open Sans"/>
                <a:cs typeface="Open Sans"/>
              </a:rPr>
            </a:br>
            <a:r>
              <a:rPr lang="en-US" sz="3200" dirty="0">
                <a:solidFill>
                  <a:schemeClr val="tx2"/>
                </a:solidFill>
                <a:latin typeface="Open Sans"/>
                <a:ea typeface="Open Sans"/>
                <a:cs typeface="Open Sans"/>
              </a:rPr>
              <a:t>July National Webinar</a:t>
            </a:r>
            <a:br>
              <a:rPr lang="en-US" sz="2800" dirty="0">
                <a:solidFill>
                  <a:schemeClr val="tx2"/>
                </a:solidFill>
                <a:latin typeface="Open Sans"/>
                <a:ea typeface="Open Sans"/>
                <a:cs typeface="Open Sans"/>
              </a:rPr>
            </a:br>
            <a:br>
              <a:rPr lang="en-US" sz="2800" dirty="0">
                <a:solidFill>
                  <a:schemeClr val="tx2"/>
                </a:solidFill>
                <a:latin typeface="Open Sans"/>
                <a:ea typeface="Open Sans"/>
                <a:cs typeface="Open Sans"/>
              </a:rPr>
            </a:br>
            <a:r>
              <a:rPr lang="en-US" sz="2800" dirty="0">
                <a:solidFill>
                  <a:schemeClr val="tx1"/>
                </a:solidFill>
                <a:latin typeface="Open Sans"/>
                <a:cs typeface="Segoe UI"/>
              </a:rPr>
              <a:t>July 13 at 1:00 p.m. ET </a:t>
            </a:r>
            <a:br>
              <a:rPr lang="en-US" b="1" dirty="0">
                <a:solidFill>
                  <a:schemeClr val="tx2"/>
                </a:solidFill>
              </a:rPr>
            </a:br>
            <a:r>
              <a:rPr lang="en-US" sz="2000" b="0" dirty="0">
                <a:solidFill>
                  <a:schemeClr val="tx2"/>
                </a:solidFill>
                <a:latin typeface="Open Sans"/>
                <a:ea typeface="Open Sans"/>
                <a:cs typeface="Open Sans"/>
              </a:rPr>
              <a:t>SPECIAL DATE due to Independence Day holiday</a:t>
            </a:r>
            <a:br>
              <a:rPr lang="en-US" sz="2800" b="0" dirty="0">
                <a:solidFill>
                  <a:schemeClr val="tx2"/>
                </a:solidFill>
                <a:latin typeface="Open Sans"/>
                <a:ea typeface="Open Sans"/>
                <a:cs typeface="Open Sans"/>
              </a:rPr>
            </a:br>
            <a:r>
              <a:rPr lang="en-US" sz="2800" b="0" dirty="0">
                <a:solidFill>
                  <a:schemeClr val="tx1"/>
                </a:solidFill>
                <a:latin typeface="Open Sans"/>
                <a:cs typeface="Segoe UI"/>
              </a:rPr>
              <a:t>Register at: </a:t>
            </a:r>
            <a:r>
              <a:rPr lang="en-US" sz="2800" b="0" dirty="0">
                <a:solidFill>
                  <a:schemeClr val="tx2"/>
                </a:solidFill>
                <a:latin typeface="Open Sans"/>
                <a:cs typeface="Segoe UI"/>
                <a:hlinkClick r:id="rId3">
                  <a:extLst>
                    <a:ext uri="{A12FA001-AC4F-418D-AE19-62706E023703}">
                      <ahyp:hlinkClr xmlns:ahyp="http://schemas.microsoft.com/office/drawing/2018/hyperlinkcolor" val="tx"/>
                    </a:ext>
                  </a:extLst>
                </a:hlinkClick>
              </a:rPr>
              <a:t>tinyurl.com/RESULTS2024</a:t>
            </a:r>
            <a:r>
              <a:rPr lang="en-US" b="0" dirty="0">
                <a:solidFill>
                  <a:schemeClr val="tx2"/>
                </a:solidFill>
                <a:latin typeface="Open Sans"/>
              </a:rPr>
              <a:t> </a:t>
            </a:r>
            <a:endParaRPr lang="en-US" sz="2800" b="0" dirty="0">
              <a:solidFill>
                <a:schemeClr val="tx2"/>
              </a:solidFill>
              <a:latin typeface="Open Sans"/>
              <a:ea typeface="Open Sans"/>
              <a:cs typeface="Open Sans"/>
            </a:endParaRPr>
          </a:p>
        </p:txBody>
      </p:sp>
      <p:sp>
        <p:nvSpPr>
          <p:cNvPr id="3" name="Slide Number Placeholder 2">
            <a:extLst>
              <a:ext uri="{FF2B5EF4-FFF2-40B4-BE49-F238E27FC236}">
                <a16:creationId xmlns:a16="http://schemas.microsoft.com/office/drawing/2014/main" id="{9F0195A5-34E7-0015-AA2F-2C874ACE6865}"/>
              </a:ext>
            </a:extLst>
          </p:cNvPr>
          <p:cNvSpPr>
            <a:spLocks noGrp="1"/>
          </p:cNvSpPr>
          <p:nvPr>
            <p:ph type="sldNum" sz="quarter" idx="12"/>
          </p:nvPr>
        </p:nvSpPr>
        <p:spPr/>
        <p:txBody>
          <a:bodyPr/>
          <a:lstStyle/>
          <a:p>
            <a:fld id="{307E6868-079E-1649-B8D1-459B42CE4DE3}" type="slidenum">
              <a:rPr lang="en-US" smtClean="0"/>
              <a:t>55</a:t>
            </a:fld>
            <a:endParaRPr lang="en-US" dirty="0"/>
          </a:p>
        </p:txBody>
      </p:sp>
      <p:sp>
        <p:nvSpPr>
          <p:cNvPr id="11" name="Content Placeholder 2">
            <a:extLst>
              <a:ext uri="{FF2B5EF4-FFF2-40B4-BE49-F238E27FC236}">
                <a16:creationId xmlns:a16="http://schemas.microsoft.com/office/drawing/2014/main" id="{F86C9C3E-286F-EAED-1FDE-DCA60E82675E}"/>
              </a:ext>
            </a:extLst>
          </p:cNvPr>
          <p:cNvSpPr txBox="1">
            <a:spLocks/>
          </p:cNvSpPr>
          <p:nvPr/>
        </p:nvSpPr>
        <p:spPr>
          <a:xfrm>
            <a:off x="565026" y="3268645"/>
            <a:ext cx="8013940" cy="857250"/>
          </a:xfrm>
          <a:prstGeom prst="rect">
            <a:avLst/>
          </a:prstGeom>
        </p:spPr>
        <p:txBody>
          <a:bodyPr lIns="91440" tIns="45720" rIns="91440" bIns="45720" anchor="t">
            <a:noAutofit/>
          </a:bodyPr>
          <a:lst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200" b="1" dirty="0">
                <a:latin typeface="Open Sans"/>
                <a:ea typeface="Open Sans"/>
                <a:cs typeface="Open Sans"/>
              </a:rPr>
              <a:t>Focus: </a:t>
            </a:r>
          </a:p>
          <a:p>
            <a:pPr marL="0" indent="0" algn="ctr">
              <a:buNone/>
            </a:pPr>
            <a:r>
              <a:rPr lang="en-US" sz="3200" b="1" dirty="0">
                <a:solidFill>
                  <a:srgbClr val="D50032"/>
                </a:solidFill>
                <a:latin typeface="Open Sans"/>
                <a:ea typeface="Open Sans"/>
                <a:cs typeface="Open Sans"/>
              </a:rPr>
              <a:t>Gearing up for election season</a:t>
            </a:r>
          </a:p>
        </p:txBody>
      </p:sp>
    </p:spTree>
    <p:extLst>
      <p:ext uri="{BB962C8B-B14F-4D97-AF65-F5344CB8AC3E}">
        <p14:creationId xmlns:p14="http://schemas.microsoft.com/office/powerpoint/2010/main" val="38544839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D8333-46A7-C575-51E7-71D27CB7A03E}"/>
              </a:ext>
            </a:extLst>
          </p:cNvPr>
          <p:cNvSpPr>
            <a:spLocks noGrp="1"/>
          </p:cNvSpPr>
          <p:nvPr>
            <p:ph type="title" idx="4294967295"/>
          </p:nvPr>
        </p:nvSpPr>
        <p:spPr>
          <a:xfrm>
            <a:off x="457200" y="5143500"/>
            <a:ext cx="8229600" cy="857250"/>
          </a:xfrm>
        </p:spPr>
        <p:txBody>
          <a:bodyPr vert="horz" lIns="91440" tIns="45720" rIns="91440" bIns="45720" rtlCol="0" anchor="t">
            <a:normAutofit fontScale="90000"/>
          </a:bodyPr>
          <a:lstStyle/>
          <a:p>
            <a:r>
              <a:rPr lang="en-US" dirty="0"/>
              <a:t>RESULTS website and social media</a:t>
            </a:r>
          </a:p>
        </p:txBody>
      </p:sp>
    </p:spTree>
    <p:extLst>
      <p:ext uri="{BB962C8B-B14F-4D97-AF65-F5344CB8AC3E}">
        <p14:creationId xmlns:p14="http://schemas.microsoft.com/office/powerpoint/2010/main" val="282620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A0D6E-1B5E-F887-0E49-C348030DBF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E56F0D-9BAA-A4EB-501A-DF62E9C9F89A}"/>
              </a:ext>
            </a:extLst>
          </p:cNvPr>
          <p:cNvSpPr>
            <a:spLocks noGrp="1"/>
          </p:cNvSpPr>
          <p:nvPr>
            <p:ph type="title"/>
          </p:nvPr>
        </p:nvSpPr>
        <p:spPr/>
        <p:txBody>
          <a:bodyPr/>
          <a:lstStyle/>
          <a:p>
            <a:r>
              <a:rPr lang="en-US" dirty="0">
                <a:solidFill>
                  <a:srgbClr val="D50032"/>
                </a:solidFill>
              </a:rPr>
              <a:t>U.S. Poverty Campaigns</a:t>
            </a:r>
          </a:p>
        </p:txBody>
      </p:sp>
      <p:sp>
        <p:nvSpPr>
          <p:cNvPr id="6" name="Slide Number Placeholder 5">
            <a:extLst>
              <a:ext uri="{FF2B5EF4-FFF2-40B4-BE49-F238E27FC236}">
                <a16:creationId xmlns:a16="http://schemas.microsoft.com/office/drawing/2014/main" id="{F3D546C9-EE8F-97AA-8CA2-432D30B57A16}"/>
              </a:ext>
            </a:extLst>
          </p:cNvPr>
          <p:cNvSpPr>
            <a:spLocks noGrp="1"/>
          </p:cNvSpPr>
          <p:nvPr>
            <p:ph type="sldNum" sz="quarter" idx="12"/>
          </p:nvPr>
        </p:nvSpPr>
        <p:spPr/>
        <p:txBody>
          <a:bodyPr/>
          <a:lstStyle/>
          <a:p>
            <a:fld id="{307E6868-079E-1649-B8D1-459B42CE4DE3}" type="slidenum">
              <a:rPr lang="en-US" smtClean="0"/>
              <a:t>6</a:t>
            </a:fld>
            <a:endParaRPr lang="en-US" dirty="0"/>
          </a:p>
        </p:txBody>
      </p:sp>
      <p:sp>
        <p:nvSpPr>
          <p:cNvPr id="2" name="Title 1">
            <a:extLst>
              <a:ext uri="{FF2B5EF4-FFF2-40B4-BE49-F238E27FC236}">
                <a16:creationId xmlns:a16="http://schemas.microsoft.com/office/drawing/2014/main" id="{843B5F2B-F512-FDD9-A737-D3CC474DBEFA}"/>
              </a:ext>
            </a:extLst>
          </p:cNvPr>
          <p:cNvSpPr>
            <a:spLocks noGrp="1"/>
          </p:cNvSpPr>
          <p:nvPr/>
        </p:nvSpPr>
        <p:spPr>
          <a:xfrm>
            <a:off x="4876800" y="3016754"/>
            <a:ext cx="2834400" cy="131230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15888" algn="l">
              <a:lnSpc>
                <a:spcPct val="114000"/>
              </a:lnSpc>
            </a:pPr>
            <a:br>
              <a:rPr lang="en-US" sz="1600" dirty="0">
                <a:latin typeface="Open Sans"/>
              </a:rPr>
            </a:br>
            <a:r>
              <a:rPr lang="en-US" sz="2000" b="1" dirty="0">
                <a:latin typeface="Open Sans"/>
                <a:ea typeface="Open Sans"/>
                <a:cs typeface="Open Sans"/>
              </a:rPr>
              <a:t>TaShon Thomas</a:t>
            </a:r>
            <a:br>
              <a:rPr lang="en-US" sz="2000" b="1" dirty="0">
                <a:latin typeface="Open Sans"/>
              </a:rPr>
            </a:br>
            <a:r>
              <a:rPr lang="en-US" sz="2000" dirty="0">
                <a:latin typeface="Open Sans"/>
                <a:ea typeface="Open Sans"/>
                <a:cs typeface="Open Sans"/>
              </a:rPr>
              <a:t>Director,</a:t>
            </a:r>
            <a:br>
              <a:rPr lang="en-US" sz="2000" dirty="0">
                <a:latin typeface="Open Sans"/>
                <a:ea typeface="Open Sans"/>
                <a:cs typeface="Open Sans"/>
              </a:rPr>
            </a:br>
            <a:r>
              <a:rPr lang="en-US" sz="2000" dirty="0">
                <a:latin typeface="Open Sans"/>
                <a:ea typeface="Open Sans"/>
                <a:cs typeface="Open Sans"/>
              </a:rPr>
              <a:t>U.S. Poverty Policy</a:t>
            </a:r>
            <a:br>
              <a:rPr lang="en-US" sz="2000" dirty="0">
                <a:latin typeface="Open Sans"/>
              </a:rPr>
            </a:br>
            <a:r>
              <a:rPr lang="en-US" sz="2000" dirty="0">
                <a:latin typeface="Open Sans"/>
                <a:ea typeface="Open Sans"/>
                <a:cs typeface="Open Sans"/>
                <a:hlinkClick r:id="rId3"/>
              </a:rPr>
              <a:t>tthomas@results.org</a:t>
            </a:r>
            <a:r>
              <a:rPr lang="en-US" sz="2000" dirty="0">
                <a:latin typeface="Open Sans"/>
                <a:ea typeface="Open Sans"/>
                <a:cs typeface="Open Sans"/>
              </a:rPr>
              <a:t> </a:t>
            </a:r>
          </a:p>
        </p:txBody>
      </p:sp>
      <p:sp>
        <p:nvSpPr>
          <p:cNvPr id="5" name="AutoShape 6" descr="Joanne Carter">
            <a:extLst>
              <a:ext uri="{FF2B5EF4-FFF2-40B4-BE49-F238E27FC236}">
                <a16:creationId xmlns:a16="http://schemas.microsoft.com/office/drawing/2014/main" id="{963B29C1-061C-51CE-33D0-E6F651D1097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AutoShape 8" descr="Joanne Carter">
            <a:extLst>
              <a:ext uri="{FF2B5EF4-FFF2-40B4-BE49-F238E27FC236}">
                <a16:creationId xmlns:a16="http://schemas.microsoft.com/office/drawing/2014/main" id="{CD4BACD3-674B-EE1A-1039-7AF6BA7A74F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8" name="AutoShape 10" descr="Joanne Carter">
            <a:extLst>
              <a:ext uri="{FF2B5EF4-FFF2-40B4-BE49-F238E27FC236}">
                <a16:creationId xmlns:a16="http://schemas.microsoft.com/office/drawing/2014/main" id="{64F5C5B1-669B-D990-DA89-72917028EFE3}"/>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 name="AutoShape 2" descr="TaShon Thomas">
            <a:extLst>
              <a:ext uri="{FF2B5EF4-FFF2-40B4-BE49-F238E27FC236}">
                <a16:creationId xmlns:a16="http://schemas.microsoft.com/office/drawing/2014/main" id="{A53D8A26-FAA4-4FD0-7950-CC8257A83328}"/>
              </a:ext>
            </a:extLst>
          </p:cNvPr>
          <p:cNvSpPr>
            <a:spLocks noChangeAspect="1" noChangeArrowheads="1"/>
          </p:cNvSpPr>
          <p:nvPr/>
        </p:nvSpPr>
        <p:spPr bwMode="auto">
          <a:xfrm>
            <a:off x="4876800" y="2876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 name="Picture 9">
            <a:extLst>
              <a:ext uri="{FF2B5EF4-FFF2-40B4-BE49-F238E27FC236}">
                <a16:creationId xmlns:a16="http://schemas.microsoft.com/office/drawing/2014/main" id="{31D2BF48-8703-B39B-55FF-708DA57CCFDC}"/>
              </a:ext>
            </a:extLst>
          </p:cNvPr>
          <p:cNvPicPr>
            <a:picLocks noChangeAspect="1"/>
          </p:cNvPicPr>
          <p:nvPr/>
        </p:nvPicPr>
        <p:blipFill>
          <a:blip r:embed="rId4"/>
          <a:stretch>
            <a:fillRect/>
          </a:stretch>
        </p:blipFill>
        <p:spPr>
          <a:xfrm>
            <a:off x="1300038" y="1240569"/>
            <a:ext cx="3271962" cy="3271962"/>
          </a:xfrm>
          <a:prstGeom prst="rect">
            <a:avLst/>
          </a:prstGeom>
        </p:spPr>
      </p:pic>
    </p:spTree>
    <p:extLst>
      <p:ext uri="{BB962C8B-B14F-4D97-AF65-F5344CB8AC3E}">
        <p14:creationId xmlns:p14="http://schemas.microsoft.com/office/powerpoint/2010/main" val="3531686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DB09-138F-F6A9-3F61-60420899E18A}"/>
              </a:ext>
            </a:extLst>
          </p:cNvPr>
          <p:cNvSpPr>
            <a:spLocks noGrp="1"/>
          </p:cNvSpPr>
          <p:nvPr>
            <p:ph type="title"/>
          </p:nvPr>
        </p:nvSpPr>
        <p:spPr>
          <a:xfrm>
            <a:off x="689154" y="205979"/>
            <a:ext cx="7401491" cy="857250"/>
          </a:xfrm>
        </p:spPr>
        <p:txBody>
          <a:bodyPr>
            <a:normAutofit/>
          </a:bodyPr>
          <a:lstStyle/>
          <a:p>
            <a:r>
              <a:rPr lang="en-US" sz="4000" dirty="0"/>
              <a:t>Guest Speaker</a:t>
            </a:r>
            <a:endParaRPr lang="en-US" dirty="0"/>
          </a:p>
        </p:txBody>
      </p:sp>
      <p:sp>
        <p:nvSpPr>
          <p:cNvPr id="5" name="Slide Number Placeholder 4">
            <a:extLst>
              <a:ext uri="{FF2B5EF4-FFF2-40B4-BE49-F238E27FC236}">
                <a16:creationId xmlns:a16="http://schemas.microsoft.com/office/drawing/2014/main" id="{C86F1852-5AF5-C46F-912A-AF4EBC9E60CE}"/>
              </a:ext>
            </a:extLst>
          </p:cNvPr>
          <p:cNvSpPr>
            <a:spLocks noGrp="1"/>
          </p:cNvSpPr>
          <p:nvPr>
            <p:ph type="sldNum" sz="quarter" idx="12"/>
          </p:nvPr>
        </p:nvSpPr>
        <p:spPr/>
        <p:txBody>
          <a:bodyPr/>
          <a:lstStyle/>
          <a:p>
            <a:fld id="{307E6868-079E-1649-B8D1-459B42CE4DE3}" type="slidenum">
              <a:rPr lang="en-US" smtClean="0"/>
              <a:t>7</a:t>
            </a:fld>
            <a:endParaRPr lang="en-US" dirty="0"/>
          </a:p>
        </p:txBody>
      </p:sp>
      <p:sp>
        <p:nvSpPr>
          <p:cNvPr id="3" name="Content Placeholder 2">
            <a:extLst>
              <a:ext uri="{FF2B5EF4-FFF2-40B4-BE49-F238E27FC236}">
                <a16:creationId xmlns:a16="http://schemas.microsoft.com/office/drawing/2014/main" id="{E3BC66B9-35E3-58A2-E430-70A2653DDADA}"/>
              </a:ext>
            </a:extLst>
          </p:cNvPr>
          <p:cNvSpPr>
            <a:spLocks noGrp="1"/>
          </p:cNvSpPr>
          <p:nvPr>
            <p:ph sz="half" idx="1"/>
          </p:nvPr>
        </p:nvSpPr>
        <p:spPr>
          <a:xfrm>
            <a:off x="4389900" y="1960654"/>
            <a:ext cx="4038600" cy="1584407"/>
          </a:xfrm>
        </p:spPr>
        <p:txBody>
          <a:bodyPr>
            <a:normAutofit/>
          </a:bodyPr>
          <a:lstStyle/>
          <a:p>
            <a:pPr marL="0" indent="0">
              <a:buNone/>
            </a:pPr>
            <a:r>
              <a:rPr lang="en-US" sz="2400" b="1" dirty="0"/>
              <a:t>Salaam Bhatti</a:t>
            </a:r>
          </a:p>
          <a:p>
            <a:pPr marL="0" indent="0">
              <a:buNone/>
            </a:pPr>
            <a:r>
              <a:rPr lang="en-US" sz="2000" dirty="0"/>
              <a:t>SNAP Director</a:t>
            </a:r>
          </a:p>
          <a:p>
            <a:pPr marL="0" indent="0">
              <a:buNone/>
            </a:pPr>
            <a:r>
              <a:rPr lang="en-US" sz="2000" dirty="0"/>
              <a:t>Food Research and Action Center (</a:t>
            </a:r>
            <a:r>
              <a:rPr lang="en-US" sz="2000" dirty="0">
                <a:hlinkClick r:id="rId2"/>
              </a:rPr>
              <a:t>www.frac.org</a:t>
            </a:r>
            <a:r>
              <a:rPr lang="en-US" sz="2000" dirty="0"/>
              <a:t>) </a:t>
            </a:r>
          </a:p>
        </p:txBody>
      </p:sp>
      <p:pic>
        <p:nvPicPr>
          <p:cNvPr id="7" name="Picture 6">
            <a:extLst>
              <a:ext uri="{FF2B5EF4-FFF2-40B4-BE49-F238E27FC236}">
                <a16:creationId xmlns:a16="http://schemas.microsoft.com/office/drawing/2014/main" id="{ED54728A-31B7-FCB0-5AA9-880CCB9E9C0D}"/>
              </a:ext>
            </a:extLst>
          </p:cNvPr>
          <p:cNvPicPr>
            <a:picLocks noChangeAspect="1"/>
          </p:cNvPicPr>
          <p:nvPr/>
        </p:nvPicPr>
        <p:blipFill>
          <a:blip r:embed="rId3"/>
          <a:stretch>
            <a:fillRect/>
          </a:stretch>
        </p:blipFill>
        <p:spPr>
          <a:xfrm>
            <a:off x="823800" y="1063229"/>
            <a:ext cx="3470400" cy="3470400"/>
          </a:xfrm>
          <a:prstGeom prst="rect">
            <a:avLst/>
          </a:prstGeom>
        </p:spPr>
      </p:pic>
    </p:spTree>
    <p:extLst>
      <p:ext uri="{BB962C8B-B14F-4D97-AF65-F5344CB8AC3E}">
        <p14:creationId xmlns:p14="http://schemas.microsoft.com/office/powerpoint/2010/main" val="1008679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A0D6E-1B5E-F887-0E49-C348030DBF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E56F0D-9BAA-A4EB-501A-DF62E9C9F89A}"/>
              </a:ext>
            </a:extLst>
          </p:cNvPr>
          <p:cNvSpPr>
            <a:spLocks noGrp="1"/>
          </p:cNvSpPr>
          <p:nvPr>
            <p:ph type="title"/>
          </p:nvPr>
        </p:nvSpPr>
        <p:spPr>
          <a:xfrm>
            <a:off x="820101" y="206338"/>
            <a:ext cx="7401491" cy="857250"/>
          </a:xfrm>
        </p:spPr>
        <p:txBody>
          <a:bodyPr>
            <a:normAutofit/>
          </a:bodyPr>
          <a:lstStyle/>
          <a:p>
            <a:r>
              <a:rPr lang="en-US" sz="3200" dirty="0">
                <a:solidFill>
                  <a:srgbClr val="D50032"/>
                </a:solidFill>
              </a:rPr>
              <a:t>U.S. Poverty Campaigns Update</a:t>
            </a:r>
          </a:p>
        </p:txBody>
      </p:sp>
      <p:sp>
        <p:nvSpPr>
          <p:cNvPr id="6" name="Slide Number Placeholder 5">
            <a:extLst>
              <a:ext uri="{FF2B5EF4-FFF2-40B4-BE49-F238E27FC236}">
                <a16:creationId xmlns:a16="http://schemas.microsoft.com/office/drawing/2014/main" id="{F3D546C9-EE8F-97AA-8CA2-432D30B57A16}"/>
              </a:ext>
            </a:extLst>
          </p:cNvPr>
          <p:cNvSpPr>
            <a:spLocks noGrp="1"/>
          </p:cNvSpPr>
          <p:nvPr>
            <p:ph type="sldNum" sz="quarter" idx="12"/>
          </p:nvPr>
        </p:nvSpPr>
        <p:spPr/>
        <p:txBody>
          <a:bodyPr/>
          <a:lstStyle/>
          <a:p>
            <a:fld id="{307E6868-079E-1649-B8D1-459B42CE4DE3}" type="slidenum">
              <a:rPr lang="en-US" smtClean="0"/>
              <a:t>8</a:t>
            </a:fld>
            <a:endParaRPr lang="en-US" dirty="0"/>
          </a:p>
        </p:txBody>
      </p:sp>
      <p:sp>
        <p:nvSpPr>
          <p:cNvPr id="3" name="Title 1">
            <a:extLst>
              <a:ext uri="{FF2B5EF4-FFF2-40B4-BE49-F238E27FC236}">
                <a16:creationId xmlns:a16="http://schemas.microsoft.com/office/drawing/2014/main" id="{DC5D8703-DF36-3C99-841A-FBC22352214B}"/>
              </a:ext>
            </a:extLst>
          </p:cNvPr>
          <p:cNvSpPr txBox="1">
            <a:spLocks/>
          </p:cNvSpPr>
          <p:nvPr/>
        </p:nvSpPr>
        <p:spPr>
          <a:xfrm>
            <a:off x="444307" y="1279346"/>
            <a:ext cx="8153081" cy="2772008"/>
          </a:xfrm>
          <a:prstGeom prst="rect">
            <a:avLst/>
          </a:prstGeom>
        </p:spPr>
        <p:txBody>
          <a:bodyPr vert="horz" lIns="91440" tIns="45720" rIns="91440" bIns="45720" rtlCol="0" anchor="ctr">
            <a:normAutofit fontScale="67500" lnSpcReduction="20000"/>
          </a:bodyPr>
          <a:lst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a:lstStyle>
          <a:p>
            <a:pPr algn="l">
              <a:lnSpc>
                <a:spcPct val="134000"/>
              </a:lnSpc>
              <a:spcAft>
                <a:spcPts val="1800"/>
              </a:spcAft>
            </a:pPr>
            <a:r>
              <a:rPr lang="en-US" sz="3300" dirty="0">
                <a:solidFill>
                  <a:srgbClr val="000000"/>
                </a:solidFill>
                <a:latin typeface="Open Sans"/>
                <a:ea typeface="Open Sans"/>
                <a:cs typeface="Open Sans"/>
              </a:rPr>
              <a:t>Child Tax Credit</a:t>
            </a:r>
            <a:br>
              <a:rPr lang="en-US" sz="3300" dirty="0">
                <a:latin typeface="Open Sans" panose="020B0606030504020204" pitchFamily="34" charset="0"/>
                <a:ea typeface="Open Sans" panose="020B0606030504020204" pitchFamily="34" charset="0"/>
                <a:cs typeface="Open Sans" panose="020B0606030504020204" pitchFamily="34" charset="0"/>
              </a:rPr>
            </a:br>
            <a:r>
              <a:rPr lang="en-US" sz="3300" b="0" dirty="0">
                <a:solidFill>
                  <a:srgbClr val="000000"/>
                </a:solidFill>
                <a:latin typeface="Open Sans"/>
                <a:ea typeface="Open Sans"/>
                <a:cs typeface="Open Sans"/>
              </a:rPr>
              <a:t>Still awaiting on Senate Leadership to put legislation on the floor</a:t>
            </a:r>
          </a:p>
          <a:p>
            <a:pPr algn="l">
              <a:lnSpc>
                <a:spcPct val="134000"/>
              </a:lnSpc>
              <a:spcAft>
                <a:spcPts val="600"/>
              </a:spcAft>
            </a:pPr>
            <a:r>
              <a:rPr lang="en-US" sz="3300" dirty="0">
                <a:solidFill>
                  <a:srgbClr val="000000"/>
                </a:solidFill>
                <a:latin typeface="Open Sans"/>
                <a:ea typeface="Open Sans"/>
                <a:cs typeface="Open Sans"/>
              </a:rPr>
              <a:t>Housing</a:t>
            </a:r>
            <a:br>
              <a:rPr lang="en-US" sz="3300" dirty="0">
                <a:latin typeface="Open Sans" panose="020B0606030504020204" pitchFamily="34" charset="0"/>
                <a:ea typeface="Open Sans" panose="020B0606030504020204" pitchFamily="34" charset="0"/>
                <a:cs typeface="Open Sans" panose="020B0606030504020204" pitchFamily="34" charset="0"/>
              </a:rPr>
            </a:br>
            <a:r>
              <a:rPr lang="en-US" sz="3300" b="0" dirty="0">
                <a:solidFill>
                  <a:srgbClr val="000000"/>
                </a:solidFill>
                <a:latin typeface="Open Sans"/>
                <a:ea typeface="Open Sans"/>
                <a:cs typeface="Open Sans"/>
              </a:rPr>
              <a:t>Expect to hear Grants Pass decision within the next couple of weeks. </a:t>
            </a:r>
          </a:p>
          <a:p>
            <a:pPr marL="342900" indent="-342900" algn="l">
              <a:lnSpc>
                <a:spcPct val="114000"/>
              </a:lnSpc>
              <a:buFont typeface="Arial" panose="020B0604020202020204" pitchFamily="34" charset="0"/>
              <a:buChar char="•"/>
            </a:pPr>
            <a:endParaRPr lang="en-US" sz="1800" b="0" dirty="0">
              <a:solidFill>
                <a:srgbClr val="000000"/>
              </a:solidFill>
              <a:latin typeface="Open Sans"/>
              <a:ea typeface="Open Sans"/>
              <a:cs typeface="Open Sans"/>
            </a:endParaRPr>
          </a:p>
        </p:txBody>
      </p:sp>
      <p:sp>
        <p:nvSpPr>
          <p:cNvPr id="8" name="Title 1">
            <a:extLst>
              <a:ext uri="{FF2B5EF4-FFF2-40B4-BE49-F238E27FC236}">
                <a16:creationId xmlns:a16="http://schemas.microsoft.com/office/drawing/2014/main" id="{81FF2876-235F-207F-525C-AF9BE72D711F}"/>
              </a:ext>
            </a:extLst>
          </p:cNvPr>
          <p:cNvSpPr txBox="1">
            <a:spLocks/>
          </p:cNvSpPr>
          <p:nvPr/>
        </p:nvSpPr>
        <p:spPr>
          <a:xfrm>
            <a:off x="455090" y="2797607"/>
            <a:ext cx="8142298" cy="1325273"/>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a:lstStyle>
          <a:p>
            <a:pPr marL="342900" indent="-342900" algn="l">
              <a:lnSpc>
                <a:spcPct val="114000"/>
              </a:lnSpc>
              <a:buFont typeface="Arial" panose="020B0604020202020204" pitchFamily="34" charset="0"/>
              <a:buChar char="•"/>
            </a:pPr>
            <a:endParaRPr lang="en-US" sz="2400" b="0" dirty="0">
              <a:solidFill>
                <a:srgbClr val="000000"/>
              </a:solidFill>
              <a:latin typeface="Open Sans"/>
              <a:ea typeface="Open Sans"/>
              <a:cs typeface="Open Sans"/>
            </a:endParaRPr>
          </a:p>
        </p:txBody>
      </p:sp>
    </p:spTree>
    <p:extLst>
      <p:ext uri="{BB962C8B-B14F-4D97-AF65-F5344CB8AC3E}">
        <p14:creationId xmlns:p14="http://schemas.microsoft.com/office/powerpoint/2010/main" val="1538434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437165-232B-4941-B335-847FAFFD7EC9}"/>
              </a:ext>
            </a:extLst>
          </p:cNvPr>
          <p:cNvSpPr>
            <a:spLocks noChangeArrowheads="1"/>
          </p:cNvSpPr>
          <p:nvPr/>
        </p:nvSpPr>
        <p:spPr bwMode="auto">
          <a:xfrm>
            <a:off x="-1" y="7802"/>
            <a:ext cx="41910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9</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1">
            <a:extLst>
              <a:ext uri="{FF2B5EF4-FFF2-40B4-BE49-F238E27FC236}">
                <a16:creationId xmlns:a16="http://schemas.microsoft.com/office/drawing/2014/main" id="{2C2595CE-1CFA-4847-AAE5-FAE41AD06DF4}"/>
              </a:ext>
            </a:extLst>
          </p:cNvPr>
          <p:cNvSpPr txBox="1">
            <a:spLocks/>
          </p:cNvSpPr>
          <p:nvPr/>
        </p:nvSpPr>
        <p:spPr>
          <a:xfrm>
            <a:off x="552080" y="307884"/>
            <a:ext cx="7746547" cy="5799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D50032"/>
                </a:solidFill>
                <a:latin typeface="Open Sans"/>
                <a:cs typeface="Open Sans"/>
              </a:rPr>
              <a:t>Take action on key </a:t>
            </a:r>
          </a:p>
          <a:p>
            <a:r>
              <a:rPr lang="en-US" sz="2800" b="1" dirty="0">
                <a:solidFill>
                  <a:srgbClr val="D50032"/>
                </a:solidFill>
                <a:latin typeface="Open Sans"/>
                <a:cs typeface="Open Sans"/>
              </a:rPr>
              <a:t>U.S. poverty priorities</a:t>
            </a:r>
            <a:endParaRPr lang="en-US" sz="2800" dirty="0">
              <a:solidFill>
                <a:srgbClr val="D50032"/>
              </a:solidFill>
              <a:latin typeface="Open Sans"/>
              <a:ea typeface="Open Sans"/>
              <a:cs typeface="Calibri"/>
            </a:endParaRPr>
          </a:p>
        </p:txBody>
      </p:sp>
      <p:sp>
        <p:nvSpPr>
          <p:cNvPr id="8" name="Title 1">
            <a:extLst>
              <a:ext uri="{FF2B5EF4-FFF2-40B4-BE49-F238E27FC236}">
                <a16:creationId xmlns:a16="http://schemas.microsoft.com/office/drawing/2014/main" id="{87E10E4F-CA42-D4CB-1A37-571D63DB82C0}"/>
              </a:ext>
            </a:extLst>
          </p:cNvPr>
          <p:cNvSpPr txBox="1">
            <a:spLocks/>
          </p:cNvSpPr>
          <p:nvPr/>
        </p:nvSpPr>
        <p:spPr>
          <a:xfrm>
            <a:off x="417620" y="1379475"/>
            <a:ext cx="8015469" cy="25949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4000"/>
              </a:lnSpc>
            </a:pPr>
            <a:r>
              <a:rPr lang="en-US" sz="2800" b="1" dirty="0">
                <a:latin typeface="Open Sans"/>
                <a:ea typeface="Open Sans"/>
                <a:cs typeface="Open Sans"/>
              </a:rPr>
              <a:t>SNAP / Farm Bill</a:t>
            </a:r>
            <a:br>
              <a:rPr lang="en-US" sz="3600" b="1" dirty="0">
                <a:latin typeface="Open Sans" panose="020B0606030504020204" pitchFamily="34" charset="0"/>
                <a:ea typeface="Open Sans" panose="020B0606030504020204" pitchFamily="34" charset="0"/>
                <a:cs typeface="Open Sans" panose="020B0606030504020204" pitchFamily="34" charset="0"/>
              </a:rPr>
            </a:br>
            <a:r>
              <a:rPr lang="en-US" sz="2000" dirty="0">
                <a:latin typeface="Open Sans"/>
                <a:ea typeface="+mj-lt"/>
                <a:cs typeface="+mj-lt"/>
              </a:rPr>
              <a:t>Continue to talk to Senate Agriculture Committee leaders and members of Congress to protect SNAP from reckless cuts and policies in Farm Bill discussions.  </a:t>
            </a:r>
            <a:endParaRPr lang="en-US" sz="1800" dirty="0">
              <a:latin typeface="Open Sans"/>
              <a:ea typeface="Open Sans"/>
              <a:cs typeface="Open Sans"/>
            </a:endParaRPr>
          </a:p>
        </p:txBody>
      </p:sp>
      <p:sp>
        <p:nvSpPr>
          <p:cNvPr id="2" name="Slide Number Placeholder 5">
            <a:extLst>
              <a:ext uri="{FF2B5EF4-FFF2-40B4-BE49-F238E27FC236}">
                <a16:creationId xmlns:a16="http://schemas.microsoft.com/office/drawing/2014/main" id="{5EC81599-D050-5677-5B8A-E797DDB04D23}"/>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9</a:t>
            </a:fld>
            <a:endParaRPr lang="en-US" dirty="0"/>
          </a:p>
        </p:txBody>
      </p:sp>
    </p:spTree>
    <p:extLst>
      <p:ext uri="{BB962C8B-B14F-4D97-AF65-F5344CB8AC3E}">
        <p14:creationId xmlns:p14="http://schemas.microsoft.com/office/powerpoint/2010/main" val="2843468080"/>
      </p:ext>
    </p:extLst>
  </p:cSld>
  <p:clrMapOvr>
    <a:masterClrMapping/>
  </p:clrMapOvr>
</p:sld>
</file>

<file path=ppt/theme/theme1.xml><?xml version="1.0" encoding="utf-8"?>
<a:theme xmlns:a="http://schemas.openxmlformats.org/drawingml/2006/main" name="Custom Design">
  <a:themeElements>
    <a:clrScheme name="RESULTS">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589CA38D-2EC4-4D57-8402-2B7676027782}"/>
    </a:ext>
  </a:extLst>
</a:theme>
</file>

<file path=ppt/theme/theme2.xml><?xml version="1.0" encoding="utf-8"?>
<a:theme xmlns:a="http://schemas.openxmlformats.org/drawingml/2006/main" name="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3.xml><?xml version="1.0" encoding="utf-8"?>
<a:theme xmlns:a="http://schemas.openxmlformats.org/drawingml/2006/main" name="4_Office Theme">
  <a:themeElements>
    <a:clrScheme name="Custom 7">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Custom 7">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ustom 8">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1541ae8-567d-462c-9e78-c3b0dfdaed9d">
      <Terms xmlns="http://schemas.microsoft.com/office/infopath/2007/PartnerControls"/>
    </lcf76f155ced4ddcb4097134ff3c332f>
    <TaxCatchAll xmlns="ef035fee-706e-4acb-9a43-6ee1a9ecef8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DF2243E6C85A4794611ACAEA088222" ma:contentTypeVersion="17" ma:contentTypeDescription="Create a new document." ma:contentTypeScope="" ma:versionID="a6b4c164539f305683a844c2591ce932">
  <xsd:schema xmlns:xsd="http://www.w3.org/2001/XMLSchema" xmlns:xs="http://www.w3.org/2001/XMLSchema" xmlns:p="http://schemas.microsoft.com/office/2006/metadata/properties" xmlns:ns2="ef035fee-706e-4acb-9a43-6ee1a9ecef89" xmlns:ns3="e1541ae8-567d-462c-9e78-c3b0dfdaed9d" targetNamespace="http://schemas.microsoft.com/office/2006/metadata/properties" ma:root="true" ma:fieldsID="30db6fbdfb12f12287372670cf2586ac" ns2:_="" ns3:_="">
    <xsd:import namespace="ef035fee-706e-4acb-9a43-6ee1a9ecef89"/>
    <xsd:import namespace="e1541ae8-567d-462c-9e78-c3b0dfdaed9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35fee-706e-4acb-9a43-6ee1a9ecef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e56e699-75f2-4061-b8f4-fd707efc82a1}" ma:internalName="TaxCatchAll" ma:showField="CatchAllData" ma:web="ef035fee-706e-4acb-9a43-6ee1a9ecef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541ae8-567d-462c-9e78-c3b0dfdaed9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1E52F1-4951-4DD9-BF95-3E463086C528}">
  <ds:schemaRefs>
    <ds:schemaRef ds:uri="http://purl.org/dc/dcmitype/"/>
    <ds:schemaRef ds:uri="http://schemas.microsoft.com/office/2006/documentManagement/types"/>
    <ds:schemaRef ds:uri="ef035fee-706e-4acb-9a43-6ee1a9ecef89"/>
    <ds:schemaRef ds:uri="http://schemas.microsoft.com/office/infopath/2007/PartnerControls"/>
    <ds:schemaRef ds:uri="http://schemas.openxmlformats.org/package/2006/metadata/core-properties"/>
    <ds:schemaRef ds:uri="http://purl.org/dc/terms/"/>
    <ds:schemaRef ds:uri="http://purl.org/dc/elements/1.1/"/>
    <ds:schemaRef ds:uri="e1541ae8-567d-462c-9e78-c3b0dfdaed9d"/>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8D3BFE3-120A-4D0C-8A41-240C296CE04B}">
  <ds:schemaRefs>
    <ds:schemaRef ds:uri="http://schemas.microsoft.com/sharepoint/v3/contenttype/forms"/>
  </ds:schemaRefs>
</ds:datastoreItem>
</file>

<file path=customXml/itemProps3.xml><?xml version="1.0" encoding="utf-8"?>
<ds:datastoreItem xmlns:ds="http://schemas.openxmlformats.org/officeDocument/2006/customXml" ds:itemID="{C229FA72-8B2B-4370-A97E-C1476A9145A7}">
  <ds:schemaRefs>
    <ds:schemaRef ds:uri="e1541ae8-567d-462c-9e78-c3b0dfdaed9d"/>
    <ds:schemaRef ds:uri="ef035fee-706e-4acb-9a43-6ee1a9ecef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2020 Rebrand PowerPoint Template- YMG copy</Template>
  <TotalTime>3</TotalTime>
  <Words>2031</Words>
  <Application>Microsoft Office PowerPoint</Application>
  <PresentationFormat>On-screen Show (16:9)</PresentationFormat>
  <Paragraphs>278</Paragraphs>
  <Slides>56</Slides>
  <Notes>13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56</vt:i4>
      </vt:variant>
    </vt:vector>
  </HeadingPairs>
  <TitlesOfParts>
    <vt:vector size="69" baseType="lpstr">
      <vt:lpstr>Arial</vt:lpstr>
      <vt:lpstr>Calibri</vt:lpstr>
      <vt:lpstr>Courier New</vt:lpstr>
      <vt:lpstr>Freestyle Script</vt:lpstr>
      <vt:lpstr>open sans</vt:lpstr>
      <vt:lpstr>open sans</vt:lpstr>
      <vt:lpstr>Symbol</vt:lpstr>
      <vt:lpstr>Wingdings</vt:lpstr>
      <vt:lpstr>Custom Design</vt:lpstr>
      <vt:lpstr>Office Theme</vt:lpstr>
      <vt:lpstr>4_Office Theme</vt:lpstr>
      <vt:lpstr>4_Office Theme</vt:lpstr>
      <vt:lpstr>Office Theme</vt:lpstr>
      <vt:lpstr>RESULTS National Webinar June 1, 2024 Welcome!</vt:lpstr>
      <vt:lpstr>Our Values</vt:lpstr>
      <vt:lpstr>Resources</vt:lpstr>
      <vt:lpstr>Welcome!</vt:lpstr>
      <vt:lpstr>U.S. Poverty Campaigns</vt:lpstr>
      <vt:lpstr>U.S. Poverty Campaigns</vt:lpstr>
      <vt:lpstr>Guest Speaker</vt:lpstr>
      <vt:lpstr>U.S. Poverty Campaigns Update</vt:lpstr>
      <vt:lpstr>PowerPoint Presentation</vt:lpstr>
      <vt:lpstr>PowerPoint Presentation</vt:lpstr>
      <vt:lpstr>Global Poverty Campaigns</vt:lpstr>
      <vt:lpstr>Taking action on access to lifesaving vaccines globally</vt:lpstr>
      <vt:lpstr>PowerPoint Presentation</vt:lpstr>
      <vt:lpstr>Rallying Congress for Gavi</vt:lpstr>
      <vt:lpstr>Will the U.S. government  make an  early, bold  pledge to Gavi?</vt:lpstr>
      <vt:lpstr>Rallying Congress for a U.S. pledge</vt:lpstr>
      <vt:lpstr>Rallying Congress for a U.S. pledge</vt:lpstr>
      <vt:lpstr>Grassroots Café</vt:lpstr>
      <vt:lpstr>The Power of Community in Advocacy</vt:lpstr>
      <vt:lpstr>“On the Record” Community Action</vt:lpstr>
      <vt:lpstr>Upcoming actions &amp; ideas</vt:lpstr>
      <vt:lpstr>Who to invite</vt:lpstr>
      <vt:lpstr>How to invite</vt:lpstr>
      <vt:lpstr>Social Media</vt:lpstr>
      <vt:lpstr>Group Coaching </vt:lpstr>
      <vt:lpstr>Celebrating Success!</vt:lpstr>
      <vt:lpstr> </vt:lpstr>
      <vt:lpstr>Speaker Tour with Dr. Theopista Masenge</vt:lpstr>
      <vt:lpstr>Dr. Theopista Masenge  and the power of vaccines</vt:lpstr>
      <vt:lpstr>Thank you, Dr. Theo!</vt:lpstr>
      <vt:lpstr>Gulf South Regional Conference</vt:lpstr>
      <vt:lpstr>More of the  Gulf South Regional Conference</vt:lpstr>
      <vt:lpstr>Fellowship Leadership Conference</vt:lpstr>
      <vt:lpstr>Fellowship Conference – Advocacy Prep</vt:lpstr>
      <vt:lpstr>Fellowship Advocacy Meetings</vt:lpstr>
      <vt:lpstr>Sharing a powerful advocacy experience</vt:lpstr>
      <vt:lpstr>Coastal CT Lobby Meeting</vt:lpstr>
      <vt:lpstr>Virginia Lobby Meeting</vt:lpstr>
      <vt:lpstr>  Will you share your lobby experience with us today?</vt:lpstr>
      <vt:lpstr>Congratulations!</vt:lpstr>
      <vt:lpstr>2024 Grassroots Director Elections</vt:lpstr>
      <vt:lpstr>Announcements</vt:lpstr>
      <vt:lpstr>Thank you for joining us!</vt:lpstr>
      <vt:lpstr>An opportunity to TRIPLE your support!  </vt:lpstr>
      <vt:lpstr>Anti-Oppression (AO) Workshop</vt:lpstr>
      <vt:lpstr>Anti-Oppression (AO) Workshop</vt:lpstr>
      <vt:lpstr>Motivational Interviewing 101</vt:lpstr>
      <vt:lpstr>Partnership Calls</vt:lpstr>
      <vt:lpstr>June Community Action Coaching</vt:lpstr>
      <vt:lpstr>Office Hours</vt:lpstr>
      <vt:lpstr>Support Calls</vt:lpstr>
      <vt:lpstr>   RESULTS office closed  Wednesday, June 19 in observance of the Juneteenth holiday </vt:lpstr>
      <vt:lpstr>Find today’s slides</vt:lpstr>
      <vt:lpstr>Find events</vt:lpstr>
      <vt:lpstr>  Join us for the July National Webinar  July 13 at 1:00 p.m. ET  SPECIAL DATE due to Independence Day holiday Register at: tinyurl.com/RESULTS2024 </vt:lpstr>
      <vt:lpstr>RESULTS website and social 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 Gordon</dc:creator>
  <cp:lastModifiedBy>Jos Linn</cp:lastModifiedBy>
  <cp:revision>6</cp:revision>
  <dcterms:created xsi:type="dcterms:W3CDTF">2023-10-06T16:24:49Z</dcterms:created>
  <dcterms:modified xsi:type="dcterms:W3CDTF">2024-05-31T18:20:12Z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0x010100E1DF2243E6C85A4794611ACAEA088222</vt:lpwstr>
  </property>
  <property fmtid="{D5CDD505-2E9C-101B-9397-08002B2CF9AE}" pid="3" name="MediaServiceImageTags">
    <vt:lpwstr/>
  </property>
  <property fmtid="{D5CDD505-2E9C-101B-9397-08002B2CF9AE}" pid="4" name="NXPowerLiteLastOptimized">
    <vt:lpwstr>1377813</vt:lpwstr>
  </property>
  <property fmtid="{D5CDD505-2E9C-101B-9397-08002B2CF9AE}" pid="5" name="NXPowerLiteSettings">
    <vt:lpwstr>F7000400038000</vt:lpwstr>
  </property>
  <property fmtid="{D5CDD505-2E9C-101B-9397-08002B2CF9AE}" pid="6" name="NXPowerLiteVersion">
    <vt:lpwstr>S10.2.0</vt:lpwstr>
  </property>
</Properties>
</file>