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 id="2147483648" r:id="rId5"/>
    <p:sldMasterId id="2147483882" r:id="rId6"/>
    <p:sldMasterId id="2147483956" r:id="rId7"/>
  </p:sldMasterIdLst>
  <p:notesMasterIdLst>
    <p:notesMasterId r:id="rId61"/>
  </p:notesMasterIdLst>
  <p:handoutMasterIdLst>
    <p:handoutMasterId r:id="rId62"/>
  </p:handoutMasterIdLst>
  <p:sldIdLst>
    <p:sldId id="347" r:id="rId8"/>
    <p:sldId id="262" r:id="rId9"/>
    <p:sldId id="272" r:id="rId10"/>
    <p:sldId id="273" r:id="rId11"/>
    <p:sldId id="330" r:id="rId12"/>
    <p:sldId id="1817" r:id="rId13"/>
    <p:sldId id="331" r:id="rId14"/>
    <p:sldId id="1825" r:id="rId15"/>
    <p:sldId id="282" r:id="rId16"/>
    <p:sldId id="355" r:id="rId17"/>
    <p:sldId id="356" r:id="rId18"/>
    <p:sldId id="1818" r:id="rId19"/>
    <p:sldId id="358" r:id="rId20"/>
    <p:sldId id="276" r:id="rId21"/>
    <p:sldId id="359" r:id="rId22"/>
    <p:sldId id="1810" r:id="rId23"/>
    <p:sldId id="1811" r:id="rId24"/>
    <p:sldId id="338" r:id="rId25"/>
    <p:sldId id="283" r:id="rId26"/>
    <p:sldId id="333" r:id="rId27"/>
    <p:sldId id="270" r:id="rId28"/>
    <p:sldId id="1850" r:id="rId29"/>
    <p:sldId id="1847" r:id="rId30"/>
    <p:sldId id="1830" r:id="rId31"/>
    <p:sldId id="1820" r:id="rId32"/>
    <p:sldId id="1846" r:id="rId33"/>
    <p:sldId id="1831" r:id="rId34"/>
    <p:sldId id="1833" r:id="rId35"/>
    <p:sldId id="1834" r:id="rId36"/>
    <p:sldId id="1837" r:id="rId37"/>
    <p:sldId id="1838" r:id="rId38"/>
    <p:sldId id="1840" r:id="rId39"/>
    <p:sldId id="1832" r:id="rId40"/>
    <p:sldId id="1841" r:id="rId41"/>
    <p:sldId id="1843" r:id="rId42"/>
    <p:sldId id="1849" r:id="rId43"/>
    <p:sldId id="306" r:id="rId44"/>
    <p:sldId id="268" r:id="rId45"/>
    <p:sldId id="1816" r:id="rId46"/>
    <p:sldId id="1851" r:id="rId47"/>
    <p:sldId id="319" r:id="rId48"/>
    <p:sldId id="1848" r:id="rId49"/>
    <p:sldId id="1815" r:id="rId50"/>
    <p:sldId id="335" r:id="rId51"/>
    <p:sldId id="320" r:id="rId52"/>
    <p:sldId id="322" r:id="rId53"/>
    <p:sldId id="1823" r:id="rId54"/>
    <p:sldId id="1824" r:id="rId55"/>
    <p:sldId id="325" r:id="rId56"/>
    <p:sldId id="326" r:id="rId57"/>
    <p:sldId id="327" r:id="rId58"/>
    <p:sldId id="1826" r:id="rId59"/>
    <p:sldId id="271" r:id="rId6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Marchal" initials="LM" lastIdx="1" clrIdx="0">
    <p:extLst>
      <p:ext uri="{19B8F6BF-5375-455C-9EA6-DF929625EA0E}">
        <p15:presenceInfo xmlns:p15="http://schemas.microsoft.com/office/powerpoint/2012/main" userId="Lisa Mar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034"/>
    <a:srgbClr val="D500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42A9D-3742-E59A-3ABB-AFF3A081585E}" v="1" dt="2024-05-03T13:36:50.842"/>
    <p1510:client id="{319D2AA4-D54D-8A63-CD45-EA8357B51903}" v="157" dt="2024-05-03T16:44:14.175"/>
    <p1510:client id="{8420C105-A022-45F4-A707-C8C43EC9C722}" v="2019" dt="2024-05-03T17:45:49.473"/>
    <p1510:client id="{CF166C24-5592-B462-D177-48534EA1AAC4}" v="10" dt="2024-05-04T02:31:45.689"/>
    <p1510:client id="{F76B12EC-DC46-47AE-91EB-F6CA21B4BF2A}" v="124" dt="2024-05-03T17:46:11.0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3" d="100"/>
          <a:sy n="133" d="100"/>
        </p:scale>
        <p:origin x="906" y="126"/>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commentAuthors" Target="commentAuthors.xml"/><Relationship Id="rId68"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theme" Target="theme/theme1.xml"/><Relationship Id="rId5" Type="http://schemas.openxmlformats.org/officeDocument/2006/relationships/slideMaster" Target="slideMasters/slideMaster2.xml"/><Relationship Id="rId61" Type="http://schemas.openxmlformats.org/officeDocument/2006/relationships/notesMaster" Target="notesMasters/notesMaster1.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presProps" Target="presProp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tableStyles" Target="tableStyle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s>
</file>

<file path=ppt/diagrams/_rels/data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5.svg"/><Relationship Id="rId1" Type="http://schemas.openxmlformats.org/officeDocument/2006/relationships/image" Target="../media/image34.png"/><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2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5.svg"/><Relationship Id="rId1" Type="http://schemas.openxmlformats.org/officeDocument/2006/relationships/image" Target="../media/image34.png"/><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0C4C62-2636-4353-8A97-1A53C4CE89B6}"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6D8C9EB4-F638-46D4-A1C1-6D51BF9296DD}">
      <dgm:prSet/>
      <dgm:spPr/>
      <dgm:t>
        <a:bodyPr/>
        <a:lstStyle/>
        <a:p>
          <a:r>
            <a:rPr lang="en-US"/>
            <a:t>Jan</a:t>
          </a:r>
          <a:r>
            <a:rPr lang="en-US">
              <a:latin typeface="Calibri"/>
            </a:rPr>
            <a:t>–</a:t>
          </a:r>
          <a:r>
            <a:rPr lang="en-US"/>
            <a:t>May</a:t>
          </a:r>
        </a:p>
      </dgm:t>
    </dgm:pt>
    <dgm:pt modelId="{D4F01C58-F80E-4318-8A32-7E7E9D881CE5}" type="parTrans" cxnId="{E1A407D1-0E61-4F66-B450-6149006D09C8}">
      <dgm:prSet/>
      <dgm:spPr/>
      <dgm:t>
        <a:bodyPr/>
        <a:lstStyle/>
        <a:p>
          <a:endParaRPr lang="en-US"/>
        </a:p>
      </dgm:t>
    </dgm:pt>
    <dgm:pt modelId="{44DD9EE7-3ECB-47D8-AC6D-E057F5AA9523}" type="sibTrans" cxnId="{E1A407D1-0E61-4F66-B450-6149006D09C8}">
      <dgm:prSet/>
      <dgm:spPr/>
      <dgm:t>
        <a:bodyPr/>
        <a:lstStyle/>
        <a:p>
          <a:endParaRPr lang="en-US"/>
        </a:p>
      </dgm:t>
    </dgm:pt>
    <dgm:pt modelId="{2B81E570-1751-4A6E-87FE-1486B2F731FC}">
      <dgm:prSet custT="1"/>
      <dgm:spPr/>
      <dgm:t>
        <a:bodyPr/>
        <a:lstStyle/>
        <a:p>
          <a:r>
            <a:rPr lang="en-US" sz="1400" b="1">
              <a:latin typeface="Open Sans" panose="020B0606030504020204" pitchFamily="34" charset="0"/>
              <a:ea typeface="Open Sans" panose="020B0606030504020204" pitchFamily="34" charset="0"/>
              <a:cs typeface="Open Sans" panose="020B0606030504020204" pitchFamily="34" charset="0"/>
            </a:rPr>
            <a:t>Goal: </a:t>
          </a:r>
          <a:r>
            <a:rPr lang="en-US" sz="1400">
              <a:latin typeface="Open Sans" panose="020B0606030504020204" pitchFamily="34" charset="0"/>
              <a:ea typeface="Open Sans" panose="020B0606030504020204" pitchFamily="34" charset="0"/>
              <a:cs typeface="Open Sans" panose="020B0606030504020204" pitchFamily="34" charset="0"/>
            </a:rPr>
            <a:t>Build Influence in Congress</a:t>
          </a:r>
        </a:p>
      </dgm:t>
    </dgm:pt>
    <dgm:pt modelId="{727F9646-228F-4DE4-B71D-46508D886A51}" type="parTrans" cxnId="{ED60F7A8-32A6-42FF-928F-E978D4BAECEF}">
      <dgm:prSet/>
      <dgm:spPr/>
      <dgm:t>
        <a:bodyPr/>
        <a:lstStyle/>
        <a:p>
          <a:endParaRPr lang="en-US"/>
        </a:p>
      </dgm:t>
    </dgm:pt>
    <dgm:pt modelId="{08F1D884-484D-4C4C-8892-A909685B3711}" type="sibTrans" cxnId="{ED60F7A8-32A6-42FF-928F-E978D4BAECEF}">
      <dgm:prSet/>
      <dgm:spPr/>
      <dgm:t>
        <a:bodyPr/>
        <a:lstStyle/>
        <a:p>
          <a:endParaRPr lang="en-US"/>
        </a:p>
      </dgm:t>
    </dgm:pt>
    <dgm:pt modelId="{1F3DCDBA-92D3-498B-85BA-7B2D910A9220}">
      <dgm:prSet custT="1"/>
      <dgm:spPr/>
      <dgm:t>
        <a:bodyPr/>
        <a:lstStyle/>
        <a:p>
          <a:r>
            <a:rPr lang="en-US" sz="1400" b="1">
              <a:latin typeface="Open Sans" panose="020B0606030504020204" pitchFamily="34" charset="0"/>
              <a:ea typeface="Open Sans" panose="020B0606030504020204" pitchFamily="34" charset="0"/>
              <a:cs typeface="Open Sans" panose="020B0606030504020204" pitchFamily="34" charset="0"/>
            </a:rPr>
            <a:t>Action: </a:t>
          </a:r>
          <a:r>
            <a:rPr lang="en-US" sz="1400">
              <a:latin typeface="Open Sans" panose="020B0606030504020204" pitchFamily="34" charset="0"/>
              <a:ea typeface="Open Sans" panose="020B0606030504020204" pitchFamily="34" charset="0"/>
              <a:cs typeface="Open Sans" panose="020B0606030504020204" pitchFamily="34" charset="0"/>
            </a:rPr>
            <a:t>Lobbying</a:t>
          </a:r>
        </a:p>
      </dgm:t>
    </dgm:pt>
    <dgm:pt modelId="{8C0B4109-6544-4715-8ECB-44F9ECAF2881}" type="parTrans" cxnId="{9AD280E2-ABEF-492D-84D9-247D60987A23}">
      <dgm:prSet/>
      <dgm:spPr/>
      <dgm:t>
        <a:bodyPr/>
        <a:lstStyle/>
        <a:p>
          <a:endParaRPr lang="en-US"/>
        </a:p>
      </dgm:t>
    </dgm:pt>
    <dgm:pt modelId="{2BA6E054-5E8E-4F85-9D0F-4D8E46627A11}" type="sibTrans" cxnId="{9AD280E2-ABEF-492D-84D9-247D60987A23}">
      <dgm:prSet/>
      <dgm:spPr/>
      <dgm:t>
        <a:bodyPr/>
        <a:lstStyle/>
        <a:p>
          <a:endParaRPr lang="en-US"/>
        </a:p>
      </dgm:t>
    </dgm:pt>
    <dgm:pt modelId="{82432780-6492-4616-AE6F-1C1CDF0A7959}">
      <dgm:prSet/>
      <dgm:spPr/>
      <dgm:t>
        <a:bodyPr/>
        <a:lstStyle/>
        <a:p>
          <a:r>
            <a:rPr lang="en-US"/>
            <a:t>June-July</a:t>
          </a:r>
        </a:p>
      </dgm:t>
    </dgm:pt>
    <dgm:pt modelId="{AF6DBB88-584F-4CAD-AD06-9C92915BC6CA}" type="parTrans" cxnId="{6D2DB543-22D5-4553-82E8-245A9390D260}">
      <dgm:prSet/>
      <dgm:spPr/>
      <dgm:t>
        <a:bodyPr/>
        <a:lstStyle/>
        <a:p>
          <a:endParaRPr lang="en-US"/>
        </a:p>
      </dgm:t>
    </dgm:pt>
    <dgm:pt modelId="{57D5038B-EB17-4EA7-81EE-2CF8FC9A9379}" type="sibTrans" cxnId="{6D2DB543-22D5-4553-82E8-245A9390D260}">
      <dgm:prSet/>
      <dgm:spPr/>
      <dgm:t>
        <a:bodyPr/>
        <a:lstStyle/>
        <a:p>
          <a:endParaRPr lang="en-US"/>
        </a:p>
      </dgm:t>
    </dgm:pt>
    <dgm:pt modelId="{C24A5038-F374-486A-902C-91A3BB483A37}">
      <dgm:prSet custT="1"/>
      <dgm:spPr/>
      <dgm:t>
        <a:bodyPr/>
        <a:lstStyle/>
        <a:p>
          <a:r>
            <a:rPr lang="en-US" sz="1400" b="1">
              <a:latin typeface="Open Sans" panose="020B0606030504020204" pitchFamily="34" charset="0"/>
              <a:ea typeface="Open Sans" panose="020B0606030504020204" pitchFamily="34" charset="0"/>
              <a:cs typeface="Open Sans" panose="020B0606030504020204" pitchFamily="34" charset="0"/>
            </a:rPr>
            <a:t>Goal: </a:t>
          </a:r>
          <a:r>
            <a:rPr lang="en-US" sz="1400">
              <a:latin typeface="Open Sans" panose="020B0606030504020204" pitchFamily="34" charset="0"/>
              <a:ea typeface="Open Sans" panose="020B0606030504020204" pitchFamily="34" charset="0"/>
              <a:cs typeface="Open Sans" panose="020B0606030504020204" pitchFamily="34" charset="0"/>
            </a:rPr>
            <a:t>Grow Grassroots Power</a:t>
          </a:r>
        </a:p>
      </dgm:t>
    </dgm:pt>
    <dgm:pt modelId="{F6E1FED6-D1FA-40E0-B4BD-2C95F862BFD7}" type="parTrans" cxnId="{92ACF589-3D31-4D98-B93F-60D08DC21E14}">
      <dgm:prSet/>
      <dgm:spPr/>
      <dgm:t>
        <a:bodyPr/>
        <a:lstStyle/>
        <a:p>
          <a:endParaRPr lang="en-US"/>
        </a:p>
      </dgm:t>
    </dgm:pt>
    <dgm:pt modelId="{682E4640-32CE-468B-B7B7-82E03F35210F}" type="sibTrans" cxnId="{92ACF589-3D31-4D98-B93F-60D08DC21E14}">
      <dgm:prSet/>
      <dgm:spPr/>
      <dgm:t>
        <a:bodyPr/>
        <a:lstStyle/>
        <a:p>
          <a:endParaRPr lang="en-US"/>
        </a:p>
      </dgm:t>
    </dgm:pt>
    <dgm:pt modelId="{7888ABE7-A853-4544-80AC-D4580478168A}">
      <dgm:prSet custT="1"/>
      <dgm:spPr/>
      <dgm:t>
        <a:bodyPr/>
        <a:lstStyle/>
        <a:p>
          <a:r>
            <a:rPr lang="en-US" sz="1400" b="1">
              <a:latin typeface="Open Sans" panose="020B0606030504020204" pitchFamily="34" charset="0"/>
              <a:ea typeface="Open Sans" panose="020B0606030504020204" pitchFamily="34" charset="0"/>
              <a:cs typeface="Open Sans" panose="020B0606030504020204" pitchFamily="34" charset="0"/>
            </a:rPr>
            <a:t>Action: </a:t>
          </a:r>
          <a:r>
            <a:rPr lang="en-US" sz="1400">
              <a:latin typeface="Open Sans" panose="020B0606030504020204" pitchFamily="34" charset="0"/>
              <a:ea typeface="Open Sans" panose="020B0606030504020204" pitchFamily="34" charset="0"/>
              <a:cs typeface="Open Sans" panose="020B0606030504020204" pitchFamily="34" charset="0"/>
            </a:rPr>
            <a:t>Community Action Meetings</a:t>
          </a:r>
        </a:p>
      </dgm:t>
    </dgm:pt>
    <dgm:pt modelId="{749C55E8-3FA1-4B4D-8970-67F4C7754D6F}" type="parTrans" cxnId="{F2E97B86-A536-47E2-8287-8407C9A3EE11}">
      <dgm:prSet/>
      <dgm:spPr/>
      <dgm:t>
        <a:bodyPr/>
        <a:lstStyle/>
        <a:p>
          <a:endParaRPr lang="en-US"/>
        </a:p>
      </dgm:t>
    </dgm:pt>
    <dgm:pt modelId="{D12BC6A3-11C8-4173-9450-EA10282EAE20}" type="sibTrans" cxnId="{F2E97B86-A536-47E2-8287-8407C9A3EE11}">
      <dgm:prSet/>
      <dgm:spPr/>
      <dgm:t>
        <a:bodyPr/>
        <a:lstStyle/>
        <a:p>
          <a:endParaRPr lang="en-US"/>
        </a:p>
      </dgm:t>
    </dgm:pt>
    <dgm:pt modelId="{3CC2A653-ED76-4BED-B5D8-6384908DC30E}">
      <dgm:prSet/>
      <dgm:spPr/>
      <dgm:t>
        <a:bodyPr/>
        <a:lstStyle/>
        <a:p>
          <a:r>
            <a:rPr lang="en-US"/>
            <a:t>Aug</a:t>
          </a:r>
          <a:r>
            <a:rPr lang="en-US">
              <a:latin typeface="Calibri"/>
            </a:rPr>
            <a:t>–</a:t>
          </a:r>
          <a:r>
            <a:rPr lang="en-US"/>
            <a:t>Nov</a:t>
          </a:r>
        </a:p>
      </dgm:t>
    </dgm:pt>
    <dgm:pt modelId="{38DE2360-5FEF-4569-9FC0-3BC1089FD33E}" type="parTrans" cxnId="{594D68E0-EEE0-4923-935D-1977C5083F7F}">
      <dgm:prSet/>
      <dgm:spPr/>
      <dgm:t>
        <a:bodyPr/>
        <a:lstStyle/>
        <a:p>
          <a:endParaRPr lang="en-US"/>
        </a:p>
      </dgm:t>
    </dgm:pt>
    <dgm:pt modelId="{6AD69622-703C-47DF-946E-A82C15DDE420}" type="sibTrans" cxnId="{594D68E0-EEE0-4923-935D-1977C5083F7F}">
      <dgm:prSet/>
      <dgm:spPr/>
      <dgm:t>
        <a:bodyPr/>
        <a:lstStyle/>
        <a:p>
          <a:endParaRPr lang="en-US"/>
        </a:p>
      </dgm:t>
    </dgm:pt>
    <dgm:pt modelId="{2AA8D22E-913D-44C1-A45C-64EEF33A2AEB}">
      <dgm:prSet custT="1"/>
      <dgm:spPr/>
      <dgm:t>
        <a:bodyPr/>
        <a:lstStyle/>
        <a:p>
          <a:r>
            <a:rPr lang="en-US" sz="1400" b="1">
              <a:latin typeface="Open Sans" panose="020B0606030504020204" pitchFamily="34" charset="0"/>
              <a:ea typeface="Open Sans" panose="020B0606030504020204" pitchFamily="34" charset="0"/>
              <a:cs typeface="Open Sans" panose="020B0606030504020204" pitchFamily="34" charset="0"/>
            </a:rPr>
            <a:t>Goal: </a:t>
          </a:r>
          <a:r>
            <a:rPr lang="en-US" sz="1400">
              <a:latin typeface="Open Sans" panose="020B0606030504020204" pitchFamily="34" charset="0"/>
              <a:ea typeface="Open Sans" panose="020B0606030504020204" pitchFamily="34" charset="0"/>
              <a:cs typeface="Open Sans" panose="020B0606030504020204" pitchFamily="34" charset="0"/>
            </a:rPr>
            <a:t>Final Push with this Congress</a:t>
          </a:r>
        </a:p>
      </dgm:t>
    </dgm:pt>
    <dgm:pt modelId="{450F20BB-2F68-4AD7-8FBB-B2D4B03A207B}" type="parTrans" cxnId="{65E814BE-9404-4C16-B470-A464E93737CC}">
      <dgm:prSet/>
      <dgm:spPr/>
      <dgm:t>
        <a:bodyPr/>
        <a:lstStyle/>
        <a:p>
          <a:endParaRPr lang="en-US"/>
        </a:p>
      </dgm:t>
    </dgm:pt>
    <dgm:pt modelId="{1511A409-B6EA-41CE-9720-EA480816BF21}" type="sibTrans" cxnId="{65E814BE-9404-4C16-B470-A464E93737CC}">
      <dgm:prSet/>
      <dgm:spPr/>
      <dgm:t>
        <a:bodyPr/>
        <a:lstStyle/>
        <a:p>
          <a:endParaRPr lang="en-US"/>
        </a:p>
      </dgm:t>
    </dgm:pt>
    <dgm:pt modelId="{09796ACE-25AE-42C4-82B7-98843271F83F}">
      <dgm:prSet custT="1"/>
      <dgm:spPr/>
      <dgm:t>
        <a:bodyPr/>
        <a:lstStyle/>
        <a:p>
          <a:r>
            <a:rPr lang="en-US" sz="1400" b="1">
              <a:latin typeface="Open Sans" panose="020B0606030504020204" pitchFamily="34" charset="0"/>
              <a:ea typeface="Open Sans" panose="020B0606030504020204" pitchFamily="34" charset="0"/>
              <a:cs typeface="Open Sans" panose="020B0606030504020204" pitchFamily="34" charset="0"/>
            </a:rPr>
            <a:t>Action: </a:t>
          </a:r>
          <a:r>
            <a:rPr lang="en-US" sz="1400">
              <a:latin typeface="Open Sans" panose="020B0606030504020204" pitchFamily="34" charset="0"/>
              <a:ea typeface="Open Sans" panose="020B0606030504020204" pitchFamily="34" charset="0"/>
              <a:cs typeface="Open Sans" panose="020B0606030504020204" pitchFamily="34" charset="0"/>
            </a:rPr>
            <a:t>August Recess Meetings + Election Events</a:t>
          </a:r>
        </a:p>
      </dgm:t>
    </dgm:pt>
    <dgm:pt modelId="{6622D23D-B1C1-4A65-9741-6B07B6ED7538}" type="parTrans" cxnId="{95D3925B-BAA9-4DEC-A4DB-BCCA6DC25C79}">
      <dgm:prSet/>
      <dgm:spPr/>
      <dgm:t>
        <a:bodyPr/>
        <a:lstStyle/>
        <a:p>
          <a:endParaRPr lang="en-US"/>
        </a:p>
      </dgm:t>
    </dgm:pt>
    <dgm:pt modelId="{982C8282-E131-4A15-8785-5ECFAC8C98FD}" type="sibTrans" cxnId="{95D3925B-BAA9-4DEC-A4DB-BCCA6DC25C79}">
      <dgm:prSet/>
      <dgm:spPr/>
      <dgm:t>
        <a:bodyPr/>
        <a:lstStyle/>
        <a:p>
          <a:endParaRPr lang="en-US"/>
        </a:p>
      </dgm:t>
    </dgm:pt>
    <dgm:pt modelId="{AF2BC9A4-4DB9-4FAD-971E-36AA3C117481}">
      <dgm:prSet/>
      <dgm:spPr/>
      <dgm:t>
        <a:bodyPr/>
        <a:lstStyle/>
        <a:p>
          <a:r>
            <a:rPr lang="en-US"/>
            <a:t>2025</a:t>
          </a:r>
        </a:p>
      </dgm:t>
    </dgm:pt>
    <dgm:pt modelId="{FD7F6BC8-5AF7-4CB8-BA39-AB5AB83AABC2}" type="parTrans" cxnId="{319E56AC-D640-4C1B-B935-523DE4EA8F91}">
      <dgm:prSet/>
      <dgm:spPr/>
      <dgm:t>
        <a:bodyPr/>
        <a:lstStyle/>
        <a:p>
          <a:endParaRPr lang="en-US"/>
        </a:p>
      </dgm:t>
    </dgm:pt>
    <dgm:pt modelId="{A1640736-03C3-44D3-A259-37D4AF39B7D3}" type="sibTrans" cxnId="{319E56AC-D640-4C1B-B935-523DE4EA8F91}">
      <dgm:prSet/>
      <dgm:spPr/>
      <dgm:t>
        <a:bodyPr/>
        <a:lstStyle/>
        <a:p>
          <a:endParaRPr lang="en-US"/>
        </a:p>
      </dgm:t>
    </dgm:pt>
    <dgm:pt modelId="{26426388-EBFD-4A27-B179-094A99391274}">
      <dgm:prSet custT="1"/>
      <dgm:spPr/>
      <dgm:t>
        <a:bodyPr/>
        <a:lstStyle/>
        <a:p>
          <a:pPr rtl="0"/>
          <a:r>
            <a:rPr lang="en-US" sz="1400" b="1">
              <a:latin typeface="Open Sans" panose="020B0606030504020204" pitchFamily="34" charset="0"/>
              <a:ea typeface="Open Sans" panose="020B0606030504020204" pitchFamily="34" charset="0"/>
              <a:cs typeface="Open Sans" panose="020B0606030504020204" pitchFamily="34" charset="0"/>
            </a:rPr>
            <a:t>Goal: </a:t>
          </a:r>
          <a:r>
            <a:rPr lang="en-US" sz="1400">
              <a:latin typeface="Open Sans" panose="020B0606030504020204" pitchFamily="34" charset="0"/>
              <a:ea typeface="Open Sans" panose="020B0606030504020204" pitchFamily="34" charset="0"/>
              <a:cs typeface="Open Sans" panose="020B0606030504020204" pitchFamily="34" charset="0"/>
            </a:rPr>
            <a:t>High-Impact in New Congress</a:t>
          </a:r>
        </a:p>
      </dgm:t>
    </dgm:pt>
    <dgm:pt modelId="{13CC4434-5F64-42D7-A13F-7CBBF1D2F989}" type="parTrans" cxnId="{B928449D-985D-42F4-9DC2-A92CF0689E10}">
      <dgm:prSet/>
      <dgm:spPr/>
      <dgm:t>
        <a:bodyPr/>
        <a:lstStyle/>
        <a:p>
          <a:endParaRPr lang="en-US"/>
        </a:p>
      </dgm:t>
    </dgm:pt>
    <dgm:pt modelId="{40AD1A45-42A6-4258-91E6-650A21885BA0}" type="sibTrans" cxnId="{B928449D-985D-42F4-9DC2-A92CF0689E10}">
      <dgm:prSet/>
      <dgm:spPr/>
      <dgm:t>
        <a:bodyPr/>
        <a:lstStyle/>
        <a:p>
          <a:endParaRPr lang="en-US"/>
        </a:p>
      </dgm:t>
    </dgm:pt>
    <dgm:pt modelId="{E075BA03-DA0F-4326-9A09-CAC8848CBD2E}">
      <dgm:prSet custT="1"/>
      <dgm:spPr/>
      <dgm:t>
        <a:bodyPr/>
        <a:lstStyle/>
        <a:p>
          <a:pPr rtl="0"/>
          <a:r>
            <a:rPr lang="en-US" sz="1400" b="1">
              <a:latin typeface="Open Sans" panose="020B0606030504020204" pitchFamily="34" charset="0"/>
              <a:ea typeface="Open Sans" panose="020B0606030504020204" pitchFamily="34" charset="0"/>
              <a:cs typeface="Open Sans" panose="020B0606030504020204" pitchFamily="34" charset="0"/>
            </a:rPr>
            <a:t>Action: </a:t>
          </a:r>
          <a:r>
            <a:rPr lang="en-US" sz="1400" b="0">
              <a:latin typeface="Open Sans" panose="020B0606030504020204" pitchFamily="34" charset="0"/>
              <a:ea typeface="Open Sans" panose="020B0606030504020204" pitchFamily="34" charset="0"/>
              <a:cs typeface="Open Sans" panose="020B0606030504020204" pitchFamily="34" charset="0"/>
            </a:rPr>
            <a:t>First 100 Days </a:t>
          </a:r>
          <a:r>
            <a:rPr lang="en-US" sz="1400">
              <a:latin typeface="Open Sans" panose="020B0606030504020204" pitchFamily="34" charset="0"/>
              <a:ea typeface="Open Sans" panose="020B0606030504020204" pitchFamily="34" charset="0"/>
              <a:cs typeface="Open Sans" panose="020B0606030504020204" pitchFamily="34" charset="0"/>
            </a:rPr>
            <a:t>Lobbying</a:t>
          </a:r>
        </a:p>
      </dgm:t>
    </dgm:pt>
    <dgm:pt modelId="{12081C43-7E06-43BB-B3FA-16D31340B4BE}" type="parTrans" cxnId="{E0F0D758-9F0B-4B56-8A1E-F94FC40F1E45}">
      <dgm:prSet/>
      <dgm:spPr/>
      <dgm:t>
        <a:bodyPr/>
        <a:lstStyle/>
        <a:p>
          <a:endParaRPr lang="en-US"/>
        </a:p>
      </dgm:t>
    </dgm:pt>
    <dgm:pt modelId="{CA0FBEAA-F7DF-4E19-ACF1-C4C10375611D}" type="sibTrans" cxnId="{E0F0D758-9F0B-4B56-8A1E-F94FC40F1E45}">
      <dgm:prSet/>
      <dgm:spPr/>
      <dgm:t>
        <a:bodyPr/>
        <a:lstStyle/>
        <a:p>
          <a:endParaRPr lang="en-US"/>
        </a:p>
      </dgm:t>
    </dgm:pt>
    <dgm:pt modelId="{7712E4DC-133F-4D8E-963D-8E84AB648616}" type="pres">
      <dgm:prSet presAssocID="{5E0C4C62-2636-4353-8A97-1A53C4CE89B6}" presName="Name0" presStyleCnt="0">
        <dgm:presLayoutVars>
          <dgm:dir/>
          <dgm:animLvl val="lvl"/>
          <dgm:resizeHandles val="exact"/>
        </dgm:presLayoutVars>
      </dgm:prSet>
      <dgm:spPr/>
    </dgm:pt>
    <dgm:pt modelId="{E7ED86D0-A174-423A-93C5-34DC225EB339}" type="pres">
      <dgm:prSet presAssocID="{6D8C9EB4-F638-46D4-A1C1-6D51BF9296DD}" presName="composite" presStyleCnt="0"/>
      <dgm:spPr/>
    </dgm:pt>
    <dgm:pt modelId="{4A2E1C0A-42BD-4366-BC5E-2E4F2E522977}" type="pres">
      <dgm:prSet presAssocID="{6D8C9EB4-F638-46D4-A1C1-6D51BF9296DD}" presName="parTx" presStyleLbl="node1" presStyleIdx="0" presStyleCnt="4">
        <dgm:presLayoutVars>
          <dgm:chMax val="0"/>
          <dgm:chPref val="0"/>
          <dgm:bulletEnabled val="1"/>
        </dgm:presLayoutVars>
      </dgm:prSet>
      <dgm:spPr/>
    </dgm:pt>
    <dgm:pt modelId="{92EB1EC4-0C88-4F6F-B608-79BE78FF7694}" type="pres">
      <dgm:prSet presAssocID="{6D8C9EB4-F638-46D4-A1C1-6D51BF9296DD}" presName="desTx" presStyleLbl="revTx" presStyleIdx="0" presStyleCnt="4">
        <dgm:presLayoutVars>
          <dgm:bulletEnabled val="1"/>
        </dgm:presLayoutVars>
      </dgm:prSet>
      <dgm:spPr/>
    </dgm:pt>
    <dgm:pt modelId="{FF0221D8-C6FA-4C49-992A-E0874F9DF169}" type="pres">
      <dgm:prSet presAssocID="{44DD9EE7-3ECB-47D8-AC6D-E057F5AA9523}" presName="space" presStyleCnt="0"/>
      <dgm:spPr/>
    </dgm:pt>
    <dgm:pt modelId="{DB48F78C-6922-428C-A385-4D95939845B5}" type="pres">
      <dgm:prSet presAssocID="{82432780-6492-4616-AE6F-1C1CDF0A7959}" presName="composite" presStyleCnt="0"/>
      <dgm:spPr/>
    </dgm:pt>
    <dgm:pt modelId="{F557B8B0-A608-4A97-8EFC-9D76AB66F9B0}" type="pres">
      <dgm:prSet presAssocID="{82432780-6492-4616-AE6F-1C1CDF0A7959}" presName="parTx" presStyleLbl="node1" presStyleIdx="1" presStyleCnt="4">
        <dgm:presLayoutVars>
          <dgm:chMax val="0"/>
          <dgm:chPref val="0"/>
          <dgm:bulletEnabled val="1"/>
        </dgm:presLayoutVars>
      </dgm:prSet>
      <dgm:spPr/>
    </dgm:pt>
    <dgm:pt modelId="{E88E6CC3-5EA8-48B8-8AE4-AC523BF2133B}" type="pres">
      <dgm:prSet presAssocID="{82432780-6492-4616-AE6F-1C1CDF0A7959}" presName="desTx" presStyleLbl="revTx" presStyleIdx="1" presStyleCnt="4">
        <dgm:presLayoutVars>
          <dgm:bulletEnabled val="1"/>
        </dgm:presLayoutVars>
      </dgm:prSet>
      <dgm:spPr/>
    </dgm:pt>
    <dgm:pt modelId="{348B0B3F-7E37-4A30-B75B-0248BCFA3342}" type="pres">
      <dgm:prSet presAssocID="{57D5038B-EB17-4EA7-81EE-2CF8FC9A9379}" presName="space" presStyleCnt="0"/>
      <dgm:spPr/>
    </dgm:pt>
    <dgm:pt modelId="{201549BD-3C8F-4007-BCCB-FFCDF029E9B5}" type="pres">
      <dgm:prSet presAssocID="{3CC2A653-ED76-4BED-B5D8-6384908DC30E}" presName="composite" presStyleCnt="0"/>
      <dgm:spPr/>
    </dgm:pt>
    <dgm:pt modelId="{25B2F2A5-2277-4321-AB38-AD2F11BD6B37}" type="pres">
      <dgm:prSet presAssocID="{3CC2A653-ED76-4BED-B5D8-6384908DC30E}" presName="parTx" presStyleLbl="node1" presStyleIdx="2" presStyleCnt="4">
        <dgm:presLayoutVars>
          <dgm:chMax val="0"/>
          <dgm:chPref val="0"/>
          <dgm:bulletEnabled val="1"/>
        </dgm:presLayoutVars>
      </dgm:prSet>
      <dgm:spPr/>
    </dgm:pt>
    <dgm:pt modelId="{EF9F8A15-9147-49D2-8F5A-65376F9A42C9}" type="pres">
      <dgm:prSet presAssocID="{3CC2A653-ED76-4BED-B5D8-6384908DC30E}" presName="desTx" presStyleLbl="revTx" presStyleIdx="2" presStyleCnt="4">
        <dgm:presLayoutVars>
          <dgm:bulletEnabled val="1"/>
        </dgm:presLayoutVars>
      </dgm:prSet>
      <dgm:spPr/>
    </dgm:pt>
    <dgm:pt modelId="{0DB537E1-6B26-4A35-A1ED-20B7BD67A2EB}" type="pres">
      <dgm:prSet presAssocID="{6AD69622-703C-47DF-946E-A82C15DDE420}" presName="space" presStyleCnt="0"/>
      <dgm:spPr/>
    </dgm:pt>
    <dgm:pt modelId="{508FFEC6-6EEE-48B3-8EF9-21056AEE23E8}" type="pres">
      <dgm:prSet presAssocID="{AF2BC9A4-4DB9-4FAD-971E-36AA3C117481}" presName="composite" presStyleCnt="0"/>
      <dgm:spPr/>
    </dgm:pt>
    <dgm:pt modelId="{85DBDD7C-DACF-4FE0-8F73-B907B9B3AA7C}" type="pres">
      <dgm:prSet presAssocID="{AF2BC9A4-4DB9-4FAD-971E-36AA3C117481}" presName="parTx" presStyleLbl="node1" presStyleIdx="3" presStyleCnt="4">
        <dgm:presLayoutVars>
          <dgm:chMax val="0"/>
          <dgm:chPref val="0"/>
          <dgm:bulletEnabled val="1"/>
        </dgm:presLayoutVars>
      </dgm:prSet>
      <dgm:spPr/>
    </dgm:pt>
    <dgm:pt modelId="{20212374-593B-4418-BCE7-4D9585E6BD0A}" type="pres">
      <dgm:prSet presAssocID="{AF2BC9A4-4DB9-4FAD-971E-36AA3C117481}" presName="desTx" presStyleLbl="revTx" presStyleIdx="3" presStyleCnt="4" custLinFactNeighborX="4906" custLinFactNeighborY="541">
        <dgm:presLayoutVars>
          <dgm:bulletEnabled val="1"/>
        </dgm:presLayoutVars>
      </dgm:prSet>
      <dgm:spPr/>
    </dgm:pt>
  </dgm:ptLst>
  <dgm:cxnLst>
    <dgm:cxn modelId="{A9842C2F-E680-46C3-94C5-D1ABF8769CEF}" type="presOf" srcId="{AF2BC9A4-4DB9-4FAD-971E-36AA3C117481}" destId="{85DBDD7C-DACF-4FE0-8F73-B907B9B3AA7C}" srcOrd="0" destOrd="0" presId="urn:microsoft.com/office/officeart/2005/8/layout/chevron1"/>
    <dgm:cxn modelId="{95D3925B-BAA9-4DEC-A4DB-BCCA6DC25C79}" srcId="{3CC2A653-ED76-4BED-B5D8-6384908DC30E}" destId="{09796ACE-25AE-42C4-82B7-98843271F83F}" srcOrd="1" destOrd="0" parTransId="{6622D23D-B1C1-4A65-9741-6B07B6ED7538}" sibTransId="{982C8282-E131-4A15-8785-5ECFAC8C98FD}"/>
    <dgm:cxn modelId="{4CA0E760-AE4C-418D-8307-9E94BF95441D}" type="presOf" srcId="{26426388-EBFD-4A27-B179-094A99391274}" destId="{20212374-593B-4418-BCE7-4D9585E6BD0A}" srcOrd="0" destOrd="0" presId="urn:microsoft.com/office/officeart/2005/8/layout/chevron1"/>
    <dgm:cxn modelId="{6D2DB543-22D5-4553-82E8-245A9390D260}" srcId="{5E0C4C62-2636-4353-8A97-1A53C4CE89B6}" destId="{82432780-6492-4616-AE6F-1C1CDF0A7959}" srcOrd="1" destOrd="0" parTransId="{AF6DBB88-584F-4CAD-AD06-9C92915BC6CA}" sibTransId="{57D5038B-EB17-4EA7-81EE-2CF8FC9A9379}"/>
    <dgm:cxn modelId="{89493945-80C5-491D-BB18-992FEC37ABE5}" type="presOf" srcId="{1F3DCDBA-92D3-498B-85BA-7B2D910A9220}" destId="{92EB1EC4-0C88-4F6F-B608-79BE78FF7694}" srcOrd="0" destOrd="1" presId="urn:microsoft.com/office/officeart/2005/8/layout/chevron1"/>
    <dgm:cxn modelId="{7B2A7D6B-4417-4E52-BAE0-4F3367324FE2}" type="presOf" srcId="{2B81E570-1751-4A6E-87FE-1486B2F731FC}" destId="{92EB1EC4-0C88-4F6F-B608-79BE78FF7694}" srcOrd="0" destOrd="0" presId="urn:microsoft.com/office/officeart/2005/8/layout/chevron1"/>
    <dgm:cxn modelId="{3DE73956-F1AB-411B-AA8B-479A21A5C201}" type="presOf" srcId="{09796ACE-25AE-42C4-82B7-98843271F83F}" destId="{EF9F8A15-9147-49D2-8F5A-65376F9A42C9}" srcOrd="0" destOrd="1" presId="urn:microsoft.com/office/officeart/2005/8/layout/chevron1"/>
    <dgm:cxn modelId="{E0F0D758-9F0B-4B56-8A1E-F94FC40F1E45}" srcId="{AF2BC9A4-4DB9-4FAD-971E-36AA3C117481}" destId="{E075BA03-DA0F-4326-9A09-CAC8848CBD2E}" srcOrd="1" destOrd="0" parTransId="{12081C43-7E06-43BB-B3FA-16D31340B4BE}" sibTransId="{CA0FBEAA-F7DF-4E19-ACF1-C4C10375611D}"/>
    <dgm:cxn modelId="{6C5B1959-226D-4E7F-9A37-423F83427D72}" type="presOf" srcId="{C24A5038-F374-486A-902C-91A3BB483A37}" destId="{E88E6CC3-5EA8-48B8-8AE4-AC523BF2133B}" srcOrd="0" destOrd="0" presId="urn:microsoft.com/office/officeart/2005/8/layout/chevron1"/>
    <dgm:cxn modelId="{F2E97B86-A536-47E2-8287-8407C9A3EE11}" srcId="{82432780-6492-4616-AE6F-1C1CDF0A7959}" destId="{7888ABE7-A853-4544-80AC-D4580478168A}" srcOrd="1" destOrd="0" parTransId="{749C55E8-3FA1-4B4D-8970-67F4C7754D6F}" sibTransId="{D12BC6A3-11C8-4173-9450-EA10282EAE20}"/>
    <dgm:cxn modelId="{92ACF589-3D31-4D98-B93F-60D08DC21E14}" srcId="{82432780-6492-4616-AE6F-1C1CDF0A7959}" destId="{C24A5038-F374-486A-902C-91A3BB483A37}" srcOrd="0" destOrd="0" parTransId="{F6E1FED6-D1FA-40E0-B4BD-2C95F862BFD7}" sibTransId="{682E4640-32CE-468B-B7B7-82E03F35210F}"/>
    <dgm:cxn modelId="{3E497F8A-14FB-458F-9CFD-7C8AC15F43AA}" type="presOf" srcId="{6D8C9EB4-F638-46D4-A1C1-6D51BF9296DD}" destId="{4A2E1C0A-42BD-4366-BC5E-2E4F2E522977}" srcOrd="0" destOrd="0" presId="urn:microsoft.com/office/officeart/2005/8/layout/chevron1"/>
    <dgm:cxn modelId="{B928449D-985D-42F4-9DC2-A92CF0689E10}" srcId="{AF2BC9A4-4DB9-4FAD-971E-36AA3C117481}" destId="{26426388-EBFD-4A27-B179-094A99391274}" srcOrd="0" destOrd="0" parTransId="{13CC4434-5F64-42D7-A13F-7CBBF1D2F989}" sibTransId="{40AD1A45-42A6-4258-91E6-650A21885BA0}"/>
    <dgm:cxn modelId="{ED60F7A8-32A6-42FF-928F-E978D4BAECEF}" srcId="{6D8C9EB4-F638-46D4-A1C1-6D51BF9296DD}" destId="{2B81E570-1751-4A6E-87FE-1486B2F731FC}" srcOrd="0" destOrd="0" parTransId="{727F9646-228F-4DE4-B71D-46508D886A51}" sibTransId="{08F1D884-484D-4C4C-8892-A909685B3711}"/>
    <dgm:cxn modelId="{319E56AC-D640-4C1B-B935-523DE4EA8F91}" srcId="{5E0C4C62-2636-4353-8A97-1A53C4CE89B6}" destId="{AF2BC9A4-4DB9-4FAD-971E-36AA3C117481}" srcOrd="3" destOrd="0" parTransId="{FD7F6BC8-5AF7-4CB8-BA39-AB5AB83AABC2}" sibTransId="{A1640736-03C3-44D3-A259-37D4AF39B7D3}"/>
    <dgm:cxn modelId="{516DE0B4-0762-44A6-AD4C-E425F99882E7}" type="presOf" srcId="{3CC2A653-ED76-4BED-B5D8-6384908DC30E}" destId="{25B2F2A5-2277-4321-AB38-AD2F11BD6B37}" srcOrd="0" destOrd="0" presId="urn:microsoft.com/office/officeart/2005/8/layout/chevron1"/>
    <dgm:cxn modelId="{65E814BE-9404-4C16-B470-A464E93737CC}" srcId="{3CC2A653-ED76-4BED-B5D8-6384908DC30E}" destId="{2AA8D22E-913D-44C1-A45C-64EEF33A2AEB}" srcOrd="0" destOrd="0" parTransId="{450F20BB-2F68-4AD7-8FBB-B2D4B03A207B}" sibTransId="{1511A409-B6EA-41CE-9720-EA480816BF21}"/>
    <dgm:cxn modelId="{4A225CC3-CE3F-4805-8DFD-FCEFAE984A8A}" type="presOf" srcId="{7888ABE7-A853-4544-80AC-D4580478168A}" destId="{E88E6CC3-5EA8-48B8-8AE4-AC523BF2133B}" srcOrd="0" destOrd="1" presId="urn:microsoft.com/office/officeart/2005/8/layout/chevron1"/>
    <dgm:cxn modelId="{9BC825C8-D2F5-46B1-81D6-E919743873DC}" type="presOf" srcId="{82432780-6492-4616-AE6F-1C1CDF0A7959}" destId="{F557B8B0-A608-4A97-8EFC-9D76AB66F9B0}" srcOrd="0" destOrd="0" presId="urn:microsoft.com/office/officeart/2005/8/layout/chevron1"/>
    <dgm:cxn modelId="{E1A407D1-0E61-4F66-B450-6149006D09C8}" srcId="{5E0C4C62-2636-4353-8A97-1A53C4CE89B6}" destId="{6D8C9EB4-F638-46D4-A1C1-6D51BF9296DD}" srcOrd="0" destOrd="0" parTransId="{D4F01C58-F80E-4318-8A32-7E7E9D881CE5}" sibTransId="{44DD9EE7-3ECB-47D8-AC6D-E057F5AA9523}"/>
    <dgm:cxn modelId="{7563F3D8-31F8-4741-B989-1CA50FFBA24B}" type="presOf" srcId="{E075BA03-DA0F-4326-9A09-CAC8848CBD2E}" destId="{20212374-593B-4418-BCE7-4D9585E6BD0A}" srcOrd="0" destOrd="1" presId="urn:microsoft.com/office/officeart/2005/8/layout/chevron1"/>
    <dgm:cxn modelId="{594D68E0-EEE0-4923-935D-1977C5083F7F}" srcId="{5E0C4C62-2636-4353-8A97-1A53C4CE89B6}" destId="{3CC2A653-ED76-4BED-B5D8-6384908DC30E}" srcOrd="2" destOrd="0" parTransId="{38DE2360-5FEF-4569-9FC0-3BC1089FD33E}" sibTransId="{6AD69622-703C-47DF-946E-A82C15DDE420}"/>
    <dgm:cxn modelId="{228FF5E1-D69F-4A44-A51B-B73DEA6D79A6}" type="presOf" srcId="{5E0C4C62-2636-4353-8A97-1A53C4CE89B6}" destId="{7712E4DC-133F-4D8E-963D-8E84AB648616}" srcOrd="0" destOrd="0" presId="urn:microsoft.com/office/officeart/2005/8/layout/chevron1"/>
    <dgm:cxn modelId="{9AD280E2-ABEF-492D-84D9-247D60987A23}" srcId="{6D8C9EB4-F638-46D4-A1C1-6D51BF9296DD}" destId="{1F3DCDBA-92D3-498B-85BA-7B2D910A9220}" srcOrd="1" destOrd="0" parTransId="{8C0B4109-6544-4715-8ECB-44F9ECAF2881}" sibTransId="{2BA6E054-5E8E-4F85-9D0F-4D8E46627A11}"/>
    <dgm:cxn modelId="{798394E5-7208-4D6F-A4D3-5A7B4997058F}" type="presOf" srcId="{2AA8D22E-913D-44C1-A45C-64EEF33A2AEB}" destId="{EF9F8A15-9147-49D2-8F5A-65376F9A42C9}" srcOrd="0" destOrd="0" presId="urn:microsoft.com/office/officeart/2005/8/layout/chevron1"/>
    <dgm:cxn modelId="{3BD434D5-7AC9-4D4D-BF4F-3212475C41EE}" type="presParOf" srcId="{7712E4DC-133F-4D8E-963D-8E84AB648616}" destId="{E7ED86D0-A174-423A-93C5-34DC225EB339}" srcOrd="0" destOrd="0" presId="urn:microsoft.com/office/officeart/2005/8/layout/chevron1"/>
    <dgm:cxn modelId="{870D26C0-E00F-4FC2-B21E-6B962097FDE5}" type="presParOf" srcId="{E7ED86D0-A174-423A-93C5-34DC225EB339}" destId="{4A2E1C0A-42BD-4366-BC5E-2E4F2E522977}" srcOrd="0" destOrd="0" presId="urn:microsoft.com/office/officeart/2005/8/layout/chevron1"/>
    <dgm:cxn modelId="{44D58A3C-7957-4954-A0F2-ED911005D71D}" type="presParOf" srcId="{E7ED86D0-A174-423A-93C5-34DC225EB339}" destId="{92EB1EC4-0C88-4F6F-B608-79BE78FF7694}" srcOrd="1" destOrd="0" presId="urn:microsoft.com/office/officeart/2005/8/layout/chevron1"/>
    <dgm:cxn modelId="{DA13AF43-9CC3-4106-A118-1D85AD933F14}" type="presParOf" srcId="{7712E4DC-133F-4D8E-963D-8E84AB648616}" destId="{FF0221D8-C6FA-4C49-992A-E0874F9DF169}" srcOrd="1" destOrd="0" presId="urn:microsoft.com/office/officeart/2005/8/layout/chevron1"/>
    <dgm:cxn modelId="{3A57B527-3270-4E3D-A0E4-1BC40D2C4D73}" type="presParOf" srcId="{7712E4DC-133F-4D8E-963D-8E84AB648616}" destId="{DB48F78C-6922-428C-A385-4D95939845B5}" srcOrd="2" destOrd="0" presId="urn:microsoft.com/office/officeart/2005/8/layout/chevron1"/>
    <dgm:cxn modelId="{1A693DFD-0A6E-4E13-AA2F-05D2822613B3}" type="presParOf" srcId="{DB48F78C-6922-428C-A385-4D95939845B5}" destId="{F557B8B0-A608-4A97-8EFC-9D76AB66F9B0}" srcOrd="0" destOrd="0" presId="urn:microsoft.com/office/officeart/2005/8/layout/chevron1"/>
    <dgm:cxn modelId="{83BCC534-5920-4F6E-9C99-FA767FABC00B}" type="presParOf" srcId="{DB48F78C-6922-428C-A385-4D95939845B5}" destId="{E88E6CC3-5EA8-48B8-8AE4-AC523BF2133B}" srcOrd="1" destOrd="0" presId="urn:microsoft.com/office/officeart/2005/8/layout/chevron1"/>
    <dgm:cxn modelId="{50D10A27-BAF3-4C5C-8540-CE00E7FC782E}" type="presParOf" srcId="{7712E4DC-133F-4D8E-963D-8E84AB648616}" destId="{348B0B3F-7E37-4A30-B75B-0248BCFA3342}" srcOrd="3" destOrd="0" presId="urn:microsoft.com/office/officeart/2005/8/layout/chevron1"/>
    <dgm:cxn modelId="{0251991F-7017-4583-8D67-AA86F0C8EAA6}" type="presParOf" srcId="{7712E4DC-133F-4D8E-963D-8E84AB648616}" destId="{201549BD-3C8F-4007-BCCB-FFCDF029E9B5}" srcOrd="4" destOrd="0" presId="urn:microsoft.com/office/officeart/2005/8/layout/chevron1"/>
    <dgm:cxn modelId="{0C638BA4-A270-437D-B851-AADAC0BF27DA}" type="presParOf" srcId="{201549BD-3C8F-4007-BCCB-FFCDF029E9B5}" destId="{25B2F2A5-2277-4321-AB38-AD2F11BD6B37}" srcOrd="0" destOrd="0" presId="urn:microsoft.com/office/officeart/2005/8/layout/chevron1"/>
    <dgm:cxn modelId="{2CE40E73-CF02-435F-89FB-AA56271FB0AE}" type="presParOf" srcId="{201549BD-3C8F-4007-BCCB-FFCDF029E9B5}" destId="{EF9F8A15-9147-49D2-8F5A-65376F9A42C9}" srcOrd="1" destOrd="0" presId="urn:microsoft.com/office/officeart/2005/8/layout/chevron1"/>
    <dgm:cxn modelId="{D9CE482A-BA48-4D01-B1EC-B2004CDBD6F5}" type="presParOf" srcId="{7712E4DC-133F-4D8E-963D-8E84AB648616}" destId="{0DB537E1-6B26-4A35-A1ED-20B7BD67A2EB}" srcOrd="5" destOrd="0" presId="urn:microsoft.com/office/officeart/2005/8/layout/chevron1"/>
    <dgm:cxn modelId="{6E8ABCA2-8BBE-477C-88BD-15BEAEAE7D77}" type="presParOf" srcId="{7712E4DC-133F-4D8E-963D-8E84AB648616}" destId="{508FFEC6-6EEE-48B3-8EF9-21056AEE23E8}" srcOrd="6" destOrd="0" presId="urn:microsoft.com/office/officeart/2005/8/layout/chevron1"/>
    <dgm:cxn modelId="{5DB5A949-AE36-4E05-B4DD-BE87F29A9C91}" type="presParOf" srcId="{508FFEC6-6EEE-48B3-8EF9-21056AEE23E8}" destId="{85DBDD7C-DACF-4FE0-8F73-B907B9B3AA7C}" srcOrd="0" destOrd="0" presId="urn:microsoft.com/office/officeart/2005/8/layout/chevron1"/>
    <dgm:cxn modelId="{79A6612A-BC99-40AF-8F5A-25B42E6DB1CE}" type="presParOf" srcId="{508FFEC6-6EEE-48B3-8EF9-21056AEE23E8}" destId="{20212374-593B-4418-BCE7-4D9585E6BD0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A667D5-3A4C-4D46-99FD-EFAA0484C622}" type="doc">
      <dgm:prSet loTypeId="urn:microsoft.com/office/officeart/2005/8/layout/hierarchy4" loCatId="list" qsTypeId="urn:microsoft.com/office/officeart/2005/8/quickstyle/simple1" qsCatId="simple" csTypeId="urn:microsoft.com/office/officeart/2005/8/colors/accent2_2" csCatId="accent2" phldr="1"/>
      <dgm:spPr/>
      <dgm:t>
        <a:bodyPr/>
        <a:lstStyle/>
        <a:p>
          <a:endParaRPr lang="en-US"/>
        </a:p>
      </dgm:t>
    </dgm:pt>
    <dgm:pt modelId="{CF22654E-BE7E-4F4B-A55A-D2FC5E8B8FC9}">
      <dgm:prSet phldrT="[Text]"/>
      <dgm:spPr/>
      <dgm:t>
        <a:bodyPr/>
        <a:lstStyle/>
        <a:p>
          <a:r>
            <a:rPr lang="en-US">
              <a:solidFill>
                <a:schemeClr val="tx1"/>
              </a:solidFill>
            </a:rPr>
            <a:t>Strengthen &amp; build new relationships</a:t>
          </a:r>
        </a:p>
      </dgm:t>
    </dgm:pt>
    <dgm:pt modelId="{9CAE60FC-761E-4EB4-8071-BE3EF02C59EF}" type="parTrans" cxnId="{675C8060-C6C7-4551-B2E3-385E703AE575}">
      <dgm:prSet/>
      <dgm:spPr/>
      <dgm:t>
        <a:bodyPr/>
        <a:lstStyle/>
        <a:p>
          <a:endParaRPr lang="en-US"/>
        </a:p>
      </dgm:t>
    </dgm:pt>
    <dgm:pt modelId="{6725FEB9-FA98-42BA-94EB-B4C82EBA7138}" type="sibTrans" cxnId="{675C8060-C6C7-4551-B2E3-385E703AE575}">
      <dgm:prSet/>
      <dgm:spPr/>
      <dgm:t>
        <a:bodyPr/>
        <a:lstStyle/>
        <a:p>
          <a:endParaRPr lang="en-US"/>
        </a:p>
      </dgm:t>
    </dgm:pt>
    <dgm:pt modelId="{E332E906-4CEF-414C-930F-194382C194BD}">
      <dgm:prSet phldrT="[Text]"/>
      <dgm:spPr/>
      <dgm:t>
        <a:bodyPr/>
        <a:lstStyle/>
        <a:p>
          <a:r>
            <a:rPr lang="en-US">
              <a:solidFill>
                <a:schemeClr val="tx1"/>
              </a:solidFill>
            </a:rPr>
            <a:t>Demonstrate community power</a:t>
          </a:r>
        </a:p>
      </dgm:t>
    </dgm:pt>
    <dgm:pt modelId="{D9FC0D46-680D-4727-BDA9-72B376935AB4}" type="parTrans" cxnId="{B5B9D391-E5EB-48F4-9CDE-59096AA92C1A}">
      <dgm:prSet/>
      <dgm:spPr/>
      <dgm:t>
        <a:bodyPr/>
        <a:lstStyle/>
        <a:p>
          <a:endParaRPr lang="en-US"/>
        </a:p>
      </dgm:t>
    </dgm:pt>
    <dgm:pt modelId="{747D64C1-7BD5-420B-8FE0-9E71DF12EB46}" type="sibTrans" cxnId="{B5B9D391-E5EB-48F4-9CDE-59096AA92C1A}">
      <dgm:prSet/>
      <dgm:spPr/>
      <dgm:t>
        <a:bodyPr/>
        <a:lstStyle/>
        <a:p>
          <a:endParaRPr lang="en-US"/>
        </a:p>
      </dgm:t>
    </dgm:pt>
    <dgm:pt modelId="{432060AA-C679-481F-BE22-ABB832123EEB}">
      <dgm:prSet phldrT="[Text]"/>
      <dgm:spPr/>
      <dgm:t>
        <a:bodyPr/>
        <a:lstStyle/>
        <a:p>
          <a:r>
            <a:rPr lang="en-US">
              <a:solidFill>
                <a:schemeClr val="tx1"/>
              </a:solidFill>
            </a:rPr>
            <a:t>Combat cynicism and encourage action</a:t>
          </a:r>
        </a:p>
      </dgm:t>
    </dgm:pt>
    <dgm:pt modelId="{F6B5F190-1907-4536-BF87-3E43DB091325}" type="parTrans" cxnId="{C72418FA-599E-4EFE-8B39-EB3F034B5563}">
      <dgm:prSet/>
      <dgm:spPr/>
      <dgm:t>
        <a:bodyPr/>
        <a:lstStyle/>
        <a:p>
          <a:endParaRPr lang="en-US"/>
        </a:p>
      </dgm:t>
    </dgm:pt>
    <dgm:pt modelId="{67D364AB-8440-426C-A64B-4B84A2152374}" type="sibTrans" cxnId="{C72418FA-599E-4EFE-8B39-EB3F034B5563}">
      <dgm:prSet/>
      <dgm:spPr/>
      <dgm:t>
        <a:bodyPr/>
        <a:lstStyle/>
        <a:p>
          <a:endParaRPr lang="en-US"/>
        </a:p>
      </dgm:t>
    </dgm:pt>
    <dgm:pt modelId="{9725EBD7-5E76-4CCB-901E-AFEA590CE17C}" type="pres">
      <dgm:prSet presAssocID="{64A667D5-3A4C-4D46-99FD-EFAA0484C622}" presName="Name0" presStyleCnt="0">
        <dgm:presLayoutVars>
          <dgm:chPref val="1"/>
          <dgm:dir/>
          <dgm:animOne val="branch"/>
          <dgm:animLvl val="lvl"/>
          <dgm:resizeHandles/>
        </dgm:presLayoutVars>
      </dgm:prSet>
      <dgm:spPr/>
    </dgm:pt>
    <dgm:pt modelId="{E68CD57D-84F5-4F58-BF2E-474AC0F90C93}" type="pres">
      <dgm:prSet presAssocID="{CF22654E-BE7E-4F4B-A55A-D2FC5E8B8FC9}" presName="vertOne" presStyleCnt="0"/>
      <dgm:spPr/>
    </dgm:pt>
    <dgm:pt modelId="{1771D104-8ED5-4079-A616-A12A8FA19AC4}" type="pres">
      <dgm:prSet presAssocID="{CF22654E-BE7E-4F4B-A55A-D2FC5E8B8FC9}" presName="txOne" presStyleLbl="node0" presStyleIdx="0" presStyleCnt="3">
        <dgm:presLayoutVars>
          <dgm:chPref val="3"/>
        </dgm:presLayoutVars>
      </dgm:prSet>
      <dgm:spPr/>
    </dgm:pt>
    <dgm:pt modelId="{93A8DCF0-D165-49CD-B4A2-AB5A405BE108}" type="pres">
      <dgm:prSet presAssocID="{CF22654E-BE7E-4F4B-A55A-D2FC5E8B8FC9}" presName="horzOne" presStyleCnt="0"/>
      <dgm:spPr/>
    </dgm:pt>
    <dgm:pt modelId="{0AC53E93-A30E-48CB-8ED2-33CCE2E56CA7}" type="pres">
      <dgm:prSet presAssocID="{6725FEB9-FA98-42BA-94EB-B4C82EBA7138}" presName="sibSpaceOne" presStyleCnt="0"/>
      <dgm:spPr/>
    </dgm:pt>
    <dgm:pt modelId="{D3457A6D-323B-4E49-B857-35F0D55AD37E}" type="pres">
      <dgm:prSet presAssocID="{E332E906-4CEF-414C-930F-194382C194BD}" presName="vertOne" presStyleCnt="0"/>
      <dgm:spPr/>
    </dgm:pt>
    <dgm:pt modelId="{F7A9E67C-B812-411C-87DB-31E6D91885C6}" type="pres">
      <dgm:prSet presAssocID="{E332E906-4CEF-414C-930F-194382C194BD}" presName="txOne" presStyleLbl="node0" presStyleIdx="1" presStyleCnt="3">
        <dgm:presLayoutVars>
          <dgm:chPref val="3"/>
        </dgm:presLayoutVars>
      </dgm:prSet>
      <dgm:spPr/>
    </dgm:pt>
    <dgm:pt modelId="{F8FC83E4-BD72-475F-84AC-1ABCD4190F41}" type="pres">
      <dgm:prSet presAssocID="{E332E906-4CEF-414C-930F-194382C194BD}" presName="horzOne" presStyleCnt="0"/>
      <dgm:spPr/>
    </dgm:pt>
    <dgm:pt modelId="{6A297EE5-ADE4-4F1C-AACE-0018C04D8660}" type="pres">
      <dgm:prSet presAssocID="{747D64C1-7BD5-420B-8FE0-9E71DF12EB46}" presName="sibSpaceOne" presStyleCnt="0"/>
      <dgm:spPr/>
    </dgm:pt>
    <dgm:pt modelId="{8602C021-67E8-4214-BED7-923CB6214B29}" type="pres">
      <dgm:prSet presAssocID="{432060AA-C679-481F-BE22-ABB832123EEB}" presName="vertOne" presStyleCnt="0"/>
      <dgm:spPr/>
    </dgm:pt>
    <dgm:pt modelId="{C6B02A03-C659-4A3B-8635-48B65C143961}" type="pres">
      <dgm:prSet presAssocID="{432060AA-C679-481F-BE22-ABB832123EEB}" presName="txOne" presStyleLbl="node0" presStyleIdx="2" presStyleCnt="3">
        <dgm:presLayoutVars>
          <dgm:chPref val="3"/>
        </dgm:presLayoutVars>
      </dgm:prSet>
      <dgm:spPr/>
    </dgm:pt>
    <dgm:pt modelId="{F85EA57D-419D-4B89-BB14-1FC248D8C0FE}" type="pres">
      <dgm:prSet presAssocID="{432060AA-C679-481F-BE22-ABB832123EEB}" presName="horzOne" presStyleCnt="0"/>
      <dgm:spPr/>
    </dgm:pt>
  </dgm:ptLst>
  <dgm:cxnLst>
    <dgm:cxn modelId="{B0E3CF1A-0972-46A3-9B66-733AAC3387A7}" type="presOf" srcId="{64A667D5-3A4C-4D46-99FD-EFAA0484C622}" destId="{9725EBD7-5E76-4CCB-901E-AFEA590CE17C}" srcOrd="0" destOrd="0" presId="urn:microsoft.com/office/officeart/2005/8/layout/hierarchy4"/>
    <dgm:cxn modelId="{B9443635-94C9-4400-A489-11F95E948F66}" type="presOf" srcId="{CF22654E-BE7E-4F4B-A55A-D2FC5E8B8FC9}" destId="{1771D104-8ED5-4079-A616-A12A8FA19AC4}" srcOrd="0" destOrd="0" presId="urn:microsoft.com/office/officeart/2005/8/layout/hierarchy4"/>
    <dgm:cxn modelId="{675C8060-C6C7-4551-B2E3-385E703AE575}" srcId="{64A667D5-3A4C-4D46-99FD-EFAA0484C622}" destId="{CF22654E-BE7E-4F4B-A55A-D2FC5E8B8FC9}" srcOrd="0" destOrd="0" parTransId="{9CAE60FC-761E-4EB4-8071-BE3EF02C59EF}" sibTransId="{6725FEB9-FA98-42BA-94EB-B4C82EBA7138}"/>
    <dgm:cxn modelId="{1A9D866E-5A53-4482-BB5E-2AC67E0A0792}" type="presOf" srcId="{432060AA-C679-481F-BE22-ABB832123EEB}" destId="{C6B02A03-C659-4A3B-8635-48B65C143961}" srcOrd="0" destOrd="0" presId="urn:microsoft.com/office/officeart/2005/8/layout/hierarchy4"/>
    <dgm:cxn modelId="{B5B9D391-E5EB-48F4-9CDE-59096AA92C1A}" srcId="{64A667D5-3A4C-4D46-99FD-EFAA0484C622}" destId="{E332E906-4CEF-414C-930F-194382C194BD}" srcOrd="1" destOrd="0" parTransId="{D9FC0D46-680D-4727-BDA9-72B376935AB4}" sibTransId="{747D64C1-7BD5-420B-8FE0-9E71DF12EB46}"/>
    <dgm:cxn modelId="{9968E8CD-15E2-46EB-9C0D-52800288A34E}" type="presOf" srcId="{E332E906-4CEF-414C-930F-194382C194BD}" destId="{F7A9E67C-B812-411C-87DB-31E6D91885C6}" srcOrd="0" destOrd="0" presId="urn:microsoft.com/office/officeart/2005/8/layout/hierarchy4"/>
    <dgm:cxn modelId="{C72418FA-599E-4EFE-8B39-EB3F034B5563}" srcId="{64A667D5-3A4C-4D46-99FD-EFAA0484C622}" destId="{432060AA-C679-481F-BE22-ABB832123EEB}" srcOrd="2" destOrd="0" parTransId="{F6B5F190-1907-4536-BF87-3E43DB091325}" sibTransId="{67D364AB-8440-426C-A64B-4B84A2152374}"/>
    <dgm:cxn modelId="{F4FD67C6-79FA-4A8F-93C7-AB565673DE2D}" type="presParOf" srcId="{9725EBD7-5E76-4CCB-901E-AFEA590CE17C}" destId="{E68CD57D-84F5-4F58-BF2E-474AC0F90C93}" srcOrd="0" destOrd="0" presId="urn:microsoft.com/office/officeart/2005/8/layout/hierarchy4"/>
    <dgm:cxn modelId="{D00D86F1-7712-4A52-980E-C2A5829D1807}" type="presParOf" srcId="{E68CD57D-84F5-4F58-BF2E-474AC0F90C93}" destId="{1771D104-8ED5-4079-A616-A12A8FA19AC4}" srcOrd="0" destOrd="0" presId="urn:microsoft.com/office/officeart/2005/8/layout/hierarchy4"/>
    <dgm:cxn modelId="{DD4FE872-D551-4F6A-9D8B-9E931D5E087E}" type="presParOf" srcId="{E68CD57D-84F5-4F58-BF2E-474AC0F90C93}" destId="{93A8DCF0-D165-49CD-B4A2-AB5A405BE108}" srcOrd="1" destOrd="0" presId="urn:microsoft.com/office/officeart/2005/8/layout/hierarchy4"/>
    <dgm:cxn modelId="{8A9C2B37-CCC3-48BC-B816-BA6D28071826}" type="presParOf" srcId="{9725EBD7-5E76-4CCB-901E-AFEA590CE17C}" destId="{0AC53E93-A30E-48CB-8ED2-33CCE2E56CA7}" srcOrd="1" destOrd="0" presId="urn:microsoft.com/office/officeart/2005/8/layout/hierarchy4"/>
    <dgm:cxn modelId="{45FB2C79-C94D-45C3-A3C0-9B5E63D71CDD}" type="presParOf" srcId="{9725EBD7-5E76-4CCB-901E-AFEA590CE17C}" destId="{D3457A6D-323B-4E49-B857-35F0D55AD37E}" srcOrd="2" destOrd="0" presId="urn:microsoft.com/office/officeart/2005/8/layout/hierarchy4"/>
    <dgm:cxn modelId="{34493D4A-1B69-40D5-9A1D-9467C3885028}" type="presParOf" srcId="{D3457A6D-323B-4E49-B857-35F0D55AD37E}" destId="{F7A9E67C-B812-411C-87DB-31E6D91885C6}" srcOrd="0" destOrd="0" presId="urn:microsoft.com/office/officeart/2005/8/layout/hierarchy4"/>
    <dgm:cxn modelId="{D05FE9BA-6463-4D6B-9D29-558E3A0891E6}" type="presParOf" srcId="{D3457A6D-323B-4E49-B857-35F0D55AD37E}" destId="{F8FC83E4-BD72-475F-84AC-1ABCD4190F41}" srcOrd="1" destOrd="0" presId="urn:microsoft.com/office/officeart/2005/8/layout/hierarchy4"/>
    <dgm:cxn modelId="{686E4261-7B31-49CE-AFF0-621664C6D301}" type="presParOf" srcId="{9725EBD7-5E76-4CCB-901E-AFEA590CE17C}" destId="{6A297EE5-ADE4-4F1C-AACE-0018C04D8660}" srcOrd="3" destOrd="0" presId="urn:microsoft.com/office/officeart/2005/8/layout/hierarchy4"/>
    <dgm:cxn modelId="{9027AA40-BFF8-44ED-87DD-17B8E9922BB4}" type="presParOf" srcId="{9725EBD7-5E76-4CCB-901E-AFEA590CE17C}" destId="{8602C021-67E8-4214-BED7-923CB6214B29}" srcOrd="4" destOrd="0" presId="urn:microsoft.com/office/officeart/2005/8/layout/hierarchy4"/>
    <dgm:cxn modelId="{D016E630-066A-40ED-A101-3347CA8A78DD}" type="presParOf" srcId="{8602C021-67E8-4214-BED7-923CB6214B29}" destId="{C6B02A03-C659-4A3B-8635-48B65C143961}" srcOrd="0" destOrd="0" presId="urn:microsoft.com/office/officeart/2005/8/layout/hierarchy4"/>
    <dgm:cxn modelId="{AF8B29F8-5BCB-41F0-81D2-063108682766}" type="presParOf" srcId="{8602C021-67E8-4214-BED7-923CB6214B29}" destId="{F85EA57D-419D-4B89-BB14-1FC248D8C0F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D131A1-C38B-4B71-8E0A-7A7273F8414B}"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9A33D6DB-4709-4229-97BD-175E27ED82B6}">
      <dgm:prSet custT="1"/>
      <dgm:spPr/>
      <dgm:t>
        <a:bodyPr/>
        <a:lstStyle/>
        <a:p>
          <a:pPr>
            <a:defRPr cap="all"/>
          </a:pPr>
          <a:r>
            <a:rPr lang="en-US" sz="1800" b="1">
              <a:latin typeface="Open Sans" panose="020B0606030504020204" pitchFamily="34" charset="0"/>
              <a:ea typeface="Open Sans" panose="020B0606030504020204" pitchFamily="34" charset="0"/>
              <a:cs typeface="Open Sans" panose="020B0606030504020204" pitchFamily="34" charset="0"/>
            </a:rPr>
            <a:t>Get together as a team</a:t>
          </a:r>
        </a:p>
      </dgm:t>
    </dgm:pt>
    <dgm:pt modelId="{AEB40700-D0C7-4C48-BB10-811B859CBDD3}" type="parTrans" cxnId="{D96F4F45-72D5-43D0-AEEE-55BE2091304C}">
      <dgm:prSet/>
      <dgm:spPr/>
      <dgm:t>
        <a:bodyPr/>
        <a:lstStyle/>
        <a:p>
          <a:endParaRPr lang="en-US"/>
        </a:p>
      </dgm:t>
    </dgm:pt>
    <dgm:pt modelId="{5F2ABCD7-6660-48F6-B392-A89D6C851346}" type="sibTrans" cxnId="{D96F4F45-72D5-43D0-AEEE-55BE2091304C}">
      <dgm:prSet/>
      <dgm:spPr/>
      <dgm:t>
        <a:bodyPr/>
        <a:lstStyle/>
        <a:p>
          <a:endParaRPr lang="en-US"/>
        </a:p>
      </dgm:t>
    </dgm:pt>
    <dgm:pt modelId="{E018C0C2-ADB1-4B18-BDDF-76A1308A75C6}">
      <dgm:prSet custT="1"/>
      <dgm:spPr/>
      <dgm:t>
        <a:bodyPr/>
        <a:lstStyle/>
        <a:p>
          <a:pPr>
            <a:defRPr cap="all"/>
          </a:pPr>
          <a:r>
            <a:rPr lang="en-US" sz="1800" b="1">
              <a:latin typeface="Open Sans" panose="020B0606030504020204" pitchFamily="34" charset="0"/>
              <a:ea typeface="Open Sans" panose="020B0606030504020204" pitchFamily="34" charset="0"/>
              <a:cs typeface="Open Sans" panose="020B0606030504020204" pitchFamily="34" charset="0"/>
            </a:rPr>
            <a:t>Invite new people to join you</a:t>
          </a:r>
        </a:p>
      </dgm:t>
    </dgm:pt>
    <dgm:pt modelId="{36982745-AF67-4082-83D3-841261F540D3}" type="parTrans" cxnId="{BF894499-A0E7-454A-971F-5DB93E42C97D}">
      <dgm:prSet/>
      <dgm:spPr/>
      <dgm:t>
        <a:bodyPr/>
        <a:lstStyle/>
        <a:p>
          <a:endParaRPr lang="en-US"/>
        </a:p>
      </dgm:t>
    </dgm:pt>
    <dgm:pt modelId="{BE5EAD61-FA21-431E-A4B0-9D8B26953E8F}" type="sibTrans" cxnId="{BF894499-A0E7-454A-971F-5DB93E42C97D}">
      <dgm:prSet/>
      <dgm:spPr/>
      <dgm:t>
        <a:bodyPr/>
        <a:lstStyle/>
        <a:p>
          <a:endParaRPr lang="en-US"/>
        </a:p>
      </dgm:t>
    </dgm:pt>
    <dgm:pt modelId="{571681B1-933B-4B4A-BE4F-682A629F08A0}">
      <dgm:prSet custT="1"/>
      <dgm:spPr/>
      <dgm:t>
        <a:bodyPr/>
        <a:lstStyle/>
        <a:p>
          <a:pPr>
            <a:defRPr cap="all"/>
          </a:pPr>
          <a:r>
            <a:rPr lang="en-US" sz="1800" b="1">
              <a:latin typeface="Open Sans" panose="020B0606030504020204" pitchFamily="34" charset="0"/>
              <a:ea typeface="Open Sans" panose="020B0606030504020204" pitchFamily="34" charset="0"/>
              <a:cs typeface="Open Sans" panose="020B0606030504020204" pitchFamily="34" charset="0"/>
            </a:rPr>
            <a:t>take action where you'll already be</a:t>
          </a:r>
        </a:p>
      </dgm:t>
    </dgm:pt>
    <dgm:pt modelId="{D69FC86F-C5D9-4680-A534-BB0AE68D9DC5}" type="parTrans" cxnId="{B0B9653C-C2E6-4FDE-AA36-4B3F8E1B91B0}">
      <dgm:prSet/>
      <dgm:spPr/>
      <dgm:t>
        <a:bodyPr/>
        <a:lstStyle/>
        <a:p>
          <a:endParaRPr lang="en-US"/>
        </a:p>
      </dgm:t>
    </dgm:pt>
    <dgm:pt modelId="{1BB76EE6-6010-4C1F-9E81-061B08EF85BF}" type="sibTrans" cxnId="{B0B9653C-C2E6-4FDE-AA36-4B3F8E1B91B0}">
      <dgm:prSet/>
      <dgm:spPr/>
      <dgm:t>
        <a:bodyPr/>
        <a:lstStyle/>
        <a:p>
          <a:endParaRPr lang="en-US"/>
        </a:p>
      </dgm:t>
    </dgm:pt>
    <dgm:pt modelId="{9EC29899-0FC2-4070-B4F7-806C1CD19140}" type="pres">
      <dgm:prSet presAssocID="{7BD131A1-C38B-4B71-8E0A-7A7273F8414B}" presName="root" presStyleCnt="0">
        <dgm:presLayoutVars>
          <dgm:dir/>
          <dgm:resizeHandles val="exact"/>
        </dgm:presLayoutVars>
      </dgm:prSet>
      <dgm:spPr/>
    </dgm:pt>
    <dgm:pt modelId="{A6C99E7E-A900-4479-90AD-62CAFD026388}" type="pres">
      <dgm:prSet presAssocID="{9A33D6DB-4709-4229-97BD-175E27ED82B6}" presName="compNode" presStyleCnt="0"/>
      <dgm:spPr/>
    </dgm:pt>
    <dgm:pt modelId="{33FAEC06-44E4-4520-9304-A0B0424B51BD}" type="pres">
      <dgm:prSet presAssocID="{9A33D6DB-4709-4229-97BD-175E27ED82B6}" presName="iconBgRect" presStyleLbl="bgShp" presStyleIdx="0" presStyleCnt="3"/>
      <dgm:spPr/>
    </dgm:pt>
    <dgm:pt modelId="{C7F341CD-62D0-4901-BF8F-380BD7C69F38}" type="pres">
      <dgm:prSet presAssocID="{9A33D6DB-4709-4229-97BD-175E27ED82B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9FD929EB-8B9D-44FB-BBDB-3AC526BBA6CC}" type="pres">
      <dgm:prSet presAssocID="{9A33D6DB-4709-4229-97BD-175E27ED82B6}" presName="spaceRect" presStyleCnt="0"/>
      <dgm:spPr/>
    </dgm:pt>
    <dgm:pt modelId="{74D6CE2C-D89B-4C9B-9C5D-7284635713D0}" type="pres">
      <dgm:prSet presAssocID="{9A33D6DB-4709-4229-97BD-175E27ED82B6}" presName="textRect" presStyleLbl="revTx" presStyleIdx="0" presStyleCnt="3">
        <dgm:presLayoutVars>
          <dgm:chMax val="1"/>
          <dgm:chPref val="1"/>
        </dgm:presLayoutVars>
      </dgm:prSet>
      <dgm:spPr/>
    </dgm:pt>
    <dgm:pt modelId="{508422F3-3A3B-41F7-8E4A-06D184CC4D0F}" type="pres">
      <dgm:prSet presAssocID="{5F2ABCD7-6660-48F6-B392-A89D6C851346}" presName="sibTrans" presStyleCnt="0"/>
      <dgm:spPr/>
    </dgm:pt>
    <dgm:pt modelId="{45CEFE5C-1272-4CE8-8BA1-F26366F4C5D1}" type="pres">
      <dgm:prSet presAssocID="{E018C0C2-ADB1-4B18-BDDF-76A1308A75C6}" presName="compNode" presStyleCnt="0"/>
      <dgm:spPr/>
    </dgm:pt>
    <dgm:pt modelId="{9B4446DC-654E-4C6A-A994-026073637D35}" type="pres">
      <dgm:prSet presAssocID="{E018C0C2-ADB1-4B18-BDDF-76A1308A75C6}" presName="iconBgRect" presStyleLbl="bgShp" presStyleIdx="1" presStyleCnt="3"/>
      <dgm:spPr/>
    </dgm:pt>
    <dgm:pt modelId="{DE4C3D07-0F95-4174-8670-ED8C1848DEF9}" type="pres">
      <dgm:prSet presAssocID="{E018C0C2-ADB1-4B18-BDDF-76A1308A75C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hare With Person"/>
        </a:ext>
      </dgm:extLst>
    </dgm:pt>
    <dgm:pt modelId="{388C4F65-2698-4DEA-8868-BEBAD10B05A4}" type="pres">
      <dgm:prSet presAssocID="{E018C0C2-ADB1-4B18-BDDF-76A1308A75C6}" presName="spaceRect" presStyleCnt="0"/>
      <dgm:spPr/>
    </dgm:pt>
    <dgm:pt modelId="{A922D204-D5B9-465F-909F-10430DE91F15}" type="pres">
      <dgm:prSet presAssocID="{E018C0C2-ADB1-4B18-BDDF-76A1308A75C6}" presName="textRect" presStyleLbl="revTx" presStyleIdx="1" presStyleCnt="3">
        <dgm:presLayoutVars>
          <dgm:chMax val="1"/>
          <dgm:chPref val="1"/>
        </dgm:presLayoutVars>
      </dgm:prSet>
      <dgm:spPr/>
    </dgm:pt>
    <dgm:pt modelId="{E39E026E-8ECD-4525-A425-B86FAB1F1DE9}" type="pres">
      <dgm:prSet presAssocID="{BE5EAD61-FA21-431E-A4B0-9D8B26953E8F}" presName="sibTrans" presStyleCnt="0"/>
      <dgm:spPr/>
    </dgm:pt>
    <dgm:pt modelId="{FD308D01-FEAB-4F75-9CC0-9AD3C172F7BC}" type="pres">
      <dgm:prSet presAssocID="{571681B1-933B-4B4A-BE4F-682A629F08A0}" presName="compNode" presStyleCnt="0"/>
      <dgm:spPr/>
    </dgm:pt>
    <dgm:pt modelId="{B6F87599-6B73-44A7-87DA-807C61064DCE}" type="pres">
      <dgm:prSet presAssocID="{571681B1-933B-4B4A-BE4F-682A629F08A0}" presName="iconBgRect" presStyleLbl="bgShp" presStyleIdx="2" presStyleCnt="3"/>
      <dgm:spPr/>
    </dgm:pt>
    <dgm:pt modelId="{778BC83C-845C-4865-B410-6E13DE6DFBE0}" type="pres">
      <dgm:prSet presAssocID="{571681B1-933B-4B4A-BE4F-682A629F08A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535ECB9C-9A6A-411D-BD06-7CA672F1A280}" type="pres">
      <dgm:prSet presAssocID="{571681B1-933B-4B4A-BE4F-682A629F08A0}" presName="spaceRect" presStyleCnt="0"/>
      <dgm:spPr/>
    </dgm:pt>
    <dgm:pt modelId="{C827B284-8041-485F-A774-950051FAB10E}" type="pres">
      <dgm:prSet presAssocID="{571681B1-933B-4B4A-BE4F-682A629F08A0}" presName="textRect" presStyleLbl="revTx" presStyleIdx="2" presStyleCnt="3">
        <dgm:presLayoutVars>
          <dgm:chMax val="1"/>
          <dgm:chPref val="1"/>
        </dgm:presLayoutVars>
      </dgm:prSet>
      <dgm:spPr/>
    </dgm:pt>
  </dgm:ptLst>
  <dgm:cxnLst>
    <dgm:cxn modelId="{8302BC07-46E1-428E-81FA-3B159F5C6119}" type="presOf" srcId="{7BD131A1-C38B-4B71-8E0A-7A7273F8414B}" destId="{9EC29899-0FC2-4070-B4F7-806C1CD19140}" srcOrd="0" destOrd="0" presId="urn:microsoft.com/office/officeart/2018/5/layout/IconCircleLabelList"/>
    <dgm:cxn modelId="{2B1D1711-D680-42FC-AD89-9AB0D41D8847}" type="presOf" srcId="{571681B1-933B-4B4A-BE4F-682A629F08A0}" destId="{C827B284-8041-485F-A774-950051FAB10E}" srcOrd="0" destOrd="0" presId="urn:microsoft.com/office/officeart/2018/5/layout/IconCircleLabelList"/>
    <dgm:cxn modelId="{B0B9653C-C2E6-4FDE-AA36-4B3F8E1B91B0}" srcId="{7BD131A1-C38B-4B71-8E0A-7A7273F8414B}" destId="{571681B1-933B-4B4A-BE4F-682A629F08A0}" srcOrd="2" destOrd="0" parTransId="{D69FC86F-C5D9-4680-A534-BB0AE68D9DC5}" sibTransId="{1BB76EE6-6010-4C1F-9E81-061B08EF85BF}"/>
    <dgm:cxn modelId="{D96F4F45-72D5-43D0-AEEE-55BE2091304C}" srcId="{7BD131A1-C38B-4B71-8E0A-7A7273F8414B}" destId="{9A33D6DB-4709-4229-97BD-175E27ED82B6}" srcOrd="0" destOrd="0" parTransId="{AEB40700-D0C7-4C48-BB10-811B859CBDD3}" sibTransId="{5F2ABCD7-6660-48F6-B392-A89D6C851346}"/>
    <dgm:cxn modelId="{BF894499-A0E7-454A-971F-5DB93E42C97D}" srcId="{7BD131A1-C38B-4B71-8E0A-7A7273F8414B}" destId="{E018C0C2-ADB1-4B18-BDDF-76A1308A75C6}" srcOrd="1" destOrd="0" parTransId="{36982745-AF67-4082-83D3-841261F540D3}" sibTransId="{BE5EAD61-FA21-431E-A4B0-9D8B26953E8F}"/>
    <dgm:cxn modelId="{FE0AE1D2-3A48-4074-ADD4-751028CF49EA}" type="presOf" srcId="{9A33D6DB-4709-4229-97BD-175E27ED82B6}" destId="{74D6CE2C-D89B-4C9B-9C5D-7284635713D0}" srcOrd="0" destOrd="0" presId="urn:microsoft.com/office/officeart/2018/5/layout/IconCircleLabelList"/>
    <dgm:cxn modelId="{677783E8-03F0-466D-B450-E954A6C3BA59}" type="presOf" srcId="{E018C0C2-ADB1-4B18-BDDF-76A1308A75C6}" destId="{A922D204-D5B9-465F-909F-10430DE91F15}" srcOrd="0" destOrd="0" presId="urn:microsoft.com/office/officeart/2018/5/layout/IconCircleLabelList"/>
    <dgm:cxn modelId="{C800D869-DA5C-402A-884D-156C306F1C59}" type="presParOf" srcId="{9EC29899-0FC2-4070-B4F7-806C1CD19140}" destId="{A6C99E7E-A900-4479-90AD-62CAFD026388}" srcOrd="0" destOrd="0" presId="urn:microsoft.com/office/officeart/2018/5/layout/IconCircleLabelList"/>
    <dgm:cxn modelId="{733914C2-98E2-41CD-83C0-F1CD346A8EA0}" type="presParOf" srcId="{A6C99E7E-A900-4479-90AD-62CAFD026388}" destId="{33FAEC06-44E4-4520-9304-A0B0424B51BD}" srcOrd="0" destOrd="0" presId="urn:microsoft.com/office/officeart/2018/5/layout/IconCircleLabelList"/>
    <dgm:cxn modelId="{AF2F8E99-8013-4B55-AED3-3B656C2FFF23}" type="presParOf" srcId="{A6C99E7E-A900-4479-90AD-62CAFD026388}" destId="{C7F341CD-62D0-4901-BF8F-380BD7C69F38}" srcOrd="1" destOrd="0" presId="urn:microsoft.com/office/officeart/2018/5/layout/IconCircleLabelList"/>
    <dgm:cxn modelId="{E9C8CD26-228D-4D2C-963C-BA2CC5E4A787}" type="presParOf" srcId="{A6C99E7E-A900-4479-90AD-62CAFD026388}" destId="{9FD929EB-8B9D-44FB-BBDB-3AC526BBA6CC}" srcOrd="2" destOrd="0" presId="urn:microsoft.com/office/officeart/2018/5/layout/IconCircleLabelList"/>
    <dgm:cxn modelId="{1507A0DA-AB4A-406D-B7C0-5BBFE4D2473A}" type="presParOf" srcId="{A6C99E7E-A900-4479-90AD-62CAFD026388}" destId="{74D6CE2C-D89B-4C9B-9C5D-7284635713D0}" srcOrd="3" destOrd="0" presId="urn:microsoft.com/office/officeart/2018/5/layout/IconCircleLabelList"/>
    <dgm:cxn modelId="{0B3F7F15-4825-4398-B9CA-3C82DC3C3E8A}" type="presParOf" srcId="{9EC29899-0FC2-4070-B4F7-806C1CD19140}" destId="{508422F3-3A3B-41F7-8E4A-06D184CC4D0F}" srcOrd="1" destOrd="0" presId="urn:microsoft.com/office/officeart/2018/5/layout/IconCircleLabelList"/>
    <dgm:cxn modelId="{2DA745F0-D5E4-4A24-BC79-47D5362B4E62}" type="presParOf" srcId="{9EC29899-0FC2-4070-B4F7-806C1CD19140}" destId="{45CEFE5C-1272-4CE8-8BA1-F26366F4C5D1}" srcOrd="2" destOrd="0" presId="urn:microsoft.com/office/officeart/2018/5/layout/IconCircleLabelList"/>
    <dgm:cxn modelId="{914757DB-FEA4-49AD-8D98-B6463E2D91E1}" type="presParOf" srcId="{45CEFE5C-1272-4CE8-8BA1-F26366F4C5D1}" destId="{9B4446DC-654E-4C6A-A994-026073637D35}" srcOrd="0" destOrd="0" presId="urn:microsoft.com/office/officeart/2018/5/layout/IconCircleLabelList"/>
    <dgm:cxn modelId="{1D4D44C7-479F-410C-88D4-670ECFC03C1D}" type="presParOf" srcId="{45CEFE5C-1272-4CE8-8BA1-F26366F4C5D1}" destId="{DE4C3D07-0F95-4174-8670-ED8C1848DEF9}" srcOrd="1" destOrd="0" presId="urn:microsoft.com/office/officeart/2018/5/layout/IconCircleLabelList"/>
    <dgm:cxn modelId="{DA064D54-CE52-4E20-BC0C-29A6018AB0FF}" type="presParOf" srcId="{45CEFE5C-1272-4CE8-8BA1-F26366F4C5D1}" destId="{388C4F65-2698-4DEA-8868-BEBAD10B05A4}" srcOrd="2" destOrd="0" presId="urn:microsoft.com/office/officeart/2018/5/layout/IconCircleLabelList"/>
    <dgm:cxn modelId="{1F78B873-DD9E-48D0-82C9-4902B2F9DB7A}" type="presParOf" srcId="{45CEFE5C-1272-4CE8-8BA1-F26366F4C5D1}" destId="{A922D204-D5B9-465F-909F-10430DE91F15}" srcOrd="3" destOrd="0" presId="urn:microsoft.com/office/officeart/2018/5/layout/IconCircleLabelList"/>
    <dgm:cxn modelId="{C31AA4EF-E2B4-4E0A-99F0-3242B0D8B42F}" type="presParOf" srcId="{9EC29899-0FC2-4070-B4F7-806C1CD19140}" destId="{E39E026E-8ECD-4525-A425-B86FAB1F1DE9}" srcOrd="3" destOrd="0" presId="urn:microsoft.com/office/officeart/2018/5/layout/IconCircleLabelList"/>
    <dgm:cxn modelId="{2B71D90F-59E2-4673-AECB-C4D8BAF26C2B}" type="presParOf" srcId="{9EC29899-0FC2-4070-B4F7-806C1CD19140}" destId="{FD308D01-FEAB-4F75-9CC0-9AD3C172F7BC}" srcOrd="4" destOrd="0" presId="urn:microsoft.com/office/officeart/2018/5/layout/IconCircleLabelList"/>
    <dgm:cxn modelId="{4DC65495-A1ED-4BE0-A6B5-2CCF2E3CAE79}" type="presParOf" srcId="{FD308D01-FEAB-4F75-9CC0-9AD3C172F7BC}" destId="{B6F87599-6B73-44A7-87DA-807C61064DCE}" srcOrd="0" destOrd="0" presId="urn:microsoft.com/office/officeart/2018/5/layout/IconCircleLabelList"/>
    <dgm:cxn modelId="{2DC9EB61-B489-491E-94E3-1ADD9294B1C9}" type="presParOf" srcId="{FD308D01-FEAB-4F75-9CC0-9AD3C172F7BC}" destId="{778BC83C-845C-4865-B410-6E13DE6DFBE0}" srcOrd="1" destOrd="0" presId="urn:microsoft.com/office/officeart/2018/5/layout/IconCircleLabelList"/>
    <dgm:cxn modelId="{347202C7-CA56-4D0F-8818-229EEDBF3EDB}" type="presParOf" srcId="{FD308D01-FEAB-4F75-9CC0-9AD3C172F7BC}" destId="{535ECB9C-9A6A-411D-BD06-7CA672F1A280}" srcOrd="2" destOrd="0" presId="urn:microsoft.com/office/officeart/2018/5/layout/IconCircleLabelList"/>
    <dgm:cxn modelId="{6D1548D7-12E9-4978-B40E-5AC7AC4C1E2D}" type="presParOf" srcId="{FD308D01-FEAB-4F75-9CC0-9AD3C172F7BC}" destId="{C827B284-8041-485F-A774-950051FAB10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00C9EF-B7C8-4438-8F9F-CD893DC62FBF}"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325763E-7583-447C-944C-8F19D264130F}">
      <dgm:prSet custT="1"/>
      <dgm:spPr/>
      <dgm:t>
        <a:bodyPr/>
        <a:lstStyle/>
        <a:p>
          <a:pPr>
            <a:lnSpc>
              <a:spcPct val="100000"/>
            </a:lnSpc>
          </a:pPr>
          <a:r>
            <a:rPr lang="en-US" sz="2000" b="1">
              <a:latin typeface="Open Sans" panose="020B0606030504020204" pitchFamily="34" charset="0"/>
              <a:ea typeface="Open Sans" panose="020B0606030504020204" pitchFamily="34" charset="0"/>
              <a:cs typeface="Open Sans" panose="020B0606030504020204" pitchFamily="34" charset="0"/>
            </a:rPr>
            <a:t>May</a:t>
          </a:r>
          <a:endParaRPr lang="en-US" sz="2000">
            <a:latin typeface="Open Sans" panose="020B0606030504020204" pitchFamily="34" charset="0"/>
            <a:ea typeface="Open Sans" panose="020B0606030504020204" pitchFamily="34" charset="0"/>
            <a:cs typeface="Open Sans" panose="020B0606030504020204" pitchFamily="34" charset="0"/>
          </a:endParaRPr>
        </a:p>
      </dgm:t>
    </dgm:pt>
    <dgm:pt modelId="{1BB9390E-2D12-4508-B1A6-C7C014458FC0}" type="parTrans" cxnId="{F4BB39A7-DC31-4194-82FD-DD41EA60D8F0}">
      <dgm:prSet/>
      <dgm:spPr/>
      <dgm:t>
        <a:bodyPr/>
        <a:lstStyle/>
        <a:p>
          <a:endParaRPr lang="en-US"/>
        </a:p>
      </dgm:t>
    </dgm:pt>
    <dgm:pt modelId="{BF02B54B-A8DF-4A44-A3DD-6D8C10D4C568}" type="sibTrans" cxnId="{F4BB39A7-DC31-4194-82FD-DD41EA60D8F0}">
      <dgm:prSet/>
      <dgm:spPr/>
      <dgm:t>
        <a:bodyPr/>
        <a:lstStyle/>
        <a:p>
          <a:endParaRPr lang="en-US"/>
        </a:p>
      </dgm:t>
    </dgm:pt>
    <dgm:pt modelId="{C0B59E10-F8F7-4C98-8C22-931085D55667}">
      <dgm:prSet/>
      <dgm:spPr/>
      <dgm:t>
        <a:bodyPr/>
        <a:lstStyle/>
        <a:p>
          <a:pPr>
            <a:lnSpc>
              <a:spcPct val="100000"/>
            </a:lnSpc>
          </a:pPr>
          <a:r>
            <a:rPr lang="en-US">
              <a:latin typeface="Open Sans" panose="020B0606030504020204" pitchFamily="34" charset="0"/>
              <a:ea typeface="Open Sans" panose="020B0606030504020204" pitchFamily="34" charset="0"/>
              <a:cs typeface="Open Sans" panose="020B0606030504020204" pitchFamily="34" charset="0"/>
            </a:rPr>
            <a:t>Plan your “On the Record” Action</a:t>
          </a:r>
        </a:p>
      </dgm:t>
    </dgm:pt>
    <dgm:pt modelId="{5750CF4F-84B9-4558-90A1-EDE2AE2D63C9}" type="parTrans" cxnId="{9CBE5D5E-D22B-43C4-B98C-D7322414BF55}">
      <dgm:prSet/>
      <dgm:spPr/>
      <dgm:t>
        <a:bodyPr/>
        <a:lstStyle/>
        <a:p>
          <a:endParaRPr lang="en-US"/>
        </a:p>
      </dgm:t>
    </dgm:pt>
    <dgm:pt modelId="{6AD2907A-8A98-4E64-961E-C0D7286559DA}" type="sibTrans" cxnId="{9CBE5D5E-D22B-43C4-B98C-D7322414BF55}">
      <dgm:prSet/>
      <dgm:spPr/>
      <dgm:t>
        <a:bodyPr/>
        <a:lstStyle/>
        <a:p>
          <a:endParaRPr lang="en-US"/>
        </a:p>
      </dgm:t>
    </dgm:pt>
    <dgm:pt modelId="{B738EFE6-A271-4DC9-A10F-B6025DA099CB}">
      <dgm:prSet custT="1"/>
      <dgm:spPr/>
      <dgm:t>
        <a:bodyPr/>
        <a:lstStyle/>
        <a:p>
          <a:pPr>
            <a:lnSpc>
              <a:spcPct val="100000"/>
            </a:lnSpc>
          </a:pPr>
          <a:r>
            <a:rPr lang="en-US" sz="2000" b="1">
              <a:latin typeface="Open Sans" panose="020B0606030504020204" pitchFamily="34" charset="0"/>
              <a:ea typeface="Open Sans" panose="020B0606030504020204" pitchFamily="34" charset="0"/>
              <a:cs typeface="Open Sans" panose="020B0606030504020204" pitchFamily="34" charset="0"/>
            </a:rPr>
            <a:t>June-July</a:t>
          </a:r>
          <a:endParaRPr lang="en-US" sz="2000">
            <a:latin typeface="Open Sans" panose="020B0606030504020204" pitchFamily="34" charset="0"/>
            <a:ea typeface="Open Sans" panose="020B0606030504020204" pitchFamily="34" charset="0"/>
            <a:cs typeface="Open Sans" panose="020B0606030504020204" pitchFamily="34" charset="0"/>
          </a:endParaRPr>
        </a:p>
      </dgm:t>
    </dgm:pt>
    <dgm:pt modelId="{CEA65A35-BCC8-4E1E-9BF4-A60619D734D0}" type="parTrans" cxnId="{8D11F203-7D49-45AE-BF50-8B18E0B988B2}">
      <dgm:prSet/>
      <dgm:spPr/>
      <dgm:t>
        <a:bodyPr/>
        <a:lstStyle/>
        <a:p>
          <a:endParaRPr lang="en-US"/>
        </a:p>
      </dgm:t>
    </dgm:pt>
    <dgm:pt modelId="{E86C0549-D2D3-4A27-8CB3-1AE1208D33BF}" type="sibTrans" cxnId="{8D11F203-7D49-45AE-BF50-8B18E0B988B2}">
      <dgm:prSet/>
      <dgm:spPr/>
      <dgm:t>
        <a:bodyPr/>
        <a:lstStyle/>
        <a:p>
          <a:endParaRPr lang="en-US"/>
        </a:p>
      </dgm:t>
    </dgm:pt>
    <dgm:pt modelId="{4A0F1532-C695-484F-B599-6C286FE9D249}">
      <dgm:prSet/>
      <dgm:spPr/>
      <dgm:t>
        <a:bodyPr/>
        <a:lstStyle/>
        <a:p>
          <a:pPr>
            <a:lnSpc>
              <a:spcPct val="100000"/>
            </a:lnSpc>
          </a:pPr>
          <a:r>
            <a:rPr lang="en-US">
              <a:latin typeface="Open Sans" panose="020B0606030504020204" pitchFamily="34" charset="0"/>
              <a:ea typeface="Open Sans" panose="020B0606030504020204" pitchFamily="34" charset="0"/>
              <a:cs typeface="Open Sans" panose="020B0606030504020204" pitchFamily="34" charset="0"/>
            </a:rPr>
            <a:t>Host Community Action Meeting + Activities</a:t>
          </a:r>
        </a:p>
      </dgm:t>
    </dgm:pt>
    <dgm:pt modelId="{0AD456F0-E25A-4F1C-96DC-2993C4218199}" type="parTrans" cxnId="{75233D2D-D03E-4CD2-B0FE-6680D9F355A8}">
      <dgm:prSet/>
      <dgm:spPr/>
      <dgm:t>
        <a:bodyPr/>
        <a:lstStyle/>
        <a:p>
          <a:endParaRPr lang="en-US"/>
        </a:p>
      </dgm:t>
    </dgm:pt>
    <dgm:pt modelId="{3565829B-52B4-4E7B-AE93-7B3010D1CD4A}" type="sibTrans" cxnId="{75233D2D-D03E-4CD2-B0FE-6680D9F355A8}">
      <dgm:prSet/>
      <dgm:spPr/>
      <dgm:t>
        <a:bodyPr/>
        <a:lstStyle/>
        <a:p>
          <a:endParaRPr lang="en-US"/>
        </a:p>
      </dgm:t>
    </dgm:pt>
    <dgm:pt modelId="{4F87296A-37BE-4DC6-BA40-0DAC3FF08F24}">
      <dgm:prSet custT="1"/>
      <dgm:spPr/>
      <dgm:t>
        <a:bodyPr/>
        <a:lstStyle/>
        <a:p>
          <a:pPr>
            <a:lnSpc>
              <a:spcPct val="100000"/>
            </a:lnSpc>
          </a:pPr>
          <a:r>
            <a:rPr lang="en-US" sz="2000" b="1">
              <a:latin typeface="Open Sans" panose="020B0606030504020204" pitchFamily="34" charset="0"/>
              <a:ea typeface="Open Sans" panose="020B0606030504020204" pitchFamily="34" charset="0"/>
              <a:cs typeface="Open Sans" panose="020B0606030504020204" pitchFamily="34" charset="0"/>
            </a:rPr>
            <a:t>August-November</a:t>
          </a:r>
          <a:r>
            <a:rPr lang="en-US" sz="2500" b="1"/>
            <a:t> </a:t>
          </a:r>
          <a:endParaRPr lang="en-US" sz="2500"/>
        </a:p>
      </dgm:t>
    </dgm:pt>
    <dgm:pt modelId="{DE9D6D1A-4C97-48F5-A343-31E05C077345}" type="parTrans" cxnId="{D35EBB06-A4A9-4E6A-9D8A-DBBF2785ACF3}">
      <dgm:prSet/>
      <dgm:spPr/>
      <dgm:t>
        <a:bodyPr/>
        <a:lstStyle/>
        <a:p>
          <a:endParaRPr lang="en-US"/>
        </a:p>
      </dgm:t>
    </dgm:pt>
    <dgm:pt modelId="{77F987C5-F67F-4532-A76D-7C6DC9B07394}" type="sibTrans" cxnId="{D35EBB06-A4A9-4E6A-9D8A-DBBF2785ACF3}">
      <dgm:prSet/>
      <dgm:spPr/>
      <dgm:t>
        <a:bodyPr/>
        <a:lstStyle/>
        <a:p>
          <a:endParaRPr lang="en-US"/>
        </a:p>
      </dgm:t>
    </dgm:pt>
    <dgm:pt modelId="{5479C3B7-84B5-4AE3-B21E-9F96F35F691B}">
      <dgm:prSet/>
      <dgm:spPr/>
      <dgm:t>
        <a:bodyPr/>
        <a:lstStyle/>
        <a:p>
          <a:pPr>
            <a:lnSpc>
              <a:spcPct val="100000"/>
            </a:lnSpc>
          </a:pPr>
          <a:r>
            <a:rPr lang="en-US">
              <a:latin typeface="Open Sans" panose="020B0606030504020204" pitchFamily="34" charset="0"/>
              <a:ea typeface="Open Sans" panose="020B0606030504020204" pitchFamily="34" charset="0"/>
              <a:cs typeface="Open Sans" panose="020B0606030504020204" pitchFamily="34" charset="0"/>
            </a:rPr>
            <a:t>Leverage power at August Recess Meetings + Election Events</a:t>
          </a:r>
        </a:p>
      </dgm:t>
    </dgm:pt>
    <dgm:pt modelId="{3795ACA5-271A-4A0C-8E24-C731D1177650}" type="parTrans" cxnId="{9D3B8DB3-C1E2-48CD-A297-F976C27F4147}">
      <dgm:prSet/>
      <dgm:spPr/>
      <dgm:t>
        <a:bodyPr/>
        <a:lstStyle/>
        <a:p>
          <a:endParaRPr lang="en-US"/>
        </a:p>
      </dgm:t>
    </dgm:pt>
    <dgm:pt modelId="{95AE1595-CB3D-4490-B84C-B8A9ED07F808}" type="sibTrans" cxnId="{9D3B8DB3-C1E2-48CD-A297-F976C27F4147}">
      <dgm:prSet/>
      <dgm:spPr/>
      <dgm:t>
        <a:bodyPr/>
        <a:lstStyle/>
        <a:p>
          <a:endParaRPr lang="en-US"/>
        </a:p>
      </dgm:t>
    </dgm:pt>
    <dgm:pt modelId="{93B9C6EA-E1F6-4361-B254-949EC2C73BBC}">
      <dgm:prSet/>
      <dgm:spPr/>
      <dgm:t>
        <a:bodyPr/>
        <a:lstStyle/>
        <a:p>
          <a:pPr>
            <a:lnSpc>
              <a:spcPct val="100000"/>
            </a:lnSpc>
          </a:pPr>
          <a:r>
            <a:rPr lang="en-US">
              <a:latin typeface="Open Sans" panose="020B0606030504020204" pitchFamily="34" charset="0"/>
              <a:ea typeface="Open Sans" panose="020B0606030504020204" pitchFamily="34" charset="0"/>
              <a:cs typeface="Open Sans" panose="020B0606030504020204" pitchFamily="34" charset="0"/>
            </a:rPr>
            <a:t>Invite new action takers to join you</a:t>
          </a:r>
        </a:p>
      </dgm:t>
    </dgm:pt>
    <dgm:pt modelId="{BFF250F3-7F3A-4D43-9788-5B1ABB5730E2}" type="parTrans" cxnId="{3C313B71-FBE5-40C2-8DA8-AD13A331E4FC}">
      <dgm:prSet/>
      <dgm:spPr/>
      <dgm:t>
        <a:bodyPr/>
        <a:lstStyle/>
        <a:p>
          <a:endParaRPr lang="en-US"/>
        </a:p>
      </dgm:t>
    </dgm:pt>
    <dgm:pt modelId="{5767C3D9-93C0-4905-9E35-3632B72410CB}" type="sibTrans" cxnId="{3C313B71-FBE5-40C2-8DA8-AD13A331E4FC}">
      <dgm:prSet/>
      <dgm:spPr/>
      <dgm:t>
        <a:bodyPr/>
        <a:lstStyle/>
        <a:p>
          <a:endParaRPr lang="en-US"/>
        </a:p>
      </dgm:t>
    </dgm:pt>
    <dgm:pt modelId="{49BBC9D4-6AE7-41CB-8F81-F0325A2EFD45}" type="pres">
      <dgm:prSet presAssocID="{2E00C9EF-B7C8-4438-8F9F-CD893DC62FBF}" presName="root" presStyleCnt="0">
        <dgm:presLayoutVars>
          <dgm:dir/>
          <dgm:resizeHandles val="exact"/>
        </dgm:presLayoutVars>
      </dgm:prSet>
      <dgm:spPr/>
    </dgm:pt>
    <dgm:pt modelId="{53AEBCBF-3A18-417A-B7F4-2F7C37F3326F}" type="pres">
      <dgm:prSet presAssocID="{C325763E-7583-447C-944C-8F19D264130F}" presName="compNode" presStyleCnt="0"/>
      <dgm:spPr/>
    </dgm:pt>
    <dgm:pt modelId="{8182004B-64CB-4F37-8168-C510D6C42DA7}" type="pres">
      <dgm:prSet presAssocID="{C325763E-7583-447C-944C-8F19D264130F}" presName="bgRect" presStyleLbl="bgShp" presStyleIdx="0" presStyleCnt="3"/>
      <dgm:spPr/>
    </dgm:pt>
    <dgm:pt modelId="{166ABC78-D1B6-4B1C-8584-B76E98C31E02}" type="pres">
      <dgm:prSet presAssocID="{C325763E-7583-447C-944C-8F19D264130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4329CDB7-6421-4114-A819-7AA18B7EBA90}" type="pres">
      <dgm:prSet presAssocID="{C325763E-7583-447C-944C-8F19D264130F}" presName="spaceRect" presStyleCnt="0"/>
      <dgm:spPr/>
    </dgm:pt>
    <dgm:pt modelId="{68E1BA6B-9C39-4145-AAAA-1B0DCFE731CD}" type="pres">
      <dgm:prSet presAssocID="{C325763E-7583-447C-944C-8F19D264130F}" presName="parTx" presStyleLbl="revTx" presStyleIdx="0" presStyleCnt="6">
        <dgm:presLayoutVars>
          <dgm:chMax val="0"/>
          <dgm:chPref val="0"/>
        </dgm:presLayoutVars>
      </dgm:prSet>
      <dgm:spPr/>
    </dgm:pt>
    <dgm:pt modelId="{C9D6817B-0740-465F-929D-3A80FEC81FB5}" type="pres">
      <dgm:prSet presAssocID="{C325763E-7583-447C-944C-8F19D264130F}" presName="desTx" presStyleLbl="revTx" presStyleIdx="1" presStyleCnt="6">
        <dgm:presLayoutVars/>
      </dgm:prSet>
      <dgm:spPr/>
    </dgm:pt>
    <dgm:pt modelId="{FDE0B7DB-41E1-42DB-B60C-AF4ABE591283}" type="pres">
      <dgm:prSet presAssocID="{BF02B54B-A8DF-4A44-A3DD-6D8C10D4C568}" presName="sibTrans" presStyleCnt="0"/>
      <dgm:spPr/>
    </dgm:pt>
    <dgm:pt modelId="{D614E237-F37D-4FA6-BDA0-BD46FD1C1D12}" type="pres">
      <dgm:prSet presAssocID="{B738EFE6-A271-4DC9-A10F-B6025DA099CB}" presName="compNode" presStyleCnt="0"/>
      <dgm:spPr/>
    </dgm:pt>
    <dgm:pt modelId="{10EF47A6-EA34-4A62-B743-D74ABDABA1DD}" type="pres">
      <dgm:prSet presAssocID="{B738EFE6-A271-4DC9-A10F-B6025DA099CB}" presName="bgRect" presStyleLbl="bgShp" presStyleIdx="1" presStyleCnt="3"/>
      <dgm:spPr/>
    </dgm:pt>
    <dgm:pt modelId="{2EB00C71-1C77-4F82-AFF1-089848B694D2}" type="pres">
      <dgm:prSet presAssocID="{B738EFE6-A271-4DC9-A10F-B6025DA099C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595B9649-EAC7-4CB2-9991-DA96E82B8D83}" type="pres">
      <dgm:prSet presAssocID="{B738EFE6-A271-4DC9-A10F-B6025DA099CB}" presName="spaceRect" presStyleCnt="0"/>
      <dgm:spPr/>
    </dgm:pt>
    <dgm:pt modelId="{4073A589-22A7-4D21-ABE9-87BF56469DCB}" type="pres">
      <dgm:prSet presAssocID="{B738EFE6-A271-4DC9-A10F-B6025DA099CB}" presName="parTx" presStyleLbl="revTx" presStyleIdx="2" presStyleCnt="6">
        <dgm:presLayoutVars>
          <dgm:chMax val="0"/>
          <dgm:chPref val="0"/>
        </dgm:presLayoutVars>
      </dgm:prSet>
      <dgm:spPr/>
    </dgm:pt>
    <dgm:pt modelId="{C14F75B5-B5A2-4D16-AD64-BB8145D4FCFE}" type="pres">
      <dgm:prSet presAssocID="{B738EFE6-A271-4DC9-A10F-B6025DA099CB}" presName="desTx" presStyleLbl="revTx" presStyleIdx="3" presStyleCnt="6">
        <dgm:presLayoutVars/>
      </dgm:prSet>
      <dgm:spPr/>
    </dgm:pt>
    <dgm:pt modelId="{8B483D31-9C2E-4391-93BE-AE0EE251A379}" type="pres">
      <dgm:prSet presAssocID="{E86C0549-D2D3-4A27-8CB3-1AE1208D33BF}" presName="sibTrans" presStyleCnt="0"/>
      <dgm:spPr/>
    </dgm:pt>
    <dgm:pt modelId="{FAE51F79-7B6C-4063-9917-9FEE1EDB304C}" type="pres">
      <dgm:prSet presAssocID="{4F87296A-37BE-4DC6-BA40-0DAC3FF08F24}" presName="compNode" presStyleCnt="0"/>
      <dgm:spPr/>
    </dgm:pt>
    <dgm:pt modelId="{65142273-F852-49A0-9837-B1DCF074CE01}" type="pres">
      <dgm:prSet presAssocID="{4F87296A-37BE-4DC6-BA40-0DAC3FF08F24}" presName="bgRect" presStyleLbl="bgShp" presStyleIdx="2" presStyleCnt="3"/>
      <dgm:spPr/>
    </dgm:pt>
    <dgm:pt modelId="{CA954832-5FCA-4FAA-A51C-4F2FA4453D64}" type="pres">
      <dgm:prSet presAssocID="{4F87296A-37BE-4DC6-BA40-0DAC3FF08F2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0CAA8A88-8248-4E82-8D17-5CD31B297A21}" type="pres">
      <dgm:prSet presAssocID="{4F87296A-37BE-4DC6-BA40-0DAC3FF08F24}" presName="spaceRect" presStyleCnt="0"/>
      <dgm:spPr/>
    </dgm:pt>
    <dgm:pt modelId="{1B695164-975D-40B6-B252-48FE9D6AB714}" type="pres">
      <dgm:prSet presAssocID="{4F87296A-37BE-4DC6-BA40-0DAC3FF08F24}" presName="parTx" presStyleLbl="revTx" presStyleIdx="4" presStyleCnt="6">
        <dgm:presLayoutVars>
          <dgm:chMax val="0"/>
          <dgm:chPref val="0"/>
        </dgm:presLayoutVars>
      </dgm:prSet>
      <dgm:spPr/>
    </dgm:pt>
    <dgm:pt modelId="{11A33C3C-16CC-4903-B131-23396A51E026}" type="pres">
      <dgm:prSet presAssocID="{4F87296A-37BE-4DC6-BA40-0DAC3FF08F24}" presName="desTx" presStyleLbl="revTx" presStyleIdx="5" presStyleCnt="6">
        <dgm:presLayoutVars/>
      </dgm:prSet>
      <dgm:spPr/>
    </dgm:pt>
  </dgm:ptLst>
  <dgm:cxnLst>
    <dgm:cxn modelId="{8D11F203-7D49-45AE-BF50-8B18E0B988B2}" srcId="{2E00C9EF-B7C8-4438-8F9F-CD893DC62FBF}" destId="{B738EFE6-A271-4DC9-A10F-B6025DA099CB}" srcOrd="1" destOrd="0" parTransId="{CEA65A35-BCC8-4E1E-9BF4-A60619D734D0}" sibTransId="{E86C0549-D2D3-4A27-8CB3-1AE1208D33BF}"/>
    <dgm:cxn modelId="{D35EBB06-A4A9-4E6A-9D8A-DBBF2785ACF3}" srcId="{2E00C9EF-B7C8-4438-8F9F-CD893DC62FBF}" destId="{4F87296A-37BE-4DC6-BA40-0DAC3FF08F24}" srcOrd="2" destOrd="0" parTransId="{DE9D6D1A-4C97-48F5-A343-31E05C077345}" sibTransId="{77F987C5-F67F-4532-A76D-7C6DC9B07394}"/>
    <dgm:cxn modelId="{75233D2D-D03E-4CD2-B0FE-6680D9F355A8}" srcId="{B738EFE6-A271-4DC9-A10F-B6025DA099CB}" destId="{4A0F1532-C695-484F-B599-6C286FE9D249}" srcOrd="0" destOrd="0" parTransId="{0AD456F0-E25A-4F1C-96DC-2993C4218199}" sibTransId="{3565829B-52B4-4E7B-AE93-7B3010D1CD4A}"/>
    <dgm:cxn modelId="{20479E3B-9D9D-4D68-AE39-C075862C1B54}" type="presOf" srcId="{93B9C6EA-E1F6-4361-B254-949EC2C73BBC}" destId="{11A33C3C-16CC-4903-B131-23396A51E026}" srcOrd="0" destOrd="1" presId="urn:microsoft.com/office/officeart/2018/2/layout/IconVerticalSolidList"/>
    <dgm:cxn modelId="{9CBE5D5E-D22B-43C4-B98C-D7322414BF55}" srcId="{C325763E-7583-447C-944C-8F19D264130F}" destId="{C0B59E10-F8F7-4C98-8C22-931085D55667}" srcOrd="0" destOrd="0" parTransId="{5750CF4F-84B9-4558-90A1-EDE2AE2D63C9}" sibTransId="{6AD2907A-8A98-4E64-961E-C0D7286559DA}"/>
    <dgm:cxn modelId="{F18F0A63-2A18-4D79-90E4-09ACD3DCE00B}" type="presOf" srcId="{4F87296A-37BE-4DC6-BA40-0DAC3FF08F24}" destId="{1B695164-975D-40B6-B252-48FE9D6AB714}" srcOrd="0" destOrd="0" presId="urn:microsoft.com/office/officeart/2018/2/layout/IconVerticalSolidList"/>
    <dgm:cxn modelId="{5525946F-8CB2-4929-B131-0F1FFAE1FFE7}" type="presOf" srcId="{2E00C9EF-B7C8-4438-8F9F-CD893DC62FBF}" destId="{49BBC9D4-6AE7-41CB-8F81-F0325A2EFD45}" srcOrd="0" destOrd="0" presId="urn:microsoft.com/office/officeart/2018/2/layout/IconVerticalSolidList"/>
    <dgm:cxn modelId="{3C313B71-FBE5-40C2-8DA8-AD13A331E4FC}" srcId="{4F87296A-37BE-4DC6-BA40-0DAC3FF08F24}" destId="{93B9C6EA-E1F6-4361-B254-949EC2C73BBC}" srcOrd="1" destOrd="0" parTransId="{BFF250F3-7F3A-4D43-9788-5B1ABB5730E2}" sibTransId="{5767C3D9-93C0-4905-9E35-3632B72410CB}"/>
    <dgm:cxn modelId="{4153DC9A-0CC5-4ED2-82FE-5F100C5A24CB}" type="presOf" srcId="{4A0F1532-C695-484F-B599-6C286FE9D249}" destId="{C14F75B5-B5A2-4D16-AD64-BB8145D4FCFE}" srcOrd="0" destOrd="0" presId="urn:microsoft.com/office/officeart/2018/2/layout/IconVerticalSolidList"/>
    <dgm:cxn modelId="{F4BB39A7-DC31-4194-82FD-DD41EA60D8F0}" srcId="{2E00C9EF-B7C8-4438-8F9F-CD893DC62FBF}" destId="{C325763E-7583-447C-944C-8F19D264130F}" srcOrd="0" destOrd="0" parTransId="{1BB9390E-2D12-4508-B1A6-C7C014458FC0}" sibTransId="{BF02B54B-A8DF-4A44-A3DD-6D8C10D4C568}"/>
    <dgm:cxn modelId="{9D3B8DB3-C1E2-48CD-A297-F976C27F4147}" srcId="{4F87296A-37BE-4DC6-BA40-0DAC3FF08F24}" destId="{5479C3B7-84B5-4AE3-B21E-9F96F35F691B}" srcOrd="0" destOrd="0" parTransId="{3795ACA5-271A-4A0C-8E24-C731D1177650}" sibTransId="{95AE1595-CB3D-4490-B84C-B8A9ED07F808}"/>
    <dgm:cxn modelId="{DCC281B5-9272-4B01-9F4D-EFE128F615D3}" type="presOf" srcId="{C325763E-7583-447C-944C-8F19D264130F}" destId="{68E1BA6B-9C39-4145-AAAA-1B0DCFE731CD}" srcOrd="0" destOrd="0" presId="urn:microsoft.com/office/officeart/2018/2/layout/IconVerticalSolidList"/>
    <dgm:cxn modelId="{A8073CB9-8800-4721-B152-41BEFE5154DC}" type="presOf" srcId="{B738EFE6-A271-4DC9-A10F-B6025DA099CB}" destId="{4073A589-22A7-4D21-ABE9-87BF56469DCB}" srcOrd="0" destOrd="0" presId="urn:microsoft.com/office/officeart/2018/2/layout/IconVerticalSolidList"/>
    <dgm:cxn modelId="{81B97DCD-60DE-4894-A1E5-EB06DF65945D}" type="presOf" srcId="{C0B59E10-F8F7-4C98-8C22-931085D55667}" destId="{C9D6817B-0740-465F-929D-3A80FEC81FB5}" srcOrd="0" destOrd="0" presId="urn:microsoft.com/office/officeart/2018/2/layout/IconVerticalSolidList"/>
    <dgm:cxn modelId="{BD3233F8-CEEA-493E-A219-1E47E50A3BC9}" type="presOf" srcId="{5479C3B7-84B5-4AE3-B21E-9F96F35F691B}" destId="{11A33C3C-16CC-4903-B131-23396A51E026}" srcOrd="0" destOrd="0" presId="urn:microsoft.com/office/officeart/2018/2/layout/IconVerticalSolidList"/>
    <dgm:cxn modelId="{6AFB224A-9401-44B5-AF70-A6D9271B8E01}" type="presParOf" srcId="{49BBC9D4-6AE7-41CB-8F81-F0325A2EFD45}" destId="{53AEBCBF-3A18-417A-B7F4-2F7C37F3326F}" srcOrd="0" destOrd="0" presId="urn:microsoft.com/office/officeart/2018/2/layout/IconVerticalSolidList"/>
    <dgm:cxn modelId="{68C47AE3-D137-4BBC-B593-64F3DB77B5AB}" type="presParOf" srcId="{53AEBCBF-3A18-417A-B7F4-2F7C37F3326F}" destId="{8182004B-64CB-4F37-8168-C510D6C42DA7}" srcOrd="0" destOrd="0" presId="urn:microsoft.com/office/officeart/2018/2/layout/IconVerticalSolidList"/>
    <dgm:cxn modelId="{D4D7FE7B-0727-418E-86B2-289F413951B4}" type="presParOf" srcId="{53AEBCBF-3A18-417A-B7F4-2F7C37F3326F}" destId="{166ABC78-D1B6-4B1C-8584-B76E98C31E02}" srcOrd="1" destOrd="0" presId="urn:microsoft.com/office/officeart/2018/2/layout/IconVerticalSolidList"/>
    <dgm:cxn modelId="{D45DFB11-3C4E-4146-9624-5C9DEB7E34CA}" type="presParOf" srcId="{53AEBCBF-3A18-417A-B7F4-2F7C37F3326F}" destId="{4329CDB7-6421-4114-A819-7AA18B7EBA90}" srcOrd="2" destOrd="0" presId="urn:microsoft.com/office/officeart/2018/2/layout/IconVerticalSolidList"/>
    <dgm:cxn modelId="{E36F3E48-7D02-4C1A-9FC4-4C0DBB05017F}" type="presParOf" srcId="{53AEBCBF-3A18-417A-B7F4-2F7C37F3326F}" destId="{68E1BA6B-9C39-4145-AAAA-1B0DCFE731CD}" srcOrd="3" destOrd="0" presId="urn:microsoft.com/office/officeart/2018/2/layout/IconVerticalSolidList"/>
    <dgm:cxn modelId="{FC315810-D1D9-4E64-B5F5-6068FA52AF6D}" type="presParOf" srcId="{53AEBCBF-3A18-417A-B7F4-2F7C37F3326F}" destId="{C9D6817B-0740-465F-929D-3A80FEC81FB5}" srcOrd="4" destOrd="0" presId="urn:microsoft.com/office/officeart/2018/2/layout/IconVerticalSolidList"/>
    <dgm:cxn modelId="{436757DB-B55A-4C65-A6BE-42EFA8258B9C}" type="presParOf" srcId="{49BBC9D4-6AE7-41CB-8F81-F0325A2EFD45}" destId="{FDE0B7DB-41E1-42DB-B60C-AF4ABE591283}" srcOrd="1" destOrd="0" presId="urn:microsoft.com/office/officeart/2018/2/layout/IconVerticalSolidList"/>
    <dgm:cxn modelId="{72D9F97C-E929-449A-81B8-C49A64EBA169}" type="presParOf" srcId="{49BBC9D4-6AE7-41CB-8F81-F0325A2EFD45}" destId="{D614E237-F37D-4FA6-BDA0-BD46FD1C1D12}" srcOrd="2" destOrd="0" presId="urn:microsoft.com/office/officeart/2018/2/layout/IconVerticalSolidList"/>
    <dgm:cxn modelId="{E7FF1AD9-3FB6-4370-9D97-6A40B9F6A905}" type="presParOf" srcId="{D614E237-F37D-4FA6-BDA0-BD46FD1C1D12}" destId="{10EF47A6-EA34-4A62-B743-D74ABDABA1DD}" srcOrd="0" destOrd="0" presId="urn:microsoft.com/office/officeart/2018/2/layout/IconVerticalSolidList"/>
    <dgm:cxn modelId="{A3B38387-5B9C-4854-BB52-35FC092831D5}" type="presParOf" srcId="{D614E237-F37D-4FA6-BDA0-BD46FD1C1D12}" destId="{2EB00C71-1C77-4F82-AFF1-089848B694D2}" srcOrd="1" destOrd="0" presId="urn:microsoft.com/office/officeart/2018/2/layout/IconVerticalSolidList"/>
    <dgm:cxn modelId="{EBFEE90E-7FAE-4B6C-A6A9-4BCF4258BE93}" type="presParOf" srcId="{D614E237-F37D-4FA6-BDA0-BD46FD1C1D12}" destId="{595B9649-EAC7-4CB2-9991-DA96E82B8D83}" srcOrd="2" destOrd="0" presId="urn:microsoft.com/office/officeart/2018/2/layout/IconVerticalSolidList"/>
    <dgm:cxn modelId="{AEBACA87-C37E-4E1B-A15D-2C2F9BC125B7}" type="presParOf" srcId="{D614E237-F37D-4FA6-BDA0-BD46FD1C1D12}" destId="{4073A589-22A7-4D21-ABE9-87BF56469DCB}" srcOrd="3" destOrd="0" presId="urn:microsoft.com/office/officeart/2018/2/layout/IconVerticalSolidList"/>
    <dgm:cxn modelId="{D0FBF349-A55F-42FC-9D1C-BAE9507A77B6}" type="presParOf" srcId="{D614E237-F37D-4FA6-BDA0-BD46FD1C1D12}" destId="{C14F75B5-B5A2-4D16-AD64-BB8145D4FCFE}" srcOrd="4" destOrd="0" presId="urn:microsoft.com/office/officeart/2018/2/layout/IconVerticalSolidList"/>
    <dgm:cxn modelId="{8B21BBDB-E2BA-4F6C-9D75-A48E64805287}" type="presParOf" srcId="{49BBC9D4-6AE7-41CB-8F81-F0325A2EFD45}" destId="{8B483D31-9C2E-4391-93BE-AE0EE251A379}" srcOrd="3" destOrd="0" presId="urn:microsoft.com/office/officeart/2018/2/layout/IconVerticalSolidList"/>
    <dgm:cxn modelId="{9E63088C-113B-4C2E-9E2E-B15FDC62AF65}" type="presParOf" srcId="{49BBC9D4-6AE7-41CB-8F81-F0325A2EFD45}" destId="{FAE51F79-7B6C-4063-9917-9FEE1EDB304C}" srcOrd="4" destOrd="0" presId="urn:microsoft.com/office/officeart/2018/2/layout/IconVerticalSolidList"/>
    <dgm:cxn modelId="{73577D4A-2823-43B5-80F5-3E067BBDFB58}" type="presParOf" srcId="{FAE51F79-7B6C-4063-9917-9FEE1EDB304C}" destId="{65142273-F852-49A0-9837-B1DCF074CE01}" srcOrd="0" destOrd="0" presId="urn:microsoft.com/office/officeart/2018/2/layout/IconVerticalSolidList"/>
    <dgm:cxn modelId="{06B792E0-6D28-4C27-9585-932D832B1F84}" type="presParOf" srcId="{FAE51F79-7B6C-4063-9917-9FEE1EDB304C}" destId="{CA954832-5FCA-4FAA-A51C-4F2FA4453D64}" srcOrd="1" destOrd="0" presId="urn:microsoft.com/office/officeart/2018/2/layout/IconVerticalSolidList"/>
    <dgm:cxn modelId="{D01A4C18-D196-4CD2-938D-3AB46D412C6C}" type="presParOf" srcId="{FAE51F79-7B6C-4063-9917-9FEE1EDB304C}" destId="{0CAA8A88-8248-4E82-8D17-5CD31B297A21}" srcOrd="2" destOrd="0" presId="urn:microsoft.com/office/officeart/2018/2/layout/IconVerticalSolidList"/>
    <dgm:cxn modelId="{DF1EE3A6-7688-422D-AF78-D7F9F3886EE5}" type="presParOf" srcId="{FAE51F79-7B6C-4063-9917-9FEE1EDB304C}" destId="{1B695164-975D-40B6-B252-48FE9D6AB714}" srcOrd="3" destOrd="0" presId="urn:microsoft.com/office/officeart/2018/2/layout/IconVerticalSolidList"/>
    <dgm:cxn modelId="{FAF15963-FEF2-4235-9642-D37C1F2507B4}" type="presParOf" srcId="{FAE51F79-7B6C-4063-9917-9FEE1EDB304C}" destId="{11A33C3C-16CC-4903-B131-23396A51E026}"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E1C0A-42BD-4366-BC5E-2E4F2E522977}">
      <dsp:nvSpPr>
        <dsp:cNvPr id="0" name=""/>
        <dsp:cNvSpPr/>
      </dsp:nvSpPr>
      <dsp:spPr>
        <a:xfrm>
          <a:off x="2531" y="627218"/>
          <a:ext cx="2218134" cy="88725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US" sz="2900" kern="1200"/>
            <a:t>Jan</a:t>
          </a:r>
          <a:r>
            <a:rPr lang="en-US" sz="2900" kern="1200">
              <a:latin typeface="Calibri"/>
            </a:rPr>
            <a:t>–</a:t>
          </a:r>
          <a:r>
            <a:rPr lang="en-US" sz="2900" kern="1200"/>
            <a:t>May</a:t>
          </a:r>
        </a:p>
      </dsp:txBody>
      <dsp:txXfrm>
        <a:off x="446158" y="627218"/>
        <a:ext cx="1330881" cy="887253"/>
      </dsp:txXfrm>
    </dsp:sp>
    <dsp:sp modelId="{92EB1EC4-0C88-4F6F-B608-79BE78FF7694}">
      <dsp:nvSpPr>
        <dsp:cNvPr id="0" name=""/>
        <dsp:cNvSpPr/>
      </dsp:nvSpPr>
      <dsp:spPr>
        <a:xfrm>
          <a:off x="2531" y="1625378"/>
          <a:ext cx="1774507" cy="114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kern="1200">
              <a:latin typeface="Open Sans" panose="020B0606030504020204" pitchFamily="34" charset="0"/>
              <a:ea typeface="Open Sans" panose="020B0606030504020204" pitchFamily="34" charset="0"/>
              <a:cs typeface="Open Sans" panose="020B0606030504020204" pitchFamily="34" charset="0"/>
            </a:rPr>
            <a:t>Goal: </a:t>
          </a:r>
          <a:r>
            <a:rPr lang="en-US" sz="1400" kern="1200">
              <a:latin typeface="Open Sans" panose="020B0606030504020204" pitchFamily="34" charset="0"/>
              <a:ea typeface="Open Sans" panose="020B0606030504020204" pitchFamily="34" charset="0"/>
              <a:cs typeface="Open Sans" panose="020B0606030504020204" pitchFamily="34" charset="0"/>
            </a:rPr>
            <a:t>Build Influence in Congress</a:t>
          </a:r>
        </a:p>
        <a:p>
          <a:pPr marL="114300" lvl="1" indent="-114300" algn="l" defTabSz="622300">
            <a:lnSpc>
              <a:spcPct val="90000"/>
            </a:lnSpc>
            <a:spcBef>
              <a:spcPct val="0"/>
            </a:spcBef>
            <a:spcAft>
              <a:spcPct val="15000"/>
            </a:spcAft>
            <a:buChar char="•"/>
          </a:pPr>
          <a:r>
            <a:rPr lang="en-US" sz="1400" b="1" kern="1200">
              <a:latin typeface="Open Sans" panose="020B0606030504020204" pitchFamily="34" charset="0"/>
              <a:ea typeface="Open Sans" panose="020B0606030504020204" pitchFamily="34" charset="0"/>
              <a:cs typeface="Open Sans" panose="020B0606030504020204" pitchFamily="34" charset="0"/>
            </a:rPr>
            <a:t>Action: </a:t>
          </a:r>
          <a:r>
            <a:rPr lang="en-US" sz="1400" kern="1200">
              <a:latin typeface="Open Sans" panose="020B0606030504020204" pitchFamily="34" charset="0"/>
              <a:ea typeface="Open Sans" panose="020B0606030504020204" pitchFamily="34" charset="0"/>
              <a:cs typeface="Open Sans" panose="020B0606030504020204" pitchFamily="34" charset="0"/>
            </a:rPr>
            <a:t>Lobbying</a:t>
          </a:r>
        </a:p>
      </dsp:txBody>
      <dsp:txXfrm>
        <a:off x="2531" y="1625378"/>
        <a:ext cx="1774507" cy="1141875"/>
      </dsp:txXfrm>
    </dsp:sp>
    <dsp:sp modelId="{F557B8B0-A608-4A97-8EFC-9D76AB66F9B0}">
      <dsp:nvSpPr>
        <dsp:cNvPr id="0" name=""/>
        <dsp:cNvSpPr/>
      </dsp:nvSpPr>
      <dsp:spPr>
        <a:xfrm>
          <a:off x="2004665" y="627218"/>
          <a:ext cx="2218134" cy="88725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US" sz="2900" kern="1200"/>
            <a:t>June-July</a:t>
          </a:r>
        </a:p>
      </dsp:txBody>
      <dsp:txXfrm>
        <a:off x="2448292" y="627218"/>
        <a:ext cx="1330881" cy="887253"/>
      </dsp:txXfrm>
    </dsp:sp>
    <dsp:sp modelId="{E88E6CC3-5EA8-48B8-8AE4-AC523BF2133B}">
      <dsp:nvSpPr>
        <dsp:cNvPr id="0" name=""/>
        <dsp:cNvSpPr/>
      </dsp:nvSpPr>
      <dsp:spPr>
        <a:xfrm>
          <a:off x="2004665" y="1625378"/>
          <a:ext cx="1774507" cy="114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kern="1200">
              <a:latin typeface="Open Sans" panose="020B0606030504020204" pitchFamily="34" charset="0"/>
              <a:ea typeface="Open Sans" panose="020B0606030504020204" pitchFamily="34" charset="0"/>
              <a:cs typeface="Open Sans" panose="020B0606030504020204" pitchFamily="34" charset="0"/>
            </a:rPr>
            <a:t>Goal: </a:t>
          </a:r>
          <a:r>
            <a:rPr lang="en-US" sz="1400" kern="1200">
              <a:latin typeface="Open Sans" panose="020B0606030504020204" pitchFamily="34" charset="0"/>
              <a:ea typeface="Open Sans" panose="020B0606030504020204" pitchFamily="34" charset="0"/>
              <a:cs typeface="Open Sans" panose="020B0606030504020204" pitchFamily="34" charset="0"/>
            </a:rPr>
            <a:t>Grow Grassroots Power</a:t>
          </a:r>
        </a:p>
        <a:p>
          <a:pPr marL="114300" lvl="1" indent="-114300" algn="l" defTabSz="622300">
            <a:lnSpc>
              <a:spcPct val="90000"/>
            </a:lnSpc>
            <a:spcBef>
              <a:spcPct val="0"/>
            </a:spcBef>
            <a:spcAft>
              <a:spcPct val="15000"/>
            </a:spcAft>
            <a:buChar char="•"/>
          </a:pPr>
          <a:r>
            <a:rPr lang="en-US" sz="1400" b="1" kern="1200">
              <a:latin typeface="Open Sans" panose="020B0606030504020204" pitchFamily="34" charset="0"/>
              <a:ea typeface="Open Sans" panose="020B0606030504020204" pitchFamily="34" charset="0"/>
              <a:cs typeface="Open Sans" panose="020B0606030504020204" pitchFamily="34" charset="0"/>
            </a:rPr>
            <a:t>Action: </a:t>
          </a:r>
          <a:r>
            <a:rPr lang="en-US" sz="1400" kern="1200">
              <a:latin typeface="Open Sans" panose="020B0606030504020204" pitchFamily="34" charset="0"/>
              <a:ea typeface="Open Sans" panose="020B0606030504020204" pitchFamily="34" charset="0"/>
              <a:cs typeface="Open Sans" panose="020B0606030504020204" pitchFamily="34" charset="0"/>
            </a:rPr>
            <a:t>Community Action Meetings</a:t>
          </a:r>
        </a:p>
      </dsp:txBody>
      <dsp:txXfrm>
        <a:off x="2004665" y="1625378"/>
        <a:ext cx="1774507" cy="1141875"/>
      </dsp:txXfrm>
    </dsp:sp>
    <dsp:sp modelId="{25B2F2A5-2277-4321-AB38-AD2F11BD6B37}">
      <dsp:nvSpPr>
        <dsp:cNvPr id="0" name=""/>
        <dsp:cNvSpPr/>
      </dsp:nvSpPr>
      <dsp:spPr>
        <a:xfrm>
          <a:off x="4006800" y="627218"/>
          <a:ext cx="2218134" cy="88725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US" sz="2900" kern="1200"/>
            <a:t>Aug</a:t>
          </a:r>
          <a:r>
            <a:rPr lang="en-US" sz="2900" kern="1200">
              <a:latin typeface="Calibri"/>
            </a:rPr>
            <a:t>–</a:t>
          </a:r>
          <a:r>
            <a:rPr lang="en-US" sz="2900" kern="1200"/>
            <a:t>Nov</a:t>
          </a:r>
        </a:p>
      </dsp:txBody>
      <dsp:txXfrm>
        <a:off x="4450427" y="627218"/>
        <a:ext cx="1330881" cy="887253"/>
      </dsp:txXfrm>
    </dsp:sp>
    <dsp:sp modelId="{EF9F8A15-9147-49D2-8F5A-65376F9A42C9}">
      <dsp:nvSpPr>
        <dsp:cNvPr id="0" name=""/>
        <dsp:cNvSpPr/>
      </dsp:nvSpPr>
      <dsp:spPr>
        <a:xfrm>
          <a:off x="4006800" y="1625378"/>
          <a:ext cx="1774507" cy="114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kern="1200">
              <a:latin typeface="Open Sans" panose="020B0606030504020204" pitchFamily="34" charset="0"/>
              <a:ea typeface="Open Sans" panose="020B0606030504020204" pitchFamily="34" charset="0"/>
              <a:cs typeface="Open Sans" panose="020B0606030504020204" pitchFamily="34" charset="0"/>
            </a:rPr>
            <a:t>Goal: </a:t>
          </a:r>
          <a:r>
            <a:rPr lang="en-US" sz="1400" kern="1200">
              <a:latin typeface="Open Sans" panose="020B0606030504020204" pitchFamily="34" charset="0"/>
              <a:ea typeface="Open Sans" panose="020B0606030504020204" pitchFamily="34" charset="0"/>
              <a:cs typeface="Open Sans" panose="020B0606030504020204" pitchFamily="34" charset="0"/>
            </a:rPr>
            <a:t>Final Push with this Congress</a:t>
          </a:r>
        </a:p>
        <a:p>
          <a:pPr marL="114300" lvl="1" indent="-114300" algn="l" defTabSz="622300">
            <a:lnSpc>
              <a:spcPct val="90000"/>
            </a:lnSpc>
            <a:spcBef>
              <a:spcPct val="0"/>
            </a:spcBef>
            <a:spcAft>
              <a:spcPct val="15000"/>
            </a:spcAft>
            <a:buChar char="•"/>
          </a:pPr>
          <a:r>
            <a:rPr lang="en-US" sz="1400" b="1" kern="1200">
              <a:latin typeface="Open Sans" panose="020B0606030504020204" pitchFamily="34" charset="0"/>
              <a:ea typeface="Open Sans" panose="020B0606030504020204" pitchFamily="34" charset="0"/>
              <a:cs typeface="Open Sans" panose="020B0606030504020204" pitchFamily="34" charset="0"/>
            </a:rPr>
            <a:t>Action: </a:t>
          </a:r>
          <a:r>
            <a:rPr lang="en-US" sz="1400" kern="1200">
              <a:latin typeface="Open Sans" panose="020B0606030504020204" pitchFamily="34" charset="0"/>
              <a:ea typeface="Open Sans" panose="020B0606030504020204" pitchFamily="34" charset="0"/>
              <a:cs typeface="Open Sans" panose="020B0606030504020204" pitchFamily="34" charset="0"/>
            </a:rPr>
            <a:t>August Recess Meetings + Election Events</a:t>
          </a:r>
        </a:p>
      </dsp:txBody>
      <dsp:txXfrm>
        <a:off x="4006800" y="1625378"/>
        <a:ext cx="1774507" cy="1141875"/>
      </dsp:txXfrm>
    </dsp:sp>
    <dsp:sp modelId="{85DBDD7C-DACF-4FE0-8F73-B907B9B3AA7C}">
      <dsp:nvSpPr>
        <dsp:cNvPr id="0" name=""/>
        <dsp:cNvSpPr/>
      </dsp:nvSpPr>
      <dsp:spPr>
        <a:xfrm>
          <a:off x="6008934" y="627218"/>
          <a:ext cx="2218134" cy="88725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US" sz="2900" kern="1200"/>
            <a:t>2025</a:t>
          </a:r>
        </a:p>
      </dsp:txBody>
      <dsp:txXfrm>
        <a:off x="6452561" y="627218"/>
        <a:ext cx="1330881" cy="887253"/>
      </dsp:txXfrm>
    </dsp:sp>
    <dsp:sp modelId="{20212374-593B-4418-BCE7-4D9585E6BD0A}">
      <dsp:nvSpPr>
        <dsp:cNvPr id="0" name=""/>
        <dsp:cNvSpPr/>
      </dsp:nvSpPr>
      <dsp:spPr>
        <a:xfrm>
          <a:off x="6095991" y="1631556"/>
          <a:ext cx="1774507" cy="114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rtl="0">
            <a:lnSpc>
              <a:spcPct val="90000"/>
            </a:lnSpc>
            <a:spcBef>
              <a:spcPct val="0"/>
            </a:spcBef>
            <a:spcAft>
              <a:spcPct val="15000"/>
            </a:spcAft>
            <a:buChar char="•"/>
          </a:pPr>
          <a:r>
            <a:rPr lang="en-US" sz="1400" b="1" kern="1200">
              <a:latin typeface="Open Sans" panose="020B0606030504020204" pitchFamily="34" charset="0"/>
              <a:ea typeface="Open Sans" panose="020B0606030504020204" pitchFamily="34" charset="0"/>
              <a:cs typeface="Open Sans" panose="020B0606030504020204" pitchFamily="34" charset="0"/>
            </a:rPr>
            <a:t>Goal: </a:t>
          </a:r>
          <a:r>
            <a:rPr lang="en-US" sz="1400" kern="1200">
              <a:latin typeface="Open Sans" panose="020B0606030504020204" pitchFamily="34" charset="0"/>
              <a:ea typeface="Open Sans" panose="020B0606030504020204" pitchFamily="34" charset="0"/>
              <a:cs typeface="Open Sans" panose="020B0606030504020204" pitchFamily="34" charset="0"/>
            </a:rPr>
            <a:t>High-Impact in New Congress</a:t>
          </a:r>
        </a:p>
        <a:p>
          <a:pPr marL="114300" lvl="1" indent="-114300" algn="l" defTabSz="622300" rtl="0">
            <a:lnSpc>
              <a:spcPct val="90000"/>
            </a:lnSpc>
            <a:spcBef>
              <a:spcPct val="0"/>
            </a:spcBef>
            <a:spcAft>
              <a:spcPct val="15000"/>
            </a:spcAft>
            <a:buChar char="•"/>
          </a:pPr>
          <a:r>
            <a:rPr lang="en-US" sz="1400" b="1" kern="1200">
              <a:latin typeface="Open Sans" panose="020B0606030504020204" pitchFamily="34" charset="0"/>
              <a:ea typeface="Open Sans" panose="020B0606030504020204" pitchFamily="34" charset="0"/>
              <a:cs typeface="Open Sans" panose="020B0606030504020204" pitchFamily="34" charset="0"/>
            </a:rPr>
            <a:t>Action: </a:t>
          </a:r>
          <a:r>
            <a:rPr lang="en-US" sz="1400" b="0" kern="1200">
              <a:latin typeface="Open Sans" panose="020B0606030504020204" pitchFamily="34" charset="0"/>
              <a:ea typeface="Open Sans" panose="020B0606030504020204" pitchFamily="34" charset="0"/>
              <a:cs typeface="Open Sans" panose="020B0606030504020204" pitchFamily="34" charset="0"/>
            </a:rPr>
            <a:t>First 100 Days </a:t>
          </a:r>
          <a:r>
            <a:rPr lang="en-US" sz="1400" kern="1200">
              <a:latin typeface="Open Sans" panose="020B0606030504020204" pitchFamily="34" charset="0"/>
              <a:ea typeface="Open Sans" panose="020B0606030504020204" pitchFamily="34" charset="0"/>
              <a:cs typeface="Open Sans" panose="020B0606030504020204" pitchFamily="34" charset="0"/>
            </a:rPr>
            <a:t>Lobbying</a:t>
          </a:r>
        </a:p>
      </dsp:txBody>
      <dsp:txXfrm>
        <a:off x="6095991" y="1631556"/>
        <a:ext cx="1774507" cy="1141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1D104-8ED5-4079-A616-A12A8FA19AC4}">
      <dsp:nvSpPr>
        <dsp:cNvPr id="0" name=""/>
        <dsp:cNvSpPr/>
      </dsp:nvSpPr>
      <dsp:spPr>
        <a:xfrm>
          <a:off x="5910" y="0"/>
          <a:ext cx="2389899" cy="35694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Strengthen &amp; build new relationships</a:t>
          </a:r>
        </a:p>
      </dsp:txBody>
      <dsp:txXfrm>
        <a:off x="75908" y="69998"/>
        <a:ext cx="2249903" cy="3429472"/>
      </dsp:txXfrm>
    </dsp:sp>
    <dsp:sp modelId="{F7A9E67C-B812-411C-87DB-31E6D91885C6}">
      <dsp:nvSpPr>
        <dsp:cNvPr id="0" name=""/>
        <dsp:cNvSpPr/>
      </dsp:nvSpPr>
      <dsp:spPr>
        <a:xfrm>
          <a:off x="2797312" y="0"/>
          <a:ext cx="2389899" cy="35694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Demonstrate community power</a:t>
          </a:r>
        </a:p>
      </dsp:txBody>
      <dsp:txXfrm>
        <a:off x="2867310" y="69998"/>
        <a:ext cx="2249903" cy="3429472"/>
      </dsp:txXfrm>
    </dsp:sp>
    <dsp:sp modelId="{C6B02A03-C659-4A3B-8635-48B65C143961}">
      <dsp:nvSpPr>
        <dsp:cNvPr id="0" name=""/>
        <dsp:cNvSpPr/>
      </dsp:nvSpPr>
      <dsp:spPr>
        <a:xfrm>
          <a:off x="5588714" y="0"/>
          <a:ext cx="2389899" cy="35694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Combat cynicism and encourage action</a:t>
          </a:r>
        </a:p>
      </dsp:txBody>
      <dsp:txXfrm>
        <a:off x="5658712" y="69998"/>
        <a:ext cx="2249903" cy="34294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FAEC06-44E4-4520-9304-A0B0424B51BD}">
      <dsp:nvSpPr>
        <dsp:cNvPr id="0" name=""/>
        <dsp:cNvSpPr/>
      </dsp:nvSpPr>
      <dsp:spPr>
        <a:xfrm>
          <a:off x="535049" y="369735"/>
          <a:ext cx="1475437" cy="147543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F341CD-62D0-4901-BF8F-380BD7C69F38}">
      <dsp:nvSpPr>
        <dsp:cNvPr id="0" name=""/>
        <dsp:cNvSpPr/>
      </dsp:nvSpPr>
      <dsp:spPr>
        <a:xfrm>
          <a:off x="849487" y="684173"/>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D6CE2C-D89B-4C9B-9C5D-7284635713D0}">
      <dsp:nvSpPr>
        <dsp:cNvPr id="0" name=""/>
        <dsp:cNvSpPr/>
      </dsp:nvSpPr>
      <dsp:spPr>
        <a:xfrm>
          <a:off x="63393" y="2304736"/>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a:latin typeface="Open Sans" panose="020B0606030504020204" pitchFamily="34" charset="0"/>
              <a:ea typeface="Open Sans" panose="020B0606030504020204" pitchFamily="34" charset="0"/>
              <a:cs typeface="Open Sans" panose="020B0606030504020204" pitchFamily="34" charset="0"/>
            </a:rPr>
            <a:t>Get together as a team</a:t>
          </a:r>
        </a:p>
      </dsp:txBody>
      <dsp:txXfrm>
        <a:off x="63393" y="2304736"/>
        <a:ext cx="2418750" cy="720000"/>
      </dsp:txXfrm>
    </dsp:sp>
    <dsp:sp modelId="{9B4446DC-654E-4C6A-A994-026073637D35}">
      <dsp:nvSpPr>
        <dsp:cNvPr id="0" name=""/>
        <dsp:cNvSpPr/>
      </dsp:nvSpPr>
      <dsp:spPr>
        <a:xfrm>
          <a:off x="3377081" y="369735"/>
          <a:ext cx="1475437" cy="147543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4C3D07-0F95-4174-8670-ED8C1848DEF9}">
      <dsp:nvSpPr>
        <dsp:cNvPr id="0" name=""/>
        <dsp:cNvSpPr/>
      </dsp:nvSpPr>
      <dsp:spPr>
        <a:xfrm>
          <a:off x="3691518" y="684173"/>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22D204-D5B9-465F-909F-10430DE91F15}">
      <dsp:nvSpPr>
        <dsp:cNvPr id="0" name=""/>
        <dsp:cNvSpPr/>
      </dsp:nvSpPr>
      <dsp:spPr>
        <a:xfrm>
          <a:off x="2905425" y="2304736"/>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a:latin typeface="Open Sans" panose="020B0606030504020204" pitchFamily="34" charset="0"/>
              <a:ea typeface="Open Sans" panose="020B0606030504020204" pitchFamily="34" charset="0"/>
              <a:cs typeface="Open Sans" panose="020B0606030504020204" pitchFamily="34" charset="0"/>
            </a:rPr>
            <a:t>Invite new people to join you</a:t>
          </a:r>
        </a:p>
      </dsp:txBody>
      <dsp:txXfrm>
        <a:off x="2905425" y="2304736"/>
        <a:ext cx="2418750" cy="720000"/>
      </dsp:txXfrm>
    </dsp:sp>
    <dsp:sp modelId="{B6F87599-6B73-44A7-87DA-807C61064DCE}">
      <dsp:nvSpPr>
        <dsp:cNvPr id="0" name=""/>
        <dsp:cNvSpPr/>
      </dsp:nvSpPr>
      <dsp:spPr>
        <a:xfrm>
          <a:off x="6219112" y="369735"/>
          <a:ext cx="1475437" cy="147543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8BC83C-845C-4865-B410-6E13DE6DFBE0}">
      <dsp:nvSpPr>
        <dsp:cNvPr id="0" name=""/>
        <dsp:cNvSpPr/>
      </dsp:nvSpPr>
      <dsp:spPr>
        <a:xfrm>
          <a:off x="6533550" y="684173"/>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27B284-8041-485F-A774-950051FAB10E}">
      <dsp:nvSpPr>
        <dsp:cNvPr id="0" name=""/>
        <dsp:cNvSpPr/>
      </dsp:nvSpPr>
      <dsp:spPr>
        <a:xfrm>
          <a:off x="5747456" y="2304736"/>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a:latin typeface="Open Sans" panose="020B0606030504020204" pitchFamily="34" charset="0"/>
              <a:ea typeface="Open Sans" panose="020B0606030504020204" pitchFamily="34" charset="0"/>
              <a:cs typeface="Open Sans" panose="020B0606030504020204" pitchFamily="34" charset="0"/>
            </a:rPr>
            <a:t>take action where you'll already be</a:t>
          </a:r>
        </a:p>
      </dsp:txBody>
      <dsp:txXfrm>
        <a:off x="5747456" y="2304736"/>
        <a:ext cx="241875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2004B-64CB-4F37-8168-C510D6C42DA7}">
      <dsp:nvSpPr>
        <dsp:cNvPr id="0" name=""/>
        <dsp:cNvSpPr/>
      </dsp:nvSpPr>
      <dsp:spPr>
        <a:xfrm>
          <a:off x="0" y="414"/>
          <a:ext cx="8229600" cy="96961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6ABC78-D1B6-4B1C-8584-B76E98C31E02}">
      <dsp:nvSpPr>
        <dsp:cNvPr id="0" name=""/>
        <dsp:cNvSpPr/>
      </dsp:nvSpPr>
      <dsp:spPr>
        <a:xfrm>
          <a:off x="293307" y="218577"/>
          <a:ext cx="533286" cy="5332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8E1BA6B-9C39-4145-AAAA-1B0DCFE731CD}">
      <dsp:nvSpPr>
        <dsp:cNvPr id="0" name=""/>
        <dsp:cNvSpPr/>
      </dsp:nvSpPr>
      <dsp:spPr>
        <a:xfrm>
          <a:off x="1119902" y="414"/>
          <a:ext cx="3703320" cy="969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17" tIns="102617" rIns="102617" bIns="102617" numCol="1" spcCol="1270" anchor="ctr" anchorCtr="0">
          <a:noAutofit/>
        </a:bodyPr>
        <a:lstStyle/>
        <a:p>
          <a:pPr marL="0" lvl="0" indent="0" algn="l" defTabSz="889000">
            <a:lnSpc>
              <a:spcPct val="100000"/>
            </a:lnSpc>
            <a:spcBef>
              <a:spcPct val="0"/>
            </a:spcBef>
            <a:spcAft>
              <a:spcPct val="35000"/>
            </a:spcAft>
            <a:buNone/>
          </a:pPr>
          <a:r>
            <a:rPr lang="en-US" sz="2000" b="1" kern="1200">
              <a:latin typeface="Open Sans" panose="020B0606030504020204" pitchFamily="34" charset="0"/>
              <a:ea typeface="Open Sans" panose="020B0606030504020204" pitchFamily="34" charset="0"/>
              <a:cs typeface="Open Sans" panose="020B0606030504020204" pitchFamily="34" charset="0"/>
            </a:rPr>
            <a:t>May</a:t>
          </a:r>
          <a:endParaRPr lang="en-US" sz="2000" kern="1200">
            <a:latin typeface="Open Sans" panose="020B0606030504020204" pitchFamily="34" charset="0"/>
            <a:ea typeface="Open Sans" panose="020B0606030504020204" pitchFamily="34" charset="0"/>
            <a:cs typeface="Open Sans" panose="020B0606030504020204" pitchFamily="34" charset="0"/>
          </a:endParaRPr>
        </a:p>
      </dsp:txBody>
      <dsp:txXfrm>
        <a:off x="1119902" y="414"/>
        <a:ext cx="3703320" cy="969612"/>
      </dsp:txXfrm>
    </dsp:sp>
    <dsp:sp modelId="{C9D6817B-0740-465F-929D-3A80FEC81FB5}">
      <dsp:nvSpPr>
        <dsp:cNvPr id="0" name=""/>
        <dsp:cNvSpPr/>
      </dsp:nvSpPr>
      <dsp:spPr>
        <a:xfrm>
          <a:off x="4823222" y="414"/>
          <a:ext cx="3406377" cy="969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17" tIns="102617" rIns="102617" bIns="102617" numCol="1" spcCol="1270" anchor="ctr" anchorCtr="0">
          <a:noAutofit/>
        </a:bodyPr>
        <a:lstStyle/>
        <a:p>
          <a:pPr marL="0" lvl="0" indent="0" algn="l" defTabSz="577850">
            <a:lnSpc>
              <a:spcPct val="100000"/>
            </a:lnSpc>
            <a:spcBef>
              <a:spcPct val="0"/>
            </a:spcBef>
            <a:spcAft>
              <a:spcPct val="35000"/>
            </a:spcAft>
            <a:buNone/>
          </a:pPr>
          <a:r>
            <a:rPr lang="en-US" sz="1300" kern="1200">
              <a:latin typeface="Open Sans" panose="020B0606030504020204" pitchFamily="34" charset="0"/>
              <a:ea typeface="Open Sans" panose="020B0606030504020204" pitchFamily="34" charset="0"/>
              <a:cs typeface="Open Sans" panose="020B0606030504020204" pitchFamily="34" charset="0"/>
            </a:rPr>
            <a:t>Plan your “On the Record” Action</a:t>
          </a:r>
        </a:p>
      </dsp:txBody>
      <dsp:txXfrm>
        <a:off x="4823222" y="414"/>
        <a:ext cx="3406377" cy="969612"/>
      </dsp:txXfrm>
    </dsp:sp>
    <dsp:sp modelId="{10EF47A6-EA34-4A62-B743-D74ABDABA1DD}">
      <dsp:nvSpPr>
        <dsp:cNvPr id="0" name=""/>
        <dsp:cNvSpPr/>
      </dsp:nvSpPr>
      <dsp:spPr>
        <a:xfrm>
          <a:off x="0" y="1212429"/>
          <a:ext cx="8229600" cy="96961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B00C71-1C77-4F82-AFF1-089848B694D2}">
      <dsp:nvSpPr>
        <dsp:cNvPr id="0" name=""/>
        <dsp:cNvSpPr/>
      </dsp:nvSpPr>
      <dsp:spPr>
        <a:xfrm>
          <a:off x="293307" y="1430592"/>
          <a:ext cx="533286" cy="5332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73A589-22A7-4D21-ABE9-87BF56469DCB}">
      <dsp:nvSpPr>
        <dsp:cNvPr id="0" name=""/>
        <dsp:cNvSpPr/>
      </dsp:nvSpPr>
      <dsp:spPr>
        <a:xfrm>
          <a:off x="1119902" y="1212429"/>
          <a:ext cx="3703320" cy="969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17" tIns="102617" rIns="102617" bIns="102617" numCol="1" spcCol="1270" anchor="ctr" anchorCtr="0">
          <a:noAutofit/>
        </a:bodyPr>
        <a:lstStyle/>
        <a:p>
          <a:pPr marL="0" lvl="0" indent="0" algn="l" defTabSz="889000">
            <a:lnSpc>
              <a:spcPct val="100000"/>
            </a:lnSpc>
            <a:spcBef>
              <a:spcPct val="0"/>
            </a:spcBef>
            <a:spcAft>
              <a:spcPct val="35000"/>
            </a:spcAft>
            <a:buNone/>
          </a:pPr>
          <a:r>
            <a:rPr lang="en-US" sz="2000" b="1" kern="1200">
              <a:latin typeface="Open Sans" panose="020B0606030504020204" pitchFamily="34" charset="0"/>
              <a:ea typeface="Open Sans" panose="020B0606030504020204" pitchFamily="34" charset="0"/>
              <a:cs typeface="Open Sans" panose="020B0606030504020204" pitchFamily="34" charset="0"/>
            </a:rPr>
            <a:t>June-July</a:t>
          </a:r>
          <a:endParaRPr lang="en-US" sz="2000" kern="1200">
            <a:latin typeface="Open Sans" panose="020B0606030504020204" pitchFamily="34" charset="0"/>
            <a:ea typeface="Open Sans" panose="020B0606030504020204" pitchFamily="34" charset="0"/>
            <a:cs typeface="Open Sans" panose="020B0606030504020204" pitchFamily="34" charset="0"/>
          </a:endParaRPr>
        </a:p>
      </dsp:txBody>
      <dsp:txXfrm>
        <a:off x="1119902" y="1212429"/>
        <a:ext cx="3703320" cy="969612"/>
      </dsp:txXfrm>
    </dsp:sp>
    <dsp:sp modelId="{C14F75B5-B5A2-4D16-AD64-BB8145D4FCFE}">
      <dsp:nvSpPr>
        <dsp:cNvPr id="0" name=""/>
        <dsp:cNvSpPr/>
      </dsp:nvSpPr>
      <dsp:spPr>
        <a:xfrm>
          <a:off x="4823222" y="1212429"/>
          <a:ext cx="3406377" cy="969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17" tIns="102617" rIns="102617" bIns="102617" numCol="1" spcCol="1270" anchor="ctr" anchorCtr="0">
          <a:noAutofit/>
        </a:bodyPr>
        <a:lstStyle/>
        <a:p>
          <a:pPr marL="0" lvl="0" indent="0" algn="l" defTabSz="577850">
            <a:lnSpc>
              <a:spcPct val="100000"/>
            </a:lnSpc>
            <a:spcBef>
              <a:spcPct val="0"/>
            </a:spcBef>
            <a:spcAft>
              <a:spcPct val="35000"/>
            </a:spcAft>
            <a:buNone/>
          </a:pPr>
          <a:r>
            <a:rPr lang="en-US" sz="1300" kern="1200">
              <a:latin typeface="Open Sans" panose="020B0606030504020204" pitchFamily="34" charset="0"/>
              <a:ea typeface="Open Sans" panose="020B0606030504020204" pitchFamily="34" charset="0"/>
              <a:cs typeface="Open Sans" panose="020B0606030504020204" pitchFamily="34" charset="0"/>
            </a:rPr>
            <a:t>Host Community Action Meeting + Activities</a:t>
          </a:r>
        </a:p>
      </dsp:txBody>
      <dsp:txXfrm>
        <a:off x="4823222" y="1212429"/>
        <a:ext cx="3406377" cy="969612"/>
      </dsp:txXfrm>
    </dsp:sp>
    <dsp:sp modelId="{65142273-F852-49A0-9837-B1DCF074CE01}">
      <dsp:nvSpPr>
        <dsp:cNvPr id="0" name=""/>
        <dsp:cNvSpPr/>
      </dsp:nvSpPr>
      <dsp:spPr>
        <a:xfrm>
          <a:off x="0" y="2424445"/>
          <a:ext cx="8229600" cy="96961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954832-5FCA-4FAA-A51C-4F2FA4453D64}">
      <dsp:nvSpPr>
        <dsp:cNvPr id="0" name=""/>
        <dsp:cNvSpPr/>
      </dsp:nvSpPr>
      <dsp:spPr>
        <a:xfrm>
          <a:off x="293307" y="2642608"/>
          <a:ext cx="533286" cy="5332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B695164-975D-40B6-B252-48FE9D6AB714}">
      <dsp:nvSpPr>
        <dsp:cNvPr id="0" name=""/>
        <dsp:cNvSpPr/>
      </dsp:nvSpPr>
      <dsp:spPr>
        <a:xfrm>
          <a:off x="1119902" y="2424445"/>
          <a:ext cx="3703320" cy="969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17" tIns="102617" rIns="102617" bIns="102617" numCol="1" spcCol="1270" anchor="ctr" anchorCtr="0">
          <a:noAutofit/>
        </a:bodyPr>
        <a:lstStyle/>
        <a:p>
          <a:pPr marL="0" lvl="0" indent="0" algn="l" defTabSz="889000">
            <a:lnSpc>
              <a:spcPct val="100000"/>
            </a:lnSpc>
            <a:spcBef>
              <a:spcPct val="0"/>
            </a:spcBef>
            <a:spcAft>
              <a:spcPct val="35000"/>
            </a:spcAft>
            <a:buNone/>
          </a:pPr>
          <a:r>
            <a:rPr lang="en-US" sz="2000" b="1" kern="1200">
              <a:latin typeface="Open Sans" panose="020B0606030504020204" pitchFamily="34" charset="0"/>
              <a:ea typeface="Open Sans" panose="020B0606030504020204" pitchFamily="34" charset="0"/>
              <a:cs typeface="Open Sans" panose="020B0606030504020204" pitchFamily="34" charset="0"/>
            </a:rPr>
            <a:t>August-November</a:t>
          </a:r>
          <a:r>
            <a:rPr lang="en-US" sz="2500" b="1" kern="1200"/>
            <a:t> </a:t>
          </a:r>
          <a:endParaRPr lang="en-US" sz="2500" kern="1200"/>
        </a:p>
      </dsp:txBody>
      <dsp:txXfrm>
        <a:off x="1119902" y="2424445"/>
        <a:ext cx="3703320" cy="969612"/>
      </dsp:txXfrm>
    </dsp:sp>
    <dsp:sp modelId="{11A33C3C-16CC-4903-B131-23396A51E026}">
      <dsp:nvSpPr>
        <dsp:cNvPr id="0" name=""/>
        <dsp:cNvSpPr/>
      </dsp:nvSpPr>
      <dsp:spPr>
        <a:xfrm>
          <a:off x="4823222" y="2424445"/>
          <a:ext cx="3406377" cy="969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17" tIns="102617" rIns="102617" bIns="102617" numCol="1" spcCol="1270" anchor="ctr" anchorCtr="0">
          <a:noAutofit/>
        </a:bodyPr>
        <a:lstStyle/>
        <a:p>
          <a:pPr marL="0" lvl="0" indent="0" algn="l" defTabSz="577850">
            <a:lnSpc>
              <a:spcPct val="100000"/>
            </a:lnSpc>
            <a:spcBef>
              <a:spcPct val="0"/>
            </a:spcBef>
            <a:spcAft>
              <a:spcPct val="35000"/>
            </a:spcAft>
            <a:buNone/>
          </a:pPr>
          <a:r>
            <a:rPr lang="en-US" sz="1300" kern="1200">
              <a:latin typeface="Open Sans" panose="020B0606030504020204" pitchFamily="34" charset="0"/>
              <a:ea typeface="Open Sans" panose="020B0606030504020204" pitchFamily="34" charset="0"/>
              <a:cs typeface="Open Sans" panose="020B0606030504020204" pitchFamily="34" charset="0"/>
            </a:rPr>
            <a:t>Leverage power at August Recess Meetings + Election Events</a:t>
          </a:r>
        </a:p>
        <a:p>
          <a:pPr marL="0" lvl="0" indent="0" algn="l" defTabSz="577850">
            <a:lnSpc>
              <a:spcPct val="100000"/>
            </a:lnSpc>
            <a:spcBef>
              <a:spcPct val="0"/>
            </a:spcBef>
            <a:spcAft>
              <a:spcPct val="35000"/>
            </a:spcAft>
            <a:buNone/>
          </a:pPr>
          <a:r>
            <a:rPr lang="en-US" sz="1300" kern="1200">
              <a:latin typeface="Open Sans" panose="020B0606030504020204" pitchFamily="34" charset="0"/>
              <a:ea typeface="Open Sans" panose="020B0606030504020204" pitchFamily="34" charset="0"/>
              <a:cs typeface="Open Sans" panose="020B0606030504020204" pitchFamily="34" charset="0"/>
            </a:rPr>
            <a:t>Invite new action takers to join you</a:t>
          </a:r>
        </a:p>
      </dsp:txBody>
      <dsp:txXfrm>
        <a:off x="4823222" y="2424445"/>
        <a:ext cx="3406377" cy="9696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26610F-83DF-79F9-33F8-46A2BEFDD1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1100">
              <a:latin typeface="Open Sans" pitchFamily="2" charset="0"/>
              <a:ea typeface="Open Sans" pitchFamily="2" charset="0"/>
              <a:cs typeface="Open Sans" pitchFamily="2" charset="0"/>
            </a:endParaRPr>
          </a:p>
        </p:txBody>
      </p:sp>
      <p:sp>
        <p:nvSpPr>
          <p:cNvPr id="3" name="Date Placeholder 2">
            <a:extLst>
              <a:ext uri="{FF2B5EF4-FFF2-40B4-BE49-F238E27FC236}">
                <a16:creationId xmlns:a16="http://schemas.microsoft.com/office/drawing/2014/main" id="{45DFA258-7F9E-BE1E-1118-E87B800D0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701EB9-D398-4211-83C1-954D64E76C65}" type="datetimeFigureOut">
              <a:rPr lang="en-US" sz="1100" smtClean="0">
                <a:latin typeface="Open Sans" pitchFamily="2" charset="0"/>
                <a:ea typeface="Open Sans" pitchFamily="2" charset="0"/>
                <a:cs typeface="Open Sans" pitchFamily="2" charset="0"/>
              </a:rPr>
              <a:t>5/3/2024</a:t>
            </a:fld>
            <a:endParaRPr lang="en-US" sz="1100">
              <a:latin typeface="Open Sans" pitchFamily="2" charset="0"/>
              <a:ea typeface="Open Sans" pitchFamily="2" charset="0"/>
              <a:cs typeface="Open Sans" pitchFamily="2" charset="0"/>
            </a:endParaRPr>
          </a:p>
        </p:txBody>
      </p:sp>
      <p:sp>
        <p:nvSpPr>
          <p:cNvPr id="4" name="Footer Placeholder 3">
            <a:extLst>
              <a:ext uri="{FF2B5EF4-FFF2-40B4-BE49-F238E27FC236}">
                <a16:creationId xmlns:a16="http://schemas.microsoft.com/office/drawing/2014/main" id="{8E3DC261-2270-4A5F-EBF0-2DC5765E8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sz="1100">
              <a:latin typeface="Open Sans" pitchFamily="2" charset="0"/>
              <a:ea typeface="Open Sans" pitchFamily="2" charset="0"/>
              <a:cs typeface="Open Sans" pitchFamily="2" charset="0"/>
            </a:endParaRPr>
          </a:p>
        </p:txBody>
      </p:sp>
      <p:sp>
        <p:nvSpPr>
          <p:cNvPr id="5" name="Slide Number Placeholder 4">
            <a:extLst>
              <a:ext uri="{FF2B5EF4-FFF2-40B4-BE49-F238E27FC236}">
                <a16:creationId xmlns:a16="http://schemas.microsoft.com/office/drawing/2014/main" id="{D5F231E1-DD42-1C9F-769D-32AA00489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A56921-9A57-45F4-918A-4251053F4824}" type="slidenum">
              <a:rPr lang="en-US" sz="1100" smtClean="0">
                <a:latin typeface="Open Sans" pitchFamily="2" charset="0"/>
                <a:ea typeface="Open Sans" pitchFamily="2" charset="0"/>
                <a:cs typeface="Open Sans" pitchFamily="2" charset="0"/>
              </a:rPr>
              <a:t>‹#›</a:t>
            </a:fld>
            <a:endParaRPr lang="en-US" sz="110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23259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Open Sans" pitchFamily="2" charset="0"/>
                <a:ea typeface="Open Sans" pitchFamily="2" charset="0"/>
                <a:cs typeface="Open Sans" pitchFamily="2"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Open Sans" pitchFamily="2" charset="0"/>
                <a:ea typeface="Open Sans" pitchFamily="2" charset="0"/>
                <a:cs typeface="Open Sans" pitchFamily="2" charset="0"/>
              </a:defRPr>
            </a:lvl1pPr>
          </a:lstStyle>
          <a:p>
            <a:fld id="{36BD4AF3-D86E-456E-B40B-702753F85C4E}" type="datetimeFigureOut">
              <a:rPr lang="en-US" smtClean="0"/>
              <a:pPr/>
              <a:t>5/3/2024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Open Sans" pitchFamily="2" charset="0"/>
                <a:ea typeface="Open Sans" pitchFamily="2" charset="0"/>
                <a:cs typeface="Open Sans" pitchFamily="2"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Open Sans" pitchFamily="2" charset="0"/>
                <a:ea typeface="Open Sans" pitchFamily="2" charset="0"/>
                <a:cs typeface="Open Sans" pitchFamily="2" charset="0"/>
              </a:defRPr>
            </a:lvl1pPr>
          </a:lstStyle>
          <a:p>
            <a:fld id="{E1A05357-FEDC-42A6-A9AA-A177021FF7C8}" type="slidenum">
              <a:rPr lang="en-US" smtClean="0"/>
              <a:pPr/>
              <a:t>‹#›</a:t>
            </a:fld>
            <a:endParaRPr lang="en-US"/>
          </a:p>
        </p:txBody>
      </p:sp>
    </p:spTree>
    <p:extLst>
      <p:ext uri="{BB962C8B-B14F-4D97-AF65-F5344CB8AC3E}">
        <p14:creationId xmlns:p14="http://schemas.microsoft.com/office/powerpoint/2010/main" val="326257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Open Sans" pitchFamily="2" charset="0"/>
        <a:cs typeface="Open Sans" pitchFamily="2" charset="0"/>
      </a:defRPr>
    </a:lvl1pPr>
    <a:lvl2pPr marL="457200" algn="l" defTabSz="914400" rtl="0" eaLnBrk="1" latinLnBrk="0" hangingPunct="1">
      <a:defRPr sz="1200" kern="1200">
        <a:solidFill>
          <a:schemeClr val="tx1"/>
        </a:solidFill>
        <a:latin typeface="Open Sans" pitchFamily="2" charset="0"/>
        <a:ea typeface="Open Sans" pitchFamily="2" charset="0"/>
        <a:cs typeface="Open Sans" pitchFamily="2" charset="0"/>
      </a:defRPr>
    </a:lvl2pPr>
    <a:lvl3pPr marL="914400" algn="l" defTabSz="914400" rtl="0" eaLnBrk="1" latinLnBrk="0" hangingPunct="1">
      <a:defRPr sz="1200" kern="1200">
        <a:solidFill>
          <a:schemeClr val="tx1"/>
        </a:solidFill>
        <a:latin typeface="Open Sans" pitchFamily="2" charset="0"/>
        <a:ea typeface="Open Sans" pitchFamily="2" charset="0"/>
        <a:cs typeface="Open Sans" pitchFamily="2" charset="0"/>
      </a:defRPr>
    </a:lvl3pPr>
    <a:lvl4pPr marL="1371600" algn="l" defTabSz="914400" rtl="0" eaLnBrk="1" latinLnBrk="0" hangingPunct="1">
      <a:defRPr sz="1200" kern="1200">
        <a:solidFill>
          <a:schemeClr val="tx1"/>
        </a:solidFill>
        <a:latin typeface="Open Sans" pitchFamily="2" charset="0"/>
        <a:ea typeface="Open Sans" pitchFamily="2" charset="0"/>
        <a:cs typeface="Open Sans" pitchFamily="2" charset="0"/>
      </a:defRPr>
    </a:lvl4pPr>
    <a:lvl5pPr marL="1828800" algn="l" defTabSz="914400" rtl="0" eaLnBrk="1" latinLnBrk="0" hangingPunct="1">
      <a:defRPr sz="1200" kern="1200">
        <a:solidFill>
          <a:schemeClr val="tx1"/>
        </a:solidFill>
        <a:latin typeface="Open Sans" pitchFamily="2" charset="0"/>
        <a:ea typeface="Open Sans" pitchFamily="2" charset="0"/>
        <a:cs typeface="Open Sans"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results.org/set-the-agenda"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B392E-4B2A-511C-6CAB-F5796F3925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C19B3D-E180-5FFC-7113-43EF186D66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63366D-F9F3-D857-6621-F5B6880E157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CB88970-4E93-8697-1858-24A37A2A3EFD}"/>
              </a:ext>
            </a:extLst>
          </p:cNvPr>
          <p:cNvSpPr>
            <a:spLocks noGrp="1"/>
          </p:cNvSpPr>
          <p:nvPr>
            <p:ph type="sldNum" sz="quarter" idx="5"/>
          </p:nvPr>
        </p:nvSpPr>
        <p:spPr/>
        <p:txBody>
          <a:bodyPr/>
          <a:lstStyle/>
          <a:p>
            <a:fld id="{E1A05357-FEDC-42A6-A9AA-A177021FF7C8}" type="slidenum">
              <a:rPr lang="en-US" smtClean="0"/>
              <a:pPr/>
              <a:t>1</a:t>
            </a:fld>
            <a:endParaRPr lang="en-US"/>
          </a:p>
        </p:txBody>
      </p:sp>
    </p:spTree>
    <p:extLst>
      <p:ext uri="{BB962C8B-B14F-4D97-AF65-F5344CB8AC3E}">
        <p14:creationId xmlns:p14="http://schemas.microsoft.com/office/powerpoint/2010/main" val="4228335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p>
        </p:txBody>
      </p:sp>
      <p:sp>
        <p:nvSpPr>
          <p:cNvPr id="159" name="Google Shape;15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39</a:t>
            </a:fld>
            <a:endParaRPr lang="en-US"/>
          </a:p>
        </p:txBody>
      </p:sp>
    </p:spTree>
    <p:extLst>
      <p:ext uri="{BB962C8B-B14F-4D97-AF65-F5344CB8AC3E}">
        <p14:creationId xmlns:p14="http://schemas.microsoft.com/office/powerpoint/2010/main" val="1547331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40</a:t>
            </a:fld>
            <a:endParaRPr lang="en-US"/>
          </a:p>
        </p:txBody>
      </p:sp>
    </p:spTree>
    <p:extLst>
      <p:ext uri="{BB962C8B-B14F-4D97-AF65-F5344CB8AC3E}">
        <p14:creationId xmlns:p14="http://schemas.microsoft.com/office/powerpoint/2010/main" val="1625789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42</a:t>
            </a:fld>
            <a:endParaRPr lang="en-US"/>
          </a:p>
        </p:txBody>
      </p:sp>
    </p:spTree>
    <p:extLst>
      <p:ext uri="{BB962C8B-B14F-4D97-AF65-F5344CB8AC3E}">
        <p14:creationId xmlns:p14="http://schemas.microsoft.com/office/powerpoint/2010/main" val="736665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51</a:t>
            </a:fld>
            <a:endParaRPr lang="en-US"/>
          </a:p>
        </p:txBody>
      </p:sp>
    </p:spTree>
    <p:extLst>
      <p:ext uri="{BB962C8B-B14F-4D97-AF65-F5344CB8AC3E}">
        <p14:creationId xmlns:p14="http://schemas.microsoft.com/office/powerpoint/2010/main" val="3234993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52</a:t>
            </a:fld>
            <a:endParaRPr lang="en-US"/>
          </a:p>
        </p:txBody>
      </p:sp>
    </p:spTree>
    <p:extLst>
      <p:ext uri="{BB962C8B-B14F-4D97-AF65-F5344CB8AC3E}">
        <p14:creationId xmlns:p14="http://schemas.microsoft.com/office/powerpoint/2010/main" val="1531439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53</a:t>
            </a:fld>
            <a:endParaRPr lang="en-US"/>
          </a:p>
        </p:txBody>
      </p:sp>
    </p:spTree>
    <p:extLst>
      <p:ext uri="{BB962C8B-B14F-4D97-AF65-F5344CB8AC3E}">
        <p14:creationId xmlns:p14="http://schemas.microsoft.com/office/powerpoint/2010/main" val="201397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2</a:t>
            </a:fld>
            <a:endParaRPr lang="en-US"/>
          </a:p>
        </p:txBody>
      </p:sp>
    </p:spTree>
    <p:extLst>
      <p:ext uri="{BB962C8B-B14F-4D97-AF65-F5344CB8AC3E}">
        <p14:creationId xmlns:p14="http://schemas.microsoft.com/office/powerpoint/2010/main" val="197862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3</a:t>
            </a:fld>
            <a:endParaRPr lang="en-US"/>
          </a:p>
        </p:txBody>
      </p:sp>
    </p:spTree>
    <p:extLst>
      <p:ext uri="{BB962C8B-B14F-4D97-AF65-F5344CB8AC3E}">
        <p14:creationId xmlns:p14="http://schemas.microsoft.com/office/powerpoint/2010/main" val="3839404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5</a:t>
            </a:fld>
            <a:endParaRPr lang="en-US"/>
          </a:p>
        </p:txBody>
      </p:sp>
    </p:spTree>
    <p:extLst>
      <p:ext uri="{BB962C8B-B14F-4D97-AF65-F5344CB8AC3E}">
        <p14:creationId xmlns:p14="http://schemas.microsoft.com/office/powerpoint/2010/main" val="4019211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8</a:t>
            </a:fld>
            <a:endParaRPr lang="en-US"/>
          </a:p>
        </p:txBody>
      </p:sp>
    </p:spTree>
    <p:extLst>
      <p:ext uri="{BB962C8B-B14F-4D97-AF65-F5344CB8AC3E}">
        <p14:creationId xmlns:p14="http://schemas.microsoft.com/office/powerpoint/2010/main" val="1718558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14</a:t>
            </a:fld>
            <a:endParaRPr lang="en-US"/>
          </a:p>
        </p:txBody>
      </p:sp>
    </p:spTree>
    <p:extLst>
      <p:ext uri="{BB962C8B-B14F-4D97-AF65-F5344CB8AC3E}">
        <p14:creationId xmlns:p14="http://schemas.microsoft.com/office/powerpoint/2010/main" val="637774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15</a:t>
            </a:fld>
            <a:endParaRPr lang="en-US"/>
          </a:p>
        </p:txBody>
      </p:sp>
    </p:spTree>
    <p:extLst>
      <p:ext uri="{BB962C8B-B14F-4D97-AF65-F5344CB8AC3E}">
        <p14:creationId xmlns:p14="http://schemas.microsoft.com/office/powerpoint/2010/main" val="266184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r>
              <a:rPr lang="en-US"/>
              <a:t>Substantive Policy &amp; Review of Asks (3 min) - highlight different approaches between CTC vs. RTC – CTC is already a federal law, and we’re looking at ways to improve/expand it. There’s no federal RTC – we're working on it! </a:t>
            </a:r>
            <a:endParaRPr lang="en-US">
              <a:cs typeface="Calibri" panose="020F0502020204030204"/>
            </a:endParaRPr>
          </a:p>
          <a:p>
            <a:pPr marL="628650" lvl="1" indent="-171450">
              <a:buFont typeface="Wingdings"/>
              <a:buChar char="▪"/>
            </a:pPr>
            <a:r>
              <a:rPr lang="en-US"/>
              <a:t>CTC (one slide for key take aways) - Tell your member to urge colleagues and leadership to expand the Child Tax Credit (CTC) with monthly payments and full refundability for all low-income families</a:t>
            </a:r>
            <a:endParaRPr lang="en-US">
              <a:cs typeface="Calibri" panose="020F0502020204030204"/>
            </a:endParaRPr>
          </a:p>
          <a:p>
            <a:pPr marL="1085850" lvl="2" indent="-171450">
              <a:buFont typeface="Symbol"/>
              <a:buChar char="•"/>
            </a:pPr>
            <a:r>
              <a:rPr lang="en-US"/>
              <a:t>RESULTS urges you to enact an extension of an expanded CTC to strengthen families and fight child poverty. It’s critical that you prioritize the needs of families with the lowest or no incomes in any tax package this year, and communicate that this is a top priority with leadership and colleagues on the Senate Finance Committee/House Ways and Means Committee.</a:t>
            </a:r>
            <a:endParaRPr lang="en-US">
              <a:cs typeface="Calibri" panose="020F0502020204030204"/>
            </a:endParaRPr>
          </a:p>
          <a:p>
            <a:pPr marL="1085850" lvl="2" indent="-171450">
              <a:buFont typeface="Symbol"/>
              <a:buChar char="•"/>
            </a:pPr>
            <a:endParaRPr lang="en-US">
              <a:cs typeface="Calibri" panose="020F0502020204030204"/>
            </a:endParaRPr>
          </a:p>
          <a:p>
            <a:pPr marL="628650" lvl="1" indent="-171450">
              <a:buFont typeface="Wingdings"/>
              <a:buChar char="▪"/>
            </a:pPr>
            <a:r>
              <a:rPr lang="en-US"/>
              <a:t>RTC (one slide for key take aways)</a:t>
            </a:r>
            <a:endParaRPr lang="en-US">
              <a:cs typeface="Calibri" panose="020F0502020204030204"/>
            </a:endParaRPr>
          </a:p>
          <a:p>
            <a:pPr marL="1085850" lvl="2" indent="-171450">
              <a:buFont typeface="Symbol"/>
              <a:buChar char="•"/>
            </a:pPr>
            <a:r>
              <a:rPr lang="en-US"/>
              <a:t>RESULTS urges you and your staff to research renter tax credit policies that use the tax code to help lower-income renters, and meet directly with constituents struggling with rent costs to discuss policy solutions. </a:t>
            </a:r>
          </a:p>
          <a:p>
            <a:pPr marL="1085850" lvl="2" indent="-171450">
              <a:buFont typeface="Symbol"/>
              <a:buChar char="•"/>
            </a:pPr>
            <a:r>
              <a:rPr lang="en-US"/>
              <a:t>Important to remember that it’s not the policy detail you’re selling or asking members, but the general idea itself – so strategize accordingly. </a:t>
            </a:r>
            <a:endParaRPr lang="en-US">
              <a:cs typeface="Calibri" panose="020F0502020204030204"/>
            </a:endParaRPr>
          </a:p>
          <a:p>
            <a:pPr marL="628650" lvl="1" indent="-171450">
              <a:buFont typeface="Wingdings"/>
              <a:buChar char="▪"/>
            </a:pPr>
            <a:r>
              <a:rPr lang="en-US"/>
              <a:t>Resources here: </a:t>
            </a:r>
            <a:r>
              <a:rPr lang="en-US" u="sng">
                <a:hlinkClick r:id="rId3"/>
              </a:rPr>
              <a:t>https://results.org/set-the-agenda</a:t>
            </a:r>
            <a:r>
              <a:rPr lang="en-US"/>
              <a:t> </a:t>
            </a:r>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16</a:t>
            </a:fld>
            <a:endParaRPr lang="en-US"/>
          </a:p>
        </p:txBody>
      </p:sp>
    </p:spTree>
    <p:extLst>
      <p:ext uri="{BB962C8B-B14F-4D97-AF65-F5344CB8AC3E}">
        <p14:creationId xmlns:p14="http://schemas.microsoft.com/office/powerpoint/2010/main" val="733620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Link to resources: https://results.org/volunteers/lobbying </a:t>
            </a:r>
          </a:p>
        </p:txBody>
      </p:sp>
      <p:sp>
        <p:nvSpPr>
          <p:cNvPr id="4" name="Slide Number Placeholder 3"/>
          <p:cNvSpPr>
            <a:spLocks noGrp="1"/>
          </p:cNvSpPr>
          <p:nvPr>
            <p:ph type="sldNum" sz="quarter" idx="5"/>
          </p:nvPr>
        </p:nvSpPr>
        <p:spPr/>
        <p:txBody>
          <a:bodyPr/>
          <a:lstStyle/>
          <a:p>
            <a:fld id="{E1A05357-FEDC-42A6-A9AA-A177021FF7C8}" type="slidenum">
              <a:rPr lang="en-US" smtClean="0"/>
              <a:pPr/>
              <a:t>18</a:t>
            </a:fld>
            <a:endParaRPr lang="en-US"/>
          </a:p>
        </p:txBody>
      </p:sp>
    </p:spTree>
    <p:extLst>
      <p:ext uri="{BB962C8B-B14F-4D97-AF65-F5344CB8AC3E}">
        <p14:creationId xmlns:p14="http://schemas.microsoft.com/office/powerpoint/2010/main" val="3214019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hasCustomPrompt="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
        <p:nvSpPr>
          <p:cNvPr id="5" name="Date Placeholder 4"/>
          <p:cNvSpPr>
            <a:spLocks noGrp="1"/>
          </p:cNvSpPr>
          <p:nvPr>
            <p:ph type="dt" sz="half" idx="10"/>
          </p:nvPr>
        </p:nvSpPr>
        <p:spPr/>
        <p:txBody>
          <a:bodyPr/>
          <a:lstStyle/>
          <a:p>
            <a:fld id="{C7944C4A-46BC-4C46-B66D-C7A9D447712C}" type="datetime1">
              <a:rPr lang="en-US" smtClean="0"/>
              <a:t>5/3/2024</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
        <p:nvSpPr>
          <p:cNvPr id="5" name="Date Placeholder 4"/>
          <p:cNvSpPr>
            <a:spLocks noGrp="1"/>
          </p:cNvSpPr>
          <p:nvPr>
            <p:ph type="dt" sz="half" idx="10"/>
          </p:nvPr>
        </p:nvSpPr>
        <p:spPr/>
        <p:txBody>
          <a:bodyPr/>
          <a:lstStyle/>
          <a:p>
            <a:fld id="{7C3003A7-1037-45BD-B21E-FCF7B4B1F763}" type="datetime1">
              <a:rPr lang="en-US" smtClean="0"/>
              <a:t>5/3/2024</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
        <p:nvSpPr>
          <p:cNvPr id="4" name="Date Placeholder 3"/>
          <p:cNvSpPr>
            <a:spLocks noGrp="1"/>
          </p:cNvSpPr>
          <p:nvPr>
            <p:ph type="dt" sz="half" idx="10"/>
          </p:nvPr>
        </p:nvSpPr>
        <p:spPr/>
        <p:txBody>
          <a:bodyPr/>
          <a:lstStyle/>
          <a:p>
            <a:fld id="{24DD6DE4-73E4-4F6F-9DED-05B20E463ED2}" type="datetime1">
              <a:rPr lang="en-US" smtClean="0"/>
              <a:t>5/3/2024</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05979"/>
            <a:ext cx="1162957" cy="4388644"/>
          </a:xfrm>
        </p:spPr>
        <p:txBody>
          <a:bodyPr vert="eaVert"/>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a:xfrm>
            <a:off x="457200" y="205979"/>
            <a:ext cx="6019800" cy="4388644"/>
          </a:xfrm>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
        <p:nvSpPr>
          <p:cNvPr id="4" name="Date Placeholder 3"/>
          <p:cNvSpPr>
            <a:spLocks noGrp="1"/>
          </p:cNvSpPr>
          <p:nvPr>
            <p:ph type="dt" sz="half" idx="10"/>
          </p:nvPr>
        </p:nvSpPr>
        <p:spPr/>
        <p:txBody>
          <a:bodyPr/>
          <a:lstStyle/>
          <a:p>
            <a:fld id="{E8BA829D-C31E-4F3D-9B87-664ADA6C4D47}" type="datetime1">
              <a:rPr lang="en-US" smtClean="0"/>
              <a:t>5/3/2024</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5/3/2024</a:t>
            </a:fld>
            <a:endParaRPr lang="en-US"/>
          </a:p>
        </p:txBody>
      </p:sp>
      <p:sp>
        <p:nvSpPr>
          <p:cNvPr id="5" name="Google Shape;56;p28">
            <a:extLst>
              <a:ext uri="{FF2B5EF4-FFF2-40B4-BE49-F238E27FC236}">
                <a16:creationId xmlns:a16="http://schemas.microsoft.com/office/drawing/2014/main" id="{ABC4F36E-5207-5BFB-E5B0-57704B2F2252}"/>
              </a:ext>
            </a:extLst>
          </p:cNvPr>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019054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3"/>
        <p:cNvGrpSpPr/>
        <p:nvPr/>
      </p:nvGrpSpPr>
      <p:grpSpPr>
        <a:xfrm>
          <a:off x="0" y="0"/>
          <a:ext cx="0" cy="0"/>
          <a:chOff x="0" y="0"/>
          <a:chExt cx="0" cy="0"/>
        </a:xfrm>
      </p:grpSpPr>
      <p:sp>
        <p:nvSpPr>
          <p:cNvPr id="54" name="Google Shape;54;p28"/>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8"/>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8"/>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149091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3"/>
        <p:cNvGrpSpPr/>
        <p:nvPr/>
      </p:nvGrpSpPr>
      <p:grpSpPr>
        <a:xfrm>
          <a:off x="0" y="0"/>
          <a:ext cx="0" cy="0"/>
          <a:chOff x="0" y="0"/>
          <a:chExt cx="0" cy="0"/>
        </a:xfrm>
      </p:grpSpPr>
      <p:sp>
        <p:nvSpPr>
          <p:cNvPr id="54" name="Google Shape;54;p28"/>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8"/>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8"/>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14909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sz="1800" baseline="0">
                <a:solidFill>
                  <a:schemeClr val="bg1"/>
                </a:solidFill>
                <a:latin typeface="Open Sans" pitchFamily="2" charset="0"/>
                <a:ea typeface="Open Sans" pitchFamily="2" charset="0"/>
                <a:cs typeface="Open Sans" pitchFamily="2" charset="0"/>
              </a:rPr>
              <a:t>/</a:t>
            </a:r>
            <a:r>
              <a:rPr lang="en-US" sz="1800" b="1" baseline="0">
                <a:solidFill>
                  <a:schemeClr val="bg1"/>
                </a:solidFill>
                <a:latin typeface="Open Sans" pitchFamily="2" charset="0"/>
                <a:ea typeface="Open Sans" pitchFamily="2" charset="0"/>
                <a:cs typeface="Open Sans" pitchFamily="2" charset="0"/>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p:cNvPicPr>
            <a:picLocks noChangeAspect="1"/>
          </p:cNvPicPr>
          <p:nvPr userDrawn="1"/>
        </p:nvPicPr>
        <p:blipFill>
          <a:blip r:embed="rId4"/>
          <a:srcRect/>
          <a:stretch/>
        </p:blipFill>
        <p:spPr>
          <a:xfrm>
            <a:off x="465819" y="3405961"/>
            <a:ext cx="380089" cy="372708"/>
          </a:xfrm>
          <a:prstGeom prst="rect">
            <a:avLst/>
          </a:prstGeom>
        </p:spPr>
      </p:pic>
      <p:sp>
        <p:nvSpPr>
          <p:cNvPr id="9" name="Rectangle 8"/>
          <p:cNvSpPr/>
          <p:nvPr userDrawn="1"/>
        </p:nvSpPr>
        <p:spPr>
          <a:xfrm>
            <a:off x="835010" y="3391195"/>
            <a:ext cx="2278188" cy="369332"/>
          </a:xfrm>
          <a:prstGeom prst="rect">
            <a:avLst/>
          </a:prstGeom>
        </p:spPr>
        <p:txBody>
          <a:bodyPr wrap="none">
            <a:spAutoFit/>
          </a:bodyPr>
          <a:lstStyle/>
          <a:p>
            <a:pPr algn="l"/>
            <a:r>
              <a:rPr lang="en-US" sz="1800" baseline="0">
                <a:solidFill>
                  <a:schemeClr val="bg1"/>
                </a:solidFill>
                <a:latin typeface="Open Sans" pitchFamily="2" charset="0"/>
                <a:ea typeface="Open Sans" pitchFamily="2" charset="0"/>
                <a:cs typeface="Open Sans" pitchFamily="2" charset="0"/>
              </a:rPr>
              <a:t>@</a:t>
            </a:r>
            <a:r>
              <a:rPr lang="en-US" sz="1800" b="1" baseline="0">
                <a:solidFill>
                  <a:schemeClr val="bg1"/>
                </a:solidFill>
                <a:latin typeface="Open Sans" pitchFamily="2" charset="0"/>
                <a:ea typeface="Open Sans" pitchFamily="2" charset="0"/>
                <a:cs typeface="Open Sans" pitchFamily="2" charset="0"/>
              </a:rPr>
              <a:t>RESULTS_Tweets</a:t>
            </a:r>
          </a:p>
        </p:txBody>
      </p:sp>
      <p:sp>
        <p:nvSpPr>
          <p:cNvPr id="10" name="Rectangle 9"/>
          <p:cNvSpPr/>
          <p:nvPr userDrawn="1"/>
        </p:nvSpPr>
        <p:spPr>
          <a:xfrm>
            <a:off x="829129" y="4379071"/>
            <a:ext cx="2032929" cy="369332"/>
          </a:xfrm>
          <a:prstGeom prst="rect">
            <a:avLst/>
          </a:prstGeom>
        </p:spPr>
        <p:txBody>
          <a:bodyPr wrap="none">
            <a:spAutoFit/>
          </a:bodyPr>
          <a:lstStyle/>
          <a:p>
            <a:r>
              <a:rPr lang="en-US" baseline="0">
                <a:solidFill>
                  <a:schemeClr val="bg1"/>
                </a:solidFill>
                <a:latin typeface="Open Sans" pitchFamily="2" charset="0"/>
                <a:ea typeface="Open Sans" pitchFamily="2" charset="0"/>
                <a:cs typeface="Open Sans" pitchFamily="2" charset="0"/>
              </a:rPr>
              <a:t>@</a:t>
            </a:r>
            <a:r>
              <a:rPr lang="en-US" b="1" baseline="0">
                <a:solidFill>
                  <a:schemeClr val="bg1"/>
                </a:solidFill>
                <a:latin typeface="Open Sans" pitchFamily="2" charset="0"/>
                <a:ea typeface="Open Sans" pitchFamily="2" charset="0"/>
                <a:cs typeface="Open Sans" pitchFamily="2" charset="0"/>
              </a:rPr>
              <a:t>voices4results</a:t>
            </a:r>
            <a:endParaRPr lang="en-US" b="1">
              <a:solidFill>
                <a:schemeClr val="bg1"/>
              </a:solidFill>
              <a:latin typeface="Open Sans" pitchFamily="2" charset="0"/>
              <a:ea typeface="Open Sans" pitchFamily="2" charset="0"/>
              <a:cs typeface="Open Sans" pitchFamily="2" charset="0"/>
            </a:endParaRPr>
          </a:p>
        </p:txBody>
      </p:sp>
      <p:sp>
        <p:nvSpPr>
          <p:cNvPr id="11" name="TextBox 10"/>
          <p:cNvSpPr txBox="1"/>
          <p:nvPr userDrawn="1"/>
        </p:nvSpPr>
        <p:spPr>
          <a:xfrm>
            <a:off x="5270500" y="4178564"/>
            <a:ext cx="3419930" cy="553998"/>
          </a:xfrm>
          <a:prstGeom prst="rect">
            <a:avLst/>
          </a:prstGeom>
          <a:noFill/>
        </p:spPr>
        <p:txBody>
          <a:bodyPr wrap="square" rtlCol="0">
            <a:spAutoFit/>
          </a:bodyPr>
          <a:lstStyle/>
          <a:p>
            <a:pPr algn="r"/>
            <a:r>
              <a:rPr lang="en-US" sz="3000" b="1">
                <a:solidFill>
                  <a:schemeClr val="bg1"/>
                </a:solidFill>
                <a:latin typeface="Open Sans" pitchFamily="2" charset="0"/>
                <a:ea typeface="Open Sans" pitchFamily="2" charset="0"/>
                <a:cs typeface="Open Sans" pitchFamily="2" charset="0"/>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815954"/>
            <a:ext cx="7772400" cy="1021556"/>
          </a:xfrm>
        </p:spPr>
        <p:txBody>
          <a:bodyPr anchor="t"/>
          <a:lstStyle>
            <a:lvl1pPr algn="l">
              <a:defRPr sz="4000" b="0" cap="none">
                <a:solidFill>
                  <a:schemeClr val="tx1"/>
                </a:solidFill>
              </a:defRPr>
            </a:lvl1pPr>
          </a:lstStyle>
          <a:p>
            <a:r>
              <a:rPr lang="en-US"/>
              <a:t>Click to edit master title style</a:t>
            </a:r>
          </a:p>
        </p:txBody>
      </p:sp>
      <p:sp>
        <p:nvSpPr>
          <p:cNvPr id="9" name="Title 1"/>
          <p:cNvSpPr txBox="1">
            <a:spLocks noGrp="1" noRot="1" noMove="1" noResize="1" noEditPoints="1" noAdjustHandles="1" noChangeArrowheads="1" noChangeShapeType="1"/>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cap="none">
                <a:solidFill>
                  <a:srgbClr val="E41034"/>
                </a:solidFill>
                <a:latin typeface="Open Sans" pitchFamily="2" charset="0"/>
                <a:ea typeface="Open Sans" pitchFamily="2" charset="0"/>
                <a:cs typeface="Open Sans" pitchFamily="2" charset="0"/>
              </a:rPr>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
        <p:nvSpPr>
          <p:cNvPr id="4" name="Date Placeholder 3"/>
          <p:cNvSpPr>
            <a:spLocks noGrp="1"/>
          </p:cNvSpPr>
          <p:nvPr>
            <p:ph type="dt" sz="half" idx="10"/>
          </p:nvPr>
        </p:nvSpPr>
        <p:spPr/>
        <p:txBody>
          <a:bodyPr/>
          <a:lstStyle/>
          <a:p>
            <a:fld id="{DA52CB95-A36F-4BC0-873A-F09C4DFC6C9F}" type="datetime1">
              <a:rPr lang="en-US" smtClean="0"/>
              <a:t>5/3/2024</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7E6868-079E-1649-B8D1-459B42CE4DE3}" type="slidenum">
              <a:rPr lang="en-US" smtClean="0"/>
              <a:pPr/>
              <a:t>‹#›</a:t>
            </a:fld>
            <a:endParaRPr lang="en-US"/>
          </a:p>
        </p:txBody>
      </p:sp>
      <p:sp>
        <p:nvSpPr>
          <p:cNvPr id="4" name="Date Placeholder 3"/>
          <p:cNvSpPr>
            <a:spLocks noGrp="1"/>
          </p:cNvSpPr>
          <p:nvPr>
            <p:ph type="dt" sz="half" idx="10"/>
          </p:nvPr>
        </p:nvSpPr>
        <p:spPr/>
        <p:txBody>
          <a:bodyPr/>
          <a:lstStyle/>
          <a:p>
            <a:fld id="{3686E7C0-692D-4B88-BAF3-92EA83B8C355}" type="datetime1">
              <a:rPr lang="en-US" smtClean="0"/>
              <a:t>5/3/2024</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
        <p:nvSpPr>
          <p:cNvPr id="5" name="Date Placeholder 4"/>
          <p:cNvSpPr>
            <a:spLocks noGrp="1"/>
          </p:cNvSpPr>
          <p:nvPr>
            <p:ph type="dt" sz="half" idx="10"/>
          </p:nvPr>
        </p:nvSpPr>
        <p:spPr/>
        <p:txBody>
          <a:bodyPr/>
          <a:lstStyle/>
          <a:p>
            <a:fld id="{B491E5A4-AB8D-4616-B7A9-1412F5D6E492}" type="datetime1">
              <a:rPr lang="en-US" smtClean="0"/>
              <a:t>5/3/2024</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6" y="1151335"/>
            <a:ext cx="4041775"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
        <p:nvSpPr>
          <p:cNvPr id="7" name="Date Placeholder 6"/>
          <p:cNvSpPr>
            <a:spLocks noGrp="1"/>
          </p:cNvSpPr>
          <p:nvPr>
            <p:ph type="dt" sz="half" idx="10"/>
          </p:nvPr>
        </p:nvSpPr>
        <p:spPr/>
        <p:txBody>
          <a:bodyPr/>
          <a:lstStyle/>
          <a:p>
            <a:fld id="{AFB8C497-781D-41D9-AC17-F05D66E7436C}" type="datetime1">
              <a:rPr lang="en-US" smtClean="0"/>
              <a:t>5/3/2024</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
        <p:nvSpPr>
          <p:cNvPr id="3" name="Date Placeholder 2"/>
          <p:cNvSpPr>
            <a:spLocks noGrp="1"/>
          </p:cNvSpPr>
          <p:nvPr>
            <p:ph type="dt" sz="half" idx="10"/>
          </p:nvPr>
        </p:nvSpPr>
        <p:spPr/>
        <p:txBody>
          <a:bodyPr/>
          <a:lstStyle/>
          <a:p>
            <a:fld id="{FFBF270F-56FE-4D70-A2BE-EE18789F1CAF}" type="datetime1">
              <a:rPr lang="en-US" smtClean="0"/>
              <a:t>5/3/2024</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8A5FA-54E9-42CB-B8A4-AE77A1729632}" type="datetime1">
              <a:rPr lang="en-US" smtClean="0"/>
              <a:t>5/3/2024</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hf hdr="0" ftr="0" dt="0"/>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a:p>
        </p:txBody>
      </p:sp>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5/3/2024</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pic>
        <p:nvPicPr>
          <p:cNvPr id="43" name="Google Shape;43;p26" descr="RESULTS_logo_EN_CMYK_BIG (flat)2_RESULTS_logo_EN_CMYK_BIG.png"/>
          <p:cNvPicPr preferRelativeResize="0"/>
          <p:nvPr/>
        </p:nvPicPr>
        <p:blipFill rotWithShape="1">
          <a:blip r:embed="rId4" cstate="print">
            <a:alphaModFix/>
            <a:extLst>
              <a:ext uri="{28A0092B-C50C-407E-A947-70E740481C1C}">
                <a14:useLocalDpi xmlns:a14="http://schemas.microsoft.com/office/drawing/2010/main"/>
              </a:ext>
            </a:extLst>
          </a:blip>
          <a:srcRect/>
          <a:stretch/>
        </p:blipFill>
        <p:spPr>
          <a:xfrm>
            <a:off x="7858691" y="80917"/>
            <a:ext cx="1223628" cy="982313"/>
          </a:xfrm>
          <a:prstGeom prst="rect">
            <a:avLst/>
          </a:prstGeom>
          <a:noFill/>
          <a:ln>
            <a:noFill/>
          </a:ln>
        </p:spPr>
      </p:pic>
      <p:sp>
        <p:nvSpPr>
          <p:cNvPr id="44" name="Google Shape;44;p26"/>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5867"/>
              <a:buFont typeface="Open Sans"/>
              <a:buNone/>
              <a:defRPr sz="5867"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2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99554" algn="l" rtl="0">
              <a:spcBef>
                <a:spcPts val="853"/>
              </a:spcBef>
              <a:spcAft>
                <a:spcPts val="0"/>
              </a:spcAft>
              <a:buClr>
                <a:schemeClr val="dk1"/>
              </a:buClr>
              <a:buSzPts val="4267"/>
              <a:buFont typeface="Arial"/>
              <a:buChar char="•"/>
              <a:defRPr sz="4267" b="0" i="0" u="none" strike="noStrike" cap="none">
                <a:solidFill>
                  <a:schemeClr val="dk1"/>
                </a:solidFill>
                <a:latin typeface="Open Sans"/>
                <a:ea typeface="Open Sans"/>
                <a:cs typeface="Open Sans"/>
                <a:sym typeface="Open Sans"/>
              </a:defRPr>
            </a:lvl1pPr>
            <a:lvl2pPr marL="914400" marR="0" lvl="1" indent="-465645" algn="l" rtl="0">
              <a:spcBef>
                <a:spcPts val="747"/>
              </a:spcBef>
              <a:spcAft>
                <a:spcPts val="0"/>
              </a:spcAft>
              <a:buClr>
                <a:schemeClr val="dk1"/>
              </a:buClr>
              <a:buSzPts val="3733"/>
              <a:buFont typeface="Courier New"/>
              <a:buChar char="o"/>
              <a:defRPr sz="3733" b="0" i="0" u="none" strike="noStrike" cap="none">
                <a:solidFill>
                  <a:schemeClr val="dk1"/>
                </a:solidFill>
                <a:latin typeface="Open Sans"/>
                <a:ea typeface="Open Sans"/>
                <a:cs typeface="Open Sans"/>
                <a:sym typeface="Open Sans"/>
              </a:defRPr>
            </a:lvl2pPr>
            <a:lvl3pPr marL="1371600" marR="0" lvl="2" indent="-431800" algn="l" rtl="0">
              <a:spcBef>
                <a:spcPts val="640"/>
              </a:spcBef>
              <a:spcAft>
                <a:spcPts val="0"/>
              </a:spcAft>
              <a:buClr>
                <a:schemeClr val="dk1"/>
              </a:buClr>
              <a:buSzPts val="3200"/>
              <a:buFont typeface="Noto Sans Symbols"/>
              <a:buChar char="▪"/>
              <a:defRPr sz="3200" b="0" i="0" u="none" strike="noStrike" cap="none">
                <a:solidFill>
                  <a:schemeClr val="dk1"/>
                </a:solidFill>
                <a:latin typeface="Open Sans"/>
                <a:ea typeface="Open Sans"/>
                <a:cs typeface="Open Sans"/>
                <a:sym typeface="Open Sans"/>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4pPr>
            <a:lvl5pPr marL="2286000" marR="0" lvl="4" indent="-397954" algn="l" rtl="0">
              <a:spcBef>
                <a:spcPts val="533"/>
              </a:spcBef>
              <a:spcAft>
                <a:spcPts val="0"/>
              </a:spcAft>
              <a:buClr>
                <a:schemeClr val="dk1"/>
              </a:buClr>
              <a:buSzPts val="2667"/>
              <a:buFont typeface="Courier New"/>
              <a:buChar char="o"/>
              <a:defRPr sz="2667" b="0" i="0" u="none" strike="noStrike" cap="none">
                <a:solidFill>
                  <a:schemeClr val="dk1"/>
                </a:solidFill>
                <a:latin typeface="Open Sans"/>
                <a:ea typeface="Open Sans"/>
                <a:cs typeface="Open Sans"/>
                <a:sym typeface="Open Sans"/>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9pPr>
          </a:lstStyle>
          <a:p>
            <a:endParaRPr/>
          </a:p>
        </p:txBody>
      </p:sp>
      <p:sp>
        <p:nvSpPr>
          <p:cNvPr id="46" name="Google Shape;46;p2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Open Sans"/>
                <a:ea typeface="Open Sans"/>
                <a:cs typeface="Open Sans"/>
                <a:sym typeface="Open Sans"/>
              </a:defRPr>
            </a:lvl1pPr>
            <a:lvl2pPr marR="0" lvl="1"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9pPr>
          </a:lstStyle>
          <a:p>
            <a:endParaRPr/>
          </a:p>
        </p:txBody>
      </p:sp>
      <p:sp>
        <p:nvSpPr>
          <p:cNvPr id="47" name="Google Shape;47;p26"/>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tx1"/>
                </a:solidFill>
                <a:latin typeface="Open Sans"/>
                <a:ea typeface="Open Sans"/>
                <a:cs typeface="Open Sans"/>
                <a:sym typeface="Open Sans"/>
              </a:defRPr>
            </a:lvl1pPr>
            <a:lvl2pPr marL="0" marR="0" lvl="1" indent="0" algn="r" rtl="0">
              <a:spcBef>
                <a:spcPts val="0"/>
              </a:spcBef>
              <a:buNone/>
              <a:defRPr sz="1200">
                <a:solidFill>
                  <a:srgbClr val="888888"/>
                </a:solidFill>
                <a:latin typeface="Open Sans"/>
                <a:ea typeface="Open Sans"/>
                <a:cs typeface="Open Sans"/>
                <a:sym typeface="Open Sans"/>
              </a:defRPr>
            </a:lvl2pPr>
            <a:lvl3pPr marL="0" marR="0" lvl="2" indent="0" algn="r" rtl="0">
              <a:spcBef>
                <a:spcPts val="0"/>
              </a:spcBef>
              <a:buNone/>
              <a:defRPr sz="1200">
                <a:solidFill>
                  <a:srgbClr val="888888"/>
                </a:solidFill>
                <a:latin typeface="Open Sans"/>
                <a:ea typeface="Open Sans"/>
                <a:cs typeface="Open Sans"/>
                <a:sym typeface="Open Sans"/>
              </a:defRPr>
            </a:lvl3pPr>
            <a:lvl4pPr marL="0" marR="0" lvl="3" indent="0" algn="r" rtl="0">
              <a:spcBef>
                <a:spcPts val="0"/>
              </a:spcBef>
              <a:buNone/>
              <a:defRPr sz="1200">
                <a:solidFill>
                  <a:srgbClr val="888888"/>
                </a:solidFill>
                <a:latin typeface="Open Sans"/>
                <a:ea typeface="Open Sans"/>
                <a:cs typeface="Open Sans"/>
                <a:sym typeface="Open Sans"/>
              </a:defRPr>
            </a:lvl4pPr>
            <a:lvl5pPr marL="0" marR="0" lvl="4" indent="0" algn="r" rtl="0">
              <a:spcBef>
                <a:spcPts val="0"/>
              </a:spcBef>
              <a:buNone/>
              <a:defRPr sz="1200">
                <a:solidFill>
                  <a:srgbClr val="888888"/>
                </a:solidFill>
                <a:latin typeface="Open Sans"/>
                <a:ea typeface="Open Sans"/>
                <a:cs typeface="Open Sans"/>
                <a:sym typeface="Open Sans"/>
              </a:defRPr>
            </a:lvl5pPr>
            <a:lvl6pPr marL="0" marR="0" lvl="5" indent="0" algn="r" rtl="0">
              <a:spcBef>
                <a:spcPts val="0"/>
              </a:spcBef>
              <a:buNone/>
              <a:defRPr sz="1200">
                <a:solidFill>
                  <a:srgbClr val="888888"/>
                </a:solidFill>
                <a:latin typeface="Open Sans"/>
                <a:ea typeface="Open Sans"/>
                <a:cs typeface="Open Sans"/>
                <a:sym typeface="Open Sans"/>
              </a:defRPr>
            </a:lvl6pPr>
            <a:lvl7pPr marL="0" marR="0" lvl="6" indent="0" algn="r" rtl="0">
              <a:spcBef>
                <a:spcPts val="0"/>
              </a:spcBef>
              <a:buNone/>
              <a:defRPr sz="1200">
                <a:solidFill>
                  <a:srgbClr val="888888"/>
                </a:solidFill>
                <a:latin typeface="Open Sans"/>
                <a:ea typeface="Open Sans"/>
                <a:cs typeface="Open Sans"/>
                <a:sym typeface="Open Sans"/>
              </a:defRPr>
            </a:lvl7pPr>
            <a:lvl8pPr marL="0" marR="0" lvl="7" indent="0" algn="r" rtl="0">
              <a:spcBef>
                <a:spcPts val="0"/>
              </a:spcBef>
              <a:buNone/>
              <a:defRPr sz="1200">
                <a:solidFill>
                  <a:srgbClr val="888888"/>
                </a:solidFill>
                <a:latin typeface="Open Sans"/>
                <a:ea typeface="Open Sans"/>
                <a:cs typeface="Open Sans"/>
                <a:sym typeface="Open Sans"/>
              </a:defRPr>
            </a:lvl8pPr>
            <a:lvl9pPr marL="0" marR="0" lvl="8" indent="0" algn="r" rtl="0">
              <a:spcBef>
                <a:spcPts val="0"/>
              </a:spcBef>
              <a:buNone/>
              <a:defRPr sz="1200">
                <a:solidFill>
                  <a:srgbClr val="888888"/>
                </a:solidFill>
                <a:latin typeface="Open Sans"/>
                <a:ea typeface="Open Sans"/>
                <a:cs typeface="Open Sans"/>
                <a:sym typeface="Open Sans"/>
              </a:defRPr>
            </a:lvl9pPr>
          </a:lstStyle>
          <a:p>
            <a:fld id="{00000000-1234-1234-1234-123412341234}" type="slidenum">
              <a:rPr lang="en-US" smtClean="0"/>
              <a:pPr/>
              <a:t>‹#›</a:t>
            </a:fld>
            <a:endParaRPr lang="en-US"/>
          </a:p>
        </p:txBody>
      </p:sp>
      <p:sp>
        <p:nvSpPr>
          <p:cNvPr id="2" name="Slide Number Placeholder 2">
            <a:extLst>
              <a:ext uri="{FF2B5EF4-FFF2-40B4-BE49-F238E27FC236}">
                <a16:creationId xmlns:a16="http://schemas.microsoft.com/office/drawing/2014/main" id="{613308D3-A845-6EA9-9C0D-EE2ED538D2F4}"/>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b="0" smtClean="0"/>
              <a:pPr/>
              <a:t>‹#›</a:t>
            </a:fld>
            <a:endParaRPr lang="en-US" sz="1350" b="0"/>
          </a:p>
        </p:txBody>
      </p:sp>
    </p:spTree>
    <p:extLst>
      <p:ext uri="{BB962C8B-B14F-4D97-AF65-F5344CB8AC3E}">
        <p14:creationId xmlns:p14="http://schemas.microsoft.com/office/powerpoint/2010/main" val="732303163"/>
      </p:ext>
    </p:extLst>
  </p:cSld>
  <p:clrMap bg1="lt1" tx1="dk1" bg2="dk2" tx2="lt2" accent1="accent1" accent2="accent2" accent3="accent3" accent4="accent4" accent5="accent5" accent6="accent6" hlink="hlink" folHlink="folHlink"/>
  <p:sldLayoutIdLst>
    <p:sldLayoutId id="2147483955" r:id="rId1"/>
    <p:sldLayoutId id="214748388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pic>
        <p:nvPicPr>
          <p:cNvPr id="43" name="Google Shape;43;p26" descr="RESULTS_logo_EN_CMYK_BIG (flat)2_RESULTS_logo_EN_CMYK_BIG.png"/>
          <p:cNvPicPr preferRelativeResize="0"/>
          <p:nvPr/>
        </p:nvPicPr>
        <p:blipFill rotWithShape="1">
          <a:blip r:embed="rId3">
            <a:alphaModFix/>
          </a:blip>
          <a:srcRect/>
          <a:stretch/>
        </p:blipFill>
        <p:spPr>
          <a:xfrm>
            <a:off x="7858691" y="80917"/>
            <a:ext cx="1223628" cy="982313"/>
          </a:xfrm>
          <a:prstGeom prst="rect">
            <a:avLst/>
          </a:prstGeom>
          <a:noFill/>
          <a:ln>
            <a:noFill/>
          </a:ln>
        </p:spPr>
      </p:pic>
      <p:sp>
        <p:nvSpPr>
          <p:cNvPr id="44" name="Google Shape;44;p26"/>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5867"/>
              <a:buFont typeface="Open Sans"/>
              <a:buNone/>
              <a:defRPr sz="5867"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2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99554" algn="l" rtl="0">
              <a:spcBef>
                <a:spcPts val="853"/>
              </a:spcBef>
              <a:spcAft>
                <a:spcPts val="0"/>
              </a:spcAft>
              <a:buClr>
                <a:schemeClr val="dk1"/>
              </a:buClr>
              <a:buSzPts val="4267"/>
              <a:buFont typeface="Arial"/>
              <a:buChar char="•"/>
              <a:defRPr sz="4267" b="0" i="0" u="none" strike="noStrike" cap="none">
                <a:solidFill>
                  <a:schemeClr val="dk1"/>
                </a:solidFill>
                <a:latin typeface="Open Sans"/>
                <a:ea typeface="Open Sans"/>
                <a:cs typeface="Open Sans"/>
                <a:sym typeface="Open Sans"/>
              </a:defRPr>
            </a:lvl1pPr>
            <a:lvl2pPr marL="914400" marR="0" lvl="1" indent="-465645" algn="l" rtl="0">
              <a:spcBef>
                <a:spcPts val="747"/>
              </a:spcBef>
              <a:spcAft>
                <a:spcPts val="0"/>
              </a:spcAft>
              <a:buClr>
                <a:schemeClr val="dk1"/>
              </a:buClr>
              <a:buSzPts val="3733"/>
              <a:buFont typeface="Courier New"/>
              <a:buChar char="o"/>
              <a:defRPr sz="3733" b="0" i="0" u="none" strike="noStrike" cap="none">
                <a:solidFill>
                  <a:schemeClr val="dk1"/>
                </a:solidFill>
                <a:latin typeface="Open Sans"/>
                <a:ea typeface="Open Sans"/>
                <a:cs typeface="Open Sans"/>
                <a:sym typeface="Open Sans"/>
              </a:defRPr>
            </a:lvl2pPr>
            <a:lvl3pPr marL="1371600" marR="0" lvl="2" indent="-431800" algn="l" rtl="0">
              <a:spcBef>
                <a:spcPts val="640"/>
              </a:spcBef>
              <a:spcAft>
                <a:spcPts val="0"/>
              </a:spcAft>
              <a:buClr>
                <a:schemeClr val="dk1"/>
              </a:buClr>
              <a:buSzPts val="3200"/>
              <a:buFont typeface="Noto Sans Symbols"/>
              <a:buChar char="▪"/>
              <a:defRPr sz="3200" b="0" i="0" u="none" strike="noStrike" cap="none">
                <a:solidFill>
                  <a:schemeClr val="dk1"/>
                </a:solidFill>
                <a:latin typeface="Open Sans"/>
                <a:ea typeface="Open Sans"/>
                <a:cs typeface="Open Sans"/>
                <a:sym typeface="Open Sans"/>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4pPr>
            <a:lvl5pPr marL="2286000" marR="0" lvl="4" indent="-397954" algn="l" rtl="0">
              <a:spcBef>
                <a:spcPts val="533"/>
              </a:spcBef>
              <a:spcAft>
                <a:spcPts val="0"/>
              </a:spcAft>
              <a:buClr>
                <a:schemeClr val="dk1"/>
              </a:buClr>
              <a:buSzPts val="2667"/>
              <a:buFont typeface="Courier New"/>
              <a:buChar char="o"/>
              <a:defRPr sz="2667" b="0" i="0" u="none" strike="noStrike" cap="none">
                <a:solidFill>
                  <a:schemeClr val="dk1"/>
                </a:solidFill>
                <a:latin typeface="Open Sans"/>
                <a:ea typeface="Open Sans"/>
                <a:cs typeface="Open Sans"/>
                <a:sym typeface="Open Sans"/>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9pPr>
          </a:lstStyle>
          <a:p>
            <a:endParaRPr/>
          </a:p>
        </p:txBody>
      </p:sp>
      <p:sp>
        <p:nvSpPr>
          <p:cNvPr id="46" name="Google Shape;46;p2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Open Sans"/>
                <a:ea typeface="Open Sans"/>
                <a:cs typeface="Open Sans"/>
                <a:sym typeface="Open Sans"/>
              </a:defRPr>
            </a:lvl1pPr>
            <a:lvl2pPr marR="0" lvl="1"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9pPr>
          </a:lstStyle>
          <a:p>
            <a:endParaRPr/>
          </a:p>
        </p:txBody>
      </p:sp>
      <p:sp>
        <p:nvSpPr>
          <p:cNvPr id="2" name="Slide Number Placeholder 2">
            <a:extLst>
              <a:ext uri="{FF2B5EF4-FFF2-40B4-BE49-F238E27FC236}">
                <a16:creationId xmlns:a16="http://schemas.microsoft.com/office/drawing/2014/main" id="{613308D3-A845-6EA9-9C0D-EE2ED538D2F4}"/>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b="0" smtClean="0"/>
              <a:pPr/>
              <a:t>‹#›</a:t>
            </a:fld>
            <a:endParaRPr lang="en-US" sz="1350" b="0"/>
          </a:p>
        </p:txBody>
      </p:sp>
      <p:sp>
        <p:nvSpPr>
          <p:cNvPr id="3" name="Google Shape;56;p28">
            <a:extLst>
              <a:ext uri="{FF2B5EF4-FFF2-40B4-BE49-F238E27FC236}">
                <a16:creationId xmlns:a16="http://schemas.microsoft.com/office/drawing/2014/main" id="{ACA52942-C291-AD68-76DD-CA2783090630}"/>
              </a:ext>
            </a:extLst>
          </p:cNvPr>
          <p:cNvSpPr txBox="1">
            <a:spLocks noGrp="1"/>
          </p:cNvSpPr>
          <p:nvPr>
            <p:ph type="sldNum" idx="4"/>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atin typeface="Open Sans" panose="020B0606030504020204" pitchFamily="34" charset="0"/>
                <a:ea typeface="Open Sans" panose="020B0606030504020204" pitchFamily="34" charset="0"/>
                <a:cs typeface="Open Sans" panose="020B0606030504020204" pitchFamily="34" charset="0"/>
              </a:defRPr>
            </a:lvl1pPr>
            <a:lvl2pPr marL="0" lvl="1" indent="0" algn="r">
              <a:spcBef>
                <a:spcPts val="0"/>
              </a:spcBef>
              <a:buNone/>
              <a:defRPr sz="1200">
                <a:latin typeface="Open Sans" panose="020B0606030504020204" pitchFamily="34" charset="0"/>
                <a:ea typeface="Open Sans" panose="020B0606030504020204" pitchFamily="34" charset="0"/>
                <a:cs typeface="Open Sans" panose="020B0606030504020204" pitchFamily="34" charset="0"/>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lvl="1"/>
            <a:fld id="{00000000-1234-1234-1234-123412341234}" type="slidenum">
              <a:rPr lang="en-US" smtClean="0"/>
              <a:pPr lvl="1"/>
              <a:t>‹#›</a:t>
            </a:fld>
            <a:endParaRPr lang="en-US"/>
          </a:p>
        </p:txBody>
      </p:sp>
    </p:spTree>
    <p:extLst>
      <p:ext uri="{BB962C8B-B14F-4D97-AF65-F5344CB8AC3E}">
        <p14:creationId xmlns:p14="http://schemas.microsoft.com/office/powerpoint/2010/main" val="732303163"/>
      </p:ext>
    </p:extLst>
  </p:cSld>
  <p:clrMap bg1="lt1" tx1="dk1" bg2="dk2" tx2="lt2" accent1="accent1" accent2="accent2" accent3="accent3" accent4="accent4" accent5="accent5" accent6="accent6" hlink="hlink" folHlink="folHlink"/>
  <p:sldLayoutIdLst>
    <p:sldLayoutId id="21474839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results.org/wp-content/uploads/FY25-House-Global-Fund-PEPFAR-Dear-Colleague.pdf" TargetMode="External"/><Relationship Id="rId2" Type="http://schemas.openxmlformats.org/officeDocument/2006/relationships/hyperlink" Target="https://results.org/wp-content/uploads/FY25-House-Global-Tuberculosis-Dear-Colleague.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results.org/wp-content/uploads/FY25-House-MCH-Gavi-and-Nutrition-Dear-Colleague.pdf" TargetMode="External"/><Relationship Id="rId2" Type="http://schemas.openxmlformats.org/officeDocument/2006/relationships/hyperlink" Target="https://results.org/wp-content/uploads/FY25-House-Global-Education-GPE-Dear-Colleague.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results.org/wp-content/uploads/FY25-Senate-Global-Tuberculosis-Dear-Colleague.pdf" TargetMode="External"/><Relationship Id="rId2" Type="http://schemas.openxmlformats.org/officeDocument/2006/relationships/hyperlink" Target="https://results.org/wp-content/uploads/FY25-Senate-MCH-Gavi-Nutrition-Dear-Colleague.pdf" TargetMode="External"/><Relationship Id="rId1" Type="http://schemas.openxmlformats.org/officeDocument/2006/relationships/slideLayout" Target="../slideLayouts/slideLayout5.xml"/><Relationship Id="rId4" Type="http://schemas.openxmlformats.org/officeDocument/2006/relationships/hyperlink" Target="https://results.org/blog/fy25-appropriations-tell-congress-to-fund-the-fight-against-povert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kpatteson@results.org"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results.org/volunteers/lobbying"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hyperlink" Target="https://results.org/report-lobby-meetings" TargetMode="External"/><Relationship Id="rId4" Type="http://schemas.openxmlformats.org/officeDocument/2006/relationships/hyperlink" Target="mailto:kfleischer@results.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our-anti-oppression-value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mailto:abeals@results.org" TargetMode="External"/><Relationship Id="rId1" Type="http://schemas.openxmlformats.org/officeDocument/2006/relationships/slideLayout" Target="../slideLayouts/slideLayout6.xml"/><Relationship Id="rId5" Type="http://schemas.openxmlformats.org/officeDocument/2006/relationships/image" Target="../media/image13.jpeg"/><Relationship Id="rId4" Type="http://schemas.openxmlformats.org/officeDocument/2006/relationships/hyperlink" Target="mailto:astromberg@results.or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results.org/volunteers/anti-oppression"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6.xml"/><Relationship Id="rId4" Type="http://schemas.openxmlformats.org/officeDocument/2006/relationships/image" Target="../media/image26.jpeg"/></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6.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31.jpeg"/></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s://results.org/community-of-change" TargetMode="External"/><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s://results.zoom.us/meeting/register/tJErfumrpjItG9QY1DqngFUKf9U_tFPDLLb7#/registration" TargetMode="External"/><Relationship Id="rId2" Type="http://schemas.openxmlformats.org/officeDocument/2006/relationships/hyperlink" Target="https://results.salsalabs.org/actionmeeting/index.html" TargetMode="External"/><Relationship Id="rId1" Type="http://schemas.openxmlformats.org/officeDocument/2006/relationships/slideLayout" Target="../slideLayouts/slideLayout5.xml"/><Relationship Id="rId5" Type="http://schemas.openxmlformats.org/officeDocument/2006/relationships/hyperlink" Target="mailto:astromberg@results.org" TargetMode="External"/><Relationship Id="rId4" Type="http://schemas.openxmlformats.org/officeDocument/2006/relationships/hyperlink" Target="https://results.salsalabs.org/opc/index.html"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results.zoom.us/j/9909684715?omn=94654504812" TargetMode="External"/><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www.results.org/donate" TargetMode="External"/><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s://tinyurl.com/RESULTSPartnerships" TargetMode="Externa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hyperlink" Target="https://tinyurl.com/GaviPolicyForum" TargetMode="External"/><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3" Type="http://schemas.openxmlformats.org/officeDocument/2006/relationships/hyperlink" Target="https://togetherwomenrise.org/advocacy/dfw-national-advocacy-chapter/" TargetMode="External"/><Relationship Id="rId2" Type="http://schemas.openxmlformats.org/officeDocument/2006/relationships/hyperlink" Target="https://docs.google.com/forms/d/e/1FAIpQLScCJADqVrPYyGClB3ojNjJ-ms-pfjd3A_8er27hxEbXHrBi6g/viewform" TargetMode="Externa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hyperlink" Target="https://results.zoom.us/meeting/register/tJEvcuGtrTIsH9b0TIAjyUcSM2IS488dbTZi#/registration" TargetMode="External"/><Relationship Id="rId2" Type="http://schemas.openxmlformats.org/officeDocument/2006/relationships/hyperlink" Target="https://results.zoom.us/meeting/register/tJYsceCorTkuHNdfqmo7WGLa-ajHjMln9gUu#/registration" TargetMode="Externa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3" Type="http://schemas.openxmlformats.org/officeDocument/2006/relationships/hyperlink" Target="https://results.zoom.us/j/93668005494" TargetMode="External"/><Relationship Id="rId2" Type="http://schemas.openxmlformats.org/officeDocument/2006/relationships/hyperlink" Target="https://results.zoom.us/j/98524229370" TargetMode="Externa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https://results.zoom.us/j/95416781155" TargetMode="External"/><Relationship Id="rId2" Type="http://schemas.openxmlformats.org/officeDocument/2006/relationships/hyperlink" Target="mailto:jlinn@results.org" TargetMode="External"/><Relationship Id="rId1" Type="http://schemas.openxmlformats.org/officeDocument/2006/relationships/slideLayout" Target="../slideLayouts/slideLayout5.xml"/><Relationship Id="rId4" Type="http://schemas.openxmlformats.org/officeDocument/2006/relationships/hyperlink" Target="mailto:lmarchal@results.org"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results.salsalabs.org/orientationcallrsvp/index.html?_ga=2.47146017.782291142.1713969745-1401721165.1713969745" TargetMode="Externa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hyperlink" Target="https://results.org/volunteers/national-webinars"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hyperlink" Target="https://results.org/events" TargetMode="Externa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hyperlink" Target="https://tinyurl.com/RESULTS2024"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kpatterson@results.or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jdistefano@results.org"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813CF-CC7E-F433-DF05-1B3F05044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D40BA9-855C-0C74-4361-35087A274CA5}"/>
              </a:ext>
            </a:extLst>
          </p:cNvPr>
          <p:cNvSpPr>
            <a:spLocks noGrp="1"/>
          </p:cNvSpPr>
          <p:nvPr>
            <p:ph type="title"/>
          </p:nvPr>
        </p:nvSpPr>
        <p:spPr>
          <a:xfrm>
            <a:off x="457200" y="3724935"/>
            <a:ext cx="8229600" cy="857250"/>
          </a:xfrm>
        </p:spPr>
        <p:txBody>
          <a:bodyPr>
            <a:noAutofit/>
          </a:bodyPr>
          <a:lstStyle/>
          <a:p>
            <a:pPr>
              <a:lnSpc>
                <a:spcPct val="114000"/>
              </a:lnSpc>
              <a:spcBef>
                <a:spcPts val="600"/>
              </a:spcBef>
              <a:spcAft>
                <a:spcPts val="600"/>
              </a:spcAft>
            </a:pPr>
            <a:r>
              <a:rPr lang="en-US" sz="3200" dirty="0">
                <a:latin typeface="Open Sans"/>
                <a:ea typeface="Open Sans"/>
                <a:cs typeface="Open Sans"/>
              </a:rPr>
              <a:t>RESULTS National Webinar</a:t>
            </a:r>
            <a:br>
              <a:rPr lang="en-US" sz="3200" dirty="0"/>
            </a:br>
            <a:r>
              <a:rPr lang="en-US" sz="3200" b="0" i="1" dirty="0">
                <a:latin typeface="Open Sans"/>
                <a:ea typeface="Open Sans"/>
                <a:cs typeface="Open Sans"/>
              </a:rPr>
              <a:t>May 4, 2024</a:t>
            </a:r>
            <a:br>
              <a:rPr lang="en-US" sz="3200" dirty="0"/>
            </a:br>
            <a:r>
              <a:rPr lang="en-US" sz="3200" dirty="0">
                <a:latin typeface="Open Sans"/>
                <a:ea typeface="Open Sans"/>
                <a:cs typeface="Open Sans"/>
              </a:rPr>
              <a:t>Welcome!</a:t>
            </a:r>
          </a:p>
        </p:txBody>
      </p:sp>
    </p:spTree>
    <p:extLst>
      <p:ext uri="{BB962C8B-B14F-4D97-AF65-F5344CB8AC3E}">
        <p14:creationId xmlns:p14="http://schemas.microsoft.com/office/powerpoint/2010/main" val="268396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9D967A-1F57-AA81-4BA2-77498B1EB2D5}"/>
              </a:ext>
            </a:extLst>
          </p:cNvPr>
          <p:cNvSpPr>
            <a:spLocks noGrp="1"/>
          </p:cNvSpPr>
          <p:nvPr>
            <p:ph type="sldNum" sz="quarter" idx="12"/>
          </p:nvPr>
        </p:nvSpPr>
        <p:spPr/>
        <p:txBody>
          <a:bodyPr/>
          <a:lstStyle/>
          <a:p>
            <a:fld id="{307E6868-079E-1649-B8D1-459B42CE4DE3}" type="slidenum">
              <a:rPr lang="en-US" smtClean="0"/>
              <a:t>10</a:t>
            </a:fld>
            <a:endParaRPr lang="en-US"/>
          </a:p>
        </p:txBody>
      </p:sp>
      <p:sp>
        <p:nvSpPr>
          <p:cNvPr id="2" name="Title 1">
            <a:extLst>
              <a:ext uri="{FF2B5EF4-FFF2-40B4-BE49-F238E27FC236}">
                <a16:creationId xmlns:a16="http://schemas.microsoft.com/office/drawing/2014/main" id="{5CBD2A8E-DEED-9377-9DA0-50CFF461109A}"/>
              </a:ext>
            </a:extLst>
          </p:cNvPr>
          <p:cNvSpPr>
            <a:spLocks noGrp="1"/>
          </p:cNvSpPr>
          <p:nvPr>
            <p:ph type="title"/>
          </p:nvPr>
        </p:nvSpPr>
        <p:spPr>
          <a:xfrm>
            <a:off x="457200" y="205979"/>
            <a:ext cx="7401491" cy="557221"/>
          </a:xfrm>
        </p:spPr>
        <p:txBody>
          <a:bodyPr>
            <a:noAutofit/>
          </a:bodyPr>
          <a:lstStyle/>
          <a:p>
            <a:r>
              <a:rPr lang="en-US" sz="2400">
                <a:solidFill>
                  <a:srgbClr val="D50032"/>
                </a:solidFill>
                <a:latin typeface="Open Sans"/>
                <a:ea typeface="Open Sans"/>
                <a:cs typeface="Open Sans"/>
              </a:rPr>
              <a:t>Global Poverty Campaigns Update</a:t>
            </a:r>
            <a:br>
              <a:rPr lang="en-US" sz="2400">
                <a:solidFill>
                  <a:srgbClr val="D50032"/>
                </a:solidFill>
                <a:latin typeface="Open Sans"/>
                <a:ea typeface="Open Sans"/>
                <a:cs typeface="Open Sans"/>
              </a:rPr>
            </a:br>
            <a:r>
              <a:rPr lang="en-US" sz="2400" b="0">
                <a:solidFill>
                  <a:srgbClr val="D50032"/>
                </a:solidFill>
                <a:latin typeface="Open Sans"/>
                <a:ea typeface="Open Sans"/>
                <a:cs typeface="Open Sans"/>
              </a:rPr>
              <a:t>FY25 Appropriations</a:t>
            </a:r>
            <a:endParaRPr lang="en-US" sz="2400" b="0">
              <a:solidFill>
                <a:srgbClr val="D50032"/>
              </a:solidFill>
            </a:endParaRPr>
          </a:p>
        </p:txBody>
      </p:sp>
      <p:graphicFrame>
        <p:nvGraphicFramePr>
          <p:cNvPr id="7" name="Content Placeholder 6">
            <a:extLst>
              <a:ext uri="{FF2B5EF4-FFF2-40B4-BE49-F238E27FC236}">
                <a16:creationId xmlns:a16="http://schemas.microsoft.com/office/drawing/2014/main" id="{499F9980-6F6E-85A0-3F22-07AB39868A64}"/>
              </a:ext>
            </a:extLst>
          </p:cNvPr>
          <p:cNvGraphicFramePr>
            <a:graphicFrameLocks noGrp="1"/>
          </p:cNvGraphicFramePr>
          <p:nvPr>
            <p:ph idx="1"/>
            <p:extLst>
              <p:ext uri="{D42A27DB-BD31-4B8C-83A1-F6EECF244321}">
                <p14:modId xmlns:p14="http://schemas.microsoft.com/office/powerpoint/2010/main" val="1215835688"/>
              </p:ext>
            </p:extLst>
          </p:nvPr>
        </p:nvGraphicFramePr>
        <p:xfrm>
          <a:off x="165268" y="1034920"/>
          <a:ext cx="8813464" cy="4006187"/>
        </p:xfrm>
        <a:graphic>
          <a:graphicData uri="http://schemas.openxmlformats.org/drawingml/2006/table">
            <a:tbl>
              <a:tblPr bandRow="1">
                <a:tableStyleId>{5C22544A-7EE6-4342-B048-85BDC9FD1C3A}</a:tableStyleId>
              </a:tblPr>
              <a:tblGrid>
                <a:gridCol w="2668985">
                  <a:extLst>
                    <a:ext uri="{9D8B030D-6E8A-4147-A177-3AD203B41FA5}">
                      <a16:colId xmlns:a16="http://schemas.microsoft.com/office/drawing/2014/main" val="1654447146"/>
                    </a:ext>
                  </a:extLst>
                </a:gridCol>
                <a:gridCol w="2009347">
                  <a:extLst>
                    <a:ext uri="{9D8B030D-6E8A-4147-A177-3AD203B41FA5}">
                      <a16:colId xmlns:a16="http://schemas.microsoft.com/office/drawing/2014/main" val="2087366862"/>
                    </a:ext>
                  </a:extLst>
                </a:gridCol>
                <a:gridCol w="1838965">
                  <a:extLst>
                    <a:ext uri="{9D8B030D-6E8A-4147-A177-3AD203B41FA5}">
                      <a16:colId xmlns:a16="http://schemas.microsoft.com/office/drawing/2014/main" val="2212439077"/>
                    </a:ext>
                  </a:extLst>
                </a:gridCol>
                <a:gridCol w="2296167">
                  <a:extLst>
                    <a:ext uri="{9D8B030D-6E8A-4147-A177-3AD203B41FA5}">
                      <a16:colId xmlns:a16="http://schemas.microsoft.com/office/drawing/2014/main" val="3011454907"/>
                    </a:ext>
                  </a:extLst>
                </a:gridCol>
              </a:tblGrid>
              <a:tr h="562093">
                <a:tc>
                  <a:txBody>
                    <a:bodyPr/>
                    <a:lstStyle/>
                    <a:p>
                      <a:pPr algn="ctr" fontAlgn="base"/>
                      <a:r>
                        <a:rPr lang="en-US" sz="1600" b="1">
                          <a:solidFill>
                            <a:srgbClr val="000000"/>
                          </a:solidFill>
                          <a:effectLst/>
                          <a:highlight>
                            <a:srgbClr val="45AFD0"/>
                          </a:highlight>
                          <a:latin typeface="Open Sans"/>
                        </a:rPr>
                        <a:t>Account</a:t>
                      </a:r>
                      <a:endParaRPr lang="en-US" sz="1600" b="1">
                        <a:solidFill>
                          <a:srgbClr val="FFFFFF"/>
                        </a:solidFill>
                        <a:effectLst/>
                        <a:highlight>
                          <a:srgbClr val="45AFD0"/>
                        </a:highligh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r>
                        <a:rPr lang="en-US" sz="1600" b="1">
                          <a:solidFill>
                            <a:srgbClr val="000000"/>
                          </a:solidFill>
                          <a:effectLst/>
                          <a:highlight>
                            <a:srgbClr val="45AFD0"/>
                          </a:highlight>
                          <a:latin typeface="Open Sans"/>
                        </a:rPr>
                        <a:t>FY24 Enacted</a:t>
                      </a:r>
                      <a:endParaRPr lang="en-US" sz="1600" b="1">
                        <a:solidFill>
                          <a:srgbClr val="FFFFFF"/>
                        </a:solidFill>
                        <a:effectLst/>
                        <a:highlight>
                          <a:srgbClr val="45AFD0"/>
                        </a:highligh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r>
                        <a:rPr lang="en-US" sz="1600" b="1">
                          <a:solidFill>
                            <a:srgbClr val="000000"/>
                          </a:solidFill>
                          <a:effectLst/>
                          <a:highlight>
                            <a:srgbClr val="45AFD0"/>
                          </a:highlight>
                          <a:latin typeface="Open Sans"/>
                        </a:rPr>
                        <a:t>FY25 PBR</a:t>
                      </a:r>
                      <a:endParaRPr lang="en-US" sz="1600" b="1">
                        <a:solidFill>
                          <a:srgbClr val="FFFFFF"/>
                        </a:solidFill>
                        <a:effectLst/>
                        <a:highlight>
                          <a:srgbClr val="45AFD0"/>
                        </a:highligh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r>
                        <a:rPr lang="en-US" sz="1600" b="1">
                          <a:solidFill>
                            <a:srgbClr val="000000"/>
                          </a:solidFill>
                          <a:effectLst/>
                          <a:highlight>
                            <a:srgbClr val="45AFD0"/>
                          </a:highlight>
                          <a:latin typeface="Open Sans"/>
                        </a:rPr>
                        <a:t>FY25 RESULTS Ask</a:t>
                      </a:r>
                      <a:endParaRPr lang="en-US" sz="1600" b="1">
                        <a:solidFill>
                          <a:srgbClr val="FFFFFF"/>
                        </a:solidFill>
                        <a:effectLst/>
                        <a:highlight>
                          <a:srgbClr val="45AFD0"/>
                        </a:highligh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extLst>
                  <a:ext uri="{0D108BD9-81ED-4DB2-BD59-A6C34878D82A}">
                    <a16:rowId xmlns:a16="http://schemas.microsoft.com/office/drawing/2014/main" val="2051783447"/>
                  </a:ext>
                </a:extLst>
              </a:tr>
              <a:tr h="623412">
                <a:tc>
                  <a:txBody>
                    <a:bodyPr/>
                    <a:lstStyle/>
                    <a:p>
                      <a:pPr algn="ctr" fontAlgn="base"/>
                      <a:r>
                        <a:rPr lang="en-US" sz="1600" b="1">
                          <a:effectLst/>
                          <a:highlight>
                            <a:srgbClr val="CFE3EE"/>
                          </a:highlight>
                          <a:latin typeface="Open Sans"/>
                        </a:rPr>
                        <a:t>USAID Maternal and Child Health</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$915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$940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$1.15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1754398739"/>
                  </a:ext>
                </a:extLst>
              </a:tr>
              <a:tr h="623412">
                <a:tc>
                  <a:txBody>
                    <a:bodyPr/>
                    <a:lstStyle/>
                    <a:p>
                      <a:pPr algn="ctr" fontAlgn="base"/>
                      <a:r>
                        <a:rPr lang="en-US" sz="1600" b="1">
                          <a:effectLst/>
                          <a:highlight>
                            <a:srgbClr val="E9F2F7"/>
                          </a:highlight>
                          <a:latin typeface="Open Sans"/>
                        </a:rPr>
                        <a:t>Of which, Gavi, the Vaccine Alliance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a:effectLst/>
                          <a:highlight>
                            <a:srgbClr val="E9F2F7"/>
                          </a:highligh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a:effectLst/>
                          <a:highlight>
                            <a:srgbClr val="E9F2F7"/>
                          </a:highligh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a:effectLst/>
                          <a:highlight>
                            <a:srgbClr val="E9F2F7"/>
                          </a:highlight>
                          <a:latin typeface="Open Sans"/>
                        </a:rPr>
                        <a:t>$340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extLst>
                  <a:ext uri="{0D108BD9-81ED-4DB2-BD59-A6C34878D82A}">
                    <a16:rowId xmlns:a16="http://schemas.microsoft.com/office/drawing/2014/main" val="2619641304"/>
                  </a:ext>
                </a:extLst>
              </a:tr>
              <a:tr h="388355">
                <a:tc>
                  <a:txBody>
                    <a:bodyPr/>
                    <a:lstStyle/>
                    <a:p>
                      <a:pPr algn="ctr" fontAlgn="base"/>
                      <a:r>
                        <a:rPr lang="en-US" sz="1600" b="1">
                          <a:effectLst/>
                          <a:highlight>
                            <a:srgbClr val="CFE3EE"/>
                          </a:highlight>
                          <a:latin typeface="Open Sans"/>
                        </a:rPr>
                        <a:t>USAID Nutrition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$165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$160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633957409"/>
                  </a:ext>
                </a:extLst>
              </a:tr>
              <a:tr h="398574">
                <a:tc>
                  <a:txBody>
                    <a:bodyPr/>
                    <a:lstStyle/>
                    <a:p>
                      <a:pPr algn="ctr" fontAlgn="base"/>
                      <a:r>
                        <a:rPr lang="en-US" sz="1600" b="1">
                          <a:effectLst/>
                          <a:highlight>
                            <a:srgbClr val="E9F2F7"/>
                          </a:highlight>
                          <a:latin typeface="Open Sans"/>
                        </a:rPr>
                        <a:t>USAID Tuberculosis</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a:effectLst/>
                          <a:highlight>
                            <a:srgbClr val="E9F2F7"/>
                          </a:highlight>
                          <a:latin typeface="Open Sans"/>
                        </a:rPr>
                        <a:t>$394.5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a:effectLst/>
                          <a:highlight>
                            <a:srgbClr val="E9F2F7"/>
                          </a:highlight>
                          <a:latin typeface="Open Sans"/>
                        </a:rPr>
                        <a:t>$394.5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a:effectLst/>
                          <a:highlight>
                            <a:srgbClr val="E9F2F7"/>
                          </a:highlight>
                          <a:latin typeface="Open Sans"/>
                        </a:rPr>
                        <a:t>$1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extLst>
                  <a:ext uri="{0D108BD9-81ED-4DB2-BD59-A6C34878D82A}">
                    <a16:rowId xmlns:a16="http://schemas.microsoft.com/office/drawing/2014/main" val="4140412395"/>
                  </a:ext>
                </a:extLst>
              </a:tr>
              <a:tr h="623412">
                <a:tc>
                  <a:txBody>
                    <a:bodyPr/>
                    <a:lstStyle/>
                    <a:p>
                      <a:pPr algn="ctr" fontAlgn="base"/>
                      <a:r>
                        <a:rPr lang="en-US" sz="1600" b="1">
                          <a:effectLst/>
                          <a:highlight>
                            <a:srgbClr val="CFE3EE"/>
                          </a:highlight>
                          <a:latin typeface="Open Sans"/>
                        </a:rPr>
                        <a:t>Global Fund to Fight AIDS, TB and Malaria</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$1.65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$1.19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$1.65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4285779216"/>
                  </a:ext>
                </a:extLst>
              </a:tr>
              <a:tr h="388355">
                <a:tc>
                  <a:txBody>
                    <a:bodyPr/>
                    <a:lstStyle/>
                    <a:p>
                      <a:pPr algn="ctr" fontAlgn="base"/>
                      <a:r>
                        <a:rPr lang="en-US" sz="1600" b="1">
                          <a:effectLst/>
                          <a:highlight>
                            <a:srgbClr val="E9F2F7"/>
                          </a:highlight>
                          <a:latin typeface="Open Sans"/>
                        </a:rPr>
                        <a:t>USAID Basic Education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a:effectLst/>
                          <a:highlight>
                            <a:srgbClr val="E9F2F7"/>
                          </a:highlight>
                          <a:latin typeface="Open Sans"/>
                        </a:rPr>
                        <a:t>$922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a:effectLst/>
                          <a:highlight>
                            <a:srgbClr val="E9F2F7"/>
                          </a:highlight>
                          <a:latin typeface="Open Sans"/>
                        </a:rPr>
                        <a:t>N/A</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a:effectLst/>
                          <a:highlight>
                            <a:srgbClr val="E9F2F7"/>
                          </a:highlight>
                          <a:latin typeface="Open Sans"/>
                        </a:rPr>
                        <a:t>$1.15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extLst>
                  <a:ext uri="{0D108BD9-81ED-4DB2-BD59-A6C34878D82A}">
                    <a16:rowId xmlns:a16="http://schemas.microsoft.com/office/drawing/2014/main" val="3765871084"/>
                  </a:ext>
                </a:extLst>
              </a:tr>
              <a:tr h="398574">
                <a:tc>
                  <a:txBody>
                    <a:bodyPr/>
                    <a:lstStyle/>
                    <a:p>
                      <a:pPr algn="ctr" fontAlgn="base"/>
                      <a:r>
                        <a:rPr lang="en-US" sz="1600" b="1">
                          <a:effectLst/>
                          <a:highlight>
                            <a:srgbClr val="CFE3EE"/>
                          </a:highlight>
                          <a:latin typeface="Open Sans"/>
                        </a:rPr>
                        <a:t>Of which, GPE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$121.6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N/A</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a:effectLst/>
                          <a:highlight>
                            <a:srgbClr val="CFE3EE"/>
                          </a:highlight>
                          <a:latin typeface="Open Sans"/>
                        </a:rPr>
                        <a:t>$200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1309786664"/>
                  </a:ext>
                </a:extLst>
              </a:tr>
            </a:tbl>
          </a:graphicData>
        </a:graphic>
      </p:graphicFrame>
    </p:spTree>
    <p:extLst>
      <p:ext uri="{BB962C8B-B14F-4D97-AF65-F5344CB8AC3E}">
        <p14:creationId xmlns:p14="http://schemas.microsoft.com/office/powerpoint/2010/main" val="1799236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FA6D-BBF8-92D4-C302-7621B8DBCF75}"/>
              </a:ext>
            </a:extLst>
          </p:cNvPr>
          <p:cNvSpPr>
            <a:spLocks noGrp="1"/>
          </p:cNvSpPr>
          <p:nvPr>
            <p:ph type="title"/>
          </p:nvPr>
        </p:nvSpPr>
        <p:spPr>
          <a:xfrm>
            <a:off x="871254" y="128372"/>
            <a:ext cx="7401491" cy="571621"/>
          </a:xfrm>
        </p:spPr>
        <p:txBody>
          <a:bodyPr>
            <a:normAutofit fontScale="90000"/>
          </a:bodyPr>
          <a:lstStyle/>
          <a:p>
            <a:r>
              <a:rPr lang="en-US" sz="3200">
                <a:solidFill>
                  <a:srgbClr val="D50032"/>
                </a:solidFill>
                <a:latin typeface="Open Sans"/>
                <a:ea typeface="Open Sans"/>
                <a:cs typeface="Open Sans"/>
              </a:rPr>
              <a:t>FY25 House Appropriations</a:t>
            </a:r>
            <a:endParaRPr lang="en-US" sz="3200">
              <a:solidFill>
                <a:srgbClr val="D50032"/>
              </a:solidFill>
            </a:endParaRPr>
          </a:p>
        </p:txBody>
      </p:sp>
      <p:sp>
        <p:nvSpPr>
          <p:cNvPr id="3" name="Content Placeholder 2">
            <a:extLst>
              <a:ext uri="{FF2B5EF4-FFF2-40B4-BE49-F238E27FC236}">
                <a16:creationId xmlns:a16="http://schemas.microsoft.com/office/drawing/2014/main" id="{4511B0C0-3CD3-4A4E-7E4E-7C13F30D94E8}"/>
              </a:ext>
            </a:extLst>
          </p:cNvPr>
          <p:cNvSpPr>
            <a:spLocks noGrp="1"/>
          </p:cNvSpPr>
          <p:nvPr>
            <p:ph idx="1"/>
          </p:nvPr>
        </p:nvSpPr>
        <p:spPr>
          <a:xfrm>
            <a:off x="457199" y="861943"/>
            <a:ext cx="8229600" cy="4042242"/>
          </a:xfrm>
        </p:spPr>
        <p:txBody>
          <a:bodyPr vert="horz" lIns="91440" tIns="45720" rIns="91440" bIns="45720" rtlCol="0" anchor="t">
            <a:normAutofit/>
          </a:bodyPr>
          <a:lstStyle/>
          <a:p>
            <a:pPr marL="0" indent="0">
              <a:lnSpc>
                <a:spcPct val="114000"/>
              </a:lnSpc>
              <a:spcBef>
                <a:spcPts val="0"/>
              </a:spcBef>
              <a:spcAft>
                <a:spcPts val="600"/>
              </a:spcAft>
              <a:buNone/>
            </a:pPr>
            <a:r>
              <a:rPr lang="en-US" sz="2000" b="1" dirty="0">
                <a:latin typeface="Open Sans"/>
                <a:ea typeface="Open Sans"/>
                <a:cs typeface="Open Sans"/>
                <a:hlinkClick r:id="rId2"/>
              </a:rPr>
              <a:t>Tuberculosis Dear Colleague</a:t>
            </a:r>
            <a:endParaRPr lang="en-US" sz="2000" b="1" dirty="0"/>
          </a:p>
          <a:p>
            <a:pPr>
              <a:lnSpc>
                <a:spcPct val="114000"/>
              </a:lnSpc>
              <a:spcBef>
                <a:spcPts val="0"/>
              </a:spcBef>
              <a:spcAft>
                <a:spcPts val="600"/>
              </a:spcAft>
            </a:pPr>
            <a:r>
              <a:rPr lang="en-US" sz="2000" dirty="0">
                <a:latin typeface="Open Sans"/>
                <a:ea typeface="Open Sans"/>
                <a:cs typeface="Open Sans"/>
              </a:rPr>
              <a:t>Led by Reps. Bera (D-CA) and Wagner (R-MO)</a:t>
            </a:r>
          </a:p>
          <a:p>
            <a:pPr>
              <a:lnSpc>
                <a:spcPct val="114000"/>
              </a:lnSpc>
              <a:spcBef>
                <a:spcPts val="0"/>
              </a:spcBef>
              <a:spcAft>
                <a:spcPts val="1200"/>
              </a:spcAft>
            </a:pPr>
            <a:r>
              <a:rPr lang="en-US" sz="2000" dirty="0">
                <a:latin typeface="Open Sans"/>
                <a:ea typeface="Open Sans"/>
                <a:cs typeface="Open Sans"/>
              </a:rPr>
              <a:t>Asks for $1 billion for USAID TB</a:t>
            </a:r>
          </a:p>
          <a:p>
            <a:pPr marL="0" indent="0">
              <a:lnSpc>
                <a:spcPct val="114000"/>
              </a:lnSpc>
              <a:spcBef>
                <a:spcPts val="0"/>
              </a:spcBef>
              <a:spcAft>
                <a:spcPts val="600"/>
              </a:spcAft>
              <a:buNone/>
            </a:pPr>
            <a:r>
              <a:rPr lang="en-US" sz="2000" b="1" dirty="0">
                <a:latin typeface="Open Sans"/>
                <a:ea typeface="Open Sans"/>
                <a:cs typeface="Open Sans"/>
                <a:hlinkClick r:id="rId3"/>
              </a:rPr>
              <a:t>Global Fund Dear Colleague</a:t>
            </a:r>
            <a:endParaRPr lang="en-US" sz="2000" b="1" dirty="0"/>
          </a:p>
          <a:p>
            <a:pPr>
              <a:lnSpc>
                <a:spcPct val="114000"/>
              </a:lnSpc>
              <a:spcBef>
                <a:spcPts val="0"/>
              </a:spcBef>
              <a:spcAft>
                <a:spcPts val="600"/>
              </a:spcAft>
            </a:pPr>
            <a:r>
              <a:rPr lang="en-US" sz="2000" dirty="0">
                <a:latin typeface="Open Sans"/>
                <a:ea typeface="Open Sans"/>
                <a:cs typeface="Open Sans"/>
              </a:rPr>
              <a:t>Led by Reps. </a:t>
            </a:r>
            <a:r>
              <a:rPr lang="en-US" sz="2000" dirty="0" err="1">
                <a:latin typeface="Open Sans"/>
                <a:ea typeface="Open Sans"/>
                <a:cs typeface="Open Sans"/>
              </a:rPr>
              <a:t>Houlahan</a:t>
            </a:r>
            <a:r>
              <a:rPr lang="en-US" sz="2000" dirty="0">
                <a:latin typeface="Open Sans"/>
                <a:ea typeface="Open Sans"/>
                <a:cs typeface="Open Sans"/>
              </a:rPr>
              <a:t> (D-PA), Bera (D-CA), González-Colón (R-PR) and Salazar (R-FL)</a:t>
            </a:r>
          </a:p>
          <a:p>
            <a:pPr>
              <a:lnSpc>
                <a:spcPct val="114000"/>
              </a:lnSpc>
              <a:spcBef>
                <a:spcPts val="0"/>
              </a:spcBef>
              <a:spcAft>
                <a:spcPts val="600"/>
              </a:spcAft>
            </a:pPr>
            <a:r>
              <a:rPr lang="en-US" sz="2000" dirty="0">
                <a:latin typeface="Open Sans"/>
                <a:ea typeface="Open Sans"/>
                <a:cs typeface="Open Sans"/>
              </a:rPr>
              <a:t>Asks for strong support for the Global Fund</a:t>
            </a:r>
          </a:p>
        </p:txBody>
      </p:sp>
      <p:sp>
        <p:nvSpPr>
          <p:cNvPr id="5" name="Slide Number Placeholder 3">
            <a:extLst>
              <a:ext uri="{FF2B5EF4-FFF2-40B4-BE49-F238E27FC236}">
                <a16:creationId xmlns:a16="http://schemas.microsoft.com/office/drawing/2014/main" id="{E6BB55AB-437B-BB56-92C2-E5B6C73232D0}"/>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pPr/>
              <a:t>11</a:t>
            </a:fld>
            <a:endParaRPr lang="en-US"/>
          </a:p>
        </p:txBody>
      </p:sp>
    </p:spTree>
    <p:extLst>
      <p:ext uri="{BB962C8B-B14F-4D97-AF65-F5344CB8AC3E}">
        <p14:creationId xmlns:p14="http://schemas.microsoft.com/office/powerpoint/2010/main" val="1016948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FA6D-BBF8-92D4-C302-7621B8DBCF75}"/>
              </a:ext>
            </a:extLst>
          </p:cNvPr>
          <p:cNvSpPr>
            <a:spLocks noGrp="1"/>
          </p:cNvSpPr>
          <p:nvPr>
            <p:ph type="title"/>
          </p:nvPr>
        </p:nvSpPr>
        <p:spPr>
          <a:xfrm>
            <a:off x="871254" y="128372"/>
            <a:ext cx="7401491" cy="571621"/>
          </a:xfrm>
        </p:spPr>
        <p:txBody>
          <a:bodyPr>
            <a:normAutofit fontScale="90000"/>
          </a:bodyPr>
          <a:lstStyle/>
          <a:p>
            <a:r>
              <a:rPr lang="en-US" sz="3200">
                <a:solidFill>
                  <a:srgbClr val="D50032"/>
                </a:solidFill>
                <a:latin typeface="Open Sans"/>
                <a:ea typeface="Open Sans"/>
                <a:cs typeface="Open Sans"/>
              </a:rPr>
              <a:t>FY25 House Appropriations</a:t>
            </a:r>
            <a:endParaRPr lang="en-US" sz="3200">
              <a:solidFill>
                <a:srgbClr val="D50032"/>
              </a:solidFill>
            </a:endParaRPr>
          </a:p>
        </p:txBody>
      </p:sp>
      <p:sp>
        <p:nvSpPr>
          <p:cNvPr id="3" name="Content Placeholder 2">
            <a:extLst>
              <a:ext uri="{FF2B5EF4-FFF2-40B4-BE49-F238E27FC236}">
                <a16:creationId xmlns:a16="http://schemas.microsoft.com/office/drawing/2014/main" id="{4511B0C0-3CD3-4A4E-7E4E-7C13F30D94E8}"/>
              </a:ext>
            </a:extLst>
          </p:cNvPr>
          <p:cNvSpPr>
            <a:spLocks noGrp="1"/>
          </p:cNvSpPr>
          <p:nvPr>
            <p:ph idx="1"/>
          </p:nvPr>
        </p:nvSpPr>
        <p:spPr>
          <a:xfrm>
            <a:off x="284399" y="972886"/>
            <a:ext cx="8229600" cy="4042242"/>
          </a:xfrm>
        </p:spPr>
        <p:txBody>
          <a:bodyPr vert="horz" lIns="91440" tIns="45720" rIns="91440" bIns="45720" rtlCol="0" anchor="t">
            <a:normAutofit lnSpcReduction="10000"/>
          </a:bodyPr>
          <a:lstStyle/>
          <a:p>
            <a:pPr marL="0" indent="0" algn="l">
              <a:lnSpc>
                <a:spcPct val="114000"/>
              </a:lnSpc>
              <a:spcBef>
                <a:spcPts val="0"/>
              </a:spcBef>
              <a:spcAft>
                <a:spcPts val="600"/>
              </a:spcAft>
              <a:buNone/>
            </a:pPr>
            <a:r>
              <a:rPr lang="en-US" sz="2000" b="1" i="0" u="sng" dirty="0">
                <a:solidFill>
                  <a:srgbClr val="D50032"/>
                </a:solidFill>
                <a:effectLst/>
                <a:highlight>
                  <a:srgbClr val="FFFFFF"/>
                </a:highlight>
                <a:latin typeface="Open Sans" panose="020B0606030504020204" pitchFamily="34" charset="0"/>
                <a:hlinkClick r:id="rId2"/>
              </a:rPr>
              <a:t>FY25 House Basic Education and GPE Dear Colleague Letter</a:t>
            </a:r>
            <a:r>
              <a:rPr lang="en-US" sz="2000" b="0" i="0" dirty="0">
                <a:solidFill>
                  <a:srgbClr val="212529"/>
                </a:solidFill>
                <a:effectLst/>
                <a:highlight>
                  <a:srgbClr val="FFFFFF"/>
                </a:highlight>
                <a:latin typeface="Open Sans" panose="020B0606030504020204" pitchFamily="34" charset="0"/>
              </a:rPr>
              <a:t> </a:t>
            </a:r>
          </a:p>
          <a:p>
            <a:pPr algn="l">
              <a:lnSpc>
                <a:spcPct val="114000"/>
              </a:lnSpc>
              <a:spcBef>
                <a:spcPts val="0"/>
              </a:spcBef>
              <a:spcAft>
                <a:spcPts val="600"/>
              </a:spcAft>
            </a:pPr>
            <a:r>
              <a:rPr lang="en-US" sz="2000" dirty="0">
                <a:solidFill>
                  <a:srgbClr val="212529"/>
                </a:solidFill>
                <a:highlight>
                  <a:srgbClr val="FFFFFF"/>
                </a:highlight>
                <a:latin typeface="Open Sans" panose="020B0606030504020204" pitchFamily="34" charset="0"/>
              </a:rPr>
              <a:t>L</a:t>
            </a:r>
            <a:r>
              <a:rPr lang="en-US" sz="2000" b="0" i="0" dirty="0">
                <a:solidFill>
                  <a:srgbClr val="212529"/>
                </a:solidFill>
                <a:effectLst/>
                <a:highlight>
                  <a:srgbClr val="FFFFFF"/>
                </a:highlight>
                <a:latin typeface="Open Sans" panose="020B0606030504020204" pitchFamily="34" charset="0"/>
              </a:rPr>
              <a:t>ed by Reps. Mike Quigley (D-IL) and Brian Fitzpatrick (R-PA)</a:t>
            </a:r>
          </a:p>
          <a:p>
            <a:pPr algn="l">
              <a:lnSpc>
                <a:spcPct val="114000"/>
              </a:lnSpc>
              <a:spcBef>
                <a:spcPts val="0"/>
              </a:spcBef>
              <a:spcAft>
                <a:spcPts val="1200"/>
              </a:spcAft>
              <a:buFont typeface="Arial" panose="020B0604020202020204" pitchFamily="34" charset="0"/>
              <a:buChar char="•"/>
            </a:pPr>
            <a:r>
              <a:rPr lang="en-US" sz="2000" b="0" i="0" dirty="0">
                <a:solidFill>
                  <a:srgbClr val="212529"/>
                </a:solidFill>
                <a:effectLst/>
                <a:highlight>
                  <a:srgbClr val="FFFFFF"/>
                </a:highlight>
                <a:latin typeface="Open Sans" panose="020B0606030504020204" pitchFamily="34" charset="0"/>
              </a:rPr>
              <a:t>Asks appropriators for increased funding for International Basic Education, including the Global Partnership for Education (GPE)</a:t>
            </a:r>
          </a:p>
          <a:p>
            <a:pPr marL="0" indent="0">
              <a:lnSpc>
                <a:spcPct val="124000"/>
              </a:lnSpc>
              <a:spcBef>
                <a:spcPts val="0"/>
              </a:spcBef>
              <a:spcAft>
                <a:spcPts val="600"/>
              </a:spcAft>
              <a:buNone/>
            </a:pPr>
            <a:r>
              <a:rPr lang="en-US" sz="2000" b="1" dirty="0">
                <a:latin typeface="Open Sans"/>
                <a:ea typeface="Open Sans"/>
                <a:cs typeface="Open Sans"/>
                <a:hlinkClick r:id="rId3"/>
              </a:rPr>
              <a:t>Maternal and Child Health, Gavi, and Nutrition Dear Colleague</a:t>
            </a:r>
            <a:endParaRPr lang="en-US" sz="2000" b="1" dirty="0">
              <a:latin typeface="Open Sans"/>
              <a:ea typeface="Open Sans"/>
              <a:cs typeface="Open Sans"/>
            </a:endParaRPr>
          </a:p>
          <a:p>
            <a:pPr algn="l">
              <a:lnSpc>
                <a:spcPct val="124000"/>
              </a:lnSpc>
              <a:spcBef>
                <a:spcPts val="0"/>
              </a:spcBef>
              <a:spcAft>
                <a:spcPts val="600"/>
              </a:spcAft>
              <a:buFont typeface="Arial" panose="020B0604020202020204" pitchFamily="34" charset="0"/>
              <a:buChar char="•"/>
            </a:pPr>
            <a:r>
              <a:rPr lang="en-US" sz="2000" dirty="0">
                <a:latin typeface="Open Sans" panose="020B0606030504020204" pitchFamily="34" charset="0"/>
                <a:ea typeface="Open Sans" panose="020B0606030504020204" pitchFamily="34" charset="0"/>
                <a:cs typeface="Open Sans" panose="020B0606030504020204" pitchFamily="34" charset="0"/>
              </a:rPr>
              <a:t>Led by </a:t>
            </a:r>
            <a:r>
              <a:rPr lang="en-US" sz="2000" i="0" dirty="0">
                <a:effectLst/>
                <a:highlight>
                  <a:srgbClr val="FFFFFF"/>
                </a:highlight>
                <a:latin typeface="Open Sans" panose="020B0606030504020204" pitchFamily="34" charset="0"/>
                <a:ea typeface="Open Sans" panose="020B0606030504020204" pitchFamily="34" charset="0"/>
                <a:cs typeface="Open Sans" panose="020B0606030504020204" pitchFamily="34" charset="0"/>
              </a:rPr>
              <a:t>Reps. Brian Fitzpatrick (R-PA), Jacobs (D-CA), Salazar (R-FL), and McGovern (D-MA)</a:t>
            </a:r>
          </a:p>
          <a:p>
            <a:pPr algn="l">
              <a:lnSpc>
                <a:spcPct val="124000"/>
              </a:lnSpc>
              <a:spcBef>
                <a:spcPts val="0"/>
              </a:spcBef>
              <a:spcAft>
                <a:spcPts val="600"/>
              </a:spcAft>
              <a:buFont typeface="Arial" panose="020B0604020202020204" pitchFamily="34" charset="0"/>
              <a:buChar char="•"/>
            </a:pPr>
            <a:r>
              <a:rPr lang="en-US" sz="2000" i="0" dirty="0">
                <a:effectLst/>
                <a:highlight>
                  <a:srgbClr val="FFFFFF"/>
                </a:highlight>
                <a:latin typeface="Open Sans" panose="020B0606030504020204" pitchFamily="34" charset="0"/>
                <a:ea typeface="Open Sans" panose="020B0606030504020204" pitchFamily="34" charset="0"/>
                <a:cs typeface="Open Sans" panose="020B0606030504020204" pitchFamily="34" charset="0"/>
              </a:rPr>
              <a:t>Asks for $300 million for USAID Nutrition and $1.15 billion for USAID Maternal and Child Health, which includes $340 million for Gavi, the Vaccine Alliance</a:t>
            </a:r>
          </a:p>
          <a:p>
            <a:pPr>
              <a:lnSpc>
                <a:spcPct val="124000"/>
              </a:lnSpc>
              <a:spcBef>
                <a:spcPts val="0"/>
              </a:spcBef>
              <a:spcAft>
                <a:spcPts val="1200"/>
              </a:spcAft>
            </a:pPr>
            <a:endParaRPr lang="en-US" sz="2000" dirty="0">
              <a:latin typeface="Open Sans"/>
              <a:ea typeface="Open Sans"/>
              <a:cs typeface="Open Sans"/>
            </a:endParaRPr>
          </a:p>
        </p:txBody>
      </p:sp>
      <p:sp>
        <p:nvSpPr>
          <p:cNvPr id="5" name="Slide Number Placeholder 3">
            <a:extLst>
              <a:ext uri="{FF2B5EF4-FFF2-40B4-BE49-F238E27FC236}">
                <a16:creationId xmlns:a16="http://schemas.microsoft.com/office/drawing/2014/main" id="{E6BB55AB-437B-BB56-92C2-E5B6C73232D0}"/>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pPr/>
              <a:t>12</a:t>
            </a:fld>
            <a:endParaRPr lang="en-US"/>
          </a:p>
        </p:txBody>
      </p:sp>
    </p:spTree>
    <p:extLst>
      <p:ext uri="{BB962C8B-B14F-4D97-AF65-F5344CB8AC3E}">
        <p14:creationId xmlns:p14="http://schemas.microsoft.com/office/powerpoint/2010/main" val="49800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FA6D-BBF8-92D4-C302-7621B8DBCF75}"/>
              </a:ext>
            </a:extLst>
          </p:cNvPr>
          <p:cNvSpPr>
            <a:spLocks noGrp="1"/>
          </p:cNvSpPr>
          <p:nvPr>
            <p:ph type="title"/>
          </p:nvPr>
        </p:nvSpPr>
        <p:spPr>
          <a:xfrm>
            <a:off x="871254" y="102393"/>
            <a:ext cx="7401491" cy="629221"/>
          </a:xfrm>
        </p:spPr>
        <p:txBody>
          <a:bodyPr>
            <a:normAutofit/>
          </a:bodyPr>
          <a:lstStyle/>
          <a:p>
            <a:r>
              <a:rPr lang="en-US" sz="3200">
                <a:solidFill>
                  <a:srgbClr val="D50032"/>
                </a:solidFill>
                <a:latin typeface="Open Sans"/>
                <a:ea typeface="Open Sans"/>
                <a:cs typeface="Open Sans"/>
              </a:rPr>
              <a:t>FY25 Senate Appropriations</a:t>
            </a:r>
            <a:endParaRPr lang="en-US" sz="3200">
              <a:solidFill>
                <a:srgbClr val="D50032"/>
              </a:solidFill>
            </a:endParaRPr>
          </a:p>
        </p:txBody>
      </p:sp>
      <p:sp>
        <p:nvSpPr>
          <p:cNvPr id="3" name="Content Placeholder 2">
            <a:extLst>
              <a:ext uri="{FF2B5EF4-FFF2-40B4-BE49-F238E27FC236}">
                <a16:creationId xmlns:a16="http://schemas.microsoft.com/office/drawing/2014/main" id="{4511B0C0-3CD3-4A4E-7E4E-7C13F30D94E8}"/>
              </a:ext>
            </a:extLst>
          </p:cNvPr>
          <p:cNvSpPr>
            <a:spLocks noGrp="1"/>
          </p:cNvSpPr>
          <p:nvPr>
            <p:ph idx="1"/>
          </p:nvPr>
        </p:nvSpPr>
        <p:spPr>
          <a:xfrm>
            <a:off x="457199" y="818558"/>
            <a:ext cx="8229600" cy="4142241"/>
          </a:xfrm>
        </p:spPr>
        <p:txBody>
          <a:bodyPr vert="horz" lIns="91440" tIns="45720" rIns="91440" bIns="45720" rtlCol="0" anchor="t">
            <a:normAutofit fontScale="85000" lnSpcReduction="20000"/>
          </a:bodyPr>
          <a:lstStyle/>
          <a:p>
            <a:pPr marL="0" indent="0">
              <a:lnSpc>
                <a:spcPct val="134000"/>
              </a:lnSpc>
              <a:spcBef>
                <a:spcPts val="0"/>
              </a:spcBef>
              <a:spcAft>
                <a:spcPts val="600"/>
              </a:spcAft>
              <a:buNone/>
            </a:pPr>
            <a:r>
              <a:rPr lang="en-US" sz="2200" b="1" dirty="0">
                <a:latin typeface="Open Sans"/>
                <a:ea typeface="Open Sans"/>
                <a:cs typeface="Open Sans"/>
                <a:hlinkClick r:id="rId2"/>
              </a:rPr>
              <a:t>Maternal and Child Health Dear Colleague</a:t>
            </a:r>
            <a:endParaRPr lang="en-US" sz="2200" b="1" dirty="0"/>
          </a:p>
          <a:p>
            <a:pPr>
              <a:lnSpc>
                <a:spcPct val="134000"/>
              </a:lnSpc>
              <a:spcBef>
                <a:spcPts val="0"/>
              </a:spcBef>
              <a:spcAft>
                <a:spcPts val="600"/>
              </a:spcAft>
            </a:pPr>
            <a:r>
              <a:rPr lang="en-US" sz="2200" dirty="0">
                <a:latin typeface="Open Sans"/>
                <a:ea typeface="Open Sans"/>
                <a:cs typeface="Open Sans"/>
              </a:rPr>
              <a:t>Led by Sens. Shaheen (D-NH) and Marshall (R-KS)</a:t>
            </a:r>
          </a:p>
          <a:p>
            <a:pPr>
              <a:lnSpc>
                <a:spcPct val="134000"/>
              </a:lnSpc>
              <a:spcBef>
                <a:spcPts val="0"/>
              </a:spcBef>
              <a:spcAft>
                <a:spcPts val="1200"/>
              </a:spcAft>
            </a:pPr>
            <a:r>
              <a:rPr lang="en-US" sz="2200" dirty="0">
                <a:latin typeface="Open Sans"/>
                <a:ea typeface="Open Sans"/>
                <a:cs typeface="Open Sans"/>
              </a:rPr>
              <a:t>Asks for robust funding for USAID MCH, Gavi, and Nutrition</a:t>
            </a:r>
          </a:p>
          <a:p>
            <a:pPr marL="0" indent="0">
              <a:lnSpc>
                <a:spcPct val="134000"/>
              </a:lnSpc>
              <a:spcBef>
                <a:spcPts val="0"/>
              </a:spcBef>
              <a:spcAft>
                <a:spcPts val="600"/>
              </a:spcAft>
              <a:buNone/>
            </a:pPr>
            <a:r>
              <a:rPr lang="en-US" sz="2200" b="1" dirty="0">
                <a:latin typeface="Open Sans"/>
                <a:ea typeface="Open Sans"/>
                <a:cs typeface="Open Sans"/>
                <a:hlinkClick r:id="rId3"/>
              </a:rPr>
              <a:t>Tuberculosis Dear Colleague</a:t>
            </a:r>
            <a:endParaRPr lang="en-US" sz="2200" b="1" dirty="0"/>
          </a:p>
          <a:p>
            <a:pPr>
              <a:lnSpc>
                <a:spcPct val="134000"/>
              </a:lnSpc>
              <a:spcBef>
                <a:spcPts val="0"/>
              </a:spcBef>
              <a:spcAft>
                <a:spcPts val="600"/>
              </a:spcAft>
            </a:pPr>
            <a:r>
              <a:rPr lang="en-US" sz="2200" dirty="0">
                <a:latin typeface="Open Sans"/>
                <a:ea typeface="Open Sans"/>
                <a:cs typeface="Open Sans"/>
              </a:rPr>
              <a:t>Led by Sens. Brown (D-OH) and Young (R-IN)</a:t>
            </a:r>
          </a:p>
          <a:p>
            <a:pPr>
              <a:lnSpc>
                <a:spcPct val="134000"/>
              </a:lnSpc>
              <a:spcBef>
                <a:spcPts val="0"/>
              </a:spcBef>
              <a:spcAft>
                <a:spcPts val="1200"/>
              </a:spcAft>
            </a:pPr>
            <a:r>
              <a:rPr lang="en-US" sz="2200" dirty="0">
                <a:latin typeface="Open Sans"/>
                <a:ea typeface="Open Sans"/>
                <a:cs typeface="Open Sans"/>
              </a:rPr>
              <a:t>Asks for increased funding for USAID TB</a:t>
            </a:r>
          </a:p>
          <a:p>
            <a:pPr marL="0" indent="0">
              <a:lnSpc>
                <a:spcPct val="134000"/>
              </a:lnSpc>
              <a:spcBef>
                <a:spcPts val="0"/>
              </a:spcBef>
              <a:spcAft>
                <a:spcPts val="1200"/>
              </a:spcAft>
              <a:buNone/>
            </a:pPr>
            <a:r>
              <a:rPr lang="en-US" sz="2200" b="1" dirty="0">
                <a:latin typeface="Open Sans"/>
                <a:ea typeface="Open Sans"/>
                <a:cs typeface="Open Sans"/>
              </a:rPr>
              <a:t>COMING SOON! Global HIV/AIDS and Global Basic Education letters!</a:t>
            </a:r>
            <a:endParaRPr lang="en-US" sz="2200" dirty="0">
              <a:latin typeface="Open Sans"/>
              <a:ea typeface="Open Sans"/>
              <a:cs typeface="Open Sans"/>
            </a:endParaRPr>
          </a:p>
          <a:p>
            <a:pPr marL="0" indent="0">
              <a:lnSpc>
                <a:spcPct val="134000"/>
              </a:lnSpc>
              <a:spcBef>
                <a:spcPts val="0"/>
              </a:spcBef>
              <a:spcAft>
                <a:spcPts val="600"/>
              </a:spcAft>
              <a:buNone/>
            </a:pPr>
            <a:r>
              <a:rPr lang="en-US" sz="2200" dirty="0">
                <a:latin typeface="Open Sans"/>
                <a:ea typeface="Open Sans"/>
                <a:cs typeface="Open Sans"/>
              </a:rPr>
              <a:t>Learn more: </a:t>
            </a:r>
            <a:r>
              <a:rPr lang="en-US" sz="2200" dirty="0">
                <a:latin typeface="Open Sans"/>
                <a:ea typeface="Open Sans"/>
                <a:cs typeface="Open Sans"/>
                <a:hlinkClick r:id="rId4"/>
              </a:rPr>
              <a:t>https://results.org/blog/fy25-appropriations-tell-congress-to-fund-the-fight-against-poverty</a:t>
            </a:r>
            <a:endParaRPr lang="en-US" sz="2200" dirty="0">
              <a:latin typeface="Open Sans"/>
              <a:ea typeface="Open Sans"/>
              <a:cs typeface="Open Sans"/>
            </a:endParaRPr>
          </a:p>
        </p:txBody>
      </p:sp>
      <p:sp>
        <p:nvSpPr>
          <p:cNvPr id="4" name="Slide Number Placeholder 3">
            <a:extLst>
              <a:ext uri="{FF2B5EF4-FFF2-40B4-BE49-F238E27FC236}">
                <a16:creationId xmlns:a16="http://schemas.microsoft.com/office/drawing/2014/main" id="{760CC205-11CE-C872-6C50-C268DC74DE7A}"/>
              </a:ext>
            </a:extLst>
          </p:cNvPr>
          <p:cNvSpPr>
            <a:spLocks noGrp="1"/>
          </p:cNvSpPr>
          <p:nvPr>
            <p:ph type="sldNum" sz="quarter" idx="12"/>
          </p:nvPr>
        </p:nvSpPr>
        <p:spPr/>
        <p:txBody>
          <a:bodyPr/>
          <a:lstStyle/>
          <a:p>
            <a:fld id="{307E6868-079E-1649-B8D1-459B42CE4DE3}" type="slidenum">
              <a:rPr lang="en-US" smtClean="0"/>
              <a:pPr/>
              <a:t>13</a:t>
            </a:fld>
            <a:endParaRPr lang="en-US"/>
          </a:p>
        </p:txBody>
      </p:sp>
    </p:spTree>
    <p:extLst>
      <p:ext uri="{BB962C8B-B14F-4D97-AF65-F5344CB8AC3E}">
        <p14:creationId xmlns:p14="http://schemas.microsoft.com/office/powerpoint/2010/main" val="1076236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p:txBody>
          <a:bodyPr/>
          <a:lstStyle/>
          <a:p>
            <a:r>
              <a:rPr lang="en-US">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14</a:t>
            </a:fld>
            <a:endParaRPr lang="en-US"/>
          </a:p>
        </p:txBody>
      </p:sp>
      <p:sp>
        <p:nvSpPr>
          <p:cNvPr id="2" name="Title 1">
            <a:extLst>
              <a:ext uri="{FF2B5EF4-FFF2-40B4-BE49-F238E27FC236}">
                <a16:creationId xmlns:a16="http://schemas.microsoft.com/office/drawing/2014/main" id="{843B5F2B-F512-FDD9-A737-D3CC474DBEFA}"/>
              </a:ext>
            </a:extLst>
          </p:cNvPr>
          <p:cNvSpPr>
            <a:spLocks noGrp="1"/>
          </p:cNvSpPr>
          <p:nvPr/>
        </p:nvSpPr>
        <p:spPr>
          <a:xfrm>
            <a:off x="4876800" y="3016754"/>
            <a:ext cx="2834400" cy="131230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15888" algn="l">
              <a:lnSpc>
                <a:spcPct val="114000"/>
              </a:lnSpc>
            </a:pPr>
            <a:br>
              <a:rPr lang="en-US" sz="1600">
                <a:latin typeface="Open Sans"/>
              </a:rPr>
            </a:br>
            <a:r>
              <a:rPr lang="en-US" sz="2000" b="1">
                <a:latin typeface="Open Sans"/>
                <a:ea typeface="Open Sans"/>
                <a:cs typeface="Open Sans"/>
              </a:rPr>
              <a:t>TaShon Thomas</a:t>
            </a:r>
            <a:br>
              <a:rPr lang="en-US" sz="2000" b="1">
                <a:latin typeface="Open Sans"/>
              </a:rPr>
            </a:br>
            <a:r>
              <a:rPr lang="en-US" sz="2000">
                <a:latin typeface="Open Sans"/>
                <a:ea typeface="Open Sans"/>
                <a:cs typeface="Open Sans"/>
              </a:rPr>
              <a:t>Director,</a:t>
            </a:r>
            <a:br>
              <a:rPr lang="en-US" sz="2000">
                <a:latin typeface="Open Sans"/>
                <a:ea typeface="Open Sans"/>
                <a:cs typeface="Open Sans"/>
              </a:rPr>
            </a:br>
            <a:r>
              <a:rPr lang="en-US" sz="2000">
                <a:latin typeface="Open Sans"/>
                <a:ea typeface="Open Sans"/>
                <a:cs typeface="Open Sans"/>
              </a:rPr>
              <a:t>U.S. Poverty Policy</a:t>
            </a:r>
            <a:br>
              <a:rPr lang="en-US" sz="2000">
                <a:latin typeface="Open Sans"/>
              </a:rPr>
            </a:br>
            <a:r>
              <a:rPr lang="en-US" sz="2000">
                <a:latin typeface="Open Sans"/>
                <a:ea typeface="Open Sans"/>
                <a:cs typeface="Open Sans"/>
                <a:hlinkClick r:id="rId3"/>
              </a:rPr>
              <a:t>tthomas@results.org</a:t>
            </a:r>
            <a:r>
              <a:rPr lang="en-US" sz="2000">
                <a:latin typeface="Open Sans"/>
                <a:ea typeface="Open Sans"/>
                <a:cs typeface="Open Sans"/>
              </a:rPr>
              <a:t> </a:t>
            </a:r>
          </a:p>
        </p:txBody>
      </p:sp>
      <p:sp>
        <p:nvSpPr>
          <p:cNvPr id="5"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7"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8"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3" name="AutoShape 2" descr="TaShon Thomas">
            <a:extLst>
              <a:ext uri="{FF2B5EF4-FFF2-40B4-BE49-F238E27FC236}">
                <a16:creationId xmlns:a16="http://schemas.microsoft.com/office/drawing/2014/main" id="{A53D8A26-FAA4-4FD0-7950-CC8257A83328}"/>
              </a:ext>
            </a:extLst>
          </p:cNvPr>
          <p:cNvSpPr>
            <a:spLocks noChangeAspect="1" noChangeArrowheads="1"/>
          </p:cNvSpPr>
          <p:nvPr/>
        </p:nvSpPr>
        <p:spPr bwMode="auto">
          <a:xfrm>
            <a:off x="4876800" y="28765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a:extLst>
              <a:ext uri="{FF2B5EF4-FFF2-40B4-BE49-F238E27FC236}">
                <a16:creationId xmlns:a16="http://schemas.microsoft.com/office/drawing/2014/main" id="{31D2BF48-8703-B39B-55FF-708DA57CCFDC}"/>
              </a:ext>
            </a:extLst>
          </p:cNvPr>
          <p:cNvPicPr>
            <a:picLocks noChangeAspect="1"/>
          </p:cNvPicPr>
          <p:nvPr/>
        </p:nvPicPr>
        <p:blipFill>
          <a:blip r:embed="rId4"/>
          <a:stretch>
            <a:fillRect/>
          </a:stretch>
        </p:blipFill>
        <p:spPr>
          <a:xfrm>
            <a:off x="1300038" y="1240569"/>
            <a:ext cx="3271962" cy="3271962"/>
          </a:xfrm>
          <a:prstGeom prst="rect">
            <a:avLst/>
          </a:prstGeom>
        </p:spPr>
      </p:pic>
    </p:spTree>
    <p:extLst>
      <p:ext uri="{BB962C8B-B14F-4D97-AF65-F5344CB8AC3E}">
        <p14:creationId xmlns:p14="http://schemas.microsoft.com/office/powerpoint/2010/main" val="3531686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p:txBody>
          <a:bodyPr/>
          <a:lstStyle/>
          <a:p>
            <a:r>
              <a:rPr lang="en-US">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15</a:t>
            </a:fld>
            <a:endParaRPr lang="en-US"/>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438412" y="1186912"/>
            <a:ext cx="8153081" cy="829254"/>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342900" indent="-342900" algn="l">
              <a:lnSpc>
                <a:spcPct val="114000"/>
              </a:lnSpc>
              <a:buFont typeface="Arial" panose="020B0604020202020204" pitchFamily="34" charset="0"/>
              <a:buChar char="•"/>
            </a:pPr>
            <a:r>
              <a:rPr lang="en-US" sz="2400">
                <a:solidFill>
                  <a:srgbClr val="000000"/>
                </a:solidFill>
                <a:latin typeface="Open Sans"/>
                <a:ea typeface="Open Sans"/>
                <a:cs typeface="Open Sans"/>
              </a:rPr>
              <a:t>Child Tax Credit</a:t>
            </a:r>
            <a:br>
              <a:rPr lang="en-US" sz="3200">
                <a:latin typeface="Open Sans" panose="020B0606030504020204" pitchFamily="34" charset="0"/>
                <a:ea typeface="Open Sans" panose="020B0606030504020204" pitchFamily="34" charset="0"/>
                <a:cs typeface="Open Sans" panose="020B0606030504020204" pitchFamily="34" charset="0"/>
              </a:rPr>
            </a:br>
            <a:r>
              <a:rPr lang="en-US" sz="1800" b="0">
                <a:solidFill>
                  <a:srgbClr val="000000"/>
                </a:solidFill>
                <a:latin typeface="Open Sans"/>
                <a:ea typeface="Open Sans"/>
                <a:cs typeface="Open Sans"/>
              </a:rPr>
              <a:t>We need your help getting this to the finish line!</a:t>
            </a:r>
          </a:p>
        </p:txBody>
      </p:sp>
      <p:sp>
        <p:nvSpPr>
          <p:cNvPr id="7" name="Title 1">
            <a:extLst>
              <a:ext uri="{FF2B5EF4-FFF2-40B4-BE49-F238E27FC236}">
                <a16:creationId xmlns:a16="http://schemas.microsoft.com/office/drawing/2014/main" id="{FCBC9661-6993-AB4C-A0B0-AA337C9730F6}"/>
              </a:ext>
            </a:extLst>
          </p:cNvPr>
          <p:cNvSpPr txBox="1">
            <a:spLocks/>
          </p:cNvSpPr>
          <p:nvPr/>
        </p:nvSpPr>
        <p:spPr>
          <a:xfrm>
            <a:off x="450633" y="2126472"/>
            <a:ext cx="8131515" cy="1195877"/>
          </a:xfrm>
          <a:prstGeom prst="rect">
            <a:avLst/>
          </a:prstGeom>
        </p:spPr>
        <p:txBody>
          <a:bodyPr vert="horz" lIns="91440" tIns="45720" rIns="91440" bIns="45720" rtlCol="0" anchor="ctr">
            <a:normAutofit fontScale="90000"/>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342900" indent="-342900" algn="l">
              <a:lnSpc>
                <a:spcPct val="114000"/>
              </a:lnSpc>
              <a:buFont typeface="Arial"/>
              <a:buChar char="•"/>
            </a:pPr>
            <a:r>
              <a:rPr lang="en-US" sz="2400">
                <a:solidFill>
                  <a:srgbClr val="000000"/>
                </a:solidFill>
                <a:latin typeface="Open Sans"/>
                <a:ea typeface="Open Sans"/>
                <a:cs typeface="Open Sans"/>
              </a:rPr>
              <a:t>SNAP / Farm Bill</a:t>
            </a:r>
            <a:br>
              <a:rPr lang="en-US" sz="3200">
                <a:latin typeface="Open Sans" panose="020B0606030504020204" pitchFamily="34" charset="0"/>
                <a:ea typeface="Open Sans" panose="020B0606030504020204" pitchFamily="34" charset="0"/>
                <a:cs typeface="Open Sans" panose="020B0606030504020204" pitchFamily="34" charset="0"/>
              </a:rPr>
            </a:br>
            <a:r>
              <a:rPr lang="en-US" sz="1800" b="0">
                <a:solidFill>
                  <a:srgbClr val="000000"/>
                </a:solidFill>
                <a:latin typeface="Open Sans"/>
                <a:ea typeface="Open Sans"/>
                <a:cs typeface="Open Sans"/>
              </a:rPr>
              <a:t>House and Senate Ag Committees have released framework for Farm Bill. Will continue to oppose harmful cuts to SNAP and other assistance programs. </a:t>
            </a:r>
            <a:endParaRPr lang="en-US" sz="1800" b="0">
              <a:solidFill>
                <a:srgbClr val="000000"/>
              </a:solidFill>
            </a:endParaRPr>
          </a:p>
        </p:txBody>
      </p:sp>
      <p:sp>
        <p:nvSpPr>
          <p:cNvPr id="8" name="Title 1">
            <a:extLst>
              <a:ext uri="{FF2B5EF4-FFF2-40B4-BE49-F238E27FC236}">
                <a16:creationId xmlns:a16="http://schemas.microsoft.com/office/drawing/2014/main" id="{81FF2876-235F-207F-525C-AF9BE72D711F}"/>
              </a:ext>
            </a:extLst>
          </p:cNvPr>
          <p:cNvSpPr txBox="1">
            <a:spLocks/>
          </p:cNvSpPr>
          <p:nvPr/>
        </p:nvSpPr>
        <p:spPr>
          <a:xfrm>
            <a:off x="439850" y="3323387"/>
            <a:ext cx="8142298" cy="1325273"/>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342900" indent="-342900" algn="l">
              <a:lnSpc>
                <a:spcPct val="114000"/>
              </a:lnSpc>
              <a:buFont typeface="Arial" panose="020B0604020202020204" pitchFamily="34" charset="0"/>
              <a:buChar char="•"/>
            </a:pPr>
            <a:r>
              <a:rPr lang="en-US" sz="2400">
                <a:solidFill>
                  <a:srgbClr val="000000"/>
                </a:solidFill>
                <a:latin typeface="Open Sans"/>
                <a:ea typeface="Open Sans"/>
                <a:cs typeface="Open Sans"/>
              </a:rPr>
              <a:t>Housing</a:t>
            </a:r>
            <a:br>
              <a:rPr lang="en-US" sz="3200">
                <a:latin typeface="Open Sans" panose="020B0606030504020204" pitchFamily="34" charset="0"/>
                <a:ea typeface="Open Sans" panose="020B0606030504020204" pitchFamily="34" charset="0"/>
                <a:cs typeface="Open Sans" panose="020B0606030504020204" pitchFamily="34" charset="0"/>
              </a:rPr>
            </a:br>
            <a:r>
              <a:rPr lang="en-US" sz="1800" b="0">
                <a:solidFill>
                  <a:srgbClr val="000000"/>
                </a:solidFill>
                <a:latin typeface="Open Sans"/>
                <a:ea typeface="Open Sans"/>
                <a:cs typeface="Open Sans"/>
              </a:rPr>
              <a:t>Fair Housing Month – stay tuned for series of blog posts and webinar programming featuring some of our RESULTS volunteers!</a:t>
            </a:r>
          </a:p>
        </p:txBody>
      </p:sp>
    </p:spTree>
    <p:extLst>
      <p:ext uri="{BB962C8B-B14F-4D97-AF65-F5344CB8AC3E}">
        <p14:creationId xmlns:p14="http://schemas.microsoft.com/office/powerpoint/2010/main" val="1538434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437165-232B-4941-B335-847FAFFD7EC9}"/>
              </a:ext>
            </a:extLst>
          </p:cNvPr>
          <p:cNvSpPr>
            <a:spLocks noChangeArrowheads="1"/>
          </p:cNvSpPr>
          <p:nvPr/>
        </p:nvSpPr>
        <p:spPr bwMode="auto">
          <a:xfrm>
            <a:off x="-1" y="7802"/>
            <a:ext cx="41910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spcBef>
                <a:spcPct val="0"/>
              </a:spcBef>
              <a:buNone/>
            </a:pPr>
            <a:fld id="{95BB2D1B-881B-4C36-91A0-2138573F7DA8}" type="slidenum">
              <a:rPr lang="en-US" altLang="en-US" sz="1350" dirty="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89">
                <a:spcBef>
                  <a:spcPct val="0"/>
                </a:spcBef>
                <a:buNone/>
              </a:pPr>
              <a:t>16</a:t>
            </a:fld>
            <a:endPar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1">
            <a:extLst>
              <a:ext uri="{FF2B5EF4-FFF2-40B4-BE49-F238E27FC236}">
                <a16:creationId xmlns:a16="http://schemas.microsoft.com/office/drawing/2014/main" id="{2C2595CE-1CFA-4847-AAE5-FAE41AD06DF4}"/>
              </a:ext>
            </a:extLst>
          </p:cNvPr>
          <p:cNvSpPr txBox="1">
            <a:spLocks/>
          </p:cNvSpPr>
          <p:nvPr/>
        </p:nvSpPr>
        <p:spPr>
          <a:xfrm>
            <a:off x="254050" y="426865"/>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a:solidFill>
                  <a:srgbClr val="D50032"/>
                </a:solidFill>
                <a:latin typeface="Open Sans"/>
                <a:cs typeface="Open Sans"/>
              </a:rPr>
              <a:t>Take action on key </a:t>
            </a:r>
          </a:p>
          <a:p>
            <a:r>
              <a:rPr lang="en-US" sz="2800" b="1">
                <a:solidFill>
                  <a:srgbClr val="D50032"/>
                </a:solidFill>
                <a:latin typeface="Open Sans"/>
                <a:cs typeface="Open Sans"/>
              </a:rPr>
              <a:t>U.S. poverty priorities</a:t>
            </a:r>
            <a:endParaRPr lang="en-US" sz="2800">
              <a:solidFill>
                <a:srgbClr val="D50032"/>
              </a:solidFill>
              <a:latin typeface="Open Sans"/>
              <a:ea typeface="Open Sans"/>
              <a:cs typeface="Calibri"/>
            </a:endParaRPr>
          </a:p>
        </p:txBody>
      </p:sp>
      <p:sp>
        <p:nvSpPr>
          <p:cNvPr id="5" name="Title 1">
            <a:extLst>
              <a:ext uri="{FF2B5EF4-FFF2-40B4-BE49-F238E27FC236}">
                <a16:creationId xmlns:a16="http://schemas.microsoft.com/office/drawing/2014/main" id="{354E5CA1-095C-683D-C515-9AA6D21248D3}"/>
              </a:ext>
            </a:extLst>
          </p:cNvPr>
          <p:cNvSpPr>
            <a:spLocks noGrp="1"/>
          </p:cNvSpPr>
          <p:nvPr>
            <p:ph type="title"/>
          </p:nvPr>
        </p:nvSpPr>
        <p:spPr>
          <a:xfrm>
            <a:off x="371900" y="1427959"/>
            <a:ext cx="8142298" cy="1551716"/>
          </a:xfrm>
        </p:spPr>
        <p:txBody>
          <a:bodyPr>
            <a:normAutofit fontScale="90000"/>
          </a:bodyPr>
          <a:lstStyle/>
          <a:p>
            <a:pPr algn="l">
              <a:lnSpc>
                <a:spcPct val="114000"/>
              </a:lnSpc>
            </a:pPr>
            <a:r>
              <a:rPr lang="en-US" sz="2400" b="1">
                <a:solidFill>
                  <a:srgbClr val="000000"/>
                </a:solidFill>
                <a:latin typeface="Open Sans"/>
                <a:ea typeface="Open Sans"/>
                <a:cs typeface="Open Sans"/>
              </a:rPr>
              <a:t>Child Tax Credit</a:t>
            </a:r>
            <a:br>
              <a:rPr lang="en-US" sz="3200" b="1">
                <a:latin typeface="Open Sans" panose="020B0606030504020204" pitchFamily="34" charset="0"/>
                <a:ea typeface="Open Sans" panose="020B0606030504020204" pitchFamily="34" charset="0"/>
                <a:cs typeface="Open Sans" panose="020B0606030504020204" pitchFamily="34" charset="0"/>
              </a:rPr>
            </a:br>
            <a:r>
              <a:rPr lang="en-US" sz="2000" b="0">
                <a:solidFill>
                  <a:srgbClr val="000000"/>
                </a:solidFill>
                <a:latin typeface="Open Sans"/>
                <a:ea typeface="Open Sans"/>
                <a:cs typeface="Open Sans"/>
              </a:rPr>
              <a:t>If you have a Democratic Senator, please contact their offices and ask them to urge Sen. Schumer to put the tax bill on the floor next week. If you have a Republican Senator, urge them to support the bill when/if it is brought to the floor for a vote. </a:t>
            </a:r>
            <a:endParaRPr lang="en-US" sz="1800" b="0">
              <a:solidFill>
                <a:srgbClr val="000000"/>
              </a:solidFill>
              <a:latin typeface="Open Sans"/>
              <a:ea typeface="Open Sans"/>
              <a:cs typeface="Open Sans"/>
            </a:endParaRPr>
          </a:p>
        </p:txBody>
      </p:sp>
      <p:sp>
        <p:nvSpPr>
          <p:cNvPr id="8" name="Title 1">
            <a:extLst>
              <a:ext uri="{FF2B5EF4-FFF2-40B4-BE49-F238E27FC236}">
                <a16:creationId xmlns:a16="http://schemas.microsoft.com/office/drawing/2014/main" id="{87E10E4F-CA42-D4CB-1A37-571D63DB82C0}"/>
              </a:ext>
            </a:extLst>
          </p:cNvPr>
          <p:cNvSpPr txBox="1">
            <a:spLocks/>
          </p:cNvSpPr>
          <p:nvPr/>
        </p:nvSpPr>
        <p:spPr>
          <a:xfrm>
            <a:off x="371900" y="2979675"/>
            <a:ext cx="8015469" cy="158406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US" sz="2400" b="1">
                <a:latin typeface="Open Sans"/>
                <a:ea typeface="Open Sans"/>
                <a:cs typeface="Open Sans"/>
              </a:rPr>
              <a:t>SNAP / Farm Bill</a:t>
            </a:r>
            <a:br>
              <a:rPr lang="en-US" sz="3200" b="1">
                <a:latin typeface="Open Sans" panose="020B0606030504020204" pitchFamily="34" charset="0"/>
                <a:ea typeface="Open Sans" panose="020B0606030504020204" pitchFamily="34" charset="0"/>
                <a:cs typeface="Open Sans" panose="020B0606030504020204" pitchFamily="34" charset="0"/>
              </a:rPr>
            </a:br>
            <a:r>
              <a:rPr lang="en-US" sz="1800">
                <a:latin typeface="Open Sans"/>
                <a:ea typeface="+mj-lt"/>
                <a:cs typeface="+mj-lt"/>
              </a:rPr>
              <a:t>Tell Agriculture Committee leaders and members of Congress to protect SNAP from reckless cuts and policies in Farm Bill discussions.  </a:t>
            </a:r>
            <a:endParaRPr lang="en-US" sz="1600">
              <a:latin typeface="Open Sans"/>
              <a:ea typeface="Open Sans"/>
              <a:cs typeface="Open Sans"/>
            </a:endParaRPr>
          </a:p>
        </p:txBody>
      </p:sp>
      <p:sp>
        <p:nvSpPr>
          <p:cNvPr id="2" name="Slide Number Placeholder 5">
            <a:extLst>
              <a:ext uri="{FF2B5EF4-FFF2-40B4-BE49-F238E27FC236}">
                <a16:creationId xmlns:a16="http://schemas.microsoft.com/office/drawing/2014/main" id="{5EC81599-D050-5677-5B8A-E797DDB04D23}"/>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t>16</a:t>
            </a:fld>
            <a:endParaRPr lang="en-US"/>
          </a:p>
        </p:txBody>
      </p:sp>
    </p:spTree>
    <p:extLst>
      <p:ext uri="{BB962C8B-B14F-4D97-AF65-F5344CB8AC3E}">
        <p14:creationId xmlns:p14="http://schemas.microsoft.com/office/powerpoint/2010/main" val="2843468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B5FF5C9-F781-BA98-D8DE-CBEBCCB2BBC9}"/>
              </a:ext>
            </a:extLst>
          </p:cNvPr>
          <p:cNvSpPr>
            <a:spLocks noGrp="1"/>
          </p:cNvSpPr>
          <p:nvPr>
            <p:ph type="sldNum" sz="quarter" idx="12"/>
          </p:nvPr>
        </p:nvSpPr>
        <p:spPr/>
        <p:txBody>
          <a:bodyPr/>
          <a:lstStyle/>
          <a:p>
            <a:fld id="{307E6868-079E-1649-B8D1-459B42CE4DE3}" type="slidenum">
              <a:rPr lang="en-US" smtClean="0"/>
              <a:t>17</a:t>
            </a:fld>
            <a:endParaRPr lang="en-US"/>
          </a:p>
        </p:txBody>
      </p:sp>
      <p:pic>
        <p:nvPicPr>
          <p:cNvPr id="2" name="Picture 1" descr="A map of the united states&#10;&#10;Description automatically generated">
            <a:extLst>
              <a:ext uri="{FF2B5EF4-FFF2-40B4-BE49-F238E27FC236}">
                <a16:creationId xmlns:a16="http://schemas.microsoft.com/office/drawing/2014/main" id="{5CE817B2-DA96-F746-D437-8F4DE7FAB093}"/>
              </a:ext>
            </a:extLst>
          </p:cNvPr>
          <p:cNvPicPr>
            <a:picLocks noChangeAspect="1"/>
          </p:cNvPicPr>
          <p:nvPr/>
        </p:nvPicPr>
        <p:blipFill>
          <a:blip r:embed="rId2"/>
          <a:stretch>
            <a:fillRect/>
          </a:stretch>
        </p:blipFill>
        <p:spPr>
          <a:xfrm>
            <a:off x="1198575" y="388024"/>
            <a:ext cx="6625583" cy="4516161"/>
          </a:xfrm>
          <a:prstGeom prst="rect">
            <a:avLst/>
          </a:prstGeom>
        </p:spPr>
      </p:pic>
      <p:sp>
        <p:nvSpPr>
          <p:cNvPr id="11" name="Title 1">
            <a:extLst>
              <a:ext uri="{FF2B5EF4-FFF2-40B4-BE49-F238E27FC236}">
                <a16:creationId xmlns:a16="http://schemas.microsoft.com/office/drawing/2014/main" id="{5B3E65E0-4A14-0AC6-37CE-3D97EF05B2DE}"/>
              </a:ext>
            </a:extLst>
          </p:cNvPr>
          <p:cNvSpPr>
            <a:spLocks noGrp="1"/>
          </p:cNvSpPr>
          <p:nvPr>
            <p:ph type="title"/>
          </p:nvPr>
        </p:nvSpPr>
        <p:spPr>
          <a:xfrm>
            <a:off x="180000" y="102393"/>
            <a:ext cx="3477601" cy="857250"/>
          </a:xfrm>
        </p:spPr>
        <p:txBody>
          <a:bodyPr>
            <a:normAutofit/>
          </a:bodyPr>
          <a:lstStyle/>
          <a:p>
            <a:r>
              <a:rPr lang="en-US" sz="2400" i="1">
                <a:solidFill>
                  <a:srgbClr val="D50032"/>
                </a:solidFill>
              </a:rPr>
              <a:t>Amazing! Keep up the great work!</a:t>
            </a:r>
          </a:p>
        </p:txBody>
      </p:sp>
    </p:spTree>
    <p:extLst>
      <p:ext uri="{BB962C8B-B14F-4D97-AF65-F5344CB8AC3E}">
        <p14:creationId xmlns:p14="http://schemas.microsoft.com/office/powerpoint/2010/main" val="1474621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AE4CBD-E34D-4F97-8A38-32CFC7165A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EC6423-6A26-3782-65F7-B2408652AD01}"/>
              </a:ext>
            </a:extLst>
          </p:cNvPr>
          <p:cNvSpPr>
            <a:spLocks noGrp="1"/>
          </p:cNvSpPr>
          <p:nvPr>
            <p:ph type="title"/>
          </p:nvPr>
        </p:nvSpPr>
        <p:spPr/>
        <p:txBody>
          <a:bodyPr>
            <a:normAutofit fontScale="90000"/>
          </a:bodyPr>
          <a:lstStyle/>
          <a:p>
            <a:r>
              <a:rPr lang="en-US">
                <a:solidFill>
                  <a:srgbClr val="D50032"/>
                </a:solidFill>
                <a:latin typeface="Open Sans"/>
                <a:ea typeface="Open Sans"/>
                <a:cs typeface="Open Sans"/>
              </a:rPr>
              <a:t>Call to Action: Meet with your members of Congress</a:t>
            </a:r>
            <a:endParaRPr lang="en-US">
              <a:solidFill>
                <a:srgbClr val="D50032"/>
              </a:solidFill>
            </a:endParaRPr>
          </a:p>
        </p:txBody>
      </p:sp>
      <p:sp>
        <p:nvSpPr>
          <p:cNvPr id="3" name="Content Placeholder 2">
            <a:extLst>
              <a:ext uri="{FF2B5EF4-FFF2-40B4-BE49-F238E27FC236}">
                <a16:creationId xmlns:a16="http://schemas.microsoft.com/office/drawing/2014/main" id="{D23A5995-049A-B62E-ED9A-A28C59A3775A}"/>
              </a:ext>
            </a:extLst>
          </p:cNvPr>
          <p:cNvSpPr>
            <a:spLocks noGrp="1"/>
          </p:cNvSpPr>
          <p:nvPr>
            <p:ph idx="1"/>
          </p:nvPr>
        </p:nvSpPr>
        <p:spPr>
          <a:xfrm>
            <a:off x="288152" y="1372791"/>
            <a:ext cx="8229600" cy="3394472"/>
          </a:xfrm>
        </p:spPr>
        <p:txBody>
          <a:bodyPr vert="horz" lIns="91440" tIns="45720" rIns="91440" bIns="45720" rtlCol="0" anchor="t">
            <a:noAutofit/>
          </a:bodyPr>
          <a:lstStyle/>
          <a:p>
            <a:pPr>
              <a:lnSpc>
                <a:spcPct val="114000"/>
              </a:lnSpc>
              <a:spcBef>
                <a:spcPts val="0"/>
              </a:spcBef>
              <a:spcAft>
                <a:spcPts val="600"/>
              </a:spcAft>
              <a:buSzPct val="100000"/>
            </a:pPr>
            <a:r>
              <a:rPr lang="en-US" sz="2000">
                <a:latin typeface="Open Sans"/>
                <a:ea typeface="Open Sans"/>
                <a:cs typeface="Open Sans"/>
              </a:rPr>
              <a:t>Meet with 100 percent of the offices we cover</a:t>
            </a:r>
          </a:p>
          <a:p>
            <a:pPr>
              <a:lnSpc>
                <a:spcPct val="114000"/>
              </a:lnSpc>
              <a:spcBef>
                <a:spcPts val="0"/>
              </a:spcBef>
              <a:spcAft>
                <a:spcPts val="600"/>
              </a:spcAft>
              <a:buSzPct val="100000"/>
            </a:pPr>
            <a:r>
              <a:rPr lang="en-US" sz="2000">
                <a:latin typeface="Open Sans"/>
                <a:ea typeface="Open Sans"/>
                <a:cs typeface="Open Sans"/>
              </a:rPr>
              <a:t>Meet in-person with as many senators and representatives as we can</a:t>
            </a:r>
          </a:p>
          <a:p>
            <a:pPr>
              <a:lnSpc>
                <a:spcPct val="114000"/>
              </a:lnSpc>
              <a:spcBef>
                <a:spcPts val="0"/>
              </a:spcBef>
              <a:spcAft>
                <a:spcPts val="600"/>
              </a:spcAft>
              <a:buSzPct val="100000"/>
            </a:pPr>
            <a:r>
              <a:rPr lang="en-US" sz="2000" b="1">
                <a:latin typeface="Open Sans"/>
                <a:ea typeface="Open Sans"/>
                <a:cs typeface="Open Sans"/>
              </a:rPr>
              <a:t>Total meeting goal: 350</a:t>
            </a:r>
          </a:p>
          <a:p>
            <a:pPr>
              <a:lnSpc>
                <a:spcPct val="114000"/>
              </a:lnSpc>
              <a:spcBef>
                <a:spcPts val="0"/>
              </a:spcBef>
              <a:spcAft>
                <a:spcPts val="600"/>
              </a:spcAft>
              <a:buSzPct val="100000"/>
            </a:pPr>
            <a:r>
              <a:rPr lang="en-US" sz="2000">
                <a:latin typeface="Open Sans"/>
                <a:ea typeface="Open Sans"/>
                <a:cs typeface="Open Sans"/>
              </a:rPr>
              <a:t>Resources: </a:t>
            </a:r>
            <a:r>
              <a:rPr lang="en-US" sz="2000">
                <a:latin typeface="Open Sans"/>
                <a:ea typeface="Open Sans"/>
                <a:cs typeface="Open Sans"/>
                <a:hlinkClick r:id="rId3"/>
              </a:rPr>
              <a:t>https://results.org/volunteers/lobbying</a:t>
            </a:r>
            <a:endParaRPr lang="en-US" sz="2000">
              <a:latin typeface="Open Sans"/>
              <a:ea typeface="Open Sans"/>
              <a:cs typeface="Open Sans"/>
            </a:endParaRPr>
          </a:p>
          <a:p>
            <a:pPr>
              <a:lnSpc>
                <a:spcPct val="114000"/>
              </a:lnSpc>
              <a:spcBef>
                <a:spcPts val="0"/>
              </a:spcBef>
              <a:spcAft>
                <a:spcPts val="600"/>
              </a:spcAft>
              <a:buSzPct val="100000"/>
            </a:pPr>
            <a:r>
              <a:rPr lang="en-US" sz="2000">
                <a:latin typeface="Open Sans"/>
                <a:ea typeface="Open Sans"/>
                <a:cs typeface="Open Sans"/>
              </a:rPr>
              <a:t>Request lobby prep with Katie Fleischer (</a:t>
            </a:r>
            <a:r>
              <a:rPr lang="en-US" sz="2000">
                <a:latin typeface="Open Sans"/>
                <a:ea typeface="Open Sans"/>
                <a:cs typeface="Open Sans"/>
                <a:hlinkClick r:id="rId4"/>
              </a:rPr>
              <a:t>kfleischer@results.org</a:t>
            </a:r>
            <a:r>
              <a:rPr lang="en-US" sz="2000">
                <a:latin typeface="Open Sans"/>
                <a:ea typeface="Open Sans"/>
                <a:cs typeface="Open Sans"/>
              </a:rPr>
              <a:t>) </a:t>
            </a:r>
          </a:p>
          <a:p>
            <a:pPr marL="0" indent="0" algn="ctr">
              <a:lnSpc>
                <a:spcPct val="114000"/>
              </a:lnSpc>
              <a:spcBef>
                <a:spcPts val="0"/>
              </a:spcBef>
              <a:spcAft>
                <a:spcPts val="600"/>
              </a:spcAft>
              <a:buSzPct val="100000"/>
              <a:buNone/>
            </a:pPr>
            <a:r>
              <a:rPr lang="en-US" sz="1600"/>
              <a:t>Please remember to report your lobby meetings: </a:t>
            </a:r>
            <a:br>
              <a:rPr lang="en-US" sz="1600"/>
            </a:br>
            <a:r>
              <a:rPr lang="en-US" sz="1600">
                <a:hlinkClick r:id="rId5"/>
              </a:rPr>
              <a:t>https://results.org/report-lobby-meetings</a:t>
            </a:r>
            <a:endParaRPr lang="en-US" sz="1600"/>
          </a:p>
        </p:txBody>
      </p:sp>
      <p:sp>
        <p:nvSpPr>
          <p:cNvPr id="5" name="Slide Number Placeholder 4">
            <a:extLst>
              <a:ext uri="{FF2B5EF4-FFF2-40B4-BE49-F238E27FC236}">
                <a16:creationId xmlns:a16="http://schemas.microsoft.com/office/drawing/2014/main" id="{E8FA7650-F9BF-4020-7BAA-3F7DB2F62517}"/>
              </a:ext>
            </a:extLst>
          </p:cNvPr>
          <p:cNvSpPr>
            <a:spLocks noGrp="1"/>
          </p:cNvSpPr>
          <p:nvPr>
            <p:ph type="sldNum" sz="quarter" idx="12"/>
          </p:nvPr>
        </p:nvSpPr>
        <p:spPr/>
        <p:txBody>
          <a:bodyPr/>
          <a:lstStyle/>
          <a:p>
            <a:fld id="{307E6868-079E-1649-B8D1-459B42CE4DE3}" type="slidenum">
              <a:rPr lang="en-US" smtClean="0"/>
              <a:t>18</a:t>
            </a:fld>
            <a:endParaRPr lang="en-US"/>
          </a:p>
        </p:txBody>
      </p:sp>
    </p:spTree>
    <p:extLst>
      <p:ext uri="{BB962C8B-B14F-4D97-AF65-F5344CB8AC3E}">
        <p14:creationId xmlns:p14="http://schemas.microsoft.com/office/powerpoint/2010/main" val="605329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422AF-DF7A-6937-F3DB-34FF88304A07}"/>
              </a:ext>
            </a:extLst>
          </p:cNvPr>
          <p:cNvSpPr>
            <a:spLocks noGrp="1"/>
          </p:cNvSpPr>
          <p:nvPr>
            <p:ph type="title"/>
          </p:nvPr>
        </p:nvSpPr>
        <p:spPr/>
        <p:txBody>
          <a:bodyPr/>
          <a:lstStyle/>
          <a:p>
            <a:r>
              <a:rPr lang="en-US"/>
              <a:t>Grassroots Caf</a:t>
            </a:r>
            <a:r>
              <a:rPr lang="en-US" sz="4400" b="1">
                <a:solidFill>
                  <a:prstClr val="white"/>
                </a:solidFill>
                <a:latin typeface="Open Sans"/>
                <a:ea typeface="Open Sans"/>
                <a:cs typeface="Open Sans"/>
              </a:rPr>
              <a:t>é</a:t>
            </a:r>
            <a:endParaRPr lang="en-US"/>
          </a:p>
        </p:txBody>
      </p:sp>
    </p:spTree>
    <p:extLst>
      <p:ext uri="{BB962C8B-B14F-4D97-AF65-F5344CB8AC3E}">
        <p14:creationId xmlns:p14="http://schemas.microsoft.com/office/powerpoint/2010/main" val="217175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49E7-1BF6-2C69-1D00-DBCEE4E2B0CB}"/>
              </a:ext>
            </a:extLst>
          </p:cNvPr>
          <p:cNvSpPr>
            <a:spLocks noGrp="1"/>
          </p:cNvSpPr>
          <p:nvPr>
            <p:ph type="title"/>
          </p:nvPr>
        </p:nvSpPr>
        <p:spPr>
          <a:xfrm>
            <a:off x="871254" y="102393"/>
            <a:ext cx="7401491" cy="857250"/>
          </a:xfrm>
        </p:spPr>
        <p:txBody>
          <a:bodyPr/>
          <a:lstStyle/>
          <a:p>
            <a:r>
              <a:rPr lang="en-US">
                <a:latin typeface="Open Sans"/>
                <a:ea typeface="Open Sans"/>
                <a:cs typeface="Open Sans"/>
              </a:rPr>
              <a:t>Our Values</a:t>
            </a:r>
          </a:p>
        </p:txBody>
      </p:sp>
      <p:sp>
        <p:nvSpPr>
          <p:cNvPr id="3" name="Content Placeholder 2">
            <a:extLst>
              <a:ext uri="{FF2B5EF4-FFF2-40B4-BE49-F238E27FC236}">
                <a16:creationId xmlns:a16="http://schemas.microsoft.com/office/drawing/2014/main" id="{356E0D29-D0DD-4D5F-75B2-B6B619CBB8AF}"/>
              </a:ext>
            </a:extLst>
          </p:cNvPr>
          <p:cNvSpPr>
            <a:spLocks noGrp="1"/>
          </p:cNvSpPr>
          <p:nvPr>
            <p:ph idx="1"/>
          </p:nvPr>
        </p:nvSpPr>
        <p:spPr/>
        <p:txBody>
          <a:bodyPr>
            <a:noAutofit/>
          </a:bodyPr>
          <a:lstStyle/>
          <a:p>
            <a:pPr marL="0" marR="0" lvl="0" indent="0" algn="l" rtl="0">
              <a:lnSpc>
                <a:spcPct val="114000"/>
              </a:lnSpc>
              <a:spcBef>
                <a:spcPts val="0"/>
              </a:spcBef>
              <a:spcAft>
                <a:spcPts val="600"/>
              </a:spcAft>
              <a:buNone/>
            </a:pPr>
            <a:r>
              <a:rPr lang="en-US" sz="1700" b="0" u="none" strike="noStrike" cap="none">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marL="0" marR="0" lvl="0" indent="0" algn="l" rtl="0">
              <a:lnSpc>
                <a:spcPct val="114000"/>
              </a:lnSpc>
              <a:spcBef>
                <a:spcPts val="0"/>
              </a:spcBef>
              <a:spcAft>
                <a:spcPts val="600"/>
              </a:spcAft>
              <a:buNone/>
            </a:pPr>
            <a:r>
              <a:rPr lang="en-US" sz="1700" b="0" u="none" strike="noStrike" cap="none">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700" b="1" i="0" u="none" strike="noStrike" cap="none">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endParaRPr lang="en-US" sz="1700" b="1" i="0" u="none" strike="noStrike" cap="none">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r>
              <a:rPr lang="en-US" sz="1700" b="1" i="0" u="none" strike="noStrike" cap="none">
                <a:solidFill>
                  <a:schemeClr val="dk1"/>
                </a:solidFill>
                <a:latin typeface="Open Sans"/>
                <a:ea typeface="Open Sans"/>
                <a:cs typeface="Open Sans"/>
                <a:sym typeface="Open Sans"/>
              </a:rPr>
              <a:t>Read our full anti-oppression values statement here at </a:t>
            </a:r>
            <a:r>
              <a:rPr lang="en-US" sz="1700" b="1" i="0" u="sng" strike="noStrike" cap="none">
                <a:solidFill>
                  <a:schemeClr val="dk2"/>
                </a:solidFill>
                <a:latin typeface="Open Sans"/>
                <a:ea typeface="Open Sans"/>
                <a:cs typeface="Open Sans"/>
                <a:sym typeface="Open Sans"/>
                <a:hlinkClick r:id="rId3"/>
              </a:rPr>
              <a:t>results.org/values</a:t>
            </a:r>
            <a:r>
              <a:rPr lang="en-US" sz="1700" b="1" i="0" u="none" strike="noStrike" cap="none">
                <a:solidFill>
                  <a:schemeClr val="dk1"/>
                </a:solidFill>
                <a:latin typeface="Open Sans"/>
                <a:ea typeface="Open Sans"/>
                <a:cs typeface="Open Sans"/>
                <a:sym typeface="Open Sans"/>
              </a:rPr>
              <a:t>. </a:t>
            </a:r>
            <a:endParaRPr lang="en-US" sz="1700" b="0" i="0" u="none" strike="noStrike" cap="none">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a:extLst>
              <a:ext uri="{FF2B5EF4-FFF2-40B4-BE49-F238E27FC236}">
                <a16:creationId xmlns:a16="http://schemas.microsoft.com/office/drawing/2014/main" id="{939D5F55-E975-DE79-29E8-0C323BCCBC2B}"/>
              </a:ext>
            </a:extLst>
          </p:cNvPr>
          <p:cNvSpPr>
            <a:spLocks noGrp="1"/>
          </p:cNvSpPr>
          <p:nvPr>
            <p:ph type="sldNum" sz="quarter" idx="12"/>
          </p:nvPr>
        </p:nvSpPr>
        <p:spPr/>
        <p:txBody>
          <a:bodyPr/>
          <a:lstStyle/>
          <a:p>
            <a:fld id="{307E6868-079E-1649-B8D1-459B42CE4DE3}" type="slidenum">
              <a:rPr lang="en-US" smtClean="0"/>
              <a:t>2</a:t>
            </a:fld>
            <a:endParaRPr lang="en-US"/>
          </a:p>
        </p:txBody>
      </p:sp>
    </p:spTree>
    <p:extLst>
      <p:ext uri="{BB962C8B-B14F-4D97-AF65-F5344CB8AC3E}">
        <p14:creationId xmlns:p14="http://schemas.microsoft.com/office/powerpoint/2010/main" val="91748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504108" y="167340"/>
            <a:ext cx="7401491" cy="857250"/>
          </a:xfrm>
        </p:spPr>
        <p:txBody>
          <a:bodyPr anchor="ctr">
            <a:noAutofit/>
          </a:bodyPr>
          <a:lstStyle/>
          <a:p>
            <a:r>
              <a:rPr lang="en-US" sz="2800">
                <a:solidFill>
                  <a:srgbClr val="D50032"/>
                </a:solidFill>
                <a:latin typeface="Open Sans"/>
                <a:ea typeface="Open Sans"/>
                <a:cs typeface="Open Sans"/>
              </a:rPr>
              <a:t>Why Community Matters in Advocacy</a:t>
            </a:r>
            <a:endParaRPr lang="en-US"/>
          </a:p>
        </p:txBody>
      </p:sp>
      <p:sp>
        <p:nvSpPr>
          <p:cNvPr id="14" name="Content Placeholder 3">
            <a:extLst>
              <a:ext uri="{FF2B5EF4-FFF2-40B4-BE49-F238E27FC236}">
                <a16:creationId xmlns:a16="http://schemas.microsoft.com/office/drawing/2014/main" id="{2D7EF972-0E93-7F58-73A1-DFA8C598A848}"/>
              </a:ext>
            </a:extLst>
          </p:cNvPr>
          <p:cNvSpPr>
            <a:spLocks noGrp="1"/>
          </p:cNvSpPr>
          <p:nvPr>
            <p:ph sz="half" idx="2"/>
          </p:nvPr>
        </p:nvSpPr>
        <p:spPr>
          <a:xfrm>
            <a:off x="1059252" y="3805617"/>
            <a:ext cx="2847919" cy="1167622"/>
          </a:xfrm>
        </p:spPr>
        <p:txBody>
          <a:bodyPr vert="horz" lIns="91440" tIns="45720" rIns="91440" bIns="45720" rtlCol="0" anchor="t">
            <a:noAutofit/>
          </a:bodyPr>
          <a:lstStyle/>
          <a:p>
            <a:pPr marL="115570" indent="0" algn="ctr">
              <a:buNone/>
            </a:pPr>
            <a:r>
              <a:rPr lang="en-US" sz="1700" b="1">
                <a:latin typeface="Open Sans"/>
                <a:ea typeface="Open Sans"/>
                <a:cs typeface="Open Sans"/>
              </a:rPr>
              <a:t>Amanda Beals</a:t>
            </a:r>
            <a:endParaRPr lang="en-US" sz="1700"/>
          </a:p>
          <a:p>
            <a:pPr marL="115570" indent="0" algn="ctr">
              <a:buNone/>
            </a:pPr>
            <a:r>
              <a:rPr lang="en-US" sz="1400">
                <a:latin typeface="Open Sans"/>
                <a:ea typeface="Open Sans"/>
                <a:cs typeface="Open Sans"/>
              </a:rPr>
              <a:t>Associate Director </a:t>
            </a:r>
            <a:endParaRPr lang="en-US" sz="1400"/>
          </a:p>
          <a:p>
            <a:pPr marL="115570" indent="0" algn="ctr">
              <a:buNone/>
            </a:pPr>
            <a:r>
              <a:rPr lang="en-US" sz="1400">
                <a:latin typeface="Open Sans"/>
                <a:ea typeface="Open Sans"/>
                <a:cs typeface="Open Sans"/>
              </a:rPr>
              <a:t>Grassroots Expansion</a:t>
            </a:r>
            <a:endParaRPr lang="en-US" sz="1400"/>
          </a:p>
          <a:p>
            <a:pPr marL="115570" indent="0" algn="ctr">
              <a:buNone/>
            </a:pPr>
            <a:r>
              <a:rPr lang="en-US" sz="1400">
                <a:latin typeface="Open Sans"/>
                <a:ea typeface="Open Sans"/>
                <a:cs typeface="Open Sans"/>
                <a:hlinkClick r:id="rId2"/>
              </a:rPr>
              <a:t>abeals@results.org</a:t>
            </a:r>
            <a:endParaRPr lang="en-US" sz="1400">
              <a:latin typeface="Open Sans"/>
              <a:ea typeface="Open Sans"/>
              <a:cs typeface="Open Sans"/>
            </a:endParaRPr>
          </a:p>
          <a:p>
            <a:pPr marL="115570" indent="0" algn="ctr">
              <a:buNone/>
            </a:pPr>
            <a:endParaRPr lang="en-US" sz="1700"/>
          </a:p>
          <a:p>
            <a:pPr algn="ctr"/>
            <a:endParaRPr lang="en-US" sz="1700"/>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20</a:t>
            </a:fld>
            <a:endParaRPr lang="en-US"/>
          </a:p>
        </p:txBody>
      </p:sp>
      <p:pic>
        <p:nvPicPr>
          <p:cNvPr id="2" name="Picture 1">
            <a:extLst>
              <a:ext uri="{FF2B5EF4-FFF2-40B4-BE49-F238E27FC236}">
                <a16:creationId xmlns:a16="http://schemas.microsoft.com/office/drawing/2014/main" id="{211A1A62-8C3C-69BE-82C0-A5D720AD23F9}"/>
              </a:ext>
            </a:extLst>
          </p:cNvPr>
          <p:cNvPicPr>
            <a:picLocks noChangeAspect="1"/>
          </p:cNvPicPr>
          <p:nvPr/>
        </p:nvPicPr>
        <p:blipFill>
          <a:blip r:embed="rId3"/>
          <a:stretch>
            <a:fillRect/>
          </a:stretch>
        </p:blipFill>
        <p:spPr>
          <a:xfrm>
            <a:off x="1177016" y="1154526"/>
            <a:ext cx="2606442" cy="2611657"/>
          </a:xfrm>
          <a:prstGeom prst="rect">
            <a:avLst/>
          </a:prstGeom>
        </p:spPr>
      </p:pic>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422492" y="3802584"/>
            <a:ext cx="2941196" cy="100787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gn="ctr">
              <a:buFont typeface="Arial"/>
              <a:buNone/>
            </a:pPr>
            <a:r>
              <a:rPr lang="en-US" sz="1700" b="1">
                <a:latin typeface="Open Sans"/>
                <a:ea typeface="Open Sans"/>
                <a:cs typeface="Open Sans"/>
              </a:rPr>
              <a:t>Alicia Stromberg</a:t>
            </a:r>
            <a:endParaRPr lang="en-US" sz="1700"/>
          </a:p>
          <a:p>
            <a:pPr marL="115570" indent="0" algn="ctr">
              <a:buNone/>
            </a:pPr>
            <a:r>
              <a:rPr lang="en-US" sz="1400">
                <a:latin typeface="Open Sans"/>
                <a:ea typeface="Open Sans"/>
                <a:cs typeface="Open Sans"/>
              </a:rPr>
              <a:t>Manager</a:t>
            </a:r>
            <a:endParaRPr lang="en-US" sz="1400"/>
          </a:p>
          <a:p>
            <a:pPr marL="115570" indent="0" algn="ctr">
              <a:buNone/>
            </a:pPr>
            <a:r>
              <a:rPr lang="en-US" sz="1400">
                <a:latin typeface="Open Sans"/>
                <a:ea typeface="Open Sans"/>
                <a:cs typeface="Open Sans"/>
              </a:rPr>
              <a:t>Grassroots Expansion</a:t>
            </a:r>
            <a:endParaRPr lang="en-US" sz="1400"/>
          </a:p>
          <a:p>
            <a:pPr marL="115570" indent="0" algn="ctr">
              <a:buFont typeface="Arial"/>
              <a:buNone/>
            </a:pPr>
            <a:r>
              <a:rPr lang="en-US" sz="1400">
                <a:latin typeface="Open Sans"/>
                <a:ea typeface="Open Sans"/>
                <a:cs typeface="Open Sans"/>
                <a:hlinkClick r:id="rId4"/>
              </a:rPr>
              <a:t>astromberg@results.org</a:t>
            </a:r>
            <a:endParaRPr lang="en-US" sz="1400">
              <a:latin typeface="Open Sans"/>
              <a:ea typeface="Open Sans"/>
              <a:cs typeface="Open Sans"/>
            </a:endParaRPr>
          </a:p>
          <a:p>
            <a:pPr marL="115570" indent="0" algn="ctr">
              <a:buFont typeface="Arial"/>
              <a:buNone/>
            </a:pPr>
            <a:endParaRPr lang="en-US" sz="1700"/>
          </a:p>
          <a:p>
            <a:pPr algn="ctr">
              <a:buFont typeface="Arial"/>
              <a:buChar char="•"/>
            </a:pPr>
            <a:endParaRPr lang="en-US" sz="1700"/>
          </a:p>
        </p:txBody>
      </p:sp>
      <p:pic>
        <p:nvPicPr>
          <p:cNvPr id="7" name="Picture 6" descr="A person smiling at camera&#10;&#10;Description automatically generated">
            <a:extLst>
              <a:ext uri="{FF2B5EF4-FFF2-40B4-BE49-F238E27FC236}">
                <a16:creationId xmlns:a16="http://schemas.microsoft.com/office/drawing/2014/main" id="{5391E5E2-9890-016E-6B42-D8E9015AED2B}"/>
              </a:ext>
            </a:extLst>
          </p:cNvPr>
          <p:cNvPicPr>
            <a:picLocks noChangeAspect="1"/>
          </p:cNvPicPr>
          <p:nvPr/>
        </p:nvPicPr>
        <p:blipFill>
          <a:blip r:embed="rId5"/>
          <a:stretch>
            <a:fillRect/>
          </a:stretch>
        </p:blipFill>
        <p:spPr>
          <a:xfrm>
            <a:off x="4589869" y="1151910"/>
            <a:ext cx="2606442" cy="2616888"/>
          </a:xfrm>
          <a:prstGeom prst="rect">
            <a:avLst/>
          </a:prstGeom>
        </p:spPr>
      </p:pic>
    </p:spTree>
    <p:extLst>
      <p:ext uri="{BB962C8B-B14F-4D97-AF65-F5344CB8AC3E}">
        <p14:creationId xmlns:p14="http://schemas.microsoft.com/office/powerpoint/2010/main" val="1682331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Shape 160"/>
        <p:cNvGrpSpPr/>
        <p:nvPr/>
      </p:nvGrpSpPr>
      <p:grpSpPr>
        <a:xfrm>
          <a:off x="0" y="0"/>
          <a:ext cx="0" cy="0"/>
          <a:chOff x="0" y="0"/>
          <a:chExt cx="0" cy="0"/>
        </a:xfrm>
      </p:grpSpPr>
      <p:sp>
        <p:nvSpPr>
          <p:cNvPr id="167" name="Google Shape;167;p10"/>
          <p:cNvSpPr/>
          <p:nvPr/>
        </p:nvSpPr>
        <p:spPr>
          <a:xfrm>
            <a:off x="414339" y="157844"/>
            <a:ext cx="2633662" cy="1510703"/>
          </a:xfrm>
          <a:custGeom>
            <a:avLst/>
            <a:gdLst/>
            <a:ahLst/>
            <a:cxnLst/>
            <a:rect l="l" t="t" r="r" b="b"/>
            <a:pathLst>
              <a:path w="2274119" h="1137059" extrusionOk="0">
                <a:moveTo>
                  <a:pt x="0" y="189514"/>
                </a:moveTo>
                <a:cubicBezTo>
                  <a:pt x="0" y="84848"/>
                  <a:pt x="84848" y="0"/>
                  <a:pt x="189514" y="0"/>
                </a:cubicBezTo>
                <a:lnTo>
                  <a:pt x="2084605" y="0"/>
                </a:lnTo>
                <a:cubicBezTo>
                  <a:pt x="2189271" y="0"/>
                  <a:pt x="2274119" y="84848"/>
                  <a:pt x="2274119" y="189514"/>
                </a:cubicBezTo>
                <a:lnTo>
                  <a:pt x="2274119" y="947545"/>
                </a:lnTo>
                <a:cubicBezTo>
                  <a:pt x="2274119" y="1052211"/>
                  <a:pt x="2189271" y="1137059"/>
                  <a:pt x="2084605" y="1137059"/>
                </a:cubicBezTo>
                <a:lnTo>
                  <a:pt x="189514" y="1137059"/>
                </a:lnTo>
                <a:cubicBezTo>
                  <a:pt x="84848" y="1137059"/>
                  <a:pt x="0" y="1052211"/>
                  <a:pt x="0" y="947545"/>
                </a:cubicBezTo>
                <a:lnTo>
                  <a:pt x="0" y="189514"/>
                </a:lnTo>
                <a:close/>
              </a:path>
            </a:pathLst>
          </a:custGeom>
          <a:solidFill>
            <a:schemeClr val="lt1"/>
          </a:solidFill>
          <a:ln w="187325" cap="flat" cmpd="sng">
            <a:noFill/>
            <a:prstDash val="solid"/>
            <a:round/>
            <a:headEnd type="none" w="sm" len="sm"/>
            <a:tailEnd type="none" w="sm" len="sm"/>
          </a:ln>
        </p:spPr>
        <p:txBody>
          <a:bodyPr spcFirstLastPara="1" wrap="square" lIns="93056" tIns="93056" rIns="93056" bIns="93056" anchor="ctr" anchorCtr="0">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defTabSz="685783">
              <a:lnSpc>
                <a:spcPct val="90000"/>
              </a:lnSpc>
              <a:buClr>
                <a:srgbClr val="E40D33"/>
              </a:buClr>
              <a:buSzPts val="1800"/>
              <a:defRPr/>
            </a:pPr>
            <a:r>
              <a:rPr lang="en-US" sz="1600" b="1" kern="0">
                <a:solidFill>
                  <a:srgbClr val="E40D33"/>
                </a:solidFill>
                <a:latin typeface="Open Sans"/>
                <a:ea typeface="Open Sans"/>
                <a:cs typeface="Open Sans"/>
                <a:sym typeface="Open Sans"/>
              </a:rPr>
              <a:t>Build the Base</a:t>
            </a:r>
            <a:endParaRPr sz="1600" kern="0">
              <a:solidFill>
                <a:srgbClr val="000000"/>
              </a:solidFill>
              <a:latin typeface="Arial"/>
              <a:cs typeface="Arial"/>
              <a:sym typeface="Arial"/>
            </a:endParaRPr>
          </a:p>
        </p:txBody>
      </p:sp>
      <p:sp>
        <p:nvSpPr>
          <p:cNvPr id="14" name="Rectangle 5">
            <a:extLst>
              <a:ext uri="{FF2B5EF4-FFF2-40B4-BE49-F238E27FC236}">
                <a16:creationId xmlns:a16="http://schemas.microsoft.com/office/drawing/2014/main" id="{17B5EB00-D0C4-31FE-8959-17A28B980AF3}"/>
              </a:ext>
            </a:extLst>
          </p:cNvPr>
          <p:cNvSpPr>
            <a:spLocks noChangeArrowheads="1"/>
          </p:cNvSpPr>
          <p:nvPr/>
        </p:nvSpPr>
        <p:spPr bwMode="auto">
          <a:xfrm>
            <a:off x="8404417" y="4835617"/>
            <a:ext cx="41433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78">
              <a:spcBef>
                <a:spcPct val="0"/>
              </a:spcBef>
              <a:defRPr/>
            </a:pPr>
            <a:fld id="{95BB2D1B-881B-4C36-91A0-2138573F7DA8}" type="slidenum">
              <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78">
                <a:spcBef>
                  <a:spcPct val="0"/>
                </a:spcBef>
                <a:defRPr/>
              </a:pPr>
              <a:t>21</a:t>
            </a:fld>
            <a:endPar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1" name="Google Shape;167;p10">
            <a:extLst>
              <a:ext uri="{FF2B5EF4-FFF2-40B4-BE49-F238E27FC236}">
                <a16:creationId xmlns:a16="http://schemas.microsoft.com/office/drawing/2014/main" id="{EF91A009-9CD0-C615-3F66-396923D5AF46}"/>
              </a:ext>
            </a:extLst>
          </p:cNvPr>
          <p:cNvSpPr/>
          <p:nvPr/>
        </p:nvSpPr>
        <p:spPr>
          <a:xfrm>
            <a:off x="414339" y="1816399"/>
            <a:ext cx="2633662" cy="1510703"/>
          </a:xfrm>
          <a:custGeom>
            <a:avLst/>
            <a:gdLst/>
            <a:ahLst/>
            <a:cxnLst/>
            <a:rect l="l" t="t" r="r" b="b"/>
            <a:pathLst>
              <a:path w="2274119" h="1137059" extrusionOk="0">
                <a:moveTo>
                  <a:pt x="0" y="189514"/>
                </a:moveTo>
                <a:cubicBezTo>
                  <a:pt x="0" y="84848"/>
                  <a:pt x="84848" y="0"/>
                  <a:pt x="189514" y="0"/>
                </a:cubicBezTo>
                <a:lnTo>
                  <a:pt x="2084605" y="0"/>
                </a:lnTo>
                <a:cubicBezTo>
                  <a:pt x="2189271" y="0"/>
                  <a:pt x="2274119" y="84848"/>
                  <a:pt x="2274119" y="189514"/>
                </a:cubicBezTo>
                <a:lnTo>
                  <a:pt x="2274119" y="947545"/>
                </a:lnTo>
                <a:cubicBezTo>
                  <a:pt x="2274119" y="1052211"/>
                  <a:pt x="2189271" y="1137059"/>
                  <a:pt x="2084605" y="1137059"/>
                </a:cubicBezTo>
                <a:lnTo>
                  <a:pt x="189514" y="1137059"/>
                </a:lnTo>
                <a:cubicBezTo>
                  <a:pt x="84848" y="1137059"/>
                  <a:pt x="0" y="1052211"/>
                  <a:pt x="0" y="947545"/>
                </a:cubicBezTo>
                <a:lnTo>
                  <a:pt x="0" y="189514"/>
                </a:lnTo>
                <a:close/>
              </a:path>
            </a:pathLst>
          </a:custGeom>
          <a:solidFill>
            <a:schemeClr val="lt1"/>
          </a:solidFill>
          <a:ln w="25400" cap="flat" cmpd="sng">
            <a:noFill/>
            <a:prstDash val="solid"/>
            <a:round/>
            <a:headEnd type="none" w="sm" len="sm"/>
            <a:tailEnd type="none" w="sm" len="sm"/>
          </a:ln>
        </p:spPr>
        <p:txBody>
          <a:bodyPr spcFirstLastPara="1" wrap="square" lIns="93056" tIns="93056" rIns="93056" bIns="93056" anchor="ctr" anchorCtr="0">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defTabSz="685783">
              <a:lnSpc>
                <a:spcPct val="90000"/>
              </a:lnSpc>
              <a:buClr>
                <a:srgbClr val="E40D33"/>
              </a:buClr>
              <a:buSzPts val="1800"/>
              <a:defRPr/>
            </a:pPr>
            <a:r>
              <a:rPr lang="en-US" sz="1600" b="1" kern="0">
                <a:solidFill>
                  <a:srgbClr val="E40D33"/>
                </a:solidFill>
                <a:latin typeface="Open Sans"/>
                <a:ea typeface="Open Sans"/>
                <a:cs typeface="Open Sans"/>
                <a:sym typeface="Open Sans"/>
              </a:rPr>
              <a:t>Mobilize for Action</a:t>
            </a:r>
            <a:endParaRPr sz="1600" kern="0">
              <a:solidFill>
                <a:srgbClr val="000000"/>
              </a:solidFill>
              <a:latin typeface="Arial"/>
              <a:cs typeface="Arial"/>
              <a:sym typeface="Arial"/>
            </a:endParaRPr>
          </a:p>
        </p:txBody>
      </p:sp>
      <p:sp>
        <p:nvSpPr>
          <p:cNvPr id="22" name="Google Shape;167;p10">
            <a:extLst>
              <a:ext uri="{FF2B5EF4-FFF2-40B4-BE49-F238E27FC236}">
                <a16:creationId xmlns:a16="http://schemas.microsoft.com/office/drawing/2014/main" id="{3B124333-1034-E562-DD82-5F18CC8D70EA}"/>
              </a:ext>
            </a:extLst>
          </p:cNvPr>
          <p:cNvSpPr/>
          <p:nvPr/>
        </p:nvSpPr>
        <p:spPr>
          <a:xfrm>
            <a:off x="414339" y="3474955"/>
            <a:ext cx="2633662" cy="1510703"/>
          </a:xfrm>
          <a:custGeom>
            <a:avLst/>
            <a:gdLst/>
            <a:ahLst/>
            <a:cxnLst/>
            <a:rect l="l" t="t" r="r" b="b"/>
            <a:pathLst>
              <a:path w="2274119" h="1137059" extrusionOk="0">
                <a:moveTo>
                  <a:pt x="0" y="189514"/>
                </a:moveTo>
                <a:cubicBezTo>
                  <a:pt x="0" y="84848"/>
                  <a:pt x="84848" y="0"/>
                  <a:pt x="189514" y="0"/>
                </a:cubicBezTo>
                <a:lnTo>
                  <a:pt x="2084605" y="0"/>
                </a:lnTo>
                <a:cubicBezTo>
                  <a:pt x="2189271" y="0"/>
                  <a:pt x="2274119" y="84848"/>
                  <a:pt x="2274119" y="189514"/>
                </a:cubicBezTo>
                <a:lnTo>
                  <a:pt x="2274119" y="947545"/>
                </a:lnTo>
                <a:cubicBezTo>
                  <a:pt x="2274119" y="1052211"/>
                  <a:pt x="2189271" y="1137059"/>
                  <a:pt x="2084605" y="1137059"/>
                </a:cubicBezTo>
                <a:lnTo>
                  <a:pt x="189514" y="1137059"/>
                </a:lnTo>
                <a:cubicBezTo>
                  <a:pt x="84848" y="1137059"/>
                  <a:pt x="0" y="1052211"/>
                  <a:pt x="0" y="947545"/>
                </a:cubicBezTo>
                <a:lnTo>
                  <a:pt x="0" y="189514"/>
                </a:lnTo>
                <a:close/>
              </a:path>
            </a:pathLst>
          </a:custGeom>
          <a:solidFill>
            <a:schemeClr val="lt1"/>
          </a:solidFill>
          <a:ln w="25400" cap="flat" cmpd="sng">
            <a:noFill/>
            <a:prstDash val="solid"/>
            <a:round/>
            <a:headEnd type="none" w="sm" len="sm"/>
            <a:tailEnd type="none" w="sm" len="sm"/>
          </a:ln>
        </p:spPr>
        <p:txBody>
          <a:bodyPr spcFirstLastPara="1" wrap="square" lIns="93056" tIns="93056" rIns="93056" bIns="93056" anchor="ctr" anchorCtr="0">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defTabSz="685783">
              <a:lnSpc>
                <a:spcPct val="90000"/>
              </a:lnSpc>
              <a:buClr>
                <a:srgbClr val="E40D33"/>
              </a:buClr>
              <a:buSzPts val="1800"/>
              <a:defRPr/>
            </a:pPr>
            <a:r>
              <a:rPr lang="en-US" sz="1600" b="1" kern="0">
                <a:solidFill>
                  <a:srgbClr val="E40D33"/>
                </a:solidFill>
                <a:latin typeface="Open Sans"/>
                <a:ea typeface="Open Sans"/>
                <a:cs typeface="Open Sans"/>
                <a:sym typeface="Open Sans"/>
              </a:rPr>
              <a:t>Organize for Power</a:t>
            </a:r>
            <a:endParaRPr sz="1600" kern="0">
              <a:solidFill>
                <a:srgbClr val="000000"/>
              </a:solidFill>
              <a:latin typeface="Arial"/>
              <a:cs typeface="Arial"/>
              <a:sym typeface="Arial"/>
            </a:endParaRPr>
          </a:p>
        </p:txBody>
      </p:sp>
      <p:sp>
        <p:nvSpPr>
          <p:cNvPr id="24" name="TextBox 23">
            <a:extLst>
              <a:ext uri="{FF2B5EF4-FFF2-40B4-BE49-F238E27FC236}">
                <a16:creationId xmlns:a16="http://schemas.microsoft.com/office/drawing/2014/main" id="{FD74A694-38DD-570B-CD53-B159CA4D0517}"/>
              </a:ext>
            </a:extLst>
          </p:cNvPr>
          <p:cNvSpPr txBox="1"/>
          <p:nvPr/>
        </p:nvSpPr>
        <p:spPr>
          <a:xfrm>
            <a:off x="3230757" y="559251"/>
            <a:ext cx="4005943" cy="1015663"/>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2000" b="1">
                <a:latin typeface="Open Sans" panose="020B0606030504020204" pitchFamily="34" charset="0"/>
                <a:ea typeface="Open Sans" panose="020B0606030504020204" pitchFamily="34" charset="0"/>
                <a:cs typeface="Open Sans" panose="020B0606030504020204" pitchFamily="34" charset="0"/>
              </a:rPr>
              <a:t>CREATE A FOLLOWING</a:t>
            </a:r>
          </a:p>
          <a:p>
            <a:r>
              <a:rPr lang="en-US" sz="2000" i="1">
                <a:latin typeface="Open Sans" panose="020B0606030504020204" pitchFamily="34" charset="0"/>
                <a:ea typeface="Open Sans" panose="020B0606030504020204" pitchFamily="34" charset="0"/>
                <a:cs typeface="Open Sans" panose="020B0606030504020204" pitchFamily="34" charset="0"/>
              </a:rPr>
              <a:t>Build community connection &amp; awareness.</a:t>
            </a:r>
          </a:p>
        </p:txBody>
      </p:sp>
      <p:sp>
        <p:nvSpPr>
          <p:cNvPr id="25" name="TextBox 24">
            <a:extLst>
              <a:ext uri="{FF2B5EF4-FFF2-40B4-BE49-F238E27FC236}">
                <a16:creationId xmlns:a16="http://schemas.microsoft.com/office/drawing/2014/main" id="{F6D2B988-A766-F5EF-C147-194410A47E5E}"/>
              </a:ext>
            </a:extLst>
          </p:cNvPr>
          <p:cNvSpPr txBox="1"/>
          <p:nvPr/>
        </p:nvSpPr>
        <p:spPr>
          <a:xfrm>
            <a:off x="3230758" y="2217807"/>
            <a:ext cx="4005943" cy="707886"/>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2000" b="1">
                <a:latin typeface="Open Sans" panose="020B0606030504020204" pitchFamily="34" charset="0"/>
                <a:ea typeface="Open Sans" panose="020B0606030504020204" pitchFamily="34" charset="0"/>
                <a:cs typeface="Open Sans" panose="020B0606030504020204" pitchFamily="34" charset="0"/>
              </a:rPr>
              <a:t>ENGAGE YOUR FOLLOWING</a:t>
            </a:r>
          </a:p>
          <a:p>
            <a:r>
              <a:rPr lang="en-US" sz="2000" i="1">
                <a:latin typeface="Open Sans" panose="020B0606030504020204" pitchFamily="34" charset="0"/>
                <a:ea typeface="Open Sans" panose="020B0606030504020204" pitchFamily="34" charset="0"/>
                <a:cs typeface="Open Sans" panose="020B0606030504020204" pitchFamily="34" charset="0"/>
              </a:rPr>
              <a:t>Support community to act.</a:t>
            </a:r>
          </a:p>
        </p:txBody>
      </p:sp>
      <p:sp>
        <p:nvSpPr>
          <p:cNvPr id="26" name="TextBox 25">
            <a:extLst>
              <a:ext uri="{FF2B5EF4-FFF2-40B4-BE49-F238E27FC236}">
                <a16:creationId xmlns:a16="http://schemas.microsoft.com/office/drawing/2014/main" id="{46344814-B4ED-3EB3-2C86-DC8250C0B62F}"/>
              </a:ext>
            </a:extLst>
          </p:cNvPr>
          <p:cNvSpPr txBox="1"/>
          <p:nvPr/>
        </p:nvSpPr>
        <p:spPr>
          <a:xfrm>
            <a:off x="3230757" y="3568586"/>
            <a:ext cx="5405242" cy="1323439"/>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2000" b="1">
                <a:latin typeface="Open Sans" panose="020B0606030504020204" pitchFamily="34" charset="0"/>
                <a:ea typeface="Open Sans" panose="020B0606030504020204" pitchFamily="34" charset="0"/>
                <a:cs typeface="Open Sans" panose="020B0606030504020204" pitchFamily="34" charset="0"/>
              </a:rPr>
              <a:t>BUILD POWER</a:t>
            </a:r>
          </a:p>
          <a:p>
            <a:r>
              <a:rPr lang="en-US" sz="2000" i="1">
                <a:latin typeface="Open Sans" panose="020B0606030504020204" pitchFamily="34" charset="0"/>
                <a:ea typeface="Open Sans" panose="020B0606030504020204" pitchFamily="34" charset="0"/>
                <a:cs typeface="Open Sans" panose="020B0606030504020204" pitchFamily="34" charset="0"/>
              </a:rPr>
              <a:t>Connect community for long-term advocacy.</a:t>
            </a:r>
          </a:p>
          <a:p>
            <a:r>
              <a:rPr lang="en-US" sz="2000" i="1">
                <a:latin typeface="Open Sans" panose="020B0606030504020204" pitchFamily="34" charset="0"/>
                <a:ea typeface="Open Sans" panose="020B0606030504020204" pitchFamily="34" charset="0"/>
                <a:cs typeface="Open Sans" panose="020B0606030504020204" pitchFamily="34" charset="0"/>
              </a:rPr>
              <a:t>Nurture new relationships. Enlist new advocates. Develop new leaders.</a:t>
            </a:r>
          </a:p>
        </p:txBody>
      </p:sp>
    </p:spTree>
    <p:extLst>
      <p:ext uri="{BB962C8B-B14F-4D97-AF65-F5344CB8AC3E}">
        <p14:creationId xmlns:p14="http://schemas.microsoft.com/office/powerpoint/2010/main" val="3519927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8" name="Title 3">
            <a:extLst>
              <a:ext uri="{FF2B5EF4-FFF2-40B4-BE49-F238E27FC236}">
                <a16:creationId xmlns:a16="http://schemas.microsoft.com/office/drawing/2014/main" id="{B8D0834A-01C0-B16C-C8C2-C8C31D82155F}"/>
              </a:ext>
            </a:extLst>
          </p:cNvPr>
          <p:cNvSpPr txBox="1">
            <a:spLocks/>
          </p:cNvSpPr>
          <p:nvPr/>
        </p:nvSpPr>
        <p:spPr>
          <a:xfrm>
            <a:off x="457200" y="205979"/>
            <a:ext cx="7401491" cy="117797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a:lnSpc>
                <a:spcPct val="90000"/>
              </a:lnSpc>
              <a:spcAft>
                <a:spcPts val="600"/>
              </a:spcAft>
            </a:pPr>
            <a:r>
              <a:rPr lang="en-US" b="1" kern="1200">
                <a:latin typeface="Open Sans"/>
                <a:ea typeface="Open Sans"/>
                <a:cs typeface="Open Sans"/>
              </a:rPr>
              <a:t>Stronger Community = </a:t>
            </a:r>
            <a:r>
              <a:rPr lang="en-US">
                <a:latin typeface="Open Sans"/>
                <a:ea typeface="Open Sans"/>
                <a:cs typeface="Open Sans"/>
              </a:rPr>
              <a:t>Advocacy</a:t>
            </a:r>
            <a:r>
              <a:rPr lang="en-US" b="1" kern="1200">
                <a:latin typeface="Open Sans"/>
                <a:ea typeface="Open Sans"/>
                <a:cs typeface="Open Sans"/>
              </a:rPr>
              <a:t> Success</a:t>
            </a:r>
          </a:p>
        </p:txBody>
      </p:sp>
      <p:sp>
        <p:nvSpPr>
          <p:cNvPr id="2" name="Slide Number Placeholder 1">
            <a:extLst>
              <a:ext uri="{FF2B5EF4-FFF2-40B4-BE49-F238E27FC236}">
                <a16:creationId xmlns:a16="http://schemas.microsoft.com/office/drawing/2014/main" id="{B07DBA75-9324-7E06-CA16-3D0CCEDE1774}"/>
              </a:ext>
            </a:extLst>
          </p:cNvPr>
          <p:cNvSpPr>
            <a:spLocks noGrp="1"/>
          </p:cNvSpPr>
          <p:nvPr>
            <p:ph type="sldNum" sz="quarter" idx="12"/>
          </p:nvPr>
        </p:nvSpPr>
        <p:spPr>
          <a:xfrm>
            <a:off x="6553200" y="4800599"/>
            <a:ext cx="2133600" cy="273844"/>
          </a:xfrm>
        </p:spPr>
        <p:txBody>
          <a:bodyPr vert="horz" lIns="91440" tIns="45720" rIns="91440" bIns="45720" rtlCol="0" anchor="ctr">
            <a:normAutofit/>
          </a:bodyPr>
          <a:lstStyle/>
          <a:p>
            <a:pPr>
              <a:spcAft>
                <a:spcPts val="600"/>
              </a:spcAft>
            </a:pPr>
            <a:fld id="{307E6868-079E-1649-B8D1-459B42CE4DE3}" type="slidenum">
              <a:rPr lang="en-US" smtClean="0"/>
              <a:pPr>
                <a:spcAft>
                  <a:spcPts val="600"/>
                </a:spcAft>
              </a:pPr>
              <a:t>22</a:t>
            </a:fld>
            <a:endParaRPr lang="en-US"/>
          </a:p>
        </p:txBody>
      </p:sp>
      <p:graphicFrame>
        <p:nvGraphicFramePr>
          <p:cNvPr id="4800" name="Diagram 2">
            <a:extLst>
              <a:ext uri="{FF2B5EF4-FFF2-40B4-BE49-F238E27FC236}">
                <a16:creationId xmlns:a16="http://schemas.microsoft.com/office/drawing/2014/main" id="{75065923-A67C-F283-AB9F-2DB6109C502D}"/>
              </a:ext>
            </a:extLst>
          </p:cNvPr>
          <p:cNvGraphicFramePr/>
          <p:nvPr>
            <p:extLst>
              <p:ext uri="{D42A27DB-BD31-4B8C-83A1-F6EECF244321}">
                <p14:modId xmlns:p14="http://schemas.microsoft.com/office/powerpoint/2010/main" val="324265263"/>
              </p:ext>
            </p:extLst>
          </p:nvPr>
        </p:nvGraphicFramePr>
        <p:xfrm>
          <a:off x="457200" y="1287291"/>
          <a:ext cx="8229600" cy="3394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63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44DD-B91E-4B62-E680-98B358A3E05C}"/>
              </a:ext>
            </a:extLst>
          </p:cNvPr>
          <p:cNvSpPr>
            <a:spLocks noGrp="1"/>
          </p:cNvSpPr>
          <p:nvPr>
            <p:ph type="title"/>
          </p:nvPr>
        </p:nvSpPr>
        <p:spPr/>
        <p:txBody>
          <a:bodyPr/>
          <a:lstStyle/>
          <a:p>
            <a:r>
              <a:rPr lang="en-US">
                <a:latin typeface="Open Sans"/>
                <a:ea typeface="Open Sans"/>
                <a:cs typeface="Open Sans"/>
              </a:rPr>
              <a:t>Goals of Coming Together</a:t>
            </a:r>
            <a:endParaRPr lang="en-US"/>
          </a:p>
        </p:txBody>
      </p:sp>
      <p:sp>
        <p:nvSpPr>
          <p:cNvPr id="4" name="Slide Number Placeholder 3">
            <a:extLst>
              <a:ext uri="{FF2B5EF4-FFF2-40B4-BE49-F238E27FC236}">
                <a16:creationId xmlns:a16="http://schemas.microsoft.com/office/drawing/2014/main" id="{8A183FA2-622B-ACF0-0899-E333E02365D7}"/>
              </a:ext>
            </a:extLst>
          </p:cNvPr>
          <p:cNvSpPr>
            <a:spLocks noGrp="1"/>
          </p:cNvSpPr>
          <p:nvPr>
            <p:ph type="sldNum" sz="quarter" idx="12"/>
          </p:nvPr>
        </p:nvSpPr>
        <p:spPr/>
        <p:txBody>
          <a:bodyPr/>
          <a:lstStyle/>
          <a:p>
            <a:fld id="{307E6868-079E-1649-B8D1-459B42CE4DE3}" type="slidenum">
              <a:rPr lang="en-US" smtClean="0"/>
              <a:pPr/>
              <a:t>23</a:t>
            </a:fld>
            <a:endParaRPr lang="en-US"/>
          </a:p>
        </p:txBody>
      </p:sp>
      <p:graphicFrame>
        <p:nvGraphicFramePr>
          <p:cNvPr id="7" name="Diagram 6">
            <a:extLst>
              <a:ext uri="{FF2B5EF4-FFF2-40B4-BE49-F238E27FC236}">
                <a16:creationId xmlns:a16="http://schemas.microsoft.com/office/drawing/2014/main" id="{DD6DB6C3-42D9-D3F4-9727-F57F3010647D}"/>
              </a:ext>
            </a:extLst>
          </p:cNvPr>
          <p:cNvGraphicFramePr/>
          <p:nvPr>
            <p:extLst>
              <p:ext uri="{D42A27DB-BD31-4B8C-83A1-F6EECF244321}">
                <p14:modId xmlns:p14="http://schemas.microsoft.com/office/powerpoint/2010/main" val="2762729471"/>
              </p:ext>
            </p:extLst>
          </p:nvPr>
        </p:nvGraphicFramePr>
        <p:xfrm>
          <a:off x="579738" y="1130512"/>
          <a:ext cx="7984524" cy="3569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7453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44DD-B91E-4B62-E680-98B358A3E05C}"/>
              </a:ext>
            </a:extLst>
          </p:cNvPr>
          <p:cNvSpPr>
            <a:spLocks noGrp="1"/>
          </p:cNvSpPr>
          <p:nvPr>
            <p:ph type="title"/>
          </p:nvPr>
        </p:nvSpPr>
        <p:spPr/>
        <p:txBody>
          <a:bodyPr/>
          <a:lstStyle/>
          <a:p>
            <a:r>
              <a:rPr lang="en-US">
                <a:latin typeface="Open Sans"/>
                <a:ea typeface="Open Sans"/>
                <a:cs typeface="Open Sans"/>
              </a:rPr>
              <a:t>RESULTS Spring Recruitment</a:t>
            </a:r>
            <a:endParaRPr lang="en-US"/>
          </a:p>
        </p:txBody>
      </p:sp>
      <p:sp>
        <p:nvSpPr>
          <p:cNvPr id="3" name="Content Placeholder 2">
            <a:extLst>
              <a:ext uri="{FF2B5EF4-FFF2-40B4-BE49-F238E27FC236}">
                <a16:creationId xmlns:a16="http://schemas.microsoft.com/office/drawing/2014/main" id="{D53FFE75-C9EE-9CEB-57BE-9066E35A5560}"/>
              </a:ext>
            </a:extLst>
          </p:cNvPr>
          <p:cNvSpPr>
            <a:spLocks noGrp="1"/>
          </p:cNvSpPr>
          <p:nvPr>
            <p:ph idx="1"/>
          </p:nvPr>
        </p:nvSpPr>
        <p:spPr>
          <a:xfrm>
            <a:off x="529936" y="1136014"/>
            <a:ext cx="8084127" cy="3394472"/>
          </a:xfrm>
        </p:spPr>
        <p:txBody>
          <a:bodyPr vert="horz" lIns="91440" tIns="45720" rIns="91440" bIns="45720" rtlCol="0" anchor="t">
            <a:normAutofit fontScale="92500" lnSpcReduction="10000"/>
          </a:bodyPr>
          <a:lstStyle/>
          <a:p>
            <a:pPr>
              <a:lnSpc>
                <a:spcPct val="114000"/>
              </a:lnSpc>
              <a:spcBef>
                <a:spcPts val="0"/>
              </a:spcBef>
              <a:spcAft>
                <a:spcPts val="600"/>
              </a:spcAft>
            </a:pPr>
            <a:r>
              <a:rPr lang="en-US" sz="2800" b="1">
                <a:latin typeface="Open Sans"/>
                <a:ea typeface="Open Sans"/>
                <a:cs typeface="Open Sans"/>
              </a:rPr>
              <a:t>720+ people </a:t>
            </a:r>
            <a:r>
              <a:rPr lang="en-US" sz="2800">
                <a:latin typeface="Open Sans"/>
                <a:ea typeface="Open Sans"/>
                <a:cs typeface="Open Sans"/>
              </a:rPr>
              <a:t>reached out with interest in volunteering since January 2024</a:t>
            </a:r>
          </a:p>
          <a:p>
            <a:pPr>
              <a:lnSpc>
                <a:spcPct val="114000"/>
              </a:lnSpc>
              <a:spcBef>
                <a:spcPts val="0"/>
              </a:spcBef>
              <a:spcAft>
                <a:spcPts val="600"/>
              </a:spcAft>
            </a:pPr>
            <a:r>
              <a:rPr lang="en-US" sz="2800">
                <a:latin typeface="Open Sans"/>
                <a:ea typeface="Open Sans"/>
                <a:cs typeface="Open Sans"/>
              </a:rPr>
              <a:t>People from </a:t>
            </a:r>
            <a:r>
              <a:rPr lang="en-US" sz="2800" b="1">
                <a:latin typeface="Open Sans"/>
                <a:ea typeface="Open Sans"/>
                <a:cs typeface="Open Sans"/>
              </a:rPr>
              <a:t>all 50 states</a:t>
            </a:r>
          </a:p>
          <a:p>
            <a:pPr>
              <a:lnSpc>
                <a:spcPct val="114000"/>
              </a:lnSpc>
              <a:spcBef>
                <a:spcPts val="0"/>
              </a:spcBef>
              <a:spcAft>
                <a:spcPts val="600"/>
              </a:spcAft>
            </a:pPr>
            <a:r>
              <a:rPr lang="en-US" sz="2800" b="1">
                <a:latin typeface="Open Sans"/>
                <a:ea typeface="Open Sans"/>
                <a:cs typeface="Open Sans"/>
              </a:rPr>
              <a:t>110 people </a:t>
            </a:r>
            <a:r>
              <a:rPr lang="en-US" sz="2800">
                <a:latin typeface="Open Sans"/>
                <a:ea typeface="Open Sans"/>
                <a:cs typeface="Open Sans"/>
              </a:rPr>
              <a:t>attended an introductory webinar in 2024 </a:t>
            </a:r>
          </a:p>
          <a:p>
            <a:pPr>
              <a:lnSpc>
                <a:spcPct val="114000"/>
              </a:lnSpc>
              <a:spcBef>
                <a:spcPts val="0"/>
              </a:spcBef>
              <a:spcAft>
                <a:spcPts val="600"/>
              </a:spcAft>
            </a:pPr>
            <a:r>
              <a:rPr lang="en-US" sz="2800" i="1">
                <a:latin typeface="Open Sans"/>
                <a:ea typeface="Open Sans"/>
                <a:cs typeface="Open Sans"/>
              </a:rPr>
              <a:t>People looking for connection and meaningful action </a:t>
            </a:r>
            <a:endParaRPr lang="en-US" sz="2800" i="1"/>
          </a:p>
        </p:txBody>
      </p:sp>
      <p:sp>
        <p:nvSpPr>
          <p:cNvPr id="4" name="Slide Number Placeholder 3">
            <a:extLst>
              <a:ext uri="{FF2B5EF4-FFF2-40B4-BE49-F238E27FC236}">
                <a16:creationId xmlns:a16="http://schemas.microsoft.com/office/drawing/2014/main" id="{8A183FA2-622B-ACF0-0899-E333E02365D7}"/>
              </a:ext>
            </a:extLst>
          </p:cNvPr>
          <p:cNvSpPr>
            <a:spLocks noGrp="1"/>
          </p:cNvSpPr>
          <p:nvPr>
            <p:ph type="sldNum" sz="quarter" idx="12"/>
          </p:nvPr>
        </p:nvSpPr>
        <p:spPr/>
        <p:txBody>
          <a:bodyPr/>
          <a:lstStyle/>
          <a:p>
            <a:fld id="{307E6868-079E-1649-B8D1-459B42CE4DE3}" type="slidenum">
              <a:rPr lang="en-US" smtClean="0"/>
              <a:pPr/>
              <a:t>24</a:t>
            </a:fld>
            <a:endParaRPr lang="en-US"/>
          </a:p>
        </p:txBody>
      </p:sp>
    </p:spTree>
    <p:extLst>
      <p:ext uri="{BB962C8B-B14F-4D97-AF65-F5344CB8AC3E}">
        <p14:creationId xmlns:p14="http://schemas.microsoft.com/office/powerpoint/2010/main" val="3841274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500551" y="182618"/>
            <a:ext cx="7401491" cy="857250"/>
          </a:xfrm>
        </p:spPr>
        <p:txBody>
          <a:bodyPr anchor="ctr">
            <a:noAutofit/>
          </a:bodyPr>
          <a:lstStyle/>
          <a:p>
            <a:r>
              <a:rPr lang="en-US">
                <a:latin typeface="Open Sans"/>
                <a:ea typeface="Open Sans"/>
                <a:cs typeface="Open Sans"/>
              </a:rPr>
              <a:t>Volunteer Share</a:t>
            </a:r>
            <a:endParaRPr lang="en-US" sz="4400"/>
          </a:p>
        </p:txBody>
      </p:sp>
      <p:sp>
        <p:nvSpPr>
          <p:cNvPr id="14" name="Content Placeholder 3">
            <a:extLst>
              <a:ext uri="{FF2B5EF4-FFF2-40B4-BE49-F238E27FC236}">
                <a16:creationId xmlns:a16="http://schemas.microsoft.com/office/drawing/2014/main" id="{2D7EF972-0E93-7F58-73A1-DFA8C598A848}"/>
              </a:ext>
            </a:extLst>
          </p:cNvPr>
          <p:cNvSpPr>
            <a:spLocks noGrp="1"/>
          </p:cNvSpPr>
          <p:nvPr>
            <p:ph sz="half" idx="2"/>
          </p:nvPr>
        </p:nvSpPr>
        <p:spPr>
          <a:xfrm>
            <a:off x="4258660" y="2037489"/>
            <a:ext cx="4139814" cy="1732153"/>
          </a:xfrm>
        </p:spPr>
        <p:txBody>
          <a:bodyPr vert="horz" lIns="91440" tIns="45720" rIns="91440" bIns="45720" rtlCol="0" anchor="t">
            <a:normAutofit fontScale="92500"/>
          </a:bodyPr>
          <a:lstStyle/>
          <a:p>
            <a:pPr marL="115570" indent="0">
              <a:buNone/>
            </a:pPr>
            <a:r>
              <a:rPr lang="en-US" sz="3200" b="1">
                <a:latin typeface="Open Sans"/>
                <a:ea typeface="Open Sans"/>
                <a:cs typeface="Open Sans"/>
              </a:rPr>
              <a:t>Qiaozhi (Chelsea) Li</a:t>
            </a:r>
          </a:p>
          <a:p>
            <a:pPr marL="115570" indent="0">
              <a:buNone/>
            </a:pPr>
            <a:r>
              <a:rPr lang="en-US" sz="2000" b="1">
                <a:latin typeface="Open Sans"/>
                <a:ea typeface="Open Sans"/>
                <a:cs typeface="Open Sans"/>
              </a:rPr>
              <a:t>RESULTS Kentucky</a:t>
            </a:r>
            <a:endParaRPr lang="en-US" sz="2000" b="1"/>
          </a:p>
          <a:p>
            <a:pPr marL="115570" indent="0">
              <a:buNone/>
            </a:pPr>
            <a:r>
              <a:rPr lang="en-US" sz="2000">
                <a:latin typeface="Open Sans"/>
                <a:ea typeface="Open Sans"/>
                <a:cs typeface="Open Sans"/>
              </a:rPr>
              <a:t>Advocate</a:t>
            </a:r>
          </a:p>
          <a:p>
            <a:pPr marL="115570" indent="0">
              <a:buNone/>
            </a:pPr>
            <a:r>
              <a:rPr lang="en-US" sz="2000">
                <a:latin typeface="Open Sans"/>
                <a:ea typeface="Open Sans"/>
                <a:cs typeface="Open Sans"/>
              </a:rPr>
              <a:t>Joined January 2024</a:t>
            </a:r>
          </a:p>
          <a:p>
            <a:pPr marL="115570" indent="0">
              <a:buNone/>
            </a:pPr>
            <a:endParaRPr lang="en-US" sz="2800"/>
          </a:p>
          <a:p>
            <a:endParaRPr lang="en-US"/>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25</a:t>
            </a:fld>
            <a:endParaRPr lang="en-US"/>
          </a:p>
        </p:txBody>
      </p:sp>
      <p:pic>
        <p:nvPicPr>
          <p:cNvPr id="3" name="Picture 2" descr="A person wearing glasses and a black jacket&#10;&#10;Description automatically generated">
            <a:extLst>
              <a:ext uri="{FF2B5EF4-FFF2-40B4-BE49-F238E27FC236}">
                <a16:creationId xmlns:a16="http://schemas.microsoft.com/office/drawing/2014/main" id="{F21CD50E-64F2-6CC7-77A6-0F9F04C09C66}"/>
              </a:ext>
            </a:extLst>
          </p:cNvPr>
          <p:cNvPicPr>
            <a:picLocks noChangeAspect="1"/>
          </p:cNvPicPr>
          <p:nvPr/>
        </p:nvPicPr>
        <p:blipFill rotWithShape="1">
          <a:blip r:embed="rId2"/>
          <a:srcRect t="15" r="-4180"/>
          <a:stretch/>
        </p:blipFill>
        <p:spPr>
          <a:xfrm>
            <a:off x="924699" y="1260388"/>
            <a:ext cx="3141442" cy="3217357"/>
          </a:xfrm>
          <a:prstGeom prst="rect">
            <a:avLst/>
          </a:prstGeom>
        </p:spPr>
      </p:pic>
    </p:spTree>
    <p:extLst>
      <p:ext uri="{BB962C8B-B14F-4D97-AF65-F5344CB8AC3E}">
        <p14:creationId xmlns:p14="http://schemas.microsoft.com/office/powerpoint/2010/main" val="258911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457200" y="205979"/>
            <a:ext cx="7401491" cy="857250"/>
          </a:xfrm>
        </p:spPr>
        <p:txBody>
          <a:bodyPr anchor="ctr">
            <a:normAutofit/>
          </a:bodyPr>
          <a:lstStyle/>
          <a:p>
            <a:pPr>
              <a:lnSpc>
                <a:spcPct val="90000"/>
              </a:lnSpc>
            </a:pPr>
            <a:r>
              <a:rPr lang="en-US" sz="2500"/>
              <a:t>"On the Record" Community Action Meetings</a:t>
            </a:r>
          </a:p>
        </p:txBody>
      </p:sp>
      <p:pic>
        <p:nvPicPr>
          <p:cNvPr id="6" name="Picture 5" descr="A group of people sitting at a long table&#10;&#10;Description automatically generated">
            <a:extLst>
              <a:ext uri="{FF2B5EF4-FFF2-40B4-BE49-F238E27FC236}">
                <a16:creationId xmlns:a16="http://schemas.microsoft.com/office/drawing/2014/main" id="{1E83317E-66D3-326C-17CB-6D10E919DB1C}"/>
              </a:ext>
            </a:extLst>
          </p:cNvPr>
          <p:cNvPicPr>
            <a:picLocks noChangeAspect="1"/>
          </p:cNvPicPr>
          <p:nvPr/>
        </p:nvPicPr>
        <p:blipFill>
          <a:blip r:embed="rId2"/>
          <a:stretch>
            <a:fillRect/>
          </a:stretch>
        </p:blipFill>
        <p:spPr>
          <a:xfrm>
            <a:off x="1877108" y="1116405"/>
            <a:ext cx="5389784" cy="3597681"/>
          </a:xfrm>
          <a:prstGeom prst="rect">
            <a:avLst/>
          </a:prstGeom>
          <a:noFill/>
        </p:spPr>
      </p:pic>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26</a:t>
            </a:fld>
            <a:endParaRPr lang="en-US"/>
          </a:p>
        </p:txBody>
      </p:sp>
    </p:spTree>
    <p:extLst>
      <p:ext uri="{BB962C8B-B14F-4D97-AF65-F5344CB8AC3E}">
        <p14:creationId xmlns:p14="http://schemas.microsoft.com/office/powerpoint/2010/main" val="1701191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44DD-B91E-4B62-E680-98B358A3E05C}"/>
              </a:ext>
            </a:extLst>
          </p:cNvPr>
          <p:cNvSpPr>
            <a:spLocks noGrp="1"/>
          </p:cNvSpPr>
          <p:nvPr>
            <p:ph type="title"/>
          </p:nvPr>
        </p:nvSpPr>
        <p:spPr>
          <a:xfrm>
            <a:off x="457200" y="205979"/>
            <a:ext cx="7401491" cy="857250"/>
          </a:xfrm>
        </p:spPr>
        <p:txBody>
          <a:bodyPr anchor="ctr">
            <a:normAutofit/>
          </a:bodyPr>
          <a:lstStyle/>
          <a:p>
            <a:r>
              <a:rPr lang="en-US" sz="3300"/>
              <a:t>Summer of Community Action</a:t>
            </a:r>
          </a:p>
        </p:txBody>
      </p:sp>
      <p:sp>
        <p:nvSpPr>
          <p:cNvPr id="4" name="Slide Number Placeholder 3">
            <a:extLst>
              <a:ext uri="{FF2B5EF4-FFF2-40B4-BE49-F238E27FC236}">
                <a16:creationId xmlns:a16="http://schemas.microsoft.com/office/drawing/2014/main" id="{8A183FA2-622B-ACF0-0899-E333E02365D7}"/>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27</a:t>
            </a:fld>
            <a:endParaRPr lang="en-US"/>
          </a:p>
        </p:txBody>
      </p:sp>
      <p:graphicFrame>
        <p:nvGraphicFramePr>
          <p:cNvPr id="6" name="Content Placeholder 2">
            <a:extLst>
              <a:ext uri="{FF2B5EF4-FFF2-40B4-BE49-F238E27FC236}">
                <a16:creationId xmlns:a16="http://schemas.microsoft.com/office/drawing/2014/main" id="{048BF631-ACBA-F16F-E3EE-D5A2B4E1E99A}"/>
              </a:ext>
            </a:extLst>
          </p:cNvPr>
          <p:cNvGraphicFramePr>
            <a:graphicFrameLocks noGrp="1"/>
          </p:cNvGraphicFramePr>
          <p:nvPr>
            <p:ph idx="1"/>
            <p:extLst>
              <p:ext uri="{D42A27DB-BD31-4B8C-83A1-F6EECF244321}">
                <p14:modId xmlns:p14="http://schemas.microsoft.com/office/powerpoint/2010/main" val="4200675099"/>
              </p:ext>
            </p:extLst>
          </p:nvPr>
        </p:nvGraphicFramePr>
        <p:xfrm>
          <a:off x="389237" y="1372791"/>
          <a:ext cx="8229600" cy="3394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8817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44DD-B91E-4B62-E680-98B358A3E05C}"/>
              </a:ext>
            </a:extLst>
          </p:cNvPr>
          <p:cNvSpPr>
            <a:spLocks noGrp="1"/>
          </p:cNvSpPr>
          <p:nvPr>
            <p:ph type="title"/>
          </p:nvPr>
        </p:nvSpPr>
        <p:spPr>
          <a:xfrm>
            <a:off x="457200" y="205979"/>
            <a:ext cx="7401491" cy="857250"/>
          </a:xfrm>
        </p:spPr>
        <p:txBody>
          <a:bodyPr anchor="ctr">
            <a:normAutofit/>
          </a:bodyPr>
          <a:lstStyle/>
          <a:p>
            <a:r>
              <a:rPr lang="en-US" sz="3300"/>
              <a:t>“On the Record” Mobilizing Action</a:t>
            </a:r>
          </a:p>
        </p:txBody>
      </p:sp>
      <p:pic>
        <p:nvPicPr>
          <p:cNvPr id="7" name="Picture 6" descr="A baby in a baby carrier&#10;&#10;Description automatically generated">
            <a:extLst>
              <a:ext uri="{FF2B5EF4-FFF2-40B4-BE49-F238E27FC236}">
                <a16:creationId xmlns:a16="http://schemas.microsoft.com/office/drawing/2014/main" id="{2F85408A-B082-157B-A5BD-304A618EDC8C}"/>
              </a:ext>
            </a:extLst>
          </p:cNvPr>
          <p:cNvPicPr>
            <a:picLocks noChangeAspect="1"/>
          </p:cNvPicPr>
          <p:nvPr/>
        </p:nvPicPr>
        <p:blipFill>
          <a:blip r:embed="rId2"/>
          <a:stretch>
            <a:fillRect/>
          </a:stretch>
        </p:blipFill>
        <p:spPr>
          <a:xfrm>
            <a:off x="2189914" y="1336253"/>
            <a:ext cx="4764172" cy="3394472"/>
          </a:xfrm>
          <a:prstGeom prst="rect">
            <a:avLst/>
          </a:prstGeom>
          <a:noFill/>
        </p:spPr>
      </p:pic>
      <p:sp>
        <p:nvSpPr>
          <p:cNvPr id="4" name="Slide Number Placeholder 3">
            <a:extLst>
              <a:ext uri="{FF2B5EF4-FFF2-40B4-BE49-F238E27FC236}">
                <a16:creationId xmlns:a16="http://schemas.microsoft.com/office/drawing/2014/main" id="{8A183FA2-622B-ACF0-0899-E333E02365D7}"/>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28</a:t>
            </a:fld>
            <a:endParaRPr lang="en-US"/>
          </a:p>
        </p:txBody>
      </p:sp>
    </p:spTree>
    <p:extLst>
      <p:ext uri="{BB962C8B-B14F-4D97-AF65-F5344CB8AC3E}">
        <p14:creationId xmlns:p14="http://schemas.microsoft.com/office/powerpoint/2010/main" val="3728416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44DD-B91E-4B62-E680-98B358A3E05C}"/>
              </a:ext>
            </a:extLst>
          </p:cNvPr>
          <p:cNvSpPr>
            <a:spLocks noGrp="1"/>
          </p:cNvSpPr>
          <p:nvPr>
            <p:ph type="title"/>
          </p:nvPr>
        </p:nvSpPr>
        <p:spPr/>
        <p:txBody>
          <a:bodyPr>
            <a:normAutofit fontScale="90000"/>
          </a:bodyPr>
          <a:lstStyle/>
          <a:p>
            <a:r>
              <a:rPr lang="en-US">
                <a:latin typeface="Open Sans"/>
                <a:ea typeface="Open Sans"/>
                <a:cs typeface="Open Sans"/>
              </a:rPr>
              <a:t>On the Record: Social Media Action</a:t>
            </a:r>
            <a:endParaRPr lang="en-US"/>
          </a:p>
        </p:txBody>
      </p:sp>
      <p:sp>
        <p:nvSpPr>
          <p:cNvPr id="4" name="Slide Number Placeholder 3">
            <a:extLst>
              <a:ext uri="{FF2B5EF4-FFF2-40B4-BE49-F238E27FC236}">
                <a16:creationId xmlns:a16="http://schemas.microsoft.com/office/drawing/2014/main" id="{8A183FA2-622B-ACF0-0899-E333E02365D7}"/>
              </a:ext>
            </a:extLst>
          </p:cNvPr>
          <p:cNvSpPr>
            <a:spLocks noGrp="1"/>
          </p:cNvSpPr>
          <p:nvPr>
            <p:ph type="sldNum" sz="quarter" idx="12"/>
          </p:nvPr>
        </p:nvSpPr>
        <p:spPr/>
        <p:txBody>
          <a:bodyPr/>
          <a:lstStyle/>
          <a:p>
            <a:fld id="{307E6868-079E-1649-B8D1-459B42CE4DE3}" type="slidenum">
              <a:rPr lang="en-US" smtClean="0"/>
              <a:pPr/>
              <a:t>29</a:t>
            </a:fld>
            <a:endParaRPr lang="en-US"/>
          </a:p>
        </p:txBody>
      </p:sp>
      <p:pic>
        <p:nvPicPr>
          <p:cNvPr id="3" name="Picture 2" descr="A screenshot of a message&#10;&#10;Description automatically generated">
            <a:extLst>
              <a:ext uri="{FF2B5EF4-FFF2-40B4-BE49-F238E27FC236}">
                <a16:creationId xmlns:a16="http://schemas.microsoft.com/office/drawing/2014/main" id="{41E2949C-0BCD-2CF1-1CD8-BEC89FFFA698}"/>
              </a:ext>
            </a:extLst>
          </p:cNvPr>
          <p:cNvPicPr>
            <a:picLocks noChangeAspect="1"/>
          </p:cNvPicPr>
          <p:nvPr/>
        </p:nvPicPr>
        <p:blipFill>
          <a:blip r:embed="rId2"/>
          <a:stretch>
            <a:fillRect/>
          </a:stretch>
        </p:blipFill>
        <p:spPr>
          <a:xfrm>
            <a:off x="652182" y="1057385"/>
            <a:ext cx="7839635" cy="3573335"/>
          </a:xfrm>
          <a:prstGeom prst="rect">
            <a:avLst/>
          </a:prstGeom>
        </p:spPr>
      </p:pic>
    </p:spTree>
    <p:extLst>
      <p:ext uri="{BB962C8B-B14F-4D97-AF65-F5344CB8AC3E}">
        <p14:creationId xmlns:p14="http://schemas.microsoft.com/office/powerpoint/2010/main" val="15106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9EDEE-71FA-C9F3-BD00-D60F3391DF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655E8D-B639-C34E-8FFD-F7EA2CD756AF}"/>
              </a:ext>
            </a:extLst>
          </p:cNvPr>
          <p:cNvSpPr>
            <a:spLocks noGrp="1"/>
          </p:cNvSpPr>
          <p:nvPr>
            <p:ph type="title"/>
          </p:nvPr>
        </p:nvSpPr>
        <p:spPr>
          <a:xfrm>
            <a:off x="871254" y="102393"/>
            <a:ext cx="7401491" cy="857250"/>
          </a:xfrm>
        </p:spPr>
        <p:txBody>
          <a:bodyPr/>
          <a:lstStyle/>
          <a:p>
            <a:r>
              <a:rPr lang="en-US">
                <a:solidFill>
                  <a:srgbClr val="D50032"/>
                </a:solidFill>
              </a:rPr>
              <a:t>Resources</a:t>
            </a:r>
          </a:p>
        </p:txBody>
      </p:sp>
      <p:sp>
        <p:nvSpPr>
          <p:cNvPr id="3" name="Content Placeholder 2">
            <a:extLst>
              <a:ext uri="{FF2B5EF4-FFF2-40B4-BE49-F238E27FC236}">
                <a16:creationId xmlns:a16="http://schemas.microsoft.com/office/drawing/2014/main" id="{CA7F5018-18BD-FD3B-A1C8-33C142CDA220}"/>
              </a:ext>
            </a:extLst>
          </p:cNvPr>
          <p:cNvSpPr>
            <a:spLocks noGrp="1"/>
          </p:cNvSpPr>
          <p:nvPr>
            <p:ph idx="1"/>
          </p:nvPr>
        </p:nvSpPr>
        <p:spPr>
          <a:xfrm>
            <a:off x="457200" y="1063229"/>
            <a:ext cx="8229600" cy="3394472"/>
          </a:xfrm>
        </p:spPr>
        <p:txBody>
          <a:bodyPr>
            <a:noAutofit/>
          </a:bodyPr>
          <a:lstStyle/>
          <a:p>
            <a:pPr marL="0" marR="0" lvl="0" indent="0" algn="l" rtl="0">
              <a:lnSpc>
                <a:spcPct val="114000"/>
              </a:lnSpc>
              <a:spcBef>
                <a:spcPts val="0"/>
              </a:spcBef>
              <a:spcAft>
                <a:spcPts val="600"/>
              </a:spcAft>
              <a:buNone/>
            </a:pPr>
            <a:r>
              <a:rPr lang="en-US" sz="2200" b="1" i="0" u="none" strike="noStrike" cap="none">
                <a:solidFill>
                  <a:schemeClr val="dk1"/>
                </a:solidFill>
                <a:latin typeface="Open Sans"/>
                <a:ea typeface="Open Sans"/>
                <a:cs typeface="Open Sans"/>
                <a:sym typeface="Open Sans"/>
              </a:rPr>
              <a:t>Find these resources and more at </a:t>
            </a:r>
            <a:r>
              <a:rPr lang="en-US" sz="2200" b="1" i="0" u="none" strike="noStrike" cap="none">
                <a:solidFill>
                  <a:schemeClr val="dk1"/>
                </a:solidFill>
                <a:latin typeface="Open Sans"/>
                <a:ea typeface="Open Sans"/>
                <a:cs typeface="Open Sans"/>
                <a:sym typeface="Open Sans"/>
                <a:hlinkClick r:id="rId3"/>
              </a:rPr>
              <a:t>results.org/volunteers/anti-oppression</a:t>
            </a:r>
            <a:r>
              <a:rPr lang="en-US" sz="2200" b="1" i="0" u="none" strike="noStrike" cap="none">
                <a:solidFill>
                  <a:schemeClr val="dk1"/>
                </a:solidFill>
                <a:latin typeface="Open Sans"/>
                <a:ea typeface="Open Sans"/>
                <a:cs typeface="Open Sans"/>
                <a:sym typeface="Open Sans"/>
              </a:rPr>
              <a:t>:</a:t>
            </a:r>
            <a:endParaRPr lang="en-US" sz="2200" b="0" i="0" u="none" strike="noStrike" cap="none">
              <a:solidFill>
                <a:schemeClr val="dk1"/>
              </a:solidFill>
              <a:latin typeface="Open Sans"/>
              <a:ea typeface="Open Sans"/>
              <a:cs typeface="Open Sans"/>
              <a:sym typeface="Open Sans"/>
            </a:endParaRPr>
          </a:p>
          <a:p>
            <a:pPr marL="628650" lvl="1" indent="-285750">
              <a:lnSpc>
                <a:spcPct val="114000"/>
              </a:lnSpc>
              <a:spcAft>
                <a:spcPts val="600"/>
              </a:spcAft>
              <a:buClr>
                <a:schemeClr val="dk1"/>
              </a:buClr>
              <a:buSzPts val="1350"/>
              <a:buFont typeface="Arial"/>
              <a:buChar char="•"/>
            </a:pPr>
            <a:r>
              <a:rPr lang="en-US" sz="2200" b="0" i="0" u="none" strike="noStrike" cap="none">
                <a:solidFill>
                  <a:schemeClr val="dk1"/>
                </a:solidFill>
                <a:latin typeface="Open Sans"/>
                <a:ea typeface="Open Sans"/>
                <a:cs typeface="Open Sans"/>
                <a:sym typeface="Open Sans"/>
              </a:rPr>
              <a:t>Resource Guides from our Diversity &amp; Inclusion trainings, including:</a:t>
            </a:r>
            <a:r>
              <a:rPr lang="en-US" sz="2200">
                <a:solidFill>
                  <a:schemeClr val="dk1"/>
                </a:solidFill>
                <a:latin typeface="Open Sans"/>
                <a:ea typeface="Open Sans"/>
                <a:cs typeface="Open Sans"/>
                <a:sym typeface="Open Sans"/>
              </a:rPr>
              <a:t> </a:t>
            </a:r>
            <a:endParaRPr lang="en-US" sz="2200">
              <a:latin typeface="Open Sans" panose="020B0606030504020204" pitchFamily="34" charset="0"/>
              <a:ea typeface="Open Sans" panose="020B0606030504020204" pitchFamily="34" charset="0"/>
              <a:cs typeface="Open Sans" panose="020B0606030504020204" pitchFamily="34" charset="0"/>
            </a:endParaRPr>
          </a:p>
          <a:p>
            <a:pPr marL="971550" marR="0" lvl="2" indent="-285750" algn="l" rtl="0">
              <a:lnSpc>
                <a:spcPct val="114000"/>
              </a:lnSpc>
              <a:spcBef>
                <a:spcPts val="0"/>
              </a:spcBef>
              <a:spcAft>
                <a:spcPts val="600"/>
              </a:spcAft>
              <a:buClr>
                <a:schemeClr val="dk1"/>
              </a:buClr>
              <a:buSzPts val="1350"/>
              <a:buFont typeface="Arial"/>
              <a:buChar char="•"/>
            </a:pPr>
            <a:r>
              <a:rPr lang="en-US" b="0" i="0" u="none" strike="noStrike" cap="none">
                <a:solidFill>
                  <a:schemeClr val="dk1"/>
                </a:solidFill>
                <a:latin typeface="Open Sans"/>
                <a:ea typeface="Open Sans"/>
                <a:cs typeface="Open Sans"/>
                <a:sym typeface="Open Sans"/>
              </a:rPr>
              <a:t>Interrupting Microaggressions</a:t>
            </a:r>
            <a:endParaRPr lang="en-US">
              <a:solidFill>
                <a:schemeClr val="dk1"/>
              </a:solidFill>
              <a:latin typeface="Open Sans"/>
              <a:ea typeface="Open Sans"/>
              <a:cs typeface="Open Sans"/>
            </a:endParaRPr>
          </a:p>
          <a:p>
            <a:pPr marL="971550" marR="0" lvl="2" indent="-285750" algn="l" rtl="0">
              <a:lnSpc>
                <a:spcPct val="114000"/>
              </a:lnSpc>
              <a:spcBef>
                <a:spcPts val="0"/>
              </a:spcBef>
              <a:spcAft>
                <a:spcPts val="600"/>
              </a:spcAft>
              <a:buClr>
                <a:schemeClr val="dk1"/>
              </a:buClr>
              <a:buSzPts val="1350"/>
              <a:buFont typeface="Arial"/>
              <a:buChar char="•"/>
            </a:pPr>
            <a:r>
              <a:rPr lang="en-US" b="0" i="0" u="none" strike="noStrike" cap="none">
                <a:solidFill>
                  <a:schemeClr val="dk1"/>
                </a:solidFill>
                <a:latin typeface="Open Sans"/>
                <a:ea typeface="Open Sans"/>
                <a:cs typeface="Open Sans"/>
                <a:sym typeface="Open Sans"/>
              </a:rPr>
              <a:t>Creating Space for Critical Conversations</a:t>
            </a:r>
            <a:endParaRPr lang="en-US">
              <a:solidFill>
                <a:schemeClr val="dk1"/>
              </a:solidFill>
              <a:latin typeface="Open Sans"/>
              <a:ea typeface="Open Sans"/>
              <a:cs typeface="Open Sans"/>
            </a:endParaRPr>
          </a:p>
          <a:p>
            <a:pPr marL="628650" marR="0" lvl="1" indent="-285750" algn="l" rtl="0">
              <a:lnSpc>
                <a:spcPct val="114000"/>
              </a:lnSpc>
              <a:spcBef>
                <a:spcPts val="0"/>
              </a:spcBef>
              <a:spcAft>
                <a:spcPts val="600"/>
              </a:spcAft>
              <a:buClr>
                <a:schemeClr val="dk1"/>
              </a:buClr>
              <a:buSzPts val="1350"/>
              <a:buFont typeface="Arial"/>
              <a:buChar char="•"/>
            </a:pPr>
            <a:r>
              <a:rPr lang="en-US" sz="2200" b="0" i="0" u="none" strike="noStrike" cap="none">
                <a:solidFill>
                  <a:schemeClr val="dk1"/>
                </a:solidFill>
                <a:latin typeface="Open Sans"/>
                <a:ea typeface="Open Sans"/>
                <a:cs typeface="Open Sans"/>
                <a:sym typeface="Open Sans"/>
              </a:rPr>
              <a:t>Information on how RESULTS responds to oppressive incidents</a:t>
            </a:r>
            <a:endParaRPr lang="en-US" sz="2200">
              <a:solidFill>
                <a:schemeClr val="dk1"/>
              </a:solidFill>
              <a:latin typeface="Open Sans"/>
              <a:ea typeface="Open Sans"/>
              <a:cs typeface="Open Sans"/>
            </a:endParaRPr>
          </a:p>
        </p:txBody>
      </p:sp>
      <p:sp>
        <p:nvSpPr>
          <p:cNvPr id="5" name="Slide Number Placeholder 4">
            <a:extLst>
              <a:ext uri="{FF2B5EF4-FFF2-40B4-BE49-F238E27FC236}">
                <a16:creationId xmlns:a16="http://schemas.microsoft.com/office/drawing/2014/main" id="{C35A0141-B422-DE09-B46D-ED220C6529FD}"/>
              </a:ext>
            </a:extLst>
          </p:cNvPr>
          <p:cNvSpPr>
            <a:spLocks noGrp="1"/>
          </p:cNvSpPr>
          <p:nvPr>
            <p:ph type="sldNum" sz="quarter" idx="12"/>
          </p:nvPr>
        </p:nvSpPr>
        <p:spPr/>
        <p:txBody>
          <a:bodyPr/>
          <a:lstStyle/>
          <a:p>
            <a:fld id="{307E6868-079E-1649-B8D1-459B42CE4DE3}" type="slidenum">
              <a:rPr lang="en-US" smtClean="0"/>
              <a:t>3</a:t>
            </a:fld>
            <a:endParaRPr lang="en-US"/>
          </a:p>
        </p:txBody>
      </p:sp>
    </p:spTree>
    <p:extLst>
      <p:ext uri="{BB962C8B-B14F-4D97-AF65-F5344CB8AC3E}">
        <p14:creationId xmlns:p14="http://schemas.microsoft.com/office/powerpoint/2010/main" val="4196567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567419" y="170261"/>
            <a:ext cx="7401491" cy="857250"/>
          </a:xfrm>
        </p:spPr>
        <p:txBody>
          <a:bodyPr anchor="ctr">
            <a:noAutofit/>
          </a:bodyPr>
          <a:lstStyle/>
          <a:p>
            <a:r>
              <a:rPr lang="en-US" sz="2800">
                <a:solidFill>
                  <a:srgbClr val="D50032"/>
                </a:solidFill>
                <a:latin typeface="Open Sans"/>
                <a:ea typeface="Open Sans"/>
                <a:cs typeface="Open Sans"/>
              </a:rPr>
              <a:t>Join the Wave of Community Action: Friends &amp; Family </a:t>
            </a:r>
            <a:endParaRPr lang="en-US"/>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30</a:t>
            </a:fld>
            <a:endParaRPr lang="en-US"/>
          </a:p>
        </p:txBody>
      </p:sp>
      <p:pic>
        <p:nvPicPr>
          <p:cNvPr id="6" name="Picture 5" descr="A person writing on a paper&#10;&#10;Description automatically generated">
            <a:extLst>
              <a:ext uri="{FF2B5EF4-FFF2-40B4-BE49-F238E27FC236}">
                <a16:creationId xmlns:a16="http://schemas.microsoft.com/office/drawing/2014/main" id="{75465B3E-52F4-8CCC-469D-C4962F42709A}"/>
              </a:ext>
            </a:extLst>
          </p:cNvPr>
          <p:cNvPicPr>
            <a:picLocks noChangeAspect="1"/>
          </p:cNvPicPr>
          <p:nvPr/>
        </p:nvPicPr>
        <p:blipFill>
          <a:blip r:embed="rId2"/>
          <a:stretch>
            <a:fillRect/>
          </a:stretch>
        </p:blipFill>
        <p:spPr>
          <a:xfrm rot="5400000">
            <a:off x="5794944" y="1683301"/>
            <a:ext cx="3544431" cy="2620130"/>
          </a:xfrm>
          <a:prstGeom prst="rect">
            <a:avLst/>
          </a:prstGeom>
        </p:spPr>
      </p:pic>
      <p:pic>
        <p:nvPicPr>
          <p:cNvPr id="7" name="Picture 6" descr="A shelf with papers and objects on it&#10;&#10;Description automatically generated">
            <a:extLst>
              <a:ext uri="{FF2B5EF4-FFF2-40B4-BE49-F238E27FC236}">
                <a16:creationId xmlns:a16="http://schemas.microsoft.com/office/drawing/2014/main" id="{899CF0B6-F18F-D7AF-6126-EF31A89268CB}"/>
              </a:ext>
            </a:extLst>
          </p:cNvPr>
          <p:cNvPicPr>
            <a:picLocks noChangeAspect="1"/>
          </p:cNvPicPr>
          <p:nvPr/>
        </p:nvPicPr>
        <p:blipFill>
          <a:blip r:embed="rId3"/>
          <a:stretch>
            <a:fillRect/>
          </a:stretch>
        </p:blipFill>
        <p:spPr>
          <a:xfrm rot="10800000">
            <a:off x="149525" y="1284760"/>
            <a:ext cx="4114800" cy="3086100"/>
          </a:xfrm>
          <a:prstGeom prst="rect">
            <a:avLst/>
          </a:prstGeom>
        </p:spPr>
      </p:pic>
      <p:pic>
        <p:nvPicPr>
          <p:cNvPr id="8" name="Picture 7" descr="A baby sitting in a highchair with food on it&#10;&#10;Description automatically generated">
            <a:extLst>
              <a:ext uri="{FF2B5EF4-FFF2-40B4-BE49-F238E27FC236}">
                <a16:creationId xmlns:a16="http://schemas.microsoft.com/office/drawing/2014/main" id="{0F69F8C8-0088-21FA-D6C8-D6FA715AC462}"/>
              </a:ext>
            </a:extLst>
          </p:cNvPr>
          <p:cNvPicPr>
            <a:picLocks noChangeAspect="1"/>
          </p:cNvPicPr>
          <p:nvPr/>
        </p:nvPicPr>
        <p:blipFill>
          <a:blip r:embed="rId4"/>
          <a:stretch>
            <a:fillRect/>
          </a:stretch>
        </p:blipFill>
        <p:spPr>
          <a:xfrm>
            <a:off x="3753983" y="1631560"/>
            <a:ext cx="2503111" cy="3327661"/>
          </a:xfrm>
          <a:prstGeom prst="rect">
            <a:avLst/>
          </a:prstGeom>
        </p:spPr>
      </p:pic>
    </p:spTree>
    <p:extLst>
      <p:ext uri="{BB962C8B-B14F-4D97-AF65-F5344CB8AC3E}">
        <p14:creationId xmlns:p14="http://schemas.microsoft.com/office/powerpoint/2010/main" val="3726104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p:txBody>
          <a:bodyPr anchor="ctr">
            <a:normAutofit/>
          </a:bodyPr>
          <a:lstStyle/>
          <a:p>
            <a:pPr>
              <a:lnSpc>
                <a:spcPct val="90000"/>
              </a:lnSpc>
            </a:pPr>
            <a:r>
              <a:rPr lang="en-US" sz="2500">
                <a:latin typeface="Open Sans"/>
                <a:ea typeface="Open Sans"/>
                <a:cs typeface="Open Sans"/>
              </a:rPr>
              <a:t>Join the Wave of Community Action</a:t>
            </a:r>
          </a:p>
        </p:txBody>
      </p:sp>
      <p:sp>
        <p:nvSpPr>
          <p:cNvPr id="3" name="Text Placeholder 2">
            <a:extLst>
              <a:ext uri="{FF2B5EF4-FFF2-40B4-BE49-F238E27FC236}">
                <a16:creationId xmlns:a16="http://schemas.microsoft.com/office/drawing/2014/main" id="{04599A65-2EBC-4270-90C1-0517D90EA66E}"/>
              </a:ext>
            </a:extLst>
          </p:cNvPr>
          <p:cNvSpPr>
            <a:spLocks noGrp="1"/>
          </p:cNvSpPr>
          <p:nvPr>
            <p:ph type="body" idx="1"/>
          </p:nvPr>
        </p:nvSpPr>
        <p:spPr>
          <a:xfrm>
            <a:off x="533865" y="1151335"/>
            <a:ext cx="4040188" cy="479822"/>
          </a:xfrm>
        </p:spPr>
        <p:txBody>
          <a:bodyPr/>
          <a:lstStyle/>
          <a:p>
            <a:r>
              <a:rPr lang="en-US" sz="1800">
                <a:latin typeface="Open Sans"/>
                <a:ea typeface="Open Sans"/>
                <a:cs typeface="Open Sans"/>
              </a:rPr>
              <a:t>Gulf South Regional Conference</a:t>
            </a:r>
            <a:endParaRPr lang="en-US" sz="1800"/>
          </a:p>
        </p:txBody>
      </p:sp>
      <p:pic>
        <p:nvPicPr>
          <p:cNvPr id="8" name="Content Placeholder 7" descr="A group of people sitting in chairs writing on a notebook&#10;&#10;Description automatically generated">
            <a:extLst>
              <a:ext uri="{FF2B5EF4-FFF2-40B4-BE49-F238E27FC236}">
                <a16:creationId xmlns:a16="http://schemas.microsoft.com/office/drawing/2014/main" id="{F3DEE840-5484-E5FE-843A-2C6119A15188}"/>
              </a:ext>
            </a:extLst>
          </p:cNvPr>
          <p:cNvPicPr>
            <a:picLocks noGrp="1" noChangeAspect="1"/>
          </p:cNvPicPr>
          <p:nvPr>
            <p:ph sz="half" idx="2"/>
          </p:nvPr>
        </p:nvPicPr>
        <p:blipFill>
          <a:blip r:embed="rId2"/>
          <a:stretch>
            <a:fillRect/>
          </a:stretch>
        </p:blipFill>
        <p:spPr>
          <a:xfrm>
            <a:off x="457200" y="1764901"/>
            <a:ext cx="4040188" cy="2695976"/>
          </a:xfrm>
        </p:spPr>
      </p:pic>
      <p:sp>
        <p:nvSpPr>
          <p:cNvPr id="6" name="Text Placeholder 5">
            <a:extLst>
              <a:ext uri="{FF2B5EF4-FFF2-40B4-BE49-F238E27FC236}">
                <a16:creationId xmlns:a16="http://schemas.microsoft.com/office/drawing/2014/main" id="{07736CF7-301B-EF62-1EAD-D26B1C615894}"/>
              </a:ext>
            </a:extLst>
          </p:cNvPr>
          <p:cNvSpPr>
            <a:spLocks noGrp="1"/>
          </p:cNvSpPr>
          <p:nvPr>
            <p:ph type="body" sz="quarter" idx="3"/>
          </p:nvPr>
        </p:nvSpPr>
        <p:spPr>
          <a:xfrm>
            <a:off x="4964203" y="1151335"/>
            <a:ext cx="4041775" cy="479822"/>
          </a:xfrm>
        </p:spPr>
        <p:txBody>
          <a:bodyPr/>
          <a:lstStyle/>
          <a:p>
            <a:r>
              <a:rPr lang="en-US" sz="1800">
                <a:latin typeface="Open Sans"/>
                <a:ea typeface="Open Sans"/>
                <a:cs typeface="Open Sans"/>
              </a:rPr>
              <a:t>New Orleans Medical School</a:t>
            </a:r>
            <a:endParaRPr lang="en-US" sz="1800"/>
          </a:p>
        </p:txBody>
      </p:sp>
      <p:pic>
        <p:nvPicPr>
          <p:cNvPr id="12" name="Content Placeholder 11" descr="A person standing in front of a group of people&#10;&#10;Description automatically generated">
            <a:extLst>
              <a:ext uri="{FF2B5EF4-FFF2-40B4-BE49-F238E27FC236}">
                <a16:creationId xmlns:a16="http://schemas.microsoft.com/office/drawing/2014/main" id="{69B8FE0E-F9D7-3D70-3111-6FB8E9382D20}"/>
              </a:ext>
            </a:extLst>
          </p:cNvPr>
          <p:cNvPicPr>
            <a:picLocks noGrp="1" noChangeAspect="1"/>
          </p:cNvPicPr>
          <p:nvPr>
            <p:ph sz="quarter" idx="4"/>
          </p:nvPr>
        </p:nvPicPr>
        <p:blipFill rotWithShape="1">
          <a:blip r:embed="rId3"/>
          <a:srcRect l="31" t="30" r="4"/>
          <a:stretch/>
        </p:blipFill>
        <p:spPr>
          <a:xfrm rot="5400000">
            <a:off x="5333034" y="1627185"/>
            <a:ext cx="2672887" cy="2989551"/>
          </a:xfrm>
        </p:spPr>
      </p:pic>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nchor="ctr">
            <a:normAutofit/>
          </a:bodyPr>
          <a:lstStyle/>
          <a:p>
            <a:pPr>
              <a:spcAft>
                <a:spcPts val="600"/>
              </a:spcAft>
            </a:pPr>
            <a:fld id="{307E6868-079E-1649-B8D1-459B42CE4DE3}" type="slidenum">
              <a:rPr lang="en-US" smtClean="0"/>
              <a:pPr>
                <a:spcAft>
                  <a:spcPts val="600"/>
                </a:spcAft>
              </a:pPr>
              <a:t>31</a:t>
            </a:fld>
            <a:endParaRPr lang="en-US"/>
          </a:p>
        </p:txBody>
      </p:sp>
    </p:spTree>
    <p:extLst>
      <p:ext uri="{BB962C8B-B14F-4D97-AF65-F5344CB8AC3E}">
        <p14:creationId xmlns:p14="http://schemas.microsoft.com/office/powerpoint/2010/main" val="4251009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567419" y="170261"/>
            <a:ext cx="7401491" cy="857250"/>
          </a:xfrm>
        </p:spPr>
        <p:txBody>
          <a:bodyPr anchor="ctr">
            <a:noAutofit/>
          </a:bodyPr>
          <a:lstStyle/>
          <a:p>
            <a:r>
              <a:rPr lang="en-US" sz="2800">
                <a:solidFill>
                  <a:srgbClr val="D50032"/>
                </a:solidFill>
                <a:latin typeface="Open Sans"/>
                <a:ea typeface="Open Sans"/>
                <a:cs typeface="Open Sans"/>
              </a:rPr>
              <a:t>Join the Wave of Community Action</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32</a:t>
            </a:fld>
            <a:endParaRPr lang="en-US"/>
          </a:p>
        </p:txBody>
      </p:sp>
      <p:pic>
        <p:nvPicPr>
          <p:cNvPr id="2" name="Picture 1" descr="A person sitting at a table writing on paper&#10;&#10;Description automatically generated">
            <a:extLst>
              <a:ext uri="{FF2B5EF4-FFF2-40B4-BE49-F238E27FC236}">
                <a16:creationId xmlns:a16="http://schemas.microsoft.com/office/drawing/2014/main" id="{61AE6C7A-4FC9-488E-C16D-DF1587D66867}"/>
              </a:ext>
            </a:extLst>
          </p:cNvPr>
          <p:cNvPicPr>
            <a:picLocks noChangeAspect="1"/>
          </p:cNvPicPr>
          <p:nvPr/>
        </p:nvPicPr>
        <p:blipFill>
          <a:blip r:embed="rId2"/>
          <a:stretch>
            <a:fillRect/>
          </a:stretch>
        </p:blipFill>
        <p:spPr>
          <a:xfrm>
            <a:off x="6002471" y="1127329"/>
            <a:ext cx="2502519" cy="1637529"/>
          </a:xfrm>
          <a:prstGeom prst="rect">
            <a:avLst/>
          </a:prstGeom>
        </p:spPr>
      </p:pic>
      <p:pic>
        <p:nvPicPr>
          <p:cNvPr id="3" name="Picture 2" descr="A group of women sitting at a table&#10;&#10;Description automatically generated">
            <a:extLst>
              <a:ext uri="{FF2B5EF4-FFF2-40B4-BE49-F238E27FC236}">
                <a16:creationId xmlns:a16="http://schemas.microsoft.com/office/drawing/2014/main" id="{10256724-0C41-7C8F-9A27-B89A930B0F83}"/>
              </a:ext>
            </a:extLst>
          </p:cNvPr>
          <p:cNvPicPr>
            <a:picLocks noChangeAspect="1"/>
          </p:cNvPicPr>
          <p:nvPr/>
        </p:nvPicPr>
        <p:blipFill>
          <a:blip r:embed="rId3"/>
          <a:stretch>
            <a:fillRect/>
          </a:stretch>
        </p:blipFill>
        <p:spPr>
          <a:xfrm>
            <a:off x="3479003" y="1127329"/>
            <a:ext cx="2208105" cy="1521185"/>
          </a:xfrm>
          <a:prstGeom prst="rect">
            <a:avLst/>
          </a:prstGeom>
        </p:spPr>
      </p:pic>
      <p:pic>
        <p:nvPicPr>
          <p:cNvPr id="6" name="Picture 5" descr="A person sitting in a chair and writing on a piece of paper&#10;&#10;Description automatically generated">
            <a:extLst>
              <a:ext uri="{FF2B5EF4-FFF2-40B4-BE49-F238E27FC236}">
                <a16:creationId xmlns:a16="http://schemas.microsoft.com/office/drawing/2014/main" id="{5C6C3E20-30BF-2BE6-D77D-BAC4D9EBAE57}"/>
              </a:ext>
            </a:extLst>
          </p:cNvPr>
          <p:cNvPicPr>
            <a:picLocks noChangeAspect="1"/>
          </p:cNvPicPr>
          <p:nvPr/>
        </p:nvPicPr>
        <p:blipFill>
          <a:blip r:embed="rId4"/>
          <a:stretch>
            <a:fillRect/>
          </a:stretch>
        </p:blipFill>
        <p:spPr>
          <a:xfrm>
            <a:off x="5890993" y="2864676"/>
            <a:ext cx="2613997" cy="1659435"/>
          </a:xfrm>
          <a:prstGeom prst="rect">
            <a:avLst/>
          </a:prstGeom>
        </p:spPr>
      </p:pic>
      <p:pic>
        <p:nvPicPr>
          <p:cNvPr id="10" name="Picture 9" descr="A person sitting in a room writing on a book&#10;&#10;Description automatically generated">
            <a:extLst>
              <a:ext uri="{FF2B5EF4-FFF2-40B4-BE49-F238E27FC236}">
                <a16:creationId xmlns:a16="http://schemas.microsoft.com/office/drawing/2014/main" id="{5EAA42DD-FE15-672C-CF7B-3CC6615A8917}"/>
              </a:ext>
            </a:extLst>
          </p:cNvPr>
          <p:cNvPicPr>
            <a:picLocks noChangeAspect="1"/>
          </p:cNvPicPr>
          <p:nvPr/>
        </p:nvPicPr>
        <p:blipFill>
          <a:blip r:embed="rId5"/>
          <a:stretch>
            <a:fillRect/>
          </a:stretch>
        </p:blipFill>
        <p:spPr>
          <a:xfrm>
            <a:off x="3080030" y="2864676"/>
            <a:ext cx="2607078" cy="1690657"/>
          </a:xfrm>
          <a:prstGeom prst="rect">
            <a:avLst/>
          </a:prstGeom>
        </p:spPr>
      </p:pic>
      <p:pic>
        <p:nvPicPr>
          <p:cNvPr id="11" name="Picture 10" descr="A person sitting in a chair writing on a piece of paper&#10;&#10;Description automatically generated">
            <a:extLst>
              <a:ext uri="{FF2B5EF4-FFF2-40B4-BE49-F238E27FC236}">
                <a16:creationId xmlns:a16="http://schemas.microsoft.com/office/drawing/2014/main" id="{81898A1C-C01B-6B54-2C5F-14B5016AB50F}"/>
              </a:ext>
            </a:extLst>
          </p:cNvPr>
          <p:cNvPicPr>
            <a:picLocks noChangeAspect="1"/>
          </p:cNvPicPr>
          <p:nvPr/>
        </p:nvPicPr>
        <p:blipFill>
          <a:blip r:embed="rId6"/>
          <a:stretch>
            <a:fillRect/>
          </a:stretch>
        </p:blipFill>
        <p:spPr>
          <a:xfrm>
            <a:off x="588615" y="1184050"/>
            <a:ext cx="2333734" cy="3340061"/>
          </a:xfrm>
          <a:prstGeom prst="rect">
            <a:avLst/>
          </a:prstGeom>
        </p:spPr>
      </p:pic>
    </p:spTree>
    <p:extLst>
      <p:ext uri="{BB962C8B-B14F-4D97-AF65-F5344CB8AC3E}">
        <p14:creationId xmlns:p14="http://schemas.microsoft.com/office/powerpoint/2010/main" val="1150730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44DD-B91E-4B62-E680-98B358A3E05C}"/>
              </a:ext>
            </a:extLst>
          </p:cNvPr>
          <p:cNvSpPr>
            <a:spLocks noGrp="1"/>
          </p:cNvSpPr>
          <p:nvPr>
            <p:ph type="title"/>
          </p:nvPr>
        </p:nvSpPr>
        <p:spPr>
          <a:xfrm>
            <a:off x="457200" y="205979"/>
            <a:ext cx="7401491" cy="857250"/>
          </a:xfrm>
        </p:spPr>
        <p:txBody>
          <a:bodyPr anchor="ctr">
            <a:normAutofit/>
          </a:bodyPr>
          <a:lstStyle/>
          <a:p>
            <a:r>
              <a:rPr lang="en-US"/>
              <a:t>Timeline</a:t>
            </a:r>
          </a:p>
        </p:txBody>
      </p:sp>
      <p:sp>
        <p:nvSpPr>
          <p:cNvPr id="4" name="Slide Number Placeholder 3">
            <a:extLst>
              <a:ext uri="{FF2B5EF4-FFF2-40B4-BE49-F238E27FC236}">
                <a16:creationId xmlns:a16="http://schemas.microsoft.com/office/drawing/2014/main" id="{8A183FA2-622B-ACF0-0899-E333E02365D7}"/>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33</a:t>
            </a:fld>
            <a:endParaRPr lang="en-US"/>
          </a:p>
        </p:txBody>
      </p:sp>
      <p:graphicFrame>
        <p:nvGraphicFramePr>
          <p:cNvPr id="10" name="Content Placeholder 2">
            <a:extLst>
              <a:ext uri="{FF2B5EF4-FFF2-40B4-BE49-F238E27FC236}">
                <a16:creationId xmlns:a16="http://schemas.microsoft.com/office/drawing/2014/main" id="{89189C92-8DDB-3CB8-A2C3-0C534F66911E}"/>
              </a:ext>
            </a:extLst>
          </p:cNvPr>
          <p:cNvGraphicFramePr>
            <a:graphicFrameLocks noGrp="1"/>
          </p:cNvGraphicFramePr>
          <p:nvPr>
            <p:ph idx="1"/>
            <p:extLst>
              <p:ext uri="{D42A27DB-BD31-4B8C-83A1-F6EECF244321}">
                <p14:modId xmlns:p14="http://schemas.microsoft.com/office/powerpoint/2010/main" val="3359881242"/>
              </p:ext>
            </p:extLst>
          </p:nvPr>
        </p:nvGraphicFramePr>
        <p:xfrm>
          <a:off x="457200" y="1336253"/>
          <a:ext cx="8229600" cy="3394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7383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980631" y="1827306"/>
            <a:ext cx="6515265" cy="1773094"/>
          </a:xfrm>
        </p:spPr>
        <p:txBody>
          <a:bodyPr anchor="ctr">
            <a:noAutofit/>
          </a:bodyPr>
          <a:lstStyle/>
          <a:p>
            <a:r>
              <a:rPr lang="en-US" sz="3200">
                <a:solidFill>
                  <a:schemeClr val="tx1"/>
                </a:solidFill>
                <a:latin typeface="Open Sans"/>
                <a:ea typeface="Open Sans"/>
                <a:cs typeface="Open Sans"/>
              </a:rPr>
              <a:t>How will you get your community “On the Record” to call for solutions to poverty?</a:t>
            </a:r>
            <a:endParaRPr lang="en-US" sz="4000">
              <a:solidFill>
                <a:schemeClr val="tx1"/>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34</a:t>
            </a:fld>
            <a:endParaRPr lang="en-US"/>
          </a:p>
        </p:txBody>
      </p:sp>
      <p:sp>
        <p:nvSpPr>
          <p:cNvPr id="2" name="Title 1">
            <a:extLst>
              <a:ext uri="{FF2B5EF4-FFF2-40B4-BE49-F238E27FC236}">
                <a16:creationId xmlns:a16="http://schemas.microsoft.com/office/drawing/2014/main" id="{5DF52453-7034-22EF-FD1A-0FD1C80BB1E8}"/>
              </a:ext>
            </a:extLst>
          </p:cNvPr>
          <p:cNvSpPr txBox="1">
            <a:spLocks/>
          </p:cNvSpPr>
          <p:nvPr/>
        </p:nvSpPr>
        <p:spPr>
          <a:xfrm>
            <a:off x="537519" y="230691"/>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r>
              <a:rPr lang="en-US"/>
              <a:t>Let’s brainstorm!</a:t>
            </a:r>
          </a:p>
        </p:txBody>
      </p:sp>
    </p:spTree>
    <p:extLst>
      <p:ext uri="{BB962C8B-B14F-4D97-AF65-F5344CB8AC3E}">
        <p14:creationId xmlns:p14="http://schemas.microsoft.com/office/powerpoint/2010/main" val="1738810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B51FC0B9-BD66-A922-F6F4-91423077E07E}"/>
              </a:ext>
            </a:extLst>
          </p:cNvPr>
          <p:cNvSpPr>
            <a:spLocks noGrp="1"/>
          </p:cNvSpPr>
          <p:nvPr>
            <p:ph type="title"/>
          </p:nvPr>
        </p:nvSpPr>
        <p:spPr>
          <a:xfrm>
            <a:off x="4572000" y="1617752"/>
            <a:ext cx="5004280" cy="857250"/>
          </a:xfrm>
        </p:spPr>
        <p:txBody>
          <a:bodyPr>
            <a:normAutofit fontScale="90000"/>
          </a:bodyPr>
          <a:lstStyle/>
          <a:p>
            <a:pPr algn="l"/>
            <a:r>
              <a:rPr lang="en-US"/>
              <a:t>Resources on our website</a:t>
            </a:r>
          </a:p>
        </p:txBody>
      </p:sp>
      <p:pic>
        <p:nvPicPr>
          <p:cNvPr id="7" name="Picture 6">
            <a:extLst>
              <a:ext uri="{FF2B5EF4-FFF2-40B4-BE49-F238E27FC236}">
                <a16:creationId xmlns:a16="http://schemas.microsoft.com/office/drawing/2014/main" id="{8A922D6C-94F1-07E2-006C-FC625864022B}"/>
              </a:ext>
            </a:extLst>
          </p:cNvPr>
          <p:cNvPicPr>
            <a:picLocks noChangeAspect="1"/>
          </p:cNvPicPr>
          <p:nvPr/>
        </p:nvPicPr>
        <p:blipFill>
          <a:blip r:embed="rId2"/>
          <a:stretch>
            <a:fillRect/>
          </a:stretch>
        </p:blipFill>
        <p:spPr>
          <a:xfrm>
            <a:off x="258143" y="735227"/>
            <a:ext cx="4025256" cy="3673046"/>
          </a:xfrm>
          <a:prstGeom prst="rect">
            <a:avLst/>
          </a:prstGeom>
          <a:noFill/>
        </p:spPr>
      </p:pic>
      <p:sp>
        <p:nvSpPr>
          <p:cNvPr id="5" name="TextBox 4">
            <a:extLst>
              <a:ext uri="{FF2B5EF4-FFF2-40B4-BE49-F238E27FC236}">
                <a16:creationId xmlns:a16="http://schemas.microsoft.com/office/drawing/2014/main" id="{24425425-6F49-E3C1-3ACC-7F8D9CF630BE}"/>
              </a:ext>
            </a:extLst>
          </p:cNvPr>
          <p:cNvSpPr txBox="1"/>
          <p:nvPr/>
        </p:nvSpPr>
        <p:spPr>
          <a:xfrm>
            <a:off x="4572000" y="2944941"/>
            <a:ext cx="4038600" cy="450794"/>
          </a:xfrm>
          <a:prstGeom prst="rect">
            <a:avLst/>
          </a:prstGeom>
        </p:spPr>
        <p:txBody>
          <a:bodyPr vert="horz" lIns="91440" tIns="45720" rIns="91440" bIns="45720" rtlCol="0">
            <a:normAutofit/>
          </a:bodyPr>
          <a:lstStyle/>
          <a:p>
            <a:pPr algn="ctr">
              <a:spcBef>
                <a:spcPct val="20000"/>
              </a:spcBef>
            </a:pPr>
            <a:r>
              <a:rPr lang="en-US" b="1">
                <a:solidFill>
                  <a:srgbClr val="E41034"/>
                </a:solidFill>
                <a:latin typeface="Open Sans" pitchFamily="2" charset="0"/>
                <a:ea typeface="Open Sans" pitchFamily="2" charset="0"/>
                <a:cs typeface="Open Sans" pitchFamily="2" charset="0"/>
                <a:hlinkClick r:id="rId3">
                  <a:extLst>
                    <a:ext uri="{A12FA001-AC4F-418D-AE19-62706E023703}">
                      <ahyp:hlinkClr xmlns:ahyp="http://schemas.microsoft.com/office/drawing/2018/hyperlinkcolor" val="tx"/>
                    </a:ext>
                  </a:extLst>
                </a:hlinkClick>
              </a:rPr>
              <a:t>results.org/community-of-change</a:t>
            </a:r>
            <a:endParaRPr lang="en-US" b="1">
              <a:solidFill>
                <a:srgbClr val="E41034"/>
              </a:solidFill>
              <a:latin typeface="Open Sans" pitchFamily="2" charset="0"/>
              <a:ea typeface="Open Sans" pitchFamily="2" charset="0"/>
              <a:cs typeface="Open Sans" pitchFamily="2" charset="0"/>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vert="horz" lIns="91440" tIns="45720" rIns="91440" bIns="45720" rtlCol="0" anchor="ctr">
            <a:normAutofit/>
          </a:bodyPr>
          <a:lstStyle/>
          <a:p>
            <a:pPr>
              <a:spcAft>
                <a:spcPts val="600"/>
              </a:spcAft>
            </a:pPr>
            <a:fld id="{307E6868-079E-1649-B8D1-459B42CE4DE3}" type="slidenum">
              <a:rPr lang="en-US" smtClean="0"/>
              <a:pPr>
                <a:spcAft>
                  <a:spcPts val="600"/>
                </a:spcAft>
              </a:pPr>
              <a:t>35</a:t>
            </a:fld>
            <a:endParaRPr lang="en-US"/>
          </a:p>
        </p:txBody>
      </p:sp>
    </p:spTree>
    <p:extLst>
      <p:ext uri="{BB962C8B-B14F-4D97-AF65-F5344CB8AC3E}">
        <p14:creationId xmlns:p14="http://schemas.microsoft.com/office/powerpoint/2010/main" val="5379647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44DD-B91E-4B62-E680-98B358A3E05C}"/>
              </a:ext>
            </a:extLst>
          </p:cNvPr>
          <p:cNvSpPr>
            <a:spLocks noGrp="1"/>
          </p:cNvSpPr>
          <p:nvPr>
            <p:ph type="title"/>
          </p:nvPr>
        </p:nvSpPr>
        <p:spPr/>
        <p:txBody>
          <a:bodyPr>
            <a:normAutofit/>
          </a:bodyPr>
          <a:lstStyle/>
          <a:p>
            <a:r>
              <a:rPr lang="en-US">
                <a:latin typeface="Open Sans"/>
                <a:ea typeface="Open Sans"/>
                <a:cs typeface="Open Sans"/>
              </a:rPr>
              <a:t>Support to do this</a:t>
            </a:r>
            <a:endParaRPr lang="en-US"/>
          </a:p>
        </p:txBody>
      </p:sp>
      <p:sp>
        <p:nvSpPr>
          <p:cNvPr id="3" name="Content Placeholder 2">
            <a:extLst>
              <a:ext uri="{FF2B5EF4-FFF2-40B4-BE49-F238E27FC236}">
                <a16:creationId xmlns:a16="http://schemas.microsoft.com/office/drawing/2014/main" id="{D53FFE75-C9EE-9CEB-57BE-9066E35A5560}"/>
              </a:ext>
            </a:extLst>
          </p:cNvPr>
          <p:cNvSpPr>
            <a:spLocks noGrp="1"/>
          </p:cNvSpPr>
          <p:nvPr>
            <p:ph idx="1"/>
          </p:nvPr>
        </p:nvSpPr>
        <p:spPr>
          <a:xfrm>
            <a:off x="515894" y="1161809"/>
            <a:ext cx="8112211" cy="3506874"/>
          </a:xfrm>
        </p:spPr>
        <p:txBody>
          <a:bodyPr vert="horz" lIns="91440" tIns="45720" rIns="91440" bIns="45720" rtlCol="0" anchor="t">
            <a:normAutofit fontScale="92500" lnSpcReduction="10000"/>
          </a:bodyPr>
          <a:lstStyle/>
          <a:p>
            <a:pPr>
              <a:lnSpc>
                <a:spcPct val="114000"/>
              </a:lnSpc>
              <a:spcBef>
                <a:spcPts val="0"/>
              </a:spcBef>
              <a:spcAft>
                <a:spcPts val="600"/>
              </a:spcAft>
            </a:pPr>
            <a:r>
              <a:rPr lang="en-US" sz="2400">
                <a:latin typeface="Open Sans"/>
                <a:ea typeface="Open Sans"/>
                <a:cs typeface="Open Sans"/>
              </a:rPr>
              <a:t>Drop-in Coaching – </a:t>
            </a:r>
            <a:r>
              <a:rPr lang="en-US" sz="2400">
                <a:latin typeface="Open Sans"/>
                <a:ea typeface="Open Sans"/>
                <a:cs typeface="Open Sans"/>
                <a:hlinkClick r:id="rId2"/>
              </a:rPr>
              <a:t>RSVP</a:t>
            </a:r>
            <a:endParaRPr lang="en-US" sz="2400">
              <a:latin typeface="Open Sans"/>
              <a:ea typeface="Open Sans"/>
              <a:cs typeface="Open Sans"/>
            </a:endParaRPr>
          </a:p>
          <a:p>
            <a:pPr lvl="1">
              <a:lnSpc>
                <a:spcPct val="114000"/>
              </a:lnSpc>
              <a:spcBef>
                <a:spcPts val="0"/>
              </a:spcBef>
              <a:spcAft>
                <a:spcPts val="600"/>
              </a:spcAft>
            </a:pPr>
            <a:r>
              <a:rPr lang="en-US" sz="2400">
                <a:latin typeface="Open Sans"/>
                <a:ea typeface="Open Sans"/>
                <a:cs typeface="Open Sans"/>
              </a:rPr>
              <a:t>4 sessions week of May 20 </a:t>
            </a:r>
          </a:p>
          <a:p>
            <a:pPr>
              <a:lnSpc>
                <a:spcPct val="114000"/>
              </a:lnSpc>
              <a:spcBef>
                <a:spcPts val="0"/>
              </a:spcBef>
              <a:spcAft>
                <a:spcPts val="600"/>
              </a:spcAft>
            </a:pPr>
            <a:r>
              <a:rPr lang="en-US" sz="2400">
                <a:latin typeface="Open Sans"/>
                <a:ea typeface="Open Sans"/>
                <a:cs typeface="Open Sans"/>
              </a:rPr>
              <a:t>Community Partnership Training - </a:t>
            </a:r>
            <a:r>
              <a:rPr lang="en-US" sz="2400">
                <a:latin typeface="Open Sans"/>
                <a:ea typeface="Open Sans"/>
                <a:cs typeface="Open Sans"/>
                <a:hlinkClick r:id="rId3"/>
              </a:rPr>
              <a:t>RSVP</a:t>
            </a:r>
            <a:endParaRPr lang="en-US" sz="2400">
              <a:latin typeface="Open Sans"/>
              <a:ea typeface="Open Sans"/>
              <a:cs typeface="Open Sans"/>
            </a:endParaRPr>
          </a:p>
          <a:p>
            <a:pPr lvl="1">
              <a:lnSpc>
                <a:spcPct val="114000"/>
              </a:lnSpc>
              <a:spcBef>
                <a:spcPts val="0"/>
              </a:spcBef>
              <a:spcAft>
                <a:spcPts val="600"/>
              </a:spcAft>
            </a:pPr>
            <a:r>
              <a:rPr lang="en-US" sz="2400">
                <a:latin typeface="Open Sans"/>
                <a:ea typeface="Open Sans"/>
                <a:cs typeface="Open Sans"/>
              </a:rPr>
              <a:t>May 7 @ 8pm ET</a:t>
            </a:r>
          </a:p>
          <a:p>
            <a:pPr>
              <a:lnSpc>
                <a:spcPct val="114000"/>
              </a:lnSpc>
              <a:spcBef>
                <a:spcPts val="0"/>
              </a:spcBef>
              <a:spcAft>
                <a:spcPts val="600"/>
              </a:spcAft>
            </a:pPr>
            <a:r>
              <a:rPr lang="en-US" sz="2400">
                <a:latin typeface="Open Sans"/>
                <a:ea typeface="Open Sans"/>
                <a:cs typeface="Open Sans"/>
              </a:rPr>
              <a:t>Outreach Planning Meeting (OPCs) – </a:t>
            </a:r>
            <a:r>
              <a:rPr lang="en-US" sz="2400">
                <a:latin typeface="Open Sans"/>
                <a:ea typeface="Open Sans"/>
                <a:cs typeface="Open Sans"/>
                <a:hlinkClick r:id="rId4"/>
              </a:rPr>
              <a:t>RSVP</a:t>
            </a:r>
            <a:r>
              <a:rPr lang="en-US" sz="2400">
                <a:latin typeface="Open Sans"/>
                <a:ea typeface="Open Sans"/>
                <a:cs typeface="Open Sans"/>
              </a:rPr>
              <a:t> </a:t>
            </a:r>
          </a:p>
          <a:p>
            <a:pPr lvl="1">
              <a:lnSpc>
                <a:spcPct val="114000"/>
              </a:lnSpc>
              <a:spcBef>
                <a:spcPts val="0"/>
              </a:spcBef>
              <a:spcAft>
                <a:spcPts val="600"/>
              </a:spcAft>
            </a:pPr>
            <a:r>
              <a:rPr lang="en-US" sz="2400">
                <a:latin typeface="Open Sans"/>
                <a:ea typeface="Open Sans"/>
                <a:cs typeface="Open Sans"/>
              </a:rPr>
              <a:t>May 8 @ 7pm ET</a:t>
            </a:r>
          </a:p>
          <a:p>
            <a:pPr>
              <a:lnSpc>
                <a:spcPct val="114000"/>
              </a:lnSpc>
              <a:spcBef>
                <a:spcPts val="0"/>
              </a:spcBef>
              <a:spcAft>
                <a:spcPts val="600"/>
              </a:spcAft>
            </a:pPr>
            <a:r>
              <a:rPr lang="en-US" sz="2400">
                <a:latin typeface="Open Sans"/>
                <a:ea typeface="Open Sans"/>
                <a:cs typeface="Open Sans"/>
              </a:rPr>
              <a:t>Group Leaders: Look for postcards in your mailbox</a:t>
            </a:r>
          </a:p>
          <a:p>
            <a:pPr>
              <a:lnSpc>
                <a:spcPct val="114000"/>
              </a:lnSpc>
              <a:spcBef>
                <a:spcPts val="0"/>
              </a:spcBef>
              <a:spcAft>
                <a:spcPts val="600"/>
              </a:spcAft>
            </a:pPr>
            <a:r>
              <a:rPr lang="en-US" sz="2400">
                <a:latin typeface="Open Sans"/>
                <a:ea typeface="Open Sans"/>
                <a:cs typeface="Open Sans"/>
              </a:rPr>
              <a:t>Questions? Reach out to Alicia </a:t>
            </a:r>
            <a:r>
              <a:rPr lang="en-US" sz="2400">
                <a:latin typeface="Open Sans"/>
                <a:ea typeface="Open Sans"/>
                <a:cs typeface="Open Sans"/>
                <a:hlinkClick r:id="rId5"/>
              </a:rPr>
              <a:t>astromberg@results.org</a:t>
            </a:r>
            <a:endParaRPr lang="en-US" sz="2400">
              <a:latin typeface="Open Sans"/>
              <a:ea typeface="Open Sans"/>
              <a:cs typeface="Open Sans"/>
            </a:endParaRPr>
          </a:p>
        </p:txBody>
      </p:sp>
      <p:sp>
        <p:nvSpPr>
          <p:cNvPr id="4" name="Slide Number Placeholder 3">
            <a:extLst>
              <a:ext uri="{FF2B5EF4-FFF2-40B4-BE49-F238E27FC236}">
                <a16:creationId xmlns:a16="http://schemas.microsoft.com/office/drawing/2014/main" id="{8A183FA2-622B-ACF0-0899-E333E02365D7}"/>
              </a:ext>
            </a:extLst>
          </p:cNvPr>
          <p:cNvSpPr>
            <a:spLocks noGrp="1"/>
          </p:cNvSpPr>
          <p:nvPr>
            <p:ph type="sldNum" sz="quarter" idx="12"/>
          </p:nvPr>
        </p:nvSpPr>
        <p:spPr/>
        <p:txBody>
          <a:bodyPr/>
          <a:lstStyle/>
          <a:p>
            <a:fld id="{307E6868-079E-1649-B8D1-459B42CE4DE3}" type="slidenum">
              <a:rPr lang="en-US" smtClean="0"/>
              <a:pPr/>
              <a:t>36</a:t>
            </a:fld>
            <a:endParaRPr lang="en-US"/>
          </a:p>
        </p:txBody>
      </p:sp>
    </p:spTree>
    <p:extLst>
      <p:ext uri="{BB962C8B-B14F-4D97-AF65-F5344CB8AC3E}">
        <p14:creationId xmlns:p14="http://schemas.microsoft.com/office/powerpoint/2010/main" val="27754843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CF385E-2AC0-2B4A-ECD5-A03C710B4607}"/>
              </a:ext>
            </a:extLst>
          </p:cNvPr>
          <p:cNvSpPr>
            <a:spLocks noGrp="1"/>
          </p:cNvSpPr>
          <p:nvPr>
            <p:ph type="title"/>
          </p:nvPr>
        </p:nvSpPr>
        <p:spPr/>
        <p:txBody>
          <a:bodyPr/>
          <a:lstStyle/>
          <a:p>
            <a:r>
              <a:rPr lang="en-US"/>
              <a:t>Announcements</a:t>
            </a:r>
          </a:p>
        </p:txBody>
      </p:sp>
    </p:spTree>
    <p:extLst>
      <p:ext uri="{BB962C8B-B14F-4D97-AF65-F5344CB8AC3E}">
        <p14:creationId xmlns:p14="http://schemas.microsoft.com/office/powerpoint/2010/main" val="1898328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2FE-FF0D-B8DA-D04A-3C27AAC98637}"/>
              </a:ext>
            </a:extLst>
          </p:cNvPr>
          <p:cNvSpPr>
            <a:spLocks noGrp="1"/>
          </p:cNvSpPr>
          <p:nvPr>
            <p:ph type="title"/>
          </p:nvPr>
        </p:nvSpPr>
        <p:spPr/>
        <p:txBody>
          <a:bodyPr/>
          <a:lstStyle/>
          <a:p>
            <a:r>
              <a:rPr lang="en-US">
                <a:solidFill>
                  <a:srgbClr val="D50032"/>
                </a:solidFill>
              </a:rPr>
              <a:t>Thank you for joining us!</a:t>
            </a:r>
          </a:p>
        </p:txBody>
      </p:sp>
      <p:sp>
        <p:nvSpPr>
          <p:cNvPr id="3" name="Content Placeholder 2">
            <a:extLst>
              <a:ext uri="{FF2B5EF4-FFF2-40B4-BE49-F238E27FC236}">
                <a16:creationId xmlns:a16="http://schemas.microsoft.com/office/drawing/2014/main" id="{FFDFEF41-47D9-E0FA-9957-E7AFA30C6215}"/>
              </a:ext>
            </a:extLst>
          </p:cNvPr>
          <p:cNvSpPr>
            <a:spLocks noGrp="1"/>
          </p:cNvSpPr>
          <p:nvPr>
            <p:ph idx="1"/>
          </p:nvPr>
        </p:nvSpPr>
        <p:spPr>
          <a:xfrm>
            <a:off x="43145" y="1372791"/>
            <a:ext cx="8229600" cy="3394472"/>
          </a:xfrm>
        </p:spPr>
        <p:txBody>
          <a:bodyPr>
            <a:normAutofit/>
          </a:bodyPr>
          <a:lstStyle/>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1"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Who is joining you in the room today?</a:t>
            </a:r>
          </a:p>
          <a:p>
            <a:pPr marL="0" marR="0" lvl="0" indent="0" algn="ctr" defTabSz="457200" rtl="0" eaLnBrk="1" fontAlgn="auto" latinLnBrk="0" hangingPunct="1">
              <a:lnSpc>
                <a:spcPct val="114000"/>
              </a:lnSpc>
              <a:spcBef>
                <a:spcPts val="0"/>
              </a:spcBef>
              <a:spcAft>
                <a:spcPts val="0"/>
              </a:spcAft>
              <a:buClrTx/>
              <a:buSzTx/>
              <a:buFontTx/>
              <a:buNone/>
              <a:tabLst/>
              <a:defRPr/>
            </a:pPr>
            <a:endParaRPr kumimoji="0" lang="en-US" sz="3200" b="0" i="1"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 the poll, please respond with the number of people in the room with you (including yourself).</a:t>
            </a:r>
          </a:p>
        </p:txBody>
      </p:sp>
      <p:sp>
        <p:nvSpPr>
          <p:cNvPr id="5" name="Slide Number Placeholder 4">
            <a:extLst>
              <a:ext uri="{FF2B5EF4-FFF2-40B4-BE49-F238E27FC236}">
                <a16:creationId xmlns:a16="http://schemas.microsoft.com/office/drawing/2014/main" id="{8171BF81-E875-4938-C500-E04239D64901}"/>
              </a:ext>
            </a:extLst>
          </p:cNvPr>
          <p:cNvSpPr>
            <a:spLocks noGrp="1"/>
          </p:cNvSpPr>
          <p:nvPr>
            <p:ph type="sldNum" sz="quarter" idx="12"/>
          </p:nvPr>
        </p:nvSpPr>
        <p:spPr/>
        <p:txBody>
          <a:bodyPr/>
          <a:lstStyle/>
          <a:p>
            <a:fld id="{307E6868-079E-1649-B8D1-459B42CE4DE3}" type="slidenum">
              <a:rPr lang="en-US" smtClean="0"/>
              <a:t>38</a:t>
            </a:fld>
            <a:endParaRPr lang="en-US"/>
          </a:p>
        </p:txBody>
      </p:sp>
    </p:spTree>
    <p:extLst>
      <p:ext uri="{BB962C8B-B14F-4D97-AF65-F5344CB8AC3E}">
        <p14:creationId xmlns:p14="http://schemas.microsoft.com/office/powerpoint/2010/main" val="2883528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871254" y="157843"/>
            <a:ext cx="7401491" cy="857250"/>
          </a:xfrm>
        </p:spPr>
        <p:txBody>
          <a:bodyPr>
            <a:normAutofit/>
          </a:bodyPr>
          <a:lstStyle/>
          <a:p>
            <a:r>
              <a:rPr lang="en-US" sz="2800" b="1">
                <a:solidFill>
                  <a:srgbClr val="D50032"/>
                </a:solidFill>
              </a:rPr>
              <a:t>Grassroots Board Candidates’ Forum</a:t>
            </a:r>
            <a:endParaRPr lang="en-US"/>
          </a:p>
        </p:txBody>
      </p:sp>
      <p:sp>
        <p:nvSpPr>
          <p:cNvPr id="3" name="TextBox 2">
            <a:extLst>
              <a:ext uri="{FF2B5EF4-FFF2-40B4-BE49-F238E27FC236}">
                <a16:creationId xmlns:a16="http://schemas.microsoft.com/office/drawing/2014/main" id="{F6191203-F6F5-2BD3-3E34-C51B19806D7D}"/>
              </a:ext>
            </a:extLst>
          </p:cNvPr>
          <p:cNvSpPr txBox="1"/>
          <p:nvPr/>
        </p:nvSpPr>
        <p:spPr>
          <a:xfrm>
            <a:off x="603076" y="1118462"/>
            <a:ext cx="7937845" cy="3054298"/>
          </a:xfrm>
          <a:prstGeom prst="rect">
            <a:avLst/>
          </a:prstGeom>
          <a:noFill/>
        </p:spPr>
        <p:txBody>
          <a:bodyPr wrap="square" lIns="91440" tIns="45720" rIns="91440" bIns="45720" rtlCol="0" anchor="t">
            <a:spAutoFit/>
          </a:bodyPr>
          <a:lstStyle/>
          <a:p>
            <a:pPr algn="ctr">
              <a:lnSpc>
                <a:spcPct val="113999"/>
              </a:lnSpc>
              <a:spcAft>
                <a:spcPts val="1200"/>
              </a:spcAft>
            </a:pPr>
            <a:r>
              <a:rPr lang="en-US" sz="2400" b="1">
                <a:latin typeface="Open Sans"/>
                <a:ea typeface="+mn-lt"/>
                <a:cs typeface="+mn-lt"/>
              </a:rPr>
              <a:t>Thursday, May 9, 9:00 pm ET</a:t>
            </a:r>
            <a:endParaRPr lang="en-US" sz="2400" b="1">
              <a:latin typeface="Open Sans"/>
              <a:ea typeface="Open Sans" panose="020B0606030504020204" pitchFamily="34" charset="0"/>
              <a:cs typeface="Arial"/>
            </a:endParaRPr>
          </a:p>
          <a:p>
            <a:pPr algn="ctr">
              <a:lnSpc>
                <a:spcPct val="113999"/>
              </a:lnSpc>
              <a:spcAft>
                <a:spcPts val="2400"/>
              </a:spcAft>
            </a:pPr>
            <a:r>
              <a:rPr lang="en-US" sz="2400">
                <a:solidFill>
                  <a:srgbClr val="212529"/>
                </a:solidFill>
                <a:latin typeface="Open Sans"/>
                <a:ea typeface="+mn-lt"/>
                <a:cs typeface="+mn-lt"/>
              </a:rPr>
              <a:t>Current Grassroots Directors will host a town hall meeting to introduce you to the candidates and provide information on when voting will begin. </a:t>
            </a:r>
            <a:endParaRPr lang="en-US" sz="2400" u="sng">
              <a:solidFill>
                <a:srgbClr val="D50032"/>
              </a:solidFill>
              <a:latin typeface="Open Sans"/>
              <a:ea typeface="+mn-lt"/>
              <a:cs typeface="+mn-lt"/>
            </a:endParaRPr>
          </a:p>
          <a:p>
            <a:pPr algn="ctr">
              <a:lnSpc>
                <a:spcPct val="113999"/>
              </a:lnSpc>
            </a:pPr>
            <a:r>
              <a:rPr lang="en-US" sz="2400">
                <a:solidFill>
                  <a:srgbClr val="212529"/>
                </a:solidFill>
                <a:latin typeface="Open Sans"/>
                <a:ea typeface="+mn-lt"/>
                <a:cs typeface="+mn-lt"/>
              </a:rPr>
              <a:t>No registration required, Zoom link:</a:t>
            </a:r>
          </a:p>
          <a:p>
            <a:pPr algn="ctr">
              <a:lnSpc>
                <a:spcPct val="113999"/>
              </a:lnSpc>
            </a:pPr>
            <a:r>
              <a:rPr lang="en-US" sz="2400">
                <a:solidFill>
                  <a:srgbClr val="212529"/>
                </a:solidFill>
                <a:latin typeface="Open Sans"/>
                <a:ea typeface="+mn-lt"/>
                <a:cs typeface="+mn-lt"/>
                <a:hlinkClick r:id="rId3"/>
              </a:rPr>
              <a:t>results.zoom.us/j/9909684715?omn=94654504812</a:t>
            </a:r>
            <a:endParaRPr lang="en-US" sz="2000">
              <a:latin typeface="Open Sans" panose="020B0606030504020204" pitchFamily="34" charset="0"/>
              <a:ea typeface="Open Sans" panose="020B0606030504020204" pitchFamily="34" charset="0"/>
              <a:cs typeface="Arial"/>
            </a:endParaRPr>
          </a:p>
        </p:txBody>
      </p:sp>
      <p:sp>
        <p:nvSpPr>
          <p:cNvPr id="4" name="Slide Number Placeholder 3">
            <a:extLst>
              <a:ext uri="{FF2B5EF4-FFF2-40B4-BE49-F238E27FC236}">
                <a16:creationId xmlns:a16="http://schemas.microsoft.com/office/drawing/2014/main" id="{174639A2-647D-667B-27D3-91DBAB465409}"/>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t>39</a:t>
            </a:fld>
            <a:endParaRPr lang="en-US"/>
          </a:p>
        </p:txBody>
      </p:sp>
    </p:spTree>
    <p:extLst>
      <p:ext uri="{BB962C8B-B14F-4D97-AF65-F5344CB8AC3E}">
        <p14:creationId xmlns:p14="http://schemas.microsoft.com/office/powerpoint/2010/main" val="2065222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76A816-C1A6-1DE7-AF6B-5981150992C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27609" y="1403985"/>
            <a:ext cx="2783926" cy="2778767"/>
          </a:xfrm>
          <a:prstGeom prst="rect">
            <a:avLst/>
          </a:prstGeom>
        </p:spPr>
      </p:pic>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410694" y="1982986"/>
            <a:ext cx="4038600" cy="1828801"/>
          </a:xfrm>
        </p:spPr>
        <p:txBody>
          <a:bodyPr vert="horz" lIns="91440" tIns="45720" rIns="91440" bIns="45720" rtlCol="0" anchor="t">
            <a:normAutofit/>
          </a:bodyPr>
          <a:lstStyle/>
          <a:p>
            <a:pPr marL="0" indent="0">
              <a:buNone/>
            </a:pPr>
            <a:r>
              <a:rPr lang="en-US" b="1">
                <a:latin typeface="Open Sans"/>
                <a:ea typeface="Open Sans"/>
                <a:cs typeface="Open Sans"/>
              </a:rPr>
              <a:t>Joanne Carter</a:t>
            </a:r>
            <a:br>
              <a:rPr lang="en-US" sz="2800" b="1">
                <a:latin typeface="Open Sans"/>
              </a:rPr>
            </a:br>
            <a:r>
              <a:rPr lang="en-US">
                <a:latin typeface="Open Sans"/>
                <a:ea typeface="Open Sans"/>
                <a:cs typeface="Open Sans"/>
              </a:rPr>
              <a:t>Executive Director</a:t>
            </a:r>
            <a:endParaRPr lang="en-US"/>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3498"/>
            <a:ext cx="7401491" cy="857250"/>
          </a:xfrm>
        </p:spPr>
        <p:txBody>
          <a:bodyPr/>
          <a:lstStyle/>
          <a:p>
            <a:r>
              <a:rPr lang="en-US">
                <a:solidFill>
                  <a:srgbClr val="D50032"/>
                </a:solidFill>
              </a:rPr>
              <a:t>Welcome!</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4</a:t>
            </a:fld>
            <a:endParaRPr lang="en-US"/>
          </a:p>
        </p:txBody>
      </p:sp>
    </p:spTree>
    <p:extLst>
      <p:ext uri="{BB962C8B-B14F-4D97-AF65-F5344CB8AC3E}">
        <p14:creationId xmlns:p14="http://schemas.microsoft.com/office/powerpoint/2010/main" val="3602349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715979" y="102393"/>
            <a:ext cx="7401491" cy="857250"/>
          </a:xfrm>
        </p:spPr>
        <p:txBody>
          <a:bodyPr>
            <a:normAutofit/>
          </a:bodyPr>
          <a:lstStyle/>
          <a:p>
            <a:r>
              <a:rPr lang="en-US" sz="2800" b="1">
                <a:solidFill>
                  <a:srgbClr val="D50032"/>
                </a:solidFill>
              </a:rPr>
              <a:t>An opportunity to TRIPLE your support!  </a:t>
            </a:r>
            <a:endParaRPr lang="en-US"/>
          </a:p>
        </p:txBody>
      </p:sp>
      <p:sp>
        <p:nvSpPr>
          <p:cNvPr id="3" name="TextBox 2">
            <a:extLst>
              <a:ext uri="{FF2B5EF4-FFF2-40B4-BE49-F238E27FC236}">
                <a16:creationId xmlns:a16="http://schemas.microsoft.com/office/drawing/2014/main" id="{F6191203-F6F5-2BD3-3E34-C51B19806D7D}"/>
              </a:ext>
            </a:extLst>
          </p:cNvPr>
          <p:cNvSpPr txBox="1"/>
          <p:nvPr/>
        </p:nvSpPr>
        <p:spPr>
          <a:xfrm>
            <a:off x="240039" y="1150482"/>
            <a:ext cx="8903961" cy="3691139"/>
          </a:xfrm>
          <a:prstGeom prst="rect">
            <a:avLst/>
          </a:prstGeom>
          <a:noFill/>
        </p:spPr>
        <p:txBody>
          <a:bodyPr wrap="square" lIns="91440" tIns="45720" rIns="91440" bIns="45720" rtlCol="0" anchor="t">
            <a:spAutoFit/>
          </a:bodyPr>
          <a:lstStyle/>
          <a:p>
            <a:pPr algn="ctr">
              <a:lnSpc>
                <a:spcPct val="113999"/>
              </a:lnSpc>
              <a:spcAft>
                <a:spcPts val="1200"/>
              </a:spcAft>
            </a:pPr>
            <a:r>
              <a:rPr lang="en-US">
                <a:solidFill>
                  <a:srgbClr val="232333"/>
                </a:solidFill>
                <a:latin typeface="Open Sans"/>
                <a:ea typeface="+mn-lt"/>
                <a:cs typeface="+mn-lt"/>
              </a:rPr>
              <a:t>RESULTS is urgently working to raise </a:t>
            </a:r>
            <a:r>
              <a:rPr lang="en-US" b="1">
                <a:solidFill>
                  <a:srgbClr val="D50032"/>
                </a:solidFill>
                <a:latin typeface="Open Sans"/>
                <a:ea typeface="+mn-lt"/>
                <a:cs typeface="+mn-lt"/>
              </a:rPr>
              <a:t>$350,000</a:t>
            </a:r>
            <a:r>
              <a:rPr lang="en-US">
                <a:solidFill>
                  <a:srgbClr val="D50032"/>
                </a:solidFill>
                <a:latin typeface="Open Sans"/>
                <a:ea typeface="+mn-lt"/>
                <a:cs typeface="+mn-lt"/>
              </a:rPr>
              <a:t> </a:t>
            </a:r>
            <a:r>
              <a:rPr lang="en-US">
                <a:solidFill>
                  <a:srgbClr val="232333"/>
                </a:solidFill>
                <a:latin typeface="Open Sans"/>
                <a:ea typeface="+mn-lt"/>
                <a:cs typeface="+mn-lt"/>
              </a:rPr>
              <a:t>to amplify our work on behalf of the estimated </a:t>
            </a:r>
            <a:r>
              <a:rPr lang="en-US" b="1">
                <a:solidFill>
                  <a:srgbClr val="D50032"/>
                </a:solidFill>
                <a:latin typeface="Open Sans"/>
                <a:ea typeface="+mn-lt"/>
                <a:cs typeface="+mn-lt"/>
              </a:rPr>
              <a:t>350 million</a:t>
            </a:r>
            <a:r>
              <a:rPr lang="en-US">
                <a:solidFill>
                  <a:srgbClr val="D50032"/>
                </a:solidFill>
                <a:latin typeface="Open Sans"/>
                <a:ea typeface="+mn-lt"/>
                <a:cs typeface="+mn-lt"/>
              </a:rPr>
              <a:t> </a:t>
            </a:r>
            <a:r>
              <a:rPr lang="en-US">
                <a:solidFill>
                  <a:srgbClr val="232333"/>
                </a:solidFill>
                <a:latin typeface="Open Sans"/>
                <a:ea typeface="+mn-lt"/>
                <a:cs typeface="+mn-lt"/>
              </a:rPr>
              <a:t>children worldwide who face undernutrition. </a:t>
            </a:r>
          </a:p>
          <a:p>
            <a:pPr algn="ctr">
              <a:lnSpc>
                <a:spcPct val="113999"/>
              </a:lnSpc>
              <a:spcAft>
                <a:spcPts val="1200"/>
              </a:spcAft>
            </a:pPr>
            <a:r>
              <a:rPr lang="en-US">
                <a:solidFill>
                  <a:srgbClr val="232333"/>
                </a:solidFill>
                <a:latin typeface="Open Sans"/>
                <a:ea typeface="+mn-lt"/>
                <a:cs typeface="+mn-lt"/>
              </a:rPr>
              <a:t>Thanks to a generous challenge match from Alan and Ellen Newberg of Washington state, </a:t>
            </a:r>
            <a:r>
              <a:rPr lang="en-US" b="1" i="1">
                <a:solidFill>
                  <a:srgbClr val="232333"/>
                </a:solidFill>
                <a:latin typeface="Open Sans"/>
                <a:ea typeface="+mn-lt"/>
                <a:cs typeface="+mn-lt"/>
              </a:rPr>
              <a:t>your donation to RESULTS will be TRIPLED </a:t>
            </a:r>
            <a:r>
              <a:rPr lang="en-US">
                <a:solidFill>
                  <a:srgbClr val="232333"/>
                </a:solidFill>
                <a:latin typeface="Open Sans"/>
                <a:ea typeface="+mn-lt"/>
                <a:cs typeface="+mn-lt"/>
              </a:rPr>
              <a:t>until we reach our goal! </a:t>
            </a:r>
          </a:p>
          <a:p>
            <a:pPr algn="ctr">
              <a:lnSpc>
                <a:spcPct val="113999"/>
              </a:lnSpc>
              <a:spcAft>
                <a:spcPts val="1200"/>
              </a:spcAft>
            </a:pPr>
            <a:r>
              <a:rPr lang="en-US">
                <a:solidFill>
                  <a:srgbClr val="232333"/>
                </a:solidFill>
                <a:latin typeface="Open Sans"/>
                <a:ea typeface="+mn-lt"/>
                <a:cs typeface="+mn-lt"/>
              </a:rPr>
              <a:t>These 350 million children deserve not just to survive, but to be healthy and thriving, reaching for their dreams and contributing to our aspirations for a better world.  Will you step up in support of children — and triple your impact — by making a special tax-deductible gift to RESULTS today? </a:t>
            </a:r>
          </a:p>
          <a:p>
            <a:pPr algn="ctr">
              <a:lnSpc>
                <a:spcPct val="113999"/>
              </a:lnSpc>
              <a:spcAft>
                <a:spcPts val="1200"/>
              </a:spcAft>
            </a:pPr>
            <a:r>
              <a:rPr lang="en-US" b="1">
                <a:solidFill>
                  <a:srgbClr val="232333"/>
                </a:solidFill>
                <a:latin typeface="Open Sans"/>
                <a:ea typeface="+mn-lt"/>
                <a:cs typeface="+mn-lt"/>
                <a:hlinkClick r:id="rId3"/>
              </a:rPr>
              <a:t>www.results.org/donate</a:t>
            </a:r>
            <a:endParaRPr lang="en-US" sz="2400" b="1">
              <a:solidFill>
                <a:srgbClr val="212529"/>
              </a:solidFill>
              <a:latin typeface="Arial"/>
              <a:ea typeface="Open Sans" panose="020B0606030504020204" pitchFamily="34" charset="0"/>
              <a:cs typeface="Arial"/>
            </a:endParaRPr>
          </a:p>
        </p:txBody>
      </p:sp>
      <p:sp>
        <p:nvSpPr>
          <p:cNvPr id="6" name="Slide Number Placeholder 3">
            <a:extLst>
              <a:ext uri="{FF2B5EF4-FFF2-40B4-BE49-F238E27FC236}">
                <a16:creationId xmlns:a16="http://schemas.microsoft.com/office/drawing/2014/main" id="{1290C45D-626F-53DD-A1CA-99480CC5C0E3}"/>
              </a:ext>
            </a:extLst>
          </p:cNvPr>
          <p:cNvSpPr>
            <a:spLocks noGrp="1"/>
          </p:cNvSpPr>
          <p:nvPr>
            <p:ph type="sldNum" sz="quarter" idx="12"/>
          </p:nvPr>
        </p:nvSpPr>
        <p:spPr>
          <a:xfrm>
            <a:off x="6553200" y="4767263"/>
            <a:ext cx="2133600" cy="273844"/>
          </a:xfrm>
        </p:spPr>
        <p:txBody>
          <a:bodyPr/>
          <a:lstStyle/>
          <a:p>
            <a:fld id="{307E6868-079E-1649-B8D1-459B42CE4DE3}" type="slidenum">
              <a:rPr lang="en-US" sz="1100" smtClean="0"/>
              <a:t>40</a:t>
            </a:fld>
            <a:endParaRPr lang="en-US" sz="1100"/>
          </a:p>
        </p:txBody>
      </p:sp>
    </p:spTree>
    <p:extLst>
      <p:ext uri="{BB962C8B-B14F-4D97-AF65-F5344CB8AC3E}">
        <p14:creationId xmlns:p14="http://schemas.microsoft.com/office/powerpoint/2010/main" val="351681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602313" y="218315"/>
            <a:ext cx="7401491" cy="857250"/>
          </a:xfrm>
        </p:spPr>
        <p:txBody>
          <a:bodyPr>
            <a:noAutofit/>
          </a:bodyPr>
          <a:lstStyle/>
          <a:p>
            <a:r>
              <a:rPr lang="en-US" sz="2800">
                <a:solidFill>
                  <a:srgbClr val="D50032"/>
                </a:solidFill>
                <a:latin typeface="Open Sans"/>
                <a:ea typeface="Open Sans"/>
                <a:cs typeface="Open Sans"/>
              </a:rPr>
              <a:t>Building Community Partnerships </a:t>
            </a:r>
            <a:br>
              <a:rPr lang="en-US" sz="2800">
                <a:solidFill>
                  <a:srgbClr val="D50032"/>
                </a:solidFill>
                <a:latin typeface="Open Sans"/>
                <a:ea typeface="Open Sans"/>
                <a:cs typeface="Open Sans"/>
              </a:rPr>
            </a:br>
            <a:r>
              <a:rPr lang="en-US" sz="2800">
                <a:solidFill>
                  <a:srgbClr val="D50032"/>
                </a:solidFill>
                <a:latin typeface="Open Sans"/>
                <a:ea typeface="Open Sans"/>
                <a:cs typeface="Open Sans"/>
              </a:rPr>
              <a:t>to End Poverty</a:t>
            </a:r>
            <a:endParaRPr lang="en-US" sz="2800">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095737"/>
            <a:ext cx="8229600" cy="3394472"/>
          </a:xfrm>
        </p:spPr>
        <p:txBody>
          <a:bodyPr vert="horz" lIns="91440" tIns="45720" rIns="91440" bIns="45720" rtlCol="0" anchor="t">
            <a:noAutofit/>
          </a:bodyPr>
          <a:lstStyle/>
          <a:p>
            <a:pPr marL="0" indent="0" algn="ctr">
              <a:lnSpc>
                <a:spcPct val="113000"/>
              </a:lnSpc>
              <a:spcBef>
                <a:spcPts val="0"/>
              </a:spcBef>
              <a:buNone/>
            </a:pPr>
            <a:r>
              <a:rPr lang="en-US" sz="2200" b="1">
                <a:latin typeface="Open Sans"/>
                <a:ea typeface="Open Sans"/>
                <a:cs typeface="Open Sans"/>
              </a:rPr>
              <a:t>Tuesday, May 7  |  8:00–9:15 p.m. ET</a:t>
            </a:r>
          </a:p>
          <a:p>
            <a:pPr marL="0" indent="0" algn="ctr">
              <a:lnSpc>
                <a:spcPct val="113000"/>
              </a:lnSpc>
              <a:spcBef>
                <a:spcPts val="0"/>
              </a:spcBef>
              <a:buNone/>
            </a:pPr>
            <a:endParaRPr lang="en-US" sz="2200" b="1">
              <a:latin typeface="Open Sans"/>
              <a:ea typeface="Open Sans"/>
              <a:cs typeface="Open Sans"/>
            </a:endParaRPr>
          </a:p>
          <a:p>
            <a:pPr marL="0" indent="0" algn="ctr">
              <a:lnSpc>
                <a:spcPct val="113000"/>
              </a:lnSpc>
              <a:spcBef>
                <a:spcPts val="0"/>
              </a:spcBef>
              <a:buNone/>
            </a:pPr>
            <a:endParaRPr lang="en-US" sz="2200">
              <a:latin typeface="Open Sans"/>
              <a:ea typeface="Open Sans"/>
              <a:cs typeface="Open Sans"/>
            </a:endParaRP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41</a:t>
            </a:fld>
            <a:endParaRPr lang="en-US"/>
          </a:p>
        </p:txBody>
      </p:sp>
      <p:sp>
        <p:nvSpPr>
          <p:cNvPr id="5" name="TextBox 4">
            <a:extLst>
              <a:ext uri="{FF2B5EF4-FFF2-40B4-BE49-F238E27FC236}">
                <a16:creationId xmlns:a16="http://schemas.microsoft.com/office/drawing/2014/main" id="{BF432B74-C8D0-1604-D078-2088A0DFCF7F}"/>
              </a:ext>
            </a:extLst>
          </p:cNvPr>
          <p:cNvSpPr txBox="1"/>
          <p:nvPr/>
        </p:nvSpPr>
        <p:spPr>
          <a:xfrm>
            <a:off x="1352820" y="4536430"/>
            <a:ext cx="6135269" cy="461665"/>
          </a:xfrm>
          <a:prstGeom prst="rect">
            <a:avLst/>
          </a:prstGeom>
          <a:noFill/>
        </p:spPr>
        <p:txBody>
          <a:bodyPr wrap="none" rtlCol="0">
            <a:spAutoFit/>
          </a:bodyPr>
          <a:lstStyle/>
          <a:p>
            <a:r>
              <a:rPr lang="en-US" sz="2400">
                <a:solidFill>
                  <a:srgbClr val="D50032"/>
                </a:solidFill>
                <a:latin typeface="Open Sans" panose="020B0606030504020204" pitchFamily="34" charset="0"/>
                <a:ea typeface="Open Sans" panose="020B0606030504020204" pitchFamily="34" charset="0"/>
                <a:cs typeface="Open Sans" panose="020B0606030504020204" pitchFamily="34" charset="0"/>
                <a:hlinkClick r:id="rId2"/>
              </a:rPr>
              <a:t>https://tinyurl.com/RESULTSPartnerships</a:t>
            </a:r>
            <a:r>
              <a:rPr lang="en-US" sz="2400">
                <a:solidFill>
                  <a:srgbClr val="D50032"/>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6" name="TextBox 5">
            <a:extLst>
              <a:ext uri="{FF2B5EF4-FFF2-40B4-BE49-F238E27FC236}">
                <a16:creationId xmlns:a16="http://schemas.microsoft.com/office/drawing/2014/main" id="{4C630FBA-5B53-ED64-B966-F72F1827AEFE}"/>
              </a:ext>
            </a:extLst>
          </p:cNvPr>
          <p:cNvSpPr txBox="1"/>
          <p:nvPr/>
        </p:nvSpPr>
        <p:spPr>
          <a:xfrm>
            <a:off x="457200" y="1757127"/>
            <a:ext cx="4195119" cy="2753254"/>
          </a:xfrm>
          <a:prstGeom prst="rect">
            <a:avLst/>
          </a:prstGeom>
          <a:noFill/>
        </p:spPr>
        <p:txBody>
          <a:bodyPr wrap="square" rtlCol="0">
            <a:spAutoFit/>
          </a:bodyPr>
          <a:lstStyle/>
          <a:p>
            <a:pPr>
              <a:lnSpc>
                <a:spcPct val="114000"/>
              </a:lnSpc>
              <a:spcAft>
                <a:spcPts val="600"/>
              </a:spcAft>
            </a:pPr>
            <a:r>
              <a:rPr lang="en-US" b="0" i="0">
                <a:solidFill>
                  <a:srgbClr val="141827"/>
                </a:solidFill>
                <a:effectLst/>
                <a:latin typeface="Open Sans" panose="020B0606030504020204" pitchFamily="34" charset="0"/>
                <a:ea typeface="Open Sans" panose="020B0606030504020204" pitchFamily="34" charset="0"/>
                <a:cs typeface="Open Sans" panose="020B0606030504020204" pitchFamily="34" charset="0"/>
              </a:rPr>
              <a:t>Community partnerships are essential to our advocacy and greater mission to end poverty. </a:t>
            </a:r>
          </a:p>
          <a:p>
            <a:pPr marL="285750" indent="-285750">
              <a:lnSpc>
                <a:spcPct val="114000"/>
              </a:lnSpc>
              <a:spcAft>
                <a:spcPts val="600"/>
              </a:spcAft>
              <a:buFont typeface="Arial" panose="020B0604020202020204" pitchFamily="34" charset="0"/>
              <a:buChar char="•"/>
            </a:pPr>
            <a:r>
              <a:rPr lang="en-US" b="0" i="0">
                <a:solidFill>
                  <a:srgbClr val="141827"/>
                </a:solidFill>
                <a:effectLst/>
                <a:latin typeface="Open Sans" panose="020B0606030504020204" pitchFamily="34" charset="0"/>
                <a:ea typeface="Open Sans" panose="020B0606030504020204" pitchFamily="34" charset="0"/>
                <a:cs typeface="Open Sans" panose="020B0606030504020204" pitchFamily="34" charset="0"/>
              </a:rPr>
              <a:t>Learn how to find local partners and connect with them.</a:t>
            </a:r>
          </a:p>
          <a:p>
            <a:pPr marL="285750" indent="-285750">
              <a:lnSpc>
                <a:spcPct val="114000"/>
              </a:lnSpc>
              <a:spcAft>
                <a:spcPts val="600"/>
              </a:spcAft>
              <a:buFont typeface="Arial" panose="020B0604020202020204" pitchFamily="34" charset="0"/>
              <a:buChar char="•"/>
            </a:pPr>
            <a:r>
              <a:rPr lang="en-US" b="0" i="0">
                <a:solidFill>
                  <a:srgbClr val="141827"/>
                </a:solidFill>
                <a:effectLst/>
                <a:latin typeface="Open Sans" panose="020B0606030504020204" pitchFamily="34" charset="0"/>
                <a:ea typeface="Open Sans" panose="020B0606030504020204" pitchFamily="34" charset="0"/>
                <a:cs typeface="Open Sans" panose="020B0606030504020204" pitchFamily="34" charset="0"/>
              </a:rPr>
              <a:t>Explore opportunities to work together to advocate for the end of poverty.</a:t>
            </a:r>
            <a:endParaRPr lang="en-US">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descr="A group of people posing for a photo&#10;&#10;Description automatically generated">
            <a:extLst>
              <a:ext uri="{FF2B5EF4-FFF2-40B4-BE49-F238E27FC236}">
                <a16:creationId xmlns:a16="http://schemas.microsoft.com/office/drawing/2014/main" id="{B3A152FE-1327-975D-F279-7B71ED12DB24}"/>
              </a:ext>
            </a:extLst>
          </p:cNvPr>
          <p:cNvPicPr>
            <a:picLocks noChangeAspect="1"/>
          </p:cNvPicPr>
          <p:nvPr/>
        </p:nvPicPr>
        <p:blipFill>
          <a:blip r:embed="rId3"/>
          <a:stretch>
            <a:fillRect/>
          </a:stretch>
        </p:blipFill>
        <p:spPr>
          <a:xfrm>
            <a:off x="5066270" y="1865552"/>
            <a:ext cx="3505501" cy="2342850"/>
          </a:xfrm>
          <a:prstGeom prst="rect">
            <a:avLst/>
          </a:prstGeom>
        </p:spPr>
      </p:pic>
    </p:spTree>
    <p:extLst>
      <p:ext uri="{BB962C8B-B14F-4D97-AF65-F5344CB8AC3E}">
        <p14:creationId xmlns:p14="http://schemas.microsoft.com/office/powerpoint/2010/main" val="15449454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871254" y="157843"/>
            <a:ext cx="7401491" cy="857250"/>
          </a:xfrm>
        </p:spPr>
        <p:txBody>
          <a:bodyPr>
            <a:normAutofit/>
          </a:bodyPr>
          <a:lstStyle/>
          <a:p>
            <a:r>
              <a:rPr lang="en-US" sz="2800" b="1">
                <a:solidFill>
                  <a:srgbClr val="D50032"/>
                </a:solidFill>
              </a:rPr>
              <a:t>May Global Poverty Policy Forum</a:t>
            </a:r>
            <a:endParaRPr lang="en-US"/>
          </a:p>
        </p:txBody>
      </p:sp>
      <p:sp>
        <p:nvSpPr>
          <p:cNvPr id="3" name="TextBox 2">
            <a:extLst>
              <a:ext uri="{FF2B5EF4-FFF2-40B4-BE49-F238E27FC236}">
                <a16:creationId xmlns:a16="http://schemas.microsoft.com/office/drawing/2014/main" id="{F6191203-F6F5-2BD3-3E34-C51B19806D7D}"/>
              </a:ext>
            </a:extLst>
          </p:cNvPr>
          <p:cNvSpPr txBox="1"/>
          <p:nvPr/>
        </p:nvSpPr>
        <p:spPr>
          <a:xfrm>
            <a:off x="734240" y="1370505"/>
            <a:ext cx="7806681" cy="3041345"/>
          </a:xfrm>
          <a:prstGeom prst="rect">
            <a:avLst/>
          </a:prstGeom>
          <a:noFill/>
        </p:spPr>
        <p:txBody>
          <a:bodyPr wrap="square" lIns="91440" tIns="45720" rIns="91440" bIns="45720" rtlCol="0" anchor="t">
            <a:spAutoFit/>
          </a:bodyPr>
          <a:lstStyle/>
          <a:p>
            <a:pPr algn="ctr">
              <a:lnSpc>
                <a:spcPct val="113999"/>
              </a:lnSpc>
              <a:spcAft>
                <a:spcPts val="1200"/>
              </a:spcAft>
            </a:pPr>
            <a:r>
              <a:rPr lang="en-US" sz="2200" b="1" dirty="0">
                <a:latin typeface="Open Sans"/>
                <a:ea typeface="+mn-lt"/>
                <a:cs typeface="+mn-lt"/>
              </a:rPr>
              <a:t>Wednesday, May 15, 2:00-2:45 p.m. ET</a:t>
            </a:r>
            <a:endParaRPr lang="en-US" dirty="0">
              <a:solidFill>
                <a:srgbClr val="232333"/>
              </a:solidFill>
              <a:latin typeface="Open Sans"/>
              <a:ea typeface="+mn-lt"/>
              <a:cs typeface="+mn-lt"/>
            </a:endParaRPr>
          </a:p>
          <a:p>
            <a:pPr algn="ctr">
              <a:lnSpc>
                <a:spcPct val="113999"/>
              </a:lnSpc>
              <a:spcAft>
                <a:spcPts val="1200"/>
              </a:spcAft>
            </a:pPr>
            <a:r>
              <a:rPr lang="en-US" dirty="0">
                <a:solidFill>
                  <a:srgbClr val="232333"/>
                </a:solidFill>
                <a:latin typeface="Open Sans"/>
                <a:ea typeface="+mn-lt"/>
                <a:cs typeface="+mn-lt"/>
              </a:rPr>
              <a:t>Gavi, the Vaccine Alliance is an innovative global partnership that’s immunized more than 1 billion children – preventing more than 17 million future deaths. Now, Gavi is developing a bold plan to recover lost progress and reach kids who were missed during COVID-19, as well as adding game changing new vaccines—like those against malaria—into their coverage. </a:t>
            </a:r>
            <a:r>
              <a:rPr lang="en-US" b="1" dirty="0">
                <a:solidFill>
                  <a:srgbClr val="000000"/>
                </a:solidFill>
                <a:latin typeface="Open Sans"/>
                <a:ea typeface="+mn-lt"/>
                <a:cs typeface="+mn-lt"/>
              </a:rPr>
              <a:t> </a:t>
            </a:r>
          </a:p>
          <a:p>
            <a:pPr algn="ctr">
              <a:lnSpc>
                <a:spcPct val="113999"/>
              </a:lnSpc>
              <a:spcAft>
                <a:spcPts val="1200"/>
              </a:spcAft>
            </a:pPr>
            <a:r>
              <a:rPr lang="en-US" b="1" dirty="0">
                <a:solidFill>
                  <a:srgbClr val="000000"/>
                </a:solidFill>
                <a:latin typeface="Open Sans"/>
                <a:ea typeface="+mn-lt"/>
                <a:cs typeface="+mn-lt"/>
              </a:rPr>
              <a:t>Register at: </a:t>
            </a:r>
            <a:r>
              <a:rPr lang="en-US" b="1" dirty="0">
                <a:solidFill>
                  <a:srgbClr val="212529"/>
                </a:solidFill>
                <a:latin typeface="Open Sans"/>
                <a:ea typeface="+mn-lt"/>
                <a:cs typeface="+mn-lt"/>
                <a:hlinkClick r:id="rId3"/>
              </a:rPr>
              <a:t>https://tinyurl.com/GaviPolicyForum</a:t>
            </a:r>
            <a:endParaRPr lang="en-US" b="1" dirty="0">
              <a:solidFill>
                <a:srgbClr val="212529"/>
              </a:solidFill>
              <a:latin typeface="Arial"/>
              <a:ea typeface="Open Sans" panose="020B0606030504020204" pitchFamily="34" charset="0"/>
              <a:cs typeface="Arial"/>
            </a:endParaRPr>
          </a:p>
        </p:txBody>
      </p:sp>
      <p:sp>
        <p:nvSpPr>
          <p:cNvPr id="4" name="Slide Number Placeholder 3">
            <a:extLst>
              <a:ext uri="{FF2B5EF4-FFF2-40B4-BE49-F238E27FC236}">
                <a16:creationId xmlns:a16="http://schemas.microsoft.com/office/drawing/2014/main" id="{824225D4-2AC8-F65B-7A5A-833D1EF21E97}"/>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t>42</a:t>
            </a:fld>
            <a:endParaRPr lang="en-US"/>
          </a:p>
        </p:txBody>
      </p:sp>
    </p:spTree>
    <p:extLst>
      <p:ext uri="{BB962C8B-B14F-4D97-AF65-F5344CB8AC3E}">
        <p14:creationId xmlns:p14="http://schemas.microsoft.com/office/powerpoint/2010/main" val="31558769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871254" y="241979"/>
            <a:ext cx="7401491" cy="857250"/>
          </a:xfrm>
        </p:spPr>
        <p:txBody>
          <a:bodyPr/>
          <a:lstStyle/>
          <a:p>
            <a:r>
              <a:rPr lang="en-US">
                <a:solidFill>
                  <a:srgbClr val="D50032"/>
                </a:solidFill>
                <a:latin typeface="Open Sans"/>
                <a:ea typeface="Open Sans"/>
                <a:cs typeface="Open Sans"/>
              </a:rPr>
              <a:t>Partnership Calls</a:t>
            </a:r>
            <a:endParaRPr lang="en-US">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156253"/>
            <a:ext cx="8229600" cy="3394472"/>
          </a:xfrm>
        </p:spPr>
        <p:txBody>
          <a:bodyPr vert="horz" lIns="91440" tIns="45720" rIns="91440" bIns="45720" rtlCol="0" anchor="t">
            <a:noAutofit/>
          </a:bodyPr>
          <a:lstStyle/>
          <a:p>
            <a:pPr marL="0" indent="0" algn="ctr">
              <a:lnSpc>
                <a:spcPct val="113000"/>
              </a:lnSpc>
              <a:spcBef>
                <a:spcPts val="0"/>
              </a:spcBef>
              <a:buNone/>
            </a:pPr>
            <a:r>
              <a:rPr lang="en-US" sz="2200" b="1"/>
              <a:t>Global Allies (Returned Peace Corps Volunteers) Webinar</a:t>
            </a:r>
          </a:p>
          <a:p>
            <a:pPr marL="0" indent="0" algn="ctr">
              <a:lnSpc>
                <a:spcPct val="112999"/>
              </a:lnSpc>
              <a:spcBef>
                <a:spcPts val="0"/>
              </a:spcBef>
              <a:buNone/>
            </a:pPr>
            <a:r>
              <a:rPr lang="en-US" sz="2200">
                <a:latin typeface="Open Sans"/>
                <a:ea typeface="Open Sans"/>
                <a:cs typeface="Open Sans"/>
              </a:rPr>
              <a:t>Wednesday, May 8, 8:00 p.m. ET</a:t>
            </a:r>
          </a:p>
          <a:p>
            <a:pPr marL="0" indent="0" algn="ctr">
              <a:lnSpc>
                <a:spcPct val="112999"/>
              </a:lnSpc>
              <a:spcBef>
                <a:spcPts val="0"/>
              </a:spcBef>
              <a:buNone/>
            </a:pPr>
            <a:r>
              <a:rPr lang="en-US" sz="2200">
                <a:latin typeface="Open Sans"/>
                <a:ea typeface="Open Sans"/>
                <a:cs typeface="Open Sans"/>
              </a:rPr>
              <a:t>Special event with RESULTS Founder Sam Daley-Harris</a:t>
            </a:r>
          </a:p>
          <a:p>
            <a:pPr marL="0" indent="0" algn="ctr">
              <a:lnSpc>
                <a:spcPct val="112999"/>
              </a:lnSpc>
              <a:spcBef>
                <a:spcPts val="0"/>
              </a:spcBef>
              <a:spcAft>
                <a:spcPts val="1800"/>
              </a:spcAft>
              <a:buNone/>
            </a:pPr>
            <a:r>
              <a:rPr lang="en-US" sz="2200">
                <a:latin typeface="Open Sans"/>
                <a:ea typeface="Open Sans"/>
                <a:cs typeface="Open Sans"/>
                <a:hlinkClick r:id="rId2"/>
              </a:rPr>
              <a:t>Learn more</a:t>
            </a:r>
            <a:r>
              <a:rPr lang="en-US" sz="2200">
                <a:latin typeface="Open Sans"/>
                <a:ea typeface="Open Sans"/>
                <a:cs typeface="Open Sans"/>
              </a:rPr>
              <a:t>.</a:t>
            </a:r>
            <a:endParaRPr lang="en-US" sz="2200" b="1">
              <a:latin typeface="Open Sans"/>
              <a:ea typeface="Open Sans"/>
              <a:cs typeface="Open Sans"/>
            </a:endParaRPr>
          </a:p>
          <a:p>
            <a:pPr marL="0" indent="0" algn="ctr">
              <a:lnSpc>
                <a:spcPct val="112999"/>
              </a:lnSpc>
              <a:spcBef>
                <a:spcPts val="0"/>
              </a:spcBef>
              <a:buNone/>
            </a:pPr>
            <a:r>
              <a:rPr lang="en-US" sz="2200" b="1"/>
              <a:t>Together Women Rise Partnership Webinar</a:t>
            </a:r>
            <a:endParaRPr lang="en-US" sz="2200"/>
          </a:p>
          <a:p>
            <a:pPr marL="0" indent="0" algn="ctr">
              <a:lnSpc>
                <a:spcPct val="112999"/>
              </a:lnSpc>
              <a:spcBef>
                <a:spcPts val="0"/>
              </a:spcBef>
              <a:buNone/>
            </a:pPr>
            <a:r>
              <a:rPr lang="en-US" sz="2200">
                <a:latin typeface="Open Sans"/>
                <a:ea typeface="Open Sans"/>
                <a:cs typeface="Open Sans"/>
              </a:rPr>
              <a:t>Tuesday, May 21, 8:30 p.m. ET</a:t>
            </a:r>
          </a:p>
          <a:p>
            <a:pPr marL="0" indent="0" algn="ctr">
              <a:lnSpc>
                <a:spcPct val="113999"/>
              </a:lnSpc>
              <a:spcBef>
                <a:spcPts val="0"/>
              </a:spcBef>
              <a:spcAft>
                <a:spcPts val="1200"/>
              </a:spcAft>
              <a:buNone/>
            </a:pPr>
            <a:r>
              <a:rPr lang="en-US" sz="2200">
                <a:latin typeface="Open Sans"/>
                <a:ea typeface="Open Sans"/>
                <a:cs typeface="Open Sans"/>
                <a:hlinkClick r:id="rId3"/>
              </a:rPr>
              <a:t>Click to learn more</a:t>
            </a:r>
            <a:r>
              <a:rPr lang="en-US" sz="2200">
                <a:latin typeface="Open Sans"/>
                <a:ea typeface="Open Sans"/>
                <a:cs typeface="Open Sans"/>
              </a:rPr>
              <a:t>.</a:t>
            </a: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43</a:t>
            </a:fld>
            <a:endParaRPr lang="en-US"/>
          </a:p>
        </p:txBody>
      </p:sp>
    </p:spTree>
    <p:extLst>
      <p:ext uri="{BB962C8B-B14F-4D97-AF65-F5344CB8AC3E}">
        <p14:creationId xmlns:p14="http://schemas.microsoft.com/office/powerpoint/2010/main" val="26007898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87D5-FE3D-4F3D-5C89-8CFC0090E848}"/>
              </a:ext>
            </a:extLst>
          </p:cNvPr>
          <p:cNvSpPr>
            <a:spLocks noGrp="1"/>
          </p:cNvSpPr>
          <p:nvPr>
            <p:ph type="title"/>
          </p:nvPr>
        </p:nvSpPr>
        <p:spPr>
          <a:xfrm>
            <a:off x="376862" y="110645"/>
            <a:ext cx="8390276" cy="876463"/>
          </a:xfrm>
        </p:spPr>
        <p:txBody>
          <a:bodyPr>
            <a:normAutofit/>
          </a:bodyPr>
          <a:lstStyle/>
          <a:p>
            <a:r>
              <a:rPr lang="en-US" sz="3100" b="1">
                <a:solidFill>
                  <a:srgbClr val="D50032"/>
                </a:solidFill>
              </a:rPr>
              <a:t>Anti-Oppression (AO) Events</a:t>
            </a:r>
          </a:p>
        </p:txBody>
      </p:sp>
      <p:sp>
        <p:nvSpPr>
          <p:cNvPr id="3" name="Content Placeholder 2">
            <a:extLst>
              <a:ext uri="{FF2B5EF4-FFF2-40B4-BE49-F238E27FC236}">
                <a16:creationId xmlns:a16="http://schemas.microsoft.com/office/drawing/2014/main" id="{67FC8423-D76D-5A7F-A946-CBC1701F151D}"/>
              </a:ext>
            </a:extLst>
          </p:cNvPr>
          <p:cNvSpPr>
            <a:spLocks noGrp="1"/>
          </p:cNvSpPr>
          <p:nvPr>
            <p:ph idx="1"/>
          </p:nvPr>
        </p:nvSpPr>
        <p:spPr>
          <a:xfrm>
            <a:off x="457200" y="1048951"/>
            <a:ext cx="8229600" cy="3394472"/>
          </a:xfrm>
        </p:spPr>
        <p:txBody>
          <a:bodyPr spcFirstLastPara="1" wrap="square" lIns="91425" tIns="45700" rIns="91425" bIns="45700" anchor="t" anchorCtr="0">
            <a:noAutofit/>
          </a:bodyPr>
          <a:lstStyle/>
          <a:p>
            <a:pPr marL="0" indent="0" algn="ctr">
              <a:lnSpc>
                <a:spcPct val="112999"/>
              </a:lnSpc>
              <a:spcBef>
                <a:spcPts val="0"/>
              </a:spcBef>
              <a:buNone/>
            </a:pPr>
            <a:endParaRPr lang="en-US" sz="2800" b="1">
              <a:solidFill>
                <a:srgbClr val="000000"/>
              </a:solidFill>
            </a:endParaRPr>
          </a:p>
          <a:p>
            <a:pPr marL="0" indent="0" algn="ctr">
              <a:lnSpc>
                <a:spcPct val="112999"/>
              </a:lnSpc>
              <a:spcBef>
                <a:spcPts val="0"/>
              </a:spcBef>
              <a:buNone/>
            </a:pPr>
            <a:r>
              <a:rPr lang="en-US" sz="2800" b="1">
                <a:solidFill>
                  <a:srgbClr val="000000"/>
                </a:solidFill>
              </a:rPr>
              <a:t>Anti-oppression Applied Learning Simulation</a:t>
            </a:r>
          </a:p>
          <a:p>
            <a:pPr marL="0" indent="0" algn="ctr">
              <a:lnSpc>
                <a:spcPct val="112999"/>
              </a:lnSpc>
              <a:spcBef>
                <a:spcPts val="0"/>
              </a:spcBef>
              <a:buNone/>
            </a:pPr>
            <a:endParaRPr lang="en-US" sz="2800" b="1">
              <a:solidFill>
                <a:srgbClr val="000000"/>
              </a:solidFill>
            </a:endParaRPr>
          </a:p>
          <a:p>
            <a:pPr marL="0" indent="0" algn="ctr">
              <a:lnSpc>
                <a:spcPct val="112999"/>
              </a:lnSpc>
              <a:spcBef>
                <a:spcPts val="0"/>
              </a:spcBef>
              <a:buNone/>
            </a:pPr>
            <a:r>
              <a:rPr lang="en-US" sz="2800">
                <a:solidFill>
                  <a:srgbClr val="000000"/>
                </a:solidFill>
              </a:rPr>
              <a:t>Friday, May 17, 12:00 p.m. ET</a:t>
            </a:r>
            <a:endParaRPr lang="en-US" sz="4000"/>
          </a:p>
          <a:p>
            <a:pPr marL="0" indent="0" algn="ctr">
              <a:lnSpc>
                <a:spcPct val="112999"/>
              </a:lnSpc>
              <a:spcBef>
                <a:spcPts val="0"/>
              </a:spcBef>
              <a:spcAft>
                <a:spcPts val="1800"/>
              </a:spcAft>
              <a:buNone/>
            </a:pPr>
            <a:r>
              <a:rPr lang="en-US" sz="2800">
                <a:solidFill>
                  <a:srgbClr val="000000"/>
                </a:solidFill>
                <a:hlinkClick r:id="rId2"/>
              </a:rPr>
              <a:t>Register online</a:t>
            </a:r>
            <a:r>
              <a:rPr lang="en-US" sz="2800">
                <a:solidFill>
                  <a:srgbClr val="000000"/>
                </a:solidFill>
              </a:rPr>
              <a:t>.</a:t>
            </a:r>
            <a:endParaRPr lang="en-US" sz="2800">
              <a:solidFill>
                <a:srgbClr val="000000"/>
              </a:solidFill>
              <a:hlinkClick r:id="rId3"/>
            </a:endParaRPr>
          </a:p>
          <a:p>
            <a:pPr marL="0" indent="0" algn="ctr">
              <a:spcBef>
                <a:spcPts val="852"/>
              </a:spcBef>
              <a:buNone/>
            </a:pPr>
            <a:endParaRPr lang="en-US" sz="1800"/>
          </a:p>
          <a:p>
            <a:pPr marL="0" indent="0" algn="ctr">
              <a:spcBef>
                <a:spcPts val="852"/>
              </a:spcBef>
              <a:buNone/>
            </a:pPr>
            <a:endParaRPr lang="en-US" sz="2400"/>
          </a:p>
          <a:p>
            <a:pPr marL="0" indent="0" algn="ctr">
              <a:spcBef>
                <a:spcPts val="852"/>
              </a:spcBef>
              <a:buNone/>
            </a:pPr>
            <a:endParaRPr lang="en-US" sz="2400"/>
          </a:p>
          <a:p>
            <a:pPr marL="0" indent="0">
              <a:spcBef>
                <a:spcPts val="852"/>
              </a:spcBef>
              <a:buNone/>
            </a:pPr>
            <a:endParaRPr lang="en-US" sz="4250"/>
          </a:p>
        </p:txBody>
      </p:sp>
      <p:sp>
        <p:nvSpPr>
          <p:cNvPr id="5" name="Slide Number Placeholder 5">
            <a:extLst>
              <a:ext uri="{FF2B5EF4-FFF2-40B4-BE49-F238E27FC236}">
                <a16:creationId xmlns:a16="http://schemas.microsoft.com/office/drawing/2014/main" id="{056FE7E4-0B75-340D-D1E0-39C99ADD1925}"/>
              </a:ext>
            </a:extLst>
          </p:cNvPr>
          <p:cNvSpPr>
            <a:spLocks noGrp="1"/>
          </p:cNvSpPr>
          <p:nvPr>
            <p:ph type="sldNum" sz="quarter" idx="12"/>
          </p:nvPr>
        </p:nvSpPr>
        <p:spPr>
          <a:xfrm>
            <a:off x="6553200" y="4767263"/>
            <a:ext cx="2133600" cy="273844"/>
          </a:xfrm>
        </p:spPr>
        <p:txBody>
          <a:bodyPr/>
          <a:lstStyle/>
          <a:p>
            <a:fld id="{307E6868-079E-1649-B8D1-459B42CE4DE3}" type="slidenum">
              <a:rPr lang="en-US" sz="1100" smtClean="0"/>
              <a:t>44</a:t>
            </a:fld>
            <a:endParaRPr lang="en-US" sz="1100"/>
          </a:p>
        </p:txBody>
      </p:sp>
    </p:spTree>
    <p:extLst>
      <p:ext uri="{BB962C8B-B14F-4D97-AF65-F5344CB8AC3E}">
        <p14:creationId xmlns:p14="http://schemas.microsoft.com/office/powerpoint/2010/main" val="2115980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7401491" cy="653607"/>
          </a:xfrm>
        </p:spPr>
        <p:txBody>
          <a:bodyPr/>
          <a:lstStyle/>
          <a:p>
            <a:r>
              <a:rPr lang="en-US">
                <a:solidFill>
                  <a:srgbClr val="D50032"/>
                </a:solidFill>
                <a:latin typeface="Open Sans"/>
                <a:ea typeface="Open Sans"/>
                <a:cs typeface="Open Sans"/>
              </a:rPr>
              <a:t>Office Hours</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49995"/>
            <a:ext cx="8740800" cy="3394472"/>
          </a:xfrm>
        </p:spPr>
        <p:txBody>
          <a:bodyPr vert="horz" lIns="91440" tIns="45720" rIns="91440" bIns="45720" rtlCol="0" anchor="t">
            <a:noAutofit/>
          </a:bodyPr>
          <a:lstStyle/>
          <a:p>
            <a:pPr marL="0" indent="0" algn="ctr" defTabSz="914400">
              <a:lnSpc>
                <a:spcPct val="114000"/>
              </a:lnSpc>
              <a:spcBef>
                <a:spcPts val="0"/>
              </a:spcBef>
              <a:buNone/>
            </a:pPr>
            <a:r>
              <a:rPr lang="en-US" sz="2000" b="1">
                <a:latin typeface="Open Sans"/>
                <a:ea typeface="+mn-lt"/>
                <a:cs typeface="+mn-lt"/>
              </a:rPr>
              <a:t>Event Planning and Outreach Office Hour</a:t>
            </a:r>
            <a:r>
              <a:rPr lang="en-US" sz="2000">
                <a:latin typeface="Open Sans"/>
                <a:ea typeface="+mn-lt"/>
                <a:cs typeface="+mn-lt"/>
              </a:rPr>
              <a:t> </a:t>
            </a:r>
            <a:endParaRPr lang="en-US" sz="2000">
              <a:latin typeface="Open Sans"/>
              <a:ea typeface="Open Sans"/>
              <a:cs typeface="+mn-lt"/>
            </a:endParaRPr>
          </a:p>
          <a:p>
            <a:pPr marL="0" indent="0" algn="ctr" defTabSz="914400">
              <a:lnSpc>
                <a:spcPct val="114000"/>
              </a:lnSpc>
              <a:spcBef>
                <a:spcPts val="0"/>
              </a:spcBef>
              <a:buNone/>
            </a:pPr>
            <a:r>
              <a:rPr lang="en-US" sz="2000">
                <a:latin typeface="Open Sans"/>
                <a:ea typeface="+mn-lt"/>
                <a:cs typeface="Segoe UI"/>
              </a:rPr>
              <a:t>Thursday, May 16, 2 p.m. ET </a:t>
            </a:r>
          </a:p>
          <a:p>
            <a:pPr marL="0" indent="0" algn="ctr" defTabSz="914400">
              <a:lnSpc>
                <a:spcPct val="114000"/>
              </a:lnSpc>
              <a:spcBef>
                <a:spcPts val="0"/>
              </a:spcBef>
              <a:buNone/>
            </a:pPr>
            <a:r>
              <a:rPr lang="en-US" sz="2000">
                <a:latin typeface="Open Sans"/>
                <a:ea typeface="+mn-lt"/>
                <a:cs typeface="Segoe UI"/>
              </a:rPr>
              <a:t>Join at </a:t>
            </a:r>
            <a:r>
              <a:rPr lang="en-US" sz="2000">
                <a:solidFill>
                  <a:srgbClr val="D50032"/>
                </a:solidFill>
                <a:latin typeface="Open Sans"/>
                <a:ea typeface="Open Sans"/>
                <a:cs typeface="+mn-lt"/>
                <a:hlinkClick r:id="rId2"/>
              </a:rPr>
              <a:t>https://results.zoom.us/j/98524229370</a:t>
            </a:r>
            <a:r>
              <a:rPr lang="en-US" sz="2000">
                <a:latin typeface="Open Sans"/>
                <a:ea typeface="Open Sans"/>
                <a:cs typeface="+mn-lt"/>
              </a:rPr>
              <a:t> </a:t>
            </a:r>
          </a:p>
          <a:p>
            <a:pPr marL="0" indent="0" algn="ctr" defTabSz="914400">
              <a:lnSpc>
                <a:spcPct val="114000"/>
              </a:lnSpc>
              <a:spcBef>
                <a:spcPts val="0"/>
              </a:spcBef>
              <a:spcAft>
                <a:spcPts val="1800"/>
              </a:spcAft>
              <a:buNone/>
            </a:pPr>
            <a:r>
              <a:rPr lang="en-US" sz="2000">
                <a:latin typeface="Open Sans"/>
                <a:ea typeface="Open Sans"/>
                <a:cs typeface="+mn-lt"/>
              </a:rPr>
              <a:t>or call (312) 626-6799, meeting ID: 985 2422 9370.</a:t>
            </a:r>
            <a:endParaRPr lang="en-US" sz="2000">
              <a:latin typeface="Open Sans"/>
              <a:ea typeface="Open Sans"/>
              <a:cs typeface="Open Sans"/>
            </a:endParaRPr>
          </a:p>
          <a:p>
            <a:pPr marL="0" indent="0" algn="ctr">
              <a:lnSpc>
                <a:spcPct val="112999"/>
              </a:lnSpc>
              <a:spcBef>
                <a:spcPts val="0"/>
              </a:spcBef>
              <a:buNone/>
            </a:pPr>
            <a:r>
              <a:rPr lang="en-US" sz="2000" b="1"/>
              <a:t>Media Office Hour </a:t>
            </a:r>
            <a:endParaRPr lang="en-US" sz="2000"/>
          </a:p>
          <a:p>
            <a:pPr marL="0" indent="0" algn="ctr">
              <a:lnSpc>
                <a:spcPct val="113000"/>
              </a:lnSpc>
              <a:spcBef>
                <a:spcPts val="0"/>
              </a:spcBef>
              <a:buNone/>
            </a:pPr>
            <a:r>
              <a:rPr lang="en-US" sz="2000">
                <a:latin typeface="Open Sans"/>
                <a:ea typeface="Open Sans"/>
                <a:cs typeface="Open Sans"/>
              </a:rPr>
              <a:t>Wednesday, May 22, 2 p.m. ET</a:t>
            </a:r>
          </a:p>
          <a:p>
            <a:pPr marL="0" indent="0" algn="ctr">
              <a:lnSpc>
                <a:spcPct val="113000"/>
              </a:lnSpc>
              <a:spcBef>
                <a:spcPts val="0"/>
              </a:spcBef>
              <a:buNone/>
            </a:pPr>
            <a:r>
              <a:rPr lang="en-US" sz="2000"/>
              <a:t>Join at </a:t>
            </a:r>
            <a:r>
              <a:rPr lang="en-US" sz="2000">
                <a:hlinkClick r:id="rId3"/>
              </a:rPr>
              <a:t>https://results.zoom.us/j/93668005494</a:t>
            </a:r>
            <a:r>
              <a:rPr lang="en-US" sz="2000"/>
              <a:t> </a:t>
            </a:r>
          </a:p>
          <a:p>
            <a:pPr marL="0" indent="0" algn="ctr">
              <a:lnSpc>
                <a:spcPct val="113000"/>
              </a:lnSpc>
              <a:spcBef>
                <a:spcPts val="0"/>
              </a:spcBef>
              <a:spcAft>
                <a:spcPts val="1200"/>
              </a:spcAft>
              <a:buNone/>
            </a:pPr>
            <a:r>
              <a:rPr lang="en-US" sz="2000"/>
              <a:t>or call (312) 626-6799, meeting ID 936 6800 5494. </a:t>
            </a:r>
            <a:endParaRPr lang="en-US" sz="2800">
              <a:latin typeface="Open Sans"/>
              <a:ea typeface="Open Sans"/>
              <a:cs typeface="Open Sans"/>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45</a:t>
            </a:fld>
            <a:endParaRPr lang="en-US"/>
          </a:p>
        </p:txBody>
      </p:sp>
    </p:spTree>
    <p:extLst>
      <p:ext uri="{BB962C8B-B14F-4D97-AF65-F5344CB8AC3E}">
        <p14:creationId xmlns:p14="http://schemas.microsoft.com/office/powerpoint/2010/main" val="28669745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lstStyle/>
          <a:p>
            <a:r>
              <a:rPr lang="en-US">
                <a:solidFill>
                  <a:srgbClr val="D50032"/>
                </a:solidFill>
              </a:rPr>
              <a:t>Support Calls</a:t>
            </a: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857250"/>
            <a:ext cx="8229600" cy="3394472"/>
          </a:xfrm>
        </p:spPr>
        <p:txBody>
          <a:bodyPr vert="horz" lIns="91440" tIns="45720" rIns="91440" bIns="45720" rtlCol="0" anchor="t">
            <a:noAutofit/>
          </a:bodyPr>
          <a:lstStyle/>
          <a:p>
            <a:pPr marL="0" indent="0" algn="ctr">
              <a:lnSpc>
                <a:spcPct val="113999"/>
              </a:lnSpc>
              <a:spcBef>
                <a:spcPts val="0"/>
              </a:spcBef>
              <a:buNone/>
            </a:pPr>
            <a:r>
              <a:rPr lang="en-US" sz="1900" b="1"/>
              <a:t>U.S. Poverty Free Agents</a:t>
            </a:r>
            <a:endParaRPr lang="en-US" sz="1900"/>
          </a:p>
          <a:p>
            <a:pPr marL="0" indent="0" algn="ctr">
              <a:lnSpc>
                <a:spcPct val="113999"/>
              </a:lnSpc>
              <a:spcBef>
                <a:spcPts val="0"/>
              </a:spcBef>
              <a:buNone/>
            </a:pPr>
            <a:r>
              <a:rPr lang="en-US" sz="1900">
                <a:latin typeface="Open Sans"/>
                <a:ea typeface="Open Sans"/>
                <a:cs typeface="Open Sans"/>
              </a:rPr>
              <a:t>Tuesday, May 21, 1:00 p.m. and 8:00 p.m. ET</a:t>
            </a:r>
          </a:p>
          <a:p>
            <a:pPr marL="0" indent="0" algn="ctr">
              <a:lnSpc>
                <a:spcPct val="113999"/>
              </a:lnSpc>
              <a:spcBef>
                <a:spcPts val="0"/>
              </a:spcBef>
              <a:spcAft>
                <a:spcPts val="1800"/>
              </a:spcAft>
              <a:buNone/>
            </a:pPr>
            <a:r>
              <a:rPr lang="en-US" sz="1900"/>
              <a:t>Contact Jos Linn at </a:t>
            </a:r>
            <a:r>
              <a:rPr lang="en-US" sz="1900">
                <a:hlinkClick r:id="rId2"/>
              </a:rPr>
              <a:t>jlinn@results.org</a:t>
            </a:r>
            <a:r>
              <a:rPr lang="en-US" sz="1900"/>
              <a:t> for information.</a:t>
            </a:r>
          </a:p>
          <a:p>
            <a:pPr marL="0" indent="0" algn="ctr" defTabSz="914400">
              <a:lnSpc>
                <a:spcPct val="114000"/>
              </a:lnSpc>
              <a:spcBef>
                <a:spcPts val="0"/>
              </a:spcBef>
              <a:buNone/>
            </a:pPr>
            <a:r>
              <a:rPr lang="en-US" sz="1900" b="1">
                <a:latin typeface="Open Sans"/>
                <a:ea typeface="+mn-lt"/>
                <a:cs typeface="Segoe UI"/>
              </a:rPr>
              <a:t>Action Network Manager Calls </a:t>
            </a:r>
            <a:endParaRPr lang="en-US" sz="1900">
              <a:latin typeface="Open Sans"/>
              <a:ea typeface="+mn-lt"/>
              <a:cs typeface="Segoe UI"/>
            </a:endParaRPr>
          </a:p>
          <a:p>
            <a:pPr marL="0" indent="0" algn="ctr" defTabSz="914400">
              <a:lnSpc>
                <a:spcPct val="114000"/>
              </a:lnSpc>
              <a:spcBef>
                <a:spcPts val="0"/>
              </a:spcBef>
              <a:buNone/>
            </a:pPr>
            <a:r>
              <a:rPr lang="en-US" sz="1900">
                <a:latin typeface="Open Sans"/>
                <a:ea typeface="+mn-lt"/>
                <a:cs typeface="Segoe UI"/>
              </a:rPr>
              <a:t>Wednesday, May 15, 12:30 p.m. ET and 8:00 p.m. ET</a:t>
            </a:r>
          </a:p>
          <a:p>
            <a:pPr marL="0" indent="0" algn="ctr" defTabSz="914400">
              <a:lnSpc>
                <a:spcPct val="114000"/>
              </a:lnSpc>
              <a:spcBef>
                <a:spcPts val="0"/>
              </a:spcBef>
              <a:buNone/>
            </a:pPr>
            <a:r>
              <a:rPr lang="en-US" sz="1900" b="0" i="0" u="none" strike="noStrike">
                <a:solidFill>
                  <a:srgbClr val="D50032"/>
                </a:solidFill>
                <a:effectLst/>
                <a:highlight>
                  <a:srgbClr val="FFFFFF"/>
                </a:highlight>
                <a:latin typeface="Open Sans" panose="020B0606030504020204" pitchFamily="34" charset="0"/>
                <a:ea typeface="Open Sans" panose="020B0606030504020204" pitchFamily="34" charset="0"/>
                <a:cs typeface="Open Sans" panose="020B0606030504020204" pitchFamily="34" charset="0"/>
                <a:hlinkClick r:id="rId3"/>
              </a:rPr>
              <a:t>https://results.zoom.us/j/95416781155</a:t>
            </a:r>
            <a:r>
              <a:rPr lang="en-US" sz="1900" b="0" i="0">
                <a:solidFill>
                  <a:srgbClr val="141827"/>
                </a:solidFill>
                <a:effectLst/>
                <a:highlight>
                  <a:srgbClr val="FFFFFF"/>
                </a:highlight>
                <a:latin typeface="Open Sans" panose="020B0606030504020204" pitchFamily="34" charset="0"/>
                <a:ea typeface="Open Sans" panose="020B0606030504020204" pitchFamily="34" charset="0"/>
                <a:cs typeface="Open Sans" panose="020B0606030504020204" pitchFamily="34" charset="0"/>
              </a:rPr>
              <a:t> </a:t>
            </a:r>
          </a:p>
          <a:p>
            <a:pPr marL="0" indent="0" algn="ctr" defTabSz="914400">
              <a:lnSpc>
                <a:spcPct val="114000"/>
              </a:lnSpc>
              <a:spcBef>
                <a:spcPts val="0"/>
              </a:spcBef>
              <a:buNone/>
            </a:pPr>
            <a:r>
              <a:rPr lang="en-US" sz="1900" b="0" i="0">
                <a:solidFill>
                  <a:srgbClr val="141827"/>
                </a:solidFill>
                <a:effectLst/>
                <a:highlight>
                  <a:srgbClr val="FFFFFF"/>
                </a:highlight>
                <a:latin typeface="Open Sans" panose="020B0606030504020204" pitchFamily="34" charset="0"/>
                <a:ea typeface="Open Sans" panose="020B0606030504020204" pitchFamily="34" charset="0"/>
                <a:cs typeface="Open Sans" panose="020B0606030504020204" pitchFamily="34" charset="0"/>
              </a:rPr>
              <a:t>or call 312-626-6799, meeting ID 954 1678 1155</a:t>
            </a:r>
          </a:p>
          <a:p>
            <a:pPr marL="0" indent="0" algn="ctr" defTabSz="914400">
              <a:lnSpc>
                <a:spcPct val="114000"/>
              </a:lnSpc>
              <a:spcBef>
                <a:spcPts val="0"/>
              </a:spcBef>
              <a:spcAft>
                <a:spcPts val="1200"/>
              </a:spcAft>
              <a:buNone/>
            </a:pPr>
            <a:r>
              <a:rPr lang="en-US" sz="1900">
                <a:latin typeface="Open Sans"/>
                <a:ea typeface="+mn-lt"/>
                <a:cs typeface="Segoe UI"/>
              </a:rPr>
              <a:t>No registration required. </a:t>
            </a:r>
            <a:endParaRPr lang="en-US" sz="1900" b="1"/>
          </a:p>
          <a:p>
            <a:pPr marL="0" indent="0" algn="ctr">
              <a:lnSpc>
                <a:spcPct val="113999"/>
              </a:lnSpc>
              <a:spcBef>
                <a:spcPts val="0"/>
              </a:spcBef>
              <a:buNone/>
            </a:pPr>
            <a:r>
              <a:rPr lang="en-US" sz="1900" b="1"/>
              <a:t>Global Poverty Free Agents</a:t>
            </a:r>
            <a:endParaRPr lang="en-US" sz="1900"/>
          </a:p>
          <a:p>
            <a:pPr marL="0" indent="0" algn="ctr">
              <a:lnSpc>
                <a:spcPct val="113999"/>
              </a:lnSpc>
              <a:spcBef>
                <a:spcPts val="0"/>
              </a:spcBef>
              <a:buNone/>
            </a:pPr>
            <a:r>
              <a:rPr lang="en-US" sz="1900">
                <a:latin typeface="Open Sans"/>
                <a:ea typeface="Open Sans"/>
                <a:cs typeface="Open Sans"/>
              </a:rPr>
              <a:t>Monday, May 13, 7:00 p.m. ET</a:t>
            </a:r>
          </a:p>
          <a:p>
            <a:pPr marL="0" indent="0" algn="ctr">
              <a:lnSpc>
                <a:spcPct val="113999"/>
              </a:lnSpc>
              <a:spcBef>
                <a:spcPts val="0"/>
              </a:spcBef>
              <a:buNone/>
            </a:pPr>
            <a:r>
              <a:rPr lang="en-US" sz="1900"/>
              <a:t>Contact Lisa Marchal at </a:t>
            </a:r>
            <a:r>
              <a:rPr lang="en-US" sz="1900">
                <a:hlinkClick r:id="rId4"/>
              </a:rPr>
              <a:t>lmarchal@results.org</a:t>
            </a:r>
            <a:r>
              <a:rPr lang="en-US" sz="1900"/>
              <a:t> for information.</a:t>
            </a: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46</a:t>
            </a:fld>
            <a:endParaRPr lang="en-US"/>
          </a:p>
        </p:txBody>
      </p:sp>
    </p:spTree>
    <p:extLst>
      <p:ext uri="{BB962C8B-B14F-4D97-AF65-F5344CB8AC3E}">
        <p14:creationId xmlns:p14="http://schemas.microsoft.com/office/powerpoint/2010/main" val="2688504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641A7-7F62-B16C-29FF-8CEAA992089D}"/>
              </a:ext>
            </a:extLst>
          </p:cNvPr>
          <p:cNvSpPr>
            <a:spLocks noGrp="1"/>
          </p:cNvSpPr>
          <p:nvPr>
            <p:ph type="title"/>
          </p:nvPr>
        </p:nvSpPr>
        <p:spPr>
          <a:xfrm>
            <a:off x="871254" y="197352"/>
            <a:ext cx="7401491" cy="857250"/>
          </a:xfrm>
        </p:spPr>
        <p:txBody>
          <a:bodyPr/>
          <a:lstStyle/>
          <a:p>
            <a:r>
              <a:rPr lang="en-US"/>
              <a:t>New Advocate Orientation</a:t>
            </a:r>
          </a:p>
        </p:txBody>
      </p:sp>
      <p:sp>
        <p:nvSpPr>
          <p:cNvPr id="3" name="Content Placeholder 2">
            <a:extLst>
              <a:ext uri="{FF2B5EF4-FFF2-40B4-BE49-F238E27FC236}">
                <a16:creationId xmlns:a16="http://schemas.microsoft.com/office/drawing/2014/main" id="{1339A378-E1A9-C6AC-B7CA-4C8E16E0D1EE}"/>
              </a:ext>
            </a:extLst>
          </p:cNvPr>
          <p:cNvSpPr>
            <a:spLocks noGrp="1"/>
          </p:cNvSpPr>
          <p:nvPr>
            <p:ph idx="1"/>
          </p:nvPr>
        </p:nvSpPr>
        <p:spPr/>
        <p:txBody>
          <a:bodyPr/>
          <a:lstStyle/>
          <a:p>
            <a:pPr marL="0" indent="0" algn="ctr">
              <a:buNone/>
            </a:pPr>
            <a:r>
              <a:rPr lang="en-US"/>
              <a:t>Invite interested friends and colleagues to learn more about RESULTS!</a:t>
            </a:r>
          </a:p>
          <a:p>
            <a:pPr marL="0" indent="0" algn="ctr">
              <a:buNone/>
            </a:pPr>
            <a:r>
              <a:rPr lang="en-US" b="1"/>
              <a:t>Tuesday, May 21, 1:00 pm ET</a:t>
            </a:r>
          </a:p>
          <a:p>
            <a:pPr marL="0" indent="0" algn="ctr">
              <a:buNone/>
            </a:pPr>
            <a:r>
              <a:rPr lang="en-US">
                <a:hlinkClick r:id="rId2"/>
              </a:rPr>
              <a:t>Register today</a:t>
            </a:r>
            <a:r>
              <a:rPr lang="en-US"/>
              <a:t>.</a:t>
            </a:r>
          </a:p>
        </p:txBody>
      </p:sp>
      <p:sp>
        <p:nvSpPr>
          <p:cNvPr id="4" name="Slide Number Placeholder 3">
            <a:extLst>
              <a:ext uri="{FF2B5EF4-FFF2-40B4-BE49-F238E27FC236}">
                <a16:creationId xmlns:a16="http://schemas.microsoft.com/office/drawing/2014/main" id="{5972EB13-B0D6-83B2-1430-296FADEB112E}"/>
              </a:ext>
            </a:extLst>
          </p:cNvPr>
          <p:cNvSpPr>
            <a:spLocks noGrp="1"/>
          </p:cNvSpPr>
          <p:nvPr>
            <p:ph type="sldNum" sz="quarter" idx="12"/>
          </p:nvPr>
        </p:nvSpPr>
        <p:spPr/>
        <p:txBody>
          <a:bodyPr/>
          <a:lstStyle/>
          <a:p>
            <a:fld id="{307E6868-079E-1649-B8D1-459B42CE4DE3}" type="slidenum">
              <a:rPr lang="en-US" smtClean="0"/>
              <a:pPr/>
              <a:t>47</a:t>
            </a:fld>
            <a:endParaRPr lang="en-US"/>
          </a:p>
        </p:txBody>
      </p:sp>
    </p:spTree>
    <p:extLst>
      <p:ext uri="{BB962C8B-B14F-4D97-AF65-F5344CB8AC3E}">
        <p14:creationId xmlns:p14="http://schemas.microsoft.com/office/powerpoint/2010/main" val="3305275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DDB88-799E-A9FA-4527-C95D49A0B011}"/>
              </a:ext>
            </a:extLst>
          </p:cNvPr>
          <p:cNvSpPr>
            <a:spLocks noGrp="1"/>
          </p:cNvSpPr>
          <p:nvPr>
            <p:ph type="title"/>
          </p:nvPr>
        </p:nvSpPr>
        <p:spPr>
          <a:xfrm>
            <a:off x="871254" y="292243"/>
            <a:ext cx="7401491" cy="857250"/>
          </a:xfrm>
        </p:spPr>
        <p:txBody>
          <a:bodyPr>
            <a:normAutofit fontScale="90000"/>
          </a:bodyPr>
          <a:lstStyle/>
          <a:p>
            <a:br>
              <a:rPr lang="en-US">
                <a:latin typeface="Open Sans"/>
                <a:ea typeface="Open Sans"/>
                <a:cs typeface="Open Sans"/>
              </a:rPr>
            </a:br>
            <a:br>
              <a:rPr lang="en-US">
                <a:latin typeface="Open Sans"/>
                <a:ea typeface="Open Sans"/>
                <a:cs typeface="Open Sans"/>
              </a:rPr>
            </a:br>
            <a:br>
              <a:rPr lang="en-US">
                <a:latin typeface="Open Sans"/>
                <a:ea typeface="Open Sans"/>
                <a:cs typeface="Open Sans"/>
              </a:rPr>
            </a:br>
            <a:r>
              <a:rPr lang="en-US">
                <a:latin typeface="Open Sans"/>
                <a:ea typeface="Open Sans"/>
                <a:cs typeface="Open Sans"/>
              </a:rPr>
              <a:t>RESULTS office closed </a:t>
            </a:r>
            <a:br>
              <a:rPr lang="en-US">
                <a:latin typeface="Open Sans"/>
                <a:ea typeface="Open Sans"/>
                <a:cs typeface="Open Sans"/>
              </a:rPr>
            </a:br>
            <a:r>
              <a:rPr lang="en-US">
                <a:latin typeface="Open Sans"/>
                <a:ea typeface="Open Sans"/>
                <a:cs typeface="Open Sans"/>
              </a:rPr>
              <a:t>Monday, May 27</a:t>
            </a:r>
            <a:endParaRPr lang="en-US"/>
          </a:p>
        </p:txBody>
      </p:sp>
      <p:sp>
        <p:nvSpPr>
          <p:cNvPr id="3" name="Content Placeholder 2">
            <a:extLst>
              <a:ext uri="{FF2B5EF4-FFF2-40B4-BE49-F238E27FC236}">
                <a16:creationId xmlns:a16="http://schemas.microsoft.com/office/drawing/2014/main" id="{79F73BBB-3C87-B913-4300-F6FB113BEE66}"/>
              </a:ext>
            </a:extLst>
          </p:cNvPr>
          <p:cNvSpPr>
            <a:spLocks noGrp="1"/>
          </p:cNvSpPr>
          <p:nvPr>
            <p:ph idx="1"/>
          </p:nvPr>
        </p:nvSpPr>
        <p:spPr/>
        <p:txBody>
          <a:bodyPr vert="horz" lIns="91440" tIns="45720" rIns="91440" bIns="45720" rtlCol="0" anchor="t">
            <a:normAutofit/>
          </a:bodyPr>
          <a:lstStyle/>
          <a:p>
            <a:pPr marL="0" indent="0" algn="ctr">
              <a:buNone/>
            </a:pPr>
            <a:endParaRPr lang="en-US" b="1">
              <a:latin typeface="Open Sans"/>
              <a:ea typeface="Open Sans"/>
              <a:cs typeface="Open Sans"/>
            </a:endParaRPr>
          </a:p>
          <a:p>
            <a:pPr marL="0" indent="0" algn="ctr">
              <a:buNone/>
            </a:pPr>
            <a:endParaRPr lang="en-US" b="1">
              <a:latin typeface="Open Sans"/>
              <a:ea typeface="Open Sans"/>
              <a:cs typeface="Open Sans"/>
            </a:endParaRPr>
          </a:p>
          <a:p>
            <a:pPr marL="0" indent="0" algn="ctr">
              <a:buNone/>
            </a:pPr>
            <a:r>
              <a:rPr lang="en-US" b="1">
                <a:latin typeface="Open Sans"/>
                <a:ea typeface="Open Sans"/>
                <a:cs typeface="Open Sans"/>
              </a:rPr>
              <a:t>In observance of Memorial Day</a:t>
            </a:r>
            <a:endParaRPr lang="en-US" b="1"/>
          </a:p>
        </p:txBody>
      </p:sp>
      <p:sp>
        <p:nvSpPr>
          <p:cNvPr id="4" name="Slide Number Placeholder 3">
            <a:extLst>
              <a:ext uri="{FF2B5EF4-FFF2-40B4-BE49-F238E27FC236}">
                <a16:creationId xmlns:a16="http://schemas.microsoft.com/office/drawing/2014/main" id="{C14DD4ED-1B19-DC92-3E87-47B00AD5D67B}"/>
              </a:ext>
            </a:extLst>
          </p:cNvPr>
          <p:cNvSpPr>
            <a:spLocks noGrp="1"/>
          </p:cNvSpPr>
          <p:nvPr>
            <p:ph type="sldNum" sz="quarter" idx="12"/>
          </p:nvPr>
        </p:nvSpPr>
        <p:spPr/>
        <p:txBody>
          <a:bodyPr/>
          <a:lstStyle/>
          <a:p>
            <a:fld id="{307E6868-079E-1649-B8D1-459B42CE4DE3}" type="slidenum">
              <a:rPr lang="en-US" smtClean="0"/>
              <a:pPr/>
              <a:t>48</a:t>
            </a:fld>
            <a:endParaRPr lang="en-US"/>
          </a:p>
        </p:txBody>
      </p:sp>
    </p:spTree>
    <p:extLst>
      <p:ext uri="{BB962C8B-B14F-4D97-AF65-F5344CB8AC3E}">
        <p14:creationId xmlns:p14="http://schemas.microsoft.com/office/powerpoint/2010/main" val="23320407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D0DF0C4-DDF7-BD13-0481-30ADCE380F55}"/>
              </a:ext>
            </a:extLst>
          </p:cNvPr>
          <p:cNvSpPr txBox="1"/>
          <p:nvPr/>
        </p:nvSpPr>
        <p:spPr>
          <a:xfrm>
            <a:off x="2554808" y="4582597"/>
            <a:ext cx="4700521" cy="369332"/>
          </a:xfrm>
          <a:prstGeom prst="rect">
            <a:avLst/>
          </a:prstGeom>
          <a:noFill/>
        </p:spPr>
        <p:txBody>
          <a:bodyPr wrap="square">
            <a:spAutoFit/>
          </a:bodyPr>
          <a:lstStyle/>
          <a:p>
            <a:r>
              <a:rPr lang="en-US">
                <a:latin typeface="Open Sans" panose="020B0606030504020204" pitchFamily="34" charset="0"/>
                <a:ea typeface="Open Sans" panose="020B0606030504020204" pitchFamily="34" charset="0"/>
                <a:cs typeface="Open Sans" panose="020B0606030504020204" pitchFamily="34" charset="0"/>
                <a:hlinkClick r:id="rId2"/>
              </a:rPr>
              <a:t>results.org/volunteers/national-webinars</a:t>
            </a:r>
            <a:r>
              <a:rPr lang="en-US">
                <a:latin typeface="Open Sans" panose="020B0606030504020204" pitchFamily="34" charset="0"/>
                <a:ea typeface="Open Sans" panose="020B0606030504020204" pitchFamily="34" charset="0"/>
                <a:cs typeface="Open Sans" panose="020B0606030504020204" pitchFamily="34" charset="0"/>
              </a:rPr>
              <a:t> </a:t>
            </a:r>
          </a:p>
        </p:txBody>
      </p:sp>
      <p:sp>
        <p:nvSpPr>
          <p:cNvPr id="5" name="Title 4">
            <a:extLst>
              <a:ext uri="{FF2B5EF4-FFF2-40B4-BE49-F238E27FC236}">
                <a16:creationId xmlns:a16="http://schemas.microsoft.com/office/drawing/2014/main" id="{F3AFC8F8-1750-1406-F78E-2CD7EC2BC688}"/>
              </a:ext>
            </a:extLst>
          </p:cNvPr>
          <p:cNvSpPr>
            <a:spLocks noGrp="1"/>
          </p:cNvSpPr>
          <p:nvPr>
            <p:ph type="title"/>
          </p:nvPr>
        </p:nvSpPr>
        <p:spPr>
          <a:xfrm>
            <a:off x="871254" y="60539"/>
            <a:ext cx="7401491" cy="610644"/>
          </a:xfrm>
        </p:spPr>
        <p:txBody>
          <a:bodyPr>
            <a:normAutofit/>
          </a:bodyPr>
          <a:lstStyle/>
          <a:p>
            <a:r>
              <a:rPr lang="en-US" sz="3200">
                <a:solidFill>
                  <a:srgbClr val="D50032"/>
                </a:solidFill>
              </a:rPr>
              <a:t>Find today’s slides</a:t>
            </a:r>
          </a:p>
        </p:txBody>
      </p:sp>
      <p:sp>
        <p:nvSpPr>
          <p:cNvPr id="4" name="Slide Number Placeholder 3">
            <a:extLst>
              <a:ext uri="{FF2B5EF4-FFF2-40B4-BE49-F238E27FC236}">
                <a16:creationId xmlns:a16="http://schemas.microsoft.com/office/drawing/2014/main" id="{5E77078F-1757-2AA7-114A-0F85DBEC585A}"/>
              </a:ext>
            </a:extLst>
          </p:cNvPr>
          <p:cNvSpPr>
            <a:spLocks noGrp="1"/>
          </p:cNvSpPr>
          <p:nvPr>
            <p:ph type="sldNum" sz="quarter" idx="12"/>
          </p:nvPr>
        </p:nvSpPr>
        <p:spPr/>
        <p:txBody>
          <a:bodyPr/>
          <a:lstStyle/>
          <a:p>
            <a:fld id="{307E6868-079E-1649-B8D1-459B42CE4DE3}" type="slidenum">
              <a:rPr lang="en-US" smtClean="0"/>
              <a:t>49</a:t>
            </a:fld>
            <a:endParaRPr lang="en-US"/>
          </a:p>
        </p:txBody>
      </p:sp>
      <p:pic>
        <p:nvPicPr>
          <p:cNvPr id="13" name="Picture 12">
            <a:extLst>
              <a:ext uri="{FF2B5EF4-FFF2-40B4-BE49-F238E27FC236}">
                <a16:creationId xmlns:a16="http://schemas.microsoft.com/office/drawing/2014/main" id="{4D110D19-8FB1-D73D-F34D-2E9FC345E9B6}"/>
              </a:ext>
            </a:extLst>
          </p:cNvPr>
          <p:cNvPicPr>
            <a:picLocks noChangeAspect="1"/>
          </p:cNvPicPr>
          <p:nvPr/>
        </p:nvPicPr>
        <p:blipFill>
          <a:blip r:embed="rId3"/>
          <a:stretch>
            <a:fillRect/>
          </a:stretch>
        </p:blipFill>
        <p:spPr>
          <a:xfrm>
            <a:off x="2234990" y="760361"/>
            <a:ext cx="4674017" cy="3733058"/>
          </a:xfrm>
          <a:prstGeom prst="rect">
            <a:avLst/>
          </a:prstGeom>
        </p:spPr>
      </p:pic>
      <p:sp>
        <p:nvSpPr>
          <p:cNvPr id="14" name="Oval 13">
            <a:extLst>
              <a:ext uri="{FF2B5EF4-FFF2-40B4-BE49-F238E27FC236}">
                <a16:creationId xmlns:a16="http://schemas.microsoft.com/office/drawing/2014/main" id="{066CDC05-8776-9A78-0EEE-29F42B079169}"/>
              </a:ext>
              <a:ext uri="{C183D7F6-B498-43B3-948B-1728B52AA6E4}">
                <adec:decorative xmlns:adec="http://schemas.microsoft.com/office/drawing/2017/decorative" val="1"/>
              </a:ext>
            </a:extLst>
          </p:cNvPr>
          <p:cNvSpPr/>
          <p:nvPr/>
        </p:nvSpPr>
        <p:spPr>
          <a:xfrm rot="16200000">
            <a:off x="4747641" y="710866"/>
            <a:ext cx="314853" cy="773845"/>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3873028-2E8E-598C-F142-A6AF92E392B2}"/>
              </a:ext>
              <a:ext uri="{C183D7F6-B498-43B3-948B-1728B52AA6E4}">
                <adec:decorative xmlns:adec="http://schemas.microsoft.com/office/drawing/2017/decorative" val="1"/>
              </a:ext>
            </a:extLst>
          </p:cNvPr>
          <p:cNvSpPr/>
          <p:nvPr/>
        </p:nvSpPr>
        <p:spPr>
          <a:xfrm rot="16200000">
            <a:off x="3439059" y="2931979"/>
            <a:ext cx="1172501" cy="151472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048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1CFD-743A-A2F2-4D18-894E20DB6B94}"/>
              </a:ext>
            </a:extLst>
          </p:cNvPr>
          <p:cNvSpPr>
            <a:spLocks noGrp="1"/>
          </p:cNvSpPr>
          <p:nvPr>
            <p:ph type="title"/>
          </p:nvPr>
        </p:nvSpPr>
        <p:spPr>
          <a:xfrm>
            <a:off x="457200" y="3724935"/>
            <a:ext cx="8229600" cy="857250"/>
          </a:xfrm>
        </p:spPr>
        <p:txBody>
          <a:bodyPr>
            <a:normAutofit fontScale="90000"/>
          </a:bodyPr>
          <a:lstStyle/>
          <a:p>
            <a:pPr>
              <a:spcAft>
                <a:spcPts val="200"/>
              </a:spcAft>
            </a:pPr>
            <a:r>
              <a:rPr lang="en-US" sz="4000" i="1">
                <a:latin typeface="Open Sans"/>
                <a:ea typeface="Open Sans"/>
                <a:cs typeface="Open Sans"/>
              </a:rPr>
              <a:t>Child well-being: vaccines and more</a:t>
            </a:r>
            <a:endParaRPr lang="en-US" sz="3300">
              <a:latin typeface="Open Sans"/>
              <a:ea typeface="Open Sans"/>
              <a:cs typeface="Open Sans"/>
            </a:endParaRPr>
          </a:p>
        </p:txBody>
      </p:sp>
    </p:spTree>
    <p:extLst>
      <p:ext uri="{BB962C8B-B14F-4D97-AF65-F5344CB8AC3E}">
        <p14:creationId xmlns:p14="http://schemas.microsoft.com/office/powerpoint/2010/main" val="3086584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CC96CD-8004-E62D-5ED1-F0211122FDC9}"/>
              </a:ext>
            </a:extLst>
          </p:cNvPr>
          <p:cNvSpPr txBox="1"/>
          <p:nvPr/>
        </p:nvSpPr>
        <p:spPr>
          <a:xfrm>
            <a:off x="2282398" y="4582597"/>
            <a:ext cx="4579200" cy="369332"/>
          </a:xfrm>
          <a:prstGeom prst="rect">
            <a:avLst/>
          </a:prstGeom>
          <a:noFill/>
        </p:spPr>
        <p:txBody>
          <a:bodyPr wrap="square">
            <a:spAutoFit/>
          </a:bodyPr>
          <a:lstStyle/>
          <a:p>
            <a:pPr algn="ctr"/>
            <a:r>
              <a:rPr lang="en-US">
                <a:latin typeface="Open Sans" panose="020B0606030504020204" pitchFamily="34" charset="0"/>
                <a:ea typeface="Open Sans" panose="020B0606030504020204" pitchFamily="34" charset="0"/>
                <a:cs typeface="Open Sans" panose="020B0606030504020204" pitchFamily="34" charset="0"/>
                <a:hlinkClick r:id="rId2"/>
              </a:rPr>
              <a:t>results.org/events</a:t>
            </a:r>
            <a:r>
              <a:rPr lang="en-US">
                <a:latin typeface="Open Sans" panose="020B0606030504020204" pitchFamily="34" charset="0"/>
                <a:ea typeface="Open Sans" panose="020B0606030504020204" pitchFamily="34" charset="0"/>
                <a:cs typeface="Open Sans" panose="020B0606030504020204" pitchFamily="34" charset="0"/>
              </a:rPr>
              <a:t> </a:t>
            </a:r>
          </a:p>
        </p:txBody>
      </p:sp>
      <p:sp>
        <p:nvSpPr>
          <p:cNvPr id="2" name="Title 1">
            <a:extLst>
              <a:ext uri="{FF2B5EF4-FFF2-40B4-BE49-F238E27FC236}">
                <a16:creationId xmlns:a16="http://schemas.microsoft.com/office/drawing/2014/main" id="{C214306F-6E9A-E98A-7BC7-DBB8FDB19DFB}"/>
              </a:ext>
            </a:extLst>
          </p:cNvPr>
          <p:cNvSpPr>
            <a:spLocks noGrp="1"/>
          </p:cNvSpPr>
          <p:nvPr>
            <p:ph type="title"/>
          </p:nvPr>
        </p:nvSpPr>
        <p:spPr>
          <a:xfrm>
            <a:off x="871254" y="92624"/>
            <a:ext cx="7401491" cy="693660"/>
          </a:xfrm>
        </p:spPr>
        <p:txBody>
          <a:bodyPr>
            <a:normAutofit/>
          </a:bodyPr>
          <a:lstStyle/>
          <a:p>
            <a:r>
              <a:rPr lang="en-US" sz="3200">
                <a:solidFill>
                  <a:srgbClr val="D50032"/>
                </a:solidFill>
              </a:rPr>
              <a:t>Find events</a:t>
            </a:r>
          </a:p>
        </p:txBody>
      </p:sp>
      <p:sp>
        <p:nvSpPr>
          <p:cNvPr id="3" name="Slide Number Placeholder 2">
            <a:extLst>
              <a:ext uri="{FF2B5EF4-FFF2-40B4-BE49-F238E27FC236}">
                <a16:creationId xmlns:a16="http://schemas.microsoft.com/office/drawing/2014/main" id="{DF42AD57-2A84-C108-451B-BCEFD7395D10}"/>
              </a:ext>
            </a:extLst>
          </p:cNvPr>
          <p:cNvSpPr>
            <a:spLocks noGrp="1"/>
          </p:cNvSpPr>
          <p:nvPr>
            <p:ph type="sldNum" sz="quarter" idx="12"/>
          </p:nvPr>
        </p:nvSpPr>
        <p:spPr/>
        <p:txBody>
          <a:bodyPr/>
          <a:lstStyle/>
          <a:p>
            <a:fld id="{307E6868-079E-1649-B8D1-459B42CE4DE3}" type="slidenum">
              <a:rPr lang="en-US" smtClean="0"/>
              <a:t>50</a:t>
            </a:fld>
            <a:endParaRPr lang="en-US"/>
          </a:p>
        </p:txBody>
      </p:sp>
      <p:pic>
        <p:nvPicPr>
          <p:cNvPr id="9" name="Picture 8">
            <a:extLst>
              <a:ext uri="{FF2B5EF4-FFF2-40B4-BE49-F238E27FC236}">
                <a16:creationId xmlns:a16="http://schemas.microsoft.com/office/drawing/2014/main" id="{A5ACC44B-4145-5BC9-E207-A2765A3574B0}"/>
              </a:ext>
            </a:extLst>
          </p:cNvPr>
          <p:cNvPicPr>
            <a:picLocks noChangeAspect="1"/>
          </p:cNvPicPr>
          <p:nvPr/>
        </p:nvPicPr>
        <p:blipFill>
          <a:blip r:embed="rId3"/>
          <a:stretch>
            <a:fillRect/>
          </a:stretch>
        </p:blipFill>
        <p:spPr>
          <a:xfrm>
            <a:off x="1909768" y="786284"/>
            <a:ext cx="5324460" cy="3696404"/>
          </a:xfrm>
          <a:prstGeom prst="rect">
            <a:avLst/>
          </a:prstGeom>
        </p:spPr>
      </p:pic>
      <p:sp>
        <p:nvSpPr>
          <p:cNvPr id="10" name="Oval 9">
            <a:extLst>
              <a:ext uri="{FF2B5EF4-FFF2-40B4-BE49-F238E27FC236}">
                <a16:creationId xmlns:a16="http://schemas.microsoft.com/office/drawing/2014/main" id="{B389225C-7788-E4BB-4EA2-7BD89C9E2428}"/>
              </a:ext>
              <a:ext uri="{C183D7F6-B498-43B3-948B-1728B52AA6E4}">
                <adec:decorative xmlns:adec="http://schemas.microsoft.com/office/drawing/2017/decorative" val="1"/>
              </a:ext>
            </a:extLst>
          </p:cNvPr>
          <p:cNvSpPr/>
          <p:nvPr/>
        </p:nvSpPr>
        <p:spPr>
          <a:xfrm rot="16200000">
            <a:off x="5077238" y="466484"/>
            <a:ext cx="316619" cy="85189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13806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1010651" y="172307"/>
            <a:ext cx="7122695" cy="857250"/>
          </a:xfrm>
        </p:spPr>
        <p:txBody>
          <a:bodyPr>
            <a:noAutofit/>
          </a:bodyPr>
          <a:lstStyle/>
          <a:p>
            <a:r>
              <a:rPr lang="en-US" sz="2800">
                <a:solidFill>
                  <a:schemeClr val="tx2"/>
                </a:solidFill>
                <a:latin typeface="Open Sans"/>
                <a:ea typeface="Open Sans"/>
                <a:cs typeface="Open Sans"/>
              </a:rPr>
              <a:t>Join us for the</a:t>
            </a:r>
            <a:br>
              <a:rPr lang="en-US" sz="2800">
                <a:solidFill>
                  <a:schemeClr val="tx2"/>
                </a:solidFill>
                <a:latin typeface="Open Sans"/>
                <a:ea typeface="Open Sans"/>
                <a:cs typeface="Open Sans"/>
              </a:rPr>
            </a:br>
            <a:r>
              <a:rPr lang="en-US" sz="2800">
                <a:solidFill>
                  <a:schemeClr val="tx2"/>
                </a:solidFill>
                <a:latin typeface="Open Sans"/>
                <a:ea typeface="Open Sans"/>
                <a:cs typeface="Open Sans"/>
              </a:rPr>
              <a:t>June National Webinar</a:t>
            </a: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51</a:t>
            </a:fld>
            <a:endParaRPr lang="en-US"/>
          </a:p>
        </p:txBody>
      </p:sp>
      <p:sp>
        <p:nvSpPr>
          <p:cNvPr id="10" name="TextBox 9">
            <a:extLst>
              <a:ext uri="{FF2B5EF4-FFF2-40B4-BE49-F238E27FC236}">
                <a16:creationId xmlns:a16="http://schemas.microsoft.com/office/drawing/2014/main" id="{30813003-63D3-5CA8-9192-26B759647D8F}"/>
              </a:ext>
            </a:extLst>
          </p:cNvPr>
          <p:cNvSpPr txBox="1"/>
          <p:nvPr/>
        </p:nvSpPr>
        <p:spPr>
          <a:xfrm>
            <a:off x="-2" y="4068009"/>
            <a:ext cx="914399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a:latin typeface="Open Sans"/>
                <a:cs typeface="Segoe UI"/>
              </a:rPr>
              <a:t>June 1, 1:00 p.m. ET  |  Register: </a:t>
            </a:r>
            <a:r>
              <a:rPr lang="en-US" sz="2400">
                <a:solidFill>
                  <a:schemeClr val="tx2"/>
                </a:solidFill>
                <a:latin typeface="Open Sans"/>
                <a:cs typeface="Segoe UI"/>
                <a:hlinkClick r:id="rId3">
                  <a:extLst>
                    <a:ext uri="{A12FA001-AC4F-418D-AE19-62706E023703}">
                      <ahyp:hlinkClr xmlns:ahyp="http://schemas.microsoft.com/office/drawing/2018/hyperlinkcolor" val="tx"/>
                    </a:ext>
                  </a:extLst>
                </a:hlinkClick>
              </a:rPr>
              <a:t>tinyurl.com/RESULTS2024</a:t>
            </a:r>
            <a:r>
              <a:rPr lang="en-US" sz="3200" b="1">
                <a:solidFill>
                  <a:schemeClr val="tx2"/>
                </a:solidFill>
                <a:latin typeface="Open Sans"/>
              </a:rPr>
              <a:t> </a:t>
            </a:r>
            <a:endParaRPr lang="en-US" sz="3200" b="1">
              <a:solidFill>
                <a:schemeClr val="tx2"/>
              </a:solidFill>
            </a:endParaRPr>
          </a:p>
        </p:txBody>
      </p:sp>
      <p:sp>
        <p:nvSpPr>
          <p:cNvPr id="11" name="Content Placeholder 2">
            <a:extLst>
              <a:ext uri="{FF2B5EF4-FFF2-40B4-BE49-F238E27FC236}">
                <a16:creationId xmlns:a16="http://schemas.microsoft.com/office/drawing/2014/main" id="{F86C9C3E-286F-EAED-1FDE-DCA60E82675E}"/>
              </a:ext>
            </a:extLst>
          </p:cNvPr>
          <p:cNvSpPr txBox="1">
            <a:spLocks/>
          </p:cNvSpPr>
          <p:nvPr/>
        </p:nvSpPr>
        <p:spPr>
          <a:xfrm>
            <a:off x="565028" y="1778245"/>
            <a:ext cx="8013940" cy="857250"/>
          </a:xfrm>
          <a:prstGeom prst="rect">
            <a:avLst/>
          </a:prstGeom>
        </p:spPr>
        <p:txBody>
          <a:bodyPr lIns="91440" tIns="45720" rIns="91440" bIns="4572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3200" b="1">
                <a:latin typeface="Open Sans"/>
                <a:ea typeface="Open Sans"/>
                <a:cs typeface="Open Sans"/>
              </a:rPr>
              <a:t>Focus: </a:t>
            </a:r>
          </a:p>
          <a:p>
            <a:pPr marL="0" indent="0" algn="ctr">
              <a:buNone/>
            </a:pPr>
            <a:r>
              <a:rPr lang="en-US" sz="3200" b="1">
                <a:latin typeface="Open Sans"/>
                <a:ea typeface="Open Sans"/>
                <a:cs typeface="Open Sans"/>
              </a:rPr>
              <a:t>Protecting SNAP in the Farm Bill</a:t>
            </a:r>
          </a:p>
        </p:txBody>
      </p:sp>
    </p:spTree>
    <p:extLst>
      <p:ext uri="{BB962C8B-B14F-4D97-AF65-F5344CB8AC3E}">
        <p14:creationId xmlns:p14="http://schemas.microsoft.com/office/powerpoint/2010/main" val="38544839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52</a:t>
            </a:fld>
            <a:endParaRPr lang="en-US"/>
          </a:p>
        </p:txBody>
      </p:sp>
      <p:pic>
        <p:nvPicPr>
          <p:cNvPr id="8" name="Picture 7">
            <a:extLst>
              <a:ext uri="{FF2B5EF4-FFF2-40B4-BE49-F238E27FC236}">
                <a16:creationId xmlns:a16="http://schemas.microsoft.com/office/drawing/2014/main" id="{0B1FA377-4F5F-A5AD-D8A6-AB55ED730781}"/>
              </a:ext>
            </a:extLst>
          </p:cNvPr>
          <p:cNvPicPr>
            <a:picLocks noChangeAspect="1"/>
          </p:cNvPicPr>
          <p:nvPr/>
        </p:nvPicPr>
        <p:blipFill>
          <a:blip r:embed="rId3"/>
          <a:stretch>
            <a:fillRect/>
          </a:stretch>
        </p:blipFill>
        <p:spPr>
          <a:xfrm>
            <a:off x="333302" y="2250501"/>
            <a:ext cx="8477396" cy="642497"/>
          </a:xfrm>
          <a:prstGeom prst="rect">
            <a:avLst/>
          </a:prstGeom>
        </p:spPr>
      </p:pic>
    </p:spTree>
    <p:extLst>
      <p:ext uri="{BB962C8B-B14F-4D97-AF65-F5344CB8AC3E}">
        <p14:creationId xmlns:p14="http://schemas.microsoft.com/office/powerpoint/2010/main" val="1034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6D8333-46A7-C575-51E7-71D27CB7A03E}"/>
              </a:ext>
            </a:extLst>
          </p:cNvPr>
          <p:cNvSpPr>
            <a:spLocks noGrp="1"/>
          </p:cNvSpPr>
          <p:nvPr>
            <p:ph type="title" idx="4294967295"/>
          </p:nvPr>
        </p:nvSpPr>
        <p:spPr>
          <a:xfrm>
            <a:off x="457200" y="5143500"/>
            <a:ext cx="8229600" cy="857250"/>
          </a:xfrm>
        </p:spPr>
        <p:txBody>
          <a:bodyPr vert="horz" lIns="91440" tIns="45720" rIns="91440" bIns="45720" rtlCol="0" anchor="t">
            <a:normAutofit fontScale="90000"/>
          </a:bodyPr>
          <a:lstStyle/>
          <a:p>
            <a:r>
              <a:rPr lang="en-US"/>
              <a:t>RESULTS website and social media</a:t>
            </a:r>
          </a:p>
        </p:txBody>
      </p:sp>
    </p:spTree>
    <p:extLst>
      <p:ext uri="{BB962C8B-B14F-4D97-AF65-F5344CB8AC3E}">
        <p14:creationId xmlns:p14="http://schemas.microsoft.com/office/powerpoint/2010/main" val="2826204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DB09-138F-F6A9-3F61-60420899E18A}"/>
              </a:ext>
            </a:extLst>
          </p:cNvPr>
          <p:cNvSpPr>
            <a:spLocks noGrp="1"/>
          </p:cNvSpPr>
          <p:nvPr>
            <p:ph type="title"/>
          </p:nvPr>
        </p:nvSpPr>
        <p:spPr/>
        <p:txBody>
          <a:bodyPr>
            <a:normAutofit fontScale="90000"/>
          </a:bodyPr>
          <a:lstStyle/>
          <a:p>
            <a:r>
              <a:rPr lang="en-US"/>
              <a:t>Guest Speaker</a:t>
            </a:r>
            <a:br>
              <a:rPr lang="en-US"/>
            </a:br>
            <a:r>
              <a:rPr lang="en-US" sz="3600" i="0" u="none" strike="noStrike">
                <a:solidFill>
                  <a:srgbClr val="000000"/>
                </a:solidFill>
                <a:effectLst/>
                <a:latin typeface="Open Sans" panose="020B0606030504020204" pitchFamily="34" charset="0"/>
              </a:rPr>
              <a:t>Dr. Theopista Jacob Masenge</a:t>
            </a:r>
            <a:endParaRPr lang="en-US"/>
          </a:p>
        </p:txBody>
      </p:sp>
      <p:sp>
        <p:nvSpPr>
          <p:cNvPr id="4" name="Content Placeholder 3">
            <a:extLst>
              <a:ext uri="{FF2B5EF4-FFF2-40B4-BE49-F238E27FC236}">
                <a16:creationId xmlns:a16="http://schemas.microsoft.com/office/drawing/2014/main" id="{759F0B4F-38ED-380F-D4C2-9150B50C4F77}"/>
              </a:ext>
            </a:extLst>
          </p:cNvPr>
          <p:cNvSpPr>
            <a:spLocks noGrp="1"/>
          </p:cNvSpPr>
          <p:nvPr>
            <p:ph sz="half" idx="2"/>
          </p:nvPr>
        </p:nvSpPr>
        <p:spPr/>
        <p:txBody>
          <a:bodyPr>
            <a:normAutofit/>
          </a:bodyPr>
          <a:lstStyle/>
          <a:p>
            <a:pPr marL="0" indent="0">
              <a:buNone/>
            </a:pPr>
            <a:endParaRPr lang="en-US" sz="2000">
              <a:solidFill>
                <a:srgbClr val="000000"/>
              </a:solidFill>
              <a:latin typeface="Open Sans" panose="020B0606030504020204" pitchFamily="34" charset="0"/>
            </a:endParaRPr>
          </a:p>
          <a:p>
            <a:pPr marL="0" indent="0">
              <a:spcBef>
                <a:spcPts val="0"/>
              </a:spcBef>
              <a:buNone/>
            </a:pPr>
            <a:r>
              <a:rPr lang="en-US" sz="2000" b="0" i="0" u="none" strike="noStrike">
                <a:solidFill>
                  <a:srgbClr val="000000"/>
                </a:solidFill>
                <a:effectLst/>
                <a:latin typeface="Open Sans" panose="020B0606030504020204" pitchFamily="34" charset="0"/>
              </a:rPr>
              <a:t>Pediatrician and </a:t>
            </a:r>
          </a:p>
          <a:p>
            <a:pPr marL="0" indent="0">
              <a:spcBef>
                <a:spcPts val="0"/>
              </a:spcBef>
              <a:buNone/>
            </a:pPr>
            <a:r>
              <a:rPr lang="en-US" sz="2000" b="0" i="0" u="none" strike="noStrike">
                <a:solidFill>
                  <a:srgbClr val="000000"/>
                </a:solidFill>
                <a:effectLst/>
                <a:latin typeface="Open Sans" panose="020B0606030504020204" pitchFamily="34" charset="0"/>
              </a:rPr>
              <a:t>child health specialist </a:t>
            </a:r>
          </a:p>
          <a:p>
            <a:pPr marL="0" indent="0">
              <a:spcBef>
                <a:spcPts val="0"/>
              </a:spcBef>
              <a:buNone/>
            </a:pPr>
            <a:r>
              <a:rPr lang="en-US" sz="2000" b="0" i="0" u="none" strike="noStrike">
                <a:solidFill>
                  <a:srgbClr val="000000"/>
                </a:solidFill>
                <a:effectLst/>
                <a:latin typeface="Open Sans" panose="020B0606030504020204" pitchFamily="34" charset="0"/>
              </a:rPr>
              <a:t>from Tanzania</a:t>
            </a:r>
          </a:p>
          <a:p>
            <a:pPr marL="0" indent="0">
              <a:spcBef>
                <a:spcPts val="0"/>
              </a:spcBef>
              <a:buNone/>
            </a:pPr>
            <a:endParaRPr lang="en-US" sz="2000">
              <a:solidFill>
                <a:srgbClr val="000000"/>
              </a:solidFill>
              <a:latin typeface="Open Sans" panose="020B0606030504020204" pitchFamily="34" charset="0"/>
            </a:endParaRPr>
          </a:p>
          <a:p>
            <a:pPr marL="0" indent="0" rtl="0">
              <a:spcBef>
                <a:spcPts val="1200"/>
              </a:spcBef>
              <a:spcAft>
                <a:spcPts val="1200"/>
              </a:spcAft>
              <a:buNone/>
            </a:pPr>
            <a:r>
              <a:rPr lang="en-US" sz="2000" b="0" i="0" u="none" strike="noStrike">
                <a:solidFill>
                  <a:srgbClr val="000000"/>
                </a:solidFill>
                <a:effectLst/>
                <a:latin typeface="Open Sans" panose="020B0606030504020204" pitchFamily="34" charset="0"/>
              </a:rPr>
              <a:t>Vice President of the Pediatric Association of Tanzania and Chairperson of the national Pediatric and Adolescent Technical Working Group</a:t>
            </a:r>
            <a:endParaRPr lang="en-US" sz="2000" b="0">
              <a:effectLst/>
            </a:endParaRPr>
          </a:p>
        </p:txBody>
      </p:sp>
      <p:sp>
        <p:nvSpPr>
          <p:cNvPr id="5" name="Slide Number Placeholder 4">
            <a:extLst>
              <a:ext uri="{FF2B5EF4-FFF2-40B4-BE49-F238E27FC236}">
                <a16:creationId xmlns:a16="http://schemas.microsoft.com/office/drawing/2014/main" id="{C86F1852-5AF5-C46F-912A-AF4EBC9E60CE}"/>
              </a:ext>
            </a:extLst>
          </p:cNvPr>
          <p:cNvSpPr>
            <a:spLocks noGrp="1"/>
          </p:cNvSpPr>
          <p:nvPr>
            <p:ph type="sldNum" sz="quarter" idx="12"/>
          </p:nvPr>
        </p:nvSpPr>
        <p:spPr/>
        <p:txBody>
          <a:bodyPr/>
          <a:lstStyle/>
          <a:p>
            <a:fld id="{307E6868-079E-1649-B8D1-459B42CE4DE3}" type="slidenum">
              <a:rPr lang="en-US" smtClean="0"/>
              <a:t>6</a:t>
            </a:fld>
            <a:endParaRPr lang="en-US"/>
          </a:p>
        </p:txBody>
      </p:sp>
      <p:pic>
        <p:nvPicPr>
          <p:cNvPr id="1026" name="Picture 2">
            <a:extLst>
              <a:ext uri="{FF2B5EF4-FFF2-40B4-BE49-F238E27FC236}">
                <a16:creationId xmlns:a16="http://schemas.microsoft.com/office/drawing/2014/main" id="{D3703F59-C7CC-4DDB-DD14-E44F78B856E6}"/>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86843" y="1333602"/>
            <a:ext cx="2607916" cy="3603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679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571999" y="1518699"/>
            <a:ext cx="4233601" cy="2330521"/>
          </a:xfrm>
        </p:spPr>
        <p:txBody>
          <a:bodyPr vert="horz" lIns="91440" tIns="45720" rIns="91440" bIns="45720" rtlCol="0" anchor="t">
            <a:noAutofit/>
          </a:bodyPr>
          <a:lstStyle/>
          <a:p>
            <a:pPr marL="115888" indent="0">
              <a:lnSpc>
                <a:spcPct val="114000"/>
              </a:lnSpc>
              <a:spcBef>
                <a:spcPts val="0"/>
              </a:spcBef>
              <a:buNone/>
            </a:pPr>
            <a:r>
              <a:rPr lang="en-US" sz="2000" b="1">
                <a:latin typeface="Open Sans"/>
                <a:ea typeface="Open Sans"/>
                <a:cs typeface="Open Sans"/>
              </a:rPr>
              <a:t>Dorothy Monza</a:t>
            </a:r>
            <a:br>
              <a:rPr lang="en-US" sz="2000" b="1">
                <a:latin typeface="Open Sans"/>
              </a:rPr>
            </a:br>
            <a:r>
              <a:rPr lang="en-US" sz="2000">
                <a:latin typeface="Open Sans"/>
                <a:ea typeface="Open Sans"/>
                <a:cs typeface="Open Sans"/>
              </a:rPr>
              <a:t>Manager,</a:t>
            </a:r>
          </a:p>
          <a:p>
            <a:pPr marL="115888" indent="0">
              <a:lnSpc>
                <a:spcPct val="114000"/>
              </a:lnSpc>
              <a:spcBef>
                <a:spcPts val="0"/>
              </a:spcBef>
              <a:buNone/>
            </a:pPr>
            <a:r>
              <a:rPr lang="en-US" sz="2000">
                <a:latin typeface="Open Sans"/>
                <a:ea typeface="Open Sans"/>
                <a:cs typeface="Open Sans"/>
              </a:rPr>
              <a:t>Global Nutrition and Child Health Policy</a:t>
            </a:r>
          </a:p>
          <a:p>
            <a:pPr marL="115888" indent="0">
              <a:lnSpc>
                <a:spcPct val="114000"/>
              </a:lnSpc>
              <a:spcBef>
                <a:spcPts val="0"/>
              </a:spcBef>
              <a:buNone/>
            </a:pPr>
            <a:r>
              <a:rPr lang="en-US" sz="2000">
                <a:latin typeface="Open Sans"/>
                <a:ea typeface="Open Sans"/>
                <a:cs typeface="Open Sans"/>
                <a:hlinkClick r:id="rId2"/>
              </a:rPr>
              <a:t>dmonza@results.org</a:t>
            </a:r>
            <a:endParaRPr lang="en-US" sz="2000">
              <a:latin typeface="Open Sans"/>
              <a:ea typeface="Open Sans"/>
              <a:cs typeface="Open Sans"/>
            </a:endParaRPr>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89586"/>
            <a:ext cx="7401491" cy="857250"/>
          </a:xfrm>
        </p:spPr>
        <p:txBody>
          <a:bodyPr/>
          <a:lstStyle/>
          <a:p>
            <a:r>
              <a:rPr lang="en-US">
                <a:solidFill>
                  <a:srgbClr val="D50032"/>
                </a:solidFill>
                <a:latin typeface="Open Sans"/>
                <a:ea typeface="Open Sans"/>
                <a:cs typeface="Open Sans"/>
              </a:rPr>
              <a:t>Moderator</a:t>
            </a:r>
            <a:endParaRPr lang="en-US">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7</a:t>
            </a:fld>
            <a:endParaRPr lang="en-US"/>
          </a:p>
        </p:txBody>
      </p:sp>
      <p:pic>
        <p:nvPicPr>
          <p:cNvPr id="3" name="Picture 2">
            <a:extLst>
              <a:ext uri="{FF2B5EF4-FFF2-40B4-BE49-F238E27FC236}">
                <a16:creationId xmlns:a16="http://schemas.microsoft.com/office/drawing/2014/main" id="{F4DE0081-C028-AFCF-4CC4-BEF78AD79995}"/>
              </a:ext>
            </a:extLst>
          </p:cNvPr>
          <p:cNvPicPr>
            <a:picLocks noChangeAspect="1"/>
          </p:cNvPicPr>
          <p:nvPr/>
        </p:nvPicPr>
        <p:blipFill>
          <a:blip r:embed="rId3"/>
          <a:stretch>
            <a:fillRect/>
          </a:stretch>
        </p:blipFill>
        <p:spPr>
          <a:xfrm>
            <a:off x="1714499" y="1198659"/>
            <a:ext cx="2857500" cy="2857500"/>
          </a:xfrm>
          <a:prstGeom prst="rect">
            <a:avLst/>
          </a:prstGeom>
        </p:spPr>
      </p:pic>
    </p:spTree>
    <p:extLst>
      <p:ext uri="{BB962C8B-B14F-4D97-AF65-F5344CB8AC3E}">
        <p14:creationId xmlns:p14="http://schemas.microsoft.com/office/powerpoint/2010/main" val="3493747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871254" y="157843"/>
            <a:ext cx="7401491" cy="857250"/>
          </a:xfrm>
        </p:spPr>
        <p:txBody>
          <a:bodyPr>
            <a:normAutofit/>
          </a:bodyPr>
          <a:lstStyle/>
          <a:p>
            <a:r>
              <a:rPr lang="en-US" sz="2800" b="1">
                <a:solidFill>
                  <a:srgbClr val="D50032"/>
                </a:solidFill>
              </a:rPr>
              <a:t>Virtual Press Call with Dr. Theo</a:t>
            </a:r>
            <a:endParaRPr lang="en-US"/>
          </a:p>
        </p:txBody>
      </p:sp>
      <p:sp>
        <p:nvSpPr>
          <p:cNvPr id="3" name="TextBox 2">
            <a:extLst>
              <a:ext uri="{FF2B5EF4-FFF2-40B4-BE49-F238E27FC236}">
                <a16:creationId xmlns:a16="http://schemas.microsoft.com/office/drawing/2014/main" id="{F6191203-F6F5-2BD3-3E34-C51B19806D7D}"/>
              </a:ext>
            </a:extLst>
          </p:cNvPr>
          <p:cNvSpPr txBox="1"/>
          <p:nvPr/>
        </p:nvSpPr>
        <p:spPr>
          <a:xfrm>
            <a:off x="603076" y="1181962"/>
            <a:ext cx="7937845" cy="3475310"/>
          </a:xfrm>
          <a:prstGeom prst="rect">
            <a:avLst/>
          </a:prstGeom>
          <a:noFill/>
        </p:spPr>
        <p:txBody>
          <a:bodyPr wrap="square" lIns="91440" tIns="45720" rIns="91440" bIns="45720" rtlCol="0" anchor="t">
            <a:spAutoFit/>
          </a:bodyPr>
          <a:lstStyle/>
          <a:p>
            <a:pPr algn="ctr">
              <a:lnSpc>
                <a:spcPct val="113999"/>
              </a:lnSpc>
              <a:spcAft>
                <a:spcPts val="1200"/>
              </a:spcAft>
            </a:pPr>
            <a:r>
              <a:rPr lang="en-US" sz="2400" b="1">
                <a:latin typeface="Open Sans"/>
                <a:ea typeface="+mn-lt"/>
                <a:cs typeface="+mn-lt"/>
              </a:rPr>
              <a:t>Tuesday, May 7, 3:00 pm ET</a:t>
            </a:r>
            <a:endParaRPr lang="en-US" sz="2400" b="1">
              <a:latin typeface="Open Sans"/>
              <a:ea typeface="Open Sans" panose="020B0606030504020204" pitchFamily="34" charset="0"/>
              <a:cs typeface="Arial"/>
            </a:endParaRPr>
          </a:p>
          <a:p>
            <a:pPr algn="ctr">
              <a:lnSpc>
                <a:spcPct val="113999"/>
              </a:lnSpc>
              <a:spcAft>
                <a:spcPts val="2400"/>
              </a:spcAft>
            </a:pPr>
            <a:r>
              <a:rPr lang="en-US" sz="2400">
                <a:solidFill>
                  <a:srgbClr val="212529"/>
                </a:solidFill>
                <a:latin typeface="Open Sans"/>
                <a:ea typeface="+mn-lt"/>
                <a:cs typeface="+mn-lt"/>
              </a:rPr>
              <a:t>This call will give local editors and journalists insights on global child survival, including vaccinations and malnutrition, and encourage them to write on this topic.</a:t>
            </a:r>
            <a:r>
              <a:rPr lang="en-US" sz="2400">
                <a:solidFill>
                  <a:srgbClr val="212529"/>
                </a:solidFill>
                <a:ea typeface="+mn-lt"/>
                <a:cs typeface="+mn-lt"/>
              </a:rPr>
              <a:t> </a:t>
            </a:r>
            <a:r>
              <a:rPr lang="en-US" sz="2400" b="1">
                <a:solidFill>
                  <a:srgbClr val="212529"/>
                </a:solidFill>
                <a:latin typeface="Open Sans"/>
                <a:ea typeface="+mn-lt"/>
                <a:cs typeface="+mn-lt"/>
              </a:rPr>
              <a:t>Registration is required.</a:t>
            </a:r>
            <a:endParaRPr lang="en-US">
              <a:solidFill>
                <a:srgbClr val="000000"/>
              </a:solidFill>
              <a:latin typeface="Arial"/>
              <a:ea typeface="Open Sans" panose="020B0606030504020204" pitchFamily="34" charset="0"/>
              <a:cs typeface="+mn-lt"/>
            </a:endParaRPr>
          </a:p>
          <a:p>
            <a:pPr algn="ctr">
              <a:lnSpc>
                <a:spcPct val="113999"/>
              </a:lnSpc>
            </a:pPr>
            <a:r>
              <a:rPr lang="en-US" sz="2400">
                <a:solidFill>
                  <a:srgbClr val="212529"/>
                </a:solidFill>
                <a:latin typeface="Open Sans"/>
                <a:ea typeface="Open Sans"/>
                <a:cs typeface="Arial"/>
              </a:rPr>
              <a:t>Contact Joanna DiStefano (</a:t>
            </a:r>
            <a:r>
              <a:rPr lang="en-US" sz="2400">
                <a:solidFill>
                  <a:srgbClr val="212529"/>
                </a:solidFill>
                <a:latin typeface="Open Sans"/>
                <a:ea typeface="Open Sans"/>
                <a:cs typeface="Arial"/>
                <a:hlinkClick r:id="rId3"/>
              </a:rPr>
              <a:t>jdistefano@results.org</a:t>
            </a:r>
            <a:r>
              <a:rPr lang="en-US" sz="2400">
                <a:solidFill>
                  <a:srgbClr val="212529"/>
                </a:solidFill>
                <a:latin typeface="Open Sans"/>
                <a:ea typeface="Open Sans"/>
                <a:cs typeface="Arial"/>
              </a:rPr>
              <a:t>)</a:t>
            </a:r>
          </a:p>
          <a:p>
            <a:pPr algn="ctr">
              <a:lnSpc>
                <a:spcPct val="113999"/>
              </a:lnSpc>
            </a:pPr>
            <a:r>
              <a:rPr lang="en-US" sz="2400">
                <a:solidFill>
                  <a:srgbClr val="212529"/>
                </a:solidFill>
                <a:latin typeface="Open Sans"/>
                <a:ea typeface="Open Sans"/>
                <a:cs typeface="Arial"/>
              </a:rPr>
              <a:t>for more information.</a:t>
            </a:r>
            <a:endParaRPr lang="en-US" sz="2400">
              <a:solidFill>
                <a:srgbClr val="212529"/>
              </a:solidFill>
              <a:latin typeface="Open Sans"/>
              <a:ea typeface="Open Sans" panose="020B0606030504020204" pitchFamily="34" charset="0"/>
              <a:cs typeface="Arial"/>
            </a:endParaRPr>
          </a:p>
        </p:txBody>
      </p:sp>
      <p:sp>
        <p:nvSpPr>
          <p:cNvPr id="4" name="Slide Number Placeholder 8">
            <a:extLst>
              <a:ext uri="{FF2B5EF4-FFF2-40B4-BE49-F238E27FC236}">
                <a16:creationId xmlns:a16="http://schemas.microsoft.com/office/drawing/2014/main" id="{7E451F47-CB6D-5FE1-4D72-248065DCFCFE}"/>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t>8</a:t>
            </a:fld>
            <a:endParaRPr lang="en-US"/>
          </a:p>
        </p:txBody>
      </p:sp>
    </p:spTree>
    <p:extLst>
      <p:ext uri="{BB962C8B-B14F-4D97-AF65-F5344CB8AC3E}">
        <p14:creationId xmlns:p14="http://schemas.microsoft.com/office/powerpoint/2010/main" val="1711140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lstStyle/>
          <a:p>
            <a:r>
              <a:rPr lang="en-US">
                <a:latin typeface="Open Sans"/>
                <a:ea typeface="Open Sans"/>
                <a:cs typeface="Open Sans"/>
              </a:rPr>
              <a:t>Campaigns Updates</a:t>
            </a:r>
            <a:endParaRPr lang="en-US"/>
          </a:p>
        </p:txBody>
      </p:sp>
    </p:spTree>
    <p:extLst>
      <p:ext uri="{BB962C8B-B14F-4D97-AF65-F5344CB8AC3E}">
        <p14:creationId xmlns:p14="http://schemas.microsoft.com/office/powerpoint/2010/main" val="1135436780"/>
      </p:ext>
    </p:extLst>
  </p:cSld>
  <p:clrMapOvr>
    <a:masterClrMapping/>
  </p:clrMapOvr>
</p:sld>
</file>

<file path=ppt/theme/theme1.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2.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3.xml><?xml version="1.0" encoding="utf-8"?>
<a:theme xmlns:a="http://schemas.openxmlformats.org/drawingml/2006/main" name="4_Office Theme">
  <a:themeElements>
    <a:clrScheme name="Custom 7">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Custom 7">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7" ma:contentTypeDescription="Create a new document." ma:contentTypeScope="" ma:versionID="a6b4c164539f305683a844c2591ce932">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30db6fbdfb12f12287372670cf2586ac"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29FA72-8B2B-4370-A97E-C1476A9145A7}">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C1E52F1-4951-4DD9-BF95-3E463086C528}">
  <ds:schemaRefs>
    <ds:schemaRef ds:uri="http://schemas.openxmlformats.org/package/2006/metadata/core-properties"/>
    <ds:schemaRef ds:uri="ef035fee-706e-4acb-9a43-6ee1a9ecef89"/>
    <ds:schemaRef ds:uri="http://purl.org/dc/terms/"/>
    <ds:schemaRef ds:uri="http://schemas.microsoft.com/office/infopath/2007/PartnerControls"/>
    <ds:schemaRef ds:uri="http://purl.org/dc/elements/1.1/"/>
    <ds:schemaRef ds:uri="e1541ae8-567d-462c-9e78-c3b0dfdaed9d"/>
    <ds:schemaRef ds:uri="http://purl.org/dc/dcmitype/"/>
    <ds:schemaRef ds:uri="http://www.w3.org/XML/1998/namespace"/>
    <ds:schemaRef ds:uri="http://schemas.microsoft.com/office/2006/documentManagement/types"/>
    <ds:schemaRef ds:uri="http://schemas.microsoft.com/office/2006/metadata/properties"/>
  </ds:schemaRefs>
</ds:datastoreItem>
</file>

<file path=customXml/itemProps3.xml><?xml version="1.0" encoding="utf-8"?>
<ds:datastoreItem xmlns:ds="http://schemas.openxmlformats.org/officeDocument/2006/customXml" ds:itemID="{58D3BFE3-120A-4D0C-8A41-240C296CE0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 Rebrand PowerPoint Template- YMG copy</Template>
  <TotalTime>0</TotalTime>
  <Words>2392</Words>
  <Application>Microsoft Office PowerPoint</Application>
  <PresentationFormat>On-screen Show (16:9)</PresentationFormat>
  <Paragraphs>339</Paragraphs>
  <Slides>53</Slides>
  <Notes>16</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53</vt:i4>
      </vt:variant>
    </vt:vector>
  </HeadingPairs>
  <TitlesOfParts>
    <vt:vector size="63" baseType="lpstr">
      <vt:lpstr>Arial</vt:lpstr>
      <vt:lpstr>Calibri</vt:lpstr>
      <vt:lpstr>Courier New</vt:lpstr>
      <vt:lpstr>Open Sans</vt:lpstr>
      <vt:lpstr>Symbol</vt:lpstr>
      <vt:lpstr>Wingdings</vt:lpstr>
      <vt:lpstr>Custom Design</vt:lpstr>
      <vt:lpstr>Office Theme</vt:lpstr>
      <vt:lpstr>4_Office Theme</vt:lpstr>
      <vt:lpstr>4_Office Theme</vt:lpstr>
      <vt:lpstr>RESULTS National Webinar May 4, 2024 Welcome!</vt:lpstr>
      <vt:lpstr>Our Values</vt:lpstr>
      <vt:lpstr>Resources</vt:lpstr>
      <vt:lpstr>Welcome!</vt:lpstr>
      <vt:lpstr>Child well-being: vaccines and more</vt:lpstr>
      <vt:lpstr>Guest Speaker Dr. Theopista Jacob Masenge</vt:lpstr>
      <vt:lpstr>Moderator</vt:lpstr>
      <vt:lpstr>Virtual Press Call with Dr. Theo</vt:lpstr>
      <vt:lpstr>Campaigns Updates</vt:lpstr>
      <vt:lpstr>Global Poverty Campaigns Update FY25 Appropriations</vt:lpstr>
      <vt:lpstr>FY25 House Appropriations</vt:lpstr>
      <vt:lpstr>FY25 House Appropriations</vt:lpstr>
      <vt:lpstr>FY25 Senate Appropriations</vt:lpstr>
      <vt:lpstr>U.S. Poverty Campaigns Update</vt:lpstr>
      <vt:lpstr>U.S. Poverty Campaigns Update</vt:lpstr>
      <vt:lpstr>Child Tax Credit If you have a Democratic Senator, please contact their offices and ask them to urge Sen. Schumer to put the tax bill on the floor next week. If you have a Republican Senator, urge them to support the bill when/if it is brought to the floor for a vote. </vt:lpstr>
      <vt:lpstr>Amazing! Keep up the great work!</vt:lpstr>
      <vt:lpstr>Call to Action: Meet with your members of Congress</vt:lpstr>
      <vt:lpstr>Grassroots Café</vt:lpstr>
      <vt:lpstr>Why Community Matters in Advocacy</vt:lpstr>
      <vt:lpstr>PowerPoint Presentation</vt:lpstr>
      <vt:lpstr>PowerPoint Presentation</vt:lpstr>
      <vt:lpstr>Goals of Coming Together</vt:lpstr>
      <vt:lpstr>RESULTS Spring Recruitment</vt:lpstr>
      <vt:lpstr>Volunteer Share</vt:lpstr>
      <vt:lpstr>"On the Record" Community Action Meetings</vt:lpstr>
      <vt:lpstr>Summer of Community Action</vt:lpstr>
      <vt:lpstr>“On the Record” Mobilizing Action</vt:lpstr>
      <vt:lpstr>On the Record: Social Media Action</vt:lpstr>
      <vt:lpstr>Join the Wave of Community Action: Friends &amp; Family </vt:lpstr>
      <vt:lpstr>Join the Wave of Community Action</vt:lpstr>
      <vt:lpstr>Join the Wave of Community Action</vt:lpstr>
      <vt:lpstr>Timeline</vt:lpstr>
      <vt:lpstr>How will you get your community “On the Record” to call for solutions to poverty?</vt:lpstr>
      <vt:lpstr>Resources on our website</vt:lpstr>
      <vt:lpstr>Support to do this</vt:lpstr>
      <vt:lpstr>Announcements</vt:lpstr>
      <vt:lpstr>Thank you for joining us!</vt:lpstr>
      <vt:lpstr>Grassroots Board Candidates’ Forum</vt:lpstr>
      <vt:lpstr>An opportunity to TRIPLE your support!  </vt:lpstr>
      <vt:lpstr>Building Community Partnerships  to End Poverty</vt:lpstr>
      <vt:lpstr>May Global Poverty Policy Forum</vt:lpstr>
      <vt:lpstr>Partnership Calls</vt:lpstr>
      <vt:lpstr>Anti-Oppression (AO) Events</vt:lpstr>
      <vt:lpstr>Office Hours</vt:lpstr>
      <vt:lpstr>Support Calls</vt:lpstr>
      <vt:lpstr>New Advocate Orientation</vt:lpstr>
      <vt:lpstr>   RESULTS office closed  Monday, May 27</vt:lpstr>
      <vt:lpstr>Find today’s slides</vt:lpstr>
      <vt:lpstr>Find events</vt:lpstr>
      <vt:lpstr>Join us for the June National Webinar</vt:lpstr>
      <vt:lpstr>PowerPoint Presentation</vt:lpstr>
      <vt:lpstr>RESULTS website and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 Gordon</dc:creator>
  <cp:lastModifiedBy>Jos Linn</cp:lastModifiedBy>
  <cp:revision>1</cp:revision>
  <dcterms:created xsi:type="dcterms:W3CDTF">2023-10-06T16:24:49Z</dcterms:created>
  <dcterms:modified xsi:type="dcterms:W3CDTF">2024-05-04T12:36:51Z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0x010100E1DF2243E6C85A4794611ACAEA088222</vt:lpwstr>
  </property>
  <property fmtid="{D5CDD505-2E9C-101B-9397-08002B2CF9AE}" pid="3" name="MediaServiceImageTags">
    <vt:lpwstr/>
  </property>
  <property fmtid="{D5CDD505-2E9C-101B-9397-08002B2CF9AE}" pid="4" name="NXPowerLiteSettings">
    <vt:lpwstr>F7000400038000</vt:lpwstr>
  </property>
  <property fmtid="{D5CDD505-2E9C-101B-9397-08002B2CF9AE}" pid="5" name="NXPowerLiteVersion">
    <vt:lpwstr>S10.2.0</vt:lpwstr>
  </property>
  <property fmtid="{D5CDD505-2E9C-101B-9397-08002B2CF9AE}" pid="6" name="NXPowerLiteLastOptimized">
    <vt:lpwstr>989920</vt:lpwstr>
  </property>
</Properties>
</file>