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48" r:id="rId5"/>
    <p:sldMasterId id="2147483882" r:id="rId6"/>
  </p:sldMasterIdLst>
  <p:notesMasterIdLst>
    <p:notesMasterId r:id="rId45"/>
  </p:notesMasterIdLst>
  <p:handoutMasterIdLst>
    <p:handoutMasterId r:id="rId46"/>
  </p:handoutMasterIdLst>
  <p:sldIdLst>
    <p:sldId id="347" r:id="rId7"/>
    <p:sldId id="262" r:id="rId8"/>
    <p:sldId id="272" r:id="rId9"/>
    <p:sldId id="273" r:id="rId10"/>
    <p:sldId id="330" r:id="rId11"/>
    <p:sldId id="331" r:id="rId12"/>
    <p:sldId id="332" r:id="rId13"/>
    <p:sldId id="282" r:id="rId14"/>
    <p:sldId id="276" r:id="rId15"/>
    <p:sldId id="359" r:id="rId16"/>
    <p:sldId id="1810" r:id="rId17"/>
    <p:sldId id="1812" r:id="rId18"/>
    <p:sldId id="1813" r:id="rId19"/>
    <p:sldId id="349" r:id="rId20"/>
    <p:sldId id="355" r:id="rId21"/>
    <p:sldId id="356" r:id="rId22"/>
    <p:sldId id="358" r:id="rId23"/>
    <p:sldId id="283" r:id="rId24"/>
    <p:sldId id="268" r:id="rId25"/>
    <p:sldId id="333" r:id="rId26"/>
    <p:sldId id="353" r:id="rId27"/>
    <p:sldId id="348" r:id="rId28"/>
    <p:sldId id="1811" r:id="rId29"/>
    <p:sldId id="338" r:id="rId30"/>
    <p:sldId id="306" r:id="rId31"/>
    <p:sldId id="344" r:id="rId32"/>
    <p:sldId id="319" r:id="rId33"/>
    <p:sldId id="1814" r:id="rId34"/>
    <p:sldId id="1815" r:id="rId35"/>
    <p:sldId id="335" r:id="rId36"/>
    <p:sldId id="321" r:id="rId37"/>
    <p:sldId id="320" r:id="rId38"/>
    <p:sldId id="322" r:id="rId39"/>
    <p:sldId id="327" r:id="rId40"/>
    <p:sldId id="325" r:id="rId41"/>
    <p:sldId id="326" r:id="rId42"/>
    <p:sldId id="351" r:id="rId43"/>
    <p:sldId id="271"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3" d="100"/>
          <a:sy n="133" d="100"/>
        </p:scale>
        <p:origin x="906" y="9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4/5/2024</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4/5/2024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results.org/set-the-agend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B392E-4B2A-511C-6CAB-F5796F3925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19B3D-E180-5FFC-7113-43EF186D66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63366D-F9F3-D857-6621-F5B6880E15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B88970-4E93-8697-1858-24A37A2A3EFD}"/>
              </a:ext>
            </a:extLst>
          </p:cNvPr>
          <p:cNvSpPr>
            <a:spLocks noGrp="1"/>
          </p:cNvSpPr>
          <p:nvPr>
            <p:ph type="sldNum" sz="quarter" idx="5"/>
          </p:nvPr>
        </p:nvSpPr>
        <p:spPr/>
        <p:txBody>
          <a:bodyPr/>
          <a:lstStyle/>
          <a:p>
            <a:fld id="{E1A05357-FEDC-42A6-A9AA-A177021FF7C8}" type="slidenum">
              <a:rPr lang="en-US" smtClean="0"/>
              <a:pPr/>
              <a:t>1</a:t>
            </a:fld>
            <a:endParaRPr lang="en-US" dirty="0"/>
          </a:p>
        </p:txBody>
      </p:sp>
    </p:spTree>
    <p:extLst>
      <p:ext uri="{BB962C8B-B14F-4D97-AF65-F5344CB8AC3E}">
        <p14:creationId xmlns:p14="http://schemas.microsoft.com/office/powerpoint/2010/main" val="422833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37</a:t>
            </a:fld>
            <a:endParaRPr lang="en-US" dirty="0"/>
          </a:p>
        </p:txBody>
      </p:sp>
    </p:spTree>
    <p:extLst>
      <p:ext uri="{BB962C8B-B14F-4D97-AF65-F5344CB8AC3E}">
        <p14:creationId xmlns:p14="http://schemas.microsoft.com/office/powerpoint/2010/main" val="827977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38</a:t>
            </a:fld>
            <a:endParaRPr lang="en-US" dirty="0"/>
          </a:p>
        </p:txBody>
      </p:sp>
    </p:spTree>
    <p:extLst>
      <p:ext uri="{BB962C8B-B14F-4D97-AF65-F5344CB8AC3E}">
        <p14:creationId xmlns:p14="http://schemas.microsoft.com/office/powerpoint/2010/main" val="20139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dirty="0"/>
          </a:p>
        </p:txBody>
      </p:sp>
    </p:spTree>
    <p:extLst>
      <p:ext uri="{BB962C8B-B14F-4D97-AF65-F5344CB8AC3E}">
        <p14:creationId xmlns:p14="http://schemas.microsoft.com/office/powerpoint/2010/main" val="197862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3</a:t>
            </a:fld>
            <a:endParaRPr lang="en-US" dirty="0"/>
          </a:p>
        </p:txBody>
      </p:sp>
    </p:spTree>
    <p:extLst>
      <p:ext uri="{BB962C8B-B14F-4D97-AF65-F5344CB8AC3E}">
        <p14:creationId xmlns:p14="http://schemas.microsoft.com/office/powerpoint/2010/main" val="383940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5</a:t>
            </a:fld>
            <a:endParaRPr lang="en-US" dirty="0"/>
          </a:p>
        </p:txBody>
      </p:sp>
    </p:spTree>
    <p:extLst>
      <p:ext uri="{BB962C8B-B14F-4D97-AF65-F5344CB8AC3E}">
        <p14:creationId xmlns:p14="http://schemas.microsoft.com/office/powerpoint/2010/main" val="401921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9</a:t>
            </a:fld>
            <a:endParaRPr lang="en-US" dirty="0"/>
          </a:p>
        </p:txBody>
      </p:sp>
    </p:spTree>
    <p:extLst>
      <p:ext uri="{BB962C8B-B14F-4D97-AF65-F5344CB8AC3E}">
        <p14:creationId xmlns:p14="http://schemas.microsoft.com/office/powerpoint/2010/main" val="637774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10</a:t>
            </a:fld>
            <a:endParaRPr lang="en-US" dirty="0"/>
          </a:p>
        </p:txBody>
      </p:sp>
    </p:spTree>
    <p:extLst>
      <p:ext uri="{BB962C8B-B14F-4D97-AF65-F5344CB8AC3E}">
        <p14:creationId xmlns:p14="http://schemas.microsoft.com/office/powerpoint/2010/main" val="266184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r>
              <a:rPr lang="en-US" dirty="0"/>
              <a:t>Substantive Policy &amp; Review of Asks (3 min) - highlight different approaches between CTC vs. RTC – CTC is already a federal law, and we’re looking at ways to improve/expand it. There’s no federal RTC – we're working on it! </a:t>
            </a:r>
            <a:endParaRPr lang="en-US" dirty="0">
              <a:cs typeface="Calibri" panose="020F0502020204030204"/>
            </a:endParaRPr>
          </a:p>
          <a:p>
            <a:pPr marL="628650" lvl="1" indent="-171450">
              <a:buFont typeface="Wingdings"/>
              <a:buChar char="▪"/>
            </a:pPr>
            <a:r>
              <a:rPr lang="en-US" dirty="0"/>
              <a:t>CTC (one slide for key take aways) - Tell your member to urge colleagues and leadership to expand the Child Tax Credit (CTC) with monthly payments and full refundability for all low-income families</a:t>
            </a:r>
            <a:endParaRPr lang="en-US" dirty="0">
              <a:cs typeface="Calibri" panose="020F0502020204030204"/>
            </a:endParaRPr>
          </a:p>
          <a:p>
            <a:pPr marL="1085850" lvl="2" indent="-171450">
              <a:buFont typeface="Symbol"/>
              <a:buChar char="•"/>
            </a:pPr>
            <a:r>
              <a:rPr lang="en-US" dirty="0"/>
              <a:t>RESULTS urges you to enact an extension of an expanded CTC to strengthen families and fight child poverty. It’s critical that you prioritize the needs of families with the lowest or no incomes in any tax package this year, and communicate that this is a top priority with leadership and colleagues on the Senate Finance Committee/House Ways and Means Committee.</a:t>
            </a:r>
            <a:endParaRPr lang="en-US" dirty="0">
              <a:cs typeface="Calibri" panose="020F0502020204030204"/>
            </a:endParaRPr>
          </a:p>
          <a:p>
            <a:pPr marL="1085850" lvl="2" indent="-171450">
              <a:buFont typeface="Symbol"/>
              <a:buChar char="•"/>
            </a:pPr>
            <a:endParaRPr lang="en-US" dirty="0">
              <a:cs typeface="Calibri" panose="020F0502020204030204"/>
            </a:endParaRPr>
          </a:p>
          <a:p>
            <a:pPr marL="628650" lvl="1" indent="-171450">
              <a:buFont typeface="Wingdings"/>
              <a:buChar char="▪"/>
            </a:pPr>
            <a:r>
              <a:rPr lang="en-US" dirty="0"/>
              <a:t>RTC (one slide for key take aways)</a:t>
            </a:r>
            <a:endParaRPr lang="en-US" dirty="0">
              <a:cs typeface="Calibri" panose="020F0502020204030204"/>
            </a:endParaRPr>
          </a:p>
          <a:p>
            <a:pPr marL="1085850" lvl="2" indent="-171450">
              <a:buFont typeface="Symbol"/>
              <a:buChar char="•"/>
            </a:pPr>
            <a:r>
              <a:rPr lang="en-US" dirty="0"/>
              <a:t>RESULTS urges you and your staff to research renter tax credit policies that use the tax code to help lower-income renters, and meet directly with constituents struggling with rent costs to discuss policy solutions. </a:t>
            </a:r>
          </a:p>
          <a:p>
            <a:pPr marL="1085850" lvl="2" indent="-171450">
              <a:buFont typeface="Symbol"/>
              <a:buChar char="•"/>
            </a:pPr>
            <a:r>
              <a:rPr lang="en-US" dirty="0"/>
              <a:t>Important to remember that it’s not the policy detail you’re selling or asking members, but the general idea itself – so strategize accordingly. </a:t>
            </a:r>
            <a:endParaRPr lang="en-US" dirty="0">
              <a:cs typeface="Calibri" panose="020F0502020204030204"/>
            </a:endParaRPr>
          </a:p>
          <a:p>
            <a:pPr marL="628650" lvl="1" indent="-171450">
              <a:buFont typeface="Wingdings"/>
              <a:buChar char="▪"/>
            </a:pPr>
            <a:r>
              <a:rPr lang="en-US" dirty="0"/>
              <a:t>Resources here: </a:t>
            </a:r>
            <a:r>
              <a:rPr lang="en-US" u="sng" dirty="0">
                <a:hlinkClick r:id="rId3"/>
              </a:rPr>
              <a:t>https://results.org/set-the-agenda</a:t>
            </a:r>
            <a:r>
              <a:rPr lang="en-US" dirty="0"/>
              <a:t> </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11</a:t>
            </a:fld>
            <a:endParaRPr lang="en-US" dirty="0"/>
          </a:p>
        </p:txBody>
      </p:sp>
    </p:spTree>
    <p:extLst>
      <p:ext uri="{BB962C8B-B14F-4D97-AF65-F5344CB8AC3E}">
        <p14:creationId xmlns:p14="http://schemas.microsoft.com/office/powerpoint/2010/main" val="733620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resources: https://results.org/volunteers/lobbying </a:t>
            </a:r>
          </a:p>
        </p:txBody>
      </p:sp>
      <p:sp>
        <p:nvSpPr>
          <p:cNvPr id="4" name="Slide Number Placeholder 3"/>
          <p:cNvSpPr>
            <a:spLocks noGrp="1"/>
          </p:cNvSpPr>
          <p:nvPr>
            <p:ph type="sldNum" sz="quarter" idx="5"/>
          </p:nvPr>
        </p:nvSpPr>
        <p:spPr/>
        <p:txBody>
          <a:bodyPr/>
          <a:lstStyle/>
          <a:p>
            <a:fld id="{E1A05357-FEDC-42A6-A9AA-A177021FF7C8}" type="slidenum">
              <a:rPr lang="en-US" smtClean="0"/>
              <a:pPr/>
              <a:t>24</a:t>
            </a:fld>
            <a:endParaRPr lang="en-US" dirty="0"/>
          </a:p>
        </p:txBody>
      </p:sp>
    </p:spTree>
    <p:extLst>
      <p:ext uri="{BB962C8B-B14F-4D97-AF65-F5344CB8AC3E}">
        <p14:creationId xmlns:p14="http://schemas.microsoft.com/office/powerpoint/2010/main" val="321401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34</a:t>
            </a:fld>
            <a:endParaRPr lang="en-US" dirty="0"/>
          </a:p>
        </p:txBody>
      </p:sp>
    </p:spTree>
    <p:extLst>
      <p:ext uri="{BB962C8B-B14F-4D97-AF65-F5344CB8AC3E}">
        <p14:creationId xmlns:p14="http://schemas.microsoft.com/office/powerpoint/2010/main" val="3234993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C7944C4A-46BC-4C46-B66D-C7A9D447712C}" type="datetime1">
              <a:rPr lang="en-US" smtClean="0"/>
              <a:t>4/5/2024</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7C3003A7-1037-45BD-B21E-FCF7B4B1F763}" type="datetime1">
              <a:rPr lang="en-US" smtClean="0"/>
              <a:t>4/5/2024</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24DD6DE4-73E4-4F6F-9DED-05B20E463ED2}" type="datetime1">
              <a:rPr lang="en-US" smtClean="0"/>
              <a:t>4/5/2024</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E8BA829D-C31E-4F3D-9B87-664ADA6C4D47}" type="datetime1">
              <a:rPr lang="en-US" smtClean="0"/>
              <a:t>4/5/2024</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4/5/2024</a:t>
            </a:fld>
            <a:endParaRPr lang="en-US" dirty="0"/>
          </a:p>
        </p:txBody>
      </p:sp>
      <p:sp>
        <p:nvSpPr>
          <p:cNvPr id="5" name="Google Shape;56;p28">
            <a:extLst>
              <a:ext uri="{FF2B5EF4-FFF2-40B4-BE49-F238E27FC236}">
                <a16:creationId xmlns:a16="http://schemas.microsoft.com/office/drawing/2014/main" id="{ABC4F36E-5207-5BFB-E5B0-57704B2F2252}"/>
              </a:ext>
            </a:extLst>
          </p:cNvPr>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2019054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2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414909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DA52CB95-A36F-4BC0-873A-F09C4DFC6C9F}" type="datetime1">
              <a:rPr lang="en-US" smtClean="0"/>
              <a:t>4/5/2024</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4/5/2024</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4/5/2024</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
        <p:nvSpPr>
          <p:cNvPr id="7" name="Date Placeholder 6"/>
          <p:cNvSpPr>
            <a:spLocks noGrp="1"/>
          </p:cNvSpPr>
          <p:nvPr>
            <p:ph type="dt" sz="half" idx="10"/>
          </p:nvPr>
        </p:nvSpPr>
        <p:spPr/>
        <p:txBody>
          <a:bodyPr/>
          <a:lstStyle/>
          <a:p>
            <a:fld id="{AFB8C497-781D-41D9-AC17-F05D66E7436C}" type="datetime1">
              <a:rPr lang="en-US" smtClean="0"/>
              <a:t>4/5/2024</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
        <p:nvSpPr>
          <p:cNvPr id="3" name="Date Placeholder 2"/>
          <p:cNvSpPr>
            <a:spLocks noGrp="1"/>
          </p:cNvSpPr>
          <p:nvPr>
            <p:ph type="dt" sz="half" idx="10"/>
          </p:nvPr>
        </p:nvSpPr>
        <p:spPr/>
        <p:txBody>
          <a:bodyPr/>
          <a:lstStyle/>
          <a:p>
            <a:fld id="{FFBF270F-56FE-4D70-A2BE-EE18789F1CAF}" type="datetime1">
              <a:rPr lang="en-US" smtClean="0"/>
              <a:t>4/5/2024</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4/5/2024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4/5/2024</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4" cstate="print">
            <a:alphaModFix/>
            <a:extLst>
              <a:ext uri="{28A0092B-C50C-407E-A947-70E740481C1C}">
                <a14:useLocalDpi xmlns:a14="http://schemas.microsoft.com/office/drawing/2010/main"/>
              </a:ext>
            </a:extLst>
          </a:blip>
          <a:srcRect/>
          <a:stretch/>
        </p:blipFill>
        <p:spPr>
          <a:xfrm>
            <a:off x="7858691" y="80917"/>
            <a:ext cx="1223628" cy="982313"/>
          </a:xfrm>
          <a:prstGeom prst="rect">
            <a:avLst/>
          </a:prstGeom>
          <a:noFill/>
          <a:ln>
            <a:noFill/>
          </a:ln>
        </p:spPr>
      </p:pic>
      <p:sp>
        <p:nvSpPr>
          <p:cNvPr id="44" name="Google Shape;44;p26"/>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dirty="0"/>
          </a:p>
        </p:txBody>
      </p:sp>
      <p:sp>
        <p:nvSpPr>
          <p:cNvPr id="47" name="Google Shape;47;p2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tx1"/>
                </a:solidFill>
                <a:latin typeface="Open Sans"/>
                <a:ea typeface="Open Sans"/>
                <a:cs typeface="Open Sans"/>
                <a:sym typeface="Open Sans"/>
              </a:defRPr>
            </a:lvl1pPr>
            <a:lvl2pPr marL="0" marR="0" lvl="1" indent="0" algn="r" rtl="0">
              <a:spcBef>
                <a:spcPts val="0"/>
              </a:spcBef>
              <a:buNone/>
              <a:defRPr sz="1200">
                <a:solidFill>
                  <a:srgbClr val="888888"/>
                </a:solidFill>
                <a:latin typeface="Open Sans"/>
                <a:ea typeface="Open Sans"/>
                <a:cs typeface="Open Sans"/>
                <a:sym typeface="Open Sans"/>
              </a:defRPr>
            </a:lvl2pPr>
            <a:lvl3pPr marL="0" marR="0" lvl="2" indent="0" algn="r" rtl="0">
              <a:spcBef>
                <a:spcPts val="0"/>
              </a:spcBef>
              <a:buNone/>
              <a:defRPr sz="1200">
                <a:solidFill>
                  <a:srgbClr val="888888"/>
                </a:solidFill>
                <a:latin typeface="Open Sans"/>
                <a:ea typeface="Open Sans"/>
                <a:cs typeface="Open Sans"/>
                <a:sym typeface="Open Sans"/>
              </a:defRPr>
            </a:lvl3pPr>
            <a:lvl4pPr marL="0" marR="0" lvl="3" indent="0" algn="r" rtl="0">
              <a:spcBef>
                <a:spcPts val="0"/>
              </a:spcBef>
              <a:buNone/>
              <a:defRPr sz="1200">
                <a:solidFill>
                  <a:srgbClr val="888888"/>
                </a:solidFill>
                <a:latin typeface="Open Sans"/>
                <a:ea typeface="Open Sans"/>
                <a:cs typeface="Open Sans"/>
                <a:sym typeface="Open Sans"/>
              </a:defRPr>
            </a:lvl4pPr>
            <a:lvl5pPr marL="0" marR="0" lvl="4" indent="0" algn="r" rtl="0">
              <a:spcBef>
                <a:spcPts val="0"/>
              </a:spcBef>
              <a:buNone/>
              <a:defRPr sz="1200">
                <a:solidFill>
                  <a:srgbClr val="888888"/>
                </a:solidFill>
                <a:latin typeface="Open Sans"/>
                <a:ea typeface="Open Sans"/>
                <a:cs typeface="Open Sans"/>
                <a:sym typeface="Open Sans"/>
              </a:defRPr>
            </a:lvl5pPr>
            <a:lvl6pPr marL="0" marR="0" lvl="5" indent="0" algn="r" rtl="0">
              <a:spcBef>
                <a:spcPts val="0"/>
              </a:spcBef>
              <a:buNone/>
              <a:defRPr sz="1200">
                <a:solidFill>
                  <a:srgbClr val="888888"/>
                </a:solidFill>
                <a:latin typeface="Open Sans"/>
                <a:ea typeface="Open Sans"/>
                <a:cs typeface="Open Sans"/>
                <a:sym typeface="Open Sans"/>
              </a:defRPr>
            </a:lvl6pPr>
            <a:lvl7pPr marL="0" marR="0" lvl="6" indent="0" algn="r" rtl="0">
              <a:spcBef>
                <a:spcPts val="0"/>
              </a:spcBef>
              <a:buNone/>
              <a:defRPr sz="1200">
                <a:solidFill>
                  <a:srgbClr val="888888"/>
                </a:solidFill>
                <a:latin typeface="Open Sans"/>
                <a:ea typeface="Open Sans"/>
                <a:cs typeface="Open Sans"/>
                <a:sym typeface="Open Sans"/>
              </a:defRPr>
            </a:lvl7pPr>
            <a:lvl8pPr marL="0" marR="0" lvl="7" indent="0" algn="r" rtl="0">
              <a:spcBef>
                <a:spcPts val="0"/>
              </a:spcBef>
              <a:buNone/>
              <a:defRPr sz="1200">
                <a:solidFill>
                  <a:srgbClr val="888888"/>
                </a:solidFill>
                <a:latin typeface="Open Sans"/>
                <a:ea typeface="Open Sans"/>
                <a:cs typeface="Open Sans"/>
                <a:sym typeface="Open Sans"/>
              </a:defRPr>
            </a:lvl8pPr>
            <a:lvl9pPr marL="0" marR="0" lvl="8" indent="0" algn="r" rtl="0">
              <a:spcBef>
                <a:spcPts val="0"/>
              </a:spcBef>
              <a:buNone/>
              <a:defRPr sz="1200">
                <a:solidFill>
                  <a:srgbClr val="888888"/>
                </a:solidFill>
                <a:latin typeface="Open Sans"/>
                <a:ea typeface="Open Sans"/>
                <a:cs typeface="Open Sans"/>
                <a:sym typeface="Open Sans"/>
              </a:defRPr>
            </a:lvl9pPr>
          </a:lstStyle>
          <a:p>
            <a:fld id="{00000000-1234-1234-1234-123412341234}" type="slidenum">
              <a:rPr lang="en-US" smtClean="0"/>
              <a:pPr/>
              <a:t>‹#›</a:t>
            </a:fld>
            <a:endParaRPr lang="en-US" dirty="0"/>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pPr/>
              <a:t>‹#›</a:t>
            </a:fld>
            <a:endParaRPr lang="en-US" sz="1350" b="0" dirty="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955" r:id="rId1"/>
    <p:sldLayoutId id="214748388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results.org/blog/pushing-the-world-bank-to-prioritize-people-and-poverty" TargetMode="External"/><Relationship Id="rId2" Type="http://schemas.openxmlformats.org/officeDocument/2006/relationships/hyperlink" Target="https://results.org/wp-content/uploads/World-Bank-President-Dear-Colleague-Letter.pdf"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results.org/wp-content/uploads/FY25-House-Global-Fund-PEPFAR-Dear-Colleague.pdf" TargetMode="External"/><Relationship Id="rId2" Type="http://schemas.openxmlformats.org/officeDocument/2006/relationships/hyperlink" Target="https://results.org/wp-content/uploads/FY25-House-Global-Tuberculosis-Dear-Colleague.pdf" TargetMode="External"/><Relationship Id="rId1" Type="http://schemas.openxmlformats.org/officeDocument/2006/relationships/slideLayout" Target="../slideLayouts/slideLayout5.xml"/><Relationship Id="rId4" Type="http://schemas.openxmlformats.org/officeDocument/2006/relationships/hyperlink" Target="https://results.org/wp-content/uploads/FY25-House-Global-Education-GPE-Dear-Colleagu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results.org/wp-content/uploads/FY25-Senate-Global-Tuberculosis-Dear-Colleague.pdf" TargetMode="External"/><Relationship Id="rId2" Type="http://schemas.openxmlformats.org/officeDocument/2006/relationships/hyperlink" Target="https://results.org/wp-content/uploads/FY25-Senate-MCH-Gavi-Nutrition-Dear-Colleague.pdf" TargetMode="External"/><Relationship Id="rId1" Type="http://schemas.openxmlformats.org/officeDocument/2006/relationships/slideLayout" Target="../slideLayouts/slideLayout5.xml"/><Relationship Id="rId4" Type="http://schemas.openxmlformats.org/officeDocument/2006/relationships/hyperlink" Target="https://results.org/blog/fy25-appropriations-tell-congress-to-fund-the-fight-against-povert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jdistefano@results.org" TargetMode="External"/><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hyperlink" Target="mailto:lmarchal@results.org" TargetMode="External"/><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results.org/volunteers/lobbying"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s://results.org/report-lobby-meetings" TargetMode="External"/><Relationship Id="rId4" Type="http://schemas.openxmlformats.org/officeDocument/2006/relationships/hyperlink" Target="mailto:kfleischer@results.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results.org/blog/2024-grassroots-director-nominations-are-open" TargetMode="External"/><Relationship Id="rId2" Type="http://schemas.openxmlformats.org/officeDocument/2006/relationships/hyperlink" Target="https://results.org/resources/role-of-the-grassroots-board-directors" TargetMode="External"/><Relationship Id="rId1" Type="http://schemas.openxmlformats.org/officeDocument/2006/relationships/slideLayout" Target="../slideLayouts/slideLayout5.xml"/><Relationship Id="rId4" Type="http://schemas.openxmlformats.org/officeDocument/2006/relationships/hyperlink" Target="mailto:algallaher@gmail.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results.org/event/together-women-rise-advocacy-chapter-monthly-meeting/2024-04-16" TargetMode="External"/><Relationship Id="rId2" Type="http://schemas.openxmlformats.org/officeDocument/2006/relationships/hyperlink" Target="https://results.zoom.us/meeting/register/tJEqceqrrDgqHN1Y7YKj-2UZoYWKzO8OVpw-#/registratio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results.zoom.us/meeting/register/tJEvcuGtrTIsH9b0TIAjyUcSM2IS488dbTZi#/registration" TargetMode="External"/><Relationship Id="rId2" Type="http://schemas.openxmlformats.org/officeDocument/2006/relationships/hyperlink" Target="https://results.zoom.us/meeting/register/tJUrceitrzwjG9KTGdwHN6MngLBt0MEbHd-c#/registration" TargetMode="Externa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https://results.zoom.us/meeting/register/tJEudOGppzsrHtNZQN2P8e9CY_SLudrbY-Ar#/registration" TargetMode="External"/><Relationship Id="rId2" Type="http://schemas.openxmlformats.org/officeDocument/2006/relationships/hyperlink" Target="NUL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https://results.zoom.us/j/98524229370"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mailto:lmarchal@results.org"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tinyurl.com/RESULTS2024"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1.jpeg"/></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kpatterson@results.or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813CF-CC7E-F433-DF05-1B3F05044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40BA9-855C-0C74-4361-35087A274CA5}"/>
              </a:ext>
            </a:extLst>
          </p:cNvPr>
          <p:cNvSpPr>
            <a:spLocks noGrp="1"/>
          </p:cNvSpPr>
          <p:nvPr>
            <p:ph type="title"/>
          </p:nvPr>
        </p:nvSpPr>
        <p:spPr>
          <a:xfrm>
            <a:off x="457200" y="3724935"/>
            <a:ext cx="8229600" cy="857250"/>
          </a:xfrm>
        </p:spPr>
        <p:txBody>
          <a:bodyPr>
            <a:normAutofit fontScale="90000"/>
          </a:bodyPr>
          <a:lstStyle/>
          <a:p>
            <a:pPr>
              <a:spcBef>
                <a:spcPts val="600"/>
              </a:spcBef>
              <a:spcAft>
                <a:spcPts val="600"/>
              </a:spcAft>
            </a:pPr>
            <a:r>
              <a:rPr lang="en-US" sz="4000" dirty="0">
                <a:latin typeface="Open Sans"/>
                <a:ea typeface="Open Sans"/>
                <a:cs typeface="Open Sans"/>
              </a:rPr>
              <a:t>RESULTS National Webinar</a:t>
            </a:r>
            <a:br>
              <a:rPr lang="en-US" dirty="0"/>
            </a:br>
            <a:r>
              <a:rPr lang="en-US" sz="3300" b="0" i="1" dirty="0">
                <a:latin typeface="Open Sans"/>
                <a:ea typeface="Open Sans"/>
                <a:cs typeface="Open Sans"/>
              </a:rPr>
              <a:t>April 6, 2024</a:t>
            </a:r>
            <a:br>
              <a:rPr lang="en-US" sz="3300" dirty="0"/>
            </a:br>
            <a:r>
              <a:rPr lang="en-US" sz="4000" dirty="0">
                <a:latin typeface="Open Sans"/>
                <a:ea typeface="Open Sans"/>
                <a:cs typeface="Open Sans"/>
              </a:rPr>
              <a:t>Welcome!</a:t>
            </a:r>
          </a:p>
        </p:txBody>
      </p:sp>
    </p:spTree>
    <p:extLst>
      <p:ext uri="{BB962C8B-B14F-4D97-AF65-F5344CB8AC3E}">
        <p14:creationId xmlns:p14="http://schemas.microsoft.com/office/powerpoint/2010/main" val="26839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p:txBody>
          <a:bodyPr/>
          <a:lstStyle/>
          <a:p>
            <a:r>
              <a:rPr lang="en-US" dirty="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10</a:t>
            </a:fld>
            <a:endParaRPr lang="en-US" dirty="0"/>
          </a:p>
        </p:txBody>
      </p:sp>
      <p:sp>
        <p:nvSpPr>
          <p:cNvPr id="3" name="Title 1">
            <a:extLst>
              <a:ext uri="{FF2B5EF4-FFF2-40B4-BE49-F238E27FC236}">
                <a16:creationId xmlns:a16="http://schemas.microsoft.com/office/drawing/2014/main" id="{DC5D8703-DF36-3C99-841A-FBC22352214B}"/>
              </a:ext>
            </a:extLst>
          </p:cNvPr>
          <p:cNvSpPr txBox="1">
            <a:spLocks/>
          </p:cNvSpPr>
          <p:nvPr/>
        </p:nvSpPr>
        <p:spPr>
          <a:xfrm>
            <a:off x="438412" y="1186912"/>
            <a:ext cx="8153081" cy="829254"/>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buFont typeface="Arial"/>
              <a:buChar char="•"/>
            </a:pPr>
            <a:r>
              <a:rPr lang="en-US" sz="2400" dirty="0">
                <a:solidFill>
                  <a:srgbClr val="000000"/>
                </a:solidFill>
                <a:latin typeface="Open Sans"/>
                <a:ea typeface="Open Sans"/>
                <a:cs typeface="Open Sans"/>
              </a:rPr>
              <a:t>Child Tax Credit</a:t>
            </a:r>
            <a:br>
              <a:rPr lang="en-US" sz="3200" dirty="0">
                <a:latin typeface="Open Sans" panose="020B0606030504020204" pitchFamily="34" charset="0"/>
                <a:ea typeface="Open Sans" panose="020B0606030504020204" pitchFamily="34" charset="0"/>
                <a:cs typeface="Open Sans" panose="020B0606030504020204" pitchFamily="34" charset="0"/>
              </a:rPr>
            </a:br>
            <a:r>
              <a:rPr lang="en-US" sz="1800" b="0" dirty="0">
                <a:solidFill>
                  <a:srgbClr val="000000"/>
                </a:solidFill>
                <a:latin typeface="Open Sans"/>
                <a:ea typeface="Open Sans"/>
                <a:cs typeface="Open Sans"/>
              </a:rPr>
              <a:t>We need your help getting this to the finish line!</a:t>
            </a:r>
          </a:p>
        </p:txBody>
      </p:sp>
      <p:sp>
        <p:nvSpPr>
          <p:cNvPr id="7" name="Title 1">
            <a:extLst>
              <a:ext uri="{FF2B5EF4-FFF2-40B4-BE49-F238E27FC236}">
                <a16:creationId xmlns:a16="http://schemas.microsoft.com/office/drawing/2014/main" id="{FCBC9661-6993-AB4C-A0B0-AA337C9730F6}"/>
              </a:ext>
            </a:extLst>
          </p:cNvPr>
          <p:cNvSpPr txBox="1">
            <a:spLocks/>
          </p:cNvSpPr>
          <p:nvPr/>
        </p:nvSpPr>
        <p:spPr>
          <a:xfrm>
            <a:off x="450633" y="2126472"/>
            <a:ext cx="8131515" cy="1195877"/>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buFont typeface="Arial"/>
              <a:buChar char="•"/>
            </a:pPr>
            <a:r>
              <a:rPr lang="en-US" sz="2400" dirty="0">
                <a:solidFill>
                  <a:srgbClr val="000000"/>
                </a:solidFill>
                <a:latin typeface="Open Sans"/>
                <a:ea typeface="Open Sans"/>
                <a:cs typeface="Open Sans"/>
              </a:rPr>
              <a:t>SNAP / Farm Bill</a:t>
            </a:r>
            <a:br>
              <a:rPr lang="en-US" sz="3200" dirty="0">
                <a:latin typeface="Open Sans" panose="020B0606030504020204" pitchFamily="34" charset="0"/>
                <a:ea typeface="Open Sans" panose="020B0606030504020204" pitchFamily="34" charset="0"/>
                <a:cs typeface="Open Sans" panose="020B0606030504020204" pitchFamily="34" charset="0"/>
              </a:rPr>
            </a:br>
            <a:r>
              <a:rPr lang="en-US" sz="1800" b="0" dirty="0">
                <a:solidFill>
                  <a:srgbClr val="000000"/>
                </a:solidFill>
                <a:latin typeface="Open Sans"/>
                <a:ea typeface="Open Sans"/>
                <a:cs typeface="Open Sans"/>
              </a:rPr>
              <a:t>Oppose any harmful policies and urge Congress to invest more to reduce hunger in the U.S.</a:t>
            </a:r>
          </a:p>
        </p:txBody>
      </p:sp>
      <p:sp>
        <p:nvSpPr>
          <p:cNvPr id="8" name="Title 1">
            <a:extLst>
              <a:ext uri="{FF2B5EF4-FFF2-40B4-BE49-F238E27FC236}">
                <a16:creationId xmlns:a16="http://schemas.microsoft.com/office/drawing/2014/main" id="{81FF2876-235F-207F-525C-AF9BE72D711F}"/>
              </a:ext>
            </a:extLst>
          </p:cNvPr>
          <p:cNvSpPr txBox="1">
            <a:spLocks/>
          </p:cNvSpPr>
          <p:nvPr/>
        </p:nvSpPr>
        <p:spPr>
          <a:xfrm>
            <a:off x="439850" y="3323387"/>
            <a:ext cx="8142298" cy="1325273"/>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a:lstStyle>
          <a:p>
            <a:pPr marL="457200" indent="-457200" algn="l">
              <a:lnSpc>
                <a:spcPct val="114000"/>
              </a:lnSpc>
              <a:buFont typeface="Arial"/>
              <a:buChar char="•"/>
            </a:pPr>
            <a:r>
              <a:rPr lang="en-US" sz="2400" dirty="0">
                <a:solidFill>
                  <a:srgbClr val="000000"/>
                </a:solidFill>
                <a:latin typeface="Open Sans"/>
                <a:ea typeface="Open Sans"/>
                <a:cs typeface="Open Sans"/>
              </a:rPr>
              <a:t>Housing</a:t>
            </a:r>
            <a:br>
              <a:rPr lang="en-US" sz="3200" dirty="0">
                <a:latin typeface="Open Sans" panose="020B0606030504020204" pitchFamily="34" charset="0"/>
                <a:ea typeface="Open Sans" panose="020B0606030504020204" pitchFamily="34" charset="0"/>
                <a:cs typeface="Open Sans" panose="020B0606030504020204" pitchFamily="34" charset="0"/>
              </a:rPr>
            </a:br>
            <a:r>
              <a:rPr lang="en-US" sz="1800" b="0" dirty="0">
                <a:solidFill>
                  <a:srgbClr val="000000"/>
                </a:solidFill>
                <a:latin typeface="Open Sans"/>
                <a:ea typeface="Open Sans"/>
                <a:cs typeface="Open Sans"/>
              </a:rPr>
              <a:t>Fair Housing Month – stay tuned for series of blog posts and webinar programming featuring some of our RESULTS volunteers!</a:t>
            </a:r>
          </a:p>
        </p:txBody>
      </p:sp>
    </p:spTree>
    <p:extLst>
      <p:ext uri="{BB962C8B-B14F-4D97-AF65-F5344CB8AC3E}">
        <p14:creationId xmlns:p14="http://schemas.microsoft.com/office/powerpoint/2010/main" val="153843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437165-232B-4941-B335-847FAFFD7EC9}"/>
              </a:ext>
            </a:extLst>
          </p:cNvPr>
          <p:cNvSpPr>
            <a:spLocks noChangeArrowheads="1"/>
          </p:cNvSpPr>
          <p:nvPr/>
        </p:nvSpPr>
        <p:spPr bwMode="auto">
          <a:xfrm>
            <a:off x="-1" y="7802"/>
            <a:ext cx="41910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11</a:t>
            </a:fld>
            <a:endParaRPr lang="en-US" altLang="en-US" sz="135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itle 1">
            <a:extLst>
              <a:ext uri="{FF2B5EF4-FFF2-40B4-BE49-F238E27FC236}">
                <a16:creationId xmlns:a16="http://schemas.microsoft.com/office/drawing/2014/main" id="{2C2595CE-1CFA-4847-AAE5-FAE41AD06DF4}"/>
              </a:ext>
            </a:extLst>
          </p:cNvPr>
          <p:cNvSpPr txBox="1">
            <a:spLocks/>
          </p:cNvSpPr>
          <p:nvPr/>
        </p:nvSpPr>
        <p:spPr>
          <a:xfrm>
            <a:off x="254050" y="426865"/>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0032"/>
                </a:solidFill>
                <a:latin typeface="Open Sans"/>
                <a:cs typeface="Open Sans"/>
              </a:rPr>
              <a:t>Take action on key </a:t>
            </a:r>
          </a:p>
          <a:p>
            <a:r>
              <a:rPr lang="en-US" sz="2800" b="1" dirty="0">
                <a:solidFill>
                  <a:srgbClr val="D50032"/>
                </a:solidFill>
                <a:latin typeface="Open Sans"/>
                <a:cs typeface="Open Sans"/>
              </a:rPr>
              <a:t>U.S. poverty priorities</a:t>
            </a:r>
            <a:endParaRPr lang="en-US" sz="2800" dirty="0">
              <a:solidFill>
                <a:srgbClr val="D50032"/>
              </a:solidFill>
              <a:latin typeface="Open Sans"/>
              <a:ea typeface="Open Sans"/>
              <a:cs typeface="Calibri"/>
            </a:endParaRPr>
          </a:p>
        </p:txBody>
      </p:sp>
      <p:sp>
        <p:nvSpPr>
          <p:cNvPr id="5" name="Title 1">
            <a:extLst>
              <a:ext uri="{FF2B5EF4-FFF2-40B4-BE49-F238E27FC236}">
                <a16:creationId xmlns:a16="http://schemas.microsoft.com/office/drawing/2014/main" id="{354E5CA1-095C-683D-C515-9AA6D21248D3}"/>
              </a:ext>
            </a:extLst>
          </p:cNvPr>
          <p:cNvSpPr>
            <a:spLocks noGrp="1"/>
          </p:cNvSpPr>
          <p:nvPr>
            <p:ph type="title"/>
          </p:nvPr>
        </p:nvSpPr>
        <p:spPr>
          <a:xfrm>
            <a:off x="371900" y="1427959"/>
            <a:ext cx="8142298" cy="1551716"/>
          </a:xfrm>
        </p:spPr>
        <p:txBody>
          <a:bodyPr>
            <a:normAutofit fontScale="90000"/>
          </a:bodyPr>
          <a:lstStyle/>
          <a:p>
            <a:pPr algn="l">
              <a:lnSpc>
                <a:spcPct val="114000"/>
              </a:lnSpc>
            </a:pPr>
            <a:r>
              <a:rPr lang="en-US" sz="2400" b="1" dirty="0">
                <a:solidFill>
                  <a:srgbClr val="000000"/>
                </a:solidFill>
                <a:latin typeface="Open Sans"/>
                <a:ea typeface="Open Sans"/>
                <a:cs typeface="Open Sans"/>
              </a:rPr>
              <a:t>Child Tax Credit</a:t>
            </a:r>
            <a:br>
              <a:rPr lang="en-US" sz="3200" b="1" dirty="0">
                <a:latin typeface="Open Sans" panose="020B0606030504020204" pitchFamily="34" charset="0"/>
                <a:ea typeface="Open Sans" panose="020B0606030504020204" pitchFamily="34" charset="0"/>
                <a:cs typeface="Open Sans" panose="020B0606030504020204" pitchFamily="34" charset="0"/>
              </a:rPr>
            </a:br>
            <a:r>
              <a:rPr lang="en-US" sz="2000" b="0" dirty="0">
                <a:solidFill>
                  <a:srgbClr val="000000"/>
                </a:solidFill>
                <a:latin typeface="Open Sans"/>
                <a:ea typeface="Open Sans"/>
                <a:cs typeface="Open Sans"/>
              </a:rPr>
              <a:t>If you have a Democratic Senator, please contact their offices and ask them to urge Sen. Schumer to put the tax bill on the floor next week. If you have a Republican Senator, urge them to support the bill when/if it is brought to the floor for a vote. </a:t>
            </a:r>
            <a:endParaRPr lang="en-US" sz="1800" b="0" dirty="0">
              <a:solidFill>
                <a:srgbClr val="000000"/>
              </a:solidFill>
              <a:latin typeface="Open Sans"/>
              <a:ea typeface="Open Sans"/>
              <a:cs typeface="Open Sans"/>
            </a:endParaRPr>
          </a:p>
        </p:txBody>
      </p:sp>
      <p:sp>
        <p:nvSpPr>
          <p:cNvPr id="8" name="Title 1">
            <a:extLst>
              <a:ext uri="{FF2B5EF4-FFF2-40B4-BE49-F238E27FC236}">
                <a16:creationId xmlns:a16="http://schemas.microsoft.com/office/drawing/2014/main" id="{87E10E4F-CA42-D4CB-1A37-571D63DB82C0}"/>
              </a:ext>
            </a:extLst>
          </p:cNvPr>
          <p:cNvSpPr txBox="1">
            <a:spLocks/>
          </p:cNvSpPr>
          <p:nvPr/>
        </p:nvSpPr>
        <p:spPr>
          <a:xfrm>
            <a:off x="371900" y="2979675"/>
            <a:ext cx="8015469" cy="158406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US" sz="2400" b="1" dirty="0">
                <a:latin typeface="Open Sans"/>
                <a:ea typeface="Open Sans"/>
                <a:cs typeface="Open Sans"/>
              </a:rPr>
              <a:t>SNAP / Farm Bill</a:t>
            </a:r>
            <a:br>
              <a:rPr lang="en-US" sz="3200" b="1" dirty="0">
                <a:latin typeface="Open Sans" panose="020B0606030504020204" pitchFamily="34" charset="0"/>
                <a:ea typeface="Open Sans" panose="020B0606030504020204" pitchFamily="34" charset="0"/>
                <a:cs typeface="Open Sans" panose="020B0606030504020204" pitchFamily="34" charset="0"/>
              </a:rPr>
            </a:br>
            <a:r>
              <a:rPr lang="en-US" sz="1800" dirty="0">
                <a:latin typeface="Open Sans"/>
                <a:ea typeface="+mj-lt"/>
                <a:cs typeface="+mj-lt"/>
              </a:rPr>
              <a:t>Tell Agriculture Committee leaders and members of Congress to protect SNAP from reckless cuts and policies in Farm Bill negotiations. </a:t>
            </a:r>
            <a:endParaRPr lang="en-US" sz="1600" dirty="0">
              <a:latin typeface="Open Sans"/>
              <a:ea typeface="Open Sans"/>
              <a:cs typeface="Open Sans"/>
            </a:endParaRPr>
          </a:p>
        </p:txBody>
      </p:sp>
    </p:spTree>
    <p:extLst>
      <p:ext uri="{BB962C8B-B14F-4D97-AF65-F5344CB8AC3E}">
        <p14:creationId xmlns:p14="http://schemas.microsoft.com/office/powerpoint/2010/main" val="284346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85874-5B25-3427-632A-E2989C84F633}"/>
              </a:ext>
            </a:extLst>
          </p:cNvPr>
          <p:cNvSpPr>
            <a:spLocks noGrp="1"/>
          </p:cNvSpPr>
          <p:nvPr>
            <p:ph type="title"/>
          </p:nvPr>
        </p:nvSpPr>
        <p:spPr>
          <a:xfrm>
            <a:off x="457200" y="205979"/>
            <a:ext cx="7401491" cy="857250"/>
          </a:xfrm>
        </p:spPr>
        <p:txBody>
          <a:bodyPr anchor="ctr">
            <a:normAutofit/>
          </a:bodyPr>
          <a:lstStyle/>
          <a:p>
            <a:pPr>
              <a:lnSpc>
                <a:spcPct val="90000"/>
              </a:lnSpc>
            </a:pPr>
            <a:r>
              <a:rPr lang="en-US" sz="2500" dirty="0">
                <a:solidFill>
                  <a:srgbClr val="D50032"/>
                </a:solidFill>
              </a:rPr>
              <a:t>Pushing the World Bank to prioritize people and poverty</a:t>
            </a:r>
          </a:p>
        </p:txBody>
      </p:sp>
      <p:pic>
        <p:nvPicPr>
          <p:cNvPr id="5" name="Content Placeholder 4" descr="Pushing the World Bank to Prioritize People and Poverty">
            <a:extLst>
              <a:ext uri="{FF2B5EF4-FFF2-40B4-BE49-F238E27FC236}">
                <a16:creationId xmlns:a16="http://schemas.microsoft.com/office/drawing/2014/main" id="{5601E1BF-1D52-2C0F-086A-6E1F886FA867}"/>
              </a:ext>
            </a:extLst>
          </p:cNvPr>
          <p:cNvPicPr>
            <a:picLocks noGrp="1" noChangeAspect="1"/>
          </p:cNvPicPr>
          <p:nvPr>
            <p:ph sz="quarter" idx="4"/>
          </p:nvPr>
        </p:nvPicPr>
        <p:blipFill rotWithShape="1">
          <a:blip r:embed="rId2"/>
          <a:srcRect l="81" r="1" b="1"/>
          <a:stretch/>
        </p:blipFill>
        <p:spPr>
          <a:xfrm>
            <a:off x="4514736" y="1420834"/>
            <a:ext cx="4494661" cy="3189909"/>
          </a:xfrm>
          <a:noFill/>
        </p:spPr>
      </p:pic>
      <p:sp>
        <p:nvSpPr>
          <p:cNvPr id="4" name="Slide Number Placeholder 3">
            <a:extLst>
              <a:ext uri="{FF2B5EF4-FFF2-40B4-BE49-F238E27FC236}">
                <a16:creationId xmlns:a16="http://schemas.microsoft.com/office/drawing/2014/main" id="{B15F8E53-D6BA-CA96-A5F8-8E56EE781F09}"/>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12</a:t>
            </a:fld>
            <a:endParaRPr lang="en-US" dirty="0"/>
          </a:p>
        </p:txBody>
      </p:sp>
      <p:sp>
        <p:nvSpPr>
          <p:cNvPr id="6" name="TextBox 5">
            <a:extLst>
              <a:ext uri="{FF2B5EF4-FFF2-40B4-BE49-F238E27FC236}">
                <a16:creationId xmlns:a16="http://schemas.microsoft.com/office/drawing/2014/main" id="{F8E9D947-DB19-B663-ABD5-BC522076C507}"/>
              </a:ext>
            </a:extLst>
          </p:cNvPr>
          <p:cNvSpPr txBox="1"/>
          <p:nvPr/>
        </p:nvSpPr>
        <p:spPr>
          <a:xfrm>
            <a:off x="134603" y="1164962"/>
            <a:ext cx="4285172" cy="3701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14000"/>
              </a:lnSpc>
              <a:spcAft>
                <a:spcPts val="1200"/>
              </a:spcAft>
              <a:buFont typeface="Arial"/>
              <a:buChar char="•"/>
            </a:pPr>
            <a:r>
              <a:rPr lang="en-US" dirty="0">
                <a:latin typeface="Open Sans"/>
                <a:ea typeface="Open Sans"/>
                <a:cs typeface="Open Sans"/>
              </a:rPr>
              <a:t>The International Development Association (IDA) is the part of the World Bank that helps the world’s poorest countries. </a:t>
            </a:r>
          </a:p>
          <a:p>
            <a:pPr marL="285750" indent="-285750">
              <a:lnSpc>
                <a:spcPct val="114000"/>
              </a:lnSpc>
              <a:buFont typeface="Arial"/>
              <a:buChar char="•"/>
            </a:pPr>
            <a:r>
              <a:rPr lang="en-US" dirty="0">
                <a:latin typeface="Open Sans"/>
                <a:ea typeface="Open Sans"/>
                <a:cs typeface="Open Sans"/>
              </a:rPr>
              <a:t>IDA aims to reduce poverty by providing zero to low-interest loans and grants for programs that boost economic growth, reduce inequalities, and improve people’s living conditions in 75 of the lowest income countries.</a:t>
            </a:r>
            <a:endParaRPr lang="en-US" dirty="0">
              <a:ea typeface="Calibri"/>
              <a:cs typeface="Calibri"/>
            </a:endParaRPr>
          </a:p>
        </p:txBody>
      </p:sp>
    </p:spTree>
    <p:extLst>
      <p:ext uri="{BB962C8B-B14F-4D97-AF65-F5344CB8AC3E}">
        <p14:creationId xmlns:p14="http://schemas.microsoft.com/office/powerpoint/2010/main" val="321519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9E801C4-E68C-087F-A3D6-692FB77D49B9}"/>
              </a:ext>
            </a:extLst>
          </p:cNvPr>
          <p:cNvSpPr>
            <a:spLocks noGrp="1"/>
          </p:cNvSpPr>
          <p:nvPr>
            <p:ph sz="half" idx="2"/>
          </p:nvPr>
        </p:nvSpPr>
        <p:spPr>
          <a:xfrm>
            <a:off x="788883" y="973256"/>
            <a:ext cx="7566234" cy="3513400"/>
          </a:xfrm>
        </p:spPr>
        <p:txBody>
          <a:bodyPr vert="horz" lIns="91440" tIns="45720" rIns="91440" bIns="45720" rtlCol="0" anchor="t">
            <a:noAutofit/>
          </a:bodyPr>
          <a:lstStyle/>
          <a:p>
            <a:pPr marL="0" indent="0">
              <a:lnSpc>
                <a:spcPct val="114000"/>
              </a:lnSpc>
              <a:spcBef>
                <a:spcPts val="0"/>
              </a:spcBef>
              <a:spcAft>
                <a:spcPts val="1200"/>
              </a:spcAft>
              <a:buNone/>
            </a:pPr>
            <a:r>
              <a:rPr lang="en-US" dirty="0">
                <a:latin typeface="Open Sans"/>
                <a:ea typeface="Open Sans"/>
                <a:cs typeface="Open Sans"/>
              </a:rPr>
              <a:t>The most recent replenishment of IDA's resources resulted in </a:t>
            </a:r>
            <a:r>
              <a:rPr lang="en-US" b="1" dirty="0">
                <a:latin typeface="Open Sans"/>
                <a:ea typeface="Open Sans"/>
                <a:cs typeface="Open Sans"/>
              </a:rPr>
              <a:t>a historic $93 billion financing package for IDA countries </a:t>
            </a:r>
            <a:r>
              <a:rPr lang="en-US" dirty="0">
                <a:latin typeface="Open Sans"/>
                <a:ea typeface="Open Sans"/>
                <a:cs typeface="Open Sans"/>
              </a:rPr>
              <a:t>for fiscal years 2022-2025. </a:t>
            </a:r>
          </a:p>
          <a:p>
            <a:pPr marL="0" indent="0">
              <a:lnSpc>
                <a:spcPct val="114000"/>
              </a:lnSpc>
              <a:buNone/>
            </a:pPr>
            <a:r>
              <a:rPr lang="en-US" dirty="0">
                <a:latin typeface="Open Sans"/>
                <a:ea typeface="Open Sans"/>
                <a:cs typeface="Open Sans"/>
              </a:rPr>
              <a:t>This fall – the World Bank will be asking for an increase in resources! And </a:t>
            </a:r>
            <a:r>
              <a:rPr lang="en-US" b="1" dirty="0">
                <a:latin typeface="Open Sans"/>
                <a:ea typeface="Open Sans"/>
                <a:cs typeface="Open Sans"/>
              </a:rPr>
              <a:t>Congress should be weighing in on how that funding should impact poverty.</a:t>
            </a:r>
          </a:p>
        </p:txBody>
      </p:sp>
      <p:sp>
        <p:nvSpPr>
          <p:cNvPr id="7" name="Slide Number Placeholder 6">
            <a:extLst>
              <a:ext uri="{FF2B5EF4-FFF2-40B4-BE49-F238E27FC236}">
                <a16:creationId xmlns:a16="http://schemas.microsoft.com/office/drawing/2014/main" id="{EE0175D2-2F57-1BC8-DFEC-CDCAB3C7792D}"/>
              </a:ext>
            </a:extLst>
          </p:cNvPr>
          <p:cNvSpPr>
            <a:spLocks noGrp="1"/>
          </p:cNvSpPr>
          <p:nvPr>
            <p:ph type="sldNum" sz="quarter" idx="12"/>
          </p:nvPr>
        </p:nvSpPr>
        <p:spPr/>
        <p:txBody>
          <a:bodyPr/>
          <a:lstStyle/>
          <a:p>
            <a:fld id="{307E6868-079E-1649-B8D1-459B42CE4DE3}" type="slidenum">
              <a:rPr lang="en-US" smtClean="0"/>
              <a:t>13</a:t>
            </a:fld>
            <a:endParaRPr lang="en-US" dirty="0"/>
          </a:p>
        </p:txBody>
      </p:sp>
    </p:spTree>
    <p:extLst>
      <p:ext uri="{BB962C8B-B14F-4D97-AF65-F5344CB8AC3E}">
        <p14:creationId xmlns:p14="http://schemas.microsoft.com/office/powerpoint/2010/main" val="408041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49AB-6896-54A3-4C4E-BB3DC905C5F0}"/>
              </a:ext>
            </a:extLst>
          </p:cNvPr>
          <p:cNvSpPr>
            <a:spLocks noGrp="1"/>
          </p:cNvSpPr>
          <p:nvPr>
            <p:ph type="title"/>
          </p:nvPr>
        </p:nvSpPr>
        <p:spPr>
          <a:xfrm>
            <a:off x="457200" y="205979"/>
            <a:ext cx="7401491" cy="578821"/>
          </a:xfrm>
        </p:spPr>
        <p:txBody>
          <a:bodyPr>
            <a:normAutofit fontScale="90000"/>
          </a:bodyPr>
          <a:lstStyle/>
          <a:p>
            <a:r>
              <a:rPr lang="en-US" dirty="0">
                <a:solidFill>
                  <a:srgbClr val="D50032"/>
                </a:solidFill>
              </a:rPr>
              <a:t>Global Poverty Campaigns Update</a:t>
            </a:r>
          </a:p>
        </p:txBody>
      </p:sp>
      <p:sp>
        <p:nvSpPr>
          <p:cNvPr id="3" name="Content Placeholder 2">
            <a:extLst>
              <a:ext uri="{FF2B5EF4-FFF2-40B4-BE49-F238E27FC236}">
                <a16:creationId xmlns:a16="http://schemas.microsoft.com/office/drawing/2014/main" id="{84B85C92-6D1A-F6D3-440B-0A1298FF38C4}"/>
              </a:ext>
            </a:extLst>
          </p:cNvPr>
          <p:cNvSpPr>
            <a:spLocks noGrp="1"/>
          </p:cNvSpPr>
          <p:nvPr>
            <p:ph idx="1"/>
          </p:nvPr>
        </p:nvSpPr>
        <p:spPr>
          <a:xfrm>
            <a:off x="457200" y="784800"/>
            <a:ext cx="8229600" cy="4198805"/>
          </a:xfrm>
        </p:spPr>
        <p:txBody>
          <a:bodyPr vert="horz" lIns="91440" tIns="45720" rIns="91440" bIns="45720" rtlCol="0" anchor="t">
            <a:normAutofit fontScale="92500"/>
          </a:bodyPr>
          <a:lstStyle/>
          <a:p>
            <a:pPr marL="0" indent="0">
              <a:lnSpc>
                <a:spcPct val="134000"/>
              </a:lnSpc>
              <a:spcBef>
                <a:spcPts val="0"/>
              </a:spcBef>
              <a:spcAft>
                <a:spcPts val="600"/>
              </a:spcAft>
              <a:buNone/>
            </a:pPr>
            <a:r>
              <a:rPr lang="en-US" sz="2600" dirty="0">
                <a:latin typeface="Open Sans"/>
                <a:ea typeface="Open Sans"/>
                <a:cs typeface="Open Sans"/>
                <a:hlinkClick r:id="rId2"/>
              </a:rPr>
              <a:t>Senate World Bank Dear Colleague</a:t>
            </a:r>
            <a:endParaRPr lang="en-US" sz="2600" dirty="0">
              <a:latin typeface="Open Sans"/>
              <a:ea typeface="Open Sans"/>
              <a:cs typeface="Open Sans"/>
            </a:endParaRPr>
          </a:p>
          <a:p>
            <a:pPr>
              <a:lnSpc>
                <a:spcPct val="124000"/>
              </a:lnSpc>
              <a:spcBef>
                <a:spcPts val="0"/>
              </a:spcBef>
              <a:spcAft>
                <a:spcPts val="600"/>
              </a:spcAft>
            </a:pPr>
            <a:r>
              <a:rPr lang="en-US" sz="1900" dirty="0">
                <a:latin typeface="Open Sans"/>
                <a:ea typeface="Open Sans"/>
                <a:cs typeface="Open Sans"/>
              </a:rPr>
              <a:t>Led by Sen. Booker (D-NJ)</a:t>
            </a:r>
          </a:p>
          <a:p>
            <a:pPr>
              <a:lnSpc>
                <a:spcPct val="124000"/>
              </a:lnSpc>
              <a:spcBef>
                <a:spcPts val="0"/>
              </a:spcBef>
              <a:spcAft>
                <a:spcPts val="600"/>
              </a:spcAft>
            </a:pPr>
            <a:r>
              <a:rPr lang="en-US" sz="1900" dirty="0">
                <a:latin typeface="Open Sans"/>
                <a:ea typeface="Open Sans"/>
                <a:cs typeface="Open Sans"/>
              </a:rPr>
              <a:t>Urges the new World Bank president to:</a:t>
            </a:r>
          </a:p>
          <a:p>
            <a:pPr lvl="1">
              <a:lnSpc>
                <a:spcPct val="124000"/>
              </a:lnSpc>
              <a:spcBef>
                <a:spcPts val="0"/>
              </a:spcBef>
              <a:spcAft>
                <a:spcPts val="600"/>
              </a:spcAft>
            </a:pPr>
            <a:r>
              <a:rPr lang="en-US" sz="1900" dirty="0">
                <a:latin typeface="Open Sans"/>
                <a:ea typeface="Open Sans"/>
                <a:cs typeface="Open Sans"/>
              </a:rPr>
              <a:t>increase public reporting and accountability</a:t>
            </a:r>
            <a:endParaRPr lang="en-US" sz="1900" dirty="0"/>
          </a:p>
          <a:p>
            <a:pPr lvl="1">
              <a:lnSpc>
                <a:spcPct val="124000"/>
              </a:lnSpc>
              <a:spcBef>
                <a:spcPts val="0"/>
              </a:spcBef>
              <a:spcAft>
                <a:spcPts val="600"/>
              </a:spcAft>
            </a:pPr>
            <a:r>
              <a:rPr lang="en-US" sz="1900" dirty="0">
                <a:latin typeface="Open Sans"/>
                <a:ea typeface="Open Sans"/>
                <a:cs typeface="Open Sans"/>
              </a:rPr>
              <a:t>increase support for communities in the lowest-income countries</a:t>
            </a:r>
            <a:endParaRPr lang="en-US" sz="1900" dirty="0"/>
          </a:p>
          <a:p>
            <a:pPr lvl="1">
              <a:lnSpc>
                <a:spcPct val="124000"/>
              </a:lnSpc>
              <a:spcBef>
                <a:spcPts val="0"/>
              </a:spcBef>
              <a:spcAft>
                <a:spcPts val="600"/>
              </a:spcAft>
            </a:pPr>
            <a:r>
              <a:rPr lang="en-US" sz="1900" dirty="0">
                <a:latin typeface="Open Sans"/>
                <a:ea typeface="Open Sans"/>
                <a:cs typeface="Open Sans"/>
              </a:rPr>
              <a:t>set bold goals to reach more people with health, nutrition, and education funding.</a:t>
            </a:r>
            <a:endParaRPr lang="en-US" sz="1900" dirty="0"/>
          </a:p>
          <a:p>
            <a:pPr>
              <a:lnSpc>
                <a:spcPct val="124000"/>
              </a:lnSpc>
              <a:spcBef>
                <a:spcPts val="0"/>
              </a:spcBef>
              <a:spcAft>
                <a:spcPts val="600"/>
              </a:spcAft>
            </a:pPr>
            <a:r>
              <a:rPr lang="en-US" sz="1900" b="1" dirty="0">
                <a:latin typeface="Open Sans"/>
                <a:ea typeface="Open Sans"/>
                <a:cs typeface="Open Sans"/>
              </a:rPr>
              <a:t>Deadline: Tuesday April 9</a:t>
            </a:r>
          </a:p>
          <a:p>
            <a:pPr>
              <a:lnSpc>
                <a:spcPct val="124000"/>
              </a:lnSpc>
              <a:spcBef>
                <a:spcPts val="0"/>
              </a:spcBef>
              <a:spcAft>
                <a:spcPts val="600"/>
              </a:spcAft>
            </a:pPr>
            <a:r>
              <a:rPr lang="en-US" sz="1900" dirty="0">
                <a:latin typeface="Open Sans"/>
                <a:ea typeface="Open Sans"/>
                <a:cs typeface="Open Sans"/>
              </a:rPr>
              <a:t>Learn more: </a:t>
            </a:r>
            <a:r>
              <a:rPr lang="en-US" sz="1900" dirty="0">
                <a:latin typeface="Open Sans"/>
                <a:ea typeface="Open Sans"/>
                <a:cs typeface="Open Sans"/>
                <a:hlinkClick r:id="rId3"/>
              </a:rPr>
              <a:t>https://results.org/blog/pushing-the-world-bank-to-prioritize-people-and-poverty</a:t>
            </a:r>
            <a:endParaRPr lang="en-US" sz="1900" dirty="0">
              <a:latin typeface="Open Sans"/>
              <a:ea typeface="Open Sans"/>
              <a:cs typeface="Open Sans"/>
            </a:endParaRPr>
          </a:p>
        </p:txBody>
      </p:sp>
      <p:sp>
        <p:nvSpPr>
          <p:cNvPr id="5" name="Slide Number Placeholder 4">
            <a:extLst>
              <a:ext uri="{FF2B5EF4-FFF2-40B4-BE49-F238E27FC236}">
                <a16:creationId xmlns:a16="http://schemas.microsoft.com/office/drawing/2014/main" id="{C9DC08FB-A7C7-DE7B-8C3A-1C3916999C50}"/>
              </a:ext>
            </a:extLst>
          </p:cNvPr>
          <p:cNvSpPr>
            <a:spLocks noGrp="1"/>
          </p:cNvSpPr>
          <p:nvPr>
            <p:ph type="sldNum" sz="quarter" idx="12"/>
          </p:nvPr>
        </p:nvSpPr>
        <p:spPr/>
        <p:txBody>
          <a:bodyPr/>
          <a:lstStyle/>
          <a:p>
            <a:fld id="{307E6868-079E-1649-B8D1-459B42CE4DE3}" type="slidenum">
              <a:rPr lang="en-US" smtClean="0"/>
              <a:t>14</a:t>
            </a:fld>
            <a:endParaRPr lang="en-US" dirty="0"/>
          </a:p>
        </p:txBody>
      </p:sp>
    </p:spTree>
    <p:extLst>
      <p:ext uri="{BB962C8B-B14F-4D97-AF65-F5344CB8AC3E}">
        <p14:creationId xmlns:p14="http://schemas.microsoft.com/office/powerpoint/2010/main" val="433072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09D967A-1F57-AA81-4BA2-77498B1EB2D5}"/>
              </a:ext>
            </a:extLst>
          </p:cNvPr>
          <p:cNvSpPr>
            <a:spLocks noGrp="1"/>
          </p:cNvSpPr>
          <p:nvPr>
            <p:ph type="sldNum" sz="quarter" idx="12"/>
          </p:nvPr>
        </p:nvSpPr>
        <p:spPr/>
        <p:txBody>
          <a:bodyPr/>
          <a:lstStyle/>
          <a:p>
            <a:fld id="{307E6868-079E-1649-B8D1-459B42CE4DE3}" type="slidenum">
              <a:rPr lang="en-US" smtClean="0"/>
              <a:t>15</a:t>
            </a:fld>
            <a:endParaRPr lang="en-US" dirty="0"/>
          </a:p>
        </p:txBody>
      </p:sp>
      <p:sp>
        <p:nvSpPr>
          <p:cNvPr id="2" name="Title 1">
            <a:extLst>
              <a:ext uri="{FF2B5EF4-FFF2-40B4-BE49-F238E27FC236}">
                <a16:creationId xmlns:a16="http://schemas.microsoft.com/office/drawing/2014/main" id="{5CBD2A8E-DEED-9377-9DA0-50CFF461109A}"/>
              </a:ext>
            </a:extLst>
          </p:cNvPr>
          <p:cNvSpPr>
            <a:spLocks noGrp="1"/>
          </p:cNvSpPr>
          <p:nvPr>
            <p:ph type="title"/>
          </p:nvPr>
        </p:nvSpPr>
        <p:spPr>
          <a:xfrm>
            <a:off x="457200" y="205979"/>
            <a:ext cx="7401491" cy="557221"/>
          </a:xfrm>
        </p:spPr>
        <p:txBody>
          <a:bodyPr>
            <a:normAutofit fontScale="90000"/>
          </a:bodyPr>
          <a:lstStyle/>
          <a:p>
            <a:r>
              <a:rPr lang="en-US" sz="3200" dirty="0">
                <a:solidFill>
                  <a:srgbClr val="D50032"/>
                </a:solidFill>
                <a:latin typeface="Open Sans"/>
                <a:ea typeface="Open Sans"/>
                <a:cs typeface="Open Sans"/>
              </a:rPr>
              <a:t>FY25 Appropriations</a:t>
            </a:r>
            <a:endParaRPr lang="en-US" sz="3200" dirty="0">
              <a:solidFill>
                <a:srgbClr val="D50032"/>
              </a:solidFill>
            </a:endParaRPr>
          </a:p>
        </p:txBody>
      </p:sp>
      <p:graphicFrame>
        <p:nvGraphicFramePr>
          <p:cNvPr id="7" name="Content Placeholder 6">
            <a:extLst>
              <a:ext uri="{FF2B5EF4-FFF2-40B4-BE49-F238E27FC236}">
                <a16:creationId xmlns:a16="http://schemas.microsoft.com/office/drawing/2014/main" id="{499F9980-6F6E-85A0-3F22-07AB39868A64}"/>
              </a:ext>
            </a:extLst>
          </p:cNvPr>
          <p:cNvGraphicFramePr>
            <a:graphicFrameLocks noGrp="1"/>
          </p:cNvGraphicFramePr>
          <p:nvPr>
            <p:ph idx="1"/>
            <p:extLst>
              <p:ext uri="{D42A27DB-BD31-4B8C-83A1-F6EECF244321}">
                <p14:modId xmlns:p14="http://schemas.microsoft.com/office/powerpoint/2010/main" val="1215835688"/>
              </p:ext>
            </p:extLst>
          </p:nvPr>
        </p:nvGraphicFramePr>
        <p:xfrm>
          <a:off x="165268" y="1034920"/>
          <a:ext cx="8813464" cy="4006187"/>
        </p:xfrm>
        <a:graphic>
          <a:graphicData uri="http://schemas.openxmlformats.org/drawingml/2006/table">
            <a:tbl>
              <a:tblPr bandRow="1">
                <a:tableStyleId>{5C22544A-7EE6-4342-B048-85BDC9FD1C3A}</a:tableStyleId>
              </a:tblPr>
              <a:tblGrid>
                <a:gridCol w="2668985">
                  <a:extLst>
                    <a:ext uri="{9D8B030D-6E8A-4147-A177-3AD203B41FA5}">
                      <a16:colId xmlns:a16="http://schemas.microsoft.com/office/drawing/2014/main" val="1654447146"/>
                    </a:ext>
                  </a:extLst>
                </a:gridCol>
                <a:gridCol w="2009347">
                  <a:extLst>
                    <a:ext uri="{9D8B030D-6E8A-4147-A177-3AD203B41FA5}">
                      <a16:colId xmlns:a16="http://schemas.microsoft.com/office/drawing/2014/main" val="2087366862"/>
                    </a:ext>
                  </a:extLst>
                </a:gridCol>
                <a:gridCol w="1838965">
                  <a:extLst>
                    <a:ext uri="{9D8B030D-6E8A-4147-A177-3AD203B41FA5}">
                      <a16:colId xmlns:a16="http://schemas.microsoft.com/office/drawing/2014/main" val="2212439077"/>
                    </a:ext>
                  </a:extLst>
                </a:gridCol>
                <a:gridCol w="2296167">
                  <a:extLst>
                    <a:ext uri="{9D8B030D-6E8A-4147-A177-3AD203B41FA5}">
                      <a16:colId xmlns:a16="http://schemas.microsoft.com/office/drawing/2014/main" val="3011454907"/>
                    </a:ext>
                  </a:extLst>
                </a:gridCol>
              </a:tblGrid>
              <a:tr h="562093">
                <a:tc>
                  <a:txBody>
                    <a:bodyPr/>
                    <a:lstStyle/>
                    <a:p>
                      <a:pPr algn="ctr" fontAlgn="base"/>
                      <a:r>
                        <a:rPr lang="en-US" sz="1600" b="1" dirty="0">
                          <a:solidFill>
                            <a:srgbClr val="000000"/>
                          </a:solidFill>
                          <a:effectLst/>
                          <a:highlight>
                            <a:srgbClr val="45AFD0"/>
                          </a:highlight>
                          <a:latin typeface="Open Sans"/>
                        </a:rPr>
                        <a:t>Account</a:t>
                      </a:r>
                      <a:endParaRPr lang="en-US" sz="1600" b="1" dirty="0">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dirty="0">
                          <a:solidFill>
                            <a:srgbClr val="000000"/>
                          </a:solidFill>
                          <a:effectLst/>
                          <a:highlight>
                            <a:srgbClr val="45AFD0"/>
                          </a:highlight>
                          <a:latin typeface="Open Sans"/>
                        </a:rPr>
                        <a:t>FY24 Enacted</a:t>
                      </a:r>
                      <a:endParaRPr lang="en-US" sz="1600" b="1" dirty="0">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dirty="0">
                          <a:solidFill>
                            <a:srgbClr val="000000"/>
                          </a:solidFill>
                          <a:effectLst/>
                          <a:highlight>
                            <a:srgbClr val="45AFD0"/>
                          </a:highlight>
                          <a:latin typeface="Open Sans"/>
                        </a:rPr>
                        <a:t>FY25 PBR</a:t>
                      </a:r>
                      <a:endParaRPr lang="en-US" sz="1600" b="1" dirty="0">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tc>
                  <a:txBody>
                    <a:bodyPr/>
                    <a:lstStyle/>
                    <a:p>
                      <a:pPr algn="ctr" fontAlgn="base"/>
                      <a:r>
                        <a:rPr lang="en-US" sz="1600" b="1" dirty="0">
                          <a:solidFill>
                            <a:srgbClr val="000000"/>
                          </a:solidFill>
                          <a:effectLst/>
                          <a:highlight>
                            <a:srgbClr val="45AFD0"/>
                          </a:highlight>
                          <a:latin typeface="Open Sans"/>
                        </a:rPr>
                        <a:t>FY25 RESULTS Ask</a:t>
                      </a:r>
                      <a:endParaRPr lang="en-US" sz="1600" b="1" dirty="0">
                        <a:solidFill>
                          <a:srgbClr val="FFFFFF"/>
                        </a:solidFill>
                        <a:effectLst/>
                        <a:highlight>
                          <a:srgbClr val="45AFD0"/>
                        </a:highlight>
                        <a:latin typeface="Open Sans"/>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5AFD0"/>
                    </a:solidFill>
                  </a:tcPr>
                </a:tc>
                <a:extLst>
                  <a:ext uri="{0D108BD9-81ED-4DB2-BD59-A6C34878D82A}">
                    <a16:rowId xmlns:a16="http://schemas.microsoft.com/office/drawing/2014/main" val="2051783447"/>
                  </a:ext>
                </a:extLst>
              </a:tr>
              <a:tr h="623412">
                <a:tc>
                  <a:txBody>
                    <a:bodyPr/>
                    <a:lstStyle/>
                    <a:p>
                      <a:pPr algn="ctr" fontAlgn="base"/>
                      <a:r>
                        <a:rPr lang="en-US" sz="1600" b="1" dirty="0">
                          <a:effectLst/>
                          <a:highlight>
                            <a:srgbClr val="CFE3EE"/>
                          </a:highlight>
                          <a:latin typeface="Open Sans"/>
                        </a:rPr>
                        <a:t>USAID Maternal and Child Health</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$915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$940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1754398739"/>
                  </a:ext>
                </a:extLst>
              </a:tr>
              <a:tr h="623412">
                <a:tc>
                  <a:txBody>
                    <a:bodyPr/>
                    <a:lstStyle/>
                    <a:p>
                      <a:pPr algn="ctr" fontAlgn="base"/>
                      <a:r>
                        <a:rPr lang="en-US" sz="1600" b="1" dirty="0">
                          <a:effectLst/>
                          <a:highlight>
                            <a:srgbClr val="E9F2F7"/>
                          </a:highlight>
                          <a:latin typeface="Open Sans"/>
                        </a:rPr>
                        <a:t>Of which, Gavi, the Vaccine Alliance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$340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2619641304"/>
                  </a:ext>
                </a:extLst>
              </a:tr>
              <a:tr h="388355">
                <a:tc>
                  <a:txBody>
                    <a:bodyPr/>
                    <a:lstStyle/>
                    <a:p>
                      <a:pPr algn="ctr" fontAlgn="base"/>
                      <a:r>
                        <a:rPr lang="en-US" sz="1600" b="1" dirty="0">
                          <a:effectLst/>
                          <a:highlight>
                            <a:srgbClr val="CFE3EE"/>
                          </a:highlight>
                          <a:latin typeface="Open Sans"/>
                        </a:rPr>
                        <a:t>USAID Nutrition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$165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$160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$300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633957409"/>
                  </a:ext>
                </a:extLst>
              </a:tr>
              <a:tr h="398574">
                <a:tc>
                  <a:txBody>
                    <a:bodyPr/>
                    <a:lstStyle/>
                    <a:p>
                      <a:pPr algn="ctr" fontAlgn="base"/>
                      <a:r>
                        <a:rPr lang="en-US" sz="1600" b="1" dirty="0">
                          <a:effectLst/>
                          <a:highlight>
                            <a:srgbClr val="E9F2F7"/>
                          </a:highlight>
                          <a:latin typeface="Open Sans"/>
                        </a:rPr>
                        <a:t>USAID Tuberculosis</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$394.5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$1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4140412395"/>
                  </a:ext>
                </a:extLst>
              </a:tr>
              <a:tr h="623412">
                <a:tc>
                  <a:txBody>
                    <a:bodyPr/>
                    <a:lstStyle/>
                    <a:p>
                      <a:pPr algn="ctr" fontAlgn="base"/>
                      <a:r>
                        <a:rPr lang="en-US" sz="1600" b="1" dirty="0">
                          <a:effectLst/>
                          <a:highlight>
                            <a:srgbClr val="CFE3EE"/>
                          </a:highlight>
                          <a:latin typeface="Open Sans"/>
                        </a:rPr>
                        <a:t>Global Fund to Fight AIDS, TB and Malaria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$1.19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$1.65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4285779216"/>
                  </a:ext>
                </a:extLst>
              </a:tr>
              <a:tr h="388355">
                <a:tc>
                  <a:txBody>
                    <a:bodyPr/>
                    <a:lstStyle/>
                    <a:p>
                      <a:pPr algn="ctr" fontAlgn="base"/>
                      <a:r>
                        <a:rPr lang="en-US" sz="1600" b="1" dirty="0">
                          <a:effectLst/>
                          <a:highlight>
                            <a:srgbClr val="E9F2F7"/>
                          </a:highlight>
                          <a:latin typeface="Open Sans"/>
                        </a:rPr>
                        <a:t>USAID Basic Education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$922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N/A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tc>
                  <a:txBody>
                    <a:bodyPr/>
                    <a:lstStyle/>
                    <a:p>
                      <a:pPr algn="ctr" fontAlgn="base"/>
                      <a:r>
                        <a:rPr lang="en-US" sz="1800" dirty="0">
                          <a:effectLst/>
                          <a:highlight>
                            <a:srgbClr val="E9F2F7"/>
                          </a:highlight>
                          <a:latin typeface="Open Sans"/>
                        </a:rPr>
                        <a:t>$1.15 billion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9F2F7"/>
                    </a:solidFill>
                  </a:tcPr>
                </a:tc>
                <a:extLst>
                  <a:ext uri="{0D108BD9-81ED-4DB2-BD59-A6C34878D82A}">
                    <a16:rowId xmlns:a16="http://schemas.microsoft.com/office/drawing/2014/main" val="3765871084"/>
                  </a:ext>
                </a:extLst>
              </a:tr>
              <a:tr h="398574">
                <a:tc>
                  <a:txBody>
                    <a:bodyPr/>
                    <a:lstStyle/>
                    <a:p>
                      <a:pPr algn="ctr" fontAlgn="base"/>
                      <a:r>
                        <a:rPr lang="en-US" sz="1600" b="1" dirty="0">
                          <a:effectLst/>
                          <a:highlight>
                            <a:srgbClr val="CFE3EE"/>
                          </a:highlight>
                          <a:latin typeface="Open Sans"/>
                        </a:rPr>
                        <a:t>Of which, GPE</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$121.6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N/A</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tc>
                  <a:txBody>
                    <a:bodyPr/>
                    <a:lstStyle/>
                    <a:p>
                      <a:pPr algn="ctr" fontAlgn="base"/>
                      <a:r>
                        <a:rPr lang="en-US" sz="1800" dirty="0">
                          <a:effectLst/>
                          <a:highlight>
                            <a:srgbClr val="CFE3EE"/>
                          </a:highlight>
                          <a:latin typeface="Open Sans"/>
                        </a:rPr>
                        <a:t>$200 million</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FE3EE"/>
                    </a:solidFill>
                  </a:tcPr>
                </a:tc>
                <a:extLst>
                  <a:ext uri="{0D108BD9-81ED-4DB2-BD59-A6C34878D82A}">
                    <a16:rowId xmlns:a16="http://schemas.microsoft.com/office/drawing/2014/main" val="1309786664"/>
                  </a:ext>
                </a:extLst>
              </a:tr>
            </a:tbl>
          </a:graphicData>
        </a:graphic>
      </p:graphicFrame>
    </p:spTree>
    <p:extLst>
      <p:ext uri="{BB962C8B-B14F-4D97-AF65-F5344CB8AC3E}">
        <p14:creationId xmlns:p14="http://schemas.microsoft.com/office/powerpoint/2010/main" val="1799236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FA6D-BBF8-92D4-C302-7621B8DBCF75}"/>
              </a:ext>
            </a:extLst>
          </p:cNvPr>
          <p:cNvSpPr>
            <a:spLocks noGrp="1"/>
          </p:cNvSpPr>
          <p:nvPr>
            <p:ph type="title"/>
          </p:nvPr>
        </p:nvSpPr>
        <p:spPr>
          <a:xfrm>
            <a:off x="871254" y="128372"/>
            <a:ext cx="7401491" cy="571621"/>
          </a:xfrm>
        </p:spPr>
        <p:txBody>
          <a:bodyPr>
            <a:normAutofit fontScale="90000"/>
          </a:bodyPr>
          <a:lstStyle/>
          <a:p>
            <a:r>
              <a:rPr lang="en-US" sz="3200" dirty="0">
                <a:solidFill>
                  <a:srgbClr val="D50032"/>
                </a:solidFill>
                <a:latin typeface="Open Sans"/>
                <a:ea typeface="Open Sans"/>
                <a:cs typeface="Open Sans"/>
              </a:rPr>
              <a:t>FY25 House Appropriations</a:t>
            </a:r>
            <a:endParaRPr lang="en-US" sz="3200" dirty="0">
              <a:solidFill>
                <a:srgbClr val="D50032"/>
              </a:solidFill>
            </a:endParaRPr>
          </a:p>
        </p:txBody>
      </p:sp>
      <p:sp>
        <p:nvSpPr>
          <p:cNvPr id="3" name="Content Placeholder 2">
            <a:extLst>
              <a:ext uri="{FF2B5EF4-FFF2-40B4-BE49-F238E27FC236}">
                <a16:creationId xmlns:a16="http://schemas.microsoft.com/office/drawing/2014/main" id="{4511B0C0-3CD3-4A4E-7E4E-7C13F30D94E8}"/>
              </a:ext>
            </a:extLst>
          </p:cNvPr>
          <p:cNvSpPr>
            <a:spLocks noGrp="1"/>
          </p:cNvSpPr>
          <p:nvPr>
            <p:ph idx="1"/>
          </p:nvPr>
        </p:nvSpPr>
        <p:spPr>
          <a:xfrm>
            <a:off x="457199" y="861943"/>
            <a:ext cx="8229600" cy="4042242"/>
          </a:xfrm>
        </p:spPr>
        <p:txBody>
          <a:bodyPr vert="horz" lIns="91440" tIns="45720" rIns="91440" bIns="45720" rtlCol="0" anchor="t">
            <a:normAutofit fontScale="85000" lnSpcReduction="20000"/>
          </a:bodyPr>
          <a:lstStyle/>
          <a:p>
            <a:pPr marL="0" indent="0">
              <a:lnSpc>
                <a:spcPct val="124000"/>
              </a:lnSpc>
              <a:spcBef>
                <a:spcPts val="0"/>
              </a:spcBef>
              <a:spcAft>
                <a:spcPts val="600"/>
              </a:spcAft>
              <a:buNone/>
            </a:pPr>
            <a:r>
              <a:rPr lang="en-US" sz="2000" dirty="0">
                <a:latin typeface="Open Sans"/>
                <a:ea typeface="Open Sans"/>
                <a:cs typeface="Open Sans"/>
                <a:hlinkClick r:id="rId2"/>
              </a:rPr>
              <a:t>Tuberculosis Dear Colleague</a:t>
            </a:r>
            <a:endParaRPr lang="en-US" sz="2000" dirty="0"/>
          </a:p>
          <a:p>
            <a:pPr>
              <a:lnSpc>
                <a:spcPct val="124000"/>
              </a:lnSpc>
              <a:spcBef>
                <a:spcPts val="0"/>
              </a:spcBef>
              <a:spcAft>
                <a:spcPts val="600"/>
              </a:spcAft>
            </a:pPr>
            <a:r>
              <a:rPr lang="en-US" sz="2000" dirty="0">
                <a:latin typeface="Open Sans"/>
                <a:ea typeface="Open Sans"/>
                <a:cs typeface="Open Sans"/>
              </a:rPr>
              <a:t>Led by Reps. Bera (D-CA) and Wagner (R-MO)</a:t>
            </a:r>
          </a:p>
          <a:p>
            <a:pPr>
              <a:lnSpc>
                <a:spcPct val="124000"/>
              </a:lnSpc>
              <a:spcBef>
                <a:spcPts val="0"/>
              </a:spcBef>
              <a:spcAft>
                <a:spcPts val="1200"/>
              </a:spcAft>
            </a:pPr>
            <a:r>
              <a:rPr lang="en-US" sz="2000" dirty="0">
                <a:latin typeface="Open Sans"/>
                <a:ea typeface="Open Sans"/>
                <a:cs typeface="Open Sans"/>
              </a:rPr>
              <a:t>Asks for $1 billion for USAID TB</a:t>
            </a:r>
          </a:p>
          <a:p>
            <a:pPr marL="0" indent="0">
              <a:lnSpc>
                <a:spcPct val="124000"/>
              </a:lnSpc>
              <a:spcBef>
                <a:spcPts val="0"/>
              </a:spcBef>
              <a:spcAft>
                <a:spcPts val="600"/>
              </a:spcAft>
              <a:buNone/>
            </a:pPr>
            <a:r>
              <a:rPr lang="en-US" sz="2000" dirty="0">
                <a:latin typeface="Open Sans"/>
                <a:ea typeface="Open Sans"/>
                <a:cs typeface="Open Sans"/>
                <a:hlinkClick r:id="rId3"/>
              </a:rPr>
              <a:t>Global Fund Dear Colleague</a:t>
            </a:r>
            <a:endParaRPr lang="en-US" sz="2000" dirty="0"/>
          </a:p>
          <a:p>
            <a:pPr>
              <a:lnSpc>
                <a:spcPct val="124000"/>
              </a:lnSpc>
              <a:spcBef>
                <a:spcPts val="0"/>
              </a:spcBef>
              <a:spcAft>
                <a:spcPts val="600"/>
              </a:spcAft>
            </a:pPr>
            <a:r>
              <a:rPr lang="en-US" sz="2000" dirty="0">
                <a:latin typeface="Open Sans"/>
                <a:ea typeface="Open Sans"/>
                <a:cs typeface="Open Sans"/>
              </a:rPr>
              <a:t>Led by Reps. Houlahan (D-PA), Bera (D-CA), González-Colón (R-PR) and Salazar (R-FL)</a:t>
            </a:r>
          </a:p>
          <a:p>
            <a:pPr>
              <a:lnSpc>
                <a:spcPct val="124000"/>
              </a:lnSpc>
              <a:spcBef>
                <a:spcPts val="0"/>
              </a:spcBef>
              <a:spcAft>
                <a:spcPts val="1200"/>
              </a:spcAft>
            </a:pPr>
            <a:r>
              <a:rPr lang="en-US" sz="2000" dirty="0">
                <a:latin typeface="Open Sans"/>
                <a:ea typeface="Open Sans"/>
                <a:cs typeface="Open Sans"/>
              </a:rPr>
              <a:t>Asks for strong support for the Global Fund</a:t>
            </a:r>
          </a:p>
          <a:p>
            <a:pPr marL="0" indent="0">
              <a:lnSpc>
                <a:spcPct val="124000"/>
              </a:lnSpc>
              <a:spcBef>
                <a:spcPts val="0"/>
              </a:spcBef>
              <a:spcAft>
                <a:spcPts val="600"/>
              </a:spcAft>
              <a:buNone/>
            </a:pPr>
            <a:r>
              <a:rPr lang="en-US" sz="2000" dirty="0">
                <a:latin typeface="Open Sans"/>
                <a:ea typeface="Open Sans"/>
                <a:cs typeface="Open Sans"/>
                <a:hlinkClick r:id="rId4"/>
              </a:rPr>
              <a:t>Education Dear Colleague</a:t>
            </a:r>
          </a:p>
          <a:p>
            <a:pPr>
              <a:lnSpc>
                <a:spcPct val="124000"/>
              </a:lnSpc>
              <a:spcBef>
                <a:spcPts val="0"/>
              </a:spcBef>
              <a:spcAft>
                <a:spcPts val="600"/>
              </a:spcAft>
            </a:pPr>
            <a:r>
              <a:rPr lang="en-US" sz="2000" dirty="0">
                <a:latin typeface="Open Sans"/>
                <a:ea typeface="Open Sans"/>
                <a:cs typeface="Open Sans"/>
              </a:rPr>
              <a:t>Led by Reps. Quigley (D-IL) and Fitzpatrick (R-PA)</a:t>
            </a:r>
          </a:p>
          <a:p>
            <a:pPr>
              <a:lnSpc>
                <a:spcPct val="124000"/>
              </a:lnSpc>
              <a:spcBef>
                <a:spcPts val="0"/>
              </a:spcBef>
              <a:spcAft>
                <a:spcPts val="1200"/>
              </a:spcAft>
            </a:pPr>
            <a:r>
              <a:rPr lang="en-US" sz="2000" dirty="0">
                <a:latin typeface="Open Sans"/>
                <a:ea typeface="Open Sans"/>
                <a:cs typeface="Open Sans"/>
              </a:rPr>
              <a:t>Asks for increased funding for USAID International Basic Ed </a:t>
            </a:r>
          </a:p>
          <a:p>
            <a:pPr marL="0" indent="0">
              <a:lnSpc>
                <a:spcPct val="124000"/>
              </a:lnSpc>
              <a:spcBef>
                <a:spcPts val="0"/>
              </a:spcBef>
              <a:spcAft>
                <a:spcPts val="600"/>
              </a:spcAft>
              <a:buNone/>
            </a:pPr>
            <a:r>
              <a:rPr lang="en-US" sz="2000" b="1" dirty="0">
                <a:latin typeface="Open Sans"/>
                <a:ea typeface="Open Sans"/>
                <a:cs typeface="Open Sans"/>
              </a:rPr>
              <a:t>COMING SOON – Maternal and Child Health, Gavi, and Nutrition letter! </a:t>
            </a:r>
            <a:endParaRPr lang="en-US" sz="2000" dirty="0">
              <a:latin typeface="Open Sans"/>
              <a:ea typeface="Open Sans"/>
              <a:cs typeface="Open Sans"/>
            </a:endParaRPr>
          </a:p>
        </p:txBody>
      </p:sp>
      <p:sp>
        <p:nvSpPr>
          <p:cNvPr id="5" name="Slide Number Placeholder 3">
            <a:extLst>
              <a:ext uri="{FF2B5EF4-FFF2-40B4-BE49-F238E27FC236}">
                <a16:creationId xmlns:a16="http://schemas.microsoft.com/office/drawing/2014/main" id="{E6BB55AB-437B-BB56-92C2-E5B6C73232D0}"/>
              </a:ext>
            </a:extLst>
          </p:cNvPr>
          <p:cNvSpPr>
            <a:spLocks noGrp="1"/>
          </p:cNvSpPr>
          <p:nvPr>
            <p:ph type="sldNum" sz="quarter" idx="12"/>
          </p:nvPr>
        </p:nvSpPr>
        <p:spPr>
          <a:xfrm>
            <a:off x="6553200" y="4767263"/>
            <a:ext cx="2133600" cy="273844"/>
          </a:xfrm>
        </p:spPr>
        <p:txBody>
          <a:bodyPr/>
          <a:lstStyle/>
          <a:p>
            <a:fld id="{307E6868-079E-1649-B8D1-459B42CE4DE3}" type="slidenum">
              <a:rPr lang="en-US" smtClean="0"/>
              <a:pPr/>
              <a:t>16</a:t>
            </a:fld>
            <a:endParaRPr lang="en-US" dirty="0"/>
          </a:p>
        </p:txBody>
      </p:sp>
    </p:spTree>
    <p:extLst>
      <p:ext uri="{BB962C8B-B14F-4D97-AF65-F5344CB8AC3E}">
        <p14:creationId xmlns:p14="http://schemas.microsoft.com/office/powerpoint/2010/main" val="1016948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FA6D-BBF8-92D4-C302-7621B8DBCF75}"/>
              </a:ext>
            </a:extLst>
          </p:cNvPr>
          <p:cNvSpPr>
            <a:spLocks noGrp="1"/>
          </p:cNvSpPr>
          <p:nvPr>
            <p:ph type="title"/>
          </p:nvPr>
        </p:nvSpPr>
        <p:spPr>
          <a:xfrm>
            <a:off x="871254" y="102393"/>
            <a:ext cx="7401491" cy="629221"/>
          </a:xfrm>
        </p:spPr>
        <p:txBody>
          <a:bodyPr>
            <a:normAutofit/>
          </a:bodyPr>
          <a:lstStyle/>
          <a:p>
            <a:r>
              <a:rPr lang="en-US" sz="3200" dirty="0">
                <a:solidFill>
                  <a:srgbClr val="D50032"/>
                </a:solidFill>
                <a:latin typeface="Open Sans"/>
                <a:ea typeface="Open Sans"/>
                <a:cs typeface="Open Sans"/>
              </a:rPr>
              <a:t>FY25 Senate Appropriations</a:t>
            </a:r>
            <a:endParaRPr lang="en-US" sz="3200" dirty="0">
              <a:solidFill>
                <a:srgbClr val="D50032"/>
              </a:solidFill>
            </a:endParaRPr>
          </a:p>
        </p:txBody>
      </p:sp>
      <p:sp>
        <p:nvSpPr>
          <p:cNvPr id="3" name="Content Placeholder 2">
            <a:extLst>
              <a:ext uri="{FF2B5EF4-FFF2-40B4-BE49-F238E27FC236}">
                <a16:creationId xmlns:a16="http://schemas.microsoft.com/office/drawing/2014/main" id="{4511B0C0-3CD3-4A4E-7E4E-7C13F30D94E8}"/>
              </a:ext>
            </a:extLst>
          </p:cNvPr>
          <p:cNvSpPr>
            <a:spLocks noGrp="1"/>
          </p:cNvSpPr>
          <p:nvPr>
            <p:ph idx="1"/>
          </p:nvPr>
        </p:nvSpPr>
        <p:spPr>
          <a:xfrm>
            <a:off x="457199" y="818559"/>
            <a:ext cx="8229600" cy="4028148"/>
          </a:xfrm>
        </p:spPr>
        <p:txBody>
          <a:bodyPr vert="horz" lIns="91440" tIns="45720" rIns="91440" bIns="45720" rtlCol="0" anchor="t">
            <a:normAutofit fontScale="77500" lnSpcReduction="20000"/>
          </a:bodyPr>
          <a:lstStyle/>
          <a:p>
            <a:pPr marL="0" indent="0">
              <a:lnSpc>
                <a:spcPct val="134000"/>
              </a:lnSpc>
              <a:spcBef>
                <a:spcPts val="0"/>
              </a:spcBef>
              <a:spcAft>
                <a:spcPts val="600"/>
              </a:spcAft>
              <a:buNone/>
            </a:pPr>
            <a:r>
              <a:rPr lang="en-US" sz="2200" dirty="0">
                <a:latin typeface="Open Sans"/>
                <a:ea typeface="Open Sans"/>
                <a:cs typeface="Open Sans"/>
                <a:hlinkClick r:id="rId2"/>
              </a:rPr>
              <a:t>Maternal and Child Health Dear Colleague</a:t>
            </a:r>
            <a:endParaRPr lang="en-US" sz="2200" dirty="0"/>
          </a:p>
          <a:p>
            <a:pPr>
              <a:lnSpc>
                <a:spcPct val="134000"/>
              </a:lnSpc>
              <a:spcBef>
                <a:spcPts val="0"/>
              </a:spcBef>
              <a:spcAft>
                <a:spcPts val="600"/>
              </a:spcAft>
            </a:pPr>
            <a:r>
              <a:rPr lang="en-US" sz="2200" dirty="0">
                <a:latin typeface="Open Sans"/>
                <a:ea typeface="Open Sans"/>
                <a:cs typeface="Open Sans"/>
              </a:rPr>
              <a:t>Led by Sens. Shaheen (D-NH) and Marshall (R-KS)</a:t>
            </a:r>
          </a:p>
          <a:p>
            <a:pPr>
              <a:lnSpc>
                <a:spcPct val="134000"/>
              </a:lnSpc>
              <a:spcBef>
                <a:spcPts val="0"/>
              </a:spcBef>
              <a:spcAft>
                <a:spcPts val="1200"/>
              </a:spcAft>
            </a:pPr>
            <a:r>
              <a:rPr lang="en-US" sz="2200" dirty="0">
                <a:latin typeface="Open Sans"/>
                <a:ea typeface="Open Sans"/>
                <a:cs typeface="Open Sans"/>
              </a:rPr>
              <a:t>Asks for robust funding for USAID MCH, Gavi, and Nutrition</a:t>
            </a:r>
          </a:p>
          <a:p>
            <a:pPr marL="0" indent="0">
              <a:lnSpc>
                <a:spcPct val="134000"/>
              </a:lnSpc>
              <a:spcBef>
                <a:spcPts val="0"/>
              </a:spcBef>
              <a:spcAft>
                <a:spcPts val="600"/>
              </a:spcAft>
              <a:buNone/>
            </a:pPr>
            <a:r>
              <a:rPr lang="en-US" sz="2200" dirty="0">
                <a:latin typeface="Open Sans"/>
                <a:ea typeface="Open Sans"/>
                <a:cs typeface="Open Sans"/>
                <a:hlinkClick r:id="rId3"/>
              </a:rPr>
              <a:t>Tuberculosis Dear Colleague</a:t>
            </a:r>
            <a:endParaRPr lang="en-US" sz="2200" dirty="0"/>
          </a:p>
          <a:p>
            <a:pPr>
              <a:lnSpc>
                <a:spcPct val="134000"/>
              </a:lnSpc>
              <a:spcBef>
                <a:spcPts val="0"/>
              </a:spcBef>
              <a:spcAft>
                <a:spcPts val="600"/>
              </a:spcAft>
            </a:pPr>
            <a:r>
              <a:rPr lang="en-US" sz="2200" dirty="0">
                <a:latin typeface="Open Sans"/>
                <a:ea typeface="Open Sans"/>
                <a:cs typeface="Open Sans"/>
              </a:rPr>
              <a:t>Led by Sens. Brown (D-OH) and Young (R-IN)</a:t>
            </a:r>
          </a:p>
          <a:p>
            <a:pPr>
              <a:lnSpc>
                <a:spcPct val="134000"/>
              </a:lnSpc>
              <a:spcBef>
                <a:spcPts val="0"/>
              </a:spcBef>
              <a:spcAft>
                <a:spcPts val="1800"/>
              </a:spcAft>
            </a:pPr>
            <a:r>
              <a:rPr lang="en-US" sz="2200" dirty="0">
                <a:latin typeface="Open Sans"/>
                <a:ea typeface="Open Sans"/>
                <a:cs typeface="Open Sans"/>
              </a:rPr>
              <a:t>Asks for increased funding for USAID TB</a:t>
            </a:r>
          </a:p>
          <a:p>
            <a:pPr marL="0" indent="0">
              <a:lnSpc>
                <a:spcPct val="134000"/>
              </a:lnSpc>
              <a:spcBef>
                <a:spcPts val="0"/>
              </a:spcBef>
              <a:spcAft>
                <a:spcPts val="1800"/>
              </a:spcAft>
              <a:buNone/>
            </a:pPr>
            <a:r>
              <a:rPr lang="en-US" sz="2200" b="1" dirty="0">
                <a:latin typeface="Open Sans"/>
                <a:ea typeface="Open Sans"/>
                <a:cs typeface="Open Sans"/>
              </a:rPr>
              <a:t>COMING SOON! Global HIV/AIDS and Global Basic Education letters!</a:t>
            </a:r>
            <a:endParaRPr lang="en-US" sz="2200" dirty="0">
              <a:latin typeface="Open Sans"/>
              <a:ea typeface="Open Sans"/>
              <a:cs typeface="Open Sans"/>
            </a:endParaRPr>
          </a:p>
          <a:p>
            <a:pPr marL="0" indent="0">
              <a:lnSpc>
                <a:spcPct val="134000"/>
              </a:lnSpc>
              <a:spcBef>
                <a:spcPts val="0"/>
              </a:spcBef>
              <a:spcAft>
                <a:spcPts val="600"/>
              </a:spcAft>
              <a:buNone/>
            </a:pPr>
            <a:r>
              <a:rPr lang="en-US" sz="2200" dirty="0">
                <a:latin typeface="Open Sans"/>
                <a:ea typeface="Open Sans"/>
                <a:cs typeface="Open Sans"/>
              </a:rPr>
              <a:t>Learn more: </a:t>
            </a:r>
            <a:r>
              <a:rPr lang="en-US" sz="2200" dirty="0">
                <a:latin typeface="Open Sans"/>
                <a:ea typeface="Open Sans"/>
                <a:cs typeface="Open Sans"/>
                <a:hlinkClick r:id="rId4"/>
              </a:rPr>
              <a:t>https://results.org/blog/fy25-appropriations-tell-congress-to-fund-the-fight-against-poverty</a:t>
            </a:r>
            <a:endParaRPr lang="en-US" sz="2200" dirty="0">
              <a:latin typeface="Open Sans"/>
              <a:ea typeface="Open Sans"/>
              <a:cs typeface="Open Sans"/>
            </a:endParaRPr>
          </a:p>
          <a:p>
            <a:pPr lvl="1"/>
            <a:endParaRPr lang="en-US" sz="2000" dirty="0">
              <a:latin typeface="Open Sans"/>
              <a:ea typeface="Open Sans"/>
              <a:cs typeface="Open Sans"/>
            </a:endParaRPr>
          </a:p>
        </p:txBody>
      </p:sp>
      <p:sp>
        <p:nvSpPr>
          <p:cNvPr id="4" name="Slide Number Placeholder 3">
            <a:extLst>
              <a:ext uri="{FF2B5EF4-FFF2-40B4-BE49-F238E27FC236}">
                <a16:creationId xmlns:a16="http://schemas.microsoft.com/office/drawing/2014/main" id="{760CC205-11CE-C872-6C50-C268DC74DE7A}"/>
              </a:ext>
            </a:extLst>
          </p:cNvPr>
          <p:cNvSpPr>
            <a:spLocks noGrp="1"/>
          </p:cNvSpPr>
          <p:nvPr>
            <p:ph type="sldNum" sz="quarter" idx="12"/>
          </p:nvPr>
        </p:nvSpPr>
        <p:spPr/>
        <p:txBody>
          <a:bodyPr/>
          <a:lstStyle/>
          <a:p>
            <a:fld id="{307E6868-079E-1649-B8D1-459B42CE4DE3}" type="slidenum">
              <a:rPr lang="en-US" smtClean="0"/>
              <a:pPr/>
              <a:t>17</a:t>
            </a:fld>
            <a:endParaRPr lang="en-US" dirty="0"/>
          </a:p>
        </p:txBody>
      </p:sp>
    </p:spTree>
    <p:extLst>
      <p:ext uri="{BB962C8B-B14F-4D97-AF65-F5344CB8AC3E}">
        <p14:creationId xmlns:p14="http://schemas.microsoft.com/office/powerpoint/2010/main" val="1076236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422AF-DF7A-6937-F3DB-34FF88304A07}"/>
              </a:ext>
            </a:extLst>
          </p:cNvPr>
          <p:cNvSpPr>
            <a:spLocks noGrp="1"/>
          </p:cNvSpPr>
          <p:nvPr>
            <p:ph type="title"/>
          </p:nvPr>
        </p:nvSpPr>
        <p:spPr/>
        <p:txBody>
          <a:bodyPr/>
          <a:lstStyle/>
          <a:p>
            <a:r>
              <a:rPr lang="en-US" dirty="0"/>
              <a:t>Grassroots Caf</a:t>
            </a:r>
            <a:r>
              <a:rPr lang="en-US" sz="4400" b="1" dirty="0">
                <a:solidFill>
                  <a:prstClr val="white"/>
                </a:solidFill>
                <a:latin typeface="Open Sans"/>
                <a:ea typeface="Open Sans"/>
                <a:cs typeface="Open Sans"/>
              </a:rPr>
              <a:t>é</a:t>
            </a:r>
            <a:endParaRPr lang="en-US" dirty="0"/>
          </a:p>
        </p:txBody>
      </p:sp>
    </p:spTree>
    <p:extLst>
      <p:ext uri="{BB962C8B-B14F-4D97-AF65-F5344CB8AC3E}">
        <p14:creationId xmlns:p14="http://schemas.microsoft.com/office/powerpoint/2010/main" val="2171758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p:txBody>
          <a:bodyPr/>
          <a:lstStyle/>
          <a:p>
            <a:r>
              <a:rPr lang="en-US" dirty="0">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3145"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19</a:t>
            </a:fld>
            <a:endParaRPr lang="en-US" dirty="0"/>
          </a:p>
        </p:txBody>
      </p:sp>
    </p:spTree>
    <p:extLst>
      <p:ext uri="{BB962C8B-B14F-4D97-AF65-F5344CB8AC3E}">
        <p14:creationId xmlns:p14="http://schemas.microsoft.com/office/powerpoint/2010/main" val="288352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dirty="0">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p:txBody>
          <a:bodyPr>
            <a:noAutofit/>
          </a:bodyPr>
          <a:lstStyle/>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dirty="0">
                <a:solidFill>
                  <a:schemeClr val="dk1"/>
                </a:solidFill>
                <a:latin typeface="Open Sans"/>
                <a:ea typeface="Open Sans"/>
                <a:cs typeface="Open Sans"/>
                <a:sym typeface="Open Sans"/>
              </a:rPr>
              <a:t>Read our full anti-oppression values statement here at </a:t>
            </a:r>
            <a:r>
              <a:rPr lang="en-US" sz="1700" b="1" i="0" u="sng" strike="noStrike" cap="none" dirty="0">
                <a:solidFill>
                  <a:schemeClr val="dk2"/>
                </a:solidFill>
                <a:latin typeface="Open Sans"/>
                <a:ea typeface="Open Sans"/>
                <a:cs typeface="Open Sans"/>
                <a:sym typeface="Open Sans"/>
                <a:hlinkClick r:id="rId3"/>
              </a:rPr>
              <a:t>results.org/values</a:t>
            </a:r>
            <a:r>
              <a:rPr lang="en-US" sz="1700" b="1" i="0" u="none" strike="noStrike" cap="none" dirty="0">
                <a:solidFill>
                  <a:schemeClr val="dk1"/>
                </a:solidFill>
                <a:latin typeface="Open Sans"/>
                <a:ea typeface="Open Sans"/>
                <a:cs typeface="Open Sans"/>
                <a:sym typeface="Open Sans"/>
              </a:rPr>
              <a:t>. </a:t>
            </a:r>
            <a:endParaRPr lang="en-US" sz="17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70261"/>
            <a:ext cx="7401491" cy="857250"/>
          </a:xfrm>
        </p:spPr>
        <p:txBody>
          <a:bodyPr anchor="ctr">
            <a:noAutofit/>
          </a:bodyPr>
          <a:lstStyle/>
          <a:p>
            <a:r>
              <a:rPr lang="en-US" sz="2800" dirty="0">
                <a:solidFill>
                  <a:srgbClr val="D50032"/>
                </a:solidFill>
                <a:latin typeface="Open Sans"/>
                <a:ea typeface="Open Sans"/>
                <a:cs typeface="Open Sans"/>
              </a:rPr>
              <a:t>Shaping government that </a:t>
            </a:r>
            <a:br>
              <a:rPr lang="en-US" sz="2800" dirty="0">
                <a:solidFill>
                  <a:srgbClr val="D50032"/>
                </a:solidFill>
                <a:latin typeface="Open Sans"/>
                <a:ea typeface="Open Sans"/>
                <a:cs typeface="Open Sans"/>
              </a:rPr>
            </a:br>
            <a:r>
              <a:rPr lang="en-US" sz="2800" dirty="0">
                <a:solidFill>
                  <a:srgbClr val="D50032"/>
                </a:solidFill>
                <a:latin typeface="Open Sans"/>
                <a:ea typeface="Open Sans"/>
                <a:cs typeface="Open Sans"/>
              </a:rPr>
              <a:t>reflects our values</a:t>
            </a:r>
            <a:endParaRPr lang="en-US" sz="2800" dirty="0">
              <a:solidFill>
                <a:srgbClr val="D50032"/>
              </a:solidFill>
            </a:endParaRPr>
          </a:p>
        </p:txBody>
      </p:sp>
      <p:pic>
        <p:nvPicPr>
          <p:cNvPr id="6" name="Content Placeholder 5">
            <a:extLst>
              <a:ext uri="{FF2B5EF4-FFF2-40B4-BE49-F238E27FC236}">
                <a16:creationId xmlns:a16="http://schemas.microsoft.com/office/drawing/2014/main" id="{81A6B51E-2711-BDE7-69FC-88A2788AEE7B}"/>
              </a:ext>
            </a:extLst>
          </p:cNvPr>
          <p:cNvPicPr>
            <a:picLocks noGrp="1" noChangeAspect="1"/>
          </p:cNvPicPr>
          <p:nvPr>
            <p:ph sz="half" idx="1"/>
          </p:nvPr>
        </p:nvPicPr>
        <p:blipFill rotWithShape="1">
          <a:blip r:embed="rId2"/>
          <a:srcRect r="5" b="42"/>
          <a:stretch/>
        </p:blipFill>
        <p:spPr>
          <a:xfrm>
            <a:off x="457200" y="1200151"/>
            <a:ext cx="4038600" cy="3394472"/>
          </a:xfrm>
          <a:prstGeom prst="rect">
            <a:avLst/>
          </a:prstGeom>
          <a:noFill/>
        </p:spPr>
      </p:pic>
      <p:sp>
        <p:nvSpPr>
          <p:cNvPr id="14" name="Content Placeholder 3">
            <a:extLst>
              <a:ext uri="{FF2B5EF4-FFF2-40B4-BE49-F238E27FC236}">
                <a16:creationId xmlns:a16="http://schemas.microsoft.com/office/drawing/2014/main" id="{2D7EF972-0E93-7F58-73A1-DFA8C598A848}"/>
              </a:ext>
            </a:extLst>
          </p:cNvPr>
          <p:cNvSpPr>
            <a:spLocks noGrp="1"/>
          </p:cNvSpPr>
          <p:nvPr>
            <p:ph sz="half" idx="2"/>
          </p:nvPr>
        </p:nvSpPr>
        <p:spPr>
          <a:xfrm>
            <a:off x="4495800" y="3032223"/>
            <a:ext cx="4038600" cy="1562400"/>
          </a:xfrm>
        </p:spPr>
        <p:txBody>
          <a:bodyPr>
            <a:normAutofit/>
          </a:bodyPr>
          <a:lstStyle/>
          <a:p>
            <a:pPr marL="115888" indent="0">
              <a:buNone/>
            </a:pPr>
            <a:r>
              <a:rPr lang="en-US" sz="2000" b="1" dirty="0">
                <a:latin typeface="Open Sans"/>
                <a:ea typeface="Open Sans"/>
                <a:cs typeface="Open Sans"/>
              </a:rPr>
              <a:t>Joanna DiStefano</a:t>
            </a:r>
          </a:p>
          <a:p>
            <a:pPr marL="115888" indent="0">
              <a:buNone/>
            </a:pPr>
            <a:r>
              <a:rPr lang="en-US" sz="2000" dirty="0">
                <a:latin typeface="Open Sans"/>
                <a:ea typeface="Open Sans"/>
                <a:cs typeface="Open Sans"/>
              </a:rPr>
              <a:t>Senior Associate</a:t>
            </a:r>
            <a:endParaRPr lang="en-US" sz="2000" dirty="0"/>
          </a:p>
          <a:p>
            <a:pPr marL="115888" indent="0">
              <a:buNone/>
            </a:pPr>
            <a:r>
              <a:rPr lang="en-US" sz="2000" dirty="0">
                <a:latin typeface="Open Sans"/>
                <a:ea typeface="Open Sans"/>
                <a:cs typeface="Open Sans"/>
              </a:rPr>
              <a:t>Grassroots Impact</a:t>
            </a:r>
          </a:p>
          <a:p>
            <a:pPr marL="115888" indent="0">
              <a:buNone/>
            </a:pPr>
            <a:r>
              <a:rPr lang="en-US" sz="2000" dirty="0">
                <a:latin typeface="Open Sans"/>
                <a:ea typeface="Open Sans"/>
                <a:cs typeface="Open Sans"/>
                <a:hlinkClick r:id="rId3"/>
              </a:rPr>
              <a:t>jdistefano@results.org</a:t>
            </a:r>
            <a:endParaRPr lang="en-US" sz="2800" dirty="0"/>
          </a:p>
          <a:p>
            <a:endParaRPr lang="en-US" dirty="0"/>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20</a:t>
            </a:fld>
            <a:endParaRPr lang="en-US" dirty="0"/>
          </a:p>
        </p:txBody>
      </p:sp>
    </p:spTree>
    <p:extLst>
      <p:ext uri="{BB962C8B-B14F-4D97-AF65-F5344CB8AC3E}">
        <p14:creationId xmlns:p14="http://schemas.microsoft.com/office/powerpoint/2010/main" val="1682331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C442-5086-B7CE-2943-B87C2487695F}"/>
              </a:ext>
            </a:extLst>
          </p:cNvPr>
          <p:cNvSpPr>
            <a:spLocks noGrp="1"/>
          </p:cNvSpPr>
          <p:nvPr>
            <p:ph type="title"/>
          </p:nvPr>
        </p:nvSpPr>
        <p:spPr>
          <a:xfrm>
            <a:off x="795054" y="102393"/>
            <a:ext cx="7401491" cy="857250"/>
          </a:xfrm>
        </p:spPr>
        <p:txBody>
          <a:bodyPr anchor="ctr">
            <a:normAutofit/>
          </a:bodyPr>
          <a:lstStyle/>
          <a:p>
            <a:r>
              <a:rPr lang="en-US" dirty="0">
                <a:solidFill>
                  <a:srgbClr val="D50032"/>
                </a:solidFill>
              </a:rPr>
              <a:t>Grassroots shares</a:t>
            </a:r>
          </a:p>
        </p:txBody>
      </p:sp>
      <p:sp>
        <p:nvSpPr>
          <p:cNvPr id="3" name="Content Placeholder 2">
            <a:extLst>
              <a:ext uri="{FF2B5EF4-FFF2-40B4-BE49-F238E27FC236}">
                <a16:creationId xmlns:a16="http://schemas.microsoft.com/office/drawing/2014/main" id="{7A739444-B63B-BFA7-1D6B-3768F70C2154}"/>
              </a:ext>
            </a:extLst>
          </p:cNvPr>
          <p:cNvSpPr>
            <a:spLocks noGrp="1"/>
          </p:cNvSpPr>
          <p:nvPr>
            <p:ph sz="half" idx="1"/>
          </p:nvPr>
        </p:nvSpPr>
        <p:spPr>
          <a:xfrm>
            <a:off x="630000" y="3281806"/>
            <a:ext cx="2133600" cy="1000801"/>
          </a:xfrm>
        </p:spPr>
        <p:txBody>
          <a:bodyPr vert="horz" lIns="91440" tIns="45720" rIns="91440" bIns="45720" rtlCol="0">
            <a:normAutofit fontScale="92500"/>
          </a:bodyPr>
          <a:lstStyle/>
          <a:p>
            <a:pPr marL="0" indent="0" algn="ctr">
              <a:buNone/>
            </a:pPr>
            <a:r>
              <a:rPr lang="en-US" sz="1600" b="1" dirty="0"/>
              <a:t>Karina Garavito</a:t>
            </a:r>
          </a:p>
          <a:p>
            <a:pPr marL="0" indent="0" algn="ctr">
              <a:buNone/>
            </a:pPr>
            <a:r>
              <a:rPr lang="en-US" sz="1600" dirty="0"/>
              <a:t>RESULTS Phoenix and a RESULTS Fellow</a:t>
            </a:r>
          </a:p>
        </p:txBody>
      </p:sp>
      <p:pic>
        <p:nvPicPr>
          <p:cNvPr id="6" name="Content Placeholder 5">
            <a:extLst>
              <a:ext uri="{FF2B5EF4-FFF2-40B4-BE49-F238E27FC236}">
                <a16:creationId xmlns:a16="http://schemas.microsoft.com/office/drawing/2014/main" id="{50A6CA20-B5A6-3BC1-B86F-5FF4963EB93A}"/>
              </a:ext>
            </a:extLst>
          </p:cNvPr>
          <p:cNvPicPr>
            <a:picLocks noGrp="1" noChangeAspect="1"/>
          </p:cNvPicPr>
          <p:nvPr>
            <p:ph sz="half" idx="2"/>
          </p:nvPr>
        </p:nvPicPr>
        <p:blipFill rotWithShape="1">
          <a:blip r:embed="rId2"/>
          <a:srcRect t="128" b="102"/>
          <a:stretch/>
        </p:blipFill>
        <p:spPr>
          <a:xfrm>
            <a:off x="630000" y="1492797"/>
            <a:ext cx="2133600" cy="1793306"/>
          </a:xfrm>
          <a:noFill/>
        </p:spPr>
      </p:pic>
      <p:sp>
        <p:nvSpPr>
          <p:cNvPr id="5" name="Slide Number Placeholder 4">
            <a:extLst>
              <a:ext uri="{FF2B5EF4-FFF2-40B4-BE49-F238E27FC236}">
                <a16:creationId xmlns:a16="http://schemas.microsoft.com/office/drawing/2014/main" id="{26841868-4F4E-A240-0C97-418F29B74B0F}"/>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21</a:t>
            </a:fld>
            <a:endParaRPr lang="en-US" dirty="0"/>
          </a:p>
        </p:txBody>
      </p:sp>
      <p:pic>
        <p:nvPicPr>
          <p:cNvPr id="4" name="Picture 3" descr="A person wearing glasses and a blue shirt&#10;&#10;Description automatically generated">
            <a:extLst>
              <a:ext uri="{FF2B5EF4-FFF2-40B4-BE49-F238E27FC236}">
                <a16:creationId xmlns:a16="http://schemas.microsoft.com/office/drawing/2014/main" id="{7072EA34-6A22-54FE-5359-EABAA07BD5EA}"/>
              </a:ext>
            </a:extLst>
          </p:cNvPr>
          <p:cNvPicPr>
            <a:picLocks noChangeAspect="1"/>
          </p:cNvPicPr>
          <p:nvPr/>
        </p:nvPicPr>
        <p:blipFill rotWithShape="1">
          <a:blip r:embed="rId3"/>
          <a:srcRect t="52" b="3"/>
          <a:stretch/>
        </p:blipFill>
        <p:spPr>
          <a:xfrm>
            <a:off x="3471000" y="1492797"/>
            <a:ext cx="2133600" cy="1793306"/>
          </a:xfrm>
          <a:prstGeom prst="rect">
            <a:avLst/>
          </a:prstGeom>
          <a:noFill/>
        </p:spPr>
      </p:pic>
      <p:sp>
        <p:nvSpPr>
          <p:cNvPr id="7" name="Content Placeholder 2">
            <a:extLst>
              <a:ext uri="{FF2B5EF4-FFF2-40B4-BE49-F238E27FC236}">
                <a16:creationId xmlns:a16="http://schemas.microsoft.com/office/drawing/2014/main" id="{BABF0FBD-9D45-2A54-6516-F0B2F2ABCDF7}"/>
              </a:ext>
            </a:extLst>
          </p:cNvPr>
          <p:cNvSpPr txBox="1">
            <a:spLocks/>
          </p:cNvSpPr>
          <p:nvPr/>
        </p:nvSpPr>
        <p:spPr>
          <a:xfrm>
            <a:off x="3428999" y="3280412"/>
            <a:ext cx="2133600" cy="10008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Font typeface="Arial"/>
              <a:buNone/>
            </a:pPr>
            <a:r>
              <a:rPr lang="en-US" sz="1600" b="1" dirty="0"/>
              <a:t>Pat Payne</a:t>
            </a:r>
          </a:p>
          <a:p>
            <a:pPr marL="0" indent="0" algn="ctr">
              <a:buFont typeface="Arial"/>
              <a:buNone/>
            </a:pPr>
            <a:r>
              <a:rPr lang="en-US" sz="1600" dirty="0"/>
              <a:t>RESULTS Oakland</a:t>
            </a:r>
          </a:p>
        </p:txBody>
      </p:sp>
      <p:pic>
        <p:nvPicPr>
          <p:cNvPr id="8" name="Content Placeholder 5" descr="A person wearing glasses and a blue shirt&#10;&#10;Description automatically generated">
            <a:extLst>
              <a:ext uri="{FF2B5EF4-FFF2-40B4-BE49-F238E27FC236}">
                <a16:creationId xmlns:a16="http://schemas.microsoft.com/office/drawing/2014/main" id="{71A69339-1707-0C64-CDA3-97D9A8B6FA3B}"/>
              </a:ext>
            </a:extLst>
          </p:cNvPr>
          <p:cNvPicPr>
            <a:picLocks noChangeAspect="1"/>
          </p:cNvPicPr>
          <p:nvPr/>
        </p:nvPicPr>
        <p:blipFill rotWithShape="1">
          <a:blip r:embed="rId4"/>
          <a:srcRect t="36" b="47"/>
          <a:stretch/>
        </p:blipFill>
        <p:spPr>
          <a:xfrm>
            <a:off x="6312000" y="1492797"/>
            <a:ext cx="2133600" cy="1793306"/>
          </a:xfrm>
          <a:prstGeom prst="rect">
            <a:avLst/>
          </a:prstGeom>
          <a:noFill/>
        </p:spPr>
      </p:pic>
      <p:sp>
        <p:nvSpPr>
          <p:cNvPr id="9" name="Content Placeholder 2">
            <a:extLst>
              <a:ext uri="{FF2B5EF4-FFF2-40B4-BE49-F238E27FC236}">
                <a16:creationId xmlns:a16="http://schemas.microsoft.com/office/drawing/2014/main" id="{7C6324D7-7E8C-4A92-E58F-5CAF28490F74}"/>
              </a:ext>
            </a:extLst>
          </p:cNvPr>
          <p:cNvSpPr txBox="1">
            <a:spLocks/>
          </p:cNvSpPr>
          <p:nvPr/>
        </p:nvSpPr>
        <p:spPr>
          <a:xfrm>
            <a:off x="6312000" y="3280412"/>
            <a:ext cx="2133600" cy="10008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Font typeface="Arial"/>
              <a:buNone/>
            </a:pPr>
            <a:r>
              <a:rPr lang="en-US" sz="1600" b="1" dirty="0"/>
              <a:t>Eloise Sutherland</a:t>
            </a:r>
          </a:p>
          <a:p>
            <a:pPr marL="0" indent="0" algn="ctr">
              <a:buFont typeface="Arial"/>
              <a:buNone/>
            </a:pPr>
            <a:r>
              <a:rPr lang="en-US" sz="1600" dirty="0"/>
              <a:t>RESULTS Austin</a:t>
            </a:r>
          </a:p>
        </p:txBody>
      </p:sp>
    </p:spTree>
    <p:extLst>
      <p:ext uri="{BB962C8B-B14F-4D97-AF65-F5344CB8AC3E}">
        <p14:creationId xmlns:p14="http://schemas.microsoft.com/office/powerpoint/2010/main" val="3464410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19DA-6746-5A18-379C-F383CD702741}"/>
              </a:ext>
            </a:extLst>
          </p:cNvPr>
          <p:cNvSpPr>
            <a:spLocks noGrp="1"/>
          </p:cNvSpPr>
          <p:nvPr>
            <p:ph type="title"/>
          </p:nvPr>
        </p:nvSpPr>
        <p:spPr>
          <a:xfrm>
            <a:off x="871254" y="102393"/>
            <a:ext cx="7401491" cy="857250"/>
          </a:xfrm>
        </p:spPr>
        <p:txBody>
          <a:bodyPr/>
          <a:lstStyle/>
          <a:p>
            <a:r>
              <a:rPr lang="en-US" dirty="0">
                <a:solidFill>
                  <a:srgbClr val="D50032"/>
                </a:solidFill>
              </a:rPr>
              <a:t>Call to Action!</a:t>
            </a:r>
          </a:p>
        </p:txBody>
      </p:sp>
      <p:pic>
        <p:nvPicPr>
          <p:cNvPr id="6" name="Content Placeholder 5">
            <a:extLst>
              <a:ext uri="{FF2B5EF4-FFF2-40B4-BE49-F238E27FC236}">
                <a16:creationId xmlns:a16="http://schemas.microsoft.com/office/drawing/2014/main" id="{38DB241D-BBA3-633C-B181-6F7AF2E68D7B}"/>
              </a:ext>
            </a:extLst>
          </p:cNvPr>
          <p:cNvPicPr>
            <a:picLocks noGrp="1" noChangeAspect="1"/>
          </p:cNvPicPr>
          <p:nvPr>
            <p:ph sz="half" idx="1"/>
          </p:nvPr>
        </p:nvPicPr>
        <p:blipFill>
          <a:blip r:embed="rId2"/>
          <a:stretch>
            <a:fillRect/>
          </a:stretch>
        </p:blipFill>
        <p:spPr>
          <a:xfrm>
            <a:off x="779462" y="1200150"/>
            <a:ext cx="3394075" cy="3394075"/>
          </a:xfrm>
          <a:prstGeom prst="rect">
            <a:avLst/>
          </a:prstGeom>
        </p:spPr>
      </p:pic>
      <p:sp>
        <p:nvSpPr>
          <p:cNvPr id="4" name="Content Placeholder 3">
            <a:extLst>
              <a:ext uri="{FF2B5EF4-FFF2-40B4-BE49-F238E27FC236}">
                <a16:creationId xmlns:a16="http://schemas.microsoft.com/office/drawing/2014/main" id="{6EBFF3B7-6DF8-740E-B074-D8B1BB08EB89}"/>
              </a:ext>
            </a:extLst>
          </p:cNvPr>
          <p:cNvSpPr>
            <a:spLocks noGrp="1"/>
          </p:cNvSpPr>
          <p:nvPr>
            <p:ph sz="half" idx="2"/>
          </p:nvPr>
        </p:nvSpPr>
        <p:spPr>
          <a:xfrm>
            <a:off x="4173537" y="3082225"/>
            <a:ext cx="4513263" cy="1512000"/>
          </a:xfrm>
        </p:spPr>
        <p:txBody>
          <a:bodyPr/>
          <a:lstStyle/>
          <a:p>
            <a:pPr marL="115888" indent="0">
              <a:buNone/>
            </a:pPr>
            <a:r>
              <a:rPr lang="en-US" sz="2000" b="1" dirty="0">
                <a:latin typeface="Open Sans"/>
                <a:ea typeface="Open Sans"/>
                <a:cs typeface="Open Sans"/>
              </a:rPr>
              <a:t>Lisa Marchal</a:t>
            </a:r>
          </a:p>
          <a:p>
            <a:pPr marL="115888" indent="0">
              <a:buNone/>
            </a:pPr>
            <a:r>
              <a:rPr lang="en-US" sz="2000" dirty="0">
                <a:latin typeface="Open Sans"/>
                <a:ea typeface="Open Sans"/>
                <a:cs typeface="Open Sans"/>
              </a:rPr>
              <a:t>Manager</a:t>
            </a:r>
          </a:p>
          <a:p>
            <a:pPr marL="115888" indent="0">
              <a:buNone/>
            </a:pPr>
            <a:r>
              <a:rPr lang="en-US" sz="2000" dirty="0">
                <a:latin typeface="Open Sans"/>
                <a:ea typeface="Open Sans"/>
                <a:cs typeface="Open Sans"/>
              </a:rPr>
              <a:t>Grassroots Impact</a:t>
            </a:r>
          </a:p>
          <a:p>
            <a:pPr marL="115888" indent="0">
              <a:buNone/>
            </a:pPr>
            <a:r>
              <a:rPr lang="en-US" sz="2000" dirty="0">
                <a:latin typeface="Open Sans"/>
                <a:ea typeface="Open Sans"/>
                <a:cs typeface="Open Sans"/>
                <a:hlinkClick r:id="rId3"/>
              </a:rPr>
              <a:t>lmarchal@results.org</a:t>
            </a:r>
            <a:endParaRPr lang="en-US" sz="2000" dirty="0">
              <a:latin typeface="Open Sans"/>
              <a:ea typeface="Open Sans"/>
              <a:cs typeface="Open Sans"/>
            </a:endParaRPr>
          </a:p>
          <a:p>
            <a:endParaRPr lang="en-US" dirty="0"/>
          </a:p>
        </p:txBody>
      </p:sp>
      <p:sp>
        <p:nvSpPr>
          <p:cNvPr id="5" name="Slide Number Placeholder 4">
            <a:extLst>
              <a:ext uri="{FF2B5EF4-FFF2-40B4-BE49-F238E27FC236}">
                <a16:creationId xmlns:a16="http://schemas.microsoft.com/office/drawing/2014/main" id="{0813B64A-1A2D-13F0-63FF-2111023D39F1}"/>
              </a:ext>
            </a:extLst>
          </p:cNvPr>
          <p:cNvSpPr>
            <a:spLocks noGrp="1"/>
          </p:cNvSpPr>
          <p:nvPr>
            <p:ph type="sldNum" sz="quarter" idx="12"/>
          </p:nvPr>
        </p:nvSpPr>
        <p:spPr/>
        <p:txBody>
          <a:bodyPr/>
          <a:lstStyle/>
          <a:p>
            <a:fld id="{307E6868-079E-1649-B8D1-459B42CE4DE3}" type="slidenum">
              <a:rPr lang="en-US" smtClean="0"/>
              <a:t>22</a:t>
            </a:fld>
            <a:endParaRPr lang="en-US" dirty="0"/>
          </a:p>
        </p:txBody>
      </p:sp>
    </p:spTree>
    <p:extLst>
      <p:ext uri="{BB962C8B-B14F-4D97-AF65-F5344CB8AC3E}">
        <p14:creationId xmlns:p14="http://schemas.microsoft.com/office/powerpoint/2010/main" val="2533414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5FF5C9-F781-BA98-D8DE-CBEBCCB2BBC9}"/>
              </a:ext>
            </a:extLst>
          </p:cNvPr>
          <p:cNvSpPr>
            <a:spLocks noGrp="1"/>
          </p:cNvSpPr>
          <p:nvPr>
            <p:ph type="sldNum" sz="quarter" idx="12"/>
          </p:nvPr>
        </p:nvSpPr>
        <p:spPr/>
        <p:txBody>
          <a:bodyPr/>
          <a:lstStyle/>
          <a:p>
            <a:fld id="{307E6868-079E-1649-B8D1-459B42CE4DE3}" type="slidenum">
              <a:rPr lang="en-US" smtClean="0"/>
              <a:t>23</a:t>
            </a:fld>
            <a:endParaRPr lang="en-US" dirty="0"/>
          </a:p>
        </p:txBody>
      </p:sp>
      <p:pic>
        <p:nvPicPr>
          <p:cNvPr id="10" name="Picture 9">
            <a:extLst>
              <a:ext uri="{FF2B5EF4-FFF2-40B4-BE49-F238E27FC236}">
                <a16:creationId xmlns:a16="http://schemas.microsoft.com/office/drawing/2014/main" id="{FE3A6DCA-AC7F-FD5D-4256-6A3E5A49571F}"/>
              </a:ext>
            </a:extLst>
          </p:cNvPr>
          <p:cNvPicPr>
            <a:picLocks noChangeAspect="1"/>
          </p:cNvPicPr>
          <p:nvPr/>
        </p:nvPicPr>
        <p:blipFill>
          <a:blip r:embed="rId2"/>
          <a:stretch>
            <a:fillRect/>
          </a:stretch>
        </p:blipFill>
        <p:spPr>
          <a:xfrm>
            <a:off x="1199919" y="427500"/>
            <a:ext cx="6744161" cy="4716000"/>
          </a:xfrm>
          <a:prstGeom prst="rect">
            <a:avLst/>
          </a:prstGeom>
        </p:spPr>
      </p:pic>
      <p:sp>
        <p:nvSpPr>
          <p:cNvPr id="11" name="Title 1">
            <a:extLst>
              <a:ext uri="{FF2B5EF4-FFF2-40B4-BE49-F238E27FC236}">
                <a16:creationId xmlns:a16="http://schemas.microsoft.com/office/drawing/2014/main" id="{5B3E65E0-4A14-0AC6-37CE-3D97EF05B2DE}"/>
              </a:ext>
            </a:extLst>
          </p:cNvPr>
          <p:cNvSpPr>
            <a:spLocks noGrp="1"/>
          </p:cNvSpPr>
          <p:nvPr>
            <p:ph type="title"/>
          </p:nvPr>
        </p:nvSpPr>
        <p:spPr>
          <a:xfrm>
            <a:off x="180000" y="102393"/>
            <a:ext cx="3477601" cy="857250"/>
          </a:xfrm>
        </p:spPr>
        <p:txBody>
          <a:bodyPr>
            <a:normAutofit/>
          </a:bodyPr>
          <a:lstStyle/>
          <a:p>
            <a:r>
              <a:rPr lang="en-US" sz="2400" i="1" dirty="0">
                <a:solidFill>
                  <a:srgbClr val="D50032"/>
                </a:solidFill>
              </a:rPr>
              <a:t>Amazing! Keep up the great work!</a:t>
            </a:r>
          </a:p>
        </p:txBody>
      </p:sp>
    </p:spTree>
    <p:extLst>
      <p:ext uri="{BB962C8B-B14F-4D97-AF65-F5344CB8AC3E}">
        <p14:creationId xmlns:p14="http://schemas.microsoft.com/office/powerpoint/2010/main" val="1474621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E4CBD-E34D-4F97-8A38-32CFC7165A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EC6423-6A26-3782-65F7-B2408652AD01}"/>
              </a:ext>
            </a:extLst>
          </p:cNvPr>
          <p:cNvSpPr>
            <a:spLocks noGrp="1"/>
          </p:cNvSpPr>
          <p:nvPr>
            <p:ph type="title"/>
          </p:nvPr>
        </p:nvSpPr>
        <p:spPr/>
        <p:txBody>
          <a:bodyPr>
            <a:normAutofit fontScale="90000"/>
          </a:bodyPr>
          <a:lstStyle/>
          <a:p>
            <a:r>
              <a:rPr lang="en-US" dirty="0">
                <a:solidFill>
                  <a:srgbClr val="D50032"/>
                </a:solidFill>
                <a:latin typeface="Open Sans"/>
                <a:ea typeface="Open Sans"/>
                <a:cs typeface="Open Sans"/>
              </a:rPr>
              <a:t>Call to Action: Meet with your members of Congress</a:t>
            </a:r>
            <a:endParaRPr lang="en-US" dirty="0">
              <a:solidFill>
                <a:srgbClr val="D50032"/>
              </a:solidFill>
            </a:endParaRPr>
          </a:p>
        </p:txBody>
      </p:sp>
      <p:sp>
        <p:nvSpPr>
          <p:cNvPr id="3" name="Content Placeholder 2">
            <a:extLst>
              <a:ext uri="{FF2B5EF4-FFF2-40B4-BE49-F238E27FC236}">
                <a16:creationId xmlns:a16="http://schemas.microsoft.com/office/drawing/2014/main" id="{D23A5995-049A-B62E-ED9A-A28C59A3775A}"/>
              </a:ext>
            </a:extLst>
          </p:cNvPr>
          <p:cNvSpPr>
            <a:spLocks noGrp="1"/>
          </p:cNvSpPr>
          <p:nvPr>
            <p:ph idx="1"/>
          </p:nvPr>
        </p:nvSpPr>
        <p:spPr>
          <a:xfrm>
            <a:off x="288152" y="1372791"/>
            <a:ext cx="8229600" cy="3394472"/>
          </a:xfrm>
        </p:spPr>
        <p:txBody>
          <a:bodyPr vert="horz" lIns="91440" tIns="45720" rIns="91440" bIns="45720" rtlCol="0" anchor="t">
            <a:noAutofit/>
          </a:bodyPr>
          <a:lstStyle/>
          <a:p>
            <a:pPr>
              <a:lnSpc>
                <a:spcPct val="114000"/>
              </a:lnSpc>
              <a:spcBef>
                <a:spcPts val="0"/>
              </a:spcBef>
              <a:spcAft>
                <a:spcPts val="600"/>
              </a:spcAft>
              <a:buSzPct val="100000"/>
            </a:pPr>
            <a:r>
              <a:rPr lang="en-US" sz="2000" dirty="0">
                <a:latin typeface="Open Sans"/>
                <a:ea typeface="Open Sans"/>
                <a:cs typeface="Open Sans"/>
              </a:rPr>
              <a:t>Meet with 100 percent of the offices we cover</a:t>
            </a:r>
          </a:p>
          <a:p>
            <a:pPr>
              <a:lnSpc>
                <a:spcPct val="114000"/>
              </a:lnSpc>
              <a:spcBef>
                <a:spcPts val="0"/>
              </a:spcBef>
              <a:spcAft>
                <a:spcPts val="600"/>
              </a:spcAft>
              <a:buSzPct val="100000"/>
            </a:pPr>
            <a:r>
              <a:rPr lang="en-US" sz="2000" dirty="0">
                <a:latin typeface="Open Sans"/>
                <a:ea typeface="Open Sans"/>
                <a:cs typeface="Open Sans"/>
              </a:rPr>
              <a:t>Meet in-person with as many senators and representatives as we can</a:t>
            </a:r>
          </a:p>
          <a:p>
            <a:pPr>
              <a:lnSpc>
                <a:spcPct val="114000"/>
              </a:lnSpc>
              <a:spcBef>
                <a:spcPts val="0"/>
              </a:spcBef>
              <a:spcAft>
                <a:spcPts val="600"/>
              </a:spcAft>
              <a:buSzPct val="100000"/>
            </a:pPr>
            <a:r>
              <a:rPr lang="en-US" sz="2000" b="1" dirty="0">
                <a:latin typeface="Open Sans"/>
                <a:ea typeface="Open Sans"/>
                <a:cs typeface="Open Sans"/>
              </a:rPr>
              <a:t>Total meeting goal: 350</a:t>
            </a:r>
          </a:p>
          <a:p>
            <a:pPr>
              <a:lnSpc>
                <a:spcPct val="114000"/>
              </a:lnSpc>
              <a:spcBef>
                <a:spcPts val="0"/>
              </a:spcBef>
              <a:spcAft>
                <a:spcPts val="600"/>
              </a:spcAft>
              <a:buSzPct val="100000"/>
            </a:pPr>
            <a:r>
              <a:rPr lang="en-US" sz="2000" dirty="0">
                <a:latin typeface="Open Sans"/>
                <a:ea typeface="Open Sans"/>
                <a:cs typeface="Open Sans"/>
              </a:rPr>
              <a:t>Resources: </a:t>
            </a:r>
            <a:r>
              <a:rPr lang="en-US" sz="2000" dirty="0">
                <a:latin typeface="Open Sans"/>
                <a:ea typeface="Open Sans"/>
                <a:cs typeface="Open Sans"/>
                <a:hlinkClick r:id="rId3"/>
              </a:rPr>
              <a:t>https://results.org/volunteers/lobbying</a:t>
            </a:r>
            <a:endParaRPr lang="en-US" sz="2000" dirty="0">
              <a:latin typeface="Open Sans"/>
              <a:ea typeface="Open Sans"/>
              <a:cs typeface="Open Sans"/>
            </a:endParaRPr>
          </a:p>
          <a:p>
            <a:pPr>
              <a:lnSpc>
                <a:spcPct val="114000"/>
              </a:lnSpc>
              <a:spcBef>
                <a:spcPts val="0"/>
              </a:spcBef>
              <a:spcAft>
                <a:spcPts val="600"/>
              </a:spcAft>
              <a:buSzPct val="100000"/>
            </a:pPr>
            <a:r>
              <a:rPr lang="en-US" sz="2000" dirty="0">
                <a:latin typeface="Open Sans"/>
                <a:ea typeface="Open Sans"/>
                <a:cs typeface="Open Sans"/>
              </a:rPr>
              <a:t>Request lobby prep with Katie Fleischer (</a:t>
            </a:r>
            <a:r>
              <a:rPr lang="en-US" sz="2000" dirty="0">
                <a:latin typeface="Open Sans"/>
                <a:ea typeface="Open Sans"/>
                <a:cs typeface="Open Sans"/>
                <a:hlinkClick r:id="rId4"/>
              </a:rPr>
              <a:t>kfleischer@results.org</a:t>
            </a:r>
            <a:r>
              <a:rPr lang="en-US" sz="2000" dirty="0">
                <a:latin typeface="Open Sans"/>
                <a:ea typeface="Open Sans"/>
                <a:cs typeface="Open Sans"/>
              </a:rPr>
              <a:t>) </a:t>
            </a:r>
          </a:p>
          <a:p>
            <a:pPr marL="0" indent="0" algn="ctr">
              <a:lnSpc>
                <a:spcPct val="114000"/>
              </a:lnSpc>
              <a:spcBef>
                <a:spcPts val="0"/>
              </a:spcBef>
              <a:spcAft>
                <a:spcPts val="600"/>
              </a:spcAft>
              <a:buSzPct val="100000"/>
              <a:buNone/>
            </a:pPr>
            <a:r>
              <a:rPr lang="en-US" sz="1600" dirty="0"/>
              <a:t>Please remember to report your lobby meetings: </a:t>
            </a:r>
            <a:br>
              <a:rPr lang="en-US" sz="1600" dirty="0"/>
            </a:br>
            <a:r>
              <a:rPr lang="en-US" sz="1600" dirty="0">
                <a:hlinkClick r:id="rId5"/>
              </a:rPr>
              <a:t>https://results.org/report-lobby-meetings</a:t>
            </a:r>
            <a:endParaRPr lang="en-US" sz="1600" dirty="0"/>
          </a:p>
        </p:txBody>
      </p:sp>
      <p:sp>
        <p:nvSpPr>
          <p:cNvPr id="5" name="Slide Number Placeholder 4">
            <a:extLst>
              <a:ext uri="{FF2B5EF4-FFF2-40B4-BE49-F238E27FC236}">
                <a16:creationId xmlns:a16="http://schemas.microsoft.com/office/drawing/2014/main" id="{E8FA7650-F9BF-4020-7BAA-3F7DB2F62517}"/>
              </a:ext>
            </a:extLst>
          </p:cNvPr>
          <p:cNvSpPr>
            <a:spLocks noGrp="1"/>
          </p:cNvSpPr>
          <p:nvPr>
            <p:ph type="sldNum" sz="quarter" idx="12"/>
          </p:nvPr>
        </p:nvSpPr>
        <p:spPr/>
        <p:txBody>
          <a:bodyPr/>
          <a:lstStyle/>
          <a:p>
            <a:fld id="{307E6868-079E-1649-B8D1-459B42CE4DE3}" type="slidenum">
              <a:rPr lang="en-US" smtClean="0"/>
              <a:t>24</a:t>
            </a:fld>
            <a:endParaRPr lang="en-US" dirty="0"/>
          </a:p>
        </p:txBody>
      </p:sp>
    </p:spTree>
    <p:extLst>
      <p:ext uri="{BB962C8B-B14F-4D97-AF65-F5344CB8AC3E}">
        <p14:creationId xmlns:p14="http://schemas.microsoft.com/office/powerpoint/2010/main" val="605329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p:txBody>
          <a:bodyPr/>
          <a:lstStyle/>
          <a:p>
            <a:r>
              <a:rPr lang="en-US" dirty="0"/>
              <a:t>Announcements</a:t>
            </a:r>
          </a:p>
        </p:txBody>
      </p:sp>
    </p:spTree>
    <p:extLst>
      <p:ext uri="{BB962C8B-B14F-4D97-AF65-F5344CB8AC3E}">
        <p14:creationId xmlns:p14="http://schemas.microsoft.com/office/powerpoint/2010/main" val="1898328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3292-E0E1-0193-BAC3-0C0C79F6C756}"/>
              </a:ext>
            </a:extLst>
          </p:cNvPr>
          <p:cNvSpPr>
            <a:spLocks noGrp="1"/>
          </p:cNvSpPr>
          <p:nvPr>
            <p:ph type="title"/>
          </p:nvPr>
        </p:nvSpPr>
        <p:spPr>
          <a:xfrm>
            <a:off x="457200" y="102393"/>
            <a:ext cx="7401491" cy="529130"/>
          </a:xfrm>
        </p:spPr>
        <p:txBody>
          <a:bodyPr>
            <a:normAutofit fontScale="90000"/>
          </a:bodyPr>
          <a:lstStyle/>
          <a:p>
            <a:r>
              <a:rPr lang="en-US" sz="3100" dirty="0">
                <a:solidFill>
                  <a:srgbClr val="D50032"/>
                </a:solidFill>
                <a:latin typeface="Open Sans"/>
                <a:ea typeface="Open Sans"/>
                <a:cs typeface="Open Sans"/>
              </a:rPr>
              <a:t>RESULTS Grassroots Board Nominations</a:t>
            </a:r>
            <a:endParaRPr lang="en-US" sz="3100" dirty="0">
              <a:solidFill>
                <a:srgbClr val="D50032"/>
              </a:solidFill>
            </a:endParaRPr>
          </a:p>
        </p:txBody>
      </p:sp>
      <p:sp>
        <p:nvSpPr>
          <p:cNvPr id="3" name="Content Placeholder 2">
            <a:extLst>
              <a:ext uri="{FF2B5EF4-FFF2-40B4-BE49-F238E27FC236}">
                <a16:creationId xmlns:a16="http://schemas.microsoft.com/office/drawing/2014/main" id="{04E61990-B681-2669-B5B3-BA2777E722FA}"/>
              </a:ext>
            </a:extLst>
          </p:cNvPr>
          <p:cNvSpPr>
            <a:spLocks noGrp="1"/>
          </p:cNvSpPr>
          <p:nvPr>
            <p:ph idx="1"/>
          </p:nvPr>
        </p:nvSpPr>
        <p:spPr>
          <a:xfrm>
            <a:off x="195385" y="785509"/>
            <a:ext cx="8732615" cy="3885760"/>
          </a:xfrm>
        </p:spPr>
        <p:txBody>
          <a:bodyPr vert="horz" lIns="91440" tIns="45720" rIns="91440" bIns="45720" rtlCol="0" anchor="t">
            <a:noAutofit/>
          </a:bodyPr>
          <a:lstStyle/>
          <a:p>
            <a:pPr marL="0" indent="0">
              <a:lnSpc>
                <a:spcPct val="114000"/>
              </a:lnSpc>
              <a:spcBef>
                <a:spcPts val="0"/>
              </a:spcBef>
              <a:spcAft>
                <a:spcPts val="600"/>
              </a:spcAft>
              <a:buNone/>
            </a:pPr>
            <a:r>
              <a:rPr lang="en-US" sz="1900" b="1" dirty="0">
                <a:latin typeface="Open Sans"/>
                <a:ea typeface="Open Sans"/>
                <a:cs typeface="Open Sans"/>
              </a:rPr>
              <a:t>Nominate yourself or an advocate you admire to be the next RESULTS/REF Grassroots Board Member</a:t>
            </a:r>
            <a:endParaRPr lang="en-US" dirty="0"/>
          </a:p>
          <a:p>
            <a:pPr marL="0" indent="0">
              <a:lnSpc>
                <a:spcPct val="114000"/>
              </a:lnSpc>
              <a:spcBef>
                <a:spcPts val="0"/>
              </a:spcBef>
              <a:spcAft>
                <a:spcPts val="600"/>
              </a:spcAft>
              <a:buNone/>
            </a:pPr>
            <a:r>
              <a:rPr lang="en-US" sz="1700" dirty="0">
                <a:latin typeface="Open Sans"/>
                <a:ea typeface="Open Sans"/>
                <a:cs typeface="Arial"/>
              </a:rPr>
              <a:t>Eligibility requirements:</a:t>
            </a:r>
          </a:p>
          <a:p>
            <a:pPr>
              <a:lnSpc>
                <a:spcPct val="114000"/>
              </a:lnSpc>
              <a:spcBef>
                <a:spcPts val="0"/>
              </a:spcBef>
              <a:spcAft>
                <a:spcPts val="600"/>
              </a:spcAft>
            </a:pPr>
            <a:r>
              <a:rPr lang="en-US" sz="1700" i="1" dirty="0">
                <a:latin typeface="Open Sans"/>
                <a:ea typeface="Open Sans"/>
                <a:cs typeface="Arial"/>
              </a:rPr>
              <a:t>One-year of advocacy with RESULTS</a:t>
            </a:r>
          </a:p>
          <a:p>
            <a:pPr>
              <a:lnSpc>
                <a:spcPct val="114000"/>
              </a:lnSpc>
              <a:spcBef>
                <a:spcPts val="0"/>
              </a:spcBef>
              <a:spcAft>
                <a:spcPts val="600"/>
              </a:spcAft>
            </a:pPr>
            <a:r>
              <a:rPr lang="en-US" sz="1700" i="1" dirty="0">
                <a:latin typeface="Open Sans"/>
                <a:ea typeface="Open Sans"/>
                <a:cs typeface="Arial"/>
              </a:rPr>
              <a:t>committed to the mission of RESULTS and our anti-oppression values </a:t>
            </a:r>
          </a:p>
          <a:p>
            <a:pPr>
              <a:lnSpc>
                <a:spcPct val="114000"/>
              </a:lnSpc>
              <a:spcBef>
                <a:spcPts val="0"/>
              </a:spcBef>
              <a:spcAft>
                <a:spcPts val="600"/>
              </a:spcAft>
            </a:pPr>
            <a:r>
              <a:rPr lang="en-US" sz="1700" i="1" dirty="0">
                <a:latin typeface="Open Sans"/>
                <a:ea typeface="Open Sans"/>
                <a:cs typeface="Arial"/>
              </a:rPr>
              <a:t>ready and willing to meet the </a:t>
            </a:r>
            <a:r>
              <a:rPr lang="en-US" sz="1700" i="1" dirty="0">
                <a:latin typeface="Open Sans"/>
                <a:ea typeface="Open Sans"/>
                <a:cs typeface="Arial"/>
                <a:hlinkClick r:id="rId2"/>
              </a:rPr>
              <a:t>responsibilities of Grassroots Directors</a:t>
            </a:r>
            <a:endParaRPr lang="en-US" sz="1700" i="1" dirty="0">
              <a:latin typeface="Open Sans"/>
              <a:ea typeface="Open Sans"/>
              <a:cs typeface="Arial"/>
            </a:endParaRPr>
          </a:p>
          <a:p>
            <a:pPr marL="0" indent="0">
              <a:lnSpc>
                <a:spcPct val="114000"/>
              </a:lnSpc>
              <a:spcBef>
                <a:spcPts val="0"/>
              </a:spcBef>
              <a:spcAft>
                <a:spcPts val="600"/>
              </a:spcAft>
              <a:buNone/>
            </a:pPr>
            <a:r>
              <a:rPr lang="en-US" sz="1700" dirty="0">
                <a:latin typeface="Open Sans"/>
                <a:ea typeface="Open Sans"/>
                <a:cs typeface="Arial"/>
              </a:rPr>
              <a:t>Learn more here: </a:t>
            </a:r>
            <a:r>
              <a:rPr lang="en-US" sz="1700" dirty="0">
                <a:latin typeface="Open Sans"/>
                <a:ea typeface="Open Sans"/>
                <a:cs typeface="Arial"/>
                <a:hlinkClick r:id="rId3"/>
              </a:rPr>
              <a:t>https://results.org/blog/2024-grassroots-director-nominations-are-open</a:t>
            </a:r>
            <a:endParaRPr lang="en-US" sz="1700" dirty="0">
              <a:latin typeface="Open Sans"/>
              <a:ea typeface="Open Sans"/>
              <a:cs typeface="Arial"/>
            </a:endParaRPr>
          </a:p>
          <a:p>
            <a:pPr marL="0" indent="0" algn="ctr">
              <a:lnSpc>
                <a:spcPct val="114000"/>
              </a:lnSpc>
              <a:spcBef>
                <a:spcPts val="600"/>
              </a:spcBef>
              <a:spcAft>
                <a:spcPts val="600"/>
              </a:spcAft>
              <a:buNone/>
            </a:pPr>
            <a:r>
              <a:rPr lang="en-US" sz="1900" b="1" dirty="0">
                <a:latin typeface="Open Sans"/>
                <a:ea typeface="Open Sans"/>
                <a:cs typeface="Open Sans"/>
              </a:rPr>
              <a:t>Nominations are due Wednesday, April 24 </a:t>
            </a:r>
          </a:p>
          <a:p>
            <a:pPr marL="0" indent="0" algn="ctr">
              <a:lnSpc>
                <a:spcPct val="114000"/>
              </a:lnSpc>
              <a:spcBef>
                <a:spcPts val="600"/>
              </a:spcBef>
              <a:spcAft>
                <a:spcPts val="600"/>
              </a:spcAft>
              <a:buNone/>
            </a:pPr>
            <a:r>
              <a:rPr lang="en-US" sz="1900" dirty="0">
                <a:latin typeface="Open Sans"/>
                <a:ea typeface="Open Sans"/>
                <a:cs typeface="Open Sans"/>
              </a:rPr>
              <a:t>Questions? Please contact Allison Gallaher, </a:t>
            </a:r>
            <a:r>
              <a:rPr lang="en-US" sz="1900" dirty="0">
                <a:solidFill>
                  <a:schemeClr val="tx2"/>
                </a:solidFill>
                <a:latin typeface="Open Sans"/>
                <a:ea typeface="Open Sans"/>
                <a:cs typeface="Open Sans"/>
                <a:hlinkClick r:id="rId4"/>
              </a:rPr>
              <a:t>algallaher@gmail.com</a:t>
            </a:r>
            <a:r>
              <a:rPr lang="en-US" sz="1900" dirty="0">
                <a:latin typeface="Open Sans"/>
                <a:ea typeface="Open Sans"/>
                <a:cs typeface="Open Sans"/>
              </a:rPr>
              <a:t>.</a:t>
            </a:r>
            <a:endParaRPr lang="en-US" sz="1900" dirty="0"/>
          </a:p>
        </p:txBody>
      </p:sp>
      <p:sp>
        <p:nvSpPr>
          <p:cNvPr id="5" name="Slide Number Placeholder 4">
            <a:extLst>
              <a:ext uri="{FF2B5EF4-FFF2-40B4-BE49-F238E27FC236}">
                <a16:creationId xmlns:a16="http://schemas.microsoft.com/office/drawing/2014/main" id="{97926EFA-308F-8E55-6188-AE5975466019}"/>
              </a:ext>
            </a:extLst>
          </p:cNvPr>
          <p:cNvSpPr>
            <a:spLocks noGrp="1"/>
          </p:cNvSpPr>
          <p:nvPr>
            <p:ph type="sldNum" sz="quarter" idx="12"/>
          </p:nvPr>
        </p:nvSpPr>
        <p:spPr/>
        <p:txBody>
          <a:bodyPr/>
          <a:lstStyle/>
          <a:p>
            <a:fld id="{307E6868-079E-1649-B8D1-459B42CE4DE3}" type="slidenum">
              <a:rPr lang="en-US" smtClean="0"/>
              <a:t>26</a:t>
            </a:fld>
            <a:endParaRPr lang="en-US" dirty="0"/>
          </a:p>
        </p:txBody>
      </p:sp>
    </p:spTree>
    <p:extLst>
      <p:ext uri="{BB962C8B-B14F-4D97-AF65-F5344CB8AC3E}">
        <p14:creationId xmlns:p14="http://schemas.microsoft.com/office/powerpoint/2010/main" val="4111129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602313" y="218315"/>
            <a:ext cx="7401491" cy="857250"/>
          </a:xfrm>
        </p:spPr>
        <p:txBody>
          <a:bodyPr>
            <a:noAutofit/>
          </a:bodyPr>
          <a:lstStyle/>
          <a:p>
            <a:r>
              <a:rPr lang="en-US" sz="2800" dirty="0">
                <a:solidFill>
                  <a:srgbClr val="D50032"/>
                </a:solidFill>
                <a:latin typeface="Open Sans"/>
                <a:ea typeface="Open Sans"/>
                <a:cs typeface="Open Sans"/>
              </a:rPr>
              <a:t>Building Community Partnerships </a:t>
            </a:r>
            <a:br>
              <a:rPr lang="en-US" sz="2800" dirty="0">
                <a:solidFill>
                  <a:srgbClr val="D50032"/>
                </a:solidFill>
                <a:latin typeface="Open Sans"/>
                <a:ea typeface="Open Sans"/>
                <a:cs typeface="Open Sans"/>
              </a:rPr>
            </a:br>
            <a:r>
              <a:rPr lang="en-US" sz="2800" dirty="0">
                <a:solidFill>
                  <a:srgbClr val="D50032"/>
                </a:solidFill>
                <a:latin typeface="Open Sans"/>
                <a:ea typeface="Open Sans"/>
                <a:cs typeface="Open Sans"/>
              </a:rPr>
              <a:t>to End Poverty</a:t>
            </a:r>
            <a:endParaRPr lang="en-US" sz="2800"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095737"/>
            <a:ext cx="8229600" cy="3394472"/>
          </a:xfrm>
        </p:spPr>
        <p:txBody>
          <a:bodyPr vert="horz" lIns="91440" tIns="45720" rIns="91440" bIns="45720" rtlCol="0" anchor="t">
            <a:noAutofit/>
          </a:bodyPr>
          <a:lstStyle/>
          <a:p>
            <a:pPr marL="0" indent="0" algn="ctr">
              <a:lnSpc>
                <a:spcPct val="113000"/>
              </a:lnSpc>
              <a:spcBef>
                <a:spcPts val="0"/>
              </a:spcBef>
              <a:buNone/>
            </a:pPr>
            <a:r>
              <a:rPr lang="en-US" sz="2200" b="1" dirty="0">
                <a:latin typeface="Open Sans"/>
                <a:ea typeface="Open Sans"/>
                <a:cs typeface="Open Sans"/>
              </a:rPr>
              <a:t>Tuesday, May 7  |  8:00–9:15 p.m. ET</a:t>
            </a:r>
          </a:p>
          <a:p>
            <a:pPr marL="0" indent="0" algn="ctr">
              <a:lnSpc>
                <a:spcPct val="113000"/>
              </a:lnSpc>
              <a:spcBef>
                <a:spcPts val="0"/>
              </a:spcBef>
              <a:buNone/>
            </a:pPr>
            <a:endParaRPr lang="en-US" sz="2200" b="1" dirty="0">
              <a:latin typeface="Open Sans"/>
              <a:ea typeface="Open Sans"/>
              <a:cs typeface="Open Sans"/>
            </a:endParaRPr>
          </a:p>
          <a:p>
            <a:pPr marL="0" indent="0" algn="ctr">
              <a:lnSpc>
                <a:spcPct val="113000"/>
              </a:lnSpc>
              <a:spcBef>
                <a:spcPts val="0"/>
              </a:spcBef>
              <a:buNone/>
            </a:pPr>
            <a:endParaRPr lang="en-US" sz="2200" dirty="0">
              <a:latin typeface="Open Sans"/>
              <a:ea typeface="Open Sans"/>
              <a:cs typeface="Open Sans"/>
            </a:endParaRP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27</a:t>
            </a:fld>
            <a:endParaRPr lang="en-US" dirty="0"/>
          </a:p>
        </p:txBody>
      </p:sp>
      <p:sp>
        <p:nvSpPr>
          <p:cNvPr id="5" name="TextBox 4">
            <a:extLst>
              <a:ext uri="{FF2B5EF4-FFF2-40B4-BE49-F238E27FC236}">
                <a16:creationId xmlns:a16="http://schemas.microsoft.com/office/drawing/2014/main" id="{BF432B74-C8D0-1604-D078-2088A0DFCF7F}"/>
              </a:ext>
            </a:extLst>
          </p:cNvPr>
          <p:cNvSpPr txBox="1"/>
          <p:nvPr/>
        </p:nvSpPr>
        <p:spPr>
          <a:xfrm>
            <a:off x="1352820" y="4536430"/>
            <a:ext cx="6055119" cy="461665"/>
          </a:xfrm>
          <a:prstGeom prst="rect">
            <a:avLst/>
          </a:prstGeom>
          <a:noFill/>
        </p:spPr>
        <p:txBody>
          <a:bodyPr wrap="none" rtlCol="0">
            <a:spAutoFit/>
          </a:bodyPr>
          <a:lstStyle/>
          <a:p>
            <a:r>
              <a:rPr lang="en-US" sz="2400" dirty="0">
                <a:solidFill>
                  <a:srgbClr val="D50032"/>
                </a:solidFill>
                <a:latin typeface="Open Sans" panose="020B0606030504020204" pitchFamily="34" charset="0"/>
                <a:ea typeface="Open Sans" panose="020B0606030504020204" pitchFamily="34" charset="0"/>
                <a:cs typeface="Open Sans" panose="020B0606030504020204" pitchFamily="34" charset="0"/>
              </a:rPr>
              <a:t>https://tinyurl.com/RESULTSPartnerships</a:t>
            </a:r>
          </a:p>
        </p:txBody>
      </p:sp>
      <p:sp>
        <p:nvSpPr>
          <p:cNvPr id="6" name="TextBox 5">
            <a:extLst>
              <a:ext uri="{FF2B5EF4-FFF2-40B4-BE49-F238E27FC236}">
                <a16:creationId xmlns:a16="http://schemas.microsoft.com/office/drawing/2014/main" id="{4C630FBA-5B53-ED64-B966-F72F1827AEFE}"/>
              </a:ext>
            </a:extLst>
          </p:cNvPr>
          <p:cNvSpPr txBox="1"/>
          <p:nvPr/>
        </p:nvSpPr>
        <p:spPr>
          <a:xfrm>
            <a:off x="457200" y="1659932"/>
            <a:ext cx="3923180" cy="2753254"/>
          </a:xfrm>
          <a:prstGeom prst="rect">
            <a:avLst/>
          </a:prstGeom>
          <a:noFill/>
        </p:spPr>
        <p:txBody>
          <a:bodyPr wrap="square" rtlCol="0">
            <a:spAutoFit/>
          </a:bodyPr>
          <a:lstStyle/>
          <a:p>
            <a:pPr>
              <a:lnSpc>
                <a:spcPct val="114000"/>
              </a:lnSpc>
              <a:spcAft>
                <a:spcPts val="600"/>
              </a:spcAft>
            </a:pPr>
            <a:r>
              <a:rPr lang="en-US" b="0" i="0" dirty="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Community partnerships are essential to our advocacy and the greater mission to end poverty. </a:t>
            </a:r>
          </a:p>
          <a:p>
            <a:pPr marL="285750" indent="-285750">
              <a:lnSpc>
                <a:spcPct val="114000"/>
              </a:lnSpc>
              <a:spcAft>
                <a:spcPts val="600"/>
              </a:spcAft>
              <a:buFont typeface="Arial" panose="020B0604020202020204" pitchFamily="34" charset="0"/>
              <a:buChar char="•"/>
            </a:pPr>
            <a:r>
              <a:rPr lang="en-US" b="0" i="0" dirty="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Learn how to find local partners and connect with them.</a:t>
            </a:r>
          </a:p>
          <a:p>
            <a:pPr marL="285750" indent="-285750">
              <a:lnSpc>
                <a:spcPct val="114000"/>
              </a:lnSpc>
              <a:spcAft>
                <a:spcPts val="600"/>
              </a:spcAft>
              <a:buFont typeface="Arial" panose="020B0604020202020204" pitchFamily="34" charset="0"/>
              <a:buChar char="•"/>
            </a:pPr>
            <a:r>
              <a:rPr lang="en-US" b="0" i="0" dirty="0">
                <a:solidFill>
                  <a:srgbClr val="141827"/>
                </a:solidFill>
                <a:effectLst/>
                <a:latin typeface="Open Sans" panose="020B0606030504020204" pitchFamily="34" charset="0"/>
                <a:ea typeface="Open Sans" panose="020B0606030504020204" pitchFamily="34" charset="0"/>
                <a:cs typeface="Open Sans" panose="020B0606030504020204" pitchFamily="34" charset="0"/>
              </a:rPr>
              <a:t>Explore opportunities to work together to advocate for the end of poverty.</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group of people posing for a photo&#10;&#10;Description automatically generated">
            <a:extLst>
              <a:ext uri="{FF2B5EF4-FFF2-40B4-BE49-F238E27FC236}">
                <a16:creationId xmlns:a16="http://schemas.microsoft.com/office/drawing/2014/main" id="{B3A152FE-1327-975D-F279-7B71ED12DB24}"/>
              </a:ext>
            </a:extLst>
          </p:cNvPr>
          <p:cNvPicPr>
            <a:picLocks noChangeAspect="1"/>
          </p:cNvPicPr>
          <p:nvPr/>
        </p:nvPicPr>
        <p:blipFill>
          <a:blip r:embed="rId2"/>
          <a:stretch>
            <a:fillRect/>
          </a:stretch>
        </p:blipFill>
        <p:spPr>
          <a:xfrm>
            <a:off x="4303058" y="1659932"/>
            <a:ext cx="3879477" cy="2592792"/>
          </a:xfrm>
          <a:prstGeom prst="rect">
            <a:avLst/>
          </a:prstGeom>
        </p:spPr>
      </p:pic>
    </p:spTree>
    <p:extLst>
      <p:ext uri="{BB962C8B-B14F-4D97-AF65-F5344CB8AC3E}">
        <p14:creationId xmlns:p14="http://schemas.microsoft.com/office/powerpoint/2010/main" val="1544945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dirty="0">
                <a:solidFill>
                  <a:srgbClr val="D50032"/>
                </a:solidFill>
                <a:latin typeface="Open Sans"/>
                <a:ea typeface="Open Sans"/>
                <a:cs typeface="Open Sans"/>
              </a:rPr>
              <a:t>June Convening</a:t>
            </a:r>
            <a:endParaRPr lang="en-US"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576000" y="1156253"/>
            <a:ext cx="8035200" cy="857250"/>
          </a:xfrm>
        </p:spPr>
        <p:txBody>
          <a:bodyPr vert="horz" lIns="91440" tIns="45720" rIns="91440" bIns="45720" rtlCol="0" anchor="t">
            <a:noAutofit/>
          </a:bodyPr>
          <a:lstStyle/>
          <a:p>
            <a:pPr marL="0" indent="0" algn="ctr">
              <a:lnSpc>
                <a:spcPct val="113000"/>
              </a:lnSpc>
              <a:spcBef>
                <a:spcPts val="0"/>
              </a:spcBef>
              <a:buNone/>
            </a:pPr>
            <a:r>
              <a:rPr lang="en-US" sz="2200" dirty="0">
                <a:latin typeface="Open Sans"/>
                <a:ea typeface="Open Sans"/>
                <a:cs typeface="Open Sans"/>
              </a:rPr>
              <a:t>We want to get our communities on the record for the end of poverty. </a:t>
            </a:r>
          </a:p>
          <a:p>
            <a:pPr marL="0" indent="0" algn="ctr">
              <a:lnSpc>
                <a:spcPct val="113000"/>
              </a:lnSpc>
              <a:spcBef>
                <a:spcPts val="0"/>
              </a:spcBef>
              <a:buNone/>
            </a:pPr>
            <a:endParaRPr lang="en-US" sz="2200" dirty="0">
              <a:latin typeface="Open Sans"/>
              <a:ea typeface="Open Sans"/>
              <a:cs typeface="Open Sans"/>
            </a:endParaRP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28</a:t>
            </a:fld>
            <a:endParaRPr lang="en-US" dirty="0"/>
          </a:p>
        </p:txBody>
      </p:sp>
      <p:pic>
        <p:nvPicPr>
          <p:cNvPr id="6" name="Picture 5" descr="A close-up of a poster&#10;&#10;Description automatically generated">
            <a:extLst>
              <a:ext uri="{FF2B5EF4-FFF2-40B4-BE49-F238E27FC236}">
                <a16:creationId xmlns:a16="http://schemas.microsoft.com/office/drawing/2014/main" id="{569647DD-974E-1FF2-812E-9D1FA9DC7AC5}"/>
              </a:ext>
            </a:extLst>
          </p:cNvPr>
          <p:cNvPicPr>
            <a:picLocks noChangeAspect="1"/>
          </p:cNvPicPr>
          <p:nvPr/>
        </p:nvPicPr>
        <p:blipFill>
          <a:blip r:embed="rId2"/>
          <a:stretch>
            <a:fillRect/>
          </a:stretch>
        </p:blipFill>
        <p:spPr>
          <a:xfrm>
            <a:off x="267223" y="2135667"/>
            <a:ext cx="1967175" cy="1320379"/>
          </a:xfrm>
          <a:prstGeom prst="rect">
            <a:avLst/>
          </a:prstGeom>
        </p:spPr>
      </p:pic>
      <p:sp>
        <p:nvSpPr>
          <p:cNvPr id="8" name="TextBox 7">
            <a:extLst>
              <a:ext uri="{FF2B5EF4-FFF2-40B4-BE49-F238E27FC236}">
                <a16:creationId xmlns:a16="http://schemas.microsoft.com/office/drawing/2014/main" id="{6E58B923-04A1-3FD0-91A3-539A29210BF5}"/>
              </a:ext>
            </a:extLst>
          </p:cNvPr>
          <p:cNvSpPr txBox="1"/>
          <p:nvPr/>
        </p:nvSpPr>
        <p:spPr>
          <a:xfrm>
            <a:off x="2286002" y="2165113"/>
            <a:ext cx="4572000" cy="1599733"/>
          </a:xfrm>
          <a:prstGeom prst="rect">
            <a:avLst/>
          </a:prstGeom>
          <a:noFill/>
        </p:spPr>
        <p:txBody>
          <a:bodyPr wrap="square">
            <a:spAutoFit/>
          </a:bodyPr>
          <a:lstStyle/>
          <a:p>
            <a:pPr marL="0" indent="0" algn="ctr">
              <a:lnSpc>
                <a:spcPct val="113000"/>
              </a:lnSpc>
              <a:spcBef>
                <a:spcPts val="0"/>
              </a:spcBef>
              <a:buNone/>
            </a:pPr>
            <a:r>
              <a:rPr lang="en-US" sz="2200" dirty="0">
                <a:latin typeface="Open Sans"/>
                <a:ea typeface="Open Sans"/>
                <a:cs typeface="Open Sans"/>
              </a:rPr>
              <a:t>Plan to hold in-person, community meetings to take action on nutrition and child health.</a:t>
            </a:r>
            <a:endParaRPr lang="en-US" sz="1800" b="1" dirty="0">
              <a:latin typeface="Open Sans"/>
              <a:ea typeface="Open Sans"/>
              <a:cs typeface="Open Sans"/>
            </a:endParaRPr>
          </a:p>
        </p:txBody>
      </p:sp>
      <p:sp>
        <p:nvSpPr>
          <p:cNvPr id="10" name="TextBox 9">
            <a:extLst>
              <a:ext uri="{FF2B5EF4-FFF2-40B4-BE49-F238E27FC236}">
                <a16:creationId xmlns:a16="http://schemas.microsoft.com/office/drawing/2014/main" id="{2E2A4561-A101-DF2C-F123-970F3A6CA025}"/>
              </a:ext>
            </a:extLst>
          </p:cNvPr>
          <p:cNvSpPr txBox="1"/>
          <p:nvPr/>
        </p:nvSpPr>
        <p:spPr>
          <a:xfrm>
            <a:off x="2307600" y="4039999"/>
            <a:ext cx="4572000" cy="452111"/>
          </a:xfrm>
          <a:prstGeom prst="rect">
            <a:avLst/>
          </a:prstGeom>
          <a:noFill/>
        </p:spPr>
        <p:txBody>
          <a:bodyPr wrap="square">
            <a:spAutoFit/>
          </a:bodyPr>
          <a:lstStyle/>
          <a:p>
            <a:pPr marL="0" indent="0" algn="ctr">
              <a:lnSpc>
                <a:spcPct val="113000"/>
              </a:lnSpc>
              <a:spcBef>
                <a:spcPts val="0"/>
              </a:spcBef>
              <a:buNone/>
            </a:pPr>
            <a:r>
              <a:rPr lang="en-US" sz="2200" b="1" i="1" dirty="0">
                <a:latin typeface="Open Sans"/>
                <a:ea typeface="Open Sans"/>
                <a:cs typeface="Open Sans"/>
              </a:rPr>
              <a:t>Stay tuned for more details!</a:t>
            </a:r>
          </a:p>
        </p:txBody>
      </p:sp>
      <p:pic>
        <p:nvPicPr>
          <p:cNvPr id="11" name="Picture 10" descr="A close-up of a poster&#10;&#10;Description automatically generated">
            <a:extLst>
              <a:ext uri="{FF2B5EF4-FFF2-40B4-BE49-F238E27FC236}">
                <a16:creationId xmlns:a16="http://schemas.microsoft.com/office/drawing/2014/main" id="{127496E9-E087-0BD2-4547-F90D8138B435}"/>
              </a:ext>
            </a:extLst>
          </p:cNvPr>
          <p:cNvPicPr>
            <a:picLocks noChangeAspect="1"/>
          </p:cNvPicPr>
          <p:nvPr/>
        </p:nvPicPr>
        <p:blipFill>
          <a:blip r:embed="rId2"/>
          <a:stretch>
            <a:fillRect/>
          </a:stretch>
        </p:blipFill>
        <p:spPr>
          <a:xfrm>
            <a:off x="6857999" y="2135667"/>
            <a:ext cx="1967175" cy="1320379"/>
          </a:xfrm>
          <a:prstGeom prst="rect">
            <a:avLst/>
          </a:prstGeom>
        </p:spPr>
      </p:pic>
    </p:spTree>
    <p:extLst>
      <p:ext uri="{BB962C8B-B14F-4D97-AF65-F5344CB8AC3E}">
        <p14:creationId xmlns:p14="http://schemas.microsoft.com/office/powerpoint/2010/main" val="959988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241979"/>
            <a:ext cx="7401491" cy="857250"/>
          </a:xfrm>
        </p:spPr>
        <p:txBody>
          <a:bodyPr/>
          <a:lstStyle/>
          <a:p>
            <a:r>
              <a:rPr lang="en-US" dirty="0">
                <a:solidFill>
                  <a:srgbClr val="D50032"/>
                </a:solidFill>
                <a:latin typeface="Open Sans"/>
                <a:ea typeface="Open Sans"/>
                <a:cs typeface="Open Sans"/>
              </a:rPr>
              <a:t>Partnership Calls</a:t>
            </a:r>
            <a:endParaRPr lang="en-US"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56253"/>
            <a:ext cx="8229600" cy="3394472"/>
          </a:xfrm>
        </p:spPr>
        <p:txBody>
          <a:bodyPr vert="horz" lIns="91440" tIns="45720" rIns="91440" bIns="45720" rtlCol="0" anchor="t">
            <a:noAutofit/>
          </a:bodyPr>
          <a:lstStyle/>
          <a:p>
            <a:pPr marL="0" indent="0" algn="ctr">
              <a:lnSpc>
                <a:spcPct val="113000"/>
              </a:lnSpc>
              <a:spcBef>
                <a:spcPts val="0"/>
              </a:spcBef>
              <a:buNone/>
            </a:pPr>
            <a:r>
              <a:rPr lang="en-US" sz="2200" b="1" dirty="0"/>
              <a:t>Global Allies (Returned Peace Corps Volunteers) Webinar</a:t>
            </a:r>
          </a:p>
          <a:p>
            <a:pPr marL="0" indent="0" algn="ctr">
              <a:lnSpc>
                <a:spcPct val="112999"/>
              </a:lnSpc>
              <a:spcBef>
                <a:spcPts val="0"/>
              </a:spcBef>
              <a:buNone/>
            </a:pPr>
            <a:r>
              <a:rPr lang="en-US" sz="2200" dirty="0">
                <a:latin typeface="Open Sans"/>
                <a:ea typeface="Open Sans"/>
                <a:cs typeface="Open Sans"/>
              </a:rPr>
              <a:t>Thursday, April 11, 8:30 p.m. ET</a:t>
            </a:r>
          </a:p>
          <a:p>
            <a:pPr marL="0" indent="0" algn="ctr">
              <a:lnSpc>
                <a:spcPct val="112999"/>
              </a:lnSpc>
              <a:spcBef>
                <a:spcPts val="0"/>
              </a:spcBef>
              <a:spcAft>
                <a:spcPts val="1800"/>
              </a:spcAft>
              <a:buNone/>
            </a:pPr>
            <a:r>
              <a:rPr lang="en-US" sz="2200" dirty="0">
                <a:latin typeface="Open Sans"/>
                <a:ea typeface="Open Sans"/>
                <a:cs typeface="Open Sans"/>
                <a:hlinkClick r:id="rId2"/>
              </a:rPr>
              <a:t>Learn more</a:t>
            </a:r>
            <a:r>
              <a:rPr lang="en-US" sz="2200" dirty="0">
                <a:latin typeface="Open Sans"/>
                <a:ea typeface="Open Sans"/>
                <a:cs typeface="Open Sans"/>
              </a:rPr>
              <a:t>.</a:t>
            </a:r>
            <a:endParaRPr lang="en-US" sz="2200" b="1" dirty="0">
              <a:latin typeface="Open Sans"/>
              <a:ea typeface="Open Sans"/>
              <a:cs typeface="Open Sans"/>
            </a:endParaRPr>
          </a:p>
          <a:p>
            <a:pPr marL="0" indent="0" algn="ctr">
              <a:lnSpc>
                <a:spcPct val="112999"/>
              </a:lnSpc>
              <a:spcBef>
                <a:spcPts val="0"/>
              </a:spcBef>
              <a:buNone/>
            </a:pPr>
            <a:r>
              <a:rPr lang="en-US" sz="2200" b="1" dirty="0"/>
              <a:t>Together Women Rise Partnership Webinar</a:t>
            </a:r>
            <a:endParaRPr lang="en-US" sz="2200" dirty="0"/>
          </a:p>
          <a:p>
            <a:pPr marL="0" indent="0" algn="ctr">
              <a:lnSpc>
                <a:spcPct val="112999"/>
              </a:lnSpc>
              <a:spcBef>
                <a:spcPts val="0"/>
              </a:spcBef>
              <a:buNone/>
            </a:pPr>
            <a:r>
              <a:rPr lang="en-US" sz="2200" dirty="0">
                <a:latin typeface="Open Sans"/>
                <a:ea typeface="Open Sans"/>
                <a:cs typeface="Open Sans"/>
              </a:rPr>
              <a:t>Tuesday, April 16, 8:30 p.m. ET</a:t>
            </a:r>
          </a:p>
          <a:p>
            <a:pPr marL="0" indent="0" algn="ctr">
              <a:lnSpc>
                <a:spcPct val="113999"/>
              </a:lnSpc>
              <a:spcBef>
                <a:spcPts val="0"/>
              </a:spcBef>
              <a:spcAft>
                <a:spcPts val="1200"/>
              </a:spcAft>
              <a:buNone/>
            </a:pPr>
            <a:r>
              <a:rPr lang="en-US" sz="2200" dirty="0">
                <a:latin typeface="Open Sans"/>
                <a:ea typeface="Open Sans"/>
                <a:cs typeface="Open Sans"/>
                <a:hlinkClick r:id="rId3"/>
              </a:rPr>
              <a:t>Click to learn more</a:t>
            </a:r>
            <a:r>
              <a:rPr lang="en-US" sz="22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29</a:t>
            </a:fld>
            <a:endParaRPr lang="en-US" dirty="0"/>
          </a:p>
        </p:txBody>
      </p:sp>
    </p:spTree>
    <p:extLst>
      <p:ext uri="{BB962C8B-B14F-4D97-AF65-F5344CB8AC3E}">
        <p14:creationId xmlns:p14="http://schemas.microsoft.com/office/powerpoint/2010/main" val="260078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9EDEE-71FA-C9F3-BD00-D60F3391D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655E8D-B639-C34E-8FFD-F7EA2CD756AF}"/>
              </a:ext>
            </a:extLst>
          </p:cNvPr>
          <p:cNvSpPr>
            <a:spLocks noGrp="1"/>
          </p:cNvSpPr>
          <p:nvPr>
            <p:ph type="title"/>
          </p:nvPr>
        </p:nvSpPr>
        <p:spPr>
          <a:xfrm>
            <a:off x="871254" y="102393"/>
            <a:ext cx="7401491" cy="857250"/>
          </a:xfrm>
        </p:spPr>
        <p:txBody>
          <a:bodyPr/>
          <a:lstStyle/>
          <a:p>
            <a:r>
              <a:rPr lang="en-US" dirty="0">
                <a:solidFill>
                  <a:srgbClr val="D50032"/>
                </a:solidFill>
              </a:rPr>
              <a:t>Resources</a:t>
            </a:r>
          </a:p>
        </p:txBody>
      </p:sp>
      <p:sp>
        <p:nvSpPr>
          <p:cNvPr id="3" name="Content Placeholder 2">
            <a:extLst>
              <a:ext uri="{FF2B5EF4-FFF2-40B4-BE49-F238E27FC236}">
                <a16:creationId xmlns:a16="http://schemas.microsoft.com/office/drawing/2014/main" id="{CA7F5018-18BD-FD3B-A1C8-33C142CDA220}"/>
              </a:ext>
            </a:extLst>
          </p:cNvPr>
          <p:cNvSpPr>
            <a:spLocks noGrp="1"/>
          </p:cNvSpPr>
          <p:nvPr>
            <p:ph idx="1"/>
          </p:nvPr>
        </p:nvSpPr>
        <p:spPr>
          <a:xfrm>
            <a:off x="457200" y="1063229"/>
            <a:ext cx="8229600" cy="3394472"/>
          </a:xfrm>
        </p:spPr>
        <p:txBody>
          <a:bodyPr>
            <a:noAutofit/>
          </a:bodyPr>
          <a:lstStyle/>
          <a:p>
            <a:pPr marL="0" marR="0" lvl="0" indent="0" algn="l" rtl="0">
              <a:lnSpc>
                <a:spcPct val="114000"/>
              </a:lnSpc>
              <a:spcBef>
                <a:spcPts val="0"/>
              </a:spcBef>
              <a:spcAft>
                <a:spcPts val="600"/>
              </a:spcAft>
              <a:buNone/>
            </a:pPr>
            <a:r>
              <a:rPr lang="en-US" sz="2200" b="1" i="0" u="none" strike="noStrike" cap="none" dirty="0">
                <a:solidFill>
                  <a:schemeClr val="dk1"/>
                </a:solidFill>
                <a:latin typeface="Open Sans"/>
                <a:ea typeface="Open Sans"/>
                <a:cs typeface="Open Sans"/>
                <a:sym typeface="Open Sans"/>
              </a:rPr>
              <a:t>Find these resources and more at </a:t>
            </a:r>
            <a:r>
              <a:rPr lang="en-US" sz="2200" b="1" i="0" u="none" strike="noStrike" cap="none" dirty="0">
                <a:solidFill>
                  <a:schemeClr val="dk1"/>
                </a:solidFill>
                <a:latin typeface="Open Sans"/>
                <a:ea typeface="Open Sans"/>
                <a:cs typeface="Open Sans"/>
                <a:sym typeface="Open Sans"/>
                <a:hlinkClick r:id="rId3"/>
              </a:rPr>
              <a:t>results.org/volunteers/anti-oppression</a:t>
            </a:r>
            <a:r>
              <a:rPr lang="en-US" sz="2200" b="1" i="0" u="none" strike="noStrike" cap="none" dirty="0">
                <a:solidFill>
                  <a:schemeClr val="dk1"/>
                </a:solidFill>
                <a:latin typeface="Open Sans"/>
                <a:ea typeface="Open Sans"/>
                <a:cs typeface="Open Sans"/>
                <a:sym typeface="Open Sans"/>
              </a:rPr>
              <a:t>:</a:t>
            </a:r>
            <a:endParaRPr lang="en-US" sz="2200" b="0" i="0" u="none" strike="noStrike" cap="none" dirty="0">
              <a:solidFill>
                <a:schemeClr val="dk1"/>
              </a:solidFill>
              <a:latin typeface="Open Sans"/>
              <a:ea typeface="Open Sans"/>
              <a:cs typeface="Open Sans"/>
              <a:sym typeface="Open Sans"/>
            </a:endParaRPr>
          </a:p>
          <a:p>
            <a:pPr marL="628650" lvl="1" indent="-285750">
              <a:lnSpc>
                <a:spcPct val="114000"/>
              </a:lnSpc>
              <a:spcAft>
                <a:spcPts val="600"/>
              </a:spcAft>
              <a:buClr>
                <a:schemeClr val="dk1"/>
              </a:buClr>
              <a:buSzPts val="1350"/>
              <a:buFont typeface="Arial"/>
              <a:buChar char="•"/>
            </a:pPr>
            <a:r>
              <a:rPr lang="en-US" sz="2200" b="0" i="0" u="none" strike="noStrike" cap="none" dirty="0">
                <a:solidFill>
                  <a:schemeClr val="dk1"/>
                </a:solidFill>
                <a:latin typeface="Open Sans"/>
                <a:ea typeface="Open Sans"/>
                <a:cs typeface="Open Sans"/>
                <a:sym typeface="Open Sans"/>
              </a:rPr>
              <a:t>Resource Guides from our Diversity &amp; Inclusion trainings, including:</a:t>
            </a:r>
            <a:r>
              <a:rPr lang="en-US" sz="2200" dirty="0">
                <a:solidFill>
                  <a:schemeClr val="dk1"/>
                </a:solidFill>
                <a:latin typeface="Open Sans"/>
                <a:ea typeface="Open Sans"/>
                <a:cs typeface="Open Sans"/>
                <a:sym typeface="Open Sans"/>
              </a:rPr>
              <a:t> </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dirty="0">
                <a:solidFill>
                  <a:schemeClr val="dk1"/>
                </a:solidFill>
                <a:latin typeface="Open Sans"/>
                <a:ea typeface="Open Sans"/>
                <a:cs typeface="Open Sans"/>
                <a:sym typeface="Open Sans"/>
              </a:rPr>
              <a:t>Interrupting Microaggressions</a:t>
            </a:r>
            <a:endParaRPr lang="en-US" dirty="0">
              <a:solidFill>
                <a:schemeClr val="dk1"/>
              </a:solidFill>
              <a:latin typeface="Open Sans"/>
              <a:ea typeface="Open Sans"/>
              <a:cs typeface="Open Sans"/>
            </a:endParaRPr>
          </a:p>
          <a:p>
            <a:pPr marL="971550" marR="0" lvl="2" indent="-285750" algn="l" rtl="0">
              <a:lnSpc>
                <a:spcPct val="114000"/>
              </a:lnSpc>
              <a:spcBef>
                <a:spcPts val="0"/>
              </a:spcBef>
              <a:spcAft>
                <a:spcPts val="600"/>
              </a:spcAft>
              <a:buClr>
                <a:schemeClr val="dk1"/>
              </a:buClr>
              <a:buSzPts val="1350"/>
              <a:buFont typeface="Arial"/>
              <a:buChar char="•"/>
            </a:pPr>
            <a:r>
              <a:rPr lang="en-US" b="0" i="0" u="none" strike="noStrike" cap="none" dirty="0">
                <a:solidFill>
                  <a:schemeClr val="dk1"/>
                </a:solidFill>
                <a:latin typeface="Open Sans"/>
                <a:ea typeface="Open Sans"/>
                <a:cs typeface="Open Sans"/>
                <a:sym typeface="Open Sans"/>
              </a:rPr>
              <a:t>Creating Space for Critical Conversations</a:t>
            </a:r>
            <a:endParaRPr lang="en-US" dirty="0">
              <a:solidFill>
                <a:schemeClr val="dk1"/>
              </a:solidFill>
              <a:latin typeface="Open Sans"/>
              <a:ea typeface="Open Sans"/>
              <a:cs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2200" b="0" i="0" u="none" strike="noStrike" cap="none" dirty="0">
                <a:solidFill>
                  <a:schemeClr val="dk1"/>
                </a:solidFill>
                <a:latin typeface="Open Sans"/>
                <a:ea typeface="Open Sans"/>
                <a:cs typeface="Open Sans"/>
                <a:sym typeface="Open Sans"/>
              </a:rPr>
              <a:t>Information on how RESULTS responds to oppressive incidents</a:t>
            </a:r>
            <a:endParaRPr lang="en-US" sz="2200" dirty="0">
              <a:solidFill>
                <a:schemeClr val="dk1"/>
              </a:solidFill>
              <a:latin typeface="Open Sans"/>
              <a:ea typeface="Open Sans"/>
              <a:cs typeface="Open Sans"/>
            </a:endParaRPr>
          </a:p>
        </p:txBody>
      </p:sp>
      <p:sp>
        <p:nvSpPr>
          <p:cNvPr id="5" name="Slide Number Placeholder 4">
            <a:extLst>
              <a:ext uri="{FF2B5EF4-FFF2-40B4-BE49-F238E27FC236}">
                <a16:creationId xmlns:a16="http://schemas.microsoft.com/office/drawing/2014/main" id="{C35A0141-B422-DE09-B46D-ED220C6529FD}"/>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4196567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87D5-FE3D-4F3D-5C89-8CFC0090E848}"/>
              </a:ext>
            </a:extLst>
          </p:cNvPr>
          <p:cNvSpPr>
            <a:spLocks noGrp="1"/>
          </p:cNvSpPr>
          <p:nvPr>
            <p:ph type="title"/>
          </p:nvPr>
        </p:nvSpPr>
        <p:spPr>
          <a:xfrm>
            <a:off x="376862" y="110645"/>
            <a:ext cx="8390276" cy="876463"/>
          </a:xfrm>
        </p:spPr>
        <p:txBody>
          <a:bodyPr>
            <a:normAutofit/>
          </a:bodyPr>
          <a:lstStyle/>
          <a:p>
            <a:r>
              <a:rPr lang="en-US" sz="3100" b="1" dirty="0">
                <a:solidFill>
                  <a:srgbClr val="D50032"/>
                </a:solidFill>
              </a:rPr>
              <a:t>Anti-Oppression (AO) Events</a:t>
            </a:r>
          </a:p>
        </p:txBody>
      </p:sp>
      <p:sp>
        <p:nvSpPr>
          <p:cNvPr id="3" name="Content Placeholder 2">
            <a:extLst>
              <a:ext uri="{FF2B5EF4-FFF2-40B4-BE49-F238E27FC236}">
                <a16:creationId xmlns:a16="http://schemas.microsoft.com/office/drawing/2014/main" id="{67FC8423-D76D-5A7F-A946-CBC1701F151D}"/>
              </a:ext>
            </a:extLst>
          </p:cNvPr>
          <p:cNvSpPr>
            <a:spLocks noGrp="1"/>
          </p:cNvSpPr>
          <p:nvPr>
            <p:ph idx="1"/>
          </p:nvPr>
        </p:nvSpPr>
        <p:spPr>
          <a:xfrm>
            <a:off x="457200" y="1048951"/>
            <a:ext cx="8229600" cy="3394472"/>
          </a:xfrm>
        </p:spPr>
        <p:txBody>
          <a:bodyPr spcFirstLastPara="1" wrap="square" lIns="91425" tIns="45700" rIns="91425" bIns="45700" anchor="t" anchorCtr="0">
            <a:noAutofit/>
          </a:bodyPr>
          <a:lstStyle/>
          <a:p>
            <a:pPr marL="0" indent="0" algn="ctr">
              <a:lnSpc>
                <a:spcPct val="112999"/>
              </a:lnSpc>
              <a:spcBef>
                <a:spcPts val="0"/>
              </a:spcBef>
              <a:buNone/>
            </a:pPr>
            <a:endParaRPr lang="en-US" sz="2800" b="1" dirty="0">
              <a:solidFill>
                <a:srgbClr val="000000"/>
              </a:solidFill>
            </a:endParaRPr>
          </a:p>
          <a:p>
            <a:pPr marL="0" indent="0" algn="ctr">
              <a:lnSpc>
                <a:spcPct val="112999"/>
              </a:lnSpc>
              <a:spcBef>
                <a:spcPts val="0"/>
              </a:spcBef>
              <a:buNone/>
            </a:pPr>
            <a:r>
              <a:rPr lang="en-US" sz="2800" b="1" dirty="0">
                <a:solidFill>
                  <a:srgbClr val="000000"/>
                </a:solidFill>
              </a:rPr>
              <a:t>AO 301: Oppression – The Missing Perspectives</a:t>
            </a:r>
          </a:p>
          <a:p>
            <a:pPr marL="0" indent="0" algn="ctr">
              <a:lnSpc>
                <a:spcPct val="112999"/>
              </a:lnSpc>
              <a:spcBef>
                <a:spcPts val="0"/>
              </a:spcBef>
              <a:buNone/>
            </a:pPr>
            <a:endParaRPr lang="en-US" sz="2800" b="1" dirty="0">
              <a:solidFill>
                <a:srgbClr val="000000"/>
              </a:solidFill>
            </a:endParaRPr>
          </a:p>
          <a:p>
            <a:pPr marL="0" indent="0" algn="ctr">
              <a:lnSpc>
                <a:spcPct val="112999"/>
              </a:lnSpc>
              <a:spcBef>
                <a:spcPts val="0"/>
              </a:spcBef>
              <a:buNone/>
            </a:pPr>
            <a:r>
              <a:rPr lang="en-US" sz="2800" dirty="0">
                <a:solidFill>
                  <a:srgbClr val="000000"/>
                </a:solidFill>
              </a:rPr>
              <a:t>Friday, April 19, 2:00 p.m. ET</a:t>
            </a:r>
            <a:endParaRPr lang="en-US" sz="4000" dirty="0"/>
          </a:p>
          <a:p>
            <a:pPr marL="0" indent="0" algn="ctr">
              <a:lnSpc>
                <a:spcPct val="112999"/>
              </a:lnSpc>
              <a:spcBef>
                <a:spcPts val="0"/>
              </a:spcBef>
              <a:spcAft>
                <a:spcPts val="1800"/>
              </a:spcAft>
              <a:buNone/>
            </a:pPr>
            <a:r>
              <a:rPr lang="en-US" sz="2800" dirty="0">
                <a:solidFill>
                  <a:srgbClr val="000000"/>
                </a:solidFill>
                <a:hlinkClick r:id="rId2"/>
              </a:rPr>
              <a:t>Register online</a:t>
            </a:r>
            <a:endParaRPr lang="en-US" sz="2800" dirty="0">
              <a:solidFill>
                <a:srgbClr val="000000"/>
              </a:solidFill>
              <a:hlinkClick r:id="rId3"/>
            </a:endParaRPr>
          </a:p>
          <a:p>
            <a:pPr marL="0" indent="0" algn="ctr">
              <a:spcBef>
                <a:spcPts val="852"/>
              </a:spcBef>
              <a:buNone/>
            </a:pPr>
            <a:endParaRPr lang="en-US" sz="1800" dirty="0"/>
          </a:p>
          <a:p>
            <a:pPr marL="0" indent="0" algn="ctr">
              <a:spcBef>
                <a:spcPts val="852"/>
              </a:spcBef>
              <a:buNone/>
            </a:pPr>
            <a:endParaRPr lang="en-US" sz="2400" dirty="0"/>
          </a:p>
          <a:p>
            <a:pPr marL="0" indent="0" algn="ctr">
              <a:spcBef>
                <a:spcPts val="852"/>
              </a:spcBef>
              <a:buNone/>
            </a:pPr>
            <a:endParaRPr lang="en-US" sz="2400" dirty="0"/>
          </a:p>
          <a:p>
            <a:pPr marL="0" indent="0">
              <a:spcBef>
                <a:spcPts val="852"/>
              </a:spcBef>
              <a:buNone/>
            </a:pPr>
            <a:endParaRPr lang="en-US" sz="4250" dirty="0"/>
          </a:p>
        </p:txBody>
      </p:sp>
      <p:sp>
        <p:nvSpPr>
          <p:cNvPr id="5" name="Slide Number Placeholder 5">
            <a:extLst>
              <a:ext uri="{FF2B5EF4-FFF2-40B4-BE49-F238E27FC236}">
                <a16:creationId xmlns:a16="http://schemas.microsoft.com/office/drawing/2014/main" id="{056FE7E4-0B75-340D-D1E0-39C99ADD1925}"/>
              </a:ext>
            </a:extLst>
          </p:cNvPr>
          <p:cNvSpPr>
            <a:spLocks noGrp="1"/>
          </p:cNvSpPr>
          <p:nvPr>
            <p:ph type="sldNum" sz="quarter" idx="12"/>
          </p:nvPr>
        </p:nvSpPr>
        <p:spPr>
          <a:xfrm>
            <a:off x="6553200" y="4767263"/>
            <a:ext cx="2133600" cy="273844"/>
          </a:xfrm>
        </p:spPr>
        <p:txBody>
          <a:bodyPr/>
          <a:lstStyle/>
          <a:p>
            <a:fld id="{307E6868-079E-1649-B8D1-459B42CE4DE3}" type="slidenum">
              <a:rPr lang="en-US" sz="1100" smtClean="0"/>
              <a:t>30</a:t>
            </a:fld>
            <a:endParaRPr lang="en-US" sz="1100" dirty="0"/>
          </a:p>
        </p:txBody>
      </p:sp>
    </p:spTree>
    <p:extLst>
      <p:ext uri="{BB962C8B-B14F-4D97-AF65-F5344CB8AC3E}">
        <p14:creationId xmlns:p14="http://schemas.microsoft.com/office/powerpoint/2010/main" val="2115980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5253F-1A9D-8C26-726B-721392952F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88B6A7-7AFA-284D-E5EF-4D2D9E126F5F}"/>
              </a:ext>
            </a:extLst>
          </p:cNvPr>
          <p:cNvSpPr>
            <a:spLocks noGrp="1"/>
          </p:cNvSpPr>
          <p:nvPr>
            <p:ph type="title"/>
          </p:nvPr>
        </p:nvSpPr>
        <p:spPr>
          <a:xfrm>
            <a:off x="765808" y="396211"/>
            <a:ext cx="7401491" cy="857250"/>
          </a:xfrm>
        </p:spPr>
        <p:txBody>
          <a:bodyPr>
            <a:normAutofit fontScale="90000"/>
          </a:bodyPr>
          <a:lstStyle/>
          <a:p>
            <a:r>
              <a:rPr lang="en-US" dirty="0">
                <a:solidFill>
                  <a:srgbClr val="D50032"/>
                </a:solidFill>
                <a:latin typeface="Open Sans"/>
                <a:ea typeface="Open Sans"/>
                <a:cs typeface="Open Sans"/>
              </a:rPr>
              <a:t>Maximizing Outreach to Your Online Network </a:t>
            </a:r>
            <a:endParaRPr lang="en-US" dirty="0">
              <a:solidFill>
                <a:srgbClr val="D50032"/>
              </a:solidFill>
            </a:endParaRPr>
          </a:p>
        </p:txBody>
      </p:sp>
      <p:sp>
        <p:nvSpPr>
          <p:cNvPr id="3" name="Content Placeholder 2">
            <a:extLst>
              <a:ext uri="{FF2B5EF4-FFF2-40B4-BE49-F238E27FC236}">
                <a16:creationId xmlns:a16="http://schemas.microsoft.com/office/drawing/2014/main" id="{B4F45EA7-ACBF-C470-3BC5-EB4CD9C2F76D}"/>
              </a:ext>
            </a:extLst>
          </p:cNvPr>
          <p:cNvSpPr>
            <a:spLocks noGrp="1"/>
          </p:cNvSpPr>
          <p:nvPr>
            <p:ph idx="1"/>
          </p:nvPr>
        </p:nvSpPr>
        <p:spPr>
          <a:xfrm>
            <a:off x="441820" y="2870204"/>
            <a:ext cx="8320177" cy="1899590"/>
          </a:xfrm>
        </p:spPr>
        <p:txBody>
          <a:bodyPr vert="horz" lIns="91440" tIns="45720" rIns="91440" bIns="45720" rtlCol="0" anchor="t">
            <a:noAutofit/>
          </a:bodyPr>
          <a:lstStyle/>
          <a:p>
            <a:pPr marL="0" indent="0" algn="ctr">
              <a:spcBef>
                <a:spcPts val="0"/>
              </a:spcBef>
              <a:spcAft>
                <a:spcPts val="1800"/>
              </a:spcAft>
              <a:buNone/>
            </a:pPr>
            <a:r>
              <a:rPr lang="en-US" sz="2000" dirty="0">
                <a:latin typeface="Open Sans"/>
                <a:ea typeface="Open Sans"/>
                <a:cs typeface="Arial"/>
              </a:rPr>
              <a:t>In April, we are opening the New Advocate Mentor call to the entire network. Please join us for a discussion on how to maximize invitations to "warm leads" and increase engagement from new volunteers at your community actions &amp; lobby meetings. </a:t>
            </a:r>
            <a:endParaRPr lang="en-US" sz="2000" dirty="0"/>
          </a:p>
          <a:p>
            <a:pPr marL="0" indent="0" algn="ctr">
              <a:spcBef>
                <a:spcPts val="0"/>
              </a:spcBef>
              <a:spcAft>
                <a:spcPts val="1800"/>
              </a:spcAft>
              <a:buNone/>
            </a:pPr>
            <a:r>
              <a:rPr lang="en-US" sz="2000" dirty="0">
                <a:latin typeface="Open Sans"/>
                <a:ea typeface="Open Sans"/>
                <a:cs typeface="Arial"/>
              </a:rPr>
              <a:t>We hope to see you there! </a:t>
            </a:r>
            <a:endParaRPr lang="en-US" sz="2000" dirty="0"/>
          </a:p>
          <a:p>
            <a:pPr marL="0" indent="0" algn="ctr">
              <a:spcBef>
                <a:spcPts val="0"/>
              </a:spcBef>
              <a:buNone/>
            </a:pPr>
            <a:endParaRPr lang="en-US" sz="2000" b="1" dirty="0">
              <a:latin typeface="Open Sans"/>
              <a:ea typeface="Open Sans"/>
              <a:cs typeface="Arial"/>
            </a:endParaRPr>
          </a:p>
          <a:p>
            <a:pPr marL="0" indent="0" algn="ctr">
              <a:spcBef>
                <a:spcPts val="0"/>
              </a:spcBef>
              <a:spcAft>
                <a:spcPts val="1800"/>
              </a:spcAft>
              <a:buNone/>
            </a:pPr>
            <a:endParaRPr lang="en-US" sz="2000" b="1" dirty="0">
              <a:latin typeface="Open Sans"/>
              <a:ea typeface="Open Sans"/>
              <a:cs typeface="Arial"/>
              <a:hlinkClick r:id="rId2" invalidUrl="http://"/>
            </a:endParaRPr>
          </a:p>
        </p:txBody>
      </p:sp>
      <p:sp>
        <p:nvSpPr>
          <p:cNvPr id="4" name="Slide Number Placeholder 3">
            <a:extLst>
              <a:ext uri="{FF2B5EF4-FFF2-40B4-BE49-F238E27FC236}">
                <a16:creationId xmlns:a16="http://schemas.microsoft.com/office/drawing/2014/main" id="{91B0B6A9-C609-2C68-D63D-722E42121D85}"/>
              </a:ext>
            </a:extLst>
          </p:cNvPr>
          <p:cNvSpPr>
            <a:spLocks noGrp="1"/>
          </p:cNvSpPr>
          <p:nvPr>
            <p:ph type="sldNum" sz="quarter" idx="12"/>
          </p:nvPr>
        </p:nvSpPr>
        <p:spPr/>
        <p:txBody>
          <a:bodyPr/>
          <a:lstStyle/>
          <a:p>
            <a:fld id="{307E6868-079E-1649-B8D1-459B42CE4DE3}" type="slidenum">
              <a:rPr lang="en-US" smtClean="0"/>
              <a:t>31</a:t>
            </a:fld>
            <a:endParaRPr lang="en-US" dirty="0"/>
          </a:p>
        </p:txBody>
      </p:sp>
      <p:sp>
        <p:nvSpPr>
          <p:cNvPr id="5" name="TextBox 4">
            <a:extLst>
              <a:ext uri="{FF2B5EF4-FFF2-40B4-BE49-F238E27FC236}">
                <a16:creationId xmlns:a16="http://schemas.microsoft.com/office/drawing/2014/main" id="{8ADD9BC9-3AE6-FE95-D14B-2E563CE859EF}"/>
              </a:ext>
            </a:extLst>
          </p:cNvPr>
          <p:cNvSpPr txBox="1"/>
          <p:nvPr/>
        </p:nvSpPr>
        <p:spPr>
          <a:xfrm>
            <a:off x="1222709" y="1673893"/>
            <a:ext cx="669858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latin typeface="Open Sans"/>
                <a:ea typeface="Open Sans"/>
                <a:cs typeface="Segoe UI"/>
              </a:rPr>
              <a:t>Wednesday, April 24, 8 p.m. ET​</a:t>
            </a:r>
          </a:p>
          <a:p>
            <a:pPr algn="ctr"/>
            <a:r>
              <a:rPr lang="en-US" sz="2800" u="sng" dirty="0">
                <a:solidFill>
                  <a:srgbClr val="D50032"/>
                </a:solidFill>
                <a:latin typeface="Open Sans"/>
                <a:ea typeface="Open Sans"/>
                <a:cs typeface="Segoe UI"/>
                <a:hlinkClick r:id="rId3"/>
              </a:rPr>
              <a:t>Register today</a:t>
            </a:r>
            <a:endParaRPr lang="en-US" sz="2800" dirty="0">
              <a:latin typeface="Open Sans"/>
              <a:ea typeface="Open Sans"/>
              <a:cs typeface="Segoe UI"/>
            </a:endParaRPr>
          </a:p>
        </p:txBody>
      </p:sp>
    </p:spTree>
    <p:extLst>
      <p:ext uri="{BB962C8B-B14F-4D97-AF65-F5344CB8AC3E}">
        <p14:creationId xmlns:p14="http://schemas.microsoft.com/office/powerpoint/2010/main" val="3664365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AA598-F09C-DF73-CA2B-9DAB7AB77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A76DB6-6D3E-20E0-A192-CB490E872AF4}"/>
              </a:ext>
            </a:extLst>
          </p:cNvPr>
          <p:cNvSpPr>
            <a:spLocks noGrp="1"/>
          </p:cNvSpPr>
          <p:nvPr>
            <p:ph type="title"/>
          </p:nvPr>
        </p:nvSpPr>
        <p:spPr>
          <a:xfrm>
            <a:off x="871254" y="102393"/>
            <a:ext cx="7401491" cy="653607"/>
          </a:xfrm>
        </p:spPr>
        <p:txBody>
          <a:bodyPr/>
          <a:lstStyle/>
          <a:p>
            <a:r>
              <a:rPr lang="en-US" dirty="0">
                <a:solidFill>
                  <a:srgbClr val="D50032"/>
                </a:solidFill>
                <a:latin typeface="Open Sans"/>
                <a:ea typeface="Open Sans"/>
                <a:cs typeface="Open Sans"/>
              </a:rPr>
              <a:t>Office Hours</a:t>
            </a:r>
          </a:p>
        </p:txBody>
      </p:sp>
      <p:sp>
        <p:nvSpPr>
          <p:cNvPr id="3" name="Content Placeholder 2">
            <a:extLst>
              <a:ext uri="{FF2B5EF4-FFF2-40B4-BE49-F238E27FC236}">
                <a16:creationId xmlns:a16="http://schemas.microsoft.com/office/drawing/2014/main" id="{8776F125-5F2E-E5F8-1A19-BA59EBB6B3CB}"/>
              </a:ext>
            </a:extLst>
          </p:cNvPr>
          <p:cNvSpPr>
            <a:spLocks noGrp="1"/>
          </p:cNvSpPr>
          <p:nvPr>
            <p:ph idx="1"/>
          </p:nvPr>
        </p:nvSpPr>
        <p:spPr>
          <a:xfrm>
            <a:off x="201599" y="1049995"/>
            <a:ext cx="8740800" cy="3394472"/>
          </a:xfrm>
        </p:spPr>
        <p:txBody>
          <a:bodyPr vert="horz" lIns="91440" tIns="45720" rIns="91440" bIns="45720" rtlCol="0" anchor="t">
            <a:noAutofit/>
          </a:bodyPr>
          <a:lstStyle/>
          <a:p>
            <a:pPr marL="0" indent="0" algn="ctr" defTabSz="914400">
              <a:lnSpc>
                <a:spcPct val="114000"/>
              </a:lnSpc>
              <a:spcBef>
                <a:spcPts val="0"/>
              </a:spcBef>
              <a:buNone/>
            </a:pPr>
            <a:r>
              <a:rPr lang="en-US" sz="2000" b="1" dirty="0">
                <a:latin typeface="Open Sans"/>
                <a:ea typeface="+mn-lt"/>
                <a:cs typeface="+mn-lt"/>
              </a:rPr>
              <a:t>Event Planning and Outreach Office Hour</a:t>
            </a:r>
            <a:r>
              <a:rPr lang="en-US" sz="2000" dirty="0">
                <a:latin typeface="Open Sans"/>
                <a:ea typeface="+mn-lt"/>
                <a:cs typeface="+mn-lt"/>
              </a:rPr>
              <a:t> </a:t>
            </a:r>
            <a:endParaRPr lang="en-US" sz="2000" dirty="0">
              <a:latin typeface="Open Sans"/>
              <a:ea typeface="Open Sans"/>
              <a:cs typeface="+mn-lt"/>
            </a:endParaRPr>
          </a:p>
          <a:p>
            <a:pPr marL="0" indent="0" algn="ctr" defTabSz="914400">
              <a:lnSpc>
                <a:spcPct val="114000"/>
              </a:lnSpc>
              <a:spcBef>
                <a:spcPts val="0"/>
              </a:spcBef>
              <a:buNone/>
            </a:pPr>
            <a:r>
              <a:rPr lang="en-US" sz="2000" dirty="0">
                <a:latin typeface="Open Sans"/>
                <a:ea typeface="+mn-lt"/>
                <a:cs typeface="Segoe UI"/>
              </a:rPr>
              <a:t>Thursday, April 11, 2 p.m. ET </a:t>
            </a:r>
          </a:p>
          <a:p>
            <a:pPr marL="0" indent="0" algn="ctr" defTabSz="914400">
              <a:lnSpc>
                <a:spcPct val="114000"/>
              </a:lnSpc>
              <a:spcBef>
                <a:spcPts val="0"/>
              </a:spcBef>
              <a:buNone/>
            </a:pPr>
            <a:r>
              <a:rPr lang="en-US" sz="2000" dirty="0">
                <a:latin typeface="Open Sans"/>
                <a:ea typeface="+mn-lt"/>
                <a:cs typeface="Segoe UI"/>
              </a:rPr>
              <a:t>Join at </a:t>
            </a:r>
            <a:r>
              <a:rPr lang="en-US" sz="2000" dirty="0">
                <a:solidFill>
                  <a:srgbClr val="D50032"/>
                </a:solidFill>
                <a:latin typeface="Open Sans"/>
                <a:ea typeface="Open Sans"/>
                <a:cs typeface="+mn-lt"/>
                <a:hlinkClick r:id="rId2"/>
              </a:rPr>
              <a:t>https://results.zoom.us/j/98524229370</a:t>
            </a:r>
            <a:r>
              <a:rPr lang="en-US" sz="2000" dirty="0">
                <a:latin typeface="Open Sans"/>
                <a:ea typeface="Open Sans"/>
                <a:cs typeface="+mn-lt"/>
              </a:rPr>
              <a:t> </a:t>
            </a:r>
          </a:p>
          <a:p>
            <a:pPr marL="0" indent="0" algn="ctr" defTabSz="914400">
              <a:lnSpc>
                <a:spcPct val="114000"/>
              </a:lnSpc>
              <a:spcBef>
                <a:spcPts val="0"/>
              </a:spcBef>
              <a:spcAft>
                <a:spcPts val="1800"/>
              </a:spcAft>
              <a:buNone/>
            </a:pPr>
            <a:r>
              <a:rPr lang="en-US" sz="2000" dirty="0">
                <a:latin typeface="Open Sans"/>
                <a:ea typeface="Open Sans"/>
                <a:cs typeface="+mn-lt"/>
              </a:rPr>
              <a:t>or call (312) 626-6799, meeting ID: 985 2422 9370.</a:t>
            </a:r>
            <a:endParaRPr lang="en-US" sz="2000" dirty="0">
              <a:latin typeface="Open Sans"/>
              <a:ea typeface="Open Sans"/>
              <a:cs typeface="Open Sans"/>
            </a:endParaRPr>
          </a:p>
          <a:p>
            <a:pPr marL="0" indent="0" algn="ctr">
              <a:lnSpc>
                <a:spcPct val="112999"/>
              </a:lnSpc>
              <a:spcBef>
                <a:spcPts val="0"/>
              </a:spcBef>
              <a:buNone/>
            </a:pPr>
            <a:r>
              <a:rPr lang="en-US" sz="2000" b="1" dirty="0"/>
              <a:t>Media Office Hour </a:t>
            </a:r>
            <a:endParaRPr lang="en-US" sz="2000" dirty="0"/>
          </a:p>
          <a:p>
            <a:pPr marL="0" indent="0" algn="ctr">
              <a:lnSpc>
                <a:spcPct val="113000"/>
              </a:lnSpc>
              <a:spcBef>
                <a:spcPts val="0"/>
              </a:spcBef>
              <a:buNone/>
            </a:pPr>
            <a:r>
              <a:rPr lang="en-US" sz="2000" dirty="0">
                <a:latin typeface="Open Sans"/>
                <a:ea typeface="Open Sans"/>
                <a:cs typeface="Open Sans"/>
              </a:rPr>
              <a:t>Wednesday, April 17, 2 p.m. ET</a:t>
            </a:r>
          </a:p>
          <a:p>
            <a:pPr marL="0" indent="0" algn="ctr">
              <a:lnSpc>
                <a:spcPct val="113000"/>
              </a:lnSpc>
              <a:spcBef>
                <a:spcPts val="0"/>
              </a:spcBef>
              <a:buNone/>
            </a:pPr>
            <a:r>
              <a:rPr lang="en-US" sz="2000" dirty="0"/>
              <a:t>Join at </a:t>
            </a:r>
            <a:r>
              <a:rPr lang="en-US" sz="2000" dirty="0">
                <a:hlinkClick r:id="rId3"/>
              </a:rPr>
              <a:t>https://results.zoom.us/j/93668005494</a:t>
            </a:r>
            <a:r>
              <a:rPr lang="en-US" sz="2000" dirty="0"/>
              <a:t> </a:t>
            </a:r>
          </a:p>
          <a:p>
            <a:pPr marL="0" indent="0" algn="ctr">
              <a:lnSpc>
                <a:spcPct val="113000"/>
              </a:lnSpc>
              <a:spcBef>
                <a:spcPts val="0"/>
              </a:spcBef>
              <a:spcAft>
                <a:spcPts val="1200"/>
              </a:spcAft>
              <a:buNone/>
            </a:pPr>
            <a:r>
              <a:rPr lang="en-US" sz="2000" dirty="0"/>
              <a:t>or call (312) 626-6799, meeting ID 936 6800 5494. </a:t>
            </a:r>
            <a:endParaRPr lang="en-US" sz="2800" dirty="0">
              <a:latin typeface="Open Sans"/>
              <a:ea typeface="Open Sans"/>
              <a:cs typeface="Open Sans"/>
            </a:endParaRPr>
          </a:p>
        </p:txBody>
      </p:sp>
      <p:sp>
        <p:nvSpPr>
          <p:cNvPr id="4" name="Slide Number Placeholder 3">
            <a:extLst>
              <a:ext uri="{FF2B5EF4-FFF2-40B4-BE49-F238E27FC236}">
                <a16:creationId xmlns:a16="http://schemas.microsoft.com/office/drawing/2014/main" id="{1FB2CDFD-E113-329E-4EAB-576FC6BA7242}"/>
              </a:ext>
            </a:extLst>
          </p:cNvPr>
          <p:cNvSpPr>
            <a:spLocks noGrp="1"/>
          </p:cNvSpPr>
          <p:nvPr>
            <p:ph type="sldNum" sz="quarter" idx="12"/>
          </p:nvPr>
        </p:nvSpPr>
        <p:spPr/>
        <p:txBody>
          <a:bodyPr/>
          <a:lstStyle/>
          <a:p>
            <a:fld id="{307E6868-079E-1649-B8D1-459B42CE4DE3}" type="slidenum">
              <a:rPr lang="en-US" smtClean="0"/>
              <a:t>32</a:t>
            </a:fld>
            <a:endParaRPr lang="en-US" dirty="0"/>
          </a:p>
        </p:txBody>
      </p:sp>
    </p:spTree>
    <p:extLst>
      <p:ext uri="{BB962C8B-B14F-4D97-AF65-F5344CB8AC3E}">
        <p14:creationId xmlns:p14="http://schemas.microsoft.com/office/powerpoint/2010/main" val="2866974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0"/>
            <a:ext cx="7401491" cy="857250"/>
          </a:xfrm>
        </p:spPr>
        <p:txBody>
          <a:bodyPr/>
          <a:lstStyle/>
          <a:p>
            <a:r>
              <a:rPr lang="en-US" dirty="0">
                <a:solidFill>
                  <a:srgbClr val="D50032"/>
                </a:solidFill>
              </a:rPr>
              <a:t>Support Calls</a:t>
            </a: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857250"/>
            <a:ext cx="8229600" cy="3394472"/>
          </a:xfrm>
        </p:spPr>
        <p:txBody>
          <a:bodyPr vert="horz" lIns="91440" tIns="45720" rIns="91440" bIns="45720" rtlCol="0" anchor="t">
            <a:noAutofit/>
          </a:bodyPr>
          <a:lstStyle/>
          <a:p>
            <a:pPr marL="0" indent="0" algn="ctr">
              <a:lnSpc>
                <a:spcPct val="113999"/>
              </a:lnSpc>
              <a:spcBef>
                <a:spcPts val="0"/>
              </a:spcBef>
              <a:buNone/>
            </a:pPr>
            <a:r>
              <a:rPr lang="en-US" sz="2000" b="1" dirty="0"/>
              <a:t>U.S. Poverty Free Agents</a:t>
            </a:r>
            <a:endParaRPr lang="en-US" sz="2000" dirty="0"/>
          </a:p>
          <a:p>
            <a:pPr marL="0" indent="0" algn="ctr">
              <a:lnSpc>
                <a:spcPct val="113999"/>
              </a:lnSpc>
              <a:spcBef>
                <a:spcPts val="0"/>
              </a:spcBef>
              <a:buNone/>
            </a:pPr>
            <a:r>
              <a:rPr lang="en-US" sz="2000" dirty="0">
                <a:latin typeface="Open Sans"/>
                <a:ea typeface="Open Sans"/>
                <a:cs typeface="Open Sans"/>
              </a:rPr>
              <a:t>Tuesday, April 16, 1:00 p.m. and 8:00 p.m. ET</a:t>
            </a:r>
          </a:p>
          <a:p>
            <a:pPr marL="0" indent="0" algn="ctr">
              <a:lnSpc>
                <a:spcPct val="113999"/>
              </a:lnSpc>
              <a:spcBef>
                <a:spcPts val="0"/>
              </a:spcBef>
              <a:spcAft>
                <a:spcPts val="1800"/>
              </a:spcAft>
              <a:buNone/>
            </a:pPr>
            <a:r>
              <a:rPr lang="en-US" sz="2000" dirty="0"/>
              <a:t>Contact Jos Linn at </a:t>
            </a:r>
            <a:r>
              <a:rPr lang="en-US" sz="2000" dirty="0">
                <a:hlinkClick r:id="rId2"/>
              </a:rPr>
              <a:t>jlinn@results.org</a:t>
            </a:r>
            <a:r>
              <a:rPr lang="en-US" sz="2000" dirty="0"/>
              <a:t> for information.</a:t>
            </a:r>
          </a:p>
          <a:p>
            <a:pPr marL="0" indent="0" algn="ctr" defTabSz="914400">
              <a:lnSpc>
                <a:spcPct val="114000"/>
              </a:lnSpc>
              <a:spcBef>
                <a:spcPts val="0"/>
              </a:spcBef>
              <a:buNone/>
            </a:pPr>
            <a:r>
              <a:rPr lang="en-US" sz="2000" b="1" dirty="0">
                <a:latin typeface="Open Sans"/>
                <a:ea typeface="+mn-lt"/>
                <a:cs typeface="Segoe UI"/>
              </a:rPr>
              <a:t>Action Network Manager Calls </a:t>
            </a:r>
            <a:endParaRPr lang="en-US" sz="2000" dirty="0">
              <a:latin typeface="Open Sans"/>
              <a:ea typeface="+mn-lt"/>
              <a:cs typeface="Segoe UI"/>
            </a:endParaRPr>
          </a:p>
          <a:p>
            <a:pPr marL="0" indent="0" algn="ctr" defTabSz="914400">
              <a:lnSpc>
                <a:spcPct val="114000"/>
              </a:lnSpc>
              <a:spcBef>
                <a:spcPts val="0"/>
              </a:spcBef>
              <a:buNone/>
            </a:pPr>
            <a:r>
              <a:rPr lang="en-US" sz="2000" dirty="0">
                <a:latin typeface="Open Sans"/>
                <a:ea typeface="+mn-lt"/>
                <a:cs typeface="Segoe UI"/>
              </a:rPr>
              <a:t>Wednesday, April 17, 12:30 p.m. ET and 8:00 p.m. ET</a:t>
            </a:r>
          </a:p>
          <a:p>
            <a:pPr marL="0" indent="0" algn="ctr" defTabSz="914400">
              <a:lnSpc>
                <a:spcPct val="114000"/>
              </a:lnSpc>
              <a:spcBef>
                <a:spcPts val="0"/>
              </a:spcBef>
              <a:buNone/>
            </a:pPr>
            <a:r>
              <a:rPr lang="en-US" sz="2000" dirty="0">
                <a:latin typeface="Open Sans"/>
                <a:ea typeface="+mn-lt"/>
                <a:cs typeface="Segoe UI"/>
              </a:rPr>
              <a:t>New Zoom link coming (check Weekly Update)</a:t>
            </a:r>
            <a:endParaRPr lang="en-US" sz="2000" dirty="0">
              <a:solidFill>
                <a:srgbClr val="D50032"/>
              </a:solidFill>
              <a:latin typeface="Open Sans"/>
              <a:ea typeface="+mn-lt"/>
              <a:cs typeface="Segoe UI"/>
            </a:endParaRPr>
          </a:p>
          <a:p>
            <a:pPr marL="0" indent="0" algn="ctr" defTabSz="914400">
              <a:lnSpc>
                <a:spcPct val="114000"/>
              </a:lnSpc>
              <a:spcBef>
                <a:spcPts val="0"/>
              </a:spcBef>
              <a:spcAft>
                <a:spcPts val="1800"/>
              </a:spcAft>
              <a:buNone/>
            </a:pPr>
            <a:r>
              <a:rPr lang="en-US" sz="2000" dirty="0">
                <a:latin typeface="Open Sans"/>
                <a:ea typeface="+mn-lt"/>
                <a:cs typeface="Segoe UI"/>
              </a:rPr>
              <a:t>No registration required. </a:t>
            </a:r>
          </a:p>
          <a:p>
            <a:pPr marL="0" indent="0" algn="ctr">
              <a:lnSpc>
                <a:spcPct val="113999"/>
              </a:lnSpc>
              <a:spcBef>
                <a:spcPts val="0"/>
              </a:spcBef>
              <a:buNone/>
            </a:pPr>
            <a:r>
              <a:rPr lang="en-US" sz="2000" b="1" dirty="0"/>
              <a:t>Global Poverty Free Agents</a:t>
            </a:r>
            <a:endParaRPr lang="en-US" sz="2000" dirty="0"/>
          </a:p>
          <a:p>
            <a:pPr marL="0" indent="0" algn="ctr">
              <a:lnSpc>
                <a:spcPct val="113999"/>
              </a:lnSpc>
              <a:spcBef>
                <a:spcPts val="0"/>
              </a:spcBef>
              <a:buNone/>
            </a:pPr>
            <a:r>
              <a:rPr lang="en-US" sz="2000" dirty="0">
                <a:latin typeface="Open Sans"/>
                <a:ea typeface="Open Sans"/>
                <a:cs typeface="Open Sans"/>
              </a:rPr>
              <a:t>Monday, April 22, 7:00 p.m. ET</a:t>
            </a:r>
          </a:p>
          <a:p>
            <a:pPr marL="0" indent="0" algn="ctr">
              <a:lnSpc>
                <a:spcPct val="113999"/>
              </a:lnSpc>
              <a:spcBef>
                <a:spcPts val="0"/>
              </a:spcBef>
              <a:buNone/>
            </a:pPr>
            <a:r>
              <a:rPr lang="en-US" sz="2000" dirty="0"/>
              <a:t>Contact Lisa Marchal at </a:t>
            </a:r>
            <a:r>
              <a:rPr lang="en-US" sz="2000" dirty="0">
                <a:hlinkClick r:id="rId3"/>
              </a:rPr>
              <a:t>lmarchal@results.org</a:t>
            </a:r>
            <a:r>
              <a:rPr lang="en-US" sz="2000" dirty="0"/>
              <a:t> for information.</a:t>
            </a: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33</a:t>
            </a:fld>
            <a:endParaRPr lang="en-US" dirty="0"/>
          </a:p>
        </p:txBody>
      </p:sp>
    </p:spTree>
    <p:extLst>
      <p:ext uri="{BB962C8B-B14F-4D97-AF65-F5344CB8AC3E}">
        <p14:creationId xmlns:p14="http://schemas.microsoft.com/office/powerpoint/2010/main" val="2688504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1010651" y="172307"/>
            <a:ext cx="7122695" cy="857250"/>
          </a:xfrm>
        </p:spPr>
        <p:txBody>
          <a:bodyPr>
            <a:noAutofit/>
          </a:bodyPr>
          <a:lstStyle/>
          <a:p>
            <a:r>
              <a:rPr lang="en-US" sz="2800" dirty="0">
                <a:solidFill>
                  <a:schemeClr val="tx2"/>
                </a:solidFill>
                <a:latin typeface="Open Sans"/>
                <a:ea typeface="Open Sans"/>
                <a:cs typeface="Open Sans"/>
              </a:rPr>
              <a:t>Join us for the</a:t>
            </a:r>
            <a:br>
              <a:rPr lang="en-US" sz="2800" dirty="0">
                <a:solidFill>
                  <a:schemeClr val="tx2"/>
                </a:solidFill>
                <a:latin typeface="Open Sans"/>
                <a:ea typeface="Open Sans"/>
                <a:cs typeface="Open Sans"/>
              </a:rPr>
            </a:br>
            <a:r>
              <a:rPr lang="en-US" sz="2800" dirty="0">
                <a:solidFill>
                  <a:schemeClr val="tx2"/>
                </a:solidFill>
                <a:latin typeface="Open Sans"/>
                <a:ea typeface="Open Sans"/>
                <a:cs typeface="Open Sans"/>
              </a:rPr>
              <a:t>May National Webinar</a:t>
            </a: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34</a:t>
            </a:fld>
            <a:endParaRPr lang="en-US" dirty="0"/>
          </a:p>
        </p:txBody>
      </p:sp>
      <p:sp>
        <p:nvSpPr>
          <p:cNvPr id="10" name="TextBox 9">
            <a:extLst>
              <a:ext uri="{FF2B5EF4-FFF2-40B4-BE49-F238E27FC236}">
                <a16:creationId xmlns:a16="http://schemas.microsoft.com/office/drawing/2014/main" id="{30813003-63D3-5CA8-9192-26B759647D8F}"/>
              </a:ext>
            </a:extLst>
          </p:cNvPr>
          <p:cNvSpPr txBox="1"/>
          <p:nvPr/>
        </p:nvSpPr>
        <p:spPr>
          <a:xfrm>
            <a:off x="0" y="4241434"/>
            <a:ext cx="91439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latin typeface="Open Sans"/>
                <a:cs typeface="Segoe UI"/>
              </a:rPr>
              <a:t>May 4, 1:00 p.m. ET  |  </a:t>
            </a:r>
            <a:r>
              <a:rPr lang="en-US" sz="2400" dirty="0">
                <a:latin typeface="Open Sans"/>
                <a:cs typeface="Segoe UI"/>
              </a:rPr>
              <a:t>Register: </a:t>
            </a:r>
            <a:r>
              <a:rPr lang="en-US" sz="2400" dirty="0">
                <a:solidFill>
                  <a:schemeClr val="tx2"/>
                </a:solidFill>
                <a:latin typeface="Open Sans"/>
                <a:cs typeface="Segoe UI"/>
                <a:hlinkClick r:id="rId3">
                  <a:extLst>
                    <a:ext uri="{A12FA001-AC4F-418D-AE19-62706E023703}">
                      <ahyp:hlinkClr xmlns:ahyp="http://schemas.microsoft.com/office/drawing/2018/hyperlinkcolor" val="tx"/>
                    </a:ext>
                  </a:extLst>
                </a:hlinkClick>
              </a:rPr>
              <a:t>tinyurl.com/RESULTS2024</a:t>
            </a:r>
            <a:r>
              <a:rPr lang="en-US" sz="3200" b="1" dirty="0">
                <a:solidFill>
                  <a:schemeClr val="tx2"/>
                </a:solidFill>
                <a:latin typeface="Open Sans"/>
              </a:rPr>
              <a:t> </a:t>
            </a:r>
            <a:endParaRPr lang="en-US" sz="3200" b="1" dirty="0">
              <a:solidFill>
                <a:schemeClr val="tx2"/>
              </a:solidFill>
            </a:endParaRPr>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3631066" y="1712618"/>
            <a:ext cx="5055734"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0" u="none" strike="noStrike" dirty="0">
                <a:solidFill>
                  <a:srgbClr val="000000"/>
                </a:solidFill>
                <a:effectLst/>
                <a:latin typeface="Open Sans" panose="020B0606030504020204" pitchFamily="34" charset="0"/>
              </a:rPr>
              <a:t>Dr. Theopista Jacob Masenge</a:t>
            </a:r>
          </a:p>
          <a:p>
            <a:pPr marL="0" indent="0">
              <a:spcBef>
                <a:spcPts val="0"/>
              </a:spcBef>
              <a:spcAft>
                <a:spcPts val="1200"/>
              </a:spcAft>
              <a:buNone/>
            </a:pPr>
            <a:r>
              <a:rPr lang="en-US" sz="1900" i="1" dirty="0">
                <a:latin typeface="Open Sans"/>
                <a:ea typeface="Open Sans"/>
                <a:cs typeface="Open Sans"/>
              </a:rPr>
              <a:t>Vice President of the Pediatric Association of Tanzania</a:t>
            </a:r>
          </a:p>
          <a:p>
            <a:pPr marL="0" indent="0">
              <a:buNone/>
            </a:pPr>
            <a:r>
              <a:rPr lang="en-US" sz="2400" dirty="0">
                <a:latin typeface="Open Sans"/>
                <a:ea typeface="Open Sans"/>
                <a:cs typeface="Open Sans"/>
              </a:rPr>
              <a:t>Focus: the importance of vaccines and nutrition in child health</a:t>
            </a:r>
          </a:p>
        </p:txBody>
      </p:sp>
      <p:pic>
        <p:nvPicPr>
          <p:cNvPr id="1026" name="Picture 2">
            <a:extLst>
              <a:ext uri="{FF2B5EF4-FFF2-40B4-BE49-F238E27FC236}">
                <a16:creationId xmlns:a16="http://schemas.microsoft.com/office/drawing/2014/main" id="{A95E7013-B3C5-B3F0-93B0-9F900239AF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1091" y="1450624"/>
            <a:ext cx="1977322" cy="252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483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3" y="60539"/>
            <a:ext cx="7401491" cy="610644"/>
          </a:xfrm>
        </p:spPr>
        <p:txBody>
          <a:bodyPr>
            <a:normAutofit/>
          </a:bodyPr>
          <a:lstStyle/>
          <a:p>
            <a:r>
              <a:rPr lang="en-US" sz="3200" dirty="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35</a:t>
            </a:fld>
            <a:endParaRPr lang="en-US" dirty="0"/>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398684"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905805" y="7324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561458" y="29391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480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dirty="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36</a:t>
            </a:fld>
            <a:endParaRPr lang="en-US" dirty="0"/>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68"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380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37</a:t>
            </a:fld>
            <a:endParaRPr lang="en-US" dirty="0"/>
          </a:p>
        </p:txBody>
      </p:sp>
      <p:sp>
        <p:nvSpPr>
          <p:cNvPr id="10" name="TextBox 9">
            <a:extLst>
              <a:ext uri="{FF2B5EF4-FFF2-40B4-BE49-F238E27FC236}">
                <a16:creationId xmlns:a16="http://schemas.microsoft.com/office/drawing/2014/main" id="{30813003-63D3-5CA8-9192-26B759647D8F}"/>
              </a:ext>
            </a:extLst>
          </p:cNvPr>
          <p:cNvSpPr txBox="1"/>
          <p:nvPr/>
        </p:nvSpPr>
        <p:spPr>
          <a:xfrm>
            <a:off x="112143" y="3680717"/>
            <a:ext cx="9143999" cy="7903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14000"/>
              </a:lnSpc>
            </a:pPr>
            <a:r>
              <a:rPr lang="en-US" sz="2400" b="1" kern="0" dirty="0">
                <a:effectLst/>
                <a:latin typeface="Open Sans" panose="020B0606030504020204" pitchFamily="34" charset="0"/>
                <a:ea typeface="Open Sans" panose="020B0606030504020204" pitchFamily="34" charset="0"/>
                <a:cs typeface="Open Sans" panose="020B0606030504020204" pitchFamily="34" charset="0"/>
              </a:rPr>
              <a:t>Raise Your Voices, Children</a:t>
            </a:r>
          </a:p>
          <a:p>
            <a:pPr algn="ctr"/>
            <a:r>
              <a:rPr lang="en-US" kern="0" dirty="0">
                <a:latin typeface="Open Sans" panose="020B0606030504020204" pitchFamily="34" charset="0"/>
                <a:ea typeface="Open Sans" panose="020B0606030504020204" pitchFamily="34" charset="0"/>
                <a:cs typeface="Open Sans" panose="020B0606030504020204" pitchFamily="34" charset="0"/>
              </a:rPr>
              <a:t>by Kathleen Ness (RESULTS North Dakota)</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ontent Placeholder 2">
            <a:extLst>
              <a:ext uri="{FF2B5EF4-FFF2-40B4-BE49-F238E27FC236}">
                <a16:creationId xmlns:a16="http://schemas.microsoft.com/office/drawing/2014/main" id="{F86C9C3E-286F-EAED-1FDE-DCA60E82675E}"/>
              </a:ext>
            </a:extLst>
          </p:cNvPr>
          <p:cNvSpPr txBox="1">
            <a:spLocks/>
          </p:cNvSpPr>
          <p:nvPr/>
        </p:nvSpPr>
        <p:spPr>
          <a:xfrm>
            <a:off x="3723082" y="1686087"/>
            <a:ext cx="5055734" cy="857250"/>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800" i="1" dirty="0">
              <a:latin typeface="Open Sans"/>
              <a:ea typeface="Open Sans"/>
              <a:cs typeface="Open Sans"/>
            </a:endParaRPr>
          </a:p>
        </p:txBody>
      </p:sp>
      <p:pic>
        <p:nvPicPr>
          <p:cNvPr id="6" name="Picture 5" descr="A person with glasses and a turtleneck&#10;&#10;Description automatically generated">
            <a:extLst>
              <a:ext uri="{FF2B5EF4-FFF2-40B4-BE49-F238E27FC236}">
                <a16:creationId xmlns:a16="http://schemas.microsoft.com/office/drawing/2014/main" id="{4E35D7A8-81F0-FBCD-D436-1A375DB4B052}"/>
              </a:ext>
            </a:extLst>
          </p:cNvPr>
          <p:cNvPicPr>
            <a:picLocks noChangeAspect="1"/>
          </p:cNvPicPr>
          <p:nvPr/>
        </p:nvPicPr>
        <p:blipFill>
          <a:blip r:embed="rId3"/>
          <a:stretch>
            <a:fillRect/>
          </a:stretch>
        </p:blipFill>
        <p:spPr>
          <a:xfrm>
            <a:off x="2883572" y="672438"/>
            <a:ext cx="3376855" cy="2754715"/>
          </a:xfrm>
          <a:prstGeom prst="rect">
            <a:avLst/>
          </a:prstGeom>
        </p:spPr>
      </p:pic>
    </p:spTree>
    <p:extLst>
      <p:ext uri="{BB962C8B-B14F-4D97-AF65-F5344CB8AC3E}">
        <p14:creationId xmlns:p14="http://schemas.microsoft.com/office/powerpoint/2010/main" val="4104688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dirty="0"/>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027609" y="14039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410694" y="1982986"/>
            <a:ext cx="4038600" cy="1828801"/>
          </a:xfrm>
        </p:spPr>
        <p:txBody>
          <a:bodyPr vert="horz" lIns="91440" tIns="45720" rIns="91440" bIns="45720" rtlCol="0" anchor="t">
            <a:normAutofit/>
          </a:bodyPr>
          <a:lstStyle/>
          <a:p>
            <a:pPr marL="0" indent="0">
              <a:buNone/>
            </a:pPr>
            <a:r>
              <a:rPr lang="en-US" b="1" dirty="0">
                <a:latin typeface="Open Sans"/>
                <a:ea typeface="Open Sans"/>
                <a:cs typeface="Open Sans"/>
              </a:rPr>
              <a:t>Joanne Carter</a:t>
            </a:r>
            <a:br>
              <a:rPr lang="en-US" sz="2800" b="1" dirty="0">
                <a:latin typeface="Open Sans"/>
              </a:rPr>
            </a:br>
            <a:r>
              <a:rPr lang="en-US" dirty="0">
                <a:latin typeface="Open Sans"/>
                <a:ea typeface="Open Sans"/>
                <a:cs typeface="Open Sans"/>
              </a:rPr>
              <a:t>Executive Director</a:t>
            </a:r>
            <a:endParaRPr lang="en-US" dirty="0"/>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4</a:t>
            </a:fld>
            <a:endParaRPr lang="en-US" dirty="0"/>
          </a:p>
        </p:txBody>
      </p:sp>
    </p:spTree>
    <p:extLst>
      <p:ext uri="{BB962C8B-B14F-4D97-AF65-F5344CB8AC3E}">
        <p14:creationId xmlns:p14="http://schemas.microsoft.com/office/powerpoint/2010/main" val="36023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724935"/>
            <a:ext cx="8229600" cy="857250"/>
          </a:xfrm>
        </p:spPr>
        <p:txBody>
          <a:bodyPr>
            <a:normAutofit fontScale="90000"/>
          </a:bodyPr>
          <a:lstStyle/>
          <a:p>
            <a:pPr>
              <a:spcAft>
                <a:spcPts val="200"/>
              </a:spcAft>
            </a:pPr>
            <a:r>
              <a:rPr lang="en-US" sz="4000" i="1" dirty="0">
                <a:latin typeface="Open Sans"/>
                <a:ea typeface="Open Sans"/>
                <a:cs typeface="Open Sans"/>
              </a:rPr>
              <a:t>Reclaiming Our Democracy:</a:t>
            </a:r>
            <a:br>
              <a:rPr lang="en-US" sz="4000" i="1" dirty="0">
                <a:latin typeface="Open Sans"/>
                <a:ea typeface="Open Sans"/>
                <a:cs typeface="Open Sans"/>
              </a:rPr>
            </a:br>
            <a:r>
              <a:rPr lang="en-US" sz="4000" dirty="0">
                <a:latin typeface="Open Sans"/>
                <a:ea typeface="Open Sans"/>
                <a:cs typeface="Open Sans"/>
              </a:rPr>
              <a:t>a discussion with Sam Daley-Harris</a:t>
            </a:r>
            <a:endParaRPr lang="en-US" sz="3300" dirty="0">
              <a:latin typeface="Open Sans"/>
              <a:ea typeface="Open Sans"/>
              <a:cs typeface="Open Sans"/>
            </a:endParaRPr>
          </a:p>
        </p:txBody>
      </p:sp>
    </p:spTree>
    <p:extLst>
      <p:ext uri="{BB962C8B-B14F-4D97-AF65-F5344CB8AC3E}">
        <p14:creationId xmlns:p14="http://schemas.microsoft.com/office/powerpoint/2010/main" val="308658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648200" y="2376647"/>
            <a:ext cx="4038600" cy="1472573"/>
          </a:xfrm>
        </p:spPr>
        <p:txBody>
          <a:bodyPr vert="horz" lIns="91440" tIns="45720" rIns="91440" bIns="45720" rtlCol="0" anchor="t">
            <a:normAutofit/>
          </a:bodyPr>
          <a:lstStyle/>
          <a:p>
            <a:pPr marL="115888" indent="0">
              <a:buNone/>
            </a:pPr>
            <a:r>
              <a:rPr lang="en-US" sz="2000" b="1" dirty="0">
                <a:latin typeface="Open Sans"/>
                <a:ea typeface="Open Sans"/>
                <a:cs typeface="Open Sans"/>
              </a:rPr>
              <a:t>Ken Patterson</a:t>
            </a:r>
            <a:br>
              <a:rPr lang="en-US" sz="2000" b="1" dirty="0">
                <a:latin typeface="Open Sans"/>
              </a:rPr>
            </a:br>
            <a:r>
              <a:rPr lang="en-US" sz="2000" dirty="0">
                <a:latin typeface="Open Sans"/>
                <a:ea typeface="Open Sans"/>
                <a:cs typeface="Open Sans"/>
              </a:rPr>
              <a:t>Director, </a:t>
            </a:r>
          </a:p>
          <a:p>
            <a:pPr marL="115888" indent="0">
              <a:buNone/>
            </a:pPr>
            <a:r>
              <a:rPr lang="en-US" sz="2000" dirty="0">
                <a:latin typeface="Open Sans"/>
                <a:ea typeface="Open Sans"/>
                <a:cs typeface="Open Sans"/>
              </a:rPr>
              <a:t>Grassroots Impact</a:t>
            </a:r>
            <a:endParaRPr lang="en-US" sz="2000" dirty="0">
              <a:latin typeface="Open Sans"/>
              <a:ea typeface="Open Sans"/>
              <a:cs typeface="Open Sans"/>
              <a:hlinkClick r:id="rId2"/>
            </a:endParaRPr>
          </a:p>
          <a:p>
            <a:pPr marL="115888" indent="0">
              <a:buNone/>
            </a:pPr>
            <a:r>
              <a:rPr lang="en-US" sz="2000" dirty="0">
                <a:latin typeface="Open Sans"/>
                <a:ea typeface="Open Sans"/>
                <a:cs typeface="Open Sans"/>
                <a:hlinkClick r:id="rId2"/>
              </a:rPr>
              <a:t>kpatterson@results.org</a:t>
            </a:r>
            <a:endParaRPr lang="en-US" sz="2000" dirty="0">
              <a:latin typeface="Open Sans"/>
              <a:ea typeface="Open Sans"/>
              <a:cs typeface="Open Sans"/>
            </a:endParaRPr>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89586"/>
            <a:ext cx="7401491" cy="857250"/>
          </a:xfrm>
        </p:spPr>
        <p:txBody>
          <a:bodyPr/>
          <a:lstStyle/>
          <a:p>
            <a:r>
              <a:rPr lang="en-US" dirty="0">
                <a:solidFill>
                  <a:srgbClr val="D50032"/>
                </a:solidFill>
                <a:latin typeface="Open Sans"/>
                <a:ea typeface="Open Sans"/>
                <a:cs typeface="Open Sans"/>
              </a:rPr>
              <a:t>Moderator</a:t>
            </a:r>
            <a:endParaRPr lang="en-US"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6</a:t>
            </a:fld>
            <a:endParaRPr lang="en-US" dirty="0"/>
          </a:p>
        </p:txBody>
      </p:sp>
      <p:pic>
        <p:nvPicPr>
          <p:cNvPr id="2" name="Picture 1" descr="A person wearing glasses and a white shirt&#10;&#10;Description automatically generated">
            <a:extLst>
              <a:ext uri="{FF2B5EF4-FFF2-40B4-BE49-F238E27FC236}">
                <a16:creationId xmlns:a16="http://schemas.microsoft.com/office/drawing/2014/main" id="{29E6F9A6-B226-8B69-479C-73A34FD0B4AF}"/>
              </a:ext>
            </a:extLst>
          </p:cNvPr>
          <p:cNvPicPr>
            <a:picLocks noChangeAspect="1"/>
          </p:cNvPicPr>
          <p:nvPr/>
        </p:nvPicPr>
        <p:blipFill>
          <a:blip r:embed="rId3"/>
          <a:stretch>
            <a:fillRect/>
          </a:stretch>
        </p:blipFill>
        <p:spPr>
          <a:xfrm>
            <a:off x="1164802" y="1453963"/>
            <a:ext cx="3483398" cy="2395257"/>
          </a:xfrm>
          <a:prstGeom prst="rect">
            <a:avLst/>
          </a:prstGeom>
        </p:spPr>
      </p:pic>
    </p:spTree>
    <p:extLst>
      <p:ext uri="{BB962C8B-B14F-4D97-AF65-F5344CB8AC3E}">
        <p14:creationId xmlns:p14="http://schemas.microsoft.com/office/powerpoint/2010/main" val="349374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p:txBody>
          <a:bodyPr>
            <a:normAutofit fontScale="90000"/>
          </a:bodyPr>
          <a:lstStyle/>
          <a:p>
            <a:r>
              <a:rPr lang="en-US" dirty="0">
                <a:solidFill>
                  <a:srgbClr val="D50032"/>
                </a:solidFill>
                <a:latin typeface="Open Sans"/>
                <a:ea typeface="Open Sans"/>
                <a:cs typeface="Open Sans"/>
              </a:rPr>
              <a:t>Sam Daley-Harris</a:t>
            </a:r>
            <a:br>
              <a:rPr lang="en-US" dirty="0">
                <a:solidFill>
                  <a:srgbClr val="D50032"/>
                </a:solidFill>
                <a:latin typeface="Open Sans"/>
                <a:ea typeface="Open Sans"/>
                <a:cs typeface="Open Sans"/>
              </a:rPr>
            </a:br>
            <a:r>
              <a:rPr lang="en-US" b="0" dirty="0">
                <a:solidFill>
                  <a:srgbClr val="D50032"/>
                </a:solidFill>
                <a:latin typeface="Open Sans"/>
                <a:ea typeface="Open Sans"/>
                <a:cs typeface="Open Sans"/>
              </a:rPr>
              <a:t>Founder of RESULTS</a:t>
            </a:r>
            <a:endParaRPr lang="en-US" b="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7</a:t>
            </a:fld>
            <a:endParaRPr lang="en-US" dirty="0"/>
          </a:p>
        </p:txBody>
      </p:sp>
      <p:pic>
        <p:nvPicPr>
          <p:cNvPr id="11" name="Picture 10">
            <a:extLst>
              <a:ext uri="{FF2B5EF4-FFF2-40B4-BE49-F238E27FC236}">
                <a16:creationId xmlns:a16="http://schemas.microsoft.com/office/drawing/2014/main" id="{A6D2BF04-EDD2-5C95-E5D9-75D9BE0EC7D8}"/>
              </a:ext>
            </a:extLst>
          </p:cNvPr>
          <p:cNvPicPr>
            <a:picLocks noChangeAspect="1"/>
          </p:cNvPicPr>
          <p:nvPr/>
        </p:nvPicPr>
        <p:blipFill>
          <a:blip r:embed="rId2"/>
          <a:stretch>
            <a:fillRect/>
          </a:stretch>
        </p:blipFill>
        <p:spPr>
          <a:xfrm>
            <a:off x="1340342" y="1293687"/>
            <a:ext cx="2817603" cy="3473576"/>
          </a:xfrm>
          <a:prstGeom prst="rect">
            <a:avLst/>
          </a:prstGeom>
        </p:spPr>
      </p:pic>
      <p:pic>
        <p:nvPicPr>
          <p:cNvPr id="13" name="Picture 12">
            <a:extLst>
              <a:ext uri="{FF2B5EF4-FFF2-40B4-BE49-F238E27FC236}">
                <a16:creationId xmlns:a16="http://schemas.microsoft.com/office/drawing/2014/main" id="{EE934452-FA89-B4F3-A95D-E2DDD567374D}"/>
              </a:ext>
            </a:extLst>
          </p:cNvPr>
          <p:cNvPicPr>
            <a:picLocks noChangeAspect="1"/>
          </p:cNvPicPr>
          <p:nvPr/>
        </p:nvPicPr>
        <p:blipFill>
          <a:blip r:embed="rId3"/>
          <a:stretch>
            <a:fillRect/>
          </a:stretch>
        </p:blipFill>
        <p:spPr>
          <a:xfrm>
            <a:off x="5226130" y="1293687"/>
            <a:ext cx="2418502" cy="3525722"/>
          </a:xfrm>
          <a:prstGeom prst="rect">
            <a:avLst/>
          </a:prstGeom>
        </p:spPr>
      </p:pic>
    </p:spTree>
    <p:extLst>
      <p:ext uri="{BB962C8B-B14F-4D97-AF65-F5344CB8AC3E}">
        <p14:creationId xmlns:p14="http://schemas.microsoft.com/office/powerpoint/2010/main" val="280982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lstStyle/>
          <a:p>
            <a:r>
              <a:rPr lang="en-US" dirty="0">
                <a:latin typeface="Open Sans"/>
                <a:ea typeface="Open Sans"/>
                <a:cs typeface="Open Sans"/>
              </a:rPr>
              <a:t>Campaigns Updates</a:t>
            </a:r>
            <a:endParaRPr lang="en-US" dirty="0"/>
          </a:p>
        </p:txBody>
      </p:sp>
    </p:spTree>
    <p:extLst>
      <p:ext uri="{BB962C8B-B14F-4D97-AF65-F5344CB8AC3E}">
        <p14:creationId xmlns:p14="http://schemas.microsoft.com/office/powerpoint/2010/main" val="113543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p:txBody>
          <a:bodyPr/>
          <a:lstStyle/>
          <a:p>
            <a:r>
              <a:rPr lang="en-US" dirty="0">
                <a:solidFill>
                  <a:srgbClr val="D50032"/>
                </a:solidFill>
              </a:rPr>
              <a:t>U.S. Poverty Campaigns Update</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9</a:t>
            </a:fld>
            <a:endParaRPr lang="en-US" dirty="0"/>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876800" y="3016754"/>
            <a:ext cx="28344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888" algn="l"/>
            <a:br>
              <a:rPr lang="en-US" sz="1600" dirty="0">
                <a:latin typeface="Open Sans"/>
              </a:rPr>
            </a:br>
            <a:r>
              <a:rPr lang="en-US" sz="2000" b="1" dirty="0">
                <a:latin typeface="Open Sans"/>
                <a:ea typeface="Open Sans"/>
                <a:cs typeface="Open Sans"/>
              </a:rPr>
              <a:t>Michael Santos</a:t>
            </a:r>
            <a:br>
              <a:rPr lang="en-US" sz="2000" b="1" dirty="0">
                <a:latin typeface="Open Sans"/>
              </a:rPr>
            </a:br>
            <a:r>
              <a:rPr lang="en-US" sz="2000" dirty="0">
                <a:latin typeface="Open Sans"/>
                <a:ea typeface="Open Sans"/>
                <a:cs typeface="Open Sans"/>
              </a:rPr>
              <a:t>Associate Director </a:t>
            </a:r>
            <a:br>
              <a:rPr lang="en-US" sz="2000" dirty="0">
                <a:latin typeface="Open Sans"/>
                <a:ea typeface="Open Sans"/>
                <a:cs typeface="Open Sans"/>
              </a:rPr>
            </a:br>
            <a:r>
              <a:rPr lang="en-US" sz="2000" dirty="0">
                <a:latin typeface="Open Sans"/>
                <a:ea typeface="Open Sans"/>
                <a:cs typeface="Open Sans"/>
              </a:rPr>
              <a:t>U.S. Poverty Policy</a:t>
            </a:r>
            <a:br>
              <a:rPr lang="en-US" sz="2000" dirty="0">
                <a:latin typeface="Open Sans"/>
              </a:rPr>
            </a:br>
            <a:r>
              <a:rPr lang="en-US" sz="2000" dirty="0">
                <a:latin typeface="Open Sans"/>
                <a:ea typeface="Open Sans"/>
                <a:cs typeface="Open Sans"/>
                <a:hlinkClick r:id="rId3"/>
              </a:rPr>
              <a:t>msantos@results.org</a:t>
            </a:r>
            <a:r>
              <a:rPr lang="en-US" sz="2000" dirty="0">
                <a:latin typeface="Open Sans"/>
                <a:ea typeface="Open Sans"/>
                <a:cs typeface="Open Sans"/>
              </a:rPr>
              <a:t> </a:t>
            </a:r>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pic>
        <p:nvPicPr>
          <p:cNvPr id="9" name="Picture 8" descr="A close-up of a child smiling&#10;&#10;Description automatically generated">
            <a:extLst>
              <a:ext uri="{FF2B5EF4-FFF2-40B4-BE49-F238E27FC236}">
                <a16:creationId xmlns:a16="http://schemas.microsoft.com/office/drawing/2014/main" id="{FB24F64B-1982-17B0-1E32-37DF77120764}"/>
              </a:ext>
            </a:extLst>
          </p:cNvPr>
          <p:cNvPicPr>
            <a:picLocks noChangeAspect="1"/>
          </p:cNvPicPr>
          <p:nvPr/>
        </p:nvPicPr>
        <p:blipFill>
          <a:blip r:embed="rId4"/>
          <a:stretch>
            <a:fillRect/>
          </a:stretch>
        </p:blipFill>
        <p:spPr>
          <a:xfrm>
            <a:off x="2712675" y="1303347"/>
            <a:ext cx="2164125" cy="3029775"/>
          </a:xfrm>
          <a:prstGeom prst="rect">
            <a:avLst/>
          </a:prstGeom>
        </p:spPr>
      </p:pic>
    </p:spTree>
    <p:extLst>
      <p:ext uri="{BB962C8B-B14F-4D97-AF65-F5344CB8AC3E}">
        <p14:creationId xmlns:p14="http://schemas.microsoft.com/office/powerpoint/2010/main" val="3531686117"/>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7" ma:contentTypeDescription="Create a new document." ma:contentTypeScope="" ma:versionID="a6b4c164539f305683a844c2591ce932">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30db6fbdfb12f12287372670cf2586ac"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1E52F1-4951-4DD9-BF95-3E463086C528}">
  <ds:schemaRefs>
    <ds:schemaRef ds:uri="http://purl.org/dc/elements/1.1/"/>
    <ds:schemaRef ds:uri="ef035fee-706e-4acb-9a43-6ee1a9ecef89"/>
    <ds:schemaRef ds:uri="http://schemas.microsoft.com/office/2006/documentManagement/types"/>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e1541ae8-567d-462c-9e78-c3b0dfdaed9d"/>
  </ds:schemaRefs>
</ds:datastoreItem>
</file>

<file path=customXml/itemProps2.xml><?xml version="1.0" encoding="utf-8"?>
<ds:datastoreItem xmlns:ds="http://schemas.openxmlformats.org/officeDocument/2006/customXml" ds:itemID="{C229FA72-8B2B-4370-A97E-C1476A9145A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D3BFE3-120A-4D0C-8A41-240C296CE0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0</TotalTime>
  <Words>1950</Words>
  <Application>Microsoft Office PowerPoint</Application>
  <PresentationFormat>On-screen Show (16:9)</PresentationFormat>
  <Paragraphs>254</Paragraphs>
  <Slides>38</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38</vt:i4>
      </vt:variant>
    </vt:vector>
  </HeadingPairs>
  <TitlesOfParts>
    <vt:vector size="47" baseType="lpstr">
      <vt:lpstr>Arial</vt:lpstr>
      <vt:lpstr>Calibri</vt:lpstr>
      <vt:lpstr>Courier New</vt:lpstr>
      <vt:lpstr>Open Sans</vt:lpstr>
      <vt:lpstr>Symbol</vt:lpstr>
      <vt:lpstr>Wingdings</vt:lpstr>
      <vt:lpstr>Custom Design</vt:lpstr>
      <vt:lpstr>Office Theme</vt:lpstr>
      <vt:lpstr>4_Office Theme</vt:lpstr>
      <vt:lpstr>RESULTS National Webinar April 6, 2024 Welcome!</vt:lpstr>
      <vt:lpstr>Our Values</vt:lpstr>
      <vt:lpstr>Resources</vt:lpstr>
      <vt:lpstr>Welcome!</vt:lpstr>
      <vt:lpstr>Reclaiming Our Democracy: a discussion with Sam Daley-Harris</vt:lpstr>
      <vt:lpstr>Moderator</vt:lpstr>
      <vt:lpstr>Sam Daley-Harris Founder of RESULTS</vt:lpstr>
      <vt:lpstr>Campaigns Updates</vt:lpstr>
      <vt:lpstr>U.S. Poverty Campaigns Update</vt:lpstr>
      <vt:lpstr>U.S. Poverty Campaigns Update</vt:lpstr>
      <vt:lpstr>Child Tax Credit If you have a Democratic Senator, please contact their offices and ask them to urge Sen. Schumer to put the tax bill on the floor next week. If you have a Republican Senator, urge them to support the bill when/if it is brought to the floor for a vote. </vt:lpstr>
      <vt:lpstr>Pushing the World Bank to prioritize people and poverty</vt:lpstr>
      <vt:lpstr>PowerPoint Presentation</vt:lpstr>
      <vt:lpstr>Global Poverty Campaigns Update</vt:lpstr>
      <vt:lpstr>FY25 Appropriations</vt:lpstr>
      <vt:lpstr>FY25 House Appropriations</vt:lpstr>
      <vt:lpstr>FY25 Senate Appropriations</vt:lpstr>
      <vt:lpstr>Grassroots Café</vt:lpstr>
      <vt:lpstr>Thank you for joining us!</vt:lpstr>
      <vt:lpstr>Shaping government that  reflects our values</vt:lpstr>
      <vt:lpstr>Grassroots shares</vt:lpstr>
      <vt:lpstr>Call to Action!</vt:lpstr>
      <vt:lpstr>Amazing! Keep up the great work!</vt:lpstr>
      <vt:lpstr>Call to Action: Meet with your members of Congress</vt:lpstr>
      <vt:lpstr>Announcements</vt:lpstr>
      <vt:lpstr>RESULTS Grassroots Board Nominations</vt:lpstr>
      <vt:lpstr>Building Community Partnerships  to End Poverty</vt:lpstr>
      <vt:lpstr>June Convening</vt:lpstr>
      <vt:lpstr>Partnership Calls</vt:lpstr>
      <vt:lpstr>Anti-Oppression (AO) Events</vt:lpstr>
      <vt:lpstr>Maximizing Outreach to Your Online Network </vt:lpstr>
      <vt:lpstr>Office Hours</vt:lpstr>
      <vt:lpstr>Support Calls</vt:lpstr>
      <vt:lpstr>Join us for the May National Webinar</vt:lpstr>
      <vt:lpstr>Find today’s slides</vt:lpstr>
      <vt:lpstr>Find events</vt:lpstr>
      <vt:lpstr>PowerPoint Presentation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99</cp:revision>
  <dcterms:created xsi:type="dcterms:W3CDTF">2023-10-06T16:24:49Z</dcterms:created>
  <dcterms:modified xsi:type="dcterms:W3CDTF">2024-04-05T18:09:50Z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593149</vt:lpwstr>
  </property>
  <property fmtid="{D5CDD505-2E9C-101B-9397-08002B2CF9AE}" pid="5" name="NXPowerLiteSettings">
    <vt:lpwstr>F7000400038000</vt:lpwstr>
  </property>
  <property fmtid="{D5CDD505-2E9C-101B-9397-08002B2CF9AE}" pid="6" name="NXPowerLiteVersion">
    <vt:lpwstr>S10.2.0</vt:lpwstr>
  </property>
</Properties>
</file>