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48" r:id="rId5"/>
    <p:sldMasterId id="2147483882" r:id="rId6"/>
  </p:sldMasterIdLst>
  <p:notesMasterIdLst>
    <p:notesMasterId r:id="rId40"/>
  </p:notesMasterIdLst>
  <p:handoutMasterIdLst>
    <p:handoutMasterId r:id="rId41"/>
  </p:handoutMasterIdLst>
  <p:sldIdLst>
    <p:sldId id="261" r:id="rId7"/>
    <p:sldId id="262" r:id="rId8"/>
    <p:sldId id="272" r:id="rId9"/>
    <p:sldId id="273" r:id="rId10"/>
    <p:sldId id="330" r:id="rId11"/>
    <p:sldId id="331" r:id="rId12"/>
    <p:sldId id="332" r:id="rId13"/>
    <p:sldId id="283" r:id="rId14"/>
    <p:sldId id="333" r:id="rId15"/>
    <p:sldId id="268" r:id="rId16"/>
    <p:sldId id="266" r:id="rId17"/>
    <p:sldId id="337" r:id="rId18"/>
    <p:sldId id="338" r:id="rId19"/>
    <p:sldId id="340" r:id="rId20"/>
    <p:sldId id="341" r:id="rId21"/>
    <p:sldId id="282" r:id="rId22"/>
    <p:sldId id="276" r:id="rId23"/>
    <p:sldId id="267" r:id="rId24"/>
    <p:sldId id="345" r:id="rId25"/>
    <p:sldId id="346" r:id="rId26"/>
    <p:sldId id="306" r:id="rId27"/>
    <p:sldId id="344" r:id="rId28"/>
    <p:sldId id="335" r:id="rId29"/>
    <p:sldId id="342" r:id="rId30"/>
    <p:sldId id="318" r:id="rId31"/>
    <p:sldId id="321" r:id="rId32"/>
    <p:sldId id="319" r:id="rId33"/>
    <p:sldId id="320" r:id="rId34"/>
    <p:sldId id="322" r:id="rId35"/>
    <p:sldId id="325" r:id="rId36"/>
    <p:sldId id="326" r:id="rId37"/>
    <p:sldId id="327" r:id="rId38"/>
    <p:sldId id="271"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EFDD5-8581-BF84-07EE-A560CEE2CD9A}" v="782" vWet="787" dt="2024-03-01T16:21:13.696"/>
    <p1510:client id="{4F01560F-00CF-7C4C-8BAA-305E4C26B424}" v="172" dt="2024-02-29T17:12:14.417"/>
    <p1510:client id="{71505912-C2DB-684E-B451-5AB295279BAD}" v="33" dt="2024-02-29T23:54:57.163"/>
    <p1510:client id="{E8FA65F6-AC3A-2F8A-A6CC-B8E7647CFCDB}" v="1" dt="2024-02-29T22:45:40.146"/>
    <p1510:client id="{FF2FAA07-CE6A-4AA0-884B-30C4947245CD}" v="950" dt="2024-03-01T16:31:04.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dirty="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3/1/2024</a:t>
            </a:fld>
            <a:endParaRPr lang="en-US" sz="1100" dirty="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dirty="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dirty="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3/1/2024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dirty="0"/>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ults.org/report-lobby-meeting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1</a:t>
            </a:fld>
            <a:endParaRPr lang="en-US" dirty="0"/>
          </a:p>
        </p:txBody>
      </p:sp>
    </p:spTree>
    <p:extLst>
      <p:ext uri="{BB962C8B-B14F-4D97-AF65-F5344CB8AC3E}">
        <p14:creationId xmlns:p14="http://schemas.microsoft.com/office/powerpoint/2010/main" val="2951457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32</a:t>
            </a:fld>
            <a:endParaRPr lang="en-US" dirty="0"/>
          </a:p>
        </p:txBody>
      </p:sp>
    </p:spTree>
    <p:extLst>
      <p:ext uri="{BB962C8B-B14F-4D97-AF65-F5344CB8AC3E}">
        <p14:creationId xmlns:p14="http://schemas.microsoft.com/office/powerpoint/2010/main" val="3234993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33</a:t>
            </a:fld>
            <a:endParaRPr lang="en-US" dirty="0"/>
          </a:p>
        </p:txBody>
      </p:sp>
    </p:spTree>
    <p:extLst>
      <p:ext uri="{BB962C8B-B14F-4D97-AF65-F5344CB8AC3E}">
        <p14:creationId xmlns:p14="http://schemas.microsoft.com/office/powerpoint/2010/main" val="20139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dirty="0"/>
          </a:p>
        </p:txBody>
      </p:sp>
    </p:spTree>
    <p:extLst>
      <p:ext uri="{BB962C8B-B14F-4D97-AF65-F5344CB8AC3E}">
        <p14:creationId xmlns:p14="http://schemas.microsoft.com/office/powerpoint/2010/main" val="197862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3</a:t>
            </a:fld>
            <a:endParaRPr lang="en-US" dirty="0"/>
          </a:p>
        </p:txBody>
      </p:sp>
    </p:spTree>
    <p:extLst>
      <p:ext uri="{BB962C8B-B14F-4D97-AF65-F5344CB8AC3E}">
        <p14:creationId xmlns:p14="http://schemas.microsoft.com/office/powerpoint/2010/main" val="383940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5</a:t>
            </a:fld>
            <a:endParaRPr lang="en-US" dirty="0"/>
          </a:p>
        </p:txBody>
      </p:sp>
    </p:spTree>
    <p:extLst>
      <p:ext uri="{BB962C8B-B14F-4D97-AF65-F5344CB8AC3E}">
        <p14:creationId xmlns:p14="http://schemas.microsoft.com/office/powerpoint/2010/main" val="401921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action: https://results.org/volunteers/action-center/action-alerts?vvsrc=%2fcampaigns%2f112489%2frespond https://results.org/volunteers/action-center/action-alerts?vvsrc=%2fcampaigns%2f112489%2frespond</a:t>
            </a:r>
          </a:p>
        </p:txBody>
      </p:sp>
      <p:sp>
        <p:nvSpPr>
          <p:cNvPr id="4" name="Slide Number Placeholder 3"/>
          <p:cNvSpPr>
            <a:spLocks noGrp="1"/>
          </p:cNvSpPr>
          <p:nvPr>
            <p:ph type="sldNum" sz="quarter" idx="5"/>
          </p:nvPr>
        </p:nvSpPr>
        <p:spPr/>
        <p:txBody>
          <a:bodyPr/>
          <a:lstStyle/>
          <a:p>
            <a:fld id="{E1A05357-FEDC-42A6-A9AA-A177021FF7C8}" type="slidenum">
              <a:rPr lang="en-US" smtClean="0"/>
              <a:pPr/>
              <a:t>12</a:t>
            </a:fld>
            <a:endParaRPr lang="en-US" dirty="0"/>
          </a:p>
        </p:txBody>
      </p:sp>
    </p:spTree>
    <p:extLst>
      <p:ext uri="{BB962C8B-B14F-4D97-AF65-F5344CB8AC3E}">
        <p14:creationId xmlns:p14="http://schemas.microsoft.com/office/powerpoint/2010/main" val="247511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resources: https://results.org/volunteers/lobbying </a:t>
            </a:r>
          </a:p>
        </p:txBody>
      </p:sp>
      <p:sp>
        <p:nvSpPr>
          <p:cNvPr id="4" name="Slide Number Placeholder 3"/>
          <p:cNvSpPr>
            <a:spLocks noGrp="1"/>
          </p:cNvSpPr>
          <p:nvPr>
            <p:ph type="sldNum" sz="quarter" idx="5"/>
          </p:nvPr>
        </p:nvSpPr>
        <p:spPr/>
        <p:txBody>
          <a:bodyPr/>
          <a:lstStyle/>
          <a:p>
            <a:fld id="{E1A05357-FEDC-42A6-A9AA-A177021FF7C8}" type="slidenum">
              <a:rPr lang="en-US" smtClean="0"/>
              <a:pPr/>
              <a:t>13</a:t>
            </a:fld>
            <a:endParaRPr lang="en-US" dirty="0"/>
          </a:p>
        </p:txBody>
      </p:sp>
    </p:spTree>
    <p:extLst>
      <p:ext uri="{BB962C8B-B14F-4D97-AF65-F5344CB8AC3E}">
        <p14:creationId xmlns:p14="http://schemas.microsoft.com/office/powerpoint/2010/main" val="321401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2C88-7136-D34B-C55A-CE29B7138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3DD66-6646-0210-C85A-F05C55016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57775-22EF-B6EF-A7F4-53F9C1E8B4AF}"/>
              </a:ext>
            </a:extLst>
          </p:cNvPr>
          <p:cNvSpPr>
            <a:spLocks noGrp="1"/>
          </p:cNvSpPr>
          <p:nvPr>
            <p:ph type="body" idx="1"/>
          </p:nvPr>
        </p:nvSpPr>
        <p:spPr/>
        <p:txBody>
          <a:bodyPr/>
          <a:lstStyle/>
          <a:p>
            <a:r>
              <a:rPr lang="en-US" dirty="0"/>
              <a:t>Link to report meetings: </a:t>
            </a:r>
            <a:r>
              <a:rPr lang="en-US" sz="1800" u="sng" dirty="0">
                <a:solidFill>
                  <a:srgbClr val="0000FF"/>
                </a:solidFill>
                <a:effectLst/>
                <a:highlight>
                  <a:srgbClr val="00FFFF"/>
                </a:highlight>
                <a:latin typeface="Arial Nova" panose="020B0504020202020204" pitchFamily="34" charset="0"/>
                <a:ea typeface="Arial Nova" panose="020B0504020202020204" pitchFamily="34" charset="0"/>
                <a:cs typeface="Arial Nova" panose="020B0504020202020204" pitchFamily="34" charset="0"/>
                <a:hlinkClick r:id="rId3"/>
              </a:rPr>
              <a:t>https://results.org/report-lobby-meetings</a:t>
            </a:r>
            <a:r>
              <a:rPr lang="en-US" sz="1800" u="sng" dirty="0">
                <a:solidFill>
                  <a:srgbClr val="0000FF"/>
                </a:solidFill>
                <a:effectLst/>
                <a:highlight>
                  <a:srgbClr val="00FFFF"/>
                </a:highlight>
                <a:latin typeface="Arial Nova" panose="020B0504020202020204" pitchFamily="34" charset="0"/>
                <a:ea typeface="Arial Nova" panose="020B0504020202020204" pitchFamily="34" charset="0"/>
                <a:cs typeface="Arial Nova" panose="020B0504020202020204" pitchFamily="34" charset="0"/>
              </a:rPr>
              <a:t> </a:t>
            </a:r>
            <a:endParaRPr lang="en-US" dirty="0"/>
          </a:p>
        </p:txBody>
      </p:sp>
      <p:sp>
        <p:nvSpPr>
          <p:cNvPr id="4" name="Slide Number Placeholder 3">
            <a:extLst>
              <a:ext uri="{FF2B5EF4-FFF2-40B4-BE49-F238E27FC236}">
                <a16:creationId xmlns:a16="http://schemas.microsoft.com/office/drawing/2014/main" id="{D35459DB-DAF4-C787-7BF6-D3F69CB02C84}"/>
              </a:ext>
            </a:extLst>
          </p:cNvPr>
          <p:cNvSpPr>
            <a:spLocks noGrp="1"/>
          </p:cNvSpPr>
          <p:nvPr>
            <p:ph type="sldNum" sz="quarter" idx="5"/>
          </p:nvPr>
        </p:nvSpPr>
        <p:spPr/>
        <p:txBody>
          <a:bodyPr/>
          <a:lstStyle/>
          <a:p>
            <a:fld id="{E1A05357-FEDC-42A6-A9AA-A177021FF7C8}" type="slidenum">
              <a:rPr lang="en-US" smtClean="0"/>
              <a:pPr/>
              <a:t>14</a:t>
            </a:fld>
            <a:endParaRPr lang="en-US" dirty="0"/>
          </a:p>
        </p:txBody>
      </p:sp>
    </p:spTree>
    <p:extLst>
      <p:ext uri="{BB962C8B-B14F-4D97-AF65-F5344CB8AC3E}">
        <p14:creationId xmlns:p14="http://schemas.microsoft.com/office/powerpoint/2010/main" val="150035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76F41-5A22-7036-3B04-5D27380989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EC3C4-ABA9-32FE-CA8E-1F083A823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7A7A6-081F-D417-A4FE-81127C8FF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F29CC6-C0B5-0BF0-0B7F-D47C3C4C2BB0}"/>
              </a:ext>
            </a:extLst>
          </p:cNvPr>
          <p:cNvSpPr>
            <a:spLocks noGrp="1"/>
          </p:cNvSpPr>
          <p:nvPr>
            <p:ph type="sldNum" sz="quarter" idx="5"/>
          </p:nvPr>
        </p:nvSpPr>
        <p:spPr/>
        <p:txBody>
          <a:bodyPr/>
          <a:lstStyle/>
          <a:p>
            <a:fld id="{E1A05357-FEDC-42A6-A9AA-A177021FF7C8}" type="slidenum">
              <a:rPr lang="en-US" smtClean="0"/>
              <a:pPr/>
              <a:t>15</a:t>
            </a:fld>
            <a:endParaRPr lang="en-US" dirty="0"/>
          </a:p>
        </p:txBody>
      </p:sp>
    </p:spTree>
    <p:extLst>
      <p:ext uri="{BB962C8B-B14F-4D97-AF65-F5344CB8AC3E}">
        <p14:creationId xmlns:p14="http://schemas.microsoft.com/office/powerpoint/2010/main" val="287653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357-FEDC-42A6-A9AA-A177021FF7C8}" type="slidenum">
              <a:rPr lang="en-US" smtClean="0"/>
              <a:pPr/>
              <a:t>17</a:t>
            </a:fld>
            <a:endParaRPr lang="en-US" dirty="0"/>
          </a:p>
        </p:txBody>
      </p:sp>
    </p:spTree>
    <p:extLst>
      <p:ext uri="{BB962C8B-B14F-4D97-AF65-F5344CB8AC3E}">
        <p14:creationId xmlns:p14="http://schemas.microsoft.com/office/powerpoint/2010/main" val="63777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
        <p:nvSpPr>
          <p:cNvPr id="5" name="Date Placeholder 4"/>
          <p:cNvSpPr>
            <a:spLocks noGrp="1"/>
          </p:cNvSpPr>
          <p:nvPr>
            <p:ph type="dt" sz="half" idx="10"/>
          </p:nvPr>
        </p:nvSpPr>
        <p:spPr/>
        <p:txBody>
          <a:bodyPr/>
          <a:lstStyle/>
          <a:p>
            <a:fld id="{C7944C4A-46BC-4C46-B66D-C7A9D447712C}" type="datetime1">
              <a:rPr lang="en-US" smtClean="0"/>
              <a:t>3/1/2024</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
        <p:nvSpPr>
          <p:cNvPr id="5" name="Date Placeholder 4"/>
          <p:cNvSpPr>
            <a:spLocks noGrp="1"/>
          </p:cNvSpPr>
          <p:nvPr>
            <p:ph type="dt" sz="half" idx="10"/>
          </p:nvPr>
        </p:nvSpPr>
        <p:spPr/>
        <p:txBody>
          <a:bodyPr/>
          <a:lstStyle/>
          <a:p>
            <a:fld id="{7C3003A7-1037-45BD-B21E-FCF7B4B1F763}" type="datetime1">
              <a:rPr lang="en-US" smtClean="0"/>
              <a:t>3/1/2024</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
        <p:nvSpPr>
          <p:cNvPr id="4" name="Date Placeholder 3"/>
          <p:cNvSpPr>
            <a:spLocks noGrp="1"/>
          </p:cNvSpPr>
          <p:nvPr>
            <p:ph type="dt" sz="half" idx="10"/>
          </p:nvPr>
        </p:nvSpPr>
        <p:spPr/>
        <p:txBody>
          <a:bodyPr/>
          <a:lstStyle/>
          <a:p>
            <a:fld id="{24DD6DE4-73E4-4F6F-9DED-05B20E463ED2}" type="datetime1">
              <a:rPr lang="en-US" smtClean="0"/>
              <a:t>3/1/2024</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
        <p:nvSpPr>
          <p:cNvPr id="4" name="Date Placeholder 3"/>
          <p:cNvSpPr>
            <a:spLocks noGrp="1"/>
          </p:cNvSpPr>
          <p:nvPr>
            <p:ph type="dt" sz="half" idx="10"/>
          </p:nvPr>
        </p:nvSpPr>
        <p:spPr/>
        <p:txBody>
          <a:bodyPr/>
          <a:lstStyle/>
          <a:p>
            <a:fld id="{E8BA829D-C31E-4F3D-9B87-664ADA6C4D47}" type="datetime1">
              <a:rPr lang="en-US" smtClean="0"/>
              <a:t>3/1/2024</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3/1/2024</a:t>
            </a:fld>
            <a:endParaRPr lang="en-US" dirty="0"/>
          </a:p>
        </p:txBody>
      </p:sp>
      <p:sp>
        <p:nvSpPr>
          <p:cNvPr id="5" name="Google Shape;56;p28">
            <a:extLst>
              <a:ext uri="{FF2B5EF4-FFF2-40B4-BE49-F238E27FC236}">
                <a16:creationId xmlns:a16="http://schemas.microsoft.com/office/drawing/2014/main" id="{ABC4F36E-5207-5BFB-E5B0-57704B2F2252}"/>
              </a:ext>
            </a:extLst>
          </p:cNvPr>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1905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4909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dirty="0">
                <a:solidFill>
                  <a:schemeClr val="bg1"/>
                </a:solidFill>
                <a:latin typeface="Open Sans" pitchFamily="2" charset="0"/>
                <a:ea typeface="Open Sans" pitchFamily="2" charset="0"/>
                <a:cs typeface="Open Sans" pitchFamily="2" charset="0"/>
              </a:rPr>
              <a:t>/</a:t>
            </a:r>
            <a:r>
              <a:rPr lang="en-US" sz="1800" b="1" baseline="0" dirty="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dirty="0">
                <a:solidFill>
                  <a:schemeClr val="bg1"/>
                </a:solidFill>
                <a:latin typeface="Open Sans" pitchFamily="2" charset="0"/>
                <a:ea typeface="Open Sans" pitchFamily="2" charset="0"/>
                <a:cs typeface="Open Sans" pitchFamily="2" charset="0"/>
              </a:rPr>
              <a:t>@</a:t>
            </a:r>
            <a:r>
              <a:rPr lang="en-US" sz="1800" b="1" baseline="0" dirty="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dirty="0">
                <a:solidFill>
                  <a:schemeClr val="bg1"/>
                </a:solidFill>
                <a:latin typeface="Open Sans" pitchFamily="2" charset="0"/>
                <a:ea typeface="Open Sans" pitchFamily="2" charset="0"/>
                <a:cs typeface="Open Sans" pitchFamily="2" charset="0"/>
              </a:rPr>
              <a:t>@</a:t>
            </a:r>
            <a:r>
              <a:rPr lang="en-US" b="1" baseline="0" dirty="0">
                <a:solidFill>
                  <a:schemeClr val="bg1"/>
                </a:solidFill>
                <a:latin typeface="Open Sans" pitchFamily="2" charset="0"/>
                <a:ea typeface="Open Sans" pitchFamily="2" charset="0"/>
                <a:cs typeface="Open Sans" pitchFamily="2" charset="0"/>
              </a:rPr>
              <a:t>voices4results</a:t>
            </a:r>
            <a:endParaRPr lang="en-US" b="1" dirty="0">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dirty="0">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dirty="0">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
        <p:nvSpPr>
          <p:cNvPr id="4" name="Date Placeholder 3"/>
          <p:cNvSpPr>
            <a:spLocks noGrp="1"/>
          </p:cNvSpPr>
          <p:nvPr>
            <p:ph type="dt" sz="half" idx="10"/>
          </p:nvPr>
        </p:nvSpPr>
        <p:spPr/>
        <p:txBody>
          <a:bodyPr/>
          <a:lstStyle/>
          <a:p>
            <a:fld id="{DA52CB95-A36F-4BC0-873A-F09C4DFC6C9F}" type="datetime1">
              <a:rPr lang="en-US" smtClean="0"/>
              <a:t>3/1/2024</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dirty="0"/>
          </a:p>
        </p:txBody>
      </p:sp>
      <p:sp>
        <p:nvSpPr>
          <p:cNvPr id="4" name="Date Placeholder 3"/>
          <p:cNvSpPr>
            <a:spLocks noGrp="1"/>
          </p:cNvSpPr>
          <p:nvPr>
            <p:ph type="dt" sz="half" idx="10"/>
          </p:nvPr>
        </p:nvSpPr>
        <p:spPr/>
        <p:txBody>
          <a:bodyPr/>
          <a:lstStyle/>
          <a:p>
            <a:fld id="{3686E7C0-692D-4B88-BAF3-92EA83B8C355}" type="datetime1">
              <a:rPr lang="en-US" smtClean="0"/>
              <a:t>3/1/2024</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
        <p:nvSpPr>
          <p:cNvPr id="5" name="Date Placeholder 4"/>
          <p:cNvSpPr>
            <a:spLocks noGrp="1"/>
          </p:cNvSpPr>
          <p:nvPr>
            <p:ph type="dt" sz="half" idx="10"/>
          </p:nvPr>
        </p:nvSpPr>
        <p:spPr/>
        <p:txBody>
          <a:bodyPr/>
          <a:lstStyle/>
          <a:p>
            <a:fld id="{B491E5A4-AB8D-4616-B7A9-1412F5D6E492}" type="datetime1">
              <a:rPr lang="en-US" smtClean="0"/>
              <a:t>3/1/2024</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dirty="0"/>
          </a:p>
        </p:txBody>
      </p:sp>
      <p:sp>
        <p:nvSpPr>
          <p:cNvPr id="7" name="Date Placeholder 6"/>
          <p:cNvSpPr>
            <a:spLocks noGrp="1"/>
          </p:cNvSpPr>
          <p:nvPr>
            <p:ph type="dt" sz="half" idx="10"/>
          </p:nvPr>
        </p:nvSpPr>
        <p:spPr/>
        <p:txBody>
          <a:bodyPr/>
          <a:lstStyle/>
          <a:p>
            <a:fld id="{AFB8C497-781D-41D9-AC17-F05D66E7436C}" type="datetime1">
              <a:rPr lang="en-US" smtClean="0"/>
              <a:t>3/1/2024</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dirty="0"/>
          </a:p>
        </p:txBody>
      </p:sp>
      <p:sp>
        <p:nvSpPr>
          <p:cNvPr id="3" name="Date Placeholder 2"/>
          <p:cNvSpPr>
            <a:spLocks noGrp="1"/>
          </p:cNvSpPr>
          <p:nvPr>
            <p:ph type="dt" sz="half" idx="10"/>
          </p:nvPr>
        </p:nvSpPr>
        <p:spPr/>
        <p:txBody>
          <a:bodyPr/>
          <a:lstStyle/>
          <a:p>
            <a:fld id="{FFBF270F-56FE-4D70-A2BE-EE18789F1CAF}" type="datetime1">
              <a:rPr lang="en-US" smtClean="0"/>
              <a:t>3/1/2024</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3/1/2024</a:t>
            </a:fld>
            <a:endParaRPr lang="en-US" dirty="0"/>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dirty="0"/>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3/1/2024</a:t>
            </a:fld>
            <a:endParaRPr lang="en-US" dirty="0"/>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tx1"/>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955" r:id="rId1"/>
    <p:sldLayoutId id="214748388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results.org/volunteers/action-center/action-alerts?vvsrc=%2fcampaigns%2f112489%2frespon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sults.org/volunteers/lobbyin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results.org/report-lobby-meetings" TargetMode="External"/><Relationship Id="rId4" Type="http://schemas.openxmlformats.org/officeDocument/2006/relationships/hyperlink" Target="mailto:kfleischer@results.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esults.org/resources/fy25-global-appropriations-memo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kfleischer@result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tthomas@results.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hyperlink" Target="https://www.finance.senate.gov/ranking-members-news/crapo-statement-on-status-of-tax-negotiation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votervoice.net/RESULTS/Campaigns/72504/Respond" TargetMode="External"/><Relationship Id="rId2" Type="http://schemas.openxmlformats.org/officeDocument/2006/relationships/hyperlink" Target="https://results.org/volunteers/action-center/action-alerts?vvsrc=%2fCampaigns%2f72571%2fRespond"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esults.zoom.us/j/92385525442"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results.zoom.us/meeting/register/tJMlduisqTorG9Lp35G2mWodY_Zk8Jm1Iyh0" TargetMode="External"/><Relationship Id="rId2" Type="http://schemas.openxmlformats.org/officeDocument/2006/relationships/hyperlink" Target="https://results.zoom.us/meeting/register/tJEvcuGtrTIsH9b0TIAjyUcSM2IS488dbTZi#/registration"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https://results.zoom.us/meeting/register/tJMlf-Gvrj4qHtxBAdoxfblYsHGXsX0XCAca"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results.org/event/quiet-leadership-training-2/2024-03-20" TargetMode="External"/><Relationship Id="rId2" Type="http://schemas.openxmlformats.org/officeDocument/2006/relationships/hyperlink" Target="https://results.org/event/motivational-interviewing-101-how-to-have-a-values-based-discussion-with-your-member-of-congress" TargetMode="External"/><Relationship Id="rId1" Type="http://schemas.openxmlformats.org/officeDocument/2006/relationships/slideLayout" Target="../slideLayouts/slideLayout5.xml"/><Relationship Id="rId4" Type="http://schemas.openxmlformats.org/officeDocument/2006/relationships/hyperlink" Target="https://results.org/event/new-advocate-orientation-9/2024-03-0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results.zoom.us/meeting/register/tJcpd-ygrzwoHtdj9lkkVD4voeSFJK6m30xc#/registration" TargetMode="External"/><Relationship Id="rId2" Type="http://schemas.openxmlformats.org/officeDocument/2006/relationships/hyperlink" Target="https://results.org/event/new-advocate-orientation-9/2024-03-06"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results.org/event/together-women-rise-advocacy-chapter-monthly-meeting/2024-03-19" TargetMode="External"/><Relationship Id="rId2" Type="http://schemas.openxmlformats.org/officeDocument/2006/relationships/hyperlink" Target="https://results.org/event/global-allies-program-monthly-webinar-2/2024-03-14"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results.zoom.us/j/93668005494" TargetMode="External"/><Relationship Id="rId2" Type="http://schemas.openxmlformats.org/officeDocument/2006/relationships/hyperlink" Target="https://results.zoom.us/j/98524229370"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hyperlink" Target="mailto:jlinn@results.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results.org/volunteers/national-webinars"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results.org/events"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tinyurl.com/RESULTS2024"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4.sv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dmonza@results.org"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promotiontanzania.org/our-values/" TargetMode="External"/><Relationship Id="rId7" Type="http://schemas.openxmlformats.org/officeDocument/2006/relationships/hyperlink" Target="https://www.wuqukawoq.org/" TargetMode="Externa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s://www.fhi360.org/"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CFD-743A-A2F2-4D18-894E20DB6B94}"/>
              </a:ext>
            </a:extLst>
          </p:cNvPr>
          <p:cNvSpPr>
            <a:spLocks noGrp="1"/>
          </p:cNvSpPr>
          <p:nvPr>
            <p:ph type="title"/>
          </p:nvPr>
        </p:nvSpPr>
        <p:spPr>
          <a:xfrm>
            <a:off x="457200" y="3724935"/>
            <a:ext cx="8229600" cy="857250"/>
          </a:xfrm>
        </p:spPr>
        <p:txBody>
          <a:bodyPr>
            <a:normAutofit fontScale="90000"/>
          </a:bodyPr>
          <a:lstStyle/>
          <a:p>
            <a:pPr>
              <a:spcAft>
                <a:spcPts val="200"/>
              </a:spcAft>
            </a:pPr>
            <a:r>
              <a:rPr lang="en-US" sz="4000" dirty="0"/>
              <a:t>RESULTS National Webinar</a:t>
            </a:r>
            <a:br>
              <a:rPr lang="en-US" dirty="0"/>
            </a:br>
            <a:r>
              <a:rPr lang="en-US" sz="3300" b="0" i="1" dirty="0"/>
              <a:t>March 2, 2024</a:t>
            </a:r>
            <a:br>
              <a:rPr lang="en-US" sz="3300" dirty="0"/>
            </a:br>
            <a:r>
              <a:rPr lang="en-US" sz="4000" dirty="0"/>
              <a:t>Welcome!</a:t>
            </a:r>
          </a:p>
        </p:txBody>
      </p:sp>
    </p:spTree>
    <p:extLst>
      <p:ext uri="{BB962C8B-B14F-4D97-AF65-F5344CB8AC3E}">
        <p14:creationId xmlns:p14="http://schemas.microsoft.com/office/powerpoint/2010/main" val="406919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F2FE-FF0D-B8DA-D04A-3C27AAC98637}"/>
              </a:ext>
            </a:extLst>
          </p:cNvPr>
          <p:cNvSpPr>
            <a:spLocks noGrp="1"/>
          </p:cNvSpPr>
          <p:nvPr>
            <p:ph type="title"/>
          </p:nvPr>
        </p:nvSpPr>
        <p:spPr/>
        <p:txBody>
          <a:bodyPr/>
          <a:lstStyle/>
          <a:p>
            <a:r>
              <a:rPr lang="en-US" dirty="0"/>
              <a:t>Thank you for joining us!</a:t>
            </a:r>
          </a:p>
        </p:txBody>
      </p:sp>
      <p:sp>
        <p:nvSpPr>
          <p:cNvPr id="3" name="Content Placeholder 2">
            <a:extLst>
              <a:ext uri="{FF2B5EF4-FFF2-40B4-BE49-F238E27FC236}">
                <a16:creationId xmlns:a16="http://schemas.microsoft.com/office/drawing/2014/main" id="{FFDFEF41-47D9-E0FA-9957-E7AFA30C6215}"/>
              </a:ext>
            </a:extLst>
          </p:cNvPr>
          <p:cNvSpPr>
            <a:spLocks noGrp="1"/>
          </p:cNvSpPr>
          <p:nvPr>
            <p:ph idx="1"/>
          </p:nvPr>
        </p:nvSpPr>
        <p:spPr>
          <a:xfrm>
            <a:off x="43145" y="1372791"/>
            <a:ext cx="8229600" cy="3394472"/>
          </a:xfrm>
        </p:spPr>
        <p:txBody>
          <a:bodyPr>
            <a:norm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p>
        </p:txBody>
      </p:sp>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10</a:t>
            </a:fld>
            <a:endParaRPr lang="en-US" dirty="0"/>
          </a:p>
        </p:txBody>
      </p:sp>
    </p:spTree>
    <p:extLst>
      <p:ext uri="{BB962C8B-B14F-4D97-AF65-F5344CB8AC3E}">
        <p14:creationId xmlns:p14="http://schemas.microsoft.com/office/powerpoint/2010/main" val="288352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DF7FA7-966A-439C-01C1-B6523B6015D2}"/>
              </a:ext>
              <a:ext uri="{C183D7F6-B498-43B3-948B-1728B52AA6E4}">
                <adec:decorative xmlns:adec="http://schemas.microsoft.com/office/drawing/2017/decorative" val="1"/>
              </a:ext>
            </a:extLst>
          </p:cNvPr>
          <p:cNvPicPr>
            <a:picLocks noChangeAspect="1"/>
          </p:cNvPicPr>
          <p:nvPr/>
        </p:nvPicPr>
        <p:blipFill rotWithShape="1">
          <a:blip r:embed="rId2"/>
          <a:srcRect l="24" r="71" b="4"/>
          <a:stretch/>
        </p:blipFill>
        <p:spPr>
          <a:xfrm>
            <a:off x="2302345" y="2521705"/>
            <a:ext cx="2225040" cy="1870162"/>
          </a:xfrm>
          <a:prstGeom prst="rect">
            <a:avLst/>
          </a:prstGeom>
          <a:noFill/>
        </p:spPr>
      </p:pic>
      <p:pic>
        <p:nvPicPr>
          <p:cNvPr id="10" name="Picture 9">
            <a:extLst>
              <a:ext uri="{FF2B5EF4-FFF2-40B4-BE49-F238E27FC236}">
                <a16:creationId xmlns:a16="http://schemas.microsoft.com/office/drawing/2014/main" id="{AC7A9E53-A1EB-9E3D-1283-3BD30FC50D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4521" y="853326"/>
            <a:ext cx="2248456" cy="1848046"/>
          </a:xfrm>
          <a:prstGeom prst="rect">
            <a:avLst/>
          </a:prstGeom>
        </p:spPr>
      </p:pic>
      <p:pic>
        <p:nvPicPr>
          <p:cNvPr id="12" name="Picture 11">
            <a:extLst>
              <a:ext uri="{FF2B5EF4-FFF2-40B4-BE49-F238E27FC236}">
                <a16:creationId xmlns:a16="http://schemas.microsoft.com/office/drawing/2014/main" id="{2F965045-8048-4723-C0D0-F91CEBBB5F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12372" y="853326"/>
            <a:ext cx="2225040" cy="1828800"/>
          </a:xfrm>
          <a:prstGeom prst="rect">
            <a:avLst/>
          </a:prstGeom>
        </p:spPr>
      </p:pic>
      <p:pic>
        <p:nvPicPr>
          <p:cNvPr id="1026" name="Picture 2">
            <a:extLst>
              <a:ext uri="{FF2B5EF4-FFF2-40B4-BE49-F238E27FC236}">
                <a16:creationId xmlns:a16="http://schemas.microsoft.com/office/drawing/2014/main" id="{5458DA8C-07C4-0F85-2398-253BB44A229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25" y="2541758"/>
            <a:ext cx="2248456" cy="18480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9E13AF7-3C2F-D11A-609F-C691BB214933}"/>
              </a:ext>
            </a:extLst>
          </p:cNvPr>
          <p:cNvSpPr txBox="1"/>
          <p:nvPr/>
        </p:nvSpPr>
        <p:spPr>
          <a:xfrm>
            <a:off x="-936170" y="4820591"/>
            <a:ext cx="5809129" cy="322909"/>
          </a:xfrm>
          <a:prstGeom prst="rect">
            <a:avLst/>
          </a:prstGeom>
          <a:noFill/>
        </p:spPr>
        <p:txBody>
          <a:bodyPr wrap="square">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Photos courtesy of internationalwomensday.com </a:t>
            </a:r>
          </a:p>
        </p:txBody>
      </p:sp>
      <p:sp>
        <p:nvSpPr>
          <p:cNvPr id="3" name="Content Placeholder 2">
            <a:extLst>
              <a:ext uri="{FF2B5EF4-FFF2-40B4-BE49-F238E27FC236}">
                <a16:creationId xmlns:a16="http://schemas.microsoft.com/office/drawing/2014/main" id="{32E99A62-5ACC-AE99-B069-CAFE1C997EB6}"/>
              </a:ext>
            </a:extLst>
          </p:cNvPr>
          <p:cNvSpPr>
            <a:spLocks noGrp="1"/>
          </p:cNvSpPr>
          <p:nvPr>
            <p:ph sz="half" idx="2"/>
          </p:nvPr>
        </p:nvSpPr>
        <p:spPr>
          <a:xfrm>
            <a:off x="4729353" y="1187895"/>
            <a:ext cx="4203700" cy="3394472"/>
          </a:xfrm>
        </p:spPr>
        <p:txBody>
          <a:bodyPr vert="horz" lIns="91440" tIns="45720" rIns="91440" bIns="45720" rtlCol="0">
            <a:normAutofit/>
          </a:bodyPr>
          <a:lstStyle/>
          <a:p>
            <a:pPr marL="0" indent="0" algn="ctr">
              <a:spcBef>
                <a:spcPts val="0"/>
              </a:spcBef>
              <a:spcAft>
                <a:spcPts val="600"/>
              </a:spcAft>
              <a:buSzPct val="100000"/>
              <a:buNone/>
            </a:pPr>
            <a:r>
              <a:rPr lang="en-US" b="1" dirty="0"/>
              <a:t>Take action with us on </a:t>
            </a:r>
            <a:br>
              <a:rPr lang="en-US" b="1" dirty="0"/>
            </a:br>
            <a:r>
              <a:rPr lang="en-US" b="1" dirty="0"/>
              <a:t>International Women’s Day</a:t>
            </a:r>
          </a:p>
          <a:p>
            <a:pPr marL="0" indent="0" algn="ctr">
              <a:spcBef>
                <a:spcPts val="0"/>
              </a:spcBef>
              <a:spcAft>
                <a:spcPts val="600"/>
              </a:spcAft>
              <a:buSzPct val="100000"/>
              <a:buNone/>
            </a:pPr>
            <a:r>
              <a:rPr lang="en-US" b="1" dirty="0"/>
              <a:t>Friday, March 8</a:t>
            </a:r>
            <a:br>
              <a:rPr lang="en-US" b="1" dirty="0"/>
            </a:br>
            <a:br>
              <a:rPr lang="en-US" b="1" dirty="0"/>
            </a:br>
            <a:r>
              <a:rPr lang="en-US" dirty="0"/>
              <a:t>#InspireInclusion</a:t>
            </a:r>
          </a:p>
        </p:txBody>
      </p:sp>
      <p:sp>
        <p:nvSpPr>
          <p:cNvPr id="2" name="Title 1">
            <a:extLst>
              <a:ext uri="{FF2B5EF4-FFF2-40B4-BE49-F238E27FC236}">
                <a16:creationId xmlns:a16="http://schemas.microsoft.com/office/drawing/2014/main" id="{DFEC27B8-897B-5B9F-E976-7AE2A296A3F8}"/>
              </a:ext>
            </a:extLst>
          </p:cNvPr>
          <p:cNvSpPr>
            <a:spLocks noGrp="1"/>
          </p:cNvSpPr>
          <p:nvPr>
            <p:ph type="title"/>
          </p:nvPr>
        </p:nvSpPr>
        <p:spPr>
          <a:xfrm>
            <a:off x="795054" y="0"/>
            <a:ext cx="7401491" cy="857250"/>
          </a:xfrm>
        </p:spPr>
        <p:txBody>
          <a:bodyPr anchor="ctr">
            <a:normAutofit/>
          </a:bodyPr>
          <a:lstStyle/>
          <a:p>
            <a:r>
              <a:rPr lang="en-US" dirty="0"/>
              <a:t>Call to Action</a:t>
            </a:r>
          </a:p>
        </p:txBody>
      </p:sp>
      <p:sp>
        <p:nvSpPr>
          <p:cNvPr id="5" name="Slide Number Placeholder 4">
            <a:extLst>
              <a:ext uri="{FF2B5EF4-FFF2-40B4-BE49-F238E27FC236}">
                <a16:creationId xmlns:a16="http://schemas.microsoft.com/office/drawing/2014/main" id="{83B574F6-3BE7-6F6B-5A99-25831846D8C8}"/>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11</a:t>
            </a:fld>
            <a:endParaRPr lang="en-US" dirty="0"/>
          </a:p>
        </p:txBody>
      </p:sp>
    </p:spTree>
    <p:extLst>
      <p:ext uri="{BB962C8B-B14F-4D97-AF65-F5344CB8AC3E}">
        <p14:creationId xmlns:p14="http://schemas.microsoft.com/office/powerpoint/2010/main" val="181216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94551-6C83-C85A-7D1B-7CFA9F25815F}"/>
            </a:ext>
          </a:extLst>
        </p:cNvPr>
        <p:cNvGrpSpPr/>
        <p:nvPr/>
      </p:nvGrpSpPr>
      <p:grpSpPr>
        <a:xfrm>
          <a:off x="0" y="0"/>
          <a:ext cx="0" cy="0"/>
          <a:chOff x="0" y="0"/>
          <a:chExt cx="0" cy="0"/>
        </a:xfrm>
      </p:grpSpPr>
      <p:pic>
        <p:nvPicPr>
          <p:cNvPr id="8" name="Picture 7" descr="image from RESULTS website with a red rectangle and call to action in white text&#10;&#10;Take action in support of Women and Children on International Women’s Day and Beyond!">
            <a:extLst>
              <a:ext uri="{FF2B5EF4-FFF2-40B4-BE49-F238E27FC236}">
                <a16:creationId xmlns:a16="http://schemas.microsoft.com/office/drawing/2014/main" id="{5A793C8C-9316-D673-0839-E80BE70277CE}"/>
              </a:ext>
            </a:extLst>
          </p:cNvPr>
          <p:cNvPicPr>
            <a:picLocks noChangeAspect="1"/>
          </p:cNvPicPr>
          <p:nvPr/>
        </p:nvPicPr>
        <p:blipFill>
          <a:blip r:embed="rId3"/>
          <a:stretch>
            <a:fillRect/>
          </a:stretch>
        </p:blipFill>
        <p:spPr>
          <a:xfrm>
            <a:off x="4135309" y="1128545"/>
            <a:ext cx="4441691" cy="1621216"/>
          </a:xfrm>
          <a:prstGeom prst="rect">
            <a:avLst/>
          </a:prstGeom>
          <a:noFill/>
        </p:spPr>
      </p:pic>
      <p:sp>
        <p:nvSpPr>
          <p:cNvPr id="9" name="Content Placeholder 5">
            <a:extLst>
              <a:ext uri="{FF2B5EF4-FFF2-40B4-BE49-F238E27FC236}">
                <a16:creationId xmlns:a16="http://schemas.microsoft.com/office/drawing/2014/main" id="{677EEBD4-380F-38F7-B2EC-14131BD833F9}"/>
              </a:ext>
            </a:extLst>
          </p:cNvPr>
          <p:cNvSpPr txBox="1">
            <a:spLocks/>
          </p:cNvSpPr>
          <p:nvPr/>
        </p:nvSpPr>
        <p:spPr>
          <a:xfrm>
            <a:off x="457199" y="3398717"/>
            <a:ext cx="8229601" cy="15388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000" b="1" dirty="0"/>
              <a:t>Request that your member of Congress support bold funding for FY25 Appropriations</a:t>
            </a:r>
          </a:p>
          <a:p>
            <a:r>
              <a:rPr lang="en-US" sz="2000" dirty="0"/>
              <a:t>$1.15 Billion for Maternal &amp; Child Health</a:t>
            </a:r>
          </a:p>
          <a:p>
            <a:r>
              <a:rPr lang="en-US" sz="2000" dirty="0"/>
              <a:t>$340 million for Gavi and $300 Million for Nutrition</a:t>
            </a:r>
            <a:endParaRPr lang="en-US" sz="2400" dirty="0"/>
          </a:p>
        </p:txBody>
      </p:sp>
      <p:sp>
        <p:nvSpPr>
          <p:cNvPr id="6" name="Content Placeholder 5">
            <a:extLst>
              <a:ext uri="{FF2B5EF4-FFF2-40B4-BE49-F238E27FC236}">
                <a16:creationId xmlns:a16="http://schemas.microsoft.com/office/drawing/2014/main" id="{E4DDB45A-ADC8-878F-B1D2-4FEE67273876}"/>
              </a:ext>
            </a:extLst>
          </p:cNvPr>
          <p:cNvSpPr>
            <a:spLocks noGrp="1"/>
          </p:cNvSpPr>
          <p:nvPr>
            <p:ph sz="half" idx="2"/>
          </p:nvPr>
        </p:nvSpPr>
        <p:spPr>
          <a:xfrm>
            <a:off x="-54756" y="1069209"/>
            <a:ext cx="4038600" cy="3394472"/>
          </a:xfrm>
        </p:spPr>
        <p:txBody>
          <a:bodyPr>
            <a:normAutofit/>
          </a:bodyPr>
          <a:lstStyle/>
          <a:p>
            <a:pPr marL="0" indent="0" algn="r">
              <a:lnSpc>
                <a:spcPct val="114000"/>
              </a:lnSpc>
              <a:spcBef>
                <a:spcPts val="0"/>
              </a:spcBef>
              <a:spcAft>
                <a:spcPts val="600"/>
              </a:spcAft>
              <a:buNone/>
            </a:pPr>
            <a:r>
              <a:rPr lang="en-US" sz="2000" dirty="0">
                <a:hlinkClick r:id="rId4"/>
              </a:rPr>
              <a:t>RESULTS Action Alert</a:t>
            </a:r>
            <a:r>
              <a:rPr lang="en-US" sz="2000" dirty="0"/>
              <a:t>:</a:t>
            </a:r>
            <a:br>
              <a:rPr lang="en-US" sz="2000" dirty="0"/>
            </a:br>
            <a:r>
              <a:rPr lang="en-US" sz="2000" dirty="0"/>
              <a:t>Take action in support of Women and Children on International Women’s Day and beyond!</a:t>
            </a:r>
          </a:p>
        </p:txBody>
      </p:sp>
      <p:sp>
        <p:nvSpPr>
          <p:cNvPr id="2" name="Title 1">
            <a:extLst>
              <a:ext uri="{FF2B5EF4-FFF2-40B4-BE49-F238E27FC236}">
                <a16:creationId xmlns:a16="http://schemas.microsoft.com/office/drawing/2014/main" id="{7B70BBE0-D485-CC04-E3B1-EFF11C7AD06B}"/>
              </a:ext>
            </a:extLst>
          </p:cNvPr>
          <p:cNvSpPr>
            <a:spLocks noGrp="1"/>
          </p:cNvSpPr>
          <p:nvPr>
            <p:ph type="title"/>
          </p:nvPr>
        </p:nvSpPr>
        <p:spPr>
          <a:xfrm>
            <a:off x="457200" y="205979"/>
            <a:ext cx="7401491" cy="629221"/>
          </a:xfrm>
        </p:spPr>
        <p:txBody>
          <a:bodyPr anchor="ctr">
            <a:normAutofit fontScale="90000"/>
          </a:bodyPr>
          <a:lstStyle/>
          <a:p>
            <a:r>
              <a:rPr lang="en-US" dirty="0"/>
              <a:t>Call to Action: FY25 Appropriations</a:t>
            </a:r>
          </a:p>
        </p:txBody>
      </p:sp>
      <p:sp>
        <p:nvSpPr>
          <p:cNvPr id="5" name="Slide Number Placeholder 4">
            <a:extLst>
              <a:ext uri="{FF2B5EF4-FFF2-40B4-BE49-F238E27FC236}">
                <a16:creationId xmlns:a16="http://schemas.microsoft.com/office/drawing/2014/main" id="{356C7E63-D008-054E-7763-A61A2A645219}"/>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12</a:t>
            </a:fld>
            <a:endParaRPr lang="en-US" dirty="0"/>
          </a:p>
        </p:txBody>
      </p:sp>
    </p:spTree>
    <p:extLst>
      <p:ext uri="{BB962C8B-B14F-4D97-AF65-F5344CB8AC3E}">
        <p14:creationId xmlns:p14="http://schemas.microsoft.com/office/powerpoint/2010/main" val="46153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4CBD-E34D-4F97-8A38-32CFC7165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C6423-6A26-3782-65F7-B2408652AD01}"/>
              </a:ext>
            </a:extLst>
          </p:cNvPr>
          <p:cNvSpPr>
            <a:spLocks noGrp="1"/>
          </p:cNvSpPr>
          <p:nvPr>
            <p:ph type="title"/>
          </p:nvPr>
        </p:nvSpPr>
        <p:spPr/>
        <p:txBody>
          <a:bodyPr>
            <a:normAutofit fontScale="90000"/>
          </a:bodyPr>
          <a:lstStyle/>
          <a:p>
            <a:r>
              <a:rPr lang="en-US" dirty="0">
                <a:latin typeface="Open Sans"/>
                <a:ea typeface="Open Sans"/>
                <a:cs typeface="Open Sans"/>
              </a:rPr>
              <a:t>Call to Action: Meet with your members of Congress</a:t>
            </a:r>
            <a:endParaRPr lang="en-US" dirty="0"/>
          </a:p>
        </p:txBody>
      </p:sp>
      <p:sp>
        <p:nvSpPr>
          <p:cNvPr id="3" name="Content Placeholder 2">
            <a:extLst>
              <a:ext uri="{FF2B5EF4-FFF2-40B4-BE49-F238E27FC236}">
                <a16:creationId xmlns:a16="http://schemas.microsoft.com/office/drawing/2014/main" id="{D23A5995-049A-B62E-ED9A-A28C59A3775A}"/>
              </a:ext>
            </a:extLst>
          </p:cNvPr>
          <p:cNvSpPr>
            <a:spLocks noGrp="1"/>
          </p:cNvSpPr>
          <p:nvPr>
            <p:ph idx="1"/>
          </p:nvPr>
        </p:nvSpPr>
        <p:spPr>
          <a:xfrm>
            <a:off x="288152" y="1372791"/>
            <a:ext cx="8229600" cy="3394472"/>
          </a:xfrm>
        </p:spPr>
        <p:txBody>
          <a:bodyPr vert="horz" lIns="91440" tIns="45720" rIns="91440" bIns="45720" rtlCol="0" anchor="t">
            <a:noAutofit/>
          </a:bodyPr>
          <a:lstStyle/>
          <a:p>
            <a:pPr>
              <a:lnSpc>
                <a:spcPct val="114000"/>
              </a:lnSpc>
              <a:spcBef>
                <a:spcPts val="0"/>
              </a:spcBef>
              <a:spcAft>
                <a:spcPts val="1200"/>
              </a:spcAft>
              <a:buSzPct val="100000"/>
            </a:pPr>
            <a:r>
              <a:rPr lang="en-US" sz="2000" dirty="0">
                <a:latin typeface="Open Sans"/>
                <a:ea typeface="Open Sans"/>
                <a:cs typeface="Open Sans"/>
              </a:rPr>
              <a:t>Meet with 100% of the offices we cover</a:t>
            </a:r>
          </a:p>
          <a:p>
            <a:pPr>
              <a:lnSpc>
                <a:spcPct val="114000"/>
              </a:lnSpc>
              <a:spcBef>
                <a:spcPts val="0"/>
              </a:spcBef>
              <a:spcAft>
                <a:spcPts val="1200"/>
              </a:spcAft>
              <a:buSzPct val="100000"/>
            </a:pPr>
            <a:r>
              <a:rPr lang="en-US" sz="2000" dirty="0">
                <a:latin typeface="Open Sans"/>
                <a:ea typeface="Open Sans"/>
                <a:cs typeface="Open Sans"/>
              </a:rPr>
              <a:t>Meet in-person with as many senators and representatives as we can</a:t>
            </a:r>
          </a:p>
          <a:p>
            <a:pPr>
              <a:lnSpc>
                <a:spcPct val="114000"/>
              </a:lnSpc>
              <a:spcBef>
                <a:spcPts val="0"/>
              </a:spcBef>
              <a:spcAft>
                <a:spcPts val="1200"/>
              </a:spcAft>
              <a:buSzPct val="100000"/>
            </a:pPr>
            <a:r>
              <a:rPr lang="en-US" sz="2000" b="1" dirty="0">
                <a:latin typeface="Open Sans"/>
                <a:ea typeface="Open Sans"/>
                <a:cs typeface="Open Sans"/>
              </a:rPr>
              <a:t>Total meeting goal: 350</a:t>
            </a:r>
          </a:p>
          <a:p>
            <a:pPr>
              <a:lnSpc>
                <a:spcPct val="114000"/>
              </a:lnSpc>
              <a:spcBef>
                <a:spcPts val="0"/>
              </a:spcBef>
              <a:spcAft>
                <a:spcPts val="1200"/>
              </a:spcAft>
              <a:buSzPct val="100000"/>
            </a:pPr>
            <a:r>
              <a:rPr lang="en-US" sz="2000" dirty="0">
                <a:latin typeface="Open Sans"/>
                <a:ea typeface="Open Sans"/>
                <a:cs typeface="Open Sans"/>
              </a:rPr>
              <a:t>Resources: </a:t>
            </a:r>
            <a:r>
              <a:rPr lang="en-US" sz="2000" dirty="0">
                <a:latin typeface="Open Sans"/>
                <a:ea typeface="Open Sans"/>
                <a:cs typeface="Open Sans"/>
                <a:hlinkClick r:id="rId3"/>
              </a:rPr>
              <a:t>https://results.org/volunteers/lobbying</a:t>
            </a:r>
            <a:endParaRPr lang="en-US" sz="2000" dirty="0">
              <a:latin typeface="Open Sans"/>
              <a:ea typeface="Open Sans"/>
              <a:cs typeface="Open Sans"/>
            </a:endParaRPr>
          </a:p>
          <a:p>
            <a:pPr>
              <a:lnSpc>
                <a:spcPct val="114000"/>
              </a:lnSpc>
              <a:spcBef>
                <a:spcPts val="0"/>
              </a:spcBef>
              <a:spcAft>
                <a:spcPts val="1200"/>
              </a:spcAft>
              <a:buSzPct val="100000"/>
            </a:pPr>
            <a:r>
              <a:rPr lang="en-US" sz="2000" dirty="0">
                <a:latin typeface="Open Sans"/>
                <a:ea typeface="Open Sans"/>
                <a:cs typeface="Open Sans"/>
              </a:rPr>
              <a:t>Request lobby prep with Katie Fleischer (</a:t>
            </a:r>
            <a:r>
              <a:rPr lang="en-US" sz="2000" dirty="0">
                <a:latin typeface="Open Sans"/>
                <a:ea typeface="Open Sans"/>
                <a:cs typeface="Open Sans"/>
                <a:hlinkClick r:id="rId4"/>
              </a:rPr>
              <a:t>kfleischer@results.org</a:t>
            </a:r>
            <a:r>
              <a:rPr lang="en-US" sz="2000" dirty="0">
                <a:latin typeface="Open Sans"/>
                <a:ea typeface="Open Sans"/>
                <a:cs typeface="Open Sans"/>
              </a:rPr>
              <a:t>) </a:t>
            </a:r>
          </a:p>
          <a:p>
            <a:pPr marL="0" indent="0" algn="ctr">
              <a:lnSpc>
                <a:spcPct val="114000"/>
              </a:lnSpc>
              <a:spcBef>
                <a:spcPts val="0"/>
              </a:spcBef>
              <a:spcAft>
                <a:spcPts val="1200"/>
              </a:spcAft>
              <a:buSzPct val="100000"/>
              <a:buNone/>
            </a:pPr>
            <a:r>
              <a:rPr lang="en-US" sz="1600" dirty="0"/>
              <a:t>Please remember to report your lobby meetings: </a:t>
            </a:r>
            <a:br>
              <a:rPr lang="en-US" sz="1600" dirty="0"/>
            </a:br>
            <a:r>
              <a:rPr lang="en-US" sz="1600" dirty="0">
                <a:hlinkClick r:id="rId5"/>
              </a:rPr>
              <a:t>https://results.org/report-lobby-meetings</a:t>
            </a:r>
            <a:endParaRPr lang="en-US" sz="1600" dirty="0"/>
          </a:p>
        </p:txBody>
      </p:sp>
      <p:sp>
        <p:nvSpPr>
          <p:cNvPr id="5" name="Slide Number Placeholder 4">
            <a:extLst>
              <a:ext uri="{FF2B5EF4-FFF2-40B4-BE49-F238E27FC236}">
                <a16:creationId xmlns:a16="http://schemas.microsoft.com/office/drawing/2014/main" id="{E8FA7650-F9BF-4020-7BAA-3F7DB2F62517}"/>
              </a:ext>
            </a:extLst>
          </p:cNvPr>
          <p:cNvSpPr>
            <a:spLocks noGrp="1"/>
          </p:cNvSpPr>
          <p:nvPr>
            <p:ph type="sldNum" sz="quarter" idx="12"/>
          </p:nvPr>
        </p:nvSpPr>
        <p:spPr/>
        <p:txBody>
          <a:bodyPr/>
          <a:lstStyle/>
          <a:p>
            <a:fld id="{307E6868-079E-1649-B8D1-459B42CE4DE3}" type="slidenum">
              <a:rPr lang="en-US" smtClean="0"/>
              <a:t>13</a:t>
            </a:fld>
            <a:endParaRPr lang="en-US" dirty="0"/>
          </a:p>
        </p:txBody>
      </p:sp>
    </p:spTree>
    <p:extLst>
      <p:ext uri="{BB962C8B-B14F-4D97-AF65-F5344CB8AC3E}">
        <p14:creationId xmlns:p14="http://schemas.microsoft.com/office/powerpoint/2010/main" val="60532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AFA5-37A8-BBF0-9ACF-A8228D03F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9EB36-B8C3-3489-B070-2F8255267550}"/>
              </a:ext>
            </a:extLst>
          </p:cNvPr>
          <p:cNvSpPr>
            <a:spLocks noGrp="1"/>
          </p:cNvSpPr>
          <p:nvPr>
            <p:ph type="title"/>
          </p:nvPr>
        </p:nvSpPr>
        <p:spPr/>
        <p:txBody>
          <a:bodyPr>
            <a:normAutofit fontScale="90000"/>
          </a:bodyPr>
          <a:lstStyle/>
          <a:p>
            <a:r>
              <a:rPr lang="en-US" dirty="0">
                <a:latin typeface="Open Sans"/>
                <a:ea typeface="Open Sans"/>
                <a:cs typeface="Open Sans"/>
              </a:rPr>
              <a:t>Call to Action: Make official FY25 Appropriations Requests</a:t>
            </a:r>
            <a:endParaRPr lang="en-US" dirty="0"/>
          </a:p>
        </p:txBody>
      </p:sp>
      <p:sp>
        <p:nvSpPr>
          <p:cNvPr id="5" name="Slide Number Placeholder 4">
            <a:extLst>
              <a:ext uri="{FF2B5EF4-FFF2-40B4-BE49-F238E27FC236}">
                <a16:creationId xmlns:a16="http://schemas.microsoft.com/office/drawing/2014/main" id="{2E2BBB5C-9329-9091-9952-CE51DB42C996}"/>
              </a:ext>
            </a:extLst>
          </p:cNvPr>
          <p:cNvSpPr>
            <a:spLocks noGrp="1"/>
          </p:cNvSpPr>
          <p:nvPr>
            <p:ph type="sldNum" sz="quarter" idx="12"/>
          </p:nvPr>
        </p:nvSpPr>
        <p:spPr/>
        <p:txBody>
          <a:bodyPr/>
          <a:lstStyle/>
          <a:p>
            <a:fld id="{307E6868-079E-1649-B8D1-459B42CE4DE3}" type="slidenum">
              <a:rPr lang="en-US" smtClean="0"/>
              <a:t>14</a:t>
            </a:fld>
            <a:endParaRPr lang="en-US" dirty="0"/>
          </a:p>
        </p:txBody>
      </p:sp>
      <p:sp>
        <p:nvSpPr>
          <p:cNvPr id="6" name="Content Placeholder 5">
            <a:extLst>
              <a:ext uri="{FF2B5EF4-FFF2-40B4-BE49-F238E27FC236}">
                <a16:creationId xmlns:a16="http://schemas.microsoft.com/office/drawing/2014/main" id="{A6EF0A86-CC22-2548-BB33-5CF52A3848C6}"/>
              </a:ext>
            </a:extLst>
          </p:cNvPr>
          <p:cNvSpPr>
            <a:spLocks noGrp="1"/>
          </p:cNvSpPr>
          <p:nvPr>
            <p:ph idx="1"/>
          </p:nvPr>
        </p:nvSpPr>
        <p:spPr>
          <a:xfrm>
            <a:off x="0" y="1160288"/>
            <a:ext cx="9197788" cy="3983211"/>
          </a:xfrm>
        </p:spPr>
        <p:txBody>
          <a:bodyPr>
            <a:normAutofit fontScale="47500" lnSpcReduction="20000"/>
          </a:bodyPr>
          <a:lstStyle/>
          <a:p>
            <a:pPr marL="0" indent="0">
              <a:buNone/>
            </a:pPr>
            <a:endParaRPr lang="en-US" sz="3600" i="1" dirty="0">
              <a:highlight>
                <a:srgbClr val="FFFF00"/>
              </a:highlight>
            </a:endParaRPr>
          </a:p>
          <a:p>
            <a:pPr>
              <a:lnSpc>
                <a:spcPct val="134000"/>
              </a:lnSpc>
              <a:spcBef>
                <a:spcPts val="0"/>
              </a:spcBef>
              <a:spcAft>
                <a:spcPts val="600"/>
              </a:spcAft>
            </a:pPr>
            <a:r>
              <a:rPr lang="en-US" sz="4400" dirty="0"/>
              <a:t>Contact your member and ask about deadlines and procedures to submit an official FY25 appropriations request</a:t>
            </a:r>
          </a:p>
          <a:p>
            <a:pPr>
              <a:lnSpc>
                <a:spcPct val="134000"/>
              </a:lnSpc>
              <a:spcBef>
                <a:spcPts val="0"/>
              </a:spcBef>
              <a:spcAft>
                <a:spcPts val="1800"/>
              </a:spcAft>
            </a:pPr>
            <a:r>
              <a:rPr lang="en-US" sz="4400" dirty="0"/>
              <a:t>Find FY25 Appropriations memos and resources to complete these forms at:</a:t>
            </a:r>
            <a:br>
              <a:rPr lang="en-US" sz="4400" dirty="0"/>
            </a:br>
            <a:r>
              <a:rPr lang="en-US" sz="4400" dirty="0">
                <a:hlinkClick r:id="rId3"/>
              </a:rPr>
              <a:t>https://results.org/resources/fy25-global-appropriations-memos</a:t>
            </a:r>
            <a:r>
              <a:rPr lang="en-US" sz="4400" dirty="0"/>
              <a:t> </a:t>
            </a:r>
            <a:endParaRPr lang="en-US" sz="4400" i="1" dirty="0">
              <a:highlight>
                <a:srgbClr val="FFFF00"/>
              </a:highlight>
            </a:endParaRPr>
          </a:p>
          <a:p>
            <a:pPr marL="0" indent="0" algn="ctr">
              <a:lnSpc>
                <a:spcPct val="134000"/>
              </a:lnSpc>
              <a:spcBef>
                <a:spcPts val="600"/>
              </a:spcBef>
              <a:spcAft>
                <a:spcPts val="600"/>
              </a:spcAft>
              <a:buNone/>
            </a:pPr>
            <a:r>
              <a:rPr lang="en-US" sz="4400" i="1" dirty="0"/>
              <a:t>Contact Katie Fleischer for support in completing FY25 Appropriations requests!</a:t>
            </a:r>
            <a:br>
              <a:rPr lang="en-US" sz="4400" i="1" dirty="0"/>
            </a:br>
            <a:r>
              <a:rPr lang="en-US" sz="4400" i="1" dirty="0"/>
              <a:t>(</a:t>
            </a:r>
            <a:r>
              <a:rPr lang="en-US" sz="4400" i="1" dirty="0">
                <a:hlinkClick r:id="rId4"/>
              </a:rPr>
              <a:t>kfleischer@results.org</a:t>
            </a:r>
            <a:r>
              <a:rPr lang="en-US" sz="4400" i="1" dirty="0"/>
              <a:t>) </a:t>
            </a:r>
            <a:br>
              <a:rPr lang="en-US" sz="4400" dirty="0"/>
            </a:br>
            <a:endParaRPr lang="en-US" sz="4400" dirty="0"/>
          </a:p>
        </p:txBody>
      </p:sp>
    </p:spTree>
    <p:extLst>
      <p:ext uri="{BB962C8B-B14F-4D97-AF65-F5344CB8AC3E}">
        <p14:creationId xmlns:p14="http://schemas.microsoft.com/office/powerpoint/2010/main" val="46757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962CC-0591-0F62-5468-C6685F29E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1D0CC-8721-6524-C47C-201D4C1F7180}"/>
              </a:ext>
            </a:extLst>
          </p:cNvPr>
          <p:cNvSpPr>
            <a:spLocks noGrp="1"/>
          </p:cNvSpPr>
          <p:nvPr>
            <p:ph type="title"/>
          </p:nvPr>
        </p:nvSpPr>
        <p:spPr>
          <a:xfrm>
            <a:off x="744793" y="41968"/>
            <a:ext cx="7401491" cy="857250"/>
          </a:xfrm>
        </p:spPr>
        <p:txBody>
          <a:bodyPr>
            <a:normAutofit/>
          </a:bodyPr>
          <a:lstStyle/>
          <a:p>
            <a:r>
              <a:rPr lang="en-US" dirty="0">
                <a:latin typeface="Open Sans"/>
                <a:ea typeface="Open Sans"/>
                <a:cs typeface="Open Sans"/>
              </a:rPr>
              <a:t>Thanks for taking action!</a:t>
            </a:r>
            <a:endParaRPr lang="en-US" dirty="0"/>
          </a:p>
        </p:txBody>
      </p:sp>
      <p:sp>
        <p:nvSpPr>
          <p:cNvPr id="5" name="Slide Number Placeholder 4">
            <a:extLst>
              <a:ext uri="{FF2B5EF4-FFF2-40B4-BE49-F238E27FC236}">
                <a16:creationId xmlns:a16="http://schemas.microsoft.com/office/drawing/2014/main" id="{3F25A2C1-9F91-2610-1110-E2EC9F63194B}"/>
              </a:ext>
            </a:extLst>
          </p:cNvPr>
          <p:cNvSpPr>
            <a:spLocks noGrp="1"/>
          </p:cNvSpPr>
          <p:nvPr>
            <p:ph type="sldNum" sz="quarter" idx="12"/>
          </p:nvPr>
        </p:nvSpPr>
        <p:spPr/>
        <p:txBody>
          <a:bodyPr/>
          <a:lstStyle/>
          <a:p>
            <a:fld id="{307E6868-079E-1649-B8D1-459B42CE4DE3}" type="slidenum">
              <a:rPr lang="en-US" smtClean="0"/>
              <a:t>15</a:t>
            </a:fld>
            <a:endParaRPr lang="en-US" dirty="0"/>
          </a:p>
        </p:txBody>
      </p:sp>
      <p:grpSp>
        <p:nvGrpSpPr>
          <p:cNvPr id="13" name="Group 12">
            <a:extLst>
              <a:ext uri="{FF2B5EF4-FFF2-40B4-BE49-F238E27FC236}">
                <a16:creationId xmlns:a16="http://schemas.microsoft.com/office/drawing/2014/main" id="{6C13EFC5-69C7-62B1-6A3C-F40AEFEB8A01}"/>
              </a:ext>
              <a:ext uri="{C183D7F6-B498-43B3-948B-1728B52AA6E4}">
                <adec:decorative xmlns:adec="http://schemas.microsoft.com/office/drawing/2017/decorative" val="1"/>
              </a:ext>
            </a:extLst>
          </p:cNvPr>
          <p:cNvGrpSpPr/>
          <p:nvPr/>
        </p:nvGrpSpPr>
        <p:grpSpPr>
          <a:xfrm>
            <a:off x="0" y="638713"/>
            <a:ext cx="8399207" cy="4402394"/>
            <a:chOff x="0" y="0"/>
            <a:chExt cx="9144000" cy="5143500"/>
          </a:xfrm>
        </p:grpSpPr>
        <p:pic>
          <p:nvPicPr>
            <p:cNvPr id="14" name="Picture 13">
              <a:extLst>
                <a:ext uri="{FF2B5EF4-FFF2-40B4-BE49-F238E27FC236}">
                  <a16:creationId xmlns:a16="http://schemas.microsoft.com/office/drawing/2014/main" id="{EAD8E37E-D9ED-B07A-E02A-B2875C77858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0" y="0"/>
              <a:ext cx="9144000" cy="5143500"/>
            </a:xfrm>
            <a:prstGeom prst="rect">
              <a:avLst/>
            </a:prstGeom>
          </p:spPr>
        </p:pic>
        <p:sp>
          <p:nvSpPr>
            <p:cNvPr id="15" name="TextBox 14">
              <a:extLst>
                <a:ext uri="{FF2B5EF4-FFF2-40B4-BE49-F238E27FC236}">
                  <a16:creationId xmlns:a16="http://schemas.microsoft.com/office/drawing/2014/main" id="{E0456EE6-0AA3-A2E1-2B4B-4D9B7788E3C8}"/>
                </a:ext>
              </a:extLst>
            </p:cNvPr>
            <p:cNvSpPr txBox="1"/>
            <p:nvPr/>
          </p:nvSpPr>
          <p:spPr>
            <a:xfrm>
              <a:off x="489616" y="4616358"/>
              <a:ext cx="2027582" cy="207749"/>
            </a:xfrm>
            <a:prstGeom prst="rect">
              <a:avLst/>
            </a:prstGeom>
            <a:noFill/>
          </p:spPr>
          <p:txBody>
            <a:bodyPr wrap="squar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 UNICEF/UN0519271/Zhanibekov</a:t>
              </a:r>
            </a:p>
          </p:txBody>
        </p:sp>
        <p:sp>
          <p:nvSpPr>
            <p:cNvPr id="16" name="TextBox 15">
              <a:extLst>
                <a:ext uri="{FF2B5EF4-FFF2-40B4-BE49-F238E27FC236}">
                  <a16:creationId xmlns:a16="http://schemas.microsoft.com/office/drawing/2014/main" id="{11C4EDF2-597B-A505-F826-9B9303334544}"/>
                </a:ext>
              </a:extLst>
            </p:cNvPr>
            <p:cNvSpPr txBox="1"/>
            <p:nvPr/>
          </p:nvSpPr>
          <p:spPr>
            <a:xfrm>
              <a:off x="6318852" y="4616486"/>
              <a:ext cx="2273187" cy="207749"/>
            </a:xfrm>
            <a:prstGeom prst="rect">
              <a:avLst/>
            </a:prstGeom>
            <a:noFill/>
          </p:spPr>
          <p:txBody>
            <a:bodyPr wrap="square">
              <a:spAutoFit/>
            </a:bodyPr>
            <a:lstStyle/>
            <a:p>
              <a:pPr algn="r"/>
              <a:r>
                <a:rPr lang="en-US" sz="750" dirty="0">
                  <a:latin typeface="Open Sans" panose="020B0606030504020204" pitchFamily="34" charset="0"/>
                  <a:ea typeface="Open Sans" panose="020B0606030504020204" pitchFamily="34" charset="0"/>
                  <a:cs typeface="Open Sans" panose="020B0606030504020204" pitchFamily="34" charset="0"/>
                </a:rPr>
                <a:t>© UNICEF/UN0663897/Schermbrucker</a:t>
              </a:r>
            </a:p>
          </p:txBody>
        </p:sp>
        <p:sp>
          <p:nvSpPr>
            <p:cNvPr id="17" name="TextBox 16">
              <a:extLst>
                <a:ext uri="{FF2B5EF4-FFF2-40B4-BE49-F238E27FC236}">
                  <a16:creationId xmlns:a16="http://schemas.microsoft.com/office/drawing/2014/main" id="{A32F9CE3-B5E3-5832-202A-6A0EDF4FAD7C}"/>
                </a:ext>
              </a:extLst>
            </p:cNvPr>
            <p:cNvSpPr txBox="1"/>
            <p:nvPr/>
          </p:nvSpPr>
          <p:spPr>
            <a:xfrm>
              <a:off x="7049667" y="334724"/>
              <a:ext cx="1542372" cy="207749"/>
            </a:xfrm>
            <a:prstGeom prst="rect">
              <a:avLst/>
            </a:prstGeom>
            <a:noFill/>
          </p:spPr>
          <p:txBody>
            <a:bodyPr wrap="square">
              <a:spAutoFit/>
            </a:bodyPr>
            <a:lstStyle/>
            <a:p>
              <a:pPr algn="r"/>
              <a:r>
                <a:rPr lang="en-US" sz="750" dirty="0">
                  <a:latin typeface="Open Sans" panose="020B0606030504020204" pitchFamily="34" charset="0"/>
                  <a:ea typeface="Open Sans" panose="020B0606030504020204" pitchFamily="34" charset="0"/>
                  <a:cs typeface="Open Sans" panose="020B0606030504020204" pitchFamily="34" charset="0"/>
                </a:rPr>
                <a:t>© UNICEF/UN0678997/Oo</a:t>
              </a:r>
            </a:p>
          </p:txBody>
        </p:sp>
        <p:sp>
          <p:nvSpPr>
            <p:cNvPr id="18" name="TextBox 17">
              <a:extLst>
                <a:ext uri="{FF2B5EF4-FFF2-40B4-BE49-F238E27FC236}">
                  <a16:creationId xmlns:a16="http://schemas.microsoft.com/office/drawing/2014/main" id="{F2D6DA42-AF04-DAE8-3159-0AD1D06B9FA8}"/>
                </a:ext>
              </a:extLst>
            </p:cNvPr>
            <p:cNvSpPr txBox="1"/>
            <p:nvPr/>
          </p:nvSpPr>
          <p:spPr>
            <a:xfrm>
              <a:off x="489616" y="319393"/>
              <a:ext cx="1396334" cy="207749"/>
            </a:xfrm>
            <a:prstGeom prst="rect">
              <a:avLst/>
            </a:prstGeom>
            <a:noFill/>
          </p:spPr>
          <p:txBody>
            <a:bodyPr wrap="square">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 UNICEF/UN0846229/</a:t>
              </a:r>
            </a:p>
          </p:txBody>
        </p:sp>
      </p:grpSp>
    </p:spTree>
    <p:extLst>
      <p:ext uri="{BB962C8B-B14F-4D97-AF65-F5344CB8AC3E}">
        <p14:creationId xmlns:p14="http://schemas.microsoft.com/office/powerpoint/2010/main" val="72048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lstStyle/>
          <a:p>
            <a:r>
              <a:rPr lang="en-US" dirty="0">
                <a:latin typeface="Open Sans"/>
                <a:ea typeface="Open Sans"/>
                <a:cs typeface="Open Sans"/>
              </a:rPr>
              <a:t>U.S. Poverty Campaigns</a:t>
            </a:r>
            <a:endParaRPr lang="en-US" dirty="0"/>
          </a:p>
        </p:txBody>
      </p:sp>
    </p:spTree>
    <p:extLst>
      <p:ext uri="{BB962C8B-B14F-4D97-AF65-F5344CB8AC3E}">
        <p14:creationId xmlns:p14="http://schemas.microsoft.com/office/powerpoint/2010/main" val="113543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E56F0D-9BAA-A4EB-501A-DF62E9C9F89A}"/>
              </a:ext>
            </a:extLst>
          </p:cNvPr>
          <p:cNvSpPr>
            <a:spLocks noGrp="1"/>
          </p:cNvSpPr>
          <p:nvPr>
            <p:ph type="title"/>
          </p:nvPr>
        </p:nvSpPr>
        <p:spPr/>
        <p:txBody>
          <a:bodyPr/>
          <a:lstStyle/>
          <a:p>
            <a:r>
              <a:rPr lang="en-US" dirty="0"/>
              <a:t>U.S. Poverty Campaigns Update</a:t>
            </a:r>
          </a:p>
        </p:txBody>
      </p:sp>
      <p:sp>
        <p:nvSpPr>
          <p:cNvPr id="7" name="Content Placeholder 6">
            <a:extLst>
              <a:ext uri="{FF2B5EF4-FFF2-40B4-BE49-F238E27FC236}">
                <a16:creationId xmlns:a16="http://schemas.microsoft.com/office/drawing/2014/main" id="{E934D2AA-F97F-0F50-A24A-84F832AC8F02}"/>
              </a:ext>
            </a:extLst>
          </p:cNvPr>
          <p:cNvSpPr>
            <a:spLocks noGrp="1"/>
          </p:cNvSpPr>
          <p:nvPr>
            <p:ph sz="half" idx="2"/>
          </p:nvPr>
        </p:nvSpPr>
        <p:spPr>
          <a:xfrm>
            <a:off x="4533900" y="2226639"/>
            <a:ext cx="4038600" cy="1830099"/>
          </a:xfrm>
        </p:spPr>
        <p:txBody>
          <a:bodyPr vert="horz" lIns="91440" tIns="45720" rIns="91440" bIns="45720" rtlCol="0" anchor="t">
            <a:noAutofit/>
          </a:bodyPr>
          <a:lstStyle/>
          <a:p>
            <a:pPr marL="0" indent="0">
              <a:buNone/>
            </a:pPr>
            <a:r>
              <a:rPr lang="en-US" b="1" dirty="0">
                <a:latin typeface="Open Sans"/>
                <a:ea typeface="Open Sans"/>
                <a:cs typeface="Open Sans"/>
              </a:rPr>
              <a:t>David Plasterer</a:t>
            </a:r>
            <a:br>
              <a:rPr lang="en-US" b="1" dirty="0">
                <a:latin typeface="Open Sans"/>
                <a:ea typeface="Open Sans"/>
                <a:cs typeface="Open Sans"/>
              </a:rPr>
            </a:br>
            <a:r>
              <a:rPr lang="en-US" sz="2400" dirty="0">
                <a:latin typeface="Open Sans"/>
                <a:ea typeface="Open Sans"/>
                <a:cs typeface="Open Sans"/>
              </a:rPr>
              <a:t>Senior Associate</a:t>
            </a:r>
            <a:endParaRPr lang="en-US" sz="2400" dirty="0"/>
          </a:p>
          <a:p>
            <a:pPr marL="0" indent="0">
              <a:buNone/>
            </a:pPr>
            <a:r>
              <a:rPr lang="en-US" sz="2400" dirty="0">
                <a:latin typeface="Open Sans"/>
                <a:ea typeface="Open Sans"/>
                <a:cs typeface="Open Sans"/>
              </a:rPr>
              <a:t>U.S. Poverty Policy</a:t>
            </a:r>
            <a:br>
              <a:rPr lang="en-US" sz="2400" dirty="0">
                <a:latin typeface="Open Sans"/>
              </a:rPr>
            </a:br>
            <a:r>
              <a:rPr lang="en-US" sz="2400" dirty="0">
                <a:latin typeface="Open Sans"/>
                <a:ea typeface="Open Sans"/>
                <a:cs typeface="Open Sans"/>
                <a:hlinkClick r:id="rId3"/>
              </a:rPr>
              <a:t>dplasterer@results.org</a:t>
            </a:r>
            <a:r>
              <a:rPr lang="en-US" sz="2400" dirty="0">
                <a:latin typeface="Open Sans"/>
                <a:ea typeface="Open Sans"/>
                <a:cs typeface="Open Sans"/>
              </a:rPr>
              <a:t> </a:t>
            </a:r>
            <a:endParaRPr lang="en-US" sz="2400" dirty="0"/>
          </a:p>
        </p:txBody>
      </p:sp>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17</a:t>
            </a:fld>
            <a:endParaRPr lang="en-US" dirty="0"/>
          </a:p>
        </p:txBody>
      </p:sp>
      <p:pic>
        <p:nvPicPr>
          <p:cNvPr id="5" name="Picture 2">
            <a:extLst>
              <a:ext uri="{FF2B5EF4-FFF2-40B4-BE49-F238E27FC236}">
                <a16:creationId xmlns:a16="http://schemas.microsoft.com/office/drawing/2014/main" id="{954F9492-B818-9878-D79C-CCED2A6D91B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538" y="1551238"/>
            <a:ext cx="2727391" cy="273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68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43292-E0E1-0193-BAC3-0C0C79F6C756}"/>
              </a:ext>
            </a:extLst>
          </p:cNvPr>
          <p:cNvSpPr>
            <a:spLocks noGrp="1"/>
          </p:cNvSpPr>
          <p:nvPr>
            <p:ph type="title"/>
          </p:nvPr>
        </p:nvSpPr>
        <p:spPr>
          <a:xfrm>
            <a:off x="871254" y="169979"/>
            <a:ext cx="7401491" cy="730021"/>
          </a:xfrm>
        </p:spPr>
        <p:txBody>
          <a:bodyPr>
            <a:normAutofit/>
          </a:bodyPr>
          <a:lstStyle/>
          <a:p>
            <a:r>
              <a:rPr lang="en-US" dirty="0">
                <a:latin typeface="Open Sans"/>
                <a:ea typeface="Open Sans"/>
                <a:cs typeface="Open Sans"/>
              </a:rPr>
              <a:t>Update on Tax Package</a:t>
            </a:r>
            <a:endParaRPr lang="en-US" dirty="0"/>
          </a:p>
        </p:txBody>
      </p:sp>
      <p:sp>
        <p:nvSpPr>
          <p:cNvPr id="3" name="Content Placeholder 2">
            <a:extLst>
              <a:ext uri="{FF2B5EF4-FFF2-40B4-BE49-F238E27FC236}">
                <a16:creationId xmlns:a16="http://schemas.microsoft.com/office/drawing/2014/main" id="{04E61990-B681-2669-B5B3-BA2777E722FA}"/>
              </a:ext>
            </a:extLst>
          </p:cNvPr>
          <p:cNvSpPr>
            <a:spLocks noGrp="1"/>
          </p:cNvSpPr>
          <p:nvPr>
            <p:ph idx="1"/>
          </p:nvPr>
        </p:nvSpPr>
        <p:spPr>
          <a:xfrm>
            <a:off x="230399" y="1012829"/>
            <a:ext cx="8683200" cy="3394472"/>
          </a:xfrm>
        </p:spPr>
        <p:txBody>
          <a:bodyPr vert="horz" lIns="91440" tIns="45720" rIns="91440" bIns="45720" rtlCol="0" anchor="t">
            <a:noAutofit/>
          </a:bodyPr>
          <a:lstStyle/>
          <a:p>
            <a:pPr>
              <a:lnSpc>
                <a:spcPct val="114000"/>
              </a:lnSpc>
              <a:spcBef>
                <a:spcPts val="0"/>
              </a:spcBef>
              <a:spcAft>
                <a:spcPts val="600"/>
              </a:spcAft>
              <a:buSzPct val="100000"/>
            </a:pPr>
            <a:r>
              <a:rPr lang="en-US" sz="2400" dirty="0">
                <a:latin typeface="Open Sans"/>
                <a:ea typeface="Open Sans"/>
                <a:cs typeface="Open Sans"/>
              </a:rPr>
              <a:t>Tax Relief for American Families and Workers Act – H.R. 7024</a:t>
            </a:r>
            <a:endParaRPr lang="en-US" sz="3600" dirty="0"/>
          </a:p>
          <a:p>
            <a:pPr lvl="1">
              <a:lnSpc>
                <a:spcPct val="113999"/>
              </a:lnSpc>
              <a:spcBef>
                <a:spcPts val="0"/>
              </a:spcBef>
              <a:spcAft>
                <a:spcPts val="600"/>
              </a:spcAft>
              <a:buSzPct val="100000"/>
            </a:pPr>
            <a:r>
              <a:rPr lang="en-US" sz="1800" dirty="0">
                <a:latin typeface="Open Sans"/>
                <a:ea typeface="Open Sans"/>
                <a:cs typeface="Open Sans"/>
              </a:rPr>
              <a:t>Passed the House 357-70 on January 31</a:t>
            </a:r>
            <a:endParaRPr lang="en-US" sz="3200" dirty="0"/>
          </a:p>
          <a:p>
            <a:pPr>
              <a:lnSpc>
                <a:spcPct val="113999"/>
              </a:lnSpc>
              <a:spcBef>
                <a:spcPts val="0"/>
              </a:spcBef>
              <a:spcAft>
                <a:spcPts val="600"/>
              </a:spcAft>
              <a:buSzPct val="100000"/>
            </a:pPr>
            <a:r>
              <a:rPr lang="en-US" sz="2400" dirty="0">
                <a:latin typeface="Open Sans"/>
                <a:ea typeface="Open Sans"/>
                <a:cs typeface="Open Sans"/>
              </a:rPr>
              <a:t>The legislation is now under consideration in the Senate</a:t>
            </a:r>
            <a:endParaRPr lang="en-US" sz="3600" dirty="0"/>
          </a:p>
          <a:p>
            <a:pPr lvl="1">
              <a:lnSpc>
                <a:spcPct val="113999"/>
              </a:lnSpc>
              <a:spcBef>
                <a:spcPts val="0"/>
              </a:spcBef>
              <a:spcAft>
                <a:spcPts val="600"/>
              </a:spcAft>
              <a:buSzPct val="100000"/>
            </a:pPr>
            <a:r>
              <a:rPr lang="en-US" sz="1800" dirty="0">
                <a:latin typeface="Open Sans"/>
                <a:ea typeface="Open Sans"/>
                <a:cs typeface="Open Sans"/>
              </a:rPr>
              <a:t>At least seven Republicans have publicly voiced support</a:t>
            </a:r>
            <a:endParaRPr lang="en-US" sz="3200" dirty="0"/>
          </a:p>
          <a:p>
            <a:pPr lvl="1">
              <a:lnSpc>
                <a:spcPct val="113999"/>
              </a:lnSpc>
              <a:spcBef>
                <a:spcPts val="0"/>
              </a:spcBef>
              <a:spcAft>
                <a:spcPts val="600"/>
              </a:spcAft>
              <a:buSzPct val="100000"/>
            </a:pPr>
            <a:r>
              <a:rPr lang="en-US" sz="1800" dirty="0">
                <a:latin typeface="Open Sans"/>
                <a:ea typeface="Open Sans"/>
                <a:cs typeface="Open Sans"/>
              </a:rPr>
              <a:t>Many more have voiced quiet support in meetings with advocates</a:t>
            </a:r>
            <a:endParaRPr lang="en-US" sz="3200" dirty="0"/>
          </a:p>
          <a:p>
            <a:pPr>
              <a:lnSpc>
                <a:spcPct val="113999"/>
              </a:lnSpc>
              <a:spcBef>
                <a:spcPts val="0"/>
              </a:spcBef>
              <a:spcAft>
                <a:spcPts val="600"/>
              </a:spcAft>
              <a:buSzPct val="100000"/>
            </a:pPr>
            <a:r>
              <a:rPr lang="en-US" sz="2400" dirty="0">
                <a:latin typeface="Open Sans"/>
                <a:ea typeface="Open Sans"/>
                <a:cs typeface="Open Sans"/>
                <a:hlinkClick r:id="rId2"/>
              </a:rPr>
              <a:t>Sen. Crapo (R-ID) statement</a:t>
            </a:r>
            <a:endParaRPr lang="en-US" sz="3600" dirty="0"/>
          </a:p>
          <a:p>
            <a:pPr lvl="1">
              <a:lnSpc>
                <a:spcPct val="113999"/>
              </a:lnSpc>
              <a:spcBef>
                <a:spcPts val="0"/>
              </a:spcBef>
              <a:spcAft>
                <a:spcPts val="600"/>
              </a:spcAft>
              <a:buSzPct val="100000"/>
            </a:pPr>
            <a:r>
              <a:rPr lang="en-US" sz="1800" dirty="0">
                <a:latin typeface="Open Sans"/>
                <a:ea typeface="Open Sans"/>
                <a:cs typeface="Open Sans"/>
              </a:rPr>
              <a:t>Continued opposition to the "lookback" provision</a:t>
            </a:r>
            <a:endParaRPr lang="en-US" sz="3200" dirty="0"/>
          </a:p>
          <a:p>
            <a:pPr lvl="1">
              <a:lnSpc>
                <a:spcPct val="113999"/>
              </a:lnSpc>
              <a:spcBef>
                <a:spcPts val="0"/>
              </a:spcBef>
              <a:spcAft>
                <a:spcPts val="600"/>
              </a:spcAft>
              <a:buSzPct val="100000"/>
            </a:pPr>
            <a:r>
              <a:rPr lang="en-US" sz="1800" dirty="0">
                <a:latin typeface="Open Sans"/>
                <a:ea typeface="Open Sans"/>
                <a:cs typeface="Open Sans"/>
              </a:rPr>
              <a:t>Our advocacy is working – he is hearing from colleagues</a:t>
            </a:r>
            <a:endParaRPr lang="en-US" sz="3200" dirty="0"/>
          </a:p>
          <a:p>
            <a:pPr marL="457200" lvl="1" indent="0">
              <a:lnSpc>
                <a:spcPct val="113999"/>
              </a:lnSpc>
              <a:spcBef>
                <a:spcPts val="0"/>
              </a:spcBef>
              <a:spcAft>
                <a:spcPts val="600"/>
              </a:spcAft>
              <a:buSzPct val="100000"/>
              <a:buNone/>
            </a:pPr>
            <a:endParaRPr lang="en-US" sz="1500" dirty="0">
              <a:latin typeface="Open Sans"/>
              <a:ea typeface="Open Sans"/>
              <a:cs typeface="Open Sans"/>
            </a:endParaRPr>
          </a:p>
        </p:txBody>
      </p:sp>
      <p:sp>
        <p:nvSpPr>
          <p:cNvPr id="5" name="Slide Number Placeholder 4">
            <a:extLst>
              <a:ext uri="{FF2B5EF4-FFF2-40B4-BE49-F238E27FC236}">
                <a16:creationId xmlns:a16="http://schemas.microsoft.com/office/drawing/2014/main" id="{97926EFA-308F-8E55-6188-AE5975466019}"/>
              </a:ext>
            </a:extLst>
          </p:cNvPr>
          <p:cNvSpPr>
            <a:spLocks noGrp="1"/>
          </p:cNvSpPr>
          <p:nvPr>
            <p:ph type="sldNum" sz="quarter" idx="12"/>
          </p:nvPr>
        </p:nvSpPr>
        <p:spPr/>
        <p:txBody>
          <a:bodyPr/>
          <a:lstStyle/>
          <a:p>
            <a:fld id="{307E6868-079E-1649-B8D1-459B42CE4DE3}" type="slidenum">
              <a:rPr lang="en-US" smtClean="0"/>
              <a:t>18</a:t>
            </a:fld>
            <a:endParaRPr lang="en-US" dirty="0"/>
          </a:p>
        </p:txBody>
      </p:sp>
    </p:spTree>
    <p:extLst>
      <p:ext uri="{BB962C8B-B14F-4D97-AF65-F5344CB8AC3E}">
        <p14:creationId xmlns:p14="http://schemas.microsoft.com/office/powerpoint/2010/main" val="415804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43292-E0E1-0193-BAC3-0C0C79F6C756}"/>
              </a:ext>
            </a:extLst>
          </p:cNvPr>
          <p:cNvSpPr>
            <a:spLocks noGrp="1"/>
          </p:cNvSpPr>
          <p:nvPr>
            <p:ph type="title"/>
          </p:nvPr>
        </p:nvSpPr>
        <p:spPr/>
        <p:txBody>
          <a:bodyPr>
            <a:normAutofit/>
          </a:bodyPr>
          <a:lstStyle/>
          <a:p>
            <a:r>
              <a:rPr lang="en-US" dirty="0">
                <a:latin typeface="Open Sans"/>
                <a:ea typeface="Open Sans"/>
                <a:cs typeface="Open Sans"/>
              </a:rPr>
              <a:t>Update on Tax Package</a:t>
            </a:r>
            <a:endParaRPr lang="en-US" dirty="0"/>
          </a:p>
        </p:txBody>
      </p:sp>
      <p:sp>
        <p:nvSpPr>
          <p:cNvPr id="3" name="Content Placeholder 2">
            <a:extLst>
              <a:ext uri="{FF2B5EF4-FFF2-40B4-BE49-F238E27FC236}">
                <a16:creationId xmlns:a16="http://schemas.microsoft.com/office/drawing/2014/main" id="{04E61990-B681-2669-B5B3-BA2777E722FA}"/>
              </a:ext>
            </a:extLst>
          </p:cNvPr>
          <p:cNvSpPr>
            <a:spLocks noGrp="1"/>
          </p:cNvSpPr>
          <p:nvPr>
            <p:ph idx="1"/>
          </p:nvPr>
        </p:nvSpPr>
        <p:spPr>
          <a:xfrm>
            <a:off x="457200" y="1063229"/>
            <a:ext cx="8229600" cy="3394472"/>
          </a:xfrm>
        </p:spPr>
        <p:txBody>
          <a:bodyPr vert="horz" lIns="91440" tIns="45720" rIns="91440" bIns="45720" rtlCol="0" anchor="t">
            <a:noAutofit/>
          </a:bodyPr>
          <a:lstStyle/>
          <a:p>
            <a:pPr>
              <a:lnSpc>
                <a:spcPct val="114000"/>
              </a:lnSpc>
              <a:spcBef>
                <a:spcPts val="0"/>
              </a:spcBef>
              <a:spcAft>
                <a:spcPts val="600"/>
              </a:spcAft>
              <a:buSzPct val="100000"/>
            </a:pPr>
            <a:r>
              <a:rPr lang="en-US" sz="2400" dirty="0">
                <a:latin typeface="Open Sans"/>
                <a:ea typeface="Open Sans"/>
                <a:cs typeface="Open Sans"/>
              </a:rPr>
              <a:t>Possible paths for passage in the Senate</a:t>
            </a:r>
            <a:endParaRPr lang="en-US" sz="3600" dirty="0"/>
          </a:p>
          <a:p>
            <a:pPr lvl="1">
              <a:lnSpc>
                <a:spcPct val="113999"/>
              </a:lnSpc>
              <a:spcBef>
                <a:spcPts val="0"/>
              </a:spcBef>
              <a:spcAft>
                <a:spcPts val="600"/>
              </a:spcAft>
              <a:buSzPct val="100000"/>
            </a:pPr>
            <a:r>
              <a:rPr lang="en-US" sz="1800" dirty="0">
                <a:latin typeface="Open Sans"/>
                <a:ea typeface="Open Sans"/>
                <a:cs typeface="Open Sans"/>
              </a:rPr>
              <a:t>Attach to funding bill due to be passed by March 28</a:t>
            </a:r>
          </a:p>
          <a:p>
            <a:pPr lvl="1">
              <a:lnSpc>
                <a:spcPct val="113999"/>
              </a:lnSpc>
              <a:spcBef>
                <a:spcPts val="0"/>
              </a:spcBef>
              <a:spcAft>
                <a:spcPts val="600"/>
              </a:spcAft>
              <a:buSzPct val="100000"/>
            </a:pPr>
            <a:r>
              <a:rPr lang="en-US" sz="1800" dirty="0">
                <a:latin typeface="Open Sans"/>
                <a:ea typeface="Open Sans"/>
                <a:cs typeface="Open Sans"/>
              </a:rPr>
              <a:t>Stand-alone bill</a:t>
            </a:r>
          </a:p>
          <a:p>
            <a:pPr>
              <a:lnSpc>
                <a:spcPct val="113999"/>
              </a:lnSpc>
              <a:spcBef>
                <a:spcPts val="0"/>
              </a:spcBef>
              <a:spcAft>
                <a:spcPts val="600"/>
              </a:spcAft>
              <a:buSzPct val="100000"/>
            </a:pPr>
            <a:r>
              <a:rPr lang="en-US" sz="2400" dirty="0">
                <a:latin typeface="Open Sans"/>
                <a:ea typeface="Open Sans"/>
                <a:cs typeface="Open Sans"/>
              </a:rPr>
              <a:t>If attached to funding bill</a:t>
            </a:r>
          </a:p>
          <a:p>
            <a:pPr lvl="1">
              <a:lnSpc>
                <a:spcPct val="113999"/>
              </a:lnSpc>
              <a:spcBef>
                <a:spcPts val="0"/>
              </a:spcBef>
              <a:spcAft>
                <a:spcPts val="600"/>
              </a:spcAft>
              <a:buSzPct val="100000"/>
            </a:pPr>
            <a:r>
              <a:rPr lang="en-US" sz="1800" dirty="0">
                <a:latin typeface="Open Sans"/>
                <a:ea typeface="Open Sans"/>
                <a:cs typeface="Open Sans"/>
              </a:rPr>
              <a:t>May require committee markup/chance for CTC to be weakened</a:t>
            </a:r>
          </a:p>
          <a:p>
            <a:pPr lvl="1">
              <a:lnSpc>
                <a:spcPct val="113999"/>
              </a:lnSpc>
              <a:spcBef>
                <a:spcPts val="0"/>
              </a:spcBef>
              <a:spcAft>
                <a:spcPts val="600"/>
              </a:spcAft>
              <a:buSzPct val="100000"/>
            </a:pPr>
            <a:r>
              <a:rPr lang="en-US" sz="1800" dirty="0">
                <a:latin typeface="Open Sans"/>
                <a:ea typeface="Open Sans"/>
                <a:cs typeface="Open Sans"/>
              </a:rPr>
              <a:t>Need agreement from the “Four Corners”</a:t>
            </a:r>
          </a:p>
          <a:p>
            <a:pPr>
              <a:lnSpc>
                <a:spcPct val="113999"/>
              </a:lnSpc>
              <a:spcBef>
                <a:spcPts val="0"/>
              </a:spcBef>
              <a:spcAft>
                <a:spcPts val="600"/>
              </a:spcAft>
              <a:buSzPct val="100000"/>
            </a:pPr>
            <a:r>
              <a:rPr lang="en-US" sz="2400" dirty="0">
                <a:latin typeface="Open Sans"/>
                <a:ea typeface="Open Sans"/>
                <a:cs typeface="Open Sans"/>
              </a:rPr>
              <a:t>If passed standalone</a:t>
            </a:r>
          </a:p>
          <a:p>
            <a:pPr lvl="1">
              <a:lnSpc>
                <a:spcPct val="113999"/>
              </a:lnSpc>
              <a:spcBef>
                <a:spcPts val="0"/>
              </a:spcBef>
              <a:spcAft>
                <a:spcPts val="600"/>
              </a:spcAft>
              <a:buSzPct val="100000"/>
            </a:pPr>
            <a:r>
              <a:rPr lang="en-US" sz="1800" dirty="0">
                <a:latin typeface="Open Sans"/>
                <a:ea typeface="Open Sans"/>
                <a:cs typeface="Open Sans"/>
              </a:rPr>
              <a:t>Would require at least 10 Republicans to vote for bill despite opposition from leadership</a:t>
            </a:r>
          </a:p>
          <a:p>
            <a:pPr>
              <a:lnSpc>
                <a:spcPct val="113999"/>
              </a:lnSpc>
              <a:spcBef>
                <a:spcPts val="0"/>
              </a:spcBef>
              <a:spcAft>
                <a:spcPts val="600"/>
              </a:spcAft>
              <a:buSzPct val="100000"/>
            </a:pPr>
            <a:endParaRPr lang="en-US" sz="1900" dirty="0">
              <a:latin typeface="Open Sans"/>
              <a:ea typeface="Open Sans"/>
              <a:cs typeface="Open Sans"/>
            </a:endParaRPr>
          </a:p>
          <a:p>
            <a:pPr lvl="1">
              <a:lnSpc>
                <a:spcPct val="113999"/>
              </a:lnSpc>
              <a:spcBef>
                <a:spcPts val="0"/>
              </a:spcBef>
              <a:spcAft>
                <a:spcPts val="600"/>
              </a:spcAft>
              <a:buSzPct val="100000"/>
            </a:pPr>
            <a:endParaRPr lang="en-US" sz="1500" dirty="0">
              <a:latin typeface="Open Sans"/>
              <a:ea typeface="Open Sans"/>
              <a:cs typeface="Open Sans"/>
            </a:endParaRPr>
          </a:p>
          <a:p>
            <a:pPr marL="457200" lvl="1" indent="0">
              <a:lnSpc>
                <a:spcPct val="113999"/>
              </a:lnSpc>
              <a:spcBef>
                <a:spcPts val="0"/>
              </a:spcBef>
              <a:spcAft>
                <a:spcPts val="600"/>
              </a:spcAft>
              <a:buSzPct val="100000"/>
              <a:buNone/>
            </a:pPr>
            <a:endParaRPr lang="en-US" sz="1500" dirty="0">
              <a:latin typeface="Open Sans"/>
              <a:ea typeface="Open Sans"/>
              <a:cs typeface="Open Sans"/>
            </a:endParaRPr>
          </a:p>
        </p:txBody>
      </p:sp>
      <p:sp>
        <p:nvSpPr>
          <p:cNvPr id="5" name="Slide Number Placeholder 4">
            <a:extLst>
              <a:ext uri="{FF2B5EF4-FFF2-40B4-BE49-F238E27FC236}">
                <a16:creationId xmlns:a16="http://schemas.microsoft.com/office/drawing/2014/main" id="{97926EFA-308F-8E55-6188-AE5975466019}"/>
              </a:ext>
            </a:extLst>
          </p:cNvPr>
          <p:cNvSpPr>
            <a:spLocks noGrp="1"/>
          </p:cNvSpPr>
          <p:nvPr>
            <p:ph type="sldNum" sz="quarter" idx="12"/>
          </p:nvPr>
        </p:nvSpPr>
        <p:spPr/>
        <p:txBody>
          <a:bodyPr/>
          <a:lstStyle/>
          <a:p>
            <a:fld id="{307E6868-079E-1649-B8D1-459B42CE4DE3}" type="slidenum">
              <a:rPr lang="en-US" smtClean="0"/>
              <a:t>19</a:t>
            </a:fld>
            <a:endParaRPr lang="en-US" dirty="0"/>
          </a:p>
        </p:txBody>
      </p:sp>
    </p:spTree>
    <p:extLst>
      <p:ext uri="{BB962C8B-B14F-4D97-AF65-F5344CB8AC3E}">
        <p14:creationId xmlns:p14="http://schemas.microsoft.com/office/powerpoint/2010/main" val="318726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p:txBody>
          <a:bodyPr/>
          <a:lstStyle/>
          <a:p>
            <a:r>
              <a:rPr lang="en-US" dirty="0"/>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p:txBody>
          <a:bodyPr>
            <a:noAutofit/>
          </a:bodyPr>
          <a:lstStyle/>
          <a:p>
            <a:pPr marL="0" marR="0" lvl="0" indent="0" algn="l" rtl="0">
              <a:lnSpc>
                <a:spcPct val="114000"/>
              </a:lnSpc>
              <a:spcBef>
                <a:spcPts val="0"/>
              </a:spcBef>
              <a:spcAft>
                <a:spcPts val="600"/>
              </a:spcAft>
              <a:buNone/>
            </a:pPr>
            <a:r>
              <a:rPr lang="en-US" sz="1700" b="0"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dirty="0">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dirty="0">
                <a:solidFill>
                  <a:schemeClr val="dk1"/>
                </a:solidFill>
                <a:latin typeface="Open Sans"/>
                <a:ea typeface="Open Sans"/>
                <a:cs typeface="Open Sans"/>
                <a:sym typeface="Open Sans"/>
              </a:rPr>
              <a:t>Read our full anti-oppression values statement here at </a:t>
            </a:r>
            <a:r>
              <a:rPr lang="en-US" sz="1700" b="1" i="0" u="sng" strike="noStrike" cap="none" dirty="0">
                <a:solidFill>
                  <a:schemeClr val="dk2"/>
                </a:solidFill>
                <a:latin typeface="Open Sans"/>
                <a:ea typeface="Open Sans"/>
                <a:cs typeface="Open Sans"/>
                <a:sym typeface="Open Sans"/>
                <a:hlinkClick r:id="rId3"/>
              </a:rPr>
              <a:t>results.org/values</a:t>
            </a:r>
            <a:r>
              <a:rPr lang="en-US" sz="1700" b="1" i="0" u="none" strike="noStrike" cap="none" dirty="0">
                <a:solidFill>
                  <a:schemeClr val="dk1"/>
                </a:solidFill>
                <a:latin typeface="Open Sans"/>
                <a:ea typeface="Open Sans"/>
                <a:cs typeface="Open Sans"/>
                <a:sym typeface="Open Sans"/>
              </a:rPr>
              <a:t>. </a:t>
            </a:r>
            <a:endParaRPr lang="en-US" sz="17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dirty="0"/>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43292-E0E1-0193-BAC3-0C0C79F6C756}"/>
              </a:ext>
            </a:extLst>
          </p:cNvPr>
          <p:cNvSpPr>
            <a:spLocks noGrp="1"/>
          </p:cNvSpPr>
          <p:nvPr>
            <p:ph type="title"/>
          </p:nvPr>
        </p:nvSpPr>
        <p:spPr>
          <a:xfrm>
            <a:off x="871254" y="102393"/>
            <a:ext cx="7401491" cy="857250"/>
          </a:xfrm>
        </p:spPr>
        <p:txBody>
          <a:bodyPr>
            <a:normAutofit/>
          </a:bodyPr>
          <a:lstStyle/>
          <a:p>
            <a:r>
              <a:rPr lang="en-US" dirty="0">
                <a:latin typeface="Open Sans"/>
                <a:ea typeface="Open Sans"/>
                <a:cs typeface="Open Sans"/>
              </a:rPr>
              <a:t>Update on Tax Package</a:t>
            </a:r>
            <a:endParaRPr lang="en-US" dirty="0"/>
          </a:p>
        </p:txBody>
      </p:sp>
      <p:sp>
        <p:nvSpPr>
          <p:cNvPr id="3" name="Content Placeholder 2">
            <a:extLst>
              <a:ext uri="{FF2B5EF4-FFF2-40B4-BE49-F238E27FC236}">
                <a16:creationId xmlns:a16="http://schemas.microsoft.com/office/drawing/2014/main" id="{04E61990-B681-2669-B5B3-BA2777E722FA}"/>
              </a:ext>
            </a:extLst>
          </p:cNvPr>
          <p:cNvSpPr>
            <a:spLocks noGrp="1"/>
          </p:cNvSpPr>
          <p:nvPr>
            <p:ph idx="1"/>
          </p:nvPr>
        </p:nvSpPr>
        <p:spPr>
          <a:xfrm>
            <a:off x="457200" y="1041629"/>
            <a:ext cx="8229600" cy="3394472"/>
          </a:xfrm>
        </p:spPr>
        <p:txBody>
          <a:bodyPr vert="horz" lIns="91440" tIns="45720" rIns="91440" bIns="45720" rtlCol="0" anchor="t">
            <a:noAutofit/>
          </a:bodyPr>
          <a:lstStyle/>
          <a:p>
            <a:pPr marL="0" indent="0">
              <a:lnSpc>
                <a:spcPct val="114000"/>
              </a:lnSpc>
              <a:spcBef>
                <a:spcPts val="0"/>
              </a:spcBef>
              <a:spcAft>
                <a:spcPts val="1200"/>
              </a:spcAft>
              <a:buSzPct val="100000"/>
              <a:buNone/>
            </a:pPr>
            <a:r>
              <a:rPr lang="en-US" sz="1900" dirty="0">
                <a:latin typeface="Open Sans"/>
                <a:ea typeface="Open Sans"/>
                <a:cs typeface="Open Sans"/>
              </a:rPr>
              <a:t>ACTION #1: </a:t>
            </a:r>
            <a:r>
              <a:rPr lang="en-US" sz="1900" b="1" dirty="0">
                <a:latin typeface="Open Sans"/>
                <a:ea typeface="Open Sans"/>
                <a:cs typeface="Open Sans"/>
              </a:rPr>
              <a:t>Call and e-mail senators telling them to pass the </a:t>
            </a:r>
            <a:r>
              <a:rPr lang="en-US" sz="1900" b="1" i="1" dirty="0">
                <a:latin typeface="Open Sans"/>
                <a:ea typeface="Open Sans"/>
                <a:cs typeface="Open Sans"/>
              </a:rPr>
              <a:t>Tax Relief for American Families and Workers Act</a:t>
            </a:r>
            <a:endParaRPr lang="en-US" sz="1900" b="1" dirty="0">
              <a:latin typeface="Open Sans"/>
              <a:ea typeface="Open Sans"/>
              <a:cs typeface="Open Sans"/>
            </a:endParaRPr>
          </a:p>
          <a:p>
            <a:pPr>
              <a:lnSpc>
                <a:spcPct val="114000"/>
              </a:lnSpc>
              <a:spcBef>
                <a:spcPts val="0"/>
              </a:spcBef>
              <a:spcAft>
                <a:spcPts val="1200"/>
              </a:spcAft>
              <a:buSzPct val="100000"/>
            </a:pPr>
            <a:r>
              <a:rPr lang="en-US" sz="1900" dirty="0">
                <a:latin typeface="Open Sans"/>
                <a:ea typeface="Open Sans"/>
                <a:cs typeface="Open Sans"/>
              </a:rPr>
              <a:t>Use our </a:t>
            </a:r>
            <a:r>
              <a:rPr lang="en-US" sz="1900" dirty="0">
                <a:latin typeface="Open Sans"/>
                <a:ea typeface="Open Sans"/>
                <a:cs typeface="Open Sans"/>
                <a:hlinkClick r:id="rId2"/>
              </a:rPr>
              <a:t>online CTC action </a:t>
            </a:r>
            <a:r>
              <a:rPr lang="en-US" sz="1900" dirty="0">
                <a:latin typeface="Open Sans"/>
                <a:ea typeface="Open Sans"/>
                <a:cs typeface="Open Sans"/>
              </a:rPr>
              <a:t>to e-mail senators today</a:t>
            </a:r>
          </a:p>
          <a:p>
            <a:pPr>
              <a:lnSpc>
                <a:spcPct val="114000"/>
              </a:lnSpc>
              <a:spcBef>
                <a:spcPts val="0"/>
              </a:spcBef>
              <a:spcAft>
                <a:spcPts val="1200"/>
              </a:spcAft>
              <a:buSzPct val="100000"/>
            </a:pPr>
            <a:r>
              <a:rPr lang="en-US" sz="1900" dirty="0">
                <a:latin typeface="Open Sans"/>
                <a:ea typeface="Open Sans"/>
                <a:cs typeface="Open Sans"/>
              </a:rPr>
              <a:t>Call you senators this Tuesday, March 5 – national CTC day of action </a:t>
            </a:r>
          </a:p>
          <a:p>
            <a:pPr lvl="1">
              <a:lnSpc>
                <a:spcPct val="114000"/>
              </a:lnSpc>
              <a:spcBef>
                <a:spcPts val="0"/>
              </a:spcBef>
              <a:spcAft>
                <a:spcPts val="1200"/>
              </a:spcAft>
              <a:buSzPct val="100000"/>
            </a:pPr>
            <a:r>
              <a:rPr lang="en-US" sz="1500" dirty="0">
                <a:latin typeface="Open Sans"/>
                <a:ea typeface="Open Sans"/>
                <a:cs typeface="Open Sans"/>
              </a:rPr>
              <a:t>Look for action alert from RESULTS you can forward to your networks</a:t>
            </a:r>
          </a:p>
          <a:p>
            <a:pPr marL="0" indent="0">
              <a:lnSpc>
                <a:spcPct val="113999"/>
              </a:lnSpc>
              <a:spcBef>
                <a:spcPts val="0"/>
              </a:spcBef>
              <a:spcAft>
                <a:spcPts val="1200"/>
              </a:spcAft>
              <a:buNone/>
            </a:pPr>
            <a:r>
              <a:rPr lang="en-US" sz="1900" dirty="0">
                <a:latin typeface="Open Sans"/>
                <a:ea typeface="Open Sans"/>
                <a:cs typeface="Open Sans"/>
              </a:rPr>
              <a:t>ACTION #2: </a:t>
            </a:r>
            <a:r>
              <a:rPr lang="en-US" sz="1900" b="1" dirty="0">
                <a:latin typeface="Open Sans"/>
                <a:ea typeface="Open Sans"/>
                <a:cs typeface="Open Sans"/>
              </a:rPr>
              <a:t>Submit letters to the editor telling your senators by name to pass the bill – families need relief now, before tax filing season is over</a:t>
            </a:r>
          </a:p>
          <a:p>
            <a:pPr>
              <a:lnSpc>
                <a:spcPct val="113999"/>
              </a:lnSpc>
              <a:spcBef>
                <a:spcPts val="0"/>
              </a:spcBef>
              <a:spcAft>
                <a:spcPts val="1200"/>
              </a:spcAft>
              <a:buSzPct val="100000"/>
            </a:pPr>
            <a:r>
              <a:rPr lang="en-US" sz="1900" dirty="0">
                <a:latin typeface="Open Sans"/>
                <a:ea typeface="Open Sans"/>
                <a:cs typeface="Open Sans"/>
              </a:rPr>
              <a:t>Use our </a:t>
            </a:r>
            <a:r>
              <a:rPr lang="en-US" sz="1900" dirty="0">
                <a:latin typeface="Open Sans"/>
                <a:ea typeface="Open Sans"/>
                <a:cs typeface="Open Sans"/>
                <a:hlinkClick r:id="rId3"/>
              </a:rPr>
              <a:t>online CTC media action </a:t>
            </a:r>
            <a:r>
              <a:rPr lang="en-US" sz="1900" dirty="0">
                <a:latin typeface="Open Sans"/>
                <a:ea typeface="Open Sans"/>
                <a:cs typeface="Open Sans"/>
              </a:rPr>
              <a:t>to submit letters today</a:t>
            </a:r>
          </a:p>
          <a:p>
            <a:pPr>
              <a:lnSpc>
                <a:spcPct val="113999"/>
              </a:lnSpc>
              <a:spcBef>
                <a:spcPts val="0"/>
              </a:spcBef>
              <a:spcAft>
                <a:spcPts val="600"/>
              </a:spcAft>
              <a:buSzPct val="100000"/>
            </a:pPr>
            <a:endParaRPr lang="en-US" sz="1900" dirty="0">
              <a:latin typeface="Open Sans"/>
              <a:ea typeface="Open Sans"/>
              <a:cs typeface="Open Sans"/>
            </a:endParaRPr>
          </a:p>
          <a:p>
            <a:pPr lvl="1">
              <a:lnSpc>
                <a:spcPct val="113999"/>
              </a:lnSpc>
              <a:spcBef>
                <a:spcPts val="0"/>
              </a:spcBef>
              <a:spcAft>
                <a:spcPts val="600"/>
              </a:spcAft>
              <a:buSzPct val="100000"/>
            </a:pPr>
            <a:endParaRPr lang="en-US" sz="1500" dirty="0">
              <a:latin typeface="Open Sans"/>
              <a:ea typeface="Open Sans"/>
              <a:cs typeface="Open Sans"/>
            </a:endParaRPr>
          </a:p>
          <a:p>
            <a:pPr marL="457200" lvl="1" indent="0">
              <a:lnSpc>
                <a:spcPct val="113999"/>
              </a:lnSpc>
              <a:spcBef>
                <a:spcPts val="0"/>
              </a:spcBef>
              <a:spcAft>
                <a:spcPts val="600"/>
              </a:spcAft>
              <a:buSzPct val="100000"/>
              <a:buNone/>
            </a:pPr>
            <a:endParaRPr lang="en-US" sz="1500" dirty="0">
              <a:latin typeface="Open Sans"/>
              <a:ea typeface="Open Sans"/>
              <a:cs typeface="Open Sans"/>
            </a:endParaRPr>
          </a:p>
        </p:txBody>
      </p:sp>
      <p:sp>
        <p:nvSpPr>
          <p:cNvPr id="5" name="Slide Number Placeholder 4">
            <a:extLst>
              <a:ext uri="{FF2B5EF4-FFF2-40B4-BE49-F238E27FC236}">
                <a16:creationId xmlns:a16="http://schemas.microsoft.com/office/drawing/2014/main" id="{97926EFA-308F-8E55-6188-AE5975466019}"/>
              </a:ext>
            </a:extLst>
          </p:cNvPr>
          <p:cNvSpPr>
            <a:spLocks noGrp="1"/>
          </p:cNvSpPr>
          <p:nvPr>
            <p:ph type="sldNum" sz="quarter" idx="12"/>
          </p:nvPr>
        </p:nvSpPr>
        <p:spPr/>
        <p:txBody>
          <a:bodyPr/>
          <a:lstStyle/>
          <a:p>
            <a:fld id="{307E6868-079E-1649-B8D1-459B42CE4DE3}" type="slidenum">
              <a:rPr lang="en-US" smtClean="0"/>
              <a:t>20</a:t>
            </a:fld>
            <a:endParaRPr lang="en-US" dirty="0"/>
          </a:p>
        </p:txBody>
      </p:sp>
    </p:spTree>
    <p:extLst>
      <p:ext uri="{BB962C8B-B14F-4D97-AF65-F5344CB8AC3E}">
        <p14:creationId xmlns:p14="http://schemas.microsoft.com/office/powerpoint/2010/main" val="66660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F385E-2AC0-2B4A-ECD5-A03C710B4607}"/>
              </a:ext>
            </a:extLst>
          </p:cNvPr>
          <p:cNvSpPr>
            <a:spLocks noGrp="1"/>
          </p:cNvSpPr>
          <p:nvPr>
            <p:ph type="title"/>
          </p:nvPr>
        </p:nvSpPr>
        <p:spPr/>
        <p:txBody>
          <a:bodyPr/>
          <a:lstStyle/>
          <a:p>
            <a:r>
              <a:rPr lang="en-US" dirty="0"/>
              <a:t>Announcements</a:t>
            </a:r>
          </a:p>
        </p:txBody>
      </p:sp>
    </p:spTree>
    <p:extLst>
      <p:ext uri="{BB962C8B-B14F-4D97-AF65-F5344CB8AC3E}">
        <p14:creationId xmlns:p14="http://schemas.microsoft.com/office/powerpoint/2010/main" val="1898328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43292-E0E1-0193-BAC3-0C0C79F6C756}"/>
              </a:ext>
            </a:extLst>
          </p:cNvPr>
          <p:cNvSpPr>
            <a:spLocks noGrp="1"/>
          </p:cNvSpPr>
          <p:nvPr>
            <p:ph type="title"/>
          </p:nvPr>
        </p:nvSpPr>
        <p:spPr/>
        <p:txBody>
          <a:bodyPr>
            <a:normAutofit/>
          </a:bodyPr>
          <a:lstStyle/>
          <a:p>
            <a:r>
              <a:rPr lang="en-US" sz="3100" dirty="0">
                <a:latin typeface="Open Sans"/>
                <a:ea typeface="Open Sans"/>
                <a:cs typeface="Open Sans"/>
              </a:rPr>
              <a:t>RESULTS Grassroots Board Town Hall</a:t>
            </a:r>
            <a:endParaRPr lang="en-US" sz="3100" dirty="0"/>
          </a:p>
        </p:txBody>
      </p:sp>
      <p:sp>
        <p:nvSpPr>
          <p:cNvPr id="3" name="Content Placeholder 2">
            <a:extLst>
              <a:ext uri="{FF2B5EF4-FFF2-40B4-BE49-F238E27FC236}">
                <a16:creationId xmlns:a16="http://schemas.microsoft.com/office/drawing/2014/main" id="{04E61990-B681-2669-B5B3-BA2777E722FA}"/>
              </a:ext>
            </a:extLst>
          </p:cNvPr>
          <p:cNvSpPr>
            <a:spLocks noGrp="1"/>
          </p:cNvSpPr>
          <p:nvPr>
            <p:ph idx="1"/>
          </p:nvPr>
        </p:nvSpPr>
        <p:spPr>
          <a:xfrm>
            <a:off x="457200" y="945228"/>
            <a:ext cx="8229600" cy="3885760"/>
          </a:xfrm>
        </p:spPr>
        <p:txBody>
          <a:bodyPr vert="horz" lIns="91440" tIns="45720" rIns="91440" bIns="45720" rtlCol="0" anchor="t">
            <a:noAutofit/>
          </a:bodyPr>
          <a:lstStyle/>
          <a:p>
            <a:pPr marL="0" indent="0">
              <a:lnSpc>
                <a:spcPct val="113999"/>
              </a:lnSpc>
              <a:spcBef>
                <a:spcPts val="0"/>
              </a:spcBef>
              <a:spcAft>
                <a:spcPts val="600"/>
              </a:spcAft>
              <a:buNone/>
            </a:pPr>
            <a:r>
              <a:rPr lang="en-US" sz="1900" b="1" dirty="0">
                <a:latin typeface="Open Sans"/>
                <a:ea typeface="Open Sans"/>
                <a:cs typeface="Open Sans"/>
              </a:rPr>
              <a:t>Thursday, March 14, 9:00 p.m. ET.</a:t>
            </a:r>
            <a:r>
              <a:rPr lang="en-US" sz="1900" dirty="0">
                <a:latin typeface="Open Sans"/>
                <a:ea typeface="Open Sans"/>
                <a:cs typeface="Open Sans"/>
              </a:rPr>
              <a:t> </a:t>
            </a:r>
            <a:r>
              <a:rPr lang="en-US" sz="1900" dirty="0">
                <a:latin typeface="Open Sans"/>
                <a:ea typeface="Open Sans"/>
                <a:cs typeface="Open Sans"/>
                <a:hlinkClick r:id="rId2"/>
              </a:rPr>
              <a:t>Join the Zoom call here.</a:t>
            </a:r>
            <a:r>
              <a:rPr lang="en-US" sz="1900" dirty="0">
                <a:latin typeface="Open Sans"/>
                <a:ea typeface="Open Sans"/>
                <a:cs typeface="Open Sans"/>
              </a:rPr>
              <a:t> </a:t>
            </a:r>
            <a:endParaRPr lang="en-US" dirty="0"/>
          </a:p>
          <a:p>
            <a:pPr marL="0" indent="0">
              <a:lnSpc>
                <a:spcPct val="113999"/>
              </a:lnSpc>
              <a:spcBef>
                <a:spcPts val="0"/>
              </a:spcBef>
              <a:spcAft>
                <a:spcPts val="600"/>
              </a:spcAft>
              <a:buNone/>
            </a:pPr>
            <a:r>
              <a:rPr lang="en-US" sz="1900" dirty="0">
                <a:latin typeface="Open Sans"/>
                <a:ea typeface="Open Sans"/>
                <a:cs typeface="Open Sans"/>
              </a:rPr>
              <a:t>No registration required.</a:t>
            </a:r>
            <a:endParaRPr lang="en-US" dirty="0"/>
          </a:p>
          <a:p>
            <a:pPr marL="0" indent="0">
              <a:spcBef>
                <a:spcPts val="0"/>
              </a:spcBef>
              <a:spcAft>
                <a:spcPts val="600"/>
              </a:spcAft>
              <a:buNone/>
            </a:pPr>
            <a:r>
              <a:rPr lang="en-US" sz="1900" dirty="0">
                <a:latin typeface="Open Sans"/>
                <a:ea typeface="Open Sans"/>
                <a:cs typeface="Open Sans"/>
              </a:rPr>
              <a:t>With great opportunities for outreach this year, join the webinar to:</a:t>
            </a:r>
          </a:p>
          <a:p>
            <a:pPr marL="285750" indent="-285750">
              <a:spcBef>
                <a:spcPts val="0"/>
              </a:spcBef>
              <a:spcAft>
                <a:spcPts val="600"/>
              </a:spcAft>
              <a:buFont typeface="Arial,Sans-Serif"/>
              <a:buChar char="•"/>
            </a:pPr>
            <a:r>
              <a:rPr lang="en-US" sz="1900" dirty="0">
                <a:latin typeface="Open Sans"/>
                <a:ea typeface="Open Sans"/>
                <a:cs typeface="Arial"/>
              </a:rPr>
              <a:t>Get trained on creating your Story of Self</a:t>
            </a:r>
          </a:p>
          <a:p>
            <a:pPr marL="285750" indent="-285750">
              <a:spcBef>
                <a:spcPts val="0"/>
              </a:spcBef>
              <a:spcAft>
                <a:spcPts val="600"/>
              </a:spcAft>
              <a:buFont typeface="Arial,Sans-Serif"/>
              <a:buChar char="•"/>
            </a:pPr>
            <a:r>
              <a:rPr lang="en-US" sz="1900" dirty="0">
                <a:latin typeface="Open Sans"/>
                <a:ea typeface="Open Sans"/>
                <a:cs typeface="Arial"/>
              </a:rPr>
              <a:t>Hear examples of stories</a:t>
            </a:r>
          </a:p>
          <a:p>
            <a:pPr marL="285750" indent="-285750">
              <a:spcBef>
                <a:spcPts val="0"/>
              </a:spcBef>
              <a:spcAft>
                <a:spcPts val="600"/>
              </a:spcAft>
              <a:buFont typeface="Arial,Sans-Serif"/>
              <a:buChar char="•"/>
            </a:pPr>
            <a:r>
              <a:rPr lang="en-US" sz="1900" dirty="0">
                <a:latin typeface="Open Sans"/>
                <a:ea typeface="Open Sans"/>
                <a:cs typeface="Arial"/>
              </a:rPr>
              <a:t>Write and practice your story</a:t>
            </a:r>
          </a:p>
          <a:p>
            <a:pPr marL="285750" indent="-285750">
              <a:spcBef>
                <a:spcPts val="0"/>
              </a:spcBef>
              <a:spcAft>
                <a:spcPts val="600"/>
              </a:spcAft>
              <a:buFont typeface="Arial,Sans-Serif"/>
              <a:buChar char="•"/>
            </a:pPr>
            <a:r>
              <a:rPr lang="en-US" sz="1900" dirty="0">
                <a:latin typeface="Open Sans"/>
                <a:ea typeface="Open Sans"/>
                <a:cs typeface="Arial"/>
              </a:rPr>
              <a:t>Find resources available to you for on-going support</a:t>
            </a:r>
          </a:p>
          <a:p>
            <a:pPr marL="285750" indent="-285750">
              <a:spcBef>
                <a:spcPts val="0"/>
              </a:spcBef>
              <a:spcAft>
                <a:spcPts val="600"/>
              </a:spcAft>
              <a:buFont typeface="Arial,Sans-Serif"/>
              <a:buChar char="•"/>
            </a:pPr>
            <a:r>
              <a:rPr lang="en-US" sz="1900" dirty="0">
                <a:latin typeface="Open Sans"/>
                <a:ea typeface="Open Sans"/>
                <a:cs typeface="Arial"/>
              </a:rPr>
              <a:t>Learn how you can run for the open Grassroots position on the RESULTS/RESULTS Ed Fund Board  </a:t>
            </a:r>
          </a:p>
          <a:p>
            <a:pPr marL="0" indent="0" algn="ctr">
              <a:spcBef>
                <a:spcPts val="0"/>
              </a:spcBef>
              <a:spcAft>
                <a:spcPts val="600"/>
              </a:spcAft>
              <a:buNone/>
            </a:pPr>
            <a:r>
              <a:rPr lang="en-US" sz="1900" b="1" dirty="0">
                <a:solidFill>
                  <a:schemeClr val="tx2"/>
                </a:solidFill>
                <a:latin typeface="Open Sans"/>
                <a:ea typeface="Open Sans"/>
                <a:cs typeface="Open Sans"/>
              </a:rPr>
              <a:t>Come create your RESULTS story and help grow our movement!</a:t>
            </a:r>
            <a:endParaRPr lang="en-US" sz="1900" dirty="0">
              <a:solidFill>
                <a:schemeClr val="tx2"/>
              </a:solidFill>
              <a:latin typeface="Open Sans"/>
              <a:ea typeface="Open Sans"/>
              <a:cs typeface="Arial"/>
            </a:endParaRPr>
          </a:p>
          <a:p>
            <a:pPr marL="0" indent="0">
              <a:lnSpc>
                <a:spcPct val="113999"/>
              </a:lnSpc>
              <a:spcBef>
                <a:spcPts val="0"/>
              </a:spcBef>
              <a:spcAft>
                <a:spcPts val="600"/>
              </a:spcAft>
              <a:buNone/>
            </a:pPr>
            <a:endParaRPr lang="en-US" sz="1900" dirty="0"/>
          </a:p>
        </p:txBody>
      </p:sp>
      <p:sp>
        <p:nvSpPr>
          <p:cNvPr id="5" name="Slide Number Placeholder 4">
            <a:extLst>
              <a:ext uri="{FF2B5EF4-FFF2-40B4-BE49-F238E27FC236}">
                <a16:creationId xmlns:a16="http://schemas.microsoft.com/office/drawing/2014/main" id="{97926EFA-308F-8E55-6188-AE5975466019}"/>
              </a:ext>
            </a:extLst>
          </p:cNvPr>
          <p:cNvSpPr>
            <a:spLocks noGrp="1"/>
          </p:cNvSpPr>
          <p:nvPr>
            <p:ph type="sldNum" sz="quarter" idx="12"/>
          </p:nvPr>
        </p:nvSpPr>
        <p:spPr/>
        <p:txBody>
          <a:bodyPr/>
          <a:lstStyle/>
          <a:p>
            <a:fld id="{307E6868-079E-1649-B8D1-459B42CE4DE3}" type="slidenum">
              <a:rPr lang="en-US" smtClean="0"/>
              <a:t>22</a:t>
            </a:fld>
            <a:endParaRPr lang="en-US" dirty="0"/>
          </a:p>
        </p:txBody>
      </p:sp>
      <p:pic>
        <p:nvPicPr>
          <p:cNvPr id="6" name="Picture 5">
            <a:extLst>
              <a:ext uri="{FF2B5EF4-FFF2-40B4-BE49-F238E27FC236}">
                <a16:creationId xmlns:a16="http://schemas.microsoft.com/office/drawing/2014/main" id="{6DB129A5-E7AB-4644-27CD-2BD4856517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66966" y="2311050"/>
            <a:ext cx="1777904" cy="1037110"/>
          </a:xfrm>
          <a:prstGeom prst="rect">
            <a:avLst/>
          </a:prstGeom>
        </p:spPr>
      </p:pic>
    </p:spTree>
    <p:extLst>
      <p:ext uri="{BB962C8B-B14F-4D97-AF65-F5344CB8AC3E}">
        <p14:creationId xmlns:p14="http://schemas.microsoft.com/office/powerpoint/2010/main" val="411112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376862" y="110645"/>
            <a:ext cx="8390276" cy="876463"/>
          </a:xfrm>
        </p:spPr>
        <p:txBody>
          <a:bodyPr>
            <a:normAutofit/>
          </a:bodyPr>
          <a:lstStyle/>
          <a:p>
            <a:r>
              <a:rPr lang="en-US" sz="3100" b="1" dirty="0">
                <a:solidFill>
                  <a:srgbClr val="D50032"/>
                </a:solidFill>
              </a:rPr>
              <a:t>Anti-Oppression (AO) Events</a:t>
            </a:r>
            <a:endParaRPr lang="en-US" sz="3100" b="1" dirty="0"/>
          </a:p>
        </p:txBody>
      </p:sp>
      <p:sp>
        <p:nvSpPr>
          <p:cNvPr id="3" name="Content Placeholder 2">
            <a:extLst>
              <a:ext uri="{FF2B5EF4-FFF2-40B4-BE49-F238E27FC236}">
                <a16:creationId xmlns:a16="http://schemas.microsoft.com/office/drawing/2014/main" id="{67FC8423-D76D-5A7F-A946-CBC1701F151D}"/>
              </a:ext>
            </a:extLst>
          </p:cNvPr>
          <p:cNvSpPr>
            <a:spLocks noGrp="1"/>
          </p:cNvSpPr>
          <p:nvPr>
            <p:ph idx="1"/>
          </p:nvPr>
        </p:nvSpPr>
        <p:spPr>
          <a:xfrm>
            <a:off x="457200" y="1048951"/>
            <a:ext cx="8229600" cy="3394472"/>
          </a:xfrm>
        </p:spPr>
        <p:txBody>
          <a:bodyPr spcFirstLastPara="1" wrap="square" lIns="91425" tIns="45700" rIns="91425" bIns="45700" anchor="t" anchorCtr="0">
            <a:noAutofit/>
          </a:bodyPr>
          <a:lstStyle/>
          <a:p>
            <a:pPr marL="0" indent="0" algn="ctr">
              <a:lnSpc>
                <a:spcPct val="112999"/>
              </a:lnSpc>
              <a:spcBef>
                <a:spcPts val="0"/>
              </a:spcBef>
              <a:buNone/>
            </a:pPr>
            <a:r>
              <a:rPr lang="en-US" sz="2800" b="1" dirty="0">
                <a:solidFill>
                  <a:srgbClr val="000000"/>
                </a:solidFill>
              </a:rPr>
              <a:t>AO Learning Community</a:t>
            </a:r>
          </a:p>
          <a:p>
            <a:pPr marL="0" indent="0" algn="ctr">
              <a:lnSpc>
                <a:spcPct val="112999"/>
              </a:lnSpc>
              <a:spcBef>
                <a:spcPts val="0"/>
              </a:spcBef>
              <a:buNone/>
            </a:pPr>
            <a:r>
              <a:rPr lang="en-US" sz="2800" dirty="0">
                <a:solidFill>
                  <a:srgbClr val="000000"/>
                </a:solidFill>
              </a:rPr>
              <a:t>Friday, March 15, 12:00 p.m. ET</a:t>
            </a:r>
            <a:endParaRPr lang="en-US" sz="4000" dirty="0"/>
          </a:p>
          <a:p>
            <a:pPr marL="0" indent="0" algn="ctr">
              <a:lnSpc>
                <a:spcPct val="112999"/>
              </a:lnSpc>
              <a:spcBef>
                <a:spcPts val="0"/>
              </a:spcBef>
              <a:spcAft>
                <a:spcPts val="1800"/>
              </a:spcAft>
              <a:buNone/>
            </a:pPr>
            <a:r>
              <a:rPr lang="en-US" sz="2800" dirty="0">
                <a:solidFill>
                  <a:srgbClr val="000000"/>
                </a:solidFill>
                <a:hlinkClick r:id="rId2"/>
              </a:rPr>
              <a:t>Register online</a:t>
            </a:r>
            <a:r>
              <a:rPr lang="en-US" sz="2800" dirty="0">
                <a:solidFill>
                  <a:srgbClr val="212529"/>
                </a:solidFill>
                <a:latin typeface="Open Sans"/>
                <a:ea typeface="Open Sans"/>
                <a:cs typeface="Open Sans"/>
              </a:rPr>
              <a:t>.</a:t>
            </a:r>
            <a:endParaRPr lang="en-US" sz="2800" dirty="0">
              <a:solidFill>
                <a:srgbClr val="000000"/>
              </a:solidFill>
              <a:hlinkClick r:id="rId2"/>
            </a:endParaRPr>
          </a:p>
          <a:p>
            <a:pPr marL="0" indent="0" algn="ctr">
              <a:lnSpc>
                <a:spcPct val="112999"/>
              </a:lnSpc>
              <a:spcBef>
                <a:spcPts val="0"/>
              </a:spcBef>
              <a:buNone/>
            </a:pPr>
            <a:r>
              <a:rPr lang="en-US" sz="2800" b="1" dirty="0">
                <a:solidFill>
                  <a:srgbClr val="000000"/>
                </a:solidFill>
              </a:rPr>
              <a:t>AO 201: Structural Racism</a:t>
            </a:r>
          </a:p>
          <a:p>
            <a:pPr marL="0" indent="0" algn="ctr">
              <a:lnSpc>
                <a:spcPct val="112999"/>
              </a:lnSpc>
              <a:spcBef>
                <a:spcPts val="0"/>
              </a:spcBef>
              <a:buNone/>
            </a:pPr>
            <a:r>
              <a:rPr lang="en-US" sz="2800" dirty="0">
                <a:solidFill>
                  <a:schemeClr val="tx1"/>
                </a:solidFill>
              </a:rPr>
              <a:t>Friday, March 22, 12:00 p.m. ET</a:t>
            </a:r>
          </a:p>
          <a:p>
            <a:pPr marL="0" indent="0" algn="ctr">
              <a:lnSpc>
                <a:spcPct val="112999"/>
              </a:lnSpc>
              <a:spcBef>
                <a:spcPts val="0"/>
              </a:spcBef>
              <a:buNone/>
            </a:pPr>
            <a:r>
              <a:rPr lang="en-US" sz="2800" dirty="0">
                <a:solidFill>
                  <a:srgbClr val="000000"/>
                </a:solidFill>
                <a:hlinkClick r:id="rId3"/>
              </a:rPr>
              <a:t>Register online</a:t>
            </a:r>
            <a:r>
              <a:rPr lang="en-US" sz="2800" dirty="0">
                <a:solidFill>
                  <a:srgbClr val="212529"/>
                </a:solidFill>
                <a:latin typeface="Open Sans"/>
                <a:ea typeface="Open Sans"/>
                <a:cs typeface="Open Sans"/>
              </a:rPr>
              <a:t>.</a:t>
            </a:r>
            <a:endParaRPr lang="en-US" sz="2800" dirty="0">
              <a:hlinkClick r:id="rId3"/>
            </a:endParaRPr>
          </a:p>
          <a:p>
            <a:pPr marL="0" indent="0" algn="ctr">
              <a:spcBef>
                <a:spcPts val="852"/>
              </a:spcBef>
              <a:buNone/>
            </a:pPr>
            <a:endParaRPr lang="en-US" sz="1800" dirty="0"/>
          </a:p>
          <a:p>
            <a:pPr marL="0" indent="0" algn="ctr">
              <a:spcBef>
                <a:spcPts val="852"/>
              </a:spcBef>
              <a:buNone/>
            </a:pPr>
            <a:endParaRPr lang="en-US" sz="2400" dirty="0"/>
          </a:p>
          <a:p>
            <a:pPr marL="0" indent="0" algn="ctr">
              <a:spcBef>
                <a:spcPts val="852"/>
              </a:spcBef>
              <a:buNone/>
            </a:pPr>
            <a:endParaRPr lang="en-US" sz="2400" dirty="0"/>
          </a:p>
          <a:p>
            <a:pPr marL="0" indent="0">
              <a:spcBef>
                <a:spcPts val="852"/>
              </a:spcBef>
              <a:buNone/>
            </a:pPr>
            <a:endParaRPr lang="en-US" sz="4250" dirty="0"/>
          </a:p>
        </p:txBody>
      </p:sp>
      <p:sp>
        <p:nvSpPr>
          <p:cNvPr id="5" name="Slide Number Placeholder 5">
            <a:extLst>
              <a:ext uri="{FF2B5EF4-FFF2-40B4-BE49-F238E27FC236}">
                <a16:creationId xmlns:a16="http://schemas.microsoft.com/office/drawing/2014/main" id="{056FE7E4-0B75-340D-D1E0-39C99ADD1925}"/>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23</a:t>
            </a:fld>
            <a:endParaRPr lang="en-US" dirty="0"/>
          </a:p>
        </p:txBody>
      </p:sp>
    </p:spTree>
    <p:extLst>
      <p:ext uri="{BB962C8B-B14F-4D97-AF65-F5344CB8AC3E}">
        <p14:creationId xmlns:p14="http://schemas.microsoft.com/office/powerpoint/2010/main" val="211598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85585-7DE7-1E96-D8A2-581312CF1BF2}"/>
              </a:ext>
            </a:extLst>
          </p:cNvPr>
          <p:cNvSpPr>
            <a:spLocks noGrp="1"/>
          </p:cNvSpPr>
          <p:nvPr>
            <p:ph type="title"/>
          </p:nvPr>
        </p:nvSpPr>
        <p:spPr>
          <a:xfrm>
            <a:off x="866789" y="202183"/>
            <a:ext cx="7401491" cy="857250"/>
          </a:xfrm>
        </p:spPr>
        <p:txBody>
          <a:bodyPr/>
          <a:lstStyle/>
          <a:p>
            <a:r>
              <a:rPr lang="en-US" dirty="0">
                <a:latin typeface="Open Sans"/>
                <a:ea typeface="Open Sans"/>
                <a:cs typeface="Open Sans"/>
              </a:rPr>
              <a:t>New Training</a:t>
            </a:r>
          </a:p>
        </p:txBody>
      </p:sp>
      <p:sp>
        <p:nvSpPr>
          <p:cNvPr id="5" name="Content Placeholder 4">
            <a:extLst>
              <a:ext uri="{FF2B5EF4-FFF2-40B4-BE49-F238E27FC236}">
                <a16:creationId xmlns:a16="http://schemas.microsoft.com/office/drawing/2014/main" id="{3923CC4E-EDAA-0FFC-9AE3-95E7067B2AC2}"/>
              </a:ext>
            </a:extLst>
          </p:cNvPr>
          <p:cNvSpPr>
            <a:spLocks noGrp="1"/>
          </p:cNvSpPr>
          <p:nvPr>
            <p:ph idx="1"/>
          </p:nvPr>
        </p:nvSpPr>
        <p:spPr>
          <a:xfrm>
            <a:off x="448271" y="1059433"/>
            <a:ext cx="8238529" cy="3671292"/>
          </a:xfrm>
        </p:spPr>
        <p:txBody>
          <a:bodyPr vert="horz" lIns="91440" tIns="45720" rIns="91440" bIns="45720" rtlCol="0" anchor="t">
            <a:normAutofit/>
          </a:bodyPr>
          <a:lstStyle/>
          <a:p>
            <a:pPr marL="0" indent="0" algn="ctr">
              <a:lnSpc>
                <a:spcPct val="112999"/>
              </a:lnSpc>
              <a:spcBef>
                <a:spcPts val="0"/>
              </a:spcBef>
              <a:buNone/>
            </a:pPr>
            <a:endParaRPr lang="en-US" sz="1400" dirty="0">
              <a:solidFill>
                <a:srgbClr val="212529"/>
              </a:solidFill>
            </a:endParaRPr>
          </a:p>
          <a:p>
            <a:pPr marL="0" indent="0" algn="ctr">
              <a:lnSpc>
                <a:spcPct val="112999"/>
              </a:lnSpc>
              <a:spcBef>
                <a:spcPts val="0"/>
              </a:spcBef>
              <a:buNone/>
            </a:pPr>
            <a:endParaRPr lang="en-US" sz="1400" dirty="0">
              <a:solidFill>
                <a:srgbClr val="212529"/>
              </a:solidFill>
              <a:latin typeface="Open Sans"/>
              <a:ea typeface="Open Sans"/>
              <a:cs typeface="Open Sans"/>
            </a:endParaRPr>
          </a:p>
          <a:p>
            <a:pPr marL="0" indent="0" algn="ctr">
              <a:lnSpc>
                <a:spcPct val="112999"/>
              </a:lnSpc>
              <a:spcBef>
                <a:spcPts val="0"/>
              </a:spcBef>
              <a:buNone/>
            </a:pPr>
            <a:r>
              <a:rPr lang="en-US" b="1" dirty="0">
                <a:solidFill>
                  <a:srgbClr val="212529"/>
                </a:solidFill>
                <a:latin typeface="Open Sans"/>
                <a:ea typeface="Open Sans"/>
                <a:cs typeface="Open Sans"/>
              </a:rPr>
              <a:t>Pulling Off Effective Congressional Meetings</a:t>
            </a:r>
            <a:r>
              <a:rPr lang="en-US" sz="1400" dirty="0">
                <a:solidFill>
                  <a:srgbClr val="212529"/>
                </a:solidFill>
                <a:latin typeface="Open Sans"/>
                <a:ea typeface="Open Sans"/>
                <a:cs typeface="Open Sans"/>
              </a:rPr>
              <a:t> </a:t>
            </a:r>
            <a:endParaRPr lang="en-US" dirty="0">
              <a:solidFill>
                <a:srgbClr val="000000"/>
              </a:solidFill>
            </a:endParaRPr>
          </a:p>
          <a:p>
            <a:pPr marL="0" indent="0" algn="ctr">
              <a:lnSpc>
                <a:spcPct val="112999"/>
              </a:lnSpc>
              <a:spcBef>
                <a:spcPts val="0"/>
              </a:spcBef>
              <a:buNone/>
            </a:pPr>
            <a:endParaRPr lang="en-US" sz="1400" dirty="0">
              <a:solidFill>
                <a:srgbClr val="212529"/>
              </a:solidFill>
              <a:latin typeface="Open Sans"/>
              <a:ea typeface="Open Sans"/>
              <a:cs typeface="Open Sans"/>
            </a:endParaRPr>
          </a:p>
          <a:p>
            <a:pPr marL="0" indent="0" algn="ctr">
              <a:lnSpc>
                <a:spcPct val="112999"/>
              </a:lnSpc>
              <a:spcBef>
                <a:spcPts val="0"/>
              </a:spcBef>
              <a:buNone/>
            </a:pPr>
            <a:r>
              <a:rPr lang="en-US" sz="2400" dirty="0">
                <a:solidFill>
                  <a:srgbClr val="212529"/>
                </a:solidFill>
                <a:latin typeface="Open Sans"/>
                <a:ea typeface="Open Sans"/>
                <a:cs typeface="Open Sans"/>
              </a:rPr>
              <a:t>Monday March 11, 9:00 p.m. ET</a:t>
            </a:r>
            <a:endParaRPr lang="en-US" sz="2400" dirty="0"/>
          </a:p>
          <a:p>
            <a:pPr marL="0" indent="0" algn="ctr">
              <a:lnSpc>
                <a:spcPct val="112999"/>
              </a:lnSpc>
              <a:spcBef>
                <a:spcPts val="0"/>
              </a:spcBef>
              <a:buNone/>
            </a:pPr>
            <a:endParaRPr lang="en-US" sz="2400" dirty="0">
              <a:solidFill>
                <a:srgbClr val="212529"/>
              </a:solidFill>
              <a:latin typeface="Open Sans"/>
              <a:ea typeface="Open Sans"/>
              <a:cs typeface="Open Sans"/>
            </a:endParaRPr>
          </a:p>
          <a:p>
            <a:pPr marL="0" indent="0" algn="ctr">
              <a:lnSpc>
                <a:spcPct val="112999"/>
              </a:lnSpc>
              <a:spcBef>
                <a:spcPts val="0"/>
              </a:spcBef>
              <a:buNone/>
            </a:pPr>
            <a:r>
              <a:rPr lang="en-US" sz="2400" dirty="0">
                <a:solidFill>
                  <a:srgbClr val="212529"/>
                </a:solidFill>
                <a:latin typeface="Open Sans"/>
                <a:ea typeface="Open Sans"/>
                <a:cs typeface="Open Sans"/>
              </a:rPr>
              <a:t>Bring your experiences, questions, challenges. </a:t>
            </a:r>
            <a:endParaRPr lang="en-US" sz="2400" dirty="0">
              <a:solidFill>
                <a:srgbClr val="000000"/>
              </a:solidFill>
            </a:endParaRPr>
          </a:p>
          <a:p>
            <a:pPr marL="0" indent="0" algn="ctr">
              <a:lnSpc>
                <a:spcPct val="112999"/>
              </a:lnSpc>
              <a:spcBef>
                <a:spcPts val="0"/>
              </a:spcBef>
              <a:buNone/>
            </a:pPr>
            <a:r>
              <a:rPr lang="en-US" sz="2400" u="sng" dirty="0">
                <a:solidFill>
                  <a:srgbClr val="D50032"/>
                </a:solidFill>
                <a:latin typeface="Open Sans"/>
                <a:ea typeface="Open Sans"/>
                <a:cs typeface="Open Sans"/>
                <a:hlinkClick r:id="rId2"/>
              </a:rPr>
              <a:t>Register for the webinar today</a:t>
            </a:r>
            <a:r>
              <a:rPr lang="en-US" sz="2400" dirty="0">
                <a:solidFill>
                  <a:srgbClr val="212529"/>
                </a:solidFill>
                <a:latin typeface="Open Sans"/>
                <a:ea typeface="Open Sans"/>
                <a:cs typeface="Open Sans"/>
              </a:rPr>
              <a:t>.</a:t>
            </a:r>
            <a:endParaRPr lang="en-US" sz="2400" dirty="0"/>
          </a:p>
        </p:txBody>
      </p:sp>
      <p:sp>
        <p:nvSpPr>
          <p:cNvPr id="3" name="Slide Number Placeholder 2">
            <a:extLst>
              <a:ext uri="{FF2B5EF4-FFF2-40B4-BE49-F238E27FC236}">
                <a16:creationId xmlns:a16="http://schemas.microsoft.com/office/drawing/2014/main" id="{5502D42D-1731-8784-867E-83A18C882E69}"/>
              </a:ext>
            </a:extLst>
          </p:cNvPr>
          <p:cNvSpPr>
            <a:spLocks noGrp="1"/>
          </p:cNvSpPr>
          <p:nvPr>
            <p:ph type="sldNum" sz="quarter" idx="12"/>
          </p:nvPr>
        </p:nvSpPr>
        <p:spPr/>
        <p:txBody>
          <a:bodyPr/>
          <a:lstStyle/>
          <a:p>
            <a:fld id="{307E6868-079E-1649-B8D1-459B42CE4DE3}" type="slidenum">
              <a:rPr lang="en-US" smtClean="0"/>
              <a:t>24</a:t>
            </a:fld>
            <a:endParaRPr lang="en-US" dirty="0"/>
          </a:p>
        </p:txBody>
      </p:sp>
    </p:spTree>
    <p:extLst>
      <p:ext uri="{BB962C8B-B14F-4D97-AF65-F5344CB8AC3E}">
        <p14:creationId xmlns:p14="http://schemas.microsoft.com/office/powerpoint/2010/main" val="76750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85585-7DE7-1E96-D8A2-581312CF1BF2}"/>
              </a:ext>
            </a:extLst>
          </p:cNvPr>
          <p:cNvSpPr>
            <a:spLocks noGrp="1"/>
          </p:cNvSpPr>
          <p:nvPr>
            <p:ph type="title"/>
          </p:nvPr>
        </p:nvSpPr>
        <p:spPr>
          <a:xfrm>
            <a:off x="871254" y="102393"/>
            <a:ext cx="7401491" cy="857250"/>
          </a:xfrm>
        </p:spPr>
        <p:txBody>
          <a:bodyPr/>
          <a:lstStyle/>
          <a:p>
            <a:r>
              <a:rPr lang="en-US" dirty="0"/>
              <a:t>Skills Trainings</a:t>
            </a:r>
          </a:p>
        </p:txBody>
      </p:sp>
      <p:sp>
        <p:nvSpPr>
          <p:cNvPr id="5" name="Content Placeholder 4">
            <a:extLst>
              <a:ext uri="{FF2B5EF4-FFF2-40B4-BE49-F238E27FC236}">
                <a16:creationId xmlns:a16="http://schemas.microsoft.com/office/drawing/2014/main" id="{3923CC4E-EDAA-0FFC-9AE3-95E7067B2AC2}"/>
              </a:ext>
            </a:extLst>
          </p:cNvPr>
          <p:cNvSpPr>
            <a:spLocks noGrp="1"/>
          </p:cNvSpPr>
          <p:nvPr>
            <p:ph idx="1"/>
          </p:nvPr>
        </p:nvSpPr>
        <p:spPr>
          <a:xfrm>
            <a:off x="457200" y="1062653"/>
            <a:ext cx="8229600" cy="3394472"/>
          </a:xfrm>
        </p:spPr>
        <p:txBody>
          <a:bodyPr vert="horz" lIns="91440" tIns="45720" rIns="91440" bIns="45720" rtlCol="0" anchor="t">
            <a:normAutofit/>
          </a:bodyPr>
          <a:lstStyle/>
          <a:p>
            <a:pPr marL="0" indent="0" algn="ctr">
              <a:lnSpc>
                <a:spcPct val="112999"/>
              </a:lnSpc>
              <a:spcBef>
                <a:spcPts val="0"/>
              </a:spcBef>
              <a:buNone/>
            </a:pPr>
            <a:r>
              <a:rPr lang="en-US" sz="2400" b="1" dirty="0">
                <a:latin typeface="Open Sans"/>
                <a:ea typeface="Open Sans"/>
                <a:cs typeface="Open Sans"/>
              </a:rPr>
              <a:t>Motivational Interviewing 101</a:t>
            </a:r>
            <a:endParaRPr lang="en-US" sz="2400" b="1" dirty="0"/>
          </a:p>
          <a:p>
            <a:pPr marL="0" indent="0" algn="ctr">
              <a:lnSpc>
                <a:spcPct val="112999"/>
              </a:lnSpc>
              <a:spcBef>
                <a:spcPts val="0"/>
              </a:spcBef>
              <a:buNone/>
            </a:pPr>
            <a:r>
              <a:rPr lang="en-US" sz="2400" dirty="0">
                <a:latin typeface="Open Sans"/>
                <a:ea typeface="Open Sans"/>
                <a:cs typeface="Open Sans"/>
              </a:rPr>
              <a:t>Wednesday, March 13, 8:00 p.m. ET</a:t>
            </a:r>
            <a:endParaRPr lang="en-US" sz="2400" b="1" dirty="0">
              <a:latin typeface="Open Sans"/>
              <a:ea typeface="Open Sans"/>
              <a:cs typeface="Open Sans"/>
            </a:endParaRPr>
          </a:p>
          <a:p>
            <a:pPr marL="0" indent="0" algn="ctr">
              <a:lnSpc>
                <a:spcPct val="112999"/>
              </a:lnSpc>
              <a:spcBef>
                <a:spcPts val="0"/>
              </a:spcBef>
              <a:spcAft>
                <a:spcPts val="1800"/>
              </a:spcAft>
              <a:buNone/>
            </a:pPr>
            <a:r>
              <a:rPr lang="en-US" sz="2400" dirty="0">
                <a:latin typeface="Open Sans"/>
                <a:ea typeface="Open Sans"/>
                <a:cs typeface="Open Sans"/>
                <a:hlinkClick r:id="rId2"/>
              </a:rPr>
              <a:t>Register online</a:t>
            </a:r>
            <a:r>
              <a:rPr lang="en-US" sz="2400" dirty="0">
                <a:latin typeface="Open Sans"/>
                <a:ea typeface="Open Sans"/>
                <a:cs typeface="Arial"/>
              </a:rPr>
              <a:t>.</a:t>
            </a:r>
            <a:endParaRPr lang="en-US" sz="2400" dirty="0">
              <a:latin typeface="Open Sans"/>
              <a:ea typeface="Open Sans"/>
              <a:cs typeface="Open Sans"/>
              <a:hlinkClick r:id="rId2"/>
            </a:endParaRPr>
          </a:p>
          <a:p>
            <a:pPr marL="0" indent="0" algn="ctr">
              <a:lnSpc>
                <a:spcPct val="112999"/>
              </a:lnSpc>
              <a:spcBef>
                <a:spcPts val="0"/>
              </a:spcBef>
              <a:buNone/>
            </a:pPr>
            <a:r>
              <a:rPr lang="en-US" sz="2400" b="1" dirty="0">
                <a:latin typeface="Open Sans"/>
                <a:ea typeface="Open Sans"/>
                <a:cs typeface="Open Sans"/>
              </a:rPr>
              <a:t>2-part Quiet Leadership Training</a:t>
            </a:r>
            <a:endParaRPr lang="en-US" sz="2400" dirty="0">
              <a:latin typeface="Open Sans"/>
              <a:ea typeface="Open Sans"/>
              <a:cs typeface="Open Sans"/>
            </a:endParaRPr>
          </a:p>
          <a:p>
            <a:pPr marL="0" indent="0" algn="ctr">
              <a:lnSpc>
                <a:spcPct val="112999"/>
              </a:lnSpc>
              <a:spcBef>
                <a:spcPts val="0"/>
              </a:spcBef>
              <a:buNone/>
            </a:pPr>
            <a:r>
              <a:rPr lang="en-US" sz="2400" dirty="0">
                <a:latin typeface="Open Sans"/>
                <a:ea typeface="Open Sans"/>
                <a:cs typeface="Open Sans"/>
              </a:rPr>
              <a:t>Starting Wednesday, March 20, 9:00 p.m. ET</a:t>
            </a:r>
          </a:p>
          <a:p>
            <a:pPr marL="0" indent="0" algn="ctr">
              <a:lnSpc>
                <a:spcPct val="112999"/>
              </a:lnSpc>
              <a:spcBef>
                <a:spcPts val="0"/>
              </a:spcBef>
              <a:spcAft>
                <a:spcPts val="1200"/>
              </a:spcAft>
              <a:buNone/>
            </a:pPr>
            <a:r>
              <a:rPr lang="en-US" sz="2400" dirty="0">
                <a:latin typeface="Open Sans"/>
                <a:ea typeface="Open Sans"/>
                <a:cs typeface="Open Sans"/>
                <a:hlinkClick r:id="rId3"/>
              </a:rPr>
              <a:t>Register online</a:t>
            </a:r>
            <a:r>
              <a:rPr lang="en-US" sz="2400" dirty="0">
                <a:latin typeface="Open Sans"/>
                <a:ea typeface="Open Sans"/>
                <a:cs typeface="Arial"/>
              </a:rPr>
              <a:t>.</a:t>
            </a:r>
            <a:endParaRPr lang="en-US" sz="2400" dirty="0">
              <a:latin typeface="Open Sans"/>
              <a:ea typeface="Open Sans"/>
              <a:cs typeface="Arial"/>
              <a:hlinkClick r:id="rId4"/>
            </a:endParaRPr>
          </a:p>
          <a:p>
            <a:pPr marL="0" indent="0" algn="ctr">
              <a:lnSpc>
                <a:spcPct val="112999"/>
              </a:lnSpc>
              <a:spcBef>
                <a:spcPts val="0"/>
              </a:spcBef>
              <a:spcAft>
                <a:spcPts val="1200"/>
              </a:spcAft>
              <a:buNone/>
            </a:pPr>
            <a:endParaRPr lang="en-US" sz="2800" dirty="0">
              <a:hlinkClick r:id="rId3"/>
            </a:endParaRPr>
          </a:p>
        </p:txBody>
      </p:sp>
      <p:sp>
        <p:nvSpPr>
          <p:cNvPr id="3" name="Slide Number Placeholder 2">
            <a:extLst>
              <a:ext uri="{FF2B5EF4-FFF2-40B4-BE49-F238E27FC236}">
                <a16:creationId xmlns:a16="http://schemas.microsoft.com/office/drawing/2014/main" id="{5502D42D-1731-8784-867E-83A18C882E69}"/>
              </a:ext>
            </a:extLst>
          </p:cNvPr>
          <p:cNvSpPr>
            <a:spLocks noGrp="1"/>
          </p:cNvSpPr>
          <p:nvPr>
            <p:ph type="sldNum" sz="quarter" idx="12"/>
          </p:nvPr>
        </p:nvSpPr>
        <p:spPr/>
        <p:txBody>
          <a:bodyPr/>
          <a:lstStyle/>
          <a:p>
            <a:fld id="{307E6868-079E-1649-B8D1-459B42CE4DE3}" type="slidenum">
              <a:rPr lang="en-US" smtClean="0"/>
              <a:t>25</a:t>
            </a:fld>
            <a:endParaRPr lang="en-US" dirty="0"/>
          </a:p>
        </p:txBody>
      </p:sp>
    </p:spTree>
    <p:extLst>
      <p:ext uri="{BB962C8B-B14F-4D97-AF65-F5344CB8AC3E}">
        <p14:creationId xmlns:p14="http://schemas.microsoft.com/office/powerpoint/2010/main" val="356817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5253F-1A9D-8C26-726B-721392952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8B6A7-7AFA-284D-E5EF-4D2D9E126F5F}"/>
              </a:ext>
            </a:extLst>
          </p:cNvPr>
          <p:cNvSpPr>
            <a:spLocks noGrp="1"/>
          </p:cNvSpPr>
          <p:nvPr>
            <p:ph type="title"/>
          </p:nvPr>
        </p:nvSpPr>
        <p:spPr>
          <a:xfrm>
            <a:off x="833485" y="155579"/>
            <a:ext cx="7401491" cy="857250"/>
          </a:xfrm>
        </p:spPr>
        <p:txBody>
          <a:bodyPr/>
          <a:lstStyle/>
          <a:p>
            <a:r>
              <a:rPr lang="en-US" dirty="0">
                <a:latin typeface="Open Sans"/>
                <a:ea typeface="Open Sans"/>
                <a:cs typeface="Open Sans"/>
              </a:rPr>
              <a:t>Other Trainings</a:t>
            </a:r>
          </a:p>
        </p:txBody>
      </p:sp>
      <p:sp>
        <p:nvSpPr>
          <p:cNvPr id="3" name="Content Placeholder 2">
            <a:extLst>
              <a:ext uri="{FF2B5EF4-FFF2-40B4-BE49-F238E27FC236}">
                <a16:creationId xmlns:a16="http://schemas.microsoft.com/office/drawing/2014/main" id="{B4F45EA7-ACBF-C470-3BC5-EB4CD9C2F76D}"/>
              </a:ext>
            </a:extLst>
          </p:cNvPr>
          <p:cNvSpPr>
            <a:spLocks noGrp="1"/>
          </p:cNvSpPr>
          <p:nvPr>
            <p:ph idx="1"/>
          </p:nvPr>
        </p:nvSpPr>
        <p:spPr>
          <a:xfrm>
            <a:off x="381663" y="1012829"/>
            <a:ext cx="8305137" cy="3553932"/>
          </a:xfrm>
        </p:spPr>
        <p:txBody>
          <a:bodyPr vert="horz" lIns="91440" tIns="45720" rIns="91440" bIns="45720" rtlCol="0" anchor="t">
            <a:noAutofit/>
          </a:bodyPr>
          <a:lstStyle/>
          <a:p>
            <a:pPr marL="0" indent="0" algn="ctr" defTabSz="914400">
              <a:buNone/>
            </a:pPr>
            <a:r>
              <a:rPr lang="en-US" sz="2400" b="1" dirty="0">
                <a:latin typeface="Open Sans"/>
                <a:ea typeface="+mn-lt"/>
                <a:cs typeface="+mn-lt"/>
              </a:rPr>
              <a:t>New Advocate Orientation</a:t>
            </a:r>
            <a:endParaRPr lang="en-US" sz="2400" dirty="0">
              <a:cs typeface="Arial"/>
            </a:endParaRPr>
          </a:p>
          <a:p>
            <a:pPr marL="0" indent="0" algn="ctr">
              <a:buNone/>
            </a:pPr>
            <a:r>
              <a:rPr lang="en-US" sz="2400" dirty="0">
                <a:latin typeface="Open Sans"/>
                <a:ea typeface="Open Sans"/>
                <a:cs typeface="Arial"/>
              </a:rPr>
              <a:t>Tuesday, March 6, 12:00 pm ET.</a:t>
            </a:r>
            <a:endParaRPr lang="en-US" sz="2400" i="0" dirty="0">
              <a:effectLst/>
              <a:latin typeface="Open Sans"/>
              <a:ea typeface="Open Sans"/>
              <a:cs typeface="Arial"/>
            </a:endParaRPr>
          </a:p>
          <a:p>
            <a:pPr marL="0" indent="0" algn="ctr">
              <a:spcBef>
                <a:spcPts val="0"/>
              </a:spcBef>
              <a:spcAft>
                <a:spcPts val="1800"/>
              </a:spcAft>
              <a:buNone/>
            </a:pPr>
            <a:r>
              <a:rPr lang="en-US" sz="2400" dirty="0">
                <a:latin typeface="Open Sans"/>
                <a:ea typeface="Open Sans"/>
                <a:cs typeface="Arial"/>
                <a:hlinkClick r:id="rId2"/>
              </a:rPr>
              <a:t>Register today</a:t>
            </a:r>
            <a:r>
              <a:rPr lang="en-US" sz="2400" dirty="0">
                <a:latin typeface="Open Sans"/>
                <a:ea typeface="Open Sans"/>
                <a:cs typeface="Arial"/>
              </a:rPr>
              <a:t>.</a:t>
            </a:r>
            <a:endParaRPr lang="en-US" sz="2400" dirty="0">
              <a:latin typeface="Open Sans"/>
              <a:ea typeface="Open Sans"/>
              <a:cs typeface="Arial"/>
              <a:hlinkClick r:id="rId2"/>
            </a:endParaRPr>
          </a:p>
          <a:p>
            <a:pPr marL="0" indent="0" algn="ctr">
              <a:buNone/>
            </a:pPr>
            <a:r>
              <a:rPr lang="en-US" sz="2400" b="1" dirty="0">
                <a:latin typeface="Open Sans"/>
                <a:ea typeface="Open Sans"/>
                <a:cs typeface="Arial"/>
              </a:rPr>
              <a:t>Four-part Group Leader Training Series Continues</a:t>
            </a:r>
          </a:p>
          <a:p>
            <a:pPr marL="0" indent="0" algn="ctr">
              <a:buNone/>
            </a:pPr>
            <a:r>
              <a:rPr lang="en-US" sz="2400" dirty="0">
                <a:latin typeface="Open Sans"/>
                <a:ea typeface="Open Sans"/>
                <a:cs typeface="Arial"/>
              </a:rPr>
              <a:t>March 6 &amp; March 13, 8:00 pm ET</a:t>
            </a:r>
            <a:endParaRPr lang="en-US" sz="2400" dirty="0"/>
          </a:p>
          <a:p>
            <a:pPr marL="0" indent="0" algn="ctr">
              <a:buNone/>
            </a:pPr>
            <a:r>
              <a:rPr lang="en-US" sz="2400" dirty="0">
                <a:latin typeface="Open Sans"/>
                <a:ea typeface="Open Sans"/>
                <a:cs typeface="Arial"/>
                <a:hlinkClick r:id="rId3"/>
              </a:rPr>
              <a:t>Registration is open</a:t>
            </a:r>
            <a:r>
              <a:rPr lang="en-US" sz="2400" dirty="0">
                <a:latin typeface="Open Sans"/>
                <a:ea typeface="Open Sans"/>
                <a:cs typeface="Arial"/>
              </a:rPr>
              <a:t>.</a:t>
            </a:r>
            <a:endParaRPr lang="en-US" dirty="0">
              <a:latin typeface="Open Sans"/>
              <a:ea typeface="Open Sans"/>
              <a:cs typeface="Arial"/>
            </a:endParaRPr>
          </a:p>
        </p:txBody>
      </p:sp>
      <p:sp>
        <p:nvSpPr>
          <p:cNvPr id="4" name="Slide Number Placeholder 3">
            <a:extLst>
              <a:ext uri="{FF2B5EF4-FFF2-40B4-BE49-F238E27FC236}">
                <a16:creationId xmlns:a16="http://schemas.microsoft.com/office/drawing/2014/main" id="{91B0B6A9-C609-2C68-D63D-722E42121D85}"/>
              </a:ext>
            </a:extLst>
          </p:cNvPr>
          <p:cNvSpPr>
            <a:spLocks noGrp="1"/>
          </p:cNvSpPr>
          <p:nvPr>
            <p:ph type="sldNum" sz="quarter" idx="12"/>
          </p:nvPr>
        </p:nvSpPr>
        <p:spPr/>
        <p:txBody>
          <a:bodyPr/>
          <a:lstStyle/>
          <a:p>
            <a:fld id="{307E6868-079E-1649-B8D1-459B42CE4DE3}" type="slidenum">
              <a:rPr lang="en-US" smtClean="0"/>
              <a:t>26</a:t>
            </a:fld>
            <a:endParaRPr lang="en-US" dirty="0"/>
          </a:p>
        </p:txBody>
      </p:sp>
    </p:spTree>
    <p:extLst>
      <p:ext uri="{BB962C8B-B14F-4D97-AF65-F5344CB8AC3E}">
        <p14:creationId xmlns:p14="http://schemas.microsoft.com/office/powerpoint/2010/main" val="366436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AD45-5D48-EB00-772C-72982542D432}"/>
              </a:ext>
            </a:extLst>
          </p:cNvPr>
          <p:cNvSpPr>
            <a:spLocks noGrp="1"/>
          </p:cNvSpPr>
          <p:nvPr>
            <p:ph type="title"/>
          </p:nvPr>
        </p:nvSpPr>
        <p:spPr>
          <a:xfrm>
            <a:off x="871254" y="241979"/>
            <a:ext cx="7401491" cy="857250"/>
          </a:xfrm>
        </p:spPr>
        <p:txBody>
          <a:bodyPr/>
          <a:lstStyle/>
          <a:p>
            <a:r>
              <a:rPr lang="en-US" dirty="0">
                <a:latin typeface="Open Sans"/>
                <a:ea typeface="Open Sans"/>
                <a:cs typeface="Open Sans"/>
              </a:rPr>
              <a:t>Partnership Calls</a:t>
            </a:r>
            <a:endParaRPr lang="en-US" dirty="0"/>
          </a:p>
        </p:txBody>
      </p:sp>
      <p:sp>
        <p:nvSpPr>
          <p:cNvPr id="3" name="Content Placeholder 2">
            <a:extLst>
              <a:ext uri="{FF2B5EF4-FFF2-40B4-BE49-F238E27FC236}">
                <a16:creationId xmlns:a16="http://schemas.microsoft.com/office/drawing/2014/main" id="{0BB160CF-9C38-925A-4F75-D40B34EFCE8B}"/>
              </a:ext>
            </a:extLst>
          </p:cNvPr>
          <p:cNvSpPr>
            <a:spLocks noGrp="1"/>
          </p:cNvSpPr>
          <p:nvPr>
            <p:ph idx="1"/>
          </p:nvPr>
        </p:nvSpPr>
        <p:spPr>
          <a:xfrm>
            <a:off x="457200" y="1156253"/>
            <a:ext cx="8229600" cy="3394472"/>
          </a:xfrm>
        </p:spPr>
        <p:txBody>
          <a:bodyPr vert="horz" lIns="91440" tIns="45720" rIns="91440" bIns="45720" rtlCol="0" anchor="t">
            <a:noAutofit/>
          </a:bodyPr>
          <a:lstStyle/>
          <a:p>
            <a:pPr marL="0" indent="0" algn="ctr">
              <a:lnSpc>
                <a:spcPct val="113000"/>
              </a:lnSpc>
              <a:spcBef>
                <a:spcPts val="0"/>
              </a:spcBef>
              <a:buNone/>
            </a:pPr>
            <a:r>
              <a:rPr lang="en-US" sz="2200" b="1" dirty="0"/>
              <a:t>Global Allies (Returned Peace Corps Volunteers) Webinar</a:t>
            </a:r>
          </a:p>
          <a:p>
            <a:pPr marL="0" indent="0" algn="ctr">
              <a:lnSpc>
                <a:spcPct val="112999"/>
              </a:lnSpc>
              <a:spcBef>
                <a:spcPts val="0"/>
              </a:spcBef>
              <a:buNone/>
            </a:pPr>
            <a:r>
              <a:rPr lang="en-US" sz="2200" dirty="0">
                <a:latin typeface="Open Sans"/>
                <a:ea typeface="Open Sans"/>
                <a:cs typeface="Open Sans"/>
              </a:rPr>
              <a:t>Thursday, March 14, 8:30 p.m. ET</a:t>
            </a:r>
          </a:p>
          <a:p>
            <a:pPr marL="0" indent="0" algn="ctr">
              <a:lnSpc>
                <a:spcPct val="112999"/>
              </a:lnSpc>
              <a:spcBef>
                <a:spcPts val="0"/>
              </a:spcBef>
              <a:spcAft>
                <a:spcPts val="1800"/>
              </a:spcAft>
              <a:buNone/>
            </a:pPr>
            <a:r>
              <a:rPr lang="en-US" sz="2200" dirty="0">
                <a:latin typeface="Open Sans"/>
                <a:ea typeface="Open Sans"/>
                <a:cs typeface="Open Sans"/>
                <a:hlinkClick r:id="rId2"/>
              </a:rPr>
              <a:t>Learn more</a:t>
            </a:r>
            <a:r>
              <a:rPr lang="en-US" sz="2200" dirty="0">
                <a:latin typeface="Open Sans"/>
                <a:ea typeface="Open Sans"/>
                <a:cs typeface="Open Sans"/>
              </a:rPr>
              <a:t>.</a:t>
            </a:r>
            <a:endParaRPr lang="en-US" sz="2200" b="1" dirty="0">
              <a:latin typeface="Open Sans"/>
              <a:ea typeface="Open Sans"/>
              <a:cs typeface="Open Sans"/>
            </a:endParaRPr>
          </a:p>
          <a:p>
            <a:pPr marL="0" indent="0" algn="ctr">
              <a:lnSpc>
                <a:spcPct val="112999"/>
              </a:lnSpc>
              <a:spcBef>
                <a:spcPts val="0"/>
              </a:spcBef>
              <a:buNone/>
            </a:pPr>
            <a:r>
              <a:rPr lang="en-US" sz="2200" b="1" dirty="0"/>
              <a:t>Together Women Rise Partnership Webinar</a:t>
            </a:r>
            <a:endParaRPr lang="en-US" sz="2200" dirty="0"/>
          </a:p>
          <a:p>
            <a:pPr marL="0" indent="0" algn="ctr">
              <a:lnSpc>
                <a:spcPct val="112999"/>
              </a:lnSpc>
              <a:spcBef>
                <a:spcPts val="0"/>
              </a:spcBef>
              <a:buNone/>
            </a:pPr>
            <a:r>
              <a:rPr lang="en-US" sz="2200" dirty="0">
                <a:latin typeface="Open Sans"/>
                <a:ea typeface="Open Sans"/>
                <a:cs typeface="Open Sans"/>
              </a:rPr>
              <a:t>Tuesday, March 19, 8:30 p.m. ET</a:t>
            </a:r>
          </a:p>
          <a:p>
            <a:pPr marL="0" indent="0" algn="ctr">
              <a:lnSpc>
                <a:spcPct val="113999"/>
              </a:lnSpc>
              <a:spcBef>
                <a:spcPts val="0"/>
              </a:spcBef>
              <a:spcAft>
                <a:spcPts val="1200"/>
              </a:spcAft>
              <a:buNone/>
            </a:pPr>
            <a:r>
              <a:rPr lang="en-US" sz="2200" dirty="0">
                <a:latin typeface="Open Sans"/>
                <a:ea typeface="Open Sans"/>
                <a:cs typeface="Open Sans"/>
                <a:hlinkClick r:id="rId3"/>
              </a:rPr>
              <a:t>Click to learn more</a:t>
            </a:r>
            <a:r>
              <a:rPr lang="en-US" sz="2200" dirty="0">
                <a:latin typeface="Open Sans"/>
                <a:ea typeface="Open Sans"/>
                <a:cs typeface="Open Sans"/>
              </a:rPr>
              <a:t>.</a:t>
            </a:r>
          </a:p>
        </p:txBody>
      </p:sp>
      <p:sp>
        <p:nvSpPr>
          <p:cNvPr id="4" name="Slide Number Placeholder 3">
            <a:extLst>
              <a:ext uri="{FF2B5EF4-FFF2-40B4-BE49-F238E27FC236}">
                <a16:creationId xmlns:a16="http://schemas.microsoft.com/office/drawing/2014/main" id="{564B4D42-6B57-993B-0140-3F4AE4C50906}"/>
              </a:ext>
            </a:extLst>
          </p:cNvPr>
          <p:cNvSpPr>
            <a:spLocks noGrp="1"/>
          </p:cNvSpPr>
          <p:nvPr>
            <p:ph type="sldNum" sz="quarter" idx="12"/>
          </p:nvPr>
        </p:nvSpPr>
        <p:spPr/>
        <p:txBody>
          <a:bodyPr/>
          <a:lstStyle/>
          <a:p>
            <a:fld id="{307E6868-079E-1649-B8D1-459B42CE4DE3}" type="slidenum">
              <a:rPr lang="en-US" smtClean="0"/>
              <a:t>27</a:t>
            </a:fld>
            <a:endParaRPr lang="en-US" dirty="0"/>
          </a:p>
        </p:txBody>
      </p:sp>
    </p:spTree>
    <p:extLst>
      <p:ext uri="{BB962C8B-B14F-4D97-AF65-F5344CB8AC3E}">
        <p14:creationId xmlns:p14="http://schemas.microsoft.com/office/powerpoint/2010/main" val="154494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AA598-F09C-DF73-CA2B-9DAB7AB77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76DB6-6D3E-20E0-A192-CB490E872AF4}"/>
              </a:ext>
            </a:extLst>
          </p:cNvPr>
          <p:cNvSpPr>
            <a:spLocks noGrp="1"/>
          </p:cNvSpPr>
          <p:nvPr>
            <p:ph type="title"/>
          </p:nvPr>
        </p:nvSpPr>
        <p:spPr>
          <a:xfrm>
            <a:off x="871254" y="102393"/>
            <a:ext cx="7401491" cy="653607"/>
          </a:xfrm>
        </p:spPr>
        <p:txBody>
          <a:bodyPr/>
          <a:lstStyle/>
          <a:p>
            <a:r>
              <a:rPr lang="en-US" dirty="0">
                <a:latin typeface="Open Sans"/>
                <a:ea typeface="Open Sans"/>
                <a:cs typeface="Open Sans"/>
              </a:rPr>
              <a:t>Office Hours</a:t>
            </a:r>
          </a:p>
        </p:txBody>
      </p:sp>
      <p:sp>
        <p:nvSpPr>
          <p:cNvPr id="3" name="Content Placeholder 2">
            <a:extLst>
              <a:ext uri="{FF2B5EF4-FFF2-40B4-BE49-F238E27FC236}">
                <a16:creationId xmlns:a16="http://schemas.microsoft.com/office/drawing/2014/main" id="{8776F125-5F2E-E5F8-1A19-BA59EBB6B3CB}"/>
              </a:ext>
            </a:extLst>
          </p:cNvPr>
          <p:cNvSpPr>
            <a:spLocks noGrp="1"/>
          </p:cNvSpPr>
          <p:nvPr>
            <p:ph idx="1"/>
          </p:nvPr>
        </p:nvSpPr>
        <p:spPr>
          <a:xfrm>
            <a:off x="201599" y="1049995"/>
            <a:ext cx="8740800" cy="3394472"/>
          </a:xfrm>
        </p:spPr>
        <p:txBody>
          <a:bodyPr vert="horz" lIns="91440" tIns="45720" rIns="91440" bIns="45720" rtlCol="0" anchor="t">
            <a:noAutofit/>
          </a:bodyPr>
          <a:lstStyle/>
          <a:p>
            <a:pPr marL="0" indent="0" algn="ctr" defTabSz="914400">
              <a:lnSpc>
                <a:spcPct val="114000"/>
              </a:lnSpc>
              <a:spcBef>
                <a:spcPts val="0"/>
              </a:spcBef>
              <a:buNone/>
            </a:pPr>
            <a:r>
              <a:rPr lang="en-US" sz="2000" b="1" dirty="0">
                <a:latin typeface="Open Sans"/>
                <a:ea typeface="+mn-lt"/>
                <a:cs typeface="+mn-lt"/>
              </a:rPr>
              <a:t>Event Planning and Outreach Office Hour</a:t>
            </a:r>
            <a:r>
              <a:rPr lang="en-US" sz="2000" dirty="0">
                <a:latin typeface="Open Sans"/>
                <a:ea typeface="+mn-lt"/>
                <a:cs typeface="+mn-lt"/>
              </a:rPr>
              <a:t> </a:t>
            </a:r>
            <a:endParaRPr lang="en-US" sz="2000" dirty="0">
              <a:latin typeface="Open Sans"/>
              <a:ea typeface="Open Sans"/>
              <a:cs typeface="+mn-lt"/>
            </a:endParaRPr>
          </a:p>
          <a:p>
            <a:pPr marL="0" indent="0" algn="ctr" defTabSz="914400">
              <a:lnSpc>
                <a:spcPct val="114000"/>
              </a:lnSpc>
              <a:spcBef>
                <a:spcPts val="0"/>
              </a:spcBef>
              <a:buNone/>
            </a:pPr>
            <a:r>
              <a:rPr lang="en-US" sz="2000" dirty="0">
                <a:latin typeface="Open Sans"/>
                <a:ea typeface="+mn-lt"/>
                <a:cs typeface="Segoe UI"/>
              </a:rPr>
              <a:t>Thursday, March 14, 2:00 p.m. ET </a:t>
            </a:r>
          </a:p>
          <a:p>
            <a:pPr marL="0" indent="0" algn="ctr" defTabSz="914400">
              <a:lnSpc>
                <a:spcPct val="114000"/>
              </a:lnSpc>
              <a:spcBef>
                <a:spcPts val="0"/>
              </a:spcBef>
              <a:buNone/>
            </a:pPr>
            <a:r>
              <a:rPr lang="en-US" sz="2000" dirty="0">
                <a:latin typeface="Open Sans"/>
                <a:ea typeface="+mn-lt"/>
                <a:cs typeface="Segoe UI"/>
              </a:rPr>
              <a:t>Join at </a:t>
            </a:r>
            <a:r>
              <a:rPr lang="en-US" sz="2000" dirty="0">
                <a:solidFill>
                  <a:srgbClr val="D50032"/>
                </a:solidFill>
                <a:latin typeface="Open Sans"/>
                <a:ea typeface="Open Sans"/>
                <a:cs typeface="+mn-lt"/>
                <a:hlinkClick r:id="rId2"/>
              </a:rPr>
              <a:t>https://results.zoom.us/j/98524229370</a:t>
            </a:r>
            <a:r>
              <a:rPr lang="en-US" sz="2000" dirty="0">
                <a:latin typeface="Open Sans"/>
                <a:ea typeface="Open Sans"/>
                <a:cs typeface="+mn-lt"/>
              </a:rPr>
              <a:t> </a:t>
            </a:r>
          </a:p>
          <a:p>
            <a:pPr marL="0" indent="0" algn="ctr" defTabSz="914400">
              <a:lnSpc>
                <a:spcPct val="114000"/>
              </a:lnSpc>
              <a:spcBef>
                <a:spcPts val="0"/>
              </a:spcBef>
              <a:spcAft>
                <a:spcPts val="1800"/>
              </a:spcAft>
              <a:buNone/>
            </a:pPr>
            <a:r>
              <a:rPr lang="en-US" sz="2000" dirty="0">
                <a:latin typeface="Open Sans"/>
                <a:ea typeface="Open Sans"/>
                <a:cs typeface="+mn-lt"/>
              </a:rPr>
              <a:t>or call (312) 626-6799, meeting ID: 985 2422 9370.</a:t>
            </a:r>
            <a:endParaRPr lang="en-US" sz="2000" dirty="0">
              <a:latin typeface="Open Sans"/>
              <a:ea typeface="Open Sans"/>
              <a:cs typeface="Open Sans"/>
            </a:endParaRPr>
          </a:p>
          <a:p>
            <a:pPr marL="0" indent="0" algn="ctr">
              <a:lnSpc>
                <a:spcPct val="112999"/>
              </a:lnSpc>
              <a:spcBef>
                <a:spcPts val="0"/>
              </a:spcBef>
              <a:buNone/>
            </a:pPr>
            <a:r>
              <a:rPr lang="en-US" sz="2000" b="1" dirty="0"/>
              <a:t>Media Office Hour </a:t>
            </a:r>
            <a:endParaRPr lang="en-US" sz="2000" dirty="0"/>
          </a:p>
          <a:p>
            <a:pPr marL="0" indent="0" algn="ctr">
              <a:lnSpc>
                <a:spcPct val="113000"/>
              </a:lnSpc>
              <a:spcBef>
                <a:spcPts val="0"/>
              </a:spcBef>
              <a:buNone/>
            </a:pPr>
            <a:r>
              <a:rPr lang="en-US" sz="2000" dirty="0">
                <a:latin typeface="Open Sans"/>
                <a:ea typeface="Open Sans"/>
                <a:cs typeface="Open Sans"/>
              </a:rPr>
              <a:t>Wednesday, March 20, 2:00 p.m. ET</a:t>
            </a:r>
          </a:p>
          <a:p>
            <a:pPr marL="0" indent="0" algn="ctr">
              <a:lnSpc>
                <a:spcPct val="113000"/>
              </a:lnSpc>
              <a:spcBef>
                <a:spcPts val="0"/>
              </a:spcBef>
              <a:buNone/>
            </a:pPr>
            <a:r>
              <a:rPr lang="en-US" sz="2000" dirty="0"/>
              <a:t>Join at </a:t>
            </a:r>
            <a:r>
              <a:rPr lang="en-US" sz="2000" dirty="0">
                <a:hlinkClick r:id="rId3"/>
              </a:rPr>
              <a:t>https://results.zoom.us/j/93668005494</a:t>
            </a:r>
            <a:r>
              <a:rPr lang="en-US" sz="2000" dirty="0"/>
              <a:t> </a:t>
            </a:r>
          </a:p>
          <a:p>
            <a:pPr marL="0" indent="0" algn="ctr">
              <a:lnSpc>
                <a:spcPct val="113000"/>
              </a:lnSpc>
              <a:spcBef>
                <a:spcPts val="0"/>
              </a:spcBef>
              <a:spcAft>
                <a:spcPts val="1200"/>
              </a:spcAft>
              <a:buNone/>
            </a:pPr>
            <a:r>
              <a:rPr lang="en-US" sz="2000" dirty="0"/>
              <a:t>or call (312) 626-6799, meeting ID 936 6800 5494. </a:t>
            </a:r>
            <a:endParaRPr lang="en-US" sz="2800" dirty="0">
              <a:latin typeface="Open Sans"/>
              <a:ea typeface="Open Sans"/>
              <a:cs typeface="Open Sans"/>
            </a:endParaRPr>
          </a:p>
        </p:txBody>
      </p:sp>
      <p:sp>
        <p:nvSpPr>
          <p:cNvPr id="4" name="Slide Number Placeholder 3">
            <a:extLst>
              <a:ext uri="{FF2B5EF4-FFF2-40B4-BE49-F238E27FC236}">
                <a16:creationId xmlns:a16="http://schemas.microsoft.com/office/drawing/2014/main" id="{1FB2CDFD-E113-329E-4EAB-576FC6BA7242}"/>
              </a:ext>
            </a:extLst>
          </p:cNvPr>
          <p:cNvSpPr>
            <a:spLocks noGrp="1"/>
          </p:cNvSpPr>
          <p:nvPr>
            <p:ph type="sldNum" sz="quarter" idx="12"/>
          </p:nvPr>
        </p:nvSpPr>
        <p:spPr/>
        <p:txBody>
          <a:bodyPr/>
          <a:lstStyle/>
          <a:p>
            <a:fld id="{307E6868-079E-1649-B8D1-459B42CE4DE3}" type="slidenum">
              <a:rPr lang="en-US" smtClean="0"/>
              <a:t>28</a:t>
            </a:fld>
            <a:endParaRPr lang="en-US" dirty="0"/>
          </a:p>
        </p:txBody>
      </p:sp>
    </p:spTree>
    <p:extLst>
      <p:ext uri="{BB962C8B-B14F-4D97-AF65-F5344CB8AC3E}">
        <p14:creationId xmlns:p14="http://schemas.microsoft.com/office/powerpoint/2010/main" val="2866974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871254" y="0"/>
            <a:ext cx="7401491" cy="857250"/>
          </a:xfrm>
        </p:spPr>
        <p:txBody>
          <a:bodyPr/>
          <a:lstStyle/>
          <a:p>
            <a:r>
              <a:rPr lang="en-US" dirty="0"/>
              <a:t>Support Calls</a:t>
            </a:r>
          </a:p>
        </p:txBody>
      </p:sp>
      <p:sp>
        <p:nvSpPr>
          <p:cNvPr id="3" name="Content Placeholder 2">
            <a:extLst>
              <a:ext uri="{FF2B5EF4-FFF2-40B4-BE49-F238E27FC236}">
                <a16:creationId xmlns:a16="http://schemas.microsoft.com/office/drawing/2014/main" id="{71370B6C-FA83-D90F-6154-B339BF1DB15C}"/>
              </a:ext>
            </a:extLst>
          </p:cNvPr>
          <p:cNvSpPr>
            <a:spLocks noGrp="1"/>
          </p:cNvSpPr>
          <p:nvPr>
            <p:ph idx="1"/>
          </p:nvPr>
        </p:nvSpPr>
        <p:spPr>
          <a:xfrm>
            <a:off x="457200" y="857250"/>
            <a:ext cx="8229600" cy="3394472"/>
          </a:xfrm>
        </p:spPr>
        <p:txBody>
          <a:bodyPr vert="horz" lIns="91440" tIns="45720" rIns="91440" bIns="45720" rtlCol="0" anchor="t">
            <a:noAutofit/>
          </a:bodyPr>
          <a:lstStyle/>
          <a:p>
            <a:pPr marL="0" indent="0" algn="ctr">
              <a:lnSpc>
                <a:spcPct val="113999"/>
              </a:lnSpc>
              <a:spcBef>
                <a:spcPts val="0"/>
              </a:spcBef>
              <a:buNone/>
            </a:pPr>
            <a:r>
              <a:rPr lang="en-US" sz="2000" b="1" dirty="0"/>
              <a:t>U.S. Poverty Free Agents</a:t>
            </a:r>
            <a:endParaRPr lang="en-US" sz="2000" dirty="0"/>
          </a:p>
          <a:p>
            <a:pPr marL="0" indent="0" algn="ctr">
              <a:lnSpc>
                <a:spcPct val="113999"/>
              </a:lnSpc>
              <a:spcBef>
                <a:spcPts val="0"/>
              </a:spcBef>
              <a:buNone/>
            </a:pPr>
            <a:r>
              <a:rPr lang="en-US" sz="2000" dirty="0">
                <a:latin typeface="Open Sans"/>
                <a:ea typeface="Open Sans"/>
                <a:cs typeface="Open Sans"/>
              </a:rPr>
              <a:t>Tuesday, March 19, 1:00 p.m. and 8:00 p.m. ET</a:t>
            </a:r>
          </a:p>
          <a:p>
            <a:pPr marL="0" indent="0" algn="ctr">
              <a:lnSpc>
                <a:spcPct val="113999"/>
              </a:lnSpc>
              <a:spcBef>
                <a:spcPts val="0"/>
              </a:spcBef>
              <a:spcAft>
                <a:spcPts val="1800"/>
              </a:spcAft>
              <a:buNone/>
            </a:pPr>
            <a:r>
              <a:rPr lang="en-US" sz="2000" dirty="0"/>
              <a:t>Contact Jos Linn at </a:t>
            </a:r>
            <a:r>
              <a:rPr lang="en-US" sz="2000" dirty="0">
                <a:hlinkClick r:id="rId2"/>
              </a:rPr>
              <a:t>jlinn@results.org</a:t>
            </a:r>
            <a:r>
              <a:rPr lang="en-US" sz="2000" dirty="0"/>
              <a:t> for information.</a:t>
            </a:r>
          </a:p>
          <a:p>
            <a:pPr marL="0" indent="0" algn="ctr" defTabSz="914400">
              <a:lnSpc>
                <a:spcPct val="114000"/>
              </a:lnSpc>
              <a:spcBef>
                <a:spcPts val="0"/>
              </a:spcBef>
              <a:buNone/>
            </a:pPr>
            <a:r>
              <a:rPr lang="en-US" sz="2000" b="1" dirty="0">
                <a:latin typeface="Open Sans"/>
                <a:ea typeface="+mn-lt"/>
                <a:cs typeface="Segoe UI"/>
              </a:rPr>
              <a:t>Action Network Manager Calls </a:t>
            </a:r>
            <a:endParaRPr lang="en-US" sz="2000" dirty="0">
              <a:latin typeface="Open Sans"/>
              <a:ea typeface="+mn-lt"/>
              <a:cs typeface="Segoe UI"/>
            </a:endParaRPr>
          </a:p>
          <a:p>
            <a:pPr marL="0" indent="0" algn="ctr" defTabSz="914400">
              <a:lnSpc>
                <a:spcPct val="114000"/>
              </a:lnSpc>
              <a:spcBef>
                <a:spcPts val="0"/>
              </a:spcBef>
              <a:buNone/>
            </a:pPr>
            <a:r>
              <a:rPr lang="en-US" sz="2000" dirty="0">
                <a:latin typeface="Open Sans"/>
                <a:ea typeface="+mn-lt"/>
                <a:cs typeface="Segoe UI"/>
              </a:rPr>
              <a:t>Wednesday, March 20, 12:30 p.m. ET and 8:00 p.m. ET</a:t>
            </a:r>
          </a:p>
          <a:p>
            <a:pPr marL="0" indent="0" algn="ctr" defTabSz="914400">
              <a:lnSpc>
                <a:spcPct val="114000"/>
              </a:lnSpc>
              <a:spcBef>
                <a:spcPts val="0"/>
              </a:spcBef>
              <a:buNone/>
            </a:pPr>
            <a:r>
              <a:rPr lang="en-US" sz="2000" dirty="0">
                <a:latin typeface="Open Sans"/>
                <a:ea typeface="+mn-lt"/>
                <a:cs typeface="Segoe UI"/>
              </a:rPr>
              <a:t>New Zoom link coming (check Weekly Update)</a:t>
            </a:r>
            <a:endParaRPr lang="en-US" sz="2000" dirty="0">
              <a:solidFill>
                <a:srgbClr val="D50032"/>
              </a:solidFill>
              <a:latin typeface="Open Sans"/>
              <a:ea typeface="+mn-lt"/>
              <a:cs typeface="Segoe UI"/>
            </a:endParaRPr>
          </a:p>
          <a:p>
            <a:pPr marL="0" indent="0" algn="ctr" defTabSz="914400">
              <a:lnSpc>
                <a:spcPct val="114000"/>
              </a:lnSpc>
              <a:spcBef>
                <a:spcPts val="0"/>
              </a:spcBef>
              <a:spcAft>
                <a:spcPts val="1800"/>
              </a:spcAft>
              <a:buNone/>
            </a:pPr>
            <a:r>
              <a:rPr lang="en-US" sz="2000" dirty="0">
                <a:latin typeface="Open Sans"/>
                <a:ea typeface="+mn-lt"/>
                <a:cs typeface="Segoe UI"/>
              </a:rPr>
              <a:t>No registration required. </a:t>
            </a:r>
          </a:p>
          <a:p>
            <a:pPr marL="0" indent="0" algn="ctr">
              <a:lnSpc>
                <a:spcPct val="113999"/>
              </a:lnSpc>
              <a:spcBef>
                <a:spcPts val="0"/>
              </a:spcBef>
              <a:buNone/>
            </a:pPr>
            <a:r>
              <a:rPr lang="en-US" sz="2000" b="1" dirty="0"/>
              <a:t>Global Poverty Free Agents</a:t>
            </a:r>
            <a:endParaRPr lang="en-US" sz="2000" dirty="0"/>
          </a:p>
          <a:p>
            <a:pPr marL="0" indent="0" algn="ctr">
              <a:lnSpc>
                <a:spcPct val="113999"/>
              </a:lnSpc>
              <a:spcBef>
                <a:spcPts val="0"/>
              </a:spcBef>
              <a:buNone/>
            </a:pPr>
            <a:r>
              <a:rPr lang="en-US" sz="2000" dirty="0">
                <a:latin typeface="Open Sans"/>
                <a:ea typeface="Open Sans"/>
                <a:cs typeface="Open Sans"/>
              </a:rPr>
              <a:t>Monday, March 25, 7:00 p.m. ET</a:t>
            </a:r>
          </a:p>
          <a:p>
            <a:pPr marL="0" indent="0" algn="ctr">
              <a:lnSpc>
                <a:spcPct val="113999"/>
              </a:lnSpc>
              <a:spcBef>
                <a:spcPts val="0"/>
              </a:spcBef>
              <a:buNone/>
            </a:pPr>
            <a:r>
              <a:rPr lang="en-US" sz="2000" dirty="0"/>
              <a:t>Contact Lisa Marchal at </a:t>
            </a:r>
            <a:r>
              <a:rPr lang="en-US" sz="2000" dirty="0">
                <a:hlinkClick r:id="rId3"/>
              </a:rPr>
              <a:t>lmarchal@results.org</a:t>
            </a:r>
            <a:r>
              <a:rPr lang="en-US" sz="2000" dirty="0"/>
              <a:t> for information.</a:t>
            </a: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29</a:t>
            </a:fld>
            <a:endParaRPr lang="en-US" dirty="0"/>
          </a:p>
        </p:txBody>
      </p:sp>
    </p:spTree>
    <p:extLst>
      <p:ext uri="{BB962C8B-B14F-4D97-AF65-F5344CB8AC3E}">
        <p14:creationId xmlns:p14="http://schemas.microsoft.com/office/powerpoint/2010/main" val="268850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9EDEE-71FA-C9F3-BD00-D60F3391D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55E8D-B639-C34E-8FFD-F7EA2CD756A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A7F5018-18BD-FD3B-A1C8-33C142CDA220}"/>
              </a:ext>
            </a:extLst>
          </p:cNvPr>
          <p:cNvSpPr>
            <a:spLocks noGrp="1"/>
          </p:cNvSpPr>
          <p:nvPr>
            <p:ph idx="1"/>
          </p:nvPr>
        </p:nvSpPr>
        <p:spPr>
          <a:xfrm>
            <a:off x="457200" y="1063229"/>
            <a:ext cx="8229600" cy="3394472"/>
          </a:xfrm>
        </p:spPr>
        <p:txBody>
          <a:bodyPr>
            <a:noAutofit/>
          </a:bodyPr>
          <a:lstStyle/>
          <a:p>
            <a:pPr marL="0" marR="0" lvl="0" indent="0" algn="l" rtl="0">
              <a:lnSpc>
                <a:spcPct val="114000"/>
              </a:lnSpc>
              <a:spcBef>
                <a:spcPts val="0"/>
              </a:spcBef>
              <a:spcAft>
                <a:spcPts val="600"/>
              </a:spcAft>
              <a:buNone/>
            </a:pPr>
            <a:r>
              <a:rPr lang="en-US" sz="2200" b="1" i="0" u="none" strike="noStrike" cap="none" dirty="0">
                <a:solidFill>
                  <a:schemeClr val="dk1"/>
                </a:solidFill>
                <a:latin typeface="Open Sans"/>
                <a:ea typeface="Open Sans"/>
                <a:cs typeface="Open Sans"/>
                <a:sym typeface="Open Sans"/>
              </a:rPr>
              <a:t>Find these resources and more at </a:t>
            </a:r>
            <a:r>
              <a:rPr lang="en-US" sz="2200" b="1" i="0" u="none" strike="noStrike" cap="none" dirty="0">
                <a:solidFill>
                  <a:schemeClr val="dk1"/>
                </a:solidFill>
                <a:latin typeface="Open Sans"/>
                <a:ea typeface="Open Sans"/>
                <a:cs typeface="Open Sans"/>
                <a:sym typeface="Open Sans"/>
                <a:hlinkClick r:id="rId3"/>
              </a:rPr>
              <a:t>results.org/volunteers/anti-oppression</a:t>
            </a:r>
            <a:r>
              <a:rPr lang="en-US" sz="2200" b="1" i="0" u="none" strike="noStrike" cap="none" dirty="0">
                <a:solidFill>
                  <a:schemeClr val="dk1"/>
                </a:solidFill>
                <a:latin typeface="Open Sans"/>
                <a:ea typeface="Open Sans"/>
                <a:cs typeface="Open Sans"/>
                <a:sym typeface="Open Sans"/>
              </a:rPr>
              <a:t>:</a:t>
            </a:r>
            <a:endParaRPr lang="en-US" sz="2200" b="0" i="0" u="none" strike="noStrike" cap="none" dirty="0">
              <a:solidFill>
                <a:schemeClr val="dk1"/>
              </a:solidFill>
              <a:latin typeface="Open Sans"/>
              <a:ea typeface="Open Sans"/>
              <a:cs typeface="Open Sans"/>
              <a:sym typeface="Open Sans"/>
            </a:endParaRPr>
          </a:p>
          <a:p>
            <a:pPr marL="628650" lvl="1" indent="-285750">
              <a:lnSpc>
                <a:spcPct val="114000"/>
              </a:lnSpc>
              <a:spcAft>
                <a:spcPts val="600"/>
              </a:spcAft>
              <a:buClr>
                <a:schemeClr val="dk1"/>
              </a:buClr>
              <a:buSzPts val="1350"/>
              <a:buFont typeface="Arial"/>
              <a:buChar char="•"/>
            </a:pPr>
            <a:r>
              <a:rPr lang="en-US" sz="2200" b="0" i="0" u="none" strike="noStrike" cap="none" dirty="0">
                <a:solidFill>
                  <a:schemeClr val="dk1"/>
                </a:solidFill>
                <a:latin typeface="Open Sans"/>
                <a:ea typeface="Open Sans"/>
                <a:cs typeface="Open Sans"/>
                <a:sym typeface="Open Sans"/>
              </a:rPr>
              <a:t>Resource Guides from our Diversity &amp; Inclusion trainings, including:</a:t>
            </a:r>
            <a:r>
              <a:rPr lang="en-US" sz="2200" dirty="0">
                <a:solidFill>
                  <a:schemeClr val="dk1"/>
                </a:solidFill>
                <a:latin typeface="Open Sans"/>
                <a:ea typeface="Open Sans"/>
                <a:cs typeface="Open Sans"/>
                <a:sym typeface="Open Sans"/>
              </a:rPr>
              <a:t>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971550" marR="0" lvl="2" indent="-285750" algn="l" rtl="0">
              <a:lnSpc>
                <a:spcPct val="114000"/>
              </a:lnSpc>
              <a:spcBef>
                <a:spcPts val="0"/>
              </a:spcBef>
              <a:spcAft>
                <a:spcPts val="600"/>
              </a:spcAft>
              <a:buClr>
                <a:schemeClr val="dk1"/>
              </a:buClr>
              <a:buSzPts val="1350"/>
              <a:buFont typeface="Arial"/>
              <a:buChar char="•"/>
            </a:pPr>
            <a:r>
              <a:rPr lang="en-US" b="0" i="0" u="none" strike="noStrike" cap="none" dirty="0">
                <a:solidFill>
                  <a:schemeClr val="dk1"/>
                </a:solidFill>
                <a:latin typeface="Open Sans"/>
                <a:ea typeface="Open Sans"/>
                <a:cs typeface="Open Sans"/>
                <a:sym typeface="Open Sans"/>
              </a:rPr>
              <a:t>Interrupting Microaggressions</a:t>
            </a:r>
            <a:endParaRPr lang="en-US" dirty="0">
              <a:solidFill>
                <a:schemeClr val="dk1"/>
              </a:solidFill>
              <a:latin typeface="Open Sans"/>
              <a:ea typeface="Open Sans"/>
              <a:cs typeface="Open Sans"/>
            </a:endParaRPr>
          </a:p>
          <a:p>
            <a:pPr marL="971550" marR="0" lvl="2" indent="-285750" algn="l" rtl="0">
              <a:lnSpc>
                <a:spcPct val="114000"/>
              </a:lnSpc>
              <a:spcBef>
                <a:spcPts val="0"/>
              </a:spcBef>
              <a:spcAft>
                <a:spcPts val="600"/>
              </a:spcAft>
              <a:buClr>
                <a:schemeClr val="dk1"/>
              </a:buClr>
              <a:buSzPts val="1350"/>
              <a:buFont typeface="Arial"/>
              <a:buChar char="•"/>
            </a:pPr>
            <a:r>
              <a:rPr lang="en-US" b="0" i="0" u="none" strike="noStrike" cap="none" dirty="0">
                <a:solidFill>
                  <a:schemeClr val="dk1"/>
                </a:solidFill>
                <a:latin typeface="Open Sans"/>
                <a:ea typeface="Open Sans"/>
                <a:cs typeface="Open Sans"/>
                <a:sym typeface="Open Sans"/>
              </a:rPr>
              <a:t>Creating Space for Critical Conversations</a:t>
            </a:r>
            <a:endParaRPr lang="en-US" dirty="0">
              <a:solidFill>
                <a:schemeClr val="dk1"/>
              </a:solidFill>
              <a:latin typeface="Open Sans"/>
              <a:ea typeface="Open Sans"/>
              <a:cs typeface="Open Sans"/>
            </a:endParaRPr>
          </a:p>
          <a:p>
            <a:pPr marL="628650" marR="0" lvl="1" indent="-285750" algn="l" rtl="0">
              <a:lnSpc>
                <a:spcPct val="114000"/>
              </a:lnSpc>
              <a:spcBef>
                <a:spcPts val="0"/>
              </a:spcBef>
              <a:spcAft>
                <a:spcPts val="600"/>
              </a:spcAft>
              <a:buClr>
                <a:schemeClr val="dk1"/>
              </a:buClr>
              <a:buSzPts val="1350"/>
              <a:buFont typeface="Arial"/>
              <a:buChar char="•"/>
            </a:pPr>
            <a:r>
              <a:rPr lang="en-US" sz="2200" b="0" i="0" u="none" strike="noStrike" cap="none" dirty="0">
                <a:solidFill>
                  <a:schemeClr val="dk1"/>
                </a:solidFill>
                <a:latin typeface="Open Sans"/>
                <a:ea typeface="Open Sans"/>
                <a:cs typeface="Open Sans"/>
                <a:sym typeface="Open Sans"/>
              </a:rPr>
              <a:t>Information on how RESULTS responds to oppressive incidents</a:t>
            </a:r>
            <a:endParaRPr lang="en-US" sz="2200" dirty="0">
              <a:solidFill>
                <a:schemeClr val="dk1"/>
              </a:solidFill>
              <a:latin typeface="Open Sans"/>
              <a:ea typeface="Open Sans"/>
              <a:cs typeface="Open Sans"/>
            </a:endParaRPr>
          </a:p>
        </p:txBody>
      </p:sp>
      <p:sp>
        <p:nvSpPr>
          <p:cNvPr id="5" name="Slide Number Placeholder 4">
            <a:extLst>
              <a:ext uri="{FF2B5EF4-FFF2-40B4-BE49-F238E27FC236}">
                <a16:creationId xmlns:a16="http://schemas.microsoft.com/office/drawing/2014/main" id="{C35A0141-B422-DE09-B46D-ED220C6529FD}"/>
              </a:ext>
            </a:extLst>
          </p:cNvPr>
          <p:cNvSpPr>
            <a:spLocks noGrp="1"/>
          </p:cNvSpPr>
          <p:nvPr>
            <p:ph type="sldNum" sz="quarter" idx="12"/>
          </p:nvPr>
        </p:nvSpPr>
        <p:spPr/>
        <p:txBody>
          <a:bodyPr/>
          <a:lstStyle/>
          <a:p>
            <a:fld id="{307E6868-079E-1649-B8D1-459B42CE4DE3}" type="slidenum">
              <a:rPr lang="en-US" smtClean="0"/>
              <a:t>3</a:t>
            </a:fld>
            <a:endParaRPr lang="en-US" dirty="0"/>
          </a:p>
        </p:txBody>
      </p:sp>
    </p:spTree>
    <p:extLst>
      <p:ext uri="{BB962C8B-B14F-4D97-AF65-F5344CB8AC3E}">
        <p14:creationId xmlns:p14="http://schemas.microsoft.com/office/powerpoint/2010/main" val="419656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414573" y="100574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028658" y="240063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D0DF0C4-DDF7-BD13-0481-30ADCE380F55}"/>
              </a:ext>
            </a:extLst>
          </p:cNvPr>
          <p:cNvSpPr txBox="1"/>
          <p:nvPr/>
        </p:nvSpPr>
        <p:spPr>
          <a:xfrm>
            <a:off x="1891338" y="4582597"/>
            <a:ext cx="4700521" cy="369332"/>
          </a:xfrm>
          <a:prstGeom prst="rect">
            <a:avLst/>
          </a:prstGeom>
          <a:noFill/>
        </p:spPr>
        <p:txBody>
          <a:bodyPr wrap="square">
            <a:spAutoFit/>
          </a:bodyPr>
          <a:lstStyle/>
          <a:p>
            <a:r>
              <a:rPr lang="en-US" dirty="0">
                <a:latin typeface="Open Sans" panose="020B0606030504020204" pitchFamily="34" charset="0"/>
                <a:ea typeface="Open Sans" panose="020B0606030504020204" pitchFamily="34" charset="0"/>
                <a:cs typeface="Open Sans" panose="020B0606030504020204" pitchFamily="34" charset="0"/>
                <a:hlinkClick r:id="rId2"/>
              </a:rPr>
              <a:t>results.org/volunteers/national-webinars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5" descr="A screenshot of RESULTS website showing people to go to the Volunteer Hub and click on Webinars &amp; Training Resources to find today's slides">
            <a:extLst>
              <a:ext uri="{FF2B5EF4-FFF2-40B4-BE49-F238E27FC236}">
                <a16:creationId xmlns:a16="http://schemas.microsoft.com/office/drawing/2014/main" id="{B8C94EB6-EE81-94C2-A8F3-E8599DACE5E8}"/>
              </a:ext>
            </a:extLst>
          </p:cNvPr>
          <p:cNvPicPr>
            <a:picLocks noChangeAspect="1"/>
          </p:cNvPicPr>
          <p:nvPr/>
        </p:nvPicPr>
        <p:blipFill>
          <a:blip r:embed="rId3"/>
          <a:stretch>
            <a:fillRect/>
          </a:stretch>
        </p:blipFill>
        <p:spPr>
          <a:xfrm>
            <a:off x="1695780" y="1031619"/>
            <a:ext cx="4981746" cy="3480947"/>
          </a:xfrm>
          <a:prstGeom prst="rect">
            <a:avLst/>
          </a:prstGeom>
        </p:spPr>
      </p:pic>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p:txBody>
          <a:bodyPr/>
          <a:lstStyle/>
          <a:p>
            <a:r>
              <a:rPr lang="en-US" dirty="0"/>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30</a:t>
            </a:fld>
            <a:endParaRPr lang="en-US" dirty="0"/>
          </a:p>
        </p:txBody>
      </p:sp>
    </p:spTree>
    <p:extLst>
      <p:ext uri="{BB962C8B-B14F-4D97-AF65-F5344CB8AC3E}">
        <p14:creationId xmlns:p14="http://schemas.microsoft.com/office/powerpoint/2010/main" val="3720480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4839636" y="661981"/>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2CC96CD-8004-E62D-5ED1-F0211122FDC9}"/>
              </a:ext>
            </a:extLst>
          </p:cNvPr>
          <p:cNvSpPr txBox="1"/>
          <p:nvPr/>
        </p:nvSpPr>
        <p:spPr>
          <a:xfrm>
            <a:off x="1868345" y="4534853"/>
            <a:ext cx="4579200" cy="369332"/>
          </a:xfrm>
          <a:prstGeom prst="rect">
            <a:avLst/>
          </a:prstGeom>
          <a:noFill/>
        </p:spPr>
        <p:txBody>
          <a:bodyPr wrap="square">
            <a:spAutoFit/>
          </a:bodyPr>
          <a:lstStyle/>
          <a:p>
            <a:pPr algn="ctr"/>
            <a:r>
              <a:rPr lang="en-US" dirty="0">
                <a:latin typeface="Open Sans" panose="020B0606030504020204" pitchFamily="34" charset="0"/>
                <a:ea typeface="Open Sans" panose="020B0606030504020204" pitchFamily="34" charset="0"/>
                <a:cs typeface="Open Sans" panose="020B0606030504020204" pitchFamily="34" charset="0"/>
                <a:hlinkClick r:id="rId2"/>
              </a:rPr>
              <a:t>results.org/events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pic>
        <p:nvPicPr>
          <p:cNvPr id="4" name="Picture 3" descr="Screenshot of RESULTS website showing people to click on the Events button on the top bar">
            <a:extLst>
              <a:ext uri="{FF2B5EF4-FFF2-40B4-BE49-F238E27FC236}">
                <a16:creationId xmlns:a16="http://schemas.microsoft.com/office/drawing/2014/main" id="{5DCD7369-4E24-6C4B-2974-EE6C346A19C6}"/>
              </a:ext>
            </a:extLst>
          </p:cNvPr>
          <p:cNvPicPr>
            <a:picLocks noChangeAspect="1"/>
          </p:cNvPicPr>
          <p:nvPr/>
        </p:nvPicPr>
        <p:blipFill>
          <a:blip r:embed="rId3"/>
          <a:stretch>
            <a:fillRect/>
          </a:stretch>
        </p:blipFill>
        <p:spPr>
          <a:xfrm>
            <a:off x="1420409" y="992389"/>
            <a:ext cx="5686501" cy="3317531"/>
          </a:xfrm>
          <a:prstGeom prst="rect">
            <a:avLst/>
          </a:prstGeom>
        </p:spPr>
      </p:pic>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p:txBody>
          <a:bodyPr/>
          <a:lstStyle/>
          <a:p>
            <a:r>
              <a:rPr lang="en-US" dirty="0"/>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31</a:t>
            </a:fld>
            <a:endParaRPr lang="en-US" dirty="0"/>
          </a:p>
        </p:txBody>
      </p:sp>
    </p:spTree>
    <p:extLst>
      <p:ext uri="{BB962C8B-B14F-4D97-AF65-F5344CB8AC3E}">
        <p14:creationId xmlns:p14="http://schemas.microsoft.com/office/powerpoint/2010/main" val="1951380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9DFF-9790-84E3-1917-5F77DC5E235B}"/>
              </a:ext>
            </a:extLst>
          </p:cNvPr>
          <p:cNvSpPr>
            <a:spLocks noGrp="1"/>
          </p:cNvSpPr>
          <p:nvPr>
            <p:ph type="title"/>
          </p:nvPr>
        </p:nvSpPr>
        <p:spPr>
          <a:xfrm>
            <a:off x="745958" y="329539"/>
            <a:ext cx="7122695" cy="857250"/>
          </a:xfrm>
        </p:spPr>
        <p:txBody>
          <a:bodyPr>
            <a:normAutofit fontScale="90000"/>
          </a:bodyPr>
          <a:lstStyle/>
          <a:p>
            <a:r>
              <a:rPr lang="en-US" dirty="0">
                <a:solidFill>
                  <a:schemeClr val="tx2"/>
                </a:solidFill>
                <a:latin typeface="Open Sans"/>
                <a:ea typeface="Open Sans"/>
                <a:cs typeface="Open Sans"/>
              </a:rPr>
              <a:t>Looking ahead to the April National Webinar</a:t>
            </a:r>
          </a:p>
        </p:txBody>
      </p:sp>
      <p:sp>
        <p:nvSpPr>
          <p:cNvPr id="3" name="Slide Number Placeholder 2">
            <a:extLst>
              <a:ext uri="{FF2B5EF4-FFF2-40B4-BE49-F238E27FC236}">
                <a16:creationId xmlns:a16="http://schemas.microsoft.com/office/drawing/2014/main" id="{9F0195A5-34E7-0015-AA2F-2C874ACE6865}"/>
              </a:ext>
            </a:extLst>
          </p:cNvPr>
          <p:cNvSpPr>
            <a:spLocks noGrp="1"/>
          </p:cNvSpPr>
          <p:nvPr>
            <p:ph type="sldNum" sz="quarter" idx="12"/>
          </p:nvPr>
        </p:nvSpPr>
        <p:spPr/>
        <p:txBody>
          <a:bodyPr/>
          <a:lstStyle/>
          <a:p>
            <a:fld id="{307E6868-079E-1649-B8D1-459B42CE4DE3}" type="slidenum">
              <a:rPr lang="en-US" smtClean="0"/>
              <a:t>32</a:t>
            </a:fld>
            <a:endParaRPr lang="en-US" dirty="0"/>
          </a:p>
        </p:txBody>
      </p:sp>
      <p:sp>
        <p:nvSpPr>
          <p:cNvPr id="10" name="TextBox 9">
            <a:extLst>
              <a:ext uri="{FF2B5EF4-FFF2-40B4-BE49-F238E27FC236}">
                <a16:creationId xmlns:a16="http://schemas.microsoft.com/office/drawing/2014/main" id="{30813003-63D3-5CA8-9192-26B759647D8F}"/>
              </a:ext>
            </a:extLst>
          </p:cNvPr>
          <p:cNvSpPr txBox="1"/>
          <p:nvPr/>
        </p:nvSpPr>
        <p:spPr>
          <a:xfrm>
            <a:off x="0" y="4241434"/>
            <a:ext cx="9143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Open Sans"/>
                <a:cs typeface="Segoe UI"/>
              </a:rPr>
              <a:t>April 6, 1:00 p.m. ET  |  </a:t>
            </a:r>
            <a:r>
              <a:rPr lang="en-US" sz="2400" dirty="0">
                <a:latin typeface="Open Sans"/>
                <a:cs typeface="Segoe UI"/>
              </a:rPr>
              <a:t>Register: </a:t>
            </a:r>
            <a:r>
              <a:rPr lang="en-US" sz="2400" dirty="0">
                <a:solidFill>
                  <a:schemeClr val="tx2"/>
                </a:solidFill>
                <a:latin typeface="Open Sans"/>
                <a:cs typeface="Segoe UI"/>
                <a:hlinkClick r:id="rId3">
                  <a:extLst>
                    <a:ext uri="{A12FA001-AC4F-418D-AE19-62706E023703}">
                      <ahyp:hlinkClr xmlns:ahyp="http://schemas.microsoft.com/office/drawing/2018/hyperlinkcolor" val="tx"/>
                    </a:ext>
                  </a:extLst>
                </a:hlinkClick>
              </a:rPr>
              <a:t>tinyurl.com/RESULTS2024</a:t>
            </a:r>
            <a:r>
              <a:rPr lang="en-US" sz="3200" b="1" dirty="0">
                <a:solidFill>
                  <a:schemeClr val="tx2"/>
                </a:solidFill>
                <a:latin typeface="Open Sans"/>
              </a:rPr>
              <a:t> </a:t>
            </a:r>
            <a:endParaRPr lang="en-US" sz="3200" b="1" dirty="0">
              <a:solidFill>
                <a:schemeClr val="tx2"/>
              </a:solidFill>
            </a:endParaRPr>
          </a:p>
        </p:txBody>
      </p:sp>
      <p:sp>
        <p:nvSpPr>
          <p:cNvPr id="11" name="Content Placeholder 2">
            <a:extLst>
              <a:ext uri="{FF2B5EF4-FFF2-40B4-BE49-F238E27FC236}">
                <a16:creationId xmlns:a16="http://schemas.microsoft.com/office/drawing/2014/main" id="{F86C9C3E-286F-EAED-1FDE-DCA60E82675E}"/>
              </a:ext>
            </a:extLst>
          </p:cNvPr>
          <p:cNvSpPr txBox="1">
            <a:spLocks/>
          </p:cNvSpPr>
          <p:nvPr/>
        </p:nvSpPr>
        <p:spPr>
          <a:xfrm>
            <a:off x="3723082" y="1686087"/>
            <a:ext cx="5055734" cy="857250"/>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latin typeface="Open Sans"/>
                <a:ea typeface="Open Sans"/>
                <a:cs typeface="Open Sans"/>
              </a:rPr>
              <a:t>Sam Daley-Harris</a:t>
            </a:r>
          </a:p>
          <a:p>
            <a:pPr marL="0" indent="0">
              <a:spcBef>
                <a:spcPts val="0"/>
              </a:spcBef>
              <a:spcAft>
                <a:spcPts val="1800"/>
              </a:spcAft>
              <a:buNone/>
            </a:pPr>
            <a:r>
              <a:rPr lang="en-US" sz="2800" dirty="0">
                <a:latin typeface="Open Sans"/>
                <a:ea typeface="Open Sans"/>
                <a:cs typeface="Open Sans"/>
              </a:rPr>
              <a:t>Founder of RESULTS</a:t>
            </a:r>
          </a:p>
          <a:p>
            <a:pPr marL="0" indent="0">
              <a:buNone/>
            </a:pPr>
            <a:r>
              <a:rPr lang="en-US" sz="2800" i="1" dirty="0">
                <a:latin typeface="Open Sans"/>
                <a:ea typeface="Open Sans"/>
                <a:cs typeface="Open Sans"/>
              </a:rPr>
              <a:t>Reclaiming Our Democracy</a:t>
            </a:r>
          </a:p>
        </p:txBody>
      </p:sp>
      <p:pic>
        <p:nvPicPr>
          <p:cNvPr id="5" name="Graphic 4">
            <a:extLst>
              <a:ext uri="{FF2B5EF4-FFF2-40B4-BE49-F238E27FC236}">
                <a16:creationId xmlns:a16="http://schemas.microsoft.com/office/drawing/2014/main" id="{196F6009-3131-9E42-C3ED-B643EAEF3F5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358" y="1370953"/>
            <a:ext cx="2870481" cy="2870481"/>
          </a:xfrm>
          <a:prstGeom prst="rect">
            <a:avLst/>
          </a:prstGeom>
        </p:spPr>
      </p:pic>
    </p:spTree>
    <p:extLst>
      <p:ext uri="{BB962C8B-B14F-4D97-AF65-F5344CB8AC3E}">
        <p14:creationId xmlns:p14="http://schemas.microsoft.com/office/powerpoint/2010/main" val="3854483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D8333-46A7-C575-51E7-71D27CB7A03E}"/>
              </a:ext>
            </a:extLst>
          </p:cNvPr>
          <p:cNvSpPr>
            <a:spLocks noGrp="1"/>
          </p:cNvSpPr>
          <p:nvPr>
            <p:ph type="title" idx="4294967295"/>
          </p:nvPr>
        </p:nvSpPr>
        <p:spPr>
          <a:xfrm>
            <a:off x="457200" y="5143500"/>
            <a:ext cx="8229600" cy="857250"/>
          </a:xfrm>
        </p:spPr>
        <p:txBody>
          <a:bodyPr vert="horz" lIns="91440" tIns="45720" rIns="91440" bIns="45720" rtlCol="0" anchor="t">
            <a:normAutofit fontScale="90000"/>
          </a:bodyPr>
          <a:lstStyle/>
          <a:p>
            <a:r>
              <a:rPr lang="en-US" dirty="0"/>
              <a:t>RESULTS website and social media</a:t>
            </a:r>
          </a:p>
        </p:txBody>
      </p:sp>
    </p:spTree>
    <p:extLst>
      <p:ext uri="{BB962C8B-B14F-4D97-AF65-F5344CB8AC3E}">
        <p14:creationId xmlns:p14="http://schemas.microsoft.com/office/powerpoint/2010/main" val="282620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7609" y="14039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410694" y="1982986"/>
            <a:ext cx="4038600" cy="1828801"/>
          </a:xfrm>
        </p:spPr>
        <p:txBody>
          <a:bodyPr vert="horz" lIns="91440" tIns="45720" rIns="91440" bIns="45720" rtlCol="0" anchor="t">
            <a:normAutofit/>
          </a:bodyPr>
          <a:lstStyle/>
          <a:p>
            <a:pPr marL="0" indent="0">
              <a:buNone/>
            </a:pPr>
            <a:r>
              <a:rPr lang="en-US" b="1" dirty="0">
                <a:latin typeface="Open Sans"/>
                <a:ea typeface="Open Sans"/>
                <a:cs typeface="Open Sans"/>
              </a:rPr>
              <a:t>Joanne Carter</a:t>
            </a:r>
            <a:br>
              <a:rPr lang="en-US" sz="2800" b="1" dirty="0">
                <a:latin typeface="Open Sans"/>
              </a:rPr>
            </a:br>
            <a:r>
              <a:rPr lang="en-US" dirty="0">
                <a:latin typeface="Open Sans"/>
                <a:ea typeface="Open Sans"/>
                <a:cs typeface="Open Sans"/>
              </a:rPr>
              <a:t>Executive Director</a:t>
            </a:r>
            <a:endParaRPr lang="en-US" dirty="0"/>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p:txBody>
          <a:bodyPr/>
          <a:lstStyle/>
          <a:p>
            <a:r>
              <a:rPr lang="en-US" dirty="0"/>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4</a:t>
            </a:fld>
            <a:endParaRPr lang="en-US" dirty="0"/>
          </a:p>
        </p:txBody>
      </p:sp>
    </p:spTree>
    <p:extLst>
      <p:ext uri="{BB962C8B-B14F-4D97-AF65-F5344CB8AC3E}">
        <p14:creationId xmlns:p14="http://schemas.microsoft.com/office/powerpoint/2010/main" val="3602349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CFD-743A-A2F2-4D18-894E20DB6B94}"/>
              </a:ext>
            </a:extLst>
          </p:cNvPr>
          <p:cNvSpPr>
            <a:spLocks noGrp="1"/>
          </p:cNvSpPr>
          <p:nvPr>
            <p:ph type="title"/>
          </p:nvPr>
        </p:nvSpPr>
        <p:spPr>
          <a:xfrm>
            <a:off x="457200" y="3724935"/>
            <a:ext cx="8229600" cy="857250"/>
          </a:xfrm>
        </p:spPr>
        <p:txBody>
          <a:bodyPr>
            <a:normAutofit fontScale="90000"/>
          </a:bodyPr>
          <a:lstStyle/>
          <a:p>
            <a:pPr>
              <a:spcAft>
                <a:spcPts val="200"/>
              </a:spcAft>
            </a:pPr>
            <a:r>
              <a:rPr lang="en-US" sz="4000" dirty="0">
                <a:latin typeface="Open Sans"/>
                <a:ea typeface="Open Sans"/>
                <a:cs typeface="Open Sans"/>
              </a:rPr>
              <a:t>Delivering Change for Women and Children Around the Globe</a:t>
            </a:r>
            <a:br>
              <a:rPr lang="en-US" dirty="0">
                <a:latin typeface="Open Sans"/>
                <a:ea typeface="Open Sans"/>
                <a:cs typeface="Open Sans"/>
              </a:rPr>
            </a:br>
            <a:r>
              <a:rPr lang="en-US" sz="3300" b="0" i="1" dirty="0">
                <a:latin typeface="Open Sans"/>
                <a:ea typeface="Open Sans"/>
                <a:cs typeface="Open Sans"/>
              </a:rPr>
              <a:t>Panel Discussion</a:t>
            </a:r>
            <a:endParaRPr lang="en-US" sz="3300" dirty="0">
              <a:latin typeface="Open Sans"/>
              <a:ea typeface="Open Sans"/>
              <a:cs typeface="Open Sans"/>
            </a:endParaRPr>
          </a:p>
        </p:txBody>
      </p:sp>
    </p:spTree>
    <p:extLst>
      <p:ext uri="{BB962C8B-B14F-4D97-AF65-F5344CB8AC3E}">
        <p14:creationId xmlns:p14="http://schemas.microsoft.com/office/powerpoint/2010/main" val="308658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rothy Monza">
            <a:extLst>
              <a:ext uri="{FF2B5EF4-FFF2-40B4-BE49-F238E27FC236}">
                <a16:creationId xmlns:a16="http://schemas.microsoft.com/office/drawing/2014/main" id="{00A010A6-30BF-3148-9444-AB5A70AD1135}"/>
              </a:ext>
            </a:extLst>
          </p:cNvPr>
          <p:cNvPicPr>
            <a:picLocks noChangeAspect="1"/>
          </p:cNvPicPr>
          <p:nvPr/>
        </p:nvPicPr>
        <p:blipFill rotWithShape="1">
          <a:blip r:embed="rId2"/>
          <a:srcRect r="75" b="84"/>
          <a:stretch/>
        </p:blipFill>
        <p:spPr>
          <a:xfrm>
            <a:off x="1148607" y="1578634"/>
            <a:ext cx="2695327" cy="2628463"/>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453826" y="1702627"/>
            <a:ext cx="4038600" cy="2400301"/>
          </a:xfrm>
        </p:spPr>
        <p:txBody>
          <a:bodyPr vert="horz" lIns="91440" tIns="45720" rIns="91440" bIns="45720" rtlCol="0" anchor="t">
            <a:normAutofit/>
          </a:bodyPr>
          <a:lstStyle/>
          <a:p>
            <a:pPr marL="0" indent="0">
              <a:buNone/>
            </a:pPr>
            <a:r>
              <a:rPr lang="en-US" b="1" dirty="0">
                <a:latin typeface="Open Sans"/>
                <a:ea typeface="Open Sans"/>
                <a:cs typeface="Open Sans"/>
              </a:rPr>
              <a:t>Dorothy Monza</a:t>
            </a:r>
            <a:br>
              <a:rPr lang="en-US" sz="2800" b="1" dirty="0">
                <a:latin typeface="Open Sans"/>
              </a:rPr>
            </a:br>
            <a:r>
              <a:rPr lang="en-US" dirty="0">
                <a:latin typeface="Open Sans"/>
                <a:ea typeface="Open Sans"/>
                <a:cs typeface="Open Sans"/>
              </a:rPr>
              <a:t>Global Nutrition and Child Health Policy Manager</a:t>
            </a:r>
          </a:p>
          <a:p>
            <a:pPr marL="0" indent="0">
              <a:buNone/>
            </a:pPr>
            <a:r>
              <a:rPr lang="en-US" dirty="0">
                <a:latin typeface="Open Sans"/>
                <a:ea typeface="Open Sans"/>
                <a:cs typeface="Open Sans"/>
                <a:hlinkClick r:id="rId3"/>
              </a:rPr>
              <a:t>dmonza@results.org</a:t>
            </a:r>
            <a:endParaRPr lang="en-US" dirty="0">
              <a:latin typeface="Open Sans"/>
              <a:ea typeface="Open Sans"/>
              <a:cs typeface="Open Sans"/>
            </a:endParaRPr>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p:txBody>
          <a:bodyPr/>
          <a:lstStyle/>
          <a:p>
            <a:r>
              <a:rPr lang="en-US" dirty="0">
                <a:latin typeface="Open Sans"/>
                <a:ea typeface="Open Sans"/>
                <a:cs typeface="Open Sans"/>
              </a:rPr>
              <a:t>Moderator</a:t>
            </a:r>
            <a:endParaRPr lang="en-US" dirty="0"/>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6</a:t>
            </a:fld>
            <a:endParaRPr lang="en-US" dirty="0"/>
          </a:p>
        </p:txBody>
      </p:sp>
    </p:spTree>
    <p:extLst>
      <p:ext uri="{BB962C8B-B14F-4D97-AF65-F5344CB8AC3E}">
        <p14:creationId xmlns:p14="http://schemas.microsoft.com/office/powerpoint/2010/main" val="349374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B53E22D-4478-1058-B883-F9538822B9C1}"/>
              </a:ext>
              <a:ext uri="{C183D7F6-B498-43B3-948B-1728B52AA6E4}">
                <adec:decorative xmlns:adec="http://schemas.microsoft.com/office/drawing/2017/decorative" val="1"/>
              </a:ext>
            </a:extLst>
          </p:cNvPr>
          <p:cNvPicPr>
            <a:picLocks noChangeAspect="1"/>
          </p:cNvPicPr>
          <p:nvPr/>
        </p:nvPicPr>
        <p:blipFill rotWithShape="1">
          <a:blip r:embed="rId2"/>
          <a:srcRect r="108" b="59"/>
          <a:stretch/>
        </p:blipFill>
        <p:spPr>
          <a:xfrm>
            <a:off x="6594894" y="1287492"/>
            <a:ext cx="2046630" cy="2318927"/>
          </a:xfrm>
          <a:prstGeom prst="rect">
            <a:avLst/>
          </a:prstGeom>
        </p:spPr>
      </p:pic>
      <p:sp>
        <p:nvSpPr>
          <p:cNvPr id="6" name="Content Placeholder 6">
            <a:extLst>
              <a:ext uri="{FF2B5EF4-FFF2-40B4-BE49-F238E27FC236}">
                <a16:creationId xmlns:a16="http://schemas.microsoft.com/office/drawing/2014/main" id="{F5F1203C-E1CE-7BCF-BF1F-7EDF804D471B}"/>
              </a:ext>
            </a:extLst>
          </p:cNvPr>
          <p:cNvSpPr txBox="1">
            <a:spLocks/>
          </p:cNvSpPr>
          <p:nvPr/>
        </p:nvSpPr>
        <p:spPr>
          <a:xfrm>
            <a:off x="6373203" y="3783750"/>
            <a:ext cx="2690723" cy="1138688"/>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600" b="1" dirty="0">
                <a:latin typeface="Open Sans"/>
                <a:ea typeface="Open Sans"/>
                <a:cs typeface="Open Sans"/>
              </a:rPr>
              <a:t>Hilda Kwezi </a:t>
            </a:r>
            <a:endParaRPr lang="en-US" sz="1600" dirty="0"/>
          </a:p>
          <a:p>
            <a:pPr marL="0" indent="0" algn="ctr">
              <a:buNone/>
            </a:pPr>
            <a:r>
              <a:rPr lang="en-US" sz="1600" dirty="0">
                <a:latin typeface="Open Sans"/>
                <a:ea typeface="Open Sans"/>
                <a:cs typeface="Open Sans"/>
              </a:rPr>
              <a:t>Advocacy Officer</a:t>
            </a:r>
            <a:endParaRPr lang="en-US" sz="1600" dirty="0"/>
          </a:p>
          <a:p>
            <a:pPr marL="0" indent="0" algn="ctr">
              <a:buNone/>
            </a:pPr>
            <a:r>
              <a:rPr lang="en-US" sz="1600" i="1" dirty="0">
                <a:latin typeface="Open Sans"/>
                <a:ea typeface="Open Sans"/>
                <a:cs typeface="Open Sans"/>
                <a:hlinkClick r:id="rId3"/>
              </a:rPr>
              <a:t>Health Promotion Tanzania</a:t>
            </a:r>
            <a:endParaRPr lang="en-US" sz="1600" i="1" dirty="0"/>
          </a:p>
        </p:txBody>
      </p:sp>
      <p:pic>
        <p:nvPicPr>
          <p:cNvPr id="10" name="Picture 9">
            <a:extLst>
              <a:ext uri="{FF2B5EF4-FFF2-40B4-BE49-F238E27FC236}">
                <a16:creationId xmlns:a16="http://schemas.microsoft.com/office/drawing/2014/main" id="{DE641888-8C39-8429-E9D3-42F3527E1200}"/>
              </a:ext>
              <a:ext uri="{C183D7F6-B498-43B3-948B-1728B52AA6E4}">
                <adec:decorative xmlns:adec="http://schemas.microsoft.com/office/drawing/2017/decorative" val="1"/>
              </a:ext>
            </a:extLst>
          </p:cNvPr>
          <p:cNvPicPr>
            <a:picLocks noChangeAspect="1"/>
          </p:cNvPicPr>
          <p:nvPr/>
        </p:nvPicPr>
        <p:blipFill rotWithShape="1">
          <a:blip r:embed="rId4"/>
          <a:srcRect l="144" t="282" r="58" b="330"/>
          <a:stretch/>
        </p:blipFill>
        <p:spPr>
          <a:xfrm>
            <a:off x="3252663" y="1287197"/>
            <a:ext cx="2511193" cy="2318888"/>
          </a:xfrm>
          <a:prstGeom prst="rect">
            <a:avLst/>
          </a:prstGeom>
        </p:spPr>
      </p:pic>
      <p:sp>
        <p:nvSpPr>
          <p:cNvPr id="3" name="Content Placeholder 6">
            <a:extLst>
              <a:ext uri="{FF2B5EF4-FFF2-40B4-BE49-F238E27FC236}">
                <a16:creationId xmlns:a16="http://schemas.microsoft.com/office/drawing/2014/main" id="{E8A9449F-7CDB-143E-A7C4-5170705E31FA}"/>
              </a:ext>
            </a:extLst>
          </p:cNvPr>
          <p:cNvSpPr txBox="1">
            <a:spLocks/>
          </p:cNvSpPr>
          <p:nvPr/>
        </p:nvSpPr>
        <p:spPr>
          <a:xfrm>
            <a:off x="2998069" y="3875546"/>
            <a:ext cx="2906384" cy="1192603"/>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600" b="1" dirty="0">
                <a:latin typeface="Open Sans"/>
                <a:ea typeface="Open Sans"/>
                <a:cs typeface="Open Sans"/>
              </a:rPr>
              <a:t>Dr. Deborah Ash</a:t>
            </a:r>
            <a:endParaRPr lang="en-US" sz="1600" dirty="0"/>
          </a:p>
          <a:p>
            <a:pPr marL="0" indent="0" algn="ctr">
              <a:buNone/>
            </a:pPr>
            <a:r>
              <a:rPr lang="en-US" sz="1600" dirty="0">
                <a:latin typeface="Open Sans"/>
                <a:ea typeface="Open Sans"/>
                <a:cs typeface="Open Sans"/>
              </a:rPr>
              <a:t>Senior Nutrition Advisor, Global Nutrition</a:t>
            </a:r>
            <a:endParaRPr lang="en-US" sz="1600" dirty="0"/>
          </a:p>
          <a:p>
            <a:pPr marL="0" indent="0" algn="ctr">
              <a:buNone/>
            </a:pPr>
            <a:r>
              <a:rPr lang="en-US" sz="1600" i="1" dirty="0">
                <a:latin typeface="Open Sans"/>
                <a:ea typeface="Open Sans"/>
                <a:cs typeface="Open Sans"/>
                <a:hlinkClick r:id="rId5"/>
              </a:rPr>
              <a:t>Family Health International Solutions</a:t>
            </a:r>
            <a:endParaRPr lang="en-US" sz="1600" dirty="0"/>
          </a:p>
        </p:txBody>
      </p:sp>
      <p:pic>
        <p:nvPicPr>
          <p:cNvPr id="8" name="Picture 7">
            <a:extLst>
              <a:ext uri="{FF2B5EF4-FFF2-40B4-BE49-F238E27FC236}">
                <a16:creationId xmlns:a16="http://schemas.microsoft.com/office/drawing/2014/main" id="{B7C3D7C3-307C-680D-18B7-6A427419E62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7277" y="1287492"/>
            <a:ext cx="2486257" cy="2298940"/>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151401" y="3848448"/>
            <a:ext cx="2723072" cy="1160254"/>
          </a:xfrm>
        </p:spPr>
        <p:txBody>
          <a:bodyPr vert="horz" lIns="91440" tIns="45720" rIns="91440" bIns="45720" rtlCol="0" anchor="t">
            <a:normAutofit lnSpcReduction="10000"/>
          </a:bodyPr>
          <a:lstStyle/>
          <a:p>
            <a:pPr marL="0" indent="0" algn="ctr">
              <a:buNone/>
            </a:pPr>
            <a:r>
              <a:rPr lang="en-US" sz="1600" b="1" dirty="0">
                <a:latin typeface="Open Sans"/>
                <a:ea typeface="Open Sans"/>
                <a:cs typeface="Open Sans"/>
              </a:rPr>
              <a:t>Anne Kraemer </a:t>
            </a:r>
            <a:endParaRPr lang="en-US" sz="1600" dirty="0"/>
          </a:p>
          <a:p>
            <a:pPr marL="0" indent="0" algn="ctr">
              <a:buNone/>
            </a:pPr>
            <a:r>
              <a:rPr lang="en-US" sz="1600" dirty="0">
                <a:latin typeface="Open Sans"/>
                <a:ea typeface="Open Sans"/>
                <a:cs typeface="Open Sans"/>
              </a:rPr>
              <a:t>CEO</a:t>
            </a:r>
            <a:endParaRPr lang="en-US" sz="1600" dirty="0"/>
          </a:p>
          <a:p>
            <a:pPr marL="0" indent="0" algn="ctr">
              <a:buNone/>
            </a:pPr>
            <a:r>
              <a:rPr lang="en-US" sz="1600" i="1" dirty="0">
                <a:latin typeface="Open Sans"/>
                <a:ea typeface="Open Sans"/>
                <a:cs typeface="Open Sans"/>
                <a:hlinkClick r:id="rId7"/>
              </a:rPr>
              <a:t>Wuqu' Kawoq, </a:t>
            </a:r>
            <a:endParaRPr lang="en-US" sz="1600" i="1" dirty="0"/>
          </a:p>
          <a:p>
            <a:pPr marL="0" indent="0" algn="ctr">
              <a:buNone/>
            </a:pPr>
            <a:r>
              <a:rPr lang="en-US" sz="1600" i="1" dirty="0">
                <a:latin typeface="Open Sans"/>
                <a:ea typeface="Open Sans"/>
                <a:cs typeface="Open Sans"/>
                <a:hlinkClick r:id="rId7"/>
              </a:rPr>
              <a:t>Maya Health Alliance</a:t>
            </a:r>
            <a:endParaRPr lang="en-US" sz="1600" i="1" dirty="0"/>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p:txBody>
          <a:bodyPr/>
          <a:lstStyle/>
          <a:p>
            <a:r>
              <a:rPr lang="en-US" dirty="0">
                <a:latin typeface="Open Sans"/>
                <a:ea typeface="Open Sans"/>
                <a:cs typeface="Open Sans"/>
              </a:rPr>
              <a:t>Panelists</a:t>
            </a:r>
            <a:endParaRPr lang="en-US" dirty="0"/>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7</a:t>
            </a:fld>
            <a:endParaRPr lang="en-US" dirty="0"/>
          </a:p>
        </p:txBody>
      </p:sp>
    </p:spTree>
    <p:extLst>
      <p:ext uri="{BB962C8B-B14F-4D97-AF65-F5344CB8AC3E}">
        <p14:creationId xmlns:p14="http://schemas.microsoft.com/office/powerpoint/2010/main" val="280982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C422AF-DF7A-6937-F3DB-34FF88304A07}"/>
              </a:ext>
            </a:extLst>
          </p:cNvPr>
          <p:cNvSpPr>
            <a:spLocks noGrp="1"/>
          </p:cNvSpPr>
          <p:nvPr>
            <p:ph type="title"/>
          </p:nvPr>
        </p:nvSpPr>
        <p:spPr/>
        <p:txBody>
          <a:bodyPr/>
          <a:lstStyle/>
          <a:p>
            <a:r>
              <a:rPr lang="en-US" dirty="0"/>
              <a:t>Grassroots Caf</a:t>
            </a:r>
            <a:r>
              <a:rPr lang="en-US" sz="4400" b="1" dirty="0">
                <a:solidFill>
                  <a:prstClr val="white"/>
                </a:solidFill>
                <a:latin typeface="Open Sans"/>
                <a:ea typeface="Open Sans"/>
                <a:cs typeface="Open Sans"/>
              </a:rPr>
              <a:t>é</a:t>
            </a:r>
            <a:endParaRPr lang="en-US" dirty="0"/>
          </a:p>
        </p:txBody>
      </p:sp>
    </p:spTree>
    <p:extLst>
      <p:ext uri="{BB962C8B-B14F-4D97-AF65-F5344CB8AC3E}">
        <p14:creationId xmlns:p14="http://schemas.microsoft.com/office/powerpoint/2010/main" val="217175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457200" y="205979"/>
            <a:ext cx="7401491" cy="781768"/>
          </a:xfrm>
        </p:spPr>
        <p:txBody>
          <a:bodyPr/>
          <a:lstStyle/>
          <a:p>
            <a:r>
              <a:rPr lang="en-US" dirty="0">
                <a:latin typeface="Open Sans"/>
                <a:ea typeface="Open Sans"/>
                <a:cs typeface="Open Sans"/>
              </a:rPr>
              <a:t>Mobilizing Grassroots</a:t>
            </a:r>
            <a:endParaRPr lang="en-US" dirty="0"/>
          </a:p>
        </p:txBody>
      </p:sp>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453826" y="1702627"/>
            <a:ext cx="4038600" cy="2400301"/>
          </a:xfrm>
        </p:spPr>
        <p:txBody>
          <a:bodyPr vert="horz" lIns="91440" tIns="45720" rIns="91440" bIns="45720" rtlCol="0" anchor="t">
            <a:normAutofit/>
          </a:bodyPr>
          <a:lstStyle/>
          <a:p>
            <a:pPr marL="0" indent="0">
              <a:buNone/>
            </a:pPr>
            <a:r>
              <a:rPr lang="en-US" b="1" dirty="0">
                <a:latin typeface="Open Sans"/>
                <a:ea typeface="Open Sans"/>
                <a:cs typeface="Open Sans"/>
              </a:rPr>
              <a:t>Karyne Bury</a:t>
            </a:r>
            <a:br>
              <a:rPr lang="en-US" sz="2800" b="1" dirty="0">
                <a:latin typeface="Open Sans"/>
              </a:rPr>
            </a:br>
            <a:r>
              <a:rPr lang="en-US" dirty="0">
                <a:latin typeface="Open Sans"/>
                <a:ea typeface="Open Sans"/>
                <a:cs typeface="Open Sans"/>
              </a:rPr>
              <a:t>Manager, </a:t>
            </a:r>
            <a:br>
              <a:rPr lang="en-US" dirty="0">
                <a:latin typeface="Open Sans"/>
                <a:ea typeface="Open Sans"/>
                <a:cs typeface="Open Sans"/>
              </a:rPr>
            </a:br>
            <a:r>
              <a:rPr lang="en-US" dirty="0">
                <a:latin typeface="Open Sans"/>
                <a:ea typeface="Open Sans"/>
                <a:cs typeface="Open Sans"/>
              </a:rPr>
              <a:t>Grassroots Impact</a:t>
            </a:r>
          </a:p>
          <a:p>
            <a:pPr marL="0" indent="0">
              <a:buNone/>
            </a:pPr>
            <a:r>
              <a:rPr lang="en-US" dirty="0">
                <a:latin typeface="Open Sans"/>
                <a:ea typeface="Open Sans"/>
                <a:cs typeface="Open Sans"/>
                <a:hlinkClick r:id="rId2"/>
              </a:rPr>
              <a:t>kbury@results.org</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9</a:t>
            </a:fld>
            <a:endParaRPr lang="en-US" dirty="0"/>
          </a:p>
        </p:txBody>
      </p:sp>
      <p:pic>
        <p:nvPicPr>
          <p:cNvPr id="2" name="Picture 1">
            <a:extLst>
              <a:ext uri="{FF2B5EF4-FFF2-40B4-BE49-F238E27FC236}">
                <a16:creationId xmlns:a16="http://schemas.microsoft.com/office/drawing/2014/main" id="{8D9CE2D0-C785-12A1-EC39-57F7A0B223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99354" y="1466491"/>
            <a:ext cx="2857500" cy="2857500"/>
          </a:xfrm>
          <a:prstGeom prst="rect">
            <a:avLst/>
          </a:prstGeom>
        </p:spPr>
      </p:pic>
    </p:spTree>
    <p:extLst>
      <p:ext uri="{BB962C8B-B14F-4D97-AF65-F5344CB8AC3E}">
        <p14:creationId xmlns:p14="http://schemas.microsoft.com/office/powerpoint/2010/main" val="1682331378"/>
      </p:ext>
    </p:extLst>
  </p:cSld>
  <p:clrMapOvr>
    <a:masterClrMapping/>
  </p:clrMapOvr>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7" ma:contentTypeDescription="Create a new document." ma:contentTypeScope="" ma:versionID="a6b4c164539f305683a844c2591ce932">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30db6fbdfb12f12287372670cf2586ac"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E52F1-4951-4DD9-BF95-3E463086C528}">
  <ds:schemaRefs>
    <ds:schemaRef ds:uri="http://purl.org/dc/elements/1.1/"/>
    <ds:schemaRef ds:uri="http://schemas.microsoft.com/office/2006/metadata/properties"/>
    <ds:schemaRef ds:uri="http://purl.org/dc/terms/"/>
    <ds:schemaRef ds:uri="http://www.w3.org/XML/1998/namespace"/>
    <ds:schemaRef ds:uri="ef035fee-706e-4acb-9a43-6ee1a9ecef89"/>
    <ds:schemaRef ds:uri="http://schemas.openxmlformats.org/package/2006/metadata/core-properties"/>
    <ds:schemaRef ds:uri="http://schemas.microsoft.com/office/2006/documentManagement/types"/>
    <ds:schemaRef ds:uri="http://schemas.microsoft.com/office/infopath/2007/PartnerControls"/>
    <ds:schemaRef ds:uri="e1541ae8-567d-462c-9e78-c3b0dfdaed9d"/>
    <ds:schemaRef ds:uri="http://purl.org/dc/dcmitype/"/>
  </ds:schemaRefs>
</ds:datastoreItem>
</file>

<file path=customXml/itemProps2.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3.xml><?xml version="1.0" encoding="utf-8"?>
<ds:datastoreItem xmlns:ds="http://schemas.openxmlformats.org/officeDocument/2006/customXml" ds:itemID="{C229FA72-8B2B-4370-A97E-C1476A9145A7}">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2885</TotalTime>
  <Words>1459</Words>
  <Application>Microsoft Office PowerPoint</Application>
  <PresentationFormat>On-screen Show (16:9)</PresentationFormat>
  <Paragraphs>217</Paragraphs>
  <Slides>33</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Arial Nova</vt:lpstr>
      <vt:lpstr>Arial,Sans-Serif</vt:lpstr>
      <vt:lpstr>Courier New</vt:lpstr>
      <vt:lpstr>Open Sans</vt:lpstr>
      <vt:lpstr>Wingdings</vt:lpstr>
      <vt:lpstr>Custom Design</vt:lpstr>
      <vt:lpstr>Office Theme</vt:lpstr>
      <vt:lpstr>4_Office Theme</vt:lpstr>
      <vt:lpstr>RESULTS National Webinar March 2, 2024 Welcome!</vt:lpstr>
      <vt:lpstr>Our Values</vt:lpstr>
      <vt:lpstr>Resources</vt:lpstr>
      <vt:lpstr>Welcome!</vt:lpstr>
      <vt:lpstr>Delivering Change for Women and Children Around the Globe Panel Discussion</vt:lpstr>
      <vt:lpstr>Moderator</vt:lpstr>
      <vt:lpstr>Panelists</vt:lpstr>
      <vt:lpstr>Grassroots Café</vt:lpstr>
      <vt:lpstr>Mobilizing Grassroots</vt:lpstr>
      <vt:lpstr>Thank you for joining us!</vt:lpstr>
      <vt:lpstr>Call to Action</vt:lpstr>
      <vt:lpstr>Call to Action: FY25 Appropriations</vt:lpstr>
      <vt:lpstr>Call to Action: Meet with your members of Congress</vt:lpstr>
      <vt:lpstr>Call to Action: Make official FY25 Appropriations Requests</vt:lpstr>
      <vt:lpstr>Thanks for taking action!</vt:lpstr>
      <vt:lpstr>U.S. Poverty Campaigns</vt:lpstr>
      <vt:lpstr>U.S. Poverty Campaigns Update</vt:lpstr>
      <vt:lpstr>Update on Tax Package</vt:lpstr>
      <vt:lpstr>Update on Tax Package</vt:lpstr>
      <vt:lpstr>Update on Tax Package</vt:lpstr>
      <vt:lpstr>Announcements</vt:lpstr>
      <vt:lpstr>RESULTS Grassroots Board Town Hall</vt:lpstr>
      <vt:lpstr>Anti-Oppression (AO) Events</vt:lpstr>
      <vt:lpstr>New Training</vt:lpstr>
      <vt:lpstr>Skills Trainings</vt:lpstr>
      <vt:lpstr>Other Trainings</vt:lpstr>
      <vt:lpstr>Partnership Calls</vt:lpstr>
      <vt:lpstr>Office Hours</vt:lpstr>
      <vt:lpstr>Support Calls</vt:lpstr>
      <vt:lpstr>Find today’s slides</vt:lpstr>
      <vt:lpstr>Find events</vt:lpstr>
      <vt:lpstr>Looking ahead to the April National Webinar</vt:lpstr>
      <vt:lpstr>RESULTS website and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23</cp:revision>
  <dcterms:created xsi:type="dcterms:W3CDTF">2023-10-06T16:24:49Z</dcterms:created>
  <dcterms:modified xsi:type="dcterms:W3CDTF">2024-03-01T16:33:44Z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LastOptimized">
    <vt:lpwstr>1134054</vt:lpwstr>
  </property>
  <property fmtid="{D5CDD505-2E9C-101B-9397-08002B2CF9AE}" pid="5" name="NXPowerLiteSettings">
    <vt:lpwstr>F7000400038000</vt:lpwstr>
  </property>
  <property fmtid="{D5CDD505-2E9C-101B-9397-08002B2CF9AE}" pid="6" name="NXPowerLiteVersion">
    <vt:lpwstr>S10.2.0</vt:lpwstr>
  </property>
</Properties>
</file>