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theme/theme1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4" r:id="rId5"/>
    <p:sldMasterId id="2147483694" r:id="rId6"/>
    <p:sldMasterId id="2147483717" r:id="rId7"/>
    <p:sldMasterId id="2147483734" r:id="rId8"/>
    <p:sldMasterId id="2147483679" r:id="rId9"/>
    <p:sldMasterId id="2147483939" r:id="rId10"/>
    <p:sldMasterId id="2147483882" r:id="rId11"/>
    <p:sldMasterId id="2147483844" r:id="rId12"/>
    <p:sldMasterId id="2147483665" r:id="rId13"/>
    <p:sldMasterId id="2147483811" r:id="rId14"/>
    <p:sldMasterId id="2147483666" r:id="rId15"/>
    <p:sldMasterId id="2147483964" r:id="rId16"/>
    <p:sldMasterId id="2147483977" r:id="rId17"/>
    <p:sldMasterId id="2147483661" r:id="rId18"/>
    <p:sldMasterId id="2147483648" r:id="rId19"/>
  </p:sldMasterIdLst>
  <p:notesMasterIdLst>
    <p:notesMasterId r:id="rId82"/>
  </p:notesMasterIdLst>
  <p:sldIdLst>
    <p:sldId id="953" r:id="rId20"/>
    <p:sldId id="259" r:id="rId21"/>
    <p:sldId id="4632" r:id="rId22"/>
    <p:sldId id="4592" r:id="rId23"/>
    <p:sldId id="4620" r:id="rId24"/>
    <p:sldId id="4564" r:id="rId25"/>
    <p:sldId id="4621" r:id="rId26"/>
    <p:sldId id="4552" r:id="rId27"/>
    <p:sldId id="4623" r:id="rId28"/>
    <p:sldId id="4624" r:id="rId29"/>
    <p:sldId id="4625" r:id="rId30"/>
    <p:sldId id="4626" r:id="rId31"/>
    <p:sldId id="1891" r:id="rId32"/>
    <p:sldId id="4398" r:id="rId33"/>
    <p:sldId id="4596" r:id="rId34"/>
    <p:sldId id="4598" r:id="rId35"/>
    <p:sldId id="1767" r:id="rId36"/>
    <p:sldId id="4494" r:id="rId37"/>
    <p:sldId id="4618" r:id="rId38"/>
    <p:sldId id="4633" r:id="rId39"/>
    <p:sldId id="4601" r:id="rId40"/>
    <p:sldId id="4619" r:id="rId41"/>
    <p:sldId id="4634" r:id="rId42"/>
    <p:sldId id="4630" r:id="rId43"/>
    <p:sldId id="4605" r:id="rId44"/>
    <p:sldId id="4604" r:id="rId45"/>
    <p:sldId id="4603" r:id="rId46"/>
    <p:sldId id="4610" r:id="rId47"/>
    <p:sldId id="4606" r:id="rId48"/>
    <p:sldId id="4607" r:id="rId49"/>
    <p:sldId id="4609" r:id="rId50"/>
    <p:sldId id="4608" r:id="rId51"/>
    <p:sldId id="4611" r:id="rId52"/>
    <p:sldId id="4616" r:id="rId53"/>
    <p:sldId id="4631" r:id="rId54"/>
    <p:sldId id="4628" r:id="rId55"/>
    <p:sldId id="4587" r:id="rId56"/>
    <p:sldId id="4586" r:id="rId57"/>
    <p:sldId id="4590" r:id="rId58"/>
    <p:sldId id="4533" r:id="rId59"/>
    <p:sldId id="4594" r:id="rId60"/>
    <p:sldId id="4613" r:id="rId61"/>
    <p:sldId id="4595" r:id="rId62"/>
    <p:sldId id="4532" r:id="rId63"/>
    <p:sldId id="4468" r:id="rId64"/>
    <p:sldId id="4531" r:id="rId65"/>
    <p:sldId id="4524" r:id="rId66"/>
    <p:sldId id="1791" r:id="rId67"/>
    <p:sldId id="4563" r:id="rId68"/>
    <p:sldId id="1792" r:id="rId69"/>
    <p:sldId id="4489" r:id="rId70"/>
    <p:sldId id="4614" r:id="rId71"/>
    <p:sldId id="1931" r:id="rId72"/>
    <p:sldId id="4615" r:id="rId73"/>
    <p:sldId id="1788" r:id="rId74"/>
    <p:sldId id="4599" r:id="rId75"/>
    <p:sldId id="4518" r:id="rId76"/>
    <p:sldId id="4558" r:id="rId77"/>
    <p:sldId id="4600" r:id="rId78"/>
    <p:sldId id="4593" r:id="rId79"/>
    <p:sldId id="4602" r:id="rId80"/>
    <p:sldId id="954" r:id="rId8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36F06-47AD-FC03-EDF0-2FCA5D3AFB9E}" name="Katie Fleischer" initials="KF" userId="S::kfleischer@results.org::245d91a2-b874-4458-8cf1-313eb8d1d067" providerId="AD"/>
  <p188:author id="{C49DC606-7489-472F-4DE9-34E452169DBE}" name="Alicia Stromberg" initials="AS" userId="S::astromberg@results.org::1c01489c-44f1-42fe-bb20-c08d6f679367" providerId="AD"/>
  <p188:author id="{7FCFBA07-6B54-8EE7-8272-7590908D35FF}" name="Sarah Leone" initials="SL" userId="S::sleone@results.org::6fd6b9b4-7dd9-4ff6-962d-65e3b34e859e" providerId="AD"/>
  <p188:author id="{0521AA30-22C4-80C6-2A4C-19C759C2BBBA}" name="Meredith Dodson" initials="MD" userId="S::mdodson@results.org::b527efdd-0004-489a-9f17-7b9e156c8416" providerId="AD"/>
  <p188:author id="{BD823E34-3925-9941-8C30-25418EC29A5A}" name="Sean" initials="S" userId="Sean" providerId="None"/>
  <p188:author id="{BB9DAE35-DCE7-55EA-A43E-6B5F23787161}" name="Michael Santos" initials="MS" userId="S::msantos@results.org::c2c81859-0763-49e8-9efe-48b9db78a9cc" providerId="AD"/>
  <p188:author id="{EF24129D-97F3-C03F-308B-4B66F8341C5F}" name="Ken Patterson" initials="KP" userId="S::kpatterson@results.org::88e63aaa-76ae-4019-8c1c-bcddfe995a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9"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11" name="Anastasia I Koutavas" initials="AIK" lastIdx="1" clrIdx="10">
    <p:extLst>
      <p:ext uri="{19B8F6BF-5375-455C-9EA6-DF929625EA0E}">
        <p15:presenceInfo xmlns:p15="http://schemas.microsoft.com/office/powerpoint/2012/main" userId="S-1-5-21-1423485556-2532401405-1673821462-301244"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E71E"/>
    <a:srgbClr val="D50032"/>
    <a:srgbClr val="D50035"/>
    <a:srgbClr val="FFB81C"/>
    <a:srgbClr val="CBEC04"/>
    <a:srgbClr val="07E4E9"/>
    <a:srgbClr val="000000"/>
    <a:srgbClr val="FAB700"/>
    <a:srgbClr val="E41034"/>
    <a:srgbClr val="ED19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2C467-3667-6A40-A757-05FB60AA3D48}" v="3" dt="2024-02-03T15:29:11.380"/>
    <p1510:client id="{827630CB-6997-DB6D-6A7A-FBE9A3444B7D}" v="29" dt="2024-02-03T16:16:54.447"/>
    <p1510:client id="{95DE83ED-1DBD-4CAC-C6DD-D47BA3C2513D}" v="327" dt="2024-02-02T17:36:56.320"/>
    <p1510:client id="{B91DCCCD-E0CF-439F-939A-07EA3099A63A}" v="1445" dt="2024-02-03T17:13:09.482"/>
    <p1510:client id="{C89BC291-E3C5-7B9C-520B-3D411E6824CB}" v="56" dt="2024-02-02T18:17:16.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2.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4.xml"/><Relationship Id="rId71" Type="http://schemas.openxmlformats.org/officeDocument/2006/relationships/slide" Target="slides/slide52.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tableStyles" Target="tableStyles.xml"/><Relationship Id="rId61" Type="http://schemas.openxmlformats.org/officeDocument/2006/relationships/slide" Target="slides/slide42.xml"/><Relationship Id="rId82" Type="http://schemas.openxmlformats.org/officeDocument/2006/relationships/notesMaster" Target="notesMasters/notesMaster1.xml"/><Relationship Id="rId19" Type="http://schemas.openxmlformats.org/officeDocument/2006/relationships/slideMaster" Target="slideMasters/slideMaster16.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DEE54-B7A3-4FAA-AF71-79432379259F}" type="doc">
      <dgm:prSet loTypeId="urn:microsoft.com/office/officeart/2005/8/layout/vList4" loCatId="list" qsTypeId="urn:microsoft.com/office/officeart/2005/8/quickstyle/simple4" qsCatId="simple" csTypeId="urn:microsoft.com/office/officeart/2005/8/colors/accent0_3" csCatId="mainScheme" phldr="1"/>
      <dgm:spPr/>
    </dgm:pt>
    <dgm:pt modelId="{9C4448F3-47DB-4FDF-940C-28E8DE0B309D}">
      <dgm:prSet phldrT="[Text]"/>
      <dgm:spPr/>
      <dgm:t>
        <a:bodyPr/>
        <a:lstStyle/>
        <a:p>
          <a:r>
            <a:rPr lang="en-US" dirty="0"/>
            <a:t>Tax Equity</a:t>
          </a:r>
        </a:p>
      </dgm:t>
    </dgm:pt>
    <dgm:pt modelId="{FFE70936-8E28-4D4B-BC8D-4B80E3CEE62F}" type="parTrans" cxnId="{0982214B-AE88-49F9-80ED-D1CECB801FB2}">
      <dgm:prSet/>
      <dgm:spPr/>
      <dgm:t>
        <a:bodyPr/>
        <a:lstStyle/>
        <a:p>
          <a:endParaRPr lang="en-US"/>
        </a:p>
      </dgm:t>
    </dgm:pt>
    <dgm:pt modelId="{FA37EC2F-42AA-4FD1-A8D7-509F14CE8B4F}" type="sibTrans" cxnId="{0982214B-AE88-49F9-80ED-D1CECB801FB2}">
      <dgm:prSet/>
      <dgm:spPr/>
      <dgm:t>
        <a:bodyPr/>
        <a:lstStyle/>
        <a:p>
          <a:endParaRPr lang="en-US"/>
        </a:p>
      </dgm:t>
    </dgm:pt>
    <dgm:pt modelId="{DAF8CE12-55E9-4D54-B201-3AA5EA5B797F}">
      <dgm:prSet phldrT="[Text]"/>
      <dgm:spPr/>
      <dgm:t>
        <a:bodyPr/>
        <a:lstStyle/>
        <a:p>
          <a:r>
            <a:rPr lang="en-US" dirty="0"/>
            <a:t>Housing Justice</a:t>
          </a:r>
        </a:p>
      </dgm:t>
    </dgm:pt>
    <dgm:pt modelId="{AA08000E-8C3B-4D19-B965-102AAE895C4E}" type="parTrans" cxnId="{72331B1B-1682-41B7-AA79-5F08A3C5D577}">
      <dgm:prSet/>
      <dgm:spPr/>
      <dgm:t>
        <a:bodyPr/>
        <a:lstStyle/>
        <a:p>
          <a:endParaRPr lang="en-US"/>
        </a:p>
      </dgm:t>
    </dgm:pt>
    <dgm:pt modelId="{BB2BC708-8C61-4A6B-B36D-A9D90DAC5DAB}" type="sibTrans" cxnId="{72331B1B-1682-41B7-AA79-5F08A3C5D577}">
      <dgm:prSet/>
      <dgm:spPr/>
      <dgm:t>
        <a:bodyPr/>
        <a:lstStyle/>
        <a:p>
          <a:endParaRPr lang="en-US"/>
        </a:p>
      </dgm:t>
    </dgm:pt>
    <dgm:pt modelId="{035443FA-9F33-4A38-BEF6-09EC8A6BF27A}">
      <dgm:prSet phldrT="[Text]"/>
      <dgm:spPr/>
      <dgm:t>
        <a:bodyPr/>
        <a:lstStyle/>
        <a:p>
          <a:r>
            <a:rPr lang="en-US" dirty="0"/>
            <a:t>Healthy Start</a:t>
          </a:r>
        </a:p>
      </dgm:t>
    </dgm:pt>
    <dgm:pt modelId="{CD30ABC8-7AAB-42EE-BC9C-A2C172B35020}" type="parTrans" cxnId="{E49BE7C7-4CE8-4FB3-B521-9308B874C392}">
      <dgm:prSet/>
      <dgm:spPr/>
      <dgm:t>
        <a:bodyPr/>
        <a:lstStyle/>
        <a:p>
          <a:endParaRPr lang="en-US"/>
        </a:p>
      </dgm:t>
    </dgm:pt>
    <dgm:pt modelId="{E3E2EC09-BB69-40A2-8833-80019C84FBF4}" type="sibTrans" cxnId="{E49BE7C7-4CE8-4FB3-B521-9308B874C392}">
      <dgm:prSet/>
      <dgm:spPr/>
      <dgm:t>
        <a:bodyPr/>
        <a:lstStyle/>
        <a:p>
          <a:endParaRPr lang="en-US"/>
        </a:p>
      </dgm:t>
    </dgm:pt>
    <dgm:pt modelId="{461B968F-339E-475B-B800-8AB36D205E88}">
      <dgm:prSet phldrT="[Text]"/>
      <dgm:spPr/>
      <dgm:t>
        <a:bodyPr/>
        <a:lstStyle/>
        <a:p>
          <a:r>
            <a:rPr lang="en-US" dirty="0"/>
            <a:t>Child Tax Credit</a:t>
          </a:r>
        </a:p>
      </dgm:t>
    </dgm:pt>
    <dgm:pt modelId="{F0241269-54B6-4261-889B-8DF61F95AC77}" type="parTrans" cxnId="{1BEA80AC-3B6D-41E5-A061-0AFCBD330007}">
      <dgm:prSet/>
      <dgm:spPr/>
      <dgm:t>
        <a:bodyPr/>
        <a:lstStyle/>
        <a:p>
          <a:endParaRPr lang="en-US"/>
        </a:p>
      </dgm:t>
    </dgm:pt>
    <dgm:pt modelId="{33301B46-74F6-4C0E-BED4-963F784AD712}" type="sibTrans" cxnId="{1BEA80AC-3B6D-41E5-A061-0AFCBD330007}">
      <dgm:prSet/>
      <dgm:spPr/>
      <dgm:t>
        <a:bodyPr/>
        <a:lstStyle/>
        <a:p>
          <a:endParaRPr lang="en-US"/>
        </a:p>
      </dgm:t>
    </dgm:pt>
    <dgm:pt modelId="{D0D9C345-524F-4A90-BC3A-3E5530D40B80}">
      <dgm:prSet phldrT="[Text]"/>
      <dgm:spPr/>
      <dgm:t>
        <a:bodyPr/>
        <a:lstStyle/>
        <a:p>
          <a:r>
            <a:rPr lang="en-US" dirty="0"/>
            <a:t>Renter Tax Credit</a:t>
          </a:r>
        </a:p>
      </dgm:t>
    </dgm:pt>
    <dgm:pt modelId="{5E7DA460-4FD2-4AC0-8253-3BA5A53E37A8}" type="parTrans" cxnId="{5B7EBA35-8F43-4247-880B-88F6202A7BF7}">
      <dgm:prSet/>
      <dgm:spPr/>
      <dgm:t>
        <a:bodyPr/>
        <a:lstStyle/>
        <a:p>
          <a:endParaRPr lang="en-US"/>
        </a:p>
      </dgm:t>
    </dgm:pt>
    <dgm:pt modelId="{1E6C1CDF-F271-4C3B-82FD-79B10E6D71CD}" type="sibTrans" cxnId="{5B7EBA35-8F43-4247-880B-88F6202A7BF7}">
      <dgm:prSet/>
      <dgm:spPr/>
      <dgm:t>
        <a:bodyPr/>
        <a:lstStyle/>
        <a:p>
          <a:endParaRPr lang="en-US"/>
        </a:p>
      </dgm:t>
    </dgm:pt>
    <dgm:pt modelId="{18BFD7C2-AC0F-457B-8622-07324548D36F}">
      <dgm:prSet phldrT="[Text]"/>
      <dgm:spPr/>
      <dgm:t>
        <a:bodyPr/>
        <a:lstStyle/>
        <a:p>
          <a:r>
            <a:rPr lang="en-US" dirty="0"/>
            <a:t>SNAP/WIC Reauthorization and Funding</a:t>
          </a:r>
        </a:p>
      </dgm:t>
    </dgm:pt>
    <dgm:pt modelId="{729D5F43-8517-4298-8CD2-8E1939B934F8}" type="parTrans" cxnId="{C83D434D-8581-4D99-B5C0-6ADF8FFBCB31}">
      <dgm:prSet/>
      <dgm:spPr/>
      <dgm:t>
        <a:bodyPr/>
        <a:lstStyle/>
        <a:p>
          <a:endParaRPr lang="en-US"/>
        </a:p>
      </dgm:t>
    </dgm:pt>
    <dgm:pt modelId="{B70FC1CB-ABA3-4C72-9C9F-F52F8667367A}" type="sibTrans" cxnId="{C83D434D-8581-4D99-B5C0-6ADF8FFBCB31}">
      <dgm:prSet/>
      <dgm:spPr/>
      <dgm:t>
        <a:bodyPr/>
        <a:lstStyle/>
        <a:p>
          <a:endParaRPr lang="en-US"/>
        </a:p>
      </dgm:t>
    </dgm:pt>
    <dgm:pt modelId="{C0F084E9-D335-409E-8687-B51BF80E294D}" type="pres">
      <dgm:prSet presAssocID="{72DDEE54-B7A3-4FAA-AF71-79432379259F}" presName="linear" presStyleCnt="0">
        <dgm:presLayoutVars>
          <dgm:dir/>
          <dgm:resizeHandles val="exact"/>
        </dgm:presLayoutVars>
      </dgm:prSet>
      <dgm:spPr/>
    </dgm:pt>
    <dgm:pt modelId="{C3BBA789-8A6E-47E8-B9F0-C44C6750F96D}" type="pres">
      <dgm:prSet presAssocID="{9C4448F3-47DB-4FDF-940C-28E8DE0B309D}" presName="comp" presStyleCnt="0"/>
      <dgm:spPr/>
    </dgm:pt>
    <dgm:pt modelId="{EE420803-8755-4C90-9576-AA48F6E94239}" type="pres">
      <dgm:prSet presAssocID="{9C4448F3-47DB-4FDF-940C-28E8DE0B309D}" presName="box" presStyleLbl="node1" presStyleIdx="0" presStyleCnt="3"/>
      <dgm:spPr/>
    </dgm:pt>
    <dgm:pt modelId="{9A8B9226-0DE8-479B-9B7E-5DD9B85587D5}" type="pres">
      <dgm:prSet presAssocID="{9C4448F3-47DB-4FDF-940C-28E8DE0B309D}"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2175" t="-11230" r="12175" b="-11230"/>
          </a:stretch>
        </a:blipFill>
      </dgm:spPr>
      <dgm:extLst>
        <a:ext uri="{E40237B7-FDA0-4F09-8148-C483321AD2D9}">
          <dgm14:cNvPr xmlns:dgm14="http://schemas.microsoft.com/office/drawing/2010/diagram" id="0" name="" descr="Money outline"/>
        </a:ext>
      </dgm:extLst>
    </dgm:pt>
    <dgm:pt modelId="{1A182057-B79E-445E-82B0-5C31AD4F9A12}" type="pres">
      <dgm:prSet presAssocID="{9C4448F3-47DB-4FDF-940C-28E8DE0B309D}" presName="text" presStyleLbl="node1" presStyleIdx="0" presStyleCnt="3">
        <dgm:presLayoutVars>
          <dgm:bulletEnabled val="1"/>
        </dgm:presLayoutVars>
      </dgm:prSet>
      <dgm:spPr/>
    </dgm:pt>
    <dgm:pt modelId="{1422AA15-F115-4141-B04A-9A4A803D924D}" type="pres">
      <dgm:prSet presAssocID="{FA37EC2F-42AA-4FD1-A8D7-509F14CE8B4F}" presName="spacer" presStyleCnt="0"/>
      <dgm:spPr/>
    </dgm:pt>
    <dgm:pt modelId="{2B40C519-4400-47EE-8DB6-1CB8481ADF29}" type="pres">
      <dgm:prSet presAssocID="{DAF8CE12-55E9-4D54-B201-3AA5EA5B797F}" presName="comp" presStyleCnt="0"/>
      <dgm:spPr/>
    </dgm:pt>
    <dgm:pt modelId="{8D9AE359-969F-4B14-B467-A2D0AEC76585}" type="pres">
      <dgm:prSet presAssocID="{DAF8CE12-55E9-4D54-B201-3AA5EA5B797F}" presName="box" presStyleLbl="node1" presStyleIdx="1" presStyleCnt="3"/>
      <dgm:spPr/>
    </dgm:pt>
    <dgm:pt modelId="{81C269DF-1D44-4FC2-8AF1-8AE5570FC662}" type="pres">
      <dgm:prSet presAssocID="{DAF8CE12-55E9-4D54-B201-3AA5EA5B797F}" presName="img" presStyleLbl="fgImgPlace1" presStyleIdx="1" presStyleCnt="3"/>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2175" t="-11230" r="12175" b="-11230"/>
          </a:stretch>
        </a:blipFill>
      </dgm:spPr>
      <dgm:extLst>
        <a:ext uri="{E40237B7-FDA0-4F09-8148-C483321AD2D9}">
          <dgm14:cNvPr xmlns:dgm14="http://schemas.microsoft.com/office/drawing/2010/diagram" id="0" name="" descr="House outline"/>
        </a:ext>
      </dgm:extLst>
    </dgm:pt>
    <dgm:pt modelId="{A4700309-B2F2-4A72-B742-6C874B2ECAFC}" type="pres">
      <dgm:prSet presAssocID="{DAF8CE12-55E9-4D54-B201-3AA5EA5B797F}" presName="text" presStyleLbl="node1" presStyleIdx="1" presStyleCnt="3">
        <dgm:presLayoutVars>
          <dgm:bulletEnabled val="1"/>
        </dgm:presLayoutVars>
      </dgm:prSet>
      <dgm:spPr/>
    </dgm:pt>
    <dgm:pt modelId="{EAF16EE5-1AAE-4162-B9B6-01FBD28A496D}" type="pres">
      <dgm:prSet presAssocID="{BB2BC708-8C61-4A6B-B36D-A9D90DAC5DAB}" presName="spacer" presStyleCnt="0"/>
      <dgm:spPr/>
    </dgm:pt>
    <dgm:pt modelId="{E9ABF49A-060D-4DAE-9549-E9BA14A566EA}" type="pres">
      <dgm:prSet presAssocID="{035443FA-9F33-4A38-BEF6-09EC8A6BF27A}" presName="comp" presStyleCnt="0"/>
      <dgm:spPr/>
    </dgm:pt>
    <dgm:pt modelId="{5C84FEA6-7BD0-46E4-BE87-A9674DD4B7A9}" type="pres">
      <dgm:prSet presAssocID="{035443FA-9F33-4A38-BEF6-09EC8A6BF27A}" presName="box" presStyleLbl="node1" presStyleIdx="2" presStyleCnt="3"/>
      <dgm:spPr/>
    </dgm:pt>
    <dgm:pt modelId="{B9A6A7D2-8DDB-4C75-B47A-D5166E5558F1}" type="pres">
      <dgm:prSet presAssocID="{035443FA-9F33-4A38-BEF6-09EC8A6BF27A}" presName="img" presStyleLbl="fgImgPlac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1631" t="-11230" r="21631" b="-11230"/>
          </a:stretch>
        </a:blipFill>
      </dgm:spPr>
      <dgm:extLst>
        <a:ext uri="{E40237B7-FDA0-4F09-8148-C483321AD2D9}">
          <dgm14:cNvPr xmlns:dgm14="http://schemas.microsoft.com/office/drawing/2010/diagram" id="0" name="" descr="Baby Onesie outline"/>
        </a:ext>
      </dgm:extLst>
    </dgm:pt>
    <dgm:pt modelId="{C10CF5ED-3128-45E7-8111-5C4C2441810E}" type="pres">
      <dgm:prSet presAssocID="{035443FA-9F33-4A38-BEF6-09EC8A6BF27A}" presName="text" presStyleLbl="node1" presStyleIdx="2" presStyleCnt="3">
        <dgm:presLayoutVars>
          <dgm:bulletEnabled val="1"/>
        </dgm:presLayoutVars>
      </dgm:prSet>
      <dgm:spPr/>
    </dgm:pt>
  </dgm:ptLst>
  <dgm:cxnLst>
    <dgm:cxn modelId="{AD185602-144D-4287-A3C2-64519A728DDE}" type="presOf" srcId="{DAF8CE12-55E9-4D54-B201-3AA5EA5B797F}" destId="{8D9AE359-969F-4B14-B467-A2D0AEC76585}" srcOrd="0" destOrd="0" presId="urn:microsoft.com/office/officeart/2005/8/layout/vList4"/>
    <dgm:cxn modelId="{B9063B0E-3758-4654-9EDB-9875F05CC197}" type="presOf" srcId="{DAF8CE12-55E9-4D54-B201-3AA5EA5B797F}" destId="{A4700309-B2F2-4A72-B742-6C874B2ECAFC}" srcOrd="1" destOrd="0" presId="urn:microsoft.com/office/officeart/2005/8/layout/vList4"/>
    <dgm:cxn modelId="{72331B1B-1682-41B7-AA79-5F08A3C5D577}" srcId="{72DDEE54-B7A3-4FAA-AF71-79432379259F}" destId="{DAF8CE12-55E9-4D54-B201-3AA5EA5B797F}" srcOrd="1" destOrd="0" parTransId="{AA08000E-8C3B-4D19-B965-102AAE895C4E}" sibTransId="{BB2BC708-8C61-4A6B-B36D-A9D90DAC5DAB}"/>
    <dgm:cxn modelId="{AAC3E31B-BB34-4801-98E7-1AD6CEF1D3D1}" type="presOf" srcId="{D0D9C345-524F-4A90-BC3A-3E5530D40B80}" destId="{8D9AE359-969F-4B14-B467-A2D0AEC76585}" srcOrd="0" destOrd="1" presId="urn:microsoft.com/office/officeart/2005/8/layout/vList4"/>
    <dgm:cxn modelId="{BB1B8C2C-3607-4F3A-9F26-DC11EC999B42}" type="presOf" srcId="{035443FA-9F33-4A38-BEF6-09EC8A6BF27A}" destId="{C10CF5ED-3128-45E7-8111-5C4C2441810E}" srcOrd="1" destOrd="0" presId="urn:microsoft.com/office/officeart/2005/8/layout/vList4"/>
    <dgm:cxn modelId="{5B7EBA35-8F43-4247-880B-88F6202A7BF7}" srcId="{DAF8CE12-55E9-4D54-B201-3AA5EA5B797F}" destId="{D0D9C345-524F-4A90-BC3A-3E5530D40B80}" srcOrd="0" destOrd="0" parTransId="{5E7DA460-4FD2-4AC0-8253-3BA5A53E37A8}" sibTransId="{1E6C1CDF-F271-4C3B-82FD-79B10E6D71CD}"/>
    <dgm:cxn modelId="{7039A43B-2B78-4B87-8B28-ABFA56567EC4}" type="presOf" srcId="{461B968F-339E-475B-B800-8AB36D205E88}" destId="{EE420803-8755-4C90-9576-AA48F6E94239}" srcOrd="0" destOrd="1" presId="urn:microsoft.com/office/officeart/2005/8/layout/vList4"/>
    <dgm:cxn modelId="{3984B140-CA88-409E-B731-C585EBFD159C}" type="presOf" srcId="{72DDEE54-B7A3-4FAA-AF71-79432379259F}" destId="{C0F084E9-D335-409E-8687-B51BF80E294D}" srcOrd="0" destOrd="0" presId="urn:microsoft.com/office/officeart/2005/8/layout/vList4"/>
    <dgm:cxn modelId="{C53D3668-7344-4CDB-AB4B-7BB9C59F001D}" type="presOf" srcId="{D0D9C345-524F-4A90-BC3A-3E5530D40B80}" destId="{A4700309-B2F2-4A72-B742-6C874B2ECAFC}" srcOrd="1" destOrd="1" presId="urn:microsoft.com/office/officeart/2005/8/layout/vList4"/>
    <dgm:cxn modelId="{0982214B-AE88-49F9-80ED-D1CECB801FB2}" srcId="{72DDEE54-B7A3-4FAA-AF71-79432379259F}" destId="{9C4448F3-47DB-4FDF-940C-28E8DE0B309D}" srcOrd="0" destOrd="0" parTransId="{FFE70936-8E28-4D4B-BC8D-4B80E3CEE62F}" sibTransId="{FA37EC2F-42AA-4FD1-A8D7-509F14CE8B4F}"/>
    <dgm:cxn modelId="{DDF33A6D-E029-49A3-9E18-0DC4A35A22FC}" type="presOf" srcId="{18BFD7C2-AC0F-457B-8622-07324548D36F}" destId="{5C84FEA6-7BD0-46E4-BE87-A9674DD4B7A9}" srcOrd="0" destOrd="1" presId="urn:microsoft.com/office/officeart/2005/8/layout/vList4"/>
    <dgm:cxn modelId="{C83D434D-8581-4D99-B5C0-6ADF8FFBCB31}" srcId="{035443FA-9F33-4A38-BEF6-09EC8A6BF27A}" destId="{18BFD7C2-AC0F-457B-8622-07324548D36F}" srcOrd="0" destOrd="0" parTransId="{729D5F43-8517-4298-8CD2-8E1939B934F8}" sibTransId="{B70FC1CB-ABA3-4C72-9C9F-F52F8667367A}"/>
    <dgm:cxn modelId="{7ABC108C-C5F2-4E66-956C-03F05DDE9F60}" type="presOf" srcId="{18BFD7C2-AC0F-457B-8622-07324548D36F}" destId="{C10CF5ED-3128-45E7-8111-5C4C2441810E}" srcOrd="1" destOrd="1" presId="urn:microsoft.com/office/officeart/2005/8/layout/vList4"/>
    <dgm:cxn modelId="{1BEA80AC-3B6D-41E5-A061-0AFCBD330007}" srcId="{9C4448F3-47DB-4FDF-940C-28E8DE0B309D}" destId="{461B968F-339E-475B-B800-8AB36D205E88}" srcOrd="0" destOrd="0" parTransId="{F0241269-54B6-4261-889B-8DF61F95AC77}" sibTransId="{33301B46-74F6-4C0E-BED4-963F784AD712}"/>
    <dgm:cxn modelId="{2BEAAEC1-6781-4A11-A290-1A07750ACEFE}" type="presOf" srcId="{035443FA-9F33-4A38-BEF6-09EC8A6BF27A}" destId="{5C84FEA6-7BD0-46E4-BE87-A9674DD4B7A9}" srcOrd="0" destOrd="0" presId="urn:microsoft.com/office/officeart/2005/8/layout/vList4"/>
    <dgm:cxn modelId="{04C6F7C3-14FB-4FB7-AC1D-550F0E23EDFF}" type="presOf" srcId="{461B968F-339E-475B-B800-8AB36D205E88}" destId="{1A182057-B79E-445E-82B0-5C31AD4F9A12}" srcOrd="1" destOrd="1" presId="urn:microsoft.com/office/officeart/2005/8/layout/vList4"/>
    <dgm:cxn modelId="{E49BE7C7-4CE8-4FB3-B521-9308B874C392}" srcId="{72DDEE54-B7A3-4FAA-AF71-79432379259F}" destId="{035443FA-9F33-4A38-BEF6-09EC8A6BF27A}" srcOrd="2" destOrd="0" parTransId="{CD30ABC8-7AAB-42EE-BC9C-A2C172B35020}" sibTransId="{E3E2EC09-BB69-40A2-8833-80019C84FBF4}"/>
    <dgm:cxn modelId="{ADF746D8-54B1-47E0-8860-5F7C49B5C320}" type="presOf" srcId="{9C4448F3-47DB-4FDF-940C-28E8DE0B309D}" destId="{1A182057-B79E-445E-82B0-5C31AD4F9A12}" srcOrd="1" destOrd="0" presId="urn:microsoft.com/office/officeart/2005/8/layout/vList4"/>
    <dgm:cxn modelId="{98150FE7-4C82-47FA-BC5A-5FA0297BB78F}" type="presOf" srcId="{9C4448F3-47DB-4FDF-940C-28E8DE0B309D}" destId="{EE420803-8755-4C90-9576-AA48F6E94239}" srcOrd="0" destOrd="0" presId="urn:microsoft.com/office/officeart/2005/8/layout/vList4"/>
    <dgm:cxn modelId="{D63D3617-6FA6-4084-949B-FEF5FD9135E6}" type="presParOf" srcId="{C0F084E9-D335-409E-8687-B51BF80E294D}" destId="{C3BBA789-8A6E-47E8-B9F0-C44C6750F96D}" srcOrd="0" destOrd="0" presId="urn:microsoft.com/office/officeart/2005/8/layout/vList4"/>
    <dgm:cxn modelId="{DEF18A8A-81BE-4765-93CD-BB09A86C4939}" type="presParOf" srcId="{C3BBA789-8A6E-47E8-B9F0-C44C6750F96D}" destId="{EE420803-8755-4C90-9576-AA48F6E94239}" srcOrd="0" destOrd="0" presId="urn:microsoft.com/office/officeart/2005/8/layout/vList4"/>
    <dgm:cxn modelId="{8D732C31-3077-4638-BFED-83F5FE7A517C}" type="presParOf" srcId="{C3BBA789-8A6E-47E8-B9F0-C44C6750F96D}" destId="{9A8B9226-0DE8-479B-9B7E-5DD9B85587D5}" srcOrd="1" destOrd="0" presId="urn:microsoft.com/office/officeart/2005/8/layout/vList4"/>
    <dgm:cxn modelId="{F27A5847-57AE-45EA-B1E5-87C6CAEB4830}" type="presParOf" srcId="{C3BBA789-8A6E-47E8-B9F0-C44C6750F96D}" destId="{1A182057-B79E-445E-82B0-5C31AD4F9A12}" srcOrd="2" destOrd="0" presId="urn:microsoft.com/office/officeart/2005/8/layout/vList4"/>
    <dgm:cxn modelId="{E39E8751-4394-4351-9285-CB08DA7B6F1B}" type="presParOf" srcId="{C0F084E9-D335-409E-8687-B51BF80E294D}" destId="{1422AA15-F115-4141-B04A-9A4A803D924D}" srcOrd="1" destOrd="0" presId="urn:microsoft.com/office/officeart/2005/8/layout/vList4"/>
    <dgm:cxn modelId="{83C55033-E983-48D4-A44C-8CB289254EE1}" type="presParOf" srcId="{C0F084E9-D335-409E-8687-B51BF80E294D}" destId="{2B40C519-4400-47EE-8DB6-1CB8481ADF29}" srcOrd="2" destOrd="0" presId="urn:microsoft.com/office/officeart/2005/8/layout/vList4"/>
    <dgm:cxn modelId="{842E961B-B886-447A-AE48-4071E1FF0182}" type="presParOf" srcId="{2B40C519-4400-47EE-8DB6-1CB8481ADF29}" destId="{8D9AE359-969F-4B14-B467-A2D0AEC76585}" srcOrd="0" destOrd="0" presId="urn:microsoft.com/office/officeart/2005/8/layout/vList4"/>
    <dgm:cxn modelId="{9EA349B5-125B-4253-ACC5-7F82DD37739A}" type="presParOf" srcId="{2B40C519-4400-47EE-8DB6-1CB8481ADF29}" destId="{81C269DF-1D44-4FC2-8AF1-8AE5570FC662}" srcOrd="1" destOrd="0" presId="urn:microsoft.com/office/officeart/2005/8/layout/vList4"/>
    <dgm:cxn modelId="{37766887-1B8B-4A9D-B1C3-FD0BB4CF2D63}" type="presParOf" srcId="{2B40C519-4400-47EE-8DB6-1CB8481ADF29}" destId="{A4700309-B2F2-4A72-B742-6C874B2ECAFC}" srcOrd="2" destOrd="0" presId="urn:microsoft.com/office/officeart/2005/8/layout/vList4"/>
    <dgm:cxn modelId="{BE7B429D-7A22-4AFD-ACB1-49E8B08A1CD1}" type="presParOf" srcId="{C0F084E9-D335-409E-8687-B51BF80E294D}" destId="{EAF16EE5-1AAE-4162-B9B6-01FBD28A496D}" srcOrd="3" destOrd="0" presId="urn:microsoft.com/office/officeart/2005/8/layout/vList4"/>
    <dgm:cxn modelId="{07D2ED36-3990-4037-949C-6270612CB381}" type="presParOf" srcId="{C0F084E9-D335-409E-8687-B51BF80E294D}" destId="{E9ABF49A-060D-4DAE-9549-E9BA14A566EA}" srcOrd="4" destOrd="0" presId="urn:microsoft.com/office/officeart/2005/8/layout/vList4"/>
    <dgm:cxn modelId="{553562EB-440D-4439-8541-B0F93D17294D}" type="presParOf" srcId="{E9ABF49A-060D-4DAE-9549-E9BA14A566EA}" destId="{5C84FEA6-7BD0-46E4-BE87-A9674DD4B7A9}" srcOrd="0" destOrd="0" presId="urn:microsoft.com/office/officeart/2005/8/layout/vList4"/>
    <dgm:cxn modelId="{465486D7-7435-4B3D-90C7-C5299572F3CD}" type="presParOf" srcId="{E9ABF49A-060D-4DAE-9549-E9BA14A566EA}" destId="{B9A6A7D2-8DDB-4C75-B47A-D5166E5558F1}" srcOrd="1" destOrd="0" presId="urn:microsoft.com/office/officeart/2005/8/layout/vList4"/>
    <dgm:cxn modelId="{7CC1F47B-A31F-4BA3-AE2D-363FFBA133A8}" type="presParOf" srcId="{E9ABF49A-060D-4DAE-9549-E9BA14A566EA}" destId="{C10CF5ED-3128-45E7-8111-5C4C2441810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DEE54-B7A3-4FAA-AF71-79432379259F}" type="doc">
      <dgm:prSet loTypeId="urn:microsoft.com/office/officeart/2005/8/layout/hProcess11" loCatId="process" qsTypeId="urn:microsoft.com/office/officeart/2005/8/quickstyle/simple1" qsCatId="simple" csTypeId="urn:microsoft.com/office/officeart/2005/8/colors/accent0_3" csCatId="mainScheme" phldr="1"/>
      <dgm:spPr/>
    </dgm:pt>
    <dgm:pt modelId="{9C4448F3-47DB-4FDF-940C-28E8DE0B309D}">
      <dgm:prSet phldrT="[Text]"/>
      <dgm:spPr/>
      <dgm:t>
        <a:bodyPr/>
        <a:lstStyle/>
        <a:p>
          <a:r>
            <a:rPr lang="en-US" dirty="0"/>
            <a:t>January/February</a:t>
          </a:r>
        </a:p>
      </dgm:t>
    </dgm:pt>
    <dgm:pt modelId="{FFE70936-8E28-4D4B-BC8D-4B80E3CEE62F}" type="parTrans" cxnId="{0982214B-AE88-49F9-80ED-D1CECB801FB2}">
      <dgm:prSet/>
      <dgm:spPr/>
      <dgm:t>
        <a:bodyPr/>
        <a:lstStyle/>
        <a:p>
          <a:endParaRPr lang="en-US"/>
        </a:p>
      </dgm:t>
    </dgm:pt>
    <dgm:pt modelId="{FA37EC2F-42AA-4FD1-A8D7-509F14CE8B4F}" type="sibTrans" cxnId="{0982214B-AE88-49F9-80ED-D1CECB801FB2}">
      <dgm:prSet/>
      <dgm:spPr/>
      <dgm:t>
        <a:bodyPr/>
        <a:lstStyle/>
        <a:p>
          <a:endParaRPr lang="en-US"/>
        </a:p>
      </dgm:t>
    </dgm:pt>
    <dgm:pt modelId="{DAF8CE12-55E9-4D54-B201-3AA5EA5B797F}">
      <dgm:prSet phldrT="[Text]"/>
      <dgm:spPr/>
      <dgm:t>
        <a:bodyPr/>
        <a:lstStyle/>
        <a:p>
          <a:r>
            <a:rPr lang="en-US" dirty="0"/>
            <a:t>March-May</a:t>
          </a:r>
        </a:p>
      </dgm:t>
    </dgm:pt>
    <dgm:pt modelId="{AA08000E-8C3B-4D19-B965-102AAE895C4E}" type="parTrans" cxnId="{72331B1B-1682-41B7-AA79-5F08A3C5D577}">
      <dgm:prSet/>
      <dgm:spPr/>
      <dgm:t>
        <a:bodyPr/>
        <a:lstStyle/>
        <a:p>
          <a:endParaRPr lang="en-US"/>
        </a:p>
      </dgm:t>
    </dgm:pt>
    <dgm:pt modelId="{BB2BC708-8C61-4A6B-B36D-A9D90DAC5DAB}" type="sibTrans" cxnId="{72331B1B-1682-41B7-AA79-5F08A3C5D577}">
      <dgm:prSet/>
      <dgm:spPr/>
      <dgm:t>
        <a:bodyPr/>
        <a:lstStyle/>
        <a:p>
          <a:endParaRPr lang="en-US"/>
        </a:p>
      </dgm:t>
    </dgm:pt>
    <dgm:pt modelId="{035443FA-9F33-4A38-BEF6-09EC8A6BF27A}">
      <dgm:prSet phldrT="[Text]"/>
      <dgm:spPr/>
      <dgm:t>
        <a:bodyPr/>
        <a:lstStyle/>
        <a:p>
          <a:r>
            <a:rPr lang="en-US" dirty="0"/>
            <a:t>June-October</a:t>
          </a:r>
        </a:p>
      </dgm:t>
    </dgm:pt>
    <dgm:pt modelId="{CD30ABC8-7AAB-42EE-BC9C-A2C172B35020}" type="parTrans" cxnId="{E49BE7C7-4CE8-4FB3-B521-9308B874C392}">
      <dgm:prSet/>
      <dgm:spPr/>
      <dgm:t>
        <a:bodyPr/>
        <a:lstStyle/>
        <a:p>
          <a:endParaRPr lang="en-US"/>
        </a:p>
      </dgm:t>
    </dgm:pt>
    <dgm:pt modelId="{E3E2EC09-BB69-40A2-8833-80019C84FBF4}" type="sibTrans" cxnId="{E49BE7C7-4CE8-4FB3-B521-9308B874C392}">
      <dgm:prSet/>
      <dgm:spPr/>
      <dgm:t>
        <a:bodyPr/>
        <a:lstStyle/>
        <a:p>
          <a:endParaRPr lang="en-US"/>
        </a:p>
      </dgm:t>
    </dgm:pt>
    <dgm:pt modelId="{461B968F-339E-475B-B800-8AB36D205E88}">
      <dgm:prSet phldrT="[Text]"/>
      <dgm:spPr/>
      <dgm:t>
        <a:bodyPr/>
        <a:lstStyle/>
        <a:p>
          <a:r>
            <a:rPr lang="en-US" dirty="0"/>
            <a:t>Action: Child Tax Credit</a:t>
          </a:r>
        </a:p>
      </dgm:t>
    </dgm:pt>
    <dgm:pt modelId="{F0241269-54B6-4261-889B-8DF61F95AC77}" type="parTrans" cxnId="{1BEA80AC-3B6D-41E5-A061-0AFCBD330007}">
      <dgm:prSet/>
      <dgm:spPr/>
      <dgm:t>
        <a:bodyPr/>
        <a:lstStyle/>
        <a:p>
          <a:endParaRPr lang="en-US"/>
        </a:p>
      </dgm:t>
    </dgm:pt>
    <dgm:pt modelId="{33301B46-74F6-4C0E-BED4-963F784AD712}" type="sibTrans" cxnId="{1BEA80AC-3B6D-41E5-A061-0AFCBD330007}">
      <dgm:prSet/>
      <dgm:spPr/>
      <dgm:t>
        <a:bodyPr/>
        <a:lstStyle/>
        <a:p>
          <a:endParaRPr lang="en-US"/>
        </a:p>
      </dgm:t>
    </dgm:pt>
    <dgm:pt modelId="{D0D9C345-524F-4A90-BC3A-3E5530D40B80}">
      <dgm:prSet phldrT="[Text]"/>
      <dgm:spPr/>
      <dgm:t>
        <a:bodyPr/>
        <a:lstStyle/>
        <a:p>
          <a:r>
            <a:rPr lang="en-US" dirty="0"/>
            <a:t>Action: SNAP/WIC</a:t>
          </a:r>
        </a:p>
      </dgm:t>
    </dgm:pt>
    <dgm:pt modelId="{5E7DA460-4FD2-4AC0-8253-3BA5A53E37A8}" type="parTrans" cxnId="{5B7EBA35-8F43-4247-880B-88F6202A7BF7}">
      <dgm:prSet/>
      <dgm:spPr/>
      <dgm:t>
        <a:bodyPr/>
        <a:lstStyle/>
        <a:p>
          <a:endParaRPr lang="en-US"/>
        </a:p>
      </dgm:t>
    </dgm:pt>
    <dgm:pt modelId="{1E6C1CDF-F271-4C3B-82FD-79B10E6D71CD}" type="sibTrans" cxnId="{5B7EBA35-8F43-4247-880B-88F6202A7BF7}">
      <dgm:prSet/>
      <dgm:spPr/>
      <dgm:t>
        <a:bodyPr/>
        <a:lstStyle/>
        <a:p>
          <a:endParaRPr lang="en-US"/>
        </a:p>
      </dgm:t>
    </dgm:pt>
    <dgm:pt modelId="{18BFD7C2-AC0F-457B-8622-07324548D36F}">
      <dgm:prSet phldrT="[Text]"/>
      <dgm:spPr/>
      <dgm:t>
        <a:bodyPr/>
        <a:lstStyle/>
        <a:p>
          <a:r>
            <a:rPr lang="en-US" dirty="0"/>
            <a:t>Election Action/Education: Renter Tax Credit</a:t>
          </a:r>
        </a:p>
      </dgm:t>
    </dgm:pt>
    <dgm:pt modelId="{729D5F43-8517-4298-8CD2-8E1939B934F8}" type="parTrans" cxnId="{C83D434D-8581-4D99-B5C0-6ADF8FFBCB31}">
      <dgm:prSet/>
      <dgm:spPr/>
      <dgm:t>
        <a:bodyPr/>
        <a:lstStyle/>
        <a:p>
          <a:endParaRPr lang="en-US"/>
        </a:p>
      </dgm:t>
    </dgm:pt>
    <dgm:pt modelId="{B70FC1CB-ABA3-4C72-9C9F-F52F8667367A}" type="sibTrans" cxnId="{C83D434D-8581-4D99-B5C0-6ADF8FFBCB31}">
      <dgm:prSet/>
      <dgm:spPr/>
      <dgm:t>
        <a:bodyPr/>
        <a:lstStyle/>
        <a:p>
          <a:endParaRPr lang="en-US"/>
        </a:p>
      </dgm:t>
    </dgm:pt>
    <dgm:pt modelId="{3EDEA81A-C63D-4B12-825B-9754CF854673}">
      <dgm:prSet phldrT="[Text]"/>
      <dgm:spPr/>
      <dgm:t>
        <a:bodyPr/>
        <a:lstStyle/>
        <a:p>
          <a:r>
            <a:rPr lang="en-US" dirty="0"/>
            <a:t>Education: SNAP/WIC </a:t>
          </a:r>
        </a:p>
      </dgm:t>
    </dgm:pt>
    <dgm:pt modelId="{20FE3487-A547-4713-8E73-019D7971675B}" type="parTrans" cxnId="{433E9140-6C0E-4EC3-ABDF-E9DC95EA9404}">
      <dgm:prSet/>
      <dgm:spPr/>
      <dgm:t>
        <a:bodyPr/>
        <a:lstStyle/>
        <a:p>
          <a:endParaRPr lang="en-US"/>
        </a:p>
      </dgm:t>
    </dgm:pt>
    <dgm:pt modelId="{6A0AC57D-4105-4233-9B1C-54B79B569670}" type="sibTrans" cxnId="{433E9140-6C0E-4EC3-ABDF-E9DC95EA9404}">
      <dgm:prSet/>
      <dgm:spPr/>
      <dgm:t>
        <a:bodyPr/>
        <a:lstStyle/>
        <a:p>
          <a:endParaRPr lang="en-US"/>
        </a:p>
      </dgm:t>
    </dgm:pt>
    <dgm:pt modelId="{0A889993-267B-48F4-9B48-88909A514545}">
      <dgm:prSet phldrT="[Text]"/>
      <dgm:spPr/>
      <dgm:t>
        <a:bodyPr/>
        <a:lstStyle/>
        <a:p>
          <a:r>
            <a:rPr lang="en-US" dirty="0"/>
            <a:t>Education: Renter Tax Credit</a:t>
          </a:r>
        </a:p>
      </dgm:t>
    </dgm:pt>
    <dgm:pt modelId="{0119291E-F46E-4BD1-938B-FEF43CDBD660}" type="parTrans" cxnId="{C61E1B55-F1FD-4793-8C6E-3ED0C15394F3}">
      <dgm:prSet/>
      <dgm:spPr/>
      <dgm:t>
        <a:bodyPr/>
        <a:lstStyle/>
        <a:p>
          <a:endParaRPr lang="en-US"/>
        </a:p>
      </dgm:t>
    </dgm:pt>
    <dgm:pt modelId="{B8883BBD-BBC9-48D8-A76F-6B4BB3705C21}" type="sibTrans" cxnId="{C61E1B55-F1FD-4793-8C6E-3ED0C15394F3}">
      <dgm:prSet/>
      <dgm:spPr/>
      <dgm:t>
        <a:bodyPr/>
        <a:lstStyle/>
        <a:p>
          <a:endParaRPr lang="en-US"/>
        </a:p>
      </dgm:t>
    </dgm:pt>
    <dgm:pt modelId="{3B4550F4-2181-44B7-993A-D59FF5E1D4E3}">
      <dgm:prSet phldrT="[Text]"/>
      <dgm:spPr/>
      <dgm:t>
        <a:bodyPr/>
        <a:lstStyle/>
        <a:p>
          <a:r>
            <a:rPr lang="en-US" dirty="0"/>
            <a:t>November/December</a:t>
          </a:r>
        </a:p>
      </dgm:t>
    </dgm:pt>
    <dgm:pt modelId="{9C1050CE-3822-4653-B62D-F34930813A83}" type="parTrans" cxnId="{4047B79C-1222-4257-AFB3-FAB174769808}">
      <dgm:prSet/>
      <dgm:spPr/>
      <dgm:t>
        <a:bodyPr/>
        <a:lstStyle/>
        <a:p>
          <a:endParaRPr lang="en-US"/>
        </a:p>
      </dgm:t>
    </dgm:pt>
    <dgm:pt modelId="{4819D483-CDCE-4E4D-B1C0-AD72E176FF02}" type="sibTrans" cxnId="{4047B79C-1222-4257-AFB3-FAB174769808}">
      <dgm:prSet/>
      <dgm:spPr/>
      <dgm:t>
        <a:bodyPr/>
        <a:lstStyle/>
        <a:p>
          <a:endParaRPr lang="en-US"/>
        </a:p>
      </dgm:t>
    </dgm:pt>
    <dgm:pt modelId="{542E6852-406E-4CF4-925C-1AB530E5A703}">
      <dgm:prSet phldrT="[Text]"/>
      <dgm:spPr/>
      <dgm:t>
        <a:bodyPr/>
        <a:lstStyle/>
        <a:p>
          <a:r>
            <a:rPr lang="en-US" dirty="0"/>
            <a:t>Action: Lame Duck Session</a:t>
          </a:r>
        </a:p>
      </dgm:t>
    </dgm:pt>
    <dgm:pt modelId="{73985633-3423-446F-A9EB-B2C91CB78CE7}" type="parTrans" cxnId="{E8A33CF5-8555-4168-BA46-DA38A344714C}">
      <dgm:prSet/>
      <dgm:spPr/>
      <dgm:t>
        <a:bodyPr/>
        <a:lstStyle/>
        <a:p>
          <a:endParaRPr lang="en-US"/>
        </a:p>
      </dgm:t>
    </dgm:pt>
    <dgm:pt modelId="{B7ACF86A-C27F-4AE4-9848-81F715813142}" type="sibTrans" cxnId="{E8A33CF5-8555-4168-BA46-DA38A344714C}">
      <dgm:prSet/>
      <dgm:spPr/>
      <dgm:t>
        <a:bodyPr/>
        <a:lstStyle/>
        <a:p>
          <a:endParaRPr lang="en-US"/>
        </a:p>
      </dgm:t>
    </dgm:pt>
    <dgm:pt modelId="{0F5CADD4-698F-4B99-99C8-622805C4D4A4}">
      <dgm:prSet phldrT="[Text]"/>
      <dgm:spPr/>
      <dgm:t>
        <a:bodyPr/>
        <a:lstStyle/>
        <a:p>
          <a:r>
            <a:rPr lang="en-US" dirty="0"/>
            <a:t>Education: 2025 First 100 Days</a:t>
          </a:r>
        </a:p>
      </dgm:t>
    </dgm:pt>
    <dgm:pt modelId="{D7EADA34-6BAE-4DA9-8931-7039F25B1018}" type="parTrans" cxnId="{92B9EF76-3B76-4CCA-85B4-3B8857BF2D23}">
      <dgm:prSet/>
      <dgm:spPr/>
      <dgm:t>
        <a:bodyPr/>
        <a:lstStyle/>
        <a:p>
          <a:endParaRPr lang="en-US"/>
        </a:p>
      </dgm:t>
    </dgm:pt>
    <dgm:pt modelId="{F046B6B2-2B0D-4D30-94E9-F7235E21ADD6}" type="sibTrans" cxnId="{92B9EF76-3B76-4CCA-85B4-3B8857BF2D23}">
      <dgm:prSet/>
      <dgm:spPr/>
      <dgm:t>
        <a:bodyPr/>
        <a:lstStyle/>
        <a:p>
          <a:endParaRPr lang="en-US"/>
        </a:p>
      </dgm:t>
    </dgm:pt>
    <dgm:pt modelId="{6DF74905-F453-4313-844D-06645B037EEA}" type="pres">
      <dgm:prSet presAssocID="{72DDEE54-B7A3-4FAA-AF71-79432379259F}" presName="Name0" presStyleCnt="0">
        <dgm:presLayoutVars>
          <dgm:dir/>
          <dgm:resizeHandles val="exact"/>
        </dgm:presLayoutVars>
      </dgm:prSet>
      <dgm:spPr/>
    </dgm:pt>
    <dgm:pt modelId="{33A9973B-0439-4B12-8A33-DF9116608016}" type="pres">
      <dgm:prSet presAssocID="{72DDEE54-B7A3-4FAA-AF71-79432379259F}" presName="arrow" presStyleLbl="bgShp" presStyleIdx="0" presStyleCnt="1"/>
      <dgm:spPr/>
    </dgm:pt>
    <dgm:pt modelId="{9FF99EAE-3F4C-4F20-8729-A4BBE082607A}" type="pres">
      <dgm:prSet presAssocID="{72DDEE54-B7A3-4FAA-AF71-79432379259F}" presName="points" presStyleCnt="0"/>
      <dgm:spPr/>
    </dgm:pt>
    <dgm:pt modelId="{52C7D652-C15E-4CC4-8D8B-112BE4A7D4AF}" type="pres">
      <dgm:prSet presAssocID="{9C4448F3-47DB-4FDF-940C-28E8DE0B309D}" presName="compositeA" presStyleCnt="0"/>
      <dgm:spPr/>
    </dgm:pt>
    <dgm:pt modelId="{92ABD721-0CB4-4648-96EC-A10625842A54}" type="pres">
      <dgm:prSet presAssocID="{9C4448F3-47DB-4FDF-940C-28E8DE0B309D}" presName="textA" presStyleLbl="revTx" presStyleIdx="0" presStyleCnt="4">
        <dgm:presLayoutVars>
          <dgm:bulletEnabled val="1"/>
        </dgm:presLayoutVars>
      </dgm:prSet>
      <dgm:spPr/>
    </dgm:pt>
    <dgm:pt modelId="{38135624-B7BE-48FB-B9B6-D5CF6E919CE2}" type="pres">
      <dgm:prSet presAssocID="{9C4448F3-47DB-4FDF-940C-28E8DE0B309D}" presName="circleA" presStyleLbl="node1" presStyleIdx="0" presStyleCnt="4"/>
      <dgm:spPr/>
    </dgm:pt>
    <dgm:pt modelId="{1970FF10-DD41-4886-BF26-CB2B3A890E36}" type="pres">
      <dgm:prSet presAssocID="{9C4448F3-47DB-4FDF-940C-28E8DE0B309D}" presName="spaceA" presStyleCnt="0"/>
      <dgm:spPr/>
    </dgm:pt>
    <dgm:pt modelId="{8BD14F6E-3C19-4FE1-A239-7D218ED31A6D}" type="pres">
      <dgm:prSet presAssocID="{FA37EC2F-42AA-4FD1-A8D7-509F14CE8B4F}" presName="space" presStyleCnt="0"/>
      <dgm:spPr/>
    </dgm:pt>
    <dgm:pt modelId="{FA0DB69A-5B3E-4903-93C1-F22D3BA85B5B}" type="pres">
      <dgm:prSet presAssocID="{DAF8CE12-55E9-4D54-B201-3AA5EA5B797F}" presName="compositeB" presStyleCnt="0"/>
      <dgm:spPr/>
    </dgm:pt>
    <dgm:pt modelId="{00F5D6D3-AAA9-4362-8D43-27E238B43464}" type="pres">
      <dgm:prSet presAssocID="{DAF8CE12-55E9-4D54-B201-3AA5EA5B797F}" presName="textB" presStyleLbl="revTx" presStyleIdx="1" presStyleCnt="4">
        <dgm:presLayoutVars>
          <dgm:bulletEnabled val="1"/>
        </dgm:presLayoutVars>
      </dgm:prSet>
      <dgm:spPr/>
    </dgm:pt>
    <dgm:pt modelId="{A5CC7342-BDA1-4DA6-BDDA-0A132661F1D6}" type="pres">
      <dgm:prSet presAssocID="{DAF8CE12-55E9-4D54-B201-3AA5EA5B797F}" presName="circleB" presStyleLbl="node1" presStyleIdx="1" presStyleCnt="4"/>
      <dgm:spPr/>
    </dgm:pt>
    <dgm:pt modelId="{9EE5509A-7282-4B81-B89B-A77F130A8CAB}" type="pres">
      <dgm:prSet presAssocID="{DAF8CE12-55E9-4D54-B201-3AA5EA5B797F}" presName="spaceB" presStyleCnt="0"/>
      <dgm:spPr/>
    </dgm:pt>
    <dgm:pt modelId="{B5F41E1F-F2D1-4690-98DE-CE4C2DE21790}" type="pres">
      <dgm:prSet presAssocID="{BB2BC708-8C61-4A6B-B36D-A9D90DAC5DAB}" presName="space" presStyleCnt="0"/>
      <dgm:spPr/>
    </dgm:pt>
    <dgm:pt modelId="{E6EF3329-0CAD-413C-9BD1-3E1D6D160AF7}" type="pres">
      <dgm:prSet presAssocID="{035443FA-9F33-4A38-BEF6-09EC8A6BF27A}" presName="compositeA" presStyleCnt="0"/>
      <dgm:spPr/>
    </dgm:pt>
    <dgm:pt modelId="{C644E3F0-1425-4569-A82A-1A300855B8DF}" type="pres">
      <dgm:prSet presAssocID="{035443FA-9F33-4A38-BEF6-09EC8A6BF27A}" presName="textA" presStyleLbl="revTx" presStyleIdx="2" presStyleCnt="4">
        <dgm:presLayoutVars>
          <dgm:bulletEnabled val="1"/>
        </dgm:presLayoutVars>
      </dgm:prSet>
      <dgm:spPr/>
    </dgm:pt>
    <dgm:pt modelId="{1E10D51E-DC74-4916-8BD0-D0CD30C9C51A}" type="pres">
      <dgm:prSet presAssocID="{035443FA-9F33-4A38-BEF6-09EC8A6BF27A}" presName="circleA" presStyleLbl="node1" presStyleIdx="2" presStyleCnt="4"/>
      <dgm:spPr/>
    </dgm:pt>
    <dgm:pt modelId="{E74525D7-37DC-499A-899F-447F1E6DD62C}" type="pres">
      <dgm:prSet presAssocID="{035443FA-9F33-4A38-BEF6-09EC8A6BF27A}" presName="spaceA" presStyleCnt="0"/>
      <dgm:spPr/>
    </dgm:pt>
    <dgm:pt modelId="{0AC0085E-0805-4B82-BD2E-3AC6D3D4CA19}" type="pres">
      <dgm:prSet presAssocID="{E3E2EC09-BB69-40A2-8833-80019C84FBF4}" presName="space" presStyleCnt="0"/>
      <dgm:spPr/>
    </dgm:pt>
    <dgm:pt modelId="{30EB7023-9D7B-4535-8410-703D58AB3287}" type="pres">
      <dgm:prSet presAssocID="{3B4550F4-2181-44B7-993A-D59FF5E1D4E3}" presName="compositeB" presStyleCnt="0"/>
      <dgm:spPr/>
    </dgm:pt>
    <dgm:pt modelId="{AEADAE5E-AA75-4950-A3C5-DEF24CB118FC}" type="pres">
      <dgm:prSet presAssocID="{3B4550F4-2181-44B7-993A-D59FF5E1D4E3}" presName="textB" presStyleLbl="revTx" presStyleIdx="3" presStyleCnt="4">
        <dgm:presLayoutVars>
          <dgm:bulletEnabled val="1"/>
        </dgm:presLayoutVars>
      </dgm:prSet>
      <dgm:spPr/>
    </dgm:pt>
    <dgm:pt modelId="{E2F7829E-1DDA-4CC2-B317-B6BC47CB4927}" type="pres">
      <dgm:prSet presAssocID="{3B4550F4-2181-44B7-993A-D59FF5E1D4E3}" presName="circleB" presStyleLbl="node1" presStyleIdx="3" presStyleCnt="4"/>
      <dgm:spPr/>
    </dgm:pt>
    <dgm:pt modelId="{5A3689FC-6776-4A50-B133-BDAD31381F23}" type="pres">
      <dgm:prSet presAssocID="{3B4550F4-2181-44B7-993A-D59FF5E1D4E3}" presName="spaceB" presStyleCnt="0"/>
      <dgm:spPr/>
    </dgm:pt>
  </dgm:ptLst>
  <dgm:cxnLst>
    <dgm:cxn modelId="{6D3B9F0D-3B77-4470-9FDD-7517BB12D13F}" type="presOf" srcId="{0F5CADD4-698F-4B99-99C8-622805C4D4A4}" destId="{AEADAE5E-AA75-4950-A3C5-DEF24CB118FC}" srcOrd="0" destOrd="2" presId="urn:microsoft.com/office/officeart/2005/8/layout/hProcess11"/>
    <dgm:cxn modelId="{55C8CE0F-80D3-4927-A251-557CB561BCEC}" type="presOf" srcId="{0A889993-267B-48F4-9B48-88909A514545}" destId="{00F5D6D3-AAA9-4362-8D43-27E238B43464}" srcOrd="0" destOrd="2" presId="urn:microsoft.com/office/officeart/2005/8/layout/hProcess11"/>
    <dgm:cxn modelId="{CF694618-A2BD-4E14-81A2-7BB44CFDDAAF}" type="presOf" srcId="{035443FA-9F33-4A38-BEF6-09EC8A6BF27A}" destId="{C644E3F0-1425-4569-A82A-1A300855B8DF}" srcOrd="0" destOrd="0" presId="urn:microsoft.com/office/officeart/2005/8/layout/hProcess11"/>
    <dgm:cxn modelId="{72331B1B-1682-41B7-AA79-5F08A3C5D577}" srcId="{72DDEE54-B7A3-4FAA-AF71-79432379259F}" destId="{DAF8CE12-55E9-4D54-B201-3AA5EA5B797F}" srcOrd="1" destOrd="0" parTransId="{AA08000E-8C3B-4D19-B965-102AAE895C4E}" sibTransId="{BB2BC708-8C61-4A6B-B36D-A9D90DAC5DAB}"/>
    <dgm:cxn modelId="{98E4FE24-1B58-481E-B825-DC96BAF12736}" type="presOf" srcId="{461B968F-339E-475B-B800-8AB36D205E88}" destId="{92ABD721-0CB4-4648-96EC-A10625842A54}" srcOrd="0" destOrd="1" presId="urn:microsoft.com/office/officeart/2005/8/layout/hProcess11"/>
    <dgm:cxn modelId="{8E05A935-7647-4469-B515-D1C1A4E35698}" type="presOf" srcId="{9C4448F3-47DB-4FDF-940C-28E8DE0B309D}" destId="{92ABD721-0CB4-4648-96EC-A10625842A54}" srcOrd="0" destOrd="0" presId="urn:microsoft.com/office/officeart/2005/8/layout/hProcess11"/>
    <dgm:cxn modelId="{5B7EBA35-8F43-4247-880B-88F6202A7BF7}" srcId="{DAF8CE12-55E9-4D54-B201-3AA5EA5B797F}" destId="{D0D9C345-524F-4A90-BC3A-3E5530D40B80}" srcOrd="0" destOrd="0" parTransId="{5E7DA460-4FD2-4AC0-8253-3BA5A53E37A8}" sibTransId="{1E6C1CDF-F271-4C3B-82FD-79B10E6D71CD}"/>
    <dgm:cxn modelId="{2E7B9A3A-3E07-4A44-BE28-99F5FAF4F134}" type="presOf" srcId="{18BFD7C2-AC0F-457B-8622-07324548D36F}" destId="{C644E3F0-1425-4569-A82A-1A300855B8DF}" srcOrd="0" destOrd="1" presId="urn:microsoft.com/office/officeart/2005/8/layout/hProcess11"/>
    <dgm:cxn modelId="{433E9140-6C0E-4EC3-ABDF-E9DC95EA9404}" srcId="{9C4448F3-47DB-4FDF-940C-28E8DE0B309D}" destId="{3EDEA81A-C63D-4B12-825B-9754CF854673}" srcOrd="1" destOrd="0" parTransId="{20FE3487-A547-4713-8E73-019D7971675B}" sibTransId="{6A0AC57D-4105-4233-9B1C-54B79B569670}"/>
    <dgm:cxn modelId="{067E235E-99EF-4804-96DC-CD266DA4C154}" type="presOf" srcId="{3EDEA81A-C63D-4B12-825B-9754CF854673}" destId="{92ABD721-0CB4-4648-96EC-A10625842A54}" srcOrd="0" destOrd="2" presId="urn:microsoft.com/office/officeart/2005/8/layout/hProcess11"/>
    <dgm:cxn modelId="{0982214B-AE88-49F9-80ED-D1CECB801FB2}" srcId="{72DDEE54-B7A3-4FAA-AF71-79432379259F}" destId="{9C4448F3-47DB-4FDF-940C-28E8DE0B309D}" srcOrd="0" destOrd="0" parTransId="{FFE70936-8E28-4D4B-BC8D-4B80E3CEE62F}" sibTransId="{FA37EC2F-42AA-4FD1-A8D7-509F14CE8B4F}"/>
    <dgm:cxn modelId="{C83D434D-8581-4D99-B5C0-6ADF8FFBCB31}" srcId="{035443FA-9F33-4A38-BEF6-09EC8A6BF27A}" destId="{18BFD7C2-AC0F-457B-8622-07324548D36F}" srcOrd="0" destOrd="0" parTransId="{729D5F43-8517-4298-8CD2-8E1939B934F8}" sibTransId="{B70FC1CB-ABA3-4C72-9C9F-F52F8667367A}"/>
    <dgm:cxn modelId="{C61E1B55-F1FD-4793-8C6E-3ED0C15394F3}" srcId="{DAF8CE12-55E9-4D54-B201-3AA5EA5B797F}" destId="{0A889993-267B-48F4-9B48-88909A514545}" srcOrd="1" destOrd="0" parTransId="{0119291E-F46E-4BD1-938B-FEF43CDBD660}" sibTransId="{B8883BBD-BBC9-48D8-A76F-6B4BB3705C21}"/>
    <dgm:cxn modelId="{92B9EF76-3B76-4CCA-85B4-3B8857BF2D23}" srcId="{3B4550F4-2181-44B7-993A-D59FF5E1D4E3}" destId="{0F5CADD4-698F-4B99-99C8-622805C4D4A4}" srcOrd="1" destOrd="0" parTransId="{D7EADA34-6BAE-4DA9-8931-7039F25B1018}" sibTransId="{F046B6B2-2B0D-4D30-94E9-F7235E21ADD6}"/>
    <dgm:cxn modelId="{4047B79C-1222-4257-AFB3-FAB174769808}" srcId="{72DDEE54-B7A3-4FAA-AF71-79432379259F}" destId="{3B4550F4-2181-44B7-993A-D59FF5E1D4E3}" srcOrd="3" destOrd="0" parTransId="{9C1050CE-3822-4653-B62D-F34930813A83}" sibTransId="{4819D483-CDCE-4E4D-B1C0-AD72E176FF02}"/>
    <dgm:cxn modelId="{1BEA80AC-3B6D-41E5-A061-0AFCBD330007}" srcId="{9C4448F3-47DB-4FDF-940C-28E8DE0B309D}" destId="{461B968F-339E-475B-B800-8AB36D205E88}" srcOrd="0" destOrd="0" parTransId="{F0241269-54B6-4261-889B-8DF61F95AC77}" sibTransId="{33301B46-74F6-4C0E-BED4-963F784AD712}"/>
    <dgm:cxn modelId="{1DBFF7B3-2384-4588-B7E5-4EDEE6A3E082}" type="presOf" srcId="{72DDEE54-B7A3-4FAA-AF71-79432379259F}" destId="{6DF74905-F453-4313-844D-06645B037EEA}" srcOrd="0" destOrd="0" presId="urn:microsoft.com/office/officeart/2005/8/layout/hProcess11"/>
    <dgm:cxn modelId="{BAA6B1C0-1BF7-4DF4-9444-1EC553ACF332}" type="presOf" srcId="{542E6852-406E-4CF4-925C-1AB530E5A703}" destId="{AEADAE5E-AA75-4950-A3C5-DEF24CB118FC}" srcOrd="0" destOrd="1" presId="urn:microsoft.com/office/officeart/2005/8/layout/hProcess11"/>
    <dgm:cxn modelId="{E49BE7C7-4CE8-4FB3-B521-9308B874C392}" srcId="{72DDEE54-B7A3-4FAA-AF71-79432379259F}" destId="{035443FA-9F33-4A38-BEF6-09EC8A6BF27A}" srcOrd="2" destOrd="0" parTransId="{CD30ABC8-7AAB-42EE-BC9C-A2C172B35020}" sibTransId="{E3E2EC09-BB69-40A2-8833-80019C84FBF4}"/>
    <dgm:cxn modelId="{5FE6ECE3-65CF-4947-9C23-82C0373F6416}" type="presOf" srcId="{D0D9C345-524F-4A90-BC3A-3E5530D40B80}" destId="{00F5D6D3-AAA9-4362-8D43-27E238B43464}" srcOrd="0" destOrd="1" presId="urn:microsoft.com/office/officeart/2005/8/layout/hProcess11"/>
    <dgm:cxn modelId="{2A7433E6-6F1D-4C0F-AF93-050BAECAA4FF}" type="presOf" srcId="{3B4550F4-2181-44B7-993A-D59FF5E1D4E3}" destId="{AEADAE5E-AA75-4950-A3C5-DEF24CB118FC}" srcOrd="0" destOrd="0" presId="urn:microsoft.com/office/officeart/2005/8/layout/hProcess11"/>
    <dgm:cxn modelId="{E8A33CF5-8555-4168-BA46-DA38A344714C}" srcId="{3B4550F4-2181-44B7-993A-D59FF5E1D4E3}" destId="{542E6852-406E-4CF4-925C-1AB530E5A703}" srcOrd="0" destOrd="0" parTransId="{73985633-3423-446F-A9EB-B2C91CB78CE7}" sibTransId="{B7ACF86A-C27F-4AE4-9848-81F715813142}"/>
    <dgm:cxn modelId="{CE154BF9-2817-43F4-841D-2D545D44A3BC}" type="presOf" srcId="{DAF8CE12-55E9-4D54-B201-3AA5EA5B797F}" destId="{00F5D6D3-AAA9-4362-8D43-27E238B43464}" srcOrd="0" destOrd="0" presId="urn:microsoft.com/office/officeart/2005/8/layout/hProcess11"/>
    <dgm:cxn modelId="{FAE5D224-E838-4E34-A697-A035700368AE}" type="presParOf" srcId="{6DF74905-F453-4313-844D-06645B037EEA}" destId="{33A9973B-0439-4B12-8A33-DF9116608016}" srcOrd="0" destOrd="0" presId="urn:microsoft.com/office/officeart/2005/8/layout/hProcess11"/>
    <dgm:cxn modelId="{46F93BA7-A33D-497C-839A-EDAF6C1953ED}" type="presParOf" srcId="{6DF74905-F453-4313-844D-06645B037EEA}" destId="{9FF99EAE-3F4C-4F20-8729-A4BBE082607A}" srcOrd="1" destOrd="0" presId="urn:microsoft.com/office/officeart/2005/8/layout/hProcess11"/>
    <dgm:cxn modelId="{0058B13F-2AD6-4DE8-8BEC-B0013D614573}" type="presParOf" srcId="{9FF99EAE-3F4C-4F20-8729-A4BBE082607A}" destId="{52C7D652-C15E-4CC4-8D8B-112BE4A7D4AF}" srcOrd="0" destOrd="0" presId="urn:microsoft.com/office/officeart/2005/8/layout/hProcess11"/>
    <dgm:cxn modelId="{27162844-3DA9-4185-A7A3-C38718F55E05}" type="presParOf" srcId="{52C7D652-C15E-4CC4-8D8B-112BE4A7D4AF}" destId="{92ABD721-0CB4-4648-96EC-A10625842A54}" srcOrd="0" destOrd="0" presId="urn:microsoft.com/office/officeart/2005/8/layout/hProcess11"/>
    <dgm:cxn modelId="{BDF5CDC8-0627-4533-8A8A-79A867410C96}" type="presParOf" srcId="{52C7D652-C15E-4CC4-8D8B-112BE4A7D4AF}" destId="{38135624-B7BE-48FB-B9B6-D5CF6E919CE2}" srcOrd="1" destOrd="0" presId="urn:microsoft.com/office/officeart/2005/8/layout/hProcess11"/>
    <dgm:cxn modelId="{5C7AAA9C-2A5D-41AD-BA20-7A08CB792469}" type="presParOf" srcId="{52C7D652-C15E-4CC4-8D8B-112BE4A7D4AF}" destId="{1970FF10-DD41-4886-BF26-CB2B3A890E36}" srcOrd="2" destOrd="0" presId="urn:microsoft.com/office/officeart/2005/8/layout/hProcess11"/>
    <dgm:cxn modelId="{7057385D-8138-4F2F-9F4E-9232088B8CE0}" type="presParOf" srcId="{9FF99EAE-3F4C-4F20-8729-A4BBE082607A}" destId="{8BD14F6E-3C19-4FE1-A239-7D218ED31A6D}" srcOrd="1" destOrd="0" presId="urn:microsoft.com/office/officeart/2005/8/layout/hProcess11"/>
    <dgm:cxn modelId="{1A3B28C6-2947-4F57-838A-90CBE82A948F}" type="presParOf" srcId="{9FF99EAE-3F4C-4F20-8729-A4BBE082607A}" destId="{FA0DB69A-5B3E-4903-93C1-F22D3BA85B5B}" srcOrd="2" destOrd="0" presId="urn:microsoft.com/office/officeart/2005/8/layout/hProcess11"/>
    <dgm:cxn modelId="{74B7D372-79A0-456B-BE76-70A728EFB947}" type="presParOf" srcId="{FA0DB69A-5B3E-4903-93C1-F22D3BA85B5B}" destId="{00F5D6D3-AAA9-4362-8D43-27E238B43464}" srcOrd="0" destOrd="0" presId="urn:microsoft.com/office/officeart/2005/8/layout/hProcess11"/>
    <dgm:cxn modelId="{9818D4CB-E3E7-483D-9CF9-C2AACFF59F98}" type="presParOf" srcId="{FA0DB69A-5B3E-4903-93C1-F22D3BA85B5B}" destId="{A5CC7342-BDA1-4DA6-BDDA-0A132661F1D6}" srcOrd="1" destOrd="0" presId="urn:microsoft.com/office/officeart/2005/8/layout/hProcess11"/>
    <dgm:cxn modelId="{B5BC4BD7-FE5F-4D8C-9DC1-5C4FAF255725}" type="presParOf" srcId="{FA0DB69A-5B3E-4903-93C1-F22D3BA85B5B}" destId="{9EE5509A-7282-4B81-B89B-A77F130A8CAB}" srcOrd="2" destOrd="0" presId="urn:microsoft.com/office/officeart/2005/8/layout/hProcess11"/>
    <dgm:cxn modelId="{7880A843-CAE4-494F-87A3-4DF26A2099F4}" type="presParOf" srcId="{9FF99EAE-3F4C-4F20-8729-A4BBE082607A}" destId="{B5F41E1F-F2D1-4690-98DE-CE4C2DE21790}" srcOrd="3" destOrd="0" presId="urn:microsoft.com/office/officeart/2005/8/layout/hProcess11"/>
    <dgm:cxn modelId="{D2AA3618-86C5-4E72-ADDA-B3AB8785C763}" type="presParOf" srcId="{9FF99EAE-3F4C-4F20-8729-A4BBE082607A}" destId="{E6EF3329-0CAD-413C-9BD1-3E1D6D160AF7}" srcOrd="4" destOrd="0" presId="urn:microsoft.com/office/officeart/2005/8/layout/hProcess11"/>
    <dgm:cxn modelId="{14F340A2-28C3-44E6-B135-37C3A783B13D}" type="presParOf" srcId="{E6EF3329-0CAD-413C-9BD1-3E1D6D160AF7}" destId="{C644E3F0-1425-4569-A82A-1A300855B8DF}" srcOrd="0" destOrd="0" presId="urn:microsoft.com/office/officeart/2005/8/layout/hProcess11"/>
    <dgm:cxn modelId="{0DF8958E-1086-4ACB-B7DE-839A1ADB71F6}" type="presParOf" srcId="{E6EF3329-0CAD-413C-9BD1-3E1D6D160AF7}" destId="{1E10D51E-DC74-4916-8BD0-D0CD30C9C51A}" srcOrd="1" destOrd="0" presId="urn:microsoft.com/office/officeart/2005/8/layout/hProcess11"/>
    <dgm:cxn modelId="{EB166F25-3288-47C8-BF45-F7A269D4CA16}" type="presParOf" srcId="{E6EF3329-0CAD-413C-9BD1-3E1D6D160AF7}" destId="{E74525D7-37DC-499A-899F-447F1E6DD62C}" srcOrd="2" destOrd="0" presId="urn:microsoft.com/office/officeart/2005/8/layout/hProcess11"/>
    <dgm:cxn modelId="{582D6AFC-38F4-4F10-B24D-4842E23BF80A}" type="presParOf" srcId="{9FF99EAE-3F4C-4F20-8729-A4BBE082607A}" destId="{0AC0085E-0805-4B82-BD2E-3AC6D3D4CA19}" srcOrd="5" destOrd="0" presId="urn:microsoft.com/office/officeart/2005/8/layout/hProcess11"/>
    <dgm:cxn modelId="{B6FB2B86-4AFF-4691-947B-165AEDCFD934}" type="presParOf" srcId="{9FF99EAE-3F4C-4F20-8729-A4BBE082607A}" destId="{30EB7023-9D7B-4535-8410-703D58AB3287}" srcOrd="6" destOrd="0" presId="urn:microsoft.com/office/officeart/2005/8/layout/hProcess11"/>
    <dgm:cxn modelId="{74C84AD6-12C9-4F60-86FA-02BA7B804CA3}" type="presParOf" srcId="{30EB7023-9D7B-4535-8410-703D58AB3287}" destId="{AEADAE5E-AA75-4950-A3C5-DEF24CB118FC}" srcOrd="0" destOrd="0" presId="urn:microsoft.com/office/officeart/2005/8/layout/hProcess11"/>
    <dgm:cxn modelId="{4736A6BE-96D1-4BA7-B5C9-6DD65BDC7F3F}" type="presParOf" srcId="{30EB7023-9D7B-4535-8410-703D58AB3287}" destId="{E2F7829E-1DDA-4CC2-B317-B6BC47CB4927}" srcOrd="1" destOrd="0" presId="urn:microsoft.com/office/officeart/2005/8/layout/hProcess11"/>
    <dgm:cxn modelId="{9544EF83-3721-49FF-8885-C5D5800FE734}" type="presParOf" srcId="{30EB7023-9D7B-4535-8410-703D58AB3287}" destId="{5A3689FC-6776-4A50-B133-BDAD31381F2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4B4F87-5029-3B48-AA01-C1097C133FF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24EE00C-41B2-7E4B-B0BA-79BFE370EFB8}">
      <dgm:prSet/>
      <dgm:spPr/>
      <dgm: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Relationship building is everything</a:t>
          </a:r>
        </a:p>
      </dgm:t>
    </dgm:pt>
    <dgm:pt modelId="{E44992BD-5B1C-1B40-8C3B-D372B94D16E9}" type="parTrans" cxnId="{0E50818E-B7F8-8146-86C6-9023B86F05F4}">
      <dgm:prSet/>
      <dgm:spPr/>
      <dgm:t>
        <a:bodyPr/>
        <a:lstStyle/>
        <a:p>
          <a:endParaRPr lang="en-US"/>
        </a:p>
      </dgm:t>
    </dgm:pt>
    <dgm:pt modelId="{062BDF38-12E4-2C40-A693-9DA0E93AD3FF}" type="sibTrans" cxnId="{0E50818E-B7F8-8146-86C6-9023B86F05F4}">
      <dgm:prSet/>
      <dgm:spPr/>
      <dgm:t>
        <a:bodyPr/>
        <a:lstStyle/>
        <a:p>
          <a:endParaRPr lang="en-US"/>
        </a:p>
      </dgm:t>
    </dgm:pt>
    <dgm:pt modelId="{7BFEC90E-232C-F244-9348-80C34C88EA3B}">
      <dgm:prSet/>
      <dgm:spPr/>
      <dgm: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Congressional meetings build relationships</a:t>
          </a:r>
        </a:p>
      </dgm:t>
    </dgm:pt>
    <dgm:pt modelId="{8AB95E5C-32E3-FD43-9973-97B04DC9F3B7}" type="parTrans" cxnId="{25C990E3-C3F6-FE40-8BA0-25BE012CB1FA}">
      <dgm:prSet/>
      <dgm:spPr/>
      <dgm:t>
        <a:bodyPr/>
        <a:lstStyle/>
        <a:p>
          <a:endParaRPr lang="en-US"/>
        </a:p>
      </dgm:t>
    </dgm:pt>
    <dgm:pt modelId="{7DA2670B-D08E-FE4E-B81F-A805E87290F4}" type="sibTrans" cxnId="{25C990E3-C3F6-FE40-8BA0-25BE012CB1FA}">
      <dgm:prSet/>
      <dgm:spPr/>
      <dgm:t>
        <a:bodyPr/>
        <a:lstStyle/>
        <a:p>
          <a:endParaRPr lang="en-US"/>
        </a:p>
      </dgm:t>
    </dgm:pt>
    <dgm:pt modelId="{F37A0220-02E0-D646-B7E4-40D56FF922BF}">
      <dgm:prSet/>
      <dgm:spPr/>
      <dgm: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Two meeting moments in 2024: </a:t>
          </a:r>
        </a:p>
      </dgm:t>
    </dgm:pt>
    <dgm:pt modelId="{37FA9610-BD76-6A44-AD84-D963EFBEABA1}" type="parTrans" cxnId="{3FBF79B0-52CB-C049-93BF-79FE835448F3}">
      <dgm:prSet/>
      <dgm:spPr/>
      <dgm:t>
        <a:bodyPr/>
        <a:lstStyle/>
        <a:p>
          <a:endParaRPr lang="en-US"/>
        </a:p>
      </dgm:t>
    </dgm:pt>
    <dgm:pt modelId="{ED9867FF-EF21-6349-9175-6A54139B1D6F}" type="sibTrans" cxnId="{3FBF79B0-52CB-C049-93BF-79FE835448F3}">
      <dgm:prSet/>
      <dgm:spPr/>
      <dgm:t>
        <a:bodyPr/>
        <a:lstStyle/>
        <a:p>
          <a:endParaRPr lang="en-US"/>
        </a:p>
      </dgm:t>
    </dgm:pt>
    <dgm:pt modelId="{1CB51FA4-49C1-2240-B6C2-65A55D7B767C}">
      <dgm:prSet/>
      <dgm:spPr/>
      <dgm: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February – April</a:t>
          </a:r>
        </a:p>
      </dgm:t>
    </dgm:pt>
    <dgm:pt modelId="{9240291F-17F1-B44B-909C-8BDE051BDA1D}" type="parTrans" cxnId="{061BD290-D122-7C42-BF12-FF8D7EE82C21}">
      <dgm:prSet/>
      <dgm:spPr/>
      <dgm:t>
        <a:bodyPr/>
        <a:lstStyle/>
        <a:p>
          <a:endParaRPr lang="en-US"/>
        </a:p>
      </dgm:t>
    </dgm:pt>
    <dgm:pt modelId="{2E89B775-E683-BD47-B48D-32A8F5D28961}" type="sibTrans" cxnId="{061BD290-D122-7C42-BF12-FF8D7EE82C21}">
      <dgm:prSet/>
      <dgm:spPr/>
      <dgm:t>
        <a:bodyPr/>
        <a:lstStyle/>
        <a:p>
          <a:endParaRPr lang="en-US"/>
        </a:p>
      </dgm:t>
    </dgm:pt>
    <dgm:pt modelId="{D32CBB22-1758-7049-898F-6E7A9A72CE7F}">
      <dgm:prSet/>
      <dgm:spPr/>
      <dgm: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August - October</a:t>
          </a:r>
        </a:p>
      </dgm:t>
    </dgm:pt>
    <dgm:pt modelId="{E631751E-CD9C-F34D-9BE7-97EC9B16E671}" type="parTrans" cxnId="{E997A202-FB8E-4841-A8F7-2A4C6F0F57B2}">
      <dgm:prSet/>
      <dgm:spPr/>
      <dgm:t>
        <a:bodyPr/>
        <a:lstStyle/>
        <a:p>
          <a:endParaRPr lang="en-US"/>
        </a:p>
      </dgm:t>
    </dgm:pt>
    <dgm:pt modelId="{2B8A8D94-C682-1B46-AE7E-A8B30309B92E}" type="sibTrans" cxnId="{E997A202-FB8E-4841-A8F7-2A4C6F0F57B2}">
      <dgm:prSet/>
      <dgm:spPr/>
      <dgm:t>
        <a:bodyPr/>
        <a:lstStyle/>
        <a:p>
          <a:endParaRPr lang="en-US"/>
        </a:p>
      </dgm:t>
    </dgm:pt>
    <dgm:pt modelId="{143B3897-F030-9B41-9ACF-619EBBBB3329}" type="pres">
      <dgm:prSet presAssocID="{1D4B4F87-5029-3B48-AA01-C1097C133FF9}" presName="CompostProcess" presStyleCnt="0">
        <dgm:presLayoutVars>
          <dgm:dir/>
          <dgm:resizeHandles val="exact"/>
        </dgm:presLayoutVars>
      </dgm:prSet>
      <dgm:spPr/>
    </dgm:pt>
    <dgm:pt modelId="{BAAF2611-BB18-8E4B-9035-783805063E00}" type="pres">
      <dgm:prSet presAssocID="{1D4B4F87-5029-3B48-AA01-C1097C133FF9}" presName="arrow" presStyleLbl="bgShp" presStyleIdx="0" presStyleCnt="1"/>
      <dgm:spPr/>
    </dgm:pt>
    <dgm:pt modelId="{16C5F90D-6119-6543-808F-F067CEDDBB5D}" type="pres">
      <dgm:prSet presAssocID="{1D4B4F87-5029-3B48-AA01-C1097C133FF9}" presName="linearProcess" presStyleCnt="0"/>
      <dgm:spPr/>
    </dgm:pt>
    <dgm:pt modelId="{EA214D08-0F69-4C48-A824-152C5BABF344}" type="pres">
      <dgm:prSet presAssocID="{224EE00C-41B2-7E4B-B0BA-79BFE370EFB8}" presName="textNode" presStyleLbl="node1" presStyleIdx="0" presStyleCnt="3">
        <dgm:presLayoutVars>
          <dgm:bulletEnabled val="1"/>
        </dgm:presLayoutVars>
      </dgm:prSet>
      <dgm:spPr/>
    </dgm:pt>
    <dgm:pt modelId="{E97FDD54-CF16-4244-BE42-56C53D9DD4E8}" type="pres">
      <dgm:prSet presAssocID="{062BDF38-12E4-2C40-A693-9DA0E93AD3FF}" presName="sibTrans" presStyleCnt="0"/>
      <dgm:spPr/>
    </dgm:pt>
    <dgm:pt modelId="{4B7551FC-2C9F-A244-8C57-BA5DD4931831}" type="pres">
      <dgm:prSet presAssocID="{7BFEC90E-232C-F244-9348-80C34C88EA3B}" presName="textNode" presStyleLbl="node1" presStyleIdx="1" presStyleCnt="3">
        <dgm:presLayoutVars>
          <dgm:bulletEnabled val="1"/>
        </dgm:presLayoutVars>
      </dgm:prSet>
      <dgm:spPr/>
    </dgm:pt>
    <dgm:pt modelId="{CC97EDD9-083A-8E43-AEB5-8FBF34FDF399}" type="pres">
      <dgm:prSet presAssocID="{7DA2670B-D08E-FE4E-B81F-A805E87290F4}" presName="sibTrans" presStyleCnt="0"/>
      <dgm:spPr/>
    </dgm:pt>
    <dgm:pt modelId="{D87E1FF7-D5D2-E04A-82AB-5AA76BC091E3}" type="pres">
      <dgm:prSet presAssocID="{F37A0220-02E0-D646-B7E4-40D56FF922BF}" presName="textNode" presStyleLbl="node1" presStyleIdx="2" presStyleCnt="3">
        <dgm:presLayoutVars>
          <dgm:bulletEnabled val="1"/>
        </dgm:presLayoutVars>
      </dgm:prSet>
      <dgm:spPr/>
    </dgm:pt>
  </dgm:ptLst>
  <dgm:cxnLst>
    <dgm:cxn modelId="{E997A202-FB8E-4841-A8F7-2A4C6F0F57B2}" srcId="{F37A0220-02E0-D646-B7E4-40D56FF922BF}" destId="{D32CBB22-1758-7049-898F-6E7A9A72CE7F}" srcOrd="1" destOrd="0" parTransId="{E631751E-CD9C-F34D-9BE7-97EC9B16E671}" sibTransId="{2B8A8D94-C682-1B46-AE7E-A8B30309B92E}"/>
    <dgm:cxn modelId="{5F1F6C06-9CB1-B543-8638-B823E64B7E2A}" type="presOf" srcId="{F37A0220-02E0-D646-B7E4-40D56FF922BF}" destId="{D87E1FF7-D5D2-E04A-82AB-5AA76BC091E3}" srcOrd="0" destOrd="0" presId="urn:microsoft.com/office/officeart/2005/8/layout/hProcess9"/>
    <dgm:cxn modelId="{1688B630-84B3-C847-A341-FC9129D1FBBD}" type="presOf" srcId="{7BFEC90E-232C-F244-9348-80C34C88EA3B}" destId="{4B7551FC-2C9F-A244-8C57-BA5DD4931831}" srcOrd="0" destOrd="0" presId="urn:microsoft.com/office/officeart/2005/8/layout/hProcess9"/>
    <dgm:cxn modelId="{0E50818E-B7F8-8146-86C6-9023B86F05F4}" srcId="{1D4B4F87-5029-3B48-AA01-C1097C133FF9}" destId="{224EE00C-41B2-7E4B-B0BA-79BFE370EFB8}" srcOrd="0" destOrd="0" parTransId="{E44992BD-5B1C-1B40-8C3B-D372B94D16E9}" sibTransId="{062BDF38-12E4-2C40-A693-9DA0E93AD3FF}"/>
    <dgm:cxn modelId="{061BD290-D122-7C42-BF12-FF8D7EE82C21}" srcId="{F37A0220-02E0-D646-B7E4-40D56FF922BF}" destId="{1CB51FA4-49C1-2240-B6C2-65A55D7B767C}" srcOrd="0" destOrd="0" parTransId="{9240291F-17F1-B44B-909C-8BDE051BDA1D}" sibTransId="{2E89B775-E683-BD47-B48D-32A8F5D28961}"/>
    <dgm:cxn modelId="{891D2D95-CF82-114D-94DC-8CE12FAF91DB}" type="presOf" srcId="{1CB51FA4-49C1-2240-B6C2-65A55D7B767C}" destId="{D87E1FF7-D5D2-E04A-82AB-5AA76BC091E3}" srcOrd="0" destOrd="1" presId="urn:microsoft.com/office/officeart/2005/8/layout/hProcess9"/>
    <dgm:cxn modelId="{79C9F69A-2067-4141-95FD-82FD491ECA84}" type="presOf" srcId="{224EE00C-41B2-7E4B-B0BA-79BFE370EFB8}" destId="{EA214D08-0F69-4C48-A824-152C5BABF344}" srcOrd="0" destOrd="0" presId="urn:microsoft.com/office/officeart/2005/8/layout/hProcess9"/>
    <dgm:cxn modelId="{3FBF79B0-52CB-C049-93BF-79FE835448F3}" srcId="{1D4B4F87-5029-3B48-AA01-C1097C133FF9}" destId="{F37A0220-02E0-D646-B7E4-40D56FF922BF}" srcOrd="2" destOrd="0" parTransId="{37FA9610-BD76-6A44-AD84-D963EFBEABA1}" sibTransId="{ED9867FF-EF21-6349-9175-6A54139B1D6F}"/>
    <dgm:cxn modelId="{00ACF7BA-5BD7-8E4A-82C5-0BF2058DD4A1}" type="presOf" srcId="{D32CBB22-1758-7049-898F-6E7A9A72CE7F}" destId="{D87E1FF7-D5D2-E04A-82AB-5AA76BC091E3}" srcOrd="0" destOrd="2" presId="urn:microsoft.com/office/officeart/2005/8/layout/hProcess9"/>
    <dgm:cxn modelId="{918428D6-04A0-B448-8A15-34E910B92C2A}" type="presOf" srcId="{1D4B4F87-5029-3B48-AA01-C1097C133FF9}" destId="{143B3897-F030-9B41-9ACF-619EBBBB3329}" srcOrd="0" destOrd="0" presId="urn:microsoft.com/office/officeart/2005/8/layout/hProcess9"/>
    <dgm:cxn modelId="{25C990E3-C3F6-FE40-8BA0-25BE012CB1FA}" srcId="{1D4B4F87-5029-3B48-AA01-C1097C133FF9}" destId="{7BFEC90E-232C-F244-9348-80C34C88EA3B}" srcOrd="1" destOrd="0" parTransId="{8AB95E5C-32E3-FD43-9973-97B04DC9F3B7}" sibTransId="{7DA2670B-D08E-FE4E-B81F-A805E87290F4}"/>
    <dgm:cxn modelId="{B1D7A334-7FC1-B44D-86DD-5467D9B76F6E}" type="presParOf" srcId="{143B3897-F030-9B41-9ACF-619EBBBB3329}" destId="{BAAF2611-BB18-8E4B-9035-783805063E00}" srcOrd="0" destOrd="0" presId="urn:microsoft.com/office/officeart/2005/8/layout/hProcess9"/>
    <dgm:cxn modelId="{FF2D361E-A3F6-3345-91AA-855263E632FD}" type="presParOf" srcId="{143B3897-F030-9B41-9ACF-619EBBBB3329}" destId="{16C5F90D-6119-6543-808F-F067CEDDBB5D}" srcOrd="1" destOrd="0" presId="urn:microsoft.com/office/officeart/2005/8/layout/hProcess9"/>
    <dgm:cxn modelId="{DA407057-FBD8-8648-AFAB-2F59E2B90847}" type="presParOf" srcId="{16C5F90D-6119-6543-808F-F067CEDDBB5D}" destId="{EA214D08-0F69-4C48-A824-152C5BABF344}" srcOrd="0" destOrd="0" presId="urn:microsoft.com/office/officeart/2005/8/layout/hProcess9"/>
    <dgm:cxn modelId="{8DF8ECD5-3391-DD47-8090-7914558AB55F}" type="presParOf" srcId="{16C5F90D-6119-6543-808F-F067CEDDBB5D}" destId="{E97FDD54-CF16-4244-BE42-56C53D9DD4E8}" srcOrd="1" destOrd="0" presId="urn:microsoft.com/office/officeart/2005/8/layout/hProcess9"/>
    <dgm:cxn modelId="{9561C9AF-6A4F-3B43-806E-5F8A2C1D1229}" type="presParOf" srcId="{16C5F90D-6119-6543-808F-F067CEDDBB5D}" destId="{4B7551FC-2C9F-A244-8C57-BA5DD4931831}" srcOrd="2" destOrd="0" presId="urn:microsoft.com/office/officeart/2005/8/layout/hProcess9"/>
    <dgm:cxn modelId="{AA2A72AF-0C95-3240-BBE4-43F97EABC980}" type="presParOf" srcId="{16C5F90D-6119-6543-808F-F067CEDDBB5D}" destId="{CC97EDD9-083A-8E43-AEB5-8FBF34FDF399}" srcOrd="3" destOrd="0" presId="urn:microsoft.com/office/officeart/2005/8/layout/hProcess9"/>
    <dgm:cxn modelId="{A2E4AC16-0DEC-3F43-988D-C47AC3174A82}" type="presParOf" srcId="{16C5F90D-6119-6543-808F-F067CEDDBB5D}" destId="{D87E1FF7-D5D2-E04A-82AB-5AA76BC091E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64CD5B-C82D-4171-BF90-CF6BE61507F4}" type="doc">
      <dgm:prSet loTypeId="urn:microsoft.com/office/officeart/2005/8/layout/pyramid1" loCatId="pyramid" qsTypeId="urn:microsoft.com/office/officeart/2005/8/quickstyle/simple2" qsCatId="simple" csTypeId="urn:microsoft.com/office/officeart/2005/8/colors/accent1_2" csCatId="accent1" phldr="1"/>
      <dgm:spPr/>
      <dgm:t>
        <a:bodyPr/>
        <a:lstStyle/>
        <a:p>
          <a:endParaRPr lang="en-US"/>
        </a:p>
      </dgm:t>
    </dgm:pt>
    <dgm:pt modelId="{AAE23E76-30E9-4BE2-8DED-440615B5BA4D}">
      <dgm:prSet phldrT="[Text]"/>
      <dgm:spPr/>
      <dgm:t>
        <a:bodyPr/>
        <a:lstStyle/>
        <a:p>
          <a:pPr rtl="0"/>
          <a:r>
            <a:rPr lang="en-US" b="1" dirty="0">
              <a:latin typeface="Open Sans" panose="020B0606030504020204" pitchFamily="34" charset="0"/>
              <a:ea typeface="Open Sans" panose="020B0606030504020204" pitchFamily="34" charset="0"/>
              <a:cs typeface="Open Sans" panose="020B0606030504020204" pitchFamily="34" charset="0"/>
            </a:rPr>
            <a:t>Group member</a:t>
          </a:r>
        </a:p>
      </dgm:t>
    </dgm:pt>
    <dgm:pt modelId="{A8F2A9B5-E333-4643-95D8-7BA8599B4842}" type="parTrans" cxnId="{94AC8C22-B43F-468C-B103-EA873872B101}">
      <dgm:prSet/>
      <dgm:spPr/>
      <dgm:t>
        <a:bodyPr/>
        <a:lstStyle/>
        <a:p>
          <a:endParaRPr lang="en-US"/>
        </a:p>
      </dgm:t>
    </dgm:pt>
    <dgm:pt modelId="{32C15DDA-EB2E-4F68-B564-3AB69FFCD7A0}" type="sibTrans" cxnId="{94AC8C22-B43F-468C-B103-EA873872B101}">
      <dgm:prSet/>
      <dgm:spPr/>
      <dgm:t>
        <a:bodyPr/>
        <a:lstStyle/>
        <a:p>
          <a:endParaRPr lang="en-US"/>
        </a:p>
      </dgm:t>
    </dgm:pt>
    <dgm:pt modelId="{333A89E0-DAC7-460C-8CE8-E1EE4F6389EB}">
      <dgm:prSet phldrT="[Text]"/>
      <dgm:spPr/>
      <dgm:t>
        <a:bodyPr/>
        <a:lstStyle/>
        <a:p>
          <a:pPr rtl="0"/>
          <a:r>
            <a:rPr lang="en-US" b="1" dirty="0"/>
            <a:t>Attend lobby</a:t>
          </a:r>
          <a:r>
            <a:rPr lang="en-US" b="1" dirty="0">
              <a:latin typeface="Calibri"/>
            </a:rPr>
            <a:t> </a:t>
          </a:r>
          <a:r>
            <a:rPr lang="en-US" b="1" dirty="0"/>
            <a:t>meeting</a:t>
          </a:r>
          <a:r>
            <a:rPr lang="en-US" b="1" dirty="0">
              <a:latin typeface="Calibri"/>
            </a:rPr>
            <a:t> </a:t>
          </a:r>
          <a:endParaRPr lang="en-US" b="1" dirty="0"/>
        </a:p>
      </dgm:t>
    </dgm:pt>
    <dgm:pt modelId="{00064913-EBB4-4AC6-B688-4EA25EF4247E}" type="parTrans" cxnId="{FEF3A113-952A-44AF-9F2B-E6971AD206CA}">
      <dgm:prSet/>
      <dgm:spPr/>
      <dgm:t>
        <a:bodyPr/>
        <a:lstStyle/>
        <a:p>
          <a:endParaRPr lang="en-US"/>
        </a:p>
      </dgm:t>
    </dgm:pt>
    <dgm:pt modelId="{1C0F8788-2FA1-43F5-B598-BB445D9BFB7E}" type="sibTrans" cxnId="{FEF3A113-952A-44AF-9F2B-E6971AD206CA}">
      <dgm:prSet/>
      <dgm:spPr/>
      <dgm:t>
        <a:bodyPr/>
        <a:lstStyle/>
        <a:p>
          <a:endParaRPr lang="en-US"/>
        </a:p>
      </dgm:t>
    </dgm:pt>
    <dgm:pt modelId="{EBB1B57E-D937-4171-A814-BAB856F465F5}">
      <dgm:prSet phldrT="[Text]"/>
      <dgm:spPr/>
      <dgm:t>
        <a:bodyPr/>
        <a:lstStyle/>
        <a:p>
          <a:pPr rtl="0"/>
          <a:r>
            <a:rPr lang="en-US" b="1" dirty="0"/>
            <a:t>Attend Orientation</a:t>
          </a:r>
          <a:r>
            <a:rPr lang="en-US" b="1" dirty="0">
              <a:latin typeface="Calibri"/>
            </a:rPr>
            <a:t> </a:t>
          </a:r>
          <a:endParaRPr lang="en-US" b="1" dirty="0"/>
        </a:p>
      </dgm:t>
    </dgm:pt>
    <dgm:pt modelId="{2375FCE2-9A2F-483E-B5D0-27CBA66CE478}" type="parTrans" cxnId="{0621C96A-82AE-4349-814C-3B247972F432}">
      <dgm:prSet/>
      <dgm:spPr/>
      <dgm:t>
        <a:bodyPr/>
        <a:lstStyle/>
        <a:p>
          <a:endParaRPr lang="en-US"/>
        </a:p>
      </dgm:t>
    </dgm:pt>
    <dgm:pt modelId="{2D0A4196-D4F6-4CD9-8B45-1B348BA18FE9}" type="sibTrans" cxnId="{0621C96A-82AE-4349-814C-3B247972F432}">
      <dgm:prSet/>
      <dgm:spPr/>
      <dgm:t>
        <a:bodyPr/>
        <a:lstStyle/>
        <a:p>
          <a:endParaRPr lang="en-US"/>
        </a:p>
      </dgm:t>
    </dgm:pt>
    <dgm:pt modelId="{F9E8F808-D4D9-4D05-A6D3-39C8FF575F42}">
      <dgm:prSet phldrT="[Text]"/>
      <dgm:spPr/>
      <dgm:t>
        <a:bodyPr/>
        <a:lstStyle/>
        <a:p>
          <a:pPr rtl="0"/>
          <a:r>
            <a:rPr lang="en-US" b="1" dirty="0"/>
            <a:t>Added to Action Network</a:t>
          </a:r>
          <a:r>
            <a:rPr lang="en-US" b="1" dirty="0">
              <a:latin typeface="Calibri"/>
            </a:rPr>
            <a:t> </a:t>
          </a:r>
          <a:endParaRPr lang="en-US" b="1" dirty="0"/>
        </a:p>
      </dgm:t>
    </dgm:pt>
    <dgm:pt modelId="{60E3A709-7934-490C-9704-3E83C37FE6C0}" type="parTrans" cxnId="{FEA4A5E9-D731-499A-9EC5-C5E9176B5BC0}">
      <dgm:prSet/>
      <dgm:spPr/>
      <dgm:t>
        <a:bodyPr/>
        <a:lstStyle/>
        <a:p>
          <a:endParaRPr lang="en-US"/>
        </a:p>
      </dgm:t>
    </dgm:pt>
    <dgm:pt modelId="{4BF118FF-78DC-4F15-A007-6EFDCA39DBCE}" type="sibTrans" cxnId="{FEA4A5E9-D731-499A-9EC5-C5E9176B5BC0}">
      <dgm:prSet/>
      <dgm:spPr/>
      <dgm:t>
        <a:bodyPr/>
        <a:lstStyle/>
        <a:p>
          <a:endParaRPr lang="en-US"/>
        </a:p>
      </dgm:t>
    </dgm:pt>
    <dgm:pt modelId="{9714765A-55C2-4F7A-9F97-3FD4ADD30026}">
      <dgm:prSet phldrT="[Text]"/>
      <dgm:spPr/>
      <dgm:t>
        <a:bodyPr/>
        <a:lstStyle/>
        <a:p>
          <a:pPr rtl="0"/>
          <a:r>
            <a:rPr lang="en-US" b="1" dirty="0">
              <a:latin typeface="Open Sans"/>
              <a:ea typeface="Open Sans"/>
              <a:cs typeface="Open Sans"/>
            </a:rPr>
            <a:t>Action Alerts</a:t>
          </a:r>
        </a:p>
      </dgm:t>
    </dgm:pt>
    <dgm:pt modelId="{EF77FB9E-319D-48BE-A233-818AC33C3C3A}" type="parTrans" cxnId="{FC4B7CD0-BA79-4A09-BF85-14B2AE914591}">
      <dgm:prSet/>
      <dgm:spPr/>
      <dgm:t>
        <a:bodyPr/>
        <a:lstStyle/>
        <a:p>
          <a:endParaRPr lang="en-US"/>
        </a:p>
      </dgm:t>
    </dgm:pt>
    <dgm:pt modelId="{A3D756AC-B43A-489F-9C9E-595B98EBD747}" type="sibTrans" cxnId="{FC4B7CD0-BA79-4A09-BF85-14B2AE914591}">
      <dgm:prSet/>
      <dgm:spPr/>
      <dgm:t>
        <a:bodyPr/>
        <a:lstStyle/>
        <a:p>
          <a:endParaRPr lang="en-US"/>
        </a:p>
      </dgm:t>
    </dgm:pt>
    <dgm:pt modelId="{AEB442E9-818E-459E-BEDE-3494860ACBE0}">
      <dgm:prSet phldrT="[Text]"/>
      <dgm:spPr/>
      <dgm:t>
        <a:bodyPr/>
        <a:lstStyle/>
        <a:p>
          <a:r>
            <a:rPr lang="en-US" b="1" dirty="0">
              <a:latin typeface="Open Sans"/>
              <a:ea typeface="Open Sans"/>
              <a:cs typeface="Open Sans"/>
            </a:rPr>
            <a:t>Takes Solidarity Action</a:t>
          </a:r>
        </a:p>
      </dgm:t>
    </dgm:pt>
    <dgm:pt modelId="{7DC7EA3C-69B5-406E-93B7-D89BE6E56643}" type="parTrans" cxnId="{5AA94548-CB74-4914-93C6-54CDD47CA4A8}">
      <dgm:prSet/>
      <dgm:spPr/>
      <dgm:t>
        <a:bodyPr/>
        <a:lstStyle/>
        <a:p>
          <a:endParaRPr lang="en-US"/>
        </a:p>
      </dgm:t>
    </dgm:pt>
    <dgm:pt modelId="{A092D6CD-8500-46AA-861D-5481C47C7BA5}" type="sibTrans" cxnId="{5AA94548-CB74-4914-93C6-54CDD47CA4A8}">
      <dgm:prSet/>
      <dgm:spPr/>
      <dgm:t>
        <a:bodyPr/>
        <a:lstStyle/>
        <a:p>
          <a:endParaRPr lang="en-US"/>
        </a:p>
      </dgm:t>
    </dgm:pt>
    <dgm:pt modelId="{EF06956B-9D1F-433F-8102-68109297E7B4}" type="pres">
      <dgm:prSet presAssocID="{5164CD5B-C82D-4171-BF90-CF6BE61507F4}" presName="Name0" presStyleCnt="0">
        <dgm:presLayoutVars>
          <dgm:dir/>
          <dgm:animLvl val="lvl"/>
          <dgm:resizeHandles val="exact"/>
        </dgm:presLayoutVars>
      </dgm:prSet>
      <dgm:spPr/>
    </dgm:pt>
    <dgm:pt modelId="{4B2C36C7-6F8E-4C4F-B23C-AC0E9E754257}" type="pres">
      <dgm:prSet presAssocID="{AAE23E76-30E9-4BE2-8DED-440615B5BA4D}" presName="Name8" presStyleCnt="0"/>
      <dgm:spPr/>
    </dgm:pt>
    <dgm:pt modelId="{8633E89F-7D80-493B-BA9D-77461706D431}" type="pres">
      <dgm:prSet presAssocID="{AAE23E76-30E9-4BE2-8DED-440615B5BA4D}" presName="level" presStyleLbl="node1" presStyleIdx="0" presStyleCnt="6">
        <dgm:presLayoutVars>
          <dgm:chMax val="1"/>
          <dgm:bulletEnabled val="1"/>
        </dgm:presLayoutVars>
      </dgm:prSet>
      <dgm:spPr/>
    </dgm:pt>
    <dgm:pt modelId="{E30B68C9-A8DC-4F5F-A2F9-1500D87A5923}" type="pres">
      <dgm:prSet presAssocID="{AAE23E76-30E9-4BE2-8DED-440615B5BA4D}" presName="levelTx" presStyleLbl="revTx" presStyleIdx="0" presStyleCnt="0">
        <dgm:presLayoutVars>
          <dgm:chMax val="1"/>
          <dgm:bulletEnabled val="1"/>
        </dgm:presLayoutVars>
      </dgm:prSet>
      <dgm:spPr/>
    </dgm:pt>
    <dgm:pt modelId="{2B2F71FE-D3E0-4902-81ED-F527AD73CFEA}" type="pres">
      <dgm:prSet presAssocID="{333A89E0-DAC7-460C-8CE8-E1EE4F6389EB}" presName="Name8" presStyleCnt="0"/>
      <dgm:spPr/>
    </dgm:pt>
    <dgm:pt modelId="{FB323997-A62C-40B8-B5C5-624C2FF0B737}" type="pres">
      <dgm:prSet presAssocID="{333A89E0-DAC7-460C-8CE8-E1EE4F6389EB}" presName="level" presStyleLbl="node1" presStyleIdx="1" presStyleCnt="6">
        <dgm:presLayoutVars>
          <dgm:chMax val="1"/>
          <dgm:bulletEnabled val="1"/>
        </dgm:presLayoutVars>
      </dgm:prSet>
      <dgm:spPr/>
    </dgm:pt>
    <dgm:pt modelId="{8BF1F7F4-3970-4007-9259-09F219D72D6A}" type="pres">
      <dgm:prSet presAssocID="{333A89E0-DAC7-460C-8CE8-E1EE4F6389EB}" presName="levelTx" presStyleLbl="revTx" presStyleIdx="0" presStyleCnt="0">
        <dgm:presLayoutVars>
          <dgm:chMax val="1"/>
          <dgm:bulletEnabled val="1"/>
        </dgm:presLayoutVars>
      </dgm:prSet>
      <dgm:spPr/>
    </dgm:pt>
    <dgm:pt modelId="{42C8F0BA-DFD8-4952-861D-DFA999F375F1}" type="pres">
      <dgm:prSet presAssocID="{EBB1B57E-D937-4171-A814-BAB856F465F5}" presName="Name8" presStyleCnt="0"/>
      <dgm:spPr/>
    </dgm:pt>
    <dgm:pt modelId="{9D15DE2C-1B72-4951-8205-3B7BEA355CFC}" type="pres">
      <dgm:prSet presAssocID="{EBB1B57E-D937-4171-A814-BAB856F465F5}" presName="level" presStyleLbl="node1" presStyleIdx="2" presStyleCnt="6">
        <dgm:presLayoutVars>
          <dgm:chMax val="1"/>
          <dgm:bulletEnabled val="1"/>
        </dgm:presLayoutVars>
      </dgm:prSet>
      <dgm:spPr/>
    </dgm:pt>
    <dgm:pt modelId="{9308411D-524C-41D6-96A4-158DC3FFD2AE}" type="pres">
      <dgm:prSet presAssocID="{EBB1B57E-D937-4171-A814-BAB856F465F5}" presName="levelTx" presStyleLbl="revTx" presStyleIdx="0" presStyleCnt="0">
        <dgm:presLayoutVars>
          <dgm:chMax val="1"/>
          <dgm:bulletEnabled val="1"/>
        </dgm:presLayoutVars>
      </dgm:prSet>
      <dgm:spPr/>
    </dgm:pt>
    <dgm:pt modelId="{B17E7296-226C-49F1-9752-743FF0B9FCF3}" type="pres">
      <dgm:prSet presAssocID="{F9E8F808-D4D9-4D05-A6D3-39C8FF575F42}" presName="Name8" presStyleCnt="0"/>
      <dgm:spPr/>
    </dgm:pt>
    <dgm:pt modelId="{52586696-850C-40A8-96D9-743D9F019F58}" type="pres">
      <dgm:prSet presAssocID="{F9E8F808-D4D9-4D05-A6D3-39C8FF575F42}" presName="level" presStyleLbl="node1" presStyleIdx="3" presStyleCnt="6">
        <dgm:presLayoutVars>
          <dgm:chMax val="1"/>
          <dgm:bulletEnabled val="1"/>
        </dgm:presLayoutVars>
      </dgm:prSet>
      <dgm:spPr/>
    </dgm:pt>
    <dgm:pt modelId="{60F0AAAB-112D-4468-BF0F-D7DF45680074}" type="pres">
      <dgm:prSet presAssocID="{F9E8F808-D4D9-4D05-A6D3-39C8FF575F42}" presName="levelTx" presStyleLbl="revTx" presStyleIdx="0" presStyleCnt="0">
        <dgm:presLayoutVars>
          <dgm:chMax val="1"/>
          <dgm:bulletEnabled val="1"/>
        </dgm:presLayoutVars>
      </dgm:prSet>
      <dgm:spPr/>
    </dgm:pt>
    <dgm:pt modelId="{6DC0B05C-5DB1-4EA6-8AB9-5EA3E1F35F69}" type="pres">
      <dgm:prSet presAssocID="{9714765A-55C2-4F7A-9F97-3FD4ADD30026}" presName="Name8" presStyleCnt="0"/>
      <dgm:spPr/>
    </dgm:pt>
    <dgm:pt modelId="{C2E76C2C-EBBD-4A10-B1FA-179DBF7557B4}" type="pres">
      <dgm:prSet presAssocID="{9714765A-55C2-4F7A-9F97-3FD4ADD30026}" presName="level" presStyleLbl="node1" presStyleIdx="4" presStyleCnt="6">
        <dgm:presLayoutVars>
          <dgm:chMax val="1"/>
          <dgm:bulletEnabled val="1"/>
        </dgm:presLayoutVars>
      </dgm:prSet>
      <dgm:spPr/>
    </dgm:pt>
    <dgm:pt modelId="{89899453-91B2-4069-80F4-058D81CCC4C6}" type="pres">
      <dgm:prSet presAssocID="{9714765A-55C2-4F7A-9F97-3FD4ADD30026}" presName="levelTx" presStyleLbl="revTx" presStyleIdx="0" presStyleCnt="0">
        <dgm:presLayoutVars>
          <dgm:chMax val="1"/>
          <dgm:bulletEnabled val="1"/>
        </dgm:presLayoutVars>
      </dgm:prSet>
      <dgm:spPr/>
    </dgm:pt>
    <dgm:pt modelId="{44C9380D-2F86-4BA0-ACC7-F5A030CB1CED}" type="pres">
      <dgm:prSet presAssocID="{AEB442E9-818E-459E-BEDE-3494860ACBE0}" presName="Name8" presStyleCnt="0"/>
      <dgm:spPr/>
    </dgm:pt>
    <dgm:pt modelId="{311CABD4-CB59-4F7F-A355-A763E6968409}" type="pres">
      <dgm:prSet presAssocID="{AEB442E9-818E-459E-BEDE-3494860ACBE0}" presName="level" presStyleLbl="node1" presStyleIdx="5" presStyleCnt="6">
        <dgm:presLayoutVars>
          <dgm:chMax val="1"/>
          <dgm:bulletEnabled val="1"/>
        </dgm:presLayoutVars>
      </dgm:prSet>
      <dgm:spPr/>
    </dgm:pt>
    <dgm:pt modelId="{2BED7892-4EE9-4A61-81FA-F14AE790366B}" type="pres">
      <dgm:prSet presAssocID="{AEB442E9-818E-459E-BEDE-3494860ACBE0}" presName="levelTx" presStyleLbl="revTx" presStyleIdx="0" presStyleCnt="0">
        <dgm:presLayoutVars>
          <dgm:chMax val="1"/>
          <dgm:bulletEnabled val="1"/>
        </dgm:presLayoutVars>
      </dgm:prSet>
      <dgm:spPr/>
    </dgm:pt>
  </dgm:ptLst>
  <dgm:cxnLst>
    <dgm:cxn modelId="{FEF3A113-952A-44AF-9F2B-E6971AD206CA}" srcId="{5164CD5B-C82D-4171-BF90-CF6BE61507F4}" destId="{333A89E0-DAC7-460C-8CE8-E1EE4F6389EB}" srcOrd="1" destOrd="0" parTransId="{00064913-EBB4-4AC6-B688-4EA25EF4247E}" sibTransId="{1C0F8788-2FA1-43F5-B598-BB445D9BFB7E}"/>
    <dgm:cxn modelId="{5B04E61C-0336-469E-B519-4B74BD2E97A3}" type="presOf" srcId="{AEB442E9-818E-459E-BEDE-3494860ACBE0}" destId="{2BED7892-4EE9-4A61-81FA-F14AE790366B}" srcOrd="1" destOrd="0" presId="urn:microsoft.com/office/officeart/2005/8/layout/pyramid1"/>
    <dgm:cxn modelId="{94AC8C22-B43F-468C-B103-EA873872B101}" srcId="{5164CD5B-C82D-4171-BF90-CF6BE61507F4}" destId="{AAE23E76-30E9-4BE2-8DED-440615B5BA4D}" srcOrd="0" destOrd="0" parTransId="{A8F2A9B5-E333-4643-95D8-7BA8599B4842}" sibTransId="{32C15DDA-EB2E-4F68-B564-3AB69FFCD7A0}"/>
    <dgm:cxn modelId="{30B1022B-A530-4681-83B5-518A0789E8E9}" type="presOf" srcId="{9714765A-55C2-4F7A-9F97-3FD4ADD30026}" destId="{89899453-91B2-4069-80F4-058D81CCC4C6}" srcOrd="1" destOrd="0" presId="urn:microsoft.com/office/officeart/2005/8/layout/pyramid1"/>
    <dgm:cxn modelId="{51EA825C-211A-4F10-9D8D-BFB4FB473C00}" type="presOf" srcId="{AEB442E9-818E-459E-BEDE-3494860ACBE0}" destId="{311CABD4-CB59-4F7F-A355-A763E6968409}" srcOrd="0" destOrd="0" presId="urn:microsoft.com/office/officeart/2005/8/layout/pyramid1"/>
    <dgm:cxn modelId="{D5B8415F-F3A0-4F39-9DC3-D5A98634B1A4}" type="presOf" srcId="{333A89E0-DAC7-460C-8CE8-E1EE4F6389EB}" destId="{FB323997-A62C-40B8-B5C5-624C2FF0B737}" srcOrd="0" destOrd="0" presId="urn:microsoft.com/office/officeart/2005/8/layout/pyramid1"/>
    <dgm:cxn modelId="{B7E91D44-98DA-4B96-A43D-DB13C00BE7D5}" type="presOf" srcId="{EBB1B57E-D937-4171-A814-BAB856F465F5}" destId="{9D15DE2C-1B72-4951-8205-3B7BEA355CFC}" srcOrd="0" destOrd="0" presId="urn:microsoft.com/office/officeart/2005/8/layout/pyramid1"/>
    <dgm:cxn modelId="{5AA94548-CB74-4914-93C6-54CDD47CA4A8}" srcId="{5164CD5B-C82D-4171-BF90-CF6BE61507F4}" destId="{AEB442E9-818E-459E-BEDE-3494860ACBE0}" srcOrd="5" destOrd="0" parTransId="{7DC7EA3C-69B5-406E-93B7-D89BE6E56643}" sibTransId="{A092D6CD-8500-46AA-861D-5481C47C7BA5}"/>
    <dgm:cxn modelId="{0621C96A-82AE-4349-814C-3B247972F432}" srcId="{5164CD5B-C82D-4171-BF90-CF6BE61507F4}" destId="{EBB1B57E-D937-4171-A814-BAB856F465F5}" srcOrd="2" destOrd="0" parTransId="{2375FCE2-9A2F-483E-B5D0-27CBA66CE478}" sibTransId="{2D0A4196-D4F6-4CD9-8B45-1B348BA18FE9}"/>
    <dgm:cxn modelId="{E7ED237C-DA54-4233-AD20-684E550F56A1}" type="presOf" srcId="{9714765A-55C2-4F7A-9F97-3FD4ADD30026}" destId="{C2E76C2C-EBBD-4A10-B1FA-179DBF7557B4}" srcOrd="0" destOrd="0" presId="urn:microsoft.com/office/officeart/2005/8/layout/pyramid1"/>
    <dgm:cxn modelId="{32543B8B-8AF0-4F50-A41A-547264155D91}" type="presOf" srcId="{EBB1B57E-D937-4171-A814-BAB856F465F5}" destId="{9308411D-524C-41D6-96A4-158DC3FFD2AE}" srcOrd="1" destOrd="0" presId="urn:microsoft.com/office/officeart/2005/8/layout/pyramid1"/>
    <dgm:cxn modelId="{ACC09E92-C9FF-4298-84A1-1395AD28575D}" type="presOf" srcId="{333A89E0-DAC7-460C-8CE8-E1EE4F6389EB}" destId="{8BF1F7F4-3970-4007-9259-09F219D72D6A}" srcOrd="1" destOrd="0" presId="urn:microsoft.com/office/officeart/2005/8/layout/pyramid1"/>
    <dgm:cxn modelId="{3AA48F95-45E7-4109-9389-4239E7553761}" type="presOf" srcId="{F9E8F808-D4D9-4D05-A6D3-39C8FF575F42}" destId="{60F0AAAB-112D-4468-BF0F-D7DF45680074}" srcOrd="1" destOrd="0" presId="urn:microsoft.com/office/officeart/2005/8/layout/pyramid1"/>
    <dgm:cxn modelId="{5B1326BA-1FD0-44B8-9B13-719F75D46507}" type="presOf" srcId="{AAE23E76-30E9-4BE2-8DED-440615B5BA4D}" destId="{8633E89F-7D80-493B-BA9D-77461706D431}" srcOrd="0" destOrd="0" presId="urn:microsoft.com/office/officeart/2005/8/layout/pyramid1"/>
    <dgm:cxn modelId="{A47ECABA-82A4-43F9-8AEB-2ADAFBC4F518}" type="presOf" srcId="{AAE23E76-30E9-4BE2-8DED-440615B5BA4D}" destId="{E30B68C9-A8DC-4F5F-A2F9-1500D87A5923}" srcOrd="1" destOrd="0" presId="urn:microsoft.com/office/officeart/2005/8/layout/pyramid1"/>
    <dgm:cxn modelId="{A529F1BB-1268-4B74-A199-FE17C7AD2746}" type="presOf" srcId="{F9E8F808-D4D9-4D05-A6D3-39C8FF575F42}" destId="{52586696-850C-40A8-96D9-743D9F019F58}" srcOrd="0" destOrd="0" presId="urn:microsoft.com/office/officeart/2005/8/layout/pyramid1"/>
    <dgm:cxn modelId="{6A57F9BD-FFD6-41BD-AD23-709CA27CAFBE}" type="presOf" srcId="{5164CD5B-C82D-4171-BF90-CF6BE61507F4}" destId="{EF06956B-9D1F-433F-8102-68109297E7B4}" srcOrd="0" destOrd="0" presId="urn:microsoft.com/office/officeart/2005/8/layout/pyramid1"/>
    <dgm:cxn modelId="{FC4B7CD0-BA79-4A09-BF85-14B2AE914591}" srcId="{5164CD5B-C82D-4171-BF90-CF6BE61507F4}" destId="{9714765A-55C2-4F7A-9F97-3FD4ADD30026}" srcOrd="4" destOrd="0" parTransId="{EF77FB9E-319D-48BE-A233-818AC33C3C3A}" sibTransId="{A3D756AC-B43A-489F-9C9E-595B98EBD747}"/>
    <dgm:cxn modelId="{FEA4A5E9-D731-499A-9EC5-C5E9176B5BC0}" srcId="{5164CD5B-C82D-4171-BF90-CF6BE61507F4}" destId="{F9E8F808-D4D9-4D05-A6D3-39C8FF575F42}" srcOrd="3" destOrd="0" parTransId="{60E3A709-7934-490C-9704-3E83C37FE6C0}" sibTransId="{4BF118FF-78DC-4F15-A007-6EFDCA39DBCE}"/>
    <dgm:cxn modelId="{7A6E9BAF-5BFC-4499-B6CE-DEDC03DABB0E}" type="presParOf" srcId="{EF06956B-9D1F-433F-8102-68109297E7B4}" destId="{4B2C36C7-6F8E-4C4F-B23C-AC0E9E754257}" srcOrd="0" destOrd="0" presId="urn:microsoft.com/office/officeart/2005/8/layout/pyramid1"/>
    <dgm:cxn modelId="{51AE2224-59B8-4A47-9A61-D6619A56975D}" type="presParOf" srcId="{4B2C36C7-6F8E-4C4F-B23C-AC0E9E754257}" destId="{8633E89F-7D80-493B-BA9D-77461706D431}" srcOrd="0" destOrd="0" presId="urn:microsoft.com/office/officeart/2005/8/layout/pyramid1"/>
    <dgm:cxn modelId="{33145913-D2C3-48B6-9CD0-B3B05F01C12E}" type="presParOf" srcId="{4B2C36C7-6F8E-4C4F-B23C-AC0E9E754257}" destId="{E30B68C9-A8DC-4F5F-A2F9-1500D87A5923}" srcOrd="1" destOrd="0" presId="urn:microsoft.com/office/officeart/2005/8/layout/pyramid1"/>
    <dgm:cxn modelId="{E34B01E7-4D8C-4271-9B5C-021AE3DEAEF1}" type="presParOf" srcId="{EF06956B-9D1F-433F-8102-68109297E7B4}" destId="{2B2F71FE-D3E0-4902-81ED-F527AD73CFEA}" srcOrd="1" destOrd="0" presId="urn:microsoft.com/office/officeart/2005/8/layout/pyramid1"/>
    <dgm:cxn modelId="{5A8F08AF-0BA8-42E5-8DF3-19F3B4D46F08}" type="presParOf" srcId="{2B2F71FE-D3E0-4902-81ED-F527AD73CFEA}" destId="{FB323997-A62C-40B8-B5C5-624C2FF0B737}" srcOrd="0" destOrd="0" presId="urn:microsoft.com/office/officeart/2005/8/layout/pyramid1"/>
    <dgm:cxn modelId="{E5B2E747-B18E-48ED-B33D-11BF4A6FF7C6}" type="presParOf" srcId="{2B2F71FE-D3E0-4902-81ED-F527AD73CFEA}" destId="{8BF1F7F4-3970-4007-9259-09F219D72D6A}" srcOrd="1" destOrd="0" presId="urn:microsoft.com/office/officeart/2005/8/layout/pyramid1"/>
    <dgm:cxn modelId="{7B92DB84-5016-4D68-A014-18E3F770275F}" type="presParOf" srcId="{EF06956B-9D1F-433F-8102-68109297E7B4}" destId="{42C8F0BA-DFD8-4952-861D-DFA999F375F1}" srcOrd="2" destOrd="0" presId="urn:microsoft.com/office/officeart/2005/8/layout/pyramid1"/>
    <dgm:cxn modelId="{BC35FD0C-B875-404D-8845-76B78C988FD3}" type="presParOf" srcId="{42C8F0BA-DFD8-4952-861D-DFA999F375F1}" destId="{9D15DE2C-1B72-4951-8205-3B7BEA355CFC}" srcOrd="0" destOrd="0" presId="urn:microsoft.com/office/officeart/2005/8/layout/pyramid1"/>
    <dgm:cxn modelId="{85B668F5-1750-476A-936F-0F622F787E8E}" type="presParOf" srcId="{42C8F0BA-DFD8-4952-861D-DFA999F375F1}" destId="{9308411D-524C-41D6-96A4-158DC3FFD2AE}" srcOrd="1" destOrd="0" presId="urn:microsoft.com/office/officeart/2005/8/layout/pyramid1"/>
    <dgm:cxn modelId="{0D64469E-371E-4106-9AAC-C7E229153004}" type="presParOf" srcId="{EF06956B-9D1F-433F-8102-68109297E7B4}" destId="{B17E7296-226C-49F1-9752-743FF0B9FCF3}" srcOrd="3" destOrd="0" presId="urn:microsoft.com/office/officeart/2005/8/layout/pyramid1"/>
    <dgm:cxn modelId="{98D4223B-391D-471E-9FF3-68E9A44EEE9D}" type="presParOf" srcId="{B17E7296-226C-49F1-9752-743FF0B9FCF3}" destId="{52586696-850C-40A8-96D9-743D9F019F58}" srcOrd="0" destOrd="0" presId="urn:microsoft.com/office/officeart/2005/8/layout/pyramid1"/>
    <dgm:cxn modelId="{F7B996A6-27BD-4C83-BCC4-3BD21C12ADD4}" type="presParOf" srcId="{B17E7296-226C-49F1-9752-743FF0B9FCF3}" destId="{60F0AAAB-112D-4468-BF0F-D7DF45680074}" srcOrd="1" destOrd="0" presId="urn:microsoft.com/office/officeart/2005/8/layout/pyramid1"/>
    <dgm:cxn modelId="{FBACB9A7-B4F5-4251-A7AC-09FB3EFD6540}" type="presParOf" srcId="{EF06956B-9D1F-433F-8102-68109297E7B4}" destId="{6DC0B05C-5DB1-4EA6-8AB9-5EA3E1F35F69}" srcOrd="4" destOrd="0" presId="urn:microsoft.com/office/officeart/2005/8/layout/pyramid1"/>
    <dgm:cxn modelId="{11C479BE-BA5A-4714-9FF1-B23211771EB8}" type="presParOf" srcId="{6DC0B05C-5DB1-4EA6-8AB9-5EA3E1F35F69}" destId="{C2E76C2C-EBBD-4A10-B1FA-179DBF7557B4}" srcOrd="0" destOrd="0" presId="urn:microsoft.com/office/officeart/2005/8/layout/pyramid1"/>
    <dgm:cxn modelId="{9CA23CEA-E541-48E8-A231-C3D8CE7B2E84}" type="presParOf" srcId="{6DC0B05C-5DB1-4EA6-8AB9-5EA3E1F35F69}" destId="{89899453-91B2-4069-80F4-058D81CCC4C6}" srcOrd="1" destOrd="0" presId="urn:microsoft.com/office/officeart/2005/8/layout/pyramid1"/>
    <dgm:cxn modelId="{BF2B4E3D-370B-406E-8556-FB7AA123040C}" type="presParOf" srcId="{EF06956B-9D1F-433F-8102-68109297E7B4}" destId="{44C9380D-2F86-4BA0-ACC7-F5A030CB1CED}" srcOrd="5" destOrd="0" presId="urn:microsoft.com/office/officeart/2005/8/layout/pyramid1"/>
    <dgm:cxn modelId="{8D0C3305-B2A6-4894-8F74-9A3F79FDB46B}" type="presParOf" srcId="{44C9380D-2F86-4BA0-ACC7-F5A030CB1CED}" destId="{311CABD4-CB59-4F7F-A355-A763E6968409}" srcOrd="0" destOrd="0" presId="urn:microsoft.com/office/officeart/2005/8/layout/pyramid1"/>
    <dgm:cxn modelId="{7BFE63C3-F237-4DDB-A9B2-1DE957F3CD07}" type="presParOf" srcId="{44C9380D-2F86-4BA0-ACC7-F5A030CB1CED}" destId="{2BED7892-4EE9-4A61-81FA-F14AE790366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20803-8755-4C90-9576-AA48F6E94239}">
      <dsp:nvSpPr>
        <dsp:cNvPr id="0" name=""/>
        <dsp:cNvSpPr/>
      </dsp:nvSpPr>
      <dsp:spPr>
        <a:xfrm>
          <a:off x="0" y="0"/>
          <a:ext cx="8229600" cy="106064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Tax Equity</a:t>
          </a:r>
        </a:p>
        <a:p>
          <a:pPr marL="228600" lvl="1" indent="-228600" algn="l" defTabSz="933450">
            <a:lnSpc>
              <a:spcPct val="90000"/>
            </a:lnSpc>
            <a:spcBef>
              <a:spcPct val="0"/>
            </a:spcBef>
            <a:spcAft>
              <a:spcPct val="15000"/>
            </a:spcAft>
            <a:buChar char="•"/>
          </a:pPr>
          <a:r>
            <a:rPr lang="en-US" sz="2100" kern="1200" dirty="0"/>
            <a:t>Child Tax Credit</a:t>
          </a:r>
        </a:p>
      </dsp:txBody>
      <dsp:txXfrm>
        <a:off x="1751984" y="0"/>
        <a:ext cx="6477615" cy="1060648"/>
      </dsp:txXfrm>
    </dsp:sp>
    <dsp:sp modelId="{9A8B9226-0DE8-479B-9B7E-5DD9B85587D5}">
      <dsp:nvSpPr>
        <dsp:cNvPr id="0" name=""/>
        <dsp:cNvSpPr/>
      </dsp:nvSpPr>
      <dsp:spPr>
        <a:xfrm>
          <a:off x="106064" y="106064"/>
          <a:ext cx="1645920" cy="84851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2175" t="-11230" r="12175" b="-1123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9AE359-969F-4B14-B467-A2D0AEC76585}">
      <dsp:nvSpPr>
        <dsp:cNvPr id="0" name=""/>
        <dsp:cNvSpPr/>
      </dsp:nvSpPr>
      <dsp:spPr>
        <a:xfrm>
          <a:off x="0" y="1166713"/>
          <a:ext cx="8229600" cy="106064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Housing Justice</a:t>
          </a:r>
        </a:p>
        <a:p>
          <a:pPr marL="228600" lvl="1" indent="-228600" algn="l" defTabSz="933450">
            <a:lnSpc>
              <a:spcPct val="90000"/>
            </a:lnSpc>
            <a:spcBef>
              <a:spcPct val="0"/>
            </a:spcBef>
            <a:spcAft>
              <a:spcPct val="15000"/>
            </a:spcAft>
            <a:buChar char="•"/>
          </a:pPr>
          <a:r>
            <a:rPr lang="en-US" sz="2100" kern="1200" dirty="0"/>
            <a:t>Renter Tax Credit</a:t>
          </a:r>
        </a:p>
      </dsp:txBody>
      <dsp:txXfrm>
        <a:off x="1751984" y="1166713"/>
        <a:ext cx="6477615" cy="1060648"/>
      </dsp:txXfrm>
    </dsp:sp>
    <dsp:sp modelId="{81C269DF-1D44-4FC2-8AF1-8AE5570FC662}">
      <dsp:nvSpPr>
        <dsp:cNvPr id="0" name=""/>
        <dsp:cNvSpPr/>
      </dsp:nvSpPr>
      <dsp:spPr>
        <a:xfrm>
          <a:off x="106064" y="1272778"/>
          <a:ext cx="1645920" cy="848518"/>
        </a:xfrm>
        <a:prstGeom prst="roundRect">
          <a:avLst>
            <a:gd name="adj" fmla="val 10000"/>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2175" t="-11230" r="12175" b="-1123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C84FEA6-7BD0-46E4-BE87-A9674DD4B7A9}">
      <dsp:nvSpPr>
        <dsp:cNvPr id="0" name=""/>
        <dsp:cNvSpPr/>
      </dsp:nvSpPr>
      <dsp:spPr>
        <a:xfrm>
          <a:off x="0" y="2333426"/>
          <a:ext cx="8229600" cy="106064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Healthy Start</a:t>
          </a:r>
        </a:p>
        <a:p>
          <a:pPr marL="228600" lvl="1" indent="-228600" algn="l" defTabSz="933450">
            <a:lnSpc>
              <a:spcPct val="90000"/>
            </a:lnSpc>
            <a:spcBef>
              <a:spcPct val="0"/>
            </a:spcBef>
            <a:spcAft>
              <a:spcPct val="15000"/>
            </a:spcAft>
            <a:buChar char="•"/>
          </a:pPr>
          <a:r>
            <a:rPr lang="en-US" sz="2100" kern="1200" dirty="0"/>
            <a:t>SNAP/WIC Reauthorization and Funding</a:t>
          </a:r>
        </a:p>
      </dsp:txBody>
      <dsp:txXfrm>
        <a:off x="1751984" y="2333426"/>
        <a:ext cx="6477615" cy="1060648"/>
      </dsp:txXfrm>
    </dsp:sp>
    <dsp:sp modelId="{B9A6A7D2-8DDB-4C75-B47A-D5166E5558F1}">
      <dsp:nvSpPr>
        <dsp:cNvPr id="0" name=""/>
        <dsp:cNvSpPr/>
      </dsp:nvSpPr>
      <dsp:spPr>
        <a:xfrm>
          <a:off x="106064" y="2439491"/>
          <a:ext cx="1645920" cy="848518"/>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1631" t="-11230" r="21631" b="-1123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9973B-0439-4B12-8A33-DF9116608016}">
      <dsp:nvSpPr>
        <dsp:cNvPr id="0" name=""/>
        <dsp:cNvSpPr/>
      </dsp:nvSpPr>
      <dsp:spPr>
        <a:xfrm>
          <a:off x="0" y="1514388"/>
          <a:ext cx="8870371" cy="2019184"/>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BD721-0CB4-4648-96EC-A10625842A54}">
      <dsp:nvSpPr>
        <dsp:cNvPr id="0" name=""/>
        <dsp:cNvSpPr/>
      </dsp:nvSpPr>
      <dsp:spPr>
        <a:xfrm>
          <a:off x="3995" y="0"/>
          <a:ext cx="1921769" cy="201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1">
          <a:noAutofit/>
        </a:bodyPr>
        <a:lstStyle/>
        <a:p>
          <a:pPr marL="0" lvl="0" indent="0" algn="l" defTabSz="666750">
            <a:lnSpc>
              <a:spcPct val="90000"/>
            </a:lnSpc>
            <a:spcBef>
              <a:spcPct val="0"/>
            </a:spcBef>
            <a:spcAft>
              <a:spcPct val="35000"/>
            </a:spcAft>
            <a:buNone/>
          </a:pPr>
          <a:r>
            <a:rPr lang="en-US" sz="1500" kern="1200" dirty="0"/>
            <a:t>January/February</a:t>
          </a:r>
        </a:p>
        <a:p>
          <a:pPr marL="114300" lvl="1" indent="-114300" algn="l" defTabSz="533400">
            <a:lnSpc>
              <a:spcPct val="90000"/>
            </a:lnSpc>
            <a:spcBef>
              <a:spcPct val="0"/>
            </a:spcBef>
            <a:spcAft>
              <a:spcPct val="15000"/>
            </a:spcAft>
            <a:buChar char="•"/>
          </a:pPr>
          <a:r>
            <a:rPr lang="en-US" sz="1200" kern="1200" dirty="0"/>
            <a:t>Action: Child Tax Credit</a:t>
          </a:r>
        </a:p>
        <a:p>
          <a:pPr marL="114300" lvl="1" indent="-114300" algn="l" defTabSz="533400">
            <a:lnSpc>
              <a:spcPct val="90000"/>
            </a:lnSpc>
            <a:spcBef>
              <a:spcPct val="0"/>
            </a:spcBef>
            <a:spcAft>
              <a:spcPct val="15000"/>
            </a:spcAft>
            <a:buChar char="•"/>
          </a:pPr>
          <a:r>
            <a:rPr lang="en-US" sz="1200" kern="1200" dirty="0"/>
            <a:t>Education: SNAP/WIC </a:t>
          </a:r>
        </a:p>
      </dsp:txBody>
      <dsp:txXfrm>
        <a:off x="3995" y="0"/>
        <a:ext cx="1921769" cy="2019184"/>
      </dsp:txXfrm>
    </dsp:sp>
    <dsp:sp modelId="{38135624-B7BE-48FB-B9B6-D5CF6E919CE2}">
      <dsp:nvSpPr>
        <dsp:cNvPr id="0" name=""/>
        <dsp:cNvSpPr/>
      </dsp:nvSpPr>
      <dsp:spPr>
        <a:xfrm>
          <a:off x="712482" y="2271581"/>
          <a:ext cx="504796" cy="5047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5D6D3-AAA9-4362-8D43-27E238B43464}">
      <dsp:nvSpPr>
        <dsp:cNvPr id="0" name=""/>
        <dsp:cNvSpPr/>
      </dsp:nvSpPr>
      <dsp:spPr>
        <a:xfrm>
          <a:off x="2021853" y="3028776"/>
          <a:ext cx="1921769" cy="201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1">
          <a:noAutofit/>
        </a:bodyPr>
        <a:lstStyle/>
        <a:p>
          <a:pPr marL="0" lvl="0" indent="0" algn="l" defTabSz="666750">
            <a:lnSpc>
              <a:spcPct val="90000"/>
            </a:lnSpc>
            <a:spcBef>
              <a:spcPct val="0"/>
            </a:spcBef>
            <a:spcAft>
              <a:spcPct val="35000"/>
            </a:spcAft>
            <a:buNone/>
          </a:pPr>
          <a:r>
            <a:rPr lang="en-US" sz="1500" kern="1200" dirty="0"/>
            <a:t>March-May</a:t>
          </a:r>
        </a:p>
        <a:p>
          <a:pPr marL="114300" lvl="1" indent="-114300" algn="l" defTabSz="533400">
            <a:lnSpc>
              <a:spcPct val="90000"/>
            </a:lnSpc>
            <a:spcBef>
              <a:spcPct val="0"/>
            </a:spcBef>
            <a:spcAft>
              <a:spcPct val="15000"/>
            </a:spcAft>
            <a:buChar char="•"/>
          </a:pPr>
          <a:r>
            <a:rPr lang="en-US" sz="1200" kern="1200" dirty="0"/>
            <a:t>Action: SNAP/WIC</a:t>
          </a:r>
        </a:p>
        <a:p>
          <a:pPr marL="114300" lvl="1" indent="-114300" algn="l" defTabSz="533400">
            <a:lnSpc>
              <a:spcPct val="90000"/>
            </a:lnSpc>
            <a:spcBef>
              <a:spcPct val="0"/>
            </a:spcBef>
            <a:spcAft>
              <a:spcPct val="15000"/>
            </a:spcAft>
            <a:buChar char="•"/>
          </a:pPr>
          <a:r>
            <a:rPr lang="en-US" sz="1200" kern="1200" dirty="0"/>
            <a:t>Education: Renter Tax Credit</a:t>
          </a:r>
        </a:p>
      </dsp:txBody>
      <dsp:txXfrm>
        <a:off x="2021853" y="3028776"/>
        <a:ext cx="1921769" cy="2019184"/>
      </dsp:txXfrm>
    </dsp:sp>
    <dsp:sp modelId="{A5CC7342-BDA1-4DA6-BDDA-0A132661F1D6}">
      <dsp:nvSpPr>
        <dsp:cNvPr id="0" name=""/>
        <dsp:cNvSpPr/>
      </dsp:nvSpPr>
      <dsp:spPr>
        <a:xfrm>
          <a:off x="2730340" y="2271581"/>
          <a:ext cx="504796" cy="5047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4E3F0-1425-4569-A82A-1A300855B8DF}">
      <dsp:nvSpPr>
        <dsp:cNvPr id="0" name=""/>
        <dsp:cNvSpPr/>
      </dsp:nvSpPr>
      <dsp:spPr>
        <a:xfrm>
          <a:off x="4039711" y="0"/>
          <a:ext cx="1921769" cy="201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1">
          <a:noAutofit/>
        </a:bodyPr>
        <a:lstStyle/>
        <a:p>
          <a:pPr marL="0" lvl="0" indent="0" algn="l" defTabSz="666750">
            <a:lnSpc>
              <a:spcPct val="90000"/>
            </a:lnSpc>
            <a:spcBef>
              <a:spcPct val="0"/>
            </a:spcBef>
            <a:spcAft>
              <a:spcPct val="35000"/>
            </a:spcAft>
            <a:buNone/>
          </a:pPr>
          <a:r>
            <a:rPr lang="en-US" sz="1500" kern="1200" dirty="0"/>
            <a:t>June-October</a:t>
          </a:r>
        </a:p>
        <a:p>
          <a:pPr marL="114300" lvl="1" indent="-114300" algn="l" defTabSz="533400">
            <a:lnSpc>
              <a:spcPct val="90000"/>
            </a:lnSpc>
            <a:spcBef>
              <a:spcPct val="0"/>
            </a:spcBef>
            <a:spcAft>
              <a:spcPct val="15000"/>
            </a:spcAft>
            <a:buChar char="•"/>
          </a:pPr>
          <a:r>
            <a:rPr lang="en-US" sz="1200" kern="1200" dirty="0"/>
            <a:t>Election Action/Education: Renter Tax Credit</a:t>
          </a:r>
        </a:p>
      </dsp:txBody>
      <dsp:txXfrm>
        <a:off x="4039711" y="0"/>
        <a:ext cx="1921769" cy="2019184"/>
      </dsp:txXfrm>
    </dsp:sp>
    <dsp:sp modelId="{1E10D51E-DC74-4916-8BD0-D0CD30C9C51A}">
      <dsp:nvSpPr>
        <dsp:cNvPr id="0" name=""/>
        <dsp:cNvSpPr/>
      </dsp:nvSpPr>
      <dsp:spPr>
        <a:xfrm>
          <a:off x="4748197" y="2271581"/>
          <a:ext cx="504796" cy="5047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DAE5E-AA75-4950-A3C5-DEF24CB118FC}">
      <dsp:nvSpPr>
        <dsp:cNvPr id="0" name=""/>
        <dsp:cNvSpPr/>
      </dsp:nvSpPr>
      <dsp:spPr>
        <a:xfrm>
          <a:off x="6057568" y="3028776"/>
          <a:ext cx="1921769" cy="201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1">
          <a:noAutofit/>
        </a:bodyPr>
        <a:lstStyle/>
        <a:p>
          <a:pPr marL="0" lvl="0" indent="0" algn="l" defTabSz="666750">
            <a:lnSpc>
              <a:spcPct val="90000"/>
            </a:lnSpc>
            <a:spcBef>
              <a:spcPct val="0"/>
            </a:spcBef>
            <a:spcAft>
              <a:spcPct val="35000"/>
            </a:spcAft>
            <a:buNone/>
          </a:pPr>
          <a:r>
            <a:rPr lang="en-US" sz="1500" kern="1200" dirty="0"/>
            <a:t>November/December</a:t>
          </a:r>
        </a:p>
        <a:p>
          <a:pPr marL="114300" lvl="1" indent="-114300" algn="l" defTabSz="533400">
            <a:lnSpc>
              <a:spcPct val="90000"/>
            </a:lnSpc>
            <a:spcBef>
              <a:spcPct val="0"/>
            </a:spcBef>
            <a:spcAft>
              <a:spcPct val="15000"/>
            </a:spcAft>
            <a:buChar char="•"/>
          </a:pPr>
          <a:r>
            <a:rPr lang="en-US" sz="1200" kern="1200" dirty="0"/>
            <a:t>Action: Lame Duck Session</a:t>
          </a:r>
        </a:p>
        <a:p>
          <a:pPr marL="114300" lvl="1" indent="-114300" algn="l" defTabSz="533400">
            <a:lnSpc>
              <a:spcPct val="90000"/>
            </a:lnSpc>
            <a:spcBef>
              <a:spcPct val="0"/>
            </a:spcBef>
            <a:spcAft>
              <a:spcPct val="15000"/>
            </a:spcAft>
            <a:buChar char="•"/>
          </a:pPr>
          <a:r>
            <a:rPr lang="en-US" sz="1200" kern="1200" dirty="0"/>
            <a:t>Education: 2025 First 100 Days</a:t>
          </a:r>
        </a:p>
      </dsp:txBody>
      <dsp:txXfrm>
        <a:off x="6057568" y="3028776"/>
        <a:ext cx="1921769" cy="2019184"/>
      </dsp:txXfrm>
    </dsp:sp>
    <dsp:sp modelId="{E2F7829E-1DDA-4CC2-B317-B6BC47CB4927}">
      <dsp:nvSpPr>
        <dsp:cNvPr id="0" name=""/>
        <dsp:cNvSpPr/>
      </dsp:nvSpPr>
      <dsp:spPr>
        <a:xfrm>
          <a:off x="6766055" y="2271581"/>
          <a:ext cx="504796" cy="50479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F2611-BB18-8E4B-9035-783805063E00}">
      <dsp:nvSpPr>
        <dsp:cNvPr id="0" name=""/>
        <dsp:cNvSpPr/>
      </dsp:nvSpPr>
      <dsp:spPr>
        <a:xfrm>
          <a:off x="629903" y="0"/>
          <a:ext cx="7138912" cy="37456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14D08-0F69-4C48-A824-152C5BABF344}">
      <dsp:nvSpPr>
        <dsp:cNvPr id="0" name=""/>
        <dsp:cNvSpPr/>
      </dsp:nvSpPr>
      <dsp:spPr>
        <a:xfrm>
          <a:off x="284605" y="1123684"/>
          <a:ext cx="2519616" cy="1498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Relationship building is everything</a:t>
          </a:r>
        </a:p>
      </dsp:txBody>
      <dsp:txXfrm>
        <a:off x="357743" y="1196822"/>
        <a:ext cx="2373340" cy="1351970"/>
      </dsp:txXfrm>
    </dsp:sp>
    <dsp:sp modelId="{4B7551FC-2C9F-A244-8C57-BA5DD4931831}">
      <dsp:nvSpPr>
        <dsp:cNvPr id="0" name=""/>
        <dsp:cNvSpPr/>
      </dsp:nvSpPr>
      <dsp:spPr>
        <a:xfrm>
          <a:off x="2939551" y="1123684"/>
          <a:ext cx="2519616" cy="1498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Congressional meetings build relationships</a:t>
          </a:r>
        </a:p>
      </dsp:txBody>
      <dsp:txXfrm>
        <a:off x="3012689" y="1196822"/>
        <a:ext cx="2373340" cy="1351970"/>
      </dsp:txXfrm>
    </dsp:sp>
    <dsp:sp modelId="{D87E1FF7-D5D2-E04A-82AB-5AA76BC091E3}">
      <dsp:nvSpPr>
        <dsp:cNvPr id="0" name=""/>
        <dsp:cNvSpPr/>
      </dsp:nvSpPr>
      <dsp:spPr>
        <a:xfrm>
          <a:off x="5594498" y="1123684"/>
          <a:ext cx="2519616" cy="1498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Two meeting moments in 2024: </a:t>
          </a:r>
        </a:p>
        <a:p>
          <a:pPr marL="114300" lvl="1" indent="-114300" algn="l" defTabSz="622300">
            <a:lnSpc>
              <a:spcPct val="90000"/>
            </a:lnSpc>
            <a:spcBef>
              <a:spcPct val="0"/>
            </a:spcBef>
            <a:spcAft>
              <a:spcPct val="15000"/>
            </a:spcAft>
            <a:buChar char="•"/>
          </a:pPr>
          <a:r>
            <a:rPr lang="en-US"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February – April</a:t>
          </a:r>
        </a:p>
        <a:p>
          <a:pPr marL="114300" lvl="1" indent="-114300" algn="l" defTabSz="622300">
            <a:lnSpc>
              <a:spcPct val="90000"/>
            </a:lnSpc>
            <a:spcBef>
              <a:spcPct val="0"/>
            </a:spcBef>
            <a:spcAft>
              <a:spcPct val="15000"/>
            </a:spcAft>
            <a:buChar char="•"/>
          </a:pPr>
          <a:r>
            <a:rPr lang="en-US"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August - October</a:t>
          </a:r>
        </a:p>
      </dsp:txBody>
      <dsp:txXfrm>
        <a:off x="5667636" y="1196822"/>
        <a:ext cx="2373340" cy="1351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3E89F-7D80-493B-BA9D-77461706D431}">
      <dsp:nvSpPr>
        <dsp:cNvPr id="0" name=""/>
        <dsp:cNvSpPr/>
      </dsp:nvSpPr>
      <dsp:spPr>
        <a:xfrm>
          <a:off x="3359248" y="0"/>
          <a:ext cx="1343699" cy="610889"/>
        </a:xfrm>
        <a:prstGeom prst="trapezoid">
          <a:avLst>
            <a:gd name="adj" fmla="val 10997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Group member</a:t>
          </a:r>
        </a:p>
      </dsp:txBody>
      <dsp:txXfrm>
        <a:off x="3359248" y="0"/>
        <a:ext cx="1343699" cy="610889"/>
      </dsp:txXfrm>
    </dsp:sp>
    <dsp:sp modelId="{FB323997-A62C-40B8-B5C5-624C2FF0B737}">
      <dsp:nvSpPr>
        <dsp:cNvPr id="0" name=""/>
        <dsp:cNvSpPr/>
      </dsp:nvSpPr>
      <dsp:spPr>
        <a:xfrm>
          <a:off x="2687399" y="610889"/>
          <a:ext cx="2687399" cy="610889"/>
        </a:xfrm>
        <a:prstGeom prst="trapezoid">
          <a:avLst>
            <a:gd name="adj" fmla="val 10997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t>Attend lobby</a:t>
          </a:r>
          <a:r>
            <a:rPr lang="en-US" sz="1800" b="1" kern="1200" dirty="0">
              <a:latin typeface="Calibri"/>
            </a:rPr>
            <a:t> </a:t>
          </a:r>
          <a:r>
            <a:rPr lang="en-US" sz="1800" b="1" kern="1200" dirty="0"/>
            <a:t>meeting</a:t>
          </a:r>
          <a:r>
            <a:rPr lang="en-US" sz="1800" b="1" kern="1200" dirty="0">
              <a:latin typeface="Calibri"/>
            </a:rPr>
            <a:t> </a:t>
          </a:r>
          <a:endParaRPr lang="en-US" sz="1800" b="1" kern="1200" dirty="0"/>
        </a:p>
      </dsp:txBody>
      <dsp:txXfrm>
        <a:off x="3157693" y="610889"/>
        <a:ext cx="1746809" cy="610889"/>
      </dsp:txXfrm>
    </dsp:sp>
    <dsp:sp modelId="{9D15DE2C-1B72-4951-8205-3B7BEA355CFC}">
      <dsp:nvSpPr>
        <dsp:cNvPr id="0" name=""/>
        <dsp:cNvSpPr/>
      </dsp:nvSpPr>
      <dsp:spPr>
        <a:xfrm>
          <a:off x="2015549" y="1221778"/>
          <a:ext cx="4031098" cy="610889"/>
        </a:xfrm>
        <a:prstGeom prst="trapezoid">
          <a:avLst>
            <a:gd name="adj" fmla="val 10997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t>Attend Orientation</a:t>
          </a:r>
          <a:r>
            <a:rPr lang="en-US" sz="1800" b="1" kern="1200" dirty="0">
              <a:latin typeface="Calibri"/>
            </a:rPr>
            <a:t> </a:t>
          </a:r>
          <a:endParaRPr lang="en-US" sz="1800" b="1" kern="1200" dirty="0"/>
        </a:p>
      </dsp:txBody>
      <dsp:txXfrm>
        <a:off x="2720991" y="1221778"/>
        <a:ext cx="2620214" cy="610889"/>
      </dsp:txXfrm>
    </dsp:sp>
    <dsp:sp modelId="{52586696-850C-40A8-96D9-743D9F019F58}">
      <dsp:nvSpPr>
        <dsp:cNvPr id="0" name=""/>
        <dsp:cNvSpPr/>
      </dsp:nvSpPr>
      <dsp:spPr>
        <a:xfrm>
          <a:off x="1343699" y="1832667"/>
          <a:ext cx="5374798" cy="610889"/>
        </a:xfrm>
        <a:prstGeom prst="trapezoid">
          <a:avLst>
            <a:gd name="adj" fmla="val 10997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t>Added to Action Network</a:t>
          </a:r>
          <a:r>
            <a:rPr lang="en-US" sz="1800" b="1" kern="1200" dirty="0">
              <a:latin typeface="Calibri"/>
            </a:rPr>
            <a:t> </a:t>
          </a:r>
          <a:endParaRPr lang="en-US" sz="1800" b="1" kern="1200" dirty="0"/>
        </a:p>
      </dsp:txBody>
      <dsp:txXfrm>
        <a:off x="2284289" y="1832667"/>
        <a:ext cx="3493618" cy="610889"/>
      </dsp:txXfrm>
    </dsp:sp>
    <dsp:sp modelId="{C2E76C2C-EBBD-4A10-B1FA-179DBF7557B4}">
      <dsp:nvSpPr>
        <dsp:cNvPr id="0" name=""/>
        <dsp:cNvSpPr/>
      </dsp:nvSpPr>
      <dsp:spPr>
        <a:xfrm>
          <a:off x="671849" y="2443556"/>
          <a:ext cx="6718497" cy="610889"/>
        </a:xfrm>
        <a:prstGeom prst="trapezoid">
          <a:avLst>
            <a:gd name="adj" fmla="val 10997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Open Sans"/>
              <a:ea typeface="Open Sans"/>
              <a:cs typeface="Open Sans"/>
            </a:rPr>
            <a:t>Action Alerts</a:t>
          </a:r>
        </a:p>
      </dsp:txBody>
      <dsp:txXfrm>
        <a:off x="1847586" y="2443556"/>
        <a:ext cx="4367023" cy="610889"/>
      </dsp:txXfrm>
    </dsp:sp>
    <dsp:sp modelId="{311CABD4-CB59-4F7F-A355-A763E6968409}">
      <dsp:nvSpPr>
        <dsp:cNvPr id="0" name=""/>
        <dsp:cNvSpPr/>
      </dsp:nvSpPr>
      <dsp:spPr>
        <a:xfrm>
          <a:off x="0" y="3054445"/>
          <a:ext cx="8062197" cy="610889"/>
        </a:xfrm>
        <a:prstGeom prst="trapezoid">
          <a:avLst>
            <a:gd name="adj" fmla="val 10997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Open Sans"/>
              <a:ea typeface="Open Sans"/>
              <a:cs typeface="Open Sans"/>
            </a:rPr>
            <a:t>Takes Solidarity Action</a:t>
          </a:r>
        </a:p>
      </dsp:txBody>
      <dsp:txXfrm>
        <a:off x="1410884" y="3054445"/>
        <a:ext cx="5240428" cy="61088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dirty="0"/>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dirty="0"/>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continue through the year, our major focus will be on the Renter’s Tax Credit and SNAP/WIC. This is dependent upon the progression of the Farm Bill, which is set to expire in September. Our goal for 2024 is provide both opportunities of education on our priorities, as well as, grassroots actions. Once again we thank Rep. McGovern talking with us today about nutrition assistance updates. This was our first education opportunity for the grassroots. Look out for an invitation for a Policy forum later this month or early March to provide a deeper dive into federal nutrition assistance programs and opportunities to create grassroots action. </a:t>
            </a:r>
          </a:p>
          <a:p>
            <a:r>
              <a:rPr lang="en-US" dirty="0"/>
              <a:t>This spring we will also provide education opportunities on the Renter Tax Credit being proposed through the HOME ACT sponsored by Senator Cory Booker of New Jersey. We expect Sen. Booker to re-introduce the HOME Act in March or April. From there, our election education and action efforts will focus on passage of the HOME Act and the need for more financial assistance for renters. </a:t>
            </a:r>
            <a:endParaRPr lang="en-US" dirty="0">
              <a:cs typeface="Calibri"/>
            </a:endParaRPr>
          </a:p>
          <a:p>
            <a:r>
              <a:rPr lang="en-US" dirty="0"/>
              <a:t>Then this winter, we will focus on tying up any last minute items during the lame duck session and turn our focus to the first 100 days of the next Congress and Presidential administration. </a:t>
            </a:r>
          </a:p>
        </p:txBody>
      </p:sp>
      <p:sp>
        <p:nvSpPr>
          <p:cNvPr id="4" name="Slide Number Placeholder 3"/>
          <p:cNvSpPr>
            <a:spLocks noGrp="1"/>
          </p:cNvSpPr>
          <p:nvPr>
            <p:ph type="sldNum" sz="quarter" idx="5"/>
          </p:nvPr>
        </p:nvSpPr>
        <p:spPr/>
        <p:txBody>
          <a:bodyPr/>
          <a:lstStyle/>
          <a:p>
            <a:fld id="{E1A05357-FEDC-42A6-A9AA-A177021FF7C8}" type="slidenum">
              <a:rPr lang="en-US" smtClean="0"/>
              <a:pPr/>
              <a:t>11</a:t>
            </a:fld>
            <a:endParaRPr lang="en-US" dirty="0"/>
          </a:p>
        </p:txBody>
      </p:sp>
    </p:spTree>
    <p:extLst>
      <p:ext uri="{BB962C8B-B14F-4D97-AF65-F5344CB8AC3E}">
        <p14:creationId xmlns:p14="http://schemas.microsoft.com/office/powerpoint/2010/main" val="255552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heard some grassroots would like to be active in state policy work. We are exploring opportunities of what that would look like for us in the future, including starting in no more than five pilot states and ensuring we have staff capacity to help those efforts. We will provide more information closer to the fall of this year. If you have any questions, please do not hesitate to reach out. </a:t>
            </a:r>
          </a:p>
        </p:txBody>
      </p:sp>
      <p:sp>
        <p:nvSpPr>
          <p:cNvPr id="4" name="Slide Number Placeholder 3"/>
          <p:cNvSpPr>
            <a:spLocks noGrp="1"/>
          </p:cNvSpPr>
          <p:nvPr>
            <p:ph type="sldNum" sz="quarter" idx="5"/>
          </p:nvPr>
        </p:nvSpPr>
        <p:spPr/>
        <p:txBody>
          <a:bodyPr/>
          <a:lstStyle/>
          <a:p>
            <a:fld id="{E1A05357-FEDC-42A6-A9AA-A177021FF7C8}" type="slidenum">
              <a:rPr lang="en-US" smtClean="0"/>
              <a:pPr/>
              <a:t>12</a:t>
            </a:fld>
            <a:endParaRPr lang="en-US" dirty="0"/>
          </a:p>
        </p:txBody>
      </p:sp>
    </p:spTree>
    <p:extLst>
      <p:ext uri="{BB962C8B-B14F-4D97-AF65-F5344CB8AC3E}">
        <p14:creationId xmlns:p14="http://schemas.microsoft.com/office/powerpoint/2010/main" val="193830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30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0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42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67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67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21</a:t>
            </a:fld>
            <a:endParaRPr lang="en-US" dirty="0"/>
          </a:p>
        </p:txBody>
      </p:sp>
    </p:spTree>
    <p:extLst>
      <p:ext uri="{BB962C8B-B14F-4D97-AF65-F5344CB8AC3E}">
        <p14:creationId xmlns:p14="http://schemas.microsoft.com/office/powerpoint/2010/main" val="2596120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94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Updated AO slide (2/22)</a:t>
            </a:r>
            <a:endParaRPr dirty="0"/>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37</a:t>
            </a:fld>
            <a:endParaRPr lang="en-US" dirty="0"/>
          </a:p>
        </p:txBody>
      </p:sp>
    </p:spTree>
    <p:extLst>
      <p:ext uri="{BB962C8B-B14F-4D97-AF65-F5344CB8AC3E}">
        <p14:creationId xmlns:p14="http://schemas.microsoft.com/office/powerpoint/2010/main" val="2371869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38</a:t>
            </a:fld>
            <a:endParaRPr lang="en-US" dirty="0"/>
          </a:p>
        </p:txBody>
      </p:sp>
    </p:spTree>
    <p:extLst>
      <p:ext uri="{BB962C8B-B14F-4D97-AF65-F5344CB8AC3E}">
        <p14:creationId xmlns:p14="http://schemas.microsoft.com/office/powerpoint/2010/main" val="2542634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2BF04-F51B-A828-412E-FF88FEECF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24F90-8FAA-F561-CEDB-B543C286A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590B9-141F-29FE-175E-A868A71016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161583-0E05-1E51-1BFC-9BF668A98EC6}"/>
              </a:ext>
            </a:extLst>
          </p:cNvPr>
          <p:cNvSpPr>
            <a:spLocks noGrp="1"/>
          </p:cNvSpPr>
          <p:nvPr>
            <p:ph type="sldNum" sz="quarter" idx="5"/>
          </p:nvPr>
        </p:nvSpPr>
        <p:spPr/>
        <p:txBody>
          <a:bodyPr/>
          <a:lstStyle/>
          <a:p>
            <a:fld id="{C5EB412F-BD62-4D23-A74D-7CDB5EF1780C}" type="slidenum">
              <a:rPr lang="en-US" smtClean="0"/>
              <a:t>39</a:t>
            </a:fld>
            <a:endParaRPr lang="en-US" dirty="0"/>
          </a:p>
        </p:txBody>
      </p:sp>
    </p:spTree>
    <p:extLst>
      <p:ext uri="{BB962C8B-B14F-4D97-AF65-F5344CB8AC3E}">
        <p14:creationId xmlns:p14="http://schemas.microsoft.com/office/powerpoint/2010/main" val="1852622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31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41</a:t>
            </a:fld>
            <a:endParaRPr lang="en-US" dirty="0"/>
          </a:p>
        </p:txBody>
      </p:sp>
    </p:spTree>
    <p:extLst>
      <p:ext uri="{BB962C8B-B14F-4D97-AF65-F5344CB8AC3E}">
        <p14:creationId xmlns:p14="http://schemas.microsoft.com/office/powerpoint/2010/main" val="3683213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44</a:t>
            </a:fld>
            <a:endParaRPr lang="en-US" dirty="0"/>
          </a:p>
        </p:txBody>
      </p:sp>
    </p:spTree>
    <p:extLst>
      <p:ext uri="{BB962C8B-B14F-4D97-AF65-F5344CB8AC3E}">
        <p14:creationId xmlns:p14="http://schemas.microsoft.com/office/powerpoint/2010/main" val="2579713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47</a:t>
            </a:fld>
            <a:endParaRPr lang="en-US" dirty="0"/>
          </a:p>
        </p:txBody>
      </p:sp>
    </p:spTree>
    <p:extLst>
      <p:ext uri="{BB962C8B-B14F-4D97-AF65-F5344CB8AC3E}">
        <p14:creationId xmlns:p14="http://schemas.microsoft.com/office/powerpoint/2010/main" val="4112690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53</a:t>
            </a:fld>
            <a:endParaRPr lang="en-US" dirty="0"/>
          </a:p>
        </p:txBody>
      </p:sp>
    </p:spTree>
    <p:extLst>
      <p:ext uri="{BB962C8B-B14F-4D97-AF65-F5344CB8AC3E}">
        <p14:creationId xmlns:p14="http://schemas.microsoft.com/office/powerpoint/2010/main" val="759218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33FD0-539E-BCF3-BF6E-33449516E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F266F-AB9E-57C4-32A7-07AFB45B4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41F1A-59A9-75FC-B031-064E52FFC7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2CE7B-F49C-0BB4-4E3B-9242253B221B}"/>
              </a:ext>
            </a:extLst>
          </p:cNvPr>
          <p:cNvSpPr>
            <a:spLocks noGrp="1"/>
          </p:cNvSpPr>
          <p:nvPr>
            <p:ph type="sldNum" sz="quarter" idx="5"/>
          </p:nvPr>
        </p:nvSpPr>
        <p:spPr/>
        <p:txBody>
          <a:bodyPr/>
          <a:lstStyle/>
          <a:p>
            <a:fld id="{C5EB412F-BD62-4D23-A74D-7CDB5EF1780C}" type="slidenum">
              <a:rPr lang="en-US" smtClean="0"/>
              <a:t>54</a:t>
            </a:fld>
            <a:endParaRPr lang="en-US" dirty="0"/>
          </a:p>
        </p:txBody>
      </p:sp>
    </p:spTree>
    <p:extLst>
      <p:ext uri="{BB962C8B-B14F-4D97-AF65-F5344CB8AC3E}">
        <p14:creationId xmlns:p14="http://schemas.microsoft.com/office/powerpoint/2010/main" val="2208410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55</a:t>
            </a:fld>
            <a:endParaRPr lang="en-US" dirty="0"/>
          </a:p>
        </p:txBody>
      </p:sp>
    </p:spTree>
    <p:extLst>
      <p:ext uri="{BB962C8B-B14F-4D97-AF65-F5344CB8AC3E}">
        <p14:creationId xmlns:p14="http://schemas.microsoft.com/office/powerpoint/2010/main" val="29970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dirty="0"/>
          </a:p>
        </p:txBody>
      </p:sp>
    </p:spTree>
    <p:extLst>
      <p:ext uri="{BB962C8B-B14F-4D97-AF65-F5344CB8AC3E}">
        <p14:creationId xmlns:p14="http://schemas.microsoft.com/office/powerpoint/2010/main" val="915372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62</a:t>
            </a:fld>
            <a:endParaRPr lang="en-US" dirty="0"/>
          </a:p>
        </p:txBody>
      </p:sp>
    </p:spTree>
    <p:extLst>
      <p:ext uri="{BB962C8B-B14F-4D97-AF65-F5344CB8AC3E}">
        <p14:creationId xmlns:p14="http://schemas.microsoft.com/office/powerpoint/2010/main" val="102233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5</a:t>
            </a:fld>
            <a:endParaRPr lang="en-US" dirty="0"/>
          </a:p>
        </p:txBody>
      </p:sp>
    </p:spTree>
    <p:extLst>
      <p:ext uri="{BB962C8B-B14F-4D97-AF65-F5344CB8AC3E}">
        <p14:creationId xmlns:p14="http://schemas.microsoft.com/office/powerpoint/2010/main" val="371962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EE55E-1433-69E3-65B3-F06F56B81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70C06-34EF-42CB-2080-EAD99CBF3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7DF55-4540-ED53-7F12-ACD4950ADEB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BFB71E50-45A9-8E8F-E2D4-BFBC9305ADC6}"/>
              </a:ext>
            </a:extLst>
          </p:cNvPr>
          <p:cNvSpPr>
            <a:spLocks noGrp="1"/>
          </p:cNvSpPr>
          <p:nvPr>
            <p:ph type="sldNum" sz="quarter" idx="5"/>
          </p:nvPr>
        </p:nvSpPr>
        <p:spPr/>
        <p:txBody>
          <a:bodyPr/>
          <a:lstStyle/>
          <a:p>
            <a:fld id="{C5EB412F-BD62-4D23-A74D-7CDB5EF1780C}" type="slidenum">
              <a:rPr lang="en-US" smtClean="0"/>
              <a:t>6</a:t>
            </a:fld>
            <a:endParaRPr lang="en-US" dirty="0"/>
          </a:p>
        </p:txBody>
      </p:sp>
    </p:spTree>
    <p:extLst>
      <p:ext uri="{BB962C8B-B14F-4D97-AF65-F5344CB8AC3E}">
        <p14:creationId xmlns:p14="http://schemas.microsoft.com/office/powerpoint/2010/main" val="172206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in part to the hard work of our grassroots advocates and coalition partners, we are now one step closer to providing more financial stability for some working families. While this package falls short of helping all families of the 19 million children living in poverty, its overwhelmingly bi-partisan passage shows Congress can work together to unlock more resources which lifts children out of poverty. Let’s celebrate overcoming this hurdle today, but we have more work to do tomorrow. </a:t>
            </a:r>
          </a:p>
        </p:txBody>
      </p:sp>
      <p:sp>
        <p:nvSpPr>
          <p:cNvPr id="4" name="Slide Number Placeholder 3"/>
          <p:cNvSpPr>
            <a:spLocks noGrp="1"/>
          </p:cNvSpPr>
          <p:nvPr>
            <p:ph type="sldNum" sz="quarter" idx="5"/>
          </p:nvPr>
        </p:nvSpPr>
        <p:spPr/>
        <p:txBody>
          <a:bodyPr/>
          <a:lstStyle/>
          <a:p>
            <a:fld id="{E1A05357-FEDC-42A6-A9AA-A177021FF7C8}" type="slidenum">
              <a:rPr lang="en-US" smtClean="0"/>
              <a:pPr/>
              <a:t>7</a:t>
            </a:fld>
            <a:endParaRPr lang="en-US" dirty="0"/>
          </a:p>
        </p:txBody>
      </p:sp>
    </p:spTree>
    <p:extLst>
      <p:ext uri="{BB962C8B-B14F-4D97-AF65-F5344CB8AC3E}">
        <p14:creationId xmlns:p14="http://schemas.microsoft.com/office/powerpoint/2010/main" val="171079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Now that the House has passed the tax package, including a CTC expansion, we must now work against the clock as the Senate is set to go on a two week recess starting next Sunday. Call and email your Senators and urge them to take up the tax package before they go to recess. It is important the CTC is included in this year’s filing season which is already under way. The Senate must act now to ensure more families are made financially stable and more children are lifted out of poverty. </a:t>
            </a:r>
          </a:p>
          <a:p>
            <a:pPr marL="171450" indent="-171450">
              <a:buFont typeface="Courier New"/>
              <a:buChar char="○"/>
            </a:pPr>
            <a:endParaRPr lang="en-US" dirty="0">
              <a:cs typeface="+mn-lt"/>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8</a:t>
            </a:fld>
            <a:endParaRPr lang="en-US" dirty="0"/>
          </a:p>
        </p:txBody>
      </p:sp>
    </p:spTree>
    <p:extLst>
      <p:ext uri="{BB962C8B-B14F-4D97-AF65-F5344CB8AC3E}">
        <p14:creationId xmlns:p14="http://schemas.microsoft.com/office/powerpoint/2010/main" val="268870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CTC is off to the Senate and we are hopeful for swift passage, we will now turn our attention to other policies we can educate and support our grassroots on. Over the last couple of weeks, our team has heard from many of you on potential items we can focus on in the coming months. Today I am excited to reveal how we are planning on moving forward. </a:t>
            </a:r>
          </a:p>
        </p:txBody>
      </p:sp>
      <p:sp>
        <p:nvSpPr>
          <p:cNvPr id="4" name="Slide Number Placeholder 3"/>
          <p:cNvSpPr>
            <a:spLocks noGrp="1"/>
          </p:cNvSpPr>
          <p:nvPr>
            <p:ph type="sldNum" sz="quarter" idx="5"/>
          </p:nvPr>
        </p:nvSpPr>
        <p:spPr/>
        <p:txBody>
          <a:bodyPr/>
          <a:lstStyle/>
          <a:p>
            <a:fld id="{E1A05357-FEDC-42A6-A9AA-A177021FF7C8}" type="slidenum">
              <a:rPr lang="en-US" smtClean="0"/>
              <a:pPr/>
              <a:t>9</a:t>
            </a:fld>
            <a:endParaRPr lang="en-US" dirty="0"/>
          </a:p>
        </p:txBody>
      </p:sp>
    </p:spTree>
    <p:extLst>
      <p:ext uri="{BB962C8B-B14F-4D97-AF65-F5344CB8AC3E}">
        <p14:creationId xmlns:p14="http://schemas.microsoft.com/office/powerpoint/2010/main" val="295145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rearranged our policy priorities to fit within one of three areas. These areas are as follows:</a:t>
            </a:r>
          </a:p>
          <a:p>
            <a:pPr marL="228600" indent="-228600">
              <a:buAutoNum type="arabicPeriod"/>
            </a:pPr>
            <a:r>
              <a:rPr lang="en-US" dirty="0"/>
              <a:t>Tax equity: The primary goal of this policy bucket is to use the US tax code to create more equitable financial assistance to low-income individuals and families. This includes continuing to work on the Child Tax Credit in preparation for 2025 expirations.</a:t>
            </a:r>
          </a:p>
          <a:p>
            <a:pPr marL="228600" indent="-228600">
              <a:buAutoNum type="arabicPeriod"/>
            </a:pPr>
            <a:r>
              <a:rPr lang="en-US" dirty="0"/>
              <a:t>Housing Justice: The goal of this area is to create policies which create more opportunities to increase affordable housing and remove past barriers to housing. This includes advocating for a federal renter tax credit to provide more financial stability as rents continue to rise. </a:t>
            </a:r>
            <a:endParaRPr lang="en-US" dirty="0">
              <a:cs typeface="Calibri"/>
            </a:endParaRPr>
          </a:p>
          <a:p>
            <a:pPr marL="228600" indent="-228600">
              <a:buAutoNum type="arabicPeriod"/>
            </a:pPr>
            <a:r>
              <a:rPr lang="en-US" dirty="0"/>
              <a:t>Healthy Start: This final policy area will work to create legislation providing more supports to families as they provide a solid foundation for children to develop. In 2024, this means ensure nutrition assistance programs, such as WIC and SNAP are reauthorized and fully funded. </a:t>
            </a:r>
          </a:p>
        </p:txBody>
      </p:sp>
      <p:sp>
        <p:nvSpPr>
          <p:cNvPr id="4" name="Slide Number Placeholder 3"/>
          <p:cNvSpPr>
            <a:spLocks noGrp="1"/>
          </p:cNvSpPr>
          <p:nvPr>
            <p:ph type="sldNum" sz="quarter" idx="5"/>
          </p:nvPr>
        </p:nvSpPr>
        <p:spPr/>
        <p:txBody>
          <a:bodyPr/>
          <a:lstStyle/>
          <a:p>
            <a:fld id="{E1A05357-FEDC-42A6-A9AA-A177021FF7C8}" type="slidenum">
              <a:rPr lang="en-US" smtClean="0"/>
              <a:pPr/>
              <a:t>10</a:t>
            </a:fld>
            <a:endParaRPr lang="en-US" dirty="0"/>
          </a:p>
        </p:txBody>
      </p:sp>
    </p:spTree>
    <p:extLst>
      <p:ext uri="{BB962C8B-B14F-4D97-AF65-F5344CB8AC3E}">
        <p14:creationId xmlns:p14="http://schemas.microsoft.com/office/powerpoint/2010/main" val="12759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1697666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3172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330636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1733075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2440016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19588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095930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08273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08288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771087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2865876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2141653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9842601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1946151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5084483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5586116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82916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009928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4245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79223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22098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2/2/2024</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0190548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66456-9A23-887F-A417-CB67DB591524}"/>
              </a:ext>
            </a:extLst>
          </p:cNvPr>
          <p:cNvSpPr>
            <a:spLocks noGrp="1"/>
          </p:cNvSpPr>
          <p:nvPr>
            <p:ph type="dt" sz="half" idx="10"/>
          </p:nvPr>
        </p:nvSpPr>
        <p:spPr/>
        <p:txBody>
          <a:bodyPr/>
          <a:lstStyle/>
          <a:p>
            <a:fld id="{03CEA0B4-0DD6-4323-9A4F-B1BF1280ECAE}" type="datetimeFigureOut">
              <a:rPr lang="en-US" smtClean="0"/>
              <a:t>2/2/2024</a:t>
            </a:fld>
            <a:endParaRPr lang="en-US" dirty="0"/>
          </a:p>
        </p:txBody>
      </p:sp>
      <p:sp>
        <p:nvSpPr>
          <p:cNvPr id="3" name="Footer Placeholder 2">
            <a:extLst>
              <a:ext uri="{FF2B5EF4-FFF2-40B4-BE49-F238E27FC236}">
                <a16:creationId xmlns:a16="http://schemas.microsoft.com/office/drawing/2014/main" id="{DFB15F09-3607-3924-268D-6303946C28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4FADD3-85E4-62F5-EFEE-A4F29CE17D8D}"/>
              </a:ext>
            </a:extLst>
          </p:cNvPr>
          <p:cNvSpPr>
            <a:spLocks noGrp="1"/>
          </p:cNvSpPr>
          <p:nvPr>
            <p:ph type="sldNum" sz="quarter" idx="12"/>
          </p:nvPr>
        </p:nvSpPr>
        <p:spPr/>
        <p:txBody>
          <a:bodyPr/>
          <a:lstStyle/>
          <a:p>
            <a:fld id="{46321E39-3420-403E-BA83-B77AC66A758F}" type="slidenum">
              <a:rPr lang="en-US" smtClean="0"/>
              <a:t>‹#›</a:t>
            </a:fld>
            <a:endParaRPr lang="en-US" dirty="0"/>
          </a:p>
        </p:txBody>
      </p:sp>
    </p:spTree>
    <p:extLst>
      <p:ext uri="{BB962C8B-B14F-4D97-AF65-F5344CB8AC3E}">
        <p14:creationId xmlns:p14="http://schemas.microsoft.com/office/powerpoint/2010/main" val="14352276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dirty="0"/>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
        <p:nvSpPr>
          <p:cNvPr id="3" name="Slide Number Placeholder 5">
            <a:extLst>
              <a:ext uri="{FF2B5EF4-FFF2-40B4-BE49-F238E27FC236}">
                <a16:creationId xmlns:a16="http://schemas.microsoft.com/office/drawing/2014/main" id="{3950FBE2-912D-38CB-BB16-9EB2277A3197}"/>
              </a:ext>
            </a:extLst>
          </p:cNvPr>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2/2/2024</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3297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2/2/2024</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2/2/2024</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2/2/2024</a:t>
            </a:fld>
            <a:endParaRPr lang="en-US" dirty="0"/>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2/2/2024</a:t>
            </a:fld>
            <a:endParaRPr lang="en-US" dirty="0"/>
          </a:p>
        </p:txBody>
      </p:sp>
      <p:sp>
        <p:nvSpPr>
          <p:cNvPr id="5" name="Slide Number Placeholder 4"/>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2/2/2024</a:t>
            </a:fld>
            <a:endParaRPr lang="en-US" dirty="0"/>
          </a:p>
        </p:txBody>
      </p:sp>
      <p:sp>
        <p:nvSpPr>
          <p:cNvPr id="4" name="Slide Number Placeholder 3"/>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2/2/2024</a:t>
            </a:fld>
            <a:endParaRPr lang="en-US" dirty="0"/>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2/2/2024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247771235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8367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3033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22650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240453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24861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1456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5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82791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235565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569768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138484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Bulleted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028700"/>
            <a:ext cx="7787640" cy="3657600"/>
          </a:xfrm>
          <a:prstGeom prst="rect">
            <a:avLst/>
          </a:prstGeom>
        </p:spPr>
        <p:txBody>
          <a:bodyPr>
            <a:noAutofit/>
          </a:bodyPr>
          <a:lstStyle>
            <a:lvl1pPr marL="219075" indent="-219075">
              <a:spcBef>
                <a:spcPts val="450"/>
              </a:spcBef>
              <a:spcAft>
                <a:spcPts val="0"/>
              </a:spcAft>
              <a:buClr>
                <a:srgbClr val="50B3CF"/>
              </a:buClr>
              <a:buFont typeface="Symbol" pitchFamily="18" charset="2"/>
              <a:buChar char="·"/>
              <a:defRPr lang="pt-BR" sz="2100" b="0" i="0" u="none" strike="noStrike" baseline="0" smtClean="0">
                <a:solidFill>
                  <a:srgbClr val="231F20"/>
                </a:solidFill>
                <a:latin typeface="Lato" pitchFamily="34" charset="0"/>
              </a:defRPr>
            </a:lvl1pPr>
          </a:lstStyle>
          <a:p>
            <a:pPr>
              <a:buFont typeface="Symbol" pitchFamily="18" charset="2"/>
              <a:buChar char="·"/>
            </a:pPr>
            <a:r>
              <a:rPr lang="en-US">
                <a:latin typeface="Lato" pitchFamily="34" charset="0"/>
              </a:rPr>
              <a:t>One column bulleted list. Font size is 28 pts.</a:t>
            </a:r>
          </a:p>
        </p:txBody>
      </p:sp>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5" name="TextBox 14"/>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Tree>
    <p:extLst>
      <p:ext uri="{BB962C8B-B14F-4D97-AF65-F5344CB8AC3E}">
        <p14:creationId xmlns:p14="http://schemas.microsoft.com/office/powerpoint/2010/main" val="2428612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 Hierarchy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0" y="54864"/>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9" name="Text Placeholder 8"/>
          <p:cNvSpPr>
            <a:spLocks noGrp="1"/>
          </p:cNvSpPr>
          <p:nvPr>
            <p:ph type="body" sz="quarter" idx="10" hasCustomPrompt="1"/>
          </p:nvPr>
        </p:nvSpPr>
        <p:spPr>
          <a:xfrm>
            <a:off x="685800" y="1028700"/>
            <a:ext cx="7863840" cy="3771900"/>
          </a:xfrm>
          <a:prstGeom prst="rect">
            <a:avLst/>
          </a:prstGeom>
        </p:spPr>
        <p:txBody>
          <a:bodyPr/>
          <a:lstStyle>
            <a:lvl1pPr marL="0" indent="-219456">
              <a:spcBef>
                <a:spcPts val="1350"/>
              </a:spcBef>
              <a:buClr>
                <a:srgbClr val="50B3CE"/>
              </a:buClr>
              <a:buFont typeface="Symbol" pitchFamily="18" charset="2"/>
              <a:buChar char="·"/>
              <a:defRPr sz="2100">
                <a:solidFill>
                  <a:srgbClr val="231F20"/>
                </a:solidFill>
                <a:latin typeface="Lato" pitchFamily="34" charset="0"/>
              </a:defRPr>
            </a:lvl1pPr>
            <a:lvl2pPr marL="514350" marR="0" indent="-171450" algn="l" defTabSz="685800" rtl="0" eaLnBrk="1" fontAlgn="auto" latinLnBrk="0" hangingPunct="1">
              <a:lnSpc>
                <a:spcPct val="100000"/>
              </a:lnSpc>
              <a:spcBef>
                <a:spcPts val="450"/>
              </a:spcBef>
              <a:spcAft>
                <a:spcPts val="0"/>
              </a:spcAft>
              <a:buClr>
                <a:srgbClr val="55B3CE"/>
              </a:buClr>
              <a:buSzTx/>
              <a:buFont typeface="Lato" pitchFamily="34" charset="0"/>
              <a:buChar char="-"/>
              <a:tabLst/>
              <a:defRPr sz="2100">
                <a:solidFill>
                  <a:srgbClr val="231F20"/>
                </a:solidFill>
                <a:latin typeface="Lato" pitchFamily="34" charset="0"/>
              </a:defRPr>
            </a:lvl2pPr>
            <a:lvl3pPr marL="902494" marR="0" indent="-216694" algn="l" defTabSz="685800" rtl="0" eaLnBrk="1" fontAlgn="auto" latinLnBrk="0" hangingPunct="1">
              <a:lnSpc>
                <a:spcPct val="100000"/>
              </a:lnSpc>
              <a:spcBef>
                <a:spcPts val="450"/>
              </a:spcBef>
              <a:spcAft>
                <a:spcPts val="0"/>
              </a:spcAft>
              <a:buClr>
                <a:srgbClr val="55B3CE"/>
              </a:buClr>
              <a:buSzTx/>
              <a:buFont typeface="Wingdings" pitchFamily="2" charset="2"/>
              <a:buChar char=""/>
              <a:tabLst/>
              <a:defRPr sz="2100">
                <a:solidFill>
                  <a:srgbClr val="231F20"/>
                </a:solidFill>
                <a:latin typeface="Lato" pitchFamily="34" charset="0"/>
              </a:defRPr>
            </a:lvl3pPr>
            <a:lvl5pPr marL="0" indent="0">
              <a:buNone/>
              <a:defRPr/>
            </a:lvl5pPr>
          </a:lstStyle>
          <a:p>
            <a:r>
              <a:rPr lang="en-US">
                <a:solidFill>
                  <a:srgbClr val="231F20"/>
                </a:solidFill>
                <a:latin typeface="Lato" pitchFamily="34" charset="0"/>
              </a:rPr>
              <a:t>Bullet hierarchy. Font size is 28 pts.</a:t>
            </a:r>
          </a:p>
          <a:p>
            <a:pPr lvl="1"/>
            <a:r>
              <a:rPr lang="en-US" err="1">
                <a:solidFill>
                  <a:srgbClr val="231F20"/>
                </a:solidFill>
                <a:latin typeface="Lato" pitchFamily="34" charset="0"/>
              </a:rPr>
              <a:t>Claritas</a:t>
            </a:r>
            <a:r>
              <a:rPr lang="en-US">
                <a:solidFill>
                  <a:srgbClr val="231F20"/>
                </a:solidFill>
                <a:latin typeface="Lato" pitchFamily="34" charset="0"/>
              </a:rPr>
              <a:t> </a:t>
            </a:r>
            <a:r>
              <a:rPr lang="en-US" err="1">
                <a:solidFill>
                  <a:srgbClr val="231F20"/>
                </a:solidFill>
                <a:latin typeface="Lato" pitchFamily="34" charset="0"/>
              </a:rPr>
              <a:t>est</a:t>
            </a:r>
            <a:r>
              <a:rPr lang="en-US">
                <a:solidFill>
                  <a:srgbClr val="231F20"/>
                </a:solidFill>
                <a:latin typeface="Lato" pitchFamily="34" charset="0"/>
              </a:rPr>
              <a:t> </a:t>
            </a:r>
            <a:r>
              <a:rPr lang="en-US" err="1">
                <a:solidFill>
                  <a:srgbClr val="231F20"/>
                </a:solidFill>
                <a:latin typeface="Lato" pitchFamily="34" charset="0"/>
              </a:rPr>
              <a:t>etiam</a:t>
            </a:r>
            <a:r>
              <a:rPr lang="en-US">
                <a:solidFill>
                  <a:srgbClr val="231F20"/>
                </a:solidFill>
                <a:latin typeface="Lato" pitchFamily="34" charset="0"/>
              </a:rPr>
              <a:t> </a:t>
            </a:r>
            <a:r>
              <a:rPr lang="en-US" err="1">
                <a:solidFill>
                  <a:srgbClr val="231F20"/>
                </a:solidFill>
                <a:latin typeface="Lato" pitchFamily="34" charset="0"/>
              </a:rPr>
              <a:t>processus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marL="902494" lvl="2" indent="-216694">
              <a:buClr>
                <a:srgbClr val="55B3CE"/>
              </a:buClr>
              <a:buFont typeface="Wingdings" pitchFamily="2" charset="2"/>
              <a:buChar char=""/>
            </a:pPr>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r>
              <a:rPr lang="en-US" sz="2100">
                <a:solidFill>
                  <a:srgbClr val="231F20"/>
                </a:solidFill>
                <a:latin typeface="Lato" pitchFamily="34" charset="0"/>
              </a:rPr>
              <a:t> 25 pts.</a:t>
            </a:r>
          </a:p>
          <a:p>
            <a:r>
              <a:rPr lang="pt-BR">
                <a:solidFill>
                  <a:srgbClr val="231F20"/>
                </a:solidFill>
                <a:latin typeface="Lato" pitchFamily="34" charset="0"/>
              </a:rPr>
              <a:t>Lorem ipsum dolor sit amet adiapisa putamus</a:t>
            </a:r>
          </a:p>
          <a:p>
            <a:pPr lvl="1"/>
            <a:r>
              <a:rPr lang="en-US">
                <a:solidFill>
                  <a:srgbClr val="231F20"/>
                </a:solidFill>
                <a:latin typeface="Lato" pitchFamily="34" charset="0"/>
              </a:rPr>
              <a:t>Me </a:t>
            </a:r>
            <a:r>
              <a:rPr lang="en-US" err="1">
                <a:solidFill>
                  <a:srgbClr val="231F20"/>
                </a:solidFill>
                <a:latin typeface="Lato" pitchFamily="34" charset="0"/>
              </a:rPr>
              <a:t>lius</a:t>
            </a:r>
            <a:r>
              <a:rPr lang="en-US">
                <a:solidFill>
                  <a:srgbClr val="231F20"/>
                </a:solidFill>
                <a:latin typeface="Lato" pitchFamily="34" charset="0"/>
              </a:rPr>
              <a:t> quod ii </a:t>
            </a:r>
            <a:r>
              <a:rPr lang="en-US" err="1">
                <a:solidFill>
                  <a:srgbClr val="231F20"/>
                </a:solidFill>
                <a:latin typeface="Lato" pitchFamily="34" charset="0"/>
              </a:rPr>
              <a:t>legunt</a:t>
            </a:r>
            <a:r>
              <a:rPr lang="en-US">
                <a:solidFill>
                  <a:srgbClr val="231F20"/>
                </a:solidFill>
                <a:latin typeface="Lato" pitchFamily="34" charset="0"/>
              </a:rPr>
              <a:t> </a:t>
            </a:r>
            <a:r>
              <a:rPr lang="en-US" err="1">
                <a:solidFill>
                  <a:srgbClr val="231F20"/>
                </a:solidFill>
                <a:latin typeface="Lato" pitchFamily="34" charset="0"/>
              </a:rPr>
              <a:t>saepius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lvl="2"/>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endParaRPr lang="en-US" sz="2100">
              <a:solidFill>
                <a:srgbClr val="231F20"/>
              </a:solidFill>
              <a:latin typeface="Lato" pitchFamily="34" charset="0"/>
            </a:endParaRPr>
          </a:p>
          <a:p>
            <a:r>
              <a:rPr lang="fr-FR" err="1">
                <a:solidFill>
                  <a:srgbClr val="231F20"/>
                </a:solidFill>
                <a:latin typeface="Lato" pitchFamily="34" charset="0"/>
              </a:rPr>
              <a:t>Suscipit</a:t>
            </a:r>
            <a:r>
              <a:rPr lang="fr-FR">
                <a:solidFill>
                  <a:srgbClr val="231F20"/>
                </a:solidFill>
                <a:latin typeface="Lato" pitchFamily="34" charset="0"/>
              </a:rPr>
              <a:t> </a:t>
            </a:r>
            <a:r>
              <a:rPr lang="fr-FR" err="1">
                <a:solidFill>
                  <a:srgbClr val="231F20"/>
                </a:solidFill>
                <a:latin typeface="Lato" pitchFamily="34" charset="0"/>
              </a:rPr>
              <a:t>lobortis</a:t>
            </a:r>
            <a:r>
              <a:rPr lang="fr-FR">
                <a:solidFill>
                  <a:srgbClr val="231F20"/>
                </a:solidFill>
                <a:latin typeface="Lato" pitchFamily="34" charset="0"/>
              </a:rPr>
              <a:t> </a:t>
            </a:r>
            <a:r>
              <a:rPr lang="fr-FR" err="1">
                <a:solidFill>
                  <a:srgbClr val="231F20"/>
                </a:solidFill>
                <a:latin typeface="Lato" pitchFamily="34" charset="0"/>
              </a:rPr>
              <a:t>nisl</a:t>
            </a:r>
            <a:r>
              <a:rPr lang="fr-FR">
                <a:solidFill>
                  <a:srgbClr val="231F20"/>
                </a:solidFill>
                <a:latin typeface="Lato" pitchFamily="34" charset="0"/>
              </a:rPr>
              <a:t> ut </a:t>
            </a:r>
            <a:r>
              <a:rPr lang="fr-FR" err="1">
                <a:solidFill>
                  <a:srgbClr val="231F20"/>
                </a:solidFill>
                <a:latin typeface="Lato" pitchFamily="34" charset="0"/>
              </a:rPr>
              <a:t>aliquip</a:t>
            </a:r>
            <a:r>
              <a:rPr lang="fr-FR">
                <a:solidFill>
                  <a:srgbClr val="231F20"/>
                </a:solidFill>
                <a:latin typeface="Lato" pitchFamily="34" charset="0"/>
              </a:rPr>
              <a:t> </a:t>
            </a:r>
            <a:r>
              <a:rPr lang="fr-FR" err="1">
                <a:solidFill>
                  <a:srgbClr val="231F20"/>
                </a:solidFill>
                <a:latin typeface="Lato" pitchFamily="34" charset="0"/>
              </a:rPr>
              <a:t>commodo</a:t>
            </a:r>
            <a:endParaRPr lang="fr-FR">
              <a:solidFill>
                <a:srgbClr val="231F20"/>
              </a:solidFill>
              <a:latin typeface="Lato" pitchFamily="34" charset="0"/>
            </a:endParaRPr>
          </a:p>
          <a:p>
            <a:pPr lvl="1"/>
            <a:r>
              <a:rPr lang="en-US" err="1">
                <a:solidFill>
                  <a:srgbClr val="231F20"/>
                </a:solidFill>
                <a:latin typeface="Lato" pitchFamily="34" charset="0"/>
              </a:rPr>
              <a:t>Investigationes</a:t>
            </a:r>
            <a:r>
              <a:rPr lang="en-US">
                <a:solidFill>
                  <a:srgbClr val="231F20"/>
                </a:solidFill>
                <a:latin typeface="Lato" pitchFamily="34" charset="0"/>
              </a:rPr>
              <a:t> </a:t>
            </a:r>
            <a:r>
              <a:rPr lang="en-US" err="1">
                <a:solidFill>
                  <a:srgbClr val="231F20"/>
                </a:solidFill>
                <a:latin typeface="Lato" pitchFamily="34" charset="0"/>
              </a:rPr>
              <a:t>demonstraverunt</a:t>
            </a:r>
            <a:r>
              <a:rPr lang="en-US">
                <a:solidFill>
                  <a:srgbClr val="231F20"/>
                </a:solidFill>
                <a:latin typeface="Lato" pitchFamily="34" charset="0"/>
              </a:rPr>
              <a:t> </a:t>
            </a:r>
            <a:r>
              <a:rPr lang="en-US" err="1">
                <a:solidFill>
                  <a:srgbClr val="231F20"/>
                </a:solidFill>
                <a:latin typeface="Lato" pitchFamily="34" charset="0"/>
              </a:rPr>
              <a:t>lectores</a:t>
            </a:r>
            <a:endParaRPr lang="en-US">
              <a:solidFill>
                <a:srgbClr val="231F20"/>
              </a:solidFill>
              <a:latin typeface="Lato" pitchFamily="34" charset="0"/>
            </a:endParaRPr>
          </a:p>
          <a:p>
            <a:pPr lvl="2"/>
            <a:r>
              <a:rPr lang="fr-FR" sz="2100" err="1">
                <a:solidFill>
                  <a:srgbClr val="231F20"/>
                </a:solidFill>
                <a:latin typeface="Lato" pitchFamily="34" charset="0"/>
              </a:rPr>
              <a:t>Suscipit</a:t>
            </a:r>
            <a:r>
              <a:rPr lang="fr-FR" sz="2100">
                <a:solidFill>
                  <a:srgbClr val="231F20"/>
                </a:solidFill>
                <a:latin typeface="Lato" pitchFamily="34" charset="0"/>
              </a:rPr>
              <a:t> </a:t>
            </a:r>
            <a:r>
              <a:rPr lang="fr-FR" sz="2100" err="1">
                <a:solidFill>
                  <a:srgbClr val="231F20"/>
                </a:solidFill>
                <a:latin typeface="Lato" pitchFamily="34" charset="0"/>
              </a:rPr>
              <a:t>lobortis</a:t>
            </a:r>
            <a:r>
              <a:rPr lang="fr-FR" sz="2100">
                <a:solidFill>
                  <a:srgbClr val="231F20"/>
                </a:solidFill>
                <a:latin typeface="Lato" pitchFamily="34" charset="0"/>
              </a:rPr>
              <a:t> </a:t>
            </a:r>
            <a:r>
              <a:rPr lang="fr-FR" sz="2100" err="1">
                <a:solidFill>
                  <a:srgbClr val="231F20"/>
                </a:solidFill>
                <a:latin typeface="Lato" pitchFamily="34" charset="0"/>
              </a:rPr>
              <a:t>nislut</a:t>
            </a:r>
            <a:r>
              <a:rPr lang="fr-FR" sz="2100">
                <a:solidFill>
                  <a:srgbClr val="231F20"/>
                </a:solidFill>
                <a:latin typeface="Lato" pitchFamily="34" charset="0"/>
              </a:rPr>
              <a:t> </a:t>
            </a:r>
            <a:r>
              <a:rPr lang="fr-FR" sz="2100" err="1">
                <a:solidFill>
                  <a:srgbClr val="231F20"/>
                </a:solidFill>
                <a:latin typeface="Lato" pitchFamily="34" charset="0"/>
              </a:rPr>
              <a:t>aliquip</a:t>
            </a:r>
            <a:r>
              <a:rPr lang="fr-FR" sz="2100">
                <a:solidFill>
                  <a:srgbClr val="231F20"/>
                </a:solidFill>
                <a:latin typeface="Lato" pitchFamily="34" charset="0"/>
              </a:rPr>
              <a:t> </a:t>
            </a:r>
            <a:r>
              <a:rPr lang="fr-FR" sz="2100" err="1">
                <a:solidFill>
                  <a:srgbClr val="231F20"/>
                </a:solidFill>
                <a:latin typeface="Lato" pitchFamily="34" charset="0"/>
              </a:rPr>
              <a:t>comodo</a:t>
            </a:r>
            <a:endParaRPr lang="en-US" sz="2100">
              <a:solidFill>
                <a:srgbClr val="231F20"/>
              </a:solidFill>
              <a:latin typeface="Lato" pitchFamily="34" charset="0"/>
            </a:endParaRPr>
          </a:p>
          <a:p>
            <a:pPr lvl="2"/>
            <a:endParaRPr lang="en-US">
              <a:latin typeface="Lato" pitchFamily="34" charset="0"/>
            </a:endParaRPr>
          </a:p>
          <a:p>
            <a:pPr lvl="4"/>
            <a:endParaRPr lang="en-US"/>
          </a:p>
        </p:txBody>
      </p:sp>
    </p:spTree>
    <p:extLst>
      <p:ext uri="{BB962C8B-B14F-4D97-AF65-F5344CB8AC3E}">
        <p14:creationId xmlns:p14="http://schemas.microsoft.com/office/powerpoint/2010/main" val="356546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0292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
        <p:nvSpPr>
          <p:cNvPr id="13"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dirty="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dirty="0">
              <a:latin typeface="Lato" pitchFamily="34" charset="0"/>
            </a:endParaRPr>
          </a:p>
        </p:txBody>
      </p:sp>
      <p:sp>
        <p:nvSpPr>
          <p:cNvPr id="7" name="Text Placeholder 7"/>
          <p:cNvSpPr>
            <a:spLocks noGrp="1"/>
          </p:cNvSpPr>
          <p:nvPr>
            <p:ph type="body" sz="quarter" idx="15" hasCustomPrompt="1"/>
          </p:nvPr>
        </p:nvSpPr>
        <p:spPr>
          <a:xfrm>
            <a:off x="6858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Tree>
    <p:extLst>
      <p:ext uri="{BB962C8B-B14F-4D97-AF65-F5344CB8AC3E}">
        <p14:creationId xmlns:p14="http://schemas.microsoft.com/office/powerpoint/2010/main" val="393709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b="0">
                <a:solidFill>
                  <a:srgbClr val="164A7D"/>
                </a:solidFill>
              </a:rPr>
              <a:t>Slide Title - Font Size 28pts</a:t>
            </a:r>
            <a:endParaRPr lang="en-US"/>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13" name="TextBox 12"/>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419474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4800600"/>
            <a:ext cx="3429000" cy="230832"/>
          </a:xfrm>
          <a:prstGeom prst="rect">
            <a:avLst/>
          </a:prstGeom>
          <a:noFill/>
        </p:spPr>
        <p:txBody>
          <a:bodyPr wrap="square" rtlCol="0">
            <a:spAutoFit/>
          </a:bodyPr>
          <a:lstStyle/>
          <a:p>
            <a:r>
              <a:rPr lang="en-US" sz="900" kern="1200" dirty="0">
                <a:solidFill>
                  <a:srgbClr val="164A7D"/>
                </a:solidFill>
                <a:latin typeface="Lato" pitchFamily="34" charset="0"/>
                <a:ea typeface="+mn-ea"/>
                <a:cs typeface="+mn-cs"/>
              </a:rPr>
              <a:t>www.taxpolicycenter.org</a:t>
            </a:r>
          </a:p>
        </p:txBody>
      </p:sp>
      <p:sp>
        <p:nvSpPr>
          <p:cNvPr id="6" name="TextBox 5"/>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dirty="0">
              <a:solidFill>
                <a:srgbClr val="164A7D"/>
              </a:solidFill>
              <a:latin typeface="Lato" pitchFamily="34" charset="0"/>
            </a:endParaRPr>
          </a:p>
        </p:txBody>
      </p:sp>
    </p:spTree>
    <p:extLst>
      <p:ext uri="{BB962C8B-B14F-4D97-AF65-F5344CB8AC3E}">
        <p14:creationId xmlns:p14="http://schemas.microsoft.com/office/powerpoint/2010/main" val="190678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dirty="0">
                <a:solidFill>
                  <a:schemeClr val="bg1"/>
                </a:solidFill>
                <a:latin typeface="Arial"/>
                <a:cs typeface="Arial"/>
              </a:rPr>
              <a:t>25 E STREET, NW</a:t>
            </a:r>
          </a:p>
          <a:p>
            <a:pPr lvl="0">
              <a:lnSpc>
                <a:spcPct val="130000"/>
              </a:lnSpc>
            </a:pPr>
            <a:r>
              <a:rPr lang="en-US" sz="1400" dirty="0">
                <a:solidFill>
                  <a:schemeClr val="bg1"/>
                </a:solidFill>
                <a:latin typeface="Arial"/>
                <a:cs typeface="Arial"/>
              </a:rPr>
              <a:t>WASHINGTON, DC 20001</a:t>
            </a:r>
          </a:p>
          <a:p>
            <a:pPr lvl="0">
              <a:lnSpc>
                <a:spcPct val="130000"/>
              </a:lnSpc>
            </a:pPr>
            <a:r>
              <a:rPr lang="en-US" sz="1400" dirty="0">
                <a:solidFill>
                  <a:schemeClr val="bg1"/>
                </a:solidFill>
                <a:latin typeface="Arial"/>
                <a:cs typeface="Arial"/>
              </a:rPr>
              <a:t>(202) 628-8787</a:t>
            </a:r>
          </a:p>
          <a:p>
            <a:pPr lvl="0">
              <a:lnSpc>
                <a:spcPct val="130000"/>
              </a:lnSpc>
            </a:pPr>
            <a:r>
              <a:rPr lang="en-US" sz="1400" dirty="0">
                <a:solidFill>
                  <a:schemeClr val="bg1"/>
                </a:solidFill>
                <a:latin typeface="Arial"/>
                <a:cs typeface="Arial"/>
              </a:rPr>
              <a:t>1 (800) 233-1200</a:t>
            </a:r>
          </a:p>
          <a:p>
            <a:pPr lvl="0">
              <a:lnSpc>
                <a:spcPct val="130000"/>
              </a:lnSpc>
            </a:pPr>
            <a:r>
              <a:rPr lang="en-US" sz="1400" b="1" dirty="0">
                <a:solidFill>
                  <a:schemeClr val="bg1"/>
                </a:solidFill>
                <a:latin typeface="Arial"/>
                <a:cs typeface="Arial"/>
              </a:rPr>
              <a:t>WWW.CHILDRENSDEFENSE.ORG</a:t>
            </a:r>
          </a:p>
          <a:p>
            <a:pPr>
              <a:lnSpc>
                <a:spcPct val="130000"/>
              </a:lnSpc>
            </a:pPr>
            <a:endParaRPr lang="en-US" sz="1400" dirty="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82916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00992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4245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79223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2209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DC477D-58A2-4113-BF73-BC0AB14880B3}" type="datetime1">
              <a:rPr lang="en-US" smtClean="0"/>
              <a:t>2/2/2024</a:t>
            </a:fld>
            <a:endParaRPr lang="en-US" dirty="0"/>
          </a:p>
        </p:txBody>
      </p:sp>
    </p:spTree>
    <p:extLst>
      <p:ext uri="{BB962C8B-B14F-4D97-AF65-F5344CB8AC3E}">
        <p14:creationId xmlns:p14="http://schemas.microsoft.com/office/powerpoint/2010/main" val="2019054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164279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49667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7535443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903202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83785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700915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4376172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4920929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8859006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232656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dirty="0"/>
              <a:t>Click to edit Master title style</a:t>
            </a:r>
          </a:p>
        </p:txBody>
      </p:sp>
    </p:spTree>
    <p:extLst>
      <p:ext uri="{BB962C8B-B14F-4D97-AF65-F5344CB8AC3E}">
        <p14:creationId xmlns:p14="http://schemas.microsoft.com/office/powerpoint/2010/main" val="220898472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2790027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64659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859044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3025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2/2/2024</a:t>
            </a:fld>
            <a:endParaRPr lang="en-US" dirty="0"/>
          </a:p>
        </p:txBody>
      </p:sp>
      <p:sp>
        <p:nvSpPr>
          <p:cNvPr id="4" name="Slide Number Placeholder 4">
            <a:extLst>
              <a:ext uri="{FF2B5EF4-FFF2-40B4-BE49-F238E27FC236}">
                <a16:creationId xmlns:a16="http://schemas.microsoft.com/office/drawing/2014/main" id="{68195AA7-CBDD-0810-EE1C-80B12BB76BCA}"/>
              </a:ext>
            </a:extLst>
          </p:cNvPr>
          <p:cNvSpPr>
            <a:spLocks noGrp="1"/>
          </p:cNvSpPr>
          <p:nvPr>
            <p:ph type="sldNum" sz="quarter" idx="12"/>
          </p:nvPr>
        </p:nvSpPr>
        <p:spPr>
          <a:xfrm>
            <a:off x="0" y="9456"/>
            <a:ext cx="388837" cy="273844"/>
          </a:xfrm>
        </p:spPr>
        <p:txBody>
          <a:bodyPr/>
          <a:lstStyle>
            <a:lvl1pPr>
              <a:defRPr>
                <a:solidFill>
                  <a:schemeClr val="tx1"/>
                </a:solidFill>
              </a:defRPr>
            </a:lvl1pPr>
          </a:lstStyle>
          <a:p>
            <a:fld id="{307E6868-079E-1649-B8D1-459B42CE4DE3}" type="slidenum">
              <a:rPr lang="en-US" smtClean="0"/>
              <a:pPr/>
              <a:t>‹#›</a:t>
            </a:fld>
            <a:endParaRPr lang="en-US" dirty="0"/>
          </a:p>
        </p:txBody>
      </p:sp>
    </p:spTree>
    <p:extLst>
      <p:ext uri="{BB962C8B-B14F-4D97-AF65-F5344CB8AC3E}">
        <p14:creationId xmlns:p14="http://schemas.microsoft.com/office/powerpoint/2010/main" val="143226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14.png"/><Relationship Id="rId2" Type="http://schemas.openxmlformats.org/officeDocument/2006/relationships/slideLayout" Target="../slideLayouts/slideLayout69.xml"/><Relationship Id="rId16" Type="http://schemas.openxmlformats.org/officeDocument/2006/relationships/theme" Target="../theme/theme10.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4.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1.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12.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8.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10" Type="http://schemas.openxmlformats.org/officeDocument/2006/relationships/image" Target="../media/image17.png"/><Relationship Id="rId4" Type="http://schemas.openxmlformats.org/officeDocument/2006/relationships/slideLayout" Target="../slideLayouts/slideLayout121.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26.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4"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0.png"/><Relationship Id="rId2" Type="http://schemas.openxmlformats.org/officeDocument/2006/relationships/slideLayout" Target="../slideLayouts/slideLayout7.xml"/><Relationship Id="rId16"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12.jpe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47.xml"/><Relationship Id="rId7" Type="http://schemas.openxmlformats.org/officeDocument/2006/relationships/image" Target="../media/image15.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4.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2">
            <a:extLst>
              <a:ext uri="{FF2B5EF4-FFF2-40B4-BE49-F238E27FC236}">
                <a16:creationId xmlns:a16="http://schemas.microsoft.com/office/drawing/2014/main" id="{8B3C30C0-4077-2EB8-009E-17D3A8C49D7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i="0" smtClean="0"/>
              <a:pPr/>
              <a:t>‹#›</a:t>
            </a:fld>
            <a:endParaRPr lang="en-US" sz="1350" i="0" dirty="0"/>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956" r:id="rId1"/>
    <p:sldLayoutId id="2147483953" r:id="rId2"/>
    <p:sldLayoutId id="2147483957" r:id="rId3"/>
    <p:sldLayoutId id="2147483958" r:id="rId4"/>
    <p:sldLayoutId id="2147483959" r:id="rId5"/>
    <p:sldLayoutId id="2147483934" r:id="rId6"/>
    <p:sldLayoutId id="2147483960" r:id="rId7"/>
    <p:sldLayoutId id="2147483923" r:id="rId8"/>
    <p:sldLayoutId id="2147483924" r:id="rId9"/>
    <p:sldLayoutId id="2147483935" r:id="rId10"/>
    <p:sldLayoutId id="2147483954" r:id="rId11"/>
    <p:sldLayoutId id="2147483887" r:id="rId12"/>
    <p:sldLayoutId id="2147483925" r:id="rId13"/>
    <p:sldLayoutId id="2147483889" r:id="rId14"/>
    <p:sldLayoutId id="2147483890" r:id="rId15"/>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BD36FF2C-1144-14AB-4091-5EB9C2AB42DC}"/>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914" r:id="rId8"/>
    <p:sldLayoutId id="2147483807" r:id="rId9"/>
    <p:sldLayoutId id="2147483919" r:id="rId10"/>
    <p:sldLayoutId id="214748391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4866C543-6E05-AFAE-E191-21FBE0015688}"/>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93032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987"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0">
            <a:alphaModFix/>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978" r:id="rId1"/>
    <p:sldLayoutId id="2147483979" r:id="rId2"/>
    <p:sldLayoutId id="2147483981" r:id="rId3"/>
    <p:sldLayoutId id="2147483982" r:id="rId4"/>
    <p:sldLayoutId id="2147483983" r:id="rId5"/>
    <p:sldLayoutId id="2147483984" r:id="rId6"/>
    <p:sldLayoutId id="2147483985" r:id="rId7"/>
    <p:sldLayoutId id="21474839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6D76588A-5827-4843-A700-508233C9F32B}" type="datetimeFigureOut">
              <a:rPr lang="en-US" smtClean="0"/>
              <a:pPr/>
              <a:t>2/2/2024</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tint val="75000"/>
                  </a:schemeClr>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dirty="0"/>
          </a:p>
        </p:txBody>
      </p:sp>
      <p:sp>
        <p:nvSpPr>
          <p:cNvPr id="5" name="Slide Number Placeholder 2">
            <a:extLst>
              <a:ext uri="{FF2B5EF4-FFF2-40B4-BE49-F238E27FC236}">
                <a16:creationId xmlns:a16="http://schemas.microsoft.com/office/drawing/2014/main" id="{69D4D378-F9C7-84B8-FDFD-D86D3357C4E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latin typeface="Open Sans" panose="020B0606030504020204" pitchFamily="34" charset="0"/>
                <a:ea typeface="Open Sans" panose="020B0606030504020204" pitchFamily="34" charset="0"/>
                <a:cs typeface="Open Sans" panose="020B0606030504020204" pitchFamily="34" charset="0"/>
              </a:rPr>
              <a:pPr/>
              <a:t>‹#›</a:t>
            </a:fld>
            <a:endParaRPr lang="en-US" sz="1350" b="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cstate="print">
            <a:alphaModFix amt="60000"/>
            <a:extLst>
              <a:ext uri="{28A0092B-C50C-407E-A947-70E740481C1C}">
                <a14:useLocalDpi xmlns:a14="http://schemas.microsoft.com/office/drawing/2010/main"/>
              </a:ext>
            </a:extLst>
          </a:blip>
          <a:srcRect/>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cstate="print">
            <a:alphaModFix amt="60000"/>
            <a:extLst>
              <a:ext uri="{28A0092B-C50C-407E-A947-70E740481C1C}">
                <a14:useLocalDpi xmlns:a14="http://schemas.microsoft.com/office/drawing/2010/main"/>
              </a:ext>
            </a:extLst>
          </a:blip>
          <a:srcRect/>
          <a:stretch/>
        </p:blipFill>
        <p:spPr>
          <a:xfrm flipH="1">
            <a:off x="7890722" y="-291850"/>
            <a:ext cx="1486958" cy="6064776"/>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2/2/2024</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l">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2/2/2024</a:t>
            </a:fld>
            <a:endParaRPr lang="en-US" dirty="0"/>
          </a:p>
        </p:txBody>
      </p:sp>
      <p:sp>
        <p:nvSpPr>
          <p:cNvPr id="5" name="Slide Number Placeholder 2">
            <a:extLst>
              <a:ext uri="{FF2B5EF4-FFF2-40B4-BE49-F238E27FC236}">
                <a16:creationId xmlns:a16="http://schemas.microsoft.com/office/drawing/2014/main" id="{6E119C2F-20C1-0845-83A5-73FC67AA65A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16149180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E:\Others\Pers\oDesk\Roxanne\New folder\oDesk_Source_Files\Untitled-5.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0" y="1"/>
            <a:ext cx="9144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thers\Pers\oDesk\Roxanne\New folder\oDesk_Source_Files\logo sm.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331202" y="162522"/>
            <a:ext cx="569913" cy="3607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6DD377A6-E02B-D1FF-BDF2-7A07B9B4AA85}"/>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36810823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937" r:id="rId4"/>
    <p:sldLayoutId id="2147483938" r:id="rId5"/>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83" r:id="rId1"/>
    <p:sldLayoutId id="2147483885" r:id="rId2"/>
    <p:sldLayoutId id="2147483854" r:id="rId3"/>
    <p:sldLayoutId id="2147483855" r:id="rId4"/>
    <p:sldLayoutId id="2147483856" r:id="rId5"/>
    <p:sldLayoutId id="2147483857" r:id="rId6"/>
    <p:sldLayoutId id="21474839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2/2/2024</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8" name="Slide Number Placeholder 5">
            <a:extLst>
              <a:ext uri="{FF2B5EF4-FFF2-40B4-BE49-F238E27FC236}">
                <a16:creationId xmlns:a16="http://schemas.microsoft.com/office/drawing/2014/main" id="{7C1DAB40-4A20-F39D-DA0F-291BE4F65C75}"/>
              </a:ext>
            </a:extLst>
          </p:cNvPr>
          <p:cNvSpPr txBox="1">
            <a:spLocks/>
          </p:cNvSpPr>
          <p:nvPr userDrawn="1"/>
        </p:nvSpPr>
        <p:spPr>
          <a:xfrm>
            <a:off x="0" y="-6571"/>
            <a:ext cx="457200" cy="3292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latin typeface="Open Sans" panose="020B0606030504020204" pitchFamily="34" charset="0"/>
                <a:ea typeface="Open Sans" panose="020B0606030504020204" pitchFamily="34" charset="0"/>
                <a:cs typeface="Open Sans" panose="020B0606030504020204" pitchFamily="34" charset="0"/>
              </a:rPr>
              <a:pPr/>
              <a:t>‹#›</a:t>
            </a:fld>
            <a:endParaRPr 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961" r:id="rId8"/>
    <p:sldLayoutId id="2147483843" r:id="rId9"/>
    <p:sldLayoutId id="2147483962" r:id="rId10"/>
    <p:sldLayoutId id="214748396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2" Type="http://schemas.openxmlformats.org/officeDocument/2006/relationships/hyperlink" Target="https://results.org/resources/july-2023-our-fall-world-bank-equity-impact-campaign" TargetMode="Externa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hyperlink" Target="https://results.org/2024-actions-timeline"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hyperlink" Target="https://results.zoom.us/meeting/register/tJwldequpzkjH9IfRMz04go6cl0H73EvOsg6" TargetMode="External"/><Relationship Id="rId2" Type="http://schemas.openxmlformats.org/officeDocument/2006/relationships/hyperlink" Target="https://results.zoom.us/meeting/register/tJwkdeysqTwiGNGvSrPWXZUL-tVKC8fDGZwg" TargetMode="Externa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hyperlink" Target="mailto:cnicovich@results.org" TargetMode="External"/><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hyperlink" Target="http://www.results.org/" TargetMode="Externa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hyperlink" Target="http://www.results.org/" TargetMode="Externa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results.org/raise-your-voice-global" TargetMode="External"/><Relationship Id="rId2" Type="http://schemas.openxmlformats.org/officeDocument/2006/relationships/notesSlide" Target="../notesSlides/notesSlide21.xml"/><Relationship Id="rId1" Type="http://schemas.openxmlformats.org/officeDocument/2006/relationships/slideLayout" Target="../slideLayouts/slideLayout56.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s://results.org/raise-your-voice-us" TargetMode="External"/><Relationship Id="rId2" Type="http://schemas.openxmlformats.org/officeDocument/2006/relationships/notesSlide" Target="../notesSlides/notesSlide22.xml"/><Relationship Id="rId1" Type="http://schemas.openxmlformats.org/officeDocument/2006/relationships/slideLayout" Target="../slideLayouts/slideLayout5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results.org/raise-your-voice-globa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hyperlink" Target="https://results.org/build-the-buy-in" TargetMode="External"/><Relationship Id="rId2" Type="http://schemas.openxmlformats.org/officeDocument/2006/relationships/image" Target="../media/image38.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6.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grassroots@results.org" TargetMode="External"/><Relationship Id="rId1" Type="http://schemas.openxmlformats.org/officeDocument/2006/relationships/slideLayout" Target="../slideLayouts/slideLayout50.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hyperlink" Target="https://results.zoom.us/meeting/register/tJwldequpzkjH9IfRMz04go6cl0H73EvOsg6#/registration" TargetMode="External"/><Relationship Id="rId2" Type="http://schemas.openxmlformats.org/officeDocument/2006/relationships/hyperlink" Target="https://results.zoom.us/meeting/register/tJwkdeysqTwiGNGvSrPWXZUL-tVKC8fDGZwg#/registration" TargetMode="Externa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hyperlink" Target="https://results.org/event/together-women-rise-advocacy-chapter-monthly-meeting/2024-02-20" TargetMode="External"/><Relationship Id="rId2" Type="http://schemas.openxmlformats.org/officeDocument/2006/relationships/hyperlink" Target="https://results.org/event/global-allies-program-monthly-webinar-2/2024-01-11" TargetMode="External"/><Relationship Id="rId1" Type="http://schemas.openxmlformats.org/officeDocument/2006/relationships/slideLayout" Target="../slideLayouts/slideLayout56.xml"/><Relationship Id="rId4" Type="http://schemas.openxmlformats.org/officeDocument/2006/relationships/hyperlink" Target="https://results.zoom.us/j/93668005494"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results.zoom.us/j/98524229370" TargetMode="External"/><Relationship Id="rId2" Type="http://schemas.openxmlformats.org/officeDocument/2006/relationships/notesSlide" Target="../notesSlides/notesSlide27.xml"/><Relationship Id="rId1" Type="http://schemas.openxmlformats.org/officeDocument/2006/relationships/slideLayout" Target="../slideLayouts/slideLayout50.xml"/><Relationship Id="rId5" Type="http://schemas.openxmlformats.org/officeDocument/2006/relationships/hyperlink" Target="https://results.zoom.us/j/91531456676" TargetMode="External"/><Relationship Id="rId4" Type="http://schemas.openxmlformats.org/officeDocument/2006/relationships/hyperlink" Target="https://results.zoom.us/j/9328838869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results.salsalabs.org/orientationcallrsvp/index.html?_ga=2.267317577.675221946.1706797068-607492813.1706797068" TargetMode="External"/><Relationship Id="rId2" Type="http://schemas.openxmlformats.org/officeDocument/2006/relationships/notesSlide" Target="../notesSlides/notesSlide28.xml"/><Relationship Id="rId1" Type="http://schemas.openxmlformats.org/officeDocument/2006/relationships/slideLayout" Target="../slideLayouts/slideLayout50.xml"/><Relationship Id="rId4" Type="http://schemas.openxmlformats.org/officeDocument/2006/relationships/hyperlink" Target="https://results.zoom.us/meeting/register/tJcpd-ygrzwoHtdj9lkkVD4voeSFJK6m30xc#/registra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notesSlide" Target="../notesSlides/notesSlide29.xml"/><Relationship Id="rId1" Type="http://schemas.openxmlformats.org/officeDocument/2006/relationships/slideLayout" Target="../slideLayouts/slideLayout50.xml"/><Relationship Id="rId4" Type="http://schemas.openxmlformats.org/officeDocument/2006/relationships/hyperlink" Target="mailto:lmarchal@results.or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hyperlink" Target="https://results.org/volunteers/reporting-your-advocacy-actions" TargetMode="Externa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3" Type="http://schemas.openxmlformats.org/officeDocument/2006/relationships/hyperlink" Target="https://results.org/volunteers/national-webinars" TargetMode="External"/><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hyperlink" Target="https://results.org/events" TargetMode="External"/><Relationship Id="rId2" Type="http://schemas.openxmlformats.org/officeDocument/2006/relationships/image" Target="../media/image43.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hyperlink" Target="mailto:tthomas@results.org" TargetMode="External"/><Relationship Id="rId2" Type="http://schemas.openxmlformats.org/officeDocument/2006/relationships/notesSlide" Target="../notesSlides/notesSlide5.xml"/><Relationship Id="rId1" Type="http://schemas.openxmlformats.org/officeDocument/2006/relationships/slideLayout" Target="../slideLayouts/slideLayout118.xml"/><Relationship Id="rId4" Type="http://schemas.openxmlformats.org/officeDocument/2006/relationships/image" Target="../media/image21.jpeg"/></Relationships>
</file>

<file path=ppt/slides/_rels/slide6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6.xml"/><Relationship Id="rId4" Type="http://schemas.openxmlformats.org/officeDocument/2006/relationships/hyperlink" Target="https://tinyurl.com/RESULTS2024"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unsplash.com/photos/cooked-dish-1Uqa6n1PLPU" TargetMode="External"/><Relationship Id="rId2" Type="http://schemas.openxmlformats.org/officeDocument/2006/relationships/image" Target="../media/image46.jpeg"/><Relationship Id="rId1" Type="http://schemas.openxmlformats.org/officeDocument/2006/relationships/slideLayout" Target="../slideLayouts/slideLayout56.xml"/><Relationship Id="rId5" Type="http://schemas.openxmlformats.org/officeDocument/2006/relationships/hyperlink" Target="https://unsplash.com/photos/golden-retriever-puppy-with-blue-collar-HTpmedSyZag" TargetMode="External"/><Relationship Id="rId4" Type="http://schemas.openxmlformats.org/officeDocument/2006/relationships/image" Target="../media/image4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72571%2fRespond" TargetMode="External"/><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04633"/>
            <a:ext cx="9144000"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endParaRPr lang="en-US" sz="2800" b="1" dirty="0">
              <a:solidFill>
                <a:schemeClr val="bg1"/>
              </a:solidFill>
              <a:latin typeface="Open Sans"/>
              <a:ea typeface="Open Sans"/>
              <a:cs typeface="Open Sans"/>
            </a:endParaRPr>
          </a:p>
          <a:p>
            <a:pPr algn="ctr">
              <a:spcAft>
                <a:spcPts val="1200"/>
              </a:spcAft>
            </a:pPr>
            <a:r>
              <a:rPr lang="en-US" sz="2800" b="1" dirty="0">
                <a:solidFill>
                  <a:schemeClr val="bg1"/>
                </a:solidFill>
                <a:latin typeface="Open Sans"/>
                <a:ea typeface="Open Sans"/>
                <a:cs typeface="Open Sans"/>
              </a:rPr>
              <a:t>RESULTS National Webinar</a:t>
            </a:r>
            <a:endParaRPr lang="en-US" sz="2800" dirty="0">
              <a:solidFill>
                <a:schemeClr val="bg1"/>
              </a:solidFill>
              <a:ea typeface="Open Sans"/>
              <a:cs typeface="Open Sans"/>
            </a:endParaRPr>
          </a:p>
          <a:p>
            <a:pPr algn="ctr">
              <a:spcAft>
                <a:spcPts val="1200"/>
              </a:spcAft>
            </a:pPr>
            <a:r>
              <a:rPr lang="en-US" sz="2000" b="1" dirty="0">
                <a:solidFill>
                  <a:schemeClr val="bg1"/>
                </a:solidFill>
                <a:latin typeface="Open Sans"/>
                <a:ea typeface="Open Sans"/>
                <a:cs typeface="Open Sans"/>
              </a:rPr>
              <a:t>February 3, 2024</a:t>
            </a:r>
          </a:p>
          <a:p>
            <a:pPr algn="ctr">
              <a:spcAft>
                <a:spcPts val="1200"/>
              </a:spcAft>
            </a:pPr>
            <a:r>
              <a:rPr lang="en-US" sz="2800" b="1" i="1" dirty="0">
                <a:solidFill>
                  <a:schemeClr val="bg1"/>
                </a:solidFill>
                <a:latin typeface="Open Sans"/>
                <a:ea typeface="Open Sans"/>
                <a:cs typeface="Open Sans"/>
              </a:rPr>
              <a:t>Welcome!</a:t>
            </a:r>
          </a:p>
          <a:p>
            <a:pPr algn="ctr">
              <a:spcAft>
                <a:spcPts val="1200"/>
              </a:spcAft>
            </a:pPr>
            <a:endParaRPr lang="en-US" sz="2400" b="1" i="1" dirty="0">
              <a:solidFill>
                <a:schemeClr val="bg1"/>
              </a:solidFill>
              <a:latin typeface="Open Sans"/>
              <a:ea typeface="Open Sans"/>
              <a:cs typeface="Open Sans"/>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AB2FE-D55C-0801-3BDE-A8BAF675FAAF}"/>
              </a:ext>
            </a:extLst>
          </p:cNvPr>
          <p:cNvSpPr>
            <a:spLocks noGrp="1"/>
          </p:cNvSpPr>
          <p:nvPr>
            <p:ph type="title"/>
          </p:nvPr>
        </p:nvSpPr>
        <p:spPr/>
        <p:txBody>
          <a:bodyPr>
            <a:normAutofit/>
          </a:bodyPr>
          <a:lstStyle/>
          <a:p>
            <a:r>
              <a:rPr lang="en-US" dirty="0"/>
              <a:t>2024 Policy Priorities</a:t>
            </a:r>
          </a:p>
        </p:txBody>
      </p:sp>
      <p:graphicFrame>
        <p:nvGraphicFramePr>
          <p:cNvPr id="2" name="Content Placeholder 1">
            <a:extLst>
              <a:ext uri="{FF2B5EF4-FFF2-40B4-BE49-F238E27FC236}">
                <a16:creationId xmlns:a16="http://schemas.microsoft.com/office/drawing/2014/main" id="{7301B3B6-5A84-624E-3D5A-015D230FFD63}"/>
              </a:ext>
            </a:extLst>
          </p:cNvPr>
          <p:cNvGraphicFramePr>
            <a:graphicFrameLocks noGrp="1"/>
          </p:cNvGraphicFramePr>
          <p:nvPr>
            <p:ph idx="1"/>
          </p:nvPr>
        </p:nvGraphicFramePr>
        <p:xfrm>
          <a:off x="457200" y="1336675"/>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10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AB2FE-D55C-0801-3BDE-A8BAF675FAAF}"/>
              </a:ext>
            </a:extLst>
          </p:cNvPr>
          <p:cNvSpPr>
            <a:spLocks noGrp="1"/>
          </p:cNvSpPr>
          <p:nvPr>
            <p:ph type="title"/>
          </p:nvPr>
        </p:nvSpPr>
        <p:spPr/>
        <p:txBody>
          <a:bodyPr>
            <a:normAutofit/>
          </a:bodyPr>
          <a:lstStyle/>
          <a:p>
            <a:r>
              <a:rPr lang="en-US" dirty="0"/>
              <a:t>2024 Grassroots Timeline</a:t>
            </a:r>
          </a:p>
        </p:txBody>
      </p:sp>
      <p:graphicFrame>
        <p:nvGraphicFramePr>
          <p:cNvPr id="2" name="Content Placeholder 1">
            <a:extLst>
              <a:ext uri="{FF2B5EF4-FFF2-40B4-BE49-F238E27FC236}">
                <a16:creationId xmlns:a16="http://schemas.microsoft.com/office/drawing/2014/main" id="{7301B3B6-5A84-624E-3D5A-015D230FFD63}"/>
              </a:ext>
            </a:extLst>
          </p:cNvPr>
          <p:cNvGraphicFramePr>
            <a:graphicFrameLocks noGrp="1"/>
          </p:cNvGraphicFramePr>
          <p:nvPr>
            <p:ph idx="1"/>
            <p:extLst>
              <p:ext uri="{D42A27DB-BD31-4B8C-83A1-F6EECF244321}">
                <p14:modId xmlns:p14="http://schemas.microsoft.com/office/powerpoint/2010/main" val="1686421129"/>
              </p:ext>
            </p:extLst>
          </p:nvPr>
        </p:nvGraphicFramePr>
        <p:xfrm>
          <a:off x="275360" y="141721"/>
          <a:ext cx="8870371" cy="504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2C21221-50DA-0CAF-2CE0-5E915BF52B12}"/>
              </a:ext>
            </a:extLst>
          </p:cNvPr>
          <p:cNvSpPr txBox="1"/>
          <p:nvPr/>
        </p:nvSpPr>
        <p:spPr>
          <a:xfrm>
            <a:off x="599562" y="4674177"/>
            <a:ext cx="7944034" cy="369332"/>
          </a:xfrm>
          <a:prstGeom prst="rect">
            <a:avLst/>
          </a:prstGeom>
          <a:noFill/>
        </p:spPr>
        <p:txBody>
          <a:bodyPr wrap="none" lIns="91440" tIns="45720" rIns="91440" bIns="45720" rtlCol="0" anchor="t">
            <a:spAutoFit/>
          </a:bodyPr>
          <a:lstStyle/>
          <a:p>
            <a:r>
              <a:rPr lang="en-US" dirty="0"/>
              <a:t>NOTE: Timeline may change based on progression of Farm Bill and Appropriations. </a:t>
            </a:r>
          </a:p>
        </p:txBody>
      </p:sp>
    </p:spTree>
    <p:extLst>
      <p:ext uri="{BB962C8B-B14F-4D97-AF65-F5344CB8AC3E}">
        <p14:creationId xmlns:p14="http://schemas.microsoft.com/office/powerpoint/2010/main" val="259178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BF2C-E93F-4F28-A817-C4BC4A4B4F75}"/>
              </a:ext>
            </a:extLst>
          </p:cNvPr>
          <p:cNvSpPr>
            <a:spLocks noGrp="1"/>
          </p:cNvSpPr>
          <p:nvPr>
            <p:ph type="ctrTitle"/>
          </p:nvPr>
        </p:nvSpPr>
        <p:spPr>
          <a:xfrm>
            <a:off x="685800" y="3644442"/>
            <a:ext cx="7772400" cy="1102519"/>
          </a:xfrm>
        </p:spPr>
        <p:txBody>
          <a:bodyPr>
            <a:normAutofit/>
          </a:bodyPr>
          <a:lstStyle/>
          <a:p>
            <a:r>
              <a:rPr lang="en-US" dirty="0">
                <a:latin typeface="Open Sans"/>
              </a:rPr>
              <a:t>MORE TO COME!</a:t>
            </a:r>
          </a:p>
        </p:txBody>
      </p:sp>
      <p:pic>
        <p:nvPicPr>
          <p:cNvPr id="2050" name="Picture 2" descr="Free States Outlines Vectors 100900 Vector Art at Vecteezy">
            <a:extLst>
              <a:ext uri="{FF2B5EF4-FFF2-40B4-BE49-F238E27FC236}">
                <a16:creationId xmlns:a16="http://schemas.microsoft.com/office/drawing/2014/main" id="{4A64388B-D4BA-9603-2889-A4A21509C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046" y="525559"/>
            <a:ext cx="4477949" cy="313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3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75913"/>
            <a:ext cx="9144000" cy="2579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algn="ctr">
              <a:lnSpc>
                <a:spcPct val="150000"/>
              </a:lnSpc>
              <a:spcBef>
                <a:spcPts val="1200"/>
              </a:spcBef>
              <a:spcAft>
                <a:spcPts val="1200"/>
              </a:spcAft>
              <a:defRPr/>
            </a:pPr>
            <a:r>
              <a:rPr lang="en-US" sz="2800" b="1" dirty="0">
                <a:solidFill>
                  <a:schemeClr val="bg1"/>
                </a:solidFill>
                <a:latin typeface="Open Sans"/>
                <a:ea typeface="Open Sans"/>
                <a:cs typeface="Open Sans"/>
              </a:rPr>
              <a:t>RESULTS Global Policy Work</a:t>
            </a:r>
            <a:endParaRPr lang="en-US" sz="18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137163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4EC25-2AF2-4991-97BA-A8A53AAC8C18}"/>
              </a:ext>
            </a:extLst>
          </p:cNvPr>
          <p:cNvSpPr txBox="1"/>
          <p:nvPr/>
        </p:nvSpPr>
        <p:spPr>
          <a:xfrm>
            <a:off x="2122649" y="1616529"/>
            <a:ext cx="5230095" cy="2608406"/>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3300" b="1" dirty="0"/>
              <a:t>Our Goal</a:t>
            </a:r>
          </a:p>
          <a:p>
            <a:pPr algn="r"/>
            <a:endParaRPr lang="en-US" sz="3300" dirty="0"/>
          </a:p>
          <a:p>
            <a:pPr algn="r"/>
            <a:r>
              <a:rPr lang="en-US" sz="3300" i="1" kern="0" dirty="0">
                <a:effectLst/>
                <a:latin typeface="Open Sans" panose="020B0606030504020204" pitchFamily="34" charset="0"/>
                <a:ea typeface="Calibri" panose="020F0502020204030204" pitchFamily="34" charset="0"/>
              </a:rPr>
              <a:t>Congress demanding equity and impact in the fight against global poverty</a:t>
            </a:r>
            <a:endParaRPr lang="en-US" sz="3300" b="1" dirty="0"/>
          </a:p>
        </p:txBody>
      </p:sp>
      <p:pic>
        <p:nvPicPr>
          <p:cNvPr id="4" name="Graphic 3" descr="Route (Two Pins With A Path) with solid fill">
            <a:extLst>
              <a:ext uri="{FF2B5EF4-FFF2-40B4-BE49-F238E27FC236}">
                <a16:creationId xmlns:a16="http://schemas.microsoft.com/office/drawing/2014/main" id="{7D82C8B6-7B35-CFC7-9C4E-EC4523F9C87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9790" y="661306"/>
            <a:ext cx="1910444" cy="1910444"/>
          </a:xfrm>
          <a:prstGeom prst="rect">
            <a:avLst/>
          </a:prstGeom>
        </p:spPr>
      </p:pic>
    </p:spTree>
    <p:extLst>
      <p:ext uri="{BB962C8B-B14F-4D97-AF65-F5344CB8AC3E}">
        <p14:creationId xmlns:p14="http://schemas.microsoft.com/office/powerpoint/2010/main" val="359011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A754-8DDB-0247-21D1-6C8A8E7916CD}"/>
              </a:ext>
            </a:extLst>
          </p:cNvPr>
          <p:cNvSpPr>
            <a:spLocks noGrp="1"/>
          </p:cNvSpPr>
          <p:nvPr>
            <p:ph type="title"/>
          </p:nvPr>
        </p:nvSpPr>
        <p:spPr>
          <a:xfrm>
            <a:off x="871254" y="54779"/>
            <a:ext cx="7401491" cy="857250"/>
          </a:xfrm>
        </p:spPr>
        <p:txBody>
          <a:bodyPr>
            <a:normAutofit/>
          </a:bodyPr>
          <a:lstStyle/>
          <a:p>
            <a:r>
              <a:rPr lang="en-US" sz="3600" b="1" dirty="0">
                <a:solidFill>
                  <a:srgbClr val="D50032"/>
                </a:solidFill>
              </a:rPr>
              <a:t>Appropriations</a:t>
            </a:r>
          </a:p>
        </p:txBody>
      </p:sp>
      <p:sp>
        <p:nvSpPr>
          <p:cNvPr id="3" name="Subtitle 2">
            <a:extLst>
              <a:ext uri="{FF2B5EF4-FFF2-40B4-BE49-F238E27FC236}">
                <a16:creationId xmlns:a16="http://schemas.microsoft.com/office/drawing/2014/main" id="{01270BE6-1556-ADC5-CA36-97C1D33FAFEF}"/>
              </a:ext>
            </a:extLst>
          </p:cNvPr>
          <p:cNvSpPr>
            <a:spLocks noGrp="1"/>
          </p:cNvSpPr>
          <p:nvPr>
            <p:ph idx="1"/>
          </p:nvPr>
        </p:nvSpPr>
        <p:spPr>
          <a:xfrm>
            <a:off x="285750" y="1120951"/>
            <a:ext cx="8572500" cy="3737372"/>
          </a:xfrm>
        </p:spPr>
        <p:txBody>
          <a:bodyPr>
            <a:noAutofit/>
          </a:bodyPr>
          <a:lstStyle/>
          <a:p>
            <a:pPr marL="342900" indent="-342900">
              <a:lnSpc>
                <a:spcPct val="124000"/>
              </a:lnSpc>
              <a:spcBef>
                <a:spcPts val="0"/>
              </a:spcBef>
              <a:spcAft>
                <a:spcPts val="600"/>
              </a:spcAft>
              <a:buSzPct val="100000"/>
              <a:buFont typeface="Arial" panose="020B0604020202020204" pitchFamily="34" charset="0"/>
              <a:buChar char="•"/>
            </a:pPr>
            <a:r>
              <a:rPr lang="en-US" sz="2000" b="1" dirty="0"/>
              <a:t>FY24 Appropriations:</a:t>
            </a:r>
          </a:p>
          <a:p>
            <a:pPr marL="800100" lvl="2" indent="-342900">
              <a:lnSpc>
                <a:spcPct val="124000"/>
              </a:lnSpc>
              <a:spcBef>
                <a:spcPts val="0"/>
              </a:spcBef>
              <a:spcAft>
                <a:spcPts val="600"/>
              </a:spcAft>
              <a:buSzPct val="100000"/>
              <a:buFont typeface="Courier New" panose="02070309020205020404" pitchFamily="49" charset="0"/>
              <a:buChar char="o"/>
            </a:pPr>
            <a:r>
              <a:rPr lang="en-US" sz="2000" dirty="0"/>
              <a:t>Continuing Resolution maintains FY23 funding levels until March 1 and 8</a:t>
            </a:r>
          </a:p>
          <a:p>
            <a:pPr marL="800100" lvl="2" indent="-342900">
              <a:lnSpc>
                <a:spcPct val="124000"/>
              </a:lnSpc>
              <a:spcBef>
                <a:spcPts val="0"/>
              </a:spcBef>
              <a:spcAft>
                <a:spcPts val="600"/>
              </a:spcAft>
              <a:buSzPct val="100000"/>
              <a:buFont typeface="Courier New" panose="02070309020205020404" pitchFamily="49" charset="0"/>
              <a:buChar char="o"/>
            </a:pPr>
            <a:r>
              <a:rPr lang="en-US" sz="2000" dirty="0"/>
              <a:t>SFOPS bill (our issues) on March 8</a:t>
            </a:r>
          </a:p>
          <a:p>
            <a:pPr marL="800100" lvl="2" indent="-342900">
              <a:lnSpc>
                <a:spcPct val="124000"/>
              </a:lnSpc>
              <a:spcBef>
                <a:spcPts val="0"/>
              </a:spcBef>
              <a:spcAft>
                <a:spcPts val="600"/>
              </a:spcAft>
              <a:buSzPct val="100000"/>
              <a:buFont typeface="Courier New" panose="02070309020205020404" pitchFamily="49" charset="0"/>
              <a:buChar char="o"/>
            </a:pPr>
            <a:r>
              <a:rPr lang="en-US" sz="2000" dirty="0"/>
              <a:t>Asking for both READ Act Reauthorization and End TB Now Act to be included on an omnibus</a:t>
            </a:r>
          </a:p>
          <a:p>
            <a:pPr marL="342900" indent="-342900">
              <a:lnSpc>
                <a:spcPct val="124000"/>
              </a:lnSpc>
              <a:spcBef>
                <a:spcPts val="0"/>
              </a:spcBef>
              <a:spcAft>
                <a:spcPts val="600"/>
              </a:spcAft>
              <a:buSzPct val="100000"/>
              <a:buFont typeface="Arial" panose="020B0604020202020204" pitchFamily="34" charset="0"/>
              <a:buChar char="•"/>
            </a:pPr>
            <a:r>
              <a:rPr lang="en-US" sz="2000" b="1" dirty="0"/>
              <a:t>FY25 Appropriations:</a:t>
            </a:r>
          </a:p>
          <a:p>
            <a:pPr marL="800100" lvl="2" indent="-342900">
              <a:lnSpc>
                <a:spcPct val="124000"/>
              </a:lnSpc>
              <a:spcBef>
                <a:spcPts val="0"/>
              </a:spcBef>
              <a:spcAft>
                <a:spcPts val="600"/>
              </a:spcAft>
              <a:buSzPct val="100000"/>
              <a:buFont typeface="Courier New" panose="02070309020205020404" pitchFamily="49" charset="0"/>
              <a:buChar char="o"/>
            </a:pPr>
            <a:r>
              <a:rPr lang="en-US" sz="2000" dirty="0"/>
              <a:t>Coming soon! Mid-February approps memos will be ready!</a:t>
            </a:r>
          </a:p>
        </p:txBody>
      </p:sp>
    </p:spTree>
    <p:extLst>
      <p:ext uri="{BB962C8B-B14F-4D97-AF65-F5344CB8AC3E}">
        <p14:creationId xmlns:p14="http://schemas.microsoft.com/office/powerpoint/2010/main" val="189033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43662-C226-36D9-6051-C048410BB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906E7-9E32-FEBE-B0E1-EE375EDEB5C5}"/>
              </a:ext>
            </a:extLst>
          </p:cNvPr>
          <p:cNvSpPr>
            <a:spLocks noGrp="1"/>
          </p:cNvSpPr>
          <p:nvPr>
            <p:ph type="title"/>
          </p:nvPr>
        </p:nvSpPr>
        <p:spPr/>
        <p:txBody>
          <a:bodyPr>
            <a:normAutofit/>
          </a:bodyPr>
          <a:lstStyle/>
          <a:p>
            <a:r>
              <a:rPr lang="en-US" sz="3600" b="1" dirty="0">
                <a:solidFill>
                  <a:srgbClr val="D50032"/>
                </a:solidFill>
              </a:rPr>
              <a:t>World Bank Advocacy</a:t>
            </a:r>
            <a:endParaRPr lang="en-US" dirty="0"/>
          </a:p>
        </p:txBody>
      </p:sp>
      <p:sp>
        <p:nvSpPr>
          <p:cNvPr id="3" name="Subtitle 2">
            <a:extLst>
              <a:ext uri="{FF2B5EF4-FFF2-40B4-BE49-F238E27FC236}">
                <a16:creationId xmlns:a16="http://schemas.microsoft.com/office/drawing/2014/main" id="{74F827B0-0159-C4C5-6505-4523E6475DF6}"/>
              </a:ext>
            </a:extLst>
          </p:cNvPr>
          <p:cNvSpPr>
            <a:spLocks noGrp="1"/>
          </p:cNvSpPr>
          <p:nvPr>
            <p:ph idx="1"/>
          </p:nvPr>
        </p:nvSpPr>
        <p:spPr>
          <a:xfrm>
            <a:off x="457200" y="1066801"/>
            <a:ext cx="8229600" cy="4032647"/>
          </a:xfrm>
        </p:spPr>
        <p:txBody>
          <a:bodyPr>
            <a:normAutofit fontScale="92500" lnSpcReduction="10000"/>
          </a:bodyPr>
          <a:lstStyle/>
          <a:p>
            <a:pPr marL="342900" indent="-342900">
              <a:lnSpc>
                <a:spcPct val="114000"/>
              </a:lnSpc>
              <a:spcBef>
                <a:spcPts val="0"/>
              </a:spcBef>
              <a:spcAft>
                <a:spcPts val="600"/>
              </a:spcAft>
              <a:buSzPct val="100000"/>
            </a:pPr>
            <a:r>
              <a:rPr lang="en-US" sz="2200" dirty="0"/>
              <a:t>Congressional letter to the World Bank, led by Senator Booker – still working on securing a Republican lead!</a:t>
            </a:r>
          </a:p>
          <a:p>
            <a:pPr marL="342900" indent="-342900">
              <a:lnSpc>
                <a:spcPct val="114000"/>
              </a:lnSpc>
              <a:spcBef>
                <a:spcPts val="0"/>
              </a:spcBef>
              <a:spcAft>
                <a:spcPts val="600"/>
              </a:spcAft>
              <a:buSzPct val="100000"/>
            </a:pPr>
            <a:r>
              <a:rPr lang="en-US" sz="2200" dirty="0"/>
              <a:t>Key asks:</a:t>
            </a:r>
            <a:endParaRPr lang="en-US" sz="2200" dirty="0">
              <a:solidFill>
                <a:schemeClr val="tx1"/>
              </a:solidFill>
            </a:endParaRPr>
          </a:p>
          <a:p>
            <a:pPr lvl="1" indent="-499110">
              <a:lnSpc>
                <a:spcPct val="114000"/>
              </a:lnSpc>
              <a:spcBef>
                <a:spcPts val="0"/>
              </a:spcBef>
              <a:spcAft>
                <a:spcPts val="600"/>
              </a:spcAft>
              <a:buSzPct val="100000"/>
              <a:buFont typeface="Courier New" panose="02070309020205020404" pitchFamily="49" charset="0"/>
              <a:buChar char="o"/>
            </a:pPr>
            <a:r>
              <a:rPr lang="en-US" sz="2200" dirty="0"/>
              <a:t>Accountability at the WB to prioritize resources for the lowest-income places to have the biggest impact on poverty</a:t>
            </a:r>
            <a:endParaRPr lang="en-US" sz="3700" dirty="0"/>
          </a:p>
          <a:p>
            <a:pPr lvl="1" indent="-499110">
              <a:lnSpc>
                <a:spcPct val="114000"/>
              </a:lnSpc>
              <a:spcBef>
                <a:spcPts val="0"/>
              </a:spcBef>
              <a:spcAft>
                <a:spcPts val="600"/>
              </a:spcAft>
              <a:buSzPct val="100000"/>
              <a:buFont typeface="Courier New" panose="02070309020205020404" pitchFamily="49" charset="0"/>
              <a:buChar char="o"/>
            </a:pPr>
            <a:r>
              <a:rPr lang="en-US" sz="2200" dirty="0"/>
              <a:t>Human needs at the center – urging increased investment in "Human Capital", i.e. health, nutrition, and education</a:t>
            </a:r>
          </a:p>
          <a:p>
            <a:pPr lvl="1" indent="-499110">
              <a:lnSpc>
                <a:spcPct val="114000"/>
              </a:lnSpc>
              <a:spcBef>
                <a:spcPts val="0"/>
              </a:spcBef>
              <a:spcAft>
                <a:spcPts val="600"/>
              </a:spcAft>
              <a:buSzPct val="100000"/>
              <a:buFont typeface="Courier New" panose="02070309020205020404" pitchFamily="49" charset="0"/>
              <a:buChar char="o"/>
            </a:pPr>
            <a:r>
              <a:rPr lang="en-US" sz="2200" dirty="0"/>
              <a:t>Transparency &amp; accountability</a:t>
            </a:r>
          </a:p>
          <a:p>
            <a:pPr lvl="1" indent="-499110">
              <a:lnSpc>
                <a:spcPct val="113999"/>
              </a:lnSpc>
              <a:spcBef>
                <a:spcPts val="0"/>
              </a:spcBef>
              <a:spcAft>
                <a:spcPts val="600"/>
              </a:spcAft>
              <a:buSzPct val="100000"/>
              <a:buFont typeface="Courier New" panose="02070309020205020404" pitchFamily="49" charset="0"/>
              <a:buChar char="o"/>
            </a:pPr>
            <a:r>
              <a:rPr lang="en-US" sz="2200" dirty="0"/>
              <a:t>A key role in debt relief</a:t>
            </a:r>
            <a:endParaRPr lang="en-US" dirty="0"/>
          </a:p>
          <a:p>
            <a:pPr marL="342900" indent="-342900">
              <a:lnSpc>
                <a:spcPct val="114000"/>
              </a:lnSpc>
              <a:spcBef>
                <a:spcPts val="0"/>
              </a:spcBef>
              <a:spcAft>
                <a:spcPts val="600"/>
              </a:spcAft>
              <a:buSzPct val="100000"/>
            </a:pPr>
            <a:r>
              <a:rPr lang="en-US" sz="2200" dirty="0"/>
              <a:t>For more information: </a:t>
            </a:r>
            <a:r>
              <a:rPr lang="en-US" sz="2200" dirty="0">
                <a:hlinkClick r:id="rId2"/>
              </a:rPr>
              <a:t>July 2023 Global Policy Forum</a:t>
            </a:r>
            <a:endParaRPr lang="en-US" sz="2200" dirty="0"/>
          </a:p>
        </p:txBody>
      </p:sp>
    </p:spTree>
    <p:extLst>
      <p:ext uri="{BB962C8B-B14F-4D97-AF65-F5344CB8AC3E}">
        <p14:creationId xmlns:p14="http://schemas.microsoft.com/office/powerpoint/2010/main" val="139020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907790"/>
            <a:ext cx="91440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algn="ctr">
              <a:spcBef>
                <a:spcPts val="1200"/>
              </a:spcBef>
              <a:spcAft>
                <a:spcPts val="1200"/>
              </a:spcAft>
              <a:defRPr/>
            </a:pPr>
            <a:r>
              <a:rPr lang="en-US" sz="2800" b="1" dirty="0">
                <a:solidFill>
                  <a:prstClr val="white"/>
                </a:solidFill>
                <a:latin typeface="Open Sans"/>
                <a:ea typeface="Open Sans"/>
                <a:cs typeface="Open Sans"/>
              </a:rPr>
              <a:t>Grassroots Café</a:t>
            </a:r>
            <a:endParaRPr lang="en-US" dirty="0">
              <a:solidFill>
                <a:prstClr val="white"/>
              </a:solidFill>
              <a:ea typeface="+mn-ea"/>
              <a:cs typeface="+mn-cs"/>
            </a:endParaRPr>
          </a:p>
        </p:txBody>
      </p:sp>
    </p:spTree>
    <p:extLst>
      <p:ext uri="{BB962C8B-B14F-4D97-AF65-F5344CB8AC3E}">
        <p14:creationId xmlns:p14="http://schemas.microsoft.com/office/powerpoint/2010/main" val="242493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4515"/>
            <a:ext cx="7401491" cy="857250"/>
          </a:xfrm>
        </p:spPr>
        <p:txBody>
          <a:bodyPr>
            <a:normAutofit/>
          </a:bodyPr>
          <a:lstStyle/>
          <a:p>
            <a:r>
              <a:rPr lang="en-US" sz="3600" b="1" dirty="0">
                <a:solidFill>
                  <a:srgbClr val="D50032"/>
                </a:solidFill>
              </a:rPr>
              <a:t>Thank you for joining us!</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2167453"/>
          </a:xfrm>
          <a:prstGeom prst="rect">
            <a:avLst/>
          </a:prstGeom>
          <a:noFill/>
        </p:spPr>
        <p:txBody>
          <a:bodyPr wrap="square" rtlCol="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r>
              <a:rPr kumimoji="0" lang="en-US"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88228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61715"/>
            <a:ext cx="7401491" cy="857250"/>
          </a:xfrm>
        </p:spPr>
        <p:txBody>
          <a:bodyPr>
            <a:normAutofit/>
          </a:bodyPr>
          <a:lstStyle/>
          <a:p>
            <a:r>
              <a:rPr lang="en-US" sz="3600" b="1" dirty="0">
                <a:solidFill>
                  <a:srgbClr val="D50032"/>
                </a:solidFill>
              </a:rPr>
              <a:t>We have a bold agenda!</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1948354"/>
          </a:xfrm>
          <a:prstGeom prst="rect">
            <a:avLst/>
          </a:prstGeom>
          <a:noFill/>
        </p:spPr>
        <p:txBody>
          <a:bodyPr wrap="square" rtlCol="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Let’s look at our 2024 Action Timeline</a:t>
            </a:r>
          </a:p>
          <a:p>
            <a:pPr marL="0" marR="0" lvl="0" indent="0" algn="ctr" defTabSz="457200" rtl="0" eaLnBrk="1" fontAlgn="auto" latinLnBrk="0" hangingPunct="1">
              <a:lnSpc>
                <a:spcPct val="114000"/>
              </a:lnSpc>
              <a:spcBef>
                <a:spcPts val="0"/>
              </a:spcBef>
              <a:spcAft>
                <a:spcPts val="0"/>
              </a:spcAft>
              <a:buClrTx/>
              <a:buSzTx/>
              <a:buFontTx/>
              <a:buNone/>
              <a:tabLst/>
              <a:defRPr/>
            </a:pPr>
            <a:endParaRPr lang="en-US" sz="3600" i="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https://results.org/2024-actions-timeline</a:t>
            </a:r>
            <a:r>
              <a:rPr lang="en-US" sz="3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kumimoji="0" lang="en-US" sz="2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829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466799"/>
          </a:xfrm>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Clr>
                <a:srgbClr val="D50032"/>
              </a:buClr>
              <a:buSzPts val="2600"/>
              <a:buFont typeface="Open Sans"/>
              <a:buNone/>
            </a:pPr>
            <a:r>
              <a:rPr lang="en-US" sz="2600" b="1" i="0" u="none" strike="noStrike" cap="none" dirty="0">
                <a:solidFill>
                  <a:srgbClr val="D50032"/>
                </a:solidFill>
                <a:latin typeface="Open Sans"/>
                <a:ea typeface="Open Sans"/>
                <a:cs typeface="Open Sans"/>
                <a:sym typeface="Open Sans"/>
              </a:rPr>
              <a:t>Our Values &amp; Resources</a:t>
            </a:r>
            <a:endParaRPr lang="en-US" dirty="0"/>
          </a:p>
        </p:txBody>
      </p:sp>
      <p:sp>
        <p:nvSpPr>
          <p:cNvPr id="195" name="Google Shape;195;g1dd29ec108d_0_96"/>
          <p:cNvSpPr txBox="1"/>
          <p:nvPr/>
        </p:nvSpPr>
        <p:spPr>
          <a:xfrm>
            <a:off x="305991" y="804514"/>
            <a:ext cx="8149724" cy="4005672"/>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600"/>
              </a:spcAft>
              <a:buNone/>
            </a:pPr>
            <a:r>
              <a:rPr lang="en-US" sz="2000" b="0" i="0" u="none" strike="noStrike" cap="none" dirty="0">
                <a:solidFill>
                  <a:srgbClr val="000000"/>
                </a:solidFill>
                <a:latin typeface="Open Sans"/>
                <a:ea typeface="Open Sans"/>
                <a:cs typeface="Open Sans"/>
                <a:sym typeface="Calibri"/>
              </a:rPr>
              <a:t>​</a:t>
            </a:r>
            <a:r>
              <a:rPr lang="en-US" sz="140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40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400" b="0"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400" b="1" i="0" u="none" strike="noStrike" cap="none" dirty="0">
                <a:solidFill>
                  <a:schemeClr val="dk1"/>
                </a:solidFill>
                <a:latin typeface="Open Sans"/>
                <a:ea typeface="Open Sans"/>
                <a:cs typeface="Open Sans"/>
                <a:sym typeface="Open Sans"/>
              </a:rPr>
              <a:t>Read our full anti-oppression values statement here at </a:t>
            </a:r>
            <a:r>
              <a:rPr lang="en-US" sz="1400" b="1" i="0" u="sng" strike="noStrike" cap="none" dirty="0">
                <a:solidFill>
                  <a:schemeClr val="dk2"/>
                </a:solidFill>
                <a:latin typeface="Open Sans"/>
                <a:ea typeface="Open Sans"/>
                <a:cs typeface="Open Sans"/>
                <a:sym typeface="Open Sans"/>
              </a:rPr>
              <a:t>results.org/values</a:t>
            </a:r>
            <a:r>
              <a:rPr lang="en-US" sz="1400" b="1" i="0" u="none" strike="noStrike" cap="none" dirty="0">
                <a:solidFill>
                  <a:schemeClr val="dk1"/>
                </a:solidFill>
                <a:latin typeface="Open Sans"/>
                <a:ea typeface="Open Sans"/>
                <a:cs typeface="Open Sans"/>
                <a:sym typeface="Open Sans"/>
              </a:rPr>
              <a:t>. </a:t>
            </a:r>
            <a:endParaRPr lang="en-U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14000"/>
              </a:lnSpc>
              <a:spcBef>
                <a:spcPts val="0"/>
              </a:spcBef>
              <a:spcAft>
                <a:spcPts val="600"/>
              </a:spcAft>
              <a:buNone/>
            </a:pPr>
            <a:r>
              <a:rPr lang="en-US" sz="1400" b="1" i="0" u="none" strike="noStrike" cap="none" dirty="0">
                <a:solidFill>
                  <a:schemeClr val="dk1"/>
                </a:solidFill>
                <a:latin typeface="Open Sans"/>
                <a:ea typeface="Open Sans"/>
                <a:cs typeface="Open Sans"/>
                <a:sym typeface="Open Sans"/>
              </a:rPr>
              <a:t>Find these resources and more at results.org/volunteers/anti-oppression:</a:t>
            </a:r>
            <a:endParaRPr lang="en-US" sz="1400" b="0" i="0" u="none" strike="noStrike" cap="none" dirty="0">
              <a:solidFill>
                <a:schemeClr val="dk1"/>
              </a:solidFill>
              <a:latin typeface="Open Sans"/>
              <a:ea typeface="Open Sans"/>
              <a:cs typeface="Open Sans"/>
              <a:sym typeface="Open Sans"/>
            </a:endParaRPr>
          </a:p>
          <a:p>
            <a:pPr marL="628650" lvl="1" indent="-285750">
              <a:lnSpc>
                <a:spcPct val="114000"/>
              </a:lnSpc>
              <a:spcAft>
                <a:spcPts val="600"/>
              </a:spcAft>
              <a:buClr>
                <a:schemeClr val="dk1"/>
              </a:buClr>
              <a:buSzPts val="1350"/>
              <a:buFont typeface="Arial"/>
              <a:buChar char="•"/>
            </a:pPr>
            <a:r>
              <a:rPr lang="en-US" sz="1400" b="0" i="0" u="none" strike="noStrike" cap="none" dirty="0">
                <a:solidFill>
                  <a:schemeClr val="dk1"/>
                </a:solidFill>
                <a:latin typeface="Open Sans"/>
                <a:ea typeface="Open Sans"/>
                <a:cs typeface="Open Sans"/>
                <a:sym typeface="Open Sans"/>
              </a:rPr>
              <a:t>Resource Guides from our Diversity &amp; Inclusion trainings, including:</a:t>
            </a:r>
            <a:r>
              <a:rPr lang="en-US" sz="1400" dirty="0">
                <a:solidFill>
                  <a:schemeClr val="dk1"/>
                </a:solidFill>
                <a:latin typeface="Open Sans"/>
                <a:ea typeface="Open Sans"/>
                <a:cs typeface="Open Sans"/>
                <a:sym typeface="Open Sans"/>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971550" marR="0" lvl="2" indent="-285750" algn="l" rtl="0">
              <a:lnSpc>
                <a:spcPct val="114000"/>
              </a:lnSpc>
              <a:spcBef>
                <a:spcPts val="0"/>
              </a:spcBef>
              <a:spcAft>
                <a:spcPts val="600"/>
              </a:spcAft>
              <a:buClr>
                <a:schemeClr val="dk1"/>
              </a:buClr>
              <a:buSzPts val="1350"/>
              <a:buFont typeface="Arial"/>
              <a:buChar char="•"/>
            </a:pPr>
            <a:r>
              <a:rPr lang="en-US" sz="1400" b="0" i="0" u="none" strike="noStrike" cap="none" dirty="0">
                <a:solidFill>
                  <a:schemeClr val="dk1"/>
                </a:solidFill>
                <a:latin typeface="Open Sans"/>
                <a:ea typeface="Open Sans"/>
                <a:cs typeface="Open Sans"/>
                <a:sym typeface="Open Sans"/>
              </a:rPr>
              <a:t>Interrupting Microaggressions</a:t>
            </a:r>
            <a:endParaRPr lang="en-US" sz="2000" dirty="0">
              <a:solidFill>
                <a:schemeClr val="dk1"/>
              </a:solidFill>
              <a:latin typeface="Open Sans"/>
              <a:ea typeface="Open Sans"/>
              <a:cs typeface="Open Sans"/>
            </a:endParaRPr>
          </a:p>
          <a:p>
            <a:pPr marL="971550" marR="0" lvl="2" indent="-285750" algn="l" rtl="0">
              <a:lnSpc>
                <a:spcPct val="114000"/>
              </a:lnSpc>
              <a:spcBef>
                <a:spcPts val="0"/>
              </a:spcBef>
              <a:spcAft>
                <a:spcPts val="600"/>
              </a:spcAft>
              <a:buClr>
                <a:schemeClr val="dk1"/>
              </a:buClr>
              <a:buSzPts val="1350"/>
              <a:buFont typeface="Arial"/>
              <a:buChar char="•"/>
            </a:pPr>
            <a:r>
              <a:rPr lang="en-US" sz="1400" b="0" i="0" u="none" strike="noStrike" cap="none" dirty="0">
                <a:solidFill>
                  <a:schemeClr val="dk1"/>
                </a:solidFill>
                <a:latin typeface="Open Sans"/>
                <a:ea typeface="Open Sans"/>
                <a:cs typeface="Open Sans"/>
                <a:sym typeface="Open Sans"/>
              </a:rPr>
              <a:t>Creating Space for Critical Conversations</a:t>
            </a:r>
            <a:endParaRPr lang="en-US" sz="2000" dirty="0">
              <a:solidFill>
                <a:schemeClr val="dk1"/>
              </a:solidFill>
              <a:latin typeface="Open Sans"/>
              <a:ea typeface="Open Sans"/>
              <a:cs typeface="Open Sans"/>
            </a:endParaRPr>
          </a:p>
          <a:p>
            <a:pPr marL="628650" marR="0" lvl="1" indent="-285750" algn="l" rtl="0">
              <a:lnSpc>
                <a:spcPct val="114000"/>
              </a:lnSpc>
              <a:spcBef>
                <a:spcPts val="0"/>
              </a:spcBef>
              <a:spcAft>
                <a:spcPts val="600"/>
              </a:spcAft>
              <a:buClr>
                <a:schemeClr val="dk1"/>
              </a:buClr>
              <a:buSzPts val="1350"/>
              <a:buFont typeface="Arial"/>
              <a:buChar char="•"/>
            </a:pPr>
            <a:r>
              <a:rPr lang="en-US" sz="1400" b="0" i="0" u="none" strike="noStrike" cap="none" dirty="0">
                <a:solidFill>
                  <a:schemeClr val="dk1"/>
                </a:solidFill>
                <a:latin typeface="Open Sans"/>
                <a:ea typeface="Open Sans"/>
                <a:cs typeface="Open Sans"/>
                <a:sym typeface="Open Sans"/>
              </a:rPr>
              <a:t>Information on how RESULTS responds to oppressive incidents</a:t>
            </a:r>
            <a:endParaRPr lang="en-US" sz="2000" dirty="0">
              <a:solidFill>
                <a:schemeClr val="dk1"/>
              </a:solidFill>
              <a:latin typeface="Open Sans"/>
              <a:ea typeface="Open Sans"/>
              <a:cs typeface="Open Sans"/>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endParaRPr sz="1350" b="0" i="0" u="none" strike="noStrike" cap="none" dirty="0">
              <a:solidFill>
                <a:srgbClr val="000000"/>
              </a:solidFill>
              <a:latin typeface="Open Sans"/>
              <a:ea typeface="Open Sans"/>
              <a:cs typeface="Open Sans"/>
              <a:sym typeface="Open Sans"/>
            </a:endParaRPr>
          </a:p>
        </p:txBody>
      </p:sp>
      <p:sp>
        <p:nvSpPr>
          <p:cNvPr id="2" name="Rectangle 5">
            <a:extLst>
              <a:ext uri="{FF2B5EF4-FFF2-40B4-BE49-F238E27FC236}">
                <a16:creationId xmlns:a16="http://schemas.microsoft.com/office/drawing/2014/main" id="{16064897-DCF8-A50F-98AA-FE418918F5CA}"/>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a:t>
            </a:fld>
            <a:endParaRPr kumimoji="0" lang="en-US" altLang="en-US" sz="13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61715"/>
            <a:ext cx="7401491" cy="857250"/>
          </a:xfrm>
        </p:spPr>
        <p:txBody>
          <a:bodyPr>
            <a:normAutofit/>
          </a:bodyPr>
          <a:lstStyle/>
          <a:p>
            <a:r>
              <a:rPr lang="en-US" sz="3600" b="1">
                <a:solidFill>
                  <a:srgbClr val="D50032"/>
                </a:solidFill>
              </a:rPr>
              <a:t>Goals for Feb. - April</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3281732"/>
          </a:xfrm>
          <a:prstGeom prst="rect">
            <a:avLst/>
          </a:prstGeom>
          <a:noFill/>
        </p:spPr>
        <p:txBody>
          <a:bodyPr wrap="square" rtlCol="0">
            <a:spAutoFit/>
          </a:bodyPr>
          <a:lstStyle/>
          <a:p>
            <a:pPr marL="571500" marR="0" lvl="0" indent="-571500"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36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Meet with 100% of offices we cover</a:t>
            </a:r>
          </a:p>
          <a:p>
            <a:pPr marL="342900" marR="0" lvl="0" indent="-342900"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71500" marR="0" lvl="0" indent="-571500"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3600" i="1">
                <a:solidFill>
                  <a:srgbClr val="000000"/>
                </a:solidFill>
                <a:latin typeface="Open Sans" panose="020B0606030504020204" pitchFamily="34" charset="0"/>
                <a:ea typeface="Open Sans" panose="020B0606030504020204" pitchFamily="34" charset="0"/>
                <a:cs typeface="Open Sans" panose="020B0606030504020204" pitchFamily="34" charset="0"/>
              </a:rPr>
              <a:t>Meet in-person with as many senators and representatives as we can</a:t>
            </a:r>
          </a:p>
          <a:p>
            <a:pPr marL="342900" marR="0" lvl="0" indent="-342900"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71500" marR="0" lvl="0" indent="-571500" defTabSz="4572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3600" i="1">
                <a:solidFill>
                  <a:srgbClr val="000000"/>
                </a:solidFill>
                <a:latin typeface="Open Sans" panose="020B0606030504020204" pitchFamily="34" charset="0"/>
                <a:ea typeface="Open Sans" panose="020B0606030504020204" pitchFamily="34" charset="0"/>
                <a:cs typeface="Open Sans" panose="020B0606030504020204" pitchFamily="34" charset="0"/>
              </a:rPr>
              <a:t>Total meeting goal: 345</a:t>
            </a:r>
            <a:endParaRPr kumimoji="0" lang="en-US" sz="2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1962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1157083" y="116650"/>
            <a:ext cx="6829834" cy="9053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ea typeface="Open Sans"/>
                <a:cs typeface="Open Sans"/>
              </a:rPr>
              <a:t>Meeting with Congress</a:t>
            </a:r>
            <a:endParaRPr lang="en-US" sz="3200" dirty="0">
              <a:solidFill>
                <a:srgbClr val="D50032"/>
              </a:solidFill>
              <a:latin typeface="Open Sans"/>
              <a:ea typeface="Open Sans"/>
              <a:cs typeface="Calibri"/>
            </a:endParaRPr>
          </a:p>
        </p:txBody>
      </p:sp>
      <p:graphicFrame>
        <p:nvGraphicFramePr>
          <p:cNvPr id="5" name="Diagram 4">
            <a:extLst>
              <a:ext uri="{FF2B5EF4-FFF2-40B4-BE49-F238E27FC236}">
                <a16:creationId xmlns:a16="http://schemas.microsoft.com/office/drawing/2014/main" id="{7004FD06-7829-AF4E-987E-CE67BB8BB81F}"/>
              </a:ext>
            </a:extLst>
          </p:cNvPr>
          <p:cNvGraphicFramePr/>
          <p:nvPr>
            <p:extLst>
              <p:ext uri="{D42A27DB-BD31-4B8C-83A1-F6EECF244321}">
                <p14:modId xmlns:p14="http://schemas.microsoft.com/office/powerpoint/2010/main" val="3842928040"/>
              </p:ext>
            </p:extLst>
          </p:nvPr>
        </p:nvGraphicFramePr>
        <p:xfrm>
          <a:off x="372640" y="1151634"/>
          <a:ext cx="8398720" cy="3745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96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4515"/>
            <a:ext cx="7401491" cy="857250"/>
          </a:xfrm>
        </p:spPr>
        <p:txBody>
          <a:bodyPr>
            <a:normAutofit/>
          </a:bodyPr>
          <a:lstStyle/>
          <a:p>
            <a:r>
              <a:rPr lang="en-US" sz="3600" b="1">
                <a:solidFill>
                  <a:srgbClr val="D50032"/>
                </a:solidFill>
              </a:rPr>
              <a:t>Resources</a:t>
            </a:r>
            <a:endParaRPr lang="en-US" sz="3600" b="1" dirty="0">
              <a:solidFill>
                <a:srgbClr val="D50032"/>
              </a:solidFill>
            </a:endParaRPr>
          </a:p>
        </p:txBody>
      </p:sp>
      <p:sp>
        <p:nvSpPr>
          <p:cNvPr id="3" name="TextBox 2">
            <a:extLst>
              <a:ext uri="{FF2B5EF4-FFF2-40B4-BE49-F238E27FC236}">
                <a16:creationId xmlns:a16="http://schemas.microsoft.com/office/drawing/2014/main" id="{F6191203-F6F5-2BD3-3E34-C51B19806D7D}"/>
              </a:ext>
            </a:extLst>
          </p:cNvPr>
          <p:cNvSpPr txBox="1"/>
          <p:nvPr/>
        </p:nvSpPr>
        <p:spPr>
          <a:xfrm>
            <a:off x="337264" y="1139143"/>
            <a:ext cx="8469472" cy="3317318"/>
          </a:xfrm>
          <a:prstGeom prst="rect">
            <a:avLst/>
          </a:prstGeom>
          <a:noFill/>
        </p:spPr>
        <p:txBody>
          <a:bodyPr wrap="square" rtlCol="0">
            <a:spAutoFit/>
          </a:bodyPr>
          <a:lstStyle/>
          <a:p>
            <a:pPr marL="514350" marR="0" lvl="0" indent="-514350" defTabSz="457200" rtl="0" eaLnBrk="1" fontAlgn="auto" latinLnBrk="0" hangingPunct="1">
              <a:lnSpc>
                <a:spcPct val="114000"/>
              </a:lnSpc>
              <a:spcBef>
                <a:spcPts val="0"/>
              </a:spcBef>
              <a:spcAft>
                <a:spcPts val="1200"/>
              </a:spcAft>
              <a:buClrTx/>
              <a:buSzTx/>
              <a:buFont typeface="+mj-lt"/>
              <a:buAutoNum type="arabicPeriod"/>
              <a:tabLst/>
              <a:defRPr/>
            </a:pP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Sample meeting request letter: Volunteer Hub/Working with Congress</a:t>
            </a:r>
          </a:p>
          <a:p>
            <a:pPr marL="514350" marR="0" lvl="0" indent="-514350" defTabSz="457200" rtl="0" eaLnBrk="1" fontAlgn="auto" latinLnBrk="0" hangingPunct="1">
              <a:lnSpc>
                <a:spcPct val="114000"/>
              </a:lnSpc>
              <a:spcBef>
                <a:spcPts val="0"/>
              </a:spcBef>
              <a:spcAft>
                <a:spcPts val="1200"/>
              </a:spcAft>
              <a:buClrTx/>
              <a:buSzTx/>
              <a:buFont typeface="+mj-lt"/>
              <a:buAutoNum type="arabicPeriod"/>
              <a:tabLst/>
              <a:defRPr/>
            </a:pPr>
            <a:r>
              <a:rPr kumimoji="0" lang="en-US" sz="2800" b="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Legislator Look</a:t>
            </a: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-Up: Volunteer Hub/Working with Congress (see icon toward top of page)</a:t>
            </a:r>
          </a:p>
          <a:p>
            <a:pPr marL="514350" marR="0" lvl="0" indent="-514350" defTabSz="457200" rtl="0" eaLnBrk="1" fontAlgn="auto" latinLnBrk="0" hangingPunct="1">
              <a:lnSpc>
                <a:spcPct val="114000"/>
              </a:lnSpc>
              <a:spcBef>
                <a:spcPts val="0"/>
              </a:spcBef>
              <a:spcAft>
                <a:spcPts val="1200"/>
              </a:spcAft>
              <a:buClrTx/>
              <a:buSzTx/>
              <a:buFont typeface="+mj-lt"/>
              <a:buAutoNum type="arabicPeriod"/>
              <a:tabLst/>
              <a:defRPr/>
            </a:pPr>
            <a:r>
              <a:rPr kumimoji="0" lang="en-US" sz="2800" b="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Lobby prep. support: Contact K</a:t>
            </a:r>
            <a:r>
              <a:rPr lang="en-US" sz="2800" err="1">
                <a:solidFill>
                  <a:srgbClr val="000000"/>
                </a:solidFill>
                <a:latin typeface="Open Sans" panose="020B0606030504020204" pitchFamily="34" charset="0"/>
                <a:ea typeface="Open Sans" panose="020B0606030504020204" pitchFamily="34" charset="0"/>
                <a:cs typeface="Open Sans" panose="020B0606030504020204" pitchFamily="34" charset="0"/>
              </a:rPr>
              <a:t>atie</a:t>
            </a: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 Fleischer (</a:t>
            </a:r>
            <a:r>
              <a:rPr lang="en-US" sz="2800" err="1">
                <a:solidFill>
                  <a:srgbClr val="000000"/>
                </a:solidFill>
                <a:latin typeface="Open Sans" panose="020B0606030504020204" pitchFamily="34" charset="0"/>
                <a:ea typeface="Open Sans" panose="020B0606030504020204" pitchFamily="34" charset="0"/>
                <a:cs typeface="Open Sans" panose="020B0606030504020204" pitchFamily="34" charset="0"/>
              </a:rPr>
              <a:t>kfleischer@results.org</a:t>
            </a:r>
            <a:r>
              <a:rPr lang="en-US" sz="280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kumimoji="0" lang="en-US" sz="2800" b="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97431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4515"/>
            <a:ext cx="7401491" cy="857250"/>
          </a:xfrm>
        </p:spPr>
        <p:txBody>
          <a:bodyPr>
            <a:normAutofit/>
          </a:bodyPr>
          <a:lstStyle/>
          <a:p>
            <a:r>
              <a:rPr lang="en-US" sz="3600" b="1">
                <a:solidFill>
                  <a:srgbClr val="D50032"/>
                </a:solidFill>
              </a:rPr>
              <a:t>Let’s Hear from You</a:t>
            </a:r>
          </a:p>
        </p:txBody>
      </p:sp>
      <p:sp>
        <p:nvSpPr>
          <p:cNvPr id="3" name="TextBox 2">
            <a:extLst>
              <a:ext uri="{FF2B5EF4-FFF2-40B4-BE49-F238E27FC236}">
                <a16:creationId xmlns:a16="http://schemas.microsoft.com/office/drawing/2014/main" id="{F6191203-F6F5-2BD3-3E34-C51B19806D7D}"/>
              </a:ext>
            </a:extLst>
          </p:cNvPr>
          <p:cNvSpPr txBox="1"/>
          <p:nvPr/>
        </p:nvSpPr>
        <p:spPr>
          <a:xfrm>
            <a:off x="337263" y="1372823"/>
            <a:ext cx="8469472" cy="2864823"/>
          </a:xfrm>
          <a:prstGeom prst="rect">
            <a:avLst/>
          </a:prstGeom>
          <a:noFill/>
        </p:spPr>
        <p:txBody>
          <a:bodyPr wrap="square" rtlCol="0">
            <a:spAutoFit/>
          </a:bodyPr>
          <a:lstStyle/>
          <a:p>
            <a:pPr marL="514350" marR="0" lvl="0" indent="-514350" defTabSz="457200" rtl="0" eaLnBrk="1" fontAlgn="auto" latinLnBrk="0" hangingPunct="1">
              <a:lnSpc>
                <a:spcPct val="114000"/>
              </a:lnSpc>
              <a:spcBef>
                <a:spcPts val="0"/>
              </a:spcBef>
              <a:spcAft>
                <a:spcPts val="0"/>
              </a:spcAft>
              <a:buClrTx/>
              <a:buSzTx/>
              <a:buFont typeface="+mj-lt"/>
              <a:buAutoNum type="arabicPeriod"/>
              <a:tabLst/>
              <a:defRPr/>
            </a:pPr>
            <a:r>
              <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What are your best practices for getting meetings?</a:t>
            </a:r>
          </a:p>
          <a:p>
            <a:pPr marL="514350" marR="0" lvl="0" indent="-514350" defTabSz="457200" rtl="0" eaLnBrk="1" fontAlgn="auto" latinLnBrk="0" hangingPunct="1">
              <a:lnSpc>
                <a:spcPct val="114000"/>
              </a:lnSpc>
              <a:spcBef>
                <a:spcPts val="0"/>
              </a:spcBef>
              <a:spcAft>
                <a:spcPts val="0"/>
              </a:spcAft>
              <a:buClrTx/>
              <a:buSzTx/>
              <a:buFont typeface="+mj-lt"/>
              <a:buAutoNum type="arabicPeriod"/>
              <a:tabLst/>
              <a:defRPr/>
            </a:pPr>
            <a:endParaRPr lang="en-US" sz="3200" i="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514350" marR="0" lvl="0" indent="-514350" defTabSz="457200" rtl="0" eaLnBrk="1" fontAlgn="auto" latinLnBrk="0" hangingPunct="1">
              <a:lnSpc>
                <a:spcPct val="114000"/>
              </a:lnSpc>
              <a:spcBef>
                <a:spcPts val="0"/>
              </a:spcBef>
              <a:spcAft>
                <a:spcPts val="0"/>
              </a:spcAft>
              <a:buClrTx/>
              <a:buSzTx/>
              <a:buFont typeface="+mj-lt"/>
              <a:buAutoNum type="arabicPeriod"/>
              <a:tabLst/>
              <a:defRPr/>
            </a:pPr>
            <a:r>
              <a:rPr lang="en-US" sz="3200" i="1">
                <a:solidFill>
                  <a:srgbClr val="000000"/>
                </a:solidFill>
                <a:latin typeface="Open Sans" panose="020B0606030504020204" pitchFamily="34" charset="0"/>
                <a:ea typeface="Open Sans" panose="020B0606030504020204" pitchFamily="34" charset="0"/>
                <a:cs typeface="Open Sans" panose="020B0606030504020204" pitchFamily="34" charset="0"/>
              </a:rPr>
              <a:t>What are y</a:t>
            </a:r>
            <a:r>
              <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our best practices for preparing your state/group for meetings?</a:t>
            </a: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628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9DB9-3E81-0AD9-68CE-31FCF16F846E}"/>
              </a:ext>
            </a:extLst>
          </p:cNvPr>
          <p:cNvSpPr>
            <a:spLocks noGrp="1"/>
          </p:cNvSpPr>
          <p:nvPr>
            <p:ph type="ctrTitle"/>
          </p:nvPr>
        </p:nvSpPr>
        <p:spPr>
          <a:xfrm>
            <a:off x="945572" y="160411"/>
            <a:ext cx="6741969" cy="782133"/>
          </a:xfrm>
        </p:spPr>
        <p:txBody>
          <a:bodyPr>
            <a:noAutofit/>
          </a:bodyPr>
          <a:lstStyle/>
          <a:p>
            <a:r>
              <a:rPr lang="en-US" sz="3000" b="1" dirty="0">
                <a:solidFill>
                  <a:srgbClr val="D50032"/>
                </a:solidFill>
              </a:rPr>
              <a:t>WA state advocate Beth Wilson</a:t>
            </a:r>
          </a:p>
        </p:txBody>
      </p:sp>
      <p:pic>
        <p:nvPicPr>
          <p:cNvPr id="4" name="Picture 3" descr="A person standing on a beach">
            <a:extLst>
              <a:ext uri="{FF2B5EF4-FFF2-40B4-BE49-F238E27FC236}">
                <a16:creationId xmlns:a16="http://schemas.microsoft.com/office/drawing/2014/main" id="{CF8B8FE8-E1F2-5E8D-5EBB-5AC88994F7B0}"/>
              </a:ext>
            </a:extLst>
          </p:cNvPr>
          <p:cNvPicPr>
            <a:picLocks noChangeAspect="1"/>
          </p:cNvPicPr>
          <p:nvPr/>
        </p:nvPicPr>
        <p:blipFill>
          <a:blip r:embed="rId2"/>
          <a:stretch>
            <a:fillRect/>
          </a:stretch>
        </p:blipFill>
        <p:spPr>
          <a:xfrm>
            <a:off x="2011717" y="1132610"/>
            <a:ext cx="4722246" cy="3536372"/>
          </a:xfrm>
          <a:prstGeom prst="rect">
            <a:avLst/>
          </a:prstGeom>
        </p:spPr>
      </p:pic>
    </p:spTree>
    <p:extLst>
      <p:ext uri="{BB962C8B-B14F-4D97-AF65-F5344CB8AC3E}">
        <p14:creationId xmlns:p14="http://schemas.microsoft.com/office/powerpoint/2010/main" val="322633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7A82-BFC2-EFCB-1D0A-CA56114B3DB4}"/>
              </a:ext>
            </a:extLst>
          </p:cNvPr>
          <p:cNvSpPr>
            <a:spLocks noGrp="1"/>
          </p:cNvSpPr>
          <p:nvPr>
            <p:ph type="title"/>
          </p:nvPr>
        </p:nvSpPr>
        <p:spPr>
          <a:xfrm>
            <a:off x="768928" y="1781934"/>
            <a:ext cx="7401491" cy="857250"/>
          </a:xfrm>
        </p:spPr>
        <p:txBody>
          <a:bodyPr spcFirstLastPara="1" wrap="square" lIns="91425" tIns="45700" rIns="91425" bIns="45700" anchor="ctr" anchorCtr="0">
            <a:noAutofit/>
          </a:bodyPr>
          <a:lstStyle/>
          <a:p>
            <a:r>
              <a:rPr lang="en-US" sz="4400" b="1" dirty="0">
                <a:solidFill>
                  <a:srgbClr val="D50032"/>
                </a:solidFill>
              </a:rPr>
              <a:t>Resources and Preparing for Lobby Meetings</a:t>
            </a:r>
          </a:p>
        </p:txBody>
      </p:sp>
    </p:spTree>
    <p:extLst>
      <p:ext uri="{BB962C8B-B14F-4D97-AF65-F5344CB8AC3E}">
        <p14:creationId xmlns:p14="http://schemas.microsoft.com/office/powerpoint/2010/main" val="81619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2476-FC14-39BD-5254-0A1A058E94CB}"/>
              </a:ext>
            </a:extLst>
          </p:cNvPr>
          <p:cNvSpPr>
            <a:spLocks noGrp="1"/>
          </p:cNvSpPr>
          <p:nvPr>
            <p:ph type="title"/>
          </p:nvPr>
        </p:nvSpPr>
        <p:spPr>
          <a:xfrm>
            <a:off x="-1730" y="119388"/>
            <a:ext cx="8189467" cy="917863"/>
          </a:xfrm>
        </p:spPr>
        <p:txBody>
          <a:bodyPr>
            <a:noAutofit/>
          </a:bodyPr>
          <a:lstStyle/>
          <a:p>
            <a:r>
              <a:rPr lang="en-US" sz="2400" b="1" dirty="0">
                <a:solidFill>
                  <a:srgbClr val="D50032"/>
                </a:solidFill>
              </a:rPr>
              <a:t>What helpful resources are available to you? </a:t>
            </a:r>
          </a:p>
        </p:txBody>
      </p:sp>
      <p:sp>
        <p:nvSpPr>
          <p:cNvPr id="3" name="Content Placeholder 2">
            <a:extLst>
              <a:ext uri="{FF2B5EF4-FFF2-40B4-BE49-F238E27FC236}">
                <a16:creationId xmlns:a16="http://schemas.microsoft.com/office/drawing/2014/main" id="{57C7B93F-028F-3BFC-6B9D-3B6FB94550F9}"/>
              </a:ext>
            </a:extLst>
          </p:cNvPr>
          <p:cNvSpPr>
            <a:spLocks noGrp="1"/>
          </p:cNvSpPr>
          <p:nvPr>
            <p:ph idx="1"/>
          </p:nvPr>
        </p:nvSpPr>
        <p:spPr>
          <a:xfrm>
            <a:off x="435552" y="987302"/>
            <a:ext cx="8272895" cy="3749494"/>
          </a:xfrm>
        </p:spPr>
        <p:txBody>
          <a:bodyPr spcFirstLastPara="1" wrap="square" lIns="91425" tIns="45700" rIns="91425" bIns="45700" anchor="t" anchorCtr="0">
            <a:noAutofit/>
          </a:bodyPr>
          <a:lstStyle/>
          <a:p>
            <a:pPr marL="0" indent="0">
              <a:spcBef>
                <a:spcPts val="852"/>
              </a:spcBef>
              <a:buNone/>
            </a:pPr>
            <a:r>
              <a:rPr lang="en-US" sz="2000" b="1" i="1" dirty="0">
                <a:latin typeface="Open Sans" panose="020B0606030504020204" pitchFamily="34" charset="0"/>
                <a:ea typeface="Open Sans" panose="020B0606030504020204" pitchFamily="34" charset="0"/>
                <a:cs typeface="Open Sans" panose="020B0606030504020204" pitchFamily="34" charset="0"/>
              </a:rPr>
              <a:t>Being a Congressional Point Person - February 6 at 8:30 pm ET</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ts val="852"/>
              </a:spcBef>
              <a:buSzPct val="100000"/>
              <a:buFont typeface="Calibri"/>
              <a:buChar char="-"/>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The Congressional Point Person is an important role to play for RESULTS. </a:t>
            </a:r>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ts val="852"/>
              </a:spcBef>
              <a:buSzPct val="100000"/>
              <a:buFont typeface="Calibri"/>
              <a:buChar char="-"/>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But what does the Congressional Point Person do? How can we make the most of the role to build congressional relationships, engage others, and increase our impact? </a:t>
            </a:r>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ts val="852"/>
              </a:spcBef>
              <a:buSzPct val="100000"/>
              <a:buFont typeface="Calibri"/>
              <a:buChar char="-"/>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Register for the </a:t>
            </a:r>
            <a:r>
              <a:rPr lang="en-US" sz="1400" dirty="0">
                <a:solidFill>
                  <a:srgbClr val="D50032"/>
                </a:solidFill>
                <a:latin typeface="Open Sans" panose="020B0606030504020204" pitchFamily="34" charset="0"/>
                <a:ea typeface="Open Sans" panose="020B0606030504020204" pitchFamily="34" charset="0"/>
                <a:cs typeface="Open Sans" panose="020B0606030504020204" pitchFamily="34" charset="0"/>
                <a:hlinkClick r:id="rId2"/>
              </a:rPr>
              <a:t>“Being a Congressional Point Person” webinar</a:t>
            </a: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 to learn and share your insights.</a:t>
            </a:r>
          </a:p>
          <a:p>
            <a:pPr marL="0" indent="0">
              <a:spcBef>
                <a:spcPts val="852"/>
              </a:spcBef>
              <a:buNone/>
            </a:pPr>
            <a:r>
              <a:rPr lang="en-US" sz="2000" b="1" i="1" dirty="0">
                <a:solidFill>
                  <a:srgbClr val="141827"/>
                </a:solidFill>
                <a:latin typeface="Open Sans" panose="020B0606030504020204" pitchFamily="34" charset="0"/>
                <a:ea typeface="Open Sans" panose="020B0606030504020204" pitchFamily="34" charset="0"/>
                <a:cs typeface="Open Sans" panose="020B0606030504020204" pitchFamily="34" charset="0"/>
              </a:rPr>
              <a:t>Researching Your members of Congress – February 15 at 8:30 pm ET</a:t>
            </a:r>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ts val="852"/>
              </a:spcBef>
              <a:buSzPct val="100000"/>
              <a:buFont typeface="Calibri"/>
              <a:buChar char="-"/>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To have effective lobby meetings, you need to know a bit about your member(s) of Congress.</a:t>
            </a:r>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ts val="852"/>
              </a:spcBef>
              <a:buSzPct val="100000"/>
              <a:buFont typeface="Calibri"/>
              <a:buChar char="-"/>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 In this 90-minute webinar, RESULTS Regional Coordinator Allison </a:t>
            </a:r>
            <a:r>
              <a:rPr lang="en-US" sz="1400" err="1">
                <a:solidFill>
                  <a:srgbClr val="141827"/>
                </a:solidFill>
                <a:latin typeface="Open Sans" panose="020B0606030504020204" pitchFamily="34" charset="0"/>
                <a:ea typeface="Open Sans" panose="020B0606030504020204" pitchFamily="34" charset="0"/>
                <a:cs typeface="Open Sans" panose="020B0606030504020204" pitchFamily="34" charset="0"/>
              </a:rPr>
              <a:t>Gallaher</a:t>
            </a: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 shares tips and tools on how to research your legislators. </a:t>
            </a:r>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ts val="852"/>
              </a:spcBef>
              <a:buSzPct val="100000"/>
              <a:buFont typeface="Calibri"/>
              <a:buChar char="-"/>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Learn how to find what they care about, how they plan to lead, and how to connect with them on our issues. </a:t>
            </a:r>
            <a:endPar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spcBef>
                <a:spcPts val="852"/>
              </a:spcBef>
              <a:buSzPct val="100000"/>
              <a:buFont typeface="Calibri"/>
              <a:buChar char="-"/>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Join us for the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Researching Your Member(s) of Congress webinar</a:t>
            </a: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lvl="1" indent="-465455">
              <a:spcBef>
                <a:spcPts val="852"/>
              </a:spcBef>
            </a:pPr>
            <a:endParaRPr lang="en-US" sz="1250" dirty="0"/>
          </a:p>
          <a:p>
            <a:pPr lvl="1" indent="-465455">
              <a:spcBef>
                <a:spcPts val="852"/>
              </a:spcBef>
            </a:pPr>
            <a:endParaRPr lang="en-US" sz="1800" dirty="0"/>
          </a:p>
          <a:p>
            <a:pPr marL="0" indent="0">
              <a:spcBef>
                <a:spcPts val="852"/>
              </a:spcBef>
              <a:buNone/>
            </a:pPr>
            <a:endParaRPr lang="en-US" sz="1800" dirty="0"/>
          </a:p>
        </p:txBody>
      </p:sp>
    </p:spTree>
    <p:extLst>
      <p:ext uri="{BB962C8B-B14F-4D97-AF65-F5344CB8AC3E}">
        <p14:creationId xmlns:p14="http://schemas.microsoft.com/office/powerpoint/2010/main" val="128506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7358-571B-A341-13BF-E3C8935F4B05}"/>
              </a:ext>
            </a:extLst>
          </p:cNvPr>
          <p:cNvSpPr>
            <a:spLocks noGrp="1"/>
          </p:cNvSpPr>
          <p:nvPr>
            <p:ph type="title"/>
          </p:nvPr>
        </p:nvSpPr>
        <p:spPr>
          <a:xfrm>
            <a:off x="673678" y="1885843"/>
            <a:ext cx="7401491" cy="857250"/>
          </a:xfrm>
        </p:spPr>
        <p:txBody>
          <a:bodyPr>
            <a:normAutofit/>
          </a:bodyPr>
          <a:lstStyle/>
          <a:p>
            <a:r>
              <a:rPr lang="en-US" sz="3600" b="1" dirty="0">
                <a:solidFill>
                  <a:schemeClr val="tx1"/>
                </a:solidFill>
              </a:rPr>
              <a:t>Preparing for lobby meetings</a:t>
            </a:r>
          </a:p>
        </p:txBody>
      </p:sp>
    </p:spTree>
    <p:extLst>
      <p:ext uri="{BB962C8B-B14F-4D97-AF65-F5344CB8AC3E}">
        <p14:creationId xmlns:p14="http://schemas.microsoft.com/office/powerpoint/2010/main" val="144112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AE8E-C042-C635-5BDF-C2A02E3EDFAF}"/>
              </a:ext>
            </a:extLst>
          </p:cNvPr>
          <p:cNvSpPr>
            <a:spLocks noGrp="1"/>
          </p:cNvSpPr>
          <p:nvPr>
            <p:ph type="title"/>
          </p:nvPr>
        </p:nvSpPr>
        <p:spPr>
          <a:xfrm>
            <a:off x="708315" y="1877184"/>
            <a:ext cx="7401491" cy="857250"/>
          </a:xfrm>
        </p:spPr>
        <p:txBody>
          <a:bodyPr>
            <a:noAutofit/>
          </a:bodyPr>
          <a:lstStyle/>
          <a:p>
            <a:r>
              <a:rPr lang="en-US" sz="4200" b="1" dirty="0">
                <a:solidFill>
                  <a:srgbClr val="D50032"/>
                </a:solidFill>
              </a:rPr>
              <a:t>What is Motivational Interviewing? </a:t>
            </a:r>
          </a:p>
        </p:txBody>
      </p:sp>
    </p:spTree>
    <p:extLst>
      <p:ext uri="{BB962C8B-B14F-4D97-AF65-F5344CB8AC3E}">
        <p14:creationId xmlns:p14="http://schemas.microsoft.com/office/powerpoint/2010/main" val="3682567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96FA-3403-F556-EDE2-B4DA192C3A28}"/>
              </a:ext>
            </a:extLst>
          </p:cNvPr>
          <p:cNvSpPr>
            <a:spLocks noGrp="1"/>
          </p:cNvSpPr>
          <p:nvPr>
            <p:ph type="title"/>
          </p:nvPr>
        </p:nvSpPr>
        <p:spPr>
          <a:xfrm>
            <a:off x="656360" y="2015729"/>
            <a:ext cx="7401491" cy="857250"/>
          </a:xfrm>
        </p:spPr>
        <p:txBody>
          <a:bodyPr>
            <a:noAutofit/>
          </a:bodyPr>
          <a:lstStyle/>
          <a:p>
            <a:r>
              <a:rPr lang="en-US" sz="4400" b="1" dirty="0">
                <a:solidFill>
                  <a:schemeClr val="tx1"/>
                </a:solidFill>
              </a:rPr>
              <a:t>How can Motivational Interviewing help you in your advocacy journey?</a:t>
            </a:r>
          </a:p>
        </p:txBody>
      </p:sp>
    </p:spTree>
    <p:extLst>
      <p:ext uri="{BB962C8B-B14F-4D97-AF65-F5344CB8AC3E}">
        <p14:creationId xmlns:p14="http://schemas.microsoft.com/office/powerpoint/2010/main" val="389044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dirty="0">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61B91B5E-C8CC-EA4E-9340-B6B2036D33C6}"/>
              </a:ext>
            </a:extLst>
          </p:cNvPr>
          <p:cNvSpPr txBox="1">
            <a:spLocks/>
          </p:cNvSpPr>
          <p:nvPr/>
        </p:nvSpPr>
        <p:spPr>
          <a:xfrm>
            <a:off x="1998403" y="3648826"/>
            <a:ext cx="5147187"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br>
              <a:rPr lang="en-US" sz="1600" dirty="0">
                <a:latin typeface="Open Sans"/>
              </a:rPr>
            </a:br>
            <a:r>
              <a:rPr lang="en-US" sz="1600" b="1" dirty="0">
                <a:latin typeface="Open Sans"/>
                <a:ea typeface="Open Sans"/>
                <a:cs typeface="Open Sans"/>
              </a:rPr>
              <a:t>Crickett Nicovich</a:t>
            </a:r>
            <a:br>
              <a:rPr lang="en-US" sz="1600" b="1" dirty="0">
                <a:latin typeface="Open Sans"/>
              </a:rPr>
            </a:br>
            <a:r>
              <a:rPr lang="en-US" sz="1600" dirty="0">
                <a:latin typeface="Open Sans"/>
                <a:ea typeface="Open Sans"/>
                <a:cs typeface="Open Sans"/>
              </a:rPr>
              <a:t>Director of Policy and Government Affairs</a:t>
            </a:r>
            <a:br>
              <a:rPr lang="en-US" sz="1600" dirty="0">
                <a:latin typeface="Open Sans"/>
              </a:rPr>
            </a:br>
            <a:r>
              <a:rPr lang="en-US" sz="1600" dirty="0">
                <a:latin typeface="Open Sans"/>
                <a:ea typeface="Open Sans"/>
                <a:cs typeface="Open Sans"/>
                <a:hlinkClick r:id="rId3"/>
              </a:rPr>
              <a:t>cnicovich@results.org</a:t>
            </a:r>
            <a:r>
              <a:rPr lang="en-US" sz="1600" dirty="0">
                <a:latin typeface="Open Sans"/>
                <a:ea typeface="Open Sans"/>
                <a:cs typeface="Open Sans"/>
              </a:rPr>
              <a:t> </a:t>
            </a:r>
            <a:endParaRPr lang="en-US" dirty="0"/>
          </a:p>
        </p:txBody>
      </p:sp>
      <p:sp>
        <p:nvSpPr>
          <p:cNvPr id="11" name="Title 10">
            <a:extLst>
              <a:ext uri="{FF2B5EF4-FFF2-40B4-BE49-F238E27FC236}">
                <a16:creationId xmlns:a16="http://schemas.microsoft.com/office/drawing/2014/main" id="{696A52BC-A52D-21BA-6CB4-FC77CA4442E5}"/>
              </a:ext>
            </a:extLst>
          </p:cNvPr>
          <p:cNvSpPr>
            <a:spLocks noGrp="1"/>
          </p:cNvSpPr>
          <p:nvPr>
            <p:ph type="title"/>
          </p:nvPr>
        </p:nvSpPr>
        <p:spPr>
          <a:xfrm>
            <a:off x="718854" y="117386"/>
            <a:ext cx="7401491" cy="857250"/>
          </a:xfrm>
        </p:spPr>
        <p:txBody>
          <a:bodyPr>
            <a:normAutofit/>
          </a:bodyPr>
          <a:lstStyle/>
          <a:p>
            <a:r>
              <a:rPr lang="en-US" sz="4200" b="1" dirty="0">
                <a:solidFill>
                  <a:srgbClr val="D50032"/>
                </a:solidFill>
                <a:latin typeface="Open Sans"/>
                <a:ea typeface="Open Sans"/>
                <a:cs typeface="Open Sans"/>
              </a:rPr>
              <a:t>Welcome!</a:t>
            </a:r>
          </a:p>
        </p:txBody>
      </p:sp>
      <p:pic>
        <p:nvPicPr>
          <p:cNvPr id="12" name="Picture 11">
            <a:extLst>
              <a:ext uri="{FF2B5EF4-FFF2-40B4-BE49-F238E27FC236}">
                <a16:creationId xmlns:a16="http://schemas.microsoft.com/office/drawing/2014/main" id="{AE7C2D96-318A-69FF-8286-FAE1E19CF946}"/>
              </a:ext>
            </a:extLst>
          </p:cNvPr>
          <p:cNvPicPr>
            <a:picLocks noChangeAspect="1"/>
          </p:cNvPicPr>
          <p:nvPr/>
        </p:nvPicPr>
        <p:blipFill>
          <a:blip r:embed="rId4"/>
          <a:stretch>
            <a:fillRect/>
          </a:stretch>
        </p:blipFill>
        <p:spPr>
          <a:xfrm>
            <a:off x="3328985" y="1181100"/>
            <a:ext cx="2486025" cy="2476500"/>
          </a:xfrm>
          <a:prstGeom prst="rect">
            <a:avLst/>
          </a:prstGeom>
        </p:spPr>
      </p:pic>
    </p:spTree>
    <p:extLst>
      <p:ext uri="{BB962C8B-B14F-4D97-AF65-F5344CB8AC3E}">
        <p14:creationId xmlns:p14="http://schemas.microsoft.com/office/powerpoint/2010/main" val="2229324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3896-8C45-EEF3-D7FF-B2ED8FD10AD6}"/>
              </a:ext>
            </a:extLst>
          </p:cNvPr>
          <p:cNvSpPr>
            <a:spLocks noGrp="1"/>
          </p:cNvSpPr>
          <p:nvPr>
            <p:ph type="title"/>
          </p:nvPr>
        </p:nvSpPr>
        <p:spPr>
          <a:xfrm>
            <a:off x="872837" y="1998411"/>
            <a:ext cx="7401491" cy="857250"/>
          </a:xfrm>
        </p:spPr>
        <p:txBody>
          <a:bodyPr spcFirstLastPara="1" wrap="square" lIns="91425" tIns="45700" rIns="91425" bIns="45700" anchor="ctr" anchorCtr="0">
            <a:noAutofit/>
          </a:bodyPr>
          <a:lstStyle/>
          <a:p>
            <a:r>
              <a:rPr lang="en-US" sz="2800" b="1" dirty="0"/>
              <a:t>How many of you have heard of Motivational Interviewing before? </a:t>
            </a:r>
            <a:br>
              <a:rPr lang="en-US" sz="2800" b="1" dirty="0"/>
            </a:br>
            <a:br>
              <a:rPr lang="en-US" sz="2800" b="1" dirty="0"/>
            </a:br>
            <a:r>
              <a:rPr lang="en-US" sz="2800" b="1" i="1" dirty="0"/>
              <a:t>Feel free to post your response in the chat or use the raise your hand function!</a:t>
            </a:r>
          </a:p>
        </p:txBody>
      </p:sp>
    </p:spTree>
    <p:extLst>
      <p:ext uri="{BB962C8B-B14F-4D97-AF65-F5344CB8AC3E}">
        <p14:creationId xmlns:p14="http://schemas.microsoft.com/office/powerpoint/2010/main" val="2405583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D9F7-143D-98F6-27F2-C457D232AC62}"/>
              </a:ext>
            </a:extLst>
          </p:cNvPr>
          <p:cNvSpPr>
            <a:spLocks noGrp="1"/>
          </p:cNvSpPr>
          <p:nvPr>
            <p:ph type="title"/>
          </p:nvPr>
        </p:nvSpPr>
        <p:spPr/>
        <p:txBody>
          <a:bodyPr>
            <a:normAutofit/>
          </a:bodyPr>
          <a:lstStyle/>
          <a:p>
            <a:r>
              <a:rPr lang="en-US" sz="4200" b="1" dirty="0">
                <a:solidFill>
                  <a:srgbClr val="D50032"/>
                </a:solidFill>
              </a:rPr>
              <a:t>OARS Technique</a:t>
            </a:r>
          </a:p>
        </p:txBody>
      </p:sp>
      <p:sp>
        <p:nvSpPr>
          <p:cNvPr id="3" name="Content Placeholder 2">
            <a:extLst>
              <a:ext uri="{FF2B5EF4-FFF2-40B4-BE49-F238E27FC236}">
                <a16:creationId xmlns:a16="http://schemas.microsoft.com/office/drawing/2014/main" id="{64EEFE3F-8D86-5770-1396-667B766FF2DE}"/>
              </a:ext>
            </a:extLst>
          </p:cNvPr>
          <p:cNvSpPr>
            <a:spLocks noGrp="1"/>
          </p:cNvSpPr>
          <p:nvPr>
            <p:ph idx="1"/>
          </p:nvPr>
        </p:nvSpPr>
        <p:spPr>
          <a:xfrm>
            <a:off x="457200" y="1063229"/>
            <a:ext cx="8229600" cy="3737370"/>
          </a:xfrm>
        </p:spPr>
        <p:txBody>
          <a:bodyPr>
            <a:normAutofit fontScale="85000" lnSpcReduction="20000"/>
          </a:bodyPr>
          <a:lstStyle/>
          <a:p>
            <a:pPr marL="0" indent="0">
              <a:lnSpc>
                <a:spcPct val="134000"/>
              </a:lnSpc>
              <a:buNone/>
            </a:pPr>
            <a:r>
              <a:rPr lang="en-US" sz="2400" dirty="0">
                <a:cs typeface="Arial"/>
              </a:rPr>
              <a:t>We have a very simple and easy-to-remember acronym to help anchor us in the MI approach when it comes to our Congressional meetings, and that is </a:t>
            </a:r>
            <a:r>
              <a:rPr lang="en-US" sz="2400" b="1" dirty="0">
                <a:cs typeface="Arial"/>
              </a:rPr>
              <a:t>OARS</a:t>
            </a:r>
            <a:r>
              <a:rPr lang="en-US" sz="2400" dirty="0">
                <a:cs typeface="Arial"/>
              </a:rPr>
              <a:t>, O-A-R-S. </a:t>
            </a:r>
            <a:endParaRPr lang="en-US" sz="2400" dirty="0"/>
          </a:p>
          <a:p>
            <a:pPr marL="0" indent="0">
              <a:lnSpc>
                <a:spcPct val="134000"/>
              </a:lnSpc>
              <a:spcBef>
                <a:spcPts val="852"/>
              </a:spcBef>
              <a:buNone/>
            </a:pPr>
            <a:r>
              <a:rPr lang="en-US" sz="2400" b="1" dirty="0">
                <a:cs typeface="Arial"/>
              </a:rPr>
              <a:t>And that stands for </a:t>
            </a:r>
            <a:endParaRPr lang="en-US" sz="2400" b="1" dirty="0"/>
          </a:p>
          <a:p>
            <a:pPr marL="342900" indent="-342900">
              <a:lnSpc>
                <a:spcPct val="134000"/>
              </a:lnSpc>
              <a:spcBef>
                <a:spcPts val="852"/>
              </a:spcBef>
              <a:buSzPct val="100000"/>
            </a:pPr>
            <a:r>
              <a:rPr lang="en-US" sz="2400" b="1" dirty="0">
                <a:cs typeface="Arial"/>
              </a:rPr>
              <a:t>O</a:t>
            </a:r>
            <a:r>
              <a:rPr lang="en-US" sz="2400" dirty="0">
                <a:cs typeface="Arial"/>
              </a:rPr>
              <a:t>pen Questions</a:t>
            </a:r>
            <a:endParaRPr lang="en-US" sz="2400" dirty="0"/>
          </a:p>
          <a:p>
            <a:pPr marL="342900" indent="-342900">
              <a:lnSpc>
                <a:spcPct val="134000"/>
              </a:lnSpc>
              <a:spcBef>
                <a:spcPts val="852"/>
              </a:spcBef>
              <a:buSzPct val="100000"/>
            </a:pPr>
            <a:r>
              <a:rPr lang="en-US" sz="2400" b="1" dirty="0">
                <a:cs typeface="Arial"/>
              </a:rPr>
              <a:t>A</a:t>
            </a:r>
            <a:r>
              <a:rPr lang="en-US" sz="2400" dirty="0">
                <a:cs typeface="Arial"/>
              </a:rPr>
              <a:t>ffirmations</a:t>
            </a:r>
            <a:endParaRPr lang="en-US" sz="2400" dirty="0"/>
          </a:p>
          <a:p>
            <a:pPr marL="342900" indent="-342900">
              <a:lnSpc>
                <a:spcPct val="134000"/>
              </a:lnSpc>
              <a:spcBef>
                <a:spcPts val="852"/>
              </a:spcBef>
              <a:buSzPct val="100000"/>
            </a:pPr>
            <a:r>
              <a:rPr lang="en-US" sz="2400" b="1" dirty="0">
                <a:cs typeface="Arial"/>
              </a:rPr>
              <a:t>R</a:t>
            </a:r>
            <a:r>
              <a:rPr lang="en-US" sz="2400" dirty="0">
                <a:cs typeface="Arial"/>
              </a:rPr>
              <a:t>eflections</a:t>
            </a:r>
            <a:endParaRPr lang="en-US" sz="2400" dirty="0"/>
          </a:p>
          <a:p>
            <a:pPr marL="342900" indent="-342900">
              <a:lnSpc>
                <a:spcPct val="134000"/>
              </a:lnSpc>
              <a:spcBef>
                <a:spcPts val="852"/>
              </a:spcBef>
              <a:buSzPct val="100000"/>
            </a:pPr>
            <a:r>
              <a:rPr lang="en-US" sz="2400" b="1" dirty="0">
                <a:cs typeface="Arial"/>
              </a:rPr>
              <a:t>S</a:t>
            </a:r>
            <a:r>
              <a:rPr lang="en-US" sz="2400" dirty="0">
                <a:cs typeface="Arial"/>
              </a:rPr>
              <a:t>ummaries.  </a:t>
            </a:r>
            <a:endParaRPr lang="en-US" sz="2400" dirty="0"/>
          </a:p>
        </p:txBody>
      </p:sp>
    </p:spTree>
    <p:extLst>
      <p:ext uri="{BB962C8B-B14F-4D97-AF65-F5344CB8AC3E}">
        <p14:creationId xmlns:p14="http://schemas.microsoft.com/office/powerpoint/2010/main" val="12906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E50DF-330B-2013-7E3D-634AA4863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CCF03-E403-7B66-63FF-575656956567}"/>
              </a:ext>
            </a:extLst>
          </p:cNvPr>
          <p:cNvSpPr>
            <a:spLocks noGrp="1"/>
          </p:cNvSpPr>
          <p:nvPr>
            <p:ph type="title"/>
          </p:nvPr>
        </p:nvSpPr>
        <p:spPr>
          <a:xfrm>
            <a:off x="871254" y="2251175"/>
            <a:ext cx="7401491" cy="857250"/>
          </a:xfrm>
        </p:spPr>
        <p:txBody>
          <a:bodyPr spcFirstLastPara="1" wrap="square" lIns="91425" tIns="45700" rIns="91425" bIns="45700" anchor="ctr" anchorCtr="0">
            <a:noAutofit/>
          </a:bodyPr>
          <a:lstStyle/>
          <a:p>
            <a:r>
              <a:rPr lang="en-US" sz="2800" b="1" dirty="0"/>
              <a:t>Have any of you ever used Motivational Interviewing when speaking with a congressional office? </a:t>
            </a:r>
            <a:br>
              <a:rPr lang="en-US" sz="2800" b="1" dirty="0"/>
            </a:br>
            <a:br>
              <a:rPr lang="en-US" sz="2800" b="1" dirty="0"/>
            </a:br>
            <a:r>
              <a:rPr lang="en-US" sz="2800" b="1" i="1" dirty="0"/>
              <a:t>Feel free to post your response in the chat or use the raise your hand function!</a:t>
            </a:r>
            <a:endParaRPr lang="en-US" sz="2800" dirty="0"/>
          </a:p>
          <a:p>
            <a:endParaRPr lang="en-US" sz="2800" b="1" dirty="0"/>
          </a:p>
        </p:txBody>
      </p:sp>
    </p:spTree>
    <p:extLst>
      <p:ext uri="{BB962C8B-B14F-4D97-AF65-F5344CB8AC3E}">
        <p14:creationId xmlns:p14="http://schemas.microsoft.com/office/powerpoint/2010/main" val="568750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75C3-1928-58D9-EB00-D4B219E4925C}"/>
              </a:ext>
            </a:extLst>
          </p:cNvPr>
          <p:cNvSpPr>
            <a:spLocks noGrp="1"/>
          </p:cNvSpPr>
          <p:nvPr>
            <p:ph type="title"/>
          </p:nvPr>
        </p:nvSpPr>
        <p:spPr>
          <a:xfrm>
            <a:off x="871254" y="1980015"/>
            <a:ext cx="7401491" cy="857250"/>
          </a:xfrm>
        </p:spPr>
        <p:txBody>
          <a:bodyPr>
            <a:noAutofit/>
          </a:bodyPr>
          <a:lstStyle/>
          <a:p>
            <a:r>
              <a:rPr lang="en-US" sz="4200" b="1" dirty="0"/>
              <a:t>Where can you access Motivational Interviewing resources?</a:t>
            </a:r>
          </a:p>
        </p:txBody>
      </p:sp>
    </p:spTree>
    <p:extLst>
      <p:ext uri="{BB962C8B-B14F-4D97-AF65-F5344CB8AC3E}">
        <p14:creationId xmlns:p14="http://schemas.microsoft.com/office/powerpoint/2010/main" val="1826032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2AD7-0031-B632-0C52-23A8CDB7F1D3}"/>
              </a:ext>
            </a:extLst>
          </p:cNvPr>
          <p:cNvSpPr>
            <a:spLocks noGrp="1"/>
          </p:cNvSpPr>
          <p:nvPr>
            <p:ph type="title"/>
          </p:nvPr>
        </p:nvSpPr>
        <p:spPr>
          <a:xfrm>
            <a:off x="871254" y="136706"/>
            <a:ext cx="7401491" cy="857250"/>
          </a:xfrm>
        </p:spPr>
        <p:txBody>
          <a:bodyPr>
            <a:noAutofit/>
          </a:bodyPr>
          <a:lstStyle/>
          <a:p>
            <a:r>
              <a:rPr lang="en-US" sz="4000" b="1" dirty="0">
                <a:hlinkClick r:id="rId2"/>
              </a:rPr>
              <a:t>www.results.org</a:t>
            </a:r>
            <a:r>
              <a:rPr lang="en-US" sz="4000" b="1" dirty="0"/>
              <a:t> </a:t>
            </a:r>
          </a:p>
        </p:txBody>
      </p:sp>
      <p:sp>
        <p:nvSpPr>
          <p:cNvPr id="3" name="Content Placeholder 2">
            <a:extLst>
              <a:ext uri="{FF2B5EF4-FFF2-40B4-BE49-F238E27FC236}">
                <a16:creationId xmlns:a16="http://schemas.microsoft.com/office/drawing/2014/main" id="{48DFFE3F-1DE8-6C38-99A5-846CFF402DAE}"/>
              </a:ext>
            </a:extLst>
          </p:cNvPr>
          <p:cNvSpPr>
            <a:spLocks noGrp="1"/>
          </p:cNvSpPr>
          <p:nvPr>
            <p:ph idx="1"/>
          </p:nvPr>
        </p:nvSpPr>
        <p:spPr>
          <a:xfrm>
            <a:off x="457199" y="1213474"/>
            <a:ext cx="8229600" cy="3394472"/>
          </a:xfrm>
        </p:spPr>
        <p:txBody>
          <a:bodyPr>
            <a:normAutofit fontScale="92500" lnSpcReduction="10000"/>
          </a:bodyPr>
          <a:lstStyle/>
          <a:p>
            <a:pPr marL="0" indent="0" algn="ctr">
              <a:lnSpc>
                <a:spcPct val="114000"/>
              </a:lnSpc>
              <a:buNone/>
            </a:pPr>
            <a:r>
              <a:rPr lang="en-US" sz="3600" dirty="0"/>
              <a:t>Go to the Volunteer Hub </a:t>
            </a:r>
          </a:p>
          <a:p>
            <a:pPr marL="0" indent="0" algn="ctr">
              <a:lnSpc>
                <a:spcPct val="114000"/>
              </a:lnSpc>
              <a:buNone/>
            </a:pPr>
            <a:endParaRPr lang="en-US" sz="3600" dirty="0"/>
          </a:p>
          <a:p>
            <a:pPr marL="0" indent="0" algn="ctr">
              <a:lnSpc>
                <a:spcPct val="114000"/>
              </a:lnSpc>
              <a:buNone/>
            </a:pPr>
            <a:r>
              <a:rPr lang="en-US" sz="3600" dirty="0"/>
              <a:t>Working with Congress </a:t>
            </a:r>
          </a:p>
          <a:p>
            <a:pPr marL="0" indent="0" algn="ctr">
              <a:lnSpc>
                <a:spcPct val="114000"/>
              </a:lnSpc>
              <a:buNone/>
            </a:pPr>
            <a:endParaRPr lang="en-US" sz="3600" dirty="0"/>
          </a:p>
          <a:p>
            <a:pPr marL="0" indent="0" algn="ctr">
              <a:lnSpc>
                <a:spcPct val="114000"/>
              </a:lnSpc>
              <a:buNone/>
            </a:pPr>
            <a:r>
              <a:rPr lang="en-US" sz="3600" dirty="0"/>
              <a:t>I want to prepare for a lobby meeting </a:t>
            </a:r>
          </a:p>
        </p:txBody>
      </p:sp>
      <p:sp>
        <p:nvSpPr>
          <p:cNvPr id="4" name="Arrow: Down 3">
            <a:extLst>
              <a:ext uri="{FF2B5EF4-FFF2-40B4-BE49-F238E27FC236}">
                <a16:creationId xmlns:a16="http://schemas.microsoft.com/office/drawing/2014/main" id="{47C57ED2-F42C-D5B5-B13E-40484E29E787}"/>
              </a:ext>
            </a:extLst>
          </p:cNvPr>
          <p:cNvSpPr/>
          <p:nvPr/>
        </p:nvSpPr>
        <p:spPr>
          <a:xfrm>
            <a:off x="4219199" y="2030400"/>
            <a:ext cx="705600" cy="54135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BFC5347C-3EB7-CBC0-BD2B-2863C4881237}"/>
              </a:ext>
            </a:extLst>
          </p:cNvPr>
          <p:cNvSpPr/>
          <p:nvPr/>
        </p:nvSpPr>
        <p:spPr>
          <a:xfrm>
            <a:off x="4219199" y="3261573"/>
            <a:ext cx="705600" cy="54135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250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2AD7-0031-B632-0C52-23A8CDB7F1D3}"/>
              </a:ext>
            </a:extLst>
          </p:cNvPr>
          <p:cNvSpPr>
            <a:spLocks noGrp="1"/>
          </p:cNvSpPr>
          <p:nvPr>
            <p:ph type="title"/>
          </p:nvPr>
        </p:nvSpPr>
        <p:spPr>
          <a:xfrm>
            <a:off x="871254" y="136706"/>
            <a:ext cx="7401491" cy="857250"/>
          </a:xfrm>
        </p:spPr>
        <p:txBody>
          <a:bodyPr>
            <a:noAutofit/>
          </a:bodyPr>
          <a:lstStyle/>
          <a:p>
            <a:r>
              <a:rPr lang="en-US" sz="4000" b="1" dirty="0">
                <a:hlinkClick r:id="rId2"/>
              </a:rPr>
              <a:t>www.results.org</a:t>
            </a:r>
            <a:r>
              <a:rPr lang="en-US" sz="4000" b="1" dirty="0"/>
              <a:t> </a:t>
            </a:r>
          </a:p>
        </p:txBody>
      </p:sp>
      <p:sp>
        <p:nvSpPr>
          <p:cNvPr id="3" name="Content Placeholder 2">
            <a:extLst>
              <a:ext uri="{FF2B5EF4-FFF2-40B4-BE49-F238E27FC236}">
                <a16:creationId xmlns:a16="http://schemas.microsoft.com/office/drawing/2014/main" id="{48DFFE3F-1DE8-6C38-99A5-846CFF402DAE}"/>
              </a:ext>
            </a:extLst>
          </p:cNvPr>
          <p:cNvSpPr>
            <a:spLocks noGrp="1"/>
          </p:cNvSpPr>
          <p:nvPr>
            <p:ph idx="1"/>
          </p:nvPr>
        </p:nvSpPr>
        <p:spPr>
          <a:xfrm>
            <a:off x="205199" y="1206274"/>
            <a:ext cx="8733600" cy="3394472"/>
          </a:xfrm>
        </p:spPr>
        <p:txBody>
          <a:bodyPr>
            <a:normAutofit fontScale="85000" lnSpcReduction="10000"/>
          </a:bodyPr>
          <a:lstStyle/>
          <a:p>
            <a:pPr marL="0" indent="0" algn="ctr">
              <a:lnSpc>
                <a:spcPct val="114000"/>
              </a:lnSpc>
              <a:buNone/>
            </a:pPr>
            <a:r>
              <a:rPr lang="en-US" sz="3600" dirty="0"/>
              <a:t>Go to the Volunteer Hub </a:t>
            </a:r>
          </a:p>
          <a:p>
            <a:pPr marL="0" indent="0" algn="ctr">
              <a:lnSpc>
                <a:spcPct val="114000"/>
              </a:lnSpc>
              <a:buNone/>
            </a:pPr>
            <a:endParaRPr lang="en-US" sz="3600" dirty="0"/>
          </a:p>
          <a:p>
            <a:pPr marL="0" indent="0" algn="ctr">
              <a:lnSpc>
                <a:spcPct val="114000"/>
              </a:lnSpc>
              <a:buNone/>
            </a:pPr>
            <a:r>
              <a:rPr lang="en-US" sz="3600" dirty="0"/>
              <a:t>Webinars and Training Resources (menu right)</a:t>
            </a:r>
          </a:p>
          <a:p>
            <a:pPr marL="0" indent="0" algn="ctr">
              <a:lnSpc>
                <a:spcPct val="114000"/>
              </a:lnSpc>
              <a:buNone/>
            </a:pPr>
            <a:endParaRPr lang="en-US" sz="3600" dirty="0"/>
          </a:p>
          <a:p>
            <a:pPr marL="0" indent="0" algn="ctr">
              <a:lnSpc>
                <a:spcPct val="114000"/>
              </a:lnSpc>
              <a:buNone/>
            </a:pPr>
            <a:r>
              <a:rPr lang="en-US" sz="3600" dirty="0"/>
              <a:t>Training Resources (at the top)</a:t>
            </a:r>
          </a:p>
        </p:txBody>
      </p:sp>
      <p:sp>
        <p:nvSpPr>
          <p:cNvPr id="4" name="Arrow: Down 3">
            <a:extLst>
              <a:ext uri="{FF2B5EF4-FFF2-40B4-BE49-F238E27FC236}">
                <a16:creationId xmlns:a16="http://schemas.microsoft.com/office/drawing/2014/main" id="{47C57ED2-F42C-D5B5-B13E-40484E29E787}"/>
              </a:ext>
            </a:extLst>
          </p:cNvPr>
          <p:cNvSpPr/>
          <p:nvPr/>
        </p:nvSpPr>
        <p:spPr>
          <a:xfrm>
            <a:off x="4219199" y="2030400"/>
            <a:ext cx="705600" cy="54135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BFC5347C-3EB7-CBC0-BD2B-2863C4881237}"/>
              </a:ext>
            </a:extLst>
          </p:cNvPr>
          <p:cNvSpPr/>
          <p:nvPr/>
        </p:nvSpPr>
        <p:spPr>
          <a:xfrm>
            <a:off x="4219199" y="3239973"/>
            <a:ext cx="705600" cy="541350"/>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568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AA745BAF-5760-FEF7-3994-77A8A0812F5C}"/>
              </a:ext>
            </a:extLst>
          </p:cNvPr>
          <p:cNvPicPr>
            <a:picLocks noChangeAspect="1"/>
          </p:cNvPicPr>
          <p:nvPr/>
        </p:nvPicPr>
        <p:blipFill rotWithShape="1">
          <a:blip r:embed="rId2"/>
          <a:srcRect t="32" r="63" b="101"/>
          <a:stretch/>
        </p:blipFill>
        <p:spPr>
          <a:xfrm>
            <a:off x="15" y="8"/>
            <a:ext cx="9143985" cy="5143493"/>
          </a:xfrm>
          <a:prstGeom prst="rect">
            <a:avLst/>
          </a:prstGeom>
        </p:spPr>
      </p:pic>
      <p:sp>
        <p:nvSpPr>
          <p:cNvPr id="4" name="Rectangle 3">
            <a:extLst>
              <a:ext uri="{FF2B5EF4-FFF2-40B4-BE49-F238E27FC236}">
                <a16:creationId xmlns:a16="http://schemas.microsoft.com/office/drawing/2014/main" id="{6CF4996E-A762-433B-0E30-9FF990A96D1C}"/>
              </a:ext>
            </a:extLst>
          </p:cNvPr>
          <p:cNvSpPr/>
          <p:nvPr/>
        </p:nvSpPr>
        <p:spPr>
          <a:xfrm>
            <a:off x="0" y="4086224"/>
            <a:ext cx="6443661" cy="807243"/>
          </a:xfrm>
          <a:prstGeom prst="rect">
            <a:avLst/>
          </a:prstGeom>
          <a:solidFill>
            <a:srgbClr val="D500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4EA3C2-3678-5F3F-4078-0AC69650D3B9}"/>
              </a:ext>
            </a:extLst>
          </p:cNvPr>
          <p:cNvSpPr>
            <a:spLocks noGrp="1"/>
          </p:cNvSpPr>
          <p:nvPr>
            <p:ph type="title"/>
          </p:nvPr>
        </p:nvSpPr>
        <p:spPr>
          <a:xfrm>
            <a:off x="46238" y="3826278"/>
            <a:ext cx="8166233" cy="1004888"/>
          </a:xfrm>
        </p:spPr>
        <p:txBody>
          <a:bodyPr vert="horz" lIns="68580" tIns="34290" rIns="68580" bIns="34290" rtlCol="0" anchor="b">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400" b="1" dirty="0">
                <a:solidFill>
                  <a:schemeClr val="bg1"/>
                </a:solidFill>
                <a:latin typeface="Open Sans"/>
                <a:ea typeface="Open Sans"/>
                <a:cs typeface="Open Sans"/>
              </a:rPr>
              <a:t>Community of Change</a:t>
            </a:r>
            <a:r>
              <a:rPr lang="en-US" sz="4400" b="1">
                <a:solidFill>
                  <a:schemeClr val="bg1"/>
                </a:solidFill>
                <a:latin typeface="Open Sans"/>
                <a:ea typeface="Open Sans"/>
                <a:cs typeface="Open Sans"/>
              </a:rPr>
              <a:t> </a:t>
            </a:r>
            <a:endParaRPr lang="en-US" sz="4400" b="1" dirty="0">
              <a:solidFill>
                <a:schemeClr val="bg1"/>
              </a:solidFill>
              <a:latin typeface="Open Sans"/>
              <a:ea typeface="Open Sans"/>
              <a:cs typeface="Open Sans"/>
            </a:endParaRPr>
          </a:p>
        </p:txBody>
      </p:sp>
    </p:spTree>
    <p:extLst>
      <p:ext uri="{BB962C8B-B14F-4D97-AF65-F5344CB8AC3E}">
        <p14:creationId xmlns:p14="http://schemas.microsoft.com/office/powerpoint/2010/main" val="954977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386645" y="168722"/>
            <a:ext cx="7956182" cy="857250"/>
          </a:xfrm>
        </p:spPr>
        <p:txBody>
          <a:bodyPr>
            <a:noAutofit/>
          </a:bodyPr>
          <a:lstStyle/>
          <a:p>
            <a:r>
              <a:rPr lang="en-US" sz="3200" b="1" dirty="0">
                <a:solidFill>
                  <a:srgbClr val="D50032"/>
                </a:solidFill>
                <a:cs typeface="Calibri"/>
              </a:rPr>
              <a:t>RESULTS Ladder of Engagement</a:t>
            </a:r>
            <a:endParaRPr lang="en-US" sz="5850" dirty="0">
              <a:solidFill>
                <a:srgbClr val="D50032"/>
              </a:solidFill>
            </a:endParaRPr>
          </a:p>
        </p:txBody>
      </p:sp>
      <p:graphicFrame>
        <p:nvGraphicFramePr>
          <p:cNvPr id="3" name="Diagram 2">
            <a:extLst>
              <a:ext uri="{FF2B5EF4-FFF2-40B4-BE49-F238E27FC236}">
                <a16:creationId xmlns:a16="http://schemas.microsoft.com/office/drawing/2014/main" id="{BBF31326-A077-AB22-E345-ED2FD4BFA6BB}"/>
              </a:ext>
            </a:extLst>
          </p:cNvPr>
          <p:cNvGraphicFramePr/>
          <p:nvPr>
            <p:extLst>
              <p:ext uri="{D42A27DB-BD31-4B8C-83A1-F6EECF244321}">
                <p14:modId xmlns:p14="http://schemas.microsoft.com/office/powerpoint/2010/main" val="4032628812"/>
              </p:ext>
            </p:extLst>
          </p:nvPr>
        </p:nvGraphicFramePr>
        <p:xfrm>
          <a:off x="335615" y="1061690"/>
          <a:ext cx="8062197" cy="366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9" name="Arrow: Down 178">
            <a:extLst>
              <a:ext uri="{FF2B5EF4-FFF2-40B4-BE49-F238E27FC236}">
                <a16:creationId xmlns:a16="http://schemas.microsoft.com/office/drawing/2014/main" id="{734079A1-11C8-6F98-E18F-0A3ABE4AABE6}"/>
              </a:ext>
            </a:extLst>
          </p:cNvPr>
          <p:cNvSpPr/>
          <p:nvPr/>
        </p:nvSpPr>
        <p:spPr>
          <a:xfrm>
            <a:off x="7822407" y="3000377"/>
            <a:ext cx="357187" cy="1521617"/>
          </a:xfrm>
          <a:prstGeom prst="downArrow">
            <a:avLst/>
          </a:prstGeom>
          <a:solidFill>
            <a:srgbClr val="FFB8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Arrow: Down 186">
            <a:extLst>
              <a:ext uri="{FF2B5EF4-FFF2-40B4-BE49-F238E27FC236}">
                <a16:creationId xmlns:a16="http://schemas.microsoft.com/office/drawing/2014/main" id="{06915BE2-8CAE-C979-FA18-4DD889D13DCB}"/>
              </a:ext>
            </a:extLst>
          </p:cNvPr>
          <p:cNvSpPr/>
          <p:nvPr/>
        </p:nvSpPr>
        <p:spPr>
          <a:xfrm rot="10800000">
            <a:off x="7822407" y="1135858"/>
            <a:ext cx="357187" cy="971549"/>
          </a:xfrm>
          <a:prstGeom prst="downArrow">
            <a:avLst/>
          </a:prstGeom>
          <a:solidFill>
            <a:srgbClr val="FFB8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TextBox 187">
            <a:extLst>
              <a:ext uri="{FF2B5EF4-FFF2-40B4-BE49-F238E27FC236}">
                <a16:creationId xmlns:a16="http://schemas.microsoft.com/office/drawing/2014/main" id="{533F95B1-C8ED-02A2-CA8C-723E767DA6A6}"/>
              </a:ext>
            </a:extLst>
          </p:cNvPr>
          <p:cNvSpPr txBox="1"/>
          <p:nvPr/>
        </p:nvSpPr>
        <p:spPr>
          <a:xfrm>
            <a:off x="6858000" y="2114552"/>
            <a:ext cx="22074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Open Sans"/>
              </a:rPr>
              <a:t>Goal = Engage new supporters across all levels</a:t>
            </a:r>
            <a:endParaRPr lang="en-US" sz="1600" b="1" dirty="0">
              <a:latin typeface="Open Sans"/>
              <a:ea typeface="Open Sans"/>
              <a:cs typeface="Open Sans"/>
            </a:endParaRPr>
          </a:p>
        </p:txBody>
      </p:sp>
    </p:spTree>
    <p:extLst>
      <p:ext uri="{BB962C8B-B14F-4D97-AF65-F5344CB8AC3E}">
        <p14:creationId xmlns:p14="http://schemas.microsoft.com/office/powerpoint/2010/main" val="168700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111247"/>
            <a:ext cx="7956182" cy="594353"/>
          </a:xfrm>
        </p:spPr>
        <p:txBody>
          <a:bodyPr>
            <a:noAutofit/>
          </a:bodyPr>
          <a:lstStyle/>
          <a:p>
            <a:r>
              <a:rPr lang="en-US" sz="3200" b="1" dirty="0">
                <a:solidFill>
                  <a:srgbClr val="D50032"/>
                </a:solidFill>
                <a:cs typeface="Calibri"/>
              </a:rPr>
              <a:t>Global Solidarity Action is live</a:t>
            </a:r>
            <a:endParaRPr lang="en-US" dirty="0"/>
          </a:p>
        </p:txBody>
      </p:sp>
      <p:sp>
        <p:nvSpPr>
          <p:cNvPr id="4" name="TextBox 3">
            <a:extLst>
              <a:ext uri="{FF2B5EF4-FFF2-40B4-BE49-F238E27FC236}">
                <a16:creationId xmlns:a16="http://schemas.microsoft.com/office/drawing/2014/main" id="{C3D54687-7124-AD79-BB16-3BDDA6F14379}"/>
              </a:ext>
            </a:extLst>
          </p:cNvPr>
          <p:cNvSpPr txBox="1"/>
          <p:nvPr/>
        </p:nvSpPr>
        <p:spPr>
          <a:xfrm>
            <a:off x="1903809" y="4664699"/>
            <a:ext cx="53363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Open Sans"/>
                <a:ea typeface="+mn-lt"/>
                <a:cs typeface="+mn-lt"/>
                <a:hlinkClick r:id="rId3"/>
              </a:rPr>
              <a:t>https://results.org/raise-your-voice-global</a:t>
            </a:r>
            <a:endParaRPr lang="en-US" sz="1600" dirty="0">
              <a:latin typeface="Open Sans"/>
              <a:ea typeface="+mn-lt"/>
              <a:cs typeface="+mn-lt"/>
            </a:endParaRPr>
          </a:p>
          <a:p>
            <a:pPr algn="ctr"/>
            <a:endParaRPr lang="en-US" sz="1600" b="1" dirty="0">
              <a:latin typeface="Open Sans"/>
              <a:ea typeface="Open Sans"/>
              <a:cs typeface="Arial"/>
            </a:endParaRPr>
          </a:p>
        </p:txBody>
      </p:sp>
      <p:pic>
        <p:nvPicPr>
          <p:cNvPr id="8" name="Picture 7">
            <a:extLst>
              <a:ext uri="{FF2B5EF4-FFF2-40B4-BE49-F238E27FC236}">
                <a16:creationId xmlns:a16="http://schemas.microsoft.com/office/drawing/2014/main" id="{1AB58895-18F0-C749-FED3-2251E9905A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09600" y="876434"/>
            <a:ext cx="6724800" cy="3700869"/>
          </a:xfrm>
          <a:prstGeom prst="rect">
            <a:avLst/>
          </a:prstGeom>
        </p:spPr>
      </p:pic>
    </p:spTree>
    <p:extLst>
      <p:ext uri="{BB962C8B-B14F-4D97-AF65-F5344CB8AC3E}">
        <p14:creationId xmlns:p14="http://schemas.microsoft.com/office/powerpoint/2010/main" val="236653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a:extLst>
            <a:ext uri="{FF2B5EF4-FFF2-40B4-BE49-F238E27FC236}">
              <a16:creationId xmlns:a16="http://schemas.microsoft.com/office/drawing/2014/main" id="{897D3BC0-3F3D-F00B-BA16-D1A8C80A8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85E14-9F4B-D77F-4BA1-6034C8DD9EDD}"/>
              </a:ext>
            </a:extLst>
          </p:cNvPr>
          <p:cNvSpPr>
            <a:spLocks noGrp="1"/>
          </p:cNvSpPr>
          <p:nvPr>
            <p:ph type="title"/>
          </p:nvPr>
        </p:nvSpPr>
        <p:spPr>
          <a:xfrm>
            <a:off x="450939" y="633067"/>
            <a:ext cx="7606139" cy="857250"/>
          </a:xfrm>
        </p:spPr>
        <p:txBody>
          <a:bodyPr>
            <a:noAutofit/>
          </a:bodyPr>
          <a:lstStyle/>
          <a:p>
            <a:pPr algn="l"/>
            <a:r>
              <a:rPr lang="en-US" sz="2800" b="1" dirty="0">
                <a:solidFill>
                  <a:schemeClr val="tx1"/>
                </a:solidFill>
              </a:rPr>
              <a:t>Share the solidarity action on social media &amp; invite your network to support our lobby meetings</a:t>
            </a:r>
            <a:endParaRPr lang="en-US" sz="2800" dirty="0">
              <a:solidFill>
                <a:schemeClr val="tx1"/>
              </a:solidFill>
            </a:endParaRPr>
          </a:p>
        </p:txBody>
      </p:sp>
      <p:sp>
        <p:nvSpPr>
          <p:cNvPr id="7" name="TextBox 6">
            <a:extLst>
              <a:ext uri="{FF2B5EF4-FFF2-40B4-BE49-F238E27FC236}">
                <a16:creationId xmlns:a16="http://schemas.microsoft.com/office/drawing/2014/main" id="{29B06BCF-F9C9-FCAF-EDFE-398FC02882AC}"/>
              </a:ext>
            </a:extLst>
          </p:cNvPr>
          <p:cNvSpPr txBox="1"/>
          <p:nvPr/>
        </p:nvSpPr>
        <p:spPr>
          <a:xfrm>
            <a:off x="4783769" y="1861568"/>
            <a:ext cx="4239134" cy="1569660"/>
          </a:xfrm>
          <a:prstGeom prst="rect">
            <a:avLst/>
          </a:prstGeom>
          <a:noFill/>
        </p:spPr>
        <p:txBody>
          <a:bodyPr wrap="square" lIns="91440" tIns="45720" rIns="91440" bIns="45720" anchor="t">
            <a:spAutoFit/>
          </a:bodyPr>
          <a:lstStyle/>
          <a:p>
            <a:r>
              <a:rPr lang="en-US" sz="2000" b="1" dirty="0">
                <a:latin typeface="Open Sans"/>
                <a:ea typeface="Open Sans"/>
                <a:cs typeface="Open Sans"/>
              </a:rPr>
              <a:t>US Action</a:t>
            </a:r>
            <a:endParaRPr lang="en-US" dirty="0">
              <a:cs typeface="Arial"/>
            </a:endParaRPr>
          </a:p>
          <a:p>
            <a:r>
              <a:rPr lang="en-US" b="1" dirty="0">
                <a:latin typeface="Open Sans"/>
                <a:ea typeface="+mn-lt"/>
                <a:cs typeface="+mn-lt"/>
                <a:hlinkClick r:id="rId3"/>
              </a:rPr>
              <a:t>results.org/raise-your-voice-us</a:t>
            </a:r>
            <a:endParaRPr lang="en-US" b="1" dirty="0">
              <a:latin typeface="Open Sans"/>
              <a:ea typeface="Open Sans"/>
              <a:cs typeface="Open Sans"/>
            </a:endParaRPr>
          </a:p>
          <a:p>
            <a:endParaRPr lang="en-US" sz="2000" b="1" dirty="0">
              <a:latin typeface="Open Sans"/>
              <a:ea typeface="Open Sans"/>
              <a:cs typeface="Open Sans"/>
            </a:endParaRPr>
          </a:p>
          <a:p>
            <a:r>
              <a:rPr lang="en-US" sz="2000" b="1" dirty="0">
                <a:latin typeface="Open Sans"/>
                <a:ea typeface="Open Sans"/>
                <a:cs typeface="Open Sans"/>
              </a:rPr>
              <a:t>Global Action</a:t>
            </a:r>
          </a:p>
          <a:p>
            <a:r>
              <a:rPr lang="en-US" b="1" dirty="0">
                <a:latin typeface="Open Sans"/>
                <a:ea typeface="+mn-lt"/>
                <a:cs typeface="+mn-lt"/>
                <a:hlinkClick r:id="rId4"/>
              </a:rPr>
              <a:t>results.org/raise-your-voice-global</a:t>
            </a:r>
            <a:endParaRPr lang="en-US" b="1" dirty="0">
              <a:latin typeface="Open Sans"/>
              <a:ea typeface="+mn-lt"/>
              <a:cs typeface="+mn-lt"/>
            </a:endParaRPr>
          </a:p>
        </p:txBody>
      </p:sp>
      <p:grpSp>
        <p:nvGrpSpPr>
          <p:cNvPr id="8" name="Group 7">
            <a:extLst>
              <a:ext uri="{FF2B5EF4-FFF2-40B4-BE49-F238E27FC236}">
                <a16:creationId xmlns:a16="http://schemas.microsoft.com/office/drawing/2014/main" id="{F81F038A-4DEC-75CE-154F-EED37B4650FA}"/>
              </a:ext>
            </a:extLst>
          </p:cNvPr>
          <p:cNvGrpSpPr/>
          <p:nvPr/>
        </p:nvGrpSpPr>
        <p:grpSpPr>
          <a:xfrm>
            <a:off x="388510" y="1946396"/>
            <a:ext cx="4086225" cy="2899814"/>
            <a:chOff x="457199" y="1653723"/>
            <a:chExt cx="3907631" cy="2746827"/>
          </a:xfrm>
        </p:grpSpPr>
        <p:sp>
          <p:nvSpPr>
            <p:cNvPr id="3" name="Rectangle: Rounded Corners 2">
              <a:extLst>
                <a:ext uri="{FF2B5EF4-FFF2-40B4-BE49-F238E27FC236}">
                  <a16:creationId xmlns:a16="http://schemas.microsoft.com/office/drawing/2014/main" id="{9696DF67-B5E4-73EB-5987-CD5CF5E3C1D7}"/>
                </a:ext>
              </a:extLst>
            </p:cNvPr>
            <p:cNvSpPr/>
            <p:nvPr/>
          </p:nvSpPr>
          <p:spPr>
            <a:xfrm>
              <a:off x="457199" y="1653723"/>
              <a:ext cx="3907631" cy="2746827"/>
            </a:xfrm>
            <a:prstGeom prst="roundRect">
              <a:avLst/>
            </a:prstGeom>
            <a:ln>
              <a:solidFill>
                <a:srgbClr val="D5003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a:latin typeface="Open Sans"/>
                <a:ea typeface="Open Sans"/>
                <a:cs typeface="Open Sans"/>
              </a:endParaRPr>
            </a:p>
          </p:txBody>
        </p:sp>
        <p:sp>
          <p:nvSpPr>
            <p:cNvPr id="5" name="TextBox 4">
              <a:extLst>
                <a:ext uri="{FF2B5EF4-FFF2-40B4-BE49-F238E27FC236}">
                  <a16:creationId xmlns:a16="http://schemas.microsoft.com/office/drawing/2014/main" id="{76278671-0338-1806-7592-C1D85DB3B9CA}"/>
                </a:ext>
              </a:extLst>
            </p:cNvPr>
            <p:cNvSpPr txBox="1"/>
            <p:nvPr/>
          </p:nvSpPr>
          <p:spPr>
            <a:xfrm>
              <a:off x="1342973" y="1738075"/>
              <a:ext cx="2077876" cy="400110"/>
            </a:xfrm>
            <a:prstGeom prst="rect">
              <a:avLst/>
            </a:prstGeom>
            <a:noFill/>
          </p:spPr>
          <p:txBody>
            <a:bodyPr wrap="square" lIns="91440" tIns="45720" rIns="91440" bIns="45720" anchor="t">
              <a:spAutoFit/>
            </a:bodyPr>
            <a:lstStyle/>
            <a:p>
              <a:pPr algn="ctr"/>
              <a:r>
                <a:rPr lang="en-US" sz="2000" b="1" i="1">
                  <a:solidFill>
                    <a:srgbClr val="000000"/>
                  </a:solidFill>
                  <a:latin typeface="Open Sans"/>
                  <a:ea typeface="Open Sans"/>
                  <a:cs typeface="Open Sans"/>
                </a:rPr>
                <a:t>Sample caption</a:t>
              </a:r>
              <a:endParaRPr lang="en-US" sz="2000" i="1">
                <a:cs typeface="Arial"/>
              </a:endParaRPr>
            </a:p>
          </p:txBody>
        </p:sp>
        <p:sp>
          <p:nvSpPr>
            <p:cNvPr id="6" name="TextBox 5">
              <a:extLst>
                <a:ext uri="{FF2B5EF4-FFF2-40B4-BE49-F238E27FC236}">
                  <a16:creationId xmlns:a16="http://schemas.microsoft.com/office/drawing/2014/main" id="{8CB6AD67-DE5E-45D9-E77E-7B3AF0E70BE6}"/>
                </a:ext>
              </a:extLst>
            </p:cNvPr>
            <p:cNvSpPr txBox="1"/>
            <p:nvPr/>
          </p:nvSpPr>
          <p:spPr>
            <a:xfrm>
              <a:off x="512588" y="2134573"/>
              <a:ext cx="3783589" cy="2128235"/>
            </a:xfrm>
            <a:prstGeom prst="rect">
              <a:avLst/>
            </a:prstGeom>
            <a:noFill/>
          </p:spPr>
          <p:txBody>
            <a:bodyPr wrap="square" lIns="91440" tIns="45720" rIns="91440" bIns="45720" anchor="t">
              <a:spAutoFit/>
            </a:bodyPr>
            <a:lstStyle/>
            <a:p>
              <a:pPr algn="ctr"/>
              <a:r>
                <a:rPr lang="en-US" sz="1400">
                  <a:solidFill>
                    <a:srgbClr val="000000"/>
                  </a:solidFill>
                  <a:latin typeface="Open Sans"/>
                  <a:ea typeface="Open Sans"/>
                  <a:cs typeface="Calibri"/>
                </a:rPr>
                <a:t>"I am meeting with my Senators and Representatives this spring to push for bold funding increases in child health and nutrition, vaccines, and global education. Want to support me? Sign our solidarity action! We will share the number of signers and your testimony with our members of Congress during our lobby meetings to demonstrate broad community support for these issues."</a:t>
              </a:r>
              <a:endParaRPr lang="en-US" sz="1400">
                <a:latin typeface="Open Sans"/>
                <a:ea typeface="Open Sans"/>
                <a:cs typeface="Arial"/>
              </a:endParaRPr>
            </a:p>
          </p:txBody>
        </p:sp>
      </p:grpSp>
      <p:grpSp>
        <p:nvGrpSpPr>
          <p:cNvPr id="15" name="Group 14">
            <a:extLst>
              <a:ext uri="{FF2B5EF4-FFF2-40B4-BE49-F238E27FC236}">
                <a16:creationId xmlns:a16="http://schemas.microsoft.com/office/drawing/2014/main" id="{8D811C39-0394-9E30-B2BB-80ED32D033DB}"/>
              </a:ext>
            </a:extLst>
          </p:cNvPr>
          <p:cNvGrpSpPr/>
          <p:nvPr/>
        </p:nvGrpSpPr>
        <p:grpSpPr>
          <a:xfrm>
            <a:off x="4877135" y="3751647"/>
            <a:ext cx="4860971" cy="400110"/>
            <a:chOff x="542528" y="4604500"/>
            <a:chExt cx="4860971" cy="400110"/>
          </a:xfrm>
        </p:grpSpPr>
        <p:sp>
          <p:nvSpPr>
            <p:cNvPr id="11" name="TextBox 10">
              <a:extLst>
                <a:ext uri="{FF2B5EF4-FFF2-40B4-BE49-F238E27FC236}">
                  <a16:creationId xmlns:a16="http://schemas.microsoft.com/office/drawing/2014/main" id="{6C872246-B98A-4707-3F26-948B75B379C7}"/>
                </a:ext>
              </a:extLst>
            </p:cNvPr>
            <p:cNvSpPr txBox="1"/>
            <p:nvPr/>
          </p:nvSpPr>
          <p:spPr>
            <a:xfrm>
              <a:off x="917225" y="4604500"/>
              <a:ext cx="44862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Open Sans"/>
                  <a:ea typeface="Open Sans"/>
                  <a:cs typeface="Open Sans"/>
                </a:rPr>
                <a:t>RESULTS Educational Fund</a:t>
              </a:r>
              <a:endParaRPr lang="en-US" dirty="0"/>
            </a:p>
          </p:txBody>
        </p:sp>
        <p:pic>
          <p:nvPicPr>
            <p:cNvPr id="13" name="Picture 12" descr="File:Facebook Logo 2023.png - Wikipedia">
              <a:extLst>
                <a:ext uri="{FF2B5EF4-FFF2-40B4-BE49-F238E27FC236}">
                  <a16:creationId xmlns:a16="http://schemas.microsoft.com/office/drawing/2014/main" id="{90B4F3C5-2265-4A1A-8426-BBE687D2A30C}"/>
                </a:ext>
              </a:extLst>
            </p:cNvPr>
            <p:cNvPicPr>
              <a:picLocks noChangeAspect="1"/>
            </p:cNvPicPr>
            <p:nvPr/>
          </p:nvPicPr>
          <p:blipFill>
            <a:blip r:embed="rId5"/>
            <a:stretch>
              <a:fillRect/>
            </a:stretch>
          </p:blipFill>
          <p:spPr>
            <a:xfrm>
              <a:off x="542528" y="4619645"/>
              <a:ext cx="353310" cy="351677"/>
            </a:xfrm>
            <a:prstGeom prst="rect">
              <a:avLst/>
            </a:prstGeom>
          </p:spPr>
        </p:pic>
      </p:grpSp>
      <p:grpSp>
        <p:nvGrpSpPr>
          <p:cNvPr id="16" name="Group 15">
            <a:extLst>
              <a:ext uri="{FF2B5EF4-FFF2-40B4-BE49-F238E27FC236}">
                <a16:creationId xmlns:a16="http://schemas.microsoft.com/office/drawing/2014/main" id="{C712EF61-0DB6-AF78-5644-400897C549CF}"/>
              </a:ext>
            </a:extLst>
          </p:cNvPr>
          <p:cNvGrpSpPr/>
          <p:nvPr/>
        </p:nvGrpSpPr>
        <p:grpSpPr>
          <a:xfrm>
            <a:off x="4877975" y="4231377"/>
            <a:ext cx="4883835" cy="400110"/>
            <a:chOff x="4904352" y="4556692"/>
            <a:chExt cx="4883835" cy="400110"/>
          </a:xfrm>
        </p:grpSpPr>
        <p:sp>
          <p:nvSpPr>
            <p:cNvPr id="10" name="TextBox 9">
              <a:extLst>
                <a:ext uri="{FF2B5EF4-FFF2-40B4-BE49-F238E27FC236}">
                  <a16:creationId xmlns:a16="http://schemas.microsoft.com/office/drawing/2014/main" id="{079B70A6-1A81-8755-F8C2-A8F984F69B8A}"/>
                </a:ext>
              </a:extLst>
            </p:cNvPr>
            <p:cNvSpPr txBox="1"/>
            <p:nvPr/>
          </p:nvSpPr>
          <p:spPr>
            <a:xfrm>
              <a:off x="5301913" y="4556692"/>
              <a:ext cx="44862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Open Sans"/>
                  <a:ea typeface="Open Sans"/>
                  <a:cs typeface="Open Sans"/>
                </a:rPr>
                <a:t>@voices4RESULTS</a:t>
              </a:r>
              <a:endParaRPr lang="en-US" dirty="0"/>
            </a:p>
          </p:txBody>
        </p:sp>
        <p:pic>
          <p:nvPicPr>
            <p:cNvPr id="14" name="Picture 13" descr="File:Instagram icon.png - Wikimedia Commons">
              <a:extLst>
                <a:ext uri="{FF2B5EF4-FFF2-40B4-BE49-F238E27FC236}">
                  <a16:creationId xmlns:a16="http://schemas.microsoft.com/office/drawing/2014/main" id="{C89BDAB6-80C5-A543-DBAE-32C286ED3244}"/>
                </a:ext>
              </a:extLst>
            </p:cNvPr>
            <p:cNvPicPr>
              <a:picLocks noChangeAspect="1"/>
            </p:cNvPicPr>
            <p:nvPr/>
          </p:nvPicPr>
          <p:blipFill>
            <a:blip r:embed="rId6"/>
            <a:stretch>
              <a:fillRect/>
            </a:stretch>
          </p:blipFill>
          <p:spPr>
            <a:xfrm>
              <a:off x="4904352" y="4609082"/>
              <a:ext cx="351769" cy="343240"/>
            </a:xfrm>
            <a:prstGeom prst="rect">
              <a:avLst/>
            </a:prstGeom>
          </p:spPr>
        </p:pic>
      </p:grpSp>
    </p:spTree>
    <p:extLst>
      <p:ext uri="{BB962C8B-B14F-4D97-AF65-F5344CB8AC3E}">
        <p14:creationId xmlns:p14="http://schemas.microsoft.com/office/powerpoint/2010/main" val="322472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5E84A-C7AF-9E82-849E-9FC04B4AA3A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2A9E3F1-BF5A-70A3-C6C4-95BF7EEF95E3}"/>
              </a:ext>
            </a:extLst>
          </p:cNvPr>
          <p:cNvSpPr txBox="1">
            <a:spLocks/>
          </p:cNvSpPr>
          <p:nvPr/>
        </p:nvSpPr>
        <p:spPr>
          <a:xfrm>
            <a:off x="871252" y="175875"/>
            <a:ext cx="7401491" cy="468557"/>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sz="3200" b="1" kern="0" dirty="0">
                <a:solidFill>
                  <a:srgbClr val="D50032"/>
                </a:solidFill>
              </a:rPr>
              <a:t>Guest Speaker</a:t>
            </a:r>
            <a:endParaRPr lang="en-US" sz="3200" kern="0" dirty="0"/>
          </a:p>
        </p:txBody>
      </p:sp>
      <p:pic>
        <p:nvPicPr>
          <p:cNvPr id="4" name="Picture 3">
            <a:extLst>
              <a:ext uri="{FF2B5EF4-FFF2-40B4-BE49-F238E27FC236}">
                <a16:creationId xmlns:a16="http://schemas.microsoft.com/office/drawing/2014/main" id="{C704AEF5-A6AB-9F87-9BEB-3F22B5F254C9}"/>
              </a:ext>
            </a:extLst>
          </p:cNvPr>
          <p:cNvPicPr>
            <a:picLocks noChangeAspect="1"/>
          </p:cNvPicPr>
          <p:nvPr/>
        </p:nvPicPr>
        <p:blipFill>
          <a:blip r:embed="rId2"/>
          <a:stretch>
            <a:fillRect/>
          </a:stretch>
        </p:blipFill>
        <p:spPr>
          <a:xfrm>
            <a:off x="3247200" y="756000"/>
            <a:ext cx="2649600" cy="3312000"/>
          </a:xfrm>
          <a:prstGeom prst="rect">
            <a:avLst/>
          </a:prstGeom>
        </p:spPr>
      </p:pic>
      <p:sp>
        <p:nvSpPr>
          <p:cNvPr id="5" name="Title 1">
            <a:extLst>
              <a:ext uri="{FF2B5EF4-FFF2-40B4-BE49-F238E27FC236}">
                <a16:creationId xmlns:a16="http://schemas.microsoft.com/office/drawing/2014/main" id="{763815CD-FAA2-A019-B97B-CD3BAB40C82F}"/>
              </a:ext>
            </a:extLst>
          </p:cNvPr>
          <p:cNvSpPr>
            <a:spLocks noGrp="1"/>
          </p:cNvSpPr>
          <p:nvPr>
            <p:ph type="title"/>
          </p:nvPr>
        </p:nvSpPr>
        <p:spPr>
          <a:xfrm>
            <a:off x="1998403" y="4179568"/>
            <a:ext cx="5147187" cy="645943"/>
          </a:xfrm>
        </p:spPr>
        <p:txBody>
          <a:bodyPr>
            <a:normAutofit fontScale="90000"/>
          </a:bodyPr>
          <a:lstStyle/>
          <a:p>
            <a:r>
              <a:rPr lang="en-US" sz="2400" b="1" dirty="0">
                <a:latin typeface="Open Sans"/>
                <a:ea typeface="Open Sans"/>
                <a:cs typeface="Open Sans"/>
              </a:rPr>
              <a:t>Rep. Jim McGovern</a:t>
            </a:r>
            <a:br>
              <a:rPr lang="en-US" sz="2400" b="1" dirty="0">
                <a:latin typeface="Open Sans"/>
              </a:rPr>
            </a:br>
            <a:r>
              <a:rPr lang="en-US" sz="2400" dirty="0"/>
              <a:t>(D-MA-2)</a:t>
            </a:r>
            <a:endParaRPr lang="en-US" sz="2400" dirty="0">
              <a:latin typeface="Open Sans"/>
              <a:ea typeface="Open Sans"/>
              <a:cs typeface="Open Sans"/>
            </a:endParaRPr>
          </a:p>
        </p:txBody>
      </p:sp>
    </p:spTree>
    <p:extLst>
      <p:ext uri="{BB962C8B-B14F-4D97-AF65-F5344CB8AC3E}">
        <p14:creationId xmlns:p14="http://schemas.microsoft.com/office/powerpoint/2010/main" val="420921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907790"/>
            <a:ext cx="91440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2800" b="1" dirty="0">
                <a:solidFill>
                  <a:prstClr val="white"/>
                </a:solidFill>
                <a:latin typeface="Open Sans"/>
                <a:ea typeface="Open Sans"/>
                <a:cs typeface="Open Sans"/>
              </a:rPr>
              <a:t>Announcements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978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588430"/>
          </a:xfrm>
        </p:spPr>
        <p:txBody>
          <a:bodyPr>
            <a:noAutofit/>
          </a:bodyPr>
          <a:lstStyle/>
          <a:p>
            <a:r>
              <a:rPr lang="en-US" sz="2800" b="1" dirty="0">
                <a:solidFill>
                  <a:srgbClr val="D50032"/>
                </a:solidFill>
                <a:cs typeface="Calibri"/>
              </a:rPr>
              <a:t>2023 lobbying totals</a:t>
            </a:r>
          </a:p>
        </p:txBody>
      </p:sp>
      <p:sp>
        <p:nvSpPr>
          <p:cNvPr id="7" name="TextBox 6">
            <a:extLst>
              <a:ext uri="{FF2B5EF4-FFF2-40B4-BE49-F238E27FC236}">
                <a16:creationId xmlns:a16="http://schemas.microsoft.com/office/drawing/2014/main" id="{480F6F21-A6CA-1D7C-8162-A87FFA19A907}"/>
              </a:ext>
            </a:extLst>
          </p:cNvPr>
          <p:cNvSpPr txBox="1"/>
          <p:nvPr/>
        </p:nvSpPr>
        <p:spPr>
          <a:xfrm>
            <a:off x="288000" y="978674"/>
            <a:ext cx="8568000" cy="4069256"/>
          </a:xfrm>
          <a:prstGeom prst="rect">
            <a:avLst/>
          </a:prstGeom>
          <a:noFill/>
        </p:spPr>
        <p:txBody>
          <a:bodyPr wrap="square" lIns="91440" tIns="45720" rIns="91440" bIns="45720" numCol="1" spcCol="274320" anchor="t">
            <a:spAutoFit/>
          </a:bodyPr>
          <a:lstStyle/>
          <a:p>
            <a:pPr marL="403225" indent="-403225">
              <a:lnSpc>
                <a:spcPct val="114000"/>
              </a:lnSpc>
              <a:spcAft>
                <a:spcPts val="600"/>
              </a:spcAft>
            </a:pPr>
            <a:r>
              <a:rPr lang="en-US" sz="2800" dirty="0">
                <a:latin typeface="Open Sans"/>
                <a:ea typeface="Open Sans"/>
                <a:cs typeface="Open Sans"/>
              </a:rPr>
              <a:t>Total lobby meetings: </a:t>
            </a:r>
            <a:r>
              <a:rPr lang="en-US" sz="2800" b="1" dirty="0">
                <a:latin typeface="Open Sans"/>
                <a:ea typeface="Open Sans"/>
                <a:cs typeface="Open Sans"/>
              </a:rPr>
              <a:t>376 meetings (83 face-to-face)</a:t>
            </a:r>
          </a:p>
          <a:p>
            <a:pPr marL="403225" indent="-403225">
              <a:lnSpc>
                <a:spcPct val="114000"/>
              </a:lnSpc>
              <a:spcAft>
                <a:spcPts val="600"/>
              </a:spcAft>
              <a:buFont typeface="Arial" panose="020B0604020202020204" pitchFamily="34" charset="0"/>
              <a:buChar char="•"/>
            </a:pPr>
            <a:r>
              <a:rPr lang="en-US" sz="2800" b="1" dirty="0">
                <a:latin typeface="Open Sans"/>
                <a:ea typeface="Open Sans"/>
                <a:cs typeface="Open Sans"/>
              </a:rPr>
              <a:t>113 Senate meetings</a:t>
            </a:r>
            <a:r>
              <a:rPr lang="en-US" sz="2800" dirty="0">
                <a:latin typeface="Open Sans"/>
                <a:ea typeface="Open Sans"/>
                <a:cs typeface="Open Sans"/>
              </a:rPr>
              <a:t>, including 12 face-to-face (74 different offices)</a:t>
            </a:r>
          </a:p>
          <a:p>
            <a:pPr marL="403225" indent="-403225">
              <a:lnSpc>
                <a:spcPct val="114000"/>
              </a:lnSpc>
              <a:spcAft>
                <a:spcPts val="600"/>
              </a:spcAft>
              <a:buFont typeface="Arial" panose="020B0604020202020204" pitchFamily="34" charset="0"/>
              <a:buChar char="•"/>
            </a:pPr>
            <a:r>
              <a:rPr lang="en-US" sz="2800" b="1" dirty="0">
                <a:latin typeface="Open Sans"/>
                <a:ea typeface="Open Sans"/>
                <a:cs typeface="Open Sans"/>
              </a:rPr>
              <a:t>261 House meetings </a:t>
            </a:r>
            <a:r>
              <a:rPr lang="en-US" sz="2800" dirty="0">
                <a:latin typeface="Open Sans"/>
                <a:ea typeface="Open Sans"/>
                <a:cs typeface="Open Sans"/>
              </a:rPr>
              <a:t>including 71 face-to-face (161 different offices)</a:t>
            </a:r>
          </a:p>
          <a:p>
            <a:pPr marL="403225" indent="-403225">
              <a:lnSpc>
                <a:spcPct val="114000"/>
              </a:lnSpc>
              <a:spcAft>
                <a:spcPts val="600"/>
              </a:spcAft>
              <a:buFont typeface="Arial" panose="020B0604020202020204" pitchFamily="34" charset="0"/>
              <a:buChar char="•"/>
            </a:pPr>
            <a:r>
              <a:rPr lang="en-US" sz="2800" b="1" dirty="0">
                <a:latin typeface="Open Sans"/>
                <a:ea typeface="Open Sans"/>
                <a:cs typeface="Open Sans"/>
              </a:rPr>
              <a:t>2 candidate meetings </a:t>
            </a:r>
          </a:p>
          <a:p>
            <a:pPr marL="403225" indent="-403225">
              <a:lnSpc>
                <a:spcPct val="114000"/>
              </a:lnSpc>
              <a:spcAft>
                <a:spcPts val="600"/>
              </a:spcAft>
            </a:pP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84334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B4A8-F63B-2BAD-0344-2A1B5F698D54}"/>
              </a:ext>
            </a:extLst>
          </p:cNvPr>
          <p:cNvSpPr>
            <a:spLocks noGrp="1"/>
          </p:cNvSpPr>
          <p:nvPr>
            <p:ph type="title"/>
          </p:nvPr>
        </p:nvSpPr>
        <p:spPr>
          <a:xfrm>
            <a:off x="871254" y="97979"/>
            <a:ext cx="7401491" cy="857250"/>
          </a:xfrm>
        </p:spPr>
        <p:txBody>
          <a:bodyPr>
            <a:noAutofit/>
          </a:bodyPr>
          <a:lstStyle/>
          <a:p>
            <a:r>
              <a:rPr lang="en-US" sz="2800" b="1" dirty="0">
                <a:solidFill>
                  <a:srgbClr val="D50032"/>
                </a:solidFill>
              </a:rPr>
              <a:t>What states held meetings in 2023?</a:t>
            </a:r>
          </a:p>
        </p:txBody>
      </p:sp>
      <p:sp>
        <p:nvSpPr>
          <p:cNvPr id="24" name="Content Placeholder 23">
            <a:extLst>
              <a:ext uri="{FF2B5EF4-FFF2-40B4-BE49-F238E27FC236}">
                <a16:creationId xmlns:a16="http://schemas.microsoft.com/office/drawing/2014/main" id="{4C039825-AE45-E211-C47E-F78526DFA82B}"/>
              </a:ext>
            </a:extLst>
          </p:cNvPr>
          <p:cNvSpPr>
            <a:spLocks noGrp="1"/>
          </p:cNvSpPr>
          <p:nvPr>
            <p:ph idx="1"/>
          </p:nvPr>
        </p:nvSpPr>
        <p:spPr>
          <a:xfrm>
            <a:off x="5901329" y="1983326"/>
            <a:ext cx="3066388" cy="2314552"/>
          </a:xfrm>
        </p:spPr>
        <p:txBody>
          <a:bodyPr vert="horz" lIns="91440" tIns="45720" rIns="91440" bIns="45720" rtlCol="0" anchor="t">
            <a:normAutofit/>
          </a:bodyPr>
          <a:lstStyle/>
          <a:p>
            <a:pPr marL="0" indent="0">
              <a:lnSpc>
                <a:spcPct val="124000"/>
              </a:lnSpc>
              <a:spcBef>
                <a:spcPts val="0"/>
              </a:spcBef>
              <a:buNone/>
            </a:pPr>
            <a:r>
              <a:rPr lang="en-US" sz="2400" dirty="0">
                <a:ea typeface="Open Sans"/>
                <a:cs typeface="Open Sans"/>
              </a:rPr>
              <a:t>You held at least </a:t>
            </a:r>
            <a:r>
              <a:rPr lang="en-US" sz="2400" b="1" dirty="0">
                <a:ea typeface="Open Sans"/>
                <a:cs typeface="Open Sans"/>
              </a:rPr>
              <a:t>ONE</a:t>
            </a:r>
            <a:r>
              <a:rPr lang="en-US" sz="2400" dirty="0">
                <a:ea typeface="Open Sans"/>
                <a:cs typeface="Open Sans"/>
              </a:rPr>
              <a:t> lobby meeting in </a:t>
            </a:r>
            <a:r>
              <a:rPr lang="en-US" sz="2400" b="1" dirty="0">
                <a:ea typeface="Open Sans"/>
                <a:cs typeface="Open Sans"/>
              </a:rPr>
              <a:t>45 states</a:t>
            </a:r>
            <a:r>
              <a:rPr lang="en-US" sz="2400" dirty="0">
                <a:ea typeface="Open Sans"/>
                <a:cs typeface="Open Sans"/>
              </a:rPr>
              <a:t> in 2023! </a:t>
            </a:r>
          </a:p>
        </p:txBody>
      </p:sp>
      <p:pic>
        <p:nvPicPr>
          <p:cNvPr id="4" name="Picture 3">
            <a:extLst>
              <a:ext uri="{FF2B5EF4-FFF2-40B4-BE49-F238E27FC236}">
                <a16:creationId xmlns:a16="http://schemas.microsoft.com/office/drawing/2014/main" id="{96F02A35-6403-CECB-4A17-8E71497FB39B}"/>
              </a:ext>
            </a:extLst>
          </p:cNvPr>
          <p:cNvPicPr>
            <a:picLocks noChangeAspect="1"/>
          </p:cNvPicPr>
          <p:nvPr/>
        </p:nvPicPr>
        <p:blipFill>
          <a:blip r:embed="rId2"/>
          <a:stretch>
            <a:fillRect/>
          </a:stretch>
        </p:blipFill>
        <p:spPr>
          <a:xfrm>
            <a:off x="358747" y="1063229"/>
            <a:ext cx="5487705" cy="3443788"/>
          </a:xfrm>
          <a:prstGeom prst="rect">
            <a:avLst/>
          </a:prstGeom>
        </p:spPr>
      </p:pic>
    </p:spTree>
    <p:extLst>
      <p:ext uri="{BB962C8B-B14F-4D97-AF65-F5344CB8AC3E}">
        <p14:creationId xmlns:p14="http://schemas.microsoft.com/office/powerpoint/2010/main" val="3298222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77BF38-EAE5-3471-2B20-7EDEF48F6BEA}"/>
              </a:ext>
            </a:extLst>
          </p:cNvPr>
          <p:cNvSpPr txBox="1">
            <a:spLocks/>
          </p:cNvSpPr>
          <p:nvPr/>
        </p:nvSpPr>
        <p:spPr>
          <a:xfrm>
            <a:off x="593909" y="95570"/>
            <a:ext cx="7956182" cy="5884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sz="2800" b="1" kern="0" dirty="0">
                <a:solidFill>
                  <a:srgbClr val="D50032"/>
                </a:solidFill>
                <a:cs typeface="Calibri"/>
              </a:rPr>
              <a:t>2023 congressional coverage</a:t>
            </a:r>
          </a:p>
        </p:txBody>
      </p:sp>
      <p:sp>
        <p:nvSpPr>
          <p:cNvPr id="7" name="TextBox 6">
            <a:extLst>
              <a:ext uri="{FF2B5EF4-FFF2-40B4-BE49-F238E27FC236}">
                <a16:creationId xmlns:a16="http://schemas.microsoft.com/office/drawing/2014/main" id="{296F252C-406A-9169-AE5C-B23B1EAFDC16}"/>
              </a:ext>
            </a:extLst>
          </p:cNvPr>
          <p:cNvSpPr txBox="1"/>
          <p:nvPr/>
        </p:nvSpPr>
        <p:spPr>
          <a:xfrm>
            <a:off x="694800" y="1304608"/>
            <a:ext cx="7754400" cy="2534284"/>
          </a:xfrm>
          <a:prstGeom prst="rect">
            <a:avLst/>
          </a:prstGeom>
          <a:noFill/>
        </p:spPr>
        <p:txBody>
          <a:bodyPr wrap="square">
            <a:spAutoFit/>
          </a:bodyPr>
          <a:lstStyle/>
          <a:p>
            <a:pPr marL="285750" indent="-285750">
              <a:lnSpc>
                <a:spcPct val="114000"/>
              </a:lnSpc>
              <a:spcAft>
                <a:spcPts val="600"/>
              </a:spcAft>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Added </a:t>
            </a:r>
            <a:r>
              <a:rPr lang="en-US" sz="3200" b="1" dirty="0">
                <a:latin typeface="Open Sans" panose="020B0606030504020204" pitchFamily="34" charset="0"/>
                <a:ea typeface="Open Sans" panose="020B0606030504020204" pitchFamily="34" charset="0"/>
                <a:cs typeface="Open Sans" panose="020B0606030504020204" pitchFamily="34" charset="0"/>
              </a:rPr>
              <a:t>15 additional House districts</a:t>
            </a:r>
            <a:r>
              <a:rPr lang="en-US" sz="3200" dirty="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14000"/>
              </a:lnSpc>
              <a:spcAft>
                <a:spcPts val="600"/>
              </a:spcAft>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Current coverage:</a:t>
            </a:r>
          </a:p>
          <a:p>
            <a:pPr marL="742950" lvl="1" indent="-285750">
              <a:lnSpc>
                <a:spcPct val="114000"/>
              </a:lnSpc>
              <a:spcAft>
                <a:spcPts val="6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86 Senate offices</a:t>
            </a:r>
          </a:p>
          <a:p>
            <a:pPr marL="742950" lvl="1" indent="-285750">
              <a:lnSpc>
                <a:spcPct val="114000"/>
              </a:lnSpc>
              <a:spcAft>
                <a:spcPts val="600"/>
              </a:spcAft>
              <a:buFont typeface="Arial" panose="020B0604020202020204" pitchFamily="34" charset="0"/>
              <a:buChar char="•"/>
            </a:pPr>
            <a:r>
              <a:rPr lang="en-US" sz="3200" b="1" dirty="0">
                <a:latin typeface="Open Sans" panose="020B0606030504020204" pitchFamily="34" charset="0"/>
                <a:ea typeface="Open Sans" panose="020B0606030504020204" pitchFamily="34" charset="0"/>
                <a:cs typeface="Open Sans" panose="020B0606030504020204" pitchFamily="34" charset="0"/>
              </a:rPr>
              <a:t>260 House offices</a:t>
            </a:r>
          </a:p>
        </p:txBody>
      </p:sp>
    </p:spTree>
    <p:extLst>
      <p:ext uri="{BB962C8B-B14F-4D97-AF65-F5344CB8AC3E}">
        <p14:creationId xmlns:p14="http://schemas.microsoft.com/office/powerpoint/2010/main" val="909067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588430"/>
          </a:xfrm>
        </p:spPr>
        <p:txBody>
          <a:bodyPr>
            <a:noAutofit/>
          </a:bodyPr>
          <a:lstStyle/>
          <a:p>
            <a:r>
              <a:rPr lang="en-US" sz="2400" b="1" dirty="0">
                <a:solidFill>
                  <a:srgbClr val="D50032"/>
                </a:solidFill>
                <a:cs typeface="Calibri"/>
              </a:rPr>
              <a:t>2023 Media Totals</a:t>
            </a:r>
          </a:p>
        </p:txBody>
      </p:sp>
      <p:sp>
        <p:nvSpPr>
          <p:cNvPr id="7" name="TextBox 6">
            <a:extLst>
              <a:ext uri="{FF2B5EF4-FFF2-40B4-BE49-F238E27FC236}">
                <a16:creationId xmlns:a16="http://schemas.microsoft.com/office/drawing/2014/main" id="{480F6F21-A6CA-1D7C-8162-A87FFA19A907}"/>
              </a:ext>
            </a:extLst>
          </p:cNvPr>
          <p:cNvSpPr txBox="1"/>
          <p:nvPr/>
        </p:nvSpPr>
        <p:spPr>
          <a:xfrm>
            <a:off x="237600" y="828000"/>
            <a:ext cx="8553600" cy="4075411"/>
          </a:xfrm>
          <a:prstGeom prst="rect">
            <a:avLst/>
          </a:prstGeom>
          <a:noFill/>
        </p:spPr>
        <p:txBody>
          <a:bodyPr wrap="square" numCol="1" spcCol="274320">
            <a:spAutoFit/>
          </a:bodyPr>
          <a:lstStyle/>
          <a:p>
            <a:pPr marL="403225" indent="-403225">
              <a:lnSpc>
                <a:spcPct val="114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Total media: </a:t>
            </a:r>
            <a:r>
              <a:rPr lang="en-US" sz="2200" b="1" dirty="0">
                <a:latin typeface="Open Sans" panose="020B0606030504020204" pitchFamily="34" charset="0"/>
                <a:ea typeface="Open Sans" panose="020B0606030504020204" pitchFamily="34" charset="0"/>
                <a:cs typeface="Open Sans" panose="020B0606030504020204" pitchFamily="34" charset="0"/>
              </a:rPr>
              <a:t>589 pieces </a:t>
            </a:r>
            <a:r>
              <a:rPr lang="en-US" sz="1600" dirty="0">
                <a:latin typeface="Open Sans" panose="020B0606030504020204" pitchFamily="34" charset="0"/>
                <a:ea typeface="Open Sans" panose="020B0606030504020204" pitchFamily="34" charset="0"/>
                <a:cs typeface="Open Sans" panose="020B0606030504020204" pitchFamily="34" charset="0"/>
              </a:rPr>
              <a:t>(2022 total: 477)</a:t>
            </a:r>
          </a:p>
          <a:p>
            <a:pPr marL="403225" indent="-403225">
              <a:lnSpc>
                <a:spcPct val="114000"/>
              </a:lnSpc>
              <a:spcAft>
                <a:spcPts val="600"/>
              </a:spcAft>
              <a:buFont typeface="Arial" panose="020B0604020202020204" pitchFamily="34" charset="0"/>
              <a:buChar char="•"/>
            </a:pPr>
            <a:r>
              <a:rPr lang="en-US" sz="2200" i="1" dirty="0">
                <a:latin typeface="Open Sans" panose="020B0606030504020204" pitchFamily="34" charset="0"/>
                <a:ea typeface="Open Sans" panose="020B0606030504020204" pitchFamily="34" charset="0"/>
                <a:cs typeface="Open Sans" panose="020B0606030504020204" pitchFamily="34" charset="0"/>
              </a:rPr>
              <a:t>327 discuss the Child Tax Credit</a:t>
            </a:r>
          </a:p>
          <a:p>
            <a:pPr marL="403225" indent="-403225">
              <a:lnSpc>
                <a:spcPct val="114000"/>
              </a:lnSpc>
              <a:spcAft>
                <a:spcPts val="600"/>
              </a:spcAft>
              <a:buFont typeface="Arial" panose="020B0604020202020204" pitchFamily="34" charset="0"/>
              <a:buChar char="•"/>
            </a:pPr>
            <a:r>
              <a:rPr lang="en-US" sz="2200" i="1" dirty="0">
                <a:latin typeface="Open Sans" panose="020B0606030504020204" pitchFamily="34" charset="0"/>
                <a:ea typeface="Open Sans" panose="020B0606030504020204" pitchFamily="34" charset="0"/>
                <a:cs typeface="Open Sans" panose="020B0606030504020204" pitchFamily="34" charset="0"/>
              </a:rPr>
              <a:t>153 discuss Renter Tax Credit or housing</a:t>
            </a:r>
          </a:p>
          <a:p>
            <a:pPr marL="403225" indent="-403225">
              <a:lnSpc>
                <a:spcPct val="114000"/>
              </a:lnSpc>
              <a:spcAft>
                <a:spcPts val="600"/>
              </a:spcAft>
              <a:buFont typeface="Arial" panose="020B0604020202020204" pitchFamily="34" charset="0"/>
              <a:buChar char="•"/>
            </a:pPr>
            <a:r>
              <a:rPr lang="en-US" sz="2200" i="1" dirty="0">
                <a:latin typeface="Open Sans" panose="020B0606030504020204" pitchFamily="34" charset="0"/>
                <a:ea typeface="Open Sans" panose="020B0606030504020204" pitchFamily="34" charset="0"/>
                <a:cs typeface="Open Sans" panose="020B0606030504020204" pitchFamily="34" charset="0"/>
              </a:rPr>
              <a:t>94 discuss global tuberculosis</a:t>
            </a:r>
          </a:p>
          <a:p>
            <a:pPr marL="403225" indent="-403225">
              <a:lnSpc>
                <a:spcPct val="114000"/>
              </a:lnSpc>
              <a:spcAft>
                <a:spcPts val="600"/>
              </a:spcAft>
              <a:buFont typeface="Arial" panose="020B0604020202020204" pitchFamily="34" charset="0"/>
              <a:buChar char="•"/>
            </a:pPr>
            <a:r>
              <a:rPr lang="en-US" sz="2200" i="1" dirty="0">
                <a:latin typeface="Open Sans" panose="020B0606030504020204" pitchFamily="34" charset="0"/>
                <a:ea typeface="Open Sans" panose="020B0606030504020204" pitchFamily="34" charset="0"/>
                <a:cs typeface="Open Sans" panose="020B0606030504020204" pitchFamily="34" charset="0"/>
              </a:rPr>
              <a:t>44 discuss global education</a:t>
            </a:r>
          </a:p>
          <a:p>
            <a:pPr>
              <a:lnSpc>
                <a:spcPct val="114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States published: </a:t>
            </a:r>
            <a:r>
              <a:rPr lang="en-US" sz="2200" b="1" dirty="0">
                <a:latin typeface="Open Sans" panose="020B0606030504020204" pitchFamily="34" charset="0"/>
                <a:ea typeface="Open Sans" panose="020B0606030504020204" pitchFamily="34" charset="0"/>
                <a:cs typeface="Open Sans" panose="020B0606030504020204" pitchFamily="34" charset="0"/>
              </a:rPr>
              <a:t>45 plus national publications</a:t>
            </a:r>
          </a:p>
          <a:p>
            <a:pPr>
              <a:lnSpc>
                <a:spcPct val="114000"/>
              </a:lnSpc>
              <a:spcAft>
                <a:spcPts val="1200"/>
              </a:spcAft>
            </a:pPr>
            <a:r>
              <a:rPr lang="en-US" sz="2200" dirty="0">
                <a:latin typeface="Open Sans" panose="020B0606030504020204" pitchFamily="34" charset="0"/>
                <a:ea typeface="Open Sans" panose="020B0606030504020204" pitchFamily="34" charset="0"/>
                <a:cs typeface="Open Sans" panose="020B0606030504020204" pitchFamily="34" charset="0"/>
              </a:rPr>
              <a:t>Groups published: </a:t>
            </a:r>
            <a:r>
              <a:rPr lang="en-US" sz="2200" b="1" dirty="0">
                <a:latin typeface="Open Sans" panose="020B0606030504020204" pitchFamily="34" charset="0"/>
                <a:ea typeface="Open Sans" panose="020B0606030504020204" pitchFamily="34" charset="0"/>
                <a:cs typeface="Open Sans" panose="020B0606030504020204" pitchFamily="34" charset="0"/>
              </a:rPr>
              <a:t>60 groups published plus Free Agents and Action Network members</a:t>
            </a:r>
          </a:p>
          <a:p>
            <a:pPr algn="ctr">
              <a:lnSpc>
                <a:spcPct val="114000"/>
              </a:lnSpc>
              <a:spcAft>
                <a:spcPts val="600"/>
              </a:spcAft>
            </a:pPr>
            <a:r>
              <a:rPr lang="en-US" sz="1700" i="1" dirty="0">
                <a:latin typeface="Open Sans" panose="020B0606030504020204" pitchFamily="34" charset="0"/>
                <a:ea typeface="Open Sans" panose="020B0606030504020204" pitchFamily="34" charset="0"/>
                <a:cs typeface="Open Sans" panose="020B0606030504020204" pitchFamily="34" charset="0"/>
              </a:rPr>
              <a:t>72 percent of all 2023 media came during our Apr-Jun and Sep-Dec media campaigns</a:t>
            </a:r>
            <a:endParaRPr lang="en-US" sz="17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1210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6AE0F1-3D1E-001C-E0DD-5E889FB78495}"/>
              </a:ext>
            </a:extLst>
          </p:cNvPr>
          <p:cNvPicPr>
            <a:picLocks noChangeAspect="1"/>
          </p:cNvPicPr>
          <p:nvPr/>
        </p:nvPicPr>
        <p:blipFill>
          <a:blip r:embed="rId2"/>
          <a:stretch>
            <a:fillRect/>
          </a:stretch>
        </p:blipFill>
        <p:spPr>
          <a:xfrm>
            <a:off x="428619" y="1701745"/>
            <a:ext cx="3496654" cy="1740010"/>
          </a:xfrm>
          <a:prstGeom prst="rect">
            <a:avLst/>
          </a:prstGeom>
        </p:spPr>
      </p:pic>
      <p:sp>
        <p:nvSpPr>
          <p:cNvPr id="7" name="TextBox 6">
            <a:extLst>
              <a:ext uri="{FF2B5EF4-FFF2-40B4-BE49-F238E27FC236}">
                <a16:creationId xmlns:a16="http://schemas.microsoft.com/office/drawing/2014/main" id="{480F6F21-A6CA-1D7C-8162-A87FFA19A907}"/>
              </a:ext>
            </a:extLst>
          </p:cNvPr>
          <p:cNvSpPr txBox="1"/>
          <p:nvPr/>
        </p:nvSpPr>
        <p:spPr>
          <a:xfrm>
            <a:off x="-112654" y="3669035"/>
            <a:ext cx="4579200" cy="307777"/>
          </a:xfrm>
          <a:prstGeom prst="rect">
            <a:avLst/>
          </a:prstGeom>
          <a:noFill/>
        </p:spPr>
        <p:txBody>
          <a:bodyPr wrap="square" lIns="91440" tIns="45720" rIns="91440" bIns="45720" anchor="t">
            <a:spAutoFit/>
          </a:bodyPr>
          <a:lstStyle/>
          <a:p>
            <a:pPr algn="ctr"/>
            <a:r>
              <a:rPr lang="en-US" sz="1400" dirty="0">
                <a:latin typeface="Open Sans"/>
                <a:ea typeface="Open Sans"/>
                <a:cs typeface="Open Sans"/>
                <a:hlinkClick r:id="rId3"/>
              </a:rPr>
              <a:t>results.org/build-the-buy-in</a:t>
            </a:r>
            <a:r>
              <a:rPr lang="en-US" sz="1400" dirty="0">
                <a:latin typeface="Open Sans"/>
                <a:ea typeface="Open Sans"/>
                <a:cs typeface="Open Sans"/>
              </a:rPr>
              <a:t> </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21684438-2294-F806-D4B3-E75455E5272B}"/>
              </a:ext>
            </a:extLst>
          </p:cNvPr>
          <p:cNvSpPr>
            <a:spLocks noGrp="1"/>
          </p:cNvSpPr>
          <p:nvPr>
            <p:ph type="title"/>
          </p:nvPr>
        </p:nvSpPr>
        <p:spPr>
          <a:xfrm>
            <a:off x="593909" y="95570"/>
            <a:ext cx="7956182" cy="588430"/>
          </a:xfrm>
        </p:spPr>
        <p:txBody>
          <a:bodyPr>
            <a:noAutofit/>
          </a:bodyPr>
          <a:lstStyle/>
          <a:p>
            <a:r>
              <a:rPr lang="en-US" sz="2400" b="1" dirty="0">
                <a:solidFill>
                  <a:srgbClr val="D50032"/>
                </a:solidFill>
                <a:cs typeface="Calibri"/>
              </a:rPr>
              <a:t>Build the Buy-in media campaign</a:t>
            </a:r>
          </a:p>
        </p:txBody>
      </p:sp>
      <p:sp>
        <p:nvSpPr>
          <p:cNvPr id="4" name="TextBox 3">
            <a:extLst>
              <a:ext uri="{FF2B5EF4-FFF2-40B4-BE49-F238E27FC236}">
                <a16:creationId xmlns:a16="http://schemas.microsoft.com/office/drawing/2014/main" id="{8AEBA18D-5D79-482A-27FD-BF4FDC5AC076}"/>
              </a:ext>
            </a:extLst>
          </p:cNvPr>
          <p:cNvSpPr txBox="1"/>
          <p:nvPr/>
        </p:nvSpPr>
        <p:spPr>
          <a:xfrm>
            <a:off x="4205507" y="1227986"/>
            <a:ext cx="4405693" cy="3540969"/>
          </a:xfrm>
          <a:prstGeom prst="rect">
            <a:avLst/>
          </a:prstGeom>
          <a:noFill/>
        </p:spPr>
        <p:txBody>
          <a:bodyPr wrap="square" numCol="1" spcCol="274320">
            <a:spAutoFit/>
          </a:bodyPr>
          <a:lstStyle/>
          <a:p>
            <a:pPr>
              <a:lnSpc>
                <a:spcPct val="114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Time frame: </a:t>
            </a:r>
          </a:p>
          <a:p>
            <a:pPr marL="285750" indent="-285750">
              <a:lnSpc>
                <a:spcPct val="114000"/>
              </a:lnSpc>
              <a:spcAft>
                <a:spcPts val="600"/>
              </a:spcAft>
              <a:buFont typeface="Arial" panose="020B0604020202020204" pitchFamily="34" charset="0"/>
              <a:buChar char="•"/>
            </a:pPr>
            <a:r>
              <a:rPr lang="en-US" sz="2200" b="1" dirty="0">
                <a:latin typeface="Open Sans" panose="020B0606030504020204" pitchFamily="34" charset="0"/>
                <a:ea typeface="Open Sans" panose="020B0606030504020204" pitchFamily="34" charset="0"/>
                <a:cs typeface="Open Sans" panose="020B0606030504020204" pitchFamily="34" charset="0"/>
              </a:rPr>
              <a:t>September 1 – December 31, 2023</a:t>
            </a:r>
          </a:p>
          <a:p>
            <a:pPr marL="403225" indent="-403225">
              <a:lnSpc>
                <a:spcPct val="114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Goals:</a:t>
            </a:r>
          </a:p>
          <a:p>
            <a:pPr marL="342900" indent="-342900">
              <a:lnSpc>
                <a:spcPct val="114000"/>
              </a:lnSpc>
              <a:spcAft>
                <a:spcPts val="600"/>
              </a:spcAft>
              <a:buFont typeface="Arial" panose="020B0604020202020204" pitchFamily="34" charset="0"/>
              <a:buChar char="•"/>
            </a:pPr>
            <a:r>
              <a:rPr lang="en-US" sz="2200" b="1" dirty="0">
                <a:latin typeface="Open Sans" panose="020B0606030504020204" pitchFamily="34" charset="0"/>
                <a:ea typeface="Open Sans" panose="020B0606030504020204" pitchFamily="34" charset="0"/>
                <a:cs typeface="Open Sans" panose="020B0606030504020204" pitchFamily="34" charset="0"/>
              </a:rPr>
              <a:t>250 published pieces</a:t>
            </a:r>
          </a:p>
          <a:p>
            <a:pPr marL="342900" indent="-342900">
              <a:lnSpc>
                <a:spcPct val="114000"/>
              </a:lnSpc>
              <a:spcAft>
                <a:spcPts val="600"/>
              </a:spcAft>
              <a:buFont typeface="Arial" panose="020B0604020202020204" pitchFamily="34" charset="0"/>
              <a:buChar char="•"/>
            </a:pPr>
            <a:r>
              <a:rPr lang="en-US" sz="2200" b="1" dirty="0">
                <a:latin typeface="Open Sans" panose="020B0606030504020204" pitchFamily="34" charset="0"/>
                <a:ea typeface="Open Sans" panose="020B0606030504020204" pitchFamily="34" charset="0"/>
                <a:cs typeface="Open Sans" panose="020B0606030504020204" pitchFamily="34" charset="0"/>
              </a:rPr>
              <a:t>Published in all 50 states</a:t>
            </a:r>
          </a:p>
          <a:p>
            <a:pPr marL="342900" indent="-342900">
              <a:lnSpc>
                <a:spcPct val="114000"/>
              </a:lnSpc>
              <a:spcAft>
                <a:spcPts val="600"/>
              </a:spcAft>
              <a:buFont typeface="Arial" panose="020B0604020202020204" pitchFamily="34" charset="0"/>
              <a:buChar char="•"/>
            </a:pPr>
            <a:r>
              <a:rPr lang="en-US" sz="2200" b="1" dirty="0">
                <a:latin typeface="Open Sans" panose="020B0606030504020204" pitchFamily="34" charset="0"/>
                <a:ea typeface="Open Sans" panose="020B0606030504020204" pitchFamily="34" charset="0"/>
                <a:cs typeface="Open Sans" panose="020B0606030504020204" pitchFamily="34" charset="0"/>
              </a:rPr>
              <a:t>Every RESULTS group gets published once</a:t>
            </a:r>
          </a:p>
        </p:txBody>
      </p:sp>
    </p:spTree>
    <p:extLst>
      <p:ext uri="{BB962C8B-B14F-4D97-AF65-F5344CB8AC3E}">
        <p14:creationId xmlns:p14="http://schemas.microsoft.com/office/powerpoint/2010/main" val="2582942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186317"/>
            <a:ext cx="7956182" cy="581230"/>
          </a:xfrm>
        </p:spPr>
        <p:txBody>
          <a:bodyPr>
            <a:noAutofit/>
          </a:bodyPr>
          <a:lstStyle/>
          <a:p>
            <a:r>
              <a:rPr lang="en-US" sz="3200" b="1" dirty="0">
                <a:solidFill>
                  <a:srgbClr val="D50032"/>
                </a:solidFill>
                <a:cs typeface="Calibri"/>
              </a:rPr>
              <a:t>Look at what you did!</a:t>
            </a:r>
          </a:p>
        </p:txBody>
      </p:sp>
      <p:sp>
        <p:nvSpPr>
          <p:cNvPr id="8" name="TextBox 7">
            <a:extLst>
              <a:ext uri="{FF2B5EF4-FFF2-40B4-BE49-F238E27FC236}">
                <a16:creationId xmlns:a16="http://schemas.microsoft.com/office/drawing/2014/main" id="{CE91318B-1766-373D-6C4F-6F9522366433}"/>
              </a:ext>
            </a:extLst>
          </p:cNvPr>
          <p:cNvSpPr txBox="1"/>
          <p:nvPr/>
        </p:nvSpPr>
        <p:spPr>
          <a:xfrm>
            <a:off x="6027735" y="3315899"/>
            <a:ext cx="2944800" cy="814069"/>
          </a:xfrm>
          <a:prstGeom prst="rect">
            <a:avLst/>
          </a:prstGeom>
          <a:noFill/>
        </p:spPr>
        <p:txBody>
          <a:bodyPr wrap="square" rtlCol="0">
            <a:spAutoFit/>
          </a:bodyPr>
          <a:lstStyle/>
          <a:p>
            <a:pPr algn="ctr">
              <a:lnSpc>
                <a:spcPct val="114000"/>
              </a:lnSpc>
            </a:pPr>
            <a:r>
              <a:rPr lang="en-US" sz="1400" dirty="0">
                <a:latin typeface="Open Sans" panose="020B0606030504020204" pitchFamily="34" charset="0"/>
                <a:ea typeface="Open Sans" panose="020B0606030504020204" pitchFamily="34" charset="0"/>
                <a:cs typeface="Open Sans" panose="020B0606030504020204" pitchFamily="34" charset="0"/>
              </a:rPr>
              <a:t>Only 6 states where we</a:t>
            </a:r>
          </a:p>
          <a:p>
            <a:pPr algn="ctr">
              <a:lnSpc>
                <a:spcPct val="114000"/>
              </a:lnSpc>
            </a:pPr>
            <a:r>
              <a:rPr lang="en-US" sz="1400" dirty="0">
                <a:latin typeface="Open Sans" panose="020B0606030504020204" pitchFamily="34" charset="0"/>
                <a:ea typeface="Open Sans" panose="020B0606030504020204" pitchFamily="34" charset="0"/>
                <a:cs typeface="Open Sans" panose="020B0606030504020204" pitchFamily="34" charset="0"/>
              </a:rPr>
              <a:t>didn’t get published:</a:t>
            </a:r>
          </a:p>
          <a:p>
            <a:pPr algn="ctr">
              <a:lnSpc>
                <a:spcPct val="114000"/>
              </a:lnSpc>
            </a:pPr>
            <a:r>
              <a:rPr lang="en-US" sz="1400" b="1" dirty="0">
                <a:latin typeface="Open Sans" panose="020B0606030504020204" pitchFamily="34" charset="0"/>
                <a:ea typeface="Open Sans" panose="020B0606030504020204" pitchFamily="34" charset="0"/>
                <a:cs typeface="Open Sans" panose="020B0606030504020204" pitchFamily="34" charset="0"/>
              </a:rPr>
              <a:t>AL, AR, DE, GA, MS, SD</a:t>
            </a:r>
          </a:p>
        </p:txBody>
      </p:sp>
      <p:pic>
        <p:nvPicPr>
          <p:cNvPr id="10" name="Picture 9">
            <a:extLst>
              <a:ext uri="{FF2B5EF4-FFF2-40B4-BE49-F238E27FC236}">
                <a16:creationId xmlns:a16="http://schemas.microsoft.com/office/drawing/2014/main" id="{B3E196CD-0798-8D9A-31C9-2F44A5D3DA1A}"/>
              </a:ext>
            </a:extLst>
          </p:cNvPr>
          <p:cNvPicPr>
            <a:picLocks noChangeAspect="1"/>
          </p:cNvPicPr>
          <p:nvPr/>
        </p:nvPicPr>
        <p:blipFill>
          <a:blip r:embed="rId2"/>
          <a:stretch>
            <a:fillRect/>
          </a:stretch>
        </p:blipFill>
        <p:spPr>
          <a:xfrm>
            <a:off x="846973" y="873148"/>
            <a:ext cx="5366276" cy="3943651"/>
          </a:xfrm>
          <a:prstGeom prst="rect">
            <a:avLst/>
          </a:prstGeom>
        </p:spPr>
      </p:pic>
    </p:spTree>
    <p:extLst>
      <p:ext uri="{BB962C8B-B14F-4D97-AF65-F5344CB8AC3E}">
        <p14:creationId xmlns:p14="http://schemas.microsoft.com/office/powerpoint/2010/main" val="4148454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588430"/>
          </a:xfrm>
        </p:spPr>
        <p:txBody>
          <a:bodyPr>
            <a:noAutofit/>
          </a:bodyPr>
          <a:lstStyle/>
          <a:p>
            <a:r>
              <a:rPr lang="en-US" sz="2400" b="1" dirty="0">
                <a:solidFill>
                  <a:srgbClr val="D50032"/>
                </a:solidFill>
                <a:cs typeface="Calibri"/>
              </a:rPr>
              <a:t>52 of 81 Groups with BTBI media</a:t>
            </a:r>
          </a:p>
        </p:txBody>
      </p:sp>
      <p:sp>
        <p:nvSpPr>
          <p:cNvPr id="7" name="TextBox 6">
            <a:extLst>
              <a:ext uri="{FF2B5EF4-FFF2-40B4-BE49-F238E27FC236}">
                <a16:creationId xmlns:a16="http://schemas.microsoft.com/office/drawing/2014/main" id="{480F6F21-A6CA-1D7C-8162-A87FFA19A907}"/>
              </a:ext>
            </a:extLst>
          </p:cNvPr>
          <p:cNvSpPr txBox="1"/>
          <p:nvPr/>
        </p:nvSpPr>
        <p:spPr>
          <a:xfrm>
            <a:off x="237600" y="640800"/>
            <a:ext cx="8553600" cy="5387244"/>
          </a:xfrm>
          <a:prstGeom prst="rect">
            <a:avLst/>
          </a:prstGeom>
          <a:noFill/>
        </p:spPr>
        <p:txBody>
          <a:bodyPr wrap="square" numCol="3" spcCol="274320">
            <a:spAutoFit/>
          </a:bodyPr>
          <a:lstStyle/>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AK: 	</a:t>
            </a:r>
            <a:r>
              <a:rPr lang="en-US" sz="1100" dirty="0">
                <a:latin typeface="Open Sans" panose="020B0606030504020204" pitchFamily="34" charset="0"/>
                <a:ea typeface="Open Sans" panose="020B0606030504020204" pitchFamily="34" charset="0"/>
                <a:cs typeface="Open Sans" panose="020B0606030504020204" pitchFamily="34" charset="0"/>
              </a:rPr>
              <a:t>RESULTS Anchorage</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AZ: 	</a:t>
            </a:r>
            <a:r>
              <a:rPr lang="en-US" sz="1100" dirty="0">
                <a:latin typeface="Open Sans" panose="020B0606030504020204" pitchFamily="34" charset="0"/>
                <a:ea typeface="Open Sans" panose="020B0606030504020204" pitchFamily="34" charset="0"/>
                <a:cs typeface="Open Sans" panose="020B0606030504020204" pitchFamily="34" charset="0"/>
              </a:rPr>
              <a:t>RESULTS Phoenix</a:t>
            </a:r>
          </a:p>
          <a:p>
            <a:pPr marL="403225" indent="-403225">
              <a:lnSpc>
                <a:spcPct val="114000"/>
              </a:lnSpc>
              <a:tabLst>
                <a:tab pos="287338"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CA:		</a:t>
            </a:r>
            <a:r>
              <a:rPr lang="en-US" sz="1100" dirty="0">
                <a:latin typeface="Open Sans" panose="020B0606030504020204" pitchFamily="34" charset="0"/>
                <a:ea typeface="Open Sans" panose="020B0606030504020204" pitchFamily="34" charset="0"/>
                <a:cs typeface="Open Sans" panose="020B0606030504020204" pitchFamily="34" charset="0"/>
              </a:rPr>
              <a:t>RESULTS Contra Costa</a:t>
            </a:r>
          </a:p>
          <a:p>
            <a:pPr marL="403225" indent="-403225">
              <a:lnSpc>
                <a:spcPct val="114000"/>
              </a:lnSpc>
              <a:tabLst>
                <a:tab pos="287338"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Oakland</a:t>
            </a:r>
          </a:p>
          <a:p>
            <a:pPr marL="403225" indent="-403225">
              <a:lnSpc>
                <a:spcPct val="114000"/>
              </a:lnSpc>
              <a:tabLst>
                <a:tab pos="287338"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San Diego (US)</a:t>
            </a:r>
          </a:p>
          <a:p>
            <a:pPr marL="403225" indent="-403225">
              <a:lnSpc>
                <a:spcPct val="114000"/>
              </a:lnSpc>
              <a:spcAft>
                <a:spcPts val="600"/>
              </a:spcAft>
              <a:tabLst>
                <a:tab pos="287338"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Silicon Valley</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CO: 	</a:t>
            </a:r>
            <a:r>
              <a:rPr lang="en-US" sz="1100" dirty="0">
                <a:latin typeface="Open Sans" panose="020B0606030504020204" pitchFamily="34" charset="0"/>
                <a:ea typeface="Open Sans" panose="020B0606030504020204" pitchFamily="34" charset="0"/>
                <a:cs typeface="Open Sans" panose="020B0606030504020204" pitchFamily="34" charset="0"/>
              </a:rPr>
              <a:t>RESULTS Colorado</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CT: 	</a:t>
            </a:r>
            <a:r>
              <a:rPr lang="en-US" sz="1100" dirty="0">
                <a:latin typeface="Open Sans" panose="020B0606030504020204" pitchFamily="34" charset="0"/>
                <a:ea typeface="Open Sans" panose="020B0606030504020204" pitchFamily="34" charset="0"/>
                <a:cs typeface="Open Sans" panose="020B0606030504020204" pitchFamily="34" charset="0"/>
              </a:rPr>
              <a:t>RESULTS Coastal CT</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DC/MD: </a:t>
            </a:r>
            <a:r>
              <a:rPr lang="en-US" sz="1100" dirty="0">
                <a:latin typeface="Open Sans" panose="020B0606030504020204" pitchFamily="34" charset="0"/>
                <a:ea typeface="Open Sans" panose="020B0606030504020204" pitchFamily="34" charset="0"/>
                <a:cs typeface="Open Sans" panose="020B0606030504020204" pitchFamily="34" charset="0"/>
              </a:rPr>
              <a:t>RESULTS DC/MD</a:t>
            </a:r>
          </a:p>
          <a:p>
            <a:pPr marL="403225" indent="-403225">
              <a:lnSpc>
                <a:spcPct val="114000"/>
              </a:lnSpc>
              <a:tabLst>
                <a:tab pos="287338"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FL: 		</a:t>
            </a:r>
            <a:r>
              <a:rPr lang="en-US" sz="1100" dirty="0">
                <a:latin typeface="Open Sans" panose="020B0606030504020204" pitchFamily="34" charset="0"/>
                <a:ea typeface="Open Sans" panose="020B0606030504020204" pitchFamily="34" charset="0"/>
                <a:cs typeface="Open Sans" panose="020B0606030504020204" pitchFamily="34" charset="0"/>
              </a:rPr>
              <a:t>RESULTS Miami</a:t>
            </a:r>
          </a:p>
          <a:p>
            <a:pPr marL="403225" indent="-403225">
              <a:lnSpc>
                <a:spcPct val="114000"/>
              </a:lnSpc>
              <a:spcAft>
                <a:spcPts val="600"/>
              </a:spcAft>
              <a:tabLst>
                <a:tab pos="287338"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North Florida</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ID: 	</a:t>
            </a:r>
            <a:r>
              <a:rPr lang="en-US" sz="1100" dirty="0">
                <a:latin typeface="Open Sans" panose="020B0606030504020204" pitchFamily="34" charset="0"/>
                <a:ea typeface="Open Sans" panose="020B0606030504020204" pitchFamily="34" charset="0"/>
                <a:cs typeface="Open Sans" panose="020B0606030504020204" pitchFamily="34" charset="0"/>
              </a:rPr>
              <a:t>RESULTS Boise</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IA: 	</a:t>
            </a:r>
            <a:r>
              <a:rPr lang="en-US" sz="1100" dirty="0">
                <a:latin typeface="Open Sans" panose="020B0606030504020204" pitchFamily="34" charset="0"/>
                <a:ea typeface="Open Sans" panose="020B0606030504020204" pitchFamily="34" charset="0"/>
                <a:cs typeface="Open Sans" panose="020B0606030504020204" pitchFamily="34" charset="0"/>
              </a:rPr>
              <a:t>RESULTS Iowa</a:t>
            </a: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IN: 	</a:t>
            </a:r>
            <a:r>
              <a:rPr lang="en-US" sz="1100" dirty="0">
                <a:latin typeface="Open Sans" panose="020B0606030504020204" pitchFamily="34" charset="0"/>
                <a:ea typeface="Open Sans" panose="020B0606030504020204" pitchFamily="34" charset="0"/>
                <a:cs typeface="Open Sans" panose="020B0606030504020204" pitchFamily="34" charset="0"/>
              </a:rPr>
              <a:t>RESULTS Indiana</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KY: 	</a:t>
            </a:r>
            <a:r>
              <a:rPr lang="en-US" sz="1100" dirty="0">
                <a:latin typeface="Open Sans" panose="020B0606030504020204" pitchFamily="34" charset="0"/>
                <a:ea typeface="Open Sans" panose="020B0606030504020204" pitchFamily="34" charset="0"/>
                <a:cs typeface="Open Sans" panose="020B0606030504020204" pitchFamily="34" charset="0"/>
              </a:rPr>
              <a:t>RESULTS Lexington </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MA: 	</a:t>
            </a:r>
            <a:r>
              <a:rPr lang="en-US" sz="1100" dirty="0">
                <a:latin typeface="Open Sans" panose="020B0606030504020204" pitchFamily="34" charset="0"/>
                <a:ea typeface="Open Sans" panose="020B0606030504020204" pitchFamily="34" charset="0"/>
                <a:cs typeface="Open Sans" panose="020B0606030504020204" pitchFamily="34" charset="0"/>
              </a:rPr>
              <a:t>RESULTS Massachusetts</a:t>
            </a:r>
          </a:p>
          <a:p>
            <a:pPr marL="403225" indent="-403225">
              <a:lnSpc>
                <a:spcPct val="114000"/>
              </a:lnSpc>
              <a:tabLst>
                <a:tab pos="403225"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MN: 	</a:t>
            </a:r>
            <a:r>
              <a:rPr lang="en-US" sz="1100" dirty="0">
                <a:latin typeface="Open Sans" panose="020B0606030504020204" pitchFamily="34" charset="0"/>
                <a:ea typeface="Open Sans" panose="020B0606030504020204" pitchFamily="34" charset="0"/>
                <a:cs typeface="Open Sans" panose="020B0606030504020204" pitchFamily="34" charset="0"/>
              </a:rPr>
              <a:t>RESULTS Minnesota</a:t>
            </a:r>
          </a:p>
          <a:p>
            <a:pPr marL="403225" indent="-403225">
              <a:lnSpc>
                <a:spcPct val="114000"/>
              </a:lnSpc>
              <a:tabLst>
                <a:tab pos="403225" algn="l"/>
              </a:tabLs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tabLst>
                <a:tab pos="403225" algn="l"/>
              </a:tabLs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tabLst>
                <a:tab pos="403225" algn="l"/>
              </a:tabLs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tabLst>
                <a:tab pos="403225" algn="l"/>
              </a:tabLs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tabLst>
                <a:tab pos="403225" algn="l"/>
              </a:tabLs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tabLst>
                <a:tab pos="403225"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MO: 	</a:t>
            </a:r>
            <a:r>
              <a:rPr lang="en-US" sz="1100" dirty="0">
                <a:latin typeface="Open Sans" panose="020B0606030504020204" pitchFamily="34" charset="0"/>
                <a:ea typeface="Open Sans" panose="020B0606030504020204" pitchFamily="34" charset="0"/>
                <a:cs typeface="Open Sans" panose="020B0606030504020204" pitchFamily="34" charset="0"/>
              </a:rPr>
              <a:t>RESULTS Kansas City</a:t>
            </a:r>
          </a:p>
          <a:p>
            <a:pPr marL="403225" indent="-403225">
              <a:lnSpc>
                <a:spcPct val="114000"/>
              </a:lnSpc>
              <a:tabLst>
                <a:tab pos="40322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St. Louis (US)</a:t>
            </a:r>
          </a:p>
          <a:p>
            <a:pPr marL="403225" indent="-403225">
              <a:lnSpc>
                <a:spcPct val="114000"/>
              </a:lnSpc>
              <a:spcAft>
                <a:spcPts val="600"/>
              </a:spcAft>
              <a:tabLst>
                <a:tab pos="40322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St. Louis (Global)</a:t>
            </a:r>
          </a:p>
          <a:p>
            <a:pPr marL="403225" indent="-403225">
              <a:lnSpc>
                <a:spcPct val="114000"/>
              </a:lnSpc>
              <a:tabLst>
                <a:tab pos="346075"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NC: 		</a:t>
            </a:r>
            <a:r>
              <a:rPr lang="en-US" sz="1100" dirty="0">
                <a:latin typeface="Open Sans" panose="020B0606030504020204" pitchFamily="34" charset="0"/>
                <a:ea typeface="Open Sans" panose="020B0606030504020204" pitchFamily="34" charset="0"/>
                <a:cs typeface="Open Sans" panose="020B0606030504020204" pitchFamily="34" charset="0"/>
              </a:rPr>
              <a:t>RESULTS Triangle</a:t>
            </a:r>
          </a:p>
          <a:p>
            <a:pPr marL="403225" indent="-403225">
              <a:lnSpc>
                <a:spcPct val="114000"/>
              </a:lnSpc>
              <a:spcAft>
                <a:spcPts val="600"/>
              </a:spcAft>
              <a:tabLst>
                <a:tab pos="3460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Western NC</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NH:	</a:t>
            </a:r>
            <a:r>
              <a:rPr lang="en-US" sz="1100" dirty="0">
                <a:latin typeface="Open Sans" panose="020B0606030504020204" pitchFamily="34" charset="0"/>
                <a:ea typeface="Open Sans" panose="020B0606030504020204" pitchFamily="34" charset="0"/>
                <a:cs typeface="Open Sans" panose="020B0606030504020204" pitchFamily="34" charset="0"/>
              </a:rPr>
              <a:t>RESULTS New Hampshire</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NJ: 	</a:t>
            </a:r>
            <a:r>
              <a:rPr lang="en-US" sz="1100" dirty="0">
                <a:latin typeface="Open Sans" panose="020B0606030504020204" pitchFamily="34" charset="0"/>
                <a:ea typeface="Open Sans" panose="020B0606030504020204" pitchFamily="34" charset="0"/>
                <a:cs typeface="Open Sans" panose="020B0606030504020204" pitchFamily="34" charset="0"/>
              </a:rPr>
              <a:t>RESULTS Delaware Valley</a:t>
            </a:r>
          </a:p>
          <a:p>
            <a:pPr marL="403225" indent="-403225">
              <a:lnSpc>
                <a:spcPct val="114000"/>
              </a:lnSpc>
            </a:pPr>
            <a:r>
              <a:rPr lang="en-US" sz="1100" b="1" dirty="0">
                <a:latin typeface="Open Sans" panose="020B0606030504020204" pitchFamily="34" charset="0"/>
                <a:ea typeface="Open Sans" panose="020B0606030504020204" pitchFamily="34" charset="0"/>
                <a:cs typeface="Open Sans" panose="020B0606030504020204" pitchFamily="34" charset="0"/>
              </a:rPr>
              <a:t>NM: 	</a:t>
            </a:r>
            <a:r>
              <a:rPr lang="en-US" sz="1100" dirty="0">
                <a:latin typeface="Open Sans" panose="020B0606030504020204" pitchFamily="34" charset="0"/>
                <a:ea typeface="Open Sans" panose="020B0606030504020204" pitchFamily="34" charset="0"/>
                <a:cs typeface="Open Sans" panose="020B0606030504020204" pitchFamily="34" charset="0"/>
              </a:rPr>
              <a:t>RESULTS Albuquerque</a:t>
            </a:r>
          </a:p>
          <a:p>
            <a:pPr marL="403225" indent="-403225">
              <a:lnSpc>
                <a:spcPct val="114000"/>
              </a:lnSpc>
              <a:spcAft>
                <a:spcPts val="600"/>
              </a:spcAft>
            </a:pPr>
            <a:r>
              <a:rPr lang="en-US" sz="1100" dirty="0">
                <a:latin typeface="Open Sans" panose="020B0606030504020204" pitchFamily="34" charset="0"/>
                <a:ea typeface="Open Sans" panose="020B0606030504020204" pitchFamily="34" charset="0"/>
                <a:cs typeface="Open Sans" panose="020B0606030504020204" pitchFamily="34" charset="0"/>
              </a:rPr>
              <a:t>	RESULTS Santa Fe</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NV: 	</a:t>
            </a:r>
            <a:r>
              <a:rPr lang="en-US" sz="1100" dirty="0">
                <a:latin typeface="Open Sans" panose="020B0606030504020204" pitchFamily="34" charset="0"/>
                <a:ea typeface="Open Sans" panose="020B0606030504020204" pitchFamily="34" charset="0"/>
                <a:cs typeface="Open Sans" panose="020B0606030504020204" pitchFamily="34" charset="0"/>
              </a:rPr>
              <a:t>RESULTS Las Vegas</a:t>
            </a:r>
          </a:p>
          <a:p>
            <a:pPr marL="403225" indent="-403225">
              <a:lnSpc>
                <a:spcPct val="114000"/>
              </a:lnSpc>
              <a:spcAft>
                <a:spcPts val="600"/>
              </a:spcAft>
              <a:tabLst>
                <a:tab pos="287338"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NY: 		</a:t>
            </a:r>
            <a:r>
              <a:rPr lang="en-US" sz="1100" dirty="0">
                <a:latin typeface="Open Sans" panose="020B0606030504020204" pitchFamily="34" charset="0"/>
                <a:ea typeface="Open Sans" panose="020B0606030504020204" pitchFamily="34" charset="0"/>
                <a:cs typeface="Open Sans" panose="020B0606030504020204" pitchFamily="34" charset="0"/>
              </a:rPr>
              <a:t>RESULTS Buffalo</a:t>
            </a: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tabLst>
                <a:tab pos="287338"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OH: 	</a:t>
            </a:r>
            <a:r>
              <a:rPr lang="en-US" sz="1100" dirty="0">
                <a:latin typeface="Open Sans" panose="020B0606030504020204" pitchFamily="34" charset="0"/>
                <a:ea typeface="Open Sans" panose="020B0606030504020204" pitchFamily="34" charset="0"/>
                <a:cs typeface="Open Sans" panose="020B0606030504020204" pitchFamily="34" charset="0"/>
              </a:rPr>
              <a:t>RESULTS Cleveland</a:t>
            </a:r>
          </a:p>
          <a:p>
            <a:pPr marL="403225" indent="-403225">
              <a:lnSpc>
                <a:spcPct val="114000"/>
              </a:lnSpc>
              <a:spcAft>
                <a:spcPts val="600"/>
              </a:spcAft>
              <a:tabLst>
                <a:tab pos="3460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Columbus</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OK: 	</a:t>
            </a:r>
            <a:r>
              <a:rPr lang="en-US" sz="1100" dirty="0">
                <a:latin typeface="Open Sans" panose="020B0606030504020204" pitchFamily="34" charset="0"/>
                <a:ea typeface="Open Sans" panose="020B0606030504020204" pitchFamily="34" charset="0"/>
                <a:cs typeface="Open Sans" panose="020B0606030504020204" pitchFamily="34" charset="0"/>
              </a:rPr>
              <a:t>RESULTS Oklahoma</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OR: 	</a:t>
            </a:r>
            <a:r>
              <a:rPr lang="en-US" sz="1100" dirty="0">
                <a:latin typeface="Open Sans" panose="020B0606030504020204" pitchFamily="34" charset="0"/>
                <a:ea typeface="Open Sans" panose="020B0606030504020204" pitchFamily="34" charset="0"/>
                <a:cs typeface="Open Sans" panose="020B0606030504020204" pitchFamily="34" charset="0"/>
              </a:rPr>
              <a:t>RESULTS Greater Oregon</a:t>
            </a:r>
          </a:p>
          <a:p>
            <a:pPr marL="403225" indent="-403225">
              <a:lnSpc>
                <a:spcPct val="114000"/>
              </a:lnSpc>
            </a:pPr>
            <a:r>
              <a:rPr lang="en-US" sz="1100" b="1" dirty="0">
                <a:latin typeface="Open Sans" panose="020B0606030504020204" pitchFamily="34" charset="0"/>
                <a:ea typeface="Open Sans" panose="020B0606030504020204" pitchFamily="34" charset="0"/>
                <a:cs typeface="Open Sans" panose="020B0606030504020204" pitchFamily="34" charset="0"/>
              </a:rPr>
              <a:t>PA: 	</a:t>
            </a:r>
            <a:r>
              <a:rPr lang="en-US" sz="1100" dirty="0">
                <a:latin typeface="Open Sans" panose="020B0606030504020204" pitchFamily="34" charset="0"/>
                <a:ea typeface="Open Sans" panose="020B0606030504020204" pitchFamily="34" charset="0"/>
                <a:cs typeface="Open Sans" panose="020B0606030504020204" pitchFamily="34" charset="0"/>
              </a:rPr>
              <a:t>RESULTS Philadelphia</a:t>
            </a:r>
          </a:p>
          <a:p>
            <a:pPr marL="403225" indent="-403225">
              <a:lnSpc>
                <a:spcPct val="114000"/>
              </a:lnSpc>
              <a:spcAft>
                <a:spcPts val="600"/>
              </a:spcAft>
            </a:pPr>
            <a:r>
              <a:rPr lang="en-US" sz="1100" dirty="0">
                <a:latin typeface="Open Sans" panose="020B0606030504020204" pitchFamily="34" charset="0"/>
                <a:ea typeface="Open Sans" panose="020B0606030504020204" pitchFamily="34" charset="0"/>
                <a:cs typeface="Open Sans" panose="020B0606030504020204" pitchFamily="34" charset="0"/>
              </a:rPr>
              <a:t>	RESULTS South Central PA</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SC: 	</a:t>
            </a:r>
            <a:r>
              <a:rPr lang="en-US" sz="1100" dirty="0">
                <a:latin typeface="Open Sans" panose="020B0606030504020204" pitchFamily="34" charset="0"/>
                <a:ea typeface="Open Sans" panose="020B0606030504020204" pitchFamily="34" charset="0"/>
                <a:cs typeface="Open Sans" panose="020B0606030504020204" pitchFamily="34" charset="0"/>
              </a:rPr>
              <a:t>RESULTS Greenville/Spartanburg</a:t>
            </a:r>
          </a:p>
          <a:p>
            <a:pPr marL="403225" indent="-403225">
              <a:lnSpc>
                <a:spcPct val="114000"/>
              </a:lnSpc>
              <a:spcAft>
                <a:spcPts val="600"/>
              </a:spcAf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spcAft>
                <a:spcPts val="600"/>
              </a:spcAf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spcAft>
                <a:spcPts val="600"/>
              </a:spcAf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spcAft>
                <a:spcPts val="600"/>
              </a:spcAft>
            </a:pP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TN: 	</a:t>
            </a:r>
            <a:r>
              <a:rPr lang="en-US" sz="1100" dirty="0">
                <a:latin typeface="Open Sans" panose="020B0606030504020204" pitchFamily="34" charset="0"/>
                <a:ea typeface="Open Sans" panose="020B0606030504020204" pitchFamily="34" charset="0"/>
                <a:cs typeface="Open Sans" panose="020B0606030504020204" pitchFamily="34" charset="0"/>
              </a:rPr>
              <a:t>RESULTS East Tennessee</a:t>
            </a:r>
          </a:p>
          <a:p>
            <a:pPr marL="403225" indent="-403225">
              <a:lnSpc>
                <a:spcPct val="114000"/>
              </a:lnSpc>
              <a:tabLst>
                <a:tab pos="287338"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TX:		</a:t>
            </a:r>
            <a:r>
              <a:rPr lang="en-US" sz="1100" dirty="0">
                <a:latin typeface="Open Sans" panose="020B0606030504020204" pitchFamily="34" charset="0"/>
                <a:ea typeface="Open Sans" panose="020B0606030504020204" pitchFamily="34" charset="0"/>
                <a:cs typeface="Open Sans" panose="020B0606030504020204" pitchFamily="34" charset="0"/>
              </a:rPr>
              <a:t>RESULTS Austin (Global)</a:t>
            </a:r>
          </a:p>
          <a:p>
            <a:pPr marL="403225" indent="-403225">
              <a:lnSpc>
                <a:spcPct val="114000"/>
              </a:lnSpc>
              <a:tabLst>
                <a:tab pos="287338"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Austin (US)</a:t>
            </a:r>
          </a:p>
          <a:p>
            <a:pPr marL="403225" indent="-403225">
              <a:lnSpc>
                <a:spcPct val="114000"/>
              </a:lnSpc>
              <a:spcAft>
                <a:spcPts val="600"/>
              </a:spcAft>
              <a:tabLst>
                <a:tab pos="287338"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Dallas</a:t>
            </a:r>
            <a:endParaRPr lang="en-US" sz="1100" b="1" dirty="0">
              <a:latin typeface="Open Sans" panose="020B0606030504020204" pitchFamily="34" charset="0"/>
              <a:ea typeface="Open Sans" panose="020B0606030504020204" pitchFamily="34" charset="0"/>
              <a:cs typeface="Open Sans" panose="020B0606030504020204" pitchFamily="34" charset="0"/>
            </a:endParaRP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UT: 	</a:t>
            </a:r>
            <a:r>
              <a:rPr lang="en-US" sz="1100" dirty="0">
                <a:latin typeface="Open Sans" panose="020B0606030504020204" pitchFamily="34" charset="0"/>
                <a:ea typeface="Open Sans" panose="020B0606030504020204" pitchFamily="34" charset="0"/>
                <a:cs typeface="Open Sans" panose="020B0606030504020204" pitchFamily="34" charset="0"/>
              </a:rPr>
              <a:t>RESULTS Salt Lake City (US)</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VA: 	</a:t>
            </a:r>
            <a:r>
              <a:rPr lang="en-US" sz="1100" dirty="0">
                <a:latin typeface="Open Sans" panose="020B0606030504020204" pitchFamily="34" charset="0"/>
                <a:ea typeface="Open Sans" panose="020B0606030504020204" pitchFamily="34" charset="0"/>
                <a:cs typeface="Open Sans" panose="020B0606030504020204" pitchFamily="34" charset="0"/>
              </a:rPr>
              <a:t>RESULTS Virginia</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VT: 	</a:t>
            </a:r>
            <a:r>
              <a:rPr lang="en-US" sz="1100" dirty="0">
                <a:latin typeface="Open Sans" panose="020B0606030504020204" pitchFamily="34" charset="0"/>
                <a:ea typeface="Open Sans" panose="020B0606030504020204" pitchFamily="34" charset="0"/>
                <a:cs typeface="Open Sans" panose="020B0606030504020204" pitchFamily="34" charset="0"/>
              </a:rPr>
              <a:t>RESULTS Vermont</a:t>
            </a:r>
          </a:p>
          <a:p>
            <a:pPr marL="403225" indent="-403225">
              <a:lnSpc>
                <a:spcPct val="114000"/>
              </a:lnSpc>
              <a:tabLst>
                <a:tab pos="346075" algn="l"/>
              </a:tabLst>
            </a:pPr>
            <a:r>
              <a:rPr lang="en-US" sz="1100" b="1" dirty="0">
                <a:latin typeface="Open Sans" panose="020B0606030504020204" pitchFamily="34" charset="0"/>
                <a:ea typeface="Open Sans" panose="020B0606030504020204" pitchFamily="34" charset="0"/>
                <a:cs typeface="Open Sans" panose="020B0606030504020204" pitchFamily="34" charset="0"/>
              </a:rPr>
              <a:t>WA: 		</a:t>
            </a:r>
            <a:r>
              <a:rPr lang="en-US" sz="1100" dirty="0">
                <a:latin typeface="Open Sans" panose="020B0606030504020204" pitchFamily="34" charset="0"/>
                <a:ea typeface="Open Sans" panose="020B0606030504020204" pitchFamily="34" charset="0"/>
                <a:cs typeface="Open Sans" panose="020B0606030504020204" pitchFamily="34" charset="0"/>
              </a:rPr>
              <a:t>RESULTS Bremerton</a:t>
            </a:r>
          </a:p>
          <a:p>
            <a:pPr marL="403225" indent="-403225">
              <a:lnSpc>
                <a:spcPct val="114000"/>
              </a:lnSpc>
              <a:tabLst>
                <a:tab pos="3460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Seattle</a:t>
            </a:r>
          </a:p>
          <a:p>
            <a:pPr marL="403225" indent="-403225">
              <a:lnSpc>
                <a:spcPct val="114000"/>
              </a:lnSpc>
              <a:tabLst>
                <a:tab pos="3460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Snohomish</a:t>
            </a:r>
          </a:p>
          <a:p>
            <a:pPr marL="403225" indent="-403225">
              <a:lnSpc>
                <a:spcPct val="114000"/>
              </a:lnSpc>
              <a:tabLst>
                <a:tab pos="3460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South Kitsap</a:t>
            </a:r>
          </a:p>
          <a:p>
            <a:pPr marL="403225" indent="-403225">
              <a:lnSpc>
                <a:spcPct val="114000"/>
              </a:lnSpc>
              <a:tabLst>
                <a:tab pos="3460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SW Washington</a:t>
            </a:r>
          </a:p>
          <a:p>
            <a:pPr marL="403225" indent="-403225">
              <a:lnSpc>
                <a:spcPct val="114000"/>
              </a:lnSpc>
              <a:tabLst>
                <a:tab pos="4603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Tacoma</a:t>
            </a:r>
          </a:p>
          <a:p>
            <a:pPr marL="403225" indent="-403225">
              <a:lnSpc>
                <a:spcPct val="114000"/>
              </a:lnSpc>
              <a:spcAft>
                <a:spcPts val="600"/>
              </a:spcAft>
              <a:tabLst>
                <a:tab pos="346075" algn="l"/>
              </a:tabLst>
            </a:pPr>
            <a:r>
              <a:rPr lang="en-US" sz="1100" dirty="0">
                <a:latin typeface="Open Sans" panose="020B0606030504020204" pitchFamily="34" charset="0"/>
                <a:ea typeface="Open Sans" panose="020B0606030504020204" pitchFamily="34" charset="0"/>
                <a:cs typeface="Open Sans" panose="020B0606030504020204" pitchFamily="34" charset="0"/>
              </a:rPr>
              <a:t>		RESULTS Tri-Cities</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WI: 	</a:t>
            </a:r>
            <a:r>
              <a:rPr lang="en-US" sz="1100" dirty="0">
                <a:latin typeface="Open Sans" panose="020B0606030504020204" pitchFamily="34" charset="0"/>
                <a:ea typeface="Open Sans" panose="020B0606030504020204" pitchFamily="34" charset="0"/>
                <a:cs typeface="Open Sans" panose="020B0606030504020204" pitchFamily="34" charset="0"/>
              </a:rPr>
              <a:t>RESULTS Wisconsin</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WV: 	</a:t>
            </a:r>
            <a:r>
              <a:rPr lang="en-US" sz="1100" dirty="0">
                <a:latin typeface="Open Sans" panose="020B0606030504020204" pitchFamily="34" charset="0"/>
                <a:ea typeface="Open Sans" panose="020B0606030504020204" pitchFamily="34" charset="0"/>
                <a:cs typeface="Open Sans" panose="020B0606030504020204" pitchFamily="34" charset="0"/>
              </a:rPr>
              <a:t>RESULTS West Virginia</a:t>
            </a:r>
          </a:p>
          <a:p>
            <a:pPr marL="403225" indent="-403225">
              <a:lnSpc>
                <a:spcPct val="114000"/>
              </a:lnSpc>
              <a:spcAft>
                <a:spcPts val="600"/>
              </a:spcAft>
            </a:pPr>
            <a:r>
              <a:rPr lang="en-US" sz="1100" b="1" dirty="0">
                <a:latin typeface="Open Sans" panose="020B0606030504020204" pitchFamily="34" charset="0"/>
                <a:ea typeface="Open Sans" panose="020B0606030504020204" pitchFamily="34" charset="0"/>
                <a:cs typeface="Open Sans" panose="020B0606030504020204" pitchFamily="34" charset="0"/>
              </a:rPr>
              <a:t>WY: 	</a:t>
            </a:r>
            <a:r>
              <a:rPr lang="en-US" sz="1100" dirty="0">
                <a:latin typeface="Open Sans" panose="020B0606030504020204" pitchFamily="34" charset="0"/>
                <a:ea typeface="Open Sans" panose="020B0606030504020204" pitchFamily="34" charset="0"/>
                <a:cs typeface="Open Sans" panose="020B0606030504020204" pitchFamily="34" charset="0"/>
              </a:rPr>
              <a:t>RESULTS Cheyenne</a:t>
            </a:r>
          </a:p>
        </p:txBody>
      </p:sp>
    </p:spTree>
    <p:extLst>
      <p:ext uri="{BB962C8B-B14F-4D97-AF65-F5344CB8AC3E}">
        <p14:creationId xmlns:p14="http://schemas.microsoft.com/office/powerpoint/2010/main" val="118616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00866A-0915-9889-7079-FA9E5D531BDA}"/>
              </a:ext>
            </a:extLst>
          </p:cNvPr>
          <p:cNvSpPr>
            <a:spLocks noGrp="1"/>
          </p:cNvSpPr>
          <p:nvPr>
            <p:ph type="sldNum" sz="quarter" idx="12"/>
          </p:nvPr>
        </p:nvSpPr>
        <p:spPr/>
        <p:txBody>
          <a:bodyPr/>
          <a:lstStyle/>
          <a:p>
            <a:fld id="{307E6868-079E-1649-B8D1-459B42CE4DE3}" type="slidenum">
              <a:rPr lang="en-US" smtClean="0"/>
              <a:t>48</a:t>
            </a:fld>
            <a:endParaRPr lang="en-US" dirty="0"/>
          </a:p>
        </p:txBody>
      </p:sp>
      <p:sp>
        <p:nvSpPr>
          <p:cNvPr id="10" name="TextBox 9">
            <a:extLst>
              <a:ext uri="{FF2B5EF4-FFF2-40B4-BE49-F238E27FC236}">
                <a16:creationId xmlns:a16="http://schemas.microsoft.com/office/drawing/2014/main" id="{9D654636-C834-259B-4F5C-F67C498FD0E9}"/>
              </a:ext>
            </a:extLst>
          </p:cNvPr>
          <p:cNvSpPr txBox="1"/>
          <p:nvPr/>
        </p:nvSpPr>
        <p:spPr>
          <a:xfrm>
            <a:off x="5122309" y="1074650"/>
            <a:ext cx="3729547" cy="3692614"/>
          </a:xfrm>
          <a:prstGeom prst="rect">
            <a:avLst/>
          </a:prstGeom>
          <a:noFill/>
        </p:spPr>
        <p:txBody>
          <a:bodyPr wrap="square" lIns="91440" tIns="45720" rIns="91440" bIns="45720" rtlCol="0" anchor="t">
            <a:spAutoFit/>
          </a:bodyPr>
          <a:lstStyle/>
          <a:p>
            <a:pPr>
              <a:lnSpc>
                <a:spcPct val="114000"/>
              </a:lnSpc>
              <a:spcAft>
                <a:spcPts val="1200"/>
              </a:spcAft>
            </a:pPr>
            <a:r>
              <a:rPr lang="en-US" dirty="0">
                <a:latin typeface="Open Sans"/>
                <a:ea typeface="Open Sans"/>
                <a:cs typeface="Open Sans"/>
              </a:rPr>
              <a:t>Thank you to everyone who has worked on or completed your </a:t>
            </a:r>
            <a:r>
              <a:rPr lang="en-US" b="1" dirty="0">
                <a:latin typeface="Open Sans"/>
                <a:ea typeface="Open Sans"/>
                <a:cs typeface="Open Sans"/>
              </a:rPr>
              <a:t>2024 Group Roadmaps </a:t>
            </a:r>
            <a:r>
              <a:rPr lang="en-US" dirty="0">
                <a:latin typeface="Open Sans"/>
                <a:ea typeface="Open Sans"/>
                <a:cs typeface="Open Sans"/>
              </a:rPr>
              <a:t>(and updated your Group Rosters).</a:t>
            </a:r>
          </a:p>
          <a:p>
            <a:pPr>
              <a:lnSpc>
                <a:spcPct val="114000"/>
              </a:lnSpc>
              <a:spcAft>
                <a:spcPts val="1200"/>
              </a:spcAft>
            </a:pPr>
            <a:r>
              <a:rPr lang="en-US" i="1" dirty="0">
                <a:latin typeface="Open Sans"/>
                <a:ea typeface="Open Sans"/>
                <a:cs typeface="Open Sans"/>
              </a:rPr>
              <a:t>Benefits to you: </a:t>
            </a:r>
            <a:r>
              <a:rPr lang="en-US" b="1" i="1" dirty="0">
                <a:latin typeface="Open Sans"/>
                <a:ea typeface="Open Sans"/>
                <a:cs typeface="Open Sans"/>
              </a:rPr>
              <a:t>focus, shared responsibility, inspiration</a:t>
            </a:r>
          </a:p>
          <a:p>
            <a:pPr>
              <a:lnSpc>
                <a:spcPct val="114000"/>
              </a:lnSpc>
              <a:spcAft>
                <a:spcPts val="1200"/>
              </a:spcAft>
            </a:pPr>
            <a:r>
              <a:rPr lang="en-US" i="1" dirty="0">
                <a:latin typeface="Open Sans"/>
                <a:ea typeface="Open Sans"/>
                <a:cs typeface="Open Sans"/>
              </a:rPr>
              <a:t>Benefits to RESULTS: </a:t>
            </a:r>
            <a:r>
              <a:rPr lang="en-US" b="1" i="1" dirty="0">
                <a:latin typeface="Open Sans"/>
                <a:ea typeface="Open Sans"/>
                <a:cs typeface="Open Sans"/>
              </a:rPr>
              <a:t>inspiration, coverage, support</a:t>
            </a:r>
          </a:p>
          <a:p>
            <a:pPr>
              <a:lnSpc>
                <a:spcPct val="114000"/>
              </a:lnSpc>
            </a:pPr>
            <a:r>
              <a:rPr lang="en-US" i="1" dirty="0">
                <a:latin typeface="Open Sans"/>
                <a:ea typeface="Open Sans"/>
                <a:cs typeface="Open Sans"/>
              </a:rPr>
              <a:t>Benefits to the world: </a:t>
            </a:r>
            <a:r>
              <a:rPr lang="en-US" b="1" i="1" dirty="0">
                <a:latin typeface="Open Sans"/>
                <a:ea typeface="Open Sans"/>
                <a:cs typeface="Open Sans"/>
              </a:rPr>
              <a:t>the sky’s the limit!</a:t>
            </a:r>
          </a:p>
        </p:txBody>
      </p:sp>
      <p:sp>
        <p:nvSpPr>
          <p:cNvPr id="5" name="Title 1">
            <a:extLst>
              <a:ext uri="{FF2B5EF4-FFF2-40B4-BE49-F238E27FC236}">
                <a16:creationId xmlns:a16="http://schemas.microsoft.com/office/drawing/2014/main" id="{D8E02734-5D32-45CC-FC45-549F3747C5E4}"/>
              </a:ext>
            </a:extLst>
          </p:cNvPr>
          <p:cNvSpPr>
            <a:spLocks noGrp="1"/>
          </p:cNvSpPr>
          <p:nvPr>
            <p:ph type="title"/>
          </p:nvPr>
        </p:nvSpPr>
        <p:spPr>
          <a:xfrm>
            <a:off x="871254" y="57644"/>
            <a:ext cx="7401491" cy="505420"/>
          </a:xfrm>
        </p:spPr>
        <p:txBody>
          <a:bodyPr>
            <a:normAutofit fontScale="90000"/>
          </a:bodyPr>
          <a:lstStyle/>
          <a:p>
            <a:pPr>
              <a:lnSpc>
                <a:spcPct val="114000"/>
              </a:lnSpc>
            </a:pPr>
            <a:r>
              <a:rPr lang="en-US" sz="3100" b="1" dirty="0">
                <a:solidFill>
                  <a:srgbClr val="D50032"/>
                </a:solidFill>
                <a:cs typeface="Calibri"/>
              </a:rPr>
              <a:t>2024</a:t>
            </a:r>
            <a:r>
              <a:rPr lang="en-US" sz="3100" b="1" dirty="0">
                <a:solidFill>
                  <a:srgbClr val="D50032"/>
                </a:solidFill>
                <a:latin typeface="Open Sans"/>
                <a:ea typeface="Open Sans"/>
                <a:cs typeface="Calibri"/>
              </a:rPr>
              <a:t> Group Roadmaps</a:t>
            </a:r>
            <a:endParaRPr lang="en-US" dirty="0">
              <a:cs typeface="Calibri"/>
            </a:endParaRPr>
          </a:p>
        </p:txBody>
      </p:sp>
      <p:pic>
        <p:nvPicPr>
          <p:cNvPr id="9" name="Picture 8">
            <a:extLst>
              <a:ext uri="{FF2B5EF4-FFF2-40B4-BE49-F238E27FC236}">
                <a16:creationId xmlns:a16="http://schemas.microsoft.com/office/drawing/2014/main" id="{77CB7FC9-A57A-F4FD-484D-7FB47D1BFB73}"/>
              </a:ext>
            </a:extLst>
          </p:cNvPr>
          <p:cNvPicPr>
            <a:picLocks noChangeAspect="1"/>
          </p:cNvPicPr>
          <p:nvPr/>
        </p:nvPicPr>
        <p:blipFill>
          <a:blip r:embed="rId2"/>
          <a:stretch>
            <a:fillRect/>
          </a:stretch>
        </p:blipFill>
        <p:spPr>
          <a:xfrm>
            <a:off x="292144" y="865350"/>
            <a:ext cx="4680263" cy="3412800"/>
          </a:xfrm>
          <a:prstGeom prst="rect">
            <a:avLst/>
          </a:prstGeom>
        </p:spPr>
      </p:pic>
    </p:spTree>
    <p:extLst>
      <p:ext uri="{BB962C8B-B14F-4D97-AF65-F5344CB8AC3E}">
        <p14:creationId xmlns:p14="http://schemas.microsoft.com/office/powerpoint/2010/main" val="2287449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93AA-AA36-9374-B53B-5839D9127F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313AF-7A26-0A41-FABB-3F8906322710}"/>
              </a:ext>
            </a:extLst>
          </p:cNvPr>
          <p:cNvSpPr>
            <a:spLocks noGrp="1"/>
          </p:cNvSpPr>
          <p:nvPr>
            <p:ph type="sldNum" sz="quarter" idx="12"/>
          </p:nvPr>
        </p:nvSpPr>
        <p:spPr/>
        <p:txBody>
          <a:bodyPr/>
          <a:lstStyle/>
          <a:p>
            <a:fld id="{307E6868-079E-1649-B8D1-459B42CE4DE3}" type="slidenum">
              <a:rPr lang="en-US" smtClean="0"/>
              <a:t>49</a:t>
            </a:fld>
            <a:endParaRPr lang="en-US" dirty="0"/>
          </a:p>
        </p:txBody>
      </p:sp>
      <p:sp>
        <p:nvSpPr>
          <p:cNvPr id="6" name="Title 1">
            <a:extLst>
              <a:ext uri="{FF2B5EF4-FFF2-40B4-BE49-F238E27FC236}">
                <a16:creationId xmlns:a16="http://schemas.microsoft.com/office/drawing/2014/main" id="{127F529E-4B22-D09C-07E4-D40AE915E345}"/>
              </a:ext>
            </a:extLst>
          </p:cNvPr>
          <p:cNvSpPr>
            <a:spLocks noGrp="1"/>
          </p:cNvSpPr>
          <p:nvPr>
            <p:ph type="title"/>
          </p:nvPr>
        </p:nvSpPr>
        <p:spPr>
          <a:xfrm>
            <a:off x="871254" y="185231"/>
            <a:ext cx="7401491" cy="505420"/>
          </a:xfrm>
        </p:spPr>
        <p:txBody>
          <a:bodyPr>
            <a:normAutofit fontScale="90000"/>
          </a:bodyPr>
          <a:lstStyle/>
          <a:p>
            <a:pPr>
              <a:lnSpc>
                <a:spcPct val="114000"/>
              </a:lnSpc>
            </a:pPr>
            <a:r>
              <a:rPr lang="en-US" sz="3100" b="1" dirty="0">
                <a:solidFill>
                  <a:srgbClr val="D50032"/>
                </a:solidFill>
                <a:cs typeface="Calibri"/>
              </a:rPr>
              <a:t>2024</a:t>
            </a:r>
            <a:r>
              <a:rPr lang="en-US" sz="3100" b="1" dirty="0">
                <a:solidFill>
                  <a:srgbClr val="D50032"/>
                </a:solidFill>
                <a:latin typeface="Open Sans"/>
                <a:ea typeface="Open Sans"/>
                <a:cs typeface="Calibri"/>
              </a:rPr>
              <a:t> Group Roadmaps</a:t>
            </a:r>
            <a:endParaRPr lang="en-US" dirty="0">
              <a:cs typeface="Calibri"/>
            </a:endParaRPr>
          </a:p>
        </p:txBody>
      </p:sp>
      <p:sp>
        <p:nvSpPr>
          <p:cNvPr id="7" name="TextBox 6">
            <a:extLst>
              <a:ext uri="{FF2B5EF4-FFF2-40B4-BE49-F238E27FC236}">
                <a16:creationId xmlns:a16="http://schemas.microsoft.com/office/drawing/2014/main" id="{E33A85A4-B405-C224-9B4A-3FC4E5C85FE7}"/>
              </a:ext>
            </a:extLst>
          </p:cNvPr>
          <p:cNvSpPr txBox="1"/>
          <p:nvPr/>
        </p:nvSpPr>
        <p:spPr>
          <a:xfrm>
            <a:off x="772174" y="1094709"/>
            <a:ext cx="7599649" cy="34390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spcAft>
                <a:spcPts val="1800"/>
              </a:spcAft>
            </a:pPr>
            <a:r>
              <a:rPr lang="en-US" sz="2200" dirty="0">
                <a:latin typeface="Open Sans"/>
                <a:ea typeface="+mn-lt"/>
                <a:cs typeface="+mn-lt"/>
              </a:rPr>
              <a:t>If you have not completed your Roadmaps (including updating your Group Roster with roles), please complete them by </a:t>
            </a:r>
            <a:r>
              <a:rPr lang="en-US" sz="2200" b="1" dirty="0">
                <a:latin typeface="Open Sans"/>
                <a:ea typeface="+mn-lt"/>
                <a:cs typeface="+mn-lt"/>
              </a:rPr>
              <a:t>Thursday, February 15</a:t>
            </a:r>
            <a:r>
              <a:rPr lang="en-US" sz="2200" dirty="0">
                <a:latin typeface="Open Sans"/>
                <a:ea typeface="+mn-lt"/>
                <a:cs typeface="+mn-lt"/>
              </a:rPr>
              <a:t>. </a:t>
            </a:r>
          </a:p>
          <a:p>
            <a:pPr algn="ctr">
              <a:lnSpc>
                <a:spcPct val="114000"/>
              </a:lnSpc>
              <a:spcAft>
                <a:spcPts val="1800"/>
              </a:spcAft>
            </a:pPr>
            <a:r>
              <a:rPr lang="en-US" sz="2200" dirty="0">
                <a:latin typeface="Open Sans"/>
                <a:ea typeface="+mn-lt"/>
                <a:cs typeface="+mn-lt"/>
              </a:rPr>
              <a:t>If you need more time, just let RESULTS staff know.</a:t>
            </a:r>
          </a:p>
          <a:p>
            <a:pPr algn="ctr">
              <a:lnSpc>
                <a:spcPct val="114000"/>
              </a:lnSpc>
              <a:spcAft>
                <a:spcPts val="1800"/>
              </a:spcAft>
            </a:pPr>
            <a:r>
              <a:rPr lang="en-US" sz="2200" dirty="0">
                <a:latin typeface="Open Sans"/>
                <a:ea typeface="+mn-lt"/>
                <a:cs typeface="+mn-lt"/>
              </a:rPr>
              <a:t>Thank you and we look forward to helping your reach your 2024 goals!</a:t>
            </a:r>
          </a:p>
          <a:p>
            <a:pPr>
              <a:spcAft>
                <a:spcPts val="1200"/>
              </a:spcAft>
            </a:pPr>
            <a:endParaRPr lang="en-US" sz="2200" b="1" dirty="0">
              <a:latin typeface="Open Sans"/>
              <a:ea typeface="+mn-lt"/>
              <a:cs typeface="+mn-lt"/>
            </a:endParaRPr>
          </a:p>
        </p:txBody>
      </p:sp>
    </p:spTree>
    <p:extLst>
      <p:ext uri="{BB962C8B-B14F-4D97-AF65-F5344CB8AC3E}">
        <p14:creationId xmlns:p14="http://schemas.microsoft.com/office/powerpoint/2010/main" val="31334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CFD-743A-A2F2-4D18-894E20DB6B94}"/>
              </a:ext>
            </a:extLst>
          </p:cNvPr>
          <p:cNvSpPr>
            <a:spLocks noGrp="1"/>
          </p:cNvSpPr>
          <p:nvPr>
            <p:ph type="title"/>
          </p:nvPr>
        </p:nvSpPr>
        <p:spPr>
          <a:xfrm>
            <a:off x="457200" y="3629932"/>
            <a:ext cx="8229600" cy="857250"/>
          </a:xfrm>
        </p:spPr>
        <p:txBody>
          <a:bodyPr/>
          <a:lstStyle/>
          <a:p>
            <a:r>
              <a:rPr lang="en-US" dirty="0"/>
              <a:t>US Policy Updates</a:t>
            </a:r>
          </a:p>
        </p:txBody>
      </p:sp>
    </p:spTree>
    <p:extLst>
      <p:ext uri="{BB962C8B-B14F-4D97-AF65-F5344CB8AC3E}">
        <p14:creationId xmlns:p14="http://schemas.microsoft.com/office/powerpoint/2010/main" val="2086661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00866A-0915-9889-7079-FA9E5D531BDA}"/>
              </a:ext>
            </a:extLst>
          </p:cNvPr>
          <p:cNvSpPr>
            <a:spLocks noGrp="1"/>
          </p:cNvSpPr>
          <p:nvPr>
            <p:ph type="sldNum" sz="quarter" idx="12"/>
          </p:nvPr>
        </p:nvSpPr>
        <p:spPr/>
        <p:txBody>
          <a:bodyPr/>
          <a:lstStyle/>
          <a:p>
            <a:fld id="{307E6868-079E-1649-B8D1-459B42CE4DE3}" type="slidenum">
              <a:rPr lang="en-US" smtClean="0"/>
              <a:t>50</a:t>
            </a:fld>
            <a:endParaRPr lang="en-US" dirty="0"/>
          </a:p>
        </p:txBody>
      </p:sp>
      <p:sp>
        <p:nvSpPr>
          <p:cNvPr id="10" name="TextBox 9">
            <a:extLst>
              <a:ext uri="{FF2B5EF4-FFF2-40B4-BE49-F238E27FC236}">
                <a16:creationId xmlns:a16="http://schemas.microsoft.com/office/drawing/2014/main" id="{9D654636-C834-259B-4F5C-F67C498FD0E9}"/>
              </a:ext>
            </a:extLst>
          </p:cNvPr>
          <p:cNvSpPr txBox="1"/>
          <p:nvPr/>
        </p:nvSpPr>
        <p:spPr>
          <a:xfrm>
            <a:off x="1799133" y="4581277"/>
            <a:ext cx="5545731" cy="322909"/>
          </a:xfrm>
          <a:prstGeom prst="rect">
            <a:avLst/>
          </a:prstGeom>
          <a:noFill/>
        </p:spPr>
        <p:txBody>
          <a:bodyPr wrap="square" lIns="91440" tIns="45720" rIns="91440" bIns="45720" rtlCol="0" anchor="t">
            <a:spAutoFit/>
          </a:bodyPr>
          <a:lstStyle/>
          <a:p>
            <a:pPr algn="ctr">
              <a:lnSpc>
                <a:spcPct val="114000"/>
              </a:lnSpc>
            </a:pPr>
            <a:r>
              <a:rPr lang="en-US" sz="1400" dirty="0">
                <a:latin typeface="Open Sans"/>
                <a:ea typeface="Open Sans"/>
                <a:cs typeface="Open Sans"/>
              </a:rPr>
              <a:t>Questions? Contact RESULTS staff at </a:t>
            </a:r>
            <a:r>
              <a:rPr lang="en-US" sz="1400" dirty="0">
                <a:latin typeface="Open Sans"/>
                <a:ea typeface="Open Sans"/>
                <a:cs typeface="Open Sans"/>
                <a:hlinkClick r:id="rId2"/>
              </a:rPr>
              <a:t>grassroots@results.org</a:t>
            </a:r>
            <a:r>
              <a:rPr lang="en-US" sz="1200" dirty="0">
                <a:latin typeface="Open Sans"/>
                <a:ea typeface="Open Sans"/>
                <a:cs typeface="Open Sans"/>
              </a:rPr>
              <a:t>.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A screenshot of a web page&#10;&#10;Description automatically generated">
            <a:extLst>
              <a:ext uri="{FF2B5EF4-FFF2-40B4-BE49-F238E27FC236}">
                <a16:creationId xmlns:a16="http://schemas.microsoft.com/office/drawing/2014/main" id="{76715FCE-93DD-D14E-1E8F-E85CC8D36766}"/>
              </a:ext>
            </a:extLst>
          </p:cNvPr>
          <p:cNvPicPr>
            <a:picLocks noChangeAspect="1"/>
          </p:cNvPicPr>
          <p:nvPr/>
        </p:nvPicPr>
        <p:blipFill>
          <a:blip r:embed="rId3"/>
          <a:stretch>
            <a:fillRect/>
          </a:stretch>
        </p:blipFill>
        <p:spPr>
          <a:xfrm>
            <a:off x="168212" y="662852"/>
            <a:ext cx="4234615" cy="2958896"/>
          </a:xfrm>
          <a:prstGeom prst="rect">
            <a:avLst/>
          </a:prstGeom>
        </p:spPr>
      </p:pic>
      <p:sp>
        <p:nvSpPr>
          <p:cNvPr id="7" name="Title 1">
            <a:extLst>
              <a:ext uri="{FF2B5EF4-FFF2-40B4-BE49-F238E27FC236}">
                <a16:creationId xmlns:a16="http://schemas.microsoft.com/office/drawing/2014/main" id="{2CA8B9B0-9D66-ADA5-ABEE-E885EC97E303}"/>
              </a:ext>
            </a:extLst>
          </p:cNvPr>
          <p:cNvSpPr txBox="1">
            <a:spLocks/>
          </p:cNvSpPr>
          <p:nvPr/>
        </p:nvSpPr>
        <p:spPr>
          <a:xfrm>
            <a:off x="871254" y="57644"/>
            <a:ext cx="7401491" cy="505420"/>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lnSpc>
                <a:spcPct val="114000"/>
              </a:lnSpc>
            </a:pPr>
            <a:r>
              <a:rPr lang="en-US" sz="3100" b="1" kern="0" dirty="0">
                <a:solidFill>
                  <a:srgbClr val="D50032"/>
                </a:solidFill>
                <a:cs typeface="Calibri"/>
              </a:rPr>
              <a:t>2024 Group Roadmaps</a:t>
            </a:r>
            <a:endParaRPr lang="en-US" kern="0" dirty="0">
              <a:cs typeface="Calibri"/>
            </a:endParaRPr>
          </a:p>
        </p:txBody>
      </p:sp>
      <p:sp>
        <p:nvSpPr>
          <p:cNvPr id="6" name="Oval 5">
            <a:extLst>
              <a:ext uri="{FF2B5EF4-FFF2-40B4-BE49-F238E27FC236}">
                <a16:creationId xmlns:a16="http://schemas.microsoft.com/office/drawing/2014/main" id="{F63B961C-A271-2196-1D17-60E17D9E8F5D}"/>
              </a:ext>
            </a:extLst>
          </p:cNvPr>
          <p:cNvSpPr/>
          <p:nvPr/>
        </p:nvSpPr>
        <p:spPr>
          <a:xfrm rot="16200000">
            <a:off x="1526182" y="2768419"/>
            <a:ext cx="613397" cy="1273630"/>
          </a:xfrm>
          <a:prstGeom prst="ellipse">
            <a:avLst/>
          </a:prstGeom>
          <a:noFill/>
          <a:ln w="38100">
            <a:solidFill>
              <a:srgbClr val="09E7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174C815-CAAE-799F-B167-F351785F5A16}"/>
              </a:ext>
            </a:extLst>
          </p:cNvPr>
          <p:cNvSpPr/>
          <p:nvPr/>
        </p:nvSpPr>
        <p:spPr>
          <a:xfrm rot="16200000">
            <a:off x="2343910" y="378923"/>
            <a:ext cx="613397" cy="1273630"/>
          </a:xfrm>
          <a:prstGeom prst="ellipse">
            <a:avLst/>
          </a:prstGeom>
          <a:noFill/>
          <a:ln w="38100">
            <a:solidFill>
              <a:srgbClr val="09E7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 screenshot of a website&#10;&#10;Description automatically generated">
            <a:extLst>
              <a:ext uri="{FF2B5EF4-FFF2-40B4-BE49-F238E27FC236}">
                <a16:creationId xmlns:a16="http://schemas.microsoft.com/office/drawing/2014/main" id="{C28AFC18-F315-C54E-6DF9-ABEFF9507334}"/>
              </a:ext>
            </a:extLst>
          </p:cNvPr>
          <p:cNvPicPr>
            <a:picLocks noChangeAspect="1"/>
          </p:cNvPicPr>
          <p:nvPr/>
        </p:nvPicPr>
        <p:blipFill>
          <a:blip r:embed="rId4"/>
          <a:stretch>
            <a:fillRect/>
          </a:stretch>
        </p:blipFill>
        <p:spPr>
          <a:xfrm>
            <a:off x="4651625" y="1134470"/>
            <a:ext cx="4267744" cy="3241344"/>
          </a:xfrm>
          <a:prstGeom prst="rect">
            <a:avLst/>
          </a:prstGeom>
        </p:spPr>
      </p:pic>
      <p:sp>
        <p:nvSpPr>
          <p:cNvPr id="15" name="Oval 14">
            <a:extLst>
              <a:ext uri="{FF2B5EF4-FFF2-40B4-BE49-F238E27FC236}">
                <a16:creationId xmlns:a16="http://schemas.microsoft.com/office/drawing/2014/main" id="{A49B4D3E-7F9C-DC28-D7C9-E118F3CB082C}"/>
              </a:ext>
            </a:extLst>
          </p:cNvPr>
          <p:cNvSpPr/>
          <p:nvPr/>
        </p:nvSpPr>
        <p:spPr>
          <a:xfrm rot="16200000">
            <a:off x="5354948" y="2579625"/>
            <a:ext cx="613397" cy="1273630"/>
          </a:xfrm>
          <a:prstGeom prst="ellipse">
            <a:avLst/>
          </a:prstGeom>
          <a:noFill/>
          <a:ln w="38100">
            <a:solidFill>
              <a:srgbClr val="09E7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8132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25A84-7500-0040-C27F-07C60784A101}"/>
              </a:ext>
            </a:extLst>
          </p:cNvPr>
          <p:cNvSpPr>
            <a:spLocks noGrp="1"/>
          </p:cNvSpPr>
          <p:nvPr>
            <p:ph idx="1"/>
          </p:nvPr>
        </p:nvSpPr>
        <p:spPr>
          <a:xfrm>
            <a:off x="491399" y="892800"/>
            <a:ext cx="8161200" cy="3215163"/>
          </a:xfrm>
        </p:spPr>
        <p:txBody>
          <a:bodyPr spcFirstLastPara="1" wrap="square" lIns="91425" tIns="45700" rIns="91425" bIns="45700" anchor="t" anchorCtr="0">
            <a:noAutofit/>
          </a:bodyPr>
          <a:lstStyle/>
          <a:p>
            <a:pPr marL="0" indent="0" algn="ctr">
              <a:lnSpc>
                <a:spcPct val="112999"/>
              </a:lnSpc>
              <a:spcBef>
                <a:spcPts val="0"/>
              </a:spcBef>
              <a:buNone/>
            </a:pPr>
            <a:endParaRPr lang="en-US" sz="2000" b="1" dirty="0"/>
          </a:p>
          <a:p>
            <a:pPr marL="0" indent="0" algn="ctr">
              <a:lnSpc>
                <a:spcPct val="112999"/>
              </a:lnSpc>
              <a:spcBef>
                <a:spcPts val="0"/>
              </a:spcBef>
              <a:buNone/>
            </a:pPr>
            <a:r>
              <a:rPr lang="en-US" sz="2400" b="1" dirty="0"/>
              <a:t>Being a Congressional Point Person</a:t>
            </a:r>
            <a:endParaRPr lang="en-US" sz="2400" dirty="0"/>
          </a:p>
          <a:p>
            <a:pPr marL="0" indent="0" algn="ctr">
              <a:lnSpc>
                <a:spcPct val="112999"/>
              </a:lnSpc>
              <a:spcBef>
                <a:spcPts val="0"/>
              </a:spcBef>
              <a:buNone/>
            </a:pPr>
            <a:r>
              <a:rPr lang="en-US" sz="2400" dirty="0"/>
              <a:t>Tuesday, February 6, 8:30 pm ET</a:t>
            </a:r>
            <a:endParaRPr lang="en-US" sz="2400" b="1" dirty="0"/>
          </a:p>
          <a:p>
            <a:pPr marL="0" indent="0" algn="ctr">
              <a:lnSpc>
                <a:spcPct val="112999"/>
              </a:lnSpc>
              <a:spcBef>
                <a:spcPts val="0"/>
              </a:spcBef>
              <a:buNone/>
            </a:pPr>
            <a:r>
              <a:rPr lang="en-US" sz="2400" dirty="0">
                <a:hlinkClick r:id="rId2"/>
              </a:rPr>
              <a:t>Register online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r>
              <a:rPr lang="en-US" sz="2400" b="1" dirty="0"/>
              <a:t>Researching Your Member(s) of Congress</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r>
              <a:rPr lang="en-US" sz="2400" dirty="0"/>
              <a:t>Thursday, February 15, 8:30 pm ET</a:t>
            </a:r>
          </a:p>
          <a:p>
            <a:pPr marL="0" indent="0" algn="ctr">
              <a:lnSpc>
                <a:spcPct val="112999"/>
              </a:lnSpc>
              <a:spcBef>
                <a:spcPts val="0"/>
              </a:spcBef>
              <a:buNone/>
            </a:pPr>
            <a:r>
              <a:rPr lang="en-US" sz="2400" dirty="0">
                <a:hlinkClick r:id="rId3"/>
              </a:rPr>
              <a:t>Register online</a:t>
            </a:r>
            <a:endParaRPr lang="en-US" sz="2400" dirty="0"/>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3000"/>
              </a:lnSpc>
              <a:spcBef>
                <a:spcPts val="0"/>
              </a:spcBef>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3000"/>
              </a:lnSpc>
              <a:spcBef>
                <a:spcPts val="0"/>
              </a:spcBef>
              <a:buNone/>
            </a:pPr>
            <a:endParaRPr lang="en-US" sz="2000" b="1" dirty="0"/>
          </a:p>
        </p:txBody>
      </p:sp>
      <p:sp>
        <p:nvSpPr>
          <p:cNvPr id="6" name="Title 1">
            <a:extLst>
              <a:ext uri="{FF2B5EF4-FFF2-40B4-BE49-F238E27FC236}">
                <a16:creationId xmlns:a16="http://schemas.microsoft.com/office/drawing/2014/main" id="{4487EB3B-29E4-471F-5F01-39A04524B5C3}"/>
              </a:ext>
            </a:extLst>
          </p:cNvPr>
          <p:cNvSpPr>
            <a:spLocks noGrp="1"/>
          </p:cNvSpPr>
          <p:nvPr>
            <p:ph type="title"/>
          </p:nvPr>
        </p:nvSpPr>
        <p:spPr>
          <a:xfrm>
            <a:off x="871254" y="85843"/>
            <a:ext cx="7401491" cy="662957"/>
          </a:xfrm>
        </p:spPr>
        <p:txBody>
          <a:bodyPr>
            <a:normAutofit/>
          </a:bodyPr>
          <a:lstStyle/>
          <a:p>
            <a:r>
              <a:rPr lang="en-US" sz="3200" b="1" dirty="0">
                <a:solidFill>
                  <a:srgbClr val="D50032"/>
                </a:solidFill>
              </a:rPr>
              <a:t>Support Calls</a:t>
            </a:r>
          </a:p>
        </p:txBody>
      </p:sp>
    </p:spTree>
    <p:extLst>
      <p:ext uri="{BB962C8B-B14F-4D97-AF65-F5344CB8AC3E}">
        <p14:creationId xmlns:p14="http://schemas.microsoft.com/office/powerpoint/2010/main" val="1294725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E93FE-7E65-E01C-4A3F-F0BC774D77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BCAF4-39BD-2348-B120-9C2EAD1BD33F}"/>
              </a:ext>
            </a:extLst>
          </p:cNvPr>
          <p:cNvSpPr>
            <a:spLocks noGrp="1"/>
          </p:cNvSpPr>
          <p:nvPr>
            <p:ph idx="1"/>
          </p:nvPr>
        </p:nvSpPr>
        <p:spPr>
          <a:xfrm>
            <a:off x="491399" y="964168"/>
            <a:ext cx="8161200" cy="3215163"/>
          </a:xfrm>
        </p:spPr>
        <p:txBody>
          <a:bodyPr spcFirstLastPara="1" wrap="square" lIns="91425" tIns="45700" rIns="91425" bIns="45700" anchor="t" anchorCtr="0">
            <a:noAutofit/>
          </a:bodyPr>
          <a:lstStyle/>
          <a:p>
            <a:pPr marL="0" indent="0" algn="ctr">
              <a:lnSpc>
                <a:spcPct val="113000"/>
              </a:lnSpc>
              <a:spcBef>
                <a:spcPts val="0"/>
              </a:spcBef>
              <a:buNone/>
            </a:pPr>
            <a:r>
              <a:rPr lang="en-US" sz="2000" b="1" dirty="0"/>
              <a:t>Global Allies (Returned Peace Corps Volunteers) Webinar</a:t>
            </a:r>
          </a:p>
          <a:p>
            <a:pPr marL="0" indent="0" algn="ctr">
              <a:lnSpc>
                <a:spcPct val="112999"/>
              </a:lnSpc>
              <a:spcBef>
                <a:spcPts val="0"/>
              </a:spcBef>
              <a:buNone/>
            </a:pPr>
            <a:r>
              <a:rPr lang="en-US" sz="2000" dirty="0"/>
              <a:t>Thursday, February 8, 8:30 pm ET</a:t>
            </a:r>
          </a:p>
          <a:p>
            <a:pPr marL="0" indent="0" algn="ctr">
              <a:lnSpc>
                <a:spcPct val="112999"/>
              </a:lnSpc>
              <a:spcBef>
                <a:spcPts val="0"/>
              </a:spcBef>
              <a:spcAft>
                <a:spcPts val="1200"/>
              </a:spcAft>
              <a:buNone/>
            </a:pPr>
            <a:r>
              <a:rPr lang="en-US" sz="2000" dirty="0">
                <a:hlinkClick r:id="rId2"/>
              </a:rPr>
              <a:t>Learn more</a:t>
            </a:r>
            <a:r>
              <a:rPr lang="en-US" sz="2000" dirty="0"/>
              <a:t>.</a:t>
            </a:r>
            <a:endParaRPr lang="en-US" sz="2000" b="1" dirty="0"/>
          </a:p>
          <a:p>
            <a:pPr marL="0" indent="0" algn="ctr">
              <a:lnSpc>
                <a:spcPct val="112999"/>
              </a:lnSpc>
              <a:spcBef>
                <a:spcPts val="0"/>
              </a:spcBef>
              <a:buNone/>
            </a:pPr>
            <a:r>
              <a:rPr lang="en-US" sz="2000" b="1" dirty="0">
                <a:latin typeface="Segoe UI"/>
                <a:cs typeface="Segoe UI"/>
              </a:rPr>
              <a:t>Together Women Rise Partnership Webinar</a:t>
            </a:r>
            <a:endParaRPr lang="en-US" sz="2000" dirty="0">
              <a:latin typeface="Segoe UI"/>
              <a:cs typeface="Segoe UI"/>
            </a:endParaRPr>
          </a:p>
          <a:p>
            <a:pPr marL="0" indent="0" algn="ctr">
              <a:lnSpc>
                <a:spcPct val="112999"/>
              </a:lnSpc>
              <a:spcBef>
                <a:spcPts val="0"/>
              </a:spcBef>
              <a:buNone/>
            </a:pPr>
            <a:r>
              <a:rPr lang="en-US" sz="2000" dirty="0">
                <a:latin typeface="Segoe UI"/>
                <a:cs typeface="Segoe UI"/>
              </a:rPr>
              <a:t>Tuesday, February 20, 8:30 pm ET</a:t>
            </a:r>
          </a:p>
          <a:p>
            <a:pPr marL="0" indent="0" algn="ctr">
              <a:lnSpc>
                <a:spcPct val="113999"/>
              </a:lnSpc>
              <a:spcBef>
                <a:spcPts val="0"/>
              </a:spcBef>
              <a:buNone/>
            </a:pPr>
            <a:r>
              <a:rPr lang="en-US" sz="2000" dirty="0">
                <a:latin typeface="Segoe UI"/>
                <a:cs typeface="Segoe UI"/>
                <a:hlinkClick r:id="rId3"/>
              </a:rPr>
              <a:t>Click to learn more</a:t>
            </a:r>
            <a:r>
              <a:rPr lang="en-US" sz="2000" dirty="0">
                <a:latin typeface="Segoe UI"/>
                <a:cs typeface="Segoe UI"/>
              </a:rPr>
              <a:t>.</a:t>
            </a:r>
            <a:endParaRPr lang="en-US" dirty="0"/>
          </a:p>
          <a:p>
            <a:pPr marL="0" indent="0" algn="ctr">
              <a:lnSpc>
                <a:spcPct val="113999"/>
              </a:lnSpc>
              <a:spcBef>
                <a:spcPts val="0"/>
              </a:spcBef>
              <a:buNone/>
            </a:pPr>
            <a:endParaRPr lang="en-US" sz="2000" dirty="0">
              <a:latin typeface="Segoe UI"/>
              <a:cs typeface="Segoe UI"/>
            </a:endParaRPr>
          </a:p>
          <a:p>
            <a:pPr marL="0" indent="0" algn="ctr">
              <a:lnSpc>
                <a:spcPct val="112999"/>
              </a:lnSpc>
              <a:spcBef>
                <a:spcPts val="0"/>
              </a:spcBef>
              <a:buNone/>
            </a:pPr>
            <a:r>
              <a:rPr lang="en-US" sz="2000" b="1" dirty="0"/>
              <a:t>Media Office Hour </a:t>
            </a:r>
            <a:endParaRPr lang="en-US" sz="2000" dirty="0"/>
          </a:p>
          <a:p>
            <a:pPr marL="0" indent="0" algn="ctr">
              <a:lnSpc>
                <a:spcPct val="113000"/>
              </a:lnSpc>
              <a:spcBef>
                <a:spcPts val="0"/>
              </a:spcBef>
              <a:buNone/>
            </a:pPr>
            <a:r>
              <a:rPr lang="en-US" sz="2000" dirty="0"/>
              <a:t>Wednesday, February 21, 2:00 pm ET</a:t>
            </a:r>
          </a:p>
          <a:p>
            <a:pPr marL="0" indent="0" algn="ctr">
              <a:lnSpc>
                <a:spcPct val="113000"/>
              </a:lnSpc>
              <a:spcBef>
                <a:spcPts val="0"/>
              </a:spcBef>
              <a:spcAft>
                <a:spcPts val="1200"/>
              </a:spcAft>
              <a:buNone/>
            </a:pPr>
            <a:r>
              <a:rPr lang="en-US" sz="2000" dirty="0"/>
              <a:t>Join via Zoom at </a:t>
            </a:r>
            <a:r>
              <a:rPr lang="en-US" sz="2000" dirty="0">
                <a:hlinkClick r:id="rId4"/>
              </a:rPr>
              <a:t>https://results.zoom.us/j/93668005494</a:t>
            </a:r>
            <a:r>
              <a:rPr lang="en-US" sz="2000" dirty="0"/>
              <a:t> or (312) 626-6799, meeting ID 936 6800 5494. No registration required. </a:t>
            </a:r>
          </a:p>
          <a:p>
            <a:pPr marL="0" indent="0" algn="ctr">
              <a:lnSpc>
                <a:spcPct val="112999"/>
              </a:lnSpc>
              <a:spcBef>
                <a:spcPts val="0"/>
              </a:spcBef>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2999"/>
              </a:lnSpc>
              <a:spcBef>
                <a:spcPts val="0"/>
              </a:spcBef>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3000"/>
              </a:lnSpc>
              <a:spcBef>
                <a:spcPts val="0"/>
              </a:spcBef>
              <a:buNone/>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3000"/>
              </a:lnSpc>
              <a:spcBef>
                <a:spcPts val="0"/>
              </a:spcBef>
              <a:buNone/>
            </a:pPr>
            <a:endParaRPr lang="en-US" sz="2000" b="1" dirty="0"/>
          </a:p>
        </p:txBody>
      </p:sp>
      <p:sp>
        <p:nvSpPr>
          <p:cNvPr id="6" name="Title 1">
            <a:extLst>
              <a:ext uri="{FF2B5EF4-FFF2-40B4-BE49-F238E27FC236}">
                <a16:creationId xmlns:a16="http://schemas.microsoft.com/office/drawing/2014/main" id="{3B92F74C-401D-1281-0A06-8DCA54940A78}"/>
              </a:ext>
            </a:extLst>
          </p:cNvPr>
          <p:cNvSpPr>
            <a:spLocks noGrp="1"/>
          </p:cNvSpPr>
          <p:nvPr>
            <p:ph type="title"/>
          </p:nvPr>
        </p:nvSpPr>
        <p:spPr>
          <a:xfrm>
            <a:off x="871253" y="114643"/>
            <a:ext cx="7401491" cy="662957"/>
          </a:xfrm>
        </p:spPr>
        <p:txBody>
          <a:bodyPr>
            <a:normAutofit/>
          </a:bodyPr>
          <a:lstStyle/>
          <a:p>
            <a:r>
              <a:rPr lang="en-US" sz="3200" b="1" dirty="0">
                <a:solidFill>
                  <a:srgbClr val="D50032"/>
                </a:solidFill>
              </a:rPr>
              <a:t>Other Support Calls</a:t>
            </a:r>
          </a:p>
        </p:txBody>
      </p:sp>
    </p:spTree>
    <p:extLst>
      <p:ext uri="{BB962C8B-B14F-4D97-AF65-F5344CB8AC3E}">
        <p14:creationId xmlns:p14="http://schemas.microsoft.com/office/powerpoint/2010/main" val="3026626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191203-F6F5-2BD3-3E34-C51B19806D7D}"/>
              </a:ext>
            </a:extLst>
          </p:cNvPr>
          <p:cNvSpPr txBox="1"/>
          <p:nvPr/>
        </p:nvSpPr>
        <p:spPr>
          <a:xfrm>
            <a:off x="290016" y="959846"/>
            <a:ext cx="8563966" cy="3964355"/>
          </a:xfrm>
          <a:prstGeom prst="rect">
            <a:avLst/>
          </a:prstGeom>
          <a:noFill/>
        </p:spPr>
        <p:txBody>
          <a:bodyPr wrap="square" lIns="91440" tIns="45720" rIns="91440" bIns="45720" rtlCol="0" anchor="t">
            <a:spAutoFit/>
          </a:bodyPr>
          <a:lstStyle/>
          <a:p>
            <a:pPr algn="ctr" defTabSz="914400">
              <a:lnSpc>
                <a:spcPct val="113999"/>
              </a:lnSpc>
            </a:pPr>
            <a:endParaRPr lang="en-US" b="1" dirty="0">
              <a:latin typeface="Open Sans"/>
              <a:ea typeface="+mn-lt"/>
              <a:cs typeface="+mn-lt"/>
            </a:endParaRPr>
          </a:p>
          <a:p>
            <a:pPr algn="ctr" defTabSz="914400">
              <a:lnSpc>
                <a:spcPct val="113999"/>
              </a:lnSpc>
            </a:pPr>
            <a:r>
              <a:rPr lang="en-US" b="1" dirty="0">
                <a:latin typeface="Open Sans"/>
                <a:ea typeface="+mn-lt"/>
                <a:cs typeface="+mn-lt"/>
              </a:rPr>
              <a:t>Event Planning and Outreach Office Hours</a:t>
            </a:r>
            <a:r>
              <a:rPr lang="en-US" dirty="0">
                <a:latin typeface="Open Sans"/>
                <a:ea typeface="+mn-lt"/>
                <a:cs typeface="+mn-lt"/>
              </a:rPr>
              <a:t> </a:t>
            </a:r>
            <a:endParaRPr lang="en-US" dirty="0">
              <a:latin typeface="Open Sans"/>
              <a:ea typeface="Open Sans"/>
              <a:cs typeface="+mn-lt"/>
            </a:endParaRPr>
          </a:p>
          <a:p>
            <a:pPr algn="ctr" defTabSz="914400">
              <a:lnSpc>
                <a:spcPct val="113999"/>
              </a:lnSpc>
              <a:spcAft>
                <a:spcPts val="600"/>
              </a:spcAft>
            </a:pPr>
            <a:r>
              <a:rPr lang="en-US" dirty="0">
                <a:latin typeface="Open Sans"/>
                <a:ea typeface="Open Sans"/>
                <a:cs typeface="Segoe UI"/>
              </a:rPr>
              <a:t>Thursday, February 8, 2:00 pm ET </a:t>
            </a:r>
            <a:endParaRPr lang="en-US" dirty="0">
              <a:latin typeface="Open Sans"/>
              <a:ea typeface="Open Sans"/>
              <a:cs typeface="Open Sans"/>
            </a:endParaRPr>
          </a:p>
          <a:p>
            <a:pPr algn="ctr" defTabSz="914400">
              <a:lnSpc>
                <a:spcPct val="113999"/>
              </a:lnSpc>
              <a:spcAft>
                <a:spcPts val="1200"/>
              </a:spcAft>
            </a:pPr>
            <a:r>
              <a:rPr lang="en-US" dirty="0">
                <a:latin typeface="Open Sans"/>
                <a:ea typeface="Open Sans"/>
                <a:cs typeface="+mn-lt"/>
              </a:rPr>
              <a:t>Join via Zoom at </a:t>
            </a:r>
            <a:r>
              <a:rPr lang="en-US" dirty="0">
                <a:solidFill>
                  <a:srgbClr val="D50032"/>
                </a:solidFill>
                <a:latin typeface="Open Sans"/>
                <a:ea typeface="Open Sans"/>
                <a:cs typeface="+mn-lt"/>
                <a:hlinkClick r:id="rId3"/>
              </a:rPr>
              <a:t>https://results.zoom.us/j/98524229370</a:t>
            </a:r>
            <a:r>
              <a:rPr lang="en-US" dirty="0">
                <a:latin typeface="Open Sans"/>
                <a:ea typeface="Open Sans"/>
                <a:cs typeface="+mn-lt"/>
              </a:rPr>
              <a:t> or call (312) 626-6799, Meeting ID: 985 2422 9370. No registration required.</a:t>
            </a:r>
            <a:endParaRPr lang="en-US" dirty="0">
              <a:latin typeface="Open Sans"/>
              <a:ea typeface="Open Sans"/>
              <a:cs typeface="Open Sans"/>
            </a:endParaRPr>
          </a:p>
          <a:p>
            <a:pPr algn="ctr" defTabSz="914400">
              <a:lnSpc>
                <a:spcPct val="113999"/>
              </a:lnSpc>
            </a:pPr>
            <a:endParaRPr lang="en-US" b="1" dirty="0">
              <a:latin typeface="Open Sans"/>
              <a:ea typeface="+mn-lt"/>
              <a:cs typeface="Segoe UI"/>
            </a:endParaRPr>
          </a:p>
          <a:p>
            <a:pPr algn="ctr" defTabSz="914400">
              <a:lnSpc>
                <a:spcPct val="113999"/>
              </a:lnSpc>
            </a:pPr>
            <a:r>
              <a:rPr lang="en-US" b="1" dirty="0">
                <a:latin typeface="Open Sans"/>
                <a:ea typeface="+mn-lt"/>
                <a:cs typeface="Segoe UI"/>
              </a:rPr>
              <a:t>Action Network Manager Call </a:t>
            </a:r>
            <a:endParaRPr lang="en-US" dirty="0">
              <a:latin typeface="Open Sans"/>
              <a:ea typeface="+mn-lt"/>
              <a:cs typeface="Segoe UI"/>
            </a:endParaRPr>
          </a:p>
          <a:p>
            <a:pPr algn="ctr" defTabSz="914400">
              <a:lnSpc>
                <a:spcPct val="113999"/>
              </a:lnSpc>
            </a:pPr>
            <a:r>
              <a:rPr lang="en-US" dirty="0">
                <a:latin typeface="Open Sans"/>
                <a:ea typeface="+mn-lt"/>
                <a:cs typeface="Segoe UI"/>
              </a:rPr>
              <a:t>Wednesday, February 21, 12:30 pm ET and 8:00 pm ET</a:t>
            </a:r>
          </a:p>
          <a:p>
            <a:pPr algn="ctr" defTabSz="914400">
              <a:lnSpc>
                <a:spcPct val="113999"/>
              </a:lnSpc>
            </a:pPr>
            <a:r>
              <a:rPr lang="en-US" dirty="0">
                <a:latin typeface="Open Sans"/>
                <a:ea typeface="+mn-lt"/>
                <a:cs typeface="Segoe UI"/>
                <a:hlinkClick r:id="rId4"/>
              </a:rPr>
              <a:t>Click for the 12:30 session</a:t>
            </a:r>
            <a:r>
              <a:rPr lang="en-US" dirty="0">
                <a:latin typeface="Open Sans"/>
                <a:ea typeface="+mn-lt"/>
                <a:cs typeface="Segoe UI"/>
              </a:rPr>
              <a:t>; </a:t>
            </a:r>
            <a:r>
              <a:rPr lang="en-US" dirty="0">
                <a:latin typeface="Open Sans"/>
                <a:ea typeface="+mn-lt"/>
                <a:cs typeface="Segoe UI"/>
                <a:hlinkClick r:id="rId5"/>
              </a:rPr>
              <a:t>Click for the 8:00 session</a:t>
            </a:r>
            <a:endParaRPr lang="en-US" dirty="0">
              <a:solidFill>
                <a:srgbClr val="D50032"/>
              </a:solidFill>
              <a:latin typeface="Open Sans"/>
              <a:ea typeface="+mn-lt"/>
              <a:cs typeface="Segoe UI"/>
            </a:endParaRPr>
          </a:p>
          <a:p>
            <a:pPr algn="ctr" defTabSz="914400">
              <a:lnSpc>
                <a:spcPct val="113999"/>
              </a:lnSpc>
              <a:spcAft>
                <a:spcPts val="1200"/>
              </a:spcAft>
            </a:pPr>
            <a:r>
              <a:rPr lang="en-US" dirty="0">
                <a:latin typeface="Open Sans"/>
                <a:ea typeface="+mn-lt"/>
                <a:cs typeface="Segoe UI"/>
              </a:rPr>
              <a:t>No registration required. </a:t>
            </a:r>
            <a:endParaRPr lang="en-US" dirty="0">
              <a:latin typeface="Open Sans"/>
              <a:ea typeface="Open Sans"/>
              <a:cs typeface="Open Sans"/>
            </a:endParaRPr>
          </a:p>
          <a:p>
            <a:pPr algn="ctr">
              <a:lnSpc>
                <a:spcPct val="113999"/>
              </a:lnSpc>
            </a:pPr>
            <a:endParaRPr lang="en-US" sz="2000" b="1" i="0" dirty="0">
              <a:effectLst/>
              <a:latin typeface="Open Sans"/>
              <a:ea typeface="Open Sans"/>
              <a:cs typeface="Open Sans"/>
            </a:endParaRPr>
          </a:p>
        </p:txBody>
      </p:sp>
      <p:sp>
        <p:nvSpPr>
          <p:cNvPr id="2" name="Title 1">
            <a:extLst>
              <a:ext uri="{FF2B5EF4-FFF2-40B4-BE49-F238E27FC236}">
                <a16:creationId xmlns:a16="http://schemas.microsoft.com/office/drawing/2014/main" id="{11384F1F-C0FB-BDD6-3EE8-555FCE69A565}"/>
              </a:ext>
            </a:extLst>
          </p:cNvPr>
          <p:cNvSpPr>
            <a:spLocks noGrp="1"/>
          </p:cNvSpPr>
          <p:nvPr>
            <p:ph type="title"/>
          </p:nvPr>
        </p:nvSpPr>
        <p:spPr>
          <a:xfrm>
            <a:off x="871254" y="157843"/>
            <a:ext cx="7401491" cy="662957"/>
          </a:xfrm>
        </p:spPr>
        <p:txBody>
          <a:bodyPr>
            <a:normAutofit/>
          </a:bodyPr>
          <a:lstStyle/>
          <a:p>
            <a:r>
              <a:rPr lang="en-US" sz="3200" b="1" dirty="0">
                <a:solidFill>
                  <a:srgbClr val="D50032"/>
                </a:solidFill>
              </a:rPr>
              <a:t>Other Support Calls</a:t>
            </a:r>
          </a:p>
        </p:txBody>
      </p:sp>
    </p:spTree>
    <p:extLst>
      <p:ext uri="{BB962C8B-B14F-4D97-AF65-F5344CB8AC3E}">
        <p14:creationId xmlns:p14="http://schemas.microsoft.com/office/powerpoint/2010/main" val="281129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2A92C-6F92-D32E-7781-55748F2C42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7C93F1-8D36-45BD-F42F-96144AD14BAA}"/>
              </a:ext>
            </a:extLst>
          </p:cNvPr>
          <p:cNvSpPr txBox="1"/>
          <p:nvPr/>
        </p:nvSpPr>
        <p:spPr>
          <a:xfrm>
            <a:off x="290016" y="959846"/>
            <a:ext cx="8563966" cy="3263842"/>
          </a:xfrm>
          <a:prstGeom prst="rect">
            <a:avLst/>
          </a:prstGeom>
          <a:noFill/>
        </p:spPr>
        <p:txBody>
          <a:bodyPr wrap="square" lIns="91440" tIns="45720" rIns="91440" bIns="45720" rtlCol="0" anchor="t">
            <a:spAutoFit/>
          </a:bodyPr>
          <a:lstStyle/>
          <a:p>
            <a:pPr algn="ctr" defTabSz="914400">
              <a:lnSpc>
                <a:spcPct val="113999"/>
              </a:lnSpc>
            </a:pPr>
            <a:endParaRPr lang="en-US" b="1" dirty="0">
              <a:latin typeface="Open Sans"/>
              <a:ea typeface="+mn-lt"/>
              <a:cs typeface="+mn-lt"/>
            </a:endParaRPr>
          </a:p>
          <a:p>
            <a:pPr algn="ctr" defTabSz="914400">
              <a:lnSpc>
                <a:spcPct val="113999"/>
              </a:lnSpc>
            </a:pPr>
            <a:r>
              <a:rPr lang="en-US" b="1" dirty="0">
                <a:latin typeface="Open Sans"/>
                <a:ea typeface="+mn-lt"/>
                <a:cs typeface="+mn-lt"/>
              </a:rPr>
              <a:t>New Advocate Orientation</a:t>
            </a:r>
            <a:endParaRPr lang="en-US" dirty="0">
              <a:cs typeface="Arial"/>
            </a:endParaRPr>
          </a:p>
          <a:p>
            <a:pPr algn="ctr">
              <a:lnSpc>
                <a:spcPct val="113999"/>
              </a:lnSpc>
            </a:pPr>
            <a:r>
              <a:rPr lang="en-US" dirty="0">
                <a:latin typeface="Open Sans"/>
                <a:ea typeface="Open Sans"/>
                <a:cs typeface="Arial"/>
              </a:rPr>
              <a:t>Tuesday, February 13, 12:00 pm ET.</a:t>
            </a:r>
            <a:endParaRPr lang="en-US" i="0" dirty="0">
              <a:effectLst/>
              <a:latin typeface="Open Sans"/>
              <a:ea typeface="Open Sans"/>
              <a:cs typeface="Arial"/>
            </a:endParaRPr>
          </a:p>
          <a:p>
            <a:pPr algn="ctr">
              <a:lnSpc>
                <a:spcPct val="113999"/>
              </a:lnSpc>
            </a:pPr>
            <a:r>
              <a:rPr lang="en-US" dirty="0">
                <a:latin typeface="Open Sans"/>
                <a:ea typeface="Open Sans"/>
                <a:cs typeface="Arial"/>
                <a:hlinkClick r:id="rId3"/>
              </a:rPr>
              <a:t>Register today</a:t>
            </a:r>
            <a:r>
              <a:rPr lang="en-US" dirty="0">
                <a:latin typeface="Open Sans"/>
                <a:ea typeface="Open Sans"/>
                <a:cs typeface="Arial"/>
              </a:rPr>
              <a:t>.</a:t>
            </a:r>
          </a:p>
          <a:p>
            <a:pPr algn="ctr">
              <a:lnSpc>
                <a:spcPct val="113999"/>
              </a:lnSpc>
            </a:pPr>
            <a:endParaRPr lang="en-US" dirty="0">
              <a:latin typeface="Open Sans"/>
              <a:ea typeface="Open Sans"/>
              <a:cs typeface="Arial"/>
            </a:endParaRPr>
          </a:p>
          <a:p>
            <a:pPr algn="ctr">
              <a:lnSpc>
                <a:spcPct val="113999"/>
              </a:lnSpc>
            </a:pPr>
            <a:endParaRPr lang="en-US" dirty="0">
              <a:latin typeface="Open Sans"/>
              <a:ea typeface="Open Sans"/>
              <a:cs typeface="Arial"/>
            </a:endParaRPr>
          </a:p>
          <a:p>
            <a:pPr algn="ctr">
              <a:lnSpc>
                <a:spcPct val="113999"/>
              </a:lnSpc>
            </a:pPr>
            <a:r>
              <a:rPr lang="en-US" b="1" dirty="0">
                <a:latin typeface="Open Sans"/>
                <a:ea typeface="Open Sans"/>
                <a:cs typeface="Arial"/>
              </a:rPr>
              <a:t>Four-part Group Leader Training Series</a:t>
            </a:r>
          </a:p>
          <a:p>
            <a:pPr algn="ctr">
              <a:lnSpc>
                <a:spcPct val="113999"/>
              </a:lnSpc>
            </a:pPr>
            <a:r>
              <a:rPr lang="en-US" dirty="0">
                <a:latin typeface="Open Sans"/>
                <a:ea typeface="Open Sans"/>
                <a:cs typeface="Arial"/>
              </a:rPr>
              <a:t>Starting Wednesday, February 21, 8:00 pm ET</a:t>
            </a:r>
          </a:p>
          <a:p>
            <a:pPr algn="ctr">
              <a:lnSpc>
                <a:spcPct val="113999"/>
              </a:lnSpc>
            </a:pPr>
            <a:r>
              <a:rPr lang="en-US" dirty="0">
                <a:latin typeface="Open Sans"/>
                <a:ea typeface="Open Sans"/>
                <a:cs typeface="Arial"/>
                <a:hlinkClick r:id="rId4"/>
              </a:rPr>
              <a:t>Registration is open</a:t>
            </a:r>
            <a:r>
              <a:rPr lang="en-US" dirty="0">
                <a:latin typeface="Open Sans"/>
                <a:ea typeface="Open Sans"/>
                <a:cs typeface="Arial"/>
              </a:rPr>
              <a:t>.</a:t>
            </a:r>
          </a:p>
          <a:p>
            <a:pPr algn="ctr">
              <a:lnSpc>
                <a:spcPct val="113999"/>
              </a:lnSpc>
            </a:pPr>
            <a:endParaRPr lang="en-US" sz="2000" b="1" dirty="0">
              <a:latin typeface="Open Sans"/>
              <a:ea typeface="Open Sans"/>
              <a:cs typeface="Open Sans"/>
            </a:endParaRPr>
          </a:p>
        </p:txBody>
      </p:sp>
      <p:sp>
        <p:nvSpPr>
          <p:cNvPr id="2" name="Title 1">
            <a:extLst>
              <a:ext uri="{FF2B5EF4-FFF2-40B4-BE49-F238E27FC236}">
                <a16:creationId xmlns:a16="http://schemas.microsoft.com/office/drawing/2014/main" id="{ECCCF93C-D86F-909C-BA3B-42AE5A8D5AFF}"/>
              </a:ext>
            </a:extLst>
          </p:cNvPr>
          <p:cNvSpPr>
            <a:spLocks noGrp="1"/>
          </p:cNvSpPr>
          <p:nvPr>
            <p:ph type="title"/>
          </p:nvPr>
        </p:nvSpPr>
        <p:spPr>
          <a:xfrm>
            <a:off x="871254" y="157843"/>
            <a:ext cx="7401491" cy="662957"/>
          </a:xfrm>
        </p:spPr>
        <p:txBody>
          <a:bodyPr>
            <a:normAutofit/>
          </a:bodyPr>
          <a:lstStyle/>
          <a:p>
            <a:r>
              <a:rPr lang="en-US" sz="3200" b="1" dirty="0">
                <a:solidFill>
                  <a:srgbClr val="D50032"/>
                </a:solidFill>
              </a:rPr>
              <a:t>Other Support Calls</a:t>
            </a:r>
          </a:p>
        </p:txBody>
      </p:sp>
    </p:spTree>
    <p:extLst>
      <p:ext uri="{BB962C8B-B14F-4D97-AF65-F5344CB8AC3E}">
        <p14:creationId xmlns:p14="http://schemas.microsoft.com/office/powerpoint/2010/main" val="3663960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526157"/>
          </a:xfrm>
        </p:spPr>
        <p:txBody>
          <a:bodyPr>
            <a:normAutofit/>
          </a:bodyPr>
          <a:lstStyle/>
          <a:p>
            <a:r>
              <a:rPr lang="en-US" sz="2600" b="1" dirty="0">
                <a:solidFill>
                  <a:srgbClr val="D50032"/>
                </a:solidFill>
              </a:rPr>
              <a:t>Free Agents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322656" y="957429"/>
            <a:ext cx="8393851" cy="2680798"/>
          </a:xfrm>
          <a:prstGeom prst="rect">
            <a:avLst/>
          </a:prstGeom>
          <a:noFill/>
        </p:spPr>
        <p:txBody>
          <a:bodyPr wrap="square" lIns="91440" tIns="45720" rIns="91440" bIns="45720" rtlCol="0" anchor="t">
            <a:spAutoFit/>
          </a:bodyPr>
          <a:lstStyle/>
          <a:p>
            <a:pPr algn="ctr">
              <a:lnSpc>
                <a:spcPct val="113999"/>
              </a:lnSpc>
            </a:pPr>
            <a:r>
              <a:rPr lang="en-US" sz="2000" b="1" dirty="0">
                <a:latin typeface="Open Sans"/>
                <a:ea typeface="Open Sans"/>
                <a:cs typeface="Segoe UI"/>
              </a:rPr>
              <a:t>U.S. Poverty Free Agents</a:t>
            </a:r>
            <a:endParaRPr lang="en-US" sz="2000" dirty="0">
              <a:latin typeface="Open Sans"/>
              <a:ea typeface="Open Sans"/>
              <a:cs typeface="Segoe UI"/>
            </a:endParaRPr>
          </a:p>
          <a:p>
            <a:pPr algn="ctr">
              <a:lnSpc>
                <a:spcPct val="113999"/>
              </a:lnSpc>
            </a:pPr>
            <a:r>
              <a:rPr lang="en-US" sz="2000" dirty="0">
                <a:latin typeface="Open Sans"/>
                <a:ea typeface="Open Sans"/>
                <a:cs typeface="Segoe UI"/>
              </a:rPr>
              <a:t>Tuesday, February 20, 1:00 pm and 8:00 pm ET</a:t>
            </a:r>
          </a:p>
          <a:p>
            <a:pPr algn="ctr">
              <a:lnSpc>
                <a:spcPct val="113999"/>
              </a:lnSpc>
              <a:spcAft>
                <a:spcPts val="1200"/>
              </a:spcAft>
            </a:pPr>
            <a:r>
              <a:rPr lang="en-US" sz="2000" dirty="0">
                <a:latin typeface="Open Sans"/>
                <a:ea typeface="Open Sans"/>
                <a:cs typeface="Segoe UI"/>
              </a:rPr>
              <a:t>Contact Jos Linn at </a:t>
            </a:r>
            <a:r>
              <a:rPr lang="en-US" sz="2000" dirty="0">
                <a:latin typeface="Open Sans"/>
                <a:ea typeface="Open Sans"/>
                <a:cs typeface="Segoe UI"/>
                <a:hlinkClick r:id="rId3"/>
              </a:rPr>
              <a:t>jlinn@results.org</a:t>
            </a:r>
            <a:r>
              <a:rPr lang="en-US" sz="2000" dirty="0">
                <a:latin typeface="Open Sans"/>
                <a:ea typeface="Open Sans"/>
                <a:cs typeface="Segoe UI"/>
              </a:rPr>
              <a:t> for information.</a:t>
            </a:r>
          </a:p>
          <a:p>
            <a:pPr algn="ctr">
              <a:lnSpc>
                <a:spcPct val="113999"/>
              </a:lnSpc>
            </a:pPr>
            <a:r>
              <a:rPr lang="en-US" sz="2000" b="1" dirty="0">
                <a:latin typeface="Segoe UI"/>
                <a:ea typeface="Open Sans"/>
                <a:cs typeface="Segoe UI"/>
              </a:rPr>
              <a:t>Global Poverty Free Agents</a:t>
            </a:r>
            <a:endParaRPr lang="en-US" sz="2000" dirty="0">
              <a:latin typeface="Segoe UI"/>
              <a:ea typeface="Open Sans"/>
              <a:cs typeface="Segoe UI"/>
            </a:endParaRPr>
          </a:p>
          <a:p>
            <a:pPr algn="ctr">
              <a:lnSpc>
                <a:spcPct val="113999"/>
              </a:lnSpc>
            </a:pPr>
            <a:r>
              <a:rPr lang="en-US" sz="2000" dirty="0">
                <a:latin typeface="Segoe UI"/>
                <a:ea typeface="Open Sans"/>
                <a:cs typeface="Segoe UI"/>
              </a:rPr>
              <a:t>Monday, February 26, 7:00 pm ET</a:t>
            </a:r>
          </a:p>
          <a:p>
            <a:pPr algn="ctr">
              <a:lnSpc>
                <a:spcPct val="113999"/>
              </a:lnSpc>
            </a:pPr>
            <a:r>
              <a:rPr lang="en-US" sz="2000" dirty="0">
                <a:latin typeface="Segoe UI"/>
                <a:ea typeface="Open Sans"/>
                <a:cs typeface="Segoe UI"/>
              </a:rPr>
              <a:t>Contact Lisa Marchal at </a:t>
            </a:r>
            <a:r>
              <a:rPr lang="en-US" sz="2000" dirty="0">
                <a:latin typeface="Segoe UI"/>
                <a:ea typeface="Open Sans"/>
                <a:cs typeface="Segoe UI"/>
                <a:hlinkClick r:id="rId4"/>
              </a:rPr>
              <a:t>lmarchal@results.org</a:t>
            </a:r>
            <a:r>
              <a:rPr lang="en-US" sz="2000" dirty="0">
                <a:latin typeface="Segoe UI"/>
                <a:ea typeface="Open Sans"/>
                <a:cs typeface="Segoe UI"/>
              </a:rPr>
              <a:t> for information.</a:t>
            </a:r>
            <a:endParaRPr lang="en-US" dirty="0"/>
          </a:p>
          <a:p>
            <a:pPr algn="ctr">
              <a:lnSpc>
                <a:spcPct val="113999"/>
              </a:lnSpc>
            </a:pPr>
            <a:endParaRPr lang="en-US" sz="2000" dirty="0">
              <a:latin typeface="Open Sans"/>
              <a:ea typeface="Open Sans"/>
              <a:cs typeface="Segoe UI"/>
            </a:endParaRPr>
          </a:p>
        </p:txBody>
      </p:sp>
    </p:spTree>
    <p:extLst>
      <p:ext uri="{BB962C8B-B14F-4D97-AF65-F5344CB8AC3E}">
        <p14:creationId xmlns:p14="http://schemas.microsoft.com/office/powerpoint/2010/main" val="31147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B5AB-BF00-85ED-9CE3-6148FB9359E6}"/>
              </a:ext>
            </a:extLst>
          </p:cNvPr>
          <p:cNvSpPr>
            <a:spLocks noGrp="1"/>
          </p:cNvSpPr>
          <p:nvPr>
            <p:ph type="ctrTitle"/>
          </p:nvPr>
        </p:nvSpPr>
        <p:spPr/>
        <p:txBody>
          <a:bodyPr>
            <a:noAutofit/>
          </a:bodyPr>
          <a:lstStyle/>
          <a:p>
            <a:r>
              <a:rPr lang="en-US" sz="3200" b="1" dirty="0"/>
              <a:t>The RESULTS office will be closed </a:t>
            </a:r>
            <a:br>
              <a:rPr lang="en-US" sz="3200" b="1" dirty="0"/>
            </a:br>
            <a:r>
              <a:rPr lang="en-US" sz="3200" b="1" dirty="0"/>
              <a:t>Monday, February 19</a:t>
            </a:r>
            <a:br>
              <a:rPr lang="en-US" sz="3200" b="1" dirty="0"/>
            </a:br>
            <a:r>
              <a:rPr lang="en-US" sz="3200" b="1" dirty="0"/>
              <a:t>in observance of Presidents’ Day</a:t>
            </a:r>
          </a:p>
        </p:txBody>
      </p:sp>
    </p:spTree>
    <p:extLst>
      <p:ext uri="{BB962C8B-B14F-4D97-AF65-F5344CB8AC3E}">
        <p14:creationId xmlns:p14="http://schemas.microsoft.com/office/powerpoint/2010/main" val="1841525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2447-7FA5-92E6-BF38-269D9960B2AD}"/>
              </a:ext>
            </a:extLst>
          </p:cNvPr>
          <p:cNvSpPr>
            <a:spLocks noGrp="1"/>
          </p:cNvSpPr>
          <p:nvPr>
            <p:ph type="title"/>
          </p:nvPr>
        </p:nvSpPr>
        <p:spPr>
          <a:xfrm>
            <a:off x="762912" y="1159200"/>
            <a:ext cx="7401491" cy="2935722"/>
          </a:xfrm>
        </p:spPr>
        <p:txBody>
          <a:bodyPr>
            <a:noAutofit/>
          </a:bodyPr>
          <a:lstStyle/>
          <a:p>
            <a:pPr>
              <a:lnSpc>
                <a:spcPct val="114000"/>
              </a:lnSpc>
              <a:spcAft>
                <a:spcPts val="1200"/>
              </a:spcAft>
            </a:pPr>
            <a:r>
              <a:rPr lang="en-US" sz="3200" dirty="0">
                <a:solidFill>
                  <a:schemeClr val="tx1"/>
                </a:solidFill>
              </a:rPr>
              <a:t>Don't forget to submit your lobby, media, and outreach reports!</a:t>
            </a:r>
            <a:br>
              <a:rPr lang="en-US" sz="3200" dirty="0">
                <a:solidFill>
                  <a:schemeClr val="tx1"/>
                </a:solidFill>
              </a:rPr>
            </a:br>
            <a:br>
              <a:rPr lang="en-US" sz="3200" dirty="0">
                <a:solidFill>
                  <a:schemeClr val="bg2"/>
                </a:solidFill>
              </a:rPr>
            </a:br>
            <a:r>
              <a:rPr lang="en-US" sz="3200" dirty="0">
                <a:solidFill>
                  <a:schemeClr val="bg2"/>
                </a:solidFill>
                <a:hlinkClick r:id="rId2"/>
              </a:rPr>
              <a:t>https://results.org/volunteers/reporting-your-advocacy-actions</a:t>
            </a:r>
            <a:r>
              <a:rPr lang="en-US" sz="3200" dirty="0">
                <a:solidFill>
                  <a:schemeClr val="bg2"/>
                </a:solidFill>
              </a:rPr>
              <a:t> </a:t>
            </a:r>
          </a:p>
        </p:txBody>
      </p:sp>
    </p:spTree>
    <p:extLst>
      <p:ext uri="{BB962C8B-B14F-4D97-AF65-F5344CB8AC3E}">
        <p14:creationId xmlns:p14="http://schemas.microsoft.com/office/powerpoint/2010/main" val="3947502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A39B13-97E5-B464-B002-B4EC12F3BDE6}"/>
              </a:ext>
            </a:extLst>
          </p:cNvPr>
          <p:cNvSpPr>
            <a:spLocks noGrp="1"/>
          </p:cNvSpPr>
          <p:nvPr>
            <p:ph type="ctrTitle"/>
          </p:nvPr>
        </p:nvSpPr>
        <p:spPr>
          <a:xfrm>
            <a:off x="685800" y="93021"/>
            <a:ext cx="7772400" cy="605380"/>
          </a:xfrm>
        </p:spPr>
        <p:txBody>
          <a:bodyPr>
            <a:normAutofit/>
          </a:bodyPr>
          <a:lstStyle/>
          <a:p>
            <a:r>
              <a:rPr lang="en-US" sz="2800" b="1" dirty="0">
                <a:solidFill>
                  <a:schemeClr val="tx1"/>
                </a:solidFill>
              </a:rPr>
              <a:t>Find today’s slides</a:t>
            </a:r>
          </a:p>
        </p:txBody>
      </p:sp>
      <p:pic>
        <p:nvPicPr>
          <p:cNvPr id="8" name="Picture 7" descr="A screenshot of a web page&#10;&#10;Description automatically generated">
            <a:extLst>
              <a:ext uri="{FF2B5EF4-FFF2-40B4-BE49-F238E27FC236}">
                <a16:creationId xmlns:a16="http://schemas.microsoft.com/office/drawing/2014/main" id="{63D95E63-49CD-82C3-F601-474042694964}"/>
              </a:ext>
            </a:extLst>
          </p:cNvPr>
          <p:cNvPicPr>
            <a:picLocks noChangeAspect="1"/>
          </p:cNvPicPr>
          <p:nvPr/>
        </p:nvPicPr>
        <p:blipFill>
          <a:blip r:embed="rId2"/>
          <a:stretch>
            <a:fillRect/>
          </a:stretch>
        </p:blipFill>
        <p:spPr>
          <a:xfrm>
            <a:off x="1876253" y="688123"/>
            <a:ext cx="5391494" cy="3767254"/>
          </a:xfrm>
          <a:prstGeom prst="rect">
            <a:avLst/>
          </a:prstGeom>
        </p:spPr>
      </p:pic>
      <p:sp>
        <p:nvSpPr>
          <p:cNvPr id="9" name="Oval 8">
            <a:extLst>
              <a:ext uri="{FF2B5EF4-FFF2-40B4-BE49-F238E27FC236}">
                <a16:creationId xmlns:a16="http://schemas.microsoft.com/office/drawing/2014/main" id="{2637C2D4-D9A0-B5D9-7272-AF8FD77F2ADF}"/>
              </a:ext>
            </a:extLst>
          </p:cNvPr>
          <p:cNvSpPr/>
          <p:nvPr/>
        </p:nvSpPr>
        <p:spPr>
          <a:xfrm rot="16200000">
            <a:off x="4817947" y="645799"/>
            <a:ext cx="345600" cy="837494"/>
          </a:xfrm>
          <a:prstGeom prst="ellipse">
            <a:avLst/>
          </a:prstGeom>
          <a:noFill/>
          <a:ln w="38100">
            <a:solidFill>
              <a:srgbClr val="09E7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AEF0F8D-7031-6227-BAA6-A63357DA3ADC}"/>
              </a:ext>
            </a:extLst>
          </p:cNvPr>
          <p:cNvSpPr/>
          <p:nvPr/>
        </p:nvSpPr>
        <p:spPr>
          <a:xfrm rot="16200000">
            <a:off x="3358553" y="2114797"/>
            <a:ext cx="1287000" cy="1639306"/>
          </a:xfrm>
          <a:prstGeom prst="ellipse">
            <a:avLst/>
          </a:prstGeom>
          <a:noFill/>
          <a:ln w="38100">
            <a:solidFill>
              <a:srgbClr val="09E7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A6EC3B6-F8CD-2A55-F63C-03385B4F89C2}"/>
              </a:ext>
            </a:extLst>
          </p:cNvPr>
          <p:cNvSpPr txBox="1"/>
          <p:nvPr/>
        </p:nvSpPr>
        <p:spPr>
          <a:xfrm>
            <a:off x="2034159" y="4543646"/>
            <a:ext cx="5575094" cy="369332"/>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hlinkClick r:id="rId3"/>
              </a:rPr>
              <a:t>https://results.org/volunteers/national-webinars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081225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A39B13-97E5-B464-B002-B4EC12F3BDE6}"/>
              </a:ext>
            </a:extLst>
          </p:cNvPr>
          <p:cNvSpPr>
            <a:spLocks noGrp="1"/>
          </p:cNvSpPr>
          <p:nvPr>
            <p:ph type="ctrTitle"/>
          </p:nvPr>
        </p:nvSpPr>
        <p:spPr>
          <a:xfrm>
            <a:off x="685800" y="93021"/>
            <a:ext cx="7772400" cy="605380"/>
          </a:xfrm>
        </p:spPr>
        <p:txBody>
          <a:bodyPr>
            <a:normAutofit/>
          </a:bodyPr>
          <a:lstStyle/>
          <a:p>
            <a:r>
              <a:rPr lang="en-US" sz="2800" b="1" dirty="0">
                <a:solidFill>
                  <a:schemeClr val="tx1"/>
                </a:solidFill>
              </a:rPr>
              <a:t>Find events</a:t>
            </a:r>
          </a:p>
        </p:txBody>
      </p:sp>
      <p:pic>
        <p:nvPicPr>
          <p:cNvPr id="6" name="Picture 5">
            <a:extLst>
              <a:ext uri="{FF2B5EF4-FFF2-40B4-BE49-F238E27FC236}">
                <a16:creationId xmlns:a16="http://schemas.microsoft.com/office/drawing/2014/main" id="{9051FF72-BCF3-0EE5-D105-82A761C2FE97}"/>
              </a:ext>
            </a:extLst>
          </p:cNvPr>
          <p:cNvPicPr>
            <a:picLocks noChangeAspect="1"/>
          </p:cNvPicPr>
          <p:nvPr/>
        </p:nvPicPr>
        <p:blipFill>
          <a:blip r:embed="rId2"/>
          <a:stretch>
            <a:fillRect/>
          </a:stretch>
        </p:blipFill>
        <p:spPr>
          <a:xfrm>
            <a:off x="1468535" y="761174"/>
            <a:ext cx="6206929" cy="3621151"/>
          </a:xfrm>
          <a:prstGeom prst="rect">
            <a:avLst/>
          </a:prstGeom>
        </p:spPr>
      </p:pic>
      <p:sp>
        <p:nvSpPr>
          <p:cNvPr id="7" name="Oval 6">
            <a:extLst>
              <a:ext uri="{FF2B5EF4-FFF2-40B4-BE49-F238E27FC236}">
                <a16:creationId xmlns:a16="http://schemas.microsoft.com/office/drawing/2014/main" id="{2637C2D4-D9A0-B5D9-7272-AF8FD77F2ADF}"/>
              </a:ext>
            </a:extLst>
          </p:cNvPr>
          <p:cNvSpPr/>
          <p:nvPr/>
        </p:nvSpPr>
        <p:spPr>
          <a:xfrm rot="16200000">
            <a:off x="5158804" y="399598"/>
            <a:ext cx="345596" cy="943202"/>
          </a:xfrm>
          <a:prstGeom prst="ellipse">
            <a:avLst/>
          </a:prstGeom>
          <a:noFill/>
          <a:ln w="38100">
            <a:solidFill>
              <a:srgbClr val="09E7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E14AB1D-8667-BA1A-907B-4DD64B283DF0}"/>
              </a:ext>
            </a:extLst>
          </p:cNvPr>
          <p:cNvSpPr txBox="1"/>
          <p:nvPr/>
        </p:nvSpPr>
        <p:spPr>
          <a:xfrm>
            <a:off x="2412528" y="4609147"/>
            <a:ext cx="4579200" cy="369332"/>
          </a:xfrm>
          <a:prstGeom prst="rect">
            <a:avLst/>
          </a:prstGeom>
          <a:noFill/>
        </p:spPr>
        <p:txBody>
          <a:bodyPr wrap="square">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hlinkClick r:id="rId3"/>
              </a:rPr>
              <a:t>https://results.org/events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29941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AEE3-94F7-9401-9B4F-BE5A020E5328}"/>
            </a:ext>
          </a:extLst>
        </p:cNvPr>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FEA83E-2F0B-F987-26C9-B03A37D3D6A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Joanne Carter">
            <a:extLst>
              <a:ext uri="{FF2B5EF4-FFF2-40B4-BE49-F238E27FC236}">
                <a16:creationId xmlns:a16="http://schemas.microsoft.com/office/drawing/2014/main" id="{6199BCA2-499D-C84B-56C4-F0BD45FE3B2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Joanne Carter">
            <a:extLst>
              <a:ext uri="{FF2B5EF4-FFF2-40B4-BE49-F238E27FC236}">
                <a16:creationId xmlns:a16="http://schemas.microsoft.com/office/drawing/2014/main" id="{156E400A-2CD7-672C-BFEC-637915A517BF}"/>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39203C55-11F4-66D7-613D-5FC936C69B73}"/>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dirty="0">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F03D32F7-87E0-2CF6-7ED6-1C38D1A509B2}"/>
              </a:ext>
            </a:extLst>
          </p:cNvPr>
          <p:cNvSpPr txBox="1">
            <a:spLocks/>
          </p:cNvSpPr>
          <p:nvPr/>
        </p:nvSpPr>
        <p:spPr>
          <a:xfrm>
            <a:off x="1998405" y="3835211"/>
            <a:ext cx="5147187"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br>
              <a:rPr lang="en-US" sz="1600" dirty="0">
                <a:latin typeface="Open Sans"/>
              </a:rPr>
            </a:br>
            <a:r>
              <a:rPr lang="en-US" sz="1600" b="1" dirty="0">
                <a:latin typeface="Open Sans"/>
                <a:ea typeface="Open Sans"/>
                <a:cs typeface="Open Sans"/>
              </a:rPr>
              <a:t>TaShon Thomas</a:t>
            </a:r>
            <a:br>
              <a:rPr lang="en-US" sz="1600" b="1" dirty="0">
                <a:latin typeface="Open Sans"/>
              </a:rPr>
            </a:br>
            <a:r>
              <a:rPr lang="en-US" sz="1600" dirty="0">
                <a:latin typeface="Open Sans"/>
                <a:ea typeface="Open Sans"/>
                <a:cs typeface="Open Sans"/>
              </a:rPr>
              <a:t>Director of U.S. Policy</a:t>
            </a:r>
            <a:br>
              <a:rPr lang="en-US" sz="1600" dirty="0">
                <a:latin typeface="Open Sans"/>
              </a:rPr>
            </a:br>
            <a:r>
              <a:rPr lang="en-US" sz="1600" dirty="0">
                <a:latin typeface="Open Sans"/>
                <a:ea typeface="Open Sans"/>
                <a:cs typeface="Open Sans"/>
                <a:hlinkClick r:id="rId3"/>
              </a:rPr>
              <a:t>tthomas@results.org</a:t>
            </a:r>
            <a:r>
              <a:rPr lang="en-US" sz="1600" dirty="0">
                <a:latin typeface="Open Sans"/>
                <a:ea typeface="Open Sans"/>
                <a:cs typeface="Open Sans"/>
              </a:rPr>
              <a:t> </a:t>
            </a:r>
            <a:endParaRPr lang="en-US" dirty="0"/>
          </a:p>
        </p:txBody>
      </p:sp>
      <p:sp>
        <p:nvSpPr>
          <p:cNvPr id="11" name="Title 10">
            <a:extLst>
              <a:ext uri="{FF2B5EF4-FFF2-40B4-BE49-F238E27FC236}">
                <a16:creationId xmlns:a16="http://schemas.microsoft.com/office/drawing/2014/main" id="{D7B4F6D3-1E33-BD25-F8D2-BCC6E099F433}"/>
              </a:ext>
            </a:extLst>
          </p:cNvPr>
          <p:cNvSpPr>
            <a:spLocks noGrp="1"/>
          </p:cNvSpPr>
          <p:nvPr>
            <p:ph type="title"/>
          </p:nvPr>
        </p:nvSpPr>
        <p:spPr>
          <a:xfrm>
            <a:off x="718854" y="117386"/>
            <a:ext cx="7401491" cy="857250"/>
          </a:xfrm>
        </p:spPr>
        <p:txBody>
          <a:bodyPr>
            <a:normAutofit/>
          </a:bodyPr>
          <a:lstStyle/>
          <a:p>
            <a:r>
              <a:rPr lang="en-US" sz="3200" b="1" dirty="0">
                <a:solidFill>
                  <a:srgbClr val="D50032"/>
                </a:solidFill>
                <a:latin typeface="Open Sans"/>
                <a:ea typeface="Open Sans"/>
                <a:cs typeface="Open Sans"/>
              </a:rPr>
              <a:t>U.S. Poverty Campaigns Update</a:t>
            </a:r>
            <a:endParaRPr lang="en-US" sz="3200" dirty="0"/>
          </a:p>
        </p:txBody>
      </p:sp>
      <p:pic>
        <p:nvPicPr>
          <p:cNvPr id="3" name="Picture 2">
            <a:extLst>
              <a:ext uri="{FF2B5EF4-FFF2-40B4-BE49-F238E27FC236}">
                <a16:creationId xmlns:a16="http://schemas.microsoft.com/office/drawing/2014/main" id="{916009BC-FEC0-23B2-586A-F7AFBFD8F11C}"/>
              </a:ext>
            </a:extLst>
          </p:cNvPr>
          <p:cNvPicPr>
            <a:picLocks noChangeAspect="1"/>
          </p:cNvPicPr>
          <p:nvPr/>
        </p:nvPicPr>
        <p:blipFill>
          <a:blip r:embed="rId4"/>
          <a:stretch>
            <a:fillRect/>
          </a:stretch>
        </p:blipFill>
        <p:spPr>
          <a:xfrm>
            <a:off x="3209924" y="1057275"/>
            <a:ext cx="2724150" cy="2724150"/>
          </a:xfrm>
          <a:prstGeom prst="rect">
            <a:avLst/>
          </a:prstGeom>
        </p:spPr>
      </p:pic>
    </p:spTree>
    <p:extLst>
      <p:ext uri="{BB962C8B-B14F-4D97-AF65-F5344CB8AC3E}">
        <p14:creationId xmlns:p14="http://schemas.microsoft.com/office/powerpoint/2010/main" val="3323415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71D3-1A20-E168-1461-633502183334}"/>
              </a:ext>
            </a:extLst>
          </p:cNvPr>
          <p:cNvSpPr>
            <a:spLocks noGrp="1"/>
          </p:cNvSpPr>
          <p:nvPr>
            <p:ph type="title"/>
          </p:nvPr>
        </p:nvSpPr>
        <p:spPr>
          <a:xfrm>
            <a:off x="304121" y="185568"/>
            <a:ext cx="7401491" cy="857250"/>
          </a:xfrm>
        </p:spPr>
        <p:txBody>
          <a:bodyPr>
            <a:normAutofit fontScale="90000"/>
          </a:bodyPr>
          <a:lstStyle/>
          <a:p>
            <a:r>
              <a:rPr lang="en-US" sz="2800" i="1" dirty="0"/>
              <a:t>Looking ahead to the March National Webinar...</a:t>
            </a:r>
          </a:p>
        </p:txBody>
      </p:sp>
      <p:sp>
        <p:nvSpPr>
          <p:cNvPr id="3" name="Content Placeholder 2">
            <a:extLst>
              <a:ext uri="{FF2B5EF4-FFF2-40B4-BE49-F238E27FC236}">
                <a16:creationId xmlns:a16="http://schemas.microsoft.com/office/drawing/2014/main" id="{9EC1EC63-6DC2-3C5B-83D8-E92DC43ECD4A}"/>
              </a:ext>
            </a:extLst>
          </p:cNvPr>
          <p:cNvSpPr>
            <a:spLocks noGrp="1"/>
          </p:cNvSpPr>
          <p:nvPr>
            <p:ph idx="1"/>
          </p:nvPr>
        </p:nvSpPr>
        <p:spPr>
          <a:xfrm>
            <a:off x="4006738" y="1131793"/>
            <a:ext cx="5055734" cy="1612772"/>
          </a:xfrm>
        </p:spPr>
        <p:txBody>
          <a:bodyPr>
            <a:noAutofit/>
          </a:bodyPr>
          <a:lstStyle/>
          <a:p>
            <a:pPr marL="0" indent="0">
              <a:buNone/>
            </a:pPr>
            <a:r>
              <a:rPr lang="en-US" sz="2800" b="1" dirty="0">
                <a:solidFill>
                  <a:schemeClr val="bg2"/>
                </a:solidFill>
              </a:rPr>
              <a:t>Delivering Change for Women and Children Around the Globe</a:t>
            </a:r>
          </a:p>
        </p:txBody>
      </p:sp>
      <p:sp>
        <p:nvSpPr>
          <p:cNvPr id="5" name="Oval 4">
            <a:extLst>
              <a:ext uri="{FF2B5EF4-FFF2-40B4-BE49-F238E27FC236}">
                <a16:creationId xmlns:a16="http://schemas.microsoft.com/office/drawing/2014/main" id="{3601CE40-92EB-442A-FAE6-D75CF4CF90FA}"/>
              </a:ext>
            </a:extLst>
          </p:cNvPr>
          <p:cNvSpPr/>
          <p:nvPr/>
        </p:nvSpPr>
        <p:spPr>
          <a:xfrm>
            <a:off x="531311" y="1266560"/>
            <a:ext cx="2874635" cy="2873696"/>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Earth Globe - Asia with solid fill">
            <a:extLst>
              <a:ext uri="{FF2B5EF4-FFF2-40B4-BE49-F238E27FC236}">
                <a16:creationId xmlns:a16="http://schemas.microsoft.com/office/drawing/2014/main" id="{A6CB3744-6B50-158C-6066-05AF2FBA15A8}"/>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50692" y="917444"/>
            <a:ext cx="3659526" cy="3651361"/>
          </a:xfrm>
          <a:prstGeom prst="rect">
            <a:avLst/>
          </a:prstGeom>
        </p:spPr>
      </p:pic>
      <p:sp>
        <p:nvSpPr>
          <p:cNvPr id="7" name="TextBox 6">
            <a:extLst>
              <a:ext uri="{FF2B5EF4-FFF2-40B4-BE49-F238E27FC236}">
                <a16:creationId xmlns:a16="http://schemas.microsoft.com/office/drawing/2014/main" id="{6DF6AE54-25DB-2465-DA63-3AECD53F31CE}"/>
              </a:ext>
            </a:extLst>
          </p:cNvPr>
          <p:cNvSpPr txBox="1"/>
          <p:nvPr/>
        </p:nvSpPr>
        <p:spPr>
          <a:xfrm>
            <a:off x="4001654" y="2665844"/>
            <a:ext cx="496371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Open Sans"/>
                <a:ea typeface="Open Sans Bold"/>
                <a:cs typeface="Calibri"/>
              </a:rPr>
              <a:t>Learn about health equity, child survival, and gender equity programs and policies, and get inspired to </a:t>
            </a:r>
            <a:r>
              <a:rPr lang="en-US" dirty="0">
                <a:latin typeface="Open Sans"/>
                <a:ea typeface="+mn-lt"/>
                <a:cs typeface="+mn-lt"/>
              </a:rPr>
              <a:t>act on </a:t>
            </a:r>
            <a:r>
              <a:rPr lang="en-US" b="1" dirty="0">
                <a:latin typeface="Open Sans"/>
                <a:ea typeface="+mn-lt"/>
                <a:cs typeface="+mn-lt"/>
              </a:rPr>
              <a:t>International Women’s Day </a:t>
            </a:r>
            <a:r>
              <a:rPr lang="en-US" dirty="0">
                <a:latin typeface="Open Sans"/>
                <a:ea typeface="+mn-lt"/>
                <a:cs typeface="+mn-lt"/>
              </a:rPr>
              <a:t>(Friday, March 8) and advocate to Congress throughout 2024.</a:t>
            </a:r>
          </a:p>
        </p:txBody>
      </p:sp>
      <p:sp>
        <p:nvSpPr>
          <p:cNvPr id="8" name="TextBox 7">
            <a:extLst>
              <a:ext uri="{FF2B5EF4-FFF2-40B4-BE49-F238E27FC236}">
                <a16:creationId xmlns:a16="http://schemas.microsoft.com/office/drawing/2014/main" id="{38B9888D-FEFD-ED3E-5329-009E9A3B37DC}"/>
              </a:ext>
            </a:extLst>
          </p:cNvPr>
          <p:cNvSpPr txBox="1"/>
          <p:nvPr/>
        </p:nvSpPr>
        <p:spPr>
          <a:xfrm>
            <a:off x="251052" y="4384223"/>
            <a:ext cx="86520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2"/>
                </a:solidFill>
                <a:latin typeface="Open Sans"/>
                <a:cs typeface="Segoe UI"/>
              </a:rPr>
              <a:t>March 2, 1pm ET  |  </a:t>
            </a:r>
            <a:r>
              <a:rPr lang="en-US" sz="2400" dirty="0">
                <a:solidFill>
                  <a:schemeClr val="bg2"/>
                </a:solidFill>
                <a:latin typeface="Open Sans"/>
                <a:cs typeface="Segoe UI"/>
              </a:rPr>
              <a:t>REGISTER: </a:t>
            </a:r>
            <a:r>
              <a:rPr lang="en-US" sz="2400" dirty="0">
                <a:solidFill>
                  <a:schemeClr val="bg2"/>
                </a:solidFill>
                <a:latin typeface="Open Sans"/>
                <a:cs typeface="Segoe UI"/>
                <a:hlinkClick r:id="rId4">
                  <a:extLst>
                    <a:ext uri="{A12FA001-AC4F-418D-AE19-62706E023703}">
                      <ahyp:hlinkClr xmlns:ahyp="http://schemas.microsoft.com/office/drawing/2018/hyperlinkcolor" val="tx"/>
                    </a:ext>
                  </a:extLst>
                </a:hlinkClick>
              </a:rPr>
              <a:t>tinyurl.com/RESULTS2024</a:t>
            </a:r>
            <a:r>
              <a:rPr lang="en-US" sz="3200" b="1" dirty="0">
                <a:solidFill>
                  <a:schemeClr val="bg2"/>
                </a:solidFill>
                <a:latin typeface="Open Sans"/>
              </a:rPr>
              <a:t> </a:t>
            </a:r>
            <a:endParaRPr lang="en-US" sz="3200" b="1" dirty="0">
              <a:solidFill>
                <a:schemeClr val="bg2"/>
              </a:solidFill>
            </a:endParaRPr>
          </a:p>
        </p:txBody>
      </p:sp>
    </p:spTree>
    <p:extLst>
      <p:ext uri="{BB962C8B-B14F-4D97-AF65-F5344CB8AC3E}">
        <p14:creationId xmlns:p14="http://schemas.microsoft.com/office/powerpoint/2010/main" val="2571292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oked dish">
            <a:extLst>
              <a:ext uri="{FF2B5EF4-FFF2-40B4-BE49-F238E27FC236}">
                <a16:creationId xmlns:a16="http://schemas.microsoft.com/office/drawing/2014/main" id="{889C819D-D14E-B90C-38C9-BCA977F6D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798" y="763200"/>
            <a:ext cx="2542951" cy="329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53C25C-0E86-B0DD-027E-8015BD21F0D4}"/>
              </a:ext>
            </a:extLst>
          </p:cNvPr>
          <p:cNvSpPr txBox="1"/>
          <p:nvPr/>
        </p:nvSpPr>
        <p:spPr>
          <a:xfrm>
            <a:off x="1011273" y="4103301"/>
            <a:ext cx="2736000" cy="246221"/>
          </a:xfrm>
          <a:prstGeom prst="rect">
            <a:avLst/>
          </a:prstGeom>
          <a:noFill/>
        </p:spPr>
        <p:txBody>
          <a:bodyPr wrap="squar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By Cristina Matos-Albers (</a:t>
            </a:r>
            <a:r>
              <a:rPr lang="en-US" sz="1000" dirty="0">
                <a:latin typeface="Open Sans" panose="020B0606030504020204" pitchFamily="34" charset="0"/>
                <a:ea typeface="Open Sans" panose="020B0606030504020204" pitchFamily="34" charset="0"/>
                <a:cs typeface="Open Sans" panose="020B0606030504020204" pitchFamily="34" charset="0"/>
                <a:hlinkClick r:id="rId3"/>
              </a:rPr>
              <a:t>Unsplash</a:t>
            </a:r>
            <a:r>
              <a:rPr lang="en-US" sz="1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2052" name="Picture 4" descr="golden retriever puppy with blue collar">
            <a:extLst>
              <a:ext uri="{FF2B5EF4-FFF2-40B4-BE49-F238E27FC236}">
                <a16:creationId xmlns:a16="http://schemas.microsoft.com/office/drawing/2014/main" id="{E9B98AE1-9AD7-8CEA-EE0F-00C91945B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940" y="1238400"/>
            <a:ext cx="3735262" cy="249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4FA9DF-6CCB-1D0B-5F8A-C98AA29E7D2D}"/>
              </a:ext>
            </a:extLst>
          </p:cNvPr>
          <p:cNvSpPr txBox="1"/>
          <p:nvPr/>
        </p:nvSpPr>
        <p:spPr>
          <a:xfrm>
            <a:off x="4800571" y="3781989"/>
            <a:ext cx="2736000" cy="246221"/>
          </a:xfrm>
          <a:prstGeom prst="rect">
            <a:avLst/>
          </a:prstGeom>
          <a:noFill/>
        </p:spPr>
        <p:txBody>
          <a:bodyPr wrap="square">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By Richard Burlton (</a:t>
            </a:r>
            <a:r>
              <a:rPr lang="en-US" sz="1000" dirty="0">
                <a:latin typeface="Open Sans" panose="020B0606030504020204" pitchFamily="34" charset="0"/>
                <a:ea typeface="Open Sans" panose="020B0606030504020204" pitchFamily="34" charset="0"/>
                <a:cs typeface="Open Sans" panose="020B0606030504020204" pitchFamily="34" charset="0"/>
                <a:hlinkClick r:id="rId5"/>
              </a:rPr>
              <a:t>Unsplash</a:t>
            </a:r>
            <a:r>
              <a:rPr lang="en-US" sz="10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151896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E8C8A2-26F3-CDA7-2EFC-07F3C1146E59}"/>
              </a:ext>
            </a:extLst>
          </p:cNvPr>
          <p:cNvSpPr>
            <a:spLocks noGrp="1"/>
          </p:cNvSpPr>
          <p:nvPr>
            <p:ph type="title"/>
          </p:nvPr>
        </p:nvSpPr>
        <p:spPr/>
        <p:txBody>
          <a:bodyPr>
            <a:normAutofit fontScale="90000"/>
          </a:bodyPr>
          <a:lstStyle/>
          <a:p>
            <a:r>
              <a:rPr lang="en-US" dirty="0"/>
              <a:t>Let’s Take A Moment To Celebrate!</a:t>
            </a:r>
          </a:p>
        </p:txBody>
      </p:sp>
      <p:pic>
        <p:nvPicPr>
          <p:cNvPr id="1026" name="Picture 2" descr="House Passes Bipartisan Tax Bill With Expansion of Child Tax Credit and Business Tax Breaks ...">
            <a:extLst>
              <a:ext uri="{FF2B5EF4-FFF2-40B4-BE49-F238E27FC236}">
                <a16:creationId xmlns:a16="http://schemas.microsoft.com/office/drawing/2014/main" id="{834ECB20-1DA6-BC73-4C93-02BDFCB75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87" y="1063229"/>
            <a:ext cx="7538225" cy="377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7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D50032"/>
                </a:solidFill>
                <a:latin typeface="Open Sans"/>
                <a:ea typeface="Open Sans"/>
                <a:cs typeface="Open Sans"/>
              </a:rPr>
              <a:t>Take action!</a:t>
            </a:r>
            <a:endParaRPr lang="en-US" sz="3200" dirty="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78198" y="1044817"/>
            <a:ext cx="8787602" cy="3203377"/>
          </a:xfrm>
          <a:prstGeom prst="rect">
            <a:avLst/>
          </a:prstGeom>
          <a:noFill/>
        </p:spPr>
        <p:txBody>
          <a:bodyPr wrap="square" lIns="91440" tIns="45720" rIns="91440" bIns="45720" rtlCol="0" anchor="t">
            <a:spAutoFit/>
          </a:bodyPr>
          <a:lstStyle/>
          <a:p>
            <a:pPr>
              <a:lnSpc>
                <a:spcPct val="114000"/>
              </a:lnSpc>
              <a:spcAft>
                <a:spcPts val="1800"/>
              </a:spcAft>
            </a:pPr>
            <a:r>
              <a:rPr lang="en-US" sz="2400" i="1" kern="100" dirty="0">
                <a:latin typeface="Open Sans"/>
                <a:ea typeface="Calibri"/>
                <a:cs typeface="Times New Roman"/>
              </a:rPr>
              <a:t>Here is your message to senators:</a:t>
            </a:r>
          </a:p>
          <a:p>
            <a:pPr>
              <a:lnSpc>
                <a:spcPct val="114000"/>
              </a:lnSpc>
              <a:spcAft>
                <a:spcPts val="1800"/>
              </a:spcAft>
            </a:pPr>
            <a:r>
              <a:rPr lang="en-US" sz="2400" b="1" kern="100" dirty="0">
                <a:effectLst/>
                <a:latin typeface="Open Sans"/>
                <a:ea typeface="Open Sans"/>
                <a:cs typeface="Open Sans"/>
              </a:rPr>
              <a:t>Will you support H.R. 7024, the </a:t>
            </a:r>
            <a:r>
              <a:rPr lang="en-US" sz="2400" b="1" i="1" kern="100" dirty="0">
                <a:effectLst/>
                <a:latin typeface="Open Sans"/>
                <a:ea typeface="Open Sans"/>
                <a:cs typeface="Open Sans"/>
              </a:rPr>
              <a:t>Tax Relief for American Families and Workers Act</a:t>
            </a:r>
            <a:r>
              <a:rPr lang="en-US" sz="2400" b="1" kern="100" dirty="0">
                <a:effectLst/>
                <a:latin typeface="Open Sans"/>
                <a:ea typeface="Open Sans"/>
                <a:cs typeface="Open Sans"/>
              </a:rPr>
              <a:t> which expands the CTC for 16 million children in families with low income? Also, will you urge </a:t>
            </a:r>
            <a:r>
              <a:rPr lang="en-US" sz="2400" b="1" kern="100" dirty="0">
                <a:latin typeface="Open Sans"/>
                <a:ea typeface="Open Sans"/>
                <a:cs typeface="Open Sans"/>
              </a:rPr>
              <a:t>Senate leaders to bring the bill to a vote NOW?</a:t>
            </a:r>
          </a:p>
          <a:p>
            <a:pPr>
              <a:lnSpc>
                <a:spcPct val="114000"/>
              </a:lnSpc>
              <a:spcAft>
                <a:spcPts val="1800"/>
              </a:spcAft>
            </a:pPr>
            <a:r>
              <a:rPr lang="en-US" sz="1600" kern="100" dirty="0">
                <a:latin typeface="Open Sans"/>
                <a:ea typeface="Open Sans"/>
                <a:cs typeface="Open Sans"/>
              </a:rPr>
              <a:t>Call using our online action alert: </a:t>
            </a:r>
            <a:r>
              <a:rPr lang="en-US" sz="1600" kern="100" dirty="0">
                <a:latin typeface="Open Sans"/>
                <a:ea typeface="Open Sans"/>
                <a:cs typeface="Open Sans"/>
                <a:hlinkClick r:id="rId3"/>
              </a:rPr>
              <a:t>https://results.org/volunteers/action-center/action-alerts?vvsrc=%2fCampaigns%2f72571%2fRespond</a:t>
            </a:r>
            <a:r>
              <a:rPr lang="en-US" sz="1600" kern="100" dirty="0">
                <a:latin typeface="Open Sans"/>
                <a:ea typeface="Open Sans"/>
                <a:cs typeface="Open Sans"/>
              </a:rPr>
              <a:t> </a:t>
            </a:r>
            <a:endParaRPr lang="en-US" sz="1600" kern="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950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CFD-743A-A2F2-4D18-894E20DB6B94}"/>
              </a:ext>
            </a:extLst>
          </p:cNvPr>
          <p:cNvSpPr>
            <a:spLocks noGrp="1"/>
          </p:cNvSpPr>
          <p:nvPr>
            <p:ph type="title"/>
          </p:nvPr>
        </p:nvSpPr>
        <p:spPr>
          <a:xfrm>
            <a:off x="457200" y="3629932"/>
            <a:ext cx="8229600" cy="857250"/>
          </a:xfrm>
        </p:spPr>
        <p:txBody>
          <a:bodyPr/>
          <a:lstStyle/>
          <a:p>
            <a:r>
              <a:rPr lang="en-US" dirty="0"/>
              <a:t>2024 US Policy Campaigns</a:t>
            </a:r>
          </a:p>
        </p:txBody>
      </p:sp>
    </p:spTree>
    <p:extLst>
      <p:ext uri="{BB962C8B-B14F-4D97-AF65-F5344CB8AC3E}">
        <p14:creationId xmlns:p14="http://schemas.microsoft.com/office/powerpoint/2010/main" val="40691923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1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Header Slides">
  <a:themeElements>
    <a:clrScheme name="TPC Dark1">
      <a:dk1>
        <a:srgbClr val="002060"/>
      </a:dk1>
      <a:lt1>
        <a:sysClr val="window" lastClr="FFFFFF"/>
      </a:lt1>
      <a:dk2>
        <a:srgbClr val="008BB0"/>
      </a:dk2>
      <a:lt2>
        <a:srgbClr val="CDE6EF"/>
      </a:lt2>
      <a:accent1>
        <a:srgbClr val="AD2C42"/>
      </a:accent1>
      <a:accent2>
        <a:srgbClr val="ED9520"/>
      </a:accent2>
      <a:accent3>
        <a:srgbClr val="B3D234"/>
      </a:accent3>
      <a:accent4>
        <a:srgbClr val="FFE783"/>
      </a:accent4>
      <a:accent5>
        <a:srgbClr val="91CBE0"/>
      </a:accent5>
      <a:accent6>
        <a:srgbClr val="008B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ety Net_2019" id="{19CA9091-CE6E-421A-9391-A49DEE120021}" vid="{2F77C441-187C-4D55-AB78-7486EB7DBC57}"/>
    </a:ext>
  </a:extLst>
</a:theme>
</file>

<file path=ppt/theme/theme8.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7" ma:contentTypeDescription="Create a new document." ma:contentTypeScope="" ma:versionID="a6b4c164539f305683a844c2591ce932">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30db6fbdfb12f12287372670cf2586ac"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f035fee-706e-4acb-9a43-6ee1a9ecef89">
      <UserInfo>
        <DisplayName>Blake Turpin</DisplayName>
        <AccountId>301</AccountId>
        <AccountType/>
      </UserInfo>
      <UserInfo>
        <DisplayName>Joanne Carter</DisplayName>
        <AccountId>189</AccountId>
        <AccountType/>
      </UserInfo>
      <UserInfo>
        <DisplayName>Jesse Marsden</DisplayName>
        <AccountId>44</AccountId>
        <AccountType/>
      </UserInfo>
      <UserInfo>
        <DisplayName>Lesley Reed</DisplayName>
        <AccountId>403</AccountId>
        <AccountType/>
      </UserInfo>
      <UserInfo>
        <DisplayName>Lisa Marchal</DisplayName>
        <AccountId>24</AccountId>
        <AccountType/>
      </UserInfo>
      <UserInfo>
        <DisplayName>Campaigns  Team Members</DisplayName>
        <AccountId>7</AccountId>
        <AccountType/>
      </UserInfo>
      <UserInfo>
        <DisplayName>Laura Labarre</DisplayName>
        <AccountId>467</AccountId>
        <AccountType/>
      </UserInfo>
      <UserInfo>
        <DisplayName>Deborah Lash</DisplayName>
        <AccountId>18</AccountId>
        <AccountType/>
      </UserInfo>
      <UserInfo>
        <DisplayName>Lakeisha McVey</DisplayName>
        <AccountId>207</AccountId>
        <AccountType/>
      </UserInfo>
      <UserInfo>
        <DisplayName>Karyne Bury</DisplayName>
        <AccountId>196</AccountId>
        <AccountType/>
      </UserInfo>
      <UserInfo>
        <DisplayName>Dorothy Monza</DisplayName>
        <AccountId>34</AccountId>
        <AccountType/>
      </UserInfo>
    </SharedWithUsers>
    <MediaLengthInSeconds xmlns="e1541ae8-567d-462c-9e78-c3b0dfdaed9d" xsi:nil="true"/>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47533105-FF09-4213-830F-557565CB5DD0}">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B9959BF8-6FB4-40AF-AF38-2D057E67A497}">
  <ds:schemaRefs>
    <ds:schemaRef ds:uri="e1541ae8-567d-462c-9e78-c3b0dfdaed9d"/>
    <ds:schemaRef ds:uri="ef035fee-706e-4acb-9a43-6ee1a9ecef89"/>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1442</TotalTime>
  <Words>3094</Words>
  <Application>Microsoft Office PowerPoint</Application>
  <PresentationFormat>On-screen Show (16:9)</PresentationFormat>
  <Paragraphs>390</Paragraphs>
  <Slides>62</Slides>
  <Notes>30</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62</vt:i4>
      </vt:variant>
    </vt:vector>
  </HeadingPairs>
  <TitlesOfParts>
    <vt:vector size="87" baseType="lpstr">
      <vt:lpstr>Arial</vt:lpstr>
      <vt:lpstr>Calibri</vt:lpstr>
      <vt:lpstr>Courier New</vt:lpstr>
      <vt:lpstr>Lato</vt:lpstr>
      <vt:lpstr>Lato-Regular</vt:lpstr>
      <vt:lpstr>Open Sans</vt:lpstr>
      <vt:lpstr>Segoe UI</vt:lpstr>
      <vt:lpstr>Symbol</vt:lpstr>
      <vt:lpstr>Wingdings</vt:lpstr>
      <vt:lpstr>Custom Design</vt:lpstr>
      <vt:lpstr>Custom Design</vt:lpstr>
      <vt:lpstr>Back cover 2</vt:lpstr>
      <vt:lpstr>2_Inside layout</vt:lpstr>
      <vt:lpstr>1_Office Theme</vt:lpstr>
      <vt:lpstr>1_Office Theme</vt:lpstr>
      <vt:lpstr>Header Slides</vt:lpstr>
      <vt:lpstr>4_Office Theme</vt:lpstr>
      <vt:lpstr>Office Theme</vt:lpstr>
      <vt:lpstr>Office Theme</vt:lpstr>
      <vt:lpstr>Office Theme</vt:lpstr>
      <vt:lpstr>Office Theme</vt:lpstr>
      <vt:lpstr>2_Office Theme</vt:lpstr>
      <vt:lpstr>4_Office Theme</vt:lpstr>
      <vt:lpstr>Custom Design</vt:lpstr>
      <vt:lpstr>Office Theme</vt:lpstr>
      <vt:lpstr>PowerPoint Presentation</vt:lpstr>
      <vt:lpstr>Our Values &amp; Resources</vt:lpstr>
      <vt:lpstr>Welcome!</vt:lpstr>
      <vt:lpstr>Rep. Jim McGovern (D-MA-2)</vt:lpstr>
      <vt:lpstr>US Policy Updates</vt:lpstr>
      <vt:lpstr>U.S. Poverty Campaigns Update</vt:lpstr>
      <vt:lpstr>Let’s Take A Moment To Celebrate!</vt:lpstr>
      <vt:lpstr>PowerPoint Presentation</vt:lpstr>
      <vt:lpstr>2024 US Policy Campaigns</vt:lpstr>
      <vt:lpstr>2024 Policy Priorities</vt:lpstr>
      <vt:lpstr>2024 Grassroots Timeline</vt:lpstr>
      <vt:lpstr>MORE TO COME!</vt:lpstr>
      <vt:lpstr>PowerPoint Presentation</vt:lpstr>
      <vt:lpstr>PowerPoint Presentation</vt:lpstr>
      <vt:lpstr>Appropriations</vt:lpstr>
      <vt:lpstr>World Bank Advocacy</vt:lpstr>
      <vt:lpstr>PowerPoint Presentation</vt:lpstr>
      <vt:lpstr>Thank you for joining us!</vt:lpstr>
      <vt:lpstr>We have a bold agenda!</vt:lpstr>
      <vt:lpstr>Goals for Feb. - April</vt:lpstr>
      <vt:lpstr>PowerPoint Presentation</vt:lpstr>
      <vt:lpstr>Resources</vt:lpstr>
      <vt:lpstr>Let’s Hear from You</vt:lpstr>
      <vt:lpstr>WA state advocate Beth Wilson</vt:lpstr>
      <vt:lpstr>Resources and Preparing for Lobby Meetings</vt:lpstr>
      <vt:lpstr>What helpful resources are available to you? </vt:lpstr>
      <vt:lpstr>Preparing for lobby meetings</vt:lpstr>
      <vt:lpstr>What is Motivational Interviewing? </vt:lpstr>
      <vt:lpstr>How can Motivational Interviewing help you in your advocacy journey?</vt:lpstr>
      <vt:lpstr>How many of you have heard of Motivational Interviewing before?   Feel free to post your response in the chat or use the raise your hand function!</vt:lpstr>
      <vt:lpstr>OARS Technique</vt:lpstr>
      <vt:lpstr>Have any of you ever used Motivational Interviewing when speaking with a congressional office?   Feel free to post your response in the chat or use the raise your hand function! </vt:lpstr>
      <vt:lpstr>Where can you access Motivational Interviewing resources?</vt:lpstr>
      <vt:lpstr>www.results.org </vt:lpstr>
      <vt:lpstr>www.results.org </vt:lpstr>
      <vt:lpstr>Community of Change </vt:lpstr>
      <vt:lpstr>RESULTS Ladder of Engagement</vt:lpstr>
      <vt:lpstr>Global Solidarity Action is live</vt:lpstr>
      <vt:lpstr>Share the solidarity action on social media &amp; invite your network to support our lobby meetings</vt:lpstr>
      <vt:lpstr>PowerPoint Presentation</vt:lpstr>
      <vt:lpstr>2023 lobbying totals</vt:lpstr>
      <vt:lpstr>What states held meetings in 2023?</vt:lpstr>
      <vt:lpstr>PowerPoint Presentation</vt:lpstr>
      <vt:lpstr>2023 Media Totals</vt:lpstr>
      <vt:lpstr>Build the Buy-in media campaign</vt:lpstr>
      <vt:lpstr>Look at what you did!</vt:lpstr>
      <vt:lpstr>52 of 81 Groups with BTBI media</vt:lpstr>
      <vt:lpstr>2024 Group Roadmaps</vt:lpstr>
      <vt:lpstr>2024 Group Roadmaps</vt:lpstr>
      <vt:lpstr>PowerPoint Presentation</vt:lpstr>
      <vt:lpstr>Support Calls</vt:lpstr>
      <vt:lpstr>Other Support Calls</vt:lpstr>
      <vt:lpstr>Other Support Calls</vt:lpstr>
      <vt:lpstr>Other Support Calls</vt:lpstr>
      <vt:lpstr>Free Agents Webinars</vt:lpstr>
      <vt:lpstr>The RESULTS office will be closed  Monday, February 19 in observance of Presidents’ Day</vt:lpstr>
      <vt:lpstr>Don't forget to submit your lobby, media, and outreach reports!  https://results.org/volunteers/reporting-your-advocacy-actions </vt:lpstr>
      <vt:lpstr>Find today’s slides</vt:lpstr>
      <vt:lpstr>Find events</vt:lpstr>
      <vt:lpstr>Looking ahead to the March National Webinar...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Jos Linn</cp:lastModifiedBy>
  <cp:revision>3</cp:revision>
  <dcterms:created xsi:type="dcterms:W3CDTF">2021-11-05T14:44:55Z</dcterms:created>
  <dcterms:modified xsi:type="dcterms:W3CDTF">2024-02-03T19:24:08Z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0x010100E1DF2243E6C85A4794611ACAEA088222</vt:lpwstr>
  </property>
  <property fmtid="{D5CDD505-2E9C-101B-9397-08002B2CF9AE}" pid="4" name="MediaServiceImageTags">
    <vt:lpwstr/>
  </property>
  <property fmtid="{D5CDD505-2E9C-101B-9397-08002B2CF9AE}" pid="5" name="NXPowerLiteLastOptimized">
    <vt:lpwstr>1469949</vt:lpwstr>
  </property>
  <property fmtid="{D5CDD505-2E9C-101B-9397-08002B2CF9AE}" pid="6" name="NXPowerLiteSettings">
    <vt:lpwstr>F7000400038000</vt:lpwstr>
  </property>
  <property fmtid="{D5CDD505-2E9C-101B-9397-08002B2CF9AE}" pid="7" name="NXPowerLiteVersion">
    <vt:lpwstr>S10.0.0</vt:lpwstr>
  </property>
  <property fmtid="{D5CDD505-2E9C-101B-9397-08002B2CF9AE}" pid="8" name="Order">
    <vt:r8>79600</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xd_ProgID">
    <vt:lpwstr/>
  </property>
  <property fmtid="{D5CDD505-2E9C-101B-9397-08002B2CF9AE}" pid="13" name="xd_Signature">
    <vt:bool>false</vt:bool>
  </property>
</Properties>
</file>