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Lst>
  <p:notesMasterIdLst>
    <p:notesMasterId r:id="rId18"/>
  </p:notesMasterIdLst>
  <p:handoutMasterIdLst>
    <p:handoutMasterId r:id="rId19"/>
  </p:handoutMasterIdLst>
  <p:sldIdLst>
    <p:sldId id="261" r:id="rId6"/>
    <p:sldId id="269" r:id="rId7"/>
    <p:sldId id="260" r:id="rId8"/>
    <p:sldId id="263" r:id="rId9"/>
    <p:sldId id="272" r:id="rId10"/>
    <p:sldId id="273" r:id="rId11"/>
    <p:sldId id="267" r:id="rId12"/>
    <p:sldId id="270" r:id="rId13"/>
    <p:sldId id="274" r:id="rId14"/>
    <p:sldId id="257" r:id="rId15"/>
    <p:sldId id="271" r:id="rId16"/>
    <p:sldId id="262"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chal" initials="LM" lastIdx="1" clrIdx="0">
    <p:extLst>
      <p:ext uri="{19B8F6BF-5375-455C-9EA6-DF929625EA0E}">
        <p15:presenceInfo xmlns:p15="http://schemas.microsoft.com/office/powerpoint/2012/main" userId="Lisa March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2495EC-9953-4580-B80F-0FCD8489AE7F}" v="350" dt="2024-02-22T03:56:43.487"/>
    <p1510:client id="{A7D9423C-8071-BDFC-E21E-D614DFAFDFC6}" v="50" dt="2024-02-22T19:28:14.908"/>
    <p1510:client id="{CB1615A6-0A73-47C6-94F3-8ECB54E2A007}" v="83" dt="2024-02-23T01:56:31.0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1" autoAdjust="0"/>
    <p:restoredTop sz="95856" autoAdjust="0"/>
  </p:normalViewPr>
  <p:slideViewPr>
    <p:cSldViewPr snapToGrid="0" snapToObjects="1">
      <p:cViewPr varScale="1">
        <p:scale>
          <a:sx n="135" d="100"/>
          <a:sy n="135" d="100"/>
        </p:scale>
        <p:origin x="882" y="12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75" d="100"/>
          <a:sy n="75" d="100"/>
        </p:scale>
        <p:origin x="414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80E5BC-D136-4AAA-99C5-DE5D045ACA50}" type="doc">
      <dgm:prSet loTypeId="urn:microsoft.com/office/officeart/2005/8/layout/hProcess11" loCatId="process" qsTypeId="urn:microsoft.com/office/officeart/2005/8/quickstyle/simple1" qsCatId="simple" csTypeId="urn:microsoft.com/office/officeart/2005/8/colors/accent1_2" csCatId="accent1" phldr="1"/>
      <dgm:spPr/>
    </dgm:pt>
    <dgm:pt modelId="{81C13D79-EC7B-422C-ABB7-B3C98B950A8C}">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1939-First Food Stamp Program</a:t>
          </a:r>
        </a:p>
      </dgm:t>
    </dgm:pt>
    <dgm:pt modelId="{11A8E6A4-5A63-491D-B09D-EBBF271D327A}" type="parTrans" cxnId="{E9140D8B-1116-49B8-B613-6F7FA2FB4B19}">
      <dgm:prSet/>
      <dgm:spPr/>
      <dgm:t>
        <a:bodyPr/>
        <a:lstStyle/>
        <a:p>
          <a:endParaRPr lang="en-US"/>
        </a:p>
      </dgm:t>
    </dgm:pt>
    <dgm:pt modelId="{D3792133-28FC-43BD-8433-BDBBDE2B9339}" type="sibTrans" cxnId="{E9140D8B-1116-49B8-B613-6F7FA2FB4B19}">
      <dgm:prSet/>
      <dgm:spPr/>
      <dgm:t>
        <a:bodyPr/>
        <a:lstStyle/>
        <a:p>
          <a:endParaRPr lang="en-US"/>
        </a:p>
      </dgm:t>
    </dgm:pt>
    <dgm:pt modelId="{FE805806-954E-4FA3-90CC-83E9AE3CB95C}">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1964- Food Stamp Act</a:t>
          </a:r>
        </a:p>
      </dgm:t>
    </dgm:pt>
    <dgm:pt modelId="{624C5290-E035-448A-B453-1B5404A7120C}" type="parTrans" cxnId="{3AEBBBFA-652D-4E0D-B306-21AD108E5F92}">
      <dgm:prSet/>
      <dgm:spPr/>
      <dgm:t>
        <a:bodyPr/>
        <a:lstStyle/>
        <a:p>
          <a:endParaRPr lang="en-US"/>
        </a:p>
      </dgm:t>
    </dgm:pt>
    <dgm:pt modelId="{59D0B2E6-816A-4B9D-B0A3-7010192F41B4}" type="sibTrans" cxnId="{3AEBBBFA-652D-4E0D-B306-21AD108E5F92}">
      <dgm:prSet/>
      <dgm:spPr/>
      <dgm:t>
        <a:bodyPr/>
        <a:lstStyle/>
        <a:p>
          <a:endParaRPr lang="en-US"/>
        </a:p>
      </dgm:t>
    </dgm:pt>
    <dgm:pt modelId="{8B12B826-70A2-4221-A15E-C2E85096A791}">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1972- Federal WIC Pilots Established</a:t>
          </a:r>
        </a:p>
      </dgm:t>
    </dgm:pt>
    <dgm:pt modelId="{0118A367-6AEF-48B8-9BA9-DB9EB363FCA1}" type="parTrans" cxnId="{E327A5B0-CDFD-4627-844B-E992A06B57A5}">
      <dgm:prSet/>
      <dgm:spPr/>
      <dgm:t>
        <a:bodyPr/>
        <a:lstStyle/>
        <a:p>
          <a:endParaRPr lang="en-US"/>
        </a:p>
      </dgm:t>
    </dgm:pt>
    <dgm:pt modelId="{54C36124-7743-433D-9FBF-B71BFB92995A}" type="sibTrans" cxnId="{E327A5B0-CDFD-4627-844B-E992A06B57A5}">
      <dgm:prSet/>
      <dgm:spPr/>
      <dgm:t>
        <a:bodyPr/>
        <a:lstStyle/>
        <a:p>
          <a:endParaRPr lang="en-US"/>
        </a:p>
      </dgm:t>
    </dgm:pt>
    <dgm:pt modelId="{3EB0C6D4-6A1A-4355-BEB9-554DC20B989E}">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1975- WIC Made Permanent</a:t>
          </a:r>
        </a:p>
      </dgm:t>
    </dgm:pt>
    <dgm:pt modelId="{D03FFCCE-7C98-496C-8D3F-235711F4DED6}" type="parTrans" cxnId="{153FD8D9-AF1A-4694-831C-B6A7158513D0}">
      <dgm:prSet/>
      <dgm:spPr/>
      <dgm:t>
        <a:bodyPr/>
        <a:lstStyle/>
        <a:p>
          <a:endParaRPr lang="en-US"/>
        </a:p>
      </dgm:t>
    </dgm:pt>
    <dgm:pt modelId="{8F346208-1F07-470B-BE91-954C593FBE4A}" type="sibTrans" cxnId="{153FD8D9-AF1A-4694-831C-B6A7158513D0}">
      <dgm:prSet/>
      <dgm:spPr/>
      <dgm:t>
        <a:bodyPr/>
        <a:lstStyle/>
        <a:p>
          <a:endParaRPr lang="en-US"/>
        </a:p>
      </dgm:t>
    </dgm:pt>
    <dgm:pt modelId="{55550443-F7A9-4B18-81AA-D64099466409}">
      <dgm:prSet phldrT="[Text]"/>
      <dgm:spPr/>
      <dgm:t>
        <a:bodyPr/>
        <a:lstStyle/>
        <a:p>
          <a:r>
            <a:rPr lang="en-US" dirty="0">
              <a:latin typeface="Open Sans" panose="020B0606030504020204" pitchFamily="34" charset="0"/>
              <a:ea typeface="Open Sans" panose="020B0606030504020204" pitchFamily="34" charset="0"/>
              <a:cs typeface="Open Sans" panose="020B0606030504020204" pitchFamily="34" charset="0"/>
            </a:rPr>
            <a:t>1974-Food Stamp Eligibility Expands to All States and Territories </a:t>
          </a:r>
        </a:p>
      </dgm:t>
    </dgm:pt>
    <dgm:pt modelId="{51DA66DF-C2F9-4EC9-8F97-2D869862A0D9}" type="parTrans" cxnId="{D2503132-BBB2-4869-8D40-A07DF7494B3C}">
      <dgm:prSet/>
      <dgm:spPr/>
      <dgm:t>
        <a:bodyPr/>
        <a:lstStyle/>
        <a:p>
          <a:endParaRPr lang="en-US"/>
        </a:p>
      </dgm:t>
    </dgm:pt>
    <dgm:pt modelId="{982E7207-B8AE-4F05-B066-F0CA4B6FAA01}" type="sibTrans" cxnId="{D2503132-BBB2-4869-8D40-A07DF7494B3C}">
      <dgm:prSet/>
      <dgm:spPr/>
      <dgm:t>
        <a:bodyPr/>
        <a:lstStyle/>
        <a:p>
          <a:endParaRPr lang="en-US"/>
        </a:p>
      </dgm:t>
    </dgm:pt>
    <dgm:pt modelId="{F76966BD-80A3-4BFD-84CC-0D2B469615AA}" type="pres">
      <dgm:prSet presAssocID="{9180E5BC-D136-4AAA-99C5-DE5D045ACA50}" presName="Name0" presStyleCnt="0">
        <dgm:presLayoutVars>
          <dgm:dir/>
          <dgm:resizeHandles val="exact"/>
        </dgm:presLayoutVars>
      </dgm:prSet>
      <dgm:spPr/>
    </dgm:pt>
    <dgm:pt modelId="{8DE0D50E-80ED-4BB9-BC09-AC0534225A84}" type="pres">
      <dgm:prSet presAssocID="{9180E5BC-D136-4AAA-99C5-DE5D045ACA50}" presName="arrow" presStyleLbl="bgShp" presStyleIdx="0" presStyleCnt="1"/>
      <dgm:spPr/>
    </dgm:pt>
    <dgm:pt modelId="{A775C123-6AE1-47D9-82EA-F07888F39065}" type="pres">
      <dgm:prSet presAssocID="{9180E5BC-D136-4AAA-99C5-DE5D045ACA50}" presName="points" presStyleCnt="0"/>
      <dgm:spPr/>
    </dgm:pt>
    <dgm:pt modelId="{00D1740F-51A9-4C06-8BE3-E3ABE5D27982}" type="pres">
      <dgm:prSet presAssocID="{81C13D79-EC7B-422C-ABB7-B3C98B950A8C}" presName="compositeA" presStyleCnt="0"/>
      <dgm:spPr/>
    </dgm:pt>
    <dgm:pt modelId="{2E95FC2D-947E-4976-A2B3-67D083A8E45B}" type="pres">
      <dgm:prSet presAssocID="{81C13D79-EC7B-422C-ABB7-B3C98B950A8C}" presName="textA" presStyleLbl="revTx" presStyleIdx="0" presStyleCnt="5">
        <dgm:presLayoutVars>
          <dgm:bulletEnabled val="1"/>
        </dgm:presLayoutVars>
      </dgm:prSet>
      <dgm:spPr/>
    </dgm:pt>
    <dgm:pt modelId="{B0E58D0C-FA2D-4ECC-AC06-1889965E824E}" type="pres">
      <dgm:prSet presAssocID="{81C13D79-EC7B-422C-ABB7-B3C98B950A8C}" presName="circleA" presStyleLbl="node1" presStyleIdx="0" presStyleCnt="5"/>
      <dgm:spPr/>
    </dgm:pt>
    <dgm:pt modelId="{567C3809-2CB4-4922-84AC-68C648BD8F70}" type="pres">
      <dgm:prSet presAssocID="{81C13D79-EC7B-422C-ABB7-B3C98B950A8C}" presName="spaceA" presStyleCnt="0"/>
      <dgm:spPr/>
    </dgm:pt>
    <dgm:pt modelId="{21A4D5EC-B426-41C4-A82D-68FF8C8C02B4}" type="pres">
      <dgm:prSet presAssocID="{D3792133-28FC-43BD-8433-BDBBDE2B9339}" presName="space" presStyleCnt="0"/>
      <dgm:spPr/>
    </dgm:pt>
    <dgm:pt modelId="{E5347F1E-967C-46B4-9C9B-0E99FF2CD903}" type="pres">
      <dgm:prSet presAssocID="{FE805806-954E-4FA3-90CC-83E9AE3CB95C}" presName="compositeB" presStyleCnt="0"/>
      <dgm:spPr/>
    </dgm:pt>
    <dgm:pt modelId="{5B01945A-44EB-46C5-A6F8-C7EE73DDCF52}" type="pres">
      <dgm:prSet presAssocID="{FE805806-954E-4FA3-90CC-83E9AE3CB95C}" presName="textB" presStyleLbl="revTx" presStyleIdx="1" presStyleCnt="5">
        <dgm:presLayoutVars>
          <dgm:bulletEnabled val="1"/>
        </dgm:presLayoutVars>
      </dgm:prSet>
      <dgm:spPr/>
    </dgm:pt>
    <dgm:pt modelId="{F6E829AE-12E0-403D-8482-9F934593608A}" type="pres">
      <dgm:prSet presAssocID="{FE805806-954E-4FA3-90CC-83E9AE3CB95C}" presName="circleB" presStyleLbl="node1" presStyleIdx="1" presStyleCnt="5"/>
      <dgm:spPr/>
    </dgm:pt>
    <dgm:pt modelId="{BCCCB631-A62C-4626-9330-566DAE46C6D5}" type="pres">
      <dgm:prSet presAssocID="{FE805806-954E-4FA3-90CC-83E9AE3CB95C}" presName="spaceB" presStyleCnt="0"/>
      <dgm:spPr/>
    </dgm:pt>
    <dgm:pt modelId="{F105387E-BC04-481E-8981-8F74C24F2778}" type="pres">
      <dgm:prSet presAssocID="{59D0B2E6-816A-4B9D-B0A3-7010192F41B4}" presName="space" presStyleCnt="0"/>
      <dgm:spPr/>
    </dgm:pt>
    <dgm:pt modelId="{3C7246FF-12A2-4936-B46F-01F2487A9991}" type="pres">
      <dgm:prSet presAssocID="{8B12B826-70A2-4221-A15E-C2E85096A791}" presName="compositeA" presStyleCnt="0"/>
      <dgm:spPr/>
    </dgm:pt>
    <dgm:pt modelId="{22F0FE03-B90F-4539-B0B6-AB0E6CE0CCFB}" type="pres">
      <dgm:prSet presAssocID="{8B12B826-70A2-4221-A15E-C2E85096A791}" presName="textA" presStyleLbl="revTx" presStyleIdx="2" presStyleCnt="5">
        <dgm:presLayoutVars>
          <dgm:bulletEnabled val="1"/>
        </dgm:presLayoutVars>
      </dgm:prSet>
      <dgm:spPr/>
    </dgm:pt>
    <dgm:pt modelId="{4F032170-EEC0-4D5D-AF94-0D7E0DAB8CD9}" type="pres">
      <dgm:prSet presAssocID="{8B12B826-70A2-4221-A15E-C2E85096A791}" presName="circleA" presStyleLbl="node1" presStyleIdx="2" presStyleCnt="5"/>
      <dgm:spPr/>
    </dgm:pt>
    <dgm:pt modelId="{C657D9F4-36A5-4E29-91F6-A5DC03C101F1}" type="pres">
      <dgm:prSet presAssocID="{8B12B826-70A2-4221-A15E-C2E85096A791}" presName="spaceA" presStyleCnt="0"/>
      <dgm:spPr/>
    </dgm:pt>
    <dgm:pt modelId="{CF52CBE3-C59A-4BD7-B2F9-9260C460F5A3}" type="pres">
      <dgm:prSet presAssocID="{54C36124-7743-433D-9FBF-B71BFB92995A}" presName="space" presStyleCnt="0"/>
      <dgm:spPr/>
    </dgm:pt>
    <dgm:pt modelId="{50949097-E411-4CFF-9679-57E560DF4FC6}" type="pres">
      <dgm:prSet presAssocID="{55550443-F7A9-4B18-81AA-D64099466409}" presName="compositeB" presStyleCnt="0"/>
      <dgm:spPr/>
    </dgm:pt>
    <dgm:pt modelId="{CF45774B-FA49-433C-9A86-8549AC4F386D}" type="pres">
      <dgm:prSet presAssocID="{55550443-F7A9-4B18-81AA-D64099466409}" presName="textB" presStyleLbl="revTx" presStyleIdx="3" presStyleCnt="5">
        <dgm:presLayoutVars>
          <dgm:bulletEnabled val="1"/>
        </dgm:presLayoutVars>
      </dgm:prSet>
      <dgm:spPr/>
    </dgm:pt>
    <dgm:pt modelId="{0C9215F1-4808-4B09-9B74-570878AB6325}" type="pres">
      <dgm:prSet presAssocID="{55550443-F7A9-4B18-81AA-D64099466409}" presName="circleB" presStyleLbl="node1" presStyleIdx="3" presStyleCnt="5"/>
      <dgm:spPr/>
    </dgm:pt>
    <dgm:pt modelId="{E4249A0B-1276-417B-B6A8-13D3F959ADF4}" type="pres">
      <dgm:prSet presAssocID="{55550443-F7A9-4B18-81AA-D64099466409}" presName="spaceB" presStyleCnt="0"/>
      <dgm:spPr/>
    </dgm:pt>
    <dgm:pt modelId="{398D34E6-BE3B-4940-8229-9A75FC5D490B}" type="pres">
      <dgm:prSet presAssocID="{982E7207-B8AE-4F05-B066-F0CA4B6FAA01}" presName="space" presStyleCnt="0"/>
      <dgm:spPr/>
    </dgm:pt>
    <dgm:pt modelId="{27199657-2565-47C9-8A76-9CFEE9DCB615}" type="pres">
      <dgm:prSet presAssocID="{3EB0C6D4-6A1A-4355-BEB9-554DC20B989E}" presName="compositeA" presStyleCnt="0"/>
      <dgm:spPr/>
    </dgm:pt>
    <dgm:pt modelId="{0F879BF4-700F-45DB-BE5F-901F19FC5A6F}" type="pres">
      <dgm:prSet presAssocID="{3EB0C6D4-6A1A-4355-BEB9-554DC20B989E}" presName="textA" presStyleLbl="revTx" presStyleIdx="4" presStyleCnt="5">
        <dgm:presLayoutVars>
          <dgm:bulletEnabled val="1"/>
        </dgm:presLayoutVars>
      </dgm:prSet>
      <dgm:spPr/>
    </dgm:pt>
    <dgm:pt modelId="{DEC8CAB0-A7E2-417A-AE16-DE9DE487C5C0}" type="pres">
      <dgm:prSet presAssocID="{3EB0C6D4-6A1A-4355-BEB9-554DC20B989E}" presName="circleA" presStyleLbl="node1" presStyleIdx="4" presStyleCnt="5"/>
      <dgm:spPr/>
    </dgm:pt>
    <dgm:pt modelId="{5785C8CF-D361-486C-BBCC-0CC0910B7D5F}" type="pres">
      <dgm:prSet presAssocID="{3EB0C6D4-6A1A-4355-BEB9-554DC20B989E}" presName="spaceA" presStyleCnt="0"/>
      <dgm:spPr/>
    </dgm:pt>
  </dgm:ptLst>
  <dgm:cxnLst>
    <dgm:cxn modelId="{FCC38822-9D30-4A39-9605-2FDD6CC77E79}" type="presOf" srcId="{FE805806-954E-4FA3-90CC-83E9AE3CB95C}" destId="{5B01945A-44EB-46C5-A6F8-C7EE73DDCF52}" srcOrd="0" destOrd="0" presId="urn:microsoft.com/office/officeart/2005/8/layout/hProcess11"/>
    <dgm:cxn modelId="{92D21528-A2C7-472F-B5CA-041B228224C0}" type="presOf" srcId="{8B12B826-70A2-4221-A15E-C2E85096A791}" destId="{22F0FE03-B90F-4539-B0B6-AB0E6CE0CCFB}" srcOrd="0" destOrd="0" presId="urn:microsoft.com/office/officeart/2005/8/layout/hProcess11"/>
    <dgm:cxn modelId="{D2503132-BBB2-4869-8D40-A07DF7494B3C}" srcId="{9180E5BC-D136-4AAA-99C5-DE5D045ACA50}" destId="{55550443-F7A9-4B18-81AA-D64099466409}" srcOrd="3" destOrd="0" parTransId="{51DA66DF-C2F9-4EC9-8F97-2D869862A0D9}" sibTransId="{982E7207-B8AE-4F05-B066-F0CA4B6FAA01}"/>
    <dgm:cxn modelId="{B88DC851-CE19-4B4D-AAAE-07B8D7B7AB26}" type="presOf" srcId="{55550443-F7A9-4B18-81AA-D64099466409}" destId="{CF45774B-FA49-433C-9A86-8549AC4F386D}" srcOrd="0" destOrd="0" presId="urn:microsoft.com/office/officeart/2005/8/layout/hProcess11"/>
    <dgm:cxn modelId="{E9140D8B-1116-49B8-B613-6F7FA2FB4B19}" srcId="{9180E5BC-D136-4AAA-99C5-DE5D045ACA50}" destId="{81C13D79-EC7B-422C-ABB7-B3C98B950A8C}" srcOrd="0" destOrd="0" parTransId="{11A8E6A4-5A63-491D-B09D-EBBF271D327A}" sibTransId="{D3792133-28FC-43BD-8433-BDBBDE2B9339}"/>
    <dgm:cxn modelId="{8B0468A3-5DCA-431E-8F75-7456310AE5D5}" type="presOf" srcId="{81C13D79-EC7B-422C-ABB7-B3C98B950A8C}" destId="{2E95FC2D-947E-4976-A2B3-67D083A8E45B}" srcOrd="0" destOrd="0" presId="urn:microsoft.com/office/officeart/2005/8/layout/hProcess11"/>
    <dgm:cxn modelId="{E327A5B0-CDFD-4627-844B-E992A06B57A5}" srcId="{9180E5BC-D136-4AAA-99C5-DE5D045ACA50}" destId="{8B12B826-70A2-4221-A15E-C2E85096A791}" srcOrd="2" destOrd="0" parTransId="{0118A367-6AEF-48B8-9BA9-DB9EB363FCA1}" sibTransId="{54C36124-7743-433D-9FBF-B71BFB92995A}"/>
    <dgm:cxn modelId="{525C40B1-C74C-48D0-A8B4-76ABC6FBA213}" type="presOf" srcId="{3EB0C6D4-6A1A-4355-BEB9-554DC20B989E}" destId="{0F879BF4-700F-45DB-BE5F-901F19FC5A6F}" srcOrd="0" destOrd="0" presId="urn:microsoft.com/office/officeart/2005/8/layout/hProcess11"/>
    <dgm:cxn modelId="{153FD8D9-AF1A-4694-831C-B6A7158513D0}" srcId="{9180E5BC-D136-4AAA-99C5-DE5D045ACA50}" destId="{3EB0C6D4-6A1A-4355-BEB9-554DC20B989E}" srcOrd="4" destOrd="0" parTransId="{D03FFCCE-7C98-496C-8D3F-235711F4DED6}" sibTransId="{8F346208-1F07-470B-BE91-954C593FBE4A}"/>
    <dgm:cxn modelId="{D60C06E9-C486-4E79-9006-88442F0BD4EC}" type="presOf" srcId="{9180E5BC-D136-4AAA-99C5-DE5D045ACA50}" destId="{F76966BD-80A3-4BFD-84CC-0D2B469615AA}" srcOrd="0" destOrd="0" presId="urn:microsoft.com/office/officeart/2005/8/layout/hProcess11"/>
    <dgm:cxn modelId="{3AEBBBFA-652D-4E0D-B306-21AD108E5F92}" srcId="{9180E5BC-D136-4AAA-99C5-DE5D045ACA50}" destId="{FE805806-954E-4FA3-90CC-83E9AE3CB95C}" srcOrd="1" destOrd="0" parTransId="{624C5290-E035-448A-B453-1B5404A7120C}" sibTransId="{59D0B2E6-816A-4B9D-B0A3-7010192F41B4}"/>
    <dgm:cxn modelId="{D80EC431-71E1-493D-8EDD-B801EC6D93F2}" type="presParOf" srcId="{F76966BD-80A3-4BFD-84CC-0D2B469615AA}" destId="{8DE0D50E-80ED-4BB9-BC09-AC0534225A84}" srcOrd="0" destOrd="0" presId="urn:microsoft.com/office/officeart/2005/8/layout/hProcess11"/>
    <dgm:cxn modelId="{983A1835-8B74-4EDA-AFE3-9FB3AEDE26D4}" type="presParOf" srcId="{F76966BD-80A3-4BFD-84CC-0D2B469615AA}" destId="{A775C123-6AE1-47D9-82EA-F07888F39065}" srcOrd="1" destOrd="0" presId="urn:microsoft.com/office/officeart/2005/8/layout/hProcess11"/>
    <dgm:cxn modelId="{3475D6F5-44B0-47B4-AD49-C849A320CD35}" type="presParOf" srcId="{A775C123-6AE1-47D9-82EA-F07888F39065}" destId="{00D1740F-51A9-4C06-8BE3-E3ABE5D27982}" srcOrd="0" destOrd="0" presId="urn:microsoft.com/office/officeart/2005/8/layout/hProcess11"/>
    <dgm:cxn modelId="{D002C664-18D2-41F3-A585-2A7237E9A5CA}" type="presParOf" srcId="{00D1740F-51A9-4C06-8BE3-E3ABE5D27982}" destId="{2E95FC2D-947E-4976-A2B3-67D083A8E45B}" srcOrd="0" destOrd="0" presId="urn:microsoft.com/office/officeart/2005/8/layout/hProcess11"/>
    <dgm:cxn modelId="{B8354FBA-5A29-46B6-B5F7-569304EB5DD5}" type="presParOf" srcId="{00D1740F-51A9-4C06-8BE3-E3ABE5D27982}" destId="{B0E58D0C-FA2D-4ECC-AC06-1889965E824E}" srcOrd="1" destOrd="0" presId="urn:microsoft.com/office/officeart/2005/8/layout/hProcess11"/>
    <dgm:cxn modelId="{0D786CD1-D78E-48B2-8862-1B2200946BF8}" type="presParOf" srcId="{00D1740F-51A9-4C06-8BE3-E3ABE5D27982}" destId="{567C3809-2CB4-4922-84AC-68C648BD8F70}" srcOrd="2" destOrd="0" presId="urn:microsoft.com/office/officeart/2005/8/layout/hProcess11"/>
    <dgm:cxn modelId="{A152BDAD-439E-4F49-BF70-9868B622A1D8}" type="presParOf" srcId="{A775C123-6AE1-47D9-82EA-F07888F39065}" destId="{21A4D5EC-B426-41C4-A82D-68FF8C8C02B4}" srcOrd="1" destOrd="0" presId="urn:microsoft.com/office/officeart/2005/8/layout/hProcess11"/>
    <dgm:cxn modelId="{52F03068-9C17-4E5A-8F17-1CFEFAAE8652}" type="presParOf" srcId="{A775C123-6AE1-47D9-82EA-F07888F39065}" destId="{E5347F1E-967C-46B4-9C9B-0E99FF2CD903}" srcOrd="2" destOrd="0" presId="urn:microsoft.com/office/officeart/2005/8/layout/hProcess11"/>
    <dgm:cxn modelId="{D02FAEFF-EABA-411F-B70A-F54A38770D73}" type="presParOf" srcId="{E5347F1E-967C-46B4-9C9B-0E99FF2CD903}" destId="{5B01945A-44EB-46C5-A6F8-C7EE73DDCF52}" srcOrd="0" destOrd="0" presId="urn:microsoft.com/office/officeart/2005/8/layout/hProcess11"/>
    <dgm:cxn modelId="{30F10DE6-0B22-435F-BD4E-B42749559CF0}" type="presParOf" srcId="{E5347F1E-967C-46B4-9C9B-0E99FF2CD903}" destId="{F6E829AE-12E0-403D-8482-9F934593608A}" srcOrd="1" destOrd="0" presId="urn:microsoft.com/office/officeart/2005/8/layout/hProcess11"/>
    <dgm:cxn modelId="{7D583711-2DAD-48CC-8702-008B233F04E6}" type="presParOf" srcId="{E5347F1E-967C-46B4-9C9B-0E99FF2CD903}" destId="{BCCCB631-A62C-4626-9330-566DAE46C6D5}" srcOrd="2" destOrd="0" presId="urn:microsoft.com/office/officeart/2005/8/layout/hProcess11"/>
    <dgm:cxn modelId="{8B54D54C-26E9-4209-80B4-C37C0E740C21}" type="presParOf" srcId="{A775C123-6AE1-47D9-82EA-F07888F39065}" destId="{F105387E-BC04-481E-8981-8F74C24F2778}" srcOrd="3" destOrd="0" presId="urn:microsoft.com/office/officeart/2005/8/layout/hProcess11"/>
    <dgm:cxn modelId="{746D49A7-87A8-430A-A6D1-8216EF81A6DD}" type="presParOf" srcId="{A775C123-6AE1-47D9-82EA-F07888F39065}" destId="{3C7246FF-12A2-4936-B46F-01F2487A9991}" srcOrd="4" destOrd="0" presId="urn:microsoft.com/office/officeart/2005/8/layout/hProcess11"/>
    <dgm:cxn modelId="{3426F8C8-7432-4156-8632-9875A299782A}" type="presParOf" srcId="{3C7246FF-12A2-4936-B46F-01F2487A9991}" destId="{22F0FE03-B90F-4539-B0B6-AB0E6CE0CCFB}" srcOrd="0" destOrd="0" presId="urn:microsoft.com/office/officeart/2005/8/layout/hProcess11"/>
    <dgm:cxn modelId="{67402B75-5367-41CD-8010-4973705FD76C}" type="presParOf" srcId="{3C7246FF-12A2-4936-B46F-01F2487A9991}" destId="{4F032170-EEC0-4D5D-AF94-0D7E0DAB8CD9}" srcOrd="1" destOrd="0" presId="urn:microsoft.com/office/officeart/2005/8/layout/hProcess11"/>
    <dgm:cxn modelId="{9DA3B3D1-637A-41C9-A9D6-5614D3CF8823}" type="presParOf" srcId="{3C7246FF-12A2-4936-B46F-01F2487A9991}" destId="{C657D9F4-36A5-4E29-91F6-A5DC03C101F1}" srcOrd="2" destOrd="0" presId="urn:microsoft.com/office/officeart/2005/8/layout/hProcess11"/>
    <dgm:cxn modelId="{AF1B4404-0AE7-4154-AB69-443B5A08F5AB}" type="presParOf" srcId="{A775C123-6AE1-47D9-82EA-F07888F39065}" destId="{CF52CBE3-C59A-4BD7-B2F9-9260C460F5A3}" srcOrd="5" destOrd="0" presId="urn:microsoft.com/office/officeart/2005/8/layout/hProcess11"/>
    <dgm:cxn modelId="{62168F1B-14A8-4243-B42A-0E575EAF3983}" type="presParOf" srcId="{A775C123-6AE1-47D9-82EA-F07888F39065}" destId="{50949097-E411-4CFF-9679-57E560DF4FC6}" srcOrd="6" destOrd="0" presId="urn:microsoft.com/office/officeart/2005/8/layout/hProcess11"/>
    <dgm:cxn modelId="{383649DD-24F2-495D-B18C-8B5ADADF4214}" type="presParOf" srcId="{50949097-E411-4CFF-9679-57E560DF4FC6}" destId="{CF45774B-FA49-433C-9A86-8549AC4F386D}" srcOrd="0" destOrd="0" presId="urn:microsoft.com/office/officeart/2005/8/layout/hProcess11"/>
    <dgm:cxn modelId="{F681D18E-F6F1-4739-AACA-D861FA1E1A18}" type="presParOf" srcId="{50949097-E411-4CFF-9679-57E560DF4FC6}" destId="{0C9215F1-4808-4B09-9B74-570878AB6325}" srcOrd="1" destOrd="0" presId="urn:microsoft.com/office/officeart/2005/8/layout/hProcess11"/>
    <dgm:cxn modelId="{3E62D6D4-787A-4206-9DAA-FACB8280AC66}" type="presParOf" srcId="{50949097-E411-4CFF-9679-57E560DF4FC6}" destId="{E4249A0B-1276-417B-B6A8-13D3F959ADF4}" srcOrd="2" destOrd="0" presId="urn:microsoft.com/office/officeart/2005/8/layout/hProcess11"/>
    <dgm:cxn modelId="{E1436A04-327A-460B-A7BF-9EC789D7D117}" type="presParOf" srcId="{A775C123-6AE1-47D9-82EA-F07888F39065}" destId="{398D34E6-BE3B-4940-8229-9A75FC5D490B}" srcOrd="7" destOrd="0" presId="urn:microsoft.com/office/officeart/2005/8/layout/hProcess11"/>
    <dgm:cxn modelId="{ED362C79-6C66-4EE5-B1DD-9D4F108D693A}" type="presParOf" srcId="{A775C123-6AE1-47D9-82EA-F07888F39065}" destId="{27199657-2565-47C9-8A76-9CFEE9DCB615}" srcOrd="8" destOrd="0" presId="urn:microsoft.com/office/officeart/2005/8/layout/hProcess11"/>
    <dgm:cxn modelId="{80044D26-23EF-45A2-8DFB-296D84816408}" type="presParOf" srcId="{27199657-2565-47C9-8A76-9CFEE9DCB615}" destId="{0F879BF4-700F-45DB-BE5F-901F19FC5A6F}" srcOrd="0" destOrd="0" presId="urn:microsoft.com/office/officeart/2005/8/layout/hProcess11"/>
    <dgm:cxn modelId="{69BA2268-3A09-446A-8721-D33EB28F55B0}" type="presParOf" srcId="{27199657-2565-47C9-8A76-9CFEE9DCB615}" destId="{DEC8CAB0-A7E2-417A-AE16-DE9DE487C5C0}" srcOrd="1" destOrd="0" presId="urn:microsoft.com/office/officeart/2005/8/layout/hProcess11"/>
    <dgm:cxn modelId="{0CD21A7A-5D48-4FAE-8AD8-E03A46A84B1D}" type="presParOf" srcId="{27199657-2565-47C9-8A76-9CFEE9DCB615}" destId="{5785C8CF-D361-486C-BBCC-0CC0910B7D5F}"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0D50E-80ED-4BB9-BC09-AC0534225A84}">
      <dsp:nvSpPr>
        <dsp:cNvPr id="0" name=""/>
        <dsp:cNvSpPr/>
      </dsp:nvSpPr>
      <dsp:spPr>
        <a:xfrm>
          <a:off x="0" y="1018222"/>
          <a:ext cx="8229600" cy="135763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95FC2D-947E-4976-A2B3-67D083A8E45B}">
      <dsp:nvSpPr>
        <dsp:cNvPr id="0" name=""/>
        <dsp:cNvSpPr/>
      </dsp:nvSpPr>
      <dsp:spPr>
        <a:xfrm>
          <a:off x="3254" y="0"/>
          <a:ext cx="1423101" cy="135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en-US" sz="1300" kern="1200" dirty="0">
              <a:latin typeface="Open Sans" panose="020B0606030504020204" pitchFamily="34" charset="0"/>
              <a:ea typeface="Open Sans" panose="020B0606030504020204" pitchFamily="34" charset="0"/>
              <a:cs typeface="Open Sans" panose="020B0606030504020204" pitchFamily="34" charset="0"/>
            </a:rPr>
            <a:t>1939-First Food Stamp Program</a:t>
          </a:r>
        </a:p>
      </dsp:txBody>
      <dsp:txXfrm>
        <a:off x="3254" y="0"/>
        <a:ext cx="1423101" cy="1357630"/>
      </dsp:txXfrm>
    </dsp:sp>
    <dsp:sp modelId="{B0E58D0C-FA2D-4ECC-AC06-1889965E824E}">
      <dsp:nvSpPr>
        <dsp:cNvPr id="0" name=""/>
        <dsp:cNvSpPr/>
      </dsp:nvSpPr>
      <dsp:spPr>
        <a:xfrm>
          <a:off x="545102" y="1527333"/>
          <a:ext cx="339407" cy="339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01945A-44EB-46C5-A6F8-C7EE73DDCF52}">
      <dsp:nvSpPr>
        <dsp:cNvPr id="0" name=""/>
        <dsp:cNvSpPr/>
      </dsp:nvSpPr>
      <dsp:spPr>
        <a:xfrm>
          <a:off x="1497511" y="2036445"/>
          <a:ext cx="1423101" cy="135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en-US" sz="1300" kern="1200" dirty="0">
              <a:latin typeface="Open Sans" panose="020B0606030504020204" pitchFamily="34" charset="0"/>
              <a:ea typeface="Open Sans" panose="020B0606030504020204" pitchFamily="34" charset="0"/>
              <a:cs typeface="Open Sans" panose="020B0606030504020204" pitchFamily="34" charset="0"/>
            </a:rPr>
            <a:t>1964- Food Stamp Act</a:t>
          </a:r>
        </a:p>
      </dsp:txBody>
      <dsp:txXfrm>
        <a:off x="1497511" y="2036445"/>
        <a:ext cx="1423101" cy="1357630"/>
      </dsp:txXfrm>
    </dsp:sp>
    <dsp:sp modelId="{F6E829AE-12E0-403D-8482-9F934593608A}">
      <dsp:nvSpPr>
        <dsp:cNvPr id="0" name=""/>
        <dsp:cNvSpPr/>
      </dsp:nvSpPr>
      <dsp:spPr>
        <a:xfrm>
          <a:off x="2039359" y="1527333"/>
          <a:ext cx="339407" cy="339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F0FE03-B90F-4539-B0B6-AB0E6CE0CCFB}">
      <dsp:nvSpPr>
        <dsp:cNvPr id="0" name=""/>
        <dsp:cNvSpPr/>
      </dsp:nvSpPr>
      <dsp:spPr>
        <a:xfrm>
          <a:off x="2991769" y="0"/>
          <a:ext cx="1423101" cy="135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en-US" sz="1300" kern="1200" dirty="0">
              <a:latin typeface="Open Sans" panose="020B0606030504020204" pitchFamily="34" charset="0"/>
              <a:ea typeface="Open Sans" panose="020B0606030504020204" pitchFamily="34" charset="0"/>
              <a:cs typeface="Open Sans" panose="020B0606030504020204" pitchFamily="34" charset="0"/>
            </a:rPr>
            <a:t>1972- Federal WIC Pilots Established</a:t>
          </a:r>
        </a:p>
      </dsp:txBody>
      <dsp:txXfrm>
        <a:off x="2991769" y="0"/>
        <a:ext cx="1423101" cy="1357630"/>
      </dsp:txXfrm>
    </dsp:sp>
    <dsp:sp modelId="{4F032170-EEC0-4D5D-AF94-0D7E0DAB8CD9}">
      <dsp:nvSpPr>
        <dsp:cNvPr id="0" name=""/>
        <dsp:cNvSpPr/>
      </dsp:nvSpPr>
      <dsp:spPr>
        <a:xfrm>
          <a:off x="3533616" y="1527333"/>
          <a:ext cx="339407" cy="339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45774B-FA49-433C-9A86-8549AC4F386D}">
      <dsp:nvSpPr>
        <dsp:cNvPr id="0" name=""/>
        <dsp:cNvSpPr/>
      </dsp:nvSpPr>
      <dsp:spPr>
        <a:xfrm>
          <a:off x="4486026" y="2036445"/>
          <a:ext cx="1423101" cy="135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a:lnSpc>
              <a:spcPct val="90000"/>
            </a:lnSpc>
            <a:spcBef>
              <a:spcPct val="0"/>
            </a:spcBef>
            <a:spcAft>
              <a:spcPct val="35000"/>
            </a:spcAft>
            <a:buNone/>
          </a:pPr>
          <a:r>
            <a:rPr lang="en-US" sz="1300" kern="1200" dirty="0">
              <a:latin typeface="Open Sans" panose="020B0606030504020204" pitchFamily="34" charset="0"/>
              <a:ea typeface="Open Sans" panose="020B0606030504020204" pitchFamily="34" charset="0"/>
              <a:cs typeface="Open Sans" panose="020B0606030504020204" pitchFamily="34" charset="0"/>
            </a:rPr>
            <a:t>1974-Food Stamp Eligibility Expands to All States and Territories </a:t>
          </a:r>
        </a:p>
      </dsp:txBody>
      <dsp:txXfrm>
        <a:off x="4486026" y="2036445"/>
        <a:ext cx="1423101" cy="1357630"/>
      </dsp:txXfrm>
    </dsp:sp>
    <dsp:sp modelId="{0C9215F1-4808-4B09-9B74-570878AB6325}">
      <dsp:nvSpPr>
        <dsp:cNvPr id="0" name=""/>
        <dsp:cNvSpPr/>
      </dsp:nvSpPr>
      <dsp:spPr>
        <a:xfrm>
          <a:off x="5027873" y="1527333"/>
          <a:ext cx="339407" cy="339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879BF4-700F-45DB-BE5F-901F19FC5A6F}">
      <dsp:nvSpPr>
        <dsp:cNvPr id="0" name=""/>
        <dsp:cNvSpPr/>
      </dsp:nvSpPr>
      <dsp:spPr>
        <a:xfrm>
          <a:off x="5980283" y="0"/>
          <a:ext cx="1423101" cy="1357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a:lnSpc>
              <a:spcPct val="90000"/>
            </a:lnSpc>
            <a:spcBef>
              <a:spcPct val="0"/>
            </a:spcBef>
            <a:spcAft>
              <a:spcPct val="35000"/>
            </a:spcAft>
            <a:buNone/>
          </a:pPr>
          <a:r>
            <a:rPr lang="en-US" sz="1300" kern="1200" dirty="0">
              <a:latin typeface="Open Sans" panose="020B0606030504020204" pitchFamily="34" charset="0"/>
              <a:ea typeface="Open Sans" panose="020B0606030504020204" pitchFamily="34" charset="0"/>
              <a:cs typeface="Open Sans" panose="020B0606030504020204" pitchFamily="34" charset="0"/>
            </a:rPr>
            <a:t>1975- WIC Made Permanent</a:t>
          </a:r>
        </a:p>
      </dsp:txBody>
      <dsp:txXfrm>
        <a:off x="5980283" y="0"/>
        <a:ext cx="1423101" cy="1357630"/>
      </dsp:txXfrm>
    </dsp:sp>
    <dsp:sp modelId="{DEC8CAB0-A7E2-417A-AE16-DE9DE487C5C0}">
      <dsp:nvSpPr>
        <dsp:cNvPr id="0" name=""/>
        <dsp:cNvSpPr/>
      </dsp:nvSpPr>
      <dsp:spPr>
        <a:xfrm>
          <a:off x="6522130" y="1527333"/>
          <a:ext cx="339407" cy="339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26610F-83DF-79F9-33F8-46A2BEFDD1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3" name="Date Placeholder 2">
            <a:extLst>
              <a:ext uri="{FF2B5EF4-FFF2-40B4-BE49-F238E27FC236}">
                <a16:creationId xmlns:a16="http://schemas.microsoft.com/office/drawing/2014/main" id="{45DFA258-7F9E-BE1E-1118-E87B800D0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701EB9-D398-4211-83C1-954D64E76C65}" type="datetimeFigureOut">
              <a:rPr lang="en-US" sz="1100" smtClean="0">
                <a:latin typeface="Open Sans" pitchFamily="2" charset="0"/>
                <a:ea typeface="Open Sans" pitchFamily="2" charset="0"/>
                <a:cs typeface="Open Sans" pitchFamily="2" charset="0"/>
              </a:rPr>
              <a:t>2/22/2024</a:t>
            </a:fld>
            <a:endParaRPr lang="en-US" sz="1100" dirty="0">
              <a:latin typeface="Open Sans" pitchFamily="2" charset="0"/>
              <a:ea typeface="Open Sans" pitchFamily="2" charset="0"/>
              <a:cs typeface="Open Sans" pitchFamily="2" charset="0"/>
            </a:endParaRPr>
          </a:p>
        </p:txBody>
      </p:sp>
      <p:sp>
        <p:nvSpPr>
          <p:cNvPr id="4" name="Footer Placeholder 3">
            <a:extLst>
              <a:ext uri="{FF2B5EF4-FFF2-40B4-BE49-F238E27FC236}">
                <a16:creationId xmlns:a16="http://schemas.microsoft.com/office/drawing/2014/main" id="{8E3DC261-2270-4A5F-EBF0-2DC5765E805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sz="1100" dirty="0">
              <a:latin typeface="Open Sans" pitchFamily="2" charset="0"/>
              <a:ea typeface="Open Sans" pitchFamily="2" charset="0"/>
              <a:cs typeface="Open Sans" pitchFamily="2" charset="0"/>
            </a:endParaRPr>
          </a:p>
        </p:txBody>
      </p:sp>
      <p:sp>
        <p:nvSpPr>
          <p:cNvPr id="5" name="Slide Number Placeholder 4">
            <a:extLst>
              <a:ext uri="{FF2B5EF4-FFF2-40B4-BE49-F238E27FC236}">
                <a16:creationId xmlns:a16="http://schemas.microsoft.com/office/drawing/2014/main" id="{D5F231E1-DD42-1C9F-769D-32AA00489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A56921-9A57-45F4-918A-4251053F4824}" type="slidenum">
              <a:rPr lang="en-US" sz="1100" smtClean="0">
                <a:latin typeface="Open Sans" pitchFamily="2" charset="0"/>
                <a:ea typeface="Open Sans" pitchFamily="2" charset="0"/>
                <a:cs typeface="Open Sans" pitchFamily="2" charset="0"/>
              </a:rPr>
              <a:t>‹#›</a:t>
            </a:fld>
            <a:endParaRPr lang="en-US" sz="1100"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3232599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100">
                <a:latin typeface="Open Sans" pitchFamily="2" charset="0"/>
                <a:ea typeface="Open Sans" pitchFamily="2" charset="0"/>
                <a:cs typeface="Open Sans"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100">
                <a:latin typeface="Open Sans" pitchFamily="2" charset="0"/>
                <a:ea typeface="Open Sans" pitchFamily="2" charset="0"/>
                <a:cs typeface="Open Sans" pitchFamily="2" charset="0"/>
              </a:defRPr>
            </a:lvl1pPr>
          </a:lstStyle>
          <a:p>
            <a:fld id="{36BD4AF3-D86E-456E-B40B-702753F85C4E}" type="datetimeFigureOut">
              <a:rPr lang="en-US" smtClean="0"/>
              <a:pPr/>
              <a:t>2/22/2024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100">
                <a:latin typeface="Open Sans" pitchFamily="2" charset="0"/>
                <a:ea typeface="Open Sans" pitchFamily="2" charset="0"/>
                <a:cs typeface="Open Sans"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100">
                <a:latin typeface="Open Sans" pitchFamily="2" charset="0"/>
                <a:ea typeface="Open Sans" pitchFamily="2" charset="0"/>
                <a:cs typeface="Open Sans" pitchFamily="2" charset="0"/>
              </a:defRPr>
            </a:lvl1pPr>
          </a:lstStyle>
          <a:p>
            <a:fld id="{E1A05357-FEDC-42A6-A9AA-A177021FF7C8}" type="slidenum">
              <a:rPr lang="en-US" smtClean="0"/>
              <a:pPr/>
              <a:t>‹#›</a:t>
            </a:fld>
            <a:endParaRPr lang="en-US" dirty="0"/>
          </a:p>
        </p:txBody>
      </p:sp>
    </p:spTree>
    <p:extLst>
      <p:ext uri="{BB962C8B-B14F-4D97-AF65-F5344CB8AC3E}">
        <p14:creationId xmlns:p14="http://schemas.microsoft.com/office/powerpoint/2010/main" val="326257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Open Sans" pitchFamily="2" charset="0"/>
        <a:ea typeface="Open Sans" pitchFamily="2" charset="0"/>
        <a:cs typeface="Open Sans" pitchFamily="2" charset="0"/>
      </a:defRPr>
    </a:lvl1pPr>
    <a:lvl2pPr marL="457200" algn="l" defTabSz="914400" rtl="0" eaLnBrk="1" latinLnBrk="0" hangingPunct="1">
      <a:defRPr sz="1200" kern="1200">
        <a:solidFill>
          <a:schemeClr val="tx1"/>
        </a:solidFill>
        <a:latin typeface="Open Sans" pitchFamily="2" charset="0"/>
        <a:ea typeface="Open Sans" pitchFamily="2" charset="0"/>
        <a:cs typeface="Open Sans" pitchFamily="2" charset="0"/>
      </a:defRPr>
    </a:lvl2pPr>
    <a:lvl3pPr marL="914400" algn="l" defTabSz="914400" rtl="0" eaLnBrk="1" latinLnBrk="0" hangingPunct="1">
      <a:defRPr sz="1200" kern="1200">
        <a:solidFill>
          <a:schemeClr val="tx1"/>
        </a:solidFill>
        <a:latin typeface="Open Sans" pitchFamily="2" charset="0"/>
        <a:ea typeface="Open Sans" pitchFamily="2" charset="0"/>
        <a:cs typeface="Open Sans" pitchFamily="2" charset="0"/>
      </a:defRPr>
    </a:lvl3pPr>
    <a:lvl4pPr marL="1371600" algn="l" defTabSz="914400" rtl="0" eaLnBrk="1" latinLnBrk="0" hangingPunct="1">
      <a:defRPr sz="1200" kern="1200">
        <a:solidFill>
          <a:schemeClr val="tx1"/>
        </a:solidFill>
        <a:latin typeface="Open Sans" pitchFamily="2" charset="0"/>
        <a:ea typeface="Open Sans" pitchFamily="2" charset="0"/>
        <a:cs typeface="Open Sans" pitchFamily="2" charset="0"/>
      </a:defRPr>
    </a:lvl4pPr>
    <a:lvl5pPr marL="1828800" algn="l" defTabSz="914400" rtl="0" eaLnBrk="1" latinLnBrk="0" hangingPunct="1">
      <a:defRPr sz="1200" kern="1200">
        <a:solidFill>
          <a:schemeClr val="tx1"/>
        </a:solidFill>
        <a:latin typeface="Open Sans" pitchFamily="2" charset="0"/>
        <a:ea typeface="Open Sans" pitchFamily="2" charset="0"/>
        <a:cs typeface="Open Sans" pitchFamily="2"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A05357-FEDC-42A6-A9AA-A177021FF7C8}" type="slidenum">
              <a:rPr lang="en-US" smtClean="0"/>
              <a:pPr/>
              <a:t>1</a:t>
            </a:fld>
            <a:endParaRPr lang="en-US" dirty="0"/>
          </a:p>
        </p:txBody>
      </p:sp>
    </p:spTree>
    <p:extLst>
      <p:ext uri="{BB962C8B-B14F-4D97-AF65-F5344CB8AC3E}">
        <p14:creationId xmlns:p14="http://schemas.microsoft.com/office/powerpoint/2010/main" val="295145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Open Sans"/>
                <a:ea typeface="Open Sans"/>
                <a:cs typeface="Open Sans"/>
              </a:rPr>
              <a:t>At RESULTS, we believe that everyone deserves to live healthy lives and have access to nutritious food to eat. In the past, we have work to:</a:t>
            </a:r>
          </a:p>
          <a:p>
            <a:r>
              <a:rPr lang="en-US">
                <a:latin typeface="Open Sans"/>
                <a:ea typeface="Open Sans"/>
                <a:cs typeface="Open Sans"/>
              </a:rPr>
              <a:t>Strengthen and expand SNAP (formerly known as food stamps), which helps put food on the table for more than 40 million Americans. We push back against any policy proposals that would harm or undermine the program. While we know there are more food assistance programs, such as the free/reduced lunch program and others, we will focus on two major programs: the Supplemental Nutrition Assistance Program (SNAP) formerly called the Food Stamps Program and the Special Supplemental </a:t>
            </a:r>
            <a:r>
              <a:rPr lang="en-US" err="1">
                <a:latin typeface="Open Sans"/>
                <a:ea typeface="Open Sans"/>
                <a:cs typeface="Open Sans"/>
              </a:rPr>
              <a:t>Nutrtion</a:t>
            </a:r>
            <a:r>
              <a:rPr lang="en-US">
                <a:latin typeface="Open Sans"/>
                <a:ea typeface="Open Sans"/>
                <a:cs typeface="Open Sans"/>
              </a:rPr>
              <a:t> Program for Women, Infants and Children (WIC). </a:t>
            </a:r>
            <a:endParaRPr lang="en-US"/>
          </a:p>
          <a:p>
            <a:endParaRPr lang="en-US">
              <a:latin typeface="Calibri"/>
              <a:cs typeface="Calibri"/>
            </a:endParaRPr>
          </a:p>
        </p:txBody>
      </p:sp>
      <p:sp>
        <p:nvSpPr>
          <p:cNvPr id="4" name="Slide Number Placeholder 3"/>
          <p:cNvSpPr>
            <a:spLocks noGrp="1"/>
          </p:cNvSpPr>
          <p:nvPr>
            <p:ph type="sldNum" sz="quarter" idx="5"/>
          </p:nvPr>
        </p:nvSpPr>
        <p:spPr/>
        <p:txBody>
          <a:bodyPr/>
          <a:lstStyle/>
          <a:p>
            <a:fld id="{E1A05357-FEDC-42A6-A9AA-A177021FF7C8}" type="slidenum">
              <a:rPr lang="en-US" smtClean="0"/>
              <a:pPr/>
              <a:t>2</a:t>
            </a:fld>
            <a:endParaRPr lang="en-US"/>
          </a:p>
        </p:txBody>
      </p:sp>
    </p:spTree>
    <p:extLst>
      <p:ext uri="{BB962C8B-B14F-4D97-AF65-F5344CB8AC3E}">
        <p14:creationId xmlns:p14="http://schemas.microsoft.com/office/powerpoint/2010/main" val="1140329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Open Sans"/>
                <a:cs typeface="Calibri"/>
              </a:rPr>
              <a:t>Before we begin our conversation, lets take some time to see who is in the room. Using the Zoom Poll please answer the following question: How many attendees have used SNAP or WIC or know someone who has used these programs. (AWAIT RESPONSE)</a:t>
            </a:r>
          </a:p>
          <a:p>
            <a:r>
              <a:rPr lang="en-US">
                <a:latin typeface="Calibri"/>
                <a:ea typeface="Open Sans"/>
                <a:cs typeface="Calibri"/>
              </a:rPr>
              <a:t>We know food insecurity is a national program and the pandemic highlighted many harmful impacts. Food insecurity rose among Black and Hispanic households, single-parent households, and households with children during the pandemic. More people also enrolled in and continue to use government programs combating food insecurity compared to pre-pandemic years. </a:t>
            </a:r>
            <a:endParaRPr lang="en-US">
              <a:latin typeface="Open Sans"/>
              <a:cs typeface="Open Sans"/>
            </a:endParaRPr>
          </a:p>
        </p:txBody>
      </p:sp>
      <p:sp>
        <p:nvSpPr>
          <p:cNvPr id="4" name="Slide Number Placeholder 3"/>
          <p:cNvSpPr>
            <a:spLocks noGrp="1"/>
          </p:cNvSpPr>
          <p:nvPr>
            <p:ph type="sldNum" sz="quarter" idx="5"/>
          </p:nvPr>
        </p:nvSpPr>
        <p:spPr/>
        <p:txBody>
          <a:bodyPr/>
          <a:lstStyle/>
          <a:p>
            <a:fld id="{E1A05357-FEDC-42A6-A9AA-A177021FF7C8}" type="slidenum">
              <a:rPr lang="en-US" smtClean="0"/>
              <a:pPr/>
              <a:t>3</a:t>
            </a:fld>
            <a:endParaRPr lang="en-US"/>
          </a:p>
        </p:txBody>
      </p:sp>
    </p:spTree>
    <p:extLst>
      <p:ext uri="{BB962C8B-B14F-4D97-AF65-F5344CB8AC3E}">
        <p14:creationId xmlns:p14="http://schemas.microsoft.com/office/powerpoint/2010/main" val="306766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Open Sans"/>
                <a:ea typeface="Open Sans"/>
                <a:cs typeface="Open Sans"/>
              </a:rPr>
              <a:t>SNAP and WIC are not the same program. SNAP gives a monthly dollar amount on a preloaded Electronic Benefits Transfer (EBT) card to buy food for you or your family. A pre-determined amount will be loaded onto your EBT card based on your household income. WIC does not provide a dollar amount to buy food items. Through WIC, you can get nutrition education, breastfeeding support and referrals, and nutritious foods based on your situation (pregnant, breastfeeding, postpartum woman, infant or child). WIC foods are chosen based on nutritional value and USDA standards. </a:t>
            </a:r>
          </a:p>
          <a:p>
            <a:r>
              <a:rPr lang="en-US">
                <a:latin typeface="Open Sans"/>
                <a:ea typeface="Open Sans"/>
                <a:cs typeface="Open Sans"/>
              </a:rPr>
              <a:t>While there are different </a:t>
            </a:r>
            <a:r>
              <a:rPr lang="en-US" err="1">
                <a:latin typeface="Open Sans"/>
                <a:ea typeface="Open Sans"/>
                <a:cs typeface="Open Sans"/>
              </a:rPr>
              <a:t>eligibilty</a:t>
            </a:r>
            <a:r>
              <a:rPr lang="en-US">
                <a:latin typeface="Open Sans"/>
                <a:ea typeface="Open Sans"/>
                <a:cs typeface="Open Sans"/>
              </a:rPr>
              <a:t> requirements for both programs, the only way to apply is through local agencies funded selected by state governments. State government also have additional requirements from the ones listed above and any applicant should check with your state for its requirements. </a:t>
            </a:r>
            <a:endParaRPr lang="en-US"/>
          </a:p>
        </p:txBody>
      </p:sp>
      <p:sp>
        <p:nvSpPr>
          <p:cNvPr id="4" name="Slide Number Placeholder 3"/>
          <p:cNvSpPr>
            <a:spLocks noGrp="1"/>
          </p:cNvSpPr>
          <p:nvPr>
            <p:ph type="sldNum" sz="quarter" idx="5"/>
          </p:nvPr>
        </p:nvSpPr>
        <p:spPr/>
        <p:txBody>
          <a:bodyPr/>
          <a:lstStyle/>
          <a:p>
            <a:fld id="{E1A05357-FEDC-42A6-A9AA-A177021FF7C8}" type="slidenum">
              <a:rPr lang="en-US" smtClean="0"/>
              <a:pPr/>
              <a:t>4</a:t>
            </a:fld>
            <a:endParaRPr lang="en-US"/>
          </a:p>
        </p:txBody>
      </p:sp>
    </p:spTree>
    <p:extLst>
      <p:ext uri="{BB962C8B-B14F-4D97-AF65-F5344CB8AC3E}">
        <p14:creationId xmlns:p14="http://schemas.microsoft.com/office/powerpoint/2010/main" val="535978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Open Sans"/>
                <a:cs typeface="Calibri"/>
              </a:rPr>
              <a:t>Let's have a little pop quiz. In the Zoom Poll please put take a guess at which two states were the first to receive federal funds to start their respective SNAP and WIC programs. </a:t>
            </a:r>
            <a:endParaRPr lang="en-US">
              <a:latin typeface="Calibri"/>
              <a:cs typeface="Calibri"/>
            </a:endParaRPr>
          </a:p>
        </p:txBody>
      </p:sp>
      <p:sp>
        <p:nvSpPr>
          <p:cNvPr id="4" name="Slide Number Placeholder 3"/>
          <p:cNvSpPr>
            <a:spLocks noGrp="1"/>
          </p:cNvSpPr>
          <p:nvPr>
            <p:ph type="sldNum" sz="quarter" idx="5"/>
          </p:nvPr>
        </p:nvSpPr>
        <p:spPr/>
        <p:txBody>
          <a:bodyPr/>
          <a:lstStyle/>
          <a:p>
            <a:fld id="{E1A05357-FEDC-42A6-A9AA-A177021FF7C8}" type="slidenum">
              <a:rPr lang="en-US" smtClean="0"/>
              <a:pPr/>
              <a:t>5</a:t>
            </a:fld>
            <a:endParaRPr lang="en-US"/>
          </a:p>
        </p:txBody>
      </p:sp>
    </p:spTree>
    <p:extLst>
      <p:ext uri="{BB962C8B-B14F-4D97-AF65-F5344CB8AC3E}">
        <p14:creationId xmlns:p14="http://schemas.microsoft.com/office/powerpoint/2010/main" val="329324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Open Sans"/>
                <a:ea typeface="Open Sans"/>
                <a:cs typeface="Open Sans"/>
              </a:rPr>
              <a:t>The first recipient of the then Food Stamps Program was Mabel </a:t>
            </a:r>
            <a:r>
              <a:rPr lang="en-US" err="1">
                <a:latin typeface="Open Sans"/>
                <a:ea typeface="Open Sans"/>
                <a:cs typeface="Open Sans"/>
              </a:rPr>
              <a:t>McFiggin</a:t>
            </a:r>
            <a:r>
              <a:rPr lang="en-US">
                <a:latin typeface="Open Sans"/>
                <a:ea typeface="Open Sans"/>
                <a:cs typeface="Open Sans"/>
              </a:rPr>
              <a:t> of Rochester, New York on May 16, 1939. </a:t>
            </a:r>
          </a:p>
          <a:p>
            <a:r>
              <a:rPr lang="en-US">
                <a:latin typeface="Open Sans"/>
                <a:ea typeface="Open Sans"/>
                <a:cs typeface="Open Sans"/>
              </a:rPr>
              <a:t>The State of Kentucky opened the nation's first WIC site on January 1974 in the town of Pineville. </a:t>
            </a:r>
          </a:p>
        </p:txBody>
      </p:sp>
      <p:sp>
        <p:nvSpPr>
          <p:cNvPr id="4" name="Slide Number Placeholder 3"/>
          <p:cNvSpPr>
            <a:spLocks noGrp="1"/>
          </p:cNvSpPr>
          <p:nvPr>
            <p:ph type="sldNum" sz="quarter" idx="5"/>
          </p:nvPr>
        </p:nvSpPr>
        <p:spPr/>
        <p:txBody>
          <a:bodyPr/>
          <a:lstStyle/>
          <a:p>
            <a:fld id="{E1A05357-FEDC-42A6-A9AA-A177021FF7C8}" type="slidenum">
              <a:rPr lang="en-US" smtClean="0"/>
              <a:pPr/>
              <a:t>6</a:t>
            </a:fld>
            <a:endParaRPr lang="en-US"/>
          </a:p>
        </p:txBody>
      </p:sp>
    </p:spTree>
    <p:extLst>
      <p:ext uri="{BB962C8B-B14F-4D97-AF65-F5344CB8AC3E}">
        <p14:creationId xmlns:p14="http://schemas.microsoft.com/office/powerpoint/2010/main" val="3062720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Open Sans"/>
                <a:ea typeface="Open Sans"/>
                <a:cs typeface="Open Sans"/>
              </a:rPr>
              <a:t>On May 16, 1939, Mabel </a:t>
            </a:r>
            <a:r>
              <a:rPr lang="en-US" err="1">
                <a:latin typeface="Open Sans"/>
                <a:ea typeface="Open Sans"/>
                <a:cs typeface="Open Sans"/>
              </a:rPr>
              <a:t>McFiggin</a:t>
            </a:r>
            <a:r>
              <a:rPr lang="en-US">
                <a:latin typeface="Open Sans"/>
                <a:ea typeface="Open Sans"/>
                <a:cs typeface="Open Sans"/>
              </a:rPr>
              <a:t> of Rochester, New York, became the first person in America to receive food stamps. The program, which was created that year by President FDR, gave people on "relief" 50 cents worth of blue stamps for every dollar worth of orange stamps they purchased. Recipients could use the orange stamps to buy any food. The blue stamps could be redeemed only for food the government determined to be surplus. The program ended in the spring of 1943 "since the conditions that brought the program into being--unmarketable food surpluses and widespread unemployment--no longer existed." For the next 18 years, the nation did not have a federally funded program to combat food insecurity. </a:t>
            </a:r>
          </a:p>
          <a:p>
            <a:r>
              <a:rPr lang="en-US">
                <a:latin typeface="Open Sans"/>
                <a:ea typeface="Open Sans"/>
                <a:cs typeface="Open Sans"/>
              </a:rPr>
              <a:t>During the later years of the Eisenhower Administration and the start of the Kennedy Administration, the modern Food Stamp program began to host pilot programs across the country. President Johnson signed the Food Stamp Program Act of 1964 making it a permanent federal program. </a:t>
            </a:r>
            <a:endParaRPr lang="en-US">
              <a:latin typeface="Open Sans"/>
              <a:cs typeface="Open Sans"/>
            </a:endParaRPr>
          </a:p>
          <a:p>
            <a:r>
              <a:rPr lang="en-US">
                <a:latin typeface="Open Sans"/>
                <a:ea typeface="Open Sans"/>
                <a:cs typeface="Open Sans"/>
              </a:rPr>
              <a:t>Fun Fact; Mr. and Mrs. Alderson Muncy of Paynesville, West Virginia, were the first food stamp recipients of the new act. They purchased $95 in food stamps for their 15-person household. In the first food stamp transaction, they bought a can of pork and beans at Henderson's Supermarket. </a:t>
            </a:r>
          </a:p>
          <a:p>
            <a:r>
              <a:rPr lang="en-US">
                <a:latin typeface="Open Sans"/>
                <a:ea typeface="Open Sans"/>
                <a:cs typeface="Open Sans"/>
              </a:rPr>
              <a:t>The 1970s saw an explosion of food nutrition program creation and expansion. WIC was piloted in 1972 as a supplemental food program aimed at improving the health of pregnant mothers, infants and children in response to growing concern over malnutrition among many poverty-stricken mothers and young children. When the program became permanent in 1975, WIC was expanded to </a:t>
            </a:r>
            <a:r>
              <a:rPr lang="en-US" err="1">
                <a:latin typeface="Open Sans"/>
                <a:ea typeface="Open Sans"/>
                <a:cs typeface="Open Sans"/>
              </a:rPr>
              <a:t>nonbreastfeeding</a:t>
            </a:r>
            <a:r>
              <a:rPr lang="en-US">
                <a:latin typeface="Open Sans"/>
                <a:ea typeface="Open Sans"/>
                <a:cs typeface="Open Sans"/>
              </a:rPr>
              <a:t> women (up to 6 months postpartum) and children up to age 5, which is where it still stands today. </a:t>
            </a:r>
          </a:p>
          <a:p>
            <a:r>
              <a:rPr lang="en-US">
                <a:latin typeface="Open Sans"/>
                <a:ea typeface="Open Sans"/>
                <a:cs typeface="Open Sans"/>
              </a:rPr>
              <a:t>After ten years of existing as a permanent program, food stamp </a:t>
            </a:r>
            <a:r>
              <a:rPr lang="en-US" err="1">
                <a:latin typeface="Open Sans"/>
                <a:ea typeface="Open Sans"/>
                <a:cs typeface="Open Sans"/>
              </a:rPr>
              <a:t>eligibilty</a:t>
            </a:r>
            <a:r>
              <a:rPr lang="en-US">
                <a:latin typeface="Open Sans"/>
                <a:ea typeface="Open Sans"/>
                <a:cs typeface="Open Sans"/>
              </a:rPr>
              <a:t> was finally extended to all states and territories with Puerto Rico residents finally becoming </a:t>
            </a:r>
            <a:r>
              <a:rPr lang="en-US" err="1">
                <a:latin typeface="Open Sans"/>
                <a:ea typeface="Open Sans"/>
                <a:cs typeface="Open Sans"/>
              </a:rPr>
              <a:t>eligbile</a:t>
            </a:r>
            <a:r>
              <a:rPr lang="en-US">
                <a:latin typeface="Open Sans"/>
                <a:ea typeface="Open Sans"/>
                <a:cs typeface="Open Sans"/>
              </a:rPr>
              <a:t> in 1975. During the 1980s and 90s we saw some cuts to the program, but continued bipartisan support to ensure </a:t>
            </a:r>
            <a:r>
              <a:rPr lang="en-US" err="1">
                <a:latin typeface="Open Sans"/>
                <a:ea typeface="Open Sans"/>
                <a:cs typeface="Open Sans"/>
              </a:rPr>
              <a:t>familes</a:t>
            </a:r>
            <a:r>
              <a:rPr lang="en-US">
                <a:latin typeface="Open Sans"/>
                <a:ea typeface="Open Sans"/>
                <a:cs typeface="Open Sans"/>
              </a:rPr>
              <a:t> were able to receive these benefits. In 2008, the Food Stamp Program as officially changed to SNAP to address the modern usage of electronic cards and the negative connotations of the term "food stamps".</a:t>
            </a:r>
            <a:endParaRPr lang="en-US">
              <a:latin typeface="Open Sans"/>
              <a:cs typeface="Open Sans"/>
            </a:endParaRPr>
          </a:p>
        </p:txBody>
      </p:sp>
      <p:sp>
        <p:nvSpPr>
          <p:cNvPr id="4" name="Slide Number Placeholder 3"/>
          <p:cNvSpPr>
            <a:spLocks noGrp="1"/>
          </p:cNvSpPr>
          <p:nvPr>
            <p:ph type="sldNum" sz="quarter" idx="5"/>
          </p:nvPr>
        </p:nvSpPr>
        <p:spPr/>
        <p:txBody>
          <a:bodyPr/>
          <a:lstStyle/>
          <a:p>
            <a:fld id="{E1A05357-FEDC-42A6-A9AA-A177021FF7C8}" type="slidenum">
              <a:rPr lang="en-US" smtClean="0"/>
              <a:pPr/>
              <a:t>7</a:t>
            </a:fld>
            <a:endParaRPr lang="en-US"/>
          </a:p>
        </p:txBody>
      </p:sp>
    </p:spTree>
    <p:extLst>
      <p:ext uri="{BB962C8B-B14F-4D97-AF65-F5344CB8AC3E}">
        <p14:creationId xmlns:p14="http://schemas.microsoft.com/office/powerpoint/2010/main" val="2358905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Open Sans"/>
                <a:cs typeface="Calibri"/>
              </a:rPr>
              <a:t>So where are we today. As you can see our nation has serious </a:t>
            </a:r>
            <a:r>
              <a:rPr lang="en-US" err="1">
                <a:latin typeface="Calibri"/>
                <a:ea typeface="Open Sans"/>
                <a:cs typeface="Calibri"/>
              </a:rPr>
              <a:t>inequties</a:t>
            </a:r>
            <a:r>
              <a:rPr lang="en-US">
                <a:latin typeface="Calibri"/>
                <a:ea typeface="Open Sans"/>
                <a:cs typeface="Calibri"/>
              </a:rPr>
              <a:t> which require government intervention, including food insecurity. While the number of </a:t>
            </a:r>
            <a:r>
              <a:rPr lang="en-US" err="1">
                <a:latin typeface="Calibri"/>
                <a:ea typeface="Open Sans"/>
                <a:cs typeface="Calibri"/>
              </a:rPr>
              <a:t>reciepients</a:t>
            </a:r>
            <a:r>
              <a:rPr lang="en-US">
                <a:latin typeface="Calibri"/>
                <a:ea typeface="Open Sans"/>
                <a:cs typeface="Calibri"/>
              </a:rPr>
              <a:t> of both SNAP and WIC could fill the city of New York 5 times over, this </a:t>
            </a:r>
            <a:r>
              <a:rPr lang="en-US" err="1">
                <a:latin typeface="Calibri"/>
                <a:ea typeface="Open Sans"/>
                <a:cs typeface="Calibri"/>
              </a:rPr>
              <a:t>recipents</a:t>
            </a:r>
            <a:r>
              <a:rPr lang="en-US">
                <a:latin typeface="Calibri"/>
                <a:ea typeface="Open Sans"/>
                <a:cs typeface="Calibri"/>
              </a:rPr>
              <a:t> receive barely enough to cover everyday expenses. </a:t>
            </a:r>
          </a:p>
        </p:txBody>
      </p:sp>
      <p:sp>
        <p:nvSpPr>
          <p:cNvPr id="4" name="Slide Number Placeholder 3"/>
          <p:cNvSpPr>
            <a:spLocks noGrp="1"/>
          </p:cNvSpPr>
          <p:nvPr>
            <p:ph type="sldNum" sz="quarter" idx="5"/>
          </p:nvPr>
        </p:nvSpPr>
        <p:spPr/>
        <p:txBody>
          <a:bodyPr/>
          <a:lstStyle/>
          <a:p>
            <a:fld id="{E1A05357-FEDC-42A6-A9AA-A177021FF7C8}" type="slidenum">
              <a:rPr lang="en-US" smtClean="0"/>
              <a:pPr/>
              <a:t>8</a:t>
            </a:fld>
            <a:endParaRPr lang="en-US"/>
          </a:p>
        </p:txBody>
      </p:sp>
    </p:spTree>
    <p:extLst>
      <p:ext uri="{BB962C8B-B14F-4D97-AF65-F5344CB8AC3E}">
        <p14:creationId xmlns:p14="http://schemas.microsoft.com/office/powerpoint/2010/main" val="3296922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Closing slide</a:t>
            </a:r>
          </a:p>
        </p:txBody>
      </p:sp>
      <p:sp>
        <p:nvSpPr>
          <p:cNvPr id="4" name="Slide Number Placeholder 3"/>
          <p:cNvSpPr>
            <a:spLocks noGrp="1"/>
          </p:cNvSpPr>
          <p:nvPr>
            <p:ph type="sldNum" sz="quarter" idx="5"/>
          </p:nvPr>
        </p:nvSpPr>
        <p:spPr/>
        <p:txBody>
          <a:bodyPr/>
          <a:lstStyle/>
          <a:p>
            <a:fld id="{E1A05357-FEDC-42A6-A9AA-A177021FF7C8}" type="slidenum">
              <a:rPr lang="en-US" smtClean="0"/>
              <a:pPr/>
              <a:t>12</a:t>
            </a:fld>
            <a:endParaRPr lang="en-US" dirty="0"/>
          </a:p>
        </p:txBody>
      </p:sp>
    </p:spTree>
    <p:extLst>
      <p:ext uri="{BB962C8B-B14F-4D97-AF65-F5344CB8AC3E}">
        <p14:creationId xmlns:p14="http://schemas.microsoft.com/office/powerpoint/2010/main" val="718650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F48425-6B21-A1F0-10ED-D38E84C8B9DD}"/>
              </a:ext>
            </a:extLst>
          </p:cNvPr>
          <p:cNvSpPr>
            <a:spLocks noGrp="1"/>
          </p:cNvSpPr>
          <p:nvPr>
            <p:ph type="title"/>
          </p:nvPr>
        </p:nvSpPr>
        <p:spPr>
          <a:xfrm>
            <a:off x="457200" y="3578679"/>
            <a:ext cx="8229600" cy="85725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hasCustomPrompt="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25441991-D9DB-470B-982B-9E828BA81E09}" type="datetime1">
              <a:rPr lang="en-US" smtClean="0"/>
              <a:t>2/22/2024</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hasCustomPrompt="1"/>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8400CBA-E1B9-49A5-BFF9-6F48AD3DF746}" type="datetime1">
              <a:rPr lang="en-US" smtClean="0"/>
              <a:t>2/22/2024</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1740D9B-85B0-48A3-847A-B4AD2126050A}" type="datetime1">
              <a:rPr lang="en-US" smtClean="0"/>
              <a:t>2/22/2024</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05979"/>
            <a:ext cx="1162957" cy="4388644"/>
          </a:xfrm>
        </p:spPr>
        <p:txBody>
          <a:bodyPr vert="eaVert"/>
          <a:lstStyle>
            <a:lvl1pPr>
              <a:defRPr/>
            </a:lvl1pPr>
          </a:lstStyle>
          <a:p>
            <a:r>
              <a:rPr lang="en-US" dirty="0"/>
              <a:t>Click to edit master title style</a:t>
            </a:r>
          </a:p>
        </p:txBody>
      </p:sp>
      <p:sp>
        <p:nvSpPr>
          <p:cNvPr id="3" name="Vertical Text Placeholder 2"/>
          <p:cNvSpPr>
            <a:spLocks noGrp="1"/>
          </p:cNvSpPr>
          <p:nvPr>
            <p:ph type="body" orient="vert" idx="1" hasCustomPrompt="1"/>
          </p:nvPr>
        </p:nvSpPr>
        <p:spPr>
          <a:xfrm>
            <a:off x="457200" y="205979"/>
            <a:ext cx="6019800" cy="4388644"/>
          </a:xfrm>
        </p:spPr>
        <p:txBody>
          <a:bodyPr vert="eaVert"/>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1FAE7C-B864-4F87-972E-5B98AD7E50D6}" type="datetime1">
              <a:rPr lang="en-US" smtClean="0"/>
              <a:t>2/22/2024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RESULTSEdFund</a:t>
            </a:r>
          </a:p>
        </p:txBody>
      </p:sp>
      <p:pic>
        <p:nvPicPr>
          <p:cNvPr id="6" name="Picture 5" descr="instagram-ic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278188" cy="369332"/>
          </a:xfrm>
          <a:prstGeom prst="rect">
            <a:avLst/>
          </a:prstGeom>
        </p:spPr>
        <p:txBody>
          <a:bodyPr wrap="none">
            <a:spAutoFit/>
          </a:bodyPr>
          <a:lstStyle/>
          <a:p>
            <a:pPr algn="l"/>
            <a:r>
              <a:rPr lang="en-US" sz="1800" baseline="0" dirty="0">
                <a:solidFill>
                  <a:schemeClr val="bg1"/>
                </a:solidFill>
                <a:latin typeface="Open Sans" pitchFamily="2" charset="0"/>
                <a:ea typeface="Open Sans" pitchFamily="2" charset="0"/>
                <a:cs typeface="Open Sans" pitchFamily="2" charset="0"/>
              </a:rPr>
              <a:t>@</a:t>
            </a:r>
            <a:r>
              <a:rPr lang="en-US" sz="1800" b="1" baseline="0" dirty="0">
                <a:solidFill>
                  <a:schemeClr val="bg1"/>
                </a:solidFill>
                <a:latin typeface="Open Sans" pitchFamily="2" charset="0"/>
                <a:ea typeface="Open Sans" pitchFamily="2" charset="0"/>
                <a:cs typeface="Open Sans" pitchFamily="2" charset="0"/>
              </a:rPr>
              <a:t>RESULTS_Tweets</a:t>
            </a:r>
          </a:p>
        </p:txBody>
      </p:sp>
      <p:sp>
        <p:nvSpPr>
          <p:cNvPr id="10" name="Rectangle 9"/>
          <p:cNvSpPr/>
          <p:nvPr userDrawn="1"/>
        </p:nvSpPr>
        <p:spPr>
          <a:xfrm>
            <a:off x="829129" y="4379071"/>
            <a:ext cx="2032929" cy="369332"/>
          </a:xfrm>
          <a:prstGeom prst="rect">
            <a:avLst/>
          </a:prstGeom>
        </p:spPr>
        <p:txBody>
          <a:bodyPr wrap="none">
            <a:spAutoFit/>
          </a:bodyPr>
          <a:lstStyle/>
          <a:p>
            <a:r>
              <a:rPr lang="en-US" baseline="0" dirty="0">
                <a:solidFill>
                  <a:schemeClr val="bg1"/>
                </a:solidFill>
                <a:latin typeface="Open Sans" pitchFamily="2" charset="0"/>
                <a:ea typeface="Open Sans" pitchFamily="2" charset="0"/>
                <a:cs typeface="Open Sans" pitchFamily="2" charset="0"/>
              </a:rPr>
              <a:t>@</a:t>
            </a:r>
            <a:r>
              <a:rPr lang="en-US" b="1" baseline="0" dirty="0">
                <a:solidFill>
                  <a:schemeClr val="bg1"/>
                </a:solidFill>
                <a:latin typeface="Open Sans" pitchFamily="2" charset="0"/>
                <a:ea typeface="Open Sans" pitchFamily="2" charset="0"/>
                <a:cs typeface="Open Sans" pitchFamily="2" charset="0"/>
              </a:rPr>
              <a:t>voices4results</a:t>
            </a:r>
            <a:endParaRPr lang="en-US" b="1" dirty="0">
              <a:solidFill>
                <a:schemeClr val="bg1"/>
              </a:solidFill>
              <a:latin typeface="Open Sans" pitchFamily="2" charset="0"/>
              <a:ea typeface="Open Sans" pitchFamily="2" charset="0"/>
              <a:cs typeface="Open Sans" pitchFamily="2" charset="0"/>
            </a:endParaRPr>
          </a:p>
        </p:txBody>
      </p:sp>
      <p:sp>
        <p:nvSpPr>
          <p:cNvPr id="11" name="TextBox 10"/>
          <p:cNvSpPr txBox="1"/>
          <p:nvPr userDrawn="1"/>
        </p:nvSpPr>
        <p:spPr>
          <a:xfrm>
            <a:off x="5270500" y="4178564"/>
            <a:ext cx="3419930" cy="553998"/>
          </a:xfrm>
          <a:prstGeom prst="rect">
            <a:avLst/>
          </a:prstGeom>
          <a:noFill/>
        </p:spPr>
        <p:txBody>
          <a:bodyPr wrap="square" rtlCol="0">
            <a:spAutoFit/>
          </a:bodyPr>
          <a:lstStyle/>
          <a:p>
            <a:pPr algn="r"/>
            <a:r>
              <a:rPr lang="en-US" sz="3000" b="1" dirty="0">
                <a:solidFill>
                  <a:schemeClr val="bg1"/>
                </a:solidFill>
                <a:latin typeface="Open Sans" pitchFamily="2" charset="0"/>
                <a:ea typeface="Open Sans" pitchFamily="2" charset="0"/>
                <a:cs typeface="Open Sans" pitchFamily="2" charset="0"/>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815954"/>
            <a:ext cx="7772400" cy="1021556"/>
          </a:xfrm>
        </p:spPr>
        <p:txBody>
          <a:bodyPr anchor="t"/>
          <a:lstStyle>
            <a:lvl1pPr algn="l">
              <a:defRPr sz="4000" b="0" cap="none">
                <a:solidFill>
                  <a:schemeClr val="tx1"/>
                </a:solidFill>
              </a:defRPr>
            </a:lvl1pPr>
          </a:lstStyle>
          <a:p>
            <a:r>
              <a:rPr lang="en-US" dirty="0"/>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cap="none" dirty="0">
                <a:solidFill>
                  <a:srgbClr val="E41034"/>
                </a:solidFill>
                <a:latin typeface="Open Sans" pitchFamily="2" charset="0"/>
                <a:ea typeface="Open Sans" pitchFamily="2" charset="0"/>
                <a:cs typeface="Open Sans" pitchFamily="2" charset="0"/>
              </a:rPr>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97819"/>
            <a:ext cx="7772400" cy="1102519"/>
          </a:xfrm>
        </p:spPr>
        <p:txBody>
          <a:bodyPr/>
          <a:lstStyle>
            <a:lvl1pPr>
              <a:defRPr/>
            </a:lvl1p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AB47A6-38CF-4195-B50B-F1D7BC23FADA}" type="datetime1">
              <a:rPr lang="en-US" smtClean="0"/>
              <a:t>2/22/2024</a:t>
            </a:fld>
            <a:endParaRPr lang="en-US" dirty="0"/>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dirty="0"/>
          </a:p>
        </p:txBody>
      </p:sp>
    </p:spTree>
    <p:extLst>
      <p:ext uri="{BB962C8B-B14F-4D97-AF65-F5344CB8AC3E}">
        <p14:creationId xmlns:p14="http://schemas.microsoft.com/office/powerpoint/2010/main" val="151736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FFBF9A6-C8E2-49A5-B6DD-EBBA7162AB24}" type="datetime1">
              <a:rPr lang="en-US" smtClean="0"/>
              <a:t>2/22/2024</a:t>
            </a:fld>
            <a:endParaRPr lang="en-US"/>
          </a:p>
        </p:txBody>
      </p:sp>
      <p:sp>
        <p:nvSpPr>
          <p:cNvPr id="6" name="Slide Number Placeholder 5"/>
          <p:cNvSpPr>
            <a:spLocks noGrp="1"/>
          </p:cNvSpPr>
          <p:nvPr>
            <p:ph type="sldNum" sz="quarter" idx="12"/>
          </p:nvPr>
        </p:nvSpPr>
        <p:spPr>
          <a:xfrm>
            <a:off x="1" y="0"/>
            <a:ext cx="403412" cy="273844"/>
          </a:xfrm>
        </p:spPr>
        <p:txBody>
          <a:bodyPr/>
          <a:lstStyle>
            <a:lvl1pPr algn="l">
              <a:defRPr sz="1200"/>
            </a:lvl1pPr>
          </a:lstStyle>
          <a:p>
            <a:fld id="{307E6868-079E-1649-B8D1-459B42CE4DE3}" type="slidenum">
              <a:rPr lang="en-US" smtClean="0"/>
              <a:pPr/>
              <a:t>‹#›</a:t>
            </a:fld>
            <a:endParaRPr lang="en-US" dirty="0"/>
          </a:p>
        </p:txBody>
      </p:sp>
    </p:spTree>
    <p:extLst>
      <p:ext uri="{BB962C8B-B14F-4D97-AF65-F5344CB8AC3E}">
        <p14:creationId xmlns:p14="http://schemas.microsoft.com/office/powerpoint/2010/main" val="79104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sz="half" idx="1" hasCustomPrompt="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D22500A-BB57-4D68-ACDB-FB95943CE7BF}" type="datetime1">
              <a:rPr lang="en-US" smtClean="0"/>
              <a:t>2/22/2024</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457200" y="1151335"/>
            <a:ext cx="4040188"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6" y="1151335"/>
            <a:ext cx="4041775" cy="47982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36734DA-E13A-4136-9EF4-1E790010625A}" type="datetime1">
              <a:rPr lang="en-US" smtClean="0"/>
              <a:t>2/22/2024</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Date Placeholder 2"/>
          <p:cNvSpPr>
            <a:spLocks noGrp="1"/>
          </p:cNvSpPr>
          <p:nvPr>
            <p:ph type="dt" sz="half" idx="10"/>
          </p:nvPr>
        </p:nvSpPr>
        <p:spPr/>
        <p:txBody>
          <a:bodyPr/>
          <a:lstStyle/>
          <a:p>
            <a:fld id="{45DA5383-BC64-479D-8E88-1B4D49C7DC0B}" type="datetime1">
              <a:rPr lang="en-US" smtClean="0"/>
              <a:t>2/22/2024</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8CE33-2080-4FA8-9CDD-F97312537EA4}" type="datetime1">
              <a:rPr lang="en-US" smtClean="0"/>
              <a:t>2/22/2024</a:t>
            </a:fld>
            <a:endParaRPr lang="en-US" dirty="0"/>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dirty="0"/>
              <a:t>Click to edit master title style</a:t>
            </a:r>
          </a:p>
        </p:txBody>
      </p:sp>
      <p:pic>
        <p:nvPicPr>
          <p:cNvPr id="8" name="Picture 7" descr="Asset 1@4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 id="2147483668" r:id="rId2"/>
  </p:sldLayoutIdLst>
  <p:hf hdr="0" ftr="0" dt="0"/>
  <p:txStyles>
    <p:titleStyle>
      <a:lvl1pPr algn="ctr" defTabSz="457200" rtl="0" eaLnBrk="1" latinLnBrk="0" hangingPunct="1">
        <a:spcBef>
          <a:spcPct val="0"/>
        </a:spcBef>
        <a:buNone/>
        <a:defRPr sz="4200" b="1" kern="1200">
          <a:solidFill>
            <a:schemeClr val="bg1"/>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58691" y="80916"/>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36253"/>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100">
                <a:solidFill>
                  <a:schemeClr val="tx1">
                    <a:tint val="75000"/>
                  </a:schemeClr>
                </a:solidFill>
                <a:latin typeface="Open Sans" pitchFamily="2" charset="0"/>
                <a:ea typeface="Open Sans" pitchFamily="2" charset="0"/>
                <a:cs typeface="Open Sans" pitchFamily="2" charset="0"/>
              </a:defRPr>
            </a:lvl1pPr>
          </a:lstStyle>
          <a:p>
            <a:fld id="{3596D94D-556E-4C98-89AC-42CA8B351EB1}" type="datetime1">
              <a:rPr lang="en-US" smtClean="0"/>
              <a:t>2/22/2024</a:t>
            </a:fld>
            <a:endParaRPr lang="en-US" dirty="0"/>
          </a:p>
        </p:txBody>
      </p:sp>
      <p:sp>
        <p:nvSpPr>
          <p:cNvPr id="6" name="Slide Number Placeholder 5"/>
          <p:cNvSpPr>
            <a:spLocks noGrp="1"/>
          </p:cNvSpPr>
          <p:nvPr>
            <p:ph type="sldNum" sz="quarter" idx="4"/>
          </p:nvPr>
        </p:nvSpPr>
        <p:spPr>
          <a:xfrm>
            <a:off x="0" y="0"/>
            <a:ext cx="457199" cy="273844"/>
          </a:xfrm>
          <a:prstGeom prst="rect">
            <a:avLst/>
          </a:prstGeom>
        </p:spPr>
        <p:txBody>
          <a:bodyPr vert="horz" lIns="91440" tIns="45720" rIns="91440" bIns="45720" rtlCol="0" anchor="ctr"/>
          <a:lstStyle>
            <a:lvl1pPr algn="l">
              <a:defRPr sz="1200">
                <a:solidFill>
                  <a:schemeClr val="tx1"/>
                </a:solidFill>
                <a:latin typeface="Open Sans" pitchFamily="2" charset="0"/>
                <a:ea typeface="Open Sans" pitchFamily="2" charset="0"/>
                <a:cs typeface="Open Sans" pitchFamily="2" charset="0"/>
              </a:defRPr>
            </a:lvl1pPr>
          </a:lstStyle>
          <a:p>
            <a:fld id="{307E6868-079E-1649-B8D1-459B42CE4DE3}" type="slidenum">
              <a:rPr lang="en-US" smtClean="0"/>
              <a:pPr/>
              <a:t>‹#›</a:t>
            </a:fld>
            <a:endParaRPr lang="en-US" dirty="0"/>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457200" rtl="0" eaLnBrk="1" latinLnBrk="0" hangingPunct="1">
        <a:spcBef>
          <a:spcPct val="0"/>
        </a:spcBef>
        <a:buNone/>
        <a:defRPr sz="3600" b="1" kern="1200">
          <a:solidFill>
            <a:srgbClr val="E41034"/>
          </a:solidFill>
          <a:latin typeface="Open Sans" pitchFamily="2" charset="0"/>
          <a:ea typeface="Open Sans" pitchFamily="2" charset="0"/>
          <a:cs typeface="Open Sans" pitchFamily="2" charset="0"/>
        </a:defRPr>
      </a:lvl1pPr>
    </p:titleStyle>
    <p:bodyStyle>
      <a:lvl1pPr marL="342900" indent="-342900" algn="l" defTabSz="457200" rtl="0" eaLnBrk="1" latinLnBrk="0" hangingPunct="1">
        <a:spcBef>
          <a:spcPct val="20000"/>
        </a:spcBef>
        <a:buFont typeface="Arial"/>
        <a:buChar char="•"/>
        <a:defRPr sz="3000" kern="1200">
          <a:solidFill>
            <a:schemeClr val="tx1"/>
          </a:solidFill>
          <a:latin typeface="Open Sans" pitchFamily="2" charset="0"/>
          <a:ea typeface="Open Sans" pitchFamily="2" charset="0"/>
          <a:cs typeface="Open Sans" pitchFamily="2" charset="0"/>
        </a:defRPr>
      </a:lvl1pPr>
      <a:lvl2pPr marL="742950" indent="-285750" algn="l" defTabSz="457200" rtl="0" eaLnBrk="1" latinLnBrk="0" hangingPunct="1">
        <a:spcBef>
          <a:spcPct val="20000"/>
        </a:spcBef>
        <a:buFont typeface="Courier New"/>
        <a:buChar char="o"/>
        <a:defRPr sz="2600" kern="1200">
          <a:solidFill>
            <a:schemeClr val="tx1"/>
          </a:solidFill>
          <a:latin typeface="Open Sans" pitchFamily="2" charset="0"/>
          <a:ea typeface="Open Sans" pitchFamily="2" charset="0"/>
          <a:cs typeface="Open Sans" pitchFamily="2" charset="0"/>
        </a:defRPr>
      </a:lvl2pPr>
      <a:lvl3pPr marL="1143000" indent="-228600" algn="l" defTabSz="457200" rtl="0" eaLnBrk="1" latinLnBrk="0" hangingPunct="1">
        <a:spcBef>
          <a:spcPct val="20000"/>
        </a:spcBef>
        <a:buFont typeface="Wingdings" charset="2"/>
        <a:buChar char="§"/>
        <a:defRPr sz="2200" kern="1200">
          <a:solidFill>
            <a:schemeClr val="tx1"/>
          </a:solidFill>
          <a:latin typeface="Open Sans" pitchFamily="2" charset="0"/>
          <a:ea typeface="Open Sans" pitchFamily="2" charset="0"/>
          <a:cs typeface="Open Sans" pitchFamily="2" charset="0"/>
        </a:defRPr>
      </a:lvl3pPr>
      <a:lvl4pPr marL="1600200" indent="-228600" algn="l" defTabSz="457200" rtl="0" eaLnBrk="1" latinLnBrk="0" hangingPunct="1">
        <a:spcBef>
          <a:spcPct val="20000"/>
        </a:spcBef>
        <a:buFont typeface="Arial"/>
        <a:buChar char="•"/>
        <a:defRPr sz="1800" kern="1200">
          <a:solidFill>
            <a:schemeClr val="tx1"/>
          </a:solidFill>
          <a:latin typeface="Open Sans" pitchFamily="2" charset="0"/>
          <a:ea typeface="Open Sans" pitchFamily="2" charset="0"/>
          <a:cs typeface="Open Sans" pitchFamily="2" charset="0"/>
        </a:defRPr>
      </a:lvl4pPr>
      <a:lvl5pPr marL="2057400" indent="-228600" algn="l" defTabSz="457200" rtl="0" eaLnBrk="1" latinLnBrk="0" hangingPunct="1">
        <a:spcBef>
          <a:spcPct val="20000"/>
        </a:spcBef>
        <a:buFont typeface="Courier New"/>
        <a:buChar char="o"/>
        <a:defRPr sz="1800" kern="1200">
          <a:solidFill>
            <a:schemeClr val="tx1"/>
          </a:solidFill>
          <a:latin typeface="Open Sans" pitchFamily="2" charset="0"/>
          <a:ea typeface="Open Sans" pitchFamily="2" charset="0"/>
          <a:cs typeface="Open Sans"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image" Target="../media/image9.jpeg"/><Relationship Id="rId5" Type="http://schemas.openxmlformats.org/officeDocument/2006/relationships/diagramQuickStyle" Target="../diagrams/quickStyle1.xml"/><Relationship Id="rId10" Type="http://schemas.openxmlformats.org/officeDocument/2006/relationships/image" Target="../media/image8.jpeg"/><Relationship Id="rId4" Type="http://schemas.openxmlformats.org/officeDocument/2006/relationships/diagramLayout" Target="../diagrams/layout1.xml"/><Relationship Id="rId9"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1CFD-743A-A2F2-4D18-894E20DB6B94}"/>
              </a:ext>
            </a:extLst>
          </p:cNvPr>
          <p:cNvSpPr>
            <a:spLocks noGrp="1"/>
          </p:cNvSpPr>
          <p:nvPr>
            <p:ph type="title"/>
          </p:nvPr>
        </p:nvSpPr>
        <p:spPr>
          <a:xfrm>
            <a:off x="457200" y="3629932"/>
            <a:ext cx="8229600" cy="857250"/>
          </a:xfrm>
        </p:spPr>
        <p:txBody>
          <a:bodyPr>
            <a:normAutofit fontScale="90000"/>
          </a:bodyPr>
          <a:lstStyle/>
          <a:p>
            <a:r>
              <a:rPr lang="en-US" dirty="0"/>
              <a:t>US Policy Forum:</a:t>
            </a:r>
            <a:br>
              <a:rPr lang="en-US" dirty="0"/>
            </a:br>
            <a:r>
              <a:rPr lang="en-US" dirty="0"/>
              <a:t>Nutrition Assistance Programs</a:t>
            </a:r>
          </a:p>
        </p:txBody>
      </p:sp>
    </p:spTree>
    <p:extLst>
      <p:ext uri="{BB962C8B-B14F-4D97-AF65-F5344CB8AC3E}">
        <p14:creationId xmlns:p14="http://schemas.microsoft.com/office/powerpoint/2010/main" val="406919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AB2FE-D55C-0801-3BDE-A8BAF675FAAF}"/>
              </a:ext>
            </a:extLst>
          </p:cNvPr>
          <p:cNvSpPr>
            <a:spLocks noGrp="1"/>
          </p:cNvSpPr>
          <p:nvPr>
            <p:ph type="title"/>
          </p:nvPr>
        </p:nvSpPr>
        <p:spPr>
          <a:xfrm>
            <a:off x="871254" y="205979"/>
            <a:ext cx="7401491" cy="857250"/>
          </a:xfrm>
        </p:spPr>
        <p:txBody>
          <a:bodyPr>
            <a:normAutofit/>
          </a:bodyPr>
          <a:lstStyle/>
          <a:p>
            <a:r>
              <a:rPr lang="en-US" dirty="0"/>
              <a:t>Current Landscape</a:t>
            </a:r>
          </a:p>
        </p:txBody>
      </p:sp>
      <p:sp>
        <p:nvSpPr>
          <p:cNvPr id="5" name="Content Placeholder 4">
            <a:extLst>
              <a:ext uri="{FF2B5EF4-FFF2-40B4-BE49-F238E27FC236}">
                <a16:creationId xmlns:a16="http://schemas.microsoft.com/office/drawing/2014/main" id="{50C5A96A-4080-D56A-DA51-73F976D81829}"/>
              </a:ext>
            </a:extLst>
          </p:cNvPr>
          <p:cNvSpPr>
            <a:spLocks noGrp="1"/>
          </p:cNvSpPr>
          <p:nvPr>
            <p:ph idx="1"/>
          </p:nvPr>
        </p:nvSpPr>
        <p:spPr>
          <a:xfrm>
            <a:off x="457200" y="1077406"/>
            <a:ext cx="8229600" cy="3796293"/>
          </a:xfrm>
        </p:spPr>
        <p:txBody>
          <a:bodyPr>
            <a:noAutofit/>
          </a:bodyPr>
          <a:lstStyle/>
          <a:p>
            <a:pPr>
              <a:lnSpc>
                <a:spcPct val="134000"/>
              </a:lnSpc>
              <a:spcBef>
                <a:spcPts val="0"/>
              </a:spcBef>
              <a:spcAft>
                <a:spcPts val="1200"/>
              </a:spcAft>
            </a:pPr>
            <a:r>
              <a:rPr lang="en-US" sz="2200" dirty="0"/>
              <a:t>While both programs receive bi-partisan support, there are efforts to dramatically cut or alter the programs</a:t>
            </a:r>
          </a:p>
          <a:p>
            <a:pPr>
              <a:lnSpc>
                <a:spcPct val="134000"/>
              </a:lnSpc>
              <a:spcBef>
                <a:spcPts val="0"/>
              </a:spcBef>
              <a:spcAft>
                <a:spcPts val="1200"/>
              </a:spcAft>
            </a:pPr>
            <a:r>
              <a:rPr lang="en-US" sz="2200" dirty="0"/>
              <a:t>WIC currently has a nearly $1 billion shortfall</a:t>
            </a:r>
          </a:p>
          <a:p>
            <a:pPr>
              <a:lnSpc>
                <a:spcPct val="134000"/>
              </a:lnSpc>
              <a:spcBef>
                <a:spcPts val="0"/>
              </a:spcBef>
              <a:spcAft>
                <a:spcPts val="1200"/>
              </a:spcAft>
            </a:pPr>
            <a:r>
              <a:rPr lang="en-US" sz="2200" dirty="0"/>
              <a:t>SNAP Choice, limits the types of food SNAP recipients could purchase, will likely be in the upcoming compromise</a:t>
            </a:r>
          </a:p>
          <a:p>
            <a:pPr>
              <a:lnSpc>
                <a:spcPct val="134000"/>
              </a:lnSpc>
              <a:spcBef>
                <a:spcPts val="0"/>
              </a:spcBef>
              <a:spcAft>
                <a:spcPts val="1200"/>
              </a:spcAft>
            </a:pPr>
            <a:r>
              <a:rPr lang="en-US" sz="2200" dirty="0"/>
              <a:t>Still awaiting details on both Farm Bill and annual appropriations </a:t>
            </a:r>
          </a:p>
        </p:txBody>
      </p:sp>
      <p:sp>
        <p:nvSpPr>
          <p:cNvPr id="2" name="Slide Number Placeholder 1">
            <a:extLst>
              <a:ext uri="{FF2B5EF4-FFF2-40B4-BE49-F238E27FC236}">
                <a16:creationId xmlns:a16="http://schemas.microsoft.com/office/drawing/2014/main" id="{F4215217-DBEC-6498-610E-9122D12E2A75}"/>
              </a:ext>
            </a:extLst>
          </p:cNvPr>
          <p:cNvSpPr>
            <a:spLocks noGrp="1"/>
          </p:cNvSpPr>
          <p:nvPr>
            <p:ph type="sldNum" sz="quarter" idx="12"/>
          </p:nvPr>
        </p:nvSpPr>
        <p:spPr/>
        <p:txBody>
          <a:bodyPr/>
          <a:lstStyle/>
          <a:p>
            <a:fld id="{307E6868-079E-1649-B8D1-459B42CE4DE3}" type="slidenum">
              <a:rPr lang="en-US" smtClean="0"/>
              <a:t>10</a:t>
            </a:fld>
            <a:endParaRPr lang="en-US" dirty="0"/>
          </a:p>
        </p:txBody>
      </p:sp>
    </p:spTree>
    <p:extLst>
      <p:ext uri="{BB962C8B-B14F-4D97-AF65-F5344CB8AC3E}">
        <p14:creationId xmlns:p14="http://schemas.microsoft.com/office/powerpoint/2010/main" val="93138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3F36-333A-F1BC-0DB6-864DE26E8C0B}"/>
              </a:ext>
            </a:extLst>
          </p:cNvPr>
          <p:cNvSpPr>
            <a:spLocks noGrp="1"/>
          </p:cNvSpPr>
          <p:nvPr>
            <p:ph type="title"/>
          </p:nvPr>
        </p:nvSpPr>
        <p:spPr>
          <a:xfrm>
            <a:off x="871254" y="205979"/>
            <a:ext cx="7401491" cy="857250"/>
          </a:xfrm>
        </p:spPr>
        <p:txBody>
          <a:bodyPr/>
          <a:lstStyle/>
          <a:p>
            <a:r>
              <a:rPr lang="en-US" dirty="0"/>
              <a:t>WHAT’S NEXT?</a:t>
            </a:r>
          </a:p>
        </p:txBody>
      </p:sp>
      <p:sp>
        <p:nvSpPr>
          <p:cNvPr id="3" name="Content Placeholder 2">
            <a:extLst>
              <a:ext uri="{FF2B5EF4-FFF2-40B4-BE49-F238E27FC236}">
                <a16:creationId xmlns:a16="http://schemas.microsoft.com/office/drawing/2014/main" id="{32F1DAB0-B0D3-40BD-CCD9-F73DFECA861F}"/>
              </a:ext>
            </a:extLst>
          </p:cNvPr>
          <p:cNvSpPr>
            <a:spLocks noGrp="1"/>
          </p:cNvSpPr>
          <p:nvPr>
            <p:ph idx="1"/>
          </p:nvPr>
        </p:nvSpPr>
        <p:spPr/>
        <p:txBody>
          <a:bodyPr>
            <a:normAutofit/>
          </a:bodyPr>
          <a:lstStyle/>
          <a:p>
            <a:pPr>
              <a:lnSpc>
                <a:spcPct val="114000"/>
              </a:lnSpc>
              <a:spcBef>
                <a:spcPts val="0"/>
              </a:spcBef>
              <a:spcAft>
                <a:spcPts val="1200"/>
              </a:spcAft>
            </a:pPr>
            <a:r>
              <a:rPr lang="en-US" sz="2800" dirty="0"/>
              <a:t>Ask members of Congress about their stance on SNAP and WIC</a:t>
            </a:r>
          </a:p>
          <a:p>
            <a:pPr>
              <a:lnSpc>
                <a:spcPct val="114000"/>
              </a:lnSpc>
              <a:spcBef>
                <a:spcPts val="0"/>
              </a:spcBef>
              <a:spcAft>
                <a:spcPts val="1200"/>
              </a:spcAft>
            </a:pPr>
            <a:r>
              <a:rPr lang="en-US" sz="2800" dirty="0"/>
              <a:t>Share your stories with RESULTS</a:t>
            </a:r>
          </a:p>
          <a:p>
            <a:pPr>
              <a:lnSpc>
                <a:spcPct val="114000"/>
              </a:lnSpc>
              <a:spcBef>
                <a:spcPts val="0"/>
              </a:spcBef>
              <a:spcAft>
                <a:spcPts val="1200"/>
              </a:spcAft>
            </a:pPr>
            <a:r>
              <a:rPr lang="en-US" sz="2800" dirty="0"/>
              <a:t>Look out for Action Alerts when Congress returns</a:t>
            </a:r>
          </a:p>
        </p:txBody>
      </p:sp>
      <p:sp>
        <p:nvSpPr>
          <p:cNvPr id="4" name="Slide Number Placeholder 3">
            <a:extLst>
              <a:ext uri="{FF2B5EF4-FFF2-40B4-BE49-F238E27FC236}">
                <a16:creationId xmlns:a16="http://schemas.microsoft.com/office/drawing/2014/main" id="{6B83B068-03B3-EAF9-5B94-A062FA0EF554}"/>
              </a:ext>
            </a:extLst>
          </p:cNvPr>
          <p:cNvSpPr>
            <a:spLocks noGrp="1"/>
          </p:cNvSpPr>
          <p:nvPr>
            <p:ph type="sldNum" sz="quarter" idx="12"/>
          </p:nvPr>
        </p:nvSpPr>
        <p:spPr/>
        <p:txBody>
          <a:bodyPr/>
          <a:lstStyle/>
          <a:p>
            <a:fld id="{307E6868-079E-1649-B8D1-459B42CE4DE3}" type="slidenum">
              <a:rPr lang="en-US" smtClean="0"/>
              <a:t>11</a:t>
            </a:fld>
            <a:endParaRPr lang="en-US" dirty="0"/>
          </a:p>
        </p:txBody>
      </p:sp>
    </p:spTree>
    <p:extLst>
      <p:ext uri="{BB962C8B-B14F-4D97-AF65-F5344CB8AC3E}">
        <p14:creationId xmlns:p14="http://schemas.microsoft.com/office/powerpoint/2010/main" val="4211362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39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E8C8A2-26F3-CDA7-2EFC-07F3C1146E59}"/>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AB75DC25-4E3B-293E-7710-A5147086818F}"/>
              </a:ext>
            </a:extLst>
          </p:cNvPr>
          <p:cNvSpPr>
            <a:spLocks noGrp="1"/>
          </p:cNvSpPr>
          <p:nvPr>
            <p:ph idx="1"/>
          </p:nvPr>
        </p:nvSpPr>
        <p:spPr>
          <a:xfrm>
            <a:off x="457200" y="1066867"/>
            <a:ext cx="8229600" cy="3717783"/>
          </a:xfrm>
        </p:spPr>
        <p:txBody>
          <a:bodyPr>
            <a:normAutofit/>
          </a:bodyPr>
          <a:lstStyle/>
          <a:p>
            <a:pPr>
              <a:lnSpc>
                <a:spcPct val="114000"/>
              </a:lnSpc>
            </a:pPr>
            <a:r>
              <a:rPr lang="en-US" dirty="0"/>
              <a:t>Purpose </a:t>
            </a:r>
          </a:p>
          <a:p>
            <a:pPr>
              <a:lnSpc>
                <a:spcPct val="114000"/>
              </a:lnSpc>
            </a:pPr>
            <a:r>
              <a:rPr lang="en-US" dirty="0"/>
              <a:t>History of SNAP &amp; WIC</a:t>
            </a:r>
          </a:p>
          <a:p>
            <a:pPr>
              <a:lnSpc>
                <a:spcPct val="114000"/>
              </a:lnSpc>
            </a:pPr>
            <a:r>
              <a:rPr lang="en-US" dirty="0"/>
              <a:t>Basics of SNAP &amp; WIC</a:t>
            </a:r>
          </a:p>
          <a:p>
            <a:pPr>
              <a:lnSpc>
                <a:spcPct val="114000"/>
              </a:lnSpc>
            </a:pPr>
            <a:r>
              <a:rPr lang="en-US" dirty="0"/>
              <a:t>Current Statistics</a:t>
            </a:r>
          </a:p>
          <a:p>
            <a:pPr>
              <a:lnSpc>
                <a:spcPct val="114000"/>
              </a:lnSpc>
            </a:pPr>
            <a:r>
              <a:rPr lang="en-US" dirty="0"/>
              <a:t>Current Political Landscape</a:t>
            </a:r>
          </a:p>
          <a:p>
            <a:pPr>
              <a:lnSpc>
                <a:spcPct val="114000"/>
              </a:lnSpc>
            </a:pPr>
            <a:r>
              <a:rPr lang="en-US" dirty="0"/>
              <a:t>What’s Next? </a:t>
            </a:r>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08E13C02-BABE-065B-4809-87F7693BF7D6}"/>
              </a:ext>
            </a:extLst>
          </p:cNvPr>
          <p:cNvSpPr>
            <a:spLocks noGrp="1"/>
          </p:cNvSpPr>
          <p:nvPr>
            <p:ph type="sldNum" sz="quarter" idx="12"/>
          </p:nvPr>
        </p:nvSpPr>
        <p:spPr/>
        <p:txBody>
          <a:bodyPr/>
          <a:lstStyle/>
          <a:p>
            <a:fld id="{307E6868-079E-1649-B8D1-459B42CE4DE3}" type="slidenum">
              <a:rPr lang="en-US" smtClean="0"/>
              <a:t>2</a:t>
            </a:fld>
            <a:endParaRPr lang="en-US" dirty="0"/>
          </a:p>
        </p:txBody>
      </p:sp>
    </p:spTree>
    <p:extLst>
      <p:ext uri="{BB962C8B-B14F-4D97-AF65-F5344CB8AC3E}">
        <p14:creationId xmlns:p14="http://schemas.microsoft.com/office/powerpoint/2010/main" val="197057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DBF2C-E93F-4F28-A817-C4BC4A4B4F75}"/>
              </a:ext>
            </a:extLst>
          </p:cNvPr>
          <p:cNvSpPr>
            <a:spLocks noGrp="1"/>
          </p:cNvSpPr>
          <p:nvPr>
            <p:ph type="ctrTitle"/>
          </p:nvPr>
        </p:nvSpPr>
        <p:spPr>
          <a:xfrm>
            <a:off x="685800" y="2020490"/>
            <a:ext cx="7772400" cy="1102519"/>
          </a:xfrm>
        </p:spPr>
        <p:txBody>
          <a:bodyPr>
            <a:normAutofit fontScale="90000"/>
          </a:bodyPr>
          <a:lstStyle/>
          <a:p>
            <a:r>
              <a:rPr lang="en-US" dirty="0">
                <a:latin typeface="Open Sans"/>
              </a:rPr>
              <a:t>How many attendees have used SNAP or WIC or know someone who has used these programs?</a:t>
            </a:r>
          </a:p>
        </p:txBody>
      </p:sp>
      <p:sp>
        <p:nvSpPr>
          <p:cNvPr id="3" name="Slide Number Placeholder 2">
            <a:extLst>
              <a:ext uri="{FF2B5EF4-FFF2-40B4-BE49-F238E27FC236}">
                <a16:creationId xmlns:a16="http://schemas.microsoft.com/office/drawing/2014/main" id="{DA270768-A7BD-7DC0-5DE8-66F7DC6450A3}"/>
              </a:ext>
            </a:extLst>
          </p:cNvPr>
          <p:cNvSpPr>
            <a:spLocks noGrp="1"/>
          </p:cNvSpPr>
          <p:nvPr>
            <p:ph type="sldNum" sz="quarter" idx="12"/>
          </p:nvPr>
        </p:nvSpPr>
        <p:spPr/>
        <p:txBody>
          <a:bodyPr/>
          <a:lstStyle/>
          <a:p>
            <a:fld id="{307E6868-079E-1649-B8D1-459B42CE4DE3}" type="slidenum">
              <a:rPr lang="en-US" smtClean="0"/>
              <a:t>3</a:t>
            </a:fld>
            <a:endParaRPr lang="en-US" dirty="0"/>
          </a:p>
        </p:txBody>
      </p:sp>
    </p:spTree>
    <p:extLst>
      <p:ext uri="{BB962C8B-B14F-4D97-AF65-F5344CB8AC3E}">
        <p14:creationId xmlns:p14="http://schemas.microsoft.com/office/powerpoint/2010/main" val="164341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AB2FE-D55C-0801-3BDE-A8BAF675FAAF}"/>
              </a:ext>
            </a:extLst>
          </p:cNvPr>
          <p:cNvSpPr>
            <a:spLocks noGrp="1"/>
          </p:cNvSpPr>
          <p:nvPr>
            <p:ph type="title"/>
          </p:nvPr>
        </p:nvSpPr>
        <p:spPr>
          <a:xfrm>
            <a:off x="803521" y="57123"/>
            <a:ext cx="7401491" cy="857250"/>
          </a:xfrm>
        </p:spPr>
        <p:txBody>
          <a:bodyPr>
            <a:normAutofit/>
          </a:bodyPr>
          <a:lstStyle/>
          <a:p>
            <a:r>
              <a:rPr lang="en-US" sz="3200" dirty="0"/>
              <a:t>BASICS OF SNAP AND WIC</a:t>
            </a:r>
          </a:p>
        </p:txBody>
      </p:sp>
      <p:graphicFrame>
        <p:nvGraphicFramePr>
          <p:cNvPr id="7" name="Content Placeholder 6">
            <a:extLst>
              <a:ext uri="{FF2B5EF4-FFF2-40B4-BE49-F238E27FC236}">
                <a16:creationId xmlns:a16="http://schemas.microsoft.com/office/drawing/2014/main" id="{D33694DE-02A8-7A67-C64F-A623C44E3750}"/>
              </a:ext>
            </a:extLst>
          </p:cNvPr>
          <p:cNvGraphicFramePr>
            <a:graphicFrameLocks noGrp="1"/>
          </p:cNvGraphicFramePr>
          <p:nvPr>
            <p:ph idx="1"/>
            <p:extLst>
              <p:ext uri="{D42A27DB-BD31-4B8C-83A1-F6EECF244321}">
                <p14:modId xmlns:p14="http://schemas.microsoft.com/office/powerpoint/2010/main" val="920252712"/>
              </p:ext>
            </p:extLst>
          </p:nvPr>
        </p:nvGraphicFramePr>
        <p:xfrm>
          <a:off x="389467" y="998009"/>
          <a:ext cx="8229600" cy="3662807"/>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094821936"/>
                    </a:ext>
                  </a:extLst>
                </a:gridCol>
                <a:gridCol w="4114800">
                  <a:extLst>
                    <a:ext uri="{9D8B030D-6E8A-4147-A177-3AD203B41FA5}">
                      <a16:colId xmlns:a16="http://schemas.microsoft.com/office/drawing/2014/main" val="2778380275"/>
                    </a:ext>
                  </a:extLst>
                </a:gridCol>
              </a:tblGrid>
              <a:tr h="370840">
                <a:tc>
                  <a:txBody>
                    <a:bodyPr/>
                    <a:lstStyle/>
                    <a:p>
                      <a:pPr algn="ctr"/>
                      <a:r>
                        <a:rPr lang="en-US" sz="1600" dirty="0"/>
                        <a:t>Supplemental Nutrition Assistance Program (SNAP)</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41034"/>
                    </a:solidFill>
                  </a:tcPr>
                </a:tc>
                <a:tc>
                  <a:txBody>
                    <a:bodyPr/>
                    <a:lstStyle/>
                    <a:p>
                      <a:pPr algn="ctr"/>
                      <a:r>
                        <a:rPr lang="en-US" sz="1600"/>
                        <a:t>Women Infants and Children (WIC) </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41034"/>
                    </a:solidFill>
                  </a:tcPr>
                </a:tc>
                <a:extLst>
                  <a:ext uri="{0D108BD9-81ED-4DB2-BD59-A6C34878D82A}">
                    <a16:rowId xmlns:a16="http://schemas.microsoft.com/office/drawing/2014/main" val="2439875839"/>
                  </a:ext>
                </a:extLst>
              </a:tr>
              <a:tr h="370840">
                <a:tc>
                  <a:txBody>
                    <a:bodyPr/>
                    <a:lstStyle/>
                    <a:p>
                      <a:pPr>
                        <a:lnSpc>
                          <a:spcPct val="114000"/>
                        </a:lnSpc>
                      </a:pPr>
                      <a:r>
                        <a:rPr lang="en-US" sz="1400">
                          <a:latin typeface="Open Sans"/>
                          <a:ea typeface="Open Sans"/>
                          <a:cs typeface="Open Sans"/>
                        </a:rPr>
                        <a:t>Monthly allowance to purchase food (EBT Card)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4000"/>
                        </a:lnSpc>
                      </a:pPr>
                      <a:r>
                        <a:rPr lang="en-US" sz="1400">
                          <a:latin typeface="Open Sans"/>
                          <a:ea typeface="Open Sans"/>
                          <a:cs typeface="Open Sans"/>
                        </a:rPr>
                        <a:t>Nutrition education, breastfeeding support and referrals, and nutritious foods based on your situation (WIC Card)</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111835857"/>
                  </a:ext>
                </a:extLst>
              </a:tr>
              <a:tr h="370840">
                <a:tc>
                  <a:txBody>
                    <a:bodyPr/>
                    <a:lstStyle/>
                    <a:p>
                      <a:pPr>
                        <a:lnSpc>
                          <a:spcPct val="114000"/>
                        </a:lnSpc>
                      </a:pPr>
                      <a:r>
                        <a:rPr lang="en-US" sz="1400">
                          <a:latin typeface="Open Sans"/>
                          <a:ea typeface="Open Sans"/>
                          <a:cs typeface="Open Sans"/>
                        </a:rPr>
                        <a:t>Low-income individuals eligible to receive benefits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nSpc>
                          <a:spcPct val="114000"/>
                        </a:lnSpc>
                      </a:pPr>
                      <a:r>
                        <a:rPr lang="en-US" sz="1400">
                          <a:latin typeface="Open Sans"/>
                          <a:ea typeface="Open Sans"/>
                          <a:cs typeface="Open Sans"/>
                        </a:rPr>
                        <a:t>To receive benefits, you must be considered one the following:</a:t>
                      </a:r>
                    </a:p>
                    <a:p>
                      <a:pPr>
                        <a:lnSpc>
                          <a:spcPct val="114000"/>
                        </a:lnSpc>
                      </a:pPr>
                      <a:r>
                        <a:rPr lang="en-US" sz="1400">
                          <a:latin typeface="Open Sans"/>
                          <a:ea typeface="Open Sans"/>
                          <a:cs typeface="Open Sans"/>
                        </a:rPr>
                        <a:t>-Pregnant</a:t>
                      </a:r>
                    </a:p>
                    <a:p>
                      <a:pPr>
                        <a:lnSpc>
                          <a:spcPct val="114000"/>
                        </a:lnSpc>
                      </a:pPr>
                      <a:r>
                        <a:rPr lang="en-US" sz="1400">
                          <a:latin typeface="Open Sans"/>
                          <a:ea typeface="Open Sans"/>
                          <a:cs typeface="Open Sans"/>
                        </a:rPr>
                        <a:t>-Breastfeeding</a:t>
                      </a:r>
                    </a:p>
                    <a:p>
                      <a:pPr>
                        <a:lnSpc>
                          <a:spcPct val="114000"/>
                        </a:lnSpc>
                      </a:pPr>
                      <a:r>
                        <a:rPr lang="en-US" sz="1400">
                          <a:latin typeface="Open Sans"/>
                          <a:ea typeface="Open Sans"/>
                          <a:cs typeface="Open Sans"/>
                        </a:rPr>
                        <a:t>-Postpartum; or </a:t>
                      </a:r>
                    </a:p>
                    <a:p>
                      <a:pPr>
                        <a:lnSpc>
                          <a:spcPct val="114000"/>
                        </a:lnSpc>
                      </a:pPr>
                      <a:r>
                        <a:rPr lang="en-US" sz="1400">
                          <a:latin typeface="Open Sans"/>
                          <a:ea typeface="Open Sans"/>
                          <a:cs typeface="Open Sans"/>
                        </a:rPr>
                        <a:t>-Have child under the age of five (5)</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072075779"/>
                  </a:ext>
                </a:extLst>
              </a:tr>
              <a:tr h="370840">
                <a:tc>
                  <a:txBody>
                    <a:bodyPr/>
                    <a:lstStyle/>
                    <a:p>
                      <a:pPr>
                        <a:lnSpc>
                          <a:spcPct val="114000"/>
                        </a:lnSpc>
                      </a:pPr>
                      <a:r>
                        <a:rPr lang="en-US" sz="1400">
                          <a:latin typeface="Open Sans"/>
                          <a:ea typeface="Open Sans"/>
                          <a:cs typeface="Open Sans"/>
                        </a:rPr>
                        <a:t>Federal and state work requirements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4000"/>
                        </a:lnSpc>
                      </a:pPr>
                      <a:r>
                        <a:rPr lang="en-US" sz="1400">
                          <a:latin typeface="Open Sans"/>
                          <a:ea typeface="Open Sans"/>
                          <a:cs typeface="Open Sans"/>
                        </a:rPr>
                        <a:t>Nutrition Risk Assessment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823614833"/>
                  </a:ext>
                </a:extLst>
              </a:tr>
              <a:tr h="370840">
                <a:tc gridSpan="2">
                  <a:txBody>
                    <a:bodyPr/>
                    <a:lstStyle/>
                    <a:p>
                      <a:pPr algn="ctr">
                        <a:lnSpc>
                          <a:spcPct val="114000"/>
                        </a:lnSpc>
                      </a:pPr>
                      <a:r>
                        <a:rPr lang="en-US" sz="1400">
                          <a:latin typeface="Open Sans"/>
                          <a:ea typeface="Open Sans"/>
                          <a:cs typeface="Open Sans"/>
                        </a:rPr>
                        <a:t>States manage application and funds disbursement process</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hMerge="1">
                  <a:txBody>
                    <a:bodyPr/>
                    <a:lstStyle/>
                    <a:p>
                      <a:endParaRPr lang="en-US" dirty="0"/>
                    </a:p>
                  </a:txBody>
                  <a:tcPr/>
                </a:tc>
                <a:extLst>
                  <a:ext uri="{0D108BD9-81ED-4DB2-BD59-A6C34878D82A}">
                    <a16:rowId xmlns:a16="http://schemas.microsoft.com/office/drawing/2014/main" val="416413027"/>
                  </a:ext>
                </a:extLst>
              </a:tr>
            </a:tbl>
          </a:graphicData>
        </a:graphic>
      </p:graphicFrame>
      <p:sp>
        <p:nvSpPr>
          <p:cNvPr id="2" name="Slide Number Placeholder 1">
            <a:extLst>
              <a:ext uri="{FF2B5EF4-FFF2-40B4-BE49-F238E27FC236}">
                <a16:creationId xmlns:a16="http://schemas.microsoft.com/office/drawing/2014/main" id="{A2A08A59-0565-506D-BE9A-C48F62136FE5}"/>
              </a:ext>
            </a:extLst>
          </p:cNvPr>
          <p:cNvSpPr>
            <a:spLocks noGrp="1"/>
          </p:cNvSpPr>
          <p:nvPr>
            <p:ph type="sldNum" sz="quarter" idx="12"/>
          </p:nvPr>
        </p:nvSpPr>
        <p:spPr/>
        <p:txBody>
          <a:bodyPr/>
          <a:lstStyle/>
          <a:p>
            <a:fld id="{307E6868-079E-1649-B8D1-459B42CE4DE3}" type="slidenum">
              <a:rPr lang="en-US" smtClean="0"/>
              <a:t>4</a:t>
            </a:fld>
            <a:endParaRPr lang="en-US" dirty="0"/>
          </a:p>
        </p:txBody>
      </p:sp>
    </p:spTree>
    <p:extLst>
      <p:ext uri="{BB962C8B-B14F-4D97-AF65-F5344CB8AC3E}">
        <p14:creationId xmlns:p14="http://schemas.microsoft.com/office/powerpoint/2010/main" val="272146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A55D0-8BB5-F029-ACDE-0865349838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11696C-D30E-33BD-19B6-A14F81A3FDC5}"/>
              </a:ext>
            </a:extLst>
          </p:cNvPr>
          <p:cNvSpPr>
            <a:spLocks noGrp="1"/>
          </p:cNvSpPr>
          <p:nvPr>
            <p:ph type="ctrTitle"/>
          </p:nvPr>
        </p:nvSpPr>
        <p:spPr>
          <a:xfrm>
            <a:off x="710609" y="114022"/>
            <a:ext cx="7772400" cy="1102519"/>
          </a:xfrm>
        </p:spPr>
        <p:txBody>
          <a:bodyPr>
            <a:normAutofit/>
          </a:bodyPr>
          <a:lstStyle/>
          <a:p>
            <a:pPr>
              <a:lnSpc>
                <a:spcPct val="114000"/>
              </a:lnSpc>
              <a:spcAft>
                <a:spcPts val="600"/>
              </a:spcAft>
            </a:pPr>
            <a:r>
              <a:rPr lang="en-US" sz="4000" dirty="0">
                <a:latin typeface="Open Sans"/>
              </a:rPr>
              <a:t>Pop Quiz</a:t>
            </a:r>
          </a:p>
        </p:txBody>
      </p:sp>
      <p:sp>
        <p:nvSpPr>
          <p:cNvPr id="3" name="TextBox 2">
            <a:extLst>
              <a:ext uri="{FF2B5EF4-FFF2-40B4-BE49-F238E27FC236}">
                <a16:creationId xmlns:a16="http://schemas.microsoft.com/office/drawing/2014/main" id="{155DCA58-ADF0-08B3-C42B-988C896BB61B}"/>
              </a:ext>
            </a:extLst>
          </p:cNvPr>
          <p:cNvSpPr txBox="1"/>
          <p:nvPr/>
        </p:nvSpPr>
        <p:spPr>
          <a:xfrm>
            <a:off x="467833" y="2034361"/>
            <a:ext cx="8257953" cy="1744004"/>
          </a:xfrm>
          <a:prstGeom prst="rect">
            <a:avLst/>
          </a:prstGeom>
          <a:noFill/>
        </p:spPr>
        <p:txBody>
          <a:bodyPr wrap="square" lIns="91440" tIns="45720" rIns="91440" bIns="45720" rtlCol="0" anchor="t">
            <a:spAutoFit/>
          </a:bodyPr>
          <a:lstStyle/>
          <a:p>
            <a:pPr algn="ctr">
              <a:lnSpc>
                <a:spcPct val="114000"/>
              </a:lnSpc>
            </a:pPr>
            <a:r>
              <a:rPr lang="en-US" sz="3200" b="1" dirty="0">
                <a:latin typeface="Open Sans"/>
              </a:rPr>
              <a:t>Which two states </a:t>
            </a:r>
            <a:r>
              <a:rPr lang="en-US" sz="3200" b="1">
                <a:latin typeface="Open Sans"/>
              </a:rPr>
              <a:t>were the first to receive</a:t>
            </a:r>
            <a:r>
              <a:rPr lang="en-US" sz="3200" b="1" dirty="0">
                <a:latin typeface="Open Sans"/>
              </a:rPr>
              <a:t> </a:t>
            </a:r>
            <a:r>
              <a:rPr lang="en-US" sz="3200" b="1">
                <a:latin typeface="Open Sans"/>
              </a:rPr>
              <a:t>federal </a:t>
            </a:r>
            <a:r>
              <a:rPr lang="en-US" sz="3200" b="1" dirty="0">
                <a:latin typeface="Open Sans"/>
              </a:rPr>
              <a:t>funds to start their SNAP and WIC Program?</a:t>
            </a:r>
            <a:endParaRPr lang="en-US" sz="3200" b="1" dirty="0"/>
          </a:p>
        </p:txBody>
      </p:sp>
      <p:sp>
        <p:nvSpPr>
          <p:cNvPr id="4" name="Slide Number Placeholder 3">
            <a:extLst>
              <a:ext uri="{FF2B5EF4-FFF2-40B4-BE49-F238E27FC236}">
                <a16:creationId xmlns:a16="http://schemas.microsoft.com/office/drawing/2014/main" id="{6AA2F8B4-BCBB-335C-F24A-BB62A66FDF96}"/>
              </a:ext>
            </a:extLst>
          </p:cNvPr>
          <p:cNvSpPr>
            <a:spLocks noGrp="1"/>
          </p:cNvSpPr>
          <p:nvPr>
            <p:ph type="sldNum" sz="quarter" idx="12"/>
          </p:nvPr>
        </p:nvSpPr>
        <p:spPr/>
        <p:txBody>
          <a:bodyPr/>
          <a:lstStyle/>
          <a:p>
            <a:fld id="{307E6868-079E-1649-B8D1-459B42CE4DE3}" type="slidenum">
              <a:rPr lang="en-US" smtClean="0"/>
              <a:t>5</a:t>
            </a:fld>
            <a:endParaRPr lang="en-US" dirty="0"/>
          </a:p>
        </p:txBody>
      </p:sp>
    </p:spTree>
    <p:extLst>
      <p:ext uri="{BB962C8B-B14F-4D97-AF65-F5344CB8AC3E}">
        <p14:creationId xmlns:p14="http://schemas.microsoft.com/office/powerpoint/2010/main" val="310854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9318-560A-2B25-2117-D247B0FA98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2B3F69-8DC2-37C2-17FD-33647293C7AB}"/>
              </a:ext>
            </a:extLst>
          </p:cNvPr>
          <p:cNvSpPr>
            <a:spLocks noGrp="1"/>
          </p:cNvSpPr>
          <p:nvPr>
            <p:ph type="ctrTitle"/>
          </p:nvPr>
        </p:nvSpPr>
        <p:spPr>
          <a:xfrm>
            <a:off x="685800" y="2020490"/>
            <a:ext cx="7772400" cy="1102519"/>
          </a:xfrm>
        </p:spPr>
        <p:txBody>
          <a:bodyPr>
            <a:normAutofit fontScale="90000"/>
          </a:bodyPr>
          <a:lstStyle/>
          <a:p>
            <a:pPr>
              <a:lnSpc>
                <a:spcPct val="114000"/>
              </a:lnSpc>
            </a:pPr>
            <a:r>
              <a:rPr lang="en-US">
                <a:latin typeface="Open Sans"/>
                <a:ea typeface="Open Sans"/>
                <a:cs typeface="Open Sans"/>
              </a:rPr>
              <a:t>ANSWER:</a:t>
            </a:r>
            <a:br>
              <a:rPr lang="en-US" dirty="0">
                <a:latin typeface="Open Sans"/>
              </a:rPr>
            </a:br>
            <a:r>
              <a:rPr lang="en-US">
                <a:solidFill>
                  <a:schemeClr val="tx1"/>
                </a:solidFill>
                <a:latin typeface="Open Sans"/>
                <a:ea typeface="Open Sans"/>
                <a:cs typeface="Open Sans"/>
              </a:rPr>
              <a:t>New York- 1939</a:t>
            </a:r>
            <a:br>
              <a:rPr lang="en-US" dirty="0">
                <a:latin typeface="Open Sans"/>
              </a:rPr>
            </a:br>
            <a:r>
              <a:rPr lang="en-US" b="0">
                <a:latin typeface="Open Sans"/>
                <a:ea typeface="Open Sans"/>
                <a:cs typeface="Open Sans"/>
              </a:rPr>
              <a:t>Food Stamps (now SNAP)</a:t>
            </a:r>
            <a:br>
              <a:rPr lang="en-US" b="0" dirty="0">
                <a:latin typeface="Open Sans"/>
              </a:rPr>
            </a:br>
            <a:br>
              <a:rPr lang="en-US" b="0" dirty="0">
                <a:latin typeface="Open Sans"/>
              </a:rPr>
            </a:br>
            <a:r>
              <a:rPr lang="en-US">
                <a:solidFill>
                  <a:schemeClr val="tx1"/>
                </a:solidFill>
                <a:latin typeface="Open Sans"/>
                <a:ea typeface="Open Sans"/>
                <a:cs typeface="Open Sans"/>
              </a:rPr>
              <a:t>Kentucky- 1974</a:t>
            </a:r>
            <a:br>
              <a:rPr lang="en-US" dirty="0">
                <a:latin typeface="Open Sans"/>
              </a:rPr>
            </a:br>
            <a:r>
              <a:rPr lang="en-US" b="0">
                <a:latin typeface="Open Sans"/>
                <a:ea typeface="Open Sans"/>
                <a:cs typeface="Open Sans"/>
              </a:rPr>
              <a:t>First WIC Site</a:t>
            </a:r>
          </a:p>
        </p:txBody>
      </p:sp>
      <p:sp>
        <p:nvSpPr>
          <p:cNvPr id="3" name="Slide Number Placeholder 2">
            <a:extLst>
              <a:ext uri="{FF2B5EF4-FFF2-40B4-BE49-F238E27FC236}">
                <a16:creationId xmlns:a16="http://schemas.microsoft.com/office/drawing/2014/main" id="{AFF26C2B-C0E9-B3EC-8BA7-6ACAF815BD8D}"/>
              </a:ext>
            </a:extLst>
          </p:cNvPr>
          <p:cNvSpPr>
            <a:spLocks noGrp="1"/>
          </p:cNvSpPr>
          <p:nvPr>
            <p:ph type="sldNum" sz="quarter" idx="12"/>
          </p:nvPr>
        </p:nvSpPr>
        <p:spPr/>
        <p:txBody>
          <a:bodyPr/>
          <a:lstStyle/>
          <a:p>
            <a:fld id="{307E6868-079E-1649-B8D1-459B42CE4DE3}" type="slidenum">
              <a:rPr lang="en-US" smtClean="0"/>
              <a:t>6</a:t>
            </a:fld>
            <a:endParaRPr lang="en-US" dirty="0"/>
          </a:p>
        </p:txBody>
      </p:sp>
    </p:spTree>
    <p:extLst>
      <p:ext uri="{BB962C8B-B14F-4D97-AF65-F5344CB8AC3E}">
        <p14:creationId xmlns:p14="http://schemas.microsoft.com/office/powerpoint/2010/main" val="340441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AB2FE-D55C-0801-3BDE-A8BAF675FAAF}"/>
              </a:ext>
            </a:extLst>
          </p:cNvPr>
          <p:cNvSpPr>
            <a:spLocks noGrp="1"/>
          </p:cNvSpPr>
          <p:nvPr>
            <p:ph type="title"/>
          </p:nvPr>
        </p:nvSpPr>
        <p:spPr/>
        <p:txBody>
          <a:bodyPr>
            <a:noAutofit/>
          </a:bodyPr>
          <a:lstStyle/>
          <a:p>
            <a:r>
              <a:rPr lang="en-US" sz="2900" dirty="0"/>
              <a:t>HISTORY OF US NUTRITION ASSISTANCE</a:t>
            </a:r>
          </a:p>
        </p:txBody>
      </p:sp>
      <p:graphicFrame>
        <p:nvGraphicFramePr>
          <p:cNvPr id="3" name="Content Placeholder 2">
            <a:extLst>
              <a:ext uri="{FF2B5EF4-FFF2-40B4-BE49-F238E27FC236}">
                <a16:creationId xmlns:a16="http://schemas.microsoft.com/office/drawing/2014/main" id="{A14F6D02-445A-6D5E-460E-8FEB325EA455}"/>
              </a:ext>
            </a:extLst>
          </p:cNvPr>
          <p:cNvGraphicFramePr>
            <a:graphicFrameLocks noGrp="1"/>
          </p:cNvGraphicFramePr>
          <p:nvPr>
            <p:ph idx="1"/>
            <p:extLst>
              <p:ext uri="{D42A27DB-BD31-4B8C-83A1-F6EECF244321}">
                <p14:modId xmlns:p14="http://schemas.microsoft.com/office/powerpoint/2010/main" val="974277485"/>
              </p:ext>
            </p:extLst>
          </p:nvPr>
        </p:nvGraphicFramePr>
        <p:xfrm>
          <a:off x="457200" y="1336675"/>
          <a:ext cx="8229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ow Food Stamps Really Started">
            <a:extLst>
              <a:ext uri="{FF2B5EF4-FFF2-40B4-BE49-F238E27FC236}">
                <a16:creationId xmlns:a16="http://schemas.microsoft.com/office/drawing/2014/main" id="{343F0E4E-A236-0F8C-9089-5D3A63E650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1" y="3488269"/>
            <a:ext cx="1579438" cy="8889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Food Stamps Really Started">
            <a:extLst>
              <a:ext uri="{FF2B5EF4-FFF2-40B4-BE49-F238E27FC236}">
                <a16:creationId xmlns:a16="http://schemas.microsoft.com/office/drawing/2014/main" id="{E0215340-893E-69BA-13B6-4D84EB3E93F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17209" y="946150"/>
            <a:ext cx="1033561" cy="1625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89E489EB-7BEB-8E1D-0B68-67E74CA55730}"/>
              </a:ext>
            </a:extLst>
          </p:cNvPr>
          <p:cNvPicPr>
            <a:picLocks noChangeAspect="1"/>
          </p:cNvPicPr>
          <p:nvPr/>
        </p:nvPicPr>
        <p:blipFill>
          <a:blip r:embed="rId10"/>
          <a:stretch>
            <a:fillRect/>
          </a:stretch>
        </p:blipFill>
        <p:spPr>
          <a:xfrm>
            <a:off x="6370329" y="3780366"/>
            <a:ext cx="2213164" cy="1064021"/>
          </a:xfrm>
          <a:prstGeom prst="rect">
            <a:avLst/>
          </a:prstGeom>
        </p:spPr>
      </p:pic>
      <p:pic>
        <p:nvPicPr>
          <p:cNvPr id="7" name="Picture 6">
            <a:extLst>
              <a:ext uri="{FF2B5EF4-FFF2-40B4-BE49-F238E27FC236}">
                <a16:creationId xmlns:a16="http://schemas.microsoft.com/office/drawing/2014/main" id="{CF44D6FE-46BE-8603-2610-F694F637CDA0}"/>
              </a:ext>
            </a:extLst>
          </p:cNvPr>
          <p:cNvPicPr>
            <a:picLocks noChangeAspect="1"/>
          </p:cNvPicPr>
          <p:nvPr/>
        </p:nvPicPr>
        <p:blipFill>
          <a:blip r:embed="rId11"/>
          <a:stretch>
            <a:fillRect/>
          </a:stretch>
        </p:blipFill>
        <p:spPr>
          <a:xfrm>
            <a:off x="4938184" y="1006475"/>
            <a:ext cx="1343527" cy="1565275"/>
          </a:xfrm>
          <a:prstGeom prst="rect">
            <a:avLst/>
          </a:prstGeom>
        </p:spPr>
      </p:pic>
      <p:sp>
        <p:nvSpPr>
          <p:cNvPr id="2" name="Slide Number Placeholder 1">
            <a:extLst>
              <a:ext uri="{FF2B5EF4-FFF2-40B4-BE49-F238E27FC236}">
                <a16:creationId xmlns:a16="http://schemas.microsoft.com/office/drawing/2014/main" id="{D6DFD844-9358-CB42-2CBF-505F0B4DF960}"/>
              </a:ext>
            </a:extLst>
          </p:cNvPr>
          <p:cNvSpPr>
            <a:spLocks noGrp="1"/>
          </p:cNvSpPr>
          <p:nvPr>
            <p:ph type="sldNum" sz="quarter" idx="12"/>
          </p:nvPr>
        </p:nvSpPr>
        <p:spPr/>
        <p:txBody>
          <a:bodyPr/>
          <a:lstStyle/>
          <a:p>
            <a:fld id="{307E6868-079E-1649-B8D1-459B42CE4DE3}" type="slidenum">
              <a:rPr lang="en-US" smtClean="0"/>
              <a:t>7</a:t>
            </a:fld>
            <a:endParaRPr lang="en-US" dirty="0"/>
          </a:p>
        </p:txBody>
      </p:sp>
    </p:spTree>
    <p:extLst>
      <p:ext uri="{BB962C8B-B14F-4D97-AF65-F5344CB8AC3E}">
        <p14:creationId xmlns:p14="http://schemas.microsoft.com/office/powerpoint/2010/main" val="337111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AB2FE-D55C-0801-3BDE-A8BAF675FAAF}"/>
              </a:ext>
            </a:extLst>
          </p:cNvPr>
          <p:cNvSpPr>
            <a:spLocks noGrp="1"/>
          </p:cNvSpPr>
          <p:nvPr>
            <p:ph type="title"/>
          </p:nvPr>
        </p:nvSpPr>
        <p:spPr>
          <a:xfrm>
            <a:off x="871254" y="205979"/>
            <a:ext cx="7401491" cy="857250"/>
          </a:xfrm>
        </p:spPr>
        <p:txBody>
          <a:bodyPr>
            <a:normAutofit/>
          </a:bodyPr>
          <a:lstStyle/>
          <a:p>
            <a:r>
              <a:rPr lang="en-US" dirty="0"/>
              <a:t>Current Information</a:t>
            </a:r>
          </a:p>
        </p:txBody>
      </p:sp>
      <p:graphicFrame>
        <p:nvGraphicFramePr>
          <p:cNvPr id="6" name="Content Placeholder 5">
            <a:extLst>
              <a:ext uri="{FF2B5EF4-FFF2-40B4-BE49-F238E27FC236}">
                <a16:creationId xmlns:a16="http://schemas.microsoft.com/office/drawing/2014/main" id="{176E94BC-5026-0144-A7D1-092C7C0B7403}"/>
              </a:ext>
            </a:extLst>
          </p:cNvPr>
          <p:cNvGraphicFramePr>
            <a:graphicFrameLocks noGrp="1"/>
          </p:cNvGraphicFramePr>
          <p:nvPr>
            <p:ph idx="1"/>
            <p:extLst>
              <p:ext uri="{D42A27DB-BD31-4B8C-83A1-F6EECF244321}">
                <p14:modId xmlns:p14="http://schemas.microsoft.com/office/powerpoint/2010/main" val="1994976833"/>
              </p:ext>
            </p:extLst>
          </p:nvPr>
        </p:nvGraphicFramePr>
        <p:xfrm>
          <a:off x="457200" y="1336676"/>
          <a:ext cx="8229600" cy="2717873"/>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071601504"/>
                    </a:ext>
                  </a:extLst>
                </a:gridCol>
                <a:gridCol w="4114800">
                  <a:extLst>
                    <a:ext uri="{9D8B030D-6E8A-4147-A177-3AD203B41FA5}">
                      <a16:colId xmlns:a16="http://schemas.microsoft.com/office/drawing/2014/main" val="1151050848"/>
                    </a:ext>
                  </a:extLst>
                </a:gridCol>
              </a:tblGrid>
              <a:tr h="763095">
                <a:tc>
                  <a: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SNAP</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41034"/>
                    </a:solidFill>
                  </a:tcPr>
                </a:tc>
                <a:tc>
                  <a:txBody>
                    <a:bodyPr/>
                    <a:lstStyle/>
                    <a:p>
                      <a:pPr algn="ctr"/>
                      <a:r>
                        <a:rPr lang="en-US" sz="2800" dirty="0">
                          <a:latin typeface="Open Sans" panose="020B0606030504020204" pitchFamily="34" charset="0"/>
                          <a:ea typeface="Open Sans" panose="020B0606030504020204" pitchFamily="34" charset="0"/>
                          <a:cs typeface="Open Sans" panose="020B0606030504020204" pitchFamily="34" charset="0"/>
                        </a:rPr>
                        <a:t>WIC</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E41034"/>
                    </a:solidFill>
                  </a:tcPr>
                </a:tc>
                <a:extLst>
                  <a:ext uri="{0D108BD9-81ED-4DB2-BD59-A6C34878D82A}">
                    <a16:rowId xmlns:a16="http://schemas.microsoft.com/office/drawing/2014/main" val="3593218843"/>
                  </a:ext>
                </a:extLst>
              </a:tr>
              <a:tr h="763095">
                <a:tc>
                  <a:txBody>
                    <a:bodyPr/>
                    <a:lstStyle/>
                    <a:p>
                      <a:pPr>
                        <a:lnSpc>
                          <a:spcPct val="114000"/>
                        </a:lnSpc>
                      </a:pPr>
                      <a:r>
                        <a:rPr lang="en-US" sz="2000" dirty="0">
                          <a:latin typeface="Open Sans" panose="020B0606030504020204" pitchFamily="34" charset="0"/>
                          <a:ea typeface="Open Sans" panose="020B0606030504020204" pitchFamily="34" charset="0"/>
                          <a:cs typeface="Open Sans" panose="020B0606030504020204" pitchFamily="34" charset="0"/>
                        </a:rPr>
                        <a:t>42 million recipients (2023)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ct val="114000"/>
                        </a:lnSpc>
                      </a:pPr>
                      <a:r>
                        <a:rPr lang="en-US" sz="2000" dirty="0">
                          <a:latin typeface="Open Sans" panose="020B0606030504020204" pitchFamily="34" charset="0"/>
                          <a:ea typeface="Open Sans" panose="020B0606030504020204" pitchFamily="34" charset="0"/>
                          <a:cs typeface="Open Sans" panose="020B0606030504020204" pitchFamily="34" charset="0"/>
                        </a:rPr>
                        <a:t>6.5 million recipients (2023)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17035720"/>
                  </a:ext>
                </a:extLst>
              </a:tr>
              <a:tr h="1191683">
                <a:tc>
                  <a:txBody>
                    <a:bodyPr/>
                    <a:lstStyle/>
                    <a:p>
                      <a:pPr>
                        <a:lnSpc>
                          <a:spcPct val="114000"/>
                        </a:lnSpc>
                      </a:pPr>
                      <a:r>
                        <a:rPr lang="en-US" sz="2000" dirty="0">
                          <a:latin typeface="Open Sans" panose="020B0606030504020204" pitchFamily="34" charset="0"/>
                          <a:ea typeface="Open Sans" panose="020B0606030504020204" pitchFamily="34" charset="0"/>
                          <a:cs typeface="Open Sans" panose="020B0606030504020204" pitchFamily="34" charset="0"/>
                        </a:rPr>
                        <a:t>$211.93 per month person (2023 average)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nSpc>
                          <a:spcPct val="114000"/>
                        </a:lnSpc>
                      </a:pPr>
                      <a:r>
                        <a:rPr lang="en-US" sz="2000" dirty="0">
                          <a:latin typeface="Open Sans" panose="020B0606030504020204" pitchFamily="34" charset="0"/>
                          <a:ea typeface="Open Sans" panose="020B0606030504020204" pitchFamily="34" charset="0"/>
                          <a:cs typeface="Open Sans" panose="020B0606030504020204" pitchFamily="34" charset="0"/>
                        </a:rPr>
                        <a:t>$43.64 per month per person (2023 average)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516659288"/>
                  </a:ext>
                </a:extLst>
              </a:tr>
            </a:tbl>
          </a:graphicData>
        </a:graphic>
      </p:graphicFrame>
      <p:sp>
        <p:nvSpPr>
          <p:cNvPr id="2" name="Slide Number Placeholder 1">
            <a:extLst>
              <a:ext uri="{FF2B5EF4-FFF2-40B4-BE49-F238E27FC236}">
                <a16:creationId xmlns:a16="http://schemas.microsoft.com/office/drawing/2014/main" id="{3B5F4BE3-D58A-793C-C346-48F7773180B0}"/>
              </a:ext>
            </a:extLst>
          </p:cNvPr>
          <p:cNvSpPr>
            <a:spLocks noGrp="1"/>
          </p:cNvSpPr>
          <p:nvPr>
            <p:ph type="sldNum" sz="quarter" idx="12"/>
          </p:nvPr>
        </p:nvSpPr>
        <p:spPr/>
        <p:txBody>
          <a:bodyPr/>
          <a:lstStyle/>
          <a:p>
            <a:fld id="{307E6868-079E-1649-B8D1-459B42CE4DE3}" type="slidenum">
              <a:rPr lang="en-US" smtClean="0"/>
              <a:t>8</a:t>
            </a:fld>
            <a:endParaRPr lang="en-US" dirty="0"/>
          </a:p>
        </p:txBody>
      </p:sp>
    </p:spTree>
    <p:extLst>
      <p:ext uri="{BB962C8B-B14F-4D97-AF65-F5344CB8AC3E}">
        <p14:creationId xmlns:p14="http://schemas.microsoft.com/office/powerpoint/2010/main" val="48940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56D15-7A4F-573D-55C3-4674FC95D38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FF6BA22-2EB6-0441-0DC3-75B7383EC0FF}"/>
              </a:ext>
            </a:extLst>
          </p:cNvPr>
          <p:cNvSpPr>
            <a:spLocks noGrp="1"/>
          </p:cNvSpPr>
          <p:nvPr>
            <p:ph type="title"/>
          </p:nvPr>
        </p:nvSpPr>
        <p:spPr>
          <a:xfrm>
            <a:off x="871254" y="128007"/>
            <a:ext cx="7401491" cy="857250"/>
          </a:xfrm>
        </p:spPr>
        <p:txBody>
          <a:bodyPr>
            <a:normAutofit/>
          </a:bodyPr>
          <a:lstStyle/>
          <a:p>
            <a:r>
              <a:rPr lang="en-US" dirty="0"/>
              <a:t>Current Information</a:t>
            </a:r>
          </a:p>
        </p:txBody>
      </p:sp>
      <p:sp>
        <p:nvSpPr>
          <p:cNvPr id="7" name="TextBox 6">
            <a:extLst>
              <a:ext uri="{FF2B5EF4-FFF2-40B4-BE49-F238E27FC236}">
                <a16:creationId xmlns:a16="http://schemas.microsoft.com/office/drawing/2014/main" id="{120CA6C7-1EC4-FC38-493D-2BE6EA91F564}"/>
              </a:ext>
            </a:extLst>
          </p:cNvPr>
          <p:cNvSpPr txBox="1"/>
          <p:nvPr/>
        </p:nvSpPr>
        <p:spPr>
          <a:xfrm>
            <a:off x="279991" y="1062050"/>
            <a:ext cx="8502502" cy="3634072"/>
          </a:xfrm>
          <a:prstGeom prst="rect">
            <a:avLst/>
          </a:prstGeom>
          <a:noFill/>
        </p:spPr>
        <p:txBody>
          <a:bodyPr wrap="square" rtlCol="0">
            <a:spAutoFit/>
          </a:bodyPr>
          <a:lstStyle/>
          <a:p>
            <a:pPr marL="285750" indent="-285750">
              <a:lnSpc>
                <a:spcPct val="114000"/>
              </a:lnSpc>
              <a:spcAft>
                <a:spcPts val="1200"/>
              </a:spcAft>
              <a:buFont typeface="Arial" panose="020B0604020202020204" pitchFamily="34" charset="0"/>
              <a:buChar char="•"/>
            </a:pPr>
            <a:r>
              <a:rPr lang="en-US" sz="2100" dirty="0">
                <a:latin typeface="Open Sans" panose="020B0606030504020204" pitchFamily="34" charset="0"/>
                <a:ea typeface="Open Sans" panose="020B0606030504020204" pitchFamily="34" charset="0"/>
                <a:cs typeface="Open Sans" panose="020B0606030504020204" pitchFamily="34" charset="0"/>
              </a:rPr>
              <a:t>About one in six of those eligible for SNAP do not participate in the program</a:t>
            </a:r>
          </a:p>
          <a:p>
            <a:pPr marL="285750" indent="-285750">
              <a:lnSpc>
                <a:spcPct val="114000"/>
              </a:lnSpc>
              <a:spcAft>
                <a:spcPts val="1200"/>
              </a:spcAft>
              <a:buFont typeface="Arial" panose="020B0604020202020204" pitchFamily="34" charset="0"/>
              <a:buChar char="•"/>
            </a:pPr>
            <a:r>
              <a:rPr lang="en-US" sz="2100" dirty="0">
                <a:latin typeface="Open Sans" panose="020B0606030504020204" pitchFamily="34" charset="0"/>
                <a:ea typeface="Open Sans" panose="020B0606030504020204" pitchFamily="34" charset="0"/>
                <a:cs typeface="Open Sans" panose="020B0606030504020204" pitchFamily="34" charset="0"/>
              </a:rPr>
              <a:t>92% of the families of children in SNAP also receive at least one other assistance program </a:t>
            </a:r>
          </a:p>
          <a:p>
            <a:pPr marL="742950" lvl="1" indent="-285750">
              <a:lnSpc>
                <a:spcPct val="114000"/>
              </a:lnSpc>
              <a:spcAft>
                <a:spcPts val="1200"/>
              </a:spcAft>
              <a:buFont typeface="Arial" panose="020B0604020202020204" pitchFamily="34" charset="0"/>
              <a:buChar char="•"/>
            </a:pPr>
            <a:r>
              <a:rPr lang="en-US" sz="2100" dirty="0">
                <a:latin typeface="Open Sans" panose="020B0606030504020204" pitchFamily="34" charset="0"/>
                <a:ea typeface="Open Sans" panose="020B0606030504020204" pitchFamily="34" charset="0"/>
                <a:cs typeface="Open Sans" panose="020B0606030504020204" pitchFamily="34" charset="0"/>
              </a:rPr>
              <a:t>Nearly 1/3 receive two or more additional programs</a:t>
            </a:r>
          </a:p>
          <a:p>
            <a:pPr marL="285750" indent="-285750">
              <a:lnSpc>
                <a:spcPct val="114000"/>
              </a:lnSpc>
              <a:spcAft>
                <a:spcPts val="1200"/>
              </a:spcAft>
              <a:buFont typeface="Arial" panose="020B0604020202020204" pitchFamily="34" charset="0"/>
              <a:buChar char="•"/>
            </a:pPr>
            <a:r>
              <a:rPr lang="en-US" sz="2100" dirty="0">
                <a:latin typeface="Open Sans" panose="020B0606030504020204" pitchFamily="34" charset="0"/>
                <a:ea typeface="Open Sans" panose="020B0606030504020204" pitchFamily="34" charset="0"/>
                <a:cs typeface="Open Sans" panose="020B0606030504020204" pitchFamily="34" charset="0"/>
              </a:rPr>
              <a:t>40% of all US infants under 5 currently receive WIC</a:t>
            </a:r>
          </a:p>
          <a:p>
            <a:pPr marL="285750" indent="-285750">
              <a:lnSpc>
                <a:spcPct val="114000"/>
              </a:lnSpc>
              <a:spcAft>
                <a:spcPts val="1200"/>
              </a:spcAft>
              <a:buFont typeface="Arial" panose="020B0604020202020204" pitchFamily="34" charset="0"/>
              <a:buChar char="•"/>
            </a:pPr>
            <a:r>
              <a:rPr lang="en-US" sz="2100" dirty="0">
                <a:latin typeface="Open Sans" panose="020B0606030504020204" pitchFamily="34" charset="0"/>
                <a:ea typeface="Open Sans" panose="020B0606030504020204" pitchFamily="34" charset="0"/>
                <a:cs typeface="Open Sans" panose="020B0606030504020204" pitchFamily="34" charset="0"/>
              </a:rPr>
              <a:t>Children enrolled in WIC are more likely to have a regular source of medical care and have more up to date immunizations</a:t>
            </a:r>
            <a:endParaRPr lang="en-US" sz="2100" dirty="0"/>
          </a:p>
        </p:txBody>
      </p:sp>
      <p:sp>
        <p:nvSpPr>
          <p:cNvPr id="5" name="Slide Number Placeholder 4">
            <a:extLst>
              <a:ext uri="{FF2B5EF4-FFF2-40B4-BE49-F238E27FC236}">
                <a16:creationId xmlns:a16="http://schemas.microsoft.com/office/drawing/2014/main" id="{8EE927C9-9A42-E19C-31C1-37835C3B668D}"/>
              </a:ext>
            </a:extLst>
          </p:cNvPr>
          <p:cNvSpPr>
            <a:spLocks noGrp="1"/>
          </p:cNvSpPr>
          <p:nvPr>
            <p:ph type="sldNum" sz="quarter" idx="12"/>
          </p:nvPr>
        </p:nvSpPr>
        <p:spPr/>
        <p:txBody>
          <a:bodyPr/>
          <a:lstStyle/>
          <a:p>
            <a:fld id="{307E6868-079E-1649-B8D1-459B42CE4DE3}" type="slidenum">
              <a:rPr lang="en-US" smtClean="0"/>
              <a:t>9</a:t>
            </a:fld>
            <a:endParaRPr lang="en-US" dirty="0"/>
          </a:p>
        </p:txBody>
      </p:sp>
    </p:spTree>
    <p:extLst>
      <p:ext uri="{BB962C8B-B14F-4D97-AF65-F5344CB8AC3E}">
        <p14:creationId xmlns:p14="http://schemas.microsoft.com/office/powerpoint/2010/main" val="3940847779"/>
      </p:ext>
    </p:extLst>
  </p:cSld>
  <p:clrMapOvr>
    <a:masterClrMapping/>
  </p:clrMapOvr>
</p:sld>
</file>

<file path=ppt/theme/theme1.xml><?xml version="1.0" encoding="utf-8"?>
<a:theme xmlns:a="http://schemas.openxmlformats.org/drawingml/2006/main" name="Custom Design">
  <a:themeElements>
    <a:clrScheme name="RESULTS">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589CA38D-2EC4-4D57-8402-2B7676027782}"/>
    </a:ext>
  </a:extLst>
</a:theme>
</file>

<file path=ppt/theme/theme2.xml><?xml version="1.0" encoding="utf-8"?>
<a:theme xmlns:a="http://schemas.openxmlformats.org/drawingml/2006/main" name="Office Theme">
  <a:themeElements>
    <a:clrScheme name="Custom 1">
      <a:dk1>
        <a:sysClr val="windowText" lastClr="000000"/>
      </a:dk1>
      <a:lt1>
        <a:srgbClr val="FFFFFF"/>
      </a:lt1>
      <a:dk2>
        <a:srgbClr val="D50032"/>
      </a:dk2>
      <a:lt2>
        <a:srgbClr val="F3F0E9"/>
      </a:lt2>
      <a:accent1>
        <a:srgbClr val="29B5CF"/>
      </a:accent1>
      <a:accent2>
        <a:srgbClr val="FFB81C"/>
      </a:accent2>
      <a:accent3>
        <a:srgbClr val="56AB46"/>
      </a:accent3>
      <a:accent4>
        <a:srgbClr val="886BB0"/>
      </a:accent4>
      <a:accent5>
        <a:srgbClr val="C645A4"/>
      </a:accent5>
      <a:accent6>
        <a:srgbClr val="F77024"/>
      </a:accent6>
      <a:hlink>
        <a:srgbClr val="D50032"/>
      </a:hlink>
      <a:folHlink>
        <a:srgbClr val="1E87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 Rebrand PowerPoint Template" id="{D96FB999-388E-474D-BA77-8BA990A7BBBA}" vid="{86FACDC9-AC6B-46F1-B71C-1967B377CC7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partment xmlns="8ee30887-f2a8-4008-a2f9-85531acb3cd7">
      <Value>Accounting</Value>
    </Department>
    <Presented_x0020_on xmlns="8ee30887-f2a8-4008-a2f9-85531acb3cd7" xsi:nil="true"/>
    <lcf76f155ced4ddcb4097134ff3c332f xmlns="8ee30887-f2a8-4008-a2f9-85531acb3cd7">
      <Terms xmlns="http://schemas.microsoft.com/office/infopath/2007/PartnerControls"/>
    </lcf76f155ced4ddcb4097134ff3c332f>
    <TaxCatchAll xmlns="876372d7-2542-4065-ad3b-22612840f7b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F1D465B8E88F4FAF5AAC80E25144D0" ma:contentTypeVersion="21" ma:contentTypeDescription="Create a new document." ma:contentTypeScope="" ma:versionID="076004fa7f325933d3356a5b69716573">
  <xsd:schema xmlns:xsd="http://www.w3.org/2001/XMLSchema" xmlns:xs="http://www.w3.org/2001/XMLSchema" xmlns:p="http://schemas.microsoft.com/office/2006/metadata/properties" xmlns:ns2="8ee30887-f2a8-4008-a2f9-85531acb3cd7" xmlns:ns3="876372d7-2542-4065-ad3b-22612840f7b4" targetNamespace="http://schemas.microsoft.com/office/2006/metadata/properties" ma:root="true" ma:fieldsID="dd887f3f9dcb11697009b157afd60a7e" ns2:_="" ns3:_="">
    <xsd:import namespace="8ee30887-f2a8-4008-a2f9-85531acb3cd7"/>
    <xsd:import namespace="876372d7-2542-4065-ad3b-22612840f7b4"/>
    <xsd:element name="properties">
      <xsd:complexType>
        <xsd:sequence>
          <xsd:element name="documentManagement">
            <xsd:complexType>
              <xsd:all>
                <xsd:element ref="ns2:Department" minOccurs="0"/>
                <xsd:element ref="ns3:SharedWithUsers" minOccurs="0"/>
                <xsd:element ref="ns3:SharingHintHash" minOccurs="0"/>
                <xsd:element ref="ns3:SharedWithDetails" minOccurs="0"/>
                <xsd:element ref="ns2:Presented_x0020_on" minOccurs="0"/>
                <xsd:element ref="ns3:LastSharedByUser" minOccurs="0"/>
                <xsd:element ref="ns3:LastSharedByTime" minOccurs="0"/>
                <xsd:element ref="ns2:MediaServiceMetadata" minOccurs="0"/>
                <xsd:element ref="ns2:MediaServiceFastMetadata"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e30887-f2a8-4008-a2f9-85531acb3cd7" elementFormDefault="qualified">
    <xsd:import namespace="http://schemas.microsoft.com/office/2006/documentManagement/types"/>
    <xsd:import namespace="http://schemas.microsoft.com/office/infopath/2007/PartnerControls"/>
    <xsd:element name="Department" ma:index="8" nillable="true" ma:displayName="Department" ma:default="Accounting" ma:internalName="Department" ma:requiredMultiChoice="true">
      <xsd:complexType>
        <xsd:complexContent>
          <xsd:extension base="dms:MultiChoice">
            <xsd:sequence>
              <xsd:element name="Value" maxOccurs="unbounded" minOccurs="0" nillable="true">
                <xsd:simpleType>
                  <xsd:restriction base="dms:Choice">
                    <xsd:enumeration value="Accounting"/>
                    <xsd:enumeration value="Development"/>
                    <xsd:enumeration value="Domestic"/>
                    <xsd:enumeration value="Global"/>
                    <xsd:enumeration value="Human Resources"/>
                    <xsd:enumeration value="MCS"/>
                    <xsd:enumeration value="Operations"/>
                  </xsd:restriction>
                </xsd:simpleType>
              </xsd:element>
            </xsd:sequence>
          </xsd:extension>
        </xsd:complexContent>
      </xsd:complexType>
    </xsd:element>
    <xsd:element name="Presented_x0020_on" ma:index="12" nillable="true" ma:displayName="Presented on" ma:format="DateOnly" ma:internalName="Presented_x0020_on">
      <xsd:simpleType>
        <xsd:restriction base="dms:DateTime"/>
      </xsd:simple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DateTaken" ma:index="23" nillable="true" ma:displayName="MediaServiceDateTaken" ma:hidden="true" ma:internalName="MediaServiceDateTaken"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c4304401-0739-43d9-9756-6f1eda3a30aa}" ma:internalName="TaxCatchAll" ma:showField="CatchAllData" ma:web="876372d7-2542-4065-ad3b-22612840f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1E52F1-4951-4DD9-BF95-3E463086C528}">
  <ds:schemaRefs>
    <ds:schemaRef ds:uri="876372d7-2542-4065-ad3b-22612840f7b4"/>
    <ds:schemaRef ds:uri="http://schemas.microsoft.com/office/2006/metadata/properties"/>
    <ds:schemaRef ds:uri="http://schemas.openxmlformats.org/package/2006/metadata/core-properties"/>
    <ds:schemaRef ds:uri="http://www.w3.org/XML/1998/namespace"/>
    <ds:schemaRef ds:uri="http://purl.org/dc/terms/"/>
    <ds:schemaRef ds:uri="http://purl.org/dc/elements/1.1/"/>
    <ds:schemaRef ds:uri="8ee30887-f2a8-4008-a2f9-85531acb3cd7"/>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F233D517-157E-4DD2-87C0-25FB445ACE28}">
  <ds:schemaRefs>
    <ds:schemaRef ds:uri="876372d7-2542-4065-ad3b-22612840f7b4"/>
    <ds:schemaRef ds:uri="8ee30887-f2a8-4008-a2f9-85531acb3cd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8D3BFE3-120A-4D0C-8A41-240C296CE0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Rebrand PowerPoint Template- YMG copy</Template>
  <TotalTime>9718</TotalTime>
  <Words>1368</Words>
  <Application>Microsoft Office PowerPoint</Application>
  <PresentationFormat>On-screen Show (16:9)</PresentationFormat>
  <Paragraphs>90</Paragraphs>
  <Slides>12</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Courier New</vt:lpstr>
      <vt:lpstr>Open Sans</vt:lpstr>
      <vt:lpstr>Wingdings</vt:lpstr>
      <vt:lpstr>Custom Design</vt:lpstr>
      <vt:lpstr>Office Theme</vt:lpstr>
      <vt:lpstr>US Policy Forum: Nutrition Assistance Programs</vt:lpstr>
      <vt:lpstr>AGENDA</vt:lpstr>
      <vt:lpstr>How many attendees have used SNAP or WIC or know someone who has used these programs?</vt:lpstr>
      <vt:lpstr>BASICS OF SNAP AND WIC</vt:lpstr>
      <vt:lpstr>Pop Quiz</vt:lpstr>
      <vt:lpstr>ANSWER: New York- 1939 Food Stamps (now SNAP)  Kentucky- 1974 First WIC Site</vt:lpstr>
      <vt:lpstr>HISTORY OF US NUTRITION ASSISTANCE</vt:lpstr>
      <vt:lpstr>Current Information</vt:lpstr>
      <vt:lpstr>Current Information</vt:lpstr>
      <vt:lpstr>Current Landscape</vt:lpstr>
      <vt:lpstr>WHAT’S NEXT?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 Gordon</dc:creator>
  <cp:lastModifiedBy>Jos Linn</cp:lastModifiedBy>
  <cp:revision>33</cp:revision>
  <dcterms:created xsi:type="dcterms:W3CDTF">2023-10-06T16:24:49Z</dcterms:created>
  <dcterms:modified xsi:type="dcterms:W3CDTF">2024-02-23T01:58:31Z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0x01010035F1D465B8E88F4FAF5AAC80E25144D0</vt:lpwstr>
  </property>
  <property fmtid="{D5CDD505-2E9C-101B-9397-08002B2CF9AE}" pid="3" name="NXPowerLiteLastOptimized">
    <vt:lpwstr>202437</vt:lpwstr>
  </property>
  <property fmtid="{D5CDD505-2E9C-101B-9397-08002B2CF9AE}" pid="4" name="NXPowerLiteSettings">
    <vt:lpwstr>F7000400038000</vt:lpwstr>
  </property>
  <property fmtid="{D5CDD505-2E9C-101B-9397-08002B2CF9AE}" pid="5" name="NXPowerLiteVersion">
    <vt:lpwstr>S10.2.0</vt:lpwstr>
  </property>
</Properties>
</file>