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9.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0.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1.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9" r:id="rId4"/>
    <p:sldMasterId id="2147483811" r:id="rId5"/>
    <p:sldMasterId id="2147483917" r:id="rId6"/>
    <p:sldMasterId id="2147483764" r:id="rId7"/>
    <p:sldMasterId id="2147483734" r:id="rId8"/>
    <p:sldMasterId id="2147483784" r:id="rId9"/>
    <p:sldMasterId id="2147483899" r:id="rId10"/>
    <p:sldMasterId id="2147483844" r:id="rId11"/>
    <p:sldMasterId id="2147483943" r:id="rId12"/>
    <p:sldMasterId id="2147483665" r:id="rId13"/>
    <p:sldMasterId id="2147483769" r:id="rId14"/>
    <p:sldMasterId id="2147483672" r:id="rId15"/>
  </p:sldMasterIdLst>
  <p:notesMasterIdLst>
    <p:notesMasterId r:id="rId46"/>
  </p:notesMasterIdLst>
  <p:sldIdLst>
    <p:sldId id="289" r:id="rId16"/>
    <p:sldId id="290" r:id="rId17"/>
    <p:sldId id="300" r:id="rId18"/>
    <p:sldId id="296" r:id="rId19"/>
    <p:sldId id="258" r:id="rId20"/>
    <p:sldId id="368" r:id="rId21"/>
    <p:sldId id="341" r:id="rId22"/>
    <p:sldId id="352" r:id="rId23"/>
    <p:sldId id="375" r:id="rId24"/>
    <p:sldId id="277" r:id="rId25"/>
    <p:sldId id="280" r:id="rId26"/>
    <p:sldId id="366" r:id="rId27"/>
    <p:sldId id="359" r:id="rId28"/>
    <p:sldId id="361" r:id="rId29"/>
    <p:sldId id="356" r:id="rId30"/>
    <p:sldId id="363" r:id="rId31"/>
    <p:sldId id="385" r:id="rId32"/>
    <p:sldId id="376" r:id="rId33"/>
    <p:sldId id="353" r:id="rId34"/>
    <p:sldId id="377" r:id="rId35"/>
    <p:sldId id="365" r:id="rId36"/>
    <p:sldId id="349" r:id="rId37"/>
    <p:sldId id="370" r:id="rId38"/>
    <p:sldId id="379" r:id="rId39"/>
    <p:sldId id="380" r:id="rId40"/>
    <p:sldId id="383" r:id="rId41"/>
    <p:sldId id="378" r:id="rId42"/>
    <p:sldId id="384" r:id="rId43"/>
    <p:sldId id="381" r:id="rId44"/>
    <p:sldId id="294"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AA19"/>
    <a:srgbClr val="D50032"/>
    <a:srgbClr val="000000"/>
    <a:srgbClr val="2A9198"/>
    <a:srgbClr val="FDB71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83ADA9-51B8-959F-B446-DBB04CC319F7}" v="201" dt="2023-02-16T20:57:13.752"/>
    <p1510:client id="{22D9D2EA-E808-5579-25E2-CB3A8620114B}" v="85" dt="2023-02-16T20:59:38.036"/>
    <p1510:client id="{422F0BD5-9C39-D070-6F8E-EDD2595C24E9}" v="1" dt="2023-02-16T21:57:21.957"/>
    <p1510:client id="{587C6641-3D31-4F6F-B6FF-BE248B8E3075}" v="15" vWet="17" dt="2023-02-16T22:46:16.644"/>
    <p1510:client id="{94DFCA17-FF05-D5EC-BD88-30C96763F68F}" v="6" dt="2023-02-16T18:11:08.902"/>
    <p1510:client id="{BC551B04-ADCB-4348-BC28-6BD372A64868}" v="1247" dt="2023-02-17T00:10:56.766"/>
    <p1510:client id="{E7163409-7FE3-4C60-A2F0-B9C730AB2C68}" v="1" dt="2023-02-17T18:00:51.271"/>
    <p1510:client id="{F0B76342-F379-D288-1AFF-1F333DFE53CE}" v="62" dt="2023-02-16T00:43:01.768"/>
    <p1510:client id="{FBE104A2-1971-AABC-615D-4F248480CB1B}" v="111" dt="2023-02-16T22:48:10.4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6192" autoAdjust="0"/>
  </p:normalViewPr>
  <p:slideViewPr>
    <p:cSldViewPr snapToGrid="0">
      <p:cViewPr varScale="1">
        <p:scale>
          <a:sx n="37" d="100"/>
          <a:sy n="37" d="100"/>
        </p:scale>
        <p:origin x="1764" y="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8.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slide" Target="slides/slide2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viewProps" Target="viewProps.xml"/><Relationship Id="rId8" Type="http://schemas.openxmlformats.org/officeDocument/2006/relationships/slideMaster" Target="slideMasters/slideMaster5.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notesMaster" Target="notesMasters/notesMaster1.xml"/><Relationship Id="rId20" Type="http://schemas.openxmlformats.org/officeDocument/2006/relationships/slide" Target="slides/slide5.xml"/><Relationship Id="rId41"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249C8C-61C9-4102-81A3-DE8C20D22F71}" type="datetimeFigureOut">
              <a:rPr lang="en-US" smtClean="0"/>
              <a:t>2/17/2023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351C36-F2D6-4D20-82A0-EB9FFA1BF4F0}" type="slidenum">
              <a:rPr lang="en-US" smtClean="0"/>
              <a:t>‹#›</a:t>
            </a:fld>
            <a:endParaRPr lang="en-US"/>
          </a:p>
        </p:txBody>
      </p:sp>
    </p:spTree>
    <p:extLst>
      <p:ext uri="{BB962C8B-B14F-4D97-AF65-F5344CB8AC3E}">
        <p14:creationId xmlns:p14="http://schemas.microsoft.com/office/powerpoint/2010/main" val="42835344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5EB412F-BD62-4D23-A74D-7CDB5EF1780C}" type="slidenum">
              <a:rPr lang="en-US" smtClean="0"/>
              <a:t>1</a:t>
            </a:fld>
            <a:endParaRPr lang="en-US"/>
          </a:p>
        </p:txBody>
      </p:sp>
    </p:spTree>
    <p:extLst>
      <p:ext uri="{BB962C8B-B14F-4D97-AF65-F5344CB8AC3E}">
        <p14:creationId xmlns:p14="http://schemas.microsoft.com/office/powerpoint/2010/main" val="29251392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Increased number of signers-- higher priority for SFOPS-- greater funding</a:t>
            </a:r>
          </a:p>
        </p:txBody>
      </p:sp>
      <p:sp>
        <p:nvSpPr>
          <p:cNvPr id="4" name="Slide Number Placeholder 3"/>
          <p:cNvSpPr>
            <a:spLocks noGrp="1"/>
          </p:cNvSpPr>
          <p:nvPr>
            <p:ph type="sldNum" sz="quarter" idx="5"/>
          </p:nvPr>
        </p:nvSpPr>
        <p:spPr/>
        <p:txBody>
          <a:bodyPr/>
          <a:lstStyle/>
          <a:p>
            <a:fld id="{EF351C36-F2D6-4D20-82A0-EB9FFA1BF4F0}" type="slidenum">
              <a:rPr lang="en-US" smtClean="0"/>
              <a:t>12</a:t>
            </a:fld>
            <a:endParaRPr lang="en-US"/>
          </a:p>
        </p:txBody>
      </p:sp>
    </p:spTree>
    <p:extLst>
      <p:ext uri="{BB962C8B-B14F-4D97-AF65-F5344CB8AC3E}">
        <p14:creationId xmlns:p14="http://schemas.microsoft.com/office/powerpoint/2010/main" val="23647481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know that your appropriations work every spring has a huge impact. Your emails, forms, calls, articles, and meetings let your members of Congress know what they should prioritize in their requests to appropriations committees. And RESULTS is a key factor in making sure our issues become priorities.</a:t>
            </a:r>
          </a:p>
        </p:txBody>
      </p:sp>
      <p:sp>
        <p:nvSpPr>
          <p:cNvPr id="4" name="Slide Number Placeholder 3"/>
          <p:cNvSpPr>
            <a:spLocks noGrp="1"/>
          </p:cNvSpPr>
          <p:nvPr>
            <p:ph type="sldNum" sz="quarter" idx="5"/>
          </p:nvPr>
        </p:nvSpPr>
        <p:spPr/>
        <p:txBody>
          <a:bodyPr/>
          <a:lstStyle/>
          <a:p>
            <a:fld id="{EF351C36-F2D6-4D20-82A0-EB9FFA1BF4F0}" type="slidenum">
              <a:rPr lang="en-US" smtClean="0"/>
              <a:t>13</a:t>
            </a:fld>
            <a:endParaRPr lang="en-US"/>
          </a:p>
        </p:txBody>
      </p:sp>
    </p:spTree>
    <p:extLst>
      <p:ext uri="{BB962C8B-B14F-4D97-AF65-F5344CB8AC3E}">
        <p14:creationId xmlns:p14="http://schemas.microsoft.com/office/powerpoint/2010/main" val="11810981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RESULTS volunteers are an integral part of the appropriations process, and there are many ways to get involved. Members that aren’t on the Appropriations committee still have a key role. They have an opportunity to submit input on each of the 12 bills, and we can influence which issues they prioritize in their submissions to the State and Foreign Operations and Related Programs (SFOPs) subcommittee, which manages foreign policy appropriations.</a:t>
            </a:r>
          </a:p>
        </p:txBody>
      </p:sp>
      <p:sp>
        <p:nvSpPr>
          <p:cNvPr id="4" name="Slide Number Placeholder 3"/>
          <p:cNvSpPr>
            <a:spLocks noGrp="1"/>
          </p:cNvSpPr>
          <p:nvPr>
            <p:ph type="sldNum" sz="quarter" idx="5"/>
          </p:nvPr>
        </p:nvSpPr>
        <p:spPr/>
        <p:txBody>
          <a:bodyPr/>
          <a:lstStyle/>
          <a:p>
            <a:fld id="{EF351C36-F2D6-4D20-82A0-EB9FFA1BF4F0}" type="slidenum">
              <a:rPr lang="en-US" smtClean="0"/>
              <a:t>14</a:t>
            </a:fld>
            <a:endParaRPr lang="en-US"/>
          </a:p>
        </p:txBody>
      </p:sp>
    </p:spTree>
    <p:extLst>
      <p:ext uri="{BB962C8B-B14F-4D97-AF65-F5344CB8AC3E}">
        <p14:creationId xmlns:p14="http://schemas.microsoft.com/office/powerpoint/2010/main" val="5159783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Members can also personally speak or write to subcommittee leadership, asking them to include specific funding levels in their bill. By reaching out to your member’s office and filling out their appropriations form, we can let them know that their constituents want them to submit requests for increased global health and education funding. RESULTS staff can help you fill out the forms, which can often require a lot of specific policy information.</a:t>
            </a:r>
          </a:p>
        </p:txBody>
      </p:sp>
      <p:sp>
        <p:nvSpPr>
          <p:cNvPr id="4" name="Slide Number Placeholder 3"/>
          <p:cNvSpPr>
            <a:spLocks noGrp="1"/>
          </p:cNvSpPr>
          <p:nvPr>
            <p:ph type="sldNum" sz="quarter" idx="5"/>
          </p:nvPr>
        </p:nvSpPr>
        <p:spPr/>
        <p:txBody>
          <a:bodyPr/>
          <a:lstStyle/>
          <a:p>
            <a:fld id="{EF351C36-F2D6-4D20-82A0-EB9FFA1BF4F0}" type="slidenum">
              <a:rPr lang="en-US" smtClean="0"/>
              <a:t>15</a:t>
            </a:fld>
            <a:endParaRPr lang="en-US"/>
          </a:p>
        </p:txBody>
      </p:sp>
    </p:spTree>
    <p:extLst>
      <p:ext uri="{BB962C8B-B14F-4D97-AF65-F5344CB8AC3E}">
        <p14:creationId xmlns:p14="http://schemas.microsoft.com/office/powerpoint/2010/main" val="36682801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351C36-F2D6-4D20-82A0-EB9FFA1BF4F0}" type="slidenum">
              <a:rPr lang="en-US" smtClean="0"/>
              <a:t>19</a:t>
            </a:fld>
            <a:endParaRPr lang="en-US"/>
          </a:p>
        </p:txBody>
      </p:sp>
    </p:spTree>
    <p:extLst>
      <p:ext uri="{BB962C8B-B14F-4D97-AF65-F5344CB8AC3E}">
        <p14:creationId xmlns:p14="http://schemas.microsoft.com/office/powerpoint/2010/main" val="12265145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351C36-F2D6-4D20-82A0-EB9FFA1BF4F0}" type="slidenum">
              <a:rPr lang="en-US" smtClean="0"/>
              <a:t>21</a:t>
            </a:fld>
            <a:endParaRPr lang="en-US"/>
          </a:p>
        </p:txBody>
      </p:sp>
    </p:spTree>
    <p:extLst>
      <p:ext uri="{BB962C8B-B14F-4D97-AF65-F5344CB8AC3E}">
        <p14:creationId xmlns:p14="http://schemas.microsoft.com/office/powerpoint/2010/main" val="2427728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5EB412F-BD62-4D23-A74D-7CDB5EF1780C}" type="slidenum">
              <a:rPr lang="en-US" smtClean="0"/>
              <a:t>22</a:t>
            </a:fld>
            <a:endParaRPr lang="en-US"/>
          </a:p>
        </p:txBody>
      </p:sp>
    </p:spTree>
    <p:extLst>
      <p:ext uri="{BB962C8B-B14F-4D97-AF65-F5344CB8AC3E}">
        <p14:creationId xmlns:p14="http://schemas.microsoft.com/office/powerpoint/2010/main" val="30584958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5EB412F-BD62-4D23-A74D-7CDB5EF1780C}" type="slidenum">
              <a:rPr lang="en-US" smtClean="0"/>
              <a:t>23</a:t>
            </a:fld>
            <a:endParaRPr lang="en-US"/>
          </a:p>
        </p:txBody>
      </p:sp>
    </p:spTree>
    <p:extLst>
      <p:ext uri="{BB962C8B-B14F-4D97-AF65-F5344CB8AC3E}">
        <p14:creationId xmlns:p14="http://schemas.microsoft.com/office/powerpoint/2010/main" val="17520961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prepping for your lobby meetings this month and next month, craft some sentences using MI techniques to help open up a dialogue with your member(s) of Congress! </a:t>
            </a:r>
          </a:p>
        </p:txBody>
      </p:sp>
      <p:sp>
        <p:nvSpPr>
          <p:cNvPr id="4" name="Slide Number Placeholder 3"/>
          <p:cNvSpPr>
            <a:spLocks noGrp="1"/>
          </p:cNvSpPr>
          <p:nvPr>
            <p:ph type="sldNum" sz="quarter" idx="5"/>
          </p:nvPr>
        </p:nvSpPr>
        <p:spPr/>
        <p:txBody>
          <a:bodyPr/>
          <a:lstStyle/>
          <a:p>
            <a:fld id="{C5EB412F-BD62-4D23-A74D-7CDB5EF1780C}" type="slidenum">
              <a:rPr lang="en-US" smtClean="0"/>
              <a:t>29</a:t>
            </a:fld>
            <a:endParaRPr lang="en-US"/>
          </a:p>
        </p:txBody>
      </p:sp>
    </p:spTree>
    <p:extLst>
      <p:ext uri="{BB962C8B-B14F-4D97-AF65-F5344CB8AC3E}">
        <p14:creationId xmlns:p14="http://schemas.microsoft.com/office/powerpoint/2010/main" val="24358837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5EB412F-BD62-4D23-A74D-7CDB5EF1780C}" type="slidenum">
              <a:rPr lang="en-US" smtClean="0"/>
              <a:t>30</a:t>
            </a:fld>
            <a:endParaRPr lang="en-US"/>
          </a:p>
        </p:txBody>
      </p:sp>
    </p:spTree>
    <p:extLst>
      <p:ext uri="{BB962C8B-B14F-4D97-AF65-F5344CB8AC3E}">
        <p14:creationId xmlns:p14="http://schemas.microsoft.com/office/powerpoint/2010/main" val="1022337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C5EB412F-BD62-4D23-A74D-7CDB5EF1780C}" type="slidenum">
              <a:rPr lang="en-US" smtClean="0"/>
              <a:t>2</a:t>
            </a:fld>
            <a:endParaRPr lang="en-US"/>
          </a:p>
        </p:txBody>
      </p:sp>
    </p:spTree>
    <p:extLst>
      <p:ext uri="{BB962C8B-B14F-4D97-AF65-F5344CB8AC3E}">
        <p14:creationId xmlns:p14="http://schemas.microsoft.com/office/powerpoint/2010/main" val="3063819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5EB412F-BD62-4D23-A74D-7CDB5EF1780C}" type="slidenum">
              <a:rPr lang="en-US" smtClean="0"/>
              <a:t>4</a:t>
            </a:fld>
            <a:endParaRPr lang="en-US"/>
          </a:p>
        </p:txBody>
      </p:sp>
    </p:spTree>
    <p:extLst>
      <p:ext uri="{BB962C8B-B14F-4D97-AF65-F5344CB8AC3E}">
        <p14:creationId xmlns:p14="http://schemas.microsoft.com/office/powerpoint/2010/main" val="2279072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https://www.cbpp.org/research/federal-budget/introduction-to-the-federal-budget-process</a:t>
            </a:r>
          </a:p>
          <a:p>
            <a:r>
              <a:rPr lang="en-US" dirty="0"/>
              <a:t>Another good backgrounder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https://crsreports.congress.gov/product/pdf/R/R46240 the wonkiest - a deep dive on how the processes work</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F351C36-F2D6-4D20-82A0-EB9FFA1BF4F0}" type="slidenum">
              <a:rPr lang="en-US" smtClean="0"/>
              <a:t>6</a:t>
            </a:fld>
            <a:endParaRPr lang="en-US"/>
          </a:p>
        </p:txBody>
      </p:sp>
    </p:spTree>
    <p:extLst>
      <p:ext uri="{BB962C8B-B14F-4D97-AF65-F5344CB8AC3E}">
        <p14:creationId xmlns:p14="http://schemas.microsoft.com/office/powerpoint/2010/main" val="20334084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Explain committee process and opportunities to take action</a:t>
            </a:r>
          </a:p>
          <a:p>
            <a:endParaRPr lang="en-US" dirty="0"/>
          </a:p>
          <a:p>
            <a:r>
              <a:rPr lang="en-US" dirty="0"/>
              <a:t>The House and Senate Budget Committees create resolutions that allocate a certain amount of money to each of the 12 appropriations subcommittees on each side of Congress. Once each budget resolution passes their chamber, they’re reconciled in a bicameral budget conference, setting the maximum amount of money available to each subcommittee.</a:t>
            </a:r>
          </a:p>
          <a:p>
            <a:endParaRPr lang="en-US" dirty="0"/>
          </a:p>
          <a:p>
            <a:r>
              <a:rPr lang="en-US" dirty="0"/>
              <a:t>Then, the 12 subcommittees each hold hearings and prepare bills that specify funding levels for each individual program. Once the subcommittee passes their bill, the full Appropriations committee votes on it, and then the entire chamber. </a:t>
            </a:r>
          </a:p>
          <a:p>
            <a:endParaRPr lang="en-US" dirty="0"/>
          </a:p>
          <a:p>
            <a:r>
              <a:rPr lang="en-US" dirty="0"/>
              <a:t>If the House and Senate bills don’t match, it’ll take even more negotiation to reconcile the bills. Finally, when Congress agrees on the 12 appropriations bills, they go to the President to be signed. </a:t>
            </a:r>
          </a:p>
          <a:p>
            <a:endParaRPr lang="en-US" dirty="0"/>
          </a:p>
          <a:p>
            <a:r>
              <a:rPr lang="en-US" dirty="0"/>
              <a:t>The goal is to get the bills signed by October 1, when the new fiscal year begins. Unfortunately, it doesn’t always work this way. Congress rarely passes each appropriations bill separately, instead bundling them together in a larger omnibus package. This can slow down the process with lengthy negotiations, forcing Congress to pass a continuing resolution (CR) to keep the government funded and avoid a government shutdown. CRs extend the current level of funding, meaning that we can only get funding increases for the programs we advocate for when Congress finally passes their appropriations bills. </a:t>
            </a:r>
            <a:endParaRPr lang="en-US" dirty="0">
              <a:cs typeface="+mn-lt"/>
            </a:endParaRPr>
          </a:p>
        </p:txBody>
      </p:sp>
      <p:sp>
        <p:nvSpPr>
          <p:cNvPr id="4" name="Slide Number Placeholder 3"/>
          <p:cNvSpPr>
            <a:spLocks noGrp="1"/>
          </p:cNvSpPr>
          <p:nvPr>
            <p:ph type="sldNum" sz="quarter" idx="5"/>
          </p:nvPr>
        </p:nvSpPr>
        <p:spPr/>
        <p:txBody>
          <a:bodyPr/>
          <a:lstStyle/>
          <a:p>
            <a:fld id="{EF351C36-F2D6-4D20-82A0-EB9FFA1BF4F0}" type="slidenum">
              <a:rPr lang="en-US" smtClean="0"/>
              <a:t>7</a:t>
            </a:fld>
            <a:endParaRPr lang="en-US"/>
          </a:p>
        </p:txBody>
      </p:sp>
    </p:spTree>
    <p:extLst>
      <p:ext uri="{BB962C8B-B14F-4D97-AF65-F5344CB8AC3E}">
        <p14:creationId xmlns:p14="http://schemas.microsoft.com/office/powerpoint/2010/main" val="22011222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Explain SFOPS, mention </a:t>
            </a:r>
            <a:r>
              <a:rPr lang="en-US" dirty="0" err="1">
                <a:cs typeface="Calibri"/>
              </a:rPr>
              <a:t>Approps</a:t>
            </a:r>
            <a:r>
              <a:rPr lang="en-US" dirty="0">
                <a:cs typeface="Calibri"/>
              </a:rPr>
              <a:t> posse?</a:t>
            </a:r>
          </a:p>
        </p:txBody>
      </p:sp>
      <p:sp>
        <p:nvSpPr>
          <p:cNvPr id="4" name="Slide Number Placeholder 3"/>
          <p:cNvSpPr>
            <a:spLocks noGrp="1"/>
          </p:cNvSpPr>
          <p:nvPr>
            <p:ph type="sldNum" sz="quarter" idx="5"/>
          </p:nvPr>
        </p:nvSpPr>
        <p:spPr/>
        <p:txBody>
          <a:bodyPr/>
          <a:lstStyle/>
          <a:p>
            <a:fld id="{EF351C36-F2D6-4D20-82A0-EB9FFA1BF4F0}" type="slidenum">
              <a:rPr lang="en-US" smtClean="0"/>
              <a:t>8</a:t>
            </a:fld>
            <a:endParaRPr lang="en-US"/>
          </a:p>
        </p:txBody>
      </p:sp>
    </p:spTree>
    <p:extLst>
      <p:ext uri="{BB962C8B-B14F-4D97-AF65-F5344CB8AC3E}">
        <p14:creationId xmlns:p14="http://schemas.microsoft.com/office/powerpoint/2010/main" val="2342515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351C36-F2D6-4D20-82A0-EB9FFA1BF4F0}" type="slidenum">
              <a:rPr lang="en-US" smtClean="0"/>
              <a:t>9</a:t>
            </a:fld>
            <a:endParaRPr lang="en-US"/>
          </a:p>
        </p:txBody>
      </p:sp>
    </p:spTree>
    <p:extLst>
      <p:ext uri="{BB962C8B-B14F-4D97-AF65-F5344CB8AC3E}">
        <p14:creationId xmlns:p14="http://schemas.microsoft.com/office/powerpoint/2010/main" val="24940264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Mention lobby prep, Set the Agenda resources</a:t>
            </a:r>
          </a:p>
          <a:p>
            <a:endParaRPr lang="en-US">
              <a:cs typeface="Calibri"/>
            </a:endParaRPr>
          </a:p>
          <a:p>
            <a:r>
              <a:rPr lang="en-US"/>
              <a:t>Most Americans don’t follow the Appropriations process, meaning members of Congress don’t always feel pressure from their constituents to fight for specific programs. But you can get our issues on their radar by sending an email, calling their offices, and asking for a meeting with their Foreign Policy staffers. Your goal is to introduce our appropriations asks, share why those issues matter to you, and ask your senator or representative to speak to members of SFOPs about our requests.</a:t>
            </a:r>
            <a:endParaRPr lang="en-US">
              <a:cs typeface="Calibri"/>
            </a:endParaRPr>
          </a:p>
        </p:txBody>
      </p:sp>
      <p:sp>
        <p:nvSpPr>
          <p:cNvPr id="4" name="Slide Number Placeholder 3"/>
          <p:cNvSpPr>
            <a:spLocks noGrp="1"/>
          </p:cNvSpPr>
          <p:nvPr>
            <p:ph type="sldNum" sz="quarter" idx="5"/>
          </p:nvPr>
        </p:nvSpPr>
        <p:spPr/>
        <p:txBody>
          <a:bodyPr/>
          <a:lstStyle/>
          <a:p>
            <a:fld id="{EF351C36-F2D6-4D20-82A0-EB9FFA1BF4F0}" type="slidenum">
              <a:rPr lang="en-US" smtClean="0"/>
              <a:t>10</a:t>
            </a:fld>
            <a:endParaRPr lang="en-US"/>
          </a:p>
        </p:txBody>
      </p:sp>
    </p:spTree>
    <p:extLst>
      <p:ext uri="{BB962C8B-B14F-4D97-AF65-F5344CB8AC3E}">
        <p14:creationId xmlns:p14="http://schemas.microsoft.com/office/powerpoint/2010/main" val="13977648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DCs- one for each issue</a:t>
            </a:r>
          </a:p>
          <a:p>
            <a:endParaRPr lang="en-US" dirty="0">
              <a:cs typeface="Calibri"/>
            </a:endParaRPr>
          </a:p>
          <a:p>
            <a:r>
              <a:rPr lang="en-US" dirty="0"/>
              <a:t>During the appropriations process, members of Congress can make their priorities known by signing on to “Dear Colleague” letters for issues that they care about. Each letter is circulated by champions in Congress asking other members to join them, like a petition. Then, the letters are sent to the leaders of the SFOPs subcommittee, which writes the foreign aid spending bill. These letters can have a lot of sway, and a large number of bipartisan signers shows the committee that there is strong support for that issue. </a:t>
            </a:r>
          </a:p>
          <a:p>
            <a:endParaRPr lang="en-US" dirty="0"/>
          </a:p>
          <a:p>
            <a:r>
              <a:rPr lang="en-US" dirty="0"/>
              <a:t>Our job is to ask members of Congress to sign the letters we’re endorsing. Typically, we prioritize Dear Colleague letters on global Tuberculosis, Maternal and Child Health and Nutrition, the PEPFAR/ Global Fund to Fight AIDS, Tuberculosis, and Malaria, and global education. </a:t>
            </a:r>
          </a:p>
          <a:p>
            <a:endParaRPr lang="en-US" dirty="0">
              <a:cs typeface="Calibri"/>
            </a:endParaRPr>
          </a:p>
        </p:txBody>
      </p:sp>
      <p:sp>
        <p:nvSpPr>
          <p:cNvPr id="4" name="Slide Number Placeholder 3"/>
          <p:cNvSpPr>
            <a:spLocks noGrp="1"/>
          </p:cNvSpPr>
          <p:nvPr>
            <p:ph type="sldNum" sz="quarter" idx="5"/>
          </p:nvPr>
        </p:nvSpPr>
        <p:spPr/>
        <p:txBody>
          <a:bodyPr/>
          <a:lstStyle/>
          <a:p>
            <a:fld id="{EF351C36-F2D6-4D20-82A0-EB9FFA1BF4F0}" type="slidenum">
              <a:rPr lang="en-US" smtClean="0"/>
              <a:t>11</a:t>
            </a:fld>
            <a:endParaRPr lang="en-US"/>
          </a:p>
        </p:txBody>
      </p:sp>
    </p:spTree>
    <p:extLst>
      <p:ext uri="{BB962C8B-B14F-4D97-AF65-F5344CB8AC3E}">
        <p14:creationId xmlns:p14="http://schemas.microsoft.com/office/powerpoint/2010/main" val="20344899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44760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76588A-5827-4843-A700-508233C9F32B}" type="datetimeFigureOut">
              <a:rPr lang="en-US" smtClean="0"/>
              <a:t>2/17/2023</a:t>
            </a:fld>
            <a:endParaRPr lang="en-US"/>
          </a:p>
        </p:txBody>
      </p:sp>
      <p:sp>
        <p:nvSpPr>
          <p:cNvPr id="4" name="Slide Number Placeholder 3"/>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37009158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4399241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56472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867"/>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6D76588A-5827-4843-A700-508233C9F32B}" type="datetimeFigureOut">
              <a:rPr lang="en-US" smtClean="0"/>
              <a:t>2/17/2023</a:t>
            </a:fld>
            <a:endParaRPr lang="en-US"/>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43761726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Click icon to add picture</a:t>
            </a:r>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867"/>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6D76588A-5827-4843-A700-508233C9F32B}" type="datetimeFigureOut">
              <a:rPr lang="en-US" smtClean="0"/>
              <a:t>2/17/2023</a:t>
            </a:fld>
            <a:endParaRPr lang="en-US"/>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49209295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6588A-5827-4843-A700-508233C9F32B}" type="datetimeFigureOut">
              <a:rPr lang="en-US" smtClean="0"/>
              <a:t>2/17/2023</a:t>
            </a:fld>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88590065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2" y="274640"/>
            <a:ext cx="1550609"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6588A-5827-4843-A700-508233C9F32B}" type="datetimeFigureOut">
              <a:rPr lang="en-US" smtClean="0"/>
              <a:t>2/17/2023</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162326566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5087939"/>
            <a:ext cx="10363200" cy="1362075"/>
          </a:xfrm>
        </p:spPr>
        <p:txBody>
          <a:bodyPr anchor="t"/>
          <a:lstStyle>
            <a:lvl1pPr algn="l">
              <a:defRPr sz="5333" b="0" cap="all">
                <a:solidFill>
                  <a:schemeClr val="tx1"/>
                </a:solidFill>
              </a:defRPr>
            </a:lvl1pPr>
          </a:lstStyle>
          <a:p>
            <a:r>
              <a:rPr lang="en-US"/>
              <a:t>Click to edit Master title style</a:t>
            </a:r>
          </a:p>
        </p:txBody>
      </p:sp>
      <p:sp>
        <p:nvSpPr>
          <p:cNvPr id="9" name="Title 1"/>
          <p:cNvSpPr txBox="1">
            <a:spLocks/>
          </p:cNvSpPr>
          <p:nvPr userDrawn="1"/>
        </p:nvSpPr>
        <p:spPr>
          <a:xfrm>
            <a:off x="963084" y="3725864"/>
            <a:ext cx="10363200" cy="1362075"/>
          </a:xfrm>
          <a:prstGeom prst="rect">
            <a:avLst/>
          </a:prstGeom>
        </p:spPr>
        <p:txBody>
          <a:bodyPr vert="horz" lIns="121920" tIns="60960" rIns="121920" bIns="60960" rtlCol="0" anchor="t">
            <a:normAutofit/>
          </a:bodyPr>
          <a:lstStyle>
            <a:lvl1pPr algn="l" defTabSz="457200" rtl="0" eaLnBrk="1" latinLnBrk="0" hangingPunct="1">
              <a:spcBef>
                <a:spcPct val="0"/>
              </a:spcBef>
              <a:buNone/>
              <a:defRPr sz="4000" b="1" kern="1200" cap="all">
                <a:solidFill>
                  <a:schemeClr val="tx1"/>
                </a:solidFill>
                <a:latin typeface="+mj-lt"/>
                <a:ea typeface="+mj-ea"/>
                <a:cs typeface="+mj-cs"/>
              </a:defRPr>
            </a:lvl1pPr>
          </a:lstStyle>
          <a:p>
            <a:r>
              <a:rPr lang="en-US" sz="5333" b="1"/>
              <a:t>Click to edit Master title style</a:t>
            </a:r>
          </a:p>
        </p:txBody>
      </p:sp>
    </p:spTree>
    <p:extLst>
      <p:ext uri="{BB962C8B-B14F-4D97-AF65-F5344CB8AC3E}">
        <p14:creationId xmlns:p14="http://schemas.microsoft.com/office/powerpoint/2010/main" val="1808537174"/>
      </p:ext>
    </p:extLst>
  </p:cSld>
  <p:clrMapOvr>
    <a:overrideClrMapping bg1="lt1" tx1="dk1" bg2="lt2" tx2="dk2" accent1="accent1" accent2="accent2" accent3="accent3" accent4="accent4" accent5="accent5" accent6="accent6" hlink="hlink" folHlink="folHlink"/>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0F07EF0-EC59-4189-9572-B7B83B61D54B}" type="datetime1">
              <a:rPr lang="en-US" smtClean="0"/>
              <a:t>2/17/2023</a:t>
            </a:fld>
            <a:endParaRPr lang="en-US"/>
          </a:p>
        </p:txBody>
      </p:sp>
      <p:sp>
        <p:nvSpPr>
          <p:cNvPr id="6" name="Slide Number Placeholder 5"/>
          <p:cNvSpPr>
            <a:spLocks noGrp="1"/>
          </p:cNvSpPr>
          <p:nvPr>
            <p:ph type="sldNum" sz="quarter" idx="12"/>
          </p:nvPr>
        </p:nvSpPr>
        <p:spPr>
          <a:xfrm>
            <a:off x="0" y="0"/>
            <a:ext cx="609600" cy="365125"/>
          </a:xfrm>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151736864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DC477D-58A2-4113-BF73-BC0AB14880B3}" type="datetime1">
              <a:rPr lang="en-US" smtClean="0"/>
              <a:t>2/17/2023</a:t>
            </a:fld>
            <a:endParaRPr lang="en-US"/>
          </a:p>
        </p:txBody>
      </p:sp>
      <p:sp>
        <p:nvSpPr>
          <p:cNvPr id="6" name="Slide Number Placeholder 5"/>
          <p:cNvSpPr>
            <a:spLocks noGrp="1"/>
          </p:cNvSpPr>
          <p:nvPr>
            <p:ph type="sldNum" sz="quarter" idx="12"/>
          </p:nvPr>
        </p:nvSpPr>
        <p:spPr>
          <a:xfrm>
            <a:off x="0" y="13112"/>
            <a:ext cx="609600" cy="365125"/>
          </a:xfrm>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79104386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69FA7FB-9C61-4F84-9688-F121FD8A3F8D}" type="datetime1">
              <a:rPr lang="en-US" smtClean="0"/>
              <a:t>2/17/2023</a:t>
            </a:fld>
            <a:endParaRPr lang="en-US"/>
          </a:p>
        </p:txBody>
      </p:sp>
      <p:sp>
        <p:nvSpPr>
          <p:cNvPr id="7" name="Slide Number Placeholder 6"/>
          <p:cNvSpPr>
            <a:spLocks noGrp="1"/>
          </p:cNvSpPr>
          <p:nvPr>
            <p:ph type="sldNum" sz="quarter" idx="12"/>
          </p:nvPr>
        </p:nvSpPr>
        <p:spPr>
          <a:xfrm>
            <a:off x="0" y="2790"/>
            <a:ext cx="609600" cy="365125"/>
          </a:xfrm>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361037359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1231665-E90A-4238-B130-A43D92022056}" type="datetime1">
              <a:rPr lang="en-US" smtClean="0"/>
              <a:t>2/17/2023</a:t>
            </a:fld>
            <a:endParaRPr lang="en-US"/>
          </a:p>
        </p:txBody>
      </p:sp>
      <p:sp>
        <p:nvSpPr>
          <p:cNvPr id="9" name="Slide Number Placeholder 8"/>
          <p:cNvSpPr>
            <a:spLocks noGrp="1"/>
          </p:cNvSpPr>
          <p:nvPr>
            <p:ph type="sldNum" sz="quarter" idx="12"/>
          </p:nvPr>
        </p:nvSpPr>
        <p:spPr>
          <a:xfrm>
            <a:off x="0" y="2790"/>
            <a:ext cx="609600" cy="365125"/>
          </a:xfrm>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34483673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4399241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A8AE079-6187-4F33-8EBD-9EFC16937369}" type="datetime1">
              <a:rPr lang="en-US" smtClean="0"/>
              <a:t>2/17/2023</a:t>
            </a:fld>
            <a:endParaRPr lang="en-US"/>
          </a:p>
        </p:txBody>
      </p:sp>
      <p:sp>
        <p:nvSpPr>
          <p:cNvPr id="5" name="Slide Number Placeholder 4"/>
          <p:cNvSpPr>
            <a:spLocks noGrp="1"/>
          </p:cNvSpPr>
          <p:nvPr>
            <p:ph type="sldNum" sz="quarter" idx="12"/>
          </p:nvPr>
        </p:nvSpPr>
        <p:spPr>
          <a:xfrm>
            <a:off x="0" y="2790"/>
            <a:ext cx="609600" cy="365125"/>
          </a:xfrm>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99503471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296D3E-6D9D-45CD-9472-BDD6FA740015}" type="datetime1">
              <a:rPr lang="en-US" smtClean="0"/>
              <a:t>2/17/2023</a:t>
            </a:fld>
            <a:endParaRPr lang="en-US"/>
          </a:p>
        </p:txBody>
      </p:sp>
      <p:sp>
        <p:nvSpPr>
          <p:cNvPr id="4" name="Slide Number Placeholder 3"/>
          <p:cNvSpPr>
            <a:spLocks noGrp="1"/>
          </p:cNvSpPr>
          <p:nvPr>
            <p:ph type="sldNum" sz="quarter" idx="12"/>
          </p:nvPr>
        </p:nvSpPr>
        <p:spPr>
          <a:xfrm>
            <a:off x="0" y="2790"/>
            <a:ext cx="609600" cy="365125"/>
          </a:xfrm>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51126063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796176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56472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AE43D8E9-EA14-4CC3-9901-F44DA42BF986}" type="datetime1">
              <a:rPr lang="en-US" smtClean="0"/>
              <a:t>2/17/2023</a:t>
            </a:fld>
            <a:endParaRPr lang="en-US"/>
          </a:p>
        </p:txBody>
      </p:sp>
      <p:sp>
        <p:nvSpPr>
          <p:cNvPr id="7" name="Slide Number Placeholder 6"/>
          <p:cNvSpPr>
            <a:spLocks noGrp="1"/>
          </p:cNvSpPr>
          <p:nvPr>
            <p:ph type="sldNum" sz="quarter" idx="12"/>
          </p:nvPr>
        </p:nvSpPr>
        <p:spPr>
          <a:xfrm>
            <a:off x="0" y="2790"/>
            <a:ext cx="609600" cy="365125"/>
          </a:xfrm>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145558183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ACBB8DB4-AEDE-4CB9-84D3-CC43A1B2927D}" type="datetime1">
              <a:rPr lang="en-US" smtClean="0"/>
              <a:t>2/17/2023</a:t>
            </a:fld>
            <a:endParaRPr lang="en-US"/>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303958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B6D41B-F5D9-44D5-9B27-26CBAACACAE0}" type="datetime1">
              <a:rPr lang="en-US" smtClean="0"/>
              <a:t>2/17/2023</a:t>
            </a:fld>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91096398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39"/>
            <a:ext cx="1550609"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77FC47-9AEE-4F6E-B06C-E4CFEAF93761}" type="datetime1">
              <a:rPr lang="en-US" smtClean="0"/>
              <a:t>2/17/2023</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169833275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lgn="ctr" eaLnBrk="1" latinLnBrk="0" hangingPunct="1"/>
            <a:fld id="{23A271A1-F6D6-438B-A432-4747EE7ECD40}" type="datetimeFigureOut">
              <a:rPr lang="en-US" smtClean="0"/>
              <a:pPr algn="ctr" eaLnBrk="1" latinLnBrk="0" hangingPunct="1"/>
              <a:t>2/17/2023</a:t>
            </a:fld>
            <a:endParaRPr lang="en-US" sz="2000">
              <a:solidFill>
                <a:srgbClr val="FFFFFF"/>
              </a:solidFill>
            </a:endParaRPr>
          </a:p>
        </p:txBody>
      </p:sp>
      <p:sp>
        <p:nvSpPr>
          <p:cNvPr id="5" name="Footer Placeholder 4"/>
          <p:cNvSpPr>
            <a:spLocks noGrp="1"/>
          </p:cNvSpPr>
          <p:nvPr>
            <p:ph type="ftr" sz="quarter" idx="11"/>
          </p:nvPr>
        </p:nvSpPr>
        <p:spPr/>
        <p:txBody>
          <a:bodyPr/>
          <a:lstStyle/>
          <a:p>
            <a:pPr algn="r" eaLnBrk="1" latinLnBrk="0" hangingPunct="1"/>
            <a:endParaRPr kumimoji="0" lang="en-US">
              <a:solidFill>
                <a:schemeClr val="tx2"/>
              </a:solidFill>
            </a:endParaRPr>
          </a:p>
        </p:txBody>
      </p:sp>
      <p:sp>
        <p:nvSpPr>
          <p:cNvPr id="6" name="Slide Number Placeholder 5"/>
          <p:cNvSpPr>
            <a:spLocks noGrp="1"/>
          </p:cNvSpPr>
          <p:nvPr>
            <p:ph type="sldNum" sz="quarter" idx="12"/>
          </p:nvPr>
        </p:nvSpPr>
        <p:spPr/>
        <p:txBody>
          <a:bodyPr/>
          <a:lstStyle/>
          <a:p>
            <a:fld id="{F0C94032-CD4C-4C25-B0C2-CEC720522D92}" type="slidenum">
              <a:rPr kumimoji="0" lang="en-US" smtClean="0"/>
              <a:pPr/>
              <a:t>‹#›</a:t>
            </a:fld>
            <a:endParaRPr kumimoji="0" lang="en-US">
              <a:solidFill>
                <a:schemeClr val="tx2"/>
              </a:solidFill>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A271A1-F6D6-438B-A432-4747EE7ECD40}" type="datetimeFigureOut">
              <a:rPr lang="en-US" smtClean="0"/>
              <a:pPr/>
              <a:t>2/17/2023</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F0C94032-CD4C-4C25-B0C2-CEC720522D92}" type="slidenum">
              <a:rPr kumimoji="0" lang="en-US" smtClean="0"/>
              <a:pPr/>
              <a:t>‹#›</a:t>
            </a:fld>
            <a:endParaRPr kumimoji="0" lang="en-US">
              <a:solidFill>
                <a:srgbClr val="FFFFFF"/>
              </a:solidFill>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3A271A1-F6D6-438B-A432-4747EE7ECD40}" type="datetimeFigureOut">
              <a:rPr lang="en-US" smtClean="0"/>
              <a:pPr/>
              <a:t>2/17/2023</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pPr algn="ctr" eaLnBrk="1" latinLnBrk="0" hangingPunct="1"/>
            <a:fld id="{F0C94032-CD4C-4C25-B0C2-CEC720522D92}" type="slidenum">
              <a:rPr kumimoji="0" lang="en-US" smtClean="0"/>
              <a:pPr algn="ctr" eaLnBrk="1" latinLnBrk="0" hangingPunct="1"/>
              <a:t>‹#›</a:t>
            </a:fld>
            <a:endParaRPr kumimoji="0" lang="en-US" sz="2400">
              <a:solidFill>
                <a:srgbClr val="FFFFFF"/>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56472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6D76588A-5827-4843-A700-508233C9F32B}" type="datetimeFigureOut">
              <a:rPr lang="en-US" smtClean="0"/>
              <a:t>2/17/2023</a:t>
            </a:fld>
            <a:endParaRPr lang="en-US"/>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43761726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3A271A1-F6D6-438B-A432-4747EE7ECD40}" type="datetimeFigureOut">
              <a:rPr lang="en-US" smtClean="0"/>
              <a:pPr/>
              <a:t>2/17/2023</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pPr algn="ctr" eaLnBrk="1" latinLnBrk="0" hangingPunct="1"/>
            <a:fld id="{F0C94032-CD4C-4C25-B0C2-CEC720522D92}" type="slidenum">
              <a:rPr kumimoji="0" lang="en-US" smtClean="0"/>
              <a:pPr algn="ctr" eaLnBrk="1" latinLnBrk="0" hangingPunct="1"/>
              <a:t>‹#›</a:t>
            </a:fld>
            <a:endParaRPr kumimoji="0" lang="en-US"/>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3A271A1-F6D6-438B-A432-4747EE7ECD40}" type="datetimeFigureOut">
              <a:rPr lang="en-US" smtClean="0"/>
              <a:pPr/>
              <a:t>2/17/2023</a:t>
            </a:fld>
            <a:endParaRPr lang="en-US"/>
          </a:p>
        </p:txBody>
      </p:sp>
      <p:sp>
        <p:nvSpPr>
          <p:cNvPr id="8" name="Footer Placeholder 7"/>
          <p:cNvSpPr>
            <a:spLocks noGrp="1"/>
          </p:cNvSpPr>
          <p:nvPr>
            <p:ph type="ftr" sz="quarter" idx="11"/>
          </p:nvPr>
        </p:nvSpPr>
        <p:spPr/>
        <p:txBody>
          <a:bodyPr/>
          <a:lstStyle/>
          <a:p>
            <a:endParaRPr kumimoji="0" lang="en-US"/>
          </a:p>
        </p:txBody>
      </p:sp>
      <p:sp>
        <p:nvSpPr>
          <p:cNvPr id="9" name="Slide Number Placeholder 8"/>
          <p:cNvSpPr>
            <a:spLocks noGrp="1"/>
          </p:cNvSpPr>
          <p:nvPr>
            <p:ph type="sldNum" sz="quarter" idx="12"/>
          </p:nvPr>
        </p:nvSpPr>
        <p:spPr/>
        <p:txBody>
          <a:bodyPr/>
          <a:lstStyle/>
          <a:p>
            <a:pPr algn="ctr" eaLnBrk="1" latinLnBrk="0" hangingPunct="1"/>
            <a:fld id="{F0C94032-CD4C-4C25-B0C2-CEC720522D92}" type="slidenum">
              <a:rPr kumimoji="0" lang="en-US" smtClean="0"/>
              <a:pPr algn="ctr" eaLnBrk="1" latinLnBrk="0" hangingPunct="1"/>
              <a:t>‹#›</a:t>
            </a:fld>
            <a:endParaRPr kumimoji="0" lang="en-US"/>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3A271A1-F6D6-438B-A432-4747EE7ECD40}" type="datetimeFigureOut">
              <a:rPr lang="en-US" smtClean="0"/>
              <a:pPr/>
              <a:t>2/17/2023</a:t>
            </a:fld>
            <a:endParaRPr lang="en-US"/>
          </a:p>
        </p:txBody>
      </p:sp>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p:txBody>
          <a:bodyPr/>
          <a:lstStyle/>
          <a:p>
            <a:fld id="{F0C94032-CD4C-4C25-B0C2-CEC720522D92}" type="slidenum">
              <a:rPr kumimoji="0" lang="en-US" smtClean="0"/>
              <a:pPr/>
              <a:t>‹#›</a:t>
            </a:fld>
            <a:endParaRPr kumimoji="0" lang="en-US">
              <a:solidFill>
                <a:srgbClr val="FFFFFF"/>
              </a:solidFill>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A271A1-F6D6-438B-A432-4747EE7ECD40}" type="datetimeFigureOut">
              <a:rPr lang="en-US" smtClean="0"/>
              <a:pPr/>
              <a:t>2/17/2023</a:t>
            </a:fld>
            <a:endParaRPr lang="en-US"/>
          </a:p>
        </p:txBody>
      </p:sp>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fld id="{F0C94032-CD4C-4C25-B0C2-CEC720522D92}" type="slidenum">
              <a:rPr kumimoji="0" lang="en-US" smtClean="0"/>
              <a:pPr/>
              <a:t>‹#›</a:t>
            </a:fld>
            <a:endParaRPr kumimoji="0" lang="en-US">
              <a:solidFill>
                <a:schemeClr val="tx2"/>
              </a:solidFill>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3A271A1-F6D6-438B-A432-4747EE7ECD40}" type="datetimeFigureOut">
              <a:rPr lang="en-US" smtClean="0"/>
              <a:pPr/>
              <a:t>2/17/2023</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F0C94032-CD4C-4C25-B0C2-CEC720522D92}" type="slidenum">
              <a:rPr kumimoji="0" lang="en-US" smtClean="0"/>
              <a:pPr/>
              <a:t>‹#›</a:t>
            </a:fld>
            <a:endParaRPr kumimoji="0" lang="en-US">
              <a:solidFill>
                <a:srgbClr val="FFFFFF"/>
              </a:solidFill>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3A271A1-F6D6-438B-A432-4747EE7ECD40}" type="datetimeFigureOut">
              <a:rPr lang="en-US" smtClean="0"/>
              <a:pPr/>
              <a:t>2/17/2023</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pPr algn="ctr" eaLnBrk="1" latinLnBrk="0" hangingPunct="1"/>
            <a:fld id="{F0C94032-CD4C-4C25-B0C2-CEC720522D92}" type="slidenum">
              <a:rPr kumimoji="0" lang="en-US" smtClean="0"/>
              <a:pPr algn="ctr" eaLnBrk="1" latinLnBrk="0" hangingPunct="1"/>
              <a:t>‹#›</a:t>
            </a:fld>
            <a:endParaRPr kumimoji="0" lang="en-US" sz="2800"/>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A271A1-F6D6-438B-A432-4747EE7ECD40}" type="datetimeFigureOut">
              <a:rPr lang="en-US" smtClean="0"/>
              <a:pPr/>
              <a:t>2/17/2023</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F0C94032-CD4C-4C25-B0C2-CEC720522D92}" type="slidenum">
              <a:rPr kumimoji="0" lang="en-US" smtClean="0"/>
              <a:pPr/>
              <a:t>‹#›</a:t>
            </a:fld>
            <a:endParaRPr kumimoji="0" lang="en-US"/>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A271A1-F6D6-438B-A432-4747EE7ECD40}" type="datetimeFigureOut">
              <a:rPr lang="en-US" smtClean="0"/>
              <a:pPr/>
              <a:t>2/17/2023</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F0C94032-CD4C-4C25-B0C2-CEC720522D92}" type="slidenum">
              <a:rPr kumimoji="0" lang="en-US" smtClean="0"/>
              <a:pPr/>
              <a:t>‹#›</a:t>
            </a:fld>
            <a:endParaRPr kumimoji="0"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6D76588A-5827-4843-A700-508233C9F32B}" type="datetimeFigureOut">
              <a:rPr lang="en-US" smtClean="0"/>
              <a:t>2/17/2023</a:t>
            </a:fld>
            <a:endParaRPr lang="en-US"/>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4920929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6588A-5827-4843-A700-508233C9F32B}" type="datetimeFigureOut">
              <a:rPr lang="en-US" smtClean="0"/>
              <a:t>2/17/2023</a:t>
            </a:fld>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8859006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39"/>
            <a:ext cx="1550609"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6588A-5827-4843-A700-508233C9F32B}" type="datetimeFigureOut">
              <a:rPr lang="en-US" smtClean="0"/>
              <a:t>2/17/2023</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16232656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E4635-1766-4D49-B998-C8D31B60A0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97D294-F31D-4A85-8990-7C84FFBCCA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C5B4745-7728-444E-877D-0257D814BF63}"/>
              </a:ext>
            </a:extLst>
          </p:cNvPr>
          <p:cNvSpPr>
            <a:spLocks noGrp="1"/>
          </p:cNvSpPr>
          <p:nvPr>
            <p:ph type="dt" sz="half" idx="10"/>
          </p:nvPr>
        </p:nvSpPr>
        <p:spPr/>
        <p:txBody>
          <a:bodyPr/>
          <a:lstStyle/>
          <a:p>
            <a:fld id="{7E628A99-D2D8-48EE-A39F-FCCB4530C742}" type="datetimeFigureOut">
              <a:rPr lang="en-US" smtClean="0"/>
              <a:t>2/17/2023</a:t>
            </a:fld>
            <a:endParaRPr lang="en-US"/>
          </a:p>
        </p:txBody>
      </p:sp>
      <p:sp>
        <p:nvSpPr>
          <p:cNvPr id="5" name="Footer Placeholder 4">
            <a:extLst>
              <a:ext uri="{FF2B5EF4-FFF2-40B4-BE49-F238E27FC236}">
                <a16:creationId xmlns:a16="http://schemas.microsoft.com/office/drawing/2014/main" id="{24427F9D-C648-4E48-A322-AA66AE27B2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D16EC8-EBC0-43F8-8531-0202903B947B}"/>
              </a:ext>
            </a:extLst>
          </p:cNvPr>
          <p:cNvSpPr>
            <a:spLocks noGrp="1"/>
          </p:cNvSpPr>
          <p:nvPr>
            <p:ph type="sldNum" sz="quarter" idx="12"/>
          </p:nvPr>
        </p:nvSpPr>
        <p:spPr/>
        <p:txBody>
          <a:bodyPr/>
          <a:lstStyle/>
          <a:p>
            <a:fld id="{08F377F4-1DA8-4906-8FE8-11B67FE34D3C}" type="slidenum">
              <a:rPr lang="en-US" smtClean="0"/>
              <a:t>‹#›</a:t>
            </a:fld>
            <a:endParaRPr lang="en-US"/>
          </a:p>
        </p:txBody>
      </p:sp>
    </p:spTree>
    <p:extLst>
      <p:ext uri="{BB962C8B-B14F-4D97-AF65-F5344CB8AC3E}">
        <p14:creationId xmlns:p14="http://schemas.microsoft.com/office/powerpoint/2010/main" val="19446026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F5C2D-A461-43A7-9AD3-F1537D3D1B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47BB11-87B8-4603-8714-405D05050D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5C4B04-D920-4023-AFBC-A50ADF502949}"/>
              </a:ext>
            </a:extLst>
          </p:cNvPr>
          <p:cNvSpPr>
            <a:spLocks noGrp="1"/>
          </p:cNvSpPr>
          <p:nvPr>
            <p:ph type="dt" sz="half" idx="10"/>
          </p:nvPr>
        </p:nvSpPr>
        <p:spPr/>
        <p:txBody>
          <a:bodyPr/>
          <a:lstStyle/>
          <a:p>
            <a:fld id="{4D77D582-CD75-47C7-A017-4364809B4416}" type="datetimeFigureOut">
              <a:rPr lang="en-US" smtClean="0"/>
              <a:t>2/17/2023</a:t>
            </a:fld>
            <a:endParaRPr lang="en-US"/>
          </a:p>
        </p:txBody>
      </p:sp>
      <p:sp>
        <p:nvSpPr>
          <p:cNvPr id="5" name="Footer Placeholder 4">
            <a:extLst>
              <a:ext uri="{FF2B5EF4-FFF2-40B4-BE49-F238E27FC236}">
                <a16:creationId xmlns:a16="http://schemas.microsoft.com/office/drawing/2014/main" id="{6F2385FC-52F7-4831-8DA9-7EA80EBC19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240C12-C853-436E-AE63-C5E8D768B1D3}"/>
              </a:ext>
            </a:extLst>
          </p:cNvPr>
          <p:cNvSpPr>
            <a:spLocks noGrp="1"/>
          </p:cNvSpPr>
          <p:nvPr>
            <p:ph type="sldNum" sz="quarter" idx="12"/>
          </p:nvPr>
        </p:nvSpPr>
        <p:spPr/>
        <p:txBody>
          <a:bodyPr/>
          <a:lstStyle/>
          <a:p>
            <a:fld id="{68F26191-DFC0-4DE5-9D74-226EE5FB313E}" type="slidenum">
              <a:rPr lang="en-US" smtClean="0"/>
              <a:t>‹#›</a:t>
            </a:fld>
            <a:endParaRPr lang="en-US"/>
          </a:p>
        </p:txBody>
      </p:sp>
    </p:spTree>
    <p:extLst>
      <p:ext uri="{BB962C8B-B14F-4D97-AF65-F5344CB8AC3E}">
        <p14:creationId xmlns:p14="http://schemas.microsoft.com/office/powerpoint/2010/main" val="41630303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11621-48F6-439D-87E2-7D4AE06535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1F55ACE-86A1-47ED-8E4D-8C62513CC6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F293B96-5769-41A4-A658-1F0A630E43D2}"/>
              </a:ext>
            </a:extLst>
          </p:cNvPr>
          <p:cNvSpPr>
            <a:spLocks noGrp="1"/>
          </p:cNvSpPr>
          <p:nvPr>
            <p:ph type="dt" sz="half" idx="10"/>
          </p:nvPr>
        </p:nvSpPr>
        <p:spPr/>
        <p:txBody>
          <a:bodyPr/>
          <a:lstStyle/>
          <a:p>
            <a:fld id="{4D77D582-CD75-47C7-A017-4364809B4416}" type="datetimeFigureOut">
              <a:rPr lang="en-US" smtClean="0"/>
              <a:t>2/17/2023</a:t>
            </a:fld>
            <a:endParaRPr lang="en-US"/>
          </a:p>
        </p:txBody>
      </p:sp>
      <p:sp>
        <p:nvSpPr>
          <p:cNvPr id="5" name="Footer Placeholder 4">
            <a:extLst>
              <a:ext uri="{FF2B5EF4-FFF2-40B4-BE49-F238E27FC236}">
                <a16:creationId xmlns:a16="http://schemas.microsoft.com/office/drawing/2014/main" id="{F91D340A-93A4-4430-9551-927DCAFACE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DC7A87-8E90-48CA-9F51-D79852E3F7FE}"/>
              </a:ext>
            </a:extLst>
          </p:cNvPr>
          <p:cNvSpPr>
            <a:spLocks noGrp="1"/>
          </p:cNvSpPr>
          <p:nvPr>
            <p:ph type="sldNum" sz="quarter" idx="12"/>
          </p:nvPr>
        </p:nvSpPr>
        <p:spPr/>
        <p:txBody>
          <a:bodyPr/>
          <a:lstStyle/>
          <a:p>
            <a:fld id="{68F26191-DFC0-4DE5-9D74-226EE5FB313E}" type="slidenum">
              <a:rPr lang="en-US" smtClean="0"/>
              <a:t>‹#›</a:t>
            </a:fld>
            <a:endParaRPr lang="en-US"/>
          </a:p>
        </p:txBody>
      </p:sp>
    </p:spTree>
    <p:extLst>
      <p:ext uri="{BB962C8B-B14F-4D97-AF65-F5344CB8AC3E}">
        <p14:creationId xmlns:p14="http://schemas.microsoft.com/office/powerpoint/2010/main" val="22892929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EE3F1-6BEC-4550-A11D-1FEA999333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54361B-0F7C-4756-A85D-02713045BC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EE655A-7136-4282-88A5-A175A4786D0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D20013-38C6-4285-A57B-3118455F329B}"/>
              </a:ext>
            </a:extLst>
          </p:cNvPr>
          <p:cNvSpPr>
            <a:spLocks noGrp="1"/>
          </p:cNvSpPr>
          <p:nvPr>
            <p:ph type="dt" sz="half" idx="10"/>
          </p:nvPr>
        </p:nvSpPr>
        <p:spPr/>
        <p:txBody>
          <a:bodyPr/>
          <a:lstStyle/>
          <a:p>
            <a:fld id="{4D77D582-CD75-47C7-A017-4364809B4416}" type="datetimeFigureOut">
              <a:rPr lang="en-US" smtClean="0"/>
              <a:t>2/17/2023</a:t>
            </a:fld>
            <a:endParaRPr lang="en-US"/>
          </a:p>
        </p:txBody>
      </p:sp>
      <p:sp>
        <p:nvSpPr>
          <p:cNvPr id="6" name="Footer Placeholder 5">
            <a:extLst>
              <a:ext uri="{FF2B5EF4-FFF2-40B4-BE49-F238E27FC236}">
                <a16:creationId xmlns:a16="http://schemas.microsoft.com/office/drawing/2014/main" id="{7F3B6C68-91DB-4C18-9782-5F238DB630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1B72C8-3A16-489C-A0B0-857D6CCAB1BA}"/>
              </a:ext>
            </a:extLst>
          </p:cNvPr>
          <p:cNvSpPr>
            <a:spLocks noGrp="1"/>
          </p:cNvSpPr>
          <p:nvPr>
            <p:ph type="sldNum" sz="quarter" idx="12"/>
          </p:nvPr>
        </p:nvSpPr>
        <p:spPr/>
        <p:txBody>
          <a:bodyPr/>
          <a:lstStyle/>
          <a:p>
            <a:fld id="{68F26191-DFC0-4DE5-9D74-226EE5FB313E}" type="slidenum">
              <a:rPr lang="en-US" smtClean="0"/>
              <a:t>‹#›</a:t>
            </a:fld>
            <a:endParaRPr lang="en-US"/>
          </a:p>
        </p:txBody>
      </p:sp>
    </p:spTree>
    <p:extLst>
      <p:ext uri="{BB962C8B-B14F-4D97-AF65-F5344CB8AC3E}">
        <p14:creationId xmlns:p14="http://schemas.microsoft.com/office/powerpoint/2010/main" val="1177001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TextBox 4"/>
          <p:cNvSpPr txBox="1"/>
          <p:nvPr/>
        </p:nvSpPr>
        <p:spPr>
          <a:xfrm>
            <a:off x="1113352" y="5171109"/>
            <a:ext cx="3422952" cy="461665"/>
          </a:xfrm>
          <a:prstGeom prst="rect">
            <a:avLst/>
          </a:prstGeom>
          <a:noFill/>
        </p:spPr>
        <p:txBody>
          <a:bodyPr wrap="square" rtlCol="0">
            <a:spAutoFit/>
          </a:bodyPr>
          <a:lstStyle/>
          <a:p>
            <a:r>
              <a:rPr lang="en-US" sz="2400" baseline="0">
                <a:solidFill>
                  <a:schemeClr val="bg1"/>
                </a:solidFill>
              </a:rPr>
              <a:t>/</a:t>
            </a:r>
            <a:r>
              <a:rPr lang="en-US" sz="2400" b="1" baseline="0">
                <a:solidFill>
                  <a:schemeClr val="bg1"/>
                </a:solidFill>
              </a:rPr>
              <a:t>RESULTSEdFund</a:t>
            </a:r>
          </a:p>
        </p:txBody>
      </p:sp>
      <p:pic>
        <p:nvPicPr>
          <p:cNvPr id="6" name="Picture 5" descr="instagram-ic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7" y="5852588"/>
            <a:ext cx="462037" cy="462037"/>
          </a:xfrm>
          <a:prstGeom prst="rect">
            <a:avLst/>
          </a:prstGeom>
        </p:spPr>
      </p:pic>
      <p:pic>
        <p:nvPicPr>
          <p:cNvPr id="7" name="Picture 6" descr="facebook_circl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467" y="5195298"/>
            <a:ext cx="462037" cy="462037"/>
          </a:xfrm>
          <a:prstGeom prst="rect">
            <a:avLst/>
          </a:prstGeom>
        </p:spPr>
      </p:pic>
      <p:pic>
        <p:nvPicPr>
          <p:cNvPr id="8" name="Picture 7" descr="twitter_circl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468" y="4536796"/>
            <a:ext cx="462037" cy="462037"/>
          </a:xfrm>
          <a:prstGeom prst="rect">
            <a:avLst/>
          </a:prstGeom>
        </p:spPr>
      </p:pic>
      <p:sp>
        <p:nvSpPr>
          <p:cNvPr id="9" name="Rectangle 8"/>
          <p:cNvSpPr/>
          <p:nvPr/>
        </p:nvSpPr>
        <p:spPr>
          <a:xfrm>
            <a:off x="1113347" y="4521594"/>
            <a:ext cx="2977097" cy="461665"/>
          </a:xfrm>
          <a:prstGeom prst="rect">
            <a:avLst/>
          </a:prstGeom>
        </p:spPr>
        <p:txBody>
          <a:bodyPr wrap="none">
            <a:spAutoFit/>
          </a:bodyPr>
          <a:lstStyle/>
          <a:p>
            <a:pPr algn="l"/>
            <a:r>
              <a:rPr lang="en-US" sz="2400" baseline="0">
                <a:solidFill>
                  <a:schemeClr val="bg1"/>
                </a:solidFill>
              </a:rPr>
              <a:t>@</a:t>
            </a:r>
            <a:r>
              <a:rPr lang="en-US" sz="2400" b="1" baseline="0">
                <a:solidFill>
                  <a:schemeClr val="bg1"/>
                </a:solidFill>
              </a:rPr>
              <a:t>RESULTS_Tweets</a:t>
            </a:r>
          </a:p>
        </p:txBody>
      </p:sp>
      <p:sp>
        <p:nvSpPr>
          <p:cNvPr id="10" name="Rectangle 9"/>
          <p:cNvSpPr/>
          <p:nvPr/>
        </p:nvSpPr>
        <p:spPr>
          <a:xfrm>
            <a:off x="1105505" y="5838762"/>
            <a:ext cx="2262222" cy="461665"/>
          </a:xfrm>
          <a:prstGeom prst="rect">
            <a:avLst/>
          </a:prstGeom>
        </p:spPr>
        <p:txBody>
          <a:bodyPr wrap="none">
            <a:spAutoFit/>
          </a:bodyPr>
          <a:lstStyle/>
          <a:p>
            <a:r>
              <a:rPr lang="en-US" sz="2400" baseline="0">
                <a:solidFill>
                  <a:schemeClr val="bg1"/>
                </a:solidFill>
              </a:rPr>
              <a:t>@</a:t>
            </a:r>
            <a:r>
              <a:rPr lang="en-US" sz="2400" b="1" baseline="0">
                <a:solidFill>
                  <a:schemeClr val="bg1"/>
                </a:solidFill>
              </a:rPr>
              <a:t>voices4results</a:t>
            </a:r>
            <a:endParaRPr lang="en-US" sz="2400" b="1">
              <a:solidFill>
                <a:schemeClr val="bg1"/>
              </a:solidFill>
            </a:endParaRPr>
          </a:p>
        </p:txBody>
      </p:sp>
      <p:sp>
        <p:nvSpPr>
          <p:cNvPr id="11" name="TextBox 10"/>
          <p:cNvSpPr txBox="1"/>
          <p:nvPr/>
        </p:nvSpPr>
        <p:spPr>
          <a:xfrm>
            <a:off x="7027333" y="5571419"/>
            <a:ext cx="4559907" cy="748988"/>
          </a:xfrm>
          <a:prstGeom prst="rect">
            <a:avLst/>
          </a:prstGeom>
          <a:noFill/>
        </p:spPr>
        <p:txBody>
          <a:bodyPr wrap="square" rtlCol="0">
            <a:spAutoFit/>
          </a:bodyPr>
          <a:lstStyle/>
          <a:p>
            <a:pPr algn="r"/>
            <a:r>
              <a:rPr lang="en-US" sz="4267" b="1">
                <a:solidFill>
                  <a:schemeClr val="bg1"/>
                </a:solidFill>
              </a:rPr>
              <a:t>www.results.org</a:t>
            </a:r>
          </a:p>
        </p:txBody>
      </p:sp>
    </p:spTree>
    <p:extLst>
      <p:ext uri="{BB962C8B-B14F-4D97-AF65-F5344CB8AC3E}">
        <p14:creationId xmlns:p14="http://schemas.microsoft.com/office/powerpoint/2010/main" val="21439266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95569-48F5-4523-B024-086A99D7814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45D5226-1F3E-4955-9B5D-D243FE5583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F8B0E9-ACF6-40F9-A64C-C66507F096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69ECD97-CE5D-49FA-8348-B950985AB2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B39B8BF-3C47-4304-B84F-FBDA61EFD94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427EEA-DECF-44D4-9495-31314F165566}"/>
              </a:ext>
            </a:extLst>
          </p:cNvPr>
          <p:cNvSpPr>
            <a:spLocks noGrp="1"/>
          </p:cNvSpPr>
          <p:nvPr>
            <p:ph type="dt" sz="half" idx="10"/>
          </p:nvPr>
        </p:nvSpPr>
        <p:spPr/>
        <p:txBody>
          <a:bodyPr/>
          <a:lstStyle/>
          <a:p>
            <a:fld id="{4D77D582-CD75-47C7-A017-4364809B4416}" type="datetimeFigureOut">
              <a:rPr lang="en-US" smtClean="0"/>
              <a:t>2/17/2023</a:t>
            </a:fld>
            <a:endParaRPr lang="en-US"/>
          </a:p>
        </p:txBody>
      </p:sp>
      <p:sp>
        <p:nvSpPr>
          <p:cNvPr id="8" name="Footer Placeholder 7">
            <a:extLst>
              <a:ext uri="{FF2B5EF4-FFF2-40B4-BE49-F238E27FC236}">
                <a16:creationId xmlns:a16="http://schemas.microsoft.com/office/drawing/2014/main" id="{E4A03C2F-3C0B-4480-BB2B-4A73FCB76A2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F8C10F4-A1AF-4ADF-8149-3223DA4CC246}"/>
              </a:ext>
            </a:extLst>
          </p:cNvPr>
          <p:cNvSpPr>
            <a:spLocks noGrp="1"/>
          </p:cNvSpPr>
          <p:nvPr>
            <p:ph type="sldNum" sz="quarter" idx="12"/>
          </p:nvPr>
        </p:nvSpPr>
        <p:spPr/>
        <p:txBody>
          <a:bodyPr/>
          <a:lstStyle/>
          <a:p>
            <a:fld id="{68F26191-DFC0-4DE5-9D74-226EE5FB313E}" type="slidenum">
              <a:rPr lang="en-US" smtClean="0"/>
              <a:t>‹#›</a:t>
            </a:fld>
            <a:endParaRPr lang="en-US"/>
          </a:p>
        </p:txBody>
      </p:sp>
    </p:spTree>
    <p:extLst>
      <p:ext uri="{BB962C8B-B14F-4D97-AF65-F5344CB8AC3E}">
        <p14:creationId xmlns:p14="http://schemas.microsoft.com/office/powerpoint/2010/main" val="8875167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EBD34-76CD-44C5-89AD-C3CD40D50AF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65C5CF-E7C5-4DF8-AD31-BB2A4B8FCF7C}"/>
              </a:ext>
            </a:extLst>
          </p:cNvPr>
          <p:cNvSpPr>
            <a:spLocks noGrp="1"/>
          </p:cNvSpPr>
          <p:nvPr>
            <p:ph type="dt" sz="half" idx="10"/>
          </p:nvPr>
        </p:nvSpPr>
        <p:spPr/>
        <p:txBody>
          <a:bodyPr/>
          <a:lstStyle/>
          <a:p>
            <a:fld id="{7E628A99-D2D8-48EE-A39F-FCCB4530C742}" type="datetimeFigureOut">
              <a:rPr lang="en-US" smtClean="0"/>
              <a:t>2/17/2023</a:t>
            </a:fld>
            <a:endParaRPr lang="en-US"/>
          </a:p>
        </p:txBody>
      </p:sp>
      <p:sp>
        <p:nvSpPr>
          <p:cNvPr id="4" name="Footer Placeholder 3">
            <a:extLst>
              <a:ext uri="{FF2B5EF4-FFF2-40B4-BE49-F238E27FC236}">
                <a16:creationId xmlns:a16="http://schemas.microsoft.com/office/drawing/2014/main" id="{FF46F619-D48F-46C7-B013-250BE025B46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3B8E5DE-9BD8-422F-B2C3-0C8580A502AF}"/>
              </a:ext>
            </a:extLst>
          </p:cNvPr>
          <p:cNvSpPr>
            <a:spLocks noGrp="1"/>
          </p:cNvSpPr>
          <p:nvPr>
            <p:ph type="sldNum" sz="quarter" idx="12"/>
          </p:nvPr>
        </p:nvSpPr>
        <p:spPr/>
        <p:txBody>
          <a:bodyPr/>
          <a:lstStyle/>
          <a:p>
            <a:fld id="{08F377F4-1DA8-4906-8FE8-11B67FE34D3C}" type="slidenum">
              <a:rPr lang="en-US" smtClean="0"/>
              <a:t>‹#›</a:t>
            </a:fld>
            <a:endParaRPr lang="en-US"/>
          </a:p>
        </p:txBody>
      </p:sp>
    </p:spTree>
    <p:extLst>
      <p:ext uri="{BB962C8B-B14F-4D97-AF65-F5344CB8AC3E}">
        <p14:creationId xmlns:p14="http://schemas.microsoft.com/office/powerpoint/2010/main" val="19873966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0EAADC-F6EC-420D-BD67-8781AE332B2F}"/>
              </a:ext>
            </a:extLst>
          </p:cNvPr>
          <p:cNvSpPr>
            <a:spLocks noGrp="1"/>
          </p:cNvSpPr>
          <p:nvPr>
            <p:ph type="dt" sz="half" idx="10"/>
          </p:nvPr>
        </p:nvSpPr>
        <p:spPr/>
        <p:txBody>
          <a:bodyPr/>
          <a:lstStyle/>
          <a:p>
            <a:fld id="{4D77D582-CD75-47C7-A017-4364809B4416}" type="datetimeFigureOut">
              <a:rPr lang="en-US" smtClean="0"/>
              <a:t>2/17/2023</a:t>
            </a:fld>
            <a:endParaRPr lang="en-US"/>
          </a:p>
        </p:txBody>
      </p:sp>
      <p:sp>
        <p:nvSpPr>
          <p:cNvPr id="3" name="Footer Placeholder 2">
            <a:extLst>
              <a:ext uri="{FF2B5EF4-FFF2-40B4-BE49-F238E27FC236}">
                <a16:creationId xmlns:a16="http://schemas.microsoft.com/office/drawing/2014/main" id="{CDE20E1D-77C7-4FD2-A224-7FB1324DE9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AAE700-0293-4AB5-B674-85FCF5947DBA}"/>
              </a:ext>
            </a:extLst>
          </p:cNvPr>
          <p:cNvSpPr>
            <a:spLocks noGrp="1"/>
          </p:cNvSpPr>
          <p:nvPr>
            <p:ph type="sldNum" sz="quarter" idx="12"/>
          </p:nvPr>
        </p:nvSpPr>
        <p:spPr/>
        <p:txBody>
          <a:bodyPr/>
          <a:lstStyle/>
          <a:p>
            <a:fld id="{68F26191-DFC0-4DE5-9D74-226EE5FB313E}" type="slidenum">
              <a:rPr lang="en-US" smtClean="0"/>
              <a:t>‹#›</a:t>
            </a:fld>
            <a:endParaRPr lang="en-US"/>
          </a:p>
        </p:txBody>
      </p:sp>
    </p:spTree>
    <p:extLst>
      <p:ext uri="{BB962C8B-B14F-4D97-AF65-F5344CB8AC3E}">
        <p14:creationId xmlns:p14="http://schemas.microsoft.com/office/powerpoint/2010/main" val="28008957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D0E6A-C396-4283-9F5B-3BC8D1BFA8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27301B-66FC-451E-A348-49673EC6BE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043675-5C3F-4680-834E-68A3FC0D00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939A4A-2DA2-42E7-9800-05C8BD2BBD1A}"/>
              </a:ext>
            </a:extLst>
          </p:cNvPr>
          <p:cNvSpPr>
            <a:spLocks noGrp="1"/>
          </p:cNvSpPr>
          <p:nvPr>
            <p:ph type="dt" sz="half" idx="10"/>
          </p:nvPr>
        </p:nvSpPr>
        <p:spPr/>
        <p:txBody>
          <a:bodyPr/>
          <a:lstStyle/>
          <a:p>
            <a:fld id="{4D77D582-CD75-47C7-A017-4364809B4416}" type="datetimeFigureOut">
              <a:rPr lang="en-US" smtClean="0"/>
              <a:t>2/17/2023</a:t>
            </a:fld>
            <a:endParaRPr lang="en-US"/>
          </a:p>
        </p:txBody>
      </p:sp>
      <p:sp>
        <p:nvSpPr>
          <p:cNvPr id="6" name="Footer Placeholder 5">
            <a:extLst>
              <a:ext uri="{FF2B5EF4-FFF2-40B4-BE49-F238E27FC236}">
                <a16:creationId xmlns:a16="http://schemas.microsoft.com/office/drawing/2014/main" id="{3BA4D6D9-7638-48FB-BAD2-8828FFBB5F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DD1EB2-6540-45B9-85B4-7062AD226010}"/>
              </a:ext>
            </a:extLst>
          </p:cNvPr>
          <p:cNvSpPr>
            <a:spLocks noGrp="1"/>
          </p:cNvSpPr>
          <p:nvPr>
            <p:ph type="sldNum" sz="quarter" idx="12"/>
          </p:nvPr>
        </p:nvSpPr>
        <p:spPr/>
        <p:txBody>
          <a:bodyPr/>
          <a:lstStyle/>
          <a:p>
            <a:fld id="{68F26191-DFC0-4DE5-9D74-226EE5FB313E}" type="slidenum">
              <a:rPr lang="en-US" smtClean="0"/>
              <a:t>‹#›</a:t>
            </a:fld>
            <a:endParaRPr lang="en-US"/>
          </a:p>
        </p:txBody>
      </p:sp>
    </p:spTree>
    <p:extLst>
      <p:ext uri="{BB962C8B-B14F-4D97-AF65-F5344CB8AC3E}">
        <p14:creationId xmlns:p14="http://schemas.microsoft.com/office/powerpoint/2010/main" val="24265953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BA528-34F5-486E-AD74-A7BE1BCFE2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B27BBEF-A77B-4B95-9D1C-B26B495194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E90C7FD-27EA-4764-A620-30C31FB8EB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84751D-F18A-48D6-B8E8-D6A2C3E7442E}"/>
              </a:ext>
            </a:extLst>
          </p:cNvPr>
          <p:cNvSpPr>
            <a:spLocks noGrp="1"/>
          </p:cNvSpPr>
          <p:nvPr>
            <p:ph type="dt" sz="half" idx="10"/>
          </p:nvPr>
        </p:nvSpPr>
        <p:spPr/>
        <p:txBody>
          <a:bodyPr/>
          <a:lstStyle/>
          <a:p>
            <a:fld id="{4D77D582-CD75-47C7-A017-4364809B4416}" type="datetimeFigureOut">
              <a:rPr lang="en-US" smtClean="0"/>
              <a:t>2/17/2023</a:t>
            </a:fld>
            <a:endParaRPr lang="en-US"/>
          </a:p>
        </p:txBody>
      </p:sp>
      <p:sp>
        <p:nvSpPr>
          <p:cNvPr id="6" name="Footer Placeholder 5">
            <a:extLst>
              <a:ext uri="{FF2B5EF4-FFF2-40B4-BE49-F238E27FC236}">
                <a16:creationId xmlns:a16="http://schemas.microsoft.com/office/drawing/2014/main" id="{85CFD2BC-B9BE-4C3B-A5A3-5C94A15314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013488-2369-4BC8-97F7-F00DA7A26D24}"/>
              </a:ext>
            </a:extLst>
          </p:cNvPr>
          <p:cNvSpPr>
            <a:spLocks noGrp="1"/>
          </p:cNvSpPr>
          <p:nvPr>
            <p:ph type="sldNum" sz="quarter" idx="12"/>
          </p:nvPr>
        </p:nvSpPr>
        <p:spPr/>
        <p:txBody>
          <a:bodyPr/>
          <a:lstStyle/>
          <a:p>
            <a:fld id="{68F26191-DFC0-4DE5-9D74-226EE5FB313E}" type="slidenum">
              <a:rPr lang="en-US" smtClean="0"/>
              <a:t>‹#›</a:t>
            </a:fld>
            <a:endParaRPr lang="en-US"/>
          </a:p>
        </p:txBody>
      </p:sp>
    </p:spTree>
    <p:extLst>
      <p:ext uri="{BB962C8B-B14F-4D97-AF65-F5344CB8AC3E}">
        <p14:creationId xmlns:p14="http://schemas.microsoft.com/office/powerpoint/2010/main" val="10883701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75500-CDD0-44BA-AD78-CC2CD36582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FE24B0A-C4B4-40E3-A8E8-93A95A626F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9DBC45-0585-4116-87B8-4D5E4FCF3FA4}"/>
              </a:ext>
            </a:extLst>
          </p:cNvPr>
          <p:cNvSpPr>
            <a:spLocks noGrp="1"/>
          </p:cNvSpPr>
          <p:nvPr>
            <p:ph type="dt" sz="half" idx="10"/>
          </p:nvPr>
        </p:nvSpPr>
        <p:spPr/>
        <p:txBody>
          <a:bodyPr/>
          <a:lstStyle/>
          <a:p>
            <a:fld id="{4D77D582-CD75-47C7-A017-4364809B4416}" type="datetimeFigureOut">
              <a:rPr lang="en-US" smtClean="0"/>
              <a:t>2/17/2023</a:t>
            </a:fld>
            <a:endParaRPr lang="en-US"/>
          </a:p>
        </p:txBody>
      </p:sp>
      <p:sp>
        <p:nvSpPr>
          <p:cNvPr id="5" name="Footer Placeholder 4">
            <a:extLst>
              <a:ext uri="{FF2B5EF4-FFF2-40B4-BE49-F238E27FC236}">
                <a16:creationId xmlns:a16="http://schemas.microsoft.com/office/drawing/2014/main" id="{F572844E-AC15-49AB-BE8F-C7ADDA6FEC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3AB9F4-E647-430E-87D9-B8D285D96507}"/>
              </a:ext>
            </a:extLst>
          </p:cNvPr>
          <p:cNvSpPr>
            <a:spLocks noGrp="1"/>
          </p:cNvSpPr>
          <p:nvPr>
            <p:ph type="sldNum" sz="quarter" idx="12"/>
          </p:nvPr>
        </p:nvSpPr>
        <p:spPr/>
        <p:txBody>
          <a:bodyPr/>
          <a:lstStyle/>
          <a:p>
            <a:fld id="{68F26191-DFC0-4DE5-9D74-226EE5FB313E}" type="slidenum">
              <a:rPr lang="en-US" smtClean="0"/>
              <a:t>‹#›</a:t>
            </a:fld>
            <a:endParaRPr lang="en-US"/>
          </a:p>
        </p:txBody>
      </p:sp>
    </p:spTree>
    <p:extLst>
      <p:ext uri="{BB962C8B-B14F-4D97-AF65-F5344CB8AC3E}">
        <p14:creationId xmlns:p14="http://schemas.microsoft.com/office/powerpoint/2010/main" val="13430363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FBB323-30DC-4299-BCBB-639A6B8AAB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B673F9-674A-4F6B-BA14-85704779CF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C7A590-7322-410E-8963-CCCA1CE9F573}"/>
              </a:ext>
            </a:extLst>
          </p:cNvPr>
          <p:cNvSpPr>
            <a:spLocks noGrp="1"/>
          </p:cNvSpPr>
          <p:nvPr>
            <p:ph type="dt" sz="half" idx="10"/>
          </p:nvPr>
        </p:nvSpPr>
        <p:spPr/>
        <p:txBody>
          <a:bodyPr/>
          <a:lstStyle/>
          <a:p>
            <a:fld id="{4D77D582-CD75-47C7-A017-4364809B4416}" type="datetimeFigureOut">
              <a:rPr lang="en-US" smtClean="0"/>
              <a:t>2/17/2023</a:t>
            </a:fld>
            <a:endParaRPr lang="en-US"/>
          </a:p>
        </p:txBody>
      </p:sp>
      <p:sp>
        <p:nvSpPr>
          <p:cNvPr id="5" name="Footer Placeholder 4">
            <a:extLst>
              <a:ext uri="{FF2B5EF4-FFF2-40B4-BE49-F238E27FC236}">
                <a16:creationId xmlns:a16="http://schemas.microsoft.com/office/drawing/2014/main" id="{D1E9AE78-A03D-49F7-9FB6-34DEA9725E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F1F119-F17D-4544-BDC4-5095D1A181B8}"/>
              </a:ext>
            </a:extLst>
          </p:cNvPr>
          <p:cNvSpPr>
            <a:spLocks noGrp="1"/>
          </p:cNvSpPr>
          <p:nvPr>
            <p:ph type="sldNum" sz="quarter" idx="12"/>
          </p:nvPr>
        </p:nvSpPr>
        <p:spPr/>
        <p:txBody>
          <a:bodyPr/>
          <a:lstStyle/>
          <a:p>
            <a:fld id="{68F26191-DFC0-4DE5-9D74-226EE5FB313E}" type="slidenum">
              <a:rPr lang="en-US" smtClean="0"/>
              <a:t>‹#›</a:t>
            </a:fld>
            <a:endParaRPr lang="en-US"/>
          </a:p>
        </p:txBody>
      </p:sp>
    </p:spTree>
    <p:extLst>
      <p:ext uri="{BB962C8B-B14F-4D97-AF65-F5344CB8AC3E}">
        <p14:creationId xmlns:p14="http://schemas.microsoft.com/office/powerpoint/2010/main" val="33527533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99502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TextBox 4"/>
          <p:cNvSpPr txBox="1"/>
          <p:nvPr userDrawn="1"/>
        </p:nvSpPr>
        <p:spPr>
          <a:xfrm>
            <a:off x="1113352" y="5171108"/>
            <a:ext cx="3422952" cy="584775"/>
          </a:xfrm>
          <a:prstGeom prst="rect">
            <a:avLst/>
          </a:prstGeom>
          <a:noFill/>
        </p:spPr>
        <p:txBody>
          <a:bodyPr wrap="square" rtlCol="0">
            <a:spAutoFit/>
          </a:bodyPr>
          <a:lstStyle/>
          <a:p>
            <a:r>
              <a:rPr lang="en-US" sz="3200" baseline="0">
                <a:solidFill>
                  <a:schemeClr val="bg1"/>
                </a:solidFill>
              </a:rPr>
              <a:t>/</a:t>
            </a:r>
            <a:r>
              <a:rPr lang="en-US" sz="3200" b="1" baseline="0">
                <a:solidFill>
                  <a:schemeClr val="bg1"/>
                </a:solidFill>
              </a:rPr>
              <a:t>RESULTSEdFund</a:t>
            </a:r>
          </a:p>
        </p:txBody>
      </p:sp>
      <p:pic>
        <p:nvPicPr>
          <p:cNvPr id="6" name="Picture 5" descr="instagram-icon.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3467" y="5852588"/>
            <a:ext cx="462037" cy="462037"/>
          </a:xfrm>
          <a:prstGeom prst="rect">
            <a:avLst/>
          </a:prstGeom>
        </p:spPr>
      </p:pic>
      <p:pic>
        <p:nvPicPr>
          <p:cNvPr id="7" name="Picture 6" descr="facebook_circl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3467" y="5195298"/>
            <a:ext cx="462037" cy="462037"/>
          </a:xfrm>
          <a:prstGeom prst="rect">
            <a:avLst/>
          </a:prstGeom>
        </p:spPr>
      </p:pic>
      <p:pic>
        <p:nvPicPr>
          <p:cNvPr id="8" name="Picture 7" descr="twitter_circle.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43468" y="4536796"/>
            <a:ext cx="462037" cy="462037"/>
          </a:xfrm>
          <a:prstGeom prst="rect">
            <a:avLst/>
          </a:prstGeom>
        </p:spPr>
      </p:pic>
      <p:sp>
        <p:nvSpPr>
          <p:cNvPr id="9" name="Rectangle 8"/>
          <p:cNvSpPr/>
          <p:nvPr userDrawn="1"/>
        </p:nvSpPr>
        <p:spPr>
          <a:xfrm>
            <a:off x="1113347" y="4521594"/>
            <a:ext cx="3395801" cy="584775"/>
          </a:xfrm>
          <a:prstGeom prst="rect">
            <a:avLst/>
          </a:prstGeom>
        </p:spPr>
        <p:txBody>
          <a:bodyPr wrap="none">
            <a:spAutoFit/>
          </a:bodyPr>
          <a:lstStyle/>
          <a:p>
            <a:pPr algn="l"/>
            <a:r>
              <a:rPr lang="en-US" sz="3200" baseline="0">
                <a:solidFill>
                  <a:schemeClr val="bg1"/>
                </a:solidFill>
              </a:rPr>
              <a:t>@</a:t>
            </a:r>
            <a:r>
              <a:rPr lang="en-US" sz="3200" b="1" baseline="0">
                <a:solidFill>
                  <a:schemeClr val="bg1"/>
                </a:solidFill>
              </a:rPr>
              <a:t>RESULTS_Tweets</a:t>
            </a:r>
          </a:p>
        </p:txBody>
      </p:sp>
      <p:sp>
        <p:nvSpPr>
          <p:cNvPr id="10" name="Rectangle 9"/>
          <p:cNvSpPr/>
          <p:nvPr userDrawn="1"/>
        </p:nvSpPr>
        <p:spPr>
          <a:xfrm>
            <a:off x="1105505" y="5838762"/>
            <a:ext cx="2952668" cy="584775"/>
          </a:xfrm>
          <a:prstGeom prst="rect">
            <a:avLst/>
          </a:prstGeom>
        </p:spPr>
        <p:txBody>
          <a:bodyPr wrap="none">
            <a:spAutoFit/>
          </a:bodyPr>
          <a:lstStyle/>
          <a:p>
            <a:r>
              <a:rPr lang="en-US" sz="3200" baseline="0">
                <a:solidFill>
                  <a:schemeClr val="bg1"/>
                </a:solidFill>
              </a:rPr>
              <a:t>@</a:t>
            </a:r>
            <a:r>
              <a:rPr lang="en-US" sz="3200" b="1" baseline="0">
                <a:solidFill>
                  <a:schemeClr val="bg1"/>
                </a:solidFill>
              </a:rPr>
              <a:t>voices4results</a:t>
            </a:r>
            <a:endParaRPr lang="en-US" sz="3200" b="1">
              <a:solidFill>
                <a:schemeClr val="bg1"/>
              </a:solidFill>
            </a:endParaRPr>
          </a:p>
        </p:txBody>
      </p:sp>
      <p:sp>
        <p:nvSpPr>
          <p:cNvPr id="11" name="TextBox 10"/>
          <p:cNvSpPr txBox="1"/>
          <p:nvPr userDrawn="1"/>
        </p:nvSpPr>
        <p:spPr>
          <a:xfrm>
            <a:off x="7027333" y="5571419"/>
            <a:ext cx="4559907" cy="748988"/>
          </a:xfrm>
          <a:prstGeom prst="rect">
            <a:avLst/>
          </a:prstGeom>
          <a:noFill/>
        </p:spPr>
        <p:txBody>
          <a:bodyPr wrap="square" rtlCol="0">
            <a:spAutoFit/>
          </a:bodyPr>
          <a:lstStyle/>
          <a:p>
            <a:pPr algn="r"/>
            <a:r>
              <a:rPr lang="en-US" sz="4267" b="1">
                <a:solidFill>
                  <a:schemeClr val="bg1"/>
                </a:solidFill>
              </a:rPr>
              <a:t>www.results.org</a:t>
            </a:r>
          </a:p>
        </p:txBody>
      </p:sp>
    </p:spTree>
    <p:extLst>
      <p:ext uri="{BB962C8B-B14F-4D97-AF65-F5344CB8AC3E}">
        <p14:creationId xmlns:p14="http://schemas.microsoft.com/office/powerpoint/2010/main" val="31829442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5087940"/>
            <a:ext cx="10363200" cy="1362075"/>
          </a:xfrm>
        </p:spPr>
        <p:txBody>
          <a:bodyPr anchor="t"/>
          <a:lstStyle>
            <a:lvl1pPr algn="l">
              <a:defRPr sz="5333" b="0" cap="all">
                <a:solidFill>
                  <a:schemeClr val="tx1"/>
                </a:solidFill>
              </a:defRPr>
            </a:lvl1pPr>
          </a:lstStyle>
          <a:p>
            <a:r>
              <a:rPr lang="en-US"/>
              <a:t>Click to edit Master title style</a:t>
            </a:r>
          </a:p>
        </p:txBody>
      </p:sp>
      <p:sp>
        <p:nvSpPr>
          <p:cNvPr id="9" name="Title 1"/>
          <p:cNvSpPr txBox="1">
            <a:spLocks/>
          </p:cNvSpPr>
          <p:nvPr userDrawn="1"/>
        </p:nvSpPr>
        <p:spPr>
          <a:xfrm>
            <a:off x="963084" y="3725865"/>
            <a:ext cx="10363200" cy="1362075"/>
          </a:xfrm>
          <a:prstGeom prst="rect">
            <a:avLst/>
          </a:prstGeom>
        </p:spPr>
        <p:txBody>
          <a:bodyPr vert="horz" lIns="121920" tIns="60960" rIns="121920" bIns="60960" rtlCol="0" anchor="t">
            <a:normAutofit/>
          </a:bodyPr>
          <a:lstStyle>
            <a:lvl1pPr algn="l" defTabSz="457200" rtl="0" eaLnBrk="1" latinLnBrk="0" hangingPunct="1">
              <a:spcBef>
                <a:spcPct val="0"/>
              </a:spcBef>
              <a:buNone/>
              <a:defRPr sz="4000" b="1" kern="1200" cap="all">
                <a:solidFill>
                  <a:schemeClr val="tx1"/>
                </a:solidFill>
                <a:latin typeface="+mj-lt"/>
                <a:ea typeface="+mj-ea"/>
                <a:cs typeface="+mj-cs"/>
              </a:defRPr>
            </a:lvl1pPr>
          </a:lstStyle>
          <a:p>
            <a:r>
              <a:rPr lang="en-US" sz="5333" b="1"/>
              <a:t>Click to edit Master title style</a:t>
            </a:r>
          </a:p>
        </p:txBody>
      </p:sp>
    </p:spTree>
    <p:extLst>
      <p:ext uri="{BB962C8B-B14F-4D97-AF65-F5344CB8AC3E}">
        <p14:creationId xmlns:p14="http://schemas.microsoft.com/office/powerpoint/2010/main" val="1808537174"/>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852FD-C2A2-47F2-B0A7-785675F4C57A}"/>
              </a:ext>
            </a:extLst>
          </p:cNvPr>
          <p:cNvSpPr>
            <a:spLocks noGrp="1"/>
          </p:cNvSpPr>
          <p:nvPr>
            <p:ph type="ctrTitle"/>
          </p:nvPr>
        </p:nvSpPr>
        <p:spPr>
          <a:xfrm>
            <a:off x="1524000" y="4641067"/>
            <a:ext cx="9144000" cy="1042103"/>
          </a:xfrm>
        </p:spPr>
        <p:txBody>
          <a:bodyPr anchor="b">
            <a:normAutofit/>
          </a:bodyPr>
          <a:lstStyle>
            <a:lvl1pPr algn="ctr">
              <a:defRPr sz="5000" b="1"/>
            </a:lvl1pPr>
          </a:lstStyle>
          <a:p>
            <a:r>
              <a:rPr lang="en-US"/>
              <a:t>Click to edit Master title style</a:t>
            </a:r>
          </a:p>
        </p:txBody>
      </p:sp>
      <p:sp>
        <p:nvSpPr>
          <p:cNvPr id="3" name="Subtitle 2">
            <a:extLst>
              <a:ext uri="{FF2B5EF4-FFF2-40B4-BE49-F238E27FC236}">
                <a16:creationId xmlns:a16="http://schemas.microsoft.com/office/drawing/2014/main" id="{CF743664-EB4C-4AF8-9F74-B6D0EA83120E}"/>
              </a:ext>
            </a:extLst>
          </p:cNvPr>
          <p:cNvSpPr>
            <a:spLocks noGrp="1"/>
          </p:cNvSpPr>
          <p:nvPr>
            <p:ph type="subTitle" idx="1"/>
          </p:nvPr>
        </p:nvSpPr>
        <p:spPr>
          <a:xfrm>
            <a:off x="1524000" y="5848049"/>
            <a:ext cx="9144000" cy="1655762"/>
          </a:xfrm>
        </p:spPr>
        <p:txBody>
          <a:bodyPr/>
          <a:lstStyle>
            <a:lvl1pPr marL="0" indent="0" algn="ctr">
              <a:buNone/>
              <a:defRPr sz="28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E18B3A-C0E0-4842-A29E-32DD41F4055C}"/>
              </a:ext>
            </a:extLst>
          </p:cNvPr>
          <p:cNvSpPr>
            <a:spLocks noGrp="1"/>
          </p:cNvSpPr>
          <p:nvPr>
            <p:ph type="dt" sz="half" idx="10"/>
          </p:nvPr>
        </p:nvSpPr>
        <p:spPr/>
        <p:txBody>
          <a:bodyPr/>
          <a:lstStyle/>
          <a:p>
            <a:fld id="{A1B9E5BF-C54C-4089-89D7-28A2580EE380}" type="datetimeFigureOut">
              <a:rPr lang="en-US" smtClean="0"/>
              <a:t>2/17/2023</a:t>
            </a:fld>
            <a:endParaRPr lang="en-US"/>
          </a:p>
        </p:txBody>
      </p:sp>
      <p:sp>
        <p:nvSpPr>
          <p:cNvPr id="5" name="Footer Placeholder 4">
            <a:extLst>
              <a:ext uri="{FF2B5EF4-FFF2-40B4-BE49-F238E27FC236}">
                <a16:creationId xmlns:a16="http://schemas.microsoft.com/office/drawing/2014/main" id="{708122F1-80C1-457D-B939-FFD98A2732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3D9CA5-CCDF-48EA-996A-24B7EF8193EA}"/>
              </a:ext>
            </a:extLst>
          </p:cNvPr>
          <p:cNvSpPr>
            <a:spLocks noGrp="1"/>
          </p:cNvSpPr>
          <p:nvPr>
            <p:ph type="sldNum" sz="quarter" idx="12"/>
          </p:nvPr>
        </p:nvSpPr>
        <p:spPr/>
        <p:txBody>
          <a:bodyPr/>
          <a:lstStyle/>
          <a:p>
            <a:fld id="{3EE68A09-D475-4427-9669-C41076B41F17}" type="slidenum">
              <a:rPr lang="en-US" smtClean="0"/>
              <a:t>‹#›</a:t>
            </a:fld>
            <a:endParaRPr lang="en-US"/>
          </a:p>
        </p:txBody>
      </p:sp>
    </p:spTree>
    <p:extLst>
      <p:ext uri="{BB962C8B-B14F-4D97-AF65-F5344CB8AC3E}">
        <p14:creationId xmlns:p14="http://schemas.microsoft.com/office/powerpoint/2010/main" val="40099597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0F07EF0-EC59-4189-9572-B7B83B61D54B}" type="datetime1">
              <a:rPr lang="en-US" smtClean="0"/>
              <a:t>2/17/2023</a:t>
            </a:fld>
            <a:endParaRPr lang="en-US"/>
          </a:p>
        </p:txBody>
      </p:sp>
      <p:sp>
        <p:nvSpPr>
          <p:cNvPr id="6" name="Slide Number Placeholder 5"/>
          <p:cNvSpPr>
            <a:spLocks noGrp="1"/>
          </p:cNvSpPr>
          <p:nvPr>
            <p:ph type="sldNum" sz="quarter" idx="12"/>
          </p:nvPr>
        </p:nvSpPr>
        <p:spPr>
          <a:xfrm>
            <a:off x="0" y="0"/>
            <a:ext cx="609600" cy="365125"/>
          </a:xfrm>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6732975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DC477D-58A2-4113-BF73-BC0AB14880B3}" type="datetime1">
              <a:rPr lang="en-US" smtClean="0"/>
              <a:t>2/17/2023</a:t>
            </a:fld>
            <a:endParaRPr lang="en-US"/>
          </a:p>
        </p:txBody>
      </p:sp>
      <p:sp>
        <p:nvSpPr>
          <p:cNvPr id="6" name="Slide Number Placeholder 5"/>
          <p:cNvSpPr>
            <a:spLocks noGrp="1"/>
          </p:cNvSpPr>
          <p:nvPr>
            <p:ph type="sldNum" sz="quarter" idx="12"/>
          </p:nvPr>
        </p:nvSpPr>
        <p:spPr>
          <a:xfrm>
            <a:off x="0" y="13112"/>
            <a:ext cx="609600" cy="365125"/>
          </a:xfrm>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7910438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69FA7FB-9C61-4F84-9688-F121FD8A3F8D}" type="datetime1">
              <a:rPr lang="en-US" smtClean="0"/>
              <a:t>2/17/2023</a:t>
            </a:fld>
            <a:endParaRPr lang="en-US"/>
          </a:p>
        </p:txBody>
      </p:sp>
      <p:sp>
        <p:nvSpPr>
          <p:cNvPr id="7" name="Slide Number Placeholder 6"/>
          <p:cNvSpPr>
            <a:spLocks noGrp="1"/>
          </p:cNvSpPr>
          <p:nvPr>
            <p:ph type="sldNum" sz="quarter" idx="12"/>
          </p:nvPr>
        </p:nvSpPr>
        <p:spPr>
          <a:xfrm>
            <a:off x="0" y="2791"/>
            <a:ext cx="609600" cy="365125"/>
          </a:xfrm>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36103735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1231665-E90A-4238-B130-A43D92022056}" type="datetime1">
              <a:rPr lang="en-US" smtClean="0"/>
              <a:t>2/17/2023</a:t>
            </a:fld>
            <a:endParaRPr lang="en-US"/>
          </a:p>
        </p:txBody>
      </p:sp>
      <p:sp>
        <p:nvSpPr>
          <p:cNvPr id="9" name="Slide Number Placeholder 8"/>
          <p:cNvSpPr>
            <a:spLocks noGrp="1"/>
          </p:cNvSpPr>
          <p:nvPr>
            <p:ph type="sldNum" sz="quarter" idx="12"/>
          </p:nvPr>
        </p:nvSpPr>
        <p:spPr>
          <a:xfrm>
            <a:off x="0" y="2791"/>
            <a:ext cx="609600" cy="365125"/>
          </a:xfrm>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34483673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A8AE079-6187-4F33-8EBD-9EFC16937369}" type="datetime1">
              <a:rPr lang="en-US" smtClean="0"/>
              <a:t>2/17/2023</a:t>
            </a:fld>
            <a:endParaRPr lang="en-US"/>
          </a:p>
        </p:txBody>
      </p:sp>
      <p:sp>
        <p:nvSpPr>
          <p:cNvPr id="5" name="Slide Number Placeholder 4"/>
          <p:cNvSpPr>
            <a:spLocks noGrp="1"/>
          </p:cNvSpPr>
          <p:nvPr>
            <p:ph type="sldNum" sz="quarter" idx="12"/>
          </p:nvPr>
        </p:nvSpPr>
        <p:spPr>
          <a:xfrm>
            <a:off x="0" y="2791"/>
            <a:ext cx="609600" cy="365125"/>
          </a:xfrm>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9950347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296D3E-6D9D-45CD-9472-BDD6FA740015}" type="datetime1">
              <a:rPr lang="en-US" smtClean="0"/>
              <a:t>2/17/2023</a:t>
            </a:fld>
            <a:endParaRPr lang="en-US"/>
          </a:p>
        </p:txBody>
      </p:sp>
      <p:sp>
        <p:nvSpPr>
          <p:cNvPr id="4" name="Slide Number Placeholder 3"/>
          <p:cNvSpPr>
            <a:spLocks noGrp="1"/>
          </p:cNvSpPr>
          <p:nvPr>
            <p:ph type="sldNum" sz="quarter" idx="12"/>
          </p:nvPr>
        </p:nvSpPr>
        <p:spPr>
          <a:xfrm>
            <a:off x="0" y="2791"/>
            <a:ext cx="609600" cy="365125"/>
          </a:xfrm>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5112606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79617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56472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867"/>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AE43D8E9-EA14-4CC3-9901-F44DA42BF986}" type="datetime1">
              <a:rPr lang="en-US" smtClean="0"/>
              <a:t>2/17/2023</a:t>
            </a:fld>
            <a:endParaRPr lang="en-US"/>
          </a:p>
        </p:txBody>
      </p:sp>
      <p:sp>
        <p:nvSpPr>
          <p:cNvPr id="7" name="Slide Number Placeholder 6"/>
          <p:cNvSpPr>
            <a:spLocks noGrp="1"/>
          </p:cNvSpPr>
          <p:nvPr>
            <p:ph type="sldNum" sz="quarter" idx="12"/>
          </p:nvPr>
        </p:nvSpPr>
        <p:spPr>
          <a:xfrm>
            <a:off x="0" y="2791"/>
            <a:ext cx="609600" cy="365125"/>
          </a:xfrm>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14555818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867"/>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ACBB8DB4-AEDE-4CB9-84D3-CC43A1B2927D}" type="datetime1">
              <a:rPr lang="en-US" smtClean="0"/>
              <a:t>2/17/2023</a:t>
            </a:fld>
            <a:endParaRPr lang="en-US"/>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30395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B6D41B-F5D9-44D5-9B27-26CBAACACAE0}" type="datetime1">
              <a:rPr lang="en-US" smtClean="0"/>
              <a:t>2/17/2023</a:t>
            </a:fld>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9109639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FF1E2-8E9B-4C9D-8666-63C493A1137D}"/>
              </a:ext>
            </a:extLst>
          </p:cNvPr>
          <p:cNvSpPr>
            <a:spLocks noGrp="1"/>
          </p:cNvSpPr>
          <p:nvPr>
            <p:ph type="title"/>
          </p:nvPr>
        </p:nvSpPr>
        <p:spPr>
          <a:xfrm>
            <a:off x="609600" y="4799062"/>
            <a:ext cx="10972800" cy="1143000"/>
          </a:xfrm>
        </p:spPr>
        <p:txBody>
          <a:bodyPr/>
          <a:lstStyle/>
          <a:p>
            <a:r>
              <a:rPr lang="en-US"/>
              <a:t>Click to edit Master title style</a:t>
            </a:r>
          </a:p>
        </p:txBody>
      </p:sp>
      <p:sp>
        <p:nvSpPr>
          <p:cNvPr id="3" name="Date Placeholder 2">
            <a:extLst>
              <a:ext uri="{FF2B5EF4-FFF2-40B4-BE49-F238E27FC236}">
                <a16:creationId xmlns:a16="http://schemas.microsoft.com/office/drawing/2014/main" id="{7E3F91E7-56CB-44D4-A0AD-861824C97C25}"/>
              </a:ext>
            </a:extLst>
          </p:cNvPr>
          <p:cNvSpPr>
            <a:spLocks noGrp="1"/>
          </p:cNvSpPr>
          <p:nvPr>
            <p:ph type="dt" sz="half" idx="10"/>
          </p:nvPr>
        </p:nvSpPr>
        <p:spPr/>
        <p:txBody>
          <a:bodyPr/>
          <a:lstStyle/>
          <a:p>
            <a:fld id="{A1B9E5BF-C54C-4089-89D7-28A2580EE380}" type="datetimeFigureOut">
              <a:rPr lang="en-US" smtClean="0"/>
              <a:t>2/17/2023</a:t>
            </a:fld>
            <a:endParaRPr lang="en-US"/>
          </a:p>
        </p:txBody>
      </p:sp>
      <p:sp>
        <p:nvSpPr>
          <p:cNvPr id="4" name="Footer Placeholder 3">
            <a:extLst>
              <a:ext uri="{FF2B5EF4-FFF2-40B4-BE49-F238E27FC236}">
                <a16:creationId xmlns:a16="http://schemas.microsoft.com/office/drawing/2014/main" id="{05A2242C-FF49-4B14-8BF7-CD64ABB47B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73F38F-F1AA-4DF1-AEC6-322C25339993}"/>
              </a:ext>
            </a:extLst>
          </p:cNvPr>
          <p:cNvSpPr>
            <a:spLocks noGrp="1"/>
          </p:cNvSpPr>
          <p:nvPr>
            <p:ph type="sldNum" sz="quarter" idx="12"/>
          </p:nvPr>
        </p:nvSpPr>
        <p:spPr/>
        <p:txBody>
          <a:bodyPr/>
          <a:lstStyle/>
          <a:p>
            <a:fld id="{3EE68A09-D475-4427-9669-C41076B41F17}" type="slidenum">
              <a:rPr lang="en-US" smtClean="0"/>
              <a:t>‹#›</a:t>
            </a:fld>
            <a:endParaRPr lang="en-US"/>
          </a:p>
        </p:txBody>
      </p:sp>
    </p:spTree>
    <p:extLst>
      <p:ext uri="{BB962C8B-B14F-4D97-AF65-F5344CB8AC3E}">
        <p14:creationId xmlns:p14="http://schemas.microsoft.com/office/powerpoint/2010/main" val="18002755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2" y="274640"/>
            <a:ext cx="1550609"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77FC47-9AEE-4F6E-B06C-E4CFEAF93761}" type="datetime1">
              <a:rPr lang="en-US" smtClean="0"/>
              <a:t>2/17/2023</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16983327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0F07EF0-EC59-4189-9572-B7B83B61D54B}" type="datetime1">
              <a:rPr lang="en-US" smtClean="0"/>
              <a:t>2/17/2023</a:t>
            </a:fld>
            <a:endParaRPr lang="en-US"/>
          </a:p>
        </p:txBody>
      </p:sp>
      <p:sp>
        <p:nvSpPr>
          <p:cNvPr id="6" name="Slide Number Placeholder 5"/>
          <p:cNvSpPr>
            <a:spLocks noGrp="1"/>
          </p:cNvSpPr>
          <p:nvPr>
            <p:ph type="sldNum" sz="quarter" idx="12"/>
          </p:nvPr>
        </p:nvSpPr>
        <p:spPr>
          <a:xfrm>
            <a:off x="0" y="0"/>
            <a:ext cx="609600" cy="365125"/>
          </a:xfrm>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15173686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5087940"/>
            <a:ext cx="10363200" cy="1362075"/>
          </a:xfrm>
        </p:spPr>
        <p:txBody>
          <a:bodyPr anchor="t"/>
          <a:lstStyle>
            <a:lvl1pPr algn="l">
              <a:defRPr sz="5333" b="0" cap="all">
                <a:solidFill>
                  <a:schemeClr val="tx1"/>
                </a:solidFill>
              </a:defRPr>
            </a:lvl1pPr>
          </a:lstStyle>
          <a:p>
            <a:r>
              <a:rPr lang="en-US"/>
              <a:t>Click to edit Master title style</a:t>
            </a:r>
          </a:p>
        </p:txBody>
      </p:sp>
      <p:sp>
        <p:nvSpPr>
          <p:cNvPr id="9" name="Title 1"/>
          <p:cNvSpPr txBox="1">
            <a:spLocks/>
          </p:cNvSpPr>
          <p:nvPr userDrawn="1"/>
        </p:nvSpPr>
        <p:spPr>
          <a:xfrm>
            <a:off x="963084" y="3725865"/>
            <a:ext cx="10363200" cy="1362075"/>
          </a:xfrm>
          <a:prstGeom prst="rect">
            <a:avLst/>
          </a:prstGeom>
        </p:spPr>
        <p:txBody>
          <a:bodyPr vert="horz" lIns="121920" tIns="60960" rIns="121920" bIns="60960" rtlCol="0" anchor="t">
            <a:normAutofit/>
          </a:bodyPr>
          <a:lstStyle>
            <a:lvl1pPr algn="l" defTabSz="457200" rtl="0" eaLnBrk="1" latinLnBrk="0" hangingPunct="1">
              <a:spcBef>
                <a:spcPct val="0"/>
              </a:spcBef>
              <a:buNone/>
              <a:defRPr sz="4000" b="1" kern="1200" cap="all">
                <a:solidFill>
                  <a:schemeClr val="tx1"/>
                </a:solidFill>
                <a:latin typeface="+mj-lt"/>
                <a:ea typeface="+mj-ea"/>
                <a:cs typeface="+mj-cs"/>
              </a:defRPr>
            </a:lvl1pPr>
          </a:lstStyle>
          <a:p>
            <a:r>
              <a:rPr lang="en-US" sz="5333" b="1"/>
              <a:t>Click to edit Master title style</a:t>
            </a:r>
          </a:p>
        </p:txBody>
      </p:sp>
    </p:spTree>
    <p:extLst>
      <p:ext uri="{BB962C8B-B14F-4D97-AF65-F5344CB8AC3E}">
        <p14:creationId xmlns:p14="http://schemas.microsoft.com/office/powerpoint/2010/main" val="2167559642"/>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0F07EF0-EC59-4189-9572-B7B83B61D54B}" type="datetime1">
              <a:rPr lang="en-US" smtClean="0"/>
              <a:t>2/17/2023</a:t>
            </a:fld>
            <a:endParaRPr lang="en-US"/>
          </a:p>
        </p:txBody>
      </p:sp>
      <p:sp>
        <p:nvSpPr>
          <p:cNvPr id="6" name="Slide Number Placeholder 5"/>
          <p:cNvSpPr>
            <a:spLocks noGrp="1"/>
          </p:cNvSpPr>
          <p:nvPr>
            <p:ph type="sldNum" sz="quarter" idx="12"/>
          </p:nvPr>
        </p:nvSpPr>
        <p:spPr>
          <a:xfrm>
            <a:off x="0" y="0"/>
            <a:ext cx="609600" cy="365125"/>
          </a:xfrm>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37644114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DC477D-58A2-4113-BF73-BC0AB14880B3}" type="datetime1">
              <a:rPr lang="en-US" smtClean="0"/>
              <a:t>2/17/2023</a:t>
            </a:fld>
            <a:endParaRPr lang="en-US"/>
          </a:p>
        </p:txBody>
      </p:sp>
      <p:sp>
        <p:nvSpPr>
          <p:cNvPr id="6" name="Slide Number Placeholder 5"/>
          <p:cNvSpPr>
            <a:spLocks noGrp="1"/>
          </p:cNvSpPr>
          <p:nvPr>
            <p:ph type="sldNum" sz="quarter" idx="12"/>
          </p:nvPr>
        </p:nvSpPr>
        <p:spPr>
          <a:xfrm>
            <a:off x="0" y="13112"/>
            <a:ext cx="609600" cy="365125"/>
          </a:xfrm>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4057520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69FA7FB-9C61-4F84-9688-F121FD8A3F8D}" type="datetime1">
              <a:rPr lang="en-US" smtClean="0"/>
              <a:t>2/17/2023</a:t>
            </a:fld>
            <a:endParaRPr lang="en-US"/>
          </a:p>
        </p:txBody>
      </p:sp>
      <p:sp>
        <p:nvSpPr>
          <p:cNvPr id="7" name="Slide Number Placeholder 6"/>
          <p:cNvSpPr>
            <a:spLocks noGrp="1"/>
          </p:cNvSpPr>
          <p:nvPr>
            <p:ph type="sldNum" sz="quarter" idx="12"/>
          </p:nvPr>
        </p:nvSpPr>
        <p:spPr>
          <a:xfrm>
            <a:off x="0" y="2791"/>
            <a:ext cx="609600" cy="365125"/>
          </a:xfrm>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4602914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1231665-E90A-4238-B130-A43D92022056}" type="datetime1">
              <a:rPr lang="en-US" smtClean="0"/>
              <a:t>2/17/2023</a:t>
            </a:fld>
            <a:endParaRPr lang="en-US"/>
          </a:p>
        </p:txBody>
      </p:sp>
      <p:sp>
        <p:nvSpPr>
          <p:cNvPr id="9" name="Slide Number Placeholder 8"/>
          <p:cNvSpPr>
            <a:spLocks noGrp="1"/>
          </p:cNvSpPr>
          <p:nvPr>
            <p:ph type="sldNum" sz="quarter" idx="12"/>
          </p:nvPr>
        </p:nvSpPr>
        <p:spPr>
          <a:xfrm>
            <a:off x="0" y="2790"/>
            <a:ext cx="609600" cy="365125"/>
          </a:xfrm>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34483673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1231665-E90A-4238-B130-A43D92022056}" type="datetime1">
              <a:rPr lang="en-US" smtClean="0"/>
              <a:t>2/17/2023</a:t>
            </a:fld>
            <a:endParaRPr lang="en-US"/>
          </a:p>
        </p:txBody>
      </p:sp>
      <p:sp>
        <p:nvSpPr>
          <p:cNvPr id="9" name="Slide Number Placeholder 8"/>
          <p:cNvSpPr>
            <a:spLocks noGrp="1"/>
          </p:cNvSpPr>
          <p:nvPr>
            <p:ph type="sldNum" sz="quarter" idx="12"/>
          </p:nvPr>
        </p:nvSpPr>
        <p:spPr>
          <a:xfrm>
            <a:off x="0" y="2791"/>
            <a:ext cx="609600" cy="365125"/>
          </a:xfrm>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35183881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A8AE079-6187-4F33-8EBD-9EFC16937369}" type="datetime1">
              <a:rPr lang="en-US" smtClean="0"/>
              <a:t>2/17/2023</a:t>
            </a:fld>
            <a:endParaRPr lang="en-US"/>
          </a:p>
        </p:txBody>
      </p:sp>
      <p:sp>
        <p:nvSpPr>
          <p:cNvPr id="5" name="Slide Number Placeholder 4"/>
          <p:cNvSpPr>
            <a:spLocks noGrp="1"/>
          </p:cNvSpPr>
          <p:nvPr>
            <p:ph type="sldNum" sz="quarter" idx="12"/>
          </p:nvPr>
        </p:nvSpPr>
        <p:spPr>
          <a:xfrm>
            <a:off x="0" y="2791"/>
            <a:ext cx="609600" cy="365125"/>
          </a:xfrm>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809536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296D3E-6D9D-45CD-9472-BDD6FA740015}" type="datetime1">
              <a:rPr lang="en-US" smtClean="0"/>
              <a:t>2/17/2023</a:t>
            </a:fld>
            <a:endParaRPr lang="en-US"/>
          </a:p>
        </p:txBody>
      </p:sp>
      <p:sp>
        <p:nvSpPr>
          <p:cNvPr id="4" name="Slide Number Placeholder 3"/>
          <p:cNvSpPr>
            <a:spLocks noGrp="1"/>
          </p:cNvSpPr>
          <p:nvPr>
            <p:ph type="sldNum" sz="quarter" idx="12"/>
          </p:nvPr>
        </p:nvSpPr>
        <p:spPr>
          <a:xfrm>
            <a:off x="0" y="2791"/>
            <a:ext cx="609600" cy="365125"/>
          </a:xfrm>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788882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D76588A-5827-4843-A700-508233C9F32B}" type="datetimeFigureOut">
              <a:rPr lang="en-US" smtClean="0"/>
              <a:t>2/17/2023</a:t>
            </a:fld>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1164279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13443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56472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AE43D8E9-EA14-4CC3-9901-F44DA42BF986}" type="datetime1">
              <a:rPr lang="en-US" smtClean="0"/>
              <a:t>2/17/2023</a:t>
            </a:fld>
            <a:endParaRPr lang="en-US"/>
          </a:p>
        </p:txBody>
      </p:sp>
      <p:sp>
        <p:nvSpPr>
          <p:cNvPr id="7" name="Slide Number Placeholder 6"/>
          <p:cNvSpPr>
            <a:spLocks noGrp="1"/>
          </p:cNvSpPr>
          <p:nvPr>
            <p:ph type="sldNum" sz="quarter" idx="12"/>
          </p:nvPr>
        </p:nvSpPr>
        <p:spPr>
          <a:xfrm>
            <a:off x="0" y="2790"/>
            <a:ext cx="609600" cy="365125"/>
          </a:xfrm>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14555818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ACBB8DB4-AEDE-4CB9-84D3-CC43A1B2927D}" type="datetime1">
              <a:rPr lang="en-US" smtClean="0"/>
              <a:t>2/17/2023</a:t>
            </a:fld>
            <a:endParaRPr lang="en-US"/>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30395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56472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867"/>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AE43D8E9-EA14-4CC3-9901-F44DA42BF986}" type="datetime1">
              <a:rPr lang="en-US" smtClean="0"/>
              <a:t>2/17/2023</a:t>
            </a:fld>
            <a:endParaRPr lang="en-US"/>
          </a:p>
        </p:txBody>
      </p:sp>
      <p:sp>
        <p:nvSpPr>
          <p:cNvPr id="7" name="Slide Number Placeholder 6"/>
          <p:cNvSpPr>
            <a:spLocks noGrp="1"/>
          </p:cNvSpPr>
          <p:nvPr>
            <p:ph type="sldNum" sz="quarter" idx="12"/>
          </p:nvPr>
        </p:nvSpPr>
        <p:spPr>
          <a:xfrm>
            <a:off x="0" y="2791"/>
            <a:ext cx="609600" cy="365125"/>
          </a:xfrm>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12871639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867"/>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ACBB8DB4-AEDE-4CB9-84D3-CC43A1B2927D}" type="datetime1">
              <a:rPr lang="en-US" smtClean="0"/>
              <a:t>2/17/2023</a:t>
            </a:fld>
            <a:endParaRPr lang="en-US"/>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12597244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B6D41B-F5D9-44D5-9B27-26CBAACACAE0}" type="datetime1">
              <a:rPr lang="en-US" smtClean="0"/>
              <a:t>2/17/2023</a:t>
            </a:fld>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16037106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2" y="274640"/>
            <a:ext cx="1550609"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77FC47-9AEE-4F6E-B06C-E4CFEAF93761}" type="datetime1">
              <a:rPr lang="en-US" smtClean="0"/>
              <a:t>2/17/2023</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35414618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5087939"/>
            <a:ext cx="10363200" cy="1362075"/>
          </a:xfrm>
        </p:spPr>
        <p:txBody>
          <a:bodyPr anchor="t"/>
          <a:lstStyle>
            <a:lvl1pPr algn="l">
              <a:defRPr sz="5333" b="0" cap="all">
                <a:solidFill>
                  <a:schemeClr val="tx1"/>
                </a:solidFill>
              </a:defRPr>
            </a:lvl1pPr>
          </a:lstStyle>
          <a:p>
            <a:r>
              <a:rPr lang="en-US"/>
              <a:t>Click to edit Master title style</a:t>
            </a:r>
          </a:p>
        </p:txBody>
      </p:sp>
      <p:sp>
        <p:nvSpPr>
          <p:cNvPr id="9" name="Title 1"/>
          <p:cNvSpPr txBox="1">
            <a:spLocks/>
          </p:cNvSpPr>
          <p:nvPr userDrawn="1"/>
        </p:nvSpPr>
        <p:spPr>
          <a:xfrm>
            <a:off x="963084" y="3725864"/>
            <a:ext cx="10363200" cy="1362075"/>
          </a:xfrm>
          <a:prstGeom prst="rect">
            <a:avLst/>
          </a:prstGeom>
        </p:spPr>
        <p:txBody>
          <a:bodyPr vert="horz" lIns="121920" tIns="60960" rIns="121920" bIns="60960" rtlCol="0" anchor="t">
            <a:normAutofit/>
          </a:bodyPr>
          <a:lstStyle>
            <a:lvl1pPr algn="l" defTabSz="457200" rtl="0" eaLnBrk="1" latinLnBrk="0" hangingPunct="1">
              <a:spcBef>
                <a:spcPct val="0"/>
              </a:spcBef>
              <a:buNone/>
              <a:defRPr sz="4000" b="1" kern="1200" cap="all">
                <a:solidFill>
                  <a:schemeClr val="tx1"/>
                </a:solidFill>
                <a:latin typeface="+mj-lt"/>
                <a:ea typeface="+mj-ea"/>
                <a:cs typeface="+mj-cs"/>
              </a:defRPr>
            </a:lvl1pPr>
          </a:lstStyle>
          <a:p>
            <a:r>
              <a:rPr lang="en-US" sz="5333" b="1"/>
              <a:t>Click to edit Master title style</a:t>
            </a:r>
          </a:p>
        </p:txBody>
      </p:sp>
    </p:spTree>
    <p:extLst>
      <p:ext uri="{BB962C8B-B14F-4D97-AF65-F5344CB8AC3E}">
        <p14:creationId xmlns:p14="http://schemas.microsoft.com/office/powerpoint/2010/main" val="1808537174"/>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D76588A-5827-4843-A700-508233C9F32B}" type="datetimeFigureOut">
              <a:rPr lang="en-US" smtClean="0"/>
              <a:t>2/17/2023</a:t>
            </a:fld>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15173686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6588A-5827-4843-A700-508233C9F32B}" type="datetimeFigureOut">
              <a:rPr lang="en-US" smtClean="0"/>
              <a:t>2/17/2023</a:t>
            </a:fld>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791043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6588A-5827-4843-A700-508233C9F32B}" type="datetimeFigureOut">
              <a:rPr lang="en-US" smtClean="0"/>
              <a:t>2/17/2023</a:t>
            </a:fld>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34966766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D76588A-5827-4843-A700-508233C9F32B}" type="datetimeFigureOut">
              <a:rPr lang="en-US" smtClean="0"/>
              <a:t>2/17/2023</a:t>
            </a:fld>
            <a:endParaRPr lang="en-US"/>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36103735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76588A-5827-4843-A700-508233C9F32B}" type="datetimeFigureOut">
              <a:rPr lang="en-US" smtClean="0"/>
              <a:t>2/17/2023</a:t>
            </a:fld>
            <a:endParaRPr lang="en-US"/>
          </a:p>
        </p:txBody>
      </p:sp>
      <p:sp>
        <p:nvSpPr>
          <p:cNvPr id="9" name="Slide Number Placeholder 8"/>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34483673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D76588A-5827-4843-A700-508233C9F32B}" type="datetimeFigureOut">
              <a:rPr lang="en-US" smtClean="0"/>
              <a:t>2/17/2023</a:t>
            </a:fld>
            <a:endParaRPr lang="en-US"/>
          </a:p>
        </p:txBody>
      </p:sp>
      <p:sp>
        <p:nvSpPr>
          <p:cNvPr id="5" name="Slide Number Placeholder 4"/>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9950347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76588A-5827-4843-A700-508233C9F32B}" type="datetimeFigureOut">
              <a:rPr lang="en-US" smtClean="0"/>
              <a:t>2/17/2023</a:t>
            </a:fld>
            <a:endParaRPr lang="en-US"/>
          </a:p>
        </p:txBody>
      </p:sp>
      <p:sp>
        <p:nvSpPr>
          <p:cNvPr id="4" name="Slide Number Placeholder 3"/>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5112606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796176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56472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6D76588A-5827-4843-A700-508233C9F32B}" type="datetimeFigureOut">
              <a:rPr lang="en-US" smtClean="0"/>
              <a:t>2/17/2023</a:t>
            </a:fld>
            <a:endParaRPr lang="en-US"/>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145558183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6D76588A-5827-4843-A700-508233C9F32B}" type="datetimeFigureOut">
              <a:rPr lang="en-US" smtClean="0"/>
              <a:t>2/17/2023</a:t>
            </a:fld>
            <a:endParaRPr lang="en-US"/>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303958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6588A-5827-4843-A700-508233C9F32B}" type="datetimeFigureOut">
              <a:rPr lang="en-US" smtClean="0"/>
              <a:t>2/17/2023</a:t>
            </a:fld>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91096398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39"/>
            <a:ext cx="1550609"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6588A-5827-4843-A700-508233C9F32B}" type="datetimeFigureOut">
              <a:rPr lang="en-US" smtClean="0"/>
              <a:t>2/17/2023</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169833275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82357" y="4984276"/>
            <a:ext cx="10958468" cy="1564477"/>
          </a:xfrm>
        </p:spPr>
        <p:txBody>
          <a:bodyPr/>
          <a:lstStyle>
            <a:lvl1pPr marL="0" indent="0" algn="l">
              <a:buNone/>
              <a:defRPr>
                <a:solidFill>
                  <a:srgbClr val="FFFFFF"/>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text</a:t>
            </a:r>
          </a:p>
        </p:txBody>
      </p:sp>
      <p:sp>
        <p:nvSpPr>
          <p:cNvPr id="12" name="Picture Placeholder 11"/>
          <p:cNvSpPr>
            <a:spLocks noGrp="1"/>
          </p:cNvSpPr>
          <p:nvPr>
            <p:ph type="pic" sz="quarter" idx="10"/>
          </p:nvPr>
        </p:nvSpPr>
        <p:spPr>
          <a:xfrm>
            <a:off x="0" y="0"/>
            <a:ext cx="12192000" cy="4683125"/>
          </a:xfrm>
        </p:spPr>
        <p:txBody>
          <a:bodyPr/>
          <a:lstStyle/>
          <a:p>
            <a:endParaRPr lang="en-US"/>
          </a:p>
        </p:txBody>
      </p:sp>
    </p:spTree>
    <p:extLst>
      <p:ext uri="{BB962C8B-B14F-4D97-AF65-F5344CB8AC3E}">
        <p14:creationId xmlns:p14="http://schemas.microsoft.com/office/powerpoint/2010/main" val="701793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D76588A-5827-4843-A700-508233C9F32B}" type="datetimeFigureOut">
              <a:rPr lang="en-US" smtClean="0"/>
              <a:t>2/17/2023</a:t>
            </a:fld>
            <a:endParaRPr lang="en-US"/>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17535443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D76588A-5827-4843-A700-508233C9F32B}" type="datetimeFigureOut">
              <a:rPr lang="en-US" smtClean="0"/>
              <a:t>2/17/2023</a:t>
            </a:fld>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1164279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6588A-5827-4843-A700-508233C9F32B}" type="datetimeFigureOut">
              <a:rPr lang="en-US" smtClean="0"/>
              <a:t>2/17/2023</a:t>
            </a:fld>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3496676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D76588A-5827-4843-A700-508233C9F32B}" type="datetimeFigureOut">
              <a:rPr lang="en-US" smtClean="0"/>
              <a:t>2/17/2023</a:t>
            </a:fld>
            <a:endParaRPr lang="en-US"/>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17535443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76588A-5827-4843-A700-508233C9F32B}" type="datetimeFigureOut">
              <a:rPr lang="en-US" smtClean="0"/>
              <a:t>2/17/2023</a:t>
            </a:fld>
            <a:endParaRPr lang="en-US"/>
          </a:p>
        </p:txBody>
      </p:sp>
      <p:sp>
        <p:nvSpPr>
          <p:cNvPr id="9" name="Slide Number Placeholder 8"/>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4903202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D76588A-5827-4843-A700-508233C9F32B}" type="datetimeFigureOut">
              <a:rPr lang="en-US" smtClean="0"/>
              <a:t>2/17/2023</a:t>
            </a:fld>
            <a:endParaRPr lang="en-US"/>
          </a:p>
        </p:txBody>
      </p:sp>
      <p:sp>
        <p:nvSpPr>
          <p:cNvPr id="5" name="Slide Number Placeholder 4"/>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78378518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76588A-5827-4843-A700-508233C9F32B}" type="datetimeFigureOut">
              <a:rPr lang="en-US" smtClean="0"/>
              <a:t>2/17/2023</a:t>
            </a:fld>
            <a:endParaRPr lang="en-US"/>
          </a:p>
        </p:txBody>
      </p:sp>
      <p:sp>
        <p:nvSpPr>
          <p:cNvPr id="4" name="Slide Number Placeholder 3"/>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370091584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4399241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56472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867"/>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6D76588A-5827-4843-A700-508233C9F32B}" type="datetimeFigureOut">
              <a:rPr lang="en-US" smtClean="0"/>
              <a:t>2/17/2023</a:t>
            </a:fld>
            <a:endParaRPr lang="en-US"/>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43761726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Click icon to add picture</a:t>
            </a:r>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867"/>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6D76588A-5827-4843-A700-508233C9F32B}" type="datetimeFigureOut">
              <a:rPr lang="en-US" smtClean="0"/>
              <a:t>2/17/2023</a:t>
            </a:fld>
            <a:endParaRPr lang="en-US"/>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49209295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6588A-5827-4843-A700-508233C9F32B}" type="datetimeFigureOut">
              <a:rPr lang="en-US" smtClean="0"/>
              <a:t>2/17/2023</a:t>
            </a:fld>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8859006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76588A-5827-4843-A700-508233C9F32B}" type="datetimeFigureOut">
              <a:rPr lang="en-US" smtClean="0"/>
              <a:t>2/17/2023</a:t>
            </a:fld>
            <a:endParaRPr lang="en-US"/>
          </a:p>
        </p:txBody>
      </p:sp>
      <p:sp>
        <p:nvSpPr>
          <p:cNvPr id="9" name="Slide Number Placeholder 8"/>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49032020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2" y="274640"/>
            <a:ext cx="1550609"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6588A-5827-4843-A700-508233C9F32B}" type="datetimeFigureOut">
              <a:rPr lang="en-US" smtClean="0"/>
              <a:t>2/17/2023</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162326566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5087940"/>
            <a:ext cx="10363200" cy="1362075"/>
          </a:xfrm>
        </p:spPr>
        <p:txBody>
          <a:bodyPr anchor="t"/>
          <a:lstStyle>
            <a:lvl1pPr algn="l">
              <a:defRPr sz="5333" b="0" cap="all">
                <a:solidFill>
                  <a:schemeClr val="tx1"/>
                </a:solidFill>
              </a:defRPr>
            </a:lvl1pPr>
          </a:lstStyle>
          <a:p>
            <a:r>
              <a:rPr lang="en-US"/>
              <a:t>Click to edit Master title style</a:t>
            </a:r>
          </a:p>
        </p:txBody>
      </p:sp>
      <p:sp>
        <p:nvSpPr>
          <p:cNvPr id="9" name="Title 1"/>
          <p:cNvSpPr txBox="1">
            <a:spLocks/>
          </p:cNvSpPr>
          <p:nvPr userDrawn="1"/>
        </p:nvSpPr>
        <p:spPr>
          <a:xfrm>
            <a:off x="963084" y="3725865"/>
            <a:ext cx="10363200" cy="1362075"/>
          </a:xfrm>
          <a:prstGeom prst="rect">
            <a:avLst/>
          </a:prstGeom>
        </p:spPr>
        <p:txBody>
          <a:bodyPr vert="horz" lIns="121920" tIns="60960" rIns="121920" bIns="60960" rtlCol="0" anchor="t">
            <a:normAutofit/>
          </a:bodyPr>
          <a:lstStyle>
            <a:lvl1pPr algn="l" defTabSz="457200" rtl="0" eaLnBrk="1" latinLnBrk="0" hangingPunct="1">
              <a:spcBef>
                <a:spcPct val="0"/>
              </a:spcBef>
              <a:buNone/>
              <a:defRPr sz="4000" b="1" kern="1200" cap="all">
                <a:solidFill>
                  <a:schemeClr val="tx1"/>
                </a:solidFill>
                <a:latin typeface="+mj-lt"/>
                <a:ea typeface="+mj-ea"/>
                <a:cs typeface="+mj-cs"/>
              </a:defRPr>
            </a:lvl1pPr>
          </a:lstStyle>
          <a:p>
            <a:r>
              <a:rPr lang="en-US" sz="5333" b="1"/>
              <a:t>Click to edit Master title style</a:t>
            </a:r>
          </a:p>
        </p:txBody>
      </p:sp>
    </p:spTree>
    <p:extLst>
      <p:ext uri="{BB962C8B-B14F-4D97-AF65-F5344CB8AC3E}">
        <p14:creationId xmlns:p14="http://schemas.microsoft.com/office/powerpoint/2010/main" val="1808537174"/>
      </p:ext>
    </p:extLst>
  </p:cSld>
  <p:clrMapOvr>
    <a:overrideClrMapping bg1="lt1" tx1="dk1" bg2="lt2" tx2="dk2" accent1="accent1" accent2="accent2" accent3="accent3" accent4="accent4" accent5="accent5" accent6="accent6" hlink="hlink" folHlink="folHlink"/>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D76588A-5827-4843-A700-508233C9F32B}" type="datetimeFigureOut">
              <a:rPr lang="en-US" smtClean="0"/>
              <a:t>2/17/2023</a:t>
            </a:fld>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151736864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6588A-5827-4843-A700-508233C9F32B}" type="datetimeFigureOut">
              <a:rPr lang="en-US" smtClean="0"/>
              <a:t>2/17/2023</a:t>
            </a:fld>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79104386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D76588A-5827-4843-A700-508233C9F32B}" type="datetimeFigureOut">
              <a:rPr lang="en-US" smtClean="0"/>
              <a:t>2/17/2023</a:t>
            </a:fld>
            <a:endParaRPr lang="en-US"/>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361037359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76588A-5827-4843-A700-508233C9F32B}" type="datetimeFigureOut">
              <a:rPr lang="en-US" smtClean="0"/>
              <a:t>2/17/2023</a:t>
            </a:fld>
            <a:endParaRPr lang="en-US"/>
          </a:p>
        </p:txBody>
      </p:sp>
      <p:sp>
        <p:nvSpPr>
          <p:cNvPr id="9" name="Slide Number Placeholder 8"/>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344836733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D76588A-5827-4843-A700-508233C9F32B}" type="datetimeFigureOut">
              <a:rPr lang="en-US" smtClean="0"/>
              <a:t>2/17/2023</a:t>
            </a:fld>
            <a:endParaRPr lang="en-US"/>
          </a:p>
        </p:txBody>
      </p:sp>
      <p:sp>
        <p:nvSpPr>
          <p:cNvPr id="5" name="Slide Number Placeholder 4"/>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99503471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76588A-5827-4843-A700-508233C9F32B}" type="datetimeFigureOut">
              <a:rPr lang="en-US" smtClean="0"/>
              <a:t>2/17/2023</a:t>
            </a:fld>
            <a:endParaRPr lang="en-US"/>
          </a:p>
        </p:txBody>
      </p:sp>
      <p:sp>
        <p:nvSpPr>
          <p:cNvPr id="4" name="Slide Number Placeholder 3"/>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51126063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796176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56472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867"/>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6D76588A-5827-4843-A700-508233C9F32B}" type="datetimeFigureOut">
              <a:rPr lang="en-US" smtClean="0"/>
              <a:t>2/17/2023</a:t>
            </a:fld>
            <a:endParaRPr lang="en-US"/>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14555818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D76588A-5827-4843-A700-508233C9F32B}" type="datetimeFigureOut">
              <a:rPr lang="en-US" smtClean="0"/>
              <a:t>2/17/2023</a:t>
            </a:fld>
            <a:endParaRPr lang="en-US"/>
          </a:p>
        </p:txBody>
      </p:sp>
      <p:sp>
        <p:nvSpPr>
          <p:cNvPr id="5" name="Slide Number Placeholder 4"/>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78378518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867"/>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6D76588A-5827-4843-A700-508233C9F32B}" type="datetimeFigureOut">
              <a:rPr lang="en-US" smtClean="0"/>
              <a:t>2/17/2023</a:t>
            </a:fld>
            <a:endParaRPr lang="en-US"/>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303958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6588A-5827-4843-A700-508233C9F32B}" type="datetimeFigureOut">
              <a:rPr lang="en-US" smtClean="0"/>
              <a:t>2/17/2023</a:t>
            </a:fld>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91096398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2" y="274640"/>
            <a:ext cx="1550609"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6588A-5827-4843-A700-508233C9F32B}" type="datetimeFigureOut">
              <a:rPr lang="en-US" smtClean="0"/>
              <a:t>2/17/2023</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169833275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82358" y="4984276"/>
            <a:ext cx="10958468" cy="1564477"/>
          </a:xfrm>
        </p:spPr>
        <p:txBody>
          <a:bodyPr/>
          <a:lstStyle>
            <a:lvl1pPr marL="0" indent="0" algn="l">
              <a:buNone/>
              <a:defRPr>
                <a:solidFill>
                  <a:srgbClr val="FFFFFF"/>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text</a:t>
            </a:r>
          </a:p>
        </p:txBody>
      </p:sp>
      <p:sp>
        <p:nvSpPr>
          <p:cNvPr id="12" name="Picture Placeholder 11"/>
          <p:cNvSpPr>
            <a:spLocks noGrp="1"/>
          </p:cNvSpPr>
          <p:nvPr>
            <p:ph type="pic" sz="quarter" idx="10"/>
          </p:nvPr>
        </p:nvSpPr>
        <p:spPr>
          <a:xfrm>
            <a:off x="0" y="0"/>
            <a:ext cx="12192000" cy="4683125"/>
          </a:xfrm>
        </p:spPr>
        <p:txBody>
          <a:bodyPr/>
          <a:lstStyle/>
          <a:p>
            <a:endParaRPr lang="en-US"/>
          </a:p>
        </p:txBody>
      </p:sp>
    </p:spTree>
    <p:extLst>
      <p:ext uri="{BB962C8B-B14F-4D97-AF65-F5344CB8AC3E}">
        <p14:creationId xmlns:p14="http://schemas.microsoft.com/office/powerpoint/2010/main" val="70179376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D76588A-5827-4843-A700-508233C9F32B}" type="datetimeFigureOut">
              <a:rPr lang="en-US" smtClean="0"/>
              <a:t>2/17/2023</a:t>
            </a:fld>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11642794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6588A-5827-4843-A700-508233C9F32B}" type="datetimeFigureOut">
              <a:rPr lang="en-US" smtClean="0"/>
              <a:t>2/17/2023</a:t>
            </a:fld>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34966766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D76588A-5827-4843-A700-508233C9F32B}" type="datetimeFigureOut">
              <a:rPr lang="en-US" smtClean="0"/>
              <a:t>2/17/2023</a:t>
            </a:fld>
            <a:endParaRPr lang="en-US"/>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175354435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76588A-5827-4843-A700-508233C9F32B}" type="datetimeFigureOut">
              <a:rPr lang="en-US" smtClean="0"/>
              <a:t>2/17/2023</a:t>
            </a:fld>
            <a:endParaRPr lang="en-US"/>
          </a:p>
        </p:txBody>
      </p:sp>
      <p:sp>
        <p:nvSpPr>
          <p:cNvPr id="9" name="Slide Number Placeholder 8"/>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49032020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D76588A-5827-4843-A700-508233C9F32B}" type="datetimeFigureOut">
              <a:rPr lang="en-US" smtClean="0"/>
              <a:t>2/17/2023</a:t>
            </a:fld>
            <a:endParaRPr lang="en-US"/>
          </a:p>
        </p:txBody>
      </p:sp>
      <p:sp>
        <p:nvSpPr>
          <p:cNvPr id="5" name="Slide Number Placeholder 4"/>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78378518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76588A-5827-4843-A700-508233C9F32B}" type="datetimeFigureOut">
              <a:rPr lang="en-US" smtClean="0"/>
              <a:t>2/17/2023</a:t>
            </a:fld>
            <a:endParaRPr lang="en-US"/>
          </a:p>
        </p:txBody>
      </p:sp>
      <p:sp>
        <p:nvSpPr>
          <p:cNvPr id="4" name="Slide Number Placeholder 3"/>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370091584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image" Target="../media/image11.png"/><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10.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theme" Target="../theme/theme11.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image" Target="../media/image11.png"/><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image" Target="../media/image10.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2.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4" Type="http://schemas.openxmlformats.org/officeDocument/2006/relationships/image" Target="../media/image6.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5.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image" Target="../media/image11.png"/><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10.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image" Target="../media/image10.pn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theme" Target="../theme/theme6.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19" Type="http://schemas.openxmlformats.org/officeDocument/2006/relationships/image" Target="../media/image11.png"/><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image" Target="../media/image5.png"/><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11.pn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image" Target="../media/image11.png"/><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E4103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5343072"/>
            <a:ext cx="10972800" cy="1143000"/>
          </a:xfrm>
          <a:prstGeom prst="rect">
            <a:avLst/>
          </a:prstGeom>
        </p:spPr>
        <p:txBody>
          <a:bodyPr vert="horz" lIns="91440" tIns="45720" rIns="91440" bIns="45720" rtlCol="0" anchor="ctr">
            <a:normAutofit/>
          </a:bodyPr>
          <a:lstStyle/>
          <a:p>
            <a:r>
              <a:rPr lang="en-US"/>
              <a:t>Click to edit Master title style</a:t>
            </a:r>
          </a:p>
        </p:txBody>
      </p:sp>
      <p:pic>
        <p:nvPicPr>
          <p:cNvPr id="8" name="Picture 7" descr="Asset 1@4x.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36572" y="991812"/>
            <a:ext cx="3918857" cy="3123469"/>
          </a:xfrm>
          <a:prstGeom prst="rect">
            <a:avLst/>
          </a:prstGeom>
        </p:spPr>
      </p:pic>
    </p:spTree>
    <p:extLst>
      <p:ext uri="{BB962C8B-B14F-4D97-AF65-F5344CB8AC3E}">
        <p14:creationId xmlns:p14="http://schemas.microsoft.com/office/powerpoint/2010/main" val="2387613815"/>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810" r:id="rId4"/>
  </p:sldLayoutIdLst>
  <p:txStyles>
    <p:titleStyle>
      <a:lvl1pPr algn="ctr" defTabSz="609585" rtl="0" eaLnBrk="1" latinLnBrk="0" hangingPunct="1">
        <a:spcBef>
          <a:spcPct val="0"/>
        </a:spcBef>
        <a:buNone/>
        <a:defRPr sz="5000" b="1" kern="1200">
          <a:solidFill>
            <a:schemeClr val="bg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RESULTS_logo_EN_CMYK_BIG (flat)2_RESULTS_logo_EN_CMYK_BIG.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478255" y="107890"/>
            <a:ext cx="1631504" cy="1309751"/>
          </a:xfrm>
          <a:prstGeom prst="rect">
            <a:avLst/>
          </a:prstGeom>
        </p:spPr>
      </p:pic>
      <p:sp>
        <p:nvSpPr>
          <p:cNvPr id="2" name="Title Placeholder 1"/>
          <p:cNvSpPr>
            <a:spLocks noGrp="1"/>
          </p:cNvSpPr>
          <p:nvPr>
            <p:ph type="title"/>
          </p:nvPr>
        </p:nvSpPr>
        <p:spPr>
          <a:xfrm>
            <a:off x="609602" y="274639"/>
            <a:ext cx="9868655"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D76588A-5827-4843-A700-508233C9F32B}" type="datetimeFigureOut">
              <a:rPr lang="en-US" smtClean="0"/>
              <a:t>2/17/2023</a:t>
            </a:fld>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307E6868-079E-1649-B8D1-459B42CE4DE3}" type="slidenum">
              <a:rPr lang="en-US" smtClean="0"/>
              <a:t>‹#›</a:t>
            </a:fld>
            <a:endParaRPr lang="en-US"/>
          </a:p>
        </p:txBody>
      </p:sp>
      <p:sp>
        <p:nvSpPr>
          <p:cNvPr id="5" name="Slide Number Placeholder 2">
            <a:extLst>
              <a:ext uri="{FF2B5EF4-FFF2-40B4-BE49-F238E27FC236}">
                <a16:creationId xmlns:a16="http://schemas.microsoft.com/office/drawing/2014/main" id="{8B3C30C0-4077-2EB8-009E-17D3A8C49D7D}"/>
              </a:ext>
            </a:extLst>
          </p:cNvPr>
          <p:cNvSpPr txBox="1">
            <a:spLocks/>
          </p:cNvSpPr>
          <p:nvPr userDrawn="1"/>
        </p:nvSpPr>
        <p:spPr>
          <a:xfrm>
            <a:off x="0" y="2790"/>
            <a:ext cx="609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07E6868-079E-1649-B8D1-459B42CE4DE3}" type="slidenum">
              <a:rPr lang="en-US" sz="1800" i="0" smtClean="0"/>
              <a:pPr/>
              <a:t>‹#›</a:t>
            </a:fld>
            <a:endParaRPr lang="en-US" sz="1800" i="0"/>
          </a:p>
        </p:txBody>
      </p:sp>
    </p:spTree>
    <p:extLst>
      <p:ext uri="{BB962C8B-B14F-4D97-AF65-F5344CB8AC3E}">
        <p14:creationId xmlns:p14="http://schemas.microsoft.com/office/powerpoint/2010/main" val="276999564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923" r:id="rId6"/>
    <p:sldLayoutId id="2147483924" r:id="rId7"/>
    <p:sldLayoutId id="2147483887" r:id="rId8"/>
    <p:sldLayoutId id="2147483925" r:id="rId9"/>
    <p:sldLayoutId id="2147483889" r:id="rId10"/>
    <p:sldLayoutId id="2147483890" r:id="rId11"/>
  </p:sldLayoutIdLst>
  <p:txStyles>
    <p:titleStyle>
      <a:lvl1pPr algn="ctr" defTabSz="609570" rtl="0" eaLnBrk="1" latinLnBrk="0" hangingPunct="1">
        <a:spcBef>
          <a:spcPct val="0"/>
        </a:spcBef>
        <a:buNone/>
        <a:defRPr sz="5000" kern="1200">
          <a:solidFill>
            <a:schemeClr val="tx1"/>
          </a:solidFill>
          <a:latin typeface="+mj-lt"/>
          <a:ea typeface="+mj-ea"/>
          <a:cs typeface="+mj-cs"/>
        </a:defRPr>
      </a:lvl1pPr>
    </p:titleStyle>
    <p:bodyStyle>
      <a:lvl1pPr marL="457178" indent="-457178" algn="l" defTabSz="609570" rtl="0" eaLnBrk="1" latinLnBrk="0" hangingPunct="1">
        <a:spcBef>
          <a:spcPct val="20000"/>
        </a:spcBef>
        <a:buFont typeface="Arial"/>
        <a:buChar char="•"/>
        <a:defRPr sz="4200" kern="1200">
          <a:solidFill>
            <a:schemeClr val="tx1"/>
          </a:solidFill>
          <a:latin typeface="+mn-lt"/>
          <a:ea typeface="+mn-ea"/>
          <a:cs typeface="+mn-cs"/>
        </a:defRPr>
      </a:lvl1pPr>
      <a:lvl2pPr marL="990550" indent="-380981" algn="l" defTabSz="609570" rtl="0" eaLnBrk="1" latinLnBrk="0" hangingPunct="1">
        <a:spcBef>
          <a:spcPct val="20000"/>
        </a:spcBef>
        <a:buFont typeface="Courier New"/>
        <a:buChar char="o"/>
        <a:defRPr sz="3400" kern="1200">
          <a:solidFill>
            <a:schemeClr val="tx1"/>
          </a:solidFill>
          <a:latin typeface="+mn-lt"/>
          <a:ea typeface="+mn-ea"/>
          <a:cs typeface="+mn-cs"/>
        </a:defRPr>
      </a:lvl2pPr>
      <a:lvl3pPr marL="1523925" indent="-304784" algn="l" defTabSz="609570" rtl="0" eaLnBrk="1" latinLnBrk="0" hangingPunct="1">
        <a:spcBef>
          <a:spcPct val="20000"/>
        </a:spcBef>
        <a:buFont typeface="Wingdings" charset="2"/>
        <a:buChar char="§"/>
        <a:defRPr sz="2600" kern="1200">
          <a:solidFill>
            <a:schemeClr val="tx1"/>
          </a:solidFill>
          <a:latin typeface="+mn-lt"/>
          <a:ea typeface="+mn-ea"/>
          <a:cs typeface="+mn-cs"/>
        </a:defRPr>
      </a:lvl3pPr>
      <a:lvl4pPr marL="2133493" indent="-304784" algn="l" defTabSz="609570" rtl="0" eaLnBrk="1" latinLnBrk="0" hangingPunct="1">
        <a:spcBef>
          <a:spcPct val="20000"/>
        </a:spcBef>
        <a:buFont typeface="Arial"/>
        <a:buChar char="•"/>
        <a:defRPr sz="2400" kern="1200">
          <a:solidFill>
            <a:schemeClr val="tx1"/>
          </a:solidFill>
          <a:latin typeface="+mn-lt"/>
          <a:ea typeface="+mn-ea"/>
          <a:cs typeface="+mn-cs"/>
        </a:defRPr>
      </a:lvl4pPr>
      <a:lvl5pPr marL="2743062" indent="-304784" algn="l" defTabSz="609570" rtl="0" eaLnBrk="1" latinLnBrk="0" hangingPunct="1">
        <a:spcBef>
          <a:spcPct val="20000"/>
        </a:spcBef>
        <a:buFont typeface="Courier New"/>
        <a:buChar char="o"/>
        <a:defRPr sz="2000" kern="1200">
          <a:solidFill>
            <a:schemeClr val="tx1"/>
          </a:solidFill>
          <a:latin typeface="+mn-lt"/>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RESULTS_logo_EN_CMYK_BIG (flat)2_RESULTS_logo_EN_CMYK_BIG.png"/>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10478255" y="191263"/>
            <a:ext cx="1631504" cy="1309751"/>
          </a:xfrm>
          <a:prstGeom prst="rect">
            <a:avLst/>
          </a:prstGeom>
        </p:spPr>
      </p:pic>
      <p:sp>
        <p:nvSpPr>
          <p:cNvPr id="2" name="Title Placeholder 1"/>
          <p:cNvSpPr>
            <a:spLocks noGrp="1"/>
          </p:cNvSpPr>
          <p:nvPr>
            <p:ph type="title"/>
          </p:nvPr>
        </p:nvSpPr>
        <p:spPr>
          <a:xfrm>
            <a:off x="609601" y="274639"/>
            <a:ext cx="9868655"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A993FC7D-EDB8-42B6-B18C-A191D57ABB0D}" type="datetime1">
              <a:rPr lang="en-US" smtClean="0"/>
              <a:t>2/17/2023</a:t>
            </a:fld>
            <a:endParaRPr lang="en-US"/>
          </a:p>
        </p:txBody>
      </p:sp>
      <p:sp>
        <p:nvSpPr>
          <p:cNvPr id="6" name="Slide Number Placeholder 5"/>
          <p:cNvSpPr>
            <a:spLocks noGrp="1"/>
          </p:cNvSpPr>
          <p:nvPr>
            <p:ph type="sldNum" sz="quarter" idx="4"/>
          </p:nvPr>
        </p:nvSpPr>
        <p:spPr>
          <a:xfrm>
            <a:off x="0" y="2789"/>
            <a:ext cx="532760" cy="396780"/>
          </a:xfrm>
          <a:prstGeom prst="rect">
            <a:avLst/>
          </a:prstGeom>
        </p:spPr>
        <p:txBody>
          <a:bodyPr vert="horz" lIns="91440" tIns="45720" rIns="91440" bIns="45720" rtlCol="0" anchor="ctr"/>
          <a:lstStyle>
            <a:lvl1pPr algn="l">
              <a:defRPr sz="18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307E6868-079E-1649-B8D1-459B42CE4DE3}" type="slidenum">
              <a:rPr lang="en-US" smtClean="0"/>
              <a:pPr/>
              <a:t>‹#›</a:t>
            </a:fld>
            <a:endParaRPr lang="en-US"/>
          </a:p>
        </p:txBody>
      </p:sp>
      <p:pic>
        <p:nvPicPr>
          <p:cNvPr id="8" name="Picture 7" descr="RESULTS_logo_EN_CMYK_BIG (flat)2_RESULTS_logo_EN_CMYK_BIG.png">
            <a:extLst>
              <a:ext uri="{FF2B5EF4-FFF2-40B4-BE49-F238E27FC236}">
                <a16:creationId xmlns:a16="http://schemas.microsoft.com/office/drawing/2014/main" id="{B48464E1-4786-0E4F-BF6E-90547C976D8B}"/>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0478255" y="185353"/>
            <a:ext cx="1631504" cy="1309751"/>
          </a:xfrm>
          <a:prstGeom prst="rect">
            <a:avLst/>
          </a:prstGeom>
        </p:spPr>
      </p:pic>
    </p:spTree>
    <p:extLst>
      <p:ext uri="{BB962C8B-B14F-4D97-AF65-F5344CB8AC3E}">
        <p14:creationId xmlns:p14="http://schemas.microsoft.com/office/powerpoint/2010/main" val="3922636308"/>
      </p:ext>
    </p:extLst>
  </p:cSld>
  <p:clrMap bg1="lt1" tx1="dk1" bg2="lt2" tx2="dk2" accent1="accent1" accent2="accent2" accent3="accent3" accent4="accent4" accent5="accent5" accent6="accent6" hlink="hlink" folHlink="folHlink"/>
  <p:sldLayoutIdLst>
    <p:sldLayoutId id="2147483750" r:id="rId1"/>
    <p:sldLayoutId id="2147483770" r:id="rId2"/>
    <p:sldLayoutId id="2147483771" r:id="rId3"/>
    <p:sldLayoutId id="2147483751" r:id="rId4"/>
    <p:sldLayoutId id="2147483752" r:id="rId5"/>
    <p:sldLayoutId id="2147483753" r:id="rId6"/>
    <p:sldLayoutId id="2147483754" r:id="rId7"/>
    <p:sldLayoutId id="2147483733" r:id="rId8"/>
    <p:sldLayoutId id="2147483755" r:id="rId9"/>
    <p:sldLayoutId id="2147483756" r:id="rId10"/>
    <p:sldLayoutId id="2147483757" r:id="rId11"/>
    <p:sldLayoutId id="2147483758" r:id="rId12"/>
  </p:sldLayoutIdLst>
  <p:hf hdr="0" ftr="0" dt="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Courier New"/>
        <a:buChar char="o"/>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Wingdings" charset="2"/>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Courier New"/>
        <a:buChar char="o"/>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A271A1-F6D6-438B-A432-4747EE7ECD40}" type="datetimeFigureOut">
              <a:rPr lang="en-US" smtClean="0"/>
              <a:pPr/>
              <a:t>2/17/2023</a:t>
            </a:fld>
            <a:endParaRPr lang="en-US" sz="1400">
              <a:solidFill>
                <a:schemeClr val="tx2"/>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r" eaLnBrk="1" latinLnBrk="0" hangingPunct="1"/>
            <a:endParaRPr kumimoji="0" lang="en-US" sz="1400">
              <a:solidFill>
                <a:schemeClr val="tx2"/>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eaLnBrk="1" latinLnBrk="0" hangingPunct="1"/>
            <a:fld id="{F0C94032-CD4C-4C25-B0C2-CEC720522D92}" type="slidenum">
              <a:rPr kumimoji="0" lang="en-US" smtClean="0"/>
              <a:pPr algn="ctr" eaLnBrk="1" latinLnBrk="0" hangingPunct="1"/>
              <a:t>‹#›</a:t>
            </a:fld>
            <a:endParaRPr kumimoji="0" lang="en-US" sz="1400" b="1">
              <a:solidFill>
                <a:srgbClr val="FFFFFF"/>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RESULTS_logo_EN_CMYK_BIG (flat)2_RESULTS_logo_EN_CMYK_BIG.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478255" y="107889"/>
            <a:ext cx="1631504" cy="1309751"/>
          </a:xfrm>
          <a:prstGeom prst="rect">
            <a:avLst/>
          </a:prstGeom>
        </p:spPr>
      </p:pic>
      <p:sp>
        <p:nvSpPr>
          <p:cNvPr id="2" name="Title Placeholder 1"/>
          <p:cNvSpPr>
            <a:spLocks noGrp="1"/>
          </p:cNvSpPr>
          <p:nvPr>
            <p:ph type="title"/>
          </p:nvPr>
        </p:nvSpPr>
        <p:spPr>
          <a:xfrm>
            <a:off x="609601" y="274639"/>
            <a:ext cx="9868655"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D76588A-5827-4843-A700-508233C9F32B}" type="datetimeFigureOut">
              <a:rPr lang="en-US" smtClean="0"/>
              <a:t>2/17/2023</a:t>
            </a:fld>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307E6868-079E-1649-B8D1-459B42CE4DE3}" type="slidenum">
              <a:rPr lang="en-US" smtClean="0"/>
              <a:t>‹#›</a:t>
            </a:fld>
            <a:endParaRPr lang="en-US"/>
          </a:p>
        </p:txBody>
      </p:sp>
    </p:spTree>
    <p:extLst>
      <p:ext uri="{BB962C8B-B14F-4D97-AF65-F5344CB8AC3E}">
        <p14:creationId xmlns:p14="http://schemas.microsoft.com/office/powerpoint/2010/main" val="2769995644"/>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914" r:id="rId8"/>
    <p:sldLayoutId id="2147483807" r:id="rId9"/>
    <p:sldLayoutId id="2147483919" r:id="rId10"/>
    <p:sldLayoutId id="2147483916" r:id="rId11"/>
  </p:sldLayoutIdLst>
  <p:txStyles>
    <p:titleStyle>
      <a:lvl1pPr algn="ctr" defTabSz="609585" rtl="0" eaLnBrk="1" latinLnBrk="0" hangingPunct="1">
        <a:spcBef>
          <a:spcPct val="0"/>
        </a:spcBef>
        <a:buNone/>
        <a:defRPr sz="5000"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00" kern="1200">
          <a:solidFill>
            <a:schemeClr val="tx1"/>
          </a:solidFill>
          <a:latin typeface="+mn-lt"/>
          <a:ea typeface="+mn-ea"/>
          <a:cs typeface="+mn-cs"/>
        </a:defRPr>
      </a:lvl1pPr>
      <a:lvl2pPr marL="990575" indent="-380990" algn="l" defTabSz="609585" rtl="0" eaLnBrk="1" latinLnBrk="0" hangingPunct="1">
        <a:spcBef>
          <a:spcPct val="20000"/>
        </a:spcBef>
        <a:buFont typeface="Courier New"/>
        <a:buChar char="o"/>
        <a:defRPr sz="3400" kern="1200">
          <a:solidFill>
            <a:schemeClr val="tx1"/>
          </a:solidFill>
          <a:latin typeface="+mn-lt"/>
          <a:ea typeface="+mn-ea"/>
          <a:cs typeface="+mn-cs"/>
        </a:defRPr>
      </a:lvl2pPr>
      <a:lvl3pPr marL="1523962" indent="-304792" algn="l" defTabSz="609585" rtl="0" eaLnBrk="1" latinLnBrk="0" hangingPunct="1">
        <a:spcBef>
          <a:spcPct val="20000"/>
        </a:spcBef>
        <a:buFont typeface="Wingdings" charset="2"/>
        <a:buChar char="§"/>
        <a:defRPr sz="26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400" kern="1200">
          <a:solidFill>
            <a:schemeClr val="tx1"/>
          </a:solidFill>
          <a:latin typeface="+mn-lt"/>
          <a:ea typeface="+mn-ea"/>
          <a:cs typeface="+mn-cs"/>
        </a:defRPr>
      </a:lvl4pPr>
      <a:lvl5pPr marL="2743131" indent="-304792" algn="l" defTabSz="609585" rtl="0" eaLnBrk="1" latinLnBrk="0" hangingPunct="1">
        <a:spcBef>
          <a:spcPct val="20000"/>
        </a:spcBef>
        <a:buFont typeface="Courier New"/>
        <a:buChar char="o"/>
        <a:defRPr sz="20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21E2EE-B8AE-4CEC-ACA6-2FF204D344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DEE58C9-B17A-4761-83CF-4833C4EE95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3E437C-1014-40AD-B79A-DD76B00D40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77D582-CD75-47C7-A017-4364809B4416}" type="datetimeFigureOut">
              <a:rPr lang="en-US" smtClean="0"/>
              <a:t>2/17/2023</a:t>
            </a:fld>
            <a:endParaRPr lang="en-US"/>
          </a:p>
        </p:txBody>
      </p:sp>
      <p:sp>
        <p:nvSpPr>
          <p:cNvPr id="5" name="Footer Placeholder 4">
            <a:extLst>
              <a:ext uri="{FF2B5EF4-FFF2-40B4-BE49-F238E27FC236}">
                <a16:creationId xmlns:a16="http://schemas.microsoft.com/office/drawing/2014/main" id="{DE6E4C30-6151-458B-9330-AA6F5B9929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6A9A327-9C66-4663-819C-B44BFDA8A1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F26191-DFC0-4DE5-9D74-226EE5FB313E}" type="slidenum">
              <a:rPr lang="en-US" smtClean="0"/>
              <a:t>‹#›</a:t>
            </a:fld>
            <a:endParaRPr lang="en-US"/>
          </a:p>
        </p:txBody>
      </p:sp>
    </p:spTree>
    <p:extLst>
      <p:ext uri="{BB962C8B-B14F-4D97-AF65-F5344CB8AC3E}">
        <p14:creationId xmlns:p14="http://schemas.microsoft.com/office/powerpoint/2010/main" val="3074039093"/>
      </p:ext>
    </p:extLst>
  </p:cSld>
  <p:clrMap bg1="lt1" tx1="dk1" bg2="lt2" tx2="dk2" accent1="accent1" accent2="accent2" accent3="accent3" accent4="accent4" accent5="accent5" accent6="accent6" hlink="hlink" folHlink="folHlink"/>
  <p:sldLayoutIdLst>
    <p:sldLayoutId id="2147483918" r:id="rId1"/>
    <p:sldLayoutId id="2147483959" r:id="rId2"/>
    <p:sldLayoutId id="2147483960" r:id="rId3"/>
    <p:sldLayoutId id="2147483961" r:id="rId4"/>
    <p:sldLayoutId id="2147483962" r:id="rId5"/>
    <p:sldLayoutId id="214748396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E4103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5343072"/>
            <a:ext cx="10972800" cy="1143000"/>
          </a:xfrm>
          <a:prstGeom prst="rect">
            <a:avLst/>
          </a:prstGeom>
        </p:spPr>
        <p:txBody>
          <a:bodyPr vert="horz" lIns="91440" tIns="45720" rIns="91440" bIns="45720" rtlCol="0" anchor="ctr">
            <a:normAutofit/>
          </a:bodyPr>
          <a:lstStyle/>
          <a:p>
            <a:r>
              <a:rPr lang="en-US"/>
              <a:t>Click to edit Master title style</a:t>
            </a:r>
          </a:p>
        </p:txBody>
      </p:sp>
      <p:pic>
        <p:nvPicPr>
          <p:cNvPr id="8" name="Picture 7" descr="Asset 1@4x.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136572" y="991812"/>
            <a:ext cx="3918857" cy="3123469"/>
          </a:xfrm>
          <a:prstGeom prst="rect">
            <a:avLst/>
          </a:prstGeom>
        </p:spPr>
      </p:pic>
    </p:spTree>
    <p:extLst>
      <p:ext uri="{BB962C8B-B14F-4D97-AF65-F5344CB8AC3E}">
        <p14:creationId xmlns:p14="http://schemas.microsoft.com/office/powerpoint/2010/main" val="1247377454"/>
      </p:ext>
    </p:extLst>
  </p:cSld>
  <p:clrMap bg1="lt1" tx1="dk1" bg2="lt2" tx2="dk2" accent1="accent1" accent2="accent2" accent3="accent3" accent4="accent4" accent5="accent5" accent6="accent6" hlink="hlink" folHlink="folHlink"/>
  <p:sldLayoutIdLst>
    <p:sldLayoutId id="2147483765" r:id="rId1"/>
    <p:sldLayoutId id="2147483763" r:id="rId2"/>
  </p:sldLayoutIdLst>
  <p:txStyles>
    <p:titleStyle>
      <a:lvl1pPr algn="ctr" defTabSz="609585" rtl="0" eaLnBrk="1" latinLnBrk="0" hangingPunct="1">
        <a:spcBef>
          <a:spcPct val="0"/>
        </a:spcBef>
        <a:buNone/>
        <a:defRPr sz="5867" b="1" kern="1200">
          <a:solidFill>
            <a:schemeClr val="bg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RESULTS_logo_EN_CMYK_BIG (flat)2_RESULTS_logo_EN_CMYK_BIG.png"/>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10478255" y="191265"/>
            <a:ext cx="1631504" cy="1309751"/>
          </a:xfrm>
          <a:prstGeom prst="rect">
            <a:avLst/>
          </a:prstGeom>
        </p:spPr>
      </p:pic>
      <p:sp>
        <p:nvSpPr>
          <p:cNvPr id="2" name="Title Placeholder 1"/>
          <p:cNvSpPr>
            <a:spLocks noGrp="1"/>
          </p:cNvSpPr>
          <p:nvPr>
            <p:ph type="title"/>
          </p:nvPr>
        </p:nvSpPr>
        <p:spPr>
          <a:xfrm>
            <a:off x="609602" y="274639"/>
            <a:ext cx="9868655"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A993FC7D-EDB8-42B6-B18C-A191D57ABB0D}" type="datetime1">
              <a:rPr lang="en-US" smtClean="0"/>
              <a:t>2/17/2023</a:t>
            </a:fld>
            <a:endParaRPr lang="en-US"/>
          </a:p>
        </p:txBody>
      </p:sp>
      <p:sp>
        <p:nvSpPr>
          <p:cNvPr id="6" name="Slide Number Placeholder 5"/>
          <p:cNvSpPr>
            <a:spLocks noGrp="1"/>
          </p:cNvSpPr>
          <p:nvPr>
            <p:ph type="sldNum" sz="quarter" idx="4"/>
          </p:nvPr>
        </p:nvSpPr>
        <p:spPr>
          <a:xfrm>
            <a:off x="0" y="2791"/>
            <a:ext cx="609600" cy="365125"/>
          </a:xfrm>
          <a:prstGeom prst="rect">
            <a:avLst/>
          </a:prstGeom>
        </p:spPr>
        <p:txBody>
          <a:bodyPr vert="horz" lIns="91440" tIns="45720" rIns="91440" bIns="45720" rtlCol="0" anchor="ctr"/>
          <a:lstStyle>
            <a:lvl1pPr algn="ctr">
              <a:defRPr sz="1600" b="1">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307E6868-079E-1649-B8D1-459B42CE4DE3}" type="slidenum">
              <a:rPr lang="en-US" smtClean="0"/>
              <a:pPr/>
              <a:t>‹#›</a:t>
            </a:fld>
            <a:endParaRPr lang="en-US"/>
          </a:p>
        </p:txBody>
      </p:sp>
      <p:pic>
        <p:nvPicPr>
          <p:cNvPr id="8" name="Picture 7" descr="RESULTS_logo_EN_CMYK_BIG (flat)2_RESULTS_logo_EN_CMYK_BIG.png">
            <a:extLst>
              <a:ext uri="{FF2B5EF4-FFF2-40B4-BE49-F238E27FC236}">
                <a16:creationId xmlns:a16="http://schemas.microsoft.com/office/drawing/2014/main" id="{B48464E1-4786-0E4F-BF6E-90547C976D8B}"/>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0478255" y="185354"/>
            <a:ext cx="1631504" cy="1309751"/>
          </a:xfrm>
          <a:prstGeom prst="rect">
            <a:avLst/>
          </a:prstGeom>
        </p:spPr>
      </p:pic>
    </p:spTree>
    <p:extLst>
      <p:ext uri="{BB962C8B-B14F-4D97-AF65-F5344CB8AC3E}">
        <p14:creationId xmlns:p14="http://schemas.microsoft.com/office/powerpoint/2010/main" val="3035491392"/>
      </p:ext>
    </p:extLst>
  </p:cSld>
  <p:clrMap bg1="lt1" tx1="dk1" bg2="lt2" tx2="dk2" accent1="accent1" accent2="accent2" accent3="accent3" accent4="accent4" accent5="accent5" accent6="accent6" hlink="hlink" folHlink="folHlink"/>
  <p:sldLayoutIdLst>
    <p:sldLayoutId id="2147483794" r:id="rId1"/>
    <p:sldLayoutId id="2147483736" r:id="rId2"/>
    <p:sldLayoutId id="2147483768" r:id="rId3"/>
    <p:sldLayoutId id="2147483716" r:id="rId4"/>
    <p:sldLayoutId id="2147483796" r:id="rId5"/>
    <p:sldLayoutId id="2147483797" r:id="rId6"/>
    <p:sldLayoutId id="2147483798" r:id="rId7"/>
    <p:sldLayoutId id="2147483772" r:id="rId8"/>
    <p:sldLayoutId id="2147483799" r:id="rId9"/>
    <p:sldLayoutId id="2147483800" r:id="rId10"/>
    <p:sldLayoutId id="2147483801" r:id="rId11"/>
    <p:sldLayoutId id="2147483802" r:id="rId12"/>
  </p:sldLayoutIdLst>
  <p:hf hdr="0" ftr="0" dt="0"/>
  <p:txStyles>
    <p:titleStyle>
      <a:lvl1pPr algn="ctr" defTabSz="812760" rtl="0" eaLnBrk="1" latinLnBrk="0" hangingPunct="1">
        <a:spcBef>
          <a:spcPct val="0"/>
        </a:spcBef>
        <a:buNone/>
        <a:defRPr sz="7822" kern="1200">
          <a:solidFill>
            <a:schemeClr val="tx1"/>
          </a:solidFill>
          <a:latin typeface="+mj-lt"/>
          <a:ea typeface="+mj-ea"/>
          <a:cs typeface="+mj-cs"/>
        </a:defRPr>
      </a:lvl1pPr>
    </p:titleStyle>
    <p:bodyStyle>
      <a:lvl1pPr marL="609570" indent="-609570" algn="l" defTabSz="812760" rtl="0" eaLnBrk="1" latinLnBrk="0" hangingPunct="1">
        <a:spcBef>
          <a:spcPct val="20000"/>
        </a:spcBef>
        <a:buFont typeface="Arial"/>
        <a:buChar char="•"/>
        <a:defRPr sz="5689" kern="1200">
          <a:solidFill>
            <a:schemeClr val="tx1"/>
          </a:solidFill>
          <a:latin typeface="+mn-lt"/>
          <a:ea typeface="+mn-ea"/>
          <a:cs typeface="+mn-cs"/>
        </a:defRPr>
      </a:lvl1pPr>
      <a:lvl2pPr marL="1320734" indent="-507974" algn="l" defTabSz="812760" rtl="0" eaLnBrk="1" latinLnBrk="0" hangingPunct="1">
        <a:spcBef>
          <a:spcPct val="20000"/>
        </a:spcBef>
        <a:buFont typeface="Courier New"/>
        <a:buChar char="o"/>
        <a:defRPr sz="4977" kern="1200">
          <a:solidFill>
            <a:schemeClr val="tx1"/>
          </a:solidFill>
          <a:latin typeface="+mn-lt"/>
          <a:ea typeface="+mn-ea"/>
          <a:cs typeface="+mn-cs"/>
        </a:defRPr>
      </a:lvl2pPr>
      <a:lvl3pPr marL="2031899" indent="-406379" algn="l" defTabSz="812760" rtl="0" eaLnBrk="1" latinLnBrk="0" hangingPunct="1">
        <a:spcBef>
          <a:spcPct val="20000"/>
        </a:spcBef>
        <a:buFont typeface="Wingdings" charset="2"/>
        <a:buChar char="§"/>
        <a:defRPr sz="4267" kern="1200">
          <a:solidFill>
            <a:schemeClr val="tx1"/>
          </a:solidFill>
          <a:latin typeface="+mn-lt"/>
          <a:ea typeface="+mn-ea"/>
          <a:cs typeface="+mn-cs"/>
        </a:defRPr>
      </a:lvl3pPr>
      <a:lvl4pPr marL="2844658" indent="-406379" algn="l" defTabSz="812760" rtl="0" eaLnBrk="1" latinLnBrk="0" hangingPunct="1">
        <a:spcBef>
          <a:spcPct val="20000"/>
        </a:spcBef>
        <a:buFont typeface="Arial"/>
        <a:buChar char="•"/>
        <a:defRPr sz="3556" kern="1200">
          <a:solidFill>
            <a:schemeClr val="tx1"/>
          </a:solidFill>
          <a:latin typeface="+mn-lt"/>
          <a:ea typeface="+mn-ea"/>
          <a:cs typeface="+mn-cs"/>
        </a:defRPr>
      </a:lvl4pPr>
      <a:lvl5pPr marL="3657417" indent="-406379" algn="l" defTabSz="812760" rtl="0" eaLnBrk="1" latinLnBrk="0" hangingPunct="1">
        <a:spcBef>
          <a:spcPct val="20000"/>
        </a:spcBef>
        <a:buFont typeface="Courier New"/>
        <a:buChar char="o"/>
        <a:defRPr sz="3556" kern="1200">
          <a:solidFill>
            <a:schemeClr val="tx1"/>
          </a:solidFill>
          <a:latin typeface="+mn-lt"/>
          <a:ea typeface="+mn-ea"/>
          <a:cs typeface="+mn-cs"/>
        </a:defRPr>
      </a:lvl5pPr>
      <a:lvl6pPr marL="4470176" indent="-406379" algn="l" defTabSz="812760" rtl="0" eaLnBrk="1" latinLnBrk="0" hangingPunct="1">
        <a:spcBef>
          <a:spcPct val="20000"/>
        </a:spcBef>
        <a:buFont typeface="Arial"/>
        <a:buChar char="•"/>
        <a:defRPr sz="3556" kern="1200">
          <a:solidFill>
            <a:schemeClr val="tx1"/>
          </a:solidFill>
          <a:latin typeface="+mn-lt"/>
          <a:ea typeface="+mn-ea"/>
          <a:cs typeface="+mn-cs"/>
        </a:defRPr>
      </a:lvl6pPr>
      <a:lvl7pPr marL="5282936" indent="-406379" algn="l" defTabSz="812760" rtl="0" eaLnBrk="1" latinLnBrk="0" hangingPunct="1">
        <a:spcBef>
          <a:spcPct val="20000"/>
        </a:spcBef>
        <a:buFont typeface="Arial"/>
        <a:buChar char="•"/>
        <a:defRPr sz="3556" kern="1200">
          <a:solidFill>
            <a:schemeClr val="tx1"/>
          </a:solidFill>
          <a:latin typeface="+mn-lt"/>
          <a:ea typeface="+mn-ea"/>
          <a:cs typeface="+mn-cs"/>
        </a:defRPr>
      </a:lvl7pPr>
      <a:lvl8pPr marL="6095696" indent="-406379" algn="l" defTabSz="812760" rtl="0" eaLnBrk="1" latinLnBrk="0" hangingPunct="1">
        <a:spcBef>
          <a:spcPct val="20000"/>
        </a:spcBef>
        <a:buFont typeface="Arial"/>
        <a:buChar char="•"/>
        <a:defRPr sz="3556" kern="1200">
          <a:solidFill>
            <a:schemeClr val="tx1"/>
          </a:solidFill>
          <a:latin typeface="+mn-lt"/>
          <a:ea typeface="+mn-ea"/>
          <a:cs typeface="+mn-cs"/>
        </a:defRPr>
      </a:lvl8pPr>
      <a:lvl9pPr marL="6908454" indent="-406379" algn="l" defTabSz="812760" rtl="0" eaLnBrk="1" latinLnBrk="0" hangingPunct="1">
        <a:spcBef>
          <a:spcPct val="20000"/>
        </a:spcBef>
        <a:buFont typeface="Arial"/>
        <a:buChar char="•"/>
        <a:defRPr sz="3556" kern="1200">
          <a:solidFill>
            <a:schemeClr val="tx1"/>
          </a:solidFill>
          <a:latin typeface="+mn-lt"/>
          <a:ea typeface="+mn-ea"/>
          <a:cs typeface="+mn-cs"/>
        </a:defRPr>
      </a:lvl9pPr>
    </p:bodyStyle>
    <p:otherStyle>
      <a:defPPr>
        <a:defRPr lang="en-US"/>
      </a:defPPr>
      <a:lvl1pPr marL="0" algn="l" defTabSz="812760" rtl="0" eaLnBrk="1" latinLnBrk="0" hangingPunct="1">
        <a:defRPr sz="3200" kern="1200">
          <a:solidFill>
            <a:schemeClr val="tx1"/>
          </a:solidFill>
          <a:latin typeface="+mn-lt"/>
          <a:ea typeface="+mn-ea"/>
          <a:cs typeface="+mn-cs"/>
        </a:defRPr>
      </a:lvl1pPr>
      <a:lvl2pPr marL="812760" algn="l" defTabSz="812760" rtl="0" eaLnBrk="1" latinLnBrk="0" hangingPunct="1">
        <a:defRPr sz="3200" kern="1200">
          <a:solidFill>
            <a:schemeClr val="tx1"/>
          </a:solidFill>
          <a:latin typeface="+mn-lt"/>
          <a:ea typeface="+mn-ea"/>
          <a:cs typeface="+mn-cs"/>
        </a:defRPr>
      </a:lvl2pPr>
      <a:lvl3pPr marL="1625519" algn="l" defTabSz="812760" rtl="0" eaLnBrk="1" latinLnBrk="0" hangingPunct="1">
        <a:defRPr sz="3200" kern="1200">
          <a:solidFill>
            <a:schemeClr val="tx1"/>
          </a:solidFill>
          <a:latin typeface="+mn-lt"/>
          <a:ea typeface="+mn-ea"/>
          <a:cs typeface="+mn-cs"/>
        </a:defRPr>
      </a:lvl3pPr>
      <a:lvl4pPr marL="2438278" algn="l" defTabSz="812760" rtl="0" eaLnBrk="1" latinLnBrk="0" hangingPunct="1">
        <a:defRPr sz="3200" kern="1200">
          <a:solidFill>
            <a:schemeClr val="tx1"/>
          </a:solidFill>
          <a:latin typeface="+mn-lt"/>
          <a:ea typeface="+mn-ea"/>
          <a:cs typeface="+mn-cs"/>
        </a:defRPr>
      </a:lvl4pPr>
      <a:lvl5pPr marL="3251037" algn="l" defTabSz="812760" rtl="0" eaLnBrk="1" latinLnBrk="0" hangingPunct="1">
        <a:defRPr sz="3200" kern="1200">
          <a:solidFill>
            <a:schemeClr val="tx1"/>
          </a:solidFill>
          <a:latin typeface="+mn-lt"/>
          <a:ea typeface="+mn-ea"/>
          <a:cs typeface="+mn-cs"/>
        </a:defRPr>
      </a:lvl5pPr>
      <a:lvl6pPr marL="4063797" algn="l" defTabSz="812760" rtl="0" eaLnBrk="1" latinLnBrk="0" hangingPunct="1">
        <a:defRPr sz="3200" kern="1200">
          <a:solidFill>
            <a:schemeClr val="tx1"/>
          </a:solidFill>
          <a:latin typeface="+mn-lt"/>
          <a:ea typeface="+mn-ea"/>
          <a:cs typeface="+mn-cs"/>
        </a:defRPr>
      </a:lvl6pPr>
      <a:lvl7pPr marL="4876557" algn="l" defTabSz="812760" rtl="0" eaLnBrk="1" latinLnBrk="0" hangingPunct="1">
        <a:defRPr sz="3200" kern="1200">
          <a:solidFill>
            <a:schemeClr val="tx1"/>
          </a:solidFill>
          <a:latin typeface="+mn-lt"/>
          <a:ea typeface="+mn-ea"/>
          <a:cs typeface="+mn-cs"/>
        </a:defRPr>
      </a:lvl7pPr>
      <a:lvl8pPr marL="5689315" algn="l" defTabSz="812760" rtl="0" eaLnBrk="1" latinLnBrk="0" hangingPunct="1">
        <a:defRPr sz="3200" kern="1200">
          <a:solidFill>
            <a:schemeClr val="tx1"/>
          </a:solidFill>
          <a:latin typeface="+mn-lt"/>
          <a:ea typeface="+mn-ea"/>
          <a:cs typeface="+mn-cs"/>
        </a:defRPr>
      </a:lvl8pPr>
      <a:lvl9pPr marL="6502075" algn="l" defTabSz="812760" rtl="0" eaLnBrk="1" latinLnBrk="0" hangingPunct="1">
        <a:defRPr sz="3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RESULTS_logo_EN_CMYK_BIG (flat)2_RESULTS_logo_EN_CMYK_BIG.png"/>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10478255" y="191265"/>
            <a:ext cx="1631504" cy="1309751"/>
          </a:xfrm>
          <a:prstGeom prst="rect">
            <a:avLst/>
          </a:prstGeom>
        </p:spPr>
      </p:pic>
      <p:sp>
        <p:nvSpPr>
          <p:cNvPr id="2" name="Title Placeholder 1"/>
          <p:cNvSpPr>
            <a:spLocks noGrp="1"/>
          </p:cNvSpPr>
          <p:nvPr>
            <p:ph type="title"/>
          </p:nvPr>
        </p:nvSpPr>
        <p:spPr>
          <a:xfrm>
            <a:off x="609602" y="274639"/>
            <a:ext cx="9868655"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A993FC7D-EDB8-42B6-B18C-A191D57ABB0D}" type="datetime1">
              <a:rPr lang="en-US" smtClean="0"/>
              <a:t>2/17/2023</a:t>
            </a:fld>
            <a:endParaRPr lang="en-US"/>
          </a:p>
        </p:txBody>
      </p:sp>
      <p:sp>
        <p:nvSpPr>
          <p:cNvPr id="6" name="Slide Number Placeholder 5"/>
          <p:cNvSpPr>
            <a:spLocks noGrp="1"/>
          </p:cNvSpPr>
          <p:nvPr>
            <p:ph type="sldNum" sz="quarter" idx="4"/>
          </p:nvPr>
        </p:nvSpPr>
        <p:spPr>
          <a:xfrm>
            <a:off x="0" y="2791"/>
            <a:ext cx="609600" cy="365125"/>
          </a:xfrm>
          <a:prstGeom prst="rect">
            <a:avLst/>
          </a:prstGeom>
        </p:spPr>
        <p:txBody>
          <a:bodyPr vert="horz" lIns="91440" tIns="45720" rIns="91440" bIns="45720" rtlCol="0" anchor="ctr"/>
          <a:lstStyle>
            <a:lvl1pPr algn="ctr">
              <a:defRPr sz="1600" b="1">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307E6868-079E-1649-B8D1-459B42CE4DE3}" type="slidenum">
              <a:rPr lang="en-US" smtClean="0"/>
              <a:pPr/>
              <a:t>‹#›</a:t>
            </a:fld>
            <a:endParaRPr lang="en-US"/>
          </a:p>
        </p:txBody>
      </p:sp>
      <p:pic>
        <p:nvPicPr>
          <p:cNvPr id="8" name="Picture 7" descr="RESULTS_logo_EN_CMYK_BIG (flat)2_RESULTS_logo_EN_CMYK_BIG.png">
            <a:extLst>
              <a:ext uri="{FF2B5EF4-FFF2-40B4-BE49-F238E27FC236}">
                <a16:creationId xmlns:a16="http://schemas.microsoft.com/office/drawing/2014/main" id="{B48464E1-4786-0E4F-BF6E-90547C976D8B}"/>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10478255" y="185354"/>
            <a:ext cx="1631504" cy="1309751"/>
          </a:xfrm>
          <a:prstGeom prst="rect">
            <a:avLst/>
          </a:prstGeom>
        </p:spPr>
      </p:pic>
    </p:spTree>
    <p:extLst>
      <p:ext uri="{BB962C8B-B14F-4D97-AF65-F5344CB8AC3E}">
        <p14:creationId xmlns:p14="http://schemas.microsoft.com/office/powerpoint/2010/main" val="878009277"/>
      </p:ext>
    </p:extLst>
  </p:cSld>
  <p:clrMap bg1="lt1" tx1="dk1" bg2="lt2" tx2="dk2" accent1="accent1" accent2="accent2" accent3="accent3" accent4="accent4" accent5="accent5" accent6="accent6" hlink="hlink" folHlink="folHlink"/>
  <p:sldLayoutIdLst>
    <p:sldLayoutId id="2147483915" r:id="rId1"/>
    <p:sldLayoutId id="2147483804" r:id="rId2"/>
    <p:sldLayoutId id="2147483805" r:id="rId3"/>
    <p:sldLayoutId id="2147483806" r:id="rId4"/>
    <p:sldLayoutId id="2147483664" r:id="rId5"/>
    <p:sldLayoutId id="2147483791" r:id="rId6"/>
    <p:sldLayoutId id="2147483937" r:id="rId7"/>
    <p:sldLayoutId id="2147483938" r:id="rId8"/>
    <p:sldLayoutId id="2147483939" r:id="rId9"/>
    <p:sldLayoutId id="2147483940" r:id="rId10"/>
    <p:sldLayoutId id="2147483792" r:id="rId11"/>
    <p:sldLayoutId id="2147483793" r:id="rId12"/>
    <p:sldLayoutId id="2147483941" r:id="rId13"/>
    <p:sldLayoutId id="2147483942" r:id="rId14"/>
    <p:sldLayoutId id="2147483912" r:id="rId15"/>
    <p:sldLayoutId id="2147483913" r:id="rId16"/>
  </p:sldLayoutIdLst>
  <p:hf hdr="0" ftr="0" dt="0"/>
  <p:txStyles>
    <p:titleStyle>
      <a:lvl1pPr algn="ctr" defTabSz="609570" rtl="0" eaLnBrk="1" latinLnBrk="0" hangingPunct="1">
        <a:spcBef>
          <a:spcPct val="0"/>
        </a:spcBef>
        <a:buNone/>
        <a:defRPr sz="5867" kern="1200">
          <a:solidFill>
            <a:schemeClr val="tx1"/>
          </a:solidFill>
          <a:latin typeface="+mj-lt"/>
          <a:ea typeface="+mj-ea"/>
          <a:cs typeface="+mj-cs"/>
        </a:defRPr>
      </a:lvl1pPr>
    </p:titleStyle>
    <p:bodyStyle>
      <a:lvl1pPr marL="457178" indent="-457178" algn="l" defTabSz="609570" rtl="0" eaLnBrk="1" latinLnBrk="0" hangingPunct="1">
        <a:spcBef>
          <a:spcPct val="20000"/>
        </a:spcBef>
        <a:buFont typeface="Arial"/>
        <a:buChar char="•"/>
        <a:defRPr sz="4267" kern="1200">
          <a:solidFill>
            <a:schemeClr val="tx1"/>
          </a:solidFill>
          <a:latin typeface="+mn-lt"/>
          <a:ea typeface="+mn-ea"/>
          <a:cs typeface="+mn-cs"/>
        </a:defRPr>
      </a:lvl1pPr>
      <a:lvl2pPr marL="990550" indent="-380981" algn="l" defTabSz="609570" rtl="0" eaLnBrk="1" latinLnBrk="0" hangingPunct="1">
        <a:spcBef>
          <a:spcPct val="20000"/>
        </a:spcBef>
        <a:buFont typeface="Courier New"/>
        <a:buChar char="o"/>
        <a:defRPr sz="3733" kern="1200">
          <a:solidFill>
            <a:schemeClr val="tx1"/>
          </a:solidFill>
          <a:latin typeface="+mn-lt"/>
          <a:ea typeface="+mn-ea"/>
          <a:cs typeface="+mn-cs"/>
        </a:defRPr>
      </a:lvl2pPr>
      <a:lvl3pPr marL="1523925" indent="-304784" algn="l" defTabSz="609570" rtl="0" eaLnBrk="1" latinLnBrk="0" hangingPunct="1">
        <a:spcBef>
          <a:spcPct val="20000"/>
        </a:spcBef>
        <a:buFont typeface="Wingdings" charset="2"/>
        <a:buChar char="§"/>
        <a:defRPr sz="3200" kern="1200">
          <a:solidFill>
            <a:schemeClr val="tx1"/>
          </a:solidFill>
          <a:latin typeface="+mn-lt"/>
          <a:ea typeface="+mn-ea"/>
          <a:cs typeface="+mn-cs"/>
        </a:defRPr>
      </a:lvl3pPr>
      <a:lvl4pPr marL="2133493" indent="-304784" algn="l" defTabSz="609570" rtl="0" eaLnBrk="1" latinLnBrk="0" hangingPunct="1">
        <a:spcBef>
          <a:spcPct val="20000"/>
        </a:spcBef>
        <a:buFont typeface="Arial"/>
        <a:buChar char="•"/>
        <a:defRPr sz="2667" kern="1200">
          <a:solidFill>
            <a:schemeClr val="tx1"/>
          </a:solidFill>
          <a:latin typeface="+mn-lt"/>
          <a:ea typeface="+mn-ea"/>
          <a:cs typeface="+mn-cs"/>
        </a:defRPr>
      </a:lvl4pPr>
      <a:lvl5pPr marL="2743062" indent="-304784" algn="l" defTabSz="609570" rtl="0" eaLnBrk="1" latinLnBrk="0" hangingPunct="1">
        <a:spcBef>
          <a:spcPct val="20000"/>
        </a:spcBef>
        <a:buFont typeface="Courier New"/>
        <a:buChar char="o"/>
        <a:defRPr sz="2667" kern="1200">
          <a:solidFill>
            <a:schemeClr val="tx1"/>
          </a:solidFill>
          <a:latin typeface="+mn-lt"/>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RESULTS_logo_EN_CMYK_BIG (flat)2_RESULTS_logo_EN_CMYK_BIG.png"/>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0478255" y="107889"/>
            <a:ext cx="1631504" cy="1309751"/>
          </a:xfrm>
          <a:prstGeom prst="rect">
            <a:avLst/>
          </a:prstGeom>
        </p:spPr>
      </p:pic>
      <p:sp>
        <p:nvSpPr>
          <p:cNvPr id="2" name="Title Placeholder 1"/>
          <p:cNvSpPr>
            <a:spLocks noGrp="1"/>
          </p:cNvSpPr>
          <p:nvPr>
            <p:ph type="title"/>
          </p:nvPr>
        </p:nvSpPr>
        <p:spPr>
          <a:xfrm>
            <a:off x="609601" y="274639"/>
            <a:ext cx="9868655"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D76588A-5827-4843-A700-508233C9F32B}" type="datetimeFigureOut">
              <a:rPr lang="en-US" smtClean="0"/>
              <a:t>2/17/2023</a:t>
            </a:fld>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307E6868-079E-1649-B8D1-459B42CE4DE3}" type="slidenum">
              <a:rPr lang="en-US" smtClean="0"/>
              <a:t>‹#›</a:t>
            </a:fld>
            <a:endParaRPr lang="en-US"/>
          </a:p>
        </p:txBody>
      </p:sp>
    </p:spTree>
    <p:extLst>
      <p:ext uri="{BB962C8B-B14F-4D97-AF65-F5344CB8AC3E}">
        <p14:creationId xmlns:p14="http://schemas.microsoft.com/office/powerpoint/2010/main" val="3922636308"/>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 id="2147483671" r:id="rId13"/>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Courier New"/>
        <a:buChar char="o"/>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Wingdings" charset="2"/>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Courier New"/>
        <a:buChar char="o"/>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RESULTS_logo_EN_CMYK_BIG (flat)2_RESULTS_logo_EN_CMYK_BIG.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478255" y="107890"/>
            <a:ext cx="1631504" cy="1309751"/>
          </a:xfrm>
          <a:prstGeom prst="rect">
            <a:avLst/>
          </a:prstGeom>
        </p:spPr>
      </p:pic>
      <p:sp>
        <p:nvSpPr>
          <p:cNvPr id="2" name="Title Placeholder 1"/>
          <p:cNvSpPr>
            <a:spLocks noGrp="1"/>
          </p:cNvSpPr>
          <p:nvPr>
            <p:ph type="title"/>
          </p:nvPr>
        </p:nvSpPr>
        <p:spPr>
          <a:xfrm>
            <a:off x="609602" y="274639"/>
            <a:ext cx="9868655"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D76588A-5827-4843-A700-508233C9F32B}" type="datetimeFigureOut">
              <a:rPr lang="en-US" smtClean="0"/>
              <a:t>2/17/2023</a:t>
            </a:fld>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307E6868-079E-1649-B8D1-459B42CE4DE3}" type="slidenum">
              <a:rPr lang="en-US" smtClean="0"/>
              <a:t>‹#›</a:t>
            </a:fld>
            <a:endParaRPr lang="en-US"/>
          </a:p>
        </p:txBody>
      </p:sp>
      <p:sp>
        <p:nvSpPr>
          <p:cNvPr id="8" name="Slide Number Placeholder 5">
            <a:extLst>
              <a:ext uri="{FF2B5EF4-FFF2-40B4-BE49-F238E27FC236}">
                <a16:creationId xmlns:a16="http://schemas.microsoft.com/office/drawing/2014/main" id="{7C1DAB40-4A20-F39D-DA0F-291BE4F65C75}"/>
              </a:ext>
            </a:extLst>
          </p:cNvPr>
          <p:cNvSpPr txBox="1">
            <a:spLocks/>
          </p:cNvSpPr>
          <p:nvPr userDrawn="1"/>
        </p:nvSpPr>
        <p:spPr>
          <a:xfrm>
            <a:off x="0" y="-8760"/>
            <a:ext cx="491656"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07E6868-079E-1649-B8D1-459B42CE4DE3}" type="slidenum">
              <a:rPr lang="en-US" sz="1333" smtClean="0">
                <a:latin typeface="Open Sans" panose="020B0606030504020204" pitchFamily="34" charset="0"/>
                <a:ea typeface="Open Sans" panose="020B0606030504020204" pitchFamily="34" charset="0"/>
                <a:cs typeface="Open Sans" panose="020B0606030504020204" pitchFamily="34" charset="0"/>
              </a:rPr>
              <a:pPr/>
              <a:t>‹#›</a:t>
            </a:fld>
            <a:endParaRPr lang="en-US" sz="1333">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69995644"/>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956" r:id="rId8"/>
    <p:sldLayoutId id="2147483843" r:id="rId9"/>
    <p:sldLayoutId id="2147483957" r:id="rId10"/>
    <p:sldLayoutId id="2147483958" r:id="rId11"/>
  </p:sldLayoutIdLst>
  <p:txStyles>
    <p:titleStyle>
      <a:lvl1pPr algn="ctr" defTabSz="609570" rtl="0" eaLnBrk="1" latinLnBrk="0" hangingPunct="1">
        <a:spcBef>
          <a:spcPct val="0"/>
        </a:spcBef>
        <a:buNone/>
        <a:defRPr sz="5000" kern="1200">
          <a:solidFill>
            <a:schemeClr val="tx1"/>
          </a:solidFill>
          <a:latin typeface="+mj-lt"/>
          <a:ea typeface="+mj-ea"/>
          <a:cs typeface="+mj-cs"/>
        </a:defRPr>
      </a:lvl1pPr>
    </p:titleStyle>
    <p:bodyStyle>
      <a:lvl1pPr marL="457178" indent="-457178" algn="l" defTabSz="609570" rtl="0" eaLnBrk="1" latinLnBrk="0" hangingPunct="1">
        <a:spcBef>
          <a:spcPct val="20000"/>
        </a:spcBef>
        <a:buFont typeface="Arial"/>
        <a:buChar char="•"/>
        <a:defRPr sz="4200" kern="1200">
          <a:solidFill>
            <a:schemeClr val="tx1"/>
          </a:solidFill>
          <a:latin typeface="+mn-lt"/>
          <a:ea typeface="+mn-ea"/>
          <a:cs typeface="+mn-cs"/>
        </a:defRPr>
      </a:lvl1pPr>
      <a:lvl2pPr marL="990550" indent="-380981" algn="l" defTabSz="609570" rtl="0" eaLnBrk="1" latinLnBrk="0" hangingPunct="1">
        <a:spcBef>
          <a:spcPct val="20000"/>
        </a:spcBef>
        <a:buFont typeface="Courier New"/>
        <a:buChar char="o"/>
        <a:defRPr sz="3400" kern="1200">
          <a:solidFill>
            <a:schemeClr val="tx1"/>
          </a:solidFill>
          <a:latin typeface="+mn-lt"/>
          <a:ea typeface="+mn-ea"/>
          <a:cs typeface="+mn-cs"/>
        </a:defRPr>
      </a:lvl2pPr>
      <a:lvl3pPr marL="1523925" indent="-304784" algn="l" defTabSz="609570" rtl="0" eaLnBrk="1" latinLnBrk="0" hangingPunct="1">
        <a:spcBef>
          <a:spcPct val="20000"/>
        </a:spcBef>
        <a:buFont typeface="Wingdings" charset="2"/>
        <a:buChar char="§"/>
        <a:defRPr sz="2600" kern="1200">
          <a:solidFill>
            <a:schemeClr val="tx1"/>
          </a:solidFill>
          <a:latin typeface="+mn-lt"/>
          <a:ea typeface="+mn-ea"/>
          <a:cs typeface="+mn-cs"/>
        </a:defRPr>
      </a:lvl3pPr>
      <a:lvl4pPr marL="2133493" indent="-304784" algn="l" defTabSz="609570" rtl="0" eaLnBrk="1" latinLnBrk="0" hangingPunct="1">
        <a:spcBef>
          <a:spcPct val="20000"/>
        </a:spcBef>
        <a:buFont typeface="Arial"/>
        <a:buChar char="•"/>
        <a:defRPr sz="2400" kern="1200">
          <a:solidFill>
            <a:schemeClr val="tx1"/>
          </a:solidFill>
          <a:latin typeface="+mn-lt"/>
          <a:ea typeface="+mn-ea"/>
          <a:cs typeface="+mn-cs"/>
        </a:defRPr>
      </a:lvl4pPr>
      <a:lvl5pPr marL="2743062" indent="-304784" algn="l" defTabSz="609570" rtl="0" eaLnBrk="1" latinLnBrk="0" hangingPunct="1">
        <a:spcBef>
          <a:spcPct val="20000"/>
        </a:spcBef>
        <a:buFont typeface="Courier New"/>
        <a:buChar char="o"/>
        <a:defRPr sz="2000" kern="1200">
          <a:solidFill>
            <a:schemeClr val="tx1"/>
          </a:solidFill>
          <a:latin typeface="+mn-lt"/>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RESULTS_logo_EN_CMYK_BIG (flat)2_RESULTS_logo_EN_CMYK_BIG.png"/>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0478255" y="107890"/>
            <a:ext cx="1631504" cy="1309751"/>
          </a:xfrm>
          <a:prstGeom prst="rect">
            <a:avLst/>
          </a:prstGeom>
        </p:spPr>
      </p:pic>
      <p:sp>
        <p:nvSpPr>
          <p:cNvPr id="2" name="Title Placeholder 1"/>
          <p:cNvSpPr>
            <a:spLocks noGrp="1"/>
          </p:cNvSpPr>
          <p:nvPr>
            <p:ph type="title"/>
          </p:nvPr>
        </p:nvSpPr>
        <p:spPr>
          <a:xfrm>
            <a:off x="609602" y="274639"/>
            <a:ext cx="9868655"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D76588A-5827-4843-A700-508233C9F32B}" type="datetimeFigureOut">
              <a:rPr lang="en-US" smtClean="0"/>
              <a:t>2/17/2023</a:t>
            </a:fld>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307E6868-079E-1649-B8D1-459B42CE4DE3}" type="slidenum">
              <a:rPr lang="en-US" smtClean="0"/>
              <a:t>‹#›</a:t>
            </a:fld>
            <a:endParaRPr lang="en-US"/>
          </a:p>
        </p:txBody>
      </p:sp>
      <p:sp>
        <p:nvSpPr>
          <p:cNvPr id="5" name="Slide Number Placeholder 2">
            <a:extLst>
              <a:ext uri="{FF2B5EF4-FFF2-40B4-BE49-F238E27FC236}">
                <a16:creationId xmlns:a16="http://schemas.microsoft.com/office/drawing/2014/main" id="{8179624A-A408-480A-E598-AD5A29AEE733}"/>
              </a:ext>
            </a:extLst>
          </p:cNvPr>
          <p:cNvSpPr txBox="1">
            <a:spLocks/>
          </p:cNvSpPr>
          <p:nvPr userDrawn="1"/>
        </p:nvSpPr>
        <p:spPr>
          <a:xfrm>
            <a:off x="0" y="2790"/>
            <a:ext cx="609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07E6868-079E-1649-B8D1-459B42CE4DE3}" type="slidenum">
              <a:rPr lang="en-US" sz="1800" smtClean="0">
                <a:latin typeface="Open Sans" panose="020B0606030504020204" pitchFamily="34" charset="0"/>
                <a:ea typeface="Open Sans" panose="020B0606030504020204" pitchFamily="34" charset="0"/>
                <a:cs typeface="Open Sans" panose="020B0606030504020204" pitchFamily="34" charset="0"/>
              </a:rPr>
              <a:pPr/>
              <a:t>‹#›</a:t>
            </a:fld>
            <a:endParaRPr lang="en-US" sz="180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22636308"/>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33" r:id="rId10"/>
    <p:sldLayoutId id="2147483934" r:id="rId11"/>
    <p:sldLayoutId id="2147483935" r:id="rId12"/>
    <p:sldLayoutId id="2147483936" r:id="rId13"/>
  </p:sldLayoutIdLst>
  <p:txStyles>
    <p:titleStyle>
      <a:lvl1pPr algn="ctr" defTabSz="609570" rtl="0" eaLnBrk="1" latinLnBrk="0" hangingPunct="1">
        <a:spcBef>
          <a:spcPct val="0"/>
        </a:spcBef>
        <a:buNone/>
        <a:defRPr sz="5867" kern="1200">
          <a:solidFill>
            <a:schemeClr val="tx1"/>
          </a:solidFill>
          <a:latin typeface="+mj-lt"/>
          <a:ea typeface="+mj-ea"/>
          <a:cs typeface="+mj-cs"/>
        </a:defRPr>
      </a:lvl1pPr>
    </p:titleStyle>
    <p:bodyStyle>
      <a:lvl1pPr marL="457178" indent="-457178" algn="l" defTabSz="609570" rtl="0" eaLnBrk="1" latinLnBrk="0" hangingPunct="1">
        <a:spcBef>
          <a:spcPct val="20000"/>
        </a:spcBef>
        <a:buFont typeface="Arial"/>
        <a:buChar char="•"/>
        <a:defRPr sz="4267" kern="1200">
          <a:solidFill>
            <a:schemeClr val="tx1"/>
          </a:solidFill>
          <a:latin typeface="+mn-lt"/>
          <a:ea typeface="+mn-ea"/>
          <a:cs typeface="+mn-cs"/>
        </a:defRPr>
      </a:lvl1pPr>
      <a:lvl2pPr marL="990550" indent="-380981" algn="l" defTabSz="609570" rtl="0" eaLnBrk="1" latinLnBrk="0" hangingPunct="1">
        <a:spcBef>
          <a:spcPct val="20000"/>
        </a:spcBef>
        <a:buFont typeface="Courier New"/>
        <a:buChar char="o"/>
        <a:defRPr sz="3733" kern="1200">
          <a:solidFill>
            <a:schemeClr val="tx1"/>
          </a:solidFill>
          <a:latin typeface="+mn-lt"/>
          <a:ea typeface="+mn-ea"/>
          <a:cs typeface="+mn-cs"/>
        </a:defRPr>
      </a:lvl2pPr>
      <a:lvl3pPr marL="1523925" indent="-304784" algn="l" defTabSz="609570" rtl="0" eaLnBrk="1" latinLnBrk="0" hangingPunct="1">
        <a:spcBef>
          <a:spcPct val="20000"/>
        </a:spcBef>
        <a:buFont typeface="Wingdings" charset="2"/>
        <a:buChar char="§"/>
        <a:defRPr sz="3200" kern="1200">
          <a:solidFill>
            <a:schemeClr val="tx1"/>
          </a:solidFill>
          <a:latin typeface="+mn-lt"/>
          <a:ea typeface="+mn-ea"/>
          <a:cs typeface="+mn-cs"/>
        </a:defRPr>
      </a:lvl3pPr>
      <a:lvl4pPr marL="2133493" indent="-304784" algn="l" defTabSz="609570" rtl="0" eaLnBrk="1" latinLnBrk="0" hangingPunct="1">
        <a:spcBef>
          <a:spcPct val="20000"/>
        </a:spcBef>
        <a:buFont typeface="Arial"/>
        <a:buChar char="•"/>
        <a:defRPr sz="2667" kern="1200">
          <a:solidFill>
            <a:schemeClr val="tx1"/>
          </a:solidFill>
          <a:latin typeface="+mn-lt"/>
          <a:ea typeface="+mn-ea"/>
          <a:cs typeface="+mn-cs"/>
        </a:defRPr>
      </a:lvl4pPr>
      <a:lvl5pPr marL="2743062" indent="-304784" algn="l" defTabSz="609570" rtl="0" eaLnBrk="1" latinLnBrk="0" hangingPunct="1">
        <a:spcBef>
          <a:spcPct val="20000"/>
        </a:spcBef>
        <a:buFont typeface="Courier New"/>
        <a:buChar char="o"/>
        <a:defRPr sz="2667" kern="1200">
          <a:solidFill>
            <a:schemeClr val="tx1"/>
          </a:solidFill>
          <a:latin typeface="+mn-lt"/>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5.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hyperlink" Target="https://www.coons.senate.gov/services/appropriations-requests/programmatic-funding" TargetMode="Externa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results.org/resources/fy24-global-appropriations-memos" TargetMode="External"/><Relationship Id="rId1" Type="http://schemas.openxmlformats.org/officeDocument/2006/relationships/slideLayout" Target="../slideLayouts/slideLayout9.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5.xml"/></Relationships>
</file>

<file path=ppt/slides/_rels/slide2.xml.rels><?xml version="1.0" encoding="UTF-8" standalone="yes"?>
<Relationships xmlns="http://schemas.openxmlformats.org/package/2006/relationships"><Relationship Id="rId3" Type="http://schemas.openxmlformats.org/officeDocument/2006/relationships/hyperlink" Target="https://results.org/volunteers/anti-oppression/" TargetMode="External"/><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2" Type="http://schemas.openxmlformats.org/officeDocument/2006/relationships/hyperlink" Target="https://www.usglc.org/in-your-state/" TargetMode="Externa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110.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44.xml"/><Relationship Id="rId4" Type="http://schemas.openxmlformats.org/officeDocument/2006/relationships/image" Target="../media/image41.sv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4.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18.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1.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8.xml"/><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44.xml"/><Relationship Id="rId4" Type="http://schemas.openxmlformats.org/officeDocument/2006/relationships/image" Target="../media/image17.svg"/></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hyperlink" Target="https://results.org/blog/government-funding-cheat-sheet"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59.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2.jpeg"/><Relationship Id="rId7"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83.xml"/><Relationship Id="rId6" Type="http://schemas.openxmlformats.org/officeDocument/2006/relationships/image" Target="../media/image23.jpeg"/><Relationship Id="rId5" Type="http://schemas.openxmlformats.org/officeDocument/2006/relationships/hyperlink" Target="http://www.appropriations.house.gov/" TargetMode="External"/><Relationship Id="rId4" Type="http://schemas.openxmlformats.org/officeDocument/2006/relationships/hyperlink" Target="http://www.appropriations.senate.gov/"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6A12654-F1BE-427F-95A1-3FF78C7F75D0}"/>
              </a:ext>
            </a:extLst>
          </p:cNvPr>
          <p:cNvSpPr txBox="1"/>
          <p:nvPr/>
        </p:nvSpPr>
        <p:spPr>
          <a:xfrm>
            <a:off x="0" y="2139511"/>
            <a:ext cx="12192000" cy="5375382"/>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spcAft>
                <a:spcPts val="1600"/>
              </a:spcAft>
            </a:pPr>
            <a:endParaRPr lang="en-US" sz="3733" b="1">
              <a:solidFill>
                <a:schemeClr val="bg1"/>
              </a:solidFill>
              <a:latin typeface="Open Sans"/>
              <a:ea typeface="Open Sans" panose="020B0606030504020204" pitchFamily="34" charset="0"/>
              <a:cs typeface="Open Sans" panose="020B0606030504020204" pitchFamily="34" charset="0"/>
            </a:endParaRPr>
          </a:p>
          <a:p>
            <a:pPr algn="ctr">
              <a:spcAft>
                <a:spcPts val="1600"/>
              </a:spcAft>
            </a:pPr>
            <a:endParaRPr lang="en-US" sz="3733" b="1">
              <a:solidFill>
                <a:schemeClr val="bg1"/>
              </a:solidFill>
              <a:latin typeface="Open Sans"/>
              <a:ea typeface="Open Sans"/>
              <a:cs typeface="Open Sans"/>
            </a:endParaRPr>
          </a:p>
          <a:p>
            <a:pPr algn="ctr">
              <a:spcAft>
                <a:spcPts val="1600"/>
              </a:spcAft>
            </a:pPr>
            <a:endParaRPr lang="en-US" sz="3733" b="1">
              <a:solidFill>
                <a:schemeClr val="bg1"/>
              </a:solidFill>
              <a:latin typeface="Open Sans"/>
              <a:ea typeface="Open Sans"/>
              <a:cs typeface="Open Sans"/>
            </a:endParaRPr>
          </a:p>
          <a:p>
            <a:pPr algn="ctr">
              <a:spcAft>
                <a:spcPts val="1600"/>
              </a:spcAft>
            </a:pPr>
            <a:r>
              <a:rPr lang="en-US" sz="3700" b="1">
                <a:solidFill>
                  <a:schemeClr val="bg1"/>
                </a:solidFill>
                <a:ea typeface="+mn-lt"/>
                <a:cs typeface="+mn-lt"/>
              </a:rPr>
              <a:t>The</a:t>
            </a:r>
            <a:r>
              <a:rPr lang="en-US" sz="3700" b="1" i="1">
                <a:solidFill>
                  <a:schemeClr val="bg1"/>
                </a:solidFill>
                <a:ea typeface="+mn-lt"/>
                <a:cs typeface="+mn-lt"/>
              </a:rPr>
              <a:t> </a:t>
            </a:r>
            <a:r>
              <a:rPr lang="en-US" sz="3700" b="1">
                <a:solidFill>
                  <a:schemeClr val="bg1"/>
                </a:solidFill>
                <a:ea typeface="+mn-lt"/>
                <a:cs typeface="+mn-lt"/>
              </a:rPr>
              <a:t>RESULTS Global Policy Forum</a:t>
            </a:r>
            <a:endParaRPr lang="en-US" sz="3700">
              <a:solidFill>
                <a:schemeClr val="bg1"/>
              </a:solidFill>
              <a:ea typeface="+mn-lt"/>
              <a:cs typeface="+mn-lt"/>
            </a:endParaRPr>
          </a:p>
          <a:p>
            <a:pPr algn="ctr">
              <a:spcAft>
                <a:spcPts val="1600"/>
              </a:spcAft>
            </a:pPr>
            <a:r>
              <a:rPr lang="en-US" sz="3700" b="1">
                <a:solidFill>
                  <a:schemeClr val="bg1"/>
                </a:solidFill>
                <a:ea typeface="+mn-lt"/>
                <a:cs typeface="+mn-lt"/>
              </a:rPr>
              <a:t>February 16, 2023</a:t>
            </a:r>
            <a:endParaRPr lang="en-US" sz="3700">
              <a:solidFill>
                <a:schemeClr val="bg1"/>
              </a:solidFill>
              <a:ea typeface="+mn-lt"/>
              <a:cs typeface="+mn-lt"/>
            </a:endParaRPr>
          </a:p>
          <a:p>
            <a:pPr algn="ctr">
              <a:spcAft>
                <a:spcPts val="1600"/>
              </a:spcAft>
            </a:pPr>
            <a:r>
              <a:rPr lang="en-US" sz="3700" b="1" i="1">
                <a:solidFill>
                  <a:schemeClr val="bg1"/>
                </a:solidFill>
                <a:ea typeface="+mn-lt"/>
                <a:cs typeface="+mn-lt"/>
              </a:rPr>
              <a:t>Welcome!</a:t>
            </a:r>
            <a:endParaRPr lang="en-US" sz="3700">
              <a:solidFill>
                <a:schemeClr val="bg1"/>
              </a:solidFill>
              <a:ea typeface="+mn-lt"/>
              <a:cs typeface="+mn-lt"/>
            </a:endParaRPr>
          </a:p>
          <a:p>
            <a:pPr algn="ctr">
              <a:spcAft>
                <a:spcPts val="1600"/>
              </a:spcAft>
            </a:pPr>
            <a:endParaRPr lang="en-US" sz="3733" b="1">
              <a:solidFill>
                <a:schemeClr val="bg1"/>
              </a:solidFill>
              <a:latin typeface="Open Sans"/>
              <a:ea typeface="Open Sans"/>
              <a:cs typeface="Open Sans"/>
            </a:endParaRPr>
          </a:p>
        </p:txBody>
      </p:sp>
    </p:spTree>
    <p:extLst>
      <p:ext uri="{BB962C8B-B14F-4D97-AF65-F5344CB8AC3E}">
        <p14:creationId xmlns:p14="http://schemas.microsoft.com/office/powerpoint/2010/main" val="13972106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6">
            <a:extLst>
              <a:ext uri="{FF2B5EF4-FFF2-40B4-BE49-F238E27FC236}">
                <a16:creationId xmlns:a16="http://schemas.microsoft.com/office/drawing/2014/main" id="{2FF2AB10-B76F-334B-A441-69719DEABCE7}"/>
              </a:ext>
            </a:extLst>
          </p:cNvPr>
          <p:cNvSpPr txBox="1">
            <a:spLocks/>
          </p:cNvSpPr>
          <p:nvPr/>
        </p:nvSpPr>
        <p:spPr>
          <a:xfrm>
            <a:off x="655092" y="405813"/>
            <a:ext cx="9443301" cy="680660"/>
          </a:xfrm>
          <a:prstGeom prst="rect">
            <a:avLst/>
          </a:prstGeom>
        </p:spPr>
        <p:txBody>
          <a:bodyPr vert="horz" lIns="91440" tIns="45720" rIns="91440" bIns="45720" rtlCol="0" anchor="ctr">
            <a:normAutofit fontScale="97500"/>
          </a:bodyPr>
          <a:lstStyle>
            <a:lvl1pPr algn="ctr" defTabSz="609585" rtl="0" eaLnBrk="1" latinLnBrk="0" hangingPunct="1">
              <a:spcBef>
                <a:spcPct val="0"/>
              </a:spcBef>
              <a:buNone/>
              <a:defRPr sz="5000" kern="1200">
                <a:solidFill>
                  <a:schemeClr val="tx1"/>
                </a:solidFill>
                <a:latin typeface="+mj-lt"/>
                <a:ea typeface="+mj-ea"/>
                <a:cs typeface="+mj-cs"/>
              </a:defRPr>
            </a:lvl1pPr>
          </a:lstStyle>
          <a:p>
            <a:pPr algn="l"/>
            <a:r>
              <a:rPr lang="en-US" sz="2500" i="1"/>
              <a:t>we influence appropriations by…</a:t>
            </a:r>
          </a:p>
        </p:txBody>
      </p:sp>
      <p:sp>
        <p:nvSpPr>
          <p:cNvPr id="7" name="Title 6">
            <a:extLst>
              <a:ext uri="{FF2B5EF4-FFF2-40B4-BE49-F238E27FC236}">
                <a16:creationId xmlns:a16="http://schemas.microsoft.com/office/drawing/2014/main" id="{DF57ABA5-760E-BBFC-CC5E-AD49A78CAE0B}"/>
              </a:ext>
            </a:extLst>
          </p:cNvPr>
          <p:cNvSpPr>
            <a:spLocks noGrp="1"/>
          </p:cNvSpPr>
          <p:nvPr>
            <p:ph type="title"/>
          </p:nvPr>
        </p:nvSpPr>
        <p:spPr>
          <a:xfrm>
            <a:off x="541362" y="1310700"/>
            <a:ext cx="9868655" cy="680660"/>
          </a:xfrm>
        </p:spPr>
        <p:txBody>
          <a:bodyPr>
            <a:noAutofit/>
          </a:bodyPr>
          <a:lstStyle/>
          <a:p>
            <a:pPr algn="l"/>
            <a:r>
              <a:rPr lang="en-US" sz="4000" b="1">
                <a:solidFill>
                  <a:srgbClr val="D50032"/>
                </a:solidFill>
              </a:rPr>
              <a:t>meeting with members of Congress and their staff (at home &amp; in DC)</a:t>
            </a:r>
          </a:p>
        </p:txBody>
      </p:sp>
      <p:pic>
        <p:nvPicPr>
          <p:cNvPr id="2" name="Picture 1">
            <a:extLst>
              <a:ext uri="{FF2B5EF4-FFF2-40B4-BE49-F238E27FC236}">
                <a16:creationId xmlns:a16="http://schemas.microsoft.com/office/drawing/2014/main" id="{EB3CA2F7-59A6-FC99-2759-C43B8FED20DF}"/>
              </a:ext>
              <a:ext uri="{C183D7F6-B498-43B3-948B-1728B52AA6E4}">
                <adec:decorative xmlns:adec="http://schemas.microsoft.com/office/drawing/2017/decorative" val="1"/>
              </a:ext>
            </a:extLst>
          </p:cNvPr>
          <p:cNvPicPr>
            <a:picLocks noChangeAspect="1"/>
          </p:cNvPicPr>
          <p:nvPr/>
        </p:nvPicPr>
        <p:blipFill rotWithShape="1">
          <a:blip r:embed="rId3"/>
          <a:srcRect l="5861" t="12358" r="50294" b="9832"/>
          <a:stretch/>
        </p:blipFill>
        <p:spPr>
          <a:xfrm>
            <a:off x="4487076" y="2794587"/>
            <a:ext cx="3657600" cy="3657600"/>
          </a:xfrm>
          <a:prstGeom prst="rect">
            <a:avLst/>
          </a:prstGeom>
        </p:spPr>
      </p:pic>
      <p:pic>
        <p:nvPicPr>
          <p:cNvPr id="4" name="Picture 3">
            <a:extLst>
              <a:ext uri="{FF2B5EF4-FFF2-40B4-BE49-F238E27FC236}">
                <a16:creationId xmlns:a16="http://schemas.microsoft.com/office/drawing/2014/main" id="{3E493DE4-C16B-5A2F-CFF2-A9B20F739AB5}"/>
              </a:ext>
              <a:ext uri="{C183D7F6-B498-43B3-948B-1728B52AA6E4}">
                <adec:decorative xmlns:adec="http://schemas.microsoft.com/office/drawing/2017/decorative" val="1"/>
              </a:ext>
            </a:extLst>
          </p:cNvPr>
          <p:cNvPicPr>
            <a:picLocks noChangeAspect="1"/>
          </p:cNvPicPr>
          <p:nvPr/>
        </p:nvPicPr>
        <p:blipFill rotWithShape="1">
          <a:blip r:embed="rId4"/>
          <a:srcRect l="18459" t="1679" r="2706" b="1219"/>
          <a:stretch/>
        </p:blipFill>
        <p:spPr>
          <a:xfrm>
            <a:off x="645724" y="2794587"/>
            <a:ext cx="3657600" cy="3657600"/>
          </a:xfrm>
          <a:prstGeom prst="rect">
            <a:avLst/>
          </a:prstGeom>
        </p:spPr>
      </p:pic>
      <p:pic>
        <p:nvPicPr>
          <p:cNvPr id="10" name="Picture 9">
            <a:extLst>
              <a:ext uri="{FF2B5EF4-FFF2-40B4-BE49-F238E27FC236}">
                <a16:creationId xmlns:a16="http://schemas.microsoft.com/office/drawing/2014/main" id="{65A05C95-49D1-CEBE-0A9C-133B31060009}"/>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l="11945" t="2699" r="16043" b="2898"/>
          <a:stretch/>
        </p:blipFill>
        <p:spPr>
          <a:xfrm>
            <a:off x="8328428" y="2794587"/>
            <a:ext cx="3657600" cy="3657600"/>
          </a:xfrm>
          <a:prstGeom prst="rect">
            <a:avLst/>
          </a:prstGeom>
        </p:spPr>
      </p:pic>
    </p:spTree>
    <p:extLst>
      <p:ext uri="{BB962C8B-B14F-4D97-AF65-F5344CB8AC3E}">
        <p14:creationId xmlns:p14="http://schemas.microsoft.com/office/powerpoint/2010/main" val="26471579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6">
            <a:extLst>
              <a:ext uri="{FF2B5EF4-FFF2-40B4-BE49-F238E27FC236}">
                <a16:creationId xmlns:a16="http://schemas.microsoft.com/office/drawing/2014/main" id="{2FF2AB10-B76F-334B-A441-69719DEABCE7}"/>
              </a:ext>
            </a:extLst>
          </p:cNvPr>
          <p:cNvSpPr txBox="1">
            <a:spLocks/>
          </p:cNvSpPr>
          <p:nvPr/>
        </p:nvSpPr>
        <p:spPr>
          <a:xfrm>
            <a:off x="682384" y="343062"/>
            <a:ext cx="4817662" cy="680660"/>
          </a:xfrm>
          <a:prstGeom prst="rect">
            <a:avLst/>
          </a:prstGeom>
        </p:spPr>
        <p:txBody>
          <a:bodyPr vert="horz" lIns="91440" tIns="45720" rIns="91440" bIns="45720" rtlCol="0" anchor="ctr">
            <a:normAutofit fontScale="97500"/>
          </a:bodyPr>
          <a:lstStyle>
            <a:lvl1pPr algn="ctr" defTabSz="609585" rtl="0" eaLnBrk="1" latinLnBrk="0" hangingPunct="1">
              <a:spcBef>
                <a:spcPct val="0"/>
              </a:spcBef>
              <a:buNone/>
              <a:defRPr sz="5000" kern="1200">
                <a:solidFill>
                  <a:schemeClr val="tx1"/>
                </a:solidFill>
                <a:latin typeface="+mj-lt"/>
                <a:ea typeface="+mj-ea"/>
                <a:cs typeface="+mj-cs"/>
              </a:defRPr>
            </a:lvl1pPr>
          </a:lstStyle>
          <a:p>
            <a:pPr algn="l"/>
            <a:r>
              <a:rPr lang="en-US" sz="2500" i="1"/>
              <a:t>we influence appropriations by…</a:t>
            </a:r>
          </a:p>
        </p:txBody>
      </p:sp>
      <p:sp>
        <p:nvSpPr>
          <p:cNvPr id="7" name="Title 6">
            <a:extLst>
              <a:ext uri="{FF2B5EF4-FFF2-40B4-BE49-F238E27FC236}">
                <a16:creationId xmlns:a16="http://schemas.microsoft.com/office/drawing/2014/main" id="{DF57ABA5-760E-BBFC-CC5E-AD49A78CAE0B}"/>
              </a:ext>
            </a:extLst>
          </p:cNvPr>
          <p:cNvSpPr>
            <a:spLocks noGrp="1"/>
          </p:cNvSpPr>
          <p:nvPr>
            <p:ph type="title"/>
          </p:nvPr>
        </p:nvSpPr>
        <p:spPr>
          <a:xfrm>
            <a:off x="573203" y="1112035"/>
            <a:ext cx="9853685" cy="958780"/>
          </a:xfrm>
        </p:spPr>
        <p:txBody>
          <a:bodyPr>
            <a:noAutofit/>
          </a:bodyPr>
          <a:lstStyle/>
          <a:p>
            <a:pPr algn="l"/>
            <a:r>
              <a:rPr lang="en-US" sz="4000" b="1">
                <a:solidFill>
                  <a:srgbClr val="D50032"/>
                </a:solidFill>
              </a:rPr>
              <a:t>requesting signatures on annual</a:t>
            </a:r>
            <a:br>
              <a:rPr lang="en-US" sz="4000" b="1">
                <a:solidFill>
                  <a:srgbClr val="D50032"/>
                </a:solidFill>
              </a:rPr>
            </a:br>
            <a:r>
              <a:rPr lang="en-US" sz="4000" b="1">
                <a:solidFill>
                  <a:srgbClr val="D50032"/>
                </a:solidFill>
              </a:rPr>
              <a:t>“dear colleague” letters</a:t>
            </a:r>
          </a:p>
        </p:txBody>
      </p:sp>
      <p:pic>
        <p:nvPicPr>
          <p:cNvPr id="9" name="Picture 8">
            <a:extLst>
              <a:ext uri="{FF2B5EF4-FFF2-40B4-BE49-F238E27FC236}">
                <a16:creationId xmlns:a16="http://schemas.microsoft.com/office/drawing/2014/main" id="{1E917059-E0A3-3603-DD14-C2FBCE5377D2}"/>
              </a:ext>
              <a:ext uri="{C183D7F6-B498-43B3-948B-1728B52AA6E4}">
                <adec:decorative xmlns:adec="http://schemas.microsoft.com/office/drawing/2017/decorative" val="1"/>
              </a:ext>
            </a:extLst>
          </p:cNvPr>
          <p:cNvPicPr>
            <a:picLocks noChangeAspect="1"/>
          </p:cNvPicPr>
          <p:nvPr/>
        </p:nvPicPr>
        <p:blipFill rotWithShape="1">
          <a:blip r:embed="rId3"/>
          <a:srcRect t="1337"/>
          <a:stretch/>
        </p:blipFill>
        <p:spPr>
          <a:xfrm>
            <a:off x="7144988" y="2877141"/>
            <a:ext cx="3027484" cy="3881441"/>
          </a:xfrm>
          <a:prstGeom prst="rect">
            <a:avLst/>
          </a:prstGeom>
          <a:ln w="12700">
            <a:solidFill>
              <a:schemeClr val="tx1"/>
            </a:solidFill>
          </a:ln>
        </p:spPr>
      </p:pic>
      <p:grpSp>
        <p:nvGrpSpPr>
          <p:cNvPr id="16" name="Group 15">
            <a:extLst>
              <a:ext uri="{FF2B5EF4-FFF2-40B4-BE49-F238E27FC236}">
                <a16:creationId xmlns:a16="http://schemas.microsoft.com/office/drawing/2014/main" id="{FAFFF15C-359E-BB80-BAA3-DB465DA7304E}"/>
              </a:ext>
              <a:ext uri="{C183D7F6-B498-43B3-948B-1728B52AA6E4}">
                <adec:decorative xmlns:adec="http://schemas.microsoft.com/office/drawing/2017/decorative" val="1"/>
              </a:ext>
            </a:extLst>
          </p:cNvPr>
          <p:cNvGrpSpPr/>
          <p:nvPr/>
        </p:nvGrpSpPr>
        <p:grpSpPr>
          <a:xfrm>
            <a:off x="2013950" y="2462618"/>
            <a:ext cx="3744467" cy="4380631"/>
            <a:chOff x="2137034" y="2185327"/>
            <a:chExt cx="3744467" cy="4380631"/>
          </a:xfrm>
        </p:grpSpPr>
        <p:pic>
          <p:nvPicPr>
            <p:cNvPr id="5" name="Picture 4">
              <a:extLst>
                <a:ext uri="{FF2B5EF4-FFF2-40B4-BE49-F238E27FC236}">
                  <a16:creationId xmlns:a16="http://schemas.microsoft.com/office/drawing/2014/main" id="{421E962A-E3A0-4704-F65C-E37299DDEC9B}"/>
                </a:ext>
              </a:extLst>
            </p:cNvPr>
            <p:cNvPicPr>
              <a:picLocks noChangeAspect="1"/>
            </p:cNvPicPr>
            <p:nvPr/>
          </p:nvPicPr>
          <p:blipFill rotWithShape="1">
            <a:blip r:embed="rId4"/>
            <a:srcRect t="1670"/>
            <a:stretch/>
          </p:blipFill>
          <p:spPr>
            <a:xfrm>
              <a:off x="2137034" y="2667778"/>
              <a:ext cx="3027484" cy="3898180"/>
            </a:xfrm>
            <a:prstGeom prst="rect">
              <a:avLst/>
            </a:prstGeom>
            <a:ln w="12700">
              <a:solidFill>
                <a:schemeClr val="tx1"/>
              </a:solidFill>
            </a:ln>
          </p:spPr>
        </p:pic>
        <p:grpSp>
          <p:nvGrpSpPr>
            <p:cNvPr id="15" name="Group 14">
              <a:extLst>
                <a:ext uri="{FF2B5EF4-FFF2-40B4-BE49-F238E27FC236}">
                  <a16:creationId xmlns:a16="http://schemas.microsoft.com/office/drawing/2014/main" id="{06A3D3F8-6B36-9A14-BA61-7C7406326616}"/>
                </a:ext>
              </a:extLst>
            </p:cNvPr>
            <p:cNvGrpSpPr/>
            <p:nvPr/>
          </p:nvGrpSpPr>
          <p:grpSpPr>
            <a:xfrm>
              <a:off x="4612260" y="2185327"/>
              <a:ext cx="1269241" cy="1269241"/>
              <a:chOff x="1693297" y="1624084"/>
              <a:chExt cx="1692322" cy="1692322"/>
            </a:xfrm>
          </p:grpSpPr>
          <p:sp>
            <p:nvSpPr>
              <p:cNvPr id="13" name="Oval 12">
                <a:extLst>
                  <a:ext uri="{FF2B5EF4-FFF2-40B4-BE49-F238E27FC236}">
                    <a16:creationId xmlns:a16="http://schemas.microsoft.com/office/drawing/2014/main" id="{8055A528-F9E8-E2CD-D6A9-033F0E765835}"/>
                  </a:ext>
                </a:extLst>
              </p:cNvPr>
              <p:cNvSpPr/>
              <p:nvPr/>
            </p:nvSpPr>
            <p:spPr>
              <a:xfrm>
                <a:off x="1693297" y="1624084"/>
                <a:ext cx="1692322" cy="1692322"/>
              </a:xfrm>
              <a:prstGeom prst="ellipse">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chemeClr val="tx1"/>
                  </a:solidFill>
                </a:endParaRPr>
              </a:p>
            </p:txBody>
          </p:sp>
          <p:pic>
            <p:nvPicPr>
              <p:cNvPr id="14" name="Graphic 13" descr="Woman with baby with solid fill">
                <a:extLst>
                  <a:ext uri="{FF2B5EF4-FFF2-40B4-BE49-F238E27FC236}">
                    <a16:creationId xmlns:a16="http://schemas.microsoft.com/office/drawing/2014/main" id="{7A741238-42FC-C03F-C8BD-A8F3AB91717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23117" y="1808327"/>
                <a:ext cx="1317009" cy="1317009"/>
              </a:xfrm>
              <a:prstGeom prst="rect">
                <a:avLst/>
              </a:prstGeom>
            </p:spPr>
          </p:pic>
        </p:grpSp>
      </p:grpSp>
      <p:grpSp>
        <p:nvGrpSpPr>
          <p:cNvPr id="19" name="Group 18">
            <a:extLst>
              <a:ext uri="{FF2B5EF4-FFF2-40B4-BE49-F238E27FC236}">
                <a16:creationId xmlns:a16="http://schemas.microsoft.com/office/drawing/2014/main" id="{5E4A8E39-C13D-6300-9B3A-F4EE71147FE3}"/>
              </a:ext>
              <a:ext uri="{C183D7F6-B498-43B3-948B-1728B52AA6E4}">
                <adec:decorative xmlns:adec="http://schemas.microsoft.com/office/drawing/2017/decorative" val="1"/>
              </a:ext>
            </a:extLst>
          </p:cNvPr>
          <p:cNvGrpSpPr/>
          <p:nvPr/>
        </p:nvGrpSpPr>
        <p:grpSpPr>
          <a:xfrm>
            <a:off x="9512998" y="2159759"/>
            <a:ext cx="1269241" cy="1269241"/>
            <a:chOff x="5204119" y="1624084"/>
            <a:chExt cx="1692322" cy="1692322"/>
          </a:xfrm>
        </p:grpSpPr>
        <p:sp>
          <p:nvSpPr>
            <p:cNvPr id="17" name="Oval 16">
              <a:extLst>
                <a:ext uri="{FF2B5EF4-FFF2-40B4-BE49-F238E27FC236}">
                  <a16:creationId xmlns:a16="http://schemas.microsoft.com/office/drawing/2014/main" id="{354C4307-51E0-A1C2-CCC1-0762194A1631}"/>
                </a:ext>
              </a:extLst>
            </p:cNvPr>
            <p:cNvSpPr/>
            <p:nvPr/>
          </p:nvSpPr>
          <p:spPr>
            <a:xfrm>
              <a:off x="5204119" y="1624084"/>
              <a:ext cx="1692322" cy="1692322"/>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chemeClr val="tx1"/>
                </a:solidFill>
              </a:endParaRPr>
            </a:p>
          </p:txBody>
        </p:sp>
        <p:pic>
          <p:nvPicPr>
            <p:cNvPr id="18" name="Graphic 17" descr="Lungs with solid fill">
              <a:extLst>
                <a:ext uri="{FF2B5EF4-FFF2-40B4-BE49-F238E27FC236}">
                  <a16:creationId xmlns:a16="http://schemas.microsoft.com/office/drawing/2014/main" id="{D577F727-D066-61D8-75C8-79D5838FA7E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424914" y="1808326"/>
              <a:ext cx="1317009" cy="1317009"/>
            </a:xfrm>
            <a:prstGeom prst="rect">
              <a:avLst/>
            </a:prstGeom>
          </p:spPr>
        </p:pic>
      </p:grpSp>
    </p:spTree>
    <p:extLst>
      <p:ext uri="{BB962C8B-B14F-4D97-AF65-F5344CB8AC3E}">
        <p14:creationId xmlns:p14="http://schemas.microsoft.com/office/powerpoint/2010/main" val="33126075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D3473-312F-1814-4676-8EA8347BF5EA}"/>
              </a:ext>
            </a:extLst>
          </p:cNvPr>
          <p:cNvSpPr>
            <a:spLocks noGrp="1"/>
          </p:cNvSpPr>
          <p:nvPr>
            <p:ph type="title"/>
          </p:nvPr>
        </p:nvSpPr>
        <p:spPr>
          <a:xfrm>
            <a:off x="727742" y="457200"/>
            <a:ext cx="9868655" cy="1143000"/>
          </a:xfrm>
        </p:spPr>
        <p:txBody>
          <a:bodyPr vert="horz" lIns="121920" tIns="60960" rIns="121920" bIns="60960" rtlCol="0" anchor="ctr">
            <a:noAutofit/>
          </a:bodyPr>
          <a:lstStyle/>
          <a:p>
            <a:r>
              <a:rPr lang="en-US" sz="4250" b="1">
                <a:solidFill>
                  <a:srgbClr val="D50032"/>
                </a:solidFill>
                <a:ea typeface="Open Sans"/>
                <a:cs typeface="Open Sans"/>
              </a:rPr>
              <a:t>The Impact of Dear Colleague Letters</a:t>
            </a:r>
            <a:endParaRPr lang="en-US"/>
          </a:p>
        </p:txBody>
      </p:sp>
      <p:graphicFrame>
        <p:nvGraphicFramePr>
          <p:cNvPr id="6" name="Content Placeholder 5">
            <a:extLst>
              <a:ext uri="{FF2B5EF4-FFF2-40B4-BE49-F238E27FC236}">
                <a16:creationId xmlns:a16="http://schemas.microsoft.com/office/drawing/2014/main" id="{D410D6B5-7149-3E34-629B-B9F30D296132}"/>
              </a:ext>
            </a:extLst>
          </p:cNvPr>
          <p:cNvGraphicFramePr>
            <a:graphicFrameLocks noGrp="1"/>
          </p:cNvGraphicFramePr>
          <p:nvPr>
            <p:ph idx="1"/>
            <p:extLst>
              <p:ext uri="{D42A27DB-BD31-4B8C-83A1-F6EECF244321}">
                <p14:modId xmlns:p14="http://schemas.microsoft.com/office/powerpoint/2010/main" val="576059729"/>
              </p:ext>
            </p:extLst>
          </p:nvPr>
        </p:nvGraphicFramePr>
        <p:xfrm>
          <a:off x="0" y="2413951"/>
          <a:ext cx="12192000" cy="3151961"/>
        </p:xfrm>
        <a:graphic>
          <a:graphicData uri="http://schemas.openxmlformats.org/drawingml/2006/table">
            <a:tbl>
              <a:tblPr firstRow="1" bandRow="1">
                <a:tableStyleId>{5C22544A-7EE6-4342-B048-85BDC9FD1C3A}</a:tableStyleId>
              </a:tblPr>
              <a:tblGrid>
                <a:gridCol w="2153032">
                  <a:extLst>
                    <a:ext uri="{9D8B030D-6E8A-4147-A177-3AD203B41FA5}">
                      <a16:colId xmlns:a16="http://schemas.microsoft.com/office/drawing/2014/main" val="797169345"/>
                    </a:ext>
                  </a:extLst>
                </a:gridCol>
                <a:gridCol w="1583327">
                  <a:extLst>
                    <a:ext uri="{9D8B030D-6E8A-4147-A177-3AD203B41FA5}">
                      <a16:colId xmlns:a16="http://schemas.microsoft.com/office/drawing/2014/main" val="953049161"/>
                    </a:ext>
                  </a:extLst>
                </a:gridCol>
                <a:gridCol w="1549220">
                  <a:extLst>
                    <a:ext uri="{9D8B030D-6E8A-4147-A177-3AD203B41FA5}">
                      <a16:colId xmlns:a16="http://schemas.microsoft.com/office/drawing/2014/main" val="1677494019"/>
                    </a:ext>
                  </a:extLst>
                </a:gridCol>
                <a:gridCol w="1594788">
                  <a:extLst>
                    <a:ext uri="{9D8B030D-6E8A-4147-A177-3AD203B41FA5}">
                      <a16:colId xmlns:a16="http://schemas.microsoft.com/office/drawing/2014/main" val="1218115599"/>
                    </a:ext>
                  </a:extLst>
                </a:gridCol>
                <a:gridCol w="1549221">
                  <a:extLst>
                    <a:ext uri="{9D8B030D-6E8A-4147-A177-3AD203B41FA5}">
                      <a16:colId xmlns:a16="http://schemas.microsoft.com/office/drawing/2014/main" val="1515661508"/>
                    </a:ext>
                  </a:extLst>
                </a:gridCol>
                <a:gridCol w="1819461">
                  <a:extLst>
                    <a:ext uri="{9D8B030D-6E8A-4147-A177-3AD203B41FA5}">
                      <a16:colId xmlns:a16="http://schemas.microsoft.com/office/drawing/2014/main" val="1046709382"/>
                    </a:ext>
                  </a:extLst>
                </a:gridCol>
                <a:gridCol w="1942951">
                  <a:extLst>
                    <a:ext uri="{9D8B030D-6E8A-4147-A177-3AD203B41FA5}">
                      <a16:colId xmlns:a16="http://schemas.microsoft.com/office/drawing/2014/main" val="3941164870"/>
                    </a:ext>
                  </a:extLst>
                </a:gridCol>
              </a:tblGrid>
              <a:tr h="1011007">
                <a:tc>
                  <a:txBody>
                    <a:bodyPr/>
                    <a:lstStyle/>
                    <a:p>
                      <a:pPr lvl="0" algn="ctr">
                        <a:buNone/>
                      </a:pPr>
                      <a:r>
                        <a:rPr lang="en-US" sz="1900">
                          <a:effectLst/>
                        </a:rPr>
                        <a:t>Account </a:t>
                      </a:r>
                      <a:endParaRPr lang="en-US" sz="1900" b="0" i="0">
                        <a:effectLst/>
                      </a:endParaRPr>
                    </a:p>
                  </a:txBody>
                  <a:tcPr marL="121920" marR="121920" marT="60959" marB="60959" anchor="ctr"/>
                </a:tc>
                <a:tc>
                  <a:txBody>
                    <a:bodyPr/>
                    <a:lstStyle/>
                    <a:p>
                      <a:pPr algn="ctr" fontAlgn="ctr"/>
                      <a:r>
                        <a:rPr lang="en-US" sz="1900">
                          <a:effectLst/>
                        </a:rPr>
                        <a:t>FY17 Signers</a:t>
                      </a:r>
                      <a:endParaRPr lang="en-US" sz="1900" b="0" i="0">
                        <a:effectLst/>
                      </a:endParaRPr>
                    </a:p>
                  </a:txBody>
                  <a:tcPr marL="121920" marR="121920" marT="60960" marB="60960" anchor="ctr"/>
                </a:tc>
                <a:tc>
                  <a:txBody>
                    <a:bodyPr/>
                    <a:lstStyle/>
                    <a:p>
                      <a:pPr algn="ctr" fontAlgn="ctr"/>
                      <a:r>
                        <a:rPr lang="en-US" sz="1900">
                          <a:effectLst/>
                        </a:rPr>
                        <a:t>FY17 Funding</a:t>
                      </a:r>
                      <a:endParaRPr lang="en-US" sz="1900" b="0" i="0">
                        <a:effectLst/>
                      </a:endParaRPr>
                    </a:p>
                  </a:txBody>
                  <a:tcPr marL="121920" marR="121920" marT="60960" marB="60960" anchor="ctr"/>
                </a:tc>
                <a:tc>
                  <a:txBody>
                    <a:bodyPr/>
                    <a:lstStyle/>
                    <a:p>
                      <a:pPr algn="ctr" fontAlgn="ctr"/>
                      <a:r>
                        <a:rPr lang="en-US" sz="1900">
                          <a:effectLst/>
                        </a:rPr>
                        <a:t>FY20 Signers</a:t>
                      </a:r>
                      <a:endParaRPr lang="en-US" sz="1900" b="0" i="0">
                        <a:effectLst/>
                      </a:endParaRPr>
                    </a:p>
                  </a:txBody>
                  <a:tcPr marL="121920" marR="121920" marT="60960" marB="60960" anchor="ctr"/>
                </a:tc>
                <a:tc>
                  <a:txBody>
                    <a:bodyPr/>
                    <a:lstStyle/>
                    <a:p>
                      <a:pPr algn="ctr" fontAlgn="ctr"/>
                      <a:r>
                        <a:rPr lang="en-US" sz="1900">
                          <a:effectLst/>
                        </a:rPr>
                        <a:t>FY20 Funding</a:t>
                      </a:r>
                    </a:p>
                  </a:txBody>
                  <a:tcPr marL="121920" marR="121920" marT="60960" marB="60960" anchor="ctr"/>
                </a:tc>
                <a:tc>
                  <a:txBody>
                    <a:bodyPr/>
                    <a:lstStyle/>
                    <a:p>
                      <a:pPr lvl="0" algn="ctr">
                        <a:buNone/>
                      </a:pPr>
                      <a:r>
                        <a:rPr lang="en-US" sz="1900">
                          <a:effectLst/>
                        </a:rPr>
                        <a:t>FY23 Signers</a:t>
                      </a:r>
                    </a:p>
                  </a:txBody>
                  <a:tcPr marL="121920" marR="121920" marT="60959" marB="60959" anchor="ctr"/>
                </a:tc>
                <a:tc>
                  <a:txBody>
                    <a:bodyPr/>
                    <a:lstStyle/>
                    <a:p>
                      <a:pPr lvl="0" algn="ctr">
                        <a:buNone/>
                      </a:pPr>
                      <a:r>
                        <a:rPr lang="en-US" sz="1900">
                          <a:effectLst/>
                        </a:rPr>
                        <a:t>FY23 Funding</a:t>
                      </a:r>
                    </a:p>
                  </a:txBody>
                  <a:tcPr marL="121920" marR="121920" marT="60959" marB="60959" anchor="ctr"/>
                </a:tc>
                <a:extLst>
                  <a:ext uri="{0D108BD9-81ED-4DB2-BD59-A6C34878D82A}">
                    <a16:rowId xmlns:a16="http://schemas.microsoft.com/office/drawing/2014/main" val="1168855212"/>
                  </a:ext>
                </a:extLst>
              </a:tr>
              <a:tr h="1248890">
                <a:tc>
                  <a:txBody>
                    <a:bodyPr/>
                    <a:lstStyle/>
                    <a:p>
                      <a:pPr lvl="0" algn="l">
                        <a:buNone/>
                      </a:pPr>
                      <a:r>
                        <a:rPr lang="en-US" sz="1900">
                          <a:effectLst/>
                        </a:rPr>
                        <a:t>USAID Maternal and Child Health</a:t>
                      </a:r>
                    </a:p>
                  </a:txBody>
                  <a:tcPr marL="121920" marR="121920" marT="60959" marB="60959" anchor="ctr"/>
                </a:tc>
                <a:tc>
                  <a:txBody>
                    <a:bodyPr/>
                    <a:lstStyle/>
                    <a:p>
                      <a:pPr lvl="0" algn="ctr">
                        <a:buNone/>
                      </a:pPr>
                      <a:r>
                        <a:rPr lang="en-US" sz="1900">
                          <a:effectLst/>
                        </a:rPr>
                        <a:t>146 House</a:t>
                      </a:r>
                    </a:p>
                    <a:p>
                      <a:pPr lvl="0" algn="ctr">
                        <a:buNone/>
                      </a:pPr>
                      <a:r>
                        <a:rPr lang="en-US" sz="1900">
                          <a:effectLst/>
                        </a:rPr>
                        <a:t>27 Senate</a:t>
                      </a:r>
                    </a:p>
                  </a:txBody>
                  <a:tcPr marL="121920" marR="121920" marT="60960" marB="60960" anchor="ctr"/>
                </a:tc>
                <a:tc>
                  <a:txBody>
                    <a:bodyPr/>
                    <a:lstStyle/>
                    <a:p>
                      <a:pPr lvl="0" algn="ctr">
                        <a:buNone/>
                      </a:pPr>
                      <a:r>
                        <a:rPr lang="en-US" sz="1900">
                          <a:effectLst/>
                        </a:rPr>
                        <a:t>$814.5 million</a:t>
                      </a:r>
                    </a:p>
                  </a:txBody>
                  <a:tcPr marL="121920" marR="121920" marT="60960" marB="60960" anchor="ctr"/>
                </a:tc>
                <a:tc>
                  <a:txBody>
                    <a:bodyPr/>
                    <a:lstStyle/>
                    <a:p>
                      <a:pPr lvl="0" algn="ctr">
                        <a:buNone/>
                      </a:pPr>
                      <a:r>
                        <a:rPr lang="en-US" sz="1900">
                          <a:effectLst/>
                        </a:rPr>
                        <a:t>146 House</a:t>
                      </a:r>
                      <a:endParaRPr lang="en-US"/>
                    </a:p>
                    <a:p>
                      <a:pPr lvl="0" algn="ctr">
                        <a:buNone/>
                      </a:pPr>
                      <a:r>
                        <a:rPr lang="en-US" sz="1900">
                          <a:effectLst/>
                        </a:rPr>
                        <a:t>37 Senate</a:t>
                      </a:r>
                    </a:p>
                  </a:txBody>
                  <a:tcPr marL="121920" marR="121920" marT="60960" marB="60960" anchor="ctr"/>
                </a:tc>
                <a:tc>
                  <a:txBody>
                    <a:bodyPr/>
                    <a:lstStyle/>
                    <a:p>
                      <a:pPr lvl="0" algn="ctr">
                        <a:buNone/>
                      </a:pPr>
                      <a:r>
                        <a:rPr lang="en-US" sz="1900">
                          <a:effectLst/>
                        </a:rPr>
                        <a:t>$851 million</a:t>
                      </a:r>
                    </a:p>
                  </a:txBody>
                  <a:tcPr marL="121920" marR="121920" marT="60960" marB="60960" anchor="ctr"/>
                </a:tc>
                <a:tc>
                  <a:txBody>
                    <a:bodyPr/>
                    <a:lstStyle/>
                    <a:p>
                      <a:pPr lvl="0" algn="ctr">
                        <a:buNone/>
                      </a:pPr>
                      <a:r>
                        <a:rPr lang="en-US" sz="1900" dirty="0">
                          <a:effectLst/>
                        </a:rPr>
                        <a:t>178 House</a:t>
                      </a:r>
                      <a:endParaRPr lang="en-US" dirty="0"/>
                    </a:p>
                    <a:p>
                      <a:pPr lvl="0" algn="ctr">
                        <a:buNone/>
                      </a:pPr>
                      <a:r>
                        <a:rPr lang="en-US" sz="1900" dirty="0">
                          <a:effectLst/>
                        </a:rPr>
                        <a:t>35 Senate</a:t>
                      </a:r>
                    </a:p>
                  </a:txBody>
                  <a:tcPr marL="121920" marR="121920" marT="60959" marB="60959" anchor="ctr"/>
                </a:tc>
                <a:tc>
                  <a:txBody>
                    <a:bodyPr/>
                    <a:lstStyle/>
                    <a:p>
                      <a:pPr lvl="0" algn="ctr">
                        <a:buNone/>
                      </a:pPr>
                      <a:r>
                        <a:rPr lang="en-US" sz="1900">
                          <a:effectLst/>
                        </a:rPr>
                        <a:t>$910 million</a:t>
                      </a:r>
                    </a:p>
                  </a:txBody>
                  <a:tcPr marL="121920" marR="121920" marT="60959" marB="60959" anchor="ctr"/>
                </a:tc>
                <a:extLst>
                  <a:ext uri="{0D108BD9-81ED-4DB2-BD59-A6C34878D82A}">
                    <a16:rowId xmlns:a16="http://schemas.microsoft.com/office/drawing/2014/main" val="2700383601"/>
                  </a:ext>
                </a:extLst>
              </a:tr>
              <a:tr h="892064">
                <a:tc>
                  <a:txBody>
                    <a:bodyPr/>
                    <a:lstStyle/>
                    <a:p>
                      <a:pPr lvl="0" algn="l">
                        <a:buNone/>
                      </a:pPr>
                      <a:r>
                        <a:rPr lang="en-US" sz="1900">
                          <a:effectLst/>
                        </a:rPr>
                        <a:t>USAID Tuberculosis</a:t>
                      </a:r>
                    </a:p>
                  </a:txBody>
                  <a:tcPr marL="121920" marR="121920" marT="60959" marB="60959" anchor="ctr"/>
                </a:tc>
                <a:tc>
                  <a:txBody>
                    <a:bodyPr/>
                    <a:lstStyle/>
                    <a:p>
                      <a:pPr lvl="0" algn="ctr">
                        <a:buNone/>
                      </a:pPr>
                      <a:r>
                        <a:rPr lang="en-US" sz="1900">
                          <a:effectLst/>
                        </a:rPr>
                        <a:t>71 House 16 Senate</a:t>
                      </a:r>
                    </a:p>
                  </a:txBody>
                  <a:tcPr marL="121920" marR="121920" marT="60960" marB="60960" anchor="ctr"/>
                </a:tc>
                <a:tc>
                  <a:txBody>
                    <a:bodyPr/>
                    <a:lstStyle/>
                    <a:p>
                      <a:pPr lvl="0" algn="ctr">
                        <a:buNone/>
                      </a:pPr>
                      <a:r>
                        <a:rPr lang="en-US" sz="1900">
                          <a:effectLst/>
                        </a:rPr>
                        <a:t>$241 million</a:t>
                      </a:r>
                    </a:p>
                  </a:txBody>
                  <a:tcPr marL="121920" marR="121920" marT="60960" marB="60960" anchor="ctr"/>
                </a:tc>
                <a:tc>
                  <a:txBody>
                    <a:bodyPr/>
                    <a:lstStyle/>
                    <a:p>
                      <a:pPr lvl="0" algn="ctr">
                        <a:buNone/>
                      </a:pPr>
                      <a:r>
                        <a:rPr lang="en-US" sz="1900">
                          <a:effectLst/>
                        </a:rPr>
                        <a:t>77 House</a:t>
                      </a:r>
                      <a:endParaRPr lang="en-US"/>
                    </a:p>
                    <a:p>
                      <a:pPr lvl="0" algn="ctr">
                        <a:buNone/>
                      </a:pPr>
                      <a:r>
                        <a:rPr lang="en-US" sz="1900">
                          <a:effectLst/>
                        </a:rPr>
                        <a:t>29 Senate</a:t>
                      </a:r>
                    </a:p>
                  </a:txBody>
                  <a:tcPr marL="121920" marR="121920" marT="60960" marB="60960" anchor="ctr"/>
                </a:tc>
                <a:tc>
                  <a:txBody>
                    <a:bodyPr/>
                    <a:lstStyle/>
                    <a:p>
                      <a:pPr lvl="0" algn="ctr">
                        <a:buNone/>
                      </a:pPr>
                      <a:r>
                        <a:rPr lang="en-US" sz="1900">
                          <a:effectLst/>
                        </a:rPr>
                        <a:t>$310 million</a:t>
                      </a:r>
                    </a:p>
                  </a:txBody>
                  <a:tcPr marL="121920" marR="121920" marT="60960" marB="60960" anchor="ctr"/>
                </a:tc>
                <a:tc>
                  <a:txBody>
                    <a:bodyPr/>
                    <a:lstStyle/>
                    <a:p>
                      <a:pPr lvl="0" algn="ctr">
                        <a:buNone/>
                      </a:pPr>
                      <a:r>
                        <a:rPr lang="en-US" sz="1900">
                          <a:effectLst/>
                        </a:rPr>
                        <a:t>120 House</a:t>
                      </a:r>
                      <a:endParaRPr lang="en-US"/>
                    </a:p>
                    <a:p>
                      <a:pPr lvl="0" algn="ctr">
                        <a:buNone/>
                      </a:pPr>
                      <a:r>
                        <a:rPr lang="en-US" sz="1900">
                          <a:effectLst/>
                        </a:rPr>
                        <a:t>30 Senate</a:t>
                      </a:r>
                    </a:p>
                  </a:txBody>
                  <a:tcPr marL="121920" marR="121920" marT="60959" marB="60959" anchor="ctr"/>
                </a:tc>
                <a:tc>
                  <a:txBody>
                    <a:bodyPr/>
                    <a:lstStyle/>
                    <a:p>
                      <a:pPr lvl="0" algn="ctr">
                        <a:buNone/>
                      </a:pPr>
                      <a:r>
                        <a:rPr lang="en-US" sz="1900" dirty="0">
                          <a:effectLst/>
                        </a:rPr>
                        <a:t>$394.5 million</a:t>
                      </a:r>
                    </a:p>
                  </a:txBody>
                  <a:tcPr marL="121920" marR="121920" marT="60959" marB="60959" anchor="ctr"/>
                </a:tc>
                <a:extLst>
                  <a:ext uri="{0D108BD9-81ED-4DB2-BD59-A6C34878D82A}">
                    <a16:rowId xmlns:a16="http://schemas.microsoft.com/office/drawing/2014/main" val="3482357208"/>
                  </a:ext>
                </a:extLst>
              </a:tr>
            </a:tbl>
          </a:graphicData>
        </a:graphic>
      </p:graphicFrame>
      <p:sp>
        <p:nvSpPr>
          <p:cNvPr id="7" name="TextBox 6">
            <a:extLst>
              <a:ext uri="{FF2B5EF4-FFF2-40B4-BE49-F238E27FC236}">
                <a16:creationId xmlns:a16="http://schemas.microsoft.com/office/drawing/2014/main" id="{308CEFA8-CD2E-8D87-3DAC-19F12BF1251A}"/>
              </a:ext>
            </a:extLst>
          </p:cNvPr>
          <p:cNvSpPr txBox="1"/>
          <p:nvPr/>
        </p:nvSpPr>
        <p:spPr>
          <a:xfrm>
            <a:off x="4267200" y="3124201"/>
            <a:ext cx="3657600" cy="841321"/>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endParaRPr lang="en-US" sz="3200">
              <a:latin typeface="Segoe UI"/>
              <a:cs typeface="Segoe UI"/>
            </a:endParaRPr>
          </a:p>
          <a:p>
            <a:pPr algn="just"/>
            <a:endParaRPr lang="en-US" sz="1467">
              <a:ea typeface="Open Sans"/>
              <a:cs typeface="Open Sans"/>
            </a:endParaRPr>
          </a:p>
        </p:txBody>
      </p:sp>
    </p:spTree>
    <p:extLst>
      <p:ext uri="{BB962C8B-B14F-4D97-AF65-F5344CB8AC3E}">
        <p14:creationId xmlns:p14="http://schemas.microsoft.com/office/powerpoint/2010/main" val="20975039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DBED4-F3F4-754F-5A61-C0D1D713A0AD}"/>
              </a:ext>
            </a:extLst>
          </p:cNvPr>
          <p:cNvSpPr>
            <a:spLocks noGrp="1"/>
          </p:cNvSpPr>
          <p:nvPr>
            <p:ph type="title"/>
          </p:nvPr>
        </p:nvSpPr>
        <p:spPr/>
        <p:txBody>
          <a:bodyPr>
            <a:normAutofit/>
          </a:bodyPr>
          <a:lstStyle/>
          <a:p>
            <a:r>
              <a:rPr lang="en-US" sz="4250" b="1">
                <a:solidFill>
                  <a:srgbClr val="D50032"/>
                </a:solidFill>
                <a:ea typeface="Open Sans"/>
                <a:cs typeface="Open Sans"/>
              </a:rPr>
              <a:t>Your impact</a:t>
            </a:r>
            <a:endParaRPr lang="en-US" sz="4250" b="1">
              <a:solidFill>
                <a:srgbClr val="D50032"/>
              </a:solidFill>
            </a:endParaRPr>
          </a:p>
        </p:txBody>
      </p:sp>
      <p:sp>
        <p:nvSpPr>
          <p:cNvPr id="3" name="Content Placeholder 2">
            <a:extLst>
              <a:ext uri="{FF2B5EF4-FFF2-40B4-BE49-F238E27FC236}">
                <a16:creationId xmlns:a16="http://schemas.microsoft.com/office/drawing/2014/main" id="{84FE7144-FCDE-4C63-EAC4-91C1663833F0}"/>
              </a:ext>
            </a:extLst>
          </p:cNvPr>
          <p:cNvSpPr>
            <a:spLocks noGrp="1"/>
          </p:cNvSpPr>
          <p:nvPr>
            <p:ph sz="half" idx="1"/>
          </p:nvPr>
        </p:nvSpPr>
        <p:spPr>
          <a:xfrm>
            <a:off x="609600" y="2175295"/>
            <a:ext cx="5384800" cy="4525963"/>
          </a:xfrm>
        </p:spPr>
        <p:txBody>
          <a:bodyPr vert="horz" lIns="91440" tIns="45720" rIns="91440" bIns="45720" rtlCol="0" anchor="t">
            <a:noAutofit/>
          </a:bodyPr>
          <a:lstStyle/>
          <a:p>
            <a:pPr marL="0" indent="0">
              <a:buNone/>
            </a:pPr>
            <a:r>
              <a:rPr lang="en-US" sz="2600" dirty="0">
                <a:ea typeface="Open Sans"/>
                <a:cs typeface="Open Sans"/>
              </a:rPr>
              <a:t>Our House letters: </a:t>
            </a:r>
          </a:p>
          <a:p>
            <a:pPr marL="342900" indent="-342900"/>
            <a:r>
              <a:rPr lang="en-US" sz="2600" dirty="0">
                <a:ea typeface="Open Sans"/>
                <a:cs typeface="Open Sans"/>
              </a:rPr>
              <a:t>Republican co-lead, 6 to 14 Republican signers</a:t>
            </a:r>
          </a:p>
          <a:p>
            <a:pPr marL="342900" indent="-342900"/>
            <a:r>
              <a:rPr lang="en-US" sz="2600" dirty="0">
                <a:ea typeface="+mn-lt"/>
                <a:cs typeface="+mn-lt"/>
              </a:rPr>
              <a:t>Three of the top four most popular, average of 149 signers</a:t>
            </a:r>
          </a:p>
          <a:p>
            <a:pPr marL="0" indent="0">
              <a:spcBef>
                <a:spcPts val="1200"/>
              </a:spcBef>
              <a:buNone/>
            </a:pPr>
            <a:r>
              <a:rPr lang="en-US" sz="2600" dirty="0">
                <a:ea typeface="+mn-lt"/>
                <a:cs typeface="+mn-lt"/>
              </a:rPr>
              <a:t>Our Senate letters: </a:t>
            </a:r>
            <a:endParaRPr lang="en-US" dirty="0"/>
          </a:p>
          <a:p>
            <a:pPr marL="342900" indent="-342900"/>
            <a:r>
              <a:rPr lang="en-US" sz="2600" dirty="0">
                <a:ea typeface="+mn-lt"/>
                <a:cs typeface="+mn-lt"/>
              </a:rPr>
              <a:t>Republican co-lead, at least one other Republican signer</a:t>
            </a:r>
          </a:p>
          <a:p>
            <a:pPr marL="342900" indent="-342900"/>
            <a:r>
              <a:rPr lang="en-US" sz="2600" dirty="0">
                <a:ea typeface="+mn-lt"/>
                <a:cs typeface="+mn-lt"/>
              </a:rPr>
              <a:t>Average of 33 signers</a:t>
            </a:r>
            <a:endParaRPr lang="en-US" sz="2600" dirty="0">
              <a:ea typeface="Open Sans"/>
              <a:cs typeface="Open Sans"/>
            </a:endParaRPr>
          </a:p>
        </p:txBody>
      </p:sp>
      <p:sp>
        <p:nvSpPr>
          <p:cNvPr id="4" name="Content Placeholder 3">
            <a:extLst>
              <a:ext uri="{FF2B5EF4-FFF2-40B4-BE49-F238E27FC236}">
                <a16:creationId xmlns:a16="http://schemas.microsoft.com/office/drawing/2014/main" id="{480DA64D-096D-7A89-1050-0E568DFE5ECA}"/>
              </a:ext>
            </a:extLst>
          </p:cNvPr>
          <p:cNvSpPr>
            <a:spLocks noGrp="1"/>
          </p:cNvSpPr>
          <p:nvPr>
            <p:ph sz="half" idx="2"/>
          </p:nvPr>
        </p:nvSpPr>
        <p:spPr>
          <a:xfrm>
            <a:off x="6240732" y="2247182"/>
            <a:ext cx="5772988" cy="4525963"/>
          </a:xfrm>
        </p:spPr>
        <p:txBody>
          <a:bodyPr vert="horz" lIns="91440" tIns="45720" rIns="91440" bIns="45720" rtlCol="0" anchor="t">
            <a:normAutofit/>
          </a:bodyPr>
          <a:lstStyle/>
          <a:p>
            <a:pPr marL="0" indent="0">
              <a:buNone/>
            </a:pPr>
            <a:r>
              <a:rPr lang="en-US" sz="2600" dirty="0">
                <a:ea typeface="Open Sans"/>
                <a:cs typeface="Open Sans"/>
              </a:rPr>
              <a:t>Other House letters: </a:t>
            </a:r>
          </a:p>
          <a:p>
            <a:pPr marL="571500" indent="-571500"/>
            <a:r>
              <a:rPr lang="en-US" sz="2600" dirty="0">
                <a:ea typeface="Open Sans"/>
                <a:cs typeface="Open Sans"/>
              </a:rPr>
              <a:t>Five had no Republican signers, the rest had four or fewer</a:t>
            </a:r>
          </a:p>
          <a:p>
            <a:pPr marL="571500" indent="-571500"/>
            <a:r>
              <a:rPr lang="en-US" sz="2600" dirty="0">
                <a:ea typeface="Open Sans"/>
                <a:cs typeface="Open Sans"/>
              </a:rPr>
              <a:t>Average of 51 signers</a:t>
            </a:r>
          </a:p>
          <a:p>
            <a:pPr marL="0" indent="0">
              <a:buNone/>
            </a:pPr>
            <a:endParaRPr lang="en-US" sz="2200" dirty="0">
              <a:ea typeface="Open Sans"/>
              <a:cs typeface="Open Sans"/>
            </a:endParaRPr>
          </a:p>
          <a:p>
            <a:pPr marL="0" indent="0">
              <a:buNone/>
            </a:pPr>
            <a:r>
              <a:rPr lang="en-US" sz="2600" dirty="0">
                <a:ea typeface="Open Sans"/>
                <a:cs typeface="Open Sans"/>
              </a:rPr>
              <a:t>Other Senate letters:</a:t>
            </a:r>
            <a:endParaRPr lang="en-US" dirty="0"/>
          </a:p>
          <a:p>
            <a:pPr marL="571500" indent="-571500"/>
            <a:r>
              <a:rPr lang="en-US" sz="2600" dirty="0">
                <a:ea typeface="Open Sans"/>
                <a:cs typeface="Open Sans"/>
              </a:rPr>
              <a:t>Average of one Republican signer</a:t>
            </a:r>
          </a:p>
          <a:p>
            <a:pPr marL="571500" indent="-571500"/>
            <a:r>
              <a:rPr lang="en-US" sz="2600" dirty="0">
                <a:ea typeface="Open Sans"/>
                <a:cs typeface="Open Sans"/>
              </a:rPr>
              <a:t>Average of 30 signers</a:t>
            </a:r>
          </a:p>
        </p:txBody>
      </p:sp>
      <p:sp>
        <p:nvSpPr>
          <p:cNvPr id="5" name="TextBox 4">
            <a:extLst>
              <a:ext uri="{FF2B5EF4-FFF2-40B4-BE49-F238E27FC236}">
                <a16:creationId xmlns:a16="http://schemas.microsoft.com/office/drawing/2014/main" id="{99B9911B-751A-B270-919F-327E6A713776}"/>
              </a:ext>
            </a:extLst>
          </p:cNvPr>
          <p:cNvSpPr txBox="1"/>
          <p:nvPr/>
        </p:nvSpPr>
        <p:spPr>
          <a:xfrm>
            <a:off x="609600" y="1280160"/>
            <a:ext cx="11170920"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00" dirty="0">
                <a:ea typeface="+mn-lt"/>
                <a:cs typeface="+mn-lt"/>
              </a:rPr>
              <a:t>In FY23, we worked on 3 House and Senate DCs, out of 12 House and 6 Senate global health letters.</a:t>
            </a:r>
            <a:endParaRPr lang="en-US" sz="2600" dirty="0">
              <a:ea typeface="Open Sans"/>
              <a:cs typeface="Open Sans"/>
            </a:endParaRPr>
          </a:p>
        </p:txBody>
      </p:sp>
    </p:spTree>
    <p:extLst>
      <p:ext uri="{BB962C8B-B14F-4D97-AF65-F5344CB8AC3E}">
        <p14:creationId xmlns:p14="http://schemas.microsoft.com/office/powerpoint/2010/main" val="3888388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6A98D-ED32-A648-E9CD-9DFA05B62CD0}"/>
              </a:ext>
            </a:extLst>
          </p:cNvPr>
          <p:cNvSpPr>
            <a:spLocks noGrp="1"/>
          </p:cNvSpPr>
          <p:nvPr>
            <p:ph type="title"/>
          </p:nvPr>
        </p:nvSpPr>
        <p:spPr/>
        <p:txBody>
          <a:bodyPr>
            <a:normAutofit/>
          </a:bodyPr>
          <a:lstStyle/>
          <a:p>
            <a:r>
              <a:rPr lang="en-US" sz="4000" b="1" dirty="0">
                <a:solidFill>
                  <a:srgbClr val="D50032"/>
                </a:solidFill>
                <a:latin typeface="Open Sans"/>
                <a:ea typeface="Open Sans"/>
                <a:cs typeface="Calibri"/>
              </a:rPr>
              <a:t>How Members can influence SFOPS</a:t>
            </a:r>
            <a:endParaRPr lang="en-US" sz="4000" b="1" dirty="0">
              <a:solidFill>
                <a:srgbClr val="D50032"/>
              </a:solidFill>
              <a:latin typeface="Open Sans"/>
              <a:ea typeface="Open Sans"/>
              <a:cs typeface="Open Sans"/>
            </a:endParaRPr>
          </a:p>
        </p:txBody>
      </p:sp>
      <p:sp>
        <p:nvSpPr>
          <p:cNvPr id="4" name="Text Placeholder 3">
            <a:extLst>
              <a:ext uri="{FF2B5EF4-FFF2-40B4-BE49-F238E27FC236}">
                <a16:creationId xmlns:a16="http://schemas.microsoft.com/office/drawing/2014/main" id="{D67A32B1-7483-645B-230E-C38BF4917F91}"/>
              </a:ext>
            </a:extLst>
          </p:cNvPr>
          <p:cNvSpPr>
            <a:spLocks noGrp="1"/>
          </p:cNvSpPr>
          <p:nvPr>
            <p:ph type="body" idx="1"/>
          </p:nvPr>
        </p:nvSpPr>
        <p:spPr>
          <a:xfrm>
            <a:off x="609597" y="1854994"/>
            <a:ext cx="5386917" cy="639763"/>
          </a:xfrm>
        </p:spPr>
        <p:txBody>
          <a:bodyPr>
            <a:normAutofit/>
          </a:bodyPr>
          <a:lstStyle/>
          <a:p>
            <a:r>
              <a:rPr lang="en-US" sz="2800" dirty="0">
                <a:latin typeface="Open Sans"/>
                <a:ea typeface="Open Sans"/>
                <a:cs typeface="Calibri"/>
              </a:rPr>
              <a:t>Non-committee Members</a:t>
            </a:r>
            <a:endParaRPr lang="en-US" sz="2800" dirty="0">
              <a:latin typeface="Open Sans"/>
              <a:ea typeface="Open Sans"/>
            </a:endParaRPr>
          </a:p>
        </p:txBody>
      </p:sp>
      <p:sp>
        <p:nvSpPr>
          <p:cNvPr id="3" name="Content Placeholder 2">
            <a:extLst>
              <a:ext uri="{FF2B5EF4-FFF2-40B4-BE49-F238E27FC236}">
                <a16:creationId xmlns:a16="http://schemas.microsoft.com/office/drawing/2014/main" id="{5822BABB-3AE1-9A19-1CE7-131865BD193C}"/>
              </a:ext>
            </a:extLst>
          </p:cNvPr>
          <p:cNvSpPr>
            <a:spLocks noGrp="1"/>
          </p:cNvSpPr>
          <p:nvPr>
            <p:ph sz="half" idx="2"/>
          </p:nvPr>
        </p:nvSpPr>
        <p:spPr>
          <a:xfrm>
            <a:off x="609600" y="2641600"/>
            <a:ext cx="5386917" cy="4216043"/>
          </a:xfrm>
        </p:spPr>
        <p:txBody>
          <a:bodyPr vert="horz" lIns="91440" tIns="45720" rIns="91440" bIns="45720" rtlCol="0" anchor="t">
            <a:normAutofit/>
          </a:bodyPr>
          <a:lstStyle/>
          <a:p>
            <a:pPr marL="456565" indent="-456565"/>
            <a:r>
              <a:rPr lang="en-US" sz="2600" dirty="0">
                <a:latin typeface="Open Sans"/>
                <a:ea typeface="Open Sans"/>
                <a:cs typeface="Calibri"/>
              </a:rPr>
              <a:t>Dear Colleague letters</a:t>
            </a:r>
          </a:p>
          <a:p>
            <a:pPr marL="456565" indent="-456565"/>
            <a:r>
              <a:rPr lang="en-US" sz="2600" dirty="0">
                <a:latin typeface="Open Sans"/>
                <a:ea typeface="Open Sans"/>
                <a:cs typeface="Calibri"/>
              </a:rPr>
              <a:t>Individual requests to SFOPS leadership</a:t>
            </a:r>
          </a:p>
          <a:p>
            <a:pPr marL="456565" indent="-456565"/>
            <a:r>
              <a:rPr lang="en-US" sz="2600" dirty="0">
                <a:latin typeface="Open Sans"/>
                <a:ea typeface="Open Sans"/>
                <a:cs typeface="Calibri"/>
              </a:rPr>
              <a:t>Weigh in personally – floor conversations – additional letters</a:t>
            </a:r>
          </a:p>
          <a:p>
            <a:pPr marL="456565" indent="-456565"/>
            <a:r>
              <a:rPr lang="en-US" sz="2600" i="1" dirty="0">
                <a:latin typeface="Open Sans"/>
                <a:ea typeface="Open Sans"/>
                <a:cs typeface="Calibri"/>
              </a:rPr>
              <a:t>Testifying at SFOPS "Members' Day"</a:t>
            </a:r>
          </a:p>
        </p:txBody>
      </p:sp>
      <p:sp>
        <p:nvSpPr>
          <p:cNvPr id="5" name="Text Placeholder 4">
            <a:extLst>
              <a:ext uri="{FF2B5EF4-FFF2-40B4-BE49-F238E27FC236}">
                <a16:creationId xmlns:a16="http://schemas.microsoft.com/office/drawing/2014/main" id="{994399B9-3E54-184A-3FDC-1FEECDBDA546}"/>
              </a:ext>
            </a:extLst>
          </p:cNvPr>
          <p:cNvSpPr>
            <a:spLocks noGrp="1"/>
          </p:cNvSpPr>
          <p:nvPr>
            <p:ph type="body" sz="quarter" idx="3"/>
          </p:nvPr>
        </p:nvSpPr>
        <p:spPr>
          <a:xfrm>
            <a:off x="6332518" y="1854994"/>
            <a:ext cx="5389033" cy="639763"/>
          </a:xfrm>
        </p:spPr>
        <p:txBody>
          <a:bodyPr>
            <a:normAutofit/>
          </a:bodyPr>
          <a:lstStyle/>
          <a:p>
            <a:r>
              <a:rPr lang="en-US" sz="2800" dirty="0" err="1">
                <a:latin typeface="Open Sans"/>
                <a:ea typeface="Open Sans"/>
                <a:cs typeface="Calibri"/>
              </a:rPr>
              <a:t>Approps</a:t>
            </a:r>
            <a:r>
              <a:rPr lang="en-US" sz="2800" dirty="0">
                <a:latin typeface="Open Sans"/>
                <a:ea typeface="Open Sans"/>
                <a:cs typeface="Calibri"/>
              </a:rPr>
              <a:t> or SFOPS Members</a:t>
            </a:r>
            <a:endParaRPr lang="en-US" sz="2800" dirty="0">
              <a:latin typeface="Open Sans"/>
              <a:ea typeface="Open Sans"/>
            </a:endParaRPr>
          </a:p>
        </p:txBody>
      </p:sp>
      <p:sp>
        <p:nvSpPr>
          <p:cNvPr id="6" name="Content Placeholder 5">
            <a:extLst>
              <a:ext uri="{FF2B5EF4-FFF2-40B4-BE49-F238E27FC236}">
                <a16:creationId xmlns:a16="http://schemas.microsoft.com/office/drawing/2014/main" id="{0E273665-102B-947F-2802-9C4D96BB0050}"/>
              </a:ext>
            </a:extLst>
          </p:cNvPr>
          <p:cNvSpPr>
            <a:spLocks noGrp="1"/>
          </p:cNvSpPr>
          <p:nvPr>
            <p:ph sz="quarter" idx="4"/>
          </p:nvPr>
        </p:nvSpPr>
        <p:spPr>
          <a:xfrm>
            <a:off x="6193370" y="2641600"/>
            <a:ext cx="5389033" cy="4216043"/>
          </a:xfrm>
        </p:spPr>
        <p:txBody>
          <a:bodyPr vert="horz" lIns="91440" tIns="45720" rIns="91440" bIns="45720" rtlCol="0" anchor="t">
            <a:normAutofit/>
          </a:bodyPr>
          <a:lstStyle/>
          <a:p>
            <a:pPr marL="456565" indent="-456565"/>
            <a:r>
              <a:rPr lang="en-US" sz="2600" dirty="0">
                <a:latin typeface="Open Sans"/>
                <a:ea typeface="+mn-lt"/>
                <a:cs typeface="+mn-lt"/>
              </a:rPr>
              <a:t>Dear Colleague Letters (they can sign/but many won't)</a:t>
            </a:r>
          </a:p>
          <a:p>
            <a:pPr marL="456565" indent="-456565"/>
            <a:r>
              <a:rPr lang="en-US" sz="2600" dirty="0">
                <a:latin typeface="Open Sans"/>
                <a:ea typeface="+mn-lt"/>
                <a:cs typeface="+mn-lt"/>
              </a:rPr>
              <a:t>Individual requests to the Chair and/or RM</a:t>
            </a:r>
          </a:p>
          <a:p>
            <a:pPr marL="456565" indent="-456565"/>
            <a:r>
              <a:rPr lang="en-US" sz="2600" dirty="0">
                <a:latin typeface="Open Sans"/>
                <a:ea typeface="Open Sans"/>
                <a:cs typeface="Calibri"/>
              </a:rPr>
              <a:t>Weigh in personally – floor conversations – additional letters</a:t>
            </a:r>
          </a:p>
          <a:p>
            <a:pPr marL="456565" indent="-456565"/>
            <a:r>
              <a:rPr lang="en-US" sz="2600" i="1" dirty="0">
                <a:latin typeface="Open Sans"/>
                <a:ea typeface="Open Sans"/>
                <a:cs typeface="Calibri"/>
              </a:rPr>
              <a:t>Questions on our issues during SFOPS hearings</a:t>
            </a:r>
          </a:p>
        </p:txBody>
      </p:sp>
    </p:spTree>
    <p:extLst>
      <p:ext uri="{BB962C8B-B14F-4D97-AF65-F5344CB8AC3E}">
        <p14:creationId xmlns:p14="http://schemas.microsoft.com/office/powerpoint/2010/main" val="170034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6">
            <a:extLst>
              <a:ext uri="{FF2B5EF4-FFF2-40B4-BE49-F238E27FC236}">
                <a16:creationId xmlns:a16="http://schemas.microsoft.com/office/drawing/2014/main" id="{2FF2AB10-B76F-334B-A441-69719DEABCE7}"/>
              </a:ext>
            </a:extLst>
          </p:cNvPr>
          <p:cNvSpPr txBox="1">
            <a:spLocks/>
          </p:cNvSpPr>
          <p:nvPr/>
        </p:nvSpPr>
        <p:spPr>
          <a:xfrm>
            <a:off x="682384" y="343062"/>
            <a:ext cx="4817662" cy="680660"/>
          </a:xfrm>
          <a:prstGeom prst="rect">
            <a:avLst/>
          </a:prstGeom>
        </p:spPr>
        <p:txBody>
          <a:bodyPr vert="horz" lIns="91440" tIns="45720" rIns="91440" bIns="45720" rtlCol="0" anchor="ctr">
            <a:normAutofit fontScale="97500"/>
          </a:bodyPr>
          <a:lstStyle>
            <a:lvl1pPr algn="ctr" defTabSz="609585" rtl="0" eaLnBrk="1" latinLnBrk="0" hangingPunct="1">
              <a:spcBef>
                <a:spcPct val="0"/>
              </a:spcBef>
              <a:buNone/>
              <a:defRPr sz="5000" kern="1200">
                <a:solidFill>
                  <a:schemeClr val="tx1"/>
                </a:solidFill>
                <a:latin typeface="+mj-lt"/>
                <a:ea typeface="+mj-ea"/>
                <a:cs typeface="+mj-cs"/>
              </a:defRPr>
            </a:lvl1pPr>
          </a:lstStyle>
          <a:p>
            <a:pPr algn="l"/>
            <a:r>
              <a:rPr lang="en-US" sz="2500" i="1"/>
              <a:t>we influence appropriations by…</a:t>
            </a:r>
          </a:p>
        </p:txBody>
      </p:sp>
      <p:sp>
        <p:nvSpPr>
          <p:cNvPr id="7" name="Title 6">
            <a:extLst>
              <a:ext uri="{FF2B5EF4-FFF2-40B4-BE49-F238E27FC236}">
                <a16:creationId xmlns:a16="http://schemas.microsoft.com/office/drawing/2014/main" id="{DF57ABA5-760E-BBFC-CC5E-AD49A78CAE0B}"/>
              </a:ext>
            </a:extLst>
          </p:cNvPr>
          <p:cNvSpPr>
            <a:spLocks noGrp="1"/>
          </p:cNvSpPr>
          <p:nvPr>
            <p:ph type="title"/>
          </p:nvPr>
        </p:nvSpPr>
        <p:spPr>
          <a:xfrm>
            <a:off x="486939" y="772884"/>
            <a:ext cx="9853685" cy="958780"/>
          </a:xfrm>
        </p:spPr>
        <p:txBody>
          <a:bodyPr>
            <a:noAutofit/>
          </a:bodyPr>
          <a:lstStyle/>
          <a:p>
            <a:pPr algn="l"/>
            <a:r>
              <a:rPr lang="en-US" sz="4000" b="1">
                <a:solidFill>
                  <a:srgbClr val="D50032"/>
                </a:solidFill>
              </a:rPr>
              <a:t>submitting Member-specific forms</a:t>
            </a:r>
            <a:endParaRPr lang="en-US" sz="4000" b="1">
              <a:solidFill>
                <a:srgbClr val="D50032"/>
              </a:solidFill>
              <a:ea typeface="Open Sans"/>
              <a:cs typeface="Open Sans"/>
            </a:endParaRPr>
          </a:p>
        </p:txBody>
      </p:sp>
      <p:pic>
        <p:nvPicPr>
          <p:cNvPr id="3" name="Picture 3" descr="Graphical user interface, text, application, email&#10;&#10;Description automatically generated">
            <a:extLst>
              <a:ext uri="{FF2B5EF4-FFF2-40B4-BE49-F238E27FC236}">
                <a16:creationId xmlns:a16="http://schemas.microsoft.com/office/drawing/2014/main" id="{59844B38-EB2C-8C34-9FC1-B8CFD433C0CE}"/>
              </a:ext>
            </a:extLst>
          </p:cNvPr>
          <p:cNvPicPr>
            <a:picLocks noChangeAspect="1"/>
          </p:cNvPicPr>
          <p:nvPr/>
        </p:nvPicPr>
        <p:blipFill rotWithShape="1">
          <a:blip r:embed="rId3"/>
          <a:srcRect r="2332" b="3125"/>
          <a:stretch/>
        </p:blipFill>
        <p:spPr>
          <a:xfrm>
            <a:off x="1353678" y="1530132"/>
            <a:ext cx="8968661" cy="5108997"/>
          </a:xfrm>
          <a:prstGeom prst="rect">
            <a:avLst/>
          </a:prstGeom>
        </p:spPr>
      </p:pic>
    </p:spTree>
    <p:extLst>
      <p:ext uri="{BB962C8B-B14F-4D97-AF65-F5344CB8AC3E}">
        <p14:creationId xmlns:p14="http://schemas.microsoft.com/office/powerpoint/2010/main" val="32953465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6">
            <a:extLst>
              <a:ext uri="{FF2B5EF4-FFF2-40B4-BE49-F238E27FC236}">
                <a16:creationId xmlns:a16="http://schemas.microsoft.com/office/drawing/2014/main" id="{2FF2AB10-B76F-334B-A441-69719DEABCE7}"/>
              </a:ext>
            </a:extLst>
          </p:cNvPr>
          <p:cNvSpPr txBox="1">
            <a:spLocks/>
          </p:cNvSpPr>
          <p:nvPr/>
        </p:nvSpPr>
        <p:spPr>
          <a:xfrm>
            <a:off x="682384" y="343062"/>
            <a:ext cx="4817662" cy="680660"/>
          </a:xfrm>
          <a:prstGeom prst="rect">
            <a:avLst/>
          </a:prstGeom>
        </p:spPr>
        <p:txBody>
          <a:bodyPr vert="horz" lIns="91440" tIns="45720" rIns="91440" bIns="45720" rtlCol="0" anchor="ctr">
            <a:normAutofit fontScale="97500"/>
          </a:bodyPr>
          <a:lstStyle>
            <a:lvl1pPr algn="ctr" defTabSz="609585" rtl="0" eaLnBrk="1" latinLnBrk="0" hangingPunct="1">
              <a:spcBef>
                <a:spcPct val="0"/>
              </a:spcBef>
              <a:buNone/>
              <a:defRPr sz="5000" kern="1200">
                <a:solidFill>
                  <a:schemeClr val="tx1"/>
                </a:solidFill>
                <a:latin typeface="+mj-lt"/>
                <a:ea typeface="+mj-ea"/>
                <a:cs typeface="+mj-cs"/>
              </a:defRPr>
            </a:lvl1pPr>
          </a:lstStyle>
          <a:p>
            <a:pPr algn="l"/>
            <a:r>
              <a:rPr lang="en-US" sz="2500" i="1"/>
              <a:t>we influence appropriations by…</a:t>
            </a:r>
          </a:p>
        </p:txBody>
      </p:sp>
      <p:sp>
        <p:nvSpPr>
          <p:cNvPr id="7" name="Title 6">
            <a:extLst>
              <a:ext uri="{FF2B5EF4-FFF2-40B4-BE49-F238E27FC236}">
                <a16:creationId xmlns:a16="http://schemas.microsoft.com/office/drawing/2014/main" id="{DF57ABA5-760E-BBFC-CC5E-AD49A78CAE0B}"/>
              </a:ext>
            </a:extLst>
          </p:cNvPr>
          <p:cNvSpPr>
            <a:spLocks noGrp="1"/>
          </p:cNvSpPr>
          <p:nvPr>
            <p:ph type="title"/>
          </p:nvPr>
        </p:nvSpPr>
        <p:spPr>
          <a:xfrm>
            <a:off x="486939" y="772884"/>
            <a:ext cx="9853685" cy="958780"/>
          </a:xfrm>
        </p:spPr>
        <p:txBody>
          <a:bodyPr>
            <a:noAutofit/>
          </a:bodyPr>
          <a:lstStyle/>
          <a:p>
            <a:pPr algn="l"/>
            <a:r>
              <a:rPr lang="en-US" sz="4000" b="1" dirty="0">
                <a:solidFill>
                  <a:srgbClr val="D50032"/>
                </a:solidFill>
              </a:rPr>
              <a:t>submitting Member-specific forms</a:t>
            </a:r>
            <a:endParaRPr lang="en-US" sz="4000" b="1" dirty="0">
              <a:solidFill>
                <a:srgbClr val="D50032"/>
              </a:solidFill>
              <a:ea typeface="Open Sans"/>
              <a:cs typeface="Open Sans"/>
            </a:endParaRPr>
          </a:p>
        </p:txBody>
      </p:sp>
      <p:pic>
        <p:nvPicPr>
          <p:cNvPr id="4" name="Picture 4" descr="Graphical user interface, text, application, email&#10;&#10;Description automatically generated">
            <a:extLst>
              <a:ext uri="{FF2B5EF4-FFF2-40B4-BE49-F238E27FC236}">
                <a16:creationId xmlns:a16="http://schemas.microsoft.com/office/drawing/2014/main" id="{C7D77F21-1EFF-9E8A-224C-307C2DE2AF4D}"/>
              </a:ext>
            </a:extLst>
          </p:cNvPr>
          <p:cNvPicPr>
            <a:picLocks noChangeAspect="1"/>
          </p:cNvPicPr>
          <p:nvPr/>
        </p:nvPicPr>
        <p:blipFill rotWithShape="1">
          <a:blip r:embed="rId2"/>
          <a:srcRect r="1205" b="5761"/>
          <a:stretch/>
        </p:blipFill>
        <p:spPr>
          <a:xfrm>
            <a:off x="1130059" y="1920351"/>
            <a:ext cx="9860027" cy="4408650"/>
          </a:xfrm>
          <a:prstGeom prst="rect">
            <a:avLst/>
          </a:prstGeom>
        </p:spPr>
      </p:pic>
    </p:spTree>
    <p:extLst>
      <p:ext uri="{BB962C8B-B14F-4D97-AF65-F5344CB8AC3E}">
        <p14:creationId xmlns:p14="http://schemas.microsoft.com/office/powerpoint/2010/main" val="3142343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6">
            <a:extLst>
              <a:ext uri="{FF2B5EF4-FFF2-40B4-BE49-F238E27FC236}">
                <a16:creationId xmlns:a16="http://schemas.microsoft.com/office/drawing/2014/main" id="{2FF2AB10-B76F-334B-A441-69719DEABCE7}"/>
              </a:ext>
            </a:extLst>
          </p:cNvPr>
          <p:cNvSpPr txBox="1">
            <a:spLocks/>
          </p:cNvSpPr>
          <p:nvPr/>
        </p:nvSpPr>
        <p:spPr>
          <a:xfrm>
            <a:off x="682384" y="343062"/>
            <a:ext cx="4817662" cy="680660"/>
          </a:xfrm>
          <a:prstGeom prst="rect">
            <a:avLst/>
          </a:prstGeom>
        </p:spPr>
        <p:txBody>
          <a:bodyPr vert="horz" lIns="91440" tIns="45720" rIns="91440" bIns="45720" rtlCol="0" anchor="ctr">
            <a:normAutofit fontScale="97500"/>
          </a:bodyPr>
          <a:lstStyle>
            <a:lvl1pPr algn="ctr" defTabSz="609585" rtl="0" eaLnBrk="1" latinLnBrk="0" hangingPunct="1">
              <a:spcBef>
                <a:spcPct val="0"/>
              </a:spcBef>
              <a:buNone/>
              <a:defRPr sz="5000" kern="1200">
                <a:solidFill>
                  <a:schemeClr val="tx1"/>
                </a:solidFill>
                <a:latin typeface="+mj-lt"/>
                <a:ea typeface="+mj-ea"/>
                <a:cs typeface="+mj-cs"/>
              </a:defRPr>
            </a:lvl1pPr>
          </a:lstStyle>
          <a:p>
            <a:pPr algn="l"/>
            <a:r>
              <a:rPr lang="en-US" sz="2500" i="1"/>
              <a:t>we influence appropriations by…</a:t>
            </a:r>
          </a:p>
        </p:txBody>
      </p:sp>
      <p:sp>
        <p:nvSpPr>
          <p:cNvPr id="7" name="Title 6">
            <a:extLst>
              <a:ext uri="{FF2B5EF4-FFF2-40B4-BE49-F238E27FC236}">
                <a16:creationId xmlns:a16="http://schemas.microsoft.com/office/drawing/2014/main" id="{DF57ABA5-760E-BBFC-CC5E-AD49A78CAE0B}"/>
              </a:ext>
            </a:extLst>
          </p:cNvPr>
          <p:cNvSpPr>
            <a:spLocks noGrp="1"/>
          </p:cNvSpPr>
          <p:nvPr>
            <p:ph type="title"/>
          </p:nvPr>
        </p:nvSpPr>
        <p:spPr>
          <a:xfrm>
            <a:off x="486939" y="772884"/>
            <a:ext cx="9853685" cy="958780"/>
          </a:xfrm>
        </p:spPr>
        <p:txBody>
          <a:bodyPr>
            <a:noAutofit/>
          </a:bodyPr>
          <a:lstStyle/>
          <a:p>
            <a:pPr algn="l"/>
            <a:r>
              <a:rPr lang="en-US" sz="4000" b="1">
                <a:solidFill>
                  <a:srgbClr val="D50032"/>
                </a:solidFill>
              </a:rPr>
              <a:t>submitting Member-specific forms</a:t>
            </a:r>
            <a:endParaRPr lang="en-US" sz="4000" b="1">
              <a:solidFill>
                <a:srgbClr val="D50032"/>
              </a:solidFill>
              <a:ea typeface="Open Sans"/>
              <a:cs typeface="Open Sans"/>
            </a:endParaRPr>
          </a:p>
        </p:txBody>
      </p:sp>
      <p:sp>
        <p:nvSpPr>
          <p:cNvPr id="2" name="TextBox 1">
            <a:extLst>
              <a:ext uri="{FF2B5EF4-FFF2-40B4-BE49-F238E27FC236}">
                <a16:creationId xmlns:a16="http://schemas.microsoft.com/office/drawing/2014/main" id="{AF775ED9-131A-7E28-D1B1-91222DE3A1AF}"/>
              </a:ext>
            </a:extLst>
          </p:cNvPr>
          <p:cNvSpPr txBox="1"/>
          <p:nvPr/>
        </p:nvSpPr>
        <p:spPr>
          <a:xfrm>
            <a:off x="721178" y="2843893"/>
            <a:ext cx="10450285" cy="25237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ea typeface="Open Sans"/>
                <a:cs typeface="Open Sans"/>
              </a:rPr>
              <a:t>FY24 Online Form Example: Sen Chris Coons</a:t>
            </a:r>
            <a:endParaRPr lang="en-US"/>
          </a:p>
          <a:p>
            <a:endParaRPr lang="en-US" sz="3200">
              <a:ea typeface="+mn-lt"/>
              <a:cs typeface="+mn-lt"/>
            </a:endParaRPr>
          </a:p>
          <a:p>
            <a:pPr algn="ctr"/>
            <a:r>
              <a:rPr lang="en-US" sz="3200" b="1">
                <a:ea typeface="+mn-lt"/>
                <a:cs typeface="+mn-lt"/>
                <a:hlinkClick r:id="rId2"/>
              </a:rPr>
              <a:t>https://www.coons.senate.gov/services/appropriations-requests/programmatic-funding</a:t>
            </a:r>
            <a:endParaRPr lang="en-US" sz="3200" b="1">
              <a:ea typeface="+mn-lt"/>
              <a:cs typeface="+mn-lt"/>
            </a:endParaRPr>
          </a:p>
          <a:p>
            <a:endParaRPr lang="en-US" sz="3000">
              <a:ea typeface="Open Sans"/>
              <a:cs typeface="Open Sans"/>
            </a:endParaRPr>
          </a:p>
        </p:txBody>
      </p:sp>
    </p:spTree>
    <p:extLst>
      <p:ext uri="{BB962C8B-B14F-4D97-AF65-F5344CB8AC3E}">
        <p14:creationId xmlns:p14="http://schemas.microsoft.com/office/powerpoint/2010/main" val="34074847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1EFA3-E625-5B33-CB62-4C6D0123FFA6}"/>
              </a:ext>
            </a:extLst>
          </p:cNvPr>
          <p:cNvSpPr>
            <a:spLocks noGrp="1"/>
          </p:cNvSpPr>
          <p:nvPr>
            <p:ph type="title"/>
          </p:nvPr>
        </p:nvSpPr>
        <p:spPr>
          <a:xfrm>
            <a:off x="0" y="274639"/>
            <a:ext cx="11429999" cy="1571094"/>
          </a:xfrm>
        </p:spPr>
        <p:txBody>
          <a:bodyPr>
            <a:normAutofit fontScale="90000"/>
          </a:bodyPr>
          <a:lstStyle/>
          <a:p>
            <a:br>
              <a:rPr lang="en-US" sz="3600" b="1" dirty="0">
                <a:solidFill>
                  <a:srgbClr val="D50032"/>
                </a:solidFill>
              </a:rPr>
            </a:br>
            <a:r>
              <a:rPr lang="en-US" sz="4400" b="1" dirty="0">
                <a:solidFill>
                  <a:srgbClr val="D50032"/>
                </a:solidFill>
              </a:rPr>
              <a:t>Cheat Sheets for Forms! (to come!)</a:t>
            </a:r>
            <a:br>
              <a:rPr lang="en-US" sz="4400" b="1" dirty="0">
                <a:solidFill>
                  <a:srgbClr val="D50032"/>
                </a:solidFill>
              </a:rPr>
            </a:br>
            <a:r>
              <a:rPr lang="en-US" sz="2700" b="1" dirty="0">
                <a:solidFill>
                  <a:srgbClr val="D50032"/>
                </a:solidFill>
                <a:hlinkClick r:id="rId2"/>
              </a:rPr>
              <a:t>https://results.org/resources/fy24-global-appropriations-memos</a:t>
            </a:r>
            <a:br>
              <a:rPr lang="en-US" sz="3600" b="1" dirty="0">
                <a:solidFill>
                  <a:srgbClr val="D50032"/>
                </a:solidFill>
              </a:rPr>
            </a:br>
            <a:endParaRPr lang="en-US" sz="3600" dirty="0"/>
          </a:p>
        </p:txBody>
      </p:sp>
      <p:pic>
        <p:nvPicPr>
          <p:cNvPr id="4" name="Picture 3">
            <a:extLst>
              <a:ext uri="{FF2B5EF4-FFF2-40B4-BE49-F238E27FC236}">
                <a16:creationId xmlns:a16="http://schemas.microsoft.com/office/drawing/2014/main" id="{69DD1D84-7E8D-6841-A771-552E6B3FCBB5}"/>
              </a:ext>
            </a:extLst>
          </p:cNvPr>
          <p:cNvPicPr>
            <a:picLocks noChangeAspect="1"/>
          </p:cNvPicPr>
          <p:nvPr/>
        </p:nvPicPr>
        <p:blipFill rotWithShape="1">
          <a:blip r:embed="rId3"/>
          <a:srcRect l="22084" t="20672" r="21389" b="6419"/>
          <a:stretch/>
        </p:blipFill>
        <p:spPr>
          <a:xfrm>
            <a:off x="-237064" y="2049729"/>
            <a:ext cx="6891867" cy="5000094"/>
          </a:xfrm>
          <a:prstGeom prst="rect">
            <a:avLst/>
          </a:prstGeom>
        </p:spPr>
      </p:pic>
      <p:pic>
        <p:nvPicPr>
          <p:cNvPr id="6" name="Picture 5">
            <a:extLst>
              <a:ext uri="{FF2B5EF4-FFF2-40B4-BE49-F238E27FC236}">
                <a16:creationId xmlns:a16="http://schemas.microsoft.com/office/drawing/2014/main" id="{EDFDC0F2-70AE-492B-6CE8-CB5E4C00603F}"/>
              </a:ext>
            </a:extLst>
          </p:cNvPr>
          <p:cNvPicPr>
            <a:picLocks noChangeAspect="1"/>
          </p:cNvPicPr>
          <p:nvPr/>
        </p:nvPicPr>
        <p:blipFill rotWithShape="1">
          <a:blip r:embed="rId4"/>
          <a:srcRect l="22500" t="20671" r="22500" b="4005"/>
          <a:stretch/>
        </p:blipFill>
        <p:spPr>
          <a:xfrm>
            <a:off x="6096000" y="2049729"/>
            <a:ext cx="6705600" cy="5165723"/>
          </a:xfrm>
          <a:prstGeom prst="rect">
            <a:avLst/>
          </a:prstGeom>
        </p:spPr>
      </p:pic>
    </p:spTree>
    <p:extLst>
      <p:ext uri="{BB962C8B-B14F-4D97-AF65-F5344CB8AC3E}">
        <p14:creationId xmlns:p14="http://schemas.microsoft.com/office/powerpoint/2010/main" val="40868922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D3473-312F-1814-4676-8EA8347BF5EA}"/>
              </a:ext>
            </a:extLst>
          </p:cNvPr>
          <p:cNvSpPr>
            <a:spLocks noGrp="1"/>
          </p:cNvSpPr>
          <p:nvPr>
            <p:ph type="title"/>
          </p:nvPr>
        </p:nvSpPr>
        <p:spPr>
          <a:xfrm>
            <a:off x="727742" y="117021"/>
            <a:ext cx="9868655" cy="1143000"/>
          </a:xfrm>
        </p:spPr>
        <p:txBody>
          <a:bodyPr vert="horz" lIns="121920" tIns="60960" rIns="121920" bIns="60960" rtlCol="0" anchor="ctr">
            <a:noAutofit/>
          </a:bodyPr>
          <a:lstStyle/>
          <a:p>
            <a:r>
              <a:rPr lang="en-US" sz="4267" b="1">
                <a:solidFill>
                  <a:srgbClr val="D50032"/>
                </a:solidFill>
                <a:ea typeface="Open Sans"/>
                <a:cs typeface="Open Sans"/>
              </a:rPr>
              <a:t>FY24 Appropriations Reque</a:t>
            </a:r>
            <a:r>
              <a:rPr lang="en-US" sz="4267" b="1">
                <a:solidFill>
                  <a:srgbClr val="E41034"/>
                </a:solidFill>
                <a:ea typeface="Open Sans"/>
                <a:cs typeface="Open Sans"/>
              </a:rPr>
              <a:t>sts</a:t>
            </a:r>
            <a:endParaRPr lang="en-US"/>
          </a:p>
        </p:txBody>
      </p:sp>
      <p:graphicFrame>
        <p:nvGraphicFramePr>
          <p:cNvPr id="6" name="Content Placeholder 5">
            <a:extLst>
              <a:ext uri="{FF2B5EF4-FFF2-40B4-BE49-F238E27FC236}">
                <a16:creationId xmlns:a16="http://schemas.microsoft.com/office/drawing/2014/main" id="{D410D6B5-7149-3E34-629B-B9F30D296132}"/>
              </a:ext>
            </a:extLst>
          </p:cNvPr>
          <p:cNvGraphicFramePr>
            <a:graphicFrameLocks noGrp="1"/>
          </p:cNvGraphicFramePr>
          <p:nvPr>
            <p:ph idx="1"/>
            <p:extLst>
              <p:ext uri="{D42A27DB-BD31-4B8C-83A1-F6EECF244321}">
                <p14:modId xmlns:p14="http://schemas.microsoft.com/office/powerpoint/2010/main" val="2271901573"/>
              </p:ext>
            </p:extLst>
          </p:nvPr>
        </p:nvGraphicFramePr>
        <p:xfrm>
          <a:off x="558796" y="1168398"/>
          <a:ext cx="10755983" cy="5689586"/>
        </p:xfrm>
        <a:graphic>
          <a:graphicData uri="http://schemas.openxmlformats.org/drawingml/2006/table">
            <a:tbl>
              <a:tblPr firstRow="1" bandRow="1">
                <a:tableStyleId>{5C22544A-7EE6-4342-B048-85BDC9FD1C3A}</a:tableStyleId>
              </a:tblPr>
              <a:tblGrid>
                <a:gridCol w="2636608">
                  <a:extLst>
                    <a:ext uri="{9D8B030D-6E8A-4147-A177-3AD203B41FA5}">
                      <a16:colId xmlns:a16="http://schemas.microsoft.com/office/drawing/2014/main" val="797169345"/>
                    </a:ext>
                  </a:extLst>
                </a:gridCol>
                <a:gridCol w="1857948">
                  <a:extLst>
                    <a:ext uri="{9D8B030D-6E8A-4147-A177-3AD203B41FA5}">
                      <a16:colId xmlns:a16="http://schemas.microsoft.com/office/drawing/2014/main" val="953049161"/>
                    </a:ext>
                  </a:extLst>
                </a:gridCol>
                <a:gridCol w="1867388">
                  <a:extLst>
                    <a:ext uri="{9D8B030D-6E8A-4147-A177-3AD203B41FA5}">
                      <a16:colId xmlns:a16="http://schemas.microsoft.com/office/drawing/2014/main" val="1677494019"/>
                    </a:ext>
                  </a:extLst>
                </a:gridCol>
                <a:gridCol w="2223153">
                  <a:extLst>
                    <a:ext uri="{9D8B030D-6E8A-4147-A177-3AD203B41FA5}">
                      <a16:colId xmlns:a16="http://schemas.microsoft.com/office/drawing/2014/main" val="1218115599"/>
                    </a:ext>
                  </a:extLst>
                </a:gridCol>
                <a:gridCol w="2170886">
                  <a:extLst>
                    <a:ext uri="{9D8B030D-6E8A-4147-A177-3AD203B41FA5}">
                      <a16:colId xmlns:a16="http://schemas.microsoft.com/office/drawing/2014/main" val="1515661508"/>
                    </a:ext>
                  </a:extLst>
                </a:gridCol>
              </a:tblGrid>
              <a:tr h="709882">
                <a:tc>
                  <a:txBody>
                    <a:bodyPr/>
                    <a:lstStyle/>
                    <a:p>
                      <a:pPr algn="ctr" fontAlgn="ctr"/>
                      <a:r>
                        <a:rPr lang="en-US" sz="1900" dirty="0">
                          <a:effectLst/>
                        </a:rPr>
                        <a:t>Account </a:t>
                      </a:r>
                      <a:endParaRPr lang="en-US" sz="1900" b="0" i="0" dirty="0">
                        <a:effectLst/>
                      </a:endParaRPr>
                    </a:p>
                  </a:txBody>
                  <a:tcPr marL="121920" marR="121920" marT="60960" marB="60960" anchor="ctr"/>
                </a:tc>
                <a:tc>
                  <a:txBody>
                    <a:bodyPr/>
                    <a:lstStyle/>
                    <a:p>
                      <a:pPr algn="ctr" fontAlgn="ctr"/>
                      <a:r>
                        <a:rPr lang="en-US" sz="1900">
                          <a:effectLst/>
                        </a:rPr>
                        <a:t>FY21 </a:t>
                      </a:r>
                      <a:endParaRPr lang="en-US" sz="1900" b="0" i="0">
                        <a:effectLst/>
                      </a:endParaRPr>
                    </a:p>
                  </a:txBody>
                  <a:tcPr marL="121920" marR="121920" marT="60960" marB="60960" anchor="ctr"/>
                </a:tc>
                <a:tc>
                  <a:txBody>
                    <a:bodyPr/>
                    <a:lstStyle/>
                    <a:p>
                      <a:pPr algn="ctr" fontAlgn="ctr"/>
                      <a:r>
                        <a:rPr lang="en-US" sz="1900">
                          <a:effectLst/>
                        </a:rPr>
                        <a:t>FY22 </a:t>
                      </a:r>
                      <a:endParaRPr lang="en-US" sz="1900" b="0" i="0">
                        <a:effectLst/>
                      </a:endParaRPr>
                    </a:p>
                  </a:txBody>
                  <a:tcPr marL="121920" marR="121920" marT="60960" marB="60960" anchor="ctr"/>
                </a:tc>
                <a:tc>
                  <a:txBody>
                    <a:bodyPr/>
                    <a:lstStyle/>
                    <a:p>
                      <a:pPr algn="ctr" fontAlgn="ctr"/>
                      <a:r>
                        <a:rPr lang="en-US" sz="1900" dirty="0">
                          <a:effectLst/>
                        </a:rPr>
                        <a:t>FY23 </a:t>
                      </a:r>
                      <a:endParaRPr lang="en-US" sz="1900" b="0" i="0" dirty="0">
                        <a:effectLst/>
                      </a:endParaRPr>
                    </a:p>
                  </a:txBody>
                  <a:tcPr marL="121920" marR="121920" marT="60960" marB="60960" anchor="ctr"/>
                </a:tc>
                <a:tc>
                  <a:txBody>
                    <a:bodyPr/>
                    <a:lstStyle/>
                    <a:p>
                      <a:pPr algn="ctr" fontAlgn="ctr"/>
                      <a:r>
                        <a:rPr lang="en-US" sz="1900" dirty="0">
                          <a:effectLst/>
                        </a:rPr>
                        <a:t>RESULTS’ FY24 Request </a:t>
                      </a:r>
                      <a:endParaRPr lang="en-US" sz="1900" b="0" i="0" dirty="0">
                        <a:effectLst/>
                      </a:endParaRPr>
                    </a:p>
                  </a:txBody>
                  <a:tcPr marL="121920" marR="121920" marT="60960" marB="60960" anchor="ctr"/>
                </a:tc>
                <a:extLst>
                  <a:ext uri="{0D108BD9-81ED-4DB2-BD59-A6C34878D82A}">
                    <a16:rowId xmlns:a16="http://schemas.microsoft.com/office/drawing/2014/main" val="1168855212"/>
                  </a:ext>
                </a:extLst>
              </a:tr>
              <a:tr h="570503">
                <a:tc>
                  <a:txBody>
                    <a:bodyPr/>
                    <a:lstStyle/>
                    <a:p>
                      <a:pPr algn="l" rtl="0" fontAlgn="base"/>
                      <a:r>
                        <a:rPr lang="en-US" sz="1900" dirty="0">
                          <a:effectLst/>
                        </a:rPr>
                        <a:t>USAID Tuberculosis </a:t>
                      </a:r>
                      <a:endParaRPr lang="en-US" sz="1900" b="0" i="0" dirty="0">
                        <a:effectLst/>
                      </a:endParaRPr>
                    </a:p>
                  </a:txBody>
                  <a:tcPr marL="121920" marR="121920" marT="60960" marB="60960" anchor="ctr"/>
                </a:tc>
                <a:tc>
                  <a:txBody>
                    <a:bodyPr/>
                    <a:lstStyle/>
                    <a:p>
                      <a:pPr algn="ctr" rtl="0" fontAlgn="base"/>
                      <a:r>
                        <a:rPr lang="en-US" sz="1900" dirty="0">
                          <a:effectLst/>
                        </a:rPr>
                        <a:t>$319 million </a:t>
                      </a:r>
                      <a:endParaRPr lang="en-US" sz="1900" b="0" i="0" dirty="0">
                        <a:effectLst/>
                      </a:endParaRPr>
                    </a:p>
                  </a:txBody>
                  <a:tcPr marL="121920" marR="121920" marT="60960" marB="60960" anchor="ctr"/>
                </a:tc>
                <a:tc>
                  <a:txBody>
                    <a:bodyPr/>
                    <a:lstStyle/>
                    <a:p>
                      <a:pPr algn="ctr" rtl="0" fontAlgn="base"/>
                      <a:r>
                        <a:rPr lang="en-US" sz="1900" dirty="0">
                          <a:effectLst/>
                        </a:rPr>
                        <a:t>$371 million </a:t>
                      </a:r>
                      <a:endParaRPr lang="en-US" sz="1900" b="0" i="0" dirty="0">
                        <a:effectLst/>
                      </a:endParaRPr>
                    </a:p>
                  </a:txBody>
                  <a:tcPr marL="121920" marR="121920" marT="60960" marB="60960" anchor="ctr"/>
                </a:tc>
                <a:tc>
                  <a:txBody>
                    <a:bodyPr/>
                    <a:lstStyle/>
                    <a:p>
                      <a:pPr algn="ctr" rtl="0" fontAlgn="base"/>
                      <a:r>
                        <a:rPr lang="en-US" sz="1900" dirty="0">
                          <a:effectLst/>
                        </a:rPr>
                        <a:t>$394.5 million </a:t>
                      </a:r>
                      <a:endParaRPr lang="en-US" sz="1900" b="0" i="0" dirty="0">
                        <a:effectLst/>
                      </a:endParaRPr>
                    </a:p>
                  </a:txBody>
                  <a:tcPr marL="121920" marR="121920" marT="60960" marB="60960" anchor="ctr"/>
                </a:tc>
                <a:tc>
                  <a:txBody>
                    <a:bodyPr/>
                    <a:lstStyle/>
                    <a:p>
                      <a:pPr algn="ctr" rtl="0" fontAlgn="base"/>
                      <a:r>
                        <a:rPr lang="en-US" sz="1900" dirty="0">
                          <a:effectLst/>
                        </a:rPr>
                        <a:t>$1 billion </a:t>
                      </a:r>
                      <a:endParaRPr lang="en-US" sz="1900" b="0" i="0" dirty="0">
                        <a:effectLst/>
                      </a:endParaRPr>
                    </a:p>
                  </a:txBody>
                  <a:tcPr marL="121920" marR="121920" marT="60960" marB="60960" anchor="ctr"/>
                </a:tc>
                <a:extLst>
                  <a:ext uri="{0D108BD9-81ED-4DB2-BD59-A6C34878D82A}">
                    <a16:rowId xmlns:a16="http://schemas.microsoft.com/office/drawing/2014/main" val="2700383601"/>
                  </a:ext>
                </a:extLst>
              </a:tr>
              <a:tr h="697189">
                <a:tc>
                  <a:txBody>
                    <a:bodyPr/>
                    <a:lstStyle/>
                    <a:p>
                      <a:pPr lvl="0" algn="l">
                        <a:buNone/>
                      </a:pPr>
                      <a:r>
                        <a:rPr lang="en-US" sz="1900">
                          <a:effectLst/>
                        </a:rPr>
                        <a:t>USAID Maternal and Child Health</a:t>
                      </a:r>
                      <a:endParaRPr lang="en-US" sz="3200"/>
                    </a:p>
                  </a:txBody>
                  <a:tcPr marL="121920" marR="121920" marT="60960" marB="60960" anchor="ctr"/>
                </a:tc>
                <a:tc>
                  <a:txBody>
                    <a:bodyPr/>
                    <a:lstStyle/>
                    <a:p>
                      <a:pPr lvl="0" algn="ctr">
                        <a:buNone/>
                      </a:pPr>
                      <a:r>
                        <a:rPr lang="en-US" sz="1900">
                          <a:effectLst/>
                        </a:rPr>
                        <a:t>$855 million</a:t>
                      </a:r>
                      <a:endParaRPr lang="en-US" sz="3200"/>
                    </a:p>
                  </a:txBody>
                  <a:tcPr marL="121920" marR="121920" marT="60960" marB="60960" anchor="ctr"/>
                </a:tc>
                <a:tc>
                  <a:txBody>
                    <a:bodyPr/>
                    <a:lstStyle/>
                    <a:p>
                      <a:pPr lvl="0" algn="ctr">
                        <a:buNone/>
                      </a:pPr>
                      <a:r>
                        <a:rPr lang="en-US" sz="1900">
                          <a:effectLst/>
                        </a:rPr>
                        <a:t>$890 million</a:t>
                      </a:r>
                      <a:endParaRPr lang="en-US" sz="3200"/>
                    </a:p>
                  </a:txBody>
                  <a:tcPr marL="121920" marR="121920" marT="60960" marB="60960" anchor="ctr"/>
                </a:tc>
                <a:tc>
                  <a:txBody>
                    <a:bodyPr/>
                    <a:lstStyle/>
                    <a:p>
                      <a:pPr lvl="0" algn="ctr">
                        <a:buNone/>
                      </a:pPr>
                      <a:r>
                        <a:rPr lang="en-US" sz="1900">
                          <a:effectLst/>
                        </a:rPr>
                        <a:t>$910 million</a:t>
                      </a:r>
                      <a:endParaRPr lang="en-US" sz="3200"/>
                    </a:p>
                  </a:txBody>
                  <a:tcPr marL="121920" marR="121920" marT="60960" marB="60960" anchor="ctr"/>
                </a:tc>
                <a:tc>
                  <a:txBody>
                    <a:bodyPr/>
                    <a:lstStyle/>
                    <a:p>
                      <a:pPr lvl="0" algn="ctr">
                        <a:buNone/>
                      </a:pPr>
                      <a:r>
                        <a:rPr lang="en-US" sz="1900">
                          <a:effectLst/>
                        </a:rPr>
                        <a:t>$1.15 billion</a:t>
                      </a:r>
                      <a:endParaRPr lang="en-US" sz="3200"/>
                    </a:p>
                  </a:txBody>
                  <a:tcPr marL="121920" marR="121920" marT="60960" marB="60960" anchor="ctr"/>
                </a:tc>
                <a:extLst>
                  <a:ext uri="{0D108BD9-81ED-4DB2-BD59-A6C34878D82A}">
                    <a16:rowId xmlns:a16="http://schemas.microsoft.com/office/drawing/2014/main" val="3719049531"/>
                  </a:ext>
                </a:extLst>
              </a:tr>
              <a:tr h="619883">
                <a:tc>
                  <a:txBody>
                    <a:bodyPr/>
                    <a:lstStyle/>
                    <a:p>
                      <a:pPr lvl="0">
                        <a:buNone/>
                      </a:pPr>
                      <a:r>
                        <a:rPr lang="en-US" sz="1900" i="1">
                          <a:effectLst/>
                        </a:rPr>
                        <a:t>Of which, Gavi</a:t>
                      </a:r>
                      <a:endParaRPr lang="en-US" sz="3200" i="1"/>
                    </a:p>
                  </a:txBody>
                  <a:tcPr marL="121920" marR="121920" marT="60960" marB="60960" anchor="ctr"/>
                </a:tc>
                <a:tc>
                  <a:txBody>
                    <a:bodyPr/>
                    <a:lstStyle/>
                    <a:p>
                      <a:pPr lvl="0" algn="ctr">
                        <a:buNone/>
                      </a:pPr>
                      <a:r>
                        <a:rPr lang="en-US" sz="1900" b="0" i="1">
                          <a:effectLst/>
                        </a:rPr>
                        <a:t>$290 million</a:t>
                      </a:r>
                      <a:endParaRPr lang="en-US" sz="3200" i="1"/>
                    </a:p>
                  </a:txBody>
                  <a:tcPr marL="121920" marR="121920" marT="60960" marB="60960" anchor="ctr"/>
                </a:tc>
                <a:tc>
                  <a:txBody>
                    <a:bodyPr/>
                    <a:lstStyle/>
                    <a:p>
                      <a:pPr lvl="0" algn="ctr">
                        <a:buNone/>
                      </a:pPr>
                      <a:r>
                        <a:rPr lang="en-US" sz="1900" b="0" i="1" u="none" strike="noStrike" noProof="0">
                          <a:effectLst/>
                          <a:latin typeface="Open Sans"/>
                        </a:rPr>
                        <a:t>$290 million</a:t>
                      </a:r>
                      <a:endParaRPr lang="en-US" sz="3200" i="1"/>
                    </a:p>
                  </a:txBody>
                  <a:tcPr marL="121920" marR="121920" marT="60960" marB="60960" anchor="ctr"/>
                </a:tc>
                <a:tc>
                  <a:txBody>
                    <a:bodyPr/>
                    <a:lstStyle/>
                    <a:p>
                      <a:pPr lvl="0" algn="ctr">
                        <a:buNone/>
                      </a:pPr>
                      <a:r>
                        <a:rPr lang="en-US" sz="1900" b="0" i="1" u="none" strike="noStrike" noProof="0">
                          <a:effectLst/>
                          <a:latin typeface="Open Sans"/>
                        </a:rPr>
                        <a:t>$290 million</a:t>
                      </a:r>
                      <a:endParaRPr lang="en-US" sz="3200" i="1"/>
                    </a:p>
                  </a:txBody>
                  <a:tcPr marL="121920" marR="121920" marT="60960" marB="60960" anchor="ctr"/>
                </a:tc>
                <a:tc>
                  <a:txBody>
                    <a:bodyPr/>
                    <a:lstStyle/>
                    <a:p>
                      <a:pPr lvl="0" algn="ctr">
                        <a:buNone/>
                      </a:pPr>
                      <a:r>
                        <a:rPr lang="en-US" sz="1900" b="0" i="1" u="none" strike="noStrike" noProof="0">
                          <a:effectLst/>
                          <a:latin typeface="Open Sans"/>
                        </a:rPr>
                        <a:t>$340 million</a:t>
                      </a:r>
                      <a:endParaRPr lang="en-US" sz="3200" i="1"/>
                    </a:p>
                  </a:txBody>
                  <a:tcPr marL="121920" marR="121920" marT="60960" marB="60960" anchor="ctr"/>
                </a:tc>
                <a:extLst>
                  <a:ext uri="{0D108BD9-81ED-4DB2-BD59-A6C34878D82A}">
                    <a16:rowId xmlns:a16="http://schemas.microsoft.com/office/drawing/2014/main" val="45161910"/>
                  </a:ext>
                </a:extLst>
              </a:tr>
              <a:tr h="409219">
                <a:tc>
                  <a:txBody>
                    <a:bodyPr/>
                    <a:lstStyle/>
                    <a:p>
                      <a:pPr lvl="0" algn="l">
                        <a:buNone/>
                      </a:pPr>
                      <a:r>
                        <a:rPr lang="en-US" sz="1900">
                          <a:effectLst/>
                        </a:rPr>
                        <a:t>USAID Nutrition</a:t>
                      </a:r>
                      <a:endParaRPr lang="en-US" sz="3200"/>
                    </a:p>
                  </a:txBody>
                  <a:tcPr marL="121920" marR="121920" marT="60960" marB="60960" anchor="ctr"/>
                </a:tc>
                <a:tc>
                  <a:txBody>
                    <a:bodyPr/>
                    <a:lstStyle/>
                    <a:p>
                      <a:pPr lvl="0" algn="ctr">
                        <a:buNone/>
                      </a:pPr>
                      <a:r>
                        <a:rPr lang="en-US" sz="1900">
                          <a:effectLst/>
                        </a:rPr>
                        <a:t>$150 million</a:t>
                      </a:r>
                      <a:endParaRPr lang="en-US" sz="3200"/>
                    </a:p>
                  </a:txBody>
                  <a:tcPr marL="121920" marR="121920" marT="60960" marB="60960" anchor="ctr"/>
                </a:tc>
                <a:tc>
                  <a:txBody>
                    <a:bodyPr/>
                    <a:lstStyle/>
                    <a:p>
                      <a:pPr lvl="0" algn="ctr">
                        <a:buNone/>
                      </a:pPr>
                      <a:r>
                        <a:rPr lang="en-US" sz="1900">
                          <a:effectLst/>
                        </a:rPr>
                        <a:t>$155 million</a:t>
                      </a:r>
                      <a:endParaRPr lang="en-US" sz="3200"/>
                    </a:p>
                  </a:txBody>
                  <a:tcPr marL="121920" marR="121920" marT="60960" marB="60960" anchor="ctr"/>
                </a:tc>
                <a:tc>
                  <a:txBody>
                    <a:bodyPr/>
                    <a:lstStyle/>
                    <a:p>
                      <a:pPr lvl="0" algn="ctr">
                        <a:buNone/>
                      </a:pPr>
                      <a:r>
                        <a:rPr lang="en-US" sz="1900">
                          <a:effectLst/>
                        </a:rPr>
                        <a:t>$160 million</a:t>
                      </a:r>
                      <a:endParaRPr lang="en-US" sz="3200"/>
                    </a:p>
                  </a:txBody>
                  <a:tcPr marL="121920" marR="121920" marT="60960" marB="60960" anchor="ctr"/>
                </a:tc>
                <a:tc>
                  <a:txBody>
                    <a:bodyPr/>
                    <a:lstStyle/>
                    <a:p>
                      <a:pPr lvl="0" algn="ctr">
                        <a:buNone/>
                      </a:pPr>
                      <a:r>
                        <a:rPr lang="en-US" sz="1900" dirty="0">
                          <a:effectLst/>
                        </a:rPr>
                        <a:t>$300 million</a:t>
                      </a:r>
                      <a:endParaRPr lang="en-US" sz="3200" dirty="0"/>
                    </a:p>
                  </a:txBody>
                  <a:tcPr marL="121920" marR="121920" marT="60960" marB="60960" anchor="ctr"/>
                </a:tc>
                <a:extLst>
                  <a:ext uri="{0D108BD9-81ED-4DB2-BD59-A6C34878D82A}">
                    <a16:rowId xmlns:a16="http://schemas.microsoft.com/office/drawing/2014/main" val="3595806155"/>
                  </a:ext>
                </a:extLst>
              </a:tr>
              <a:tr h="697189">
                <a:tc>
                  <a:txBody>
                    <a:bodyPr/>
                    <a:lstStyle/>
                    <a:p>
                      <a:pPr lvl="0" algn="l">
                        <a:buNone/>
                      </a:pPr>
                      <a:r>
                        <a:rPr lang="en-US" sz="1900">
                          <a:effectLst/>
                        </a:rPr>
                        <a:t>USAID International Basic Education</a:t>
                      </a:r>
                      <a:endParaRPr lang="en-US" sz="3200"/>
                    </a:p>
                  </a:txBody>
                  <a:tcPr marL="121920" marR="121920" marT="60960" marB="60960" anchor="ctr"/>
                </a:tc>
                <a:tc>
                  <a:txBody>
                    <a:bodyPr/>
                    <a:lstStyle/>
                    <a:p>
                      <a:pPr lvl="0" algn="ctr">
                        <a:buNone/>
                      </a:pPr>
                      <a:r>
                        <a:rPr lang="en-US" sz="1900">
                          <a:effectLst/>
                        </a:rPr>
                        <a:t>$950 million</a:t>
                      </a:r>
                      <a:endParaRPr lang="en-US" sz="3200"/>
                    </a:p>
                  </a:txBody>
                  <a:tcPr marL="121920" marR="121920" marT="60960" marB="60960" anchor="ctr"/>
                </a:tc>
                <a:tc>
                  <a:txBody>
                    <a:bodyPr/>
                    <a:lstStyle/>
                    <a:p>
                      <a:pPr lvl="0" algn="ctr">
                        <a:buNone/>
                      </a:pPr>
                      <a:r>
                        <a:rPr lang="en-US" sz="1900">
                          <a:effectLst/>
                        </a:rPr>
                        <a:t>$950 million</a:t>
                      </a:r>
                      <a:endParaRPr lang="en-US" sz="3200"/>
                    </a:p>
                  </a:txBody>
                  <a:tcPr marL="121920" marR="121920" marT="60960" marB="60960" anchor="ctr"/>
                </a:tc>
                <a:tc>
                  <a:txBody>
                    <a:bodyPr/>
                    <a:lstStyle/>
                    <a:p>
                      <a:pPr lvl="0" algn="ctr">
                        <a:buNone/>
                      </a:pPr>
                      <a:r>
                        <a:rPr lang="en-US" sz="1900">
                          <a:effectLst/>
                        </a:rPr>
                        <a:t>$970 million</a:t>
                      </a:r>
                      <a:endParaRPr lang="en-US" sz="3200"/>
                    </a:p>
                  </a:txBody>
                  <a:tcPr marL="121920" marR="121920" marT="60960" marB="60960" anchor="ctr"/>
                </a:tc>
                <a:tc>
                  <a:txBody>
                    <a:bodyPr/>
                    <a:lstStyle/>
                    <a:p>
                      <a:pPr lvl="0" algn="ctr">
                        <a:buNone/>
                      </a:pPr>
                      <a:r>
                        <a:rPr lang="en-US" sz="1900">
                          <a:effectLst/>
                        </a:rPr>
                        <a:t>$1.2 billion</a:t>
                      </a:r>
                      <a:endParaRPr lang="en-US" sz="3200"/>
                    </a:p>
                  </a:txBody>
                  <a:tcPr marL="121920" marR="121920" marT="60960" marB="60960" anchor="ctr"/>
                </a:tc>
                <a:extLst>
                  <a:ext uri="{0D108BD9-81ED-4DB2-BD59-A6C34878D82A}">
                    <a16:rowId xmlns:a16="http://schemas.microsoft.com/office/drawing/2014/main" val="3944273385"/>
                  </a:ext>
                </a:extLst>
              </a:tr>
              <a:tr h="985158">
                <a:tc>
                  <a:txBody>
                    <a:bodyPr/>
                    <a:lstStyle/>
                    <a:p>
                      <a:pPr lvl="0">
                        <a:buNone/>
                      </a:pPr>
                      <a:r>
                        <a:rPr lang="en-US" sz="1900" i="1" dirty="0">
                          <a:effectLst/>
                        </a:rPr>
                        <a:t>Of which, Global partnership for Education</a:t>
                      </a:r>
                      <a:endParaRPr lang="en-US" sz="3200" i="1" dirty="0"/>
                    </a:p>
                  </a:txBody>
                  <a:tcPr marL="121920" marR="121920" marT="60960" marB="60960" anchor="ctr"/>
                </a:tc>
                <a:tc>
                  <a:txBody>
                    <a:bodyPr/>
                    <a:lstStyle/>
                    <a:p>
                      <a:pPr lvl="0" algn="ctr">
                        <a:buNone/>
                      </a:pPr>
                      <a:r>
                        <a:rPr lang="en-US" sz="1900" b="0" i="1">
                          <a:effectLst/>
                        </a:rPr>
                        <a:t>$125 million</a:t>
                      </a:r>
                      <a:endParaRPr lang="en-US" sz="3200" i="1"/>
                    </a:p>
                  </a:txBody>
                  <a:tcPr marL="121920" marR="121920" marT="60960" marB="60960" anchor="ctr"/>
                </a:tc>
                <a:tc>
                  <a:txBody>
                    <a:bodyPr/>
                    <a:lstStyle/>
                    <a:p>
                      <a:pPr lvl="0" algn="ctr">
                        <a:buNone/>
                      </a:pPr>
                      <a:r>
                        <a:rPr lang="en-US" sz="1900" b="0" i="1" u="none" strike="noStrike" noProof="0">
                          <a:effectLst/>
                          <a:latin typeface="Open Sans"/>
                        </a:rPr>
                        <a:t>$125 million</a:t>
                      </a:r>
                      <a:endParaRPr lang="en-US" sz="3200" i="1"/>
                    </a:p>
                  </a:txBody>
                  <a:tcPr marL="121920" marR="121920" marT="60960" marB="60960" anchor="ctr"/>
                </a:tc>
                <a:tc>
                  <a:txBody>
                    <a:bodyPr/>
                    <a:lstStyle/>
                    <a:p>
                      <a:pPr lvl="0" algn="ctr">
                        <a:buNone/>
                      </a:pPr>
                      <a:r>
                        <a:rPr lang="en-US" sz="1900" b="0" i="1" u="none" strike="noStrike" noProof="0">
                          <a:effectLst/>
                          <a:latin typeface="Open Sans"/>
                        </a:rPr>
                        <a:t>$130 million</a:t>
                      </a:r>
                      <a:endParaRPr lang="en-US" sz="3200" i="1"/>
                    </a:p>
                  </a:txBody>
                  <a:tcPr marL="121920" marR="121920" marT="60960" marB="60960" anchor="ctr"/>
                </a:tc>
                <a:tc>
                  <a:txBody>
                    <a:bodyPr/>
                    <a:lstStyle/>
                    <a:p>
                      <a:pPr lvl="0" algn="ctr">
                        <a:buNone/>
                      </a:pPr>
                      <a:r>
                        <a:rPr lang="en-US" sz="1900" b="0" i="1" u="none" strike="noStrike" noProof="0" dirty="0">
                          <a:effectLst/>
                          <a:latin typeface="Open Sans"/>
                        </a:rPr>
                        <a:t>$200 million</a:t>
                      </a:r>
                      <a:endParaRPr lang="en-US" sz="3200" i="1" dirty="0"/>
                    </a:p>
                  </a:txBody>
                  <a:tcPr marL="121920" marR="121920" marT="60960" marB="60960" anchor="ctr"/>
                </a:tc>
                <a:extLst>
                  <a:ext uri="{0D108BD9-81ED-4DB2-BD59-A6C34878D82A}">
                    <a16:rowId xmlns:a16="http://schemas.microsoft.com/office/drawing/2014/main" val="3482357208"/>
                  </a:ext>
                </a:extLst>
              </a:tr>
              <a:tr h="985158">
                <a:tc>
                  <a:txBody>
                    <a:bodyPr/>
                    <a:lstStyle/>
                    <a:p>
                      <a:pPr lvl="0" algn="l">
                        <a:buNone/>
                      </a:pPr>
                      <a:r>
                        <a:rPr lang="en-US" sz="1900" dirty="0">
                          <a:effectLst/>
                        </a:rPr>
                        <a:t>Global Fund to Fight AIDS, TB, and Malaria</a:t>
                      </a:r>
                    </a:p>
                  </a:txBody>
                  <a:tcPr marL="121920" marR="121920" marT="60960" marB="60960" anchor="ctr"/>
                </a:tc>
                <a:tc>
                  <a:txBody>
                    <a:bodyPr/>
                    <a:lstStyle/>
                    <a:p>
                      <a:pPr lvl="0" algn="ctr">
                        <a:buNone/>
                      </a:pPr>
                      <a:r>
                        <a:rPr lang="en-US" sz="1900">
                          <a:effectLst/>
                        </a:rPr>
                        <a:t>$1.56 billion</a:t>
                      </a:r>
                    </a:p>
                  </a:txBody>
                  <a:tcPr marL="121920" marR="121920" marT="60960" marB="60960" anchor="ctr"/>
                </a:tc>
                <a:tc>
                  <a:txBody>
                    <a:bodyPr/>
                    <a:lstStyle/>
                    <a:p>
                      <a:pPr lvl="0" algn="ctr">
                        <a:buNone/>
                      </a:pPr>
                      <a:r>
                        <a:rPr lang="en-US" sz="1900" dirty="0">
                          <a:effectLst/>
                        </a:rPr>
                        <a:t>$1.56 billion</a:t>
                      </a:r>
                    </a:p>
                  </a:txBody>
                  <a:tcPr marL="121920" marR="121920" marT="60960" marB="60960" anchor="ctr"/>
                </a:tc>
                <a:tc>
                  <a:txBody>
                    <a:bodyPr/>
                    <a:lstStyle/>
                    <a:p>
                      <a:pPr lvl="0" algn="ctr">
                        <a:buNone/>
                      </a:pPr>
                      <a:r>
                        <a:rPr lang="en-US" sz="1900" dirty="0">
                          <a:effectLst/>
                        </a:rPr>
                        <a:t>$2 billion</a:t>
                      </a:r>
                    </a:p>
                  </a:txBody>
                  <a:tcPr marL="121920" marR="121920" marT="60960" marB="60960" anchor="ctr"/>
                </a:tc>
                <a:tc>
                  <a:txBody>
                    <a:bodyPr/>
                    <a:lstStyle/>
                    <a:p>
                      <a:pPr lvl="0" algn="ctr">
                        <a:buNone/>
                      </a:pPr>
                      <a:r>
                        <a:rPr lang="en-US" sz="1900" dirty="0">
                          <a:effectLst/>
                        </a:rPr>
                        <a:t>$2 billion</a:t>
                      </a:r>
                    </a:p>
                  </a:txBody>
                  <a:tcPr marL="121920" marR="121920" marT="60960" marB="60960" anchor="ctr"/>
                </a:tc>
                <a:extLst>
                  <a:ext uri="{0D108BD9-81ED-4DB2-BD59-A6C34878D82A}">
                    <a16:rowId xmlns:a16="http://schemas.microsoft.com/office/drawing/2014/main" val="2676323111"/>
                  </a:ext>
                </a:extLst>
              </a:tr>
            </a:tbl>
          </a:graphicData>
        </a:graphic>
      </p:graphicFrame>
      <p:sp>
        <p:nvSpPr>
          <p:cNvPr id="7" name="TextBox 6">
            <a:extLst>
              <a:ext uri="{FF2B5EF4-FFF2-40B4-BE49-F238E27FC236}">
                <a16:creationId xmlns:a16="http://schemas.microsoft.com/office/drawing/2014/main" id="{308CEFA8-CD2E-8D87-3DAC-19F12BF1251A}"/>
              </a:ext>
            </a:extLst>
          </p:cNvPr>
          <p:cNvSpPr txBox="1"/>
          <p:nvPr/>
        </p:nvSpPr>
        <p:spPr>
          <a:xfrm>
            <a:off x="4267200" y="3124201"/>
            <a:ext cx="3657600" cy="841321"/>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endParaRPr lang="en-US" sz="3200">
              <a:latin typeface="Segoe UI"/>
              <a:cs typeface="Segoe UI"/>
            </a:endParaRPr>
          </a:p>
          <a:p>
            <a:pPr algn="just"/>
            <a:endParaRPr lang="en-US" sz="1467">
              <a:ea typeface="Open Sans"/>
              <a:cs typeface="Open Sans"/>
            </a:endParaRPr>
          </a:p>
        </p:txBody>
      </p:sp>
    </p:spTree>
    <p:extLst>
      <p:ext uri="{BB962C8B-B14F-4D97-AF65-F5344CB8AC3E}">
        <p14:creationId xmlns:p14="http://schemas.microsoft.com/office/powerpoint/2010/main" val="20523909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F0AF678-9D00-4F4A-8358-C8698305689A}"/>
              </a:ext>
            </a:extLst>
          </p:cNvPr>
          <p:cNvSpPr>
            <a:spLocks noGrp="1"/>
          </p:cNvSpPr>
          <p:nvPr>
            <p:ph type="ctrTitle"/>
          </p:nvPr>
        </p:nvSpPr>
        <p:spPr>
          <a:xfrm>
            <a:off x="555171" y="203201"/>
            <a:ext cx="9808028" cy="941560"/>
          </a:xfrm>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4267" b="1">
                <a:solidFill>
                  <a:srgbClr val="D50032"/>
                </a:solidFill>
                <a:latin typeface="Open Sans"/>
                <a:ea typeface="Open Sans" panose="020B0606030504020204" pitchFamily="34" charset="0"/>
                <a:cs typeface="Open Sans" panose="020B0606030504020204" pitchFamily="34" charset="0"/>
              </a:rPr>
              <a:t>Our Anti-Oppression Values</a:t>
            </a:r>
          </a:p>
        </p:txBody>
      </p:sp>
      <p:sp>
        <p:nvSpPr>
          <p:cNvPr id="6" name="TextBox 5">
            <a:extLst>
              <a:ext uri="{FF2B5EF4-FFF2-40B4-BE49-F238E27FC236}">
                <a16:creationId xmlns:a16="http://schemas.microsoft.com/office/drawing/2014/main" id="{8AC52DA5-5208-446A-B31E-C4CC58F02086}"/>
              </a:ext>
            </a:extLst>
          </p:cNvPr>
          <p:cNvSpPr txBox="1"/>
          <p:nvPr/>
        </p:nvSpPr>
        <p:spPr>
          <a:xfrm>
            <a:off x="316112" y="1094371"/>
            <a:ext cx="10290928" cy="6351611"/>
          </a:xfrm>
          <a:prstGeom prst="rect">
            <a:avLst/>
          </a:prstGeom>
          <a:noFill/>
        </p:spPr>
        <p:txBody>
          <a:bodyPr wrap="square" lIns="121920" tIns="60960" rIns="121920" bIns="60960"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609570">
              <a:defRPr/>
            </a:pPr>
            <a:r>
              <a:rPr lang="en-US" sz="2400">
                <a:solidFill>
                  <a:srgbClr val="000000"/>
                </a:solidFill>
                <a:latin typeface="Calibri"/>
              </a:rPr>
              <a:t>​</a:t>
            </a:r>
            <a:r>
              <a:rPr lang="en-US" sz="1800" i="1">
                <a:latin typeface="Open Sans"/>
                <a:ea typeface="Open Sans"/>
                <a:cs typeface="Open Sans"/>
              </a:rPr>
              <a:t>RESULTS is a movement of passionate, committed everyday people. Together we use our voices to influence political decisions that will bring an end to poverty. Poverty cannot end as long as oppression exists. We commit to opposing all forms of oppression, including ableism, ageism, biphobia, classism, colonialism, homophobia, racism, religious discrimination, sexism, transphobia, white saviorism, and xenophobia.</a:t>
            </a:r>
          </a:p>
          <a:p>
            <a:pPr defTabSz="609570">
              <a:defRPr/>
            </a:pPr>
            <a:endParaRPr lang="en-US" sz="1800" i="1">
              <a:latin typeface="Open Sans"/>
              <a:ea typeface="Open Sans"/>
              <a:cs typeface="Open Sans"/>
            </a:endParaRPr>
          </a:p>
          <a:p>
            <a:pPr defTabSz="609570">
              <a:defRPr/>
            </a:pPr>
            <a:r>
              <a:rPr lang="en-US" sz="1800" i="1">
                <a:latin typeface="Open Sans"/>
                <a:ea typeface="Open Sans"/>
                <a:cs typeface="Open Sans"/>
              </a:rPr>
              <a:t>At RESULTS we pledge to create space for all voices, including those of us who are currently experiencing poverty. We will address oppressive behavior in our interactions, families, communities, work, and world. Our strength is rooted in our diversity of experiences, not in our assumptions.</a:t>
            </a:r>
          </a:p>
          <a:p>
            <a:pPr defTabSz="609570">
              <a:defRPr/>
            </a:pPr>
            <a:endParaRPr lang="en-US" sz="1800" i="1">
              <a:latin typeface="Open Sans"/>
              <a:ea typeface="Open Sans"/>
              <a:cs typeface="Open Sans"/>
            </a:endParaRPr>
          </a:p>
          <a:p>
            <a:pPr defTabSz="609570">
              <a:defRPr/>
            </a:pPr>
            <a:r>
              <a:rPr lang="en-US" sz="1800" i="1">
                <a:latin typeface="Open Sans"/>
                <a:ea typeface="Open Sans"/>
                <a:cs typeface="Open Sans"/>
              </a:rPr>
              <a:t>With unearned privilege comes the responsibility to act so the burden to educate and change doesn’t fall solely on those experiencing oppression. When we miss the mark on our values, we will acknowledge our mistake, seek forgiveness, learn, and work together as a community to pursue equity.</a:t>
            </a:r>
          </a:p>
          <a:p>
            <a:pPr defTabSz="609570">
              <a:defRPr/>
            </a:pPr>
            <a:endParaRPr lang="en-US" sz="1800" i="1">
              <a:latin typeface="Open Sans"/>
              <a:ea typeface="Open Sans"/>
              <a:cs typeface="Open Sans"/>
            </a:endParaRPr>
          </a:p>
          <a:p>
            <a:pPr defTabSz="609570">
              <a:defRPr/>
            </a:pPr>
            <a:r>
              <a:rPr lang="en-US" sz="1800" i="1">
                <a:latin typeface="Open Sans"/>
                <a:ea typeface="Open Sans"/>
                <a:cs typeface="Open Sans"/>
              </a:rPr>
              <a:t>There are no saviors — only partners, advocates, and allies. We agree to help make the RESULTS movement a respectful, inclusive space.</a:t>
            </a:r>
          </a:p>
          <a:p>
            <a:pPr defTabSz="609570">
              <a:defRPr/>
            </a:pPr>
            <a:endParaRPr lang="en-US" sz="1800">
              <a:latin typeface="Open Sans"/>
              <a:ea typeface="Open Sans"/>
              <a:cs typeface="Open Sans"/>
            </a:endParaRPr>
          </a:p>
          <a:p>
            <a:pPr defTabSz="609570">
              <a:defRPr/>
            </a:pPr>
            <a:r>
              <a:rPr lang="en-US" sz="1800">
                <a:latin typeface="Open Sans"/>
                <a:ea typeface="Open Sans"/>
                <a:cs typeface="Open Sans"/>
              </a:rPr>
              <a:t>Find all our anti-oppression resources at </a:t>
            </a:r>
            <a:r>
              <a:rPr lang="en-US" sz="1800">
                <a:solidFill>
                  <a:schemeClr val="tx2"/>
                </a:solidFill>
                <a:latin typeface="Open Sans"/>
                <a:ea typeface="Open Sans"/>
                <a:cs typeface="Open Sans"/>
                <a:hlinkClick r:id="rId3">
                  <a:extLst>
                    <a:ext uri="{A12FA001-AC4F-418D-AE19-62706E023703}">
                      <ahyp:hlinkClr xmlns:ahyp="http://schemas.microsoft.com/office/drawing/2018/hyperlinkcolor" val="tx"/>
                    </a:ext>
                  </a:extLst>
                </a:hlinkClick>
              </a:rPr>
              <a:t>https://results.org/volunteers/anti-oppression/</a:t>
            </a:r>
            <a:r>
              <a:rPr lang="en-US" sz="1800">
                <a:solidFill>
                  <a:schemeClr val="tx2"/>
                </a:solidFill>
                <a:latin typeface="Open Sans"/>
                <a:ea typeface="Open Sans"/>
                <a:cs typeface="Open Sans"/>
              </a:rPr>
              <a:t> </a:t>
            </a:r>
            <a:r>
              <a:rPr lang="en-US" sz="1800">
                <a:solidFill>
                  <a:schemeClr val="tx2"/>
                </a:solidFill>
                <a:ea typeface="+mn-lt"/>
                <a:cs typeface="+mn-lt"/>
              </a:rPr>
              <a:t> </a:t>
            </a:r>
          </a:p>
          <a:p>
            <a:pPr defTabSz="609570">
              <a:defRPr/>
            </a:pPr>
            <a:endParaRPr lang="en-US" sz="1867">
              <a:ea typeface="+mn-lt"/>
              <a:cs typeface="+mn-lt"/>
            </a:endParaRPr>
          </a:p>
          <a:p>
            <a:pPr defTabSz="609570">
              <a:lnSpc>
                <a:spcPct val="113999"/>
              </a:lnSpc>
              <a:spcAft>
                <a:spcPts val="800"/>
              </a:spcAft>
              <a:defRPr/>
            </a:pPr>
            <a:endParaRPr lang="en-US" sz="1867">
              <a:solidFill>
                <a:srgbClr val="000000"/>
              </a:solidFill>
              <a:latin typeface="Calibri"/>
              <a:ea typeface="Open Sans" panose="020B0606030504020204" pitchFamily="34" charset="0"/>
              <a:cs typeface="Calibri"/>
            </a:endParaRPr>
          </a:p>
        </p:txBody>
      </p:sp>
      <p:sp>
        <p:nvSpPr>
          <p:cNvPr id="8" name="Rectangle 5">
            <a:extLst>
              <a:ext uri="{FF2B5EF4-FFF2-40B4-BE49-F238E27FC236}">
                <a16:creationId xmlns:a16="http://schemas.microsoft.com/office/drawing/2014/main" id="{6C542F64-7D1E-47E2-A286-B4E072C88045}"/>
              </a:ext>
            </a:extLst>
          </p:cNvPr>
          <p:cNvSpPr>
            <a:spLocks noChangeArrowheads="1"/>
          </p:cNvSpPr>
          <p:nvPr/>
        </p:nvSpPr>
        <p:spPr bwMode="auto">
          <a:xfrm>
            <a:off x="0" y="10403"/>
            <a:ext cx="3161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609570">
              <a:spcBef>
                <a:spcPct val="0"/>
              </a:spcBef>
            </a:pPr>
            <a:fld id="{95BB2D1B-881B-4C36-91A0-2138573F7DA8}" type="slidenum">
              <a:rPr lang="en-US" altLang="en-US" sz="1800">
                <a:solidFill>
                  <a:srgbClr val="000000"/>
                </a:solidFill>
                <a:latin typeface="Open Sans" panose="020B0606030504020204" pitchFamily="34" charset="0"/>
                <a:ea typeface="Open Sans" panose="020B0606030504020204" pitchFamily="34" charset="0"/>
                <a:cs typeface="Open Sans" panose="020B0606030504020204" pitchFamily="34" charset="0"/>
              </a:rPr>
              <a:pPr defTabSz="609570">
                <a:spcBef>
                  <a:spcPct val="0"/>
                </a:spcBef>
              </a:pPr>
              <a:t>2</a:t>
            </a:fld>
            <a:endParaRPr lang="en-US" altLang="en-US" sz="180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440685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EEDEB-7CFB-75E5-EAA9-D0CCF4EED9AE}"/>
              </a:ext>
            </a:extLst>
          </p:cNvPr>
          <p:cNvSpPr>
            <a:spLocks noGrp="1"/>
          </p:cNvSpPr>
          <p:nvPr>
            <p:ph type="title"/>
          </p:nvPr>
        </p:nvSpPr>
        <p:spPr/>
        <p:txBody>
          <a:bodyPr>
            <a:normAutofit fontScale="90000"/>
          </a:bodyPr>
          <a:lstStyle/>
          <a:p>
            <a:r>
              <a:rPr lang="en-US" sz="4000" b="1" dirty="0">
                <a:solidFill>
                  <a:srgbClr val="D50032"/>
                </a:solidFill>
              </a:rPr>
              <a:t>Often the forms ask… </a:t>
            </a:r>
            <a:br>
              <a:rPr lang="en-US" sz="4000" b="1" dirty="0">
                <a:solidFill>
                  <a:srgbClr val="D50032"/>
                </a:solidFill>
              </a:rPr>
            </a:br>
            <a:r>
              <a:rPr lang="en-US" sz="4000" b="1" dirty="0">
                <a:solidFill>
                  <a:srgbClr val="D50032"/>
                </a:solidFill>
              </a:rPr>
              <a:t>How does this help our district?</a:t>
            </a:r>
          </a:p>
        </p:txBody>
      </p:sp>
      <p:sp>
        <p:nvSpPr>
          <p:cNvPr id="3" name="TextBox 2">
            <a:extLst>
              <a:ext uri="{FF2B5EF4-FFF2-40B4-BE49-F238E27FC236}">
                <a16:creationId xmlns:a16="http://schemas.microsoft.com/office/drawing/2014/main" id="{315C7D8D-4D58-444C-61BC-633B5CDE1FF3}"/>
              </a:ext>
            </a:extLst>
          </p:cNvPr>
          <p:cNvSpPr txBox="1"/>
          <p:nvPr/>
        </p:nvSpPr>
        <p:spPr>
          <a:xfrm>
            <a:off x="609601" y="2184400"/>
            <a:ext cx="10397066" cy="4278094"/>
          </a:xfrm>
          <a:prstGeom prst="rect">
            <a:avLst/>
          </a:prstGeom>
          <a:noFill/>
        </p:spPr>
        <p:txBody>
          <a:bodyPr wrap="square" rtlCol="0">
            <a:spAutoFit/>
          </a:bodyPr>
          <a:lstStyle/>
          <a:p>
            <a:r>
              <a:rPr lang="en-US" sz="3400" dirty="0"/>
              <a:t>Moral stance</a:t>
            </a:r>
          </a:p>
          <a:p>
            <a:endParaRPr lang="en-US" sz="3400" dirty="0"/>
          </a:p>
          <a:p>
            <a:r>
              <a:rPr lang="en-US" sz="3400" dirty="0"/>
              <a:t>Economic stance</a:t>
            </a:r>
          </a:p>
          <a:p>
            <a:endParaRPr lang="en-US" sz="3400" dirty="0"/>
          </a:p>
          <a:p>
            <a:r>
              <a:rPr lang="en-US" sz="3400" dirty="0"/>
              <a:t>Security stance </a:t>
            </a:r>
          </a:p>
          <a:p>
            <a:endParaRPr lang="en-US" sz="3400" dirty="0"/>
          </a:p>
          <a:p>
            <a:pPr algn="ctr"/>
            <a:r>
              <a:rPr lang="en-US" sz="3400" dirty="0">
                <a:hlinkClick r:id="rId2"/>
              </a:rPr>
              <a:t>https://www.usglc.org/in-your-state/</a:t>
            </a:r>
            <a:endParaRPr lang="en-US" sz="3400" dirty="0"/>
          </a:p>
          <a:p>
            <a:pPr algn="ctr"/>
            <a:endParaRPr lang="en-US" sz="3400" dirty="0"/>
          </a:p>
        </p:txBody>
      </p:sp>
    </p:spTree>
    <p:extLst>
      <p:ext uri="{BB962C8B-B14F-4D97-AF65-F5344CB8AC3E}">
        <p14:creationId xmlns:p14="http://schemas.microsoft.com/office/powerpoint/2010/main" val="24974430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0E3BC-E557-EAEC-8A78-522D80257448}"/>
              </a:ext>
            </a:extLst>
          </p:cNvPr>
          <p:cNvSpPr>
            <a:spLocks noGrp="1"/>
          </p:cNvSpPr>
          <p:nvPr>
            <p:ph type="title"/>
          </p:nvPr>
        </p:nvSpPr>
        <p:spPr>
          <a:xfrm>
            <a:off x="907654" y="274639"/>
            <a:ext cx="10127448" cy="1143000"/>
          </a:xfrm>
        </p:spPr>
        <p:txBody>
          <a:bodyPr>
            <a:normAutofit/>
          </a:bodyPr>
          <a:lstStyle/>
          <a:p>
            <a:r>
              <a:rPr lang="en-US" sz="4250" b="1">
                <a:solidFill>
                  <a:schemeClr val="tx2"/>
                </a:solidFill>
                <a:latin typeface="Open Sans"/>
                <a:ea typeface="Open Sans"/>
                <a:cs typeface="Calibri"/>
              </a:rPr>
              <a:t>Policy Info and Leave Behinds</a:t>
            </a:r>
          </a:p>
        </p:txBody>
      </p:sp>
      <p:sp>
        <p:nvSpPr>
          <p:cNvPr id="3" name="Slide Number Placeholder 2">
            <a:extLst>
              <a:ext uri="{FF2B5EF4-FFF2-40B4-BE49-F238E27FC236}">
                <a16:creationId xmlns:a16="http://schemas.microsoft.com/office/drawing/2014/main" id="{9C0D3436-9598-9EBF-35FF-1E3E28D6069D}"/>
              </a:ext>
            </a:extLst>
          </p:cNvPr>
          <p:cNvSpPr>
            <a:spLocks noGrp="1"/>
          </p:cNvSpPr>
          <p:nvPr>
            <p:ph type="sldNum" sz="quarter" idx="12"/>
          </p:nvPr>
        </p:nvSpPr>
        <p:spPr/>
        <p:txBody>
          <a:bodyPr/>
          <a:lstStyle/>
          <a:p>
            <a:fld id="{307E6868-079E-1649-B8D1-459B42CE4DE3}" type="slidenum">
              <a:rPr lang="en-US" smtClean="0"/>
              <a:t>21</a:t>
            </a:fld>
            <a:endParaRPr lang="en-US"/>
          </a:p>
        </p:txBody>
      </p:sp>
      <p:sp>
        <p:nvSpPr>
          <p:cNvPr id="5" name="TextBox 4">
            <a:extLst>
              <a:ext uri="{FF2B5EF4-FFF2-40B4-BE49-F238E27FC236}">
                <a16:creationId xmlns:a16="http://schemas.microsoft.com/office/drawing/2014/main" id="{58CC0599-7609-0A6D-525D-04B76E696DC6}"/>
              </a:ext>
            </a:extLst>
          </p:cNvPr>
          <p:cNvSpPr txBox="1"/>
          <p:nvPr/>
        </p:nvSpPr>
        <p:spPr>
          <a:xfrm>
            <a:off x="1215540" y="5844697"/>
            <a:ext cx="9753596" cy="1231106"/>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sz="4000" b="1" dirty="0">
                <a:latin typeface="Open Sans"/>
                <a:ea typeface="Open Sans"/>
                <a:cs typeface="Open Sans"/>
              </a:rPr>
              <a:t> results.org/set-the-agenda</a:t>
            </a:r>
          </a:p>
          <a:p>
            <a:pPr algn="ctr"/>
            <a:endParaRPr lang="en-US" sz="3200" b="1" dirty="0">
              <a:cs typeface="Calibri"/>
            </a:endParaRPr>
          </a:p>
        </p:txBody>
      </p:sp>
      <p:pic>
        <p:nvPicPr>
          <p:cNvPr id="4" name="Picture 5">
            <a:extLst>
              <a:ext uri="{FF2B5EF4-FFF2-40B4-BE49-F238E27FC236}">
                <a16:creationId xmlns:a16="http://schemas.microsoft.com/office/drawing/2014/main" id="{F891FB35-363B-D4EE-DEF1-F0E9A5207068}"/>
              </a:ext>
            </a:extLst>
          </p:cNvPr>
          <p:cNvPicPr>
            <a:picLocks noChangeAspect="1"/>
          </p:cNvPicPr>
          <p:nvPr/>
        </p:nvPicPr>
        <p:blipFill rotWithShape="1">
          <a:blip r:embed="rId3"/>
          <a:srcRect t="14" r="-116" b="20"/>
          <a:stretch/>
        </p:blipFill>
        <p:spPr>
          <a:xfrm>
            <a:off x="2919045" y="1711567"/>
            <a:ext cx="6346587" cy="3669517"/>
          </a:xfrm>
          <a:prstGeom prst="rect">
            <a:avLst/>
          </a:prstGeom>
        </p:spPr>
      </p:pic>
    </p:spTree>
    <p:extLst>
      <p:ext uri="{BB962C8B-B14F-4D97-AF65-F5344CB8AC3E}">
        <p14:creationId xmlns:p14="http://schemas.microsoft.com/office/powerpoint/2010/main" val="6300781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E141B-8495-5DD0-C0CA-F7DF78044AEC}"/>
              </a:ext>
            </a:extLst>
          </p:cNvPr>
          <p:cNvSpPr>
            <a:spLocks noGrp="1"/>
          </p:cNvSpPr>
          <p:nvPr>
            <p:ph type="title"/>
          </p:nvPr>
        </p:nvSpPr>
        <p:spPr>
          <a:xfrm>
            <a:off x="1139035" y="3629722"/>
            <a:ext cx="9868655" cy="1143000"/>
          </a:xfrm>
        </p:spPr>
        <p:txBody>
          <a:bodyPr>
            <a:normAutofit fontScale="90000"/>
          </a:bodyPr>
          <a:lstStyle/>
          <a:p>
            <a:br>
              <a:rPr lang="en-US" sz="4800" b="1">
                <a:solidFill>
                  <a:srgbClr val="D50032"/>
                </a:solidFill>
                <a:latin typeface="Open Sans"/>
                <a:ea typeface="Open Sans"/>
                <a:cs typeface="Open Sans"/>
              </a:rPr>
            </a:br>
            <a:r>
              <a:rPr lang="en-US" sz="4800" b="1">
                <a:solidFill>
                  <a:srgbClr val="D50032"/>
                </a:solidFill>
                <a:latin typeface="Open Sans"/>
                <a:ea typeface="Open Sans"/>
                <a:cs typeface="Open Sans"/>
              </a:rPr>
              <a:t>Making the Case for Appropriation Asks Using</a:t>
            </a:r>
            <a:br>
              <a:rPr lang="en-US" sz="4800" b="1">
                <a:solidFill>
                  <a:srgbClr val="D50032"/>
                </a:solidFill>
                <a:latin typeface="Open Sans"/>
                <a:ea typeface="Open Sans"/>
                <a:cs typeface="Open Sans"/>
              </a:rPr>
            </a:br>
            <a:r>
              <a:rPr lang="en-US" sz="4800" b="1">
                <a:solidFill>
                  <a:srgbClr val="D50032"/>
                </a:solidFill>
                <a:latin typeface="Open Sans"/>
                <a:ea typeface="Open Sans"/>
                <a:cs typeface="Open Sans"/>
              </a:rPr>
              <a:t>Motivational Interviewing (MI) </a:t>
            </a:r>
            <a:r>
              <a:rPr lang="en-US" sz="4800" b="1" dirty="0">
                <a:solidFill>
                  <a:srgbClr val="D50032"/>
                </a:solidFill>
                <a:latin typeface="Open Sans"/>
                <a:ea typeface="Open Sans"/>
                <a:cs typeface="Open Sans"/>
              </a:rPr>
              <a:t>techniques</a:t>
            </a:r>
            <a:endParaRPr lang="en-US" sz="4800" b="1">
              <a:solidFill>
                <a:srgbClr val="D50032"/>
              </a:solidFill>
              <a:latin typeface="Open Sans"/>
              <a:ea typeface="Open Sans"/>
              <a:cs typeface="Open Sans"/>
            </a:endParaRPr>
          </a:p>
        </p:txBody>
      </p:sp>
      <p:pic>
        <p:nvPicPr>
          <p:cNvPr id="4" name="Graphic 4" descr="Boardroom outline">
            <a:extLst>
              <a:ext uri="{FF2B5EF4-FFF2-40B4-BE49-F238E27FC236}">
                <a16:creationId xmlns:a16="http://schemas.microsoft.com/office/drawing/2014/main" id="{FE69B66F-5204-A8DF-5BEC-02BF745567C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14957" y="-432238"/>
            <a:ext cx="4139292" cy="4139292"/>
          </a:xfrm>
          <a:prstGeom prst="rect">
            <a:avLst/>
          </a:prstGeom>
        </p:spPr>
      </p:pic>
    </p:spTree>
    <p:extLst>
      <p:ext uri="{BB962C8B-B14F-4D97-AF65-F5344CB8AC3E}">
        <p14:creationId xmlns:p14="http://schemas.microsoft.com/office/powerpoint/2010/main" val="21519742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30863A6-DB2F-F091-76F9-CADBD06061AC}"/>
              </a:ext>
            </a:extLst>
          </p:cNvPr>
          <p:cNvSpPr>
            <a:spLocks noGrp="1"/>
          </p:cNvSpPr>
          <p:nvPr>
            <p:ph type="title"/>
          </p:nvPr>
        </p:nvSpPr>
        <p:spPr>
          <a:xfrm>
            <a:off x="949413" y="2344396"/>
            <a:ext cx="9868655" cy="1143000"/>
          </a:xfrm>
        </p:spPr>
        <p:txBody>
          <a:bodyPr>
            <a:normAutofit fontScale="90000"/>
          </a:bodyPr>
          <a:lstStyle/>
          <a:p>
            <a:r>
              <a:rPr lang="en-US" sz="5850" b="1">
                <a:solidFill>
                  <a:srgbClr val="D50032"/>
                </a:solidFill>
                <a:latin typeface="Open Sans"/>
                <a:ea typeface="Calibri"/>
                <a:cs typeface="Calibri"/>
              </a:rPr>
              <a:t>What the heck is Motivational Interviewing?</a:t>
            </a:r>
            <a:r>
              <a:rPr lang="en-US" sz="5850">
                <a:ea typeface="Calibri"/>
                <a:cs typeface="Calibri"/>
              </a:rPr>
              <a:t> </a:t>
            </a:r>
            <a:endParaRPr lang="en-US"/>
          </a:p>
        </p:txBody>
      </p:sp>
    </p:spTree>
    <p:extLst>
      <p:ext uri="{BB962C8B-B14F-4D97-AF65-F5344CB8AC3E}">
        <p14:creationId xmlns:p14="http://schemas.microsoft.com/office/powerpoint/2010/main" val="21106278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2" name="Rectangle 134">
            <a:extLst>
              <a:ext uri="{FF2B5EF4-FFF2-40B4-BE49-F238E27FC236}">
                <a16:creationId xmlns:a16="http://schemas.microsoft.com/office/drawing/2014/main" id="{305265DC-CF6B-4AE8-B3F3-2A7A16374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F1BC3561-3C1D-46F9-842F-EB20A1B25363}"/>
              </a:ext>
            </a:extLst>
          </p:cNvPr>
          <p:cNvSpPr>
            <a:spLocks noGrp="1"/>
          </p:cNvSpPr>
          <p:nvPr>
            <p:ph type="title"/>
          </p:nvPr>
        </p:nvSpPr>
        <p:spPr>
          <a:xfrm>
            <a:off x="2152651" y="4177923"/>
            <a:ext cx="3519045" cy="2340624"/>
          </a:xfrm>
        </p:spPr>
        <p:txBody>
          <a:bodyPr vert="horz" lIns="91440" tIns="45720" rIns="91440" bIns="45720" rtlCol="0" anchor="t">
            <a:normAutofit/>
          </a:bodyPr>
          <a:lstStyle/>
          <a:p>
            <a:r>
              <a:rPr lang="en-US" sz="4800" b="1">
                <a:solidFill>
                  <a:schemeClr val="bg1"/>
                </a:solidFill>
                <a:latin typeface="Open Sans Regular"/>
                <a:ea typeface="Open Sans Regular"/>
                <a:cs typeface="Open Sans Regular"/>
              </a:rPr>
              <a:t>The Backfire Effect:</a:t>
            </a:r>
          </a:p>
        </p:txBody>
      </p:sp>
      <p:pic>
        <p:nvPicPr>
          <p:cNvPr id="2050" name="Picture 2" descr="Index Finger, Big, Small, Interpret, Dominance">
            <a:extLst>
              <a:ext uri="{FF2B5EF4-FFF2-40B4-BE49-F238E27FC236}">
                <a16:creationId xmlns:a16="http://schemas.microsoft.com/office/drawing/2014/main" id="{3FE9E275-D308-4183-9A03-AC1E0C83336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458" b="3070"/>
          <a:stretch/>
        </p:blipFill>
        <p:spPr bwMode="auto">
          <a:xfrm>
            <a:off x="1524021" y="-18313"/>
            <a:ext cx="9143980" cy="3418853"/>
          </a:xfrm>
          <a:custGeom>
            <a:avLst/>
            <a:gdLst/>
            <a:ahLst/>
            <a:cxnLst/>
            <a:rect l="l" t="t" r="r" b="b"/>
            <a:pathLst>
              <a:path w="12192000" h="3418853">
                <a:moveTo>
                  <a:pt x="0" y="0"/>
                </a:moveTo>
                <a:lnTo>
                  <a:pt x="12192000" y="0"/>
                </a:lnTo>
                <a:lnTo>
                  <a:pt x="12192000" y="227978"/>
                </a:lnTo>
                <a:lnTo>
                  <a:pt x="12192000" y="2065168"/>
                </a:lnTo>
                <a:lnTo>
                  <a:pt x="12192000" y="3342653"/>
                </a:lnTo>
                <a:lnTo>
                  <a:pt x="9439275" y="3418853"/>
                </a:lnTo>
                <a:lnTo>
                  <a:pt x="5572127" y="3171203"/>
                </a:lnTo>
                <a:lnTo>
                  <a:pt x="0" y="3342653"/>
                </a:lnTo>
                <a:lnTo>
                  <a:pt x="0" y="2065168"/>
                </a:lnTo>
                <a:lnTo>
                  <a:pt x="0" y="227978"/>
                </a:lnTo>
                <a:close/>
              </a:path>
            </a:pathLst>
          </a:custGeom>
          <a:noFill/>
          <a:extLst>
            <a:ext uri="{909E8E84-426E-40DD-AFC4-6F175D3DCCD1}">
              <a14:hiddenFill xmlns:a14="http://schemas.microsoft.com/office/drawing/2010/main">
                <a:solidFill>
                  <a:srgbClr val="FFFFFF"/>
                </a:solidFill>
              </a14:hiddenFill>
            </a:ext>
          </a:extLst>
        </p:spPr>
      </p:pic>
      <p:grpSp>
        <p:nvGrpSpPr>
          <p:cNvPr id="2053" name="Group 136">
            <a:extLst>
              <a:ext uri="{FF2B5EF4-FFF2-40B4-BE49-F238E27FC236}">
                <a16:creationId xmlns:a16="http://schemas.microsoft.com/office/drawing/2014/main" id="{37EA779C-87BF-454F-919D-A3DA98FD8A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000" y="2959819"/>
            <a:ext cx="9144000" cy="757168"/>
            <a:chOff x="0" y="2959818"/>
            <a:chExt cx="12192000" cy="757168"/>
          </a:xfrm>
        </p:grpSpPr>
        <p:sp>
          <p:nvSpPr>
            <p:cNvPr id="138" name="Freeform: Shape 137">
              <a:extLst>
                <a:ext uri="{FF2B5EF4-FFF2-40B4-BE49-F238E27FC236}">
                  <a16:creationId xmlns:a16="http://schemas.microsoft.com/office/drawing/2014/main" id="{D8C2E702-9A3E-420B-81FC-693685CAF6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39" name="Freeform: Shape 138">
              <a:extLst>
                <a:ext uri="{FF2B5EF4-FFF2-40B4-BE49-F238E27FC236}">
                  <a16:creationId xmlns:a16="http://schemas.microsoft.com/office/drawing/2014/main" id="{6AA40418-2F7D-4A2A-84C0-1A72B0307C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3">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sp>
        <p:nvSpPr>
          <p:cNvPr id="3" name="Content Placeholder 2">
            <a:extLst>
              <a:ext uri="{FF2B5EF4-FFF2-40B4-BE49-F238E27FC236}">
                <a16:creationId xmlns:a16="http://schemas.microsoft.com/office/drawing/2014/main" id="{9223115F-28F6-46CE-B6C6-7D21EBD0CAD5}"/>
              </a:ext>
            </a:extLst>
          </p:cNvPr>
          <p:cNvSpPr>
            <a:spLocks noGrp="1"/>
          </p:cNvSpPr>
          <p:nvPr>
            <p:ph idx="1"/>
          </p:nvPr>
        </p:nvSpPr>
        <p:spPr>
          <a:xfrm>
            <a:off x="6074568" y="4704117"/>
            <a:ext cx="4269581" cy="1648849"/>
          </a:xfrm>
        </p:spPr>
        <p:txBody>
          <a:bodyPr vert="horz" lIns="91440" tIns="45720" rIns="91440" bIns="45720" rtlCol="0" anchor="t">
            <a:noAutofit/>
          </a:bodyPr>
          <a:lstStyle/>
          <a:p>
            <a:pPr marL="0" indent="0" algn="ctr">
              <a:spcBef>
                <a:spcPts val="1000"/>
              </a:spcBef>
              <a:buNone/>
            </a:pPr>
            <a:r>
              <a:rPr lang="en-US" sz="3600" b="1" i="1">
                <a:solidFill>
                  <a:schemeClr val="bg1"/>
                </a:solidFill>
              </a:rPr>
              <a:t>Well-reasoned arguments can cause pushback.</a:t>
            </a:r>
            <a:r>
              <a:rPr lang="en-US" sz="3600" b="1">
                <a:solidFill>
                  <a:schemeClr val="bg1"/>
                </a:solidFill>
              </a:rPr>
              <a:t> </a:t>
            </a:r>
            <a:endParaRPr lang="en-US" sz="3600">
              <a:solidFill>
                <a:schemeClr val="bg1"/>
              </a:solidFill>
            </a:endParaRPr>
          </a:p>
        </p:txBody>
      </p:sp>
    </p:spTree>
    <p:extLst>
      <p:ext uri="{BB962C8B-B14F-4D97-AF65-F5344CB8AC3E}">
        <p14:creationId xmlns:p14="http://schemas.microsoft.com/office/powerpoint/2010/main" val="3112339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t="8530" r="51179"/>
          <a:stretch/>
        </p:blipFill>
        <p:spPr>
          <a:xfrm>
            <a:off x="4140411" y="1331965"/>
            <a:ext cx="966484" cy="1947792"/>
          </a:xfrm>
          <a:prstGeom prst="rect">
            <a:avLst/>
          </a:prstGeom>
        </p:spPr>
      </p:pic>
      <p:pic>
        <p:nvPicPr>
          <p:cNvPr id="7" name="Picture 6"/>
          <p:cNvPicPr>
            <a:picLocks noChangeAspect="1"/>
          </p:cNvPicPr>
          <p:nvPr/>
        </p:nvPicPr>
        <p:blipFill rotWithShape="1">
          <a:blip r:embed="rId2"/>
          <a:srcRect t="8530" r="51179"/>
          <a:stretch/>
        </p:blipFill>
        <p:spPr>
          <a:xfrm flipH="1">
            <a:off x="5096669" y="1342271"/>
            <a:ext cx="956257" cy="1927180"/>
          </a:xfrm>
          <a:prstGeom prst="rect">
            <a:avLst/>
          </a:prstGeom>
        </p:spPr>
      </p:pic>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248871" y="4281833"/>
            <a:ext cx="2106775" cy="2097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1752601" y="365842"/>
            <a:ext cx="9809032" cy="861774"/>
          </a:xfrm>
          <a:prstGeom prst="rect">
            <a:avLst/>
          </a:prstGeom>
          <a:noFill/>
        </p:spPr>
        <p:txBody>
          <a:bodyPr wrap="none" lIns="121920" tIns="60960" rIns="121920" bIns="60960" rtlCol="0" anchor="t">
            <a:spAutoFit/>
          </a:bodyPr>
          <a:lstStyle/>
          <a:p>
            <a:pPr defTabSz="914377">
              <a:defRPr/>
            </a:pPr>
            <a:r>
              <a:rPr lang="en-US" sz="4800" b="1">
                <a:solidFill>
                  <a:srgbClr val="FF0000"/>
                </a:solidFill>
                <a:latin typeface="Open Sans"/>
                <a:ea typeface="Open Sans"/>
                <a:cs typeface="Open Sans"/>
              </a:rPr>
              <a:t>Don’t Personalize the Problem</a:t>
            </a:r>
            <a:r>
              <a:rPr lang="en-US" sz="4800" b="1">
                <a:latin typeface="Open Sans"/>
                <a:ea typeface="Open Sans"/>
                <a:cs typeface="Open Sans"/>
              </a:rPr>
              <a:t> </a:t>
            </a:r>
            <a:r>
              <a:rPr lang="en-US" sz="4800" b="1">
                <a:latin typeface="Calibri"/>
              </a:rPr>
              <a:t> </a:t>
            </a:r>
          </a:p>
        </p:txBody>
      </p:sp>
      <p:sp>
        <p:nvSpPr>
          <p:cNvPr id="16" name="TextBox 15"/>
          <p:cNvSpPr txBox="1"/>
          <p:nvPr/>
        </p:nvSpPr>
        <p:spPr>
          <a:xfrm>
            <a:off x="3300115" y="1830269"/>
            <a:ext cx="1022075" cy="738664"/>
          </a:xfrm>
          <a:prstGeom prst="rect">
            <a:avLst/>
          </a:prstGeom>
          <a:noFill/>
        </p:spPr>
        <p:txBody>
          <a:bodyPr wrap="none" lIns="121920" tIns="60960" rIns="121920" bIns="60960" rtlCol="0" anchor="t">
            <a:spAutoFit/>
          </a:bodyPr>
          <a:lstStyle/>
          <a:p>
            <a:pPr defTabSz="914377">
              <a:defRPr/>
            </a:pPr>
            <a:r>
              <a:rPr lang="en-US" sz="4000" b="1">
                <a:latin typeface="Open Sans"/>
                <a:ea typeface="Open Sans"/>
                <a:cs typeface="Open Sans"/>
              </a:rPr>
              <a:t>Us </a:t>
            </a:r>
          </a:p>
        </p:txBody>
      </p:sp>
      <p:sp>
        <p:nvSpPr>
          <p:cNvPr id="17" name="TextBox 16"/>
          <p:cNvSpPr txBox="1"/>
          <p:nvPr/>
        </p:nvSpPr>
        <p:spPr>
          <a:xfrm>
            <a:off x="6378224" y="1691827"/>
            <a:ext cx="3786221" cy="1272015"/>
          </a:xfrm>
          <a:prstGeom prst="rect">
            <a:avLst/>
          </a:prstGeom>
          <a:noFill/>
        </p:spPr>
        <p:txBody>
          <a:bodyPr wrap="square" lIns="121920" tIns="60960" rIns="121920" bIns="60960" rtlCol="0" anchor="t">
            <a:spAutoFit/>
          </a:bodyPr>
          <a:lstStyle/>
          <a:p>
            <a:pPr defTabSz="914377">
              <a:defRPr/>
            </a:pPr>
            <a:r>
              <a:rPr lang="en-US" sz="3733" b="1">
                <a:latin typeface="Open Sans"/>
                <a:ea typeface="Open Sans"/>
                <a:cs typeface="Open Sans"/>
              </a:rPr>
              <a:t>They are the problem.</a:t>
            </a:r>
            <a:r>
              <a:rPr lang="en-US" sz="3733" b="1">
                <a:latin typeface="Calibri"/>
              </a:rPr>
              <a:t>  </a:t>
            </a:r>
            <a:endParaRPr lang="en-US" sz="3733" b="1">
              <a:latin typeface="Calibri"/>
              <a:ea typeface="Calibri"/>
              <a:cs typeface="Calibri"/>
            </a:endParaRPr>
          </a:p>
        </p:txBody>
      </p:sp>
      <p:sp>
        <p:nvSpPr>
          <p:cNvPr id="18" name="TextBox 17"/>
          <p:cNvSpPr txBox="1"/>
          <p:nvPr/>
        </p:nvSpPr>
        <p:spPr>
          <a:xfrm>
            <a:off x="3321731" y="4910815"/>
            <a:ext cx="1004442" cy="738664"/>
          </a:xfrm>
          <a:prstGeom prst="rect">
            <a:avLst/>
          </a:prstGeom>
          <a:noFill/>
        </p:spPr>
        <p:txBody>
          <a:bodyPr wrap="none" lIns="121920" tIns="60960" rIns="121920" bIns="60960" rtlCol="0" anchor="t">
            <a:spAutoFit/>
          </a:bodyPr>
          <a:lstStyle/>
          <a:p>
            <a:pPr defTabSz="914377">
              <a:defRPr/>
            </a:pPr>
            <a:r>
              <a:rPr lang="en-US" sz="4000" b="1">
                <a:latin typeface="Open Sans"/>
                <a:ea typeface="Open Sans"/>
                <a:cs typeface="Open Sans"/>
              </a:rPr>
              <a:t>Us</a:t>
            </a:r>
            <a:r>
              <a:rPr lang="en-US" sz="4000" b="1">
                <a:latin typeface="Calibri"/>
              </a:rPr>
              <a:t> </a:t>
            </a:r>
            <a:endParaRPr lang="en-US" sz="4000" b="1">
              <a:solidFill>
                <a:prstClr val="black"/>
              </a:solidFill>
              <a:latin typeface="Calibri"/>
            </a:endParaRPr>
          </a:p>
        </p:txBody>
      </p:sp>
      <p:sp>
        <p:nvSpPr>
          <p:cNvPr id="19" name="TextBox 18"/>
          <p:cNvSpPr txBox="1"/>
          <p:nvPr/>
        </p:nvSpPr>
        <p:spPr>
          <a:xfrm>
            <a:off x="6486632" y="4697807"/>
            <a:ext cx="3471592" cy="1107996"/>
          </a:xfrm>
          <a:prstGeom prst="rect">
            <a:avLst/>
          </a:prstGeom>
          <a:noFill/>
        </p:spPr>
        <p:txBody>
          <a:bodyPr wrap="square" lIns="121920" tIns="60960" rIns="121920" bIns="60960" rtlCol="0" anchor="t">
            <a:spAutoFit/>
          </a:bodyPr>
          <a:lstStyle/>
          <a:p>
            <a:pPr defTabSz="914377">
              <a:defRPr/>
            </a:pPr>
            <a:r>
              <a:rPr lang="en-US" sz="3200" b="1">
                <a:latin typeface="Open Sans"/>
                <a:ea typeface="Open Sans"/>
                <a:cs typeface="Open Sans"/>
              </a:rPr>
              <a:t>The Issue is the Problem</a:t>
            </a:r>
          </a:p>
        </p:txBody>
      </p:sp>
      <p:sp>
        <p:nvSpPr>
          <p:cNvPr id="20" name="TextBox 19">
            <a:extLst>
              <a:ext uri="{FF2B5EF4-FFF2-40B4-BE49-F238E27FC236}">
                <a16:creationId xmlns:a16="http://schemas.microsoft.com/office/drawing/2014/main" id="{6CF836CA-6D1A-49DD-8974-4469C783283F}"/>
              </a:ext>
            </a:extLst>
          </p:cNvPr>
          <p:cNvSpPr txBox="1"/>
          <p:nvPr/>
        </p:nvSpPr>
        <p:spPr>
          <a:xfrm>
            <a:off x="1747896" y="3517182"/>
            <a:ext cx="8765092" cy="861774"/>
          </a:xfrm>
          <a:prstGeom prst="rect">
            <a:avLst/>
          </a:prstGeom>
          <a:noFill/>
        </p:spPr>
        <p:txBody>
          <a:bodyPr wrap="none" lIns="121920" tIns="60960" rIns="121920" bIns="60960" rtlCol="0" anchor="t">
            <a:spAutoFit/>
          </a:bodyPr>
          <a:lstStyle/>
          <a:p>
            <a:pPr defTabSz="914377">
              <a:defRPr/>
            </a:pPr>
            <a:r>
              <a:rPr lang="en-US" sz="4800" b="1">
                <a:solidFill>
                  <a:srgbClr val="00B050"/>
                </a:solidFill>
                <a:latin typeface="Open Sans"/>
                <a:ea typeface="Open Sans"/>
                <a:cs typeface="Open Sans"/>
              </a:rPr>
              <a:t>Do Externalize the Problem </a:t>
            </a:r>
          </a:p>
        </p:txBody>
      </p:sp>
    </p:spTree>
    <p:extLst>
      <p:ext uri="{BB962C8B-B14F-4D97-AF65-F5344CB8AC3E}">
        <p14:creationId xmlns:p14="http://schemas.microsoft.com/office/powerpoint/2010/main" val="16564889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DE136-782B-D840-E48A-5AF8FF36014D}"/>
              </a:ext>
            </a:extLst>
          </p:cNvPr>
          <p:cNvSpPr>
            <a:spLocks noGrp="1"/>
          </p:cNvSpPr>
          <p:nvPr>
            <p:ph type="title"/>
          </p:nvPr>
        </p:nvSpPr>
        <p:spPr/>
        <p:txBody>
          <a:bodyPr>
            <a:normAutofit fontScale="90000"/>
          </a:bodyPr>
          <a:lstStyle/>
          <a:p>
            <a:r>
              <a:rPr lang="en-US" b="1">
                <a:solidFill>
                  <a:srgbClr val="D50032"/>
                </a:solidFill>
                <a:ea typeface="Open Sans"/>
                <a:cs typeface="Open Sans"/>
              </a:rPr>
              <a:t>What common values do you share? </a:t>
            </a:r>
          </a:p>
        </p:txBody>
      </p:sp>
      <p:sp>
        <p:nvSpPr>
          <p:cNvPr id="3" name="Content Placeholder 2">
            <a:extLst>
              <a:ext uri="{FF2B5EF4-FFF2-40B4-BE49-F238E27FC236}">
                <a16:creationId xmlns:a16="http://schemas.microsoft.com/office/drawing/2014/main" id="{50E6663A-9485-C3E5-8730-92B22EC043F2}"/>
              </a:ext>
            </a:extLst>
          </p:cNvPr>
          <p:cNvSpPr>
            <a:spLocks noGrp="1"/>
          </p:cNvSpPr>
          <p:nvPr>
            <p:ph sz="half" idx="1"/>
          </p:nvPr>
        </p:nvSpPr>
        <p:spPr>
          <a:xfrm>
            <a:off x="245959" y="1710530"/>
            <a:ext cx="6074718" cy="4948152"/>
          </a:xfrm>
        </p:spPr>
        <p:txBody>
          <a:bodyPr vert="horz" lIns="121920" tIns="60960" rIns="121920" bIns="60960" rtlCol="0" anchor="t">
            <a:noAutofit/>
          </a:bodyPr>
          <a:lstStyle/>
          <a:p>
            <a:pPr marL="513715" indent="-285115">
              <a:lnSpc>
                <a:spcPct val="90000"/>
              </a:lnSpc>
              <a:spcBef>
                <a:spcPts val="0"/>
              </a:spcBef>
              <a:spcAft>
                <a:spcPts val="600"/>
              </a:spcAft>
            </a:pPr>
            <a:r>
              <a:rPr lang="en-US" sz="2200">
                <a:ea typeface="+mn-lt"/>
                <a:cs typeface="+mn-lt"/>
              </a:rPr>
              <a:t>Individual liberty </a:t>
            </a:r>
            <a:endParaRPr lang="en-US" sz="2200">
              <a:ea typeface="Open Sans"/>
              <a:cs typeface="Open Sans"/>
            </a:endParaRPr>
          </a:p>
          <a:p>
            <a:pPr marL="455930" indent="-227965">
              <a:lnSpc>
                <a:spcPct val="90000"/>
              </a:lnSpc>
              <a:spcBef>
                <a:spcPts val="0"/>
              </a:spcBef>
              <a:spcAft>
                <a:spcPts val="600"/>
              </a:spcAft>
            </a:pPr>
            <a:r>
              <a:rPr lang="en-US" sz="2200">
                <a:ea typeface="+mn-lt"/>
                <a:cs typeface="+mn-lt"/>
              </a:rPr>
              <a:t>Economic security </a:t>
            </a:r>
          </a:p>
          <a:p>
            <a:pPr marL="455930" indent="-227965">
              <a:lnSpc>
                <a:spcPct val="90000"/>
              </a:lnSpc>
              <a:spcBef>
                <a:spcPts val="0"/>
              </a:spcBef>
              <a:spcAft>
                <a:spcPts val="600"/>
              </a:spcAft>
            </a:pPr>
            <a:r>
              <a:rPr lang="en-US" sz="2200">
                <a:ea typeface="+mn-lt"/>
                <a:cs typeface="+mn-lt"/>
              </a:rPr>
              <a:t>Business/Job growth</a:t>
            </a:r>
          </a:p>
          <a:p>
            <a:pPr marL="455930" indent="-227965">
              <a:lnSpc>
                <a:spcPct val="90000"/>
              </a:lnSpc>
              <a:spcBef>
                <a:spcPts val="0"/>
              </a:spcBef>
              <a:spcAft>
                <a:spcPts val="600"/>
              </a:spcAft>
            </a:pPr>
            <a:r>
              <a:rPr lang="en-US" sz="2200">
                <a:ea typeface="+mn-lt"/>
                <a:cs typeface="+mn-lt"/>
              </a:rPr>
              <a:t>National Security  </a:t>
            </a:r>
          </a:p>
          <a:p>
            <a:pPr marL="455930" indent="-227965">
              <a:lnSpc>
                <a:spcPct val="90000"/>
              </a:lnSpc>
              <a:spcBef>
                <a:spcPts val="0"/>
              </a:spcBef>
              <a:spcAft>
                <a:spcPts val="600"/>
              </a:spcAft>
            </a:pPr>
            <a:r>
              <a:rPr lang="en-US" sz="2200">
                <a:ea typeface="+mn-lt"/>
                <a:cs typeface="+mn-lt"/>
              </a:rPr>
              <a:t>Market-based solutions</a:t>
            </a:r>
          </a:p>
          <a:p>
            <a:pPr marL="455930" indent="-227965">
              <a:lnSpc>
                <a:spcPct val="90000"/>
              </a:lnSpc>
              <a:spcBef>
                <a:spcPts val="0"/>
              </a:spcBef>
              <a:spcAft>
                <a:spcPts val="600"/>
              </a:spcAft>
            </a:pPr>
            <a:r>
              <a:rPr lang="en-US" sz="2200">
                <a:ea typeface="+mn-lt"/>
                <a:cs typeface="+mn-lt"/>
              </a:rPr>
              <a:t>Individual responsibility</a:t>
            </a:r>
          </a:p>
          <a:p>
            <a:pPr marL="455930" indent="-227965">
              <a:lnSpc>
                <a:spcPct val="90000"/>
              </a:lnSpc>
              <a:spcBef>
                <a:spcPts val="0"/>
              </a:spcBef>
              <a:spcAft>
                <a:spcPts val="600"/>
              </a:spcAft>
            </a:pPr>
            <a:r>
              <a:rPr lang="en-US" sz="2200">
                <a:ea typeface="+mn-lt"/>
                <a:cs typeface="+mn-lt"/>
              </a:rPr>
              <a:t>Fairness based on effort</a:t>
            </a:r>
          </a:p>
          <a:p>
            <a:pPr marL="455930" indent="-227965">
              <a:lnSpc>
                <a:spcPct val="90000"/>
              </a:lnSpc>
              <a:spcBef>
                <a:spcPts val="0"/>
              </a:spcBef>
              <a:spcAft>
                <a:spcPts val="600"/>
              </a:spcAft>
            </a:pPr>
            <a:r>
              <a:rPr lang="en-US" sz="2200">
                <a:ea typeface="+mn-lt"/>
                <a:cs typeface="+mn-lt"/>
              </a:rPr>
              <a:t>Treating people equally</a:t>
            </a:r>
          </a:p>
          <a:p>
            <a:pPr marL="455930" indent="-227965">
              <a:lnSpc>
                <a:spcPct val="90000"/>
              </a:lnSpc>
              <a:spcBef>
                <a:spcPts val="0"/>
              </a:spcBef>
              <a:spcAft>
                <a:spcPts val="600"/>
              </a:spcAft>
            </a:pPr>
            <a:r>
              <a:rPr lang="en-US" sz="2200">
                <a:ea typeface="+mn-lt"/>
                <a:cs typeface="+mn-lt"/>
              </a:rPr>
              <a:t>Respect for innocent life</a:t>
            </a:r>
          </a:p>
          <a:p>
            <a:pPr marL="455930" indent="-227965">
              <a:lnSpc>
                <a:spcPct val="90000"/>
              </a:lnSpc>
              <a:spcBef>
                <a:spcPts val="0"/>
              </a:spcBef>
              <a:spcAft>
                <a:spcPts val="600"/>
              </a:spcAft>
            </a:pPr>
            <a:r>
              <a:rPr lang="en-US" sz="2200">
                <a:ea typeface="+mn-lt"/>
                <a:cs typeface="+mn-lt"/>
              </a:rPr>
              <a:t>Patriotism</a:t>
            </a:r>
          </a:p>
          <a:p>
            <a:pPr marL="455930" indent="-227965">
              <a:lnSpc>
                <a:spcPct val="90000"/>
              </a:lnSpc>
              <a:spcBef>
                <a:spcPts val="0"/>
              </a:spcBef>
              <a:spcAft>
                <a:spcPts val="600"/>
              </a:spcAft>
            </a:pPr>
            <a:r>
              <a:rPr lang="en-US" sz="2200">
                <a:ea typeface="+mn-lt"/>
                <a:cs typeface="+mn-lt"/>
              </a:rPr>
              <a:t>Nationalism</a:t>
            </a:r>
          </a:p>
          <a:p>
            <a:pPr marL="455930" indent="-227965">
              <a:lnSpc>
                <a:spcPct val="90000"/>
              </a:lnSpc>
              <a:spcBef>
                <a:spcPts val="0"/>
              </a:spcBef>
              <a:spcAft>
                <a:spcPts val="600"/>
              </a:spcAft>
            </a:pPr>
            <a:r>
              <a:rPr lang="en-US" sz="2200">
                <a:ea typeface="+mn-lt"/>
                <a:cs typeface="+mn-lt"/>
              </a:rPr>
              <a:t>Deference to tradition</a:t>
            </a:r>
          </a:p>
          <a:p>
            <a:pPr marL="455930" indent="-227965">
              <a:lnSpc>
                <a:spcPct val="90000"/>
              </a:lnSpc>
              <a:spcBef>
                <a:spcPts val="0"/>
              </a:spcBef>
              <a:spcAft>
                <a:spcPts val="600"/>
              </a:spcAft>
            </a:pPr>
            <a:r>
              <a:rPr lang="en-US" sz="2200">
                <a:ea typeface="+mn-lt"/>
                <a:cs typeface="+mn-lt"/>
              </a:rPr>
              <a:t>Reducing spending</a:t>
            </a:r>
            <a:endParaRPr lang="en-US" sz="2200">
              <a:ea typeface="Open Sans"/>
              <a:cs typeface="Open Sans"/>
            </a:endParaRPr>
          </a:p>
        </p:txBody>
      </p:sp>
      <p:sp>
        <p:nvSpPr>
          <p:cNvPr id="4" name="Content Placeholder 3">
            <a:extLst>
              <a:ext uri="{FF2B5EF4-FFF2-40B4-BE49-F238E27FC236}">
                <a16:creationId xmlns:a16="http://schemas.microsoft.com/office/drawing/2014/main" id="{ED733E48-44D1-D463-E56D-DC741F7A73A1}"/>
              </a:ext>
            </a:extLst>
          </p:cNvPr>
          <p:cNvSpPr>
            <a:spLocks noGrp="1"/>
          </p:cNvSpPr>
          <p:nvPr>
            <p:ph sz="half" idx="2"/>
          </p:nvPr>
        </p:nvSpPr>
        <p:spPr>
          <a:xfrm>
            <a:off x="6221727" y="1535476"/>
            <a:ext cx="5827583" cy="4525963"/>
          </a:xfrm>
        </p:spPr>
        <p:txBody>
          <a:bodyPr vert="horz" lIns="121920" tIns="60960" rIns="121920" bIns="60960" rtlCol="0" anchor="t">
            <a:noAutofit/>
          </a:bodyPr>
          <a:lstStyle/>
          <a:p>
            <a:pPr marL="455930" indent="-227965">
              <a:lnSpc>
                <a:spcPct val="90000"/>
              </a:lnSpc>
              <a:spcBef>
                <a:spcPts val="0"/>
              </a:spcBef>
              <a:spcAft>
                <a:spcPts val="600"/>
              </a:spcAft>
            </a:pPr>
            <a:r>
              <a:rPr lang="en-US" sz="2200">
                <a:ea typeface="+mn-lt"/>
                <a:cs typeface="+mn-lt"/>
              </a:rPr>
              <a:t>Avoiding radical changes</a:t>
            </a:r>
          </a:p>
          <a:p>
            <a:pPr marL="455930" indent="-227965">
              <a:lnSpc>
                <a:spcPct val="90000"/>
              </a:lnSpc>
              <a:spcBef>
                <a:spcPts val="0"/>
              </a:spcBef>
              <a:spcAft>
                <a:spcPts val="600"/>
              </a:spcAft>
            </a:pPr>
            <a:r>
              <a:rPr lang="en-US" sz="2200">
                <a:ea typeface="+mn-lt"/>
                <a:cs typeface="+mn-lt"/>
              </a:rPr>
              <a:t>Eliminating subsidies</a:t>
            </a:r>
          </a:p>
          <a:p>
            <a:pPr marL="455930" indent="-227965">
              <a:lnSpc>
                <a:spcPct val="90000"/>
              </a:lnSpc>
              <a:spcBef>
                <a:spcPts val="0"/>
              </a:spcBef>
              <a:spcAft>
                <a:spcPts val="600"/>
              </a:spcAft>
            </a:pPr>
            <a:r>
              <a:rPr lang="en-US" sz="2200">
                <a:ea typeface="+mn-lt"/>
                <a:cs typeface="+mn-lt"/>
              </a:rPr>
              <a:t>American ingenuity</a:t>
            </a:r>
          </a:p>
          <a:p>
            <a:pPr marL="455930" indent="-227965">
              <a:lnSpc>
                <a:spcPct val="90000"/>
              </a:lnSpc>
              <a:spcBef>
                <a:spcPts val="0"/>
              </a:spcBef>
              <a:spcAft>
                <a:spcPts val="600"/>
              </a:spcAft>
            </a:pPr>
            <a:r>
              <a:rPr lang="en-US" sz="2200">
                <a:ea typeface="+mn-lt"/>
                <a:cs typeface="+mn-lt"/>
              </a:rPr>
              <a:t>Improving infrastructure</a:t>
            </a:r>
          </a:p>
          <a:p>
            <a:pPr marL="455930" indent="-227965">
              <a:lnSpc>
                <a:spcPct val="90000"/>
              </a:lnSpc>
              <a:spcBef>
                <a:spcPts val="0"/>
              </a:spcBef>
              <a:spcAft>
                <a:spcPts val="600"/>
              </a:spcAft>
            </a:pPr>
            <a:r>
              <a:rPr lang="en-US" sz="2200">
                <a:ea typeface="+mn-lt"/>
                <a:cs typeface="+mn-lt"/>
              </a:rPr>
              <a:t>Privatization</a:t>
            </a:r>
          </a:p>
          <a:p>
            <a:pPr marL="455930" indent="-227965">
              <a:lnSpc>
                <a:spcPct val="90000"/>
              </a:lnSpc>
              <a:spcBef>
                <a:spcPts val="0"/>
              </a:spcBef>
              <a:spcAft>
                <a:spcPts val="600"/>
              </a:spcAft>
            </a:pPr>
            <a:r>
              <a:rPr lang="en-US" sz="2200">
                <a:ea typeface="+mn-lt"/>
                <a:cs typeface="+mn-lt"/>
              </a:rPr>
              <a:t>Reduced regulations</a:t>
            </a:r>
          </a:p>
          <a:p>
            <a:pPr marL="455930" indent="-227965">
              <a:lnSpc>
                <a:spcPct val="90000"/>
              </a:lnSpc>
              <a:spcBef>
                <a:spcPts val="0"/>
              </a:spcBef>
              <a:spcAft>
                <a:spcPts val="600"/>
              </a:spcAft>
            </a:pPr>
            <a:r>
              <a:rPr lang="en-US" sz="2200">
                <a:ea typeface="+mn-lt"/>
                <a:cs typeface="+mn-lt"/>
              </a:rPr>
              <a:t>Sustainability </a:t>
            </a:r>
          </a:p>
          <a:p>
            <a:pPr marL="455930" indent="-227965">
              <a:lnSpc>
                <a:spcPct val="90000"/>
              </a:lnSpc>
              <a:spcBef>
                <a:spcPts val="0"/>
              </a:spcBef>
              <a:spcAft>
                <a:spcPts val="600"/>
              </a:spcAft>
            </a:pPr>
            <a:r>
              <a:rPr lang="en-US" sz="2200">
                <a:ea typeface="+mn-lt"/>
                <a:cs typeface="+mn-lt"/>
              </a:rPr>
              <a:t>Supporting families</a:t>
            </a:r>
          </a:p>
          <a:p>
            <a:pPr marL="455930" indent="-227965">
              <a:lnSpc>
                <a:spcPct val="90000"/>
              </a:lnSpc>
              <a:spcBef>
                <a:spcPts val="0"/>
              </a:spcBef>
              <a:spcAft>
                <a:spcPts val="600"/>
              </a:spcAft>
            </a:pPr>
            <a:r>
              <a:rPr lang="en-US" sz="2200">
                <a:ea typeface="+mn-lt"/>
                <a:cs typeface="+mn-lt"/>
              </a:rPr>
              <a:t>Protect taxpayers</a:t>
            </a:r>
          </a:p>
          <a:p>
            <a:pPr marL="455930" indent="-227965">
              <a:lnSpc>
                <a:spcPct val="90000"/>
              </a:lnSpc>
              <a:spcBef>
                <a:spcPts val="0"/>
              </a:spcBef>
              <a:spcAft>
                <a:spcPts val="600"/>
              </a:spcAft>
            </a:pPr>
            <a:r>
              <a:rPr lang="en-US" sz="2200">
                <a:ea typeface="+mn-lt"/>
                <a:cs typeface="+mn-lt"/>
              </a:rPr>
              <a:t>Revenue neutrality</a:t>
            </a:r>
          </a:p>
          <a:p>
            <a:pPr marL="455930" indent="-227965">
              <a:lnSpc>
                <a:spcPct val="90000"/>
              </a:lnSpc>
              <a:spcBef>
                <a:spcPts val="0"/>
              </a:spcBef>
              <a:spcAft>
                <a:spcPts val="600"/>
              </a:spcAft>
            </a:pPr>
            <a:r>
              <a:rPr lang="en-US" sz="2200">
                <a:ea typeface="+mn-lt"/>
                <a:cs typeface="+mn-lt"/>
              </a:rPr>
              <a:t>Conservative leadership</a:t>
            </a:r>
          </a:p>
          <a:p>
            <a:pPr marL="455930" indent="-227965">
              <a:lnSpc>
                <a:spcPct val="90000"/>
              </a:lnSpc>
              <a:spcBef>
                <a:spcPts val="0"/>
              </a:spcBef>
              <a:spcAft>
                <a:spcPts val="600"/>
              </a:spcAft>
            </a:pPr>
            <a:r>
              <a:rPr lang="en-US" sz="2200">
                <a:ea typeface="+mn-lt"/>
                <a:cs typeface="+mn-lt"/>
              </a:rPr>
              <a:t>Avoid big spending</a:t>
            </a:r>
          </a:p>
          <a:p>
            <a:pPr marL="455930" indent="-227965">
              <a:lnSpc>
                <a:spcPct val="90000"/>
              </a:lnSpc>
              <a:spcBef>
                <a:spcPts val="0"/>
              </a:spcBef>
              <a:spcAft>
                <a:spcPts val="600"/>
              </a:spcAft>
            </a:pPr>
            <a:r>
              <a:rPr lang="en-US" sz="2200">
                <a:ea typeface="+mn-lt"/>
                <a:cs typeface="+mn-lt"/>
              </a:rPr>
              <a:t>Smaller government</a:t>
            </a:r>
          </a:p>
          <a:p>
            <a:pPr marL="455930" indent="-455930"/>
            <a:endParaRPr lang="en-US">
              <a:ea typeface="Open Sans"/>
              <a:cs typeface="Open Sans"/>
            </a:endParaRPr>
          </a:p>
        </p:txBody>
      </p:sp>
    </p:spTree>
    <p:extLst>
      <p:ext uri="{BB962C8B-B14F-4D97-AF65-F5344CB8AC3E}">
        <p14:creationId xmlns:p14="http://schemas.microsoft.com/office/powerpoint/2010/main" val="14174164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picture containing diagram&#10;&#10;Description automatically generated">
            <a:extLst>
              <a:ext uri="{FF2B5EF4-FFF2-40B4-BE49-F238E27FC236}">
                <a16:creationId xmlns:a16="http://schemas.microsoft.com/office/drawing/2014/main" id="{46F1C45D-DFBD-67C3-141E-4C95DCB48650}"/>
              </a:ext>
            </a:extLst>
          </p:cNvPr>
          <p:cNvPicPr>
            <a:picLocks noGrp="1" noChangeAspect="1"/>
          </p:cNvPicPr>
          <p:nvPr>
            <p:ph idx="1"/>
          </p:nvPr>
        </p:nvPicPr>
        <p:blipFill>
          <a:blip r:embed="rId2"/>
          <a:stretch>
            <a:fillRect/>
          </a:stretch>
        </p:blipFill>
        <p:spPr>
          <a:xfrm>
            <a:off x="3597" y="-5225"/>
            <a:ext cx="10560167" cy="6859796"/>
          </a:xfrm>
        </p:spPr>
      </p:pic>
      <p:sp>
        <p:nvSpPr>
          <p:cNvPr id="4" name="Slide Number Placeholder 3">
            <a:extLst>
              <a:ext uri="{FF2B5EF4-FFF2-40B4-BE49-F238E27FC236}">
                <a16:creationId xmlns:a16="http://schemas.microsoft.com/office/drawing/2014/main" id="{671276FF-8E34-98FB-A0EC-EE1A119AE061}"/>
              </a:ext>
            </a:extLst>
          </p:cNvPr>
          <p:cNvSpPr>
            <a:spLocks noGrp="1"/>
          </p:cNvSpPr>
          <p:nvPr>
            <p:ph type="sldNum" sz="quarter" idx="12"/>
          </p:nvPr>
        </p:nvSpPr>
        <p:spPr/>
        <p:txBody>
          <a:bodyPr/>
          <a:lstStyle/>
          <a:p>
            <a:fld id="{307E6868-079E-1649-B8D1-459B42CE4DE3}" type="slidenum">
              <a:rPr lang="en-US" smtClean="0"/>
              <a:pPr/>
              <a:t>27</a:t>
            </a:fld>
            <a:endParaRPr lang="en-US"/>
          </a:p>
        </p:txBody>
      </p:sp>
    </p:spTree>
    <p:extLst>
      <p:ext uri="{BB962C8B-B14F-4D97-AF65-F5344CB8AC3E}">
        <p14:creationId xmlns:p14="http://schemas.microsoft.com/office/powerpoint/2010/main" val="10205508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FC0F31-7648-102E-AF18-8E0203DD3106}"/>
              </a:ext>
            </a:extLst>
          </p:cNvPr>
          <p:cNvSpPr>
            <a:spLocks noGrp="1"/>
          </p:cNvSpPr>
          <p:nvPr>
            <p:ph idx="1"/>
          </p:nvPr>
        </p:nvSpPr>
        <p:spPr/>
        <p:txBody>
          <a:bodyPr vert="horz" lIns="91440" tIns="45720" rIns="91440" bIns="45720" rtlCol="0" anchor="t">
            <a:normAutofit/>
          </a:bodyPr>
          <a:lstStyle/>
          <a:p>
            <a:pPr marL="0" indent="0" algn="ctr">
              <a:buNone/>
            </a:pPr>
            <a:r>
              <a:rPr lang="en-US" sz="7200" b="1">
                <a:solidFill>
                  <a:srgbClr val="D50032"/>
                </a:solidFill>
                <a:latin typeface="Open Sans"/>
                <a:ea typeface="Calibri"/>
                <a:cs typeface="Calibri"/>
              </a:rPr>
              <a:t>What does that look like in the context of Appropriation asks? </a:t>
            </a:r>
            <a:r>
              <a:rPr lang="en-US" sz="4250" b="1">
                <a:solidFill>
                  <a:srgbClr val="D50032"/>
                </a:solidFill>
                <a:latin typeface="Open Sans"/>
                <a:ea typeface="Calibri"/>
                <a:cs typeface="Calibri"/>
              </a:rPr>
              <a:t> </a:t>
            </a:r>
            <a:endParaRPr lang="en-US" sz="4250">
              <a:solidFill>
                <a:srgbClr val="D50032"/>
              </a:solidFill>
              <a:ea typeface="Calibri"/>
              <a:cs typeface="Calibri"/>
            </a:endParaRPr>
          </a:p>
        </p:txBody>
      </p:sp>
      <p:sp>
        <p:nvSpPr>
          <p:cNvPr id="4" name="Slide Number Placeholder 3">
            <a:extLst>
              <a:ext uri="{FF2B5EF4-FFF2-40B4-BE49-F238E27FC236}">
                <a16:creationId xmlns:a16="http://schemas.microsoft.com/office/drawing/2014/main" id="{52D9D1E3-F9DD-5616-C660-8DCB10911DFD}"/>
              </a:ext>
            </a:extLst>
          </p:cNvPr>
          <p:cNvSpPr>
            <a:spLocks noGrp="1"/>
          </p:cNvSpPr>
          <p:nvPr>
            <p:ph type="sldNum" sz="quarter" idx="12"/>
          </p:nvPr>
        </p:nvSpPr>
        <p:spPr/>
        <p:txBody>
          <a:bodyPr/>
          <a:lstStyle/>
          <a:p>
            <a:fld id="{307E6868-079E-1649-B8D1-459B42CE4DE3}" type="slidenum">
              <a:rPr lang="en-US" smtClean="0"/>
              <a:t>28</a:t>
            </a:fld>
            <a:endParaRPr lang="en-US"/>
          </a:p>
        </p:txBody>
      </p:sp>
    </p:spTree>
    <p:extLst>
      <p:ext uri="{BB962C8B-B14F-4D97-AF65-F5344CB8AC3E}">
        <p14:creationId xmlns:p14="http://schemas.microsoft.com/office/powerpoint/2010/main" val="35099360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0DDC8-1449-4C9D-E531-16D3232A45BD}"/>
              </a:ext>
            </a:extLst>
          </p:cNvPr>
          <p:cNvSpPr>
            <a:spLocks noGrp="1"/>
          </p:cNvSpPr>
          <p:nvPr>
            <p:ph type="title"/>
          </p:nvPr>
        </p:nvSpPr>
        <p:spPr>
          <a:xfrm>
            <a:off x="946894" y="2565500"/>
            <a:ext cx="9868655" cy="1143000"/>
          </a:xfrm>
        </p:spPr>
        <p:txBody>
          <a:bodyPr>
            <a:normAutofit/>
          </a:bodyPr>
          <a:lstStyle/>
          <a:p>
            <a:r>
              <a:rPr lang="en-US" sz="6400" b="1">
                <a:solidFill>
                  <a:srgbClr val="D50032"/>
                </a:solidFill>
                <a:ea typeface="Open Sans"/>
                <a:cs typeface="Open Sans"/>
              </a:rPr>
              <a:t>Challenge Yourself!</a:t>
            </a:r>
          </a:p>
        </p:txBody>
      </p:sp>
    </p:spTree>
    <p:extLst>
      <p:ext uri="{BB962C8B-B14F-4D97-AF65-F5344CB8AC3E}">
        <p14:creationId xmlns:p14="http://schemas.microsoft.com/office/powerpoint/2010/main" val="33773008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8B3E9A4-C210-B388-BE68-D616A6643CFA}"/>
              </a:ext>
            </a:extLst>
          </p:cNvPr>
          <p:cNvSpPr>
            <a:spLocks noGrp="1"/>
          </p:cNvSpPr>
          <p:nvPr>
            <p:ph type="title"/>
          </p:nvPr>
        </p:nvSpPr>
        <p:spPr>
          <a:xfrm>
            <a:off x="3311043" y="152400"/>
            <a:ext cx="7315200" cy="6690178"/>
          </a:xfrm>
        </p:spPr>
        <p:txBody>
          <a:bodyPr>
            <a:normAutofit/>
          </a:bodyPr>
          <a:lstStyle/>
          <a:p>
            <a:r>
              <a:rPr lang="en-US" sz="2650" dirty="0">
                <a:cs typeface="Calibri"/>
              </a:rPr>
              <a:t>Crickett Nicovich</a:t>
            </a:r>
            <a:br>
              <a:rPr lang="en-US" sz="2650" dirty="0">
                <a:cs typeface="Calibri"/>
              </a:rPr>
            </a:br>
            <a:r>
              <a:rPr lang="en-US" sz="2650" dirty="0">
                <a:cs typeface="Calibri"/>
              </a:rPr>
              <a:t>Associate Director, Policy and Government Affairs</a:t>
            </a:r>
            <a:br>
              <a:rPr lang="en-US" sz="2650" dirty="0">
                <a:cs typeface="Calibri"/>
              </a:rPr>
            </a:br>
            <a:br>
              <a:rPr lang="en-US" sz="2650" dirty="0">
                <a:cs typeface="Calibri"/>
              </a:rPr>
            </a:br>
            <a:br>
              <a:rPr lang="en-US" sz="2650" dirty="0">
                <a:cs typeface="Calibri"/>
              </a:rPr>
            </a:br>
            <a:r>
              <a:rPr lang="en-US" sz="2650" dirty="0">
                <a:cs typeface="Calibri"/>
              </a:rPr>
              <a:t>Dorothy Monza </a:t>
            </a:r>
            <a:br>
              <a:rPr lang="en-US" sz="2650" dirty="0">
                <a:cs typeface="Calibri"/>
              </a:rPr>
            </a:br>
            <a:r>
              <a:rPr lang="en-US" sz="2650" dirty="0">
                <a:cs typeface="Calibri"/>
              </a:rPr>
              <a:t>Senior Policy Associate, Child Health and Nutrition</a:t>
            </a:r>
            <a:br>
              <a:rPr lang="en-US" sz="2650" dirty="0">
                <a:cs typeface="Calibri"/>
              </a:rPr>
            </a:br>
            <a:br>
              <a:rPr lang="en-US" sz="2650" dirty="0">
                <a:cs typeface="Calibri"/>
              </a:rPr>
            </a:br>
            <a:br>
              <a:rPr lang="en-US" sz="2650" dirty="0">
                <a:cs typeface="Calibri"/>
              </a:rPr>
            </a:br>
            <a:r>
              <a:rPr lang="en-US" sz="2650" dirty="0">
                <a:cs typeface="Calibri"/>
              </a:rPr>
              <a:t>Katie Fleischer</a:t>
            </a:r>
            <a:br>
              <a:rPr lang="en-US" sz="2650" dirty="0">
                <a:cs typeface="Calibri"/>
              </a:rPr>
            </a:br>
            <a:r>
              <a:rPr lang="en-US" sz="2650" dirty="0">
                <a:cs typeface="Calibri"/>
              </a:rPr>
              <a:t>Advocacy Associate</a:t>
            </a:r>
            <a:br>
              <a:rPr lang="en-US" sz="2650" dirty="0">
                <a:cs typeface="Calibri"/>
              </a:rPr>
            </a:br>
            <a:br>
              <a:rPr lang="en-US" sz="2650" dirty="0">
                <a:cs typeface="Calibri"/>
              </a:rPr>
            </a:br>
            <a:br>
              <a:rPr lang="en-US" sz="2650" dirty="0">
                <a:cs typeface="Calibri"/>
              </a:rPr>
            </a:br>
            <a:r>
              <a:rPr lang="en-US" sz="2650" dirty="0">
                <a:cs typeface="Calibri"/>
              </a:rPr>
              <a:t>Sarah Leone</a:t>
            </a:r>
            <a:br>
              <a:rPr lang="en-US" sz="2650" dirty="0">
                <a:cs typeface="Calibri"/>
              </a:rPr>
            </a:br>
            <a:r>
              <a:rPr lang="en-US" sz="2650" dirty="0">
                <a:cs typeface="Calibri"/>
              </a:rPr>
              <a:t>Grassroots Impact Associate</a:t>
            </a:r>
            <a:br>
              <a:rPr lang="en-US" sz="2650" dirty="0">
                <a:cs typeface="Calibri"/>
              </a:rPr>
            </a:br>
            <a:endParaRPr lang="en-US" dirty="0"/>
          </a:p>
        </p:txBody>
      </p:sp>
      <p:sp>
        <p:nvSpPr>
          <p:cNvPr id="4" name="Slide Number Placeholder 3">
            <a:extLst>
              <a:ext uri="{FF2B5EF4-FFF2-40B4-BE49-F238E27FC236}">
                <a16:creationId xmlns:a16="http://schemas.microsoft.com/office/drawing/2014/main" id="{118F3DF7-E84D-BB0C-58C3-2B5537B493BB}"/>
              </a:ext>
            </a:extLst>
          </p:cNvPr>
          <p:cNvSpPr>
            <a:spLocks noGrp="1"/>
          </p:cNvSpPr>
          <p:nvPr>
            <p:ph type="sldNum" sz="quarter" idx="12"/>
          </p:nvPr>
        </p:nvSpPr>
        <p:spPr>
          <a:xfrm>
            <a:off x="0" y="2791"/>
            <a:ext cx="609600" cy="365125"/>
          </a:xfrm>
        </p:spPr>
        <p:txBody>
          <a:bodyPr anchor="ctr">
            <a:normAutofit/>
          </a:bodyPr>
          <a:lstStyle/>
          <a:p>
            <a:pPr>
              <a:spcAft>
                <a:spcPts val="600"/>
              </a:spcAft>
            </a:pPr>
            <a:fld id="{307E6868-079E-1649-B8D1-459B42CE4DE3}" type="slidenum">
              <a:rPr lang="en-US" smtClean="0"/>
              <a:pPr>
                <a:spcAft>
                  <a:spcPts val="600"/>
                </a:spcAft>
              </a:pPr>
              <a:t>3</a:t>
            </a:fld>
            <a:endParaRPr lang="en-US"/>
          </a:p>
        </p:txBody>
      </p:sp>
      <p:pic>
        <p:nvPicPr>
          <p:cNvPr id="13" name="Picture 13">
            <a:extLst>
              <a:ext uri="{FF2B5EF4-FFF2-40B4-BE49-F238E27FC236}">
                <a16:creationId xmlns:a16="http://schemas.microsoft.com/office/drawing/2014/main" id="{04343BD2-AA66-071B-00AA-308EFBBA66D5}"/>
              </a:ext>
            </a:extLst>
          </p:cNvPr>
          <p:cNvPicPr>
            <a:picLocks noChangeAspect="1"/>
          </p:cNvPicPr>
          <p:nvPr/>
        </p:nvPicPr>
        <p:blipFill rotWithShape="1">
          <a:blip r:embed="rId2"/>
          <a:srcRect b="16057"/>
          <a:stretch/>
        </p:blipFill>
        <p:spPr>
          <a:xfrm>
            <a:off x="1111584" y="15424"/>
            <a:ext cx="1738620" cy="1831042"/>
          </a:xfrm>
          <a:prstGeom prst="rect">
            <a:avLst/>
          </a:prstGeom>
        </p:spPr>
      </p:pic>
      <p:sp>
        <p:nvSpPr>
          <p:cNvPr id="2" name="AutoShape 2" descr="Sarah Leone">
            <a:extLst>
              <a:ext uri="{FF2B5EF4-FFF2-40B4-BE49-F238E27FC236}">
                <a16:creationId xmlns:a16="http://schemas.microsoft.com/office/drawing/2014/main" id="{4FF02970-F28D-B523-F508-B29475BCA38E}"/>
              </a:ext>
            </a:extLst>
          </p:cNvPr>
          <p:cNvSpPr>
            <a:spLocks noChangeAspect="1" noChangeArrowheads="1"/>
          </p:cNvSpPr>
          <p:nvPr/>
        </p:nvSpPr>
        <p:spPr bwMode="auto">
          <a:xfrm>
            <a:off x="5943600" y="3276600"/>
            <a:ext cx="2387600" cy="2387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C6979855-A026-52DB-464E-5D2F74143CC6}"/>
              </a:ext>
            </a:extLst>
          </p:cNvPr>
          <p:cNvPicPr>
            <a:picLocks noChangeAspect="1"/>
          </p:cNvPicPr>
          <p:nvPr/>
        </p:nvPicPr>
        <p:blipFill>
          <a:blip r:embed="rId3"/>
          <a:stretch>
            <a:fillRect/>
          </a:stretch>
        </p:blipFill>
        <p:spPr>
          <a:xfrm>
            <a:off x="1143689" y="5177207"/>
            <a:ext cx="1665371" cy="1665371"/>
          </a:xfrm>
          <a:prstGeom prst="rect">
            <a:avLst/>
          </a:prstGeom>
        </p:spPr>
      </p:pic>
      <p:pic>
        <p:nvPicPr>
          <p:cNvPr id="6" name="Picture 5">
            <a:extLst>
              <a:ext uri="{FF2B5EF4-FFF2-40B4-BE49-F238E27FC236}">
                <a16:creationId xmlns:a16="http://schemas.microsoft.com/office/drawing/2014/main" id="{7CCB2703-89BC-F0D1-2788-9CE5EAF2879E}"/>
              </a:ext>
            </a:extLst>
          </p:cNvPr>
          <p:cNvPicPr>
            <a:picLocks noChangeAspect="1"/>
          </p:cNvPicPr>
          <p:nvPr/>
        </p:nvPicPr>
        <p:blipFill>
          <a:blip r:embed="rId4"/>
          <a:stretch>
            <a:fillRect/>
          </a:stretch>
        </p:blipFill>
        <p:spPr>
          <a:xfrm>
            <a:off x="1143689" y="3511836"/>
            <a:ext cx="1665371" cy="1665371"/>
          </a:xfrm>
          <a:prstGeom prst="rect">
            <a:avLst/>
          </a:prstGeom>
        </p:spPr>
      </p:pic>
      <p:pic>
        <p:nvPicPr>
          <p:cNvPr id="7" name="Picture 6">
            <a:extLst>
              <a:ext uri="{FF2B5EF4-FFF2-40B4-BE49-F238E27FC236}">
                <a16:creationId xmlns:a16="http://schemas.microsoft.com/office/drawing/2014/main" id="{42CE84DB-9A35-E59D-BCC8-E2CFF07E4D85}"/>
              </a:ext>
            </a:extLst>
          </p:cNvPr>
          <p:cNvPicPr>
            <a:picLocks noChangeAspect="1"/>
          </p:cNvPicPr>
          <p:nvPr/>
        </p:nvPicPr>
        <p:blipFill>
          <a:blip r:embed="rId5"/>
          <a:stretch>
            <a:fillRect/>
          </a:stretch>
        </p:blipFill>
        <p:spPr>
          <a:xfrm>
            <a:off x="1143688" y="1832118"/>
            <a:ext cx="1665371" cy="1665371"/>
          </a:xfrm>
          <a:prstGeom prst="rect">
            <a:avLst/>
          </a:prstGeom>
        </p:spPr>
      </p:pic>
    </p:spTree>
    <p:extLst>
      <p:ext uri="{BB962C8B-B14F-4D97-AF65-F5344CB8AC3E}">
        <p14:creationId xmlns:p14="http://schemas.microsoft.com/office/powerpoint/2010/main" val="34493782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561371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E141B-8495-5DD0-C0CA-F7DF78044AEC}"/>
              </a:ext>
            </a:extLst>
          </p:cNvPr>
          <p:cNvSpPr>
            <a:spLocks noGrp="1"/>
          </p:cNvSpPr>
          <p:nvPr>
            <p:ph type="title"/>
          </p:nvPr>
        </p:nvSpPr>
        <p:spPr>
          <a:xfrm>
            <a:off x="1156159" y="4853828"/>
            <a:ext cx="9868655" cy="1143000"/>
          </a:xfrm>
        </p:spPr>
        <p:txBody>
          <a:bodyPr>
            <a:normAutofit/>
          </a:bodyPr>
          <a:lstStyle/>
          <a:p>
            <a:r>
              <a:rPr lang="en-US" sz="4800" b="1">
                <a:solidFill>
                  <a:srgbClr val="D50032"/>
                </a:solidFill>
                <a:latin typeface="Open Sans"/>
                <a:ea typeface="Open Sans"/>
                <a:cs typeface="Calibri"/>
              </a:rPr>
              <a:t>Budget &amp; Appropriations 201</a:t>
            </a:r>
            <a:endParaRPr lang="en-US"/>
          </a:p>
        </p:txBody>
      </p:sp>
      <p:pic>
        <p:nvPicPr>
          <p:cNvPr id="3" name="Graphic 3" descr="Money outline">
            <a:extLst>
              <a:ext uri="{FF2B5EF4-FFF2-40B4-BE49-F238E27FC236}">
                <a16:creationId xmlns:a16="http://schemas.microsoft.com/office/drawing/2014/main" id="{129C0539-B2FD-D408-7710-B11FBB50C89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14801" y="1311729"/>
            <a:ext cx="3499757" cy="3526971"/>
          </a:xfrm>
          <a:prstGeom prst="rect">
            <a:avLst/>
          </a:prstGeom>
        </p:spPr>
      </p:pic>
    </p:spTree>
    <p:extLst>
      <p:ext uri="{BB962C8B-B14F-4D97-AF65-F5344CB8AC3E}">
        <p14:creationId xmlns:p14="http://schemas.microsoft.com/office/powerpoint/2010/main" val="19673594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8B632-E6B4-03ED-E838-59DF080071C8}"/>
              </a:ext>
            </a:extLst>
          </p:cNvPr>
          <p:cNvSpPr>
            <a:spLocks noGrp="1"/>
          </p:cNvSpPr>
          <p:nvPr>
            <p:ph type="title" idx="4294967295"/>
          </p:nvPr>
        </p:nvSpPr>
        <p:spPr>
          <a:xfrm>
            <a:off x="537412" y="-1300549"/>
            <a:ext cx="9868655" cy="1143000"/>
          </a:xfrm>
        </p:spPr>
        <p:txBody>
          <a:bodyPr>
            <a:normAutofit fontScale="90000"/>
          </a:bodyPr>
          <a:lstStyle/>
          <a:p>
            <a:r>
              <a:rPr lang="en-US"/>
              <a:t>Congress decides</a:t>
            </a:r>
            <a:r>
              <a:rPr lang="en-US" baseline="0"/>
              <a:t> where our money goes</a:t>
            </a:r>
            <a:endParaRPr lang="en-US"/>
          </a:p>
        </p:txBody>
      </p:sp>
      <p:pic>
        <p:nvPicPr>
          <p:cNvPr id="4" name="Picture 3" descr="Congress decides how to spend money during the appropriations process. This funding can support health, education, and economic opportunity for families around the world.">
            <a:extLst>
              <a:ext uri="{FF2B5EF4-FFF2-40B4-BE49-F238E27FC236}">
                <a16:creationId xmlns:a16="http://schemas.microsoft.com/office/drawing/2014/main" id="{5D2FD6ED-54CC-7DCC-C25C-148CCB07A4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48" y="10893"/>
            <a:ext cx="12192000" cy="6836214"/>
          </a:xfrm>
          <a:prstGeom prst="rect">
            <a:avLst/>
          </a:prstGeom>
        </p:spPr>
      </p:pic>
    </p:spTree>
    <p:extLst>
      <p:ext uri="{BB962C8B-B14F-4D97-AF65-F5344CB8AC3E}">
        <p14:creationId xmlns:p14="http://schemas.microsoft.com/office/powerpoint/2010/main" val="28363860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4DCEE5C-C7F3-B342-DA3E-E4E86054434E}"/>
              </a:ext>
            </a:extLst>
          </p:cNvPr>
          <p:cNvSpPr>
            <a:spLocks noGrp="1"/>
          </p:cNvSpPr>
          <p:nvPr>
            <p:ph type="title"/>
          </p:nvPr>
        </p:nvSpPr>
        <p:spPr>
          <a:xfrm>
            <a:off x="623978" y="102111"/>
            <a:ext cx="9868655" cy="1143000"/>
          </a:xfrm>
        </p:spPr>
        <p:txBody>
          <a:bodyPr>
            <a:normAutofit/>
          </a:bodyPr>
          <a:lstStyle/>
          <a:p>
            <a:r>
              <a:rPr lang="en-US" sz="4000" b="1">
                <a:solidFill>
                  <a:srgbClr val="D50032"/>
                </a:solidFill>
                <a:ea typeface="Open Sans"/>
                <a:cs typeface="Open Sans"/>
              </a:rPr>
              <a:t>Understanding the Jargon</a:t>
            </a:r>
          </a:p>
        </p:txBody>
      </p:sp>
      <p:sp>
        <p:nvSpPr>
          <p:cNvPr id="12" name="Content Placeholder 3">
            <a:extLst>
              <a:ext uri="{FF2B5EF4-FFF2-40B4-BE49-F238E27FC236}">
                <a16:creationId xmlns:a16="http://schemas.microsoft.com/office/drawing/2014/main" id="{7FFDD2B8-8035-C524-4FBB-F71199AEAE97}"/>
              </a:ext>
            </a:extLst>
          </p:cNvPr>
          <p:cNvSpPr>
            <a:spLocks noGrp="1"/>
          </p:cNvSpPr>
          <p:nvPr>
            <p:ph sz="half" idx="2"/>
          </p:nvPr>
        </p:nvSpPr>
        <p:spPr>
          <a:xfrm>
            <a:off x="77214" y="5874280"/>
            <a:ext cx="12166908" cy="4390743"/>
          </a:xfrm>
        </p:spPr>
        <p:txBody>
          <a:bodyPr vert="horz" lIns="91440" tIns="45720" rIns="91440" bIns="45720" rtlCol="0" anchor="t">
            <a:normAutofit/>
          </a:bodyPr>
          <a:lstStyle/>
          <a:p>
            <a:pPr marL="0" indent="0" algn="ctr">
              <a:buNone/>
            </a:pPr>
            <a:r>
              <a:rPr lang="en-US" sz="3200" b="1" dirty="0">
                <a:solidFill>
                  <a:srgbClr val="00B0F0"/>
                </a:solidFill>
                <a:ea typeface="+mn-lt"/>
                <a:cs typeface="+mn-lt"/>
                <a:hlinkClick r:id="rId3">
                  <a:extLst>
                    <a:ext uri="{A12FA001-AC4F-418D-AE19-62706E023703}">
                      <ahyp:hlinkClr xmlns:ahyp="http://schemas.microsoft.com/office/drawing/2018/hyperlinkcolor" val="tx"/>
                    </a:ext>
                  </a:extLst>
                </a:hlinkClick>
              </a:rPr>
              <a:t>https://results.org/blog/government-funding-cheat-sheet</a:t>
            </a:r>
          </a:p>
          <a:p>
            <a:pPr marL="0" indent="0" algn="ctr">
              <a:buNone/>
            </a:pPr>
            <a:endParaRPr lang="en-US" sz="3200" b="1" dirty="0">
              <a:ea typeface="+mn-lt"/>
              <a:cs typeface="+mn-lt"/>
              <a:hlinkClick r:id="rId3">
                <a:extLst>
                  <a:ext uri="{A12FA001-AC4F-418D-AE19-62706E023703}">
                    <ahyp:hlinkClr xmlns:ahyp="http://schemas.microsoft.com/office/drawing/2018/hyperlinkcolor" val="tx"/>
                  </a:ext>
                </a:extLst>
              </a:hlinkClick>
            </a:endParaRPr>
          </a:p>
          <a:p>
            <a:pPr marL="456565" indent="-456565" algn="ctr"/>
            <a:endParaRPr lang="en-US" sz="3700" dirty="0">
              <a:ea typeface="Open Sans"/>
              <a:cs typeface="Open Sans"/>
            </a:endParaRPr>
          </a:p>
        </p:txBody>
      </p:sp>
      <p:pic>
        <p:nvPicPr>
          <p:cNvPr id="7" name="Picture 7" descr="A pie chart showing that FY23 Discretionary funding was divided into $772.5 billion for non-defense and $858 for defense.">
            <a:extLst>
              <a:ext uri="{FF2B5EF4-FFF2-40B4-BE49-F238E27FC236}">
                <a16:creationId xmlns:a16="http://schemas.microsoft.com/office/drawing/2014/main" id="{99E9728C-79F1-35E8-AE90-D6443C69BAF1}"/>
              </a:ext>
            </a:extLst>
          </p:cNvPr>
          <p:cNvPicPr>
            <a:picLocks noChangeAspect="1"/>
          </p:cNvPicPr>
          <p:nvPr/>
        </p:nvPicPr>
        <p:blipFill rotWithShape="1">
          <a:blip r:embed="rId4"/>
          <a:srcRect l="2600" t="3873" r="236" b="4561"/>
          <a:stretch/>
        </p:blipFill>
        <p:spPr>
          <a:xfrm>
            <a:off x="2191950" y="1281375"/>
            <a:ext cx="7071417" cy="4390743"/>
          </a:xfrm>
          <a:prstGeom prst="rect">
            <a:avLst/>
          </a:prstGeom>
        </p:spPr>
      </p:pic>
    </p:spTree>
    <p:extLst>
      <p:ext uri="{BB962C8B-B14F-4D97-AF65-F5344CB8AC3E}">
        <p14:creationId xmlns:p14="http://schemas.microsoft.com/office/powerpoint/2010/main" val="38345652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495" y="151491"/>
            <a:ext cx="9780357" cy="769701"/>
          </a:xfrm>
        </p:spPr>
        <p:txBody>
          <a:bodyPr>
            <a:normAutofit/>
          </a:bodyPr>
          <a:lstStyle/>
          <a:p>
            <a:r>
              <a:rPr lang="en-US" sz="3200" b="1">
                <a:solidFill>
                  <a:srgbClr val="D50032"/>
                </a:solidFill>
                <a:latin typeface="Open Sans"/>
              </a:rPr>
              <a:t>Appropriations Subcommittees</a:t>
            </a:r>
            <a:endParaRPr lang="en-US" sz="3200" b="1">
              <a:solidFill>
                <a:srgbClr val="D50032"/>
              </a:solidFill>
              <a:latin typeface="Open Sans"/>
              <a:ea typeface="Open Sans"/>
              <a:cs typeface="Open Sans"/>
            </a:endParaRPr>
          </a:p>
        </p:txBody>
      </p:sp>
      <p:sp>
        <p:nvSpPr>
          <p:cNvPr id="3" name="Content Placeholder 2"/>
          <p:cNvSpPr>
            <a:spLocks noGrp="1"/>
          </p:cNvSpPr>
          <p:nvPr>
            <p:ph idx="1"/>
          </p:nvPr>
        </p:nvSpPr>
        <p:spPr>
          <a:xfrm>
            <a:off x="1981200" y="1282702"/>
            <a:ext cx="8229600" cy="4843463"/>
          </a:xfrm>
        </p:spPr>
        <p:txBody>
          <a:bodyPr>
            <a:normAutofit/>
          </a:bodyPr>
          <a:lstStyle/>
          <a:p>
            <a:pPr marL="0" indent="0">
              <a:buNone/>
            </a:pPr>
            <a:endParaRPr lang="en-US"/>
          </a:p>
          <a:p>
            <a:pPr marL="0" indent="0">
              <a:buNone/>
            </a:pPr>
            <a:endParaRPr lang="en-US"/>
          </a:p>
        </p:txBody>
      </p:sp>
      <p:pic>
        <p:nvPicPr>
          <p:cNvPr id="4" name="Picture 3"/>
          <p:cNvPicPr>
            <a:picLocks noChangeAspect="1"/>
          </p:cNvPicPr>
          <p:nvPr/>
        </p:nvPicPr>
        <p:blipFill rotWithShape="1">
          <a:blip r:embed="rId3"/>
          <a:srcRect l="21944" t="33048" r="21667" b="33202"/>
          <a:stretch/>
        </p:blipFill>
        <p:spPr>
          <a:xfrm>
            <a:off x="1581509" y="1647693"/>
            <a:ext cx="7594600" cy="2555640"/>
          </a:xfrm>
          <a:prstGeom prst="rect">
            <a:avLst/>
          </a:prstGeom>
        </p:spPr>
      </p:pic>
      <p:sp>
        <p:nvSpPr>
          <p:cNvPr id="7" name="Rectangle 6"/>
          <p:cNvSpPr/>
          <p:nvPr/>
        </p:nvSpPr>
        <p:spPr>
          <a:xfrm>
            <a:off x="604947" y="867202"/>
            <a:ext cx="10215453" cy="661720"/>
          </a:xfrm>
          <a:prstGeom prst="rect">
            <a:avLst/>
          </a:prstGeom>
        </p:spPr>
        <p:txBody>
          <a:bodyPr wrap="square" lIns="91440" tIns="45720" rIns="91440" bIns="45720" anchor="t">
            <a:spAutoFit/>
          </a:bodyPr>
          <a:lstStyle/>
          <a:p>
            <a:r>
              <a:rPr lang="en-US" sz="1850" dirty="0">
                <a:latin typeface="Open Sans"/>
                <a:cs typeface="Helvetica"/>
              </a:rPr>
              <a:t>Annually - Twelve appropriations subcommittees in the </a:t>
            </a:r>
            <a:r>
              <a:rPr lang="en-US" sz="1850" b="1" dirty="0">
                <a:latin typeface="Open Sans"/>
                <a:cs typeface="Helvetica"/>
              </a:rPr>
              <a:t>House </a:t>
            </a:r>
            <a:r>
              <a:rPr lang="en-US" sz="1850" dirty="0">
                <a:latin typeface="Open Sans"/>
                <a:cs typeface="Helvetica"/>
              </a:rPr>
              <a:t>and twelve appropriations subcommittees in the </a:t>
            </a:r>
            <a:r>
              <a:rPr lang="en-US" sz="1850" b="1" dirty="0">
                <a:latin typeface="Open Sans"/>
                <a:cs typeface="Helvetica"/>
              </a:rPr>
              <a:t>Senate </a:t>
            </a:r>
            <a:r>
              <a:rPr lang="en-US" sz="1850" dirty="0">
                <a:latin typeface="Open Sans"/>
                <a:cs typeface="Helvetica"/>
              </a:rPr>
              <a:t>hold public hearings and </a:t>
            </a:r>
            <a:r>
              <a:rPr lang="en-US" sz="1850" b="1" dirty="0">
                <a:latin typeface="Open Sans"/>
                <a:cs typeface="Helvetica"/>
              </a:rPr>
              <a:t>prepare appropriations bills</a:t>
            </a:r>
            <a:r>
              <a:rPr lang="en-US" sz="1850" dirty="0">
                <a:latin typeface="Open Sans"/>
                <a:cs typeface="Helvetica"/>
              </a:rPr>
              <a:t>.</a:t>
            </a:r>
            <a:endParaRPr lang="en-US" sz="1850" dirty="0">
              <a:latin typeface="Open Sans"/>
              <a:ea typeface="Open Sans"/>
              <a:cs typeface="Helvetica"/>
            </a:endParaRPr>
          </a:p>
        </p:txBody>
      </p:sp>
      <p:pic>
        <p:nvPicPr>
          <p:cNvPr id="8" name="Picture 7"/>
          <p:cNvPicPr>
            <a:picLocks noChangeAspect="1"/>
          </p:cNvPicPr>
          <p:nvPr/>
        </p:nvPicPr>
        <p:blipFill rotWithShape="1">
          <a:blip r:embed="rId4"/>
          <a:srcRect l="26182" t="44244" r="25721" b="24983"/>
          <a:stretch/>
        </p:blipFill>
        <p:spPr>
          <a:xfrm>
            <a:off x="1727201" y="4953000"/>
            <a:ext cx="5295900" cy="1905000"/>
          </a:xfrm>
          <a:prstGeom prst="rect">
            <a:avLst/>
          </a:prstGeom>
        </p:spPr>
      </p:pic>
      <p:sp>
        <p:nvSpPr>
          <p:cNvPr id="10" name="Rectangle 9"/>
          <p:cNvSpPr/>
          <p:nvPr/>
        </p:nvSpPr>
        <p:spPr>
          <a:xfrm>
            <a:off x="7327901" y="5325543"/>
            <a:ext cx="4639813" cy="923330"/>
          </a:xfrm>
          <a:prstGeom prst="rect">
            <a:avLst/>
          </a:prstGeom>
        </p:spPr>
        <p:txBody>
          <a:bodyPr wrap="square" lIns="91440" tIns="45720" rIns="91440" bIns="45720" anchor="t">
            <a:spAutoFit/>
          </a:bodyPr>
          <a:lstStyle/>
          <a:p>
            <a:r>
              <a:rPr lang="en-US" b="1">
                <a:latin typeface="Open Sans"/>
                <a:cs typeface="Helvetica"/>
              </a:rPr>
              <a:t>The bill or bills MUST pass by the end of the fiscal year – September 30th – or the government goes unfunded. </a:t>
            </a:r>
            <a:endParaRPr lang="en-US" b="1">
              <a:latin typeface="Open Sans"/>
              <a:ea typeface="Open Sans"/>
              <a:cs typeface="Helvetica" panose="020B0604020202020204" pitchFamily="34" charset="0"/>
            </a:endParaRPr>
          </a:p>
        </p:txBody>
      </p:sp>
      <p:sp>
        <p:nvSpPr>
          <p:cNvPr id="6" name="Rectangle 5"/>
          <p:cNvSpPr/>
          <p:nvPr/>
        </p:nvSpPr>
        <p:spPr>
          <a:xfrm>
            <a:off x="5426254" y="4187013"/>
            <a:ext cx="6257745" cy="923330"/>
          </a:xfrm>
          <a:prstGeom prst="rect">
            <a:avLst/>
          </a:prstGeom>
        </p:spPr>
        <p:txBody>
          <a:bodyPr wrap="square" lIns="91440" tIns="45720" rIns="91440" bIns="45720" anchor="t">
            <a:spAutoFit/>
          </a:bodyPr>
          <a:lstStyle/>
          <a:p>
            <a:r>
              <a:rPr lang="en-US" b="1">
                <a:latin typeface="Open Sans"/>
                <a:cs typeface="Helvetica"/>
              </a:rPr>
              <a:t>Appropriations Committees </a:t>
            </a:r>
            <a:r>
              <a:rPr lang="en-US">
                <a:latin typeface="Open Sans"/>
                <a:cs typeface="Helvetica"/>
              </a:rPr>
              <a:t>in the </a:t>
            </a:r>
            <a:r>
              <a:rPr lang="en-US" b="1">
                <a:latin typeface="Open Sans"/>
                <a:cs typeface="Helvetica"/>
              </a:rPr>
              <a:t>House </a:t>
            </a:r>
            <a:r>
              <a:rPr lang="en-US">
                <a:latin typeface="Open Sans"/>
                <a:cs typeface="Helvetica"/>
              </a:rPr>
              <a:t>and </a:t>
            </a:r>
            <a:r>
              <a:rPr lang="en-US" b="1">
                <a:latin typeface="Open Sans"/>
                <a:cs typeface="Helvetica"/>
              </a:rPr>
              <a:t>Senate </a:t>
            </a:r>
            <a:r>
              <a:rPr lang="en-US">
                <a:latin typeface="Open Sans"/>
                <a:cs typeface="Helvetica"/>
              </a:rPr>
              <a:t>vote on the 12 bills approved in subcommittee. Then f</a:t>
            </a:r>
            <a:r>
              <a:rPr lang="en-US">
                <a:solidFill>
                  <a:srgbClr val="000000"/>
                </a:solidFill>
                <a:latin typeface="Open Sans"/>
                <a:cs typeface="Helvetica"/>
              </a:rPr>
              <a:t>ull </a:t>
            </a:r>
            <a:r>
              <a:rPr lang="en-US" b="1">
                <a:solidFill>
                  <a:srgbClr val="000000"/>
                </a:solidFill>
                <a:latin typeface="Open Sans"/>
                <a:cs typeface="Helvetica"/>
              </a:rPr>
              <a:t>House </a:t>
            </a:r>
            <a:r>
              <a:rPr lang="en-US">
                <a:solidFill>
                  <a:srgbClr val="000000"/>
                </a:solidFill>
                <a:latin typeface="Open Sans"/>
                <a:cs typeface="Helvetica"/>
              </a:rPr>
              <a:t>and full </a:t>
            </a:r>
            <a:r>
              <a:rPr lang="en-US" b="1">
                <a:solidFill>
                  <a:srgbClr val="000000"/>
                </a:solidFill>
                <a:latin typeface="Open Sans"/>
                <a:cs typeface="Helvetica"/>
              </a:rPr>
              <a:t>Senate </a:t>
            </a:r>
            <a:r>
              <a:rPr lang="en-US">
                <a:solidFill>
                  <a:srgbClr val="000000"/>
                </a:solidFill>
                <a:latin typeface="Open Sans"/>
                <a:cs typeface="Helvetica"/>
              </a:rPr>
              <a:t>vote on each appropriations bill.</a:t>
            </a:r>
            <a:endParaRPr lang="en-US">
              <a:latin typeface="Open Sans"/>
              <a:ea typeface="Open Sans"/>
              <a:cs typeface="Helvetica"/>
            </a:endParaRPr>
          </a:p>
        </p:txBody>
      </p:sp>
    </p:spTree>
    <p:extLst>
      <p:ext uri="{BB962C8B-B14F-4D97-AF65-F5344CB8AC3E}">
        <p14:creationId xmlns:p14="http://schemas.microsoft.com/office/powerpoint/2010/main" val="2141279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584" y="397103"/>
            <a:ext cx="10247291" cy="1143000"/>
          </a:xfrm>
        </p:spPr>
        <p:txBody>
          <a:bodyPr>
            <a:noAutofit/>
          </a:bodyPr>
          <a:lstStyle/>
          <a:p>
            <a:br>
              <a:rPr lang="en-US" sz="3200" b="1">
                <a:latin typeface="Open Sans"/>
              </a:rPr>
            </a:br>
            <a:r>
              <a:rPr lang="en-US" sz="3200" b="1">
                <a:solidFill>
                  <a:srgbClr val="D50032"/>
                </a:solidFill>
                <a:latin typeface="Open Sans"/>
              </a:rPr>
              <a:t>Our Focus – </a:t>
            </a:r>
            <a:br>
              <a:rPr lang="en-US" sz="3200" b="1">
                <a:latin typeface="Open Sans"/>
              </a:rPr>
            </a:br>
            <a:r>
              <a:rPr lang="en-US" sz="3200" b="1">
                <a:solidFill>
                  <a:srgbClr val="D50032"/>
                </a:solidFill>
                <a:latin typeface="Open Sans"/>
              </a:rPr>
              <a:t>Senate and House State and Foreign Operations Sub-Committee Leadership</a:t>
            </a:r>
            <a:br>
              <a:rPr lang="en-US" sz="3200" b="1">
                <a:latin typeface="Open Sans"/>
              </a:rPr>
            </a:br>
            <a:endParaRPr lang="en-US" sz="3200" b="1">
              <a:latin typeface="Open Sans"/>
            </a:endParaRPr>
          </a:p>
        </p:txBody>
      </p:sp>
      <p:pic>
        <p:nvPicPr>
          <p:cNvPr id="6" name="Content Placeholder 5"/>
          <p:cNvPicPr>
            <a:picLocks noGrp="1" noChangeAspect="1"/>
          </p:cNvPicPr>
          <p:nvPr>
            <p:ph idx="1"/>
          </p:nvPr>
        </p:nvPicPr>
        <p:blipFill rotWithShape="1">
          <a:blip r:embed="rId3"/>
          <a:srcRect l="376" t="277" r="251" b="211"/>
          <a:stretch/>
        </p:blipFill>
        <p:spPr>
          <a:xfrm>
            <a:off x="3113853" y="2039108"/>
            <a:ext cx="2551427" cy="2412125"/>
          </a:xfrm>
          <a:prstGeom prst="rect">
            <a:avLst/>
          </a:prstGeom>
        </p:spPr>
      </p:pic>
      <p:sp>
        <p:nvSpPr>
          <p:cNvPr id="12" name="TextBox 11"/>
          <p:cNvSpPr txBox="1"/>
          <p:nvPr/>
        </p:nvSpPr>
        <p:spPr>
          <a:xfrm>
            <a:off x="1333803" y="4481469"/>
            <a:ext cx="4627180" cy="923330"/>
          </a:xfrm>
          <a:prstGeom prst="rect">
            <a:avLst/>
          </a:prstGeom>
          <a:noFill/>
        </p:spPr>
        <p:txBody>
          <a:bodyPr wrap="square" lIns="91440" tIns="45720" rIns="91440" bIns="45720" rtlCol="0" anchor="t">
            <a:spAutoFit/>
          </a:bodyPr>
          <a:lstStyle/>
          <a:p>
            <a:r>
              <a:rPr lang="en-US" sz="1800">
                <a:latin typeface="Open Sans"/>
                <a:cs typeface="Helvetica"/>
              </a:rPr>
              <a:t>Chairman Chris Coons (D-DE) </a:t>
            </a:r>
            <a:endParaRPr lang="en-US" sz="1800"/>
          </a:p>
          <a:p>
            <a:r>
              <a:rPr lang="en-US" sz="1800">
                <a:latin typeface="Open Sans"/>
                <a:cs typeface="Helvetica"/>
              </a:rPr>
              <a:t>Ranking Member Lindsay Graham (R-SC)</a:t>
            </a:r>
            <a:endParaRPr lang="en-US" sz="1800"/>
          </a:p>
          <a:p>
            <a:r>
              <a:rPr lang="en-US" sz="1800">
                <a:latin typeface="Open Sans"/>
                <a:cs typeface="Helvetica"/>
              </a:rPr>
              <a:t>		</a:t>
            </a:r>
            <a:endParaRPr lang="en-US" sz="1800">
              <a:latin typeface="Open Sans"/>
              <a:ea typeface="Open Sans"/>
              <a:cs typeface="Helvetica"/>
            </a:endParaRPr>
          </a:p>
        </p:txBody>
      </p:sp>
      <p:sp>
        <p:nvSpPr>
          <p:cNvPr id="13" name="TextBox 12"/>
          <p:cNvSpPr txBox="1"/>
          <p:nvPr/>
        </p:nvSpPr>
        <p:spPr>
          <a:xfrm>
            <a:off x="1121298" y="5245622"/>
            <a:ext cx="9946820" cy="1436419"/>
          </a:xfrm>
          <a:prstGeom prst="rect">
            <a:avLst/>
          </a:prstGeom>
          <a:noFill/>
          <a:ln>
            <a:solidFill>
              <a:srgbClr val="D50032"/>
            </a:solidFill>
          </a:ln>
        </p:spPr>
        <p:txBody>
          <a:bodyPr wrap="square" lIns="121920" tIns="60960" rIns="121920" bIns="60960" rtlCol="0" anchor="t">
            <a:spAutoFit/>
          </a:bodyPr>
          <a:lstStyle/>
          <a:p>
            <a:pPr algn="ctr"/>
            <a:r>
              <a:rPr lang="en-US" sz="2667">
                <a:latin typeface="Open Sans"/>
                <a:cs typeface="Helvetica"/>
              </a:rPr>
              <a:t>The full appropriations committee members are available at </a:t>
            </a:r>
            <a:endParaRPr lang="en-US" sz="2667">
              <a:latin typeface="Open Sans"/>
              <a:ea typeface="Open Sans"/>
              <a:cs typeface="Helvetica" panose="020B0604020202020204" pitchFamily="34" charset="0"/>
            </a:endParaRPr>
          </a:p>
          <a:p>
            <a:pPr algn="ctr"/>
            <a:r>
              <a:rPr lang="en-US" sz="2667">
                <a:latin typeface="Open Sans"/>
                <a:cs typeface="Helvetica"/>
                <a:hlinkClick r:id="rId4"/>
              </a:rPr>
              <a:t>www.appropriations.senate.gov</a:t>
            </a:r>
            <a:r>
              <a:rPr lang="en-US" sz="2667">
                <a:latin typeface="Open Sans"/>
                <a:cs typeface="Helvetica"/>
              </a:rPr>
              <a:t> and</a:t>
            </a:r>
            <a:endParaRPr lang="en-US" sz="3200">
              <a:latin typeface="Open Sans"/>
              <a:cs typeface="Helvetica" panose="020B0604020202020204" pitchFamily="34" charset="0"/>
            </a:endParaRPr>
          </a:p>
          <a:p>
            <a:pPr algn="ctr"/>
            <a:r>
              <a:rPr lang="en-US" sz="2667">
                <a:latin typeface="Open Sans"/>
                <a:cs typeface="Helvetica"/>
                <a:hlinkClick r:id="rId5"/>
              </a:rPr>
              <a:t>www.appropriations.house.gov</a:t>
            </a:r>
            <a:r>
              <a:rPr lang="en-US" sz="3200">
                <a:latin typeface="Open Sans"/>
                <a:cs typeface="Helvetica"/>
              </a:rPr>
              <a:t> </a:t>
            </a:r>
            <a:endParaRPr lang="en-US" sz="3200">
              <a:latin typeface="Open Sans"/>
              <a:ea typeface="Open Sans"/>
              <a:cs typeface="Helvetica" panose="020B0604020202020204" pitchFamily="34" charset="0"/>
            </a:endParaRPr>
          </a:p>
        </p:txBody>
      </p:sp>
      <p:sp>
        <p:nvSpPr>
          <p:cNvPr id="3" name="AutoShape 2" descr="Image result for hal rogers"/>
          <p:cNvSpPr>
            <a:spLocks noChangeAspect="1" noChangeArrowheads="1"/>
          </p:cNvSpPr>
          <p:nvPr/>
        </p:nvSpPr>
        <p:spPr bwMode="auto">
          <a:xfrm>
            <a:off x="1679575" y="-144463"/>
            <a:ext cx="2239956" cy="22399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4" name="AutoShape 4" descr="Image result for hal rogers"/>
          <p:cNvSpPr>
            <a:spLocks noChangeAspect="1" noChangeArrowheads="1"/>
          </p:cNvSpPr>
          <p:nvPr/>
        </p:nvSpPr>
        <p:spPr bwMode="auto">
          <a:xfrm>
            <a:off x="1679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1" name="TextBox 10">
            <a:extLst>
              <a:ext uri="{FF2B5EF4-FFF2-40B4-BE49-F238E27FC236}">
                <a16:creationId xmlns:a16="http://schemas.microsoft.com/office/drawing/2014/main" id="{1D1967E1-057C-4729-B503-0BD592F830FE}"/>
              </a:ext>
            </a:extLst>
          </p:cNvPr>
          <p:cNvSpPr txBox="1"/>
          <p:nvPr/>
        </p:nvSpPr>
        <p:spPr>
          <a:xfrm>
            <a:off x="6278039" y="4481469"/>
            <a:ext cx="4550740" cy="646331"/>
          </a:xfrm>
          <a:prstGeom prst="rect">
            <a:avLst/>
          </a:prstGeom>
          <a:noFill/>
        </p:spPr>
        <p:txBody>
          <a:bodyPr wrap="square" lIns="91440" tIns="45720" rIns="91440" bIns="45720" rtlCol="0" anchor="t">
            <a:spAutoFit/>
          </a:bodyPr>
          <a:lstStyle/>
          <a:p>
            <a:r>
              <a:rPr lang="en-US" sz="1800">
                <a:latin typeface="Open Sans"/>
                <a:cs typeface="Helvetica"/>
              </a:rPr>
              <a:t>Chairman Mario Diaz-Balart (R-FL-26) Ranking Member Barbara Lee (D-CA-12)</a:t>
            </a:r>
          </a:p>
        </p:txBody>
      </p:sp>
      <p:pic>
        <p:nvPicPr>
          <p:cNvPr id="8" name="Picture 8">
            <a:extLst>
              <a:ext uri="{FF2B5EF4-FFF2-40B4-BE49-F238E27FC236}">
                <a16:creationId xmlns:a16="http://schemas.microsoft.com/office/drawing/2014/main" id="{6287F40D-6BF4-9BA8-C667-0E8F30AB050A}"/>
              </a:ext>
            </a:extLst>
          </p:cNvPr>
          <p:cNvPicPr>
            <a:picLocks noChangeAspect="1"/>
          </p:cNvPicPr>
          <p:nvPr/>
        </p:nvPicPr>
        <p:blipFill rotWithShape="1">
          <a:blip r:embed="rId6"/>
          <a:srcRect l="5447" t="2945" r="-4280" b="21472"/>
          <a:stretch/>
        </p:blipFill>
        <p:spPr>
          <a:xfrm>
            <a:off x="836694" y="2036983"/>
            <a:ext cx="2446140" cy="2404859"/>
          </a:xfrm>
          <a:prstGeom prst="rect">
            <a:avLst/>
          </a:prstGeom>
        </p:spPr>
      </p:pic>
      <p:pic>
        <p:nvPicPr>
          <p:cNvPr id="9" name="Picture 13">
            <a:extLst>
              <a:ext uri="{FF2B5EF4-FFF2-40B4-BE49-F238E27FC236}">
                <a16:creationId xmlns:a16="http://schemas.microsoft.com/office/drawing/2014/main" id="{F736EE67-0374-B114-8E29-9D7A26FD7E92}"/>
              </a:ext>
            </a:extLst>
          </p:cNvPr>
          <p:cNvPicPr>
            <a:picLocks noChangeAspect="1"/>
          </p:cNvPicPr>
          <p:nvPr/>
        </p:nvPicPr>
        <p:blipFill rotWithShape="1">
          <a:blip r:embed="rId7"/>
          <a:srcRect l="113" t="425" r="377" b="468"/>
          <a:stretch/>
        </p:blipFill>
        <p:spPr>
          <a:xfrm>
            <a:off x="6094708" y="2029739"/>
            <a:ext cx="2541589" cy="2408487"/>
          </a:xfrm>
          <a:prstGeom prst="rect">
            <a:avLst/>
          </a:prstGeom>
        </p:spPr>
      </p:pic>
      <p:pic>
        <p:nvPicPr>
          <p:cNvPr id="14" name="Picture 14">
            <a:extLst>
              <a:ext uri="{FF2B5EF4-FFF2-40B4-BE49-F238E27FC236}">
                <a16:creationId xmlns:a16="http://schemas.microsoft.com/office/drawing/2014/main" id="{09389BA6-6B7B-F9C8-A5A1-7D217C86072D}"/>
              </a:ext>
            </a:extLst>
          </p:cNvPr>
          <p:cNvPicPr>
            <a:picLocks noChangeAspect="1"/>
          </p:cNvPicPr>
          <p:nvPr/>
        </p:nvPicPr>
        <p:blipFill rotWithShape="1">
          <a:blip r:embed="rId8"/>
          <a:srcRect l="-412" t="5821" r="823" b="16015"/>
          <a:stretch/>
        </p:blipFill>
        <p:spPr>
          <a:xfrm>
            <a:off x="8446807" y="2037581"/>
            <a:ext cx="2330028" cy="2410827"/>
          </a:xfrm>
          <a:prstGeom prst="rect">
            <a:avLst/>
          </a:prstGeom>
        </p:spPr>
      </p:pic>
    </p:spTree>
    <p:extLst>
      <p:ext uri="{BB962C8B-B14F-4D97-AF65-F5344CB8AC3E}">
        <p14:creationId xmlns:p14="http://schemas.microsoft.com/office/powerpoint/2010/main" val="5324964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F9527-CB39-D34F-73CE-3129DB50235D}"/>
              </a:ext>
            </a:extLst>
          </p:cNvPr>
          <p:cNvSpPr>
            <a:spLocks noGrp="1"/>
          </p:cNvSpPr>
          <p:nvPr>
            <p:ph type="title"/>
          </p:nvPr>
        </p:nvSpPr>
        <p:spPr/>
        <p:txBody>
          <a:bodyPr>
            <a:normAutofit/>
          </a:bodyPr>
          <a:lstStyle/>
          <a:p>
            <a:pPr algn="l"/>
            <a:r>
              <a:rPr lang="en-US" sz="2800" b="1" dirty="0">
                <a:solidFill>
                  <a:srgbClr val="D50032"/>
                </a:solidFill>
                <a:latin typeface="Open Sans" panose="020B0606030504020204" pitchFamily="34" charset="0"/>
                <a:ea typeface="Open Sans" panose="020B0606030504020204" pitchFamily="34" charset="0"/>
                <a:cs typeface="Open Sans" panose="020B0606030504020204" pitchFamily="34" charset="0"/>
              </a:rPr>
              <a:t>NEW House and Senate SFOPS members for the 118th</a:t>
            </a:r>
          </a:p>
        </p:txBody>
      </p:sp>
      <p:sp>
        <p:nvSpPr>
          <p:cNvPr id="3" name="Content Placeholder 2">
            <a:extLst>
              <a:ext uri="{FF2B5EF4-FFF2-40B4-BE49-F238E27FC236}">
                <a16:creationId xmlns:a16="http://schemas.microsoft.com/office/drawing/2014/main" id="{DC9EFBCE-8DCA-6194-9F31-103E7D8269CD}"/>
              </a:ext>
            </a:extLst>
          </p:cNvPr>
          <p:cNvSpPr>
            <a:spLocks noGrp="1"/>
          </p:cNvSpPr>
          <p:nvPr>
            <p:ph idx="1"/>
          </p:nvPr>
        </p:nvSpPr>
        <p:spPr>
          <a:xfrm>
            <a:off x="609599" y="1100667"/>
            <a:ext cx="11260667" cy="5482694"/>
          </a:xfrm>
        </p:spPr>
        <p:txBody>
          <a:bodyPr>
            <a:noAutofit/>
          </a:bodyPr>
          <a:lstStyle/>
          <a:p>
            <a:pPr marL="0" marR="0" indent="0">
              <a:spcBef>
                <a:spcPts val="0"/>
              </a:spcBef>
              <a:spcAft>
                <a:spcPts val="0"/>
              </a:spcAft>
              <a:buNone/>
            </a:pPr>
            <a:r>
              <a:rPr lang="en-US" sz="2200" b="1" dirty="0">
                <a:effectLst/>
                <a:latin typeface="Open Sans" panose="020B0606030504020204" pitchFamily="34" charset="0"/>
                <a:ea typeface="Open Sans" panose="020B0606030504020204" pitchFamily="34" charset="0"/>
                <a:cs typeface="Open Sans" panose="020B0606030504020204" pitchFamily="34" charset="0"/>
              </a:rPr>
              <a:t>SENATE</a:t>
            </a:r>
            <a:br>
              <a:rPr lang="en-US" sz="2200" b="1" dirty="0">
                <a:effectLst/>
                <a:latin typeface="Open Sans" panose="020B0606030504020204" pitchFamily="34" charset="0"/>
                <a:ea typeface="Open Sans" panose="020B0606030504020204" pitchFamily="34" charset="0"/>
                <a:cs typeface="Open Sans" panose="020B0606030504020204" pitchFamily="34" charset="0"/>
              </a:rPr>
            </a:br>
            <a:r>
              <a:rPr lang="en-US" sz="2200" dirty="0">
                <a:effectLst/>
                <a:latin typeface="Open Sans" panose="020B0606030504020204" pitchFamily="34" charset="0"/>
                <a:ea typeface="Open Sans" panose="020B0606030504020204" pitchFamily="34" charset="0"/>
                <a:cs typeface="Open Sans" panose="020B0606030504020204" pitchFamily="34" charset="0"/>
              </a:rPr>
              <a:t>Chair Christopher Coons (D-DE), Ranking Member Lindsey Graham (R-SC)</a:t>
            </a:r>
          </a:p>
          <a:p>
            <a:pPr marL="0" marR="0" indent="0">
              <a:spcBef>
                <a:spcPts val="0"/>
              </a:spcBef>
              <a:spcAft>
                <a:spcPts val="0"/>
              </a:spcAft>
              <a:buNone/>
            </a:pPr>
            <a:endParaRPr lang="en-US" sz="1200" dirty="0">
              <a:effectLst/>
              <a:latin typeface="Open Sans" panose="020B0606030504020204" pitchFamily="34" charset="0"/>
              <a:ea typeface="Open Sans" panose="020B0606030504020204" pitchFamily="34" charset="0"/>
              <a:cs typeface="Open Sans" panose="020B0606030504020204" pitchFamily="34" charset="0"/>
            </a:endParaRPr>
          </a:p>
          <a:p>
            <a:pPr marL="0" marR="0" indent="0">
              <a:spcBef>
                <a:spcPts val="0"/>
              </a:spcBef>
              <a:spcAft>
                <a:spcPts val="0"/>
              </a:spcAft>
              <a:buNone/>
            </a:pPr>
            <a:r>
              <a:rPr lang="en-US" sz="2200" b="1" dirty="0">
                <a:effectLst/>
                <a:latin typeface="Open Sans" panose="020B0606030504020204" pitchFamily="34" charset="0"/>
                <a:ea typeface="Open Sans" panose="020B0606030504020204" pitchFamily="34" charset="0"/>
                <a:cs typeface="Open Sans" panose="020B0606030504020204" pitchFamily="34" charset="0"/>
              </a:rPr>
              <a:t>Majority members</a:t>
            </a:r>
            <a:r>
              <a:rPr lang="en-US" sz="2200" dirty="0">
                <a:effectLst/>
                <a:latin typeface="Open Sans" panose="020B0606030504020204" pitchFamily="34" charset="0"/>
                <a:ea typeface="Open Sans" panose="020B0606030504020204" pitchFamily="34" charset="0"/>
                <a:cs typeface="Open Sans" panose="020B0606030504020204" pitchFamily="34" charset="0"/>
              </a:rPr>
              <a:t>: Senators Coons (chair), Durbin, Shaheen, Merkley, Murphy, Van Hollen, Schatz (HI); </a:t>
            </a:r>
          </a:p>
          <a:p>
            <a:r>
              <a:rPr lang="en-US" sz="2200" b="1" kern="0" dirty="0">
                <a:effectLst/>
                <a:latin typeface="Open Sans" panose="020B0606030504020204" pitchFamily="34" charset="0"/>
                <a:ea typeface="Open Sans" panose="020B0606030504020204" pitchFamily="34" charset="0"/>
                <a:cs typeface="Open Sans" panose="020B0606030504020204" pitchFamily="34" charset="0"/>
              </a:rPr>
              <a:t>Minority members:</a:t>
            </a:r>
            <a:r>
              <a:rPr lang="en-US" sz="2200" kern="0" dirty="0">
                <a:effectLst/>
                <a:latin typeface="Open Sans" panose="020B0606030504020204" pitchFamily="34" charset="0"/>
                <a:ea typeface="Open Sans" panose="020B0606030504020204" pitchFamily="34" charset="0"/>
                <a:cs typeface="Open Sans" panose="020B0606030504020204" pitchFamily="34" charset="0"/>
              </a:rPr>
              <a:t> Graham (ranking member), McConnell, Boozman, Moran, Rubio, and Hagerty</a:t>
            </a:r>
          </a:p>
          <a:p>
            <a:endParaRPr lang="en-US" sz="2200" kern="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US" sz="2200" b="1" kern="0" dirty="0">
                <a:latin typeface="Open Sans" panose="020B0606030504020204" pitchFamily="34" charset="0"/>
                <a:ea typeface="Open Sans" panose="020B0606030504020204" pitchFamily="34" charset="0"/>
                <a:cs typeface="Open Sans" panose="020B0606030504020204" pitchFamily="34" charset="0"/>
              </a:rPr>
              <a:t>HOUSE</a:t>
            </a:r>
          </a:p>
          <a:p>
            <a:pPr marL="0" indent="0">
              <a:buNone/>
            </a:pPr>
            <a:r>
              <a:rPr lang="en-US" sz="2200" kern="0" dirty="0">
                <a:latin typeface="Open Sans" panose="020B0606030504020204" pitchFamily="34" charset="0"/>
                <a:ea typeface="Open Sans" panose="020B0606030504020204" pitchFamily="34" charset="0"/>
                <a:cs typeface="Open Sans" panose="020B0606030504020204" pitchFamily="34" charset="0"/>
              </a:rPr>
              <a:t>Chair Mario Diaz-Balart (R-FL), Ranking Member Barbara Lee (D-CA)</a:t>
            </a:r>
          </a:p>
          <a:p>
            <a:pPr marL="0" indent="0">
              <a:buNone/>
            </a:pPr>
            <a:endParaRPr lang="en-US" sz="1200" kern="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US" sz="2200" b="1" dirty="0">
                <a:effectLst/>
                <a:latin typeface="Open Sans" panose="020B0606030504020204" pitchFamily="34" charset="0"/>
                <a:ea typeface="Open Sans" panose="020B0606030504020204" pitchFamily="34" charset="0"/>
                <a:cs typeface="Open Sans" panose="020B0606030504020204" pitchFamily="34" charset="0"/>
              </a:rPr>
              <a:t>Majority members</a:t>
            </a:r>
            <a:r>
              <a:rPr lang="en-US" sz="2200" dirty="0">
                <a:effectLst/>
                <a:latin typeface="Open Sans" panose="020B0606030504020204" pitchFamily="34" charset="0"/>
                <a:ea typeface="Open Sans" panose="020B0606030504020204" pitchFamily="34" charset="0"/>
                <a:cs typeface="Open Sans" panose="020B0606030504020204" pitchFamily="34" charset="0"/>
              </a:rPr>
              <a:t>: Diaz-Balart (chair), Hal Rogers (KY), Chris Stewart (UT), Guy </a:t>
            </a:r>
            <a:r>
              <a:rPr lang="en-US" sz="2200" dirty="0" err="1">
                <a:effectLst/>
                <a:latin typeface="Open Sans" panose="020B0606030504020204" pitchFamily="34" charset="0"/>
                <a:ea typeface="Open Sans" panose="020B0606030504020204" pitchFamily="34" charset="0"/>
                <a:cs typeface="Open Sans" panose="020B0606030504020204" pitchFamily="34" charset="0"/>
              </a:rPr>
              <a:t>Reschenthaler</a:t>
            </a:r>
            <a:r>
              <a:rPr lang="en-US" sz="2200" dirty="0">
                <a:effectLst/>
                <a:latin typeface="Open Sans" panose="020B0606030504020204" pitchFamily="34" charset="0"/>
                <a:ea typeface="Open Sans" panose="020B0606030504020204" pitchFamily="34" charset="0"/>
                <a:cs typeface="Open Sans" panose="020B0606030504020204" pitchFamily="34" charset="0"/>
              </a:rPr>
              <a:t> (PA), Chuck Fleischmann (TN), Jake </a:t>
            </a:r>
            <a:r>
              <a:rPr lang="en-US" sz="2200" dirty="0" err="1">
                <a:effectLst/>
                <a:latin typeface="Open Sans" panose="020B0606030504020204" pitchFamily="34" charset="0"/>
                <a:ea typeface="Open Sans" panose="020B0606030504020204" pitchFamily="34" charset="0"/>
                <a:cs typeface="Open Sans" panose="020B0606030504020204" pitchFamily="34" charset="0"/>
              </a:rPr>
              <a:t>LaTurner</a:t>
            </a:r>
            <a:r>
              <a:rPr lang="en-US" sz="2200" dirty="0">
                <a:effectLst/>
                <a:latin typeface="Open Sans" panose="020B0606030504020204" pitchFamily="34" charset="0"/>
                <a:ea typeface="Open Sans" panose="020B0606030504020204" pitchFamily="34" charset="0"/>
                <a:cs typeface="Open Sans" panose="020B0606030504020204" pitchFamily="34" charset="0"/>
              </a:rPr>
              <a:t> (KS), Jerry Carl (AL)</a:t>
            </a:r>
          </a:p>
          <a:p>
            <a:pPr algn="l">
              <a:buFont typeface="Arial" panose="020B0604020202020204" pitchFamily="34" charset="0"/>
              <a:buChar char="•"/>
            </a:pPr>
            <a:r>
              <a:rPr lang="en-US" sz="2200" b="1" kern="0" dirty="0">
                <a:effectLst/>
                <a:latin typeface="Open Sans" panose="020B0606030504020204" pitchFamily="34" charset="0"/>
                <a:ea typeface="Open Sans" panose="020B0606030504020204" pitchFamily="34" charset="0"/>
                <a:cs typeface="Open Sans" panose="020B0606030504020204" pitchFamily="34" charset="0"/>
              </a:rPr>
              <a:t>Minority members: </a:t>
            </a:r>
            <a:r>
              <a:rPr lang="en-US" sz="2200" kern="0" dirty="0">
                <a:effectLst/>
                <a:latin typeface="Open Sans" panose="020B0606030504020204" pitchFamily="34" charset="0"/>
                <a:ea typeface="Open Sans" panose="020B0606030504020204" pitchFamily="34" charset="0"/>
                <a:cs typeface="Open Sans" panose="020B0606030504020204" pitchFamily="34" charset="0"/>
              </a:rPr>
              <a:t>Lee (</a:t>
            </a:r>
            <a:r>
              <a:rPr lang="en-US" sz="2200" kern="0" dirty="0">
                <a:latin typeface="Open Sans" panose="020B0606030504020204" pitchFamily="34" charset="0"/>
                <a:ea typeface="Open Sans" panose="020B0606030504020204" pitchFamily="34" charset="0"/>
                <a:cs typeface="Open Sans" panose="020B0606030504020204" pitchFamily="34" charset="0"/>
              </a:rPr>
              <a:t>Ranking Member), </a:t>
            </a:r>
            <a:r>
              <a:rPr lang="sv-SE" sz="2200" kern="0" dirty="0">
                <a:latin typeface="Open Sans" panose="020B0606030504020204" pitchFamily="34" charset="0"/>
                <a:ea typeface="Open Sans" panose="020B0606030504020204" pitchFamily="34" charset="0"/>
                <a:cs typeface="Open Sans" panose="020B0606030504020204" pitchFamily="34" charset="0"/>
              </a:rPr>
              <a:t>Grace </a:t>
            </a:r>
            <a:r>
              <a:rPr lang="sv-SE" sz="2200" kern="0" err="1">
                <a:latin typeface="Open Sans" panose="020B0606030504020204" pitchFamily="34" charset="0"/>
                <a:ea typeface="Open Sans" panose="020B0606030504020204" pitchFamily="34" charset="0"/>
                <a:cs typeface="Open Sans" panose="020B0606030504020204" pitchFamily="34" charset="0"/>
              </a:rPr>
              <a:t>Meng</a:t>
            </a:r>
            <a:r>
              <a:rPr lang="sv-SE" sz="2200" kern="0" dirty="0">
                <a:latin typeface="Open Sans" panose="020B0606030504020204" pitchFamily="34" charset="0"/>
                <a:ea typeface="Open Sans" panose="020B0606030504020204" pitchFamily="34" charset="0"/>
                <a:cs typeface="Open Sans" panose="020B0606030504020204" pitchFamily="34" charset="0"/>
              </a:rPr>
              <a:t> (NY), Lois Frankel (FL), Norma Torres (CA)</a:t>
            </a:r>
          </a:p>
        </p:txBody>
      </p:sp>
    </p:spTree>
    <p:extLst>
      <p:ext uri="{BB962C8B-B14F-4D97-AF65-F5344CB8AC3E}">
        <p14:creationId xmlns:p14="http://schemas.microsoft.com/office/powerpoint/2010/main" val="145548623"/>
      </p:ext>
    </p:extLst>
  </p:cSld>
  <p:clrMapOvr>
    <a:masterClrMapping/>
  </p:clrMapOvr>
</p:sld>
</file>

<file path=ppt/theme/theme1.xml><?xml version="1.0" encoding="utf-8"?>
<a:theme xmlns:a="http://schemas.openxmlformats.org/drawingml/2006/main" name="DM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MTheme1" id="{31B1DDC3-1142-480D-A092-70C4266C4B5E}" vid="{8D91104C-7878-4609-B7CF-A85B7D3E96C1}"/>
    </a:ext>
  </a:extLst>
</a:theme>
</file>

<file path=ppt/theme/theme10.xml><?xml version="1.0" encoding="utf-8"?>
<a:theme xmlns:a="http://schemas.openxmlformats.org/drawingml/2006/main" name="Office Theme">
  <a:themeElements>
    <a:clrScheme name="2020 Rebrand Colors">
      <a:dk1>
        <a:srgbClr val="000000"/>
      </a:dk1>
      <a:lt1>
        <a:sysClr val="window" lastClr="FFFFFF"/>
      </a:lt1>
      <a:dk2>
        <a:srgbClr val="E41034"/>
      </a:dk2>
      <a:lt2>
        <a:srgbClr val="F3F0E9"/>
      </a:lt2>
      <a:accent1>
        <a:srgbClr val="45AFD0"/>
      </a:accent1>
      <a:accent2>
        <a:srgbClr val="F0AA19"/>
      </a:accent2>
      <a:accent3>
        <a:srgbClr val="56AB46"/>
      </a:accent3>
      <a:accent4>
        <a:srgbClr val="886BB0"/>
      </a:accent4>
      <a:accent5>
        <a:srgbClr val="C645A4"/>
      </a:accent5>
      <a:accent6>
        <a:srgbClr val="F77024"/>
      </a:accent6>
      <a:hlink>
        <a:srgbClr val="45AFD0"/>
      </a:hlink>
      <a:folHlink>
        <a:srgbClr val="980099"/>
      </a:folHlink>
    </a:clrScheme>
    <a:fontScheme name="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Office Theme">
  <a:themeElements>
    <a:clrScheme name="Custom 1">
      <a:dk1>
        <a:srgbClr val="000000"/>
      </a:dk1>
      <a:lt1>
        <a:sysClr val="window" lastClr="FFFFFF"/>
      </a:lt1>
      <a:dk2>
        <a:srgbClr val="E41034"/>
      </a:dk2>
      <a:lt2>
        <a:srgbClr val="F3F0E9"/>
      </a:lt2>
      <a:accent1>
        <a:srgbClr val="45AFD0"/>
      </a:accent1>
      <a:accent2>
        <a:srgbClr val="F0AA19"/>
      </a:accent2>
      <a:accent3>
        <a:srgbClr val="56AB46"/>
      </a:accent3>
      <a:accent4>
        <a:srgbClr val="886BB0"/>
      </a:accent4>
      <a:accent5>
        <a:srgbClr val="C645A4"/>
      </a:accent5>
      <a:accent6>
        <a:srgbClr val="F77024"/>
      </a:accent6>
      <a:hlink>
        <a:srgbClr val="D50032"/>
      </a:hlink>
      <a:folHlink>
        <a:srgbClr val="9800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2020 Rebrand Colors">
      <a:dk1>
        <a:srgbClr val="000000"/>
      </a:dk1>
      <a:lt1>
        <a:sysClr val="window" lastClr="FFFFFF"/>
      </a:lt1>
      <a:dk2>
        <a:srgbClr val="E41034"/>
      </a:dk2>
      <a:lt2>
        <a:srgbClr val="F3F0E9"/>
      </a:lt2>
      <a:accent1>
        <a:srgbClr val="45AFD0"/>
      </a:accent1>
      <a:accent2>
        <a:srgbClr val="F0AA19"/>
      </a:accent2>
      <a:accent3>
        <a:srgbClr val="56AB46"/>
      </a:accent3>
      <a:accent4>
        <a:srgbClr val="886BB0"/>
      </a:accent4>
      <a:accent5>
        <a:srgbClr val="C645A4"/>
      </a:accent5>
      <a:accent6>
        <a:srgbClr val="F77024"/>
      </a:accent6>
      <a:hlink>
        <a:srgbClr val="45AFD0"/>
      </a:hlink>
      <a:folHlink>
        <a:srgbClr val="980099"/>
      </a:folHlink>
    </a:clrScheme>
    <a:fontScheme name="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Office Theme">
  <a:themeElements>
    <a:clrScheme name="Custom 2">
      <a:dk1>
        <a:srgbClr val="000000"/>
      </a:dk1>
      <a:lt1>
        <a:sysClr val="window" lastClr="FFFFFF"/>
      </a:lt1>
      <a:dk2>
        <a:srgbClr val="E41034"/>
      </a:dk2>
      <a:lt2>
        <a:srgbClr val="F3F0E9"/>
      </a:lt2>
      <a:accent1>
        <a:srgbClr val="45AFD0"/>
      </a:accent1>
      <a:accent2>
        <a:srgbClr val="F0AA19"/>
      </a:accent2>
      <a:accent3>
        <a:srgbClr val="56AB46"/>
      </a:accent3>
      <a:accent4>
        <a:srgbClr val="886BB0"/>
      </a:accent4>
      <a:accent5>
        <a:srgbClr val="C645A4"/>
      </a:accent5>
      <a:accent6>
        <a:srgbClr val="F77024"/>
      </a:accent6>
      <a:hlink>
        <a:srgbClr val="D50032"/>
      </a:hlink>
      <a:folHlink>
        <a:srgbClr val="9800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Office Theme">
  <a:themeElements>
    <a:clrScheme name="Custom 3">
      <a:dk1>
        <a:srgbClr val="000000"/>
      </a:dk1>
      <a:lt1>
        <a:sysClr val="window" lastClr="FFFFFF"/>
      </a:lt1>
      <a:dk2>
        <a:srgbClr val="E41034"/>
      </a:dk2>
      <a:lt2>
        <a:srgbClr val="F3F0E9"/>
      </a:lt2>
      <a:accent1>
        <a:srgbClr val="45AFD0"/>
      </a:accent1>
      <a:accent2>
        <a:srgbClr val="F0AA19"/>
      </a:accent2>
      <a:accent3>
        <a:srgbClr val="56AB46"/>
      </a:accent3>
      <a:accent4>
        <a:srgbClr val="886BB0"/>
      </a:accent4>
      <a:accent5>
        <a:srgbClr val="C645A4"/>
      </a:accent5>
      <a:accent6>
        <a:srgbClr val="F77024"/>
      </a:accent6>
      <a:hlink>
        <a:srgbClr val="D50032"/>
      </a:hlink>
      <a:folHlink>
        <a:srgbClr val="9800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2020 Rebrand Colors">
      <a:dk1>
        <a:srgbClr val="000000"/>
      </a:dk1>
      <a:lt1>
        <a:sysClr val="window" lastClr="FFFFFF"/>
      </a:lt1>
      <a:dk2>
        <a:srgbClr val="E41034"/>
      </a:dk2>
      <a:lt2>
        <a:srgbClr val="F3F0E9"/>
      </a:lt2>
      <a:accent1>
        <a:srgbClr val="45AFD0"/>
      </a:accent1>
      <a:accent2>
        <a:srgbClr val="F0AA19"/>
      </a:accent2>
      <a:accent3>
        <a:srgbClr val="56AB46"/>
      </a:accent3>
      <a:accent4>
        <a:srgbClr val="886BB0"/>
      </a:accent4>
      <a:accent5>
        <a:srgbClr val="C645A4"/>
      </a:accent5>
      <a:accent6>
        <a:srgbClr val="F77024"/>
      </a:accent6>
      <a:hlink>
        <a:srgbClr val="45AFD0"/>
      </a:hlink>
      <a:folHlink>
        <a:srgbClr val="9800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20 Rebrand PowerPoint Template" id="{7F6DF798-0F76-4B46-8509-5C5A790D9E63}" vid="{B98AF0DC-C40A-4435-B04C-452482C67815}"/>
    </a:ext>
  </a:extLst>
</a:theme>
</file>

<file path=ppt/theme/theme8.xml><?xml version="1.0" encoding="utf-8"?>
<a:theme xmlns:a="http://schemas.openxmlformats.org/drawingml/2006/main" name="Office Theme">
  <a:themeElements>
    <a:clrScheme name="2020 Rebrand Colors">
      <a:dk1>
        <a:srgbClr val="000000"/>
      </a:dk1>
      <a:lt1>
        <a:sysClr val="window" lastClr="FFFFFF"/>
      </a:lt1>
      <a:dk2>
        <a:srgbClr val="E41034"/>
      </a:dk2>
      <a:lt2>
        <a:srgbClr val="F3F0E9"/>
      </a:lt2>
      <a:accent1>
        <a:srgbClr val="45AFD0"/>
      </a:accent1>
      <a:accent2>
        <a:srgbClr val="F0AA19"/>
      </a:accent2>
      <a:accent3>
        <a:srgbClr val="56AB46"/>
      </a:accent3>
      <a:accent4>
        <a:srgbClr val="886BB0"/>
      </a:accent4>
      <a:accent5>
        <a:srgbClr val="C645A4"/>
      </a:accent5>
      <a:accent6>
        <a:srgbClr val="F77024"/>
      </a:accent6>
      <a:hlink>
        <a:srgbClr val="45AFD0"/>
      </a:hlink>
      <a:folHlink>
        <a:srgbClr val="980099"/>
      </a:folHlink>
    </a:clrScheme>
    <a:fontScheme name="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Custom 9">
      <a:dk1>
        <a:srgbClr val="000000"/>
      </a:dk1>
      <a:lt1>
        <a:sysClr val="window" lastClr="FFFFFF"/>
      </a:lt1>
      <a:dk2>
        <a:srgbClr val="E41034"/>
      </a:dk2>
      <a:lt2>
        <a:srgbClr val="F3F0E9"/>
      </a:lt2>
      <a:accent1>
        <a:srgbClr val="45AFD0"/>
      </a:accent1>
      <a:accent2>
        <a:srgbClr val="F0AA19"/>
      </a:accent2>
      <a:accent3>
        <a:srgbClr val="56AB46"/>
      </a:accent3>
      <a:accent4>
        <a:srgbClr val="886BB0"/>
      </a:accent4>
      <a:accent5>
        <a:srgbClr val="C645A4"/>
      </a:accent5>
      <a:accent6>
        <a:srgbClr val="F77024"/>
      </a:accent6>
      <a:hlink>
        <a:srgbClr val="D50032"/>
      </a:hlink>
      <a:folHlink>
        <a:srgbClr val="9800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20 Rebrand PowerPoint Template" id="{7F6DF798-0F76-4B46-8509-5C5A790D9E63}" vid="{B98AF0DC-C40A-4435-B04C-452482C67815}"/>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1541ae8-567d-462c-9e78-c3b0dfdaed9d">
      <Terms xmlns="http://schemas.microsoft.com/office/infopath/2007/PartnerControls"/>
    </lcf76f155ced4ddcb4097134ff3c332f>
    <TaxCatchAll xmlns="ef035fee-706e-4acb-9a43-6ee1a9ecef8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1DF2243E6C85A4794611ACAEA088222" ma:contentTypeVersion="15" ma:contentTypeDescription="Create a new document." ma:contentTypeScope="" ma:versionID="2980e4fcd8eca15e3b15bfcf451d7ff7">
  <xsd:schema xmlns:xsd="http://www.w3.org/2001/XMLSchema" xmlns:xs="http://www.w3.org/2001/XMLSchema" xmlns:p="http://schemas.microsoft.com/office/2006/metadata/properties" xmlns:ns2="ef035fee-706e-4acb-9a43-6ee1a9ecef89" xmlns:ns3="e1541ae8-567d-462c-9e78-c3b0dfdaed9d" targetNamespace="http://schemas.microsoft.com/office/2006/metadata/properties" ma:root="true" ma:fieldsID="f15cf0024e61c46ef28f59303a83247b" ns2:_="" ns3:_="">
    <xsd:import namespace="ef035fee-706e-4acb-9a43-6ee1a9ecef89"/>
    <xsd:import namespace="e1541ae8-567d-462c-9e78-c3b0dfdaed9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035fee-706e-4acb-9a43-6ee1a9ecef8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ce56e699-75f2-4061-b8f4-fd707efc82a1}" ma:internalName="TaxCatchAll" ma:showField="CatchAllData" ma:web="ef035fee-706e-4acb-9a43-6ee1a9ecef8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1541ae8-567d-462c-9e78-c3b0dfdaed9d"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04f1d40-4f8b-488a-ba31-96bb90ef78ff"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CCE0E64-305F-4623-AF33-F8A65BEC3562}">
  <ds:schemaRefs>
    <ds:schemaRef ds:uri="http://schemas.microsoft.com/sharepoint/v3/contenttype/forms"/>
  </ds:schemaRefs>
</ds:datastoreItem>
</file>

<file path=customXml/itemProps2.xml><?xml version="1.0" encoding="utf-8"?>
<ds:datastoreItem xmlns:ds="http://schemas.openxmlformats.org/officeDocument/2006/customXml" ds:itemID="{8BD34AA9-003B-4169-8C6E-AB1D170C86F9}">
  <ds:schemaRefs>
    <ds:schemaRef ds:uri="http://purl.org/dc/terms/"/>
    <ds:schemaRef ds:uri="http://purl.org/dc/elements/1.1/"/>
    <ds:schemaRef ds:uri="http://schemas.openxmlformats.org/package/2006/metadata/core-properties"/>
    <ds:schemaRef ds:uri="http://purl.org/dc/dcmitype/"/>
    <ds:schemaRef ds:uri="http://schemas.microsoft.com/office/2006/documentManagement/types"/>
    <ds:schemaRef ds:uri="http://schemas.microsoft.com/office/infopath/2007/PartnerControls"/>
    <ds:schemaRef ds:uri="e1541ae8-567d-462c-9e78-c3b0dfdaed9d"/>
    <ds:schemaRef ds:uri="ef035fee-706e-4acb-9a43-6ee1a9ecef89"/>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F796542E-735B-4B8C-8CCD-55C5CFC14E2C}">
  <ds:schemaRefs>
    <ds:schemaRef ds:uri="e1541ae8-567d-462c-9e78-c3b0dfdaed9d"/>
    <ds:schemaRef ds:uri="ef035fee-706e-4acb-9a43-6ee1a9ecef8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DMTheme1</Template>
  <TotalTime>1464</TotalTime>
  <Words>2056</Words>
  <Application>Microsoft Office PowerPoint</Application>
  <PresentationFormat>Widescreen</PresentationFormat>
  <Paragraphs>255</Paragraphs>
  <Slides>30</Slides>
  <Notes>19</Notes>
  <HiddenSlides>0</HiddenSlides>
  <MMClips>0</MMClips>
  <ScaleCrop>false</ScaleCrop>
  <HeadingPairs>
    <vt:vector size="6" baseType="variant">
      <vt:variant>
        <vt:lpstr>Fonts Used</vt:lpstr>
      </vt:variant>
      <vt:variant>
        <vt:i4>8</vt:i4>
      </vt:variant>
      <vt:variant>
        <vt:lpstr>Theme</vt:lpstr>
      </vt:variant>
      <vt:variant>
        <vt:i4>12</vt:i4>
      </vt:variant>
      <vt:variant>
        <vt:lpstr>Slide Titles</vt:lpstr>
      </vt:variant>
      <vt:variant>
        <vt:i4>30</vt:i4>
      </vt:variant>
    </vt:vector>
  </HeadingPairs>
  <TitlesOfParts>
    <vt:vector size="50" baseType="lpstr">
      <vt:lpstr>Arial</vt:lpstr>
      <vt:lpstr>Calibri</vt:lpstr>
      <vt:lpstr>Calibri Light</vt:lpstr>
      <vt:lpstr>Courier New</vt:lpstr>
      <vt:lpstr>Open Sans</vt:lpstr>
      <vt:lpstr>Open Sans Regular</vt:lpstr>
      <vt:lpstr>Segoe UI</vt:lpstr>
      <vt:lpstr>Wingdings</vt:lpstr>
      <vt:lpstr>DMTheme1</vt:lpstr>
      <vt:lpstr>Office Theme</vt:lpstr>
      <vt:lpstr>1_Office Theme</vt:lpstr>
      <vt:lpstr>Custom Design</vt:lpstr>
      <vt:lpstr>1_Office Theme</vt:lpstr>
      <vt:lpstr>1_Office Theme</vt:lpstr>
      <vt:lpstr>Office Theme</vt:lpstr>
      <vt:lpstr>Office Theme</vt:lpstr>
      <vt:lpstr>Office Theme</vt:lpstr>
      <vt:lpstr>Office Theme</vt:lpstr>
      <vt:lpstr>Office Theme</vt:lpstr>
      <vt:lpstr>Office Theme</vt:lpstr>
      <vt:lpstr>PowerPoint Presentation</vt:lpstr>
      <vt:lpstr>Our Anti-Oppression Values</vt:lpstr>
      <vt:lpstr>Crickett Nicovich Associate Director, Policy and Government Affairs   Dorothy Monza  Senior Policy Associate, Child Health and Nutrition   Katie Fleischer Advocacy Associate   Sarah Leone Grassroots Impact Associate </vt:lpstr>
      <vt:lpstr>Budget &amp; Appropriations 201</vt:lpstr>
      <vt:lpstr>Congress decides where our money goes</vt:lpstr>
      <vt:lpstr>Understanding the Jargon</vt:lpstr>
      <vt:lpstr>Appropriations Subcommittees</vt:lpstr>
      <vt:lpstr> Our Focus –  Senate and House State and Foreign Operations Sub-Committee Leadership </vt:lpstr>
      <vt:lpstr>NEW House and Senate SFOPS members for the 118th</vt:lpstr>
      <vt:lpstr>meeting with members of Congress and their staff (at home &amp; in DC)</vt:lpstr>
      <vt:lpstr>requesting signatures on annual “dear colleague” letters</vt:lpstr>
      <vt:lpstr>The Impact of Dear Colleague Letters</vt:lpstr>
      <vt:lpstr>Your impact</vt:lpstr>
      <vt:lpstr>How Members can influence SFOPS</vt:lpstr>
      <vt:lpstr>submitting Member-specific forms</vt:lpstr>
      <vt:lpstr>submitting Member-specific forms</vt:lpstr>
      <vt:lpstr>submitting Member-specific forms</vt:lpstr>
      <vt:lpstr> Cheat Sheets for Forms! (to come!) https://results.org/resources/fy24-global-appropriations-memos </vt:lpstr>
      <vt:lpstr>FY24 Appropriations Requests</vt:lpstr>
      <vt:lpstr>Often the forms ask…  How does this help our district?</vt:lpstr>
      <vt:lpstr>Policy Info and Leave Behinds</vt:lpstr>
      <vt:lpstr> Making the Case for Appropriation Asks Using Motivational Interviewing (MI) techniques</vt:lpstr>
      <vt:lpstr>What the heck is Motivational Interviewing? </vt:lpstr>
      <vt:lpstr>The Backfire Effect:</vt:lpstr>
      <vt:lpstr>PowerPoint Presentation</vt:lpstr>
      <vt:lpstr>What common values do you share? </vt:lpstr>
      <vt:lpstr>PowerPoint Presentation</vt:lpstr>
      <vt:lpstr>PowerPoint Presentation</vt:lpstr>
      <vt:lpstr>Challenge Yourself!</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 International Aid and Development Policy</dc:title>
  <dc:creator>Dorothy Monza</dc:creator>
  <cp:lastModifiedBy>Lisa Marchal</cp:lastModifiedBy>
  <cp:revision>33</cp:revision>
  <dcterms:created xsi:type="dcterms:W3CDTF">2022-09-19T17:23:03Z</dcterms:created>
  <dcterms:modified xsi:type="dcterms:W3CDTF">2023-02-17T18:00:52Z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0x010100E1DF2243E6C85A4794611ACAEA088222</vt:lpwstr>
  </property>
  <property fmtid="{D5CDD505-2E9C-101B-9397-08002B2CF9AE}" pid="3" name="MediaServiceImageTags">
    <vt:lpwstr/>
  </property>
</Properties>
</file>