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5" r:id="rId4"/>
    <p:sldMasterId id="2147483764" r:id="rId5"/>
    <p:sldMasterId id="2147483694" r:id="rId6"/>
    <p:sldMasterId id="2147483717" r:id="rId7"/>
    <p:sldMasterId id="2147483734" r:id="rId8"/>
    <p:sldMasterId id="2147483679" r:id="rId9"/>
    <p:sldMasterId id="2147483939" r:id="rId10"/>
    <p:sldMasterId id="2147483882" r:id="rId11"/>
    <p:sldMasterId id="2147483844" r:id="rId12"/>
    <p:sldMasterId id="2147483665" r:id="rId13"/>
    <p:sldMasterId id="2147483811" r:id="rId14"/>
    <p:sldMasterId id="2147483666" r:id="rId15"/>
    <p:sldMasterId id="2147483964" r:id="rId16"/>
    <p:sldMasterId id="2147483977" r:id="rId17"/>
  </p:sldMasterIdLst>
  <p:notesMasterIdLst>
    <p:notesMasterId r:id="rId66"/>
  </p:notesMasterIdLst>
  <p:sldIdLst>
    <p:sldId id="953" r:id="rId18"/>
    <p:sldId id="259" r:id="rId19"/>
    <p:sldId id="1829" r:id="rId20"/>
    <p:sldId id="4542" r:id="rId21"/>
    <p:sldId id="1891" r:id="rId22"/>
    <p:sldId id="4528" r:id="rId23"/>
    <p:sldId id="4536" r:id="rId24"/>
    <p:sldId id="4555" r:id="rId25"/>
    <p:sldId id="278" r:id="rId26"/>
    <p:sldId id="1994" r:id="rId27"/>
    <p:sldId id="4550" r:id="rId28"/>
    <p:sldId id="4488" r:id="rId29"/>
    <p:sldId id="4552" r:id="rId30"/>
    <p:sldId id="4539" r:id="rId31"/>
    <p:sldId id="1767" r:id="rId32"/>
    <p:sldId id="4468" r:id="rId33"/>
    <p:sldId id="4531" r:id="rId34"/>
    <p:sldId id="4524" r:id="rId35"/>
    <p:sldId id="4507" r:id="rId36"/>
    <p:sldId id="4548" r:id="rId37"/>
    <p:sldId id="4549" r:id="rId38"/>
    <p:sldId id="4525" r:id="rId39"/>
    <p:sldId id="1771" r:id="rId40"/>
    <p:sldId id="4494" r:id="rId41"/>
    <p:sldId id="4543" r:id="rId42"/>
    <p:sldId id="4544" r:id="rId43"/>
    <p:sldId id="4545" r:id="rId44"/>
    <p:sldId id="4546" r:id="rId45"/>
    <p:sldId id="4547" r:id="rId46"/>
    <p:sldId id="4553" r:id="rId47"/>
    <p:sldId id="4554" r:id="rId48"/>
    <p:sldId id="4556" r:id="rId49"/>
    <p:sldId id="1524" r:id="rId50"/>
    <p:sldId id="1521" r:id="rId51"/>
    <p:sldId id="4557" r:id="rId52"/>
    <p:sldId id="4533" r:id="rId53"/>
    <p:sldId id="1763" r:id="rId54"/>
    <p:sldId id="4551" r:id="rId55"/>
    <p:sldId id="4499" r:id="rId56"/>
    <p:sldId id="4516" r:id="rId57"/>
    <p:sldId id="4534" r:id="rId58"/>
    <p:sldId id="1996" r:id="rId59"/>
    <p:sldId id="4489" r:id="rId60"/>
    <p:sldId id="1931" r:id="rId61"/>
    <p:sldId id="1788" r:id="rId62"/>
    <p:sldId id="4518" r:id="rId63"/>
    <p:sldId id="4540" r:id="rId64"/>
    <p:sldId id="954" r:id="rId6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236F06-47AD-FC03-EDF0-2FCA5D3AFB9E}" name="Katie Fleischer" initials="KF" userId="S::kfleischer@results.org::245d91a2-b874-4458-8cf1-313eb8d1d067" providerId="AD"/>
  <p188:author id="{C49DC606-7489-472F-4DE9-34E452169DBE}" name="Alicia Stromberg" initials="AS" userId="S::astromberg@results.org::1c01489c-44f1-42fe-bb20-c08d6f679367" providerId="AD"/>
  <p188:author id="{7FCFBA07-6B54-8EE7-8272-7590908D35FF}" name="Sarah Leone" initials="SL" userId="S::sleone@results.org::6fd6b9b4-7dd9-4ff6-962d-65e3b34e859e" providerId="AD"/>
  <p188:author id="{0521AA30-22C4-80C6-2A4C-19C759C2BBBA}" name="Meredith Dodson" initials="MD" userId="S::mdodson@results.org::b527efdd-0004-489a-9f17-7b9e156c8416" providerId="AD"/>
  <p188:author id="{BD823E34-3925-9941-8C30-25418EC29A5A}" name="Sean" initials="S" userId="Sean" providerId="None"/>
  <p188:author id="{BB9DAE35-DCE7-55EA-A43E-6B5F23787161}" name="Michael Santos" initials="MS" userId="S::msantos@results.org::c2c81859-0763-49e8-9efe-48b9db78a9cc" providerId="AD"/>
  <p188:author id="{EF24129D-97F3-C03F-308B-4B66F8341C5F}" name="Ken Patterson" initials="KP" userId="S::kpatterson@results.org::88e63aaa-76ae-4019-8c1c-bcddfe995a3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isa Marchal" initials="LM" lastIdx="1" clrIdx="6">
    <p:extLst>
      <p:ext uri="{19B8F6BF-5375-455C-9EA6-DF929625EA0E}">
        <p15:presenceInfo xmlns:p15="http://schemas.microsoft.com/office/powerpoint/2012/main" userId="S::lmarchal@results.org::a3c7f03c-0fb5-4fb0-bd6e-4e40ec3db419" providerId="AD"/>
      </p:ext>
    </p:extLst>
  </p:cmAuthor>
  <p:cmAuthor id="1" name="Meredith Dodson" initials="MD" lastIdx="33" clrIdx="0">
    <p:extLst>
      <p:ext uri="{19B8F6BF-5375-455C-9EA6-DF929625EA0E}">
        <p15:presenceInfo xmlns:p15="http://schemas.microsoft.com/office/powerpoint/2012/main" userId="S::mdodson@results.org::b527efdd-0004-489a-9f17-7b9e156c8416" providerId="AD"/>
      </p:ext>
    </p:extLst>
  </p:cmAuthor>
  <p:cmAuthor id="8" name="Michael Santos" initials="MS" lastIdx="9" clrIdx="7">
    <p:extLst>
      <p:ext uri="{19B8F6BF-5375-455C-9EA6-DF929625EA0E}">
        <p15:presenceInfo xmlns:p15="http://schemas.microsoft.com/office/powerpoint/2012/main" userId="S::msantos@results.org::c2c81859-0763-49e8-9efe-48b9db78a9cc" providerId="AD"/>
      </p:ext>
    </p:extLst>
  </p:cmAuthor>
  <p:cmAuthor id="2" name="Jessi Russell" initials="JR" lastIdx="2" clrIdx="1">
    <p:extLst>
      <p:ext uri="{19B8F6BF-5375-455C-9EA6-DF929625EA0E}">
        <p15:presenceInfo xmlns:p15="http://schemas.microsoft.com/office/powerpoint/2012/main" userId="S::jrussell@results.org::2b248bfa-964e-405f-b4f5-4efe61ce48dd" providerId="AD"/>
      </p:ext>
    </p:extLst>
  </p:cmAuthor>
  <p:cmAuthor id="9" name="Sarah Leone" initials="SL" lastIdx="4" clrIdx="8">
    <p:extLst>
      <p:ext uri="{19B8F6BF-5375-455C-9EA6-DF929625EA0E}">
        <p15:presenceInfo xmlns:p15="http://schemas.microsoft.com/office/powerpoint/2012/main" userId="S::sleone@results.org::6fd6b9b4-7dd9-4ff6-962d-65e3b34e859e" providerId="AD"/>
      </p:ext>
    </p:extLst>
  </p:cmAuthor>
  <p:cmAuthor id="3" name="Alexa Angelo" initials="AA" lastIdx="1" clrIdx="2">
    <p:extLst>
      <p:ext uri="{19B8F6BF-5375-455C-9EA6-DF929625EA0E}">
        <p15:presenceInfo xmlns:p15="http://schemas.microsoft.com/office/powerpoint/2012/main" userId="S::aangelo@results.org::856f2e18-2518-4e0c-af50-d33678c50fb5" providerId="AD"/>
      </p:ext>
    </p:extLst>
  </p:cmAuthor>
  <p:cmAuthor id="10" name="Ken Patterson" initials="KP" lastIdx="1" clrIdx="9">
    <p:extLst>
      <p:ext uri="{19B8F6BF-5375-455C-9EA6-DF929625EA0E}">
        <p15:presenceInfo xmlns:p15="http://schemas.microsoft.com/office/powerpoint/2012/main" userId="S::kpatterson@results.org::88e63aaa-76ae-4019-8c1c-bcddfe995a39" providerId="AD"/>
      </p:ext>
    </p:extLst>
  </p:cmAuthor>
  <p:cmAuthor id="4" name="Jos Linn" initials="JL" lastIdx="6" clrIdx="3">
    <p:extLst>
      <p:ext uri="{19B8F6BF-5375-455C-9EA6-DF929625EA0E}">
        <p15:presenceInfo xmlns:p15="http://schemas.microsoft.com/office/powerpoint/2012/main" userId="S::jlinn@results.org::55fbf92f-147f-4c15-a351-ac42045ce5c1" providerId="AD"/>
      </p:ext>
    </p:extLst>
  </p:cmAuthor>
  <p:cmAuthor id="11" name="Anastasia I Koutavas" initials="AIK" lastIdx="1" clrIdx="10">
    <p:extLst>
      <p:ext uri="{19B8F6BF-5375-455C-9EA6-DF929625EA0E}">
        <p15:presenceInfo xmlns:p15="http://schemas.microsoft.com/office/powerpoint/2012/main" userId="S-1-5-21-1423485556-2532401405-1673821462-301244" providerId="AD"/>
      </p:ext>
    </p:extLst>
  </p:cmAuthor>
  <p:cmAuthor id="5" name="Dorothy Monza" initials="DM" lastIdx="4" clrIdx="4">
    <p:extLst>
      <p:ext uri="{19B8F6BF-5375-455C-9EA6-DF929625EA0E}">
        <p15:presenceInfo xmlns:p15="http://schemas.microsoft.com/office/powerpoint/2012/main" userId="S::dmonza@results.org::043ee8e1-e4ea-4588-a66a-785612e0a5e6" providerId="AD"/>
      </p:ext>
    </p:extLst>
  </p:cmAuthor>
  <p:cmAuthor id="6" name="Alicia Stromberg" initials="AS" lastIdx="2" clrIdx="5">
    <p:extLst>
      <p:ext uri="{19B8F6BF-5375-455C-9EA6-DF929625EA0E}">
        <p15:presenceInfo xmlns:p15="http://schemas.microsoft.com/office/powerpoint/2012/main" userId="S::astromberg@results.org::1c01489c-44f1-42fe-bb20-c08d6f6793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032"/>
    <a:srgbClr val="FAB700"/>
    <a:srgbClr val="000000"/>
    <a:srgbClr val="FFB81C"/>
    <a:srgbClr val="E41034"/>
    <a:srgbClr val="ED1944"/>
    <a:srgbClr val="D50035"/>
    <a:srgbClr val="29B5CF"/>
    <a:srgbClr val="FBFBFB"/>
    <a:srgbClr val="F5F9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0F5154-5997-43EF-82A9-915CC29359F0}" v="89" dt="2023-12-02T17:29:48.385"/>
    <p1510:client id="{7A7FE2BF-D5E6-CF93-C493-D59CCE069AF4}" v="26" dt="2023-12-01T19:52:42.633"/>
    <p1510:client id="{CF8338FC-6C09-4F32-AB4A-59765F6A80F3}" v="1428" dt="2023-12-02T17:45:40.6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906" y="96"/>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4.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commentAuthors" Target="commentAuthor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4.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30807-8F53-483E-A197-58E6C39F5B15}" type="datetimeFigureOut">
              <a:rPr lang="en-US" smtClean="0"/>
              <a:t>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B412F-BD62-4D23-A74D-7CDB5EF1780C}" type="slidenum">
              <a:rPr lang="en-US" smtClean="0"/>
              <a:t>‹#›</a:t>
            </a:fld>
            <a:endParaRPr lang="en-US"/>
          </a:p>
        </p:txBody>
      </p:sp>
    </p:spTree>
    <p:extLst>
      <p:ext uri="{BB962C8B-B14F-4D97-AF65-F5344CB8AC3E}">
        <p14:creationId xmlns:p14="http://schemas.microsoft.com/office/powerpoint/2010/main" val="740773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1</a:t>
            </a:fld>
            <a:endParaRPr lang="en-US"/>
          </a:p>
        </p:txBody>
      </p:sp>
    </p:spTree>
    <p:extLst>
      <p:ext uri="{BB962C8B-B14F-4D97-AF65-F5344CB8AC3E}">
        <p14:creationId xmlns:p14="http://schemas.microsoft.com/office/powerpoint/2010/main" val="292513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14</a:t>
            </a:fld>
            <a:endParaRPr lang="en-US"/>
          </a:p>
        </p:txBody>
      </p:sp>
    </p:spTree>
    <p:extLst>
      <p:ext uri="{BB962C8B-B14F-4D97-AF65-F5344CB8AC3E}">
        <p14:creationId xmlns:p14="http://schemas.microsoft.com/office/powerpoint/2010/main" val="155110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012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B412F-BD62-4D23-A74D-7CDB5EF1780C}" type="slidenum">
              <a:rPr lang="en-US" smtClean="0"/>
              <a:t>18</a:t>
            </a:fld>
            <a:endParaRPr lang="en-US"/>
          </a:p>
        </p:txBody>
      </p:sp>
    </p:spTree>
    <p:extLst>
      <p:ext uri="{BB962C8B-B14F-4D97-AF65-F5344CB8AC3E}">
        <p14:creationId xmlns:p14="http://schemas.microsoft.com/office/powerpoint/2010/main" val="4112690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23</a:t>
            </a:fld>
            <a:endParaRPr lang="en-US"/>
          </a:p>
        </p:txBody>
      </p:sp>
    </p:spTree>
    <p:extLst>
      <p:ext uri="{BB962C8B-B14F-4D97-AF65-F5344CB8AC3E}">
        <p14:creationId xmlns:p14="http://schemas.microsoft.com/office/powerpoint/2010/main" val="923006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425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31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37</a:t>
            </a:fld>
            <a:endParaRPr lang="en-US"/>
          </a:p>
        </p:txBody>
      </p:sp>
    </p:spTree>
    <p:extLst>
      <p:ext uri="{BB962C8B-B14F-4D97-AF65-F5344CB8AC3E}">
        <p14:creationId xmlns:p14="http://schemas.microsoft.com/office/powerpoint/2010/main" val="1490646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39</a:t>
            </a:fld>
            <a:endParaRPr lang="en-US"/>
          </a:p>
        </p:txBody>
      </p:sp>
    </p:spTree>
    <p:extLst>
      <p:ext uri="{BB962C8B-B14F-4D97-AF65-F5344CB8AC3E}">
        <p14:creationId xmlns:p14="http://schemas.microsoft.com/office/powerpoint/2010/main" val="3417492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44</a:t>
            </a:fld>
            <a:endParaRPr lang="en-US"/>
          </a:p>
        </p:txBody>
      </p:sp>
    </p:spTree>
    <p:extLst>
      <p:ext uri="{BB962C8B-B14F-4D97-AF65-F5344CB8AC3E}">
        <p14:creationId xmlns:p14="http://schemas.microsoft.com/office/powerpoint/2010/main" val="759218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45</a:t>
            </a:fld>
            <a:endParaRPr lang="en-US"/>
          </a:p>
        </p:txBody>
      </p:sp>
    </p:spTree>
    <p:extLst>
      <p:ext uri="{BB962C8B-B14F-4D97-AF65-F5344CB8AC3E}">
        <p14:creationId xmlns:p14="http://schemas.microsoft.com/office/powerpoint/2010/main" val="299709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dd29ec108d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1dd29ec108d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Updated AO slide (2/22)</a:t>
            </a:r>
            <a:endParaRPr/>
          </a:p>
        </p:txBody>
      </p:sp>
      <p:sp>
        <p:nvSpPr>
          <p:cNvPr id="192" name="Google Shape;192;g1dd29ec108d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48</a:t>
            </a:fld>
            <a:endParaRPr lang="en-US"/>
          </a:p>
        </p:txBody>
      </p:sp>
    </p:spTree>
    <p:extLst>
      <p:ext uri="{BB962C8B-B14F-4D97-AF65-F5344CB8AC3E}">
        <p14:creationId xmlns:p14="http://schemas.microsoft.com/office/powerpoint/2010/main" val="1022337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3</a:t>
            </a:fld>
            <a:endParaRPr lang="en-US"/>
          </a:p>
        </p:txBody>
      </p:sp>
    </p:spTree>
    <p:extLst>
      <p:ext uri="{BB962C8B-B14F-4D97-AF65-F5344CB8AC3E}">
        <p14:creationId xmlns:p14="http://schemas.microsoft.com/office/powerpoint/2010/main" val="16963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30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6</a:t>
            </a:fld>
            <a:endParaRPr lang="en-US"/>
          </a:p>
        </p:txBody>
      </p:sp>
    </p:spTree>
    <p:extLst>
      <p:ext uri="{BB962C8B-B14F-4D97-AF65-F5344CB8AC3E}">
        <p14:creationId xmlns:p14="http://schemas.microsoft.com/office/powerpoint/2010/main" val="16963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928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11</a:t>
            </a:fld>
            <a:endParaRPr lang="en-US"/>
          </a:p>
        </p:txBody>
      </p:sp>
    </p:spTree>
    <p:extLst>
      <p:ext uri="{BB962C8B-B14F-4D97-AF65-F5344CB8AC3E}">
        <p14:creationId xmlns:p14="http://schemas.microsoft.com/office/powerpoint/2010/main" val="671656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12</a:t>
            </a:fld>
            <a:endParaRPr lang="en-US"/>
          </a:p>
        </p:txBody>
      </p:sp>
    </p:spTree>
    <p:extLst>
      <p:ext uri="{BB962C8B-B14F-4D97-AF65-F5344CB8AC3E}">
        <p14:creationId xmlns:p14="http://schemas.microsoft.com/office/powerpoint/2010/main" val="193107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13</a:t>
            </a:fld>
            <a:endParaRPr lang="en-US"/>
          </a:p>
        </p:txBody>
      </p:sp>
    </p:spTree>
    <p:extLst>
      <p:ext uri="{BB962C8B-B14F-4D97-AF65-F5344CB8AC3E}">
        <p14:creationId xmlns:p14="http://schemas.microsoft.com/office/powerpoint/2010/main" val="2688701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5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on the lef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577850" y="955040"/>
            <a:ext cx="6209029" cy="4188460"/>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9"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1199313424"/>
      </p:ext>
    </p:extLst>
  </p:cSld>
  <p:clrMapOvr>
    <a:masterClrMapping/>
  </p:clrMapOvr>
  <p:transition spd="slow" advTm="7000">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12/2/2023</a:t>
            </a:fld>
            <a:endParaRPr lang="en-US"/>
          </a:p>
        </p:txBody>
      </p:sp>
      <p:sp>
        <p:nvSpPr>
          <p:cNvPr id="4" name="Slide Number Placeholder 4">
            <a:extLst>
              <a:ext uri="{FF2B5EF4-FFF2-40B4-BE49-F238E27FC236}">
                <a16:creationId xmlns:a16="http://schemas.microsoft.com/office/drawing/2014/main" id="{68195AA7-CBDD-0810-EE1C-80B12BB76BCA}"/>
              </a:ext>
            </a:extLst>
          </p:cNvPr>
          <p:cNvSpPr>
            <a:spLocks noGrp="1"/>
          </p:cNvSpPr>
          <p:nvPr>
            <p:ph type="sldNum" sz="quarter" idx="12"/>
          </p:nvPr>
        </p:nvSpPr>
        <p:spPr>
          <a:xfrm>
            <a:off x="0" y="9456"/>
            <a:ext cx="388837" cy="273844"/>
          </a:xfrm>
        </p:spPr>
        <p:txBody>
          <a:bodyPr/>
          <a:lstStyle>
            <a:lvl1pPr>
              <a:defRPr>
                <a:solidFill>
                  <a:schemeClr val="tx1"/>
                </a:solidFill>
              </a:defRPr>
            </a:lvl1pPr>
          </a:lstStyle>
          <a:p>
            <a:fld id="{307E6868-079E-1649-B8D1-459B42CE4DE3}" type="slidenum">
              <a:rPr lang="en-US" smtClean="0"/>
              <a:pPr/>
              <a:t>‹#›</a:t>
            </a:fld>
            <a:endParaRPr lang="en-US"/>
          </a:p>
        </p:txBody>
      </p:sp>
    </p:spTree>
    <p:extLst>
      <p:ext uri="{BB962C8B-B14F-4D97-AF65-F5344CB8AC3E}">
        <p14:creationId xmlns:p14="http://schemas.microsoft.com/office/powerpoint/2010/main" val="1432264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12/2/2023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1697666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3172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330636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1733075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2440016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6719588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p:nvSpPr>
        <p:spPr>
          <a:xfrm>
            <a:off x="722313" y="2794399"/>
            <a:ext cx="7772400" cy="102155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3915192781"/>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0959309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082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ull page photo">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193040" y="955040"/>
            <a:ext cx="9489440" cy="4358640"/>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4"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4207331902"/>
      </p:ext>
    </p:extLst>
  </p:cSld>
  <p:clrMapOvr>
    <a:masterClrMapping/>
  </p:clrMapOvr>
  <p:transition spd="slow" advTm="7000">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0828834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12/2/2023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7710875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12/2/2023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2865876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12/2/2023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2141653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9842601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1946151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5084483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5586116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457201" y="205979"/>
            <a:ext cx="7401491"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9091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ics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00531" y="958489"/>
            <a:ext cx="3923029" cy="4185011"/>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9" name="Picture Placeholder 7"/>
          <p:cNvSpPr>
            <a:spLocks noGrp="1"/>
          </p:cNvSpPr>
          <p:nvPr>
            <p:ph type="pic" sz="quarter" idx="11"/>
          </p:nvPr>
        </p:nvSpPr>
        <p:spPr>
          <a:xfrm>
            <a:off x="4844143" y="958489"/>
            <a:ext cx="4299857" cy="2626995"/>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5"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1266264105"/>
      </p:ext>
    </p:extLst>
  </p:cSld>
  <p:clrMapOvr>
    <a:masterClrMapping/>
  </p:clrMapOvr>
  <p:transition spd="slow" advTm="7000">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3"/>
        <p:cNvGrpSpPr/>
        <p:nvPr/>
      </p:nvGrpSpPr>
      <p:grpSpPr>
        <a:xfrm>
          <a:off x="0" y="0"/>
          <a:ext cx="0" cy="0"/>
          <a:chOff x="0" y="0"/>
          <a:chExt cx="0" cy="0"/>
        </a:xfrm>
      </p:grpSpPr>
      <p:sp>
        <p:nvSpPr>
          <p:cNvPr id="64" name="Google Shape;64;p37"/>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4267"/>
              <a:buNone/>
              <a:defRPr>
                <a:solidFill>
                  <a:srgbClr val="888888"/>
                </a:solidFill>
              </a:defRPr>
            </a:lvl1pPr>
            <a:lvl2pPr lvl="1" algn="ctr">
              <a:spcBef>
                <a:spcPts val="560"/>
              </a:spcBef>
              <a:spcAft>
                <a:spcPts val="0"/>
              </a:spcAft>
              <a:buClr>
                <a:srgbClr val="888888"/>
              </a:buClr>
              <a:buSzPts val="3733"/>
              <a:buNone/>
              <a:defRPr>
                <a:solidFill>
                  <a:srgbClr val="888888"/>
                </a:solidFill>
              </a:defRPr>
            </a:lvl2pPr>
            <a:lvl3pPr lvl="2" algn="ctr">
              <a:spcBef>
                <a:spcPts val="480"/>
              </a:spcBef>
              <a:spcAft>
                <a:spcPts val="0"/>
              </a:spcAft>
              <a:buClr>
                <a:srgbClr val="888888"/>
              </a:buClr>
              <a:buSzPts val="3200"/>
              <a:buNone/>
              <a:defRPr>
                <a:solidFill>
                  <a:srgbClr val="888888"/>
                </a:solidFill>
              </a:defRPr>
            </a:lvl3pPr>
            <a:lvl4pPr lvl="3" algn="ctr">
              <a:spcBef>
                <a:spcPts val="400"/>
              </a:spcBef>
              <a:spcAft>
                <a:spcPts val="0"/>
              </a:spcAft>
              <a:buClr>
                <a:srgbClr val="888888"/>
              </a:buClr>
              <a:buSzPts val="2667"/>
              <a:buNone/>
              <a:defRPr>
                <a:solidFill>
                  <a:srgbClr val="888888"/>
                </a:solidFill>
              </a:defRPr>
            </a:lvl4pPr>
            <a:lvl5pPr lvl="4" algn="ctr">
              <a:spcBef>
                <a:spcPts val="400"/>
              </a:spcBef>
              <a:spcAft>
                <a:spcPts val="0"/>
              </a:spcAft>
              <a:buClr>
                <a:srgbClr val="888888"/>
              </a:buClr>
              <a:buSzPts val="2667"/>
              <a:buNone/>
              <a:defRPr>
                <a:solidFill>
                  <a:srgbClr val="888888"/>
                </a:solidFill>
              </a:defRPr>
            </a:lvl5pPr>
            <a:lvl6pPr lvl="5" algn="ctr">
              <a:spcBef>
                <a:spcPts val="400"/>
              </a:spcBef>
              <a:spcAft>
                <a:spcPts val="0"/>
              </a:spcAft>
              <a:buClr>
                <a:srgbClr val="888888"/>
              </a:buClr>
              <a:buSzPts val="2667"/>
              <a:buNone/>
              <a:defRPr>
                <a:solidFill>
                  <a:srgbClr val="888888"/>
                </a:solidFill>
              </a:defRPr>
            </a:lvl6pPr>
            <a:lvl7pPr lvl="6" algn="ctr">
              <a:spcBef>
                <a:spcPts val="400"/>
              </a:spcBef>
              <a:spcAft>
                <a:spcPts val="0"/>
              </a:spcAft>
              <a:buClr>
                <a:srgbClr val="888888"/>
              </a:buClr>
              <a:buSzPts val="2667"/>
              <a:buNone/>
              <a:defRPr>
                <a:solidFill>
                  <a:srgbClr val="888888"/>
                </a:solidFill>
              </a:defRPr>
            </a:lvl7pPr>
            <a:lvl8pPr lvl="7" algn="ctr">
              <a:spcBef>
                <a:spcPts val="400"/>
              </a:spcBef>
              <a:spcAft>
                <a:spcPts val="0"/>
              </a:spcAft>
              <a:buClr>
                <a:srgbClr val="888888"/>
              </a:buClr>
              <a:buSzPts val="2667"/>
              <a:buNone/>
              <a:defRPr>
                <a:solidFill>
                  <a:srgbClr val="888888"/>
                </a:solidFill>
              </a:defRPr>
            </a:lvl8pPr>
            <a:lvl9pPr lvl="8" algn="ctr">
              <a:spcBef>
                <a:spcPts val="400"/>
              </a:spcBef>
              <a:spcAft>
                <a:spcPts val="0"/>
              </a:spcAft>
              <a:buClr>
                <a:srgbClr val="888888"/>
              </a:buClr>
              <a:buSzPts val="2667"/>
              <a:buNone/>
              <a:defRPr>
                <a:solidFill>
                  <a:srgbClr val="888888"/>
                </a:solidFill>
              </a:defRPr>
            </a:lvl9pPr>
          </a:lstStyle>
          <a:p>
            <a:endParaRPr/>
          </a:p>
        </p:txBody>
      </p:sp>
      <p:sp>
        <p:nvSpPr>
          <p:cNvPr id="66" name="Google Shape;66;p3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29165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10116166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Open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1"/>
          <p:cNvSpPr txBox="1">
            <a:spLocks noGrp="1"/>
          </p:cNvSpPr>
          <p:nvPr>
            <p:ph type="body" idx="1"/>
          </p:nvPr>
        </p:nvSpPr>
        <p:spPr>
          <a:xfrm>
            <a:off x="3575050" y="204789"/>
            <a:ext cx="4235450" cy="4389835"/>
          </a:xfrm>
          <a:prstGeom prst="rect">
            <a:avLst/>
          </a:prstGeom>
          <a:noFill/>
          <a:ln>
            <a:noFill/>
          </a:ln>
        </p:spPr>
        <p:txBody>
          <a:bodyPr spcFirstLastPara="1" wrap="square" lIns="91425" tIns="45700" rIns="91425" bIns="45700" anchor="t" anchorCtr="0">
            <a:normAutofit/>
          </a:bodyPr>
          <a:lstStyle>
            <a:lvl1pPr marL="342900" lvl="0" indent="-374666" algn="l">
              <a:spcBef>
                <a:spcPts val="640"/>
              </a:spcBef>
              <a:spcAft>
                <a:spcPts val="0"/>
              </a:spcAft>
              <a:buClr>
                <a:schemeClr val="dk1"/>
              </a:buClr>
              <a:buSzPts val="4267"/>
              <a:buChar char="•"/>
              <a:defRPr sz="3200"/>
            </a:lvl1pPr>
            <a:lvl2pPr marL="685800" lvl="1" indent="-349234" algn="l">
              <a:spcBef>
                <a:spcPts val="560"/>
              </a:spcBef>
              <a:spcAft>
                <a:spcPts val="0"/>
              </a:spcAft>
              <a:buClr>
                <a:schemeClr val="dk1"/>
              </a:buClr>
              <a:buSzPts val="3733"/>
              <a:buChar char="o"/>
              <a:defRPr sz="2800"/>
            </a:lvl2pPr>
            <a:lvl3pPr marL="1028700" lvl="2" indent="-323850" algn="l">
              <a:spcBef>
                <a:spcPts val="480"/>
              </a:spcBef>
              <a:spcAft>
                <a:spcPts val="0"/>
              </a:spcAft>
              <a:buClr>
                <a:schemeClr val="dk1"/>
              </a:buClr>
              <a:buSzPts val="3200"/>
              <a:buChar char="▪"/>
              <a:defRPr sz="2400"/>
            </a:lvl3pPr>
            <a:lvl4pPr marL="1371600" lvl="3" indent="-298466" algn="l">
              <a:spcBef>
                <a:spcPts val="400"/>
              </a:spcBef>
              <a:spcAft>
                <a:spcPts val="0"/>
              </a:spcAft>
              <a:buClr>
                <a:schemeClr val="dk1"/>
              </a:buClr>
              <a:buSzPts val="2667"/>
              <a:buChar char="•"/>
              <a:defRPr sz="2000"/>
            </a:lvl4pPr>
            <a:lvl5pPr marL="1714500" lvl="4" indent="-298466" algn="l">
              <a:spcBef>
                <a:spcPts val="400"/>
              </a:spcBef>
              <a:spcAft>
                <a:spcPts val="0"/>
              </a:spcAft>
              <a:buClr>
                <a:schemeClr val="dk1"/>
              </a:buClr>
              <a:buSzPts val="2667"/>
              <a:buChar char="o"/>
              <a:defRPr sz="2000"/>
            </a:lvl5pPr>
            <a:lvl6pPr marL="2057400" lvl="5" indent="-298466" algn="l">
              <a:spcBef>
                <a:spcPts val="400"/>
              </a:spcBef>
              <a:spcAft>
                <a:spcPts val="0"/>
              </a:spcAft>
              <a:buClr>
                <a:schemeClr val="dk1"/>
              </a:buClr>
              <a:buSzPts val="2667"/>
              <a:buChar char="•"/>
              <a:defRPr sz="2000"/>
            </a:lvl6pPr>
            <a:lvl7pPr marL="2400300" lvl="6" indent="-298466" algn="l">
              <a:spcBef>
                <a:spcPts val="400"/>
              </a:spcBef>
              <a:spcAft>
                <a:spcPts val="0"/>
              </a:spcAft>
              <a:buClr>
                <a:schemeClr val="dk1"/>
              </a:buClr>
              <a:buSzPts val="2667"/>
              <a:buChar char="•"/>
              <a:defRPr sz="2000"/>
            </a:lvl7pPr>
            <a:lvl8pPr marL="2743200" lvl="7" indent="-298466" algn="l">
              <a:spcBef>
                <a:spcPts val="400"/>
              </a:spcBef>
              <a:spcAft>
                <a:spcPts val="0"/>
              </a:spcAft>
              <a:buClr>
                <a:schemeClr val="dk1"/>
              </a:buClr>
              <a:buSzPts val="2667"/>
              <a:buChar char="•"/>
              <a:defRPr sz="2000"/>
            </a:lvl8pPr>
            <a:lvl9pPr marL="3086100" lvl="8" indent="-298466" algn="l">
              <a:spcBef>
                <a:spcPts val="400"/>
              </a:spcBef>
              <a:spcAft>
                <a:spcPts val="0"/>
              </a:spcAft>
              <a:buClr>
                <a:schemeClr val="dk1"/>
              </a:buClr>
              <a:buSzPts val="2667"/>
              <a:buChar char="•"/>
              <a:defRPr sz="2000"/>
            </a:lvl9pPr>
          </a:lstStyle>
          <a:p>
            <a:endParaRPr/>
          </a:p>
        </p:txBody>
      </p:sp>
      <p:sp>
        <p:nvSpPr>
          <p:cNvPr id="86" name="Google Shape;86;p41"/>
          <p:cNvSpPr txBox="1">
            <a:spLocks noGrp="1"/>
          </p:cNvSpPr>
          <p:nvPr>
            <p:ph type="body" idx="2"/>
          </p:nvPr>
        </p:nvSpPr>
        <p:spPr>
          <a:xfrm>
            <a:off x="457202" y="1076327"/>
            <a:ext cx="3008313" cy="3518297"/>
          </a:xfrm>
          <a:prstGeom prst="rect">
            <a:avLst/>
          </a:prstGeom>
          <a:noFill/>
          <a:ln>
            <a:noFill/>
          </a:ln>
        </p:spPr>
        <p:txBody>
          <a:bodyPr spcFirstLastPara="1" wrap="square" lIns="91425" tIns="45700" rIns="91425" bIns="45700" anchor="t" anchorCtr="0">
            <a:normAutofit/>
          </a:bodyPr>
          <a:lstStyle>
            <a:lvl1pPr marL="342900" lvl="0" indent="-171450" algn="l">
              <a:spcBef>
                <a:spcPts val="280"/>
              </a:spcBef>
              <a:spcAft>
                <a:spcPts val="0"/>
              </a:spcAft>
              <a:buClr>
                <a:schemeClr val="dk1"/>
              </a:buClr>
              <a:buSzPts val="1867"/>
              <a:buNone/>
              <a:defRPr sz="1400"/>
            </a:lvl1pPr>
            <a:lvl2pPr marL="685800" lvl="1" indent="-171450" algn="l">
              <a:spcBef>
                <a:spcPts val="240"/>
              </a:spcBef>
              <a:spcAft>
                <a:spcPts val="0"/>
              </a:spcAft>
              <a:buClr>
                <a:schemeClr val="dk1"/>
              </a:buClr>
              <a:buSzPts val="1600"/>
              <a:buNone/>
              <a:defRPr sz="1200"/>
            </a:lvl2pPr>
            <a:lvl3pPr marL="1028700" lvl="2" indent="-171450" algn="l">
              <a:spcBef>
                <a:spcPts val="200"/>
              </a:spcBef>
              <a:spcAft>
                <a:spcPts val="0"/>
              </a:spcAft>
              <a:buClr>
                <a:schemeClr val="dk1"/>
              </a:buClr>
              <a:buSzPts val="1333"/>
              <a:buNone/>
              <a:defRPr sz="1000"/>
            </a:lvl3pPr>
            <a:lvl4pPr marL="1371600" lvl="3" indent="-171450" algn="l">
              <a:spcBef>
                <a:spcPts val="180"/>
              </a:spcBef>
              <a:spcAft>
                <a:spcPts val="0"/>
              </a:spcAft>
              <a:buClr>
                <a:schemeClr val="dk1"/>
              </a:buClr>
              <a:buSzPts val="1200"/>
              <a:buNone/>
              <a:defRPr sz="900"/>
            </a:lvl4pPr>
            <a:lvl5pPr marL="1714500" lvl="4" indent="-171450" algn="l">
              <a:spcBef>
                <a:spcPts val="180"/>
              </a:spcBef>
              <a:spcAft>
                <a:spcPts val="0"/>
              </a:spcAft>
              <a:buClr>
                <a:schemeClr val="dk1"/>
              </a:buClr>
              <a:buSzPts val="1200"/>
              <a:buNone/>
              <a:defRPr sz="900"/>
            </a:lvl5pPr>
            <a:lvl6pPr marL="2057400" lvl="5" indent="-171450" algn="l">
              <a:spcBef>
                <a:spcPts val="180"/>
              </a:spcBef>
              <a:spcAft>
                <a:spcPts val="0"/>
              </a:spcAft>
              <a:buClr>
                <a:schemeClr val="dk1"/>
              </a:buClr>
              <a:buSzPts val="1200"/>
              <a:buNone/>
              <a:defRPr sz="900"/>
            </a:lvl6pPr>
            <a:lvl7pPr marL="2400300" lvl="6" indent="-171450" algn="l">
              <a:spcBef>
                <a:spcPts val="180"/>
              </a:spcBef>
              <a:spcAft>
                <a:spcPts val="0"/>
              </a:spcAft>
              <a:buClr>
                <a:schemeClr val="dk1"/>
              </a:buClr>
              <a:buSzPts val="1200"/>
              <a:buNone/>
              <a:defRPr sz="900"/>
            </a:lvl7pPr>
            <a:lvl8pPr marL="2743200" lvl="7" indent="-171450" algn="l">
              <a:spcBef>
                <a:spcPts val="180"/>
              </a:spcBef>
              <a:spcAft>
                <a:spcPts val="0"/>
              </a:spcAft>
              <a:buClr>
                <a:schemeClr val="dk1"/>
              </a:buClr>
              <a:buSzPts val="1200"/>
              <a:buNone/>
              <a:defRPr sz="900"/>
            </a:lvl8pPr>
            <a:lvl9pPr marL="3086100" lvl="8" indent="-171450" algn="l">
              <a:spcBef>
                <a:spcPts val="180"/>
              </a:spcBef>
              <a:spcAft>
                <a:spcPts val="0"/>
              </a:spcAft>
              <a:buClr>
                <a:schemeClr val="dk1"/>
              </a:buClr>
              <a:buSzPts val="1200"/>
              <a:buNone/>
              <a:defRPr sz="900"/>
            </a:lvl9pPr>
          </a:lstStyle>
          <a:p>
            <a:endParaRPr/>
          </a:p>
        </p:txBody>
      </p:sp>
      <p:sp>
        <p:nvSpPr>
          <p:cNvPr id="87" name="Google Shape;87;p4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09928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9"/>
        <p:cNvGrpSpPr/>
        <p:nvPr/>
      </p:nvGrpSpPr>
      <p:grpSpPr>
        <a:xfrm>
          <a:off x="0" y="0"/>
          <a:ext cx="0" cy="0"/>
          <a:chOff x="0" y="0"/>
          <a:chExt cx="0" cy="0"/>
        </a:xfrm>
      </p:grpSpPr>
      <p:sp>
        <p:nvSpPr>
          <p:cNvPr id="90" name="Google Shape;90;p42"/>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Open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42"/>
          <p:cNvSpPr>
            <a:spLocks noGrp="1"/>
          </p:cNvSpPr>
          <p:nvPr>
            <p:ph type="pic" idx="2"/>
          </p:nvPr>
        </p:nvSpPr>
        <p:spPr>
          <a:xfrm>
            <a:off x="1792288" y="459581"/>
            <a:ext cx="5486400" cy="3086100"/>
          </a:xfrm>
          <a:prstGeom prst="rect">
            <a:avLst/>
          </a:prstGeom>
          <a:noFill/>
          <a:ln>
            <a:noFill/>
          </a:ln>
        </p:spPr>
      </p:sp>
      <p:sp>
        <p:nvSpPr>
          <p:cNvPr id="92" name="Google Shape;92;p42"/>
          <p:cNvSpPr txBox="1">
            <a:spLocks noGrp="1"/>
          </p:cNvSpPr>
          <p:nvPr>
            <p:ph type="body" idx="1"/>
          </p:nvPr>
        </p:nvSpPr>
        <p:spPr>
          <a:xfrm>
            <a:off x="1792288" y="4025504"/>
            <a:ext cx="5486400" cy="603647"/>
          </a:xfrm>
          <a:prstGeom prst="rect">
            <a:avLst/>
          </a:prstGeom>
          <a:noFill/>
          <a:ln>
            <a:noFill/>
          </a:ln>
        </p:spPr>
        <p:txBody>
          <a:bodyPr spcFirstLastPara="1" wrap="square" lIns="91425" tIns="45700" rIns="91425" bIns="45700" anchor="t" anchorCtr="0">
            <a:normAutofit/>
          </a:bodyPr>
          <a:lstStyle>
            <a:lvl1pPr marL="342900" lvl="0" indent="-171450" algn="l">
              <a:spcBef>
                <a:spcPts val="280"/>
              </a:spcBef>
              <a:spcAft>
                <a:spcPts val="0"/>
              </a:spcAft>
              <a:buClr>
                <a:schemeClr val="dk1"/>
              </a:buClr>
              <a:buSzPts val="1867"/>
              <a:buNone/>
              <a:defRPr sz="1400"/>
            </a:lvl1pPr>
            <a:lvl2pPr marL="685800" lvl="1" indent="-171450" algn="l">
              <a:spcBef>
                <a:spcPts val="240"/>
              </a:spcBef>
              <a:spcAft>
                <a:spcPts val="0"/>
              </a:spcAft>
              <a:buClr>
                <a:schemeClr val="dk1"/>
              </a:buClr>
              <a:buSzPts val="1600"/>
              <a:buNone/>
              <a:defRPr sz="1200"/>
            </a:lvl2pPr>
            <a:lvl3pPr marL="1028700" lvl="2" indent="-171450" algn="l">
              <a:spcBef>
                <a:spcPts val="200"/>
              </a:spcBef>
              <a:spcAft>
                <a:spcPts val="0"/>
              </a:spcAft>
              <a:buClr>
                <a:schemeClr val="dk1"/>
              </a:buClr>
              <a:buSzPts val="1333"/>
              <a:buNone/>
              <a:defRPr sz="1000"/>
            </a:lvl3pPr>
            <a:lvl4pPr marL="1371600" lvl="3" indent="-171450" algn="l">
              <a:spcBef>
                <a:spcPts val="180"/>
              </a:spcBef>
              <a:spcAft>
                <a:spcPts val="0"/>
              </a:spcAft>
              <a:buClr>
                <a:schemeClr val="dk1"/>
              </a:buClr>
              <a:buSzPts val="1200"/>
              <a:buNone/>
              <a:defRPr sz="900"/>
            </a:lvl4pPr>
            <a:lvl5pPr marL="1714500" lvl="4" indent="-171450" algn="l">
              <a:spcBef>
                <a:spcPts val="180"/>
              </a:spcBef>
              <a:spcAft>
                <a:spcPts val="0"/>
              </a:spcAft>
              <a:buClr>
                <a:schemeClr val="dk1"/>
              </a:buClr>
              <a:buSzPts val="1200"/>
              <a:buNone/>
              <a:defRPr sz="900"/>
            </a:lvl5pPr>
            <a:lvl6pPr marL="2057400" lvl="5" indent="-171450" algn="l">
              <a:spcBef>
                <a:spcPts val="180"/>
              </a:spcBef>
              <a:spcAft>
                <a:spcPts val="0"/>
              </a:spcAft>
              <a:buClr>
                <a:schemeClr val="dk1"/>
              </a:buClr>
              <a:buSzPts val="1200"/>
              <a:buNone/>
              <a:defRPr sz="900"/>
            </a:lvl6pPr>
            <a:lvl7pPr marL="2400300" lvl="6" indent="-171450" algn="l">
              <a:spcBef>
                <a:spcPts val="180"/>
              </a:spcBef>
              <a:spcAft>
                <a:spcPts val="0"/>
              </a:spcAft>
              <a:buClr>
                <a:schemeClr val="dk1"/>
              </a:buClr>
              <a:buSzPts val="1200"/>
              <a:buNone/>
              <a:defRPr sz="900"/>
            </a:lvl7pPr>
            <a:lvl8pPr marL="2743200" lvl="7" indent="-171450" algn="l">
              <a:spcBef>
                <a:spcPts val="180"/>
              </a:spcBef>
              <a:spcAft>
                <a:spcPts val="0"/>
              </a:spcAft>
              <a:buClr>
                <a:schemeClr val="dk1"/>
              </a:buClr>
              <a:buSzPts val="1200"/>
              <a:buNone/>
              <a:defRPr sz="900"/>
            </a:lvl8pPr>
            <a:lvl9pPr marL="3086100" lvl="8" indent="-171450" algn="l">
              <a:spcBef>
                <a:spcPts val="180"/>
              </a:spcBef>
              <a:spcAft>
                <a:spcPts val="0"/>
              </a:spcAft>
              <a:buClr>
                <a:schemeClr val="dk1"/>
              </a:buClr>
              <a:buSzPts val="1200"/>
              <a:buNone/>
              <a:defRPr sz="900"/>
            </a:lvl9pPr>
          </a:lstStyle>
          <a:p>
            <a:endParaRPr/>
          </a:p>
        </p:txBody>
      </p:sp>
      <p:sp>
        <p:nvSpPr>
          <p:cNvPr id="93" name="Google Shape;93;p4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2459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5"/>
        <p:cNvGrpSpPr/>
        <p:nvPr/>
      </p:nvGrpSpPr>
      <p:grpSpPr>
        <a:xfrm>
          <a:off x="0" y="0"/>
          <a:ext cx="0" cy="0"/>
          <a:chOff x="0" y="0"/>
          <a:chExt cx="0" cy="0"/>
        </a:xfrm>
      </p:grpSpPr>
      <p:sp>
        <p:nvSpPr>
          <p:cNvPr id="96" name="Google Shape;96;p43"/>
          <p:cNvSpPr txBox="1">
            <a:spLocks noGrp="1"/>
          </p:cNvSpPr>
          <p:nvPr>
            <p:ph type="title"/>
          </p:nvPr>
        </p:nvSpPr>
        <p:spPr>
          <a:xfrm>
            <a:off x="457201" y="205979"/>
            <a:ext cx="7401491"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43"/>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o"/>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o"/>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8" name="Google Shape;98;p4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92237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0"/>
        <p:cNvGrpSpPr/>
        <p:nvPr/>
      </p:nvGrpSpPr>
      <p:grpSpPr>
        <a:xfrm>
          <a:off x="0" y="0"/>
          <a:ext cx="0" cy="0"/>
          <a:chOff x="0" y="0"/>
          <a:chExt cx="0" cy="0"/>
        </a:xfrm>
      </p:grpSpPr>
      <p:sp>
        <p:nvSpPr>
          <p:cNvPr id="101" name="Google Shape;101;p44"/>
          <p:cNvSpPr txBox="1">
            <a:spLocks noGrp="1"/>
          </p:cNvSpPr>
          <p:nvPr>
            <p:ph type="title"/>
          </p:nvPr>
        </p:nvSpPr>
        <p:spPr>
          <a:xfrm rot="5400000">
            <a:off x="5016558" y="1818823"/>
            <a:ext cx="4388644" cy="116295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4"/>
          <p:cNvSpPr txBox="1">
            <a:spLocks noGrp="1"/>
          </p:cNvSpPr>
          <p:nvPr>
            <p:ph type="body" idx="1"/>
          </p:nvPr>
        </p:nvSpPr>
        <p:spPr>
          <a:xfrm rot="5400000">
            <a:off x="1272779" y="-609599"/>
            <a:ext cx="4388644" cy="6019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o"/>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o"/>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03" name="Google Shape;103;p4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Open Sans"/>
                <a:ea typeface="Open Sans"/>
                <a:cs typeface="Open Sans"/>
                <a:sym typeface="Open Sans"/>
              </a:defRPr>
            </a:lvl1pPr>
            <a:lvl2pPr marR="0" lvl="1"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9pPr>
          </a:lstStyle>
          <a:p>
            <a:endParaRPr/>
          </a:p>
        </p:txBody>
      </p:sp>
      <p:sp>
        <p:nvSpPr>
          <p:cNvPr id="105" name="Google Shape;105;p4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22098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12/2/2023</a:t>
            </a:fld>
            <a:endParaRPr lang="en-US"/>
          </a:p>
        </p:txBody>
      </p:sp>
      <p:sp>
        <p:nvSpPr>
          <p:cNvPr id="6" name="Slide Number Placeholder 5"/>
          <p:cNvSpPr>
            <a:spLocks noGrp="1"/>
          </p:cNvSpPr>
          <p:nvPr>
            <p:ph type="sldNum" sz="quarter" idx="12"/>
          </p:nvPr>
        </p:nvSpPr>
        <p:spPr>
          <a:xfrm>
            <a:off x="0" y="9834"/>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019054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 the left/title">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5061117" y="2109931"/>
            <a:ext cx="3909701" cy="660719"/>
          </a:xfrm>
          <a:prstGeom prst="rect">
            <a:avLst/>
          </a:prstGeom>
        </p:spPr>
        <p:txBody>
          <a:bodyPr vert="horz"/>
          <a:lstStyle>
            <a:lvl1pPr marL="0" indent="0">
              <a:buNone/>
              <a:defRPr sz="2800" b="1" baseline="0">
                <a:latin typeface="Arial"/>
                <a:cs typeface="Arial"/>
              </a:defRPr>
            </a:lvl1pPr>
          </a:lstStyle>
          <a:p>
            <a:pPr lvl="0"/>
            <a:r>
              <a:rPr lang="en-US"/>
              <a:t>Name</a:t>
            </a:r>
          </a:p>
        </p:txBody>
      </p:sp>
      <p:sp>
        <p:nvSpPr>
          <p:cNvPr id="5" name="Text Placeholder 7"/>
          <p:cNvSpPr>
            <a:spLocks noGrp="1"/>
          </p:cNvSpPr>
          <p:nvPr>
            <p:ph type="body" sz="quarter" idx="12" hasCustomPrompt="1"/>
          </p:nvPr>
        </p:nvSpPr>
        <p:spPr>
          <a:xfrm>
            <a:off x="5061117" y="2770650"/>
            <a:ext cx="3909701" cy="792656"/>
          </a:xfrm>
          <a:prstGeom prst="rect">
            <a:avLst/>
          </a:prstGeom>
        </p:spPr>
        <p:txBody>
          <a:bodyPr vert="horz"/>
          <a:lstStyle>
            <a:lvl1pPr marL="0" indent="0">
              <a:buNone/>
              <a:defRPr sz="1800" b="0" baseline="0">
                <a:latin typeface="Arial"/>
                <a:cs typeface="Arial"/>
              </a:defRPr>
            </a:lvl1pPr>
          </a:lstStyle>
          <a:p>
            <a:pPr lvl="0"/>
            <a:r>
              <a:rPr lang="en-US"/>
              <a:t>Title</a:t>
            </a:r>
          </a:p>
        </p:txBody>
      </p:sp>
      <p:sp>
        <p:nvSpPr>
          <p:cNvPr id="7" name="Picture Placeholder 7"/>
          <p:cNvSpPr>
            <a:spLocks noGrp="1"/>
          </p:cNvSpPr>
          <p:nvPr>
            <p:ph type="pic" sz="quarter" idx="10" hasCustomPrompt="1"/>
          </p:nvPr>
        </p:nvSpPr>
        <p:spPr>
          <a:xfrm>
            <a:off x="592138" y="966574"/>
            <a:ext cx="4254182" cy="4176926"/>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r>
              <a:rPr lang="en-US"/>
              <a:t>     </a:t>
            </a:r>
          </a:p>
        </p:txBody>
      </p:sp>
      <p:sp>
        <p:nvSpPr>
          <p:cNvPr id="6"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1183933131"/>
      </p:ext>
    </p:extLst>
  </p:cSld>
  <p:clrMapOvr>
    <a:masterClrMapping/>
  </p:clrMapOvr>
  <p:transition spd="slow" advTm="7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5107298" y="1246188"/>
            <a:ext cx="3863520" cy="2706052"/>
          </a:xfrm>
          <a:prstGeom prst="rect">
            <a:avLst/>
          </a:prstGeom>
        </p:spPr>
        <p:txBody>
          <a:bodyPr vert="horz"/>
          <a:lstStyle>
            <a:lvl1pPr marL="0" indent="0">
              <a:lnSpc>
                <a:spcPct val="110000"/>
              </a:lnSpc>
              <a:buNone/>
              <a:defRPr sz="2400" b="1" i="1" baseline="0">
                <a:solidFill>
                  <a:srgbClr val="15A3BC"/>
                </a:solidFill>
                <a:latin typeface="Arial"/>
                <a:cs typeface="Arial"/>
              </a:defRPr>
            </a:lvl1pPr>
          </a:lstStyle>
          <a:p>
            <a:pPr lvl="0"/>
            <a:r>
              <a:rPr lang="en-US"/>
              <a:t>Pull quote! </a:t>
            </a:r>
            <a:br>
              <a:rPr lang="en-US"/>
            </a:br>
            <a:r>
              <a:rPr lang="en-US"/>
              <a:t>Arial Bold 24pts</a:t>
            </a:r>
          </a:p>
        </p:txBody>
      </p:sp>
      <p:sp>
        <p:nvSpPr>
          <p:cNvPr id="5" name="Text Placeholder 7"/>
          <p:cNvSpPr>
            <a:spLocks noGrp="1"/>
          </p:cNvSpPr>
          <p:nvPr>
            <p:ph type="body" sz="quarter" idx="12" hasCustomPrompt="1"/>
          </p:nvPr>
        </p:nvSpPr>
        <p:spPr>
          <a:xfrm>
            <a:off x="5107298" y="4094480"/>
            <a:ext cx="3655702" cy="864677"/>
          </a:xfrm>
          <a:prstGeom prst="rect">
            <a:avLst/>
          </a:prstGeom>
        </p:spPr>
        <p:txBody>
          <a:bodyPr vert="horz"/>
          <a:lstStyle>
            <a:lvl1pPr marL="0" indent="0">
              <a:buNone/>
              <a:defRPr sz="1800" b="0" baseline="0">
                <a:latin typeface="Arial"/>
                <a:cs typeface="Arial"/>
              </a:defRPr>
            </a:lvl1pPr>
          </a:lstStyle>
          <a:p>
            <a:pPr lvl="0"/>
            <a:r>
              <a:rPr lang="en-US"/>
              <a:t>Name and Title</a:t>
            </a:r>
          </a:p>
        </p:txBody>
      </p:sp>
      <p:sp>
        <p:nvSpPr>
          <p:cNvPr id="9" name="Picture Placeholder 7"/>
          <p:cNvSpPr>
            <a:spLocks noGrp="1"/>
          </p:cNvSpPr>
          <p:nvPr>
            <p:ph type="pic" sz="quarter" idx="10"/>
          </p:nvPr>
        </p:nvSpPr>
        <p:spPr>
          <a:xfrm>
            <a:off x="600531" y="964402"/>
            <a:ext cx="4268469" cy="4179098"/>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6"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3181836260"/>
      </p:ext>
    </p:extLst>
  </p:cSld>
  <p:clrMapOvr>
    <a:masterClrMapping/>
  </p:clrMapOvr>
  <p:transition spd="slow" advTm="7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with bullet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72440" y="1147334"/>
            <a:ext cx="8297863" cy="675217"/>
          </a:xfrm>
          <a:prstGeom prst="rect">
            <a:avLst/>
          </a:prstGeom>
        </p:spPr>
        <p:txBody>
          <a:bodyPr/>
          <a:lstStyle>
            <a:lvl1pPr algn="l">
              <a:defRPr sz="2800" b="1">
                <a:solidFill>
                  <a:srgbClr val="15A3BC"/>
                </a:solidFill>
                <a:latin typeface="Arial"/>
                <a:cs typeface="Arial"/>
              </a:defRPr>
            </a:lvl1pPr>
          </a:lstStyle>
          <a:p>
            <a:r>
              <a:rPr lang="en-US"/>
              <a:t>Subhead: Arial Bold 28pts</a:t>
            </a:r>
          </a:p>
        </p:txBody>
      </p:sp>
      <p:sp>
        <p:nvSpPr>
          <p:cNvPr id="9" name="Content Placeholder 3"/>
          <p:cNvSpPr>
            <a:spLocks noGrp="1"/>
          </p:cNvSpPr>
          <p:nvPr>
            <p:ph sz="half" idx="2"/>
          </p:nvPr>
        </p:nvSpPr>
        <p:spPr>
          <a:xfrm>
            <a:off x="4721543" y="1818223"/>
            <a:ext cx="4038600" cy="3058578"/>
          </a:xfrm>
          <a:prstGeom prst="rect">
            <a:avLst/>
          </a:prstGeom>
        </p:spPr>
        <p:txBody>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10"/>
          </p:nvPr>
        </p:nvSpPr>
        <p:spPr>
          <a:xfrm>
            <a:off x="484363" y="1807639"/>
            <a:ext cx="4038600" cy="3069161"/>
          </a:xfrm>
          <a:prstGeom prst="rect">
            <a:avLst/>
          </a:prstGeom>
        </p:spPr>
        <p:txBody>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3194325260"/>
      </p:ext>
    </p:extLst>
  </p:cSld>
  <p:clrMapOvr>
    <a:masterClrMapping/>
  </p:clrMapOvr>
  <p:transition spd="slow" advTm="7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layou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95618" y="1146177"/>
            <a:ext cx="8290935" cy="585642"/>
          </a:xfrm>
          <a:prstGeom prst="rect">
            <a:avLst/>
          </a:prstGeom>
        </p:spPr>
        <p:txBody>
          <a:bodyPr vert="horz"/>
          <a:lstStyle>
            <a:lvl1pPr marL="0" indent="0">
              <a:buNone/>
              <a:defRPr sz="2800" b="1">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a:t>Subhead (28pts)</a:t>
            </a:r>
          </a:p>
        </p:txBody>
      </p:sp>
      <p:sp>
        <p:nvSpPr>
          <p:cNvPr id="19" name="Content Placeholder 17"/>
          <p:cNvSpPr>
            <a:spLocks noGrp="1"/>
          </p:cNvSpPr>
          <p:nvPr>
            <p:ph sz="quarter" idx="11" hasCustomPrompt="1"/>
          </p:nvPr>
        </p:nvSpPr>
        <p:spPr>
          <a:xfrm>
            <a:off x="485458" y="1731820"/>
            <a:ext cx="8290935" cy="3071090"/>
          </a:xfrm>
          <a:prstGeom prst="rect">
            <a:avLst/>
          </a:prstGeom>
        </p:spPr>
        <p:txBody>
          <a:bodyPr vert="horz"/>
          <a:lstStyle>
            <a:lvl1pPr marL="0" marR="0" indent="0" algn="l" defTabSz="457200" rtl="0" eaLnBrk="1" fontAlgn="auto" latinLnBrk="0" hangingPunct="1">
              <a:lnSpc>
                <a:spcPct val="120000"/>
              </a:lnSpc>
              <a:spcBef>
                <a:spcPct val="20000"/>
              </a:spcBef>
              <a:spcAft>
                <a:spcPts val="0"/>
              </a:spcAft>
              <a:buClrTx/>
              <a:buSzTx/>
              <a:buFont typeface="Arial"/>
              <a:buNone/>
              <a:tabLst/>
              <a:defRPr sz="2000">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Body text 18-20 </a:t>
            </a:r>
            <a:r>
              <a:rPr lang="en-US" err="1"/>
              <a:t>pts</a:t>
            </a:r>
            <a:r>
              <a:rPr lang="en-US"/>
              <a: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a:t>
            </a:r>
          </a:p>
          <a:p>
            <a:pPr lvl="0"/>
            <a:r>
              <a:rPr lang="en-US"/>
              <a:t> </a:t>
            </a:r>
          </a:p>
        </p:txBody>
      </p:sp>
      <p:sp>
        <p:nvSpPr>
          <p:cNvPr id="5"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4025370040"/>
      </p:ext>
    </p:extLst>
  </p:cSld>
  <p:clrMapOvr>
    <a:masterClrMapping/>
  </p:clrMapOvr>
  <p:transition spd="slow" advTm="7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with bullet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8799" y="1754909"/>
            <a:ext cx="8109527" cy="2839316"/>
          </a:xfrm>
          <a:prstGeom prst="rect">
            <a:avLst/>
          </a:prstGeom>
        </p:spPr>
        <p:txBody>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0"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
        <p:nvSpPr>
          <p:cNvPr id="6" name="Title 1"/>
          <p:cNvSpPr>
            <a:spLocks noGrp="1"/>
          </p:cNvSpPr>
          <p:nvPr>
            <p:ph type="title" hasCustomPrompt="1"/>
          </p:nvPr>
        </p:nvSpPr>
        <p:spPr>
          <a:xfrm>
            <a:off x="472440" y="1147334"/>
            <a:ext cx="8297863" cy="675217"/>
          </a:xfrm>
          <a:prstGeom prst="rect">
            <a:avLst/>
          </a:prstGeom>
        </p:spPr>
        <p:txBody>
          <a:bodyPr/>
          <a:lstStyle>
            <a:lvl1pPr algn="l">
              <a:defRPr sz="2800" b="1">
                <a:solidFill>
                  <a:srgbClr val="15A3BC"/>
                </a:solidFill>
                <a:latin typeface="Arial"/>
                <a:cs typeface="Arial"/>
              </a:defRPr>
            </a:lvl1pPr>
          </a:lstStyle>
          <a:p>
            <a:r>
              <a:rPr lang="en-US"/>
              <a:t>Subhead: Arial Bold 28pts</a:t>
            </a:r>
          </a:p>
        </p:txBody>
      </p:sp>
    </p:spTree>
    <p:extLst>
      <p:ext uri="{BB962C8B-B14F-4D97-AF65-F5344CB8AC3E}">
        <p14:creationId xmlns:p14="http://schemas.microsoft.com/office/powerpoint/2010/main" val="318443763"/>
      </p:ext>
    </p:extLst>
  </p:cSld>
  <p:clrMapOvr>
    <a:masterClrMapping/>
  </p:clrMapOvr>
  <p:transition spd="slow" advTm="7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1 column with Graphic">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
        <p:nvSpPr>
          <p:cNvPr id="30" name="Content Placeholder 10"/>
          <p:cNvSpPr>
            <a:spLocks noGrp="1"/>
          </p:cNvSpPr>
          <p:nvPr>
            <p:ph sz="quarter" idx="11" hasCustomPrompt="1"/>
          </p:nvPr>
        </p:nvSpPr>
        <p:spPr>
          <a:xfrm>
            <a:off x="576263" y="1210599"/>
            <a:ext cx="7886555" cy="418821"/>
          </a:xfrm>
          <a:prstGeom prst="rect">
            <a:avLst/>
          </a:prstGeom>
        </p:spPr>
        <p:txBody>
          <a:bodyPr vert="horz"/>
          <a:lstStyle>
            <a:lvl1pPr marL="0" indent="0">
              <a:buNone/>
              <a:defRPr sz="2000" b="1" baseline="0">
                <a:solidFill>
                  <a:schemeClr val="tx1"/>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Subhead: Arial Bold 20 </a:t>
            </a:r>
            <a:r>
              <a:rPr lang="en-US" err="1"/>
              <a:t>pts</a:t>
            </a:r>
            <a:endParaRPr lang="en-US"/>
          </a:p>
        </p:txBody>
      </p:sp>
      <p:sp>
        <p:nvSpPr>
          <p:cNvPr id="31" name="Content Placeholder 10"/>
          <p:cNvSpPr>
            <a:spLocks noGrp="1"/>
          </p:cNvSpPr>
          <p:nvPr>
            <p:ph sz="quarter" idx="12" hasCustomPrompt="1"/>
          </p:nvPr>
        </p:nvSpPr>
        <p:spPr>
          <a:xfrm>
            <a:off x="576263" y="4004166"/>
            <a:ext cx="8336828" cy="733136"/>
          </a:xfrm>
          <a:prstGeom prst="rect">
            <a:avLst/>
          </a:prstGeom>
        </p:spPr>
        <p:txBody>
          <a:bodyPr vert="horz"/>
          <a:lstStyle>
            <a:lvl1pPr marL="0" indent="0">
              <a:buNone/>
              <a:defRPr sz="1800" b="0">
                <a:solidFill>
                  <a:schemeClr val="tx1"/>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Text</a:t>
            </a:r>
          </a:p>
        </p:txBody>
      </p:sp>
      <p:sp>
        <p:nvSpPr>
          <p:cNvPr id="5" name="ClipArt Placeholder 4"/>
          <p:cNvSpPr>
            <a:spLocks noGrp="1"/>
          </p:cNvSpPr>
          <p:nvPr>
            <p:ph type="clipArt" sz="quarter" idx="13" hasCustomPrompt="1"/>
          </p:nvPr>
        </p:nvSpPr>
        <p:spPr>
          <a:xfrm>
            <a:off x="576262" y="1798638"/>
            <a:ext cx="7998777" cy="2103437"/>
          </a:xfrm>
          <a:prstGeom prst="rect">
            <a:avLst/>
          </a:prstGeom>
        </p:spPr>
        <p:txBody>
          <a:bodyPr vert="horz"/>
          <a:lstStyle>
            <a:lvl1pPr marL="0" indent="0">
              <a:buNone/>
              <a:defRPr>
                <a:latin typeface="Arial"/>
                <a:cs typeface="Arial"/>
              </a:defRPr>
            </a:lvl1pPr>
          </a:lstStyle>
          <a:p>
            <a:r>
              <a:rPr lang="en-US"/>
              <a:t>Graphic</a:t>
            </a:r>
          </a:p>
        </p:txBody>
      </p:sp>
    </p:spTree>
    <p:extLst>
      <p:ext uri="{BB962C8B-B14F-4D97-AF65-F5344CB8AC3E}">
        <p14:creationId xmlns:p14="http://schemas.microsoft.com/office/powerpoint/2010/main" val="253223371"/>
      </p:ext>
    </p:extLst>
  </p:cSld>
  <p:clrMapOvr>
    <a:masterClrMapping/>
  </p:clrMapOvr>
  <p:transition spd="slow" advTm="7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Graphic with text">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
        <p:nvSpPr>
          <p:cNvPr id="4" name="Text Placeholder 3"/>
          <p:cNvSpPr>
            <a:spLocks noGrp="1"/>
          </p:cNvSpPr>
          <p:nvPr>
            <p:ph type="body" sz="quarter" idx="10" hasCustomPrompt="1"/>
          </p:nvPr>
        </p:nvSpPr>
        <p:spPr>
          <a:xfrm>
            <a:off x="4379594" y="2074485"/>
            <a:ext cx="4114165" cy="1827590"/>
          </a:xfrm>
          <a:prstGeom prst="rect">
            <a:avLst/>
          </a:prstGeom>
        </p:spPr>
        <p:txBody>
          <a:bodyPr vert="horz"/>
          <a:lstStyle>
            <a:lvl1pPr marL="0" indent="0">
              <a:buNone/>
              <a:defRPr sz="2800" b="1" baseline="0">
                <a:latin typeface="Arial"/>
                <a:cs typeface="Arial"/>
              </a:defRPr>
            </a:lvl1pPr>
            <a:lvl2pPr marL="457200" indent="0">
              <a:buNone/>
              <a:defRPr b="1">
                <a:latin typeface="Arial"/>
                <a:cs typeface="Arial"/>
              </a:defRPr>
            </a:lvl2pPr>
            <a:lvl3pPr marL="914400" indent="0">
              <a:buNone/>
              <a:defRPr b="1">
                <a:latin typeface="Arial"/>
                <a:cs typeface="Arial"/>
              </a:defRPr>
            </a:lvl3pPr>
            <a:lvl4pPr marL="1371600" indent="0">
              <a:buNone/>
              <a:defRPr b="1">
                <a:latin typeface="Arial"/>
                <a:cs typeface="Arial"/>
              </a:defRPr>
            </a:lvl4pPr>
            <a:lvl5pPr marL="1828800" indent="0">
              <a:buNone/>
              <a:defRPr b="1">
                <a:latin typeface="Arial"/>
                <a:cs typeface="Arial"/>
              </a:defRPr>
            </a:lvl5pPr>
          </a:lstStyle>
          <a:p>
            <a:pPr lvl="0"/>
            <a:r>
              <a:rPr lang="en-US"/>
              <a:t>Arial Bold 28pts</a:t>
            </a:r>
          </a:p>
        </p:txBody>
      </p:sp>
      <p:sp>
        <p:nvSpPr>
          <p:cNvPr id="3" name="ClipArt Placeholder 2"/>
          <p:cNvSpPr>
            <a:spLocks noGrp="1"/>
          </p:cNvSpPr>
          <p:nvPr>
            <p:ph type="clipArt" sz="quarter" idx="11" hasCustomPrompt="1"/>
          </p:nvPr>
        </p:nvSpPr>
        <p:spPr>
          <a:xfrm>
            <a:off x="500297" y="1361758"/>
            <a:ext cx="3479565" cy="3515042"/>
          </a:xfrm>
          <a:prstGeom prst="rect">
            <a:avLst/>
          </a:prstGeom>
        </p:spPr>
        <p:txBody>
          <a:bodyPr vert="horz"/>
          <a:lstStyle>
            <a:lvl1pPr marL="0" indent="0">
              <a:buNone/>
              <a:defRPr>
                <a:latin typeface="Arial"/>
                <a:cs typeface="Arial"/>
              </a:defRPr>
            </a:lvl1pPr>
          </a:lstStyle>
          <a:p>
            <a:r>
              <a:rPr lang="en-US"/>
              <a:t>Graphic</a:t>
            </a:r>
          </a:p>
        </p:txBody>
      </p:sp>
    </p:spTree>
    <p:extLst>
      <p:ext uri="{BB962C8B-B14F-4D97-AF65-F5344CB8AC3E}">
        <p14:creationId xmlns:p14="http://schemas.microsoft.com/office/powerpoint/2010/main" val="352275896"/>
      </p:ext>
    </p:extLst>
  </p:cSld>
  <p:clrMapOvr>
    <a:masterClrMapping/>
  </p:clrMapOvr>
  <p:transition spd="slow" advTm="7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baseline="0">
                <a:solidFill>
                  <a:schemeClr val="bg1"/>
                </a:solidFill>
              </a:rPr>
              <a:t>/</a:t>
            </a:r>
            <a:r>
              <a:rPr lang="en-US" b="1" baseline="0">
                <a:solidFill>
                  <a:schemeClr val="bg1"/>
                </a:solidFill>
              </a:rPr>
              <a:t>RESULTSEdFund</a:t>
            </a:r>
          </a:p>
        </p:txBody>
      </p:sp>
      <p:pic>
        <p:nvPicPr>
          <p:cNvPr id="6" name="Picture 5" descr="instagram-icon.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600" y="3896473"/>
            <a:ext cx="346528" cy="346528"/>
          </a:xfrm>
          <a:prstGeom prst="rect">
            <a:avLst/>
          </a:prstGeom>
        </p:spPr>
      </p:pic>
      <p:pic>
        <p:nvPicPr>
          <p:cNvPr id="8" name="Picture 7" descr="twitter_circl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2601" y="3402597"/>
            <a:ext cx="346528" cy="346528"/>
          </a:xfrm>
          <a:prstGeom prst="rect">
            <a:avLst/>
          </a:prstGeom>
        </p:spPr>
      </p:pic>
      <p:sp>
        <p:nvSpPr>
          <p:cNvPr id="9" name="Rectangle 8"/>
          <p:cNvSpPr/>
          <p:nvPr userDrawn="1"/>
        </p:nvSpPr>
        <p:spPr>
          <a:xfrm>
            <a:off x="835010" y="3391195"/>
            <a:ext cx="2020167" cy="369332"/>
          </a:xfrm>
          <a:prstGeom prst="rect">
            <a:avLst/>
          </a:prstGeom>
        </p:spPr>
        <p:txBody>
          <a:bodyPr wrap="none">
            <a:spAutoFit/>
          </a:bodyPr>
          <a:lstStyle/>
          <a:p>
            <a:pPr algn="l"/>
            <a:r>
              <a:rPr lang="en-US" baseline="0">
                <a:solidFill>
                  <a:schemeClr val="bg1"/>
                </a:solidFill>
              </a:rPr>
              <a:t>@</a:t>
            </a:r>
            <a:r>
              <a:rPr lang="en-US" b="1" baseline="0">
                <a:solidFill>
                  <a:schemeClr val="bg1"/>
                </a:solidFill>
              </a:rPr>
              <a:t>RESULTS_Tweets</a:t>
            </a:r>
          </a:p>
        </p:txBody>
      </p:sp>
      <p:sp>
        <p:nvSpPr>
          <p:cNvPr id="10" name="Rectangle 9"/>
          <p:cNvSpPr/>
          <p:nvPr userDrawn="1"/>
        </p:nvSpPr>
        <p:spPr>
          <a:xfrm>
            <a:off x="829129" y="4379071"/>
            <a:ext cx="1749197" cy="369332"/>
          </a:xfrm>
          <a:prstGeom prst="rect">
            <a:avLst/>
          </a:prstGeom>
        </p:spPr>
        <p:txBody>
          <a:bodyPr wrap="none">
            <a:spAutoFit/>
          </a:bodyPr>
          <a:lstStyle/>
          <a:p>
            <a:r>
              <a:rPr lang="en-US" baseline="0">
                <a:solidFill>
                  <a:schemeClr val="bg1"/>
                </a:solidFill>
              </a:rPr>
              <a:t>@</a:t>
            </a:r>
            <a:r>
              <a:rPr lang="en-US" b="1" baseline="0">
                <a:solidFill>
                  <a:schemeClr val="bg1"/>
                </a:solidFill>
              </a:rPr>
              <a:t>voices4results</a:t>
            </a:r>
            <a:endParaRPr lang="en-US" b="1">
              <a:solidFill>
                <a:schemeClr val="bg1"/>
              </a:solidFill>
            </a:endParaRPr>
          </a:p>
        </p:txBody>
      </p:sp>
      <p:sp>
        <p:nvSpPr>
          <p:cNvPr id="11" name="TextBox 10"/>
          <p:cNvSpPr txBox="1"/>
          <p:nvPr userDrawn="1"/>
        </p:nvSpPr>
        <p:spPr>
          <a:xfrm>
            <a:off x="5270500" y="4178564"/>
            <a:ext cx="3419930" cy="584776"/>
          </a:xfrm>
          <a:prstGeom prst="rect">
            <a:avLst/>
          </a:prstGeom>
          <a:noFill/>
        </p:spPr>
        <p:txBody>
          <a:bodyPr wrap="square" rtlCol="0">
            <a:spAutoFit/>
          </a:bodyPr>
          <a:lstStyle/>
          <a:p>
            <a:pPr algn="r"/>
            <a:r>
              <a:rPr lang="en-US" sz="3200" b="1">
                <a:solidFill>
                  <a:schemeClr val="bg1"/>
                </a:solidFill>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headline/statistic">
    <p:spTree>
      <p:nvGrpSpPr>
        <p:cNvPr id="1" name=""/>
        <p:cNvGrpSpPr/>
        <p:nvPr/>
      </p:nvGrpSpPr>
      <p:grpSpPr>
        <a:xfrm>
          <a:off x="0" y="0"/>
          <a:ext cx="0" cy="0"/>
          <a:chOff x="0" y="0"/>
          <a:chExt cx="0" cy="0"/>
        </a:xfrm>
      </p:grpSpPr>
      <p:sp>
        <p:nvSpPr>
          <p:cNvPr id="10" name="Content Placeholder 10"/>
          <p:cNvSpPr>
            <a:spLocks noGrp="1"/>
          </p:cNvSpPr>
          <p:nvPr>
            <p:ph sz="quarter" idx="15" hasCustomPrompt="1"/>
          </p:nvPr>
        </p:nvSpPr>
        <p:spPr>
          <a:xfrm>
            <a:off x="576263" y="1209675"/>
            <a:ext cx="7966365" cy="703262"/>
          </a:xfrm>
          <a:prstGeom prst="rect">
            <a:avLst/>
          </a:prstGeom>
        </p:spPr>
        <p:txBody>
          <a:bodyPr vert="horz"/>
          <a:lstStyle>
            <a:lvl1pPr marL="0" indent="0">
              <a:buNone/>
              <a:defRPr sz="2400" b="1" baseline="0">
                <a:solidFill>
                  <a:srgbClr val="15A3BC"/>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Blue Subhead: Arial Bold 24pts</a:t>
            </a:r>
          </a:p>
        </p:txBody>
      </p:sp>
      <p:sp>
        <p:nvSpPr>
          <p:cNvPr id="12" name="Content Placeholder 10"/>
          <p:cNvSpPr>
            <a:spLocks noGrp="1"/>
          </p:cNvSpPr>
          <p:nvPr>
            <p:ph sz="quarter" idx="16" hasCustomPrompt="1"/>
          </p:nvPr>
        </p:nvSpPr>
        <p:spPr>
          <a:xfrm>
            <a:off x="576263" y="2351499"/>
            <a:ext cx="8096023" cy="2240821"/>
          </a:xfrm>
          <a:prstGeom prst="rect">
            <a:avLst/>
          </a:prstGeom>
        </p:spPr>
        <p:txBody>
          <a:bodyPr vert="horz"/>
          <a:lstStyle>
            <a:lvl1pPr marL="0" indent="0">
              <a:buNone/>
              <a:defRPr sz="1800" b="0" baseline="0">
                <a:solidFill>
                  <a:schemeClr val="tx1"/>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Statistic: Arial </a:t>
            </a:r>
            <a:r>
              <a:rPr lang="en-US" err="1"/>
              <a:t>Reg</a:t>
            </a:r>
            <a:r>
              <a:rPr lang="en-US"/>
              <a:t> 18pts</a:t>
            </a:r>
          </a:p>
        </p:txBody>
      </p:sp>
      <p:sp>
        <p:nvSpPr>
          <p:cNvPr id="5"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4123422535"/>
      </p:ext>
    </p:extLst>
  </p:cSld>
  <p:clrMapOvr>
    <a:masterClrMapping/>
  </p:clrMapOvr>
  <p:transition spd="slow" advTm="7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userDrawn="1"/>
        </p:nvSpPr>
        <p:spPr>
          <a:xfrm>
            <a:off x="722313" y="2794399"/>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b="1"/>
              <a:t>Click to edit Master title style</a:t>
            </a:r>
          </a:p>
        </p:txBody>
      </p:sp>
      <p:sp>
        <p:nvSpPr>
          <p:cNvPr id="3" name="Slide Number Placeholder 5">
            <a:extLst>
              <a:ext uri="{FF2B5EF4-FFF2-40B4-BE49-F238E27FC236}">
                <a16:creationId xmlns:a16="http://schemas.microsoft.com/office/drawing/2014/main" id="{3950FBE2-912D-38CB-BB16-9EB2277A3197}"/>
              </a:ext>
            </a:extLst>
          </p:cNvPr>
          <p:cNvSpPr>
            <a:spLocks noGrp="1"/>
          </p:cNvSpPr>
          <p:nvPr>
            <p:ph type="sldNum" sz="quarter" idx="12"/>
          </p:nvPr>
        </p:nvSpPr>
        <p:spPr>
          <a:xfrm>
            <a:off x="0" y="0"/>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F07EF0-EC59-4189-9572-B7B83B61D54B}" type="datetime1">
              <a:rPr lang="en-US" smtClean="0"/>
              <a:t>12/2/2023</a:t>
            </a:fld>
            <a:endParaRPr lang="en-US"/>
          </a:p>
        </p:txBody>
      </p:sp>
      <p:sp>
        <p:nvSpPr>
          <p:cNvPr id="6" name="Slide Number Placeholder 5"/>
          <p:cNvSpPr>
            <a:spLocks noGrp="1"/>
          </p:cNvSpPr>
          <p:nvPr>
            <p:ph type="sldNum" sz="quarter" idx="12"/>
          </p:nvPr>
        </p:nvSpPr>
        <p:spPr>
          <a:xfrm>
            <a:off x="0" y="0"/>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673297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12/2/2023</a:t>
            </a:fld>
            <a:endParaRPr lang="en-US"/>
          </a:p>
        </p:txBody>
      </p:sp>
      <p:sp>
        <p:nvSpPr>
          <p:cNvPr id="6" name="Slide Number Placeholder 5"/>
          <p:cNvSpPr>
            <a:spLocks noGrp="1"/>
          </p:cNvSpPr>
          <p:nvPr>
            <p:ph type="sldNum" sz="quarter" idx="12"/>
          </p:nvPr>
        </p:nvSpPr>
        <p:spPr>
          <a:xfrm>
            <a:off x="0" y="9834"/>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9FA7FB-9C61-4F84-9688-F121FD8A3F8D}" type="datetime1">
              <a:rPr lang="en-US" smtClean="0"/>
              <a:t>12/2/2023</a:t>
            </a:fld>
            <a:endParaRPr lang="en-US"/>
          </a:p>
        </p:txBody>
      </p:sp>
      <p:sp>
        <p:nvSpPr>
          <p:cNvPr id="7" name="Slide Number Placeholder 6"/>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31665-E90A-4238-B130-A43D92022056}" type="datetime1">
              <a:rPr lang="en-US" smtClean="0"/>
              <a:t>12/2/2023</a:t>
            </a:fld>
            <a:endParaRPr lang="en-US"/>
          </a:p>
        </p:txBody>
      </p:sp>
      <p:sp>
        <p:nvSpPr>
          <p:cNvPr id="9" name="Slide Number Placeholder 8"/>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AE079-6187-4F33-8EBD-9EFC16937369}" type="datetime1">
              <a:rPr lang="en-US" smtClean="0"/>
              <a:t>12/2/2023</a:t>
            </a:fld>
            <a:endParaRPr lang="en-US"/>
          </a:p>
        </p:txBody>
      </p:sp>
      <p:sp>
        <p:nvSpPr>
          <p:cNvPr id="5" name="Slide Number Placeholder 4"/>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96D3E-6D9D-45CD-9472-BDD6FA740015}" type="datetime1">
              <a:rPr lang="en-US" smtClean="0"/>
              <a:t>12/2/2023</a:t>
            </a:fld>
            <a:endParaRPr lang="en-US"/>
          </a:p>
        </p:txBody>
      </p:sp>
      <p:sp>
        <p:nvSpPr>
          <p:cNvPr id="4" name="Slide Number Placeholder 3"/>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43D8E9-EA14-4CC3-9901-F44DA42BF986}" type="datetime1">
              <a:rPr lang="en-US" smtClean="0"/>
              <a:t>12/2/2023</a:t>
            </a:fld>
            <a:endParaRPr lang="en-US"/>
          </a:p>
        </p:txBody>
      </p:sp>
      <p:sp>
        <p:nvSpPr>
          <p:cNvPr id="7" name="Slide Number Placeholder 6"/>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50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B8DB4-AEDE-4CB9-84D3-CC43A1B2927D}" type="datetime1">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B6D41B-F5D9-44D5-9B27-26CBAACACAE0}" type="datetime1">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7FC47-9AEE-4F6E-B06C-E4CFEAF93761}" type="datetime1">
              <a:rPr lang="en-US" smtClean="0"/>
              <a:t>12/2/2023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p:nvSpPr>
        <p:spPr>
          <a:xfrm>
            <a:off x="722313" y="2794399"/>
            <a:ext cx="7772400" cy="102155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247771235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83672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30333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822650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12/2/2023</a:t>
            </a:fld>
            <a:endParaRPr lang="en-US"/>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240453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12/2/2023</a:t>
            </a:fld>
            <a:endParaRPr lang="en-US"/>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24861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12/2/2023</a:t>
            </a:fld>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814568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baseline="0">
                <a:solidFill>
                  <a:schemeClr val="bg1"/>
                </a:solidFill>
              </a:rPr>
              <a:t>/</a:t>
            </a:r>
            <a:r>
              <a:rPr lang="en-US" b="1" baseline="0">
                <a:solidFill>
                  <a:schemeClr val="bg1"/>
                </a:solidFill>
              </a:rPr>
              <a:t>RESULTSEdFund</a:t>
            </a:r>
          </a:p>
        </p:txBody>
      </p:sp>
      <p:pic>
        <p:nvPicPr>
          <p:cNvPr id="6" name="Picture 5" descr="instagram-ico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600" y="3896473"/>
            <a:ext cx="346528" cy="346528"/>
          </a:xfrm>
          <a:prstGeom prst="rect">
            <a:avLst/>
          </a:prstGeom>
        </p:spPr>
      </p:pic>
      <p:pic>
        <p:nvPicPr>
          <p:cNvPr id="8" name="Picture 7" descr="twitter_circl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2601" y="3402597"/>
            <a:ext cx="346528" cy="346528"/>
          </a:xfrm>
          <a:prstGeom prst="rect">
            <a:avLst/>
          </a:prstGeom>
        </p:spPr>
      </p:pic>
      <p:sp>
        <p:nvSpPr>
          <p:cNvPr id="9" name="Rectangle 8"/>
          <p:cNvSpPr/>
          <p:nvPr userDrawn="1"/>
        </p:nvSpPr>
        <p:spPr>
          <a:xfrm>
            <a:off x="835010" y="3391195"/>
            <a:ext cx="2020167" cy="369332"/>
          </a:xfrm>
          <a:prstGeom prst="rect">
            <a:avLst/>
          </a:prstGeom>
        </p:spPr>
        <p:txBody>
          <a:bodyPr wrap="none">
            <a:spAutoFit/>
          </a:bodyPr>
          <a:lstStyle/>
          <a:p>
            <a:pPr algn="l"/>
            <a:r>
              <a:rPr lang="en-US" baseline="0">
                <a:solidFill>
                  <a:schemeClr val="bg1"/>
                </a:solidFill>
              </a:rPr>
              <a:t>@</a:t>
            </a:r>
            <a:r>
              <a:rPr lang="en-US" b="1" baseline="0">
                <a:solidFill>
                  <a:schemeClr val="bg1"/>
                </a:solidFill>
              </a:rPr>
              <a:t>RESULTS_Tweets</a:t>
            </a:r>
          </a:p>
        </p:txBody>
      </p:sp>
      <p:sp>
        <p:nvSpPr>
          <p:cNvPr id="10" name="Rectangle 9"/>
          <p:cNvSpPr/>
          <p:nvPr userDrawn="1"/>
        </p:nvSpPr>
        <p:spPr>
          <a:xfrm>
            <a:off x="829129" y="4379071"/>
            <a:ext cx="1749197" cy="369332"/>
          </a:xfrm>
          <a:prstGeom prst="rect">
            <a:avLst/>
          </a:prstGeom>
        </p:spPr>
        <p:txBody>
          <a:bodyPr wrap="none">
            <a:spAutoFit/>
          </a:bodyPr>
          <a:lstStyle/>
          <a:p>
            <a:r>
              <a:rPr lang="en-US" baseline="0">
                <a:solidFill>
                  <a:schemeClr val="bg1"/>
                </a:solidFill>
              </a:rPr>
              <a:t>@</a:t>
            </a:r>
            <a:r>
              <a:rPr lang="en-US" b="1" baseline="0">
                <a:solidFill>
                  <a:schemeClr val="bg1"/>
                </a:solidFill>
              </a:rPr>
              <a:t>voices4results</a:t>
            </a:r>
            <a:endParaRPr lang="en-US" b="1">
              <a:solidFill>
                <a:schemeClr val="bg1"/>
              </a:solidFill>
            </a:endParaRPr>
          </a:p>
        </p:txBody>
      </p:sp>
      <p:sp>
        <p:nvSpPr>
          <p:cNvPr id="11" name="TextBox 10"/>
          <p:cNvSpPr txBox="1"/>
          <p:nvPr userDrawn="1"/>
        </p:nvSpPr>
        <p:spPr>
          <a:xfrm>
            <a:off x="5270500" y="4178564"/>
            <a:ext cx="3419930" cy="584776"/>
          </a:xfrm>
          <a:prstGeom prst="rect">
            <a:avLst/>
          </a:prstGeom>
          <a:noFill/>
        </p:spPr>
        <p:txBody>
          <a:bodyPr wrap="square" rtlCol="0">
            <a:spAutoFit/>
          </a:bodyPr>
          <a:lstStyle/>
          <a:p>
            <a:pPr algn="r"/>
            <a:r>
              <a:rPr lang="en-US" sz="3200" b="1">
                <a:solidFill>
                  <a:schemeClr val="bg1"/>
                </a:solidFill>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525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827913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235565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569768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138484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Bulleted ">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85800" y="1028700"/>
            <a:ext cx="7787640" cy="3657600"/>
          </a:xfrm>
          <a:prstGeom prst="rect">
            <a:avLst/>
          </a:prstGeom>
        </p:spPr>
        <p:txBody>
          <a:bodyPr>
            <a:noAutofit/>
          </a:bodyPr>
          <a:lstStyle>
            <a:lvl1pPr marL="219075" indent="-219075">
              <a:spcBef>
                <a:spcPts val="450"/>
              </a:spcBef>
              <a:spcAft>
                <a:spcPts val="0"/>
              </a:spcAft>
              <a:buClr>
                <a:srgbClr val="50B3CF"/>
              </a:buClr>
              <a:buFont typeface="Symbol" pitchFamily="18" charset="2"/>
              <a:buChar char="·"/>
              <a:defRPr lang="pt-BR" sz="2100" b="0" i="0" u="none" strike="noStrike" baseline="0" smtClean="0">
                <a:solidFill>
                  <a:srgbClr val="231F20"/>
                </a:solidFill>
                <a:latin typeface="Lato" pitchFamily="34" charset="0"/>
              </a:defRPr>
            </a:lvl1pPr>
          </a:lstStyle>
          <a:p>
            <a:pPr>
              <a:buFont typeface="Symbol" pitchFamily="18" charset="2"/>
              <a:buChar char="·"/>
            </a:pPr>
            <a:r>
              <a:rPr lang="en-US">
                <a:latin typeface="Lato" pitchFamily="34" charset="0"/>
              </a:rPr>
              <a:t>One column bulleted list. Font size is 28 pts.</a:t>
            </a:r>
          </a:p>
        </p:txBody>
      </p:sp>
      <p:sp>
        <p:nvSpPr>
          <p:cNvPr id="7" name="Title 1"/>
          <p:cNvSpPr>
            <a:spLocks noGrp="1"/>
          </p:cNvSpPr>
          <p:nvPr>
            <p:ph type="title" hasCustomPrompt="1"/>
          </p:nvPr>
        </p:nvSpPr>
        <p:spPr>
          <a:xfrm>
            <a:off x="228600" y="57150"/>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a:t>Slide Title - Font Size 28pts</a:t>
            </a:r>
          </a:p>
        </p:txBody>
      </p:sp>
      <p:sp>
        <p:nvSpPr>
          <p:cNvPr id="12" name="TextBox 11"/>
          <p:cNvSpPr txBox="1"/>
          <p:nvPr userDrawn="1"/>
        </p:nvSpPr>
        <p:spPr>
          <a:xfrm>
            <a:off x="228600" y="4800600"/>
            <a:ext cx="3429000" cy="230832"/>
          </a:xfrm>
          <a:prstGeom prst="rect">
            <a:avLst/>
          </a:prstGeom>
          <a:noFill/>
        </p:spPr>
        <p:txBody>
          <a:bodyPr wrap="square" rtlCol="0">
            <a:spAutoFit/>
          </a:bodyPr>
          <a:lstStyle/>
          <a:p>
            <a:r>
              <a:rPr lang="en-US" sz="900" kern="1200">
                <a:solidFill>
                  <a:schemeClr val="tx1"/>
                </a:solidFill>
                <a:latin typeface="Lato" pitchFamily="34" charset="0"/>
                <a:ea typeface="+mn-ea"/>
                <a:cs typeface="+mn-cs"/>
              </a:rPr>
              <a:t>www.taxpolicycenter.org</a:t>
            </a:r>
          </a:p>
        </p:txBody>
      </p:sp>
      <p:sp>
        <p:nvSpPr>
          <p:cNvPr id="15" name="TextBox 14"/>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latin typeface="Lato" pitchFamily="34" charset="0"/>
              </a:rPr>
              <a:pPr algn="r"/>
              <a:t>‹#›</a:t>
            </a:fld>
            <a:endParaRPr lang="en-US" sz="900">
              <a:latin typeface="Lato" pitchFamily="34" charset="0"/>
            </a:endParaRPr>
          </a:p>
        </p:txBody>
      </p:sp>
    </p:spTree>
    <p:extLst>
      <p:ext uri="{BB962C8B-B14F-4D97-AF65-F5344CB8AC3E}">
        <p14:creationId xmlns:p14="http://schemas.microsoft.com/office/powerpoint/2010/main" val="2428612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 Hierarchy ">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28600" y="54864"/>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a:t>Slide Title - Font Size 28pts</a:t>
            </a:r>
          </a:p>
        </p:txBody>
      </p:sp>
      <p:sp>
        <p:nvSpPr>
          <p:cNvPr id="16" name="TextBox 15"/>
          <p:cNvSpPr txBox="1"/>
          <p:nvPr userDrawn="1"/>
        </p:nvSpPr>
        <p:spPr>
          <a:xfrm>
            <a:off x="228600" y="4800600"/>
            <a:ext cx="3429000" cy="230832"/>
          </a:xfrm>
          <a:prstGeom prst="rect">
            <a:avLst/>
          </a:prstGeom>
          <a:noFill/>
        </p:spPr>
        <p:txBody>
          <a:bodyPr wrap="square" rtlCol="0">
            <a:spAutoFit/>
          </a:bodyPr>
          <a:lstStyle/>
          <a:p>
            <a:r>
              <a:rPr lang="en-US" sz="900" kern="1200">
                <a:solidFill>
                  <a:schemeClr val="tx1"/>
                </a:solidFill>
                <a:latin typeface="Lato" pitchFamily="34" charset="0"/>
                <a:ea typeface="+mn-ea"/>
                <a:cs typeface="+mn-cs"/>
              </a:rPr>
              <a:t>www.taxpolicycenter.org</a:t>
            </a:r>
          </a:p>
        </p:txBody>
      </p:sp>
      <p:sp>
        <p:nvSpPr>
          <p:cNvPr id="17" name="TextBox 16"/>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latin typeface="Lato" pitchFamily="34" charset="0"/>
              </a:rPr>
              <a:pPr algn="r"/>
              <a:t>‹#›</a:t>
            </a:fld>
            <a:endParaRPr lang="en-US" sz="900">
              <a:latin typeface="Lato" pitchFamily="34" charset="0"/>
            </a:endParaRPr>
          </a:p>
        </p:txBody>
      </p:sp>
      <p:sp>
        <p:nvSpPr>
          <p:cNvPr id="9" name="Text Placeholder 8"/>
          <p:cNvSpPr>
            <a:spLocks noGrp="1"/>
          </p:cNvSpPr>
          <p:nvPr>
            <p:ph type="body" sz="quarter" idx="10" hasCustomPrompt="1"/>
          </p:nvPr>
        </p:nvSpPr>
        <p:spPr>
          <a:xfrm>
            <a:off x="685800" y="1028700"/>
            <a:ext cx="7863840" cy="3771900"/>
          </a:xfrm>
          <a:prstGeom prst="rect">
            <a:avLst/>
          </a:prstGeom>
        </p:spPr>
        <p:txBody>
          <a:bodyPr/>
          <a:lstStyle>
            <a:lvl1pPr marL="0" indent="-219456">
              <a:spcBef>
                <a:spcPts val="1350"/>
              </a:spcBef>
              <a:buClr>
                <a:srgbClr val="50B3CE"/>
              </a:buClr>
              <a:buFont typeface="Symbol" pitchFamily="18" charset="2"/>
              <a:buChar char="·"/>
              <a:defRPr sz="2100">
                <a:solidFill>
                  <a:srgbClr val="231F20"/>
                </a:solidFill>
                <a:latin typeface="Lato" pitchFamily="34" charset="0"/>
              </a:defRPr>
            </a:lvl1pPr>
            <a:lvl2pPr marL="514350" marR="0" indent="-171450" algn="l" defTabSz="685800" rtl="0" eaLnBrk="1" fontAlgn="auto" latinLnBrk="0" hangingPunct="1">
              <a:lnSpc>
                <a:spcPct val="100000"/>
              </a:lnSpc>
              <a:spcBef>
                <a:spcPts val="450"/>
              </a:spcBef>
              <a:spcAft>
                <a:spcPts val="0"/>
              </a:spcAft>
              <a:buClr>
                <a:srgbClr val="55B3CE"/>
              </a:buClr>
              <a:buSzTx/>
              <a:buFont typeface="Lato" pitchFamily="34" charset="0"/>
              <a:buChar char="-"/>
              <a:tabLst/>
              <a:defRPr sz="2100">
                <a:solidFill>
                  <a:srgbClr val="231F20"/>
                </a:solidFill>
                <a:latin typeface="Lato" pitchFamily="34" charset="0"/>
              </a:defRPr>
            </a:lvl2pPr>
            <a:lvl3pPr marL="902494" marR="0" indent="-216694" algn="l" defTabSz="685800" rtl="0" eaLnBrk="1" fontAlgn="auto" latinLnBrk="0" hangingPunct="1">
              <a:lnSpc>
                <a:spcPct val="100000"/>
              </a:lnSpc>
              <a:spcBef>
                <a:spcPts val="450"/>
              </a:spcBef>
              <a:spcAft>
                <a:spcPts val="0"/>
              </a:spcAft>
              <a:buClr>
                <a:srgbClr val="55B3CE"/>
              </a:buClr>
              <a:buSzTx/>
              <a:buFont typeface="Wingdings" pitchFamily="2" charset="2"/>
              <a:buChar char=""/>
              <a:tabLst/>
              <a:defRPr sz="2100">
                <a:solidFill>
                  <a:srgbClr val="231F20"/>
                </a:solidFill>
                <a:latin typeface="Lato" pitchFamily="34" charset="0"/>
              </a:defRPr>
            </a:lvl3pPr>
            <a:lvl5pPr marL="0" indent="0">
              <a:buNone/>
              <a:defRPr/>
            </a:lvl5pPr>
          </a:lstStyle>
          <a:p>
            <a:r>
              <a:rPr lang="en-US">
                <a:solidFill>
                  <a:srgbClr val="231F20"/>
                </a:solidFill>
                <a:latin typeface="Lato" pitchFamily="34" charset="0"/>
              </a:rPr>
              <a:t>Bullet hierarchy. Font size is 28 pts.</a:t>
            </a:r>
          </a:p>
          <a:p>
            <a:pPr lvl="1"/>
            <a:r>
              <a:rPr lang="en-US" err="1">
                <a:solidFill>
                  <a:srgbClr val="231F20"/>
                </a:solidFill>
                <a:latin typeface="Lato" pitchFamily="34" charset="0"/>
              </a:rPr>
              <a:t>Claritas</a:t>
            </a:r>
            <a:r>
              <a:rPr lang="en-US">
                <a:solidFill>
                  <a:srgbClr val="231F20"/>
                </a:solidFill>
                <a:latin typeface="Lato" pitchFamily="34" charset="0"/>
              </a:rPr>
              <a:t> </a:t>
            </a:r>
            <a:r>
              <a:rPr lang="en-US" err="1">
                <a:solidFill>
                  <a:srgbClr val="231F20"/>
                </a:solidFill>
                <a:latin typeface="Lato" pitchFamily="34" charset="0"/>
              </a:rPr>
              <a:t>est</a:t>
            </a:r>
            <a:r>
              <a:rPr lang="en-US">
                <a:solidFill>
                  <a:srgbClr val="231F20"/>
                </a:solidFill>
                <a:latin typeface="Lato" pitchFamily="34" charset="0"/>
              </a:rPr>
              <a:t> </a:t>
            </a:r>
            <a:r>
              <a:rPr lang="en-US" err="1">
                <a:solidFill>
                  <a:srgbClr val="231F20"/>
                </a:solidFill>
                <a:latin typeface="Lato" pitchFamily="34" charset="0"/>
              </a:rPr>
              <a:t>etiam</a:t>
            </a:r>
            <a:r>
              <a:rPr lang="en-US">
                <a:solidFill>
                  <a:srgbClr val="231F20"/>
                </a:solidFill>
                <a:latin typeface="Lato" pitchFamily="34" charset="0"/>
              </a:rPr>
              <a:t> </a:t>
            </a:r>
            <a:r>
              <a:rPr lang="en-US" err="1">
                <a:solidFill>
                  <a:srgbClr val="231F20"/>
                </a:solidFill>
                <a:latin typeface="Lato" pitchFamily="34" charset="0"/>
              </a:rPr>
              <a:t>processus</a:t>
            </a:r>
            <a:r>
              <a:rPr lang="en-US">
                <a:solidFill>
                  <a:srgbClr val="231F20"/>
                </a:solidFill>
                <a:latin typeface="Lato" pitchFamily="34" charset="0"/>
              </a:rPr>
              <a:t> </a:t>
            </a:r>
            <a:r>
              <a:rPr lang="en-US" err="1">
                <a:solidFill>
                  <a:srgbClr val="231F20"/>
                </a:solidFill>
                <a:latin typeface="Lato" pitchFamily="34" charset="0"/>
              </a:rPr>
              <a:t>dynamicus</a:t>
            </a:r>
            <a:endParaRPr lang="en-US">
              <a:solidFill>
                <a:srgbClr val="231F20"/>
              </a:solidFill>
              <a:latin typeface="Lato" pitchFamily="34" charset="0"/>
            </a:endParaRPr>
          </a:p>
          <a:p>
            <a:pPr marL="902494" lvl="2" indent="-216694">
              <a:buClr>
                <a:srgbClr val="55B3CE"/>
              </a:buClr>
              <a:buFont typeface="Wingdings" pitchFamily="2" charset="2"/>
              <a:buChar char=""/>
            </a:pPr>
            <a:r>
              <a:rPr lang="en-US" sz="2100" err="1">
                <a:solidFill>
                  <a:srgbClr val="231F20"/>
                </a:solidFill>
                <a:latin typeface="Lato" pitchFamily="34" charset="0"/>
              </a:rPr>
              <a:t>Nibh</a:t>
            </a:r>
            <a:r>
              <a:rPr lang="en-US" sz="2100">
                <a:solidFill>
                  <a:srgbClr val="231F20"/>
                </a:solidFill>
                <a:latin typeface="Lato" pitchFamily="34" charset="0"/>
              </a:rPr>
              <a:t> </a:t>
            </a:r>
            <a:r>
              <a:rPr lang="en-US" sz="2100" err="1">
                <a:solidFill>
                  <a:srgbClr val="231F20"/>
                </a:solidFill>
                <a:latin typeface="Lato" pitchFamily="34" charset="0"/>
              </a:rPr>
              <a:t>euismod</a:t>
            </a:r>
            <a:r>
              <a:rPr lang="en-US" sz="2100">
                <a:solidFill>
                  <a:srgbClr val="231F20"/>
                </a:solidFill>
                <a:latin typeface="Lato" pitchFamily="34" charset="0"/>
              </a:rPr>
              <a:t> </a:t>
            </a:r>
            <a:r>
              <a:rPr lang="en-US" sz="2100" err="1">
                <a:solidFill>
                  <a:srgbClr val="231F20"/>
                </a:solidFill>
                <a:latin typeface="Lato" pitchFamily="34" charset="0"/>
              </a:rPr>
              <a:t>tincidunt</a:t>
            </a:r>
            <a:r>
              <a:rPr lang="en-US" sz="2100">
                <a:solidFill>
                  <a:srgbClr val="231F20"/>
                </a:solidFill>
                <a:latin typeface="Lato" pitchFamily="34" charset="0"/>
              </a:rPr>
              <a:t> </a:t>
            </a:r>
            <a:r>
              <a:rPr lang="en-US" sz="2100" err="1">
                <a:solidFill>
                  <a:srgbClr val="231F20"/>
                </a:solidFill>
                <a:latin typeface="Lato" pitchFamily="34" charset="0"/>
              </a:rPr>
              <a:t>ut</a:t>
            </a:r>
            <a:r>
              <a:rPr lang="en-US" sz="2100">
                <a:solidFill>
                  <a:srgbClr val="231F20"/>
                </a:solidFill>
                <a:latin typeface="Lato" pitchFamily="34" charset="0"/>
              </a:rPr>
              <a:t> </a:t>
            </a:r>
            <a:r>
              <a:rPr lang="en-US" sz="2100" err="1">
                <a:solidFill>
                  <a:srgbClr val="231F20"/>
                </a:solidFill>
                <a:latin typeface="Lato" pitchFamily="34" charset="0"/>
              </a:rPr>
              <a:t>laoreet</a:t>
            </a:r>
            <a:r>
              <a:rPr lang="en-US" sz="2100">
                <a:solidFill>
                  <a:srgbClr val="231F20"/>
                </a:solidFill>
                <a:latin typeface="Lato" pitchFamily="34" charset="0"/>
              </a:rPr>
              <a:t> 25 pts.</a:t>
            </a:r>
          </a:p>
          <a:p>
            <a:r>
              <a:rPr lang="pt-BR">
                <a:solidFill>
                  <a:srgbClr val="231F20"/>
                </a:solidFill>
                <a:latin typeface="Lato" pitchFamily="34" charset="0"/>
              </a:rPr>
              <a:t>Lorem ipsum dolor sit amet adiapisa putamus</a:t>
            </a:r>
          </a:p>
          <a:p>
            <a:pPr lvl="1"/>
            <a:r>
              <a:rPr lang="en-US">
                <a:solidFill>
                  <a:srgbClr val="231F20"/>
                </a:solidFill>
                <a:latin typeface="Lato" pitchFamily="34" charset="0"/>
              </a:rPr>
              <a:t>Me </a:t>
            </a:r>
            <a:r>
              <a:rPr lang="en-US" err="1">
                <a:solidFill>
                  <a:srgbClr val="231F20"/>
                </a:solidFill>
                <a:latin typeface="Lato" pitchFamily="34" charset="0"/>
              </a:rPr>
              <a:t>lius</a:t>
            </a:r>
            <a:r>
              <a:rPr lang="en-US">
                <a:solidFill>
                  <a:srgbClr val="231F20"/>
                </a:solidFill>
                <a:latin typeface="Lato" pitchFamily="34" charset="0"/>
              </a:rPr>
              <a:t> quod ii </a:t>
            </a:r>
            <a:r>
              <a:rPr lang="en-US" err="1">
                <a:solidFill>
                  <a:srgbClr val="231F20"/>
                </a:solidFill>
                <a:latin typeface="Lato" pitchFamily="34" charset="0"/>
              </a:rPr>
              <a:t>legunt</a:t>
            </a:r>
            <a:r>
              <a:rPr lang="en-US">
                <a:solidFill>
                  <a:srgbClr val="231F20"/>
                </a:solidFill>
                <a:latin typeface="Lato" pitchFamily="34" charset="0"/>
              </a:rPr>
              <a:t> </a:t>
            </a:r>
            <a:r>
              <a:rPr lang="en-US" err="1">
                <a:solidFill>
                  <a:srgbClr val="231F20"/>
                </a:solidFill>
                <a:latin typeface="Lato" pitchFamily="34" charset="0"/>
              </a:rPr>
              <a:t>saepius</a:t>
            </a:r>
            <a:r>
              <a:rPr lang="en-US">
                <a:solidFill>
                  <a:srgbClr val="231F20"/>
                </a:solidFill>
                <a:latin typeface="Lato" pitchFamily="34" charset="0"/>
              </a:rPr>
              <a:t> </a:t>
            </a:r>
            <a:r>
              <a:rPr lang="en-US" err="1">
                <a:solidFill>
                  <a:srgbClr val="231F20"/>
                </a:solidFill>
                <a:latin typeface="Lato" pitchFamily="34" charset="0"/>
              </a:rPr>
              <a:t>dynamicus</a:t>
            </a:r>
            <a:endParaRPr lang="en-US">
              <a:solidFill>
                <a:srgbClr val="231F20"/>
              </a:solidFill>
              <a:latin typeface="Lato" pitchFamily="34" charset="0"/>
            </a:endParaRPr>
          </a:p>
          <a:p>
            <a:pPr lvl="2"/>
            <a:r>
              <a:rPr lang="en-US" sz="2100" err="1">
                <a:solidFill>
                  <a:srgbClr val="231F20"/>
                </a:solidFill>
                <a:latin typeface="Lato" pitchFamily="34" charset="0"/>
              </a:rPr>
              <a:t>Nibh</a:t>
            </a:r>
            <a:r>
              <a:rPr lang="en-US" sz="2100">
                <a:solidFill>
                  <a:srgbClr val="231F20"/>
                </a:solidFill>
                <a:latin typeface="Lato" pitchFamily="34" charset="0"/>
              </a:rPr>
              <a:t> </a:t>
            </a:r>
            <a:r>
              <a:rPr lang="en-US" sz="2100" err="1">
                <a:solidFill>
                  <a:srgbClr val="231F20"/>
                </a:solidFill>
                <a:latin typeface="Lato" pitchFamily="34" charset="0"/>
              </a:rPr>
              <a:t>euismod</a:t>
            </a:r>
            <a:r>
              <a:rPr lang="en-US" sz="2100">
                <a:solidFill>
                  <a:srgbClr val="231F20"/>
                </a:solidFill>
                <a:latin typeface="Lato" pitchFamily="34" charset="0"/>
              </a:rPr>
              <a:t> </a:t>
            </a:r>
            <a:r>
              <a:rPr lang="en-US" sz="2100" err="1">
                <a:solidFill>
                  <a:srgbClr val="231F20"/>
                </a:solidFill>
                <a:latin typeface="Lato" pitchFamily="34" charset="0"/>
              </a:rPr>
              <a:t>tincidunt</a:t>
            </a:r>
            <a:r>
              <a:rPr lang="en-US" sz="2100">
                <a:solidFill>
                  <a:srgbClr val="231F20"/>
                </a:solidFill>
                <a:latin typeface="Lato" pitchFamily="34" charset="0"/>
              </a:rPr>
              <a:t> </a:t>
            </a:r>
            <a:r>
              <a:rPr lang="en-US" sz="2100" err="1">
                <a:solidFill>
                  <a:srgbClr val="231F20"/>
                </a:solidFill>
                <a:latin typeface="Lato" pitchFamily="34" charset="0"/>
              </a:rPr>
              <a:t>ut</a:t>
            </a:r>
            <a:r>
              <a:rPr lang="en-US" sz="2100">
                <a:solidFill>
                  <a:srgbClr val="231F20"/>
                </a:solidFill>
                <a:latin typeface="Lato" pitchFamily="34" charset="0"/>
              </a:rPr>
              <a:t> </a:t>
            </a:r>
            <a:r>
              <a:rPr lang="en-US" sz="2100" err="1">
                <a:solidFill>
                  <a:srgbClr val="231F20"/>
                </a:solidFill>
                <a:latin typeface="Lato" pitchFamily="34" charset="0"/>
              </a:rPr>
              <a:t>laoreet</a:t>
            </a:r>
            <a:endParaRPr lang="en-US" sz="2100">
              <a:solidFill>
                <a:srgbClr val="231F20"/>
              </a:solidFill>
              <a:latin typeface="Lato" pitchFamily="34" charset="0"/>
            </a:endParaRPr>
          </a:p>
          <a:p>
            <a:r>
              <a:rPr lang="fr-FR" err="1">
                <a:solidFill>
                  <a:srgbClr val="231F20"/>
                </a:solidFill>
                <a:latin typeface="Lato" pitchFamily="34" charset="0"/>
              </a:rPr>
              <a:t>Suscipit</a:t>
            </a:r>
            <a:r>
              <a:rPr lang="fr-FR">
                <a:solidFill>
                  <a:srgbClr val="231F20"/>
                </a:solidFill>
                <a:latin typeface="Lato" pitchFamily="34" charset="0"/>
              </a:rPr>
              <a:t> </a:t>
            </a:r>
            <a:r>
              <a:rPr lang="fr-FR" err="1">
                <a:solidFill>
                  <a:srgbClr val="231F20"/>
                </a:solidFill>
                <a:latin typeface="Lato" pitchFamily="34" charset="0"/>
              </a:rPr>
              <a:t>lobortis</a:t>
            </a:r>
            <a:r>
              <a:rPr lang="fr-FR">
                <a:solidFill>
                  <a:srgbClr val="231F20"/>
                </a:solidFill>
                <a:latin typeface="Lato" pitchFamily="34" charset="0"/>
              </a:rPr>
              <a:t> </a:t>
            </a:r>
            <a:r>
              <a:rPr lang="fr-FR" err="1">
                <a:solidFill>
                  <a:srgbClr val="231F20"/>
                </a:solidFill>
                <a:latin typeface="Lato" pitchFamily="34" charset="0"/>
              </a:rPr>
              <a:t>nisl</a:t>
            </a:r>
            <a:r>
              <a:rPr lang="fr-FR">
                <a:solidFill>
                  <a:srgbClr val="231F20"/>
                </a:solidFill>
                <a:latin typeface="Lato" pitchFamily="34" charset="0"/>
              </a:rPr>
              <a:t> ut </a:t>
            </a:r>
            <a:r>
              <a:rPr lang="fr-FR" err="1">
                <a:solidFill>
                  <a:srgbClr val="231F20"/>
                </a:solidFill>
                <a:latin typeface="Lato" pitchFamily="34" charset="0"/>
              </a:rPr>
              <a:t>aliquip</a:t>
            </a:r>
            <a:r>
              <a:rPr lang="fr-FR">
                <a:solidFill>
                  <a:srgbClr val="231F20"/>
                </a:solidFill>
                <a:latin typeface="Lato" pitchFamily="34" charset="0"/>
              </a:rPr>
              <a:t> </a:t>
            </a:r>
            <a:r>
              <a:rPr lang="fr-FR" err="1">
                <a:solidFill>
                  <a:srgbClr val="231F20"/>
                </a:solidFill>
                <a:latin typeface="Lato" pitchFamily="34" charset="0"/>
              </a:rPr>
              <a:t>commodo</a:t>
            </a:r>
            <a:endParaRPr lang="fr-FR">
              <a:solidFill>
                <a:srgbClr val="231F20"/>
              </a:solidFill>
              <a:latin typeface="Lato" pitchFamily="34" charset="0"/>
            </a:endParaRPr>
          </a:p>
          <a:p>
            <a:pPr lvl="1"/>
            <a:r>
              <a:rPr lang="en-US" err="1">
                <a:solidFill>
                  <a:srgbClr val="231F20"/>
                </a:solidFill>
                <a:latin typeface="Lato" pitchFamily="34" charset="0"/>
              </a:rPr>
              <a:t>Investigationes</a:t>
            </a:r>
            <a:r>
              <a:rPr lang="en-US">
                <a:solidFill>
                  <a:srgbClr val="231F20"/>
                </a:solidFill>
                <a:latin typeface="Lato" pitchFamily="34" charset="0"/>
              </a:rPr>
              <a:t> </a:t>
            </a:r>
            <a:r>
              <a:rPr lang="en-US" err="1">
                <a:solidFill>
                  <a:srgbClr val="231F20"/>
                </a:solidFill>
                <a:latin typeface="Lato" pitchFamily="34" charset="0"/>
              </a:rPr>
              <a:t>demonstraverunt</a:t>
            </a:r>
            <a:r>
              <a:rPr lang="en-US">
                <a:solidFill>
                  <a:srgbClr val="231F20"/>
                </a:solidFill>
                <a:latin typeface="Lato" pitchFamily="34" charset="0"/>
              </a:rPr>
              <a:t> </a:t>
            </a:r>
            <a:r>
              <a:rPr lang="en-US" err="1">
                <a:solidFill>
                  <a:srgbClr val="231F20"/>
                </a:solidFill>
                <a:latin typeface="Lato" pitchFamily="34" charset="0"/>
              </a:rPr>
              <a:t>lectores</a:t>
            </a:r>
            <a:endParaRPr lang="en-US">
              <a:solidFill>
                <a:srgbClr val="231F20"/>
              </a:solidFill>
              <a:latin typeface="Lato" pitchFamily="34" charset="0"/>
            </a:endParaRPr>
          </a:p>
          <a:p>
            <a:pPr lvl="2"/>
            <a:r>
              <a:rPr lang="fr-FR" sz="2100" err="1">
                <a:solidFill>
                  <a:srgbClr val="231F20"/>
                </a:solidFill>
                <a:latin typeface="Lato" pitchFamily="34" charset="0"/>
              </a:rPr>
              <a:t>Suscipit</a:t>
            </a:r>
            <a:r>
              <a:rPr lang="fr-FR" sz="2100">
                <a:solidFill>
                  <a:srgbClr val="231F20"/>
                </a:solidFill>
                <a:latin typeface="Lato" pitchFamily="34" charset="0"/>
              </a:rPr>
              <a:t> </a:t>
            </a:r>
            <a:r>
              <a:rPr lang="fr-FR" sz="2100" err="1">
                <a:solidFill>
                  <a:srgbClr val="231F20"/>
                </a:solidFill>
                <a:latin typeface="Lato" pitchFamily="34" charset="0"/>
              </a:rPr>
              <a:t>lobortis</a:t>
            </a:r>
            <a:r>
              <a:rPr lang="fr-FR" sz="2100">
                <a:solidFill>
                  <a:srgbClr val="231F20"/>
                </a:solidFill>
                <a:latin typeface="Lato" pitchFamily="34" charset="0"/>
              </a:rPr>
              <a:t> </a:t>
            </a:r>
            <a:r>
              <a:rPr lang="fr-FR" sz="2100" err="1">
                <a:solidFill>
                  <a:srgbClr val="231F20"/>
                </a:solidFill>
                <a:latin typeface="Lato" pitchFamily="34" charset="0"/>
              </a:rPr>
              <a:t>nislut</a:t>
            </a:r>
            <a:r>
              <a:rPr lang="fr-FR" sz="2100">
                <a:solidFill>
                  <a:srgbClr val="231F20"/>
                </a:solidFill>
                <a:latin typeface="Lato" pitchFamily="34" charset="0"/>
              </a:rPr>
              <a:t> </a:t>
            </a:r>
            <a:r>
              <a:rPr lang="fr-FR" sz="2100" err="1">
                <a:solidFill>
                  <a:srgbClr val="231F20"/>
                </a:solidFill>
                <a:latin typeface="Lato" pitchFamily="34" charset="0"/>
              </a:rPr>
              <a:t>aliquip</a:t>
            </a:r>
            <a:r>
              <a:rPr lang="fr-FR" sz="2100">
                <a:solidFill>
                  <a:srgbClr val="231F20"/>
                </a:solidFill>
                <a:latin typeface="Lato" pitchFamily="34" charset="0"/>
              </a:rPr>
              <a:t> </a:t>
            </a:r>
            <a:r>
              <a:rPr lang="fr-FR" sz="2100" err="1">
                <a:solidFill>
                  <a:srgbClr val="231F20"/>
                </a:solidFill>
                <a:latin typeface="Lato" pitchFamily="34" charset="0"/>
              </a:rPr>
              <a:t>comodo</a:t>
            </a:r>
            <a:endParaRPr lang="en-US" sz="2100">
              <a:solidFill>
                <a:srgbClr val="231F20"/>
              </a:solidFill>
              <a:latin typeface="Lato" pitchFamily="34" charset="0"/>
            </a:endParaRPr>
          </a:p>
          <a:p>
            <a:pPr lvl="2"/>
            <a:endParaRPr lang="en-US">
              <a:latin typeface="Lato" pitchFamily="34" charset="0"/>
            </a:endParaRPr>
          </a:p>
          <a:p>
            <a:pPr lvl="4"/>
            <a:endParaRPr lang="en-US"/>
          </a:p>
        </p:txBody>
      </p:sp>
    </p:spTree>
    <p:extLst>
      <p:ext uri="{BB962C8B-B14F-4D97-AF65-F5344CB8AC3E}">
        <p14:creationId xmlns:p14="http://schemas.microsoft.com/office/powerpoint/2010/main" val="35654635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1" name="Text Placeholder 7"/>
          <p:cNvSpPr>
            <a:spLocks noGrp="1"/>
          </p:cNvSpPr>
          <p:nvPr>
            <p:ph type="body" sz="quarter" idx="14" hasCustomPrompt="1"/>
          </p:nvPr>
        </p:nvSpPr>
        <p:spPr>
          <a:xfrm>
            <a:off x="5029200" y="1028700"/>
            <a:ext cx="3657600" cy="3657600"/>
          </a:xfrm>
          <a:prstGeom prst="rect">
            <a:avLst/>
          </a:prstGeom>
        </p:spPr>
        <p:txBody>
          <a:bodyPr>
            <a:noAutofit/>
          </a:bodyPr>
          <a:lstStyle>
            <a:lvl1pPr marL="0" indent="0">
              <a:spcBef>
                <a:spcPts val="1350"/>
              </a:spcBef>
              <a:spcAft>
                <a:spcPts val="0"/>
              </a:spcAft>
              <a:buClr>
                <a:srgbClr val="50B3CF"/>
              </a:buClr>
              <a:buFont typeface="Symbol" pitchFamily="18" charset="2"/>
              <a:buChar char="·"/>
              <a:tabLst>
                <a:tab pos="257175" algn="l"/>
              </a:tabLst>
              <a:defRPr lang="en-US" sz="2100" b="0" i="0" u="none" strike="noStrike" kern="1200" baseline="0" dirty="0" smtClean="0">
                <a:solidFill>
                  <a:srgbClr val="231F20"/>
                </a:solidFill>
                <a:latin typeface="Lato" pitchFamily="34" charset="0"/>
                <a:ea typeface="+mn-ea"/>
                <a:cs typeface="+mn-cs"/>
              </a:defRPr>
            </a:lvl1pPr>
          </a:lstStyle>
          <a:p>
            <a:r>
              <a:rPr lang="en-US" sz="2100" b="0" i="0" u="none" strike="noStrike" baseline="0">
                <a:solidFill>
                  <a:srgbClr val="FFFFFF"/>
                </a:solidFill>
                <a:latin typeface="Lato-Regular"/>
              </a:rPr>
              <a:t> </a:t>
            </a:r>
            <a:r>
              <a:rPr lang="en-US">
                <a:latin typeface="Lato" pitchFamily="34" charset="0"/>
              </a:rPr>
              <a:t>Two column slide, font size is 28 pts.</a:t>
            </a:r>
          </a:p>
        </p:txBody>
      </p:sp>
      <p:sp>
        <p:nvSpPr>
          <p:cNvPr id="13" name="Title 1"/>
          <p:cNvSpPr>
            <a:spLocks noGrp="1"/>
          </p:cNvSpPr>
          <p:nvPr>
            <p:ph type="title" hasCustomPrompt="1"/>
          </p:nvPr>
        </p:nvSpPr>
        <p:spPr>
          <a:xfrm>
            <a:off x="228600" y="57150"/>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a:t>Slide Title - Font Size 28pts</a:t>
            </a:r>
          </a:p>
        </p:txBody>
      </p:sp>
      <p:sp>
        <p:nvSpPr>
          <p:cNvPr id="16" name="TextBox 15"/>
          <p:cNvSpPr txBox="1"/>
          <p:nvPr userDrawn="1"/>
        </p:nvSpPr>
        <p:spPr>
          <a:xfrm>
            <a:off x="228600" y="4800600"/>
            <a:ext cx="3429000" cy="230832"/>
          </a:xfrm>
          <a:prstGeom prst="rect">
            <a:avLst/>
          </a:prstGeom>
          <a:noFill/>
        </p:spPr>
        <p:txBody>
          <a:bodyPr wrap="square" rtlCol="0">
            <a:spAutoFit/>
          </a:bodyPr>
          <a:lstStyle/>
          <a:p>
            <a:r>
              <a:rPr lang="en-US" sz="900" kern="1200">
                <a:solidFill>
                  <a:schemeClr val="tx1"/>
                </a:solidFill>
                <a:latin typeface="Lato" pitchFamily="34" charset="0"/>
                <a:ea typeface="+mn-ea"/>
                <a:cs typeface="+mn-cs"/>
              </a:rPr>
              <a:t>www.taxpolicycenter.org</a:t>
            </a:r>
          </a:p>
        </p:txBody>
      </p:sp>
      <p:sp>
        <p:nvSpPr>
          <p:cNvPr id="17" name="TextBox 16"/>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latin typeface="Lato" pitchFamily="34" charset="0"/>
              </a:rPr>
              <a:pPr algn="r"/>
              <a:t>‹#›</a:t>
            </a:fld>
            <a:endParaRPr lang="en-US" sz="900">
              <a:latin typeface="Lato" pitchFamily="34" charset="0"/>
            </a:endParaRPr>
          </a:p>
        </p:txBody>
      </p:sp>
      <p:sp>
        <p:nvSpPr>
          <p:cNvPr id="7" name="Text Placeholder 7"/>
          <p:cNvSpPr>
            <a:spLocks noGrp="1"/>
          </p:cNvSpPr>
          <p:nvPr>
            <p:ph type="body" sz="quarter" idx="15" hasCustomPrompt="1"/>
          </p:nvPr>
        </p:nvSpPr>
        <p:spPr>
          <a:xfrm>
            <a:off x="685800" y="1028700"/>
            <a:ext cx="3657600" cy="3657600"/>
          </a:xfrm>
          <a:prstGeom prst="rect">
            <a:avLst/>
          </a:prstGeom>
        </p:spPr>
        <p:txBody>
          <a:bodyPr>
            <a:noAutofit/>
          </a:bodyPr>
          <a:lstStyle>
            <a:lvl1pPr marL="0" indent="0">
              <a:spcBef>
                <a:spcPts val="1350"/>
              </a:spcBef>
              <a:spcAft>
                <a:spcPts val="0"/>
              </a:spcAft>
              <a:buClr>
                <a:srgbClr val="50B3CF"/>
              </a:buClr>
              <a:buFont typeface="Symbol" pitchFamily="18" charset="2"/>
              <a:buChar char="·"/>
              <a:tabLst>
                <a:tab pos="257175" algn="l"/>
              </a:tabLst>
              <a:defRPr lang="en-US" sz="2100" b="0" i="0" u="none" strike="noStrike" kern="1200" baseline="0" dirty="0" smtClean="0">
                <a:solidFill>
                  <a:srgbClr val="231F20"/>
                </a:solidFill>
                <a:latin typeface="Lato" pitchFamily="34" charset="0"/>
                <a:ea typeface="+mn-ea"/>
                <a:cs typeface="+mn-cs"/>
              </a:defRPr>
            </a:lvl1pPr>
          </a:lstStyle>
          <a:p>
            <a:r>
              <a:rPr lang="en-US" sz="2100" b="0" i="0" u="none" strike="noStrike" baseline="0">
                <a:solidFill>
                  <a:srgbClr val="FFFFFF"/>
                </a:solidFill>
                <a:latin typeface="Lato-Regular"/>
              </a:rPr>
              <a:t> </a:t>
            </a:r>
            <a:r>
              <a:rPr lang="en-US">
                <a:latin typeface="Lato" pitchFamily="34" charset="0"/>
              </a:rPr>
              <a:t>Two column slide, font size is 28 pts.</a:t>
            </a:r>
          </a:p>
        </p:txBody>
      </p:sp>
    </p:spTree>
    <p:extLst>
      <p:ext uri="{BB962C8B-B14F-4D97-AF65-F5344CB8AC3E}">
        <p14:creationId xmlns:p14="http://schemas.microsoft.com/office/powerpoint/2010/main" val="393709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28600" y="57150"/>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b="0">
                <a:solidFill>
                  <a:srgbClr val="164A7D"/>
                </a:solidFill>
              </a:rPr>
              <a:t>Slide Title - Font Size 28pts</a:t>
            </a:r>
            <a:endParaRPr lang="en-US"/>
          </a:p>
        </p:txBody>
      </p:sp>
      <p:sp>
        <p:nvSpPr>
          <p:cNvPr id="12" name="TextBox 11"/>
          <p:cNvSpPr txBox="1"/>
          <p:nvPr userDrawn="1"/>
        </p:nvSpPr>
        <p:spPr>
          <a:xfrm>
            <a:off x="228600" y="4800600"/>
            <a:ext cx="3429000" cy="230832"/>
          </a:xfrm>
          <a:prstGeom prst="rect">
            <a:avLst/>
          </a:prstGeom>
          <a:noFill/>
        </p:spPr>
        <p:txBody>
          <a:bodyPr wrap="square" rtlCol="0">
            <a:spAutoFit/>
          </a:bodyPr>
          <a:lstStyle/>
          <a:p>
            <a:r>
              <a:rPr lang="en-US" sz="900" kern="1200">
                <a:solidFill>
                  <a:srgbClr val="164A7D"/>
                </a:solidFill>
                <a:latin typeface="Lato" pitchFamily="34" charset="0"/>
                <a:ea typeface="+mn-ea"/>
                <a:cs typeface="+mn-cs"/>
              </a:rPr>
              <a:t>www.taxpolicycenter.org</a:t>
            </a:r>
          </a:p>
        </p:txBody>
      </p:sp>
      <p:sp>
        <p:nvSpPr>
          <p:cNvPr id="13" name="TextBox 12"/>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solidFill>
                  <a:srgbClr val="164A7D"/>
                </a:solidFill>
                <a:latin typeface="Lato" pitchFamily="34" charset="0"/>
              </a:rPr>
              <a:pPr algn="r"/>
              <a:t>‹#›</a:t>
            </a:fld>
            <a:endParaRPr lang="en-US" sz="900">
              <a:solidFill>
                <a:srgbClr val="164A7D"/>
              </a:solidFill>
              <a:latin typeface="Lato" pitchFamily="34" charset="0"/>
            </a:endParaRPr>
          </a:p>
        </p:txBody>
      </p:sp>
    </p:spTree>
    <p:extLst>
      <p:ext uri="{BB962C8B-B14F-4D97-AF65-F5344CB8AC3E}">
        <p14:creationId xmlns:p14="http://schemas.microsoft.com/office/powerpoint/2010/main" val="1419474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228600" y="4800600"/>
            <a:ext cx="3429000" cy="230832"/>
          </a:xfrm>
          <a:prstGeom prst="rect">
            <a:avLst/>
          </a:prstGeom>
          <a:noFill/>
        </p:spPr>
        <p:txBody>
          <a:bodyPr wrap="square" rtlCol="0">
            <a:spAutoFit/>
          </a:bodyPr>
          <a:lstStyle/>
          <a:p>
            <a:r>
              <a:rPr lang="en-US" sz="900" kern="1200">
                <a:solidFill>
                  <a:srgbClr val="164A7D"/>
                </a:solidFill>
                <a:latin typeface="Lato" pitchFamily="34" charset="0"/>
                <a:ea typeface="+mn-ea"/>
                <a:cs typeface="+mn-cs"/>
              </a:rPr>
              <a:t>www.taxpolicycenter.org</a:t>
            </a:r>
          </a:p>
        </p:txBody>
      </p:sp>
      <p:sp>
        <p:nvSpPr>
          <p:cNvPr id="6" name="TextBox 5"/>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solidFill>
                  <a:srgbClr val="164A7D"/>
                </a:solidFill>
                <a:latin typeface="Lato" pitchFamily="34" charset="0"/>
              </a:rPr>
              <a:pPr algn="r"/>
              <a:t>‹#›</a:t>
            </a:fld>
            <a:endParaRPr lang="en-US" sz="900">
              <a:solidFill>
                <a:srgbClr val="164A7D"/>
              </a:solidFill>
              <a:latin typeface="Lato" pitchFamily="34" charset="0"/>
            </a:endParaRPr>
          </a:p>
        </p:txBody>
      </p:sp>
    </p:spTree>
    <p:extLst>
      <p:ext uri="{BB962C8B-B14F-4D97-AF65-F5344CB8AC3E}">
        <p14:creationId xmlns:p14="http://schemas.microsoft.com/office/powerpoint/2010/main" val="190678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ck cover">
    <p:spTree>
      <p:nvGrpSpPr>
        <p:cNvPr id="1" name=""/>
        <p:cNvGrpSpPr/>
        <p:nvPr/>
      </p:nvGrpSpPr>
      <p:grpSpPr>
        <a:xfrm>
          <a:off x="0" y="0"/>
          <a:ext cx="0" cy="0"/>
          <a:chOff x="0" y="0"/>
          <a:chExt cx="0" cy="0"/>
        </a:xfrm>
      </p:grpSpPr>
      <p:sp>
        <p:nvSpPr>
          <p:cNvPr id="3" name="TextBox 2"/>
          <p:cNvSpPr txBox="1"/>
          <p:nvPr userDrawn="1"/>
        </p:nvSpPr>
        <p:spPr>
          <a:xfrm>
            <a:off x="3701098" y="2616639"/>
            <a:ext cx="4754880" cy="1762021"/>
          </a:xfrm>
          <a:prstGeom prst="rect">
            <a:avLst/>
          </a:prstGeom>
          <a:noFill/>
        </p:spPr>
        <p:txBody>
          <a:bodyPr wrap="square" rtlCol="0">
            <a:spAutoFit/>
          </a:bodyPr>
          <a:lstStyle/>
          <a:p>
            <a:pPr lvl="0">
              <a:lnSpc>
                <a:spcPct val="130000"/>
              </a:lnSpc>
            </a:pPr>
            <a:r>
              <a:rPr lang="en-US" sz="1400">
                <a:solidFill>
                  <a:schemeClr val="bg1"/>
                </a:solidFill>
                <a:latin typeface="Arial"/>
                <a:cs typeface="Arial"/>
              </a:rPr>
              <a:t>25 E STREET, NW</a:t>
            </a:r>
          </a:p>
          <a:p>
            <a:pPr lvl="0">
              <a:lnSpc>
                <a:spcPct val="130000"/>
              </a:lnSpc>
            </a:pPr>
            <a:r>
              <a:rPr lang="en-US" sz="1400">
                <a:solidFill>
                  <a:schemeClr val="bg1"/>
                </a:solidFill>
                <a:latin typeface="Arial"/>
                <a:cs typeface="Arial"/>
              </a:rPr>
              <a:t>WASHINGTON, DC 20001</a:t>
            </a:r>
          </a:p>
          <a:p>
            <a:pPr lvl="0">
              <a:lnSpc>
                <a:spcPct val="130000"/>
              </a:lnSpc>
            </a:pPr>
            <a:r>
              <a:rPr lang="en-US" sz="1400">
                <a:solidFill>
                  <a:schemeClr val="bg1"/>
                </a:solidFill>
                <a:latin typeface="Arial"/>
                <a:cs typeface="Arial"/>
              </a:rPr>
              <a:t>(202) 628-8787</a:t>
            </a:r>
          </a:p>
          <a:p>
            <a:pPr lvl="0">
              <a:lnSpc>
                <a:spcPct val="130000"/>
              </a:lnSpc>
            </a:pPr>
            <a:r>
              <a:rPr lang="en-US" sz="1400">
                <a:solidFill>
                  <a:schemeClr val="bg1"/>
                </a:solidFill>
                <a:latin typeface="Arial"/>
                <a:cs typeface="Arial"/>
              </a:rPr>
              <a:t>1 (800) 233-1200</a:t>
            </a:r>
          </a:p>
          <a:p>
            <a:pPr lvl="0">
              <a:lnSpc>
                <a:spcPct val="130000"/>
              </a:lnSpc>
            </a:pPr>
            <a:r>
              <a:rPr lang="en-US" sz="1400" b="1">
                <a:solidFill>
                  <a:schemeClr val="bg1"/>
                </a:solidFill>
                <a:latin typeface="Arial"/>
                <a:cs typeface="Arial"/>
              </a:rPr>
              <a:t>WWW.CHILDRENSDEFENSE.ORG</a:t>
            </a:r>
          </a:p>
          <a:p>
            <a:pPr>
              <a:lnSpc>
                <a:spcPct val="130000"/>
              </a:lnSpc>
            </a:pPr>
            <a:endParaRPr lang="en-US" sz="1400">
              <a:solidFill>
                <a:schemeClr val="bg1"/>
              </a:solidFill>
              <a:latin typeface="Arial"/>
              <a:cs typeface="Arial"/>
            </a:endParaRPr>
          </a:p>
        </p:txBody>
      </p:sp>
    </p:spTree>
    <p:extLst>
      <p:ext uri="{BB962C8B-B14F-4D97-AF65-F5344CB8AC3E}">
        <p14:creationId xmlns:p14="http://schemas.microsoft.com/office/powerpoint/2010/main" val="1428446268"/>
      </p:ext>
    </p:extLst>
  </p:cSld>
  <p:clrMapOvr>
    <a:masterClrMapping/>
  </p:clrMapOvr>
  <p:transition spd="slow" advTm="700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457201" y="205979"/>
            <a:ext cx="7401491"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9091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3"/>
        <p:cNvGrpSpPr/>
        <p:nvPr/>
      </p:nvGrpSpPr>
      <p:grpSpPr>
        <a:xfrm>
          <a:off x="0" y="0"/>
          <a:ext cx="0" cy="0"/>
          <a:chOff x="0" y="0"/>
          <a:chExt cx="0" cy="0"/>
        </a:xfrm>
      </p:grpSpPr>
      <p:sp>
        <p:nvSpPr>
          <p:cNvPr id="64" name="Google Shape;64;p37"/>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4267"/>
              <a:buNone/>
              <a:defRPr>
                <a:solidFill>
                  <a:srgbClr val="888888"/>
                </a:solidFill>
              </a:defRPr>
            </a:lvl1pPr>
            <a:lvl2pPr lvl="1" algn="ctr">
              <a:spcBef>
                <a:spcPts val="560"/>
              </a:spcBef>
              <a:spcAft>
                <a:spcPts val="0"/>
              </a:spcAft>
              <a:buClr>
                <a:srgbClr val="888888"/>
              </a:buClr>
              <a:buSzPts val="3733"/>
              <a:buNone/>
              <a:defRPr>
                <a:solidFill>
                  <a:srgbClr val="888888"/>
                </a:solidFill>
              </a:defRPr>
            </a:lvl2pPr>
            <a:lvl3pPr lvl="2" algn="ctr">
              <a:spcBef>
                <a:spcPts val="480"/>
              </a:spcBef>
              <a:spcAft>
                <a:spcPts val="0"/>
              </a:spcAft>
              <a:buClr>
                <a:srgbClr val="888888"/>
              </a:buClr>
              <a:buSzPts val="3200"/>
              <a:buNone/>
              <a:defRPr>
                <a:solidFill>
                  <a:srgbClr val="888888"/>
                </a:solidFill>
              </a:defRPr>
            </a:lvl3pPr>
            <a:lvl4pPr lvl="3" algn="ctr">
              <a:spcBef>
                <a:spcPts val="400"/>
              </a:spcBef>
              <a:spcAft>
                <a:spcPts val="0"/>
              </a:spcAft>
              <a:buClr>
                <a:srgbClr val="888888"/>
              </a:buClr>
              <a:buSzPts val="2667"/>
              <a:buNone/>
              <a:defRPr>
                <a:solidFill>
                  <a:srgbClr val="888888"/>
                </a:solidFill>
              </a:defRPr>
            </a:lvl4pPr>
            <a:lvl5pPr lvl="4" algn="ctr">
              <a:spcBef>
                <a:spcPts val="400"/>
              </a:spcBef>
              <a:spcAft>
                <a:spcPts val="0"/>
              </a:spcAft>
              <a:buClr>
                <a:srgbClr val="888888"/>
              </a:buClr>
              <a:buSzPts val="2667"/>
              <a:buNone/>
              <a:defRPr>
                <a:solidFill>
                  <a:srgbClr val="888888"/>
                </a:solidFill>
              </a:defRPr>
            </a:lvl5pPr>
            <a:lvl6pPr lvl="5" algn="ctr">
              <a:spcBef>
                <a:spcPts val="400"/>
              </a:spcBef>
              <a:spcAft>
                <a:spcPts val="0"/>
              </a:spcAft>
              <a:buClr>
                <a:srgbClr val="888888"/>
              </a:buClr>
              <a:buSzPts val="2667"/>
              <a:buNone/>
              <a:defRPr>
                <a:solidFill>
                  <a:srgbClr val="888888"/>
                </a:solidFill>
              </a:defRPr>
            </a:lvl6pPr>
            <a:lvl7pPr lvl="6" algn="ctr">
              <a:spcBef>
                <a:spcPts val="400"/>
              </a:spcBef>
              <a:spcAft>
                <a:spcPts val="0"/>
              </a:spcAft>
              <a:buClr>
                <a:srgbClr val="888888"/>
              </a:buClr>
              <a:buSzPts val="2667"/>
              <a:buNone/>
              <a:defRPr>
                <a:solidFill>
                  <a:srgbClr val="888888"/>
                </a:solidFill>
              </a:defRPr>
            </a:lvl7pPr>
            <a:lvl8pPr lvl="7" algn="ctr">
              <a:spcBef>
                <a:spcPts val="400"/>
              </a:spcBef>
              <a:spcAft>
                <a:spcPts val="0"/>
              </a:spcAft>
              <a:buClr>
                <a:srgbClr val="888888"/>
              </a:buClr>
              <a:buSzPts val="2667"/>
              <a:buNone/>
              <a:defRPr>
                <a:solidFill>
                  <a:srgbClr val="888888"/>
                </a:solidFill>
              </a:defRPr>
            </a:lvl8pPr>
            <a:lvl9pPr lvl="8" algn="ctr">
              <a:spcBef>
                <a:spcPts val="400"/>
              </a:spcBef>
              <a:spcAft>
                <a:spcPts val="0"/>
              </a:spcAft>
              <a:buClr>
                <a:srgbClr val="888888"/>
              </a:buClr>
              <a:buSzPts val="2667"/>
              <a:buNone/>
              <a:defRPr>
                <a:solidFill>
                  <a:srgbClr val="888888"/>
                </a:solidFill>
              </a:defRPr>
            </a:lvl9pPr>
          </a:lstStyle>
          <a:p>
            <a:endParaRPr/>
          </a:p>
        </p:txBody>
      </p:sp>
      <p:sp>
        <p:nvSpPr>
          <p:cNvPr id="66" name="Google Shape;66;p3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29165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1011616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Open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1"/>
          <p:cNvSpPr txBox="1">
            <a:spLocks noGrp="1"/>
          </p:cNvSpPr>
          <p:nvPr>
            <p:ph type="body" idx="1"/>
          </p:nvPr>
        </p:nvSpPr>
        <p:spPr>
          <a:xfrm>
            <a:off x="3575050" y="204789"/>
            <a:ext cx="4235450" cy="4389835"/>
          </a:xfrm>
          <a:prstGeom prst="rect">
            <a:avLst/>
          </a:prstGeom>
          <a:noFill/>
          <a:ln>
            <a:noFill/>
          </a:ln>
        </p:spPr>
        <p:txBody>
          <a:bodyPr spcFirstLastPara="1" wrap="square" lIns="91425" tIns="45700" rIns="91425" bIns="45700" anchor="t" anchorCtr="0">
            <a:normAutofit/>
          </a:bodyPr>
          <a:lstStyle>
            <a:lvl1pPr marL="342900" lvl="0" indent="-374666" algn="l">
              <a:spcBef>
                <a:spcPts val="640"/>
              </a:spcBef>
              <a:spcAft>
                <a:spcPts val="0"/>
              </a:spcAft>
              <a:buClr>
                <a:schemeClr val="dk1"/>
              </a:buClr>
              <a:buSzPts val="4267"/>
              <a:buChar char="•"/>
              <a:defRPr sz="3200"/>
            </a:lvl1pPr>
            <a:lvl2pPr marL="685800" lvl="1" indent="-349234" algn="l">
              <a:spcBef>
                <a:spcPts val="560"/>
              </a:spcBef>
              <a:spcAft>
                <a:spcPts val="0"/>
              </a:spcAft>
              <a:buClr>
                <a:schemeClr val="dk1"/>
              </a:buClr>
              <a:buSzPts val="3733"/>
              <a:buChar char="o"/>
              <a:defRPr sz="2800"/>
            </a:lvl2pPr>
            <a:lvl3pPr marL="1028700" lvl="2" indent="-323850" algn="l">
              <a:spcBef>
                <a:spcPts val="480"/>
              </a:spcBef>
              <a:spcAft>
                <a:spcPts val="0"/>
              </a:spcAft>
              <a:buClr>
                <a:schemeClr val="dk1"/>
              </a:buClr>
              <a:buSzPts val="3200"/>
              <a:buChar char="▪"/>
              <a:defRPr sz="2400"/>
            </a:lvl3pPr>
            <a:lvl4pPr marL="1371600" lvl="3" indent="-298466" algn="l">
              <a:spcBef>
                <a:spcPts val="400"/>
              </a:spcBef>
              <a:spcAft>
                <a:spcPts val="0"/>
              </a:spcAft>
              <a:buClr>
                <a:schemeClr val="dk1"/>
              </a:buClr>
              <a:buSzPts val="2667"/>
              <a:buChar char="•"/>
              <a:defRPr sz="2000"/>
            </a:lvl4pPr>
            <a:lvl5pPr marL="1714500" lvl="4" indent="-298466" algn="l">
              <a:spcBef>
                <a:spcPts val="400"/>
              </a:spcBef>
              <a:spcAft>
                <a:spcPts val="0"/>
              </a:spcAft>
              <a:buClr>
                <a:schemeClr val="dk1"/>
              </a:buClr>
              <a:buSzPts val="2667"/>
              <a:buChar char="o"/>
              <a:defRPr sz="2000"/>
            </a:lvl5pPr>
            <a:lvl6pPr marL="2057400" lvl="5" indent="-298466" algn="l">
              <a:spcBef>
                <a:spcPts val="400"/>
              </a:spcBef>
              <a:spcAft>
                <a:spcPts val="0"/>
              </a:spcAft>
              <a:buClr>
                <a:schemeClr val="dk1"/>
              </a:buClr>
              <a:buSzPts val="2667"/>
              <a:buChar char="•"/>
              <a:defRPr sz="2000"/>
            </a:lvl6pPr>
            <a:lvl7pPr marL="2400300" lvl="6" indent="-298466" algn="l">
              <a:spcBef>
                <a:spcPts val="400"/>
              </a:spcBef>
              <a:spcAft>
                <a:spcPts val="0"/>
              </a:spcAft>
              <a:buClr>
                <a:schemeClr val="dk1"/>
              </a:buClr>
              <a:buSzPts val="2667"/>
              <a:buChar char="•"/>
              <a:defRPr sz="2000"/>
            </a:lvl7pPr>
            <a:lvl8pPr marL="2743200" lvl="7" indent="-298466" algn="l">
              <a:spcBef>
                <a:spcPts val="400"/>
              </a:spcBef>
              <a:spcAft>
                <a:spcPts val="0"/>
              </a:spcAft>
              <a:buClr>
                <a:schemeClr val="dk1"/>
              </a:buClr>
              <a:buSzPts val="2667"/>
              <a:buChar char="•"/>
              <a:defRPr sz="2000"/>
            </a:lvl8pPr>
            <a:lvl9pPr marL="3086100" lvl="8" indent="-298466" algn="l">
              <a:spcBef>
                <a:spcPts val="400"/>
              </a:spcBef>
              <a:spcAft>
                <a:spcPts val="0"/>
              </a:spcAft>
              <a:buClr>
                <a:schemeClr val="dk1"/>
              </a:buClr>
              <a:buSzPts val="2667"/>
              <a:buChar char="•"/>
              <a:defRPr sz="2000"/>
            </a:lvl9pPr>
          </a:lstStyle>
          <a:p>
            <a:endParaRPr/>
          </a:p>
        </p:txBody>
      </p:sp>
      <p:sp>
        <p:nvSpPr>
          <p:cNvPr id="86" name="Google Shape;86;p41"/>
          <p:cNvSpPr txBox="1">
            <a:spLocks noGrp="1"/>
          </p:cNvSpPr>
          <p:nvPr>
            <p:ph type="body" idx="2"/>
          </p:nvPr>
        </p:nvSpPr>
        <p:spPr>
          <a:xfrm>
            <a:off x="457202" y="1076327"/>
            <a:ext cx="3008313" cy="3518297"/>
          </a:xfrm>
          <a:prstGeom prst="rect">
            <a:avLst/>
          </a:prstGeom>
          <a:noFill/>
          <a:ln>
            <a:noFill/>
          </a:ln>
        </p:spPr>
        <p:txBody>
          <a:bodyPr spcFirstLastPara="1" wrap="square" lIns="91425" tIns="45700" rIns="91425" bIns="45700" anchor="t" anchorCtr="0">
            <a:normAutofit/>
          </a:bodyPr>
          <a:lstStyle>
            <a:lvl1pPr marL="342900" lvl="0" indent="-171450" algn="l">
              <a:spcBef>
                <a:spcPts val="280"/>
              </a:spcBef>
              <a:spcAft>
                <a:spcPts val="0"/>
              </a:spcAft>
              <a:buClr>
                <a:schemeClr val="dk1"/>
              </a:buClr>
              <a:buSzPts val="1867"/>
              <a:buNone/>
              <a:defRPr sz="1400"/>
            </a:lvl1pPr>
            <a:lvl2pPr marL="685800" lvl="1" indent="-171450" algn="l">
              <a:spcBef>
                <a:spcPts val="240"/>
              </a:spcBef>
              <a:spcAft>
                <a:spcPts val="0"/>
              </a:spcAft>
              <a:buClr>
                <a:schemeClr val="dk1"/>
              </a:buClr>
              <a:buSzPts val="1600"/>
              <a:buNone/>
              <a:defRPr sz="1200"/>
            </a:lvl2pPr>
            <a:lvl3pPr marL="1028700" lvl="2" indent="-171450" algn="l">
              <a:spcBef>
                <a:spcPts val="200"/>
              </a:spcBef>
              <a:spcAft>
                <a:spcPts val="0"/>
              </a:spcAft>
              <a:buClr>
                <a:schemeClr val="dk1"/>
              </a:buClr>
              <a:buSzPts val="1333"/>
              <a:buNone/>
              <a:defRPr sz="1000"/>
            </a:lvl3pPr>
            <a:lvl4pPr marL="1371600" lvl="3" indent="-171450" algn="l">
              <a:spcBef>
                <a:spcPts val="180"/>
              </a:spcBef>
              <a:spcAft>
                <a:spcPts val="0"/>
              </a:spcAft>
              <a:buClr>
                <a:schemeClr val="dk1"/>
              </a:buClr>
              <a:buSzPts val="1200"/>
              <a:buNone/>
              <a:defRPr sz="900"/>
            </a:lvl4pPr>
            <a:lvl5pPr marL="1714500" lvl="4" indent="-171450" algn="l">
              <a:spcBef>
                <a:spcPts val="180"/>
              </a:spcBef>
              <a:spcAft>
                <a:spcPts val="0"/>
              </a:spcAft>
              <a:buClr>
                <a:schemeClr val="dk1"/>
              </a:buClr>
              <a:buSzPts val="1200"/>
              <a:buNone/>
              <a:defRPr sz="900"/>
            </a:lvl5pPr>
            <a:lvl6pPr marL="2057400" lvl="5" indent="-171450" algn="l">
              <a:spcBef>
                <a:spcPts val="180"/>
              </a:spcBef>
              <a:spcAft>
                <a:spcPts val="0"/>
              </a:spcAft>
              <a:buClr>
                <a:schemeClr val="dk1"/>
              </a:buClr>
              <a:buSzPts val="1200"/>
              <a:buNone/>
              <a:defRPr sz="900"/>
            </a:lvl6pPr>
            <a:lvl7pPr marL="2400300" lvl="6" indent="-171450" algn="l">
              <a:spcBef>
                <a:spcPts val="180"/>
              </a:spcBef>
              <a:spcAft>
                <a:spcPts val="0"/>
              </a:spcAft>
              <a:buClr>
                <a:schemeClr val="dk1"/>
              </a:buClr>
              <a:buSzPts val="1200"/>
              <a:buNone/>
              <a:defRPr sz="900"/>
            </a:lvl7pPr>
            <a:lvl8pPr marL="2743200" lvl="7" indent="-171450" algn="l">
              <a:spcBef>
                <a:spcPts val="180"/>
              </a:spcBef>
              <a:spcAft>
                <a:spcPts val="0"/>
              </a:spcAft>
              <a:buClr>
                <a:schemeClr val="dk1"/>
              </a:buClr>
              <a:buSzPts val="1200"/>
              <a:buNone/>
              <a:defRPr sz="900"/>
            </a:lvl8pPr>
            <a:lvl9pPr marL="3086100" lvl="8" indent="-171450" algn="l">
              <a:spcBef>
                <a:spcPts val="180"/>
              </a:spcBef>
              <a:spcAft>
                <a:spcPts val="0"/>
              </a:spcAft>
              <a:buClr>
                <a:schemeClr val="dk1"/>
              </a:buClr>
              <a:buSzPts val="1200"/>
              <a:buNone/>
              <a:defRPr sz="900"/>
            </a:lvl9pPr>
          </a:lstStyle>
          <a:p>
            <a:endParaRPr/>
          </a:p>
        </p:txBody>
      </p:sp>
      <p:sp>
        <p:nvSpPr>
          <p:cNvPr id="87" name="Google Shape;87;p4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0992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9"/>
        <p:cNvGrpSpPr/>
        <p:nvPr/>
      </p:nvGrpSpPr>
      <p:grpSpPr>
        <a:xfrm>
          <a:off x="0" y="0"/>
          <a:ext cx="0" cy="0"/>
          <a:chOff x="0" y="0"/>
          <a:chExt cx="0" cy="0"/>
        </a:xfrm>
      </p:grpSpPr>
      <p:sp>
        <p:nvSpPr>
          <p:cNvPr id="90" name="Google Shape;90;p42"/>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Open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42"/>
          <p:cNvSpPr>
            <a:spLocks noGrp="1"/>
          </p:cNvSpPr>
          <p:nvPr>
            <p:ph type="pic" idx="2"/>
          </p:nvPr>
        </p:nvSpPr>
        <p:spPr>
          <a:xfrm>
            <a:off x="1792288" y="459581"/>
            <a:ext cx="5486400" cy="3086100"/>
          </a:xfrm>
          <a:prstGeom prst="rect">
            <a:avLst/>
          </a:prstGeom>
          <a:noFill/>
          <a:ln>
            <a:noFill/>
          </a:ln>
        </p:spPr>
      </p:sp>
      <p:sp>
        <p:nvSpPr>
          <p:cNvPr id="92" name="Google Shape;92;p42"/>
          <p:cNvSpPr txBox="1">
            <a:spLocks noGrp="1"/>
          </p:cNvSpPr>
          <p:nvPr>
            <p:ph type="body" idx="1"/>
          </p:nvPr>
        </p:nvSpPr>
        <p:spPr>
          <a:xfrm>
            <a:off x="1792288" y="4025504"/>
            <a:ext cx="5486400" cy="603647"/>
          </a:xfrm>
          <a:prstGeom prst="rect">
            <a:avLst/>
          </a:prstGeom>
          <a:noFill/>
          <a:ln>
            <a:noFill/>
          </a:ln>
        </p:spPr>
        <p:txBody>
          <a:bodyPr spcFirstLastPara="1" wrap="square" lIns="91425" tIns="45700" rIns="91425" bIns="45700" anchor="t" anchorCtr="0">
            <a:normAutofit/>
          </a:bodyPr>
          <a:lstStyle>
            <a:lvl1pPr marL="342900" lvl="0" indent="-171450" algn="l">
              <a:spcBef>
                <a:spcPts val="280"/>
              </a:spcBef>
              <a:spcAft>
                <a:spcPts val="0"/>
              </a:spcAft>
              <a:buClr>
                <a:schemeClr val="dk1"/>
              </a:buClr>
              <a:buSzPts val="1867"/>
              <a:buNone/>
              <a:defRPr sz="1400"/>
            </a:lvl1pPr>
            <a:lvl2pPr marL="685800" lvl="1" indent="-171450" algn="l">
              <a:spcBef>
                <a:spcPts val="240"/>
              </a:spcBef>
              <a:spcAft>
                <a:spcPts val="0"/>
              </a:spcAft>
              <a:buClr>
                <a:schemeClr val="dk1"/>
              </a:buClr>
              <a:buSzPts val="1600"/>
              <a:buNone/>
              <a:defRPr sz="1200"/>
            </a:lvl2pPr>
            <a:lvl3pPr marL="1028700" lvl="2" indent="-171450" algn="l">
              <a:spcBef>
                <a:spcPts val="200"/>
              </a:spcBef>
              <a:spcAft>
                <a:spcPts val="0"/>
              </a:spcAft>
              <a:buClr>
                <a:schemeClr val="dk1"/>
              </a:buClr>
              <a:buSzPts val="1333"/>
              <a:buNone/>
              <a:defRPr sz="1000"/>
            </a:lvl3pPr>
            <a:lvl4pPr marL="1371600" lvl="3" indent="-171450" algn="l">
              <a:spcBef>
                <a:spcPts val="180"/>
              </a:spcBef>
              <a:spcAft>
                <a:spcPts val="0"/>
              </a:spcAft>
              <a:buClr>
                <a:schemeClr val="dk1"/>
              </a:buClr>
              <a:buSzPts val="1200"/>
              <a:buNone/>
              <a:defRPr sz="900"/>
            </a:lvl4pPr>
            <a:lvl5pPr marL="1714500" lvl="4" indent="-171450" algn="l">
              <a:spcBef>
                <a:spcPts val="180"/>
              </a:spcBef>
              <a:spcAft>
                <a:spcPts val="0"/>
              </a:spcAft>
              <a:buClr>
                <a:schemeClr val="dk1"/>
              </a:buClr>
              <a:buSzPts val="1200"/>
              <a:buNone/>
              <a:defRPr sz="900"/>
            </a:lvl5pPr>
            <a:lvl6pPr marL="2057400" lvl="5" indent="-171450" algn="l">
              <a:spcBef>
                <a:spcPts val="180"/>
              </a:spcBef>
              <a:spcAft>
                <a:spcPts val="0"/>
              </a:spcAft>
              <a:buClr>
                <a:schemeClr val="dk1"/>
              </a:buClr>
              <a:buSzPts val="1200"/>
              <a:buNone/>
              <a:defRPr sz="900"/>
            </a:lvl6pPr>
            <a:lvl7pPr marL="2400300" lvl="6" indent="-171450" algn="l">
              <a:spcBef>
                <a:spcPts val="180"/>
              </a:spcBef>
              <a:spcAft>
                <a:spcPts val="0"/>
              </a:spcAft>
              <a:buClr>
                <a:schemeClr val="dk1"/>
              </a:buClr>
              <a:buSzPts val="1200"/>
              <a:buNone/>
              <a:defRPr sz="900"/>
            </a:lvl7pPr>
            <a:lvl8pPr marL="2743200" lvl="7" indent="-171450" algn="l">
              <a:spcBef>
                <a:spcPts val="180"/>
              </a:spcBef>
              <a:spcAft>
                <a:spcPts val="0"/>
              </a:spcAft>
              <a:buClr>
                <a:schemeClr val="dk1"/>
              </a:buClr>
              <a:buSzPts val="1200"/>
              <a:buNone/>
              <a:defRPr sz="900"/>
            </a:lvl8pPr>
            <a:lvl9pPr marL="3086100" lvl="8" indent="-171450" algn="l">
              <a:spcBef>
                <a:spcPts val="180"/>
              </a:spcBef>
              <a:spcAft>
                <a:spcPts val="0"/>
              </a:spcAft>
              <a:buClr>
                <a:schemeClr val="dk1"/>
              </a:buClr>
              <a:buSzPts val="1200"/>
              <a:buNone/>
              <a:defRPr sz="900"/>
            </a:lvl9pPr>
          </a:lstStyle>
          <a:p>
            <a:endParaRPr/>
          </a:p>
        </p:txBody>
      </p:sp>
      <p:sp>
        <p:nvSpPr>
          <p:cNvPr id="93" name="Google Shape;93;p4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245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5"/>
        <p:cNvGrpSpPr/>
        <p:nvPr/>
      </p:nvGrpSpPr>
      <p:grpSpPr>
        <a:xfrm>
          <a:off x="0" y="0"/>
          <a:ext cx="0" cy="0"/>
          <a:chOff x="0" y="0"/>
          <a:chExt cx="0" cy="0"/>
        </a:xfrm>
      </p:grpSpPr>
      <p:sp>
        <p:nvSpPr>
          <p:cNvPr id="96" name="Google Shape;96;p43"/>
          <p:cNvSpPr txBox="1">
            <a:spLocks noGrp="1"/>
          </p:cNvSpPr>
          <p:nvPr>
            <p:ph type="title"/>
          </p:nvPr>
        </p:nvSpPr>
        <p:spPr>
          <a:xfrm>
            <a:off x="457201" y="205979"/>
            <a:ext cx="7401491"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43"/>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o"/>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o"/>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8" name="Google Shape;98;p4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9223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0"/>
        <p:cNvGrpSpPr/>
        <p:nvPr/>
      </p:nvGrpSpPr>
      <p:grpSpPr>
        <a:xfrm>
          <a:off x="0" y="0"/>
          <a:ext cx="0" cy="0"/>
          <a:chOff x="0" y="0"/>
          <a:chExt cx="0" cy="0"/>
        </a:xfrm>
      </p:grpSpPr>
      <p:sp>
        <p:nvSpPr>
          <p:cNvPr id="101" name="Google Shape;101;p44"/>
          <p:cNvSpPr txBox="1">
            <a:spLocks noGrp="1"/>
          </p:cNvSpPr>
          <p:nvPr>
            <p:ph type="title"/>
          </p:nvPr>
        </p:nvSpPr>
        <p:spPr>
          <a:xfrm rot="5400000">
            <a:off x="5016558" y="1818823"/>
            <a:ext cx="4388644" cy="116295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4"/>
          <p:cNvSpPr txBox="1">
            <a:spLocks noGrp="1"/>
          </p:cNvSpPr>
          <p:nvPr>
            <p:ph type="body" idx="1"/>
          </p:nvPr>
        </p:nvSpPr>
        <p:spPr>
          <a:xfrm rot="5400000">
            <a:off x="1272779" y="-609599"/>
            <a:ext cx="4388644" cy="6019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o"/>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o"/>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03" name="Google Shape;103;p4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Open Sans"/>
                <a:ea typeface="Open Sans"/>
                <a:cs typeface="Open Sans"/>
                <a:sym typeface="Open Sans"/>
              </a:defRPr>
            </a:lvl1pPr>
            <a:lvl2pPr marR="0" lvl="1"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9pPr>
          </a:lstStyle>
          <a:p>
            <a:endParaRPr/>
          </a:p>
        </p:txBody>
      </p:sp>
      <p:sp>
        <p:nvSpPr>
          <p:cNvPr id="105" name="Google Shape;105;p4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2209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12/2/2023</a:t>
            </a:fld>
            <a:endParaRPr lang="en-US"/>
          </a:p>
        </p:txBody>
      </p:sp>
    </p:spTree>
    <p:extLst>
      <p:ext uri="{BB962C8B-B14F-4D97-AF65-F5344CB8AC3E}">
        <p14:creationId xmlns:p14="http://schemas.microsoft.com/office/powerpoint/2010/main" val="2019054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4966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ne column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209674"/>
            <a:ext cx="8200390" cy="3707765"/>
          </a:xfrm>
          <a:prstGeom prst="rect">
            <a:avLst/>
          </a:prstGeom>
        </p:spPr>
        <p:txBody>
          <a:bodyPr vert="horz"/>
          <a:lstStyle>
            <a:lvl1pPr marL="342900" marR="0" indent="-342900" algn="l" defTabSz="457200" rtl="0" eaLnBrk="1" fontAlgn="auto" latinLnBrk="0" hangingPunct="1">
              <a:lnSpc>
                <a:spcPct val="13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endParaRPr lang="en-US"/>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a:p>
            <a:pPr lvl="0"/>
            <a:endParaRPr lang="en-US"/>
          </a:p>
        </p:txBody>
      </p:sp>
      <p:sp>
        <p:nvSpPr>
          <p:cNvPr id="10" name="Subtitle 2"/>
          <p:cNvSpPr>
            <a:spLocks noGrp="1"/>
          </p:cNvSpPr>
          <p:nvPr>
            <p:ph type="subTitle" idx="1" hasCustomPrompt="1"/>
          </p:nvPr>
        </p:nvSpPr>
        <p:spPr>
          <a:xfrm>
            <a:off x="500298" y="10227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2281524663"/>
      </p:ext>
    </p:extLst>
  </p:cSld>
  <p:clrMapOvr>
    <a:masterClrMapping/>
  </p:clrMapOvr>
  <p:transition spd="slow" advTm="700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7535443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12/2/2023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12/2/2023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37851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12/2/2023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0915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92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859006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265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209674"/>
            <a:ext cx="8200390" cy="3707765"/>
          </a:xfrm>
          <a:prstGeom prst="rect">
            <a:avLst/>
          </a:prstGeom>
        </p:spPr>
        <p:txBody>
          <a:bodyPr vert="horz" numCol="2"/>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r>
              <a:rPr lang="en-US"/>
              <a:t> or smaller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a:p>
            <a:pPr lvl="0"/>
            <a:endParaRPr lang="en-US"/>
          </a:p>
        </p:txBody>
      </p:sp>
      <p:sp>
        <p:nvSpPr>
          <p:cNvPr id="10" name="Subtitle 2"/>
          <p:cNvSpPr>
            <a:spLocks noGrp="1"/>
          </p:cNvSpPr>
          <p:nvPr>
            <p:ph type="subTitle" idx="1" hasCustomPrompt="1"/>
          </p:nvPr>
        </p:nvSpPr>
        <p:spPr>
          <a:xfrm>
            <a:off x="500298" y="10227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3561675242"/>
      </p:ext>
    </p:extLst>
  </p:cSld>
  <p:clrMapOvr>
    <a:masterClrMapping/>
  </p:clrMapOvr>
  <p:transition spd="slow" advTm="700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496676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7535443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12/2/2023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12/2/2023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12/2/2023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3785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12/2/2023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09158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92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title/One column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350963"/>
            <a:ext cx="8200390" cy="3566476"/>
          </a:xfrm>
          <a:prstGeom prst="rect">
            <a:avLst/>
          </a:prstGeom>
        </p:spPr>
        <p:txBody>
          <a:bodyPr vert="horz"/>
          <a:lstStyle>
            <a:lvl1pPr marL="342900" marR="0" indent="-342900" algn="l" defTabSz="457200" rtl="0" eaLnBrk="1" fontAlgn="auto" latinLnBrk="0" hangingPunct="1">
              <a:lnSpc>
                <a:spcPct val="13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endParaRPr lang="en-US"/>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a:p>
            <a:pPr lvl="0"/>
            <a:endParaRPr lang="en-US"/>
          </a:p>
        </p:txBody>
      </p:sp>
      <p:sp>
        <p:nvSpPr>
          <p:cNvPr id="10" name="Subtitle 2"/>
          <p:cNvSpPr>
            <a:spLocks noGrp="1"/>
          </p:cNvSpPr>
          <p:nvPr>
            <p:ph type="subTitle" idx="1" hasCustomPrompt="1"/>
          </p:nvPr>
        </p:nvSpPr>
        <p:spPr>
          <a:xfrm>
            <a:off x="491227" y="-106361"/>
            <a:ext cx="8353485" cy="761328"/>
          </a:xfrm>
          <a:prstGeom prst="rect">
            <a:avLst/>
          </a:prstGeom>
          <a:effectLst>
            <a:outerShdw blurRad="50800" dist="38100" dir="2700000" algn="tl" rotWithShape="0">
              <a:prstClr val="black">
                <a:alpha val="40000"/>
              </a:prstClr>
            </a:outerShdw>
          </a:effectLst>
        </p:spPr>
        <p:txBody>
          <a:bodyPr/>
          <a:lstStyle>
            <a:lvl1pPr marL="0" indent="0" algn="l">
              <a:lnSpc>
                <a:spcPct val="90000"/>
              </a:lnSpc>
              <a:buNone/>
              <a:defRPr sz="32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 (2 lines)</a:t>
            </a:r>
            <a:br>
              <a:rPr lang="en-US"/>
            </a:br>
            <a:r>
              <a:rPr lang="en-US"/>
              <a:t>Arial Bold 32 </a:t>
            </a:r>
            <a:r>
              <a:rPr lang="en-US" err="1"/>
              <a:t>pts</a:t>
            </a:r>
            <a:endParaRPr lang="en-US"/>
          </a:p>
        </p:txBody>
      </p:sp>
    </p:spTree>
    <p:extLst>
      <p:ext uri="{BB962C8B-B14F-4D97-AF65-F5344CB8AC3E}">
        <p14:creationId xmlns:p14="http://schemas.microsoft.com/office/powerpoint/2010/main" val="3954959215"/>
      </p:ext>
    </p:extLst>
  </p:cSld>
  <p:clrMapOvr>
    <a:masterClrMapping/>
  </p:clrMapOvr>
  <p:transition spd="slow" advTm="700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859006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2656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496676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753544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12/2/2023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12/2/2023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37851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12/2/2023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0915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lines titles/2 column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350963"/>
            <a:ext cx="8200390" cy="3566476"/>
          </a:xfrm>
          <a:prstGeom prst="rect">
            <a:avLst/>
          </a:prstGeom>
        </p:spPr>
        <p:txBody>
          <a:bodyPr vert="horz" numCol="2"/>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r>
              <a:rPr lang="en-US"/>
              <a:t> or smaller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p:txBody>
      </p:sp>
      <p:sp>
        <p:nvSpPr>
          <p:cNvPr id="4" name="Subtitle 2"/>
          <p:cNvSpPr>
            <a:spLocks noGrp="1"/>
          </p:cNvSpPr>
          <p:nvPr>
            <p:ph type="subTitle" idx="1" hasCustomPrompt="1"/>
          </p:nvPr>
        </p:nvSpPr>
        <p:spPr>
          <a:xfrm>
            <a:off x="491227" y="-106361"/>
            <a:ext cx="8353485" cy="761328"/>
          </a:xfrm>
          <a:prstGeom prst="rect">
            <a:avLst/>
          </a:prstGeom>
          <a:effectLst>
            <a:outerShdw blurRad="50800" dist="38100" dir="2700000" algn="tl" rotWithShape="0">
              <a:prstClr val="black">
                <a:alpha val="40000"/>
              </a:prstClr>
            </a:outerShdw>
          </a:effectLst>
        </p:spPr>
        <p:txBody>
          <a:bodyPr/>
          <a:lstStyle>
            <a:lvl1pPr marL="0" indent="0" algn="l">
              <a:lnSpc>
                <a:spcPct val="90000"/>
              </a:lnSpc>
              <a:buNone/>
              <a:defRPr sz="32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 (2 lines)</a:t>
            </a:r>
            <a:br>
              <a:rPr lang="en-US"/>
            </a:br>
            <a:r>
              <a:rPr lang="en-US"/>
              <a:t>Arial Bold 32 </a:t>
            </a:r>
            <a:r>
              <a:rPr lang="en-US" err="1"/>
              <a:t>pts</a:t>
            </a:r>
            <a:endParaRPr lang="en-US"/>
          </a:p>
        </p:txBody>
      </p:sp>
    </p:spTree>
    <p:extLst>
      <p:ext uri="{BB962C8B-B14F-4D97-AF65-F5344CB8AC3E}">
        <p14:creationId xmlns:p14="http://schemas.microsoft.com/office/powerpoint/2010/main" val="3072182027"/>
      </p:ext>
    </p:extLst>
  </p:cSld>
  <p:clrMapOvr>
    <a:masterClrMapping/>
  </p:clrMapOvr>
  <p:transition spd="slow" advTm="700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924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859006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2656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p:nvSpPr>
        <p:spPr>
          <a:xfrm>
            <a:off x="722313" y="2794399"/>
            <a:ext cx="7772400" cy="102155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2208984728"/>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2790027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12/2/2023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646590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12/2/2023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859044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12/2/2023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30253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14.png"/><Relationship Id="rId2" Type="http://schemas.openxmlformats.org/officeDocument/2006/relationships/slideLayout" Target="../slideLayouts/slideLayout70.xml"/><Relationship Id="rId16" Type="http://schemas.openxmlformats.org/officeDocument/2006/relationships/theme" Target="../theme/theme1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4.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3.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10" Type="http://schemas.openxmlformats.org/officeDocument/2006/relationships/image" Target="../media/image17.png"/><Relationship Id="rId4" Type="http://schemas.openxmlformats.org/officeDocument/2006/relationships/slideLayout" Target="../slideLayouts/slideLayout122.xml"/><Relationship Id="rId9"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0.png"/><Relationship Id="rId2" Type="http://schemas.openxmlformats.org/officeDocument/2006/relationships/slideLayout" Target="../slideLayouts/slideLayout7.xml"/><Relationship Id="rId16" Type="http://schemas.openxmlformats.org/officeDocument/2006/relationships/theme" Target="../theme/theme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2.jpe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5.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4.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4.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47.xml"/><Relationship Id="rId7" Type="http://schemas.openxmlformats.org/officeDocument/2006/relationships/image" Target="../media/image15.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7.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image" Target="../media/image17.png"/><Relationship Id="rId4" Type="http://schemas.openxmlformats.org/officeDocument/2006/relationships/slideLayout" Target="../slideLayouts/slideLayout5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4.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738" r:id="rId1"/>
    <p:sldLayoutId id="2147483737" r:id="rId2"/>
  </p:sldLayoutIdLst>
  <p:hf hdr="0" ftr="0" dt="0"/>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12/2/2023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2">
            <a:extLst>
              <a:ext uri="{FF2B5EF4-FFF2-40B4-BE49-F238E27FC236}">
                <a16:creationId xmlns:a16="http://schemas.microsoft.com/office/drawing/2014/main" id="{8B3C30C0-4077-2EB8-009E-17D3A8C49D7D}"/>
              </a:ext>
            </a:extLst>
          </p:cNvPr>
          <p:cNvSpPr txBox="1">
            <a:spLocks/>
          </p:cNvSpPr>
          <p:nvPr userDrawn="1"/>
        </p:nvSpPr>
        <p:spPr>
          <a:xfrm>
            <a:off x="0" y="2092"/>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i="0" smtClean="0"/>
              <a:pPr/>
              <a:t>‹#›</a:t>
            </a:fld>
            <a:endParaRPr lang="en-US" sz="1350" i="0"/>
          </a:p>
        </p:txBody>
      </p:sp>
    </p:spTree>
    <p:extLst>
      <p:ext uri="{BB962C8B-B14F-4D97-AF65-F5344CB8AC3E}">
        <p14:creationId xmlns:p14="http://schemas.microsoft.com/office/powerpoint/2010/main" val="2769995644"/>
      </p:ext>
    </p:extLst>
  </p:cSld>
  <p:clrMap bg1="lt1" tx1="dk1" bg2="lt2" tx2="dk2" accent1="accent1" accent2="accent2" accent3="accent3" accent4="accent4" accent5="accent5" accent6="accent6" hlink="hlink" folHlink="folHlink"/>
  <p:sldLayoutIdLst>
    <p:sldLayoutId id="2147483956" r:id="rId1"/>
    <p:sldLayoutId id="2147483953" r:id="rId2"/>
    <p:sldLayoutId id="2147483957" r:id="rId3"/>
    <p:sldLayoutId id="2147483958" r:id="rId4"/>
    <p:sldLayoutId id="2147483959" r:id="rId5"/>
    <p:sldLayoutId id="2147483934" r:id="rId6"/>
    <p:sldLayoutId id="2147483960" r:id="rId7"/>
    <p:sldLayoutId id="2147483923" r:id="rId8"/>
    <p:sldLayoutId id="2147483924" r:id="rId9"/>
    <p:sldLayoutId id="2147483935" r:id="rId10"/>
    <p:sldLayoutId id="2147483954" r:id="rId11"/>
    <p:sldLayoutId id="2147483887" r:id="rId12"/>
    <p:sldLayoutId id="2147483925" r:id="rId13"/>
    <p:sldLayoutId id="2147483889" r:id="rId14"/>
    <p:sldLayoutId id="2147483890" r:id="rId15"/>
  </p:sldLayoutIdLst>
  <p:txStyles>
    <p:titleStyle>
      <a:lvl1pPr algn="ctr" defTabSz="457189" rtl="0" eaLnBrk="1" latinLnBrk="0" hangingPunct="1">
        <a:spcBef>
          <a:spcPct val="0"/>
        </a:spcBef>
        <a:buNone/>
        <a:defRPr sz="375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15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55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195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15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12/2/2023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5">
            <a:extLst>
              <a:ext uri="{FF2B5EF4-FFF2-40B4-BE49-F238E27FC236}">
                <a16:creationId xmlns:a16="http://schemas.microsoft.com/office/drawing/2014/main" id="{BD36FF2C-1144-14AB-4091-5EB9C2AB42DC}"/>
              </a:ext>
            </a:extLst>
          </p:cNvPr>
          <p:cNvSpPr txBox="1">
            <a:spLocks/>
          </p:cNvSpPr>
          <p:nvPr userDrawn="1"/>
        </p:nvSpPr>
        <p:spPr>
          <a:xfrm>
            <a:off x="0" y="-6570"/>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t>‹#›</a:t>
            </a:fld>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6999564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914" r:id="rId8"/>
    <p:sldLayoutId id="2147483807" r:id="rId9"/>
    <p:sldLayoutId id="2147483919" r:id="rId10"/>
    <p:sldLayoutId id="2147483916" r:id="rId11"/>
  </p:sldLayoutIdLst>
  <p:txStyles>
    <p:titleStyle>
      <a:lvl1pPr algn="ctr" defTabSz="457189" rtl="0" eaLnBrk="1" latinLnBrk="0" hangingPunct="1">
        <a:spcBef>
          <a:spcPct val="0"/>
        </a:spcBef>
        <a:buNone/>
        <a:defRPr sz="375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15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55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195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15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12/2/2023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5">
            <a:extLst>
              <a:ext uri="{FF2B5EF4-FFF2-40B4-BE49-F238E27FC236}">
                <a16:creationId xmlns:a16="http://schemas.microsoft.com/office/drawing/2014/main" id="{4866C543-6E05-AFAE-E191-21FBE0015688}"/>
              </a:ext>
            </a:extLst>
          </p:cNvPr>
          <p:cNvSpPr txBox="1">
            <a:spLocks/>
          </p:cNvSpPr>
          <p:nvPr userDrawn="1"/>
        </p:nvSpPr>
        <p:spPr>
          <a:xfrm>
            <a:off x="0" y="-6570"/>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t>‹#›</a:t>
            </a:fld>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593032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12/2/2023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5">
            <a:extLst>
              <a:ext uri="{FF2B5EF4-FFF2-40B4-BE49-F238E27FC236}">
                <a16:creationId xmlns:a16="http://schemas.microsoft.com/office/drawing/2014/main" id="{DD9A90A2-C34F-7151-E756-14F237C2D6E3}"/>
              </a:ext>
            </a:extLst>
          </p:cNvPr>
          <p:cNvSpPr txBox="1">
            <a:spLocks/>
          </p:cNvSpPr>
          <p:nvPr userDrawn="1"/>
        </p:nvSpPr>
        <p:spPr>
          <a:xfrm>
            <a:off x="0" y="-6570"/>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t>‹#›</a:t>
            </a:fld>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098266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pic>
        <p:nvPicPr>
          <p:cNvPr id="43" name="Google Shape;43;p26" descr="RESULTS_logo_EN_CMYK_BIG (flat)2_RESULTS_logo_EN_CMYK_BIG.png"/>
          <p:cNvPicPr preferRelativeResize="0"/>
          <p:nvPr/>
        </p:nvPicPr>
        <p:blipFill rotWithShape="1">
          <a:blip r:embed="rId10">
            <a:alphaModFix/>
          </a:blip>
          <a:srcRect/>
          <a:stretch/>
        </p:blipFill>
        <p:spPr>
          <a:xfrm>
            <a:off x="7858691" y="80917"/>
            <a:ext cx="1223628" cy="982313"/>
          </a:xfrm>
          <a:prstGeom prst="rect">
            <a:avLst/>
          </a:prstGeom>
          <a:noFill/>
          <a:ln>
            <a:noFill/>
          </a:ln>
        </p:spPr>
      </p:pic>
      <p:sp>
        <p:nvSpPr>
          <p:cNvPr id="44" name="Google Shape;44;p26"/>
          <p:cNvSpPr txBox="1">
            <a:spLocks noGrp="1"/>
          </p:cNvSpPr>
          <p:nvPr>
            <p:ph type="title"/>
          </p:nvPr>
        </p:nvSpPr>
        <p:spPr>
          <a:xfrm>
            <a:off x="457201" y="205979"/>
            <a:ext cx="7401491"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Open Sans"/>
              <a:buNone/>
              <a:defRPr sz="5867"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2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Open Sans"/>
                <a:ea typeface="Open Sans"/>
                <a:cs typeface="Open Sans"/>
                <a:sym typeface="Open Sans"/>
              </a:defRPr>
            </a:lvl1pPr>
            <a:lvl2pPr marL="914400" marR="0" lvl="1" indent="-465645" algn="l" rtl="0">
              <a:spcBef>
                <a:spcPts val="747"/>
              </a:spcBef>
              <a:spcAft>
                <a:spcPts val="0"/>
              </a:spcAft>
              <a:buClr>
                <a:schemeClr val="dk1"/>
              </a:buClr>
              <a:buSzPts val="3733"/>
              <a:buFont typeface="Courier New"/>
              <a:buChar char="o"/>
              <a:defRPr sz="3733" b="0" i="0" u="none" strike="noStrike" cap="none">
                <a:solidFill>
                  <a:schemeClr val="dk1"/>
                </a:solidFill>
                <a:latin typeface="Open Sans"/>
                <a:ea typeface="Open Sans"/>
                <a:cs typeface="Open Sans"/>
                <a:sym typeface="Open Sans"/>
              </a:defRPr>
            </a:lvl2pPr>
            <a:lvl3pPr marL="1371600" marR="0" lvl="2" indent="-431800" algn="l" rtl="0">
              <a:spcBef>
                <a:spcPts val="640"/>
              </a:spcBef>
              <a:spcAft>
                <a:spcPts val="0"/>
              </a:spcAft>
              <a:buClr>
                <a:schemeClr val="dk1"/>
              </a:buClr>
              <a:buSzPts val="3200"/>
              <a:buFont typeface="Noto Sans Symbols"/>
              <a:buChar char="▪"/>
              <a:defRPr sz="3200" b="0" i="0" u="none" strike="noStrike" cap="none">
                <a:solidFill>
                  <a:schemeClr val="dk1"/>
                </a:solidFill>
                <a:latin typeface="Open Sans"/>
                <a:ea typeface="Open Sans"/>
                <a:cs typeface="Open Sans"/>
                <a:sym typeface="Open Sans"/>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4pPr>
            <a:lvl5pPr marL="2286000" marR="0" lvl="4" indent="-397954" algn="l" rtl="0">
              <a:spcBef>
                <a:spcPts val="533"/>
              </a:spcBef>
              <a:spcAft>
                <a:spcPts val="0"/>
              </a:spcAft>
              <a:buClr>
                <a:schemeClr val="dk1"/>
              </a:buClr>
              <a:buSzPts val="2667"/>
              <a:buFont typeface="Courier New"/>
              <a:buChar char="o"/>
              <a:defRPr sz="2667" b="0" i="0" u="none" strike="noStrike" cap="none">
                <a:solidFill>
                  <a:schemeClr val="dk1"/>
                </a:solidFill>
                <a:latin typeface="Open Sans"/>
                <a:ea typeface="Open Sans"/>
                <a:cs typeface="Open Sans"/>
                <a:sym typeface="Open Sans"/>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9pPr>
          </a:lstStyle>
          <a:p>
            <a:endParaRPr/>
          </a:p>
        </p:txBody>
      </p:sp>
      <p:sp>
        <p:nvSpPr>
          <p:cNvPr id="46" name="Google Shape;46;p2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Open Sans"/>
                <a:ea typeface="Open Sans"/>
                <a:cs typeface="Open Sans"/>
                <a:sym typeface="Open Sans"/>
              </a:defRPr>
            </a:lvl1pPr>
            <a:lvl2pPr marR="0" lvl="1"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9pPr>
          </a:lstStyle>
          <a:p>
            <a:endParaRPr/>
          </a:p>
        </p:txBody>
      </p:sp>
      <p:sp>
        <p:nvSpPr>
          <p:cNvPr id="47" name="Google Shape;47;p2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Open Sans"/>
                <a:ea typeface="Open Sans"/>
                <a:cs typeface="Open Sans"/>
                <a:sym typeface="Open Sans"/>
              </a:defRPr>
            </a:lvl1pPr>
            <a:lvl2pPr marL="0" marR="0" lvl="1" indent="0" algn="r" rtl="0">
              <a:spcBef>
                <a:spcPts val="0"/>
              </a:spcBef>
              <a:buNone/>
              <a:defRPr sz="1200">
                <a:solidFill>
                  <a:srgbClr val="888888"/>
                </a:solidFill>
                <a:latin typeface="Open Sans"/>
                <a:ea typeface="Open Sans"/>
                <a:cs typeface="Open Sans"/>
                <a:sym typeface="Open Sans"/>
              </a:defRPr>
            </a:lvl2pPr>
            <a:lvl3pPr marL="0" marR="0" lvl="2" indent="0" algn="r" rtl="0">
              <a:spcBef>
                <a:spcPts val="0"/>
              </a:spcBef>
              <a:buNone/>
              <a:defRPr sz="1200">
                <a:solidFill>
                  <a:srgbClr val="888888"/>
                </a:solidFill>
                <a:latin typeface="Open Sans"/>
                <a:ea typeface="Open Sans"/>
                <a:cs typeface="Open Sans"/>
                <a:sym typeface="Open Sans"/>
              </a:defRPr>
            </a:lvl3pPr>
            <a:lvl4pPr marL="0" marR="0" lvl="3" indent="0" algn="r" rtl="0">
              <a:spcBef>
                <a:spcPts val="0"/>
              </a:spcBef>
              <a:buNone/>
              <a:defRPr sz="1200">
                <a:solidFill>
                  <a:srgbClr val="888888"/>
                </a:solidFill>
                <a:latin typeface="Open Sans"/>
                <a:ea typeface="Open Sans"/>
                <a:cs typeface="Open Sans"/>
                <a:sym typeface="Open Sans"/>
              </a:defRPr>
            </a:lvl4pPr>
            <a:lvl5pPr marL="0" marR="0" lvl="4" indent="0" algn="r" rtl="0">
              <a:spcBef>
                <a:spcPts val="0"/>
              </a:spcBef>
              <a:buNone/>
              <a:defRPr sz="1200">
                <a:solidFill>
                  <a:srgbClr val="888888"/>
                </a:solidFill>
                <a:latin typeface="Open Sans"/>
                <a:ea typeface="Open Sans"/>
                <a:cs typeface="Open Sans"/>
                <a:sym typeface="Open Sans"/>
              </a:defRPr>
            </a:lvl5pPr>
            <a:lvl6pPr marL="0" marR="0" lvl="5" indent="0" algn="r" rtl="0">
              <a:spcBef>
                <a:spcPts val="0"/>
              </a:spcBef>
              <a:buNone/>
              <a:defRPr sz="1200">
                <a:solidFill>
                  <a:srgbClr val="888888"/>
                </a:solidFill>
                <a:latin typeface="Open Sans"/>
                <a:ea typeface="Open Sans"/>
                <a:cs typeface="Open Sans"/>
                <a:sym typeface="Open Sans"/>
              </a:defRPr>
            </a:lvl6pPr>
            <a:lvl7pPr marL="0" marR="0" lvl="6" indent="0" algn="r" rtl="0">
              <a:spcBef>
                <a:spcPts val="0"/>
              </a:spcBef>
              <a:buNone/>
              <a:defRPr sz="1200">
                <a:solidFill>
                  <a:srgbClr val="888888"/>
                </a:solidFill>
                <a:latin typeface="Open Sans"/>
                <a:ea typeface="Open Sans"/>
                <a:cs typeface="Open Sans"/>
                <a:sym typeface="Open Sans"/>
              </a:defRPr>
            </a:lvl7pPr>
            <a:lvl8pPr marL="0" marR="0" lvl="7" indent="0" algn="r" rtl="0">
              <a:spcBef>
                <a:spcPts val="0"/>
              </a:spcBef>
              <a:buNone/>
              <a:defRPr sz="1200">
                <a:solidFill>
                  <a:srgbClr val="888888"/>
                </a:solidFill>
                <a:latin typeface="Open Sans"/>
                <a:ea typeface="Open Sans"/>
                <a:cs typeface="Open Sans"/>
                <a:sym typeface="Open Sans"/>
              </a:defRPr>
            </a:lvl8pPr>
            <a:lvl9pPr marL="0" marR="0" lvl="8" indent="0" algn="r" rtl="0">
              <a:spcBef>
                <a:spcPts val="0"/>
              </a:spcBef>
              <a:buNone/>
              <a:defRPr sz="1200">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sp>
        <p:nvSpPr>
          <p:cNvPr id="2" name="Slide Number Placeholder 2">
            <a:extLst>
              <a:ext uri="{FF2B5EF4-FFF2-40B4-BE49-F238E27FC236}">
                <a16:creationId xmlns:a16="http://schemas.microsoft.com/office/drawing/2014/main" id="{613308D3-A845-6EA9-9C0D-EE2ED538D2F4}"/>
              </a:ext>
            </a:extLst>
          </p:cNvPr>
          <p:cNvSpPr txBox="1">
            <a:spLocks/>
          </p:cNvSpPr>
          <p:nvPr userDrawn="1"/>
        </p:nvSpPr>
        <p:spPr>
          <a:xfrm>
            <a:off x="0" y="2092"/>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b="0" smtClean="0"/>
              <a:pPr/>
              <a:t>‹#›</a:t>
            </a:fld>
            <a:endParaRPr lang="en-US" sz="1350" b="0"/>
          </a:p>
        </p:txBody>
      </p:sp>
    </p:spTree>
    <p:extLst>
      <p:ext uri="{BB962C8B-B14F-4D97-AF65-F5344CB8AC3E}">
        <p14:creationId xmlns:p14="http://schemas.microsoft.com/office/powerpoint/2010/main" val="732303163"/>
      </p:ext>
    </p:extLst>
  </p:cSld>
  <p:clrMap bg1="lt1" tx1="dk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765" r:id="rId1"/>
    <p:sldLayoutId id="2147483763" r:id="rId2"/>
  </p:sldLayoutIdLst>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219364" y="-160462"/>
            <a:ext cx="9477664" cy="5557962"/>
          </a:xfrm>
          <a:prstGeom prst="rect">
            <a:avLst/>
          </a:prstGeom>
          <a:solidFill>
            <a:srgbClr val="15A3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A3BC"/>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9408" y="1270000"/>
            <a:ext cx="4198529" cy="1196975"/>
          </a:xfrm>
          <a:prstGeom prst="rect">
            <a:avLst/>
          </a:prstGeom>
        </p:spPr>
      </p:pic>
      <p:pic>
        <p:nvPicPr>
          <p:cNvPr id="4" name="Picture 3" descr="Blue pattern-PMS-018-Envelopes-D1.png"/>
          <p:cNvPicPr>
            <a:picLocks noChangeAspect="1"/>
          </p:cNvPicPr>
          <p:nvPr/>
        </p:nvPicPr>
        <p:blipFill rotWithShape="1">
          <a:blip r:embed="rId4" cstate="print">
            <a:alphaModFix amt="60000"/>
            <a:extLst>
              <a:ext uri="{28A0092B-C50C-407E-A947-70E740481C1C}">
                <a14:useLocalDpi xmlns:a14="http://schemas.microsoft.com/office/drawing/2010/main"/>
              </a:ext>
            </a:extLst>
          </a:blip>
          <a:srcRect/>
          <a:stretch/>
        </p:blipFill>
        <p:spPr>
          <a:xfrm flipH="1">
            <a:off x="7890722" y="-291850"/>
            <a:ext cx="1486958" cy="6064776"/>
          </a:xfrm>
          <a:prstGeom prst="rect">
            <a:avLst/>
          </a:prstGeom>
        </p:spPr>
      </p:pic>
    </p:spTree>
    <p:extLst>
      <p:ext uri="{BB962C8B-B14F-4D97-AF65-F5344CB8AC3E}">
        <p14:creationId xmlns:p14="http://schemas.microsoft.com/office/powerpoint/2010/main" val="2556883786"/>
      </p:ext>
    </p:extLst>
  </p:cSld>
  <p:clrMap bg1="lt1" tx1="dk1" bg2="lt2" tx2="dk2" accent1="accent1" accent2="accent2" accent3="accent3" accent4="accent4" accent5="accent5" accent6="accent6" hlink="hlink" folHlink="folHlink"/>
  <p:sldLayoutIdLst>
    <p:sldLayoutId id="2147483696" r:id="rId1"/>
  </p:sldLayoutIdLst>
  <p:transition spd="slow" advTm="7000">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142240" y="892908"/>
            <a:ext cx="9400540" cy="4450701"/>
          </a:xfrm>
          <a:prstGeom prst="rect">
            <a:avLst/>
          </a:prstGeom>
          <a:solidFill>
            <a:srgbClr val="15A3BC">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5A3BC"/>
              </a:solidFill>
            </a:endParaRPr>
          </a:p>
        </p:txBody>
      </p:sp>
      <p:sp>
        <p:nvSpPr>
          <p:cNvPr id="10" name="Rectangle 9"/>
          <p:cNvSpPr/>
          <p:nvPr/>
        </p:nvSpPr>
        <p:spPr>
          <a:xfrm>
            <a:off x="-188042" y="-203200"/>
            <a:ext cx="9575882" cy="1096108"/>
          </a:xfrm>
          <a:prstGeom prst="rect">
            <a:avLst/>
          </a:prstGeom>
          <a:solidFill>
            <a:srgbClr val="15A3B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Blue pattern-PMS-018-Envelopes-D1.png"/>
          <p:cNvPicPr>
            <a:picLocks noChangeAspect="1"/>
          </p:cNvPicPr>
          <p:nvPr/>
        </p:nvPicPr>
        <p:blipFill rotWithShape="1">
          <a:blip r:embed="rId17" cstate="print">
            <a:alphaModFix amt="60000"/>
            <a:extLst>
              <a:ext uri="{28A0092B-C50C-407E-A947-70E740481C1C}">
                <a14:useLocalDpi xmlns:a14="http://schemas.microsoft.com/office/drawing/2010/main"/>
              </a:ext>
            </a:extLst>
          </a:blip>
          <a:srcRect/>
          <a:stretch/>
        </p:blipFill>
        <p:spPr>
          <a:xfrm flipH="1">
            <a:off x="7890722" y="-291850"/>
            <a:ext cx="1486958" cy="6064776"/>
          </a:xfrm>
          <a:prstGeom prst="rect">
            <a:avLst/>
          </a:prstGeom>
        </p:spPr>
      </p:pic>
      <p:pic>
        <p:nvPicPr>
          <p:cNvPr id="8" name="Picture 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205753" y="4569965"/>
            <a:ext cx="1470888" cy="329620"/>
          </a:xfrm>
          <a:prstGeom prst="rect">
            <a:avLst/>
          </a:prstGeom>
        </p:spPr>
      </p:pic>
      <p:pic>
        <p:nvPicPr>
          <p:cNvPr id="9" name="Picture 8" descr="Green pattern.png"/>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637541" y="842743"/>
            <a:ext cx="9893301" cy="123092"/>
          </a:xfrm>
          <a:prstGeom prst="rect">
            <a:avLst/>
          </a:prstGeom>
        </p:spPr>
      </p:pic>
    </p:spTree>
    <p:extLst>
      <p:ext uri="{BB962C8B-B14F-4D97-AF65-F5344CB8AC3E}">
        <p14:creationId xmlns:p14="http://schemas.microsoft.com/office/powerpoint/2010/main" val="110965392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transition spd="slow" advTm="7000">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858691" y="143448"/>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993FC7D-EDB8-42B6-B18C-A191D57ABB0D}" type="datetime1">
              <a:rPr lang="en-US" smtClean="0"/>
              <a:t>12/2/2023</a:t>
            </a:fld>
            <a:endParaRPr lang="en-US"/>
          </a:p>
        </p:txBody>
      </p:sp>
      <p:sp>
        <p:nvSpPr>
          <p:cNvPr id="6" name="Slide Number Placeholder 5"/>
          <p:cNvSpPr>
            <a:spLocks noGrp="1"/>
          </p:cNvSpPr>
          <p:nvPr>
            <p:ph type="sldNum" sz="quarter" idx="4"/>
          </p:nvPr>
        </p:nvSpPr>
        <p:spPr>
          <a:xfrm>
            <a:off x="0" y="2093"/>
            <a:ext cx="457200" cy="273844"/>
          </a:xfrm>
          <a:prstGeom prst="rect">
            <a:avLst/>
          </a:prstGeom>
        </p:spPr>
        <p:txBody>
          <a:bodyPr vert="horz" lIns="91440" tIns="45720" rIns="91440" bIns="45720" rtlCol="0" anchor="ctr"/>
          <a:lstStyle>
            <a:lvl1pPr algn="l">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307E6868-079E-1649-B8D1-459B42CE4DE3}" type="slidenum">
              <a:rPr lang="en-US" smtClean="0"/>
              <a:pPr/>
              <a:t>‹#›</a:t>
            </a:fld>
            <a:endParaRPr lang="en-US"/>
          </a:p>
        </p:txBody>
      </p:sp>
      <p:pic>
        <p:nvPicPr>
          <p:cNvPr id="8" name="Picture 7" descr="RESULTS_logo_EN_CMYK_BIG (flat)2_RESULTS_logo_EN_CMYK_BIG.png">
            <a:extLst>
              <a:ext uri="{FF2B5EF4-FFF2-40B4-BE49-F238E27FC236}">
                <a16:creationId xmlns:a16="http://schemas.microsoft.com/office/drawing/2014/main" id="{B48464E1-4786-0E4F-BF6E-90547C976D8B}"/>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858691" y="139015"/>
            <a:ext cx="1223628" cy="982313"/>
          </a:xfrm>
          <a:prstGeom prst="rect">
            <a:avLst/>
          </a:prstGeom>
        </p:spPr>
      </p:pic>
    </p:spTree>
    <p:extLst>
      <p:ext uri="{BB962C8B-B14F-4D97-AF65-F5344CB8AC3E}">
        <p14:creationId xmlns:p14="http://schemas.microsoft.com/office/powerpoint/2010/main" val="3035491392"/>
      </p:ext>
    </p:extLst>
  </p:cSld>
  <p:clrMap bg1="lt1" tx1="dk1" bg2="lt2" tx2="dk2" accent1="accent1" accent2="accent2" accent3="accent3" accent4="accent4" accent5="accent5" accent6="accent6" hlink="hlink" folHlink="folHlink"/>
  <p:sldLayoutIdLst>
    <p:sldLayoutId id="2147483794" r:id="rId1"/>
    <p:sldLayoutId id="2147483736" r:id="rId2"/>
    <p:sldLayoutId id="2147483768" r:id="rId3"/>
    <p:sldLayoutId id="2147483716" r:id="rId4"/>
    <p:sldLayoutId id="2147483796" r:id="rId5"/>
    <p:sldLayoutId id="2147483797" r:id="rId6"/>
    <p:sldLayoutId id="2147483798" r:id="rId7"/>
    <p:sldLayoutId id="2147483772" r:id="rId8"/>
    <p:sldLayoutId id="2147483799" r:id="rId9"/>
    <p:sldLayoutId id="2147483800" r:id="rId10"/>
    <p:sldLayoutId id="2147483801" r:id="rId11"/>
    <p:sldLayoutId id="2147483802" r:id="rId12"/>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Courier New"/>
        <a:buChar char="o"/>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Wingdings" charset="2"/>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Courier New"/>
        <a:buChar char="o"/>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12/2/2023</a:t>
            </a:fld>
            <a:endParaRPr lang="en-US"/>
          </a:p>
        </p:txBody>
      </p:sp>
      <p:sp>
        <p:nvSpPr>
          <p:cNvPr id="5" name="Slide Number Placeholder 2">
            <a:extLst>
              <a:ext uri="{FF2B5EF4-FFF2-40B4-BE49-F238E27FC236}">
                <a16:creationId xmlns:a16="http://schemas.microsoft.com/office/drawing/2014/main" id="{6E119C2F-20C1-0845-83A5-73FC67AA65AD}"/>
              </a:ext>
            </a:extLst>
          </p:cNvPr>
          <p:cNvSpPr txBox="1">
            <a:spLocks/>
          </p:cNvSpPr>
          <p:nvPr userDrawn="1"/>
        </p:nvSpPr>
        <p:spPr>
          <a:xfrm>
            <a:off x="0" y="2092"/>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307E6868-079E-1649-B8D1-459B42CE4DE3}" type="slidenum">
              <a:rPr lang="en-US" sz="1350" smtClean="0">
                <a:solidFill>
                  <a:schemeClr val="tx1"/>
                </a:solidFill>
                <a:latin typeface="+mn-lt"/>
              </a:rPr>
              <a:pPr algn="l"/>
              <a:t>‹#›</a:t>
            </a:fld>
            <a:endParaRPr lang="en-US" sz="1350">
              <a:solidFill>
                <a:schemeClr val="tx1"/>
              </a:solidFill>
              <a:latin typeface="+mn-lt"/>
            </a:endParaRPr>
          </a:p>
        </p:txBody>
      </p:sp>
    </p:spTree>
    <p:extLst>
      <p:ext uri="{BB962C8B-B14F-4D97-AF65-F5344CB8AC3E}">
        <p14:creationId xmlns:p14="http://schemas.microsoft.com/office/powerpoint/2010/main" val="16149180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E:\Others\Pers\oDesk\Roxanne\New folder\oDesk_Source_Files\Untitled-5.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1"/>
            <a:ext cx="91440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Others\Pers\oDesk\Roxanne\New folder\oDesk_Source_Files\logo sm.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331202" y="162522"/>
            <a:ext cx="569913" cy="36076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
            <a:extLst>
              <a:ext uri="{FF2B5EF4-FFF2-40B4-BE49-F238E27FC236}">
                <a16:creationId xmlns:a16="http://schemas.microsoft.com/office/drawing/2014/main" id="{6DD377A6-E02B-D1FF-BDF2-7A07B9B4AA85}"/>
              </a:ext>
            </a:extLst>
          </p:cNvPr>
          <p:cNvSpPr txBox="1">
            <a:spLocks/>
          </p:cNvSpPr>
          <p:nvPr userDrawn="1"/>
        </p:nvSpPr>
        <p:spPr>
          <a:xfrm>
            <a:off x="0" y="2092"/>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307E6868-079E-1649-B8D1-459B42CE4DE3}" type="slidenum">
              <a:rPr lang="en-US" sz="1350" smtClean="0">
                <a:solidFill>
                  <a:schemeClr val="tx1"/>
                </a:solidFill>
                <a:latin typeface="+mn-lt"/>
              </a:rPr>
              <a:pPr algn="l"/>
              <a:t>‹#›</a:t>
            </a:fld>
            <a:endParaRPr lang="en-US" sz="1350">
              <a:solidFill>
                <a:schemeClr val="tx1"/>
              </a:solidFill>
              <a:latin typeface="+mn-lt"/>
            </a:endParaRPr>
          </a:p>
        </p:txBody>
      </p:sp>
    </p:spTree>
    <p:extLst>
      <p:ext uri="{BB962C8B-B14F-4D97-AF65-F5344CB8AC3E}">
        <p14:creationId xmlns:p14="http://schemas.microsoft.com/office/powerpoint/2010/main" val="36810823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937" r:id="rId4"/>
    <p:sldLayoutId id="2147483938" r:id="rId5"/>
  </p:sldLayoutIdLst>
  <p:hf hdr="0" ftr="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pic>
        <p:nvPicPr>
          <p:cNvPr id="43" name="Google Shape;43;p26" descr="RESULTS_logo_EN_CMYK_BIG (flat)2_RESULTS_logo_EN_CMYK_BIG.pn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858691" y="80917"/>
            <a:ext cx="1223628" cy="982313"/>
          </a:xfrm>
          <a:prstGeom prst="rect">
            <a:avLst/>
          </a:prstGeom>
          <a:noFill/>
          <a:ln>
            <a:noFill/>
          </a:ln>
        </p:spPr>
      </p:pic>
      <p:sp>
        <p:nvSpPr>
          <p:cNvPr id="44" name="Google Shape;44;p26"/>
          <p:cNvSpPr txBox="1">
            <a:spLocks noGrp="1"/>
          </p:cNvSpPr>
          <p:nvPr>
            <p:ph type="title"/>
          </p:nvPr>
        </p:nvSpPr>
        <p:spPr>
          <a:xfrm>
            <a:off x="457201" y="205979"/>
            <a:ext cx="7401491"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Open Sans"/>
              <a:buNone/>
              <a:defRPr sz="5867"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2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Open Sans"/>
                <a:ea typeface="Open Sans"/>
                <a:cs typeface="Open Sans"/>
                <a:sym typeface="Open Sans"/>
              </a:defRPr>
            </a:lvl1pPr>
            <a:lvl2pPr marL="914400" marR="0" lvl="1" indent="-465645" algn="l" rtl="0">
              <a:spcBef>
                <a:spcPts val="747"/>
              </a:spcBef>
              <a:spcAft>
                <a:spcPts val="0"/>
              </a:spcAft>
              <a:buClr>
                <a:schemeClr val="dk1"/>
              </a:buClr>
              <a:buSzPts val="3733"/>
              <a:buFont typeface="Courier New"/>
              <a:buChar char="o"/>
              <a:defRPr sz="3733" b="0" i="0" u="none" strike="noStrike" cap="none">
                <a:solidFill>
                  <a:schemeClr val="dk1"/>
                </a:solidFill>
                <a:latin typeface="Open Sans"/>
                <a:ea typeface="Open Sans"/>
                <a:cs typeface="Open Sans"/>
                <a:sym typeface="Open Sans"/>
              </a:defRPr>
            </a:lvl2pPr>
            <a:lvl3pPr marL="1371600" marR="0" lvl="2" indent="-431800" algn="l" rtl="0">
              <a:spcBef>
                <a:spcPts val="640"/>
              </a:spcBef>
              <a:spcAft>
                <a:spcPts val="0"/>
              </a:spcAft>
              <a:buClr>
                <a:schemeClr val="dk1"/>
              </a:buClr>
              <a:buSzPts val="3200"/>
              <a:buFont typeface="Noto Sans Symbols"/>
              <a:buChar char="▪"/>
              <a:defRPr sz="3200" b="0" i="0" u="none" strike="noStrike" cap="none">
                <a:solidFill>
                  <a:schemeClr val="dk1"/>
                </a:solidFill>
                <a:latin typeface="Open Sans"/>
                <a:ea typeface="Open Sans"/>
                <a:cs typeface="Open Sans"/>
                <a:sym typeface="Open Sans"/>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4pPr>
            <a:lvl5pPr marL="2286000" marR="0" lvl="4" indent="-397954" algn="l" rtl="0">
              <a:spcBef>
                <a:spcPts val="533"/>
              </a:spcBef>
              <a:spcAft>
                <a:spcPts val="0"/>
              </a:spcAft>
              <a:buClr>
                <a:schemeClr val="dk1"/>
              </a:buClr>
              <a:buSzPts val="2667"/>
              <a:buFont typeface="Courier New"/>
              <a:buChar char="o"/>
              <a:defRPr sz="2667" b="0" i="0" u="none" strike="noStrike" cap="none">
                <a:solidFill>
                  <a:schemeClr val="dk1"/>
                </a:solidFill>
                <a:latin typeface="Open Sans"/>
                <a:ea typeface="Open Sans"/>
                <a:cs typeface="Open Sans"/>
                <a:sym typeface="Open Sans"/>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9pPr>
          </a:lstStyle>
          <a:p>
            <a:endParaRPr/>
          </a:p>
        </p:txBody>
      </p:sp>
      <p:sp>
        <p:nvSpPr>
          <p:cNvPr id="46" name="Google Shape;46;p2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Open Sans"/>
                <a:ea typeface="Open Sans"/>
                <a:cs typeface="Open Sans"/>
                <a:sym typeface="Open Sans"/>
              </a:defRPr>
            </a:lvl1pPr>
            <a:lvl2pPr marR="0" lvl="1"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9pPr>
          </a:lstStyle>
          <a:p>
            <a:endParaRPr/>
          </a:p>
        </p:txBody>
      </p:sp>
      <p:sp>
        <p:nvSpPr>
          <p:cNvPr id="47" name="Google Shape;47;p2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Open Sans"/>
                <a:ea typeface="Open Sans"/>
                <a:cs typeface="Open Sans"/>
                <a:sym typeface="Open Sans"/>
              </a:defRPr>
            </a:lvl1pPr>
            <a:lvl2pPr marL="0" marR="0" lvl="1" indent="0" algn="r" rtl="0">
              <a:spcBef>
                <a:spcPts val="0"/>
              </a:spcBef>
              <a:buNone/>
              <a:defRPr sz="1200">
                <a:solidFill>
                  <a:srgbClr val="888888"/>
                </a:solidFill>
                <a:latin typeface="Open Sans"/>
                <a:ea typeface="Open Sans"/>
                <a:cs typeface="Open Sans"/>
                <a:sym typeface="Open Sans"/>
              </a:defRPr>
            </a:lvl2pPr>
            <a:lvl3pPr marL="0" marR="0" lvl="2" indent="0" algn="r" rtl="0">
              <a:spcBef>
                <a:spcPts val="0"/>
              </a:spcBef>
              <a:buNone/>
              <a:defRPr sz="1200">
                <a:solidFill>
                  <a:srgbClr val="888888"/>
                </a:solidFill>
                <a:latin typeface="Open Sans"/>
                <a:ea typeface="Open Sans"/>
                <a:cs typeface="Open Sans"/>
                <a:sym typeface="Open Sans"/>
              </a:defRPr>
            </a:lvl3pPr>
            <a:lvl4pPr marL="0" marR="0" lvl="3" indent="0" algn="r" rtl="0">
              <a:spcBef>
                <a:spcPts val="0"/>
              </a:spcBef>
              <a:buNone/>
              <a:defRPr sz="1200">
                <a:solidFill>
                  <a:srgbClr val="888888"/>
                </a:solidFill>
                <a:latin typeface="Open Sans"/>
                <a:ea typeface="Open Sans"/>
                <a:cs typeface="Open Sans"/>
                <a:sym typeface="Open Sans"/>
              </a:defRPr>
            </a:lvl4pPr>
            <a:lvl5pPr marL="0" marR="0" lvl="4" indent="0" algn="r" rtl="0">
              <a:spcBef>
                <a:spcPts val="0"/>
              </a:spcBef>
              <a:buNone/>
              <a:defRPr sz="1200">
                <a:solidFill>
                  <a:srgbClr val="888888"/>
                </a:solidFill>
                <a:latin typeface="Open Sans"/>
                <a:ea typeface="Open Sans"/>
                <a:cs typeface="Open Sans"/>
                <a:sym typeface="Open Sans"/>
              </a:defRPr>
            </a:lvl5pPr>
            <a:lvl6pPr marL="0" marR="0" lvl="5" indent="0" algn="r" rtl="0">
              <a:spcBef>
                <a:spcPts val="0"/>
              </a:spcBef>
              <a:buNone/>
              <a:defRPr sz="1200">
                <a:solidFill>
                  <a:srgbClr val="888888"/>
                </a:solidFill>
                <a:latin typeface="Open Sans"/>
                <a:ea typeface="Open Sans"/>
                <a:cs typeface="Open Sans"/>
                <a:sym typeface="Open Sans"/>
              </a:defRPr>
            </a:lvl6pPr>
            <a:lvl7pPr marL="0" marR="0" lvl="6" indent="0" algn="r" rtl="0">
              <a:spcBef>
                <a:spcPts val="0"/>
              </a:spcBef>
              <a:buNone/>
              <a:defRPr sz="1200">
                <a:solidFill>
                  <a:srgbClr val="888888"/>
                </a:solidFill>
                <a:latin typeface="Open Sans"/>
                <a:ea typeface="Open Sans"/>
                <a:cs typeface="Open Sans"/>
                <a:sym typeface="Open Sans"/>
              </a:defRPr>
            </a:lvl7pPr>
            <a:lvl8pPr marL="0" marR="0" lvl="7" indent="0" algn="r" rtl="0">
              <a:spcBef>
                <a:spcPts val="0"/>
              </a:spcBef>
              <a:buNone/>
              <a:defRPr sz="1200">
                <a:solidFill>
                  <a:srgbClr val="888888"/>
                </a:solidFill>
                <a:latin typeface="Open Sans"/>
                <a:ea typeface="Open Sans"/>
                <a:cs typeface="Open Sans"/>
                <a:sym typeface="Open Sans"/>
              </a:defRPr>
            </a:lvl8pPr>
            <a:lvl9pPr marL="0" marR="0" lvl="8" indent="0" algn="r" rtl="0">
              <a:spcBef>
                <a:spcPts val="0"/>
              </a:spcBef>
              <a:buNone/>
              <a:defRPr sz="1200">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sp>
        <p:nvSpPr>
          <p:cNvPr id="2" name="Slide Number Placeholder 2">
            <a:extLst>
              <a:ext uri="{FF2B5EF4-FFF2-40B4-BE49-F238E27FC236}">
                <a16:creationId xmlns:a16="http://schemas.microsoft.com/office/drawing/2014/main" id="{613308D3-A845-6EA9-9C0D-EE2ED538D2F4}"/>
              </a:ext>
            </a:extLst>
          </p:cNvPr>
          <p:cNvSpPr txBox="1">
            <a:spLocks/>
          </p:cNvSpPr>
          <p:nvPr userDrawn="1"/>
        </p:nvSpPr>
        <p:spPr>
          <a:xfrm>
            <a:off x="0" y="2092"/>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b="0" smtClean="0"/>
              <a:pPr/>
              <a:t>‹#›</a:t>
            </a:fld>
            <a:endParaRPr lang="en-US" sz="1350" b="0"/>
          </a:p>
        </p:txBody>
      </p:sp>
    </p:spTree>
    <p:extLst>
      <p:ext uri="{BB962C8B-B14F-4D97-AF65-F5344CB8AC3E}">
        <p14:creationId xmlns:p14="http://schemas.microsoft.com/office/powerpoint/2010/main" val="732303163"/>
      </p:ext>
    </p:extLst>
  </p:cSld>
  <p:clrMap bg1="lt1" tx1="dk1" bg2="dk2" tx2="lt2" accent1="accent1" accent2="accent2" accent3="accent3" accent4="accent4" accent5="accent5" accent6="accent6" hlink="hlink" folHlink="folHlink"/>
  <p:sldLayoutIdLst>
    <p:sldLayoutId id="2147483883" r:id="rId1"/>
    <p:sldLayoutId id="2147483885" r:id="rId2"/>
    <p:sldLayoutId id="2147483853" r:id="rId3"/>
    <p:sldLayoutId id="2147483854" r:id="rId4"/>
    <p:sldLayoutId id="2147483855" r:id="rId5"/>
    <p:sldLayoutId id="2147483856" r:id="rId6"/>
    <p:sldLayoutId id="2147483857" r:id="rId7"/>
    <p:sldLayoutId id="21474839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12/2/2023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8" name="Slide Number Placeholder 5">
            <a:extLst>
              <a:ext uri="{FF2B5EF4-FFF2-40B4-BE49-F238E27FC236}">
                <a16:creationId xmlns:a16="http://schemas.microsoft.com/office/drawing/2014/main" id="{7C1DAB40-4A20-F39D-DA0F-291BE4F65C75}"/>
              </a:ext>
            </a:extLst>
          </p:cNvPr>
          <p:cNvSpPr txBox="1">
            <a:spLocks/>
          </p:cNvSpPr>
          <p:nvPr userDrawn="1"/>
        </p:nvSpPr>
        <p:spPr>
          <a:xfrm>
            <a:off x="0" y="-6571"/>
            <a:ext cx="457200" cy="3292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latin typeface="Open Sans" panose="020B0606030504020204" pitchFamily="34" charset="0"/>
                <a:ea typeface="Open Sans" panose="020B0606030504020204" pitchFamily="34" charset="0"/>
                <a:cs typeface="Open Sans" panose="020B0606030504020204" pitchFamily="34" charset="0"/>
              </a:rPr>
              <a:pPr/>
              <a:t>‹#›</a:t>
            </a:fld>
            <a:endParaRPr lang="en-US" sz="135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6999564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961" r:id="rId8"/>
    <p:sldLayoutId id="2147483843" r:id="rId9"/>
    <p:sldLayoutId id="2147483962" r:id="rId10"/>
    <p:sldLayoutId id="2147483963" r:id="rId11"/>
  </p:sldLayoutIdLst>
  <p:txStyles>
    <p:titleStyle>
      <a:lvl1pPr algn="ctr" defTabSz="457189" rtl="0" eaLnBrk="1" latinLnBrk="0" hangingPunct="1">
        <a:spcBef>
          <a:spcPct val="0"/>
        </a:spcBef>
        <a:buNone/>
        <a:defRPr sz="375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15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55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195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15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mailto:tthomas@results.org" TargetMode="External"/><Relationship Id="rId2" Type="http://schemas.openxmlformats.org/officeDocument/2006/relationships/notesSlide" Target="../notesSlides/notesSlide7.xml"/><Relationship Id="rId1" Type="http://schemas.openxmlformats.org/officeDocument/2006/relationships/slideLayout" Target="../slideLayouts/slideLayout119.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hyperlink" Target="https://results.org/wp-content/uploads/2023-CTC-Request-Summer-and-Fall-MEGA-RESOURCE.pdf" TargetMode="External"/><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hyperlink" Target="https://results.org/volunteers/action-center/action-alerts?vvsrc=%2fCampaigns%2f72504%2fRespond" TargetMode="External"/><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results.org/build-the-buy-in" TargetMode="External"/><Relationship Id="rId2" Type="http://schemas.openxmlformats.org/officeDocument/2006/relationships/image" Target="../media/image30.jpe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hyperlink" Target="https://results.org/volunteers/action-center/action-alerts" TargetMode="Externa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hyperlink" Target="https://results.org/volunteers/action-center/action-alerts" TargetMode="External"/><Relationship Id="rId7" Type="http://schemas.openxmlformats.org/officeDocument/2006/relationships/hyperlink" Target="mailto:jlinn@results.org" TargetMode="External"/><Relationship Id="rId2" Type="http://schemas.openxmlformats.org/officeDocument/2006/relationships/hyperlink" Target="https://results.org/build-the-buy-in" TargetMode="External"/><Relationship Id="rId1" Type="http://schemas.openxmlformats.org/officeDocument/2006/relationships/slideLayout" Target="../slideLayouts/slideLayout57.xml"/><Relationship Id="rId6" Type="http://schemas.openxmlformats.org/officeDocument/2006/relationships/hyperlink" Target="https://results.org/report-media" TargetMode="External"/><Relationship Id="rId5" Type="http://schemas.openxmlformats.org/officeDocument/2006/relationships/hyperlink" Target="https://results.org/resources/2023-grassroots-media-packets" TargetMode="External"/><Relationship Id="rId4" Type="http://schemas.openxmlformats.org/officeDocument/2006/relationships/hyperlink" Target="https://results.org/volunteers/media-tool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9.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109.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09.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10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hyperlink" Target="https://results.zoom.us/j/95006546243?pwd=QkpWc01uV1RWQkIyRmV6dm5LOFdUQT09" TargetMode="Externa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hyperlink" Target="https://results.zoom.us/meeting/register/tJYof-yvqDIuGtPfGzdeUt8e1SGQ0m8o47vE#/registration" TargetMode="External"/><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hyperlink" Target="https://www.johngreenbooks.com/" TargetMode="External"/><Relationship Id="rId2" Type="http://schemas.openxmlformats.org/officeDocument/2006/relationships/image" Target="../media/image20.jpe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hyperlink" Target="https://airtable.com/appfAPsIcTTu2lXMX/shrZN4c5r8IsgVwpH" TargetMode="External"/><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hyperlink" Target="https://form.jotform.com/RESULTSvolunteer/celebrate" TargetMode="External"/><Relationship Id="rId2" Type="http://schemas.openxmlformats.org/officeDocument/2006/relationships/image" Target="../media/image39.pn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hyperlink" Target="https://results.zoom.us/meeting/register/tJcscuirpzMqG9D8ORyKRWMmKzcE76t7HWGT" TargetMode="Externa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hyperlink" Target="https://results.zoom.us/j/93668005494" TargetMode="External"/><Relationship Id="rId2" Type="http://schemas.openxmlformats.org/officeDocument/2006/relationships/hyperlink" Target="https://togetherwomenrise.org/advocacy/results-parntership/" TargetMode="External"/><Relationship Id="rId1" Type="http://schemas.openxmlformats.org/officeDocument/2006/relationships/slideLayout" Target="../slideLayouts/slideLayout57.xml"/><Relationship Id="rId4" Type="http://schemas.openxmlformats.org/officeDocument/2006/relationships/hyperlink" Target="https://tinyurl.com/NAOSEPT23"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results.zoom.us/j/93288388695" TargetMode="External"/><Relationship Id="rId2" Type="http://schemas.openxmlformats.org/officeDocument/2006/relationships/notesSlide" Target="../notesSlides/notesSlide18.xml"/><Relationship Id="rId1" Type="http://schemas.openxmlformats.org/officeDocument/2006/relationships/slideLayout" Target="../slideLayouts/slideLayout50.xml"/><Relationship Id="rId5" Type="http://schemas.openxmlformats.org/officeDocument/2006/relationships/hyperlink" Target="https://results.zoom.us/j/98524229370" TargetMode="External"/><Relationship Id="rId4" Type="http://schemas.openxmlformats.org/officeDocument/2006/relationships/hyperlink" Target="https://results.zoom.us/j/91531456676"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lmarchal@results.org" TargetMode="External"/><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hyperlink" Target="mailto:jlinn@results.org"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s://results.org/volunteers/reporting-your-advocacy-actions" TargetMode="Externa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hyperlink" Target="https://tinyurl.com/RESULTS2024" TargetMode="Externa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2.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2.xml"/><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1604633"/>
            <a:ext cx="9144000"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endParaRPr lang="en-US" sz="2800" b="1" dirty="0">
              <a:solidFill>
                <a:schemeClr val="bg1"/>
              </a:solidFill>
              <a:latin typeface="Open Sans"/>
              <a:ea typeface="Open Sans" panose="020B0606030504020204" pitchFamily="34" charset="0"/>
              <a:cs typeface="Open Sans" panose="020B0606030504020204" pitchFamily="34" charset="0"/>
            </a:endParaRPr>
          </a:p>
          <a:p>
            <a:pPr algn="ctr">
              <a:spcAft>
                <a:spcPts val="1200"/>
              </a:spcAft>
            </a:pPr>
            <a:endParaRPr lang="en-US" sz="2800" b="1" dirty="0">
              <a:solidFill>
                <a:schemeClr val="bg1"/>
              </a:solidFill>
              <a:latin typeface="Open Sans"/>
              <a:ea typeface="Open Sans"/>
              <a:cs typeface="Open Sans"/>
            </a:endParaRPr>
          </a:p>
          <a:p>
            <a:pPr algn="ctr">
              <a:spcAft>
                <a:spcPts val="1200"/>
              </a:spcAft>
            </a:pPr>
            <a:endParaRPr lang="en-US" sz="2800" b="1" dirty="0">
              <a:solidFill>
                <a:schemeClr val="bg1"/>
              </a:solidFill>
              <a:latin typeface="Open Sans"/>
              <a:ea typeface="Open Sans"/>
              <a:cs typeface="Open Sans"/>
            </a:endParaRPr>
          </a:p>
          <a:p>
            <a:pPr algn="ctr">
              <a:spcAft>
                <a:spcPts val="1200"/>
              </a:spcAft>
            </a:pPr>
            <a:r>
              <a:rPr lang="en-US" sz="2800" b="1" dirty="0">
                <a:solidFill>
                  <a:schemeClr val="bg1"/>
                </a:solidFill>
                <a:latin typeface="Open Sans"/>
                <a:ea typeface="Open Sans"/>
                <a:cs typeface="Open Sans"/>
              </a:rPr>
              <a:t>RESULTS National Webinar</a:t>
            </a:r>
            <a:endParaRPr lang="en-US" sz="2800" dirty="0">
              <a:solidFill>
                <a:schemeClr val="bg1"/>
              </a:solidFill>
              <a:ea typeface="Open Sans"/>
              <a:cs typeface="Open Sans"/>
            </a:endParaRPr>
          </a:p>
          <a:p>
            <a:pPr algn="ctr">
              <a:spcAft>
                <a:spcPts val="1200"/>
              </a:spcAft>
            </a:pPr>
            <a:r>
              <a:rPr lang="en-US" sz="2000" b="1" dirty="0">
                <a:solidFill>
                  <a:schemeClr val="bg1"/>
                </a:solidFill>
                <a:latin typeface="Open Sans"/>
                <a:ea typeface="Open Sans"/>
                <a:cs typeface="Open Sans"/>
              </a:rPr>
              <a:t>December 2, 2023</a:t>
            </a:r>
          </a:p>
          <a:p>
            <a:pPr algn="ctr">
              <a:spcAft>
                <a:spcPts val="1200"/>
              </a:spcAft>
            </a:pPr>
            <a:r>
              <a:rPr lang="en-US" sz="2800" b="1" i="1" dirty="0">
                <a:solidFill>
                  <a:schemeClr val="bg1"/>
                </a:solidFill>
                <a:latin typeface="Open Sans"/>
                <a:ea typeface="Open Sans"/>
                <a:cs typeface="Open Sans"/>
              </a:rPr>
              <a:t>Welcome!</a:t>
            </a:r>
          </a:p>
          <a:p>
            <a:pPr algn="ctr">
              <a:spcAft>
                <a:spcPts val="1200"/>
              </a:spcAft>
            </a:pPr>
            <a:endParaRPr lang="en-US" sz="2400" b="1" i="1" dirty="0">
              <a:solidFill>
                <a:schemeClr val="bg1"/>
              </a:solidFill>
              <a:latin typeface="Open Sans"/>
              <a:ea typeface="Open Sans"/>
              <a:cs typeface="Open Sans"/>
            </a:endParaRPr>
          </a:p>
        </p:txBody>
      </p:sp>
    </p:spTree>
    <p:extLst>
      <p:ext uri="{BB962C8B-B14F-4D97-AF65-F5344CB8AC3E}">
        <p14:creationId xmlns:p14="http://schemas.microsoft.com/office/powerpoint/2010/main" val="1440631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1694992"/>
            <a:ext cx="9144000" cy="2579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Open Sans"/>
              <a:cs typeface="Open Sans"/>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Open Sans"/>
              <a:cs typeface="Open Sans"/>
            </a:endParaRPr>
          </a:p>
          <a:p>
            <a:pPr algn="ctr">
              <a:lnSpc>
                <a:spcPct val="150000"/>
              </a:lnSpc>
              <a:spcBef>
                <a:spcPts val="1200"/>
              </a:spcBef>
              <a:spcAft>
                <a:spcPts val="1200"/>
              </a:spcAft>
              <a:defRPr/>
            </a:pPr>
            <a:r>
              <a:rPr lang="en-US" sz="2800" b="1" dirty="0">
                <a:solidFill>
                  <a:schemeClr val="bg1"/>
                </a:solidFill>
                <a:latin typeface="Open Sans"/>
                <a:ea typeface="Open Sans"/>
                <a:cs typeface="Open Sans"/>
              </a:rPr>
              <a:t>RESULTS U.S. Policy Work</a:t>
            </a:r>
            <a:endParaRPr lang="en-US" sz="1800" b="0" i="0" u="none" strike="noStrike" kern="1200" cap="none" spc="0" normalizeH="0" baseline="0" noProof="0" dirty="0">
              <a:ln>
                <a:noFill/>
              </a:ln>
              <a:solidFill>
                <a:schemeClr val="bg1"/>
              </a:solidFill>
              <a:effectLst/>
              <a:uLnTx/>
              <a:uFillTx/>
              <a:latin typeface="Calibri"/>
              <a:cs typeface="Calibri"/>
            </a:endParaRPr>
          </a:p>
        </p:txBody>
      </p:sp>
    </p:spTree>
    <p:extLst>
      <p:ext uri="{BB962C8B-B14F-4D97-AF65-F5344CB8AC3E}">
        <p14:creationId xmlns:p14="http://schemas.microsoft.com/office/powerpoint/2010/main" val="1642591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Joanne Carter">
            <a:extLst>
              <a:ext uri="{FF2B5EF4-FFF2-40B4-BE49-F238E27FC236}">
                <a16:creationId xmlns:a16="http://schemas.microsoft.com/office/drawing/2014/main" id="{963B29C1-061C-51CE-33D0-E6F651D1097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Joanne Carter">
            <a:extLst>
              <a:ext uri="{FF2B5EF4-FFF2-40B4-BE49-F238E27FC236}">
                <a16:creationId xmlns:a16="http://schemas.microsoft.com/office/drawing/2014/main" id="{CD4BACD3-674B-EE1A-1039-7AF6BA7A74F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Joanne Carter">
            <a:extLst>
              <a:ext uri="{FF2B5EF4-FFF2-40B4-BE49-F238E27FC236}">
                <a16:creationId xmlns:a16="http://schemas.microsoft.com/office/drawing/2014/main" id="{64F5C5B1-669B-D990-DA89-72917028EFE3}"/>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910307DF-B13D-A3A4-F98D-50B37D822953}"/>
              </a:ext>
            </a:extLst>
          </p:cNvPr>
          <p:cNvSpPr txBox="1">
            <a:spLocks/>
          </p:cNvSpPr>
          <p:nvPr/>
        </p:nvSpPr>
        <p:spPr>
          <a:xfrm>
            <a:off x="783552" y="454266"/>
            <a:ext cx="7401491"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200" b="1">
              <a:solidFill>
                <a:srgbClr val="D50032"/>
              </a:solidFill>
              <a:latin typeface="Open Sans"/>
              <a:ea typeface="Open Sans"/>
              <a:cs typeface="Open Sans"/>
            </a:endParaRPr>
          </a:p>
        </p:txBody>
      </p:sp>
      <p:sp>
        <p:nvSpPr>
          <p:cNvPr id="9" name="Title 1">
            <a:extLst>
              <a:ext uri="{FF2B5EF4-FFF2-40B4-BE49-F238E27FC236}">
                <a16:creationId xmlns:a16="http://schemas.microsoft.com/office/drawing/2014/main" id="{61B91B5E-C8CC-EA4E-9340-B6B2036D33C6}"/>
              </a:ext>
            </a:extLst>
          </p:cNvPr>
          <p:cNvSpPr txBox="1">
            <a:spLocks/>
          </p:cNvSpPr>
          <p:nvPr/>
        </p:nvSpPr>
        <p:spPr>
          <a:xfrm>
            <a:off x="1998405" y="3835211"/>
            <a:ext cx="5147187" cy="646198"/>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br>
              <a:rPr lang="en-US" sz="1600" dirty="0">
                <a:latin typeface="Open Sans"/>
              </a:rPr>
            </a:br>
            <a:r>
              <a:rPr lang="en-US" sz="1600" b="1" dirty="0" err="1">
                <a:latin typeface="Open Sans"/>
                <a:ea typeface="Open Sans"/>
                <a:cs typeface="Open Sans"/>
              </a:rPr>
              <a:t>TaShon</a:t>
            </a:r>
            <a:r>
              <a:rPr lang="en-US" sz="1600" b="1" dirty="0">
                <a:latin typeface="Open Sans"/>
                <a:ea typeface="Open Sans"/>
                <a:cs typeface="Open Sans"/>
              </a:rPr>
              <a:t> Thomas</a:t>
            </a:r>
            <a:br>
              <a:rPr lang="en-US" sz="1600" b="1" dirty="0">
                <a:latin typeface="Open Sans"/>
              </a:rPr>
            </a:br>
            <a:r>
              <a:rPr lang="en-US" sz="1600" dirty="0">
                <a:latin typeface="Open Sans"/>
                <a:ea typeface="Open Sans"/>
                <a:cs typeface="Open Sans"/>
              </a:rPr>
              <a:t>Director of U.S. Policy</a:t>
            </a:r>
            <a:br>
              <a:rPr lang="en-US" sz="1600" dirty="0">
                <a:latin typeface="Open Sans"/>
              </a:rPr>
            </a:br>
            <a:r>
              <a:rPr lang="en-US" sz="1600" dirty="0">
                <a:latin typeface="Open Sans"/>
                <a:ea typeface="Open Sans"/>
                <a:cs typeface="Open Sans"/>
                <a:hlinkClick r:id="rId3"/>
              </a:rPr>
              <a:t>tthomas@results.org</a:t>
            </a:r>
            <a:r>
              <a:rPr lang="en-US" sz="1600" dirty="0">
                <a:latin typeface="Open Sans"/>
                <a:ea typeface="Open Sans"/>
                <a:cs typeface="Open Sans"/>
              </a:rPr>
              <a:t> </a:t>
            </a:r>
            <a:endParaRPr lang="en-US" dirty="0"/>
          </a:p>
        </p:txBody>
      </p:sp>
      <p:sp>
        <p:nvSpPr>
          <p:cNvPr id="11" name="Title 10">
            <a:extLst>
              <a:ext uri="{FF2B5EF4-FFF2-40B4-BE49-F238E27FC236}">
                <a16:creationId xmlns:a16="http://schemas.microsoft.com/office/drawing/2014/main" id="{696A52BC-A52D-21BA-6CB4-FC77CA4442E5}"/>
              </a:ext>
            </a:extLst>
          </p:cNvPr>
          <p:cNvSpPr>
            <a:spLocks noGrp="1"/>
          </p:cNvSpPr>
          <p:nvPr>
            <p:ph type="title"/>
          </p:nvPr>
        </p:nvSpPr>
        <p:spPr>
          <a:xfrm>
            <a:off x="718854" y="117386"/>
            <a:ext cx="7401491" cy="857250"/>
          </a:xfrm>
        </p:spPr>
        <p:txBody>
          <a:bodyPr>
            <a:normAutofit/>
          </a:bodyPr>
          <a:lstStyle/>
          <a:p>
            <a:r>
              <a:rPr lang="en-US" sz="3200" b="1" dirty="0">
                <a:solidFill>
                  <a:srgbClr val="D50032"/>
                </a:solidFill>
                <a:latin typeface="Open Sans"/>
                <a:ea typeface="Open Sans"/>
                <a:cs typeface="Open Sans"/>
              </a:rPr>
              <a:t>U.S. Poverty Campaigns Update</a:t>
            </a:r>
            <a:endParaRPr lang="en-US" sz="3200" dirty="0"/>
          </a:p>
        </p:txBody>
      </p:sp>
      <p:pic>
        <p:nvPicPr>
          <p:cNvPr id="3" name="Picture 2">
            <a:extLst>
              <a:ext uri="{FF2B5EF4-FFF2-40B4-BE49-F238E27FC236}">
                <a16:creationId xmlns:a16="http://schemas.microsoft.com/office/drawing/2014/main" id="{70FB4D2B-758F-69E1-DCA0-8A36A91F5879}"/>
              </a:ext>
            </a:extLst>
          </p:cNvPr>
          <p:cNvPicPr>
            <a:picLocks noChangeAspect="1"/>
          </p:cNvPicPr>
          <p:nvPr/>
        </p:nvPicPr>
        <p:blipFill>
          <a:blip r:embed="rId4"/>
          <a:stretch>
            <a:fillRect/>
          </a:stretch>
        </p:blipFill>
        <p:spPr>
          <a:xfrm>
            <a:off x="3209924" y="1057275"/>
            <a:ext cx="2724150" cy="2724150"/>
          </a:xfrm>
          <a:prstGeom prst="rect">
            <a:avLst/>
          </a:prstGeom>
        </p:spPr>
      </p:pic>
    </p:spTree>
    <p:extLst>
      <p:ext uri="{BB962C8B-B14F-4D97-AF65-F5344CB8AC3E}">
        <p14:creationId xmlns:p14="http://schemas.microsoft.com/office/powerpoint/2010/main" val="160676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CTC Updates</a:t>
            </a:r>
            <a:endParaRPr lang="en-US"/>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285468"/>
            <a:ext cx="8683060" cy="3707938"/>
          </a:xfrm>
          <a:prstGeom prst="rect">
            <a:avLst/>
          </a:prstGeom>
          <a:noFill/>
        </p:spPr>
        <p:txBody>
          <a:bodyPr wrap="square" lIns="91440" tIns="45720" rIns="91440" bIns="45720" rtlCol="0" anchor="t">
            <a:spAutoFit/>
          </a:bodyPr>
          <a:lstStyle/>
          <a:p>
            <a:pPr marL="342900" indent="-342900">
              <a:lnSpc>
                <a:spcPct val="114000"/>
              </a:lnSpc>
              <a:spcAft>
                <a:spcPts val="1800"/>
              </a:spcAft>
              <a:buFont typeface="Arial"/>
              <a:buChar char="•"/>
            </a:pPr>
            <a:r>
              <a:rPr lang="en-US" sz="2400" kern="100" dirty="0">
                <a:latin typeface="Open Sans" panose="020B0606030504020204" pitchFamily="34" charset="0"/>
                <a:ea typeface="Open Sans" panose="020B0606030504020204" pitchFamily="34" charset="0"/>
                <a:cs typeface="Open Sans" panose="020B0606030504020204" pitchFamily="34" charset="0"/>
              </a:rPr>
              <a:t>Ongoing conversations with potential to move by end of year or January funding bill</a:t>
            </a:r>
          </a:p>
          <a:p>
            <a:pPr marL="342900" indent="-342900">
              <a:lnSpc>
                <a:spcPct val="113999"/>
              </a:lnSpc>
              <a:spcAft>
                <a:spcPts val="1800"/>
              </a:spcAft>
              <a:buFont typeface="Arial"/>
              <a:buChar char="•"/>
            </a:pPr>
            <a:r>
              <a:rPr lang="en-US" sz="2400" kern="100" dirty="0">
                <a:latin typeface="Open Sans" panose="020B0606030504020204" pitchFamily="34" charset="0"/>
                <a:ea typeface="Open Sans" panose="020B0606030504020204" pitchFamily="34" charset="0"/>
                <a:cs typeface="Open Sans" panose="020B0606030504020204" pitchFamily="34" charset="0"/>
              </a:rPr>
              <a:t>Almost 150 Republican Members sent a letter to Speaker Johnson requesting a tax package by the end of the year</a:t>
            </a:r>
          </a:p>
          <a:p>
            <a:pPr marL="342900" indent="-342900">
              <a:lnSpc>
                <a:spcPct val="113999"/>
              </a:lnSpc>
              <a:spcAft>
                <a:spcPts val="1800"/>
              </a:spcAft>
              <a:buFont typeface="Arial"/>
              <a:buChar char="•"/>
            </a:pPr>
            <a:r>
              <a:rPr lang="en-US" sz="2400" kern="100" dirty="0">
                <a:latin typeface="Open Sans" panose="020B0606030504020204" pitchFamily="34" charset="0"/>
                <a:ea typeface="Open Sans" panose="020B0606030504020204" pitchFamily="34" charset="0"/>
                <a:cs typeface="Open Sans" panose="020B0606030504020204" pitchFamily="34" charset="0"/>
              </a:rPr>
              <a:t>Members are aware CTC must be included in any tax package</a:t>
            </a:r>
          </a:p>
          <a:p>
            <a:pPr marL="342900" indent="-342900">
              <a:lnSpc>
                <a:spcPct val="113999"/>
              </a:lnSpc>
              <a:spcAft>
                <a:spcPts val="1800"/>
              </a:spcAft>
              <a:buFont typeface="Arial"/>
              <a:buChar char="•"/>
            </a:pPr>
            <a:endParaRPr lang="en-US" sz="2400" i="1" kern="100" dirty="0">
              <a:latin typeface="Calibri"/>
              <a:ea typeface="Open Sans" panose="020B0606030504020204" pitchFamily="34" charset="0"/>
              <a:cs typeface="Times New Roman"/>
            </a:endParaRPr>
          </a:p>
        </p:txBody>
      </p:sp>
    </p:spTree>
    <p:extLst>
      <p:ext uri="{BB962C8B-B14F-4D97-AF65-F5344CB8AC3E}">
        <p14:creationId xmlns:p14="http://schemas.microsoft.com/office/powerpoint/2010/main" val="2448891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Take action!</a:t>
            </a:r>
            <a:endParaRPr lang="en-US" sz="3200">
              <a:solidFill>
                <a:srgbClr val="D50032"/>
              </a:solidFill>
              <a:latin typeface="Open Sans"/>
              <a:ea typeface="Open Sans"/>
              <a:cs typeface="Calibri"/>
            </a:endParaRPr>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3624390"/>
          </a:xfrm>
          <a:prstGeom prst="rect">
            <a:avLst/>
          </a:prstGeom>
          <a:noFill/>
        </p:spPr>
        <p:txBody>
          <a:bodyPr wrap="square" lIns="91440" tIns="45720" rIns="91440" bIns="45720" rtlCol="0" anchor="t">
            <a:spAutoFit/>
          </a:bodyPr>
          <a:lstStyle/>
          <a:p>
            <a:pPr>
              <a:lnSpc>
                <a:spcPct val="114000"/>
              </a:lnSpc>
              <a:spcAft>
                <a:spcPts val="1800"/>
              </a:spcAft>
            </a:pPr>
            <a:r>
              <a:rPr lang="en-US" sz="2400" i="1" kern="100">
                <a:latin typeface="Open Sans"/>
                <a:ea typeface="Calibri"/>
                <a:cs typeface="Times New Roman"/>
              </a:rPr>
              <a:t>Ask your members of Congress to:</a:t>
            </a:r>
          </a:p>
          <a:p>
            <a:pPr>
              <a:lnSpc>
                <a:spcPct val="114000"/>
              </a:lnSpc>
              <a:spcAft>
                <a:spcPts val="1800"/>
              </a:spcAft>
            </a:pPr>
            <a:r>
              <a:rPr lang="en-US" sz="2400" b="1" kern="100">
                <a:effectLst/>
                <a:latin typeface="Open Sans"/>
                <a:ea typeface="Open Sans"/>
                <a:cs typeface="Open Sans"/>
              </a:rPr>
              <a:t>Will you urge your colleagues on the House Ways and Means Committee or Senate Finance Committee to expand the full benefit of the Child Tax Credit (CTC) to as many families as possible, prioritizing those with low incomes?</a:t>
            </a:r>
          </a:p>
          <a:p>
            <a:pPr>
              <a:lnSpc>
                <a:spcPct val="114000"/>
              </a:lnSpc>
              <a:spcAft>
                <a:spcPts val="1800"/>
              </a:spcAft>
            </a:pPr>
            <a:r>
              <a:rPr lang="en-US" sz="1600" kern="100">
                <a:latin typeface="Open Sans"/>
                <a:ea typeface="Open Sans"/>
                <a:cs typeface="Open Sans"/>
              </a:rPr>
              <a:t>See our CTC leave-behind at: </a:t>
            </a:r>
            <a:r>
              <a:rPr lang="en-US" sz="1600" kern="100">
                <a:latin typeface="Open Sans"/>
                <a:ea typeface="Open Sans"/>
                <a:cs typeface="Open Sans"/>
                <a:hlinkClick r:id="rId3"/>
              </a:rPr>
              <a:t>https://results.org/wp-content/uploads/2023-CTC-Request-Summer-and-Fall-MEGA-RESOURCE.pdf</a:t>
            </a:r>
            <a:r>
              <a:rPr lang="en-US" sz="1600" kern="100">
                <a:latin typeface="Open Sans"/>
                <a:ea typeface="Open Sans"/>
                <a:cs typeface="Open Sans"/>
              </a:rPr>
              <a:t> </a:t>
            </a:r>
            <a:endParaRPr lang="en-US" sz="2400" kern="1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950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Take action!</a:t>
            </a:r>
            <a:endParaRPr lang="en-US" sz="3200">
              <a:solidFill>
                <a:srgbClr val="D50032"/>
              </a:solidFill>
              <a:latin typeface="Open Sans"/>
              <a:ea typeface="Open Sans"/>
              <a:cs typeface="Calibri"/>
            </a:endParaRPr>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3269165"/>
          </a:xfrm>
          <a:prstGeom prst="rect">
            <a:avLst/>
          </a:prstGeom>
          <a:noFill/>
        </p:spPr>
        <p:txBody>
          <a:bodyPr wrap="square" lIns="91440" tIns="45720" rIns="91440" bIns="45720" rtlCol="0" anchor="t">
            <a:spAutoFit/>
          </a:bodyPr>
          <a:lstStyle/>
          <a:p>
            <a:pPr>
              <a:lnSpc>
                <a:spcPct val="114000"/>
              </a:lnSpc>
              <a:spcAft>
                <a:spcPts val="1800"/>
              </a:spcAft>
            </a:pPr>
            <a:r>
              <a:rPr lang="en-US" sz="2400" i="1" kern="100">
                <a:latin typeface="Open Sans"/>
                <a:ea typeface="Calibri"/>
                <a:cs typeface="Times New Roman"/>
              </a:rPr>
              <a:t>Keep submitting letters to the editor and op-eds with the message: </a:t>
            </a:r>
          </a:p>
          <a:p>
            <a:pPr>
              <a:lnSpc>
                <a:spcPct val="114000"/>
              </a:lnSpc>
              <a:spcAft>
                <a:spcPts val="1800"/>
              </a:spcAft>
            </a:pPr>
            <a:r>
              <a:rPr lang="en-US" sz="2400" b="1">
                <a:effectLst/>
                <a:latin typeface="Open Sans" panose="020B0606030504020204" pitchFamily="34" charset="0"/>
                <a:ea typeface="Open Sans" panose="020B0606030504020204" pitchFamily="34" charset="0"/>
                <a:cs typeface="Open Sans" panose="020B0606030504020204" pitchFamily="34" charset="0"/>
              </a:rPr>
              <a:t>Any tax bill this year must significantly reduce child poverty by expanding the Child Tax Credit.</a:t>
            </a:r>
          </a:p>
          <a:p>
            <a:pPr>
              <a:lnSpc>
                <a:spcPct val="114000"/>
              </a:lnSpc>
              <a:spcAft>
                <a:spcPts val="1800"/>
              </a:spcAft>
            </a:pPr>
            <a:r>
              <a:rPr lang="en-US" sz="2000" kern="100">
                <a:latin typeface="Open Sans"/>
                <a:ea typeface="Open Sans"/>
                <a:cs typeface="Open Sans"/>
              </a:rPr>
              <a:t>Use our </a:t>
            </a:r>
            <a:r>
              <a:rPr lang="en-US" sz="2000" kern="100">
                <a:latin typeface="Open Sans"/>
                <a:ea typeface="Open Sans"/>
                <a:cs typeface="Open Sans"/>
                <a:hlinkClick r:id="rId3"/>
              </a:rPr>
              <a:t>updated CTC media alert</a:t>
            </a:r>
            <a:r>
              <a:rPr lang="en-US" sz="2000" kern="100">
                <a:latin typeface="Open Sans"/>
                <a:ea typeface="Open Sans"/>
                <a:cs typeface="Open Sans"/>
              </a:rPr>
              <a:t> to send your letters today. Remember, things could happen quickly so the more letters you get now, the more pressure it puts on Congress to expand the CTC.</a:t>
            </a:r>
            <a:endParaRPr lang="en-US" sz="2000" kern="1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03136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1907790"/>
            <a:ext cx="9144000"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a:cs typeface="Open Sans"/>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a:cs typeface="Open Sans"/>
            </a:endParaRPr>
          </a:p>
          <a:p>
            <a:pPr marL="0" marR="0" lvl="0" indent="0" algn="ctr" defTabSz="457200" rtl="0" eaLnBrk="1" fontAlgn="auto" latinLnBrk="0" hangingPunct="1">
              <a:lnSpc>
                <a:spcPct val="100000"/>
              </a:lnSpc>
              <a:spcBef>
                <a:spcPts val="1200"/>
              </a:spcBef>
              <a:spcAft>
                <a:spcPts val="1200"/>
              </a:spcAft>
              <a:buClrTx/>
              <a:buSzTx/>
              <a:buFontTx/>
              <a:buNone/>
              <a:tabLst/>
              <a:defRPr/>
            </a:pPr>
            <a:r>
              <a:rPr lang="en-US" sz="2800" b="1">
                <a:solidFill>
                  <a:prstClr val="white"/>
                </a:solidFill>
                <a:latin typeface="Open Sans"/>
                <a:ea typeface="Open Sans"/>
                <a:cs typeface="Open Sans"/>
              </a:rPr>
              <a:t>Build the Buy-in update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4934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6AE0F1-3D1E-001C-E0DD-5E889FB78495}"/>
              </a:ext>
            </a:extLst>
          </p:cNvPr>
          <p:cNvPicPr>
            <a:picLocks noChangeAspect="1"/>
          </p:cNvPicPr>
          <p:nvPr/>
        </p:nvPicPr>
        <p:blipFill>
          <a:blip r:embed="rId2"/>
          <a:stretch>
            <a:fillRect/>
          </a:stretch>
        </p:blipFill>
        <p:spPr>
          <a:xfrm>
            <a:off x="499801" y="518400"/>
            <a:ext cx="7407907" cy="3686332"/>
          </a:xfrm>
          <a:prstGeom prst="rect">
            <a:avLst/>
          </a:prstGeom>
        </p:spPr>
      </p:pic>
      <p:sp>
        <p:nvSpPr>
          <p:cNvPr id="7" name="TextBox 6">
            <a:extLst>
              <a:ext uri="{FF2B5EF4-FFF2-40B4-BE49-F238E27FC236}">
                <a16:creationId xmlns:a16="http://schemas.microsoft.com/office/drawing/2014/main" id="{480F6F21-A6CA-1D7C-8162-A87FFA19A907}"/>
              </a:ext>
            </a:extLst>
          </p:cNvPr>
          <p:cNvSpPr txBox="1"/>
          <p:nvPr/>
        </p:nvSpPr>
        <p:spPr>
          <a:xfrm>
            <a:off x="2282400" y="4542138"/>
            <a:ext cx="4579200" cy="369332"/>
          </a:xfrm>
          <a:prstGeom prst="rect">
            <a:avLst/>
          </a:prstGeom>
          <a:noFill/>
        </p:spPr>
        <p:txBody>
          <a:bodyPr wrap="square" lIns="91440" tIns="45720" rIns="91440" bIns="45720" anchor="t">
            <a:spAutoFit/>
          </a:bodyPr>
          <a:lstStyle/>
          <a:p>
            <a:pPr algn="ctr"/>
            <a:r>
              <a:rPr lang="en-US" b="1">
                <a:latin typeface="Open Sans"/>
                <a:ea typeface="Open Sans"/>
                <a:cs typeface="Open Sans"/>
                <a:hlinkClick r:id="rId3"/>
              </a:rPr>
              <a:t>results.org/build-the-buy-in</a:t>
            </a:r>
            <a:r>
              <a:rPr lang="en-US" b="1">
                <a:latin typeface="Open Sans"/>
                <a:ea typeface="Open Sans"/>
                <a:cs typeface="Open Sans"/>
              </a:rPr>
              <a:t> </a:t>
            </a:r>
            <a:endParaRPr lang="en-US"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2942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91E9-F93A-FC1C-C36F-9CFF17DAC534}"/>
              </a:ext>
            </a:extLst>
          </p:cNvPr>
          <p:cNvSpPr>
            <a:spLocks noGrp="1"/>
          </p:cNvSpPr>
          <p:nvPr>
            <p:ph type="title"/>
          </p:nvPr>
        </p:nvSpPr>
        <p:spPr>
          <a:xfrm>
            <a:off x="593909" y="95570"/>
            <a:ext cx="7956182" cy="581230"/>
          </a:xfrm>
        </p:spPr>
        <p:txBody>
          <a:bodyPr>
            <a:noAutofit/>
          </a:bodyPr>
          <a:lstStyle/>
          <a:p>
            <a:r>
              <a:rPr lang="en-US" sz="3200" b="1" dirty="0">
                <a:solidFill>
                  <a:srgbClr val="D50032"/>
                </a:solidFill>
                <a:cs typeface="Calibri"/>
              </a:rPr>
              <a:t>Media Map: December 2</a:t>
            </a:r>
          </a:p>
        </p:txBody>
      </p:sp>
      <p:pic>
        <p:nvPicPr>
          <p:cNvPr id="10" name="Picture 9">
            <a:extLst>
              <a:ext uri="{FF2B5EF4-FFF2-40B4-BE49-F238E27FC236}">
                <a16:creationId xmlns:a16="http://schemas.microsoft.com/office/drawing/2014/main" id="{322815E3-D623-0C38-2739-297454D79975}"/>
              </a:ext>
            </a:extLst>
          </p:cNvPr>
          <p:cNvPicPr>
            <a:picLocks noChangeAspect="1"/>
          </p:cNvPicPr>
          <p:nvPr/>
        </p:nvPicPr>
        <p:blipFill>
          <a:blip r:embed="rId2"/>
          <a:stretch>
            <a:fillRect/>
          </a:stretch>
        </p:blipFill>
        <p:spPr>
          <a:xfrm>
            <a:off x="593909" y="825707"/>
            <a:ext cx="7315200" cy="4037829"/>
          </a:xfrm>
          <a:prstGeom prst="rect">
            <a:avLst/>
          </a:prstGeom>
        </p:spPr>
      </p:pic>
      <p:sp>
        <p:nvSpPr>
          <p:cNvPr id="8" name="TextBox 7">
            <a:extLst>
              <a:ext uri="{FF2B5EF4-FFF2-40B4-BE49-F238E27FC236}">
                <a16:creationId xmlns:a16="http://schemas.microsoft.com/office/drawing/2014/main" id="{CE91318B-1766-373D-6C4F-6F9522366433}"/>
              </a:ext>
            </a:extLst>
          </p:cNvPr>
          <p:cNvSpPr txBox="1"/>
          <p:nvPr/>
        </p:nvSpPr>
        <p:spPr>
          <a:xfrm>
            <a:off x="6027735" y="3315899"/>
            <a:ext cx="2944800" cy="814069"/>
          </a:xfrm>
          <a:prstGeom prst="rect">
            <a:avLst/>
          </a:prstGeom>
          <a:noFill/>
        </p:spPr>
        <p:txBody>
          <a:bodyPr wrap="square" rtlCol="0">
            <a:spAutoFit/>
          </a:bodyPr>
          <a:lstStyle/>
          <a:p>
            <a:pPr algn="ctr">
              <a:lnSpc>
                <a:spcPct val="114000"/>
              </a:lnSpc>
            </a:pPr>
            <a:r>
              <a:rPr lang="en-US" sz="1400" dirty="0">
                <a:latin typeface="Open Sans" panose="020B0606030504020204" pitchFamily="34" charset="0"/>
                <a:ea typeface="Open Sans" panose="020B0606030504020204" pitchFamily="34" charset="0"/>
                <a:cs typeface="Open Sans" panose="020B0606030504020204" pitchFamily="34" charset="0"/>
              </a:rPr>
              <a:t>States where we still need media:</a:t>
            </a:r>
          </a:p>
          <a:p>
            <a:pPr algn="ctr">
              <a:lnSpc>
                <a:spcPct val="114000"/>
              </a:lnSpc>
            </a:pPr>
            <a:r>
              <a:rPr lang="en-US" sz="1400" b="1" dirty="0">
                <a:latin typeface="Open Sans" panose="020B0606030504020204" pitchFamily="34" charset="0"/>
                <a:ea typeface="Open Sans" panose="020B0606030504020204" pitchFamily="34" charset="0"/>
                <a:cs typeface="Open Sans" panose="020B0606030504020204" pitchFamily="34" charset="0"/>
              </a:rPr>
              <a:t>AL, AK, AR, CT, DE, GA, </a:t>
            </a:r>
          </a:p>
          <a:p>
            <a:pPr algn="ctr">
              <a:lnSpc>
                <a:spcPct val="114000"/>
              </a:lnSpc>
            </a:pPr>
            <a:r>
              <a:rPr lang="en-US" sz="1400" b="1" dirty="0">
                <a:latin typeface="Open Sans" panose="020B0606030504020204" pitchFamily="34" charset="0"/>
                <a:ea typeface="Open Sans" panose="020B0606030504020204" pitchFamily="34" charset="0"/>
                <a:cs typeface="Open Sans" panose="020B0606030504020204" pitchFamily="34" charset="0"/>
              </a:rPr>
              <a:t>ID, MI, MS, MT, NE, RI, SD</a:t>
            </a:r>
          </a:p>
        </p:txBody>
      </p:sp>
    </p:spTree>
    <p:extLst>
      <p:ext uri="{BB962C8B-B14F-4D97-AF65-F5344CB8AC3E}">
        <p14:creationId xmlns:p14="http://schemas.microsoft.com/office/powerpoint/2010/main" val="4148454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91E9-F93A-FC1C-C36F-9CFF17DAC534}"/>
              </a:ext>
            </a:extLst>
          </p:cNvPr>
          <p:cNvSpPr>
            <a:spLocks noGrp="1"/>
          </p:cNvSpPr>
          <p:nvPr>
            <p:ph type="title"/>
          </p:nvPr>
        </p:nvSpPr>
        <p:spPr>
          <a:xfrm>
            <a:off x="593909" y="95570"/>
            <a:ext cx="7956182" cy="588430"/>
          </a:xfrm>
        </p:spPr>
        <p:txBody>
          <a:bodyPr>
            <a:noAutofit/>
          </a:bodyPr>
          <a:lstStyle/>
          <a:p>
            <a:r>
              <a:rPr lang="en-US" sz="2400" b="1" dirty="0">
                <a:solidFill>
                  <a:srgbClr val="D50032"/>
                </a:solidFill>
                <a:cs typeface="Calibri"/>
              </a:rPr>
              <a:t>44 of 81 Groups with BTBI media (so far)</a:t>
            </a:r>
          </a:p>
        </p:txBody>
      </p:sp>
      <p:sp>
        <p:nvSpPr>
          <p:cNvPr id="7" name="TextBox 6">
            <a:extLst>
              <a:ext uri="{FF2B5EF4-FFF2-40B4-BE49-F238E27FC236}">
                <a16:creationId xmlns:a16="http://schemas.microsoft.com/office/drawing/2014/main" id="{480F6F21-A6CA-1D7C-8162-A87FFA19A907}"/>
              </a:ext>
            </a:extLst>
          </p:cNvPr>
          <p:cNvSpPr txBox="1"/>
          <p:nvPr/>
        </p:nvSpPr>
        <p:spPr>
          <a:xfrm>
            <a:off x="237600" y="704721"/>
            <a:ext cx="8553600" cy="4650889"/>
          </a:xfrm>
          <a:prstGeom prst="rect">
            <a:avLst/>
          </a:prstGeom>
          <a:noFill/>
        </p:spPr>
        <p:txBody>
          <a:bodyPr wrap="square" numCol="3" spcCol="274320">
            <a:spAutoFit/>
          </a:bodyPr>
          <a:lstStyle/>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AZ: 	</a:t>
            </a:r>
            <a:r>
              <a:rPr lang="en-US" sz="1300" dirty="0">
                <a:latin typeface="Open Sans" panose="020B0606030504020204" pitchFamily="34" charset="0"/>
                <a:ea typeface="Open Sans" panose="020B0606030504020204" pitchFamily="34" charset="0"/>
                <a:cs typeface="Open Sans" panose="020B0606030504020204" pitchFamily="34" charset="0"/>
              </a:rPr>
              <a:t>RESULTS Phoenix</a:t>
            </a:r>
          </a:p>
          <a:p>
            <a:pPr marL="403225" indent="-403225">
              <a:lnSpc>
                <a:spcPct val="114000"/>
              </a:lnSpc>
              <a:tabLst>
                <a:tab pos="287338" algn="l"/>
              </a:tabLst>
            </a:pPr>
            <a:r>
              <a:rPr lang="en-US" sz="1300" b="1" dirty="0">
                <a:latin typeface="Open Sans" panose="020B0606030504020204" pitchFamily="34" charset="0"/>
                <a:ea typeface="Open Sans" panose="020B0606030504020204" pitchFamily="34" charset="0"/>
                <a:cs typeface="Open Sans" panose="020B0606030504020204" pitchFamily="34" charset="0"/>
              </a:rPr>
              <a:t>CA:		</a:t>
            </a:r>
            <a:r>
              <a:rPr lang="en-US" sz="1300" dirty="0">
                <a:latin typeface="Open Sans" panose="020B0606030504020204" pitchFamily="34" charset="0"/>
                <a:ea typeface="Open Sans" panose="020B0606030504020204" pitchFamily="34" charset="0"/>
                <a:cs typeface="Open Sans" panose="020B0606030504020204" pitchFamily="34" charset="0"/>
              </a:rPr>
              <a:t>RESULTS Contra Costa</a:t>
            </a:r>
          </a:p>
          <a:p>
            <a:pPr marL="403225" indent="-403225">
              <a:lnSpc>
                <a:spcPct val="114000"/>
              </a:lnSpc>
              <a:tabLst>
                <a:tab pos="287338"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Oakland</a:t>
            </a:r>
          </a:p>
          <a:p>
            <a:pPr marL="403225" indent="-403225">
              <a:lnSpc>
                <a:spcPct val="114000"/>
              </a:lnSpc>
              <a:tabLst>
                <a:tab pos="287338"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San Diego (US)</a:t>
            </a:r>
          </a:p>
          <a:p>
            <a:pPr marL="403225" indent="-403225">
              <a:lnSpc>
                <a:spcPct val="114000"/>
              </a:lnSpc>
              <a:spcAft>
                <a:spcPts val="600"/>
              </a:spcAft>
              <a:tabLst>
                <a:tab pos="287338"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Silicon Valley</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CO: 	</a:t>
            </a:r>
            <a:r>
              <a:rPr lang="en-US" sz="1300" dirty="0">
                <a:latin typeface="Open Sans" panose="020B0606030504020204" pitchFamily="34" charset="0"/>
                <a:ea typeface="Open Sans" panose="020B0606030504020204" pitchFamily="34" charset="0"/>
                <a:cs typeface="Open Sans" panose="020B0606030504020204" pitchFamily="34" charset="0"/>
              </a:rPr>
              <a:t>RESULTS Colorado</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DC/MD: </a:t>
            </a:r>
            <a:r>
              <a:rPr lang="en-US" sz="1300" dirty="0">
                <a:latin typeface="Open Sans" panose="020B0606030504020204" pitchFamily="34" charset="0"/>
                <a:ea typeface="Open Sans" panose="020B0606030504020204" pitchFamily="34" charset="0"/>
                <a:cs typeface="Open Sans" panose="020B0606030504020204" pitchFamily="34" charset="0"/>
              </a:rPr>
              <a:t>RESULTS DC/MD</a:t>
            </a:r>
          </a:p>
          <a:p>
            <a:pPr marL="403225" indent="-403225">
              <a:lnSpc>
                <a:spcPct val="114000"/>
              </a:lnSpc>
              <a:tabLst>
                <a:tab pos="287338" algn="l"/>
              </a:tabLst>
            </a:pPr>
            <a:r>
              <a:rPr lang="en-US" sz="1300" b="1" dirty="0">
                <a:latin typeface="Open Sans" panose="020B0606030504020204" pitchFamily="34" charset="0"/>
                <a:ea typeface="Open Sans" panose="020B0606030504020204" pitchFamily="34" charset="0"/>
                <a:cs typeface="Open Sans" panose="020B0606030504020204" pitchFamily="34" charset="0"/>
              </a:rPr>
              <a:t>FL: 		</a:t>
            </a:r>
            <a:r>
              <a:rPr lang="en-US" sz="1300" dirty="0">
                <a:latin typeface="Open Sans" panose="020B0606030504020204" pitchFamily="34" charset="0"/>
                <a:ea typeface="Open Sans" panose="020B0606030504020204" pitchFamily="34" charset="0"/>
                <a:cs typeface="Open Sans" panose="020B0606030504020204" pitchFamily="34" charset="0"/>
              </a:rPr>
              <a:t>RESULTS Miami</a:t>
            </a:r>
          </a:p>
          <a:p>
            <a:pPr marL="403225" indent="-403225">
              <a:lnSpc>
                <a:spcPct val="114000"/>
              </a:lnSpc>
              <a:spcAft>
                <a:spcPts val="600"/>
              </a:spcAft>
              <a:tabLst>
                <a:tab pos="287338"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North Florida</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IA: 	</a:t>
            </a:r>
            <a:r>
              <a:rPr lang="en-US" sz="1300" dirty="0">
                <a:latin typeface="Open Sans" panose="020B0606030504020204" pitchFamily="34" charset="0"/>
                <a:ea typeface="Open Sans" panose="020B0606030504020204" pitchFamily="34" charset="0"/>
                <a:cs typeface="Open Sans" panose="020B0606030504020204" pitchFamily="34" charset="0"/>
              </a:rPr>
              <a:t>RESULTS Iowa</a:t>
            </a:r>
            <a:endParaRPr lang="en-US" sz="1300" b="1" dirty="0">
              <a:latin typeface="Open Sans" panose="020B0606030504020204" pitchFamily="34" charset="0"/>
              <a:ea typeface="Open Sans" panose="020B0606030504020204" pitchFamily="34" charset="0"/>
              <a:cs typeface="Open Sans" panose="020B0606030504020204" pitchFamily="34" charset="0"/>
            </a:endParaRP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IN: 	</a:t>
            </a:r>
            <a:r>
              <a:rPr lang="en-US" sz="1300" dirty="0">
                <a:latin typeface="Open Sans" panose="020B0606030504020204" pitchFamily="34" charset="0"/>
                <a:ea typeface="Open Sans" panose="020B0606030504020204" pitchFamily="34" charset="0"/>
                <a:cs typeface="Open Sans" panose="020B0606030504020204" pitchFamily="34" charset="0"/>
              </a:rPr>
              <a:t>RESULTS Indiana</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KY: 	</a:t>
            </a:r>
            <a:r>
              <a:rPr lang="en-US" sz="1300" dirty="0">
                <a:latin typeface="Open Sans" panose="020B0606030504020204" pitchFamily="34" charset="0"/>
                <a:ea typeface="Open Sans" panose="020B0606030504020204" pitchFamily="34" charset="0"/>
                <a:cs typeface="Open Sans" panose="020B0606030504020204" pitchFamily="34" charset="0"/>
              </a:rPr>
              <a:t>RESULTS Lexington </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MA: 	</a:t>
            </a:r>
            <a:r>
              <a:rPr lang="en-US" sz="1300" dirty="0">
                <a:latin typeface="Open Sans" panose="020B0606030504020204" pitchFamily="34" charset="0"/>
                <a:ea typeface="Open Sans" panose="020B0606030504020204" pitchFamily="34" charset="0"/>
                <a:cs typeface="Open Sans" panose="020B0606030504020204" pitchFamily="34" charset="0"/>
              </a:rPr>
              <a:t>RESULTS Massachusetts</a:t>
            </a:r>
          </a:p>
          <a:p>
            <a:pPr marL="403225" indent="-403225">
              <a:lnSpc>
                <a:spcPct val="114000"/>
              </a:lnSpc>
              <a:tabLst>
                <a:tab pos="403225" algn="l"/>
              </a:tabLst>
            </a:pPr>
            <a:r>
              <a:rPr lang="en-US" sz="1300" b="1" dirty="0">
                <a:latin typeface="Open Sans" panose="020B0606030504020204" pitchFamily="34" charset="0"/>
                <a:ea typeface="Open Sans" panose="020B0606030504020204" pitchFamily="34" charset="0"/>
                <a:cs typeface="Open Sans" panose="020B0606030504020204" pitchFamily="34" charset="0"/>
              </a:rPr>
              <a:t>MO: 	</a:t>
            </a:r>
            <a:r>
              <a:rPr lang="en-US" sz="1300" dirty="0">
                <a:latin typeface="Open Sans" panose="020B0606030504020204" pitchFamily="34" charset="0"/>
                <a:ea typeface="Open Sans" panose="020B0606030504020204" pitchFamily="34" charset="0"/>
                <a:cs typeface="Open Sans" panose="020B0606030504020204" pitchFamily="34" charset="0"/>
              </a:rPr>
              <a:t>RESULTS Kansas City</a:t>
            </a:r>
          </a:p>
          <a:p>
            <a:pPr marL="403225" indent="-403225">
              <a:lnSpc>
                <a:spcPct val="114000"/>
              </a:lnSpc>
              <a:tabLst>
                <a:tab pos="403225"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St. Louis (US)</a:t>
            </a:r>
          </a:p>
          <a:p>
            <a:pPr marL="403225" indent="-403225">
              <a:lnSpc>
                <a:spcPct val="114000"/>
              </a:lnSpc>
              <a:spcAft>
                <a:spcPts val="600"/>
              </a:spcAft>
              <a:tabLst>
                <a:tab pos="403225"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St. Louis (Global)</a:t>
            </a:r>
          </a:p>
          <a:p>
            <a:pPr marL="403225" indent="-403225">
              <a:lnSpc>
                <a:spcPct val="114000"/>
              </a:lnSpc>
              <a:tabLst>
                <a:tab pos="346075" algn="l"/>
              </a:tabLst>
            </a:pPr>
            <a:r>
              <a:rPr lang="en-US" sz="1300" b="1" dirty="0">
                <a:latin typeface="Open Sans" panose="020B0606030504020204" pitchFamily="34" charset="0"/>
                <a:ea typeface="Open Sans" panose="020B0606030504020204" pitchFamily="34" charset="0"/>
                <a:cs typeface="Open Sans" panose="020B0606030504020204" pitchFamily="34" charset="0"/>
              </a:rPr>
              <a:t>NC: 		</a:t>
            </a:r>
            <a:r>
              <a:rPr lang="en-US" sz="1300" dirty="0">
                <a:latin typeface="Open Sans" panose="020B0606030504020204" pitchFamily="34" charset="0"/>
                <a:ea typeface="Open Sans" panose="020B0606030504020204" pitchFamily="34" charset="0"/>
                <a:cs typeface="Open Sans" panose="020B0606030504020204" pitchFamily="34" charset="0"/>
              </a:rPr>
              <a:t>RESULTS Triangle</a:t>
            </a:r>
          </a:p>
          <a:p>
            <a:pPr marL="403225" indent="-403225">
              <a:lnSpc>
                <a:spcPct val="114000"/>
              </a:lnSpc>
              <a:spcAft>
                <a:spcPts val="600"/>
              </a:spcAft>
              <a:tabLst>
                <a:tab pos="346075"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Western NC</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NH:	</a:t>
            </a:r>
            <a:r>
              <a:rPr lang="en-US" sz="1300" dirty="0">
                <a:latin typeface="Open Sans" panose="020B0606030504020204" pitchFamily="34" charset="0"/>
                <a:ea typeface="Open Sans" panose="020B0606030504020204" pitchFamily="34" charset="0"/>
                <a:cs typeface="Open Sans" panose="020B0606030504020204" pitchFamily="34" charset="0"/>
              </a:rPr>
              <a:t>RESULTS New Hampshire</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NJ: 	</a:t>
            </a:r>
            <a:r>
              <a:rPr lang="en-US" sz="1300" dirty="0">
                <a:latin typeface="Open Sans" panose="020B0606030504020204" pitchFamily="34" charset="0"/>
                <a:ea typeface="Open Sans" panose="020B0606030504020204" pitchFamily="34" charset="0"/>
                <a:cs typeface="Open Sans" panose="020B0606030504020204" pitchFamily="34" charset="0"/>
              </a:rPr>
              <a:t>RESULTS Delaware Valley</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NM: 	</a:t>
            </a:r>
            <a:r>
              <a:rPr lang="en-US" sz="1300" dirty="0">
                <a:latin typeface="Open Sans" panose="020B0606030504020204" pitchFamily="34" charset="0"/>
                <a:ea typeface="Open Sans" panose="020B0606030504020204" pitchFamily="34" charset="0"/>
                <a:cs typeface="Open Sans" panose="020B0606030504020204" pitchFamily="34" charset="0"/>
              </a:rPr>
              <a:t>RESULTS Albuquerque</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NV: 	</a:t>
            </a:r>
            <a:r>
              <a:rPr lang="en-US" sz="1300" dirty="0">
                <a:latin typeface="Open Sans" panose="020B0606030504020204" pitchFamily="34" charset="0"/>
                <a:ea typeface="Open Sans" panose="020B0606030504020204" pitchFamily="34" charset="0"/>
                <a:cs typeface="Open Sans" panose="020B0606030504020204" pitchFamily="34" charset="0"/>
              </a:rPr>
              <a:t>RESULTS Las Vegas</a:t>
            </a:r>
          </a:p>
          <a:p>
            <a:pPr marL="403225" indent="-403225">
              <a:lnSpc>
                <a:spcPct val="114000"/>
              </a:lnSpc>
              <a:tabLst>
                <a:tab pos="287338" algn="l"/>
              </a:tabLst>
            </a:pPr>
            <a:r>
              <a:rPr lang="en-US" sz="1300" b="1" dirty="0">
                <a:latin typeface="Open Sans" panose="020B0606030504020204" pitchFamily="34" charset="0"/>
                <a:ea typeface="Open Sans" panose="020B0606030504020204" pitchFamily="34" charset="0"/>
                <a:cs typeface="Open Sans" panose="020B0606030504020204" pitchFamily="34" charset="0"/>
              </a:rPr>
              <a:t>OH: 	</a:t>
            </a:r>
            <a:r>
              <a:rPr lang="en-US" sz="1300" dirty="0">
                <a:latin typeface="Open Sans" panose="020B0606030504020204" pitchFamily="34" charset="0"/>
                <a:ea typeface="Open Sans" panose="020B0606030504020204" pitchFamily="34" charset="0"/>
                <a:cs typeface="Open Sans" panose="020B0606030504020204" pitchFamily="34" charset="0"/>
              </a:rPr>
              <a:t>RESULTS Cleveland</a:t>
            </a:r>
          </a:p>
          <a:p>
            <a:pPr marL="403225" indent="-403225">
              <a:lnSpc>
                <a:spcPct val="114000"/>
              </a:lnSpc>
              <a:spcAft>
                <a:spcPts val="600"/>
              </a:spcAft>
              <a:tabLst>
                <a:tab pos="346075"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Columbus</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OK: 	</a:t>
            </a:r>
            <a:r>
              <a:rPr lang="en-US" sz="1300" dirty="0">
                <a:latin typeface="Open Sans" panose="020B0606030504020204" pitchFamily="34" charset="0"/>
                <a:ea typeface="Open Sans" panose="020B0606030504020204" pitchFamily="34" charset="0"/>
                <a:cs typeface="Open Sans" panose="020B0606030504020204" pitchFamily="34" charset="0"/>
              </a:rPr>
              <a:t>RESULTS Oklahoma</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OR: 	</a:t>
            </a:r>
            <a:r>
              <a:rPr lang="en-US" sz="1300" dirty="0">
                <a:latin typeface="Open Sans" panose="020B0606030504020204" pitchFamily="34" charset="0"/>
                <a:ea typeface="Open Sans" panose="020B0606030504020204" pitchFamily="34" charset="0"/>
                <a:cs typeface="Open Sans" panose="020B0606030504020204" pitchFamily="34" charset="0"/>
              </a:rPr>
              <a:t>RESULTS Greater Oregon</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PA: 	</a:t>
            </a:r>
            <a:r>
              <a:rPr lang="en-US" sz="1300" dirty="0">
                <a:latin typeface="Open Sans" panose="020B0606030504020204" pitchFamily="34" charset="0"/>
                <a:ea typeface="Open Sans" panose="020B0606030504020204" pitchFamily="34" charset="0"/>
                <a:cs typeface="Open Sans" panose="020B0606030504020204" pitchFamily="34" charset="0"/>
              </a:rPr>
              <a:t>RESULTS Philadelphia</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SC: 	</a:t>
            </a:r>
            <a:r>
              <a:rPr lang="en-US" sz="1300" dirty="0">
                <a:latin typeface="Open Sans" panose="020B0606030504020204" pitchFamily="34" charset="0"/>
                <a:ea typeface="Open Sans" panose="020B0606030504020204" pitchFamily="34" charset="0"/>
                <a:cs typeface="Open Sans" panose="020B0606030504020204" pitchFamily="34" charset="0"/>
              </a:rPr>
              <a:t>RESULTS Greenville/Spartanburg</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TN: 	</a:t>
            </a:r>
            <a:r>
              <a:rPr lang="en-US" sz="1300" dirty="0">
                <a:latin typeface="Open Sans" panose="020B0606030504020204" pitchFamily="34" charset="0"/>
                <a:ea typeface="Open Sans" panose="020B0606030504020204" pitchFamily="34" charset="0"/>
                <a:cs typeface="Open Sans" panose="020B0606030504020204" pitchFamily="34" charset="0"/>
              </a:rPr>
              <a:t>RESULTS East Tennessee</a:t>
            </a:r>
          </a:p>
          <a:p>
            <a:pPr>
              <a:lnSpc>
                <a:spcPct val="114000"/>
              </a:lnSpc>
              <a:spcAft>
                <a:spcPts val="600"/>
              </a:spcAft>
            </a:pPr>
            <a:endParaRPr lang="en-US" sz="1300" b="1"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spcAft>
                <a:spcPts val="600"/>
              </a:spcAft>
            </a:pPr>
            <a:endParaRPr lang="en-US" sz="1300" b="1"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tabLst>
                <a:tab pos="287338" algn="l"/>
              </a:tabLst>
            </a:pPr>
            <a:endParaRPr lang="en-US" sz="1300" b="1" dirty="0">
              <a:latin typeface="Open Sans" panose="020B0606030504020204" pitchFamily="34" charset="0"/>
              <a:ea typeface="Open Sans" panose="020B0606030504020204" pitchFamily="34" charset="0"/>
              <a:cs typeface="Open Sans" panose="020B0606030504020204" pitchFamily="34" charset="0"/>
            </a:endParaRPr>
          </a:p>
          <a:p>
            <a:pPr marL="403225" indent="-403225">
              <a:lnSpc>
                <a:spcPct val="114000"/>
              </a:lnSpc>
              <a:tabLst>
                <a:tab pos="287338" algn="l"/>
              </a:tabLst>
            </a:pPr>
            <a:r>
              <a:rPr lang="en-US" sz="1300" b="1" dirty="0">
                <a:latin typeface="Open Sans" panose="020B0606030504020204" pitchFamily="34" charset="0"/>
                <a:ea typeface="Open Sans" panose="020B0606030504020204" pitchFamily="34" charset="0"/>
                <a:cs typeface="Open Sans" panose="020B0606030504020204" pitchFamily="34" charset="0"/>
              </a:rPr>
              <a:t>TX:		</a:t>
            </a:r>
            <a:r>
              <a:rPr lang="en-US" sz="1300" dirty="0">
                <a:latin typeface="Open Sans" panose="020B0606030504020204" pitchFamily="34" charset="0"/>
                <a:ea typeface="Open Sans" panose="020B0606030504020204" pitchFamily="34" charset="0"/>
                <a:cs typeface="Open Sans" panose="020B0606030504020204" pitchFamily="34" charset="0"/>
              </a:rPr>
              <a:t>RESULTS Austin (Global)</a:t>
            </a:r>
          </a:p>
          <a:p>
            <a:pPr marL="403225" indent="-403225">
              <a:lnSpc>
                <a:spcPct val="114000"/>
              </a:lnSpc>
              <a:tabLst>
                <a:tab pos="287338"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Austin (US)</a:t>
            </a:r>
          </a:p>
          <a:p>
            <a:pPr marL="403225" indent="-403225">
              <a:lnSpc>
                <a:spcPct val="114000"/>
              </a:lnSpc>
              <a:spcAft>
                <a:spcPts val="600"/>
              </a:spcAft>
              <a:tabLst>
                <a:tab pos="287338"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Dallas</a:t>
            </a:r>
            <a:endParaRPr lang="en-US" sz="1300" b="1" dirty="0">
              <a:latin typeface="Open Sans" panose="020B0606030504020204" pitchFamily="34" charset="0"/>
              <a:ea typeface="Open Sans" panose="020B0606030504020204" pitchFamily="34" charset="0"/>
              <a:cs typeface="Open Sans" panose="020B0606030504020204" pitchFamily="34" charset="0"/>
            </a:endParaRP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UT: 	</a:t>
            </a:r>
            <a:r>
              <a:rPr lang="en-US" sz="1300" dirty="0">
                <a:latin typeface="Open Sans" panose="020B0606030504020204" pitchFamily="34" charset="0"/>
                <a:ea typeface="Open Sans" panose="020B0606030504020204" pitchFamily="34" charset="0"/>
                <a:cs typeface="Open Sans" panose="020B0606030504020204" pitchFamily="34" charset="0"/>
              </a:rPr>
              <a:t>RESULTS Salt Lake City (US)</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VA: 	</a:t>
            </a:r>
            <a:r>
              <a:rPr lang="en-US" sz="1300" dirty="0">
                <a:latin typeface="Open Sans" panose="020B0606030504020204" pitchFamily="34" charset="0"/>
                <a:ea typeface="Open Sans" panose="020B0606030504020204" pitchFamily="34" charset="0"/>
                <a:cs typeface="Open Sans" panose="020B0606030504020204" pitchFamily="34" charset="0"/>
              </a:rPr>
              <a:t>RESULTS Virginia</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VT: 	</a:t>
            </a:r>
            <a:r>
              <a:rPr lang="en-US" sz="1300" dirty="0">
                <a:latin typeface="Open Sans" panose="020B0606030504020204" pitchFamily="34" charset="0"/>
                <a:ea typeface="Open Sans" panose="020B0606030504020204" pitchFamily="34" charset="0"/>
                <a:cs typeface="Open Sans" panose="020B0606030504020204" pitchFamily="34" charset="0"/>
              </a:rPr>
              <a:t>RESULTS Vermont</a:t>
            </a:r>
          </a:p>
          <a:p>
            <a:pPr marL="403225" indent="-403225">
              <a:lnSpc>
                <a:spcPct val="114000"/>
              </a:lnSpc>
              <a:tabLst>
                <a:tab pos="346075" algn="l"/>
              </a:tabLst>
            </a:pPr>
            <a:r>
              <a:rPr lang="en-US" sz="1300" b="1" dirty="0">
                <a:latin typeface="Open Sans" panose="020B0606030504020204" pitchFamily="34" charset="0"/>
                <a:ea typeface="Open Sans" panose="020B0606030504020204" pitchFamily="34" charset="0"/>
                <a:cs typeface="Open Sans" panose="020B0606030504020204" pitchFamily="34" charset="0"/>
              </a:rPr>
              <a:t>WA: 	</a:t>
            </a:r>
            <a:r>
              <a:rPr lang="en-US" sz="1300" dirty="0">
                <a:latin typeface="Open Sans" panose="020B0606030504020204" pitchFamily="34" charset="0"/>
                <a:ea typeface="Open Sans" panose="020B0606030504020204" pitchFamily="34" charset="0"/>
                <a:cs typeface="Open Sans" panose="020B0606030504020204" pitchFamily="34" charset="0"/>
              </a:rPr>
              <a:t>RESULTS Bremerton</a:t>
            </a:r>
          </a:p>
          <a:p>
            <a:pPr marL="403225" indent="-403225">
              <a:lnSpc>
                <a:spcPct val="114000"/>
              </a:lnSpc>
              <a:tabLst>
                <a:tab pos="346075"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Seattle</a:t>
            </a:r>
          </a:p>
          <a:p>
            <a:pPr marL="403225" indent="-403225">
              <a:lnSpc>
                <a:spcPct val="114000"/>
              </a:lnSpc>
              <a:tabLst>
                <a:tab pos="346075"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Snohomish</a:t>
            </a:r>
          </a:p>
          <a:p>
            <a:pPr marL="403225" indent="-403225">
              <a:lnSpc>
                <a:spcPct val="114000"/>
              </a:lnSpc>
              <a:tabLst>
                <a:tab pos="346075"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South Kitsap</a:t>
            </a:r>
          </a:p>
          <a:p>
            <a:pPr marL="403225" indent="-403225">
              <a:lnSpc>
                <a:spcPct val="114000"/>
              </a:lnSpc>
              <a:tabLst>
                <a:tab pos="346075"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SW Washington</a:t>
            </a:r>
          </a:p>
          <a:p>
            <a:pPr marL="403225" indent="-403225">
              <a:lnSpc>
                <a:spcPct val="114000"/>
              </a:lnSpc>
              <a:spcAft>
                <a:spcPts val="600"/>
              </a:spcAft>
              <a:tabLst>
                <a:tab pos="346075" algn="l"/>
              </a:tabLst>
            </a:pPr>
            <a:r>
              <a:rPr lang="en-US" sz="1300" dirty="0">
                <a:latin typeface="Open Sans" panose="020B0606030504020204" pitchFamily="34" charset="0"/>
                <a:ea typeface="Open Sans" panose="020B0606030504020204" pitchFamily="34" charset="0"/>
                <a:cs typeface="Open Sans" panose="020B0606030504020204" pitchFamily="34" charset="0"/>
              </a:rPr>
              <a:t>		RESULTS Tri-Cities</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WI: 	</a:t>
            </a:r>
            <a:r>
              <a:rPr lang="en-US" sz="1300" dirty="0">
                <a:latin typeface="Open Sans" panose="020B0606030504020204" pitchFamily="34" charset="0"/>
                <a:ea typeface="Open Sans" panose="020B0606030504020204" pitchFamily="34" charset="0"/>
                <a:cs typeface="Open Sans" panose="020B0606030504020204" pitchFamily="34" charset="0"/>
              </a:rPr>
              <a:t>RESULTS Wisconsin</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WV: 	</a:t>
            </a:r>
            <a:r>
              <a:rPr lang="en-US" sz="1300" dirty="0">
                <a:latin typeface="Open Sans" panose="020B0606030504020204" pitchFamily="34" charset="0"/>
                <a:ea typeface="Open Sans" panose="020B0606030504020204" pitchFamily="34" charset="0"/>
                <a:cs typeface="Open Sans" panose="020B0606030504020204" pitchFamily="34" charset="0"/>
              </a:rPr>
              <a:t>RESULTS West Virginia</a:t>
            </a:r>
          </a:p>
          <a:p>
            <a:pPr marL="403225" indent="-403225">
              <a:lnSpc>
                <a:spcPct val="114000"/>
              </a:lnSpc>
              <a:spcAft>
                <a:spcPts val="600"/>
              </a:spcAft>
            </a:pPr>
            <a:r>
              <a:rPr lang="en-US" sz="1300" b="1" dirty="0">
                <a:latin typeface="Open Sans" panose="020B0606030504020204" pitchFamily="34" charset="0"/>
                <a:ea typeface="Open Sans" panose="020B0606030504020204" pitchFamily="34" charset="0"/>
                <a:cs typeface="Open Sans" panose="020B0606030504020204" pitchFamily="34" charset="0"/>
              </a:rPr>
              <a:t>WY: 	</a:t>
            </a:r>
            <a:r>
              <a:rPr lang="en-US" sz="1300" dirty="0">
                <a:latin typeface="Open Sans" panose="020B0606030504020204" pitchFamily="34" charset="0"/>
                <a:ea typeface="Open Sans" panose="020B0606030504020204" pitchFamily="34" charset="0"/>
                <a:cs typeface="Open Sans" panose="020B0606030504020204" pitchFamily="34" charset="0"/>
              </a:rPr>
              <a:t>RESULTS Cheyenne</a:t>
            </a:r>
          </a:p>
        </p:txBody>
      </p:sp>
    </p:spTree>
    <p:extLst>
      <p:ext uri="{BB962C8B-B14F-4D97-AF65-F5344CB8AC3E}">
        <p14:creationId xmlns:p14="http://schemas.microsoft.com/office/powerpoint/2010/main" val="118616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91E9-F93A-FC1C-C36F-9CFF17DAC534}"/>
              </a:ext>
            </a:extLst>
          </p:cNvPr>
          <p:cNvSpPr>
            <a:spLocks noGrp="1"/>
          </p:cNvSpPr>
          <p:nvPr>
            <p:ph type="title"/>
          </p:nvPr>
        </p:nvSpPr>
        <p:spPr>
          <a:xfrm>
            <a:off x="593909" y="95570"/>
            <a:ext cx="7956182" cy="857250"/>
          </a:xfrm>
        </p:spPr>
        <p:txBody>
          <a:bodyPr>
            <a:noAutofit/>
          </a:bodyPr>
          <a:lstStyle/>
          <a:p>
            <a:r>
              <a:rPr lang="en-US" sz="3200" b="1">
                <a:solidFill>
                  <a:srgbClr val="D50032"/>
                </a:solidFill>
                <a:cs typeface="Calibri"/>
              </a:rPr>
              <a:t>Build the Buy-In Campaign</a:t>
            </a:r>
          </a:p>
        </p:txBody>
      </p:sp>
      <p:sp>
        <p:nvSpPr>
          <p:cNvPr id="7" name="TextBox 6">
            <a:extLst>
              <a:ext uri="{FF2B5EF4-FFF2-40B4-BE49-F238E27FC236}">
                <a16:creationId xmlns:a16="http://schemas.microsoft.com/office/drawing/2014/main" id="{480F6F21-A6CA-1D7C-8162-A87FFA19A907}"/>
              </a:ext>
            </a:extLst>
          </p:cNvPr>
          <p:cNvSpPr txBox="1"/>
          <p:nvPr/>
        </p:nvSpPr>
        <p:spPr>
          <a:xfrm>
            <a:off x="442891" y="1197723"/>
            <a:ext cx="8107200" cy="3262945"/>
          </a:xfrm>
          <a:prstGeom prst="rect">
            <a:avLst/>
          </a:prstGeom>
          <a:noFill/>
        </p:spPr>
        <p:txBody>
          <a:bodyPr wrap="square">
            <a:spAutoFit/>
          </a:bodyPr>
          <a:lstStyle/>
          <a:p>
            <a:pPr algn="ctr">
              <a:lnSpc>
                <a:spcPct val="114000"/>
              </a:lnSpc>
              <a:spcAft>
                <a:spcPts val="1200"/>
              </a:spcAft>
            </a:pPr>
            <a:r>
              <a:rPr lang="en-US" sz="2600" i="1" dirty="0">
                <a:latin typeface="Open Sans" panose="020B0606030504020204" pitchFamily="34" charset="0"/>
                <a:ea typeface="Open Sans" panose="020B0606030504020204" pitchFamily="34" charset="0"/>
                <a:cs typeface="Open Sans" panose="020B0606030504020204" pitchFamily="34" charset="0"/>
              </a:rPr>
              <a:t>STRONG MEDIA PUSH from Sep. 1 through Dec. 31</a:t>
            </a:r>
          </a:p>
          <a:p>
            <a:pPr marL="342900" indent="-342900">
              <a:lnSpc>
                <a:spcPct val="114000"/>
              </a:lnSpc>
              <a:spcAft>
                <a:spcPts val="1200"/>
              </a:spcAft>
              <a:buFont typeface="Arial" panose="020B0604020202020204" pitchFamily="34" charset="0"/>
              <a:buChar char="•"/>
            </a:pPr>
            <a:r>
              <a:rPr lang="en-US" sz="2600" b="1" dirty="0">
                <a:latin typeface="Open Sans" panose="020B0606030504020204" pitchFamily="34" charset="0"/>
                <a:ea typeface="Open Sans" panose="020B0606030504020204" pitchFamily="34" charset="0"/>
                <a:cs typeface="Open Sans" panose="020B0606030504020204" pitchFamily="34" charset="0"/>
              </a:rPr>
              <a:t>250 media pieces</a:t>
            </a:r>
            <a:endParaRPr lang="en-US" sz="2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4000"/>
              </a:lnSpc>
              <a:spcAft>
                <a:spcPts val="1200"/>
              </a:spcAft>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At least </a:t>
            </a:r>
            <a:r>
              <a:rPr lang="en-US" sz="2600" b="1" dirty="0">
                <a:latin typeface="Open Sans" panose="020B0606030504020204" pitchFamily="34" charset="0"/>
                <a:ea typeface="Open Sans" panose="020B0606030504020204" pitchFamily="34" charset="0"/>
                <a:cs typeface="Open Sans" panose="020B0606030504020204" pitchFamily="34" charset="0"/>
              </a:rPr>
              <a:t>1 media piece published in all 50 states</a:t>
            </a:r>
          </a:p>
          <a:p>
            <a:pPr marL="342900" indent="-342900">
              <a:lnSpc>
                <a:spcPct val="114000"/>
              </a:lnSpc>
              <a:spcAft>
                <a:spcPts val="1200"/>
              </a:spcAft>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At least </a:t>
            </a:r>
            <a:r>
              <a:rPr lang="en-US" sz="2600" b="1" dirty="0">
                <a:latin typeface="Open Sans" panose="020B0606030504020204" pitchFamily="34" charset="0"/>
                <a:ea typeface="Open Sans" panose="020B0606030504020204" pitchFamily="34" charset="0"/>
                <a:cs typeface="Open Sans" panose="020B0606030504020204" pitchFamily="34" charset="0"/>
              </a:rPr>
              <a:t>1 media piece published by each RESULTS group and Free Agent</a:t>
            </a:r>
          </a:p>
        </p:txBody>
      </p:sp>
    </p:spTree>
    <p:extLst>
      <p:ext uri="{BB962C8B-B14F-4D97-AF65-F5344CB8AC3E}">
        <p14:creationId xmlns:p14="http://schemas.microsoft.com/office/powerpoint/2010/main" val="3319202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dd29ec108d_0_96"/>
          <p:cNvSpPr txBox="1">
            <a:spLocks noGrp="1"/>
          </p:cNvSpPr>
          <p:nvPr>
            <p:ph type="ctrTitle"/>
          </p:nvPr>
        </p:nvSpPr>
        <p:spPr>
          <a:xfrm>
            <a:off x="416378" y="152401"/>
            <a:ext cx="7356000" cy="466799"/>
          </a:xfrm>
          <a:prstGeom prst="rect">
            <a:avLst/>
          </a:prstGeom>
          <a:noFill/>
          <a:ln>
            <a:noFill/>
          </a:ln>
        </p:spPr>
        <p:txBody>
          <a:bodyPr spcFirstLastPara="1" wrap="square" lIns="91425" tIns="45700" rIns="91425" bIns="45700" anchor="ctr" anchorCtr="0">
            <a:normAutofit fontScale="90000"/>
          </a:bodyPr>
          <a:lstStyle/>
          <a:p>
            <a:pPr marL="0" marR="0" lvl="0" indent="0" algn="ctr" rtl="0">
              <a:spcBef>
                <a:spcPts val="0"/>
              </a:spcBef>
              <a:spcAft>
                <a:spcPts val="0"/>
              </a:spcAft>
              <a:buClr>
                <a:srgbClr val="D50032"/>
              </a:buClr>
              <a:buSzPts val="2600"/>
              <a:buFont typeface="Open Sans"/>
              <a:buNone/>
            </a:pPr>
            <a:r>
              <a:rPr lang="en-US" sz="2600" b="1" i="0" u="none" strike="noStrike" cap="none">
                <a:solidFill>
                  <a:srgbClr val="D50032"/>
                </a:solidFill>
                <a:latin typeface="Open Sans"/>
                <a:ea typeface="Open Sans"/>
                <a:cs typeface="Open Sans"/>
                <a:sym typeface="Open Sans"/>
              </a:rPr>
              <a:t>Our Values &amp; Resources</a:t>
            </a:r>
            <a:endParaRPr lang="en-US"/>
          </a:p>
        </p:txBody>
      </p:sp>
      <p:sp>
        <p:nvSpPr>
          <p:cNvPr id="195" name="Google Shape;195;g1dd29ec108d_0_96"/>
          <p:cNvSpPr txBox="1"/>
          <p:nvPr/>
        </p:nvSpPr>
        <p:spPr>
          <a:xfrm>
            <a:off x="305991" y="804514"/>
            <a:ext cx="8149724" cy="4005672"/>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600"/>
              </a:spcAft>
              <a:buNone/>
            </a:pPr>
            <a:r>
              <a:rPr lang="en-US" sz="2000" b="0" i="0" u="none" strike="noStrike" cap="none" dirty="0">
                <a:solidFill>
                  <a:srgbClr val="000000"/>
                </a:solidFill>
                <a:latin typeface="Open Sans"/>
                <a:ea typeface="Open Sans"/>
                <a:cs typeface="Open Sans"/>
                <a:sym typeface="Calibri"/>
              </a:rPr>
              <a:t>​</a:t>
            </a:r>
            <a:r>
              <a:rPr lang="en-US" sz="1400" b="0" i="1" u="none" strike="noStrike" cap="none" dirty="0">
                <a:solidFill>
                  <a:schemeClr val="dk1"/>
                </a:solidFill>
                <a:latin typeface="Open Sans"/>
                <a:ea typeface="Open Sans"/>
                <a:cs typeface="Open Sans"/>
                <a:sym typeface="Open Sans"/>
              </a:rPr>
              <a:t>At RESULTS we pledge to create space for all voices, including those of us who are currently experiencing poverty. We will address oppressive behavior in our interactions, families, communities, work, and world. Our strength is rooted in our diversity of experiences, not in our assumptions.</a:t>
            </a:r>
          </a:p>
          <a:p>
            <a:pPr marL="0" marR="0" lvl="0" indent="0" algn="l" rtl="0">
              <a:lnSpc>
                <a:spcPct val="114000"/>
              </a:lnSpc>
              <a:spcBef>
                <a:spcPts val="0"/>
              </a:spcBef>
              <a:spcAft>
                <a:spcPts val="600"/>
              </a:spcAft>
              <a:buNone/>
            </a:pPr>
            <a:r>
              <a:rPr lang="en-US" sz="1400" b="0" i="1" u="none" strike="noStrike" cap="none" dirty="0">
                <a:solidFill>
                  <a:schemeClr val="dk1"/>
                </a:solidFill>
                <a:latin typeface="Open Sans"/>
                <a:ea typeface="Open Sans"/>
                <a:cs typeface="Open Sans"/>
                <a:sym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endParaRPr lang="en-US" sz="1400" b="0" i="0" u="none" strike="noStrike" cap="none" dirty="0">
              <a:solidFill>
                <a:schemeClr val="dk1"/>
              </a:solidFill>
              <a:latin typeface="Open Sans"/>
              <a:ea typeface="Open Sans"/>
              <a:cs typeface="Open Sans"/>
              <a:sym typeface="Open Sans"/>
            </a:endParaRPr>
          </a:p>
          <a:p>
            <a:pPr marL="0" marR="0" lvl="0" indent="0" algn="l" rtl="0">
              <a:lnSpc>
                <a:spcPct val="114000"/>
              </a:lnSpc>
              <a:spcBef>
                <a:spcPts val="0"/>
              </a:spcBef>
              <a:spcAft>
                <a:spcPts val="600"/>
              </a:spcAft>
              <a:buNone/>
            </a:pPr>
            <a:r>
              <a:rPr lang="en-US" sz="1400" b="1" i="0" u="none" strike="noStrike" cap="none" dirty="0">
                <a:solidFill>
                  <a:schemeClr val="dk1"/>
                </a:solidFill>
                <a:latin typeface="Open Sans"/>
                <a:ea typeface="Open Sans"/>
                <a:cs typeface="Open Sans"/>
                <a:sym typeface="Open Sans"/>
              </a:rPr>
              <a:t>Read our full anti-oppression values statement here at </a:t>
            </a:r>
            <a:r>
              <a:rPr lang="en-US" sz="1400" b="1" i="0" u="sng" strike="noStrike" cap="none" dirty="0">
                <a:solidFill>
                  <a:schemeClr val="dk2"/>
                </a:solidFill>
                <a:latin typeface="Open Sans"/>
                <a:ea typeface="Open Sans"/>
                <a:cs typeface="Open Sans"/>
                <a:sym typeface="Open Sans"/>
              </a:rPr>
              <a:t>results.org/values</a:t>
            </a:r>
            <a:r>
              <a:rPr lang="en-US" sz="1400" b="1" i="0" u="none" strike="noStrike" cap="none" dirty="0">
                <a:solidFill>
                  <a:schemeClr val="dk1"/>
                </a:solidFill>
                <a:latin typeface="Open Sans"/>
                <a:ea typeface="Open Sans"/>
                <a:cs typeface="Open Sans"/>
                <a:sym typeface="Open Sans"/>
              </a:rPr>
              <a:t>. </a:t>
            </a:r>
            <a:endParaRPr lang="en-US" sz="14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14000"/>
              </a:lnSpc>
              <a:spcBef>
                <a:spcPts val="0"/>
              </a:spcBef>
              <a:spcAft>
                <a:spcPts val="600"/>
              </a:spcAft>
              <a:buNone/>
            </a:pPr>
            <a:r>
              <a:rPr lang="en-US" sz="1400" b="1" i="0" u="none" strike="noStrike" cap="none" dirty="0">
                <a:solidFill>
                  <a:schemeClr val="dk1"/>
                </a:solidFill>
                <a:latin typeface="Open Sans"/>
                <a:ea typeface="Open Sans"/>
                <a:cs typeface="Open Sans"/>
                <a:sym typeface="Open Sans"/>
              </a:rPr>
              <a:t>Find these resources and more at results.org/volunteers/anti-oppression:</a:t>
            </a:r>
            <a:endParaRPr lang="en-US" sz="1400" b="0" i="0" u="none" strike="noStrike" cap="none" dirty="0">
              <a:solidFill>
                <a:schemeClr val="dk1"/>
              </a:solidFill>
              <a:latin typeface="Open Sans"/>
              <a:ea typeface="Open Sans"/>
              <a:cs typeface="Open Sans"/>
              <a:sym typeface="Open Sans"/>
            </a:endParaRPr>
          </a:p>
          <a:p>
            <a:pPr marL="628650" lvl="1" indent="-285750">
              <a:lnSpc>
                <a:spcPct val="114000"/>
              </a:lnSpc>
              <a:spcAft>
                <a:spcPts val="600"/>
              </a:spcAft>
              <a:buClr>
                <a:schemeClr val="dk1"/>
              </a:buClr>
              <a:buSzPts val="1350"/>
              <a:buFont typeface="Arial"/>
              <a:buChar char="•"/>
            </a:pPr>
            <a:r>
              <a:rPr lang="en-US" sz="1400" b="0" i="0" u="none" strike="noStrike" cap="none" dirty="0">
                <a:solidFill>
                  <a:schemeClr val="dk1"/>
                </a:solidFill>
                <a:latin typeface="Open Sans"/>
                <a:ea typeface="Open Sans"/>
                <a:cs typeface="Open Sans"/>
                <a:sym typeface="Open Sans"/>
              </a:rPr>
              <a:t>Resource Guides from our Diversity &amp; Inclusion trainings, including:</a:t>
            </a:r>
            <a:r>
              <a:rPr lang="en-US" sz="1400" dirty="0">
                <a:solidFill>
                  <a:schemeClr val="dk1"/>
                </a:solidFill>
                <a:latin typeface="Open Sans"/>
                <a:ea typeface="Open Sans"/>
                <a:cs typeface="Open Sans"/>
                <a:sym typeface="Open Sans"/>
              </a:rPr>
              <a:t>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971550" marR="0" lvl="2" indent="-285750" algn="l" rtl="0">
              <a:lnSpc>
                <a:spcPct val="114000"/>
              </a:lnSpc>
              <a:spcBef>
                <a:spcPts val="0"/>
              </a:spcBef>
              <a:spcAft>
                <a:spcPts val="600"/>
              </a:spcAft>
              <a:buClr>
                <a:schemeClr val="dk1"/>
              </a:buClr>
              <a:buSzPts val="1350"/>
              <a:buFont typeface="Arial"/>
              <a:buChar char="•"/>
            </a:pPr>
            <a:r>
              <a:rPr lang="en-US" sz="1400" b="0" i="0" u="none" strike="noStrike" cap="none" dirty="0">
                <a:solidFill>
                  <a:schemeClr val="dk1"/>
                </a:solidFill>
                <a:latin typeface="Open Sans"/>
                <a:ea typeface="Open Sans"/>
                <a:cs typeface="Open Sans"/>
                <a:sym typeface="Open Sans"/>
              </a:rPr>
              <a:t>Interrupting Microaggressions</a:t>
            </a:r>
            <a:endParaRPr lang="en-US" sz="2000" dirty="0">
              <a:solidFill>
                <a:schemeClr val="dk1"/>
              </a:solidFill>
              <a:latin typeface="Open Sans"/>
              <a:ea typeface="Open Sans"/>
              <a:cs typeface="Open Sans"/>
            </a:endParaRPr>
          </a:p>
          <a:p>
            <a:pPr marL="971550" marR="0" lvl="2" indent="-285750" algn="l" rtl="0">
              <a:lnSpc>
                <a:spcPct val="114000"/>
              </a:lnSpc>
              <a:spcBef>
                <a:spcPts val="0"/>
              </a:spcBef>
              <a:spcAft>
                <a:spcPts val="600"/>
              </a:spcAft>
              <a:buClr>
                <a:schemeClr val="dk1"/>
              </a:buClr>
              <a:buSzPts val="1350"/>
              <a:buFont typeface="Arial"/>
              <a:buChar char="•"/>
            </a:pPr>
            <a:r>
              <a:rPr lang="en-US" sz="1400" b="0" i="0" u="none" strike="noStrike" cap="none" dirty="0">
                <a:solidFill>
                  <a:schemeClr val="dk1"/>
                </a:solidFill>
                <a:latin typeface="Open Sans"/>
                <a:ea typeface="Open Sans"/>
                <a:cs typeface="Open Sans"/>
                <a:sym typeface="Open Sans"/>
              </a:rPr>
              <a:t>Creating Space for Critical Conversations</a:t>
            </a:r>
            <a:endParaRPr lang="en-US" sz="2000" dirty="0">
              <a:solidFill>
                <a:schemeClr val="dk1"/>
              </a:solidFill>
              <a:latin typeface="Open Sans"/>
              <a:ea typeface="Open Sans"/>
              <a:cs typeface="Open Sans"/>
            </a:endParaRPr>
          </a:p>
          <a:p>
            <a:pPr marL="628650" marR="0" lvl="1" indent="-285750" algn="l" rtl="0">
              <a:lnSpc>
                <a:spcPct val="114000"/>
              </a:lnSpc>
              <a:spcBef>
                <a:spcPts val="0"/>
              </a:spcBef>
              <a:spcAft>
                <a:spcPts val="600"/>
              </a:spcAft>
              <a:buClr>
                <a:schemeClr val="dk1"/>
              </a:buClr>
              <a:buSzPts val="1350"/>
              <a:buFont typeface="Arial"/>
              <a:buChar char="•"/>
            </a:pPr>
            <a:r>
              <a:rPr lang="en-US" sz="1400" b="0" i="0" u="none" strike="noStrike" cap="none" dirty="0">
                <a:solidFill>
                  <a:schemeClr val="dk1"/>
                </a:solidFill>
                <a:latin typeface="Open Sans"/>
                <a:ea typeface="Open Sans"/>
                <a:cs typeface="Open Sans"/>
                <a:sym typeface="Open Sans"/>
              </a:rPr>
              <a:t>Information on how RESULTS responds to oppressive incidents</a:t>
            </a:r>
            <a:endParaRPr lang="en-US" sz="2000" dirty="0">
              <a:solidFill>
                <a:schemeClr val="dk1"/>
              </a:solidFill>
              <a:latin typeface="Open Sans"/>
              <a:ea typeface="Open Sans"/>
              <a:cs typeface="Open Sans"/>
            </a:endParaRPr>
          </a:p>
        </p:txBody>
      </p:sp>
      <p:sp>
        <p:nvSpPr>
          <p:cNvPr id="196" name="Google Shape;196;g1dd29ec108d_0_96"/>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350"/>
              <a:buFont typeface="Open Sans"/>
              <a:buNone/>
            </a:pPr>
            <a:endParaRPr sz="1350" b="0" i="0" u="none" strike="noStrike" cap="none">
              <a:solidFill>
                <a:srgbClr val="000000"/>
              </a:solidFill>
              <a:latin typeface="Open Sans"/>
              <a:ea typeface="Open Sans"/>
              <a:cs typeface="Open Sans"/>
              <a:sym typeface="Open Sans"/>
            </a:endParaRPr>
          </a:p>
        </p:txBody>
      </p:sp>
      <p:sp>
        <p:nvSpPr>
          <p:cNvPr id="2" name="Rectangle 5">
            <a:extLst>
              <a:ext uri="{FF2B5EF4-FFF2-40B4-BE49-F238E27FC236}">
                <a16:creationId xmlns:a16="http://schemas.microsoft.com/office/drawing/2014/main" id="{16064897-DCF8-A50F-98AA-FE418918F5CA}"/>
              </a:ext>
            </a:extLst>
          </p:cNvPr>
          <p:cNvSpPr>
            <a:spLocks noChangeArrowheads="1"/>
          </p:cNvSpPr>
          <p:nvPr/>
        </p:nvSpPr>
        <p:spPr bwMode="auto">
          <a:xfrm>
            <a:off x="0" y="7802"/>
            <a:ext cx="4143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fld id="{95BB2D1B-881B-4C36-91A0-2138573F7DA8}" type="slidenum">
              <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457189" rtl="0" eaLnBrk="1" fontAlgn="auto" latinLnBrk="0" hangingPunct="1">
                <a:lnSpc>
                  <a:spcPct val="100000"/>
                </a:lnSpc>
                <a:spcBef>
                  <a:spcPct val="0"/>
                </a:spcBef>
                <a:spcAft>
                  <a:spcPts val="0"/>
                </a:spcAft>
                <a:buClrTx/>
                <a:buSzTx/>
                <a:buFontTx/>
                <a:buNone/>
                <a:tabLst/>
                <a:defRPr/>
              </a:pPr>
              <a:t>2</a:t>
            </a:fld>
            <a:endPar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91E9-F93A-FC1C-C36F-9CFF17DAC534}"/>
              </a:ext>
            </a:extLst>
          </p:cNvPr>
          <p:cNvSpPr>
            <a:spLocks noGrp="1"/>
          </p:cNvSpPr>
          <p:nvPr>
            <p:ph type="title"/>
          </p:nvPr>
        </p:nvSpPr>
        <p:spPr>
          <a:xfrm>
            <a:off x="593909" y="95570"/>
            <a:ext cx="7956182" cy="857250"/>
          </a:xfrm>
        </p:spPr>
        <p:txBody>
          <a:bodyPr>
            <a:noAutofit/>
          </a:bodyPr>
          <a:lstStyle/>
          <a:p>
            <a:r>
              <a:rPr lang="en-US" sz="3200" b="1">
                <a:solidFill>
                  <a:srgbClr val="D50032"/>
                </a:solidFill>
                <a:cs typeface="Calibri"/>
              </a:rPr>
              <a:t>Build the Buy-In Campaign</a:t>
            </a:r>
          </a:p>
        </p:txBody>
      </p:sp>
      <p:sp>
        <p:nvSpPr>
          <p:cNvPr id="7" name="TextBox 6">
            <a:extLst>
              <a:ext uri="{FF2B5EF4-FFF2-40B4-BE49-F238E27FC236}">
                <a16:creationId xmlns:a16="http://schemas.microsoft.com/office/drawing/2014/main" id="{480F6F21-A6CA-1D7C-8162-A87FFA19A907}"/>
              </a:ext>
            </a:extLst>
          </p:cNvPr>
          <p:cNvSpPr txBox="1"/>
          <p:nvPr/>
        </p:nvSpPr>
        <p:spPr>
          <a:xfrm>
            <a:off x="442891" y="952820"/>
            <a:ext cx="8107200" cy="3298019"/>
          </a:xfrm>
          <a:prstGeom prst="rect">
            <a:avLst/>
          </a:prstGeom>
          <a:noFill/>
        </p:spPr>
        <p:txBody>
          <a:bodyPr wrap="square">
            <a:spAutoFit/>
          </a:bodyPr>
          <a:lstStyle/>
          <a:p>
            <a:pPr algn="ctr">
              <a:lnSpc>
                <a:spcPct val="114000"/>
              </a:lnSpc>
              <a:spcAft>
                <a:spcPts val="1200"/>
              </a:spcAft>
            </a:pPr>
            <a:r>
              <a:rPr lang="en-US" sz="2800" b="1" i="1" dirty="0">
                <a:latin typeface="Open Sans" panose="020B0606030504020204" pitchFamily="34" charset="0"/>
                <a:ea typeface="Open Sans" panose="020B0606030504020204" pitchFamily="34" charset="0"/>
                <a:cs typeface="Open Sans" panose="020B0606030504020204" pitchFamily="34" charset="0"/>
              </a:rPr>
              <a:t>We have 29 days left!</a:t>
            </a:r>
          </a:p>
          <a:p>
            <a:pPr marL="346075" indent="-346075">
              <a:lnSpc>
                <a:spcPct val="114000"/>
              </a:lnSpc>
              <a:spcAft>
                <a:spcPts val="1200"/>
              </a:spcAft>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If every volunteer submits </a:t>
            </a:r>
            <a:r>
              <a:rPr lang="en-US" sz="2600" b="1" dirty="0">
                <a:latin typeface="Open Sans" panose="020B0606030504020204" pitchFamily="34" charset="0"/>
                <a:ea typeface="Open Sans" panose="020B0606030504020204" pitchFamily="34" charset="0"/>
                <a:cs typeface="Open Sans" panose="020B0606030504020204" pitchFamily="34" charset="0"/>
              </a:rPr>
              <a:t>one piece each week</a:t>
            </a:r>
            <a:r>
              <a:rPr lang="en-US" sz="2600" dirty="0">
                <a:latin typeface="Open Sans" panose="020B0606030504020204" pitchFamily="34" charset="0"/>
                <a:ea typeface="Open Sans" panose="020B0606030504020204" pitchFamily="34" charset="0"/>
                <a:cs typeface="Open Sans" panose="020B0606030504020204" pitchFamily="34" charset="0"/>
              </a:rPr>
              <a:t>, we’ll hit our goals</a:t>
            </a:r>
          </a:p>
          <a:p>
            <a:pPr marL="342900" indent="-342900">
              <a:lnSpc>
                <a:spcPct val="114000"/>
              </a:lnSpc>
              <a:spcAft>
                <a:spcPts val="1200"/>
              </a:spcAft>
              <a:buFont typeface="Arial" panose="020B0604020202020204" pitchFamily="34" charset="0"/>
              <a:buChar char="•"/>
            </a:pPr>
            <a:r>
              <a:rPr lang="en-US" sz="2600" b="1" dirty="0">
                <a:latin typeface="Open Sans" panose="020B0606030504020204" pitchFamily="34" charset="0"/>
                <a:ea typeface="Open Sans" panose="020B0606030504020204" pitchFamily="34" charset="0"/>
                <a:cs typeface="Open Sans" panose="020B0606030504020204" pitchFamily="34" charset="0"/>
              </a:rPr>
              <a:t>Look to different newspapers </a:t>
            </a:r>
            <a:r>
              <a:rPr lang="en-US" sz="2600" dirty="0">
                <a:latin typeface="Open Sans" panose="020B0606030504020204" pitchFamily="34" charset="0"/>
                <a:ea typeface="Open Sans" panose="020B0606030504020204" pitchFamily="34" charset="0"/>
                <a:cs typeface="Open Sans" panose="020B0606030504020204" pitchFamily="34" charset="0"/>
              </a:rPr>
              <a:t>in your state (or papers in other states)</a:t>
            </a:r>
          </a:p>
          <a:p>
            <a:pPr marL="342900" indent="-342900">
              <a:lnSpc>
                <a:spcPct val="114000"/>
              </a:lnSpc>
              <a:spcAft>
                <a:spcPts val="1200"/>
              </a:spcAft>
              <a:buFont typeface="Arial" panose="020B0604020202020204" pitchFamily="34" charset="0"/>
              <a:buChar char="•"/>
            </a:pPr>
            <a:r>
              <a:rPr lang="en-US" sz="2600" b="1" dirty="0">
                <a:latin typeface="Open Sans" panose="020B0606030504020204" pitchFamily="34" charset="0"/>
                <a:ea typeface="Open Sans" panose="020B0606030504020204" pitchFamily="34" charset="0"/>
                <a:cs typeface="Open Sans" panose="020B0606030504020204" pitchFamily="34" charset="0"/>
              </a:rPr>
              <a:t>Don’t hesitate to ask for help</a:t>
            </a:r>
          </a:p>
        </p:txBody>
      </p:sp>
    </p:spTree>
    <p:extLst>
      <p:ext uri="{BB962C8B-B14F-4D97-AF65-F5344CB8AC3E}">
        <p14:creationId xmlns:p14="http://schemas.microsoft.com/office/powerpoint/2010/main" val="2421299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91E9-F93A-FC1C-C36F-9CFF17DAC534}"/>
              </a:ext>
            </a:extLst>
          </p:cNvPr>
          <p:cNvSpPr>
            <a:spLocks noGrp="1"/>
          </p:cNvSpPr>
          <p:nvPr>
            <p:ph type="title"/>
          </p:nvPr>
        </p:nvSpPr>
        <p:spPr>
          <a:xfrm>
            <a:off x="593909" y="95570"/>
            <a:ext cx="7956182" cy="691650"/>
          </a:xfrm>
        </p:spPr>
        <p:txBody>
          <a:bodyPr>
            <a:noAutofit/>
          </a:bodyPr>
          <a:lstStyle/>
          <a:p>
            <a:r>
              <a:rPr lang="en-US" sz="3200" b="1" dirty="0">
                <a:solidFill>
                  <a:srgbClr val="D50032"/>
                </a:solidFill>
                <a:cs typeface="Calibri"/>
              </a:rPr>
              <a:t>Build the Buy-In Campaign</a:t>
            </a:r>
          </a:p>
        </p:txBody>
      </p:sp>
      <p:sp>
        <p:nvSpPr>
          <p:cNvPr id="7" name="TextBox 6">
            <a:extLst>
              <a:ext uri="{FF2B5EF4-FFF2-40B4-BE49-F238E27FC236}">
                <a16:creationId xmlns:a16="http://schemas.microsoft.com/office/drawing/2014/main" id="{480F6F21-A6CA-1D7C-8162-A87FFA19A907}"/>
              </a:ext>
            </a:extLst>
          </p:cNvPr>
          <p:cNvSpPr txBox="1"/>
          <p:nvPr/>
        </p:nvSpPr>
        <p:spPr>
          <a:xfrm>
            <a:off x="223200" y="873620"/>
            <a:ext cx="8625600" cy="4035335"/>
          </a:xfrm>
          <a:prstGeom prst="rect">
            <a:avLst/>
          </a:prstGeom>
          <a:noFill/>
        </p:spPr>
        <p:txBody>
          <a:bodyPr wrap="square">
            <a:spAutoFit/>
          </a:bodyPr>
          <a:lstStyle/>
          <a:p>
            <a:pPr algn="ctr">
              <a:lnSpc>
                <a:spcPct val="114000"/>
              </a:lnSpc>
              <a:spcAft>
                <a:spcPts val="1200"/>
              </a:spcAft>
            </a:pPr>
            <a:r>
              <a:rPr lang="en-US" sz="2400" b="1" i="1" dirty="0">
                <a:latin typeface="Open Sans" panose="020B0606030504020204" pitchFamily="34" charset="0"/>
                <a:ea typeface="Open Sans" panose="020B0606030504020204" pitchFamily="34" charset="0"/>
                <a:cs typeface="Open Sans" panose="020B0606030504020204" pitchFamily="34" charset="0"/>
              </a:rPr>
              <a:t>Ideas for LTE hooks…</a:t>
            </a:r>
          </a:p>
          <a:p>
            <a:pPr marL="346075" indent="-346075">
              <a:lnSpc>
                <a:spcPct val="1140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Rise in respiratory illnesses in the U.S. </a:t>
            </a:r>
            <a:r>
              <a:rPr lang="en-US" sz="2000" b="1" dirty="0">
                <a:latin typeface="Open Sans" panose="020B0606030504020204" pitchFamily="34" charset="0"/>
                <a:ea typeface="Open Sans" panose="020B0606030504020204" pitchFamily="34" charset="0"/>
                <a:cs typeface="Open Sans" panose="020B0606030504020204" pitchFamily="34" charset="0"/>
              </a:rPr>
              <a:t>→ End TB Now Act</a:t>
            </a:r>
          </a:p>
          <a:p>
            <a:pPr marL="346075" indent="-346075">
              <a:lnSpc>
                <a:spcPct val="1140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Winter temps mean increased utility costs for families </a:t>
            </a:r>
            <a:r>
              <a:rPr lang="en-US" sz="2000" b="1" dirty="0">
                <a:latin typeface="Open Sans" panose="020B0606030504020204" pitchFamily="34" charset="0"/>
                <a:ea typeface="Open Sans" panose="020B0606030504020204" pitchFamily="34" charset="0"/>
                <a:cs typeface="Open Sans" panose="020B0606030504020204" pitchFamily="34" charset="0"/>
              </a:rPr>
              <a:t>→ CTC expansion</a:t>
            </a:r>
          </a:p>
          <a:p>
            <a:pPr marL="346075" indent="-346075">
              <a:lnSpc>
                <a:spcPct val="1140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Kids leave for winter break this month, but millions of kids around the world have no school to leave </a:t>
            </a:r>
            <a:r>
              <a:rPr lang="en-US" sz="2000" b="1" dirty="0">
                <a:latin typeface="Open Sans" panose="020B0606030504020204" pitchFamily="34" charset="0"/>
                <a:ea typeface="Open Sans" panose="020B0606030504020204" pitchFamily="34" charset="0"/>
                <a:cs typeface="Open Sans" panose="020B0606030504020204" pitchFamily="34" charset="0"/>
              </a:rPr>
              <a:t>→ READ Act</a:t>
            </a:r>
          </a:p>
          <a:p>
            <a:pPr marL="346075" indent="-346075">
              <a:lnSpc>
                <a:spcPct val="1140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Holiday season is a good time think about how best to help those in need </a:t>
            </a:r>
            <a:r>
              <a:rPr lang="en-US" sz="2000" b="1" dirty="0">
                <a:latin typeface="Open Sans" panose="020B0606030504020204" pitchFamily="34" charset="0"/>
                <a:ea typeface="Open Sans" panose="020B0606030504020204" pitchFamily="34" charset="0"/>
                <a:cs typeface="Open Sans" panose="020B0606030504020204" pitchFamily="34" charset="0"/>
              </a:rPr>
              <a:t>→ CTC, TB, or READ</a:t>
            </a:r>
          </a:p>
          <a:p>
            <a:pPr algn="ctr">
              <a:lnSpc>
                <a:spcPct val="114000"/>
              </a:lnSpc>
              <a:spcAft>
                <a:spcPts val="1200"/>
              </a:spcAft>
            </a:pPr>
            <a:r>
              <a:rPr lang="en-US" i="1" dirty="0">
                <a:latin typeface="Open Sans" panose="020B0606030504020204" pitchFamily="34" charset="0"/>
                <a:ea typeface="Open Sans" panose="020B0606030504020204" pitchFamily="34" charset="0"/>
                <a:cs typeface="Open Sans" panose="020B0606030504020204" pitchFamily="34" charset="0"/>
              </a:rPr>
              <a:t>Find media actions at: </a:t>
            </a:r>
            <a:r>
              <a:rPr lang="en-US" i="1" dirty="0">
                <a:latin typeface="Open Sans" panose="020B0606030504020204" pitchFamily="34" charset="0"/>
                <a:ea typeface="Open Sans" panose="020B0606030504020204" pitchFamily="34" charset="0"/>
                <a:cs typeface="Open Sans" panose="020B0606030504020204" pitchFamily="34" charset="0"/>
                <a:hlinkClick r:id="rId2"/>
              </a:rPr>
              <a:t>https://results.org/volunteers/action-center/action-alerts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8094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0F6F21-A6CA-1D7C-8162-A87FFA19A907}"/>
              </a:ext>
            </a:extLst>
          </p:cNvPr>
          <p:cNvSpPr txBox="1"/>
          <p:nvPr/>
        </p:nvSpPr>
        <p:spPr>
          <a:xfrm>
            <a:off x="334891" y="873620"/>
            <a:ext cx="8107200" cy="3839705"/>
          </a:xfrm>
          <a:prstGeom prst="rect">
            <a:avLst/>
          </a:prstGeom>
          <a:noFill/>
        </p:spPr>
        <p:txBody>
          <a:bodyPr wrap="square">
            <a:spAutoFit/>
          </a:bodyPr>
          <a:lstStyle/>
          <a:p>
            <a:pPr>
              <a:lnSpc>
                <a:spcPct val="114000"/>
              </a:lnSpc>
              <a:spcAft>
                <a:spcPts val="600"/>
              </a:spcAft>
            </a:pPr>
            <a:r>
              <a:rPr lang="en-US" sz="2200" b="1" dirty="0">
                <a:latin typeface="Open Sans" panose="020B0606030504020204" pitchFamily="34" charset="0"/>
                <a:ea typeface="Open Sans" panose="020B0606030504020204" pitchFamily="34" charset="0"/>
                <a:cs typeface="Open Sans" panose="020B0606030504020204" pitchFamily="34" charset="0"/>
              </a:rPr>
              <a:t>MEDIA RESOURCES</a:t>
            </a:r>
          </a:p>
          <a:p>
            <a:pPr marL="342900" indent="-342900">
              <a:lnSpc>
                <a:spcPct val="114000"/>
              </a:lnSpc>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Build the Buy-in page: </a:t>
            </a:r>
            <a:r>
              <a:rPr lang="en-US" dirty="0">
                <a:latin typeface="Open Sans" panose="020B0606030504020204" pitchFamily="34" charset="0"/>
                <a:ea typeface="Open Sans" panose="020B0606030504020204" pitchFamily="34" charset="0"/>
                <a:cs typeface="Open Sans" panose="020B0606030504020204" pitchFamily="34" charset="0"/>
                <a:hlinkClick r:id="rId2"/>
              </a:rPr>
              <a:t>https://results.org/build-the-buy-in</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4000"/>
              </a:lnSpc>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Media actions: </a:t>
            </a:r>
            <a:r>
              <a:rPr lang="en-US" dirty="0">
                <a:latin typeface="Open Sans" panose="020B0606030504020204" pitchFamily="34" charset="0"/>
                <a:ea typeface="Open Sans" panose="020B0606030504020204" pitchFamily="34" charset="0"/>
                <a:cs typeface="Open Sans" panose="020B0606030504020204" pitchFamily="34" charset="0"/>
                <a:hlinkClick r:id="rId3"/>
              </a:rPr>
              <a:t>https://results.org/volunteers/action-center/action-alerts</a:t>
            </a:r>
            <a:r>
              <a:rPr lang="en-US"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14000"/>
              </a:lnSpc>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Working with the media: </a:t>
            </a:r>
            <a:r>
              <a:rPr lang="en-US" dirty="0">
                <a:latin typeface="Open Sans" panose="020B0606030504020204" pitchFamily="34" charset="0"/>
                <a:ea typeface="Open Sans" panose="020B0606030504020204" pitchFamily="34" charset="0"/>
                <a:cs typeface="Open Sans" panose="020B0606030504020204" pitchFamily="34" charset="0"/>
                <a:hlinkClick r:id="rId4"/>
              </a:rPr>
              <a:t>https://results.org/volunteers/media-tools</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4000"/>
              </a:lnSpc>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2023 Grassroots Media Packets: </a:t>
            </a:r>
            <a:r>
              <a:rPr lang="en-US" dirty="0">
                <a:latin typeface="Open Sans" panose="020B0606030504020204" pitchFamily="34" charset="0"/>
                <a:ea typeface="Open Sans" panose="020B0606030504020204" pitchFamily="34" charset="0"/>
                <a:cs typeface="Open Sans" panose="020B0606030504020204" pitchFamily="34" charset="0"/>
                <a:hlinkClick r:id="rId5"/>
              </a:rPr>
              <a:t>https://results.org/resources/2023-grassroots-media-packets</a:t>
            </a:r>
            <a:r>
              <a:rPr lang="en-US"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14000"/>
              </a:lnSpc>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Report published media: </a:t>
            </a:r>
            <a:r>
              <a:rPr lang="en-US" dirty="0">
                <a:latin typeface="Open Sans" panose="020B0606030504020204" pitchFamily="34" charset="0"/>
                <a:ea typeface="Open Sans" panose="020B0606030504020204" pitchFamily="34" charset="0"/>
                <a:cs typeface="Open Sans" panose="020B0606030504020204" pitchFamily="34" charset="0"/>
                <a:hlinkClick r:id="rId6"/>
              </a:rPr>
              <a:t>https://results.org/report-media</a:t>
            </a:r>
            <a:r>
              <a:rPr lang="en-US" dirty="0">
                <a:latin typeface="Open Sans" panose="020B0606030504020204" pitchFamily="34" charset="0"/>
                <a:ea typeface="Open Sans" panose="020B0606030504020204" pitchFamily="34" charset="0"/>
                <a:cs typeface="Open Sans" panose="020B0606030504020204" pitchFamily="34" charset="0"/>
              </a:rPr>
              <a:t>  </a:t>
            </a:r>
          </a:p>
          <a:p>
            <a:pPr>
              <a:lnSpc>
                <a:spcPct val="114000"/>
              </a:lnSpc>
              <a:spcAft>
                <a:spcPts val="600"/>
              </a:spcAft>
            </a:pPr>
            <a:endParaRPr lang="en-US" dirty="0">
              <a:latin typeface="Open Sans" panose="020B0606030504020204" pitchFamily="34" charset="0"/>
              <a:ea typeface="Open Sans" panose="020B0606030504020204" pitchFamily="34" charset="0"/>
              <a:cs typeface="Open Sans" panose="020B0606030504020204" pitchFamily="34" charset="0"/>
            </a:endParaRPr>
          </a:p>
          <a:p>
            <a:pPr algn="ctr">
              <a:lnSpc>
                <a:spcPct val="114000"/>
              </a:lnSpc>
              <a:spcAft>
                <a:spcPts val="600"/>
              </a:spcAft>
            </a:pPr>
            <a:r>
              <a:rPr lang="en-US" i="1" dirty="0">
                <a:latin typeface="Open Sans" panose="020B0606030504020204" pitchFamily="34" charset="0"/>
                <a:ea typeface="Open Sans" panose="020B0606030504020204" pitchFamily="34" charset="0"/>
                <a:cs typeface="Open Sans" panose="020B0606030504020204" pitchFamily="34" charset="0"/>
              </a:rPr>
              <a:t>Need help with your media work? Contact Jos Linn at </a:t>
            </a:r>
            <a:r>
              <a:rPr lang="en-US" i="1" dirty="0">
                <a:latin typeface="Open Sans" panose="020B0606030504020204" pitchFamily="34" charset="0"/>
                <a:ea typeface="Open Sans" panose="020B0606030504020204" pitchFamily="34" charset="0"/>
                <a:cs typeface="Open Sans" panose="020B0606030504020204" pitchFamily="34" charset="0"/>
                <a:hlinkClick r:id="rId7"/>
              </a:rPr>
              <a:t>jlinn@results.org</a:t>
            </a:r>
            <a:r>
              <a:rPr lang="en-US" i="1" dirty="0">
                <a:latin typeface="Open Sans" panose="020B0606030504020204" pitchFamily="34" charset="0"/>
                <a:ea typeface="Open Sans" panose="020B0606030504020204" pitchFamily="34" charset="0"/>
                <a:cs typeface="Open Sans" panose="020B0606030504020204" pitchFamily="34" charset="0"/>
              </a:rPr>
              <a:t>. </a:t>
            </a:r>
          </a:p>
        </p:txBody>
      </p:sp>
      <p:sp>
        <p:nvSpPr>
          <p:cNvPr id="5" name="Title 1">
            <a:extLst>
              <a:ext uri="{FF2B5EF4-FFF2-40B4-BE49-F238E27FC236}">
                <a16:creationId xmlns:a16="http://schemas.microsoft.com/office/drawing/2014/main" id="{08A58286-07A4-C7E8-A70D-1E5AE3078942}"/>
              </a:ext>
            </a:extLst>
          </p:cNvPr>
          <p:cNvSpPr txBox="1">
            <a:spLocks/>
          </p:cNvSpPr>
          <p:nvPr/>
        </p:nvSpPr>
        <p:spPr>
          <a:xfrm>
            <a:off x="593909" y="95570"/>
            <a:ext cx="7956182"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867"/>
              <a:buFont typeface="Open Sans"/>
              <a:buNone/>
              <a:defRPr sz="5867"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914400"/>
            <a:r>
              <a:rPr lang="en-US" sz="3200" b="1" kern="0">
                <a:solidFill>
                  <a:srgbClr val="D50032"/>
                </a:solidFill>
                <a:cs typeface="Calibri"/>
              </a:rPr>
              <a:t>Build the Buy-In Campaign</a:t>
            </a:r>
          </a:p>
        </p:txBody>
      </p:sp>
    </p:spTree>
    <p:extLst>
      <p:ext uri="{BB962C8B-B14F-4D97-AF65-F5344CB8AC3E}">
        <p14:creationId xmlns:p14="http://schemas.microsoft.com/office/powerpoint/2010/main" val="2792773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1596891"/>
            <a:ext cx="9144000"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endParaRPr lang="en-US" sz="2800" b="1">
              <a:solidFill>
                <a:schemeClr val="bg1"/>
              </a:solidFill>
              <a:latin typeface="Open Sans"/>
              <a:ea typeface="Open Sans" panose="020B0606030504020204" pitchFamily="34" charset="0"/>
              <a:cs typeface="Open Sans" panose="020B0606030504020204" pitchFamily="34" charset="0"/>
            </a:endParaRPr>
          </a:p>
          <a:p>
            <a:pPr algn="ctr">
              <a:spcAft>
                <a:spcPts val="1200"/>
              </a:spcAft>
            </a:pPr>
            <a:endParaRPr lang="en-US" sz="2800" b="1">
              <a:solidFill>
                <a:schemeClr val="bg1"/>
              </a:solidFill>
              <a:latin typeface="Open Sans"/>
              <a:ea typeface="Open Sans"/>
              <a:cs typeface="Open Sans"/>
            </a:endParaRPr>
          </a:p>
          <a:p>
            <a:pPr algn="ctr">
              <a:spcAft>
                <a:spcPts val="1200"/>
              </a:spcAft>
            </a:pPr>
            <a:endParaRPr lang="en-US" sz="2800" b="1">
              <a:solidFill>
                <a:schemeClr val="bg1"/>
              </a:solidFill>
              <a:latin typeface="Open Sans"/>
              <a:ea typeface="Open Sans"/>
              <a:cs typeface="Open Sans"/>
            </a:endParaRPr>
          </a:p>
          <a:p>
            <a:pPr algn="ctr">
              <a:spcAft>
                <a:spcPts val="1200"/>
              </a:spcAft>
            </a:pPr>
            <a:endParaRPr lang="en-US" sz="2800" b="1" i="1">
              <a:solidFill>
                <a:schemeClr val="bg1"/>
              </a:solidFill>
              <a:latin typeface="Open Sans"/>
              <a:ea typeface="Open Sans"/>
              <a:cs typeface="Open Sans"/>
            </a:endParaRPr>
          </a:p>
          <a:p>
            <a:pPr algn="ctr">
              <a:spcAft>
                <a:spcPts val="1200"/>
              </a:spcAft>
            </a:pPr>
            <a:r>
              <a:rPr lang="en-US" sz="3200" b="1">
                <a:solidFill>
                  <a:schemeClr val="bg1"/>
                </a:solidFill>
                <a:latin typeface="Open Sans"/>
                <a:ea typeface="Open Sans"/>
                <a:cs typeface="Open Sans"/>
              </a:rPr>
              <a:t>Grassroots Café</a:t>
            </a:r>
          </a:p>
          <a:p>
            <a:pPr algn="ctr">
              <a:spcAft>
                <a:spcPts val="1200"/>
              </a:spcAft>
            </a:pPr>
            <a:endParaRPr lang="en-US" sz="2800" b="1">
              <a:solidFill>
                <a:schemeClr val="bg1"/>
              </a:solidFill>
              <a:latin typeface="Open Sans"/>
              <a:ea typeface="Open Sans"/>
              <a:cs typeface="Open Sans"/>
            </a:endParaRPr>
          </a:p>
        </p:txBody>
      </p:sp>
    </p:spTree>
    <p:extLst>
      <p:ext uri="{BB962C8B-B14F-4D97-AF65-F5344CB8AC3E}">
        <p14:creationId xmlns:p14="http://schemas.microsoft.com/office/powerpoint/2010/main" val="3010472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393B-A9F4-DDC7-AE0F-B8C4F7A1FF00}"/>
              </a:ext>
            </a:extLst>
          </p:cNvPr>
          <p:cNvSpPr>
            <a:spLocks noGrp="1"/>
          </p:cNvSpPr>
          <p:nvPr>
            <p:ph type="title"/>
          </p:nvPr>
        </p:nvSpPr>
        <p:spPr>
          <a:xfrm>
            <a:off x="871254" y="154515"/>
            <a:ext cx="7401491" cy="857250"/>
          </a:xfrm>
        </p:spPr>
        <p:txBody>
          <a:bodyPr>
            <a:normAutofit/>
          </a:bodyPr>
          <a:lstStyle/>
          <a:p>
            <a:r>
              <a:rPr lang="en-US" sz="3600" b="1">
                <a:solidFill>
                  <a:srgbClr val="D50032"/>
                </a:solidFill>
              </a:rPr>
              <a:t>Thank you for joining us!</a:t>
            </a:r>
          </a:p>
        </p:txBody>
      </p:sp>
      <p:sp>
        <p:nvSpPr>
          <p:cNvPr id="3" name="TextBox 2">
            <a:extLst>
              <a:ext uri="{FF2B5EF4-FFF2-40B4-BE49-F238E27FC236}">
                <a16:creationId xmlns:a16="http://schemas.microsoft.com/office/drawing/2014/main" id="{F6191203-F6F5-2BD3-3E34-C51B19806D7D}"/>
              </a:ext>
            </a:extLst>
          </p:cNvPr>
          <p:cNvSpPr txBox="1"/>
          <p:nvPr/>
        </p:nvSpPr>
        <p:spPr>
          <a:xfrm>
            <a:off x="343814" y="1488023"/>
            <a:ext cx="8469472" cy="2167453"/>
          </a:xfrm>
          <a:prstGeom prst="rect">
            <a:avLst/>
          </a:prstGeom>
          <a:noFill/>
        </p:spPr>
        <p:txBody>
          <a:bodyPr wrap="square" rtlCol="0">
            <a:spAutoFit/>
          </a:bodyPr>
          <a:lstStyle/>
          <a:p>
            <a:pPr marL="0" marR="0" lvl="0" indent="0" algn="ctr" defTabSz="457200" rtl="0" eaLnBrk="1" fontAlgn="auto" latinLnBrk="0" hangingPunct="1">
              <a:lnSpc>
                <a:spcPct val="114000"/>
              </a:lnSpc>
              <a:spcBef>
                <a:spcPts val="0"/>
              </a:spcBef>
              <a:spcAft>
                <a:spcPts val="0"/>
              </a:spcAft>
              <a:buClrTx/>
              <a:buSzTx/>
              <a:buFontTx/>
              <a:buNone/>
              <a:tabLst/>
              <a:defRPr/>
            </a:pPr>
            <a:r>
              <a:rPr kumimoji="0" lang="en-US" sz="320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Who is joining you in the room today?</a:t>
            </a:r>
          </a:p>
          <a:p>
            <a:pPr marL="0" marR="0" lvl="0" indent="0" algn="ctr" defTabSz="457200" rtl="0" eaLnBrk="1" fontAlgn="auto" latinLnBrk="0" hangingPunct="1">
              <a:lnSpc>
                <a:spcPct val="114000"/>
              </a:lnSpc>
              <a:spcBef>
                <a:spcPts val="0"/>
              </a:spcBef>
              <a:spcAft>
                <a:spcPts val="0"/>
              </a:spcAft>
              <a:buClrTx/>
              <a:buSzTx/>
              <a:buFontTx/>
              <a:buNone/>
              <a:tabLst/>
              <a:defRPr/>
            </a:pPr>
            <a:endParaRPr kumimoji="0" lang="en-US" sz="320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 the poll, please respond with the number of people in the room with you (including yourself</a:t>
            </a:r>
            <a:r>
              <a:rPr kumimoji="0" lang="en-US" sz="2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882286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B700"/>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65BCE57-DFDE-02B0-8C42-8405385C1231}"/>
              </a:ext>
            </a:extLst>
          </p:cNvPr>
          <p:cNvSpPr>
            <a:spLocks noGrp="1"/>
          </p:cNvSpPr>
          <p:nvPr>
            <p:ph idx="1"/>
          </p:nvPr>
        </p:nvSpPr>
        <p:spPr>
          <a:xfrm>
            <a:off x="452257" y="1788068"/>
            <a:ext cx="7700832" cy="783682"/>
          </a:xfrm>
        </p:spPr>
        <p:txBody>
          <a:bodyPr vert="horz" lIns="91440" tIns="45720" rIns="91440" bIns="45720" rtlCol="0" anchor="t">
            <a:noAutofit/>
          </a:bodyPr>
          <a:lstStyle/>
          <a:p>
            <a:pPr marL="0" indent="0">
              <a:lnSpc>
                <a:spcPct val="124000"/>
              </a:lnSpc>
              <a:spcBef>
                <a:spcPts val="0"/>
              </a:spcBef>
              <a:spcAft>
                <a:spcPts val="600"/>
              </a:spcAft>
              <a:buNone/>
            </a:pPr>
            <a:r>
              <a:rPr lang="en-US" sz="2400" b="1">
                <a:solidFill>
                  <a:srgbClr val="000000"/>
                </a:solidFill>
                <a:latin typeface="Open Sans"/>
                <a:ea typeface="Open Sans"/>
                <a:cs typeface="Calibri"/>
              </a:rPr>
              <a:t>To everyone who joined RESULTS and helped build our movement</a:t>
            </a:r>
            <a:endParaRPr lang="en-US" sz="2400" b="1">
              <a:ea typeface="Open Sans"/>
              <a:cs typeface="Calibri"/>
            </a:endParaRPr>
          </a:p>
        </p:txBody>
      </p:sp>
      <p:sp>
        <p:nvSpPr>
          <p:cNvPr id="4" name="Title 10">
            <a:extLst>
              <a:ext uri="{FF2B5EF4-FFF2-40B4-BE49-F238E27FC236}">
                <a16:creationId xmlns:a16="http://schemas.microsoft.com/office/drawing/2014/main" id="{EF562A50-91B6-EB61-B750-8CC978CAD105}"/>
              </a:ext>
            </a:extLst>
          </p:cNvPr>
          <p:cNvSpPr>
            <a:spLocks noGrp="1"/>
          </p:cNvSpPr>
          <p:nvPr>
            <p:ph type="title"/>
          </p:nvPr>
        </p:nvSpPr>
        <p:spPr>
          <a:xfrm>
            <a:off x="0" y="690545"/>
            <a:ext cx="7401491" cy="857250"/>
          </a:xfrm>
        </p:spPr>
        <p:txBody>
          <a:bodyPr>
            <a:noAutofit/>
          </a:bodyPr>
          <a:lstStyle/>
          <a:p>
            <a:r>
              <a:rPr lang="en-US" sz="8800" b="1">
                <a:solidFill>
                  <a:srgbClr val="D50032"/>
                </a:solidFill>
              </a:rPr>
              <a:t>Thank you! </a:t>
            </a:r>
            <a:endParaRPr lang="en-US" sz="8800">
              <a:ea typeface="Open Sans"/>
              <a:cs typeface="Open Sans"/>
            </a:endParaRPr>
          </a:p>
        </p:txBody>
      </p:sp>
      <p:sp>
        <p:nvSpPr>
          <p:cNvPr id="3" name="Content Placeholder 2">
            <a:extLst>
              <a:ext uri="{FF2B5EF4-FFF2-40B4-BE49-F238E27FC236}">
                <a16:creationId xmlns:a16="http://schemas.microsoft.com/office/drawing/2014/main" id="{D50E875A-0265-6F0B-E6AF-2C424CC3A58E}"/>
              </a:ext>
            </a:extLst>
          </p:cNvPr>
          <p:cNvSpPr txBox="1">
            <a:spLocks/>
          </p:cNvSpPr>
          <p:nvPr/>
        </p:nvSpPr>
        <p:spPr>
          <a:xfrm>
            <a:off x="403766" y="3433747"/>
            <a:ext cx="8239486" cy="783682"/>
          </a:xfrm>
          <a:prstGeom prst="rect">
            <a:avLst/>
          </a:prstGeom>
        </p:spPr>
        <p:txBody>
          <a:bodyPr vert="horz" lIns="91440" tIns="45720" rIns="91440" bIns="45720" rtlCol="0" anchor="t">
            <a:noAutofit/>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4000"/>
              </a:lnSpc>
              <a:spcBef>
                <a:spcPts val="0"/>
              </a:spcBef>
              <a:spcAft>
                <a:spcPts val="600"/>
              </a:spcAft>
              <a:buFont typeface="Arial"/>
              <a:buNone/>
            </a:pPr>
            <a:r>
              <a:rPr lang="en-US" sz="2800" b="1">
                <a:solidFill>
                  <a:srgbClr val="000000"/>
                </a:solidFill>
                <a:latin typeface="Open Sans"/>
                <a:ea typeface="Open Sans"/>
                <a:cs typeface="Calibri"/>
              </a:rPr>
              <a:t>Chat box: </a:t>
            </a:r>
            <a:r>
              <a:rPr lang="en-US" sz="2800">
                <a:solidFill>
                  <a:srgbClr val="000000"/>
                </a:solidFill>
                <a:latin typeface="Open Sans"/>
                <a:ea typeface="Open Sans"/>
                <a:cs typeface="Calibri"/>
              </a:rPr>
              <a:t>Share the name of new volunteers who joined your group or took action this year </a:t>
            </a:r>
            <a:endParaRPr lang="en-US" sz="2800">
              <a:ea typeface="Open Sans"/>
              <a:cs typeface="Calibri"/>
            </a:endParaRPr>
          </a:p>
        </p:txBody>
      </p:sp>
    </p:spTree>
    <p:extLst>
      <p:ext uri="{BB962C8B-B14F-4D97-AF65-F5344CB8AC3E}">
        <p14:creationId xmlns:p14="http://schemas.microsoft.com/office/powerpoint/2010/main" val="2278850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65BCE57-DFDE-02B0-8C42-8405385C1231}"/>
              </a:ext>
            </a:extLst>
          </p:cNvPr>
          <p:cNvSpPr>
            <a:spLocks noGrp="1"/>
          </p:cNvSpPr>
          <p:nvPr>
            <p:ph idx="1"/>
          </p:nvPr>
        </p:nvSpPr>
        <p:spPr>
          <a:xfrm>
            <a:off x="4325056" y="1695619"/>
            <a:ext cx="4702221" cy="783682"/>
          </a:xfrm>
        </p:spPr>
        <p:txBody>
          <a:bodyPr vert="horz" lIns="91440" tIns="45720" rIns="91440" bIns="45720" rtlCol="0" anchor="t">
            <a:noAutofit/>
          </a:bodyPr>
          <a:lstStyle/>
          <a:p>
            <a:pPr marL="0" indent="0" algn="ctr">
              <a:lnSpc>
                <a:spcPct val="124000"/>
              </a:lnSpc>
              <a:spcBef>
                <a:spcPts val="0"/>
              </a:spcBef>
              <a:spcAft>
                <a:spcPts val="600"/>
              </a:spcAft>
              <a:buNone/>
            </a:pPr>
            <a:r>
              <a:rPr lang="en-US" sz="2800" b="1">
                <a:solidFill>
                  <a:srgbClr val="000000"/>
                </a:solidFill>
                <a:latin typeface="Open Sans"/>
                <a:ea typeface="Open Sans"/>
                <a:cs typeface="Calibri"/>
              </a:rPr>
              <a:t>Elsa le Blanc</a:t>
            </a:r>
          </a:p>
          <a:p>
            <a:pPr marL="0" indent="0" algn="ctr">
              <a:lnSpc>
                <a:spcPct val="124000"/>
              </a:lnSpc>
              <a:spcBef>
                <a:spcPts val="0"/>
              </a:spcBef>
              <a:spcAft>
                <a:spcPts val="600"/>
              </a:spcAft>
              <a:buNone/>
            </a:pPr>
            <a:r>
              <a:rPr lang="en-US" sz="2800">
                <a:ea typeface="Open Sans"/>
                <a:cs typeface="Calibri"/>
              </a:rPr>
              <a:t>Dover, New Hampshire</a:t>
            </a:r>
          </a:p>
          <a:p>
            <a:pPr marL="0" indent="0" algn="ctr">
              <a:lnSpc>
                <a:spcPct val="124000"/>
              </a:lnSpc>
              <a:spcBef>
                <a:spcPts val="0"/>
              </a:spcBef>
              <a:spcAft>
                <a:spcPts val="600"/>
              </a:spcAft>
              <a:buNone/>
            </a:pPr>
            <a:r>
              <a:rPr lang="en-US" sz="2800">
                <a:ea typeface="Open Sans"/>
                <a:cs typeface="Calibri"/>
              </a:rPr>
              <a:t>Joined March 2023</a:t>
            </a:r>
          </a:p>
        </p:txBody>
      </p:sp>
      <p:sp>
        <p:nvSpPr>
          <p:cNvPr id="4" name="Title 10">
            <a:extLst>
              <a:ext uri="{FF2B5EF4-FFF2-40B4-BE49-F238E27FC236}">
                <a16:creationId xmlns:a16="http://schemas.microsoft.com/office/drawing/2014/main" id="{EF562A50-91B6-EB61-B750-8CC978CAD105}"/>
              </a:ext>
            </a:extLst>
          </p:cNvPr>
          <p:cNvSpPr>
            <a:spLocks noGrp="1"/>
          </p:cNvSpPr>
          <p:nvPr>
            <p:ph type="title"/>
          </p:nvPr>
        </p:nvSpPr>
        <p:spPr>
          <a:xfrm>
            <a:off x="189686" y="2085885"/>
            <a:ext cx="3725547" cy="857250"/>
          </a:xfrm>
        </p:spPr>
        <p:txBody>
          <a:bodyPr>
            <a:noAutofit/>
          </a:bodyPr>
          <a:lstStyle/>
          <a:p>
            <a:pPr algn="r"/>
            <a:r>
              <a:rPr lang="en-US" sz="4800" b="1">
                <a:solidFill>
                  <a:srgbClr val="D50032"/>
                </a:solidFill>
              </a:rPr>
              <a:t>Thank you! </a:t>
            </a:r>
            <a:endParaRPr lang="en-US" sz="4800">
              <a:ea typeface="Open Sans"/>
              <a:cs typeface="Open Sans"/>
            </a:endParaRPr>
          </a:p>
        </p:txBody>
      </p:sp>
      <p:cxnSp>
        <p:nvCxnSpPr>
          <p:cNvPr id="3" name="Straight Arrow Connector 2">
            <a:extLst>
              <a:ext uri="{FF2B5EF4-FFF2-40B4-BE49-F238E27FC236}">
                <a16:creationId xmlns:a16="http://schemas.microsoft.com/office/drawing/2014/main" id="{37654B8C-962F-08C7-B814-F42473EAB4AA}"/>
              </a:ext>
            </a:extLst>
          </p:cNvPr>
          <p:cNvCxnSpPr/>
          <p:nvPr/>
        </p:nvCxnSpPr>
        <p:spPr>
          <a:xfrm>
            <a:off x="4185355" y="223662"/>
            <a:ext cx="18344" cy="4583286"/>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5010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65BCE57-DFDE-02B0-8C42-8405385C1231}"/>
              </a:ext>
            </a:extLst>
          </p:cNvPr>
          <p:cNvSpPr>
            <a:spLocks noGrp="1"/>
          </p:cNvSpPr>
          <p:nvPr>
            <p:ph idx="1"/>
          </p:nvPr>
        </p:nvSpPr>
        <p:spPr>
          <a:xfrm>
            <a:off x="4325056" y="1695619"/>
            <a:ext cx="4702221" cy="783682"/>
          </a:xfrm>
        </p:spPr>
        <p:txBody>
          <a:bodyPr vert="horz" lIns="91440" tIns="45720" rIns="91440" bIns="45720" rtlCol="0" anchor="t">
            <a:noAutofit/>
          </a:bodyPr>
          <a:lstStyle/>
          <a:p>
            <a:pPr marL="0" indent="0" algn="ctr">
              <a:lnSpc>
                <a:spcPct val="124000"/>
              </a:lnSpc>
              <a:spcBef>
                <a:spcPts val="0"/>
              </a:spcBef>
              <a:spcAft>
                <a:spcPts val="600"/>
              </a:spcAft>
              <a:buNone/>
            </a:pPr>
            <a:r>
              <a:rPr lang="en-US" sz="2800" b="1">
                <a:solidFill>
                  <a:srgbClr val="000000"/>
                </a:solidFill>
                <a:latin typeface="Open Sans"/>
                <a:ea typeface="Open Sans"/>
                <a:cs typeface="Calibri"/>
              </a:rPr>
              <a:t>Malachi Gillespie</a:t>
            </a:r>
            <a:endParaRPr lang="en-US"/>
          </a:p>
          <a:p>
            <a:pPr marL="0" indent="0" algn="ctr">
              <a:lnSpc>
                <a:spcPct val="124000"/>
              </a:lnSpc>
              <a:spcBef>
                <a:spcPts val="0"/>
              </a:spcBef>
              <a:spcAft>
                <a:spcPts val="600"/>
              </a:spcAft>
              <a:buNone/>
            </a:pPr>
            <a:r>
              <a:rPr lang="en-US" sz="2800">
                <a:ea typeface="Open Sans"/>
                <a:cs typeface="Calibri"/>
              </a:rPr>
              <a:t>Fort Collins, Colorado</a:t>
            </a:r>
          </a:p>
          <a:p>
            <a:pPr marL="0" indent="0" algn="ctr">
              <a:lnSpc>
                <a:spcPct val="124000"/>
              </a:lnSpc>
              <a:spcBef>
                <a:spcPts val="0"/>
              </a:spcBef>
              <a:spcAft>
                <a:spcPts val="600"/>
              </a:spcAft>
              <a:buNone/>
            </a:pPr>
            <a:r>
              <a:rPr lang="en-US" sz="2800">
                <a:ea typeface="Open Sans"/>
                <a:cs typeface="Calibri"/>
              </a:rPr>
              <a:t>Joined January 2023</a:t>
            </a:r>
          </a:p>
        </p:txBody>
      </p:sp>
      <p:sp>
        <p:nvSpPr>
          <p:cNvPr id="4" name="Title 10">
            <a:extLst>
              <a:ext uri="{FF2B5EF4-FFF2-40B4-BE49-F238E27FC236}">
                <a16:creationId xmlns:a16="http://schemas.microsoft.com/office/drawing/2014/main" id="{EF562A50-91B6-EB61-B750-8CC978CAD105}"/>
              </a:ext>
            </a:extLst>
          </p:cNvPr>
          <p:cNvSpPr>
            <a:spLocks noGrp="1"/>
          </p:cNvSpPr>
          <p:nvPr>
            <p:ph type="title"/>
          </p:nvPr>
        </p:nvSpPr>
        <p:spPr>
          <a:xfrm>
            <a:off x="189686" y="2085885"/>
            <a:ext cx="3725547" cy="857250"/>
          </a:xfrm>
        </p:spPr>
        <p:txBody>
          <a:bodyPr>
            <a:noAutofit/>
          </a:bodyPr>
          <a:lstStyle/>
          <a:p>
            <a:pPr algn="r"/>
            <a:r>
              <a:rPr lang="en-US" sz="4800" b="1">
                <a:solidFill>
                  <a:srgbClr val="D50032"/>
                </a:solidFill>
              </a:rPr>
              <a:t>Thank you! </a:t>
            </a:r>
            <a:endParaRPr lang="en-US" sz="4800">
              <a:ea typeface="Open Sans"/>
              <a:cs typeface="Open Sans"/>
            </a:endParaRPr>
          </a:p>
        </p:txBody>
      </p:sp>
      <p:cxnSp>
        <p:nvCxnSpPr>
          <p:cNvPr id="3" name="Straight Arrow Connector 2">
            <a:extLst>
              <a:ext uri="{FF2B5EF4-FFF2-40B4-BE49-F238E27FC236}">
                <a16:creationId xmlns:a16="http://schemas.microsoft.com/office/drawing/2014/main" id="{37654B8C-962F-08C7-B814-F42473EAB4AA}"/>
              </a:ext>
            </a:extLst>
          </p:cNvPr>
          <p:cNvCxnSpPr/>
          <p:nvPr/>
        </p:nvCxnSpPr>
        <p:spPr>
          <a:xfrm>
            <a:off x="4185355" y="223662"/>
            <a:ext cx="18344" cy="4583286"/>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5039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65BCE57-DFDE-02B0-8C42-8405385C1231}"/>
              </a:ext>
            </a:extLst>
          </p:cNvPr>
          <p:cNvSpPr>
            <a:spLocks noGrp="1"/>
          </p:cNvSpPr>
          <p:nvPr>
            <p:ph idx="1"/>
          </p:nvPr>
        </p:nvSpPr>
        <p:spPr>
          <a:xfrm>
            <a:off x="4325056" y="1695619"/>
            <a:ext cx="4702221" cy="783682"/>
          </a:xfrm>
        </p:spPr>
        <p:txBody>
          <a:bodyPr vert="horz" lIns="91440" tIns="45720" rIns="91440" bIns="45720" rtlCol="0" anchor="t">
            <a:noAutofit/>
          </a:bodyPr>
          <a:lstStyle/>
          <a:p>
            <a:pPr marL="0" indent="0" algn="ctr">
              <a:lnSpc>
                <a:spcPct val="124000"/>
              </a:lnSpc>
              <a:spcBef>
                <a:spcPts val="0"/>
              </a:spcBef>
              <a:spcAft>
                <a:spcPts val="600"/>
              </a:spcAft>
              <a:buNone/>
            </a:pPr>
            <a:r>
              <a:rPr lang="en-US" sz="2800" b="1">
                <a:solidFill>
                  <a:srgbClr val="000000"/>
                </a:solidFill>
                <a:latin typeface="Open Sans"/>
                <a:ea typeface="Open Sans"/>
                <a:cs typeface="Calibri"/>
              </a:rPr>
              <a:t>Daiana </a:t>
            </a:r>
            <a:r>
              <a:rPr lang="en-US" sz="2800" b="1" err="1">
                <a:solidFill>
                  <a:srgbClr val="000000"/>
                </a:solidFill>
                <a:latin typeface="Open Sans"/>
                <a:ea typeface="Open Sans"/>
                <a:cs typeface="Calibri"/>
              </a:rPr>
              <a:t>Surkova</a:t>
            </a:r>
            <a:endParaRPr lang="en-US" err="1">
              <a:solidFill>
                <a:srgbClr val="000000"/>
              </a:solidFill>
              <a:latin typeface="Open Sans"/>
              <a:ea typeface="Open Sans"/>
              <a:cs typeface="Open Sans"/>
            </a:endParaRPr>
          </a:p>
          <a:p>
            <a:pPr marL="0" indent="0" algn="ctr">
              <a:lnSpc>
                <a:spcPct val="124000"/>
              </a:lnSpc>
              <a:spcBef>
                <a:spcPts val="0"/>
              </a:spcBef>
              <a:spcAft>
                <a:spcPts val="600"/>
              </a:spcAft>
              <a:buNone/>
            </a:pPr>
            <a:r>
              <a:rPr lang="en-US" sz="2800">
                <a:solidFill>
                  <a:srgbClr val="000000"/>
                </a:solidFill>
                <a:latin typeface="Open Sans"/>
                <a:ea typeface="Open Sans"/>
                <a:cs typeface="Calibri"/>
              </a:rPr>
              <a:t>Tallahassee</a:t>
            </a:r>
            <a:r>
              <a:rPr lang="en-US" sz="2800">
                <a:ea typeface="Open Sans"/>
                <a:cs typeface="Calibri"/>
              </a:rPr>
              <a:t>, Florida</a:t>
            </a:r>
            <a:endParaRPr lang="en-US">
              <a:ea typeface="Open Sans"/>
              <a:cs typeface="Open Sans"/>
            </a:endParaRPr>
          </a:p>
          <a:p>
            <a:pPr marL="0" indent="0" algn="ctr">
              <a:lnSpc>
                <a:spcPct val="124000"/>
              </a:lnSpc>
              <a:spcBef>
                <a:spcPts val="0"/>
              </a:spcBef>
              <a:spcAft>
                <a:spcPts val="600"/>
              </a:spcAft>
              <a:buNone/>
            </a:pPr>
            <a:r>
              <a:rPr lang="en-US" sz="2800">
                <a:ea typeface="Open Sans"/>
                <a:cs typeface="Calibri"/>
              </a:rPr>
              <a:t>Joined October 2023</a:t>
            </a:r>
            <a:endParaRPr lang="en-US"/>
          </a:p>
        </p:txBody>
      </p:sp>
      <p:sp>
        <p:nvSpPr>
          <p:cNvPr id="4" name="Title 10">
            <a:extLst>
              <a:ext uri="{FF2B5EF4-FFF2-40B4-BE49-F238E27FC236}">
                <a16:creationId xmlns:a16="http://schemas.microsoft.com/office/drawing/2014/main" id="{EF562A50-91B6-EB61-B750-8CC978CAD105}"/>
              </a:ext>
            </a:extLst>
          </p:cNvPr>
          <p:cNvSpPr>
            <a:spLocks noGrp="1"/>
          </p:cNvSpPr>
          <p:nvPr>
            <p:ph type="title"/>
          </p:nvPr>
        </p:nvSpPr>
        <p:spPr>
          <a:xfrm>
            <a:off x="189686" y="2085885"/>
            <a:ext cx="3725547" cy="857250"/>
          </a:xfrm>
        </p:spPr>
        <p:txBody>
          <a:bodyPr>
            <a:noAutofit/>
          </a:bodyPr>
          <a:lstStyle/>
          <a:p>
            <a:pPr algn="r"/>
            <a:r>
              <a:rPr lang="en-US" sz="4800" b="1">
                <a:solidFill>
                  <a:srgbClr val="D50032"/>
                </a:solidFill>
              </a:rPr>
              <a:t>Thank you! </a:t>
            </a:r>
            <a:endParaRPr lang="en-US" sz="4800">
              <a:ea typeface="Open Sans"/>
              <a:cs typeface="Open Sans"/>
            </a:endParaRPr>
          </a:p>
        </p:txBody>
      </p:sp>
      <p:cxnSp>
        <p:nvCxnSpPr>
          <p:cNvPr id="3" name="Straight Arrow Connector 2">
            <a:extLst>
              <a:ext uri="{FF2B5EF4-FFF2-40B4-BE49-F238E27FC236}">
                <a16:creationId xmlns:a16="http://schemas.microsoft.com/office/drawing/2014/main" id="{37654B8C-962F-08C7-B814-F42473EAB4AA}"/>
              </a:ext>
            </a:extLst>
          </p:cNvPr>
          <p:cNvCxnSpPr/>
          <p:nvPr/>
        </p:nvCxnSpPr>
        <p:spPr>
          <a:xfrm>
            <a:off x="4185355" y="223662"/>
            <a:ext cx="18344" cy="4583286"/>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3868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EF562A50-91B6-EB61-B750-8CC978CAD105}"/>
              </a:ext>
            </a:extLst>
          </p:cNvPr>
          <p:cNvSpPr>
            <a:spLocks noGrp="1"/>
          </p:cNvSpPr>
          <p:nvPr>
            <p:ph type="title"/>
          </p:nvPr>
        </p:nvSpPr>
        <p:spPr>
          <a:xfrm>
            <a:off x="454976" y="245156"/>
            <a:ext cx="8234047" cy="857250"/>
          </a:xfrm>
        </p:spPr>
        <p:txBody>
          <a:bodyPr>
            <a:noAutofit/>
          </a:bodyPr>
          <a:lstStyle/>
          <a:p>
            <a:pPr algn="l"/>
            <a:r>
              <a:rPr lang="en-US" sz="3200" b="1">
                <a:solidFill>
                  <a:srgbClr val="D50032"/>
                </a:solidFill>
              </a:rPr>
              <a:t>Thank you New Advocate Mentors!</a:t>
            </a:r>
            <a:endParaRPr lang="en-US" sz="3200" b="1">
              <a:solidFill>
                <a:srgbClr val="D50032"/>
              </a:solidFill>
              <a:ea typeface="Open Sans"/>
              <a:cs typeface="Open Sans"/>
            </a:endParaRPr>
          </a:p>
        </p:txBody>
      </p:sp>
      <p:sp>
        <p:nvSpPr>
          <p:cNvPr id="6" name="Content Placeholder 5">
            <a:extLst>
              <a:ext uri="{FF2B5EF4-FFF2-40B4-BE49-F238E27FC236}">
                <a16:creationId xmlns:a16="http://schemas.microsoft.com/office/drawing/2014/main" id="{E0C050EF-FBDD-D07E-5AAF-1C6BC84E6DD6}"/>
              </a:ext>
            </a:extLst>
          </p:cNvPr>
          <p:cNvSpPr>
            <a:spLocks noGrp="1"/>
          </p:cNvSpPr>
          <p:nvPr>
            <p:ph idx="1"/>
          </p:nvPr>
        </p:nvSpPr>
        <p:spPr>
          <a:xfrm>
            <a:off x="169161" y="1303298"/>
            <a:ext cx="8805676" cy="3476522"/>
          </a:xfrm>
        </p:spPr>
        <p:txBody>
          <a:bodyPr vert="horz" lIns="91440" tIns="45720" rIns="91440" bIns="45720" numCol="5" rtlCol="0" anchor="t">
            <a:noAutofit/>
          </a:bodyPr>
          <a:lstStyle/>
          <a:p>
            <a:pPr marL="0" indent="0" algn="ctr">
              <a:buNone/>
            </a:pPr>
            <a:r>
              <a:rPr lang="en-US" sz="1300">
                <a:ea typeface="+mn-lt"/>
                <a:cs typeface="+mn-lt"/>
              </a:rPr>
              <a:t>Cat Schoessler</a:t>
            </a:r>
            <a:endParaRPr lang="en-US" sz="1300">
              <a:ea typeface="Open Sans"/>
              <a:cs typeface="Open Sans"/>
            </a:endParaRPr>
          </a:p>
          <a:p>
            <a:pPr marL="0" indent="0" algn="ctr">
              <a:buNone/>
            </a:pPr>
            <a:r>
              <a:rPr lang="en-US" sz="1300">
                <a:ea typeface="+mn-lt"/>
                <a:cs typeface="+mn-lt"/>
              </a:rPr>
              <a:t>Bill Whitmire</a:t>
            </a:r>
            <a:endParaRPr lang="en-US" sz="1300">
              <a:ea typeface="Open Sans"/>
              <a:cs typeface="Open Sans"/>
            </a:endParaRPr>
          </a:p>
          <a:p>
            <a:pPr marL="0" indent="0" algn="ctr">
              <a:buNone/>
            </a:pPr>
            <a:r>
              <a:rPr lang="en-US" sz="1300">
                <a:ea typeface="+mn-lt"/>
                <a:cs typeface="+mn-lt"/>
              </a:rPr>
              <a:t>Lynne Patalano</a:t>
            </a:r>
            <a:endParaRPr lang="en-US" sz="1300">
              <a:ea typeface="Open Sans"/>
              <a:cs typeface="Open Sans"/>
            </a:endParaRPr>
          </a:p>
          <a:p>
            <a:pPr marL="0" indent="0" algn="ctr">
              <a:buNone/>
            </a:pPr>
            <a:r>
              <a:rPr lang="en-US" sz="1300">
                <a:ea typeface="+mn-lt"/>
                <a:cs typeface="+mn-lt"/>
              </a:rPr>
              <a:t>Dilani Logan </a:t>
            </a:r>
            <a:endParaRPr lang="en-US" sz="1300">
              <a:ea typeface="Open Sans"/>
              <a:cs typeface="Open Sans"/>
            </a:endParaRPr>
          </a:p>
          <a:p>
            <a:pPr marL="0" indent="0" algn="ctr">
              <a:buNone/>
            </a:pPr>
            <a:r>
              <a:rPr lang="en-US" sz="1300">
                <a:ea typeface="+mn-lt"/>
                <a:cs typeface="+mn-lt"/>
              </a:rPr>
              <a:t>John Tupper</a:t>
            </a:r>
            <a:endParaRPr lang="en-US" sz="1300">
              <a:ea typeface="Open Sans"/>
              <a:cs typeface="Open Sans"/>
            </a:endParaRPr>
          </a:p>
          <a:p>
            <a:pPr marL="0" indent="0" algn="ctr">
              <a:buNone/>
            </a:pPr>
            <a:r>
              <a:rPr lang="en-US" sz="1300">
                <a:ea typeface="+mn-lt"/>
                <a:cs typeface="+mn-lt"/>
              </a:rPr>
              <a:t>Georgia Platts </a:t>
            </a:r>
            <a:endParaRPr lang="en-US" sz="1300">
              <a:ea typeface="Open Sans"/>
              <a:cs typeface="Open Sans"/>
            </a:endParaRPr>
          </a:p>
          <a:p>
            <a:pPr marL="0" indent="0" algn="ctr">
              <a:buNone/>
            </a:pPr>
            <a:r>
              <a:rPr lang="en-US" sz="1300">
                <a:ea typeface="+mn-lt"/>
                <a:cs typeface="+mn-lt"/>
              </a:rPr>
              <a:t>Karen Rose</a:t>
            </a:r>
            <a:endParaRPr lang="en-US" sz="1300">
              <a:ea typeface="Open Sans"/>
              <a:cs typeface="Open Sans"/>
            </a:endParaRPr>
          </a:p>
          <a:p>
            <a:pPr marL="0" indent="0" algn="ctr">
              <a:buNone/>
            </a:pPr>
            <a:r>
              <a:rPr lang="en-US" sz="1300">
                <a:ea typeface="+mn-lt"/>
                <a:cs typeface="+mn-lt"/>
              </a:rPr>
              <a:t>Lisa Eckert</a:t>
            </a:r>
            <a:endParaRPr lang="en-US" sz="1300">
              <a:ea typeface="Open Sans"/>
              <a:cs typeface="Open Sans"/>
            </a:endParaRPr>
          </a:p>
          <a:p>
            <a:pPr marL="0" indent="0" algn="ctr">
              <a:buNone/>
            </a:pPr>
            <a:r>
              <a:rPr lang="en-US" sz="1300">
                <a:ea typeface="+mn-lt"/>
                <a:cs typeface="+mn-lt"/>
              </a:rPr>
              <a:t>Andy Clarke</a:t>
            </a:r>
            <a:endParaRPr lang="en-US" sz="1300">
              <a:ea typeface="Open Sans"/>
              <a:cs typeface="Open Sans"/>
            </a:endParaRPr>
          </a:p>
          <a:p>
            <a:pPr marL="0" indent="0" algn="ctr">
              <a:buNone/>
            </a:pPr>
            <a:r>
              <a:rPr lang="en-US" sz="1300">
                <a:ea typeface="+mn-lt"/>
                <a:cs typeface="+mn-lt"/>
              </a:rPr>
              <a:t>Tory Stephens </a:t>
            </a:r>
            <a:endParaRPr lang="en-US" sz="1300">
              <a:ea typeface="Open Sans"/>
              <a:cs typeface="Open Sans"/>
            </a:endParaRPr>
          </a:p>
          <a:p>
            <a:pPr marL="0" indent="0" algn="ctr">
              <a:buNone/>
            </a:pPr>
            <a:r>
              <a:rPr lang="en-US" sz="1300">
                <a:ea typeface="+mn-lt"/>
                <a:cs typeface="+mn-lt"/>
              </a:rPr>
              <a:t>Jo Anne Deshon</a:t>
            </a:r>
            <a:endParaRPr lang="en-US" sz="1300">
              <a:ea typeface="Open Sans"/>
              <a:cs typeface="Open Sans"/>
            </a:endParaRPr>
          </a:p>
          <a:p>
            <a:pPr marL="0" indent="0" algn="ctr">
              <a:buNone/>
            </a:pPr>
            <a:r>
              <a:rPr lang="en-US" sz="1300">
                <a:ea typeface="+mn-lt"/>
                <a:cs typeface="+mn-lt"/>
              </a:rPr>
              <a:t>Emily Kauffman</a:t>
            </a:r>
            <a:endParaRPr lang="en-US" sz="1300">
              <a:ea typeface="Open Sans"/>
              <a:cs typeface="Open Sans"/>
            </a:endParaRPr>
          </a:p>
          <a:p>
            <a:pPr marL="0" indent="0" algn="ctr">
              <a:buNone/>
            </a:pPr>
            <a:r>
              <a:rPr lang="en-US" sz="1300">
                <a:ea typeface="+mn-lt"/>
                <a:cs typeface="+mn-lt"/>
              </a:rPr>
              <a:t>Kathy Shearer</a:t>
            </a:r>
            <a:endParaRPr lang="en-US" sz="1300">
              <a:ea typeface="Open Sans"/>
              <a:cs typeface="Open Sans"/>
            </a:endParaRPr>
          </a:p>
          <a:p>
            <a:pPr marL="0" indent="0" algn="ctr">
              <a:buNone/>
            </a:pPr>
            <a:r>
              <a:rPr lang="en-US" sz="1300">
                <a:ea typeface="+mn-lt"/>
                <a:cs typeface="+mn-lt"/>
              </a:rPr>
              <a:t>Josiane Apollon</a:t>
            </a:r>
          </a:p>
          <a:p>
            <a:pPr marL="0" indent="0" algn="ctr">
              <a:buNone/>
            </a:pPr>
            <a:r>
              <a:rPr lang="en-US" sz="1300">
                <a:ea typeface="+mn-lt"/>
                <a:cs typeface="+mn-lt"/>
              </a:rPr>
              <a:t>Alonna Williams</a:t>
            </a:r>
            <a:endParaRPr lang="en-US" sz="1300">
              <a:ea typeface="Open Sans"/>
              <a:cs typeface="Open Sans"/>
            </a:endParaRPr>
          </a:p>
          <a:p>
            <a:pPr marL="0" indent="0" algn="ctr">
              <a:buNone/>
            </a:pPr>
            <a:r>
              <a:rPr lang="en-US" sz="1300">
                <a:ea typeface="+mn-lt"/>
                <a:cs typeface="+mn-lt"/>
              </a:rPr>
              <a:t>Claire McDonald</a:t>
            </a:r>
            <a:endParaRPr lang="en-US" sz="1300">
              <a:ea typeface="Open Sans"/>
              <a:cs typeface="Open Sans"/>
            </a:endParaRPr>
          </a:p>
          <a:p>
            <a:pPr marL="0" indent="0" algn="ctr">
              <a:buNone/>
            </a:pPr>
            <a:r>
              <a:rPr lang="en-US" sz="1300">
                <a:ea typeface="+mn-lt"/>
                <a:cs typeface="+mn-lt"/>
              </a:rPr>
              <a:t>Marcelina Ceniceros</a:t>
            </a:r>
            <a:endParaRPr lang="en-US" sz="1300">
              <a:ea typeface="Open Sans"/>
              <a:cs typeface="Open Sans"/>
            </a:endParaRPr>
          </a:p>
          <a:p>
            <a:pPr marL="0" indent="0" algn="ctr">
              <a:buNone/>
            </a:pPr>
            <a:r>
              <a:rPr lang="en-US" sz="1300">
                <a:ea typeface="+mn-lt"/>
                <a:cs typeface="+mn-lt"/>
              </a:rPr>
              <a:t>Brendan Bow</a:t>
            </a:r>
            <a:endParaRPr lang="en-US" sz="1300">
              <a:ea typeface="Open Sans"/>
              <a:cs typeface="Open Sans"/>
            </a:endParaRPr>
          </a:p>
          <a:p>
            <a:pPr marL="0" indent="0" algn="ctr">
              <a:buNone/>
            </a:pPr>
            <a:r>
              <a:rPr lang="en-US" sz="1300">
                <a:ea typeface="+mn-lt"/>
                <a:cs typeface="+mn-lt"/>
              </a:rPr>
              <a:t>Kazmyn Ramos</a:t>
            </a:r>
            <a:endParaRPr lang="en-US" sz="1300">
              <a:ea typeface="Open Sans"/>
              <a:cs typeface="Open Sans"/>
            </a:endParaRPr>
          </a:p>
          <a:p>
            <a:pPr marL="0" indent="0" algn="ctr">
              <a:buNone/>
            </a:pPr>
            <a:r>
              <a:rPr lang="en-US" sz="1300">
                <a:ea typeface="+mn-lt"/>
                <a:cs typeface="+mn-lt"/>
              </a:rPr>
              <a:t>Steve Arnold</a:t>
            </a:r>
            <a:endParaRPr lang="en-US" sz="1300">
              <a:ea typeface="Open Sans"/>
              <a:cs typeface="Open Sans"/>
            </a:endParaRPr>
          </a:p>
          <a:p>
            <a:pPr marL="0" indent="0" algn="ctr">
              <a:buNone/>
            </a:pPr>
            <a:r>
              <a:rPr lang="en-US" sz="1300">
                <a:ea typeface="+mn-lt"/>
                <a:cs typeface="+mn-lt"/>
              </a:rPr>
              <a:t>Marta </a:t>
            </a:r>
            <a:r>
              <a:rPr lang="en-US" sz="1300" err="1">
                <a:ea typeface="+mn-lt"/>
                <a:cs typeface="+mn-lt"/>
              </a:rPr>
              <a:t>Richenburg</a:t>
            </a:r>
            <a:endParaRPr lang="en-US" sz="1300">
              <a:ea typeface="Open Sans"/>
              <a:cs typeface="Open Sans"/>
            </a:endParaRPr>
          </a:p>
          <a:p>
            <a:pPr marL="0" indent="0" algn="ctr">
              <a:buNone/>
            </a:pPr>
            <a:r>
              <a:rPr lang="en-US" sz="1300">
                <a:ea typeface="+mn-lt"/>
                <a:cs typeface="+mn-lt"/>
              </a:rPr>
              <a:t>Sylvia Lewis</a:t>
            </a:r>
            <a:endParaRPr lang="en-US" sz="1300">
              <a:ea typeface="Open Sans"/>
              <a:cs typeface="Open Sans"/>
            </a:endParaRPr>
          </a:p>
          <a:p>
            <a:pPr marL="0" indent="0" algn="ctr">
              <a:buNone/>
            </a:pPr>
            <a:r>
              <a:rPr lang="en-US" sz="1300">
                <a:ea typeface="+mn-lt"/>
                <a:cs typeface="+mn-lt"/>
              </a:rPr>
              <a:t>Katy </a:t>
            </a:r>
            <a:r>
              <a:rPr lang="en-US" sz="1300" err="1">
                <a:ea typeface="+mn-lt"/>
                <a:cs typeface="+mn-lt"/>
              </a:rPr>
              <a:t>Czaia</a:t>
            </a:r>
            <a:endParaRPr lang="en-US" sz="1300">
              <a:ea typeface="Open Sans"/>
              <a:cs typeface="Open Sans"/>
            </a:endParaRPr>
          </a:p>
          <a:p>
            <a:pPr marL="0" indent="0" algn="ctr">
              <a:buNone/>
            </a:pPr>
            <a:r>
              <a:rPr lang="en-US" sz="1300">
                <a:ea typeface="+mn-lt"/>
                <a:cs typeface="+mn-lt"/>
              </a:rPr>
              <a:t>Carri Drake</a:t>
            </a:r>
            <a:endParaRPr lang="en-US" sz="1300">
              <a:ea typeface="Open Sans"/>
              <a:cs typeface="Open Sans"/>
            </a:endParaRPr>
          </a:p>
          <a:p>
            <a:pPr marL="0" indent="0" algn="ctr">
              <a:buNone/>
            </a:pPr>
            <a:r>
              <a:rPr lang="en-US" sz="1300">
                <a:ea typeface="+mn-lt"/>
                <a:cs typeface="+mn-lt"/>
              </a:rPr>
              <a:t>Cindy </a:t>
            </a:r>
            <a:r>
              <a:rPr lang="en-US" sz="1300" err="1">
                <a:ea typeface="+mn-lt"/>
                <a:cs typeface="+mn-lt"/>
              </a:rPr>
              <a:t>Changyit</a:t>
            </a:r>
            <a:r>
              <a:rPr lang="en-US" sz="1300">
                <a:ea typeface="+mn-lt"/>
                <a:cs typeface="+mn-lt"/>
              </a:rPr>
              <a:t> Levin</a:t>
            </a:r>
            <a:endParaRPr lang="en-US" sz="1300">
              <a:ea typeface="Open Sans"/>
              <a:cs typeface="Open Sans"/>
            </a:endParaRPr>
          </a:p>
          <a:p>
            <a:pPr marL="0" indent="0" algn="ctr">
              <a:buNone/>
            </a:pPr>
            <a:r>
              <a:rPr lang="en-US" sz="1300">
                <a:ea typeface="+mn-lt"/>
                <a:cs typeface="+mn-lt"/>
              </a:rPr>
              <a:t>Shruti Panda</a:t>
            </a:r>
            <a:endParaRPr lang="en-US" sz="1300">
              <a:ea typeface="Open Sans"/>
              <a:cs typeface="Open Sans"/>
            </a:endParaRPr>
          </a:p>
          <a:p>
            <a:pPr marL="0" indent="0" algn="ctr">
              <a:buNone/>
            </a:pPr>
            <a:r>
              <a:rPr lang="en-US" sz="1300">
                <a:ea typeface="+mn-lt"/>
                <a:cs typeface="+mn-lt"/>
              </a:rPr>
              <a:t>Lindsay Saunders</a:t>
            </a:r>
            <a:endParaRPr lang="en-US" sz="1300">
              <a:ea typeface="Open Sans"/>
              <a:cs typeface="Open Sans"/>
            </a:endParaRPr>
          </a:p>
          <a:p>
            <a:pPr marL="0" indent="0" algn="ctr">
              <a:buNone/>
            </a:pPr>
            <a:r>
              <a:rPr lang="en-US" sz="1300">
                <a:ea typeface="+mn-lt"/>
                <a:cs typeface="+mn-lt"/>
              </a:rPr>
              <a:t>Ruth Thurmond Scott</a:t>
            </a:r>
            <a:endParaRPr lang="en-US" sz="1300">
              <a:ea typeface="Open Sans"/>
              <a:cs typeface="Open Sans"/>
            </a:endParaRPr>
          </a:p>
          <a:p>
            <a:pPr marL="0" indent="0" algn="ctr">
              <a:buNone/>
            </a:pPr>
            <a:r>
              <a:rPr lang="en-US" sz="1300">
                <a:ea typeface="+mn-lt"/>
                <a:cs typeface="+mn-lt"/>
              </a:rPr>
              <a:t>Emily Bird</a:t>
            </a:r>
            <a:endParaRPr lang="en-US" sz="1300">
              <a:ea typeface="Open Sans"/>
              <a:cs typeface="Open Sans"/>
            </a:endParaRPr>
          </a:p>
          <a:p>
            <a:pPr marL="0" indent="0" algn="ctr">
              <a:buNone/>
            </a:pPr>
            <a:r>
              <a:rPr lang="en-US" sz="1300">
                <a:ea typeface="+mn-lt"/>
                <a:cs typeface="+mn-lt"/>
              </a:rPr>
              <a:t>Gina </a:t>
            </a:r>
            <a:r>
              <a:rPr lang="en-US" sz="1300" err="1">
                <a:ea typeface="+mn-lt"/>
                <a:cs typeface="+mn-lt"/>
              </a:rPr>
              <a:t>Gylys</a:t>
            </a:r>
            <a:endParaRPr lang="en-US" sz="1300">
              <a:ea typeface="Open Sans"/>
              <a:cs typeface="Open Sans"/>
            </a:endParaRPr>
          </a:p>
          <a:p>
            <a:pPr marL="0" indent="0" algn="ctr">
              <a:buNone/>
            </a:pPr>
            <a:r>
              <a:rPr lang="en-US" sz="1300">
                <a:ea typeface="+mn-lt"/>
                <a:cs typeface="+mn-lt"/>
              </a:rPr>
              <a:t>Marc Tolo</a:t>
            </a:r>
            <a:endParaRPr lang="en-US" sz="1300">
              <a:ea typeface="Open Sans"/>
              <a:cs typeface="Open Sans"/>
            </a:endParaRPr>
          </a:p>
          <a:p>
            <a:pPr marL="0" indent="0" algn="ctr">
              <a:buNone/>
            </a:pPr>
            <a:r>
              <a:rPr lang="en-US" sz="1300">
                <a:ea typeface="+mn-lt"/>
                <a:cs typeface="+mn-lt"/>
              </a:rPr>
              <a:t>Sara Keeney</a:t>
            </a:r>
            <a:endParaRPr lang="en-US" sz="1300">
              <a:ea typeface="Open Sans"/>
              <a:cs typeface="Open Sans"/>
            </a:endParaRPr>
          </a:p>
          <a:p>
            <a:pPr marL="0" indent="0" algn="ctr">
              <a:buNone/>
            </a:pPr>
            <a:r>
              <a:rPr lang="en-US" sz="1300">
                <a:ea typeface="+mn-lt"/>
                <a:cs typeface="+mn-lt"/>
              </a:rPr>
              <a:t>Kitty Sherlock</a:t>
            </a:r>
            <a:endParaRPr lang="en-US" sz="1300">
              <a:ea typeface="Open Sans"/>
              <a:cs typeface="Open Sans"/>
            </a:endParaRPr>
          </a:p>
          <a:p>
            <a:pPr marL="0" indent="0" algn="ctr">
              <a:buNone/>
            </a:pPr>
            <a:r>
              <a:rPr lang="en-US" sz="1300">
                <a:ea typeface="+mn-lt"/>
                <a:cs typeface="+mn-lt"/>
              </a:rPr>
              <a:t>Darla Swanson</a:t>
            </a:r>
            <a:endParaRPr lang="en-US" sz="1300">
              <a:ea typeface="Open Sans"/>
              <a:cs typeface="Open Sans"/>
            </a:endParaRPr>
          </a:p>
          <a:p>
            <a:pPr marL="0" indent="0" algn="ctr">
              <a:buNone/>
            </a:pPr>
            <a:r>
              <a:rPr lang="en-US" sz="1300">
                <a:ea typeface="+mn-lt"/>
                <a:cs typeface="+mn-lt"/>
              </a:rPr>
              <a:t>Sarah     Bargnesi</a:t>
            </a:r>
            <a:endParaRPr lang="en-US" sz="1300">
              <a:ea typeface="Open Sans"/>
              <a:cs typeface="Open Sans"/>
            </a:endParaRPr>
          </a:p>
          <a:p>
            <a:pPr marL="0" indent="0" algn="ctr">
              <a:buNone/>
            </a:pPr>
            <a:r>
              <a:rPr lang="en-US" sz="1300">
                <a:ea typeface="+mn-lt"/>
                <a:cs typeface="+mn-lt"/>
              </a:rPr>
              <a:t>Joanne DiDato</a:t>
            </a:r>
            <a:endParaRPr lang="en-US" sz="1300">
              <a:ea typeface="Open Sans"/>
              <a:cs typeface="Open Sans"/>
            </a:endParaRPr>
          </a:p>
          <a:p>
            <a:pPr marL="0" indent="0" algn="ctr">
              <a:buNone/>
            </a:pPr>
            <a:r>
              <a:rPr lang="en-US" sz="1300">
                <a:ea typeface="+mn-lt"/>
                <a:cs typeface="+mn-lt"/>
              </a:rPr>
              <a:t>Allison Gallaher</a:t>
            </a:r>
            <a:endParaRPr lang="en-US" sz="1300">
              <a:ea typeface="Open Sans"/>
              <a:cs typeface="Open Sans"/>
            </a:endParaRPr>
          </a:p>
          <a:p>
            <a:pPr marL="0" indent="0" algn="ctr">
              <a:buNone/>
            </a:pPr>
            <a:r>
              <a:rPr lang="en-US" sz="1300">
                <a:ea typeface="+mn-lt"/>
                <a:cs typeface="+mn-lt"/>
              </a:rPr>
              <a:t>Gail Lowe</a:t>
            </a:r>
            <a:endParaRPr lang="en-US" sz="1300">
              <a:ea typeface="Open Sans"/>
              <a:cs typeface="Open Sans"/>
            </a:endParaRPr>
          </a:p>
          <a:p>
            <a:pPr marL="0" indent="0" algn="ctr">
              <a:buNone/>
            </a:pPr>
            <a:r>
              <a:rPr lang="en-US" sz="1300">
                <a:ea typeface="+mn-lt"/>
                <a:cs typeface="+mn-lt"/>
              </a:rPr>
              <a:t>Janet Brumbaugh</a:t>
            </a:r>
            <a:endParaRPr lang="en-US" sz="1300">
              <a:ea typeface="Open Sans"/>
              <a:cs typeface="Open Sans"/>
            </a:endParaRPr>
          </a:p>
          <a:p>
            <a:pPr marL="0" indent="0" algn="ctr">
              <a:buNone/>
            </a:pPr>
            <a:r>
              <a:rPr lang="en-US" sz="1300">
                <a:ea typeface="+mn-lt"/>
                <a:cs typeface="+mn-lt"/>
              </a:rPr>
              <a:t>Peter Stoel</a:t>
            </a:r>
            <a:endParaRPr lang="en-US" sz="1300">
              <a:ea typeface="Open Sans"/>
              <a:cs typeface="Open Sans"/>
            </a:endParaRPr>
          </a:p>
          <a:p>
            <a:pPr marL="0" indent="0" algn="ctr">
              <a:buNone/>
            </a:pPr>
            <a:r>
              <a:rPr lang="en-US" sz="1300">
                <a:ea typeface="+mn-lt"/>
                <a:cs typeface="+mn-lt"/>
              </a:rPr>
              <a:t>David Ehrenkrantz</a:t>
            </a:r>
            <a:endParaRPr lang="en-US" sz="1300">
              <a:ea typeface="Open Sans"/>
              <a:cs typeface="Open Sans"/>
            </a:endParaRPr>
          </a:p>
          <a:p>
            <a:pPr marL="0" indent="0" algn="ctr">
              <a:buNone/>
            </a:pPr>
            <a:r>
              <a:rPr lang="en-US" sz="1300">
                <a:ea typeface="+mn-lt"/>
                <a:cs typeface="+mn-lt"/>
              </a:rPr>
              <a:t>Shweta Gudapati </a:t>
            </a:r>
            <a:endParaRPr lang="en-US" sz="1300">
              <a:ea typeface="Open Sans"/>
              <a:cs typeface="Open Sans"/>
            </a:endParaRPr>
          </a:p>
          <a:p>
            <a:pPr marL="0" indent="0" algn="ctr">
              <a:buNone/>
            </a:pPr>
            <a:r>
              <a:rPr lang="en-US" sz="1300">
                <a:ea typeface="+mn-lt"/>
                <a:cs typeface="+mn-lt"/>
              </a:rPr>
              <a:t>Bruce Kessler</a:t>
            </a:r>
            <a:endParaRPr lang="en-US" sz="1300">
              <a:ea typeface="Open Sans"/>
              <a:cs typeface="Open Sans"/>
            </a:endParaRPr>
          </a:p>
          <a:p>
            <a:pPr marL="0" indent="0" algn="ctr">
              <a:buNone/>
            </a:pPr>
            <a:r>
              <a:rPr lang="en-US" sz="1300">
                <a:ea typeface="+mn-lt"/>
                <a:cs typeface="+mn-lt"/>
              </a:rPr>
              <a:t>Anne Child</a:t>
            </a:r>
            <a:endParaRPr lang="en-US" sz="1300">
              <a:ea typeface="Open Sans"/>
              <a:cs typeface="Open Sans"/>
            </a:endParaRPr>
          </a:p>
          <a:p>
            <a:pPr marL="0" indent="0" algn="ctr">
              <a:buNone/>
            </a:pPr>
            <a:r>
              <a:rPr lang="en-US" sz="1300">
                <a:ea typeface="+mn-lt"/>
                <a:cs typeface="+mn-lt"/>
              </a:rPr>
              <a:t>Sarah </a:t>
            </a:r>
            <a:r>
              <a:rPr lang="en-US" sz="1300" err="1">
                <a:ea typeface="+mn-lt"/>
                <a:cs typeface="+mn-lt"/>
              </a:rPr>
              <a:t>Yanes</a:t>
            </a:r>
            <a:endParaRPr lang="en-US" sz="1300">
              <a:ea typeface="Open Sans"/>
              <a:cs typeface="Open Sans"/>
            </a:endParaRPr>
          </a:p>
          <a:p>
            <a:pPr marL="0" indent="0" algn="ctr">
              <a:buNone/>
            </a:pPr>
            <a:r>
              <a:rPr lang="en-US" sz="1300">
                <a:ea typeface="+mn-lt"/>
                <a:cs typeface="+mn-lt"/>
              </a:rPr>
              <a:t>Yaseer Khanani</a:t>
            </a:r>
            <a:endParaRPr lang="en-US" sz="1300">
              <a:ea typeface="Open Sans"/>
              <a:cs typeface="Open Sans"/>
            </a:endParaRPr>
          </a:p>
          <a:p>
            <a:pPr marL="0" indent="0" algn="ctr">
              <a:buNone/>
            </a:pPr>
            <a:r>
              <a:rPr lang="en-US" sz="1300">
                <a:ea typeface="+mn-lt"/>
                <a:cs typeface="+mn-lt"/>
              </a:rPr>
              <a:t>Connie </a:t>
            </a:r>
            <a:r>
              <a:rPr lang="en-US" sz="1300" err="1">
                <a:ea typeface="+mn-lt"/>
                <a:cs typeface="+mn-lt"/>
              </a:rPr>
              <a:t>Vecellio</a:t>
            </a:r>
            <a:endParaRPr lang="en-US" sz="1300">
              <a:ea typeface="Open Sans"/>
              <a:cs typeface="Open Sans"/>
            </a:endParaRPr>
          </a:p>
          <a:p>
            <a:pPr marL="0" indent="0" algn="ctr">
              <a:buNone/>
            </a:pPr>
            <a:r>
              <a:rPr lang="en-US" sz="1300">
                <a:ea typeface="+mn-lt"/>
                <a:cs typeface="+mn-lt"/>
              </a:rPr>
              <a:t>Craig Roshaven</a:t>
            </a:r>
            <a:endParaRPr lang="en-US" sz="1300">
              <a:ea typeface="Open Sans"/>
              <a:cs typeface="Open Sans"/>
            </a:endParaRPr>
          </a:p>
          <a:p>
            <a:pPr marL="0" indent="0" algn="ctr">
              <a:buNone/>
            </a:pPr>
            <a:r>
              <a:rPr lang="en-US" sz="1300">
                <a:ea typeface="+mn-lt"/>
                <a:cs typeface="+mn-lt"/>
              </a:rPr>
              <a:t>Kathleen Duncan</a:t>
            </a:r>
            <a:endParaRPr lang="en-US" sz="1300">
              <a:ea typeface="Open Sans"/>
              <a:cs typeface="Open Sans"/>
            </a:endParaRPr>
          </a:p>
          <a:p>
            <a:pPr marL="0" indent="0" algn="ctr">
              <a:buNone/>
            </a:pPr>
            <a:r>
              <a:rPr lang="en-US" sz="1300">
                <a:ea typeface="+mn-lt"/>
                <a:cs typeface="+mn-lt"/>
              </a:rPr>
              <a:t>Rhea Rhonda Belt</a:t>
            </a:r>
            <a:endParaRPr lang="en-US" sz="1300">
              <a:ea typeface="Open Sans"/>
              <a:cs typeface="Open Sans"/>
            </a:endParaRPr>
          </a:p>
          <a:p>
            <a:pPr marL="0" indent="0" algn="ctr">
              <a:buNone/>
            </a:pPr>
            <a:r>
              <a:rPr lang="en-US" sz="1300">
                <a:ea typeface="+mn-lt"/>
                <a:cs typeface="+mn-lt"/>
              </a:rPr>
              <a:t>David Costello</a:t>
            </a:r>
            <a:endParaRPr lang="en-US" sz="1300">
              <a:ea typeface="Open Sans"/>
              <a:cs typeface="Open Sans"/>
            </a:endParaRPr>
          </a:p>
          <a:p>
            <a:pPr marL="0" indent="0" algn="ctr">
              <a:buNone/>
            </a:pPr>
            <a:r>
              <a:rPr lang="en-US" sz="1300">
                <a:ea typeface="+mn-lt"/>
                <a:cs typeface="+mn-lt"/>
              </a:rPr>
              <a:t>Bernadine Williams</a:t>
            </a:r>
            <a:endParaRPr lang="en-US" sz="1300">
              <a:ea typeface="Open Sans"/>
              <a:cs typeface="Open Sans"/>
            </a:endParaRPr>
          </a:p>
          <a:p>
            <a:pPr marL="0" indent="0" algn="ctr">
              <a:buNone/>
            </a:pPr>
            <a:r>
              <a:rPr lang="en-US" sz="1300">
                <a:ea typeface="+mn-lt"/>
                <a:cs typeface="+mn-lt"/>
              </a:rPr>
              <a:t>Elizabeth Berry</a:t>
            </a:r>
            <a:endParaRPr lang="en-US" sz="1300">
              <a:ea typeface="Open Sans"/>
              <a:cs typeface="Open Sans"/>
            </a:endParaRPr>
          </a:p>
          <a:p>
            <a:pPr marL="0" indent="0" algn="ctr">
              <a:buNone/>
            </a:pPr>
            <a:r>
              <a:rPr lang="en-US" sz="1300">
                <a:ea typeface="+mn-lt"/>
                <a:cs typeface="+mn-lt"/>
              </a:rPr>
              <a:t>Jake West</a:t>
            </a:r>
            <a:endParaRPr lang="en-US" sz="1300">
              <a:ea typeface="Open Sans"/>
              <a:cs typeface="Open Sans"/>
            </a:endParaRPr>
          </a:p>
          <a:p>
            <a:pPr marL="0" indent="0" algn="ctr">
              <a:buNone/>
            </a:pPr>
            <a:r>
              <a:rPr lang="en-US" sz="1300">
                <a:ea typeface="+mn-lt"/>
                <a:cs typeface="+mn-lt"/>
              </a:rPr>
              <a:t>Grace West</a:t>
            </a:r>
            <a:endParaRPr lang="en-US" sz="1300">
              <a:ea typeface="Open Sans"/>
              <a:cs typeface="Open Sans"/>
            </a:endParaRPr>
          </a:p>
          <a:p>
            <a:pPr marL="0" indent="0" algn="ctr">
              <a:buNone/>
            </a:pPr>
            <a:r>
              <a:rPr lang="en-US" sz="1300">
                <a:ea typeface="+mn-lt"/>
                <a:cs typeface="+mn-lt"/>
              </a:rPr>
              <a:t>Maureen Schnell</a:t>
            </a:r>
            <a:endParaRPr lang="en-US" sz="1300">
              <a:ea typeface="Open Sans"/>
              <a:cs typeface="Open Sans"/>
            </a:endParaRPr>
          </a:p>
          <a:p>
            <a:pPr marL="0" indent="0" algn="ctr">
              <a:buNone/>
            </a:pPr>
            <a:r>
              <a:rPr lang="en-US" sz="1300" err="1">
                <a:ea typeface="+mn-lt"/>
                <a:cs typeface="+mn-lt"/>
              </a:rPr>
              <a:t>Melessa</a:t>
            </a:r>
            <a:r>
              <a:rPr lang="en-US" sz="1300">
                <a:ea typeface="+mn-lt"/>
                <a:cs typeface="+mn-lt"/>
              </a:rPr>
              <a:t> Rogers</a:t>
            </a:r>
            <a:endParaRPr lang="en-US" sz="1300">
              <a:ea typeface="Open Sans"/>
              <a:cs typeface="Open Sans"/>
            </a:endParaRPr>
          </a:p>
          <a:p>
            <a:pPr marL="0" indent="0" algn="ctr">
              <a:buNone/>
            </a:pPr>
            <a:r>
              <a:rPr lang="en-US" sz="1300">
                <a:ea typeface="+mn-lt"/>
                <a:cs typeface="+mn-lt"/>
              </a:rPr>
              <a:t>Zelda Foxall</a:t>
            </a:r>
            <a:endParaRPr lang="en-US" sz="1300">
              <a:ea typeface="Open Sans"/>
              <a:cs typeface="Open Sans"/>
            </a:endParaRPr>
          </a:p>
          <a:p>
            <a:pPr marL="0" indent="0" algn="ctr">
              <a:buNone/>
            </a:pPr>
            <a:r>
              <a:rPr lang="en-US" sz="1300">
                <a:ea typeface="+mn-lt"/>
                <a:cs typeface="+mn-lt"/>
              </a:rPr>
              <a:t>Willie Dickerson</a:t>
            </a:r>
            <a:endParaRPr lang="en-US" sz="1300">
              <a:ea typeface="Open Sans"/>
              <a:cs typeface="Open Sans"/>
            </a:endParaRPr>
          </a:p>
          <a:p>
            <a:pPr marL="0" indent="0" algn="ctr">
              <a:buNone/>
            </a:pPr>
            <a:r>
              <a:rPr lang="en-US" sz="1300">
                <a:ea typeface="+mn-lt"/>
                <a:cs typeface="+mn-lt"/>
              </a:rPr>
              <a:t>Leslie Boyer</a:t>
            </a:r>
            <a:endParaRPr lang="en-US" sz="1300">
              <a:ea typeface="Open Sans"/>
              <a:cs typeface="Open Sans"/>
            </a:endParaRPr>
          </a:p>
          <a:p>
            <a:pPr marL="0" indent="0" algn="ctr">
              <a:buNone/>
            </a:pPr>
            <a:r>
              <a:rPr lang="en-US" sz="1300">
                <a:ea typeface="+mn-lt"/>
                <a:cs typeface="+mn-lt"/>
              </a:rPr>
              <a:t>Mike Boyer</a:t>
            </a:r>
            <a:endParaRPr lang="en-US" sz="1300">
              <a:ea typeface="Open Sans"/>
              <a:cs typeface="Open Sans"/>
            </a:endParaRPr>
          </a:p>
          <a:p>
            <a:pPr marL="0" indent="0" algn="ctr">
              <a:buNone/>
            </a:pPr>
            <a:r>
              <a:rPr lang="en-US" sz="1300">
                <a:ea typeface="+mn-lt"/>
                <a:cs typeface="+mn-lt"/>
              </a:rPr>
              <a:t>Nancy Curtiss</a:t>
            </a:r>
            <a:endParaRPr lang="en-US" sz="1300">
              <a:ea typeface="Open Sans"/>
              <a:cs typeface="Open Sans"/>
            </a:endParaRPr>
          </a:p>
          <a:p>
            <a:pPr marL="0" indent="0" algn="ctr">
              <a:buNone/>
            </a:pPr>
            <a:r>
              <a:rPr lang="en-US" sz="1300">
                <a:ea typeface="+mn-lt"/>
                <a:cs typeface="+mn-lt"/>
              </a:rPr>
              <a:t>Jennie Vano</a:t>
            </a:r>
            <a:endParaRPr lang="en-US" sz="1300">
              <a:ea typeface="Open Sans"/>
              <a:cs typeface="Open Sans"/>
            </a:endParaRPr>
          </a:p>
          <a:p>
            <a:pPr marL="0" indent="0" algn="ctr">
              <a:buNone/>
            </a:pPr>
            <a:r>
              <a:rPr lang="en-US" sz="1300">
                <a:ea typeface="+mn-lt"/>
                <a:cs typeface="+mn-lt"/>
              </a:rPr>
              <a:t>Barb </a:t>
            </a:r>
            <a:r>
              <a:rPr lang="en-US" sz="1300" err="1">
                <a:ea typeface="+mn-lt"/>
                <a:cs typeface="+mn-lt"/>
              </a:rPr>
              <a:t>Puigh</a:t>
            </a:r>
            <a:endParaRPr lang="en-US" sz="1300">
              <a:ea typeface="Open Sans"/>
              <a:cs typeface="Open Sans"/>
            </a:endParaRPr>
          </a:p>
          <a:p>
            <a:pPr marL="0" indent="0" algn="ctr">
              <a:buNone/>
            </a:pPr>
            <a:r>
              <a:rPr lang="en-US" sz="1300">
                <a:ea typeface="+mn-lt"/>
                <a:cs typeface="+mn-lt"/>
              </a:rPr>
              <a:t>Mary Kate O'Leary</a:t>
            </a:r>
            <a:endParaRPr lang="en-US" sz="1300">
              <a:ea typeface="Open Sans"/>
              <a:cs typeface="Open Sans"/>
            </a:endParaRPr>
          </a:p>
          <a:p>
            <a:pPr marL="0" indent="0" algn="ctr">
              <a:buNone/>
            </a:pPr>
            <a:r>
              <a:rPr lang="en-US" sz="1300">
                <a:ea typeface="+mn-lt"/>
                <a:cs typeface="+mn-lt"/>
              </a:rPr>
              <a:t>Judy Eicher</a:t>
            </a:r>
            <a:endParaRPr lang="en-US" sz="1300">
              <a:ea typeface="Open Sans"/>
              <a:cs typeface="Open Sans"/>
            </a:endParaRPr>
          </a:p>
          <a:p>
            <a:pPr marL="0" indent="0" algn="ctr">
              <a:buNone/>
            </a:pPr>
            <a:endParaRPr lang="en-US" sz="1300">
              <a:ea typeface="Open Sans"/>
              <a:cs typeface="Open Sans"/>
            </a:endParaRPr>
          </a:p>
        </p:txBody>
      </p:sp>
    </p:spTree>
    <p:extLst>
      <p:ext uri="{BB962C8B-B14F-4D97-AF65-F5344CB8AC3E}">
        <p14:creationId xmlns:p14="http://schemas.microsoft.com/office/powerpoint/2010/main" val="1054669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Joanne Carter">
            <a:extLst>
              <a:ext uri="{FF2B5EF4-FFF2-40B4-BE49-F238E27FC236}">
                <a16:creationId xmlns:a16="http://schemas.microsoft.com/office/drawing/2014/main" id="{963B29C1-061C-51CE-33D0-E6F651D1097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Joanne Carter">
            <a:extLst>
              <a:ext uri="{FF2B5EF4-FFF2-40B4-BE49-F238E27FC236}">
                <a16:creationId xmlns:a16="http://schemas.microsoft.com/office/drawing/2014/main" id="{CD4BACD3-674B-EE1A-1039-7AF6BA7A74F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Joanne Carter">
            <a:extLst>
              <a:ext uri="{FF2B5EF4-FFF2-40B4-BE49-F238E27FC236}">
                <a16:creationId xmlns:a16="http://schemas.microsoft.com/office/drawing/2014/main" id="{64F5C5B1-669B-D990-DA89-72917028EFE3}"/>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910307DF-B13D-A3A4-F98D-50B37D822953}"/>
              </a:ext>
            </a:extLst>
          </p:cNvPr>
          <p:cNvSpPr txBox="1">
            <a:spLocks/>
          </p:cNvSpPr>
          <p:nvPr/>
        </p:nvSpPr>
        <p:spPr>
          <a:xfrm>
            <a:off x="783552" y="454266"/>
            <a:ext cx="7401491"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200" b="1">
              <a:solidFill>
                <a:srgbClr val="D50032"/>
              </a:solidFill>
              <a:latin typeface="Open Sans"/>
              <a:ea typeface="Open Sans"/>
              <a:cs typeface="Open Sans"/>
            </a:endParaRPr>
          </a:p>
        </p:txBody>
      </p:sp>
      <p:sp>
        <p:nvSpPr>
          <p:cNvPr id="5" name="Title 1">
            <a:extLst>
              <a:ext uri="{FF2B5EF4-FFF2-40B4-BE49-F238E27FC236}">
                <a16:creationId xmlns:a16="http://schemas.microsoft.com/office/drawing/2014/main" id="{73102471-118B-7C6C-3DC7-6A8FBF544E49}"/>
              </a:ext>
            </a:extLst>
          </p:cNvPr>
          <p:cNvSpPr txBox="1">
            <a:spLocks/>
          </p:cNvSpPr>
          <p:nvPr/>
        </p:nvSpPr>
        <p:spPr>
          <a:xfrm>
            <a:off x="718854" y="109209"/>
            <a:ext cx="7401491"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b="1">
                <a:solidFill>
                  <a:srgbClr val="D50032"/>
                </a:solidFill>
                <a:latin typeface="Open Sans"/>
                <a:ea typeface="Open Sans"/>
                <a:cs typeface="Open Sans"/>
              </a:rPr>
              <a:t>Welcome!</a:t>
            </a:r>
          </a:p>
        </p:txBody>
      </p:sp>
      <p:pic>
        <p:nvPicPr>
          <p:cNvPr id="8" name="Picture 7">
            <a:extLst>
              <a:ext uri="{FF2B5EF4-FFF2-40B4-BE49-F238E27FC236}">
                <a16:creationId xmlns:a16="http://schemas.microsoft.com/office/drawing/2014/main" id="{09798115-78EA-20C2-B298-2092AE5AEAB0}"/>
              </a:ext>
            </a:extLst>
          </p:cNvPr>
          <p:cNvPicPr>
            <a:picLocks noChangeAspect="1"/>
          </p:cNvPicPr>
          <p:nvPr/>
        </p:nvPicPr>
        <p:blipFill>
          <a:blip r:embed="rId3"/>
          <a:stretch>
            <a:fillRect/>
          </a:stretch>
        </p:blipFill>
        <p:spPr>
          <a:xfrm>
            <a:off x="747251" y="1123627"/>
            <a:ext cx="3064284" cy="3059125"/>
          </a:xfrm>
          <a:prstGeom prst="rect">
            <a:avLst/>
          </a:prstGeom>
        </p:spPr>
      </p:pic>
      <p:sp>
        <p:nvSpPr>
          <p:cNvPr id="11" name="Title 1">
            <a:extLst>
              <a:ext uri="{FF2B5EF4-FFF2-40B4-BE49-F238E27FC236}">
                <a16:creationId xmlns:a16="http://schemas.microsoft.com/office/drawing/2014/main" id="{21935728-19AE-3F12-4515-AC336E287B72}"/>
              </a:ext>
            </a:extLst>
          </p:cNvPr>
          <p:cNvSpPr>
            <a:spLocks noGrp="1"/>
          </p:cNvSpPr>
          <p:nvPr>
            <p:ph type="title"/>
          </p:nvPr>
        </p:nvSpPr>
        <p:spPr>
          <a:xfrm>
            <a:off x="3895324" y="2096378"/>
            <a:ext cx="5147187" cy="645943"/>
          </a:xfrm>
        </p:spPr>
        <p:txBody>
          <a:bodyPr>
            <a:normAutofit fontScale="90000"/>
          </a:bodyPr>
          <a:lstStyle/>
          <a:p>
            <a:br>
              <a:rPr lang="en-US"/>
            </a:br>
            <a:r>
              <a:rPr lang="en-US" sz="3200" b="1">
                <a:latin typeface="Open Sans"/>
                <a:ea typeface="Open Sans"/>
                <a:cs typeface="Open Sans"/>
              </a:rPr>
              <a:t>Joanne Carter</a:t>
            </a:r>
            <a:br>
              <a:rPr lang="en-US" sz="3200" b="1">
                <a:latin typeface="Open Sans"/>
              </a:rPr>
            </a:br>
            <a:r>
              <a:rPr lang="en-US" sz="3200">
                <a:latin typeface="Open Sans"/>
                <a:ea typeface="Open Sans"/>
                <a:cs typeface="Open Sans"/>
              </a:rPr>
              <a:t>RESULTS Executive Director</a:t>
            </a:r>
            <a:br>
              <a:rPr lang="en-US" sz="3200">
                <a:latin typeface="Open Sans"/>
              </a:rPr>
            </a:br>
            <a:endParaRPr lang="en-US" sz="2200">
              <a:latin typeface="Open Sans"/>
              <a:ea typeface="Open Sans"/>
              <a:cs typeface="Open Sans"/>
            </a:endParaRPr>
          </a:p>
        </p:txBody>
      </p:sp>
    </p:spTree>
    <p:extLst>
      <p:ext uri="{BB962C8B-B14F-4D97-AF65-F5344CB8AC3E}">
        <p14:creationId xmlns:p14="http://schemas.microsoft.com/office/powerpoint/2010/main" val="3898009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0DBE-03E6-4FB1-93BD-FC4516DF6D47}"/>
              </a:ext>
            </a:extLst>
          </p:cNvPr>
          <p:cNvSpPr>
            <a:spLocks noGrp="1"/>
          </p:cNvSpPr>
          <p:nvPr>
            <p:ph type="title"/>
          </p:nvPr>
        </p:nvSpPr>
        <p:spPr>
          <a:xfrm>
            <a:off x="1638077" y="157843"/>
            <a:ext cx="6040419" cy="1518987"/>
          </a:xfrm>
        </p:spPr>
        <p:txBody>
          <a:bodyPr>
            <a:normAutofit/>
          </a:bodyPr>
          <a:lstStyle/>
          <a:p>
            <a:r>
              <a:rPr lang="en-US" sz="3600" b="1">
                <a:latin typeface="Open Sans"/>
                <a:ea typeface="Open Sans"/>
                <a:cs typeface="Calibri"/>
              </a:rPr>
              <a:t>Bob Dickerson </a:t>
            </a:r>
            <a:br>
              <a:rPr lang="en-US" sz="3600" b="1">
                <a:latin typeface="Open Sans"/>
                <a:ea typeface="Open Sans"/>
                <a:cs typeface="Calibri"/>
              </a:rPr>
            </a:br>
            <a:r>
              <a:rPr lang="en-US" sz="3600" b="1">
                <a:latin typeface="Open Sans"/>
                <a:ea typeface="Open Sans"/>
                <a:cs typeface="Calibri"/>
              </a:rPr>
              <a:t> Leadership Award</a:t>
            </a:r>
          </a:p>
        </p:txBody>
      </p:sp>
      <p:pic>
        <p:nvPicPr>
          <p:cNvPr id="4" name="Picture 5">
            <a:extLst>
              <a:ext uri="{FF2B5EF4-FFF2-40B4-BE49-F238E27FC236}">
                <a16:creationId xmlns:a16="http://schemas.microsoft.com/office/drawing/2014/main" id="{A090213A-B681-4870-8D9C-80DA7FE4C0A9}"/>
              </a:ext>
            </a:extLst>
          </p:cNvPr>
          <p:cNvPicPr>
            <a:picLocks noChangeAspect="1"/>
          </p:cNvPicPr>
          <p:nvPr/>
        </p:nvPicPr>
        <p:blipFill rotWithShape="1">
          <a:blip r:embed="rId2"/>
          <a:srcRect r="-353"/>
          <a:stretch/>
        </p:blipFill>
        <p:spPr>
          <a:xfrm>
            <a:off x="912970" y="157843"/>
            <a:ext cx="1450213" cy="1518988"/>
          </a:xfrm>
          <a:prstGeom prst="rect">
            <a:avLst/>
          </a:prstGeom>
        </p:spPr>
      </p:pic>
      <p:sp>
        <p:nvSpPr>
          <p:cNvPr id="6" name="Rectangle 5">
            <a:extLst>
              <a:ext uri="{FF2B5EF4-FFF2-40B4-BE49-F238E27FC236}">
                <a16:creationId xmlns:a16="http://schemas.microsoft.com/office/drawing/2014/main" id="{C0B68076-9E3F-422E-9F0C-4653157C2A5B}"/>
              </a:ext>
            </a:extLst>
          </p:cNvPr>
          <p:cNvSpPr>
            <a:spLocks noChangeArrowheads="1"/>
          </p:cNvSpPr>
          <p:nvPr/>
        </p:nvSpPr>
        <p:spPr bwMode="auto">
          <a:xfrm>
            <a:off x="-1" y="7802"/>
            <a:ext cx="41910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spcBef>
                <a:spcPct val="0"/>
              </a:spcBef>
              <a:buNone/>
            </a:pPr>
            <a:fld id="{95BB2D1B-881B-4C36-91A0-2138573F7DA8}" type="slidenum">
              <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rPr>
              <a:pPr defTabSz="457189">
                <a:spcBef>
                  <a:spcPct val="0"/>
                </a:spcBef>
                <a:buNone/>
              </a:pPr>
              <a:t>30</a:t>
            </a:fld>
            <a:endPar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12649923-2E11-44E2-9D1A-45F788C9C409}"/>
              </a:ext>
            </a:extLst>
          </p:cNvPr>
          <p:cNvSpPr txBox="1"/>
          <p:nvPr/>
        </p:nvSpPr>
        <p:spPr>
          <a:xfrm>
            <a:off x="-1" y="2604896"/>
            <a:ext cx="9103266" cy="861774"/>
          </a:xfrm>
          <a:prstGeom prst="rect">
            <a:avLst/>
          </a:prstGeom>
          <a:noFill/>
        </p:spPr>
        <p:txBody>
          <a:bodyPr wrap="square" lIns="91440" tIns="45720" rIns="91440" bIns="45720" rtlCol="0" anchor="t">
            <a:spAutoFit/>
          </a:bodyPr>
          <a:lstStyle/>
          <a:p>
            <a:pPr algn="ctr"/>
            <a:r>
              <a:rPr lang="en-US" sz="5000" b="1">
                <a:solidFill>
                  <a:srgbClr val="D50032"/>
                </a:solidFill>
                <a:latin typeface="Open Sans"/>
                <a:ea typeface="Open Sans"/>
                <a:cs typeface="Open Sans"/>
              </a:rPr>
              <a:t>And the recipient is…</a:t>
            </a:r>
          </a:p>
        </p:txBody>
      </p:sp>
    </p:spTree>
    <p:extLst>
      <p:ext uri="{BB962C8B-B14F-4D97-AF65-F5344CB8AC3E}">
        <p14:creationId xmlns:p14="http://schemas.microsoft.com/office/powerpoint/2010/main" val="3248834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0DBE-03E6-4FB1-93BD-FC4516DF6D47}"/>
              </a:ext>
            </a:extLst>
          </p:cNvPr>
          <p:cNvSpPr>
            <a:spLocks noGrp="1"/>
          </p:cNvSpPr>
          <p:nvPr>
            <p:ph type="title"/>
          </p:nvPr>
        </p:nvSpPr>
        <p:spPr>
          <a:xfrm>
            <a:off x="1638077" y="157843"/>
            <a:ext cx="6040419" cy="999169"/>
          </a:xfrm>
        </p:spPr>
        <p:txBody>
          <a:bodyPr>
            <a:normAutofit fontScale="90000"/>
          </a:bodyPr>
          <a:lstStyle/>
          <a:p>
            <a:r>
              <a:rPr lang="en-US" sz="3200" b="1" dirty="0">
                <a:latin typeface="Open Sans"/>
                <a:ea typeface="Open Sans"/>
                <a:cs typeface="Calibri"/>
              </a:rPr>
              <a:t>Bob Dickerson </a:t>
            </a:r>
            <a:br>
              <a:rPr lang="en-US" sz="3200" b="1" dirty="0">
                <a:latin typeface="Open Sans"/>
                <a:ea typeface="Open Sans"/>
                <a:cs typeface="Calibri"/>
              </a:rPr>
            </a:br>
            <a:r>
              <a:rPr lang="en-US" sz="3200" b="1" dirty="0">
                <a:latin typeface="Open Sans"/>
                <a:ea typeface="Open Sans"/>
                <a:cs typeface="Calibri"/>
              </a:rPr>
              <a:t> Leadership Award</a:t>
            </a:r>
          </a:p>
        </p:txBody>
      </p:sp>
      <p:pic>
        <p:nvPicPr>
          <p:cNvPr id="4" name="Picture 5">
            <a:extLst>
              <a:ext uri="{FF2B5EF4-FFF2-40B4-BE49-F238E27FC236}">
                <a16:creationId xmlns:a16="http://schemas.microsoft.com/office/drawing/2014/main" id="{A090213A-B681-4870-8D9C-80DA7FE4C0A9}"/>
              </a:ext>
            </a:extLst>
          </p:cNvPr>
          <p:cNvPicPr>
            <a:picLocks noChangeAspect="1"/>
          </p:cNvPicPr>
          <p:nvPr/>
        </p:nvPicPr>
        <p:blipFill rotWithShape="1">
          <a:blip r:embed="rId2"/>
          <a:srcRect r="-353"/>
          <a:stretch/>
        </p:blipFill>
        <p:spPr>
          <a:xfrm>
            <a:off x="912971" y="157843"/>
            <a:ext cx="953930" cy="999169"/>
          </a:xfrm>
          <a:prstGeom prst="rect">
            <a:avLst/>
          </a:prstGeom>
        </p:spPr>
      </p:pic>
      <p:sp>
        <p:nvSpPr>
          <p:cNvPr id="6" name="Rectangle 5">
            <a:extLst>
              <a:ext uri="{FF2B5EF4-FFF2-40B4-BE49-F238E27FC236}">
                <a16:creationId xmlns:a16="http://schemas.microsoft.com/office/drawing/2014/main" id="{C0B68076-9E3F-422E-9F0C-4653157C2A5B}"/>
              </a:ext>
            </a:extLst>
          </p:cNvPr>
          <p:cNvSpPr>
            <a:spLocks noChangeArrowheads="1"/>
          </p:cNvSpPr>
          <p:nvPr/>
        </p:nvSpPr>
        <p:spPr bwMode="auto">
          <a:xfrm>
            <a:off x="-1" y="7802"/>
            <a:ext cx="41910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spcBef>
                <a:spcPct val="0"/>
              </a:spcBef>
              <a:buNone/>
            </a:pPr>
            <a:fld id="{95BB2D1B-881B-4C36-91A0-2138573F7DA8}" type="slidenum">
              <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rPr>
              <a:pPr defTabSz="457189">
                <a:spcBef>
                  <a:spcPct val="0"/>
                </a:spcBef>
                <a:buNone/>
              </a:pPr>
              <a:t>31</a:t>
            </a:fld>
            <a:endPar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12649923-2E11-44E2-9D1A-45F788C9C409}"/>
              </a:ext>
            </a:extLst>
          </p:cNvPr>
          <p:cNvSpPr txBox="1"/>
          <p:nvPr/>
        </p:nvSpPr>
        <p:spPr>
          <a:xfrm>
            <a:off x="5641230" y="1881324"/>
            <a:ext cx="3049169" cy="2492990"/>
          </a:xfrm>
          <a:prstGeom prst="rect">
            <a:avLst/>
          </a:prstGeom>
          <a:noFill/>
        </p:spPr>
        <p:txBody>
          <a:bodyPr wrap="square" lIns="91440" tIns="45720" rIns="91440" bIns="45720" rtlCol="0" anchor="t">
            <a:spAutoFit/>
          </a:bodyPr>
          <a:lstStyle/>
          <a:p>
            <a:pPr algn="ctr"/>
            <a:r>
              <a:rPr lang="en-US" sz="2400" b="1" dirty="0">
                <a:latin typeface="Open Sans"/>
                <a:ea typeface="Open Sans"/>
                <a:cs typeface="Open Sans"/>
              </a:rPr>
              <a:t>Christina Gunther</a:t>
            </a:r>
            <a:r>
              <a:rPr lang="en-US" sz="2400" dirty="0">
                <a:latin typeface="Open Sans"/>
                <a:ea typeface="Open Sans"/>
                <a:cs typeface="Open Sans"/>
              </a:rPr>
              <a:t> RESULTS Coastal Connecticut</a:t>
            </a:r>
          </a:p>
          <a:p>
            <a:pPr algn="ctr"/>
            <a:endParaRPr lang="en-US" dirty="0">
              <a:latin typeface="Open Sans"/>
              <a:ea typeface="Open Sans"/>
              <a:cs typeface="Open Sans"/>
            </a:endParaRPr>
          </a:p>
          <a:p>
            <a:pPr algn="ctr"/>
            <a:endParaRPr lang="en-US" dirty="0">
              <a:latin typeface="Open Sans"/>
              <a:ea typeface="Open Sans"/>
              <a:cs typeface="Open Sans"/>
            </a:endParaRPr>
          </a:p>
          <a:p>
            <a:pPr algn="ctr"/>
            <a:r>
              <a:rPr lang="en-US" sz="2400" b="1" dirty="0">
                <a:solidFill>
                  <a:srgbClr val="D50032"/>
                </a:solidFill>
                <a:latin typeface="Open Sans"/>
                <a:ea typeface="Open Sans"/>
                <a:cs typeface="Open Sans"/>
              </a:rPr>
              <a:t>Congratulations, Christina!</a:t>
            </a:r>
          </a:p>
        </p:txBody>
      </p:sp>
      <p:pic>
        <p:nvPicPr>
          <p:cNvPr id="7" name="Picture 6">
            <a:extLst>
              <a:ext uri="{FF2B5EF4-FFF2-40B4-BE49-F238E27FC236}">
                <a16:creationId xmlns:a16="http://schemas.microsoft.com/office/drawing/2014/main" id="{5F980863-4F69-596D-A31B-4C98050E9E5A}"/>
              </a:ext>
            </a:extLst>
          </p:cNvPr>
          <p:cNvPicPr>
            <a:picLocks noChangeAspect="1"/>
          </p:cNvPicPr>
          <p:nvPr/>
        </p:nvPicPr>
        <p:blipFill>
          <a:blip r:embed="rId3"/>
          <a:stretch>
            <a:fillRect/>
          </a:stretch>
        </p:blipFill>
        <p:spPr>
          <a:xfrm>
            <a:off x="1866901" y="1374375"/>
            <a:ext cx="3530062" cy="3506889"/>
          </a:xfrm>
          <a:prstGeom prst="rect">
            <a:avLst/>
          </a:prstGeom>
        </p:spPr>
      </p:pic>
    </p:spTree>
    <p:extLst>
      <p:ext uri="{BB962C8B-B14F-4D97-AF65-F5344CB8AC3E}">
        <p14:creationId xmlns:p14="http://schemas.microsoft.com/office/powerpoint/2010/main" val="1452484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0DBE-03E6-4FB1-93BD-FC4516DF6D47}"/>
              </a:ext>
            </a:extLst>
          </p:cNvPr>
          <p:cNvSpPr>
            <a:spLocks noGrp="1"/>
          </p:cNvSpPr>
          <p:nvPr>
            <p:ph type="title"/>
          </p:nvPr>
        </p:nvSpPr>
        <p:spPr>
          <a:xfrm>
            <a:off x="1638077" y="157843"/>
            <a:ext cx="6040419" cy="999169"/>
          </a:xfrm>
        </p:spPr>
        <p:txBody>
          <a:bodyPr>
            <a:normAutofit fontScale="90000"/>
          </a:bodyPr>
          <a:lstStyle/>
          <a:p>
            <a:r>
              <a:rPr lang="en-US" sz="3200" b="1" dirty="0">
                <a:latin typeface="Open Sans"/>
                <a:ea typeface="Open Sans"/>
                <a:cs typeface="Calibri"/>
              </a:rPr>
              <a:t>Bob Dickerson </a:t>
            </a:r>
            <a:br>
              <a:rPr lang="en-US" sz="3200" b="1" dirty="0">
                <a:latin typeface="Open Sans"/>
                <a:ea typeface="Open Sans"/>
                <a:cs typeface="Calibri"/>
              </a:rPr>
            </a:br>
            <a:r>
              <a:rPr lang="en-US" sz="3200" b="1" dirty="0">
                <a:latin typeface="Open Sans"/>
                <a:ea typeface="Open Sans"/>
                <a:cs typeface="Calibri"/>
              </a:rPr>
              <a:t> Leadership Award</a:t>
            </a:r>
          </a:p>
        </p:txBody>
      </p:sp>
      <p:pic>
        <p:nvPicPr>
          <p:cNvPr id="4" name="Picture 5">
            <a:extLst>
              <a:ext uri="{FF2B5EF4-FFF2-40B4-BE49-F238E27FC236}">
                <a16:creationId xmlns:a16="http://schemas.microsoft.com/office/drawing/2014/main" id="{A090213A-B681-4870-8D9C-80DA7FE4C0A9}"/>
              </a:ext>
            </a:extLst>
          </p:cNvPr>
          <p:cNvPicPr>
            <a:picLocks noChangeAspect="1"/>
          </p:cNvPicPr>
          <p:nvPr/>
        </p:nvPicPr>
        <p:blipFill rotWithShape="1">
          <a:blip r:embed="rId2"/>
          <a:srcRect r="-353"/>
          <a:stretch/>
        </p:blipFill>
        <p:spPr>
          <a:xfrm>
            <a:off x="912971" y="157843"/>
            <a:ext cx="953930" cy="999169"/>
          </a:xfrm>
          <a:prstGeom prst="rect">
            <a:avLst/>
          </a:prstGeom>
        </p:spPr>
      </p:pic>
      <p:sp>
        <p:nvSpPr>
          <p:cNvPr id="6" name="Rectangle 5">
            <a:extLst>
              <a:ext uri="{FF2B5EF4-FFF2-40B4-BE49-F238E27FC236}">
                <a16:creationId xmlns:a16="http://schemas.microsoft.com/office/drawing/2014/main" id="{C0B68076-9E3F-422E-9F0C-4653157C2A5B}"/>
              </a:ext>
            </a:extLst>
          </p:cNvPr>
          <p:cNvSpPr>
            <a:spLocks noChangeArrowheads="1"/>
          </p:cNvSpPr>
          <p:nvPr/>
        </p:nvSpPr>
        <p:spPr bwMode="auto">
          <a:xfrm>
            <a:off x="-1" y="7802"/>
            <a:ext cx="41910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spcBef>
                <a:spcPct val="0"/>
              </a:spcBef>
              <a:buNone/>
            </a:pPr>
            <a:fld id="{95BB2D1B-881B-4C36-91A0-2138573F7DA8}" type="slidenum">
              <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rPr>
              <a:pPr defTabSz="457189">
                <a:spcBef>
                  <a:spcPct val="0"/>
                </a:spcBef>
                <a:buNone/>
              </a:pPr>
              <a:t>32</a:t>
            </a:fld>
            <a:endPar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65DDDD14-43BA-7A38-7AA3-445B593D97E8}"/>
              </a:ext>
            </a:extLst>
          </p:cNvPr>
          <p:cNvPicPr>
            <a:picLocks noChangeAspect="1"/>
          </p:cNvPicPr>
          <p:nvPr/>
        </p:nvPicPr>
        <p:blipFill>
          <a:blip r:embed="rId3"/>
          <a:stretch>
            <a:fillRect/>
          </a:stretch>
        </p:blipFill>
        <p:spPr>
          <a:xfrm>
            <a:off x="3300413" y="1443037"/>
            <a:ext cx="2543174" cy="3390899"/>
          </a:xfrm>
          <a:prstGeom prst="rect">
            <a:avLst/>
          </a:prstGeom>
        </p:spPr>
      </p:pic>
    </p:spTree>
    <p:extLst>
      <p:ext uri="{BB962C8B-B14F-4D97-AF65-F5344CB8AC3E}">
        <p14:creationId xmlns:p14="http://schemas.microsoft.com/office/powerpoint/2010/main" val="4286995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0DBE-03E6-4FB1-93BD-FC4516DF6D47}"/>
              </a:ext>
            </a:extLst>
          </p:cNvPr>
          <p:cNvSpPr>
            <a:spLocks noGrp="1"/>
          </p:cNvSpPr>
          <p:nvPr>
            <p:ph type="title"/>
          </p:nvPr>
        </p:nvSpPr>
        <p:spPr>
          <a:xfrm>
            <a:off x="1920314" y="157843"/>
            <a:ext cx="6040419" cy="1157715"/>
          </a:xfrm>
        </p:spPr>
        <p:txBody>
          <a:bodyPr>
            <a:normAutofit fontScale="90000"/>
          </a:bodyPr>
          <a:lstStyle/>
          <a:p>
            <a:r>
              <a:rPr lang="en-US" sz="3600" b="1" dirty="0">
                <a:latin typeface="Open Sans"/>
                <a:ea typeface="Open Sans"/>
                <a:cs typeface="Calibri"/>
              </a:rPr>
              <a:t>Cameron Duncan</a:t>
            </a:r>
            <a:br>
              <a:rPr lang="en-US" sz="3600" b="1" dirty="0">
                <a:latin typeface="Open Sans"/>
                <a:ea typeface="Open Sans"/>
                <a:cs typeface="Calibri"/>
              </a:rPr>
            </a:br>
            <a:r>
              <a:rPr lang="en-US" sz="3600" b="1" dirty="0">
                <a:latin typeface="Open Sans"/>
                <a:ea typeface="Open Sans"/>
                <a:cs typeface="Calibri"/>
              </a:rPr>
              <a:t> Media Award</a:t>
            </a:r>
          </a:p>
        </p:txBody>
      </p:sp>
      <p:sp>
        <p:nvSpPr>
          <p:cNvPr id="6" name="Rectangle 5">
            <a:extLst>
              <a:ext uri="{FF2B5EF4-FFF2-40B4-BE49-F238E27FC236}">
                <a16:creationId xmlns:a16="http://schemas.microsoft.com/office/drawing/2014/main" id="{C0B68076-9E3F-422E-9F0C-4653157C2A5B}"/>
              </a:ext>
            </a:extLst>
          </p:cNvPr>
          <p:cNvSpPr>
            <a:spLocks noChangeArrowheads="1"/>
          </p:cNvSpPr>
          <p:nvPr/>
        </p:nvSpPr>
        <p:spPr bwMode="auto">
          <a:xfrm>
            <a:off x="-1" y="7802"/>
            <a:ext cx="41910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spcBef>
                <a:spcPct val="0"/>
              </a:spcBef>
              <a:buNone/>
            </a:pPr>
            <a:fld id="{95BB2D1B-881B-4C36-91A0-2138573F7DA8}" type="slidenum">
              <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rPr>
              <a:pPr defTabSz="457189">
                <a:spcBef>
                  <a:spcPct val="0"/>
                </a:spcBef>
                <a:buNone/>
              </a:pPr>
              <a:t>33</a:t>
            </a:fld>
            <a:endPar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12649923-2E11-44E2-9D1A-45F788C9C409}"/>
              </a:ext>
            </a:extLst>
          </p:cNvPr>
          <p:cNvSpPr txBox="1"/>
          <p:nvPr/>
        </p:nvSpPr>
        <p:spPr>
          <a:xfrm>
            <a:off x="-1" y="2604896"/>
            <a:ext cx="9103266" cy="861774"/>
          </a:xfrm>
          <a:prstGeom prst="rect">
            <a:avLst/>
          </a:prstGeom>
          <a:noFill/>
        </p:spPr>
        <p:txBody>
          <a:bodyPr wrap="square" lIns="91440" tIns="45720" rIns="91440" bIns="45720" rtlCol="0" anchor="t">
            <a:spAutoFit/>
          </a:bodyPr>
          <a:lstStyle/>
          <a:p>
            <a:pPr algn="ctr"/>
            <a:r>
              <a:rPr lang="en-US" sz="5000" b="1">
                <a:solidFill>
                  <a:srgbClr val="D50032"/>
                </a:solidFill>
                <a:latin typeface="Open Sans"/>
                <a:ea typeface="Open Sans"/>
                <a:cs typeface="Open Sans"/>
              </a:rPr>
              <a:t>And the recipient is…</a:t>
            </a:r>
          </a:p>
        </p:txBody>
      </p:sp>
      <p:pic>
        <p:nvPicPr>
          <p:cNvPr id="1026" name="Picture 2" descr="a cup of coffee and a pair of glasses on a newspaper. Photo by Ashni on Unsplash.">
            <a:extLst>
              <a:ext uri="{FF2B5EF4-FFF2-40B4-BE49-F238E27FC236}">
                <a16:creationId xmlns:a16="http://schemas.microsoft.com/office/drawing/2014/main" id="{3B411F8E-280A-609D-3893-9B13ADBCD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467" y="157843"/>
            <a:ext cx="1048733" cy="115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29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0DBE-03E6-4FB1-93BD-FC4516DF6D47}"/>
              </a:ext>
            </a:extLst>
          </p:cNvPr>
          <p:cNvSpPr>
            <a:spLocks noGrp="1"/>
          </p:cNvSpPr>
          <p:nvPr>
            <p:ph type="title"/>
          </p:nvPr>
        </p:nvSpPr>
        <p:spPr>
          <a:xfrm>
            <a:off x="1920314" y="157843"/>
            <a:ext cx="6040419" cy="1157715"/>
          </a:xfrm>
        </p:spPr>
        <p:txBody>
          <a:bodyPr>
            <a:normAutofit fontScale="90000"/>
          </a:bodyPr>
          <a:lstStyle/>
          <a:p>
            <a:r>
              <a:rPr lang="en-US" sz="3600" b="1" dirty="0">
                <a:latin typeface="Open Sans"/>
                <a:ea typeface="Open Sans"/>
                <a:cs typeface="Calibri"/>
              </a:rPr>
              <a:t>Cameron Duncan</a:t>
            </a:r>
            <a:br>
              <a:rPr lang="en-US" sz="3600" b="1" dirty="0">
                <a:latin typeface="Open Sans"/>
                <a:ea typeface="Open Sans"/>
                <a:cs typeface="Calibri"/>
              </a:rPr>
            </a:br>
            <a:r>
              <a:rPr lang="en-US" sz="3600" b="1" dirty="0">
                <a:latin typeface="Open Sans"/>
                <a:ea typeface="Open Sans"/>
                <a:cs typeface="Calibri"/>
              </a:rPr>
              <a:t> Media Award</a:t>
            </a:r>
          </a:p>
        </p:txBody>
      </p:sp>
      <p:sp>
        <p:nvSpPr>
          <p:cNvPr id="6" name="Rectangle 5">
            <a:extLst>
              <a:ext uri="{FF2B5EF4-FFF2-40B4-BE49-F238E27FC236}">
                <a16:creationId xmlns:a16="http://schemas.microsoft.com/office/drawing/2014/main" id="{C0B68076-9E3F-422E-9F0C-4653157C2A5B}"/>
              </a:ext>
            </a:extLst>
          </p:cNvPr>
          <p:cNvSpPr>
            <a:spLocks noChangeArrowheads="1"/>
          </p:cNvSpPr>
          <p:nvPr/>
        </p:nvSpPr>
        <p:spPr bwMode="auto">
          <a:xfrm>
            <a:off x="-1" y="7802"/>
            <a:ext cx="41910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spcBef>
                <a:spcPct val="0"/>
              </a:spcBef>
              <a:buNone/>
            </a:pPr>
            <a:fld id="{95BB2D1B-881B-4C36-91A0-2138573F7DA8}" type="slidenum">
              <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rPr>
              <a:pPr defTabSz="457189">
                <a:spcBef>
                  <a:spcPct val="0"/>
                </a:spcBef>
                <a:buNone/>
              </a:pPr>
              <a:t>34</a:t>
            </a:fld>
            <a:endPar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a cup of coffee and a pair of glasses on a newspaper. Photo by Ashni on Unsplash.">
            <a:extLst>
              <a:ext uri="{FF2B5EF4-FFF2-40B4-BE49-F238E27FC236}">
                <a16:creationId xmlns:a16="http://schemas.microsoft.com/office/drawing/2014/main" id="{3B411F8E-280A-609D-3893-9B13ADBCD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467" y="157843"/>
            <a:ext cx="1048733" cy="1157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window, person&#10;&#10;Description automatically generated">
            <a:extLst>
              <a:ext uri="{FF2B5EF4-FFF2-40B4-BE49-F238E27FC236}">
                <a16:creationId xmlns:a16="http://schemas.microsoft.com/office/drawing/2014/main" id="{766DDB5F-254A-D6BA-B1D9-ABEA82276338}"/>
              </a:ext>
            </a:extLst>
          </p:cNvPr>
          <p:cNvPicPr>
            <a:picLocks noChangeAspect="1"/>
          </p:cNvPicPr>
          <p:nvPr/>
        </p:nvPicPr>
        <p:blipFill>
          <a:blip r:embed="rId3"/>
          <a:stretch>
            <a:fillRect/>
          </a:stretch>
        </p:blipFill>
        <p:spPr>
          <a:xfrm rot="5400000">
            <a:off x="2329200" y="1970831"/>
            <a:ext cx="2851200" cy="2138400"/>
          </a:xfrm>
          <a:prstGeom prst="rect">
            <a:avLst/>
          </a:prstGeom>
        </p:spPr>
      </p:pic>
      <p:sp>
        <p:nvSpPr>
          <p:cNvPr id="7" name="TextBox 6">
            <a:extLst>
              <a:ext uri="{FF2B5EF4-FFF2-40B4-BE49-F238E27FC236}">
                <a16:creationId xmlns:a16="http://schemas.microsoft.com/office/drawing/2014/main" id="{661DE05F-43A0-964B-22D3-3F715AC3EB4A}"/>
              </a:ext>
            </a:extLst>
          </p:cNvPr>
          <p:cNvSpPr txBox="1"/>
          <p:nvPr/>
        </p:nvSpPr>
        <p:spPr>
          <a:xfrm>
            <a:off x="5353230" y="1793536"/>
            <a:ext cx="3049169" cy="2492990"/>
          </a:xfrm>
          <a:prstGeom prst="rect">
            <a:avLst/>
          </a:prstGeom>
          <a:noFill/>
        </p:spPr>
        <p:txBody>
          <a:bodyPr wrap="square" lIns="91440" tIns="45720" rIns="91440" bIns="45720" rtlCol="0" anchor="t">
            <a:spAutoFit/>
          </a:bodyPr>
          <a:lstStyle/>
          <a:p>
            <a:pPr algn="ctr"/>
            <a:r>
              <a:rPr lang="en-US" sz="2400" b="1" dirty="0">
                <a:latin typeface="Open Sans"/>
                <a:ea typeface="Open Sans"/>
                <a:cs typeface="Open Sans"/>
              </a:rPr>
              <a:t>Sarah Miller</a:t>
            </a:r>
          </a:p>
          <a:p>
            <a:pPr algn="ctr"/>
            <a:r>
              <a:rPr lang="en-US" sz="2400" dirty="0">
                <a:latin typeface="Open Sans"/>
                <a:ea typeface="Open Sans"/>
                <a:cs typeface="Open Sans"/>
              </a:rPr>
              <a:t>RESULTS St. Louis (US Poverty)</a:t>
            </a:r>
          </a:p>
          <a:p>
            <a:pPr algn="ctr"/>
            <a:endParaRPr lang="en-US" dirty="0">
              <a:latin typeface="Open Sans"/>
              <a:ea typeface="Open Sans"/>
              <a:cs typeface="Open Sans"/>
            </a:endParaRPr>
          </a:p>
          <a:p>
            <a:pPr algn="ctr"/>
            <a:endParaRPr lang="en-US" dirty="0">
              <a:latin typeface="Open Sans"/>
              <a:ea typeface="Open Sans"/>
              <a:cs typeface="Open Sans"/>
            </a:endParaRPr>
          </a:p>
          <a:p>
            <a:pPr algn="ctr"/>
            <a:r>
              <a:rPr lang="en-US" sz="2400" b="1" dirty="0">
                <a:solidFill>
                  <a:srgbClr val="D50032"/>
                </a:solidFill>
                <a:latin typeface="Open Sans"/>
                <a:ea typeface="Open Sans"/>
                <a:cs typeface="Open Sans"/>
              </a:rPr>
              <a:t>Congratulations, Sarah!</a:t>
            </a:r>
          </a:p>
        </p:txBody>
      </p:sp>
    </p:spTree>
    <p:extLst>
      <p:ext uri="{BB962C8B-B14F-4D97-AF65-F5344CB8AC3E}">
        <p14:creationId xmlns:p14="http://schemas.microsoft.com/office/powerpoint/2010/main" val="3253804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0DBE-03E6-4FB1-93BD-FC4516DF6D47}"/>
              </a:ext>
            </a:extLst>
          </p:cNvPr>
          <p:cNvSpPr>
            <a:spLocks noGrp="1"/>
          </p:cNvSpPr>
          <p:nvPr>
            <p:ph type="title"/>
          </p:nvPr>
        </p:nvSpPr>
        <p:spPr>
          <a:xfrm>
            <a:off x="1920314" y="157843"/>
            <a:ext cx="6040419" cy="1157715"/>
          </a:xfrm>
        </p:spPr>
        <p:txBody>
          <a:bodyPr>
            <a:normAutofit fontScale="90000"/>
          </a:bodyPr>
          <a:lstStyle/>
          <a:p>
            <a:r>
              <a:rPr lang="en-US" sz="3600" b="1" dirty="0">
                <a:latin typeface="Open Sans"/>
                <a:ea typeface="Open Sans"/>
                <a:cs typeface="Calibri"/>
              </a:rPr>
              <a:t>Cameron Duncan</a:t>
            </a:r>
            <a:br>
              <a:rPr lang="en-US" sz="3600" b="1" dirty="0">
                <a:latin typeface="Open Sans"/>
                <a:ea typeface="Open Sans"/>
                <a:cs typeface="Calibri"/>
              </a:rPr>
            </a:br>
            <a:r>
              <a:rPr lang="en-US" sz="3600" b="1" dirty="0">
                <a:latin typeface="Open Sans"/>
                <a:ea typeface="Open Sans"/>
                <a:cs typeface="Calibri"/>
              </a:rPr>
              <a:t> Media Award</a:t>
            </a:r>
          </a:p>
        </p:txBody>
      </p:sp>
      <p:sp>
        <p:nvSpPr>
          <p:cNvPr id="6" name="Rectangle 5">
            <a:extLst>
              <a:ext uri="{FF2B5EF4-FFF2-40B4-BE49-F238E27FC236}">
                <a16:creationId xmlns:a16="http://schemas.microsoft.com/office/drawing/2014/main" id="{C0B68076-9E3F-422E-9F0C-4653157C2A5B}"/>
              </a:ext>
            </a:extLst>
          </p:cNvPr>
          <p:cNvSpPr>
            <a:spLocks noChangeArrowheads="1"/>
          </p:cNvSpPr>
          <p:nvPr/>
        </p:nvSpPr>
        <p:spPr bwMode="auto">
          <a:xfrm>
            <a:off x="-1" y="7802"/>
            <a:ext cx="41910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spcBef>
                <a:spcPct val="0"/>
              </a:spcBef>
              <a:buNone/>
            </a:pPr>
            <a:fld id="{95BB2D1B-881B-4C36-91A0-2138573F7DA8}" type="slidenum">
              <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rPr>
              <a:pPr defTabSz="457189">
                <a:spcBef>
                  <a:spcPct val="0"/>
                </a:spcBef>
                <a:buNone/>
              </a:pPr>
              <a:t>35</a:t>
            </a:fld>
            <a:endParaRPr lang="en-US" altLang="en-US" sz="135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a cup of coffee and a pair of glasses on a newspaper. Photo by Ashni on Unsplash.">
            <a:extLst>
              <a:ext uri="{FF2B5EF4-FFF2-40B4-BE49-F238E27FC236}">
                <a16:creationId xmlns:a16="http://schemas.microsoft.com/office/drawing/2014/main" id="{3B411F8E-280A-609D-3893-9B13ADBCD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467" y="157843"/>
            <a:ext cx="1048733" cy="11577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86FECA-54BF-D27B-7944-45A8CD8D5EEE}"/>
              </a:ext>
            </a:extLst>
          </p:cNvPr>
          <p:cNvPicPr>
            <a:picLocks noChangeAspect="1"/>
          </p:cNvPicPr>
          <p:nvPr/>
        </p:nvPicPr>
        <p:blipFill>
          <a:blip r:embed="rId3"/>
          <a:stretch>
            <a:fillRect/>
          </a:stretch>
        </p:blipFill>
        <p:spPr>
          <a:xfrm>
            <a:off x="3268266" y="1315558"/>
            <a:ext cx="2607468" cy="3476624"/>
          </a:xfrm>
          <a:prstGeom prst="rect">
            <a:avLst/>
          </a:prstGeom>
        </p:spPr>
      </p:pic>
    </p:spTree>
    <p:extLst>
      <p:ext uri="{BB962C8B-B14F-4D97-AF65-F5344CB8AC3E}">
        <p14:creationId xmlns:p14="http://schemas.microsoft.com/office/powerpoint/2010/main" val="2522409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1907790"/>
            <a:ext cx="9144000"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a:cs typeface="Open Sans"/>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a:cs typeface="Open Sans"/>
            </a:endParaRPr>
          </a:p>
          <a:p>
            <a:pPr marL="0" marR="0" lvl="0" indent="0" algn="ctr" defTabSz="457200" rtl="0" eaLnBrk="1" fontAlgn="auto" latinLnBrk="0" hangingPunct="1">
              <a:lnSpc>
                <a:spcPct val="100000"/>
              </a:lnSpc>
              <a:spcBef>
                <a:spcPts val="1200"/>
              </a:spcBef>
              <a:spcAft>
                <a:spcPts val="1200"/>
              </a:spcAft>
              <a:buClrTx/>
              <a:buSzTx/>
              <a:buFontTx/>
              <a:buNone/>
              <a:tabLst/>
              <a:defRPr/>
            </a:pPr>
            <a:r>
              <a:rPr lang="en-US" sz="2800" b="1">
                <a:solidFill>
                  <a:prstClr val="white"/>
                </a:solidFill>
                <a:latin typeface="Open Sans"/>
                <a:ea typeface="Open Sans"/>
                <a:cs typeface="Open Sans"/>
              </a:rPr>
              <a:t>Announcements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978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393B-A9F4-DDC7-AE0F-B8C4F7A1FF00}"/>
              </a:ext>
            </a:extLst>
          </p:cNvPr>
          <p:cNvSpPr>
            <a:spLocks noGrp="1"/>
          </p:cNvSpPr>
          <p:nvPr>
            <p:ph type="title"/>
          </p:nvPr>
        </p:nvSpPr>
        <p:spPr>
          <a:xfrm>
            <a:off x="871254" y="157843"/>
            <a:ext cx="7401491" cy="857250"/>
          </a:xfrm>
        </p:spPr>
        <p:txBody>
          <a:bodyPr>
            <a:normAutofit/>
          </a:bodyPr>
          <a:lstStyle/>
          <a:p>
            <a:r>
              <a:rPr lang="en-US" sz="2600" b="1">
                <a:solidFill>
                  <a:srgbClr val="D50032"/>
                </a:solidFill>
              </a:rPr>
              <a:t>Group Planning materials coming!</a:t>
            </a:r>
          </a:p>
        </p:txBody>
      </p:sp>
      <p:sp>
        <p:nvSpPr>
          <p:cNvPr id="3" name="TextBox 2">
            <a:extLst>
              <a:ext uri="{FF2B5EF4-FFF2-40B4-BE49-F238E27FC236}">
                <a16:creationId xmlns:a16="http://schemas.microsoft.com/office/drawing/2014/main" id="{F6191203-F6F5-2BD3-3E34-C51B19806D7D}"/>
              </a:ext>
            </a:extLst>
          </p:cNvPr>
          <p:cNvSpPr txBox="1"/>
          <p:nvPr/>
        </p:nvSpPr>
        <p:spPr>
          <a:xfrm>
            <a:off x="603076" y="1015093"/>
            <a:ext cx="7937845" cy="3054298"/>
          </a:xfrm>
          <a:prstGeom prst="rect">
            <a:avLst/>
          </a:prstGeom>
          <a:noFill/>
        </p:spPr>
        <p:txBody>
          <a:bodyPr wrap="square" lIns="91440" tIns="45720" rIns="91440" bIns="45720" rtlCol="0" anchor="t">
            <a:spAutoFit/>
          </a:bodyPr>
          <a:lstStyle/>
          <a:p>
            <a:pPr algn="ctr">
              <a:lnSpc>
                <a:spcPct val="114000"/>
              </a:lnSpc>
              <a:spcAft>
                <a:spcPts val="1800"/>
              </a:spcAft>
            </a:pPr>
            <a:r>
              <a:rPr lang="en-US" sz="2400" b="1" dirty="0">
                <a:latin typeface="Open Sans" panose="020B0606030504020204" pitchFamily="34" charset="0"/>
                <a:ea typeface="Open Sans" panose="020B0606030504020204" pitchFamily="34" charset="0"/>
                <a:cs typeface="Open Sans" panose="020B0606030504020204" pitchFamily="34" charset="0"/>
              </a:rPr>
              <a:t>Group Planning will be a major focus in January. 2024 is a huge opportunity for you to engage new people in our advocacy work.</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ctr">
              <a:lnSpc>
                <a:spcPct val="114000"/>
              </a:lnSpc>
              <a:spcAft>
                <a:spcPts val="1800"/>
              </a:spcAft>
            </a:pPr>
            <a:r>
              <a:rPr lang="en-US" sz="2400" dirty="0">
                <a:latin typeface="Open Sans" panose="020B0606030504020204" pitchFamily="34" charset="0"/>
                <a:ea typeface="Open Sans" panose="020B0606030504020204" pitchFamily="34" charset="0"/>
                <a:cs typeface="Open Sans" panose="020B0606030504020204" pitchFamily="34" charset="0"/>
              </a:rPr>
              <a:t>Materials will be available by December 22.</a:t>
            </a:r>
          </a:p>
          <a:p>
            <a:pPr algn="ctr">
              <a:lnSpc>
                <a:spcPct val="114000"/>
              </a:lnSpc>
              <a:spcAft>
                <a:spcPts val="1800"/>
              </a:spcAft>
            </a:pPr>
            <a:r>
              <a:rPr lang="en-US" sz="2400" dirty="0">
                <a:latin typeface="Open Sans" panose="020B0606030504020204" pitchFamily="34" charset="0"/>
                <a:ea typeface="Open Sans" panose="020B0606030504020204" pitchFamily="34" charset="0"/>
                <a:cs typeface="Open Sans" panose="020B0606030504020204" pitchFamily="34" charset="0"/>
              </a:rPr>
              <a:t>Look for more info about planning in the Weekly Update and on January 2024 National Webinar.</a:t>
            </a:r>
          </a:p>
        </p:txBody>
      </p:sp>
      <p:sp>
        <p:nvSpPr>
          <p:cNvPr id="4" name="Rectangle 5">
            <a:extLst>
              <a:ext uri="{FF2B5EF4-FFF2-40B4-BE49-F238E27FC236}">
                <a16:creationId xmlns:a16="http://schemas.microsoft.com/office/drawing/2014/main" id="{A2DECAC9-F988-DB68-7A80-35CD5CBC8773}"/>
              </a:ext>
            </a:extLst>
          </p:cNvPr>
          <p:cNvSpPr>
            <a:spLocks noChangeArrowheads="1"/>
          </p:cNvSpPr>
          <p:nvPr/>
        </p:nvSpPr>
        <p:spPr bwMode="auto">
          <a:xfrm>
            <a:off x="0" y="7802"/>
            <a:ext cx="4143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fld id="{95BB2D1B-881B-4C36-91A0-2138573F7DA8}" type="slidenum">
              <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457189" rtl="0" eaLnBrk="1" fontAlgn="auto" latinLnBrk="0" hangingPunct="1">
                <a:lnSpc>
                  <a:spcPct val="100000"/>
                </a:lnSpc>
                <a:spcBef>
                  <a:spcPct val="0"/>
                </a:spcBef>
                <a:spcAft>
                  <a:spcPts val="0"/>
                </a:spcAft>
                <a:buClrTx/>
                <a:buSzTx/>
                <a:buFontTx/>
                <a:buNone/>
                <a:tabLst/>
                <a:defRPr/>
              </a:pPr>
              <a:t>37</a:t>
            </a:fld>
            <a:endPar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9808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3965-FE3B-7794-8ADD-8E56848FCF45}"/>
              </a:ext>
            </a:extLst>
          </p:cNvPr>
          <p:cNvSpPr>
            <a:spLocks noGrp="1"/>
          </p:cNvSpPr>
          <p:nvPr>
            <p:ph type="title"/>
          </p:nvPr>
        </p:nvSpPr>
        <p:spPr>
          <a:xfrm>
            <a:off x="829775" y="78772"/>
            <a:ext cx="7484450" cy="940209"/>
          </a:xfrm>
        </p:spPr>
        <p:txBody>
          <a:bodyPr>
            <a:normAutofit fontScale="90000"/>
          </a:bodyPr>
          <a:lstStyle/>
          <a:p>
            <a:br>
              <a:rPr lang="en-US" sz="3600" b="1" dirty="0"/>
            </a:br>
            <a:r>
              <a:rPr lang="en-US" sz="3600" b="1" dirty="0">
                <a:solidFill>
                  <a:srgbClr val="D50032"/>
                </a:solidFill>
              </a:rPr>
              <a:t>Grassroots Townhall </a:t>
            </a:r>
            <a:br>
              <a:rPr lang="en-US" sz="3600" b="1" dirty="0">
                <a:solidFill>
                  <a:srgbClr val="D50032"/>
                </a:solidFill>
              </a:rPr>
            </a:br>
            <a:endParaRPr lang="en-US" sz="3600" b="1" dirty="0">
              <a:solidFill>
                <a:srgbClr val="D50032"/>
              </a:solidFill>
            </a:endParaRPr>
          </a:p>
        </p:txBody>
      </p:sp>
      <p:sp>
        <p:nvSpPr>
          <p:cNvPr id="3" name="Content Placeholder 2">
            <a:extLst>
              <a:ext uri="{FF2B5EF4-FFF2-40B4-BE49-F238E27FC236}">
                <a16:creationId xmlns:a16="http://schemas.microsoft.com/office/drawing/2014/main" id="{19978CBC-27B2-5FE1-B457-CE01713FA58F}"/>
              </a:ext>
            </a:extLst>
          </p:cNvPr>
          <p:cNvSpPr>
            <a:spLocks noGrp="1"/>
          </p:cNvSpPr>
          <p:nvPr>
            <p:ph idx="1"/>
          </p:nvPr>
        </p:nvSpPr>
        <p:spPr>
          <a:xfrm>
            <a:off x="457200" y="1018981"/>
            <a:ext cx="8229600" cy="3394472"/>
          </a:xfrm>
        </p:spPr>
        <p:txBody>
          <a:bodyPr spcFirstLastPara="1" wrap="square" lIns="91425" tIns="45700" rIns="91425" bIns="45700" anchor="t" anchorCtr="0">
            <a:noAutofit/>
          </a:bodyPr>
          <a:lstStyle/>
          <a:p>
            <a:pPr marL="0" indent="0">
              <a:lnSpc>
                <a:spcPct val="114000"/>
              </a:lnSpc>
              <a:spcBef>
                <a:spcPts val="0"/>
              </a:spcBef>
              <a:spcAft>
                <a:spcPts val="600"/>
              </a:spcAft>
              <a:buNone/>
            </a:pPr>
            <a:r>
              <a:rPr lang="en-US" sz="1800" dirty="0">
                <a:solidFill>
                  <a:srgbClr val="212529"/>
                </a:solidFill>
              </a:rPr>
              <a:t>We invite all volunteers to a Grassroots Town Hall event for a discussion of your year in RESULTS, your celebrations of successes, and acknowledgement of disappointments as we face the year ahead. Come share with us:</a:t>
            </a:r>
          </a:p>
          <a:p>
            <a:pPr marL="230188" indent="-230188">
              <a:lnSpc>
                <a:spcPct val="114000"/>
              </a:lnSpc>
              <a:spcBef>
                <a:spcPts val="0"/>
              </a:spcBef>
              <a:spcAft>
                <a:spcPts val="600"/>
              </a:spcAft>
              <a:buSzPct val="100000"/>
            </a:pPr>
            <a:r>
              <a:rPr lang="en-US" sz="1800" dirty="0">
                <a:solidFill>
                  <a:srgbClr val="212529"/>
                </a:solidFill>
              </a:rPr>
              <a:t>One thing that you are the most proud of or excited about involving your RESULTS work this year </a:t>
            </a:r>
          </a:p>
          <a:p>
            <a:pPr marL="230188" indent="-230188">
              <a:lnSpc>
                <a:spcPct val="114000"/>
              </a:lnSpc>
              <a:spcBef>
                <a:spcPts val="0"/>
              </a:spcBef>
              <a:spcAft>
                <a:spcPts val="600"/>
              </a:spcAft>
              <a:buSzPct val="100000"/>
            </a:pPr>
            <a:r>
              <a:rPr lang="en-US" sz="1800" dirty="0">
                <a:solidFill>
                  <a:srgbClr val="212529"/>
                </a:solidFill>
              </a:rPr>
              <a:t>Your biggest disappointment or regret from this year </a:t>
            </a:r>
          </a:p>
          <a:p>
            <a:pPr marL="230188" indent="-230188">
              <a:lnSpc>
                <a:spcPct val="114000"/>
              </a:lnSpc>
              <a:spcBef>
                <a:spcPts val="0"/>
              </a:spcBef>
              <a:spcAft>
                <a:spcPts val="600"/>
              </a:spcAft>
              <a:buSzPct val="100000"/>
            </a:pPr>
            <a:r>
              <a:rPr lang="en-US" sz="1800" dirty="0">
                <a:solidFill>
                  <a:srgbClr val="212529"/>
                </a:solidFill>
              </a:rPr>
              <a:t>The funniest moment from your RESULTS work this year</a:t>
            </a:r>
            <a:endParaRPr lang="en-US" sz="3200" b="1" dirty="0">
              <a:solidFill>
                <a:srgbClr val="212529"/>
              </a:solidFill>
            </a:endParaRPr>
          </a:p>
          <a:p>
            <a:pPr marL="0" indent="0" algn="ctr">
              <a:spcBef>
                <a:spcPts val="852"/>
              </a:spcBef>
              <a:buNone/>
            </a:pPr>
            <a:r>
              <a:rPr lang="en-US" sz="2400" b="1" dirty="0">
                <a:solidFill>
                  <a:srgbClr val="212529"/>
                </a:solidFill>
              </a:rPr>
              <a:t>Thursday, December 7, 9:00 pm ET</a:t>
            </a:r>
            <a:endParaRPr lang="en-US" sz="2400" dirty="0">
              <a:solidFill>
                <a:srgbClr val="212529"/>
              </a:solidFill>
            </a:endParaRPr>
          </a:p>
          <a:p>
            <a:pPr marL="0" indent="0" algn="ctr">
              <a:spcBef>
                <a:spcPts val="852"/>
              </a:spcBef>
              <a:buNone/>
            </a:pPr>
            <a:r>
              <a:rPr lang="en-US" sz="2400" dirty="0">
                <a:solidFill>
                  <a:srgbClr val="212529"/>
                </a:solidFill>
              </a:rPr>
              <a:t>Join directly by </a:t>
            </a:r>
            <a:r>
              <a:rPr lang="en-US" sz="2400" u="sng" dirty="0">
                <a:solidFill>
                  <a:srgbClr val="D50032"/>
                </a:solidFill>
                <a:hlinkClick r:id="rId2"/>
              </a:rPr>
              <a:t>clicking this link</a:t>
            </a:r>
            <a:r>
              <a:rPr lang="en-US" sz="2400" u="sng" dirty="0">
                <a:solidFill>
                  <a:srgbClr val="D50032"/>
                </a:solidFill>
              </a:rPr>
              <a:t>.</a:t>
            </a:r>
            <a:endParaRPr lang="en-US" sz="2400" dirty="0">
              <a:solidFill>
                <a:srgbClr val="212529"/>
              </a:solidFill>
            </a:endParaRPr>
          </a:p>
        </p:txBody>
      </p:sp>
    </p:spTree>
    <p:extLst>
      <p:ext uri="{BB962C8B-B14F-4D97-AF65-F5344CB8AC3E}">
        <p14:creationId xmlns:p14="http://schemas.microsoft.com/office/powerpoint/2010/main" val="2717193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393B-A9F4-DDC7-AE0F-B8C4F7A1FF00}"/>
              </a:ext>
            </a:extLst>
          </p:cNvPr>
          <p:cNvSpPr>
            <a:spLocks noGrp="1"/>
          </p:cNvSpPr>
          <p:nvPr>
            <p:ph type="title"/>
          </p:nvPr>
        </p:nvSpPr>
        <p:spPr>
          <a:xfrm>
            <a:off x="871252" y="273043"/>
            <a:ext cx="7401491" cy="598157"/>
          </a:xfrm>
        </p:spPr>
        <p:txBody>
          <a:bodyPr>
            <a:noAutofit/>
          </a:bodyPr>
          <a:lstStyle/>
          <a:p>
            <a:r>
              <a:rPr lang="en-US" sz="3200" b="1" dirty="0">
                <a:solidFill>
                  <a:srgbClr val="D50032"/>
                </a:solidFill>
              </a:rPr>
              <a:t>December Policy Forum</a:t>
            </a:r>
          </a:p>
        </p:txBody>
      </p:sp>
      <p:sp>
        <p:nvSpPr>
          <p:cNvPr id="3" name="TextBox 2">
            <a:extLst>
              <a:ext uri="{FF2B5EF4-FFF2-40B4-BE49-F238E27FC236}">
                <a16:creationId xmlns:a16="http://schemas.microsoft.com/office/drawing/2014/main" id="{F6191203-F6F5-2BD3-3E34-C51B19806D7D}"/>
              </a:ext>
            </a:extLst>
          </p:cNvPr>
          <p:cNvSpPr txBox="1"/>
          <p:nvPr/>
        </p:nvSpPr>
        <p:spPr>
          <a:xfrm>
            <a:off x="603076" y="1248062"/>
            <a:ext cx="7937845" cy="3228513"/>
          </a:xfrm>
          <a:prstGeom prst="rect">
            <a:avLst/>
          </a:prstGeom>
          <a:noFill/>
        </p:spPr>
        <p:txBody>
          <a:bodyPr wrap="square" lIns="91440" tIns="45720" rIns="91440" bIns="45720" rtlCol="0" anchor="t">
            <a:spAutoFit/>
          </a:bodyPr>
          <a:lstStyle/>
          <a:p>
            <a:pPr algn="ctr">
              <a:lnSpc>
                <a:spcPct val="113999"/>
              </a:lnSpc>
            </a:pPr>
            <a:r>
              <a:rPr lang="en-US" sz="2400" dirty="0">
                <a:latin typeface="Open Sans"/>
                <a:ea typeface="+mn-lt"/>
                <a:cs typeface="+mn-lt"/>
              </a:rPr>
              <a:t>Join us for an update on our U.S. and Global Policy campaigns.</a:t>
            </a:r>
          </a:p>
          <a:p>
            <a:pPr algn="ctr">
              <a:lnSpc>
                <a:spcPct val="113999"/>
              </a:lnSpc>
            </a:pPr>
            <a:r>
              <a:rPr lang="en-US" sz="2400" b="1" dirty="0">
                <a:latin typeface="Open Sans"/>
                <a:ea typeface="+mn-lt"/>
                <a:cs typeface="+mn-lt"/>
              </a:rPr>
              <a:t>Thursday, December 14 at 8:30 pm ET. </a:t>
            </a:r>
          </a:p>
          <a:p>
            <a:pPr algn="ctr">
              <a:lnSpc>
                <a:spcPct val="113999"/>
              </a:lnSpc>
            </a:pPr>
            <a:r>
              <a:rPr lang="en-US" sz="2400" dirty="0">
                <a:latin typeface="Open Sans"/>
                <a:ea typeface="+mn-lt"/>
                <a:cs typeface="+mn-lt"/>
                <a:hlinkClick r:id="rId3"/>
              </a:rPr>
              <a:t>Register today</a:t>
            </a:r>
            <a:r>
              <a:rPr lang="en-US" sz="2400" dirty="0">
                <a:latin typeface="Open Sans"/>
                <a:ea typeface="+mn-lt"/>
                <a:cs typeface="+mn-lt"/>
              </a:rPr>
              <a:t>!</a:t>
            </a:r>
          </a:p>
          <a:p>
            <a:pPr algn="ctr">
              <a:lnSpc>
                <a:spcPct val="113999"/>
              </a:lnSpc>
            </a:pPr>
            <a:endParaRPr lang="en-US" sz="2400" dirty="0">
              <a:latin typeface="Open Sans"/>
              <a:ea typeface="+mn-lt"/>
              <a:cs typeface="+mn-lt"/>
            </a:endParaRPr>
          </a:p>
          <a:p>
            <a:pPr algn="ctr">
              <a:lnSpc>
                <a:spcPct val="113999"/>
              </a:lnSpc>
            </a:pPr>
            <a:r>
              <a:rPr lang="en-US" sz="2000" i="1" dirty="0">
                <a:latin typeface="Open Sans" panose="020B0606030504020204" pitchFamily="34" charset="0"/>
                <a:ea typeface="Open Sans" panose="020B0606030504020204" pitchFamily="34" charset="0"/>
                <a:cs typeface="Open Sans" panose="020B0606030504020204" pitchFamily="34" charset="0"/>
              </a:rPr>
              <a:t>Beginning in 2024, policy forums will be held on an as-needed basis. They will no longer take place monthly.</a:t>
            </a:r>
          </a:p>
          <a:p>
            <a:pPr algn="ctr">
              <a:lnSpc>
                <a:spcPct val="113999"/>
              </a:lnSpc>
            </a:pPr>
            <a:endParaRPr lang="en-US" sz="2000" dirty="0">
              <a:latin typeface="Open Sans" panose="020B0606030504020204" pitchFamily="34" charset="0"/>
              <a:ea typeface="Open Sans" panose="020B0606030504020204" pitchFamily="34" charset="0"/>
              <a:cs typeface="Arial"/>
            </a:endParaRPr>
          </a:p>
        </p:txBody>
      </p:sp>
    </p:spTree>
    <p:extLst>
      <p:ext uri="{BB962C8B-B14F-4D97-AF65-F5344CB8AC3E}">
        <p14:creationId xmlns:p14="http://schemas.microsoft.com/office/powerpoint/2010/main" val="2631056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BCBD77-EC85-8D7C-28D6-89B5C4DE8A7F}"/>
              </a:ext>
            </a:extLst>
          </p:cNvPr>
          <p:cNvSpPr txBox="1">
            <a:spLocks/>
          </p:cNvSpPr>
          <p:nvPr/>
        </p:nvSpPr>
        <p:spPr>
          <a:xfrm>
            <a:off x="871252" y="114643"/>
            <a:ext cx="7401491" cy="468557"/>
          </a:xfrm>
          <a:prstGeom prst="rect">
            <a:avLst/>
          </a:prstGeom>
          <a:no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867"/>
              <a:buFont typeface="Open Sans"/>
              <a:buNone/>
              <a:defRPr sz="5867"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914400"/>
            <a:r>
              <a:rPr lang="en-US" sz="3200" b="1" kern="0" dirty="0">
                <a:solidFill>
                  <a:srgbClr val="D50032"/>
                </a:solidFill>
              </a:rPr>
              <a:t>Guest Speaker</a:t>
            </a:r>
            <a:endParaRPr lang="en-US" sz="3200" kern="0" dirty="0"/>
          </a:p>
        </p:txBody>
      </p:sp>
      <p:pic>
        <p:nvPicPr>
          <p:cNvPr id="8" name="Picture 7">
            <a:extLst>
              <a:ext uri="{FF2B5EF4-FFF2-40B4-BE49-F238E27FC236}">
                <a16:creationId xmlns:a16="http://schemas.microsoft.com/office/drawing/2014/main" id="{F081E1FF-13BF-7877-3780-976BED59433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27826" y="669600"/>
            <a:ext cx="3088345" cy="3045600"/>
          </a:xfrm>
          <a:prstGeom prst="rect">
            <a:avLst/>
          </a:prstGeom>
        </p:spPr>
      </p:pic>
      <p:sp>
        <p:nvSpPr>
          <p:cNvPr id="10" name="TextBox 9">
            <a:extLst>
              <a:ext uri="{FF2B5EF4-FFF2-40B4-BE49-F238E27FC236}">
                <a16:creationId xmlns:a16="http://schemas.microsoft.com/office/drawing/2014/main" id="{451AE204-01E7-3D2A-AC85-5587866B9884}"/>
              </a:ext>
            </a:extLst>
          </p:cNvPr>
          <p:cNvSpPr txBox="1"/>
          <p:nvPr/>
        </p:nvSpPr>
        <p:spPr>
          <a:xfrm>
            <a:off x="0" y="3801600"/>
            <a:ext cx="9144000" cy="1200329"/>
          </a:xfrm>
          <a:prstGeom prst="rect">
            <a:avLst/>
          </a:prstGeom>
          <a:noFill/>
        </p:spPr>
        <p:txBody>
          <a:bodyPr wrap="square" lIns="91440" tIns="45720" rIns="91440" bIns="45720" rtlCol="0" anchor="t">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John Green</a:t>
            </a:r>
          </a:p>
          <a:p>
            <a:pPr algn="ctr"/>
            <a:r>
              <a:rPr lang="en-US" sz="1600">
                <a:latin typeface="Open Sans"/>
                <a:ea typeface="Open Sans"/>
                <a:cs typeface="Open Sans"/>
              </a:rPr>
              <a:t>Best-selling author (“The Fault in Our Stars”) </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600" dirty="0">
                <a:latin typeface="Open Sans" panose="020B0606030504020204" pitchFamily="34" charset="0"/>
                <a:ea typeface="Open Sans" panose="020B0606030504020204" pitchFamily="34" charset="0"/>
                <a:cs typeface="Open Sans" panose="020B0606030504020204" pitchFamily="34" charset="0"/>
              </a:rPr>
              <a:t>and tuberculosis advocate</a:t>
            </a:r>
          </a:p>
          <a:p>
            <a:pPr algn="ctr"/>
            <a:r>
              <a:rPr lang="en-US" sz="1600" dirty="0">
                <a:latin typeface="Open Sans" panose="020B0606030504020204" pitchFamily="34" charset="0"/>
                <a:ea typeface="Open Sans" panose="020B0606030504020204" pitchFamily="34" charset="0"/>
                <a:cs typeface="Open Sans" panose="020B0606030504020204" pitchFamily="34" charset="0"/>
                <a:hlinkClick r:id="rId3"/>
              </a:rPr>
              <a:t>https://www.johngreenbooks.com</a:t>
            </a:r>
            <a:r>
              <a:rPr lang="en-US" sz="16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4021436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853F0-D174-54DA-9452-3BDD7E6280D6}"/>
              </a:ext>
            </a:extLst>
          </p:cNvPr>
          <p:cNvSpPr>
            <a:spLocks noGrp="1"/>
          </p:cNvSpPr>
          <p:nvPr>
            <p:ph type="title"/>
          </p:nvPr>
        </p:nvSpPr>
        <p:spPr>
          <a:xfrm>
            <a:off x="871254" y="0"/>
            <a:ext cx="7401491" cy="857250"/>
          </a:xfrm>
        </p:spPr>
        <p:txBody>
          <a:bodyPr>
            <a:normAutofit/>
          </a:bodyPr>
          <a:lstStyle/>
          <a:p>
            <a:r>
              <a:rPr lang="en-US" sz="3600" b="1">
                <a:solidFill>
                  <a:srgbClr val="D50032"/>
                </a:solidFill>
              </a:rPr>
              <a:t>Share Your Story!</a:t>
            </a:r>
            <a:r>
              <a:rPr lang="en-US" sz="3600">
                <a:solidFill>
                  <a:srgbClr val="D50032"/>
                </a:solidFill>
              </a:rPr>
              <a:t> </a:t>
            </a:r>
          </a:p>
        </p:txBody>
      </p:sp>
      <p:pic>
        <p:nvPicPr>
          <p:cNvPr id="4" name="Content Placeholder 3" descr="A screenshot of a white background">
            <a:extLst>
              <a:ext uri="{FF2B5EF4-FFF2-40B4-BE49-F238E27FC236}">
                <a16:creationId xmlns:a16="http://schemas.microsoft.com/office/drawing/2014/main" id="{5C40D676-E588-0F71-742D-BCDDF3877234}"/>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908384" y="742871"/>
            <a:ext cx="4592416" cy="4278679"/>
          </a:xfrm>
        </p:spPr>
      </p:pic>
      <p:sp>
        <p:nvSpPr>
          <p:cNvPr id="3" name="TextBox 2">
            <a:extLst>
              <a:ext uri="{FF2B5EF4-FFF2-40B4-BE49-F238E27FC236}">
                <a16:creationId xmlns:a16="http://schemas.microsoft.com/office/drawing/2014/main" id="{26C8011A-E37F-F2A4-10A8-EC56CBC7CEED}"/>
              </a:ext>
            </a:extLst>
          </p:cNvPr>
          <p:cNvSpPr txBox="1"/>
          <p:nvPr/>
        </p:nvSpPr>
        <p:spPr>
          <a:xfrm>
            <a:off x="5500800" y="2232000"/>
            <a:ext cx="3544549" cy="923330"/>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Complete the form at: </a:t>
            </a:r>
            <a:r>
              <a:rPr lang="en-US">
                <a:latin typeface="Open Sans" panose="020B0606030504020204" pitchFamily="34" charset="0"/>
                <a:ea typeface="Open Sans" panose="020B0606030504020204" pitchFamily="34" charset="0"/>
                <a:cs typeface="Open Sans" panose="020B0606030504020204" pitchFamily="34" charset="0"/>
                <a:hlinkClick r:id="rId3"/>
              </a:rPr>
              <a:t>https://airtable.com/appfAPsIcTTu2lXMX/shrZN4c5r8IsgVwpH</a:t>
            </a:r>
            <a:r>
              <a:rPr lang="en-US">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508608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853F0-D174-54DA-9452-3BDD7E6280D6}"/>
              </a:ext>
            </a:extLst>
          </p:cNvPr>
          <p:cNvSpPr>
            <a:spLocks noGrp="1"/>
          </p:cNvSpPr>
          <p:nvPr>
            <p:ph type="title"/>
          </p:nvPr>
        </p:nvSpPr>
        <p:spPr>
          <a:xfrm>
            <a:off x="871254" y="0"/>
            <a:ext cx="7401491" cy="857250"/>
          </a:xfrm>
        </p:spPr>
        <p:txBody>
          <a:bodyPr>
            <a:normAutofit/>
          </a:bodyPr>
          <a:lstStyle/>
          <a:p>
            <a:r>
              <a:rPr lang="en-US" sz="3200" b="1">
                <a:solidFill>
                  <a:srgbClr val="D50032"/>
                </a:solidFill>
              </a:rPr>
              <a:t>Celebrate new advocates!</a:t>
            </a:r>
            <a:endParaRPr lang="en-US" sz="3200">
              <a:solidFill>
                <a:srgbClr val="D50032"/>
              </a:solidFill>
            </a:endParaRPr>
          </a:p>
        </p:txBody>
      </p:sp>
      <p:pic>
        <p:nvPicPr>
          <p:cNvPr id="8" name="Picture 7">
            <a:extLst>
              <a:ext uri="{FF2B5EF4-FFF2-40B4-BE49-F238E27FC236}">
                <a16:creationId xmlns:a16="http://schemas.microsoft.com/office/drawing/2014/main" id="{72CD8DF0-C1F9-A414-B385-CE53DAF237A0}"/>
              </a:ext>
            </a:extLst>
          </p:cNvPr>
          <p:cNvPicPr>
            <a:picLocks noChangeAspect="1"/>
          </p:cNvPicPr>
          <p:nvPr/>
        </p:nvPicPr>
        <p:blipFill>
          <a:blip r:embed="rId2"/>
          <a:stretch>
            <a:fillRect/>
          </a:stretch>
        </p:blipFill>
        <p:spPr>
          <a:xfrm>
            <a:off x="741890" y="942048"/>
            <a:ext cx="3938164" cy="3731450"/>
          </a:xfrm>
          <a:prstGeom prst="rect">
            <a:avLst/>
          </a:prstGeom>
        </p:spPr>
      </p:pic>
      <p:sp>
        <p:nvSpPr>
          <p:cNvPr id="10" name="TextBox 9">
            <a:extLst>
              <a:ext uri="{FF2B5EF4-FFF2-40B4-BE49-F238E27FC236}">
                <a16:creationId xmlns:a16="http://schemas.microsoft.com/office/drawing/2014/main" id="{96D99E61-D2C6-BE37-D1D2-9EA6FCC20899}"/>
              </a:ext>
            </a:extLst>
          </p:cNvPr>
          <p:cNvSpPr txBox="1"/>
          <p:nvPr/>
        </p:nvSpPr>
        <p:spPr>
          <a:xfrm>
            <a:off x="4903200" y="1253184"/>
            <a:ext cx="3808800" cy="3016210"/>
          </a:xfrm>
          <a:prstGeom prst="rect">
            <a:avLst/>
          </a:prstGeom>
          <a:noFill/>
        </p:spPr>
        <p:txBody>
          <a:bodyPr wrap="square">
            <a:spAutoFit/>
          </a:bodyPr>
          <a:lstStyle/>
          <a:p>
            <a:pPr>
              <a:spcAft>
                <a:spcPts val="1200"/>
              </a:spcAft>
            </a:pPr>
            <a:r>
              <a:rPr lang="en-US" b="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We are delighted to have so many new advocates in our midst who are taking powerful action and making positive waves. If you want to celebrate the actions of a new volunteer, please </a:t>
            </a:r>
            <a:r>
              <a:rPr lang="en-US" b="0" i="0">
                <a:effectLst/>
                <a:latin typeface="Open Sans" panose="020B0606030504020204" pitchFamily="34" charset="0"/>
                <a:ea typeface="Open Sans" panose="020B0606030504020204" pitchFamily="34" charset="0"/>
                <a:cs typeface="Open Sans" panose="020B0606030504020204" pitchFamily="34" charset="0"/>
              </a:rPr>
              <a:t>share about the experience</a:t>
            </a:r>
            <a:r>
              <a:rPr lang="en-US" b="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a:t>
            </a:r>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Complete the form at:</a:t>
            </a:r>
          </a:p>
          <a:p>
            <a:r>
              <a:rPr lang="en-US">
                <a:latin typeface="Open Sans" panose="020B0606030504020204" pitchFamily="34" charset="0"/>
                <a:ea typeface="Open Sans" panose="020B0606030504020204" pitchFamily="34" charset="0"/>
                <a:cs typeface="Open Sans" panose="020B0606030504020204" pitchFamily="34" charset="0"/>
                <a:hlinkClick r:id="rId3"/>
              </a:rPr>
              <a:t>https://form.jotform.com/RESULTSvolunteer/celebrate</a:t>
            </a:r>
            <a:r>
              <a:rPr lang="en-US">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0085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87D5-FE3D-4F3D-5C89-8CFC0090E848}"/>
              </a:ext>
            </a:extLst>
          </p:cNvPr>
          <p:cNvSpPr>
            <a:spLocks noGrp="1"/>
          </p:cNvSpPr>
          <p:nvPr>
            <p:ph type="title"/>
          </p:nvPr>
        </p:nvSpPr>
        <p:spPr>
          <a:xfrm>
            <a:off x="376862" y="110645"/>
            <a:ext cx="8390276" cy="876463"/>
          </a:xfrm>
        </p:spPr>
        <p:txBody>
          <a:bodyPr>
            <a:normAutofit fontScale="90000"/>
          </a:bodyPr>
          <a:lstStyle/>
          <a:p>
            <a:r>
              <a:rPr lang="en-US" sz="3100" b="1" dirty="0">
                <a:solidFill>
                  <a:srgbClr val="D50032"/>
                </a:solidFill>
              </a:rPr>
              <a:t>Anti-oppression </a:t>
            </a:r>
            <a:br>
              <a:rPr lang="en-US" sz="3100" b="1" dirty="0">
                <a:solidFill>
                  <a:srgbClr val="D50032"/>
                </a:solidFill>
              </a:rPr>
            </a:br>
            <a:r>
              <a:rPr lang="en-US" sz="3100" b="1" dirty="0">
                <a:solidFill>
                  <a:srgbClr val="D50032"/>
                </a:solidFill>
              </a:rPr>
              <a:t>Applied Learning Simulation</a:t>
            </a:r>
            <a:endParaRPr lang="en-US" sz="3100" dirty="0"/>
          </a:p>
        </p:txBody>
      </p:sp>
      <p:sp>
        <p:nvSpPr>
          <p:cNvPr id="3" name="Content Placeholder 2">
            <a:extLst>
              <a:ext uri="{FF2B5EF4-FFF2-40B4-BE49-F238E27FC236}">
                <a16:creationId xmlns:a16="http://schemas.microsoft.com/office/drawing/2014/main" id="{67FC8423-D76D-5A7F-A946-CBC1701F151D}"/>
              </a:ext>
            </a:extLst>
          </p:cNvPr>
          <p:cNvSpPr>
            <a:spLocks noGrp="1"/>
          </p:cNvSpPr>
          <p:nvPr>
            <p:ph idx="1"/>
          </p:nvPr>
        </p:nvSpPr>
        <p:spPr>
          <a:xfrm>
            <a:off x="457200" y="1048951"/>
            <a:ext cx="8229600" cy="3394472"/>
          </a:xfrm>
        </p:spPr>
        <p:txBody>
          <a:bodyPr spcFirstLastPara="1" wrap="square" lIns="91425" tIns="45700" rIns="91425" bIns="45700" anchor="t" anchorCtr="0">
            <a:noAutofit/>
          </a:bodyPr>
          <a:lstStyle/>
          <a:p>
            <a:pPr indent="-499110" algn="ctr">
              <a:lnSpc>
                <a:spcPct val="114000"/>
              </a:lnSpc>
              <a:spcBef>
                <a:spcPts val="852"/>
              </a:spcBef>
              <a:buNone/>
            </a:pPr>
            <a:r>
              <a:rPr lang="en-US" sz="1800" b="1" dirty="0">
                <a:solidFill>
                  <a:srgbClr val="141827"/>
                </a:solidFill>
              </a:rPr>
              <a:t>Upon completing all three anti-oppression workshops: Diversity &amp; Inclusion 101, Systemic Racism, and Oppression: The Missing Perspectives</a:t>
            </a:r>
            <a:r>
              <a:rPr lang="en-US" sz="1800" dirty="0">
                <a:solidFill>
                  <a:srgbClr val="141827"/>
                </a:solidFill>
              </a:rPr>
              <a:t>, we will deepen the application of our learning through applied learning. Join us for the Tribunal on Residential Segregation and Environmental Racism. Participants will play various roles in analyzing the transformation of legal Jim-Crow segregation into the geographic segregation of affluent white suburbs and impoverished inner-city segregated areas, including the evidence of continuing racial disparities demonstrating that inequality is perpetuated today. </a:t>
            </a:r>
            <a:endParaRPr lang="en-US" sz="1800" dirty="0">
              <a:solidFill>
                <a:srgbClr val="000000"/>
              </a:solidFill>
            </a:endParaRPr>
          </a:p>
          <a:p>
            <a:pPr indent="-499110" algn="ctr">
              <a:spcBef>
                <a:spcPts val="852"/>
              </a:spcBef>
              <a:buNone/>
            </a:pPr>
            <a:r>
              <a:rPr lang="en-US" sz="2000" b="1" dirty="0">
                <a:solidFill>
                  <a:schemeClr val="tx1"/>
                </a:solidFill>
              </a:rPr>
              <a:t>Friday, December 8, 12:00-1:30 pm ET</a:t>
            </a:r>
          </a:p>
          <a:p>
            <a:pPr indent="-499110" algn="ctr">
              <a:spcBef>
                <a:spcPts val="852"/>
              </a:spcBef>
              <a:buNone/>
            </a:pPr>
            <a:r>
              <a:rPr lang="en-US" sz="1800" dirty="0">
                <a:solidFill>
                  <a:srgbClr val="D50032"/>
                </a:solidFill>
                <a:hlinkClick r:id="rId2">
                  <a:extLst>
                    <a:ext uri="{A12FA001-AC4F-418D-AE19-62706E023703}">
                      <ahyp:hlinkClr xmlns:ahyp="http://schemas.microsoft.com/office/drawing/2018/hyperlinkcolor" val="tx"/>
                    </a:ext>
                  </a:extLst>
                </a:hlinkClick>
              </a:rPr>
              <a:t>Register here</a:t>
            </a:r>
            <a:r>
              <a:rPr lang="en-US" sz="1800" dirty="0">
                <a:solidFill>
                  <a:srgbClr val="D50032"/>
                </a:solidFill>
              </a:rPr>
              <a:t>!</a:t>
            </a:r>
            <a:endParaRPr lang="en-US" sz="1800" dirty="0">
              <a:solidFill>
                <a:srgbClr val="141827"/>
              </a:solidFill>
            </a:endParaRPr>
          </a:p>
          <a:p>
            <a:pPr marL="0" indent="0" algn="ctr">
              <a:spcBef>
                <a:spcPts val="852"/>
              </a:spcBef>
              <a:buNone/>
            </a:pPr>
            <a:endParaRPr lang="en-US" sz="1800" dirty="0"/>
          </a:p>
          <a:p>
            <a:pPr marL="0" indent="0" algn="ctr">
              <a:spcBef>
                <a:spcPts val="852"/>
              </a:spcBef>
              <a:buNone/>
            </a:pPr>
            <a:endParaRPr lang="en-US" sz="2400" dirty="0"/>
          </a:p>
          <a:p>
            <a:pPr marL="0" indent="0" algn="ctr">
              <a:spcBef>
                <a:spcPts val="852"/>
              </a:spcBef>
              <a:buNone/>
            </a:pPr>
            <a:endParaRPr lang="en-US" sz="2400" dirty="0"/>
          </a:p>
          <a:p>
            <a:pPr marL="0" indent="0">
              <a:spcBef>
                <a:spcPts val="852"/>
              </a:spcBef>
              <a:buNone/>
            </a:pPr>
            <a:endParaRPr lang="en-US" sz="4250" dirty="0"/>
          </a:p>
        </p:txBody>
      </p:sp>
    </p:spTree>
    <p:extLst>
      <p:ext uri="{BB962C8B-B14F-4D97-AF65-F5344CB8AC3E}">
        <p14:creationId xmlns:p14="http://schemas.microsoft.com/office/powerpoint/2010/main" val="2115980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D25A84-7500-0040-C27F-07C60784A101}"/>
              </a:ext>
            </a:extLst>
          </p:cNvPr>
          <p:cNvSpPr>
            <a:spLocks noGrp="1"/>
          </p:cNvSpPr>
          <p:nvPr>
            <p:ph idx="1"/>
          </p:nvPr>
        </p:nvSpPr>
        <p:spPr>
          <a:xfrm>
            <a:off x="525600" y="982437"/>
            <a:ext cx="8161200" cy="3215163"/>
          </a:xfrm>
        </p:spPr>
        <p:txBody>
          <a:bodyPr spcFirstLastPara="1" wrap="square" lIns="91425" tIns="45700" rIns="91425" bIns="45700" anchor="t" anchorCtr="0">
            <a:noAutofit/>
          </a:bodyPr>
          <a:lstStyle/>
          <a:p>
            <a:pPr marL="0" indent="0" algn="ctr">
              <a:lnSpc>
                <a:spcPct val="113000"/>
              </a:lnSpc>
              <a:spcBef>
                <a:spcPts val="0"/>
              </a:spcBef>
              <a:buNone/>
            </a:pPr>
            <a:r>
              <a:rPr lang="en-US" sz="1600" b="1">
                <a:latin typeface="Open Sans Bold"/>
              </a:rPr>
              <a:t>Together Women Rise Partnership Webinar</a:t>
            </a:r>
          </a:p>
          <a:p>
            <a:pPr marL="0" indent="0" algn="ctr">
              <a:lnSpc>
                <a:spcPct val="112999"/>
              </a:lnSpc>
              <a:spcBef>
                <a:spcPts val="0"/>
              </a:spcBef>
              <a:buNone/>
            </a:pPr>
            <a:r>
              <a:rPr lang="en-US" sz="1600" b="1">
                <a:latin typeface="Open Sans Bold"/>
              </a:rPr>
              <a:t>Tuesday, December 12, 8:30 pm ET</a:t>
            </a:r>
          </a:p>
          <a:p>
            <a:pPr marL="0" indent="0" algn="ctr">
              <a:lnSpc>
                <a:spcPct val="113999"/>
              </a:lnSpc>
              <a:spcBef>
                <a:spcPts val="0"/>
              </a:spcBef>
              <a:buNone/>
            </a:pPr>
            <a:r>
              <a:rPr lang="en-US" sz="1600">
                <a:latin typeface="Open Sans Bold"/>
                <a:cs typeface="Arial"/>
                <a:hlinkClick r:id="rId2"/>
              </a:rPr>
              <a:t>Click to learn more.</a:t>
            </a:r>
            <a:r>
              <a:rPr lang="en-US" sz="1600">
                <a:latin typeface="Open Sans Bold"/>
                <a:cs typeface="Arial"/>
              </a:rPr>
              <a:t> </a:t>
            </a:r>
            <a:endParaRPr lang="en-US" sz="1600">
              <a:latin typeface="Open Sans Bold"/>
            </a:endParaRPr>
          </a:p>
          <a:p>
            <a:pPr marL="0" indent="0" algn="ctr">
              <a:lnSpc>
                <a:spcPct val="112999"/>
              </a:lnSpc>
              <a:spcBef>
                <a:spcPts val="0"/>
              </a:spcBef>
              <a:buNone/>
            </a:pPr>
            <a:endParaRPr lang="en-US" sz="1600" b="1">
              <a:latin typeface="Open Sans Bold"/>
            </a:endParaRPr>
          </a:p>
          <a:p>
            <a:pPr marL="0" indent="0" algn="ctr">
              <a:lnSpc>
                <a:spcPct val="112999"/>
              </a:lnSpc>
              <a:spcBef>
                <a:spcPts val="0"/>
              </a:spcBef>
              <a:buNone/>
            </a:pPr>
            <a:r>
              <a:rPr lang="en-US" sz="1600" b="1">
                <a:latin typeface="Open Sans Bold"/>
                <a:ea typeface="Open Sans"/>
                <a:cs typeface="Open Sans"/>
              </a:rPr>
              <a:t>Media Office Hour </a:t>
            </a:r>
            <a:endParaRPr lang="en-US" sz="1600">
              <a:latin typeface="Open Sans Bold"/>
              <a:ea typeface="Open Sans"/>
              <a:cs typeface="Arial"/>
            </a:endParaRPr>
          </a:p>
          <a:p>
            <a:pPr marL="0" indent="0" algn="ctr">
              <a:lnSpc>
                <a:spcPct val="113000"/>
              </a:lnSpc>
              <a:spcBef>
                <a:spcPts val="0"/>
              </a:spcBef>
              <a:buNone/>
            </a:pPr>
            <a:r>
              <a:rPr lang="en-US" sz="1600" b="1">
                <a:latin typeface="Open Sans Bold"/>
                <a:ea typeface="Open Sans"/>
                <a:cs typeface="Open Sans"/>
              </a:rPr>
              <a:t>Wednesday, </a:t>
            </a:r>
            <a:r>
              <a:rPr lang="en-US" sz="1600" b="1">
                <a:latin typeface="Open Sans Bold"/>
              </a:rPr>
              <a:t>December 13</a:t>
            </a:r>
            <a:r>
              <a:rPr lang="en-US" sz="1600" b="1">
                <a:latin typeface="Open Sans Bold"/>
                <a:ea typeface="Open Sans"/>
                <a:cs typeface="Open Sans"/>
              </a:rPr>
              <a:t>, 2:00 pm ET</a:t>
            </a:r>
            <a:endParaRPr lang="en-US" sz="1600">
              <a:latin typeface="Open Sans Bold"/>
              <a:ea typeface="Open Sans"/>
              <a:cs typeface="Arial"/>
            </a:endParaRPr>
          </a:p>
          <a:p>
            <a:pPr marL="0" indent="0" algn="ctr">
              <a:lnSpc>
                <a:spcPct val="113000"/>
              </a:lnSpc>
              <a:spcBef>
                <a:spcPts val="0"/>
              </a:spcBef>
              <a:buNone/>
            </a:pPr>
            <a:r>
              <a:rPr lang="en-US" sz="1600">
                <a:latin typeface="Open Sans Bold"/>
                <a:ea typeface="Open Sans"/>
                <a:cs typeface="Open Sans"/>
              </a:rPr>
              <a:t>Join via Zoom at </a:t>
            </a:r>
            <a:r>
              <a:rPr lang="en-US" sz="1600">
                <a:latin typeface="Open Sans Bold"/>
                <a:ea typeface="Open Sans"/>
                <a:cs typeface="Open Sans"/>
                <a:hlinkClick r:id="rId3"/>
              </a:rPr>
              <a:t>https://results.zoom.us/j/93668005494</a:t>
            </a:r>
            <a:r>
              <a:rPr lang="en-US" sz="1600">
                <a:latin typeface="Open Sans Bold"/>
                <a:ea typeface="Open Sans"/>
                <a:cs typeface="Open Sans"/>
              </a:rPr>
              <a:t> or (312) 626-6799, meeting ID 936 6800 5494. No registration required. </a:t>
            </a:r>
            <a:endParaRPr lang="en-US" sz="1600" b="1">
              <a:latin typeface="Open Sans Bold"/>
              <a:ea typeface="Open Sans"/>
              <a:cs typeface="Open Sans"/>
            </a:endParaRPr>
          </a:p>
          <a:p>
            <a:pPr marL="0" indent="0" algn="ctr">
              <a:lnSpc>
                <a:spcPct val="112999"/>
              </a:lnSpc>
              <a:spcBef>
                <a:spcPts val="0"/>
              </a:spcBef>
              <a:buNone/>
            </a:pPr>
            <a:endParaRPr lang="en-US" sz="1600">
              <a:latin typeface="Open Sans Bold"/>
            </a:endParaRPr>
          </a:p>
          <a:p>
            <a:pPr marL="0" indent="0" algn="ctr">
              <a:lnSpc>
                <a:spcPct val="112999"/>
              </a:lnSpc>
              <a:spcBef>
                <a:spcPts val="0"/>
              </a:spcBef>
              <a:buNone/>
            </a:pPr>
            <a:r>
              <a:rPr lang="en-US" sz="1600" b="1">
                <a:latin typeface="Open Sans Bold"/>
              </a:rPr>
              <a:t>New Advocate Orientation</a:t>
            </a:r>
          </a:p>
          <a:p>
            <a:pPr marL="0" indent="0" algn="ctr">
              <a:lnSpc>
                <a:spcPct val="112999"/>
              </a:lnSpc>
              <a:spcBef>
                <a:spcPts val="0"/>
              </a:spcBef>
              <a:buNone/>
            </a:pPr>
            <a:r>
              <a:rPr lang="en-US" sz="1600" b="1">
                <a:latin typeface="Open Sans Bold"/>
              </a:rPr>
              <a:t>Wednesday, December 13, 8:30 pm ET </a:t>
            </a:r>
          </a:p>
          <a:p>
            <a:pPr marL="0" indent="0" algn="ctr">
              <a:lnSpc>
                <a:spcPct val="112999"/>
              </a:lnSpc>
              <a:spcBef>
                <a:spcPts val="0"/>
              </a:spcBef>
              <a:buNone/>
            </a:pPr>
            <a:r>
              <a:rPr lang="en-US" sz="1600">
                <a:latin typeface="Open Sans Bold"/>
              </a:rPr>
              <a:t>Register today: </a:t>
            </a:r>
            <a:r>
              <a:rPr lang="en-US" sz="1600">
                <a:latin typeface="Open Sans Bold"/>
                <a:hlinkClick r:id="rId4"/>
              </a:rPr>
              <a:t>https://tinyurl.com/NAOSEPT23</a:t>
            </a:r>
          </a:p>
          <a:p>
            <a:pPr marL="0" indent="0" algn="ctr">
              <a:lnSpc>
                <a:spcPct val="112999"/>
              </a:lnSpc>
              <a:spcBef>
                <a:spcPts val="0"/>
              </a:spcBef>
              <a:buNone/>
            </a:pPr>
            <a:endParaRPr lang="en-US" sz="2000"/>
          </a:p>
          <a:p>
            <a:pPr marL="0" indent="0" algn="ctr">
              <a:lnSpc>
                <a:spcPct val="112999"/>
              </a:lnSpc>
              <a:spcBef>
                <a:spcPts val="0"/>
              </a:spcBef>
              <a:buNone/>
            </a:pPr>
            <a:endParaRPr lang="en-US" sz="2000"/>
          </a:p>
          <a:p>
            <a:pPr marL="0" indent="0" algn="ctr">
              <a:lnSpc>
                <a:spcPct val="112999"/>
              </a:lnSpc>
              <a:spcBef>
                <a:spcPts val="0"/>
              </a:spcBef>
              <a:buNone/>
            </a:pPr>
            <a:endParaRPr lang="en-US" sz="2000"/>
          </a:p>
          <a:p>
            <a:pPr marL="0" indent="0" algn="ctr">
              <a:lnSpc>
                <a:spcPct val="113000"/>
              </a:lnSpc>
              <a:spcBef>
                <a:spcPts val="0"/>
              </a:spcBef>
              <a:buNone/>
            </a:pPr>
            <a:endParaRPr lang="en-US" sz="2000" b="1"/>
          </a:p>
          <a:p>
            <a:pPr marL="0" indent="0" algn="ctr">
              <a:lnSpc>
                <a:spcPct val="113000"/>
              </a:lnSpc>
              <a:spcBef>
                <a:spcPts val="0"/>
              </a:spcBef>
              <a:buNone/>
            </a:pPr>
            <a:endParaRPr lang="en-US" sz="2000" b="1"/>
          </a:p>
        </p:txBody>
      </p:sp>
      <p:sp>
        <p:nvSpPr>
          <p:cNvPr id="6" name="Title 1">
            <a:extLst>
              <a:ext uri="{FF2B5EF4-FFF2-40B4-BE49-F238E27FC236}">
                <a16:creationId xmlns:a16="http://schemas.microsoft.com/office/drawing/2014/main" id="{4487EB3B-29E4-471F-5F01-39A04524B5C3}"/>
              </a:ext>
            </a:extLst>
          </p:cNvPr>
          <p:cNvSpPr>
            <a:spLocks noGrp="1"/>
          </p:cNvSpPr>
          <p:nvPr>
            <p:ph type="title"/>
          </p:nvPr>
        </p:nvSpPr>
        <p:spPr>
          <a:xfrm>
            <a:off x="871254" y="157843"/>
            <a:ext cx="7401491" cy="662957"/>
          </a:xfrm>
        </p:spPr>
        <p:txBody>
          <a:bodyPr>
            <a:normAutofit/>
          </a:bodyPr>
          <a:lstStyle/>
          <a:p>
            <a:r>
              <a:rPr lang="en-US" sz="3200" b="1">
                <a:solidFill>
                  <a:srgbClr val="D50032"/>
                </a:solidFill>
              </a:rPr>
              <a:t>Other Support Calls</a:t>
            </a:r>
          </a:p>
        </p:txBody>
      </p:sp>
    </p:spTree>
    <p:extLst>
      <p:ext uri="{BB962C8B-B14F-4D97-AF65-F5344CB8AC3E}">
        <p14:creationId xmlns:p14="http://schemas.microsoft.com/office/powerpoint/2010/main" val="1294725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191203-F6F5-2BD3-3E34-C51B19806D7D}"/>
              </a:ext>
            </a:extLst>
          </p:cNvPr>
          <p:cNvSpPr txBox="1"/>
          <p:nvPr/>
        </p:nvSpPr>
        <p:spPr>
          <a:xfrm>
            <a:off x="290017" y="1017446"/>
            <a:ext cx="8563966" cy="4118115"/>
          </a:xfrm>
          <a:prstGeom prst="rect">
            <a:avLst/>
          </a:prstGeom>
          <a:noFill/>
        </p:spPr>
        <p:txBody>
          <a:bodyPr wrap="square" lIns="91440" tIns="45720" rIns="91440" bIns="45720" rtlCol="0" anchor="t">
            <a:spAutoFit/>
          </a:bodyPr>
          <a:lstStyle/>
          <a:p>
            <a:pPr algn="ctr" defTabSz="914400">
              <a:lnSpc>
                <a:spcPct val="113999"/>
              </a:lnSpc>
            </a:pPr>
            <a:r>
              <a:rPr lang="en-US" sz="2000" b="1">
                <a:latin typeface="Segoe UI"/>
                <a:ea typeface="+mn-lt"/>
                <a:cs typeface="Segoe UI"/>
              </a:rPr>
              <a:t>End-of-Year Action Network Managers Webinars </a:t>
            </a:r>
            <a:endParaRPr lang="en-US" sz="2000">
              <a:latin typeface="Segoe UI"/>
              <a:ea typeface="+mn-lt"/>
              <a:cs typeface="Segoe UI"/>
            </a:endParaRPr>
          </a:p>
          <a:p>
            <a:pPr algn="ctr" defTabSz="914400">
              <a:lnSpc>
                <a:spcPct val="113999"/>
              </a:lnSpc>
            </a:pPr>
            <a:r>
              <a:rPr lang="en-US" sz="2000" b="1">
                <a:latin typeface="Segoe UI"/>
                <a:ea typeface="+mn-lt"/>
                <a:cs typeface="Segoe UI"/>
              </a:rPr>
              <a:t>Wednesday, December 6</a:t>
            </a:r>
            <a:endParaRPr lang="en-US" sz="2000">
              <a:latin typeface="Segoe UI"/>
              <a:ea typeface="+mn-lt"/>
              <a:cs typeface="Segoe UI"/>
            </a:endParaRPr>
          </a:p>
          <a:p>
            <a:pPr algn="ctr" defTabSz="914400">
              <a:lnSpc>
                <a:spcPct val="113999"/>
              </a:lnSpc>
            </a:pPr>
            <a:r>
              <a:rPr lang="en-US" sz="2000">
                <a:latin typeface="Segoe UI"/>
                <a:ea typeface="+mn-lt"/>
                <a:cs typeface="Segoe UI"/>
                <a:hlinkClick r:id="rId3"/>
              </a:rPr>
              <a:t>Click for the 12:30 session</a:t>
            </a:r>
            <a:r>
              <a:rPr lang="en-US" sz="2000">
                <a:latin typeface="Segoe UI"/>
                <a:ea typeface="+mn-lt"/>
                <a:cs typeface="Segoe UI"/>
              </a:rPr>
              <a:t>; </a:t>
            </a:r>
            <a:r>
              <a:rPr lang="en-US" sz="2000">
                <a:latin typeface="Segoe UI"/>
                <a:ea typeface="+mn-lt"/>
                <a:cs typeface="Segoe UI"/>
                <a:hlinkClick r:id="rId4"/>
              </a:rPr>
              <a:t>Click for the 8:00 session</a:t>
            </a:r>
            <a:endParaRPr lang="en-US" sz="2000">
              <a:solidFill>
                <a:srgbClr val="D50032"/>
              </a:solidFill>
              <a:latin typeface="Segoe UI"/>
              <a:ea typeface="+mn-lt"/>
              <a:cs typeface="Segoe UI"/>
            </a:endParaRPr>
          </a:p>
          <a:p>
            <a:pPr algn="ctr" defTabSz="914400">
              <a:lnSpc>
                <a:spcPct val="113999"/>
              </a:lnSpc>
              <a:spcAft>
                <a:spcPts val="1800"/>
              </a:spcAft>
            </a:pPr>
            <a:r>
              <a:rPr lang="en-US" sz="2000">
                <a:latin typeface="Segoe UI"/>
                <a:ea typeface="+mn-lt"/>
                <a:cs typeface="Segoe UI"/>
              </a:rPr>
              <a:t>No registration required. </a:t>
            </a:r>
            <a:endParaRPr lang="en-US"/>
          </a:p>
          <a:p>
            <a:pPr algn="ctr" defTabSz="914400">
              <a:lnSpc>
                <a:spcPct val="113999"/>
              </a:lnSpc>
            </a:pPr>
            <a:endParaRPr lang="en-US" sz="2000" b="1">
              <a:latin typeface="Open Sans"/>
              <a:ea typeface="+mn-lt"/>
              <a:cs typeface="+mn-lt"/>
            </a:endParaRPr>
          </a:p>
          <a:p>
            <a:pPr algn="ctr" defTabSz="914400">
              <a:lnSpc>
                <a:spcPct val="113999"/>
              </a:lnSpc>
            </a:pPr>
            <a:r>
              <a:rPr lang="en-US" sz="2000" b="1">
                <a:latin typeface="Open Sans"/>
                <a:ea typeface="+mn-lt"/>
                <a:cs typeface="+mn-lt"/>
              </a:rPr>
              <a:t>Event Planning and Outreach Office Hours</a:t>
            </a:r>
            <a:r>
              <a:rPr lang="en-US" sz="2000">
                <a:latin typeface="Open Sans"/>
                <a:ea typeface="+mn-lt"/>
                <a:cs typeface="+mn-lt"/>
              </a:rPr>
              <a:t> </a:t>
            </a:r>
            <a:endParaRPr lang="en-US" sz="2000">
              <a:latin typeface="Open Sans"/>
              <a:ea typeface="Open Sans"/>
              <a:cs typeface="+mn-lt"/>
            </a:endParaRPr>
          </a:p>
          <a:p>
            <a:pPr algn="ctr" defTabSz="914400">
              <a:lnSpc>
                <a:spcPct val="113999"/>
              </a:lnSpc>
              <a:spcAft>
                <a:spcPts val="600"/>
              </a:spcAft>
            </a:pPr>
            <a:r>
              <a:rPr lang="en-US" sz="2000" b="1">
                <a:latin typeface="Segoe UI"/>
                <a:ea typeface="Open Sans"/>
                <a:cs typeface="Segoe UI"/>
              </a:rPr>
              <a:t>Thursday, December 14, 2:00 pm ET </a:t>
            </a:r>
            <a:endParaRPr lang="en-US"/>
          </a:p>
          <a:p>
            <a:pPr algn="ctr" defTabSz="914400">
              <a:lnSpc>
                <a:spcPct val="113999"/>
              </a:lnSpc>
              <a:spcAft>
                <a:spcPts val="1800"/>
              </a:spcAft>
            </a:pPr>
            <a:r>
              <a:rPr lang="en-US" sz="2000">
                <a:latin typeface="Arial"/>
                <a:ea typeface="Open Sans"/>
                <a:cs typeface="+mn-lt"/>
              </a:rPr>
              <a:t>Join via</a:t>
            </a:r>
            <a:r>
              <a:rPr lang="en-US" sz="2000">
                <a:latin typeface="Open Sans"/>
                <a:ea typeface="Open Sans"/>
                <a:cs typeface="+mn-lt"/>
              </a:rPr>
              <a:t> Zoom at </a:t>
            </a:r>
            <a:r>
              <a:rPr lang="en-US" sz="2000">
                <a:solidFill>
                  <a:srgbClr val="D50032"/>
                </a:solidFill>
                <a:latin typeface="Open Sans"/>
                <a:ea typeface="Open Sans"/>
                <a:cs typeface="+mn-lt"/>
                <a:hlinkClick r:id="rId5"/>
              </a:rPr>
              <a:t>https://results.zoom.us/j/98524229370</a:t>
            </a:r>
            <a:r>
              <a:rPr lang="en-US" sz="2000">
                <a:latin typeface="Arial"/>
                <a:ea typeface="Open Sans"/>
                <a:cs typeface="+mn-lt"/>
              </a:rPr>
              <a:t> or call (312) 626-6799, Meeting ID: 985 2422 9370.</a:t>
            </a:r>
            <a:r>
              <a:rPr lang="en-US" sz="2000">
                <a:latin typeface="Open Sans"/>
                <a:ea typeface="Open Sans"/>
                <a:cs typeface="+mn-lt"/>
              </a:rPr>
              <a:t> No registration required.</a:t>
            </a:r>
            <a:endParaRPr lang="en-US"/>
          </a:p>
          <a:p>
            <a:pPr algn="ctr">
              <a:lnSpc>
                <a:spcPct val="113999"/>
              </a:lnSpc>
            </a:pPr>
            <a:endParaRPr lang="en-US" sz="2000" b="1" i="0">
              <a:effectLst/>
              <a:latin typeface="Open Sans"/>
              <a:ea typeface="Open Sans"/>
              <a:cs typeface="Open Sans"/>
            </a:endParaRPr>
          </a:p>
        </p:txBody>
      </p:sp>
      <p:sp>
        <p:nvSpPr>
          <p:cNvPr id="2" name="Title 1">
            <a:extLst>
              <a:ext uri="{FF2B5EF4-FFF2-40B4-BE49-F238E27FC236}">
                <a16:creationId xmlns:a16="http://schemas.microsoft.com/office/drawing/2014/main" id="{11384F1F-C0FB-BDD6-3EE8-555FCE69A565}"/>
              </a:ext>
            </a:extLst>
          </p:cNvPr>
          <p:cNvSpPr>
            <a:spLocks noGrp="1"/>
          </p:cNvSpPr>
          <p:nvPr>
            <p:ph type="title"/>
          </p:nvPr>
        </p:nvSpPr>
        <p:spPr>
          <a:xfrm>
            <a:off x="871254" y="157843"/>
            <a:ext cx="7401491" cy="662957"/>
          </a:xfrm>
        </p:spPr>
        <p:txBody>
          <a:bodyPr>
            <a:normAutofit/>
          </a:bodyPr>
          <a:lstStyle/>
          <a:p>
            <a:r>
              <a:rPr lang="en-US" sz="3200" b="1">
                <a:solidFill>
                  <a:srgbClr val="D50032"/>
                </a:solidFill>
              </a:rPr>
              <a:t>Other Support Calls</a:t>
            </a:r>
          </a:p>
        </p:txBody>
      </p:sp>
    </p:spTree>
    <p:extLst>
      <p:ext uri="{BB962C8B-B14F-4D97-AF65-F5344CB8AC3E}">
        <p14:creationId xmlns:p14="http://schemas.microsoft.com/office/powerpoint/2010/main" val="281129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393B-A9F4-DDC7-AE0F-B8C4F7A1FF00}"/>
              </a:ext>
            </a:extLst>
          </p:cNvPr>
          <p:cNvSpPr>
            <a:spLocks noGrp="1"/>
          </p:cNvSpPr>
          <p:nvPr>
            <p:ph type="title"/>
          </p:nvPr>
        </p:nvSpPr>
        <p:spPr>
          <a:xfrm>
            <a:off x="871254" y="157843"/>
            <a:ext cx="7401491" cy="857250"/>
          </a:xfrm>
        </p:spPr>
        <p:txBody>
          <a:bodyPr>
            <a:normAutofit/>
          </a:bodyPr>
          <a:lstStyle/>
          <a:p>
            <a:r>
              <a:rPr lang="en-US" sz="2600" b="1" dirty="0">
                <a:solidFill>
                  <a:srgbClr val="D50032"/>
                </a:solidFill>
              </a:rPr>
              <a:t>Free Agents Webinars</a:t>
            </a:r>
          </a:p>
        </p:txBody>
      </p:sp>
      <p:sp>
        <p:nvSpPr>
          <p:cNvPr id="3" name="TextBox 2">
            <a:extLst>
              <a:ext uri="{FF2B5EF4-FFF2-40B4-BE49-F238E27FC236}">
                <a16:creationId xmlns:a16="http://schemas.microsoft.com/office/drawing/2014/main" id="{F6191203-F6F5-2BD3-3E34-C51B19806D7D}"/>
              </a:ext>
            </a:extLst>
          </p:cNvPr>
          <p:cNvSpPr txBox="1"/>
          <p:nvPr/>
        </p:nvSpPr>
        <p:spPr>
          <a:xfrm>
            <a:off x="365856" y="1289860"/>
            <a:ext cx="8393851" cy="2877775"/>
          </a:xfrm>
          <a:prstGeom prst="rect">
            <a:avLst/>
          </a:prstGeom>
          <a:noFill/>
        </p:spPr>
        <p:txBody>
          <a:bodyPr wrap="square" lIns="91440" tIns="45720" rIns="91440" bIns="45720" rtlCol="0" anchor="t">
            <a:spAutoFit/>
          </a:bodyPr>
          <a:lstStyle/>
          <a:p>
            <a:pPr algn="ctr">
              <a:lnSpc>
                <a:spcPct val="113999"/>
              </a:lnSpc>
            </a:pPr>
            <a:r>
              <a:rPr lang="en-US" sz="2000" b="1" dirty="0">
                <a:latin typeface="Segoe UI"/>
                <a:ea typeface="Open Sans"/>
                <a:cs typeface="Segoe UI"/>
              </a:rPr>
              <a:t>Global Poverty Free Agents</a:t>
            </a:r>
            <a:endParaRPr lang="en-US" sz="2000" dirty="0">
              <a:latin typeface="Segoe UI"/>
              <a:ea typeface="Open Sans"/>
              <a:cs typeface="Segoe UI"/>
            </a:endParaRPr>
          </a:p>
          <a:p>
            <a:pPr algn="ctr">
              <a:lnSpc>
                <a:spcPct val="113999"/>
              </a:lnSpc>
            </a:pPr>
            <a:r>
              <a:rPr lang="en-US" sz="2000" b="1" dirty="0">
                <a:latin typeface="Segoe UI"/>
                <a:ea typeface="Open Sans"/>
                <a:cs typeface="Segoe UI"/>
              </a:rPr>
              <a:t>Monday, December 11, 7:00 pm ET</a:t>
            </a:r>
            <a:endParaRPr lang="en-US" sz="2000" dirty="0">
              <a:latin typeface="Segoe UI"/>
              <a:ea typeface="Open Sans"/>
              <a:cs typeface="Segoe UI"/>
            </a:endParaRPr>
          </a:p>
          <a:p>
            <a:pPr algn="ctr">
              <a:lnSpc>
                <a:spcPct val="113999"/>
              </a:lnSpc>
            </a:pPr>
            <a:r>
              <a:rPr lang="en-US" sz="2000" dirty="0">
                <a:latin typeface="Segoe UI"/>
                <a:ea typeface="Open Sans"/>
                <a:cs typeface="Segoe UI"/>
              </a:rPr>
              <a:t>Contact Lisa Marchal at </a:t>
            </a:r>
            <a:r>
              <a:rPr lang="en-US" sz="2000" dirty="0">
                <a:latin typeface="Segoe UI"/>
                <a:ea typeface="Open Sans"/>
                <a:cs typeface="Segoe UI"/>
                <a:hlinkClick r:id="rId3"/>
              </a:rPr>
              <a:t>lmarchal@results.org</a:t>
            </a:r>
            <a:r>
              <a:rPr lang="en-US" sz="2000" dirty="0">
                <a:latin typeface="Segoe UI"/>
                <a:ea typeface="Open Sans"/>
                <a:cs typeface="Segoe UI"/>
              </a:rPr>
              <a:t> for information.</a:t>
            </a:r>
            <a:endParaRPr lang="en-US" dirty="0"/>
          </a:p>
          <a:p>
            <a:pPr algn="ctr">
              <a:lnSpc>
                <a:spcPct val="113999"/>
              </a:lnSpc>
            </a:pPr>
            <a:endParaRPr lang="en-US" sz="2000" b="1" dirty="0">
              <a:latin typeface="Open Sans"/>
              <a:ea typeface="Open Sans"/>
              <a:cs typeface="Segoe UI"/>
            </a:endParaRPr>
          </a:p>
          <a:p>
            <a:pPr algn="ctr">
              <a:lnSpc>
                <a:spcPct val="113999"/>
              </a:lnSpc>
            </a:pPr>
            <a:r>
              <a:rPr lang="en-US" sz="2000" b="1" dirty="0">
                <a:latin typeface="Open Sans"/>
                <a:ea typeface="Open Sans"/>
                <a:cs typeface="Segoe UI"/>
              </a:rPr>
              <a:t>U.S. Poverty Free Agents</a:t>
            </a:r>
            <a:endParaRPr lang="en-US" sz="2000" dirty="0">
              <a:latin typeface="Open Sans"/>
              <a:ea typeface="Open Sans"/>
              <a:cs typeface="Segoe UI"/>
            </a:endParaRPr>
          </a:p>
          <a:p>
            <a:pPr algn="ctr">
              <a:lnSpc>
                <a:spcPct val="113999"/>
              </a:lnSpc>
            </a:pPr>
            <a:r>
              <a:rPr lang="en-US" sz="2000" b="1" dirty="0">
                <a:latin typeface="Open Sans"/>
                <a:ea typeface="Open Sans"/>
                <a:cs typeface="Segoe UI"/>
              </a:rPr>
              <a:t>Tuesday, December 12, 1:00 pm and 8:00 pm ET</a:t>
            </a:r>
          </a:p>
          <a:p>
            <a:pPr algn="ctr">
              <a:lnSpc>
                <a:spcPct val="113999"/>
              </a:lnSpc>
            </a:pPr>
            <a:r>
              <a:rPr lang="en-US" sz="2000" dirty="0">
                <a:latin typeface="Open Sans"/>
                <a:ea typeface="Open Sans"/>
                <a:cs typeface="Segoe UI"/>
              </a:rPr>
              <a:t>Contact Jos Linn at </a:t>
            </a:r>
            <a:r>
              <a:rPr lang="en-US" sz="2000" dirty="0">
                <a:latin typeface="Open Sans"/>
                <a:ea typeface="Open Sans"/>
                <a:cs typeface="Segoe UI"/>
                <a:hlinkClick r:id="rId4"/>
              </a:rPr>
              <a:t>jlinn@results.org</a:t>
            </a:r>
            <a:r>
              <a:rPr lang="en-US" sz="2000" dirty="0">
                <a:latin typeface="Open Sans"/>
                <a:ea typeface="Open Sans"/>
                <a:cs typeface="Segoe UI"/>
              </a:rPr>
              <a:t> for information.</a:t>
            </a:r>
            <a:endParaRPr lang="en-US" sz="2000" dirty="0">
              <a:latin typeface="Open Sans"/>
            </a:endParaRPr>
          </a:p>
          <a:p>
            <a:pPr algn="ctr">
              <a:lnSpc>
                <a:spcPct val="113999"/>
              </a:lnSpc>
            </a:pPr>
            <a:endParaRPr lang="en-US" sz="2000" dirty="0">
              <a:latin typeface="Open Sans"/>
              <a:ea typeface="Open Sans"/>
              <a:cs typeface="Segoe UI"/>
            </a:endParaRPr>
          </a:p>
        </p:txBody>
      </p:sp>
    </p:spTree>
    <p:extLst>
      <p:ext uri="{BB962C8B-B14F-4D97-AF65-F5344CB8AC3E}">
        <p14:creationId xmlns:p14="http://schemas.microsoft.com/office/powerpoint/2010/main" val="31147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F2447-7FA5-92E6-BF38-269D9960B2AD}"/>
              </a:ext>
            </a:extLst>
          </p:cNvPr>
          <p:cNvSpPr>
            <a:spLocks noGrp="1"/>
          </p:cNvSpPr>
          <p:nvPr>
            <p:ph type="title"/>
          </p:nvPr>
        </p:nvSpPr>
        <p:spPr>
          <a:xfrm>
            <a:off x="762912" y="1159200"/>
            <a:ext cx="7401491" cy="2935722"/>
          </a:xfrm>
        </p:spPr>
        <p:txBody>
          <a:bodyPr>
            <a:noAutofit/>
          </a:bodyPr>
          <a:lstStyle/>
          <a:p>
            <a:pPr>
              <a:lnSpc>
                <a:spcPct val="114000"/>
              </a:lnSpc>
              <a:spcAft>
                <a:spcPts val="1200"/>
              </a:spcAft>
            </a:pPr>
            <a:r>
              <a:rPr lang="en-US" sz="3200">
                <a:solidFill>
                  <a:schemeClr val="tx1"/>
                </a:solidFill>
              </a:rPr>
              <a:t>Don't forget to submit your lobby, media, and outreach reports!</a:t>
            </a:r>
            <a:br>
              <a:rPr lang="en-US" sz="3200">
                <a:solidFill>
                  <a:schemeClr val="tx1"/>
                </a:solidFill>
              </a:rPr>
            </a:br>
            <a:br>
              <a:rPr lang="en-US" sz="3200">
                <a:solidFill>
                  <a:schemeClr val="bg2"/>
                </a:solidFill>
              </a:rPr>
            </a:br>
            <a:r>
              <a:rPr lang="en-US" sz="3200">
                <a:solidFill>
                  <a:schemeClr val="bg2"/>
                </a:solidFill>
                <a:hlinkClick r:id="rId2"/>
              </a:rPr>
              <a:t>https://results.org/volunteers/reporting-your-advocacy-actions</a:t>
            </a:r>
            <a:r>
              <a:rPr lang="en-US" sz="3200">
                <a:solidFill>
                  <a:schemeClr val="bg2"/>
                </a:solidFill>
              </a:rPr>
              <a:t> </a:t>
            </a:r>
          </a:p>
        </p:txBody>
      </p:sp>
    </p:spTree>
    <p:extLst>
      <p:ext uri="{BB962C8B-B14F-4D97-AF65-F5344CB8AC3E}">
        <p14:creationId xmlns:p14="http://schemas.microsoft.com/office/powerpoint/2010/main" val="3947502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F2447-7FA5-92E6-BF38-269D9960B2AD}"/>
              </a:ext>
            </a:extLst>
          </p:cNvPr>
          <p:cNvSpPr>
            <a:spLocks noGrp="1"/>
          </p:cNvSpPr>
          <p:nvPr>
            <p:ph type="title"/>
          </p:nvPr>
        </p:nvSpPr>
        <p:spPr>
          <a:xfrm>
            <a:off x="762912" y="993600"/>
            <a:ext cx="7401491" cy="3891257"/>
          </a:xfrm>
        </p:spPr>
        <p:txBody>
          <a:bodyPr>
            <a:noAutofit/>
          </a:bodyPr>
          <a:lstStyle/>
          <a:p>
            <a:pPr>
              <a:lnSpc>
                <a:spcPct val="114000"/>
              </a:lnSpc>
            </a:pPr>
            <a:r>
              <a:rPr lang="en-US" sz="2800" b="1" dirty="0">
                <a:solidFill>
                  <a:schemeClr val="tx1"/>
                </a:solidFill>
              </a:rPr>
              <a:t>January National Webinar</a:t>
            </a:r>
            <a:br>
              <a:rPr lang="en-US" sz="2800" dirty="0">
                <a:solidFill>
                  <a:schemeClr val="tx1"/>
                </a:solidFill>
              </a:rPr>
            </a:br>
            <a:r>
              <a:rPr lang="en-US" sz="2800" dirty="0">
                <a:solidFill>
                  <a:schemeClr val="tx1"/>
                </a:solidFill>
              </a:rPr>
              <a:t>Saturday, January 6 at 1:00 pm ET</a:t>
            </a:r>
            <a:br>
              <a:rPr lang="en-US" sz="2800" dirty="0">
                <a:solidFill>
                  <a:schemeClr val="tx1"/>
                </a:solidFill>
              </a:rPr>
            </a:br>
            <a:r>
              <a:rPr lang="en-US" sz="2800" dirty="0">
                <a:solidFill>
                  <a:schemeClr val="tx1"/>
                </a:solidFill>
                <a:hlinkClick r:id="rId2"/>
              </a:rPr>
              <a:t>https://tinyurl.com/RESULTS2024</a:t>
            </a:r>
            <a:r>
              <a:rPr lang="en-US" sz="2800" dirty="0">
                <a:solidFill>
                  <a:schemeClr val="tx1"/>
                </a:solidFill>
              </a:rPr>
              <a:t>  </a:t>
            </a:r>
            <a:br>
              <a:rPr lang="en-US" sz="2800" dirty="0">
                <a:solidFill>
                  <a:schemeClr val="tx1"/>
                </a:solidFill>
              </a:rPr>
            </a:br>
            <a:br>
              <a:rPr lang="en-US" sz="2800" dirty="0">
                <a:solidFill>
                  <a:schemeClr val="tx1"/>
                </a:solidFill>
              </a:rPr>
            </a:br>
            <a:r>
              <a:rPr lang="en-US" sz="6500" b="1" dirty="0">
                <a:solidFill>
                  <a:schemeClr val="tx1"/>
                </a:solidFill>
                <a:latin typeface="Bradley Hand ITC" panose="03070402050302030203" pitchFamily="66" charset="0"/>
              </a:rPr>
              <a:t>Happy holidays!</a:t>
            </a:r>
            <a:endParaRPr lang="en-US" sz="6500" b="1" dirty="0">
              <a:solidFill>
                <a:schemeClr val="bg2"/>
              </a:solidFill>
              <a:latin typeface="Bradley Hand ITC" panose="03070402050302030203" pitchFamily="66" charset="0"/>
            </a:endParaRPr>
          </a:p>
        </p:txBody>
      </p:sp>
      <p:sp>
        <p:nvSpPr>
          <p:cNvPr id="3" name="Title 1">
            <a:extLst>
              <a:ext uri="{FF2B5EF4-FFF2-40B4-BE49-F238E27FC236}">
                <a16:creationId xmlns:a16="http://schemas.microsoft.com/office/drawing/2014/main" id="{71BCBD77-EC85-8D7C-28D6-89B5C4DE8A7F}"/>
              </a:ext>
            </a:extLst>
          </p:cNvPr>
          <p:cNvSpPr txBox="1">
            <a:spLocks/>
          </p:cNvSpPr>
          <p:nvPr/>
        </p:nvSpPr>
        <p:spPr>
          <a:xfrm>
            <a:off x="871254" y="258643"/>
            <a:ext cx="7401491" cy="59815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867"/>
              <a:buFont typeface="Open Sans"/>
              <a:buNone/>
              <a:defRPr sz="5867"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914400"/>
            <a:r>
              <a:rPr lang="en-US" sz="3200" b="1" kern="0" dirty="0">
                <a:solidFill>
                  <a:srgbClr val="D50032"/>
                </a:solidFill>
              </a:rPr>
              <a:t>See you in the new year!</a:t>
            </a:r>
            <a:endParaRPr lang="en-US" sz="3200" kern="0" dirty="0"/>
          </a:p>
        </p:txBody>
      </p:sp>
    </p:spTree>
    <p:extLst>
      <p:ext uri="{BB962C8B-B14F-4D97-AF65-F5344CB8AC3E}">
        <p14:creationId xmlns:p14="http://schemas.microsoft.com/office/powerpoint/2010/main" val="2832741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22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1775913"/>
            <a:ext cx="9144000" cy="2579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a:cs typeface="Open Sans"/>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a:cs typeface="Open Sans"/>
            </a:endParaRPr>
          </a:p>
          <a:p>
            <a:pPr algn="ctr">
              <a:lnSpc>
                <a:spcPct val="150000"/>
              </a:lnSpc>
              <a:spcBef>
                <a:spcPts val="1200"/>
              </a:spcBef>
              <a:spcAft>
                <a:spcPts val="1200"/>
              </a:spcAft>
              <a:defRPr/>
            </a:pPr>
            <a:r>
              <a:rPr lang="en-US" sz="2800" b="1">
                <a:solidFill>
                  <a:schemeClr val="bg1"/>
                </a:solidFill>
                <a:latin typeface="Open Sans"/>
                <a:ea typeface="Open Sans"/>
                <a:cs typeface="Open Sans"/>
              </a:rPr>
              <a:t>RESULTS Global Policy Work</a:t>
            </a:r>
            <a:endParaRPr lang="en-US" sz="1800" b="0" i="0" u="none" strike="noStrike" kern="1200" cap="none" spc="0" normalizeH="0" baseline="0" noProof="0">
              <a:ln>
                <a:noFill/>
              </a:ln>
              <a:solidFill>
                <a:schemeClr val="bg1"/>
              </a:solidFill>
              <a:effectLst/>
              <a:uLnTx/>
              <a:uFillTx/>
              <a:latin typeface="Calibri"/>
              <a:cs typeface="Calibri"/>
            </a:endParaRPr>
          </a:p>
        </p:txBody>
      </p:sp>
    </p:spTree>
    <p:extLst>
      <p:ext uri="{BB962C8B-B14F-4D97-AF65-F5344CB8AC3E}">
        <p14:creationId xmlns:p14="http://schemas.microsoft.com/office/powerpoint/2010/main" val="1371631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Joanne Carter">
            <a:extLst>
              <a:ext uri="{FF2B5EF4-FFF2-40B4-BE49-F238E27FC236}">
                <a16:creationId xmlns:a16="http://schemas.microsoft.com/office/drawing/2014/main" id="{963B29C1-061C-51CE-33D0-E6F651D1097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Joanne Carter">
            <a:extLst>
              <a:ext uri="{FF2B5EF4-FFF2-40B4-BE49-F238E27FC236}">
                <a16:creationId xmlns:a16="http://schemas.microsoft.com/office/drawing/2014/main" id="{CD4BACD3-674B-EE1A-1039-7AF6BA7A74F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Joanne Carter">
            <a:extLst>
              <a:ext uri="{FF2B5EF4-FFF2-40B4-BE49-F238E27FC236}">
                <a16:creationId xmlns:a16="http://schemas.microsoft.com/office/drawing/2014/main" id="{64F5C5B1-669B-D990-DA89-72917028EFE3}"/>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910307DF-B13D-A3A4-F98D-50B37D822953}"/>
              </a:ext>
            </a:extLst>
          </p:cNvPr>
          <p:cNvSpPr txBox="1">
            <a:spLocks/>
          </p:cNvSpPr>
          <p:nvPr/>
        </p:nvSpPr>
        <p:spPr>
          <a:xfrm>
            <a:off x="783552" y="454266"/>
            <a:ext cx="7401491"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200" b="1">
              <a:solidFill>
                <a:srgbClr val="D50032"/>
              </a:solidFill>
              <a:latin typeface="Open Sans"/>
              <a:ea typeface="Open Sans"/>
              <a:cs typeface="Open Sans"/>
            </a:endParaRPr>
          </a:p>
        </p:txBody>
      </p:sp>
      <p:sp>
        <p:nvSpPr>
          <p:cNvPr id="11" name="Title 10">
            <a:extLst>
              <a:ext uri="{FF2B5EF4-FFF2-40B4-BE49-F238E27FC236}">
                <a16:creationId xmlns:a16="http://schemas.microsoft.com/office/drawing/2014/main" id="{696A52BC-A52D-21BA-6CB4-FC77CA4442E5}"/>
              </a:ext>
            </a:extLst>
          </p:cNvPr>
          <p:cNvSpPr>
            <a:spLocks noGrp="1"/>
          </p:cNvSpPr>
          <p:nvPr>
            <p:ph type="title"/>
          </p:nvPr>
        </p:nvSpPr>
        <p:spPr>
          <a:xfrm>
            <a:off x="783552" y="552061"/>
            <a:ext cx="7401491" cy="857250"/>
          </a:xfrm>
        </p:spPr>
        <p:txBody>
          <a:bodyPr>
            <a:normAutofit fontScale="90000"/>
          </a:bodyPr>
          <a:lstStyle/>
          <a:p>
            <a:r>
              <a:rPr lang="en-US" sz="3200" b="1" dirty="0">
                <a:solidFill>
                  <a:srgbClr val="D50032"/>
                </a:solidFill>
                <a:latin typeface="Open Sans"/>
                <a:ea typeface="Open Sans"/>
                <a:cs typeface="Open Sans"/>
              </a:rPr>
              <a:t>Global Poverty </a:t>
            </a:r>
            <a:br>
              <a:rPr lang="en-US" sz="3200" b="1">
                <a:solidFill>
                  <a:srgbClr val="D50032"/>
                </a:solidFill>
                <a:latin typeface="Open Sans"/>
                <a:ea typeface="Open Sans"/>
                <a:cs typeface="Open Sans"/>
              </a:rPr>
            </a:br>
            <a:r>
              <a:rPr lang="en-US" sz="3200" b="1" dirty="0">
                <a:solidFill>
                  <a:srgbClr val="D50032"/>
                </a:solidFill>
                <a:latin typeface="Open Sans"/>
                <a:ea typeface="Open Sans"/>
                <a:cs typeface="Open Sans"/>
              </a:rPr>
              <a:t>Campaigns Update</a:t>
            </a:r>
            <a:endParaRPr lang="en-US" sz="3200" dirty="0"/>
          </a:p>
        </p:txBody>
      </p:sp>
      <p:sp>
        <p:nvSpPr>
          <p:cNvPr id="2" name="TextBox 1">
            <a:extLst>
              <a:ext uri="{FF2B5EF4-FFF2-40B4-BE49-F238E27FC236}">
                <a16:creationId xmlns:a16="http://schemas.microsoft.com/office/drawing/2014/main" id="{A9CFE7E6-70FE-FEC1-D63D-CBE5A4FF458F}"/>
              </a:ext>
            </a:extLst>
          </p:cNvPr>
          <p:cNvSpPr txBox="1"/>
          <p:nvPr/>
        </p:nvSpPr>
        <p:spPr>
          <a:xfrm>
            <a:off x="3696577" y="2094639"/>
            <a:ext cx="4117427" cy="112011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4000"/>
              </a:lnSpc>
              <a:spcAft>
                <a:spcPts val="1200"/>
              </a:spcAft>
            </a:pPr>
            <a:r>
              <a:rPr lang="en-US" sz="2800" kern="0">
                <a:latin typeface="Open Sans"/>
                <a:ea typeface="Open Sans"/>
                <a:cs typeface="Open Sans"/>
              </a:rPr>
              <a:t>Your breakthrough work this year on TB</a:t>
            </a:r>
          </a:p>
        </p:txBody>
      </p:sp>
      <p:sp>
        <p:nvSpPr>
          <p:cNvPr id="3" name="TextBox 1">
            <a:extLst>
              <a:ext uri="{FF2B5EF4-FFF2-40B4-BE49-F238E27FC236}">
                <a16:creationId xmlns:a16="http://schemas.microsoft.com/office/drawing/2014/main" id="{01048309-1C4B-B753-25B9-0F87864ED458}"/>
              </a:ext>
            </a:extLst>
          </p:cNvPr>
          <p:cNvSpPr txBox="1"/>
          <p:nvPr/>
        </p:nvSpPr>
        <p:spPr>
          <a:xfrm>
            <a:off x="5396142" y="3148389"/>
            <a:ext cx="4117427" cy="585801"/>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4000"/>
              </a:lnSpc>
              <a:spcAft>
                <a:spcPts val="1200"/>
              </a:spcAft>
            </a:pPr>
            <a:r>
              <a:rPr lang="en-US" sz="2800" kern="0">
                <a:latin typeface="Open Sans"/>
                <a:ea typeface="Open Sans"/>
                <a:cs typeface="Open Sans"/>
              </a:rPr>
              <a:t>… </a:t>
            </a:r>
            <a:r>
              <a:rPr lang="en-US" sz="2800" i="1" kern="0">
                <a:latin typeface="Open Sans"/>
                <a:ea typeface="Open Sans"/>
                <a:cs typeface="Open Sans"/>
              </a:rPr>
              <a:t>and what's next!</a:t>
            </a:r>
            <a:endParaRPr lang="en-US" i="1"/>
          </a:p>
        </p:txBody>
      </p:sp>
      <p:pic>
        <p:nvPicPr>
          <p:cNvPr id="12" name="Picture 11" descr="The bar grapah in geometric blocks">
            <a:extLst>
              <a:ext uri="{FF2B5EF4-FFF2-40B4-BE49-F238E27FC236}">
                <a16:creationId xmlns:a16="http://schemas.microsoft.com/office/drawing/2014/main" id="{270943A3-484C-1D4D-9A4D-504F0585D116}"/>
              </a:ext>
            </a:extLst>
          </p:cNvPr>
          <p:cNvPicPr>
            <a:picLocks noChangeAspect="1"/>
          </p:cNvPicPr>
          <p:nvPr/>
        </p:nvPicPr>
        <p:blipFill rotWithShape="1">
          <a:blip r:embed="rId3"/>
          <a:srcRect l="13" r="26"/>
          <a:stretch/>
        </p:blipFill>
        <p:spPr>
          <a:xfrm>
            <a:off x="1168809" y="1944604"/>
            <a:ext cx="2112274" cy="2112274"/>
          </a:xfrm>
          <a:prstGeom prst="flowChartConnector">
            <a:avLst/>
          </a:prstGeom>
          <a:ln w="76200">
            <a:solidFill>
              <a:schemeClr val="bg2"/>
            </a:solidFill>
          </a:ln>
        </p:spPr>
      </p:pic>
    </p:spTree>
    <p:extLst>
      <p:ext uri="{BB962C8B-B14F-4D97-AF65-F5344CB8AC3E}">
        <p14:creationId xmlns:p14="http://schemas.microsoft.com/office/powerpoint/2010/main" val="3301949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4A505DEA-1C8D-1BD6-3021-AC2AE4EA303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1036" y="1356246"/>
            <a:ext cx="987757" cy="987757"/>
          </a:xfrm>
          <a:prstGeom prst="rect">
            <a:avLst/>
          </a:prstGeom>
        </p:spPr>
      </p:pic>
      <p:pic>
        <p:nvPicPr>
          <p:cNvPr id="5" name="Picture 4">
            <a:extLst>
              <a:ext uri="{FF2B5EF4-FFF2-40B4-BE49-F238E27FC236}">
                <a16:creationId xmlns:a16="http://schemas.microsoft.com/office/drawing/2014/main" id="{A71995A3-96AE-64B1-939A-986D096FB2A6}"/>
              </a:ext>
            </a:extLst>
          </p:cNvPr>
          <p:cNvPicPr>
            <a:picLocks noChangeAspect="1"/>
          </p:cNvPicPr>
          <p:nvPr/>
        </p:nvPicPr>
        <p:blipFill>
          <a:blip r:embed="rId4"/>
          <a:stretch>
            <a:fillRect/>
          </a:stretch>
        </p:blipFill>
        <p:spPr>
          <a:xfrm>
            <a:off x="953545" y="526858"/>
            <a:ext cx="7362171" cy="4355964"/>
          </a:xfrm>
          <a:prstGeom prst="rect">
            <a:avLst/>
          </a:prstGeom>
        </p:spPr>
      </p:pic>
    </p:spTree>
    <p:extLst>
      <p:ext uri="{BB962C8B-B14F-4D97-AF65-F5344CB8AC3E}">
        <p14:creationId xmlns:p14="http://schemas.microsoft.com/office/powerpoint/2010/main" val="22516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4A505DEA-1C8D-1BD6-3021-AC2AE4EA303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1036" y="1356246"/>
            <a:ext cx="987757" cy="987757"/>
          </a:xfrm>
          <a:prstGeom prst="rect">
            <a:avLst/>
          </a:prstGeom>
        </p:spPr>
      </p:pic>
      <p:grpSp>
        <p:nvGrpSpPr>
          <p:cNvPr id="4" name="Group 3">
            <a:extLst>
              <a:ext uri="{FF2B5EF4-FFF2-40B4-BE49-F238E27FC236}">
                <a16:creationId xmlns:a16="http://schemas.microsoft.com/office/drawing/2014/main" id="{2927D946-D0D8-91D6-2BAA-1132F8342667}"/>
              </a:ext>
              <a:ext uri="{C183D7F6-B498-43B3-948B-1728B52AA6E4}">
                <adec:decorative xmlns:adec="http://schemas.microsoft.com/office/drawing/2017/decorative" val="1"/>
              </a:ext>
            </a:extLst>
          </p:cNvPr>
          <p:cNvGrpSpPr/>
          <p:nvPr/>
        </p:nvGrpSpPr>
        <p:grpSpPr>
          <a:xfrm>
            <a:off x="683221" y="1532672"/>
            <a:ext cx="2059979" cy="2895739"/>
            <a:chOff x="4450080" y="1736678"/>
            <a:chExt cx="3200400" cy="4693491"/>
          </a:xfrm>
        </p:grpSpPr>
        <p:sp>
          <p:nvSpPr>
            <p:cNvPr id="17" name="Rectangle 16">
              <a:extLst>
                <a:ext uri="{FF2B5EF4-FFF2-40B4-BE49-F238E27FC236}">
                  <a16:creationId xmlns:a16="http://schemas.microsoft.com/office/drawing/2014/main" id="{3AD0FB91-4263-350E-2300-BDB69C2E999E}"/>
                </a:ext>
              </a:extLst>
            </p:cNvPr>
            <p:cNvSpPr/>
            <p:nvPr/>
          </p:nvSpPr>
          <p:spPr>
            <a:xfrm>
              <a:off x="4450080" y="2361063"/>
              <a:ext cx="3200400" cy="4069106"/>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2250" b="1">
                <a:solidFill>
                  <a:srgbClr val="000000"/>
                </a:solidFill>
                <a:latin typeface="Open Sans"/>
              </a:endParaRPr>
            </a:p>
            <a:p>
              <a:pPr algn="ctr" defTabSz="342900"/>
              <a:r>
                <a:rPr lang="en-US" sz="2250">
                  <a:solidFill>
                    <a:srgbClr val="000000"/>
                  </a:solidFill>
                  <a:latin typeface="Open Sans"/>
                </a:rPr>
                <a:t>The End </a:t>
              </a:r>
              <a:br>
                <a:rPr lang="en-US" sz="2250">
                  <a:solidFill>
                    <a:srgbClr val="000000"/>
                  </a:solidFill>
                  <a:latin typeface="Open Sans"/>
                </a:rPr>
              </a:br>
              <a:r>
                <a:rPr lang="en-US" sz="2250">
                  <a:solidFill>
                    <a:srgbClr val="000000"/>
                  </a:solidFill>
                  <a:latin typeface="Open Sans"/>
                </a:rPr>
                <a:t>Tuberculosis Now Act</a:t>
              </a:r>
            </a:p>
          </p:txBody>
        </p:sp>
        <p:sp>
          <p:nvSpPr>
            <p:cNvPr id="18" name="Oval 17">
              <a:extLst>
                <a:ext uri="{FF2B5EF4-FFF2-40B4-BE49-F238E27FC236}">
                  <a16:creationId xmlns:a16="http://schemas.microsoft.com/office/drawing/2014/main" id="{6DF07EC3-0A6A-F0FD-3F07-E44AE5B7E8CB}"/>
                </a:ext>
                <a:ext uri="{C183D7F6-B498-43B3-948B-1728B52AA6E4}">
                  <adec:decorative xmlns:adec="http://schemas.microsoft.com/office/drawing/2017/decorative" val="1"/>
                </a:ext>
              </a:extLst>
            </p:cNvPr>
            <p:cNvSpPr/>
            <p:nvPr/>
          </p:nvSpPr>
          <p:spPr>
            <a:xfrm>
              <a:off x="5231073" y="1736678"/>
              <a:ext cx="1692322" cy="169232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solidFill>
                  <a:srgbClr val="000000"/>
                </a:solidFill>
                <a:latin typeface="Open Sans"/>
              </a:endParaRPr>
            </a:p>
          </p:txBody>
        </p:sp>
        <p:pic>
          <p:nvPicPr>
            <p:cNvPr id="24" name="Graphic 23">
              <a:extLst>
                <a:ext uri="{FF2B5EF4-FFF2-40B4-BE49-F238E27FC236}">
                  <a16:creationId xmlns:a16="http://schemas.microsoft.com/office/drawing/2014/main" id="{70127395-6738-FADB-D21F-0EA9DFEF8DA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24914" y="1808326"/>
              <a:ext cx="1317009" cy="1317009"/>
            </a:xfrm>
            <a:prstGeom prst="rect">
              <a:avLst/>
            </a:prstGeom>
          </p:spPr>
        </p:pic>
      </p:grpSp>
      <p:sp>
        <p:nvSpPr>
          <p:cNvPr id="3" name="TextBox 2">
            <a:extLst>
              <a:ext uri="{FF2B5EF4-FFF2-40B4-BE49-F238E27FC236}">
                <a16:creationId xmlns:a16="http://schemas.microsoft.com/office/drawing/2014/main" id="{A21881B4-953C-D414-F146-3F57BD789C9A}"/>
              </a:ext>
            </a:extLst>
          </p:cNvPr>
          <p:cNvSpPr txBox="1"/>
          <p:nvPr/>
        </p:nvSpPr>
        <p:spPr>
          <a:xfrm>
            <a:off x="3343874" y="2493935"/>
            <a:ext cx="5297459" cy="973215"/>
          </a:xfrm>
          <a:prstGeom prst="rect">
            <a:avLst/>
          </a:prstGeom>
          <a:noFill/>
        </p:spPr>
        <p:txBody>
          <a:bodyPr wrap="square">
            <a:spAutoFit/>
          </a:bodyPr>
          <a:lstStyle/>
          <a:p>
            <a:pPr marL="0" indent="0">
              <a:lnSpc>
                <a:spcPct val="124000"/>
              </a:lnSpc>
              <a:spcBef>
                <a:spcPts val="0"/>
              </a:spcBef>
              <a:spcAft>
                <a:spcPts val="1200"/>
              </a:spcAft>
              <a:buNone/>
            </a:pPr>
            <a:r>
              <a:rPr lang="en-US" sz="2400" kern="0" dirty="0">
                <a:latin typeface="Open Sans"/>
                <a:ea typeface="Open Sans"/>
                <a:cs typeface="Open Sans"/>
              </a:rPr>
              <a:t>Cosponsor &amp; ask congressional leadership to pass the bill!</a:t>
            </a:r>
          </a:p>
        </p:txBody>
      </p:sp>
      <p:sp>
        <p:nvSpPr>
          <p:cNvPr id="2" name="TextBox 1">
            <a:extLst>
              <a:ext uri="{FF2B5EF4-FFF2-40B4-BE49-F238E27FC236}">
                <a16:creationId xmlns:a16="http://schemas.microsoft.com/office/drawing/2014/main" id="{CAF1DBC1-ACE9-B288-07B6-4EEAC2049954}"/>
              </a:ext>
            </a:extLst>
          </p:cNvPr>
          <p:cNvSpPr txBox="1"/>
          <p:nvPr/>
        </p:nvSpPr>
        <p:spPr>
          <a:xfrm>
            <a:off x="1874848" y="642959"/>
            <a:ext cx="6771379" cy="585801"/>
          </a:xfrm>
          <a:prstGeom prst="rect">
            <a:avLst/>
          </a:prstGeom>
          <a:noFill/>
        </p:spPr>
        <p:txBody>
          <a:bodyPr wrap="square" lIns="91440" tIns="45720" rIns="91440" bIns="45720" anchor="t">
            <a:spAutoFit/>
          </a:bodyPr>
          <a:lstStyle/>
          <a:p>
            <a:pPr marL="0" indent="0">
              <a:lnSpc>
                <a:spcPct val="124000"/>
              </a:lnSpc>
              <a:spcBef>
                <a:spcPts val="0"/>
              </a:spcBef>
              <a:spcAft>
                <a:spcPts val="1200"/>
              </a:spcAft>
              <a:buNone/>
            </a:pPr>
            <a:r>
              <a:rPr lang="en-US" sz="2800" b="1" kern="0">
                <a:latin typeface="Open Sans"/>
                <a:ea typeface="Open Sans"/>
                <a:cs typeface="Open Sans"/>
              </a:rPr>
              <a:t>Actions for Congress on TB</a:t>
            </a:r>
          </a:p>
        </p:txBody>
      </p:sp>
    </p:spTree>
    <p:extLst>
      <p:ext uri="{BB962C8B-B14F-4D97-AF65-F5344CB8AC3E}">
        <p14:creationId xmlns:p14="http://schemas.microsoft.com/office/powerpoint/2010/main" val="3960844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4A505DEA-1C8D-1BD6-3021-AC2AE4EA303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1036" y="1356246"/>
            <a:ext cx="987757" cy="987757"/>
          </a:xfrm>
          <a:prstGeom prst="rect">
            <a:avLst/>
          </a:prstGeom>
        </p:spPr>
      </p:pic>
      <p:grpSp>
        <p:nvGrpSpPr>
          <p:cNvPr id="5" name="Group 4">
            <a:extLst>
              <a:ext uri="{FF2B5EF4-FFF2-40B4-BE49-F238E27FC236}">
                <a16:creationId xmlns:a16="http://schemas.microsoft.com/office/drawing/2014/main" id="{D027618E-7087-9355-6667-574B339B3F9E}"/>
              </a:ext>
              <a:ext uri="{C183D7F6-B498-43B3-948B-1728B52AA6E4}">
                <adec:decorative xmlns:adec="http://schemas.microsoft.com/office/drawing/2017/decorative" val="1"/>
              </a:ext>
            </a:extLst>
          </p:cNvPr>
          <p:cNvGrpSpPr/>
          <p:nvPr/>
        </p:nvGrpSpPr>
        <p:grpSpPr>
          <a:xfrm>
            <a:off x="905204" y="1234865"/>
            <a:ext cx="2073767" cy="3164323"/>
            <a:chOff x="8057962" y="1980074"/>
            <a:chExt cx="3200400" cy="4820258"/>
          </a:xfrm>
        </p:grpSpPr>
        <p:sp>
          <p:nvSpPr>
            <p:cNvPr id="13" name="Rectangle 12">
              <a:extLst>
                <a:ext uri="{FF2B5EF4-FFF2-40B4-BE49-F238E27FC236}">
                  <a16:creationId xmlns:a16="http://schemas.microsoft.com/office/drawing/2014/main" id="{0BC07448-A12E-A728-BA9A-0643BA640D25}"/>
                </a:ext>
              </a:extLst>
            </p:cNvPr>
            <p:cNvSpPr/>
            <p:nvPr/>
          </p:nvSpPr>
          <p:spPr>
            <a:xfrm>
              <a:off x="8057962" y="2731226"/>
              <a:ext cx="3200400" cy="4069106"/>
            </a:xfrm>
            <a:prstGeom prst="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2250" b="1">
                <a:solidFill>
                  <a:srgbClr val="000000"/>
                </a:solidFill>
                <a:latin typeface="Open Sans"/>
              </a:endParaRPr>
            </a:p>
            <a:p>
              <a:pPr algn="ctr" defTabSz="342900"/>
              <a:r>
                <a:rPr lang="en-US" sz="2250">
                  <a:solidFill>
                    <a:srgbClr val="000000"/>
                  </a:solidFill>
                  <a:latin typeface="Open Sans"/>
                </a:rPr>
                <a:t>The </a:t>
              </a:r>
              <a:br>
                <a:rPr lang="en-US" sz="2250">
                  <a:solidFill>
                    <a:srgbClr val="000000"/>
                  </a:solidFill>
                  <a:latin typeface="Open Sans"/>
                </a:rPr>
              </a:br>
              <a:r>
                <a:rPr lang="en-US" sz="2250">
                  <a:solidFill>
                    <a:srgbClr val="000000"/>
                  </a:solidFill>
                  <a:latin typeface="Open Sans"/>
                </a:rPr>
                <a:t>READ Act</a:t>
              </a:r>
              <a:endParaRPr lang="en-US" sz="2250">
                <a:solidFill>
                  <a:srgbClr val="000000"/>
                </a:solidFill>
                <a:latin typeface="Open Sans"/>
                <a:ea typeface="Open Sans"/>
                <a:cs typeface="Open Sans"/>
              </a:endParaRPr>
            </a:p>
          </p:txBody>
        </p:sp>
        <p:sp>
          <p:nvSpPr>
            <p:cNvPr id="15" name="Oval 14">
              <a:extLst>
                <a:ext uri="{FF2B5EF4-FFF2-40B4-BE49-F238E27FC236}">
                  <a16:creationId xmlns:a16="http://schemas.microsoft.com/office/drawing/2014/main" id="{8FF91E16-D312-3E7D-FA31-13ED5DF15102}"/>
                </a:ext>
                <a:ext uri="{C183D7F6-B498-43B3-948B-1728B52AA6E4}">
                  <adec:decorative xmlns:adec="http://schemas.microsoft.com/office/drawing/2017/decorative" val="1"/>
                </a:ext>
              </a:extLst>
            </p:cNvPr>
            <p:cNvSpPr/>
            <p:nvPr/>
          </p:nvSpPr>
          <p:spPr>
            <a:xfrm>
              <a:off x="8820850" y="1980074"/>
              <a:ext cx="1692323" cy="169232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1">
                <a:solidFill>
                  <a:srgbClr val="000000"/>
                </a:solidFill>
                <a:latin typeface="Open Sans"/>
              </a:endParaRPr>
            </a:p>
          </p:txBody>
        </p:sp>
        <p:pic>
          <p:nvPicPr>
            <p:cNvPr id="30" name="Graphic 29">
              <a:extLst>
                <a:ext uri="{FF2B5EF4-FFF2-40B4-BE49-F238E27FC236}">
                  <a16:creationId xmlns:a16="http://schemas.microsoft.com/office/drawing/2014/main" id="{6F50D6B3-8697-E899-ED74-FEE06EBF0D4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99794" y="2178762"/>
              <a:ext cx="1316736" cy="1316736"/>
            </a:xfrm>
            <a:prstGeom prst="rect">
              <a:avLst/>
            </a:prstGeom>
          </p:spPr>
        </p:pic>
      </p:grpSp>
      <p:sp>
        <p:nvSpPr>
          <p:cNvPr id="3" name="TextBox 2">
            <a:extLst>
              <a:ext uri="{FF2B5EF4-FFF2-40B4-BE49-F238E27FC236}">
                <a16:creationId xmlns:a16="http://schemas.microsoft.com/office/drawing/2014/main" id="{A21881B4-953C-D414-F146-3F57BD789C9A}"/>
              </a:ext>
            </a:extLst>
          </p:cNvPr>
          <p:cNvSpPr txBox="1"/>
          <p:nvPr/>
        </p:nvSpPr>
        <p:spPr>
          <a:xfrm>
            <a:off x="3413907" y="1727969"/>
            <a:ext cx="5297459" cy="2500941"/>
          </a:xfrm>
          <a:prstGeom prst="rect">
            <a:avLst/>
          </a:prstGeom>
          <a:noFill/>
        </p:spPr>
        <p:txBody>
          <a:bodyPr wrap="square" lIns="91440" tIns="45720" rIns="91440" bIns="45720" anchor="t">
            <a:spAutoFit/>
          </a:bodyPr>
          <a:lstStyle/>
          <a:p>
            <a:pPr marL="0" indent="0">
              <a:lnSpc>
                <a:spcPct val="124000"/>
              </a:lnSpc>
              <a:spcBef>
                <a:spcPts val="0"/>
              </a:spcBef>
              <a:spcAft>
                <a:spcPts val="1200"/>
              </a:spcAft>
              <a:buNone/>
            </a:pPr>
            <a:r>
              <a:rPr lang="en-US" sz="2400" b="1" kern="0" dirty="0">
                <a:solidFill>
                  <a:schemeClr val="tx2"/>
                </a:solidFill>
                <a:latin typeface="Open Sans"/>
                <a:ea typeface="Open Sans"/>
                <a:cs typeface="Open Sans"/>
              </a:rPr>
              <a:t>House:</a:t>
            </a:r>
            <a:r>
              <a:rPr lang="en-US" sz="2400" kern="0" dirty="0">
                <a:solidFill>
                  <a:schemeClr val="tx2"/>
                </a:solidFill>
                <a:latin typeface="Open Sans"/>
                <a:ea typeface="Open Sans"/>
                <a:cs typeface="Open Sans"/>
              </a:rPr>
              <a:t> </a:t>
            </a:r>
            <a:r>
              <a:rPr lang="en-US" sz="2400" kern="0" dirty="0">
                <a:latin typeface="Open Sans"/>
                <a:ea typeface="Open Sans"/>
                <a:cs typeface="Open Sans"/>
              </a:rPr>
              <a:t>Cosponsor &amp; ask </a:t>
            </a:r>
            <a:br>
              <a:rPr lang="en-US" sz="2400" kern="0" dirty="0">
                <a:latin typeface="Open Sans"/>
                <a:ea typeface="Open Sans"/>
                <a:cs typeface="Open Sans"/>
              </a:rPr>
            </a:br>
            <a:r>
              <a:rPr lang="en-US" sz="2400" kern="0" dirty="0">
                <a:latin typeface="Open Sans"/>
                <a:ea typeface="Open Sans"/>
                <a:cs typeface="Open Sans"/>
              </a:rPr>
              <a:t>Foreign Affairs leadership to move the bill out of committee.</a:t>
            </a:r>
          </a:p>
          <a:p>
            <a:pPr marL="0" indent="0">
              <a:lnSpc>
                <a:spcPct val="124000"/>
              </a:lnSpc>
              <a:spcBef>
                <a:spcPts val="0"/>
              </a:spcBef>
              <a:spcAft>
                <a:spcPts val="1200"/>
              </a:spcAft>
              <a:buNone/>
            </a:pPr>
            <a:br>
              <a:rPr lang="en-US" sz="2400" b="1" kern="0" dirty="0">
                <a:latin typeface="Open Sans"/>
                <a:ea typeface="Open Sans"/>
                <a:cs typeface="Open Sans"/>
              </a:rPr>
            </a:br>
            <a:r>
              <a:rPr lang="en-US" sz="2400" b="1" kern="0" dirty="0">
                <a:solidFill>
                  <a:schemeClr val="tx2"/>
                </a:solidFill>
                <a:latin typeface="Open Sans"/>
                <a:ea typeface="Open Sans"/>
                <a:cs typeface="Open Sans"/>
              </a:rPr>
              <a:t>Senate:</a:t>
            </a:r>
            <a:r>
              <a:rPr lang="en-US" sz="2400" b="1" kern="0" dirty="0">
                <a:latin typeface="Open Sans"/>
                <a:ea typeface="Open Sans"/>
                <a:cs typeface="Open Sans"/>
              </a:rPr>
              <a:t> </a:t>
            </a:r>
            <a:r>
              <a:rPr lang="en-US" sz="2400" kern="0">
                <a:latin typeface="Open Sans"/>
                <a:ea typeface="Open Sans"/>
                <a:cs typeface="Open Sans"/>
              </a:rPr>
              <a:t>Done!!!</a:t>
            </a:r>
            <a:endParaRPr lang="en-US" sz="2400" kern="0" dirty="0">
              <a:latin typeface="Open Sans"/>
              <a:ea typeface="Open Sans"/>
              <a:cs typeface="Open Sans"/>
            </a:endParaRPr>
          </a:p>
        </p:txBody>
      </p:sp>
      <p:sp>
        <p:nvSpPr>
          <p:cNvPr id="12" name="TextBox 11">
            <a:extLst>
              <a:ext uri="{FF2B5EF4-FFF2-40B4-BE49-F238E27FC236}">
                <a16:creationId xmlns:a16="http://schemas.microsoft.com/office/drawing/2014/main" id="{242DDE67-9124-D02F-785F-AF377A575467}"/>
              </a:ext>
            </a:extLst>
          </p:cNvPr>
          <p:cNvSpPr txBox="1"/>
          <p:nvPr/>
        </p:nvSpPr>
        <p:spPr>
          <a:xfrm>
            <a:off x="1474834" y="405165"/>
            <a:ext cx="6288277" cy="585801"/>
          </a:xfrm>
          <a:prstGeom prst="rect">
            <a:avLst/>
          </a:prstGeom>
          <a:noFill/>
        </p:spPr>
        <p:txBody>
          <a:bodyPr wrap="square">
            <a:spAutoFit/>
          </a:bodyPr>
          <a:lstStyle/>
          <a:p>
            <a:pPr marL="0" indent="0">
              <a:lnSpc>
                <a:spcPct val="124000"/>
              </a:lnSpc>
              <a:spcBef>
                <a:spcPts val="0"/>
              </a:spcBef>
              <a:spcAft>
                <a:spcPts val="1200"/>
              </a:spcAft>
              <a:buNone/>
            </a:pPr>
            <a:r>
              <a:rPr lang="en-US" sz="2800" b="1" kern="0">
                <a:latin typeface="Open Sans"/>
                <a:ea typeface="Open Sans"/>
                <a:cs typeface="Open Sans"/>
              </a:rPr>
              <a:t>Actions for Congress on education</a:t>
            </a:r>
          </a:p>
        </p:txBody>
      </p:sp>
    </p:spTree>
    <p:extLst>
      <p:ext uri="{BB962C8B-B14F-4D97-AF65-F5344CB8AC3E}">
        <p14:creationId xmlns:p14="http://schemas.microsoft.com/office/powerpoint/2010/main" val="149366025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4_Office Theme">
  <a:themeElements>
    <a:clrScheme name="Custom 7">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ack cover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Inside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Custom 2">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Header Slides">
  <a:themeElements>
    <a:clrScheme name="TPC Dark1">
      <a:dk1>
        <a:srgbClr val="002060"/>
      </a:dk1>
      <a:lt1>
        <a:sysClr val="window" lastClr="FFFFFF"/>
      </a:lt1>
      <a:dk2>
        <a:srgbClr val="008BB0"/>
      </a:dk2>
      <a:lt2>
        <a:srgbClr val="CDE6EF"/>
      </a:lt2>
      <a:accent1>
        <a:srgbClr val="AD2C42"/>
      </a:accent1>
      <a:accent2>
        <a:srgbClr val="ED9520"/>
      </a:accent2>
      <a:accent3>
        <a:srgbClr val="B3D234"/>
      </a:accent3>
      <a:accent4>
        <a:srgbClr val="FFE783"/>
      </a:accent4>
      <a:accent5>
        <a:srgbClr val="91CBE0"/>
      </a:accent5>
      <a:accent6>
        <a:srgbClr val="008BB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fety Net_2019" id="{19CA9091-CE6E-421A-9391-A49DEE120021}" vid="{2F77C441-187C-4D55-AB78-7486EB7DBC57}"/>
    </a:ext>
  </a:extLst>
</a:theme>
</file>

<file path=ppt/theme/theme8.xml><?xml version="1.0" encoding="utf-8"?>
<a:theme xmlns:a="http://schemas.openxmlformats.org/drawingml/2006/main" name="4_Office Theme">
  <a:themeElements>
    <a:clrScheme name="Custom 7">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DF2243E6C85A4794611ACAEA088222" ma:contentTypeVersion="16" ma:contentTypeDescription="Create a new document." ma:contentTypeScope="" ma:versionID="417d792e1248a4679982ce970ca2d24f">
  <xsd:schema xmlns:xsd="http://www.w3.org/2001/XMLSchema" xmlns:xs="http://www.w3.org/2001/XMLSchema" xmlns:p="http://schemas.microsoft.com/office/2006/metadata/properties" xmlns:ns2="ef035fee-706e-4acb-9a43-6ee1a9ecef89" xmlns:ns3="e1541ae8-567d-462c-9e78-c3b0dfdaed9d" targetNamespace="http://schemas.microsoft.com/office/2006/metadata/properties" ma:root="true" ma:fieldsID="4b907aa0cc4fbe8024c4cf6b49d5cf9f" ns2:_="" ns3:_="">
    <xsd:import namespace="ef035fee-706e-4acb-9a43-6ee1a9ecef89"/>
    <xsd:import namespace="e1541ae8-567d-462c-9e78-c3b0dfdaed9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35fee-706e-4acb-9a43-6ee1a9ecef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e56e699-75f2-4061-b8f4-fd707efc82a1}" ma:internalName="TaxCatchAll" ma:showField="CatchAllData" ma:web="ef035fee-706e-4acb-9a43-6ee1a9ecef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541ae8-567d-462c-9e78-c3b0dfdaed9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f035fee-706e-4acb-9a43-6ee1a9ecef89">
      <UserInfo>
        <DisplayName>Blake Turpin</DisplayName>
        <AccountId>301</AccountId>
        <AccountType/>
      </UserInfo>
      <UserInfo>
        <DisplayName>Joanne Carter</DisplayName>
        <AccountId>189</AccountId>
        <AccountType/>
      </UserInfo>
      <UserInfo>
        <DisplayName>Jesse Marsden</DisplayName>
        <AccountId>44</AccountId>
        <AccountType/>
      </UserInfo>
      <UserInfo>
        <DisplayName>Lesley Reed</DisplayName>
        <AccountId>403</AccountId>
        <AccountType/>
      </UserInfo>
      <UserInfo>
        <DisplayName>Lisa Marchal</DisplayName>
        <AccountId>24</AccountId>
        <AccountType/>
      </UserInfo>
      <UserInfo>
        <DisplayName>Campaigns  Team Members</DisplayName>
        <AccountId>7</AccountId>
        <AccountType/>
      </UserInfo>
    </SharedWithUsers>
    <MediaLengthInSeconds xmlns="e1541ae8-567d-462c-9e78-c3b0dfdaed9d" xsi:nil="true"/>
    <lcf76f155ced4ddcb4097134ff3c332f xmlns="e1541ae8-567d-462c-9e78-c3b0dfdaed9d">
      <Terms xmlns="http://schemas.microsoft.com/office/infopath/2007/PartnerControls"/>
    </lcf76f155ced4ddcb4097134ff3c332f>
    <TaxCatchAll xmlns="ef035fee-706e-4acb-9a43-6ee1a9ecef89" xsi:nil="true"/>
  </documentManagement>
</p:properties>
</file>

<file path=customXml/itemProps1.xml><?xml version="1.0" encoding="utf-8"?>
<ds:datastoreItem xmlns:ds="http://schemas.openxmlformats.org/officeDocument/2006/customXml" ds:itemID="{F7088739-63B0-408A-8A7D-11A73A3E3AC4}">
  <ds:schemaRefs>
    <ds:schemaRef ds:uri="e1541ae8-567d-462c-9e78-c3b0dfdaed9d"/>
    <ds:schemaRef ds:uri="ef035fee-706e-4acb-9a43-6ee1a9ecef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223E2F6-89EB-4C1A-9B95-10F660D69816}">
  <ds:schemaRefs>
    <ds:schemaRef ds:uri="http://schemas.microsoft.com/sharepoint/v3/contenttype/forms"/>
  </ds:schemaRefs>
</ds:datastoreItem>
</file>

<file path=customXml/itemProps3.xml><?xml version="1.0" encoding="utf-8"?>
<ds:datastoreItem xmlns:ds="http://schemas.openxmlformats.org/officeDocument/2006/customXml" ds:itemID="{B9959BF8-6FB4-40AF-AF38-2D057E67A497}">
  <ds:schemaRefs>
    <ds:schemaRef ds:uri="http://purl.org/dc/elements/1.1/"/>
    <ds:schemaRef ds:uri="e1541ae8-567d-462c-9e78-c3b0dfdaed9d"/>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ef035fee-706e-4acb-9a43-6ee1a9ecef8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5584</TotalTime>
  <Words>2081</Words>
  <Application>Microsoft Office PowerPoint</Application>
  <PresentationFormat>On-screen Show (16:9)</PresentationFormat>
  <Paragraphs>344</Paragraphs>
  <Slides>48</Slides>
  <Notes>20</Notes>
  <HiddenSlides>0</HiddenSlides>
  <MMClips>0</MMClips>
  <ScaleCrop>false</ScaleCrop>
  <HeadingPairs>
    <vt:vector size="6" baseType="variant">
      <vt:variant>
        <vt:lpstr>Fonts Used</vt:lpstr>
      </vt:variant>
      <vt:variant>
        <vt:i4>12</vt:i4>
      </vt:variant>
      <vt:variant>
        <vt:lpstr>Theme</vt:lpstr>
      </vt:variant>
      <vt:variant>
        <vt:i4>14</vt:i4>
      </vt:variant>
      <vt:variant>
        <vt:lpstr>Slide Titles</vt:lpstr>
      </vt:variant>
      <vt:variant>
        <vt:i4>48</vt:i4>
      </vt:variant>
    </vt:vector>
  </HeadingPairs>
  <TitlesOfParts>
    <vt:vector size="74" baseType="lpstr">
      <vt:lpstr>Arial</vt:lpstr>
      <vt:lpstr>Bradley Hand ITC</vt:lpstr>
      <vt:lpstr>Calibri</vt:lpstr>
      <vt:lpstr>Courier New</vt:lpstr>
      <vt:lpstr>Lato</vt:lpstr>
      <vt:lpstr>Lato-Regular</vt:lpstr>
      <vt:lpstr>Noto Sans Symbols</vt:lpstr>
      <vt:lpstr>Open Sans</vt:lpstr>
      <vt:lpstr>Open Sans Bold</vt:lpstr>
      <vt:lpstr>Segoe UI</vt:lpstr>
      <vt:lpstr>Symbol</vt:lpstr>
      <vt:lpstr>Wingdings</vt:lpstr>
      <vt:lpstr>Custom Design</vt:lpstr>
      <vt:lpstr>Custom Design</vt:lpstr>
      <vt:lpstr>Back cover 2</vt:lpstr>
      <vt:lpstr>2_Inside layout</vt:lpstr>
      <vt:lpstr>1_Office Theme</vt:lpstr>
      <vt:lpstr>1_Office Theme</vt:lpstr>
      <vt:lpstr>Header Slides</vt:lpstr>
      <vt:lpstr>4_Office Theme</vt:lpstr>
      <vt:lpstr>Office Theme</vt:lpstr>
      <vt:lpstr>Office Theme</vt:lpstr>
      <vt:lpstr>Office Theme</vt:lpstr>
      <vt:lpstr>Office Theme</vt:lpstr>
      <vt:lpstr>2_Office Theme</vt:lpstr>
      <vt:lpstr>4_Office Theme</vt:lpstr>
      <vt:lpstr>PowerPoint Presentation</vt:lpstr>
      <vt:lpstr>Our Values &amp; Resources</vt:lpstr>
      <vt:lpstr> Joanne Carter RESULTS Executive Director </vt:lpstr>
      <vt:lpstr>PowerPoint Presentation</vt:lpstr>
      <vt:lpstr>PowerPoint Presentation</vt:lpstr>
      <vt:lpstr>Global Poverty  Campaigns Update</vt:lpstr>
      <vt:lpstr>PowerPoint Presentation</vt:lpstr>
      <vt:lpstr>PowerPoint Presentation</vt:lpstr>
      <vt:lpstr>PowerPoint Presentation</vt:lpstr>
      <vt:lpstr>PowerPoint Presentation</vt:lpstr>
      <vt:lpstr>U.S. Poverty Campaigns Update</vt:lpstr>
      <vt:lpstr>PowerPoint Presentation</vt:lpstr>
      <vt:lpstr>PowerPoint Presentation</vt:lpstr>
      <vt:lpstr>PowerPoint Presentation</vt:lpstr>
      <vt:lpstr>PowerPoint Presentation</vt:lpstr>
      <vt:lpstr>PowerPoint Presentation</vt:lpstr>
      <vt:lpstr>Media Map: December 2</vt:lpstr>
      <vt:lpstr>44 of 81 Groups with BTBI media (so far)</vt:lpstr>
      <vt:lpstr>Build the Buy-In Campaign</vt:lpstr>
      <vt:lpstr>Build the Buy-In Campaign</vt:lpstr>
      <vt:lpstr>Build the Buy-In Campaign</vt:lpstr>
      <vt:lpstr>PowerPoint Presentation</vt:lpstr>
      <vt:lpstr>PowerPoint Presentation</vt:lpstr>
      <vt:lpstr>Thank you for joining us!</vt:lpstr>
      <vt:lpstr>Thank you! </vt:lpstr>
      <vt:lpstr>Thank you! </vt:lpstr>
      <vt:lpstr>Thank you! </vt:lpstr>
      <vt:lpstr>Thank you! </vt:lpstr>
      <vt:lpstr>Thank you New Advocate Mentors!</vt:lpstr>
      <vt:lpstr>Bob Dickerson   Leadership Award</vt:lpstr>
      <vt:lpstr>Bob Dickerson   Leadership Award</vt:lpstr>
      <vt:lpstr>Bob Dickerson   Leadership Award</vt:lpstr>
      <vt:lpstr>Cameron Duncan  Media Award</vt:lpstr>
      <vt:lpstr>Cameron Duncan  Media Award</vt:lpstr>
      <vt:lpstr>Cameron Duncan  Media Award</vt:lpstr>
      <vt:lpstr>PowerPoint Presentation</vt:lpstr>
      <vt:lpstr>Group Planning materials coming!</vt:lpstr>
      <vt:lpstr> Grassroots Townhall  </vt:lpstr>
      <vt:lpstr>December Policy Forum</vt:lpstr>
      <vt:lpstr>Share Your Story! </vt:lpstr>
      <vt:lpstr>Celebrate new advocates!</vt:lpstr>
      <vt:lpstr>Anti-oppression  Applied Learning Simulation</vt:lpstr>
      <vt:lpstr>Other Support Calls</vt:lpstr>
      <vt:lpstr>Other Support Calls</vt:lpstr>
      <vt:lpstr>Free Agents Webinars</vt:lpstr>
      <vt:lpstr>Don't forget to submit your lobby, media, and outreach reports!  https://results.org/volunteers/reporting-your-advocacy-actions </vt:lpstr>
      <vt:lpstr>January National Webinar Saturday, January 6 at 1:00 pm ET https://tinyurl.com/RESULTS2024    Happy holidays!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Patterson</dc:creator>
  <cp:lastModifiedBy>Jos Linn</cp:lastModifiedBy>
  <cp:revision>5</cp:revision>
  <dcterms:created xsi:type="dcterms:W3CDTF">2021-11-05T14:44:55Z</dcterms:created>
  <dcterms:modified xsi:type="dcterms:W3CDTF">2023-12-02T19:18:05Z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0x010100E1DF2243E6C85A4794611ACAEA088222</vt:lpwstr>
  </property>
  <property fmtid="{D5CDD505-2E9C-101B-9397-08002B2CF9AE}" pid="4" name="MediaServiceImageTags">
    <vt:lpwstr/>
  </property>
  <property fmtid="{D5CDD505-2E9C-101B-9397-08002B2CF9AE}" pid="5" name="NXPowerLiteLastOptimized">
    <vt:lpwstr>964958</vt:lpwstr>
  </property>
  <property fmtid="{D5CDD505-2E9C-101B-9397-08002B2CF9AE}" pid="6" name="NXPowerLiteSettings">
    <vt:lpwstr>F7000400038000</vt:lpwstr>
  </property>
  <property fmtid="{D5CDD505-2E9C-101B-9397-08002B2CF9AE}" pid="7" name="NXPowerLiteVersion">
    <vt:lpwstr>S10.0.0</vt:lpwstr>
  </property>
  <property fmtid="{D5CDD505-2E9C-101B-9397-08002B2CF9AE}" pid="8" name="Order">
    <vt:r8>79600</vt:r8>
  </property>
  <property fmtid="{D5CDD505-2E9C-101B-9397-08002B2CF9AE}" pid="9" name="TemplateUrl">
    <vt:lpwstr/>
  </property>
  <property fmtid="{D5CDD505-2E9C-101B-9397-08002B2CF9AE}" pid="10" name="TriggerFlowInfo">
    <vt:lpwstr/>
  </property>
  <property fmtid="{D5CDD505-2E9C-101B-9397-08002B2CF9AE}" pid="11" name="_ExtendedDescription">
    <vt:lpwstr/>
  </property>
  <property fmtid="{D5CDD505-2E9C-101B-9397-08002B2CF9AE}" pid="12" name="xd_ProgID">
    <vt:lpwstr/>
  </property>
  <property fmtid="{D5CDD505-2E9C-101B-9397-08002B2CF9AE}" pid="13" name="xd_Signature">
    <vt:bool>false</vt:bool>
  </property>
</Properties>
</file>