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A7_DC1CF0EE.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1BA_CDA746E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4"/>
    <p:sldMasterId id="2147483769" r:id="rId5"/>
    <p:sldMasterId id="2147483764" r:id="rId6"/>
    <p:sldMasterId id="2147483694" r:id="rId7"/>
    <p:sldMasterId id="2147483717" r:id="rId8"/>
    <p:sldMasterId id="2147483734" r:id="rId9"/>
    <p:sldMasterId id="2147483679" r:id="rId10"/>
    <p:sldMasterId id="2147483939" r:id="rId11"/>
    <p:sldMasterId id="2147483882" r:id="rId12"/>
    <p:sldMasterId id="2147483844" r:id="rId13"/>
    <p:sldMasterId id="2147483665" r:id="rId14"/>
    <p:sldMasterId id="2147483811" r:id="rId15"/>
    <p:sldMasterId id="2147483666" r:id="rId16"/>
    <p:sldMasterId id="2147483964" r:id="rId17"/>
    <p:sldMasterId id="2147483977" r:id="rId18"/>
    <p:sldMasterId id="2147483980" r:id="rId19"/>
  </p:sldMasterIdLst>
  <p:notesMasterIdLst>
    <p:notesMasterId r:id="rId65"/>
  </p:notesMasterIdLst>
  <p:sldIdLst>
    <p:sldId id="953" r:id="rId20"/>
    <p:sldId id="4540" r:id="rId21"/>
    <p:sldId id="259" r:id="rId22"/>
    <p:sldId id="4499" r:id="rId23"/>
    <p:sldId id="4500" r:id="rId24"/>
    <p:sldId id="1771" r:id="rId25"/>
    <p:sldId id="4504" r:id="rId26"/>
    <p:sldId id="4505" r:id="rId27"/>
    <p:sldId id="4506" r:id="rId28"/>
    <p:sldId id="4539" r:id="rId29"/>
    <p:sldId id="4512" r:id="rId30"/>
    <p:sldId id="4513" r:id="rId31"/>
    <p:sldId id="4514" r:id="rId32"/>
    <p:sldId id="4511" r:id="rId33"/>
    <p:sldId id="4515" r:id="rId34"/>
    <p:sldId id="4516" r:id="rId35"/>
    <p:sldId id="4517" r:id="rId36"/>
    <p:sldId id="4518" r:id="rId37"/>
    <p:sldId id="4488" r:id="rId38"/>
    <p:sldId id="4520" r:id="rId39"/>
    <p:sldId id="4519" r:id="rId40"/>
    <p:sldId id="4503" r:id="rId41"/>
    <p:sldId id="4467" r:id="rId42"/>
    <p:sldId id="1767" r:id="rId43"/>
    <p:sldId id="4541" r:id="rId44"/>
    <p:sldId id="4528" r:id="rId45"/>
    <p:sldId id="4526" r:id="rId46"/>
    <p:sldId id="4543" r:id="rId47"/>
    <p:sldId id="4525" r:id="rId48"/>
    <p:sldId id="4527" r:id="rId49"/>
    <p:sldId id="4542" r:id="rId50"/>
    <p:sldId id="4529" r:id="rId51"/>
    <p:sldId id="4530" r:id="rId52"/>
    <p:sldId id="1343" r:id="rId53"/>
    <p:sldId id="4496" r:id="rId54"/>
    <p:sldId id="1809" r:id="rId55"/>
    <p:sldId id="954" r:id="rId56"/>
    <p:sldId id="4531" r:id="rId57"/>
    <p:sldId id="4532" r:id="rId58"/>
    <p:sldId id="1788" r:id="rId59"/>
    <p:sldId id="1775" r:id="rId60"/>
    <p:sldId id="1931" r:id="rId61"/>
    <p:sldId id="4537" r:id="rId62"/>
    <p:sldId id="4538" r:id="rId63"/>
    <p:sldId id="1981"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236F06-47AD-FC03-EDF0-2FCA5D3AFB9E}" name="Katie Fleischer" initials="KF" userId="S::kfleischer@results.org::245d91a2-b874-4458-8cf1-313eb8d1d067" providerId="AD"/>
  <p188:author id="{C49DC606-7489-472F-4DE9-34E452169DBE}" name="Alicia Stromberg" initials="AS" userId="S::astromberg@results.org::1c01489c-44f1-42fe-bb20-c08d6f679367" providerId="AD"/>
  <p188:author id="{7FCFBA07-6B54-8EE7-8272-7590908D35FF}" name="Sarah Leone" initials="SL" userId="S::sleone@results.org::6fd6b9b4-7dd9-4ff6-962d-65e3b34e859e" providerId="AD"/>
  <p188:author id="{0521AA30-22C4-80C6-2A4C-19C759C2BBBA}" name="Meredith Dodson" initials="MD" userId="S::mdodson@results.org::b527efdd-0004-489a-9f17-7b9e156c8416" providerId="AD"/>
  <p188:author id="{BD823E34-3925-9941-8C30-25418EC29A5A}" name="Sean" initials="S" userId="Sean" providerId="None"/>
  <p188:author id="{BB9DAE35-DCE7-55EA-A43E-6B5F23787161}" name="Michael Santos" initials="MS" userId="S::msantos@results.org::c2c81859-0763-49e8-9efe-48b9db78a9cc" providerId="AD"/>
  <p188:author id="{7DCAEB79-58F1-BB10-4BFC-CCC8B1FFAFC8}" name="Karyne Bury" initials="KB" userId="S::kbury@results.org::072c30e2-e547-4e48-929e-426222b99a49" providerId="AD"/>
  <p188:author id="{EF24129D-97F3-C03F-308B-4B66F8341C5F}" name="Ken Patterson" initials="KP" userId="S::kpatterson@results.org::88e63aaa-76ae-4019-8c1c-bcddfe995a39" providerId="AD"/>
  <p188:author id="{0B5A9BA0-4FBD-A426-588A-F41015C01E94}" name="Lakeisha McVey" initials="LM" userId="S::lperkins@results.org::c92ef59e-0589-4558-8e9c-594ec02fb3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sa Marchal" initials="LM" lastIdx="1" clrIdx="6">
    <p:extLst>
      <p:ext uri="{19B8F6BF-5375-455C-9EA6-DF929625EA0E}">
        <p15:presenceInfo xmlns:p15="http://schemas.microsoft.com/office/powerpoint/2012/main" userId="S::lmarchal@results.org::a3c7f03c-0fb5-4fb0-bd6e-4e40ec3db419" providerId="AD"/>
      </p:ext>
    </p:extLst>
  </p:cmAuthor>
  <p:cmAuthor id="1" name="Meredith Dodson" initials="MD" lastIdx="33" clrIdx="0">
    <p:extLst>
      <p:ext uri="{19B8F6BF-5375-455C-9EA6-DF929625EA0E}">
        <p15:presenceInfo xmlns:p15="http://schemas.microsoft.com/office/powerpoint/2012/main" userId="S::mdodson@results.org::b527efdd-0004-489a-9f17-7b9e156c8416" providerId="AD"/>
      </p:ext>
    </p:extLst>
  </p:cmAuthor>
  <p:cmAuthor id="8" name="Michael Santos" initials="MS" lastIdx="9" clrIdx="7">
    <p:extLst>
      <p:ext uri="{19B8F6BF-5375-455C-9EA6-DF929625EA0E}">
        <p15:presenceInfo xmlns:p15="http://schemas.microsoft.com/office/powerpoint/2012/main" userId="S::msantos@results.org::c2c81859-0763-49e8-9efe-48b9db78a9cc" providerId="AD"/>
      </p:ext>
    </p:extLst>
  </p:cmAuthor>
  <p:cmAuthor id="2" name="Jessi Russell" initials="JR" lastIdx="2" clrIdx="1">
    <p:extLst>
      <p:ext uri="{19B8F6BF-5375-455C-9EA6-DF929625EA0E}">
        <p15:presenceInfo xmlns:p15="http://schemas.microsoft.com/office/powerpoint/2012/main" userId="S::jrussell@results.org::2b248bfa-964e-405f-b4f5-4efe61ce48dd" providerId="AD"/>
      </p:ext>
    </p:extLst>
  </p:cmAuthor>
  <p:cmAuthor id="9" name="Sarah Leone" initials="SL" lastIdx="4" clrIdx="8">
    <p:extLst>
      <p:ext uri="{19B8F6BF-5375-455C-9EA6-DF929625EA0E}">
        <p15:presenceInfo xmlns:p15="http://schemas.microsoft.com/office/powerpoint/2012/main" userId="S::sleone@results.org::6fd6b9b4-7dd9-4ff6-962d-65e3b34e859e" providerId="AD"/>
      </p:ext>
    </p:extLst>
  </p:cmAuthor>
  <p:cmAuthor id="3" name="Alexa Angelo" initials="AA" lastIdx="1" clrIdx="2">
    <p:extLst>
      <p:ext uri="{19B8F6BF-5375-455C-9EA6-DF929625EA0E}">
        <p15:presenceInfo xmlns:p15="http://schemas.microsoft.com/office/powerpoint/2012/main" userId="S::aangelo@results.org::856f2e18-2518-4e0c-af50-d33678c50fb5" providerId="AD"/>
      </p:ext>
    </p:extLst>
  </p:cmAuthor>
  <p:cmAuthor id="10" name="Ken Patterson" initials="KP" lastIdx="1" clrIdx="9">
    <p:extLst>
      <p:ext uri="{19B8F6BF-5375-455C-9EA6-DF929625EA0E}">
        <p15:presenceInfo xmlns:p15="http://schemas.microsoft.com/office/powerpoint/2012/main" userId="S::kpatterson@results.org::88e63aaa-76ae-4019-8c1c-bcddfe995a39" providerId="AD"/>
      </p:ext>
    </p:extLst>
  </p:cmAuthor>
  <p:cmAuthor id="4" name="Jos Linn" initials="JL" lastIdx="6" clrIdx="3">
    <p:extLst>
      <p:ext uri="{19B8F6BF-5375-455C-9EA6-DF929625EA0E}">
        <p15:presenceInfo xmlns:p15="http://schemas.microsoft.com/office/powerpoint/2012/main" userId="S::jlinn@results.org::55fbf92f-147f-4c15-a351-ac42045ce5c1" providerId="AD"/>
      </p:ext>
    </p:extLst>
  </p:cmAuthor>
  <p:cmAuthor id="11" name="Anastasia I Koutavas" initials="AIK" lastIdx="1" clrIdx="10">
    <p:extLst>
      <p:ext uri="{19B8F6BF-5375-455C-9EA6-DF929625EA0E}">
        <p15:presenceInfo xmlns:p15="http://schemas.microsoft.com/office/powerpoint/2012/main" userId="S-1-5-21-1423485556-2532401405-1673821462-301244" providerId="AD"/>
      </p:ext>
    </p:extLst>
  </p:cmAuthor>
  <p:cmAuthor id="5" name="Dorothy Monza" initials="DM" lastIdx="4" clrIdx="4">
    <p:extLst>
      <p:ext uri="{19B8F6BF-5375-455C-9EA6-DF929625EA0E}">
        <p15:presenceInfo xmlns:p15="http://schemas.microsoft.com/office/powerpoint/2012/main" userId="S::dmonza@results.org::043ee8e1-e4ea-4588-a66a-785612e0a5e6" providerId="AD"/>
      </p:ext>
    </p:extLst>
  </p:cmAuthor>
  <p:cmAuthor id="6" name="Alicia Stromberg" initials="AS" lastIdx="2" clrIdx="5">
    <p:extLst>
      <p:ext uri="{19B8F6BF-5375-455C-9EA6-DF929625EA0E}">
        <p15:presenceInfo xmlns:p15="http://schemas.microsoft.com/office/powerpoint/2012/main" userId="S::astromberg@results.org::1c01489c-44f1-42fe-bb20-c08d6f6793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700"/>
    <a:srgbClr val="D50032"/>
    <a:srgbClr val="000000"/>
    <a:srgbClr val="FFB81C"/>
    <a:srgbClr val="E41034"/>
    <a:srgbClr val="ED1944"/>
    <a:srgbClr val="D50035"/>
    <a:srgbClr val="29B5CF"/>
    <a:srgbClr val="FBFBFB"/>
    <a:srgbClr val="F5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4567D-D64E-86AF-B428-960FF09E7251}" v="11" dt="2023-10-12T16:32:11.251"/>
    <p1510:client id="{2C2F253C-875D-0E82-BD4A-69CC7DB9A683}" v="7" dt="2023-10-10T20:04:44.100"/>
    <p1510:client id="{361C797A-C238-469F-9B73-C964D4C4F859}" v="147" dt="2023-10-11T17:59:47.450"/>
    <p1510:client id="{3662A943-8774-1D8F-C709-DBE6E0E3A965}" v="186" dt="2023-10-11T17:59:53.016"/>
    <p1510:client id="{5B088567-0A2B-56CB-2E8F-832AA24D812B}" v="349" dt="2023-10-12T01:50:25.640"/>
    <p1510:client id="{69A64D04-80DB-6863-4766-DDB1835C6134}" v="264" dt="2023-10-12T16:30:28.429"/>
    <p1510:client id="{6B5AABFB-BE59-109D-1E90-2E712654BF96}" v="1" dt="2023-10-12T12:20:03.671"/>
    <p1510:client id="{806E926C-0EFE-4C41-0A17-32E293DE3756}" v="78" dt="2023-10-11T21:44:42.254"/>
    <p1510:client id="{DE70834F-F84C-6574-9FDB-EBFA44444FD4}" v="76" dt="2023-10-12T13:01:18.981"/>
    <p1510:client id="{E0526355-4D38-E2E6-7B9A-BB3E99315636}" v="206" dt="2023-10-11T22:20:12.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28"/>
  </p:normalViewPr>
  <p:slideViewPr>
    <p:cSldViewPr snapToGrid="0">
      <p:cViewPr varScale="1">
        <p:scale>
          <a:sx n="120" d="100"/>
          <a:sy n="120" d="100"/>
        </p:scale>
        <p:origin x="200" y="43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2.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s>
</file>

<file path=ppt/comments/modernComment_11A7_DC1CF0EE.xml><?xml version="1.0" encoding="utf-8"?>
<p188:cmLst xmlns:a="http://schemas.openxmlformats.org/drawingml/2006/main" xmlns:r="http://schemas.openxmlformats.org/officeDocument/2006/relationships" xmlns:p188="http://schemas.microsoft.com/office/powerpoint/2018/8/main">
  <p188:cm id="{FA96DEA7-BA0E-4EA2-A6B0-C9A896ED8580}" authorId="{0B5A9BA0-4FBD-A426-588A-F41015C01E94}" status="resolved" created="2023-09-15T20:11:47.482" complete="100000">
    <ac:txMkLst xmlns:ac="http://schemas.microsoft.com/office/drawing/2013/main/command">
      <pc:docMk xmlns:pc="http://schemas.microsoft.com/office/powerpoint/2013/main/command"/>
      <pc:sldMk xmlns:pc="http://schemas.microsoft.com/office/powerpoint/2013/main/command" cId="3692884206" sldId="4519"/>
      <ac:spMk id="2" creationId="{CEF7CF52-6FE7-8F9A-1E31-9E88BC67B1CA}"/>
      <ac:txMk cp="38">
        <ac:context len="194" hash="3655933115"/>
      </ac:txMk>
    </ac:txMkLst>
    <p188:pos x="6611815" y="272561"/>
    <p188:txBody>
      <a:bodyPr/>
      <a:lstStyle/>
      <a:p>
        <a:r>
          <a:rPr lang="en-US"/>
          <a:t>[@Karyne Bury] Don't let me forget to create and link this</a:t>
        </a:r>
      </a:p>
    </p188:txBody>
    <p188:extLst>
      <p:ext xmlns:p="http://schemas.openxmlformats.org/presentationml/2006/main" uri="{57CB4572-C831-44C2-8A1C-0ADB6CCDFE69}">
        <p223:reactions xmlns:p223="http://schemas.microsoft.com/office/powerpoint/2022/03/main" xmlns="">
          <p223:rxn type="👍">
            <p223:instance time="2023-09-18T17:44:01.246" authorId="{7DCAEB79-58F1-BB10-4BFC-CCC8B1FFAFC8}"/>
          </p223:rxn>
        </p223:reactions>
      </p:ext>
    </p188:extLst>
  </p188:cm>
</p188:cmLst>
</file>

<file path=ppt/comments/modernComment_11BA_CDA746E5.xml><?xml version="1.0" encoding="utf-8"?>
<p188:cmLst xmlns:a="http://schemas.openxmlformats.org/drawingml/2006/main" xmlns:r="http://schemas.openxmlformats.org/officeDocument/2006/relationships" xmlns:p188="http://schemas.microsoft.com/office/powerpoint/2018/8/main">
  <p188:cm id="{5A08B72A-B46F-4E96-B5A8-5A08CD61F63F}" authorId="{0B5A9BA0-4FBD-A426-588A-F41015C01E94}" created="2023-09-15T19:48:08.026">
    <ac:txMkLst xmlns:ac="http://schemas.microsoft.com/office/drawing/2013/main/command">
      <pc:docMk xmlns:pc="http://schemas.microsoft.com/office/powerpoint/2013/main/command"/>
      <pc:sldMk xmlns:pc="http://schemas.microsoft.com/office/powerpoint/2013/main/command" cId="3450291941" sldId="4538"/>
      <ac:spMk id="3" creationId="{F6191203-F6F5-2BD3-3E34-C51B19806D7D}"/>
      <ac:txMk cp="51" len="7">
        <ac:context len="185" hash="2832719599"/>
      </ac:txMk>
    </ac:txMkLst>
    <p188:pos x="4387453" y="1142999"/>
    <p188:replyLst>
      <p188:reply id="{DA9E07BF-198B-49F6-AE07-DF38D6A73677}" authorId="{7DCAEB79-58F1-BB10-4BFC-CCC8B1FFAFC8}" created="2023-09-18T17:44:43.510">
        <p188:txBody>
          <a:bodyPr/>
          <a:lstStyle/>
          <a:p>
            <a:r>
              <a:rPr lang="en-US"/>
              <a:t>Yes, let's make sure to ask well before the webinar, we should have that information ready to go</a:t>
            </a:r>
          </a:p>
        </p188:txBody>
      </p188:reply>
    </p188:replyLst>
    <p188:txBody>
      <a:bodyPr/>
      <a:lstStyle/>
      <a:p>
        <a:r>
          <a:rPr lang="en-US"/>
          <a:t>[@Karyne Bury] Need to make sure we had what the focus of these are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30807-8F53-483E-A197-58E6C39F5B15}" type="datetimeFigureOut">
              <a:rPr lang="en-US" smtClean="0"/>
              <a:t>10/12/23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B412F-BD62-4D23-A74D-7CDB5EF1780C}" type="slidenum">
              <a:rPr lang="en-US" smtClean="0"/>
              <a:t>‹#›</a:t>
            </a:fld>
            <a:endParaRPr lang="en-US"/>
          </a:p>
        </p:txBody>
      </p:sp>
    </p:spTree>
    <p:extLst>
      <p:ext uri="{BB962C8B-B14F-4D97-AF65-F5344CB8AC3E}">
        <p14:creationId xmlns:p14="http://schemas.microsoft.com/office/powerpoint/2010/main" val="74077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sults.org/wp-content/uploads/Crafting-a-Laser-Talk-using-the-EPIC-forma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1</a:t>
            </a:fld>
            <a:endParaRPr lang="en-US"/>
          </a:p>
        </p:txBody>
      </p:sp>
    </p:spTree>
    <p:extLst>
      <p:ext uri="{BB962C8B-B14F-4D97-AF65-F5344CB8AC3E}">
        <p14:creationId xmlns:p14="http://schemas.microsoft.com/office/powerpoint/2010/main" val="292513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10</a:t>
            </a:fld>
            <a:endParaRPr lang="en-US"/>
          </a:p>
        </p:txBody>
      </p:sp>
    </p:spTree>
    <p:extLst>
      <p:ext uri="{BB962C8B-B14F-4D97-AF65-F5344CB8AC3E}">
        <p14:creationId xmlns:p14="http://schemas.microsoft.com/office/powerpoint/2010/main" val="1585061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11</a:t>
            </a:fld>
            <a:endParaRPr lang="en-US"/>
          </a:p>
        </p:txBody>
      </p:sp>
    </p:spTree>
    <p:extLst>
      <p:ext uri="{BB962C8B-B14F-4D97-AF65-F5344CB8AC3E}">
        <p14:creationId xmlns:p14="http://schemas.microsoft.com/office/powerpoint/2010/main" val="59720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12</a:t>
            </a:fld>
            <a:endParaRPr lang="en-US"/>
          </a:p>
        </p:txBody>
      </p:sp>
    </p:spTree>
    <p:extLst>
      <p:ext uri="{BB962C8B-B14F-4D97-AF65-F5344CB8AC3E}">
        <p14:creationId xmlns:p14="http://schemas.microsoft.com/office/powerpoint/2010/main" val="98914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13</a:t>
            </a:fld>
            <a:endParaRPr lang="en-US"/>
          </a:p>
        </p:txBody>
      </p:sp>
    </p:spTree>
    <p:extLst>
      <p:ext uri="{BB962C8B-B14F-4D97-AF65-F5344CB8AC3E}">
        <p14:creationId xmlns:p14="http://schemas.microsoft.com/office/powerpoint/2010/main" val="271863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14</a:t>
            </a:fld>
            <a:endParaRPr lang="en-US"/>
          </a:p>
        </p:txBody>
      </p:sp>
    </p:spTree>
    <p:extLst>
      <p:ext uri="{BB962C8B-B14F-4D97-AF65-F5344CB8AC3E}">
        <p14:creationId xmlns:p14="http://schemas.microsoft.com/office/powerpoint/2010/main" val="217730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15</a:t>
            </a:fld>
            <a:endParaRPr lang="en-US"/>
          </a:p>
        </p:txBody>
      </p:sp>
    </p:spTree>
    <p:extLst>
      <p:ext uri="{BB962C8B-B14F-4D97-AF65-F5344CB8AC3E}">
        <p14:creationId xmlns:p14="http://schemas.microsoft.com/office/powerpoint/2010/main" val="3597553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16</a:t>
            </a:fld>
            <a:endParaRPr lang="en-US"/>
          </a:p>
        </p:txBody>
      </p:sp>
    </p:spTree>
    <p:extLst>
      <p:ext uri="{BB962C8B-B14F-4D97-AF65-F5344CB8AC3E}">
        <p14:creationId xmlns:p14="http://schemas.microsoft.com/office/powerpoint/2010/main" val="247639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17</a:t>
            </a:fld>
            <a:endParaRPr lang="en-US"/>
          </a:p>
        </p:txBody>
      </p:sp>
    </p:spTree>
    <p:extLst>
      <p:ext uri="{BB962C8B-B14F-4D97-AF65-F5344CB8AC3E}">
        <p14:creationId xmlns:p14="http://schemas.microsoft.com/office/powerpoint/2010/main" val="420889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18</a:t>
            </a:fld>
            <a:endParaRPr lang="en-US"/>
          </a:p>
        </p:txBody>
      </p:sp>
    </p:spTree>
    <p:extLst>
      <p:ext uri="{BB962C8B-B14F-4D97-AF65-F5344CB8AC3E}">
        <p14:creationId xmlns:p14="http://schemas.microsoft.com/office/powerpoint/2010/main" val="128869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19</a:t>
            </a:fld>
            <a:endParaRPr lang="en-US"/>
          </a:p>
        </p:txBody>
      </p:sp>
    </p:spTree>
    <p:extLst>
      <p:ext uri="{BB962C8B-B14F-4D97-AF65-F5344CB8AC3E}">
        <p14:creationId xmlns:p14="http://schemas.microsoft.com/office/powerpoint/2010/main" val="193107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a:t>
            </a:fld>
            <a:endParaRPr lang="en-US"/>
          </a:p>
        </p:txBody>
      </p:sp>
    </p:spTree>
    <p:extLst>
      <p:ext uri="{BB962C8B-B14F-4D97-AF65-F5344CB8AC3E}">
        <p14:creationId xmlns:p14="http://schemas.microsoft.com/office/powerpoint/2010/main" val="2453666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20</a:t>
            </a:fld>
            <a:endParaRPr lang="en-US"/>
          </a:p>
        </p:txBody>
      </p:sp>
    </p:spTree>
    <p:extLst>
      <p:ext uri="{BB962C8B-B14F-4D97-AF65-F5344CB8AC3E}">
        <p14:creationId xmlns:p14="http://schemas.microsoft.com/office/powerpoint/2010/main" val="376257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21</a:t>
            </a:fld>
            <a:endParaRPr lang="en-US"/>
          </a:p>
        </p:txBody>
      </p:sp>
    </p:spTree>
    <p:extLst>
      <p:ext uri="{BB962C8B-B14F-4D97-AF65-F5344CB8AC3E}">
        <p14:creationId xmlns:p14="http://schemas.microsoft.com/office/powerpoint/2010/main" val="411324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Worksheet: </a:t>
            </a:r>
            <a:r>
              <a:rPr lang="en-US">
                <a:hlinkClick r:id="rId3"/>
              </a:rPr>
              <a:t>https://results.org/wp-content/uploads/Crafting-a-Laser-Talk-using-the-EPIC-format.pdf</a:t>
            </a:r>
            <a:r>
              <a:rPr lang="en-US"/>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76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shares, 2 mins each</a:t>
            </a:r>
          </a:p>
        </p:txBody>
      </p:sp>
      <p:sp>
        <p:nvSpPr>
          <p:cNvPr id="4" name="Slide Number Placeholder 3"/>
          <p:cNvSpPr>
            <a:spLocks noGrp="1"/>
          </p:cNvSpPr>
          <p:nvPr>
            <p:ph type="sldNum" sz="quarter" idx="5"/>
          </p:nvPr>
        </p:nvSpPr>
        <p:spPr/>
        <p:txBody>
          <a:bodyPr/>
          <a:lstStyle/>
          <a:p>
            <a:fld id="{C5EB412F-BD62-4D23-A74D-7CDB5EF1780C}" type="slidenum">
              <a:rPr lang="en-US" smtClean="0"/>
              <a:t>23</a:t>
            </a:fld>
            <a:endParaRPr lang="en-US"/>
          </a:p>
        </p:txBody>
      </p:sp>
    </p:spTree>
    <p:extLst>
      <p:ext uri="{BB962C8B-B14F-4D97-AF65-F5344CB8AC3E}">
        <p14:creationId xmlns:p14="http://schemas.microsoft.com/office/powerpoint/2010/main" val="3148073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012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25</a:t>
            </a:fld>
            <a:endParaRPr lang="en-US"/>
          </a:p>
        </p:txBody>
      </p:sp>
    </p:spTree>
    <p:extLst>
      <p:ext uri="{BB962C8B-B14F-4D97-AF65-F5344CB8AC3E}">
        <p14:creationId xmlns:p14="http://schemas.microsoft.com/office/powerpoint/2010/main" val="3110791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26</a:t>
            </a:fld>
            <a:endParaRPr lang="en-US"/>
          </a:p>
        </p:txBody>
      </p:sp>
    </p:spTree>
    <p:extLst>
      <p:ext uri="{BB962C8B-B14F-4D97-AF65-F5344CB8AC3E}">
        <p14:creationId xmlns:p14="http://schemas.microsoft.com/office/powerpoint/2010/main" val="481691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Note: update the map</a:t>
            </a:r>
          </a:p>
        </p:txBody>
      </p:sp>
      <p:sp>
        <p:nvSpPr>
          <p:cNvPr id="4" name="Slide Number Placeholder 3"/>
          <p:cNvSpPr>
            <a:spLocks noGrp="1"/>
          </p:cNvSpPr>
          <p:nvPr>
            <p:ph type="sldNum" sz="quarter" idx="5"/>
          </p:nvPr>
        </p:nvSpPr>
        <p:spPr/>
        <p:txBody>
          <a:bodyPr/>
          <a:lstStyle/>
          <a:p>
            <a:fld id="{C5EB412F-BD62-4D23-A74D-7CDB5EF1780C}" type="slidenum">
              <a:rPr lang="en-US" smtClean="0"/>
              <a:t>29</a:t>
            </a:fld>
            <a:endParaRPr lang="en-US"/>
          </a:p>
        </p:txBody>
      </p:sp>
    </p:spTree>
    <p:extLst>
      <p:ext uri="{BB962C8B-B14F-4D97-AF65-F5344CB8AC3E}">
        <p14:creationId xmlns:p14="http://schemas.microsoft.com/office/powerpoint/2010/main" val="273750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Note: update the map</a:t>
            </a:r>
          </a:p>
        </p:txBody>
      </p:sp>
      <p:sp>
        <p:nvSpPr>
          <p:cNvPr id="4" name="Slide Number Placeholder 3"/>
          <p:cNvSpPr>
            <a:spLocks noGrp="1"/>
          </p:cNvSpPr>
          <p:nvPr>
            <p:ph type="sldNum" sz="quarter" idx="5"/>
          </p:nvPr>
        </p:nvSpPr>
        <p:spPr/>
        <p:txBody>
          <a:bodyPr/>
          <a:lstStyle/>
          <a:p>
            <a:fld id="{C5EB412F-BD62-4D23-A74D-7CDB5EF1780C}" type="slidenum">
              <a:rPr lang="en-US" smtClean="0"/>
              <a:t>31</a:t>
            </a:fld>
            <a:endParaRPr lang="en-US"/>
          </a:p>
        </p:txBody>
      </p:sp>
    </p:spTree>
    <p:extLst>
      <p:ext uri="{BB962C8B-B14F-4D97-AF65-F5344CB8AC3E}">
        <p14:creationId xmlns:p14="http://schemas.microsoft.com/office/powerpoint/2010/main" val="3036146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44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dd29ec108d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1dd29ec108d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Updated AO slide (2/22)</a:t>
            </a:r>
            <a:endParaRPr/>
          </a:p>
        </p:txBody>
      </p:sp>
      <p:sp>
        <p:nvSpPr>
          <p:cNvPr id="192" name="Google Shape;192;g1dd29ec108d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13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36</a:t>
            </a:fld>
            <a:endParaRPr lang="en-US"/>
          </a:p>
        </p:txBody>
      </p:sp>
    </p:spTree>
    <p:extLst>
      <p:ext uri="{BB962C8B-B14F-4D97-AF65-F5344CB8AC3E}">
        <p14:creationId xmlns:p14="http://schemas.microsoft.com/office/powerpoint/2010/main" val="310069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37</a:t>
            </a:fld>
            <a:endParaRPr lang="en-US"/>
          </a:p>
        </p:txBody>
      </p:sp>
    </p:spTree>
    <p:extLst>
      <p:ext uri="{BB962C8B-B14F-4D97-AF65-F5344CB8AC3E}">
        <p14:creationId xmlns:p14="http://schemas.microsoft.com/office/powerpoint/2010/main" val="1022337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40</a:t>
            </a:fld>
            <a:endParaRPr lang="en-US"/>
          </a:p>
        </p:txBody>
      </p:sp>
    </p:spTree>
    <p:extLst>
      <p:ext uri="{BB962C8B-B14F-4D97-AF65-F5344CB8AC3E}">
        <p14:creationId xmlns:p14="http://schemas.microsoft.com/office/powerpoint/2010/main" val="299709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41</a:t>
            </a:fld>
            <a:endParaRPr lang="en-US"/>
          </a:p>
        </p:txBody>
      </p:sp>
    </p:spTree>
    <p:extLst>
      <p:ext uri="{BB962C8B-B14F-4D97-AF65-F5344CB8AC3E}">
        <p14:creationId xmlns:p14="http://schemas.microsoft.com/office/powerpoint/2010/main" val="620736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42</a:t>
            </a:fld>
            <a:endParaRPr lang="en-US"/>
          </a:p>
        </p:txBody>
      </p:sp>
    </p:spTree>
    <p:extLst>
      <p:ext uri="{BB962C8B-B14F-4D97-AF65-F5344CB8AC3E}">
        <p14:creationId xmlns:p14="http://schemas.microsoft.com/office/powerpoint/2010/main" val="759218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44</a:t>
            </a:fld>
            <a:endParaRPr lang="en-US"/>
          </a:p>
        </p:txBody>
      </p:sp>
    </p:spTree>
    <p:extLst>
      <p:ext uri="{BB962C8B-B14F-4D97-AF65-F5344CB8AC3E}">
        <p14:creationId xmlns:p14="http://schemas.microsoft.com/office/powerpoint/2010/main" val="341749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4</a:t>
            </a:fld>
            <a:endParaRPr lang="en-US"/>
          </a:p>
        </p:txBody>
      </p:sp>
    </p:spTree>
    <p:extLst>
      <p:ext uri="{BB962C8B-B14F-4D97-AF65-F5344CB8AC3E}">
        <p14:creationId xmlns:p14="http://schemas.microsoft.com/office/powerpoint/2010/main" val="16963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401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6</a:t>
            </a:fld>
            <a:endParaRPr lang="en-US"/>
          </a:p>
        </p:txBody>
      </p:sp>
    </p:spTree>
    <p:extLst>
      <p:ext uri="{BB962C8B-B14F-4D97-AF65-F5344CB8AC3E}">
        <p14:creationId xmlns:p14="http://schemas.microsoft.com/office/powerpoint/2010/main" val="92300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7</a:t>
            </a:fld>
            <a:endParaRPr lang="en-US"/>
          </a:p>
        </p:txBody>
      </p:sp>
    </p:spTree>
    <p:extLst>
      <p:ext uri="{BB962C8B-B14F-4D97-AF65-F5344CB8AC3E}">
        <p14:creationId xmlns:p14="http://schemas.microsoft.com/office/powerpoint/2010/main" val="224232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8</a:t>
            </a:fld>
            <a:endParaRPr lang="en-US"/>
          </a:p>
        </p:txBody>
      </p:sp>
    </p:spTree>
    <p:extLst>
      <p:ext uri="{BB962C8B-B14F-4D97-AF65-F5344CB8AC3E}">
        <p14:creationId xmlns:p14="http://schemas.microsoft.com/office/powerpoint/2010/main" val="37578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a:buChar char="○"/>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9</a:t>
            </a:fld>
            <a:endParaRPr lang="en-US"/>
          </a:p>
        </p:txBody>
      </p:sp>
    </p:spTree>
    <p:extLst>
      <p:ext uri="{BB962C8B-B14F-4D97-AF65-F5344CB8AC3E}">
        <p14:creationId xmlns:p14="http://schemas.microsoft.com/office/powerpoint/2010/main" val="3476900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10/12/23</a:t>
            </a:fld>
            <a:endParaRPr lang="en-US"/>
          </a:p>
        </p:txBody>
      </p:sp>
      <p:sp>
        <p:nvSpPr>
          <p:cNvPr id="9" name="Slide Number Placeholder 8"/>
          <p:cNvSpPr>
            <a:spLocks noGrp="1"/>
          </p:cNvSpPr>
          <p:nvPr>
            <p:ph type="sldNum" sz="quarter" idx="12"/>
          </p:nvPr>
        </p:nvSpPr>
        <p:spPr>
          <a:xfrm>
            <a:off x="0" y="2092"/>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10/12/23</a:t>
            </a:fld>
            <a:endParaRPr lang="en-US"/>
          </a:p>
        </p:txBody>
      </p:sp>
      <p:sp>
        <p:nvSpPr>
          <p:cNvPr id="5" name="Slide Number Placeholder 4"/>
          <p:cNvSpPr>
            <a:spLocks noGrp="1"/>
          </p:cNvSpPr>
          <p:nvPr>
            <p:ph type="sldNum" sz="quarter" idx="12"/>
          </p:nvPr>
        </p:nvSpPr>
        <p:spPr>
          <a:xfrm>
            <a:off x="0" y="2092"/>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220898472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79002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64659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59044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30253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4">
            <a:extLst>
              <a:ext uri="{FF2B5EF4-FFF2-40B4-BE49-F238E27FC236}">
                <a16:creationId xmlns:a16="http://schemas.microsoft.com/office/drawing/2014/main" id="{68195AA7-CBDD-0810-EE1C-80B12BB76BCA}"/>
              </a:ext>
            </a:extLst>
          </p:cNvPr>
          <p:cNvSpPr>
            <a:spLocks noGrp="1"/>
          </p:cNvSpPr>
          <p:nvPr>
            <p:ph type="sldNum" sz="quarter" idx="12"/>
          </p:nvPr>
        </p:nvSpPr>
        <p:spPr>
          <a:xfrm>
            <a:off x="0" y="9456"/>
            <a:ext cx="388837" cy="273844"/>
          </a:xfrm>
        </p:spPr>
        <p:txBody>
          <a:bodyPr/>
          <a:lstStyle>
            <a:lvl1pPr>
              <a:defRPr>
                <a:solidFill>
                  <a:schemeClr val="tx1"/>
                </a:solidFill>
              </a:defRPr>
            </a:lvl1pPr>
          </a:lstStyle>
          <a:p>
            <a:fld id="{307E6868-079E-1649-B8D1-459B42CE4DE3}" type="slidenum">
              <a:rPr lang="en-US" smtClean="0"/>
              <a:pPr/>
              <a:t>‹#›</a:t>
            </a:fld>
            <a:endParaRPr lang="en-US"/>
          </a:p>
        </p:txBody>
      </p:sp>
    </p:spTree>
    <p:extLst>
      <p:ext uri="{BB962C8B-B14F-4D97-AF65-F5344CB8AC3E}">
        <p14:creationId xmlns:p14="http://schemas.microsoft.com/office/powerpoint/2010/main" val="1432264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169766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10/12/23</a:t>
            </a:fld>
            <a:endParaRPr lang="en-US"/>
          </a:p>
        </p:txBody>
      </p:sp>
      <p:sp>
        <p:nvSpPr>
          <p:cNvPr id="4" name="Slide Number Placeholder 3"/>
          <p:cNvSpPr>
            <a:spLocks noGrp="1"/>
          </p:cNvSpPr>
          <p:nvPr>
            <p:ph type="sldNum" sz="quarter" idx="12"/>
          </p:nvPr>
        </p:nvSpPr>
        <p:spPr>
          <a:xfrm>
            <a:off x="0" y="2092"/>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317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330636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173307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44001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6719588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3915192781"/>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959309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08273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828834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71087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865876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141653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0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601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946151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084483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586116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10/12/23</a:t>
            </a:fld>
            <a:endParaRPr lang="en-US"/>
          </a:p>
        </p:txBody>
      </p:sp>
    </p:spTree>
    <p:extLst>
      <p:ext uri="{BB962C8B-B14F-4D97-AF65-F5344CB8AC3E}">
        <p14:creationId xmlns:p14="http://schemas.microsoft.com/office/powerpoint/2010/main" val="20190548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0918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10/12/23</a:t>
            </a:fld>
            <a:endParaRPr lang="en-US"/>
          </a:p>
        </p:txBody>
      </p:sp>
      <p:sp>
        <p:nvSpPr>
          <p:cNvPr id="6" name="Slide Number Placeholder 5"/>
          <p:cNvSpPr>
            <a:spLocks noGrp="1"/>
          </p:cNvSpPr>
          <p:nvPr>
            <p:ph type="sldNum" sz="quarter" idx="12"/>
          </p:nvPr>
        </p:nvSpPr>
        <p:spPr>
          <a:xfrm>
            <a:off x="0" y="9834"/>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10/12/23</a:t>
            </a:fld>
            <a:endParaRPr lang="en-US"/>
          </a:p>
        </p:txBody>
      </p:sp>
      <p:sp>
        <p:nvSpPr>
          <p:cNvPr id="7" name="Slide Number Placeholder 6"/>
          <p:cNvSpPr>
            <a:spLocks noGrp="1"/>
          </p:cNvSpPr>
          <p:nvPr>
            <p:ph type="sldNum" sz="quarter" idx="12"/>
          </p:nvPr>
        </p:nvSpPr>
        <p:spPr>
          <a:xfrm>
            <a:off x="0" y="2093"/>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10/12/23</a:t>
            </a:fld>
            <a:endParaRPr lang="en-US"/>
          </a:p>
        </p:txBody>
      </p:sp>
      <p:sp>
        <p:nvSpPr>
          <p:cNvPr id="7" name="Slide Number Placeholder 6"/>
          <p:cNvSpPr>
            <a:spLocks noGrp="1"/>
          </p:cNvSpPr>
          <p:nvPr>
            <p:ph type="sldNum" sz="quarter" idx="12"/>
          </p:nvPr>
        </p:nvSpPr>
        <p:spPr>
          <a:xfrm>
            <a:off x="0" y="2091"/>
            <a:ext cx="399570" cy="297585"/>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10/12/23</a:t>
            </a:fld>
            <a:endParaRPr lang="en-US"/>
          </a:p>
        </p:txBody>
      </p:sp>
      <p:sp>
        <p:nvSpPr>
          <p:cNvPr id="7" name="Slide Number Placeholder 6"/>
          <p:cNvSpPr>
            <a:spLocks noGrp="1"/>
          </p:cNvSpPr>
          <p:nvPr>
            <p:ph type="sldNum" sz="quarter" idx="12"/>
          </p:nvPr>
        </p:nvSpPr>
        <p:spPr>
          <a:xfrm>
            <a:off x="0" y="2092"/>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10/12/23</a:t>
            </a:fld>
            <a:endParaRPr lang="en-US"/>
          </a:p>
        </p:txBody>
      </p:sp>
      <p:sp>
        <p:nvSpPr>
          <p:cNvPr id="7" name="Slide Number Placeholder 6"/>
          <p:cNvSpPr>
            <a:spLocks noGrp="1"/>
          </p:cNvSpPr>
          <p:nvPr>
            <p:ph type="sldNum" sz="quarter" idx="12"/>
          </p:nvPr>
        </p:nvSpPr>
        <p:spPr>
          <a:xfrm>
            <a:off x="0" y="2091"/>
            <a:ext cx="399570" cy="297585"/>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10/12/23</a:t>
            </a:fld>
            <a:endParaRPr lang="en-US"/>
          </a:p>
        </p:txBody>
      </p:sp>
      <p:sp>
        <p:nvSpPr>
          <p:cNvPr id="6" name="Slide Number Placeholder 5"/>
          <p:cNvSpPr>
            <a:spLocks noGrp="1"/>
          </p:cNvSpPr>
          <p:nvPr>
            <p:ph type="sldNum" sz="quarter" idx="12"/>
          </p:nvPr>
        </p:nvSpPr>
        <p:spPr>
          <a:xfrm>
            <a:off x="0" y="2091"/>
            <a:ext cx="399570" cy="297585"/>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10/12/23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0" y="2091"/>
            <a:ext cx="399570" cy="297585"/>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back cover">
    <p:spTree>
      <p:nvGrpSpPr>
        <p:cNvPr id="1" name=""/>
        <p:cNvGrpSpPr/>
        <p:nvPr/>
      </p:nvGrpSpPr>
      <p:grpSpPr>
        <a:xfrm>
          <a:off x="0" y="0"/>
          <a:ext cx="0" cy="0"/>
          <a:chOff x="0" y="0"/>
          <a:chExt cx="0" cy="0"/>
        </a:xfrm>
      </p:grpSpPr>
      <p:sp>
        <p:nvSpPr>
          <p:cNvPr id="3" name="TextBox 2"/>
          <p:cNvSpPr txBox="1"/>
          <p:nvPr userDrawn="1"/>
        </p:nvSpPr>
        <p:spPr>
          <a:xfrm>
            <a:off x="3701098" y="2616639"/>
            <a:ext cx="4754880" cy="1762021"/>
          </a:xfrm>
          <a:prstGeom prst="rect">
            <a:avLst/>
          </a:prstGeom>
          <a:noFill/>
        </p:spPr>
        <p:txBody>
          <a:bodyPr wrap="square" rtlCol="0">
            <a:spAutoFit/>
          </a:bodyPr>
          <a:lstStyle/>
          <a:p>
            <a:pPr lvl="0">
              <a:lnSpc>
                <a:spcPct val="130000"/>
              </a:lnSpc>
            </a:pPr>
            <a:r>
              <a:rPr lang="en-US" sz="1400">
                <a:solidFill>
                  <a:schemeClr val="bg1"/>
                </a:solidFill>
                <a:latin typeface="Arial"/>
                <a:cs typeface="Arial"/>
              </a:rPr>
              <a:t>25 E STREET, NW</a:t>
            </a:r>
          </a:p>
          <a:p>
            <a:pPr lvl="0">
              <a:lnSpc>
                <a:spcPct val="130000"/>
              </a:lnSpc>
            </a:pPr>
            <a:r>
              <a:rPr lang="en-US" sz="1400">
                <a:solidFill>
                  <a:schemeClr val="bg1"/>
                </a:solidFill>
                <a:latin typeface="Arial"/>
                <a:cs typeface="Arial"/>
              </a:rPr>
              <a:t>WASHINGTON, DC 20001</a:t>
            </a:r>
          </a:p>
          <a:p>
            <a:pPr lvl="0">
              <a:lnSpc>
                <a:spcPct val="130000"/>
              </a:lnSpc>
            </a:pPr>
            <a:r>
              <a:rPr lang="en-US" sz="1400">
                <a:solidFill>
                  <a:schemeClr val="bg1"/>
                </a:solidFill>
                <a:latin typeface="Arial"/>
                <a:cs typeface="Arial"/>
              </a:rPr>
              <a:t>(202) 628-8787</a:t>
            </a:r>
          </a:p>
          <a:p>
            <a:pPr lvl="0">
              <a:lnSpc>
                <a:spcPct val="130000"/>
              </a:lnSpc>
            </a:pPr>
            <a:r>
              <a:rPr lang="en-US" sz="1400">
                <a:solidFill>
                  <a:schemeClr val="bg1"/>
                </a:solidFill>
                <a:latin typeface="Arial"/>
                <a:cs typeface="Arial"/>
              </a:rPr>
              <a:t>1 (800) 233-1200</a:t>
            </a:r>
          </a:p>
          <a:p>
            <a:pPr lvl="0">
              <a:lnSpc>
                <a:spcPct val="130000"/>
              </a:lnSpc>
            </a:pPr>
            <a:r>
              <a:rPr lang="en-US" sz="1400" b="1">
                <a:solidFill>
                  <a:schemeClr val="bg1"/>
                </a:solidFill>
                <a:latin typeface="Arial"/>
                <a:cs typeface="Arial"/>
              </a:rPr>
              <a:t>WWW.CHILDRENSDEFENSE.ORG</a:t>
            </a:r>
          </a:p>
          <a:p>
            <a:pPr>
              <a:lnSpc>
                <a:spcPct val="130000"/>
              </a:lnSpc>
            </a:pPr>
            <a:endParaRPr lang="en-US" sz="1400">
              <a:solidFill>
                <a:schemeClr val="bg1"/>
              </a:solidFill>
              <a:latin typeface="Arial"/>
              <a:cs typeface="Arial"/>
            </a:endParaRPr>
          </a:p>
        </p:txBody>
      </p:sp>
    </p:spTree>
    <p:extLst>
      <p:ext uri="{BB962C8B-B14F-4D97-AF65-F5344CB8AC3E}">
        <p14:creationId xmlns:p14="http://schemas.microsoft.com/office/powerpoint/2010/main" val="1428446268"/>
      </p:ext>
    </p:extLst>
  </p:cSld>
  <p:clrMapOvr>
    <a:masterClrMapping/>
  </p:clrMapOvr>
  <p:transition spd="slow" advTm="7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ne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209674"/>
            <a:ext cx="8200390" cy="3707765"/>
          </a:xfrm>
          <a:prstGeom prst="rect">
            <a:avLst/>
          </a:prstGeom>
        </p:spPr>
        <p:txBody>
          <a:bodyPr vert="horz"/>
          <a:lstStyle>
            <a:lvl1pPr marL="342900" marR="0" indent="-342900" algn="l" defTabSz="457200" rtl="0" eaLnBrk="1" fontAlgn="auto" latinLnBrk="0" hangingPunct="1">
              <a:lnSpc>
                <a:spcPct val="13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endParaRPr lang="en-US"/>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500298" y="10227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2281524663"/>
      </p:ext>
    </p:extLst>
  </p:cSld>
  <p:clrMapOvr>
    <a:masterClrMapping/>
  </p:clrMapOvr>
  <p:transition spd="slow" advTm="7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lumns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209674"/>
            <a:ext cx="8200390" cy="3707765"/>
          </a:xfrm>
          <a:prstGeom prst="rect">
            <a:avLst/>
          </a:prstGeom>
        </p:spPr>
        <p:txBody>
          <a:bodyPr vert="horz" numCol="2"/>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r>
              <a:rPr lang="en-US"/>
              <a:t> or smaller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500298" y="10227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561675242"/>
      </p:ext>
    </p:extLst>
  </p:cSld>
  <p:clrMapOvr>
    <a:masterClrMapping/>
  </p:clrMapOvr>
  <p:transition spd="slow" advTm="7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lines title/One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350963"/>
            <a:ext cx="8200390" cy="3566476"/>
          </a:xfrm>
          <a:prstGeom prst="rect">
            <a:avLst/>
          </a:prstGeom>
        </p:spPr>
        <p:txBody>
          <a:bodyPr vert="horz"/>
          <a:lstStyle>
            <a:lvl1pPr marL="342900" marR="0" indent="-342900" algn="l" defTabSz="457200" rtl="0" eaLnBrk="1" fontAlgn="auto" latinLnBrk="0" hangingPunct="1">
              <a:lnSpc>
                <a:spcPct val="13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endParaRPr lang="en-US"/>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a:p>
            <a:pPr lvl="0"/>
            <a:endParaRPr lang="en-US"/>
          </a:p>
        </p:txBody>
      </p:sp>
      <p:sp>
        <p:nvSpPr>
          <p:cNvPr id="10" name="Subtitle 2"/>
          <p:cNvSpPr>
            <a:spLocks noGrp="1"/>
          </p:cNvSpPr>
          <p:nvPr>
            <p:ph type="subTitle" idx="1" hasCustomPrompt="1"/>
          </p:nvPr>
        </p:nvSpPr>
        <p:spPr>
          <a:xfrm>
            <a:off x="491227" y="-106361"/>
            <a:ext cx="8353485" cy="761328"/>
          </a:xfrm>
          <a:prstGeom prst="rect">
            <a:avLst/>
          </a:prstGeom>
          <a:effectLst>
            <a:outerShdw blurRad="50800" dist="38100" dir="2700000" algn="tl" rotWithShape="0">
              <a:prstClr val="black">
                <a:alpha val="40000"/>
              </a:prstClr>
            </a:outerShdw>
          </a:effectLst>
        </p:spPr>
        <p:txBody>
          <a:bodyPr/>
          <a:lstStyle>
            <a:lvl1pPr marL="0" indent="0" algn="l">
              <a:lnSpc>
                <a:spcPct val="90000"/>
              </a:lnSpc>
              <a:buNone/>
              <a:defRPr sz="32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(2 lines)</a:t>
            </a:r>
            <a:br>
              <a:rPr lang="en-US"/>
            </a:br>
            <a:r>
              <a:rPr lang="en-US"/>
              <a:t>Arial Bold 32 </a:t>
            </a:r>
            <a:r>
              <a:rPr lang="en-US" err="1"/>
              <a:t>pts</a:t>
            </a:r>
            <a:endParaRPr lang="en-US"/>
          </a:p>
        </p:txBody>
      </p:sp>
    </p:spTree>
    <p:extLst>
      <p:ext uri="{BB962C8B-B14F-4D97-AF65-F5344CB8AC3E}">
        <p14:creationId xmlns:p14="http://schemas.microsoft.com/office/powerpoint/2010/main" val="3954959215"/>
      </p:ext>
    </p:extLst>
  </p:cSld>
  <p:clrMapOvr>
    <a:masterClrMapping/>
  </p:clrMapOvr>
  <p:transition spd="slow" advTm="7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wo lines titles/2 column Agenda">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6410" y="1350963"/>
            <a:ext cx="8200390" cy="3566476"/>
          </a:xfrm>
          <a:prstGeom prst="rect">
            <a:avLst/>
          </a:prstGeom>
        </p:spPr>
        <p:txBody>
          <a:bodyPr vert="horz" numCol="2"/>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800">
                <a:latin typeface="Arial"/>
                <a:cs typeface="Arial"/>
              </a:defRPr>
            </a:lvl1pPr>
          </a:lstStyle>
          <a:p>
            <a:pPr lvl="0"/>
            <a:r>
              <a:rPr lang="en-US"/>
              <a:t>Arial 28 </a:t>
            </a:r>
            <a:r>
              <a:rPr lang="en-US" err="1"/>
              <a:t>pts</a:t>
            </a:r>
            <a:r>
              <a:rPr lang="en-US"/>
              <a:t> or smaller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lvl="0"/>
            <a:endParaRPr lang="en-US"/>
          </a:p>
          <a:p>
            <a:pPr lvl="0"/>
            <a:endParaRPr lang="en-US"/>
          </a:p>
          <a:p>
            <a:pPr lvl="0"/>
            <a:endParaRPr lang="en-US"/>
          </a:p>
        </p:txBody>
      </p:sp>
      <p:sp>
        <p:nvSpPr>
          <p:cNvPr id="4" name="Subtitle 2"/>
          <p:cNvSpPr>
            <a:spLocks noGrp="1"/>
          </p:cNvSpPr>
          <p:nvPr>
            <p:ph type="subTitle" idx="1" hasCustomPrompt="1"/>
          </p:nvPr>
        </p:nvSpPr>
        <p:spPr>
          <a:xfrm>
            <a:off x="491227" y="-106361"/>
            <a:ext cx="8353485" cy="761328"/>
          </a:xfrm>
          <a:prstGeom prst="rect">
            <a:avLst/>
          </a:prstGeom>
          <a:effectLst>
            <a:outerShdw blurRad="50800" dist="38100" dir="2700000" algn="tl" rotWithShape="0">
              <a:prstClr val="black">
                <a:alpha val="40000"/>
              </a:prstClr>
            </a:outerShdw>
          </a:effectLst>
        </p:spPr>
        <p:txBody>
          <a:bodyPr/>
          <a:lstStyle>
            <a:lvl1pPr marL="0" indent="0" algn="l">
              <a:lnSpc>
                <a:spcPct val="90000"/>
              </a:lnSpc>
              <a:buNone/>
              <a:defRPr sz="32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(2 lines)</a:t>
            </a:r>
            <a:br>
              <a:rPr lang="en-US"/>
            </a:br>
            <a:r>
              <a:rPr lang="en-US"/>
              <a:t>Arial Bold 32 </a:t>
            </a:r>
            <a:r>
              <a:rPr lang="en-US" err="1"/>
              <a:t>pts</a:t>
            </a:r>
            <a:endParaRPr lang="en-US"/>
          </a:p>
        </p:txBody>
      </p:sp>
    </p:spTree>
    <p:extLst>
      <p:ext uri="{BB962C8B-B14F-4D97-AF65-F5344CB8AC3E}">
        <p14:creationId xmlns:p14="http://schemas.microsoft.com/office/powerpoint/2010/main" val="3072182027"/>
      </p:ext>
    </p:extLst>
  </p:cSld>
  <p:clrMapOvr>
    <a:masterClrMapping/>
  </p:clrMapOvr>
  <p:transition spd="slow" advTm="7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on the lef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577850" y="955040"/>
            <a:ext cx="6209029" cy="4188460"/>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9"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199313424"/>
      </p:ext>
    </p:extLst>
  </p:cSld>
  <p:clrMapOvr>
    <a:masterClrMapping/>
  </p:clrMapOvr>
  <p:transition spd="slow" advTm="7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page photo">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93040" y="955040"/>
            <a:ext cx="9489440" cy="4358640"/>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4"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207331902"/>
      </p:ext>
    </p:extLst>
  </p:cSld>
  <p:clrMapOvr>
    <a:masterClrMapping/>
  </p:clrMapOvr>
  <p:transition spd="slow" advTm="7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pics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00531" y="958489"/>
            <a:ext cx="3923029" cy="4185011"/>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9" name="Picture Placeholder 7"/>
          <p:cNvSpPr>
            <a:spLocks noGrp="1"/>
          </p:cNvSpPr>
          <p:nvPr>
            <p:ph type="pic" sz="quarter" idx="11"/>
          </p:nvPr>
        </p:nvSpPr>
        <p:spPr>
          <a:xfrm>
            <a:off x="4844143" y="958489"/>
            <a:ext cx="4299857" cy="2626995"/>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266264105"/>
      </p:ext>
    </p:extLst>
  </p:cSld>
  <p:clrMapOvr>
    <a:masterClrMapping/>
  </p:clrMapOvr>
  <p:transition spd="slow" advTm="7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9"/>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on the left/title">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5061117" y="2109931"/>
            <a:ext cx="3909701" cy="660719"/>
          </a:xfrm>
          <a:prstGeom prst="rect">
            <a:avLst/>
          </a:prstGeom>
        </p:spPr>
        <p:txBody>
          <a:bodyPr vert="horz"/>
          <a:lstStyle>
            <a:lvl1pPr marL="0" indent="0">
              <a:buNone/>
              <a:defRPr sz="2800" b="1" baseline="0">
                <a:latin typeface="Arial"/>
                <a:cs typeface="Arial"/>
              </a:defRPr>
            </a:lvl1pPr>
          </a:lstStyle>
          <a:p>
            <a:pPr lvl="0"/>
            <a:r>
              <a:rPr lang="en-US"/>
              <a:t>Name</a:t>
            </a:r>
          </a:p>
        </p:txBody>
      </p:sp>
      <p:sp>
        <p:nvSpPr>
          <p:cNvPr id="5" name="Text Placeholder 7"/>
          <p:cNvSpPr>
            <a:spLocks noGrp="1"/>
          </p:cNvSpPr>
          <p:nvPr>
            <p:ph type="body" sz="quarter" idx="12" hasCustomPrompt="1"/>
          </p:nvPr>
        </p:nvSpPr>
        <p:spPr>
          <a:xfrm>
            <a:off x="5061117" y="2770650"/>
            <a:ext cx="3909701" cy="792656"/>
          </a:xfrm>
          <a:prstGeom prst="rect">
            <a:avLst/>
          </a:prstGeom>
        </p:spPr>
        <p:txBody>
          <a:bodyPr vert="horz"/>
          <a:lstStyle>
            <a:lvl1pPr marL="0" indent="0">
              <a:buNone/>
              <a:defRPr sz="1800" b="0" baseline="0">
                <a:latin typeface="Arial"/>
                <a:cs typeface="Arial"/>
              </a:defRPr>
            </a:lvl1pPr>
          </a:lstStyle>
          <a:p>
            <a:pPr lvl="0"/>
            <a:r>
              <a:rPr lang="en-US"/>
              <a:t>Title</a:t>
            </a:r>
          </a:p>
        </p:txBody>
      </p:sp>
      <p:sp>
        <p:nvSpPr>
          <p:cNvPr id="7" name="Picture Placeholder 7"/>
          <p:cNvSpPr>
            <a:spLocks noGrp="1"/>
          </p:cNvSpPr>
          <p:nvPr>
            <p:ph type="pic" sz="quarter" idx="10" hasCustomPrompt="1"/>
          </p:nvPr>
        </p:nvSpPr>
        <p:spPr>
          <a:xfrm>
            <a:off x="592138" y="966574"/>
            <a:ext cx="4254182" cy="4176926"/>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r>
              <a:rPr lang="en-US"/>
              <a:t>     </a:t>
            </a:r>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1183933131"/>
      </p:ext>
    </p:extLst>
  </p:cSld>
  <p:clrMapOvr>
    <a:masterClrMapping/>
  </p:clrMapOvr>
  <p:transition spd="slow" advTm="7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5107298" y="1246188"/>
            <a:ext cx="3863520" cy="2706052"/>
          </a:xfrm>
          <a:prstGeom prst="rect">
            <a:avLst/>
          </a:prstGeom>
        </p:spPr>
        <p:txBody>
          <a:bodyPr vert="horz"/>
          <a:lstStyle>
            <a:lvl1pPr marL="0" indent="0">
              <a:lnSpc>
                <a:spcPct val="110000"/>
              </a:lnSpc>
              <a:buNone/>
              <a:defRPr sz="2400" b="1" i="1" baseline="0">
                <a:solidFill>
                  <a:srgbClr val="15A3BC"/>
                </a:solidFill>
                <a:latin typeface="Arial"/>
                <a:cs typeface="Arial"/>
              </a:defRPr>
            </a:lvl1pPr>
          </a:lstStyle>
          <a:p>
            <a:pPr lvl="0"/>
            <a:r>
              <a:rPr lang="en-US"/>
              <a:t>Pull quote! </a:t>
            </a:r>
            <a:br>
              <a:rPr lang="en-US"/>
            </a:br>
            <a:r>
              <a:rPr lang="en-US"/>
              <a:t>Arial Bold 24pts</a:t>
            </a:r>
          </a:p>
        </p:txBody>
      </p:sp>
      <p:sp>
        <p:nvSpPr>
          <p:cNvPr id="5" name="Text Placeholder 7"/>
          <p:cNvSpPr>
            <a:spLocks noGrp="1"/>
          </p:cNvSpPr>
          <p:nvPr>
            <p:ph type="body" sz="quarter" idx="12" hasCustomPrompt="1"/>
          </p:nvPr>
        </p:nvSpPr>
        <p:spPr>
          <a:xfrm>
            <a:off x="5107298" y="4094480"/>
            <a:ext cx="3655702" cy="864677"/>
          </a:xfrm>
          <a:prstGeom prst="rect">
            <a:avLst/>
          </a:prstGeom>
        </p:spPr>
        <p:txBody>
          <a:bodyPr vert="horz"/>
          <a:lstStyle>
            <a:lvl1pPr marL="0" indent="0">
              <a:buNone/>
              <a:defRPr sz="1800" b="0" baseline="0">
                <a:latin typeface="Arial"/>
                <a:cs typeface="Arial"/>
              </a:defRPr>
            </a:lvl1pPr>
          </a:lstStyle>
          <a:p>
            <a:pPr lvl="0"/>
            <a:r>
              <a:rPr lang="en-US"/>
              <a:t>Name and Title</a:t>
            </a:r>
          </a:p>
        </p:txBody>
      </p:sp>
      <p:sp>
        <p:nvSpPr>
          <p:cNvPr id="9" name="Picture Placeholder 7"/>
          <p:cNvSpPr>
            <a:spLocks noGrp="1"/>
          </p:cNvSpPr>
          <p:nvPr>
            <p:ph type="pic" sz="quarter" idx="10"/>
          </p:nvPr>
        </p:nvSpPr>
        <p:spPr>
          <a:xfrm>
            <a:off x="600531" y="964402"/>
            <a:ext cx="4268469" cy="4179098"/>
          </a:xfrm>
          <a:prstGeom prst="rect">
            <a:avLst/>
          </a:prstGeom>
          <a:solidFill>
            <a:schemeClr val="bg1">
              <a:lumMod val="85000"/>
            </a:schemeClr>
          </a:solidFill>
          <a:ln w="57150" cmpd="sng">
            <a:noFill/>
          </a:ln>
          <a:effectLst/>
        </p:spPr>
        <p:txBody>
          <a:bodyPr vert="horz"/>
          <a:lstStyle>
            <a:lvl1pPr>
              <a:defRPr>
                <a:effectLst>
                  <a:outerShdw blurRad="50800" dist="38100" dir="2700000" algn="tl" rotWithShape="0">
                    <a:prstClr val="black">
                      <a:alpha val="40000"/>
                    </a:prstClr>
                  </a:outerShdw>
                </a:effectLst>
                <a:latin typeface="Arial"/>
                <a:cs typeface="Arial"/>
              </a:defRPr>
            </a:lvl1pPr>
          </a:lstStyle>
          <a:p>
            <a:endParaRPr lang="en-US"/>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181836260"/>
      </p:ext>
    </p:extLst>
  </p:cSld>
  <p:clrMapOvr>
    <a:masterClrMapping/>
  </p:clrMapOvr>
  <p:transition spd="slow" advTm="7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72440" y="1147334"/>
            <a:ext cx="8297863" cy="675217"/>
          </a:xfrm>
          <a:prstGeom prst="rect">
            <a:avLst/>
          </a:prstGeom>
        </p:spPr>
        <p:txBody>
          <a:bodyPr/>
          <a:lstStyle>
            <a:lvl1pPr algn="l">
              <a:defRPr sz="2800" b="1">
                <a:solidFill>
                  <a:srgbClr val="15A3BC"/>
                </a:solidFill>
                <a:latin typeface="Arial"/>
                <a:cs typeface="Arial"/>
              </a:defRPr>
            </a:lvl1pPr>
          </a:lstStyle>
          <a:p>
            <a:r>
              <a:rPr lang="en-US"/>
              <a:t>Subhead: Arial Bold 28pts</a:t>
            </a:r>
          </a:p>
        </p:txBody>
      </p:sp>
      <p:sp>
        <p:nvSpPr>
          <p:cNvPr id="9" name="Content Placeholder 3"/>
          <p:cNvSpPr>
            <a:spLocks noGrp="1"/>
          </p:cNvSpPr>
          <p:nvPr>
            <p:ph sz="half" idx="2"/>
          </p:nvPr>
        </p:nvSpPr>
        <p:spPr>
          <a:xfrm>
            <a:off x="4721543" y="1818223"/>
            <a:ext cx="4038600" cy="3058578"/>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0"/>
          </p:nvPr>
        </p:nvSpPr>
        <p:spPr>
          <a:xfrm>
            <a:off x="484363" y="1807639"/>
            <a:ext cx="4038600" cy="3069161"/>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3194325260"/>
      </p:ext>
    </p:extLst>
  </p:cSld>
  <p:clrMapOvr>
    <a:masterClrMapping/>
  </p:clrMapOvr>
  <p:transition spd="slow" advTm="7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lumn layou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95618" y="1146177"/>
            <a:ext cx="8290935" cy="585642"/>
          </a:xfrm>
          <a:prstGeom prst="rect">
            <a:avLst/>
          </a:prstGeom>
        </p:spPr>
        <p:txBody>
          <a:bodyPr vert="horz"/>
          <a:lstStyle>
            <a:lvl1pPr marL="0" indent="0">
              <a:buNone/>
              <a:defRPr sz="2800" b="1">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a:t>Subhead (28pts)</a:t>
            </a:r>
          </a:p>
        </p:txBody>
      </p:sp>
      <p:sp>
        <p:nvSpPr>
          <p:cNvPr id="19" name="Content Placeholder 17"/>
          <p:cNvSpPr>
            <a:spLocks noGrp="1"/>
          </p:cNvSpPr>
          <p:nvPr>
            <p:ph sz="quarter" idx="11" hasCustomPrompt="1"/>
          </p:nvPr>
        </p:nvSpPr>
        <p:spPr>
          <a:xfrm>
            <a:off x="485458" y="1731820"/>
            <a:ext cx="8290935" cy="3071090"/>
          </a:xfrm>
          <a:prstGeom prst="rect">
            <a:avLst/>
          </a:prstGeom>
        </p:spPr>
        <p:txBody>
          <a:bodyPr vert="horz"/>
          <a:lstStyle>
            <a:lvl1pPr marL="0" marR="0" indent="0" algn="l" defTabSz="457200" rtl="0" eaLnBrk="1" fontAlgn="auto" latinLnBrk="0" hangingPunct="1">
              <a:lnSpc>
                <a:spcPct val="120000"/>
              </a:lnSpc>
              <a:spcBef>
                <a:spcPct val="20000"/>
              </a:spcBef>
              <a:spcAft>
                <a:spcPts val="0"/>
              </a:spcAft>
              <a:buClrTx/>
              <a:buSzTx/>
              <a:buFont typeface="Arial"/>
              <a:buNone/>
              <a:tabLst/>
              <a:defRPr sz="2000">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Body text 18-20 </a:t>
            </a:r>
            <a:r>
              <a:rPr lang="en-US" err="1"/>
              <a:t>pts</a:t>
            </a:r>
            <a:r>
              <a:rPr lang="en-US"/>
              <a: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a:t>
            </a:r>
          </a:p>
          <a:p>
            <a:pPr lvl="0"/>
            <a:r>
              <a:rPr lang="en-US"/>
              <a:t> </a:t>
            </a:r>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025370040"/>
      </p:ext>
    </p:extLst>
  </p:cSld>
  <p:clrMapOvr>
    <a:masterClrMapping/>
  </p:clrMapOvr>
  <p:transition spd="slow" advTm="7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8799" y="1754909"/>
            <a:ext cx="8109527" cy="2839316"/>
          </a:xfrm>
          <a:prstGeom prst="rect">
            <a:avLst/>
          </a:prstGeom>
        </p:spPr>
        <p:txBody>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0"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6" name="Title 1"/>
          <p:cNvSpPr>
            <a:spLocks noGrp="1"/>
          </p:cNvSpPr>
          <p:nvPr>
            <p:ph type="title" hasCustomPrompt="1"/>
          </p:nvPr>
        </p:nvSpPr>
        <p:spPr>
          <a:xfrm>
            <a:off x="472440" y="1147334"/>
            <a:ext cx="8297863" cy="675217"/>
          </a:xfrm>
          <a:prstGeom prst="rect">
            <a:avLst/>
          </a:prstGeom>
        </p:spPr>
        <p:txBody>
          <a:bodyPr/>
          <a:lstStyle>
            <a:lvl1pPr algn="l">
              <a:defRPr sz="2800" b="1">
                <a:solidFill>
                  <a:srgbClr val="15A3BC"/>
                </a:solidFill>
                <a:latin typeface="Arial"/>
                <a:cs typeface="Arial"/>
              </a:defRPr>
            </a:lvl1pPr>
          </a:lstStyle>
          <a:p>
            <a:r>
              <a:rPr lang="en-US"/>
              <a:t>Subhead: Arial Bold 28pts</a:t>
            </a:r>
          </a:p>
        </p:txBody>
      </p:sp>
    </p:spTree>
    <p:extLst>
      <p:ext uri="{BB962C8B-B14F-4D97-AF65-F5344CB8AC3E}">
        <p14:creationId xmlns:p14="http://schemas.microsoft.com/office/powerpoint/2010/main" val="318443763"/>
      </p:ext>
    </p:extLst>
  </p:cSld>
  <p:clrMapOvr>
    <a:masterClrMapping/>
  </p:clrMapOvr>
  <p:transition spd="slow" advTm="7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1 column with Graphic">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30" name="Content Placeholder 10"/>
          <p:cNvSpPr>
            <a:spLocks noGrp="1"/>
          </p:cNvSpPr>
          <p:nvPr>
            <p:ph sz="quarter" idx="11" hasCustomPrompt="1"/>
          </p:nvPr>
        </p:nvSpPr>
        <p:spPr>
          <a:xfrm>
            <a:off x="576263" y="1210599"/>
            <a:ext cx="7886555" cy="418821"/>
          </a:xfrm>
          <a:prstGeom prst="rect">
            <a:avLst/>
          </a:prstGeom>
        </p:spPr>
        <p:txBody>
          <a:bodyPr vert="horz"/>
          <a:lstStyle>
            <a:lvl1pPr marL="0" indent="0">
              <a:buNone/>
              <a:defRPr sz="2000" b="1" baseline="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Subhead: Arial Bold 20 </a:t>
            </a:r>
            <a:r>
              <a:rPr lang="en-US" err="1"/>
              <a:t>pts</a:t>
            </a:r>
            <a:endParaRPr lang="en-US"/>
          </a:p>
        </p:txBody>
      </p:sp>
      <p:sp>
        <p:nvSpPr>
          <p:cNvPr id="31" name="Content Placeholder 10"/>
          <p:cNvSpPr>
            <a:spLocks noGrp="1"/>
          </p:cNvSpPr>
          <p:nvPr>
            <p:ph sz="quarter" idx="12" hasCustomPrompt="1"/>
          </p:nvPr>
        </p:nvSpPr>
        <p:spPr>
          <a:xfrm>
            <a:off x="576263" y="4004166"/>
            <a:ext cx="8336828" cy="733136"/>
          </a:xfrm>
          <a:prstGeom prst="rect">
            <a:avLst/>
          </a:prstGeom>
        </p:spPr>
        <p:txBody>
          <a:bodyPr vert="horz"/>
          <a:lstStyle>
            <a:lvl1pPr marL="0" indent="0">
              <a:buNone/>
              <a:defRPr sz="1800" b="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Text</a:t>
            </a:r>
          </a:p>
        </p:txBody>
      </p:sp>
      <p:sp>
        <p:nvSpPr>
          <p:cNvPr id="5" name="ClipArt Placeholder 4"/>
          <p:cNvSpPr>
            <a:spLocks noGrp="1"/>
          </p:cNvSpPr>
          <p:nvPr>
            <p:ph type="clipArt" sz="quarter" idx="13" hasCustomPrompt="1"/>
          </p:nvPr>
        </p:nvSpPr>
        <p:spPr>
          <a:xfrm>
            <a:off x="576262" y="1798638"/>
            <a:ext cx="7998777" cy="2103437"/>
          </a:xfrm>
          <a:prstGeom prst="rect">
            <a:avLst/>
          </a:prstGeom>
        </p:spPr>
        <p:txBody>
          <a:bodyPr vert="horz"/>
          <a:lstStyle>
            <a:lvl1pPr marL="0" indent="0">
              <a:buNone/>
              <a:defRPr>
                <a:latin typeface="Arial"/>
                <a:cs typeface="Arial"/>
              </a:defRPr>
            </a:lvl1pPr>
          </a:lstStyle>
          <a:p>
            <a:r>
              <a:rPr lang="en-US"/>
              <a:t>Graphic</a:t>
            </a:r>
          </a:p>
        </p:txBody>
      </p:sp>
    </p:spTree>
    <p:extLst>
      <p:ext uri="{BB962C8B-B14F-4D97-AF65-F5344CB8AC3E}">
        <p14:creationId xmlns:p14="http://schemas.microsoft.com/office/powerpoint/2010/main" val="253223371"/>
      </p:ext>
    </p:extLst>
  </p:cSld>
  <p:clrMapOvr>
    <a:masterClrMapping/>
  </p:clrMapOvr>
  <p:transition spd="slow" advTm="7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Graphic with text">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
        <p:nvSpPr>
          <p:cNvPr id="4" name="Text Placeholder 3"/>
          <p:cNvSpPr>
            <a:spLocks noGrp="1"/>
          </p:cNvSpPr>
          <p:nvPr>
            <p:ph type="body" sz="quarter" idx="10" hasCustomPrompt="1"/>
          </p:nvPr>
        </p:nvSpPr>
        <p:spPr>
          <a:xfrm>
            <a:off x="4379594" y="2074485"/>
            <a:ext cx="4114165" cy="1827590"/>
          </a:xfrm>
          <a:prstGeom prst="rect">
            <a:avLst/>
          </a:prstGeom>
        </p:spPr>
        <p:txBody>
          <a:bodyPr vert="horz"/>
          <a:lstStyle>
            <a:lvl1pPr marL="0" indent="0">
              <a:buNone/>
              <a:defRPr sz="2800" b="1" baseline="0">
                <a:latin typeface="Arial"/>
                <a:cs typeface="Arial"/>
              </a:defRPr>
            </a:lvl1pPr>
            <a:lvl2pPr marL="457200" indent="0">
              <a:buNone/>
              <a:defRPr b="1">
                <a:latin typeface="Arial"/>
                <a:cs typeface="Arial"/>
              </a:defRPr>
            </a:lvl2pPr>
            <a:lvl3pPr marL="914400" indent="0">
              <a:buNone/>
              <a:defRPr b="1">
                <a:latin typeface="Arial"/>
                <a:cs typeface="Arial"/>
              </a:defRPr>
            </a:lvl3pPr>
            <a:lvl4pPr marL="1371600" indent="0">
              <a:buNone/>
              <a:defRPr b="1">
                <a:latin typeface="Arial"/>
                <a:cs typeface="Arial"/>
              </a:defRPr>
            </a:lvl4pPr>
            <a:lvl5pPr marL="1828800" indent="0">
              <a:buNone/>
              <a:defRPr b="1">
                <a:latin typeface="Arial"/>
                <a:cs typeface="Arial"/>
              </a:defRPr>
            </a:lvl5pPr>
          </a:lstStyle>
          <a:p>
            <a:pPr lvl="0"/>
            <a:r>
              <a:rPr lang="en-US"/>
              <a:t>Arial Bold 28pts</a:t>
            </a:r>
          </a:p>
        </p:txBody>
      </p:sp>
      <p:sp>
        <p:nvSpPr>
          <p:cNvPr id="3" name="ClipArt Placeholder 2"/>
          <p:cNvSpPr>
            <a:spLocks noGrp="1"/>
          </p:cNvSpPr>
          <p:nvPr>
            <p:ph type="clipArt" sz="quarter" idx="11" hasCustomPrompt="1"/>
          </p:nvPr>
        </p:nvSpPr>
        <p:spPr>
          <a:xfrm>
            <a:off x="500297" y="1361758"/>
            <a:ext cx="3479565" cy="3515042"/>
          </a:xfrm>
          <a:prstGeom prst="rect">
            <a:avLst/>
          </a:prstGeom>
        </p:spPr>
        <p:txBody>
          <a:bodyPr vert="horz"/>
          <a:lstStyle>
            <a:lvl1pPr marL="0" indent="0">
              <a:buNone/>
              <a:defRPr>
                <a:latin typeface="Arial"/>
                <a:cs typeface="Arial"/>
              </a:defRPr>
            </a:lvl1pPr>
          </a:lstStyle>
          <a:p>
            <a:r>
              <a:rPr lang="en-US"/>
              <a:t>Graphic</a:t>
            </a:r>
          </a:p>
        </p:txBody>
      </p:sp>
    </p:spTree>
    <p:extLst>
      <p:ext uri="{BB962C8B-B14F-4D97-AF65-F5344CB8AC3E}">
        <p14:creationId xmlns:p14="http://schemas.microsoft.com/office/powerpoint/2010/main" val="352275896"/>
      </p:ext>
    </p:extLst>
  </p:cSld>
  <p:clrMapOvr>
    <a:masterClrMapping/>
  </p:clrMapOvr>
  <p:transition spd="slow" advTm="7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headline/statistic">
    <p:spTree>
      <p:nvGrpSpPr>
        <p:cNvPr id="1" name=""/>
        <p:cNvGrpSpPr/>
        <p:nvPr/>
      </p:nvGrpSpPr>
      <p:grpSpPr>
        <a:xfrm>
          <a:off x="0" y="0"/>
          <a:ext cx="0" cy="0"/>
          <a:chOff x="0" y="0"/>
          <a:chExt cx="0" cy="0"/>
        </a:xfrm>
      </p:grpSpPr>
      <p:sp>
        <p:nvSpPr>
          <p:cNvPr id="10" name="Content Placeholder 10"/>
          <p:cNvSpPr>
            <a:spLocks noGrp="1"/>
          </p:cNvSpPr>
          <p:nvPr>
            <p:ph sz="quarter" idx="15" hasCustomPrompt="1"/>
          </p:nvPr>
        </p:nvSpPr>
        <p:spPr>
          <a:xfrm>
            <a:off x="576263" y="1209675"/>
            <a:ext cx="7966365" cy="703262"/>
          </a:xfrm>
          <a:prstGeom prst="rect">
            <a:avLst/>
          </a:prstGeom>
        </p:spPr>
        <p:txBody>
          <a:bodyPr vert="horz"/>
          <a:lstStyle>
            <a:lvl1pPr marL="0" indent="0">
              <a:buNone/>
              <a:defRPr sz="2400" b="1" baseline="0">
                <a:solidFill>
                  <a:srgbClr val="15A3BC"/>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Blue Subhead: Arial Bold 24pts</a:t>
            </a:r>
          </a:p>
        </p:txBody>
      </p:sp>
      <p:sp>
        <p:nvSpPr>
          <p:cNvPr id="12" name="Content Placeholder 10"/>
          <p:cNvSpPr>
            <a:spLocks noGrp="1"/>
          </p:cNvSpPr>
          <p:nvPr>
            <p:ph sz="quarter" idx="16" hasCustomPrompt="1"/>
          </p:nvPr>
        </p:nvSpPr>
        <p:spPr>
          <a:xfrm>
            <a:off x="576263" y="2351499"/>
            <a:ext cx="8096023" cy="2240821"/>
          </a:xfrm>
          <a:prstGeom prst="rect">
            <a:avLst/>
          </a:prstGeom>
        </p:spPr>
        <p:txBody>
          <a:bodyPr vert="horz"/>
          <a:lstStyle>
            <a:lvl1pPr marL="0" indent="0">
              <a:buNone/>
              <a:defRPr sz="1800" b="0" baseline="0">
                <a:solidFill>
                  <a:schemeClr val="tx1"/>
                </a:solidFill>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a:t>Statistic: Arial </a:t>
            </a:r>
            <a:r>
              <a:rPr lang="en-US" err="1"/>
              <a:t>Reg</a:t>
            </a:r>
            <a:r>
              <a:rPr lang="en-US"/>
              <a:t> 18pts</a:t>
            </a:r>
          </a:p>
        </p:txBody>
      </p:sp>
      <p:sp>
        <p:nvSpPr>
          <p:cNvPr id="5" name="Subtitle 2"/>
          <p:cNvSpPr>
            <a:spLocks noGrp="1"/>
          </p:cNvSpPr>
          <p:nvPr>
            <p:ph type="subTitle" idx="1" hasCustomPrompt="1"/>
          </p:nvPr>
        </p:nvSpPr>
        <p:spPr>
          <a:xfrm>
            <a:off x="500298" y="71792"/>
            <a:ext cx="8353485" cy="761328"/>
          </a:xfrm>
          <a:prstGeom prst="rect">
            <a:avLst/>
          </a:prstGeom>
          <a:effectLst>
            <a:outerShdw blurRad="50800" dist="38100" dir="2700000" algn="tl" rotWithShape="0">
              <a:prstClr val="black">
                <a:alpha val="40000"/>
              </a:prstClr>
            </a:outerShdw>
          </a:effectLst>
        </p:spPr>
        <p:txBody>
          <a:bodyPr/>
          <a:lstStyle>
            <a:lvl1pPr marL="0" indent="0" algn="l">
              <a:buNone/>
              <a:defRPr sz="3600" b="1"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Arial Bold 36pts</a:t>
            </a:r>
          </a:p>
        </p:txBody>
      </p:sp>
    </p:spTree>
    <p:extLst>
      <p:ext uri="{BB962C8B-B14F-4D97-AF65-F5344CB8AC3E}">
        <p14:creationId xmlns:p14="http://schemas.microsoft.com/office/powerpoint/2010/main" val="4123422535"/>
      </p:ext>
    </p:extLst>
  </p:cSld>
  <p:clrMapOvr>
    <a:masterClrMapping/>
  </p:clrMapOvr>
  <p:transition spd="slow" advTm="7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9"/>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10/12/23</a:t>
            </a:fld>
            <a:endParaRPr lang="en-US"/>
          </a:p>
        </p:txBody>
      </p:sp>
      <p:sp>
        <p:nvSpPr>
          <p:cNvPr id="6" name="Slide Number Placeholder 5"/>
          <p:cNvSpPr>
            <a:spLocks noGrp="1"/>
          </p:cNvSpPr>
          <p:nvPr>
            <p:ph type="sldNum" sz="quarter" idx="12"/>
          </p:nvPr>
        </p:nvSpPr>
        <p:spPr>
          <a:xfrm>
            <a:off x="0" y="0"/>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67329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10/12/23</a:t>
            </a:fld>
            <a:endParaRPr lang="en-US"/>
          </a:p>
        </p:txBody>
      </p:sp>
      <p:sp>
        <p:nvSpPr>
          <p:cNvPr id="6" name="Slide Number Placeholder 5"/>
          <p:cNvSpPr>
            <a:spLocks noGrp="1"/>
          </p:cNvSpPr>
          <p:nvPr>
            <p:ph type="sldNum" sz="quarter" idx="12"/>
          </p:nvPr>
        </p:nvSpPr>
        <p:spPr>
          <a:xfrm>
            <a:off x="0" y="0"/>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10/12/23</a:t>
            </a:fld>
            <a:endParaRPr lang="en-US"/>
          </a:p>
        </p:txBody>
      </p:sp>
      <p:sp>
        <p:nvSpPr>
          <p:cNvPr id="6" name="Slide Number Placeholder 5"/>
          <p:cNvSpPr>
            <a:spLocks noGrp="1"/>
          </p:cNvSpPr>
          <p:nvPr>
            <p:ph type="sldNum" sz="quarter" idx="12"/>
          </p:nvPr>
        </p:nvSpPr>
        <p:spPr>
          <a:xfrm>
            <a:off x="0" y="9834"/>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10/12/23</a:t>
            </a:fld>
            <a:endParaRPr lang="en-US"/>
          </a:p>
        </p:txBody>
      </p:sp>
      <p:sp>
        <p:nvSpPr>
          <p:cNvPr id="7" name="Slide Number Placeholder 6"/>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10/12/23</a:t>
            </a:fld>
            <a:endParaRPr lang="en-US"/>
          </a:p>
        </p:txBody>
      </p:sp>
      <p:sp>
        <p:nvSpPr>
          <p:cNvPr id="9" name="Slide Number Placeholder 8"/>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10/12/23</a:t>
            </a:fld>
            <a:endParaRPr lang="en-US"/>
          </a:p>
        </p:txBody>
      </p:sp>
      <p:sp>
        <p:nvSpPr>
          <p:cNvPr id="5" name="Slide Number Placeholder 4"/>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10/12/23</a:t>
            </a:fld>
            <a:endParaRPr lang="en-US"/>
          </a:p>
        </p:txBody>
      </p:sp>
      <p:sp>
        <p:nvSpPr>
          <p:cNvPr id="4" name="Slide Number Placeholder 3"/>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10/12/23</a:t>
            </a:fld>
            <a:endParaRPr lang="en-US"/>
          </a:p>
        </p:txBody>
      </p:sp>
      <p:sp>
        <p:nvSpPr>
          <p:cNvPr id="7" name="Slide Number Placeholder 6"/>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4"/>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247771235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83672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30333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22650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240453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10/12/23</a:t>
            </a:fld>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248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14568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25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82791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3556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10/12/23</a:t>
            </a:fld>
            <a:endParaRPr lang="en-US"/>
          </a:p>
        </p:txBody>
      </p:sp>
      <p:sp>
        <p:nvSpPr>
          <p:cNvPr id="6" name="Slide Number Placeholder 5"/>
          <p:cNvSpPr>
            <a:spLocks noGrp="1"/>
          </p:cNvSpPr>
          <p:nvPr>
            <p:ph type="sldNum" sz="quarter" idx="12"/>
          </p:nvPr>
        </p:nvSpPr>
        <p:spPr>
          <a:xfrm>
            <a:off x="0" y="0"/>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69768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138484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Bulleted ">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85800" y="1028700"/>
            <a:ext cx="7787640" cy="3657600"/>
          </a:xfrm>
          <a:prstGeom prst="rect">
            <a:avLst/>
          </a:prstGeom>
        </p:spPr>
        <p:txBody>
          <a:bodyPr>
            <a:noAutofit/>
          </a:bodyPr>
          <a:lstStyle>
            <a:lvl1pPr marL="219075" indent="-219075">
              <a:spcBef>
                <a:spcPts val="450"/>
              </a:spcBef>
              <a:spcAft>
                <a:spcPts val="0"/>
              </a:spcAft>
              <a:buClr>
                <a:srgbClr val="50B3CF"/>
              </a:buClr>
              <a:buFont typeface="Symbol" pitchFamily="18" charset="2"/>
              <a:buChar char="·"/>
              <a:defRPr lang="pt-BR" sz="2100" b="0" i="0" u="none" strike="noStrike" baseline="0" smtClean="0">
                <a:solidFill>
                  <a:srgbClr val="231F20"/>
                </a:solidFill>
                <a:latin typeface="Lato" pitchFamily="34" charset="0"/>
              </a:defRPr>
            </a:lvl1pPr>
          </a:lstStyle>
          <a:p>
            <a:pPr>
              <a:buFont typeface="Symbol" pitchFamily="18" charset="2"/>
              <a:buChar char="·"/>
            </a:pPr>
            <a:r>
              <a:rPr lang="en-US">
                <a:latin typeface="Lato" pitchFamily="34" charset="0"/>
              </a:rPr>
              <a:t>One column bulleted list. Font size is 28 pts.</a:t>
            </a:r>
          </a:p>
        </p:txBody>
      </p:sp>
      <p:sp>
        <p:nvSpPr>
          <p:cNvPr id="7"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2" name="TextBox 11"/>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5" name="TextBox 14"/>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Tree>
    <p:extLst>
      <p:ext uri="{BB962C8B-B14F-4D97-AF65-F5344CB8AC3E}">
        <p14:creationId xmlns:p14="http://schemas.microsoft.com/office/powerpoint/2010/main" val="2428612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Hierarchy ">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28600" y="54864"/>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6" name="TextBox 15"/>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7" name="TextBox 16"/>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
        <p:nvSpPr>
          <p:cNvPr id="9" name="Text Placeholder 8"/>
          <p:cNvSpPr>
            <a:spLocks noGrp="1"/>
          </p:cNvSpPr>
          <p:nvPr>
            <p:ph type="body" sz="quarter" idx="10" hasCustomPrompt="1"/>
          </p:nvPr>
        </p:nvSpPr>
        <p:spPr>
          <a:xfrm>
            <a:off x="685800" y="1028700"/>
            <a:ext cx="7863840" cy="3771900"/>
          </a:xfrm>
          <a:prstGeom prst="rect">
            <a:avLst/>
          </a:prstGeom>
        </p:spPr>
        <p:txBody>
          <a:bodyPr/>
          <a:lstStyle>
            <a:lvl1pPr marL="0" indent="-219456">
              <a:spcBef>
                <a:spcPts val="1350"/>
              </a:spcBef>
              <a:buClr>
                <a:srgbClr val="50B3CE"/>
              </a:buClr>
              <a:buFont typeface="Symbol" pitchFamily="18" charset="2"/>
              <a:buChar char="·"/>
              <a:defRPr sz="2100">
                <a:solidFill>
                  <a:srgbClr val="231F20"/>
                </a:solidFill>
                <a:latin typeface="Lato" pitchFamily="34" charset="0"/>
              </a:defRPr>
            </a:lvl1pPr>
            <a:lvl2pPr marL="514350" marR="0" indent="-171450" algn="l" defTabSz="685800" rtl="0" eaLnBrk="1" fontAlgn="auto" latinLnBrk="0" hangingPunct="1">
              <a:lnSpc>
                <a:spcPct val="100000"/>
              </a:lnSpc>
              <a:spcBef>
                <a:spcPts val="450"/>
              </a:spcBef>
              <a:spcAft>
                <a:spcPts val="0"/>
              </a:spcAft>
              <a:buClr>
                <a:srgbClr val="55B3CE"/>
              </a:buClr>
              <a:buSzTx/>
              <a:buFont typeface="Lato" pitchFamily="34" charset="0"/>
              <a:buChar char="-"/>
              <a:tabLst/>
              <a:defRPr sz="2100">
                <a:solidFill>
                  <a:srgbClr val="231F20"/>
                </a:solidFill>
                <a:latin typeface="Lato" pitchFamily="34" charset="0"/>
              </a:defRPr>
            </a:lvl2pPr>
            <a:lvl3pPr marL="902494" marR="0" indent="-216694" algn="l" defTabSz="685800" rtl="0" eaLnBrk="1" fontAlgn="auto" latinLnBrk="0" hangingPunct="1">
              <a:lnSpc>
                <a:spcPct val="100000"/>
              </a:lnSpc>
              <a:spcBef>
                <a:spcPts val="450"/>
              </a:spcBef>
              <a:spcAft>
                <a:spcPts val="0"/>
              </a:spcAft>
              <a:buClr>
                <a:srgbClr val="55B3CE"/>
              </a:buClr>
              <a:buSzTx/>
              <a:buFont typeface="Wingdings" pitchFamily="2" charset="2"/>
              <a:buChar char=""/>
              <a:tabLst/>
              <a:defRPr sz="2100">
                <a:solidFill>
                  <a:srgbClr val="231F20"/>
                </a:solidFill>
                <a:latin typeface="Lato" pitchFamily="34" charset="0"/>
              </a:defRPr>
            </a:lvl3pPr>
            <a:lvl5pPr marL="0" indent="0">
              <a:buNone/>
              <a:defRPr/>
            </a:lvl5pPr>
          </a:lstStyle>
          <a:p>
            <a:r>
              <a:rPr lang="en-US">
                <a:solidFill>
                  <a:srgbClr val="231F20"/>
                </a:solidFill>
                <a:latin typeface="Lato" pitchFamily="34" charset="0"/>
              </a:rPr>
              <a:t>Bullet hierarchy. Font size is 28 pts.</a:t>
            </a:r>
          </a:p>
          <a:p>
            <a:pPr lvl="1"/>
            <a:r>
              <a:rPr lang="en-US" err="1">
                <a:solidFill>
                  <a:srgbClr val="231F20"/>
                </a:solidFill>
                <a:latin typeface="Lato" pitchFamily="34" charset="0"/>
              </a:rPr>
              <a:t>Claritas</a:t>
            </a:r>
            <a:r>
              <a:rPr lang="en-US">
                <a:solidFill>
                  <a:srgbClr val="231F20"/>
                </a:solidFill>
                <a:latin typeface="Lato" pitchFamily="34" charset="0"/>
              </a:rPr>
              <a:t> </a:t>
            </a:r>
            <a:r>
              <a:rPr lang="en-US" err="1">
                <a:solidFill>
                  <a:srgbClr val="231F20"/>
                </a:solidFill>
                <a:latin typeface="Lato" pitchFamily="34" charset="0"/>
              </a:rPr>
              <a:t>est</a:t>
            </a:r>
            <a:r>
              <a:rPr lang="en-US">
                <a:solidFill>
                  <a:srgbClr val="231F20"/>
                </a:solidFill>
                <a:latin typeface="Lato" pitchFamily="34" charset="0"/>
              </a:rPr>
              <a:t> </a:t>
            </a:r>
            <a:r>
              <a:rPr lang="en-US" err="1">
                <a:solidFill>
                  <a:srgbClr val="231F20"/>
                </a:solidFill>
                <a:latin typeface="Lato" pitchFamily="34" charset="0"/>
              </a:rPr>
              <a:t>etiam</a:t>
            </a:r>
            <a:r>
              <a:rPr lang="en-US">
                <a:solidFill>
                  <a:srgbClr val="231F20"/>
                </a:solidFill>
                <a:latin typeface="Lato" pitchFamily="34" charset="0"/>
              </a:rPr>
              <a:t> </a:t>
            </a:r>
            <a:r>
              <a:rPr lang="en-US" err="1">
                <a:solidFill>
                  <a:srgbClr val="231F20"/>
                </a:solidFill>
                <a:latin typeface="Lato" pitchFamily="34" charset="0"/>
              </a:rPr>
              <a:t>processus</a:t>
            </a:r>
            <a:r>
              <a:rPr lang="en-US">
                <a:solidFill>
                  <a:srgbClr val="231F20"/>
                </a:solidFill>
                <a:latin typeface="Lato" pitchFamily="34" charset="0"/>
              </a:rPr>
              <a:t> </a:t>
            </a:r>
            <a:r>
              <a:rPr lang="en-US" err="1">
                <a:solidFill>
                  <a:srgbClr val="231F20"/>
                </a:solidFill>
                <a:latin typeface="Lato" pitchFamily="34" charset="0"/>
              </a:rPr>
              <a:t>dynamicus</a:t>
            </a:r>
            <a:endParaRPr lang="en-US">
              <a:solidFill>
                <a:srgbClr val="231F20"/>
              </a:solidFill>
              <a:latin typeface="Lato" pitchFamily="34" charset="0"/>
            </a:endParaRPr>
          </a:p>
          <a:p>
            <a:pPr marL="902494" lvl="2" indent="-216694">
              <a:buClr>
                <a:srgbClr val="55B3CE"/>
              </a:buClr>
              <a:buFont typeface="Wingdings" pitchFamily="2" charset="2"/>
              <a:buChar char=""/>
            </a:pPr>
            <a:r>
              <a:rPr lang="en-US" sz="2100" err="1">
                <a:solidFill>
                  <a:srgbClr val="231F20"/>
                </a:solidFill>
                <a:latin typeface="Lato" pitchFamily="34" charset="0"/>
              </a:rPr>
              <a:t>Nibh</a:t>
            </a:r>
            <a:r>
              <a:rPr lang="en-US" sz="2100">
                <a:solidFill>
                  <a:srgbClr val="231F20"/>
                </a:solidFill>
                <a:latin typeface="Lato" pitchFamily="34" charset="0"/>
              </a:rPr>
              <a:t> </a:t>
            </a:r>
            <a:r>
              <a:rPr lang="en-US" sz="2100" err="1">
                <a:solidFill>
                  <a:srgbClr val="231F20"/>
                </a:solidFill>
                <a:latin typeface="Lato" pitchFamily="34" charset="0"/>
              </a:rPr>
              <a:t>euismod</a:t>
            </a:r>
            <a:r>
              <a:rPr lang="en-US" sz="2100">
                <a:solidFill>
                  <a:srgbClr val="231F20"/>
                </a:solidFill>
                <a:latin typeface="Lato" pitchFamily="34" charset="0"/>
              </a:rPr>
              <a:t> </a:t>
            </a:r>
            <a:r>
              <a:rPr lang="en-US" sz="2100" err="1">
                <a:solidFill>
                  <a:srgbClr val="231F20"/>
                </a:solidFill>
                <a:latin typeface="Lato" pitchFamily="34" charset="0"/>
              </a:rPr>
              <a:t>tincidunt</a:t>
            </a:r>
            <a:r>
              <a:rPr lang="en-US" sz="2100">
                <a:solidFill>
                  <a:srgbClr val="231F20"/>
                </a:solidFill>
                <a:latin typeface="Lato" pitchFamily="34" charset="0"/>
              </a:rPr>
              <a:t> </a:t>
            </a:r>
            <a:r>
              <a:rPr lang="en-US" sz="2100" err="1">
                <a:solidFill>
                  <a:srgbClr val="231F20"/>
                </a:solidFill>
                <a:latin typeface="Lato" pitchFamily="34" charset="0"/>
              </a:rPr>
              <a:t>ut</a:t>
            </a:r>
            <a:r>
              <a:rPr lang="en-US" sz="2100">
                <a:solidFill>
                  <a:srgbClr val="231F20"/>
                </a:solidFill>
                <a:latin typeface="Lato" pitchFamily="34" charset="0"/>
              </a:rPr>
              <a:t> </a:t>
            </a:r>
            <a:r>
              <a:rPr lang="en-US" sz="2100" err="1">
                <a:solidFill>
                  <a:srgbClr val="231F20"/>
                </a:solidFill>
                <a:latin typeface="Lato" pitchFamily="34" charset="0"/>
              </a:rPr>
              <a:t>laoreet</a:t>
            </a:r>
            <a:r>
              <a:rPr lang="en-US" sz="2100">
                <a:solidFill>
                  <a:srgbClr val="231F20"/>
                </a:solidFill>
                <a:latin typeface="Lato" pitchFamily="34" charset="0"/>
              </a:rPr>
              <a:t> 25 pts.</a:t>
            </a:r>
          </a:p>
          <a:p>
            <a:r>
              <a:rPr lang="pt-BR">
                <a:solidFill>
                  <a:srgbClr val="231F20"/>
                </a:solidFill>
                <a:latin typeface="Lato" pitchFamily="34" charset="0"/>
              </a:rPr>
              <a:t>Lorem ipsum dolor sit amet adiapisa putamus</a:t>
            </a:r>
          </a:p>
          <a:p>
            <a:pPr lvl="1"/>
            <a:r>
              <a:rPr lang="en-US">
                <a:solidFill>
                  <a:srgbClr val="231F20"/>
                </a:solidFill>
                <a:latin typeface="Lato" pitchFamily="34" charset="0"/>
              </a:rPr>
              <a:t>Me </a:t>
            </a:r>
            <a:r>
              <a:rPr lang="en-US" err="1">
                <a:solidFill>
                  <a:srgbClr val="231F20"/>
                </a:solidFill>
                <a:latin typeface="Lato" pitchFamily="34" charset="0"/>
              </a:rPr>
              <a:t>lius</a:t>
            </a:r>
            <a:r>
              <a:rPr lang="en-US">
                <a:solidFill>
                  <a:srgbClr val="231F20"/>
                </a:solidFill>
                <a:latin typeface="Lato" pitchFamily="34" charset="0"/>
              </a:rPr>
              <a:t> quod ii </a:t>
            </a:r>
            <a:r>
              <a:rPr lang="en-US" err="1">
                <a:solidFill>
                  <a:srgbClr val="231F20"/>
                </a:solidFill>
                <a:latin typeface="Lato" pitchFamily="34" charset="0"/>
              </a:rPr>
              <a:t>legunt</a:t>
            </a:r>
            <a:r>
              <a:rPr lang="en-US">
                <a:solidFill>
                  <a:srgbClr val="231F20"/>
                </a:solidFill>
                <a:latin typeface="Lato" pitchFamily="34" charset="0"/>
              </a:rPr>
              <a:t> </a:t>
            </a:r>
            <a:r>
              <a:rPr lang="en-US" err="1">
                <a:solidFill>
                  <a:srgbClr val="231F20"/>
                </a:solidFill>
                <a:latin typeface="Lato" pitchFamily="34" charset="0"/>
              </a:rPr>
              <a:t>saepius</a:t>
            </a:r>
            <a:r>
              <a:rPr lang="en-US">
                <a:solidFill>
                  <a:srgbClr val="231F20"/>
                </a:solidFill>
                <a:latin typeface="Lato" pitchFamily="34" charset="0"/>
              </a:rPr>
              <a:t> </a:t>
            </a:r>
            <a:r>
              <a:rPr lang="en-US" err="1">
                <a:solidFill>
                  <a:srgbClr val="231F20"/>
                </a:solidFill>
                <a:latin typeface="Lato" pitchFamily="34" charset="0"/>
              </a:rPr>
              <a:t>dynamicus</a:t>
            </a:r>
            <a:endParaRPr lang="en-US">
              <a:solidFill>
                <a:srgbClr val="231F20"/>
              </a:solidFill>
              <a:latin typeface="Lato" pitchFamily="34" charset="0"/>
            </a:endParaRPr>
          </a:p>
          <a:p>
            <a:pPr lvl="2"/>
            <a:r>
              <a:rPr lang="en-US" sz="2100" err="1">
                <a:solidFill>
                  <a:srgbClr val="231F20"/>
                </a:solidFill>
                <a:latin typeface="Lato" pitchFamily="34" charset="0"/>
              </a:rPr>
              <a:t>Nibh</a:t>
            </a:r>
            <a:r>
              <a:rPr lang="en-US" sz="2100">
                <a:solidFill>
                  <a:srgbClr val="231F20"/>
                </a:solidFill>
                <a:latin typeface="Lato" pitchFamily="34" charset="0"/>
              </a:rPr>
              <a:t> </a:t>
            </a:r>
            <a:r>
              <a:rPr lang="en-US" sz="2100" err="1">
                <a:solidFill>
                  <a:srgbClr val="231F20"/>
                </a:solidFill>
                <a:latin typeface="Lato" pitchFamily="34" charset="0"/>
              </a:rPr>
              <a:t>euismod</a:t>
            </a:r>
            <a:r>
              <a:rPr lang="en-US" sz="2100">
                <a:solidFill>
                  <a:srgbClr val="231F20"/>
                </a:solidFill>
                <a:latin typeface="Lato" pitchFamily="34" charset="0"/>
              </a:rPr>
              <a:t> </a:t>
            </a:r>
            <a:r>
              <a:rPr lang="en-US" sz="2100" err="1">
                <a:solidFill>
                  <a:srgbClr val="231F20"/>
                </a:solidFill>
                <a:latin typeface="Lato" pitchFamily="34" charset="0"/>
              </a:rPr>
              <a:t>tincidunt</a:t>
            </a:r>
            <a:r>
              <a:rPr lang="en-US" sz="2100">
                <a:solidFill>
                  <a:srgbClr val="231F20"/>
                </a:solidFill>
                <a:latin typeface="Lato" pitchFamily="34" charset="0"/>
              </a:rPr>
              <a:t> </a:t>
            </a:r>
            <a:r>
              <a:rPr lang="en-US" sz="2100" err="1">
                <a:solidFill>
                  <a:srgbClr val="231F20"/>
                </a:solidFill>
                <a:latin typeface="Lato" pitchFamily="34" charset="0"/>
              </a:rPr>
              <a:t>ut</a:t>
            </a:r>
            <a:r>
              <a:rPr lang="en-US" sz="2100">
                <a:solidFill>
                  <a:srgbClr val="231F20"/>
                </a:solidFill>
                <a:latin typeface="Lato" pitchFamily="34" charset="0"/>
              </a:rPr>
              <a:t> </a:t>
            </a:r>
            <a:r>
              <a:rPr lang="en-US" sz="2100" err="1">
                <a:solidFill>
                  <a:srgbClr val="231F20"/>
                </a:solidFill>
                <a:latin typeface="Lato" pitchFamily="34" charset="0"/>
              </a:rPr>
              <a:t>laoreet</a:t>
            </a:r>
            <a:endParaRPr lang="en-US" sz="2100">
              <a:solidFill>
                <a:srgbClr val="231F20"/>
              </a:solidFill>
              <a:latin typeface="Lato" pitchFamily="34" charset="0"/>
            </a:endParaRPr>
          </a:p>
          <a:p>
            <a:r>
              <a:rPr lang="fr-FR" err="1">
                <a:solidFill>
                  <a:srgbClr val="231F20"/>
                </a:solidFill>
                <a:latin typeface="Lato" pitchFamily="34" charset="0"/>
              </a:rPr>
              <a:t>Suscipit</a:t>
            </a:r>
            <a:r>
              <a:rPr lang="fr-FR">
                <a:solidFill>
                  <a:srgbClr val="231F20"/>
                </a:solidFill>
                <a:latin typeface="Lato" pitchFamily="34" charset="0"/>
              </a:rPr>
              <a:t> </a:t>
            </a:r>
            <a:r>
              <a:rPr lang="fr-FR" err="1">
                <a:solidFill>
                  <a:srgbClr val="231F20"/>
                </a:solidFill>
                <a:latin typeface="Lato" pitchFamily="34" charset="0"/>
              </a:rPr>
              <a:t>lobortis</a:t>
            </a:r>
            <a:r>
              <a:rPr lang="fr-FR">
                <a:solidFill>
                  <a:srgbClr val="231F20"/>
                </a:solidFill>
                <a:latin typeface="Lato" pitchFamily="34" charset="0"/>
              </a:rPr>
              <a:t> </a:t>
            </a:r>
            <a:r>
              <a:rPr lang="fr-FR" err="1">
                <a:solidFill>
                  <a:srgbClr val="231F20"/>
                </a:solidFill>
                <a:latin typeface="Lato" pitchFamily="34" charset="0"/>
              </a:rPr>
              <a:t>nisl</a:t>
            </a:r>
            <a:r>
              <a:rPr lang="fr-FR">
                <a:solidFill>
                  <a:srgbClr val="231F20"/>
                </a:solidFill>
                <a:latin typeface="Lato" pitchFamily="34" charset="0"/>
              </a:rPr>
              <a:t> ut </a:t>
            </a:r>
            <a:r>
              <a:rPr lang="fr-FR" err="1">
                <a:solidFill>
                  <a:srgbClr val="231F20"/>
                </a:solidFill>
                <a:latin typeface="Lato" pitchFamily="34" charset="0"/>
              </a:rPr>
              <a:t>aliquip</a:t>
            </a:r>
            <a:r>
              <a:rPr lang="fr-FR">
                <a:solidFill>
                  <a:srgbClr val="231F20"/>
                </a:solidFill>
                <a:latin typeface="Lato" pitchFamily="34" charset="0"/>
              </a:rPr>
              <a:t> </a:t>
            </a:r>
            <a:r>
              <a:rPr lang="fr-FR" err="1">
                <a:solidFill>
                  <a:srgbClr val="231F20"/>
                </a:solidFill>
                <a:latin typeface="Lato" pitchFamily="34" charset="0"/>
              </a:rPr>
              <a:t>commodo</a:t>
            </a:r>
            <a:endParaRPr lang="fr-FR">
              <a:solidFill>
                <a:srgbClr val="231F20"/>
              </a:solidFill>
              <a:latin typeface="Lato" pitchFamily="34" charset="0"/>
            </a:endParaRPr>
          </a:p>
          <a:p>
            <a:pPr lvl="1"/>
            <a:r>
              <a:rPr lang="en-US" err="1">
                <a:solidFill>
                  <a:srgbClr val="231F20"/>
                </a:solidFill>
                <a:latin typeface="Lato" pitchFamily="34" charset="0"/>
              </a:rPr>
              <a:t>Investigationes</a:t>
            </a:r>
            <a:r>
              <a:rPr lang="en-US">
                <a:solidFill>
                  <a:srgbClr val="231F20"/>
                </a:solidFill>
                <a:latin typeface="Lato" pitchFamily="34" charset="0"/>
              </a:rPr>
              <a:t> </a:t>
            </a:r>
            <a:r>
              <a:rPr lang="en-US" err="1">
                <a:solidFill>
                  <a:srgbClr val="231F20"/>
                </a:solidFill>
                <a:latin typeface="Lato" pitchFamily="34" charset="0"/>
              </a:rPr>
              <a:t>demonstraverunt</a:t>
            </a:r>
            <a:r>
              <a:rPr lang="en-US">
                <a:solidFill>
                  <a:srgbClr val="231F20"/>
                </a:solidFill>
                <a:latin typeface="Lato" pitchFamily="34" charset="0"/>
              </a:rPr>
              <a:t> </a:t>
            </a:r>
            <a:r>
              <a:rPr lang="en-US" err="1">
                <a:solidFill>
                  <a:srgbClr val="231F20"/>
                </a:solidFill>
                <a:latin typeface="Lato" pitchFamily="34" charset="0"/>
              </a:rPr>
              <a:t>lectores</a:t>
            </a:r>
            <a:endParaRPr lang="en-US">
              <a:solidFill>
                <a:srgbClr val="231F20"/>
              </a:solidFill>
              <a:latin typeface="Lato" pitchFamily="34" charset="0"/>
            </a:endParaRPr>
          </a:p>
          <a:p>
            <a:pPr lvl="2"/>
            <a:r>
              <a:rPr lang="fr-FR" sz="2100" err="1">
                <a:solidFill>
                  <a:srgbClr val="231F20"/>
                </a:solidFill>
                <a:latin typeface="Lato" pitchFamily="34" charset="0"/>
              </a:rPr>
              <a:t>Suscipit</a:t>
            </a:r>
            <a:r>
              <a:rPr lang="fr-FR" sz="2100">
                <a:solidFill>
                  <a:srgbClr val="231F20"/>
                </a:solidFill>
                <a:latin typeface="Lato" pitchFamily="34" charset="0"/>
              </a:rPr>
              <a:t> </a:t>
            </a:r>
            <a:r>
              <a:rPr lang="fr-FR" sz="2100" err="1">
                <a:solidFill>
                  <a:srgbClr val="231F20"/>
                </a:solidFill>
                <a:latin typeface="Lato" pitchFamily="34" charset="0"/>
              </a:rPr>
              <a:t>lobortis</a:t>
            </a:r>
            <a:r>
              <a:rPr lang="fr-FR" sz="2100">
                <a:solidFill>
                  <a:srgbClr val="231F20"/>
                </a:solidFill>
                <a:latin typeface="Lato" pitchFamily="34" charset="0"/>
              </a:rPr>
              <a:t> </a:t>
            </a:r>
            <a:r>
              <a:rPr lang="fr-FR" sz="2100" err="1">
                <a:solidFill>
                  <a:srgbClr val="231F20"/>
                </a:solidFill>
                <a:latin typeface="Lato" pitchFamily="34" charset="0"/>
              </a:rPr>
              <a:t>nislut</a:t>
            </a:r>
            <a:r>
              <a:rPr lang="fr-FR" sz="2100">
                <a:solidFill>
                  <a:srgbClr val="231F20"/>
                </a:solidFill>
                <a:latin typeface="Lato" pitchFamily="34" charset="0"/>
              </a:rPr>
              <a:t> </a:t>
            </a:r>
            <a:r>
              <a:rPr lang="fr-FR" sz="2100" err="1">
                <a:solidFill>
                  <a:srgbClr val="231F20"/>
                </a:solidFill>
                <a:latin typeface="Lato" pitchFamily="34" charset="0"/>
              </a:rPr>
              <a:t>aliquip</a:t>
            </a:r>
            <a:r>
              <a:rPr lang="fr-FR" sz="2100">
                <a:solidFill>
                  <a:srgbClr val="231F20"/>
                </a:solidFill>
                <a:latin typeface="Lato" pitchFamily="34" charset="0"/>
              </a:rPr>
              <a:t> </a:t>
            </a:r>
            <a:r>
              <a:rPr lang="fr-FR" sz="2100" err="1">
                <a:solidFill>
                  <a:srgbClr val="231F20"/>
                </a:solidFill>
                <a:latin typeface="Lato" pitchFamily="34" charset="0"/>
              </a:rPr>
              <a:t>comodo</a:t>
            </a:r>
            <a:endParaRPr lang="en-US" sz="2100">
              <a:solidFill>
                <a:srgbClr val="231F20"/>
              </a:solidFill>
              <a:latin typeface="Lato" pitchFamily="34" charset="0"/>
            </a:endParaRPr>
          </a:p>
          <a:p>
            <a:pPr lvl="2"/>
            <a:endParaRPr lang="en-US">
              <a:latin typeface="Lato" pitchFamily="34" charset="0"/>
            </a:endParaRPr>
          </a:p>
          <a:p>
            <a:pPr lvl="4"/>
            <a:endParaRPr lang="en-US"/>
          </a:p>
        </p:txBody>
      </p:sp>
    </p:spTree>
    <p:extLst>
      <p:ext uri="{BB962C8B-B14F-4D97-AF65-F5344CB8AC3E}">
        <p14:creationId xmlns:p14="http://schemas.microsoft.com/office/powerpoint/2010/main" val="3565463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Text Placeholder 7"/>
          <p:cNvSpPr>
            <a:spLocks noGrp="1"/>
          </p:cNvSpPr>
          <p:nvPr>
            <p:ph type="body" sz="quarter" idx="14" hasCustomPrompt="1"/>
          </p:nvPr>
        </p:nvSpPr>
        <p:spPr>
          <a:xfrm>
            <a:off x="5029200" y="1028700"/>
            <a:ext cx="3657600" cy="3657600"/>
          </a:xfrm>
          <a:prstGeom prst="rect">
            <a:avLst/>
          </a:prstGeom>
        </p:spPr>
        <p:txBody>
          <a:bodyPr>
            <a:noAutofit/>
          </a:bodyPr>
          <a:lstStyle>
            <a:lvl1pPr marL="0" indent="0">
              <a:spcBef>
                <a:spcPts val="1350"/>
              </a:spcBef>
              <a:spcAft>
                <a:spcPts val="0"/>
              </a:spcAft>
              <a:buClr>
                <a:srgbClr val="50B3CF"/>
              </a:buClr>
              <a:buFont typeface="Symbol" pitchFamily="18" charset="2"/>
              <a:buChar char="·"/>
              <a:tabLst>
                <a:tab pos="257175" algn="l"/>
              </a:tabLst>
              <a:defRPr lang="en-US" sz="2100" b="0" i="0" u="none" strike="noStrike" kern="1200" baseline="0" dirty="0" smtClean="0">
                <a:solidFill>
                  <a:srgbClr val="231F20"/>
                </a:solidFill>
                <a:latin typeface="Lato" pitchFamily="34" charset="0"/>
                <a:ea typeface="+mn-ea"/>
                <a:cs typeface="+mn-cs"/>
              </a:defRPr>
            </a:lvl1pPr>
          </a:lstStyle>
          <a:p>
            <a:r>
              <a:rPr lang="en-US" sz="2100" b="0" i="0" u="none" strike="noStrike" baseline="0">
                <a:solidFill>
                  <a:srgbClr val="FFFFFF"/>
                </a:solidFill>
                <a:latin typeface="Lato-Regular"/>
              </a:rPr>
              <a:t> </a:t>
            </a:r>
            <a:r>
              <a:rPr lang="en-US">
                <a:latin typeface="Lato" pitchFamily="34" charset="0"/>
              </a:rPr>
              <a:t>Two column slide, font size is 28 pts.</a:t>
            </a:r>
          </a:p>
        </p:txBody>
      </p:sp>
      <p:sp>
        <p:nvSpPr>
          <p:cNvPr id="13"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a:t>Slide Title - Font Size 28pts</a:t>
            </a:r>
          </a:p>
        </p:txBody>
      </p:sp>
      <p:sp>
        <p:nvSpPr>
          <p:cNvPr id="16" name="TextBox 15"/>
          <p:cNvSpPr txBox="1"/>
          <p:nvPr userDrawn="1"/>
        </p:nvSpPr>
        <p:spPr>
          <a:xfrm>
            <a:off x="228600" y="4800600"/>
            <a:ext cx="3429000" cy="230832"/>
          </a:xfrm>
          <a:prstGeom prst="rect">
            <a:avLst/>
          </a:prstGeom>
          <a:noFill/>
        </p:spPr>
        <p:txBody>
          <a:bodyPr wrap="square" rtlCol="0">
            <a:spAutoFit/>
          </a:bodyPr>
          <a:lstStyle/>
          <a:p>
            <a:r>
              <a:rPr lang="en-US" sz="900" kern="1200">
                <a:solidFill>
                  <a:schemeClr val="tx1"/>
                </a:solidFill>
                <a:latin typeface="Lato" pitchFamily="34" charset="0"/>
                <a:ea typeface="+mn-ea"/>
                <a:cs typeface="+mn-cs"/>
              </a:rPr>
              <a:t>www.taxpolicycenter.org</a:t>
            </a:r>
          </a:p>
        </p:txBody>
      </p:sp>
      <p:sp>
        <p:nvSpPr>
          <p:cNvPr id="17" name="TextBox 16"/>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latin typeface="Lato" pitchFamily="34" charset="0"/>
              </a:rPr>
              <a:pPr algn="r"/>
              <a:t>‹#›</a:t>
            </a:fld>
            <a:endParaRPr lang="en-US" sz="900">
              <a:latin typeface="Lato" pitchFamily="34" charset="0"/>
            </a:endParaRPr>
          </a:p>
        </p:txBody>
      </p:sp>
      <p:sp>
        <p:nvSpPr>
          <p:cNvPr id="7" name="Text Placeholder 7"/>
          <p:cNvSpPr>
            <a:spLocks noGrp="1"/>
          </p:cNvSpPr>
          <p:nvPr>
            <p:ph type="body" sz="quarter" idx="15" hasCustomPrompt="1"/>
          </p:nvPr>
        </p:nvSpPr>
        <p:spPr>
          <a:xfrm>
            <a:off x="685800" y="1028700"/>
            <a:ext cx="3657600" cy="3657600"/>
          </a:xfrm>
          <a:prstGeom prst="rect">
            <a:avLst/>
          </a:prstGeom>
        </p:spPr>
        <p:txBody>
          <a:bodyPr>
            <a:noAutofit/>
          </a:bodyPr>
          <a:lstStyle>
            <a:lvl1pPr marL="0" indent="0">
              <a:spcBef>
                <a:spcPts val="1350"/>
              </a:spcBef>
              <a:spcAft>
                <a:spcPts val="0"/>
              </a:spcAft>
              <a:buClr>
                <a:srgbClr val="50B3CF"/>
              </a:buClr>
              <a:buFont typeface="Symbol" pitchFamily="18" charset="2"/>
              <a:buChar char="·"/>
              <a:tabLst>
                <a:tab pos="257175" algn="l"/>
              </a:tabLst>
              <a:defRPr lang="en-US" sz="2100" b="0" i="0" u="none" strike="noStrike" kern="1200" baseline="0" dirty="0" smtClean="0">
                <a:solidFill>
                  <a:srgbClr val="231F20"/>
                </a:solidFill>
                <a:latin typeface="Lato" pitchFamily="34" charset="0"/>
                <a:ea typeface="+mn-ea"/>
                <a:cs typeface="+mn-cs"/>
              </a:defRPr>
            </a:lvl1pPr>
          </a:lstStyle>
          <a:p>
            <a:r>
              <a:rPr lang="en-US" sz="2100" b="0" i="0" u="none" strike="noStrike" baseline="0">
                <a:solidFill>
                  <a:srgbClr val="FFFFFF"/>
                </a:solidFill>
                <a:latin typeface="Lato-Regular"/>
              </a:rPr>
              <a:t> </a:t>
            </a:r>
            <a:r>
              <a:rPr lang="en-US">
                <a:latin typeface="Lato" pitchFamily="34" charset="0"/>
              </a:rPr>
              <a:t>Two column slide, font size is 28 pts.</a:t>
            </a:r>
          </a:p>
        </p:txBody>
      </p:sp>
    </p:spTree>
    <p:extLst>
      <p:ext uri="{BB962C8B-B14F-4D97-AF65-F5344CB8AC3E}">
        <p14:creationId xmlns:p14="http://schemas.microsoft.com/office/powerpoint/2010/main" val="393709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57150"/>
            <a:ext cx="8229600" cy="617220"/>
          </a:xfrm>
          <a:prstGeom prst="rect">
            <a:avLst/>
          </a:prstGeom>
        </p:spPr>
        <p:txBody>
          <a:bodyPr anchor="ctr">
            <a:normAutofit/>
          </a:bodyPr>
          <a:lstStyle>
            <a:lvl1pPr algn="l">
              <a:defRPr lang="en-US" sz="2100" b="1" i="0" u="none" strike="noStrike" baseline="0" smtClean="0">
                <a:latin typeface="Lato" panose="020F0502020204030203" pitchFamily="34" charset="0"/>
                <a:cs typeface="Lato" panose="020F0502020204030203" pitchFamily="34" charset="0"/>
              </a:defRPr>
            </a:lvl1pPr>
          </a:lstStyle>
          <a:p>
            <a:r>
              <a:rPr lang="en-US" b="0">
                <a:solidFill>
                  <a:srgbClr val="164A7D"/>
                </a:solidFill>
              </a:rPr>
              <a:t>Slide Title - Font Size 28pts</a:t>
            </a:r>
            <a:endParaRPr lang="en-US"/>
          </a:p>
        </p:txBody>
      </p:sp>
      <p:sp>
        <p:nvSpPr>
          <p:cNvPr id="12" name="TextBox 11"/>
          <p:cNvSpPr txBox="1"/>
          <p:nvPr userDrawn="1"/>
        </p:nvSpPr>
        <p:spPr>
          <a:xfrm>
            <a:off x="228600" y="4800600"/>
            <a:ext cx="3429000" cy="230832"/>
          </a:xfrm>
          <a:prstGeom prst="rect">
            <a:avLst/>
          </a:prstGeom>
          <a:noFill/>
        </p:spPr>
        <p:txBody>
          <a:bodyPr wrap="square" rtlCol="0">
            <a:spAutoFit/>
          </a:bodyPr>
          <a:lstStyle/>
          <a:p>
            <a:r>
              <a:rPr lang="en-US" sz="900" kern="1200">
                <a:solidFill>
                  <a:srgbClr val="164A7D"/>
                </a:solidFill>
                <a:latin typeface="Lato" pitchFamily="34" charset="0"/>
                <a:ea typeface="+mn-ea"/>
                <a:cs typeface="+mn-cs"/>
              </a:rPr>
              <a:t>www.taxpolicycenter.org</a:t>
            </a:r>
          </a:p>
        </p:txBody>
      </p:sp>
      <p:sp>
        <p:nvSpPr>
          <p:cNvPr id="13" name="TextBox 12"/>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solidFill>
                  <a:srgbClr val="164A7D"/>
                </a:solidFill>
                <a:latin typeface="Lato" pitchFamily="34" charset="0"/>
              </a:rPr>
              <a:pPr algn="r"/>
              <a:t>‹#›</a:t>
            </a:fld>
            <a:endParaRPr lang="en-US" sz="900">
              <a:solidFill>
                <a:srgbClr val="164A7D"/>
              </a:solidFill>
              <a:latin typeface="Lato" pitchFamily="34" charset="0"/>
            </a:endParaRPr>
          </a:p>
        </p:txBody>
      </p:sp>
    </p:spTree>
    <p:extLst>
      <p:ext uri="{BB962C8B-B14F-4D97-AF65-F5344CB8AC3E}">
        <p14:creationId xmlns:p14="http://schemas.microsoft.com/office/powerpoint/2010/main" val="1419474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228600" y="4800600"/>
            <a:ext cx="3429000" cy="230832"/>
          </a:xfrm>
          <a:prstGeom prst="rect">
            <a:avLst/>
          </a:prstGeom>
          <a:noFill/>
        </p:spPr>
        <p:txBody>
          <a:bodyPr wrap="square" rtlCol="0">
            <a:spAutoFit/>
          </a:bodyPr>
          <a:lstStyle/>
          <a:p>
            <a:r>
              <a:rPr lang="en-US" sz="900" kern="1200">
                <a:solidFill>
                  <a:srgbClr val="164A7D"/>
                </a:solidFill>
                <a:latin typeface="Lato" pitchFamily="34" charset="0"/>
                <a:ea typeface="+mn-ea"/>
                <a:cs typeface="+mn-cs"/>
              </a:rPr>
              <a:t>www.taxpolicycenter.org</a:t>
            </a:r>
          </a:p>
        </p:txBody>
      </p:sp>
      <p:sp>
        <p:nvSpPr>
          <p:cNvPr id="6" name="TextBox 5"/>
          <p:cNvSpPr txBox="1"/>
          <p:nvPr userDrawn="1"/>
        </p:nvSpPr>
        <p:spPr>
          <a:xfrm>
            <a:off x="7239000" y="4800600"/>
            <a:ext cx="1676400" cy="230832"/>
          </a:xfrm>
          <a:prstGeom prst="rect">
            <a:avLst/>
          </a:prstGeom>
          <a:noFill/>
        </p:spPr>
        <p:txBody>
          <a:bodyPr wrap="square" rtlCol="0">
            <a:spAutoFit/>
          </a:bodyPr>
          <a:lstStyle/>
          <a:p>
            <a:pPr algn="r"/>
            <a:fld id="{8D901C42-F440-4240-9952-912188908418}" type="slidenum">
              <a:rPr lang="en-US" sz="900" smtClean="0">
                <a:solidFill>
                  <a:srgbClr val="164A7D"/>
                </a:solidFill>
                <a:latin typeface="Lato" pitchFamily="34" charset="0"/>
              </a:rPr>
              <a:pPr algn="r"/>
              <a:t>‹#›</a:t>
            </a:fld>
            <a:endParaRPr lang="en-US" sz="900">
              <a:solidFill>
                <a:srgbClr val="164A7D"/>
              </a:solidFill>
              <a:latin typeface="Lato" pitchFamily="34" charset="0"/>
            </a:endParaRPr>
          </a:p>
        </p:txBody>
      </p:sp>
    </p:spTree>
    <p:extLst>
      <p:ext uri="{BB962C8B-B14F-4D97-AF65-F5344CB8AC3E}">
        <p14:creationId xmlns:p14="http://schemas.microsoft.com/office/powerpoint/2010/main" val="1906782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091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3"/>
        <p:cNvGrpSpPr/>
        <p:nvPr/>
      </p:nvGrpSpPr>
      <p:grpSpPr>
        <a:xfrm>
          <a:off x="0" y="0"/>
          <a:ext cx="0" cy="0"/>
          <a:chOff x="0" y="0"/>
          <a:chExt cx="0" cy="0"/>
        </a:xfrm>
      </p:grpSpPr>
      <p:sp>
        <p:nvSpPr>
          <p:cNvPr id="64" name="Google Shape;64;p37"/>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4267"/>
              <a:buNone/>
              <a:defRPr>
                <a:solidFill>
                  <a:srgbClr val="888888"/>
                </a:solidFill>
              </a:defRPr>
            </a:lvl1pPr>
            <a:lvl2pPr lvl="1" algn="ctr">
              <a:spcBef>
                <a:spcPts val="560"/>
              </a:spcBef>
              <a:spcAft>
                <a:spcPts val="0"/>
              </a:spcAft>
              <a:buClr>
                <a:srgbClr val="888888"/>
              </a:buClr>
              <a:buSzPts val="3733"/>
              <a:buNone/>
              <a:defRPr>
                <a:solidFill>
                  <a:srgbClr val="888888"/>
                </a:solidFill>
              </a:defRPr>
            </a:lvl2pPr>
            <a:lvl3pPr lvl="2" algn="ctr">
              <a:spcBef>
                <a:spcPts val="480"/>
              </a:spcBef>
              <a:spcAft>
                <a:spcPts val="0"/>
              </a:spcAft>
              <a:buClr>
                <a:srgbClr val="888888"/>
              </a:buClr>
              <a:buSzPts val="3200"/>
              <a:buNone/>
              <a:defRPr>
                <a:solidFill>
                  <a:srgbClr val="888888"/>
                </a:solidFill>
              </a:defRPr>
            </a:lvl3pPr>
            <a:lvl4pPr lvl="3" algn="ctr">
              <a:spcBef>
                <a:spcPts val="400"/>
              </a:spcBef>
              <a:spcAft>
                <a:spcPts val="0"/>
              </a:spcAft>
              <a:buClr>
                <a:srgbClr val="888888"/>
              </a:buClr>
              <a:buSzPts val="2667"/>
              <a:buNone/>
              <a:defRPr>
                <a:solidFill>
                  <a:srgbClr val="888888"/>
                </a:solidFill>
              </a:defRPr>
            </a:lvl4pPr>
            <a:lvl5pPr lvl="4" algn="ctr">
              <a:spcBef>
                <a:spcPts val="400"/>
              </a:spcBef>
              <a:spcAft>
                <a:spcPts val="0"/>
              </a:spcAft>
              <a:buClr>
                <a:srgbClr val="888888"/>
              </a:buClr>
              <a:buSzPts val="2667"/>
              <a:buNone/>
              <a:defRPr>
                <a:solidFill>
                  <a:srgbClr val="888888"/>
                </a:solidFill>
              </a:defRPr>
            </a:lvl5pPr>
            <a:lvl6pPr lvl="5" algn="ctr">
              <a:spcBef>
                <a:spcPts val="400"/>
              </a:spcBef>
              <a:spcAft>
                <a:spcPts val="0"/>
              </a:spcAft>
              <a:buClr>
                <a:srgbClr val="888888"/>
              </a:buClr>
              <a:buSzPts val="2667"/>
              <a:buNone/>
              <a:defRPr>
                <a:solidFill>
                  <a:srgbClr val="888888"/>
                </a:solidFill>
              </a:defRPr>
            </a:lvl6pPr>
            <a:lvl7pPr lvl="6" algn="ctr">
              <a:spcBef>
                <a:spcPts val="400"/>
              </a:spcBef>
              <a:spcAft>
                <a:spcPts val="0"/>
              </a:spcAft>
              <a:buClr>
                <a:srgbClr val="888888"/>
              </a:buClr>
              <a:buSzPts val="2667"/>
              <a:buNone/>
              <a:defRPr>
                <a:solidFill>
                  <a:srgbClr val="888888"/>
                </a:solidFill>
              </a:defRPr>
            </a:lvl7pPr>
            <a:lvl8pPr lvl="7" algn="ctr">
              <a:spcBef>
                <a:spcPts val="400"/>
              </a:spcBef>
              <a:spcAft>
                <a:spcPts val="0"/>
              </a:spcAft>
              <a:buClr>
                <a:srgbClr val="888888"/>
              </a:buClr>
              <a:buSzPts val="2667"/>
              <a:buNone/>
              <a:defRPr>
                <a:solidFill>
                  <a:srgbClr val="888888"/>
                </a:solidFill>
              </a:defRPr>
            </a:lvl8pPr>
            <a:lvl9pPr lvl="8" algn="ctr">
              <a:spcBef>
                <a:spcPts val="400"/>
              </a:spcBef>
              <a:spcAft>
                <a:spcPts val="0"/>
              </a:spcAft>
              <a:buClr>
                <a:srgbClr val="888888"/>
              </a:buClr>
              <a:buSzPts val="2667"/>
              <a:buNone/>
              <a:defRPr>
                <a:solidFill>
                  <a:srgbClr val="888888"/>
                </a:solidFill>
              </a:defRPr>
            </a:lvl9pPr>
          </a:lstStyle>
          <a:p>
            <a:endParaRPr/>
          </a:p>
        </p:txBody>
      </p:sp>
      <p:sp>
        <p:nvSpPr>
          <p:cNvPr id="66" name="Google Shape;66;p3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2916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101161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10/12/23</a:t>
            </a:fld>
            <a:endParaRPr lang="en-US"/>
          </a:p>
        </p:txBody>
      </p:sp>
      <p:sp>
        <p:nvSpPr>
          <p:cNvPr id="6" name="Slide Number Placeholder 5"/>
          <p:cNvSpPr>
            <a:spLocks noGrp="1"/>
          </p:cNvSpPr>
          <p:nvPr>
            <p:ph type="sldNum" sz="quarter" idx="12"/>
          </p:nvPr>
        </p:nvSpPr>
        <p:spPr>
          <a:xfrm>
            <a:off x="0" y="9834"/>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1"/>
          <p:cNvSpPr txBox="1">
            <a:spLocks noGrp="1"/>
          </p:cNvSpPr>
          <p:nvPr>
            <p:ph type="body" idx="1"/>
          </p:nvPr>
        </p:nvSpPr>
        <p:spPr>
          <a:xfrm>
            <a:off x="3575050" y="204789"/>
            <a:ext cx="4235450" cy="4389835"/>
          </a:xfrm>
          <a:prstGeom prst="rect">
            <a:avLst/>
          </a:prstGeom>
          <a:noFill/>
          <a:ln>
            <a:noFill/>
          </a:ln>
        </p:spPr>
        <p:txBody>
          <a:bodyPr spcFirstLastPara="1" wrap="square" lIns="91425" tIns="45700" rIns="91425" bIns="45700" anchor="t" anchorCtr="0">
            <a:normAutofit/>
          </a:bodyPr>
          <a:lstStyle>
            <a:lvl1pPr marL="342900" lvl="0" indent="-374666" algn="l">
              <a:spcBef>
                <a:spcPts val="640"/>
              </a:spcBef>
              <a:spcAft>
                <a:spcPts val="0"/>
              </a:spcAft>
              <a:buClr>
                <a:schemeClr val="dk1"/>
              </a:buClr>
              <a:buSzPts val="4267"/>
              <a:buChar char="•"/>
              <a:defRPr sz="3200"/>
            </a:lvl1pPr>
            <a:lvl2pPr marL="685800" lvl="1" indent="-349234" algn="l">
              <a:spcBef>
                <a:spcPts val="560"/>
              </a:spcBef>
              <a:spcAft>
                <a:spcPts val="0"/>
              </a:spcAft>
              <a:buClr>
                <a:schemeClr val="dk1"/>
              </a:buClr>
              <a:buSzPts val="3733"/>
              <a:buChar char="o"/>
              <a:defRPr sz="2800"/>
            </a:lvl2pPr>
            <a:lvl3pPr marL="1028700" lvl="2" indent="-323850" algn="l">
              <a:spcBef>
                <a:spcPts val="480"/>
              </a:spcBef>
              <a:spcAft>
                <a:spcPts val="0"/>
              </a:spcAft>
              <a:buClr>
                <a:schemeClr val="dk1"/>
              </a:buClr>
              <a:buSzPts val="3200"/>
              <a:buChar char="▪"/>
              <a:defRPr sz="2400"/>
            </a:lvl3pPr>
            <a:lvl4pPr marL="1371600" lvl="3" indent="-298466" algn="l">
              <a:spcBef>
                <a:spcPts val="400"/>
              </a:spcBef>
              <a:spcAft>
                <a:spcPts val="0"/>
              </a:spcAft>
              <a:buClr>
                <a:schemeClr val="dk1"/>
              </a:buClr>
              <a:buSzPts val="2667"/>
              <a:buChar char="•"/>
              <a:defRPr sz="2000"/>
            </a:lvl4pPr>
            <a:lvl5pPr marL="1714500" lvl="4" indent="-298466" algn="l">
              <a:spcBef>
                <a:spcPts val="400"/>
              </a:spcBef>
              <a:spcAft>
                <a:spcPts val="0"/>
              </a:spcAft>
              <a:buClr>
                <a:schemeClr val="dk1"/>
              </a:buClr>
              <a:buSzPts val="2667"/>
              <a:buChar char="o"/>
              <a:defRPr sz="2000"/>
            </a:lvl5pPr>
            <a:lvl6pPr marL="2057400" lvl="5" indent="-298466" algn="l">
              <a:spcBef>
                <a:spcPts val="400"/>
              </a:spcBef>
              <a:spcAft>
                <a:spcPts val="0"/>
              </a:spcAft>
              <a:buClr>
                <a:schemeClr val="dk1"/>
              </a:buClr>
              <a:buSzPts val="2667"/>
              <a:buChar char="•"/>
              <a:defRPr sz="2000"/>
            </a:lvl6pPr>
            <a:lvl7pPr marL="2400300" lvl="6" indent="-298466" algn="l">
              <a:spcBef>
                <a:spcPts val="400"/>
              </a:spcBef>
              <a:spcAft>
                <a:spcPts val="0"/>
              </a:spcAft>
              <a:buClr>
                <a:schemeClr val="dk1"/>
              </a:buClr>
              <a:buSzPts val="2667"/>
              <a:buChar char="•"/>
              <a:defRPr sz="2000"/>
            </a:lvl7pPr>
            <a:lvl8pPr marL="2743200" lvl="7" indent="-298466" algn="l">
              <a:spcBef>
                <a:spcPts val="400"/>
              </a:spcBef>
              <a:spcAft>
                <a:spcPts val="0"/>
              </a:spcAft>
              <a:buClr>
                <a:schemeClr val="dk1"/>
              </a:buClr>
              <a:buSzPts val="2667"/>
              <a:buChar char="•"/>
              <a:defRPr sz="2000"/>
            </a:lvl8pPr>
            <a:lvl9pPr marL="3086100" lvl="8" indent="-298466" algn="l">
              <a:spcBef>
                <a:spcPts val="400"/>
              </a:spcBef>
              <a:spcAft>
                <a:spcPts val="0"/>
              </a:spcAft>
              <a:buClr>
                <a:schemeClr val="dk1"/>
              </a:buClr>
              <a:buSzPts val="2667"/>
              <a:buChar char="•"/>
              <a:defRPr sz="2000"/>
            </a:lvl9pPr>
          </a:lstStyle>
          <a:p>
            <a:endParaRPr/>
          </a:p>
        </p:txBody>
      </p:sp>
      <p:sp>
        <p:nvSpPr>
          <p:cNvPr id="86" name="Google Shape;86;p41"/>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rmAutofit/>
          </a:bodyPr>
          <a:lstStyle>
            <a:lvl1pPr marL="342900" lvl="0" indent="-171450" algn="l">
              <a:spcBef>
                <a:spcPts val="280"/>
              </a:spcBef>
              <a:spcAft>
                <a:spcPts val="0"/>
              </a:spcAft>
              <a:buClr>
                <a:schemeClr val="dk1"/>
              </a:buClr>
              <a:buSzPts val="1867"/>
              <a:buNone/>
              <a:defRPr sz="1400"/>
            </a:lvl1pPr>
            <a:lvl2pPr marL="685800" lvl="1" indent="-171450" algn="l">
              <a:spcBef>
                <a:spcPts val="240"/>
              </a:spcBef>
              <a:spcAft>
                <a:spcPts val="0"/>
              </a:spcAft>
              <a:buClr>
                <a:schemeClr val="dk1"/>
              </a:buClr>
              <a:buSzPts val="1600"/>
              <a:buNone/>
              <a:defRPr sz="1200"/>
            </a:lvl2pPr>
            <a:lvl3pPr marL="1028700" lvl="2" indent="-171450" algn="l">
              <a:spcBef>
                <a:spcPts val="200"/>
              </a:spcBef>
              <a:spcAft>
                <a:spcPts val="0"/>
              </a:spcAft>
              <a:buClr>
                <a:schemeClr val="dk1"/>
              </a:buClr>
              <a:buSzPts val="1333"/>
              <a:buNone/>
              <a:defRPr sz="1000"/>
            </a:lvl3pPr>
            <a:lvl4pPr marL="1371600" lvl="3" indent="-171450" algn="l">
              <a:spcBef>
                <a:spcPts val="180"/>
              </a:spcBef>
              <a:spcAft>
                <a:spcPts val="0"/>
              </a:spcAft>
              <a:buClr>
                <a:schemeClr val="dk1"/>
              </a:buClr>
              <a:buSzPts val="1200"/>
              <a:buNone/>
              <a:defRPr sz="900"/>
            </a:lvl4pPr>
            <a:lvl5pPr marL="1714500" lvl="4" indent="-171450" algn="l">
              <a:spcBef>
                <a:spcPts val="180"/>
              </a:spcBef>
              <a:spcAft>
                <a:spcPts val="0"/>
              </a:spcAft>
              <a:buClr>
                <a:schemeClr val="dk1"/>
              </a:buClr>
              <a:buSzPts val="1200"/>
              <a:buNone/>
              <a:defRPr sz="900"/>
            </a:lvl5pPr>
            <a:lvl6pPr marL="2057400" lvl="5" indent="-171450" algn="l">
              <a:spcBef>
                <a:spcPts val="180"/>
              </a:spcBef>
              <a:spcAft>
                <a:spcPts val="0"/>
              </a:spcAft>
              <a:buClr>
                <a:schemeClr val="dk1"/>
              </a:buClr>
              <a:buSzPts val="1200"/>
              <a:buNone/>
              <a:defRPr sz="900"/>
            </a:lvl6pPr>
            <a:lvl7pPr marL="2400300" lvl="6" indent="-171450" algn="l">
              <a:spcBef>
                <a:spcPts val="180"/>
              </a:spcBef>
              <a:spcAft>
                <a:spcPts val="0"/>
              </a:spcAft>
              <a:buClr>
                <a:schemeClr val="dk1"/>
              </a:buClr>
              <a:buSzPts val="1200"/>
              <a:buNone/>
              <a:defRPr sz="900"/>
            </a:lvl7pPr>
            <a:lvl8pPr marL="2743200" lvl="7" indent="-171450" algn="l">
              <a:spcBef>
                <a:spcPts val="180"/>
              </a:spcBef>
              <a:spcAft>
                <a:spcPts val="0"/>
              </a:spcAft>
              <a:buClr>
                <a:schemeClr val="dk1"/>
              </a:buClr>
              <a:buSzPts val="1200"/>
              <a:buNone/>
              <a:defRPr sz="900"/>
            </a:lvl8pPr>
            <a:lvl9pPr marL="3086100" lvl="8" indent="-171450" algn="l">
              <a:spcBef>
                <a:spcPts val="180"/>
              </a:spcBef>
              <a:spcAft>
                <a:spcPts val="0"/>
              </a:spcAft>
              <a:buClr>
                <a:schemeClr val="dk1"/>
              </a:buClr>
              <a:buSzPts val="1200"/>
              <a:buNone/>
              <a:defRPr sz="900"/>
            </a:lvl9pPr>
          </a:lstStyle>
          <a:p>
            <a:endParaRPr/>
          </a:p>
        </p:txBody>
      </p:sp>
      <p:sp>
        <p:nvSpPr>
          <p:cNvPr id="87" name="Google Shape;87;p4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0992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9"/>
        <p:cNvGrpSpPr/>
        <p:nvPr/>
      </p:nvGrpSpPr>
      <p:grpSpPr>
        <a:xfrm>
          <a:off x="0" y="0"/>
          <a:ext cx="0" cy="0"/>
          <a:chOff x="0" y="0"/>
          <a:chExt cx="0" cy="0"/>
        </a:xfrm>
      </p:grpSpPr>
      <p:sp>
        <p:nvSpPr>
          <p:cNvPr id="90" name="Google Shape;90;p42"/>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2"/>
          <p:cNvSpPr>
            <a:spLocks noGrp="1"/>
          </p:cNvSpPr>
          <p:nvPr>
            <p:ph type="pic" idx="2"/>
          </p:nvPr>
        </p:nvSpPr>
        <p:spPr>
          <a:xfrm>
            <a:off x="1792288" y="459581"/>
            <a:ext cx="5486400" cy="3086100"/>
          </a:xfrm>
          <a:prstGeom prst="rect">
            <a:avLst/>
          </a:prstGeom>
          <a:noFill/>
          <a:ln>
            <a:noFill/>
          </a:ln>
        </p:spPr>
      </p:sp>
      <p:sp>
        <p:nvSpPr>
          <p:cNvPr id="92" name="Google Shape;92;p42"/>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rmAutofit/>
          </a:bodyPr>
          <a:lstStyle>
            <a:lvl1pPr marL="342900" lvl="0" indent="-171450" algn="l">
              <a:spcBef>
                <a:spcPts val="280"/>
              </a:spcBef>
              <a:spcAft>
                <a:spcPts val="0"/>
              </a:spcAft>
              <a:buClr>
                <a:schemeClr val="dk1"/>
              </a:buClr>
              <a:buSzPts val="1867"/>
              <a:buNone/>
              <a:defRPr sz="1400"/>
            </a:lvl1pPr>
            <a:lvl2pPr marL="685800" lvl="1" indent="-171450" algn="l">
              <a:spcBef>
                <a:spcPts val="240"/>
              </a:spcBef>
              <a:spcAft>
                <a:spcPts val="0"/>
              </a:spcAft>
              <a:buClr>
                <a:schemeClr val="dk1"/>
              </a:buClr>
              <a:buSzPts val="1600"/>
              <a:buNone/>
              <a:defRPr sz="1200"/>
            </a:lvl2pPr>
            <a:lvl3pPr marL="1028700" lvl="2" indent="-171450" algn="l">
              <a:spcBef>
                <a:spcPts val="200"/>
              </a:spcBef>
              <a:spcAft>
                <a:spcPts val="0"/>
              </a:spcAft>
              <a:buClr>
                <a:schemeClr val="dk1"/>
              </a:buClr>
              <a:buSzPts val="1333"/>
              <a:buNone/>
              <a:defRPr sz="1000"/>
            </a:lvl3pPr>
            <a:lvl4pPr marL="1371600" lvl="3" indent="-171450" algn="l">
              <a:spcBef>
                <a:spcPts val="180"/>
              </a:spcBef>
              <a:spcAft>
                <a:spcPts val="0"/>
              </a:spcAft>
              <a:buClr>
                <a:schemeClr val="dk1"/>
              </a:buClr>
              <a:buSzPts val="1200"/>
              <a:buNone/>
              <a:defRPr sz="900"/>
            </a:lvl4pPr>
            <a:lvl5pPr marL="1714500" lvl="4" indent="-171450" algn="l">
              <a:spcBef>
                <a:spcPts val="180"/>
              </a:spcBef>
              <a:spcAft>
                <a:spcPts val="0"/>
              </a:spcAft>
              <a:buClr>
                <a:schemeClr val="dk1"/>
              </a:buClr>
              <a:buSzPts val="1200"/>
              <a:buNone/>
              <a:defRPr sz="900"/>
            </a:lvl5pPr>
            <a:lvl6pPr marL="2057400" lvl="5" indent="-171450" algn="l">
              <a:spcBef>
                <a:spcPts val="180"/>
              </a:spcBef>
              <a:spcAft>
                <a:spcPts val="0"/>
              </a:spcAft>
              <a:buClr>
                <a:schemeClr val="dk1"/>
              </a:buClr>
              <a:buSzPts val="1200"/>
              <a:buNone/>
              <a:defRPr sz="900"/>
            </a:lvl6pPr>
            <a:lvl7pPr marL="2400300" lvl="6" indent="-171450" algn="l">
              <a:spcBef>
                <a:spcPts val="180"/>
              </a:spcBef>
              <a:spcAft>
                <a:spcPts val="0"/>
              </a:spcAft>
              <a:buClr>
                <a:schemeClr val="dk1"/>
              </a:buClr>
              <a:buSzPts val="1200"/>
              <a:buNone/>
              <a:defRPr sz="900"/>
            </a:lvl7pPr>
            <a:lvl8pPr marL="2743200" lvl="7" indent="-171450" algn="l">
              <a:spcBef>
                <a:spcPts val="180"/>
              </a:spcBef>
              <a:spcAft>
                <a:spcPts val="0"/>
              </a:spcAft>
              <a:buClr>
                <a:schemeClr val="dk1"/>
              </a:buClr>
              <a:buSzPts val="1200"/>
              <a:buNone/>
              <a:defRPr sz="900"/>
            </a:lvl8pPr>
            <a:lvl9pPr marL="3086100" lvl="8" indent="-171450" algn="l">
              <a:spcBef>
                <a:spcPts val="180"/>
              </a:spcBef>
              <a:spcAft>
                <a:spcPts val="0"/>
              </a:spcAft>
              <a:buClr>
                <a:schemeClr val="dk1"/>
              </a:buClr>
              <a:buSzPts val="1200"/>
              <a:buNone/>
              <a:defRPr sz="900"/>
            </a:lvl9pPr>
          </a:lstStyle>
          <a:p>
            <a:endParaRPr/>
          </a:p>
        </p:txBody>
      </p:sp>
      <p:sp>
        <p:nvSpPr>
          <p:cNvPr id="93" name="Google Shape;93;p4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245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
        <p:cNvGrpSpPr/>
        <p:nvPr/>
      </p:nvGrpSpPr>
      <p:grpSpPr>
        <a:xfrm>
          <a:off x="0" y="0"/>
          <a:ext cx="0" cy="0"/>
          <a:chOff x="0" y="0"/>
          <a:chExt cx="0" cy="0"/>
        </a:xfrm>
      </p:grpSpPr>
      <p:sp>
        <p:nvSpPr>
          <p:cNvPr id="96" name="Google Shape;96;p43"/>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3"/>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o"/>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o"/>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8" name="Google Shape;98;p4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9223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0"/>
        <p:cNvGrpSpPr/>
        <p:nvPr/>
      </p:nvGrpSpPr>
      <p:grpSpPr>
        <a:xfrm>
          <a:off x="0" y="0"/>
          <a:ext cx="0" cy="0"/>
          <a:chOff x="0" y="0"/>
          <a:chExt cx="0" cy="0"/>
        </a:xfrm>
      </p:grpSpPr>
      <p:sp>
        <p:nvSpPr>
          <p:cNvPr id="101" name="Google Shape;101;p44"/>
          <p:cNvSpPr txBox="1">
            <a:spLocks noGrp="1"/>
          </p:cNvSpPr>
          <p:nvPr>
            <p:ph type="title"/>
          </p:nvPr>
        </p:nvSpPr>
        <p:spPr>
          <a:xfrm rot="5400000">
            <a:off x="5016558" y="1818823"/>
            <a:ext cx="4388644" cy="116295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4"/>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o"/>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o"/>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3" name="Google Shape;103;p4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105" name="Google Shape;105;p4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209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10/12/23</a:t>
            </a:fld>
            <a:endParaRPr lang="en-US"/>
          </a:p>
        </p:txBody>
      </p:sp>
    </p:spTree>
    <p:extLst>
      <p:ext uri="{BB962C8B-B14F-4D97-AF65-F5344CB8AC3E}">
        <p14:creationId xmlns:p14="http://schemas.microsoft.com/office/powerpoint/2010/main" val="2019054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10/12/23</a:t>
            </a:fld>
            <a:endParaRPr lang="en-US"/>
          </a:p>
        </p:txBody>
      </p:sp>
      <p:sp>
        <p:nvSpPr>
          <p:cNvPr id="4" name="Slide Number Placeholder 3"/>
          <p:cNvSpPr>
            <a:spLocks noGrp="1"/>
          </p:cNvSpPr>
          <p:nvPr>
            <p:ph type="sldNum" sz="quarter" idx="12"/>
          </p:nvPr>
        </p:nvSpPr>
        <p:spPr>
          <a:xfrm>
            <a:off x="0" y="2093"/>
            <a:ext cx="457200" cy="273844"/>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988203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10/12/23</a:t>
            </a:fld>
            <a:endParaRPr lang="en-US"/>
          </a:p>
        </p:txBody>
      </p:sp>
      <p:sp>
        <p:nvSpPr>
          <p:cNvPr id="7" name="Slide Number Placeholder 6"/>
          <p:cNvSpPr>
            <a:spLocks noGrp="1"/>
          </p:cNvSpPr>
          <p:nvPr>
            <p:ph type="sldNum" sz="quarter" idx="12"/>
          </p:nvPr>
        </p:nvSpPr>
        <p:spPr>
          <a:xfrm>
            <a:off x="0" y="2092"/>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10/12/23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10/12/23</a:t>
            </a:fld>
            <a:endParaRPr lang="en-US"/>
          </a:p>
        </p:txBody>
      </p:sp>
      <p:sp>
        <p:nvSpPr>
          <p:cNvPr id="9" name="Slide Number Placeholder 8"/>
          <p:cNvSpPr>
            <a:spLocks noGrp="1"/>
          </p:cNvSpPr>
          <p:nvPr>
            <p:ph type="sldNum" sz="quarter" idx="12"/>
          </p:nvPr>
        </p:nvSpPr>
        <p:spPr>
          <a:xfrm>
            <a:off x="0" y="2093"/>
            <a:ext cx="457200" cy="273844"/>
          </a:xfrm>
          <a:prstGeom prst="rect">
            <a:avLst/>
          </a:prstGeo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10/12/23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10/12/23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10/12/23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10/12/23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6.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6.png"/><Relationship Id="rId2" Type="http://schemas.openxmlformats.org/officeDocument/2006/relationships/slideLayout" Target="../slideLayouts/slideLayout88.xml"/><Relationship Id="rId16" Type="http://schemas.openxmlformats.org/officeDocument/2006/relationships/theme" Target="../theme/theme11.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6.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3.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4.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4" Type="http://schemas.openxmlformats.org/officeDocument/2006/relationships/image" Target="../media/image17.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6.xml"/><Relationship Id="rId1" Type="http://schemas.openxmlformats.org/officeDocument/2006/relationships/slideLayout" Target="../slideLayouts/slideLayout139.xml"/><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22.xml"/><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2.png"/><Relationship Id="rId2" Type="http://schemas.openxmlformats.org/officeDocument/2006/relationships/slideLayout" Target="../slideLayouts/slideLayout24.xml"/><Relationship Id="rId16" Type="http://schemas.openxmlformats.org/officeDocument/2006/relationships/theme" Target="../theme/theme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4.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6.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64.xml"/><Relationship Id="rId7" Type="http://schemas.openxmlformats.org/officeDocument/2006/relationships/image" Target="../media/image15.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8.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7.png"/><Relationship Id="rId5" Type="http://schemas.openxmlformats.org/officeDocument/2006/relationships/slideLayout" Target="../slideLayouts/slideLayout71.xml"/><Relationship Id="rId10" Type="http://schemas.openxmlformats.org/officeDocument/2006/relationships/theme" Target="../theme/theme9.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38" r:id="rId1"/>
    <p:sldLayoutId id="2147483737" r:id="rId2"/>
  </p:sldLayoutIdLst>
  <p:hf hdr="0" ftr="0" dt="0"/>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8" name="Slide Number Placeholder 5">
            <a:extLst>
              <a:ext uri="{FF2B5EF4-FFF2-40B4-BE49-F238E27FC236}">
                <a16:creationId xmlns:a16="http://schemas.microsoft.com/office/drawing/2014/main" id="{7C1DAB40-4A20-F39D-DA0F-291BE4F65C75}"/>
              </a:ext>
            </a:extLst>
          </p:cNvPr>
          <p:cNvSpPr txBox="1">
            <a:spLocks/>
          </p:cNvSpPr>
          <p:nvPr userDrawn="1"/>
        </p:nvSpPr>
        <p:spPr>
          <a:xfrm>
            <a:off x="0" y="-6571"/>
            <a:ext cx="457200" cy="3292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latin typeface="Open Sans" panose="020B0606030504020204" pitchFamily="34" charset="0"/>
                <a:ea typeface="Open Sans" panose="020B0606030504020204" pitchFamily="34" charset="0"/>
                <a:cs typeface="Open Sans" panose="020B0606030504020204" pitchFamily="34" charset="0"/>
              </a:rPr>
              <a:pPr/>
              <a:t>‹#›</a:t>
            </a:fld>
            <a:endParaRPr lang="en-US" sz="13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961" r:id="rId8"/>
    <p:sldLayoutId id="2147483843" r:id="rId9"/>
    <p:sldLayoutId id="2147483962" r:id="rId10"/>
    <p:sldLayoutId id="2147483963" r:id="rId11"/>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2">
            <a:extLst>
              <a:ext uri="{FF2B5EF4-FFF2-40B4-BE49-F238E27FC236}">
                <a16:creationId xmlns:a16="http://schemas.microsoft.com/office/drawing/2014/main" id="{8B3C30C0-4077-2EB8-009E-17D3A8C49D7D}"/>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i="0" smtClean="0"/>
              <a:pPr/>
              <a:t>‹#›</a:t>
            </a:fld>
            <a:endParaRPr lang="en-US" sz="1350" i="0"/>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956" r:id="rId1"/>
    <p:sldLayoutId id="2147483953" r:id="rId2"/>
    <p:sldLayoutId id="2147483957" r:id="rId3"/>
    <p:sldLayoutId id="2147483958" r:id="rId4"/>
    <p:sldLayoutId id="2147483959" r:id="rId5"/>
    <p:sldLayoutId id="2147483934" r:id="rId6"/>
    <p:sldLayoutId id="2147483960" r:id="rId7"/>
    <p:sldLayoutId id="2147483923" r:id="rId8"/>
    <p:sldLayoutId id="2147483924" r:id="rId9"/>
    <p:sldLayoutId id="2147483935" r:id="rId10"/>
    <p:sldLayoutId id="2147483954" r:id="rId11"/>
    <p:sldLayoutId id="2147483887" r:id="rId12"/>
    <p:sldLayoutId id="2147483925" r:id="rId13"/>
    <p:sldLayoutId id="2147483889" r:id="rId14"/>
    <p:sldLayoutId id="2147483890" r:id="rId15"/>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BD36FF2C-1144-14AB-4091-5EB9C2AB42DC}"/>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914" r:id="rId8"/>
    <p:sldLayoutId id="2147483807" r:id="rId9"/>
    <p:sldLayoutId id="2147483919" r:id="rId10"/>
    <p:sldLayoutId id="2147483916" r:id="rId11"/>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4866C543-6E05-AFAE-E191-21FBE0015688}"/>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93032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10/12/23</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DD9A90A2-C34F-7151-E756-14F237C2D6E3}"/>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98266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pic>
        <p:nvPicPr>
          <p:cNvPr id="43" name="Google Shape;43;p26" descr="RESULTS_logo_EN_CMYK_BIG (flat)2_RESULTS_logo_EN_CMYK_BIG.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58691" y="80917"/>
            <a:ext cx="1223628" cy="982313"/>
          </a:xfrm>
          <a:prstGeom prst="rect">
            <a:avLst/>
          </a:prstGeom>
          <a:noFill/>
          <a:ln>
            <a:noFill/>
          </a:ln>
        </p:spPr>
      </p:pic>
      <p:sp>
        <p:nvSpPr>
          <p:cNvPr id="44" name="Google Shape;44;p26"/>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Open Sans"/>
                <a:ea typeface="Open Sans"/>
                <a:cs typeface="Open Sans"/>
                <a:sym typeface="Open Sans"/>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Open Sans"/>
                <a:ea typeface="Open Sans"/>
                <a:cs typeface="Open Sans"/>
                <a:sym typeface="Open Sans"/>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Open Sans"/>
                <a:ea typeface="Open Sans"/>
                <a:cs typeface="Open Sans"/>
                <a:sym typeface="Open Sans"/>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Open Sans"/>
                <a:ea typeface="Open Sans"/>
                <a:cs typeface="Open Sans"/>
                <a:sym typeface="Open Sans"/>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9pPr>
          </a:lstStyle>
          <a:p>
            <a:endParaRPr/>
          </a:p>
        </p:txBody>
      </p:sp>
      <p:sp>
        <p:nvSpPr>
          <p:cNvPr id="46" name="Google Shape;46;p2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47" name="Google Shape;47;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Open Sans"/>
                <a:ea typeface="Open Sans"/>
                <a:cs typeface="Open Sans"/>
                <a:sym typeface="Open Sans"/>
              </a:defRPr>
            </a:lvl1pPr>
            <a:lvl2pPr marL="0" marR="0" lvl="1" indent="0" algn="r" rtl="0">
              <a:spcBef>
                <a:spcPts val="0"/>
              </a:spcBef>
              <a:buNone/>
              <a:defRPr sz="1200">
                <a:solidFill>
                  <a:srgbClr val="888888"/>
                </a:solidFill>
                <a:latin typeface="Open Sans"/>
                <a:ea typeface="Open Sans"/>
                <a:cs typeface="Open Sans"/>
                <a:sym typeface="Open Sans"/>
              </a:defRPr>
            </a:lvl2pPr>
            <a:lvl3pPr marL="0" marR="0" lvl="2" indent="0" algn="r" rtl="0">
              <a:spcBef>
                <a:spcPts val="0"/>
              </a:spcBef>
              <a:buNone/>
              <a:defRPr sz="1200">
                <a:solidFill>
                  <a:srgbClr val="888888"/>
                </a:solidFill>
                <a:latin typeface="Open Sans"/>
                <a:ea typeface="Open Sans"/>
                <a:cs typeface="Open Sans"/>
                <a:sym typeface="Open Sans"/>
              </a:defRPr>
            </a:lvl3pPr>
            <a:lvl4pPr marL="0" marR="0" lvl="3" indent="0" algn="r" rtl="0">
              <a:spcBef>
                <a:spcPts val="0"/>
              </a:spcBef>
              <a:buNone/>
              <a:defRPr sz="1200">
                <a:solidFill>
                  <a:srgbClr val="888888"/>
                </a:solidFill>
                <a:latin typeface="Open Sans"/>
                <a:ea typeface="Open Sans"/>
                <a:cs typeface="Open Sans"/>
                <a:sym typeface="Open Sans"/>
              </a:defRPr>
            </a:lvl4pPr>
            <a:lvl5pPr marL="0" marR="0" lvl="4" indent="0" algn="r" rtl="0">
              <a:spcBef>
                <a:spcPts val="0"/>
              </a:spcBef>
              <a:buNone/>
              <a:defRPr sz="1200">
                <a:solidFill>
                  <a:srgbClr val="888888"/>
                </a:solidFill>
                <a:latin typeface="Open Sans"/>
                <a:ea typeface="Open Sans"/>
                <a:cs typeface="Open Sans"/>
                <a:sym typeface="Open Sans"/>
              </a:defRPr>
            </a:lvl5pPr>
            <a:lvl6pPr marL="0" marR="0" lvl="5" indent="0" algn="r" rtl="0">
              <a:spcBef>
                <a:spcPts val="0"/>
              </a:spcBef>
              <a:buNone/>
              <a:defRPr sz="1200">
                <a:solidFill>
                  <a:srgbClr val="888888"/>
                </a:solidFill>
                <a:latin typeface="Open Sans"/>
                <a:ea typeface="Open Sans"/>
                <a:cs typeface="Open Sans"/>
                <a:sym typeface="Open Sans"/>
              </a:defRPr>
            </a:lvl6pPr>
            <a:lvl7pPr marL="0" marR="0" lvl="6" indent="0" algn="r" rtl="0">
              <a:spcBef>
                <a:spcPts val="0"/>
              </a:spcBef>
              <a:buNone/>
              <a:defRPr sz="1200">
                <a:solidFill>
                  <a:srgbClr val="888888"/>
                </a:solidFill>
                <a:latin typeface="Open Sans"/>
                <a:ea typeface="Open Sans"/>
                <a:cs typeface="Open Sans"/>
                <a:sym typeface="Open Sans"/>
              </a:defRPr>
            </a:lvl7pPr>
            <a:lvl8pPr marL="0" marR="0" lvl="7" indent="0" algn="r" rtl="0">
              <a:spcBef>
                <a:spcPts val="0"/>
              </a:spcBef>
              <a:buNone/>
              <a:defRPr sz="1200">
                <a:solidFill>
                  <a:srgbClr val="888888"/>
                </a:solidFill>
                <a:latin typeface="Open Sans"/>
                <a:ea typeface="Open Sans"/>
                <a:cs typeface="Open Sans"/>
                <a:sym typeface="Open Sans"/>
              </a:defRPr>
            </a:lvl8pPr>
            <a:lvl9pPr marL="0" marR="0" lvl="8" indent="0" algn="r" rtl="0">
              <a:spcBef>
                <a:spcPts val="0"/>
              </a:spcBef>
              <a:buNone/>
              <a:defRPr sz="1200">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sp>
        <p:nvSpPr>
          <p:cNvPr id="2" name="Slide Number Placeholder 2">
            <a:extLst>
              <a:ext uri="{FF2B5EF4-FFF2-40B4-BE49-F238E27FC236}">
                <a16:creationId xmlns:a16="http://schemas.microsoft.com/office/drawing/2014/main" id="{613308D3-A845-6EA9-9C0D-EE2ED538D2F4}"/>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b="0" smtClean="0"/>
              <a:pPr/>
              <a:t>‹#›</a:t>
            </a:fld>
            <a:endParaRPr lang="en-US" sz="1350" b="0"/>
          </a:p>
        </p:txBody>
      </p:sp>
    </p:spTree>
    <p:extLst>
      <p:ext uri="{BB962C8B-B14F-4D97-AF65-F5344CB8AC3E}">
        <p14:creationId xmlns:p14="http://schemas.microsoft.com/office/powerpoint/2010/main" val="732303163"/>
      </p:ext>
    </p:extLst>
  </p:cSld>
  <p:clrMap bg1="lt1" tx1="dk1" bg2="dk2" tx2="lt2" accent1="accent1" accent2="accent2" accent3="accent3" accent4="accent4" accent5="accent5" accent6="accent6" hlink="hlink" folHlink="folHlink"/>
  <p:sldLayoutIdLst>
    <p:sldLayoutId id="2147483979" r:id="rId1"/>
    <p:sldLayoutId id="214748397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58691" y="143447"/>
            <a:ext cx="1223628" cy="982313"/>
          </a:xfrm>
          <a:prstGeom prst="rect">
            <a:avLst/>
          </a:prstGeom>
        </p:spPr>
      </p:pic>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93FC7D-EDB8-42B6-B18C-A191D57ABB0D}" type="datetime1">
              <a:rPr lang="en-US" smtClean="0"/>
              <a:t>10/12/23</a:t>
            </a:fld>
            <a:endParaRPr lang="en-US"/>
          </a:p>
        </p:txBody>
      </p:sp>
      <p:sp>
        <p:nvSpPr>
          <p:cNvPr id="6" name="Slide Number Placeholder 5"/>
          <p:cNvSpPr>
            <a:spLocks noGrp="1"/>
          </p:cNvSpPr>
          <p:nvPr>
            <p:ph type="sldNum" sz="quarter" idx="4"/>
          </p:nvPr>
        </p:nvSpPr>
        <p:spPr>
          <a:xfrm>
            <a:off x="0" y="2092"/>
            <a:ext cx="457200" cy="273844"/>
          </a:xfrm>
          <a:prstGeom prst="rect">
            <a:avLst/>
          </a:prstGeom>
        </p:spPr>
        <p:txBody>
          <a:bodyPr vert="horz" lIns="91440" tIns="45720" rIns="91440" bIns="45720" rtlCol="0" anchor="ctr"/>
          <a:lstStyle>
            <a:lvl1pPr algn="ctr">
              <a:defRPr sz="12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58691" y="139014"/>
            <a:ext cx="1223628" cy="982313"/>
          </a:xfrm>
          <a:prstGeom prst="rect">
            <a:avLst/>
          </a:prstGeom>
        </p:spPr>
      </p:pic>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98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858691" y="143447"/>
            <a:ext cx="1223628" cy="982313"/>
          </a:xfrm>
          <a:prstGeom prst="rect">
            <a:avLst/>
          </a:prstGeom>
        </p:spPr>
      </p:pic>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93FC7D-EDB8-42B6-B18C-A191D57ABB0D}" type="datetime1">
              <a:rPr lang="en-US" smtClean="0"/>
              <a:t>10/12/23</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858691" y="139014"/>
            <a:ext cx="1223628" cy="982313"/>
          </a:xfrm>
          <a:prstGeom prst="rect">
            <a:avLst/>
          </a:prstGeom>
        </p:spPr>
      </p:pic>
      <p:sp>
        <p:nvSpPr>
          <p:cNvPr id="5" name="Slide Number Placeholder 5">
            <a:extLst>
              <a:ext uri="{FF2B5EF4-FFF2-40B4-BE49-F238E27FC236}">
                <a16:creationId xmlns:a16="http://schemas.microsoft.com/office/drawing/2014/main" id="{75FD448E-EEAD-E5B3-B842-704DD5F1262A}"/>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750" r:id="rId3"/>
    <p:sldLayoutId id="2147483770" r:id="rId4"/>
    <p:sldLayoutId id="2147483771" r:id="rId5"/>
    <p:sldLayoutId id="2147483751" r:id="rId6"/>
    <p:sldLayoutId id="2147483942" r:id="rId7"/>
    <p:sldLayoutId id="2147483752" r:id="rId8"/>
    <p:sldLayoutId id="2147483753" r:id="rId9"/>
    <p:sldLayoutId id="2147483754" r:id="rId10"/>
    <p:sldLayoutId id="2147483733" r:id="rId11"/>
    <p:sldLayoutId id="2147483943" r:id="rId12"/>
    <p:sldLayoutId id="2147483944" r:id="rId13"/>
    <p:sldLayoutId id="2147483755" r:id="rId14"/>
    <p:sldLayoutId id="2147483756" r:id="rId15"/>
    <p:sldLayoutId id="2147483757" r:id="rId16"/>
    <p:sldLayoutId id="2147483758" r:id="rId1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65" r:id="rId1"/>
    <p:sldLayoutId id="2147483763" r:id="rId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219364" y="-160462"/>
            <a:ext cx="9477664" cy="5557962"/>
          </a:xfrm>
          <a:prstGeom prst="rect">
            <a:avLst/>
          </a:prstGeom>
          <a:solidFill>
            <a:srgbClr val="15A3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A3BC"/>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408" y="1270000"/>
            <a:ext cx="4198529" cy="1196975"/>
          </a:xfrm>
          <a:prstGeom prst="rect">
            <a:avLst/>
          </a:prstGeom>
        </p:spPr>
      </p:pic>
      <p:pic>
        <p:nvPicPr>
          <p:cNvPr id="4" name="Picture 3" descr="Blue pattern-PMS-018-Envelopes-D1.png"/>
          <p:cNvPicPr>
            <a:picLocks noChangeAspect="1"/>
          </p:cNvPicPr>
          <p:nvPr/>
        </p:nvPicPr>
        <p:blipFill rotWithShape="1">
          <a:blip r:embed="rId4">
            <a:alphaModFix amt="60000"/>
            <a:extLst>
              <a:ext uri="{28A0092B-C50C-407E-A947-70E740481C1C}">
                <a14:useLocalDpi xmlns:a14="http://schemas.microsoft.com/office/drawing/2010/main" val="0"/>
              </a:ext>
            </a:extLst>
          </a:blip>
          <a:srcRect r="5"/>
          <a:stretch/>
        </p:blipFill>
        <p:spPr>
          <a:xfrm flipH="1">
            <a:off x="7890722" y="-291850"/>
            <a:ext cx="1486958" cy="6064776"/>
          </a:xfrm>
          <a:prstGeom prst="rect">
            <a:avLst/>
          </a:prstGeom>
        </p:spPr>
      </p:pic>
    </p:spTree>
    <p:extLst>
      <p:ext uri="{BB962C8B-B14F-4D97-AF65-F5344CB8AC3E}">
        <p14:creationId xmlns:p14="http://schemas.microsoft.com/office/powerpoint/2010/main" val="2556883786"/>
      </p:ext>
    </p:extLst>
  </p:cSld>
  <p:clrMap bg1="lt1" tx1="dk1" bg2="lt2" tx2="dk2" accent1="accent1" accent2="accent2" accent3="accent3" accent4="accent4" accent5="accent5" accent6="accent6" hlink="hlink" folHlink="folHlink"/>
  <p:sldLayoutIdLst>
    <p:sldLayoutId id="2147483696" r:id="rId1"/>
  </p:sldLayoutIdLst>
  <p:transition spd="slow" advTm="7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142240" y="892908"/>
            <a:ext cx="9400540" cy="4450701"/>
          </a:xfrm>
          <a:prstGeom prst="rect">
            <a:avLst/>
          </a:prstGeom>
          <a:solidFill>
            <a:srgbClr val="15A3BC">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A3BC"/>
              </a:solidFill>
            </a:endParaRPr>
          </a:p>
        </p:txBody>
      </p:sp>
      <p:sp>
        <p:nvSpPr>
          <p:cNvPr id="10" name="Rectangle 9"/>
          <p:cNvSpPr/>
          <p:nvPr/>
        </p:nvSpPr>
        <p:spPr>
          <a:xfrm>
            <a:off x="-188042" y="-203200"/>
            <a:ext cx="9575882" cy="1096108"/>
          </a:xfrm>
          <a:prstGeom prst="rect">
            <a:avLst/>
          </a:prstGeom>
          <a:solidFill>
            <a:srgbClr val="15A3B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ue pattern-PMS-018-Envelopes-D1.png"/>
          <p:cNvPicPr>
            <a:picLocks noChangeAspect="1"/>
          </p:cNvPicPr>
          <p:nvPr/>
        </p:nvPicPr>
        <p:blipFill rotWithShape="1">
          <a:blip r:embed="rId17">
            <a:alphaModFix amt="60000"/>
            <a:extLst>
              <a:ext uri="{28A0092B-C50C-407E-A947-70E740481C1C}">
                <a14:useLocalDpi xmlns:a14="http://schemas.microsoft.com/office/drawing/2010/main" val="0"/>
              </a:ext>
            </a:extLst>
          </a:blip>
          <a:srcRect r="5"/>
          <a:stretch/>
        </p:blipFill>
        <p:spPr>
          <a:xfrm flipH="1">
            <a:off x="7890722" y="-291850"/>
            <a:ext cx="1486958" cy="6064776"/>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05753" y="4569965"/>
            <a:ext cx="1470888" cy="329620"/>
          </a:xfrm>
          <a:prstGeom prst="rect">
            <a:avLst/>
          </a:prstGeom>
        </p:spPr>
      </p:pic>
      <p:pic>
        <p:nvPicPr>
          <p:cNvPr id="9" name="Picture 8" descr="Green pattern.png"/>
          <p:cNvPicPr>
            <a:picLocks noChangeAspect="1"/>
          </p:cNvPicPr>
          <p:nvPr/>
        </p:nvPicPr>
        <p:blipFill rotWithShape="1">
          <a:blip r:embed="rId19">
            <a:extLst>
              <a:ext uri="{28A0092B-C50C-407E-A947-70E740481C1C}">
                <a14:useLocalDpi xmlns:a14="http://schemas.microsoft.com/office/drawing/2010/main" val="0"/>
              </a:ext>
            </a:extLst>
          </a:blip>
          <a:srcRect b="2239"/>
          <a:stretch/>
        </p:blipFill>
        <p:spPr>
          <a:xfrm>
            <a:off x="-637541" y="842743"/>
            <a:ext cx="9893301" cy="123092"/>
          </a:xfrm>
          <a:prstGeom prst="rect">
            <a:avLst/>
          </a:prstGeom>
        </p:spPr>
      </p:pic>
    </p:spTree>
    <p:extLst>
      <p:ext uri="{BB962C8B-B14F-4D97-AF65-F5344CB8AC3E}">
        <p14:creationId xmlns:p14="http://schemas.microsoft.com/office/powerpoint/2010/main" val="110965392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ransition spd="slow" advTm="7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858691" y="143448"/>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93FC7D-EDB8-42B6-B18C-A191D57ABB0D}" type="datetime1">
              <a:rPr lang="en-US" smtClean="0"/>
              <a:t>10/12/23</a:t>
            </a:fld>
            <a:endParaRPr lang="en-US"/>
          </a:p>
        </p:txBody>
      </p:sp>
      <p:sp>
        <p:nvSpPr>
          <p:cNvPr id="6" name="Slide Number Placeholder 5"/>
          <p:cNvSpPr>
            <a:spLocks noGrp="1"/>
          </p:cNvSpPr>
          <p:nvPr>
            <p:ph type="sldNum" sz="quarter" idx="4"/>
          </p:nvPr>
        </p:nvSpPr>
        <p:spPr>
          <a:xfrm>
            <a:off x="0" y="2093"/>
            <a:ext cx="457200" cy="273844"/>
          </a:xfrm>
          <a:prstGeom prst="rect">
            <a:avLst/>
          </a:prstGeom>
        </p:spPr>
        <p:txBody>
          <a:bodyPr vert="horz" lIns="91440" tIns="45720" rIns="91440" bIns="45720" rtlCol="0" anchor="ctr"/>
          <a:lstStyle>
            <a:lvl1pPr algn="l">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858691" y="139015"/>
            <a:ext cx="1223628" cy="982313"/>
          </a:xfrm>
          <a:prstGeom prst="rect">
            <a:avLst/>
          </a:prstGeom>
        </p:spPr>
      </p:pic>
    </p:spTree>
    <p:extLst>
      <p:ext uri="{BB962C8B-B14F-4D97-AF65-F5344CB8AC3E}">
        <p14:creationId xmlns:p14="http://schemas.microsoft.com/office/powerpoint/2010/main" val="3035491392"/>
      </p:ext>
    </p:extLst>
  </p:cSld>
  <p:clrMap bg1="lt1" tx1="dk1" bg2="lt2" tx2="dk2" accent1="accent1" accent2="accent2" accent3="accent3" accent4="accent4" accent5="accent5" accent6="accent6" hlink="hlink" folHlink="folHlink"/>
  <p:sldLayoutIdLst>
    <p:sldLayoutId id="2147483794" r:id="rId1"/>
    <p:sldLayoutId id="2147483736" r:id="rId2"/>
    <p:sldLayoutId id="2147483768" r:id="rId3"/>
    <p:sldLayoutId id="2147483716" r:id="rId4"/>
    <p:sldLayoutId id="2147483796" r:id="rId5"/>
    <p:sldLayoutId id="2147483797" r:id="rId6"/>
    <p:sldLayoutId id="2147483798" r:id="rId7"/>
    <p:sldLayoutId id="2147483772" r:id="rId8"/>
    <p:sldLayoutId id="2147483799" r:id="rId9"/>
    <p:sldLayoutId id="2147483800" r:id="rId10"/>
    <p:sldLayoutId id="2147483801" r:id="rId11"/>
    <p:sldLayoutId id="2147483802" r:id="rId12"/>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10/12/23</a:t>
            </a:fld>
            <a:endParaRPr lang="en-US"/>
          </a:p>
        </p:txBody>
      </p:sp>
      <p:sp>
        <p:nvSpPr>
          <p:cNvPr id="5" name="Slide Number Placeholder 2">
            <a:extLst>
              <a:ext uri="{FF2B5EF4-FFF2-40B4-BE49-F238E27FC236}">
                <a16:creationId xmlns:a16="http://schemas.microsoft.com/office/drawing/2014/main" id="{6E119C2F-20C1-0845-83A5-73FC67AA65AD}"/>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307E6868-079E-1649-B8D1-459B42CE4DE3}" type="slidenum">
              <a:rPr lang="en-US" sz="1350" smtClean="0">
                <a:solidFill>
                  <a:schemeClr val="tx1"/>
                </a:solidFill>
                <a:latin typeface="+mn-lt"/>
              </a:rPr>
              <a:pPr algn="l"/>
              <a:t>‹#›</a:t>
            </a:fld>
            <a:endParaRPr lang="en-US" sz="1350">
              <a:solidFill>
                <a:schemeClr val="tx1"/>
              </a:solidFill>
              <a:latin typeface="+mn-lt"/>
            </a:endParaRPr>
          </a:p>
        </p:txBody>
      </p:sp>
    </p:spTree>
    <p:extLst>
      <p:ext uri="{BB962C8B-B14F-4D97-AF65-F5344CB8AC3E}">
        <p14:creationId xmlns:p14="http://schemas.microsoft.com/office/powerpoint/2010/main" val="16149180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E:\Others\Pers\oDesk\Roxanne\New folder\oDesk_Source_Files\Untitled-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9144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Others\Pers\oDesk\Roxanne\New folder\oDesk_Source_Files\logo s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1202" y="162522"/>
            <a:ext cx="569913" cy="3607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6DD377A6-E02B-D1FF-BDF2-7A07B9B4AA85}"/>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307E6868-079E-1649-B8D1-459B42CE4DE3}" type="slidenum">
              <a:rPr lang="en-US" sz="1350" smtClean="0">
                <a:solidFill>
                  <a:schemeClr val="tx1"/>
                </a:solidFill>
                <a:latin typeface="+mn-lt"/>
              </a:rPr>
              <a:pPr algn="l"/>
              <a:t>‹#›</a:t>
            </a:fld>
            <a:endParaRPr lang="en-US" sz="1350">
              <a:solidFill>
                <a:schemeClr val="tx1"/>
              </a:solidFill>
              <a:latin typeface="+mn-lt"/>
            </a:endParaRPr>
          </a:p>
        </p:txBody>
      </p:sp>
    </p:spTree>
    <p:extLst>
      <p:ext uri="{BB962C8B-B14F-4D97-AF65-F5344CB8AC3E}">
        <p14:creationId xmlns:p14="http://schemas.microsoft.com/office/powerpoint/2010/main" val="36810823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937" r:id="rId4"/>
    <p:sldLayoutId id="2147483938" r:id="rId5"/>
  </p:sldLayoutIdLst>
  <p:hf hdr="0" ft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pic>
        <p:nvPicPr>
          <p:cNvPr id="43" name="Google Shape;43;p26" descr="RESULTS_logo_EN_CMYK_BIG (flat)2_RESULTS_logo_EN_CMYK_BIG.png"/>
          <p:cNvPicPr preferRelativeResize="0"/>
          <p:nvPr/>
        </p:nvPicPr>
        <p:blipFill rotWithShape="1">
          <a:blip r:embed="rId11">
            <a:alphaModFix/>
          </a:blip>
          <a:srcRect/>
          <a:stretch/>
        </p:blipFill>
        <p:spPr>
          <a:xfrm>
            <a:off x="7858691" y="80917"/>
            <a:ext cx="1223628" cy="982313"/>
          </a:xfrm>
          <a:prstGeom prst="rect">
            <a:avLst/>
          </a:prstGeom>
          <a:noFill/>
          <a:ln>
            <a:noFill/>
          </a:ln>
        </p:spPr>
      </p:pic>
      <p:sp>
        <p:nvSpPr>
          <p:cNvPr id="44" name="Google Shape;44;p26"/>
          <p:cNvSpPr txBox="1">
            <a:spLocks noGrp="1"/>
          </p:cNvSpPr>
          <p:nvPr>
            <p:ph type="title"/>
          </p:nvPr>
        </p:nvSpPr>
        <p:spPr>
          <a:xfrm>
            <a:off x="457201" y="205979"/>
            <a:ext cx="7401491"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Open Sans"/>
                <a:ea typeface="Open Sans"/>
                <a:cs typeface="Open Sans"/>
                <a:sym typeface="Open Sans"/>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Open Sans"/>
                <a:ea typeface="Open Sans"/>
                <a:cs typeface="Open Sans"/>
                <a:sym typeface="Open Sans"/>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Open Sans"/>
                <a:ea typeface="Open Sans"/>
                <a:cs typeface="Open Sans"/>
                <a:sym typeface="Open Sans"/>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Open Sans"/>
                <a:ea typeface="Open Sans"/>
                <a:cs typeface="Open Sans"/>
                <a:sym typeface="Open Sans"/>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Open Sans"/>
                <a:ea typeface="Open Sans"/>
                <a:cs typeface="Open Sans"/>
                <a:sym typeface="Open Sans"/>
              </a:defRPr>
            </a:lvl9pPr>
          </a:lstStyle>
          <a:p>
            <a:endParaRPr/>
          </a:p>
        </p:txBody>
      </p:sp>
      <p:sp>
        <p:nvSpPr>
          <p:cNvPr id="46" name="Google Shape;46;p2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Open Sans"/>
                <a:ea typeface="Open Sans"/>
                <a:cs typeface="Open Sans"/>
                <a:sym typeface="Open Sans"/>
              </a:defRPr>
            </a:lvl1pPr>
            <a:lvl2pPr marR="0" lvl="1"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350" b="0" i="0" u="none" strike="noStrike" cap="none">
                <a:solidFill>
                  <a:schemeClr val="dk1"/>
                </a:solidFill>
                <a:latin typeface="Open Sans"/>
                <a:ea typeface="Open Sans"/>
                <a:cs typeface="Open Sans"/>
                <a:sym typeface="Open Sans"/>
              </a:defRPr>
            </a:lvl9pPr>
          </a:lstStyle>
          <a:p>
            <a:endParaRPr/>
          </a:p>
        </p:txBody>
      </p:sp>
      <p:sp>
        <p:nvSpPr>
          <p:cNvPr id="47" name="Google Shape;47;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Open Sans"/>
                <a:ea typeface="Open Sans"/>
                <a:cs typeface="Open Sans"/>
                <a:sym typeface="Open Sans"/>
              </a:defRPr>
            </a:lvl1pPr>
            <a:lvl2pPr marL="0" marR="0" lvl="1" indent="0" algn="r" rtl="0">
              <a:spcBef>
                <a:spcPts val="0"/>
              </a:spcBef>
              <a:buNone/>
              <a:defRPr sz="1200">
                <a:solidFill>
                  <a:srgbClr val="888888"/>
                </a:solidFill>
                <a:latin typeface="Open Sans"/>
                <a:ea typeface="Open Sans"/>
                <a:cs typeface="Open Sans"/>
                <a:sym typeface="Open Sans"/>
              </a:defRPr>
            </a:lvl2pPr>
            <a:lvl3pPr marL="0" marR="0" lvl="2" indent="0" algn="r" rtl="0">
              <a:spcBef>
                <a:spcPts val="0"/>
              </a:spcBef>
              <a:buNone/>
              <a:defRPr sz="1200">
                <a:solidFill>
                  <a:srgbClr val="888888"/>
                </a:solidFill>
                <a:latin typeface="Open Sans"/>
                <a:ea typeface="Open Sans"/>
                <a:cs typeface="Open Sans"/>
                <a:sym typeface="Open Sans"/>
              </a:defRPr>
            </a:lvl3pPr>
            <a:lvl4pPr marL="0" marR="0" lvl="3" indent="0" algn="r" rtl="0">
              <a:spcBef>
                <a:spcPts val="0"/>
              </a:spcBef>
              <a:buNone/>
              <a:defRPr sz="1200">
                <a:solidFill>
                  <a:srgbClr val="888888"/>
                </a:solidFill>
                <a:latin typeface="Open Sans"/>
                <a:ea typeface="Open Sans"/>
                <a:cs typeface="Open Sans"/>
                <a:sym typeface="Open Sans"/>
              </a:defRPr>
            </a:lvl4pPr>
            <a:lvl5pPr marL="0" marR="0" lvl="4" indent="0" algn="r" rtl="0">
              <a:spcBef>
                <a:spcPts val="0"/>
              </a:spcBef>
              <a:buNone/>
              <a:defRPr sz="1200">
                <a:solidFill>
                  <a:srgbClr val="888888"/>
                </a:solidFill>
                <a:latin typeface="Open Sans"/>
                <a:ea typeface="Open Sans"/>
                <a:cs typeface="Open Sans"/>
                <a:sym typeface="Open Sans"/>
              </a:defRPr>
            </a:lvl5pPr>
            <a:lvl6pPr marL="0" marR="0" lvl="5" indent="0" algn="r" rtl="0">
              <a:spcBef>
                <a:spcPts val="0"/>
              </a:spcBef>
              <a:buNone/>
              <a:defRPr sz="1200">
                <a:solidFill>
                  <a:srgbClr val="888888"/>
                </a:solidFill>
                <a:latin typeface="Open Sans"/>
                <a:ea typeface="Open Sans"/>
                <a:cs typeface="Open Sans"/>
                <a:sym typeface="Open Sans"/>
              </a:defRPr>
            </a:lvl6pPr>
            <a:lvl7pPr marL="0" marR="0" lvl="6" indent="0" algn="r" rtl="0">
              <a:spcBef>
                <a:spcPts val="0"/>
              </a:spcBef>
              <a:buNone/>
              <a:defRPr sz="1200">
                <a:solidFill>
                  <a:srgbClr val="888888"/>
                </a:solidFill>
                <a:latin typeface="Open Sans"/>
                <a:ea typeface="Open Sans"/>
                <a:cs typeface="Open Sans"/>
                <a:sym typeface="Open Sans"/>
              </a:defRPr>
            </a:lvl7pPr>
            <a:lvl8pPr marL="0" marR="0" lvl="7" indent="0" algn="r" rtl="0">
              <a:spcBef>
                <a:spcPts val="0"/>
              </a:spcBef>
              <a:buNone/>
              <a:defRPr sz="1200">
                <a:solidFill>
                  <a:srgbClr val="888888"/>
                </a:solidFill>
                <a:latin typeface="Open Sans"/>
                <a:ea typeface="Open Sans"/>
                <a:cs typeface="Open Sans"/>
                <a:sym typeface="Open Sans"/>
              </a:defRPr>
            </a:lvl8pPr>
            <a:lvl9pPr marL="0" marR="0" lvl="8" indent="0" algn="r" rtl="0">
              <a:spcBef>
                <a:spcPts val="0"/>
              </a:spcBef>
              <a:buNone/>
              <a:defRPr sz="1200">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sp>
        <p:nvSpPr>
          <p:cNvPr id="2" name="Slide Number Placeholder 2">
            <a:extLst>
              <a:ext uri="{FF2B5EF4-FFF2-40B4-BE49-F238E27FC236}">
                <a16:creationId xmlns:a16="http://schemas.microsoft.com/office/drawing/2014/main" id="{613308D3-A845-6EA9-9C0D-EE2ED538D2F4}"/>
              </a:ext>
            </a:extLst>
          </p:cNvPr>
          <p:cNvSpPr txBox="1">
            <a:spLocks/>
          </p:cNvSpPr>
          <p:nvPr userDrawn="1"/>
        </p:nvSpPr>
        <p:spPr>
          <a:xfrm>
            <a:off x="0" y="2092"/>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b="0" smtClean="0"/>
              <a:pPr/>
              <a:t>‹#›</a:t>
            </a:fld>
            <a:endParaRPr lang="en-US" sz="1350" b="0"/>
          </a:p>
        </p:txBody>
      </p:sp>
    </p:spTree>
    <p:extLst>
      <p:ext uri="{BB962C8B-B14F-4D97-AF65-F5344CB8AC3E}">
        <p14:creationId xmlns:p14="http://schemas.microsoft.com/office/powerpoint/2010/main" val="732303163"/>
      </p:ext>
    </p:extLst>
  </p:cSld>
  <p:clrMap bg1="lt1" tx1="dk1" bg2="dk2" tx2="lt2" accent1="accent1" accent2="accent2" accent3="accent3" accent4="accent4" accent5="accent5" accent6="accent6" hlink="hlink" folHlink="folHlink"/>
  <p:sldLayoutIdLst>
    <p:sldLayoutId id="2147483883" r:id="rId1"/>
    <p:sldLayoutId id="2147483885" r:id="rId2"/>
    <p:sldLayoutId id="2147483853" r:id="rId3"/>
    <p:sldLayoutId id="2147483854" r:id="rId4"/>
    <p:sldLayoutId id="2147483855" r:id="rId5"/>
    <p:sldLayoutId id="2147483856" r:id="rId6"/>
    <p:sldLayoutId id="2147483857" r:id="rId7"/>
    <p:sldLayoutId id="2147483955" r:id="rId8"/>
    <p:sldLayoutId id="21474839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4.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hyperlink" Target="https://www.census.gov/newsroom/press-releases/2023/income-poverty-health-insurance-coverage.html" TargetMode="External"/><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sa3qXl9NgZ4?si=wvYzlWCHPYBuJLHG&amp;eType=EmailBlastContent&amp;eId=44444444-4444-4444-4444-444444444444" TargetMode="External"/><Relationship Id="rId3" Type="http://schemas.microsoft.com/office/2018/10/relationships/comments" Target="../comments/modernComment_11A7_DC1CF0EE.xml"/><Relationship Id="rId7" Type="http://schemas.openxmlformats.org/officeDocument/2006/relationships/hyperlink" Target="https://results.org/wp-content/uploads/2023-US-Poverty-Laser-Talk-Fix-the-phase-in_updated-8.31.23.pdf" TargetMode="External"/><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hyperlink" Target="https://results.org/wp-content/uploads/2023-CTC-Request-Summer-and-Fall-MEGA-RESOURCE.pdf" TargetMode="External"/><Relationship Id="rId5" Type="http://schemas.openxmlformats.org/officeDocument/2006/relationships/hyperlink" Target="https://results.org/resources/researching-your-members-of-congress-2" TargetMode="External"/><Relationship Id="rId4" Type="http://schemas.openxmlformats.org/officeDocument/2006/relationships/hyperlink" Target="https://results.org/wp-content/uploads/Crafting-a-Laser-Talk-using-the-EPIC-format.pd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7.xml"/></Relationships>
</file>

<file path=ppt/slides/_rels/slide3.xml.rels><?xml version="1.0" encoding="UTF-8" standalone="yes"?>
<Relationships xmlns="http://schemas.openxmlformats.org/package/2006/relationships"><Relationship Id="rId3" Type="http://schemas.openxmlformats.org/officeDocument/2006/relationships/hyperlink" Target="https://results.org/wp-content/uploads/Fall-2023-AO-Workshop-Descriptions.pdf" TargetMode="External"/><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hyperlink" Target="https://results.org/volunteers/action-center/action-alerts" TargetMode="External"/><Relationship Id="rId2" Type="http://schemas.openxmlformats.org/officeDocument/2006/relationships/hyperlink" Target="https://results.org/build-the-buy-in" TargetMode="External"/><Relationship Id="rId1" Type="http://schemas.openxmlformats.org/officeDocument/2006/relationships/slideLayout" Target="../slideLayouts/slideLayout137.xml"/><Relationship Id="rId6" Type="http://schemas.openxmlformats.org/officeDocument/2006/relationships/hyperlink" Target="https://results.org/report-media" TargetMode="External"/><Relationship Id="rId5" Type="http://schemas.openxmlformats.org/officeDocument/2006/relationships/hyperlink" Target="https://results.org/resources/2023-grassroots-media-packets" TargetMode="External"/><Relationship Id="rId4" Type="http://schemas.openxmlformats.org/officeDocument/2006/relationships/hyperlink" Target="https://results.org/volunteers/media-tool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hyperlink" Target="https://tinyurl.com/nov7infosession" TargetMode="External"/><Relationship Id="rId2" Type="http://schemas.openxmlformats.org/officeDocument/2006/relationships/hyperlink" Target="https://tinyurl.com/oct24infosession" TargetMode="Externa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hyperlink" Target="https://tinyurl.com/AOlearningcommunity"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hyperlink" Target="mailto:jlinn@results.org" TargetMode="External"/><Relationship Id="rId2" Type="http://schemas.openxmlformats.org/officeDocument/2006/relationships/hyperlink" Target="mailto:jdistefano@results.org" TargetMode="External"/><Relationship Id="rId1" Type="http://schemas.openxmlformats.org/officeDocument/2006/relationships/slideLayout" Target="../slideLayouts/slideLayout137.xml"/><Relationship Id="rId6" Type="http://schemas.openxmlformats.org/officeDocument/2006/relationships/hyperlink" Target="mailto:soehser@earthlink.com" TargetMode="External"/><Relationship Id="rId5" Type="http://schemas.openxmlformats.org/officeDocument/2006/relationships/hyperlink" Target="mailto:izabelss@alumni.vcu.edu" TargetMode="External"/><Relationship Id="rId4" Type="http://schemas.openxmlformats.org/officeDocument/2006/relationships/hyperlink" Target="mailto:movewithemily@gmail.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jdistefano@results.org" TargetMode="External"/><Relationship Id="rId2" Type="http://schemas.openxmlformats.org/officeDocument/2006/relationships/hyperlink" Target="https://results.zoom.us/j/98524229370" TargetMode="Externa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3" Type="http://schemas.openxmlformats.org/officeDocument/2006/relationships/hyperlink" Target="mailto:jlinn@results.org" TargetMode="External"/><Relationship Id="rId2" Type="http://schemas.openxmlformats.org/officeDocument/2006/relationships/notesSlide" Target="../notesSlides/notesSlide33.xml"/><Relationship Id="rId1" Type="http://schemas.openxmlformats.org/officeDocument/2006/relationships/slideLayout" Target="../slideLayouts/slideLayout67.xml"/><Relationship Id="rId4" Type="http://schemas.openxmlformats.org/officeDocument/2006/relationships/hyperlink" Target="mailto:lmarchal@results.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tinyurl.com/TWRRP" TargetMode="External"/><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hyperlink" Target="https://tinyurl.com/GAPSummer23"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results.zoom.us/j/93288388695" TargetMode="External"/><Relationship Id="rId2" Type="http://schemas.openxmlformats.org/officeDocument/2006/relationships/notesSlide" Target="../notesSlides/notesSlide35.xml"/><Relationship Id="rId1" Type="http://schemas.openxmlformats.org/officeDocument/2006/relationships/slideLayout" Target="../slideLayouts/slideLayout67.xml"/><Relationship Id="rId4" Type="http://schemas.openxmlformats.org/officeDocument/2006/relationships/hyperlink" Target="https://results.zoom.us/j/91531456676"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lmarchal@results.org" TargetMode="External"/><Relationship Id="rId2" Type="http://schemas.openxmlformats.org/officeDocument/2006/relationships/hyperlink" Target="https://results.zoom.us/meeting/register/tJcrdeqqrjovGN0ZlRCFLan-E7_rTbY_IYeM" TargetMode="External"/><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1BA_CDA746E5.xml"/><Relationship Id="rId2" Type="http://schemas.openxmlformats.org/officeDocument/2006/relationships/notesSlide" Target="../notesSlides/notesSlide36.xml"/><Relationship Id="rId1" Type="http://schemas.openxmlformats.org/officeDocument/2006/relationships/slideLayout" Target="../slideLayouts/slideLayout138.xml"/><Relationship Id="rId5" Type="http://schemas.openxmlformats.org/officeDocument/2006/relationships/hyperlink" Target="https://tinyurl.com/GPFSEPT23" TargetMode="External"/><Relationship Id="rId4" Type="http://schemas.openxmlformats.org/officeDocument/2006/relationships/hyperlink" Target="https://tinyurl.com/USPFSEPT2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4.xml"/><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86264" y="3210398"/>
            <a:ext cx="9144000"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2000" b="1">
                <a:solidFill>
                  <a:schemeClr val="bg1"/>
                </a:solidFill>
                <a:latin typeface="Open Sans"/>
                <a:ea typeface="Open Sans"/>
                <a:cs typeface="Open Sans"/>
              </a:rPr>
              <a:t>RESULTS National Webinar</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US" sz="2800" b="1">
                <a:solidFill>
                  <a:schemeClr val="bg1"/>
                </a:solidFill>
                <a:latin typeface="Open Sans"/>
                <a:ea typeface="Open Sans"/>
                <a:cs typeface="Open Sans"/>
              </a:rPr>
              <a:t>Who Deserves to Be Poor? Work and Income Requirements as Tools of Oppression</a:t>
            </a:r>
          </a:p>
          <a:p>
            <a:pPr algn="ctr">
              <a:spcAft>
                <a:spcPts val="1200"/>
              </a:spcAft>
            </a:pPr>
            <a:r>
              <a:rPr lang="en-US" sz="2000" b="1">
                <a:solidFill>
                  <a:schemeClr val="bg1"/>
                </a:solidFill>
                <a:latin typeface="Open Sans"/>
                <a:ea typeface="Open Sans"/>
                <a:cs typeface="Open Sans"/>
              </a:rPr>
              <a:t>October 14, 2023</a:t>
            </a:r>
          </a:p>
        </p:txBody>
      </p:sp>
    </p:spTree>
    <p:extLst>
      <p:ext uri="{BB962C8B-B14F-4D97-AF65-F5344CB8AC3E}">
        <p14:creationId xmlns:p14="http://schemas.microsoft.com/office/powerpoint/2010/main" val="1440631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281841"/>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a:solidFill>
                  <a:srgbClr val="D50032"/>
                </a:solidFill>
                <a:latin typeface="Open Sans"/>
                <a:ea typeface="Open Sans"/>
                <a:cs typeface="Open Sans"/>
              </a:rPr>
              <a:t>How do you prepare for a laser talk?</a:t>
            </a:r>
            <a:endParaRPr lang="en-US" sz="4800">
              <a:cs typeface="Arial"/>
            </a:endParaRPr>
          </a:p>
        </p:txBody>
      </p:sp>
    </p:spTree>
    <p:extLst>
      <p:ext uri="{BB962C8B-B14F-4D97-AF65-F5344CB8AC3E}">
        <p14:creationId xmlns:p14="http://schemas.microsoft.com/office/powerpoint/2010/main" val="320890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187840" y="289269"/>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Step 1: Know Yourself</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3990466" cy="2637710"/>
          </a:xfrm>
          <a:prstGeom prst="rect">
            <a:avLst/>
          </a:prstGeom>
          <a:noFill/>
        </p:spPr>
        <p:txBody>
          <a:bodyPr wrap="square" lIns="91440" tIns="45720" rIns="91440" bIns="45720" rtlCol="0" anchor="t">
            <a:spAutoFit/>
          </a:bodyPr>
          <a:lstStyle/>
          <a:p>
            <a:pPr>
              <a:lnSpc>
                <a:spcPct val="113999"/>
              </a:lnSpc>
              <a:spcAft>
                <a:spcPts val="1800"/>
              </a:spcAft>
            </a:pPr>
            <a:r>
              <a:rPr lang="en-US" sz="2000" kern="100">
                <a:latin typeface="Open Sans"/>
                <a:ea typeface="Open Sans"/>
                <a:cs typeface="Times New Roman"/>
              </a:rPr>
              <a:t>What is your story? </a:t>
            </a:r>
            <a:endParaRPr lang="en-US" sz="2000" b="1" kern="100">
              <a:latin typeface="Open Sans"/>
              <a:ea typeface="Open Sans"/>
              <a:cs typeface="Times New Roman"/>
            </a:endParaRPr>
          </a:p>
          <a:p>
            <a:pPr>
              <a:lnSpc>
                <a:spcPct val="113999"/>
              </a:lnSpc>
              <a:spcAft>
                <a:spcPts val="1800"/>
              </a:spcAft>
            </a:pPr>
            <a:r>
              <a:rPr lang="en-US" sz="2000" kern="100">
                <a:latin typeface="Open Sans"/>
                <a:ea typeface="Open Sans"/>
                <a:cs typeface="Times New Roman"/>
              </a:rPr>
              <a:t>Why do you volunteer with RESULTS?</a:t>
            </a:r>
            <a:endParaRPr lang="en-US" sz="2000" b="1" kern="100">
              <a:latin typeface="Open Sans"/>
              <a:ea typeface="Open Sans"/>
              <a:cs typeface="Times New Roman"/>
            </a:endParaRPr>
          </a:p>
          <a:p>
            <a:pPr>
              <a:lnSpc>
                <a:spcPct val="113999"/>
              </a:lnSpc>
              <a:spcAft>
                <a:spcPts val="1800"/>
              </a:spcAft>
            </a:pPr>
            <a:r>
              <a:rPr lang="en-US" sz="2000" kern="100">
                <a:latin typeface="Open Sans"/>
                <a:ea typeface="Open Sans"/>
                <a:cs typeface="Times New Roman"/>
              </a:rPr>
              <a:t>Why are you passionate about the issues RESULTS advocates on?</a:t>
            </a:r>
            <a:endParaRPr lang="en-US" sz="2000" b="1" kern="100">
              <a:latin typeface="Open Sans"/>
              <a:ea typeface="Open Sans"/>
              <a:cs typeface="Times New Roman"/>
            </a:endParaRPr>
          </a:p>
        </p:txBody>
      </p:sp>
      <p:pic>
        <p:nvPicPr>
          <p:cNvPr id="5" name="Picture 4" descr="A person in a garment&#10;&#10;Description automatically generated">
            <a:extLst>
              <a:ext uri="{FF2B5EF4-FFF2-40B4-BE49-F238E27FC236}">
                <a16:creationId xmlns:a16="http://schemas.microsoft.com/office/drawing/2014/main" id="{DD4FDC9B-3CD9-934F-46D3-4204C9CED3A7}"/>
              </a:ext>
            </a:extLst>
          </p:cNvPr>
          <p:cNvPicPr>
            <a:picLocks noChangeAspect="1"/>
          </p:cNvPicPr>
          <p:nvPr/>
        </p:nvPicPr>
        <p:blipFill>
          <a:blip r:embed="rId3"/>
          <a:stretch>
            <a:fillRect/>
          </a:stretch>
        </p:blipFill>
        <p:spPr>
          <a:xfrm>
            <a:off x="4135582" y="1286091"/>
            <a:ext cx="2362200" cy="3541137"/>
          </a:xfrm>
          <a:prstGeom prst="rect">
            <a:avLst/>
          </a:prstGeom>
        </p:spPr>
      </p:pic>
      <p:pic>
        <p:nvPicPr>
          <p:cNvPr id="6" name="Picture 5" descr="A person in a garment&#10;&#10;Description automatically generated">
            <a:extLst>
              <a:ext uri="{FF2B5EF4-FFF2-40B4-BE49-F238E27FC236}">
                <a16:creationId xmlns:a16="http://schemas.microsoft.com/office/drawing/2014/main" id="{4B9C6BE2-9D04-5BE8-A00B-D5756011B837}"/>
              </a:ext>
            </a:extLst>
          </p:cNvPr>
          <p:cNvPicPr>
            <a:picLocks noChangeAspect="1"/>
          </p:cNvPicPr>
          <p:nvPr/>
        </p:nvPicPr>
        <p:blipFill rotWithShape="1">
          <a:blip r:embed="rId4"/>
          <a:srcRect l="26797" t="-285" r="27614" b="-644"/>
          <a:stretch/>
        </p:blipFill>
        <p:spPr>
          <a:xfrm>
            <a:off x="6612082" y="1283056"/>
            <a:ext cx="2414680" cy="3542024"/>
          </a:xfrm>
          <a:prstGeom prst="rect">
            <a:avLst/>
          </a:prstGeom>
        </p:spPr>
      </p:pic>
    </p:spTree>
    <p:extLst>
      <p:ext uri="{BB962C8B-B14F-4D97-AF65-F5344CB8AC3E}">
        <p14:creationId xmlns:p14="http://schemas.microsoft.com/office/powerpoint/2010/main" val="75149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1583447"/>
          </a:xfrm>
          <a:prstGeom prst="rect">
            <a:avLst/>
          </a:prstGeom>
          <a:noFill/>
        </p:spPr>
        <p:txBody>
          <a:bodyPr wrap="square" lIns="91440" tIns="45720" rIns="91440" bIns="45720" rtlCol="0" anchor="t">
            <a:spAutoFit/>
          </a:bodyPr>
          <a:lstStyle/>
          <a:p>
            <a:pPr>
              <a:lnSpc>
                <a:spcPct val="113999"/>
              </a:lnSpc>
              <a:spcAft>
                <a:spcPts val="1800"/>
              </a:spcAft>
            </a:pPr>
            <a:r>
              <a:rPr lang="en-US" sz="2000" kern="100">
                <a:latin typeface="Open Sans"/>
                <a:ea typeface="Open Sans"/>
                <a:cs typeface="Times New Roman"/>
              </a:rPr>
              <a:t>Who is your member of Congress?</a:t>
            </a:r>
            <a:endParaRPr lang="en-US">
              <a:cs typeface="Arial"/>
            </a:endParaRPr>
          </a:p>
          <a:p>
            <a:pPr>
              <a:lnSpc>
                <a:spcPct val="113999"/>
              </a:lnSpc>
              <a:spcAft>
                <a:spcPts val="1800"/>
              </a:spcAft>
            </a:pPr>
            <a:r>
              <a:rPr lang="en-US" sz="2000" kern="100">
                <a:latin typeface="Open Sans"/>
                <a:ea typeface="Open Sans"/>
                <a:cs typeface="Times New Roman"/>
              </a:rPr>
              <a:t>What do you know about them and their values?</a:t>
            </a:r>
          </a:p>
          <a:p>
            <a:pPr>
              <a:lnSpc>
                <a:spcPct val="113999"/>
              </a:lnSpc>
              <a:spcAft>
                <a:spcPts val="1800"/>
              </a:spcAft>
            </a:pPr>
            <a:r>
              <a:rPr lang="en-US" sz="2000" kern="100">
                <a:latin typeface="Open Sans"/>
                <a:ea typeface="Open Sans"/>
                <a:cs typeface="Times New Roman"/>
              </a:rPr>
              <a:t>What connections exist between you, the issue, and your member?</a:t>
            </a:r>
            <a:endParaRPr lang="en-US" sz="2000" kern="100">
              <a:ea typeface="+mn-lt"/>
              <a:cs typeface="+mn-lt"/>
            </a:endParaRPr>
          </a:p>
        </p:txBody>
      </p:sp>
      <p:sp>
        <p:nvSpPr>
          <p:cNvPr id="5" name="Title 1">
            <a:extLst>
              <a:ext uri="{FF2B5EF4-FFF2-40B4-BE49-F238E27FC236}">
                <a16:creationId xmlns:a16="http://schemas.microsoft.com/office/drawing/2014/main" id="{57048100-D937-E474-B767-E02A30ABDC62}"/>
              </a:ext>
            </a:extLst>
          </p:cNvPr>
          <p:cNvSpPr txBox="1">
            <a:spLocks/>
          </p:cNvSpPr>
          <p:nvPr/>
        </p:nvSpPr>
        <p:spPr>
          <a:xfrm>
            <a:off x="187840" y="289269"/>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Step 2: Know Your Audience</a:t>
            </a:r>
            <a:endParaRPr lang="en-US"/>
          </a:p>
        </p:txBody>
      </p:sp>
    </p:spTree>
    <p:extLst>
      <p:ext uri="{BB962C8B-B14F-4D97-AF65-F5344CB8AC3E}">
        <p14:creationId xmlns:p14="http://schemas.microsoft.com/office/powerpoint/2010/main" val="2317994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1585114"/>
          </a:xfrm>
          <a:prstGeom prst="rect">
            <a:avLst/>
          </a:prstGeom>
          <a:noFill/>
        </p:spPr>
        <p:txBody>
          <a:bodyPr wrap="square" lIns="91440" tIns="45720" rIns="91440" bIns="45720" rtlCol="0" anchor="t">
            <a:spAutoFit/>
          </a:bodyPr>
          <a:lstStyle/>
          <a:p>
            <a:pPr>
              <a:lnSpc>
                <a:spcPct val="113999"/>
              </a:lnSpc>
              <a:spcAft>
                <a:spcPts val="1800"/>
              </a:spcAft>
            </a:pPr>
            <a:r>
              <a:rPr lang="en-US" sz="2000" kern="100">
                <a:latin typeface="Open Sans"/>
                <a:ea typeface="Open Sans"/>
                <a:cs typeface="Times New Roman"/>
              </a:rPr>
              <a:t>What issue do you want addressed?</a:t>
            </a:r>
            <a:endParaRPr lang="en-US"/>
          </a:p>
          <a:p>
            <a:pPr>
              <a:lnSpc>
                <a:spcPct val="113999"/>
              </a:lnSpc>
              <a:spcAft>
                <a:spcPts val="1800"/>
              </a:spcAft>
            </a:pPr>
            <a:r>
              <a:rPr lang="en-US" sz="2000" kern="100">
                <a:latin typeface="Open Sans"/>
                <a:ea typeface="Open Sans"/>
                <a:cs typeface="Times New Roman"/>
              </a:rPr>
              <a:t>Why is this issue important? Why does it matter?</a:t>
            </a:r>
          </a:p>
          <a:p>
            <a:pPr>
              <a:lnSpc>
                <a:spcPct val="113999"/>
              </a:lnSpc>
              <a:spcAft>
                <a:spcPts val="1800"/>
              </a:spcAft>
            </a:pPr>
            <a:r>
              <a:rPr lang="en-US" sz="2000" kern="100">
                <a:latin typeface="Open Sans"/>
                <a:ea typeface="Open Sans"/>
                <a:cs typeface="Times New Roman"/>
              </a:rPr>
              <a:t>What are you asking your member of Congress to do about it?</a:t>
            </a:r>
          </a:p>
        </p:txBody>
      </p:sp>
      <p:sp>
        <p:nvSpPr>
          <p:cNvPr id="5" name="Title 1">
            <a:extLst>
              <a:ext uri="{FF2B5EF4-FFF2-40B4-BE49-F238E27FC236}">
                <a16:creationId xmlns:a16="http://schemas.microsoft.com/office/drawing/2014/main" id="{25CD6DA4-DBAB-4B53-6BB6-EC728E87186C}"/>
              </a:ext>
            </a:extLst>
          </p:cNvPr>
          <p:cNvSpPr txBox="1">
            <a:spLocks/>
          </p:cNvSpPr>
          <p:nvPr/>
        </p:nvSpPr>
        <p:spPr>
          <a:xfrm>
            <a:off x="187840" y="289269"/>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Step 3: Know Your Message</a:t>
            </a:r>
            <a:endParaRPr lang="en-US"/>
          </a:p>
        </p:txBody>
      </p:sp>
    </p:spTree>
    <p:extLst>
      <p:ext uri="{BB962C8B-B14F-4D97-AF65-F5344CB8AC3E}">
        <p14:creationId xmlns:p14="http://schemas.microsoft.com/office/powerpoint/2010/main" val="97036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The E.P.I.C. Format</a:t>
            </a:r>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2719655"/>
          </a:xfrm>
          <a:prstGeom prst="rect">
            <a:avLst/>
          </a:prstGeom>
          <a:noFill/>
        </p:spPr>
        <p:txBody>
          <a:bodyPr wrap="square" lIns="91440" tIns="45720" rIns="91440" bIns="45720" rtlCol="0" anchor="t">
            <a:spAutoFit/>
          </a:bodyPr>
          <a:lstStyle/>
          <a:p>
            <a:pPr>
              <a:lnSpc>
                <a:spcPct val="113999"/>
              </a:lnSpc>
              <a:spcAft>
                <a:spcPts val="1800"/>
              </a:spcAft>
            </a:pPr>
            <a:r>
              <a:rPr lang="en-US" sz="2800" b="1" kern="100">
                <a:latin typeface="Open Sans"/>
                <a:cs typeface="Times New Roman"/>
              </a:rPr>
              <a:t>E </a:t>
            </a:r>
            <a:r>
              <a:rPr lang="en-US" sz="2800" kern="100">
                <a:latin typeface="Open Sans"/>
                <a:cs typeface="Times New Roman"/>
              </a:rPr>
              <a:t>is for</a:t>
            </a:r>
            <a:r>
              <a:rPr lang="en-US" sz="2800" b="1" kern="100">
                <a:latin typeface="Open Sans"/>
                <a:cs typeface="Times New Roman"/>
              </a:rPr>
              <a:t> Engage </a:t>
            </a:r>
            <a:r>
              <a:rPr lang="en-US" sz="2800" kern="100">
                <a:latin typeface="Open Sans"/>
                <a:cs typeface="Times New Roman"/>
              </a:rPr>
              <a:t>the audience</a:t>
            </a:r>
            <a:endParaRPr lang="en-US" sz="2800">
              <a:cs typeface="Arial"/>
            </a:endParaRPr>
          </a:p>
          <a:p>
            <a:pPr>
              <a:lnSpc>
                <a:spcPct val="113999"/>
              </a:lnSpc>
              <a:spcAft>
                <a:spcPts val="1800"/>
              </a:spcAft>
            </a:pPr>
            <a:r>
              <a:rPr lang="en-US" sz="2800" b="1" kern="100">
                <a:latin typeface="Open Sans"/>
                <a:ea typeface="Open Sans"/>
                <a:cs typeface="Times New Roman"/>
              </a:rPr>
              <a:t>P </a:t>
            </a:r>
            <a:r>
              <a:rPr lang="en-US" sz="2800" kern="100">
                <a:latin typeface="Open Sans"/>
                <a:ea typeface="Open Sans"/>
                <a:cs typeface="Times New Roman"/>
              </a:rPr>
              <a:t>is for state the</a:t>
            </a:r>
            <a:r>
              <a:rPr lang="en-US" sz="2800" b="1" kern="100">
                <a:latin typeface="Open Sans"/>
                <a:ea typeface="Open Sans"/>
                <a:cs typeface="Times New Roman"/>
              </a:rPr>
              <a:t> Problem</a:t>
            </a:r>
          </a:p>
          <a:p>
            <a:pPr>
              <a:lnSpc>
                <a:spcPct val="113999"/>
              </a:lnSpc>
              <a:spcAft>
                <a:spcPts val="1800"/>
              </a:spcAft>
            </a:pPr>
            <a:r>
              <a:rPr lang="en-US" sz="2800" b="1" kern="100">
                <a:latin typeface="Open Sans"/>
                <a:ea typeface="Open Sans"/>
                <a:cs typeface="Times New Roman"/>
              </a:rPr>
              <a:t>I </a:t>
            </a:r>
            <a:r>
              <a:rPr lang="en-US" sz="2800" kern="100">
                <a:latin typeface="Open Sans"/>
                <a:ea typeface="Open Sans"/>
                <a:cs typeface="Times New Roman"/>
              </a:rPr>
              <a:t>is for</a:t>
            </a:r>
            <a:r>
              <a:rPr lang="en-US" sz="2800" b="1" kern="100">
                <a:latin typeface="Open Sans"/>
                <a:ea typeface="Open Sans"/>
                <a:cs typeface="Times New Roman"/>
              </a:rPr>
              <a:t> Inform </a:t>
            </a:r>
            <a:r>
              <a:rPr lang="en-US" sz="2800" kern="100">
                <a:latin typeface="Open Sans"/>
                <a:ea typeface="Open Sans"/>
                <a:cs typeface="Times New Roman"/>
              </a:rPr>
              <a:t>on the solution</a:t>
            </a:r>
          </a:p>
          <a:p>
            <a:pPr>
              <a:lnSpc>
                <a:spcPct val="113999"/>
              </a:lnSpc>
              <a:spcAft>
                <a:spcPts val="1800"/>
              </a:spcAft>
            </a:pPr>
            <a:r>
              <a:rPr lang="en-US" sz="2800" b="1" kern="100">
                <a:latin typeface="Open Sans"/>
                <a:ea typeface="Open Sans"/>
                <a:cs typeface="Times New Roman"/>
              </a:rPr>
              <a:t>C </a:t>
            </a:r>
            <a:r>
              <a:rPr lang="en-US" sz="2800" kern="100">
                <a:latin typeface="Open Sans"/>
                <a:ea typeface="Open Sans"/>
                <a:cs typeface="Times New Roman"/>
              </a:rPr>
              <a:t>is for</a:t>
            </a:r>
            <a:r>
              <a:rPr lang="en-US" sz="2800" b="1" kern="100">
                <a:latin typeface="Open Sans"/>
                <a:ea typeface="Open Sans"/>
                <a:cs typeface="Times New Roman"/>
              </a:rPr>
              <a:t> Call to Action</a:t>
            </a:r>
          </a:p>
        </p:txBody>
      </p:sp>
    </p:spTree>
    <p:extLst>
      <p:ext uri="{BB962C8B-B14F-4D97-AF65-F5344CB8AC3E}">
        <p14:creationId xmlns:p14="http://schemas.microsoft.com/office/powerpoint/2010/main" val="321474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E – Engage</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2918428"/>
          </a:xfrm>
          <a:prstGeom prst="rect">
            <a:avLst/>
          </a:prstGeom>
          <a:noFill/>
        </p:spPr>
        <p:txBody>
          <a:bodyPr wrap="square" lIns="91440" tIns="45720" rIns="91440" bIns="45720" rtlCol="0" anchor="t">
            <a:spAutoFit/>
          </a:bodyPr>
          <a:lstStyle/>
          <a:p>
            <a:pPr>
              <a:lnSpc>
                <a:spcPct val="113999"/>
              </a:lnSpc>
              <a:spcAft>
                <a:spcPts val="1800"/>
              </a:spcAft>
            </a:pPr>
            <a:r>
              <a:rPr lang="en-US" sz="2800" kern="100">
                <a:latin typeface="Open Sans"/>
                <a:cs typeface="Times New Roman"/>
              </a:rPr>
              <a:t>What fact or personal statement will grab your member of Congress's attention?</a:t>
            </a:r>
            <a:endParaRPr lang="en-US" sz="2800" kern="100">
              <a:latin typeface="Open Sans"/>
              <a:ea typeface="Open Sans"/>
              <a:cs typeface="Times New Roman"/>
            </a:endParaRPr>
          </a:p>
          <a:p>
            <a:pPr>
              <a:lnSpc>
                <a:spcPct val="113999"/>
              </a:lnSpc>
              <a:spcAft>
                <a:spcPts val="1800"/>
              </a:spcAft>
            </a:pPr>
            <a:r>
              <a:rPr lang="en-US" sz="2000" kern="100">
                <a:solidFill>
                  <a:srgbClr val="000000"/>
                </a:solidFill>
                <a:latin typeface="Open Sans"/>
                <a:ea typeface="Open Sans"/>
                <a:cs typeface="Times New Roman"/>
              </a:rPr>
              <a:t>Example:</a:t>
            </a:r>
            <a:endParaRPr lang="en-US" sz="2000">
              <a:cs typeface="Arial"/>
            </a:endParaRPr>
          </a:p>
          <a:p>
            <a:pPr>
              <a:lnSpc>
                <a:spcPct val="113999"/>
              </a:lnSpc>
              <a:spcAft>
                <a:spcPts val="1800"/>
              </a:spcAft>
            </a:pPr>
            <a:r>
              <a:rPr lang="en-US" sz="2000" kern="100">
                <a:solidFill>
                  <a:srgbClr val="000000"/>
                </a:solidFill>
                <a:latin typeface="Open Sans"/>
                <a:ea typeface="Open Sans"/>
                <a:cs typeface="Times New Roman"/>
              </a:rPr>
              <a:t>The recently released Census Bureau data showed the poverty rate in 2022 was 12.4%, an increase of 4.6% from 2021. This is the first increase in the overall poverty rate since 2010.</a:t>
            </a:r>
          </a:p>
        </p:txBody>
      </p:sp>
      <p:sp>
        <p:nvSpPr>
          <p:cNvPr id="5" name="TextBox 4">
            <a:extLst>
              <a:ext uri="{FF2B5EF4-FFF2-40B4-BE49-F238E27FC236}">
                <a16:creationId xmlns:a16="http://schemas.microsoft.com/office/drawing/2014/main" id="{738005D1-59DE-5328-98D8-41928B2FBCA2}"/>
              </a:ext>
            </a:extLst>
          </p:cNvPr>
          <p:cNvSpPr txBox="1"/>
          <p:nvPr/>
        </p:nvSpPr>
        <p:spPr>
          <a:xfrm>
            <a:off x="4713514" y="4634593"/>
            <a:ext cx="4016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kern="100">
                <a:latin typeface="Open Sans"/>
                <a:cs typeface="Times New Roman"/>
                <a:hlinkClick r:id="rId3"/>
              </a:rPr>
              <a:t>Source: Sept 12 Census Bureau Press Release </a:t>
            </a:r>
          </a:p>
        </p:txBody>
      </p:sp>
    </p:spTree>
    <p:extLst>
      <p:ext uri="{BB962C8B-B14F-4D97-AF65-F5344CB8AC3E}">
        <p14:creationId xmlns:p14="http://schemas.microsoft.com/office/powerpoint/2010/main" val="173538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P – Problem</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811043"/>
          </a:xfrm>
          <a:prstGeom prst="rect">
            <a:avLst/>
          </a:prstGeom>
          <a:noFill/>
        </p:spPr>
        <p:txBody>
          <a:bodyPr wrap="square" lIns="91440" tIns="45720" rIns="91440" bIns="45720" rtlCol="0" anchor="t">
            <a:spAutoFit/>
          </a:bodyPr>
          <a:lstStyle/>
          <a:p>
            <a:pPr>
              <a:lnSpc>
                <a:spcPct val="113999"/>
              </a:lnSpc>
              <a:spcAft>
                <a:spcPts val="1800"/>
              </a:spcAft>
            </a:pPr>
            <a:r>
              <a:rPr lang="en-US" sz="2800" kern="100">
                <a:latin typeface="Open Sans"/>
                <a:cs typeface="Times New Roman"/>
              </a:rPr>
              <a:t>What is the problem? Why does it matter? How does it impact you or your community?</a:t>
            </a:r>
            <a:endParaRPr lang="en-US" sz="2800">
              <a:cs typeface="Arial"/>
            </a:endParaRPr>
          </a:p>
          <a:p>
            <a:pPr>
              <a:lnSpc>
                <a:spcPct val="113999"/>
              </a:lnSpc>
              <a:spcAft>
                <a:spcPts val="1800"/>
              </a:spcAft>
            </a:pPr>
            <a:r>
              <a:rPr lang="en-US" sz="2000" kern="100">
                <a:solidFill>
                  <a:srgbClr val="000000"/>
                </a:solidFill>
                <a:latin typeface="Open Sans"/>
                <a:ea typeface="+mn-lt"/>
                <a:cs typeface="+mn-lt"/>
              </a:rPr>
              <a:t>Example:</a:t>
            </a:r>
          </a:p>
          <a:p>
            <a:pPr>
              <a:lnSpc>
                <a:spcPct val="113999"/>
              </a:lnSpc>
              <a:spcAft>
                <a:spcPts val="1800"/>
              </a:spcAft>
            </a:pPr>
            <a:r>
              <a:rPr lang="en-US" sz="2000" kern="100">
                <a:solidFill>
                  <a:srgbClr val="000000"/>
                </a:solidFill>
                <a:latin typeface="Open Sans"/>
                <a:ea typeface="+mn-lt"/>
                <a:cs typeface="+mn-lt"/>
              </a:rPr>
              <a:t>Under current income requirements, 19 million children live in homes that do not receive the full benefit of the Child Tax Credit (CTC). Seventeen million of these children have parents with jobs, and they disproportionately come from rural areas.</a:t>
            </a:r>
            <a:endParaRPr lang="en-US" sz="2000" kern="100">
              <a:latin typeface="Open Sans"/>
              <a:cs typeface="Arial"/>
            </a:endParaRPr>
          </a:p>
          <a:p>
            <a:pPr>
              <a:lnSpc>
                <a:spcPct val="113999"/>
              </a:lnSpc>
              <a:spcAft>
                <a:spcPts val="1800"/>
              </a:spcAft>
            </a:pPr>
            <a:endParaRPr lang="en-US" kern="100">
              <a:latin typeface="Arial"/>
              <a:ea typeface="Open Sans"/>
              <a:cs typeface="Arial"/>
            </a:endParaRPr>
          </a:p>
        </p:txBody>
      </p:sp>
    </p:spTree>
    <p:extLst>
      <p:ext uri="{BB962C8B-B14F-4D97-AF65-F5344CB8AC3E}">
        <p14:creationId xmlns:p14="http://schemas.microsoft.com/office/powerpoint/2010/main" val="192791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I – Inform </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2618089"/>
          </a:xfrm>
          <a:prstGeom prst="rect">
            <a:avLst/>
          </a:prstGeom>
          <a:noFill/>
        </p:spPr>
        <p:txBody>
          <a:bodyPr wrap="square" lIns="91440" tIns="45720" rIns="91440" bIns="45720" rtlCol="0" anchor="t">
            <a:spAutoFit/>
          </a:bodyPr>
          <a:lstStyle/>
          <a:p>
            <a:pPr>
              <a:lnSpc>
                <a:spcPct val="113999"/>
              </a:lnSpc>
              <a:spcAft>
                <a:spcPts val="1800"/>
              </a:spcAft>
            </a:pPr>
            <a:r>
              <a:rPr lang="en-US" sz="2800" kern="100">
                <a:latin typeface="Open Sans"/>
                <a:cs typeface="Times New Roman"/>
              </a:rPr>
              <a:t>What is the policy solution?</a:t>
            </a:r>
            <a:endParaRPr lang="en-US"/>
          </a:p>
          <a:p>
            <a:pPr>
              <a:lnSpc>
                <a:spcPct val="113999"/>
              </a:lnSpc>
              <a:spcAft>
                <a:spcPts val="1800"/>
              </a:spcAft>
            </a:pPr>
            <a:r>
              <a:rPr lang="en-US" sz="2000" kern="100">
                <a:solidFill>
                  <a:srgbClr val="000000"/>
                </a:solidFill>
                <a:latin typeface="Open Sans"/>
                <a:ea typeface="+mn-lt"/>
                <a:cs typeface="+mn-lt"/>
              </a:rPr>
              <a:t>Example:</a:t>
            </a:r>
          </a:p>
          <a:p>
            <a:pPr>
              <a:lnSpc>
                <a:spcPct val="113999"/>
              </a:lnSpc>
              <a:spcAft>
                <a:spcPts val="1800"/>
              </a:spcAft>
            </a:pPr>
            <a:r>
              <a:rPr lang="en-US" sz="2000" kern="100">
                <a:solidFill>
                  <a:srgbClr val="000000"/>
                </a:solidFill>
                <a:latin typeface="Open Sans"/>
                <a:ea typeface="+mn-lt"/>
                <a:cs typeface="+mn-lt"/>
              </a:rPr>
              <a:t>When the CTC is paid monthly and the reaches more families, especially those earning the lowest incomes, it helps provide economic stability.</a:t>
            </a:r>
            <a:endParaRPr lang="en-US" sz="2000" kern="100">
              <a:latin typeface="Open Sans"/>
              <a:cs typeface="Arial"/>
            </a:endParaRPr>
          </a:p>
          <a:p>
            <a:pPr>
              <a:lnSpc>
                <a:spcPct val="113999"/>
              </a:lnSpc>
              <a:spcAft>
                <a:spcPts val="1800"/>
              </a:spcAft>
            </a:pPr>
            <a:endParaRPr lang="en-US" kern="100">
              <a:latin typeface="Arial"/>
              <a:ea typeface="Open Sans"/>
              <a:cs typeface="Arial"/>
            </a:endParaRPr>
          </a:p>
        </p:txBody>
      </p:sp>
    </p:spTree>
    <p:extLst>
      <p:ext uri="{BB962C8B-B14F-4D97-AF65-F5344CB8AC3E}">
        <p14:creationId xmlns:p14="http://schemas.microsoft.com/office/powerpoint/2010/main" val="315311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C – Call to Action</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460178"/>
          </a:xfrm>
          <a:prstGeom prst="rect">
            <a:avLst/>
          </a:prstGeom>
          <a:noFill/>
        </p:spPr>
        <p:txBody>
          <a:bodyPr wrap="square" lIns="91440" tIns="45720" rIns="91440" bIns="45720" rtlCol="0" anchor="t">
            <a:spAutoFit/>
          </a:bodyPr>
          <a:lstStyle/>
          <a:p>
            <a:pPr>
              <a:lnSpc>
                <a:spcPct val="113999"/>
              </a:lnSpc>
              <a:spcAft>
                <a:spcPts val="1800"/>
              </a:spcAft>
            </a:pPr>
            <a:r>
              <a:rPr lang="en-US" sz="2800" kern="100">
                <a:latin typeface="Open Sans"/>
                <a:cs typeface="Times New Roman"/>
              </a:rPr>
              <a:t>Ask a yes or no question. What do you want your member of Congress to do?</a:t>
            </a:r>
            <a:endParaRPr lang="en-US"/>
          </a:p>
          <a:p>
            <a:pPr>
              <a:lnSpc>
                <a:spcPct val="113999"/>
              </a:lnSpc>
              <a:spcAft>
                <a:spcPts val="1800"/>
              </a:spcAft>
            </a:pPr>
            <a:r>
              <a:rPr lang="en-US" sz="2000" kern="100">
                <a:solidFill>
                  <a:srgbClr val="000000"/>
                </a:solidFill>
                <a:latin typeface="Open Sans"/>
                <a:ea typeface="+mn-lt"/>
                <a:cs typeface="+mn-lt"/>
              </a:rPr>
              <a:t>Example:</a:t>
            </a:r>
          </a:p>
          <a:p>
            <a:pPr>
              <a:lnSpc>
                <a:spcPct val="113999"/>
              </a:lnSpc>
              <a:spcAft>
                <a:spcPts val="1800"/>
              </a:spcAft>
            </a:pPr>
            <a:r>
              <a:rPr lang="en-US" sz="2000" kern="100">
                <a:solidFill>
                  <a:srgbClr val="000000"/>
                </a:solidFill>
                <a:latin typeface="Open Sans"/>
                <a:ea typeface="+mn-lt"/>
                <a:cs typeface="+mn-lt"/>
              </a:rPr>
              <a:t>Will you speak to your colleagues on the Ways and Means Committee or Senate Finance Committee about expanding the CTC so that more working families with low incomes receive the full benefit?</a:t>
            </a:r>
            <a:endParaRPr lang="en-US" sz="2000" kern="100">
              <a:latin typeface="Open Sans"/>
              <a:cs typeface="Arial"/>
            </a:endParaRPr>
          </a:p>
          <a:p>
            <a:pPr>
              <a:lnSpc>
                <a:spcPct val="113999"/>
              </a:lnSpc>
              <a:spcAft>
                <a:spcPts val="1800"/>
              </a:spcAft>
            </a:pPr>
            <a:endParaRPr lang="en-US" kern="100">
              <a:latin typeface="Arial"/>
              <a:ea typeface="Open Sans"/>
              <a:cs typeface="Arial"/>
            </a:endParaRPr>
          </a:p>
        </p:txBody>
      </p:sp>
    </p:spTree>
    <p:extLst>
      <p:ext uri="{BB962C8B-B14F-4D97-AF65-F5344CB8AC3E}">
        <p14:creationId xmlns:p14="http://schemas.microsoft.com/office/powerpoint/2010/main" val="343025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261312"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D50032"/>
                </a:solidFill>
                <a:latin typeface="Open Sans"/>
                <a:ea typeface="Open Sans"/>
                <a:cs typeface="Open Sans"/>
              </a:rPr>
              <a:t>Final Laser Talk using the E.P.I.C format</a:t>
            </a:r>
          </a:p>
        </p:txBody>
      </p:sp>
      <p:sp>
        <p:nvSpPr>
          <p:cNvPr id="2" name="TextBox 1">
            <a:extLst>
              <a:ext uri="{FF2B5EF4-FFF2-40B4-BE49-F238E27FC236}">
                <a16:creationId xmlns:a16="http://schemas.microsoft.com/office/drawing/2014/main" id="{CEF7CF52-6FE7-8F9A-1E31-9E88BC67B1CA}"/>
              </a:ext>
            </a:extLst>
          </p:cNvPr>
          <p:cNvSpPr txBox="1"/>
          <p:nvPr/>
        </p:nvSpPr>
        <p:spPr>
          <a:xfrm>
            <a:off x="180016" y="987489"/>
            <a:ext cx="8787602" cy="3754874"/>
          </a:xfrm>
          <a:prstGeom prst="rect">
            <a:avLst/>
          </a:prstGeom>
          <a:noFill/>
        </p:spPr>
        <p:txBody>
          <a:bodyPr wrap="square" lIns="91440" tIns="45720" rIns="91440" bIns="45720" rtlCol="0" anchor="t">
            <a:spAutoFit/>
          </a:bodyPr>
          <a:lstStyle/>
          <a:p>
            <a:r>
              <a:rPr lang="en-US" sz="1700" kern="100">
                <a:latin typeface="Open Sans"/>
                <a:ea typeface="+mn-lt"/>
                <a:cs typeface="+mn-lt"/>
              </a:rPr>
              <a:t>The recently released Census Bureau data showed the poverty rate in 2022 was 12.4%, an increase of 4.6% from 2021. This is the first increase in the overall poverty rate since 2010.</a:t>
            </a:r>
          </a:p>
          <a:p>
            <a:endParaRPr lang="en-US" sz="1700" kern="100">
              <a:latin typeface="Open Sans"/>
              <a:ea typeface="+mn-lt"/>
              <a:cs typeface="+mn-lt"/>
            </a:endParaRPr>
          </a:p>
          <a:p>
            <a:r>
              <a:rPr lang="en-US" sz="1700" kern="100">
                <a:latin typeface="Open Sans"/>
                <a:ea typeface="+mn-lt"/>
                <a:cs typeface="+mn-lt"/>
              </a:rPr>
              <a:t>Under current income requirements, 19 million children live in homes that do not receive the full benefit of the Child Tax Credit (CTC). Seventeen million of these children have parents with jobs, and they disproportionately come from rural areas.</a:t>
            </a:r>
            <a:endParaRPr lang="en-US" sz="1700">
              <a:latin typeface="Open Sans"/>
              <a:ea typeface="Open Sans"/>
              <a:cs typeface="Open Sans"/>
            </a:endParaRPr>
          </a:p>
          <a:p>
            <a:endParaRPr lang="en-US" sz="1700" kern="100">
              <a:latin typeface="Open Sans"/>
              <a:ea typeface="+mn-lt"/>
              <a:cs typeface="+mn-lt"/>
            </a:endParaRPr>
          </a:p>
          <a:p>
            <a:r>
              <a:rPr lang="en-US" sz="1700" kern="100">
                <a:latin typeface="Open Sans"/>
                <a:ea typeface="+mn-lt"/>
                <a:cs typeface="+mn-lt"/>
              </a:rPr>
              <a:t>When the CTC is paid monthly and the reaches more families, especially those earning the lowest incomes, it helps provide economic stability.</a:t>
            </a:r>
            <a:endParaRPr lang="en-US" sz="1700" kern="100">
              <a:latin typeface="Open Sans"/>
              <a:ea typeface="Open Sans"/>
              <a:cs typeface="Arial"/>
            </a:endParaRPr>
          </a:p>
          <a:p>
            <a:endParaRPr lang="en-US" sz="1700" kern="100">
              <a:latin typeface="Open Sans"/>
              <a:ea typeface="+mn-lt"/>
              <a:cs typeface="+mn-lt"/>
            </a:endParaRPr>
          </a:p>
          <a:p>
            <a:r>
              <a:rPr lang="en-US" sz="1700" kern="100">
                <a:latin typeface="Open Sans"/>
                <a:ea typeface="+mn-lt"/>
                <a:cs typeface="+mn-lt"/>
              </a:rPr>
              <a:t>Will you speak to your colleagues on the Ways and Means Committee or Senate Finance Committee about expanding the CTC so that more working families with low incomes receive the full benefit?</a:t>
            </a:r>
            <a:endParaRPr lang="en-US" sz="1700" kern="100">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89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5" name="Title 1">
            <a:extLst>
              <a:ext uri="{FF2B5EF4-FFF2-40B4-BE49-F238E27FC236}">
                <a16:creationId xmlns:a16="http://schemas.microsoft.com/office/drawing/2014/main" id="{73102471-118B-7C6C-3DC7-6A8FBF544E49}"/>
              </a:ext>
            </a:extLst>
          </p:cNvPr>
          <p:cNvSpPr txBox="1">
            <a:spLocks/>
          </p:cNvSpPr>
          <p:nvPr/>
        </p:nvSpPr>
        <p:spPr>
          <a:xfrm>
            <a:off x="718854" y="109209"/>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a:solidFill>
                  <a:srgbClr val="D50032"/>
                </a:solidFill>
                <a:latin typeface="Open Sans"/>
                <a:ea typeface="Open Sans"/>
                <a:cs typeface="Open Sans"/>
              </a:rPr>
              <a:t>Welcome!</a:t>
            </a:r>
          </a:p>
        </p:txBody>
      </p:sp>
      <p:pic>
        <p:nvPicPr>
          <p:cNvPr id="8" name="Picture 7" descr="Lakeisha McVey smiling at the camera">
            <a:extLst>
              <a:ext uri="{FF2B5EF4-FFF2-40B4-BE49-F238E27FC236}">
                <a16:creationId xmlns:a16="http://schemas.microsoft.com/office/drawing/2014/main" id="{09798115-78EA-20C2-B298-2092AE5AEAB0}"/>
              </a:ext>
            </a:extLst>
          </p:cNvPr>
          <p:cNvPicPr>
            <a:picLocks noChangeAspect="1"/>
          </p:cNvPicPr>
          <p:nvPr/>
        </p:nvPicPr>
        <p:blipFill rotWithShape="1">
          <a:blip r:embed="rId3"/>
          <a:srcRect l="14453" t="447" r="-195" b="292"/>
          <a:stretch/>
        </p:blipFill>
        <p:spPr>
          <a:xfrm>
            <a:off x="285008" y="1382713"/>
            <a:ext cx="3693895" cy="2847996"/>
          </a:xfrm>
          <a:prstGeom prst="rect">
            <a:avLst/>
          </a:prstGeom>
        </p:spPr>
      </p:pic>
      <p:sp>
        <p:nvSpPr>
          <p:cNvPr id="11" name="Title 1">
            <a:extLst>
              <a:ext uri="{FF2B5EF4-FFF2-40B4-BE49-F238E27FC236}">
                <a16:creationId xmlns:a16="http://schemas.microsoft.com/office/drawing/2014/main" id="{21935728-19AE-3F12-4515-AC336E287B72}"/>
              </a:ext>
            </a:extLst>
          </p:cNvPr>
          <p:cNvSpPr>
            <a:spLocks noGrp="1"/>
          </p:cNvSpPr>
          <p:nvPr>
            <p:ph type="title"/>
          </p:nvPr>
        </p:nvSpPr>
        <p:spPr>
          <a:xfrm>
            <a:off x="3895324" y="2096378"/>
            <a:ext cx="5147187" cy="645943"/>
          </a:xfrm>
        </p:spPr>
        <p:txBody>
          <a:bodyPr>
            <a:normAutofit fontScale="90000"/>
          </a:bodyPr>
          <a:lstStyle/>
          <a:p>
            <a:br>
              <a:rPr lang="en-US" sz="5850"/>
            </a:br>
            <a:r>
              <a:rPr lang="en-US" sz="3200" b="1"/>
              <a:t>Lakeisha McVey</a:t>
            </a:r>
            <a:br>
              <a:rPr lang="en-US" sz="3200" b="1">
                <a:latin typeface="Open Sans"/>
              </a:rPr>
            </a:br>
            <a:r>
              <a:rPr lang="en-US" sz="2200"/>
              <a:t>Senior Associate, Experts on Poverty</a:t>
            </a:r>
            <a:br>
              <a:rPr lang="en-US" sz="2200"/>
            </a:br>
            <a:r>
              <a:rPr lang="en-US" sz="2200"/>
              <a:t>RESULTS</a:t>
            </a:r>
            <a:br>
              <a:rPr lang="en-US" sz="2200"/>
            </a:br>
            <a:r>
              <a:rPr lang="en-US" sz="2200"/>
              <a:t>Des Moines, IA</a:t>
            </a:r>
            <a:br>
              <a:rPr lang="en-US" sz="3200"/>
            </a:br>
            <a:endParaRPr lang="en-US" sz="2200">
              <a:latin typeface="Open Sans"/>
              <a:ea typeface="Open Sans"/>
              <a:cs typeface="Open Sans"/>
            </a:endParaRPr>
          </a:p>
        </p:txBody>
      </p:sp>
    </p:spTree>
    <p:extLst>
      <p:ext uri="{BB962C8B-B14F-4D97-AF65-F5344CB8AC3E}">
        <p14:creationId xmlns:p14="http://schemas.microsoft.com/office/powerpoint/2010/main" val="368793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281841"/>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a:solidFill>
                  <a:srgbClr val="D50032"/>
                </a:solidFill>
                <a:latin typeface="Open Sans"/>
                <a:ea typeface="Open Sans"/>
                <a:cs typeface="Open Sans"/>
              </a:rPr>
              <a:t>Questions?</a:t>
            </a:r>
            <a:endParaRPr lang="en-US" sz="4800">
              <a:cs typeface="Arial"/>
            </a:endParaRPr>
          </a:p>
        </p:txBody>
      </p:sp>
    </p:spTree>
    <p:extLst>
      <p:ext uri="{BB962C8B-B14F-4D97-AF65-F5344CB8AC3E}">
        <p14:creationId xmlns:p14="http://schemas.microsoft.com/office/powerpoint/2010/main" val="3890469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Resources</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785652"/>
          </a:xfrm>
          <a:prstGeom prst="rect">
            <a:avLst/>
          </a:prstGeom>
          <a:noFill/>
        </p:spPr>
        <p:txBody>
          <a:bodyPr wrap="square" lIns="91440" tIns="45720" rIns="91440" bIns="45720" rtlCol="0" anchor="t">
            <a:spAutoFit/>
          </a:bodyPr>
          <a:lstStyle/>
          <a:p>
            <a:pPr marL="342900" indent="-342900">
              <a:buFont typeface="Arial"/>
              <a:buChar char="•"/>
            </a:pPr>
            <a:r>
              <a:rPr lang="en-US" sz="2400" kern="100">
                <a:latin typeface="Open Sans"/>
                <a:ea typeface="Open Sans"/>
                <a:cs typeface="Arial"/>
                <a:hlinkClick r:id="rId4"/>
              </a:rPr>
              <a:t>Crafting an EPIC Laser Talk Worksheet </a:t>
            </a:r>
            <a:endParaRPr lang="en-US" sz="2400" kern="100">
              <a:latin typeface="Open Sans"/>
              <a:ea typeface="Open Sans"/>
              <a:cs typeface="Arial"/>
            </a:endParaRPr>
          </a:p>
          <a:p>
            <a:endParaRPr lang="en-US" sz="2400" kern="100">
              <a:latin typeface="Open Sans"/>
              <a:ea typeface="Open Sans"/>
              <a:cs typeface="Arial"/>
            </a:endParaRPr>
          </a:p>
          <a:p>
            <a:pPr marL="342900" indent="-342900">
              <a:buFont typeface="Arial"/>
              <a:buChar char="•"/>
            </a:pPr>
            <a:r>
              <a:rPr lang="en-US" sz="2400" kern="100">
                <a:latin typeface="Open Sans"/>
                <a:ea typeface="Open Sans"/>
                <a:cs typeface="Arial"/>
                <a:hlinkClick r:id="rId5"/>
              </a:rPr>
              <a:t>Researching your member of Congress</a:t>
            </a:r>
            <a:endParaRPr lang="en-US" sz="2400" kern="100">
              <a:latin typeface="Open Sans"/>
              <a:ea typeface="Open Sans"/>
              <a:cs typeface="Arial"/>
            </a:endParaRPr>
          </a:p>
          <a:p>
            <a:pPr marL="342900" indent="-342900">
              <a:buFont typeface="Arial"/>
              <a:buChar char="•"/>
            </a:pPr>
            <a:endParaRPr lang="en-US" sz="2400" kern="100">
              <a:latin typeface="Open Sans"/>
              <a:ea typeface="Open Sans"/>
              <a:cs typeface="Arial"/>
            </a:endParaRPr>
          </a:p>
          <a:p>
            <a:pPr marL="342900" indent="-342900">
              <a:buFont typeface="Arial"/>
              <a:buChar char="•"/>
            </a:pPr>
            <a:r>
              <a:rPr lang="en-US" sz="2400" kern="100">
                <a:latin typeface="Open Sans"/>
                <a:ea typeface="Open Sans"/>
                <a:cs typeface="Arial"/>
                <a:hlinkClick r:id="rId6"/>
              </a:rPr>
              <a:t>Child Tax Credit (CTC) Leave Behind</a:t>
            </a:r>
          </a:p>
          <a:p>
            <a:pPr marL="342900" indent="-342900">
              <a:buFont typeface="Arial"/>
              <a:buChar char="•"/>
            </a:pPr>
            <a:endParaRPr lang="en-US" sz="2400" kern="100">
              <a:latin typeface="Open Sans" panose="020B0606030504020204" pitchFamily="34" charset="0"/>
              <a:ea typeface="Open Sans" panose="020B0606030504020204" pitchFamily="34" charset="0"/>
              <a:cs typeface="Arial"/>
            </a:endParaRPr>
          </a:p>
          <a:p>
            <a:pPr marL="342900" indent="-342900">
              <a:buFont typeface="Arial"/>
              <a:buChar char="•"/>
            </a:pPr>
            <a:r>
              <a:rPr lang="en-US" sz="2400" kern="100">
                <a:latin typeface="Open Sans"/>
                <a:ea typeface="Open Sans"/>
                <a:cs typeface="Arial"/>
                <a:hlinkClick r:id="rId7"/>
              </a:rPr>
              <a:t>Example CTC EPIC Laser Talk</a:t>
            </a:r>
            <a:endParaRPr lang="en-US" sz="2400" kern="100">
              <a:latin typeface="Open Sans" panose="020B0606030504020204" pitchFamily="34" charset="0"/>
              <a:ea typeface="Open Sans" panose="020B0606030504020204" pitchFamily="34" charset="0"/>
              <a:cs typeface="Arial"/>
            </a:endParaRPr>
          </a:p>
          <a:p>
            <a:pPr marL="342900" indent="-342900">
              <a:buFont typeface="Arial"/>
              <a:buChar char="•"/>
            </a:pPr>
            <a:endParaRPr lang="en-US" sz="2400" kern="100">
              <a:latin typeface="Open Sans" panose="020B0606030504020204" pitchFamily="34" charset="0"/>
              <a:ea typeface="Open Sans" panose="020B0606030504020204" pitchFamily="34" charset="0"/>
              <a:cs typeface="Arial"/>
            </a:endParaRPr>
          </a:p>
          <a:p>
            <a:pPr marL="342900" indent="-342900">
              <a:buFont typeface="Arial"/>
              <a:buChar char="•"/>
            </a:pPr>
            <a:r>
              <a:rPr lang="en-US" sz="2400" kern="100">
                <a:latin typeface="Open Sans"/>
                <a:ea typeface="Open Sans"/>
                <a:cs typeface="Arial"/>
                <a:hlinkClick r:id="rId8"/>
              </a:rPr>
              <a:t>1-Minute Video: How to Create an EPIC Laser Talk</a:t>
            </a:r>
            <a:r>
              <a:rPr lang="en-US" sz="2400" kern="100">
                <a:latin typeface="Open Sans"/>
                <a:ea typeface="Open Sans"/>
                <a:cs typeface="Arial"/>
              </a:rPr>
              <a:t> </a:t>
            </a:r>
            <a:endParaRPr lang="en-US" sz="2400" kern="100">
              <a:latin typeface="Open Sans" panose="020B0606030504020204" pitchFamily="34" charset="0"/>
              <a:ea typeface="Open Sans" panose="020B0606030504020204" pitchFamily="34" charset="0"/>
              <a:cs typeface="Arial"/>
            </a:endParaRPr>
          </a:p>
          <a:p>
            <a:pPr marL="342900" indent="-342900">
              <a:buFont typeface="Arial"/>
              <a:buChar char="•"/>
            </a:pPr>
            <a:endParaRPr lang="en-US" sz="2400" kern="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288420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471684" y="219315"/>
            <a:ext cx="7401491" cy="857250"/>
          </a:xfrm>
        </p:spPr>
        <p:txBody>
          <a:bodyPr>
            <a:normAutofit/>
          </a:bodyPr>
          <a:lstStyle/>
          <a:p>
            <a:r>
              <a:rPr lang="en-US" sz="3600" b="1">
                <a:solidFill>
                  <a:srgbClr val="D50032"/>
                </a:solidFill>
              </a:rPr>
              <a:t>Breakout Rooms</a:t>
            </a:r>
            <a:endParaRPr lang="en-US"/>
          </a:p>
        </p:txBody>
      </p:sp>
      <p:sp>
        <p:nvSpPr>
          <p:cNvPr id="3" name="TextBox 2">
            <a:extLst>
              <a:ext uri="{FF2B5EF4-FFF2-40B4-BE49-F238E27FC236}">
                <a16:creationId xmlns:a16="http://schemas.microsoft.com/office/drawing/2014/main" id="{F6191203-F6F5-2BD3-3E34-C51B19806D7D}"/>
              </a:ext>
            </a:extLst>
          </p:cNvPr>
          <p:cNvSpPr txBox="1"/>
          <p:nvPr/>
        </p:nvSpPr>
        <p:spPr>
          <a:xfrm>
            <a:off x="149720" y="2232051"/>
            <a:ext cx="8469472" cy="1742080"/>
          </a:xfrm>
          <a:prstGeom prst="rect">
            <a:avLst/>
          </a:prstGeom>
          <a:noFill/>
        </p:spPr>
        <p:txBody>
          <a:bodyPr wrap="square" lIns="91440" tIns="45720" rIns="91440" bIns="45720" rtlCol="0" anchor="t">
            <a:spAutoFit/>
          </a:bodyPr>
          <a:lstStyle/>
          <a:p>
            <a:pPr algn="ctr">
              <a:lnSpc>
                <a:spcPct val="113999"/>
              </a:lnSpc>
              <a:defRPr/>
            </a:pPr>
            <a:r>
              <a:rPr lang="en-US" sz="3200">
                <a:solidFill>
                  <a:srgbClr val="000000"/>
                </a:solidFill>
                <a:latin typeface="Open Sans"/>
                <a:ea typeface="Open Sans"/>
                <a:cs typeface="Open Sans"/>
              </a:rPr>
              <a:t>Start drafting your EPIC Laser Talk based on what you heard today and your own experience</a:t>
            </a:r>
          </a:p>
        </p:txBody>
      </p:sp>
    </p:spTree>
    <p:extLst>
      <p:ext uri="{BB962C8B-B14F-4D97-AF65-F5344CB8AC3E}">
        <p14:creationId xmlns:p14="http://schemas.microsoft.com/office/powerpoint/2010/main" val="2134058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46CE-84F8-5905-8768-1466CAFC7408}"/>
              </a:ext>
            </a:extLst>
          </p:cNvPr>
          <p:cNvSpPr>
            <a:spLocks noGrp="1"/>
          </p:cNvSpPr>
          <p:nvPr>
            <p:ph type="title"/>
          </p:nvPr>
        </p:nvSpPr>
        <p:spPr>
          <a:xfrm>
            <a:off x="642098" y="2105376"/>
            <a:ext cx="7846924" cy="857250"/>
          </a:xfrm>
        </p:spPr>
        <p:txBody>
          <a:bodyPr>
            <a:noAutofit/>
          </a:bodyPr>
          <a:lstStyle/>
          <a:p>
            <a:r>
              <a:rPr lang="en-US" sz="4000" b="1">
                <a:solidFill>
                  <a:srgbClr val="C00000"/>
                </a:solidFill>
              </a:rPr>
              <a:t>Let’s hear your </a:t>
            </a:r>
            <a:br>
              <a:rPr lang="en-US" sz="4000" b="1">
                <a:solidFill>
                  <a:srgbClr val="C00000"/>
                </a:solidFill>
              </a:rPr>
            </a:br>
            <a:r>
              <a:rPr lang="en-US" sz="4000" b="1">
                <a:solidFill>
                  <a:srgbClr val="C00000"/>
                </a:solidFill>
              </a:rPr>
              <a:t>EPIC Laser Talks!</a:t>
            </a:r>
            <a:br>
              <a:rPr lang="en-US" sz="4000" b="1">
                <a:solidFill>
                  <a:srgbClr val="C00000"/>
                </a:solidFill>
              </a:rPr>
            </a:br>
            <a:br>
              <a:rPr lang="en-US" sz="4000" b="1">
                <a:solidFill>
                  <a:srgbClr val="C00000"/>
                </a:solidFill>
              </a:rPr>
            </a:br>
            <a:r>
              <a:rPr lang="en-US" sz="4000" b="1">
                <a:solidFill>
                  <a:srgbClr val="C00000"/>
                </a:solidFill>
              </a:rPr>
              <a:t>Any last questions?</a:t>
            </a:r>
          </a:p>
        </p:txBody>
      </p:sp>
    </p:spTree>
    <p:extLst>
      <p:ext uri="{BB962C8B-B14F-4D97-AF65-F5344CB8AC3E}">
        <p14:creationId xmlns:p14="http://schemas.microsoft.com/office/powerpoint/2010/main" val="109227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907790"/>
            <a:ext cx="914400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algn="ctr">
              <a:spcBef>
                <a:spcPts val="1200"/>
              </a:spcBef>
              <a:spcAft>
                <a:spcPts val="1200"/>
              </a:spcAft>
              <a:defRPr/>
            </a:pPr>
            <a:r>
              <a:rPr lang="en-US" sz="2800" b="1">
                <a:solidFill>
                  <a:prstClr val="white"/>
                </a:solidFill>
                <a:latin typeface="Open Sans"/>
                <a:ea typeface="Open Sans"/>
                <a:cs typeface="Open Sans"/>
              </a:rPr>
              <a:t>Next Steps &amp; Announcements</a:t>
            </a:r>
            <a:endParaRPr lang="en-US" err="1">
              <a:ea typeface="+mn-ea"/>
              <a:cs typeface="+mn-cs"/>
            </a:endParaRPr>
          </a:p>
        </p:txBody>
      </p:sp>
    </p:spTree>
    <p:extLst>
      <p:ext uri="{BB962C8B-B14F-4D97-AF65-F5344CB8AC3E}">
        <p14:creationId xmlns:p14="http://schemas.microsoft.com/office/powerpoint/2010/main" val="2424934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11" name="Title 1">
            <a:extLst>
              <a:ext uri="{FF2B5EF4-FFF2-40B4-BE49-F238E27FC236}">
                <a16:creationId xmlns:a16="http://schemas.microsoft.com/office/drawing/2014/main" id="{21935728-19AE-3F12-4515-AC336E287B72}"/>
              </a:ext>
            </a:extLst>
          </p:cNvPr>
          <p:cNvSpPr>
            <a:spLocks noGrp="1"/>
          </p:cNvSpPr>
          <p:nvPr>
            <p:ph type="title"/>
          </p:nvPr>
        </p:nvSpPr>
        <p:spPr>
          <a:xfrm>
            <a:off x="3884308" y="2044139"/>
            <a:ext cx="5147187" cy="645943"/>
          </a:xfrm>
        </p:spPr>
        <p:txBody>
          <a:bodyPr>
            <a:normAutofit fontScale="90000"/>
          </a:bodyPr>
          <a:lstStyle/>
          <a:p>
            <a:br>
              <a:rPr lang="en-US"/>
            </a:br>
            <a:r>
              <a:rPr lang="en-US" sz="3200" b="1">
                <a:latin typeface="Open Sans"/>
                <a:ea typeface="Open Sans"/>
                <a:cs typeface="Open Sans"/>
              </a:rPr>
              <a:t>Joanna DiStefano</a:t>
            </a:r>
            <a:br>
              <a:rPr lang="en-US" sz="3200" b="1">
                <a:latin typeface="Open Sans"/>
              </a:rPr>
            </a:br>
            <a:r>
              <a:rPr lang="en-US" sz="3200">
                <a:latin typeface="Open Sans"/>
                <a:ea typeface="Open Sans"/>
                <a:cs typeface="Open Sans"/>
              </a:rPr>
              <a:t>Senior Associate</a:t>
            </a:r>
            <a:br>
              <a:rPr lang="en-US" sz="3200">
                <a:latin typeface="Open Sans"/>
                <a:ea typeface="Open Sans"/>
                <a:cs typeface="Open Sans"/>
              </a:rPr>
            </a:br>
            <a:r>
              <a:rPr lang="en-US" sz="3200">
                <a:latin typeface="Open Sans"/>
                <a:ea typeface="Open Sans"/>
                <a:cs typeface="Open Sans"/>
              </a:rPr>
              <a:t>Grassroots Impact</a:t>
            </a:r>
            <a:br>
              <a:rPr lang="en-US" sz="3200">
                <a:latin typeface="Open Sans"/>
              </a:rPr>
            </a:br>
            <a:endParaRPr lang="en-US" sz="2200">
              <a:latin typeface="Open Sans"/>
              <a:ea typeface="Open Sans"/>
              <a:cs typeface="Open Sans"/>
            </a:endParaRPr>
          </a:p>
        </p:txBody>
      </p:sp>
      <p:pic>
        <p:nvPicPr>
          <p:cNvPr id="12" name="Picture 11">
            <a:extLst>
              <a:ext uri="{FF2B5EF4-FFF2-40B4-BE49-F238E27FC236}">
                <a16:creationId xmlns:a16="http://schemas.microsoft.com/office/drawing/2014/main" id="{7FBAEAF6-0F45-E9FB-E9F8-5EE4FE307086}"/>
              </a:ext>
            </a:extLst>
          </p:cNvPr>
          <p:cNvPicPr>
            <a:picLocks noChangeAspect="1"/>
          </p:cNvPicPr>
          <p:nvPr/>
        </p:nvPicPr>
        <p:blipFill>
          <a:blip r:embed="rId3"/>
          <a:stretch>
            <a:fillRect/>
          </a:stretch>
        </p:blipFill>
        <p:spPr>
          <a:xfrm>
            <a:off x="782932" y="853185"/>
            <a:ext cx="3425456" cy="3436142"/>
          </a:xfrm>
          <a:prstGeom prst="rect">
            <a:avLst/>
          </a:prstGeom>
        </p:spPr>
      </p:pic>
    </p:spTree>
    <p:extLst>
      <p:ext uri="{BB962C8B-B14F-4D97-AF65-F5344CB8AC3E}">
        <p14:creationId xmlns:p14="http://schemas.microsoft.com/office/powerpoint/2010/main" val="530677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D50032"/>
                </a:solidFill>
                <a:latin typeface="Open Sans"/>
                <a:ea typeface="Open Sans"/>
                <a:cs typeface="Open Sans"/>
              </a:rPr>
              <a:t>Bringing it all together</a:t>
            </a:r>
            <a:endParaRPr lang="en-US" sz="2800">
              <a:cs typeface="Arial"/>
            </a:endParaRPr>
          </a:p>
        </p:txBody>
      </p:sp>
      <p:sp>
        <p:nvSpPr>
          <p:cNvPr id="2" name="TextBox 1">
            <a:extLst>
              <a:ext uri="{FF2B5EF4-FFF2-40B4-BE49-F238E27FC236}">
                <a16:creationId xmlns:a16="http://schemas.microsoft.com/office/drawing/2014/main" id="{CEF7CF52-6FE7-8F9A-1E31-9E88BC67B1CA}"/>
              </a:ext>
            </a:extLst>
          </p:cNvPr>
          <p:cNvSpPr txBox="1"/>
          <p:nvPr/>
        </p:nvSpPr>
        <p:spPr>
          <a:xfrm>
            <a:off x="1098475" y="1160017"/>
            <a:ext cx="6652882" cy="2174826"/>
          </a:xfrm>
          <a:prstGeom prst="rect">
            <a:avLst/>
          </a:prstGeom>
          <a:noFill/>
        </p:spPr>
        <p:txBody>
          <a:bodyPr wrap="square" lIns="91440" tIns="45720" rIns="91440" bIns="45720" rtlCol="0" anchor="t">
            <a:spAutoFit/>
          </a:bodyPr>
          <a:lstStyle/>
          <a:p>
            <a:pPr>
              <a:lnSpc>
                <a:spcPct val="113999"/>
              </a:lnSpc>
              <a:spcAft>
                <a:spcPts val="1800"/>
              </a:spcAft>
            </a:pPr>
            <a:endParaRPr lang="en-US" sz="2800" kern="100">
              <a:latin typeface="Open Sans"/>
              <a:ea typeface="Open Sans"/>
              <a:cs typeface="Times New Roman"/>
            </a:endParaRPr>
          </a:p>
          <a:p>
            <a:pPr algn="ctr">
              <a:lnSpc>
                <a:spcPct val="113999"/>
              </a:lnSpc>
              <a:spcAft>
                <a:spcPts val="1800"/>
              </a:spcAft>
            </a:pPr>
            <a:r>
              <a:rPr lang="en-US" sz="4000" b="1" kern="100">
                <a:solidFill>
                  <a:srgbClr val="C00000"/>
                </a:solidFill>
                <a:latin typeface="Open Sans"/>
                <a:ea typeface="Open Sans"/>
                <a:cs typeface="Arial"/>
              </a:rPr>
              <a:t>How will I use what I've learned today? </a:t>
            </a:r>
            <a:endParaRPr lang="en-US" sz="4000">
              <a:solidFill>
                <a:srgbClr val="C00000"/>
              </a:solidFill>
              <a:latin typeface="Open Sans"/>
              <a:ea typeface="Open Sans"/>
              <a:cs typeface="Arial"/>
            </a:endParaRPr>
          </a:p>
        </p:txBody>
      </p:sp>
    </p:spTree>
    <p:extLst>
      <p:ext uri="{BB962C8B-B14F-4D97-AF65-F5344CB8AC3E}">
        <p14:creationId xmlns:p14="http://schemas.microsoft.com/office/powerpoint/2010/main" val="73555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857250"/>
          </a:xfrm>
        </p:spPr>
        <p:txBody>
          <a:bodyPr>
            <a:noAutofit/>
          </a:bodyPr>
          <a:lstStyle/>
          <a:p>
            <a:r>
              <a:rPr lang="en-US" sz="3200" b="1">
                <a:solidFill>
                  <a:srgbClr val="D50032"/>
                </a:solidFill>
                <a:cs typeface="Calibri"/>
              </a:rPr>
              <a:t>Build the Buy In Campaign</a:t>
            </a:r>
          </a:p>
        </p:txBody>
      </p:sp>
      <p:sp>
        <p:nvSpPr>
          <p:cNvPr id="7" name="TextBox 6">
            <a:extLst>
              <a:ext uri="{FF2B5EF4-FFF2-40B4-BE49-F238E27FC236}">
                <a16:creationId xmlns:a16="http://schemas.microsoft.com/office/drawing/2014/main" id="{480F6F21-A6CA-1D7C-8162-A87FFA19A907}"/>
              </a:ext>
            </a:extLst>
          </p:cNvPr>
          <p:cNvSpPr txBox="1"/>
          <p:nvPr/>
        </p:nvSpPr>
        <p:spPr>
          <a:xfrm>
            <a:off x="442891" y="880820"/>
            <a:ext cx="8107200" cy="3321422"/>
          </a:xfrm>
          <a:prstGeom prst="rect">
            <a:avLst/>
          </a:prstGeom>
          <a:noFill/>
        </p:spPr>
        <p:txBody>
          <a:bodyPr wrap="square" lIns="91440" tIns="45720" rIns="91440" bIns="45720" anchor="t">
            <a:spAutoFit/>
          </a:bodyPr>
          <a:lstStyle/>
          <a:p>
            <a:pPr>
              <a:lnSpc>
                <a:spcPct val="114000"/>
              </a:lnSpc>
              <a:spcAft>
                <a:spcPts val="600"/>
              </a:spcAft>
            </a:pPr>
            <a:endParaRPr lang="en-US" sz="2400">
              <a:latin typeface="Arial"/>
              <a:ea typeface="Open Sans"/>
              <a:cs typeface="Arial"/>
            </a:endParaRPr>
          </a:p>
          <a:p>
            <a:pPr marL="342900" indent="-342900">
              <a:lnSpc>
                <a:spcPct val="113999"/>
              </a:lnSpc>
              <a:spcAft>
                <a:spcPts val="600"/>
              </a:spcAft>
              <a:buFont typeface="Arial" panose="020B0604020202020204" pitchFamily="34" charset="0"/>
              <a:buChar char="•"/>
            </a:pPr>
            <a:r>
              <a:rPr lang="en-US" sz="2400" b="1">
                <a:latin typeface="Open Sans"/>
                <a:ea typeface="Open Sans"/>
                <a:cs typeface="Open Sans"/>
              </a:rPr>
              <a:t>250 media pieces </a:t>
            </a:r>
            <a:r>
              <a:rPr lang="en-US" sz="2400">
                <a:latin typeface="Open Sans"/>
                <a:ea typeface="Open Sans"/>
                <a:cs typeface="Open Sans"/>
              </a:rPr>
              <a:t>from Sept. 1 through</a:t>
            </a:r>
            <a:r>
              <a:rPr lang="en-US" sz="2400" b="1">
                <a:latin typeface="Open Sans"/>
                <a:ea typeface="Open Sans"/>
                <a:cs typeface="Open Sans"/>
              </a:rPr>
              <a:t> </a:t>
            </a:r>
            <a:r>
              <a:rPr lang="en-US" sz="2400">
                <a:latin typeface="Open Sans"/>
                <a:ea typeface="Open Sans"/>
                <a:cs typeface="Open Sans"/>
              </a:rPr>
              <a:t>the end of the year </a:t>
            </a:r>
            <a:endParaRPr lang="en-US"/>
          </a:p>
          <a:p>
            <a:pPr marL="342900" indent="-342900">
              <a:lnSpc>
                <a:spcPct val="114000"/>
              </a:lnSpc>
              <a:spcAft>
                <a:spcPts val="600"/>
              </a:spcAft>
              <a:buFont typeface="Arial" panose="020B0604020202020204" pitchFamily="34" charset="0"/>
              <a:buChar char="•"/>
            </a:pPr>
            <a:r>
              <a:rPr lang="en-US" sz="2400">
                <a:latin typeface="Open Sans"/>
                <a:ea typeface="Open Sans"/>
                <a:cs typeface="Open Sans"/>
              </a:rPr>
              <a:t>At least </a:t>
            </a:r>
            <a:r>
              <a:rPr lang="en-US" sz="2400" b="1">
                <a:latin typeface="Open Sans"/>
                <a:ea typeface="Open Sans"/>
                <a:cs typeface="Open Sans"/>
              </a:rPr>
              <a:t>1 media piece published in all 50 states</a:t>
            </a:r>
          </a:p>
          <a:p>
            <a:pPr marL="342900" indent="-342900">
              <a:lnSpc>
                <a:spcPct val="114000"/>
              </a:lnSpc>
              <a:spcAft>
                <a:spcPts val="600"/>
              </a:spcAft>
              <a:buFont typeface="Arial" panose="020B0604020202020204" pitchFamily="34" charset="0"/>
              <a:buChar char="•"/>
            </a:pPr>
            <a:r>
              <a:rPr lang="en-US" sz="2400">
                <a:latin typeface="Open Sans"/>
                <a:ea typeface="Open Sans"/>
                <a:cs typeface="Open Sans"/>
              </a:rPr>
              <a:t>At least </a:t>
            </a:r>
            <a:r>
              <a:rPr lang="en-US" sz="2400" b="1">
                <a:latin typeface="Open Sans"/>
                <a:ea typeface="Open Sans"/>
                <a:cs typeface="Open Sans"/>
              </a:rPr>
              <a:t>1 media piece published by each RESULTS group and Free Agent</a:t>
            </a:r>
            <a:endParaRPr lang="en-US" sz="2400" b="1">
              <a:latin typeface="Open Sans" panose="020B0606030504020204" pitchFamily="34" charset="0"/>
              <a:ea typeface="Open Sans" panose="020B0606030504020204" pitchFamily="34" charset="0"/>
              <a:cs typeface="Open Sans" panose="020B0606030504020204" pitchFamily="34" charset="0"/>
            </a:endParaRPr>
          </a:p>
          <a:p>
            <a:pPr lvl="1">
              <a:lnSpc>
                <a:spcPct val="114000"/>
              </a:lnSpc>
              <a:spcAft>
                <a:spcPts val="600"/>
              </a:spcAft>
            </a:pPr>
            <a:endParaRPr lang="en-US" sz="2400" i="1">
              <a:latin typeface="Open Sans"/>
              <a:ea typeface="Open Sans"/>
              <a:cs typeface="Open Sans"/>
            </a:endParaRPr>
          </a:p>
        </p:txBody>
      </p:sp>
    </p:spTree>
    <p:extLst>
      <p:ext uri="{BB962C8B-B14F-4D97-AF65-F5344CB8AC3E}">
        <p14:creationId xmlns:p14="http://schemas.microsoft.com/office/powerpoint/2010/main" val="84216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857250"/>
          </a:xfrm>
        </p:spPr>
        <p:txBody>
          <a:bodyPr>
            <a:noAutofit/>
          </a:bodyPr>
          <a:lstStyle/>
          <a:p>
            <a:r>
              <a:rPr lang="en-US" sz="3200" b="1">
                <a:solidFill>
                  <a:srgbClr val="D50032"/>
                </a:solidFill>
                <a:cs typeface="Calibri"/>
              </a:rPr>
              <a:t>Build the Buy In Campaign cont.</a:t>
            </a:r>
          </a:p>
        </p:txBody>
      </p:sp>
      <p:sp>
        <p:nvSpPr>
          <p:cNvPr id="7" name="TextBox 6">
            <a:extLst>
              <a:ext uri="{FF2B5EF4-FFF2-40B4-BE49-F238E27FC236}">
                <a16:creationId xmlns:a16="http://schemas.microsoft.com/office/drawing/2014/main" id="{480F6F21-A6CA-1D7C-8162-A87FFA19A907}"/>
              </a:ext>
            </a:extLst>
          </p:cNvPr>
          <p:cNvSpPr txBox="1"/>
          <p:nvPr/>
        </p:nvSpPr>
        <p:spPr>
          <a:xfrm>
            <a:off x="442891" y="880820"/>
            <a:ext cx="8107200" cy="3398431"/>
          </a:xfrm>
          <a:prstGeom prst="rect">
            <a:avLst/>
          </a:prstGeom>
          <a:noFill/>
        </p:spPr>
        <p:txBody>
          <a:bodyPr wrap="square" lIns="91440" tIns="45720" rIns="91440" bIns="45720" anchor="t">
            <a:spAutoFit/>
          </a:bodyPr>
          <a:lstStyle/>
          <a:p>
            <a:pPr>
              <a:lnSpc>
                <a:spcPct val="114000"/>
              </a:lnSpc>
              <a:spcAft>
                <a:spcPts val="600"/>
              </a:spcAft>
            </a:pPr>
            <a:endParaRPr lang="en-US" sz="2400">
              <a:latin typeface="Arial"/>
              <a:ea typeface="Open Sans"/>
              <a:cs typeface="Arial"/>
            </a:endParaRPr>
          </a:p>
          <a:p>
            <a:pPr marL="342900" indent="-342900">
              <a:lnSpc>
                <a:spcPct val="113999"/>
              </a:lnSpc>
              <a:spcAft>
                <a:spcPts val="600"/>
              </a:spcAft>
              <a:buFont typeface="Arial" panose="020B0604020202020204" pitchFamily="34" charset="0"/>
              <a:buChar char="•"/>
            </a:pPr>
            <a:r>
              <a:rPr lang="en-US" sz="3200" b="1">
                <a:latin typeface="Open Sans"/>
                <a:ea typeface="Open Sans"/>
                <a:cs typeface="Open Sans"/>
              </a:rPr>
              <a:t>Total media - 70</a:t>
            </a:r>
            <a:endParaRPr lang="en-US" sz="3200" b="1">
              <a:latin typeface="Open Sans"/>
              <a:ea typeface="Open Sans" panose="020B0606030504020204" pitchFamily="34" charset="0"/>
              <a:cs typeface="Open Sans"/>
            </a:endParaRPr>
          </a:p>
          <a:p>
            <a:pPr marL="342900" indent="-342900">
              <a:lnSpc>
                <a:spcPct val="113999"/>
              </a:lnSpc>
              <a:spcAft>
                <a:spcPts val="600"/>
              </a:spcAft>
              <a:buFont typeface="Arial" panose="020B0604020202020204" pitchFamily="34" charset="0"/>
              <a:buChar char="•"/>
            </a:pPr>
            <a:r>
              <a:rPr lang="en-US" sz="3200" b="1">
                <a:latin typeface="Open Sans"/>
                <a:ea typeface="Open Sans"/>
                <a:cs typeface="Open Sans"/>
              </a:rPr>
              <a:t>States with published media - 27</a:t>
            </a:r>
          </a:p>
          <a:p>
            <a:pPr marL="342900" indent="-342900">
              <a:lnSpc>
                <a:spcPct val="113999"/>
              </a:lnSpc>
              <a:spcAft>
                <a:spcPts val="600"/>
              </a:spcAft>
              <a:buFont typeface="Arial" panose="020B0604020202020204" pitchFamily="34" charset="0"/>
              <a:buChar char="•"/>
            </a:pPr>
            <a:r>
              <a:rPr lang="en-US" sz="3200" b="1">
                <a:latin typeface="Open Sans"/>
                <a:ea typeface="Open Sans"/>
                <a:cs typeface="Open Sans"/>
              </a:rPr>
              <a:t>Groups published - 26</a:t>
            </a:r>
          </a:p>
          <a:p>
            <a:pPr marL="342900" indent="-342900">
              <a:lnSpc>
                <a:spcPct val="113999"/>
              </a:lnSpc>
              <a:spcAft>
                <a:spcPts val="600"/>
              </a:spcAft>
              <a:buFont typeface="Arial" panose="020B0604020202020204" pitchFamily="34" charset="0"/>
              <a:buChar char="•"/>
            </a:pPr>
            <a:endParaRPr lang="en-US" sz="2400" b="1">
              <a:latin typeface="Open Sans"/>
              <a:ea typeface="Open Sans"/>
              <a:cs typeface="Open Sans"/>
            </a:endParaRPr>
          </a:p>
          <a:p>
            <a:pPr lvl="1">
              <a:lnSpc>
                <a:spcPct val="114000"/>
              </a:lnSpc>
              <a:spcAft>
                <a:spcPts val="600"/>
              </a:spcAft>
            </a:pPr>
            <a:endParaRPr lang="en-US" sz="2400" i="1">
              <a:latin typeface="Open Sans"/>
              <a:ea typeface="Open Sans"/>
              <a:cs typeface="Open Sans"/>
            </a:endParaRPr>
          </a:p>
        </p:txBody>
      </p:sp>
    </p:spTree>
    <p:extLst>
      <p:ext uri="{BB962C8B-B14F-4D97-AF65-F5344CB8AC3E}">
        <p14:creationId xmlns:p14="http://schemas.microsoft.com/office/powerpoint/2010/main" val="3055609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581230"/>
          </a:xfrm>
        </p:spPr>
        <p:txBody>
          <a:bodyPr>
            <a:noAutofit/>
          </a:bodyPr>
          <a:lstStyle/>
          <a:p>
            <a:r>
              <a:rPr lang="en-US" sz="3200" b="1">
                <a:solidFill>
                  <a:srgbClr val="D50032"/>
                </a:solidFill>
                <a:cs typeface="Calibri"/>
              </a:rPr>
              <a:t>Let’s fill this map!</a:t>
            </a:r>
          </a:p>
        </p:txBody>
      </p:sp>
      <p:pic>
        <p:nvPicPr>
          <p:cNvPr id="10" name="Picture 9" descr="A map of the United States showing the states where RESULTS volunteers have published media since September 1st. This includes 27 states. ">
            <a:extLst>
              <a:ext uri="{FF2B5EF4-FFF2-40B4-BE49-F238E27FC236}">
                <a16:creationId xmlns:a16="http://schemas.microsoft.com/office/drawing/2014/main" id="{C932AA4B-F8AE-9256-769A-4605CFB7D5DB}"/>
              </a:ext>
            </a:extLst>
          </p:cNvPr>
          <p:cNvPicPr>
            <a:picLocks noChangeAspect="1"/>
          </p:cNvPicPr>
          <p:nvPr/>
        </p:nvPicPr>
        <p:blipFill>
          <a:blip r:embed="rId3"/>
          <a:stretch>
            <a:fillRect/>
          </a:stretch>
        </p:blipFill>
        <p:spPr>
          <a:xfrm>
            <a:off x="211040" y="678352"/>
            <a:ext cx="7726039" cy="4286902"/>
          </a:xfrm>
          <a:prstGeom prst="rect">
            <a:avLst/>
          </a:prstGeom>
        </p:spPr>
      </p:pic>
    </p:spTree>
    <p:extLst>
      <p:ext uri="{BB962C8B-B14F-4D97-AF65-F5344CB8AC3E}">
        <p14:creationId xmlns:p14="http://schemas.microsoft.com/office/powerpoint/2010/main" val="148327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dd29ec108d_0_96"/>
          <p:cNvSpPr txBox="1">
            <a:spLocks noGrp="1"/>
          </p:cNvSpPr>
          <p:nvPr>
            <p:ph type="ctrTitle"/>
          </p:nvPr>
        </p:nvSpPr>
        <p:spPr>
          <a:xfrm>
            <a:off x="416378" y="152401"/>
            <a:ext cx="7356000" cy="466799"/>
          </a:xfrm>
          <a:prstGeom prst="rect">
            <a:avLst/>
          </a:prstGeom>
          <a:noFill/>
          <a:ln>
            <a:noFill/>
          </a:ln>
        </p:spPr>
        <p:txBody>
          <a:bodyPr spcFirstLastPara="1" wrap="square" lIns="91425" tIns="45700" rIns="91425" bIns="45700" anchor="ctr" anchorCtr="0">
            <a:normAutofit fontScale="90000"/>
          </a:bodyPr>
          <a:lstStyle/>
          <a:p>
            <a:pPr marL="0" marR="0" lvl="0" indent="0" algn="ctr" rtl="0">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lang="en-US"/>
          </a:p>
        </p:txBody>
      </p:sp>
      <p:sp>
        <p:nvSpPr>
          <p:cNvPr id="195" name="Google Shape;195;g1dd29ec108d_0_96"/>
          <p:cNvSpPr txBox="1"/>
          <p:nvPr/>
        </p:nvSpPr>
        <p:spPr>
          <a:xfrm>
            <a:off x="295876" y="662903"/>
            <a:ext cx="8149724" cy="432819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600"/>
              </a:spcAft>
              <a:buNone/>
            </a:pPr>
            <a:r>
              <a:rPr lang="en-US" sz="2000" b="0" i="0" u="none" strike="noStrike" cap="none">
                <a:solidFill>
                  <a:srgbClr val="000000"/>
                </a:solidFill>
                <a:latin typeface="Open Sans"/>
                <a:ea typeface="Open Sans"/>
                <a:cs typeface="Open Sans"/>
                <a:sym typeface="Calibri"/>
              </a:rPr>
              <a:t>​</a:t>
            </a:r>
            <a:r>
              <a:rPr lang="en-US" sz="1400" b="0" i="1" u="none" strike="noStrike" cap="none">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p>
          <a:p>
            <a:pPr marL="0" marR="0" lvl="0" indent="0" algn="l" rtl="0">
              <a:lnSpc>
                <a:spcPct val="114000"/>
              </a:lnSpc>
              <a:spcBef>
                <a:spcPts val="0"/>
              </a:spcBef>
              <a:spcAft>
                <a:spcPts val="600"/>
              </a:spcAft>
              <a:buNone/>
            </a:pPr>
            <a:r>
              <a:rPr lang="en-US" sz="1400" b="0" i="1" u="none" strike="noStrike" cap="none">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lang="en-US" sz="1400" b="0" i="0" u="none" strike="noStrike" cap="none">
              <a:solidFill>
                <a:schemeClr val="dk1"/>
              </a:solidFill>
              <a:latin typeface="Open Sans"/>
              <a:ea typeface="Open Sans"/>
              <a:cs typeface="Open Sans"/>
              <a:sym typeface="Open Sans"/>
            </a:endParaRPr>
          </a:p>
          <a:p>
            <a:pPr marL="0" marR="0" lvl="0" indent="0" algn="l" rtl="0">
              <a:lnSpc>
                <a:spcPct val="114000"/>
              </a:lnSpc>
              <a:spcBef>
                <a:spcPts val="0"/>
              </a:spcBef>
              <a:spcAft>
                <a:spcPts val="600"/>
              </a:spcAft>
              <a:buNone/>
            </a:pPr>
            <a:r>
              <a:rPr lang="en-US" sz="1400" b="1" i="0" u="none" strike="noStrike" cap="none">
                <a:solidFill>
                  <a:schemeClr val="dk1"/>
                </a:solidFill>
                <a:latin typeface="Open Sans"/>
                <a:ea typeface="Open Sans"/>
                <a:cs typeface="Open Sans"/>
                <a:sym typeface="Open Sans"/>
              </a:rPr>
              <a:t>Read our full anti-oppression values statement here at </a:t>
            </a:r>
            <a:r>
              <a:rPr lang="en-US" sz="1400" b="1" i="0" u="sng" strike="noStrike" cap="none">
                <a:solidFill>
                  <a:schemeClr val="dk2"/>
                </a:solidFill>
                <a:latin typeface="Open Sans"/>
                <a:ea typeface="Open Sans"/>
                <a:cs typeface="Open Sans"/>
                <a:sym typeface="Open Sans"/>
              </a:rPr>
              <a:t>results.org/values</a:t>
            </a:r>
            <a:r>
              <a:rPr lang="en-US" sz="1400" b="1" i="0" u="none" strike="noStrike" cap="none">
                <a:solidFill>
                  <a:schemeClr val="dk1"/>
                </a:solidFill>
                <a:latin typeface="Open Sans"/>
                <a:ea typeface="Open Sans"/>
                <a:cs typeface="Open Sans"/>
                <a:sym typeface="Open Sans"/>
              </a:rPr>
              <a:t>. </a:t>
            </a:r>
            <a:endParaRPr lang="en-US" sz="1400" b="0" i="0" u="none" strike="noStrike" cap="none">
              <a:solidFill>
                <a:schemeClr val="dk1"/>
              </a:solidFill>
              <a:latin typeface="Open Sans"/>
              <a:ea typeface="Open Sans"/>
              <a:cs typeface="Open Sans"/>
              <a:sym typeface="Open Sans"/>
            </a:endParaRPr>
          </a:p>
          <a:p>
            <a:pPr>
              <a:lnSpc>
                <a:spcPct val="114000"/>
              </a:lnSpc>
              <a:spcAft>
                <a:spcPts val="600"/>
              </a:spcAft>
            </a:pPr>
            <a:r>
              <a:rPr lang="en-US" sz="1400" b="0" i="0" u="none" strike="noStrike" cap="none">
                <a:solidFill>
                  <a:schemeClr val="dk1"/>
                </a:solidFill>
                <a:latin typeface="Open Sans"/>
                <a:ea typeface="Open Sans"/>
                <a:cs typeface="Open Sans"/>
                <a:sym typeface="Open Sans"/>
              </a:rPr>
              <a:t>Check out the </a:t>
            </a:r>
            <a:r>
              <a:rPr lang="en-US" sz="1400" b="0" i="0" u="sng" strike="noStrike" cap="none">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2023 </a:t>
            </a:r>
            <a:r>
              <a:rPr lang="en-US" sz="1400" u="sng">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Fall </a:t>
            </a:r>
            <a:r>
              <a:rPr lang="en-US" sz="1400" b="0" i="0" u="sng" strike="noStrike" cap="none">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Anti-Oppression Workshop Schedule</a:t>
            </a:r>
            <a:r>
              <a:rPr lang="en-US" sz="1400" u="sng">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 </a:t>
            </a:r>
            <a:r>
              <a:rPr lang="en-US" sz="1400" u="sng">
                <a:solidFill>
                  <a:srgbClr val="D50032"/>
                </a:solidFill>
                <a:latin typeface="Open Sans"/>
                <a:ea typeface="Open Sans"/>
                <a:cs typeface="Open Sans"/>
                <a:sym typeface="Open Sans"/>
              </a:rPr>
              <a:t>  </a:t>
            </a:r>
            <a:r>
              <a:rPr lang="en-US" sz="1400" b="0" i="0" u="none" strike="noStrike" cap="none">
                <a:solidFill>
                  <a:schemeClr val="dk1"/>
                </a:solidFill>
                <a:latin typeface="Open Sans"/>
                <a:ea typeface="Open Sans"/>
                <a:cs typeface="Open Sans"/>
                <a:sym typeface="Open Sans"/>
              </a:rPr>
              <a:t>for training opportunities.</a:t>
            </a:r>
            <a:endParaRPr lang="en-US" sz="1400" b="1" i="0" u="none" strike="noStrike" cap="none">
              <a:solidFill>
                <a:schemeClr val="dk1"/>
              </a:solidFill>
              <a:latin typeface="Open Sans"/>
              <a:ea typeface="Open Sans"/>
              <a:cs typeface="Open Sans"/>
              <a:sym typeface="Open Sans"/>
            </a:endParaRPr>
          </a:p>
          <a:p>
            <a:pPr marL="0" marR="0" lvl="0" indent="0" algn="l" rtl="0">
              <a:lnSpc>
                <a:spcPct val="114000"/>
              </a:lnSpc>
              <a:spcBef>
                <a:spcPts val="0"/>
              </a:spcBef>
              <a:spcAft>
                <a:spcPts val="600"/>
              </a:spcAft>
              <a:buNone/>
            </a:pPr>
            <a:r>
              <a:rPr lang="en-US" sz="1400" b="1" i="0" u="none" strike="noStrike" cap="none">
                <a:solidFill>
                  <a:schemeClr val="dk1"/>
                </a:solidFill>
                <a:latin typeface="Open Sans"/>
                <a:ea typeface="Open Sans"/>
                <a:cs typeface="Open Sans"/>
                <a:sym typeface="Open Sans"/>
              </a:rPr>
              <a:t>Find these resources and more at results.org/volunteers/anti-oppression:</a:t>
            </a:r>
            <a:endParaRPr lang="en-US" sz="1400" b="0" i="0" u="none" strike="noStrike" cap="none">
              <a:solidFill>
                <a:schemeClr val="dk1"/>
              </a:solidFill>
              <a:latin typeface="Open Sans"/>
              <a:ea typeface="Open Sans"/>
              <a:cs typeface="Open Sans"/>
              <a:sym typeface="Open Sans"/>
            </a:endParaRPr>
          </a:p>
          <a:p>
            <a:pPr marL="628650" lvl="1" indent="-285750">
              <a:lnSpc>
                <a:spcPct val="114000"/>
              </a:lnSpc>
              <a:spcAft>
                <a:spcPts val="600"/>
              </a:spcAft>
              <a:buClr>
                <a:schemeClr val="dk1"/>
              </a:buClr>
              <a:buSzPts val="1350"/>
              <a:buFont typeface="Arial"/>
              <a:buChar char="•"/>
            </a:pPr>
            <a:r>
              <a:rPr lang="en-US" sz="1400" b="0" i="0" u="none" strike="noStrike" cap="none">
                <a:solidFill>
                  <a:schemeClr val="dk1"/>
                </a:solidFill>
                <a:latin typeface="Open Sans"/>
                <a:ea typeface="Open Sans"/>
                <a:cs typeface="Open Sans"/>
                <a:sym typeface="Open Sans"/>
              </a:rPr>
              <a:t>Resource Guides from our Diversity &amp; Inclusion trainings, including:</a:t>
            </a:r>
            <a:r>
              <a:rPr lang="en-US" sz="1400">
                <a:solidFill>
                  <a:schemeClr val="dk1"/>
                </a:solidFill>
                <a:latin typeface="Open Sans"/>
                <a:ea typeface="Open Sans"/>
                <a:cs typeface="Open Sans"/>
                <a:sym typeface="Open Sans"/>
              </a:rPr>
              <a:t> </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971550" marR="0" lvl="2" indent="-285750" algn="l" rtl="0">
              <a:lnSpc>
                <a:spcPct val="114000"/>
              </a:lnSpc>
              <a:spcBef>
                <a:spcPts val="0"/>
              </a:spcBef>
              <a:spcAft>
                <a:spcPts val="600"/>
              </a:spcAft>
              <a:buClr>
                <a:schemeClr val="dk1"/>
              </a:buClr>
              <a:buSzPts val="1350"/>
              <a:buFont typeface="Arial"/>
              <a:buChar char="•"/>
            </a:pPr>
            <a:r>
              <a:rPr lang="en-US" sz="1400" b="0" i="0" u="none" strike="noStrike" cap="none">
                <a:solidFill>
                  <a:schemeClr val="dk1"/>
                </a:solidFill>
                <a:latin typeface="Open Sans"/>
                <a:ea typeface="Open Sans"/>
                <a:cs typeface="Open Sans"/>
                <a:sym typeface="Open Sans"/>
              </a:rPr>
              <a:t>Interrupting Microaggressions</a:t>
            </a:r>
            <a:endParaRPr lang="en-US" sz="2000">
              <a:solidFill>
                <a:schemeClr val="dk1"/>
              </a:solidFill>
              <a:latin typeface="Open Sans"/>
              <a:ea typeface="Open Sans"/>
              <a:cs typeface="Open Sans"/>
            </a:endParaRPr>
          </a:p>
          <a:p>
            <a:pPr marL="971550" marR="0" lvl="2" indent="-285750" algn="l" rtl="0">
              <a:lnSpc>
                <a:spcPct val="114000"/>
              </a:lnSpc>
              <a:spcBef>
                <a:spcPts val="0"/>
              </a:spcBef>
              <a:spcAft>
                <a:spcPts val="600"/>
              </a:spcAft>
              <a:buClr>
                <a:schemeClr val="dk1"/>
              </a:buClr>
              <a:buSzPts val="1350"/>
              <a:buFont typeface="Arial"/>
              <a:buChar char="•"/>
            </a:pPr>
            <a:r>
              <a:rPr lang="en-US" sz="1400" b="0" i="0" u="none" strike="noStrike" cap="none">
                <a:solidFill>
                  <a:schemeClr val="dk1"/>
                </a:solidFill>
                <a:latin typeface="Open Sans"/>
                <a:ea typeface="Open Sans"/>
                <a:cs typeface="Open Sans"/>
                <a:sym typeface="Open Sans"/>
              </a:rPr>
              <a:t>Creating Space for Critical Conversations</a:t>
            </a:r>
            <a:endParaRPr lang="en-US" sz="2000">
              <a:solidFill>
                <a:schemeClr val="dk1"/>
              </a:solidFill>
              <a:latin typeface="Open Sans"/>
              <a:ea typeface="Open Sans"/>
              <a:cs typeface="Open Sans"/>
            </a:endParaRPr>
          </a:p>
          <a:p>
            <a:pPr marL="628650" marR="0" lvl="1" indent="-285750" algn="l" rtl="0">
              <a:lnSpc>
                <a:spcPct val="114000"/>
              </a:lnSpc>
              <a:spcBef>
                <a:spcPts val="0"/>
              </a:spcBef>
              <a:spcAft>
                <a:spcPts val="600"/>
              </a:spcAft>
              <a:buClr>
                <a:schemeClr val="dk1"/>
              </a:buClr>
              <a:buSzPts val="1350"/>
              <a:buFont typeface="Arial"/>
              <a:buChar char="•"/>
            </a:pPr>
            <a:r>
              <a:rPr lang="en-US" sz="1400" b="0" i="0" u="none" strike="noStrike" cap="none">
                <a:solidFill>
                  <a:schemeClr val="dk1"/>
                </a:solidFill>
                <a:latin typeface="Open Sans"/>
                <a:ea typeface="Open Sans"/>
                <a:cs typeface="Open Sans"/>
                <a:sym typeface="Open Sans"/>
              </a:rPr>
              <a:t>Information on how RESULTS responds to oppressive incidents</a:t>
            </a:r>
            <a:endParaRPr lang="en-US" sz="2000">
              <a:solidFill>
                <a:schemeClr val="dk1"/>
              </a:solidFill>
              <a:latin typeface="Open Sans"/>
              <a:ea typeface="Open Sans"/>
              <a:cs typeface="Open Sans"/>
            </a:endParaRPr>
          </a:p>
        </p:txBody>
      </p:sp>
      <p:sp>
        <p:nvSpPr>
          <p:cNvPr id="196" name="Google Shape;196;g1dd29ec108d_0_96"/>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350"/>
              <a:buFont typeface="Open Sans"/>
              <a:buNone/>
            </a:pPr>
            <a:endParaRPr sz="1350" b="0" i="0" u="none" strike="noStrike" cap="none">
              <a:solidFill>
                <a:srgbClr val="000000"/>
              </a:solidFill>
              <a:latin typeface="Open Sans"/>
              <a:ea typeface="Open Sans"/>
              <a:cs typeface="Open Sans"/>
              <a:sym typeface="Open Sans"/>
            </a:endParaRPr>
          </a:p>
        </p:txBody>
      </p:sp>
      <p:sp>
        <p:nvSpPr>
          <p:cNvPr id="2" name="Rectangle 5">
            <a:extLst>
              <a:ext uri="{FF2B5EF4-FFF2-40B4-BE49-F238E27FC236}">
                <a16:creationId xmlns:a16="http://schemas.microsoft.com/office/drawing/2014/main" id="{16064897-DCF8-A50F-98AA-FE418918F5CA}"/>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3</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0F6F21-A6CA-1D7C-8162-A87FFA19A907}"/>
              </a:ext>
            </a:extLst>
          </p:cNvPr>
          <p:cNvSpPr txBox="1"/>
          <p:nvPr/>
        </p:nvSpPr>
        <p:spPr>
          <a:xfrm>
            <a:off x="334891" y="873620"/>
            <a:ext cx="8107200" cy="3648435"/>
          </a:xfrm>
          <a:prstGeom prst="rect">
            <a:avLst/>
          </a:prstGeom>
          <a:noFill/>
        </p:spPr>
        <p:txBody>
          <a:bodyPr wrap="square">
            <a:spAutoFit/>
          </a:bodyPr>
          <a:lstStyle/>
          <a:p>
            <a:pPr>
              <a:lnSpc>
                <a:spcPct val="114000"/>
              </a:lnSpc>
              <a:spcAft>
                <a:spcPts val="600"/>
              </a:spcAft>
            </a:pPr>
            <a:r>
              <a:rPr lang="en-US" sz="2200" b="1">
                <a:latin typeface="Open Sans" panose="020B0606030504020204" pitchFamily="34" charset="0"/>
                <a:ea typeface="Open Sans" panose="020B0606030504020204" pitchFamily="34" charset="0"/>
                <a:cs typeface="Open Sans" panose="020B0606030504020204" pitchFamily="34" charset="0"/>
              </a:rPr>
              <a:t>RESOURCES</a:t>
            </a:r>
          </a:p>
          <a:p>
            <a:pPr marL="342900" indent="-342900">
              <a:lnSpc>
                <a:spcPct val="114000"/>
              </a:lnSpc>
              <a:spcAft>
                <a:spcPts val="6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Build the Buy-in page: </a:t>
            </a:r>
            <a:r>
              <a:rPr lang="en-US" sz="2000">
                <a:latin typeface="Open Sans" panose="020B0606030504020204" pitchFamily="34" charset="0"/>
                <a:ea typeface="Open Sans" panose="020B0606030504020204" pitchFamily="34" charset="0"/>
                <a:cs typeface="Open Sans" panose="020B0606030504020204" pitchFamily="34" charset="0"/>
                <a:hlinkClick r:id="rId2"/>
              </a:rPr>
              <a:t>https://results.org/build-the-buy-in</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spcAft>
                <a:spcPts val="6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Media actions: </a:t>
            </a:r>
            <a:r>
              <a:rPr lang="en-US" sz="2000">
                <a:latin typeface="Open Sans" panose="020B0606030504020204" pitchFamily="34" charset="0"/>
                <a:ea typeface="Open Sans" panose="020B0606030504020204" pitchFamily="34" charset="0"/>
                <a:cs typeface="Open Sans" panose="020B0606030504020204" pitchFamily="34" charset="0"/>
                <a:hlinkClick r:id="rId3"/>
              </a:rPr>
              <a:t>https://results.org/volunteers/action-center/action-alerts</a:t>
            </a:r>
            <a:r>
              <a:rPr lang="en-US" sz="200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14000"/>
              </a:lnSpc>
              <a:spcAft>
                <a:spcPts val="6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Working with the media: </a:t>
            </a:r>
            <a:r>
              <a:rPr lang="en-US" sz="2000">
                <a:latin typeface="Open Sans" panose="020B0606030504020204" pitchFamily="34" charset="0"/>
                <a:ea typeface="Open Sans" panose="020B0606030504020204" pitchFamily="34" charset="0"/>
                <a:cs typeface="Open Sans" panose="020B0606030504020204" pitchFamily="34" charset="0"/>
                <a:hlinkClick r:id="rId4"/>
              </a:rPr>
              <a:t>https://results.org/volunteers/media-tools</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4000"/>
              </a:lnSpc>
              <a:spcAft>
                <a:spcPts val="6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2023 Grassroots Media Packets: </a:t>
            </a:r>
            <a:r>
              <a:rPr lang="en-US" sz="2000">
                <a:latin typeface="Open Sans" panose="020B0606030504020204" pitchFamily="34" charset="0"/>
                <a:ea typeface="Open Sans" panose="020B0606030504020204" pitchFamily="34" charset="0"/>
                <a:cs typeface="Open Sans" panose="020B0606030504020204" pitchFamily="34" charset="0"/>
                <a:hlinkClick r:id="rId5"/>
              </a:rPr>
              <a:t>https://results.org/resources/2023-grassroots-media-packets</a:t>
            </a:r>
            <a:r>
              <a:rPr lang="en-US" sz="200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14000"/>
              </a:lnSpc>
              <a:spcAft>
                <a:spcPts val="6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Report published media: </a:t>
            </a:r>
            <a:r>
              <a:rPr lang="en-US" sz="2000">
                <a:latin typeface="Open Sans" panose="020B0606030504020204" pitchFamily="34" charset="0"/>
                <a:ea typeface="Open Sans" panose="020B0606030504020204" pitchFamily="34" charset="0"/>
                <a:cs typeface="Open Sans" panose="020B0606030504020204" pitchFamily="34" charset="0"/>
                <a:hlinkClick r:id="rId6"/>
              </a:rPr>
              <a:t>https://results.org/report-media</a:t>
            </a:r>
            <a:r>
              <a:rPr lang="en-US" sz="2000">
                <a:latin typeface="Open Sans" panose="020B0606030504020204" pitchFamily="34" charset="0"/>
                <a:ea typeface="Open Sans" panose="020B0606030504020204" pitchFamily="34" charset="0"/>
                <a:cs typeface="Open Sans" panose="020B0606030504020204" pitchFamily="34" charset="0"/>
              </a:rPr>
              <a:t>  </a:t>
            </a:r>
            <a:endParaRPr lang="en-US" sz="2000" i="1">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08A58286-07A4-C7E8-A70D-1E5AE3078942}"/>
              </a:ext>
            </a:extLst>
          </p:cNvPr>
          <p:cNvSpPr txBox="1">
            <a:spLocks/>
          </p:cNvSpPr>
          <p:nvPr/>
        </p:nvSpPr>
        <p:spPr>
          <a:xfrm>
            <a:off x="593909" y="95570"/>
            <a:ext cx="7956182"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867"/>
              <a:buFont typeface="Open Sans"/>
              <a:buNone/>
              <a:defRPr sz="5867"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400"/>
            <a:r>
              <a:rPr lang="en-US" sz="3200" b="1" kern="0">
                <a:solidFill>
                  <a:srgbClr val="D50032"/>
                </a:solidFill>
                <a:cs typeface="Calibri"/>
              </a:rPr>
              <a:t>Build the Buy-In Campaign</a:t>
            </a:r>
          </a:p>
        </p:txBody>
      </p:sp>
    </p:spTree>
    <p:extLst>
      <p:ext uri="{BB962C8B-B14F-4D97-AF65-F5344CB8AC3E}">
        <p14:creationId xmlns:p14="http://schemas.microsoft.com/office/powerpoint/2010/main" val="73099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91E9-F93A-FC1C-C36F-9CFF17DAC534}"/>
              </a:ext>
            </a:extLst>
          </p:cNvPr>
          <p:cNvSpPr>
            <a:spLocks noGrp="1"/>
          </p:cNvSpPr>
          <p:nvPr>
            <p:ph type="title"/>
          </p:nvPr>
        </p:nvSpPr>
        <p:spPr>
          <a:xfrm>
            <a:off x="593909" y="95570"/>
            <a:ext cx="7956182" cy="581230"/>
          </a:xfrm>
        </p:spPr>
        <p:txBody>
          <a:bodyPr>
            <a:noAutofit/>
          </a:bodyPr>
          <a:lstStyle/>
          <a:p>
            <a:r>
              <a:rPr lang="en-US" sz="3200" b="1">
                <a:solidFill>
                  <a:srgbClr val="D50032"/>
                </a:solidFill>
                <a:cs typeface="Calibri"/>
              </a:rPr>
              <a:t>Living our AO Values</a:t>
            </a:r>
          </a:p>
        </p:txBody>
      </p:sp>
      <p:sp>
        <p:nvSpPr>
          <p:cNvPr id="7" name="TextBox 6">
            <a:extLst>
              <a:ext uri="{FF2B5EF4-FFF2-40B4-BE49-F238E27FC236}">
                <a16:creationId xmlns:a16="http://schemas.microsoft.com/office/drawing/2014/main" id="{B74C5DC2-3245-541F-2C83-15F7E2AA711A}"/>
              </a:ext>
            </a:extLst>
          </p:cNvPr>
          <p:cNvSpPr txBox="1"/>
          <p:nvPr/>
        </p:nvSpPr>
        <p:spPr>
          <a:xfrm>
            <a:off x="442891" y="880820"/>
            <a:ext cx="8107200" cy="454676"/>
          </a:xfrm>
          <a:prstGeom prst="rect">
            <a:avLst/>
          </a:prstGeom>
          <a:noFill/>
        </p:spPr>
        <p:txBody>
          <a:bodyPr wrap="square" lIns="91440" tIns="45720" rIns="91440" bIns="45720" anchor="t">
            <a:spAutoFit/>
          </a:bodyPr>
          <a:lstStyle/>
          <a:p>
            <a:pPr marL="342900" indent="-342900">
              <a:lnSpc>
                <a:spcPct val="114000"/>
              </a:lnSpc>
              <a:spcAft>
                <a:spcPts val="600"/>
              </a:spcAft>
              <a:buFont typeface="Arial" panose="020B0604020202020204" pitchFamily="34" charset="0"/>
              <a:buChar char="•"/>
            </a:pPr>
            <a:endParaRPr lang="en-US" sz="2200">
              <a:latin typeface="Open Sans"/>
              <a:ea typeface="Open Sans"/>
              <a:cs typeface="Open Sans"/>
            </a:endParaRPr>
          </a:p>
        </p:txBody>
      </p:sp>
      <p:sp>
        <p:nvSpPr>
          <p:cNvPr id="4" name="TextBox 3">
            <a:extLst>
              <a:ext uri="{FF2B5EF4-FFF2-40B4-BE49-F238E27FC236}">
                <a16:creationId xmlns:a16="http://schemas.microsoft.com/office/drawing/2014/main" id="{81E8A489-13F9-A406-CCCD-8101BA24E2B0}"/>
              </a:ext>
            </a:extLst>
          </p:cNvPr>
          <p:cNvSpPr txBox="1"/>
          <p:nvPr/>
        </p:nvSpPr>
        <p:spPr>
          <a:xfrm>
            <a:off x="442891" y="880820"/>
            <a:ext cx="8107200" cy="4170372"/>
          </a:xfrm>
          <a:prstGeom prst="rect">
            <a:avLst/>
          </a:prstGeom>
          <a:noFill/>
        </p:spPr>
        <p:txBody>
          <a:bodyPr wrap="square" lIns="91440" tIns="45720" rIns="91440" bIns="45720" anchor="t">
            <a:spAutoFit/>
          </a:bodyPr>
          <a:lstStyle/>
          <a:p>
            <a:pPr>
              <a:lnSpc>
                <a:spcPct val="114000"/>
              </a:lnSpc>
              <a:spcAft>
                <a:spcPts val="600"/>
              </a:spcAft>
            </a:pPr>
            <a:endParaRPr lang="en-US" sz="2400">
              <a:latin typeface="Arial"/>
              <a:ea typeface="Open Sans"/>
              <a:cs typeface="Arial"/>
            </a:endParaRPr>
          </a:p>
          <a:p>
            <a:pPr marL="342900" indent="-342900">
              <a:lnSpc>
                <a:spcPct val="113999"/>
              </a:lnSpc>
              <a:spcAft>
                <a:spcPts val="600"/>
              </a:spcAft>
              <a:buFont typeface="Arial" panose="020B0604020202020204" pitchFamily="34" charset="0"/>
              <a:buChar char="•"/>
            </a:pPr>
            <a:r>
              <a:rPr lang="en-US" sz="3200" b="1">
                <a:latin typeface="Open Sans"/>
                <a:ea typeface="Open Sans"/>
                <a:cs typeface="Open Sans"/>
              </a:rPr>
              <a:t>Acknowledge responsibility to act</a:t>
            </a:r>
            <a:endParaRPr lang="en-US" sz="3200" b="1">
              <a:latin typeface="Open Sans"/>
              <a:ea typeface="Open Sans" panose="020B0606030504020204" pitchFamily="34" charset="0"/>
              <a:cs typeface="Open Sans"/>
            </a:endParaRPr>
          </a:p>
          <a:p>
            <a:pPr marL="342900" indent="-342900">
              <a:lnSpc>
                <a:spcPct val="113999"/>
              </a:lnSpc>
              <a:spcAft>
                <a:spcPts val="600"/>
              </a:spcAft>
              <a:buFont typeface="Arial" panose="020B0604020202020204" pitchFamily="34" charset="0"/>
              <a:buChar char="•"/>
            </a:pPr>
            <a:r>
              <a:rPr lang="en-US" sz="3200" b="1">
                <a:latin typeface="Open Sans"/>
                <a:ea typeface="Open Sans"/>
                <a:cs typeface="Open Sans"/>
              </a:rPr>
              <a:t>Commit to being there</a:t>
            </a:r>
          </a:p>
          <a:p>
            <a:pPr marL="342900" indent="-342900">
              <a:lnSpc>
                <a:spcPct val="113999"/>
              </a:lnSpc>
              <a:spcAft>
                <a:spcPts val="600"/>
              </a:spcAft>
              <a:buFont typeface="Arial" panose="020B0604020202020204" pitchFamily="34" charset="0"/>
              <a:buChar char="•"/>
            </a:pPr>
            <a:r>
              <a:rPr lang="en-US" sz="3200" b="1">
                <a:latin typeface="Open Sans"/>
                <a:ea typeface="Open Sans"/>
                <a:cs typeface="Open Sans"/>
              </a:rPr>
              <a:t>Seek out more perspectives and skills</a:t>
            </a:r>
            <a:endParaRPr lang="en-US" sz="3200">
              <a:latin typeface="Open Sans"/>
              <a:ea typeface="Open Sans"/>
              <a:cs typeface="Open Sans"/>
            </a:endParaRPr>
          </a:p>
          <a:p>
            <a:pPr marL="342900" indent="-342900">
              <a:lnSpc>
                <a:spcPct val="113999"/>
              </a:lnSpc>
              <a:spcAft>
                <a:spcPts val="600"/>
              </a:spcAft>
              <a:buFont typeface="Arial" panose="020B0604020202020204" pitchFamily="34" charset="0"/>
              <a:buChar char="•"/>
            </a:pPr>
            <a:endParaRPr lang="en-US" sz="3600" b="1">
              <a:latin typeface="Open Sans"/>
              <a:ea typeface="Open Sans"/>
              <a:cs typeface="Open Sans"/>
            </a:endParaRPr>
          </a:p>
          <a:p>
            <a:pPr lvl="1">
              <a:lnSpc>
                <a:spcPct val="114000"/>
              </a:lnSpc>
              <a:spcAft>
                <a:spcPts val="600"/>
              </a:spcAft>
            </a:pPr>
            <a:endParaRPr lang="en-US" sz="2400" i="1">
              <a:latin typeface="Open Sans"/>
              <a:ea typeface="Open Sans"/>
              <a:cs typeface="Open Sans"/>
            </a:endParaRPr>
          </a:p>
        </p:txBody>
      </p:sp>
    </p:spTree>
    <p:extLst>
      <p:ext uri="{BB962C8B-B14F-4D97-AF65-F5344CB8AC3E}">
        <p14:creationId xmlns:p14="http://schemas.microsoft.com/office/powerpoint/2010/main" val="3987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B2955C-C3F1-BDD0-635E-925D90C518E9}"/>
              </a:ext>
            </a:extLst>
          </p:cNvPr>
          <p:cNvSpPr txBox="1">
            <a:spLocks/>
          </p:cNvSpPr>
          <p:nvPr/>
        </p:nvSpPr>
        <p:spPr>
          <a:xfrm>
            <a:off x="871253" y="146756"/>
            <a:ext cx="7401491" cy="857250"/>
          </a:xfrm>
          <a:prstGeom prst="rect">
            <a:avLst/>
          </a:prstGeom>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4000"/>
              </a:lnSpc>
            </a:pPr>
            <a:r>
              <a:rPr lang="en-US" sz="2800" b="1">
                <a:latin typeface="Open Sans"/>
                <a:ea typeface="Open Sans"/>
                <a:cs typeface="Open Sans"/>
              </a:rPr>
              <a:t>Apply for the 2023 </a:t>
            </a:r>
            <a:endParaRPr lang="en-US" sz="2800" b="1">
              <a:latin typeface="Open Sans" panose="020B0606030504020204" pitchFamily="34" charset="0"/>
              <a:ea typeface="Open Sans" panose="020B0606030504020204" pitchFamily="34" charset="0"/>
              <a:cs typeface="Open Sans" panose="020B0606030504020204" pitchFamily="34" charset="0"/>
            </a:endParaRPr>
          </a:p>
          <a:p>
            <a:pPr>
              <a:lnSpc>
                <a:spcPct val="124000"/>
              </a:lnSpc>
            </a:pPr>
            <a:r>
              <a:rPr lang="en-US" sz="2800" b="1">
                <a:latin typeface="Open Sans"/>
                <a:ea typeface="Open Sans"/>
                <a:cs typeface="Open Sans"/>
              </a:rPr>
              <a:t>Experts on Poverty Cohort</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70E5822E-2A7E-9D91-A672-F4244E5CCD51}"/>
              </a:ext>
            </a:extLst>
          </p:cNvPr>
          <p:cNvSpPr txBox="1">
            <a:spLocks/>
          </p:cNvSpPr>
          <p:nvPr/>
        </p:nvSpPr>
        <p:spPr>
          <a:xfrm>
            <a:off x="871254" y="4040372"/>
            <a:ext cx="7401491" cy="10519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4000"/>
              </a:lnSpc>
            </a:pPr>
            <a:r>
              <a:rPr lang="en-US" sz="2400" b="1">
                <a:solidFill>
                  <a:schemeClr val="tx2"/>
                </a:solidFill>
                <a:latin typeface="Open Sans"/>
                <a:ea typeface="Open Sans"/>
                <a:cs typeface="Open Sans"/>
              </a:rPr>
              <a:t>results.org/experts-on-poverty</a:t>
            </a:r>
          </a:p>
          <a:p>
            <a:pPr>
              <a:lnSpc>
                <a:spcPct val="114000"/>
              </a:lnSpc>
              <a:spcAft>
                <a:spcPts val="600"/>
              </a:spcAft>
            </a:pPr>
            <a:r>
              <a:rPr lang="en-US" sz="2400" i="1">
                <a:latin typeface="Open Sans"/>
                <a:ea typeface="Open Sans"/>
                <a:cs typeface="Open Sans"/>
              </a:rPr>
              <a:t>Deadline is November 30 </a:t>
            </a:r>
            <a:endParaRPr lang="en-US" sz="2400" i="1">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9">
            <a:extLst>
              <a:ext uri="{FF2B5EF4-FFF2-40B4-BE49-F238E27FC236}">
                <a16:creationId xmlns:a16="http://schemas.microsoft.com/office/drawing/2014/main" id="{1BB966F0-AB23-7536-4A99-4E4EE70296B9}"/>
              </a:ext>
            </a:extLst>
          </p:cNvPr>
          <p:cNvPicPr>
            <a:picLocks noChangeAspect="1"/>
          </p:cNvPicPr>
          <p:nvPr/>
        </p:nvPicPr>
        <p:blipFill rotWithShape="1">
          <a:blip r:embed="rId2"/>
          <a:srcRect l="14" t="27" r="-212" b="37"/>
          <a:stretch/>
        </p:blipFill>
        <p:spPr>
          <a:xfrm>
            <a:off x="-1961" y="1105084"/>
            <a:ext cx="9155333" cy="2930460"/>
          </a:xfrm>
          <a:prstGeom prst="rect">
            <a:avLst/>
          </a:prstGeom>
        </p:spPr>
      </p:pic>
      <p:sp>
        <p:nvSpPr>
          <p:cNvPr id="5" name="Rectangle 5">
            <a:extLst>
              <a:ext uri="{FF2B5EF4-FFF2-40B4-BE49-F238E27FC236}">
                <a16:creationId xmlns:a16="http://schemas.microsoft.com/office/drawing/2014/main" id="{D9DEFD39-64E5-58E3-0E69-63565190B5C1}"/>
              </a:ext>
            </a:extLst>
          </p:cNvPr>
          <p:cNvSpPr>
            <a:spLocks noChangeArrowheads="1"/>
          </p:cNvSpPr>
          <p:nvPr/>
        </p:nvSpPr>
        <p:spPr bwMode="auto">
          <a:xfrm>
            <a:off x="0" y="7802"/>
            <a:ext cx="4143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0"/>
              </a:spcBef>
              <a:spcAft>
                <a:spcPts val="0"/>
              </a:spcAft>
              <a:buClrTx/>
              <a:buSzTx/>
              <a:buFontTx/>
              <a:buNone/>
              <a:tabLst/>
              <a:defRPr/>
            </a:pPr>
            <a:fld id="{95BB2D1B-881B-4C36-91A0-2138573F7DA8}" type="slidenum">
              <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457189" rtl="0" eaLnBrk="1" fontAlgn="auto" latinLnBrk="0" hangingPunct="1">
                <a:lnSpc>
                  <a:spcPct val="100000"/>
                </a:lnSpc>
                <a:spcBef>
                  <a:spcPct val="0"/>
                </a:spcBef>
                <a:spcAft>
                  <a:spcPts val="0"/>
                </a:spcAft>
                <a:buClrTx/>
                <a:buSzTx/>
                <a:buFontTx/>
                <a:buNone/>
                <a:tabLst/>
                <a:defRPr/>
              </a:pPr>
              <a:t>32</a:t>
            </a:fld>
            <a:endParaRPr kumimoji="0" lang="en-US" altLang="en-US" sz="13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0195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87D5-FE3D-4F3D-5C89-8CFC0090E848}"/>
              </a:ext>
            </a:extLst>
          </p:cNvPr>
          <p:cNvSpPr>
            <a:spLocks noGrp="1"/>
          </p:cNvSpPr>
          <p:nvPr>
            <p:ph type="title"/>
          </p:nvPr>
        </p:nvSpPr>
        <p:spPr>
          <a:xfrm>
            <a:off x="871254" y="273866"/>
            <a:ext cx="7401491" cy="794821"/>
          </a:xfrm>
        </p:spPr>
        <p:txBody>
          <a:bodyPr>
            <a:normAutofit fontScale="90000"/>
          </a:bodyPr>
          <a:lstStyle/>
          <a:p>
            <a:r>
              <a:rPr lang="en-US" sz="3200" b="1">
                <a:solidFill>
                  <a:srgbClr val="D50032"/>
                </a:solidFill>
              </a:rPr>
              <a:t>Experts on Poverty Program</a:t>
            </a:r>
            <a:br>
              <a:rPr lang="en-US" sz="3200" b="1">
                <a:solidFill>
                  <a:srgbClr val="D50032"/>
                </a:solidFill>
              </a:rPr>
            </a:br>
            <a:r>
              <a:rPr lang="en-US" sz="3200" b="1">
                <a:solidFill>
                  <a:srgbClr val="D50032"/>
                </a:solidFill>
              </a:rPr>
              <a:t>Information Session</a:t>
            </a:r>
            <a:endParaRPr lang="en-US"/>
          </a:p>
        </p:txBody>
      </p:sp>
      <p:sp>
        <p:nvSpPr>
          <p:cNvPr id="3" name="Content Placeholder 2">
            <a:extLst>
              <a:ext uri="{FF2B5EF4-FFF2-40B4-BE49-F238E27FC236}">
                <a16:creationId xmlns:a16="http://schemas.microsoft.com/office/drawing/2014/main" id="{67FC8423-D76D-5A7F-A946-CBC1701F151D}"/>
              </a:ext>
            </a:extLst>
          </p:cNvPr>
          <p:cNvSpPr>
            <a:spLocks noGrp="1"/>
          </p:cNvSpPr>
          <p:nvPr>
            <p:ph idx="1"/>
          </p:nvPr>
        </p:nvSpPr>
        <p:spPr/>
        <p:txBody>
          <a:bodyPr>
            <a:normAutofit fontScale="85000" lnSpcReduction="10000"/>
          </a:bodyPr>
          <a:lstStyle/>
          <a:p>
            <a:pPr marL="0" indent="0" algn="ctr">
              <a:buNone/>
            </a:pPr>
            <a:r>
              <a:rPr lang="en-US" sz="2400"/>
              <a:t>Hear from program lead, Lakeisha McVey, and a current Expert on Poverty about what the program is all entails and to ask questions.</a:t>
            </a:r>
            <a:endParaRPr lang="en-US"/>
          </a:p>
          <a:p>
            <a:pPr marL="0" indent="0" algn="ctr">
              <a:spcBef>
                <a:spcPts val="852"/>
              </a:spcBef>
              <a:buNone/>
            </a:pPr>
            <a:endParaRPr lang="en-US" sz="2800"/>
          </a:p>
          <a:p>
            <a:pPr marL="0" indent="0" algn="ctr">
              <a:spcBef>
                <a:spcPts val="852"/>
              </a:spcBef>
              <a:buNone/>
            </a:pPr>
            <a:r>
              <a:rPr lang="en-US" sz="2800" b="1"/>
              <a:t>Tuesday, October 24, 12:00 pm ET</a:t>
            </a:r>
          </a:p>
          <a:p>
            <a:pPr marL="0" indent="0" algn="ctr">
              <a:spcBef>
                <a:spcPts val="852"/>
              </a:spcBef>
              <a:buNone/>
            </a:pPr>
            <a:r>
              <a:rPr lang="en-US" sz="2400"/>
              <a:t>Registration: </a:t>
            </a:r>
            <a:r>
              <a:rPr lang="en-US" sz="2400">
                <a:hlinkClick r:id="rId2"/>
              </a:rPr>
              <a:t>https://tinyurl.com/oct24infosession</a:t>
            </a:r>
          </a:p>
          <a:p>
            <a:pPr marL="0" indent="0" algn="ctr">
              <a:spcBef>
                <a:spcPts val="852"/>
              </a:spcBef>
              <a:buNone/>
            </a:pPr>
            <a:endParaRPr lang="en-US" sz="2400"/>
          </a:p>
          <a:p>
            <a:pPr marL="0" indent="0" algn="ctr">
              <a:spcBef>
                <a:spcPts val="852"/>
              </a:spcBef>
              <a:buNone/>
            </a:pPr>
            <a:r>
              <a:rPr lang="en-US" sz="2800" b="1"/>
              <a:t>Tuesday, November 7, 8:00 pm ET</a:t>
            </a:r>
            <a:endParaRPr lang="en-US" sz="2800"/>
          </a:p>
          <a:p>
            <a:pPr marL="0" indent="0" algn="ctr">
              <a:spcBef>
                <a:spcPts val="852"/>
              </a:spcBef>
              <a:buNone/>
            </a:pPr>
            <a:r>
              <a:rPr lang="en-US" sz="2400"/>
              <a:t>Registration: </a:t>
            </a:r>
            <a:r>
              <a:rPr lang="en-US" sz="2400">
                <a:hlinkClick r:id="rId3"/>
              </a:rPr>
              <a:t>https://tinyurl.com/nov7infosession</a:t>
            </a:r>
            <a:endParaRPr lang="en-US"/>
          </a:p>
          <a:p>
            <a:pPr marL="0" indent="0" algn="ctr">
              <a:spcBef>
                <a:spcPts val="852"/>
              </a:spcBef>
              <a:buNone/>
            </a:pPr>
            <a:endParaRPr lang="en-US" sz="2400"/>
          </a:p>
          <a:p>
            <a:pPr marL="0" indent="0">
              <a:spcBef>
                <a:spcPts val="852"/>
              </a:spcBef>
              <a:buNone/>
            </a:pPr>
            <a:endParaRPr lang="en-US" sz="4250"/>
          </a:p>
        </p:txBody>
      </p:sp>
    </p:spTree>
    <p:extLst>
      <p:ext uri="{BB962C8B-B14F-4D97-AF65-F5344CB8AC3E}">
        <p14:creationId xmlns:p14="http://schemas.microsoft.com/office/powerpoint/2010/main" val="1025673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B70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5192E94-3031-4CA1-B16E-C79290406204}"/>
              </a:ext>
            </a:extLst>
          </p:cNvPr>
          <p:cNvGrpSpPr/>
          <p:nvPr/>
        </p:nvGrpSpPr>
        <p:grpSpPr>
          <a:xfrm>
            <a:off x="6172734" y="192893"/>
            <a:ext cx="2772377" cy="4757715"/>
            <a:chOff x="652222" y="465437"/>
            <a:chExt cx="3336866" cy="5726442"/>
          </a:xfrm>
        </p:grpSpPr>
        <p:pic>
          <p:nvPicPr>
            <p:cNvPr id="6" name="Picture 5" descr="A collage of a person&#10;&#10;Description automatically generated with low confidence">
              <a:extLst>
                <a:ext uri="{FF2B5EF4-FFF2-40B4-BE49-F238E27FC236}">
                  <a16:creationId xmlns:a16="http://schemas.microsoft.com/office/drawing/2014/main" id="{D3DEB391-017C-4E7B-9A2D-E676FE69A821}"/>
                </a:ext>
              </a:extLst>
            </p:cNvPr>
            <p:cNvPicPr>
              <a:picLocks noChangeAspect="1"/>
            </p:cNvPicPr>
            <p:nvPr/>
          </p:nvPicPr>
          <p:blipFill rotWithShape="1">
            <a:blip r:embed="rId3">
              <a:extLst>
                <a:ext uri="{28A0092B-C50C-407E-A947-70E740481C1C}">
                  <a14:useLocalDpi xmlns:a14="http://schemas.microsoft.com/office/drawing/2010/main" val="0"/>
                </a:ext>
              </a:extLst>
            </a:blip>
            <a:srcRect l="50559" b="26828"/>
            <a:stretch/>
          </p:blipFill>
          <p:spPr>
            <a:xfrm>
              <a:off x="652222" y="3328658"/>
              <a:ext cx="3336865" cy="2863221"/>
            </a:xfrm>
            <a:prstGeom prst="rect">
              <a:avLst/>
            </a:prstGeom>
          </p:spPr>
        </p:pic>
        <p:pic>
          <p:nvPicPr>
            <p:cNvPr id="9" name="Picture 8" descr="A collage of a person&#10;&#10;Description automatically generated with low confidence">
              <a:extLst>
                <a:ext uri="{FF2B5EF4-FFF2-40B4-BE49-F238E27FC236}">
                  <a16:creationId xmlns:a16="http://schemas.microsoft.com/office/drawing/2014/main" id="{20F2A063-38AA-4077-ACD1-41880337C287}"/>
                </a:ext>
              </a:extLst>
            </p:cNvPr>
            <p:cNvPicPr>
              <a:picLocks noChangeAspect="1"/>
            </p:cNvPicPr>
            <p:nvPr/>
          </p:nvPicPr>
          <p:blipFill rotWithShape="1">
            <a:blip r:embed="rId3">
              <a:extLst>
                <a:ext uri="{28A0092B-C50C-407E-A947-70E740481C1C}">
                  <a14:useLocalDpi xmlns:a14="http://schemas.microsoft.com/office/drawing/2010/main" val="0"/>
                </a:ext>
              </a:extLst>
            </a:blip>
            <a:srcRect r="50559" b="26828"/>
            <a:stretch/>
          </p:blipFill>
          <p:spPr>
            <a:xfrm>
              <a:off x="652223" y="465437"/>
              <a:ext cx="3336865" cy="2863221"/>
            </a:xfrm>
            <a:prstGeom prst="rect">
              <a:avLst/>
            </a:prstGeom>
          </p:spPr>
        </p:pic>
      </p:grpSp>
      <p:sp>
        <p:nvSpPr>
          <p:cNvPr id="10" name="Title 4">
            <a:extLst>
              <a:ext uri="{FF2B5EF4-FFF2-40B4-BE49-F238E27FC236}">
                <a16:creationId xmlns:a16="http://schemas.microsoft.com/office/drawing/2014/main" id="{58BDADE0-52BB-4421-97F1-CCB931D37044}"/>
              </a:ext>
            </a:extLst>
          </p:cNvPr>
          <p:cNvSpPr txBox="1">
            <a:spLocks/>
          </p:cNvSpPr>
          <p:nvPr/>
        </p:nvSpPr>
        <p:spPr>
          <a:xfrm>
            <a:off x="23573" y="1147467"/>
            <a:ext cx="5985750" cy="11310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defRPr/>
            </a:pPr>
            <a:r>
              <a:rPr lang="en-US" sz="2250">
                <a:latin typeface="Open Sans"/>
                <a:ea typeface="Open Sans"/>
                <a:cs typeface="Open Sans"/>
              </a:rPr>
              <a:t>Join the AO Learning Community – a discussion group to advance RESULTS’ anti-oppression learning.</a:t>
            </a:r>
            <a:endParaRPr lang="en-US" sz="225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4">
            <a:extLst>
              <a:ext uri="{FF2B5EF4-FFF2-40B4-BE49-F238E27FC236}">
                <a16:creationId xmlns:a16="http://schemas.microsoft.com/office/drawing/2014/main" id="{A16FEB20-98B5-4FFB-9378-04F085BD8159}"/>
              </a:ext>
            </a:extLst>
          </p:cNvPr>
          <p:cNvSpPr txBox="1">
            <a:spLocks/>
          </p:cNvSpPr>
          <p:nvPr/>
        </p:nvSpPr>
        <p:spPr>
          <a:xfrm>
            <a:off x="57150" y="188663"/>
            <a:ext cx="5922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defRPr/>
            </a:pPr>
            <a:r>
              <a:rPr lang="en-US" sz="3000" b="1">
                <a:solidFill>
                  <a:srgbClr val="C00000"/>
                </a:solidFill>
                <a:latin typeface="Open Sans" panose="020B0606030504020204" pitchFamily="34" charset="0"/>
                <a:ea typeface="Open Sans" panose="020B0606030504020204" pitchFamily="34" charset="0"/>
                <a:cs typeface="Open Sans" panose="020B0606030504020204" pitchFamily="34" charset="0"/>
              </a:rPr>
              <a:t>RESULTS Grassroots </a:t>
            </a:r>
            <a:br>
              <a:rPr lang="en-US" sz="3000" b="1">
                <a:solidFill>
                  <a:srgbClr val="C00000"/>
                </a:solidFill>
                <a:latin typeface="Open Sans" panose="020B0606030504020204" pitchFamily="34" charset="0"/>
                <a:ea typeface="Open Sans" panose="020B0606030504020204" pitchFamily="34" charset="0"/>
                <a:cs typeface="Open Sans" panose="020B0606030504020204" pitchFamily="34" charset="0"/>
              </a:rPr>
            </a:br>
            <a:r>
              <a:rPr lang="en-US" sz="3000" b="1">
                <a:solidFill>
                  <a:srgbClr val="C00000"/>
                </a:solidFill>
                <a:latin typeface="Open Sans" panose="020B0606030504020204" pitchFamily="34" charset="0"/>
                <a:ea typeface="Open Sans" panose="020B0606030504020204" pitchFamily="34" charset="0"/>
                <a:cs typeface="Open Sans" panose="020B0606030504020204" pitchFamily="34" charset="0"/>
              </a:rPr>
              <a:t>AO Learning Community</a:t>
            </a:r>
          </a:p>
        </p:txBody>
      </p:sp>
      <p:sp>
        <p:nvSpPr>
          <p:cNvPr id="11" name="Title 4">
            <a:extLst>
              <a:ext uri="{FF2B5EF4-FFF2-40B4-BE49-F238E27FC236}">
                <a16:creationId xmlns:a16="http://schemas.microsoft.com/office/drawing/2014/main" id="{A914CB2C-92E1-4028-8F24-8E7A5EA08C98}"/>
              </a:ext>
            </a:extLst>
          </p:cNvPr>
          <p:cNvSpPr txBox="1">
            <a:spLocks/>
          </p:cNvSpPr>
          <p:nvPr/>
        </p:nvSpPr>
        <p:spPr>
          <a:xfrm>
            <a:off x="48333" y="2596421"/>
            <a:ext cx="6079039" cy="19005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spcBef>
                <a:spcPts val="0"/>
              </a:spcBef>
              <a:defRPr/>
            </a:pPr>
            <a:r>
              <a:rPr lang="en-US" sz="3000" b="1">
                <a:latin typeface="Open Sans" panose="020B0606030504020204" pitchFamily="34" charset="0"/>
                <a:ea typeface="Open Sans" panose="020B0606030504020204" pitchFamily="34" charset="0"/>
                <a:cs typeface="Open Sans" panose="020B0606030504020204" pitchFamily="34" charset="0"/>
              </a:rPr>
              <a:t>Join our next meeting</a:t>
            </a:r>
          </a:p>
          <a:p>
            <a:pPr algn="l">
              <a:spcBef>
                <a:spcPts val="0"/>
              </a:spcBef>
              <a:defRPr/>
            </a:pPr>
            <a:r>
              <a:rPr lang="en-US" sz="2250" b="1">
                <a:solidFill>
                  <a:srgbClr val="C00000"/>
                </a:solidFill>
                <a:latin typeface="Open Sans" panose="020B0606030504020204" pitchFamily="34" charset="0"/>
                <a:ea typeface="Open Sans" panose="020B0606030504020204" pitchFamily="34" charset="0"/>
                <a:cs typeface="Open Sans" panose="020B0606030504020204" pitchFamily="34" charset="0"/>
              </a:rPr>
              <a:t>Friday, October 20, 12:00 PM ET</a:t>
            </a:r>
            <a:br>
              <a:rPr lang="en-US" sz="2250" b="1">
                <a:solidFill>
                  <a:schemeClr val="tx2"/>
                </a:solidFill>
                <a:latin typeface="Open Sans" panose="020B0606030504020204" pitchFamily="34" charset="0"/>
                <a:ea typeface="Open Sans" panose="020B0606030504020204" pitchFamily="34" charset="0"/>
                <a:cs typeface="Open Sans" panose="020B0606030504020204" pitchFamily="34" charset="0"/>
              </a:rPr>
            </a:br>
            <a:endParaRPr lang="en-US" sz="2250" b="1">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algn="l">
              <a:spcBef>
                <a:spcPts val="0"/>
              </a:spcBef>
              <a:defRPr/>
            </a:pPr>
            <a:r>
              <a:rPr lang="en-US" sz="2250" b="1">
                <a:latin typeface="Open Sans" panose="020B0606030504020204" pitchFamily="34" charset="0"/>
                <a:ea typeface="Open Sans" panose="020B0606030504020204" pitchFamily="34" charset="0"/>
                <a:cs typeface="Open Sans" panose="020B0606030504020204" pitchFamily="34" charset="0"/>
              </a:rPr>
              <a:t>Register: </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https://tinyurl.com/AOlearningcommunity</a:t>
            </a:r>
            <a:endParaRPr lang="en-US" sz="2250"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9767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471684" y="219315"/>
            <a:ext cx="7401491" cy="857250"/>
          </a:xfrm>
        </p:spPr>
        <p:txBody>
          <a:bodyPr>
            <a:normAutofit/>
          </a:bodyPr>
          <a:lstStyle/>
          <a:p>
            <a:r>
              <a:rPr lang="en-US" sz="3600" b="1">
                <a:solidFill>
                  <a:srgbClr val="D50032"/>
                </a:solidFill>
              </a:rPr>
              <a:t>Thank you for joining us!</a:t>
            </a:r>
          </a:p>
        </p:txBody>
      </p:sp>
      <p:sp>
        <p:nvSpPr>
          <p:cNvPr id="3" name="TextBox 2">
            <a:extLst>
              <a:ext uri="{FF2B5EF4-FFF2-40B4-BE49-F238E27FC236}">
                <a16:creationId xmlns:a16="http://schemas.microsoft.com/office/drawing/2014/main" id="{F6191203-F6F5-2BD3-3E34-C51B19806D7D}"/>
              </a:ext>
            </a:extLst>
          </p:cNvPr>
          <p:cNvSpPr txBox="1"/>
          <p:nvPr/>
        </p:nvSpPr>
        <p:spPr>
          <a:xfrm>
            <a:off x="343814" y="1488023"/>
            <a:ext cx="8469472" cy="2167453"/>
          </a:xfrm>
          <a:prstGeom prst="rect">
            <a:avLst/>
          </a:prstGeom>
          <a:noFill/>
        </p:spPr>
        <p:txBody>
          <a:bodyPr wrap="square" rtlCol="0">
            <a:spAutoFit/>
          </a:bodyPr>
          <a:lstStyle/>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Who is joining you in the room today?</a:t>
            </a:r>
          </a:p>
          <a:p>
            <a:pPr marL="0" marR="0" lvl="0" indent="0" algn="ctr" defTabSz="457200" rtl="0" eaLnBrk="1" fontAlgn="auto" latinLnBrk="0" hangingPunct="1">
              <a:lnSpc>
                <a:spcPct val="114000"/>
              </a:lnSpc>
              <a:spcBef>
                <a:spcPts val="0"/>
              </a:spcBef>
              <a:spcAft>
                <a:spcPts val="0"/>
              </a:spcAft>
              <a:buClrTx/>
              <a:buSzTx/>
              <a:buFontTx/>
              <a:buNone/>
              <a:tabLst/>
              <a:defRPr/>
            </a:pPr>
            <a:endParaRPr kumimoji="0" lang="en-US" sz="32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 the poll, please respond with the number of people in the room with you (including yourself</a:t>
            </a:r>
            <a:r>
              <a:rPr kumimoji="0" lang="en-US"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246721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Box 148">
            <a:extLst>
              <a:ext uri="{FF2B5EF4-FFF2-40B4-BE49-F238E27FC236}">
                <a16:creationId xmlns:a16="http://schemas.microsoft.com/office/drawing/2014/main" id="{E559B237-F597-4427-83D5-86EF8FF0EB34}"/>
              </a:ext>
            </a:extLst>
          </p:cNvPr>
          <p:cNvSpPr txBox="1"/>
          <p:nvPr/>
        </p:nvSpPr>
        <p:spPr>
          <a:xfrm>
            <a:off x="777969" y="1332885"/>
            <a:ext cx="7588061" cy="1535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4000"/>
              </a:lnSpc>
            </a:pPr>
            <a:r>
              <a:rPr lang="en-US" sz="2800">
                <a:latin typeface="Open Sans"/>
                <a:cs typeface="Open Sans"/>
              </a:rPr>
              <a:t>Join the next</a:t>
            </a:r>
          </a:p>
          <a:p>
            <a:pPr algn="ctr">
              <a:lnSpc>
                <a:spcPct val="114000"/>
              </a:lnSpc>
            </a:pPr>
            <a:r>
              <a:rPr lang="en-US" sz="2800" b="1">
                <a:solidFill>
                  <a:srgbClr val="D50032"/>
                </a:solidFill>
                <a:latin typeface="Open Sans"/>
                <a:cs typeface="Open Sans"/>
              </a:rPr>
              <a:t>RESULTS National Webinar</a:t>
            </a:r>
            <a:endParaRPr lang="en-US" sz="2800">
              <a:latin typeface="Open Sans" panose="020B0606030504020204" pitchFamily="34" charset="0"/>
              <a:ea typeface="Open Sans" panose="020B0606030504020204" pitchFamily="34" charset="0"/>
              <a:cs typeface="Open Sans" panose="020B0606030504020204" pitchFamily="34" charset="0"/>
            </a:endParaRPr>
          </a:p>
          <a:p>
            <a:pPr algn="ctr">
              <a:lnSpc>
                <a:spcPct val="114000"/>
              </a:lnSpc>
            </a:pPr>
            <a:r>
              <a:rPr lang="en-US" sz="2800" b="1">
                <a:latin typeface="Open Sans"/>
                <a:ea typeface="Open Sans"/>
                <a:cs typeface="Open Sans"/>
              </a:rPr>
              <a:t>Saturday, November 4 at 1:00 pm ET </a:t>
            </a:r>
            <a:endParaRPr lang="en-US" sz="1600">
              <a:latin typeface="Open Sans"/>
              <a:ea typeface="Open Sans"/>
              <a:cs typeface="Open Sans"/>
            </a:endParaRPr>
          </a:p>
        </p:txBody>
      </p:sp>
    </p:spTree>
    <p:extLst>
      <p:ext uri="{BB962C8B-B14F-4D97-AF65-F5344CB8AC3E}">
        <p14:creationId xmlns:p14="http://schemas.microsoft.com/office/powerpoint/2010/main" val="1985749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227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6167-C06B-EF52-B620-C5FCD0BB01DF}"/>
              </a:ext>
            </a:extLst>
          </p:cNvPr>
          <p:cNvSpPr>
            <a:spLocks noGrp="1"/>
          </p:cNvSpPr>
          <p:nvPr>
            <p:ph type="title"/>
          </p:nvPr>
        </p:nvSpPr>
        <p:spPr>
          <a:xfrm>
            <a:off x="255496" y="241440"/>
            <a:ext cx="8678960" cy="704314"/>
          </a:xfrm>
        </p:spPr>
        <p:txBody>
          <a:bodyPr spcFirstLastPara="1" wrap="square" lIns="91425" tIns="45700" rIns="91425" bIns="45700" anchor="ctr" anchorCtr="0">
            <a:noAutofit/>
          </a:bodyPr>
          <a:lstStyle/>
          <a:p>
            <a:r>
              <a:rPr lang="en-US" sz="3200" b="1">
                <a:solidFill>
                  <a:srgbClr val="D50032"/>
                </a:solidFill>
              </a:rPr>
              <a:t>Upcoming In-Person Events</a:t>
            </a:r>
            <a:endParaRPr lang="en-US" sz="3200" b="1"/>
          </a:p>
        </p:txBody>
      </p:sp>
      <p:sp>
        <p:nvSpPr>
          <p:cNvPr id="3" name="Content Placeholder 2">
            <a:extLst>
              <a:ext uri="{FF2B5EF4-FFF2-40B4-BE49-F238E27FC236}">
                <a16:creationId xmlns:a16="http://schemas.microsoft.com/office/drawing/2014/main" id="{9F2E320E-AEC3-75C0-4491-11E05749D0C9}"/>
              </a:ext>
            </a:extLst>
          </p:cNvPr>
          <p:cNvSpPr>
            <a:spLocks noGrp="1"/>
          </p:cNvSpPr>
          <p:nvPr>
            <p:ph idx="1"/>
          </p:nvPr>
        </p:nvSpPr>
        <p:spPr>
          <a:xfrm>
            <a:off x="465605" y="949269"/>
            <a:ext cx="8219167" cy="3994889"/>
          </a:xfrm>
        </p:spPr>
        <p:txBody>
          <a:bodyPr spcFirstLastPara="1" wrap="square" lIns="91425" tIns="45700" rIns="91425" bIns="45700" anchor="t" anchorCtr="0">
            <a:noAutofit/>
          </a:bodyPr>
          <a:lstStyle/>
          <a:p>
            <a:pPr marL="285750" indent="-285750">
              <a:lnSpc>
                <a:spcPct val="134000"/>
              </a:lnSpc>
              <a:spcBef>
                <a:spcPts val="0"/>
              </a:spcBef>
              <a:spcAft>
                <a:spcPts val="600"/>
              </a:spcAft>
              <a:buSzPct val="100000"/>
            </a:pPr>
            <a:r>
              <a:rPr lang="en-US" sz="1600" b="1" i="1"/>
              <a:t>Oct 21 – Capital Regional Conference – Winchester, VA </a:t>
            </a:r>
            <a:endParaRPr lang="en-US" sz="4250" b="1"/>
          </a:p>
          <a:p>
            <a:pPr lvl="1" indent="-465455">
              <a:lnSpc>
                <a:spcPct val="134000"/>
              </a:lnSpc>
              <a:spcBef>
                <a:spcPts val="0"/>
              </a:spcBef>
              <a:spcAft>
                <a:spcPts val="600"/>
              </a:spcAft>
              <a:buSzPct val="100000"/>
              <a:buFont typeface="Arial" panose="020B0604020202020204" pitchFamily="34" charset="0"/>
              <a:buChar char="•"/>
            </a:pPr>
            <a:r>
              <a:rPr lang="en-US" sz="1400" i="1"/>
              <a:t>Contact Joanna DiStefano – </a:t>
            </a:r>
            <a:r>
              <a:rPr lang="en-US" sz="1400" i="1">
                <a:hlinkClick r:id="rId2"/>
              </a:rPr>
              <a:t>jdistefano@results.org</a:t>
            </a:r>
            <a:r>
              <a:rPr lang="en-US" sz="1400" i="1"/>
              <a:t> </a:t>
            </a:r>
            <a:endParaRPr lang="en-US" sz="1400"/>
          </a:p>
          <a:p>
            <a:pPr marL="342900" indent="-342900">
              <a:lnSpc>
                <a:spcPct val="134000"/>
              </a:lnSpc>
              <a:spcBef>
                <a:spcPts val="0"/>
              </a:spcBef>
              <a:spcAft>
                <a:spcPts val="600"/>
              </a:spcAft>
              <a:buSzPct val="100000"/>
              <a:buFont typeface="Arial" panose="020B0604020202020204" pitchFamily="34" charset="0"/>
              <a:buChar char="•"/>
            </a:pPr>
            <a:r>
              <a:rPr lang="en-US" sz="1600" b="1" i="1"/>
              <a:t>Oct 21 – Midwest Regional Conference – St. Louis, MO </a:t>
            </a:r>
          </a:p>
          <a:p>
            <a:pPr lvl="1" indent="-465455">
              <a:lnSpc>
                <a:spcPct val="134000"/>
              </a:lnSpc>
              <a:spcBef>
                <a:spcPts val="0"/>
              </a:spcBef>
              <a:spcAft>
                <a:spcPts val="600"/>
              </a:spcAft>
              <a:buSzPct val="100000"/>
              <a:buFont typeface="Arial" panose="020B0604020202020204" pitchFamily="34" charset="0"/>
              <a:buChar char="•"/>
            </a:pPr>
            <a:r>
              <a:rPr lang="en-US" sz="1400" i="1"/>
              <a:t>Contact Jos Linn – </a:t>
            </a:r>
            <a:r>
              <a:rPr lang="en-US" sz="1400" i="1">
                <a:hlinkClick r:id="rId3"/>
              </a:rPr>
              <a:t>jlinn@results.org</a:t>
            </a:r>
            <a:r>
              <a:rPr lang="en-US" sz="1400" i="1"/>
              <a:t> </a:t>
            </a:r>
            <a:endParaRPr lang="en-US" sz="1400"/>
          </a:p>
          <a:p>
            <a:pPr marL="342900" indent="-342900">
              <a:lnSpc>
                <a:spcPct val="134000"/>
              </a:lnSpc>
              <a:spcBef>
                <a:spcPts val="0"/>
              </a:spcBef>
              <a:spcAft>
                <a:spcPts val="600"/>
              </a:spcAft>
              <a:buSzPct val="100000"/>
              <a:buFont typeface="Arial" panose="020B0604020202020204" pitchFamily="34" charset="0"/>
              <a:buChar char="•"/>
            </a:pPr>
            <a:r>
              <a:rPr lang="en-US" sz="1600" b="1" i="1"/>
              <a:t>Oct 21 – Western North Carolina Fall Advocacy Social – Hickory, NC </a:t>
            </a:r>
          </a:p>
          <a:p>
            <a:pPr lvl="1" indent="-465455">
              <a:lnSpc>
                <a:spcPct val="134000"/>
              </a:lnSpc>
              <a:spcBef>
                <a:spcPts val="0"/>
              </a:spcBef>
              <a:spcAft>
                <a:spcPts val="600"/>
              </a:spcAft>
              <a:buSzPct val="100000"/>
              <a:buFont typeface="Arial" panose="020B0604020202020204" pitchFamily="34" charset="0"/>
              <a:buChar char="•"/>
            </a:pPr>
            <a:r>
              <a:rPr lang="en-US" sz="1400" i="1"/>
              <a:t>Contact Emily Bird - </a:t>
            </a:r>
            <a:r>
              <a:rPr lang="en-US" sz="1400" i="1">
                <a:hlinkClick r:id="rId4"/>
              </a:rPr>
              <a:t>movewithemily@gmail.com</a:t>
            </a:r>
            <a:r>
              <a:rPr lang="en-US" sz="1400" i="1"/>
              <a:t> </a:t>
            </a:r>
            <a:endParaRPr lang="en-US" sz="1400"/>
          </a:p>
          <a:p>
            <a:pPr marL="342900" indent="-342900">
              <a:lnSpc>
                <a:spcPct val="134000"/>
              </a:lnSpc>
              <a:spcBef>
                <a:spcPts val="0"/>
              </a:spcBef>
              <a:spcAft>
                <a:spcPts val="600"/>
              </a:spcAft>
              <a:buSzPct val="100000"/>
              <a:buFont typeface="Arial" panose="020B0604020202020204" pitchFamily="34" charset="0"/>
              <a:buChar char="•"/>
            </a:pPr>
            <a:r>
              <a:rPr lang="en-US" sz="1600" b="1" i="1"/>
              <a:t>Dec 2 – Northern California – Oakland, CA  </a:t>
            </a:r>
            <a:endParaRPr lang="en-US"/>
          </a:p>
          <a:p>
            <a:pPr lvl="1" indent="-465455">
              <a:lnSpc>
                <a:spcPct val="134000"/>
              </a:lnSpc>
              <a:spcBef>
                <a:spcPts val="0"/>
              </a:spcBef>
              <a:spcAft>
                <a:spcPts val="600"/>
              </a:spcAft>
              <a:buSzPct val="100000"/>
              <a:buFont typeface="Arial" panose="020B0604020202020204" pitchFamily="34" charset="0"/>
              <a:buChar char="•"/>
            </a:pPr>
            <a:r>
              <a:rPr lang="en-US" sz="1400" i="1"/>
              <a:t>Contact Sarah Izabel - </a:t>
            </a:r>
            <a:r>
              <a:rPr lang="en-US" sz="1400" i="1">
                <a:hlinkClick r:id="rId5"/>
              </a:rPr>
              <a:t>izabelss@alumni.vcu.edu</a:t>
            </a:r>
            <a:r>
              <a:rPr lang="en-US" sz="1400" i="1"/>
              <a:t> or Sue </a:t>
            </a:r>
            <a:r>
              <a:rPr lang="en-US" sz="1400" i="1" err="1"/>
              <a:t>Oehser</a:t>
            </a:r>
            <a:r>
              <a:rPr lang="en-US" sz="1400" i="1"/>
              <a:t> - </a:t>
            </a:r>
            <a:r>
              <a:rPr lang="en-US" sz="1400" i="1">
                <a:hlinkClick r:id="rId6"/>
              </a:rPr>
              <a:t>soehser@earthlink.com</a:t>
            </a:r>
            <a:r>
              <a:rPr lang="en-US" sz="1400" i="1"/>
              <a:t> </a:t>
            </a:r>
            <a:endParaRPr lang="en-US" sz="1400"/>
          </a:p>
          <a:p>
            <a:pPr marL="0" indent="0">
              <a:lnSpc>
                <a:spcPct val="134000"/>
              </a:lnSpc>
              <a:spcBef>
                <a:spcPts val="0"/>
              </a:spcBef>
              <a:spcAft>
                <a:spcPts val="600"/>
              </a:spcAft>
              <a:buNone/>
            </a:pPr>
            <a:endParaRPr lang="en-US" sz="1800" i="1"/>
          </a:p>
        </p:txBody>
      </p:sp>
    </p:spTree>
    <p:extLst>
      <p:ext uri="{BB962C8B-B14F-4D97-AF65-F5344CB8AC3E}">
        <p14:creationId xmlns:p14="http://schemas.microsoft.com/office/powerpoint/2010/main" val="1161525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6167-C06B-EF52-B620-C5FCD0BB01DF}"/>
              </a:ext>
            </a:extLst>
          </p:cNvPr>
          <p:cNvSpPr>
            <a:spLocks noGrp="1"/>
          </p:cNvSpPr>
          <p:nvPr>
            <p:ph type="title"/>
          </p:nvPr>
        </p:nvSpPr>
        <p:spPr>
          <a:xfrm>
            <a:off x="255496" y="241440"/>
            <a:ext cx="8678960" cy="704314"/>
          </a:xfrm>
        </p:spPr>
        <p:txBody>
          <a:bodyPr spcFirstLastPara="1" wrap="square" lIns="91425" tIns="45700" rIns="91425" bIns="45700" anchor="ctr" anchorCtr="0">
            <a:noAutofit/>
          </a:bodyPr>
          <a:lstStyle/>
          <a:p>
            <a:r>
              <a:rPr lang="en-US" sz="3200" b="1">
                <a:solidFill>
                  <a:srgbClr val="D50032"/>
                </a:solidFill>
              </a:rPr>
              <a:t>In-Person Events Support</a:t>
            </a:r>
            <a:endParaRPr lang="en-US" sz="3200" b="1"/>
          </a:p>
        </p:txBody>
      </p:sp>
      <p:sp>
        <p:nvSpPr>
          <p:cNvPr id="3" name="Content Placeholder 2">
            <a:extLst>
              <a:ext uri="{FF2B5EF4-FFF2-40B4-BE49-F238E27FC236}">
                <a16:creationId xmlns:a16="http://schemas.microsoft.com/office/drawing/2014/main" id="{9F2E320E-AEC3-75C0-4491-11E05749D0C9}"/>
              </a:ext>
            </a:extLst>
          </p:cNvPr>
          <p:cNvSpPr>
            <a:spLocks noGrp="1"/>
          </p:cNvSpPr>
          <p:nvPr>
            <p:ph idx="1"/>
          </p:nvPr>
        </p:nvSpPr>
        <p:spPr>
          <a:xfrm>
            <a:off x="465605" y="949269"/>
            <a:ext cx="8219167" cy="3793183"/>
          </a:xfrm>
        </p:spPr>
        <p:txBody>
          <a:bodyPr spcFirstLastPara="1" wrap="square" lIns="91425" tIns="45700" rIns="91425" bIns="45700" anchor="t" anchorCtr="0">
            <a:noAutofit/>
          </a:bodyPr>
          <a:lstStyle/>
          <a:p>
            <a:pPr marL="0" indent="0" algn="ctr">
              <a:lnSpc>
                <a:spcPct val="134000"/>
              </a:lnSpc>
              <a:spcBef>
                <a:spcPts val="0"/>
              </a:spcBef>
              <a:spcAft>
                <a:spcPts val="600"/>
              </a:spcAft>
              <a:buNone/>
            </a:pPr>
            <a:r>
              <a:rPr lang="en-US" sz="2400" b="1" i="1"/>
              <a:t>Event Planning and Outreach Office Hours</a:t>
            </a:r>
            <a:endParaRPr lang="en-US"/>
          </a:p>
          <a:p>
            <a:pPr marL="0" indent="0" algn="ctr">
              <a:lnSpc>
                <a:spcPct val="113999"/>
              </a:lnSpc>
              <a:spcBef>
                <a:spcPts val="0"/>
              </a:spcBef>
              <a:buNone/>
            </a:pPr>
            <a:r>
              <a:rPr lang="en-US" sz="2000" b="1">
                <a:latin typeface="Segoe UI"/>
                <a:cs typeface="Segoe UI"/>
              </a:rPr>
              <a:t>Thursday, November 9, 2:00 pm ET </a:t>
            </a:r>
          </a:p>
          <a:p>
            <a:pPr marL="0" indent="0" algn="ctr">
              <a:lnSpc>
                <a:spcPct val="113999"/>
              </a:lnSpc>
              <a:spcBef>
                <a:spcPts val="0"/>
              </a:spcBef>
              <a:spcAft>
                <a:spcPts val="600"/>
              </a:spcAft>
              <a:buNone/>
            </a:pPr>
            <a:r>
              <a:rPr lang="en-US" sz="2000" b="1">
                <a:latin typeface="Segoe UI"/>
                <a:cs typeface="Segoe UI"/>
              </a:rPr>
              <a:t>Thursday, December 14, 2:00 pm ET </a:t>
            </a:r>
          </a:p>
          <a:p>
            <a:pPr marL="0" indent="0" algn="ctr">
              <a:lnSpc>
                <a:spcPct val="113999"/>
              </a:lnSpc>
              <a:spcBef>
                <a:spcPts val="0"/>
              </a:spcBef>
              <a:spcAft>
                <a:spcPts val="1800"/>
              </a:spcAft>
              <a:buNone/>
            </a:pPr>
            <a:r>
              <a:rPr lang="en-US" sz="2000">
                <a:latin typeface="Segoe UI"/>
                <a:cs typeface="Segoe UI"/>
              </a:rPr>
              <a:t>Join via Zoom at </a:t>
            </a:r>
            <a:r>
              <a:rPr lang="en-US" sz="2000">
                <a:solidFill>
                  <a:srgbClr val="D50032"/>
                </a:solidFill>
                <a:latin typeface="Segoe UI"/>
                <a:cs typeface="Segoe UI"/>
                <a:hlinkClick r:id="rId2"/>
              </a:rPr>
              <a:t>https://results.zoom.us/j/98524229370</a:t>
            </a:r>
            <a:r>
              <a:rPr lang="en-US" sz="2000">
                <a:latin typeface="Segoe UI"/>
                <a:cs typeface="Segoe UI"/>
              </a:rPr>
              <a:t> or call (312) 626-6799, Meeting ID: 985 2422 9370. No registration required.</a:t>
            </a:r>
          </a:p>
          <a:p>
            <a:pPr marL="0" indent="0" algn="ctr">
              <a:lnSpc>
                <a:spcPct val="113999"/>
              </a:lnSpc>
              <a:spcBef>
                <a:spcPts val="0"/>
              </a:spcBef>
              <a:spcAft>
                <a:spcPts val="1800"/>
              </a:spcAft>
              <a:buNone/>
            </a:pPr>
            <a:r>
              <a:rPr lang="en-US" sz="2000" i="1">
                <a:latin typeface="Segoe UI"/>
                <a:cs typeface="Segoe UI"/>
              </a:rPr>
              <a:t>Or message Joanna DiStefano (</a:t>
            </a:r>
            <a:r>
              <a:rPr lang="en-US" sz="2000" i="1">
                <a:latin typeface="Segoe UI"/>
                <a:cs typeface="Segoe UI"/>
                <a:hlinkClick r:id="rId3"/>
              </a:rPr>
              <a:t>jdistefano@results.org</a:t>
            </a:r>
            <a:r>
              <a:rPr lang="en-US" sz="2000" i="1">
                <a:latin typeface="Segoe UI"/>
                <a:cs typeface="Segoe UI"/>
              </a:rPr>
              <a:t>) to set up a time to talk through your plans.  </a:t>
            </a:r>
          </a:p>
          <a:p>
            <a:pPr marL="0" indent="0" algn="ctr">
              <a:lnSpc>
                <a:spcPct val="134000"/>
              </a:lnSpc>
              <a:spcBef>
                <a:spcPts val="0"/>
              </a:spcBef>
              <a:spcAft>
                <a:spcPts val="600"/>
              </a:spcAft>
              <a:buNone/>
            </a:pPr>
            <a:endParaRPr lang="en-US" sz="2000" i="1"/>
          </a:p>
          <a:p>
            <a:pPr marL="0" indent="0" algn="ctr">
              <a:lnSpc>
                <a:spcPct val="134000"/>
              </a:lnSpc>
              <a:spcBef>
                <a:spcPts val="0"/>
              </a:spcBef>
              <a:spcAft>
                <a:spcPts val="600"/>
              </a:spcAft>
              <a:buNone/>
            </a:pPr>
            <a:endParaRPr lang="en-US" sz="2000" i="1"/>
          </a:p>
          <a:p>
            <a:pPr marL="0" indent="0">
              <a:lnSpc>
                <a:spcPct val="134000"/>
              </a:lnSpc>
              <a:spcBef>
                <a:spcPts val="0"/>
              </a:spcBef>
              <a:spcAft>
                <a:spcPts val="600"/>
              </a:spcAft>
              <a:buNone/>
            </a:pPr>
            <a:endParaRPr lang="en-US" sz="1800" i="1"/>
          </a:p>
        </p:txBody>
      </p:sp>
    </p:spTree>
    <p:extLst>
      <p:ext uri="{BB962C8B-B14F-4D97-AF65-F5344CB8AC3E}">
        <p14:creationId xmlns:p14="http://schemas.microsoft.com/office/powerpoint/2010/main" val="180954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5" name="Title 1">
            <a:extLst>
              <a:ext uri="{FF2B5EF4-FFF2-40B4-BE49-F238E27FC236}">
                <a16:creationId xmlns:a16="http://schemas.microsoft.com/office/drawing/2014/main" id="{73102471-118B-7C6C-3DC7-6A8FBF544E49}"/>
              </a:ext>
            </a:extLst>
          </p:cNvPr>
          <p:cNvSpPr txBox="1">
            <a:spLocks/>
          </p:cNvSpPr>
          <p:nvPr/>
        </p:nvSpPr>
        <p:spPr>
          <a:xfrm>
            <a:off x="718854" y="109209"/>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a:solidFill>
                  <a:srgbClr val="D50032"/>
                </a:solidFill>
                <a:latin typeface="Open Sans"/>
                <a:ea typeface="Open Sans"/>
                <a:cs typeface="Open Sans"/>
              </a:rPr>
              <a:t>Welcome!</a:t>
            </a:r>
          </a:p>
        </p:txBody>
      </p:sp>
      <p:pic>
        <p:nvPicPr>
          <p:cNvPr id="8" name="Picture 7">
            <a:extLst>
              <a:ext uri="{FF2B5EF4-FFF2-40B4-BE49-F238E27FC236}">
                <a16:creationId xmlns:a16="http://schemas.microsoft.com/office/drawing/2014/main" id="{09798115-78EA-20C2-B298-2092AE5AEAB0}"/>
              </a:ext>
            </a:extLst>
          </p:cNvPr>
          <p:cNvPicPr>
            <a:picLocks noChangeAspect="1"/>
          </p:cNvPicPr>
          <p:nvPr/>
        </p:nvPicPr>
        <p:blipFill>
          <a:blip r:embed="rId3"/>
          <a:stretch>
            <a:fillRect/>
          </a:stretch>
        </p:blipFill>
        <p:spPr>
          <a:xfrm>
            <a:off x="747251" y="1123627"/>
            <a:ext cx="3064284" cy="3059125"/>
          </a:xfrm>
          <a:prstGeom prst="rect">
            <a:avLst/>
          </a:prstGeom>
        </p:spPr>
      </p:pic>
      <p:sp>
        <p:nvSpPr>
          <p:cNvPr id="11" name="Title 1">
            <a:extLst>
              <a:ext uri="{FF2B5EF4-FFF2-40B4-BE49-F238E27FC236}">
                <a16:creationId xmlns:a16="http://schemas.microsoft.com/office/drawing/2014/main" id="{21935728-19AE-3F12-4515-AC336E287B72}"/>
              </a:ext>
            </a:extLst>
          </p:cNvPr>
          <p:cNvSpPr>
            <a:spLocks noGrp="1"/>
          </p:cNvSpPr>
          <p:nvPr>
            <p:ph type="title"/>
          </p:nvPr>
        </p:nvSpPr>
        <p:spPr>
          <a:xfrm>
            <a:off x="3895324" y="2096378"/>
            <a:ext cx="5147187" cy="645943"/>
          </a:xfrm>
        </p:spPr>
        <p:txBody>
          <a:bodyPr>
            <a:normAutofit fontScale="90000"/>
          </a:bodyPr>
          <a:lstStyle/>
          <a:p>
            <a:br>
              <a:rPr lang="en-US"/>
            </a:br>
            <a:r>
              <a:rPr lang="en-US" sz="3200" b="1">
                <a:latin typeface="Open Sans"/>
                <a:ea typeface="Open Sans"/>
                <a:cs typeface="Open Sans"/>
              </a:rPr>
              <a:t>Joanne Carter</a:t>
            </a:r>
            <a:br>
              <a:rPr lang="en-US" sz="3200" b="1">
                <a:latin typeface="Open Sans"/>
              </a:rPr>
            </a:br>
            <a:r>
              <a:rPr lang="en-US" sz="3200">
                <a:latin typeface="Open Sans"/>
                <a:ea typeface="Open Sans"/>
                <a:cs typeface="Open Sans"/>
              </a:rPr>
              <a:t>RESULTS Executive Director</a:t>
            </a:r>
            <a:br>
              <a:rPr lang="en-US" sz="3200">
                <a:latin typeface="Open Sans"/>
              </a:rPr>
            </a:br>
            <a:endParaRPr lang="en-US" sz="2200">
              <a:latin typeface="Open Sans"/>
              <a:ea typeface="Open Sans"/>
              <a:cs typeface="Open Sans"/>
            </a:endParaRPr>
          </a:p>
        </p:txBody>
      </p:sp>
    </p:spTree>
    <p:extLst>
      <p:ext uri="{BB962C8B-B14F-4D97-AF65-F5344CB8AC3E}">
        <p14:creationId xmlns:p14="http://schemas.microsoft.com/office/powerpoint/2010/main" val="1899926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4" y="157843"/>
            <a:ext cx="7401491" cy="857250"/>
          </a:xfrm>
        </p:spPr>
        <p:txBody>
          <a:bodyPr>
            <a:normAutofit/>
          </a:bodyPr>
          <a:lstStyle/>
          <a:p>
            <a:r>
              <a:rPr lang="en-US" sz="2600" b="1">
                <a:solidFill>
                  <a:srgbClr val="D50032"/>
                </a:solidFill>
              </a:rPr>
              <a:t>Free Agents Webinars</a:t>
            </a:r>
          </a:p>
        </p:txBody>
      </p:sp>
      <p:sp>
        <p:nvSpPr>
          <p:cNvPr id="3" name="TextBox 2">
            <a:extLst>
              <a:ext uri="{FF2B5EF4-FFF2-40B4-BE49-F238E27FC236}">
                <a16:creationId xmlns:a16="http://schemas.microsoft.com/office/drawing/2014/main" id="{F6191203-F6F5-2BD3-3E34-C51B19806D7D}"/>
              </a:ext>
            </a:extLst>
          </p:cNvPr>
          <p:cNvSpPr txBox="1"/>
          <p:nvPr/>
        </p:nvSpPr>
        <p:spPr>
          <a:xfrm>
            <a:off x="384291" y="1308295"/>
            <a:ext cx="8375416" cy="2526910"/>
          </a:xfrm>
          <a:prstGeom prst="rect">
            <a:avLst/>
          </a:prstGeom>
          <a:noFill/>
        </p:spPr>
        <p:txBody>
          <a:bodyPr wrap="square" lIns="91440" tIns="45720" rIns="91440" bIns="45720" rtlCol="0" anchor="t">
            <a:spAutoFit/>
          </a:bodyPr>
          <a:lstStyle/>
          <a:p>
            <a:pPr algn="ctr">
              <a:lnSpc>
                <a:spcPct val="114000"/>
              </a:lnSpc>
            </a:pPr>
            <a:r>
              <a:rPr lang="en-US" sz="2000" b="1">
                <a:latin typeface="Open Sans"/>
                <a:ea typeface="Open Sans"/>
                <a:cs typeface="Open Sans"/>
              </a:rPr>
              <a:t>U.S. Poverty Free Agents</a:t>
            </a:r>
          </a:p>
          <a:p>
            <a:pPr algn="ctr">
              <a:lnSpc>
                <a:spcPct val="114000"/>
              </a:lnSpc>
            </a:pPr>
            <a:r>
              <a:rPr lang="en-US" sz="2000" b="1">
                <a:latin typeface="Open Sans"/>
                <a:ea typeface="Open Sans"/>
                <a:cs typeface="Open Sans"/>
              </a:rPr>
              <a:t>Tuesday, October 17, 1:00 pm ET and 8:00 pm ET (your choice) </a:t>
            </a:r>
          </a:p>
          <a:p>
            <a:pPr algn="ctr">
              <a:lnSpc>
                <a:spcPct val="114000"/>
              </a:lnSpc>
            </a:pPr>
            <a:r>
              <a:rPr lang="en-US" sz="2000">
                <a:latin typeface="Open Sans"/>
                <a:ea typeface="Open Sans"/>
                <a:cs typeface="Open Sans"/>
              </a:rPr>
              <a:t>Contact Jos Linn at </a:t>
            </a:r>
            <a:r>
              <a:rPr lang="en-US" sz="2000">
                <a:latin typeface="Open Sans"/>
                <a:ea typeface="Open Sans"/>
                <a:cs typeface="Open Sans"/>
                <a:hlinkClick r:id="rId3"/>
              </a:rPr>
              <a:t>jlinn@results.org</a:t>
            </a:r>
            <a:r>
              <a:rPr lang="en-US" sz="2000">
                <a:latin typeface="Open Sans"/>
                <a:ea typeface="Open Sans"/>
                <a:cs typeface="Open Sans"/>
              </a:rPr>
              <a:t> for information.</a:t>
            </a:r>
          </a:p>
          <a:p>
            <a:pPr algn="ctr">
              <a:lnSpc>
                <a:spcPct val="114000"/>
              </a:lnSpc>
            </a:pPr>
            <a:endParaRPr lang="en-US" sz="2000" i="1">
              <a:latin typeface="Open Sans" panose="020B0606030504020204" pitchFamily="34" charset="0"/>
              <a:ea typeface="Open Sans" panose="020B0606030504020204" pitchFamily="34" charset="0"/>
              <a:cs typeface="Open Sans" panose="020B0606030504020204" pitchFamily="34" charset="0"/>
            </a:endParaRPr>
          </a:p>
          <a:p>
            <a:pPr algn="ctr">
              <a:lnSpc>
                <a:spcPct val="113999"/>
              </a:lnSpc>
            </a:pPr>
            <a:r>
              <a:rPr lang="en-US" sz="2000" b="1">
                <a:latin typeface="Open Sans"/>
                <a:ea typeface="Open Sans"/>
                <a:cs typeface="Segoe UI"/>
              </a:rPr>
              <a:t>Global Poverty Free Agents</a:t>
            </a:r>
            <a:endParaRPr lang="en-US" sz="2000">
              <a:latin typeface="Open Sans"/>
              <a:ea typeface="Open Sans"/>
              <a:cs typeface="Segoe UI"/>
            </a:endParaRPr>
          </a:p>
          <a:p>
            <a:pPr algn="ctr">
              <a:lnSpc>
                <a:spcPct val="113999"/>
              </a:lnSpc>
            </a:pPr>
            <a:r>
              <a:rPr lang="en-US" sz="2000" b="1">
                <a:latin typeface="Open Sans"/>
                <a:ea typeface="Open Sans"/>
                <a:cs typeface="Segoe UI"/>
              </a:rPr>
              <a:t>Monday, October 23, 7:00 pm ET</a:t>
            </a:r>
            <a:endParaRPr lang="en-US" sz="2000">
              <a:latin typeface="Open Sans"/>
              <a:ea typeface="Open Sans"/>
              <a:cs typeface="Segoe UI"/>
            </a:endParaRPr>
          </a:p>
          <a:p>
            <a:pPr algn="ctr">
              <a:lnSpc>
                <a:spcPct val="113999"/>
              </a:lnSpc>
            </a:pPr>
            <a:r>
              <a:rPr lang="en-US" sz="2000">
                <a:latin typeface="Open Sans"/>
                <a:ea typeface="Open Sans"/>
                <a:cs typeface="Segoe UI"/>
              </a:rPr>
              <a:t>Contact Lisa Marchal at </a:t>
            </a:r>
            <a:r>
              <a:rPr lang="en-US" sz="2000">
                <a:solidFill>
                  <a:srgbClr val="D50032"/>
                </a:solidFill>
                <a:latin typeface="Open Sans"/>
                <a:ea typeface="Open Sans"/>
                <a:cs typeface="Segoe UI"/>
                <a:hlinkClick r:id="rId4"/>
              </a:rPr>
              <a:t>lmarchal@results.org</a:t>
            </a:r>
            <a:r>
              <a:rPr lang="en-US" sz="2000">
                <a:latin typeface="Open Sans"/>
                <a:ea typeface="Open Sans"/>
                <a:cs typeface="Segoe UI"/>
              </a:rPr>
              <a:t> for information.</a:t>
            </a:r>
            <a:endParaRPr lang="en-US">
              <a:latin typeface="Open Sans"/>
            </a:endParaRPr>
          </a:p>
        </p:txBody>
      </p:sp>
    </p:spTree>
    <p:extLst>
      <p:ext uri="{BB962C8B-B14F-4D97-AF65-F5344CB8AC3E}">
        <p14:creationId xmlns:p14="http://schemas.microsoft.com/office/powerpoint/2010/main" val="31147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4" y="157843"/>
            <a:ext cx="7401491" cy="857250"/>
          </a:xfrm>
        </p:spPr>
        <p:txBody>
          <a:bodyPr>
            <a:normAutofit/>
          </a:bodyPr>
          <a:lstStyle/>
          <a:p>
            <a:r>
              <a:rPr lang="en-US" sz="2800" b="1">
                <a:solidFill>
                  <a:srgbClr val="D50032"/>
                </a:solidFill>
              </a:rPr>
              <a:t>Partner Organization Webinars</a:t>
            </a:r>
          </a:p>
        </p:txBody>
      </p:sp>
      <p:sp>
        <p:nvSpPr>
          <p:cNvPr id="3" name="TextBox 2">
            <a:extLst>
              <a:ext uri="{FF2B5EF4-FFF2-40B4-BE49-F238E27FC236}">
                <a16:creationId xmlns:a16="http://schemas.microsoft.com/office/drawing/2014/main" id="{F6191203-F6F5-2BD3-3E34-C51B19806D7D}"/>
              </a:ext>
            </a:extLst>
          </p:cNvPr>
          <p:cNvSpPr txBox="1"/>
          <p:nvPr/>
        </p:nvSpPr>
        <p:spPr>
          <a:xfrm>
            <a:off x="603076" y="1132862"/>
            <a:ext cx="7937845" cy="3228641"/>
          </a:xfrm>
          <a:prstGeom prst="rect">
            <a:avLst/>
          </a:prstGeom>
          <a:noFill/>
        </p:spPr>
        <p:txBody>
          <a:bodyPr wrap="square" lIns="91440" tIns="45720" rIns="91440" bIns="45720" rtlCol="0" anchor="t">
            <a:spAutoFit/>
          </a:bodyPr>
          <a:lstStyle/>
          <a:p>
            <a:pPr algn="ctr">
              <a:lnSpc>
                <a:spcPct val="113999"/>
              </a:lnSpc>
            </a:pPr>
            <a:r>
              <a:rPr lang="en-US" sz="2000" b="1">
                <a:latin typeface="Open Sans"/>
                <a:ea typeface="Open Sans"/>
                <a:cs typeface="Open Sans"/>
              </a:rPr>
              <a:t>Together Women Rise partnership webinar</a:t>
            </a:r>
            <a:endParaRPr lang="en-US" sz="2000">
              <a:latin typeface="Open Sans"/>
              <a:ea typeface="Open Sans"/>
              <a:cs typeface="Open Sans"/>
            </a:endParaRPr>
          </a:p>
          <a:p>
            <a:pPr algn="ctr">
              <a:lnSpc>
                <a:spcPct val="114000"/>
              </a:lnSpc>
            </a:pPr>
            <a:r>
              <a:rPr lang="en-US" sz="2000" b="1">
                <a:latin typeface="Open Sans"/>
                <a:ea typeface="Open Sans"/>
                <a:cs typeface="Open Sans"/>
              </a:rPr>
              <a:t>Tuesday, October 17, 8:30 pm ET</a:t>
            </a:r>
          </a:p>
          <a:p>
            <a:pPr algn="ctr">
              <a:lnSpc>
                <a:spcPct val="114000"/>
              </a:lnSpc>
            </a:pPr>
            <a:r>
              <a:rPr lang="en-US" sz="2000">
                <a:latin typeface="Open Sans"/>
                <a:ea typeface="Open Sans"/>
                <a:cs typeface="Open Sans"/>
              </a:rPr>
              <a:t>Join at </a:t>
            </a:r>
            <a:r>
              <a:rPr lang="en-US" sz="2000">
                <a:latin typeface="Open Sans"/>
                <a:ea typeface="+mn-lt"/>
                <a:cs typeface="+mn-lt"/>
                <a:hlinkClick r:id="rId3"/>
              </a:rPr>
              <a:t>https://tinyurl.com/TWRRP</a:t>
            </a:r>
            <a:endParaRPr lang="en-US" sz="2000">
              <a:latin typeface="Open Sans"/>
              <a:ea typeface="+mn-lt"/>
              <a:cs typeface="+mn-lt"/>
            </a:endParaRPr>
          </a:p>
          <a:p>
            <a:pPr algn="ctr">
              <a:lnSpc>
                <a:spcPct val="113999"/>
              </a:lnSpc>
            </a:pPr>
            <a:endParaRPr lang="en-US" sz="2000">
              <a:latin typeface="Arial"/>
              <a:ea typeface="Open Sans" panose="020B0606030504020204" pitchFamily="34" charset="0"/>
              <a:cs typeface="Arial"/>
            </a:endParaRPr>
          </a:p>
          <a:p>
            <a:pPr algn="ctr">
              <a:lnSpc>
                <a:spcPct val="113999"/>
              </a:lnSpc>
            </a:pPr>
            <a:r>
              <a:rPr lang="en-US" sz="2000" b="1">
                <a:ea typeface="+mn-lt"/>
                <a:cs typeface="+mn-lt"/>
              </a:rPr>
              <a:t>Global Allies Program: Partners Ending Poverty </a:t>
            </a:r>
            <a:endParaRPr lang="en-US" sz="2000">
              <a:ea typeface="+mn-lt"/>
              <a:cs typeface="+mn-lt"/>
            </a:endParaRPr>
          </a:p>
          <a:p>
            <a:pPr algn="ctr">
              <a:lnSpc>
                <a:spcPct val="113999"/>
              </a:lnSpc>
            </a:pPr>
            <a:r>
              <a:rPr lang="en-US" sz="2000" b="1">
                <a:ea typeface="+mn-lt"/>
                <a:cs typeface="+mn-lt"/>
              </a:rPr>
              <a:t>with Returned Peace Corps Volunteers</a:t>
            </a:r>
            <a:endParaRPr lang="en-US" sz="2000">
              <a:ea typeface="+mn-lt"/>
              <a:cs typeface="+mn-lt"/>
            </a:endParaRPr>
          </a:p>
          <a:p>
            <a:pPr algn="ctr">
              <a:lnSpc>
                <a:spcPct val="113999"/>
              </a:lnSpc>
            </a:pPr>
            <a:r>
              <a:rPr lang="en-US" sz="2000" b="1">
                <a:ea typeface="+mn-lt"/>
                <a:cs typeface="+mn-lt"/>
              </a:rPr>
              <a:t>Thursday, November 9, 8:30 pm ET</a:t>
            </a:r>
            <a:endParaRPr lang="en-US" sz="2000">
              <a:ea typeface="+mn-lt"/>
              <a:cs typeface="+mn-lt"/>
            </a:endParaRPr>
          </a:p>
          <a:p>
            <a:pPr algn="ctr">
              <a:lnSpc>
                <a:spcPct val="113999"/>
              </a:lnSpc>
            </a:pPr>
            <a:r>
              <a:rPr lang="en-US" sz="2000">
                <a:ea typeface="+mn-lt"/>
                <a:cs typeface="+mn-lt"/>
              </a:rPr>
              <a:t>Register at </a:t>
            </a:r>
            <a:r>
              <a:rPr lang="en-US" sz="2000">
                <a:solidFill>
                  <a:srgbClr val="D50032"/>
                </a:solidFill>
                <a:ea typeface="+mn-lt"/>
                <a:cs typeface="+mn-lt"/>
                <a:hlinkClick r:id="rId4"/>
              </a:rPr>
              <a:t>https://tinyurl.com/GAPSummer23</a:t>
            </a:r>
            <a:endParaRPr lang="en-US" sz="2000">
              <a:ea typeface="+mn-lt"/>
              <a:cs typeface="+mn-lt"/>
            </a:endParaRPr>
          </a:p>
          <a:p>
            <a:pPr algn="ctr">
              <a:lnSpc>
                <a:spcPct val="113999"/>
              </a:lnSpc>
            </a:pPr>
            <a:endParaRPr lang="en-US" sz="2000">
              <a:latin typeface="Open Sans" panose="020B0606030504020204" pitchFamily="34" charset="0"/>
              <a:ea typeface="Open Sans" panose="020B0606030504020204" pitchFamily="34" charset="0"/>
              <a:cs typeface="Arial"/>
            </a:endParaRPr>
          </a:p>
        </p:txBody>
      </p:sp>
    </p:spTree>
    <p:extLst>
      <p:ext uri="{BB962C8B-B14F-4D97-AF65-F5344CB8AC3E}">
        <p14:creationId xmlns:p14="http://schemas.microsoft.com/office/powerpoint/2010/main" val="2761104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191203-F6F5-2BD3-3E34-C51B19806D7D}"/>
              </a:ext>
            </a:extLst>
          </p:cNvPr>
          <p:cNvSpPr txBox="1"/>
          <p:nvPr/>
        </p:nvSpPr>
        <p:spPr>
          <a:xfrm>
            <a:off x="290017" y="1017446"/>
            <a:ext cx="8563966" cy="1474314"/>
          </a:xfrm>
          <a:prstGeom prst="rect">
            <a:avLst/>
          </a:prstGeom>
          <a:noFill/>
        </p:spPr>
        <p:txBody>
          <a:bodyPr wrap="square" lIns="91440" tIns="45720" rIns="91440" bIns="45720" rtlCol="0" anchor="t">
            <a:spAutoFit/>
          </a:bodyPr>
          <a:lstStyle/>
          <a:p>
            <a:pPr algn="ctr">
              <a:lnSpc>
                <a:spcPct val="113999"/>
              </a:lnSpc>
            </a:pPr>
            <a:r>
              <a:rPr lang="en-US" sz="2000" b="1">
                <a:latin typeface="Open Sans"/>
                <a:ea typeface="Open Sans"/>
                <a:cs typeface="Open Sans"/>
              </a:rPr>
              <a:t>Action Network Managers Webinar </a:t>
            </a:r>
            <a:endParaRPr lang="en-US" sz="2000">
              <a:latin typeface="Open Sans"/>
              <a:ea typeface="Open Sans"/>
              <a:cs typeface="Arial"/>
            </a:endParaRPr>
          </a:p>
          <a:p>
            <a:pPr algn="ctr">
              <a:lnSpc>
                <a:spcPct val="114000"/>
              </a:lnSpc>
            </a:pPr>
            <a:r>
              <a:rPr lang="en-US" sz="2000" b="1">
                <a:latin typeface="Open Sans"/>
                <a:ea typeface="Open Sans"/>
                <a:cs typeface="Open Sans"/>
              </a:rPr>
              <a:t>Wednesday, October 18, 12:30 pm and 8:00 pm ET</a:t>
            </a:r>
            <a:endParaRPr lang="en-US" sz="2000">
              <a:latin typeface="Open Sans"/>
              <a:ea typeface="Open Sans"/>
              <a:cs typeface="Open Sans"/>
            </a:endParaRPr>
          </a:p>
          <a:p>
            <a:pPr algn="ctr">
              <a:lnSpc>
                <a:spcPct val="114000"/>
              </a:lnSpc>
            </a:pPr>
            <a:r>
              <a:rPr lang="en-US" sz="2000" u="sng">
                <a:solidFill>
                  <a:srgbClr val="D50032"/>
                </a:solidFill>
                <a:latin typeface="Open Sans"/>
                <a:ea typeface="Open Sans"/>
                <a:cs typeface="Open Sans"/>
                <a:hlinkClick r:id="rId3"/>
              </a:rPr>
              <a:t>Click for the 12:30 session</a:t>
            </a:r>
            <a:r>
              <a:rPr lang="en-US" sz="2000" b="0" i="0">
                <a:effectLst/>
                <a:latin typeface="Open Sans"/>
                <a:ea typeface="Open Sans"/>
                <a:cs typeface="Open Sans"/>
              </a:rPr>
              <a:t>; </a:t>
            </a:r>
            <a:r>
              <a:rPr lang="en-US" sz="2000" u="sng">
                <a:solidFill>
                  <a:srgbClr val="D50032"/>
                </a:solidFill>
                <a:latin typeface="Open Sans"/>
                <a:ea typeface="Open Sans"/>
                <a:cs typeface="Open Sans"/>
                <a:hlinkClick r:id="rId4"/>
              </a:rPr>
              <a:t>Click for the 8:00 session</a:t>
            </a:r>
            <a:endParaRPr lang="en-US" sz="2000" u="sng">
              <a:solidFill>
                <a:srgbClr val="D50032"/>
              </a:solidFill>
              <a:latin typeface="Open Sans"/>
              <a:ea typeface="Open Sans"/>
              <a:cs typeface="Open Sans"/>
            </a:endParaRPr>
          </a:p>
          <a:p>
            <a:pPr algn="ctr">
              <a:lnSpc>
                <a:spcPct val="114000"/>
              </a:lnSpc>
              <a:spcAft>
                <a:spcPts val="1800"/>
              </a:spcAft>
            </a:pPr>
            <a:r>
              <a:rPr lang="en-US" sz="2000" b="0" i="0">
                <a:effectLst/>
                <a:latin typeface="Open Sans"/>
                <a:ea typeface="Open Sans"/>
                <a:cs typeface="Open Sans"/>
              </a:rPr>
              <a:t>No registration required.</a:t>
            </a:r>
            <a:r>
              <a:rPr lang="en-US" sz="2000">
                <a:latin typeface="Open Sans"/>
                <a:ea typeface="Open Sans"/>
                <a:cs typeface="Open Sans"/>
              </a:rPr>
              <a:t> </a:t>
            </a:r>
            <a:endParaRPr lang="en-US" sz="2000" b="0" i="0">
              <a:effectLst/>
              <a:latin typeface="Open Sans"/>
              <a:ea typeface="Open Sans"/>
              <a:cs typeface="Open Sans"/>
            </a:endParaRPr>
          </a:p>
        </p:txBody>
      </p:sp>
      <p:sp>
        <p:nvSpPr>
          <p:cNvPr id="2" name="Title 1">
            <a:extLst>
              <a:ext uri="{FF2B5EF4-FFF2-40B4-BE49-F238E27FC236}">
                <a16:creationId xmlns:a16="http://schemas.microsoft.com/office/drawing/2014/main" id="{11384F1F-C0FB-BDD6-3EE8-555FCE69A565}"/>
              </a:ext>
            </a:extLst>
          </p:cNvPr>
          <p:cNvSpPr>
            <a:spLocks noGrp="1"/>
          </p:cNvSpPr>
          <p:nvPr>
            <p:ph type="title"/>
          </p:nvPr>
        </p:nvSpPr>
        <p:spPr>
          <a:xfrm>
            <a:off x="871254" y="157843"/>
            <a:ext cx="7401491" cy="662957"/>
          </a:xfrm>
        </p:spPr>
        <p:txBody>
          <a:bodyPr>
            <a:normAutofit/>
          </a:bodyPr>
          <a:lstStyle/>
          <a:p>
            <a:r>
              <a:rPr lang="en-US" sz="3200" b="1">
                <a:solidFill>
                  <a:srgbClr val="D50032"/>
                </a:solidFill>
              </a:rPr>
              <a:t>Other Support Calls</a:t>
            </a:r>
          </a:p>
        </p:txBody>
      </p:sp>
    </p:spTree>
    <p:extLst>
      <p:ext uri="{BB962C8B-B14F-4D97-AF65-F5344CB8AC3E}">
        <p14:creationId xmlns:p14="http://schemas.microsoft.com/office/powerpoint/2010/main" val="281129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87D5-FE3D-4F3D-5C89-8CFC0090E848}"/>
              </a:ext>
            </a:extLst>
          </p:cNvPr>
          <p:cNvSpPr>
            <a:spLocks noGrp="1"/>
          </p:cNvSpPr>
          <p:nvPr>
            <p:ph type="title"/>
          </p:nvPr>
        </p:nvSpPr>
        <p:spPr>
          <a:xfrm>
            <a:off x="871254" y="273866"/>
            <a:ext cx="7401491" cy="794821"/>
          </a:xfrm>
        </p:spPr>
        <p:txBody>
          <a:bodyPr>
            <a:normAutofit/>
          </a:bodyPr>
          <a:lstStyle/>
          <a:p>
            <a:r>
              <a:rPr lang="en-US" sz="3200" b="1">
                <a:solidFill>
                  <a:srgbClr val="D50032"/>
                </a:solidFill>
              </a:rPr>
              <a:t>Group Leader Training Series</a:t>
            </a:r>
          </a:p>
        </p:txBody>
      </p:sp>
      <p:sp>
        <p:nvSpPr>
          <p:cNvPr id="3" name="Content Placeholder 2">
            <a:extLst>
              <a:ext uri="{FF2B5EF4-FFF2-40B4-BE49-F238E27FC236}">
                <a16:creationId xmlns:a16="http://schemas.microsoft.com/office/drawing/2014/main" id="{67FC8423-D76D-5A7F-A946-CBC1701F151D}"/>
              </a:ext>
            </a:extLst>
          </p:cNvPr>
          <p:cNvSpPr>
            <a:spLocks noGrp="1"/>
          </p:cNvSpPr>
          <p:nvPr>
            <p:ph idx="1"/>
          </p:nvPr>
        </p:nvSpPr>
        <p:spPr/>
        <p:txBody>
          <a:bodyPr spcFirstLastPara="1" wrap="square" lIns="91425" tIns="45700" rIns="91425" bIns="45700" anchor="t" anchorCtr="0">
            <a:noAutofit/>
          </a:bodyPr>
          <a:lstStyle/>
          <a:p>
            <a:pPr marL="0" indent="0" algn="ctr">
              <a:lnSpc>
                <a:spcPct val="114000"/>
              </a:lnSpc>
              <a:spcBef>
                <a:spcPts val="0"/>
              </a:spcBef>
              <a:spcAft>
                <a:spcPts val="1200"/>
              </a:spcAft>
              <a:buNone/>
            </a:pPr>
            <a:r>
              <a:rPr lang="en-US" sz="1800">
                <a:solidFill>
                  <a:srgbClr val="212529"/>
                </a:solidFill>
              </a:rPr>
              <a:t>Are you a current (or even aspiring) RESULTS Group Leader? You are welcome to this four-part learning series to be held on four successive weeks starting </a:t>
            </a:r>
            <a:r>
              <a:rPr lang="en-US" sz="1800" b="1">
                <a:solidFill>
                  <a:srgbClr val="212529"/>
                </a:solidFill>
              </a:rPr>
              <a:t>October 18, from 8:00-10:00 pm ET</a:t>
            </a:r>
            <a:r>
              <a:rPr lang="en-US" sz="1800">
                <a:solidFill>
                  <a:srgbClr val="212529"/>
                </a:solidFill>
              </a:rPr>
              <a:t>. </a:t>
            </a:r>
            <a:endParaRPr lang="en-US" sz="1800">
              <a:solidFill>
                <a:srgbClr val="000000"/>
              </a:solidFill>
            </a:endParaRPr>
          </a:p>
          <a:p>
            <a:pPr marL="0" indent="0" algn="ctr">
              <a:lnSpc>
                <a:spcPct val="114000"/>
              </a:lnSpc>
              <a:spcBef>
                <a:spcPts val="0"/>
              </a:spcBef>
              <a:spcAft>
                <a:spcPts val="1200"/>
              </a:spcAft>
              <a:buNone/>
            </a:pPr>
            <a:r>
              <a:rPr lang="en-US" sz="1800">
                <a:solidFill>
                  <a:srgbClr val="212529"/>
                </a:solidFill>
              </a:rPr>
              <a:t>Based on a series of trainings held 2015-2018, these interactive sessions will get you in touch with fellow Group Leaders, offer encouraging information about leadership itself, give you practical tools for leading your RESULTS group, and provide some fun.</a:t>
            </a:r>
            <a:endParaRPr lang="en-US" sz="1800">
              <a:solidFill>
                <a:srgbClr val="000000"/>
              </a:solidFill>
            </a:endParaRPr>
          </a:p>
          <a:p>
            <a:pPr marL="0" indent="0" algn="ctr">
              <a:lnSpc>
                <a:spcPct val="114000"/>
              </a:lnSpc>
              <a:spcBef>
                <a:spcPts val="0"/>
              </a:spcBef>
              <a:spcAft>
                <a:spcPts val="1200"/>
              </a:spcAft>
              <a:buNone/>
            </a:pPr>
            <a:r>
              <a:rPr lang="en-US" sz="1800" u="sng">
                <a:solidFill>
                  <a:srgbClr val="D50032"/>
                </a:solidFill>
                <a:hlinkClick r:id="rId2"/>
              </a:rPr>
              <a:t>Register today!</a:t>
            </a:r>
            <a:r>
              <a:rPr lang="en-US" sz="1800">
                <a:solidFill>
                  <a:srgbClr val="212529"/>
                </a:solidFill>
              </a:rPr>
              <a:t> Questions? Contact </a:t>
            </a:r>
            <a:r>
              <a:rPr lang="en-US" sz="1800" u="sng">
                <a:solidFill>
                  <a:srgbClr val="D50032"/>
                </a:solidFill>
                <a:hlinkClick r:id="rId3"/>
              </a:rPr>
              <a:t>Lisa Marchal</a:t>
            </a:r>
            <a:r>
              <a:rPr lang="en-US" sz="1800">
                <a:solidFill>
                  <a:srgbClr val="212529"/>
                </a:solidFill>
              </a:rPr>
              <a:t>.</a:t>
            </a:r>
            <a:endParaRPr lang="en-US" sz="1800"/>
          </a:p>
          <a:p>
            <a:pPr marL="0" indent="0" algn="ctr">
              <a:spcBef>
                <a:spcPts val="852"/>
              </a:spcBef>
              <a:buNone/>
            </a:pPr>
            <a:endParaRPr lang="en-US" sz="2400"/>
          </a:p>
          <a:p>
            <a:pPr marL="0" indent="0">
              <a:spcBef>
                <a:spcPts val="852"/>
              </a:spcBef>
              <a:buNone/>
            </a:pPr>
            <a:endParaRPr lang="en-US" sz="4250"/>
          </a:p>
        </p:txBody>
      </p:sp>
    </p:spTree>
    <p:extLst>
      <p:ext uri="{BB962C8B-B14F-4D97-AF65-F5344CB8AC3E}">
        <p14:creationId xmlns:p14="http://schemas.microsoft.com/office/powerpoint/2010/main" val="2627549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393B-A9F4-DDC7-AE0F-B8C4F7A1FF00}"/>
              </a:ext>
            </a:extLst>
          </p:cNvPr>
          <p:cNvSpPr>
            <a:spLocks noGrp="1"/>
          </p:cNvSpPr>
          <p:nvPr>
            <p:ph type="title"/>
          </p:nvPr>
        </p:nvSpPr>
        <p:spPr>
          <a:xfrm>
            <a:off x="871254" y="157843"/>
            <a:ext cx="7401491" cy="598157"/>
          </a:xfrm>
        </p:spPr>
        <p:txBody>
          <a:bodyPr>
            <a:normAutofit/>
          </a:bodyPr>
          <a:lstStyle/>
          <a:p>
            <a:r>
              <a:rPr lang="en-US" sz="2800" b="1">
                <a:solidFill>
                  <a:srgbClr val="D50032"/>
                </a:solidFill>
              </a:rPr>
              <a:t>October Policy Forums</a:t>
            </a:r>
            <a:endParaRPr lang="en-US"/>
          </a:p>
        </p:txBody>
      </p:sp>
      <p:sp>
        <p:nvSpPr>
          <p:cNvPr id="3" name="TextBox 2">
            <a:extLst>
              <a:ext uri="{FF2B5EF4-FFF2-40B4-BE49-F238E27FC236}">
                <a16:creationId xmlns:a16="http://schemas.microsoft.com/office/drawing/2014/main" id="{F6191203-F6F5-2BD3-3E34-C51B19806D7D}"/>
              </a:ext>
            </a:extLst>
          </p:cNvPr>
          <p:cNvSpPr txBox="1"/>
          <p:nvPr/>
        </p:nvSpPr>
        <p:spPr>
          <a:xfrm>
            <a:off x="603077" y="895262"/>
            <a:ext cx="7937845" cy="4742901"/>
          </a:xfrm>
          <a:prstGeom prst="rect">
            <a:avLst/>
          </a:prstGeom>
          <a:noFill/>
        </p:spPr>
        <p:txBody>
          <a:bodyPr wrap="square" lIns="91440" tIns="45720" rIns="91440" bIns="45720" rtlCol="0" anchor="t">
            <a:spAutoFit/>
          </a:bodyPr>
          <a:lstStyle/>
          <a:p>
            <a:pPr algn="ctr">
              <a:lnSpc>
                <a:spcPct val="113999"/>
              </a:lnSpc>
              <a:spcAft>
                <a:spcPts val="1800"/>
              </a:spcAft>
            </a:pPr>
            <a:r>
              <a:rPr lang="en-US" sz="2000" b="1">
                <a:latin typeface="Open Sans"/>
                <a:ea typeface="+mn-lt"/>
                <a:cs typeface="+mn-lt"/>
              </a:rPr>
              <a:t>Thursday, October 19</a:t>
            </a:r>
            <a:endParaRPr lang="en-US"/>
          </a:p>
          <a:p>
            <a:pPr algn="ctr">
              <a:lnSpc>
                <a:spcPct val="113999"/>
              </a:lnSpc>
            </a:pPr>
            <a:r>
              <a:rPr lang="en-US" sz="2000" b="1">
                <a:latin typeface="Open Sans"/>
                <a:ea typeface="+mn-lt"/>
                <a:cs typeface="+mn-lt"/>
              </a:rPr>
              <a:t>U.S. Policy Forum, 8:00 pm ET</a:t>
            </a:r>
            <a:endParaRPr lang="en-US" sz="2000">
              <a:latin typeface="Open Sans"/>
              <a:ea typeface="+mn-lt"/>
              <a:cs typeface="+mn-lt"/>
            </a:endParaRPr>
          </a:p>
          <a:p>
            <a:pPr algn="ctr">
              <a:lnSpc>
                <a:spcPct val="113999"/>
              </a:lnSpc>
            </a:pPr>
            <a:r>
              <a:rPr lang="en-US" sz="2000">
                <a:latin typeface="Open Sans"/>
                <a:ea typeface="+mn-lt"/>
                <a:cs typeface="+mn-lt"/>
              </a:rPr>
              <a:t>Focus: </a:t>
            </a:r>
          </a:p>
          <a:p>
            <a:pPr algn="ctr">
              <a:lnSpc>
                <a:spcPct val="113999"/>
              </a:lnSpc>
              <a:spcAft>
                <a:spcPts val="1800"/>
              </a:spcAft>
            </a:pPr>
            <a:r>
              <a:rPr lang="en-US" sz="2000">
                <a:latin typeface="Open Sans"/>
                <a:ea typeface="Open Sans"/>
                <a:cs typeface="+mn-lt"/>
              </a:rPr>
              <a:t>Register: </a:t>
            </a:r>
            <a:r>
              <a:rPr lang="en-US" sz="2000">
                <a:ea typeface="+mn-lt"/>
                <a:cs typeface="+mn-lt"/>
                <a:hlinkClick r:id="rId4"/>
              </a:rPr>
              <a:t>https://tinyurl.com/USPFSEPT23</a:t>
            </a:r>
            <a:endParaRPr lang="en-US" sz="2000">
              <a:latin typeface="Open Sans"/>
              <a:ea typeface="Open Sans"/>
              <a:cs typeface="Arial"/>
            </a:endParaRPr>
          </a:p>
          <a:p>
            <a:pPr algn="ctr">
              <a:lnSpc>
                <a:spcPct val="113999"/>
              </a:lnSpc>
            </a:pPr>
            <a:r>
              <a:rPr lang="en-US" sz="2000" b="1">
                <a:latin typeface="Open Sans"/>
                <a:ea typeface="Open Sans"/>
                <a:cs typeface="Open Sans"/>
              </a:rPr>
              <a:t>Global Policy Forum, 9:00 pm ET</a:t>
            </a:r>
            <a:endParaRPr lang="en-US"/>
          </a:p>
          <a:p>
            <a:pPr algn="ctr">
              <a:lnSpc>
                <a:spcPct val="113999"/>
              </a:lnSpc>
            </a:pPr>
            <a:r>
              <a:rPr lang="en-US" sz="2000">
                <a:latin typeface="Open Sans"/>
                <a:ea typeface="Open Sans"/>
                <a:cs typeface="Open Sans"/>
              </a:rPr>
              <a:t>Focus: </a:t>
            </a:r>
          </a:p>
          <a:p>
            <a:pPr algn="ctr">
              <a:lnSpc>
                <a:spcPct val="113999"/>
              </a:lnSpc>
            </a:pPr>
            <a:r>
              <a:rPr lang="en-US" sz="2000">
                <a:latin typeface="Open Sans"/>
                <a:ea typeface="Open Sans"/>
                <a:cs typeface="Open Sans"/>
              </a:rPr>
              <a:t>Register: </a:t>
            </a:r>
            <a:r>
              <a:rPr lang="en-US" sz="2000">
                <a:ea typeface="+mn-lt"/>
                <a:cs typeface="+mn-lt"/>
                <a:hlinkClick r:id="rId5"/>
              </a:rPr>
              <a:t>https://tinyurl.com/GPFSEPT23</a:t>
            </a:r>
          </a:p>
          <a:p>
            <a:pPr algn="ctr">
              <a:lnSpc>
                <a:spcPct val="113999"/>
              </a:lnSpc>
            </a:pPr>
            <a:endParaRPr lang="en-US" sz="2000">
              <a:latin typeface="Arial"/>
              <a:ea typeface="Open Sans"/>
              <a:cs typeface="Arial"/>
            </a:endParaRPr>
          </a:p>
          <a:p>
            <a:pPr algn="ctr">
              <a:lnSpc>
                <a:spcPct val="113999"/>
              </a:lnSpc>
            </a:pPr>
            <a:endParaRPr lang="en-US" sz="2000" b="1">
              <a:latin typeface="Open Sans"/>
              <a:ea typeface="Open Sans" panose="020B0606030504020204" pitchFamily="34" charset="0"/>
              <a:cs typeface="Open Sans"/>
            </a:endParaRPr>
          </a:p>
          <a:p>
            <a:pPr algn="ctr">
              <a:lnSpc>
                <a:spcPct val="114000"/>
              </a:lnSpc>
            </a:pPr>
            <a:endParaRPr lang="en-US" sz="2000">
              <a:latin typeface="Open Sans"/>
              <a:ea typeface="Open Sans" panose="020B0606030504020204" pitchFamily="34" charset="0"/>
              <a:cs typeface="Arial"/>
            </a:endParaRPr>
          </a:p>
          <a:p>
            <a:pPr algn="ctr">
              <a:lnSpc>
                <a:spcPct val="113999"/>
              </a:lnSpc>
            </a:pPr>
            <a:endParaRPr lang="en-US" sz="2000">
              <a:latin typeface="Arial"/>
              <a:ea typeface="Open Sans" panose="020B0606030504020204" pitchFamily="34" charset="0"/>
              <a:cs typeface="Arial"/>
            </a:endParaRPr>
          </a:p>
          <a:p>
            <a:pPr algn="ctr">
              <a:lnSpc>
                <a:spcPct val="113999"/>
              </a:lnSpc>
            </a:pPr>
            <a:endParaRPr lang="en-US" sz="2000">
              <a:latin typeface="Open Sans" panose="020B0606030504020204" pitchFamily="34" charset="0"/>
              <a:ea typeface="Open Sans" panose="020B0606030504020204" pitchFamily="34" charset="0"/>
              <a:cs typeface="Arial"/>
            </a:endParaRPr>
          </a:p>
        </p:txBody>
      </p:sp>
    </p:spTree>
    <p:extLst>
      <p:ext uri="{BB962C8B-B14F-4D97-AF65-F5344CB8AC3E}">
        <p14:creationId xmlns:p14="http://schemas.microsoft.com/office/powerpoint/2010/main" val="345029194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FFDF-0AC5-8C1B-2888-7C75A5A20CA5}"/>
              </a:ext>
            </a:extLst>
          </p:cNvPr>
          <p:cNvSpPr>
            <a:spLocks noGrp="1"/>
          </p:cNvSpPr>
          <p:nvPr>
            <p:ph type="title"/>
          </p:nvPr>
        </p:nvSpPr>
        <p:spPr>
          <a:xfrm>
            <a:off x="783847" y="17625"/>
            <a:ext cx="7401491" cy="650111"/>
          </a:xfrm>
        </p:spPr>
        <p:txBody>
          <a:bodyPr>
            <a:normAutofit/>
          </a:bodyPr>
          <a:lstStyle/>
          <a:p>
            <a:r>
              <a:rPr lang="en-US" sz="3200" b="1">
                <a:solidFill>
                  <a:schemeClr val="bg2"/>
                </a:solidFill>
              </a:rPr>
              <a:t>RESULTS Merchandise Shop</a:t>
            </a:r>
          </a:p>
        </p:txBody>
      </p:sp>
      <p:sp>
        <p:nvSpPr>
          <p:cNvPr id="5" name="Content Placeholder 4">
            <a:extLst>
              <a:ext uri="{FF2B5EF4-FFF2-40B4-BE49-F238E27FC236}">
                <a16:creationId xmlns:a16="http://schemas.microsoft.com/office/drawing/2014/main" id="{12346EE8-6FAC-E56A-B8AC-0FC0C601CD5D}"/>
              </a:ext>
            </a:extLst>
          </p:cNvPr>
          <p:cNvSpPr>
            <a:spLocks noGrp="1"/>
          </p:cNvSpPr>
          <p:nvPr>
            <p:ph idx="1"/>
          </p:nvPr>
        </p:nvSpPr>
        <p:spPr>
          <a:xfrm>
            <a:off x="369793" y="1005482"/>
            <a:ext cx="8229600" cy="3394472"/>
          </a:xfrm>
        </p:spPr>
        <p:txBody>
          <a:bodyPr>
            <a:normAutofit/>
          </a:bodyPr>
          <a:lstStyle/>
          <a:p>
            <a:pPr indent="-499110">
              <a:spcBef>
                <a:spcPts val="852"/>
              </a:spcBef>
              <a:buSzPct val="100000"/>
            </a:pPr>
            <a:r>
              <a:rPr lang="en-US" sz="2400"/>
              <a:t>RESULTS Merchandise Shop linked at the bottom of every page</a:t>
            </a:r>
          </a:p>
          <a:p>
            <a:pPr indent="-499110">
              <a:spcBef>
                <a:spcPts val="852"/>
              </a:spcBef>
              <a:buSzPct val="100000"/>
            </a:pPr>
            <a:r>
              <a:rPr lang="en-US" sz="2400" b="1"/>
              <a:t>results.threadless.com</a:t>
            </a:r>
          </a:p>
          <a:p>
            <a:pPr indent="-499110">
              <a:spcBef>
                <a:spcPts val="852"/>
              </a:spcBef>
            </a:pPr>
            <a:endParaRPr lang="en-US" sz="2400"/>
          </a:p>
          <a:p>
            <a:pPr indent="-499110">
              <a:spcBef>
                <a:spcPts val="852"/>
              </a:spcBef>
            </a:pPr>
            <a:endParaRPr lang="en-US" sz="2400"/>
          </a:p>
        </p:txBody>
      </p:sp>
      <p:pic>
        <p:nvPicPr>
          <p:cNvPr id="3" name="Picture 3">
            <a:extLst>
              <a:ext uri="{FF2B5EF4-FFF2-40B4-BE49-F238E27FC236}">
                <a16:creationId xmlns:a16="http://schemas.microsoft.com/office/drawing/2014/main" id="{2F219A0C-A660-546D-116B-3B1FD6C3364B}"/>
              </a:ext>
            </a:extLst>
          </p:cNvPr>
          <p:cNvPicPr>
            <a:picLocks noChangeAspect="1"/>
          </p:cNvPicPr>
          <p:nvPr/>
        </p:nvPicPr>
        <p:blipFill rotWithShape="1">
          <a:blip r:embed="rId2"/>
          <a:srcRect r="179" b="-629"/>
          <a:stretch/>
        </p:blipFill>
        <p:spPr>
          <a:xfrm>
            <a:off x="435967" y="3191412"/>
            <a:ext cx="4657355" cy="1095998"/>
          </a:xfrm>
          <a:prstGeom prst="rect">
            <a:avLst/>
          </a:prstGeom>
        </p:spPr>
      </p:pic>
      <p:sp>
        <p:nvSpPr>
          <p:cNvPr id="6" name="Oval 5">
            <a:extLst>
              <a:ext uri="{FF2B5EF4-FFF2-40B4-BE49-F238E27FC236}">
                <a16:creationId xmlns:a16="http://schemas.microsoft.com/office/drawing/2014/main" id="{66246BFA-DEB9-A068-0332-3FD27E0E49DB}"/>
              </a:ext>
            </a:extLst>
          </p:cNvPr>
          <p:cNvSpPr/>
          <p:nvPr/>
        </p:nvSpPr>
        <p:spPr>
          <a:xfrm>
            <a:off x="1364876" y="3023968"/>
            <a:ext cx="746312" cy="639495"/>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AFCAE92-DE83-822E-7977-88E8092BD4EB}"/>
              </a:ext>
            </a:extLst>
          </p:cNvPr>
          <p:cNvCxnSpPr>
            <a:cxnSpLocks/>
          </p:cNvCxnSpPr>
          <p:nvPr/>
        </p:nvCxnSpPr>
        <p:spPr>
          <a:xfrm flipH="1">
            <a:off x="1985556" y="2427705"/>
            <a:ext cx="426071" cy="49135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17320F0E-45B0-A487-192C-C784DE3E7256}"/>
              </a:ext>
            </a:extLst>
          </p:cNvPr>
          <p:cNvPicPr>
            <a:picLocks noChangeAspect="1"/>
          </p:cNvPicPr>
          <p:nvPr/>
        </p:nvPicPr>
        <p:blipFill>
          <a:blip r:embed="rId3"/>
          <a:stretch>
            <a:fillRect/>
          </a:stretch>
        </p:blipFill>
        <p:spPr>
          <a:xfrm>
            <a:off x="5093322" y="1710973"/>
            <a:ext cx="2071437" cy="2065134"/>
          </a:xfrm>
          <a:prstGeom prst="rect">
            <a:avLst/>
          </a:prstGeom>
        </p:spPr>
      </p:pic>
      <p:pic>
        <p:nvPicPr>
          <p:cNvPr id="9" name="Picture 9">
            <a:extLst>
              <a:ext uri="{FF2B5EF4-FFF2-40B4-BE49-F238E27FC236}">
                <a16:creationId xmlns:a16="http://schemas.microsoft.com/office/drawing/2014/main" id="{07ED18E5-BD5E-7EAA-E4D9-174AF00D58C1}"/>
              </a:ext>
            </a:extLst>
          </p:cNvPr>
          <p:cNvPicPr>
            <a:picLocks noChangeAspect="1"/>
          </p:cNvPicPr>
          <p:nvPr/>
        </p:nvPicPr>
        <p:blipFill>
          <a:blip r:embed="rId4"/>
          <a:stretch>
            <a:fillRect/>
          </a:stretch>
        </p:blipFill>
        <p:spPr>
          <a:xfrm>
            <a:off x="6933019" y="3110266"/>
            <a:ext cx="1429754" cy="1388613"/>
          </a:xfrm>
          <a:prstGeom prst="rect">
            <a:avLst/>
          </a:prstGeom>
        </p:spPr>
      </p:pic>
      <p:pic>
        <p:nvPicPr>
          <p:cNvPr id="10" name="Picture 10">
            <a:extLst>
              <a:ext uri="{FF2B5EF4-FFF2-40B4-BE49-F238E27FC236}">
                <a16:creationId xmlns:a16="http://schemas.microsoft.com/office/drawing/2014/main" id="{15CC393E-0931-3B1E-FDBD-9D7F1DA3979C}"/>
              </a:ext>
            </a:extLst>
          </p:cNvPr>
          <p:cNvPicPr>
            <a:picLocks noChangeAspect="1"/>
          </p:cNvPicPr>
          <p:nvPr/>
        </p:nvPicPr>
        <p:blipFill>
          <a:blip r:embed="rId5"/>
          <a:stretch>
            <a:fillRect/>
          </a:stretch>
        </p:blipFill>
        <p:spPr>
          <a:xfrm>
            <a:off x="7224138" y="1643146"/>
            <a:ext cx="1550069" cy="1420957"/>
          </a:xfrm>
          <a:prstGeom prst="rect">
            <a:avLst/>
          </a:prstGeom>
        </p:spPr>
      </p:pic>
      <p:sp>
        <p:nvSpPr>
          <p:cNvPr id="11" name="TextBox 10">
            <a:extLst>
              <a:ext uri="{FF2B5EF4-FFF2-40B4-BE49-F238E27FC236}">
                <a16:creationId xmlns:a16="http://schemas.microsoft.com/office/drawing/2014/main" id="{5AC14461-0FF1-9D5A-EE1E-73914FB6284C}"/>
              </a:ext>
            </a:extLst>
          </p:cNvPr>
          <p:cNvSpPr txBox="1"/>
          <p:nvPr/>
        </p:nvSpPr>
        <p:spPr>
          <a:xfrm>
            <a:off x="200025" y="4539940"/>
            <a:ext cx="8743950" cy="400110"/>
          </a:xfrm>
          <a:prstGeom prst="rect">
            <a:avLst/>
          </a:prstGeom>
          <a:noFill/>
        </p:spPr>
        <p:txBody>
          <a:bodyPr wrap="square">
            <a:spAutoFit/>
          </a:bodyPr>
          <a:lstStyle/>
          <a:p>
            <a:pPr marL="0" indent="0" algn="ctr">
              <a:spcBef>
                <a:spcPts val="852"/>
              </a:spcBef>
              <a:buNone/>
            </a:pPr>
            <a:r>
              <a:rPr lang="en-US" sz="2000" b="1">
                <a:latin typeface="Open Sans" panose="020B0606030504020204" pitchFamily="34" charset="0"/>
                <a:ea typeface="Open Sans" panose="020B0606030504020204" pitchFamily="34" charset="0"/>
                <a:cs typeface="Open Sans" panose="020B0606030504020204" pitchFamily="34" charset="0"/>
              </a:rPr>
              <a:t>Reach out to </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communications@results.org </a:t>
            </a:r>
            <a:r>
              <a:rPr lang="en-US" sz="2000" b="1">
                <a:latin typeface="Open Sans" panose="020B0606030504020204" pitchFamily="34" charset="0"/>
                <a:ea typeface="Open Sans" panose="020B0606030504020204" pitchFamily="34" charset="0"/>
                <a:cs typeface="Open Sans" panose="020B0606030504020204" pitchFamily="34" charset="0"/>
              </a:rPr>
              <a:t>with any questions</a:t>
            </a:r>
          </a:p>
        </p:txBody>
      </p:sp>
    </p:spTree>
    <p:extLst>
      <p:ext uri="{BB962C8B-B14F-4D97-AF65-F5344CB8AC3E}">
        <p14:creationId xmlns:p14="http://schemas.microsoft.com/office/powerpoint/2010/main" val="283780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411771"/>
            <a:ext cx="9144000" cy="2579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marL="0" marR="0" lvl="0" indent="0" algn="ctr" defTabSz="4572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Open Sans"/>
              <a:ea typeface="Open Sans"/>
              <a:cs typeface="Open Sans"/>
            </a:endParaRPr>
          </a:p>
          <a:p>
            <a:pPr algn="ctr">
              <a:lnSpc>
                <a:spcPct val="150000"/>
              </a:lnSpc>
              <a:spcBef>
                <a:spcPts val="1200"/>
              </a:spcBef>
              <a:spcAft>
                <a:spcPts val="1200"/>
              </a:spcAft>
              <a:defRPr/>
            </a:pPr>
            <a:r>
              <a:rPr lang="en-US" sz="2800" b="1">
                <a:solidFill>
                  <a:schemeClr val="bg1"/>
                </a:solidFill>
                <a:latin typeface="Open Sans"/>
                <a:ea typeface="Open Sans"/>
                <a:cs typeface="Open Sans"/>
              </a:rPr>
              <a:t>Music Break!</a:t>
            </a:r>
            <a:endParaRPr lang="en-US">
              <a:solidFill>
                <a:schemeClr val="bg1"/>
              </a:solidFill>
            </a:endParaRPr>
          </a:p>
        </p:txBody>
      </p:sp>
    </p:spTree>
    <p:extLst>
      <p:ext uri="{BB962C8B-B14F-4D97-AF65-F5344CB8AC3E}">
        <p14:creationId xmlns:p14="http://schemas.microsoft.com/office/powerpoint/2010/main" val="351646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1728387"/>
            <a:ext cx="9144000"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endParaRPr lang="en-US" sz="2800" b="1">
              <a:solidFill>
                <a:schemeClr val="bg1"/>
              </a:solidFill>
              <a:latin typeface="Open Sans"/>
              <a:ea typeface="Open Sans" panose="020B0606030504020204" pitchFamily="34" charset="0"/>
              <a:cs typeface="Open Sans" panose="020B0606030504020204" pitchFamily="34" charset="0"/>
            </a:endParaRPr>
          </a:p>
          <a:p>
            <a:pPr algn="ctr">
              <a:spcAft>
                <a:spcPts val="1200"/>
              </a:spcAft>
            </a:pPr>
            <a:endParaRPr lang="en-US" sz="2800" b="1">
              <a:solidFill>
                <a:schemeClr val="bg1"/>
              </a:solidFill>
              <a:latin typeface="Open Sans"/>
              <a:ea typeface="Open Sans"/>
              <a:cs typeface="Open Sans"/>
            </a:endParaRPr>
          </a:p>
          <a:p>
            <a:pPr algn="ctr">
              <a:spcAft>
                <a:spcPts val="1200"/>
              </a:spcAft>
            </a:pPr>
            <a:endParaRPr lang="en-US" sz="2800" b="1">
              <a:solidFill>
                <a:schemeClr val="bg1"/>
              </a:solidFill>
              <a:latin typeface="Open Sans"/>
              <a:ea typeface="Open Sans"/>
              <a:cs typeface="Open Sans"/>
            </a:endParaRPr>
          </a:p>
          <a:p>
            <a:pPr algn="ctr">
              <a:spcAft>
                <a:spcPts val="1200"/>
              </a:spcAft>
            </a:pPr>
            <a:endParaRPr lang="en-US" sz="2800" b="1" i="1">
              <a:solidFill>
                <a:schemeClr val="bg1"/>
              </a:solidFill>
              <a:latin typeface="Open Sans"/>
              <a:ea typeface="Open Sans"/>
              <a:cs typeface="Open Sans"/>
            </a:endParaRPr>
          </a:p>
          <a:p>
            <a:pPr algn="ctr">
              <a:spcAft>
                <a:spcPts val="1200"/>
              </a:spcAft>
            </a:pPr>
            <a:r>
              <a:rPr lang="en-US" sz="2800" b="1">
                <a:solidFill>
                  <a:schemeClr val="bg1"/>
                </a:solidFill>
                <a:latin typeface="Open Sans"/>
                <a:ea typeface="Open Sans"/>
                <a:cs typeface="Open Sans"/>
              </a:rPr>
              <a:t>Laser Talk Training Using the E.P.I.C. Format</a:t>
            </a:r>
          </a:p>
          <a:p>
            <a:pPr algn="ctr">
              <a:spcAft>
                <a:spcPts val="1200"/>
              </a:spcAft>
            </a:pPr>
            <a:endParaRPr lang="en-US" sz="2800" b="1">
              <a:solidFill>
                <a:schemeClr val="bg1"/>
              </a:solidFill>
              <a:latin typeface="Open Sans"/>
              <a:ea typeface="Open Sans"/>
              <a:cs typeface="Open Sans"/>
            </a:endParaRPr>
          </a:p>
        </p:txBody>
      </p:sp>
    </p:spTree>
    <p:extLst>
      <p:ext uri="{BB962C8B-B14F-4D97-AF65-F5344CB8AC3E}">
        <p14:creationId xmlns:p14="http://schemas.microsoft.com/office/powerpoint/2010/main" val="3010472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Joanne Carter">
            <a:extLst>
              <a:ext uri="{FF2B5EF4-FFF2-40B4-BE49-F238E27FC236}">
                <a16:creationId xmlns:a16="http://schemas.microsoft.com/office/drawing/2014/main" id="{64F5C5B1-669B-D990-DA89-72917028EFE3}"/>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910307DF-B13D-A3A4-F98D-50B37D822953}"/>
              </a:ext>
            </a:extLst>
          </p:cNvPr>
          <p:cNvSpPr txBox="1">
            <a:spLocks/>
          </p:cNvSpPr>
          <p:nvPr/>
        </p:nvSpPr>
        <p:spPr>
          <a:xfrm>
            <a:off x="783552" y="454266"/>
            <a:ext cx="7401491"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200" b="1">
              <a:solidFill>
                <a:srgbClr val="D50032"/>
              </a:solidFill>
              <a:latin typeface="Open Sans"/>
              <a:ea typeface="Open Sans"/>
              <a:cs typeface="Open Sans"/>
            </a:endParaRPr>
          </a:p>
        </p:txBody>
      </p:sp>
      <p:sp>
        <p:nvSpPr>
          <p:cNvPr id="9" name="Title 1">
            <a:extLst>
              <a:ext uri="{FF2B5EF4-FFF2-40B4-BE49-F238E27FC236}">
                <a16:creationId xmlns:a16="http://schemas.microsoft.com/office/drawing/2014/main" id="{61B91B5E-C8CC-EA4E-9340-B6B2036D33C6}"/>
              </a:ext>
            </a:extLst>
          </p:cNvPr>
          <p:cNvSpPr txBox="1">
            <a:spLocks/>
          </p:cNvSpPr>
          <p:nvPr/>
        </p:nvSpPr>
        <p:spPr>
          <a:xfrm>
            <a:off x="4629462" y="1894068"/>
            <a:ext cx="3594433" cy="1045169"/>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sz="2800" b="1" err="1">
                <a:latin typeface="Open Sans"/>
                <a:ea typeface="+mj-lt"/>
                <a:cs typeface="+mj-lt"/>
              </a:rPr>
              <a:t>Kazmyn</a:t>
            </a:r>
            <a:r>
              <a:rPr lang="en-US" sz="2800" b="1">
                <a:latin typeface="Open Sans"/>
                <a:ea typeface="+mj-lt"/>
                <a:cs typeface="+mj-lt"/>
              </a:rPr>
              <a:t> Ramos</a:t>
            </a:r>
            <a:br>
              <a:rPr lang="en-US" sz="1400" b="1">
                <a:latin typeface="Open Sans"/>
                <a:ea typeface="+mj-lt"/>
                <a:cs typeface="+mj-lt"/>
              </a:rPr>
            </a:br>
            <a:r>
              <a:rPr lang="en-US" sz="1400">
                <a:latin typeface="Open Sans"/>
                <a:ea typeface="+mj-lt"/>
                <a:cs typeface="+mj-lt"/>
              </a:rPr>
              <a:t>Expert on Poverty</a:t>
            </a:r>
            <a:endParaRPr lang="en-US" sz="1600">
              <a:latin typeface="Arial"/>
              <a:ea typeface="+mj-lt"/>
              <a:cs typeface="+mj-lt"/>
            </a:endParaRPr>
          </a:p>
          <a:p>
            <a:r>
              <a:rPr lang="en-US" sz="1400">
                <a:latin typeface="Open Sans"/>
                <a:ea typeface="+mj-lt"/>
                <a:cs typeface="+mj-lt"/>
              </a:rPr>
              <a:t>Indianapolis, IN</a:t>
            </a:r>
            <a:endParaRPr lang="en-US" sz="1600">
              <a:cs typeface="Arial"/>
            </a:endParaRPr>
          </a:p>
        </p:txBody>
      </p:sp>
      <p:pic>
        <p:nvPicPr>
          <p:cNvPr id="3" name="Picture 2" descr="A person in a suit&#10;&#10;Description automatically generated">
            <a:extLst>
              <a:ext uri="{FF2B5EF4-FFF2-40B4-BE49-F238E27FC236}">
                <a16:creationId xmlns:a16="http://schemas.microsoft.com/office/drawing/2014/main" id="{DFE98D27-E4E2-DE93-3803-57B6AF8CA42D}"/>
              </a:ext>
            </a:extLst>
          </p:cNvPr>
          <p:cNvPicPr>
            <a:picLocks noChangeAspect="1"/>
          </p:cNvPicPr>
          <p:nvPr/>
        </p:nvPicPr>
        <p:blipFill>
          <a:blip r:embed="rId3"/>
          <a:stretch>
            <a:fillRect/>
          </a:stretch>
        </p:blipFill>
        <p:spPr>
          <a:xfrm>
            <a:off x="1010581" y="105909"/>
            <a:ext cx="3252973" cy="4872705"/>
          </a:xfrm>
          <a:prstGeom prst="rect">
            <a:avLst/>
          </a:prstGeom>
        </p:spPr>
      </p:pic>
    </p:spTree>
    <p:extLst>
      <p:ext uri="{BB962C8B-B14F-4D97-AF65-F5344CB8AC3E}">
        <p14:creationId xmlns:p14="http://schemas.microsoft.com/office/powerpoint/2010/main" val="3525388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Overview</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701463"/>
          </a:xfrm>
          <a:prstGeom prst="rect">
            <a:avLst/>
          </a:prstGeom>
          <a:noFill/>
        </p:spPr>
        <p:txBody>
          <a:bodyPr wrap="square" lIns="91440" tIns="45720" rIns="91440" bIns="45720" rtlCol="0" anchor="t">
            <a:spAutoFit/>
          </a:bodyPr>
          <a:lstStyle/>
          <a:p>
            <a:pPr marL="342900" indent="-342900">
              <a:lnSpc>
                <a:spcPct val="113999"/>
              </a:lnSpc>
              <a:spcAft>
                <a:spcPts val="1800"/>
              </a:spcAft>
              <a:buFont typeface="Arial"/>
              <a:buChar char="•"/>
            </a:pPr>
            <a:r>
              <a:rPr lang="en-US" sz="2000" kern="100">
                <a:latin typeface="Open Sans"/>
                <a:cs typeface="Times New Roman"/>
              </a:rPr>
              <a:t>What is a laser talk?</a:t>
            </a:r>
            <a:endParaRPr lang="en-US" sz="2000">
              <a:latin typeface="Arial"/>
              <a:cs typeface="Arial"/>
            </a:endParaRPr>
          </a:p>
          <a:p>
            <a:pPr marL="342900" indent="-342900">
              <a:lnSpc>
                <a:spcPct val="113999"/>
              </a:lnSpc>
              <a:spcAft>
                <a:spcPts val="1800"/>
              </a:spcAft>
              <a:buFont typeface="Arial"/>
              <a:buChar char="•"/>
            </a:pPr>
            <a:r>
              <a:rPr lang="en-US" sz="2000" kern="100">
                <a:latin typeface="Open Sans"/>
                <a:cs typeface="Times New Roman"/>
              </a:rPr>
              <a:t>How do you prepare to create one?</a:t>
            </a:r>
            <a:endParaRPr lang="en-US" sz="2000">
              <a:latin typeface="Arial"/>
              <a:cs typeface="Arial"/>
            </a:endParaRPr>
          </a:p>
          <a:p>
            <a:pPr marL="800100" lvl="1" indent="-342900">
              <a:lnSpc>
                <a:spcPct val="113999"/>
              </a:lnSpc>
              <a:spcAft>
                <a:spcPts val="1800"/>
              </a:spcAft>
              <a:buFont typeface="Arial"/>
              <a:buChar char="•"/>
            </a:pPr>
            <a:r>
              <a:rPr lang="en-US" sz="1600" kern="100">
                <a:latin typeface="Open Sans"/>
                <a:cs typeface="Times New Roman"/>
              </a:rPr>
              <a:t>Step 1: Know Yourself</a:t>
            </a:r>
            <a:endParaRPr lang="en-US" sz="1600">
              <a:cs typeface="Arial"/>
            </a:endParaRPr>
          </a:p>
          <a:p>
            <a:pPr marL="800100" lvl="1" indent="-342900">
              <a:lnSpc>
                <a:spcPct val="113999"/>
              </a:lnSpc>
              <a:spcAft>
                <a:spcPts val="1800"/>
              </a:spcAft>
              <a:buFont typeface="Arial"/>
              <a:buChar char="•"/>
            </a:pPr>
            <a:r>
              <a:rPr lang="en-US" sz="1600" kern="100">
                <a:latin typeface="Open Sans"/>
                <a:ea typeface="Open Sans"/>
                <a:cs typeface="Times New Roman"/>
              </a:rPr>
              <a:t>Step 2: Know Your Audience</a:t>
            </a:r>
          </a:p>
          <a:p>
            <a:pPr marL="800100" lvl="1" indent="-342900">
              <a:lnSpc>
                <a:spcPct val="113999"/>
              </a:lnSpc>
              <a:spcAft>
                <a:spcPts val="1800"/>
              </a:spcAft>
              <a:buFont typeface="Arial"/>
              <a:buChar char="•"/>
            </a:pPr>
            <a:r>
              <a:rPr lang="en-US" sz="1600" kern="100">
                <a:latin typeface="Open Sans"/>
                <a:ea typeface="Open Sans"/>
                <a:cs typeface="Times New Roman"/>
              </a:rPr>
              <a:t>Step 3: Know the Message/Ask</a:t>
            </a:r>
          </a:p>
          <a:p>
            <a:pPr marL="342900" indent="-342900">
              <a:lnSpc>
                <a:spcPct val="113999"/>
              </a:lnSpc>
              <a:spcAft>
                <a:spcPts val="1800"/>
              </a:spcAft>
              <a:buFont typeface="Arial"/>
              <a:buChar char="•"/>
            </a:pPr>
            <a:r>
              <a:rPr lang="en-US" sz="2000" kern="100">
                <a:latin typeface="Open Sans"/>
                <a:ea typeface="Open Sans"/>
                <a:cs typeface="Times New Roman"/>
              </a:rPr>
              <a:t>Bringing a laser talk together using the E.P.I.C. format</a:t>
            </a:r>
          </a:p>
          <a:p>
            <a:pPr marL="342900" indent="-342900">
              <a:lnSpc>
                <a:spcPct val="113999"/>
              </a:lnSpc>
              <a:spcAft>
                <a:spcPts val="1800"/>
              </a:spcAft>
              <a:buFont typeface="Arial"/>
              <a:buChar char="•"/>
            </a:pPr>
            <a:r>
              <a:rPr lang="en-US" sz="2000" kern="100">
                <a:latin typeface="Open Sans"/>
                <a:ea typeface="Open Sans"/>
                <a:cs typeface="Times New Roman"/>
              </a:rPr>
              <a:t>Q&amp;A</a:t>
            </a:r>
          </a:p>
        </p:txBody>
      </p:sp>
    </p:spTree>
    <p:extLst>
      <p:ext uri="{BB962C8B-B14F-4D97-AF65-F5344CB8AC3E}">
        <p14:creationId xmlns:p14="http://schemas.microsoft.com/office/powerpoint/2010/main" val="1950812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2595CE-1CFA-4847-AAE5-FAE41AD06DF4}"/>
              </a:ext>
            </a:extLst>
          </p:cNvPr>
          <p:cNvSpPr txBox="1">
            <a:spLocks/>
          </p:cNvSpPr>
          <p:nvPr/>
        </p:nvSpPr>
        <p:spPr>
          <a:xfrm>
            <a:off x="698726" y="254633"/>
            <a:ext cx="7746547" cy="579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50032"/>
                </a:solidFill>
                <a:latin typeface="Open Sans"/>
                <a:ea typeface="Open Sans"/>
                <a:cs typeface="Open Sans"/>
              </a:rPr>
              <a:t>What is a laser talk?</a:t>
            </a:r>
            <a:endParaRPr lang="en-US"/>
          </a:p>
        </p:txBody>
      </p:sp>
      <p:sp>
        <p:nvSpPr>
          <p:cNvPr id="2" name="TextBox 1">
            <a:extLst>
              <a:ext uri="{FF2B5EF4-FFF2-40B4-BE49-F238E27FC236}">
                <a16:creationId xmlns:a16="http://schemas.microsoft.com/office/drawing/2014/main" id="{CEF7CF52-6FE7-8F9A-1E31-9E88BC67B1CA}"/>
              </a:ext>
            </a:extLst>
          </p:cNvPr>
          <p:cNvSpPr txBox="1"/>
          <p:nvPr/>
        </p:nvSpPr>
        <p:spPr>
          <a:xfrm>
            <a:off x="190799" y="1160017"/>
            <a:ext cx="8787602" cy="3099375"/>
          </a:xfrm>
          <a:prstGeom prst="rect">
            <a:avLst/>
          </a:prstGeom>
          <a:noFill/>
        </p:spPr>
        <p:txBody>
          <a:bodyPr wrap="square" lIns="91440" tIns="45720" rIns="91440" bIns="45720" rtlCol="0" anchor="t">
            <a:spAutoFit/>
          </a:bodyPr>
          <a:lstStyle/>
          <a:p>
            <a:pPr>
              <a:lnSpc>
                <a:spcPct val="113999"/>
              </a:lnSpc>
              <a:spcAft>
                <a:spcPts val="1800"/>
              </a:spcAft>
            </a:pPr>
            <a:r>
              <a:rPr lang="en-US" sz="2000" b="1" kern="100">
                <a:latin typeface="Open Sans"/>
                <a:cs typeface="Times New Roman"/>
              </a:rPr>
              <a:t>A laser talk is a short, compelling pitch you can use as a starting point to influence someone to take action on an issue. </a:t>
            </a:r>
            <a:endParaRPr lang="en-US" sz="2000" b="1">
              <a:latin typeface="Arial"/>
              <a:cs typeface="Arial"/>
            </a:endParaRPr>
          </a:p>
          <a:p>
            <a:pPr>
              <a:lnSpc>
                <a:spcPct val="113999"/>
              </a:lnSpc>
              <a:spcAft>
                <a:spcPts val="1800"/>
              </a:spcAft>
            </a:pPr>
            <a:r>
              <a:rPr lang="en-US" sz="2000" kern="100">
                <a:latin typeface="Open Sans"/>
                <a:ea typeface="Open Sans"/>
                <a:cs typeface="Times New Roman"/>
              </a:rPr>
              <a:t>How/where can you use a laser talk?</a:t>
            </a:r>
          </a:p>
          <a:p>
            <a:pPr marL="800100" lvl="1" indent="-342900">
              <a:lnSpc>
                <a:spcPct val="113999"/>
              </a:lnSpc>
              <a:spcAft>
                <a:spcPts val="1800"/>
              </a:spcAft>
              <a:buFont typeface="Arial"/>
              <a:buChar char="•"/>
            </a:pPr>
            <a:r>
              <a:rPr lang="en-US" sz="2000" kern="100">
                <a:latin typeface="Open Sans"/>
                <a:ea typeface="Open Sans"/>
                <a:cs typeface="Times New Roman"/>
              </a:rPr>
              <a:t>Lobby Meetings</a:t>
            </a:r>
          </a:p>
          <a:p>
            <a:pPr marL="800100" lvl="1" indent="-342900">
              <a:lnSpc>
                <a:spcPct val="113999"/>
              </a:lnSpc>
              <a:spcAft>
                <a:spcPts val="1800"/>
              </a:spcAft>
              <a:buFont typeface="Arial"/>
              <a:buChar char="•"/>
            </a:pPr>
            <a:r>
              <a:rPr lang="en-US" sz="2000" kern="100">
                <a:latin typeface="Open Sans"/>
                <a:ea typeface="Open Sans"/>
                <a:cs typeface="Times New Roman"/>
              </a:rPr>
              <a:t>Townhalls</a:t>
            </a:r>
          </a:p>
          <a:p>
            <a:pPr marL="800100" lvl="1" indent="-342900">
              <a:lnSpc>
                <a:spcPct val="113999"/>
              </a:lnSpc>
              <a:spcAft>
                <a:spcPts val="1800"/>
              </a:spcAft>
              <a:buFont typeface="Arial"/>
              <a:buChar char="•"/>
            </a:pPr>
            <a:r>
              <a:rPr lang="en-US" sz="2000" kern="100">
                <a:latin typeface="Open Sans"/>
                <a:ea typeface="Open Sans"/>
                <a:cs typeface="Times New Roman"/>
              </a:rPr>
              <a:t>To write a letter to the editor (LTE)</a:t>
            </a:r>
          </a:p>
        </p:txBody>
      </p:sp>
    </p:spTree>
    <p:extLst>
      <p:ext uri="{BB962C8B-B14F-4D97-AF65-F5344CB8AC3E}">
        <p14:creationId xmlns:p14="http://schemas.microsoft.com/office/powerpoint/2010/main" val="36448966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Office Theme">
  <a:themeElements>
    <a:clrScheme name="Custom 7">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Custom 1">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Inside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Custom 2">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Header Slides">
  <a:themeElements>
    <a:clrScheme name="TPC Dark1">
      <a:dk1>
        <a:srgbClr val="002060"/>
      </a:dk1>
      <a:lt1>
        <a:sysClr val="window" lastClr="FFFFFF"/>
      </a:lt1>
      <a:dk2>
        <a:srgbClr val="008BB0"/>
      </a:dk2>
      <a:lt2>
        <a:srgbClr val="CDE6EF"/>
      </a:lt2>
      <a:accent1>
        <a:srgbClr val="AD2C42"/>
      </a:accent1>
      <a:accent2>
        <a:srgbClr val="ED9520"/>
      </a:accent2>
      <a:accent3>
        <a:srgbClr val="B3D234"/>
      </a:accent3>
      <a:accent4>
        <a:srgbClr val="FFE783"/>
      </a:accent4>
      <a:accent5>
        <a:srgbClr val="91CBE0"/>
      </a:accent5>
      <a:accent6>
        <a:srgbClr val="008BB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ety Net_2019" id="{19CA9091-CE6E-421A-9391-A49DEE120021}" vid="{2F77C441-187C-4D55-AB78-7486EB7DBC57}"/>
    </a:ext>
  </a:extLst>
</a:theme>
</file>

<file path=ppt/theme/theme9.xml><?xml version="1.0" encoding="utf-8"?>
<a:theme xmlns:a="http://schemas.openxmlformats.org/drawingml/2006/main" name="4_Office Theme">
  <a:themeElements>
    <a:clrScheme name="Custom 7">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DF2243E6C85A4794611ACAEA088222" ma:contentTypeVersion="16" ma:contentTypeDescription="Create a new document." ma:contentTypeScope="" ma:versionID="417d792e1248a4679982ce970ca2d24f">
  <xsd:schema xmlns:xsd="http://www.w3.org/2001/XMLSchema" xmlns:xs="http://www.w3.org/2001/XMLSchema" xmlns:p="http://schemas.microsoft.com/office/2006/metadata/properties" xmlns:ns2="ef035fee-706e-4acb-9a43-6ee1a9ecef89" xmlns:ns3="e1541ae8-567d-462c-9e78-c3b0dfdaed9d" targetNamespace="http://schemas.microsoft.com/office/2006/metadata/properties" ma:root="true" ma:fieldsID="4b907aa0cc4fbe8024c4cf6b49d5cf9f" ns2:_="" ns3:_="">
    <xsd:import namespace="ef035fee-706e-4acb-9a43-6ee1a9ecef89"/>
    <xsd:import namespace="e1541ae8-567d-462c-9e78-c3b0dfdaed9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35fee-706e-4acb-9a43-6ee1a9ecef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e56e699-75f2-4061-b8f4-fd707efc82a1}" ma:internalName="TaxCatchAll" ma:showField="CatchAllData" ma:web="ef035fee-706e-4acb-9a43-6ee1a9ecef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541ae8-567d-462c-9e78-c3b0dfdaed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f035fee-706e-4acb-9a43-6ee1a9ecef89">
      <UserInfo>
        <DisplayName>Blake Turpin</DisplayName>
        <AccountId>301</AccountId>
        <AccountType/>
      </UserInfo>
      <UserInfo>
        <DisplayName>Joanne Carter</DisplayName>
        <AccountId>189</AccountId>
        <AccountType/>
      </UserInfo>
      <UserInfo>
        <DisplayName>Jesse Marsden</DisplayName>
        <AccountId>44</AccountId>
        <AccountType/>
      </UserInfo>
      <UserInfo>
        <DisplayName>Lesley Reed</DisplayName>
        <AccountId>403</AccountId>
        <AccountType/>
      </UserInfo>
      <UserInfo>
        <DisplayName>Lisa Marchal</DisplayName>
        <AccountId>24</AccountId>
        <AccountType/>
      </UserInfo>
      <UserInfo>
        <DisplayName>Campaigns  Team Members</DisplayName>
        <AccountId>7</AccountId>
        <AccountType/>
      </UserInfo>
    </SharedWithUsers>
    <MediaLengthInSeconds xmlns="e1541ae8-567d-462c-9e78-c3b0dfdaed9d" xsi:nil="true"/>
    <lcf76f155ced4ddcb4097134ff3c332f xmlns="e1541ae8-567d-462c-9e78-c3b0dfdaed9d">
      <Terms xmlns="http://schemas.microsoft.com/office/infopath/2007/PartnerControls"/>
    </lcf76f155ced4ddcb4097134ff3c332f>
    <TaxCatchAll xmlns="ef035fee-706e-4acb-9a43-6ee1a9ecef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4E63A8-C499-4122-AC5C-E97CD86DDB62}">
  <ds:schemaRefs>
    <ds:schemaRef ds:uri="e1541ae8-567d-462c-9e78-c3b0dfdaed9d"/>
    <ds:schemaRef ds:uri="ef035fee-706e-4acb-9a43-6ee1a9ecef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959BF8-6FB4-40AF-AF38-2D057E67A497}">
  <ds:schemaRefs>
    <ds:schemaRef ds:uri="e1541ae8-567d-462c-9e78-c3b0dfdaed9d"/>
    <ds:schemaRef ds:uri="ef035fee-706e-4acb-9a43-6ee1a9ecef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223E2F6-89EB-4C1A-9B95-10F660D698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1878</Words>
  <Application>Microsoft Macintosh PowerPoint</Application>
  <PresentationFormat>On-screen Show (16:9)</PresentationFormat>
  <Paragraphs>254</Paragraphs>
  <Slides>45</Slides>
  <Notes>36</Notes>
  <HiddenSlides>0</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45</vt:i4>
      </vt:variant>
    </vt:vector>
  </HeadingPairs>
  <TitlesOfParts>
    <vt:vector size="71" baseType="lpstr">
      <vt:lpstr>Arial</vt:lpstr>
      <vt:lpstr>Calibri</vt:lpstr>
      <vt:lpstr>Courier New</vt:lpstr>
      <vt:lpstr>Lato</vt:lpstr>
      <vt:lpstr>Lato-Regular</vt:lpstr>
      <vt:lpstr>Noto Sans Symbols</vt:lpstr>
      <vt:lpstr>Open Sans</vt:lpstr>
      <vt:lpstr>Segoe UI</vt:lpstr>
      <vt:lpstr>Symbol</vt:lpstr>
      <vt:lpstr>Wingdings</vt:lpstr>
      <vt:lpstr>Custom Design</vt:lpstr>
      <vt:lpstr>Office Theme</vt:lpstr>
      <vt:lpstr>Custom Design</vt:lpstr>
      <vt:lpstr>Back cover 2</vt:lpstr>
      <vt:lpstr>2_Inside layout</vt:lpstr>
      <vt:lpstr>1_Office Theme</vt:lpstr>
      <vt:lpstr>1_Office Theme</vt:lpstr>
      <vt:lpstr>Header Slides</vt:lpstr>
      <vt:lpstr>4_Office Theme</vt:lpstr>
      <vt:lpstr>Office Theme</vt:lpstr>
      <vt:lpstr>Office Theme</vt:lpstr>
      <vt:lpstr>Office Theme</vt:lpstr>
      <vt:lpstr>Office Theme</vt:lpstr>
      <vt:lpstr>2_Office Theme</vt:lpstr>
      <vt:lpstr>4_Office Theme</vt:lpstr>
      <vt:lpstr>Office Theme</vt:lpstr>
      <vt:lpstr>PowerPoint Presentation</vt:lpstr>
      <vt:lpstr> Lakeisha McVey Senior Associate, Experts on Poverty RESULTS Des Moines, IA </vt:lpstr>
      <vt:lpstr>Our Values &amp; Resources</vt:lpstr>
      <vt:lpstr> Joanne Carter RESULTS Executive Director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Rooms</vt:lpstr>
      <vt:lpstr>Let’s hear your  EPIC Laser Talks!  Any last questions?</vt:lpstr>
      <vt:lpstr>PowerPoint Presentation</vt:lpstr>
      <vt:lpstr> Joanna DiStefano Senior Associate Grassroots Impact </vt:lpstr>
      <vt:lpstr>PowerPoint Presentation</vt:lpstr>
      <vt:lpstr>Build the Buy In Campaign</vt:lpstr>
      <vt:lpstr>Build the Buy In Campaign cont.</vt:lpstr>
      <vt:lpstr>Let’s fill this map!</vt:lpstr>
      <vt:lpstr>PowerPoint Presentation</vt:lpstr>
      <vt:lpstr>Living our AO Values</vt:lpstr>
      <vt:lpstr>PowerPoint Presentation</vt:lpstr>
      <vt:lpstr>Experts on Poverty Program Information Session</vt:lpstr>
      <vt:lpstr>PowerPoint Presentation</vt:lpstr>
      <vt:lpstr>Thank you for joining us!</vt:lpstr>
      <vt:lpstr>PowerPoint Presentation</vt:lpstr>
      <vt:lpstr>PowerPoint Presentation</vt:lpstr>
      <vt:lpstr>Upcoming In-Person Events</vt:lpstr>
      <vt:lpstr>In-Person Events Support</vt:lpstr>
      <vt:lpstr>Free Agents Webinars</vt:lpstr>
      <vt:lpstr>Partner Organization Webinars</vt:lpstr>
      <vt:lpstr>Other Support Calls</vt:lpstr>
      <vt:lpstr>Group Leader Training Series</vt:lpstr>
      <vt:lpstr>October Policy Forums</vt:lpstr>
      <vt:lpstr>RESULTS Merchandise 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lastModifiedBy>Lakeisha Perkins</cp:lastModifiedBy>
  <cp:revision>4</cp:revision>
  <dcterms:created xsi:type="dcterms:W3CDTF">2021-11-05T14:44:55Z</dcterms:created>
  <dcterms:modified xsi:type="dcterms:W3CDTF">2023-10-12T16:49:24Z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0x010100E1DF2243E6C85A4794611ACAEA088222</vt:lpwstr>
  </property>
  <property fmtid="{D5CDD505-2E9C-101B-9397-08002B2CF9AE}" pid="4" name="MediaServiceImageTags">
    <vt:lpwstr/>
  </property>
  <property fmtid="{D5CDD505-2E9C-101B-9397-08002B2CF9AE}" pid="5" name="NXPowerLiteLastOptimized">
    <vt:lpwstr>1552839</vt:lpwstr>
  </property>
  <property fmtid="{D5CDD505-2E9C-101B-9397-08002B2CF9AE}" pid="6" name="NXPowerLiteSettings">
    <vt:lpwstr>F7000400038000</vt:lpwstr>
  </property>
  <property fmtid="{D5CDD505-2E9C-101B-9397-08002B2CF9AE}" pid="7" name="NXPowerLiteVersion">
    <vt:lpwstr>S10.0.0</vt:lpwstr>
  </property>
  <property fmtid="{D5CDD505-2E9C-101B-9397-08002B2CF9AE}" pid="8" name="Order">
    <vt:r8>79600</vt:r8>
  </property>
  <property fmtid="{D5CDD505-2E9C-101B-9397-08002B2CF9AE}" pid="9" name="TemplateUrl">
    <vt:lpwstr/>
  </property>
  <property fmtid="{D5CDD505-2E9C-101B-9397-08002B2CF9AE}" pid="10" name="TriggerFlowInfo">
    <vt:lpwstr/>
  </property>
  <property fmtid="{D5CDD505-2E9C-101B-9397-08002B2CF9AE}" pid="11" name="_ExtendedDescription">
    <vt:lpwstr/>
  </property>
  <property fmtid="{D5CDD505-2E9C-101B-9397-08002B2CF9AE}" pid="12" name="xd_ProgID">
    <vt:lpwstr/>
  </property>
  <property fmtid="{D5CDD505-2E9C-101B-9397-08002B2CF9AE}" pid="13" name="xd_Signature">
    <vt:bool>false</vt:bool>
  </property>
</Properties>
</file>