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7.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8.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9.xml" ContentType="application/vnd.openxmlformats-officedocument.theme+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10.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11.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4"/>
    <p:sldMasterId id="2147483769" r:id="rId5"/>
    <p:sldMasterId id="2147483764" r:id="rId6"/>
    <p:sldMasterId id="2147483694" r:id="rId7"/>
    <p:sldMasterId id="2147483717" r:id="rId8"/>
    <p:sldMasterId id="2147483734" r:id="rId9"/>
    <p:sldMasterId id="2147483679" r:id="rId10"/>
    <p:sldMasterId id="2147483784" r:id="rId11"/>
    <p:sldMasterId id="2147483651" r:id="rId12"/>
    <p:sldMasterId id="2147483807" r:id="rId13"/>
    <p:sldMasterId id="2147483813" r:id="rId14"/>
    <p:sldMasterId id="2147483844" r:id="rId15"/>
  </p:sldMasterIdLst>
  <p:notesMasterIdLst>
    <p:notesMasterId r:id="rId35"/>
  </p:notesMasterIdLst>
  <p:sldIdLst>
    <p:sldId id="953" r:id="rId16"/>
    <p:sldId id="1715" r:id="rId17"/>
    <p:sldId id="1663" r:id="rId18"/>
    <p:sldId id="1712" r:id="rId19"/>
    <p:sldId id="1711" r:id="rId20"/>
    <p:sldId id="1714" r:id="rId21"/>
    <p:sldId id="1665" r:id="rId22"/>
    <p:sldId id="1700" r:id="rId23"/>
    <p:sldId id="1703" r:id="rId24"/>
    <p:sldId id="1702" r:id="rId25"/>
    <p:sldId id="1704" r:id="rId26"/>
    <p:sldId id="1706" r:id="rId27"/>
    <p:sldId id="1676" r:id="rId28"/>
    <p:sldId id="1673" r:id="rId29"/>
    <p:sldId id="1683" r:id="rId30"/>
    <p:sldId id="1682" r:id="rId31"/>
    <p:sldId id="1679" r:id="rId32"/>
    <p:sldId id="954" r:id="rId33"/>
    <p:sldId id="1664" r:id="rId3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5236F06-47AD-FC03-EDF0-2FCA5D3AFB9E}" name="Katie Fleischer" initials="KF" userId="S::kfleischer@results.org::245d91a2-b874-4458-8cf1-313eb8d1d067" providerId="AD"/>
  <p188:author id="{0521AA30-22C4-80C6-2A4C-19C759C2BBBA}" name="Meredith Dodson" initials="MD" userId="S::mdodson@results.org::b527efdd-0004-489a-9f17-7b9e156c8416" providerId="AD"/>
  <p188:author id="{BD823E34-3925-9941-8C30-25418EC29A5A}" name="Sean" initials="S" userId="Sean" providerId="None"/>
  <p188:author id="{BB9DAE35-DCE7-55EA-A43E-6B5F23787161}" name="Michael Santos" initials="MS" userId="S::msantos@results.org::c2c81859-0763-49e8-9efe-48b9db78a9cc" providerId="AD"/>
  <p188:author id="{EF24129D-97F3-C03F-308B-4B66F8341C5F}" name="Ken Patterson" initials="KP" userId="S::kpatterson@results.org::88e63aaa-76ae-4019-8c1c-bcddfe995a3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Lisa Marchal" initials="LM" lastIdx="1" clrIdx="6">
    <p:extLst>
      <p:ext uri="{19B8F6BF-5375-455C-9EA6-DF929625EA0E}">
        <p15:presenceInfo xmlns:p15="http://schemas.microsoft.com/office/powerpoint/2012/main" userId="S::lmarchal@results.org::a3c7f03c-0fb5-4fb0-bd6e-4e40ec3db419" providerId="AD"/>
      </p:ext>
    </p:extLst>
  </p:cmAuthor>
  <p:cmAuthor id="1" name="Meredith Dodson" initials="MD" lastIdx="33" clrIdx="0">
    <p:extLst>
      <p:ext uri="{19B8F6BF-5375-455C-9EA6-DF929625EA0E}">
        <p15:presenceInfo xmlns:p15="http://schemas.microsoft.com/office/powerpoint/2012/main" userId="S::mdodson@results.org::b527efdd-0004-489a-9f17-7b9e156c8416" providerId="AD"/>
      </p:ext>
    </p:extLst>
  </p:cmAuthor>
  <p:cmAuthor id="8" name="Michael Santos" initials="MS" lastIdx="9" clrIdx="7">
    <p:extLst>
      <p:ext uri="{19B8F6BF-5375-455C-9EA6-DF929625EA0E}">
        <p15:presenceInfo xmlns:p15="http://schemas.microsoft.com/office/powerpoint/2012/main" userId="S::msantos@results.org::c2c81859-0763-49e8-9efe-48b9db78a9cc" providerId="AD"/>
      </p:ext>
    </p:extLst>
  </p:cmAuthor>
  <p:cmAuthor id="2" name="Jessi Russell" initials="JR" lastIdx="2" clrIdx="1">
    <p:extLst>
      <p:ext uri="{19B8F6BF-5375-455C-9EA6-DF929625EA0E}">
        <p15:presenceInfo xmlns:p15="http://schemas.microsoft.com/office/powerpoint/2012/main" userId="S::jrussell@results.org::2b248bfa-964e-405f-b4f5-4efe61ce48dd" providerId="AD"/>
      </p:ext>
    </p:extLst>
  </p:cmAuthor>
  <p:cmAuthor id="9" name="Sarah Leone" initials="SL" lastIdx="4" clrIdx="8">
    <p:extLst>
      <p:ext uri="{19B8F6BF-5375-455C-9EA6-DF929625EA0E}">
        <p15:presenceInfo xmlns:p15="http://schemas.microsoft.com/office/powerpoint/2012/main" userId="S::sleone@results.org::6fd6b9b4-7dd9-4ff6-962d-65e3b34e859e" providerId="AD"/>
      </p:ext>
    </p:extLst>
  </p:cmAuthor>
  <p:cmAuthor id="3" name="Alexa Angelo" initials="AA" lastIdx="1" clrIdx="2">
    <p:extLst>
      <p:ext uri="{19B8F6BF-5375-455C-9EA6-DF929625EA0E}">
        <p15:presenceInfo xmlns:p15="http://schemas.microsoft.com/office/powerpoint/2012/main" userId="S::aangelo@results.org::856f2e18-2518-4e0c-af50-d33678c50fb5" providerId="AD"/>
      </p:ext>
    </p:extLst>
  </p:cmAuthor>
  <p:cmAuthor id="10" name="Ken Patterson" initials="KP" lastIdx="1" clrIdx="9">
    <p:extLst>
      <p:ext uri="{19B8F6BF-5375-455C-9EA6-DF929625EA0E}">
        <p15:presenceInfo xmlns:p15="http://schemas.microsoft.com/office/powerpoint/2012/main" userId="S::kpatterson@results.org::88e63aaa-76ae-4019-8c1c-bcddfe995a39" providerId="AD"/>
      </p:ext>
    </p:extLst>
  </p:cmAuthor>
  <p:cmAuthor id="4" name="Jos Linn" initials="JL" lastIdx="6" clrIdx="3">
    <p:extLst>
      <p:ext uri="{19B8F6BF-5375-455C-9EA6-DF929625EA0E}">
        <p15:presenceInfo xmlns:p15="http://schemas.microsoft.com/office/powerpoint/2012/main" userId="S::jlinn@results.org::55fbf92f-147f-4c15-a351-ac42045ce5c1" providerId="AD"/>
      </p:ext>
    </p:extLst>
  </p:cmAuthor>
  <p:cmAuthor id="5" name="Dorothy Monza" initials="DM" lastIdx="4" clrIdx="4">
    <p:extLst>
      <p:ext uri="{19B8F6BF-5375-455C-9EA6-DF929625EA0E}">
        <p15:presenceInfo xmlns:p15="http://schemas.microsoft.com/office/powerpoint/2012/main" userId="S::dmonza@results.org::043ee8e1-e4ea-4588-a66a-785612e0a5e6" providerId="AD"/>
      </p:ext>
    </p:extLst>
  </p:cmAuthor>
  <p:cmAuthor id="6" name="Alicia Stromberg" initials="AS" lastIdx="2" clrIdx="5">
    <p:extLst>
      <p:ext uri="{19B8F6BF-5375-455C-9EA6-DF929625EA0E}">
        <p15:presenceInfo xmlns:p15="http://schemas.microsoft.com/office/powerpoint/2012/main" userId="S::astromberg@results.org::1c01489c-44f1-42fe-bb20-c08d6f6793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2F7"/>
    <a:srgbClr val="CFE3EE"/>
    <a:srgbClr val="D50032"/>
    <a:srgbClr val="29B5CF"/>
    <a:srgbClr val="FFB81C"/>
    <a:srgbClr val="D50035"/>
    <a:srgbClr val="000000"/>
    <a:srgbClr val="ED1944"/>
    <a:srgbClr val="FBFBFB"/>
    <a:srgbClr val="E4103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7D103B-704C-4CAA-97ED-117CBC622D77}" v="6" dt="2023-10-20T00:41:28.737"/>
    <p1510:client id="{CFCA948E-8E68-58A9-EADB-B4B2929271EC}" v="62" dt="2023-10-19T22:49:22.2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3.xml"/><Relationship Id="rId26" Type="http://schemas.openxmlformats.org/officeDocument/2006/relationships/slide" Target="slides/slide11.xml"/><Relationship Id="rId39" Type="http://schemas.openxmlformats.org/officeDocument/2006/relationships/theme" Target="theme/theme1.xml"/><Relationship Id="rId21" Type="http://schemas.openxmlformats.org/officeDocument/2006/relationships/slide" Target="slides/slide6.xml"/><Relationship Id="rId34" Type="http://schemas.openxmlformats.org/officeDocument/2006/relationships/slide" Target="slides/slide19.xml"/><Relationship Id="rId42"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9.xml"/><Relationship Id="rId32" Type="http://schemas.openxmlformats.org/officeDocument/2006/relationships/slide" Target="slides/slide1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8.xml"/><Relationship Id="rId28" Type="http://schemas.openxmlformats.org/officeDocument/2006/relationships/slide" Target="slides/slide13.xml"/><Relationship Id="rId36" Type="http://schemas.openxmlformats.org/officeDocument/2006/relationships/commentAuthors" Target="commentAuthors.xml"/><Relationship Id="rId10" Type="http://schemas.openxmlformats.org/officeDocument/2006/relationships/slideMaster" Target="slideMasters/slideMaster7.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notesMaster" Target="notesMasters/notesMaster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Master" Target="slideMasters/slideMaster9.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slide" Target="slides/slide18.xml"/><Relationship Id="rId3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30807-8F53-483E-A197-58E6C39F5B15}" type="datetimeFigureOut">
              <a:rPr lang="en-US" smtClean="0"/>
              <a:t>10/24/2023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B412F-BD62-4D23-A74D-7CDB5EF1780C}" type="slidenum">
              <a:rPr lang="en-US" smtClean="0"/>
              <a:t>‹#›</a:t>
            </a:fld>
            <a:endParaRPr lang="en-US"/>
          </a:p>
        </p:txBody>
      </p:sp>
    </p:spTree>
    <p:extLst>
      <p:ext uri="{BB962C8B-B14F-4D97-AF65-F5344CB8AC3E}">
        <p14:creationId xmlns:p14="http://schemas.microsoft.com/office/powerpoint/2010/main" val="740773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cbpp.org/blog/inflation-report-underscores-urgency-to-extend-child-tax-credit-expansion" TargetMode="External"/><Relationship Id="rId3" Type="http://schemas.openxmlformats.org/officeDocument/2006/relationships/hyperlink" Target="https://www.cbpp.org/blog/rising-food-and-energy-prices-underscore-the-urgency-of-acting-on-the-child-tax-credit" TargetMode="External"/><Relationship Id="rId7" Type="http://schemas.openxmlformats.org/officeDocument/2006/relationships/hyperlink" Target="https://skdknick.us2.list-manage.com/track/click?u=13ebd05ffc936c0e3ce907205&amp;id=1cf1e84b37&amp;e=1039295ccd"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thehill.com/policy/finance/597621-expected-rent-spike-adds-to-record-inflation/" TargetMode="External"/><Relationship Id="rId5" Type="http://schemas.openxmlformats.org/officeDocument/2006/relationships/hyperlink" Target="https://skdknick.us2.list-manage.com/track/click?u=13ebd05ffc936c0e3ce907205&amp;id=3c5c965646&amp;e=1039295ccd" TargetMode="External"/><Relationship Id="rId10" Type="http://schemas.openxmlformats.org/officeDocument/2006/relationships/hyperlink" Target="https://humanityforward.com/2022/04/study-finds-employment-declined-for-parents-after-ending-ctc-payments/" TargetMode="External"/><Relationship Id="rId4" Type="http://schemas.openxmlformats.org/officeDocument/2006/relationships/hyperlink" Target="https://www.brookings.edu/wp-content/uploads/2022/04/Child-Tax-Credit-Report-Final_Updated.pdf" TargetMode="External"/><Relationship Id="rId9" Type="http://schemas.openxmlformats.org/officeDocument/2006/relationships/hyperlink" Target="https://www.nytimes.com/2022/05/02/opinion/child-tax-credit.html?unlocked_article_code=AAAAAAAAAAAAAAAACEIPuomT1JKd6J17Vw1cRCfTTMQmqxCdw_PIxftm3iWka3DIDm4YiOMNAo6B_EGKbqpiY9d2wz2LAdRbPbMuWLpy0upbdQRLejWfn6Glyt4DMjln7sW6RH831JbAGuo0qWG7Pme3bbslnrH64hvcb326W_eOzXYrLAo29cdhJl760WcahfuQSp4D0dZ-3fsnBJ58VG1AMHHM56-0fk04bNaWbRjc6R00X_VbWlzQn92e7LEDd2ZCGA6MDSM_sStntoQqaJ5AN73_LhUgZMP6nbwSb2RpJ46tDJU1LJPGxuCQ3axhcabq9wP4ixdzrQ&amp;smid=url-shar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www.cbpp.org/blog/inflation-report-underscores-urgency-to-extend-child-tax-credit-expansion" TargetMode="External"/><Relationship Id="rId3" Type="http://schemas.openxmlformats.org/officeDocument/2006/relationships/hyperlink" Target="https://www.cbpp.org/blog/rising-food-and-energy-prices-underscore-the-urgency-of-acting-on-the-child-tax-credit" TargetMode="External"/><Relationship Id="rId7" Type="http://schemas.openxmlformats.org/officeDocument/2006/relationships/hyperlink" Target="https://skdknick.us2.list-manage.com/track/click?u=13ebd05ffc936c0e3ce907205&amp;id=1cf1e84b37&amp;e=1039295ccd"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thehill.com/policy/finance/597621-expected-rent-spike-adds-to-record-inflation/" TargetMode="External"/><Relationship Id="rId5" Type="http://schemas.openxmlformats.org/officeDocument/2006/relationships/hyperlink" Target="https://skdknick.us2.list-manage.com/track/click?u=13ebd05ffc936c0e3ce907205&amp;id=3c5c965646&amp;e=1039295ccd" TargetMode="External"/><Relationship Id="rId10" Type="http://schemas.openxmlformats.org/officeDocument/2006/relationships/hyperlink" Target="https://humanityforward.com/2022/04/study-finds-employment-declined-for-parents-after-ending-ctc-payments/" TargetMode="External"/><Relationship Id="rId4" Type="http://schemas.openxmlformats.org/officeDocument/2006/relationships/hyperlink" Target="https://www.brookings.edu/wp-content/uploads/2022/04/Child-Tax-Credit-Report-Final_Updated.pdf" TargetMode="External"/><Relationship Id="rId9" Type="http://schemas.openxmlformats.org/officeDocument/2006/relationships/hyperlink" Target="https://www.nytimes.com/2022/05/02/opinion/child-tax-credit.html?unlocked_article_code=AAAAAAAAAAAAAAAACEIPuomT1JKd6J17Vw1cRCfTTMQmqxCdw_PIxftm3iWka3DIDm4YiOMNAo6B_EGKbqpiY9d2wz2LAdRbPbMuWLpy0upbdQRLejWfn6Glyt4DMjln7sW6RH831JbAGuo0qWG7Pme3bbslnrH64hvcb326W_eOzXYrLAo29cdhJl760WcahfuQSp4D0dZ-3fsnBJ58VG1AMHHM56-0fk04bNaWbRjc6R00X_VbWlzQn92e7LEDd2ZCGA6MDSM_sStntoQqaJ5AN73_LhUgZMP6nbwSb2RpJ46tDJU1LJPGxuCQ3axhcabq9wP4ixdzrQ&amp;smid=url-shar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3</a:t>
            </a:fld>
            <a:endParaRPr lang="en-US"/>
          </a:p>
        </p:txBody>
      </p:sp>
    </p:spTree>
    <p:extLst>
      <p:ext uri="{BB962C8B-B14F-4D97-AF65-F5344CB8AC3E}">
        <p14:creationId xmlns:p14="http://schemas.microsoft.com/office/powerpoint/2010/main" val="2350790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5EB412F-BD62-4D23-A74D-7CDB5EF178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9461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8</a:t>
            </a:fld>
            <a:endParaRPr lang="en-US"/>
          </a:p>
        </p:txBody>
      </p:sp>
    </p:spTree>
    <p:extLst>
      <p:ext uri="{BB962C8B-B14F-4D97-AF65-F5344CB8AC3E}">
        <p14:creationId xmlns:p14="http://schemas.microsoft.com/office/powerpoint/2010/main" val="22161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ea typeface="Calibri"/>
                <a:cs typeface="Calibri"/>
              </a:rPr>
              <a:t>Key for conversations: make it real, share how you have used the CTC, how your family or community has been impacted, and share some of the important data on the impact of the CTC. </a:t>
            </a:r>
          </a:p>
          <a:p>
            <a:pPr>
              <a:defRPr/>
            </a:pPr>
            <a:r>
              <a:rPr lang="en-US">
                <a:ea typeface="Calibri"/>
                <a:cs typeface="Calibri"/>
              </a:rPr>
              <a:t>Talking points:</a:t>
            </a:r>
            <a:endParaRPr lang="en-US">
              <a:cs typeface="Calibri"/>
            </a:endParaRPr>
          </a:p>
          <a:p>
            <a:r>
              <a:rPr lang="en-US">
                <a:ea typeface="Calibri"/>
                <a:cs typeface="Calibri"/>
              </a:rPr>
              <a:t>1. The CTC is so effective helping families make ends meet – and we have  studies show how families use their CTC – which includes housing. </a:t>
            </a:r>
            <a:r>
              <a:rPr lang="en-US" sz="1200">
                <a:effectLst/>
                <a:latin typeface="Open Sans"/>
                <a:ea typeface="Calibri"/>
                <a:cs typeface="Open Sans"/>
              </a:rPr>
              <a:t>This </a:t>
            </a:r>
            <a:r>
              <a:rPr lang="en-US" sz="1200" i="1"/>
              <a:t>CBPP analysis of U.S. </a:t>
            </a:r>
            <a:r>
              <a:rPr lang="en-US" sz="1200" i="1">
                <a:ea typeface="+mn-lt"/>
                <a:cs typeface="+mn-lt"/>
              </a:rPr>
              <a:t>Census Bureau’s Household Pulse Survey collected between July and September 2021 </a:t>
            </a:r>
            <a:r>
              <a:rPr lang="en-US" sz="1200" i="0">
                <a:ea typeface="+mn-lt"/>
                <a:cs typeface="+mn-lt"/>
              </a:rPr>
              <a:t>focuses specifically on how lower-income families used the CTC --</a:t>
            </a:r>
            <a:r>
              <a:rPr lang="en-US">
                <a:ea typeface="Calibri"/>
                <a:cs typeface="Calibri"/>
              </a:rPr>
              <a:t> families used the CTC for </a:t>
            </a:r>
            <a:r>
              <a:rPr lang="en-US">
                <a:solidFill>
                  <a:srgbClr val="000000"/>
                </a:solidFill>
                <a:latin typeface="Open Sans"/>
                <a:ea typeface="Open Sans"/>
                <a:cs typeface="Open Sans"/>
              </a:rPr>
              <a:t>housing, food, clothing, and utilities — and education.</a:t>
            </a:r>
            <a:endParaRPr lang="en-US">
              <a:ea typeface="Calibri"/>
              <a:cs typeface="Calibri"/>
            </a:endParaRPr>
          </a:p>
          <a:p>
            <a:pPr>
              <a:defRPr/>
            </a:pPr>
            <a:r>
              <a:rPr lang="en-US">
                <a:hlinkClick r:id="rId3"/>
              </a:rPr>
              <a:t>https://www.cbpp.org/blog/rising-food-and-energy-prices-underscore-the-urgency-of-acting-on-the-child-tax-credit</a:t>
            </a:r>
            <a:r>
              <a:rPr lang="en-US"/>
              <a:t> </a:t>
            </a:r>
          </a:p>
          <a:p>
            <a:pPr marL="0" marR="0">
              <a:lnSpc>
                <a:spcPct val="115000"/>
              </a:lnSpc>
              <a:spcBef>
                <a:spcPts val="0"/>
              </a:spcBef>
              <a:spcAft>
                <a:spcPts val="600"/>
              </a:spcAft>
            </a:pPr>
            <a:r>
              <a:rPr lang="en-US" sz="1800">
                <a:solidFill>
                  <a:srgbClr val="080F0F"/>
                </a:solidFill>
                <a:effectLst/>
                <a:latin typeface="Open Sans" panose="020B0606030504020204" pitchFamily="34" charset="0"/>
                <a:ea typeface="Times New Roman" panose="02020603050405020304" pitchFamily="18" charset="0"/>
              </a:rPr>
              <a:t>Related: A </a:t>
            </a:r>
            <a:r>
              <a:rPr lang="en-US" sz="1800" u="sng">
                <a:solidFill>
                  <a:srgbClr val="D50032"/>
                </a:solidFill>
                <a:effectLst/>
                <a:latin typeface="Open Sans" panose="020B0606030504020204" pitchFamily="34" charset="0"/>
                <a:ea typeface="Times New Roman" panose="02020603050405020304" pitchFamily="18" charset="0"/>
                <a:hlinkClick r:id="rId4"/>
              </a:rPr>
              <a:t>new study from the Brookings Institution</a:t>
            </a:r>
            <a:r>
              <a:rPr lang="en-US" sz="1800">
                <a:solidFill>
                  <a:srgbClr val="080F0F"/>
                </a:solidFill>
                <a:effectLst/>
                <a:latin typeface="Open Sans" panose="020B0606030504020204" pitchFamily="34" charset="0"/>
                <a:ea typeface="Times New Roman" panose="02020603050405020304" pitchFamily="18" charset="0"/>
              </a:rPr>
              <a:t> shows that the CTC monthly payments dramatically reduced child poverty, fostered healthier eating, and allowed parents to invest in their children’s education. Also, a steady supplement to their monthly income helped families avoid high-interest payday loans for financial help. As the study confirms, families spent their CTC payments on rent, food, and clothes for their kids.</a:t>
            </a:r>
            <a:endParaRPr lang="en-US" sz="1800">
              <a:effectLst/>
              <a:latin typeface="Times New Roman" panose="02020603050405020304" pitchFamily="18" charset="0"/>
              <a:ea typeface="Times New Roman" panose="02020603050405020304" pitchFamily="18" charset="0"/>
            </a:endParaRPr>
          </a:p>
          <a:p>
            <a:pPr>
              <a:defRPr/>
            </a:pPr>
            <a:r>
              <a:rPr lang="en-US">
                <a:ea typeface="Calibri"/>
                <a:cs typeface="Calibri"/>
              </a:rPr>
              <a:t>2. At a time when federal rental assistance is not universally available to all those who need it and instead only reaches one in four eligible households, the CTC played a role for some families as another form of rental assistance – and this is a big deal to help families weather high costs due to inflation.</a:t>
            </a:r>
          </a:p>
          <a:p>
            <a:pPr marL="0" marR="0">
              <a:lnSpc>
                <a:spcPct val="115000"/>
              </a:lnSpc>
              <a:spcBef>
                <a:spcPts val="0"/>
              </a:spcBef>
              <a:spcAft>
                <a:spcPts val="600"/>
              </a:spcAft>
            </a:pP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3. This loss of monthly CTC payments and full refundability comes at the worst possible time – when families are facing higher costs from inflation. Moody’s Analytics says the average household is spending an </a:t>
            </a:r>
            <a:r>
              <a:rPr lang="en-US" sz="1800" u="sng">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5"/>
              </a:rPr>
              <a:t>extra $327 per month</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due to inflation</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a </a:t>
            </a:r>
            <a:r>
              <a:rPr lang="en-US" sz="1800" u="sng">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6"/>
              </a:rPr>
              <a:t>steep rise in rents</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fueling it.</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The 2021 CTC monthly payments averaged $444 per month per household</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math is simple; if you want to help families with higher costs, extend the CTC. </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600"/>
              </a:spcAft>
            </a:pPr>
            <a:r>
              <a:rPr lang="en-US" sz="1800">
                <a:solidFill>
                  <a:srgbClr val="000000"/>
                </a:solidFill>
                <a:effectLst/>
                <a:latin typeface="Open Sans" panose="020B0606030504020204" pitchFamily="34" charset="0"/>
                <a:ea typeface="Times New Roman" panose="02020603050405020304" pitchFamily="18" charset="0"/>
              </a:rPr>
              <a:t>4. Meanwhile it is important to note that the CTC does not cause inflation – and is a key tool for families feeling the pressure of rising costs</a:t>
            </a:r>
            <a:r>
              <a:rPr lang="en-US" sz="1800" b="1">
                <a:solidFill>
                  <a:srgbClr val="000000"/>
                </a:solidFill>
                <a:effectLst/>
                <a:latin typeface="Open Sans" panose="020B0606030504020204" pitchFamily="34" charset="0"/>
                <a:ea typeface="Times New Roman" panose="02020603050405020304" pitchFamily="18" charset="0"/>
              </a:rPr>
              <a:t>. </a:t>
            </a:r>
            <a:r>
              <a:rPr lang="en-US" sz="1800">
                <a:solidFill>
                  <a:srgbClr val="000000"/>
                </a:solidFill>
                <a:effectLst/>
                <a:latin typeface="Open Sans" panose="020B0606030504020204" pitchFamily="34" charset="0"/>
                <a:ea typeface="Times New Roman" panose="02020603050405020304" pitchFamily="18" charset="0"/>
              </a:rPr>
              <a:t>In April,</a:t>
            </a:r>
            <a:r>
              <a:rPr lang="en-US" sz="1800" b="1">
                <a:solidFill>
                  <a:srgbClr val="000000"/>
                </a:solidFill>
                <a:effectLst/>
                <a:latin typeface="Open Sans" panose="020B0606030504020204" pitchFamily="34" charset="0"/>
                <a:ea typeface="Times New Roman" panose="02020603050405020304" pitchFamily="18" charset="0"/>
              </a:rPr>
              <a:t> </a:t>
            </a:r>
            <a:r>
              <a:rPr lang="en-US" sz="1800">
                <a:solidFill>
                  <a:srgbClr val="080F0F"/>
                </a:solidFill>
                <a:effectLst/>
                <a:latin typeface="Open Sans" panose="020B0606030504020204" pitchFamily="34" charset="0"/>
                <a:ea typeface="Times New Roman" panose="02020603050405020304" pitchFamily="18" charset="0"/>
              </a:rPr>
              <a:t>more than </a:t>
            </a:r>
            <a:r>
              <a:rPr lang="en-US" sz="1800" u="sng">
                <a:solidFill>
                  <a:srgbClr val="D50032"/>
                </a:solidFill>
                <a:effectLst/>
                <a:latin typeface="Open Sans" panose="020B0606030504020204" pitchFamily="34" charset="0"/>
                <a:ea typeface="Times New Roman" panose="02020603050405020304" pitchFamily="18" charset="0"/>
                <a:hlinkClick r:id="rId7"/>
              </a:rPr>
              <a:t>130 economists wrote</a:t>
            </a:r>
            <a:r>
              <a:rPr lang="en-US" sz="1800">
                <a:solidFill>
                  <a:srgbClr val="080F0F"/>
                </a:solidFill>
                <a:effectLst/>
                <a:latin typeface="Open Sans" panose="020B0606030504020204" pitchFamily="34" charset="0"/>
                <a:ea typeface="Times New Roman" panose="02020603050405020304" pitchFamily="18" charset="0"/>
              </a:rPr>
              <a:t> that, “the expanded Child Tax Credit is one of the easiest, most effective, and direct tools currently at our disposal to help families deal with the impact of inflation on family budgets.” </a:t>
            </a:r>
            <a:r>
              <a:rPr lang="en-US" sz="1800">
                <a:solidFill>
                  <a:srgbClr val="000000"/>
                </a:solidFill>
                <a:effectLst/>
                <a:latin typeface="Open Sans" panose="020B0606030504020204" pitchFamily="34" charset="0"/>
                <a:ea typeface="Times New Roman" panose="02020603050405020304" pitchFamily="18" charset="0"/>
              </a:rPr>
              <a:t>There is no evidence that the increased CTC in 2021 contributed to rising costs. </a:t>
            </a:r>
            <a:r>
              <a:rPr lang="en-US" sz="1800" u="sng">
                <a:solidFill>
                  <a:srgbClr val="000000"/>
                </a:solidFill>
                <a:effectLst/>
                <a:latin typeface="Open Sans" panose="020B0606030504020204" pitchFamily="34" charset="0"/>
                <a:ea typeface="Times New Roman" panose="02020603050405020304" pitchFamily="18" charset="0"/>
                <a:hlinkClick r:id="rId8"/>
              </a:rPr>
              <a:t>As noted by CBPP</a:t>
            </a:r>
            <a:r>
              <a:rPr lang="en-US" sz="1800">
                <a:solidFill>
                  <a:srgbClr val="000000"/>
                </a:solidFill>
                <a:effectLst/>
                <a:latin typeface="Open Sans" panose="020B0606030504020204" pitchFamily="34" charset="0"/>
                <a:ea typeface="Times New Roman" panose="02020603050405020304" pitchFamily="18" charset="0"/>
              </a:rPr>
              <a:t>, the expanded CTC would contribute “little or no inflationary pressure”, and two former Treasury Secretaries made a similar point in a </a:t>
            </a:r>
            <a:r>
              <a:rPr lang="en-US" sz="1800" u="sng">
                <a:solidFill>
                  <a:srgbClr val="000000"/>
                </a:solidFill>
                <a:effectLst/>
                <a:latin typeface="Open Sans" panose="020B0606030504020204" pitchFamily="34" charset="0"/>
                <a:ea typeface="Times New Roman" panose="02020603050405020304" pitchFamily="18" charset="0"/>
                <a:hlinkClick r:id="rId9"/>
              </a:rPr>
              <a:t>May 2 </a:t>
            </a:r>
            <a:r>
              <a:rPr lang="en-US" sz="1800" i="1" u="sng">
                <a:solidFill>
                  <a:srgbClr val="000000"/>
                </a:solidFill>
                <a:effectLst/>
                <a:latin typeface="Open Sans" panose="020B0606030504020204" pitchFamily="34" charset="0"/>
                <a:ea typeface="Times New Roman" panose="02020603050405020304" pitchFamily="18" charset="0"/>
                <a:hlinkClick r:id="rId9"/>
              </a:rPr>
              <a:t>New York </a:t>
            </a:r>
            <a:r>
              <a:rPr lang="en-US" sz="1800" u="sng">
                <a:solidFill>
                  <a:srgbClr val="000000"/>
                </a:solidFill>
                <a:effectLst/>
                <a:latin typeface="Times New Roman" panose="02020603050405020304" pitchFamily="18" charset="0"/>
                <a:ea typeface="Times New Roman" panose="02020603050405020304" pitchFamily="18" charset="0"/>
                <a:hlinkClick r:id="rId9"/>
              </a:rPr>
              <a:t>Times</a:t>
            </a:r>
            <a:r>
              <a:rPr lang="en-US" sz="1800" u="sng">
                <a:solidFill>
                  <a:srgbClr val="000000"/>
                </a:solidFill>
                <a:effectLst/>
                <a:latin typeface="Open Sans" panose="020B0606030504020204" pitchFamily="34" charset="0"/>
                <a:ea typeface="Times New Roman" panose="02020603050405020304" pitchFamily="18" charset="0"/>
                <a:hlinkClick r:id="rId9"/>
              </a:rPr>
              <a:t> op-ed</a:t>
            </a:r>
            <a:r>
              <a:rPr lang="en-US" sz="1800">
                <a:solidFill>
                  <a:srgbClr val="000000"/>
                </a:solidFill>
                <a:effectLst/>
                <a:latin typeface="Open Sans" panose="020B0606030504020204" pitchFamily="34" charset="0"/>
                <a:ea typeface="Times New Roman" panose="02020603050405020304" pitchFamily="18" charset="0"/>
              </a:rPr>
              <a:t>. </a:t>
            </a:r>
            <a:r>
              <a:rPr lang="en-US" sz="1800">
                <a:solidFill>
                  <a:srgbClr val="080F0F"/>
                </a:solidFill>
                <a:effectLst/>
                <a:latin typeface="Open Sans" panose="020B0606030504020204" pitchFamily="34" charset="0"/>
                <a:ea typeface="Times New Roman" panose="02020603050405020304" pitchFamily="18" charset="0"/>
              </a:rPr>
              <a:t>When a politician says that inflation is hurting families, the response should be, “Then why haven’t you extended the Child Tax Credit payments?”</a:t>
            </a:r>
            <a:endParaRPr lang="en-US" sz="18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600"/>
              </a:spcAft>
            </a:pPr>
            <a:r>
              <a:rPr lang="en-US" sz="1200">
                <a:solidFill>
                  <a:srgbClr val="080F0F"/>
                </a:solidFill>
                <a:effectLst/>
                <a:latin typeface="Open Sans" panose="020B0606030504020204" pitchFamily="34" charset="0"/>
                <a:ea typeface="Times New Roman" panose="02020603050405020304" pitchFamily="18" charset="0"/>
              </a:rPr>
              <a:t>5. Finally, we know that many of you have heard from policymakers that they would like an earnings requirement linked to the CTC. We urge you to share why you think investing in dramatic reductions in child poverty should be the goal, and that you are focused on reducing hardship for children regardless of their parents’ work history. You could share that </a:t>
            </a:r>
            <a:r>
              <a:rPr lang="en-US" sz="1200" u="sng">
                <a:solidFill>
                  <a:srgbClr val="D50032"/>
                </a:solidFill>
                <a:effectLst/>
                <a:latin typeface="Open Sans" panose="020B0606030504020204" pitchFamily="34" charset="0"/>
                <a:ea typeface="Times New Roman" panose="02020603050405020304" pitchFamily="18" charset="0"/>
                <a:hlinkClick r:id="rId10"/>
              </a:rPr>
              <a:t>1.4 million CTC households</a:t>
            </a:r>
            <a:r>
              <a:rPr lang="en-US" sz="1200">
                <a:solidFill>
                  <a:srgbClr val="080F0F"/>
                </a:solidFill>
                <a:effectLst/>
                <a:latin typeface="Open Sans" panose="020B0606030504020204" pitchFamily="34" charset="0"/>
                <a:ea typeface="Times New Roman" panose="02020603050405020304" pitchFamily="18" charset="0"/>
              </a:rPr>
              <a:t> have left their jobs since the payments stopped, primarily because they can no longer afford childcare. Now, as inflation bears down, families are facing greater obstacles to making ends meet.</a:t>
            </a:r>
            <a:endParaRPr lang="en-US" sz="1200">
              <a:effectLst/>
              <a:latin typeface="Times New Roman" panose="02020603050405020304" pitchFamily="18" charset="0"/>
              <a:ea typeface="Times New Roman" panose="02020603050405020304" pitchFamily="18" charset="0"/>
            </a:endParaRP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Open Sans" panose="020B0606030504020204" pitchFamily="34" charset="0"/>
                <a:ea typeface="Open Sans" panose="020B0606030504020204" pitchFamily="34" charset="0"/>
                <a:cs typeface="Calibri"/>
              </a:rPr>
              <a:t>INTERACTIVE: what is something you’ve shared about why you think the CTC is important in your media, outreach, or advocacy meetings? Or, what is something you plan to emphasize in your Advocacy Month meetings? </a:t>
            </a:r>
            <a:endParaRPr lang="en-US" sz="1200">
              <a:latin typeface="Open Sans" panose="020B0606030504020204" pitchFamily="34" charset="0"/>
              <a:ea typeface="Open Sans" panose="020B0606030504020204" pitchFamily="34" charset="0"/>
              <a:cs typeface="Open Sans" panose="020B0606030504020204" pitchFamily="34" charset="0"/>
            </a:endParaRPr>
          </a:p>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11</a:t>
            </a:fld>
            <a:endParaRPr lang="en-US"/>
          </a:p>
        </p:txBody>
      </p:sp>
    </p:spTree>
    <p:extLst>
      <p:ext uri="{BB962C8B-B14F-4D97-AF65-F5344CB8AC3E}">
        <p14:creationId xmlns:p14="http://schemas.microsoft.com/office/powerpoint/2010/main" val="2142404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13</a:t>
            </a:fld>
            <a:endParaRPr lang="en-US"/>
          </a:p>
        </p:txBody>
      </p:sp>
    </p:spTree>
    <p:extLst>
      <p:ext uri="{BB962C8B-B14F-4D97-AF65-F5344CB8AC3E}">
        <p14:creationId xmlns:p14="http://schemas.microsoft.com/office/powerpoint/2010/main" val="2393619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ea typeface="Calibri"/>
                <a:cs typeface="Calibri"/>
              </a:rPr>
              <a:t>Key for conversations: make it real, share how you have used the CTC, how your family or community has been impacted, and share some of the important data on the impact of the CTC. </a:t>
            </a:r>
          </a:p>
          <a:p>
            <a:pPr>
              <a:defRPr/>
            </a:pPr>
            <a:r>
              <a:rPr lang="en-US">
                <a:ea typeface="Calibri"/>
                <a:cs typeface="Calibri"/>
              </a:rPr>
              <a:t>Talking points:</a:t>
            </a:r>
            <a:endParaRPr lang="en-US">
              <a:cs typeface="Calibri"/>
            </a:endParaRPr>
          </a:p>
          <a:p>
            <a:r>
              <a:rPr lang="en-US">
                <a:ea typeface="Calibri"/>
                <a:cs typeface="Calibri"/>
              </a:rPr>
              <a:t>1. The CTC is so effective helping families make ends meet – and we have  studies show how families use their CTC – which includes housing. </a:t>
            </a:r>
            <a:r>
              <a:rPr lang="en-US" sz="1200">
                <a:effectLst/>
                <a:latin typeface="Open Sans"/>
                <a:ea typeface="Calibri"/>
                <a:cs typeface="Open Sans"/>
              </a:rPr>
              <a:t>This </a:t>
            </a:r>
            <a:r>
              <a:rPr lang="en-US" sz="1200" i="1"/>
              <a:t>CBPP analysis of U.S. </a:t>
            </a:r>
            <a:r>
              <a:rPr lang="en-US" sz="1200" i="1">
                <a:ea typeface="+mn-lt"/>
                <a:cs typeface="+mn-lt"/>
              </a:rPr>
              <a:t>Census Bureau’s Household Pulse Survey collected between July and September 2021 </a:t>
            </a:r>
            <a:r>
              <a:rPr lang="en-US" sz="1200" i="0">
                <a:ea typeface="+mn-lt"/>
                <a:cs typeface="+mn-lt"/>
              </a:rPr>
              <a:t>focuses specifically on how lower-income families used the CTC --</a:t>
            </a:r>
            <a:r>
              <a:rPr lang="en-US">
                <a:ea typeface="Calibri"/>
                <a:cs typeface="Calibri"/>
              </a:rPr>
              <a:t> families used the CTC for </a:t>
            </a:r>
            <a:r>
              <a:rPr lang="en-US">
                <a:solidFill>
                  <a:srgbClr val="000000"/>
                </a:solidFill>
                <a:latin typeface="Open Sans"/>
                <a:ea typeface="Open Sans"/>
                <a:cs typeface="Open Sans"/>
              </a:rPr>
              <a:t>housing, food, clothing, and utilities — and education.</a:t>
            </a:r>
            <a:endParaRPr lang="en-US">
              <a:ea typeface="Calibri"/>
              <a:cs typeface="Calibri"/>
            </a:endParaRPr>
          </a:p>
          <a:p>
            <a:pPr>
              <a:defRPr/>
            </a:pPr>
            <a:r>
              <a:rPr lang="en-US">
                <a:hlinkClick r:id="rId3"/>
              </a:rPr>
              <a:t>https://www.cbpp.org/blog/rising-food-and-energy-prices-underscore-the-urgency-of-acting-on-the-child-tax-credit</a:t>
            </a:r>
            <a:r>
              <a:rPr lang="en-US"/>
              <a:t> </a:t>
            </a:r>
          </a:p>
          <a:p>
            <a:pPr marL="0" marR="0">
              <a:lnSpc>
                <a:spcPct val="115000"/>
              </a:lnSpc>
              <a:spcBef>
                <a:spcPts val="0"/>
              </a:spcBef>
              <a:spcAft>
                <a:spcPts val="600"/>
              </a:spcAft>
            </a:pPr>
            <a:r>
              <a:rPr lang="en-US" sz="1800">
                <a:solidFill>
                  <a:srgbClr val="080F0F"/>
                </a:solidFill>
                <a:effectLst/>
                <a:latin typeface="Open Sans" panose="020B0606030504020204" pitchFamily="34" charset="0"/>
                <a:ea typeface="Times New Roman" panose="02020603050405020304" pitchFamily="18" charset="0"/>
              </a:rPr>
              <a:t>Related: A </a:t>
            </a:r>
            <a:r>
              <a:rPr lang="en-US" sz="1800" u="sng">
                <a:solidFill>
                  <a:srgbClr val="D50032"/>
                </a:solidFill>
                <a:effectLst/>
                <a:latin typeface="Open Sans" panose="020B0606030504020204" pitchFamily="34" charset="0"/>
                <a:ea typeface="Times New Roman" panose="02020603050405020304" pitchFamily="18" charset="0"/>
                <a:hlinkClick r:id="rId4"/>
              </a:rPr>
              <a:t>new study from the Brookings Institution</a:t>
            </a:r>
            <a:r>
              <a:rPr lang="en-US" sz="1800">
                <a:solidFill>
                  <a:srgbClr val="080F0F"/>
                </a:solidFill>
                <a:effectLst/>
                <a:latin typeface="Open Sans" panose="020B0606030504020204" pitchFamily="34" charset="0"/>
                <a:ea typeface="Times New Roman" panose="02020603050405020304" pitchFamily="18" charset="0"/>
              </a:rPr>
              <a:t> shows that the CTC monthly payments dramatically reduced child poverty, fostered healthier eating, and allowed parents to invest in their children’s education. Also, a steady supplement to their monthly income helped families avoid high-interest payday loans for financial help. As the study confirms, families spent their CTC payments on rent, food, and clothes for their kids.</a:t>
            </a:r>
            <a:endParaRPr lang="en-US" sz="1800">
              <a:effectLst/>
              <a:latin typeface="Times New Roman" panose="02020603050405020304" pitchFamily="18" charset="0"/>
              <a:ea typeface="Times New Roman" panose="02020603050405020304" pitchFamily="18" charset="0"/>
            </a:endParaRPr>
          </a:p>
          <a:p>
            <a:pPr>
              <a:defRPr/>
            </a:pPr>
            <a:r>
              <a:rPr lang="en-US">
                <a:ea typeface="Calibri"/>
                <a:cs typeface="Calibri"/>
              </a:rPr>
              <a:t>2. At a time when federal rental assistance is not universally available to all those who need it and instead only reaches one in four eligible households, the CTC played a role for some families as another form of rental assistance – and this is a big deal to help families weather high costs due to inflation.</a:t>
            </a:r>
          </a:p>
          <a:p>
            <a:pPr marL="0" marR="0">
              <a:lnSpc>
                <a:spcPct val="115000"/>
              </a:lnSpc>
              <a:spcBef>
                <a:spcPts val="0"/>
              </a:spcBef>
              <a:spcAft>
                <a:spcPts val="600"/>
              </a:spcAft>
            </a:pP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3. This loss of monthly CTC payments and full refundability comes at the worst possible time – when families are facing higher costs from inflation. Moody’s Analytics says the average household is spending an </a:t>
            </a:r>
            <a:r>
              <a:rPr lang="en-US" sz="1800" u="sng">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5"/>
              </a:rPr>
              <a:t>extra $327 per month</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due to inflation</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with a </a:t>
            </a:r>
            <a:r>
              <a:rPr lang="en-US" sz="1800" u="sng">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hlinkClick r:id="rId6"/>
              </a:rPr>
              <a:t>steep rise in rents</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fueling it.</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The 2021 CTC monthly payments averaged $444 per month per household</a:t>
            </a:r>
            <a:r>
              <a:rPr lang="en-US" sz="180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 The math is simple; if you want to help families with higher costs, extend the CTC. </a:t>
            </a:r>
            <a:r>
              <a:rPr lang="en-US" sz="1800">
                <a:solidFill>
                  <a:srgbClr val="000000"/>
                </a:solidFill>
                <a:effectLst/>
                <a:latin typeface="Open Sans" panose="020B060603050402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600"/>
              </a:spcAft>
            </a:pPr>
            <a:r>
              <a:rPr lang="en-US" sz="1800">
                <a:solidFill>
                  <a:srgbClr val="000000"/>
                </a:solidFill>
                <a:effectLst/>
                <a:latin typeface="Open Sans" panose="020B0606030504020204" pitchFamily="34" charset="0"/>
                <a:ea typeface="Times New Roman" panose="02020603050405020304" pitchFamily="18" charset="0"/>
              </a:rPr>
              <a:t>4. Meanwhile it is important to note that the CTC does not cause inflation – and is a key tool for families feeling the pressure of rising costs</a:t>
            </a:r>
            <a:r>
              <a:rPr lang="en-US" sz="1800" b="1">
                <a:solidFill>
                  <a:srgbClr val="000000"/>
                </a:solidFill>
                <a:effectLst/>
                <a:latin typeface="Open Sans" panose="020B0606030504020204" pitchFamily="34" charset="0"/>
                <a:ea typeface="Times New Roman" panose="02020603050405020304" pitchFamily="18" charset="0"/>
              </a:rPr>
              <a:t>. </a:t>
            </a:r>
            <a:r>
              <a:rPr lang="en-US" sz="1800">
                <a:solidFill>
                  <a:srgbClr val="000000"/>
                </a:solidFill>
                <a:effectLst/>
                <a:latin typeface="Open Sans" panose="020B0606030504020204" pitchFamily="34" charset="0"/>
                <a:ea typeface="Times New Roman" panose="02020603050405020304" pitchFamily="18" charset="0"/>
              </a:rPr>
              <a:t>In April,</a:t>
            </a:r>
            <a:r>
              <a:rPr lang="en-US" sz="1800" b="1">
                <a:solidFill>
                  <a:srgbClr val="000000"/>
                </a:solidFill>
                <a:effectLst/>
                <a:latin typeface="Open Sans" panose="020B0606030504020204" pitchFamily="34" charset="0"/>
                <a:ea typeface="Times New Roman" panose="02020603050405020304" pitchFamily="18" charset="0"/>
              </a:rPr>
              <a:t> </a:t>
            </a:r>
            <a:r>
              <a:rPr lang="en-US" sz="1800">
                <a:solidFill>
                  <a:srgbClr val="080F0F"/>
                </a:solidFill>
                <a:effectLst/>
                <a:latin typeface="Open Sans" panose="020B0606030504020204" pitchFamily="34" charset="0"/>
                <a:ea typeface="Times New Roman" panose="02020603050405020304" pitchFamily="18" charset="0"/>
              </a:rPr>
              <a:t>more than </a:t>
            </a:r>
            <a:r>
              <a:rPr lang="en-US" sz="1800" u="sng">
                <a:solidFill>
                  <a:srgbClr val="D50032"/>
                </a:solidFill>
                <a:effectLst/>
                <a:latin typeface="Open Sans" panose="020B0606030504020204" pitchFamily="34" charset="0"/>
                <a:ea typeface="Times New Roman" panose="02020603050405020304" pitchFamily="18" charset="0"/>
                <a:hlinkClick r:id="rId7"/>
              </a:rPr>
              <a:t>130 economists wrote</a:t>
            </a:r>
            <a:r>
              <a:rPr lang="en-US" sz="1800">
                <a:solidFill>
                  <a:srgbClr val="080F0F"/>
                </a:solidFill>
                <a:effectLst/>
                <a:latin typeface="Open Sans" panose="020B0606030504020204" pitchFamily="34" charset="0"/>
                <a:ea typeface="Times New Roman" panose="02020603050405020304" pitchFamily="18" charset="0"/>
              </a:rPr>
              <a:t> that, “the expanded Child Tax Credit is one of the easiest, most effective, and direct tools currently at our disposal to help families deal with the impact of inflation on family budgets.” </a:t>
            </a:r>
            <a:r>
              <a:rPr lang="en-US" sz="1800">
                <a:solidFill>
                  <a:srgbClr val="000000"/>
                </a:solidFill>
                <a:effectLst/>
                <a:latin typeface="Open Sans" panose="020B0606030504020204" pitchFamily="34" charset="0"/>
                <a:ea typeface="Times New Roman" panose="02020603050405020304" pitchFamily="18" charset="0"/>
              </a:rPr>
              <a:t>There is no evidence that the increased CTC in 2021 contributed to rising costs. </a:t>
            </a:r>
            <a:r>
              <a:rPr lang="en-US" sz="1800" u="sng">
                <a:solidFill>
                  <a:srgbClr val="000000"/>
                </a:solidFill>
                <a:effectLst/>
                <a:latin typeface="Open Sans" panose="020B0606030504020204" pitchFamily="34" charset="0"/>
                <a:ea typeface="Times New Roman" panose="02020603050405020304" pitchFamily="18" charset="0"/>
                <a:hlinkClick r:id="rId8"/>
              </a:rPr>
              <a:t>As noted by CBPP</a:t>
            </a:r>
            <a:r>
              <a:rPr lang="en-US" sz="1800">
                <a:solidFill>
                  <a:srgbClr val="000000"/>
                </a:solidFill>
                <a:effectLst/>
                <a:latin typeface="Open Sans" panose="020B0606030504020204" pitchFamily="34" charset="0"/>
                <a:ea typeface="Times New Roman" panose="02020603050405020304" pitchFamily="18" charset="0"/>
              </a:rPr>
              <a:t>, the expanded CTC would contribute “little or no inflationary pressure”, and two former Treasury Secretaries made a similar point in a </a:t>
            </a:r>
            <a:r>
              <a:rPr lang="en-US" sz="1800" u="sng">
                <a:solidFill>
                  <a:srgbClr val="000000"/>
                </a:solidFill>
                <a:effectLst/>
                <a:latin typeface="Open Sans" panose="020B0606030504020204" pitchFamily="34" charset="0"/>
                <a:ea typeface="Times New Roman" panose="02020603050405020304" pitchFamily="18" charset="0"/>
                <a:hlinkClick r:id="rId9"/>
              </a:rPr>
              <a:t>May 2 </a:t>
            </a:r>
            <a:r>
              <a:rPr lang="en-US" sz="1800" i="1" u="sng">
                <a:solidFill>
                  <a:srgbClr val="000000"/>
                </a:solidFill>
                <a:effectLst/>
                <a:latin typeface="Open Sans" panose="020B0606030504020204" pitchFamily="34" charset="0"/>
                <a:ea typeface="Times New Roman" panose="02020603050405020304" pitchFamily="18" charset="0"/>
                <a:hlinkClick r:id="rId9"/>
              </a:rPr>
              <a:t>New York </a:t>
            </a:r>
            <a:r>
              <a:rPr lang="en-US" sz="1800" u="sng">
                <a:solidFill>
                  <a:srgbClr val="000000"/>
                </a:solidFill>
                <a:effectLst/>
                <a:latin typeface="Times New Roman" panose="02020603050405020304" pitchFamily="18" charset="0"/>
                <a:ea typeface="Times New Roman" panose="02020603050405020304" pitchFamily="18" charset="0"/>
                <a:hlinkClick r:id="rId9"/>
              </a:rPr>
              <a:t>Times</a:t>
            </a:r>
            <a:r>
              <a:rPr lang="en-US" sz="1800" u="sng">
                <a:solidFill>
                  <a:srgbClr val="000000"/>
                </a:solidFill>
                <a:effectLst/>
                <a:latin typeface="Open Sans" panose="020B0606030504020204" pitchFamily="34" charset="0"/>
                <a:ea typeface="Times New Roman" panose="02020603050405020304" pitchFamily="18" charset="0"/>
                <a:hlinkClick r:id="rId9"/>
              </a:rPr>
              <a:t> op-ed</a:t>
            </a:r>
            <a:r>
              <a:rPr lang="en-US" sz="1800">
                <a:solidFill>
                  <a:srgbClr val="000000"/>
                </a:solidFill>
                <a:effectLst/>
                <a:latin typeface="Open Sans" panose="020B0606030504020204" pitchFamily="34" charset="0"/>
                <a:ea typeface="Times New Roman" panose="02020603050405020304" pitchFamily="18" charset="0"/>
              </a:rPr>
              <a:t>. </a:t>
            </a:r>
            <a:r>
              <a:rPr lang="en-US" sz="1800">
                <a:solidFill>
                  <a:srgbClr val="080F0F"/>
                </a:solidFill>
                <a:effectLst/>
                <a:latin typeface="Open Sans" panose="020B0606030504020204" pitchFamily="34" charset="0"/>
                <a:ea typeface="Times New Roman" panose="02020603050405020304" pitchFamily="18" charset="0"/>
              </a:rPr>
              <a:t>When a politician says that inflation is hurting families, the response should be, “Then why haven’t you extended the Child Tax Credit payments?”</a:t>
            </a:r>
            <a:endParaRPr lang="en-US" sz="1800">
              <a:effectLst/>
              <a:latin typeface="Times New Roman" panose="02020603050405020304" pitchFamily="18" charset="0"/>
              <a:ea typeface="Times New Roman" panose="02020603050405020304" pitchFamily="18" charset="0"/>
            </a:endParaRPr>
          </a:p>
          <a:p>
            <a:pPr marL="0" marR="0" algn="l">
              <a:lnSpc>
                <a:spcPct val="115000"/>
              </a:lnSpc>
              <a:spcBef>
                <a:spcPts val="0"/>
              </a:spcBef>
              <a:spcAft>
                <a:spcPts val="600"/>
              </a:spcAft>
            </a:pPr>
            <a:r>
              <a:rPr lang="en-US" sz="1200">
                <a:solidFill>
                  <a:srgbClr val="080F0F"/>
                </a:solidFill>
                <a:effectLst/>
                <a:latin typeface="Open Sans" panose="020B0606030504020204" pitchFamily="34" charset="0"/>
                <a:ea typeface="Times New Roman" panose="02020603050405020304" pitchFamily="18" charset="0"/>
              </a:rPr>
              <a:t>5. Finally, we know that many of you have heard from policymakers that they would like an earnings requirement linked to the CTC. We urge you to share why you think investing in dramatic reductions in child poverty should be the goal, and that you are focused on reducing hardship for children regardless of their parents’ work history. You could share that </a:t>
            </a:r>
            <a:r>
              <a:rPr lang="en-US" sz="1200" u="sng">
                <a:solidFill>
                  <a:srgbClr val="D50032"/>
                </a:solidFill>
                <a:effectLst/>
                <a:latin typeface="Open Sans" panose="020B0606030504020204" pitchFamily="34" charset="0"/>
                <a:ea typeface="Times New Roman" panose="02020603050405020304" pitchFamily="18" charset="0"/>
                <a:hlinkClick r:id="rId10"/>
              </a:rPr>
              <a:t>1.4 million CTC households</a:t>
            </a:r>
            <a:r>
              <a:rPr lang="en-US" sz="1200">
                <a:solidFill>
                  <a:srgbClr val="080F0F"/>
                </a:solidFill>
                <a:effectLst/>
                <a:latin typeface="Open Sans" panose="020B0606030504020204" pitchFamily="34" charset="0"/>
                <a:ea typeface="Times New Roman" panose="02020603050405020304" pitchFamily="18" charset="0"/>
              </a:rPr>
              <a:t> have left their jobs since the payments stopped, primarily because they can no longer afford childcare. Now, as inflation bears down, families are facing greater obstacles to making ends meet.</a:t>
            </a:r>
            <a:endParaRPr lang="en-US" sz="1200">
              <a:effectLst/>
              <a:latin typeface="Times New Roman" panose="02020603050405020304" pitchFamily="18" charset="0"/>
              <a:ea typeface="Times New Roman" panose="02020603050405020304" pitchFamily="18" charset="0"/>
            </a:endParaRP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Open Sans" panose="020B0606030504020204" pitchFamily="34" charset="0"/>
                <a:ea typeface="Open Sans" panose="020B0606030504020204" pitchFamily="34" charset="0"/>
                <a:cs typeface="Calibri"/>
              </a:rPr>
              <a:t>INTERACTIVE: what is something you’ve shared about why you think the CTC is important in your media, outreach, or advocacy meetings? Or, what is something you plan to emphasize in your Advocacy Month meetings? </a:t>
            </a:r>
            <a:endParaRPr lang="en-US" sz="1200">
              <a:latin typeface="Open Sans" panose="020B0606030504020204" pitchFamily="34" charset="0"/>
              <a:ea typeface="Open Sans" panose="020B0606030504020204" pitchFamily="34" charset="0"/>
              <a:cs typeface="Open Sans" panose="020B0606030504020204" pitchFamily="34" charset="0"/>
            </a:endParaRPr>
          </a:p>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16</a:t>
            </a:fld>
            <a:endParaRPr lang="en-US"/>
          </a:p>
        </p:txBody>
      </p:sp>
    </p:spTree>
    <p:extLst>
      <p:ext uri="{BB962C8B-B14F-4D97-AF65-F5344CB8AC3E}">
        <p14:creationId xmlns:p14="http://schemas.microsoft.com/office/powerpoint/2010/main" val="14492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18</a:t>
            </a:fld>
            <a:endParaRPr lang="en-US"/>
          </a:p>
        </p:txBody>
      </p:sp>
    </p:spTree>
    <p:extLst>
      <p:ext uri="{BB962C8B-B14F-4D97-AF65-F5344CB8AC3E}">
        <p14:creationId xmlns:p14="http://schemas.microsoft.com/office/powerpoint/2010/main" val="102233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64279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4966766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75354435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10/24/2023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9032020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10/24/2023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37851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10/24/2023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0091584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399241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3761726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9209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10/24/2023</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859006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232656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10/24/2023</a:t>
            </a:fld>
            <a:endParaRPr lang="en-US"/>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 back cover">
    <p:spTree>
      <p:nvGrpSpPr>
        <p:cNvPr id="1" name=""/>
        <p:cNvGrpSpPr/>
        <p:nvPr/>
      </p:nvGrpSpPr>
      <p:grpSpPr>
        <a:xfrm>
          <a:off x="0" y="0"/>
          <a:ext cx="0" cy="0"/>
          <a:chOff x="0" y="0"/>
          <a:chExt cx="0" cy="0"/>
        </a:xfrm>
      </p:grpSpPr>
      <p:sp>
        <p:nvSpPr>
          <p:cNvPr id="3" name="TextBox 2"/>
          <p:cNvSpPr txBox="1"/>
          <p:nvPr userDrawn="1"/>
        </p:nvSpPr>
        <p:spPr>
          <a:xfrm>
            <a:off x="3701098" y="2616639"/>
            <a:ext cx="4754880" cy="1762021"/>
          </a:xfrm>
          <a:prstGeom prst="rect">
            <a:avLst/>
          </a:prstGeom>
          <a:noFill/>
        </p:spPr>
        <p:txBody>
          <a:bodyPr wrap="square" rtlCol="0">
            <a:spAutoFit/>
          </a:bodyPr>
          <a:lstStyle/>
          <a:p>
            <a:pPr lvl="0">
              <a:lnSpc>
                <a:spcPct val="130000"/>
              </a:lnSpc>
            </a:pPr>
            <a:r>
              <a:rPr lang="en-US" sz="1400">
                <a:solidFill>
                  <a:schemeClr val="bg1"/>
                </a:solidFill>
                <a:latin typeface="Arial"/>
                <a:cs typeface="Arial"/>
              </a:rPr>
              <a:t>25 E STREET, NW</a:t>
            </a:r>
          </a:p>
          <a:p>
            <a:pPr lvl="0">
              <a:lnSpc>
                <a:spcPct val="130000"/>
              </a:lnSpc>
            </a:pPr>
            <a:r>
              <a:rPr lang="en-US" sz="1400">
                <a:solidFill>
                  <a:schemeClr val="bg1"/>
                </a:solidFill>
                <a:latin typeface="Arial"/>
                <a:cs typeface="Arial"/>
              </a:rPr>
              <a:t>WASHINGTON, DC 20001</a:t>
            </a:r>
          </a:p>
          <a:p>
            <a:pPr lvl="0">
              <a:lnSpc>
                <a:spcPct val="130000"/>
              </a:lnSpc>
            </a:pPr>
            <a:r>
              <a:rPr lang="en-US" sz="1400">
                <a:solidFill>
                  <a:schemeClr val="bg1"/>
                </a:solidFill>
                <a:latin typeface="Arial"/>
                <a:cs typeface="Arial"/>
              </a:rPr>
              <a:t>(202) 628-8787</a:t>
            </a:r>
          </a:p>
          <a:p>
            <a:pPr lvl="0">
              <a:lnSpc>
                <a:spcPct val="130000"/>
              </a:lnSpc>
            </a:pPr>
            <a:r>
              <a:rPr lang="en-US" sz="1400">
                <a:solidFill>
                  <a:schemeClr val="bg1"/>
                </a:solidFill>
                <a:latin typeface="Arial"/>
                <a:cs typeface="Arial"/>
              </a:rPr>
              <a:t>1 (800) 233-1200</a:t>
            </a:r>
          </a:p>
          <a:p>
            <a:pPr lvl="0">
              <a:lnSpc>
                <a:spcPct val="130000"/>
              </a:lnSpc>
            </a:pPr>
            <a:r>
              <a:rPr lang="en-US" sz="1400" b="1">
                <a:solidFill>
                  <a:schemeClr val="bg1"/>
                </a:solidFill>
                <a:latin typeface="Arial"/>
                <a:cs typeface="Arial"/>
              </a:rPr>
              <a:t>WWW.CHILDRENSDEFENSE.ORG</a:t>
            </a:r>
          </a:p>
          <a:p>
            <a:pPr>
              <a:lnSpc>
                <a:spcPct val="130000"/>
              </a:lnSpc>
            </a:pPr>
            <a:endParaRPr lang="en-US" sz="1400">
              <a:solidFill>
                <a:schemeClr val="bg1"/>
              </a:solidFill>
              <a:latin typeface="Arial"/>
              <a:cs typeface="Arial"/>
            </a:endParaRPr>
          </a:p>
        </p:txBody>
      </p:sp>
    </p:spTree>
    <p:extLst>
      <p:ext uri="{BB962C8B-B14F-4D97-AF65-F5344CB8AC3E}">
        <p14:creationId xmlns:p14="http://schemas.microsoft.com/office/powerpoint/2010/main" val="1428446268"/>
      </p:ext>
    </p:extLst>
  </p:cSld>
  <p:clrMapOvr>
    <a:masterClrMapping/>
  </p:clrMapOvr>
  <p:transition spd="slow" advTm="7000">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2281524663"/>
      </p:ext>
    </p:extLst>
  </p:cSld>
  <p:clrMapOvr>
    <a:masterClrMapping/>
  </p:clrMapOvr>
  <p:transition spd="slow" advTm="7000">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wo columns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209674"/>
            <a:ext cx="8200390" cy="3707765"/>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500298" y="10227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561675242"/>
      </p:ext>
    </p:extLst>
  </p:cSld>
  <p:clrMapOvr>
    <a:masterClrMapping/>
  </p:clrMapOvr>
  <p:transition spd="slow" advTm="7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835014" y="3878331"/>
            <a:ext cx="2567214" cy="369332"/>
          </a:xfrm>
          <a:prstGeom prst="rect">
            <a:avLst/>
          </a:prstGeom>
          <a:noFill/>
        </p:spPr>
        <p:txBody>
          <a:bodyPr wrap="square" rtlCol="0">
            <a:spAutoFit/>
          </a:bodyPr>
          <a:lstStyle/>
          <a:p>
            <a:r>
              <a:rPr lang="en-US" baseline="0">
                <a:solidFill>
                  <a:schemeClr val="bg1"/>
                </a:solidFill>
              </a:rPr>
              <a:t>/</a:t>
            </a:r>
            <a:r>
              <a:rPr lang="en-US" b="1" baseline="0">
                <a:solidFill>
                  <a:schemeClr val="bg1"/>
                </a:solidFill>
              </a:rPr>
              <a:t>RESULTSEdFund</a:t>
            </a:r>
          </a:p>
        </p:txBody>
      </p:sp>
      <p:pic>
        <p:nvPicPr>
          <p:cNvPr id="6" name="Picture 5" descr="instagram-icon.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82600" y="4389441"/>
            <a:ext cx="346528" cy="346528"/>
          </a:xfrm>
          <a:prstGeom prst="rect">
            <a:avLst/>
          </a:prstGeom>
        </p:spPr>
      </p:pic>
      <p:pic>
        <p:nvPicPr>
          <p:cNvPr id="7" name="Picture 6" descr="facebook_circl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82600" y="3896473"/>
            <a:ext cx="346528" cy="346528"/>
          </a:xfrm>
          <a:prstGeom prst="rect">
            <a:avLst/>
          </a:prstGeom>
        </p:spPr>
      </p:pic>
      <p:pic>
        <p:nvPicPr>
          <p:cNvPr id="8" name="Picture 7" descr="twitter_circle.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482601" y="3402597"/>
            <a:ext cx="346528" cy="346528"/>
          </a:xfrm>
          <a:prstGeom prst="rect">
            <a:avLst/>
          </a:prstGeom>
        </p:spPr>
      </p:pic>
      <p:sp>
        <p:nvSpPr>
          <p:cNvPr id="9" name="Rectangle 8"/>
          <p:cNvSpPr/>
          <p:nvPr userDrawn="1"/>
        </p:nvSpPr>
        <p:spPr>
          <a:xfrm>
            <a:off x="835010" y="3391195"/>
            <a:ext cx="2020167" cy="369332"/>
          </a:xfrm>
          <a:prstGeom prst="rect">
            <a:avLst/>
          </a:prstGeom>
        </p:spPr>
        <p:txBody>
          <a:bodyPr wrap="none">
            <a:spAutoFit/>
          </a:bodyPr>
          <a:lstStyle/>
          <a:p>
            <a:pPr algn="l"/>
            <a:r>
              <a:rPr lang="en-US" baseline="0">
                <a:solidFill>
                  <a:schemeClr val="bg1"/>
                </a:solidFill>
              </a:rPr>
              <a:t>@</a:t>
            </a:r>
            <a:r>
              <a:rPr lang="en-US" b="1" baseline="0">
                <a:solidFill>
                  <a:schemeClr val="bg1"/>
                </a:solidFill>
              </a:rPr>
              <a:t>RESULTS_Tweets</a:t>
            </a:r>
          </a:p>
        </p:txBody>
      </p:sp>
      <p:sp>
        <p:nvSpPr>
          <p:cNvPr id="10" name="Rectangle 9"/>
          <p:cNvSpPr/>
          <p:nvPr userDrawn="1"/>
        </p:nvSpPr>
        <p:spPr>
          <a:xfrm>
            <a:off x="829129" y="4379071"/>
            <a:ext cx="1749197" cy="369332"/>
          </a:xfrm>
          <a:prstGeom prst="rect">
            <a:avLst/>
          </a:prstGeom>
        </p:spPr>
        <p:txBody>
          <a:bodyPr wrap="none">
            <a:spAutoFit/>
          </a:bodyPr>
          <a:lstStyle/>
          <a:p>
            <a:r>
              <a:rPr lang="en-US" baseline="0">
                <a:solidFill>
                  <a:schemeClr val="bg1"/>
                </a:solidFill>
              </a:rPr>
              <a:t>@</a:t>
            </a:r>
            <a:r>
              <a:rPr lang="en-US" b="1" baseline="0">
                <a:solidFill>
                  <a:schemeClr val="bg1"/>
                </a:solidFill>
              </a:rPr>
              <a:t>voices4results</a:t>
            </a:r>
            <a:endParaRPr lang="en-US" b="1">
              <a:solidFill>
                <a:schemeClr val="bg1"/>
              </a:solidFill>
            </a:endParaRPr>
          </a:p>
        </p:txBody>
      </p:sp>
      <p:sp>
        <p:nvSpPr>
          <p:cNvPr id="11" name="TextBox 10"/>
          <p:cNvSpPr txBox="1"/>
          <p:nvPr userDrawn="1"/>
        </p:nvSpPr>
        <p:spPr>
          <a:xfrm>
            <a:off x="5270500" y="4178564"/>
            <a:ext cx="3419930" cy="584776"/>
          </a:xfrm>
          <a:prstGeom prst="rect">
            <a:avLst/>
          </a:prstGeom>
          <a:noFill/>
        </p:spPr>
        <p:txBody>
          <a:bodyPr wrap="square" rtlCol="0">
            <a:spAutoFit/>
          </a:bodyPr>
          <a:lstStyle/>
          <a:p>
            <a:pPr algn="r"/>
            <a:r>
              <a:rPr lang="en-US" sz="3200" b="1">
                <a:solidFill>
                  <a:schemeClr val="bg1"/>
                </a:solidFill>
              </a:rPr>
              <a:t>www.results.org</a:t>
            </a:r>
          </a:p>
        </p:txBody>
      </p:sp>
    </p:spTree>
    <p:extLst>
      <p:ext uri="{BB962C8B-B14F-4D97-AF65-F5344CB8AC3E}">
        <p14:creationId xmlns:p14="http://schemas.microsoft.com/office/powerpoint/2010/main" val="3182944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lines title/One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a:lstStyle>
            <a:lvl1pPr marL="342900" marR="0" indent="-342900" algn="l" defTabSz="457200" rtl="0" eaLnBrk="1" fontAlgn="auto" latinLnBrk="0" hangingPunct="1">
              <a:lnSpc>
                <a:spcPct val="13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endParaRPr lang="en-US"/>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a:p>
            <a:pPr lvl="0"/>
            <a:endParaRPr lang="en-US"/>
          </a:p>
        </p:txBody>
      </p:sp>
      <p:sp>
        <p:nvSpPr>
          <p:cNvPr id="10"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954959215"/>
      </p:ext>
    </p:extLst>
  </p:cSld>
  <p:clrMapOvr>
    <a:masterClrMapping/>
  </p:clrMapOvr>
  <p:transition spd="slow" advTm="7000">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lines titles/2 column Agenda">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6410" y="1350963"/>
            <a:ext cx="8200390" cy="3566476"/>
          </a:xfrm>
          <a:prstGeom prst="rect">
            <a:avLst/>
          </a:prstGeom>
        </p:spPr>
        <p:txBody>
          <a:bodyPr vert="horz" numCol="2"/>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a:latin typeface="Arial"/>
                <a:cs typeface="Arial"/>
              </a:defRPr>
            </a:lvl1pPr>
          </a:lstStyle>
          <a:p>
            <a:pPr lvl="0"/>
            <a:r>
              <a:rPr lang="en-US"/>
              <a:t>Arial 28 </a:t>
            </a:r>
            <a:r>
              <a:rPr lang="en-US" err="1"/>
              <a:t>pts</a:t>
            </a:r>
            <a:r>
              <a:rPr lang="en-US"/>
              <a:t> or smaller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t>Click to edit Master text styles</a:t>
            </a:r>
          </a:p>
          <a:p>
            <a:pPr lvl="0"/>
            <a:endParaRPr lang="en-US"/>
          </a:p>
          <a:p>
            <a:pPr lvl="0"/>
            <a:endParaRPr lang="en-US"/>
          </a:p>
          <a:p>
            <a:pPr lvl="0"/>
            <a:endParaRPr lang="en-US"/>
          </a:p>
        </p:txBody>
      </p:sp>
      <p:sp>
        <p:nvSpPr>
          <p:cNvPr id="4" name="Subtitle 2"/>
          <p:cNvSpPr>
            <a:spLocks noGrp="1"/>
          </p:cNvSpPr>
          <p:nvPr>
            <p:ph type="subTitle" idx="1" hasCustomPrompt="1"/>
          </p:nvPr>
        </p:nvSpPr>
        <p:spPr>
          <a:xfrm>
            <a:off x="491227" y="-106361"/>
            <a:ext cx="8353485" cy="761328"/>
          </a:xfrm>
          <a:prstGeom prst="rect">
            <a:avLst/>
          </a:prstGeom>
          <a:effectLst>
            <a:outerShdw blurRad="50800" dist="38100" dir="2700000" algn="tl" rotWithShape="0">
              <a:prstClr val="black">
                <a:alpha val="40000"/>
              </a:prstClr>
            </a:outerShdw>
          </a:effectLst>
        </p:spPr>
        <p:txBody>
          <a:bodyPr/>
          <a:lstStyle>
            <a:lvl1pPr marL="0" indent="0" algn="l">
              <a:lnSpc>
                <a:spcPct val="90000"/>
              </a:lnSpc>
              <a:buNone/>
              <a:defRPr sz="32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Title (2 lines)</a:t>
            </a:r>
            <a:br>
              <a:rPr lang="en-US"/>
            </a:br>
            <a:r>
              <a:rPr lang="en-US"/>
              <a:t>Arial Bold 32 </a:t>
            </a:r>
            <a:r>
              <a:rPr lang="en-US" err="1"/>
              <a:t>pts</a:t>
            </a:r>
            <a:endParaRPr lang="en-US"/>
          </a:p>
        </p:txBody>
      </p:sp>
    </p:spTree>
    <p:extLst>
      <p:ext uri="{BB962C8B-B14F-4D97-AF65-F5344CB8AC3E}">
        <p14:creationId xmlns:p14="http://schemas.microsoft.com/office/powerpoint/2010/main" val="3072182027"/>
      </p:ext>
    </p:extLst>
  </p:cSld>
  <p:clrMapOvr>
    <a:masterClrMapping/>
  </p:clrMapOvr>
  <p:transition spd="slow" advTm="7000">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on the left">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577850" y="955040"/>
            <a:ext cx="6209029" cy="418846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99313424"/>
      </p:ext>
    </p:extLst>
  </p:cSld>
  <p:clrMapOvr>
    <a:masterClrMapping/>
  </p:clrMapOvr>
  <p:transition spd="slow" advTm="7000">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Full page photo">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193040" y="955040"/>
            <a:ext cx="9489440" cy="4358640"/>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4"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207331902"/>
      </p:ext>
    </p:extLst>
  </p:cSld>
  <p:clrMapOvr>
    <a:masterClrMapping/>
  </p:clrMapOvr>
  <p:transition spd="slow" advTm="7000">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Two pics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600531" y="958489"/>
            <a:ext cx="3923029" cy="4185011"/>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9" name="Picture Placeholder 7"/>
          <p:cNvSpPr>
            <a:spLocks noGrp="1"/>
          </p:cNvSpPr>
          <p:nvPr>
            <p:ph type="pic" sz="quarter" idx="11"/>
          </p:nvPr>
        </p:nvSpPr>
        <p:spPr>
          <a:xfrm>
            <a:off x="4844143" y="958489"/>
            <a:ext cx="4299857" cy="2626995"/>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266264105"/>
      </p:ext>
    </p:extLst>
  </p:cSld>
  <p:clrMapOvr>
    <a:masterClrMapping/>
  </p:clrMapOvr>
  <p:transition spd="slow" advTm="7000">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on the left/titl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061117" y="2109931"/>
            <a:ext cx="3909701" cy="660719"/>
          </a:xfrm>
          <a:prstGeom prst="rect">
            <a:avLst/>
          </a:prstGeom>
        </p:spPr>
        <p:txBody>
          <a:bodyPr vert="horz"/>
          <a:lstStyle>
            <a:lvl1pPr marL="0" indent="0">
              <a:buNone/>
              <a:defRPr sz="2800" b="1" baseline="0">
                <a:latin typeface="Arial"/>
                <a:cs typeface="Arial"/>
              </a:defRPr>
            </a:lvl1pPr>
          </a:lstStyle>
          <a:p>
            <a:pPr lvl="0"/>
            <a:r>
              <a:rPr lang="en-US"/>
              <a:t>Name</a:t>
            </a:r>
          </a:p>
        </p:txBody>
      </p:sp>
      <p:sp>
        <p:nvSpPr>
          <p:cNvPr id="5" name="Text Placeholder 7"/>
          <p:cNvSpPr>
            <a:spLocks noGrp="1"/>
          </p:cNvSpPr>
          <p:nvPr>
            <p:ph type="body" sz="quarter" idx="12" hasCustomPrompt="1"/>
          </p:nvPr>
        </p:nvSpPr>
        <p:spPr>
          <a:xfrm>
            <a:off x="5061117" y="2770650"/>
            <a:ext cx="3909701" cy="792656"/>
          </a:xfrm>
          <a:prstGeom prst="rect">
            <a:avLst/>
          </a:prstGeom>
        </p:spPr>
        <p:txBody>
          <a:bodyPr vert="horz"/>
          <a:lstStyle>
            <a:lvl1pPr marL="0" indent="0">
              <a:buNone/>
              <a:defRPr sz="1800" b="0" baseline="0">
                <a:latin typeface="Arial"/>
                <a:cs typeface="Arial"/>
              </a:defRPr>
            </a:lvl1pPr>
          </a:lstStyle>
          <a:p>
            <a:pPr lvl="0"/>
            <a:r>
              <a:rPr lang="en-US"/>
              <a:t>Title</a:t>
            </a:r>
          </a:p>
        </p:txBody>
      </p:sp>
      <p:sp>
        <p:nvSpPr>
          <p:cNvPr id="7" name="Picture Placeholder 7"/>
          <p:cNvSpPr>
            <a:spLocks noGrp="1"/>
          </p:cNvSpPr>
          <p:nvPr>
            <p:ph type="pic" sz="quarter" idx="10" hasCustomPrompt="1"/>
          </p:nvPr>
        </p:nvSpPr>
        <p:spPr>
          <a:xfrm>
            <a:off x="592138" y="966574"/>
            <a:ext cx="4254182" cy="4176926"/>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r>
              <a:rPr lang="en-US"/>
              <a:t>     </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1183933131"/>
      </p:ext>
    </p:extLst>
  </p:cSld>
  <p:clrMapOvr>
    <a:masterClrMapping/>
  </p:clrMapOvr>
  <p:transition spd="slow" advTm="7000">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4" name="Text Placeholder 7"/>
          <p:cNvSpPr>
            <a:spLocks noGrp="1"/>
          </p:cNvSpPr>
          <p:nvPr>
            <p:ph type="body" sz="quarter" idx="11" hasCustomPrompt="1"/>
          </p:nvPr>
        </p:nvSpPr>
        <p:spPr>
          <a:xfrm>
            <a:off x="5107298" y="1246188"/>
            <a:ext cx="3863520" cy="2706052"/>
          </a:xfrm>
          <a:prstGeom prst="rect">
            <a:avLst/>
          </a:prstGeom>
        </p:spPr>
        <p:txBody>
          <a:bodyPr vert="horz"/>
          <a:lstStyle>
            <a:lvl1pPr marL="0" indent="0">
              <a:lnSpc>
                <a:spcPct val="110000"/>
              </a:lnSpc>
              <a:buNone/>
              <a:defRPr sz="2400" b="1" i="1" baseline="0">
                <a:solidFill>
                  <a:srgbClr val="15A3BC"/>
                </a:solidFill>
                <a:latin typeface="Arial"/>
                <a:cs typeface="Arial"/>
              </a:defRPr>
            </a:lvl1pPr>
          </a:lstStyle>
          <a:p>
            <a:pPr lvl="0"/>
            <a:r>
              <a:rPr lang="en-US"/>
              <a:t>Pull quote! </a:t>
            </a:r>
            <a:br>
              <a:rPr lang="en-US"/>
            </a:br>
            <a:r>
              <a:rPr lang="en-US"/>
              <a:t>Arial Bold 24pts</a:t>
            </a:r>
          </a:p>
        </p:txBody>
      </p:sp>
      <p:sp>
        <p:nvSpPr>
          <p:cNvPr id="5" name="Text Placeholder 7"/>
          <p:cNvSpPr>
            <a:spLocks noGrp="1"/>
          </p:cNvSpPr>
          <p:nvPr>
            <p:ph type="body" sz="quarter" idx="12" hasCustomPrompt="1"/>
          </p:nvPr>
        </p:nvSpPr>
        <p:spPr>
          <a:xfrm>
            <a:off x="5107298" y="4094480"/>
            <a:ext cx="3655702" cy="864677"/>
          </a:xfrm>
          <a:prstGeom prst="rect">
            <a:avLst/>
          </a:prstGeom>
        </p:spPr>
        <p:txBody>
          <a:bodyPr vert="horz"/>
          <a:lstStyle>
            <a:lvl1pPr marL="0" indent="0">
              <a:buNone/>
              <a:defRPr sz="1800" b="0" baseline="0">
                <a:latin typeface="Arial"/>
                <a:cs typeface="Arial"/>
              </a:defRPr>
            </a:lvl1pPr>
          </a:lstStyle>
          <a:p>
            <a:pPr lvl="0"/>
            <a:r>
              <a:rPr lang="en-US"/>
              <a:t>Name and Title</a:t>
            </a:r>
          </a:p>
        </p:txBody>
      </p:sp>
      <p:sp>
        <p:nvSpPr>
          <p:cNvPr id="9" name="Picture Placeholder 7"/>
          <p:cNvSpPr>
            <a:spLocks noGrp="1"/>
          </p:cNvSpPr>
          <p:nvPr>
            <p:ph type="pic" sz="quarter" idx="10"/>
          </p:nvPr>
        </p:nvSpPr>
        <p:spPr>
          <a:xfrm>
            <a:off x="600531" y="964402"/>
            <a:ext cx="4268469" cy="4179098"/>
          </a:xfrm>
          <a:prstGeom prst="rect">
            <a:avLst/>
          </a:prstGeom>
          <a:solidFill>
            <a:schemeClr val="bg1">
              <a:lumMod val="85000"/>
            </a:schemeClr>
          </a:solidFill>
          <a:ln w="57150" cmpd="sng">
            <a:noFill/>
          </a:ln>
          <a:effectLst/>
        </p:spPr>
        <p:txBody>
          <a:bodyPr vert="horz"/>
          <a:lstStyle>
            <a:lvl1pPr>
              <a:defRPr>
                <a:effectLst>
                  <a:outerShdw blurRad="50800" dist="38100" dir="2700000" algn="tl" rotWithShape="0">
                    <a:prstClr val="black">
                      <a:alpha val="40000"/>
                    </a:prstClr>
                  </a:outerShdw>
                </a:effectLst>
                <a:latin typeface="Arial"/>
                <a:cs typeface="Arial"/>
              </a:defRPr>
            </a:lvl1pPr>
          </a:lstStyle>
          <a:p>
            <a:endParaRPr lang="en-US"/>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81836260"/>
      </p:ext>
    </p:extLst>
  </p:cSld>
  <p:clrMapOvr>
    <a:masterClrMapping/>
  </p:clrMapOvr>
  <p:transition spd="slow" advTm="7000">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 with bullets">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
        <p:nvSpPr>
          <p:cNvPr id="9" name="Content Placeholder 3"/>
          <p:cNvSpPr>
            <a:spLocks noGrp="1"/>
          </p:cNvSpPr>
          <p:nvPr>
            <p:ph sz="half" idx="2"/>
          </p:nvPr>
        </p:nvSpPr>
        <p:spPr>
          <a:xfrm>
            <a:off x="4721543" y="1818223"/>
            <a:ext cx="4038600" cy="3058578"/>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10"/>
          </p:nvPr>
        </p:nvSpPr>
        <p:spPr>
          <a:xfrm>
            <a:off x="484363" y="1807639"/>
            <a:ext cx="4038600" cy="3069161"/>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3194325260"/>
      </p:ext>
    </p:extLst>
  </p:cSld>
  <p:clrMapOvr>
    <a:masterClrMapping/>
  </p:clrMapOvr>
  <p:transition spd="slow" advTm="7000">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18" name="Content Placeholder 17"/>
          <p:cNvSpPr>
            <a:spLocks noGrp="1"/>
          </p:cNvSpPr>
          <p:nvPr>
            <p:ph sz="quarter" idx="10" hasCustomPrompt="1"/>
          </p:nvPr>
        </p:nvSpPr>
        <p:spPr>
          <a:xfrm>
            <a:off x="495618" y="1146177"/>
            <a:ext cx="8290935" cy="585642"/>
          </a:xfrm>
          <a:prstGeom prst="rect">
            <a:avLst/>
          </a:prstGeom>
        </p:spPr>
        <p:txBody>
          <a:bodyPr vert="horz"/>
          <a:lstStyle>
            <a:lvl1pPr marL="0" indent="0">
              <a:buNone/>
              <a:defRPr sz="2800" b="1">
                <a:latin typeface="Arial"/>
                <a:cs typeface="Arial"/>
              </a:defRPr>
            </a:lvl1pPr>
            <a:lvl2pPr marL="457200" indent="0">
              <a:buNone/>
              <a:defRPr sz="1800">
                <a:latin typeface="Arial"/>
                <a:cs typeface="Arial"/>
              </a:defRPr>
            </a:lvl2pPr>
            <a:lvl3pPr marL="914400" indent="0">
              <a:buNone/>
              <a:defRPr sz="1800">
                <a:latin typeface="Arial"/>
                <a:cs typeface="Arial"/>
              </a:defRPr>
            </a:lvl3pPr>
            <a:lvl4pPr marL="1371600" indent="0">
              <a:buNone/>
              <a:defRPr sz="1800">
                <a:latin typeface="Arial"/>
                <a:cs typeface="Arial"/>
              </a:defRPr>
            </a:lvl4pPr>
            <a:lvl5pPr marL="1828800" indent="0">
              <a:buNone/>
              <a:defRPr sz="1800">
                <a:latin typeface="Arial"/>
                <a:cs typeface="Arial"/>
              </a:defRPr>
            </a:lvl5pPr>
          </a:lstStyle>
          <a:p>
            <a:pPr lvl="0"/>
            <a:r>
              <a:rPr lang="en-US"/>
              <a:t>Subhead (28pts)</a:t>
            </a:r>
          </a:p>
        </p:txBody>
      </p:sp>
      <p:sp>
        <p:nvSpPr>
          <p:cNvPr id="19" name="Content Placeholder 17"/>
          <p:cNvSpPr>
            <a:spLocks noGrp="1"/>
          </p:cNvSpPr>
          <p:nvPr>
            <p:ph sz="quarter" idx="11" hasCustomPrompt="1"/>
          </p:nvPr>
        </p:nvSpPr>
        <p:spPr>
          <a:xfrm>
            <a:off x="485458" y="1731820"/>
            <a:ext cx="8290935" cy="3071090"/>
          </a:xfrm>
          <a:prstGeom prst="rect">
            <a:avLst/>
          </a:prstGeom>
        </p:spPr>
        <p:txBody>
          <a:bodyPr vert="horz"/>
          <a:lstStyle>
            <a:lvl1pPr marL="0" marR="0" indent="0" algn="l" defTabSz="457200" rtl="0" eaLnBrk="1" fontAlgn="auto" latinLnBrk="0" hangingPunct="1">
              <a:lnSpc>
                <a:spcPct val="120000"/>
              </a:lnSpc>
              <a:spcBef>
                <a:spcPct val="20000"/>
              </a:spcBef>
              <a:spcAft>
                <a:spcPts val="0"/>
              </a:spcAft>
              <a:buClrTx/>
              <a:buSzTx/>
              <a:buFont typeface="Arial"/>
              <a:buNone/>
              <a:tabLst/>
              <a:defRPr sz="2000">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a:t>Body text 18-20 </a:t>
            </a:r>
            <a:r>
              <a:rPr lang="en-US" err="1"/>
              <a:t>pts</a:t>
            </a:r>
            <a:r>
              <a:rPr lang="en-US"/>
              <a: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Body text,  </a:t>
            </a:r>
          </a:p>
          <a:p>
            <a:pPr lvl="0"/>
            <a:r>
              <a:rPr lang="en-US"/>
              <a:t> </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025370040"/>
      </p:ext>
    </p:extLst>
  </p:cSld>
  <p:clrMapOvr>
    <a:masterClrMapping/>
  </p:clrMapOvr>
  <p:transition spd="slow" advTm="7000">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 column with bullets">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58799" y="1754909"/>
            <a:ext cx="8109527" cy="2839316"/>
          </a:xfrm>
          <a:prstGeom prst="rect">
            <a:avLst/>
          </a:prstGeom>
        </p:spPr>
        <p:txBody>
          <a:bodyPr/>
          <a:lstStyle>
            <a:lvl1pPr>
              <a:defRPr sz="1800">
                <a:latin typeface="Arial"/>
                <a:cs typeface="Arial"/>
              </a:defRPr>
            </a:lvl1pPr>
            <a:lvl2pPr>
              <a:defRPr sz="1800">
                <a:latin typeface="Arial"/>
                <a:cs typeface="Arial"/>
              </a:defRPr>
            </a:lvl2pPr>
            <a:lvl3pPr>
              <a:defRPr sz="1800">
                <a:latin typeface="Arial"/>
                <a:cs typeface="Arial"/>
              </a:defRPr>
            </a:lvl3pPr>
            <a:lvl4pPr>
              <a:defRPr sz="1800">
                <a:latin typeface="Arial"/>
                <a:cs typeface="Arial"/>
              </a:defRPr>
            </a:lvl4pPr>
            <a:lvl5pPr>
              <a:defRPr sz="1800">
                <a:latin typeface="Arial"/>
                <a:cs typeface="Aria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ubtitle 2"/>
          <p:cNvSpPr>
            <a:spLocks noGrp="1"/>
          </p:cNvSpPr>
          <p:nvPr>
            <p:ph type="subTitle" idx="10"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6" name="Title 1"/>
          <p:cNvSpPr>
            <a:spLocks noGrp="1"/>
          </p:cNvSpPr>
          <p:nvPr>
            <p:ph type="title" hasCustomPrompt="1"/>
          </p:nvPr>
        </p:nvSpPr>
        <p:spPr>
          <a:xfrm>
            <a:off x="472440" y="1147334"/>
            <a:ext cx="8297863" cy="675217"/>
          </a:xfrm>
          <a:prstGeom prst="rect">
            <a:avLst/>
          </a:prstGeom>
        </p:spPr>
        <p:txBody>
          <a:bodyPr/>
          <a:lstStyle>
            <a:lvl1pPr algn="l">
              <a:defRPr sz="2800" b="1">
                <a:solidFill>
                  <a:srgbClr val="15A3BC"/>
                </a:solidFill>
                <a:latin typeface="Arial"/>
                <a:cs typeface="Arial"/>
              </a:defRPr>
            </a:lvl1pPr>
          </a:lstStyle>
          <a:p>
            <a:r>
              <a:rPr lang="en-US"/>
              <a:t>Subhead: Arial Bold 28pts</a:t>
            </a:r>
          </a:p>
        </p:txBody>
      </p:sp>
    </p:spTree>
    <p:extLst>
      <p:ext uri="{BB962C8B-B14F-4D97-AF65-F5344CB8AC3E}">
        <p14:creationId xmlns:p14="http://schemas.microsoft.com/office/powerpoint/2010/main" val="318443763"/>
      </p:ext>
    </p:extLst>
  </p:cSld>
  <p:clrMapOvr>
    <a:masterClrMapping/>
  </p:clrMapOvr>
  <p:transition spd="slow" advTm="7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1 column with Graphic">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30" name="Content Placeholder 10"/>
          <p:cNvSpPr>
            <a:spLocks noGrp="1"/>
          </p:cNvSpPr>
          <p:nvPr>
            <p:ph sz="quarter" idx="11" hasCustomPrompt="1"/>
          </p:nvPr>
        </p:nvSpPr>
        <p:spPr>
          <a:xfrm>
            <a:off x="576263" y="1210599"/>
            <a:ext cx="7886555" cy="418821"/>
          </a:xfrm>
          <a:prstGeom prst="rect">
            <a:avLst/>
          </a:prstGeom>
        </p:spPr>
        <p:txBody>
          <a:bodyPr vert="horz"/>
          <a:lstStyle>
            <a:lvl1pPr marL="0" indent="0">
              <a:buNone/>
              <a:defRPr sz="2000" b="1"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Subhead: Arial Bold 20 </a:t>
            </a:r>
            <a:r>
              <a:rPr lang="en-US" err="1"/>
              <a:t>pts</a:t>
            </a:r>
            <a:endParaRPr lang="en-US"/>
          </a:p>
        </p:txBody>
      </p:sp>
      <p:sp>
        <p:nvSpPr>
          <p:cNvPr id="31" name="Content Placeholder 10"/>
          <p:cNvSpPr>
            <a:spLocks noGrp="1"/>
          </p:cNvSpPr>
          <p:nvPr>
            <p:ph sz="quarter" idx="12" hasCustomPrompt="1"/>
          </p:nvPr>
        </p:nvSpPr>
        <p:spPr>
          <a:xfrm>
            <a:off x="576263" y="4004166"/>
            <a:ext cx="8336828" cy="733136"/>
          </a:xfrm>
          <a:prstGeom prst="rect">
            <a:avLst/>
          </a:prstGeom>
        </p:spPr>
        <p:txBody>
          <a:bodyPr vert="horz"/>
          <a:lstStyle>
            <a:lvl1pPr marL="0" indent="0">
              <a:buNone/>
              <a:defRPr sz="1800" b="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Text</a:t>
            </a:r>
          </a:p>
        </p:txBody>
      </p:sp>
      <p:sp>
        <p:nvSpPr>
          <p:cNvPr id="5" name="ClipArt Placeholder 4"/>
          <p:cNvSpPr>
            <a:spLocks noGrp="1"/>
          </p:cNvSpPr>
          <p:nvPr>
            <p:ph type="clipArt" sz="quarter" idx="13" hasCustomPrompt="1"/>
          </p:nvPr>
        </p:nvSpPr>
        <p:spPr>
          <a:xfrm>
            <a:off x="576262" y="1798638"/>
            <a:ext cx="7998777" cy="2103437"/>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253223371"/>
      </p:ext>
    </p:extLst>
  </p:cSld>
  <p:clrMapOvr>
    <a:masterClrMapping/>
  </p:clrMapOvr>
  <p:transition spd="slow" advTm="700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4_Graphic with text">
    <p:spTree>
      <p:nvGrpSpPr>
        <p:cNvPr id="1" name=""/>
        <p:cNvGrpSpPr/>
        <p:nvPr/>
      </p:nvGrpSpPr>
      <p:grpSpPr>
        <a:xfrm>
          <a:off x="0" y="0"/>
          <a:ext cx="0" cy="0"/>
          <a:chOff x="0" y="0"/>
          <a:chExt cx="0" cy="0"/>
        </a:xfrm>
      </p:grpSpPr>
      <p:sp>
        <p:nvSpPr>
          <p:cNvPr id="13"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
        <p:nvSpPr>
          <p:cNvPr id="4" name="Text Placeholder 3"/>
          <p:cNvSpPr>
            <a:spLocks noGrp="1"/>
          </p:cNvSpPr>
          <p:nvPr>
            <p:ph type="body" sz="quarter" idx="10" hasCustomPrompt="1"/>
          </p:nvPr>
        </p:nvSpPr>
        <p:spPr>
          <a:xfrm>
            <a:off x="4379594" y="2074485"/>
            <a:ext cx="4114165" cy="1827590"/>
          </a:xfrm>
          <a:prstGeom prst="rect">
            <a:avLst/>
          </a:prstGeom>
        </p:spPr>
        <p:txBody>
          <a:bodyPr vert="horz"/>
          <a:lstStyle>
            <a:lvl1pPr marL="0" indent="0">
              <a:buNone/>
              <a:defRPr sz="2800" b="1" baseline="0">
                <a:latin typeface="Arial"/>
                <a:cs typeface="Arial"/>
              </a:defRPr>
            </a:lvl1pPr>
            <a:lvl2pPr marL="457200" indent="0">
              <a:buNone/>
              <a:defRPr b="1">
                <a:latin typeface="Arial"/>
                <a:cs typeface="Arial"/>
              </a:defRPr>
            </a:lvl2pPr>
            <a:lvl3pPr marL="914400" indent="0">
              <a:buNone/>
              <a:defRPr b="1">
                <a:latin typeface="Arial"/>
                <a:cs typeface="Arial"/>
              </a:defRPr>
            </a:lvl3pPr>
            <a:lvl4pPr marL="1371600" indent="0">
              <a:buNone/>
              <a:defRPr b="1">
                <a:latin typeface="Arial"/>
                <a:cs typeface="Arial"/>
              </a:defRPr>
            </a:lvl4pPr>
            <a:lvl5pPr marL="1828800" indent="0">
              <a:buNone/>
              <a:defRPr b="1">
                <a:latin typeface="Arial"/>
                <a:cs typeface="Arial"/>
              </a:defRPr>
            </a:lvl5pPr>
          </a:lstStyle>
          <a:p>
            <a:pPr lvl="0"/>
            <a:r>
              <a:rPr lang="en-US"/>
              <a:t>Arial Bold 28pts</a:t>
            </a:r>
          </a:p>
        </p:txBody>
      </p:sp>
      <p:sp>
        <p:nvSpPr>
          <p:cNvPr id="3" name="ClipArt Placeholder 2"/>
          <p:cNvSpPr>
            <a:spLocks noGrp="1"/>
          </p:cNvSpPr>
          <p:nvPr>
            <p:ph type="clipArt" sz="quarter" idx="11" hasCustomPrompt="1"/>
          </p:nvPr>
        </p:nvSpPr>
        <p:spPr>
          <a:xfrm>
            <a:off x="500297" y="1361758"/>
            <a:ext cx="3479565" cy="3515042"/>
          </a:xfrm>
          <a:prstGeom prst="rect">
            <a:avLst/>
          </a:prstGeom>
        </p:spPr>
        <p:txBody>
          <a:bodyPr vert="horz"/>
          <a:lstStyle>
            <a:lvl1pPr marL="0" indent="0">
              <a:buNone/>
              <a:defRPr>
                <a:latin typeface="Arial"/>
                <a:cs typeface="Arial"/>
              </a:defRPr>
            </a:lvl1pPr>
          </a:lstStyle>
          <a:p>
            <a:r>
              <a:rPr lang="en-US"/>
              <a:t>Graphic</a:t>
            </a:r>
          </a:p>
        </p:txBody>
      </p:sp>
    </p:spTree>
    <p:extLst>
      <p:ext uri="{BB962C8B-B14F-4D97-AF65-F5344CB8AC3E}">
        <p14:creationId xmlns:p14="http://schemas.microsoft.com/office/powerpoint/2010/main" val="352275896"/>
      </p:ext>
    </p:extLst>
  </p:cSld>
  <p:clrMapOvr>
    <a:masterClrMapping/>
  </p:clrMapOvr>
  <p:transition spd="slow" advTm="700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headline/statistic">
    <p:spTree>
      <p:nvGrpSpPr>
        <p:cNvPr id="1" name=""/>
        <p:cNvGrpSpPr/>
        <p:nvPr/>
      </p:nvGrpSpPr>
      <p:grpSpPr>
        <a:xfrm>
          <a:off x="0" y="0"/>
          <a:ext cx="0" cy="0"/>
          <a:chOff x="0" y="0"/>
          <a:chExt cx="0" cy="0"/>
        </a:xfrm>
      </p:grpSpPr>
      <p:sp>
        <p:nvSpPr>
          <p:cNvPr id="10" name="Content Placeholder 10"/>
          <p:cNvSpPr>
            <a:spLocks noGrp="1"/>
          </p:cNvSpPr>
          <p:nvPr>
            <p:ph sz="quarter" idx="15" hasCustomPrompt="1"/>
          </p:nvPr>
        </p:nvSpPr>
        <p:spPr>
          <a:xfrm>
            <a:off x="576263" y="1209675"/>
            <a:ext cx="7966365" cy="703262"/>
          </a:xfrm>
          <a:prstGeom prst="rect">
            <a:avLst/>
          </a:prstGeom>
        </p:spPr>
        <p:txBody>
          <a:bodyPr vert="horz"/>
          <a:lstStyle>
            <a:lvl1pPr marL="0" indent="0">
              <a:buNone/>
              <a:defRPr sz="2400" b="1" baseline="0">
                <a:solidFill>
                  <a:srgbClr val="15A3BC"/>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Blue Subhead: Arial Bold 24pts</a:t>
            </a:r>
          </a:p>
        </p:txBody>
      </p:sp>
      <p:sp>
        <p:nvSpPr>
          <p:cNvPr id="12" name="Content Placeholder 10"/>
          <p:cNvSpPr>
            <a:spLocks noGrp="1"/>
          </p:cNvSpPr>
          <p:nvPr>
            <p:ph sz="quarter" idx="16" hasCustomPrompt="1"/>
          </p:nvPr>
        </p:nvSpPr>
        <p:spPr>
          <a:xfrm>
            <a:off x="576263" y="2351499"/>
            <a:ext cx="8096023" cy="2240821"/>
          </a:xfrm>
          <a:prstGeom prst="rect">
            <a:avLst/>
          </a:prstGeom>
        </p:spPr>
        <p:txBody>
          <a:bodyPr vert="horz"/>
          <a:lstStyle>
            <a:lvl1pPr marL="0" indent="0">
              <a:buNone/>
              <a:defRPr sz="1800" b="0" baseline="0">
                <a:solidFill>
                  <a:schemeClr val="tx1"/>
                </a:solidFill>
                <a:latin typeface="Arial"/>
                <a:cs typeface="Arial"/>
              </a:defRPr>
            </a:lvl1pPr>
            <a:lvl2pPr marL="457200" indent="0">
              <a:buNone/>
              <a:defRPr>
                <a:latin typeface="Arial"/>
                <a:cs typeface="Arial"/>
              </a:defRPr>
            </a:lvl2pPr>
            <a:lvl3pPr marL="914400" indent="0">
              <a:buNone/>
              <a:defRPr>
                <a:latin typeface="Arial"/>
                <a:cs typeface="Arial"/>
              </a:defRPr>
            </a:lvl3pPr>
            <a:lvl4pPr marL="1371600" indent="0">
              <a:buNone/>
              <a:defRPr>
                <a:latin typeface="Arial"/>
                <a:cs typeface="Arial"/>
              </a:defRPr>
            </a:lvl4pPr>
            <a:lvl5pPr marL="1828800" indent="0">
              <a:buNone/>
              <a:defRPr>
                <a:latin typeface="Arial"/>
                <a:cs typeface="Arial"/>
              </a:defRPr>
            </a:lvl5pPr>
          </a:lstStyle>
          <a:p>
            <a:pPr lvl="0"/>
            <a:r>
              <a:rPr lang="en-US"/>
              <a:t>Statistic: Arial </a:t>
            </a:r>
            <a:r>
              <a:rPr lang="en-US" err="1"/>
              <a:t>Reg</a:t>
            </a:r>
            <a:r>
              <a:rPr lang="en-US"/>
              <a:t> 18pts</a:t>
            </a:r>
          </a:p>
        </p:txBody>
      </p:sp>
      <p:sp>
        <p:nvSpPr>
          <p:cNvPr id="5" name="Subtitle 2"/>
          <p:cNvSpPr>
            <a:spLocks noGrp="1"/>
          </p:cNvSpPr>
          <p:nvPr>
            <p:ph type="subTitle" idx="1" hasCustomPrompt="1"/>
          </p:nvPr>
        </p:nvSpPr>
        <p:spPr>
          <a:xfrm>
            <a:off x="500298" y="71792"/>
            <a:ext cx="8353485" cy="761328"/>
          </a:xfrm>
          <a:prstGeom prst="rect">
            <a:avLst/>
          </a:prstGeom>
          <a:effectLst>
            <a:outerShdw blurRad="50800" dist="38100" dir="2700000" algn="tl" rotWithShape="0">
              <a:prstClr val="black">
                <a:alpha val="40000"/>
              </a:prstClr>
            </a:outerShdw>
          </a:effectLst>
        </p:spPr>
        <p:txBody>
          <a:bodyPr/>
          <a:lstStyle>
            <a:lvl1pPr marL="0" indent="0" algn="l">
              <a:buNone/>
              <a:defRPr sz="3600" b="1" baseline="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Headline: Arial Bold 36pts</a:t>
            </a:r>
          </a:p>
        </p:txBody>
      </p:sp>
    </p:spTree>
    <p:extLst>
      <p:ext uri="{BB962C8B-B14F-4D97-AF65-F5344CB8AC3E}">
        <p14:creationId xmlns:p14="http://schemas.microsoft.com/office/powerpoint/2010/main" val="4123422535"/>
      </p:ext>
    </p:extLst>
  </p:cSld>
  <p:clrMapOvr>
    <a:masterClrMapping/>
  </p:clrMapOvr>
  <p:transition spd="slow" advTm="7000">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10/24/2023</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10/24/2023</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10/24/2023</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9833275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p:nvSpPr>
        <p:spPr>
          <a:xfrm>
            <a:off x="722313" y="2794399"/>
            <a:ext cx="7772400" cy="1021556"/>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477712359"/>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836725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1303333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76588A-5827-4843-A700-508233C9F32B}" type="datetimeFigureOut">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22650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D76588A-5827-4843-A700-508233C9F32B}" type="datetimeFigureOut">
              <a:rPr lang="en-US" smtClean="0"/>
              <a:t>10/24/2023</a:t>
            </a:fld>
            <a:endParaRPr lang="en-US"/>
          </a:p>
        </p:txBody>
      </p:sp>
      <p:sp>
        <p:nvSpPr>
          <p:cNvPr id="9" name="Slide Number Placeholder 8"/>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24045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D76588A-5827-4843-A700-508233C9F32B}" type="datetimeFigureOut">
              <a:rPr lang="en-US" smtClean="0"/>
              <a:t>10/24/2023</a:t>
            </a:fld>
            <a:endParaRPr lang="en-US"/>
          </a:p>
        </p:txBody>
      </p:sp>
      <p:sp>
        <p:nvSpPr>
          <p:cNvPr id="5" name="Slide Number Placeholder 4"/>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2486143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6588A-5827-4843-A700-508233C9F32B}" type="datetimeFigureOut">
              <a:rPr lang="en-US" smtClean="0"/>
              <a:t>10/24/2023</a:t>
            </a:fld>
            <a:endParaRPr lang="en-US"/>
          </a:p>
        </p:txBody>
      </p:sp>
      <p:sp>
        <p:nvSpPr>
          <p:cNvPr id="4" name="Slide Number Placeholder 3"/>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8145683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55255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8279135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76588A-5827-4843-A700-508233C9F32B}" type="datetimeFigureOut">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23556574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5697689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76588A-5827-4843-A700-508233C9F32B}" type="datetimeFigureOut">
              <a:rPr lang="en-US" smtClean="0"/>
              <a:t>10/24/2023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1384842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_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5"/>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9"/>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sz="4000" b="1"/>
              <a:t>Click to edit Master title style</a:t>
            </a:r>
          </a:p>
        </p:txBody>
      </p:sp>
    </p:spTree>
    <p:extLst>
      <p:ext uri="{BB962C8B-B14F-4D97-AF65-F5344CB8AC3E}">
        <p14:creationId xmlns:p14="http://schemas.microsoft.com/office/powerpoint/2010/main" val="216755964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10/24/2023</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76441148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4057520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4602914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10/24/2023</a:t>
            </a:fld>
            <a:endParaRPr lang="en-US"/>
          </a:p>
        </p:txBody>
      </p:sp>
      <p:sp>
        <p:nvSpPr>
          <p:cNvPr id="9" name="Slide Number Placeholder 8"/>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10/24/2023</a:t>
            </a:fld>
            <a:endParaRPr lang="en-US"/>
          </a:p>
        </p:txBody>
      </p:sp>
      <p:sp>
        <p:nvSpPr>
          <p:cNvPr id="9" name="Slide Number Placeholder 8"/>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5183881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10/24/2023</a:t>
            </a:fld>
            <a:endParaRPr lang="en-US"/>
          </a:p>
        </p:txBody>
      </p:sp>
      <p:sp>
        <p:nvSpPr>
          <p:cNvPr id="5" name="Slide Number Placeholder 4"/>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8095364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10/24/2023</a:t>
            </a:fld>
            <a:endParaRPr lang="en-US"/>
          </a:p>
        </p:txBody>
      </p:sp>
      <p:sp>
        <p:nvSpPr>
          <p:cNvPr id="4" name="Slide Number Placeholder 3"/>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8888207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13443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10/24/2023</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10/24/2023</a:t>
            </a:fld>
            <a:endParaRPr lang="en-US"/>
          </a:p>
        </p:txBody>
      </p:sp>
      <p:sp>
        <p:nvSpPr>
          <p:cNvPr id="9" name="Slide Number Placeholder 8"/>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10/24/2023</a:t>
            </a:fld>
            <a:endParaRPr lang="en-US"/>
          </a:p>
        </p:txBody>
      </p:sp>
      <p:sp>
        <p:nvSpPr>
          <p:cNvPr id="7" name="Slide Number Placeholder 6"/>
          <p:cNvSpPr>
            <a:spLocks noGrp="1"/>
          </p:cNvSpPr>
          <p:nvPr>
            <p:ph type="sldNum" sz="quarter" idx="12"/>
          </p:nvPr>
        </p:nvSpPr>
        <p:spPr>
          <a:xfrm>
            <a:off x="0" y="2093"/>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2871639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2597244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60371065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05980"/>
            <a:ext cx="116295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77FC47-9AEE-4F6E-B06C-E4CFEAF93761}" type="datetime1">
              <a:rPr lang="en-US" smtClean="0"/>
              <a:t>10/24/2023</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5414618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5"/>
        <p:cNvGrpSpPr/>
        <p:nvPr/>
      </p:nvGrpSpPr>
      <p:grpSpPr>
        <a:xfrm>
          <a:off x="0" y="0"/>
          <a:ext cx="0" cy="0"/>
          <a:chOff x="0" y="0"/>
          <a:chExt cx="0" cy="0"/>
        </a:xfrm>
      </p:grpSpPr>
      <p:sp>
        <p:nvSpPr>
          <p:cNvPr id="36" name="Google Shape;36;p28"/>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8"/>
          <p:cNvSpPr txBox="1">
            <a:spLocks noGrp="1"/>
          </p:cNvSpPr>
          <p:nvPr>
            <p:ph type="body" idx="1"/>
          </p:nvPr>
        </p:nvSpPr>
        <p:spPr>
          <a:xfrm>
            <a:off x="457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o"/>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o"/>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8" name="Google Shape;38;p28"/>
          <p:cNvSpPr txBox="1">
            <a:spLocks noGrp="1"/>
          </p:cNvSpPr>
          <p:nvPr>
            <p:ph type="body" idx="2"/>
          </p:nvPr>
        </p:nvSpPr>
        <p:spPr>
          <a:xfrm>
            <a:off x="4648200" y="1200151"/>
            <a:ext cx="4038600" cy="3394472"/>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o"/>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o"/>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9" name="Google Shape;39;p2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1"/>
        <p:cNvGrpSpPr/>
        <p:nvPr/>
      </p:nvGrpSpPr>
      <p:grpSpPr>
        <a:xfrm>
          <a:off x="0" y="0"/>
          <a:ext cx="0" cy="0"/>
          <a:chOff x="0" y="0"/>
          <a:chExt cx="0" cy="0"/>
        </a:xfrm>
      </p:grpSpPr>
      <p:sp>
        <p:nvSpPr>
          <p:cNvPr id="42" name="Google Shape;42;p30"/>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0"/>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4" name="Google Shape;44;p30"/>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Section Header">
  <p:cSld name="Section Header">
    <p:bg>
      <p:bgPr>
        <a:solidFill>
          <a:schemeClr val="lt1"/>
        </a:solidFill>
        <a:effectLst/>
      </p:bgPr>
    </p:bg>
    <p:spTree>
      <p:nvGrpSpPr>
        <p:cNvPr id="1" name="Shape 46"/>
        <p:cNvGrpSpPr/>
        <p:nvPr/>
      </p:nvGrpSpPr>
      <p:grpSpPr>
        <a:xfrm>
          <a:off x="0" y="0"/>
          <a:ext cx="0" cy="0"/>
          <a:chOff x="0" y="0"/>
          <a:chExt cx="0" cy="0"/>
        </a:xfrm>
      </p:grpSpPr>
      <p:sp>
        <p:nvSpPr>
          <p:cNvPr id="47" name="Google Shape;47;p32"/>
          <p:cNvSpPr txBox="1">
            <a:spLocks noGrp="1"/>
          </p:cNvSpPr>
          <p:nvPr>
            <p:ph type="title"/>
          </p:nvPr>
        </p:nvSpPr>
        <p:spPr>
          <a:xfrm>
            <a:off x="722313" y="3815954"/>
            <a:ext cx="7772400" cy="1021556"/>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0" cap="none">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32"/>
          <p:cNvSpPr txBox="1"/>
          <p:nvPr/>
        </p:nvSpPr>
        <p:spPr>
          <a:xfrm>
            <a:off x="722313" y="2794398"/>
            <a:ext cx="7772400" cy="1021556"/>
          </a:xfrm>
          <a:prstGeom prst="rect">
            <a:avLst/>
          </a:prstGeom>
          <a:noFill/>
          <a:ln>
            <a:noFill/>
          </a:ln>
        </p:spPr>
        <p:txBody>
          <a:bodyPr spcFirstLastPara="1" wrap="square" lIns="91425" tIns="45700" rIns="91425" bIns="45700" anchor="t" anchorCtr="0">
            <a:normAutofit/>
          </a:bodyPr>
          <a:lstStyle/>
          <a:p>
            <a:pPr marL="0" marR="0" lvl="0" indent="0" algn="l" rtl="0">
              <a:lnSpc>
                <a:spcPct val="100000"/>
              </a:lnSpc>
              <a:spcBef>
                <a:spcPts val="0"/>
              </a:spcBef>
              <a:spcAft>
                <a:spcPts val="0"/>
              </a:spcAft>
              <a:buClr>
                <a:schemeClr val="dk1"/>
              </a:buClr>
              <a:buSzPts val="4000"/>
              <a:buFont typeface="Calibri"/>
              <a:buNone/>
            </a:pPr>
            <a:r>
              <a:rPr lang="en-US" sz="4000" b="1" i="0" u="none" strike="noStrike" cap="none">
                <a:solidFill>
                  <a:schemeClr val="dk1"/>
                </a:solidFill>
                <a:latin typeface="Calibri"/>
                <a:ea typeface="Calibri"/>
                <a:cs typeface="Calibri"/>
                <a:sym typeface="Calibri"/>
              </a:rPr>
              <a:t>CLICK TO EDIT MASTER TITLE STYLE</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9"/>
        <p:cNvGrpSpPr/>
        <p:nvPr/>
      </p:nvGrpSpPr>
      <p:grpSpPr>
        <a:xfrm>
          <a:off x="0" y="0"/>
          <a:ext cx="0" cy="0"/>
          <a:chOff x="0" y="0"/>
          <a:chExt cx="0" cy="0"/>
        </a:xfrm>
      </p:grpSpPr>
      <p:sp>
        <p:nvSpPr>
          <p:cNvPr id="50" name="Google Shape;50;p33"/>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3"/>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2" name="Google Shape;52;p33"/>
          <p:cNvSpPr txBox="1">
            <a:spLocks noGrp="1"/>
          </p:cNvSpPr>
          <p:nvPr>
            <p:ph type="body" idx="2"/>
          </p:nvPr>
        </p:nvSpPr>
        <p:spPr>
          <a:xfrm>
            <a:off x="457200" y="1631156"/>
            <a:ext cx="4040188"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o"/>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o"/>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3" name="Google Shape;53;p33"/>
          <p:cNvSpPr txBox="1">
            <a:spLocks noGrp="1"/>
          </p:cNvSpPr>
          <p:nvPr>
            <p:ph type="body" idx="3"/>
          </p:nvPr>
        </p:nvSpPr>
        <p:spPr>
          <a:xfrm>
            <a:off x="4645026" y="1151335"/>
            <a:ext cx="4041775" cy="47982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4" name="Google Shape;54;p33"/>
          <p:cNvSpPr txBox="1">
            <a:spLocks noGrp="1"/>
          </p:cNvSpPr>
          <p:nvPr>
            <p:ph type="body" idx="4"/>
          </p:nvPr>
        </p:nvSpPr>
        <p:spPr>
          <a:xfrm>
            <a:off x="4645026" y="1631156"/>
            <a:ext cx="4041775" cy="296346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o"/>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o"/>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5" name="Google Shape;55;p33"/>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3"/>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34"/>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4"/>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6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10/24/2023</a:t>
            </a:fld>
            <a:endParaRPr lang="en-US"/>
          </a:p>
        </p:txBody>
      </p:sp>
      <p:sp>
        <p:nvSpPr>
          <p:cNvPr id="5" name="Slide Number Placeholder 4"/>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2"/>
        <p:cNvGrpSpPr/>
        <p:nvPr/>
      </p:nvGrpSpPr>
      <p:grpSpPr>
        <a:xfrm>
          <a:off x="0" y="0"/>
          <a:ext cx="0" cy="0"/>
          <a:chOff x="0" y="0"/>
          <a:chExt cx="0" cy="0"/>
        </a:xfrm>
      </p:grpSpPr>
      <p:sp>
        <p:nvSpPr>
          <p:cNvPr id="63" name="Google Shape;63;p36"/>
          <p:cNvSpPr txBox="1">
            <a:spLocks noGrp="1"/>
          </p:cNvSpPr>
          <p:nvPr>
            <p:ph type="title"/>
          </p:nvPr>
        </p:nvSpPr>
        <p:spPr>
          <a:xfrm>
            <a:off x="457201" y="204787"/>
            <a:ext cx="3008313" cy="8715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6"/>
          <p:cNvSpPr txBox="1">
            <a:spLocks noGrp="1"/>
          </p:cNvSpPr>
          <p:nvPr>
            <p:ph type="body" idx="1"/>
          </p:nvPr>
        </p:nvSpPr>
        <p:spPr>
          <a:xfrm>
            <a:off x="3575050" y="204788"/>
            <a:ext cx="4235450" cy="4389835"/>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o"/>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o"/>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5" name="Google Shape;65;p36"/>
          <p:cNvSpPr txBox="1">
            <a:spLocks noGrp="1"/>
          </p:cNvSpPr>
          <p:nvPr>
            <p:ph type="body" idx="2"/>
          </p:nvPr>
        </p:nvSpPr>
        <p:spPr>
          <a:xfrm>
            <a:off x="457201" y="1076326"/>
            <a:ext cx="3008313" cy="351829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6" name="Google Shape;66;p3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8"/>
        <p:cNvGrpSpPr/>
        <p:nvPr/>
      </p:nvGrpSpPr>
      <p:grpSpPr>
        <a:xfrm>
          <a:off x="0" y="0"/>
          <a:ext cx="0" cy="0"/>
          <a:chOff x="0" y="0"/>
          <a:chExt cx="0" cy="0"/>
        </a:xfrm>
      </p:grpSpPr>
      <p:sp>
        <p:nvSpPr>
          <p:cNvPr id="69" name="Google Shape;69;p37"/>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7"/>
          <p:cNvSpPr>
            <a:spLocks noGrp="1"/>
          </p:cNvSpPr>
          <p:nvPr>
            <p:ph type="pic" idx="2"/>
          </p:nvPr>
        </p:nvSpPr>
        <p:spPr>
          <a:xfrm>
            <a:off x="1792288" y="459581"/>
            <a:ext cx="5486400" cy="3086100"/>
          </a:xfrm>
          <a:prstGeom prst="rect">
            <a:avLst/>
          </a:prstGeom>
          <a:noFill/>
          <a:ln>
            <a:noFill/>
          </a:ln>
        </p:spPr>
      </p:sp>
      <p:sp>
        <p:nvSpPr>
          <p:cNvPr id="71" name="Google Shape;71;p37"/>
          <p:cNvSpPr txBox="1">
            <a:spLocks noGrp="1"/>
          </p:cNvSpPr>
          <p:nvPr>
            <p:ph type="body" idx="1"/>
          </p:nvPr>
        </p:nvSpPr>
        <p:spPr>
          <a:xfrm>
            <a:off x="1792288" y="4025503"/>
            <a:ext cx="5486400" cy="60364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2" name="Google Shape;72;p37"/>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38"/>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8"/>
          <p:cNvSpPr txBox="1">
            <a:spLocks noGrp="1"/>
          </p:cNvSpPr>
          <p:nvPr>
            <p:ph type="body" idx="1"/>
          </p:nvPr>
        </p:nvSpPr>
        <p:spPr>
          <a:xfrm rot="5400000">
            <a:off x="2874764" y="-1217413"/>
            <a:ext cx="3394472"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7" name="Google Shape;77;p38"/>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39"/>
          <p:cNvSpPr txBox="1">
            <a:spLocks noGrp="1"/>
          </p:cNvSpPr>
          <p:nvPr>
            <p:ph type="title"/>
          </p:nvPr>
        </p:nvSpPr>
        <p:spPr>
          <a:xfrm rot="5400000">
            <a:off x="5016557" y="1818822"/>
            <a:ext cx="4388644" cy="1162957"/>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39"/>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o"/>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o"/>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2" name="Google Shape;82;p39"/>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9"/>
          <p:cNvSpPr txBox="1">
            <a:spLocks noGrp="1"/>
          </p:cNvSpPr>
          <p:nvPr>
            <p:ph type="ftr" idx="11"/>
          </p:nvPr>
        </p:nvSpPr>
        <p:spPr>
          <a:xfrm>
            <a:off x="3124200" y="4767263"/>
            <a:ext cx="2895600" cy="273844"/>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4" name="Google Shape;84;p39"/>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One Column Bulleted ">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685800" y="1028700"/>
            <a:ext cx="7787640" cy="3657600"/>
          </a:xfrm>
          <a:prstGeom prst="rect">
            <a:avLst/>
          </a:prstGeom>
        </p:spPr>
        <p:txBody>
          <a:bodyPr>
            <a:noAutofit/>
          </a:bodyPr>
          <a:lstStyle>
            <a:lvl1pPr marL="219075" indent="-219075">
              <a:spcBef>
                <a:spcPts val="450"/>
              </a:spcBef>
              <a:spcAft>
                <a:spcPts val="0"/>
              </a:spcAft>
              <a:buClr>
                <a:srgbClr val="50B3CF"/>
              </a:buClr>
              <a:buFont typeface="Symbol" pitchFamily="18" charset="2"/>
              <a:buChar char="·"/>
              <a:defRPr lang="pt-BR" sz="2100" b="0" i="0" u="none" strike="noStrike" baseline="0" smtClean="0">
                <a:solidFill>
                  <a:srgbClr val="231F20"/>
                </a:solidFill>
                <a:latin typeface="Lato" pitchFamily="34" charset="0"/>
              </a:defRPr>
            </a:lvl1pPr>
          </a:lstStyle>
          <a:p>
            <a:pPr>
              <a:buFont typeface="Symbol" pitchFamily="18" charset="2"/>
              <a:buChar char="·"/>
            </a:pPr>
            <a:r>
              <a:rPr lang="en-US">
                <a:latin typeface="Lato" pitchFamily="34" charset="0"/>
              </a:rPr>
              <a:t>One column bulleted list. Font size is 28 pts.</a:t>
            </a:r>
          </a:p>
        </p:txBody>
      </p:sp>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5" name="TextBox 14"/>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Tree>
    <p:extLst>
      <p:ext uri="{BB962C8B-B14F-4D97-AF65-F5344CB8AC3E}">
        <p14:creationId xmlns:p14="http://schemas.microsoft.com/office/powerpoint/2010/main" val="242861297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Bullet Hierarchy ">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228600" y="54864"/>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9" name="Text Placeholder 8"/>
          <p:cNvSpPr>
            <a:spLocks noGrp="1"/>
          </p:cNvSpPr>
          <p:nvPr>
            <p:ph type="body" sz="quarter" idx="10" hasCustomPrompt="1"/>
          </p:nvPr>
        </p:nvSpPr>
        <p:spPr>
          <a:xfrm>
            <a:off x="685800" y="1028700"/>
            <a:ext cx="7863840" cy="3771900"/>
          </a:xfrm>
          <a:prstGeom prst="rect">
            <a:avLst/>
          </a:prstGeom>
        </p:spPr>
        <p:txBody>
          <a:bodyPr/>
          <a:lstStyle>
            <a:lvl1pPr marL="0" indent="-219456">
              <a:spcBef>
                <a:spcPts val="1350"/>
              </a:spcBef>
              <a:buClr>
                <a:srgbClr val="50B3CE"/>
              </a:buClr>
              <a:buFont typeface="Symbol" pitchFamily="18" charset="2"/>
              <a:buChar char="·"/>
              <a:defRPr sz="2100">
                <a:solidFill>
                  <a:srgbClr val="231F20"/>
                </a:solidFill>
                <a:latin typeface="Lato" pitchFamily="34" charset="0"/>
              </a:defRPr>
            </a:lvl1pPr>
            <a:lvl2pPr marL="514350" marR="0" indent="-171450" algn="l" defTabSz="685800" rtl="0" eaLnBrk="1" fontAlgn="auto" latinLnBrk="0" hangingPunct="1">
              <a:lnSpc>
                <a:spcPct val="100000"/>
              </a:lnSpc>
              <a:spcBef>
                <a:spcPts val="450"/>
              </a:spcBef>
              <a:spcAft>
                <a:spcPts val="0"/>
              </a:spcAft>
              <a:buClr>
                <a:srgbClr val="55B3CE"/>
              </a:buClr>
              <a:buSzTx/>
              <a:buFont typeface="Lato" pitchFamily="34" charset="0"/>
              <a:buChar char="-"/>
              <a:tabLst/>
              <a:defRPr sz="2100">
                <a:solidFill>
                  <a:srgbClr val="231F20"/>
                </a:solidFill>
                <a:latin typeface="Lato" pitchFamily="34" charset="0"/>
              </a:defRPr>
            </a:lvl2pPr>
            <a:lvl3pPr marL="902494" marR="0" indent="-216694" algn="l" defTabSz="685800" rtl="0" eaLnBrk="1" fontAlgn="auto" latinLnBrk="0" hangingPunct="1">
              <a:lnSpc>
                <a:spcPct val="100000"/>
              </a:lnSpc>
              <a:spcBef>
                <a:spcPts val="450"/>
              </a:spcBef>
              <a:spcAft>
                <a:spcPts val="0"/>
              </a:spcAft>
              <a:buClr>
                <a:srgbClr val="55B3CE"/>
              </a:buClr>
              <a:buSzTx/>
              <a:buFont typeface="Wingdings" pitchFamily="2" charset="2"/>
              <a:buChar char=""/>
              <a:tabLst/>
              <a:defRPr sz="2100">
                <a:solidFill>
                  <a:srgbClr val="231F20"/>
                </a:solidFill>
                <a:latin typeface="Lato" pitchFamily="34" charset="0"/>
              </a:defRPr>
            </a:lvl3pPr>
            <a:lvl5pPr marL="0" indent="0">
              <a:buNone/>
              <a:defRPr/>
            </a:lvl5pPr>
          </a:lstStyle>
          <a:p>
            <a:r>
              <a:rPr lang="en-US">
                <a:solidFill>
                  <a:srgbClr val="231F20"/>
                </a:solidFill>
                <a:latin typeface="Lato" pitchFamily="34" charset="0"/>
              </a:rPr>
              <a:t>Bullet hierarchy. Font size is 28 pts.</a:t>
            </a:r>
          </a:p>
          <a:p>
            <a:pPr lvl="1"/>
            <a:r>
              <a:rPr lang="en-US" err="1">
                <a:solidFill>
                  <a:srgbClr val="231F20"/>
                </a:solidFill>
                <a:latin typeface="Lato" pitchFamily="34" charset="0"/>
              </a:rPr>
              <a:t>Claritas</a:t>
            </a:r>
            <a:r>
              <a:rPr lang="en-US">
                <a:solidFill>
                  <a:srgbClr val="231F20"/>
                </a:solidFill>
                <a:latin typeface="Lato" pitchFamily="34" charset="0"/>
              </a:rPr>
              <a:t> </a:t>
            </a:r>
            <a:r>
              <a:rPr lang="en-US" err="1">
                <a:solidFill>
                  <a:srgbClr val="231F20"/>
                </a:solidFill>
                <a:latin typeface="Lato" pitchFamily="34" charset="0"/>
              </a:rPr>
              <a:t>est</a:t>
            </a:r>
            <a:r>
              <a:rPr lang="en-US">
                <a:solidFill>
                  <a:srgbClr val="231F20"/>
                </a:solidFill>
                <a:latin typeface="Lato" pitchFamily="34" charset="0"/>
              </a:rPr>
              <a:t> </a:t>
            </a:r>
            <a:r>
              <a:rPr lang="en-US" err="1">
                <a:solidFill>
                  <a:srgbClr val="231F20"/>
                </a:solidFill>
                <a:latin typeface="Lato" pitchFamily="34" charset="0"/>
              </a:rPr>
              <a:t>etiam</a:t>
            </a:r>
            <a:r>
              <a:rPr lang="en-US">
                <a:solidFill>
                  <a:srgbClr val="231F20"/>
                </a:solidFill>
                <a:latin typeface="Lato" pitchFamily="34" charset="0"/>
              </a:rPr>
              <a:t> </a:t>
            </a:r>
            <a:r>
              <a:rPr lang="en-US" err="1">
                <a:solidFill>
                  <a:srgbClr val="231F20"/>
                </a:solidFill>
                <a:latin typeface="Lato" pitchFamily="34" charset="0"/>
              </a:rPr>
              <a:t>processus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marL="902494" lvl="2" indent="-216694">
              <a:buClr>
                <a:srgbClr val="55B3CE"/>
              </a:buClr>
              <a:buFont typeface="Wingdings" pitchFamily="2" charset="2"/>
              <a:buChar char=""/>
            </a:pPr>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r>
              <a:rPr lang="en-US" sz="2100">
                <a:solidFill>
                  <a:srgbClr val="231F20"/>
                </a:solidFill>
                <a:latin typeface="Lato" pitchFamily="34" charset="0"/>
              </a:rPr>
              <a:t> 25 pts.</a:t>
            </a:r>
          </a:p>
          <a:p>
            <a:r>
              <a:rPr lang="pt-BR">
                <a:solidFill>
                  <a:srgbClr val="231F20"/>
                </a:solidFill>
                <a:latin typeface="Lato" pitchFamily="34" charset="0"/>
              </a:rPr>
              <a:t>Lorem ipsum dolor sit amet adiapisa putamus</a:t>
            </a:r>
          </a:p>
          <a:p>
            <a:pPr lvl="1"/>
            <a:r>
              <a:rPr lang="en-US">
                <a:solidFill>
                  <a:srgbClr val="231F20"/>
                </a:solidFill>
                <a:latin typeface="Lato" pitchFamily="34" charset="0"/>
              </a:rPr>
              <a:t>Me </a:t>
            </a:r>
            <a:r>
              <a:rPr lang="en-US" err="1">
                <a:solidFill>
                  <a:srgbClr val="231F20"/>
                </a:solidFill>
                <a:latin typeface="Lato" pitchFamily="34" charset="0"/>
              </a:rPr>
              <a:t>lius</a:t>
            </a:r>
            <a:r>
              <a:rPr lang="en-US">
                <a:solidFill>
                  <a:srgbClr val="231F20"/>
                </a:solidFill>
                <a:latin typeface="Lato" pitchFamily="34" charset="0"/>
              </a:rPr>
              <a:t> quod ii </a:t>
            </a:r>
            <a:r>
              <a:rPr lang="en-US" err="1">
                <a:solidFill>
                  <a:srgbClr val="231F20"/>
                </a:solidFill>
                <a:latin typeface="Lato" pitchFamily="34" charset="0"/>
              </a:rPr>
              <a:t>legunt</a:t>
            </a:r>
            <a:r>
              <a:rPr lang="en-US">
                <a:solidFill>
                  <a:srgbClr val="231F20"/>
                </a:solidFill>
                <a:latin typeface="Lato" pitchFamily="34" charset="0"/>
              </a:rPr>
              <a:t> </a:t>
            </a:r>
            <a:r>
              <a:rPr lang="en-US" err="1">
                <a:solidFill>
                  <a:srgbClr val="231F20"/>
                </a:solidFill>
                <a:latin typeface="Lato" pitchFamily="34" charset="0"/>
              </a:rPr>
              <a:t>saepius</a:t>
            </a:r>
            <a:r>
              <a:rPr lang="en-US">
                <a:solidFill>
                  <a:srgbClr val="231F20"/>
                </a:solidFill>
                <a:latin typeface="Lato" pitchFamily="34" charset="0"/>
              </a:rPr>
              <a:t> </a:t>
            </a:r>
            <a:r>
              <a:rPr lang="en-US" err="1">
                <a:solidFill>
                  <a:srgbClr val="231F20"/>
                </a:solidFill>
                <a:latin typeface="Lato" pitchFamily="34" charset="0"/>
              </a:rPr>
              <a:t>dynamicus</a:t>
            </a:r>
            <a:endParaRPr lang="en-US">
              <a:solidFill>
                <a:srgbClr val="231F20"/>
              </a:solidFill>
              <a:latin typeface="Lato" pitchFamily="34" charset="0"/>
            </a:endParaRPr>
          </a:p>
          <a:p>
            <a:pPr lvl="2"/>
            <a:r>
              <a:rPr lang="en-US" sz="2100" err="1">
                <a:solidFill>
                  <a:srgbClr val="231F20"/>
                </a:solidFill>
                <a:latin typeface="Lato" pitchFamily="34" charset="0"/>
              </a:rPr>
              <a:t>Nibh</a:t>
            </a:r>
            <a:r>
              <a:rPr lang="en-US" sz="2100">
                <a:solidFill>
                  <a:srgbClr val="231F20"/>
                </a:solidFill>
                <a:latin typeface="Lato" pitchFamily="34" charset="0"/>
              </a:rPr>
              <a:t> </a:t>
            </a:r>
            <a:r>
              <a:rPr lang="en-US" sz="2100" err="1">
                <a:solidFill>
                  <a:srgbClr val="231F20"/>
                </a:solidFill>
                <a:latin typeface="Lato" pitchFamily="34" charset="0"/>
              </a:rPr>
              <a:t>euismod</a:t>
            </a:r>
            <a:r>
              <a:rPr lang="en-US" sz="2100">
                <a:solidFill>
                  <a:srgbClr val="231F20"/>
                </a:solidFill>
                <a:latin typeface="Lato" pitchFamily="34" charset="0"/>
              </a:rPr>
              <a:t> </a:t>
            </a:r>
            <a:r>
              <a:rPr lang="en-US" sz="2100" err="1">
                <a:solidFill>
                  <a:srgbClr val="231F20"/>
                </a:solidFill>
                <a:latin typeface="Lato" pitchFamily="34" charset="0"/>
              </a:rPr>
              <a:t>tincidunt</a:t>
            </a:r>
            <a:r>
              <a:rPr lang="en-US" sz="2100">
                <a:solidFill>
                  <a:srgbClr val="231F20"/>
                </a:solidFill>
                <a:latin typeface="Lato" pitchFamily="34" charset="0"/>
              </a:rPr>
              <a:t> </a:t>
            </a:r>
            <a:r>
              <a:rPr lang="en-US" sz="2100" err="1">
                <a:solidFill>
                  <a:srgbClr val="231F20"/>
                </a:solidFill>
                <a:latin typeface="Lato" pitchFamily="34" charset="0"/>
              </a:rPr>
              <a:t>ut</a:t>
            </a:r>
            <a:r>
              <a:rPr lang="en-US" sz="2100">
                <a:solidFill>
                  <a:srgbClr val="231F20"/>
                </a:solidFill>
                <a:latin typeface="Lato" pitchFamily="34" charset="0"/>
              </a:rPr>
              <a:t> </a:t>
            </a:r>
            <a:r>
              <a:rPr lang="en-US" sz="2100" err="1">
                <a:solidFill>
                  <a:srgbClr val="231F20"/>
                </a:solidFill>
                <a:latin typeface="Lato" pitchFamily="34" charset="0"/>
              </a:rPr>
              <a:t>laoreet</a:t>
            </a:r>
            <a:endParaRPr lang="en-US" sz="2100">
              <a:solidFill>
                <a:srgbClr val="231F20"/>
              </a:solidFill>
              <a:latin typeface="Lato" pitchFamily="34" charset="0"/>
            </a:endParaRPr>
          </a:p>
          <a:p>
            <a:r>
              <a:rPr lang="fr-FR" err="1">
                <a:solidFill>
                  <a:srgbClr val="231F20"/>
                </a:solidFill>
                <a:latin typeface="Lato" pitchFamily="34" charset="0"/>
              </a:rPr>
              <a:t>Suscipit</a:t>
            </a:r>
            <a:r>
              <a:rPr lang="fr-FR">
                <a:solidFill>
                  <a:srgbClr val="231F20"/>
                </a:solidFill>
                <a:latin typeface="Lato" pitchFamily="34" charset="0"/>
              </a:rPr>
              <a:t> </a:t>
            </a:r>
            <a:r>
              <a:rPr lang="fr-FR" err="1">
                <a:solidFill>
                  <a:srgbClr val="231F20"/>
                </a:solidFill>
                <a:latin typeface="Lato" pitchFamily="34" charset="0"/>
              </a:rPr>
              <a:t>lobortis</a:t>
            </a:r>
            <a:r>
              <a:rPr lang="fr-FR">
                <a:solidFill>
                  <a:srgbClr val="231F20"/>
                </a:solidFill>
                <a:latin typeface="Lato" pitchFamily="34" charset="0"/>
              </a:rPr>
              <a:t> </a:t>
            </a:r>
            <a:r>
              <a:rPr lang="fr-FR" err="1">
                <a:solidFill>
                  <a:srgbClr val="231F20"/>
                </a:solidFill>
                <a:latin typeface="Lato" pitchFamily="34" charset="0"/>
              </a:rPr>
              <a:t>nisl</a:t>
            </a:r>
            <a:r>
              <a:rPr lang="fr-FR">
                <a:solidFill>
                  <a:srgbClr val="231F20"/>
                </a:solidFill>
                <a:latin typeface="Lato" pitchFamily="34" charset="0"/>
              </a:rPr>
              <a:t> ut </a:t>
            </a:r>
            <a:r>
              <a:rPr lang="fr-FR" err="1">
                <a:solidFill>
                  <a:srgbClr val="231F20"/>
                </a:solidFill>
                <a:latin typeface="Lato" pitchFamily="34" charset="0"/>
              </a:rPr>
              <a:t>aliquip</a:t>
            </a:r>
            <a:r>
              <a:rPr lang="fr-FR">
                <a:solidFill>
                  <a:srgbClr val="231F20"/>
                </a:solidFill>
                <a:latin typeface="Lato" pitchFamily="34" charset="0"/>
              </a:rPr>
              <a:t> </a:t>
            </a:r>
            <a:r>
              <a:rPr lang="fr-FR" err="1">
                <a:solidFill>
                  <a:srgbClr val="231F20"/>
                </a:solidFill>
                <a:latin typeface="Lato" pitchFamily="34" charset="0"/>
              </a:rPr>
              <a:t>commodo</a:t>
            </a:r>
            <a:endParaRPr lang="fr-FR">
              <a:solidFill>
                <a:srgbClr val="231F20"/>
              </a:solidFill>
              <a:latin typeface="Lato" pitchFamily="34" charset="0"/>
            </a:endParaRPr>
          </a:p>
          <a:p>
            <a:pPr lvl="1"/>
            <a:r>
              <a:rPr lang="en-US" err="1">
                <a:solidFill>
                  <a:srgbClr val="231F20"/>
                </a:solidFill>
                <a:latin typeface="Lato" pitchFamily="34" charset="0"/>
              </a:rPr>
              <a:t>Investigationes</a:t>
            </a:r>
            <a:r>
              <a:rPr lang="en-US">
                <a:solidFill>
                  <a:srgbClr val="231F20"/>
                </a:solidFill>
                <a:latin typeface="Lato" pitchFamily="34" charset="0"/>
              </a:rPr>
              <a:t> </a:t>
            </a:r>
            <a:r>
              <a:rPr lang="en-US" err="1">
                <a:solidFill>
                  <a:srgbClr val="231F20"/>
                </a:solidFill>
                <a:latin typeface="Lato" pitchFamily="34" charset="0"/>
              </a:rPr>
              <a:t>demonstraverunt</a:t>
            </a:r>
            <a:r>
              <a:rPr lang="en-US">
                <a:solidFill>
                  <a:srgbClr val="231F20"/>
                </a:solidFill>
                <a:latin typeface="Lato" pitchFamily="34" charset="0"/>
              </a:rPr>
              <a:t> </a:t>
            </a:r>
            <a:r>
              <a:rPr lang="en-US" err="1">
                <a:solidFill>
                  <a:srgbClr val="231F20"/>
                </a:solidFill>
                <a:latin typeface="Lato" pitchFamily="34" charset="0"/>
              </a:rPr>
              <a:t>lectores</a:t>
            </a:r>
            <a:endParaRPr lang="en-US">
              <a:solidFill>
                <a:srgbClr val="231F20"/>
              </a:solidFill>
              <a:latin typeface="Lato" pitchFamily="34" charset="0"/>
            </a:endParaRPr>
          </a:p>
          <a:p>
            <a:pPr lvl="2"/>
            <a:r>
              <a:rPr lang="fr-FR" sz="2100" err="1">
                <a:solidFill>
                  <a:srgbClr val="231F20"/>
                </a:solidFill>
                <a:latin typeface="Lato" pitchFamily="34" charset="0"/>
              </a:rPr>
              <a:t>Suscipit</a:t>
            </a:r>
            <a:r>
              <a:rPr lang="fr-FR" sz="2100">
                <a:solidFill>
                  <a:srgbClr val="231F20"/>
                </a:solidFill>
                <a:latin typeface="Lato" pitchFamily="34" charset="0"/>
              </a:rPr>
              <a:t> </a:t>
            </a:r>
            <a:r>
              <a:rPr lang="fr-FR" sz="2100" err="1">
                <a:solidFill>
                  <a:srgbClr val="231F20"/>
                </a:solidFill>
                <a:latin typeface="Lato" pitchFamily="34" charset="0"/>
              </a:rPr>
              <a:t>lobortis</a:t>
            </a:r>
            <a:r>
              <a:rPr lang="fr-FR" sz="2100">
                <a:solidFill>
                  <a:srgbClr val="231F20"/>
                </a:solidFill>
                <a:latin typeface="Lato" pitchFamily="34" charset="0"/>
              </a:rPr>
              <a:t> </a:t>
            </a:r>
            <a:r>
              <a:rPr lang="fr-FR" sz="2100" err="1">
                <a:solidFill>
                  <a:srgbClr val="231F20"/>
                </a:solidFill>
                <a:latin typeface="Lato" pitchFamily="34" charset="0"/>
              </a:rPr>
              <a:t>nislut</a:t>
            </a:r>
            <a:r>
              <a:rPr lang="fr-FR" sz="2100">
                <a:solidFill>
                  <a:srgbClr val="231F20"/>
                </a:solidFill>
                <a:latin typeface="Lato" pitchFamily="34" charset="0"/>
              </a:rPr>
              <a:t> </a:t>
            </a:r>
            <a:r>
              <a:rPr lang="fr-FR" sz="2100" err="1">
                <a:solidFill>
                  <a:srgbClr val="231F20"/>
                </a:solidFill>
                <a:latin typeface="Lato" pitchFamily="34" charset="0"/>
              </a:rPr>
              <a:t>aliquip</a:t>
            </a:r>
            <a:r>
              <a:rPr lang="fr-FR" sz="2100">
                <a:solidFill>
                  <a:srgbClr val="231F20"/>
                </a:solidFill>
                <a:latin typeface="Lato" pitchFamily="34" charset="0"/>
              </a:rPr>
              <a:t> </a:t>
            </a:r>
            <a:r>
              <a:rPr lang="fr-FR" sz="2100" err="1">
                <a:solidFill>
                  <a:srgbClr val="231F20"/>
                </a:solidFill>
                <a:latin typeface="Lato" pitchFamily="34" charset="0"/>
              </a:rPr>
              <a:t>comodo</a:t>
            </a:r>
            <a:endParaRPr lang="en-US" sz="2100">
              <a:solidFill>
                <a:srgbClr val="231F20"/>
              </a:solidFill>
              <a:latin typeface="Lato" pitchFamily="34" charset="0"/>
            </a:endParaRPr>
          </a:p>
          <a:p>
            <a:pPr lvl="2"/>
            <a:endParaRPr lang="en-US">
              <a:latin typeface="Lato" pitchFamily="34" charset="0"/>
            </a:endParaRPr>
          </a:p>
          <a:p>
            <a:pPr lvl="4"/>
            <a:endParaRPr lang="en-US"/>
          </a:p>
        </p:txBody>
      </p:sp>
    </p:spTree>
    <p:extLst>
      <p:ext uri="{BB962C8B-B14F-4D97-AF65-F5344CB8AC3E}">
        <p14:creationId xmlns:p14="http://schemas.microsoft.com/office/powerpoint/2010/main" val="356546352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Text Placeholder 7"/>
          <p:cNvSpPr>
            <a:spLocks noGrp="1"/>
          </p:cNvSpPr>
          <p:nvPr>
            <p:ph type="body" sz="quarter" idx="14" hasCustomPrompt="1"/>
          </p:nvPr>
        </p:nvSpPr>
        <p:spPr>
          <a:xfrm>
            <a:off x="50292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
        <p:nvSpPr>
          <p:cNvPr id="13"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a:t>Slide Title - Font Size 28pts</a:t>
            </a:r>
          </a:p>
        </p:txBody>
      </p:sp>
      <p:sp>
        <p:nvSpPr>
          <p:cNvPr id="16" name="TextBox 15"/>
          <p:cNvSpPr txBox="1"/>
          <p:nvPr userDrawn="1"/>
        </p:nvSpPr>
        <p:spPr>
          <a:xfrm>
            <a:off x="228600" y="4800600"/>
            <a:ext cx="3429000" cy="230832"/>
          </a:xfrm>
          <a:prstGeom prst="rect">
            <a:avLst/>
          </a:prstGeom>
          <a:noFill/>
        </p:spPr>
        <p:txBody>
          <a:bodyPr wrap="square" rtlCol="0">
            <a:spAutoFit/>
          </a:bodyPr>
          <a:lstStyle/>
          <a:p>
            <a:r>
              <a:rPr lang="en-US" sz="900" kern="1200">
                <a:solidFill>
                  <a:schemeClr val="tx1"/>
                </a:solidFill>
                <a:latin typeface="Lato" pitchFamily="34" charset="0"/>
                <a:ea typeface="+mn-ea"/>
                <a:cs typeface="+mn-cs"/>
              </a:rPr>
              <a:t>www.taxpolicycenter.org</a:t>
            </a:r>
          </a:p>
        </p:txBody>
      </p:sp>
      <p:sp>
        <p:nvSpPr>
          <p:cNvPr id="17" name="TextBox 16"/>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latin typeface="Lato" pitchFamily="34" charset="0"/>
              </a:rPr>
              <a:pPr algn="r"/>
              <a:t>‹#›</a:t>
            </a:fld>
            <a:endParaRPr lang="en-US" sz="900">
              <a:latin typeface="Lato" pitchFamily="34" charset="0"/>
            </a:endParaRPr>
          </a:p>
        </p:txBody>
      </p:sp>
      <p:sp>
        <p:nvSpPr>
          <p:cNvPr id="7" name="Text Placeholder 7"/>
          <p:cNvSpPr>
            <a:spLocks noGrp="1"/>
          </p:cNvSpPr>
          <p:nvPr>
            <p:ph type="body" sz="quarter" idx="15" hasCustomPrompt="1"/>
          </p:nvPr>
        </p:nvSpPr>
        <p:spPr>
          <a:xfrm>
            <a:off x="685800" y="1028700"/>
            <a:ext cx="3657600" cy="3657600"/>
          </a:xfrm>
          <a:prstGeom prst="rect">
            <a:avLst/>
          </a:prstGeom>
        </p:spPr>
        <p:txBody>
          <a:bodyPr>
            <a:noAutofit/>
          </a:bodyPr>
          <a:lstStyle>
            <a:lvl1pPr marL="0" indent="0">
              <a:spcBef>
                <a:spcPts val="1350"/>
              </a:spcBef>
              <a:spcAft>
                <a:spcPts val="0"/>
              </a:spcAft>
              <a:buClr>
                <a:srgbClr val="50B3CF"/>
              </a:buClr>
              <a:buFont typeface="Symbol" pitchFamily="18" charset="2"/>
              <a:buChar char="·"/>
              <a:tabLst>
                <a:tab pos="257175" algn="l"/>
              </a:tabLst>
              <a:defRPr lang="en-US" sz="2100" b="0" i="0" u="none" strike="noStrike" kern="1200" baseline="0" dirty="0" smtClean="0">
                <a:solidFill>
                  <a:srgbClr val="231F20"/>
                </a:solidFill>
                <a:latin typeface="Lato" pitchFamily="34" charset="0"/>
                <a:ea typeface="+mn-ea"/>
                <a:cs typeface="+mn-cs"/>
              </a:defRPr>
            </a:lvl1pPr>
          </a:lstStyle>
          <a:p>
            <a:r>
              <a:rPr lang="en-US" sz="2100" b="0" i="0" u="none" strike="noStrike" baseline="0">
                <a:solidFill>
                  <a:srgbClr val="FFFFFF"/>
                </a:solidFill>
                <a:latin typeface="Lato-Regular"/>
              </a:rPr>
              <a:t> </a:t>
            </a:r>
            <a:r>
              <a:rPr lang="en-US">
                <a:latin typeface="Lato" pitchFamily="34" charset="0"/>
              </a:rPr>
              <a:t>Two column slide, font size is 28 pts.</a:t>
            </a:r>
          </a:p>
        </p:txBody>
      </p:sp>
    </p:spTree>
    <p:extLst>
      <p:ext uri="{BB962C8B-B14F-4D97-AF65-F5344CB8AC3E}">
        <p14:creationId xmlns:p14="http://schemas.microsoft.com/office/powerpoint/2010/main" val="3937096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228600" y="57150"/>
            <a:ext cx="8229600" cy="617220"/>
          </a:xfrm>
          <a:prstGeom prst="rect">
            <a:avLst/>
          </a:prstGeom>
        </p:spPr>
        <p:txBody>
          <a:bodyPr anchor="ctr">
            <a:normAutofit/>
          </a:bodyPr>
          <a:lstStyle>
            <a:lvl1pPr algn="l">
              <a:defRPr lang="en-US" sz="2100" b="1" i="0" u="none" strike="noStrike" baseline="0" smtClean="0">
                <a:latin typeface="Lato" panose="020F0502020204030203" pitchFamily="34" charset="0"/>
                <a:cs typeface="Lato" panose="020F0502020204030203" pitchFamily="34" charset="0"/>
              </a:defRPr>
            </a:lvl1pPr>
          </a:lstStyle>
          <a:p>
            <a:r>
              <a:rPr lang="en-US" b="0">
                <a:solidFill>
                  <a:srgbClr val="164A7D"/>
                </a:solidFill>
              </a:rPr>
              <a:t>Slide Title - Font Size 28pts</a:t>
            </a:r>
            <a:endParaRPr lang="en-US"/>
          </a:p>
        </p:txBody>
      </p:sp>
      <p:sp>
        <p:nvSpPr>
          <p:cNvPr id="12" name="TextBox 11"/>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13" name="TextBox 12"/>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41947410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TextBox 4"/>
          <p:cNvSpPr txBox="1"/>
          <p:nvPr userDrawn="1"/>
        </p:nvSpPr>
        <p:spPr>
          <a:xfrm>
            <a:off x="228600" y="4800600"/>
            <a:ext cx="3429000" cy="230832"/>
          </a:xfrm>
          <a:prstGeom prst="rect">
            <a:avLst/>
          </a:prstGeom>
          <a:noFill/>
        </p:spPr>
        <p:txBody>
          <a:bodyPr wrap="square" rtlCol="0">
            <a:spAutoFit/>
          </a:bodyPr>
          <a:lstStyle/>
          <a:p>
            <a:r>
              <a:rPr lang="en-US" sz="900" kern="1200">
                <a:solidFill>
                  <a:srgbClr val="164A7D"/>
                </a:solidFill>
                <a:latin typeface="Lato" pitchFamily="34" charset="0"/>
                <a:ea typeface="+mn-ea"/>
                <a:cs typeface="+mn-cs"/>
              </a:rPr>
              <a:t>www.taxpolicycenter.org</a:t>
            </a:r>
          </a:p>
        </p:txBody>
      </p:sp>
      <p:sp>
        <p:nvSpPr>
          <p:cNvPr id="6" name="TextBox 5"/>
          <p:cNvSpPr txBox="1"/>
          <p:nvPr userDrawn="1"/>
        </p:nvSpPr>
        <p:spPr>
          <a:xfrm>
            <a:off x="7239000" y="4800600"/>
            <a:ext cx="1676400" cy="230832"/>
          </a:xfrm>
          <a:prstGeom prst="rect">
            <a:avLst/>
          </a:prstGeom>
          <a:noFill/>
        </p:spPr>
        <p:txBody>
          <a:bodyPr wrap="square" rtlCol="0">
            <a:spAutoFit/>
          </a:bodyPr>
          <a:lstStyle/>
          <a:p>
            <a:pPr algn="r"/>
            <a:fld id="{8D901C42-F440-4240-9952-912188908418}" type="slidenum">
              <a:rPr lang="en-US" sz="900" smtClean="0">
                <a:solidFill>
                  <a:srgbClr val="164A7D"/>
                </a:solidFill>
                <a:latin typeface="Lato" pitchFamily="34" charset="0"/>
              </a:rPr>
              <a:pPr algn="r"/>
              <a:t>‹#›</a:t>
            </a:fld>
            <a:endParaRPr lang="en-US" sz="900">
              <a:solidFill>
                <a:srgbClr val="164A7D"/>
              </a:solidFill>
              <a:latin typeface="Lato" pitchFamily="34" charset="0"/>
            </a:endParaRPr>
          </a:p>
        </p:txBody>
      </p:sp>
    </p:spTree>
    <p:extLst>
      <p:ext uri="{BB962C8B-B14F-4D97-AF65-F5344CB8AC3E}">
        <p14:creationId xmlns:p14="http://schemas.microsoft.com/office/powerpoint/2010/main" val="190678270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815954"/>
            <a:ext cx="7772400" cy="1021556"/>
          </a:xfrm>
        </p:spPr>
        <p:txBody>
          <a:bodyPr anchor="t"/>
          <a:lstStyle>
            <a:lvl1pPr algn="l">
              <a:defRPr sz="4000" b="0" cap="all">
                <a:solidFill>
                  <a:schemeClr val="tx1"/>
                </a:solidFill>
              </a:defRPr>
            </a:lvl1pPr>
          </a:lstStyle>
          <a:p>
            <a:r>
              <a:rPr lang="en-US"/>
              <a:t>Click to edit Master title style</a:t>
            </a:r>
          </a:p>
        </p:txBody>
      </p:sp>
      <p:sp>
        <p:nvSpPr>
          <p:cNvPr id="9" name="Title 1"/>
          <p:cNvSpPr txBox="1">
            <a:spLocks/>
          </p:cNvSpPr>
          <p:nvPr userDrawn="1"/>
        </p:nvSpPr>
        <p:spPr>
          <a:xfrm>
            <a:off x="722313" y="2794398"/>
            <a:ext cx="7772400" cy="1021556"/>
          </a:xfrm>
          <a:prstGeom prst="rect">
            <a:avLst/>
          </a:prstGeom>
        </p:spPr>
        <p:txBody>
          <a:bodyPr vert="horz" lIns="91440" tIns="45720" rIns="91440" bIns="45720" rtlCol="0" anchor="t">
            <a:norm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n-US" b="1"/>
              <a:t>Click to edit Master title style</a:t>
            </a:r>
          </a:p>
        </p:txBody>
      </p:sp>
    </p:spTree>
    <p:extLst>
      <p:ext uri="{BB962C8B-B14F-4D97-AF65-F5344CB8AC3E}">
        <p14:creationId xmlns:p14="http://schemas.microsoft.com/office/powerpoint/2010/main" val="180853717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10/24/2023</a:t>
            </a:fld>
            <a:endParaRPr lang="en-US"/>
          </a:p>
        </p:txBody>
      </p:sp>
      <p:sp>
        <p:nvSpPr>
          <p:cNvPr id="4" name="Slide Number Placeholder 3"/>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10/24/2023</a:t>
            </a:fld>
            <a:endParaRPr lang="en-US"/>
          </a:p>
        </p:txBody>
      </p:sp>
      <p:sp>
        <p:nvSpPr>
          <p:cNvPr id="6" name="Slide Number Placeholder 5"/>
          <p:cNvSpPr>
            <a:spLocks noGrp="1"/>
          </p:cNvSpPr>
          <p:nvPr>
            <p:ph type="sldNum" sz="quarter" idx="12"/>
          </p:nvPr>
        </p:nvSpPr>
        <p:spPr>
          <a:xfrm>
            <a:off x="0" y="0"/>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51736864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DC477D-58A2-4113-BF73-BC0AB14880B3}" type="datetime1">
              <a:rPr lang="en-US" smtClean="0"/>
              <a:t>10/24/2023</a:t>
            </a:fld>
            <a:endParaRPr lang="en-US"/>
          </a:p>
        </p:txBody>
      </p:sp>
      <p:sp>
        <p:nvSpPr>
          <p:cNvPr id="6" name="Slide Number Placeholder 5"/>
          <p:cNvSpPr>
            <a:spLocks noGrp="1"/>
          </p:cNvSpPr>
          <p:nvPr>
            <p:ph type="sldNum" sz="quarter" idx="12"/>
          </p:nvPr>
        </p:nvSpPr>
        <p:spPr>
          <a:xfrm>
            <a:off x="0" y="9834"/>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79104386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9FA7FB-9C61-4F84-9688-F121FD8A3F8D}" type="datetime1">
              <a:rPr lang="en-US" smtClean="0"/>
              <a:t>10/24/2023</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61037359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31665-E90A-4238-B130-A43D92022056}" type="datetime1">
              <a:rPr lang="en-US" smtClean="0"/>
              <a:t>10/24/2023</a:t>
            </a:fld>
            <a:endParaRPr lang="en-US"/>
          </a:p>
        </p:txBody>
      </p:sp>
      <p:sp>
        <p:nvSpPr>
          <p:cNvPr id="9" name="Slide Number Placeholder 8"/>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344836733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AE079-6187-4F33-8EBD-9EFC16937369}" type="datetime1">
              <a:rPr lang="en-US" smtClean="0"/>
              <a:t>10/24/2023</a:t>
            </a:fld>
            <a:endParaRPr lang="en-US"/>
          </a:p>
        </p:txBody>
      </p:sp>
      <p:sp>
        <p:nvSpPr>
          <p:cNvPr id="5" name="Slide Number Placeholder 4"/>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9950347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96D3E-6D9D-45CD-9472-BDD6FA740015}" type="datetime1">
              <a:rPr lang="en-US" smtClean="0"/>
              <a:t>10/24/2023</a:t>
            </a:fld>
            <a:endParaRPr lang="en-US"/>
          </a:p>
        </p:txBody>
      </p:sp>
      <p:sp>
        <p:nvSpPr>
          <p:cNvPr id="4" name="Slide Number Placeholder 3"/>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51126063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796176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42354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E43D8E9-EA14-4CC3-9901-F44DA42BF986}" type="datetime1">
              <a:rPr lang="en-US" smtClean="0"/>
              <a:t>10/24/2023</a:t>
            </a:fld>
            <a:endParaRPr lang="en-US"/>
          </a:p>
        </p:txBody>
      </p:sp>
      <p:sp>
        <p:nvSpPr>
          <p:cNvPr id="7" name="Slide Number Placeholder 6"/>
          <p:cNvSpPr>
            <a:spLocks noGrp="1"/>
          </p:cNvSpPr>
          <p:nvPr>
            <p:ph type="sldNum" sz="quarter" idx="12"/>
          </p:nvPr>
        </p:nvSpPr>
        <p:spPr>
          <a:xfrm>
            <a:off x="0" y="2092"/>
            <a:ext cx="457200" cy="273844"/>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14555818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BB8DB4-AEDE-4CB9-84D3-CC43A1B2927D}" type="datetime1">
              <a:rPr lang="en-US" smtClean="0"/>
              <a:t>10/24/2023</a:t>
            </a:fld>
            <a:endParaRPr lang="en-US"/>
          </a:p>
        </p:txBody>
      </p:sp>
      <p:sp>
        <p:nvSpPr>
          <p:cNvPr id="7" name="Slide Number Placeholder 6"/>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303958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B6D41B-F5D9-44D5-9B27-26CBAACACAE0}" type="datetime1">
              <a:rPr lang="en-US" smtClean="0"/>
              <a:t>10/24/2023</a:t>
            </a:fld>
            <a:endParaRPr lang="en-US"/>
          </a:p>
        </p:txBody>
      </p:sp>
      <p:sp>
        <p:nvSpPr>
          <p:cNvPr id="6" name="Slide Number Placeholder 5"/>
          <p:cNvSpPr>
            <a:spLocks noGrp="1"/>
          </p:cNvSpPr>
          <p:nvPr>
            <p:ph type="sldNum" sz="quarter" idx="12"/>
          </p:nvPr>
        </p:nvSpPr>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910963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slideLayout" Target="../slideLayouts/slideLayout86.xml"/><Relationship Id="rId7" Type="http://schemas.openxmlformats.org/officeDocument/2006/relationships/image" Target="../media/image16.jpeg"/><Relationship Id="rId2" Type="http://schemas.openxmlformats.org/officeDocument/2006/relationships/slideLayout" Target="../slideLayouts/slideLayout85.xml"/><Relationship Id="rId1" Type="http://schemas.openxmlformats.org/officeDocument/2006/relationships/slideLayout" Target="../slideLayouts/slideLayout84.xml"/><Relationship Id="rId6" Type="http://schemas.openxmlformats.org/officeDocument/2006/relationships/theme" Target="../theme/theme10.xml"/><Relationship Id="rId5" Type="http://schemas.openxmlformats.org/officeDocument/2006/relationships/slideLayout" Target="../slideLayouts/slideLayout88.xml"/><Relationship Id="rId4" Type="http://schemas.openxmlformats.org/officeDocument/2006/relationships/slideLayout" Target="../slideLayouts/slideLayout87.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11.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5" Type="http://schemas.openxmlformats.org/officeDocument/2006/relationships/image" Target="../media/image6.png"/><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5.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6.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6.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4.xml"/><Relationship Id="rId1" Type="http://schemas.openxmlformats.org/officeDocument/2006/relationships/slideLayout" Target="../slideLayouts/slideLayout17.xml"/><Relationship Id="rId4" Type="http://schemas.openxmlformats.org/officeDocument/2006/relationships/image" Target="../media/image1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image" Target="../media/image13.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image" Target="../media/image12.png"/><Relationship Id="rId2" Type="http://schemas.openxmlformats.org/officeDocument/2006/relationships/slideLayout" Target="../slideLayouts/slideLayout19.xml"/><Relationship Id="rId16" Type="http://schemas.openxmlformats.org/officeDocument/2006/relationships/theme" Target="../theme/theme5.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4.jpe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6.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image" Target="../media/image6.png"/><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6.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18" Type="http://schemas.openxmlformats.org/officeDocument/2006/relationships/theme" Target="../theme/theme8.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17" Type="http://schemas.openxmlformats.org/officeDocument/2006/relationships/slideLayout" Target="../slideLayouts/slideLayout73.xml"/><Relationship Id="rId2" Type="http://schemas.openxmlformats.org/officeDocument/2006/relationships/slideLayout" Target="../slideLayouts/slideLayout58.xml"/><Relationship Id="rId16" Type="http://schemas.openxmlformats.org/officeDocument/2006/relationships/slideLayout" Target="../slideLayouts/slideLayout72.xml"/><Relationship Id="rId20" Type="http://schemas.openxmlformats.org/officeDocument/2006/relationships/image" Target="../media/image6.png"/><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19" Type="http://schemas.openxmlformats.org/officeDocument/2006/relationships/image" Target="../media/image5.png"/><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image" Target="../media/image15.png"/><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theme" Target="../theme/theme9.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38" r:id="rId1"/>
    <p:sldLayoutId id="2147483737" r:id="rId2"/>
  </p:sldLayoutIdLst>
  <p:hf hdr="0" ftr="0" dt="0"/>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E:\Others\Pers\oDesk\Roxanne\New folder\oDesk_Source_Files\Untitled-5.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1"/>
            <a:ext cx="91440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Others\Pers\oDesk\Roxanne\New folder\oDesk_Source_Files\logo sm.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331202" y="162522"/>
            <a:ext cx="569913" cy="360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082384"/>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Lst>
  <p:hf hdr="0" ftr="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7"/>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10/24/2023</a:t>
            </a:fld>
            <a:endParaRPr lang="en-US"/>
          </a:p>
        </p:txBody>
      </p:sp>
      <p:sp>
        <p:nvSpPr>
          <p:cNvPr id="6" name="Slide Number Placeholder 5"/>
          <p:cNvSpPr>
            <a:spLocks noGrp="1"/>
          </p:cNvSpPr>
          <p:nvPr>
            <p:ph type="sldNum" sz="quarter" idx="4"/>
          </p:nvPr>
        </p:nvSpPr>
        <p:spPr>
          <a:xfrm>
            <a:off x="0" y="2092"/>
            <a:ext cx="457200" cy="273844"/>
          </a:xfrm>
          <a:prstGeom prst="rect">
            <a:avLst/>
          </a:prstGeom>
        </p:spPr>
        <p:txBody>
          <a:bodyPr vert="horz" lIns="91440" tIns="45720" rIns="91440" bIns="45720" rtlCol="0" anchor="ctr"/>
          <a:lstStyle>
            <a:lvl1pPr algn="ctr">
              <a:defRPr sz="135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858691" y="139014"/>
            <a:ext cx="1223628" cy="982313"/>
          </a:xfrm>
          <a:prstGeom prst="rect">
            <a:avLst/>
          </a:prstGeom>
        </p:spPr>
      </p:pic>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10/24/2023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
        <p:nvSpPr>
          <p:cNvPr id="8" name="Slide Number Placeholder 5">
            <a:extLst>
              <a:ext uri="{FF2B5EF4-FFF2-40B4-BE49-F238E27FC236}">
                <a16:creationId xmlns:a16="http://schemas.microsoft.com/office/drawing/2014/main" id="{7C1DAB40-4A20-F39D-DA0F-291BE4F65C75}"/>
              </a:ext>
            </a:extLst>
          </p:cNvPr>
          <p:cNvSpPr txBox="1">
            <a:spLocks/>
          </p:cNvSpPr>
          <p:nvPr userDrawn="1"/>
        </p:nvSpPr>
        <p:spPr>
          <a:xfrm>
            <a:off x="0" y="-6570"/>
            <a:ext cx="368742" cy="273844"/>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000" smtClean="0">
                <a:latin typeface="Open Sans" panose="020B0606030504020204" pitchFamily="34" charset="0"/>
                <a:ea typeface="Open Sans" panose="020B0606030504020204" pitchFamily="34" charset="0"/>
                <a:cs typeface="Open Sans" panose="020B0606030504020204" pitchFamily="34" charset="0"/>
              </a:rPr>
              <a:pPr/>
              <a:t>‹#›</a:t>
            </a:fld>
            <a:endParaRPr lang="en-US" sz="100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6999564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673" r:id="rId8"/>
    <p:sldLayoutId id="2147483843" r:id="rId9"/>
    <p:sldLayoutId id="2147483675" r:id="rId10"/>
    <p:sldLayoutId id="2147483676" r:id="rId11"/>
  </p:sldLayoutIdLst>
  <p:txStyles>
    <p:titleStyle>
      <a:lvl1pPr algn="ctr" defTabSz="457189" rtl="0" eaLnBrk="1" latinLnBrk="0" hangingPunct="1">
        <a:spcBef>
          <a:spcPct val="0"/>
        </a:spcBef>
        <a:buNone/>
        <a:defRPr sz="375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15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55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195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18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15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7"/>
            <a:ext cx="1223628" cy="982313"/>
          </a:xfrm>
          <a:prstGeom prst="rect">
            <a:avLst/>
          </a:prstGeom>
        </p:spPr>
      </p:pic>
      <p:sp>
        <p:nvSpPr>
          <p:cNvPr id="2" name="Title Placeholder 1"/>
          <p:cNvSpPr>
            <a:spLocks noGrp="1"/>
          </p:cNvSpPr>
          <p:nvPr>
            <p:ph type="title"/>
          </p:nvPr>
        </p:nvSpPr>
        <p:spPr>
          <a:xfrm>
            <a:off x="457200"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10/24/2023</a:t>
            </a:fld>
            <a:endParaRPr lang="en-US"/>
          </a:p>
        </p:txBody>
      </p:sp>
      <p:sp>
        <p:nvSpPr>
          <p:cNvPr id="6" name="Slide Number Placeholder 5"/>
          <p:cNvSpPr>
            <a:spLocks noGrp="1"/>
          </p:cNvSpPr>
          <p:nvPr>
            <p:ph type="sldNum" sz="quarter" idx="4"/>
          </p:nvPr>
        </p:nvSpPr>
        <p:spPr>
          <a:xfrm>
            <a:off x="0" y="2092"/>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7858691" y="139014"/>
            <a:ext cx="1223628" cy="982313"/>
          </a:xfrm>
          <a:prstGeom prst="rect">
            <a:avLst/>
          </a:prstGeom>
        </p:spPr>
      </p:pic>
    </p:spTree>
    <p:extLst>
      <p:ext uri="{BB962C8B-B14F-4D97-AF65-F5344CB8AC3E}">
        <p14:creationId xmlns:p14="http://schemas.microsoft.com/office/powerpoint/2010/main" val="3922636308"/>
      </p:ext>
    </p:extLst>
  </p:cSld>
  <p:clrMap bg1="lt1" tx1="dk1" bg2="lt2" tx2="dk2" accent1="accent1" accent2="accent2" accent3="accent3" accent4="accent4" accent5="accent5" accent6="accent6" hlink="hlink" folHlink="folHlink"/>
  <p:sldLayoutIdLst>
    <p:sldLayoutId id="2147483750" r:id="rId1"/>
    <p:sldLayoutId id="2147483770" r:id="rId2"/>
    <p:sldLayoutId id="2147483771" r:id="rId3"/>
    <p:sldLayoutId id="2147483751" r:id="rId4"/>
    <p:sldLayoutId id="2147483752" r:id="rId5"/>
    <p:sldLayoutId id="2147483753" r:id="rId6"/>
    <p:sldLayoutId id="2147483754" r:id="rId7"/>
    <p:sldLayoutId id="2147483733" r:id="rId8"/>
    <p:sldLayoutId id="2147483755" r:id="rId9"/>
    <p:sldLayoutId id="2147483756" r:id="rId10"/>
    <p:sldLayoutId id="2147483757" r:id="rId11"/>
    <p:sldLayoutId id="2147483758"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Courier New"/>
        <a:buChar char="o"/>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Courier New"/>
        <a:buChar char="o"/>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007304"/>
            <a:ext cx="8229600" cy="85725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102428" y="743859"/>
            <a:ext cx="2939143" cy="2342602"/>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 id="2147483763" r:id="rId2"/>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219364" y="-160462"/>
            <a:ext cx="9477664" cy="5557962"/>
          </a:xfrm>
          <a:prstGeom prst="rect">
            <a:avLst/>
          </a:prstGeom>
          <a:solidFill>
            <a:srgbClr val="15A3B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9408" y="1270000"/>
            <a:ext cx="4198529" cy="1196975"/>
          </a:xfrm>
          <a:prstGeom prst="rect">
            <a:avLst/>
          </a:prstGeom>
        </p:spPr>
      </p:pic>
      <p:pic>
        <p:nvPicPr>
          <p:cNvPr id="4" name="Picture 3" descr="Blue pattern-PMS-018-Envelopes-D1.png"/>
          <p:cNvPicPr>
            <a:picLocks noChangeAspect="1"/>
          </p:cNvPicPr>
          <p:nvPr/>
        </p:nvPicPr>
        <p:blipFill rotWithShape="1">
          <a:blip r:embed="rId4">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spTree>
    <p:extLst>
      <p:ext uri="{BB962C8B-B14F-4D97-AF65-F5344CB8AC3E}">
        <p14:creationId xmlns:p14="http://schemas.microsoft.com/office/powerpoint/2010/main" val="2556883786"/>
      </p:ext>
    </p:extLst>
  </p:cSld>
  <p:clrMap bg1="lt1" tx1="dk1" bg2="lt2" tx2="dk2" accent1="accent1" accent2="accent2" accent3="accent3" accent4="accent4" accent5="accent5" accent6="accent6" hlink="hlink" folHlink="folHlink"/>
  <p:sldLayoutIdLst>
    <p:sldLayoutId id="2147483696" r:id="rId1"/>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142240" y="892908"/>
            <a:ext cx="9400540" cy="4450701"/>
          </a:xfrm>
          <a:prstGeom prst="rect">
            <a:avLst/>
          </a:prstGeom>
          <a:solidFill>
            <a:srgbClr val="15A3BC">
              <a:alpha val="3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5A3BC"/>
              </a:solidFill>
            </a:endParaRPr>
          </a:p>
        </p:txBody>
      </p:sp>
      <p:sp>
        <p:nvSpPr>
          <p:cNvPr id="10" name="Rectangle 9"/>
          <p:cNvSpPr/>
          <p:nvPr/>
        </p:nvSpPr>
        <p:spPr>
          <a:xfrm>
            <a:off x="-188042" y="-203200"/>
            <a:ext cx="9575882" cy="1096108"/>
          </a:xfrm>
          <a:prstGeom prst="rect">
            <a:avLst/>
          </a:prstGeom>
          <a:solidFill>
            <a:srgbClr val="15A3B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Blue pattern-PMS-018-Envelopes-D1.png"/>
          <p:cNvPicPr>
            <a:picLocks noChangeAspect="1"/>
          </p:cNvPicPr>
          <p:nvPr/>
        </p:nvPicPr>
        <p:blipFill rotWithShape="1">
          <a:blip r:embed="rId17">
            <a:alphaModFix amt="60000"/>
            <a:extLst>
              <a:ext uri="{28A0092B-C50C-407E-A947-70E740481C1C}">
                <a14:useLocalDpi xmlns:a14="http://schemas.microsoft.com/office/drawing/2010/main" val="0"/>
              </a:ext>
            </a:extLst>
          </a:blip>
          <a:srcRect r="5"/>
          <a:stretch/>
        </p:blipFill>
        <p:spPr>
          <a:xfrm flipH="1">
            <a:off x="7890722" y="-291850"/>
            <a:ext cx="1486958" cy="6064776"/>
          </a:xfrm>
          <a:prstGeom prst="rect">
            <a:avLst/>
          </a:prstGeom>
        </p:spPr>
      </p:pic>
      <p:pic>
        <p:nvPicPr>
          <p:cNvPr id="8" name="Picture 7"/>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205753" y="4569965"/>
            <a:ext cx="1470888" cy="329620"/>
          </a:xfrm>
          <a:prstGeom prst="rect">
            <a:avLst/>
          </a:prstGeom>
        </p:spPr>
      </p:pic>
      <p:pic>
        <p:nvPicPr>
          <p:cNvPr id="9" name="Picture 8" descr="Green pattern.png"/>
          <p:cNvPicPr>
            <a:picLocks noChangeAspect="1"/>
          </p:cNvPicPr>
          <p:nvPr/>
        </p:nvPicPr>
        <p:blipFill rotWithShape="1">
          <a:blip r:embed="rId19">
            <a:extLst>
              <a:ext uri="{28A0092B-C50C-407E-A947-70E740481C1C}">
                <a14:useLocalDpi xmlns:a14="http://schemas.microsoft.com/office/drawing/2010/main" val="0"/>
              </a:ext>
            </a:extLst>
          </a:blip>
          <a:srcRect b="2239"/>
          <a:stretch/>
        </p:blipFill>
        <p:spPr>
          <a:xfrm>
            <a:off x="-637541" y="842743"/>
            <a:ext cx="9893301" cy="123092"/>
          </a:xfrm>
          <a:prstGeom prst="rect">
            <a:avLst/>
          </a:prstGeom>
        </p:spPr>
      </p:pic>
    </p:spTree>
    <p:extLst>
      <p:ext uri="{BB962C8B-B14F-4D97-AF65-F5344CB8AC3E}">
        <p14:creationId xmlns:p14="http://schemas.microsoft.com/office/powerpoint/2010/main" val="1109653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Lst>
  <p:transition spd="slow" advTm="7000">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10/24/2023</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94" r:id="rId1"/>
    <p:sldLayoutId id="2147483736" r:id="rId2"/>
    <p:sldLayoutId id="2147483768" r:id="rId3"/>
    <p:sldLayoutId id="2147483716" r:id="rId4"/>
    <p:sldLayoutId id="2147483796" r:id="rId5"/>
    <p:sldLayoutId id="2147483797" r:id="rId6"/>
    <p:sldLayoutId id="2147483798" r:id="rId7"/>
    <p:sldLayoutId id="2147483772" r:id="rId8"/>
    <p:sldLayoutId id="2147483799" r:id="rId9"/>
    <p:sldLayoutId id="2147483800" r:id="rId10"/>
    <p:sldLayoutId id="2147483801" r:id="rId11"/>
    <p:sldLayoutId id="2147483802" r:id="rId12"/>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858691" y="80917"/>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76588A-5827-4843-A700-508233C9F32B}" type="datetimeFigureOut">
              <a:rPr lang="en-US" smtClean="0"/>
              <a:t>10/24/2023</a:t>
            </a:fld>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07E6868-079E-1649-B8D1-459B42CE4DE3}" type="slidenum">
              <a:rPr lang="en-US" smtClean="0"/>
              <a:t>‹#›</a:t>
            </a:fld>
            <a:endParaRPr lang="en-US"/>
          </a:p>
        </p:txBody>
      </p:sp>
    </p:spTree>
    <p:extLst>
      <p:ext uri="{BB962C8B-B14F-4D97-AF65-F5344CB8AC3E}">
        <p14:creationId xmlns:p14="http://schemas.microsoft.com/office/powerpoint/2010/main" val="1614918015"/>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7858691" y="143448"/>
            <a:ext cx="1223628" cy="982313"/>
          </a:xfrm>
          <a:prstGeom prst="rect">
            <a:avLst/>
          </a:prstGeom>
        </p:spPr>
      </p:pic>
      <p:sp>
        <p:nvSpPr>
          <p:cNvPr id="2" name="Title Placeholder 1"/>
          <p:cNvSpPr>
            <a:spLocks noGrp="1"/>
          </p:cNvSpPr>
          <p:nvPr>
            <p:ph type="title"/>
          </p:nvPr>
        </p:nvSpPr>
        <p:spPr>
          <a:xfrm>
            <a:off x="457201" y="205979"/>
            <a:ext cx="7401491"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993FC7D-EDB8-42B6-B18C-A191D57ABB0D}" type="datetime1">
              <a:rPr lang="en-US" smtClean="0"/>
              <a:t>10/24/2023</a:t>
            </a:fld>
            <a:endParaRPr lang="en-US"/>
          </a:p>
        </p:txBody>
      </p:sp>
      <p:sp>
        <p:nvSpPr>
          <p:cNvPr id="6" name="Slide Number Placeholder 5"/>
          <p:cNvSpPr>
            <a:spLocks noGrp="1"/>
          </p:cNvSpPr>
          <p:nvPr>
            <p:ph type="sldNum" sz="quarter" idx="4"/>
          </p:nvPr>
        </p:nvSpPr>
        <p:spPr>
          <a:xfrm>
            <a:off x="0" y="2093"/>
            <a:ext cx="457200" cy="273844"/>
          </a:xfrm>
          <a:prstGeom prst="rect">
            <a:avLst/>
          </a:prstGeom>
        </p:spPr>
        <p:txBody>
          <a:bodyPr vert="horz" lIns="91440" tIns="45720" rIns="91440" bIns="45720" rtlCol="0" anchor="ctr"/>
          <a:lstStyle>
            <a:lvl1pPr algn="ctr">
              <a:defRPr sz="12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20" cstate="screen">
            <a:extLst>
              <a:ext uri="{28A0092B-C50C-407E-A947-70E740481C1C}">
                <a14:useLocalDpi xmlns:a14="http://schemas.microsoft.com/office/drawing/2010/main"/>
              </a:ext>
            </a:extLst>
          </a:blip>
          <a:stretch>
            <a:fillRect/>
          </a:stretch>
        </p:blipFill>
        <p:spPr>
          <a:xfrm>
            <a:off x="7858691" y="139015"/>
            <a:ext cx="1223628" cy="982313"/>
          </a:xfrm>
          <a:prstGeom prst="rect">
            <a:avLst/>
          </a:prstGeom>
        </p:spPr>
      </p:pic>
    </p:spTree>
    <p:extLst>
      <p:ext uri="{BB962C8B-B14F-4D97-AF65-F5344CB8AC3E}">
        <p14:creationId xmlns:p14="http://schemas.microsoft.com/office/powerpoint/2010/main" val="878009277"/>
      </p:ext>
    </p:extLst>
  </p:cSld>
  <p:clrMap bg1="lt1" tx1="dk1" bg2="lt2" tx2="dk2" accent1="accent1" accent2="accent2" accent3="accent3" accent4="accent4" accent5="accent5" accent6="accent6" hlink="hlink" folHlink="folHlink"/>
  <p:sldLayoutIdLst>
    <p:sldLayoutId id="2147483789" r:id="rId1"/>
    <p:sldLayoutId id="2147483674" r:id="rId2"/>
    <p:sldLayoutId id="2147483804" r:id="rId3"/>
    <p:sldLayoutId id="2147483805" r:id="rId4"/>
    <p:sldLayoutId id="2147483806" r:id="rId5"/>
    <p:sldLayoutId id="2147483664" r:id="rId6"/>
    <p:sldLayoutId id="2147483791" r:id="rId7"/>
    <p:sldLayoutId id="2147483665" r:id="rId8"/>
    <p:sldLayoutId id="2147483666" r:id="rId9"/>
    <p:sldLayoutId id="2147483667" r:id="rId10"/>
    <p:sldLayoutId id="2147483668" r:id="rId11"/>
    <p:sldLayoutId id="2147483792" r:id="rId12"/>
    <p:sldLayoutId id="2147483793" r:id="rId13"/>
    <p:sldLayoutId id="2147483669" r:id="rId14"/>
    <p:sldLayoutId id="2147483670" r:id="rId15"/>
    <p:sldLayoutId id="2147483671" r:id="rId16"/>
    <p:sldLayoutId id="2147483672" r:id="rId17"/>
  </p:sldLayoutIdLst>
  <p:hf hdr="0" ftr="0" dt="0"/>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Courier New"/>
        <a:buChar char="o"/>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Wingdings" charset="2"/>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Courier New"/>
        <a:buChar char="o"/>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pic>
        <p:nvPicPr>
          <p:cNvPr id="22" name="Google Shape;22;p26" descr="RESULTS_logo_EN_CMYK_BIG (flat)2_RESULTS_logo_EN_CMYK_BIG.png"/>
          <p:cNvPicPr preferRelativeResize="0"/>
          <p:nvPr/>
        </p:nvPicPr>
        <p:blipFill rotWithShape="1">
          <a:blip r:embed="rId12">
            <a:alphaModFix/>
          </a:blip>
          <a:srcRect/>
          <a:stretch/>
        </p:blipFill>
        <p:spPr>
          <a:xfrm>
            <a:off x="7858691" y="80916"/>
            <a:ext cx="1223628" cy="982313"/>
          </a:xfrm>
          <a:prstGeom prst="rect">
            <a:avLst/>
          </a:prstGeom>
          <a:noFill/>
          <a:ln>
            <a:noFill/>
          </a:ln>
        </p:spPr>
      </p:pic>
      <p:sp>
        <p:nvSpPr>
          <p:cNvPr id="23" name="Google Shape;23;p26"/>
          <p:cNvSpPr txBox="1">
            <a:spLocks noGrp="1"/>
          </p:cNvSpPr>
          <p:nvPr>
            <p:ph type="title"/>
          </p:nvPr>
        </p:nvSpPr>
        <p:spPr>
          <a:xfrm>
            <a:off x="457200" y="205979"/>
            <a:ext cx="7401491" cy="85725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4" name="Google Shape;24;p26"/>
          <p:cNvSpPr txBox="1">
            <a:spLocks noGrp="1"/>
          </p:cNvSpPr>
          <p:nvPr>
            <p:ph type="body" idx="1"/>
          </p:nvPr>
        </p:nvSpPr>
        <p:spPr>
          <a:xfrm>
            <a:off x="457200" y="1200151"/>
            <a:ext cx="8229600" cy="3394472"/>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Courier New"/>
              <a:buChar char="o"/>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Noto Sans Symbols"/>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Courier New"/>
              <a:buChar char="o"/>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Google Shape;25;p26"/>
          <p:cNvSpPr txBox="1">
            <a:spLocks noGrp="1"/>
          </p:cNvSpPr>
          <p:nvPr>
            <p:ph type="dt" idx="10"/>
          </p:nvPr>
        </p:nvSpPr>
        <p:spPr>
          <a:xfrm>
            <a:off x="457200" y="4767263"/>
            <a:ext cx="21336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26"/>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61.xml"/><Relationship Id="rId4" Type="http://schemas.openxmlformats.org/officeDocument/2006/relationships/image" Target="../media/image19.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7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results.org/wp-content/uploads/Fall-2023-AO-Workshop-Descriptions.pdf" TargetMode="Externa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61.xml"/><Relationship Id="rId4" Type="http://schemas.openxmlformats.org/officeDocument/2006/relationships/image" Target="../media/image19.svg"/></Relationships>
</file>

<file path=ppt/slides/_rels/slide4.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91.xml"/></Relationships>
</file>

<file path=ppt/slides/_rels/slide5.xml.rels><?xml version="1.0" encoding="UTF-8" standalone="yes"?>
<Relationships xmlns="http://schemas.openxmlformats.org/package/2006/relationships"><Relationship Id="rId3" Type="http://schemas.openxmlformats.org/officeDocument/2006/relationships/image" Target="../media/image23.svg"/><Relationship Id="rId7" Type="http://schemas.openxmlformats.org/officeDocument/2006/relationships/image" Target="../media/image27.svg"/><Relationship Id="rId2" Type="http://schemas.openxmlformats.org/officeDocument/2006/relationships/image" Target="../media/image22.png"/><Relationship Id="rId1" Type="http://schemas.openxmlformats.org/officeDocument/2006/relationships/slideLayout" Target="../slideLayouts/slideLayout105.xml"/><Relationship Id="rId6" Type="http://schemas.openxmlformats.org/officeDocument/2006/relationships/image" Target="../media/image26.png"/><Relationship Id="rId5" Type="http://schemas.openxmlformats.org/officeDocument/2006/relationships/image" Target="../media/image25.svg"/><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91.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19.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1604633"/>
            <a:ext cx="9144000" cy="32624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Aft>
                <a:spcPts val="1200"/>
              </a:spcAft>
            </a:pPr>
            <a:endParaRPr lang="en-US" sz="2800" b="1">
              <a:solidFill>
                <a:schemeClr val="bg1"/>
              </a:solidFill>
              <a:latin typeface="Open Sans"/>
              <a:ea typeface="Open Sans" panose="020B0606030504020204" pitchFamily="34" charset="0"/>
              <a:cs typeface="Open Sans" panose="020B0606030504020204" pitchFamily="34" charset="0"/>
            </a:endParaRPr>
          </a:p>
          <a:p>
            <a:pPr algn="ctr">
              <a:spcAft>
                <a:spcPts val="1200"/>
              </a:spcAft>
            </a:pPr>
            <a:endParaRPr lang="en-US" sz="2800" b="1">
              <a:solidFill>
                <a:schemeClr val="bg1"/>
              </a:solidFill>
              <a:latin typeface="Open Sans"/>
              <a:ea typeface="Open Sans"/>
              <a:cs typeface="Open Sans"/>
            </a:endParaRPr>
          </a:p>
          <a:p>
            <a:pPr algn="ctr">
              <a:spcAft>
                <a:spcPts val="1200"/>
              </a:spcAft>
            </a:pPr>
            <a:endParaRPr lang="en-US" sz="2800" b="1">
              <a:solidFill>
                <a:schemeClr val="bg1"/>
              </a:solidFill>
              <a:latin typeface="Open Sans"/>
              <a:ea typeface="Open Sans"/>
              <a:cs typeface="Open Sans"/>
            </a:endParaRPr>
          </a:p>
          <a:p>
            <a:pPr algn="ctr">
              <a:spcAft>
                <a:spcPts val="1200"/>
              </a:spcAft>
            </a:pPr>
            <a:r>
              <a:rPr lang="en-US" sz="2800" b="1">
                <a:solidFill>
                  <a:schemeClr val="bg1"/>
                </a:solidFill>
                <a:latin typeface="Open Sans"/>
                <a:ea typeface="Open Sans"/>
                <a:cs typeface="Open Sans"/>
              </a:rPr>
              <a:t>The</a:t>
            </a:r>
            <a:r>
              <a:rPr lang="en-US" sz="2800" b="1" i="1">
                <a:solidFill>
                  <a:schemeClr val="bg1"/>
                </a:solidFill>
                <a:latin typeface="Open Sans"/>
                <a:ea typeface="Open Sans"/>
                <a:cs typeface="Open Sans"/>
              </a:rPr>
              <a:t> </a:t>
            </a:r>
            <a:r>
              <a:rPr lang="en-US" sz="2800" b="1">
                <a:solidFill>
                  <a:schemeClr val="bg1"/>
                </a:solidFill>
                <a:latin typeface="Open Sans"/>
                <a:ea typeface="Open Sans"/>
                <a:cs typeface="Open Sans"/>
              </a:rPr>
              <a:t>RESULTS Global Policy Forum</a:t>
            </a:r>
            <a:endParaRPr lang="en-US" sz="2800">
              <a:solidFill>
                <a:schemeClr val="bg1"/>
              </a:solidFill>
              <a:ea typeface="Open Sans"/>
              <a:cs typeface="Open Sans"/>
            </a:endParaRPr>
          </a:p>
          <a:p>
            <a:pPr algn="ctr">
              <a:spcAft>
                <a:spcPts val="1200"/>
              </a:spcAft>
            </a:pPr>
            <a:r>
              <a:rPr lang="en-US" sz="2000" b="1">
                <a:solidFill>
                  <a:schemeClr val="bg1"/>
                </a:solidFill>
                <a:latin typeface="Open Sans"/>
                <a:ea typeface="Open Sans"/>
                <a:cs typeface="Open Sans"/>
              </a:rPr>
              <a:t>October 19, 2023</a:t>
            </a:r>
          </a:p>
          <a:p>
            <a:pPr algn="ctr">
              <a:spcAft>
                <a:spcPts val="1200"/>
              </a:spcAft>
            </a:pPr>
            <a:r>
              <a:rPr lang="en-US" sz="2400" b="1" i="1">
                <a:solidFill>
                  <a:schemeClr val="bg1"/>
                </a:solidFill>
                <a:latin typeface="Open Sans"/>
                <a:ea typeface="Open Sans"/>
                <a:cs typeface="Open Sans"/>
              </a:rPr>
              <a:t>Welcome!</a:t>
            </a:r>
            <a:endParaRPr lang="en-US" sz="2400" i="1">
              <a:solidFill>
                <a:schemeClr val="bg1"/>
              </a:solidFill>
              <a:ea typeface="Open Sans"/>
              <a:cs typeface="Open Sans"/>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28600" y="297226"/>
            <a:ext cx="7638717" cy="857250"/>
          </a:xfrm>
        </p:spPr>
        <p:txBody>
          <a:bodyPr vert="horz" lIns="91440" tIns="45720" rIns="91440" bIns="45720" rtlCol="0" anchor="ctr">
            <a:noAutofit/>
          </a:bodyPr>
          <a:lstStyle/>
          <a:p>
            <a:r>
              <a:rPr lang="en-US" sz="3200" b="1">
                <a:solidFill>
                  <a:srgbClr val="D50032"/>
                </a:solidFill>
                <a:latin typeface="Open Sans"/>
                <a:ea typeface="Open Sans"/>
                <a:cs typeface="Calibri"/>
              </a:rPr>
              <a:t>Why Education?</a:t>
            </a:r>
            <a:endParaRPr lang="en-US"/>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p:txBody>
          <a:bodyPr vert="horz" lIns="91440" tIns="45720" rIns="91440" bIns="45720" rtlCol="0" anchor="t">
            <a:normAutofit/>
          </a:bodyPr>
          <a:lstStyle/>
          <a:p>
            <a:pPr>
              <a:spcBef>
                <a:spcPts val="0"/>
              </a:spcBef>
              <a:spcAft>
                <a:spcPts val="1000"/>
              </a:spcAft>
            </a:pPr>
            <a:r>
              <a:rPr lang="en-US" sz="2400">
                <a:latin typeface="Open Sans"/>
                <a:ea typeface="+mn-lt"/>
                <a:cs typeface="Calibri"/>
              </a:rPr>
              <a:t>Education can </a:t>
            </a:r>
            <a:r>
              <a:rPr lang="en-US" sz="2400" b="1">
                <a:latin typeface="Open Sans"/>
                <a:ea typeface="+mn-lt"/>
                <a:cs typeface="Calibri"/>
              </a:rPr>
              <a:t>end cycles of poverty</a:t>
            </a:r>
            <a:r>
              <a:rPr lang="en-US" sz="2400">
                <a:latin typeface="Open Sans"/>
                <a:ea typeface="+mn-lt"/>
                <a:cs typeface="Calibri"/>
              </a:rPr>
              <a:t> by increasing future wages, preventing child marriages, and reducing infant mortality.</a:t>
            </a:r>
          </a:p>
          <a:p>
            <a:pPr>
              <a:spcBef>
                <a:spcPts val="0"/>
              </a:spcBef>
              <a:spcAft>
                <a:spcPts val="1000"/>
              </a:spcAft>
            </a:pPr>
            <a:r>
              <a:rPr lang="en-US" sz="2400">
                <a:latin typeface="Open Sans"/>
                <a:ea typeface="+mn-lt"/>
                <a:cs typeface="+mn-lt"/>
              </a:rPr>
              <a:t>COVID has severely disrupted children's access to quality education around the world. </a:t>
            </a:r>
          </a:p>
          <a:p>
            <a:pPr>
              <a:spcBef>
                <a:spcPts val="0"/>
              </a:spcBef>
              <a:spcAft>
                <a:spcPts val="1000"/>
              </a:spcAft>
            </a:pPr>
            <a:r>
              <a:rPr lang="en-US" sz="2400">
                <a:latin typeface="Open Sans"/>
                <a:ea typeface="+mn-lt"/>
                <a:cs typeface="+mn-lt"/>
              </a:rPr>
              <a:t>Girls, low-income children, and children with disabilities face the </a:t>
            </a:r>
            <a:r>
              <a:rPr lang="en-US" sz="2400" b="1">
                <a:latin typeface="Open Sans"/>
                <a:ea typeface="+mn-lt"/>
                <a:cs typeface="+mn-lt"/>
              </a:rPr>
              <a:t>greatest barriers to education</a:t>
            </a:r>
            <a:r>
              <a:rPr lang="en-US" sz="2400">
                <a:latin typeface="Open Sans"/>
                <a:ea typeface="+mn-lt"/>
                <a:cs typeface="+mn-lt"/>
              </a:rPr>
              <a:t>.</a:t>
            </a:r>
          </a:p>
          <a:p>
            <a:pPr>
              <a:spcBef>
                <a:spcPts val="1400"/>
              </a:spcBef>
              <a:spcAft>
                <a:spcPts val="1000"/>
              </a:spcAft>
            </a:pPr>
            <a:endParaRPr lang="en-US" sz="2400">
              <a:latin typeface="Open Sans"/>
              <a:ea typeface="+mn-lt"/>
              <a:cs typeface="Calibri"/>
            </a:endParaRP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10</a:t>
            </a:fld>
            <a:endParaRPr lang="en-US"/>
          </a:p>
        </p:txBody>
      </p:sp>
    </p:spTree>
    <p:extLst>
      <p:ext uri="{BB962C8B-B14F-4D97-AF65-F5344CB8AC3E}">
        <p14:creationId xmlns:p14="http://schemas.microsoft.com/office/powerpoint/2010/main" val="390402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5842-269E-C156-CCF3-2501E188C27F}"/>
              </a:ext>
            </a:extLst>
          </p:cNvPr>
          <p:cNvSpPr>
            <a:spLocks noGrp="1"/>
          </p:cNvSpPr>
          <p:nvPr>
            <p:ph type="title"/>
          </p:nvPr>
        </p:nvSpPr>
        <p:spPr>
          <a:xfrm>
            <a:off x="408768" y="-2006"/>
            <a:ext cx="7401491" cy="857250"/>
          </a:xfrm>
        </p:spPr>
        <p:txBody>
          <a:bodyPr spcFirstLastPara="1" wrap="square" lIns="91425" tIns="45700" rIns="91425" bIns="45700" anchor="ctr" anchorCtr="0">
            <a:noAutofit/>
          </a:bodyPr>
          <a:lstStyle/>
          <a:p>
            <a:r>
              <a:rPr lang="en-US" sz="3200" b="1">
                <a:solidFill>
                  <a:srgbClr val="D50032"/>
                </a:solidFill>
                <a:latin typeface="Open Sans"/>
              </a:rPr>
              <a:t>Global Impact</a:t>
            </a:r>
            <a:endParaRPr lang="en-US"/>
          </a:p>
        </p:txBody>
      </p:sp>
      <p:cxnSp>
        <p:nvCxnSpPr>
          <p:cNvPr id="6" name="Straight Arrow Connector 5">
            <a:extLst>
              <a:ext uri="{FF2B5EF4-FFF2-40B4-BE49-F238E27FC236}">
                <a16:creationId xmlns:a16="http://schemas.microsoft.com/office/drawing/2014/main" id="{12DCEAC7-E02B-85F8-D1FE-02D30961395B}"/>
              </a:ext>
            </a:extLst>
          </p:cNvPr>
          <p:cNvCxnSpPr/>
          <p:nvPr/>
        </p:nvCxnSpPr>
        <p:spPr>
          <a:xfrm>
            <a:off x="6191995" y="1287573"/>
            <a:ext cx="19210" cy="3227292"/>
          </a:xfrm>
          <a:prstGeom prst="straightConnector1">
            <a:avLst/>
          </a:prstGeom>
          <a:ln>
            <a:solidFill>
              <a:srgbClr val="D50035"/>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F6C858B-9638-920E-1DCD-98946E096D02}"/>
              </a:ext>
            </a:extLst>
          </p:cNvPr>
          <p:cNvSpPr txBox="1"/>
          <p:nvPr/>
        </p:nvSpPr>
        <p:spPr>
          <a:xfrm>
            <a:off x="6248330" y="1065884"/>
            <a:ext cx="2853285" cy="35445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1000"/>
              </a:spcAft>
              <a:buFont typeface="Arial" panose="020B0604020202020204" pitchFamily="34" charset="0"/>
              <a:buChar char="•"/>
            </a:pPr>
            <a:r>
              <a:rPr lang="en-US">
                <a:latin typeface="Open Sans"/>
                <a:ea typeface="+mn-lt"/>
                <a:cs typeface="+mn-lt"/>
              </a:rPr>
              <a:t>In low- and middle-income countries, up to </a:t>
            </a:r>
            <a:r>
              <a:rPr lang="en-US" b="1">
                <a:latin typeface="Open Sans"/>
                <a:ea typeface="+mn-lt"/>
                <a:cs typeface="+mn-lt"/>
              </a:rPr>
              <a:t>70% of 10-year-olds</a:t>
            </a:r>
            <a:r>
              <a:rPr lang="en-US">
                <a:latin typeface="Open Sans"/>
                <a:ea typeface="+mn-lt"/>
                <a:cs typeface="+mn-lt"/>
              </a:rPr>
              <a:t> are unable to read a simple text. </a:t>
            </a:r>
            <a:endParaRPr lang="en-US">
              <a:latin typeface="Open Sans"/>
              <a:ea typeface="Open Sans"/>
              <a:cs typeface="+mn-lt"/>
            </a:endParaRPr>
          </a:p>
          <a:p>
            <a:pPr marL="342900" indent="-342900">
              <a:spcAft>
                <a:spcPts val="1000"/>
              </a:spcAft>
              <a:buFont typeface="Arial" panose="020B0604020202020204" pitchFamily="34" charset="0"/>
              <a:buChar char="•"/>
            </a:pPr>
            <a:r>
              <a:rPr lang="en-US">
                <a:latin typeface="Open Sans"/>
                <a:ea typeface="+mn-lt"/>
                <a:cs typeface="+mn-lt"/>
              </a:rPr>
              <a:t>Around </a:t>
            </a:r>
            <a:r>
              <a:rPr lang="en-US" b="1">
                <a:latin typeface="Open Sans"/>
                <a:ea typeface="+mn-lt"/>
                <a:cs typeface="+mn-lt"/>
              </a:rPr>
              <a:t>200 million youth</a:t>
            </a:r>
            <a:r>
              <a:rPr lang="en-US">
                <a:latin typeface="Open Sans"/>
                <a:ea typeface="+mn-lt"/>
                <a:cs typeface="+mn-lt"/>
              </a:rPr>
              <a:t> ages 12-17 are out of school, and 80% of children in low-income countries </a:t>
            </a:r>
            <a:r>
              <a:rPr lang="en-US" b="1">
                <a:latin typeface="Open Sans"/>
                <a:ea typeface="+mn-lt"/>
                <a:cs typeface="+mn-lt"/>
              </a:rPr>
              <a:t>lack access to preschool</a:t>
            </a:r>
            <a:r>
              <a:rPr lang="en-US">
                <a:latin typeface="Open Sans"/>
                <a:ea typeface="+mn-lt"/>
                <a:cs typeface="+mn-lt"/>
              </a:rPr>
              <a:t>.</a:t>
            </a:r>
            <a:endParaRPr lang="en-US">
              <a:latin typeface="Open Sans"/>
              <a:ea typeface="Open Sans"/>
              <a:cs typeface="Arial"/>
            </a:endParaRPr>
          </a:p>
        </p:txBody>
      </p:sp>
      <p:sp>
        <p:nvSpPr>
          <p:cNvPr id="9" name="Rectangle 5">
            <a:extLst>
              <a:ext uri="{FF2B5EF4-FFF2-40B4-BE49-F238E27FC236}">
                <a16:creationId xmlns:a16="http://schemas.microsoft.com/office/drawing/2014/main" id="{8FEC85E1-E5CA-E494-2D1F-A0EA281F24CD}"/>
              </a:ext>
            </a:extLst>
          </p:cNvPr>
          <p:cNvSpPr>
            <a:spLocks noChangeArrowheads="1"/>
          </p:cNvSpPr>
          <p:nvPr/>
        </p:nvSpPr>
        <p:spPr bwMode="auto">
          <a:xfrm>
            <a:off x="0" y="7802"/>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189" rtl="0" eaLnBrk="1" fontAlgn="auto" latinLnBrk="0" hangingPunct="1">
                <a:lnSpc>
                  <a:spcPct val="100000"/>
                </a:lnSpc>
                <a:spcBef>
                  <a:spcPct val="0"/>
                </a:spcBef>
                <a:spcAft>
                  <a:spcPts val="0"/>
                </a:spcAft>
                <a:buClrTx/>
                <a:buSzTx/>
                <a:buFontTx/>
                <a:buNone/>
                <a:tabLst/>
                <a:defRPr/>
              </a:pPr>
              <a:t>11</a:t>
            </a:fld>
            <a:endPar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3" descr="A chart showing that hundreds of millions of students in low- and middle-income countries have been affected by school closures between February 2020 and August 2021.">
            <a:extLst>
              <a:ext uri="{FF2B5EF4-FFF2-40B4-BE49-F238E27FC236}">
                <a16:creationId xmlns:a16="http://schemas.microsoft.com/office/drawing/2014/main" id="{D72CCE90-9066-7115-DEA7-0C56AF65A8D4}"/>
              </a:ext>
            </a:extLst>
          </p:cNvPr>
          <p:cNvPicPr>
            <a:picLocks noChangeAspect="1"/>
          </p:cNvPicPr>
          <p:nvPr/>
        </p:nvPicPr>
        <p:blipFill>
          <a:blip r:embed="rId3"/>
          <a:stretch>
            <a:fillRect/>
          </a:stretch>
        </p:blipFill>
        <p:spPr>
          <a:xfrm>
            <a:off x="305378" y="681338"/>
            <a:ext cx="5769071" cy="4049255"/>
          </a:xfrm>
          <a:prstGeom prst="rect">
            <a:avLst/>
          </a:prstGeom>
        </p:spPr>
      </p:pic>
      <p:sp>
        <p:nvSpPr>
          <p:cNvPr id="5" name="TextBox 4">
            <a:extLst>
              <a:ext uri="{FF2B5EF4-FFF2-40B4-BE49-F238E27FC236}">
                <a16:creationId xmlns:a16="http://schemas.microsoft.com/office/drawing/2014/main" id="{712E3757-3B0E-5287-E5F7-0AD852F25753}"/>
              </a:ext>
            </a:extLst>
          </p:cNvPr>
          <p:cNvSpPr txBox="1"/>
          <p:nvPr/>
        </p:nvSpPr>
        <p:spPr>
          <a:xfrm>
            <a:off x="468211" y="4819650"/>
            <a:ext cx="620454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i="1">
                <a:latin typeface="Open Sans"/>
                <a:ea typeface="Open Sans"/>
                <a:cs typeface="Open Sans"/>
              </a:rPr>
              <a:t>Source: </a:t>
            </a:r>
            <a:r>
              <a:rPr lang="en-US" sz="1100" i="1">
                <a:latin typeface="Open Sans"/>
                <a:ea typeface="+mn-lt"/>
                <a:cs typeface="+mn-lt"/>
              </a:rPr>
              <a:t>"The State of the Global Education Crisis" by UNESCO, UNICEF, and the World Bank </a:t>
            </a:r>
          </a:p>
        </p:txBody>
      </p:sp>
    </p:spTree>
    <p:extLst>
      <p:ext uri="{BB962C8B-B14F-4D97-AF65-F5344CB8AC3E}">
        <p14:creationId xmlns:p14="http://schemas.microsoft.com/office/powerpoint/2010/main" val="2924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200" b="1">
                <a:solidFill>
                  <a:srgbClr val="D50032"/>
                </a:solidFill>
                <a:latin typeface="Open Sans"/>
                <a:ea typeface="Open Sans"/>
                <a:cs typeface="Calibri"/>
              </a:rPr>
              <a:t>READ Act Reauthorization Act (H.R.681/S.41)</a:t>
            </a:r>
            <a:endParaRPr lang="en-US" sz="3200" b="1">
              <a:solidFill>
                <a:srgbClr val="D50032"/>
              </a:solidFill>
              <a:cs typeface="Calibri"/>
            </a:endParaRPr>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286742"/>
            <a:ext cx="8463395" cy="3394472"/>
          </a:xfrm>
        </p:spPr>
        <p:txBody>
          <a:bodyPr vert="horz" lIns="91440" tIns="45720" rIns="91440" bIns="45720" rtlCol="0" anchor="t">
            <a:noAutofit/>
          </a:bodyPr>
          <a:lstStyle/>
          <a:p>
            <a:pPr marL="457200" indent="-457200">
              <a:spcBef>
                <a:spcPts val="0"/>
              </a:spcBef>
              <a:spcAft>
                <a:spcPts val="1000"/>
              </a:spcAft>
            </a:pPr>
            <a:r>
              <a:rPr lang="en-US" sz="2000">
                <a:latin typeface="Open Sans"/>
                <a:ea typeface="+mn-lt"/>
                <a:cs typeface="+mn-lt"/>
              </a:rPr>
              <a:t>Reauthorizes the 2017 READ Act for an </a:t>
            </a:r>
            <a:r>
              <a:rPr lang="en-US" sz="2000" b="1">
                <a:latin typeface="Open Sans"/>
                <a:ea typeface="+mn-lt"/>
                <a:cs typeface="+mn-lt"/>
              </a:rPr>
              <a:t>additional 5 years</a:t>
            </a:r>
            <a:r>
              <a:rPr lang="en-US" sz="2000">
                <a:latin typeface="Open Sans"/>
                <a:ea typeface="+mn-lt"/>
                <a:cs typeface="+mn-lt"/>
              </a:rPr>
              <a:t>.</a:t>
            </a:r>
            <a:endParaRPr lang="en-US" sz="2000">
              <a:latin typeface="Open Sans"/>
              <a:ea typeface="Open Sans"/>
              <a:cs typeface="Calibri"/>
            </a:endParaRPr>
          </a:p>
          <a:p>
            <a:pPr marL="457200" indent="-457200">
              <a:spcBef>
                <a:spcPts val="0"/>
              </a:spcBef>
              <a:spcAft>
                <a:spcPts val="1000"/>
              </a:spcAft>
            </a:pPr>
            <a:r>
              <a:rPr lang="en-US" sz="2000">
                <a:latin typeface="Open Sans"/>
                <a:ea typeface="+mn-lt"/>
                <a:cs typeface="+mn-lt"/>
              </a:rPr>
              <a:t>Continues and updates our comprehensive strategy to </a:t>
            </a:r>
            <a:r>
              <a:rPr lang="en-US" sz="2000" b="1">
                <a:latin typeface="Open Sans"/>
                <a:ea typeface="+mn-lt"/>
                <a:cs typeface="+mn-lt"/>
              </a:rPr>
              <a:t>promote basic education</a:t>
            </a:r>
            <a:r>
              <a:rPr lang="en-US" sz="2000">
                <a:latin typeface="Open Sans"/>
                <a:ea typeface="+mn-lt"/>
                <a:cs typeface="+mn-lt"/>
              </a:rPr>
              <a:t> and support students, especially girls.</a:t>
            </a:r>
          </a:p>
          <a:p>
            <a:pPr marL="457200" indent="-457200">
              <a:spcBef>
                <a:spcPts val="0"/>
              </a:spcBef>
              <a:spcAft>
                <a:spcPts val="1000"/>
              </a:spcAft>
            </a:pPr>
            <a:r>
              <a:rPr lang="en-US" sz="2000">
                <a:latin typeface="Open Sans"/>
                <a:ea typeface="+mn-lt"/>
                <a:cs typeface="+mn-lt"/>
              </a:rPr>
              <a:t>Ensures education for children affected by conflict and other emergencies.</a:t>
            </a:r>
          </a:p>
          <a:p>
            <a:pPr marL="457200" indent="-457200">
              <a:spcBef>
                <a:spcPts val="0"/>
              </a:spcBef>
              <a:spcAft>
                <a:spcPts val="1000"/>
              </a:spcAft>
            </a:pPr>
            <a:r>
              <a:rPr lang="en-US" sz="2000" b="1">
                <a:latin typeface="Open Sans"/>
                <a:ea typeface="+mn-lt"/>
                <a:cs typeface="+mn-lt"/>
              </a:rPr>
              <a:t>Improves coordination</a:t>
            </a:r>
            <a:r>
              <a:rPr lang="en-US" sz="2000">
                <a:latin typeface="Open Sans"/>
                <a:ea typeface="+mn-lt"/>
                <a:cs typeface="+mn-lt"/>
              </a:rPr>
              <a:t> between U.S. agencies, partner countries, and civil society organizations like the Global Partnership for Education.</a:t>
            </a:r>
          </a:p>
          <a:p>
            <a:pPr marL="457200" indent="-457200">
              <a:spcBef>
                <a:spcPts val="0"/>
              </a:spcBef>
              <a:spcAft>
                <a:spcPts val="1000"/>
              </a:spcAft>
            </a:pPr>
            <a:r>
              <a:rPr lang="en-US" sz="2000">
                <a:latin typeface="Open Sans"/>
                <a:ea typeface="+mn-lt"/>
                <a:cs typeface="+mn-lt"/>
              </a:rPr>
              <a:t>Requires rigorous </a:t>
            </a:r>
            <a:r>
              <a:rPr lang="en-US" sz="2000" b="1">
                <a:latin typeface="Open Sans"/>
                <a:ea typeface="+mn-lt"/>
                <a:cs typeface="+mn-lt"/>
              </a:rPr>
              <a:t>monitoring and evaluations</a:t>
            </a:r>
            <a:r>
              <a:rPr lang="en-US" sz="2000">
                <a:latin typeface="Open Sans"/>
                <a:ea typeface="+mn-lt"/>
                <a:cs typeface="+mn-lt"/>
              </a:rPr>
              <a:t> and a yearly report to Congress.</a:t>
            </a:r>
          </a:p>
          <a:p>
            <a:pPr marL="457200" indent="-457200">
              <a:spcBef>
                <a:spcPts val="0"/>
              </a:spcBef>
              <a:spcAft>
                <a:spcPts val="1000"/>
              </a:spcAft>
            </a:pPr>
            <a:endParaRPr lang="en-US">
              <a:cs typeface="Calibri"/>
            </a:endParaRP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dirty="0" smtClean="0"/>
              <a:t>12</a:t>
            </a:fld>
            <a:endParaRPr lang="en-US"/>
          </a:p>
        </p:txBody>
      </p:sp>
    </p:spTree>
    <p:extLst>
      <p:ext uri="{BB962C8B-B14F-4D97-AF65-F5344CB8AC3E}">
        <p14:creationId xmlns:p14="http://schemas.microsoft.com/office/powerpoint/2010/main" val="1402108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141B-8495-5DD0-C0CA-F7DF78044AEC}"/>
              </a:ext>
            </a:extLst>
          </p:cNvPr>
          <p:cNvSpPr>
            <a:spLocks noGrp="1"/>
          </p:cNvSpPr>
          <p:nvPr>
            <p:ph type="title"/>
          </p:nvPr>
        </p:nvSpPr>
        <p:spPr>
          <a:xfrm>
            <a:off x="823824" y="3354621"/>
            <a:ext cx="7401491" cy="857250"/>
          </a:xfrm>
        </p:spPr>
        <p:txBody>
          <a:bodyPr>
            <a:normAutofit fontScale="90000"/>
          </a:bodyPr>
          <a:lstStyle/>
          <a:p>
            <a:r>
              <a:rPr lang="en-US" sz="3600" b="1">
                <a:solidFill>
                  <a:srgbClr val="D50032"/>
                </a:solidFill>
                <a:latin typeface="Open Sans"/>
                <a:ea typeface="Open Sans"/>
                <a:cs typeface="Calibri"/>
              </a:rPr>
              <a:t>Global Tuberculosis </a:t>
            </a:r>
            <a:br>
              <a:rPr lang="en-US" sz="3600" b="1">
                <a:solidFill>
                  <a:srgbClr val="D50032"/>
                </a:solidFill>
                <a:latin typeface="Open Sans"/>
                <a:ea typeface="Open Sans"/>
                <a:cs typeface="Calibri"/>
              </a:rPr>
            </a:br>
            <a:endParaRPr lang="en-US" sz="3600" b="1">
              <a:solidFill>
                <a:srgbClr val="D50032"/>
              </a:solidFill>
              <a:latin typeface="Open Sans"/>
              <a:ea typeface="Open Sans"/>
              <a:cs typeface="Calibri"/>
            </a:endParaRPr>
          </a:p>
        </p:txBody>
      </p:sp>
      <p:pic>
        <p:nvPicPr>
          <p:cNvPr id="5" name="Graphic 5">
            <a:extLst>
              <a:ext uri="{FF2B5EF4-FFF2-40B4-BE49-F238E27FC236}">
                <a16:creationId xmlns:a16="http://schemas.microsoft.com/office/drawing/2014/main" id="{640EB1AA-5F55-CE89-0DF2-87EFBF65C853}"/>
              </a:ext>
              <a:ext uri="{C183D7F6-B498-43B3-948B-1728B52AA6E4}">
                <adec:decorative xmlns:adec="http://schemas.microsoft.com/office/drawing/2017/decorative" val="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997679" y="554248"/>
            <a:ext cx="2769079" cy="2769079"/>
          </a:xfrm>
        </p:spPr>
      </p:pic>
    </p:spTree>
    <p:extLst>
      <p:ext uri="{BB962C8B-B14F-4D97-AF65-F5344CB8AC3E}">
        <p14:creationId xmlns:p14="http://schemas.microsoft.com/office/powerpoint/2010/main" val="2487111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200" b="1">
                <a:solidFill>
                  <a:srgbClr val="D50032"/>
                </a:solidFill>
                <a:latin typeface="Open Sans"/>
                <a:ea typeface="Open Sans"/>
                <a:cs typeface="Calibri"/>
              </a:rPr>
              <a:t>Why TB?</a:t>
            </a:r>
            <a:endParaRPr lang="en-US"/>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200151"/>
            <a:ext cx="8229600" cy="3648472"/>
          </a:xfrm>
        </p:spPr>
        <p:txBody>
          <a:bodyPr vert="horz" lIns="91440" tIns="45720" rIns="91440" bIns="45720" rtlCol="0" anchor="t">
            <a:normAutofit fontScale="70000" lnSpcReduction="20000"/>
          </a:bodyPr>
          <a:lstStyle/>
          <a:p>
            <a:pPr>
              <a:lnSpc>
                <a:spcPct val="135000"/>
              </a:lnSpc>
              <a:spcBef>
                <a:spcPts val="600"/>
              </a:spcBef>
              <a:spcAft>
                <a:spcPts val="600"/>
              </a:spcAft>
            </a:pPr>
            <a:r>
              <a:rPr lang="en-US" sz="2400" b="1">
                <a:latin typeface="Open Sans"/>
                <a:ea typeface="+mn-lt"/>
                <a:cs typeface="+mn-lt"/>
              </a:rPr>
              <a:t>Tuberculosis sickens over 10 million people every year</a:t>
            </a:r>
            <a:r>
              <a:rPr lang="en-US" sz="2400">
                <a:latin typeface="Open Sans"/>
                <a:ea typeface="+mn-lt"/>
                <a:cs typeface="+mn-lt"/>
              </a:rPr>
              <a:t>, and the  highest burden disproportionately impacts low-income countries and communities. </a:t>
            </a:r>
            <a:endParaRPr lang="en-US"/>
          </a:p>
          <a:p>
            <a:pPr>
              <a:lnSpc>
                <a:spcPct val="135000"/>
              </a:lnSpc>
              <a:spcBef>
                <a:spcPts val="600"/>
              </a:spcBef>
              <a:spcAft>
                <a:spcPts val="600"/>
              </a:spcAft>
            </a:pPr>
            <a:r>
              <a:rPr lang="en-US" sz="2400">
                <a:latin typeface="Open Sans"/>
                <a:ea typeface="+mn-lt"/>
                <a:cs typeface="+mn-lt"/>
              </a:rPr>
              <a:t>Too often, TB hits family bread-winners, knocking them out of the workforce in the prime of their lives, </a:t>
            </a:r>
            <a:r>
              <a:rPr lang="en-US" sz="2400" b="1">
                <a:latin typeface="Open Sans"/>
                <a:ea typeface="+mn-lt"/>
                <a:cs typeface="+mn-lt"/>
              </a:rPr>
              <a:t>pushing vulnerable populations into further poverty.</a:t>
            </a:r>
          </a:p>
          <a:p>
            <a:pPr>
              <a:lnSpc>
                <a:spcPct val="135000"/>
              </a:lnSpc>
              <a:spcBef>
                <a:spcPts val="600"/>
              </a:spcBef>
              <a:spcAft>
                <a:spcPts val="600"/>
              </a:spcAft>
            </a:pPr>
            <a:r>
              <a:rPr lang="en-US" sz="2400">
                <a:latin typeface="Open Sans"/>
                <a:ea typeface="+mn-lt"/>
                <a:cs typeface="+mn-lt"/>
              </a:rPr>
              <a:t>During the COVID pandemic the fight against TB lost progress and resources. Reallocating resources for the </a:t>
            </a:r>
            <a:r>
              <a:rPr lang="en-US" sz="2400" b="1">
                <a:latin typeface="Open Sans"/>
                <a:ea typeface="+mn-lt"/>
                <a:cs typeface="+mn-lt"/>
              </a:rPr>
              <a:t>COVID pandemic led to an estimated 1 million fewer people receiving TB diagnoses and treatment.</a:t>
            </a:r>
          </a:p>
          <a:p>
            <a:pPr>
              <a:lnSpc>
                <a:spcPct val="135000"/>
              </a:lnSpc>
              <a:spcBef>
                <a:spcPts val="600"/>
              </a:spcBef>
              <a:spcAft>
                <a:spcPts val="600"/>
              </a:spcAft>
            </a:pPr>
            <a:r>
              <a:rPr lang="en-US" sz="2400">
                <a:latin typeface="Open Sans"/>
                <a:ea typeface="+mn-lt"/>
                <a:cs typeface="+mn-lt"/>
              </a:rPr>
              <a:t>Failing to act now will lead to an additional 43 million cases and </a:t>
            </a:r>
            <a:r>
              <a:rPr lang="en-US" sz="2400" b="1">
                <a:latin typeface="Open Sans"/>
                <a:ea typeface="+mn-lt"/>
                <a:cs typeface="+mn-lt"/>
              </a:rPr>
              <a:t>6.6 million deaths by 2030</a:t>
            </a:r>
            <a:r>
              <a:rPr lang="en-US" sz="2400">
                <a:latin typeface="Open Sans"/>
                <a:ea typeface="+mn-lt"/>
                <a:cs typeface="+mn-lt"/>
              </a:rPr>
              <a:t>, according to the Stop TB Partnership.</a:t>
            </a: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14</a:t>
            </a:fld>
            <a:endParaRPr lang="en-US"/>
          </a:p>
        </p:txBody>
      </p:sp>
    </p:spTree>
    <p:extLst>
      <p:ext uri="{BB962C8B-B14F-4D97-AF65-F5344CB8AC3E}">
        <p14:creationId xmlns:p14="http://schemas.microsoft.com/office/powerpoint/2010/main" val="3581808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457200" y="205979"/>
            <a:ext cx="7401491" cy="857250"/>
          </a:xfrm>
        </p:spPr>
        <p:txBody>
          <a:bodyPr vert="horz" lIns="91440" tIns="45720" rIns="91440" bIns="45720" rtlCol="0" anchor="ctr">
            <a:normAutofit/>
          </a:bodyPr>
          <a:lstStyle/>
          <a:p>
            <a:r>
              <a:rPr lang="en-US" sz="3200" b="1">
                <a:solidFill>
                  <a:srgbClr val="D50032"/>
                </a:solidFill>
                <a:latin typeface="Open Sans"/>
                <a:ea typeface="Open Sans"/>
                <a:cs typeface="Open Sans"/>
              </a:rPr>
              <a:t>Tuberculosis in 2020</a:t>
            </a:r>
            <a:endParaRPr lang="en-US" sz="3200">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sz="half" idx="1"/>
          </p:nvPr>
        </p:nvSpPr>
        <p:spPr>
          <a:xfrm>
            <a:off x="457200" y="1425287"/>
            <a:ext cx="4038600" cy="3394472"/>
          </a:xfrm>
        </p:spPr>
        <p:txBody>
          <a:bodyPr vert="horz" lIns="91440" tIns="45720" rIns="91440" bIns="45720" rtlCol="0" anchor="t">
            <a:normAutofit/>
          </a:bodyPr>
          <a:lstStyle/>
          <a:p>
            <a:pPr>
              <a:lnSpc>
                <a:spcPct val="90000"/>
              </a:lnSpc>
              <a:spcBef>
                <a:spcPts val="1400"/>
              </a:spcBef>
              <a:spcAft>
                <a:spcPts val="1000"/>
              </a:spcAft>
            </a:pPr>
            <a:r>
              <a:rPr lang="en-US" sz="2400">
                <a:latin typeface="Open Sans"/>
                <a:ea typeface="Open Sans"/>
                <a:cs typeface="Open Sans"/>
              </a:rPr>
              <a:t>WHO confirmed the first </a:t>
            </a:r>
            <a:r>
              <a:rPr lang="en-US" sz="2400" b="1">
                <a:latin typeface="Open Sans"/>
                <a:ea typeface="Open Sans"/>
                <a:cs typeface="Open Sans"/>
              </a:rPr>
              <a:t>increase in TB deaths</a:t>
            </a:r>
            <a:r>
              <a:rPr lang="en-US" sz="2400">
                <a:latin typeface="Open Sans"/>
                <a:ea typeface="Open Sans"/>
                <a:cs typeface="Open Sans"/>
              </a:rPr>
              <a:t> in over a decade. </a:t>
            </a:r>
            <a:endParaRPr lang="en-US"/>
          </a:p>
          <a:p>
            <a:pPr>
              <a:lnSpc>
                <a:spcPct val="90000"/>
              </a:lnSpc>
              <a:spcBef>
                <a:spcPts val="1400"/>
              </a:spcBef>
              <a:spcAft>
                <a:spcPts val="1000"/>
              </a:spcAft>
            </a:pPr>
            <a:r>
              <a:rPr lang="en-US" sz="2400">
                <a:latin typeface="Open Sans"/>
                <a:ea typeface="Open Sans"/>
                <a:cs typeface="Open Sans"/>
              </a:rPr>
              <a:t>Over </a:t>
            </a:r>
            <a:r>
              <a:rPr lang="en-US" sz="2400" b="1">
                <a:latin typeface="Open Sans"/>
                <a:ea typeface="Open Sans"/>
                <a:cs typeface="Open Sans"/>
              </a:rPr>
              <a:t>10 million</a:t>
            </a:r>
            <a:r>
              <a:rPr lang="en-US" sz="2400">
                <a:latin typeface="Open Sans"/>
                <a:ea typeface="Open Sans"/>
                <a:cs typeface="Open Sans"/>
              </a:rPr>
              <a:t> people fell ill and </a:t>
            </a:r>
            <a:r>
              <a:rPr lang="en-US" sz="2400" b="1">
                <a:latin typeface="Open Sans"/>
                <a:ea typeface="Open Sans"/>
                <a:cs typeface="Open Sans"/>
              </a:rPr>
              <a:t>1.5 million</a:t>
            </a:r>
            <a:r>
              <a:rPr lang="en-US" sz="2400">
                <a:latin typeface="Open Sans"/>
                <a:ea typeface="Open Sans"/>
                <a:cs typeface="Open Sans"/>
              </a:rPr>
              <a:t> people lost their lives.</a:t>
            </a:r>
          </a:p>
        </p:txBody>
      </p:sp>
      <p:pic>
        <p:nvPicPr>
          <p:cNvPr id="5" name="Picture 5" descr="Global Trend in case notifications of people newly diagnosed with TB, 2016-2020. The chart peaks in 2019 at around 7.2 million notifications per year, before sharply dropping to less than 6 million notifications in 2020.">
            <a:extLst>
              <a:ext uri="{FF2B5EF4-FFF2-40B4-BE49-F238E27FC236}">
                <a16:creationId xmlns:a16="http://schemas.microsoft.com/office/drawing/2014/main" id="{15FAF562-7346-D8DA-F199-F2D7A6612673}"/>
              </a:ext>
            </a:extLst>
          </p:cNvPr>
          <p:cNvPicPr>
            <a:picLocks noChangeAspect="1"/>
          </p:cNvPicPr>
          <p:nvPr/>
        </p:nvPicPr>
        <p:blipFill>
          <a:blip r:embed="rId2"/>
          <a:stretch>
            <a:fillRect/>
          </a:stretch>
        </p:blipFill>
        <p:spPr>
          <a:xfrm>
            <a:off x="4648200" y="1198162"/>
            <a:ext cx="4376304" cy="3173313"/>
          </a:xfrm>
          <a:prstGeom prst="rect">
            <a:avLst/>
          </a:prstGeom>
          <a:noFill/>
        </p:spPr>
      </p:pic>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a:xfrm>
            <a:off x="0" y="2092"/>
            <a:ext cx="457200" cy="273844"/>
          </a:xfrm>
        </p:spPr>
        <p:txBody>
          <a:bodyPr anchor="ctr">
            <a:normAutofit/>
          </a:bodyPr>
          <a:lstStyle/>
          <a:p>
            <a:pPr>
              <a:lnSpc>
                <a:spcPct val="90000"/>
              </a:lnSpc>
              <a:spcAft>
                <a:spcPts val="600"/>
              </a:spcAft>
            </a:pPr>
            <a:fld id="{307E6868-079E-1649-B8D1-459B42CE4DE3}" type="slidenum">
              <a:rPr lang="en-US" smtClean="0"/>
              <a:pPr>
                <a:lnSpc>
                  <a:spcPct val="90000"/>
                </a:lnSpc>
                <a:spcAft>
                  <a:spcPts val="600"/>
                </a:spcAft>
              </a:pPr>
              <a:t>15</a:t>
            </a:fld>
            <a:endParaRPr lang="en-US"/>
          </a:p>
        </p:txBody>
      </p:sp>
      <p:sp>
        <p:nvSpPr>
          <p:cNvPr id="7" name="TextBox 6">
            <a:extLst>
              <a:ext uri="{FF2B5EF4-FFF2-40B4-BE49-F238E27FC236}">
                <a16:creationId xmlns:a16="http://schemas.microsoft.com/office/drawing/2014/main" id="{4B210969-45D8-3F0D-96B2-50A861636BC2}"/>
              </a:ext>
            </a:extLst>
          </p:cNvPr>
          <p:cNvSpPr txBox="1"/>
          <p:nvPr/>
        </p:nvSpPr>
        <p:spPr>
          <a:xfrm>
            <a:off x="4685189" y="4438650"/>
            <a:ext cx="448139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i="1">
                <a:latin typeface="Open Sans"/>
                <a:ea typeface="Open Sans"/>
                <a:cs typeface="Arial"/>
              </a:rPr>
              <a:t>Source: </a:t>
            </a:r>
            <a:r>
              <a:rPr lang="en-US" sz="1100" i="1">
                <a:latin typeface="Open Sans"/>
                <a:ea typeface="+mn-lt"/>
                <a:cs typeface="+mn-lt"/>
              </a:rPr>
              <a:t>World Health Organization 2021 Global Tuberculosis Report</a:t>
            </a:r>
          </a:p>
        </p:txBody>
      </p:sp>
      <p:cxnSp>
        <p:nvCxnSpPr>
          <p:cNvPr id="9" name="Straight Arrow Connector 8">
            <a:extLst>
              <a:ext uri="{FF2B5EF4-FFF2-40B4-BE49-F238E27FC236}">
                <a16:creationId xmlns:a16="http://schemas.microsoft.com/office/drawing/2014/main" id="{02C27C85-EB15-AB02-A7A5-4A81B21C1A24}"/>
              </a:ext>
            </a:extLst>
          </p:cNvPr>
          <p:cNvCxnSpPr/>
          <p:nvPr/>
        </p:nvCxnSpPr>
        <p:spPr>
          <a:xfrm>
            <a:off x="4581404" y="1218301"/>
            <a:ext cx="19210" cy="3227292"/>
          </a:xfrm>
          <a:prstGeom prst="straightConnector1">
            <a:avLst/>
          </a:prstGeom>
          <a:ln>
            <a:solidFill>
              <a:srgbClr val="D5003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5940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B5842-269E-C156-CCF3-2501E188C27F}"/>
              </a:ext>
            </a:extLst>
          </p:cNvPr>
          <p:cNvSpPr>
            <a:spLocks noGrp="1"/>
          </p:cNvSpPr>
          <p:nvPr>
            <p:ph type="title"/>
          </p:nvPr>
        </p:nvSpPr>
        <p:spPr>
          <a:xfrm>
            <a:off x="408768" y="-2006"/>
            <a:ext cx="7401491" cy="857250"/>
          </a:xfrm>
        </p:spPr>
        <p:txBody>
          <a:bodyPr spcFirstLastPara="1" wrap="square" lIns="91425" tIns="45700" rIns="91425" bIns="45700" anchor="ctr" anchorCtr="0">
            <a:noAutofit/>
          </a:bodyPr>
          <a:lstStyle/>
          <a:p>
            <a:r>
              <a:rPr lang="en-US" sz="3200" b="1">
                <a:solidFill>
                  <a:srgbClr val="D50032"/>
                </a:solidFill>
                <a:latin typeface="Open Sans"/>
              </a:rPr>
              <a:t>Global Impact</a:t>
            </a:r>
            <a:endParaRPr lang="en-US" sz="3200">
              <a:latin typeface="Open Sans"/>
            </a:endParaRPr>
          </a:p>
        </p:txBody>
      </p:sp>
      <p:cxnSp>
        <p:nvCxnSpPr>
          <p:cNvPr id="6" name="Straight Arrow Connector 5">
            <a:extLst>
              <a:ext uri="{FF2B5EF4-FFF2-40B4-BE49-F238E27FC236}">
                <a16:creationId xmlns:a16="http://schemas.microsoft.com/office/drawing/2014/main" id="{12DCEAC7-E02B-85F8-D1FE-02D30961395B}"/>
              </a:ext>
            </a:extLst>
          </p:cNvPr>
          <p:cNvCxnSpPr/>
          <p:nvPr/>
        </p:nvCxnSpPr>
        <p:spPr>
          <a:xfrm>
            <a:off x="6191995" y="1287573"/>
            <a:ext cx="19210" cy="3227292"/>
          </a:xfrm>
          <a:prstGeom prst="straightConnector1">
            <a:avLst/>
          </a:prstGeom>
          <a:ln>
            <a:solidFill>
              <a:srgbClr val="D50035"/>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F6C858B-9638-920E-1DCD-98946E096D02}"/>
              </a:ext>
            </a:extLst>
          </p:cNvPr>
          <p:cNvSpPr txBox="1"/>
          <p:nvPr/>
        </p:nvSpPr>
        <p:spPr>
          <a:xfrm>
            <a:off x="6369557" y="1247725"/>
            <a:ext cx="2714740" cy="32983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spcAft>
                <a:spcPts val="1000"/>
              </a:spcAft>
              <a:buFont typeface="Arial" panose="020B0604020202020204" pitchFamily="34" charset="0"/>
              <a:buChar char="•"/>
            </a:pPr>
            <a:r>
              <a:rPr lang="en-US" sz="2000">
                <a:latin typeface="Open Sans"/>
                <a:ea typeface="+mn-lt"/>
                <a:cs typeface="+mn-lt"/>
              </a:rPr>
              <a:t>In many low- and middle-income countries, TB is still the </a:t>
            </a:r>
            <a:r>
              <a:rPr lang="en-US" sz="2000" b="1">
                <a:latin typeface="Open Sans"/>
                <a:ea typeface="+mn-lt"/>
                <a:cs typeface="+mn-lt"/>
              </a:rPr>
              <a:t>leading infectious disease killer</a:t>
            </a:r>
            <a:r>
              <a:rPr lang="en-US" sz="2000">
                <a:latin typeface="Open Sans"/>
                <a:ea typeface="+mn-lt"/>
                <a:cs typeface="+mn-lt"/>
              </a:rPr>
              <a:t>. </a:t>
            </a:r>
            <a:endParaRPr lang="en-US" sz="2000">
              <a:latin typeface="Open Sans"/>
              <a:ea typeface="Open Sans"/>
              <a:cs typeface="Open Sans"/>
            </a:endParaRPr>
          </a:p>
          <a:p>
            <a:pPr marL="342900" indent="-342900">
              <a:spcAft>
                <a:spcPts val="1000"/>
              </a:spcAft>
              <a:buFont typeface="Arial" panose="020B0604020202020204" pitchFamily="34" charset="0"/>
              <a:buChar char="•"/>
            </a:pPr>
            <a:r>
              <a:rPr lang="en-US" sz="2000">
                <a:latin typeface="Open Sans"/>
                <a:ea typeface="+mn-lt"/>
                <a:cs typeface="+mn-lt"/>
              </a:rPr>
              <a:t>Over </a:t>
            </a:r>
            <a:r>
              <a:rPr lang="en-US" sz="2000" b="1">
                <a:latin typeface="Open Sans"/>
                <a:ea typeface="+mn-lt"/>
                <a:cs typeface="+mn-lt"/>
              </a:rPr>
              <a:t>95 percent</a:t>
            </a:r>
            <a:r>
              <a:rPr lang="en-US" sz="2000">
                <a:latin typeface="Open Sans"/>
                <a:ea typeface="+mn-lt"/>
                <a:cs typeface="+mn-lt"/>
              </a:rPr>
              <a:t> of TB cases and deaths are in low-income countries.</a:t>
            </a:r>
            <a:endParaRPr lang="en-US" sz="2000">
              <a:cs typeface="Arial"/>
            </a:endParaRPr>
          </a:p>
        </p:txBody>
      </p:sp>
      <p:sp>
        <p:nvSpPr>
          <p:cNvPr id="12" name="TextBox 11">
            <a:extLst>
              <a:ext uri="{FF2B5EF4-FFF2-40B4-BE49-F238E27FC236}">
                <a16:creationId xmlns:a16="http://schemas.microsoft.com/office/drawing/2014/main" id="{D925444E-0D94-F3C3-C273-00FB639AE4DE}"/>
              </a:ext>
            </a:extLst>
          </p:cNvPr>
          <p:cNvSpPr txBox="1"/>
          <p:nvPr/>
        </p:nvSpPr>
        <p:spPr>
          <a:xfrm>
            <a:off x="407598" y="4629150"/>
            <a:ext cx="6204549"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i="1">
                <a:latin typeface="Open Sans"/>
                <a:ea typeface="Open Sans"/>
                <a:cs typeface="Open Sans"/>
              </a:rPr>
              <a:t>Source: </a:t>
            </a:r>
            <a:r>
              <a:rPr lang="en-US" sz="1100" i="1">
                <a:latin typeface="Open Sans"/>
                <a:ea typeface="+mn-lt"/>
                <a:cs typeface="+mn-lt"/>
              </a:rPr>
              <a:t>World Health Organization 2021 Global Tuberculosis Report</a:t>
            </a:r>
          </a:p>
        </p:txBody>
      </p:sp>
      <p:sp>
        <p:nvSpPr>
          <p:cNvPr id="9" name="Rectangle 5">
            <a:extLst>
              <a:ext uri="{FF2B5EF4-FFF2-40B4-BE49-F238E27FC236}">
                <a16:creationId xmlns:a16="http://schemas.microsoft.com/office/drawing/2014/main" id="{8FEC85E1-E5CA-E494-2D1F-A0EA281F24CD}"/>
              </a:ext>
            </a:extLst>
          </p:cNvPr>
          <p:cNvSpPr>
            <a:spLocks noChangeArrowheads="1"/>
          </p:cNvSpPr>
          <p:nvPr/>
        </p:nvSpPr>
        <p:spPr bwMode="auto">
          <a:xfrm>
            <a:off x="0" y="7802"/>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189" rtl="0" eaLnBrk="1" fontAlgn="auto" latinLnBrk="0" hangingPunct="1">
                <a:lnSpc>
                  <a:spcPct val="100000"/>
                </a:lnSpc>
                <a:spcBef>
                  <a:spcPct val="0"/>
                </a:spcBef>
                <a:spcAft>
                  <a:spcPts val="0"/>
                </a:spcAft>
                <a:buClrTx/>
                <a:buSzTx/>
                <a:buFontTx/>
                <a:buNone/>
                <a:tabLst/>
                <a:defRPr/>
              </a:pPr>
              <a:t>16</a:t>
            </a:fld>
            <a:endPar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pic>
        <p:nvPicPr>
          <p:cNvPr id="3" name="Picture 3" descr="Estimated global TB incidence rates map, showing that the greatest rates of TB are in sub-Saharan Africa and South Asia.">
            <a:extLst>
              <a:ext uri="{FF2B5EF4-FFF2-40B4-BE49-F238E27FC236}">
                <a16:creationId xmlns:a16="http://schemas.microsoft.com/office/drawing/2014/main" id="{CFE7E1F0-AC45-7BB9-FEA7-29A0B84E9E6B}"/>
              </a:ext>
            </a:extLst>
          </p:cNvPr>
          <p:cNvPicPr>
            <a:picLocks noChangeAspect="1"/>
          </p:cNvPicPr>
          <p:nvPr/>
        </p:nvPicPr>
        <p:blipFill rotWithShape="1">
          <a:blip r:embed="rId3"/>
          <a:srcRect l="3179" t="8590" r="5636" b="1915"/>
          <a:stretch/>
        </p:blipFill>
        <p:spPr>
          <a:xfrm>
            <a:off x="334242" y="773307"/>
            <a:ext cx="5782701" cy="3860691"/>
          </a:xfrm>
          <a:prstGeom prst="rect">
            <a:avLst/>
          </a:prstGeom>
        </p:spPr>
      </p:pic>
    </p:spTree>
    <p:extLst>
      <p:ext uri="{BB962C8B-B14F-4D97-AF65-F5344CB8AC3E}">
        <p14:creationId xmlns:p14="http://schemas.microsoft.com/office/powerpoint/2010/main" val="229554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000" b="1">
                <a:solidFill>
                  <a:srgbClr val="D50032"/>
                </a:solidFill>
                <a:latin typeface="Open Sans"/>
                <a:ea typeface="+mj-lt"/>
                <a:cs typeface="+mj-lt"/>
              </a:rPr>
              <a:t>End TB Now Act (H.R.1776/S.288)</a:t>
            </a:r>
            <a:endParaRPr lang="en-US" sz="3000" b="1">
              <a:latin typeface="Open Sans"/>
              <a:ea typeface="Open Sans"/>
              <a:cs typeface="Open Sans"/>
            </a:endParaRPr>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a:xfrm>
            <a:off x="457200" y="1312719"/>
            <a:ext cx="8229600" cy="3394472"/>
          </a:xfrm>
        </p:spPr>
        <p:txBody>
          <a:bodyPr vert="horz" lIns="91440" tIns="45720" rIns="91440" bIns="45720" rtlCol="0" anchor="t">
            <a:normAutofit fontScale="55000" lnSpcReduction="20000"/>
          </a:bodyPr>
          <a:lstStyle/>
          <a:p>
            <a:pPr>
              <a:lnSpc>
                <a:spcPct val="135000"/>
              </a:lnSpc>
              <a:spcBef>
                <a:spcPts val="600"/>
              </a:spcBef>
              <a:spcAft>
                <a:spcPts val="600"/>
              </a:spcAft>
            </a:pPr>
            <a:r>
              <a:rPr lang="en-US">
                <a:latin typeface="Open Sans"/>
                <a:ea typeface="+mn-lt"/>
                <a:cs typeface="+mn-lt"/>
              </a:rPr>
              <a:t>Directs USAID to set bold targets to </a:t>
            </a:r>
            <a:r>
              <a:rPr lang="en-US" b="1">
                <a:latin typeface="Open Sans"/>
                <a:ea typeface="+mn-lt"/>
                <a:cs typeface="+mn-lt"/>
              </a:rPr>
              <a:t>reach vulnerable populations</a:t>
            </a:r>
            <a:r>
              <a:rPr lang="en-US">
                <a:latin typeface="Open Sans"/>
                <a:ea typeface="+mn-lt"/>
                <a:cs typeface="+mn-lt"/>
              </a:rPr>
              <a:t> and detect, cure, and prevent TB.</a:t>
            </a:r>
            <a:endParaRPr lang="en-US">
              <a:latin typeface="Open Sans"/>
              <a:ea typeface="Open Sans"/>
              <a:cs typeface="Calibri"/>
            </a:endParaRPr>
          </a:p>
          <a:p>
            <a:pPr>
              <a:lnSpc>
                <a:spcPct val="135000"/>
              </a:lnSpc>
              <a:spcBef>
                <a:spcPts val="600"/>
              </a:spcBef>
              <a:spcAft>
                <a:spcPts val="600"/>
              </a:spcAft>
            </a:pPr>
            <a:r>
              <a:rPr lang="en-US" b="1">
                <a:latin typeface="Open Sans"/>
                <a:ea typeface="+mn-lt"/>
                <a:cs typeface="+mn-lt"/>
              </a:rPr>
              <a:t>Improves coordination</a:t>
            </a:r>
            <a:r>
              <a:rPr lang="en-US">
                <a:latin typeface="Open Sans"/>
                <a:ea typeface="+mn-lt"/>
                <a:cs typeface="+mn-lt"/>
              </a:rPr>
              <a:t> with global organizations, including the Global Fund, to develop and implement a global TB response.</a:t>
            </a:r>
          </a:p>
          <a:p>
            <a:pPr>
              <a:lnSpc>
                <a:spcPct val="135000"/>
              </a:lnSpc>
              <a:spcBef>
                <a:spcPts val="600"/>
              </a:spcBef>
              <a:spcAft>
                <a:spcPts val="600"/>
              </a:spcAft>
            </a:pPr>
            <a:r>
              <a:rPr lang="en-US">
                <a:latin typeface="Open Sans"/>
                <a:ea typeface="+mn-lt"/>
                <a:cs typeface="+mn-lt"/>
              </a:rPr>
              <a:t>Catalyzes support for </a:t>
            </a:r>
            <a:r>
              <a:rPr lang="en-US" b="1">
                <a:latin typeface="Open Sans"/>
                <a:ea typeface="+mn-lt"/>
                <a:cs typeface="+mn-lt"/>
              </a:rPr>
              <a:t>research and development of new tools </a:t>
            </a:r>
            <a:r>
              <a:rPr lang="en-US">
                <a:latin typeface="Open Sans"/>
                <a:ea typeface="+mn-lt"/>
                <a:cs typeface="+mn-lt"/>
              </a:rPr>
              <a:t>to prevent, diagnose, and treat TB, including drug-resistant strains. </a:t>
            </a:r>
          </a:p>
          <a:p>
            <a:pPr>
              <a:lnSpc>
                <a:spcPct val="135000"/>
              </a:lnSpc>
              <a:spcBef>
                <a:spcPts val="600"/>
              </a:spcBef>
              <a:spcAft>
                <a:spcPts val="600"/>
              </a:spcAft>
            </a:pPr>
            <a:r>
              <a:rPr lang="en-US">
                <a:latin typeface="Open Sans"/>
                <a:ea typeface="+mn-lt"/>
                <a:cs typeface="+mn-lt"/>
              </a:rPr>
              <a:t>Requires annual reporting to Congress that </a:t>
            </a:r>
            <a:r>
              <a:rPr lang="en-US" b="1">
                <a:latin typeface="Open Sans"/>
                <a:ea typeface="+mn-lt"/>
                <a:cs typeface="+mn-lt"/>
              </a:rPr>
              <a:t>evaluates the effectiveness and impact of TB programs.</a:t>
            </a:r>
            <a:endParaRPr lang="en-US" b="1">
              <a:latin typeface="Open Sans"/>
              <a:ea typeface="Open Sans"/>
              <a:cs typeface="Calibri"/>
            </a:endParaRP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17</a:t>
            </a:fld>
            <a:endParaRPr lang="en-US"/>
          </a:p>
        </p:txBody>
      </p:sp>
    </p:spTree>
    <p:extLst>
      <p:ext uri="{BB962C8B-B14F-4D97-AF65-F5344CB8AC3E}">
        <p14:creationId xmlns:p14="http://schemas.microsoft.com/office/powerpoint/2010/main" val="2627971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2227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46857-FE0C-56ED-8D4F-F8E09241143E}"/>
              </a:ext>
            </a:extLst>
          </p:cNvPr>
          <p:cNvSpPr>
            <a:spLocks noGrp="1"/>
          </p:cNvSpPr>
          <p:nvPr>
            <p:ph type="title"/>
          </p:nvPr>
        </p:nvSpPr>
        <p:spPr/>
        <p:txBody>
          <a:bodyPr>
            <a:normAutofit/>
          </a:bodyPr>
          <a:lstStyle/>
          <a:p>
            <a:r>
              <a:rPr lang="en-US" sz="3200" b="1">
                <a:solidFill>
                  <a:srgbClr val="D50032"/>
                </a:solidFill>
                <a:latin typeface="Open Sans"/>
                <a:ea typeface="Open Sans"/>
                <a:cs typeface="Calibri"/>
              </a:rPr>
              <a:t>Looking Ahead</a:t>
            </a:r>
            <a:endParaRPr lang="en-US" sz="3200" b="1">
              <a:solidFill>
                <a:srgbClr val="D50032"/>
              </a:solidFill>
              <a:latin typeface="Open Sans"/>
              <a:ea typeface="Open Sans"/>
              <a:cs typeface="Open Sans"/>
            </a:endParaRPr>
          </a:p>
        </p:txBody>
      </p:sp>
      <p:sp>
        <p:nvSpPr>
          <p:cNvPr id="3" name="Content Placeholder 2">
            <a:extLst>
              <a:ext uri="{FF2B5EF4-FFF2-40B4-BE49-F238E27FC236}">
                <a16:creationId xmlns:a16="http://schemas.microsoft.com/office/drawing/2014/main" id="{052DF135-D710-AE55-D6F3-2394778610E2}"/>
              </a:ext>
            </a:extLst>
          </p:cNvPr>
          <p:cNvSpPr>
            <a:spLocks noGrp="1"/>
          </p:cNvSpPr>
          <p:nvPr>
            <p:ph idx="1"/>
          </p:nvPr>
        </p:nvSpPr>
        <p:spPr>
          <a:xfrm>
            <a:off x="457200" y="1373333"/>
            <a:ext cx="8229600" cy="3394472"/>
          </a:xfrm>
        </p:spPr>
        <p:txBody>
          <a:bodyPr vert="horz" lIns="91440" tIns="45720" rIns="91440" bIns="45720" rtlCol="0" anchor="t">
            <a:normAutofit/>
          </a:bodyPr>
          <a:lstStyle/>
          <a:p>
            <a:pPr>
              <a:spcBef>
                <a:spcPts val="0"/>
              </a:spcBef>
              <a:spcAft>
                <a:spcPts val="1400"/>
              </a:spcAft>
            </a:pPr>
            <a:r>
              <a:rPr lang="en-US" sz="2400" b="1">
                <a:latin typeface="Open Sans"/>
                <a:ea typeface="Open Sans"/>
                <a:cs typeface="Calibri"/>
              </a:rPr>
              <a:t>Overall goals</a:t>
            </a:r>
            <a:r>
              <a:rPr lang="en-US" sz="2400">
                <a:latin typeface="Open Sans"/>
                <a:ea typeface="Open Sans"/>
                <a:cs typeface="Calibri"/>
              </a:rPr>
              <a:t>: Improve the effectiveness, equity, and impact of U.S. programs for global health and education. </a:t>
            </a:r>
          </a:p>
          <a:p>
            <a:pPr>
              <a:spcBef>
                <a:spcPts val="0"/>
              </a:spcBef>
              <a:spcAft>
                <a:spcPts val="1400"/>
              </a:spcAft>
            </a:pPr>
            <a:r>
              <a:rPr lang="en-US" b="1">
                <a:latin typeface="Open Sans"/>
                <a:ea typeface="Open Sans"/>
                <a:cs typeface="Open Sans"/>
              </a:rPr>
              <a:t>PASS THESE BILLS!</a:t>
            </a:r>
          </a:p>
          <a:p>
            <a:pPr lvl="1">
              <a:spcBef>
                <a:spcPts val="0"/>
              </a:spcBef>
              <a:spcAft>
                <a:spcPts val="1400"/>
              </a:spcAft>
            </a:pPr>
            <a:r>
              <a:rPr lang="en-US" sz="2000" b="1">
                <a:latin typeface="Open Sans"/>
                <a:ea typeface="Open Sans"/>
                <a:cs typeface="Calibri"/>
              </a:rPr>
              <a:t>Tuberculosis</a:t>
            </a:r>
            <a:r>
              <a:rPr lang="en-US" sz="2000">
                <a:latin typeface="Open Sans"/>
                <a:ea typeface="Open Sans"/>
                <a:cs typeface="Calibri"/>
              </a:rPr>
              <a:t>: Pass full House and Senate</a:t>
            </a:r>
          </a:p>
          <a:p>
            <a:pPr lvl="1">
              <a:spcBef>
                <a:spcPts val="0"/>
              </a:spcBef>
              <a:spcAft>
                <a:spcPts val="1400"/>
              </a:spcAft>
            </a:pPr>
            <a:r>
              <a:rPr lang="en-US" sz="2000" b="1">
                <a:latin typeface="Open Sans"/>
                <a:ea typeface="+mn-lt"/>
                <a:cs typeface="+mn-lt"/>
              </a:rPr>
              <a:t>Education</a:t>
            </a:r>
            <a:r>
              <a:rPr lang="en-US" sz="2000">
                <a:latin typeface="Open Sans"/>
                <a:ea typeface="+mn-lt"/>
                <a:cs typeface="+mn-lt"/>
              </a:rPr>
              <a:t>: Pass House committee and full Senate</a:t>
            </a:r>
            <a:endParaRPr lang="en-US" sz="2000">
              <a:latin typeface="Open Sans"/>
              <a:ea typeface="Open Sans"/>
              <a:cs typeface="Calibri"/>
            </a:endParaRPr>
          </a:p>
          <a:p>
            <a:pPr>
              <a:spcBef>
                <a:spcPts val="0"/>
              </a:spcBef>
              <a:spcAft>
                <a:spcPts val="1400"/>
              </a:spcAft>
            </a:pPr>
            <a:endParaRPr lang="en-US" sz="2400">
              <a:latin typeface="Open Sans"/>
              <a:ea typeface="Open Sans"/>
              <a:cs typeface="Calibri"/>
            </a:endParaRPr>
          </a:p>
        </p:txBody>
      </p:sp>
      <p:sp>
        <p:nvSpPr>
          <p:cNvPr id="4" name="Slide Number Placeholder 3">
            <a:extLst>
              <a:ext uri="{FF2B5EF4-FFF2-40B4-BE49-F238E27FC236}">
                <a16:creationId xmlns:a16="http://schemas.microsoft.com/office/drawing/2014/main" id="{FD9963EE-2DB4-3270-344A-1B27612E3AA1}"/>
              </a:ext>
            </a:extLst>
          </p:cNvPr>
          <p:cNvSpPr>
            <a:spLocks noGrp="1"/>
          </p:cNvSpPr>
          <p:nvPr>
            <p:ph type="sldNum" sz="quarter" idx="12"/>
          </p:nvPr>
        </p:nvSpPr>
        <p:spPr/>
        <p:txBody>
          <a:bodyPr/>
          <a:lstStyle/>
          <a:p>
            <a:fld id="{307E6868-079E-1649-B8D1-459B42CE4DE3}" type="slidenum">
              <a:rPr lang="en-US" smtClean="0"/>
              <a:t>19</a:t>
            </a:fld>
            <a:endParaRPr lang="en-US"/>
          </a:p>
        </p:txBody>
      </p:sp>
    </p:spTree>
    <p:extLst>
      <p:ext uri="{BB962C8B-B14F-4D97-AF65-F5344CB8AC3E}">
        <p14:creationId xmlns:p14="http://schemas.microsoft.com/office/powerpoint/2010/main" val="292934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9820E35-507B-5AE3-E6C8-E0D9CF735CC7}"/>
              </a:ext>
            </a:extLst>
          </p:cNvPr>
          <p:cNvSpPr>
            <a:spLocks noGrp="1"/>
          </p:cNvSpPr>
          <p:nvPr>
            <p:ph type="sldNum" sz="quarter" idx="12"/>
          </p:nvPr>
        </p:nvSpPr>
        <p:spPr/>
        <p:txBody>
          <a:bodyPr/>
          <a:lstStyle/>
          <a:p>
            <a:fld id="{307E6868-079E-1649-B8D1-459B42CE4DE3}" type="slidenum">
              <a:rPr lang="en-US" smtClean="0"/>
              <a:t>2</a:t>
            </a:fld>
            <a:endParaRPr lang="en-US"/>
          </a:p>
        </p:txBody>
      </p:sp>
      <p:sp>
        <p:nvSpPr>
          <p:cNvPr id="5" name="Title 3">
            <a:extLst>
              <a:ext uri="{FF2B5EF4-FFF2-40B4-BE49-F238E27FC236}">
                <a16:creationId xmlns:a16="http://schemas.microsoft.com/office/drawing/2014/main" id="{0CA00451-F7F5-4E12-8927-651AB0690595}"/>
              </a:ext>
            </a:extLst>
          </p:cNvPr>
          <p:cNvSpPr>
            <a:spLocks noGrp="1"/>
          </p:cNvSpPr>
          <p:nvPr>
            <p:ph type="ctrTitle"/>
          </p:nvPr>
        </p:nvSpPr>
        <p:spPr>
          <a:xfrm>
            <a:off x="416378" y="152401"/>
            <a:ext cx="7356021" cy="706170"/>
          </a:xfrm>
        </p:spPr>
        <p:txBody>
          <a:bodyPr>
            <a:norm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a:r>
              <a:rPr lang="en-US" sz="2600" b="1">
                <a:solidFill>
                  <a:srgbClr val="D50032"/>
                </a:solidFill>
                <a:latin typeface="Open Sans"/>
                <a:ea typeface="Open Sans"/>
                <a:cs typeface="Open Sans"/>
              </a:rPr>
              <a:t>Our Values &amp; Resources</a:t>
            </a:r>
          </a:p>
        </p:txBody>
      </p:sp>
      <p:sp>
        <p:nvSpPr>
          <p:cNvPr id="6" name="TextBox 5">
            <a:extLst>
              <a:ext uri="{FF2B5EF4-FFF2-40B4-BE49-F238E27FC236}">
                <a16:creationId xmlns:a16="http://schemas.microsoft.com/office/drawing/2014/main" id="{DAF0D25B-9842-2977-86D2-BF981EDF5506}"/>
              </a:ext>
            </a:extLst>
          </p:cNvPr>
          <p:cNvSpPr txBox="1"/>
          <p:nvPr/>
        </p:nvSpPr>
        <p:spPr>
          <a:xfrm>
            <a:off x="301782" y="907042"/>
            <a:ext cx="7923073" cy="3901068"/>
          </a:xfrm>
          <a:prstGeom prst="rect">
            <a:avLst/>
          </a:prstGeom>
          <a:noFill/>
        </p:spPr>
        <p:txBody>
          <a:bodyPr wrap="square" lIns="91440" tIns="45720" rIns="91440" bIns="45720" rtlCol="0" anchor="t">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defRPr/>
            </a:pPr>
            <a:r>
              <a:rPr lang="en-US" sz="1800">
                <a:solidFill>
                  <a:srgbClr val="000000"/>
                </a:solidFill>
                <a:latin typeface="Calibri"/>
              </a:rPr>
              <a:t>​</a:t>
            </a:r>
            <a:r>
              <a:rPr lang="en-US" i="1">
                <a:latin typeface="Open Sans"/>
                <a:ea typeface="Open Sans"/>
                <a:cs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defTabSz="457189">
              <a:defRPr/>
            </a:pPr>
            <a:endParaRPr lang="en-US" i="1">
              <a:latin typeface="Open Sans"/>
              <a:ea typeface="Open Sans"/>
              <a:cs typeface="Open Sans"/>
            </a:endParaRPr>
          </a:p>
          <a:p>
            <a:pPr defTabSz="457189">
              <a:defRPr/>
            </a:pPr>
            <a:r>
              <a:rPr lang="en-US" i="1">
                <a:latin typeface="Open Sans"/>
                <a:ea typeface="Open Sans"/>
                <a:cs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p>
          <a:p>
            <a:pPr defTabSz="457189">
              <a:defRPr/>
            </a:pPr>
            <a:endParaRPr lang="en-US">
              <a:latin typeface="Open Sans"/>
              <a:ea typeface="Open Sans"/>
              <a:cs typeface="Open Sans"/>
            </a:endParaRPr>
          </a:p>
          <a:p>
            <a:pPr defTabSz="457189">
              <a:defRPr/>
            </a:pPr>
            <a:r>
              <a:rPr lang="en-US" b="1">
                <a:latin typeface="Open Sans"/>
                <a:ea typeface="Open Sans"/>
                <a:cs typeface="Open Sans"/>
              </a:rPr>
              <a:t>Read our full anti-oppression values statement here at </a:t>
            </a:r>
            <a:r>
              <a:rPr lang="en-US" b="1" u="sng">
                <a:solidFill>
                  <a:schemeClr val="tx2"/>
                </a:solidFill>
                <a:latin typeface="Open Sans"/>
                <a:ea typeface="Open Sans"/>
                <a:cs typeface="Open Sans"/>
              </a:rPr>
              <a:t>results.org/values</a:t>
            </a:r>
            <a:r>
              <a:rPr lang="en-US" b="1">
                <a:latin typeface="Open Sans"/>
                <a:ea typeface="Open Sans"/>
                <a:cs typeface="Open Sans"/>
              </a:rPr>
              <a:t>. </a:t>
            </a:r>
            <a:endParaRPr lang="en-US">
              <a:latin typeface="Calibri"/>
              <a:ea typeface="Calibri"/>
              <a:cs typeface="Calibri"/>
            </a:endParaRPr>
          </a:p>
          <a:p>
            <a:pPr defTabSz="457189">
              <a:defRPr/>
            </a:pPr>
            <a:endParaRPr lang="en-US">
              <a:latin typeface="Open Sans"/>
              <a:ea typeface="Open Sans"/>
              <a:cs typeface="Open Sans"/>
            </a:endParaRPr>
          </a:p>
          <a:p>
            <a:pPr defTabSz="457189">
              <a:defRPr/>
            </a:pPr>
            <a:r>
              <a:rPr lang="en-US">
                <a:latin typeface="Open Sans"/>
                <a:ea typeface="Open Sans"/>
                <a:cs typeface="Open Sans"/>
              </a:rPr>
              <a:t>Check out the </a:t>
            </a:r>
            <a:r>
              <a:rPr lang="en-US">
                <a:solidFill>
                  <a:srgbClr val="D50032"/>
                </a:solidFill>
                <a:latin typeface="Open Sans"/>
                <a:ea typeface="Open Sans"/>
                <a:cs typeface="Open Sans"/>
                <a:hlinkClick r:id="rId2"/>
              </a:rPr>
              <a:t>2023 Fall Anti-Oppression Workshop Schedule </a:t>
            </a:r>
            <a:r>
              <a:rPr lang="en-US">
                <a:latin typeface="Open Sans"/>
                <a:ea typeface="Open Sans"/>
                <a:cs typeface="Open Sans"/>
              </a:rPr>
              <a:t>for training opportunities.</a:t>
            </a:r>
            <a:endParaRPr lang="en-US">
              <a:ea typeface="Calibri"/>
              <a:cs typeface="Calibri"/>
            </a:endParaRPr>
          </a:p>
          <a:p>
            <a:pPr defTabSz="457189">
              <a:defRPr/>
            </a:pPr>
            <a:endParaRPr lang="en-US" b="1">
              <a:latin typeface="Open Sans"/>
              <a:ea typeface="Open Sans"/>
              <a:cs typeface="Open Sans"/>
            </a:endParaRPr>
          </a:p>
          <a:p>
            <a:pPr defTabSz="457189">
              <a:defRPr/>
            </a:pPr>
            <a:r>
              <a:rPr lang="en-US" b="1">
                <a:latin typeface="Open Sans"/>
                <a:ea typeface="Open Sans"/>
                <a:cs typeface="Open Sans"/>
              </a:rPr>
              <a:t>Find these resources and more at results.org/volunteers/anti-oppression:</a:t>
            </a:r>
          </a:p>
          <a:p>
            <a:pPr defTabSz="457189">
              <a:defRPr/>
            </a:pPr>
            <a:endParaRPr lang="en-US">
              <a:latin typeface="Open Sans"/>
              <a:ea typeface="Open Sans"/>
              <a:cs typeface="Open Sans"/>
            </a:endParaRPr>
          </a:p>
          <a:p>
            <a:pPr marL="628650" lvl="1" indent="-285750" defTabSz="457189">
              <a:buFont typeface="Arial" panose="020B0604020202020204" pitchFamily="34" charset="0"/>
              <a:buChar char="•"/>
              <a:defRPr/>
            </a:pPr>
            <a:r>
              <a:rPr lang="en-US">
                <a:latin typeface="Open Sans"/>
                <a:ea typeface="Open Sans"/>
                <a:cs typeface="Open Sans"/>
              </a:rPr>
              <a:t>Resource Guides from our Diversity &amp; Inclusion trainings, including: </a:t>
            </a:r>
          </a:p>
          <a:p>
            <a:pPr marL="971550" lvl="2" indent="-285750" defTabSz="457189">
              <a:buFont typeface="Arial" panose="020B0604020202020204" pitchFamily="34" charset="0"/>
              <a:buChar char="•"/>
              <a:defRPr/>
            </a:pPr>
            <a:r>
              <a:rPr lang="en-US">
                <a:latin typeface="Open Sans"/>
                <a:ea typeface="Open Sans"/>
                <a:cs typeface="Open Sans"/>
              </a:rPr>
              <a:t>Interrupting Microaggressions</a:t>
            </a:r>
          </a:p>
          <a:p>
            <a:pPr marL="971550" lvl="2" indent="-285750" defTabSz="457189">
              <a:buFont typeface="Arial" panose="020B0604020202020204" pitchFamily="34" charset="0"/>
              <a:buChar char="•"/>
              <a:defRPr/>
            </a:pPr>
            <a:r>
              <a:rPr lang="en-US">
                <a:latin typeface="Open Sans"/>
                <a:ea typeface="Open Sans"/>
                <a:cs typeface="Open Sans"/>
              </a:rPr>
              <a:t>Creating Space for Critical Conversations</a:t>
            </a:r>
          </a:p>
          <a:p>
            <a:pPr marL="628650" lvl="1" indent="-285750" defTabSz="457189">
              <a:buFont typeface="Arial" panose="020B0604020202020204" pitchFamily="34" charset="0"/>
              <a:buChar char="•"/>
              <a:defRPr/>
            </a:pPr>
            <a:r>
              <a:rPr lang="en-US">
                <a:latin typeface="Open Sans"/>
                <a:ea typeface="Open Sans"/>
                <a:cs typeface="Open Sans"/>
              </a:rPr>
              <a:t>Information on how RESULTS responds to oppressive incidents</a:t>
            </a:r>
          </a:p>
        </p:txBody>
      </p:sp>
      <p:sp>
        <p:nvSpPr>
          <p:cNvPr id="7" name="Rectangle 5">
            <a:extLst>
              <a:ext uri="{FF2B5EF4-FFF2-40B4-BE49-F238E27FC236}">
                <a16:creationId xmlns:a16="http://schemas.microsoft.com/office/drawing/2014/main" id="{907F67DB-3F08-6029-A9FF-7EA4D494AF65}"/>
              </a:ext>
            </a:extLst>
          </p:cNvPr>
          <p:cNvSpPr>
            <a:spLocks noChangeArrowheads="1"/>
          </p:cNvSpPr>
          <p:nvPr/>
        </p:nvSpPr>
        <p:spPr bwMode="auto">
          <a:xfrm>
            <a:off x="0" y="7802"/>
            <a:ext cx="237084"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defTabSz="457189">
              <a:spcBef>
                <a:spcPct val="0"/>
              </a:spcBef>
              <a:buNone/>
            </a:pPr>
            <a:fld id="{95BB2D1B-881B-4C36-91A0-2138573F7DA8}" type="slidenum">
              <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457189">
                <a:spcBef>
                  <a:spcPct val="0"/>
                </a:spcBef>
                <a:buNone/>
              </a:pPr>
              <a:t>2</a:t>
            </a:fld>
            <a:endParaRPr lang="en-US" altLang="en-US" sz="135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4132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141B-8495-5DD0-C0CA-F7DF78044AEC}"/>
              </a:ext>
            </a:extLst>
          </p:cNvPr>
          <p:cNvSpPr>
            <a:spLocks noGrp="1"/>
          </p:cNvSpPr>
          <p:nvPr>
            <p:ph type="title"/>
          </p:nvPr>
        </p:nvSpPr>
        <p:spPr>
          <a:xfrm>
            <a:off x="823824" y="3354621"/>
            <a:ext cx="7401491" cy="857250"/>
          </a:xfrm>
        </p:spPr>
        <p:txBody>
          <a:bodyPr>
            <a:normAutofit fontScale="90000"/>
          </a:bodyPr>
          <a:lstStyle/>
          <a:p>
            <a:r>
              <a:rPr lang="en-US" sz="3600" b="1">
                <a:solidFill>
                  <a:srgbClr val="D50032"/>
                </a:solidFill>
                <a:latin typeface="Open Sans"/>
                <a:ea typeface="Open Sans"/>
                <a:cs typeface="Calibri"/>
              </a:rPr>
              <a:t>Global Legislation Overview </a:t>
            </a:r>
            <a:br>
              <a:rPr lang="en-US" sz="3600" b="1">
                <a:latin typeface="Open Sans"/>
                <a:ea typeface="Open Sans"/>
                <a:cs typeface="Calibri"/>
              </a:rPr>
            </a:br>
            <a:endParaRPr lang="en-US" sz="3600" b="1">
              <a:solidFill>
                <a:srgbClr val="D50032"/>
              </a:solidFill>
              <a:latin typeface="Open Sans"/>
              <a:ea typeface="Open Sans"/>
              <a:cs typeface="Calibri"/>
            </a:endParaRPr>
          </a:p>
        </p:txBody>
      </p:sp>
      <p:pic>
        <p:nvPicPr>
          <p:cNvPr id="5" name="Graphic 5">
            <a:extLst>
              <a:ext uri="{FF2B5EF4-FFF2-40B4-BE49-F238E27FC236}">
                <a16:creationId xmlns:a16="http://schemas.microsoft.com/office/drawing/2014/main" id="{640EB1AA-5F55-CE89-0DF2-87EFBF65C853}"/>
              </a:ext>
              <a:ext uri="{C183D7F6-B498-43B3-948B-1728B52AA6E4}">
                <adec:decorative xmlns:adec="http://schemas.microsoft.com/office/drawing/2017/decorative" val="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997679" y="554248"/>
            <a:ext cx="2769079" cy="2769079"/>
          </a:xfrm>
        </p:spPr>
      </p:pic>
    </p:spTree>
    <p:extLst>
      <p:ext uri="{BB962C8B-B14F-4D97-AF65-F5344CB8AC3E}">
        <p14:creationId xmlns:p14="http://schemas.microsoft.com/office/powerpoint/2010/main" val="3151802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55FC-EB57-16AB-57D6-592DA01090A6}"/>
              </a:ext>
            </a:extLst>
          </p:cNvPr>
          <p:cNvSpPr>
            <a:spLocks noGrp="1"/>
          </p:cNvSpPr>
          <p:nvPr>
            <p:ph type="title"/>
          </p:nvPr>
        </p:nvSpPr>
        <p:spPr/>
        <p:txBody>
          <a:bodyPr/>
          <a:lstStyle/>
          <a:p>
            <a:r>
              <a:rPr lang="en-US">
                <a:cs typeface="Calibri"/>
              </a:rPr>
              <a:t>Legislation Status- End of 2022</a:t>
            </a:r>
          </a:p>
        </p:txBody>
      </p:sp>
      <p:graphicFrame>
        <p:nvGraphicFramePr>
          <p:cNvPr id="5" name="Content Placeholder 4">
            <a:extLst>
              <a:ext uri="{FF2B5EF4-FFF2-40B4-BE49-F238E27FC236}">
                <a16:creationId xmlns:a16="http://schemas.microsoft.com/office/drawing/2014/main" id="{9B54BDD1-D30D-DCDE-0F64-3D4F292ECC15}"/>
              </a:ext>
            </a:extLst>
          </p:cNvPr>
          <p:cNvGraphicFramePr>
            <a:graphicFrameLocks noGrp="1"/>
          </p:cNvGraphicFramePr>
          <p:nvPr>
            <p:ph idx="1"/>
            <p:extLst>
              <p:ext uri="{D42A27DB-BD31-4B8C-83A1-F6EECF244321}">
                <p14:modId xmlns:p14="http://schemas.microsoft.com/office/powerpoint/2010/main" val="1903535063"/>
              </p:ext>
            </p:extLst>
          </p:nvPr>
        </p:nvGraphicFramePr>
        <p:xfrm>
          <a:off x="37475" y="1499016"/>
          <a:ext cx="9064161" cy="2454747"/>
        </p:xfrm>
        <a:graphic>
          <a:graphicData uri="http://schemas.openxmlformats.org/drawingml/2006/table">
            <a:tbl>
              <a:tblPr firstRow="1" bandRow="1">
                <a:tableStyleId>{5C22544A-7EE6-4342-B048-85BDC9FD1C3A}</a:tableStyleId>
              </a:tblPr>
              <a:tblGrid>
                <a:gridCol w="1114893">
                  <a:extLst>
                    <a:ext uri="{9D8B030D-6E8A-4147-A177-3AD203B41FA5}">
                      <a16:colId xmlns:a16="http://schemas.microsoft.com/office/drawing/2014/main" val="2311273304"/>
                    </a:ext>
                  </a:extLst>
                </a:gridCol>
                <a:gridCol w="1292288">
                  <a:extLst>
                    <a:ext uri="{9D8B030D-6E8A-4147-A177-3AD203B41FA5}">
                      <a16:colId xmlns:a16="http://schemas.microsoft.com/office/drawing/2014/main" val="565172103"/>
                    </a:ext>
                  </a:extLst>
                </a:gridCol>
                <a:gridCol w="1208580">
                  <a:extLst>
                    <a:ext uri="{9D8B030D-6E8A-4147-A177-3AD203B41FA5}">
                      <a16:colId xmlns:a16="http://schemas.microsoft.com/office/drawing/2014/main" val="4129981129"/>
                    </a:ext>
                  </a:extLst>
                </a:gridCol>
                <a:gridCol w="916318">
                  <a:extLst>
                    <a:ext uri="{9D8B030D-6E8A-4147-A177-3AD203B41FA5}">
                      <a16:colId xmlns:a16="http://schemas.microsoft.com/office/drawing/2014/main" val="1856971866"/>
                    </a:ext>
                  </a:extLst>
                </a:gridCol>
                <a:gridCol w="1217948">
                  <a:extLst>
                    <a:ext uri="{9D8B030D-6E8A-4147-A177-3AD203B41FA5}">
                      <a16:colId xmlns:a16="http://schemas.microsoft.com/office/drawing/2014/main" val="4137459748"/>
                    </a:ext>
                  </a:extLst>
                </a:gridCol>
                <a:gridCol w="1199212">
                  <a:extLst>
                    <a:ext uri="{9D8B030D-6E8A-4147-A177-3AD203B41FA5}">
                      <a16:colId xmlns:a16="http://schemas.microsoft.com/office/drawing/2014/main" val="2207300503"/>
                    </a:ext>
                  </a:extLst>
                </a:gridCol>
                <a:gridCol w="981900">
                  <a:extLst>
                    <a:ext uri="{9D8B030D-6E8A-4147-A177-3AD203B41FA5}">
                      <a16:colId xmlns:a16="http://schemas.microsoft.com/office/drawing/2014/main" val="323865780"/>
                    </a:ext>
                  </a:extLst>
                </a:gridCol>
                <a:gridCol w="1133022">
                  <a:extLst>
                    <a:ext uri="{9D8B030D-6E8A-4147-A177-3AD203B41FA5}">
                      <a16:colId xmlns:a16="http://schemas.microsoft.com/office/drawing/2014/main" val="1208805294"/>
                    </a:ext>
                  </a:extLst>
                </a:gridCol>
              </a:tblGrid>
              <a:tr h="748746">
                <a:tc>
                  <a:txBody>
                    <a:bodyPr/>
                    <a:lstStyle/>
                    <a:p>
                      <a:pPr algn="ctr"/>
                      <a:r>
                        <a:rPr lang="en-US" sz="1400">
                          <a:latin typeface="Open Sans"/>
                        </a:rPr>
                        <a:t>Bill</a:t>
                      </a:r>
                    </a:p>
                  </a:txBody>
                  <a:tcPr anchor="ctr"/>
                </a:tc>
                <a:tc>
                  <a:txBody>
                    <a:bodyPr/>
                    <a:lstStyle/>
                    <a:p>
                      <a:pPr algn="ctr"/>
                      <a:r>
                        <a:rPr lang="en-US" sz="1400">
                          <a:latin typeface="Open Sans"/>
                        </a:rPr>
                        <a:t>Cosponsors   </a:t>
                      </a:r>
                      <a:r>
                        <a:rPr lang="en-US" sz="1400" b="1" i="0" u="none" strike="noStrike" noProof="0">
                          <a:solidFill>
                            <a:srgbClr val="FFFFFF"/>
                          </a:solidFill>
                          <a:latin typeface="Open Sans"/>
                        </a:rPr>
                        <a:t>(House)</a:t>
                      </a:r>
                      <a:endParaRPr lang="en-US" sz="1400">
                        <a:solidFill>
                          <a:srgbClr val="FFFFFF"/>
                        </a:solidFill>
                        <a:latin typeface="Open Sans"/>
                      </a:endParaRPr>
                    </a:p>
                  </a:txBody>
                  <a:tcPr anchor="ctr">
                    <a:solidFill>
                      <a:schemeClr val="accent3"/>
                    </a:solidFill>
                  </a:tcPr>
                </a:tc>
                <a:tc>
                  <a:txBody>
                    <a:bodyPr/>
                    <a:lstStyle/>
                    <a:p>
                      <a:pPr algn="ctr"/>
                      <a:r>
                        <a:rPr lang="en-US" sz="1400">
                          <a:latin typeface="Open Sans"/>
                        </a:rPr>
                        <a:t>Committee (</a:t>
                      </a:r>
                      <a:r>
                        <a:rPr lang="en-US" sz="1400" b="1" i="0" u="none" strike="noStrike" noProof="0">
                          <a:solidFill>
                            <a:srgbClr val="FFFFFF"/>
                          </a:solidFill>
                          <a:latin typeface="Open Sans"/>
                        </a:rPr>
                        <a:t>House)</a:t>
                      </a:r>
                      <a:endParaRPr lang="en-US" sz="1400">
                        <a:solidFill>
                          <a:srgbClr val="FFFFFF"/>
                        </a:solidFill>
                        <a:latin typeface="Open Sans"/>
                      </a:endParaRPr>
                    </a:p>
                  </a:txBody>
                  <a:tcPr anchor="ctr">
                    <a:solidFill>
                      <a:schemeClr val="accent3"/>
                    </a:solidFill>
                  </a:tcPr>
                </a:tc>
                <a:tc>
                  <a:txBody>
                    <a:bodyPr/>
                    <a:lstStyle/>
                    <a:p>
                      <a:pPr algn="ctr"/>
                      <a:r>
                        <a:rPr lang="en-US" sz="1400">
                          <a:latin typeface="Open Sans"/>
                        </a:rPr>
                        <a:t>Passed  </a:t>
                      </a:r>
                      <a:r>
                        <a:rPr lang="en-US" sz="1400" b="1" i="0" u="none" strike="noStrike" noProof="0">
                          <a:solidFill>
                            <a:srgbClr val="FFFFFF"/>
                          </a:solidFill>
                          <a:latin typeface="Open Sans"/>
                        </a:rPr>
                        <a:t>(House)</a:t>
                      </a:r>
                      <a:endParaRPr lang="en-US" sz="1400">
                        <a:solidFill>
                          <a:srgbClr val="FFFFFF"/>
                        </a:solidFill>
                        <a:latin typeface="Open Sans"/>
                      </a:endParaRPr>
                    </a:p>
                  </a:txBody>
                  <a:tcPr anchor="ctr">
                    <a:solidFill>
                      <a:schemeClr val="accent3"/>
                    </a:solidFill>
                  </a:tcPr>
                </a:tc>
                <a:tc>
                  <a:txBody>
                    <a:bodyPr/>
                    <a:lstStyle/>
                    <a:p>
                      <a:pPr lvl="0" algn="ctr">
                        <a:buNone/>
                      </a:pPr>
                      <a:r>
                        <a:rPr lang="en-US" sz="1400" b="1" i="0" u="none" strike="noStrike" noProof="0">
                          <a:solidFill>
                            <a:srgbClr val="FFFFFF"/>
                          </a:solidFill>
                          <a:latin typeface="Open Sans"/>
                        </a:rPr>
                        <a:t>Cosponsors (Senate)</a:t>
                      </a:r>
                    </a:p>
                  </a:txBody>
                  <a:tcPr anchor="ctr">
                    <a:solidFill>
                      <a:schemeClr val="accent4"/>
                    </a:solidFill>
                  </a:tcPr>
                </a:tc>
                <a:tc>
                  <a:txBody>
                    <a:bodyPr/>
                    <a:lstStyle/>
                    <a:p>
                      <a:pPr lvl="0" algn="ctr">
                        <a:buNone/>
                      </a:pPr>
                      <a:r>
                        <a:rPr lang="en-US" sz="1400" b="1" i="0" u="none" strike="noStrike" noProof="0">
                          <a:solidFill>
                            <a:srgbClr val="FFFFFF"/>
                          </a:solidFill>
                          <a:latin typeface="Open Sans"/>
                        </a:rPr>
                        <a:t>Committee (Senate)</a:t>
                      </a:r>
                    </a:p>
                  </a:txBody>
                  <a:tcPr anchor="ctr">
                    <a:solidFill>
                      <a:schemeClr val="accent4"/>
                    </a:solidFill>
                  </a:tcPr>
                </a:tc>
                <a:tc>
                  <a:txBody>
                    <a:bodyPr/>
                    <a:lstStyle/>
                    <a:p>
                      <a:pPr lvl="0" algn="ctr">
                        <a:buNone/>
                      </a:pPr>
                      <a:r>
                        <a:rPr lang="en-US" sz="1400" b="1" i="0" u="none" strike="noStrike" noProof="0">
                          <a:solidFill>
                            <a:srgbClr val="FFFFFF"/>
                          </a:solidFill>
                          <a:latin typeface="Open Sans"/>
                        </a:rPr>
                        <a:t>Passed (Senate)</a:t>
                      </a:r>
                    </a:p>
                  </a:txBody>
                  <a:tcPr anchor="ctr">
                    <a:solidFill>
                      <a:schemeClr val="accent4"/>
                    </a:solidFill>
                  </a:tcPr>
                </a:tc>
                <a:tc>
                  <a:txBody>
                    <a:bodyPr/>
                    <a:lstStyle/>
                    <a:p>
                      <a:pPr lvl="0" algn="ctr">
                        <a:buNone/>
                      </a:pPr>
                      <a:r>
                        <a:rPr lang="en-US" sz="1400" b="1" i="0" u="none" strike="noStrike" noProof="0">
                          <a:solidFill>
                            <a:srgbClr val="FFFFFF"/>
                          </a:solidFill>
                          <a:latin typeface="Open Sans"/>
                        </a:rPr>
                        <a:t>Signed into law</a:t>
                      </a:r>
                    </a:p>
                  </a:txBody>
                  <a:tcPr anchor="ctr"/>
                </a:tc>
                <a:extLst>
                  <a:ext uri="{0D108BD9-81ED-4DB2-BD59-A6C34878D82A}">
                    <a16:rowId xmlns:a16="http://schemas.microsoft.com/office/drawing/2014/main" val="1172866798"/>
                  </a:ext>
                </a:extLst>
              </a:tr>
              <a:tr h="568667">
                <a:tc>
                  <a:txBody>
                    <a:bodyPr/>
                    <a:lstStyle/>
                    <a:p>
                      <a:pPr algn="ctr"/>
                      <a:r>
                        <a:rPr lang="en-US" sz="1400" b="1">
                          <a:latin typeface="Open Sans"/>
                        </a:rPr>
                        <a:t>TB</a:t>
                      </a:r>
                    </a:p>
                  </a:txBody>
                  <a:tcPr anchor="ctr"/>
                </a:tc>
                <a:tc>
                  <a:txBody>
                    <a:bodyPr/>
                    <a:lstStyle/>
                    <a:p>
                      <a:pPr algn="ctr"/>
                      <a:r>
                        <a:rPr lang="en-US" sz="1600" b="1">
                          <a:latin typeface="Open Sans"/>
                        </a:rPr>
                        <a:t>46</a:t>
                      </a:r>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algn="ctr"/>
                      <a:endParaRPr lang="en-US" sz="1600" b="1">
                        <a:latin typeface="Open Sans"/>
                      </a:endParaRPr>
                    </a:p>
                  </a:txBody>
                  <a:tcPr anchor="ctr"/>
                </a:tc>
                <a:tc>
                  <a:txBody>
                    <a:bodyPr/>
                    <a:lstStyle/>
                    <a:p>
                      <a:pPr lvl="0" algn="ctr">
                        <a:buNone/>
                      </a:pPr>
                      <a:r>
                        <a:rPr lang="en-US" sz="1600" b="1">
                          <a:latin typeface="Open Sans"/>
                        </a:rPr>
                        <a:t>7</a:t>
                      </a:r>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lvl="0" algn="ctr">
                        <a:buNone/>
                      </a:pPr>
                      <a:endParaRPr lang="en-US" sz="1400">
                        <a:latin typeface="Open Sans"/>
                      </a:endParaRPr>
                    </a:p>
                  </a:txBody>
                  <a:tcPr anchor="ctr"/>
                </a:tc>
                <a:tc>
                  <a:txBody>
                    <a:bodyPr/>
                    <a:lstStyle/>
                    <a:p>
                      <a:pPr lvl="0" algn="ctr">
                        <a:buNone/>
                      </a:pPr>
                      <a:endParaRPr lang="en-US" sz="1400">
                        <a:latin typeface="Open Sans"/>
                      </a:endParaRPr>
                    </a:p>
                  </a:txBody>
                  <a:tcPr anchor="ctr"/>
                </a:tc>
                <a:extLst>
                  <a:ext uri="{0D108BD9-81ED-4DB2-BD59-A6C34878D82A}">
                    <a16:rowId xmlns:a16="http://schemas.microsoft.com/office/drawing/2014/main" val="955842910"/>
                  </a:ext>
                </a:extLst>
              </a:tr>
              <a:tr h="568667">
                <a:tc>
                  <a:txBody>
                    <a:bodyPr/>
                    <a:lstStyle/>
                    <a:p>
                      <a:pPr lvl="0" algn="ctr">
                        <a:buNone/>
                      </a:pPr>
                      <a:r>
                        <a:rPr lang="en-US" sz="1400" b="1">
                          <a:latin typeface="Open Sans"/>
                        </a:rPr>
                        <a:t>Education</a:t>
                      </a:r>
                    </a:p>
                  </a:txBody>
                  <a:tcPr anchor="ctr"/>
                </a:tc>
                <a:tc>
                  <a:txBody>
                    <a:bodyPr/>
                    <a:lstStyle/>
                    <a:p>
                      <a:pPr lvl="0" algn="ctr">
                        <a:buNone/>
                      </a:pPr>
                      <a:r>
                        <a:rPr lang="en-US" sz="1600" b="1">
                          <a:latin typeface="Open Sans"/>
                        </a:rPr>
                        <a:t>55</a:t>
                      </a:r>
                    </a:p>
                  </a:txBody>
                  <a:tcPr anchor="ctr"/>
                </a:tc>
                <a:tc>
                  <a:txBody>
                    <a:bodyPr/>
                    <a:lstStyle/>
                    <a:p>
                      <a:pPr lvl="0" algn="ctr">
                        <a:buNone/>
                      </a:pPr>
                      <a:r>
                        <a:rPr lang="en-US" sz="1600" b="1">
                          <a:solidFill>
                            <a:srgbClr val="E9F2F7"/>
                          </a:solidFill>
                          <a:latin typeface="Open Sans"/>
                        </a:rPr>
                        <a:t>X</a:t>
                      </a:r>
                    </a:p>
                  </a:txBody>
                  <a:tcPr anchor="ctr">
                    <a:solidFill>
                      <a:srgbClr val="E9F2F7"/>
                    </a:solidFill>
                  </a:tcPr>
                </a:tc>
                <a:tc>
                  <a:txBody>
                    <a:bodyPr/>
                    <a:lstStyle/>
                    <a:p>
                      <a:pPr lvl="0" algn="ctr">
                        <a:buNone/>
                      </a:pPr>
                      <a:r>
                        <a:rPr lang="en-US" sz="1600" b="1" i="0" u="none" strike="noStrike" noProof="0">
                          <a:solidFill>
                            <a:srgbClr val="E9F2F7"/>
                          </a:solidFill>
                        </a:rPr>
                        <a:t>X</a:t>
                      </a:r>
                      <a:endParaRPr lang="en-US"/>
                    </a:p>
                  </a:txBody>
                  <a:tcPr anchor="ctr"/>
                </a:tc>
                <a:tc>
                  <a:txBody>
                    <a:bodyPr/>
                    <a:lstStyle/>
                    <a:p>
                      <a:pPr lvl="0" algn="ctr">
                        <a:buNone/>
                      </a:pPr>
                      <a:r>
                        <a:rPr lang="en-US" sz="1600" b="1">
                          <a:latin typeface="Open Sans"/>
                        </a:rPr>
                        <a:t>10</a:t>
                      </a:r>
                    </a:p>
                  </a:txBody>
                  <a:tcPr anchor="ctr"/>
                </a:tc>
                <a:tc>
                  <a:txBody>
                    <a:bodyPr/>
                    <a:lstStyle/>
                    <a:p>
                      <a:pPr lvl="0" algn="ctr">
                        <a:buNone/>
                      </a:pPr>
                      <a:r>
                        <a:rPr lang="en-US" sz="1600" b="1" i="0" u="none" strike="noStrike" noProof="0">
                          <a:solidFill>
                            <a:srgbClr val="E9F2F7"/>
                          </a:solidFill>
                        </a:rPr>
                        <a:t>X</a:t>
                      </a:r>
                      <a:endParaRPr lang="en-US"/>
                    </a:p>
                  </a:txBody>
                  <a:tcPr anchor="ctr"/>
                </a:tc>
                <a:tc>
                  <a:txBody>
                    <a:bodyPr/>
                    <a:lstStyle/>
                    <a:p>
                      <a:pPr lvl="0" algn="ctr">
                        <a:buNone/>
                      </a:pPr>
                      <a:endParaRPr lang="en-US" sz="1400">
                        <a:latin typeface="Open Sans"/>
                      </a:endParaRPr>
                    </a:p>
                  </a:txBody>
                  <a:tcPr anchor="ctr"/>
                </a:tc>
                <a:tc>
                  <a:txBody>
                    <a:bodyPr/>
                    <a:lstStyle/>
                    <a:p>
                      <a:pPr lvl="0" algn="ctr">
                        <a:buNone/>
                      </a:pPr>
                      <a:endParaRPr lang="en-US" sz="1400">
                        <a:latin typeface="Open Sans"/>
                      </a:endParaRPr>
                    </a:p>
                  </a:txBody>
                  <a:tcPr anchor="ctr"/>
                </a:tc>
                <a:extLst>
                  <a:ext uri="{0D108BD9-81ED-4DB2-BD59-A6C34878D82A}">
                    <a16:rowId xmlns:a16="http://schemas.microsoft.com/office/drawing/2014/main" val="2451356015"/>
                  </a:ext>
                </a:extLst>
              </a:tr>
              <a:tr h="568667">
                <a:tc>
                  <a:txBody>
                    <a:bodyPr/>
                    <a:lstStyle/>
                    <a:p>
                      <a:pPr algn="ctr"/>
                      <a:r>
                        <a:rPr lang="en-US" sz="1400" b="1">
                          <a:latin typeface="Open Sans"/>
                        </a:rPr>
                        <a:t>Nutrition</a:t>
                      </a:r>
                    </a:p>
                  </a:txBody>
                  <a:tcPr anchor="ctr"/>
                </a:tc>
                <a:tc>
                  <a:txBody>
                    <a:bodyPr/>
                    <a:lstStyle/>
                    <a:p>
                      <a:pPr algn="ctr"/>
                      <a:r>
                        <a:rPr lang="en-US" sz="1600" b="1">
                          <a:latin typeface="Open Sans"/>
                        </a:rPr>
                        <a:t>103</a:t>
                      </a:r>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lvl="0" algn="ctr">
                        <a:buNone/>
                      </a:pPr>
                      <a:r>
                        <a:rPr lang="en-US" sz="1600" b="1">
                          <a:latin typeface="Open Sans"/>
                        </a:rPr>
                        <a:t>20</a:t>
                      </a:r>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lvl="0" algn="ctr">
                        <a:buNone/>
                      </a:pPr>
                      <a:r>
                        <a:rPr lang="en-US" sz="1600" b="1" i="0" u="none" strike="noStrike" noProof="0">
                          <a:solidFill>
                            <a:srgbClr val="CFE3EE"/>
                          </a:solidFill>
                        </a:rPr>
                        <a:t>X</a:t>
                      </a:r>
                      <a:endParaRPr lang="en-US"/>
                    </a:p>
                  </a:txBody>
                  <a:tcPr anchor="ctr"/>
                </a:tc>
                <a:extLst>
                  <a:ext uri="{0D108BD9-81ED-4DB2-BD59-A6C34878D82A}">
                    <a16:rowId xmlns:a16="http://schemas.microsoft.com/office/drawing/2014/main" val="2000336743"/>
                  </a:ext>
                </a:extLst>
              </a:tr>
            </a:tbl>
          </a:graphicData>
        </a:graphic>
      </p:graphicFrame>
      <p:sp>
        <p:nvSpPr>
          <p:cNvPr id="4" name="Slide Number Placeholder 3">
            <a:extLst>
              <a:ext uri="{FF2B5EF4-FFF2-40B4-BE49-F238E27FC236}">
                <a16:creationId xmlns:a16="http://schemas.microsoft.com/office/drawing/2014/main" id="{1F6206C5-4C51-13E2-5B10-4BBF669B286F}"/>
              </a:ext>
            </a:extLst>
          </p:cNvPr>
          <p:cNvSpPr>
            <a:spLocks noGrp="1"/>
          </p:cNvSpPr>
          <p:nvPr>
            <p:ph type="sldNum" sz="quarter" idx="12"/>
          </p:nvPr>
        </p:nvSpPr>
        <p:spPr/>
        <p:txBody>
          <a:bodyPr/>
          <a:lstStyle/>
          <a:p>
            <a:fld id="{307E6868-079E-1649-B8D1-459B42CE4DE3}" type="slidenum">
              <a:rPr lang="en-US" smtClean="0"/>
              <a:t>4</a:t>
            </a:fld>
            <a:endParaRPr lang="en-US"/>
          </a:p>
        </p:txBody>
      </p:sp>
      <p:pic>
        <p:nvPicPr>
          <p:cNvPr id="7" name="Graphic 6">
            <a:extLst>
              <a:ext uri="{FF2B5EF4-FFF2-40B4-BE49-F238E27FC236}">
                <a16:creationId xmlns:a16="http://schemas.microsoft.com/office/drawing/2014/main" id="{E6DDC635-5C4C-8C8A-DEEB-EA334C534E6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21898" y="2892164"/>
            <a:ext cx="427220" cy="436589"/>
          </a:xfrm>
          <a:prstGeom prst="rect">
            <a:avLst/>
          </a:prstGeom>
        </p:spPr>
      </p:pic>
      <p:pic>
        <p:nvPicPr>
          <p:cNvPr id="11" name="Graphic 10">
            <a:extLst>
              <a:ext uri="{FF2B5EF4-FFF2-40B4-BE49-F238E27FC236}">
                <a16:creationId xmlns:a16="http://schemas.microsoft.com/office/drawing/2014/main" id="{724F008C-EEB8-AEDB-A8F0-0BE690CD4B6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46159" y="3473033"/>
            <a:ext cx="427220" cy="436589"/>
          </a:xfrm>
          <a:prstGeom prst="rect">
            <a:avLst/>
          </a:prstGeom>
        </p:spPr>
      </p:pic>
      <p:pic>
        <p:nvPicPr>
          <p:cNvPr id="12" name="Graphic 11">
            <a:extLst>
              <a:ext uri="{FF2B5EF4-FFF2-40B4-BE49-F238E27FC236}">
                <a16:creationId xmlns:a16="http://schemas.microsoft.com/office/drawing/2014/main" id="{BC01E1DE-2919-FAA1-08E8-6BB2B715623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46160" y="2892165"/>
            <a:ext cx="427220" cy="436589"/>
          </a:xfrm>
          <a:prstGeom prst="rect">
            <a:avLst/>
          </a:prstGeom>
        </p:spPr>
      </p:pic>
      <p:pic>
        <p:nvPicPr>
          <p:cNvPr id="13" name="Graphic 12">
            <a:extLst>
              <a:ext uri="{FF2B5EF4-FFF2-40B4-BE49-F238E27FC236}">
                <a16:creationId xmlns:a16="http://schemas.microsoft.com/office/drawing/2014/main" id="{798F58BC-A2E4-095C-3B82-9EE05FFC538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21898" y="3444926"/>
            <a:ext cx="427220" cy="436589"/>
          </a:xfrm>
          <a:prstGeom prst="rect">
            <a:avLst/>
          </a:prstGeom>
        </p:spPr>
      </p:pic>
      <p:pic>
        <p:nvPicPr>
          <p:cNvPr id="15" name="Graphic 14">
            <a:extLst>
              <a:ext uri="{FF2B5EF4-FFF2-40B4-BE49-F238E27FC236}">
                <a16:creationId xmlns:a16="http://schemas.microsoft.com/office/drawing/2014/main" id="{9059DCE1-2A03-88E4-6C59-BB9940C0EC9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40150" y="3444925"/>
            <a:ext cx="427220" cy="436589"/>
          </a:xfrm>
          <a:prstGeom prst="rect">
            <a:avLst/>
          </a:prstGeom>
        </p:spPr>
      </p:pic>
      <p:pic>
        <p:nvPicPr>
          <p:cNvPr id="16" name="Graphic 15">
            <a:extLst>
              <a:ext uri="{FF2B5EF4-FFF2-40B4-BE49-F238E27FC236}">
                <a16:creationId xmlns:a16="http://schemas.microsoft.com/office/drawing/2014/main" id="{665D6CF7-3603-DBC9-B3FA-A5EC2304FE4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300209" y="3444926"/>
            <a:ext cx="427220" cy="436589"/>
          </a:xfrm>
          <a:prstGeom prst="rect">
            <a:avLst/>
          </a:prstGeom>
        </p:spPr>
      </p:pic>
      <p:pic>
        <p:nvPicPr>
          <p:cNvPr id="18" name="Graphic 17">
            <a:extLst>
              <a:ext uri="{FF2B5EF4-FFF2-40B4-BE49-F238E27FC236}">
                <a16:creationId xmlns:a16="http://schemas.microsoft.com/office/drawing/2014/main" id="{17C162D9-41E8-34F3-8840-E7067BE2F65D}"/>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75945" y="3444925"/>
            <a:ext cx="427220" cy="436589"/>
          </a:xfrm>
          <a:prstGeom prst="rect">
            <a:avLst/>
          </a:prstGeom>
        </p:spPr>
      </p:pic>
      <p:pic>
        <p:nvPicPr>
          <p:cNvPr id="3" name="Graphic 2">
            <a:extLst>
              <a:ext uri="{FF2B5EF4-FFF2-40B4-BE49-F238E27FC236}">
                <a16:creationId xmlns:a16="http://schemas.microsoft.com/office/drawing/2014/main" id="{190AAF32-4796-3DE7-813B-31610150C528}"/>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47838" y="2892162"/>
            <a:ext cx="427220" cy="436589"/>
          </a:xfrm>
          <a:prstGeom prst="rect">
            <a:avLst/>
          </a:prstGeom>
        </p:spPr>
      </p:pic>
      <p:pic>
        <p:nvPicPr>
          <p:cNvPr id="6" name="Graphic 5">
            <a:extLst>
              <a:ext uri="{FF2B5EF4-FFF2-40B4-BE49-F238E27FC236}">
                <a16:creationId xmlns:a16="http://schemas.microsoft.com/office/drawing/2014/main" id="{A56ED61A-C132-9015-9906-BA699E6EECC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21895" y="2292555"/>
            <a:ext cx="427220" cy="436589"/>
          </a:xfrm>
          <a:prstGeom prst="rect">
            <a:avLst/>
          </a:prstGeom>
        </p:spPr>
      </p:pic>
      <p:pic>
        <p:nvPicPr>
          <p:cNvPr id="8" name="Graphic 7">
            <a:extLst>
              <a:ext uri="{FF2B5EF4-FFF2-40B4-BE49-F238E27FC236}">
                <a16:creationId xmlns:a16="http://schemas.microsoft.com/office/drawing/2014/main" id="{AD4F9979-AA7A-694F-88F1-D214AD7D8BE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75944" y="2292555"/>
            <a:ext cx="427220" cy="436589"/>
          </a:xfrm>
          <a:prstGeom prst="rect">
            <a:avLst/>
          </a:prstGeom>
        </p:spPr>
      </p:pic>
    </p:spTree>
    <p:extLst>
      <p:ext uri="{BB962C8B-B14F-4D97-AF65-F5344CB8AC3E}">
        <p14:creationId xmlns:p14="http://schemas.microsoft.com/office/powerpoint/2010/main" val="1486301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28A359C-BF6B-3887-10D7-85B79D7F2FC3}"/>
              </a:ext>
            </a:extLst>
          </p:cNvPr>
          <p:cNvSpPr>
            <a:spLocks noGrp="1"/>
          </p:cNvSpPr>
          <p:nvPr>
            <p:ph type="title"/>
          </p:nvPr>
        </p:nvSpPr>
        <p:spPr>
          <a:xfrm>
            <a:off x="1" y="-807367"/>
            <a:ext cx="7401491" cy="673897"/>
          </a:xfrm>
        </p:spPr>
        <p:txBody>
          <a:bodyPr>
            <a:normAutofit fontScale="90000"/>
          </a:bodyPr>
          <a:lstStyle/>
          <a:p>
            <a:r>
              <a:rPr lang="en-US" sz="3150" b="1"/>
              <a:t>RESULTS appropriations advocacy issues</a:t>
            </a:r>
          </a:p>
        </p:txBody>
      </p:sp>
      <p:sp>
        <p:nvSpPr>
          <p:cNvPr id="3" name="Rectangle: Rounded Corners 2">
            <a:extLst>
              <a:ext uri="{FF2B5EF4-FFF2-40B4-BE49-F238E27FC236}">
                <a16:creationId xmlns:a16="http://schemas.microsoft.com/office/drawing/2014/main" id="{FC7F71CD-903E-019E-2B49-53FCA5B4D1A7}"/>
              </a:ext>
            </a:extLst>
          </p:cNvPr>
          <p:cNvSpPr/>
          <p:nvPr/>
        </p:nvSpPr>
        <p:spPr>
          <a:xfrm>
            <a:off x="195589" y="373418"/>
            <a:ext cx="4524234" cy="701342"/>
          </a:xfrm>
          <a:prstGeom prst="round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a:t>OUR ISSUES</a:t>
            </a:r>
          </a:p>
        </p:txBody>
      </p:sp>
      <p:pic>
        <p:nvPicPr>
          <p:cNvPr id="22" name="Graphic 21">
            <a:extLst>
              <a:ext uri="{FF2B5EF4-FFF2-40B4-BE49-F238E27FC236}">
                <a16:creationId xmlns:a16="http://schemas.microsoft.com/office/drawing/2014/main" id="{4A505DEA-1C8D-1BD6-3021-AC2AE4EA3034}"/>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42338" y="1356246"/>
            <a:ext cx="987757" cy="987757"/>
          </a:xfrm>
          <a:prstGeom prst="rect">
            <a:avLst/>
          </a:prstGeom>
        </p:spPr>
      </p:pic>
      <p:grpSp>
        <p:nvGrpSpPr>
          <p:cNvPr id="4" name="Group 3">
            <a:extLst>
              <a:ext uri="{FF2B5EF4-FFF2-40B4-BE49-F238E27FC236}">
                <a16:creationId xmlns:a16="http://schemas.microsoft.com/office/drawing/2014/main" id="{2927D946-D0D8-91D6-2BAA-1132F8342667}"/>
              </a:ext>
              <a:ext uri="{C183D7F6-B498-43B3-948B-1728B52AA6E4}">
                <adec:decorative xmlns:adec="http://schemas.microsoft.com/office/drawing/2017/decorative" val="1"/>
              </a:ext>
            </a:extLst>
          </p:cNvPr>
          <p:cNvGrpSpPr/>
          <p:nvPr/>
        </p:nvGrpSpPr>
        <p:grpSpPr>
          <a:xfrm>
            <a:off x="622935" y="1218063"/>
            <a:ext cx="2400300" cy="3604564"/>
            <a:chOff x="4450080" y="1624084"/>
            <a:chExt cx="3200400" cy="4806085"/>
          </a:xfrm>
        </p:grpSpPr>
        <p:sp>
          <p:nvSpPr>
            <p:cNvPr id="17" name="Rectangle 16">
              <a:extLst>
                <a:ext uri="{FF2B5EF4-FFF2-40B4-BE49-F238E27FC236}">
                  <a16:creationId xmlns:a16="http://schemas.microsoft.com/office/drawing/2014/main" id="{3AD0FB91-4263-350E-2300-BDB69C2E999E}"/>
                </a:ext>
              </a:extLst>
            </p:cNvPr>
            <p:cNvSpPr/>
            <p:nvPr/>
          </p:nvSpPr>
          <p:spPr>
            <a:xfrm>
              <a:off x="4450080" y="2361063"/>
              <a:ext cx="3200400" cy="4069106"/>
            </a:xfrm>
            <a:prstGeom prst="rect">
              <a:avLst/>
            </a:prstGeom>
            <a:noFill/>
            <a:ln w="5715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250" b="1">
                <a:solidFill>
                  <a:schemeClr val="tx1"/>
                </a:solidFill>
              </a:endParaRPr>
            </a:p>
            <a:p>
              <a:pPr algn="ctr"/>
              <a:r>
                <a:rPr lang="en-US" sz="2250">
                  <a:solidFill>
                    <a:schemeClr val="tx1"/>
                  </a:solidFill>
                </a:rPr>
                <a:t>Ending the tuberculosis epidemic</a:t>
              </a:r>
            </a:p>
          </p:txBody>
        </p:sp>
        <p:sp>
          <p:nvSpPr>
            <p:cNvPr id="18" name="Oval 17">
              <a:extLst>
                <a:ext uri="{FF2B5EF4-FFF2-40B4-BE49-F238E27FC236}">
                  <a16:creationId xmlns:a16="http://schemas.microsoft.com/office/drawing/2014/main" id="{6DF07EC3-0A6A-F0FD-3F07-E44AE5B7E8CB}"/>
                </a:ext>
                <a:ext uri="{C183D7F6-B498-43B3-948B-1728B52AA6E4}">
                  <adec:decorative xmlns:adec="http://schemas.microsoft.com/office/drawing/2017/decorative" val="1"/>
                </a:ext>
              </a:extLst>
            </p:cNvPr>
            <p:cNvSpPr/>
            <p:nvPr/>
          </p:nvSpPr>
          <p:spPr>
            <a:xfrm>
              <a:off x="5204119" y="1624084"/>
              <a:ext cx="1692322" cy="169232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b="1">
                <a:solidFill>
                  <a:schemeClr val="tx1"/>
                </a:solidFill>
              </a:endParaRPr>
            </a:p>
          </p:txBody>
        </p:sp>
        <p:pic>
          <p:nvPicPr>
            <p:cNvPr id="24" name="Graphic 23">
              <a:extLst>
                <a:ext uri="{FF2B5EF4-FFF2-40B4-BE49-F238E27FC236}">
                  <a16:creationId xmlns:a16="http://schemas.microsoft.com/office/drawing/2014/main" id="{70127395-6738-FADB-D21F-0EA9DFEF8DA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24914" y="1808326"/>
              <a:ext cx="1317009" cy="1317009"/>
            </a:xfrm>
            <a:prstGeom prst="rect">
              <a:avLst/>
            </a:prstGeom>
          </p:spPr>
        </p:pic>
      </p:grpSp>
      <p:grpSp>
        <p:nvGrpSpPr>
          <p:cNvPr id="5" name="Group 4">
            <a:extLst>
              <a:ext uri="{FF2B5EF4-FFF2-40B4-BE49-F238E27FC236}">
                <a16:creationId xmlns:a16="http://schemas.microsoft.com/office/drawing/2014/main" id="{D027618E-7087-9355-6667-574B339B3F9E}"/>
              </a:ext>
              <a:ext uri="{C183D7F6-B498-43B3-948B-1728B52AA6E4}">
                <adec:decorative xmlns:adec="http://schemas.microsoft.com/office/drawing/2017/decorative" val="1"/>
              </a:ext>
            </a:extLst>
          </p:cNvPr>
          <p:cNvGrpSpPr/>
          <p:nvPr/>
        </p:nvGrpSpPr>
        <p:grpSpPr>
          <a:xfrm>
            <a:off x="6079796" y="1218063"/>
            <a:ext cx="2400300" cy="3604564"/>
            <a:chOff x="8106395" y="1624084"/>
            <a:chExt cx="3200400" cy="4806085"/>
          </a:xfrm>
        </p:grpSpPr>
        <p:sp>
          <p:nvSpPr>
            <p:cNvPr id="13" name="Rectangle 12">
              <a:extLst>
                <a:ext uri="{FF2B5EF4-FFF2-40B4-BE49-F238E27FC236}">
                  <a16:creationId xmlns:a16="http://schemas.microsoft.com/office/drawing/2014/main" id="{0BC07448-A12E-A728-BA9A-0643BA640D25}"/>
                </a:ext>
              </a:extLst>
            </p:cNvPr>
            <p:cNvSpPr/>
            <p:nvPr/>
          </p:nvSpPr>
          <p:spPr>
            <a:xfrm>
              <a:off x="8106395" y="2361063"/>
              <a:ext cx="3200400" cy="4069106"/>
            </a:xfrm>
            <a:prstGeom prst="rect">
              <a:avLst/>
            </a:prstGeom>
            <a:noFill/>
            <a:ln w="57150">
              <a:solidFill>
                <a:schemeClr val="accent2"/>
              </a:solidFill>
            </a:ln>
            <a:effectLst/>
          </p:spPr>
          <p:style>
            <a:lnRef idx="1">
              <a:schemeClr val="accent1"/>
            </a:lnRef>
            <a:fillRef idx="3">
              <a:schemeClr val="accent1"/>
            </a:fillRef>
            <a:effectRef idx="2">
              <a:schemeClr val="accent1"/>
            </a:effectRef>
            <a:fontRef idx="minor">
              <a:schemeClr val="lt1"/>
            </a:fontRef>
          </p:style>
          <p:txBody>
            <a:bodyPr lIns="68580" tIns="34290" rIns="68580" bIns="34290" rtlCol="0" anchor="ctr"/>
            <a:lstStyle/>
            <a:p>
              <a:pPr algn="ctr"/>
              <a:endParaRPr lang="en-US" sz="2250" b="1">
                <a:solidFill>
                  <a:schemeClr val="tx1"/>
                </a:solidFill>
              </a:endParaRPr>
            </a:p>
            <a:p>
              <a:pPr algn="ctr"/>
              <a:r>
                <a:rPr lang="en-US" sz="2250">
                  <a:solidFill>
                    <a:schemeClr val="tx1"/>
                  </a:solidFill>
                </a:rPr>
                <a:t>Ensuring access  to quality education for</a:t>
              </a:r>
              <a:endParaRPr lang="en-US" sz="2250">
                <a:solidFill>
                  <a:schemeClr val="tx1"/>
                </a:solidFill>
                <a:ea typeface="Open Sans"/>
                <a:cs typeface="Open Sans"/>
              </a:endParaRPr>
            </a:p>
            <a:p>
              <a:pPr algn="ctr"/>
              <a:r>
                <a:rPr lang="en-US" sz="2250">
                  <a:solidFill>
                    <a:schemeClr val="tx1"/>
                  </a:solidFill>
                </a:rPr>
                <a:t>all children</a:t>
              </a:r>
              <a:endParaRPr lang="en-US" sz="2250">
                <a:solidFill>
                  <a:schemeClr val="tx1"/>
                </a:solidFill>
                <a:ea typeface="Open Sans"/>
                <a:cs typeface="Open Sans"/>
              </a:endParaRPr>
            </a:p>
          </p:txBody>
        </p:sp>
        <p:sp>
          <p:nvSpPr>
            <p:cNvPr id="15" name="Oval 14">
              <a:extLst>
                <a:ext uri="{FF2B5EF4-FFF2-40B4-BE49-F238E27FC236}">
                  <a16:creationId xmlns:a16="http://schemas.microsoft.com/office/drawing/2014/main" id="{8FF91E16-D312-3E7D-FA31-13ED5DF15102}"/>
                </a:ext>
                <a:ext uri="{C183D7F6-B498-43B3-948B-1728B52AA6E4}">
                  <adec:decorative xmlns:adec="http://schemas.microsoft.com/office/drawing/2017/decorative" val="1"/>
                </a:ext>
              </a:extLst>
            </p:cNvPr>
            <p:cNvSpPr/>
            <p:nvPr/>
          </p:nvSpPr>
          <p:spPr>
            <a:xfrm>
              <a:off x="8860434" y="1624084"/>
              <a:ext cx="1692322" cy="169232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b="1">
                <a:solidFill>
                  <a:schemeClr val="tx1"/>
                </a:solidFill>
              </a:endParaRPr>
            </a:p>
          </p:txBody>
        </p:sp>
        <p:pic>
          <p:nvPicPr>
            <p:cNvPr id="30" name="Graphic 29">
              <a:extLst>
                <a:ext uri="{FF2B5EF4-FFF2-40B4-BE49-F238E27FC236}">
                  <a16:creationId xmlns:a16="http://schemas.microsoft.com/office/drawing/2014/main" id="{6F50D6B3-8697-E899-ED74-FEE06EBF0D40}"/>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048227" y="1808599"/>
              <a:ext cx="1316736" cy="1316736"/>
            </a:xfrm>
            <a:prstGeom prst="rect">
              <a:avLst/>
            </a:prstGeom>
          </p:spPr>
        </p:pic>
      </p:grpSp>
      <p:grpSp>
        <p:nvGrpSpPr>
          <p:cNvPr id="6" name="Group 5">
            <a:extLst>
              <a:ext uri="{FF2B5EF4-FFF2-40B4-BE49-F238E27FC236}">
                <a16:creationId xmlns:a16="http://schemas.microsoft.com/office/drawing/2014/main" id="{4259ABDC-C79E-DC0A-19B4-D678E98F11DA}"/>
              </a:ext>
              <a:ext uri="{C183D7F6-B498-43B3-948B-1728B52AA6E4}">
                <adec:decorative xmlns:adec="http://schemas.microsoft.com/office/drawing/2017/decorative" val="1"/>
              </a:ext>
            </a:extLst>
          </p:cNvPr>
          <p:cNvGrpSpPr/>
          <p:nvPr/>
        </p:nvGrpSpPr>
        <p:grpSpPr>
          <a:xfrm>
            <a:off x="3327502" y="1218063"/>
            <a:ext cx="2331720" cy="3604564"/>
            <a:chOff x="885205" y="1624084"/>
            <a:chExt cx="3108960" cy="4806085"/>
          </a:xfrm>
        </p:grpSpPr>
        <p:sp>
          <p:nvSpPr>
            <p:cNvPr id="7" name="Rectangle 6">
              <a:extLst>
                <a:ext uri="{FF2B5EF4-FFF2-40B4-BE49-F238E27FC236}">
                  <a16:creationId xmlns:a16="http://schemas.microsoft.com/office/drawing/2014/main" id="{B48506F3-2F5B-0C92-65A1-B9470FC213E8}"/>
                </a:ext>
              </a:extLst>
            </p:cNvPr>
            <p:cNvSpPr/>
            <p:nvPr/>
          </p:nvSpPr>
          <p:spPr>
            <a:xfrm>
              <a:off x="885205" y="2361063"/>
              <a:ext cx="3108960" cy="4069106"/>
            </a:xfrm>
            <a:prstGeom prst="rect">
              <a:avLst/>
            </a:prstGeom>
            <a:noFill/>
            <a:ln w="57150">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250" b="1">
                <a:solidFill>
                  <a:schemeClr val="tx1"/>
                </a:solidFill>
              </a:endParaRPr>
            </a:p>
            <a:p>
              <a:pPr algn="ctr"/>
              <a:r>
                <a:rPr lang="en-US" sz="2250">
                  <a:solidFill>
                    <a:schemeClr val="tx1"/>
                  </a:solidFill>
                </a:rPr>
                <a:t>Ending preventable maternal and child deaths</a:t>
              </a:r>
            </a:p>
          </p:txBody>
        </p:sp>
        <p:sp>
          <p:nvSpPr>
            <p:cNvPr id="8" name="Oval 7">
              <a:extLst>
                <a:ext uri="{FF2B5EF4-FFF2-40B4-BE49-F238E27FC236}">
                  <a16:creationId xmlns:a16="http://schemas.microsoft.com/office/drawing/2014/main" id="{E511A29D-F611-E07E-69FF-B2D7D02BBDA5}"/>
                </a:ext>
                <a:ext uri="{C183D7F6-B498-43B3-948B-1728B52AA6E4}">
                  <adec:decorative xmlns:adec="http://schemas.microsoft.com/office/drawing/2017/decorative" val="1"/>
                </a:ext>
              </a:extLst>
            </p:cNvPr>
            <p:cNvSpPr/>
            <p:nvPr/>
          </p:nvSpPr>
          <p:spPr>
            <a:xfrm>
              <a:off x="1693297" y="1624084"/>
              <a:ext cx="1692322" cy="1692322"/>
            </a:xfrm>
            <a:prstGeom prst="ellipse">
              <a:avLst/>
            </a:prstGeom>
            <a:solidFill>
              <a:schemeClr val="tx2"/>
            </a:solid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1350" b="1">
                <a:solidFill>
                  <a:schemeClr val="tx1"/>
                </a:solidFill>
              </a:endParaRPr>
            </a:p>
          </p:txBody>
        </p:sp>
      </p:grpSp>
      <p:pic>
        <p:nvPicPr>
          <p:cNvPr id="11" name="Graphic 10">
            <a:extLst>
              <a:ext uri="{FF2B5EF4-FFF2-40B4-BE49-F238E27FC236}">
                <a16:creationId xmlns:a16="http://schemas.microsoft.com/office/drawing/2014/main" id="{17AFBA11-EB85-805E-8421-53F285A50337}"/>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77361" y="1358286"/>
            <a:ext cx="987757" cy="987757"/>
          </a:xfrm>
          <a:prstGeom prst="rect">
            <a:avLst/>
          </a:prstGeom>
        </p:spPr>
      </p:pic>
    </p:spTree>
    <p:extLst>
      <p:ext uri="{BB962C8B-B14F-4D97-AF65-F5344CB8AC3E}">
        <p14:creationId xmlns:p14="http://schemas.microsoft.com/office/powerpoint/2010/main" val="96353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055FC-EB57-16AB-57D6-592DA01090A6}"/>
              </a:ext>
            </a:extLst>
          </p:cNvPr>
          <p:cNvSpPr>
            <a:spLocks noGrp="1"/>
          </p:cNvSpPr>
          <p:nvPr>
            <p:ph type="title"/>
          </p:nvPr>
        </p:nvSpPr>
        <p:spPr/>
        <p:txBody>
          <a:bodyPr/>
          <a:lstStyle/>
          <a:p>
            <a:r>
              <a:rPr lang="en-US">
                <a:cs typeface="Calibri"/>
              </a:rPr>
              <a:t>Legislation Status- Current</a:t>
            </a:r>
          </a:p>
        </p:txBody>
      </p:sp>
      <p:graphicFrame>
        <p:nvGraphicFramePr>
          <p:cNvPr id="5" name="Content Placeholder 4">
            <a:extLst>
              <a:ext uri="{FF2B5EF4-FFF2-40B4-BE49-F238E27FC236}">
                <a16:creationId xmlns:a16="http://schemas.microsoft.com/office/drawing/2014/main" id="{9B54BDD1-D30D-DCDE-0F64-3D4F292ECC15}"/>
              </a:ext>
            </a:extLst>
          </p:cNvPr>
          <p:cNvGraphicFramePr>
            <a:graphicFrameLocks noGrp="1"/>
          </p:cNvGraphicFramePr>
          <p:nvPr>
            <p:ph idx="1"/>
            <p:extLst>
              <p:ext uri="{D42A27DB-BD31-4B8C-83A1-F6EECF244321}">
                <p14:modId xmlns:p14="http://schemas.microsoft.com/office/powerpoint/2010/main" val="2441551660"/>
              </p:ext>
            </p:extLst>
          </p:nvPr>
        </p:nvGraphicFramePr>
        <p:xfrm>
          <a:off x="37475" y="1499016"/>
          <a:ext cx="9064161" cy="1886080"/>
        </p:xfrm>
        <a:graphic>
          <a:graphicData uri="http://schemas.openxmlformats.org/drawingml/2006/table">
            <a:tbl>
              <a:tblPr firstRow="1" bandRow="1">
                <a:tableStyleId>{5C22544A-7EE6-4342-B048-85BDC9FD1C3A}</a:tableStyleId>
              </a:tblPr>
              <a:tblGrid>
                <a:gridCol w="1114893">
                  <a:extLst>
                    <a:ext uri="{9D8B030D-6E8A-4147-A177-3AD203B41FA5}">
                      <a16:colId xmlns:a16="http://schemas.microsoft.com/office/drawing/2014/main" val="2311273304"/>
                    </a:ext>
                  </a:extLst>
                </a:gridCol>
                <a:gridCol w="1292288">
                  <a:extLst>
                    <a:ext uri="{9D8B030D-6E8A-4147-A177-3AD203B41FA5}">
                      <a16:colId xmlns:a16="http://schemas.microsoft.com/office/drawing/2014/main" val="565172103"/>
                    </a:ext>
                  </a:extLst>
                </a:gridCol>
                <a:gridCol w="1208580">
                  <a:extLst>
                    <a:ext uri="{9D8B030D-6E8A-4147-A177-3AD203B41FA5}">
                      <a16:colId xmlns:a16="http://schemas.microsoft.com/office/drawing/2014/main" val="4129981129"/>
                    </a:ext>
                  </a:extLst>
                </a:gridCol>
                <a:gridCol w="916318">
                  <a:extLst>
                    <a:ext uri="{9D8B030D-6E8A-4147-A177-3AD203B41FA5}">
                      <a16:colId xmlns:a16="http://schemas.microsoft.com/office/drawing/2014/main" val="1856971866"/>
                    </a:ext>
                  </a:extLst>
                </a:gridCol>
                <a:gridCol w="1217948">
                  <a:extLst>
                    <a:ext uri="{9D8B030D-6E8A-4147-A177-3AD203B41FA5}">
                      <a16:colId xmlns:a16="http://schemas.microsoft.com/office/drawing/2014/main" val="4137459748"/>
                    </a:ext>
                  </a:extLst>
                </a:gridCol>
                <a:gridCol w="1199212">
                  <a:extLst>
                    <a:ext uri="{9D8B030D-6E8A-4147-A177-3AD203B41FA5}">
                      <a16:colId xmlns:a16="http://schemas.microsoft.com/office/drawing/2014/main" val="2207300503"/>
                    </a:ext>
                  </a:extLst>
                </a:gridCol>
                <a:gridCol w="981900">
                  <a:extLst>
                    <a:ext uri="{9D8B030D-6E8A-4147-A177-3AD203B41FA5}">
                      <a16:colId xmlns:a16="http://schemas.microsoft.com/office/drawing/2014/main" val="323865780"/>
                    </a:ext>
                  </a:extLst>
                </a:gridCol>
                <a:gridCol w="1133022">
                  <a:extLst>
                    <a:ext uri="{9D8B030D-6E8A-4147-A177-3AD203B41FA5}">
                      <a16:colId xmlns:a16="http://schemas.microsoft.com/office/drawing/2014/main" val="1208805294"/>
                    </a:ext>
                  </a:extLst>
                </a:gridCol>
              </a:tblGrid>
              <a:tr h="748746">
                <a:tc>
                  <a:txBody>
                    <a:bodyPr/>
                    <a:lstStyle/>
                    <a:p>
                      <a:pPr algn="ctr"/>
                      <a:r>
                        <a:rPr lang="en-US" sz="1400">
                          <a:latin typeface="Open Sans"/>
                        </a:rPr>
                        <a:t>Bill</a:t>
                      </a:r>
                    </a:p>
                  </a:txBody>
                  <a:tcPr anchor="ctr"/>
                </a:tc>
                <a:tc>
                  <a:txBody>
                    <a:bodyPr/>
                    <a:lstStyle/>
                    <a:p>
                      <a:pPr algn="ctr"/>
                      <a:r>
                        <a:rPr lang="en-US" sz="1400">
                          <a:latin typeface="Open Sans"/>
                        </a:rPr>
                        <a:t>Cosponsors   </a:t>
                      </a:r>
                      <a:r>
                        <a:rPr lang="en-US" sz="1400" b="1" i="0" u="none" strike="noStrike" noProof="0">
                          <a:solidFill>
                            <a:srgbClr val="FFFFFF"/>
                          </a:solidFill>
                          <a:latin typeface="Open Sans"/>
                        </a:rPr>
                        <a:t>(House)</a:t>
                      </a:r>
                      <a:endParaRPr lang="en-US" sz="1400">
                        <a:solidFill>
                          <a:srgbClr val="FFFFFF"/>
                        </a:solidFill>
                        <a:latin typeface="Open Sans"/>
                      </a:endParaRPr>
                    </a:p>
                  </a:txBody>
                  <a:tcPr anchor="ctr">
                    <a:solidFill>
                      <a:schemeClr val="accent3"/>
                    </a:solidFill>
                  </a:tcPr>
                </a:tc>
                <a:tc>
                  <a:txBody>
                    <a:bodyPr/>
                    <a:lstStyle/>
                    <a:p>
                      <a:pPr algn="ctr"/>
                      <a:r>
                        <a:rPr lang="en-US" sz="1400">
                          <a:latin typeface="Open Sans"/>
                        </a:rPr>
                        <a:t>Committee (</a:t>
                      </a:r>
                      <a:r>
                        <a:rPr lang="en-US" sz="1400" b="1" i="0" u="none" strike="noStrike" noProof="0">
                          <a:solidFill>
                            <a:srgbClr val="FFFFFF"/>
                          </a:solidFill>
                          <a:latin typeface="Open Sans"/>
                        </a:rPr>
                        <a:t>House)</a:t>
                      </a:r>
                      <a:endParaRPr lang="en-US" sz="1400">
                        <a:solidFill>
                          <a:srgbClr val="FFFFFF"/>
                        </a:solidFill>
                        <a:latin typeface="Open Sans"/>
                      </a:endParaRPr>
                    </a:p>
                  </a:txBody>
                  <a:tcPr anchor="ctr">
                    <a:solidFill>
                      <a:schemeClr val="accent3"/>
                    </a:solidFill>
                  </a:tcPr>
                </a:tc>
                <a:tc>
                  <a:txBody>
                    <a:bodyPr/>
                    <a:lstStyle/>
                    <a:p>
                      <a:pPr algn="ctr"/>
                      <a:r>
                        <a:rPr lang="en-US" sz="1400">
                          <a:latin typeface="Open Sans"/>
                        </a:rPr>
                        <a:t>Passed  </a:t>
                      </a:r>
                      <a:r>
                        <a:rPr lang="en-US" sz="1400" b="1" i="0" u="none" strike="noStrike" noProof="0">
                          <a:solidFill>
                            <a:srgbClr val="FFFFFF"/>
                          </a:solidFill>
                          <a:latin typeface="Open Sans"/>
                        </a:rPr>
                        <a:t>(House)</a:t>
                      </a:r>
                      <a:endParaRPr lang="en-US" sz="1400">
                        <a:solidFill>
                          <a:srgbClr val="FFFFFF"/>
                        </a:solidFill>
                        <a:latin typeface="Open Sans"/>
                      </a:endParaRPr>
                    </a:p>
                  </a:txBody>
                  <a:tcPr anchor="ctr">
                    <a:solidFill>
                      <a:schemeClr val="accent3"/>
                    </a:solidFill>
                  </a:tcPr>
                </a:tc>
                <a:tc>
                  <a:txBody>
                    <a:bodyPr/>
                    <a:lstStyle/>
                    <a:p>
                      <a:pPr lvl="0" algn="ctr">
                        <a:buNone/>
                      </a:pPr>
                      <a:r>
                        <a:rPr lang="en-US" sz="1400" b="1" i="0" u="none" strike="noStrike" noProof="0">
                          <a:solidFill>
                            <a:srgbClr val="FFFFFF"/>
                          </a:solidFill>
                          <a:latin typeface="Open Sans"/>
                        </a:rPr>
                        <a:t>Cosponsors (Senate)</a:t>
                      </a:r>
                    </a:p>
                  </a:txBody>
                  <a:tcPr anchor="ctr">
                    <a:solidFill>
                      <a:schemeClr val="accent4"/>
                    </a:solidFill>
                  </a:tcPr>
                </a:tc>
                <a:tc>
                  <a:txBody>
                    <a:bodyPr/>
                    <a:lstStyle/>
                    <a:p>
                      <a:pPr lvl="0" algn="ctr">
                        <a:buNone/>
                      </a:pPr>
                      <a:r>
                        <a:rPr lang="en-US" sz="1400" b="1" i="0" u="none" strike="noStrike" noProof="0">
                          <a:solidFill>
                            <a:srgbClr val="FFFFFF"/>
                          </a:solidFill>
                          <a:latin typeface="Open Sans"/>
                        </a:rPr>
                        <a:t>Committee (Senate)</a:t>
                      </a:r>
                    </a:p>
                  </a:txBody>
                  <a:tcPr anchor="ctr">
                    <a:solidFill>
                      <a:schemeClr val="accent4"/>
                    </a:solidFill>
                  </a:tcPr>
                </a:tc>
                <a:tc>
                  <a:txBody>
                    <a:bodyPr/>
                    <a:lstStyle/>
                    <a:p>
                      <a:pPr lvl="0" algn="ctr">
                        <a:buNone/>
                      </a:pPr>
                      <a:r>
                        <a:rPr lang="en-US" sz="1400" b="1" i="0" u="none" strike="noStrike" noProof="0">
                          <a:solidFill>
                            <a:srgbClr val="FFFFFF"/>
                          </a:solidFill>
                          <a:latin typeface="Open Sans"/>
                        </a:rPr>
                        <a:t>Passed (Senate)</a:t>
                      </a:r>
                    </a:p>
                  </a:txBody>
                  <a:tcPr anchor="ctr">
                    <a:solidFill>
                      <a:schemeClr val="accent4"/>
                    </a:solidFill>
                  </a:tcPr>
                </a:tc>
                <a:tc>
                  <a:txBody>
                    <a:bodyPr/>
                    <a:lstStyle/>
                    <a:p>
                      <a:pPr lvl="0" algn="ctr">
                        <a:buNone/>
                      </a:pPr>
                      <a:r>
                        <a:rPr lang="en-US" sz="1400" b="1" i="0" u="none" strike="noStrike" noProof="0">
                          <a:solidFill>
                            <a:srgbClr val="FFFFFF"/>
                          </a:solidFill>
                          <a:latin typeface="Open Sans"/>
                        </a:rPr>
                        <a:t>Signed into law</a:t>
                      </a:r>
                    </a:p>
                  </a:txBody>
                  <a:tcPr anchor="ctr"/>
                </a:tc>
                <a:extLst>
                  <a:ext uri="{0D108BD9-81ED-4DB2-BD59-A6C34878D82A}">
                    <a16:rowId xmlns:a16="http://schemas.microsoft.com/office/drawing/2014/main" val="1172866798"/>
                  </a:ext>
                </a:extLst>
              </a:tr>
              <a:tr h="568667">
                <a:tc>
                  <a:txBody>
                    <a:bodyPr/>
                    <a:lstStyle/>
                    <a:p>
                      <a:pPr algn="ctr"/>
                      <a:r>
                        <a:rPr lang="en-US" sz="1400" b="1">
                          <a:latin typeface="Open Sans"/>
                        </a:rPr>
                        <a:t>TB</a:t>
                      </a:r>
                    </a:p>
                  </a:txBody>
                  <a:tcPr anchor="ctr"/>
                </a:tc>
                <a:tc>
                  <a:txBody>
                    <a:bodyPr/>
                    <a:lstStyle/>
                    <a:p>
                      <a:pPr algn="ctr"/>
                      <a:r>
                        <a:rPr lang="en-US" sz="1600" b="1">
                          <a:latin typeface="Open Sans"/>
                        </a:rPr>
                        <a:t>64</a:t>
                      </a:r>
                    </a:p>
                  </a:txBody>
                  <a:tcPr anchor="ctr"/>
                </a:tc>
                <a:tc>
                  <a:txBody>
                    <a:bodyPr/>
                    <a:lstStyle/>
                    <a:p>
                      <a:pPr algn="ctr"/>
                      <a:r>
                        <a:rPr lang="en-US" sz="1600" b="1">
                          <a:solidFill>
                            <a:srgbClr val="CFE3EE"/>
                          </a:solidFill>
                          <a:latin typeface="Open Sans"/>
                        </a:rPr>
                        <a:t>X</a:t>
                      </a:r>
                    </a:p>
                  </a:txBody>
                  <a:tcPr anchor="ctr"/>
                </a:tc>
                <a:tc>
                  <a:txBody>
                    <a:bodyPr/>
                    <a:lstStyle/>
                    <a:p>
                      <a:pPr algn="ctr"/>
                      <a:endParaRPr lang="en-US" sz="1600" b="1">
                        <a:latin typeface="Open Sans"/>
                      </a:endParaRPr>
                    </a:p>
                  </a:txBody>
                  <a:tcPr anchor="ctr">
                    <a:solidFill>
                      <a:srgbClr val="CFE3EE"/>
                    </a:solidFill>
                  </a:tcPr>
                </a:tc>
                <a:tc>
                  <a:txBody>
                    <a:bodyPr/>
                    <a:lstStyle/>
                    <a:p>
                      <a:pPr lvl="0" algn="ctr">
                        <a:buNone/>
                      </a:pPr>
                      <a:r>
                        <a:rPr lang="en-US" sz="1600" b="1">
                          <a:latin typeface="Open Sans"/>
                        </a:rPr>
                        <a:t>4</a:t>
                      </a:r>
                    </a:p>
                  </a:txBody>
                  <a:tcPr anchor="ctr"/>
                </a:tc>
                <a:tc>
                  <a:txBody>
                    <a:bodyPr/>
                    <a:lstStyle/>
                    <a:p>
                      <a:pPr lvl="0" algn="ctr">
                        <a:buNone/>
                      </a:pPr>
                      <a:r>
                        <a:rPr lang="en-US" sz="1600" b="1" i="0" u="none" strike="noStrike" noProof="0">
                          <a:solidFill>
                            <a:srgbClr val="CFE3EE"/>
                          </a:solidFill>
                        </a:rPr>
                        <a:t>X</a:t>
                      </a:r>
                      <a:endParaRPr lang="en-US"/>
                    </a:p>
                  </a:txBody>
                  <a:tcPr anchor="ctr"/>
                </a:tc>
                <a:tc>
                  <a:txBody>
                    <a:bodyPr/>
                    <a:lstStyle/>
                    <a:p>
                      <a:pPr lvl="0" algn="ctr">
                        <a:buNone/>
                      </a:pPr>
                      <a:endParaRPr lang="en-US" sz="1400">
                        <a:latin typeface="Open Sans"/>
                      </a:endParaRPr>
                    </a:p>
                  </a:txBody>
                  <a:tcPr/>
                </a:tc>
                <a:tc>
                  <a:txBody>
                    <a:bodyPr/>
                    <a:lstStyle/>
                    <a:p>
                      <a:pPr lvl="0" algn="ctr">
                        <a:buNone/>
                      </a:pPr>
                      <a:endParaRPr lang="en-US" sz="1400">
                        <a:latin typeface="Open Sans"/>
                      </a:endParaRPr>
                    </a:p>
                  </a:txBody>
                  <a:tcPr/>
                </a:tc>
                <a:extLst>
                  <a:ext uri="{0D108BD9-81ED-4DB2-BD59-A6C34878D82A}">
                    <a16:rowId xmlns:a16="http://schemas.microsoft.com/office/drawing/2014/main" val="955842910"/>
                  </a:ext>
                </a:extLst>
              </a:tr>
              <a:tr h="568667">
                <a:tc>
                  <a:txBody>
                    <a:bodyPr/>
                    <a:lstStyle/>
                    <a:p>
                      <a:pPr lvl="0" algn="ctr">
                        <a:buNone/>
                      </a:pPr>
                      <a:r>
                        <a:rPr lang="en-US" sz="1400" b="1">
                          <a:latin typeface="Open Sans"/>
                        </a:rPr>
                        <a:t>Education</a:t>
                      </a:r>
                    </a:p>
                  </a:txBody>
                  <a:tcPr anchor="ctr"/>
                </a:tc>
                <a:tc>
                  <a:txBody>
                    <a:bodyPr/>
                    <a:lstStyle/>
                    <a:p>
                      <a:pPr lvl="0" algn="ctr">
                        <a:buNone/>
                      </a:pPr>
                      <a:r>
                        <a:rPr lang="en-US" sz="1600" b="1">
                          <a:latin typeface="Open Sans"/>
                        </a:rPr>
                        <a:t>41</a:t>
                      </a:r>
                    </a:p>
                  </a:txBody>
                  <a:tcPr anchor="ctr"/>
                </a:tc>
                <a:tc>
                  <a:txBody>
                    <a:bodyPr/>
                    <a:lstStyle/>
                    <a:p>
                      <a:pPr lvl="0" algn="ctr">
                        <a:buNone/>
                      </a:pPr>
                      <a:endParaRPr lang="en-US" sz="1600" b="1">
                        <a:latin typeface="Open Sans"/>
                      </a:endParaRPr>
                    </a:p>
                  </a:txBody>
                  <a:tcPr anchor="ctr"/>
                </a:tc>
                <a:tc>
                  <a:txBody>
                    <a:bodyPr/>
                    <a:lstStyle/>
                    <a:p>
                      <a:pPr lvl="0" algn="ctr">
                        <a:buNone/>
                      </a:pPr>
                      <a:endParaRPr lang="en-US" sz="1600" b="1">
                        <a:latin typeface="Open Sans"/>
                      </a:endParaRPr>
                    </a:p>
                  </a:txBody>
                  <a:tcPr anchor="ctr"/>
                </a:tc>
                <a:tc>
                  <a:txBody>
                    <a:bodyPr/>
                    <a:lstStyle/>
                    <a:p>
                      <a:pPr lvl="0" algn="ctr">
                        <a:buNone/>
                      </a:pPr>
                      <a:r>
                        <a:rPr lang="en-US" sz="1600" b="1">
                          <a:latin typeface="Open Sans"/>
                        </a:rPr>
                        <a:t>7</a:t>
                      </a:r>
                    </a:p>
                  </a:txBody>
                  <a:tcPr anchor="ctr"/>
                </a:tc>
                <a:tc>
                  <a:txBody>
                    <a:bodyPr/>
                    <a:lstStyle/>
                    <a:p>
                      <a:pPr lvl="0" algn="ctr">
                        <a:buNone/>
                      </a:pPr>
                      <a:r>
                        <a:rPr lang="en-US" sz="1600" b="1" i="0" u="none" strike="noStrike" noProof="0">
                          <a:solidFill>
                            <a:srgbClr val="E9F2F7"/>
                          </a:solidFill>
                        </a:rPr>
                        <a:t>X</a:t>
                      </a:r>
                      <a:endParaRPr lang="en-US"/>
                    </a:p>
                  </a:txBody>
                  <a:tcPr anchor="ctr"/>
                </a:tc>
                <a:tc>
                  <a:txBody>
                    <a:bodyPr/>
                    <a:lstStyle/>
                    <a:p>
                      <a:pPr lvl="0" algn="ctr">
                        <a:buNone/>
                      </a:pPr>
                      <a:endParaRPr lang="en-US" sz="1400">
                        <a:latin typeface="Open Sans"/>
                      </a:endParaRPr>
                    </a:p>
                  </a:txBody>
                  <a:tcPr/>
                </a:tc>
                <a:tc>
                  <a:txBody>
                    <a:bodyPr/>
                    <a:lstStyle/>
                    <a:p>
                      <a:pPr lvl="0" algn="ctr">
                        <a:buNone/>
                      </a:pPr>
                      <a:endParaRPr lang="en-US" sz="1400">
                        <a:latin typeface="Open Sans"/>
                      </a:endParaRPr>
                    </a:p>
                  </a:txBody>
                  <a:tcPr/>
                </a:tc>
                <a:extLst>
                  <a:ext uri="{0D108BD9-81ED-4DB2-BD59-A6C34878D82A}">
                    <a16:rowId xmlns:a16="http://schemas.microsoft.com/office/drawing/2014/main" val="2451356015"/>
                  </a:ext>
                </a:extLst>
              </a:tr>
            </a:tbl>
          </a:graphicData>
        </a:graphic>
      </p:graphicFrame>
      <p:sp>
        <p:nvSpPr>
          <p:cNvPr id="4" name="Slide Number Placeholder 3">
            <a:extLst>
              <a:ext uri="{FF2B5EF4-FFF2-40B4-BE49-F238E27FC236}">
                <a16:creationId xmlns:a16="http://schemas.microsoft.com/office/drawing/2014/main" id="{1F6206C5-4C51-13E2-5B10-4BBF669B286F}"/>
              </a:ext>
            </a:extLst>
          </p:cNvPr>
          <p:cNvSpPr>
            <a:spLocks noGrp="1"/>
          </p:cNvSpPr>
          <p:nvPr>
            <p:ph type="sldNum" sz="quarter" idx="12"/>
          </p:nvPr>
        </p:nvSpPr>
        <p:spPr/>
        <p:txBody>
          <a:bodyPr/>
          <a:lstStyle/>
          <a:p>
            <a:fld id="{307E6868-079E-1649-B8D1-459B42CE4DE3}" type="slidenum">
              <a:rPr lang="en-US" smtClean="0"/>
              <a:t>6</a:t>
            </a:fld>
            <a:endParaRPr lang="en-US"/>
          </a:p>
        </p:txBody>
      </p:sp>
      <p:pic>
        <p:nvPicPr>
          <p:cNvPr id="11" name="Graphic 10">
            <a:extLst>
              <a:ext uri="{FF2B5EF4-FFF2-40B4-BE49-F238E27FC236}">
                <a16:creationId xmlns:a16="http://schemas.microsoft.com/office/drawing/2014/main" id="{724F008C-EEB8-AEDB-A8F0-0BE690CD4B65}"/>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75946" y="2330033"/>
            <a:ext cx="427220" cy="436589"/>
          </a:xfrm>
          <a:prstGeom prst="rect">
            <a:avLst/>
          </a:prstGeom>
        </p:spPr>
      </p:pic>
      <p:pic>
        <p:nvPicPr>
          <p:cNvPr id="13" name="Graphic 12">
            <a:extLst>
              <a:ext uri="{FF2B5EF4-FFF2-40B4-BE49-F238E27FC236}">
                <a16:creationId xmlns:a16="http://schemas.microsoft.com/office/drawing/2014/main" id="{798F58BC-A2E4-095C-3B82-9EE05FFC538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21898" y="2301926"/>
            <a:ext cx="427220" cy="436589"/>
          </a:xfrm>
          <a:prstGeom prst="rect">
            <a:avLst/>
          </a:prstGeom>
        </p:spPr>
      </p:pic>
      <p:pic>
        <p:nvPicPr>
          <p:cNvPr id="16" name="Graphic 15">
            <a:extLst>
              <a:ext uri="{FF2B5EF4-FFF2-40B4-BE49-F238E27FC236}">
                <a16:creationId xmlns:a16="http://schemas.microsoft.com/office/drawing/2014/main" id="{665D6CF7-3603-DBC9-B3FA-A5EC2304FE46}"/>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75947" y="2910901"/>
            <a:ext cx="427220" cy="436589"/>
          </a:xfrm>
          <a:prstGeom prst="rect">
            <a:avLst/>
          </a:prstGeom>
        </p:spPr>
      </p:pic>
    </p:spTree>
    <p:extLst>
      <p:ext uri="{BB962C8B-B14F-4D97-AF65-F5344CB8AC3E}">
        <p14:creationId xmlns:p14="http://schemas.microsoft.com/office/powerpoint/2010/main" val="101205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4E4745AC-64C9-45C6-8E73-1E99E428DFEE}"/>
              </a:ext>
            </a:extLst>
          </p:cNvPr>
          <p:cNvSpPr>
            <a:spLocks noChangeArrowheads="1"/>
          </p:cNvSpPr>
          <p:nvPr/>
        </p:nvSpPr>
        <p:spPr bwMode="auto">
          <a:xfrm>
            <a:off x="0" y="7802"/>
            <a:ext cx="414338"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0"/>
              </a:spcBef>
              <a:spcAft>
                <a:spcPts val="0"/>
              </a:spcAft>
              <a:buClrTx/>
              <a:buSzTx/>
              <a:buFontTx/>
              <a:buNone/>
              <a:tabLst/>
              <a:defRPr/>
            </a:pPr>
            <a:fld id="{95BB2D1B-881B-4C36-91A0-2138573F7DA8}" type="slidenum">
              <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rPr>
              <a:pPr marL="0" marR="0" lvl="0" indent="0" algn="l" defTabSz="457189" rtl="0" eaLnBrk="1" fontAlgn="auto" latinLnBrk="0" hangingPunct="1">
                <a:lnSpc>
                  <a:spcPct val="100000"/>
                </a:lnSpc>
                <a:spcBef>
                  <a:spcPct val="0"/>
                </a:spcBef>
                <a:spcAft>
                  <a:spcPts val="0"/>
                </a:spcAft>
                <a:buClrTx/>
                <a:buSzTx/>
                <a:buFontTx/>
                <a:buNone/>
                <a:tabLst/>
                <a:defRPr/>
              </a:pPr>
              <a:t>7</a:t>
            </a:fld>
            <a:endParaRPr kumimoji="0" lang="en-US" altLang="en-US" sz="1350" b="0" i="0" u="none" strike="noStrike" kern="1200" cap="none" spc="0" normalizeH="0" baseline="0" noProof="0">
              <a:ln>
                <a:noFill/>
              </a:ln>
              <a:solidFill>
                <a:srgbClr val="000000"/>
              </a:solidFill>
              <a:effectLst/>
              <a:uLnTx/>
              <a:uFillTx/>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7ED74102-47FC-F603-4D1F-212567D5504A}"/>
              </a:ext>
            </a:extLst>
          </p:cNvPr>
          <p:cNvSpPr txBox="1"/>
          <p:nvPr/>
        </p:nvSpPr>
        <p:spPr>
          <a:xfrm>
            <a:off x="4807070" y="1200150"/>
            <a:ext cx="1222795" cy="19680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Content Placeholder 2">
            <a:extLst>
              <a:ext uri="{FF2B5EF4-FFF2-40B4-BE49-F238E27FC236}">
                <a16:creationId xmlns:a16="http://schemas.microsoft.com/office/drawing/2014/main" id="{33C26DBD-0336-D14F-B891-35224CC9C2DA}"/>
              </a:ext>
            </a:extLst>
          </p:cNvPr>
          <p:cNvSpPr>
            <a:spLocks noGrp="1"/>
          </p:cNvSpPr>
          <p:nvPr>
            <p:ph idx="1"/>
          </p:nvPr>
        </p:nvSpPr>
        <p:spPr>
          <a:xfrm>
            <a:off x="414338" y="1495358"/>
            <a:ext cx="8226114" cy="3340258"/>
          </a:xfrm>
          <a:noFill/>
        </p:spPr>
        <p:txBody>
          <a:bodyPr vert="horz" lIns="91440" tIns="45720" rIns="91440" bIns="45720" rtlCol="0" anchor="t">
            <a:noAutofit/>
          </a:bodyPr>
          <a:lstStyle/>
          <a:p>
            <a:pPr marL="7620" lvl="1" indent="0">
              <a:lnSpc>
                <a:spcPct val="114000"/>
              </a:lnSpc>
              <a:spcBef>
                <a:spcPts val="0"/>
              </a:spcBef>
              <a:spcAft>
                <a:spcPts val="1200"/>
              </a:spcAft>
              <a:buNone/>
            </a:pPr>
            <a:r>
              <a:rPr lang="en-US" sz="2400" i="1">
                <a:latin typeface="Open Sans"/>
                <a:ea typeface="+mn-lt"/>
                <a:cs typeface="+mn-lt"/>
              </a:rPr>
              <a:t>Goal:  All bills, signed into law, requiring equity &amp; impact in the fight against global poverty</a:t>
            </a:r>
            <a:endParaRPr lang="en-US" sz="2400" i="1">
              <a:latin typeface="Calibri"/>
              <a:ea typeface="Open Sans"/>
              <a:cs typeface="Calibri"/>
            </a:endParaRPr>
          </a:p>
          <a:p>
            <a:pPr marL="521970" lvl="1" indent="-514350">
              <a:lnSpc>
                <a:spcPct val="114000"/>
              </a:lnSpc>
              <a:spcBef>
                <a:spcPts val="0"/>
              </a:spcBef>
              <a:spcAft>
                <a:spcPts val="600"/>
              </a:spcAft>
              <a:buFont typeface="Courier New"/>
              <a:buAutoNum type="arabicParenR"/>
            </a:pPr>
            <a:r>
              <a:rPr lang="en-US" sz="2400" b="1">
                <a:latin typeface="Open Sans"/>
                <a:ea typeface="+mn-lt"/>
                <a:cs typeface="+mn-lt"/>
              </a:rPr>
              <a:t>Nutrition </a:t>
            </a:r>
            <a:endParaRPr lang="en-US" sz="3200" b="1"/>
          </a:p>
          <a:p>
            <a:pPr marL="521970" lvl="1" indent="-514350">
              <a:lnSpc>
                <a:spcPct val="114000"/>
              </a:lnSpc>
              <a:spcBef>
                <a:spcPts val="0"/>
              </a:spcBef>
              <a:spcAft>
                <a:spcPts val="600"/>
              </a:spcAft>
              <a:buAutoNum type="arabicParenR"/>
            </a:pPr>
            <a:r>
              <a:rPr lang="en-US" sz="2400" b="1">
                <a:latin typeface="Open Sans"/>
                <a:ea typeface="+mn-lt"/>
                <a:cs typeface="+mn-lt"/>
              </a:rPr>
              <a:t>Education</a:t>
            </a:r>
            <a:endParaRPr lang="en-US" sz="2400" b="1">
              <a:latin typeface="Open Sans"/>
              <a:ea typeface="Open Sans"/>
              <a:cs typeface="+mn-lt"/>
            </a:endParaRPr>
          </a:p>
          <a:p>
            <a:pPr marL="521970" lvl="1" indent="-514350">
              <a:lnSpc>
                <a:spcPct val="113999"/>
              </a:lnSpc>
              <a:spcBef>
                <a:spcPts val="0"/>
              </a:spcBef>
              <a:spcAft>
                <a:spcPts val="600"/>
              </a:spcAft>
              <a:buAutoNum type="arabicParenR"/>
            </a:pPr>
            <a:r>
              <a:rPr lang="en-US" sz="2400" b="1">
                <a:latin typeface="Open Sans"/>
                <a:ea typeface="+mn-lt"/>
                <a:cs typeface="+mn-lt"/>
              </a:rPr>
              <a:t>Tuberculosis</a:t>
            </a:r>
            <a:endParaRPr lang="en-US" sz="2400" b="1">
              <a:latin typeface="Open Sans"/>
              <a:ea typeface="Open Sans"/>
              <a:cs typeface="+mn-lt"/>
            </a:endParaRPr>
          </a:p>
          <a:p>
            <a:pPr marL="521970" lvl="1" indent="-514350">
              <a:lnSpc>
                <a:spcPct val="113999"/>
              </a:lnSpc>
              <a:spcBef>
                <a:spcPts val="0"/>
              </a:spcBef>
              <a:spcAft>
                <a:spcPts val="600"/>
              </a:spcAft>
              <a:buAutoNum type="arabicParenR"/>
            </a:pPr>
            <a:r>
              <a:rPr lang="en-US" sz="2400" b="1">
                <a:latin typeface="Open Sans"/>
                <a:ea typeface="Open Sans"/>
                <a:cs typeface="Calibri"/>
              </a:rPr>
              <a:t>APPROPRIATIONS ???</a:t>
            </a:r>
          </a:p>
          <a:p>
            <a:pPr marL="521970" lvl="1" indent="-514350">
              <a:lnSpc>
                <a:spcPct val="113999"/>
              </a:lnSpc>
              <a:spcBef>
                <a:spcPts val="0"/>
              </a:spcBef>
              <a:spcAft>
                <a:spcPts val="600"/>
              </a:spcAft>
              <a:buFont typeface="Courier New"/>
              <a:buAutoNum type="arabicParenR"/>
            </a:pPr>
            <a:endParaRPr lang="en-US" sz="2400" b="1">
              <a:latin typeface="Calibri"/>
              <a:ea typeface="Open Sans"/>
              <a:cs typeface="Calibri"/>
            </a:endParaRPr>
          </a:p>
          <a:p>
            <a:pPr marL="521970" lvl="1" indent="-514350">
              <a:lnSpc>
                <a:spcPct val="114000"/>
              </a:lnSpc>
              <a:spcBef>
                <a:spcPts val="0"/>
              </a:spcBef>
              <a:spcAft>
                <a:spcPts val="600"/>
              </a:spcAft>
              <a:buAutoNum type="arabicParenR"/>
            </a:pPr>
            <a:endParaRPr lang="en-US" sz="2400" b="1">
              <a:latin typeface="Open Sans"/>
              <a:ea typeface="Open Sans"/>
              <a:cs typeface="+mn-lt"/>
            </a:endParaRPr>
          </a:p>
          <a:p>
            <a:pPr marL="521970" lvl="1" indent="-514350">
              <a:lnSpc>
                <a:spcPct val="114000"/>
              </a:lnSpc>
              <a:spcBef>
                <a:spcPts val="0"/>
              </a:spcBef>
              <a:spcAft>
                <a:spcPts val="600"/>
              </a:spcAft>
              <a:buAutoNum type="arabicParenR"/>
            </a:pPr>
            <a:endParaRPr lang="en-US" sz="2400" b="1">
              <a:latin typeface="Open Sans"/>
              <a:ea typeface="+mn-lt"/>
              <a:cs typeface="+mn-lt"/>
            </a:endParaRPr>
          </a:p>
          <a:p>
            <a:pPr marL="521970" lvl="1" indent="-514350">
              <a:lnSpc>
                <a:spcPct val="113999"/>
              </a:lnSpc>
              <a:spcBef>
                <a:spcPts val="0"/>
              </a:spcBef>
              <a:spcAft>
                <a:spcPts val="600"/>
              </a:spcAft>
              <a:buAutoNum type="arabicParenR"/>
            </a:pPr>
            <a:endParaRPr lang="en-US" sz="2000">
              <a:latin typeface="Open Sans"/>
              <a:ea typeface="+mn-lt"/>
              <a:cs typeface="+mn-lt"/>
            </a:endParaRPr>
          </a:p>
          <a:p>
            <a:pPr marL="521970" lvl="1" indent="-514350">
              <a:lnSpc>
                <a:spcPct val="114000"/>
              </a:lnSpc>
              <a:spcBef>
                <a:spcPts val="0"/>
              </a:spcBef>
              <a:spcAft>
                <a:spcPts val="600"/>
              </a:spcAft>
              <a:buAutoNum type="arabicParenR"/>
            </a:pPr>
            <a:endParaRPr lang="en-US" sz="2000">
              <a:latin typeface="Open Sans"/>
              <a:ea typeface="+mn-lt"/>
              <a:cs typeface="+mn-lt"/>
            </a:endParaRPr>
          </a:p>
          <a:p>
            <a:pPr marL="7620" lvl="1" indent="0">
              <a:lnSpc>
                <a:spcPct val="114000"/>
              </a:lnSpc>
              <a:spcBef>
                <a:spcPts val="0"/>
              </a:spcBef>
              <a:spcAft>
                <a:spcPts val="600"/>
              </a:spcAft>
              <a:buNone/>
            </a:pPr>
            <a:endParaRPr lang="en-US">
              <a:latin typeface="Open Sans"/>
              <a:ea typeface="+mn-lt"/>
              <a:cs typeface="+mn-lt"/>
            </a:endParaRPr>
          </a:p>
          <a:p>
            <a:pPr marL="7620" lvl="1" indent="0">
              <a:lnSpc>
                <a:spcPct val="114000"/>
              </a:lnSpc>
              <a:spcBef>
                <a:spcPts val="0"/>
              </a:spcBef>
              <a:spcAft>
                <a:spcPts val="600"/>
              </a:spcAft>
              <a:buNone/>
            </a:pPr>
            <a:endParaRPr lang="en-US" sz="1800">
              <a:latin typeface="Open Sans"/>
              <a:ea typeface="+mn-lt"/>
              <a:cs typeface="+mn-lt"/>
            </a:endParaRPr>
          </a:p>
          <a:p>
            <a:pPr marL="7620" lvl="1" indent="0">
              <a:lnSpc>
                <a:spcPct val="114000"/>
              </a:lnSpc>
              <a:spcBef>
                <a:spcPts val="0"/>
              </a:spcBef>
              <a:spcAft>
                <a:spcPts val="600"/>
              </a:spcAft>
              <a:buNone/>
            </a:pPr>
            <a:endParaRPr lang="en-US" sz="1800">
              <a:latin typeface="Open Sans"/>
              <a:ea typeface="+mn-lt"/>
              <a:cs typeface="+mn-lt"/>
            </a:endParaRPr>
          </a:p>
        </p:txBody>
      </p:sp>
      <p:sp>
        <p:nvSpPr>
          <p:cNvPr id="8" name="Title 1">
            <a:extLst>
              <a:ext uri="{FF2B5EF4-FFF2-40B4-BE49-F238E27FC236}">
                <a16:creationId xmlns:a16="http://schemas.microsoft.com/office/drawing/2014/main" id="{8746ACF0-E791-5261-4B85-4BB652EF09FA}"/>
              </a:ext>
            </a:extLst>
          </p:cNvPr>
          <p:cNvSpPr txBox="1">
            <a:spLocks/>
          </p:cNvSpPr>
          <p:nvPr/>
        </p:nvSpPr>
        <p:spPr>
          <a:xfrm>
            <a:off x="589570" y="408367"/>
            <a:ext cx="7875649" cy="55373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a:solidFill>
                  <a:srgbClr val="D50032"/>
                </a:solidFill>
                <a:latin typeface="Open Sans"/>
              </a:rPr>
              <a:t>Equity &amp; Impact in Global Anti-Poverty Programs</a:t>
            </a:r>
            <a:endParaRPr lang="en-US"/>
          </a:p>
        </p:txBody>
      </p:sp>
      <p:pic>
        <p:nvPicPr>
          <p:cNvPr id="3" name="Graphic 2">
            <a:extLst>
              <a:ext uri="{FF2B5EF4-FFF2-40B4-BE49-F238E27FC236}">
                <a16:creationId xmlns:a16="http://schemas.microsoft.com/office/drawing/2014/main" id="{277EA96C-1397-B87B-8AB1-BB9C8E3AF633}"/>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692355" y="2490675"/>
            <a:ext cx="427220" cy="436589"/>
          </a:xfrm>
          <a:prstGeom prst="rect">
            <a:avLst/>
          </a:prstGeom>
        </p:spPr>
      </p:pic>
    </p:spTree>
    <p:extLst>
      <p:ext uri="{BB962C8B-B14F-4D97-AF65-F5344CB8AC3E}">
        <p14:creationId xmlns:p14="http://schemas.microsoft.com/office/powerpoint/2010/main" val="17745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E141B-8495-5DD0-C0CA-F7DF78044AEC}"/>
              </a:ext>
            </a:extLst>
          </p:cNvPr>
          <p:cNvSpPr>
            <a:spLocks noGrp="1"/>
          </p:cNvSpPr>
          <p:nvPr>
            <p:ph type="title"/>
          </p:nvPr>
        </p:nvSpPr>
        <p:spPr>
          <a:xfrm>
            <a:off x="823824" y="3354621"/>
            <a:ext cx="7401491" cy="857250"/>
          </a:xfrm>
        </p:spPr>
        <p:txBody>
          <a:bodyPr>
            <a:normAutofit fontScale="90000"/>
          </a:bodyPr>
          <a:lstStyle/>
          <a:p>
            <a:r>
              <a:rPr lang="en-US" sz="3600" b="1">
                <a:solidFill>
                  <a:srgbClr val="D50032"/>
                </a:solidFill>
                <a:latin typeface="Open Sans"/>
                <a:ea typeface="Open Sans"/>
                <a:cs typeface="Calibri"/>
              </a:rPr>
              <a:t>Global Education </a:t>
            </a:r>
            <a:br>
              <a:rPr lang="en-US" sz="3600" b="1">
                <a:solidFill>
                  <a:srgbClr val="D50032"/>
                </a:solidFill>
                <a:latin typeface="Open Sans"/>
                <a:ea typeface="Open Sans"/>
                <a:cs typeface="Calibri"/>
              </a:rPr>
            </a:br>
            <a:endParaRPr lang="en-US" sz="3600" b="1">
              <a:solidFill>
                <a:srgbClr val="D50032"/>
              </a:solidFill>
              <a:latin typeface="Open Sans"/>
              <a:ea typeface="Open Sans"/>
              <a:cs typeface="Calibri"/>
            </a:endParaRPr>
          </a:p>
        </p:txBody>
      </p:sp>
      <p:pic>
        <p:nvPicPr>
          <p:cNvPr id="5" name="Graphic 5">
            <a:extLst>
              <a:ext uri="{FF2B5EF4-FFF2-40B4-BE49-F238E27FC236}">
                <a16:creationId xmlns:a16="http://schemas.microsoft.com/office/drawing/2014/main" id="{640EB1AA-5F55-CE89-0DF2-87EFBF65C853}"/>
              </a:ext>
              <a:ext uri="{C183D7F6-B498-43B3-948B-1728B52AA6E4}">
                <adec:decorative xmlns:adec="http://schemas.microsoft.com/office/drawing/2017/decorative" val="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2997679" y="554248"/>
            <a:ext cx="2769079" cy="2769079"/>
          </a:xfrm>
        </p:spPr>
      </p:pic>
    </p:spTree>
    <p:extLst>
      <p:ext uri="{BB962C8B-B14F-4D97-AF65-F5344CB8AC3E}">
        <p14:creationId xmlns:p14="http://schemas.microsoft.com/office/powerpoint/2010/main" val="3773902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CAD0-B3A1-8A0F-F016-F1E357429DD2}"/>
              </a:ext>
            </a:extLst>
          </p:cNvPr>
          <p:cNvSpPr>
            <a:spLocks noGrp="1"/>
          </p:cNvSpPr>
          <p:nvPr>
            <p:ph type="title"/>
          </p:nvPr>
        </p:nvSpPr>
        <p:spPr>
          <a:xfrm>
            <a:off x="219974" y="205979"/>
            <a:ext cx="7638717" cy="857250"/>
          </a:xfrm>
        </p:spPr>
        <p:txBody>
          <a:bodyPr vert="horz" lIns="91440" tIns="45720" rIns="91440" bIns="45720" rtlCol="0" anchor="ctr">
            <a:noAutofit/>
          </a:bodyPr>
          <a:lstStyle/>
          <a:p>
            <a:r>
              <a:rPr lang="en-US" sz="3200" b="1">
                <a:solidFill>
                  <a:srgbClr val="D50032"/>
                </a:solidFill>
                <a:latin typeface="Open Sans"/>
                <a:ea typeface="Open Sans"/>
                <a:cs typeface="Calibri"/>
              </a:rPr>
              <a:t>Access to education suffered in COVID</a:t>
            </a:r>
            <a:endParaRPr lang="en-US"/>
          </a:p>
        </p:txBody>
      </p:sp>
      <p:sp>
        <p:nvSpPr>
          <p:cNvPr id="3" name="Content Placeholder 2">
            <a:extLst>
              <a:ext uri="{FF2B5EF4-FFF2-40B4-BE49-F238E27FC236}">
                <a16:creationId xmlns:a16="http://schemas.microsoft.com/office/drawing/2014/main" id="{750CB647-A987-3FDA-407E-DAB96B76BF73}"/>
              </a:ext>
            </a:extLst>
          </p:cNvPr>
          <p:cNvSpPr>
            <a:spLocks noGrp="1"/>
          </p:cNvSpPr>
          <p:nvPr>
            <p:ph idx="1"/>
          </p:nvPr>
        </p:nvSpPr>
        <p:spPr/>
        <p:txBody>
          <a:bodyPr vert="horz" lIns="91440" tIns="45720" rIns="91440" bIns="45720" rtlCol="0" anchor="t">
            <a:normAutofit/>
          </a:bodyPr>
          <a:lstStyle/>
          <a:p>
            <a:pPr>
              <a:spcBef>
                <a:spcPts val="0"/>
              </a:spcBef>
              <a:spcAft>
                <a:spcPts val="1000"/>
              </a:spcAft>
            </a:pPr>
            <a:r>
              <a:rPr lang="en-US" sz="2400">
                <a:latin typeface="Open Sans"/>
                <a:ea typeface="Open Sans"/>
                <a:cs typeface="Calibri"/>
              </a:rPr>
              <a:t>School closures continue to disrupt the education of more than </a:t>
            </a:r>
            <a:r>
              <a:rPr lang="en-US" sz="2400" b="1">
                <a:latin typeface="Open Sans"/>
                <a:ea typeface="Open Sans"/>
                <a:cs typeface="Calibri"/>
              </a:rPr>
              <a:t>616 million students</a:t>
            </a:r>
            <a:r>
              <a:rPr lang="en-US" sz="2400">
                <a:latin typeface="Open Sans"/>
                <a:ea typeface="Open Sans"/>
                <a:cs typeface="Calibri"/>
              </a:rPr>
              <a:t>. </a:t>
            </a:r>
          </a:p>
          <a:p>
            <a:pPr>
              <a:spcBef>
                <a:spcPts val="0"/>
              </a:spcBef>
              <a:spcAft>
                <a:spcPts val="1000"/>
              </a:spcAft>
            </a:pPr>
            <a:r>
              <a:rPr lang="en-US" sz="2400">
                <a:latin typeface="Open Sans"/>
                <a:ea typeface="Open Sans"/>
                <a:cs typeface="Arial"/>
              </a:rPr>
              <a:t>The longer vulnerable children are out of school, the less likely they are to return, and the World Bank estimates that this generation of students will </a:t>
            </a:r>
            <a:r>
              <a:rPr lang="en-US" sz="2400" b="1">
                <a:latin typeface="Open Sans"/>
                <a:ea typeface="Open Sans"/>
                <a:cs typeface="Arial"/>
              </a:rPr>
              <a:t>lose $17 trillion</a:t>
            </a:r>
            <a:r>
              <a:rPr lang="en-US" sz="2400">
                <a:latin typeface="Open Sans"/>
                <a:ea typeface="Open Sans"/>
                <a:cs typeface="Arial"/>
              </a:rPr>
              <a:t> in lifetime earnings.</a:t>
            </a:r>
            <a:endParaRPr lang="en-US" sz="2400">
              <a:latin typeface="Open Sans"/>
              <a:ea typeface="Open Sans"/>
              <a:cs typeface="Calibri"/>
            </a:endParaRPr>
          </a:p>
        </p:txBody>
      </p:sp>
      <p:sp>
        <p:nvSpPr>
          <p:cNvPr id="4" name="Slide Number Placeholder 3">
            <a:extLst>
              <a:ext uri="{FF2B5EF4-FFF2-40B4-BE49-F238E27FC236}">
                <a16:creationId xmlns:a16="http://schemas.microsoft.com/office/drawing/2014/main" id="{C1AB9E2C-0C89-8280-9558-D25CC296B819}"/>
              </a:ext>
            </a:extLst>
          </p:cNvPr>
          <p:cNvSpPr>
            <a:spLocks noGrp="1"/>
          </p:cNvSpPr>
          <p:nvPr>
            <p:ph type="sldNum" sz="quarter" idx="12"/>
          </p:nvPr>
        </p:nvSpPr>
        <p:spPr/>
        <p:txBody>
          <a:bodyPr/>
          <a:lstStyle/>
          <a:p>
            <a:fld id="{307E6868-079E-1649-B8D1-459B42CE4DE3}" type="slidenum">
              <a:rPr lang="en-US" smtClean="0"/>
              <a:t>9</a:t>
            </a:fld>
            <a:endParaRPr lang="en-US"/>
          </a:p>
        </p:txBody>
      </p:sp>
    </p:spTree>
    <p:extLst>
      <p:ext uri="{BB962C8B-B14F-4D97-AF65-F5344CB8AC3E}">
        <p14:creationId xmlns:p14="http://schemas.microsoft.com/office/powerpoint/2010/main" val="259810947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Header Slides">
  <a:themeElements>
    <a:clrScheme name="TPC Dark1">
      <a:dk1>
        <a:srgbClr val="002060"/>
      </a:dk1>
      <a:lt1>
        <a:sysClr val="window" lastClr="FFFFFF"/>
      </a:lt1>
      <a:dk2>
        <a:srgbClr val="008BB0"/>
      </a:dk2>
      <a:lt2>
        <a:srgbClr val="CDE6EF"/>
      </a:lt2>
      <a:accent1>
        <a:srgbClr val="AD2C42"/>
      </a:accent1>
      <a:accent2>
        <a:srgbClr val="ED9520"/>
      </a:accent2>
      <a:accent3>
        <a:srgbClr val="B3D234"/>
      </a:accent3>
      <a:accent4>
        <a:srgbClr val="FFE783"/>
      </a:accent4>
      <a:accent5>
        <a:srgbClr val="91CBE0"/>
      </a:accent5>
      <a:accent6>
        <a:srgbClr val="008BB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fety Net_2019" id="{19CA9091-CE6E-421A-9391-A49DEE120021}" vid="{2F77C441-187C-4D55-AB78-7486EB7DBC57}"/>
    </a:ext>
  </a:extLst>
</a:theme>
</file>

<file path=ppt/theme/theme11.xml><?xml version="1.0" encoding="utf-8"?>
<a:theme xmlns:a="http://schemas.openxmlformats.org/drawingml/2006/main" name="Office Theme">
  <a:themeElements>
    <a:clrScheme name="Custom 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2.xml><?xml version="1.0" encoding="utf-8"?>
<a:theme xmlns:a="http://schemas.openxmlformats.org/drawingml/2006/main" name="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stom 1">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ack cover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Inside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Office Theme">
  <a:themeElements>
    <a:clrScheme name="2020 Rebrand Colors">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pen Sans">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1_Office Theme">
  <a:themeElements>
    <a:clrScheme name="Custom 3">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2020 Rebrand Colors">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45AFD0"/>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f035fee-706e-4acb-9a43-6ee1a9ecef89">
      <UserInfo>
        <DisplayName>Blake Turpin</DisplayName>
        <AccountId>301</AccountId>
        <AccountType/>
      </UserInfo>
    </SharedWithUsers>
    <MediaLengthInSeconds xmlns="e1541ae8-567d-462c-9e78-c3b0dfdaed9d" xsi:nil="true"/>
    <lcf76f155ced4ddcb4097134ff3c332f xmlns="e1541ae8-567d-462c-9e78-c3b0dfdaed9d">
      <Terms xmlns="http://schemas.microsoft.com/office/infopath/2007/PartnerControls"/>
    </lcf76f155ced4ddcb4097134ff3c332f>
    <TaxCatchAll xmlns="ef035fee-706e-4acb-9a43-6ee1a9ecef8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1DF2243E6C85A4794611ACAEA088222" ma:contentTypeVersion="16" ma:contentTypeDescription="Create a new document." ma:contentTypeScope="" ma:versionID="417d792e1248a4679982ce970ca2d24f">
  <xsd:schema xmlns:xsd="http://www.w3.org/2001/XMLSchema" xmlns:xs="http://www.w3.org/2001/XMLSchema" xmlns:p="http://schemas.microsoft.com/office/2006/metadata/properties" xmlns:ns2="ef035fee-706e-4acb-9a43-6ee1a9ecef89" xmlns:ns3="e1541ae8-567d-462c-9e78-c3b0dfdaed9d" targetNamespace="http://schemas.microsoft.com/office/2006/metadata/properties" ma:root="true" ma:fieldsID="4b907aa0cc4fbe8024c4cf6b49d5cf9f" ns2:_="" ns3:_="">
    <xsd:import namespace="ef035fee-706e-4acb-9a43-6ee1a9ecef89"/>
    <xsd:import namespace="e1541ae8-567d-462c-9e78-c3b0dfdaed9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035fee-706e-4acb-9a43-6ee1a9ecef8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ce56e699-75f2-4061-b8f4-fd707efc82a1}" ma:internalName="TaxCatchAll" ma:showField="CatchAllData" ma:web="ef035fee-706e-4acb-9a43-6ee1a9ecef89">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541ae8-567d-462c-9e78-c3b0dfdaed9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04f1d40-4f8b-488a-ba31-96bb90ef78f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959BF8-6FB4-40AF-AF38-2D057E67A497}">
  <ds:schemaRefs>
    <ds:schemaRef ds:uri="e1541ae8-567d-462c-9e78-c3b0dfdaed9d"/>
    <ds:schemaRef ds:uri="ef035fee-706e-4acb-9a43-6ee1a9ecef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2E1E798-20BE-4DE6-B8E7-D5B1E56CE6F7}">
  <ds:schemaRefs>
    <ds:schemaRef ds:uri="e1541ae8-567d-462c-9e78-c3b0dfdaed9d"/>
    <ds:schemaRef ds:uri="ef035fee-706e-4acb-9a43-6ee1a9ecef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223E2F6-89EB-4C1A-9B95-10F660D69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19</Slides>
  <Notes>8</Notes>
  <HiddenSlides>0</HiddenSlides>
  <ScaleCrop>false</ScaleCrop>
  <HeadingPairs>
    <vt:vector size="4" baseType="variant">
      <vt:variant>
        <vt:lpstr>Theme</vt:lpstr>
      </vt:variant>
      <vt:variant>
        <vt:i4>12</vt:i4>
      </vt:variant>
      <vt:variant>
        <vt:lpstr>Slide Titles</vt:lpstr>
      </vt:variant>
      <vt:variant>
        <vt:i4>19</vt:i4>
      </vt:variant>
    </vt:vector>
  </HeadingPairs>
  <TitlesOfParts>
    <vt:vector size="31" baseType="lpstr">
      <vt:lpstr>Custom Design</vt:lpstr>
      <vt:lpstr>Office Theme</vt:lpstr>
      <vt:lpstr>Custom Design</vt:lpstr>
      <vt:lpstr>Back cover 2</vt:lpstr>
      <vt:lpstr>2_Inside layout</vt:lpstr>
      <vt:lpstr>1_Office Theme</vt:lpstr>
      <vt:lpstr>1_Office Theme</vt:lpstr>
      <vt:lpstr>1_Office Theme</vt:lpstr>
      <vt:lpstr>Office Theme</vt:lpstr>
      <vt:lpstr>Header Slides</vt:lpstr>
      <vt:lpstr>Office Theme</vt:lpstr>
      <vt:lpstr>Office Theme</vt:lpstr>
      <vt:lpstr>PowerPoint Presentation</vt:lpstr>
      <vt:lpstr>Our Values &amp; Resources</vt:lpstr>
      <vt:lpstr>Global Legislation Overview  </vt:lpstr>
      <vt:lpstr>Legislation Status- End of 2022</vt:lpstr>
      <vt:lpstr>RESULTS appropriations advocacy issues</vt:lpstr>
      <vt:lpstr>Legislation Status- Current</vt:lpstr>
      <vt:lpstr>PowerPoint Presentation</vt:lpstr>
      <vt:lpstr>Global Education  </vt:lpstr>
      <vt:lpstr>Access to education suffered in COVID</vt:lpstr>
      <vt:lpstr>Why Education?</vt:lpstr>
      <vt:lpstr>Global Impact</vt:lpstr>
      <vt:lpstr>READ Act Reauthorization Act (H.R.681/S.41)</vt:lpstr>
      <vt:lpstr>Global Tuberculosis  </vt:lpstr>
      <vt:lpstr>Why TB?</vt:lpstr>
      <vt:lpstr>Tuberculosis in 2020</vt:lpstr>
      <vt:lpstr>Global Impact</vt:lpstr>
      <vt:lpstr>End TB Now Act (H.R.1776/S.288)</vt:lpstr>
      <vt:lpstr>PowerPoint Presentation</vt:lpstr>
      <vt:lpstr>Looking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Patterson</dc:creator>
  <cp:revision>2</cp:revision>
  <dcterms:created xsi:type="dcterms:W3CDTF">2021-11-05T14:44:55Z</dcterms:created>
  <dcterms:modified xsi:type="dcterms:W3CDTF">2023-10-24T14:27:59Z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0x010100E1DF2243E6C85A4794611ACAEA088222</vt:lpwstr>
  </property>
  <property fmtid="{D5CDD505-2E9C-101B-9397-08002B2CF9AE}" pid="4" name="NXPowerLiteLastOptimized">
    <vt:lpwstr>1209460</vt:lpwstr>
  </property>
  <property fmtid="{D5CDD505-2E9C-101B-9397-08002B2CF9AE}" pid="5" name="NXPowerLiteSettings">
    <vt:lpwstr>F7000400038000</vt:lpwstr>
  </property>
  <property fmtid="{D5CDD505-2E9C-101B-9397-08002B2CF9AE}" pid="6" name="NXPowerLiteVersion">
    <vt:lpwstr>S9.1.4</vt:lpwstr>
  </property>
  <property fmtid="{D5CDD505-2E9C-101B-9397-08002B2CF9AE}" pid="7" name="Order">
    <vt:r8>79600</vt:r8>
  </property>
  <property fmtid="{D5CDD505-2E9C-101B-9397-08002B2CF9AE}" pid="8" name="TemplateUrl">
    <vt:lpwstr/>
  </property>
  <property fmtid="{D5CDD505-2E9C-101B-9397-08002B2CF9AE}" pid="9" name="TriggerFlowInfo">
    <vt:lpwstr/>
  </property>
  <property fmtid="{D5CDD505-2E9C-101B-9397-08002B2CF9AE}" pid="10" name="_ExtendedDescription">
    <vt:lpwstr/>
  </property>
  <property fmtid="{D5CDD505-2E9C-101B-9397-08002B2CF9AE}" pid="11" name="xd_ProgID">
    <vt:lpwstr/>
  </property>
  <property fmtid="{D5CDD505-2E9C-101B-9397-08002B2CF9AE}" pid="12" name="xd_Signature">
    <vt:bool>false</vt:bool>
  </property>
  <property fmtid="{D5CDD505-2E9C-101B-9397-08002B2CF9AE}" pid="13" name="MediaServiceImageTags">
    <vt:lpwstr/>
  </property>
</Properties>
</file>