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769" r:id="rId5"/>
    <p:sldMasterId id="2147483764" r:id="rId6"/>
    <p:sldMasterId id="2147483694" r:id="rId7"/>
    <p:sldMasterId id="2147483717" r:id="rId8"/>
    <p:sldMasterId id="2147483734" r:id="rId9"/>
    <p:sldMasterId id="2147483679" r:id="rId10"/>
    <p:sldMasterId id="2147483939" r:id="rId11"/>
    <p:sldMasterId id="2147483882" r:id="rId12"/>
    <p:sldMasterId id="2147483844" r:id="rId13"/>
    <p:sldMasterId id="2147483665" r:id="rId14"/>
    <p:sldMasterId id="2147483811" r:id="rId15"/>
    <p:sldMasterId id="2147483666" r:id="rId16"/>
    <p:sldMasterId id="2147483964" r:id="rId17"/>
    <p:sldMasterId id="2147483648" r:id="rId18"/>
  </p:sldMasterIdLst>
  <p:notesMasterIdLst>
    <p:notesMasterId r:id="rId73"/>
  </p:notesMasterIdLst>
  <p:sldIdLst>
    <p:sldId id="953" r:id="rId19"/>
    <p:sldId id="259" r:id="rId20"/>
    <p:sldId id="1829" r:id="rId21"/>
    <p:sldId id="1994" r:id="rId22"/>
    <p:sldId id="4523" r:id="rId23"/>
    <p:sldId id="1992" r:id="rId24"/>
    <p:sldId id="4502" r:id="rId25"/>
    <p:sldId id="4504" r:id="rId26"/>
    <p:sldId id="4505" r:id="rId27"/>
    <p:sldId id="4503" r:id="rId28"/>
    <p:sldId id="4488" r:id="rId29"/>
    <p:sldId id="1891" r:id="rId30"/>
    <p:sldId id="4463" r:id="rId31"/>
    <p:sldId id="4398" r:id="rId32"/>
    <p:sldId id="4457" r:id="rId33"/>
    <p:sldId id="4446" r:id="rId34"/>
    <p:sldId id="278" r:id="rId35"/>
    <p:sldId id="4509" r:id="rId36"/>
    <p:sldId id="4526" r:id="rId37"/>
    <p:sldId id="1771" r:id="rId38"/>
    <p:sldId id="4468" r:id="rId39"/>
    <p:sldId id="4506" r:id="rId40"/>
    <p:sldId id="4507" r:id="rId41"/>
    <p:sldId id="4521" r:id="rId42"/>
    <p:sldId id="4510" r:id="rId43"/>
    <p:sldId id="4512" r:id="rId44"/>
    <p:sldId id="4514" r:id="rId45"/>
    <p:sldId id="4511" r:id="rId46"/>
    <p:sldId id="4524" r:id="rId47"/>
    <p:sldId id="4525" r:id="rId48"/>
    <p:sldId id="4516" r:id="rId49"/>
    <p:sldId id="4519" r:id="rId50"/>
    <p:sldId id="4517" r:id="rId51"/>
    <p:sldId id="4520" r:id="rId52"/>
    <p:sldId id="4518" r:id="rId53"/>
    <p:sldId id="1767" r:id="rId54"/>
    <p:sldId id="4492" r:id="rId55"/>
    <p:sldId id="4491" r:id="rId56"/>
    <p:sldId id="4522" r:id="rId57"/>
    <p:sldId id="4495" r:id="rId58"/>
    <p:sldId id="4496" r:id="rId59"/>
    <p:sldId id="4500" r:id="rId60"/>
    <p:sldId id="4497" r:id="rId61"/>
    <p:sldId id="4501" r:id="rId62"/>
    <p:sldId id="4466" r:id="rId63"/>
    <p:sldId id="1996" r:id="rId64"/>
    <p:sldId id="4498" r:id="rId65"/>
    <p:sldId id="1775" r:id="rId66"/>
    <p:sldId id="4499" r:id="rId67"/>
    <p:sldId id="1788" r:id="rId68"/>
    <p:sldId id="1931" r:id="rId69"/>
    <p:sldId id="4489" r:id="rId70"/>
    <p:sldId id="4494" r:id="rId71"/>
    <p:sldId id="954"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236F06-47AD-FC03-EDF0-2FCA5D3AFB9E}" name="Katie Fleischer" initials="KF" userId="S::kfleischer@results.org::245d91a2-b874-4458-8cf1-313eb8d1d067" providerId="AD"/>
  <p188:author id="{C49DC606-7489-472F-4DE9-34E452169DBE}" name="Alicia Stromberg" initials="AS" userId="S::astromberg@results.org::1c01489c-44f1-42fe-bb20-c08d6f679367" providerId="AD"/>
  <p188:author id="{7FCFBA07-6B54-8EE7-8272-7590908D35FF}" name="Sarah Leone" initials="SL" userId="S::sleone@results.org::6fd6b9b4-7dd9-4ff6-962d-65e3b34e859e" providerId="AD"/>
  <p188:author id="{0521AA30-22C4-80C6-2A4C-19C759C2BBBA}" name="Meredith Dodson" initials="MD" userId="S::mdodson@results.org::b527efdd-0004-489a-9f17-7b9e156c8416" providerId="AD"/>
  <p188:author id="{BD823E34-3925-9941-8C30-25418EC29A5A}" name="Sean" initials="S" userId="Sean" providerId="None"/>
  <p188:author id="{BB9DAE35-DCE7-55EA-A43E-6B5F23787161}" name="Michael Santos" initials="MS" userId="S::msantos@results.org::c2c81859-0763-49e8-9efe-48b9db78a9cc" providerId="AD"/>
  <p188:author id="{EF24129D-97F3-C03F-308B-4B66F8341C5F}" name="Ken Patterson" initials="KP" userId="S::kpatterson@results.org::88e63aaa-76ae-4019-8c1c-bcddfe995a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9"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11" name="Anastasia I Koutavas" initials="AIK" lastIdx="1" clrIdx="10">
    <p:extLst>
      <p:ext uri="{19B8F6BF-5375-455C-9EA6-DF929625EA0E}">
        <p15:presenceInfo xmlns:p15="http://schemas.microsoft.com/office/powerpoint/2012/main" userId="S-1-5-21-1423485556-2532401405-1673821462-301244"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000000"/>
    <a:srgbClr val="FAB700"/>
    <a:srgbClr val="FFB81C"/>
    <a:srgbClr val="E41034"/>
    <a:srgbClr val="ED1944"/>
    <a:srgbClr val="D50035"/>
    <a:srgbClr val="29B5CF"/>
    <a:srgbClr val="FBFBFB"/>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C05A6-C5EA-C79D-4D73-9C57CBD103CB}" v="470" dt="2023-09-09T15:33:17.272"/>
    <p1510:client id="{9D5409EB-2E2F-43D2-A156-6E0C120C654A}" v="1161" dt="2023-09-09T16:08:2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2" y="22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commentAuthors" Target="commentAuthor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slide" Target="slides/slide54.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3.xml"/><Relationship Id="rId2" Type="http://schemas.openxmlformats.org/officeDocument/2006/relationships/customXml" Target="../customXml/item2.xml"/><Relationship Id="rId29" Type="http://schemas.openxmlformats.org/officeDocument/2006/relationships/slide" Target="slides/slide1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8T13:20:41.247"/>
    </inkml:context>
    <inkml:brush xml:id="br0">
      <inkml:brushProperty name="width" value="0.1" units="cm"/>
      <inkml:brushProperty name="height" value="0.1" units="cm"/>
      <inkml:brushProperty name="color" value="#FFFFFF"/>
    </inkml:brush>
  </inkml:definitions>
  <inkml:trace contextRef="#ctx0" brushRef="#br0">9267 3773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8T13:20:41.250"/>
    </inkml:context>
    <inkml:brush xml:id="br0">
      <inkml:brushProperty name="width" value="0.1" units="cm"/>
      <inkml:brushProperty name="height" value="0.1" units="cm"/>
      <inkml:brushProperty name="color" value="#FFFFFF"/>
    </inkml:brush>
  </inkml:definitions>
  <inkml:trace contextRef="#ctx0" brushRef="#br0">9315 3821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8T13:21:07.877"/>
    </inkml:context>
    <inkml:brush xml:id="br0">
      <inkml:brushProperty name="width" value="0.1" units="cm"/>
      <inkml:brushProperty name="height" value="0.1" units="cm"/>
      <inkml:brushProperty name="color" value="#FFFFFF"/>
    </inkml:brush>
  </inkml:definitions>
  <inkml:trace contextRef="#ctx0" brushRef="#br0">4969 9562 16383 0 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08T13:21:17.326"/>
    </inkml:context>
    <inkml:brush xml:id="br0">
      <inkml:brushProperty name="width" value="0.1" units="cm"/>
      <inkml:brushProperty name="height" value="0.1" units="cm"/>
      <inkml:brushProperty name="color" value="#FFFFFF"/>
    </inkml:brush>
  </inkml:definitions>
  <inkml:trace contextRef="#ctx0" brushRef="#br0">4071 10027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10</a:t>
            </a:fld>
            <a:endParaRPr lang="en-US"/>
          </a:p>
        </p:txBody>
      </p:sp>
    </p:spTree>
    <p:extLst>
      <p:ext uri="{BB962C8B-B14F-4D97-AF65-F5344CB8AC3E}">
        <p14:creationId xmlns:p14="http://schemas.microsoft.com/office/powerpoint/2010/main" val="120098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11</a:t>
            </a:fld>
            <a:endParaRPr lang="en-US"/>
          </a:p>
        </p:txBody>
      </p:sp>
    </p:spTree>
    <p:extLst>
      <p:ext uri="{BB962C8B-B14F-4D97-AF65-F5344CB8AC3E}">
        <p14:creationId xmlns:p14="http://schemas.microsoft.com/office/powerpoint/2010/main" val="193107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0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923006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01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45</a:t>
            </a:fld>
            <a:endParaRPr lang="en-US"/>
          </a:p>
        </p:txBody>
      </p:sp>
    </p:spTree>
    <p:extLst>
      <p:ext uri="{BB962C8B-B14F-4D97-AF65-F5344CB8AC3E}">
        <p14:creationId xmlns:p14="http://schemas.microsoft.com/office/powerpoint/2010/main" val="292758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48</a:t>
            </a:fld>
            <a:endParaRPr lang="en-US"/>
          </a:p>
        </p:txBody>
      </p:sp>
    </p:spTree>
    <p:extLst>
      <p:ext uri="{BB962C8B-B14F-4D97-AF65-F5344CB8AC3E}">
        <p14:creationId xmlns:p14="http://schemas.microsoft.com/office/powerpoint/2010/main" val="620736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49</a:t>
            </a:fld>
            <a:endParaRPr lang="en-US"/>
          </a:p>
        </p:txBody>
      </p:sp>
    </p:spTree>
    <p:extLst>
      <p:ext uri="{BB962C8B-B14F-4D97-AF65-F5344CB8AC3E}">
        <p14:creationId xmlns:p14="http://schemas.microsoft.com/office/powerpoint/2010/main" val="3417492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50</a:t>
            </a:fld>
            <a:endParaRPr lang="en-US"/>
          </a:p>
        </p:txBody>
      </p:sp>
    </p:spTree>
    <p:extLst>
      <p:ext uri="{BB962C8B-B14F-4D97-AF65-F5344CB8AC3E}">
        <p14:creationId xmlns:p14="http://schemas.microsoft.com/office/powerpoint/2010/main" val="299709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51</a:t>
            </a:fld>
            <a:endParaRPr lang="en-US"/>
          </a:p>
        </p:txBody>
      </p:sp>
    </p:spTree>
    <p:extLst>
      <p:ext uri="{BB962C8B-B14F-4D97-AF65-F5344CB8AC3E}">
        <p14:creationId xmlns:p14="http://schemas.microsoft.com/office/powerpoint/2010/main" val="75921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AO slide (2/22)</a:t>
            </a:r>
            <a:endParaRPr/>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425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54</a:t>
            </a:fld>
            <a:endParaRPr lang="en-US"/>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a:p>
        </p:txBody>
      </p:sp>
    </p:spTree>
    <p:extLst>
      <p:ext uri="{BB962C8B-B14F-4D97-AF65-F5344CB8AC3E}">
        <p14:creationId xmlns:p14="http://schemas.microsoft.com/office/powerpoint/2010/main" val="16963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92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224232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a:p>
        </p:txBody>
      </p:sp>
    </p:spTree>
    <p:extLst>
      <p:ext uri="{BB962C8B-B14F-4D97-AF65-F5344CB8AC3E}">
        <p14:creationId xmlns:p14="http://schemas.microsoft.com/office/powerpoint/2010/main" val="228821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a:p>
        </p:txBody>
      </p:sp>
    </p:spTree>
    <p:extLst>
      <p:ext uri="{BB962C8B-B14F-4D97-AF65-F5344CB8AC3E}">
        <p14:creationId xmlns:p14="http://schemas.microsoft.com/office/powerpoint/2010/main" val="395936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a:p>
        </p:txBody>
      </p:sp>
    </p:spTree>
    <p:extLst>
      <p:ext uri="{BB962C8B-B14F-4D97-AF65-F5344CB8AC3E}">
        <p14:creationId xmlns:p14="http://schemas.microsoft.com/office/powerpoint/2010/main" val="125217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a:buChar char="○"/>
            </a:pPr>
            <a:endParaRPr lang="en-US">
              <a:ea typeface="Calibri"/>
              <a:cs typeface="Calibri" panose="020F0502020204030204"/>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9</a:t>
            </a:fld>
            <a:endParaRPr lang="en-US"/>
          </a:p>
        </p:txBody>
      </p:sp>
    </p:spTree>
    <p:extLst>
      <p:ext uri="{BB962C8B-B14F-4D97-AF65-F5344CB8AC3E}">
        <p14:creationId xmlns:p14="http://schemas.microsoft.com/office/powerpoint/2010/main" val="310608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9/8/2023</a:t>
            </a:fld>
            <a:endParaRPr lang="en-US"/>
          </a:p>
        </p:txBody>
      </p:sp>
      <p:sp>
        <p:nvSpPr>
          <p:cNvPr id="9" name="Slide Number Placeholder 8"/>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9/8/2023</a:t>
            </a:fld>
            <a:endParaRPr lang="en-US"/>
          </a:p>
        </p:txBody>
      </p:sp>
      <p:sp>
        <p:nvSpPr>
          <p:cNvPr id="5" name="Slide Number Placeholder 4"/>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2208984728"/>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790027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646590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59044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0253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4">
            <a:extLst>
              <a:ext uri="{FF2B5EF4-FFF2-40B4-BE49-F238E27FC236}">
                <a16:creationId xmlns:a16="http://schemas.microsoft.com/office/drawing/2014/main" id="{68195AA7-CBDD-0810-EE1C-80B12BB76BCA}"/>
              </a:ext>
            </a:extLst>
          </p:cNvPr>
          <p:cNvSpPr>
            <a:spLocks noGrp="1"/>
          </p:cNvSpPr>
          <p:nvPr>
            <p:ph type="sldNum" sz="quarter" idx="12"/>
          </p:nvPr>
        </p:nvSpPr>
        <p:spPr>
          <a:xfrm>
            <a:off x="0" y="9456"/>
            <a:ext cx="388837" cy="273844"/>
          </a:xfrm>
        </p:spPr>
        <p:txBody>
          <a:bodyPr/>
          <a:lstStyle>
            <a:lvl1pPr>
              <a:defRPr>
                <a:solidFill>
                  <a:schemeClr val="tx1"/>
                </a:solidFill>
              </a:defRPr>
            </a:lvl1pPr>
          </a:lstStyle>
          <a:p>
            <a:fld id="{307E6868-079E-1649-B8D1-459B42CE4DE3}" type="slidenum">
              <a:rPr lang="en-US" smtClean="0"/>
              <a:pPr/>
              <a:t>‹#›</a:t>
            </a:fld>
            <a:endParaRPr lang="en-US"/>
          </a:p>
        </p:txBody>
      </p:sp>
    </p:spTree>
    <p:extLst>
      <p:ext uri="{BB962C8B-B14F-4D97-AF65-F5344CB8AC3E}">
        <p14:creationId xmlns:p14="http://schemas.microsoft.com/office/powerpoint/2010/main" val="143226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697666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1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9/8/2023</a:t>
            </a:fld>
            <a:endParaRPr lang="en-US"/>
          </a:p>
        </p:txBody>
      </p:sp>
      <p:sp>
        <p:nvSpPr>
          <p:cNvPr id="4" name="Slide Number Placeholder 3"/>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33063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733075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244001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19588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391519278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0959309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0827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0828834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710875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86587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141653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00500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842601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194615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084483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58611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EDB3-69A2-17D5-BB18-34A5386817E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B837D53-3DD9-9C3B-F3B3-19217622BE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170B49B-2A76-6F55-DC9E-94CC4A36F003}"/>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B2FE0686-B434-69C4-E00F-D999340CC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D0A41-914C-91B6-2EE2-96BE7471C76F}"/>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9391914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09F2-66EE-1FB7-8BF2-0104B8EEFF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CA455-59D9-1B8F-C1F8-7E9A2E124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7ABFA-C333-5BDD-60E6-9D0733F8ADC1}"/>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04821370-69E2-2478-F0FE-B0BFF8D37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FF3FC-C174-CBA6-6544-FF66A8629476}"/>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1980887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4909-693D-23B4-8B22-0DB1653A633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A461203-1D57-60B5-EB39-78E622026A9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6935A-70D4-EC31-7F09-E70914BE89D4}"/>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F7133630-3192-6E91-49CD-A8F52C549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EAB6B-0BDA-5210-8417-C3A7C9EF85FA}"/>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22875254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1DBC-22C1-5D26-A00A-C4D7BCCEE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8BC7-5AAD-5539-2353-287622E0EB45}"/>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29EE5D-06E0-2010-5A2C-AEE1C795DF6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474C8-ADDF-F0DC-CED2-91D5D43F116B}"/>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6" name="Footer Placeholder 5">
            <a:extLst>
              <a:ext uri="{FF2B5EF4-FFF2-40B4-BE49-F238E27FC236}">
                <a16:creationId xmlns:a16="http://schemas.microsoft.com/office/drawing/2014/main" id="{BA0CB880-3EAD-D923-021D-FAE67427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4043A-E138-61A3-64E6-516AFDF266E3}"/>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565300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9/8/2023</a:t>
            </a:fld>
            <a:endParaRPr lang="en-US"/>
          </a:p>
        </p:txBody>
      </p:sp>
      <p:sp>
        <p:nvSpPr>
          <p:cNvPr id="7" name="Slide Number Placeholder 6"/>
          <p:cNvSpPr>
            <a:spLocks noGrp="1"/>
          </p:cNvSpPr>
          <p:nvPr>
            <p:ph type="sldNum" sz="quarter" idx="12"/>
          </p:nvPr>
        </p:nvSpPr>
        <p:spPr>
          <a:xfrm>
            <a:off x="0" y="2093"/>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4F33B-EE61-19F0-9B48-6B4D4BA472F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3B073B-9379-3AE9-DFA8-99CB46B6313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315D76-D37B-D99A-CAA5-EC29F6A1D146}"/>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ECEA28-F29E-B361-85EF-89AE831A7DE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BB50A-DC84-B6B1-0783-0854238C8C4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04CFF4-49B2-BA31-DEA7-584DD3CAA2A8}"/>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8" name="Footer Placeholder 7">
            <a:extLst>
              <a:ext uri="{FF2B5EF4-FFF2-40B4-BE49-F238E27FC236}">
                <a16:creationId xmlns:a16="http://schemas.microsoft.com/office/drawing/2014/main" id="{F2AC6BEE-643B-5459-134B-CA1BB9D505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B8237-4899-CF3D-855F-634B68D874AF}"/>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22514424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FE7F-9ABA-9F8B-5137-0173605F45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25D6D-0CA3-165E-5969-36B4BB5D27B1}"/>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4" name="Footer Placeholder 3">
            <a:extLst>
              <a:ext uri="{FF2B5EF4-FFF2-40B4-BE49-F238E27FC236}">
                <a16:creationId xmlns:a16="http://schemas.microsoft.com/office/drawing/2014/main" id="{E79910D4-1F5C-09B9-8105-7D2776D839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B28482-82E7-708F-65D3-2894D6861AAA}"/>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39027740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E0697-C68A-B5F5-BB73-F69ED2D0B087}"/>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3" name="Footer Placeholder 2">
            <a:extLst>
              <a:ext uri="{FF2B5EF4-FFF2-40B4-BE49-F238E27FC236}">
                <a16:creationId xmlns:a16="http://schemas.microsoft.com/office/drawing/2014/main" id="{074F52CF-7306-0F08-5FBB-F75692E828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FD1AD0-6439-62A5-EB54-DD80146C191F}"/>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22707101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A7EF-180E-C176-DED2-9507FE88D4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EE7DB25-4751-6043-A999-26EA52B95C5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2B0CA-3686-9949-2938-AED529129F1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6373BF-7C42-47B0-DAE9-FCCBD55D059D}"/>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6" name="Footer Placeholder 5">
            <a:extLst>
              <a:ext uri="{FF2B5EF4-FFF2-40B4-BE49-F238E27FC236}">
                <a16:creationId xmlns:a16="http://schemas.microsoft.com/office/drawing/2014/main" id="{C9B4E016-1D6E-EC31-847D-80951E852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1EA90-39A6-BB65-1B1B-FEB6761A4644}"/>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27429686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039F-4A7C-8EC4-255C-5BBFFBFAF1C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67A0499-789C-1F50-81E1-F3C21894FDA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1D032E-F9E6-60F3-BDE7-79F061CE2E2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D569C6-DF8F-F472-1FBE-8B616A55955E}"/>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6" name="Footer Placeholder 5">
            <a:extLst>
              <a:ext uri="{FF2B5EF4-FFF2-40B4-BE49-F238E27FC236}">
                <a16:creationId xmlns:a16="http://schemas.microsoft.com/office/drawing/2014/main" id="{503A8BBF-23C6-FBF1-B81F-B6B3966CF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87A6D-332B-42C2-1B86-629A10A497E6}"/>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35431670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63BF-2BF0-77E4-467A-E0D7646429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C69A1-D857-1848-620C-A362AF6333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938DF-8988-F260-3B1B-BA0A4596EBB5}"/>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E45DA81E-691F-55A2-42B9-9498C4380A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CF35D-7259-E789-892E-9AE35C32ECD3}"/>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37772515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FE1CD-0023-A8F0-8C32-B055E8F667B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5D92C-14DD-A311-8DCA-36FD4180760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81F6E-269A-93D0-8239-1DA127773F99}"/>
              </a:ext>
            </a:extLst>
          </p:cNvPr>
          <p:cNvSpPr>
            <a:spLocks noGrp="1"/>
          </p:cNvSpPr>
          <p:nvPr>
            <p:ph type="dt" sz="half" idx="10"/>
          </p:nvPr>
        </p:nvSpPr>
        <p:spPr/>
        <p:txBody>
          <a:body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FDB6BD73-AB34-AF53-9A98-B350B2DCC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A822B-F35A-2FB0-29B5-7ACE2FD6FF4D}"/>
              </a:ext>
            </a:extLst>
          </p:cNvPr>
          <p:cNvSpPr>
            <a:spLocks noGrp="1"/>
          </p:cNvSpPr>
          <p:nvPr>
            <p:ph type="sldNum" sz="quarter" idx="12"/>
          </p:nvPr>
        </p:nvSpPr>
        <p:spPr/>
        <p:txBody>
          <a:bodyPr/>
          <a:lstStyle/>
          <a:p>
            <a:fld id="{DBE7028A-BCC6-4C21-9CCB-238A3DEE7863}" type="slidenum">
              <a:rPr lang="en-US" smtClean="0"/>
              <a:t>‹#›</a:t>
            </a:fld>
            <a:endParaRPr lang="en-US"/>
          </a:p>
        </p:txBody>
      </p:sp>
    </p:spTree>
    <p:extLst>
      <p:ext uri="{BB962C8B-B14F-4D97-AF65-F5344CB8AC3E}">
        <p14:creationId xmlns:p14="http://schemas.microsoft.com/office/powerpoint/2010/main" val="304928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9/8/2023</a:t>
            </a:fld>
            <a:endParaRPr lang="en-US"/>
          </a:p>
        </p:txBody>
      </p:sp>
      <p:sp>
        <p:nvSpPr>
          <p:cNvPr id="7" name="Slide Number Placeholder 6"/>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9/8/2023</a:t>
            </a:fld>
            <a:endParaRPr lang="en-US"/>
          </a:p>
        </p:txBody>
      </p:sp>
      <p:sp>
        <p:nvSpPr>
          <p:cNvPr id="7" name="Slide Number Placeholder 6"/>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9/8/2023</a:t>
            </a:fld>
            <a:endParaRPr lang="en-US"/>
          </a:p>
        </p:txBody>
      </p:sp>
      <p:sp>
        <p:nvSpPr>
          <p:cNvPr id="7" name="Slide Number Placeholder 6"/>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9/8/2023</a:t>
            </a:fld>
            <a:endParaRPr lang="en-US"/>
          </a:p>
        </p:txBody>
      </p:sp>
      <p:sp>
        <p:nvSpPr>
          <p:cNvPr id="6" name="Slide Number Placeholder 5"/>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9/8/2023</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0" y="2091"/>
            <a:ext cx="399570" cy="297585"/>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a:solidFill>
                  <a:schemeClr val="bg1"/>
                </a:solidFill>
                <a:latin typeface="Arial"/>
                <a:cs typeface="Arial"/>
              </a:rPr>
              <a:t>25 E STREET, NW</a:t>
            </a:r>
          </a:p>
          <a:p>
            <a:pPr lvl="0">
              <a:lnSpc>
                <a:spcPct val="130000"/>
              </a:lnSpc>
            </a:pPr>
            <a:r>
              <a:rPr lang="en-US" sz="1400">
                <a:solidFill>
                  <a:schemeClr val="bg1"/>
                </a:solidFill>
                <a:latin typeface="Arial"/>
                <a:cs typeface="Arial"/>
              </a:rPr>
              <a:t>WASHINGTON, DC 20001</a:t>
            </a:r>
          </a:p>
          <a:p>
            <a:pPr lvl="0">
              <a:lnSpc>
                <a:spcPct val="130000"/>
              </a:lnSpc>
            </a:pPr>
            <a:r>
              <a:rPr lang="en-US" sz="1400">
                <a:solidFill>
                  <a:schemeClr val="bg1"/>
                </a:solidFill>
                <a:latin typeface="Arial"/>
                <a:cs typeface="Arial"/>
              </a:rPr>
              <a:t>(202) 628-8787</a:t>
            </a:r>
          </a:p>
          <a:p>
            <a:pPr lvl="0">
              <a:lnSpc>
                <a:spcPct val="130000"/>
              </a:lnSpc>
            </a:pPr>
            <a:r>
              <a:rPr lang="en-US" sz="1400">
                <a:solidFill>
                  <a:schemeClr val="bg1"/>
                </a:solidFill>
                <a:latin typeface="Arial"/>
                <a:cs typeface="Arial"/>
              </a:rPr>
              <a:t>1 (800) 233-1200</a:t>
            </a:r>
          </a:p>
          <a:p>
            <a:pPr lvl="0">
              <a:lnSpc>
                <a:spcPct val="130000"/>
              </a:lnSpc>
            </a:pPr>
            <a:r>
              <a:rPr lang="en-US" sz="1400" b="1">
                <a:solidFill>
                  <a:schemeClr val="bg1"/>
                </a:solidFill>
                <a:latin typeface="Arial"/>
                <a:cs typeface="Arial"/>
              </a:rPr>
              <a:t>WWW.CHILDRENSDEFENSE.ORG</a:t>
            </a:r>
          </a:p>
          <a:p>
            <a:pPr>
              <a:lnSpc>
                <a:spcPct val="130000"/>
              </a:lnSpc>
            </a:pPr>
            <a:endParaRPr lang="en-US" sz="140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9"/>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
        <p:nvSpPr>
          <p:cNvPr id="3" name="Slide Number Placeholder 5">
            <a:extLst>
              <a:ext uri="{FF2B5EF4-FFF2-40B4-BE49-F238E27FC236}">
                <a16:creationId xmlns:a16="http://schemas.microsoft.com/office/drawing/2014/main" id="{3950FBE2-912D-38CB-BB16-9EB2277A3197}"/>
              </a:ext>
            </a:extLst>
          </p:cNvPr>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9/8/2023</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329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9/8/2023</a:t>
            </a:fld>
            <a:endParaRPr lang="en-US"/>
          </a:p>
        </p:txBody>
      </p:sp>
      <p:sp>
        <p:nvSpPr>
          <p:cNvPr id="6" name="Slide Number Placeholder 5"/>
          <p:cNvSpPr>
            <a:spLocks noGrp="1"/>
          </p:cNvSpPr>
          <p:nvPr>
            <p:ph type="sldNum" sz="quarter" idx="12"/>
          </p:nvPr>
        </p:nvSpPr>
        <p:spPr>
          <a:xfrm>
            <a:off x="0" y="0"/>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9/8/2023</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9/8/2023</a:t>
            </a:fld>
            <a:endParaRPr lang="en-US"/>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9/8/2023</a:t>
            </a:fld>
            <a:endParaRPr lang="en-US"/>
          </a:p>
        </p:txBody>
      </p:sp>
      <p:sp>
        <p:nvSpPr>
          <p:cNvPr id="9" name="Slide Number Placeholder 8"/>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9/8/2023</a:t>
            </a:fld>
            <a:endParaRPr lang="en-US"/>
          </a:p>
        </p:txBody>
      </p:sp>
      <p:sp>
        <p:nvSpPr>
          <p:cNvPr id="5" name="Slide Number Placeholder 4"/>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9/8/2023</a:t>
            </a:fld>
            <a:endParaRPr lang="en-US"/>
          </a:p>
        </p:txBody>
      </p:sp>
      <p:sp>
        <p:nvSpPr>
          <p:cNvPr id="4" name="Slide Number Placeholder 3"/>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9/8/2023</a:t>
            </a:fld>
            <a:endParaRPr lang="en-US"/>
          </a:p>
        </p:txBody>
      </p:sp>
      <p:sp>
        <p:nvSpPr>
          <p:cNvPr id="7" name="Slide Number Placeholder 6"/>
          <p:cNvSpPr>
            <a:spLocks noGrp="1"/>
          </p:cNvSpPr>
          <p:nvPr>
            <p:ph type="sldNum" sz="quarter" idx="12"/>
          </p:nvPr>
        </p:nvSpPr>
        <p:spPr>
          <a:xfrm>
            <a:off x="0" y="2093"/>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5"/>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p:nvSpPr>
        <p:spPr>
          <a:xfrm>
            <a:off x="722313" y="2794399"/>
            <a:ext cx="7772400" cy="102155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4000" b="1"/>
              <a:t>Click to edit Master title style</a:t>
            </a:r>
          </a:p>
        </p:txBody>
      </p:sp>
    </p:spTree>
    <p:extLst>
      <p:ext uri="{BB962C8B-B14F-4D97-AF65-F5344CB8AC3E}">
        <p14:creationId xmlns:p14="http://schemas.microsoft.com/office/powerpoint/2010/main" val="2477712359"/>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83672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30333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22650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40453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248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14568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525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82791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3556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9/8/2023</a:t>
            </a:fld>
            <a:endParaRPr lang="en-US"/>
          </a:p>
        </p:txBody>
      </p:sp>
      <p:sp>
        <p:nvSpPr>
          <p:cNvPr id="6" name="Slide Number Placeholder 5"/>
          <p:cNvSpPr>
            <a:spLocks noGrp="1"/>
          </p:cNvSpPr>
          <p:nvPr>
            <p:ph type="sldNum" sz="quarter" idx="12"/>
          </p:nvPr>
        </p:nvSpPr>
        <p:spPr>
          <a:xfrm>
            <a:off x="0" y="0"/>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69768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384842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Bulleted ">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5800" y="1028700"/>
            <a:ext cx="7787640" cy="3657600"/>
          </a:xfrm>
          <a:prstGeom prst="rect">
            <a:avLst/>
          </a:prstGeom>
        </p:spPr>
        <p:txBody>
          <a:bodyPr>
            <a:noAutofit/>
          </a:bodyPr>
          <a:lstStyle>
            <a:lvl1pPr marL="219075" indent="-219075">
              <a:spcBef>
                <a:spcPts val="450"/>
              </a:spcBef>
              <a:spcAft>
                <a:spcPts val="0"/>
              </a:spcAft>
              <a:buClr>
                <a:srgbClr val="50B3CF"/>
              </a:buClr>
              <a:buFont typeface="Symbol" pitchFamily="18" charset="2"/>
              <a:buChar char="·"/>
              <a:defRPr lang="pt-BR" sz="2100" b="0" i="0" u="none" strike="noStrike" baseline="0" smtClean="0">
                <a:solidFill>
                  <a:srgbClr val="231F20"/>
                </a:solidFill>
                <a:latin typeface="Lato" pitchFamily="34" charset="0"/>
              </a:defRPr>
            </a:lvl1pPr>
          </a:lstStyle>
          <a:p>
            <a:pPr>
              <a:buFont typeface="Symbol" pitchFamily="18" charset="2"/>
              <a:buChar char="·"/>
            </a:pPr>
            <a:r>
              <a:rPr lang="en-US">
                <a:latin typeface="Lato" pitchFamily="34" charset="0"/>
              </a:rPr>
              <a:t>One column bulleted list. Font size is 28 pts.</a:t>
            </a:r>
          </a:p>
        </p:txBody>
      </p:sp>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5" name="TextBox 14"/>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Tree>
    <p:extLst>
      <p:ext uri="{BB962C8B-B14F-4D97-AF65-F5344CB8AC3E}">
        <p14:creationId xmlns:p14="http://schemas.microsoft.com/office/powerpoint/2010/main" val="2428612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ullet Hierarchy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28600" y="54864"/>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
        <p:nvSpPr>
          <p:cNvPr id="9" name="Text Placeholder 8"/>
          <p:cNvSpPr>
            <a:spLocks noGrp="1"/>
          </p:cNvSpPr>
          <p:nvPr>
            <p:ph type="body" sz="quarter" idx="10" hasCustomPrompt="1"/>
          </p:nvPr>
        </p:nvSpPr>
        <p:spPr>
          <a:xfrm>
            <a:off x="685800" y="1028700"/>
            <a:ext cx="7863840" cy="3771900"/>
          </a:xfrm>
          <a:prstGeom prst="rect">
            <a:avLst/>
          </a:prstGeom>
        </p:spPr>
        <p:txBody>
          <a:bodyPr/>
          <a:lstStyle>
            <a:lvl1pPr marL="0" indent="-219456">
              <a:spcBef>
                <a:spcPts val="1350"/>
              </a:spcBef>
              <a:buClr>
                <a:srgbClr val="50B3CE"/>
              </a:buClr>
              <a:buFont typeface="Symbol" pitchFamily="18" charset="2"/>
              <a:buChar char="·"/>
              <a:defRPr sz="2100">
                <a:solidFill>
                  <a:srgbClr val="231F20"/>
                </a:solidFill>
                <a:latin typeface="Lato" pitchFamily="34" charset="0"/>
              </a:defRPr>
            </a:lvl1pPr>
            <a:lvl2pPr marL="514350" marR="0" indent="-171450" algn="l" defTabSz="685800" rtl="0" eaLnBrk="1" fontAlgn="auto" latinLnBrk="0" hangingPunct="1">
              <a:lnSpc>
                <a:spcPct val="100000"/>
              </a:lnSpc>
              <a:spcBef>
                <a:spcPts val="450"/>
              </a:spcBef>
              <a:spcAft>
                <a:spcPts val="0"/>
              </a:spcAft>
              <a:buClr>
                <a:srgbClr val="55B3CE"/>
              </a:buClr>
              <a:buSzTx/>
              <a:buFont typeface="Lato" pitchFamily="34" charset="0"/>
              <a:buChar char="-"/>
              <a:tabLst/>
              <a:defRPr sz="2100">
                <a:solidFill>
                  <a:srgbClr val="231F20"/>
                </a:solidFill>
                <a:latin typeface="Lato" pitchFamily="34" charset="0"/>
              </a:defRPr>
            </a:lvl2pPr>
            <a:lvl3pPr marL="902494" marR="0" indent="-216694" algn="l" defTabSz="685800" rtl="0" eaLnBrk="1" fontAlgn="auto" latinLnBrk="0" hangingPunct="1">
              <a:lnSpc>
                <a:spcPct val="100000"/>
              </a:lnSpc>
              <a:spcBef>
                <a:spcPts val="450"/>
              </a:spcBef>
              <a:spcAft>
                <a:spcPts val="0"/>
              </a:spcAft>
              <a:buClr>
                <a:srgbClr val="55B3CE"/>
              </a:buClr>
              <a:buSzTx/>
              <a:buFont typeface="Wingdings" pitchFamily="2" charset="2"/>
              <a:buChar char=""/>
              <a:tabLst/>
              <a:defRPr sz="2100">
                <a:solidFill>
                  <a:srgbClr val="231F20"/>
                </a:solidFill>
                <a:latin typeface="Lato" pitchFamily="34" charset="0"/>
              </a:defRPr>
            </a:lvl3pPr>
            <a:lvl5pPr marL="0" indent="0">
              <a:buNone/>
              <a:defRPr/>
            </a:lvl5pPr>
          </a:lstStyle>
          <a:p>
            <a:r>
              <a:rPr lang="en-US">
                <a:solidFill>
                  <a:srgbClr val="231F20"/>
                </a:solidFill>
                <a:latin typeface="Lato" pitchFamily="34" charset="0"/>
              </a:rPr>
              <a:t>Bullet hierarchy. Font size is 28 pts.</a:t>
            </a:r>
          </a:p>
          <a:p>
            <a:pPr lvl="1"/>
            <a:r>
              <a:rPr lang="en-US" err="1">
                <a:solidFill>
                  <a:srgbClr val="231F20"/>
                </a:solidFill>
                <a:latin typeface="Lato" pitchFamily="34" charset="0"/>
              </a:rPr>
              <a:t>Claritas</a:t>
            </a:r>
            <a:r>
              <a:rPr lang="en-US">
                <a:solidFill>
                  <a:srgbClr val="231F20"/>
                </a:solidFill>
                <a:latin typeface="Lato" pitchFamily="34" charset="0"/>
              </a:rPr>
              <a:t> </a:t>
            </a:r>
            <a:r>
              <a:rPr lang="en-US" err="1">
                <a:solidFill>
                  <a:srgbClr val="231F20"/>
                </a:solidFill>
                <a:latin typeface="Lato" pitchFamily="34" charset="0"/>
              </a:rPr>
              <a:t>est</a:t>
            </a:r>
            <a:r>
              <a:rPr lang="en-US">
                <a:solidFill>
                  <a:srgbClr val="231F20"/>
                </a:solidFill>
                <a:latin typeface="Lato" pitchFamily="34" charset="0"/>
              </a:rPr>
              <a:t> </a:t>
            </a:r>
            <a:r>
              <a:rPr lang="en-US" err="1">
                <a:solidFill>
                  <a:srgbClr val="231F20"/>
                </a:solidFill>
                <a:latin typeface="Lato" pitchFamily="34" charset="0"/>
              </a:rPr>
              <a:t>etiam</a:t>
            </a:r>
            <a:r>
              <a:rPr lang="en-US">
                <a:solidFill>
                  <a:srgbClr val="231F20"/>
                </a:solidFill>
                <a:latin typeface="Lato" pitchFamily="34" charset="0"/>
              </a:rPr>
              <a:t> </a:t>
            </a:r>
            <a:r>
              <a:rPr lang="en-US" err="1">
                <a:solidFill>
                  <a:srgbClr val="231F20"/>
                </a:solidFill>
                <a:latin typeface="Lato" pitchFamily="34" charset="0"/>
              </a:rPr>
              <a:t>processus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marL="902494" lvl="2" indent="-216694">
              <a:buClr>
                <a:srgbClr val="55B3CE"/>
              </a:buClr>
              <a:buFont typeface="Wingdings" pitchFamily="2" charset="2"/>
              <a:buChar char=""/>
            </a:pPr>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r>
              <a:rPr lang="en-US" sz="2100">
                <a:solidFill>
                  <a:srgbClr val="231F20"/>
                </a:solidFill>
                <a:latin typeface="Lato" pitchFamily="34" charset="0"/>
              </a:rPr>
              <a:t> 25 pts.</a:t>
            </a:r>
          </a:p>
          <a:p>
            <a:r>
              <a:rPr lang="pt-BR">
                <a:solidFill>
                  <a:srgbClr val="231F20"/>
                </a:solidFill>
                <a:latin typeface="Lato" pitchFamily="34" charset="0"/>
              </a:rPr>
              <a:t>Lorem ipsum dolor sit amet adiapisa putamus</a:t>
            </a:r>
          </a:p>
          <a:p>
            <a:pPr lvl="1"/>
            <a:r>
              <a:rPr lang="en-US">
                <a:solidFill>
                  <a:srgbClr val="231F20"/>
                </a:solidFill>
                <a:latin typeface="Lato" pitchFamily="34" charset="0"/>
              </a:rPr>
              <a:t>Me </a:t>
            </a:r>
            <a:r>
              <a:rPr lang="en-US" err="1">
                <a:solidFill>
                  <a:srgbClr val="231F20"/>
                </a:solidFill>
                <a:latin typeface="Lato" pitchFamily="34" charset="0"/>
              </a:rPr>
              <a:t>lius</a:t>
            </a:r>
            <a:r>
              <a:rPr lang="en-US">
                <a:solidFill>
                  <a:srgbClr val="231F20"/>
                </a:solidFill>
                <a:latin typeface="Lato" pitchFamily="34" charset="0"/>
              </a:rPr>
              <a:t> quod ii </a:t>
            </a:r>
            <a:r>
              <a:rPr lang="en-US" err="1">
                <a:solidFill>
                  <a:srgbClr val="231F20"/>
                </a:solidFill>
                <a:latin typeface="Lato" pitchFamily="34" charset="0"/>
              </a:rPr>
              <a:t>legunt</a:t>
            </a:r>
            <a:r>
              <a:rPr lang="en-US">
                <a:solidFill>
                  <a:srgbClr val="231F20"/>
                </a:solidFill>
                <a:latin typeface="Lato" pitchFamily="34" charset="0"/>
              </a:rPr>
              <a:t> </a:t>
            </a:r>
            <a:r>
              <a:rPr lang="en-US" err="1">
                <a:solidFill>
                  <a:srgbClr val="231F20"/>
                </a:solidFill>
                <a:latin typeface="Lato" pitchFamily="34" charset="0"/>
              </a:rPr>
              <a:t>saepius</a:t>
            </a:r>
            <a:r>
              <a:rPr lang="en-US">
                <a:solidFill>
                  <a:srgbClr val="231F20"/>
                </a:solidFill>
                <a:latin typeface="Lato" pitchFamily="34" charset="0"/>
              </a:rPr>
              <a:t> </a:t>
            </a:r>
            <a:r>
              <a:rPr lang="en-US" err="1">
                <a:solidFill>
                  <a:srgbClr val="231F20"/>
                </a:solidFill>
                <a:latin typeface="Lato" pitchFamily="34" charset="0"/>
              </a:rPr>
              <a:t>dynamicus</a:t>
            </a:r>
            <a:endParaRPr lang="en-US">
              <a:solidFill>
                <a:srgbClr val="231F20"/>
              </a:solidFill>
              <a:latin typeface="Lato" pitchFamily="34" charset="0"/>
            </a:endParaRPr>
          </a:p>
          <a:p>
            <a:pPr lvl="2"/>
            <a:r>
              <a:rPr lang="en-US" sz="2100" err="1">
                <a:solidFill>
                  <a:srgbClr val="231F20"/>
                </a:solidFill>
                <a:latin typeface="Lato" pitchFamily="34" charset="0"/>
              </a:rPr>
              <a:t>Nibh</a:t>
            </a:r>
            <a:r>
              <a:rPr lang="en-US" sz="2100">
                <a:solidFill>
                  <a:srgbClr val="231F20"/>
                </a:solidFill>
                <a:latin typeface="Lato" pitchFamily="34" charset="0"/>
              </a:rPr>
              <a:t> </a:t>
            </a:r>
            <a:r>
              <a:rPr lang="en-US" sz="2100" err="1">
                <a:solidFill>
                  <a:srgbClr val="231F20"/>
                </a:solidFill>
                <a:latin typeface="Lato" pitchFamily="34" charset="0"/>
              </a:rPr>
              <a:t>euismod</a:t>
            </a:r>
            <a:r>
              <a:rPr lang="en-US" sz="2100">
                <a:solidFill>
                  <a:srgbClr val="231F20"/>
                </a:solidFill>
                <a:latin typeface="Lato" pitchFamily="34" charset="0"/>
              </a:rPr>
              <a:t> </a:t>
            </a:r>
            <a:r>
              <a:rPr lang="en-US" sz="2100" err="1">
                <a:solidFill>
                  <a:srgbClr val="231F20"/>
                </a:solidFill>
                <a:latin typeface="Lato" pitchFamily="34" charset="0"/>
              </a:rPr>
              <a:t>tincidunt</a:t>
            </a:r>
            <a:r>
              <a:rPr lang="en-US" sz="2100">
                <a:solidFill>
                  <a:srgbClr val="231F20"/>
                </a:solidFill>
                <a:latin typeface="Lato" pitchFamily="34" charset="0"/>
              </a:rPr>
              <a:t> </a:t>
            </a:r>
            <a:r>
              <a:rPr lang="en-US" sz="2100" err="1">
                <a:solidFill>
                  <a:srgbClr val="231F20"/>
                </a:solidFill>
                <a:latin typeface="Lato" pitchFamily="34" charset="0"/>
              </a:rPr>
              <a:t>ut</a:t>
            </a:r>
            <a:r>
              <a:rPr lang="en-US" sz="2100">
                <a:solidFill>
                  <a:srgbClr val="231F20"/>
                </a:solidFill>
                <a:latin typeface="Lato" pitchFamily="34" charset="0"/>
              </a:rPr>
              <a:t> </a:t>
            </a:r>
            <a:r>
              <a:rPr lang="en-US" sz="2100" err="1">
                <a:solidFill>
                  <a:srgbClr val="231F20"/>
                </a:solidFill>
                <a:latin typeface="Lato" pitchFamily="34" charset="0"/>
              </a:rPr>
              <a:t>laoreet</a:t>
            </a:r>
            <a:endParaRPr lang="en-US" sz="2100">
              <a:solidFill>
                <a:srgbClr val="231F20"/>
              </a:solidFill>
              <a:latin typeface="Lato" pitchFamily="34" charset="0"/>
            </a:endParaRPr>
          </a:p>
          <a:p>
            <a:r>
              <a:rPr lang="fr-FR" err="1">
                <a:solidFill>
                  <a:srgbClr val="231F20"/>
                </a:solidFill>
                <a:latin typeface="Lato" pitchFamily="34" charset="0"/>
              </a:rPr>
              <a:t>Suscipit</a:t>
            </a:r>
            <a:r>
              <a:rPr lang="fr-FR">
                <a:solidFill>
                  <a:srgbClr val="231F20"/>
                </a:solidFill>
                <a:latin typeface="Lato" pitchFamily="34" charset="0"/>
              </a:rPr>
              <a:t> </a:t>
            </a:r>
            <a:r>
              <a:rPr lang="fr-FR" err="1">
                <a:solidFill>
                  <a:srgbClr val="231F20"/>
                </a:solidFill>
                <a:latin typeface="Lato" pitchFamily="34" charset="0"/>
              </a:rPr>
              <a:t>lobortis</a:t>
            </a:r>
            <a:r>
              <a:rPr lang="fr-FR">
                <a:solidFill>
                  <a:srgbClr val="231F20"/>
                </a:solidFill>
                <a:latin typeface="Lato" pitchFamily="34" charset="0"/>
              </a:rPr>
              <a:t> </a:t>
            </a:r>
            <a:r>
              <a:rPr lang="fr-FR" err="1">
                <a:solidFill>
                  <a:srgbClr val="231F20"/>
                </a:solidFill>
                <a:latin typeface="Lato" pitchFamily="34" charset="0"/>
              </a:rPr>
              <a:t>nisl</a:t>
            </a:r>
            <a:r>
              <a:rPr lang="fr-FR">
                <a:solidFill>
                  <a:srgbClr val="231F20"/>
                </a:solidFill>
                <a:latin typeface="Lato" pitchFamily="34" charset="0"/>
              </a:rPr>
              <a:t> ut </a:t>
            </a:r>
            <a:r>
              <a:rPr lang="fr-FR" err="1">
                <a:solidFill>
                  <a:srgbClr val="231F20"/>
                </a:solidFill>
                <a:latin typeface="Lato" pitchFamily="34" charset="0"/>
              </a:rPr>
              <a:t>aliquip</a:t>
            </a:r>
            <a:r>
              <a:rPr lang="fr-FR">
                <a:solidFill>
                  <a:srgbClr val="231F20"/>
                </a:solidFill>
                <a:latin typeface="Lato" pitchFamily="34" charset="0"/>
              </a:rPr>
              <a:t> </a:t>
            </a:r>
            <a:r>
              <a:rPr lang="fr-FR" err="1">
                <a:solidFill>
                  <a:srgbClr val="231F20"/>
                </a:solidFill>
                <a:latin typeface="Lato" pitchFamily="34" charset="0"/>
              </a:rPr>
              <a:t>commodo</a:t>
            </a:r>
            <a:endParaRPr lang="fr-FR">
              <a:solidFill>
                <a:srgbClr val="231F20"/>
              </a:solidFill>
              <a:latin typeface="Lato" pitchFamily="34" charset="0"/>
            </a:endParaRPr>
          </a:p>
          <a:p>
            <a:pPr lvl="1"/>
            <a:r>
              <a:rPr lang="en-US" err="1">
                <a:solidFill>
                  <a:srgbClr val="231F20"/>
                </a:solidFill>
                <a:latin typeface="Lato" pitchFamily="34" charset="0"/>
              </a:rPr>
              <a:t>Investigationes</a:t>
            </a:r>
            <a:r>
              <a:rPr lang="en-US">
                <a:solidFill>
                  <a:srgbClr val="231F20"/>
                </a:solidFill>
                <a:latin typeface="Lato" pitchFamily="34" charset="0"/>
              </a:rPr>
              <a:t> </a:t>
            </a:r>
            <a:r>
              <a:rPr lang="en-US" err="1">
                <a:solidFill>
                  <a:srgbClr val="231F20"/>
                </a:solidFill>
                <a:latin typeface="Lato" pitchFamily="34" charset="0"/>
              </a:rPr>
              <a:t>demonstraverunt</a:t>
            </a:r>
            <a:r>
              <a:rPr lang="en-US">
                <a:solidFill>
                  <a:srgbClr val="231F20"/>
                </a:solidFill>
                <a:latin typeface="Lato" pitchFamily="34" charset="0"/>
              </a:rPr>
              <a:t> </a:t>
            </a:r>
            <a:r>
              <a:rPr lang="en-US" err="1">
                <a:solidFill>
                  <a:srgbClr val="231F20"/>
                </a:solidFill>
                <a:latin typeface="Lato" pitchFamily="34" charset="0"/>
              </a:rPr>
              <a:t>lectores</a:t>
            </a:r>
            <a:endParaRPr lang="en-US">
              <a:solidFill>
                <a:srgbClr val="231F20"/>
              </a:solidFill>
              <a:latin typeface="Lato" pitchFamily="34" charset="0"/>
            </a:endParaRPr>
          </a:p>
          <a:p>
            <a:pPr lvl="2"/>
            <a:r>
              <a:rPr lang="fr-FR" sz="2100" err="1">
                <a:solidFill>
                  <a:srgbClr val="231F20"/>
                </a:solidFill>
                <a:latin typeface="Lato" pitchFamily="34" charset="0"/>
              </a:rPr>
              <a:t>Suscipit</a:t>
            </a:r>
            <a:r>
              <a:rPr lang="fr-FR" sz="2100">
                <a:solidFill>
                  <a:srgbClr val="231F20"/>
                </a:solidFill>
                <a:latin typeface="Lato" pitchFamily="34" charset="0"/>
              </a:rPr>
              <a:t> </a:t>
            </a:r>
            <a:r>
              <a:rPr lang="fr-FR" sz="2100" err="1">
                <a:solidFill>
                  <a:srgbClr val="231F20"/>
                </a:solidFill>
                <a:latin typeface="Lato" pitchFamily="34" charset="0"/>
              </a:rPr>
              <a:t>lobortis</a:t>
            </a:r>
            <a:r>
              <a:rPr lang="fr-FR" sz="2100">
                <a:solidFill>
                  <a:srgbClr val="231F20"/>
                </a:solidFill>
                <a:latin typeface="Lato" pitchFamily="34" charset="0"/>
              </a:rPr>
              <a:t> </a:t>
            </a:r>
            <a:r>
              <a:rPr lang="fr-FR" sz="2100" err="1">
                <a:solidFill>
                  <a:srgbClr val="231F20"/>
                </a:solidFill>
                <a:latin typeface="Lato" pitchFamily="34" charset="0"/>
              </a:rPr>
              <a:t>nislut</a:t>
            </a:r>
            <a:r>
              <a:rPr lang="fr-FR" sz="2100">
                <a:solidFill>
                  <a:srgbClr val="231F20"/>
                </a:solidFill>
                <a:latin typeface="Lato" pitchFamily="34" charset="0"/>
              </a:rPr>
              <a:t> </a:t>
            </a:r>
            <a:r>
              <a:rPr lang="fr-FR" sz="2100" err="1">
                <a:solidFill>
                  <a:srgbClr val="231F20"/>
                </a:solidFill>
                <a:latin typeface="Lato" pitchFamily="34" charset="0"/>
              </a:rPr>
              <a:t>aliquip</a:t>
            </a:r>
            <a:r>
              <a:rPr lang="fr-FR" sz="2100">
                <a:solidFill>
                  <a:srgbClr val="231F20"/>
                </a:solidFill>
                <a:latin typeface="Lato" pitchFamily="34" charset="0"/>
              </a:rPr>
              <a:t> </a:t>
            </a:r>
            <a:r>
              <a:rPr lang="fr-FR" sz="2100" err="1">
                <a:solidFill>
                  <a:srgbClr val="231F20"/>
                </a:solidFill>
                <a:latin typeface="Lato" pitchFamily="34" charset="0"/>
              </a:rPr>
              <a:t>comodo</a:t>
            </a:r>
            <a:endParaRPr lang="en-US" sz="2100">
              <a:solidFill>
                <a:srgbClr val="231F20"/>
              </a:solidFill>
              <a:latin typeface="Lato" pitchFamily="34" charset="0"/>
            </a:endParaRPr>
          </a:p>
          <a:p>
            <a:pPr lvl="2"/>
            <a:endParaRPr lang="en-US">
              <a:latin typeface="Lato" pitchFamily="34" charset="0"/>
            </a:endParaRPr>
          </a:p>
          <a:p>
            <a:pPr lvl="4"/>
            <a:endParaRPr lang="en-US"/>
          </a:p>
        </p:txBody>
      </p:sp>
    </p:spTree>
    <p:extLst>
      <p:ext uri="{BB962C8B-B14F-4D97-AF65-F5344CB8AC3E}">
        <p14:creationId xmlns:p14="http://schemas.microsoft.com/office/powerpoint/2010/main" val="35654635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0292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
        <p:nvSpPr>
          <p:cNvPr id="13"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a:t>Slide Title - Font Size 28pts</a:t>
            </a:r>
          </a:p>
        </p:txBody>
      </p:sp>
      <p:sp>
        <p:nvSpPr>
          <p:cNvPr id="16" name="TextBox 15"/>
          <p:cNvSpPr txBox="1"/>
          <p:nvPr userDrawn="1"/>
        </p:nvSpPr>
        <p:spPr>
          <a:xfrm>
            <a:off x="228600" y="4800600"/>
            <a:ext cx="3429000" cy="230832"/>
          </a:xfrm>
          <a:prstGeom prst="rect">
            <a:avLst/>
          </a:prstGeom>
          <a:noFill/>
        </p:spPr>
        <p:txBody>
          <a:bodyPr wrap="square" rtlCol="0">
            <a:spAutoFit/>
          </a:bodyPr>
          <a:lstStyle/>
          <a:p>
            <a:r>
              <a:rPr lang="en-US" sz="900" kern="1200">
                <a:solidFill>
                  <a:schemeClr val="tx1"/>
                </a:solidFill>
                <a:latin typeface="Lato" pitchFamily="34" charset="0"/>
                <a:ea typeface="+mn-ea"/>
                <a:cs typeface="+mn-cs"/>
              </a:rPr>
              <a:t>www.taxpolicycenter.org</a:t>
            </a:r>
          </a:p>
        </p:txBody>
      </p:sp>
      <p:sp>
        <p:nvSpPr>
          <p:cNvPr id="17" name="TextBox 16"/>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latin typeface="Lato" pitchFamily="34" charset="0"/>
              </a:rPr>
              <a:pPr algn="r"/>
              <a:t>‹#›</a:t>
            </a:fld>
            <a:endParaRPr lang="en-US" sz="900">
              <a:latin typeface="Lato" pitchFamily="34" charset="0"/>
            </a:endParaRPr>
          </a:p>
        </p:txBody>
      </p:sp>
      <p:sp>
        <p:nvSpPr>
          <p:cNvPr id="7" name="Text Placeholder 7"/>
          <p:cNvSpPr>
            <a:spLocks noGrp="1"/>
          </p:cNvSpPr>
          <p:nvPr>
            <p:ph type="body" sz="quarter" idx="15" hasCustomPrompt="1"/>
          </p:nvPr>
        </p:nvSpPr>
        <p:spPr>
          <a:xfrm>
            <a:off x="685800" y="1028700"/>
            <a:ext cx="3657600" cy="3657600"/>
          </a:xfrm>
          <a:prstGeom prst="rect">
            <a:avLst/>
          </a:prstGeom>
        </p:spPr>
        <p:txBody>
          <a:bodyPr>
            <a:noAutofit/>
          </a:bodyPr>
          <a:lstStyle>
            <a:lvl1pPr marL="0" indent="0">
              <a:spcBef>
                <a:spcPts val="1350"/>
              </a:spcBef>
              <a:spcAft>
                <a:spcPts val="0"/>
              </a:spcAft>
              <a:buClr>
                <a:srgbClr val="50B3CF"/>
              </a:buClr>
              <a:buFont typeface="Symbol" pitchFamily="18" charset="2"/>
              <a:buChar char="·"/>
              <a:tabLst>
                <a:tab pos="257175" algn="l"/>
              </a:tabLst>
              <a:defRPr lang="en-US" sz="2100" b="0" i="0" u="none" strike="noStrike" kern="1200" baseline="0" dirty="0" smtClean="0">
                <a:solidFill>
                  <a:srgbClr val="231F20"/>
                </a:solidFill>
                <a:latin typeface="Lato" pitchFamily="34" charset="0"/>
                <a:ea typeface="+mn-ea"/>
                <a:cs typeface="+mn-cs"/>
              </a:defRPr>
            </a:lvl1pPr>
          </a:lstStyle>
          <a:p>
            <a:r>
              <a:rPr lang="en-US" sz="2100" b="0" i="0" u="none" strike="noStrike" baseline="0">
                <a:solidFill>
                  <a:srgbClr val="FFFFFF"/>
                </a:solidFill>
                <a:latin typeface="Lato-Regular"/>
              </a:rPr>
              <a:t> </a:t>
            </a:r>
            <a:r>
              <a:rPr lang="en-US">
                <a:latin typeface="Lato" pitchFamily="34" charset="0"/>
              </a:rPr>
              <a:t>Two column slide, font size is 28 pts.</a:t>
            </a:r>
          </a:p>
        </p:txBody>
      </p:sp>
    </p:spTree>
    <p:extLst>
      <p:ext uri="{BB962C8B-B14F-4D97-AF65-F5344CB8AC3E}">
        <p14:creationId xmlns:p14="http://schemas.microsoft.com/office/powerpoint/2010/main" val="3937096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7150"/>
            <a:ext cx="8229600" cy="617220"/>
          </a:xfrm>
          <a:prstGeom prst="rect">
            <a:avLst/>
          </a:prstGeom>
        </p:spPr>
        <p:txBody>
          <a:bodyPr anchor="ctr">
            <a:normAutofit/>
          </a:bodyPr>
          <a:lstStyle>
            <a:lvl1pPr algn="l">
              <a:defRPr lang="en-US" sz="2100" b="1" i="0" u="none" strike="noStrike" baseline="0" smtClean="0">
                <a:latin typeface="Lato" panose="020F0502020204030203" pitchFamily="34" charset="0"/>
                <a:cs typeface="Lato" panose="020F0502020204030203" pitchFamily="34" charset="0"/>
              </a:defRPr>
            </a:lvl1pPr>
          </a:lstStyle>
          <a:p>
            <a:r>
              <a:rPr lang="en-US" b="0">
                <a:solidFill>
                  <a:srgbClr val="164A7D"/>
                </a:solidFill>
              </a:rPr>
              <a:t>Slide Title - Font Size 28pts</a:t>
            </a:r>
            <a:endParaRPr lang="en-US"/>
          </a:p>
        </p:txBody>
      </p:sp>
      <p:sp>
        <p:nvSpPr>
          <p:cNvPr id="12" name="TextBox 11"/>
          <p:cNvSpPr txBox="1"/>
          <p:nvPr userDrawn="1"/>
        </p:nvSpPr>
        <p:spPr>
          <a:xfrm>
            <a:off x="228600" y="4800600"/>
            <a:ext cx="3429000" cy="230832"/>
          </a:xfrm>
          <a:prstGeom prst="rect">
            <a:avLst/>
          </a:prstGeom>
          <a:noFill/>
        </p:spPr>
        <p:txBody>
          <a:bodyPr wrap="square" rtlCol="0">
            <a:spAutoFit/>
          </a:bodyPr>
          <a:lstStyle/>
          <a:p>
            <a:r>
              <a:rPr lang="en-US" sz="900" kern="1200">
                <a:solidFill>
                  <a:srgbClr val="164A7D"/>
                </a:solidFill>
                <a:latin typeface="Lato" pitchFamily="34" charset="0"/>
                <a:ea typeface="+mn-ea"/>
                <a:cs typeface="+mn-cs"/>
              </a:rPr>
              <a:t>www.taxpolicycenter.org</a:t>
            </a:r>
          </a:p>
        </p:txBody>
      </p:sp>
      <p:sp>
        <p:nvSpPr>
          <p:cNvPr id="13" name="TextBox 12"/>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a:solidFill>
                <a:srgbClr val="164A7D"/>
              </a:solidFill>
              <a:latin typeface="Lato" pitchFamily="34" charset="0"/>
            </a:endParaRPr>
          </a:p>
        </p:txBody>
      </p:sp>
    </p:spTree>
    <p:extLst>
      <p:ext uri="{BB962C8B-B14F-4D97-AF65-F5344CB8AC3E}">
        <p14:creationId xmlns:p14="http://schemas.microsoft.com/office/powerpoint/2010/main" val="1419474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28600" y="4800600"/>
            <a:ext cx="3429000" cy="230832"/>
          </a:xfrm>
          <a:prstGeom prst="rect">
            <a:avLst/>
          </a:prstGeom>
          <a:noFill/>
        </p:spPr>
        <p:txBody>
          <a:bodyPr wrap="square" rtlCol="0">
            <a:spAutoFit/>
          </a:bodyPr>
          <a:lstStyle/>
          <a:p>
            <a:r>
              <a:rPr lang="en-US" sz="900" kern="1200">
                <a:solidFill>
                  <a:srgbClr val="164A7D"/>
                </a:solidFill>
                <a:latin typeface="Lato" pitchFamily="34" charset="0"/>
                <a:ea typeface="+mn-ea"/>
                <a:cs typeface="+mn-cs"/>
              </a:rPr>
              <a:t>www.taxpolicycenter.org</a:t>
            </a:r>
          </a:p>
        </p:txBody>
      </p:sp>
      <p:sp>
        <p:nvSpPr>
          <p:cNvPr id="6" name="TextBox 5"/>
          <p:cNvSpPr txBox="1"/>
          <p:nvPr userDrawn="1"/>
        </p:nvSpPr>
        <p:spPr>
          <a:xfrm>
            <a:off x="7239000" y="4800600"/>
            <a:ext cx="1676400" cy="230832"/>
          </a:xfrm>
          <a:prstGeom prst="rect">
            <a:avLst/>
          </a:prstGeom>
          <a:noFill/>
        </p:spPr>
        <p:txBody>
          <a:bodyPr wrap="square" rtlCol="0">
            <a:spAutoFit/>
          </a:bodyPr>
          <a:lstStyle/>
          <a:p>
            <a:pPr algn="r"/>
            <a:fld id="{8D901C42-F440-4240-9952-912188908418}" type="slidenum">
              <a:rPr lang="en-US" sz="900" smtClean="0">
                <a:solidFill>
                  <a:srgbClr val="164A7D"/>
                </a:solidFill>
                <a:latin typeface="Lato" pitchFamily="34" charset="0"/>
              </a:rPr>
              <a:pPr algn="r"/>
              <a:t>‹#›</a:t>
            </a:fld>
            <a:endParaRPr lang="en-US" sz="900">
              <a:solidFill>
                <a:srgbClr val="164A7D"/>
              </a:solidFill>
              <a:latin typeface="Lato" pitchFamily="34" charset="0"/>
            </a:endParaRPr>
          </a:p>
        </p:txBody>
      </p:sp>
    </p:spTree>
    <p:extLst>
      <p:ext uri="{BB962C8B-B14F-4D97-AF65-F5344CB8AC3E}">
        <p14:creationId xmlns:p14="http://schemas.microsoft.com/office/powerpoint/2010/main" val="1906782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9091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3"/>
        <p:cNvGrpSpPr/>
        <p:nvPr/>
      </p:nvGrpSpPr>
      <p:grpSpPr>
        <a:xfrm>
          <a:off x="0" y="0"/>
          <a:ext cx="0" cy="0"/>
          <a:chOff x="0" y="0"/>
          <a:chExt cx="0" cy="0"/>
        </a:xfrm>
      </p:grpSpPr>
      <p:sp>
        <p:nvSpPr>
          <p:cNvPr id="64" name="Google Shape;64;p37"/>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4267"/>
              <a:buNone/>
              <a:defRPr>
                <a:solidFill>
                  <a:srgbClr val="888888"/>
                </a:solidFill>
              </a:defRPr>
            </a:lvl1pPr>
            <a:lvl2pPr lvl="1" algn="ctr">
              <a:spcBef>
                <a:spcPts val="560"/>
              </a:spcBef>
              <a:spcAft>
                <a:spcPts val="0"/>
              </a:spcAft>
              <a:buClr>
                <a:srgbClr val="888888"/>
              </a:buClr>
              <a:buSzPts val="3733"/>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7"/>
              <a:buNone/>
              <a:defRPr>
                <a:solidFill>
                  <a:srgbClr val="888888"/>
                </a:solidFill>
              </a:defRPr>
            </a:lvl4pPr>
            <a:lvl5pPr lvl="4" algn="ctr">
              <a:spcBef>
                <a:spcPts val="400"/>
              </a:spcBef>
              <a:spcAft>
                <a:spcPts val="0"/>
              </a:spcAft>
              <a:buClr>
                <a:srgbClr val="888888"/>
              </a:buClr>
              <a:buSzPts val="2667"/>
              <a:buNone/>
              <a:defRPr>
                <a:solidFill>
                  <a:srgbClr val="888888"/>
                </a:solidFill>
              </a:defRPr>
            </a:lvl5pPr>
            <a:lvl6pPr lvl="5" algn="ctr">
              <a:spcBef>
                <a:spcPts val="400"/>
              </a:spcBef>
              <a:spcAft>
                <a:spcPts val="0"/>
              </a:spcAft>
              <a:buClr>
                <a:srgbClr val="888888"/>
              </a:buClr>
              <a:buSzPts val="2667"/>
              <a:buNone/>
              <a:defRPr>
                <a:solidFill>
                  <a:srgbClr val="888888"/>
                </a:solidFill>
              </a:defRPr>
            </a:lvl6pPr>
            <a:lvl7pPr lvl="6" algn="ctr">
              <a:spcBef>
                <a:spcPts val="400"/>
              </a:spcBef>
              <a:spcAft>
                <a:spcPts val="0"/>
              </a:spcAft>
              <a:buClr>
                <a:srgbClr val="888888"/>
              </a:buClr>
              <a:buSzPts val="2667"/>
              <a:buNone/>
              <a:defRPr>
                <a:solidFill>
                  <a:srgbClr val="888888"/>
                </a:solidFill>
              </a:defRPr>
            </a:lvl7pPr>
            <a:lvl8pPr lvl="7" algn="ctr">
              <a:spcBef>
                <a:spcPts val="400"/>
              </a:spcBef>
              <a:spcAft>
                <a:spcPts val="0"/>
              </a:spcAft>
              <a:buClr>
                <a:srgbClr val="888888"/>
              </a:buClr>
              <a:buSzPts val="2667"/>
              <a:buNone/>
              <a:defRPr>
                <a:solidFill>
                  <a:srgbClr val="888888"/>
                </a:solidFill>
              </a:defRPr>
            </a:lvl8pPr>
            <a:lvl9pPr lvl="8" algn="ctr">
              <a:spcBef>
                <a:spcPts val="400"/>
              </a:spcBef>
              <a:spcAft>
                <a:spcPts val="0"/>
              </a:spcAft>
              <a:buClr>
                <a:srgbClr val="888888"/>
              </a:buClr>
              <a:buSzPts val="2667"/>
              <a:buNone/>
              <a:defRPr>
                <a:solidFill>
                  <a:srgbClr val="888888"/>
                </a:solidFill>
              </a:defRPr>
            </a:lvl9pPr>
          </a:lstStyle>
          <a:p>
            <a:endParaRPr/>
          </a:p>
        </p:txBody>
      </p:sp>
      <p:sp>
        <p:nvSpPr>
          <p:cNvPr id="66" name="Google Shape;66;p3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2916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2"/>
        <p:cNvGrpSpPr/>
        <p:nvPr/>
      </p:nvGrpSpPr>
      <p:grpSpPr>
        <a:xfrm>
          <a:off x="0" y="0"/>
          <a:ext cx="0" cy="0"/>
          <a:chOff x="0" y="0"/>
          <a:chExt cx="0" cy="0"/>
        </a:xfrm>
      </p:grpSpPr>
    </p:spTree>
    <p:extLst>
      <p:ext uri="{BB962C8B-B14F-4D97-AF65-F5344CB8AC3E}">
        <p14:creationId xmlns:p14="http://schemas.microsoft.com/office/powerpoint/2010/main" val="101161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9/8/2023</a:t>
            </a:fld>
            <a:endParaRPr lang="en-US"/>
          </a:p>
        </p:txBody>
      </p:sp>
      <p:sp>
        <p:nvSpPr>
          <p:cNvPr id="6" name="Slide Number Placeholder 5"/>
          <p:cNvSpPr>
            <a:spLocks noGrp="1"/>
          </p:cNvSpPr>
          <p:nvPr>
            <p:ph type="sldNum" sz="quarter" idx="12"/>
          </p:nvPr>
        </p:nvSpPr>
        <p:spPr>
          <a:xfrm>
            <a:off x="0" y="9834"/>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3"/>
        <p:cNvGrpSpPr/>
        <p:nvPr/>
      </p:nvGrpSpPr>
      <p:grpSpPr>
        <a:xfrm>
          <a:off x="0" y="0"/>
          <a:ext cx="0" cy="0"/>
          <a:chOff x="0" y="0"/>
          <a:chExt cx="0" cy="0"/>
        </a:xfrm>
      </p:grpSpPr>
      <p:sp>
        <p:nvSpPr>
          <p:cNvPr id="84" name="Google Shape;84;p41"/>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1"/>
          <p:cNvSpPr txBox="1">
            <a:spLocks noGrp="1"/>
          </p:cNvSpPr>
          <p:nvPr>
            <p:ph type="body" idx="1"/>
          </p:nvPr>
        </p:nvSpPr>
        <p:spPr>
          <a:xfrm>
            <a:off x="3575050" y="204789"/>
            <a:ext cx="4235450" cy="4389835"/>
          </a:xfrm>
          <a:prstGeom prst="rect">
            <a:avLst/>
          </a:prstGeom>
          <a:noFill/>
          <a:ln>
            <a:noFill/>
          </a:ln>
        </p:spPr>
        <p:txBody>
          <a:bodyPr spcFirstLastPara="1" wrap="square" lIns="91425" tIns="45700" rIns="91425" bIns="45700" anchor="t" anchorCtr="0">
            <a:normAutofit/>
          </a:bodyPr>
          <a:lstStyle>
            <a:lvl1pPr marL="342900" lvl="0" indent="-374666" algn="l">
              <a:spcBef>
                <a:spcPts val="640"/>
              </a:spcBef>
              <a:spcAft>
                <a:spcPts val="0"/>
              </a:spcAft>
              <a:buClr>
                <a:schemeClr val="dk1"/>
              </a:buClr>
              <a:buSzPts val="4267"/>
              <a:buChar char="•"/>
              <a:defRPr sz="3200"/>
            </a:lvl1pPr>
            <a:lvl2pPr marL="685800" lvl="1" indent="-349234" algn="l">
              <a:spcBef>
                <a:spcPts val="560"/>
              </a:spcBef>
              <a:spcAft>
                <a:spcPts val="0"/>
              </a:spcAft>
              <a:buClr>
                <a:schemeClr val="dk1"/>
              </a:buClr>
              <a:buSzPts val="3733"/>
              <a:buChar char="o"/>
              <a:defRPr sz="2800"/>
            </a:lvl2pPr>
            <a:lvl3pPr marL="1028700" lvl="2" indent="-323850" algn="l">
              <a:spcBef>
                <a:spcPts val="480"/>
              </a:spcBef>
              <a:spcAft>
                <a:spcPts val="0"/>
              </a:spcAft>
              <a:buClr>
                <a:schemeClr val="dk1"/>
              </a:buClr>
              <a:buSzPts val="3200"/>
              <a:buChar char="▪"/>
              <a:defRPr sz="2400"/>
            </a:lvl3pPr>
            <a:lvl4pPr marL="1371600" lvl="3" indent="-298466" algn="l">
              <a:spcBef>
                <a:spcPts val="400"/>
              </a:spcBef>
              <a:spcAft>
                <a:spcPts val="0"/>
              </a:spcAft>
              <a:buClr>
                <a:schemeClr val="dk1"/>
              </a:buClr>
              <a:buSzPts val="2667"/>
              <a:buChar char="•"/>
              <a:defRPr sz="2000"/>
            </a:lvl4pPr>
            <a:lvl5pPr marL="1714500" lvl="4" indent="-298466" algn="l">
              <a:spcBef>
                <a:spcPts val="400"/>
              </a:spcBef>
              <a:spcAft>
                <a:spcPts val="0"/>
              </a:spcAft>
              <a:buClr>
                <a:schemeClr val="dk1"/>
              </a:buClr>
              <a:buSzPts val="2667"/>
              <a:buChar char="o"/>
              <a:defRPr sz="2000"/>
            </a:lvl5pPr>
            <a:lvl6pPr marL="2057400" lvl="5" indent="-298466" algn="l">
              <a:spcBef>
                <a:spcPts val="400"/>
              </a:spcBef>
              <a:spcAft>
                <a:spcPts val="0"/>
              </a:spcAft>
              <a:buClr>
                <a:schemeClr val="dk1"/>
              </a:buClr>
              <a:buSzPts val="2667"/>
              <a:buChar char="•"/>
              <a:defRPr sz="2000"/>
            </a:lvl6pPr>
            <a:lvl7pPr marL="2400300" lvl="6" indent="-298466" algn="l">
              <a:spcBef>
                <a:spcPts val="400"/>
              </a:spcBef>
              <a:spcAft>
                <a:spcPts val="0"/>
              </a:spcAft>
              <a:buClr>
                <a:schemeClr val="dk1"/>
              </a:buClr>
              <a:buSzPts val="2667"/>
              <a:buChar char="•"/>
              <a:defRPr sz="2000"/>
            </a:lvl7pPr>
            <a:lvl8pPr marL="2743200" lvl="7" indent="-298466" algn="l">
              <a:spcBef>
                <a:spcPts val="400"/>
              </a:spcBef>
              <a:spcAft>
                <a:spcPts val="0"/>
              </a:spcAft>
              <a:buClr>
                <a:schemeClr val="dk1"/>
              </a:buClr>
              <a:buSzPts val="2667"/>
              <a:buChar char="•"/>
              <a:defRPr sz="2000"/>
            </a:lvl8pPr>
            <a:lvl9pPr marL="3086100" lvl="8" indent="-298466" algn="l">
              <a:spcBef>
                <a:spcPts val="400"/>
              </a:spcBef>
              <a:spcAft>
                <a:spcPts val="0"/>
              </a:spcAft>
              <a:buClr>
                <a:schemeClr val="dk1"/>
              </a:buClr>
              <a:buSzPts val="2667"/>
              <a:buChar char="•"/>
              <a:defRPr sz="2000"/>
            </a:lvl9pPr>
          </a:lstStyle>
          <a:p>
            <a:endParaRPr/>
          </a:p>
        </p:txBody>
      </p:sp>
      <p:sp>
        <p:nvSpPr>
          <p:cNvPr id="86" name="Google Shape;86;p41"/>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87" name="Google Shape;87;p4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0992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42"/>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2"/>
          <p:cNvSpPr>
            <a:spLocks noGrp="1"/>
          </p:cNvSpPr>
          <p:nvPr>
            <p:ph type="pic" idx="2"/>
          </p:nvPr>
        </p:nvSpPr>
        <p:spPr>
          <a:xfrm>
            <a:off x="1792288" y="459581"/>
            <a:ext cx="5486400" cy="3086100"/>
          </a:xfrm>
          <a:prstGeom prst="rect">
            <a:avLst/>
          </a:prstGeom>
          <a:noFill/>
          <a:ln>
            <a:noFill/>
          </a:ln>
        </p:spPr>
      </p:sp>
      <p:sp>
        <p:nvSpPr>
          <p:cNvPr id="92" name="Google Shape;92;p42"/>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rmAutofit/>
          </a:bodyPr>
          <a:lstStyle>
            <a:lvl1pPr marL="342900" lvl="0" indent="-171450" algn="l">
              <a:spcBef>
                <a:spcPts val="280"/>
              </a:spcBef>
              <a:spcAft>
                <a:spcPts val="0"/>
              </a:spcAft>
              <a:buClr>
                <a:schemeClr val="dk1"/>
              </a:buClr>
              <a:buSzPts val="1867"/>
              <a:buNone/>
              <a:defRPr sz="1400"/>
            </a:lvl1pPr>
            <a:lvl2pPr marL="685800" lvl="1" indent="-171450" algn="l">
              <a:spcBef>
                <a:spcPts val="240"/>
              </a:spcBef>
              <a:spcAft>
                <a:spcPts val="0"/>
              </a:spcAft>
              <a:buClr>
                <a:schemeClr val="dk1"/>
              </a:buClr>
              <a:buSzPts val="1600"/>
              <a:buNone/>
              <a:defRPr sz="1200"/>
            </a:lvl2pPr>
            <a:lvl3pPr marL="1028700" lvl="2" indent="-171450" algn="l">
              <a:spcBef>
                <a:spcPts val="200"/>
              </a:spcBef>
              <a:spcAft>
                <a:spcPts val="0"/>
              </a:spcAft>
              <a:buClr>
                <a:schemeClr val="dk1"/>
              </a:buClr>
              <a:buSzPts val="1333"/>
              <a:buNone/>
              <a:defRPr sz="1000"/>
            </a:lvl3pPr>
            <a:lvl4pPr marL="1371600" lvl="3" indent="-171450" algn="l">
              <a:spcBef>
                <a:spcPts val="180"/>
              </a:spcBef>
              <a:spcAft>
                <a:spcPts val="0"/>
              </a:spcAft>
              <a:buClr>
                <a:schemeClr val="dk1"/>
              </a:buClr>
              <a:buSzPts val="1200"/>
              <a:buNone/>
              <a:defRPr sz="900"/>
            </a:lvl4pPr>
            <a:lvl5pPr marL="1714500" lvl="4" indent="-171450" algn="l">
              <a:spcBef>
                <a:spcPts val="180"/>
              </a:spcBef>
              <a:spcAft>
                <a:spcPts val="0"/>
              </a:spcAft>
              <a:buClr>
                <a:schemeClr val="dk1"/>
              </a:buClr>
              <a:buSzPts val="1200"/>
              <a:buNone/>
              <a:defRPr sz="900"/>
            </a:lvl5pPr>
            <a:lvl6pPr marL="2057400" lvl="5" indent="-171450" algn="l">
              <a:spcBef>
                <a:spcPts val="180"/>
              </a:spcBef>
              <a:spcAft>
                <a:spcPts val="0"/>
              </a:spcAft>
              <a:buClr>
                <a:schemeClr val="dk1"/>
              </a:buClr>
              <a:buSzPts val="1200"/>
              <a:buNone/>
              <a:defRPr sz="900"/>
            </a:lvl6pPr>
            <a:lvl7pPr marL="2400300" lvl="6" indent="-171450" algn="l">
              <a:spcBef>
                <a:spcPts val="180"/>
              </a:spcBef>
              <a:spcAft>
                <a:spcPts val="0"/>
              </a:spcAft>
              <a:buClr>
                <a:schemeClr val="dk1"/>
              </a:buClr>
              <a:buSzPts val="1200"/>
              <a:buNone/>
              <a:defRPr sz="900"/>
            </a:lvl7pPr>
            <a:lvl8pPr marL="2743200" lvl="7" indent="-171450" algn="l">
              <a:spcBef>
                <a:spcPts val="180"/>
              </a:spcBef>
              <a:spcAft>
                <a:spcPts val="0"/>
              </a:spcAft>
              <a:buClr>
                <a:schemeClr val="dk1"/>
              </a:buClr>
              <a:buSzPts val="1200"/>
              <a:buNone/>
              <a:defRPr sz="900"/>
            </a:lvl8pPr>
            <a:lvl9pPr marL="3086100" lvl="8" indent="-171450" algn="l">
              <a:spcBef>
                <a:spcPts val="180"/>
              </a:spcBef>
              <a:spcAft>
                <a:spcPts val="0"/>
              </a:spcAft>
              <a:buClr>
                <a:schemeClr val="dk1"/>
              </a:buClr>
              <a:buSzPts val="1200"/>
              <a:buNone/>
              <a:defRPr sz="900"/>
            </a:lvl9pPr>
          </a:lstStyle>
          <a:p>
            <a:endParaRPr/>
          </a:p>
        </p:txBody>
      </p:sp>
      <p:sp>
        <p:nvSpPr>
          <p:cNvPr id="93" name="Google Shape;93;p4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245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5"/>
        <p:cNvGrpSpPr/>
        <p:nvPr/>
      </p:nvGrpSpPr>
      <p:grpSpPr>
        <a:xfrm>
          <a:off x="0" y="0"/>
          <a:ext cx="0" cy="0"/>
          <a:chOff x="0" y="0"/>
          <a:chExt cx="0" cy="0"/>
        </a:xfrm>
      </p:grpSpPr>
      <p:sp>
        <p:nvSpPr>
          <p:cNvPr id="96" name="Google Shape;96;p43"/>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3"/>
          <p:cNvSpPr txBox="1">
            <a:spLocks noGrp="1"/>
          </p:cNvSpPr>
          <p:nvPr>
            <p:ph type="body" idx="1"/>
          </p:nvPr>
        </p:nvSpPr>
        <p:spPr>
          <a:xfrm rot="5400000">
            <a:off x="2874765" y="-1217414"/>
            <a:ext cx="3394472" cy="82296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98" name="Google Shape;98;p4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92237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0"/>
        <p:cNvGrpSpPr/>
        <p:nvPr/>
      </p:nvGrpSpPr>
      <p:grpSpPr>
        <a:xfrm>
          <a:off x="0" y="0"/>
          <a:ext cx="0" cy="0"/>
          <a:chOff x="0" y="0"/>
          <a:chExt cx="0" cy="0"/>
        </a:xfrm>
      </p:grpSpPr>
      <p:sp>
        <p:nvSpPr>
          <p:cNvPr id="101" name="Google Shape;101;p44"/>
          <p:cNvSpPr txBox="1">
            <a:spLocks noGrp="1"/>
          </p:cNvSpPr>
          <p:nvPr>
            <p:ph type="title"/>
          </p:nvPr>
        </p:nvSpPr>
        <p:spPr>
          <a:xfrm rot="5400000">
            <a:off x="5016558" y="1818823"/>
            <a:ext cx="4388644" cy="11629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44"/>
          <p:cNvSpPr txBox="1">
            <a:spLocks noGrp="1"/>
          </p:cNvSpPr>
          <p:nvPr>
            <p:ph type="body" idx="1"/>
          </p:nvPr>
        </p:nvSpPr>
        <p:spPr>
          <a:xfrm rot="5400000">
            <a:off x="1272779" y="-609599"/>
            <a:ext cx="4388644" cy="6019800"/>
          </a:xfrm>
          <a:prstGeom prst="rect">
            <a:avLst/>
          </a:prstGeom>
          <a:noFill/>
          <a:ln>
            <a:noFill/>
          </a:ln>
        </p:spPr>
        <p:txBody>
          <a:bodyPr spcFirstLastPara="1" wrap="square" lIns="91425" tIns="45700" rIns="91425" bIns="45700" anchor="t" anchorCtr="0">
            <a:normAutofit/>
          </a:bodyPr>
          <a:lstStyle>
            <a:lvl1pPr marL="342900" lvl="0" indent="-257175" algn="l">
              <a:spcBef>
                <a:spcPts val="270"/>
              </a:spcBef>
              <a:spcAft>
                <a:spcPts val="0"/>
              </a:spcAft>
              <a:buClr>
                <a:schemeClr val="dk1"/>
              </a:buClr>
              <a:buSzPts val="1800"/>
              <a:buChar char="•"/>
              <a:defRPr/>
            </a:lvl1pPr>
            <a:lvl2pPr marL="685800" lvl="1" indent="-257175" algn="l">
              <a:spcBef>
                <a:spcPts val="270"/>
              </a:spcBef>
              <a:spcAft>
                <a:spcPts val="0"/>
              </a:spcAft>
              <a:buClr>
                <a:schemeClr val="dk1"/>
              </a:buClr>
              <a:buSzPts val="1800"/>
              <a:buChar char="o"/>
              <a:defRPr/>
            </a:lvl2pPr>
            <a:lvl3pPr marL="1028700" lvl="2" indent="-257175" algn="l">
              <a:spcBef>
                <a:spcPts val="270"/>
              </a:spcBef>
              <a:spcAft>
                <a:spcPts val="0"/>
              </a:spcAft>
              <a:buClr>
                <a:schemeClr val="dk1"/>
              </a:buClr>
              <a:buSzPts val="1800"/>
              <a:buChar char="▪"/>
              <a:defRPr/>
            </a:lvl3pPr>
            <a:lvl4pPr marL="1371600" lvl="3" indent="-257175" algn="l">
              <a:spcBef>
                <a:spcPts val="270"/>
              </a:spcBef>
              <a:spcAft>
                <a:spcPts val="0"/>
              </a:spcAft>
              <a:buClr>
                <a:schemeClr val="dk1"/>
              </a:buClr>
              <a:buSzPts val="1800"/>
              <a:buChar char="•"/>
              <a:defRPr/>
            </a:lvl4pPr>
            <a:lvl5pPr marL="1714500" lvl="4" indent="-257175" algn="l">
              <a:spcBef>
                <a:spcPts val="270"/>
              </a:spcBef>
              <a:spcAft>
                <a:spcPts val="0"/>
              </a:spcAft>
              <a:buClr>
                <a:schemeClr val="dk1"/>
              </a:buClr>
              <a:buSzPts val="1800"/>
              <a:buChar char="o"/>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
        <p:nvSpPr>
          <p:cNvPr id="103" name="Google Shape;103;p4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a:p>
        </p:txBody>
      </p:sp>
      <p:sp>
        <p:nvSpPr>
          <p:cNvPr id="105" name="Google Shape;105;p4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722098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9/8/2023</a:t>
            </a:fld>
            <a:endParaRPr lang="en-US"/>
          </a:p>
        </p:txBody>
      </p:sp>
    </p:spTree>
    <p:extLst>
      <p:ext uri="{BB962C8B-B14F-4D97-AF65-F5344CB8AC3E}">
        <p14:creationId xmlns:p14="http://schemas.microsoft.com/office/powerpoint/2010/main" val="2019054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9/8/2023</a:t>
            </a:fld>
            <a:endParaRPr lang="en-US"/>
          </a:p>
        </p:txBody>
      </p:sp>
      <p:sp>
        <p:nvSpPr>
          <p:cNvPr id="7" name="Slide Number Placeholder 6"/>
          <p:cNvSpPr>
            <a:spLocks noGrp="1"/>
          </p:cNvSpPr>
          <p:nvPr>
            <p:ph type="sldNum" sz="quarter" idx="12"/>
          </p:nvPr>
        </p:nvSpPr>
        <p:spPr>
          <a:xfrm>
            <a:off x="0" y="2092"/>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9/8/2023</a:t>
            </a:fld>
            <a:endParaRPr lang="en-US"/>
          </a:p>
        </p:txBody>
      </p:sp>
      <p:sp>
        <p:nvSpPr>
          <p:cNvPr id="9" name="Slide Number Placeholder 8"/>
          <p:cNvSpPr>
            <a:spLocks noGrp="1"/>
          </p:cNvSpPr>
          <p:nvPr>
            <p:ph type="sldNum" sz="quarter" idx="12"/>
          </p:nvPr>
        </p:nvSpPr>
        <p:spPr>
          <a:xfrm>
            <a:off x="0" y="2093"/>
            <a:ext cx="457200" cy="273844"/>
          </a:xfrm>
          <a:prstGeom prst="rect">
            <a:avLst/>
          </a:prstGeo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9/8/2023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9/8/2023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9/8/2023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9/8/2023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9/8/2023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5.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15.png"/><Relationship Id="rId2" Type="http://schemas.openxmlformats.org/officeDocument/2006/relationships/slideLayout" Target="../slideLayouts/slideLayout87.xml"/><Relationship Id="rId16" Type="http://schemas.openxmlformats.org/officeDocument/2006/relationships/theme" Target="../theme/theme1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5.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3.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4.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5.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theme" Target="../theme/theme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4.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1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64.xml"/><Relationship Id="rId7" Type="http://schemas.openxmlformats.org/officeDocument/2006/relationships/image" Target="../media/image16.jpe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8.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18.png"/><Relationship Id="rId4" Type="http://schemas.openxmlformats.org/officeDocument/2006/relationships/slideLayout" Target="../slideLayouts/slideLayout7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6571"/>
            <a:ext cx="457200" cy="3292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latin typeface="Open Sans" panose="020B0606030504020204" pitchFamily="34" charset="0"/>
                <a:ea typeface="Open Sans" panose="020B0606030504020204" pitchFamily="34" charset="0"/>
                <a:cs typeface="Open Sans" panose="020B0606030504020204" pitchFamily="34" charset="0"/>
              </a:rPr>
              <a:pPr/>
              <a:t>‹#›</a:t>
            </a:fld>
            <a:endParaRPr lang="en-US" sz="135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961" r:id="rId8"/>
    <p:sldLayoutId id="2147483843" r:id="rId9"/>
    <p:sldLayoutId id="2147483962" r:id="rId10"/>
    <p:sldLayoutId id="2147483963"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i="0" smtClean="0"/>
              <a:pPr/>
              <a:t>‹#›</a:t>
            </a:fld>
            <a:endParaRPr lang="en-US" sz="1350" i="0" dirty="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956" r:id="rId1"/>
    <p:sldLayoutId id="2147483953" r:id="rId2"/>
    <p:sldLayoutId id="2147483957" r:id="rId3"/>
    <p:sldLayoutId id="2147483958" r:id="rId4"/>
    <p:sldLayoutId id="2147483959" r:id="rId5"/>
    <p:sldLayoutId id="2147483934" r:id="rId6"/>
    <p:sldLayoutId id="2147483960"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BD36FF2C-1144-14AB-4091-5EB9C2AB42DC}"/>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dirty="0"/>
          </a:p>
        </p:txBody>
      </p:sp>
      <p:sp>
        <p:nvSpPr>
          <p:cNvPr id="5" name="Slide Number Placeholder 5">
            <a:extLst>
              <a:ext uri="{FF2B5EF4-FFF2-40B4-BE49-F238E27FC236}">
                <a16:creationId xmlns:a16="http://schemas.microsoft.com/office/drawing/2014/main" id="{4866C543-6E05-AFAE-E191-21FBE0015688}"/>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032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DD9A90A2-C34F-7151-E756-14F237C2D6E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098266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B7C02D-313B-AA05-F3DE-7735D5FEE81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9B9CDC-C383-8F0B-1AAE-63BC8E446A5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66E98-48FA-B4E5-09BE-AEB161C4A6F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740F084-8E46-4463-B548-95A1CF253EE5}" type="datetimeFigureOut">
              <a:rPr lang="en-US" smtClean="0"/>
              <a:t>9/8/2023</a:t>
            </a:fld>
            <a:endParaRPr lang="en-US"/>
          </a:p>
        </p:txBody>
      </p:sp>
      <p:sp>
        <p:nvSpPr>
          <p:cNvPr id="5" name="Footer Placeholder 4">
            <a:extLst>
              <a:ext uri="{FF2B5EF4-FFF2-40B4-BE49-F238E27FC236}">
                <a16:creationId xmlns:a16="http://schemas.microsoft.com/office/drawing/2014/main" id="{350680FE-4CE3-9B85-C604-1605A986A04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57C4C-1B28-A657-0D23-D5ADB0D1F8E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E7028A-BCC6-4C21-9CCB-238A3DEE7863}" type="slidenum">
              <a:rPr lang="en-US" smtClean="0"/>
              <a:t>‹#›</a:t>
            </a:fld>
            <a:endParaRPr lang="en-US"/>
          </a:p>
        </p:txBody>
      </p:sp>
      <p:sp>
        <p:nvSpPr>
          <p:cNvPr id="7" name="Slide Number Placeholder 5">
            <a:extLst>
              <a:ext uri="{FF2B5EF4-FFF2-40B4-BE49-F238E27FC236}">
                <a16:creationId xmlns:a16="http://schemas.microsoft.com/office/drawing/2014/main" id="{369E46DA-7BDC-AF99-A625-FD5BB26365F3}"/>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5714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9/8/2023</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
        <p:nvSpPr>
          <p:cNvPr id="5" name="Slide Number Placeholder 5">
            <a:extLst>
              <a:ext uri="{FF2B5EF4-FFF2-40B4-BE49-F238E27FC236}">
                <a16:creationId xmlns:a16="http://schemas.microsoft.com/office/drawing/2014/main" id="{75FD448E-EEAD-E5B3-B842-704DD5F1262A}"/>
              </a:ext>
            </a:extLst>
          </p:cNvPr>
          <p:cNvSpPr txBox="1">
            <a:spLocks/>
          </p:cNvSpPr>
          <p:nvPr userDrawn="1"/>
        </p:nvSpPr>
        <p:spPr>
          <a:xfrm>
            <a:off x="0" y="-6570"/>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35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750" r:id="rId3"/>
    <p:sldLayoutId id="2147483770" r:id="rId4"/>
    <p:sldLayoutId id="2147483771" r:id="rId5"/>
    <p:sldLayoutId id="2147483751" r:id="rId6"/>
    <p:sldLayoutId id="2147483942" r:id="rId7"/>
    <p:sldLayoutId id="2147483752" r:id="rId8"/>
    <p:sldLayoutId id="2147483753" r:id="rId9"/>
    <p:sldLayoutId id="2147483754" r:id="rId10"/>
    <p:sldLayoutId id="2147483733" r:id="rId11"/>
    <p:sldLayoutId id="2147483943" r:id="rId12"/>
    <p:sldLayoutId id="2147483944" r:id="rId13"/>
    <p:sldLayoutId id="2147483755" r:id="rId14"/>
    <p:sldLayoutId id="2147483756" r:id="rId15"/>
    <p:sldLayoutId id="2147483757" r:id="rId16"/>
    <p:sldLayoutId id="2147483758"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cstate="print">
            <a:alphaModFix amt="60000"/>
            <a:extLst>
              <a:ext uri="{28A0092B-C50C-407E-A947-70E740481C1C}">
                <a14:useLocalDpi xmlns:a14="http://schemas.microsoft.com/office/drawing/2010/main"/>
              </a:ext>
            </a:extLst>
          </a:blip>
          <a:srcRect/>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cstate="print">
            <a:alphaModFix amt="60000"/>
            <a:extLst>
              <a:ext uri="{28A0092B-C50C-407E-A947-70E740481C1C}">
                <a14:useLocalDpi xmlns:a14="http://schemas.microsoft.com/office/drawing/2010/main"/>
              </a:ext>
            </a:extLst>
          </a:blip>
          <a:srcRect/>
          <a:stretch/>
        </p:blipFill>
        <p:spPr>
          <a:xfrm flipH="1">
            <a:off x="7890722" y="-291850"/>
            <a:ext cx="1486958" cy="6064776"/>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9/8/2023</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l">
              <a:defRPr sz="13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9/8/2023</a:t>
            </a:fld>
            <a:endParaRPr lang="en-US" dirty="0"/>
          </a:p>
        </p:txBody>
      </p:sp>
      <p:sp>
        <p:nvSpPr>
          <p:cNvPr id="5" name="Slide Number Placeholder 2">
            <a:extLst>
              <a:ext uri="{FF2B5EF4-FFF2-40B4-BE49-F238E27FC236}">
                <a16:creationId xmlns:a16="http://schemas.microsoft.com/office/drawing/2014/main" id="{6E119C2F-20C1-0845-83A5-73FC67AA65AD}"/>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16149180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E:\Others\Pers\oDesk\Roxanne\New folder\oDesk_Source_Files\Untitled-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0" y="1"/>
            <a:ext cx="9144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Others\Pers\oDesk\Roxanne\New folder\oDesk_Source_Files\logo sm.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331202" y="162522"/>
            <a:ext cx="569913" cy="3607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2">
            <a:extLst>
              <a:ext uri="{FF2B5EF4-FFF2-40B4-BE49-F238E27FC236}">
                <a16:creationId xmlns:a16="http://schemas.microsoft.com/office/drawing/2014/main" id="{6DD377A6-E02B-D1FF-BDF2-7A07B9B4AA85}"/>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307E6868-079E-1649-B8D1-459B42CE4DE3}" type="slidenum">
              <a:rPr lang="en-US" sz="1350" smtClean="0">
                <a:solidFill>
                  <a:schemeClr val="tx1"/>
                </a:solidFill>
                <a:latin typeface="+mn-lt"/>
              </a:rPr>
              <a:pPr algn="l"/>
              <a:t>‹#›</a:t>
            </a:fld>
            <a:endParaRPr lang="en-US" sz="1350" dirty="0">
              <a:solidFill>
                <a:schemeClr val="tx1"/>
              </a:solidFill>
              <a:latin typeface="+mn-lt"/>
            </a:endParaRPr>
          </a:p>
        </p:txBody>
      </p:sp>
    </p:spTree>
    <p:extLst>
      <p:ext uri="{BB962C8B-B14F-4D97-AF65-F5344CB8AC3E}">
        <p14:creationId xmlns:p14="http://schemas.microsoft.com/office/powerpoint/2010/main" val="368108238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937" r:id="rId4"/>
    <p:sldLayoutId id="2147483938" r:id="rId5"/>
  </p:sldLayoutIdLst>
  <p:hf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pic>
        <p:nvPicPr>
          <p:cNvPr id="43" name="Google Shape;43;p26" descr="RESULTS_logo_EN_CMYK_BIG (flat)2_RESULTS_logo_EN_CMYK_BIG.png"/>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7858691" y="80917"/>
            <a:ext cx="1223628" cy="982313"/>
          </a:xfrm>
          <a:prstGeom prst="rect">
            <a:avLst/>
          </a:prstGeom>
          <a:noFill/>
          <a:ln>
            <a:noFill/>
          </a:ln>
        </p:spPr>
      </p:pic>
      <p:sp>
        <p:nvSpPr>
          <p:cNvPr id="44" name="Google Shape;44;p26"/>
          <p:cNvSpPr txBox="1">
            <a:spLocks noGrp="1"/>
          </p:cNvSpPr>
          <p:nvPr>
            <p:ph type="title"/>
          </p:nvPr>
        </p:nvSpPr>
        <p:spPr>
          <a:xfrm>
            <a:off x="457201" y="205979"/>
            <a:ext cx="7401491"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endParaRPr/>
          </a:p>
        </p:txBody>
      </p:sp>
      <p:sp>
        <p:nvSpPr>
          <p:cNvPr id="46" name="Google Shape;46;p2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Open Sans"/>
                <a:ea typeface="Open Sans"/>
                <a:cs typeface="Open Sans"/>
                <a:sym typeface="Open Sans"/>
              </a:defRPr>
            </a:lvl1pPr>
            <a:lvl2pPr marR="0" lvl="1"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350" b="0" i="0" u="none" strike="noStrike" cap="none">
                <a:solidFill>
                  <a:schemeClr val="dk1"/>
                </a:solidFill>
                <a:latin typeface="Open Sans"/>
                <a:ea typeface="Open Sans"/>
                <a:cs typeface="Open Sans"/>
                <a:sym typeface="Open Sans"/>
              </a:defRPr>
            </a:lvl9pPr>
          </a:lstStyle>
          <a:p>
            <a:endParaRPr dirty="0"/>
          </a:p>
        </p:txBody>
      </p:sp>
      <p:sp>
        <p:nvSpPr>
          <p:cNvPr id="47" name="Google Shape;47;p2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Open Sans"/>
                <a:ea typeface="Open Sans"/>
                <a:cs typeface="Open Sans"/>
                <a:sym typeface="Open Sans"/>
              </a:defRPr>
            </a:lvl1pPr>
            <a:lvl2pPr marL="0" marR="0" lvl="1" indent="0" algn="r" rtl="0">
              <a:spcBef>
                <a:spcPts val="0"/>
              </a:spcBef>
              <a:buNone/>
              <a:defRPr sz="1200">
                <a:solidFill>
                  <a:srgbClr val="888888"/>
                </a:solidFill>
                <a:latin typeface="Open Sans"/>
                <a:ea typeface="Open Sans"/>
                <a:cs typeface="Open Sans"/>
                <a:sym typeface="Open Sans"/>
              </a:defRPr>
            </a:lvl2pPr>
            <a:lvl3pPr marL="0" marR="0" lvl="2" indent="0" algn="r" rtl="0">
              <a:spcBef>
                <a:spcPts val="0"/>
              </a:spcBef>
              <a:buNone/>
              <a:defRPr sz="1200">
                <a:solidFill>
                  <a:srgbClr val="888888"/>
                </a:solidFill>
                <a:latin typeface="Open Sans"/>
                <a:ea typeface="Open Sans"/>
                <a:cs typeface="Open Sans"/>
                <a:sym typeface="Open Sans"/>
              </a:defRPr>
            </a:lvl3pPr>
            <a:lvl4pPr marL="0" marR="0" lvl="3" indent="0" algn="r" rtl="0">
              <a:spcBef>
                <a:spcPts val="0"/>
              </a:spcBef>
              <a:buNone/>
              <a:defRPr sz="1200">
                <a:solidFill>
                  <a:srgbClr val="888888"/>
                </a:solidFill>
                <a:latin typeface="Open Sans"/>
                <a:ea typeface="Open Sans"/>
                <a:cs typeface="Open Sans"/>
                <a:sym typeface="Open Sans"/>
              </a:defRPr>
            </a:lvl4pPr>
            <a:lvl5pPr marL="0" marR="0" lvl="4" indent="0" algn="r" rtl="0">
              <a:spcBef>
                <a:spcPts val="0"/>
              </a:spcBef>
              <a:buNone/>
              <a:defRPr sz="1200">
                <a:solidFill>
                  <a:srgbClr val="888888"/>
                </a:solidFill>
                <a:latin typeface="Open Sans"/>
                <a:ea typeface="Open Sans"/>
                <a:cs typeface="Open Sans"/>
                <a:sym typeface="Open Sans"/>
              </a:defRPr>
            </a:lvl5pPr>
            <a:lvl6pPr marL="0" marR="0" lvl="5" indent="0" algn="r" rtl="0">
              <a:spcBef>
                <a:spcPts val="0"/>
              </a:spcBef>
              <a:buNone/>
              <a:defRPr sz="1200">
                <a:solidFill>
                  <a:srgbClr val="888888"/>
                </a:solidFill>
                <a:latin typeface="Open Sans"/>
                <a:ea typeface="Open Sans"/>
                <a:cs typeface="Open Sans"/>
                <a:sym typeface="Open Sans"/>
              </a:defRPr>
            </a:lvl6pPr>
            <a:lvl7pPr marL="0" marR="0" lvl="6" indent="0" algn="r" rtl="0">
              <a:spcBef>
                <a:spcPts val="0"/>
              </a:spcBef>
              <a:buNone/>
              <a:defRPr sz="1200">
                <a:solidFill>
                  <a:srgbClr val="888888"/>
                </a:solidFill>
                <a:latin typeface="Open Sans"/>
                <a:ea typeface="Open Sans"/>
                <a:cs typeface="Open Sans"/>
                <a:sym typeface="Open Sans"/>
              </a:defRPr>
            </a:lvl7pPr>
            <a:lvl8pPr marL="0" marR="0" lvl="7" indent="0" algn="r" rtl="0">
              <a:spcBef>
                <a:spcPts val="0"/>
              </a:spcBef>
              <a:buNone/>
              <a:defRPr sz="1200">
                <a:solidFill>
                  <a:srgbClr val="888888"/>
                </a:solidFill>
                <a:latin typeface="Open Sans"/>
                <a:ea typeface="Open Sans"/>
                <a:cs typeface="Open Sans"/>
                <a:sym typeface="Open Sans"/>
              </a:defRPr>
            </a:lvl8pPr>
            <a:lvl9pPr marL="0" marR="0" lvl="8" indent="0" algn="r" rtl="0">
              <a:spcBef>
                <a:spcPts val="0"/>
              </a:spcBef>
              <a:buNone/>
              <a:defRPr sz="1200">
                <a:solidFill>
                  <a:srgbClr val="888888"/>
                </a:solidFill>
                <a:latin typeface="Open Sans"/>
                <a:ea typeface="Open Sans"/>
                <a:cs typeface="Open Sans"/>
                <a:sym typeface="Open Sans"/>
              </a:defRPr>
            </a:lvl9pPr>
          </a:lstStyle>
          <a:p>
            <a:fld id="{00000000-1234-1234-1234-123412341234}" type="slidenum">
              <a:rPr lang="en-US" smtClean="0"/>
              <a:pPr/>
              <a:t>‹#›</a:t>
            </a:fld>
            <a:endParaRPr lang="en-US" dirty="0"/>
          </a:p>
        </p:txBody>
      </p:sp>
      <p:sp>
        <p:nvSpPr>
          <p:cNvPr id="2" name="Slide Number Placeholder 2">
            <a:extLst>
              <a:ext uri="{FF2B5EF4-FFF2-40B4-BE49-F238E27FC236}">
                <a16:creationId xmlns:a16="http://schemas.microsoft.com/office/drawing/2014/main" id="{613308D3-A845-6EA9-9C0D-EE2ED538D2F4}"/>
              </a:ext>
            </a:extLst>
          </p:cNvPr>
          <p:cNvSpPr txBox="1">
            <a:spLocks/>
          </p:cNvSpPr>
          <p:nvPr userDrawn="1"/>
        </p:nvSpPr>
        <p:spPr>
          <a:xfrm>
            <a:off x="0" y="2092"/>
            <a:ext cx="4572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50" b="0" smtClean="0"/>
              <a:pPr/>
              <a:t>‹#›</a:t>
            </a:fld>
            <a:endParaRPr lang="en-US" sz="1350" b="0" dirty="0"/>
          </a:p>
        </p:txBody>
      </p:sp>
    </p:spTree>
    <p:extLst>
      <p:ext uri="{BB962C8B-B14F-4D97-AF65-F5344CB8AC3E}">
        <p14:creationId xmlns:p14="http://schemas.microsoft.com/office/powerpoint/2010/main" val="732303163"/>
      </p:ext>
    </p:extLst>
  </p:cSld>
  <p:clrMap bg1="lt1" tx1="dk1" bg2="dk2" tx2="lt2" accent1="accent1" accent2="accent2" accent3="accent3" accent4="accent4" accent5="accent5" accent6="accent6" hlink="hlink" folHlink="folHlink"/>
  <p:sldLayoutIdLst>
    <p:sldLayoutId id="2147483883" r:id="rId1"/>
    <p:sldLayoutId id="2147483885" r:id="rId2"/>
    <p:sldLayoutId id="2147483853" r:id="rId3"/>
    <p:sldLayoutId id="2147483854" r:id="rId4"/>
    <p:sldLayoutId id="2147483855" r:id="rId5"/>
    <p:sldLayoutId id="2147483856" r:id="rId6"/>
    <p:sldLayoutId id="2147483857" r:id="rId7"/>
    <p:sldLayoutId id="21474839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hyperlink" Target="https://results.org/wp-content/uploads/2023-CTC-Request-Summer-and-Fall-MEGA-RESOURCE.pdf" TargetMode="External"/><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129.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results.org/build-the-buy-in" TargetMode="External"/><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results.org/build-the-buy-in" TargetMode="Externa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4.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3" Type="http://schemas.openxmlformats.org/officeDocument/2006/relationships/hyperlink" Target="https://results.org/volunteers/action-center/action-alerts" TargetMode="External"/><Relationship Id="rId2" Type="http://schemas.openxmlformats.org/officeDocument/2006/relationships/hyperlink" Target="https://results.org/build-the-buy-in" TargetMode="External"/><Relationship Id="rId1" Type="http://schemas.openxmlformats.org/officeDocument/2006/relationships/slideLayout" Target="../slideLayouts/slideLayout74.xml"/><Relationship Id="rId6" Type="http://schemas.openxmlformats.org/officeDocument/2006/relationships/hyperlink" Target="https://results.org/report-media" TargetMode="External"/><Relationship Id="rId5" Type="http://schemas.openxmlformats.org/officeDocument/2006/relationships/hyperlink" Target="https://results.org/resources/2023-grassroots-media-packets" TargetMode="External"/><Relationship Id="rId4" Type="http://schemas.openxmlformats.org/officeDocument/2006/relationships/hyperlink" Target="https://results.org/volunteers/media-tool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hyperlink" Target="http://www.results.org/share-your-story" TargetMode="Externa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results.org/donate/fundraise" TargetMode="External"/><Relationship Id="rId1" Type="http://schemas.openxmlformats.org/officeDocument/2006/relationships/slideLayout" Target="../slideLayouts/slideLayout137.xm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org/blog/this-fall-step-out-to-support-results" TargetMode="External"/><Relationship Id="rId2" Type="http://schemas.openxmlformats.org/officeDocument/2006/relationships/hyperlink" Target="https://results.org/blog/nervous-about-fundraising-tips-from-results-volunteers" TargetMode="Externa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4.png"/><Relationship Id="rId7" Type="http://schemas.openxmlformats.org/officeDocument/2006/relationships/customXml" Target="../ink/ink2.xml"/><Relationship Id="rId2" Type="http://schemas.openxmlformats.org/officeDocument/2006/relationships/image" Target="../media/image53.png"/><Relationship Id="rId1" Type="http://schemas.openxmlformats.org/officeDocument/2006/relationships/slideLayout" Target="../slideLayouts/slideLayout137.xml"/><Relationship Id="rId6" Type="http://schemas.openxmlformats.org/officeDocument/2006/relationships/image" Target="../media/image550.png"/><Relationship Id="rId5" Type="http://schemas.openxmlformats.org/officeDocument/2006/relationships/customXml" Target="../ink/ink1.xml"/><Relationship Id="rId4" Type="http://schemas.openxmlformats.org/officeDocument/2006/relationships/image" Target="../media/image55.png"/><Relationship Id="rId9" Type="http://schemas.openxmlformats.org/officeDocument/2006/relationships/customXml" Target="../ink/ink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4.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hyperlink" Target="mailto:jdistefano@results.org" TargetMode="External"/><Relationship Id="rId7" Type="http://schemas.openxmlformats.org/officeDocument/2006/relationships/hyperlink" Target="mailto:soehser@earthlink.com" TargetMode="External"/><Relationship Id="rId2" Type="http://schemas.openxmlformats.org/officeDocument/2006/relationships/hyperlink" Target="mailto:kjp0402@gmail.com" TargetMode="External"/><Relationship Id="rId1" Type="http://schemas.openxmlformats.org/officeDocument/2006/relationships/slideLayout" Target="../slideLayouts/slideLayout74.xml"/><Relationship Id="rId6" Type="http://schemas.openxmlformats.org/officeDocument/2006/relationships/hyperlink" Target="mailto:izabelss@alumni.vcu.edu" TargetMode="External"/><Relationship Id="rId5" Type="http://schemas.openxmlformats.org/officeDocument/2006/relationships/hyperlink" Target="mailto:movewithemily@gmail.com" TargetMode="External"/><Relationship Id="rId4" Type="http://schemas.openxmlformats.org/officeDocument/2006/relationships/hyperlink" Target="mailto:jlinn@result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jdistefano@results.org" TargetMode="External"/><Relationship Id="rId2" Type="http://schemas.openxmlformats.org/officeDocument/2006/relationships/hyperlink" Target="https://results.zoom.us/j/98524229370" TargetMode="External"/><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3.svg"/></Relationships>
</file>

<file path=ppt/slides/_rels/slide46.xml.rels><?xml version="1.0" encoding="UTF-8" standalone="yes"?>
<Relationships xmlns="http://schemas.openxmlformats.org/package/2006/relationships"><Relationship Id="rId2" Type="http://schemas.openxmlformats.org/officeDocument/2006/relationships/hyperlink" Target="https://results.org/events/2023-09-29/" TargetMode="Externa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hyperlink" Target="mailto:lmarchal@results.org" TargetMode="External"/><Relationship Id="rId2" Type="http://schemas.openxmlformats.org/officeDocument/2006/relationships/hyperlink" Target="https://results.zoom.us/meeting/register/tJcrdeqqrjovGN0ZlRCFLan-E7_rTbY_IYeM" TargetMode="Externa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3" Type="http://schemas.openxmlformats.org/officeDocument/2006/relationships/hyperlink" Target="https://tinyurl.com/GAPSummer23" TargetMode="External"/><Relationship Id="rId2" Type="http://schemas.openxmlformats.org/officeDocument/2006/relationships/notesSlide" Target="../notesSlides/notesSlide16.xml"/><Relationship Id="rId1" Type="http://schemas.openxmlformats.org/officeDocument/2006/relationships/slideLayout" Target="../slideLayouts/slideLayout67.xml"/><Relationship Id="rId4" Type="http://schemas.openxmlformats.org/officeDocument/2006/relationships/hyperlink" Target="https://tinyurl.com/TWRR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inyurl.com/USPFSEPT23" TargetMode="External"/><Relationship Id="rId2" Type="http://schemas.openxmlformats.org/officeDocument/2006/relationships/notesSlide" Target="../notesSlides/notesSlide17.xml"/><Relationship Id="rId1" Type="http://schemas.openxmlformats.org/officeDocument/2006/relationships/slideLayout" Target="../slideLayouts/slideLayout67.xml"/><Relationship Id="rId4" Type="http://schemas.openxmlformats.org/officeDocument/2006/relationships/hyperlink" Target="https://tinyurl.com/GPFSEPT2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kpatteson@results.org" TargetMode="External"/><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18.xml"/><Relationship Id="rId1" Type="http://schemas.openxmlformats.org/officeDocument/2006/relationships/slideLayout" Target="../slideLayouts/slideLayout67.xml"/><Relationship Id="rId4" Type="http://schemas.openxmlformats.org/officeDocument/2006/relationships/hyperlink" Target="mailto:lmarchal@results.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results.zoom.us/j/98524229370" TargetMode="External"/><Relationship Id="rId2" Type="http://schemas.openxmlformats.org/officeDocument/2006/relationships/notesSlide" Target="../notesSlides/notesSlide19.xml"/><Relationship Id="rId1" Type="http://schemas.openxmlformats.org/officeDocument/2006/relationships/slideLayout" Target="../slideLayouts/slideLayout67.xml"/><Relationship Id="rId5" Type="http://schemas.openxmlformats.org/officeDocument/2006/relationships/hyperlink" Target="https://results.zoom.us/j/91531456676" TargetMode="External"/><Relationship Id="rId4" Type="http://schemas.openxmlformats.org/officeDocument/2006/relationships/hyperlink" Target="https://results.zoom.us/j/93288388695"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tinyurl.com/NAOSEPT23" TargetMode="External"/><Relationship Id="rId2" Type="http://schemas.openxmlformats.org/officeDocument/2006/relationships/hyperlink" Target="https://results.zoom.us/j/93668005494" TargetMode="External"/><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04633"/>
            <a:ext cx="9144000"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a:solidFill>
                <a:schemeClr val="bg1"/>
              </a:solidFill>
              <a:latin typeface="Open Sans"/>
              <a:ea typeface="Open Sans"/>
              <a:cs typeface="Open Sans"/>
            </a:endParaRPr>
          </a:p>
          <a:p>
            <a:pPr algn="ctr">
              <a:spcAft>
                <a:spcPts val="1200"/>
              </a:spcAft>
            </a:pPr>
            <a:r>
              <a:rPr lang="en-US" sz="2800" b="1">
                <a:solidFill>
                  <a:schemeClr val="bg1"/>
                </a:solidFill>
                <a:latin typeface="Open Sans"/>
                <a:ea typeface="Open Sans"/>
                <a:cs typeface="Open Sans"/>
              </a:rPr>
              <a:t>RESULTS National Webinar</a:t>
            </a:r>
            <a:endParaRPr lang="en-US" sz="2800">
              <a:solidFill>
                <a:schemeClr val="bg1"/>
              </a:solidFill>
              <a:ea typeface="Open Sans"/>
              <a:cs typeface="Open Sans"/>
            </a:endParaRPr>
          </a:p>
          <a:p>
            <a:pPr algn="ctr">
              <a:spcAft>
                <a:spcPts val="1200"/>
              </a:spcAft>
            </a:pPr>
            <a:r>
              <a:rPr lang="en-US" sz="2000" b="1">
                <a:solidFill>
                  <a:schemeClr val="bg1"/>
                </a:solidFill>
                <a:latin typeface="Open Sans"/>
                <a:ea typeface="Open Sans"/>
                <a:cs typeface="Open Sans"/>
              </a:rPr>
              <a:t>September 9, 2023</a:t>
            </a:r>
          </a:p>
          <a:p>
            <a:pPr algn="ctr">
              <a:spcAft>
                <a:spcPts val="1200"/>
              </a:spcAft>
            </a:pPr>
            <a:r>
              <a:rPr lang="en-US" sz="2800" b="1" i="1">
                <a:solidFill>
                  <a:schemeClr val="bg1"/>
                </a:solidFill>
                <a:latin typeface="Open Sans"/>
                <a:ea typeface="Open Sans"/>
                <a:cs typeface="Open Sans"/>
              </a:rPr>
              <a:t>Welcome!</a:t>
            </a:r>
          </a:p>
          <a:p>
            <a:pPr algn="ctr">
              <a:spcAft>
                <a:spcPts val="1200"/>
              </a:spcAft>
            </a:pPr>
            <a:endParaRPr lang="en-US" sz="2400" b="1" i="1">
              <a:solidFill>
                <a:schemeClr val="bg1"/>
              </a:solidFill>
              <a:latin typeface="Open Sans"/>
              <a:ea typeface="Open Sans"/>
              <a:cs typeface="Open Sans"/>
            </a:endParaRP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Background</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4398640"/>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kern="100">
                <a:solidFill>
                  <a:schemeClr val="bg1"/>
                </a:solidFill>
                <a:latin typeface="Open Sans"/>
                <a:ea typeface="Calibri" panose="020F0502020204030204" pitchFamily="34" charset="0"/>
                <a:cs typeface="Times New Roman"/>
              </a:rPr>
              <a:t>Congress is back from recess!</a:t>
            </a:r>
          </a:p>
          <a:p>
            <a:pPr marL="342900" indent="-342900">
              <a:lnSpc>
                <a:spcPct val="113999"/>
              </a:lnSpc>
              <a:spcAft>
                <a:spcPts val="1800"/>
              </a:spcAft>
              <a:buFont typeface="Arial"/>
              <a:buChar char="•"/>
            </a:pPr>
            <a:r>
              <a:rPr lang="en-US" sz="2400" kern="100">
                <a:solidFill>
                  <a:schemeClr val="bg1"/>
                </a:solidFill>
                <a:ea typeface="+mn-lt"/>
                <a:cs typeface="+mn-lt"/>
              </a:rPr>
              <a:t>Possible tax package in the horizon</a:t>
            </a:r>
            <a:endParaRPr lang="en-US" sz="2400" kern="100">
              <a:solidFill>
                <a:schemeClr val="bg1"/>
              </a:solidFill>
              <a:latin typeface="Open Sans"/>
              <a:ea typeface="Open Sans"/>
              <a:cs typeface="Times New Roman"/>
            </a:endParaRPr>
          </a:p>
          <a:p>
            <a:pPr marL="342900" indent="-342900">
              <a:lnSpc>
                <a:spcPct val="113999"/>
              </a:lnSpc>
              <a:spcAft>
                <a:spcPts val="1800"/>
              </a:spcAft>
              <a:buFont typeface="Arial"/>
              <a:buChar char="•"/>
            </a:pPr>
            <a:r>
              <a:rPr lang="en-US" sz="2400" kern="100">
                <a:solidFill>
                  <a:schemeClr val="bg1"/>
                </a:solidFill>
                <a:ea typeface="+mn-lt"/>
                <a:cs typeface="+mn-lt"/>
              </a:rPr>
              <a:t>CTC work = greater fairness on tax code</a:t>
            </a:r>
            <a:endParaRPr lang="en-US" sz="2400" kern="100">
              <a:solidFill>
                <a:schemeClr val="bg1"/>
              </a:solidFill>
              <a:latin typeface="Arial"/>
              <a:ea typeface="Open Sans"/>
              <a:cs typeface="Arial"/>
            </a:endParaRPr>
          </a:p>
          <a:p>
            <a:pPr marL="342900" indent="-342900">
              <a:lnSpc>
                <a:spcPct val="113999"/>
              </a:lnSpc>
              <a:spcAft>
                <a:spcPts val="1800"/>
              </a:spcAft>
              <a:buFont typeface="Arial"/>
              <a:buChar char="•"/>
            </a:pPr>
            <a:r>
              <a:rPr lang="en-US" sz="2400" kern="100">
                <a:solidFill>
                  <a:schemeClr val="bg1"/>
                </a:solidFill>
                <a:latin typeface="Open Sans"/>
                <a:ea typeface="Open Sans"/>
                <a:cs typeface="Times New Roman"/>
              </a:rPr>
              <a:t>Work on economic justice continues</a:t>
            </a:r>
            <a:endParaRPr lang="en-US" sz="2400" kern="100">
              <a:solidFill>
                <a:schemeClr val="bg1"/>
              </a:solidFill>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b="1" kern="100">
                <a:latin typeface="Open Sans"/>
                <a:ea typeface="Open Sans"/>
                <a:cs typeface="Times New Roman"/>
              </a:rPr>
              <a:t>October National Webinar on work requirements</a:t>
            </a:r>
            <a:endParaRPr lang="en-US" sz="2400" b="1" kern="10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endParaRPr lang="en-US" sz="2400" kern="100">
              <a:latin typeface="Open Sans" panose="020B0606030504020204" pitchFamily="34" charset="0"/>
              <a:ea typeface="Open Sans" panose="020B0606030504020204" pitchFamily="34" charset="0"/>
              <a:cs typeface="Times New Roman"/>
            </a:endParaRPr>
          </a:p>
          <a:p>
            <a:pPr>
              <a:lnSpc>
                <a:spcPct val="113999"/>
              </a:lnSpc>
              <a:spcAft>
                <a:spcPts val="1800"/>
              </a:spcAft>
            </a:pPr>
            <a:endParaRPr lang="en-US" sz="2400" kern="10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239296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CTC Request</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3624390"/>
          </a:xfrm>
          <a:prstGeom prst="rect">
            <a:avLst/>
          </a:prstGeom>
          <a:noFill/>
        </p:spPr>
        <p:txBody>
          <a:bodyPr wrap="square" lIns="91440" tIns="45720" rIns="91440" bIns="45720" rtlCol="0" anchor="t">
            <a:spAutoFit/>
          </a:bodyPr>
          <a:lstStyle/>
          <a:p>
            <a:pPr>
              <a:lnSpc>
                <a:spcPct val="114000"/>
              </a:lnSpc>
              <a:spcAft>
                <a:spcPts val="1800"/>
              </a:spcAft>
            </a:pPr>
            <a:r>
              <a:rPr lang="en-US" sz="2400" i="1" kern="100">
                <a:latin typeface="Open Sans" panose="020B0606030504020204" pitchFamily="34" charset="0"/>
                <a:ea typeface="Calibri" panose="020F0502020204030204" pitchFamily="34" charset="0"/>
                <a:cs typeface="Times New Roman" panose="02020603050405020304" pitchFamily="18" charset="0"/>
              </a:rPr>
              <a:t>Ask your members of Congress to:</a:t>
            </a:r>
          </a:p>
          <a:p>
            <a:pPr>
              <a:lnSpc>
                <a:spcPct val="114000"/>
              </a:lnSpc>
              <a:spcAft>
                <a:spcPts val="1800"/>
              </a:spcAft>
            </a:pPr>
            <a:r>
              <a:rPr lang="en-US" sz="2400" b="1" kern="100">
                <a:effectLst/>
                <a:latin typeface="Open Sans" panose="020B0606030504020204" pitchFamily="34" charset="0"/>
                <a:ea typeface="Open Sans" panose="020B0606030504020204" pitchFamily="34" charset="0"/>
                <a:cs typeface="Open Sans" panose="020B0606030504020204" pitchFamily="34" charset="0"/>
              </a:rPr>
              <a:t>Will you urge your colleagues on the House Ways and Means Committee or Senate Finance Committee to expand the full benefit of the Child Tax Credit (CTC) to as many families as possible, prioritizing those with low incomes?</a:t>
            </a:r>
          </a:p>
          <a:p>
            <a:pPr>
              <a:lnSpc>
                <a:spcPct val="114000"/>
              </a:lnSpc>
              <a:spcAft>
                <a:spcPts val="1800"/>
              </a:spcAft>
            </a:pPr>
            <a:r>
              <a:rPr lang="en-US" sz="1600" kern="100">
                <a:latin typeface="Open Sans" panose="020B0606030504020204" pitchFamily="34" charset="0"/>
                <a:ea typeface="Open Sans" panose="020B0606030504020204" pitchFamily="34" charset="0"/>
                <a:cs typeface="Open Sans" panose="020B0606030504020204" pitchFamily="34" charset="0"/>
              </a:rPr>
              <a:t>See our new CTC leave-behind at: </a:t>
            </a:r>
            <a:r>
              <a:rPr lang="en-US" sz="1600" kern="100">
                <a:latin typeface="Open Sans" panose="020B0606030504020204" pitchFamily="34" charset="0"/>
                <a:ea typeface="Open Sans" panose="020B0606030504020204" pitchFamily="34" charset="0"/>
                <a:cs typeface="Open Sans" panose="020B0606030504020204" pitchFamily="34" charset="0"/>
                <a:hlinkClick r:id="rId3"/>
              </a:rPr>
              <a:t>https://results.org/wp-content/uploads/2023-CTC-Request-Summer-and-Fall-MEGA-RESOURCE.pdf</a:t>
            </a:r>
            <a:r>
              <a:rPr lang="en-US" sz="1600" kern="100">
                <a:latin typeface="Open Sans" panose="020B0606030504020204" pitchFamily="34" charset="0"/>
                <a:ea typeface="Open Sans" panose="020B0606030504020204" pitchFamily="34" charset="0"/>
                <a:cs typeface="Open Sans" panose="020B0606030504020204" pitchFamily="34" charset="0"/>
              </a:rPr>
              <a:t> </a:t>
            </a:r>
            <a:endParaRPr lang="en-US" sz="2400" kern="1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89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775913"/>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a:solidFill>
                  <a:schemeClr val="bg1"/>
                </a:solidFill>
                <a:latin typeface="Open Sans"/>
                <a:ea typeface="Open Sans"/>
                <a:cs typeface="Open Sans"/>
              </a:rPr>
              <a:t>RESULTS Global Policy Work</a:t>
            </a:r>
            <a:endParaRPr lang="en-US" sz="1800" b="0" i="0" u="none" strike="noStrike" kern="1200" cap="none" spc="0" normalizeH="0" baseline="0" noProof="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37163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5BCE57-DFDE-02B0-8C42-8405385C1231}"/>
              </a:ext>
            </a:extLst>
          </p:cNvPr>
          <p:cNvSpPr>
            <a:spLocks noGrp="1"/>
          </p:cNvSpPr>
          <p:nvPr>
            <p:ph idx="1"/>
          </p:nvPr>
        </p:nvSpPr>
        <p:spPr>
          <a:xfrm>
            <a:off x="200244" y="1259598"/>
            <a:ext cx="8229600" cy="3687928"/>
          </a:xfrm>
        </p:spPr>
        <p:txBody>
          <a:bodyPr vert="horz" lIns="91440" tIns="45720" rIns="91440" bIns="45720" rtlCol="0" anchor="t">
            <a:normAutofit fontScale="85000" lnSpcReduction="10000"/>
          </a:bodyPr>
          <a:lstStyle/>
          <a:p>
            <a:pPr marL="556895" indent="-556895">
              <a:lnSpc>
                <a:spcPct val="124000"/>
              </a:lnSpc>
              <a:spcBef>
                <a:spcPts val="0"/>
              </a:spcBef>
              <a:spcAft>
                <a:spcPts val="600"/>
              </a:spcAft>
              <a:buAutoNum type="arabicPeriod"/>
            </a:pPr>
            <a:r>
              <a:rPr lang="en-US" sz="2700" dirty="0">
                <a:ea typeface="Calibri"/>
                <a:cs typeface="Open Sans"/>
              </a:rPr>
              <a:t>Over 50 meetings so far during congressional recess!</a:t>
            </a:r>
          </a:p>
          <a:p>
            <a:pPr marL="556895" indent="-556895">
              <a:lnSpc>
                <a:spcPct val="124000"/>
              </a:lnSpc>
              <a:spcBef>
                <a:spcPts val="0"/>
              </a:spcBef>
              <a:spcAft>
                <a:spcPts val="600"/>
              </a:spcAft>
              <a:buAutoNum type="arabicPeriod"/>
            </a:pPr>
            <a:r>
              <a:rPr lang="en-US" sz="2700" dirty="0">
                <a:ea typeface="Calibri"/>
                <a:cs typeface="Open Sans"/>
              </a:rPr>
              <a:t>33 senators signed the TB sign-on letter to the Administration!</a:t>
            </a:r>
          </a:p>
          <a:p>
            <a:pPr marL="0" indent="0">
              <a:lnSpc>
                <a:spcPct val="124000"/>
              </a:lnSpc>
              <a:spcBef>
                <a:spcPts val="0"/>
              </a:spcBef>
              <a:spcAft>
                <a:spcPts val="600"/>
              </a:spcAft>
              <a:buNone/>
            </a:pPr>
            <a:endParaRPr lang="en-US" sz="2000" dirty="0">
              <a:ea typeface="+mn-lt"/>
              <a:cs typeface="+mn-lt"/>
            </a:endParaRPr>
          </a:p>
          <a:p>
            <a:pPr marL="0" indent="0">
              <a:lnSpc>
                <a:spcPct val="124000"/>
              </a:lnSpc>
              <a:spcBef>
                <a:spcPts val="0"/>
              </a:spcBef>
              <a:spcAft>
                <a:spcPts val="600"/>
              </a:spcAft>
              <a:buNone/>
            </a:pPr>
            <a:r>
              <a:rPr lang="en-US" sz="2000" dirty="0">
                <a:ea typeface="+mn-lt"/>
                <a:cs typeface="+mn-lt"/>
              </a:rPr>
              <a:t>Signers: Brown, Young, Markey, Feinstein, Coons, Tillis, Klobuchar, Cantwell, Murray, Kaine, Booker, Padilla, Reed, Warren, Rosen, Duckworth, Cardin, Van </a:t>
            </a:r>
            <a:r>
              <a:rPr lang="en-US" sz="2000" dirty="0" err="1">
                <a:ea typeface="+mn-lt"/>
                <a:cs typeface="+mn-lt"/>
              </a:rPr>
              <a:t>Hollen</a:t>
            </a:r>
            <a:r>
              <a:rPr lang="en-US" sz="2000" dirty="0">
                <a:ea typeface="+mn-lt"/>
                <a:cs typeface="+mn-lt"/>
              </a:rPr>
              <a:t>, Casey, Capito, Hickenlooper, Manchin, Shaheen, Whitehouse, Lujan, Hirono, Merkley, Sanders, Warner, Menendez, Peters, Blumenthal, Murkowski. </a:t>
            </a:r>
            <a:endParaRPr lang="en-US" sz="2000" dirty="0">
              <a:ea typeface="Open Sans"/>
              <a:cs typeface="Open Sans"/>
            </a:endParaRPr>
          </a:p>
        </p:txBody>
      </p:sp>
      <p:sp>
        <p:nvSpPr>
          <p:cNvPr id="7" name="TextBox 6">
            <a:extLst>
              <a:ext uri="{FF2B5EF4-FFF2-40B4-BE49-F238E27FC236}">
                <a16:creationId xmlns:a16="http://schemas.microsoft.com/office/drawing/2014/main" id="{5275E905-7283-4AA7-F9B8-C81791327045}"/>
              </a:ext>
            </a:extLst>
          </p:cNvPr>
          <p:cNvSpPr txBox="1"/>
          <p:nvPr/>
        </p:nvSpPr>
        <p:spPr>
          <a:xfrm>
            <a:off x="571501" y="195974"/>
            <a:ext cx="7324418" cy="669414"/>
          </a:xfrm>
          <a:prstGeom prst="rect">
            <a:avLst/>
          </a:prstGeom>
          <a:noFill/>
        </p:spPr>
        <p:txBody>
          <a:bodyPr wrap="square" lIns="91440" tIns="45720" rIns="91440" bIns="45720" anchor="t">
            <a:spAutoFit/>
          </a:bodyPr>
          <a:lstStyle/>
          <a:p>
            <a:pPr defTabSz="342900"/>
            <a:r>
              <a:rPr lang="en-US" sz="3750" b="1">
                <a:solidFill>
                  <a:srgbClr val="000000"/>
                </a:solidFill>
                <a:latin typeface="Open Sans"/>
              </a:rPr>
              <a:t>Great Work!!</a:t>
            </a:r>
            <a:endParaRPr lang="en-US"/>
          </a:p>
        </p:txBody>
      </p:sp>
    </p:spTree>
    <p:extLst>
      <p:ext uri="{BB962C8B-B14F-4D97-AF65-F5344CB8AC3E}">
        <p14:creationId xmlns:p14="http://schemas.microsoft.com/office/powerpoint/2010/main" val="393468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4EC25-2AF2-4991-97BA-A8A53AAC8C18}"/>
              </a:ext>
            </a:extLst>
          </p:cNvPr>
          <p:cNvSpPr txBox="1"/>
          <p:nvPr/>
        </p:nvSpPr>
        <p:spPr>
          <a:xfrm>
            <a:off x="2122649" y="1616528"/>
            <a:ext cx="6207175" cy="2631490"/>
          </a:xfrm>
          <a:prstGeom prst="rect">
            <a:avLst/>
          </a:prstGeom>
          <a:noFill/>
        </p:spPr>
        <p:txBody>
          <a:bodyPr wrap="square" lIns="91440" tIns="45720" rIns="91440" bIns="45720" rtlCol="0" anchor="t">
            <a:spAutoFit/>
          </a:bodyPr>
          <a:lstStyle/>
          <a:p>
            <a:pPr algn="r" defTabSz="342900"/>
            <a:r>
              <a:rPr lang="en-US" sz="3300" b="1">
                <a:solidFill>
                  <a:srgbClr val="000000"/>
                </a:solidFill>
                <a:latin typeface="Open Sans"/>
              </a:rPr>
              <a:t>Our Fall Goal</a:t>
            </a:r>
          </a:p>
          <a:p>
            <a:pPr algn="r" defTabSz="342900"/>
            <a:endParaRPr lang="en-US" sz="3300">
              <a:solidFill>
                <a:srgbClr val="000000"/>
              </a:solidFill>
              <a:latin typeface="Open Sans"/>
            </a:endParaRPr>
          </a:p>
          <a:p>
            <a:pPr algn="r" defTabSz="342900"/>
            <a:r>
              <a:rPr lang="en-US" sz="3300" i="1" kern="0">
                <a:solidFill>
                  <a:srgbClr val="000000"/>
                </a:solidFill>
                <a:latin typeface="Open Sans"/>
                <a:ea typeface="Calibri" panose="020F0502020204030204" pitchFamily="34" charset="0"/>
                <a:cs typeface="Open Sans"/>
              </a:rPr>
              <a:t>Congress prioritizes equity and impact in the fight against global poverty</a:t>
            </a:r>
            <a:endParaRPr lang="en-US" sz="3300" b="1">
              <a:solidFill>
                <a:srgbClr val="000000"/>
              </a:solidFill>
              <a:latin typeface="Calibri"/>
              <a:ea typeface="Open Sans"/>
              <a:cs typeface="Open Sans"/>
            </a:endParaRPr>
          </a:p>
        </p:txBody>
      </p:sp>
      <p:pic>
        <p:nvPicPr>
          <p:cNvPr id="4" name="Graphic 3" descr="Route (Two Pins With A Path) with solid fill">
            <a:extLst>
              <a:ext uri="{FF2B5EF4-FFF2-40B4-BE49-F238E27FC236}">
                <a16:creationId xmlns:a16="http://schemas.microsoft.com/office/drawing/2014/main" id="{7D82C8B6-7B35-CFC7-9C4E-EC4523F9C87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1863" y="993145"/>
            <a:ext cx="1910444" cy="1910444"/>
          </a:xfrm>
          <a:prstGeom prst="rect">
            <a:avLst/>
          </a:prstGeom>
        </p:spPr>
      </p:pic>
      <p:sp>
        <p:nvSpPr>
          <p:cNvPr id="5" name="Title 1">
            <a:extLst>
              <a:ext uri="{FF2B5EF4-FFF2-40B4-BE49-F238E27FC236}">
                <a16:creationId xmlns:a16="http://schemas.microsoft.com/office/drawing/2014/main" id="{2BA220D8-09B7-1EF5-2BA0-FC7EADB8E740}"/>
              </a:ext>
            </a:extLst>
          </p:cNvPr>
          <p:cNvSpPr>
            <a:spLocks noGrp="1"/>
          </p:cNvSpPr>
          <p:nvPr>
            <p:ph type="title"/>
          </p:nvPr>
        </p:nvSpPr>
        <p:spPr>
          <a:xfrm>
            <a:off x="648041" y="204168"/>
            <a:ext cx="7401491" cy="857250"/>
          </a:xfrm>
        </p:spPr>
        <p:txBody>
          <a:bodyPr>
            <a:noAutofit/>
          </a:bodyPr>
          <a:lstStyle/>
          <a:p>
            <a:r>
              <a:rPr lang="en-US" sz="3600" b="1">
                <a:solidFill>
                  <a:srgbClr val="D50032"/>
                </a:solidFill>
              </a:rPr>
              <a:t>Global policy</a:t>
            </a:r>
            <a:endParaRPr lang="en-US" sz="3600" b="1">
              <a:solidFill>
                <a:schemeClr val="tx1"/>
              </a:solidFill>
            </a:endParaRPr>
          </a:p>
        </p:txBody>
      </p:sp>
    </p:spTree>
    <p:extLst>
      <p:ext uri="{BB962C8B-B14F-4D97-AF65-F5344CB8AC3E}">
        <p14:creationId xmlns:p14="http://schemas.microsoft.com/office/powerpoint/2010/main" val="3590116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3015D1-99A3-2E88-D3B3-7D3EBD3F68EF}"/>
              </a:ext>
            </a:extLst>
          </p:cNvPr>
          <p:cNvSpPr>
            <a:spLocks noGrp="1"/>
          </p:cNvSpPr>
          <p:nvPr>
            <p:ph idx="1"/>
          </p:nvPr>
        </p:nvSpPr>
        <p:spPr>
          <a:xfrm>
            <a:off x="461584" y="1752705"/>
            <a:ext cx="8229600" cy="3394472"/>
          </a:xfrm>
        </p:spPr>
        <p:txBody>
          <a:bodyPr vert="horz" lIns="91440" tIns="45720" rIns="91440" bIns="45720" rtlCol="0" anchor="t">
            <a:normAutofit/>
          </a:bodyPr>
          <a:lstStyle/>
          <a:p>
            <a:pPr marL="342265" indent="-342265">
              <a:lnSpc>
                <a:spcPct val="114000"/>
              </a:lnSpc>
              <a:spcBef>
                <a:spcPts val="0"/>
              </a:spcBef>
              <a:spcAft>
                <a:spcPts val="600"/>
              </a:spcAft>
            </a:pPr>
            <a:r>
              <a:rPr lang="en-US" kern="0" dirty="0">
                <a:latin typeface="Open Sans"/>
                <a:ea typeface="Calibri" panose="020F0502020204030204" pitchFamily="34" charset="0"/>
                <a:cs typeface="Open Sans"/>
              </a:rPr>
              <a:t>Who does it reach? Who gets left out? </a:t>
            </a:r>
            <a:endParaRPr lang="en-US" dirty="0">
              <a:ea typeface="Open Sans"/>
              <a:cs typeface="Open Sans"/>
            </a:endParaRPr>
          </a:p>
          <a:p>
            <a:pPr marL="342265" indent="-342265">
              <a:lnSpc>
                <a:spcPct val="114000"/>
              </a:lnSpc>
              <a:spcBef>
                <a:spcPts val="0"/>
              </a:spcBef>
              <a:spcAft>
                <a:spcPts val="600"/>
              </a:spcAft>
            </a:pPr>
            <a:r>
              <a:rPr lang="en-US" kern="0" dirty="0">
                <a:latin typeface="Open Sans"/>
                <a:ea typeface="Calibri" panose="020F0502020204030204" pitchFamily="34" charset="0"/>
                <a:cs typeface="Open Sans"/>
              </a:rPr>
              <a:t>Are we working in partnership?</a:t>
            </a:r>
          </a:p>
          <a:p>
            <a:pPr marL="342265" indent="-342265">
              <a:lnSpc>
                <a:spcPct val="114000"/>
              </a:lnSpc>
              <a:spcBef>
                <a:spcPts val="0"/>
              </a:spcBef>
              <a:spcAft>
                <a:spcPts val="600"/>
              </a:spcAft>
            </a:pPr>
            <a:r>
              <a:rPr lang="en-US" kern="0" dirty="0">
                <a:latin typeface="Open Sans"/>
                <a:ea typeface="Open Sans"/>
                <a:cs typeface="Open Sans"/>
              </a:rPr>
              <a:t>How is funding delivered?</a:t>
            </a:r>
          </a:p>
          <a:p>
            <a:pPr marL="342265" indent="-342265">
              <a:lnSpc>
                <a:spcPct val="114000"/>
              </a:lnSpc>
              <a:spcBef>
                <a:spcPts val="0"/>
              </a:spcBef>
              <a:spcAft>
                <a:spcPts val="600"/>
              </a:spcAft>
            </a:pPr>
            <a:r>
              <a:rPr lang="en-US" kern="0" dirty="0">
                <a:ea typeface="+mn-lt"/>
                <a:cs typeface="+mn-lt"/>
              </a:rPr>
              <a:t>Are interventions based on evidence? </a:t>
            </a:r>
            <a:endParaRPr lang="en-US" kern="0" dirty="0">
              <a:latin typeface="Open Sans"/>
              <a:ea typeface="Open Sans"/>
              <a:cs typeface="Open Sans"/>
            </a:endParaRPr>
          </a:p>
        </p:txBody>
      </p:sp>
      <p:sp>
        <p:nvSpPr>
          <p:cNvPr id="2" name="Rectangle: Rounded Corners 1">
            <a:extLst>
              <a:ext uri="{FF2B5EF4-FFF2-40B4-BE49-F238E27FC236}">
                <a16:creationId xmlns:a16="http://schemas.microsoft.com/office/drawing/2014/main" id="{A5E58FDC-82BC-5073-3830-CE5048CB38E7}"/>
              </a:ext>
            </a:extLst>
          </p:cNvPr>
          <p:cNvSpPr/>
          <p:nvPr/>
        </p:nvSpPr>
        <p:spPr>
          <a:xfrm>
            <a:off x="275322" y="303420"/>
            <a:ext cx="7252835" cy="856153"/>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342900"/>
            <a:r>
              <a:rPr lang="en-US" sz="3000" b="1">
                <a:solidFill>
                  <a:schemeClr val="tx1"/>
                </a:solidFill>
                <a:latin typeface="Open Sans"/>
              </a:rPr>
              <a:t>		Equity &amp; Impact</a:t>
            </a:r>
            <a:endParaRPr lang="en-US" sz="3000" b="1">
              <a:solidFill>
                <a:schemeClr val="tx1"/>
              </a:solidFill>
              <a:latin typeface="Open Sans"/>
              <a:ea typeface="Open Sans"/>
              <a:cs typeface="Open Sans"/>
            </a:endParaRPr>
          </a:p>
        </p:txBody>
      </p:sp>
    </p:spTree>
    <p:extLst>
      <p:ext uri="{BB962C8B-B14F-4D97-AF65-F5344CB8AC3E}">
        <p14:creationId xmlns:p14="http://schemas.microsoft.com/office/powerpoint/2010/main" val="97816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24EC25-2AF2-4991-97BA-A8A53AAC8C18}"/>
              </a:ext>
            </a:extLst>
          </p:cNvPr>
          <p:cNvSpPr txBox="1"/>
          <p:nvPr/>
        </p:nvSpPr>
        <p:spPr>
          <a:xfrm>
            <a:off x="1059350" y="594593"/>
            <a:ext cx="6700671" cy="1793696"/>
          </a:xfrm>
          <a:prstGeom prst="rect">
            <a:avLst/>
          </a:prstGeom>
          <a:noFill/>
        </p:spPr>
        <p:txBody>
          <a:bodyPr wrap="square" lIns="91440" tIns="45720" rIns="91440" bIns="45720" rtlCol="0" anchor="t">
            <a:spAutoFit/>
          </a:bodyPr>
          <a:lstStyle/>
          <a:p>
            <a:pPr defTabSz="342900">
              <a:lnSpc>
                <a:spcPct val="114000"/>
              </a:lnSpc>
            </a:pPr>
            <a:r>
              <a:rPr lang="en-US" sz="3300" b="1" dirty="0">
                <a:solidFill>
                  <a:schemeClr val="tx2"/>
                </a:solidFill>
                <a:latin typeface="Open Sans"/>
              </a:rPr>
              <a:t>Part 1</a:t>
            </a:r>
            <a:endParaRPr lang="en-US" sz="3300" b="1" dirty="0">
              <a:solidFill>
                <a:schemeClr val="tx2"/>
              </a:solidFill>
              <a:latin typeface="Open Sans"/>
              <a:ea typeface="Open Sans"/>
              <a:cs typeface="Open Sans"/>
            </a:endParaRPr>
          </a:p>
          <a:p>
            <a:pPr defTabSz="342900">
              <a:lnSpc>
                <a:spcPct val="114000"/>
              </a:lnSpc>
            </a:pPr>
            <a:r>
              <a:rPr lang="en-US" sz="3300" i="1" kern="0" dirty="0">
                <a:solidFill>
                  <a:srgbClr val="000000"/>
                </a:solidFill>
                <a:latin typeface="Open Sans"/>
                <a:ea typeface="Open Sans"/>
                <a:cs typeface="Open Sans"/>
              </a:rPr>
              <a:t>How the </a:t>
            </a:r>
            <a:r>
              <a:rPr lang="en-US" sz="3300" b="1" i="1" kern="0" dirty="0">
                <a:solidFill>
                  <a:srgbClr val="000000"/>
                </a:solidFill>
                <a:latin typeface="Open Sans"/>
                <a:ea typeface="Open Sans"/>
                <a:cs typeface="Open Sans"/>
              </a:rPr>
              <a:t>U.S. government</a:t>
            </a:r>
            <a:r>
              <a:rPr lang="en-US" sz="3300" i="1" kern="0" dirty="0">
                <a:solidFill>
                  <a:srgbClr val="000000"/>
                </a:solidFill>
                <a:latin typeface="Open Sans"/>
                <a:ea typeface="Open Sans"/>
                <a:cs typeface="Open Sans"/>
              </a:rPr>
              <a:t> spends money and designs programs</a:t>
            </a:r>
            <a:endParaRPr lang="en-US" sz="3300" dirty="0">
              <a:solidFill>
                <a:srgbClr val="000000"/>
              </a:solidFill>
              <a:latin typeface="Open Sans"/>
              <a:ea typeface="Open Sans"/>
              <a:cs typeface="Open Sans"/>
            </a:endParaRPr>
          </a:p>
        </p:txBody>
      </p:sp>
      <p:sp>
        <p:nvSpPr>
          <p:cNvPr id="2" name="TextBox 1">
            <a:extLst>
              <a:ext uri="{FF2B5EF4-FFF2-40B4-BE49-F238E27FC236}">
                <a16:creationId xmlns:a16="http://schemas.microsoft.com/office/drawing/2014/main" id="{C974742E-A770-A7F7-74EF-1CFD941D7D86}"/>
              </a:ext>
            </a:extLst>
          </p:cNvPr>
          <p:cNvSpPr txBox="1"/>
          <p:nvPr/>
        </p:nvSpPr>
        <p:spPr>
          <a:xfrm>
            <a:off x="1059350" y="2771498"/>
            <a:ext cx="6430849" cy="1793696"/>
          </a:xfrm>
          <a:prstGeom prst="rect">
            <a:avLst/>
          </a:prstGeom>
          <a:noFill/>
        </p:spPr>
        <p:txBody>
          <a:bodyPr wrap="square" lIns="91440" tIns="45720" rIns="91440" bIns="45720" rtlCol="0" anchor="t">
            <a:spAutoFit/>
          </a:bodyPr>
          <a:lstStyle/>
          <a:p>
            <a:pPr defTabSz="342900">
              <a:lnSpc>
                <a:spcPct val="114000"/>
              </a:lnSpc>
            </a:pPr>
            <a:r>
              <a:rPr lang="en-US" sz="3300" b="1" dirty="0">
                <a:solidFill>
                  <a:schemeClr val="tx2"/>
                </a:solidFill>
                <a:latin typeface="Open Sans"/>
              </a:rPr>
              <a:t>Part 2</a:t>
            </a:r>
          </a:p>
          <a:p>
            <a:pPr defTabSz="342900">
              <a:lnSpc>
                <a:spcPct val="114000"/>
              </a:lnSpc>
            </a:pPr>
            <a:r>
              <a:rPr lang="en-US" sz="3300" i="1" kern="0" dirty="0">
                <a:solidFill>
                  <a:srgbClr val="000000"/>
                </a:solidFill>
                <a:latin typeface="Open Sans"/>
                <a:ea typeface="Open Sans"/>
                <a:cs typeface="Open Sans"/>
              </a:rPr>
              <a:t>How the </a:t>
            </a:r>
            <a:r>
              <a:rPr lang="en-US" sz="3300" b="1" i="1" kern="0" dirty="0">
                <a:solidFill>
                  <a:srgbClr val="000000"/>
                </a:solidFill>
                <a:latin typeface="Open Sans"/>
                <a:ea typeface="Open Sans"/>
                <a:cs typeface="Open Sans"/>
              </a:rPr>
              <a:t>World Bank</a:t>
            </a:r>
            <a:r>
              <a:rPr lang="en-US" sz="3300" i="1" kern="0" dirty="0">
                <a:solidFill>
                  <a:srgbClr val="000000"/>
                </a:solidFill>
                <a:latin typeface="Open Sans"/>
                <a:ea typeface="Open Sans"/>
                <a:cs typeface="Open Sans"/>
              </a:rPr>
              <a:t> spends money and designs programs</a:t>
            </a:r>
            <a:endParaRPr lang="en-US" sz="3300" dirty="0">
              <a:solidFill>
                <a:srgbClr val="000000"/>
              </a:solidFill>
              <a:latin typeface="Open Sans"/>
              <a:ea typeface="Open Sans"/>
              <a:cs typeface="Open Sans"/>
            </a:endParaRPr>
          </a:p>
        </p:txBody>
      </p:sp>
    </p:spTree>
    <p:extLst>
      <p:ext uri="{BB962C8B-B14F-4D97-AF65-F5344CB8AC3E}">
        <p14:creationId xmlns:p14="http://schemas.microsoft.com/office/powerpoint/2010/main" val="148644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4A505DEA-1C8D-1BD6-3021-AC2AE4EA30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21036" y="1356246"/>
            <a:ext cx="987757" cy="987757"/>
          </a:xfrm>
          <a:prstGeom prst="rect">
            <a:avLst/>
          </a:prstGeom>
        </p:spPr>
      </p:pic>
      <p:grpSp>
        <p:nvGrpSpPr>
          <p:cNvPr id="4" name="Group 3">
            <a:extLst>
              <a:ext uri="{FF2B5EF4-FFF2-40B4-BE49-F238E27FC236}">
                <a16:creationId xmlns:a16="http://schemas.microsoft.com/office/drawing/2014/main" id="{2927D946-D0D8-91D6-2BAA-1132F8342667}"/>
              </a:ext>
              <a:ext uri="{C183D7F6-B498-43B3-948B-1728B52AA6E4}">
                <adec:decorative xmlns:adec="http://schemas.microsoft.com/office/drawing/2017/decorative" val="1"/>
              </a:ext>
            </a:extLst>
          </p:cNvPr>
          <p:cNvGrpSpPr/>
          <p:nvPr/>
        </p:nvGrpSpPr>
        <p:grpSpPr>
          <a:xfrm>
            <a:off x="3348350" y="1261566"/>
            <a:ext cx="2400300" cy="3520118"/>
            <a:chOff x="4450080" y="1736678"/>
            <a:chExt cx="3200400" cy="4693491"/>
          </a:xfrm>
        </p:grpSpPr>
        <p:sp>
          <p:nvSpPr>
            <p:cNvPr id="17" name="Rectangle 16">
              <a:extLst>
                <a:ext uri="{FF2B5EF4-FFF2-40B4-BE49-F238E27FC236}">
                  <a16:creationId xmlns:a16="http://schemas.microsoft.com/office/drawing/2014/main" id="{3AD0FB91-4263-350E-2300-BDB69C2E999E}"/>
                </a:ext>
              </a:extLst>
            </p:cNvPr>
            <p:cNvSpPr/>
            <p:nvPr/>
          </p:nvSpPr>
          <p:spPr>
            <a:xfrm>
              <a:off x="4450080" y="2361063"/>
              <a:ext cx="3200400" cy="4069106"/>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2250" b="1">
                <a:solidFill>
                  <a:srgbClr val="000000"/>
                </a:solidFill>
                <a:latin typeface="Open Sans"/>
              </a:endParaRPr>
            </a:p>
            <a:p>
              <a:pPr algn="ctr" defTabSz="342900"/>
              <a:r>
                <a:rPr lang="en-US" sz="2250">
                  <a:solidFill>
                    <a:srgbClr val="000000"/>
                  </a:solidFill>
                  <a:latin typeface="Open Sans"/>
                </a:rPr>
                <a:t>The End </a:t>
              </a:r>
              <a:br>
                <a:rPr lang="en-US" sz="2250">
                  <a:solidFill>
                    <a:srgbClr val="000000"/>
                  </a:solidFill>
                  <a:latin typeface="Open Sans"/>
                </a:rPr>
              </a:br>
              <a:r>
                <a:rPr lang="en-US" sz="2250">
                  <a:solidFill>
                    <a:srgbClr val="000000"/>
                  </a:solidFill>
                  <a:latin typeface="Open Sans"/>
                </a:rPr>
                <a:t>Tuberculosis Now Act</a:t>
              </a:r>
            </a:p>
          </p:txBody>
        </p:sp>
        <p:sp>
          <p:nvSpPr>
            <p:cNvPr id="18" name="Oval 17">
              <a:extLst>
                <a:ext uri="{FF2B5EF4-FFF2-40B4-BE49-F238E27FC236}">
                  <a16:creationId xmlns:a16="http://schemas.microsoft.com/office/drawing/2014/main" id="{6DF07EC3-0A6A-F0FD-3F07-E44AE5B7E8CB}"/>
                </a:ext>
                <a:ext uri="{C183D7F6-B498-43B3-948B-1728B52AA6E4}">
                  <adec:decorative xmlns:adec="http://schemas.microsoft.com/office/drawing/2017/decorative" val="1"/>
                </a:ext>
              </a:extLst>
            </p:cNvPr>
            <p:cNvSpPr/>
            <p:nvPr/>
          </p:nvSpPr>
          <p:spPr>
            <a:xfrm>
              <a:off x="5231073" y="1736678"/>
              <a:ext cx="1692322" cy="16923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b="1">
                <a:solidFill>
                  <a:srgbClr val="000000"/>
                </a:solidFill>
                <a:latin typeface="Open Sans"/>
              </a:endParaRPr>
            </a:p>
          </p:txBody>
        </p:sp>
        <p:pic>
          <p:nvPicPr>
            <p:cNvPr id="24" name="Graphic 23">
              <a:extLst>
                <a:ext uri="{FF2B5EF4-FFF2-40B4-BE49-F238E27FC236}">
                  <a16:creationId xmlns:a16="http://schemas.microsoft.com/office/drawing/2014/main" id="{70127395-6738-FADB-D21F-0EA9DFEF8D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24914" y="1808326"/>
              <a:ext cx="1317009" cy="1317009"/>
            </a:xfrm>
            <a:prstGeom prst="rect">
              <a:avLst/>
            </a:prstGeom>
          </p:spPr>
        </p:pic>
      </p:grpSp>
      <p:grpSp>
        <p:nvGrpSpPr>
          <p:cNvPr id="5" name="Group 4">
            <a:extLst>
              <a:ext uri="{FF2B5EF4-FFF2-40B4-BE49-F238E27FC236}">
                <a16:creationId xmlns:a16="http://schemas.microsoft.com/office/drawing/2014/main" id="{D027618E-7087-9355-6667-574B339B3F9E}"/>
              </a:ext>
              <a:ext uri="{C183D7F6-B498-43B3-948B-1728B52AA6E4}">
                <adec:decorative xmlns:adec="http://schemas.microsoft.com/office/drawing/2017/decorative" val="1"/>
              </a:ext>
            </a:extLst>
          </p:cNvPr>
          <p:cNvGrpSpPr/>
          <p:nvPr/>
        </p:nvGrpSpPr>
        <p:grpSpPr>
          <a:xfrm>
            <a:off x="6158493" y="1172589"/>
            <a:ext cx="2400300" cy="3604564"/>
            <a:chOff x="8106395" y="1624084"/>
            <a:chExt cx="3200400" cy="4806085"/>
          </a:xfrm>
        </p:grpSpPr>
        <p:sp>
          <p:nvSpPr>
            <p:cNvPr id="13" name="Rectangle 12">
              <a:extLst>
                <a:ext uri="{FF2B5EF4-FFF2-40B4-BE49-F238E27FC236}">
                  <a16:creationId xmlns:a16="http://schemas.microsoft.com/office/drawing/2014/main" id="{0BC07448-A12E-A728-BA9A-0643BA640D25}"/>
                </a:ext>
              </a:extLst>
            </p:cNvPr>
            <p:cNvSpPr/>
            <p:nvPr/>
          </p:nvSpPr>
          <p:spPr>
            <a:xfrm>
              <a:off x="8106395" y="2361063"/>
              <a:ext cx="3200400" cy="4069106"/>
            </a:xfrm>
            <a:prstGeom prst="rect">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2250" b="1">
                <a:solidFill>
                  <a:srgbClr val="000000"/>
                </a:solidFill>
                <a:latin typeface="Open Sans"/>
              </a:endParaRPr>
            </a:p>
            <a:p>
              <a:pPr algn="ctr" defTabSz="342900"/>
              <a:r>
                <a:rPr lang="en-US" sz="2250">
                  <a:solidFill>
                    <a:srgbClr val="000000"/>
                  </a:solidFill>
                  <a:latin typeface="Open Sans"/>
                </a:rPr>
                <a:t>The </a:t>
              </a:r>
              <a:br>
                <a:rPr lang="en-US" sz="2250">
                  <a:solidFill>
                    <a:srgbClr val="000000"/>
                  </a:solidFill>
                  <a:latin typeface="Open Sans"/>
                </a:rPr>
              </a:br>
              <a:r>
                <a:rPr lang="en-US" sz="2250">
                  <a:solidFill>
                    <a:srgbClr val="000000"/>
                  </a:solidFill>
                  <a:latin typeface="Open Sans"/>
                </a:rPr>
                <a:t>READ Act</a:t>
              </a:r>
              <a:endParaRPr lang="en-US" sz="2250">
                <a:solidFill>
                  <a:srgbClr val="000000"/>
                </a:solidFill>
                <a:latin typeface="Open Sans"/>
                <a:ea typeface="Open Sans"/>
                <a:cs typeface="Open Sans"/>
              </a:endParaRPr>
            </a:p>
          </p:txBody>
        </p:sp>
        <p:sp>
          <p:nvSpPr>
            <p:cNvPr id="15" name="Oval 14">
              <a:extLst>
                <a:ext uri="{FF2B5EF4-FFF2-40B4-BE49-F238E27FC236}">
                  <a16:creationId xmlns:a16="http://schemas.microsoft.com/office/drawing/2014/main" id="{8FF91E16-D312-3E7D-FA31-13ED5DF15102}"/>
                </a:ext>
                <a:ext uri="{C183D7F6-B498-43B3-948B-1728B52AA6E4}">
                  <adec:decorative xmlns:adec="http://schemas.microsoft.com/office/drawing/2017/decorative" val="1"/>
                </a:ext>
              </a:extLst>
            </p:cNvPr>
            <p:cNvSpPr/>
            <p:nvPr/>
          </p:nvSpPr>
          <p:spPr>
            <a:xfrm>
              <a:off x="8860434" y="1624084"/>
              <a:ext cx="1692322" cy="169232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b="1">
                <a:solidFill>
                  <a:srgbClr val="000000"/>
                </a:solidFill>
                <a:latin typeface="Open Sans"/>
              </a:endParaRPr>
            </a:p>
          </p:txBody>
        </p:sp>
        <p:pic>
          <p:nvPicPr>
            <p:cNvPr id="30" name="Graphic 29">
              <a:extLst>
                <a:ext uri="{FF2B5EF4-FFF2-40B4-BE49-F238E27FC236}">
                  <a16:creationId xmlns:a16="http://schemas.microsoft.com/office/drawing/2014/main" id="{6F50D6B3-8697-E899-ED74-FEE06EBF0D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48227" y="1808599"/>
              <a:ext cx="1316736" cy="1316736"/>
            </a:xfrm>
            <a:prstGeom prst="rect">
              <a:avLst/>
            </a:prstGeom>
          </p:spPr>
        </p:pic>
      </p:grpSp>
      <p:grpSp>
        <p:nvGrpSpPr>
          <p:cNvPr id="6" name="Group 5">
            <a:extLst>
              <a:ext uri="{FF2B5EF4-FFF2-40B4-BE49-F238E27FC236}">
                <a16:creationId xmlns:a16="http://schemas.microsoft.com/office/drawing/2014/main" id="{4259ABDC-C79E-DC0A-19B4-D678E98F11DA}"/>
              </a:ext>
              <a:ext uri="{C183D7F6-B498-43B3-948B-1728B52AA6E4}">
                <adec:decorative xmlns:adec="http://schemas.microsoft.com/office/drawing/2017/decorative" val="1"/>
              </a:ext>
            </a:extLst>
          </p:cNvPr>
          <p:cNvGrpSpPr/>
          <p:nvPr/>
        </p:nvGrpSpPr>
        <p:grpSpPr>
          <a:xfrm>
            <a:off x="606786" y="1177120"/>
            <a:ext cx="2331720" cy="3604564"/>
            <a:chOff x="885205" y="1624084"/>
            <a:chExt cx="3108960" cy="4806085"/>
          </a:xfrm>
        </p:grpSpPr>
        <p:sp>
          <p:nvSpPr>
            <p:cNvPr id="7" name="Rectangle 6">
              <a:extLst>
                <a:ext uri="{FF2B5EF4-FFF2-40B4-BE49-F238E27FC236}">
                  <a16:creationId xmlns:a16="http://schemas.microsoft.com/office/drawing/2014/main" id="{B48506F3-2F5B-0C92-65A1-B9470FC213E8}"/>
                </a:ext>
              </a:extLst>
            </p:cNvPr>
            <p:cNvSpPr/>
            <p:nvPr/>
          </p:nvSpPr>
          <p:spPr>
            <a:xfrm>
              <a:off x="885205" y="2361063"/>
              <a:ext cx="3108960" cy="4069106"/>
            </a:xfrm>
            <a:prstGeom prst="rect">
              <a:avLst/>
            </a:prstGeom>
            <a:solidFill>
              <a:schemeClr val="tx2">
                <a:lumMod val="40000"/>
                <a:lumOff val="60000"/>
              </a:schemeClr>
            </a:solidFill>
            <a:ln w="571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2250" b="1">
                <a:solidFill>
                  <a:srgbClr val="000000"/>
                </a:solidFill>
                <a:latin typeface="Open Sans"/>
              </a:endParaRPr>
            </a:p>
            <a:p>
              <a:pPr algn="ctr" defTabSz="342900"/>
              <a:r>
                <a:rPr lang="en-US" sz="2250">
                  <a:solidFill>
                    <a:srgbClr val="000000"/>
                  </a:solidFill>
                  <a:latin typeface="Open Sans"/>
                </a:rPr>
                <a:t>Malnutrition Prevention &amp; Treatment Act</a:t>
              </a:r>
            </a:p>
          </p:txBody>
        </p:sp>
        <p:sp>
          <p:nvSpPr>
            <p:cNvPr id="8" name="Oval 7">
              <a:extLst>
                <a:ext uri="{FF2B5EF4-FFF2-40B4-BE49-F238E27FC236}">
                  <a16:creationId xmlns:a16="http://schemas.microsoft.com/office/drawing/2014/main" id="{E511A29D-F611-E07E-69FF-B2D7D02BBDA5}"/>
                </a:ext>
                <a:ext uri="{C183D7F6-B498-43B3-948B-1728B52AA6E4}">
                  <adec:decorative xmlns:adec="http://schemas.microsoft.com/office/drawing/2017/decorative" val="1"/>
                </a:ext>
              </a:extLst>
            </p:cNvPr>
            <p:cNvSpPr/>
            <p:nvPr/>
          </p:nvSpPr>
          <p:spPr>
            <a:xfrm>
              <a:off x="1693297" y="1624084"/>
              <a:ext cx="1692322" cy="1692322"/>
            </a:xfrm>
            <a:prstGeom prst="ellipse">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342900"/>
              <a:endParaRPr lang="en-US" sz="1350" b="1">
                <a:solidFill>
                  <a:srgbClr val="000000"/>
                </a:solidFill>
                <a:latin typeface="Open Sans"/>
              </a:endParaRPr>
            </a:p>
          </p:txBody>
        </p:sp>
      </p:grpSp>
      <p:pic>
        <p:nvPicPr>
          <p:cNvPr id="11" name="Graphic 10">
            <a:extLst>
              <a:ext uri="{FF2B5EF4-FFF2-40B4-BE49-F238E27FC236}">
                <a16:creationId xmlns:a16="http://schemas.microsoft.com/office/drawing/2014/main" id="{17AFBA11-EB85-805E-8421-53F285A503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49033" y="1317862"/>
            <a:ext cx="987757" cy="987757"/>
          </a:xfrm>
          <a:prstGeom prst="rect">
            <a:avLst/>
          </a:prstGeom>
        </p:spPr>
      </p:pic>
      <p:sp>
        <p:nvSpPr>
          <p:cNvPr id="9" name="TextBox 8">
            <a:extLst>
              <a:ext uri="{FF2B5EF4-FFF2-40B4-BE49-F238E27FC236}">
                <a16:creationId xmlns:a16="http://schemas.microsoft.com/office/drawing/2014/main" id="{E70FADD7-F1F0-4719-E7E2-612E513525C2}"/>
              </a:ext>
            </a:extLst>
          </p:cNvPr>
          <p:cNvSpPr txBox="1"/>
          <p:nvPr/>
        </p:nvSpPr>
        <p:spPr>
          <a:xfrm>
            <a:off x="571501" y="195974"/>
            <a:ext cx="7324418" cy="669414"/>
          </a:xfrm>
          <a:prstGeom prst="rect">
            <a:avLst/>
          </a:prstGeom>
          <a:noFill/>
        </p:spPr>
        <p:txBody>
          <a:bodyPr wrap="square" lIns="91440" tIns="45720" rIns="91440" bIns="45720" anchor="t">
            <a:spAutoFit/>
          </a:bodyPr>
          <a:lstStyle/>
          <a:p>
            <a:pPr defTabSz="342900"/>
            <a:r>
              <a:rPr lang="en-US" sz="3750" b="1">
                <a:solidFill>
                  <a:srgbClr val="000000"/>
                </a:solidFill>
                <a:latin typeface="Open Sans"/>
              </a:rPr>
              <a:t>Program Design</a:t>
            </a:r>
            <a:endParaRPr lang="en-US"/>
          </a:p>
        </p:txBody>
      </p:sp>
    </p:spTree>
    <p:extLst>
      <p:ext uri="{BB962C8B-B14F-4D97-AF65-F5344CB8AC3E}">
        <p14:creationId xmlns:p14="http://schemas.microsoft.com/office/powerpoint/2010/main" val="149366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609574" y="215400"/>
            <a:ext cx="7036421" cy="857250"/>
          </a:xfrm>
        </p:spPr>
        <p:txBody>
          <a:bodyPr>
            <a:normAutofit/>
          </a:bodyPr>
          <a:lstStyle/>
          <a:p>
            <a:pPr algn="l"/>
            <a:r>
              <a:rPr lang="en-US" sz="3600" b="1" dirty="0">
                <a:latin typeface="Open Sans"/>
              </a:rPr>
              <a:t>Asks on TB Right Now</a:t>
            </a:r>
            <a:endParaRPr lang="en-US"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52872" y="1227062"/>
            <a:ext cx="8084054" cy="3602666"/>
          </a:xfrm>
        </p:spPr>
        <p:txBody>
          <a:bodyPr vert="horz" lIns="91440" tIns="45720" rIns="91440" bIns="45720" rtlCol="0" anchor="t">
            <a:normAutofit fontScale="77500" lnSpcReduction="20000"/>
          </a:bodyPr>
          <a:lstStyle/>
          <a:p>
            <a:pPr marL="0" indent="0">
              <a:lnSpc>
                <a:spcPct val="134000"/>
              </a:lnSpc>
              <a:spcBef>
                <a:spcPts val="0"/>
              </a:spcBef>
              <a:spcAft>
                <a:spcPts val="1200"/>
              </a:spcAft>
              <a:buNone/>
            </a:pPr>
            <a:r>
              <a:rPr lang="en-US" sz="2600" b="1" kern="0" dirty="0">
                <a:latin typeface="Open Sans"/>
                <a:ea typeface="Open Sans"/>
                <a:cs typeface="Open Sans"/>
              </a:rPr>
              <a:t>Ask Reps and Senators to cosponsor the End TB Now Act and speak to House/Senate leadership about passing it ASAP.</a:t>
            </a:r>
            <a:endParaRPr lang="en-US" b="1" dirty="0">
              <a:ea typeface="Open Sans"/>
              <a:cs typeface="Open Sans"/>
            </a:endParaRPr>
          </a:p>
          <a:p>
            <a:pPr marL="0" indent="0">
              <a:lnSpc>
                <a:spcPct val="134000"/>
              </a:lnSpc>
              <a:spcBef>
                <a:spcPts val="0"/>
              </a:spcBef>
              <a:spcAft>
                <a:spcPts val="1200"/>
              </a:spcAft>
              <a:buNone/>
            </a:pPr>
            <a:r>
              <a:rPr lang="en-US" sz="2600" i="1" kern="0" dirty="0">
                <a:ea typeface="+mn-lt"/>
                <a:cs typeface="+mn-lt"/>
              </a:rPr>
              <a:t>Tip: Leverage your work on the House and Senate TB sign-on letters:</a:t>
            </a:r>
          </a:p>
          <a:p>
            <a:pPr marL="342265" indent="-342265">
              <a:lnSpc>
                <a:spcPct val="134000"/>
              </a:lnSpc>
              <a:spcBef>
                <a:spcPts val="0"/>
              </a:spcBef>
              <a:spcAft>
                <a:spcPts val="1200"/>
              </a:spcAft>
            </a:pPr>
            <a:r>
              <a:rPr lang="en-US" sz="2600" kern="0" dirty="0">
                <a:ea typeface="+mn-lt"/>
                <a:cs typeface="+mn-lt"/>
              </a:rPr>
              <a:t>Share final letter and thank those who signed. Ask them to cosponsor End TB Now Act and speak to leadership. </a:t>
            </a:r>
            <a:endParaRPr lang="en-US" sz="2600" kern="0" dirty="0">
              <a:latin typeface="Open Sans"/>
              <a:ea typeface="Open Sans"/>
              <a:cs typeface="Open Sans"/>
            </a:endParaRPr>
          </a:p>
          <a:p>
            <a:pPr marL="342265" indent="-342265">
              <a:lnSpc>
                <a:spcPct val="134000"/>
              </a:lnSpc>
              <a:spcBef>
                <a:spcPts val="0"/>
              </a:spcBef>
              <a:spcAft>
                <a:spcPts val="1200"/>
              </a:spcAft>
            </a:pPr>
            <a:r>
              <a:rPr lang="en-US" sz="2600" kern="0" dirty="0">
                <a:ea typeface="+mn-lt"/>
                <a:cs typeface="+mn-lt"/>
              </a:rPr>
              <a:t>Share final letter with those who </a:t>
            </a:r>
            <a:r>
              <a:rPr lang="en-US" sz="2600" u="sng" kern="0" dirty="0">
                <a:ea typeface="+mn-lt"/>
                <a:cs typeface="+mn-lt"/>
              </a:rPr>
              <a:t>didn't sign</a:t>
            </a:r>
            <a:r>
              <a:rPr lang="en-US" sz="2600" kern="0" dirty="0">
                <a:ea typeface="+mn-lt"/>
                <a:cs typeface="+mn-lt"/>
              </a:rPr>
              <a:t> as well and let them know they can still make a difference on TB by cosponsoring the End TB Now Act.</a:t>
            </a:r>
            <a:endParaRPr lang="en-US" sz="2600" dirty="0">
              <a:ea typeface="Open Sans"/>
              <a:cs typeface="Open Sans"/>
            </a:endParaRPr>
          </a:p>
          <a:p>
            <a:pPr marL="342265" indent="-342265">
              <a:lnSpc>
                <a:spcPct val="110000"/>
              </a:lnSpc>
              <a:spcBef>
                <a:spcPts val="1400"/>
              </a:spcBef>
              <a:spcAft>
                <a:spcPts val="1200"/>
              </a:spcAft>
            </a:pPr>
            <a:endParaRPr lang="en-US" sz="2600" kern="0" dirty="0">
              <a:latin typeface="Open Sans"/>
              <a:ea typeface="Open Sans"/>
              <a:cs typeface="Open Sans"/>
            </a:endParaRPr>
          </a:p>
        </p:txBody>
      </p:sp>
    </p:spTree>
    <p:extLst>
      <p:ext uri="{BB962C8B-B14F-4D97-AF65-F5344CB8AC3E}">
        <p14:creationId xmlns:p14="http://schemas.microsoft.com/office/powerpoint/2010/main" val="3388760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609574" y="215400"/>
            <a:ext cx="7036421" cy="857250"/>
          </a:xfrm>
        </p:spPr>
        <p:txBody>
          <a:bodyPr>
            <a:normAutofit/>
          </a:bodyPr>
          <a:lstStyle/>
          <a:p>
            <a:pPr algn="l"/>
            <a:r>
              <a:rPr lang="en-US" sz="3600" b="1">
                <a:latin typeface="Open Sans"/>
              </a:rPr>
              <a:t>Asks on READ Act Right Now</a:t>
            </a:r>
            <a:endParaRPr lang="en-US"/>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452872" y="1339488"/>
            <a:ext cx="8084054" cy="3302863"/>
          </a:xfrm>
        </p:spPr>
        <p:txBody>
          <a:bodyPr vert="horz" lIns="91440" tIns="45720" rIns="91440" bIns="45720" rtlCol="0" anchor="t">
            <a:normAutofit fontScale="85000" lnSpcReduction="10000"/>
          </a:bodyPr>
          <a:lstStyle/>
          <a:p>
            <a:pPr marL="342265" indent="-342265">
              <a:lnSpc>
                <a:spcPct val="124000"/>
              </a:lnSpc>
              <a:spcBef>
                <a:spcPts val="0"/>
              </a:spcBef>
              <a:spcAft>
                <a:spcPts val="1200"/>
              </a:spcAft>
            </a:pPr>
            <a:r>
              <a:rPr lang="en-US" sz="2600" b="1" kern="0" dirty="0">
                <a:latin typeface="Open Sans"/>
                <a:ea typeface="Open Sans"/>
                <a:cs typeface="Open Sans"/>
              </a:rPr>
              <a:t>READ in the House:</a:t>
            </a:r>
            <a:r>
              <a:rPr lang="en-US" sz="2600" kern="0" dirty="0">
                <a:latin typeface="Open Sans"/>
                <a:ea typeface="Open Sans"/>
                <a:cs typeface="Open Sans"/>
              </a:rPr>
              <a:t> Ask Reps. to cosponsor the READ Act and speak to Foreign Affairs leadership (McCaul, Meeks) about moving the bill out of committee ASAP.</a:t>
            </a:r>
            <a:endParaRPr lang="en-US" dirty="0"/>
          </a:p>
          <a:p>
            <a:pPr marL="342265" indent="-342265">
              <a:lnSpc>
                <a:spcPct val="124000"/>
              </a:lnSpc>
              <a:spcBef>
                <a:spcPts val="0"/>
              </a:spcBef>
              <a:spcAft>
                <a:spcPts val="1200"/>
              </a:spcAft>
            </a:pPr>
            <a:r>
              <a:rPr lang="en-US" sz="2600" b="1" kern="0" dirty="0">
                <a:latin typeface="Open Sans"/>
                <a:ea typeface="Open Sans"/>
                <a:cs typeface="Open Sans"/>
              </a:rPr>
              <a:t>READ in the Senate: </a:t>
            </a:r>
            <a:r>
              <a:rPr lang="en-US" sz="2600" kern="0" dirty="0">
                <a:latin typeface="Open Sans"/>
                <a:ea typeface="Open Sans"/>
                <a:cs typeface="Open Sans"/>
              </a:rPr>
              <a:t>Ask Senators to cosponsor READ Act and speak to Senate leadership about passing it ASAP.</a:t>
            </a:r>
          </a:p>
          <a:p>
            <a:pPr marL="342265" indent="-342265">
              <a:lnSpc>
                <a:spcPct val="124000"/>
              </a:lnSpc>
              <a:spcBef>
                <a:spcPts val="0"/>
              </a:spcBef>
              <a:spcAft>
                <a:spcPts val="1200"/>
              </a:spcAft>
            </a:pPr>
            <a:r>
              <a:rPr lang="en-US" sz="2600" b="1" kern="0" dirty="0">
                <a:ea typeface="+mn-lt"/>
                <a:cs typeface="+mn-lt"/>
              </a:rPr>
              <a:t>Global Education &amp; READ Act Opportunity:</a:t>
            </a:r>
            <a:r>
              <a:rPr lang="en-US" sz="2600" kern="0" dirty="0">
                <a:ea typeface="+mn-lt"/>
                <a:cs typeface="+mn-lt"/>
              </a:rPr>
              <a:t> Invite Reps., Senators, staff to International Literacy Day event on 9/13</a:t>
            </a:r>
            <a:endParaRPr lang="en-US" sz="2600" kern="0" dirty="0">
              <a:latin typeface="Open Sans"/>
              <a:ea typeface="Open Sans"/>
              <a:cs typeface="Open Sans"/>
            </a:endParaRPr>
          </a:p>
        </p:txBody>
      </p:sp>
    </p:spTree>
    <p:extLst>
      <p:ext uri="{BB962C8B-B14F-4D97-AF65-F5344CB8AC3E}">
        <p14:creationId xmlns:p14="http://schemas.microsoft.com/office/powerpoint/2010/main" val="421819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416378" y="152401"/>
            <a:ext cx="7356000" cy="466799"/>
          </a:xfrm>
          <a:prstGeom prst="rect">
            <a:avLst/>
          </a:prstGeom>
          <a:noFill/>
          <a:ln>
            <a:noFill/>
          </a:ln>
        </p:spPr>
        <p:txBody>
          <a:bodyPr spcFirstLastPara="1" wrap="square" lIns="91425" tIns="45700" rIns="91425" bIns="45700" anchor="ctr" anchorCtr="0">
            <a:normAutofit fontScale="90000"/>
          </a:bodyPr>
          <a:lstStyle/>
          <a:p>
            <a:pPr marL="0" marR="0" lvl="0" indent="0" algn="ctr" rtl="0">
              <a:spcBef>
                <a:spcPts val="0"/>
              </a:spcBef>
              <a:spcAft>
                <a:spcPts val="0"/>
              </a:spcAft>
              <a:buClr>
                <a:srgbClr val="D50032"/>
              </a:buClr>
              <a:buSzPts val="2600"/>
              <a:buFont typeface="Open Sans"/>
              <a:buNone/>
            </a:pPr>
            <a:r>
              <a:rPr lang="en-US" sz="2600" b="1" i="0" u="none" strike="noStrike" cap="none">
                <a:solidFill>
                  <a:srgbClr val="D50032"/>
                </a:solidFill>
                <a:latin typeface="Open Sans"/>
                <a:ea typeface="Open Sans"/>
                <a:cs typeface="Open Sans"/>
                <a:sym typeface="Open Sans"/>
              </a:rPr>
              <a:t>Our Values &amp; Resources</a:t>
            </a:r>
            <a:endParaRPr lang="en-US"/>
          </a:p>
        </p:txBody>
      </p:sp>
      <p:sp>
        <p:nvSpPr>
          <p:cNvPr id="195" name="Google Shape;195;g1dd29ec108d_0_96"/>
          <p:cNvSpPr txBox="1"/>
          <p:nvPr/>
        </p:nvSpPr>
        <p:spPr>
          <a:xfrm>
            <a:off x="305991" y="804514"/>
            <a:ext cx="8149724" cy="4005672"/>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600"/>
              </a:spcAft>
              <a:buNone/>
            </a:pPr>
            <a:r>
              <a:rPr lang="en-US" sz="2000" b="0" i="0" u="none" strike="noStrike" cap="none">
                <a:solidFill>
                  <a:srgbClr val="000000"/>
                </a:solidFill>
                <a:latin typeface="Open Sans"/>
                <a:ea typeface="Open Sans"/>
                <a:cs typeface="Open Sans"/>
                <a:sym typeface="Calibri"/>
              </a:rPr>
              <a:t>​</a:t>
            </a:r>
            <a:r>
              <a:rPr lang="en-US" sz="1400" b="0" i="1"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400" b="0" i="1"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400" b="0"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400" b="1" i="0" u="none" strike="noStrike" cap="none">
                <a:solidFill>
                  <a:schemeClr val="dk1"/>
                </a:solidFill>
                <a:latin typeface="Open Sans"/>
                <a:ea typeface="Open Sans"/>
                <a:cs typeface="Open Sans"/>
                <a:sym typeface="Open Sans"/>
              </a:rPr>
              <a:t>Read our full anti-oppression values statement here at </a:t>
            </a:r>
            <a:r>
              <a:rPr lang="en-US" sz="1400" b="1" i="0" u="sng" strike="noStrike" cap="none">
                <a:solidFill>
                  <a:schemeClr val="dk2"/>
                </a:solidFill>
                <a:latin typeface="Open Sans"/>
                <a:ea typeface="Open Sans"/>
                <a:cs typeface="Open Sans"/>
                <a:sym typeface="Open Sans"/>
              </a:rPr>
              <a:t>results.org/values</a:t>
            </a:r>
            <a:r>
              <a:rPr lang="en-US" sz="1400" b="1" i="0" u="none" strike="noStrike" cap="none">
                <a:solidFill>
                  <a:schemeClr val="dk1"/>
                </a:solidFill>
                <a:latin typeface="Open Sans"/>
                <a:ea typeface="Open Sans"/>
                <a:cs typeface="Open Sans"/>
                <a:sym typeface="Open Sans"/>
              </a:rPr>
              <a:t>. </a:t>
            </a:r>
            <a:endParaRPr lang="en-US" sz="1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14000"/>
              </a:lnSpc>
              <a:spcBef>
                <a:spcPts val="0"/>
              </a:spcBef>
              <a:spcAft>
                <a:spcPts val="600"/>
              </a:spcAft>
              <a:buNone/>
            </a:pPr>
            <a:r>
              <a:rPr lang="en-US" sz="1400" b="1" i="0" u="none" strike="noStrike" cap="none">
                <a:solidFill>
                  <a:schemeClr val="dk1"/>
                </a:solidFill>
                <a:latin typeface="Open Sans"/>
                <a:ea typeface="Open Sans"/>
                <a:cs typeface="Open Sans"/>
                <a:sym typeface="Open Sans"/>
              </a:rPr>
              <a:t>Find these resources and more at results.org/volunteers/anti-oppression:</a:t>
            </a:r>
            <a:endParaRPr lang="en-US" sz="1400" b="0" i="0" u="none" strike="noStrike" cap="none">
              <a:solidFill>
                <a:schemeClr val="dk1"/>
              </a:solidFill>
              <a:latin typeface="Open Sans"/>
              <a:ea typeface="Open Sans"/>
              <a:cs typeface="Open Sans"/>
              <a:sym typeface="Open Sans"/>
            </a:endParaRPr>
          </a:p>
          <a:p>
            <a:pPr marL="628650" lvl="1" indent="-285750">
              <a:lnSpc>
                <a:spcPct val="114000"/>
              </a:lnSpc>
              <a:spcAft>
                <a:spcPts val="600"/>
              </a:spcAft>
              <a:buClr>
                <a:schemeClr val="dk1"/>
              </a:buClr>
              <a:buSzPts val="1350"/>
              <a:buFont typeface="Arial"/>
              <a:buChar char="•"/>
            </a:pPr>
            <a:r>
              <a:rPr lang="en-US" sz="1400" b="0" i="0" u="none" strike="noStrike" cap="none">
                <a:solidFill>
                  <a:schemeClr val="dk1"/>
                </a:solidFill>
                <a:latin typeface="Open Sans"/>
                <a:ea typeface="Open Sans"/>
                <a:cs typeface="Open Sans"/>
                <a:sym typeface="Open Sans"/>
              </a:rPr>
              <a:t>Resource Guides from our Diversity &amp; Inclusion trainings, including:</a:t>
            </a:r>
            <a:r>
              <a:rPr lang="en-US" sz="1400">
                <a:solidFill>
                  <a:schemeClr val="dk1"/>
                </a:solidFill>
                <a:latin typeface="Open Sans"/>
                <a:ea typeface="Open Sans"/>
                <a:cs typeface="Open Sans"/>
                <a:sym typeface="Open Sans"/>
              </a:rPr>
              <a:t> </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a:solidFill>
                  <a:schemeClr val="dk1"/>
                </a:solidFill>
                <a:latin typeface="Open Sans"/>
                <a:ea typeface="Open Sans"/>
                <a:cs typeface="Open Sans"/>
                <a:sym typeface="Open Sans"/>
              </a:rPr>
              <a:t>Interrupting Microaggressions</a:t>
            </a:r>
            <a:endParaRPr lang="en-US" sz="2000">
              <a:solidFill>
                <a:schemeClr val="dk1"/>
              </a:solidFill>
              <a:latin typeface="Open Sans"/>
              <a:ea typeface="Open Sans"/>
              <a:cs typeface="Open Sans"/>
            </a:endParaRPr>
          </a:p>
          <a:p>
            <a:pPr marL="971550" marR="0" lvl="2" indent="-285750" algn="l" rtl="0">
              <a:lnSpc>
                <a:spcPct val="114000"/>
              </a:lnSpc>
              <a:spcBef>
                <a:spcPts val="0"/>
              </a:spcBef>
              <a:spcAft>
                <a:spcPts val="600"/>
              </a:spcAft>
              <a:buClr>
                <a:schemeClr val="dk1"/>
              </a:buClr>
              <a:buSzPts val="1350"/>
              <a:buFont typeface="Arial"/>
              <a:buChar char="•"/>
            </a:pPr>
            <a:r>
              <a:rPr lang="en-US" sz="1400" b="0" i="0" u="none" strike="noStrike" cap="none">
                <a:solidFill>
                  <a:schemeClr val="dk1"/>
                </a:solidFill>
                <a:latin typeface="Open Sans"/>
                <a:ea typeface="Open Sans"/>
                <a:cs typeface="Open Sans"/>
                <a:sym typeface="Open Sans"/>
              </a:rPr>
              <a:t>Creating Space for Critical Conversations</a:t>
            </a:r>
            <a:endParaRPr lang="en-US" sz="2000">
              <a:solidFill>
                <a:schemeClr val="dk1"/>
              </a:solidFill>
              <a:latin typeface="Open Sans"/>
              <a:ea typeface="Open Sans"/>
              <a:cs typeface="Open Sans"/>
            </a:endParaRPr>
          </a:p>
          <a:p>
            <a:pPr marL="628650" marR="0" lvl="1" indent="-285750" algn="l" rtl="0">
              <a:lnSpc>
                <a:spcPct val="114000"/>
              </a:lnSpc>
              <a:spcBef>
                <a:spcPts val="0"/>
              </a:spcBef>
              <a:spcAft>
                <a:spcPts val="600"/>
              </a:spcAft>
              <a:buClr>
                <a:schemeClr val="dk1"/>
              </a:buClr>
              <a:buSzPts val="1350"/>
              <a:buFont typeface="Arial"/>
              <a:buChar char="•"/>
            </a:pPr>
            <a:r>
              <a:rPr lang="en-US" sz="1400" b="0" i="0" u="none" strike="noStrike" cap="none">
                <a:solidFill>
                  <a:schemeClr val="dk1"/>
                </a:solidFill>
                <a:latin typeface="Open Sans"/>
                <a:ea typeface="Open Sans"/>
                <a:cs typeface="Open Sans"/>
                <a:sym typeface="Open Sans"/>
              </a:rPr>
              <a:t>Information on how RESULTS responds to oppressive incidents</a:t>
            </a:r>
            <a:endParaRPr lang="en-US" sz="2000">
              <a:solidFill>
                <a:schemeClr val="dk1"/>
              </a:solidFill>
              <a:latin typeface="Open Sans"/>
              <a:ea typeface="Open Sans"/>
              <a:cs typeface="Open Sans"/>
            </a:endParaRPr>
          </a:p>
        </p:txBody>
      </p:sp>
      <p:sp>
        <p:nvSpPr>
          <p:cNvPr id="196" name="Google Shape;196;g1dd29ec108d_0_96"/>
          <p:cNvSpPr/>
          <p:nvPr/>
        </p:nvSpPr>
        <p:spPr>
          <a:xfrm>
            <a:off x="0" y="7802"/>
            <a:ext cx="237000" cy="3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350"/>
              <a:buFont typeface="Open Sans"/>
              <a:buNone/>
            </a:pPr>
            <a:endParaRPr sz="1350" b="0" i="0" u="none" strike="noStrike" cap="none">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7802"/>
            <a:ext cx="4143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0"/>
              </a:spcBef>
              <a:spcAft>
                <a:spcPts val="0"/>
              </a:spcAft>
              <a:buClrTx/>
              <a:buSzTx/>
              <a:buFontTx/>
              <a:buNone/>
              <a:tabLst/>
              <a:defRPr/>
            </a:pPr>
            <a:fld id="{95BB2D1B-881B-4C36-91A0-2138573F7DA8}" type="slidenum">
              <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457189" rtl="0" eaLnBrk="1" fontAlgn="auto" latinLnBrk="0" hangingPunct="1">
                <a:lnSpc>
                  <a:spcPct val="100000"/>
                </a:lnSpc>
                <a:spcBef>
                  <a:spcPct val="0"/>
                </a:spcBef>
                <a:spcAft>
                  <a:spcPts val="0"/>
                </a:spcAft>
                <a:buClrTx/>
                <a:buSzTx/>
                <a:buFontTx/>
                <a:buNone/>
                <a:tabLst/>
                <a:defRPr/>
              </a:pPr>
              <a:t>2</a:t>
            </a:fld>
            <a:endParaRPr kumimoji="0" lang="en-US" altLang="en-US" sz="135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596891"/>
            <a:ext cx="9144000"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a:solidFill>
                <a:schemeClr val="bg1"/>
              </a:solidFill>
              <a:latin typeface="Open Sans"/>
              <a:ea typeface="Open Sans"/>
              <a:cs typeface="Open Sans"/>
            </a:endParaRPr>
          </a:p>
          <a:p>
            <a:pPr algn="ctr">
              <a:spcAft>
                <a:spcPts val="1200"/>
              </a:spcAft>
            </a:pPr>
            <a:endParaRPr lang="en-US" sz="2800" b="1" i="1">
              <a:solidFill>
                <a:schemeClr val="bg1"/>
              </a:solidFill>
              <a:latin typeface="Open Sans"/>
              <a:ea typeface="Open Sans"/>
              <a:cs typeface="Open Sans"/>
            </a:endParaRPr>
          </a:p>
          <a:p>
            <a:pPr algn="ctr">
              <a:spcAft>
                <a:spcPts val="1200"/>
              </a:spcAft>
            </a:pPr>
            <a:r>
              <a:rPr lang="en-US" sz="3200" b="1">
                <a:solidFill>
                  <a:schemeClr val="bg1"/>
                </a:solidFill>
                <a:latin typeface="Open Sans"/>
                <a:ea typeface="Open Sans"/>
                <a:cs typeface="Open Sans"/>
              </a:rPr>
              <a:t>Grassroots Café</a:t>
            </a:r>
          </a:p>
          <a:p>
            <a:pPr algn="ctr">
              <a:spcAft>
                <a:spcPts val="1200"/>
              </a:spcAft>
            </a:pPr>
            <a:endParaRPr lang="en-US" sz="2800" b="1">
              <a:solidFill>
                <a:schemeClr val="bg1"/>
              </a:solidFill>
              <a:latin typeface="Open Sans"/>
              <a:ea typeface="Open Sans"/>
              <a:cs typeface="Open Sans"/>
            </a:endParaRPr>
          </a:p>
        </p:txBody>
      </p:sp>
    </p:spTree>
    <p:extLst>
      <p:ext uri="{BB962C8B-B14F-4D97-AF65-F5344CB8AC3E}">
        <p14:creationId xmlns:p14="http://schemas.microsoft.com/office/powerpoint/2010/main" val="301047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857250"/>
          </a:xfrm>
        </p:spPr>
        <p:txBody>
          <a:bodyPr>
            <a:noAutofit/>
          </a:bodyPr>
          <a:lstStyle/>
          <a:p>
            <a:r>
              <a:rPr lang="en-US" sz="3200" b="1">
                <a:solidFill>
                  <a:srgbClr val="D50032"/>
                </a:solidFill>
                <a:cs typeface="Calibri"/>
              </a:rPr>
              <a:t>Build the Buy-In Campaign</a:t>
            </a:r>
          </a:p>
        </p:txBody>
      </p:sp>
      <p:pic>
        <p:nvPicPr>
          <p:cNvPr id="5" name="Picture 4">
            <a:extLst>
              <a:ext uri="{FF2B5EF4-FFF2-40B4-BE49-F238E27FC236}">
                <a16:creationId xmlns:a16="http://schemas.microsoft.com/office/drawing/2014/main" id="{616AE0F1-3D1E-001C-E0DD-5E889FB78495}"/>
              </a:ext>
            </a:extLst>
          </p:cNvPr>
          <p:cNvPicPr>
            <a:picLocks noChangeAspect="1"/>
          </p:cNvPicPr>
          <p:nvPr/>
        </p:nvPicPr>
        <p:blipFill>
          <a:blip r:embed="rId2"/>
          <a:stretch>
            <a:fillRect/>
          </a:stretch>
        </p:blipFill>
        <p:spPr>
          <a:xfrm>
            <a:off x="1231200" y="1045426"/>
            <a:ext cx="6681600" cy="3324906"/>
          </a:xfrm>
          <a:prstGeom prst="rect">
            <a:avLst/>
          </a:prstGeom>
        </p:spPr>
      </p:pic>
      <p:sp>
        <p:nvSpPr>
          <p:cNvPr id="7" name="TextBox 6">
            <a:extLst>
              <a:ext uri="{FF2B5EF4-FFF2-40B4-BE49-F238E27FC236}">
                <a16:creationId xmlns:a16="http://schemas.microsoft.com/office/drawing/2014/main" id="{480F6F21-A6CA-1D7C-8162-A87FFA19A907}"/>
              </a:ext>
            </a:extLst>
          </p:cNvPr>
          <p:cNvSpPr txBox="1"/>
          <p:nvPr/>
        </p:nvSpPr>
        <p:spPr>
          <a:xfrm>
            <a:off x="2282400" y="4462938"/>
            <a:ext cx="4579200" cy="369332"/>
          </a:xfrm>
          <a:prstGeom prst="rect">
            <a:avLst/>
          </a:prstGeom>
          <a:noFill/>
        </p:spPr>
        <p:txBody>
          <a:bodyPr wrap="square" lIns="91440" tIns="45720" rIns="91440" bIns="45720" anchor="t">
            <a:spAutoFit/>
          </a:bodyPr>
          <a:lstStyle/>
          <a:p>
            <a:pPr algn="ctr"/>
            <a:r>
              <a:rPr lang="en-US" b="1">
                <a:latin typeface="Open Sans"/>
                <a:ea typeface="Open Sans"/>
                <a:cs typeface="Open Sans"/>
                <a:hlinkClick r:id="rId3"/>
              </a:rPr>
              <a:t>results.org/build-the-buy-in</a:t>
            </a:r>
            <a:r>
              <a:rPr lang="en-US" b="1">
                <a:latin typeface="Open Sans"/>
                <a:ea typeface="Open Sans"/>
                <a:cs typeface="Open Sans"/>
              </a:rPr>
              <a:t> </a:t>
            </a:r>
            <a:endParaRPr lang="en-US"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2942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857250"/>
          </a:xfrm>
        </p:spPr>
        <p:txBody>
          <a:bodyPr>
            <a:noAutofit/>
          </a:bodyPr>
          <a:lstStyle/>
          <a:p>
            <a:r>
              <a:rPr lang="en-US" sz="3200" b="1">
                <a:solidFill>
                  <a:srgbClr val="D50032"/>
                </a:solidFill>
                <a:cs typeface="Calibri"/>
              </a:rPr>
              <a:t>Build the Buy-In Campaign</a:t>
            </a:r>
          </a:p>
        </p:txBody>
      </p:sp>
      <p:sp>
        <p:nvSpPr>
          <p:cNvPr id="7" name="TextBox 6">
            <a:extLst>
              <a:ext uri="{FF2B5EF4-FFF2-40B4-BE49-F238E27FC236}">
                <a16:creationId xmlns:a16="http://schemas.microsoft.com/office/drawing/2014/main" id="{480F6F21-A6CA-1D7C-8162-A87FFA19A907}"/>
              </a:ext>
            </a:extLst>
          </p:cNvPr>
          <p:cNvSpPr txBox="1"/>
          <p:nvPr/>
        </p:nvSpPr>
        <p:spPr>
          <a:xfrm>
            <a:off x="519276" y="4640277"/>
            <a:ext cx="8107200" cy="369332"/>
          </a:xfrm>
          <a:prstGeom prst="rect">
            <a:avLst/>
          </a:prstGeom>
          <a:noFill/>
        </p:spPr>
        <p:txBody>
          <a:bodyPr wrap="square" lIns="91440" tIns="45720" rIns="91440" bIns="45720" anchor="t">
            <a:spAutoFit/>
          </a:bodyPr>
          <a:lstStyle/>
          <a:p>
            <a:pPr algn="ctr"/>
            <a:r>
              <a:rPr lang="en-US" b="1">
                <a:latin typeface="Open Sans"/>
                <a:ea typeface="Open Sans"/>
                <a:cs typeface="Open Sans"/>
                <a:hlinkClick r:id="rId2"/>
              </a:rPr>
              <a:t>results.org/build-the-buy-in</a:t>
            </a:r>
            <a:r>
              <a:rPr lang="en-US" b="1">
                <a:latin typeface="Open Sans"/>
                <a:ea typeface="Open Sans"/>
                <a:cs typeface="Open Sans"/>
              </a:rPr>
              <a:t> </a:t>
            </a:r>
            <a:endParaRPr lang="en-US" b="1">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creenshot of a website&#10;&#10;Description automatically generated">
            <a:extLst>
              <a:ext uri="{FF2B5EF4-FFF2-40B4-BE49-F238E27FC236}">
                <a16:creationId xmlns:a16="http://schemas.microsoft.com/office/drawing/2014/main" id="{250FD0BD-7B5B-91BA-DDC6-9195B7B97A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2104" y="1043068"/>
            <a:ext cx="6849908" cy="3502423"/>
          </a:xfrm>
          <a:prstGeom prst="rect">
            <a:avLst/>
          </a:prstGeom>
        </p:spPr>
      </p:pic>
      <p:sp>
        <p:nvSpPr>
          <p:cNvPr id="4" name="Oval 3">
            <a:extLst>
              <a:ext uri="{FF2B5EF4-FFF2-40B4-BE49-F238E27FC236}">
                <a16:creationId xmlns:a16="http://schemas.microsoft.com/office/drawing/2014/main" id="{62AAF8B3-6D11-5FD0-0888-96FC35D17112}"/>
              </a:ext>
            </a:extLst>
          </p:cNvPr>
          <p:cNvSpPr/>
          <p:nvPr/>
        </p:nvSpPr>
        <p:spPr>
          <a:xfrm>
            <a:off x="2731062" y="1244150"/>
            <a:ext cx="627132" cy="657478"/>
          </a:xfrm>
          <a:prstGeom prst="ellipse">
            <a:avLst/>
          </a:prstGeom>
          <a:noFill/>
          <a:ln w="57150">
            <a:solidFill>
              <a:srgbClr val="FAB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DC6EF1D-06F5-C728-CE27-2D6131D8ADA1}"/>
              </a:ext>
            </a:extLst>
          </p:cNvPr>
          <p:cNvSpPr/>
          <p:nvPr/>
        </p:nvSpPr>
        <p:spPr>
          <a:xfrm rot="1500000">
            <a:off x="879091" y="878660"/>
            <a:ext cx="1739786" cy="298394"/>
          </a:xfrm>
          <a:prstGeom prst="rightArrow">
            <a:avLst/>
          </a:prstGeom>
          <a:solidFill>
            <a:srgbClr val="FAB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455C9BD-7C84-A9A0-CAFB-7E988AC2B6B9}"/>
              </a:ext>
            </a:extLst>
          </p:cNvPr>
          <p:cNvSpPr/>
          <p:nvPr/>
        </p:nvSpPr>
        <p:spPr>
          <a:xfrm>
            <a:off x="3742565" y="1901627"/>
            <a:ext cx="1942087" cy="2417495"/>
          </a:xfrm>
          <a:prstGeom prst="ellipse">
            <a:avLst/>
          </a:prstGeom>
          <a:noFill/>
          <a:ln w="57150">
            <a:solidFill>
              <a:srgbClr val="FAB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CCDA68F-BA8C-81E0-A3C9-E3654F32D6DF}"/>
              </a:ext>
            </a:extLst>
          </p:cNvPr>
          <p:cNvSpPr/>
          <p:nvPr/>
        </p:nvSpPr>
        <p:spPr>
          <a:xfrm rot="1500000">
            <a:off x="3430440" y="1818191"/>
            <a:ext cx="622074" cy="247819"/>
          </a:xfrm>
          <a:prstGeom prst="rightArrow">
            <a:avLst/>
          </a:prstGeom>
          <a:solidFill>
            <a:srgbClr val="FAB7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21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857250"/>
          </a:xfrm>
        </p:spPr>
        <p:txBody>
          <a:bodyPr>
            <a:noAutofit/>
          </a:bodyPr>
          <a:lstStyle/>
          <a:p>
            <a:r>
              <a:rPr lang="en-US" sz="3200" b="1" dirty="0">
                <a:solidFill>
                  <a:srgbClr val="D50032"/>
                </a:solidFill>
                <a:cs typeface="Calibri"/>
              </a:rPr>
              <a:t>Build the Buy-In Campaign</a:t>
            </a:r>
          </a:p>
        </p:txBody>
      </p:sp>
      <p:sp>
        <p:nvSpPr>
          <p:cNvPr id="7" name="TextBox 6">
            <a:extLst>
              <a:ext uri="{FF2B5EF4-FFF2-40B4-BE49-F238E27FC236}">
                <a16:creationId xmlns:a16="http://schemas.microsoft.com/office/drawing/2014/main" id="{480F6F21-A6CA-1D7C-8162-A87FFA19A907}"/>
              </a:ext>
            </a:extLst>
          </p:cNvPr>
          <p:cNvSpPr txBox="1"/>
          <p:nvPr/>
        </p:nvSpPr>
        <p:spPr>
          <a:xfrm>
            <a:off x="442891" y="880820"/>
            <a:ext cx="8107200" cy="2823465"/>
          </a:xfrm>
          <a:prstGeom prst="rect">
            <a:avLst/>
          </a:prstGeom>
          <a:noFill/>
        </p:spPr>
        <p:txBody>
          <a:bodyPr wrap="square">
            <a:spAutoFit/>
          </a:bodyPr>
          <a:lstStyle/>
          <a:p>
            <a:pPr algn="ctr">
              <a:lnSpc>
                <a:spcPct val="114000"/>
              </a:lnSpc>
              <a:spcAft>
                <a:spcPts val="600"/>
              </a:spcAft>
            </a:pPr>
            <a:r>
              <a:rPr lang="en-US" sz="2400" b="1" i="1" dirty="0">
                <a:latin typeface="Open Sans" panose="020B0606030504020204" pitchFamily="34" charset="0"/>
                <a:ea typeface="Open Sans" panose="020B0606030504020204" pitchFamily="34" charset="0"/>
                <a:cs typeface="Open Sans" panose="020B0606030504020204" pitchFamily="34" charset="0"/>
              </a:rPr>
              <a:t>STRONG MEDIA PUSH</a:t>
            </a:r>
          </a:p>
          <a:p>
            <a:pPr marL="342900" indent="-342900">
              <a:lnSpc>
                <a:spcPct val="114000"/>
              </a:lnSpc>
              <a:spcAft>
                <a:spcPts val="600"/>
              </a:spcAft>
              <a:buFont typeface="Arial" panose="020B0604020202020204" pitchFamily="34" charset="0"/>
              <a:buChar char="•"/>
            </a:pPr>
            <a:r>
              <a:rPr lang="en-US" sz="2400" b="1" dirty="0">
                <a:latin typeface="Open Sans" panose="020B0606030504020204" pitchFamily="34" charset="0"/>
                <a:ea typeface="Open Sans" panose="020B0606030504020204" pitchFamily="34" charset="0"/>
                <a:cs typeface="Open Sans" panose="020B0606030504020204" pitchFamily="34" charset="0"/>
              </a:rPr>
              <a:t>250 media pieces </a:t>
            </a:r>
            <a:r>
              <a:rPr lang="en-US" sz="2400" dirty="0">
                <a:latin typeface="Open Sans" panose="020B0606030504020204" pitchFamily="34" charset="0"/>
                <a:ea typeface="Open Sans" panose="020B0606030504020204" pitchFamily="34" charset="0"/>
                <a:cs typeface="Open Sans" panose="020B0606030504020204" pitchFamily="34" charset="0"/>
              </a:rPr>
              <a:t>by the end of the year (starting Sep. 1)</a:t>
            </a:r>
          </a:p>
          <a:p>
            <a:pPr marL="342900" indent="-342900">
              <a:lnSpc>
                <a:spcPct val="114000"/>
              </a:lnSpc>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At least </a:t>
            </a:r>
            <a:r>
              <a:rPr lang="en-US" sz="2400" b="1" dirty="0">
                <a:latin typeface="Open Sans" panose="020B0606030504020204" pitchFamily="34" charset="0"/>
                <a:ea typeface="Open Sans" panose="020B0606030504020204" pitchFamily="34" charset="0"/>
                <a:cs typeface="Open Sans" panose="020B0606030504020204" pitchFamily="34" charset="0"/>
              </a:rPr>
              <a:t>1 media piece published in all 50 states</a:t>
            </a:r>
          </a:p>
          <a:p>
            <a:pPr marL="342900" indent="-342900">
              <a:lnSpc>
                <a:spcPct val="114000"/>
              </a:lnSpc>
              <a:spcAft>
                <a:spcPts val="6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At least </a:t>
            </a:r>
            <a:r>
              <a:rPr lang="en-US" sz="2400" b="1" dirty="0">
                <a:latin typeface="Open Sans" panose="020B0606030504020204" pitchFamily="34" charset="0"/>
                <a:ea typeface="Open Sans" panose="020B0606030504020204" pitchFamily="34" charset="0"/>
                <a:cs typeface="Open Sans" panose="020B0606030504020204" pitchFamily="34" charset="0"/>
              </a:rPr>
              <a:t>1 media piece published by each RESULTS group and Free Agent</a:t>
            </a:r>
          </a:p>
        </p:txBody>
      </p:sp>
    </p:spTree>
    <p:extLst>
      <p:ext uri="{BB962C8B-B14F-4D97-AF65-F5344CB8AC3E}">
        <p14:creationId xmlns:p14="http://schemas.microsoft.com/office/powerpoint/2010/main" val="3319202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581230"/>
          </a:xfrm>
        </p:spPr>
        <p:txBody>
          <a:bodyPr>
            <a:noAutofit/>
          </a:bodyPr>
          <a:lstStyle/>
          <a:p>
            <a:r>
              <a:rPr lang="en-US" sz="3200" b="1">
                <a:solidFill>
                  <a:srgbClr val="D50032"/>
                </a:solidFill>
                <a:cs typeface="Calibri"/>
              </a:rPr>
              <a:t>Let’s fill this map!</a:t>
            </a:r>
          </a:p>
        </p:txBody>
      </p:sp>
      <p:pic>
        <p:nvPicPr>
          <p:cNvPr id="6" name="Picture 5">
            <a:extLst>
              <a:ext uri="{FF2B5EF4-FFF2-40B4-BE49-F238E27FC236}">
                <a16:creationId xmlns:a16="http://schemas.microsoft.com/office/drawing/2014/main" id="{E8CE57B6-BD72-A6EA-C50D-A23B655482FF}"/>
              </a:ext>
            </a:extLst>
          </p:cNvPr>
          <p:cNvPicPr>
            <a:picLocks noChangeAspect="1"/>
          </p:cNvPicPr>
          <p:nvPr/>
        </p:nvPicPr>
        <p:blipFill>
          <a:blip r:embed="rId2"/>
          <a:stretch>
            <a:fillRect/>
          </a:stretch>
        </p:blipFill>
        <p:spPr>
          <a:xfrm>
            <a:off x="1122293" y="806400"/>
            <a:ext cx="6899414" cy="3985858"/>
          </a:xfrm>
          <a:prstGeom prst="rect">
            <a:avLst/>
          </a:prstGeom>
        </p:spPr>
      </p:pic>
    </p:spTree>
    <p:extLst>
      <p:ext uri="{BB962C8B-B14F-4D97-AF65-F5344CB8AC3E}">
        <p14:creationId xmlns:p14="http://schemas.microsoft.com/office/powerpoint/2010/main" val="182287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646331"/>
          </a:xfrm>
        </p:spPr>
        <p:txBody>
          <a:bodyPr>
            <a:noAutofit/>
          </a:bodyPr>
          <a:lstStyle/>
          <a:p>
            <a:r>
              <a:rPr lang="en-US" sz="3200" b="1">
                <a:solidFill>
                  <a:srgbClr val="D50032"/>
                </a:solidFill>
                <a:cs typeface="Calibri"/>
              </a:rPr>
              <a:t>Grassroots Share</a:t>
            </a:r>
          </a:p>
        </p:txBody>
      </p:sp>
      <p:pic>
        <p:nvPicPr>
          <p:cNvPr id="4" name="Picture 3">
            <a:extLst>
              <a:ext uri="{FF2B5EF4-FFF2-40B4-BE49-F238E27FC236}">
                <a16:creationId xmlns:a16="http://schemas.microsoft.com/office/drawing/2014/main" id="{D7AAA3AB-7924-7BEC-25BE-237CBFE09C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50228" y="830420"/>
            <a:ext cx="2443544" cy="3258059"/>
          </a:xfrm>
          <a:prstGeom prst="rect">
            <a:avLst/>
          </a:prstGeom>
        </p:spPr>
      </p:pic>
      <p:sp>
        <p:nvSpPr>
          <p:cNvPr id="5" name="TextBox 4">
            <a:extLst>
              <a:ext uri="{FF2B5EF4-FFF2-40B4-BE49-F238E27FC236}">
                <a16:creationId xmlns:a16="http://schemas.microsoft.com/office/drawing/2014/main" id="{1545A9C0-80EC-B4BE-2B2D-6586C7D27592}"/>
              </a:ext>
            </a:extLst>
          </p:cNvPr>
          <p:cNvSpPr txBox="1"/>
          <p:nvPr/>
        </p:nvSpPr>
        <p:spPr>
          <a:xfrm>
            <a:off x="518400" y="4088479"/>
            <a:ext cx="8107200" cy="646331"/>
          </a:xfrm>
          <a:prstGeom prst="rect">
            <a:avLst/>
          </a:prstGeom>
          <a:noFill/>
        </p:spPr>
        <p:txBody>
          <a:bodyPr wrap="square" lIns="91440" tIns="45720" rIns="91440" bIns="45720" anchor="t">
            <a:spAutoFit/>
          </a:bodyPr>
          <a:lstStyle/>
          <a:p>
            <a:pPr algn="ctr"/>
            <a:r>
              <a:rPr lang="en-US" b="1">
                <a:latin typeface="Open Sans"/>
                <a:ea typeface="Open Sans"/>
                <a:cs typeface="Open Sans"/>
              </a:rPr>
              <a:t>Stella Linn</a:t>
            </a:r>
            <a:endParaRPr lang="en-US">
              <a:latin typeface="Open Sans"/>
              <a:ea typeface="Open Sans"/>
              <a:cs typeface="Open Sans"/>
            </a:endParaRPr>
          </a:p>
          <a:p>
            <a:pPr algn="ctr"/>
            <a:r>
              <a:rPr lang="en-US">
                <a:latin typeface="Open Sans"/>
                <a:ea typeface="Open Sans"/>
                <a:cs typeface="Open Sans"/>
              </a:rPr>
              <a:t>RESULTS Kansas City</a:t>
            </a: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14" descr="No photo description available.">
            <a:extLst>
              <a:ext uri="{FF2B5EF4-FFF2-40B4-BE49-F238E27FC236}">
                <a16:creationId xmlns:a16="http://schemas.microsoft.com/office/drawing/2014/main" id="{71386998-71F8-84AD-E731-F8C5A115910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8342" y="1641989"/>
            <a:ext cx="2636109" cy="15764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o photo description available.">
            <a:extLst>
              <a:ext uri="{FF2B5EF4-FFF2-40B4-BE49-F238E27FC236}">
                <a16:creationId xmlns:a16="http://schemas.microsoft.com/office/drawing/2014/main" id="{0D14704A-A408-135E-0002-D14611991BC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79549" y="1357111"/>
            <a:ext cx="1808462" cy="2429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57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660430"/>
          </a:xfrm>
        </p:spPr>
        <p:txBody>
          <a:bodyPr>
            <a:noAutofit/>
          </a:bodyPr>
          <a:lstStyle/>
          <a:p>
            <a:r>
              <a:rPr lang="en-US" sz="3200" b="1">
                <a:solidFill>
                  <a:srgbClr val="D50032"/>
                </a:solidFill>
                <a:cs typeface="Calibri"/>
              </a:rPr>
              <a:t>Grassroots Share</a:t>
            </a:r>
          </a:p>
        </p:txBody>
      </p:sp>
      <p:pic>
        <p:nvPicPr>
          <p:cNvPr id="3" name="Picture 10" descr="No photo description available.">
            <a:extLst>
              <a:ext uri="{FF2B5EF4-FFF2-40B4-BE49-F238E27FC236}">
                <a16:creationId xmlns:a16="http://schemas.microsoft.com/office/drawing/2014/main" id="{EEF9B0B0-84C1-22CB-03C3-468876AF5AD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25635" y="756000"/>
            <a:ext cx="3092729" cy="4199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A32B69-CA52-7087-17C5-C5308D1C4043}"/>
              </a:ext>
            </a:extLst>
          </p:cNvPr>
          <p:cNvSpPr txBox="1"/>
          <p:nvPr/>
        </p:nvSpPr>
        <p:spPr>
          <a:xfrm>
            <a:off x="6462090" y="2245279"/>
            <a:ext cx="2088000" cy="923330"/>
          </a:xfrm>
          <a:prstGeom prst="rect">
            <a:avLst/>
          </a:prstGeom>
          <a:noFill/>
        </p:spPr>
        <p:txBody>
          <a:bodyPr wrap="square" lIns="91440" tIns="45720" rIns="91440" bIns="45720" anchor="t">
            <a:spAutoFit/>
          </a:bodyPr>
          <a:lstStyle/>
          <a:p>
            <a:pPr algn="ctr"/>
            <a:r>
              <a:rPr lang="en-US" b="1">
                <a:latin typeface="Open Sans"/>
                <a:ea typeface="Open Sans"/>
                <a:cs typeface="Open Sans"/>
              </a:rPr>
              <a:t>October 9, 2012</a:t>
            </a:r>
            <a:endParaRPr lang="en-US">
              <a:latin typeface="Open Sans"/>
              <a:ea typeface="Open Sans"/>
              <a:cs typeface="Open Sans"/>
            </a:endParaRPr>
          </a:p>
          <a:p>
            <a:pPr algn="ctr"/>
            <a:r>
              <a:rPr lang="en-US">
                <a:latin typeface="Open Sans"/>
                <a:ea typeface="Open Sans"/>
                <a:cs typeface="Open Sans"/>
              </a:rPr>
              <a:t>The Des Moines Register</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4222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660430"/>
          </a:xfrm>
        </p:spPr>
        <p:txBody>
          <a:bodyPr>
            <a:noAutofit/>
          </a:bodyPr>
          <a:lstStyle/>
          <a:p>
            <a:r>
              <a:rPr lang="en-US" sz="3200" b="1">
                <a:solidFill>
                  <a:srgbClr val="D50032"/>
                </a:solidFill>
                <a:cs typeface="Calibri"/>
              </a:rPr>
              <a:t>Grassroots Share</a:t>
            </a:r>
          </a:p>
        </p:txBody>
      </p:sp>
      <p:pic>
        <p:nvPicPr>
          <p:cNvPr id="4" name="Picture 3">
            <a:extLst>
              <a:ext uri="{FF2B5EF4-FFF2-40B4-BE49-F238E27FC236}">
                <a16:creationId xmlns:a16="http://schemas.microsoft.com/office/drawing/2014/main" id="{EECE50B6-0243-5FE6-08A7-14DB48B359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3909" y="1154281"/>
            <a:ext cx="1889958" cy="1417469"/>
          </a:xfrm>
          <a:prstGeom prst="rect">
            <a:avLst/>
          </a:prstGeom>
        </p:spPr>
      </p:pic>
      <p:pic>
        <p:nvPicPr>
          <p:cNvPr id="5" name="Picture 6" descr="No photo description available.">
            <a:extLst>
              <a:ext uri="{FF2B5EF4-FFF2-40B4-BE49-F238E27FC236}">
                <a16:creationId xmlns:a16="http://schemas.microsoft.com/office/drawing/2014/main" id="{919B1468-2F8C-429F-7B23-497D53CC90A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3242" y="2981762"/>
            <a:ext cx="2500200" cy="1875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 photo description available.">
            <a:extLst>
              <a:ext uri="{FF2B5EF4-FFF2-40B4-BE49-F238E27FC236}">
                <a16:creationId xmlns:a16="http://schemas.microsoft.com/office/drawing/2014/main" id="{59555888-F017-9FC2-6AB5-2721E0CF08F4}"/>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08950" y="1432800"/>
            <a:ext cx="2500200" cy="25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o photo description available.">
            <a:extLst>
              <a:ext uri="{FF2B5EF4-FFF2-40B4-BE49-F238E27FC236}">
                <a16:creationId xmlns:a16="http://schemas.microsoft.com/office/drawing/2014/main" id="{53676211-F9A7-0A48-4E6B-A0D4C9EA1A9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7275" y="1105231"/>
            <a:ext cx="2633483" cy="19751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45E9EDE-78C2-BBCA-F37E-DDB4FB8C21D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17103" y="3195543"/>
            <a:ext cx="2393825" cy="1795369"/>
          </a:xfrm>
          <a:prstGeom prst="rect">
            <a:avLst/>
          </a:prstGeom>
        </p:spPr>
      </p:pic>
    </p:spTree>
    <p:extLst>
      <p:ext uri="{BB962C8B-B14F-4D97-AF65-F5344CB8AC3E}">
        <p14:creationId xmlns:p14="http://schemas.microsoft.com/office/powerpoint/2010/main" val="323781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D7D8E9-47CC-A47B-53A5-A8BA7D7FEE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1819" y="1589357"/>
            <a:ext cx="2859750" cy="718844"/>
          </a:xfrm>
          <a:prstGeom prst="rect">
            <a:avLst/>
          </a:prstGeom>
        </p:spPr>
      </p:pic>
      <p:pic>
        <p:nvPicPr>
          <p:cNvPr id="10" name="Picture 9">
            <a:extLst>
              <a:ext uri="{FF2B5EF4-FFF2-40B4-BE49-F238E27FC236}">
                <a16:creationId xmlns:a16="http://schemas.microsoft.com/office/drawing/2014/main" id="{A1E7D6C4-08C6-55CD-6361-C96A316C43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819" y="2367886"/>
            <a:ext cx="2859750" cy="1429875"/>
          </a:xfrm>
          <a:prstGeom prst="rect">
            <a:avLst/>
          </a:prstGeom>
        </p:spPr>
      </p:pic>
      <p:pic>
        <p:nvPicPr>
          <p:cNvPr id="12" name="Picture 11">
            <a:extLst>
              <a:ext uri="{FF2B5EF4-FFF2-40B4-BE49-F238E27FC236}">
                <a16:creationId xmlns:a16="http://schemas.microsoft.com/office/drawing/2014/main" id="{30743C07-58E5-E81D-BDED-6106251934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1819" y="3832007"/>
            <a:ext cx="948937" cy="102699"/>
          </a:xfrm>
          <a:prstGeom prst="rect">
            <a:avLst/>
          </a:prstGeom>
        </p:spPr>
      </p:pic>
      <p:pic>
        <p:nvPicPr>
          <p:cNvPr id="14" name="Picture 13">
            <a:extLst>
              <a:ext uri="{FF2B5EF4-FFF2-40B4-BE49-F238E27FC236}">
                <a16:creationId xmlns:a16="http://schemas.microsoft.com/office/drawing/2014/main" id="{817474D1-1901-73C8-3330-C467067095A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1819" y="1293123"/>
            <a:ext cx="2859750" cy="243383"/>
          </a:xfrm>
          <a:prstGeom prst="rect">
            <a:avLst/>
          </a:prstGeom>
        </p:spPr>
      </p:pic>
      <p:pic>
        <p:nvPicPr>
          <p:cNvPr id="16" name="Picture 15">
            <a:extLst>
              <a:ext uri="{FF2B5EF4-FFF2-40B4-BE49-F238E27FC236}">
                <a16:creationId xmlns:a16="http://schemas.microsoft.com/office/drawing/2014/main" id="{DF27B88E-F886-8C5D-5A14-6D7643953A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52433" y="2404742"/>
            <a:ext cx="2934217" cy="1900800"/>
          </a:xfrm>
          <a:prstGeom prst="rect">
            <a:avLst/>
          </a:prstGeom>
        </p:spPr>
      </p:pic>
      <p:pic>
        <p:nvPicPr>
          <p:cNvPr id="18" name="Picture 17">
            <a:extLst>
              <a:ext uri="{FF2B5EF4-FFF2-40B4-BE49-F238E27FC236}">
                <a16:creationId xmlns:a16="http://schemas.microsoft.com/office/drawing/2014/main" id="{23FEE7B5-29FC-3971-7059-82F1E90EEA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52433" y="1992367"/>
            <a:ext cx="2996664" cy="328697"/>
          </a:xfrm>
          <a:prstGeom prst="rect">
            <a:avLst/>
          </a:prstGeom>
        </p:spPr>
      </p:pic>
      <p:pic>
        <p:nvPicPr>
          <p:cNvPr id="20" name="Picture 19">
            <a:extLst>
              <a:ext uri="{FF2B5EF4-FFF2-40B4-BE49-F238E27FC236}">
                <a16:creationId xmlns:a16="http://schemas.microsoft.com/office/drawing/2014/main" id="{960582D8-5FA6-3A14-D934-59E5A7C2CBF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72890" y="1181901"/>
            <a:ext cx="1155750" cy="709210"/>
          </a:xfrm>
          <a:prstGeom prst="rect">
            <a:avLst/>
          </a:prstGeom>
        </p:spPr>
      </p:pic>
      <p:sp>
        <p:nvSpPr>
          <p:cNvPr id="23" name="Title 1">
            <a:extLst>
              <a:ext uri="{FF2B5EF4-FFF2-40B4-BE49-F238E27FC236}">
                <a16:creationId xmlns:a16="http://schemas.microsoft.com/office/drawing/2014/main" id="{3D159E78-D810-F941-6C9C-FE1A9ED48B78}"/>
              </a:ext>
            </a:extLst>
          </p:cNvPr>
          <p:cNvSpPr txBox="1">
            <a:spLocks/>
          </p:cNvSpPr>
          <p:nvPr/>
        </p:nvSpPr>
        <p:spPr>
          <a:xfrm>
            <a:off x="593909" y="138508"/>
            <a:ext cx="7956182" cy="66043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3200" b="1" kern="0">
                <a:solidFill>
                  <a:srgbClr val="D50032"/>
                </a:solidFill>
                <a:cs typeface="Calibri"/>
              </a:rPr>
              <a:t>Grassroots Share</a:t>
            </a:r>
          </a:p>
        </p:txBody>
      </p:sp>
      <p:pic>
        <p:nvPicPr>
          <p:cNvPr id="2052" name="Picture 4" descr="No photo description available.">
            <a:extLst>
              <a:ext uri="{FF2B5EF4-FFF2-40B4-BE49-F238E27FC236}">
                <a16:creationId xmlns:a16="http://schemas.microsoft.com/office/drawing/2014/main" id="{E2621953-DBEA-457A-AF5C-F38508AE92F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262671" y="1687929"/>
            <a:ext cx="2618659" cy="1963995"/>
          </a:xfrm>
          <a:prstGeom prst="rect">
            <a:avLst/>
          </a:prstGeom>
          <a:noFill/>
          <a:ln w="31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41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91E9-F93A-FC1C-C36F-9CFF17DAC534}"/>
              </a:ext>
            </a:extLst>
          </p:cNvPr>
          <p:cNvSpPr>
            <a:spLocks noGrp="1"/>
          </p:cNvSpPr>
          <p:nvPr>
            <p:ph type="title"/>
          </p:nvPr>
        </p:nvSpPr>
        <p:spPr>
          <a:xfrm>
            <a:off x="593909" y="95570"/>
            <a:ext cx="7956182" cy="857250"/>
          </a:xfrm>
        </p:spPr>
        <p:txBody>
          <a:bodyPr>
            <a:noAutofit/>
          </a:bodyPr>
          <a:lstStyle/>
          <a:p>
            <a:r>
              <a:rPr lang="en-US" sz="3200" b="1">
                <a:solidFill>
                  <a:srgbClr val="D50032"/>
                </a:solidFill>
                <a:cs typeface="Calibri"/>
              </a:rPr>
              <a:t>How we succeed!</a:t>
            </a:r>
          </a:p>
        </p:txBody>
      </p:sp>
      <p:sp>
        <p:nvSpPr>
          <p:cNvPr id="7" name="TextBox 6">
            <a:extLst>
              <a:ext uri="{FF2B5EF4-FFF2-40B4-BE49-F238E27FC236}">
                <a16:creationId xmlns:a16="http://schemas.microsoft.com/office/drawing/2014/main" id="{480F6F21-A6CA-1D7C-8162-A87FFA19A907}"/>
              </a:ext>
            </a:extLst>
          </p:cNvPr>
          <p:cNvSpPr txBox="1"/>
          <p:nvPr/>
        </p:nvSpPr>
        <p:spPr>
          <a:xfrm>
            <a:off x="442891" y="880820"/>
            <a:ext cx="8107200" cy="3926909"/>
          </a:xfrm>
          <a:prstGeom prst="rect">
            <a:avLst/>
          </a:prstGeom>
          <a:noFill/>
        </p:spPr>
        <p:txBody>
          <a:bodyPr wrap="square">
            <a:spAutoFit/>
          </a:bodyPr>
          <a:lstStyle/>
          <a:p>
            <a:pPr marL="342900" indent="-342900">
              <a:lnSpc>
                <a:spcPct val="114000"/>
              </a:lnSpc>
              <a:spcAft>
                <a:spcPts val="600"/>
              </a:spcAft>
              <a:buFont typeface="Arial" panose="020B0604020202020204" pitchFamily="34" charset="0"/>
              <a:buChar char="•"/>
            </a:pPr>
            <a:r>
              <a:rPr lang="en-US" sz="2200" b="1">
                <a:latin typeface="Open Sans" panose="020B0606030504020204" pitchFamily="34" charset="0"/>
                <a:ea typeface="Open Sans" panose="020B0606030504020204" pitchFamily="34" charset="0"/>
                <a:cs typeface="Open Sans" panose="020B0606030504020204" pitchFamily="34" charset="0"/>
              </a:rPr>
              <a:t>250 media pieces </a:t>
            </a:r>
            <a:r>
              <a:rPr lang="en-US" sz="2200">
                <a:latin typeface="Open Sans" panose="020B0606030504020204" pitchFamily="34" charset="0"/>
                <a:ea typeface="Open Sans" panose="020B0606030504020204" pitchFamily="34" charset="0"/>
                <a:cs typeface="Open Sans" panose="020B0606030504020204" pitchFamily="34" charset="0"/>
              </a:rPr>
              <a:t>by the end of the year (starting Sep. 1)</a:t>
            </a:r>
          </a:p>
          <a:p>
            <a:pPr marL="800100" lvl="1" indent="-342900">
              <a:lnSpc>
                <a:spcPct val="114000"/>
              </a:lnSpc>
              <a:spcAft>
                <a:spcPts val="600"/>
              </a:spcAft>
              <a:buFont typeface="Arial" panose="020B0604020202020204" pitchFamily="34" charset="0"/>
              <a:buChar char="•"/>
            </a:pPr>
            <a:r>
              <a:rPr lang="en-US" sz="2200" i="1">
                <a:latin typeface="Open Sans" panose="020B0606030504020204" pitchFamily="34" charset="0"/>
                <a:ea typeface="Open Sans" panose="020B0606030504020204" pitchFamily="34" charset="0"/>
                <a:cs typeface="Open Sans" panose="020B0606030504020204" pitchFamily="34" charset="0"/>
              </a:rPr>
              <a:t>Submit media pieces regularly, not just one and done</a:t>
            </a:r>
          </a:p>
          <a:p>
            <a:pPr marL="342900" indent="-342900">
              <a:lnSpc>
                <a:spcPct val="114000"/>
              </a:lnSpc>
              <a:spcAft>
                <a:spcPts val="600"/>
              </a:spcAft>
              <a:buFont typeface="Arial" panose="020B0604020202020204" pitchFamily="34" charset="0"/>
              <a:buChar char="•"/>
            </a:pPr>
            <a:r>
              <a:rPr lang="en-US" sz="2200">
                <a:latin typeface="Open Sans" panose="020B0606030504020204" pitchFamily="34" charset="0"/>
                <a:ea typeface="Open Sans" panose="020B0606030504020204" pitchFamily="34" charset="0"/>
                <a:cs typeface="Open Sans" panose="020B0606030504020204" pitchFamily="34" charset="0"/>
              </a:rPr>
              <a:t>At least </a:t>
            </a:r>
            <a:r>
              <a:rPr lang="en-US" sz="2200" b="1">
                <a:latin typeface="Open Sans" panose="020B0606030504020204" pitchFamily="34" charset="0"/>
                <a:ea typeface="Open Sans" panose="020B0606030504020204" pitchFamily="34" charset="0"/>
                <a:cs typeface="Open Sans" panose="020B0606030504020204" pitchFamily="34" charset="0"/>
              </a:rPr>
              <a:t>1 media piece published in all 50 states</a:t>
            </a:r>
          </a:p>
          <a:p>
            <a:pPr marL="800100" lvl="1" indent="-342900">
              <a:lnSpc>
                <a:spcPct val="114000"/>
              </a:lnSpc>
              <a:spcAft>
                <a:spcPts val="600"/>
              </a:spcAft>
              <a:buFont typeface="Arial" panose="020B0604020202020204" pitchFamily="34" charset="0"/>
              <a:buChar char="•"/>
            </a:pPr>
            <a:r>
              <a:rPr lang="en-US" sz="2200" i="1">
                <a:latin typeface="Open Sans" panose="020B0606030504020204" pitchFamily="34" charset="0"/>
                <a:ea typeface="Open Sans" panose="020B0606030504020204" pitchFamily="34" charset="0"/>
                <a:cs typeface="Open Sans" panose="020B0606030504020204" pitchFamily="34" charset="0"/>
              </a:rPr>
              <a:t>Ask people to  people in other states to submit media and help them do it</a:t>
            </a:r>
          </a:p>
          <a:p>
            <a:pPr marL="342900" indent="-342900">
              <a:lnSpc>
                <a:spcPct val="114000"/>
              </a:lnSpc>
              <a:spcAft>
                <a:spcPts val="600"/>
              </a:spcAft>
              <a:buFont typeface="Arial" panose="020B0604020202020204" pitchFamily="34" charset="0"/>
              <a:buChar char="•"/>
            </a:pPr>
            <a:r>
              <a:rPr lang="en-US" sz="2200">
                <a:latin typeface="Open Sans" panose="020B0606030504020204" pitchFamily="34" charset="0"/>
                <a:ea typeface="Open Sans" panose="020B0606030504020204" pitchFamily="34" charset="0"/>
                <a:cs typeface="Open Sans" panose="020B0606030504020204" pitchFamily="34" charset="0"/>
              </a:rPr>
              <a:t>At least </a:t>
            </a:r>
            <a:r>
              <a:rPr lang="en-US" sz="2200" b="1">
                <a:latin typeface="Open Sans" panose="020B0606030504020204" pitchFamily="34" charset="0"/>
                <a:ea typeface="Open Sans" panose="020B0606030504020204" pitchFamily="34" charset="0"/>
                <a:cs typeface="Open Sans" panose="020B0606030504020204" pitchFamily="34" charset="0"/>
              </a:rPr>
              <a:t>1 media piece published by each RESULTS group</a:t>
            </a:r>
          </a:p>
          <a:p>
            <a:pPr marL="800100" lvl="1" indent="-342900">
              <a:lnSpc>
                <a:spcPct val="114000"/>
              </a:lnSpc>
              <a:spcAft>
                <a:spcPts val="600"/>
              </a:spcAft>
              <a:buFont typeface="Arial" panose="020B0604020202020204" pitchFamily="34" charset="0"/>
              <a:buChar char="•"/>
            </a:pPr>
            <a:r>
              <a:rPr lang="en-US" sz="2200" i="1">
                <a:latin typeface="Open Sans" panose="020B0606030504020204" pitchFamily="34" charset="0"/>
                <a:ea typeface="Open Sans" panose="020B0606030504020204" pitchFamily="34" charset="0"/>
                <a:cs typeface="Open Sans" panose="020B0606030504020204" pitchFamily="34" charset="0"/>
              </a:rPr>
              <a:t>Each person in your group submits one or more pieces per month between now and the end of the year</a:t>
            </a:r>
          </a:p>
        </p:txBody>
      </p:sp>
    </p:spTree>
    <p:extLst>
      <p:ext uri="{BB962C8B-B14F-4D97-AF65-F5344CB8AC3E}">
        <p14:creationId xmlns:p14="http://schemas.microsoft.com/office/powerpoint/2010/main" val="118616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5" name="Title 1">
            <a:extLst>
              <a:ext uri="{FF2B5EF4-FFF2-40B4-BE49-F238E27FC236}">
                <a16:creationId xmlns:a16="http://schemas.microsoft.com/office/drawing/2014/main" id="{73102471-118B-7C6C-3DC7-6A8FBF544E49}"/>
              </a:ext>
            </a:extLst>
          </p:cNvPr>
          <p:cNvSpPr txBox="1">
            <a:spLocks/>
          </p:cNvSpPr>
          <p:nvPr/>
        </p:nvSpPr>
        <p:spPr>
          <a:xfrm>
            <a:off x="718854" y="109209"/>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a:solidFill>
                  <a:srgbClr val="D50032"/>
                </a:solidFill>
                <a:latin typeface="Open Sans"/>
                <a:ea typeface="Open Sans"/>
                <a:cs typeface="Open Sans"/>
              </a:rPr>
              <a:t>Welcome!</a:t>
            </a:r>
          </a:p>
        </p:txBody>
      </p:sp>
      <p:pic>
        <p:nvPicPr>
          <p:cNvPr id="8" name="Picture 7">
            <a:extLst>
              <a:ext uri="{FF2B5EF4-FFF2-40B4-BE49-F238E27FC236}">
                <a16:creationId xmlns:a16="http://schemas.microsoft.com/office/drawing/2014/main" id="{09798115-78EA-20C2-B298-2092AE5AEAB0}"/>
              </a:ext>
            </a:extLst>
          </p:cNvPr>
          <p:cNvPicPr>
            <a:picLocks noChangeAspect="1"/>
          </p:cNvPicPr>
          <p:nvPr/>
        </p:nvPicPr>
        <p:blipFill>
          <a:blip r:embed="rId3"/>
          <a:stretch>
            <a:fillRect/>
          </a:stretch>
        </p:blipFill>
        <p:spPr>
          <a:xfrm>
            <a:off x="747251" y="1123627"/>
            <a:ext cx="3064284" cy="3059125"/>
          </a:xfrm>
          <a:prstGeom prst="rect">
            <a:avLst/>
          </a:prstGeom>
        </p:spPr>
      </p:pic>
      <p:sp>
        <p:nvSpPr>
          <p:cNvPr id="11" name="Title 1">
            <a:extLst>
              <a:ext uri="{FF2B5EF4-FFF2-40B4-BE49-F238E27FC236}">
                <a16:creationId xmlns:a16="http://schemas.microsoft.com/office/drawing/2014/main" id="{21935728-19AE-3F12-4515-AC336E287B72}"/>
              </a:ext>
            </a:extLst>
          </p:cNvPr>
          <p:cNvSpPr>
            <a:spLocks noGrp="1"/>
          </p:cNvSpPr>
          <p:nvPr>
            <p:ph type="title"/>
          </p:nvPr>
        </p:nvSpPr>
        <p:spPr>
          <a:xfrm>
            <a:off x="3895324" y="2096378"/>
            <a:ext cx="5147187" cy="645943"/>
          </a:xfrm>
        </p:spPr>
        <p:txBody>
          <a:bodyPr>
            <a:normAutofit fontScale="90000"/>
          </a:bodyPr>
          <a:lstStyle/>
          <a:p>
            <a:br>
              <a:rPr lang="en-US"/>
            </a:br>
            <a:r>
              <a:rPr lang="en-US" sz="3200" b="1">
                <a:latin typeface="Open Sans"/>
                <a:ea typeface="Open Sans"/>
                <a:cs typeface="Open Sans"/>
              </a:rPr>
              <a:t>Joanne Carter</a:t>
            </a:r>
            <a:br>
              <a:rPr lang="en-US" sz="3200" b="1">
                <a:latin typeface="Open Sans"/>
              </a:rPr>
            </a:br>
            <a:r>
              <a:rPr lang="en-US" sz="3200">
                <a:latin typeface="Open Sans"/>
                <a:ea typeface="Open Sans"/>
                <a:cs typeface="Open Sans"/>
              </a:rPr>
              <a:t>RESULTS Executive Director</a:t>
            </a:r>
            <a:br>
              <a:rPr lang="en-US" sz="3200">
                <a:latin typeface="Open Sans"/>
              </a:rPr>
            </a:br>
            <a:endParaRPr lang="en-US" sz="2200">
              <a:latin typeface="Open Sans"/>
              <a:ea typeface="Open Sans"/>
              <a:cs typeface="Open Sans"/>
            </a:endParaRPr>
          </a:p>
        </p:txBody>
      </p:sp>
    </p:spTree>
    <p:extLst>
      <p:ext uri="{BB962C8B-B14F-4D97-AF65-F5344CB8AC3E}">
        <p14:creationId xmlns:p14="http://schemas.microsoft.com/office/powerpoint/2010/main" val="3898009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0F6F21-A6CA-1D7C-8162-A87FFA19A907}"/>
              </a:ext>
            </a:extLst>
          </p:cNvPr>
          <p:cNvSpPr txBox="1"/>
          <p:nvPr/>
        </p:nvSpPr>
        <p:spPr>
          <a:xfrm>
            <a:off x="334891" y="873620"/>
            <a:ext cx="8107200" cy="3648435"/>
          </a:xfrm>
          <a:prstGeom prst="rect">
            <a:avLst/>
          </a:prstGeom>
          <a:noFill/>
        </p:spPr>
        <p:txBody>
          <a:bodyPr wrap="square">
            <a:spAutoFit/>
          </a:bodyPr>
          <a:lstStyle/>
          <a:p>
            <a:pPr>
              <a:lnSpc>
                <a:spcPct val="114000"/>
              </a:lnSpc>
              <a:spcAft>
                <a:spcPts val="600"/>
              </a:spcAft>
            </a:pPr>
            <a:r>
              <a:rPr lang="en-US" sz="2200" b="1" dirty="0">
                <a:latin typeface="Open Sans" panose="020B0606030504020204" pitchFamily="34" charset="0"/>
                <a:ea typeface="Open Sans" panose="020B0606030504020204" pitchFamily="34" charset="0"/>
                <a:cs typeface="Open Sans" panose="020B0606030504020204" pitchFamily="34" charset="0"/>
              </a:rPr>
              <a:t>RESOURCES</a:t>
            </a:r>
          </a:p>
          <a:p>
            <a:pPr marL="342900" indent="-342900">
              <a:lnSpc>
                <a:spcPct val="114000"/>
              </a:lnSpc>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Build the Buy-in page: </a:t>
            </a:r>
            <a:r>
              <a:rPr lang="en-US" sz="2000" dirty="0">
                <a:latin typeface="Open Sans" panose="020B0606030504020204" pitchFamily="34" charset="0"/>
                <a:ea typeface="Open Sans" panose="020B0606030504020204" pitchFamily="34" charset="0"/>
                <a:cs typeface="Open Sans" panose="020B0606030504020204" pitchFamily="34" charset="0"/>
                <a:hlinkClick r:id="rId2"/>
              </a:rPr>
              <a:t>https://results.org/build-the-buy-in</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Media actions: </a:t>
            </a:r>
            <a:r>
              <a:rPr lang="en-US" sz="2000" dirty="0">
                <a:latin typeface="Open Sans" panose="020B0606030504020204" pitchFamily="34" charset="0"/>
                <a:ea typeface="Open Sans" panose="020B0606030504020204" pitchFamily="34" charset="0"/>
                <a:cs typeface="Open Sans" panose="020B0606030504020204" pitchFamily="34" charset="0"/>
                <a:hlinkClick r:id="rId3"/>
              </a:rPr>
              <a:t>https://results.org/volunteers/action-center/action-alerts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Working with the media: </a:t>
            </a:r>
            <a:r>
              <a:rPr lang="en-US" sz="2000" dirty="0">
                <a:latin typeface="Open Sans" panose="020B0606030504020204" pitchFamily="34" charset="0"/>
                <a:ea typeface="Open Sans" panose="020B0606030504020204" pitchFamily="34" charset="0"/>
                <a:cs typeface="Open Sans" panose="020B0606030504020204" pitchFamily="34" charset="0"/>
                <a:hlinkClick r:id="rId4"/>
              </a:rPr>
              <a:t>https://results.org/volunteers/media-tools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14000"/>
              </a:lnSpc>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2023 Grassroots Media Packets: </a:t>
            </a:r>
            <a:r>
              <a:rPr lang="en-US" sz="2000" dirty="0">
                <a:latin typeface="Open Sans" panose="020B0606030504020204" pitchFamily="34" charset="0"/>
                <a:ea typeface="Open Sans" panose="020B0606030504020204" pitchFamily="34" charset="0"/>
                <a:cs typeface="Open Sans" panose="020B0606030504020204" pitchFamily="34" charset="0"/>
                <a:hlinkClick r:id="rId5"/>
              </a:rPr>
              <a:t>https://results.org/resources/2023-grassroots-media-packets</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marL="342900" indent="-342900">
              <a:lnSpc>
                <a:spcPct val="114000"/>
              </a:lnSpc>
              <a:spcAft>
                <a:spcPts val="60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Report published media: </a:t>
            </a:r>
            <a:r>
              <a:rPr lang="en-US" sz="2000" dirty="0">
                <a:latin typeface="Open Sans" panose="020B0606030504020204" pitchFamily="34" charset="0"/>
                <a:ea typeface="Open Sans" panose="020B0606030504020204" pitchFamily="34" charset="0"/>
                <a:cs typeface="Open Sans" panose="020B0606030504020204" pitchFamily="34" charset="0"/>
                <a:hlinkClick r:id="rId6"/>
              </a:rPr>
              <a:t>https://results.org/report-media</a:t>
            </a:r>
            <a:r>
              <a:rPr lang="en-US" sz="2000" dirty="0">
                <a:latin typeface="Open Sans" panose="020B0606030504020204" pitchFamily="34" charset="0"/>
                <a:ea typeface="Open Sans" panose="020B0606030504020204" pitchFamily="34" charset="0"/>
                <a:cs typeface="Open Sans" panose="020B0606030504020204" pitchFamily="34" charset="0"/>
              </a:rPr>
              <a:t>  </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08A58286-07A4-C7E8-A70D-1E5AE3078942}"/>
              </a:ext>
            </a:extLst>
          </p:cNvPr>
          <p:cNvSpPr txBox="1">
            <a:spLocks/>
          </p:cNvSpPr>
          <p:nvPr/>
        </p:nvSpPr>
        <p:spPr>
          <a:xfrm>
            <a:off x="593909" y="95570"/>
            <a:ext cx="7956182" cy="85725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867"/>
              <a:buFont typeface="Open Sans"/>
              <a:buNone/>
              <a:defRPr sz="5867"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US" sz="3200" b="1" kern="0">
                <a:solidFill>
                  <a:srgbClr val="D50032"/>
                </a:solidFill>
                <a:cs typeface="Calibri"/>
              </a:rPr>
              <a:t>Build the Buy-In Campaign</a:t>
            </a:r>
            <a:endParaRPr lang="en-US" sz="3200" b="1" kern="0" dirty="0">
              <a:solidFill>
                <a:srgbClr val="D50032"/>
              </a:solidFill>
              <a:cs typeface="Calibri"/>
            </a:endParaRPr>
          </a:p>
        </p:txBody>
      </p:sp>
    </p:spTree>
    <p:extLst>
      <p:ext uri="{BB962C8B-B14F-4D97-AF65-F5344CB8AC3E}">
        <p14:creationId xmlns:p14="http://schemas.microsoft.com/office/powerpoint/2010/main" val="279277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53F0-D174-54DA-9452-3BDD7E6280D6}"/>
              </a:ext>
            </a:extLst>
          </p:cNvPr>
          <p:cNvSpPr>
            <a:spLocks noGrp="1"/>
          </p:cNvSpPr>
          <p:nvPr>
            <p:ph type="title"/>
          </p:nvPr>
        </p:nvSpPr>
        <p:spPr>
          <a:xfrm>
            <a:off x="704825" y="8628"/>
            <a:ext cx="7401491" cy="857250"/>
          </a:xfrm>
        </p:spPr>
        <p:txBody>
          <a:bodyPr>
            <a:normAutofit/>
          </a:bodyPr>
          <a:lstStyle/>
          <a:p>
            <a:r>
              <a:rPr lang="en-US" sz="3600" b="1">
                <a:solidFill>
                  <a:srgbClr val="D50032"/>
                </a:solidFill>
              </a:rPr>
              <a:t>Share Your Story!</a:t>
            </a:r>
            <a:r>
              <a:rPr lang="en-US" sz="3600">
                <a:solidFill>
                  <a:srgbClr val="D50032"/>
                </a:solidFill>
              </a:rPr>
              <a:t> </a:t>
            </a:r>
          </a:p>
        </p:txBody>
      </p:sp>
      <p:pic>
        <p:nvPicPr>
          <p:cNvPr id="4" name="Content Placeholder 3" descr="A screenshot of a white background">
            <a:extLst>
              <a:ext uri="{FF2B5EF4-FFF2-40B4-BE49-F238E27FC236}">
                <a16:creationId xmlns:a16="http://schemas.microsoft.com/office/drawing/2014/main" id="{5C40D676-E588-0F71-742D-BCDDF3877234}"/>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109363" y="865878"/>
            <a:ext cx="4592416" cy="4278679"/>
          </a:xfrm>
        </p:spPr>
      </p:pic>
    </p:spTree>
    <p:extLst>
      <p:ext uri="{BB962C8B-B14F-4D97-AF65-F5344CB8AC3E}">
        <p14:creationId xmlns:p14="http://schemas.microsoft.com/office/powerpoint/2010/main" val="1508608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CC18-408B-39A4-2EC7-3834E06262B8}"/>
              </a:ext>
            </a:extLst>
          </p:cNvPr>
          <p:cNvSpPr>
            <a:spLocks noGrp="1"/>
          </p:cNvSpPr>
          <p:nvPr>
            <p:ph type="title"/>
          </p:nvPr>
        </p:nvSpPr>
        <p:spPr/>
        <p:txBody>
          <a:bodyPr>
            <a:normAutofit/>
          </a:bodyPr>
          <a:lstStyle/>
          <a:p>
            <a:r>
              <a:rPr lang="en-US" sz="3600" b="1">
                <a:solidFill>
                  <a:schemeClr val="bg2"/>
                </a:solidFill>
              </a:rPr>
              <a:t>We want to hear from YOU!</a:t>
            </a:r>
            <a:r>
              <a:rPr lang="en-US" sz="3600"/>
              <a:t> </a:t>
            </a:r>
          </a:p>
        </p:txBody>
      </p:sp>
      <p:sp>
        <p:nvSpPr>
          <p:cNvPr id="3" name="Content Placeholder 2">
            <a:extLst>
              <a:ext uri="{FF2B5EF4-FFF2-40B4-BE49-F238E27FC236}">
                <a16:creationId xmlns:a16="http://schemas.microsoft.com/office/drawing/2014/main" id="{A2979C3A-7C9B-146D-96E4-81FD5BE3FBEA}"/>
              </a:ext>
            </a:extLst>
          </p:cNvPr>
          <p:cNvSpPr>
            <a:spLocks noGrp="1"/>
          </p:cNvSpPr>
          <p:nvPr>
            <p:ph idx="1"/>
          </p:nvPr>
        </p:nvSpPr>
        <p:spPr>
          <a:xfrm>
            <a:off x="457200" y="1200151"/>
            <a:ext cx="8229600" cy="3782660"/>
          </a:xfrm>
        </p:spPr>
        <p:txBody>
          <a:bodyPr spcFirstLastPara="1" wrap="square" lIns="91425" tIns="45700" rIns="91425" bIns="45700" anchor="t" anchorCtr="0">
            <a:noAutofit/>
          </a:bodyPr>
          <a:lstStyle/>
          <a:p>
            <a:pPr indent="-499110">
              <a:lnSpc>
                <a:spcPct val="114000"/>
              </a:lnSpc>
              <a:buSzPct val="100000"/>
            </a:pPr>
            <a:r>
              <a:rPr lang="en-US" sz="2200"/>
              <a:t>What is your story? What is your “why”?</a:t>
            </a:r>
          </a:p>
          <a:p>
            <a:pPr indent="-499110">
              <a:lnSpc>
                <a:spcPct val="114000"/>
              </a:lnSpc>
              <a:spcBef>
                <a:spcPts val="852"/>
              </a:spcBef>
              <a:buSzPct val="100000"/>
            </a:pPr>
            <a:r>
              <a:rPr lang="en-US" sz="2200"/>
              <a:t>We all have a reason why we are passionate about ending poverty, a reason why we joined RESULTS or an advocacy experience that we are proud of and keeps us motivated. </a:t>
            </a:r>
          </a:p>
          <a:p>
            <a:pPr indent="-499110">
              <a:lnSpc>
                <a:spcPct val="114000"/>
              </a:lnSpc>
              <a:spcBef>
                <a:spcPts val="852"/>
              </a:spcBef>
              <a:buSzPct val="100000"/>
            </a:pPr>
            <a:r>
              <a:rPr lang="en-US" sz="2200"/>
              <a:t>We want to hear what drives you to advocacy and what it feels like to take action. Your voice matters. </a:t>
            </a:r>
          </a:p>
          <a:p>
            <a:pPr indent="-499110">
              <a:lnSpc>
                <a:spcPct val="114000"/>
              </a:lnSpc>
              <a:spcBef>
                <a:spcPts val="852"/>
              </a:spcBef>
              <a:buSzPct val="100000"/>
            </a:pPr>
            <a:r>
              <a:rPr lang="en-US" sz="2200"/>
              <a:t>Your story matters. </a:t>
            </a:r>
          </a:p>
        </p:txBody>
      </p:sp>
    </p:spTree>
    <p:extLst>
      <p:ext uri="{BB962C8B-B14F-4D97-AF65-F5344CB8AC3E}">
        <p14:creationId xmlns:p14="http://schemas.microsoft.com/office/powerpoint/2010/main" val="3628095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88E-D044-61F7-A988-98C0B099AE5E}"/>
              </a:ext>
            </a:extLst>
          </p:cNvPr>
          <p:cNvSpPr>
            <a:spLocks noGrp="1"/>
          </p:cNvSpPr>
          <p:nvPr>
            <p:ph type="title"/>
          </p:nvPr>
        </p:nvSpPr>
        <p:spPr/>
        <p:txBody>
          <a:bodyPr>
            <a:normAutofit fontScale="90000"/>
          </a:bodyPr>
          <a:lstStyle/>
          <a:p>
            <a:r>
              <a:rPr lang="en-US" sz="5850" b="1">
                <a:solidFill>
                  <a:schemeClr val="bg2"/>
                </a:solidFill>
              </a:rPr>
              <a:t>Let's watch! </a:t>
            </a:r>
          </a:p>
        </p:txBody>
      </p:sp>
      <p:pic>
        <p:nvPicPr>
          <p:cNvPr id="4" name="Content Placeholder 3" descr="People in group therapy">
            <a:extLst>
              <a:ext uri="{FF2B5EF4-FFF2-40B4-BE49-F238E27FC236}">
                <a16:creationId xmlns:a16="http://schemas.microsoft.com/office/drawing/2014/main" id="{64ACE0DB-83EE-682F-7835-10A3D8E4F845}"/>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961746" y="1415810"/>
            <a:ext cx="5091112" cy="3394075"/>
          </a:xfrm>
        </p:spPr>
      </p:pic>
    </p:spTree>
    <p:extLst>
      <p:ext uri="{BB962C8B-B14F-4D97-AF65-F5344CB8AC3E}">
        <p14:creationId xmlns:p14="http://schemas.microsoft.com/office/powerpoint/2010/main" val="589734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DAAE-1C14-DB0C-8E6F-7961003C7296}"/>
              </a:ext>
            </a:extLst>
          </p:cNvPr>
          <p:cNvSpPr>
            <a:spLocks noGrp="1"/>
          </p:cNvSpPr>
          <p:nvPr>
            <p:ph type="title"/>
          </p:nvPr>
        </p:nvSpPr>
        <p:spPr>
          <a:xfrm>
            <a:off x="871254" y="160689"/>
            <a:ext cx="7401491" cy="857250"/>
          </a:xfrm>
        </p:spPr>
        <p:txBody>
          <a:bodyPr>
            <a:normAutofit/>
          </a:bodyPr>
          <a:lstStyle/>
          <a:p>
            <a:r>
              <a:rPr lang="en-US" sz="3600" b="1">
                <a:solidFill>
                  <a:srgbClr val="D50032"/>
                </a:solidFill>
              </a:rPr>
              <a:t>How to submit your story? </a:t>
            </a:r>
          </a:p>
        </p:txBody>
      </p:sp>
      <p:sp>
        <p:nvSpPr>
          <p:cNvPr id="3" name="Content Placeholder 2">
            <a:extLst>
              <a:ext uri="{FF2B5EF4-FFF2-40B4-BE49-F238E27FC236}">
                <a16:creationId xmlns:a16="http://schemas.microsoft.com/office/drawing/2014/main" id="{5BC3CCF9-D892-6C27-95D3-533404CC5D65}"/>
              </a:ext>
            </a:extLst>
          </p:cNvPr>
          <p:cNvSpPr>
            <a:spLocks noGrp="1"/>
          </p:cNvSpPr>
          <p:nvPr>
            <p:ph idx="1"/>
          </p:nvPr>
        </p:nvSpPr>
        <p:spPr>
          <a:xfrm>
            <a:off x="1220400" y="1704151"/>
            <a:ext cx="6703200" cy="1514249"/>
          </a:xfrm>
        </p:spPr>
        <p:txBody>
          <a:bodyPr>
            <a:normAutofit/>
          </a:bodyPr>
          <a:lstStyle/>
          <a:p>
            <a:pPr marL="0" indent="0" algn="ctr">
              <a:lnSpc>
                <a:spcPct val="114000"/>
              </a:lnSpc>
              <a:spcBef>
                <a:spcPts val="0"/>
              </a:spcBef>
              <a:buNone/>
            </a:pPr>
            <a:r>
              <a:rPr lang="en-US" sz="3200">
                <a:latin typeface="Open Sans" panose="020B0606030504020204" pitchFamily="34" charset="0"/>
                <a:ea typeface="Open Sans" panose="020B0606030504020204" pitchFamily="34" charset="0"/>
                <a:cs typeface="Open Sans" panose="020B0606030504020204" pitchFamily="34" charset="0"/>
              </a:rPr>
              <a:t>Visit </a:t>
            </a:r>
            <a:r>
              <a:rPr lang="en-US" sz="3200">
                <a:latin typeface="Open Sans" panose="020B0606030504020204" pitchFamily="34" charset="0"/>
                <a:ea typeface="Open Sans" panose="020B0606030504020204" pitchFamily="34" charset="0"/>
                <a:cs typeface="Open Sans" panose="020B0606030504020204" pitchFamily="34" charset="0"/>
                <a:hlinkClick r:id="rId2"/>
              </a:rPr>
              <a:t>Results.org/share-your-story </a:t>
            </a:r>
            <a:r>
              <a:rPr lang="en-US" sz="3200">
                <a:latin typeface="Open Sans" panose="020B0606030504020204" pitchFamily="34" charset="0"/>
                <a:ea typeface="Open Sans" panose="020B0606030504020204" pitchFamily="34" charset="0"/>
                <a:cs typeface="Open Sans" panose="020B0606030504020204" pitchFamily="34" charset="0"/>
              </a:rPr>
              <a:t>to submit your story now! </a:t>
            </a:r>
          </a:p>
        </p:txBody>
      </p:sp>
    </p:spTree>
    <p:extLst>
      <p:ext uri="{BB962C8B-B14F-4D97-AF65-F5344CB8AC3E}">
        <p14:creationId xmlns:p14="http://schemas.microsoft.com/office/powerpoint/2010/main" val="32460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2447-7FA5-92E6-BF38-269D9960B2AD}"/>
              </a:ext>
            </a:extLst>
          </p:cNvPr>
          <p:cNvSpPr>
            <a:spLocks noGrp="1"/>
          </p:cNvSpPr>
          <p:nvPr>
            <p:ph type="title"/>
          </p:nvPr>
        </p:nvSpPr>
        <p:spPr>
          <a:xfrm>
            <a:off x="640512" y="2179272"/>
            <a:ext cx="7401491" cy="857250"/>
          </a:xfrm>
        </p:spPr>
        <p:txBody>
          <a:bodyPr>
            <a:noAutofit/>
          </a:bodyPr>
          <a:lstStyle/>
          <a:p>
            <a:r>
              <a:rPr lang="en-US" sz="4400" b="1">
                <a:solidFill>
                  <a:schemeClr val="bg2"/>
                </a:solidFill>
              </a:rPr>
              <a:t>Don't forget to turn in your lobby, media, and outreach reports! </a:t>
            </a:r>
          </a:p>
        </p:txBody>
      </p:sp>
    </p:spTree>
    <p:extLst>
      <p:ext uri="{BB962C8B-B14F-4D97-AF65-F5344CB8AC3E}">
        <p14:creationId xmlns:p14="http://schemas.microsoft.com/office/powerpoint/2010/main" val="3947502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907790"/>
            <a:ext cx="9144000"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2800" b="1">
                <a:solidFill>
                  <a:prstClr val="white"/>
                </a:solidFill>
                <a:latin typeface="Open Sans"/>
                <a:ea typeface="Open Sans"/>
                <a:cs typeface="Open Sans"/>
              </a:rPr>
              <a:t>Announcements</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934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3A4E-D755-9259-6ED9-7F88AABC87B3}"/>
              </a:ext>
            </a:extLst>
          </p:cNvPr>
          <p:cNvSpPr>
            <a:spLocks noGrp="1"/>
          </p:cNvSpPr>
          <p:nvPr>
            <p:ph type="title"/>
          </p:nvPr>
        </p:nvSpPr>
        <p:spPr/>
        <p:txBody>
          <a:bodyPr>
            <a:normAutofit fontScale="90000"/>
          </a:bodyPr>
          <a:lstStyle/>
          <a:p>
            <a:pPr algn="ctr">
              <a:lnSpc>
                <a:spcPct val="114000"/>
              </a:lnSpc>
            </a:pPr>
            <a:r>
              <a:rPr lang="en-US" sz="2700" b="1">
                <a:solidFill>
                  <a:srgbClr val="D50032"/>
                </a:solidFill>
                <a:latin typeface="Open Sans"/>
                <a:ea typeface="Open Sans"/>
                <a:cs typeface="Open Sans"/>
              </a:rPr>
              <a:t>Fall Friends and Family fundraising campaign</a:t>
            </a:r>
            <a:br>
              <a:rPr lang="en-US" sz="2700" b="1">
                <a:latin typeface="Open Sans"/>
                <a:ea typeface="Open Sans"/>
                <a:cs typeface="Open Sans"/>
              </a:rPr>
            </a:br>
            <a:r>
              <a:rPr lang="en-US" sz="2000">
                <a:latin typeface="Open Sans"/>
                <a:ea typeface="Open Sans"/>
                <a:cs typeface="Open Sans"/>
              </a:rPr>
              <a:t>Visit </a:t>
            </a:r>
            <a:r>
              <a:rPr lang="en-US" sz="2000">
                <a:latin typeface="Open Sans"/>
                <a:ea typeface="Open Sans"/>
                <a:cs typeface="Open Sans"/>
                <a:hlinkClick r:id="rId2"/>
              </a:rPr>
              <a:t>results.org/donate/fundraise</a:t>
            </a:r>
            <a:br>
              <a:rPr lang="en-US" sz="2000" b="1">
                <a:latin typeface="Open Sans" panose="020B0606030504020204" pitchFamily="34" charset="0"/>
                <a:ea typeface="Open Sans" panose="020B0606030504020204" pitchFamily="34" charset="0"/>
                <a:cs typeface="Open Sans" panose="020B0606030504020204" pitchFamily="34" charset="0"/>
              </a:rPr>
            </a:br>
            <a:r>
              <a:rPr lang="en-US" sz="2000">
                <a:latin typeface="Open Sans"/>
                <a:ea typeface="Open Sans"/>
                <a:cs typeface="Open Sans"/>
              </a:rPr>
              <a:t>to access our fundraising guide and create your online fundraising page</a:t>
            </a:r>
            <a:endParaRPr lang="en-US">
              <a:cs typeface="Calibri Light" panose="020F0302020204030204"/>
            </a:endParaRPr>
          </a:p>
        </p:txBody>
      </p:sp>
      <p:pic>
        <p:nvPicPr>
          <p:cNvPr id="8" name="Content Placeholder 7" descr="A screenshot of a computer&#10;&#10;Description automatically generated">
            <a:extLst>
              <a:ext uri="{FF2B5EF4-FFF2-40B4-BE49-F238E27FC236}">
                <a16:creationId xmlns:a16="http://schemas.microsoft.com/office/drawing/2014/main" id="{C289B0DC-9848-0EE0-63B3-2FE0FCF7945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644732" y="1578500"/>
            <a:ext cx="7886700" cy="34708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394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32DD70C-E456-C8F7-DE92-532190DC1429}"/>
              </a:ext>
            </a:extLst>
          </p:cNvPr>
          <p:cNvSpPr/>
          <p:nvPr/>
        </p:nvSpPr>
        <p:spPr>
          <a:xfrm>
            <a:off x="4585794" y="1031940"/>
            <a:ext cx="4361461" cy="3903317"/>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253AA9E-54A9-905C-9D91-2E1DF9D9CB76}"/>
              </a:ext>
            </a:extLst>
          </p:cNvPr>
          <p:cNvSpPr/>
          <p:nvPr/>
        </p:nvSpPr>
        <p:spPr>
          <a:xfrm>
            <a:off x="106799" y="1035311"/>
            <a:ext cx="4329112" cy="39572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112145" y="131273"/>
            <a:ext cx="7919075" cy="704314"/>
          </a:xfrm>
        </p:spPr>
        <p:txBody>
          <a:bodyPr spcFirstLastPara="1" wrap="square" lIns="91425" tIns="45700" rIns="91425" bIns="45700" anchor="ctr" anchorCtr="0">
            <a:noAutofit/>
          </a:bodyPr>
          <a:lstStyle/>
          <a:p>
            <a:r>
              <a:rPr lang="en-US" sz="2400" b="1">
                <a:solidFill>
                  <a:srgbClr val="D50032"/>
                </a:solidFill>
              </a:rPr>
              <a:t>Fall Friends and Family fundraising campaign</a:t>
            </a:r>
            <a:br>
              <a:rPr lang="en-US" sz="2400" b="1"/>
            </a:br>
            <a:r>
              <a:rPr lang="en-US" sz="2200">
                <a:solidFill>
                  <a:schemeClr val="tx1"/>
                </a:solidFill>
              </a:rPr>
              <a:t>Fundraising resources on our blog: results.org/blog</a:t>
            </a:r>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185738" y="1184020"/>
            <a:ext cx="4152832" cy="3962405"/>
          </a:xfrm>
        </p:spPr>
        <p:txBody>
          <a:bodyPr>
            <a:normAutofit/>
          </a:bodyPr>
          <a:lstStyle/>
          <a:p>
            <a:pPr marL="0" indent="0" algn="ctr">
              <a:spcBef>
                <a:spcPts val="0"/>
              </a:spcBef>
              <a:spcAft>
                <a:spcPts val="1200"/>
              </a:spcAft>
              <a:buSzPts val="5867"/>
              <a:buNone/>
            </a:pPr>
            <a:r>
              <a:rPr lang="en-US" sz="2000" b="1">
                <a:solidFill>
                  <a:srgbClr val="D50032"/>
                </a:solidFill>
              </a:rPr>
              <a:t>Nervous about fundraising? Tips from RESULTS volunteers</a:t>
            </a:r>
          </a:p>
          <a:p>
            <a:pPr marL="57150" indent="0">
              <a:spcBef>
                <a:spcPts val="0"/>
              </a:spcBef>
              <a:spcAft>
                <a:spcPts val="600"/>
              </a:spcAft>
              <a:buNone/>
            </a:pPr>
            <a:r>
              <a:rPr lang="en-US" sz="1400" b="1" i="1" kern="1200">
                <a:solidFill>
                  <a:srgbClr val="212529"/>
                </a:solidFill>
                <a:latin typeface="Segoe UI"/>
                <a:ea typeface="+mn-lt"/>
                <a:cs typeface="Segoe UI"/>
              </a:rPr>
              <a:t>"Ask the people who know you well. My donors trust me and respect me because they know I work hard as a RESULTS volunteer. Reciprocal respect and love are the foundation of the way I raise money.</a:t>
            </a:r>
          </a:p>
          <a:p>
            <a:pPr marL="173038" indent="-115888">
              <a:spcBef>
                <a:spcPts val="0"/>
              </a:spcBef>
              <a:spcAft>
                <a:spcPts val="1200"/>
              </a:spcAft>
              <a:buNone/>
            </a:pPr>
            <a:r>
              <a:rPr lang="en-US" sz="1300">
                <a:solidFill>
                  <a:srgbClr val="212529"/>
                </a:solidFill>
              </a:rPr>
              <a:t>- </a:t>
            </a:r>
            <a:r>
              <a:rPr lang="en-US" sz="1200">
                <a:solidFill>
                  <a:srgbClr val="212529"/>
                </a:solidFill>
              </a:rPr>
              <a:t>Beth Wilson, RESULTS group leader, regional coordinator, former grassroots fundraising coordinator and former grassroots board member. </a:t>
            </a:r>
            <a:endParaRPr lang="en-US" sz="1200">
              <a:solidFill>
                <a:srgbClr val="000000"/>
              </a:solidFill>
              <a:latin typeface="Arial"/>
              <a:cs typeface="Arial"/>
            </a:endParaRPr>
          </a:p>
          <a:p>
            <a:pPr marL="0" indent="-499110" algn="ctr" defTabSz="457200">
              <a:spcBef>
                <a:spcPts val="0"/>
              </a:spcBef>
              <a:buNone/>
            </a:pPr>
            <a:r>
              <a:rPr lang="en-US" sz="1400" kern="1200">
                <a:solidFill>
                  <a:srgbClr val="D50032"/>
                </a:solidFill>
                <a:latin typeface="+mn-lt"/>
                <a:ea typeface="+mn-lt"/>
                <a:cs typeface="+mn-lt"/>
                <a:hlinkClick r:id="rId2">
                  <a:extLst>
                    <a:ext uri="{A12FA001-AC4F-418D-AE19-62706E023703}">
                      <ahyp:hlinkClr xmlns:ahyp="http://schemas.microsoft.com/office/drawing/2018/hyperlinkcolor" val="tx"/>
                    </a:ext>
                  </a:extLst>
                </a:hlinkClick>
              </a:rPr>
              <a:t>https://results.org/blog/nervous-about-fundraising-tips-from-results-volunteers</a:t>
            </a:r>
            <a:endParaRPr lang="en-US" sz="1400" kern="1200">
              <a:solidFill>
                <a:srgbClr val="D50032"/>
              </a:solidFill>
              <a:latin typeface="+mn-lt"/>
              <a:ea typeface="+mn-lt"/>
              <a:cs typeface="+mn-lt"/>
            </a:endParaRPr>
          </a:p>
          <a:p>
            <a:pPr marL="0" indent="-499110" defTabSz="457200">
              <a:lnSpc>
                <a:spcPct val="134000"/>
              </a:lnSpc>
              <a:spcBef>
                <a:spcPts val="0"/>
              </a:spcBef>
              <a:spcAft>
                <a:spcPts val="600"/>
              </a:spcAft>
              <a:buNone/>
            </a:pPr>
            <a:endParaRPr lang="en-US" sz="2600" kern="1200">
              <a:solidFill>
                <a:schemeClr val="tx1"/>
              </a:solidFill>
              <a:latin typeface="+mn-lt"/>
              <a:ea typeface="+mn-lt"/>
              <a:cs typeface="+mn-lt"/>
            </a:endParaRPr>
          </a:p>
          <a:p>
            <a:pPr marL="0" indent="-499110" defTabSz="457200">
              <a:lnSpc>
                <a:spcPct val="134000"/>
              </a:lnSpc>
              <a:spcBef>
                <a:spcPts val="0"/>
              </a:spcBef>
              <a:spcAft>
                <a:spcPts val="600"/>
              </a:spcAft>
              <a:buNone/>
            </a:pPr>
            <a:endParaRPr lang="en-US" sz="2600" kern="1200">
              <a:solidFill>
                <a:schemeClr val="tx1"/>
              </a:solidFill>
              <a:latin typeface="+mn-lt"/>
              <a:ea typeface="+mn-lt"/>
              <a:cs typeface="+mn-lt"/>
            </a:endParaRPr>
          </a:p>
          <a:p>
            <a:pPr marL="0" indent="0">
              <a:lnSpc>
                <a:spcPct val="134000"/>
              </a:lnSpc>
              <a:spcBef>
                <a:spcPts val="0"/>
              </a:spcBef>
              <a:spcAft>
                <a:spcPts val="600"/>
              </a:spcAft>
              <a:buNone/>
            </a:pPr>
            <a:endParaRPr lang="en-US" sz="2000" b="1" i="1"/>
          </a:p>
        </p:txBody>
      </p:sp>
      <p:sp>
        <p:nvSpPr>
          <p:cNvPr id="4" name="TextBox 3">
            <a:extLst>
              <a:ext uri="{FF2B5EF4-FFF2-40B4-BE49-F238E27FC236}">
                <a16:creationId xmlns:a16="http://schemas.microsoft.com/office/drawing/2014/main" id="{1A95C3C4-940B-30DE-8B53-46354CF384ED}"/>
              </a:ext>
            </a:extLst>
          </p:cNvPr>
          <p:cNvSpPr txBox="1"/>
          <p:nvPr/>
        </p:nvSpPr>
        <p:spPr>
          <a:xfrm>
            <a:off x="4713804" y="1187540"/>
            <a:ext cx="4231241"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r>
              <a:rPr lang="en-US" sz="2000" b="1">
                <a:solidFill>
                  <a:srgbClr val="D50032"/>
                </a:solidFill>
                <a:latin typeface="Open Sans"/>
                <a:ea typeface="Open Sans"/>
                <a:cs typeface="Open Sans"/>
                <a:sym typeface="Open Sans"/>
              </a:rPr>
              <a:t>This fall, step out to support </a:t>
            </a:r>
            <a:r>
              <a:rPr lang="en-US" sz="2000" b="1">
                <a:solidFill>
                  <a:srgbClr val="D50032"/>
                </a:solidFill>
                <a:latin typeface="Open Sans" panose="020B0606030504020204" pitchFamily="34" charset="0"/>
                <a:ea typeface="Open Sans" panose="020B0606030504020204" pitchFamily="34" charset="0"/>
                <a:cs typeface="Open Sans" panose="020B0606030504020204" pitchFamily="34" charset="0"/>
                <a:sym typeface="Open Sans"/>
              </a:rPr>
              <a:t>RESULTS</a:t>
            </a:r>
            <a:endParaRPr lang="en-US" sz="2000" b="1">
              <a:solidFill>
                <a:srgbClr val="D50032"/>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US" sz="1400" b="1" i="1">
                <a:solidFill>
                  <a:srgbClr val="212529"/>
                </a:solidFill>
                <a:latin typeface="Open Sans" panose="020B0606030504020204" pitchFamily="34" charset="0"/>
                <a:ea typeface="Open Sans" panose="020B0606030504020204" pitchFamily="34" charset="0"/>
                <a:cs typeface="Open Sans" panose="020B0606030504020204" pitchFamily="34" charset="0"/>
              </a:rPr>
              <a:t>"I share my story because fundraising for RESULTS both brings in critical financial support and can be a great way to introduce people to our mission to end poverty. By showing up, telling our stories, and inviting friends, colleagues, and family to give, we are offering them the opportunity to join us in making a real impact in the world."</a:t>
            </a:r>
            <a:endParaRPr lang="en-US" sz="1400" b="1">
              <a:solidFill>
                <a:srgbClr val="212529"/>
              </a:solidFill>
              <a:latin typeface="Open Sans" panose="020B0606030504020204" pitchFamily="34" charset="0"/>
              <a:ea typeface="Open Sans" panose="020B0606030504020204" pitchFamily="34" charset="0"/>
              <a:cs typeface="Open Sans" panose="020B0606030504020204" pitchFamily="34" charset="0"/>
            </a:endParaRPr>
          </a:p>
          <a:p>
            <a:pPr marL="57150" indent="-57150">
              <a:spcAft>
                <a:spcPts val="1200"/>
              </a:spcAft>
            </a:pPr>
            <a:r>
              <a:rPr lang="en-US" sz="1300">
                <a:solidFill>
                  <a:srgbClr val="212529"/>
                </a:solidFill>
                <a:latin typeface="Open Sans" panose="020B0606030504020204" pitchFamily="34" charset="0"/>
                <a:ea typeface="Open Sans" panose="020B0606030504020204" pitchFamily="34" charset="0"/>
                <a:cs typeface="Open Sans" panose="020B0606030504020204" pitchFamily="34" charset="0"/>
              </a:rPr>
              <a:t>-</a:t>
            </a:r>
            <a:r>
              <a:rPr lang="en-US" sz="1200">
                <a:solidFill>
                  <a:srgbClr val="212529"/>
                </a:solidFill>
                <a:latin typeface="Open Sans" panose="020B0606030504020204" pitchFamily="34" charset="0"/>
                <a:ea typeface="Open Sans" panose="020B0606030504020204" pitchFamily="34" charset="0"/>
                <a:cs typeface="Open Sans" panose="020B0606030504020204" pitchFamily="34" charset="0"/>
              </a:rPr>
              <a:t>Lesley Reed, Director of Donor Communications and RESULTS volunteer</a:t>
            </a:r>
          </a:p>
          <a:p>
            <a:pPr algn="ctr"/>
            <a:r>
              <a:rPr lang="en-US" sz="1400">
                <a:solidFill>
                  <a:srgbClr val="D50032"/>
                </a:solidFill>
                <a:ea typeface="+mn-lt"/>
                <a:cs typeface="+mn-lt"/>
                <a:hlinkClick r:id="rId3">
                  <a:extLst>
                    <a:ext uri="{A12FA001-AC4F-418D-AE19-62706E023703}">
                      <ahyp:hlinkClr xmlns:ahyp="http://schemas.microsoft.com/office/drawing/2018/hyperlinkcolor" val="tx"/>
                    </a:ext>
                  </a:extLst>
                </a:hlinkClick>
              </a:rPr>
              <a:t>https://results.org/blog/this-fall-step-out-to-support-results</a:t>
            </a:r>
            <a:endParaRPr lang="en-US">
              <a:solidFill>
                <a:srgbClr val="D50032"/>
              </a:solidFill>
              <a:cs typeface="Arial"/>
            </a:endParaRPr>
          </a:p>
        </p:txBody>
      </p:sp>
    </p:spTree>
    <p:extLst>
      <p:ext uri="{BB962C8B-B14F-4D97-AF65-F5344CB8AC3E}">
        <p14:creationId xmlns:p14="http://schemas.microsoft.com/office/powerpoint/2010/main" val="288194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3A4E-D755-9259-6ED9-7F88AABC87B3}"/>
              </a:ext>
            </a:extLst>
          </p:cNvPr>
          <p:cNvSpPr>
            <a:spLocks noGrp="1"/>
          </p:cNvSpPr>
          <p:nvPr>
            <p:ph type="title"/>
          </p:nvPr>
        </p:nvSpPr>
        <p:spPr>
          <a:xfrm>
            <a:off x="628650" y="4269"/>
            <a:ext cx="7886700" cy="994172"/>
          </a:xfrm>
        </p:spPr>
        <p:txBody>
          <a:bodyPr>
            <a:normAutofit fontScale="90000"/>
          </a:bodyPr>
          <a:lstStyle/>
          <a:p>
            <a:pPr algn="ctr">
              <a:lnSpc>
                <a:spcPct val="100000"/>
              </a:lnSpc>
            </a:pPr>
            <a:r>
              <a:rPr lang="en-US" sz="2700" b="1">
                <a:solidFill>
                  <a:srgbClr val="D50032"/>
                </a:solidFill>
                <a:latin typeface="Open Sans"/>
                <a:ea typeface="Open Sans"/>
                <a:cs typeface="Open Sans"/>
              </a:rPr>
              <a:t>Fall Friends and Family fundraising campaign</a:t>
            </a:r>
            <a:br>
              <a:rPr lang="en-US" sz="2700" b="1">
                <a:latin typeface="Open Sans"/>
                <a:ea typeface="Open Sans"/>
                <a:cs typeface="Open Sans"/>
              </a:rPr>
            </a:br>
            <a:endParaRPr lang="en-US" sz="2000">
              <a:latin typeface="Open Sans"/>
              <a:ea typeface="Open Sans"/>
              <a:cs typeface="Open Sans"/>
            </a:endParaRPr>
          </a:p>
        </p:txBody>
      </p:sp>
      <p:pic>
        <p:nvPicPr>
          <p:cNvPr id="6" name="Content Placeholder 5" descr="A screenshot of a computer&#10;&#10;Description automatically generated">
            <a:extLst>
              <a:ext uri="{FF2B5EF4-FFF2-40B4-BE49-F238E27FC236}">
                <a16:creationId xmlns:a16="http://schemas.microsoft.com/office/drawing/2014/main" id="{9C43E1A8-0185-2E8F-F58B-F8FD1B5A7909}"/>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505058" y="635262"/>
            <a:ext cx="6298651" cy="3277416"/>
          </a:xfrm>
        </p:spPr>
      </p:pic>
      <p:pic>
        <p:nvPicPr>
          <p:cNvPr id="7" name="Picture 6" descr="A screenshot of a computer&#10;&#10;Description automatically generated">
            <a:extLst>
              <a:ext uri="{FF2B5EF4-FFF2-40B4-BE49-F238E27FC236}">
                <a16:creationId xmlns:a16="http://schemas.microsoft.com/office/drawing/2014/main" id="{138D082A-9868-2431-F398-2A81981EF97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35963" y="3916259"/>
            <a:ext cx="2470339" cy="117239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78FDD5A1-BCE2-5CFE-FA33-61CAB7DC66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42016" y="1991206"/>
            <a:ext cx="2467732" cy="3156427"/>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F634564B-CB29-AAC3-5BE7-78F6988A4D4A}"/>
                  </a:ext>
                </a:extLst>
              </p14:cNvPr>
              <p14:cNvContentPartPr/>
              <p14:nvPr/>
            </p14:nvContentPartPr>
            <p14:xfrm>
              <a:off x="5085339" y="1983095"/>
              <a:ext cx="6203" cy="6203"/>
            </p14:xfrm>
          </p:contentPart>
        </mc:Choice>
        <mc:Fallback xmlns="">
          <p:pic>
            <p:nvPicPr>
              <p:cNvPr id="9" name="Ink 8">
                <a:extLst>
                  <a:ext uri="{FF2B5EF4-FFF2-40B4-BE49-F238E27FC236}">
                    <a16:creationId xmlns:a16="http://schemas.microsoft.com/office/drawing/2014/main" id="{F634564B-CB29-AAC3-5BE7-78F6988A4D4A}"/>
                  </a:ext>
                </a:extLst>
              </p:cNvPr>
              <p:cNvPicPr/>
              <p:nvPr/>
            </p:nvPicPr>
            <p:blipFill>
              <a:blip r:embed="rId6"/>
              <a:stretch>
                <a:fillRect/>
              </a:stretch>
            </p:blipFill>
            <p:spPr>
              <a:xfrm>
                <a:off x="4775189" y="1672945"/>
                <a:ext cx="620300" cy="6203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5802B03C-A3F8-1A8C-4515-BB889EE24F4A}"/>
                  </a:ext>
                </a:extLst>
              </p14:cNvPr>
              <p14:cNvContentPartPr/>
              <p14:nvPr/>
            </p14:nvContentPartPr>
            <p14:xfrm>
              <a:off x="5096618" y="1994375"/>
              <a:ext cx="6203" cy="6203"/>
            </p14:xfrm>
          </p:contentPart>
        </mc:Choice>
        <mc:Fallback xmlns="">
          <p:pic>
            <p:nvPicPr>
              <p:cNvPr id="10" name="Ink 9">
                <a:extLst>
                  <a:ext uri="{FF2B5EF4-FFF2-40B4-BE49-F238E27FC236}">
                    <a16:creationId xmlns:a16="http://schemas.microsoft.com/office/drawing/2014/main" id="{5802B03C-A3F8-1A8C-4515-BB889EE24F4A}"/>
                  </a:ext>
                </a:extLst>
              </p:cNvPr>
              <p:cNvPicPr/>
              <p:nvPr/>
            </p:nvPicPr>
            <p:blipFill>
              <a:blip r:embed="rId6"/>
              <a:stretch>
                <a:fillRect/>
              </a:stretch>
            </p:blipFill>
            <p:spPr>
              <a:xfrm>
                <a:off x="4786468" y="1684225"/>
                <a:ext cx="620300" cy="6203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D145877-5036-1341-6D67-2F91C0ABFFA2}"/>
                  </a:ext>
                </a:extLst>
              </p14:cNvPr>
              <p14:cNvContentPartPr/>
              <p14:nvPr/>
            </p14:nvContentPartPr>
            <p14:xfrm>
              <a:off x="3433599" y="4342128"/>
              <a:ext cx="14287" cy="14287"/>
            </p14:xfrm>
          </p:contentPart>
        </mc:Choice>
        <mc:Fallback xmlns="">
          <p:pic>
            <p:nvPicPr>
              <p:cNvPr id="11" name="Ink 10">
                <a:extLst>
                  <a:ext uri="{FF2B5EF4-FFF2-40B4-BE49-F238E27FC236}">
                    <a16:creationId xmlns:a16="http://schemas.microsoft.com/office/drawing/2014/main" id="{3D145877-5036-1341-6D67-2F91C0ABFFA2}"/>
                  </a:ext>
                </a:extLst>
              </p:cNvPr>
              <p:cNvPicPr/>
              <p:nvPr/>
            </p:nvPicPr>
            <p:blipFill>
              <a:blip r:embed="rId6"/>
              <a:stretch>
                <a:fillRect/>
              </a:stretch>
            </p:blipFill>
            <p:spPr>
              <a:xfrm>
                <a:off x="2719249" y="3627778"/>
                <a:ext cx="1428700" cy="14287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EFAC258-7F4E-FC5E-FC0D-3EBBD96701C4}"/>
                  </a:ext>
                </a:extLst>
              </p14:cNvPr>
              <p14:cNvContentPartPr/>
              <p14:nvPr/>
            </p14:nvContentPartPr>
            <p14:xfrm>
              <a:off x="2948690" y="4593241"/>
              <a:ext cx="14287" cy="14287"/>
            </p14:xfrm>
          </p:contentPart>
        </mc:Choice>
        <mc:Fallback xmlns="">
          <p:pic>
            <p:nvPicPr>
              <p:cNvPr id="12" name="Ink 11">
                <a:extLst>
                  <a:ext uri="{FF2B5EF4-FFF2-40B4-BE49-F238E27FC236}">
                    <a16:creationId xmlns:a16="http://schemas.microsoft.com/office/drawing/2014/main" id="{AEFAC258-7F4E-FC5E-FC0D-3EBBD96701C4}"/>
                  </a:ext>
                </a:extLst>
              </p:cNvPr>
              <p:cNvPicPr/>
              <p:nvPr/>
            </p:nvPicPr>
            <p:blipFill>
              <a:blip r:embed="rId6"/>
              <a:stretch>
                <a:fillRect/>
              </a:stretch>
            </p:blipFill>
            <p:spPr>
              <a:xfrm>
                <a:off x="2234340" y="3878891"/>
                <a:ext cx="1428700" cy="1428700"/>
              </a:xfrm>
              <a:prstGeom prst="rect">
                <a:avLst/>
              </a:prstGeom>
            </p:spPr>
          </p:pic>
        </mc:Fallback>
      </mc:AlternateContent>
    </p:spTree>
    <p:extLst>
      <p:ext uri="{BB962C8B-B14F-4D97-AF65-F5344CB8AC3E}">
        <p14:creationId xmlns:p14="http://schemas.microsoft.com/office/powerpoint/2010/main" val="228679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1694992"/>
            <a:ext cx="9144000" cy="2579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marL="0" marR="0" lvl="0" indent="0" algn="ctr" defTabSz="457200" rtl="0" eaLnBrk="1" fontAlgn="auto" latinLnBrk="0" hangingPunct="1">
              <a:lnSpc>
                <a:spcPct val="100000"/>
              </a:lnSpc>
              <a:spcBef>
                <a:spcPts val="0"/>
              </a:spcBef>
              <a:spcAft>
                <a:spcPts val="120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Open Sans"/>
              <a:ea typeface="Open Sans"/>
              <a:cs typeface="Open Sans"/>
            </a:endParaRPr>
          </a:p>
          <a:p>
            <a:pPr algn="ctr">
              <a:lnSpc>
                <a:spcPct val="150000"/>
              </a:lnSpc>
              <a:spcBef>
                <a:spcPts val="1200"/>
              </a:spcBef>
              <a:spcAft>
                <a:spcPts val="1200"/>
              </a:spcAft>
              <a:defRPr/>
            </a:pPr>
            <a:r>
              <a:rPr lang="en-US" sz="2800" b="1">
                <a:solidFill>
                  <a:schemeClr val="bg1"/>
                </a:solidFill>
                <a:latin typeface="Open Sans"/>
                <a:ea typeface="Open Sans"/>
                <a:cs typeface="Open Sans"/>
              </a:rPr>
              <a:t>RESULTS U.S. Policy Work</a:t>
            </a:r>
            <a:endParaRPr lang="en-US" sz="1800" b="0" i="0" u="none" strike="noStrike" kern="1200" cap="none" spc="0" normalizeH="0" baseline="0" noProof="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164259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230282" y="241440"/>
            <a:ext cx="8712579" cy="704314"/>
          </a:xfrm>
        </p:spPr>
        <p:txBody>
          <a:bodyPr spcFirstLastPara="1" wrap="square" lIns="91425" tIns="45700" rIns="91425" bIns="45700" anchor="ctr" anchorCtr="0">
            <a:noAutofit/>
          </a:bodyPr>
          <a:lstStyle/>
          <a:p>
            <a:r>
              <a:rPr lang="en-US" sz="3200" b="1">
                <a:solidFill>
                  <a:srgbClr val="D50032"/>
                </a:solidFill>
              </a:rPr>
              <a:t>In-Person Events</a:t>
            </a:r>
            <a:endParaRPr lang="en-US" sz="3200" b="1"/>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179855" y="1655240"/>
            <a:ext cx="3243756" cy="1680325"/>
          </a:xfrm>
        </p:spPr>
        <p:txBody>
          <a:bodyPr spcFirstLastPara="1" wrap="square" lIns="91425" tIns="45700" rIns="91425" bIns="45700" anchor="t" anchorCtr="0">
            <a:noAutofit/>
          </a:bodyPr>
          <a:lstStyle/>
          <a:p>
            <a:pPr indent="-499110" algn="ctr">
              <a:lnSpc>
                <a:spcPct val="114000"/>
              </a:lnSpc>
              <a:spcBef>
                <a:spcPts val="0"/>
              </a:spcBef>
              <a:buNone/>
            </a:pPr>
            <a:r>
              <a:rPr lang="en-US" sz="2200" b="1"/>
              <a:t>Southern California </a:t>
            </a:r>
            <a:endParaRPr lang="en-US" sz="2200"/>
          </a:p>
          <a:p>
            <a:pPr indent="-499110" algn="ctr">
              <a:lnSpc>
                <a:spcPct val="114000"/>
              </a:lnSpc>
              <a:spcBef>
                <a:spcPts val="0"/>
              </a:spcBef>
              <a:buNone/>
            </a:pPr>
            <a:r>
              <a:rPr lang="en-US" sz="2200" b="1"/>
              <a:t>Regional Conference</a:t>
            </a:r>
            <a:endParaRPr lang="en-US" sz="2200"/>
          </a:p>
          <a:p>
            <a:pPr indent="-499110" algn="ctr">
              <a:lnSpc>
                <a:spcPct val="114000"/>
              </a:lnSpc>
              <a:spcBef>
                <a:spcPts val="0"/>
              </a:spcBef>
              <a:buNone/>
            </a:pPr>
            <a:r>
              <a:rPr lang="en-US" sz="2200" b="1"/>
              <a:t>August 12 </a:t>
            </a:r>
          </a:p>
          <a:p>
            <a:pPr indent="-499110" algn="ctr">
              <a:lnSpc>
                <a:spcPct val="114000"/>
              </a:lnSpc>
              <a:spcBef>
                <a:spcPts val="0"/>
              </a:spcBef>
              <a:buNone/>
            </a:pPr>
            <a:r>
              <a:rPr lang="en-US" sz="2200" b="1"/>
              <a:t>San Bernardino, CA</a:t>
            </a:r>
            <a:endParaRPr lang="en-US"/>
          </a:p>
        </p:txBody>
      </p:sp>
      <p:pic>
        <p:nvPicPr>
          <p:cNvPr id="4" name="Picture 3" descr="A group of people sitting at a table&#10;&#10;Description automatically generated">
            <a:extLst>
              <a:ext uri="{FF2B5EF4-FFF2-40B4-BE49-F238E27FC236}">
                <a16:creationId xmlns:a16="http://schemas.microsoft.com/office/drawing/2014/main" id="{B0FA38BA-B239-0C35-470A-9FFB0803550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755"/>
          <a:stretch/>
        </p:blipFill>
        <p:spPr>
          <a:xfrm>
            <a:off x="6592981" y="1907241"/>
            <a:ext cx="2245104" cy="2397763"/>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A05F5229-1B47-936B-E169-9E5FBC035EA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65418" y="3027270"/>
            <a:ext cx="2970119" cy="1680325"/>
          </a:xfrm>
          <a:prstGeom prst="rect">
            <a:avLst/>
          </a:prstGeom>
        </p:spPr>
      </p:pic>
      <p:pic>
        <p:nvPicPr>
          <p:cNvPr id="7" name="Picture 6" descr="A table with a red sign and papers on it&#10;&#10;Description automatically generated">
            <a:extLst>
              <a:ext uri="{FF2B5EF4-FFF2-40B4-BE49-F238E27FC236}">
                <a16:creationId xmlns:a16="http://schemas.microsoft.com/office/drawing/2014/main" id="{8D264707-C25D-DA50-9ACF-F6CC1B96D0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1353" y="1078566"/>
            <a:ext cx="2339789" cy="1754842"/>
          </a:xfrm>
          <a:prstGeom prst="rect">
            <a:avLst/>
          </a:prstGeom>
        </p:spPr>
      </p:pic>
    </p:spTree>
    <p:extLst>
      <p:ext uri="{BB962C8B-B14F-4D97-AF65-F5344CB8AC3E}">
        <p14:creationId xmlns:p14="http://schemas.microsoft.com/office/powerpoint/2010/main" val="160654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205069" y="241440"/>
            <a:ext cx="8712578" cy="704314"/>
          </a:xfrm>
        </p:spPr>
        <p:txBody>
          <a:bodyPr spcFirstLastPara="1" wrap="square" lIns="91425" tIns="45700" rIns="91425" bIns="45700" anchor="ctr" anchorCtr="0">
            <a:noAutofit/>
          </a:bodyPr>
          <a:lstStyle/>
          <a:p>
            <a:r>
              <a:rPr lang="en-US" sz="3200" b="1">
                <a:solidFill>
                  <a:srgbClr val="D50032"/>
                </a:solidFill>
              </a:rPr>
              <a:t>In-Person Events</a:t>
            </a:r>
            <a:endParaRPr lang="en-US" sz="3200" b="1"/>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5070112" y="3949170"/>
            <a:ext cx="3379496" cy="660876"/>
          </a:xfrm>
        </p:spPr>
        <p:txBody>
          <a:bodyPr spcFirstLastPara="1" wrap="square" lIns="91425" tIns="45700" rIns="91425" bIns="45700" anchor="t" anchorCtr="0">
            <a:noAutofit/>
          </a:bodyPr>
          <a:lstStyle/>
          <a:p>
            <a:pPr indent="-499110" algn="ctr">
              <a:lnSpc>
                <a:spcPct val="134000"/>
              </a:lnSpc>
              <a:spcBef>
                <a:spcPts val="0"/>
              </a:spcBef>
              <a:spcAft>
                <a:spcPts val="600"/>
              </a:spcAft>
              <a:buNone/>
            </a:pPr>
            <a:r>
              <a:rPr lang="en-US" sz="2400" b="1"/>
              <a:t>August 19, Austin, TX</a:t>
            </a:r>
            <a:endParaRPr lang="en-US" sz="2400"/>
          </a:p>
          <a:p>
            <a:pPr marL="0" indent="0">
              <a:lnSpc>
                <a:spcPct val="134000"/>
              </a:lnSpc>
              <a:spcBef>
                <a:spcPts val="0"/>
              </a:spcBef>
              <a:spcAft>
                <a:spcPts val="600"/>
              </a:spcAft>
              <a:buNone/>
            </a:pPr>
            <a:endParaRPr lang="en-US" sz="2000" b="1" i="1"/>
          </a:p>
        </p:txBody>
      </p:sp>
      <p:pic>
        <p:nvPicPr>
          <p:cNvPr id="5" name="Picture 4" descr="A group of people in a lecture hall&#10;&#10;Description automatically generated">
            <a:extLst>
              <a:ext uri="{FF2B5EF4-FFF2-40B4-BE49-F238E27FC236}">
                <a16:creationId xmlns:a16="http://schemas.microsoft.com/office/drawing/2014/main" id="{F18B4671-C137-2ED7-338B-B40245CBA04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2302"/>
          <a:stretch/>
        </p:blipFill>
        <p:spPr>
          <a:xfrm>
            <a:off x="556816" y="2269282"/>
            <a:ext cx="4143832" cy="2560439"/>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F6F80A47-A44C-FE91-E916-121331AE4D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80332" y="1283868"/>
            <a:ext cx="3768060" cy="2460481"/>
          </a:xfrm>
          <a:prstGeom prst="rect">
            <a:avLst/>
          </a:prstGeom>
        </p:spPr>
      </p:pic>
      <p:sp>
        <p:nvSpPr>
          <p:cNvPr id="6" name="Content Placeholder 2">
            <a:extLst>
              <a:ext uri="{FF2B5EF4-FFF2-40B4-BE49-F238E27FC236}">
                <a16:creationId xmlns:a16="http://schemas.microsoft.com/office/drawing/2014/main" id="{28D0F6E6-5492-C1A7-4D14-1EEB11588F0F}"/>
              </a:ext>
            </a:extLst>
          </p:cNvPr>
          <p:cNvSpPr txBox="1">
            <a:spLocks/>
          </p:cNvSpPr>
          <p:nvPr/>
        </p:nvSpPr>
        <p:spPr>
          <a:xfrm>
            <a:off x="930872" y="1017627"/>
            <a:ext cx="3379496" cy="103828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99554" algn="l" rtl="0">
              <a:lnSpc>
                <a:spcPct val="100000"/>
              </a:lnSpc>
              <a:spcBef>
                <a:spcPts val="853"/>
              </a:spcBef>
              <a:spcAft>
                <a:spcPts val="0"/>
              </a:spcAft>
              <a:buClr>
                <a:schemeClr val="dk1"/>
              </a:buClr>
              <a:buSzPts val="4267"/>
              <a:buFont typeface="Arial"/>
              <a:buChar char="•"/>
              <a:defRPr sz="4267" b="0" i="0" u="none" strike="noStrike" cap="none">
                <a:solidFill>
                  <a:schemeClr val="dk1"/>
                </a:solidFill>
                <a:latin typeface="Open Sans"/>
                <a:ea typeface="Open Sans"/>
                <a:cs typeface="Open Sans"/>
                <a:sym typeface="Open Sans"/>
              </a:defRPr>
            </a:lvl1pPr>
            <a:lvl2pPr marL="914400" marR="0" lvl="1" indent="-465645" algn="l" rtl="0">
              <a:lnSpc>
                <a:spcPct val="100000"/>
              </a:lnSpc>
              <a:spcBef>
                <a:spcPts val="747"/>
              </a:spcBef>
              <a:spcAft>
                <a:spcPts val="0"/>
              </a:spcAft>
              <a:buClr>
                <a:schemeClr val="dk1"/>
              </a:buClr>
              <a:buSzPts val="3733"/>
              <a:buFont typeface="Courier New"/>
              <a:buChar char="o"/>
              <a:defRPr sz="3733" b="0" i="0" u="none" strike="noStrike" cap="none">
                <a:solidFill>
                  <a:schemeClr val="dk1"/>
                </a:solidFill>
                <a:latin typeface="Open Sans"/>
                <a:ea typeface="Open Sans"/>
                <a:cs typeface="Open Sans"/>
                <a:sym typeface="Open Sans"/>
              </a:defRPr>
            </a:lvl2pPr>
            <a:lvl3pPr marL="1371600" marR="0" lvl="2"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1"/>
                </a:solidFill>
                <a:latin typeface="Open Sans"/>
                <a:ea typeface="Open Sans"/>
                <a:cs typeface="Open Sans"/>
                <a:sym typeface="Open Sans"/>
              </a:defRPr>
            </a:lvl3pPr>
            <a:lvl4pPr marL="1828800" marR="0" lvl="3"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4pPr>
            <a:lvl5pPr marL="2286000" marR="0" lvl="4" indent="-397954" algn="l" rtl="0">
              <a:lnSpc>
                <a:spcPct val="100000"/>
              </a:lnSpc>
              <a:spcBef>
                <a:spcPts val="533"/>
              </a:spcBef>
              <a:spcAft>
                <a:spcPts val="0"/>
              </a:spcAft>
              <a:buClr>
                <a:schemeClr val="dk1"/>
              </a:buClr>
              <a:buSzPts val="2667"/>
              <a:buFont typeface="Courier New"/>
              <a:buChar char="o"/>
              <a:defRPr sz="2667" b="0" i="0" u="none" strike="noStrike" cap="none">
                <a:solidFill>
                  <a:schemeClr val="dk1"/>
                </a:solidFill>
                <a:latin typeface="Open Sans"/>
                <a:ea typeface="Open Sans"/>
                <a:cs typeface="Open Sans"/>
                <a:sym typeface="Open Sans"/>
              </a:defRPr>
            </a:lvl5pPr>
            <a:lvl6pPr marL="2743200" marR="0" lvl="5"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6pPr>
            <a:lvl7pPr marL="3200400" marR="0" lvl="6"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7pPr>
            <a:lvl8pPr marL="3657600" marR="0" lvl="7"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8pPr>
            <a:lvl9pPr marL="4114800" marR="0" lvl="8" indent="-397954" algn="l" rtl="0">
              <a:lnSpc>
                <a:spcPct val="100000"/>
              </a:lnSpc>
              <a:spcBef>
                <a:spcPts val="533"/>
              </a:spcBef>
              <a:spcAft>
                <a:spcPts val="0"/>
              </a:spcAft>
              <a:buClr>
                <a:schemeClr val="dk1"/>
              </a:buClr>
              <a:buSzPts val="2667"/>
              <a:buFont typeface="Arial"/>
              <a:buChar char="•"/>
              <a:defRPr sz="2667" b="0" i="0" u="none" strike="noStrike" cap="none">
                <a:solidFill>
                  <a:schemeClr val="dk1"/>
                </a:solidFill>
                <a:latin typeface="Open Sans"/>
                <a:ea typeface="Open Sans"/>
                <a:cs typeface="Open Sans"/>
                <a:sym typeface="Open Sans"/>
              </a:defRPr>
            </a:lvl9pPr>
          </a:lstStyle>
          <a:p>
            <a:pPr indent="-499110" algn="ctr" defTabSz="914400">
              <a:lnSpc>
                <a:spcPct val="114000"/>
              </a:lnSpc>
              <a:spcBef>
                <a:spcPts val="0"/>
              </a:spcBef>
              <a:buFont typeface="Arial"/>
              <a:buNone/>
            </a:pPr>
            <a:r>
              <a:rPr lang="en-US" sz="2400" b="1" kern="0"/>
              <a:t>Texas-Oklahoma </a:t>
            </a:r>
            <a:endParaRPr lang="en-US" sz="2400" kern="0"/>
          </a:p>
          <a:p>
            <a:pPr indent="-499110" algn="ctr" defTabSz="914400">
              <a:lnSpc>
                <a:spcPct val="114000"/>
              </a:lnSpc>
              <a:spcBef>
                <a:spcPts val="0"/>
              </a:spcBef>
              <a:buFont typeface="Arial"/>
              <a:buNone/>
            </a:pPr>
            <a:r>
              <a:rPr lang="en-US" sz="2400" b="1" kern="0"/>
              <a:t>Regional Conference</a:t>
            </a:r>
            <a:endParaRPr lang="en-US" sz="2400" kern="0"/>
          </a:p>
        </p:txBody>
      </p:sp>
    </p:spTree>
    <p:extLst>
      <p:ext uri="{BB962C8B-B14F-4D97-AF65-F5344CB8AC3E}">
        <p14:creationId xmlns:p14="http://schemas.microsoft.com/office/powerpoint/2010/main" val="3634815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215151" y="233036"/>
            <a:ext cx="8863858" cy="704314"/>
          </a:xfrm>
        </p:spPr>
        <p:txBody>
          <a:bodyPr spcFirstLastPara="1" wrap="square" lIns="91425" tIns="45700" rIns="91425" bIns="45700" anchor="ctr" anchorCtr="0">
            <a:noAutofit/>
          </a:bodyPr>
          <a:lstStyle/>
          <a:p>
            <a:r>
              <a:rPr lang="en-US" sz="3200" b="1">
                <a:solidFill>
                  <a:srgbClr val="D50032"/>
                </a:solidFill>
              </a:rPr>
              <a:t>In-Person Events Grassroots Share</a:t>
            </a:r>
            <a:endParaRPr lang="en-US" sz="3200" b="1"/>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137834" y="4126137"/>
            <a:ext cx="8866307" cy="708765"/>
          </a:xfrm>
        </p:spPr>
        <p:txBody>
          <a:bodyPr spcFirstLastPara="1" wrap="square" lIns="91425" tIns="45700" rIns="91425" bIns="45700" anchor="t" anchorCtr="0">
            <a:noAutofit/>
          </a:bodyPr>
          <a:lstStyle/>
          <a:p>
            <a:pPr indent="-499110" algn="ctr">
              <a:lnSpc>
                <a:spcPct val="134000"/>
              </a:lnSpc>
              <a:spcBef>
                <a:spcPts val="0"/>
              </a:spcBef>
              <a:spcAft>
                <a:spcPts val="600"/>
              </a:spcAft>
              <a:buNone/>
            </a:pPr>
            <a:r>
              <a:rPr lang="en-US" sz="2200" b="1" i="1"/>
              <a:t>Buke Dube, RESULTS Dallas Global</a:t>
            </a:r>
            <a:endParaRPr lang="en-US"/>
          </a:p>
          <a:p>
            <a:pPr marL="0" indent="0">
              <a:lnSpc>
                <a:spcPct val="134000"/>
              </a:lnSpc>
              <a:spcBef>
                <a:spcPts val="0"/>
              </a:spcBef>
              <a:spcAft>
                <a:spcPts val="600"/>
              </a:spcAft>
              <a:buNone/>
            </a:pPr>
            <a:endParaRPr lang="en-US" sz="2000" b="1" i="1"/>
          </a:p>
        </p:txBody>
      </p:sp>
      <p:pic>
        <p:nvPicPr>
          <p:cNvPr id="4" name="Picture 3" descr="A person talking to a person&#10;&#10;Description automatically generated">
            <a:extLst>
              <a:ext uri="{FF2B5EF4-FFF2-40B4-BE49-F238E27FC236}">
                <a16:creationId xmlns:a16="http://schemas.microsoft.com/office/drawing/2014/main" id="{DB1F6A59-F135-F0B4-E0CC-997781496A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35599" y="1201726"/>
            <a:ext cx="4281206" cy="2857710"/>
          </a:xfrm>
          <a:prstGeom prst="rect">
            <a:avLst/>
          </a:prstGeom>
        </p:spPr>
      </p:pic>
    </p:spTree>
    <p:extLst>
      <p:ext uri="{BB962C8B-B14F-4D97-AF65-F5344CB8AC3E}">
        <p14:creationId xmlns:p14="http://schemas.microsoft.com/office/powerpoint/2010/main" val="3583544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255496" y="241440"/>
            <a:ext cx="8678960" cy="704314"/>
          </a:xfrm>
        </p:spPr>
        <p:txBody>
          <a:bodyPr spcFirstLastPara="1" wrap="square" lIns="91425" tIns="45700" rIns="91425" bIns="45700" anchor="ctr" anchorCtr="0">
            <a:noAutofit/>
          </a:bodyPr>
          <a:lstStyle/>
          <a:p>
            <a:r>
              <a:rPr lang="en-US" sz="3200" b="1">
                <a:solidFill>
                  <a:srgbClr val="D50032"/>
                </a:solidFill>
              </a:rPr>
              <a:t>Upcoming In-Person Events</a:t>
            </a:r>
            <a:endParaRPr lang="en-US" sz="3200" b="1"/>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465605" y="949269"/>
            <a:ext cx="8219167" cy="3994889"/>
          </a:xfrm>
        </p:spPr>
        <p:txBody>
          <a:bodyPr spcFirstLastPara="1" wrap="square" lIns="91425" tIns="45700" rIns="91425" bIns="45700" anchor="t" anchorCtr="0">
            <a:noAutofit/>
          </a:bodyPr>
          <a:lstStyle/>
          <a:p>
            <a:pPr marL="342900" indent="-342900">
              <a:lnSpc>
                <a:spcPct val="134000"/>
              </a:lnSpc>
              <a:spcBef>
                <a:spcPts val="0"/>
              </a:spcBef>
              <a:spcAft>
                <a:spcPts val="600"/>
              </a:spcAft>
              <a:buSzPct val="100000"/>
              <a:buFont typeface="Arial" panose="020B0604020202020204" pitchFamily="34" charset="0"/>
              <a:buChar char="•"/>
            </a:pPr>
            <a:r>
              <a:rPr lang="en-US" sz="1600" b="1" i="1"/>
              <a:t>Sept 30 – Indiana Statewide Conference – Indianapolis, IN </a:t>
            </a:r>
            <a:endParaRPr lang="en-US" b="1"/>
          </a:p>
          <a:p>
            <a:pPr lvl="1" indent="-465455">
              <a:lnSpc>
                <a:spcPct val="134000"/>
              </a:lnSpc>
              <a:spcBef>
                <a:spcPts val="0"/>
              </a:spcBef>
              <a:spcAft>
                <a:spcPts val="600"/>
              </a:spcAft>
              <a:buSzPct val="100000"/>
              <a:buFont typeface="Arial" panose="020B0604020202020204" pitchFamily="34" charset="0"/>
              <a:buChar char="•"/>
            </a:pPr>
            <a:r>
              <a:rPr lang="en-US" sz="1400" i="1"/>
              <a:t>Contact Kazmyn Ramos - </a:t>
            </a:r>
            <a:r>
              <a:rPr lang="en-US" sz="1400" i="1">
                <a:hlinkClick r:id="rId2"/>
              </a:rPr>
              <a:t>kjp0402@gmail.com</a:t>
            </a:r>
            <a:r>
              <a:rPr lang="en-US" sz="1400" i="1"/>
              <a:t> </a:t>
            </a:r>
            <a:endParaRPr lang="en-US" sz="1400"/>
          </a:p>
          <a:p>
            <a:pPr marL="342900" indent="-342900">
              <a:lnSpc>
                <a:spcPct val="134000"/>
              </a:lnSpc>
              <a:spcBef>
                <a:spcPts val="0"/>
              </a:spcBef>
              <a:spcAft>
                <a:spcPts val="600"/>
              </a:spcAft>
              <a:buSzPct val="100000"/>
              <a:buFont typeface="Arial" panose="020B0604020202020204" pitchFamily="34" charset="0"/>
              <a:buChar char="•"/>
            </a:pPr>
            <a:r>
              <a:rPr lang="en-US" sz="1600" b="1" i="1"/>
              <a:t>Oct 21 – Capital Regional Conference – Winchester, VA </a:t>
            </a:r>
            <a:endParaRPr lang="en-US" sz="4250" b="1"/>
          </a:p>
          <a:p>
            <a:pPr lvl="1" indent="-465455">
              <a:lnSpc>
                <a:spcPct val="134000"/>
              </a:lnSpc>
              <a:spcBef>
                <a:spcPts val="0"/>
              </a:spcBef>
              <a:spcAft>
                <a:spcPts val="600"/>
              </a:spcAft>
              <a:buSzPct val="100000"/>
              <a:buFont typeface="Arial" panose="020B0604020202020204" pitchFamily="34" charset="0"/>
              <a:buChar char="•"/>
            </a:pPr>
            <a:r>
              <a:rPr lang="en-US" sz="1400" i="1"/>
              <a:t>Contact Joanna DiStefano – </a:t>
            </a:r>
            <a:r>
              <a:rPr lang="en-US" sz="1400" i="1">
                <a:hlinkClick r:id="rId3"/>
              </a:rPr>
              <a:t>jdistefano@results.org</a:t>
            </a:r>
            <a:r>
              <a:rPr lang="en-US" sz="1400" i="1"/>
              <a:t> </a:t>
            </a:r>
            <a:endParaRPr lang="en-US" sz="1400"/>
          </a:p>
          <a:p>
            <a:pPr marL="342900" indent="-342900">
              <a:lnSpc>
                <a:spcPct val="134000"/>
              </a:lnSpc>
              <a:spcBef>
                <a:spcPts val="0"/>
              </a:spcBef>
              <a:spcAft>
                <a:spcPts val="600"/>
              </a:spcAft>
              <a:buSzPct val="100000"/>
              <a:buFont typeface="Arial" panose="020B0604020202020204" pitchFamily="34" charset="0"/>
              <a:buChar char="•"/>
            </a:pPr>
            <a:r>
              <a:rPr lang="en-US" sz="1600" b="1" i="1"/>
              <a:t>Oct 21 – Midwest Regional Conference – St. Louis, MO </a:t>
            </a:r>
          </a:p>
          <a:p>
            <a:pPr lvl="1" indent="-465455">
              <a:lnSpc>
                <a:spcPct val="134000"/>
              </a:lnSpc>
              <a:spcBef>
                <a:spcPts val="0"/>
              </a:spcBef>
              <a:spcAft>
                <a:spcPts val="600"/>
              </a:spcAft>
              <a:buSzPct val="100000"/>
              <a:buFont typeface="Arial" panose="020B0604020202020204" pitchFamily="34" charset="0"/>
              <a:buChar char="•"/>
            </a:pPr>
            <a:r>
              <a:rPr lang="en-US" sz="1400" i="1"/>
              <a:t>Contact Jos Linn – </a:t>
            </a:r>
            <a:r>
              <a:rPr lang="en-US" sz="1400" i="1">
                <a:hlinkClick r:id="rId4"/>
              </a:rPr>
              <a:t>jlinn@results.org</a:t>
            </a:r>
            <a:r>
              <a:rPr lang="en-US" sz="1400" i="1"/>
              <a:t> </a:t>
            </a:r>
            <a:endParaRPr lang="en-US" sz="1400"/>
          </a:p>
          <a:p>
            <a:pPr marL="342900" indent="-342900">
              <a:lnSpc>
                <a:spcPct val="134000"/>
              </a:lnSpc>
              <a:spcBef>
                <a:spcPts val="0"/>
              </a:spcBef>
              <a:spcAft>
                <a:spcPts val="600"/>
              </a:spcAft>
              <a:buSzPct val="100000"/>
              <a:buFont typeface="Arial" panose="020B0604020202020204" pitchFamily="34" charset="0"/>
              <a:buChar char="•"/>
            </a:pPr>
            <a:r>
              <a:rPr lang="en-US" sz="1600" b="1" i="1"/>
              <a:t>Oct 21 – Western North Carolina Fall Advocacy Social – Hickory, NC </a:t>
            </a:r>
          </a:p>
          <a:p>
            <a:pPr lvl="1" indent="-465455">
              <a:lnSpc>
                <a:spcPct val="134000"/>
              </a:lnSpc>
              <a:spcBef>
                <a:spcPts val="0"/>
              </a:spcBef>
              <a:spcAft>
                <a:spcPts val="600"/>
              </a:spcAft>
              <a:buSzPct val="100000"/>
              <a:buFont typeface="Arial" panose="020B0604020202020204" pitchFamily="34" charset="0"/>
              <a:buChar char="•"/>
            </a:pPr>
            <a:r>
              <a:rPr lang="en-US" sz="1400" i="1"/>
              <a:t>Contact Emily Bird - </a:t>
            </a:r>
            <a:r>
              <a:rPr lang="en-US" sz="1400" i="1">
                <a:hlinkClick r:id="rId5"/>
              </a:rPr>
              <a:t>movewithemily@gmail.com</a:t>
            </a:r>
            <a:r>
              <a:rPr lang="en-US" sz="1400" i="1"/>
              <a:t> </a:t>
            </a:r>
            <a:endParaRPr lang="en-US" sz="1400"/>
          </a:p>
          <a:p>
            <a:pPr marL="342900" indent="-342900">
              <a:lnSpc>
                <a:spcPct val="134000"/>
              </a:lnSpc>
              <a:spcBef>
                <a:spcPts val="0"/>
              </a:spcBef>
              <a:spcAft>
                <a:spcPts val="600"/>
              </a:spcAft>
              <a:buSzPct val="100000"/>
              <a:buFont typeface="Arial" panose="020B0604020202020204" pitchFamily="34" charset="0"/>
              <a:buChar char="•"/>
            </a:pPr>
            <a:r>
              <a:rPr lang="en-US" sz="1600" b="1" i="1"/>
              <a:t>Dec 2 – Northern California – Oakland, CA  </a:t>
            </a:r>
            <a:endParaRPr lang="en-US"/>
          </a:p>
          <a:p>
            <a:pPr lvl="1" indent="-465455">
              <a:lnSpc>
                <a:spcPct val="134000"/>
              </a:lnSpc>
              <a:spcBef>
                <a:spcPts val="0"/>
              </a:spcBef>
              <a:spcAft>
                <a:spcPts val="600"/>
              </a:spcAft>
              <a:buSzPct val="100000"/>
              <a:buFont typeface="Arial" panose="020B0604020202020204" pitchFamily="34" charset="0"/>
              <a:buChar char="•"/>
            </a:pPr>
            <a:r>
              <a:rPr lang="en-US" sz="1400" i="1"/>
              <a:t>Contact Sarah Izabel - </a:t>
            </a:r>
            <a:r>
              <a:rPr lang="en-US" sz="1400" i="1">
                <a:hlinkClick r:id="rId6"/>
              </a:rPr>
              <a:t>izabelss@alumni.vcu.edu</a:t>
            </a:r>
            <a:r>
              <a:rPr lang="en-US" sz="1400" i="1"/>
              <a:t> or Sue Oehser - </a:t>
            </a:r>
            <a:r>
              <a:rPr lang="en-US" sz="1400" i="1">
                <a:hlinkClick r:id="rId7"/>
              </a:rPr>
              <a:t>soehser@earthlink.com</a:t>
            </a:r>
            <a:r>
              <a:rPr lang="en-US" sz="1400" i="1"/>
              <a:t> </a:t>
            </a:r>
            <a:endParaRPr lang="en-US" sz="1400"/>
          </a:p>
          <a:p>
            <a:pPr marL="0" indent="0">
              <a:lnSpc>
                <a:spcPct val="134000"/>
              </a:lnSpc>
              <a:spcBef>
                <a:spcPts val="0"/>
              </a:spcBef>
              <a:spcAft>
                <a:spcPts val="600"/>
              </a:spcAft>
              <a:buNone/>
            </a:pPr>
            <a:endParaRPr lang="en-US" sz="1800" i="1"/>
          </a:p>
        </p:txBody>
      </p:sp>
    </p:spTree>
    <p:extLst>
      <p:ext uri="{BB962C8B-B14F-4D97-AF65-F5344CB8AC3E}">
        <p14:creationId xmlns:p14="http://schemas.microsoft.com/office/powerpoint/2010/main" val="1476837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6167-C06B-EF52-B620-C5FCD0BB01DF}"/>
              </a:ext>
            </a:extLst>
          </p:cNvPr>
          <p:cNvSpPr>
            <a:spLocks noGrp="1"/>
          </p:cNvSpPr>
          <p:nvPr>
            <p:ph type="title"/>
          </p:nvPr>
        </p:nvSpPr>
        <p:spPr>
          <a:xfrm>
            <a:off x="255496" y="241440"/>
            <a:ext cx="8678960" cy="704314"/>
          </a:xfrm>
        </p:spPr>
        <p:txBody>
          <a:bodyPr spcFirstLastPara="1" wrap="square" lIns="91425" tIns="45700" rIns="91425" bIns="45700" anchor="ctr" anchorCtr="0">
            <a:noAutofit/>
          </a:bodyPr>
          <a:lstStyle/>
          <a:p>
            <a:r>
              <a:rPr lang="en-US" sz="3200" b="1">
                <a:solidFill>
                  <a:srgbClr val="D50032"/>
                </a:solidFill>
              </a:rPr>
              <a:t>In-Person Events Support</a:t>
            </a:r>
            <a:endParaRPr lang="en-US" sz="3200" b="1"/>
          </a:p>
        </p:txBody>
      </p:sp>
      <p:sp>
        <p:nvSpPr>
          <p:cNvPr id="3" name="Content Placeholder 2">
            <a:extLst>
              <a:ext uri="{FF2B5EF4-FFF2-40B4-BE49-F238E27FC236}">
                <a16:creationId xmlns:a16="http://schemas.microsoft.com/office/drawing/2014/main" id="{9F2E320E-AEC3-75C0-4491-11E05749D0C9}"/>
              </a:ext>
            </a:extLst>
          </p:cNvPr>
          <p:cNvSpPr>
            <a:spLocks noGrp="1"/>
          </p:cNvSpPr>
          <p:nvPr>
            <p:ph idx="1"/>
          </p:nvPr>
        </p:nvSpPr>
        <p:spPr>
          <a:xfrm>
            <a:off x="465605" y="949269"/>
            <a:ext cx="8219167" cy="3793183"/>
          </a:xfrm>
        </p:spPr>
        <p:txBody>
          <a:bodyPr spcFirstLastPara="1" wrap="square" lIns="91425" tIns="45700" rIns="91425" bIns="45700" anchor="t" anchorCtr="0">
            <a:noAutofit/>
          </a:bodyPr>
          <a:lstStyle/>
          <a:p>
            <a:pPr marL="0" indent="0" algn="ctr">
              <a:lnSpc>
                <a:spcPct val="134000"/>
              </a:lnSpc>
              <a:spcBef>
                <a:spcPts val="0"/>
              </a:spcBef>
              <a:spcAft>
                <a:spcPts val="600"/>
              </a:spcAft>
              <a:buNone/>
            </a:pPr>
            <a:r>
              <a:rPr lang="en-US" sz="2400" b="1" i="1" dirty="0"/>
              <a:t>Event Planning and Outreach Office Hours</a:t>
            </a:r>
            <a:endParaRPr lang="en-US" dirty="0"/>
          </a:p>
          <a:p>
            <a:pPr marL="0" indent="0" algn="ctr">
              <a:lnSpc>
                <a:spcPct val="113999"/>
              </a:lnSpc>
              <a:spcBef>
                <a:spcPts val="0"/>
              </a:spcBef>
              <a:buNone/>
            </a:pPr>
            <a:r>
              <a:rPr lang="en-US" sz="2000" b="1" dirty="0">
                <a:latin typeface="Segoe UI"/>
                <a:cs typeface="Segoe UI"/>
              </a:rPr>
              <a:t>Thursday, September 14, 2:00 pm ET</a:t>
            </a:r>
            <a:r>
              <a:rPr lang="en-US" sz="2000" dirty="0">
                <a:latin typeface="Segoe UI"/>
                <a:cs typeface="Segoe UI"/>
              </a:rPr>
              <a:t> </a:t>
            </a:r>
          </a:p>
          <a:p>
            <a:pPr marL="0" indent="0" algn="ctr">
              <a:lnSpc>
                <a:spcPct val="113999"/>
              </a:lnSpc>
              <a:spcBef>
                <a:spcPts val="0"/>
              </a:spcBef>
              <a:buNone/>
            </a:pPr>
            <a:r>
              <a:rPr lang="en-US" sz="2000" b="1" dirty="0">
                <a:latin typeface="Segoe UI"/>
                <a:cs typeface="Segoe UI"/>
              </a:rPr>
              <a:t>Thursday, October 12, 2:00 pm ET </a:t>
            </a:r>
          </a:p>
          <a:p>
            <a:pPr marL="0" indent="0" algn="ctr">
              <a:lnSpc>
                <a:spcPct val="113999"/>
              </a:lnSpc>
              <a:spcBef>
                <a:spcPts val="0"/>
              </a:spcBef>
              <a:buNone/>
            </a:pPr>
            <a:r>
              <a:rPr lang="en-US" sz="2000" b="1" dirty="0">
                <a:latin typeface="Segoe UI"/>
                <a:cs typeface="Segoe UI"/>
              </a:rPr>
              <a:t>Thursday, November 9, 2:00 pm ET </a:t>
            </a:r>
          </a:p>
          <a:p>
            <a:pPr marL="0" indent="0" algn="ctr">
              <a:lnSpc>
                <a:spcPct val="113999"/>
              </a:lnSpc>
              <a:spcBef>
                <a:spcPts val="0"/>
              </a:spcBef>
              <a:spcAft>
                <a:spcPts val="600"/>
              </a:spcAft>
              <a:buNone/>
            </a:pPr>
            <a:r>
              <a:rPr lang="en-US" sz="2000" b="1" dirty="0">
                <a:latin typeface="Segoe UI"/>
                <a:cs typeface="Segoe UI"/>
              </a:rPr>
              <a:t>Thursday, December 14, 2:00 pm ET </a:t>
            </a:r>
          </a:p>
          <a:p>
            <a:pPr marL="0" indent="0" algn="ctr">
              <a:lnSpc>
                <a:spcPct val="113999"/>
              </a:lnSpc>
              <a:spcBef>
                <a:spcPts val="0"/>
              </a:spcBef>
              <a:spcAft>
                <a:spcPts val="1800"/>
              </a:spcAft>
              <a:buNone/>
            </a:pPr>
            <a:r>
              <a:rPr lang="en-US" sz="2000" dirty="0">
                <a:latin typeface="Segoe UI"/>
                <a:cs typeface="Segoe UI"/>
              </a:rPr>
              <a:t>Join via Zoom at </a:t>
            </a:r>
            <a:r>
              <a:rPr lang="en-US" sz="2000" dirty="0">
                <a:solidFill>
                  <a:srgbClr val="D50032"/>
                </a:solidFill>
                <a:latin typeface="Segoe UI"/>
                <a:cs typeface="Segoe UI"/>
                <a:hlinkClick r:id="rId2"/>
              </a:rPr>
              <a:t>https://results.zoom.us/j/98524229370</a:t>
            </a:r>
            <a:r>
              <a:rPr lang="en-US" sz="2000" dirty="0">
                <a:latin typeface="Segoe UI"/>
                <a:cs typeface="Segoe UI"/>
              </a:rPr>
              <a:t> or call (312) 626-6799, Meeting ID: 985 2422 9370. No registration required.</a:t>
            </a:r>
          </a:p>
          <a:p>
            <a:pPr marL="0" indent="0" algn="ctr">
              <a:lnSpc>
                <a:spcPct val="113999"/>
              </a:lnSpc>
              <a:spcBef>
                <a:spcPts val="0"/>
              </a:spcBef>
              <a:spcAft>
                <a:spcPts val="1800"/>
              </a:spcAft>
              <a:buNone/>
            </a:pPr>
            <a:r>
              <a:rPr lang="en-US" sz="2000" i="1" dirty="0">
                <a:latin typeface="Segoe UI"/>
                <a:cs typeface="Segoe UI"/>
              </a:rPr>
              <a:t>Or message Joanna DiStefano (</a:t>
            </a:r>
            <a:r>
              <a:rPr lang="en-US" sz="2000" i="1" dirty="0">
                <a:latin typeface="Segoe UI"/>
                <a:cs typeface="Segoe UI"/>
                <a:hlinkClick r:id="rId3"/>
              </a:rPr>
              <a:t>jdistefano@results.org</a:t>
            </a:r>
            <a:r>
              <a:rPr lang="en-US" sz="2000" i="1" dirty="0">
                <a:latin typeface="Segoe UI"/>
                <a:cs typeface="Segoe UI"/>
              </a:rPr>
              <a:t>) to set up a time to talk through your plans.  </a:t>
            </a:r>
          </a:p>
          <a:p>
            <a:pPr marL="0" indent="0" algn="ctr">
              <a:lnSpc>
                <a:spcPct val="134000"/>
              </a:lnSpc>
              <a:spcBef>
                <a:spcPts val="0"/>
              </a:spcBef>
              <a:spcAft>
                <a:spcPts val="600"/>
              </a:spcAft>
              <a:buNone/>
            </a:pPr>
            <a:endParaRPr lang="en-US" sz="2000" i="1" dirty="0"/>
          </a:p>
          <a:p>
            <a:pPr marL="0" indent="0" algn="ctr">
              <a:lnSpc>
                <a:spcPct val="134000"/>
              </a:lnSpc>
              <a:spcBef>
                <a:spcPts val="0"/>
              </a:spcBef>
              <a:spcAft>
                <a:spcPts val="600"/>
              </a:spcAft>
              <a:buNone/>
            </a:pPr>
            <a:endParaRPr lang="en-US" sz="2000" i="1" dirty="0"/>
          </a:p>
          <a:p>
            <a:pPr marL="0" indent="0">
              <a:lnSpc>
                <a:spcPct val="134000"/>
              </a:lnSpc>
              <a:spcBef>
                <a:spcPts val="0"/>
              </a:spcBef>
              <a:spcAft>
                <a:spcPts val="600"/>
              </a:spcAft>
              <a:buNone/>
            </a:pPr>
            <a:endParaRPr lang="en-US" sz="1800" i="1" dirty="0"/>
          </a:p>
        </p:txBody>
      </p:sp>
    </p:spTree>
    <p:extLst>
      <p:ext uri="{BB962C8B-B14F-4D97-AF65-F5344CB8AC3E}">
        <p14:creationId xmlns:p14="http://schemas.microsoft.com/office/powerpoint/2010/main" val="3718566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654594" y="901081"/>
            <a:ext cx="783481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solidFill>
                  <a:schemeClr val="tx2"/>
                </a:solidFill>
                <a:latin typeface="Open Sans"/>
                <a:ea typeface="Open Sans"/>
                <a:cs typeface="Open Sans"/>
              </a:rPr>
              <a:t>Who deserves to be poor? </a:t>
            </a:r>
            <a:endParaRPr lang="en-US" sz="2400" i="1">
              <a:solidFill>
                <a:schemeClr val="tx2"/>
              </a:solidFill>
              <a:latin typeface="Open Sans"/>
              <a:ea typeface="Open Sans"/>
              <a:cs typeface="Open Sans" panose="020B0606030504020204" pitchFamily="34" charset="0"/>
            </a:endParaRPr>
          </a:p>
          <a:p>
            <a:pPr algn="ctr"/>
            <a:r>
              <a:rPr lang="en-US" sz="2400" b="1" i="1">
                <a:solidFill>
                  <a:schemeClr val="tx2"/>
                </a:solidFill>
                <a:latin typeface="Open Sans"/>
                <a:ea typeface="Open Sans"/>
                <a:cs typeface="Open Sans"/>
              </a:rPr>
              <a:t>Work &amp; income requirements as tools of oppression</a:t>
            </a:r>
            <a:endParaRPr lang="en-US" sz="2400" i="1">
              <a:solidFill>
                <a:schemeClr val="tx2"/>
              </a:solidFill>
              <a:latin typeface="Open Sans"/>
              <a:ea typeface="Open Sans"/>
              <a:cs typeface="Open Sans" panose="020B0606030504020204" pitchFamily="34" charset="0"/>
            </a:endParaRPr>
          </a:p>
        </p:txBody>
      </p:sp>
      <p:sp>
        <p:nvSpPr>
          <p:cNvPr id="3" name="TextBox 2">
            <a:extLst>
              <a:ext uri="{FF2B5EF4-FFF2-40B4-BE49-F238E27FC236}">
                <a16:creationId xmlns:a16="http://schemas.microsoft.com/office/drawing/2014/main" id="{8D9CC988-AB8D-B5CD-DA33-2C89190AABF7}"/>
              </a:ext>
            </a:extLst>
          </p:cNvPr>
          <p:cNvSpPr txBox="1"/>
          <p:nvPr/>
        </p:nvSpPr>
        <p:spPr>
          <a:xfrm>
            <a:off x="1313488" y="337650"/>
            <a:ext cx="6517024" cy="421719"/>
          </a:xfrm>
          <a:prstGeom prst="rect">
            <a:avLst/>
          </a:prstGeom>
          <a:noFill/>
        </p:spPr>
        <p:txBody>
          <a:bodyPr wrap="square" lIns="91440" tIns="45720" rIns="91440" bIns="45720" anchor="t">
            <a:spAutoFit/>
          </a:bodyPr>
          <a:lstStyle/>
          <a:p>
            <a:pPr algn="ctr">
              <a:lnSpc>
                <a:spcPct val="113999"/>
              </a:lnSpc>
              <a:spcAft>
                <a:spcPts val="3000"/>
              </a:spcAft>
            </a:pPr>
            <a:r>
              <a:rPr lang="en-US" sz="2000" b="1" i="1">
                <a:latin typeface="Open Sans"/>
                <a:ea typeface="Open Sans"/>
                <a:cs typeface="Open Sans"/>
              </a:rPr>
              <a:t>Join us for a special October National Webinar:</a:t>
            </a:r>
          </a:p>
        </p:txBody>
      </p:sp>
      <p:sp>
        <p:nvSpPr>
          <p:cNvPr id="4" name="TextBox 3">
            <a:extLst>
              <a:ext uri="{FF2B5EF4-FFF2-40B4-BE49-F238E27FC236}">
                <a16:creationId xmlns:a16="http://schemas.microsoft.com/office/drawing/2014/main" id="{486FA075-A532-2C87-73CF-3BBD48724922}"/>
              </a:ext>
            </a:extLst>
          </p:cNvPr>
          <p:cNvSpPr txBox="1"/>
          <p:nvPr/>
        </p:nvSpPr>
        <p:spPr>
          <a:xfrm>
            <a:off x="2159955" y="2641943"/>
            <a:ext cx="7362964" cy="1198085"/>
          </a:xfrm>
          <a:prstGeom prst="rect">
            <a:avLst/>
          </a:prstGeom>
          <a:noFill/>
        </p:spPr>
        <p:txBody>
          <a:bodyPr wrap="square" lIns="91440" tIns="45720" rIns="91440" bIns="45720" anchor="t">
            <a:spAutoFit/>
          </a:bodyPr>
          <a:lstStyle/>
          <a:p>
            <a:pPr marL="342900" indent="-342900">
              <a:lnSpc>
                <a:spcPct val="113999"/>
              </a:lnSpc>
              <a:buAutoNum type="arabicPeriod"/>
            </a:pPr>
            <a:r>
              <a:rPr lang="en-US" sz="1600" i="1">
                <a:latin typeface="Open Sans"/>
                <a:ea typeface="Open Sans"/>
                <a:cs typeface="Open Sans"/>
              </a:rPr>
              <a:t>Featured panel speakers, moderated by </a:t>
            </a:r>
            <a:r>
              <a:rPr lang="en-US" sz="1600" b="1" i="1">
                <a:latin typeface="Open Sans"/>
                <a:ea typeface="Open Sans"/>
                <a:cs typeface="Open Sans"/>
              </a:rPr>
              <a:t>Michael Santos </a:t>
            </a:r>
            <a:endParaRPr lang="en-US" b="1">
              <a:cs typeface="Calibri"/>
            </a:endParaRPr>
          </a:p>
          <a:p>
            <a:pPr marL="800100" lvl="1" indent="-342900">
              <a:lnSpc>
                <a:spcPct val="113999"/>
              </a:lnSpc>
              <a:buFont typeface="Arial" panose="020B0604020202020204" pitchFamily="34" charset="0"/>
              <a:buChar char="•"/>
            </a:pPr>
            <a:r>
              <a:rPr lang="en-US" sz="1600" b="1">
                <a:latin typeface="Open Sans"/>
                <a:ea typeface="Open Sans"/>
                <a:cs typeface="Open Sans"/>
              </a:rPr>
              <a:t>Peggy Bailey</a:t>
            </a:r>
            <a:r>
              <a:rPr lang="en-US" sz="1600">
                <a:latin typeface="Open Sans"/>
                <a:ea typeface="Open Sans"/>
                <a:cs typeface="Open Sans"/>
              </a:rPr>
              <a:t>, Center for Budget and Policy Priorities</a:t>
            </a:r>
          </a:p>
          <a:p>
            <a:pPr marL="800100" lvl="1" indent="-342900">
              <a:lnSpc>
                <a:spcPct val="113999"/>
              </a:lnSpc>
              <a:buFont typeface="Arial" panose="020B0604020202020204" pitchFamily="34" charset="0"/>
              <a:buChar char="•"/>
            </a:pPr>
            <a:r>
              <a:rPr lang="en-US" sz="1600" b="1">
                <a:latin typeface="Open Sans"/>
                <a:ea typeface="Open Sans"/>
                <a:cs typeface="Open Sans"/>
              </a:rPr>
              <a:t>Aaron Carrillo</a:t>
            </a:r>
            <a:r>
              <a:rPr lang="en-US" sz="1600">
                <a:latin typeface="Open Sans"/>
                <a:ea typeface="Open Sans"/>
                <a:cs typeface="Open Sans"/>
              </a:rPr>
              <a:t>, RESULTS Grassroots Board</a:t>
            </a:r>
          </a:p>
          <a:p>
            <a:pPr marL="800100" lvl="1" indent="-342900">
              <a:lnSpc>
                <a:spcPct val="113999"/>
              </a:lnSpc>
              <a:buFont typeface="Arial" panose="020B0604020202020204" pitchFamily="34" charset="0"/>
              <a:buChar char="•"/>
            </a:pPr>
            <a:r>
              <a:rPr lang="en-US" sz="1600" b="1">
                <a:latin typeface="Open Sans"/>
                <a:ea typeface="Open Sans"/>
                <a:cs typeface="Open Sans"/>
              </a:rPr>
              <a:t>Elisa Minoff</a:t>
            </a:r>
            <a:r>
              <a:rPr lang="en-US" sz="1600">
                <a:latin typeface="Open Sans"/>
                <a:ea typeface="Open Sans"/>
                <a:cs typeface="Open Sans"/>
              </a:rPr>
              <a:t>, Center for the Study of Social Policy</a:t>
            </a:r>
          </a:p>
        </p:txBody>
      </p:sp>
      <p:sp>
        <p:nvSpPr>
          <p:cNvPr id="2" name="TextBox 1">
            <a:extLst>
              <a:ext uri="{FF2B5EF4-FFF2-40B4-BE49-F238E27FC236}">
                <a16:creationId xmlns:a16="http://schemas.microsoft.com/office/drawing/2014/main" id="{24510B01-4BBA-BACA-84CD-884473F18851}"/>
              </a:ext>
            </a:extLst>
          </p:cNvPr>
          <p:cNvSpPr txBox="1"/>
          <p:nvPr/>
        </p:nvSpPr>
        <p:spPr>
          <a:xfrm>
            <a:off x="1061069" y="1943606"/>
            <a:ext cx="70319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Open Sans"/>
              </a:rPr>
              <a:t>Saturday, October 14, 12:00-3:00 pm ET </a:t>
            </a:r>
            <a:r>
              <a:rPr lang="en-US" sz="2400">
                <a:latin typeface="Open Sans"/>
                <a:ea typeface="Open Sans"/>
                <a:cs typeface="Open Sans"/>
              </a:rPr>
              <a:t>​</a:t>
            </a:r>
            <a:endParaRPr lang="en-US"/>
          </a:p>
        </p:txBody>
      </p:sp>
      <p:sp>
        <p:nvSpPr>
          <p:cNvPr id="5" name="TextBox 4">
            <a:extLst>
              <a:ext uri="{FF2B5EF4-FFF2-40B4-BE49-F238E27FC236}">
                <a16:creationId xmlns:a16="http://schemas.microsoft.com/office/drawing/2014/main" id="{3C9E33EA-ECEE-B5C0-2379-35E8A64E7354}"/>
              </a:ext>
            </a:extLst>
          </p:cNvPr>
          <p:cNvSpPr txBox="1"/>
          <p:nvPr/>
        </p:nvSpPr>
        <p:spPr>
          <a:xfrm>
            <a:off x="2159954" y="3906323"/>
            <a:ext cx="7362964" cy="917367"/>
          </a:xfrm>
          <a:prstGeom prst="rect">
            <a:avLst/>
          </a:prstGeom>
          <a:noFill/>
        </p:spPr>
        <p:txBody>
          <a:bodyPr wrap="square" lIns="91440" tIns="45720" rIns="91440" bIns="45720" anchor="t">
            <a:spAutoFit/>
          </a:bodyPr>
          <a:lstStyle/>
          <a:p>
            <a:pPr>
              <a:lnSpc>
                <a:spcPct val="113999"/>
              </a:lnSpc>
            </a:pPr>
            <a:r>
              <a:rPr lang="en-US" sz="1600" i="1">
                <a:latin typeface="Open Sans"/>
                <a:ea typeface="Open Sans"/>
                <a:cs typeface="Open Sans"/>
              </a:rPr>
              <a:t>2.   EPIC Laser Talk training on the Child Tax Credit</a:t>
            </a:r>
            <a:endParaRPr lang="en-US">
              <a:latin typeface="Calibri"/>
              <a:ea typeface="Open Sans"/>
              <a:cs typeface="Calibri"/>
            </a:endParaRPr>
          </a:p>
          <a:p>
            <a:pPr marL="742950" lvl="1" indent="-285750">
              <a:lnSpc>
                <a:spcPct val="113999"/>
              </a:lnSpc>
              <a:buFont typeface="Arial"/>
              <a:buChar char="•"/>
            </a:pPr>
            <a:r>
              <a:rPr lang="en-US" sz="1600">
                <a:latin typeface="Open Sans"/>
                <a:ea typeface="Open Sans"/>
                <a:cs typeface="Open Sans"/>
              </a:rPr>
              <a:t>Facilitated by </a:t>
            </a:r>
            <a:r>
              <a:rPr lang="en-US" sz="1600" b="1">
                <a:latin typeface="Open Sans"/>
                <a:ea typeface="Open Sans"/>
                <a:cs typeface="Open Sans"/>
              </a:rPr>
              <a:t>Kazmyn Ramos</a:t>
            </a:r>
            <a:r>
              <a:rPr lang="en-US" sz="1600">
                <a:latin typeface="Open Sans"/>
                <a:ea typeface="Open Sans"/>
                <a:cs typeface="Open Sans"/>
              </a:rPr>
              <a:t>, RESULTS Expert on Poverty</a:t>
            </a:r>
          </a:p>
          <a:p>
            <a:pPr marL="742950" lvl="1" indent="-285750">
              <a:lnSpc>
                <a:spcPct val="113999"/>
              </a:lnSpc>
              <a:buFont typeface="Arial"/>
              <a:buChar char="•"/>
            </a:pPr>
            <a:r>
              <a:rPr lang="en-US" sz="1600">
                <a:latin typeface="Open Sans"/>
                <a:ea typeface="Open Sans"/>
                <a:cs typeface="Open Sans"/>
              </a:rPr>
              <a:t>Learn how to make the case for an expanded Child Tax Credit</a:t>
            </a:r>
          </a:p>
        </p:txBody>
      </p:sp>
      <p:pic>
        <p:nvPicPr>
          <p:cNvPr id="6" name="Graphic 5" descr="Scales of justice with solid fill">
            <a:extLst>
              <a:ext uri="{FF2B5EF4-FFF2-40B4-BE49-F238E27FC236}">
                <a16:creationId xmlns:a16="http://schemas.microsoft.com/office/drawing/2014/main" id="{5DC8C071-751B-3788-00C2-770F953FD3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5680" y="2539382"/>
            <a:ext cx="1925904" cy="2113032"/>
          </a:xfrm>
          <a:prstGeom prst="rect">
            <a:avLst/>
          </a:prstGeom>
        </p:spPr>
      </p:pic>
    </p:spTree>
    <p:extLst>
      <p:ext uri="{BB962C8B-B14F-4D97-AF65-F5344CB8AC3E}">
        <p14:creationId xmlns:p14="http://schemas.microsoft.com/office/powerpoint/2010/main" val="4189448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871254" y="273866"/>
            <a:ext cx="7401491" cy="794821"/>
          </a:xfrm>
        </p:spPr>
        <p:txBody>
          <a:bodyPr>
            <a:normAutofit/>
          </a:bodyPr>
          <a:lstStyle/>
          <a:p>
            <a:r>
              <a:rPr lang="en-US" sz="3200" b="1">
                <a:solidFill>
                  <a:srgbClr val="D50032"/>
                </a:solidFill>
              </a:rPr>
              <a:t>Diversity and Inclusion 101</a:t>
            </a:r>
            <a:endParaRPr lang="en-US" sz="3000"/>
          </a:p>
        </p:txBody>
      </p:sp>
      <p:sp>
        <p:nvSpPr>
          <p:cNvPr id="3" name="Content Placeholder 2">
            <a:extLst>
              <a:ext uri="{FF2B5EF4-FFF2-40B4-BE49-F238E27FC236}">
                <a16:creationId xmlns:a16="http://schemas.microsoft.com/office/drawing/2014/main" id="{67FC8423-D76D-5A7F-A946-CBC1701F151D}"/>
              </a:ext>
            </a:extLst>
          </p:cNvPr>
          <p:cNvSpPr>
            <a:spLocks noGrp="1"/>
          </p:cNvSpPr>
          <p:nvPr>
            <p:ph idx="1"/>
          </p:nvPr>
        </p:nvSpPr>
        <p:spPr/>
        <p:txBody>
          <a:bodyPr>
            <a:normAutofit/>
          </a:bodyPr>
          <a:lstStyle/>
          <a:p>
            <a:pPr marL="0" indent="0" algn="ctr">
              <a:buNone/>
            </a:pPr>
            <a:r>
              <a:rPr lang="en-US" sz="2400"/>
              <a:t>Learn about implicit bias and microaggressions and gain an understanding of systemic racism and oppression.</a:t>
            </a:r>
            <a:endParaRPr lang="en-US"/>
          </a:p>
          <a:p>
            <a:pPr marL="0" indent="0" algn="ctr">
              <a:spcBef>
                <a:spcPts val="852"/>
              </a:spcBef>
              <a:buNone/>
            </a:pPr>
            <a:r>
              <a:rPr lang="en-US" sz="2800" b="1"/>
              <a:t>Friday, September 29, 12:00 pm ET </a:t>
            </a:r>
          </a:p>
          <a:p>
            <a:pPr marL="0" indent="0" algn="ctr">
              <a:spcBef>
                <a:spcPts val="852"/>
              </a:spcBef>
              <a:buNone/>
            </a:pPr>
            <a:r>
              <a:rPr lang="en-US" sz="2800" b="1"/>
              <a:t>(90 minutes)</a:t>
            </a:r>
            <a:endParaRPr lang="en-US"/>
          </a:p>
          <a:p>
            <a:pPr marL="0" indent="0" algn="ctr">
              <a:spcBef>
                <a:spcPts val="852"/>
              </a:spcBef>
              <a:buNone/>
            </a:pPr>
            <a:r>
              <a:rPr lang="en-US" sz="2400"/>
              <a:t>Registration: </a:t>
            </a:r>
            <a:r>
              <a:rPr lang="en-US" sz="2400">
                <a:hlinkClick r:id="rId2"/>
              </a:rPr>
              <a:t>https://results.org/events/2023-09-29/</a:t>
            </a:r>
          </a:p>
          <a:p>
            <a:pPr marL="0" indent="0" algn="ctr">
              <a:spcBef>
                <a:spcPts val="852"/>
              </a:spcBef>
              <a:buNone/>
            </a:pPr>
            <a:endParaRPr lang="en-US" sz="2400"/>
          </a:p>
          <a:p>
            <a:pPr marL="0" indent="0">
              <a:spcBef>
                <a:spcPts val="852"/>
              </a:spcBef>
              <a:buNone/>
            </a:pPr>
            <a:endParaRPr lang="en-US" sz="4250"/>
          </a:p>
        </p:txBody>
      </p:sp>
    </p:spTree>
    <p:extLst>
      <p:ext uri="{BB962C8B-B14F-4D97-AF65-F5344CB8AC3E}">
        <p14:creationId xmlns:p14="http://schemas.microsoft.com/office/powerpoint/2010/main" val="21159809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87D5-FE3D-4F3D-5C89-8CFC0090E848}"/>
              </a:ext>
            </a:extLst>
          </p:cNvPr>
          <p:cNvSpPr>
            <a:spLocks noGrp="1"/>
          </p:cNvSpPr>
          <p:nvPr>
            <p:ph type="title"/>
          </p:nvPr>
        </p:nvSpPr>
        <p:spPr>
          <a:xfrm>
            <a:off x="871254" y="273866"/>
            <a:ext cx="7401491" cy="794821"/>
          </a:xfrm>
        </p:spPr>
        <p:txBody>
          <a:bodyPr>
            <a:normAutofit/>
          </a:bodyPr>
          <a:lstStyle/>
          <a:p>
            <a:r>
              <a:rPr lang="en-US" sz="3200" b="1">
                <a:solidFill>
                  <a:srgbClr val="D50032"/>
                </a:solidFill>
              </a:rPr>
              <a:t>Group Leader Training Series</a:t>
            </a:r>
          </a:p>
        </p:txBody>
      </p:sp>
      <p:sp>
        <p:nvSpPr>
          <p:cNvPr id="3" name="Content Placeholder 2">
            <a:extLst>
              <a:ext uri="{FF2B5EF4-FFF2-40B4-BE49-F238E27FC236}">
                <a16:creationId xmlns:a16="http://schemas.microsoft.com/office/drawing/2014/main" id="{67FC8423-D76D-5A7F-A946-CBC1701F151D}"/>
              </a:ext>
            </a:extLst>
          </p:cNvPr>
          <p:cNvSpPr>
            <a:spLocks noGrp="1"/>
          </p:cNvSpPr>
          <p:nvPr>
            <p:ph idx="1"/>
          </p:nvPr>
        </p:nvSpPr>
        <p:spPr/>
        <p:txBody>
          <a:bodyPr spcFirstLastPara="1" wrap="square" lIns="91425" tIns="45700" rIns="91425" bIns="45700" anchor="t" anchorCtr="0">
            <a:noAutofit/>
          </a:bodyPr>
          <a:lstStyle/>
          <a:p>
            <a:pPr marL="0" indent="0" algn="ctr">
              <a:lnSpc>
                <a:spcPct val="114000"/>
              </a:lnSpc>
              <a:spcBef>
                <a:spcPts val="0"/>
              </a:spcBef>
              <a:spcAft>
                <a:spcPts val="1200"/>
              </a:spcAft>
              <a:buNone/>
            </a:pPr>
            <a:r>
              <a:rPr lang="en-US" sz="1800" dirty="0">
                <a:solidFill>
                  <a:srgbClr val="212529"/>
                </a:solidFill>
              </a:rPr>
              <a:t>Are you a current (or even aspiring) RESULTS Group Leader? You are welcome to this four-part learning series to be held on four successive weeks starting </a:t>
            </a:r>
            <a:r>
              <a:rPr lang="en-US" sz="1800" b="1" dirty="0">
                <a:solidFill>
                  <a:srgbClr val="212529"/>
                </a:solidFill>
              </a:rPr>
              <a:t>October 18, from 8:00-10:00 pm ET</a:t>
            </a:r>
            <a:r>
              <a:rPr lang="en-US" sz="1800" dirty="0">
                <a:solidFill>
                  <a:srgbClr val="212529"/>
                </a:solidFill>
              </a:rPr>
              <a:t>. </a:t>
            </a:r>
            <a:endParaRPr lang="en-US" sz="1800" dirty="0">
              <a:solidFill>
                <a:srgbClr val="000000"/>
              </a:solidFill>
            </a:endParaRPr>
          </a:p>
          <a:p>
            <a:pPr marL="0" indent="0" algn="ctr">
              <a:lnSpc>
                <a:spcPct val="114000"/>
              </a:lnSpc>
              <a:spcBef>
                <a:spcPts val="0"/>
              </a:spcBef>
              <a:spcAft>
                <a:spcPts val="1200"/>
              </a:spcAft>
              <a:buNone/>
            </a:pPr>
            <a:r>
              <a:rPr lang="en-US" sz="1800" dirty="0">
                <a:solidFill>
                  <a:srgbClr val="212529"/>
                </a:solidFill>
              </a:rPr>
              <a:t>Based on a series of trainings held 2015-2018, these interactive sessions will get you in touch with fellow Group Leaders, offer encouraging information about leadership itself, give you practical tools for leading your RESULTS group, and provide some fun.</a:t>
            </a:r>
            <a:endParaRPr lang="en-US" sz="1800" dirty="0">
              <a:solidFill>
                <a:srgbClr val="000000"/>
              </a:solidFill>
            </a:endParaRPr>
          </a:p>
          <a:p>
            <a:pPr marL="0" indent="0" algn="ctr">
              <a:lnSpc>
                <a:spcPct val="114000"/>
              </a:lnSpc>
              <a:spcBef>
                <a:spcPts val="0"/>
              </a:spcBef>
              <a:spcAft>
                <a:spcPts val="1200"/>
              </a:spcAft>
              <a:buNone/>
            </a:pPr>
            <a:r>
              <a:rPr lang="en-US" sz="1800" u="sng" dirty="0">
                <a:solidFill>
                  <a:srgbClr val="D50032"/>
                </a:solidFill>
                <a:hlinkClick r:id="rId2"/>
              </a:rPr>
              <a:t>Register today!</a:t>
            </a:r>
            <a:r>
              <a:rPr lang="en-US" sz="1800" dirty="0">
                <a:solidFill>
                  <a:srgbClr val="212529"/>
                </a:solidFill>
              </a:rPr>
              <a:t> Questions? Contact </a:t>
            </a:r>
            <a:r>
              <a:rPr lang="en-US" sz="1800" u="sng" dirty="0">
                <a:solidFill>
                  <a:srgbClr val="D50032"/>
                </a:solidFill>
                <a:hlinkClick r:id="rId3"/>
              </a:rPr>
              <a:t>Lisa Marchal</a:t>
            </a:r>
            <a:r>
              <a:rPr lang="en-US" sz="1800" dirty="0">
                <a:solidFill>
                  <a:srgbClr val="212529"/>
                </a:solidFill>
              </a:rPr>
              <a:t>.</a:t>
            </a:r>
            <a:endParaRPr lang="en-US" sz="1800" dirty="0"/>
          </a:p>
          <a:p>
            <a:pPr marL="0" indent="0" algn="ctr">
              <a:spcBef>
                <a:spcPts val="852"/>
              </a:spcBef>
              <a:buNone/>
            </a:pPr>
            <a:endParaRPr lang="en-US" sz="2400" dirty="0"/>
          </a:p>
          <a:p>
            <a:pPr marL="0" indent="0">
              <a:spcBef>
                <a:spcPts val="852"/>
              </a:spcBef>
              <a:buNone/>
            </a:pPr>
            <a:endParaRPr lang="en-US" sz="4250" dirty="0"/>
          </a:p>
        </p:txBody>
      </p:sp>
    </p:spTree>
    <p:extLst>
      <p:ext uri="{BB962C8B-B14F-4D97-AF65-F5344CB8AC3E}">
        <p14:creationId xmlns:p14="http://schemas.microsoft.com/office/powerpoint/2010/main" val="983378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800" b="1">
                <a:solidFill>
                  <a:srgbClr val="D50032"/>
                </a:solidFill>
              </a:rPr>
              <a:t>Partner Organization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603076" y="1132862"/>
            <a:ext cx="7937845" cy="3579506"/>
          </a:xfrm>
          <a:prstGeom prst="rect">
            <a:avLst/>
          </a:prstGeom>
          <a:noFill/>
        </p:spPr>
        <p:txBody>
          <a:bodyPr wrap="square" lIns="91440" tIns="45720" rIns="91440" bIns="45720" rtlCol="0" anchor="t">
            <a:spAutoFit/>
          </a:bodyPr>
          <a:lstStyle/>
          <a:p>
            <a:pPr algn="ctr">
              <a:lnSpc>
                <a:spcPct val="113999"/>
              </a:lnSpc>
            </a:pPr>
            <a:r>
              <a:rPr lang="en-US" sz="2000" b="1">
                <a:latin typeface="Open Sans"/>
                <a:ea typeface="+mn-lt"/>
                <a:cs typeface="+mn-lt"/>
              </a:rPr>
              <a:t>Global Allies Program: Partners Ending Poverty </a:t>
            </a:r>
            <a:endParaRPr lang="en-US" sz="2000">
              <a:latin typeface="Open Sans"/>
              <a:ea typeface="+mn-lt"/>
              <a:cs typeface="+mn-lt"/>
            </a:endParaRPr>
          </a:p>
          <a:p>
            <a:pPr algn="ctr">
              <a:lnSpc>
                <a:spcPct val="113999"/>
              </a:lnSpc>
            </a:pPr>
            <a:r>
              <a:rPr lang="en-US" sz="2000" b="1">
                <a:latin typeface="Open Sans"/>
                <a:ea typeface="+mn-lt"/>
                <a:cs typeface="+mn-lt"/>
              </a:rPr>
              <a:t>with Returned Peace Corps Volunteers</a:t>
            </a:r>
            <a:endParaRPr lang="en-US" sz="2000">
              <a:latin typeface="Open Sans"/>
              <a:ea typeface="+mn-lt"/>
              <a:cs typeface="+mn-lt"/>
            </a:endParaRPr>
          </a:p>
          <a:p>
            <a:pPr algn="ctr">
              <a:lnSpc>
                <a:spcPct val="113999"/>
              </a:lnSpc>
            </a:pPr>
            <a:r>
              <a:rPr lang="en-US" sz="2000" b="1">
                <a:latin typeface="Open Sans"/>
                <a:ea typeface="+mn-lt"/>
                <a:cs typeface="+mn-lt"/>
              </a:rPr>
              <a:t>Thursday, September 14, 8:30 pm ET</a:t>
            </a:r>
            <a:endParaRPr lang="en-US" sz="2000">
              <a:latin typeface="Open Sans"/>
              <a:ea typeface="+mn-lt"/>
              <a:cs typeface="+mn-lt"/>
            </a:endParaRPr>
          </a:p>
          <a:p>
            <a:pPr algn="ctr">
              <a:lnSpc>
                <a:spcPct val="113999"/>
              </a:lnSpc>
            </a:pPr>
            <a:r>
              <a:rPr lang="en-US" sz="2000">
                <a:latin typeface="Open Sans"/>
                <a:ea typeface="+mn-lt"/>
                <a:cs typeface="+mn-lt"/>
              </a:rPr>
              <a:t>Register at </a:t>
            </a:r>
            <a:r>
              <a:rPr lang="en-US" sz="2000">
                <a:latin typeface="Open Sans"/>
                <a:ea typeface="+mn-lt"/>
                <a:cs typeface="+mn-lt"/>
                <a:hlinkClick r:id="rId3"/>
              </a:rPr>
              <a:t>https://tinyurl.com/GAPSummer23</a:t>
            </a:r>
            <a:endParaRPr lang="en-US" sz="2000">
              <a:latin typeface="Open Sans"/>
              <a:ea typeface="Open Sans"/>
              <a:cs typeface="Arial"/>
            </a:endParaRPr>
          </a:p>
          <a:p>
            <a:pPr algn="ctr">
              <a:lnSpc>
                <a:spcPct val="113999"/>
              </a:lnSpc>
            </a:pPr>
            <a:endParaRPr lang="en-US" sz="2000">
              <a:latin typeface="Open Sans"/>
              <a:ea typeface="Open Sans"/>
              <a:cs typeface="Arial"/>
            </a:endParaRPr>
          </a:p>
          <a:p>
            <a:pPr algn="ctr">
              <a:lnSpc>
                <a:spcPct val="114000"/>
              </a:lnSpc>
            </a:pPr>
            <a:r>
              <a:rPr lang="en-US" sz="2000" b="1">
                <a:latin typeface="Open Sans"/>
                <a:ea typeface="Open Sans"/>
                <a:cs typeface="Open Sans"/>
              </a:rPr>
              <a:t>Together Women Rise partnership webinar</a:t>
            </a:r>
            <a:endParaRPr lang="en-US" sz="2000">
              <a:latin typeface="Open Sans"/>
              <a:ea typeface="Open Sans"/>
              <a:cs typeface="Open Sans"/>
            </a:endParaRPr>
          </a:p>
          <a:p>
            <a:pPr algn="ctr">
              <a:lnSpc>
                <a:spcPct val="114000"/>
              </a:lnSpc>
            </a:pPr>
            <a:r>
              <a:rPr lang="en-US" sz="2000" b="1">
                <a:latin typeface="Open Sans"/>
                <a:ea typeface="Open Sans"/>
                <a:cs typeface="Open Sans"/>
              </a:rPr>
              <a:t>Tuesday, September 19, 8:30 pm ET</a:t>
            </a:r>
          </a:p>
          <a:p>
            <a:pPr algn="ctr">
              <a:lnSpc>
                <a:spcPct val="114000"/>
              </a:lnSpc>
            </a:pPr>
            <a:r>
              <a:rPr lang="en-US" sz="2000">
                <a:latin typeface="Open Sans"/>
                <a:ea typeface="Open Sans"/>
                <a:cs typeface="Open Sans"/>
              </a:rPr>
              <a:t>Join at </a:t>
            </a:r>
            <a:r>
              <a:rPr lang="en-US" sz="2000">
                <a:latin typeface="Open Sans"/>
                <a:ea typeface="+mn-lt"/>
                <a:cs typeface="+mn-lt"/>
                <a:hlinkClick r:id="rId4"/>
              </a:rPr>
              <a:t>https://tinyurl.com/TWRRP</a:t>
            </a:r>
            <a:endParaRPr lang="en-US" sz="2000">
              <a:latin typeface="Open Sans"/>
              <a:ea typeface="+mn-lt"/>
              <a:cs typeface="+mn-lt"/>
            </a:endParaRPr>
          </a:p>
          <a:p>
            <a:pPr algn="ctr">
              <a:lnSpc>
                <a:spcPct val="113999"/>
              </a:lnSpc>
            </a:pPr>
            <a:endParaRPr lang="en-US" sz="2000">
              <a:latin typeface="Arial"/>
              <a:ea typeface="Open Sans" panose="020B0606030504020204" pitchFamily="34" charset="0"/>
              <a:cs typeface="Arial"/>
            </a:endParaRPr>
          </a:p>
          <a:p>
            <a:pPr algn="ctr">
              <a:lnSpc>
                <a:spcPct val="113999"/>
              </a:lnSpc>
            </a:pPr>
            <a:endParaRPr lang="en-US" sz="2000">
              <a:latin typeface="Open Sans" panose="020B0606030504020204" pitchFamily="34" charset="0"/>
              <a:ea typeface="Open Sans" panose="020B0606030504020204" pitchFamily="34" charset="0"/>
              <a:cs typeface="Arial"/>
            </a:endParaRPr>
          </a:p>
        </p:txBody>
      </p:sp>
    </p:spTree>
    <p:extLst>
      <p:ext uri="{BB962C8B-B14F-4D97-AF65-F5344CB8AC3E}">
        <p14:creationId xmlns:p14="http://schemas.microsoft.com/office/powerpoint/2010/main" val="2761104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598157"/>
          </a:xfrm>
        </p:spPr>
        <p:txBody>
          <a:bodyPr>
            <a:normAutofit/>
          </a:bodyPr>
          <a:lstStyle/>
          <a:p>
            <a:r>
              <a:rPr lang="en-US" sz="2800" b="1">
                <a:solidFill>
                  <a:srgbClr val="D50032"/>
                </a:solidFill>
              </a:rPr>
              <a:t>September Policy Forums</a:t>
            </a:r>
            <a:endParaRPr lang="en-US"/>
          </a:p>
        </p:txBody>
      </p:sp>
      <p:sp>
        <p:nvSpPr>
          <p:cNvPr id="3" name="TextBox 2">
            <a:extLst>
              <a:ext uri="{FF2B5EF4-FFF2-40B4-BE49-F238E27FC236}">
                <a16:creationId xmlns:a16="http://schemas.microsoft.com/office/drawing/2014/main" id="{F6191203-F6F5-2BD3-3E34-C51B19806D7D}"/>
              </a:ext>
            </a:extLst>
          </p:cNvPr>
          <p:cNvSpPr txBox="1"/>
          <p:nvPr/>
        </p:nvSpPr>
        <p:spPr>
          <a:xfrm>
            <a:off x="603077" y="895262"/>
            <a:ext cx="7937845" cy="5444632"/>
          </a:xfrm>
          <a:prstGeom prst="rect">
            <a:avLst/>
          </a:prstGeom>
          <a:noFill/>
        </p:spPr>
        <p:txBody>
          <a:bodyPr wrap="square" lIns="91440" tIns="45720" rIns="91440" bIns="45720" rtlCol="0" anchor="t">
            <a:spAutoFit/>
          </a:bodyPr>
          <a:lstStyle/>
          <a:p>
            <a:pPr algn="ctr">
              <a:lnSpc>
                <a:spcPct val="113999"/>
              </a:lnSpc>
              <a:spcAft>
                <a:spcPts val="1800"/>
              </a:spcAft>
            </a:pPr>
            <a:r>
              <a:rPr lang="en-US" sz="2000" b="1" dirty="0">
                <a:latin typeface="Open Sans"/>
                <a:ea typeface="+mn-lt"/>
                <a:cs typeface="+mn-lt"/>
              </a:rPr>
              <a:t>Thursday, September 21</a:t>
            </a:r>
          </a:p>
          <a:p>
            <a:pPr algn="ctr">
              <a:lnSpc>
                <a:spcPct val="113999"/>
              </a:lnSpc>
            </a:pPr>
            <a:r>
              <a:rPr lang="en-US" sz="2000" b="1" dirty="0">
                <a:latin typeface="Open Sans"/>
                <a:ea typeface="+mn-lt"/>
                <a:cs typeface="+mn-lt"/>
              </a:rPr>
              <a:t>U.S. Policy Forum, 8:00 pm ET</a:t>
            </a:r>
            <a:endParaRPr lang="en-US" sz="2000" dirty="0">
              <a:latin typeface="Open Sans"/>
              <a:ea typeface="+mn-lt"/>
              <a:cs typeface="+mn-lt"/>
            </a:endParaRPr>
          </a:p>
          <a:p>
            <a:pPr algn="ctr">
              <a:lnSpc>
                <a:spcPct val="113999"/>
              </a:lnSpc>
            </a:pPr>
            <a:r>
              <a:rPr lang="en-US" sz="2000" dirty="0">
                <a:latin typeface="Open Sans"/>
                <a:ea typeface="+mn-lt"/>
                <a:cs typeface="+mn-lt"/>
              </a:rPr>
              <a:t>Focus: 2022 U.S. Census Poverty Data review with Meredith Dodson of the Coalition on Human Needs</a:t>
            </a:r>
          </a:p>
          <a:p>
            <a:pPr algn="ctr">
              <a:lnSpc>
                <a:spcPct val="113999"/>
              </a:lnSpc>
              <a:spcAft>
                <a:spcPts val="1800"/>
              </a:spcAft>
            </a:pPr>
            <a:r>
              <a:rPr lang="en-US" sz="2000" dirty="0">
                <a:latin typeface="Open Sans"/>
                <a:ea typeface="Open Sans"/>
                <a:cs typeface="+mn-lt"/>
              </a:rPr>
              <a:t>Register: </a:t>
            </a:r>
            <a:r>
              <a:rPr lang="en-US" sz="2000" dirty="0">
                <a:ea typeface="+mn-lt"/>
                <a:cs typeface="+mn-lt"/>
                <a:hlinkClick r:id="rId3"/>
              </a:rPr>
              <a:t>https://tinyurl.com/USPFSEPT23</a:t>
            </a:r>
            <a:endParaRPr lang="en-US" sz="2000" dirty="0">
              <a:latin typeface="Open Sans"/>
              <a:ea typeface="Open Sans"/>
              <a:cs typeface="Arial"/>
            </a:endParaRPr>
          </a:p>
          <a:p>
            <a:pPr algn="ctr">
              <a:lnSpc>
                <a:spcPct val="113999"/>
              </a:lnSpc>
            </a:pPr>
            <a:r>
              <a:rPr lang="en-US" sz="2000" b="1" dirty="0">
                <a:latin typeface="Open Sans"/>
                <a:ea typeface="Open Sans"/>
                <a:cs typeface="Open Sans"/>
              </a:rPr>
              <a:t>Global Policy Forum, 9:00 pm ET</a:t>
            </a:r>
            <a:endParaRPr lang="en-US" dirty="0"/>
          </a:p>
          <a:p>
            <a:pPr algn="ctr">
              <a:lnSpc>
                <a:spcPct val="113999"/>
              </a:lnSpc>
            </a:pPr>
            <a:r>
              <a:rPr lang="en-US" sz="2000" dirty="0">
                <a:latin typeface="Open Sans"/>
                <a:ea typeface="Open Sans"/>
                <a:cs typeface="Open Sans"/>
              </a:rPr>
              <a:t>Focus: News on the eve of the UN High-Level Meeting on tuberculosis</a:t>
            </a:r>
          </a:p>
          <a:p>
            <a:pPr algn="ctr">
              <a:lnSpc>
                <a:spcPct val="113999"/>
              </a:lnSpc>
            </a:pPr>
            <a:r>
              <a:rPr lang="en-US" sz="2000" dirty="0">
                <a:latin typeface="Open Sans"/>
                <a:ea typeface="Open Sans"/>
                <a:cs typeface="Open Sans"/>
              </a:rPr>
              <a:t>Register: </a:t>
            </a:r>
            <a:r>
              <a:rPr lang="en-US" sz="2000" dirty="0">
                <a:ea typeface="+mn-lt"/>
                <a:cs typeface="+mn-lt"/>
                <a:hlinkClick r:id="rId4"/>
              </a:rPr>
              <a:t>https://tinyurl.com/GPFSEPT23</a:t>
            </a:r>
          </a:p>
          <a:p>
            <a:pPr algn="ctr">
              <a:lnSpc>
                <a:spcPct val="113999"/>
              </a:lnSpc>
            </a:pPr>
            <a:endParaRPr lang="en-US" sz="2000" dirty="0">
              <a:latin typeface="Arial"/>
              <a:ea typeface="Open Sans"/>
              <a:cs typeface="Arial"/>
            </a:endParaRPr>
          </a:p>
          <a:p>
            <a:pPr algn="ctr">
              <a:lnSpc>
                <a:spcPct val="113999"/>
              </a:lnSpc>
            </a:pPr>
            <a:endParaRPr lang="en-US" sz="2000" b="1" dirty="0">
              <a:latin typeface="Open Sans"/>
              <a:ea typeface="Open Sans" panose="020B0606030504020204" pitchFamily="34" charset="0"/>
              <a:cs typeface="Open Sans"/>
            </a:endParaRPr>
          </a:p>
          <a:p>
            <a:pPr algn="ctr">
              <a:lnSpc>
                <a:spcPct val="114000"/>
              </a:lnSpc>
            </a:pPr>
            <a:endParaRPr lang="en-US" sz="2000" dirty="0">
              <a:latin typeface="Open Sans"/>
              <a:ea typeface="Open Sans" panose="020B0606030504020204" pitchFamily="34" charset="0"/>
              <a:cs typeface="Arial"/>
            </a:endParaRPr>
          </a:p>
          <a:p>
            <a:pPr algn="ctr">
              <a:lnSpc>
                <a:spcPct val="113999"/>
              </a:lnSpc>
            </a:pPr>
            <a:endParaRPr lang="en-US" sz="2000" dirty="0">
              <a:latin typeface="Arial"/>
              <a:ea typeface="Open Sans" panose="020B0606030504020204" pitchFamily="34" charset="0"/>
              <a:cs typeface="Arial"/>
            </a:endParaRPr>
          </a:p>
          <a:p>
            <a:pPr algn="ctr">
              <a:lnSpc>
                <a:spcPct val="113999"/>
              </a:lnSpc>
            </a:pPr>
            <a:endParaRPr lang="en-US" sz="2000" dirty="0">
              <a:latin typeface="Open Sans" panose="020B0606030504020204" pitchFamily="34" charset="0"/>
              <a:ea typeface="Open Sans" panose="020B0606030504020204" pitchFamily="34" charset="0"/>
              <a:cs typeface="Arial"/>
            </a:endParaRPr>
          </a:p>
        </p:txBody>
      </p:sp>
    </p:spTree>
    <p:extLst>
      <p:ext uri="{BB962C8B-B14F-4D97-AF65-F5344CB8AC3E}">
        <p14:creationId xmlns:p14="http://schemas.microsoft.com/office/powerpoint/2010/main" val="263105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Joanne Carter">
            <a:extLst>
              <a:ext uri="{FF2B5EF4-FFF2-40B4-BE49-F238E27FC236}">
                <a16:creationId xmlns:a16="http://schemas.microsoft.com/office/drawing/2014/main" id="{64F5C5B1-669B-D990-DA89-72917028EFE3}"/>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1">
            <a:extLst>
              <a:ext uri="{FF2B5EF4-FFF2-40B4-BE49-F238E27FC236}">
                <a16:creationId xmlns:a16="http://schemas.microsoft.com/office/drawing/2014/main" id="{910307DF-B13D-A3A4-F98D-50B37D822953}"/>
              </a:ext>
            </a:extLst>
          </p:cNvPr>
          <p:cNvSpPr txBox="1">
            <a:spLocks/>
          </p:cNvSpPr>
          <p:nvPr/>
        </p:nvSpPr>
        <p:spPr>
          <a:xfrm>
            <a:off x="783552" y="454266"/>
            <a:ext cx="7401491"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200" b="1">
              <a:solidFill>
                <a:srgbClr val="D50032"/>
              </a:solidFill>
              <a:latin typeface="Open Sans"/>
              <a:ea typeface="Open Sans"/>
              <a:cs typeface="Open Sans"/>
            </a:endParaRPr>
          </a:p>
        </p:txBody>
      </p:sp>
      <p:sp>
        <p:nvSpPr>
          <p:cNvPr id="9" name="Title 1">
            <a:extLst>
              <a:ext uri="{FF2B5EF4-FFF2-40B4-BE49-F238E27FC236}">
                <a16:creationId xmlns:a16="http://schemas.microsoft.com/office/drawing/2014/main" id="{61B91B5E-C8CC-EA4E-9340-B6B2036D33C6}"/>
              </a:ext>
            </a:extLst>
          </p:cNvPr>
          <p:cNvSpPr txBox="1">
            <a:spLocks/>
          </p:cNvSpPr>
          <p:nvPr/>
        </p:nvSpPr>
        <p:spPr>
          <a:xfrm>
            <a:off x="1998405" y="3721790"/>
            <a:ext cx="5147187" cy="646198"/>
          </a:xfrm>
          <a:prstGeom prst="rect">
            <a:avLst/>
          </a:prstGeom>
        </p:spPr>
        <p:txBody>
          <a:bodyPr vert="horz" lIns="91440" tIns="45720" rIns="91440" bIns="45720" rtlCol="0" anchor="ct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br>
              <a:rPr lang="en-US" sz="1600">
                <a:latin typeface="Open Sans"/>
              </a:rPr>
            </a:br>
            <a:r>
              <a:rPr lang="en-US" sz="2800" b="1">
                <a:latin typeface="Open Sans"/>
                <a:ea typeface="+mj-lt"/>
                <a:cs typeface="+mj-lt"/>
              </a:rPr>
              <a:t>Michael Santos</a:t>
            </a:r>
            <a:br>
              <a:rPr lang="en-US" sz="1400" b="1">
                <a:latin typeface="Open Sans"/>
                <a:ea typeface="+mj-lt"/>
                <a:cs typeface="+mj-lt"/>
              </a:rPr>
            </a:br>
            <a:r>
              <a:rPr lang="en-US" sz="1400">
                <a:latin typeface="Open Sans"/>
                <a:ea typeface="+mj-lt"/>
                <a:cs typeface="+mj-lt"/>
              </a:rPr>
              <a:t>Associate Director, </a:t>
            </a:r>
            <a:br>
              <a:rPr lang="en-US" sz="1400">
                <a:latin typeface="Open Sans"/>
                <a:ea typeface="+mj-lt"/>
                <a:cs typeface="+mj-lt"/>
              </a:rPr>
            </a:br>
            <a:r>
              <a:rPr lang="en-US" sz="1400">
                <a:latin typeface="Open Sans"/>
                <a:ea typeface="+mj-lt"/>
                <a:cs typeface="+mj-lt"/>
              </a:rPr>
              <a:t>RESULTS U.S. Poverty Policy</a:t>
            </a:r>
            <a:br>
              <a:rPr lang="en-US" sz="1400">
                <a:latin typeface="Open Sans"/>
                <a:ea typeface="+mj-lt"/>
                <a:cs typeface="+mj-lt"/>
              </a:rPr>
            </a:br>
            <a:r>
              <a:rPr lang="en-US" sz="1400">
                <a:latin typeface="Open Sans"/>
                <a:ea typeface="+mj-lt"/>
                <a:cs typeface="+mj-lt"/>
                <a:hlinkClick r:id="rId3"/>
              </a:rPr>
              <a:t>msantos@results.org</a:t>
            </a:r>
            <a:r>
              <a:rPr lang="en-US" sz="1400">
                <a:latin typeface="Open Sans"/>
                <a:ea typeface="+mj-lt"/>
                <a:cs typeface="+mj-lt"/>
              </a:rPr>
              <a:t> </a:t>
            </a:r>
            <a:r>
              <a:rPr lang="en-US" sz="1600">
                <a:latin typeface="Open Sans"/>
                <a:ea typeface="Open Sans"/>
                <a:cs typeface="Open Sans"/>
              </a:rPr>
              <a:t> </a:t>
            </a:r>
            <a:endParaRPr lang="en-US" sz="1600"/>
          </a:p>
        </p:txBody>
      </p:sp>
      <p:pic>
        <p:nvPicPr>
          <p:cNvPr id="3" name="Picture 2" descr="A person in a suit and tie&#10;&#10;Description automatically generated">
            <a:extLst>
              <a:ext uri="{FF2B5EF4-FFF2-40B4-BE49-F238E27FC236}">
                <a16:creationId xmlns:a16="http://schemas.microsoft.com/office/drawing/2014/main" id="{DFE98D27-E4E2-DE93-3803-57B6AF8CA42D}"/>
              </a:ext>
            </a:extLst>
          </p:cNvPr>
          <p:cNvPicPr>
            <a:picLocks noChangeAspect="1"/>
          </p:cNvPicPr>
          <p:nvPr/>
        </p:nvPicPr>
        <p:blipFill>
          <a:blip r:embed="rId4"/>
          <a:stretch>
            <a:fillRect/>
          </a:stretch>
        </p:blipFill>
        <p:spPr>
          <a:xfrm>
            <a:off x="3485054" y="601929"/>
            <a:ext cx="1991820" cy="2791583"/>
          </a:xfrm>
          <a:prstGeom prst="rect">
            <a:avLst/>
          </a:prstGeom>
        </p:spPr>
      </p:pic>
    </p:spTree>
    <p:extLst>
      <p:ext uri="{BB962C8B-B14F-4D97-AF65-F5344CB8AC3E}">
        <p14:creationId xmlns:p14="http://schemas.microsoft.com/office/powerpoint/2010/main" val="3052245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871254" y="157843"/>
            <a:ext cx="7401491" cy="857250"/>
          </a:xfrm>
        </p:spPr>
        <p:txBody>
          <a:bodyPr>
            <a:normAutofit/>
          </a:bodyPr>
          <a:lstStyle/>
          <a:p>
            <a:r>
              <a:rPr lang="en-US" sz="2600" b="1">
                <a:solidFill>
                  <a:srgbClr val="D50032"/>
                </a:solidFill>
              </a:rPr>
              <a:t>Free Agents Webinars</a:t>
            </a:r>
          </a:p>
        </p:txBody>
      </p:sp>
      <p:sp>
        <p:nvSpPr>
          <p:cNvPr id="3" name="TextBox 2">
            <a:extLst>
              <a:ext uri="{FF2B5EF4-FFF2-40B4-BE49-F238E27FC236}">
                <a16:creationId xmlns:a16="http://schemas.microsoft.com/office/drawing/2014/main" id="{F6191203-F6F5-2BD3-3E34-C51B19806D7D}"/>
              </a:ext>
            </a:extLst>
          </p:cNvPr>
          <p:cNvSpPr txBox="1"/>
          <p:nvPr/>
        </p:nvSpPr>
        <p:spPr>
          <a:xfrm>
            <a:off x="384291" y="1308295"/>
            <a:ext cx="8375416" cy="2526910"/>
          </a:xfrm>
          <a:prstGeom prst="rect">
            <a:avLst/>
          </a:prstGeom>
          <a:noFill/>
        </p:spPr>
        <p:txBody>
          <a:bodyPr wrap="square" lIns="91440" tIns="45720" rIns="91440" bIns="45720" rtlCol="0" anchor="t">
            <a:spAutoFit/>
          </a:bodyPr>
          <a:lstStyle/>
          <a:p>
            <a:pPr algn="ctr">
              <a:lnSpc>
                <a:spcPct val="114000"/>
              </a:lnSpc>
            </a:pPr>
            <a:r>
              <a:rPr lang="en-US" sz="2000" b="1">
                <a:latin typeface="Open Sans"/>
                <a:ea typeface="Open Sans"/>
                <a:cs typeface="Open Sans"/>
              </a:rPr>
              <a:t>U.S. Poverty Free Agents</a:t>
            </a:r>
          </a:p>
          <a:p>
            <a:pPr algn="ctr">
              <a:lnSpc>
                <a:spcPct val="114000"/>
              </a:lnSpc>
            </a:pPr>
            <a:r>
              <a:rPr lang="en-US" sz="2000" b="1">
                <a:latin typeface="Open Sans"/>
                <a:ea typeface="Open Sans"/>
                <a:cs typeface="Open Sans"/>
              </a:rPr>
              <a:t>Tuesday, September 19, 1:00 pm ET and 8:00 pm ET (your choice) </a:t>
            </a:r>
          </a:p>
          <a:p>
            <a:pPr algn="ctr">
              <a:lnSpc>
                <a:spcPct val="114000"/>
              </a:lnSpc>
            </a:pPr>
            <a:r>
              <a:rPr lang="en-US" sz="2000">
                <a:latin typeface="Open Sans"/>
                <a:ea typeface="Open Sans"/>
                <a:cs typeface="Open Sans"/>
              </a:rPr>
              <a:t>Contact Jos Linn at </a:t>
            </a:r>
            <a:r>
              <a:rPr lang="en-US" sz="2000">
                <a:latin typeface="Open Sans"/>
                <a:ea typeface="Open Sans"/>
                <a:cs typeface="Open Sans"/>
                <a:hlinkClick r:id="rId3"/>
              </a:rPr>
              <a:t>jlinn@results.org</a:t>
            </a:r>
            <a:r>
              <a:rPr lang="en-US" sz="2000">
                <a:latin typeface="Open Sans"/>
                <a:ea typeface="Open Sans"/>
                <a:cs typeface="Open Sans"/>
              </a:rPr>
              <a:t> for information.</a:t>
            </a:r>
          </a:p>
          <a:p>
            <a:pPr algn="ctr">
              <a:lnSpc>
                <a:spcPct val="114000"/>
              </a:lnSpc>
            </a:pPr>
            <a:endParaRPr lang="en-US" sz="2000" i="1">
              <a:latin typeface="Open Sans" panose="020B0606030504020204" pitchFamily="34" charset="0"/>
              <a:ea typeface="Open Sans" panose="020B0606030504020204" pitchFamily="34" charset="0"/>
              <a:cs typeface="Open Sans" panose="020B0606030504020204" pitchFamily="34" charset="0"/>
            </a:endParaRPr>
          </a:p>
          <a:p>
            <a:pPr algn="ctr">
              <a:lnSpc>
                <a:spcPct val="113999"/>
              </a:lnSpc>
            </a:pPr>
            <a:r>
              <a:rPr lang="en-US" sz="2000" b="1">
                <a:latin typeface="Open Sans"/>
                <a:ea typeface="Open Sans"/>
                <a:cs typeface="Segoe UI"/>
              </a:rPr>
              <a:t>Global Poverty Free Agents</a:t>
            </a:r>
            <a:endParaRPr lang="en-US" sz="2000">
              <a:latin typeface="Open Sans"/>
              <a:ea typeface="Open Sans"/>
              <a:cs typeface="Segoe UI"/>
            </a:endParaRPr>
          </a:p>
          <a:p>
            <a:pPr algn="ctr">
              <a:lnSpc>
                <a:spcPct val="113999"/>
              </a:lnSpc>
            </a:pPr>
            <a:r>
              <a:rPr lang="en-US" sz="2000" b="1">
                <a:latin typeface="Open Sans"/>
                <a:ea typeface="Open Sans"/>
                <a:cs typeface="Segoe UI"/>
              </a:rPr>
              <a:t>Monday, September 25, 7:00 pm ET</a:t>
            </a:r>
            <a:endParaRPr lang="en-US" sz="2000">
              <a:latin typeface="Open Sans"/>
              <a:ea typeface="Open Sans"/>
              <a:cs typeface="Segoe UI"/>
            </a:endParaRPr>
          </a:p>
          <a:p>
            <a:pPr algn="ctr">
              <a:lnSpc>
                <a:spcPct val="113999"/>
              </a:lnSpc>
            </a:pPr>
            <a:r>
              <a:rPr lang="en-US" sz="2000">
                <a:latin typeface="Open Sans"/>
                <a:ea typeface="Open Sans"/>
                <a:cs typeface="Segoe UI"/>
              </a:rPr>
              <a:t>Contact Lisa Marchal at </a:t>
            </a:r>
            <a:r>
              <a:rPr lang="en-US" sz="2000">
                <a:solidFill>
                  <a:srgbClr val="D50032"/>
                </a:solidFill>
                <a:latin typeface="Open Sans"/>
                <a:ea typeface="Open Sans"/>
                <a:cs typeface="Segoe UI"/>
                <a:hlinkClick r:id="rId4"/>
              </a:rPr>
              <a:t>lmarchal@results.org</a:t>
            </a:r>
            <a:r>
              <a:rPr lang="en-US" sz="2000">
                <a:latin typeface="Open Sans"/>
                <a:ea typeface="Open Sans"/>
                <a:cs typeface="Segoe UI"/>
              </a:rPr>
              <a:t> for information.</a:t>
            </a:r>
            <a:endParaRPr lang="en-US">
              <a:latin typeface="Open Sans"/>
            </a:endParaRPr>
          </a:p>
        </p:txBody>
      </p:sp>
    </p:spTree>
    <p:extLst>
      <p:ext uri="{BB962C8B-B14F-4D97-AF65-F5344CB8AC3E}">
        <p14:creationId xmlns:p14="http://schemas.microsoft.com/office/powerpoint/2010/main" val="31147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91203-F6F5-2BD3-3E34-C51B19806D7D}"/>
              </a:ext>
            </a:extLst>
          </p:cNvPr>
          <p:cNvSpPr txBox="1"/>
          <p:nvPr/>
        </p:nvSpPr>
        <p:spPr>
          <a:xfrm>
            <a:off x="290017" y="1017446"/>
            <a:ext cx="8563966" cy="3108608"/>
          </a:xfrm>
          <a:prstGeom prst="rect">
            <a:avLst/>
          </a:prstGeom>
          <a:noFill/>
        </p:spPr>
        <p:txBody>
          <a:bodyPr wrap="square" lIns="91440" tIns="45720" rIns="91440" bIns="45720" rtlCol="0" anchor="t">
            <a:spAutoFit/>
          </a:bodyPr>
          <a:lstStyle/>
          <a:p>
            <a:pPr algn="ctr" defTabSz="914400">
              <a:lnSpc>
                <a:spcPct val="113999"/>
              </a:lnSpc>
            </a:pPr>
            <a:r>
              <a:rPr lang="en-US" sz="2000" b="1">
                <a:latin typeface="Open Sans"/>
                <a:ea typeface="+mn-lt"/>
                <a:cs typeface="+mn-lt"/>
              </a:rPr>
              <a:t>Event Planning and Outreach Office Hours</a:t>
            </a:r>
            <a:r>
              <a:rPr lang="en-US" sz="2000">
                <a:latin typeface="Open Sans"/>
                <a:ea typeface="+mn-lt"/>
                <a:cs typeface="+mn-lt"/>
              </a:rPr>
              <a:t> </a:t>
            </a:r>
            <a:endParaRPr lang="en-US" sz="2000">
              <a:latin typeface="Open Sans"/>
              <a:ea typeface="Open Sans"/>
              <a:cs typeface="Arial"/>
            </a:endParaRPr>
          </a:p>
          <a:p>
            <a:pPr algn="ctr" defTabSz="914400">
              <a:lnSpc>
                <a:spcPct val="113999"/>
              </a:lnSpc>
            </a:pPr>
            <a:r>
              <a:rPr lang="en-US" sz="2000" b="1">
                <a:latin typeface="Open Sans"/>
                <a:ea typeface="+mn-lt"/>
                <a:cs typeface="+mn-lt"/>
              </a:rPr>
              <a:t>September 14th, 2:00 pm ET</a:t>
            </a:r>
            <a:r>
              <a:rPr lang="en-US" sz="2000">
                <a:latin typeface="Open Sans"/>
                <a:ea typeface="+mn-lt"/>
                <a:cs typeface="+mn-lt"/>
              </a:rPr>
              <a:t> </a:t>
            </a:r>
          </a:p>
          <a:p>
            <a:pPr algn="ctr" defTabSz="914400">
              <a:lnSpc>
                <a:spcPct val="113999"/>
              </a:lnSpc>
              <a:spcAft>
                <a:spcPts val="1800"/>
              </a:spcAft>
            </a:pPr>
            <a:r>
              <a:rPr lang="en-US" sz="2000">
                <a:latin typeface="Open Sans"/>
                <a:ea typeface="+mn-lt"/>
                <a:cs typeface="+mn-lt"/>
              </a:rPr>
              <a:t>Join via</a:t>
            </a:r>
            <a:r>
              <a:rPr lang="en-US" sz="2000">
                <a:solidFill>
                  <a:srgbClr val="000000"/>
                </a:solidFill>
                <a:latin typeface="Open Sans"/>
                <a:ea typeface="Open Sans"/>
                <a:cs typeface="Arial"/>
              </a:rPr>
              <a:t> Zoom at </a:t>
            </a:r>
            <a:r>
              <a:rPr lang="en-US" sz="2000">
                <a:solidFill>
                  <a:srgbClr val="D50032"/>
                </a:solidFill>
                <a:latin typeface="Open Sans"/>
                <a:ea typeface="Open Sans"/>
                <a:cs typeface="Arial"/>
                <a:hlinkClick r:id="rId3"/>
              </a:rPr>
              <a:t>https://results.zoom.us/j/98524229370</a:t>
            </a:r>
            <a:r>
              <a:rPr lang="en-US" sz="2000">
                <a:latin typeface="Open Sans"/>
                <a:ea typeface="+mn-lt"/>
                <a:cs typeface="+mn-lt"/>
              </a:rPr>
              <a:t> or call (312) 626-6799, Meeting ID: 985 2422 9370.</a:t>
            </a:r>
            <a:r>
              <a:rPr lang="en-US" sz="2000">
                <a:latin typeface="Open Sans"/>
                <a:ea typeface="Open Sans"/>
                <a:cs typeface="Arial"/>
              </a:rPr>
              <a:t> No registration required.</a:t>
            </a:r>
          </a:p>
          <a:p>
            <a:pPr algn="ctr">
              <a:lnSpc>
                <a:spcPct val="113999"/>
              </a:lnSpc>
            </a:pPr>
            <a:r>
              <a:rPr lang="en-US" sz="2000" b="1">
                <a:latin typeface="Open Sans"/>
                <a:ea typeface="Open Sans"/>
                <a:cs typeface="Open Sans"/>
              </a:rPr>
              <a:t>Action Network Managers Webinar </a:t>
            </a:r>
            <a:endParaRPr lang="en-US" sz="2000">
              <a:latin typeface="Open Sans"/>
              <a:ea typeface="Open Sans"/>
              <a:cs typeface="Arial"/>
            </a:endParaRPr>
          </a:p>
          <a:p>
            <a:pPr algn="ctr">
              <a:lnSpc>
                <a:spcPct val="114000"/>
              </a:lnSpc>
            </a:pPr>
            <a:r>
              <a:rPr lang="en-US" sz="2000" b="1">
                <a:latin typeface="Open Sans"/>
                <a:ea typeface="Open Sans"/>
                <a:cs typeface="Open Sans"/>
              </a:rPr>
              <a:t>Wednesday, September 20, 12:30 pm and 8:00 pm ET</a:t>
            </a:r>
            <a:endParaRPr lang="en-US" sz="2000">
              <a:latin typeface="Open Sans"/>
              <a:ea typeface="Open Sans"/>
              <a:cs typeface="Open Sans"/>
            </a:endParaRPr>
          </a:p>
          <a:p>
            <a:pPr algn="ctr">
              <a:lnSpc>
                <a:spcPct val="114000"/>
              </a:lnSpc>
            </a:pPr>
            <a:r>
              <a:rPr lang="en-US" sz="2000" u="sng">
                <a:solidFill>
                  <a:srgbClr val="D50032"/>
                </a:solidFill>
                <a:latin typeface="Open Sans"/>
                <a:ea typeface="Open Sans"/>
                <a:cs typeface="Open Sans"/>
                <a:hlinkClick r:id="rId4"/>
              </a:rPr>
              <a:t>Click for the 12:30 session</a:t>
            </a:r>
            <a:r>
              <a:rPr lang="en-US" sz="2000" b="0" i="0">
                <a:effectLst/>
                <a:latin typeface="Open Sans"/>
                <a:ea typeface="Open Sans"/>
                <a:cs typeface="Open Sans"/>
              </a:rPr>
              <a:t>; </a:t>
            </a:r>
            <a:r>
              <a:rPr lang="en-US" sz="2000" u="sng">
                <a:solidFill>
                  <a:srgbClr val="D50032"/>
                </a:solidFill>
                <a:latin typeface="Open Sans"/>
                <a:ea typeface="Open Sans"/>
                <a:cs typeface="Open Sans"/>
                <a:hlinkClick r:id="rId5"/>
              </a:rPr>
              <a:t>Click for the 8:00 session</a:t>
            </a:r>
            <a:endParaRPr lang="en-US" sz="2000" u="sng">
              <a:solidFill>
                <a:srgbClr val="D50032"/>
              </a:solidFill>
              <a:latin typeface="Open Sans"/>
              <a:ea typeface="Open Sans"/>
              <a:cs typeface="Open Sans"/>
            </a:endParaRPr>
          </a:p>
          <a:p>
            <a:pPr algn="ctr">
              <a:lnSpc>
                <a:spcPct val="114000"/>
              </a:lnSpc>
              <a:spcAft>
                <a:spcPts val="1800"/>
              </a:spcAft>
            </a:pPr>
            <a:r>
              <a:rPr lang="en-US" sz="2000" b="0" i="0">
                <a:effectLst/>
                <a:latin typeface="Open Sans"/>
                <a:ea typeface="Open Sans"/>
                <a:cs typeface="Open Sans"/>
              </a:rPr>
              <a:t>No registration required.</a:t>
            </a:r>
            <a:r>
              <a:rPr lang="en-US" sz="2000">
                <a:latin typeface="Open Sans"/>
                <a:ea typeface="Open Sans"/>
                <a:cs typeface="Open Sans"/>
              </a:rPr>
              <a:t> </a:t>
            </a:r>
            <a:endParaRPr lang="en-US" sz="2000" b="0" i="0">
              <a:effectLst/>
              <a:latin typeface="Open Sans"/>
              <a:ea typeface="Open Sans"/>
              <a:cs typeface="Open Sans"/>
            </a:endParaRPr>
          </a:p>
        </p:txBody>
      </p:sp>
      <p:sp>
        <p:nvSpPr>
          <p:cNvPr id="2" name="Title 1">
            <a:extLst>
              <a:ext uri="{FF2B5EF4-FFF2-40B4-BE49-F238E27FC236}">
                <a16:creationId xmlns:a16="http://schemas.microsoft.com/office/drawing/2014/main" id="{11384F1F-C0FB-BDD6-3EE8-555FCE69A565}"/>
              </a:ext>
            </a:extLst>
          </p:cNvPr>
          <p:cNvSpPr>
            <a:spLocks noGrp="1"/>
          </p:cNvSpPr>
          <p:nvPr>
            <p:ph type="title"/>
          </p:nvPr>
        </p:nvSpPr>
        <p:spPr>
          <a:xfrm>
            <a:off x="871254" y="157843"/>
            <a:ext cx="7401491" cy="662957"/>
          </a:xfrm>
        </p:spPr>
        <p:txBody>
          <a:bodyPr>
            <a:normAutofit/>
          </a:bodyPr>
          <a:lstStyle/>
          <a:p>
            <a:r>
              <a:rPr lang="en-US" sz="3200" b="1">
                <a:solidFill>
                  <a:srgbClr val="D50032"/>
                </a:solidFill>
              </a:rPr>
              <a:t>Other Support Calls</a:t>
            </a:r>
          </a:p>
        </p:txBody>
      </p:sp>
    </p:spTree>
    <p:extLst>
      <p:ext uri="{BB962C8B-B14F-4D97-AF65-F5344CB8AC3E}">
        <p14:creationId xmlns:p14="http://schemas.microsoft.com/office/powerpoint/2010/main" val="281129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B450-B230-9CA0-AE43-7AD2429A102B}"/>
              </a:ext>
            </a:extLst>
          </p:cNvPr>
          <p:cNvSpPr>
            <a:spLocks noGrp="1"/>
          </p:cNvSpPr>
          <p:nvPr>
            <p:ph type="title"/>
          </p:nvPr>
        </p:nvSpPr>
        <p:spPr>
          <a:xfrm>
            <a:off x="871254" y="125187"/>
            <a:ext cx="7401491" cy="857250"/>
          </a:xfrm>
        </p:spPr>
        <p:txBody>
          <a:bodyPr>
            <a:normAutofit fontScale="90000"/>
          </a:bodyPr>
          <a:lstStyle/>
          <a:p>
            <a:br>
              <a:rPr lang="en-US" sz="3600" b="1">
                <a:solidFill>
                  <a:srgbClr val="D50032"/>
                </a:solidFill>
              </a:rPr>
            </a:br>
            <a:r>
              <a:rPr lang="en-US" sz="3600" b="1">
                <a:solidFill>
                  <a:srgbClr val="D50032"/>
                </a:solidFill>
              </a:rPr>
              <a:t>Other Support Calls</a:t>
            </a:r>
          </a:p>
          <a:p>
            <a:endParaRPr lang="en-US" sz="5850"/>
          </a:p>
        </p:txBody>
      </p:sp>
      <p:sp>
        <p:nvSpPr>
          <p:cNvPr id="3" name="Content Placeholder 2">
            <a:extLst>
              <a:ext uri="{FF2B5EF4-FFF2-40B4-BE49-F238E27FC236}">
                <a16:creationId xmlns:a16="http://schemas.microsoft.com/office/drawing/2014/main" id="{1AD25A84-7500-0040-C27F-07C60784A101}"/>
              </a:ext>
            </a:extLst>
          </p:cNvPr>
          <p:cNvSpPr>
            <a:spLocks noGrp="1"/>
          </p:cNvSpPr>
          <p:nvPr>
            <p:ph idx="1"/>
          </p:nvPr>
        </p:nvSpPr>
        <p:spPr>
          <a:xfrm>
            <a:off x="525600" y="982437"/>
            <a:ext cx="8161200" cy="3215163"/>
          </a:xfrm>
        </p:spPr>
        <p:txBody>
          <a:bodyPr>
            <a:normAutofit/>
          </a:bodyPr>
          <a:lstStyle/>
          <a:p>
            <a:pPr marL="0" indent="0" algn="ctr">
              <a:lnSpc>
                <a:spcPct val="113000"/>
              </a:lnSpc>
              <a:spcBef>
                <a:spcPts val="0"/>
              </a:spcBef>
              <a:buNone/>
            </a:pPr>
            <a:r>
              <a:rPr lang="en-US" sz="2000" b="1">
                <a:latin typeface="Open Sans"/>
                <a:ea typeface="Open Sans"/>
                <a:cs typeface="Open Sans"/>
              </a:rPr>
              <a:t>Media Office Hour </a:t>
            </a:r>
            <a:endParaRPr lang="en-US" sz="2000">
              <a:latin typeface="Open Sans"/>
              <a:ea typeface="Open Sans"/>
              <a:cs typeface="Arial"/>
            </a:endParaRPr>
          </a:p>
          <a:p>
            <a:pPr marL="0" indent="0" algn="ctr">
              <a:lnSpc>
                <a:spcPct val="113000"/>
              </a:lnSpc>
              <a:spcBef>
                <a:spcPts val="0"/>
              </a:spcBef>
              <a:buNone/>
            </a:pPr>
            <a:r>
              <a:rPr lang="en-US" sz="2000" b="1">
                <a:latin typeface="Open Sans"/>
                <a:ea typeface="Open Sans"/>
                <a:cs typeface="Open Sans"/>
              </a:rPr>
              <a:t>Wednesday, </a:t>
            </a:r>
            <a:r>
              <a:rPr lang="en-US" sz="2000" b="1"/>
              <a:t>September 20</a:t>
            </a:r>
            <a:r>
              <a:rPr lang="en-US" sz="2000" b="1">
                <a:latin typeface="Open Sans"/>
                <a:ea typeface="Open Sans"/>
                <a:cs typeface="Open Sans"/>
              </a:rPr>
              <a:t>, 2:00 pm ET</a:t>
            </a:r>
            <a:endParaRPr lang="en-US" sz="2000">
              <a:latin typeface="Open Sans"/>
              <a:ea typeface="Open Sans"/>
              <a:cs typeface="Arial"/>
            </a:endParaRPr>
          </a:p>
          <a:p>
            <a:pPr marL="0" indent="0" algn="ctr">
              <a:lnSpc>
                <a:spcPct val="113000"/>
              </a:lnSpc>
              <a:spcBef>
                <a:spcPts val="0"/>
              </a:spcBef>
              <a:buNone/>
            </a:pPr>
            <a:r>
              <a:rPr lang="en-US" sz="2000">
                <a:latin typeface="Open Sans"/>
                <a:ea typeface="Open Sans"/>
                <a:cs typeface="Open Sans"/>
              </a:rPr>
              <a:t>Join via Zoom at </a:t>
            </a:r>
            <a:r>
              <a:rPr lang="en-US" sz="2000">
                <a:latin typeface="Open Sans"/>
                <a:ea typeface="Open Sans"/>
                <a:cs typeface="Open Sans"/>
                <a:hlinkClick r:id="rId2"/>
              </a:rPr>
              <a:t>https://results.zoom.us/j/93668005494</a:t>
            </a:r>
            <a:r>
              <a:rPr lang="en-US" sz="2000">
                <a:latin typeface="Open Sans"/>
                <a:ea typeface="Open Sans"/>
                <a:cs typeface="Open Sans"/>
              </a:rPr>
              <a:t> or (312) 626-6799, meeting ID 936 6800 5494. No registration required. </a:t>
            </a:r>
            <a:endParaRPr lang="en-US" sz="2800" b="1">
              <a:latin typeface="Open Sans"/>
              <a:ea typeface="Open Sans"/>
              <a:cs typeface="Open Sans"/>
            </a:endParaRPr>
          </a:p>
          <a:p>
            <a:pPr marL="0" indent="0" algn="ctr">
              <a:lnSpc>
                <a:spcPct val="112999"/>
              </a:lnSpc>
              <a:spcBef>
                <a:spcPts val="0"/>
              </a:spcBef>
              <a:buNone/>
            </a:pPr>
            <a:endParaRPr lang="en-US" sz="2000"/>
          </a:p>
          <a:p>
            <a:pPr marL="0" indent="0" algn="ctr">
              <a:lnSpc>
                <a:spcPct val="112999"/>
              </a:lnSpc>
              <a:spcBef>
                <a:spcPts val="0"/>
              </a:spcBef>
              <a:buNone/>
            </a:pPr>
            <a:r>
              <a:rPr lang="en-US" sz="2000" b="1"/>
              <a:t>New Advocate Orientations</a:t>
            </a:r>
          </a:p>
          <a:p>
            <a:pPr marL="0" indent="0" algn="ctr">
              <a:lnSpc>
                <a:spcPct val="112999"/>
              </a:lnSpc>
              <a:spcBef>
                <a:spcPts val="0"/>
              </a:spcBef>
              <a:buNone/>
            </a:pPr>
            <a:r>
              <a:rPr lang="en-US" sz="2000" b="1"/>
              <a:t>Thursday, September 14 (12:30 pm ET) </a:t>
            </a:r>
          </a:p>
          <a:p>
            <a:pPr marL="0" indent="0" algn="ctr">
              <a:lnSpc>
                <a:spcPct val="112999"/>
              </a:lnSpc>
              <a:spcBef>
                <a:spcPts val="0"/>
              </a:spcBef>
              <a:buNone/>
            </a:pPr>
            <a:r>
              <a:rPr lang="en-US" sz="2000" b="1"/>
              <a:t>Or Wednesday, September 27 (8:30 pm ET)</a:t>
            </a:r>
            <a:endParaRPr lang="en-US" sz="2000"/>
          </a:p>
          <a:p>
            <a:pPr marL="0" indent="0" algn="ctr">
              <a:lnSpc>
                <a:spcPct val="112999"/>
              </a:lnSpc>
              <a:spcBef>
                <a:spcPts val="0"/>
              </a:spcBef>
              <a:buNone/>
            </a:pPr>
            <a:r>
              <a:rPr lang="en-US" sz="2000"/>
              <a:t>Register today: </a:t>
            </a:r>
            <a:r>
              <a:rPr lang="en-US" sz="2000">
                <a:hlinkClick r:id="rId3"/>
              </a:rPr>
              <a:t>https://tinyurl.com/NAOSEPT23</a:t>
            </a:r>
          </a:p>
          <a:p>
            <a:pPr marL="0" indent="0" algn="ctr">
              <a:lnSpc>
                <a:spcPct val="112999"/>
              </a:lnSpc>
              <a:spcBef>
                <a:spcPts val="0"/>
              </a:spcBef>
              <a:buNone/>
            </a:pPr>
            <a:endParaRPr lang="en-US" sz="2000"/>
          </a:p>
          <a:p>
            <a:pPr marL="0" indent="0" algn="ctr">
              <a:lnSpc>
                <a:spcPct val="112999"/>
              </a:lnSpc>
              <a:spcBef>
                <a:spcPts val="0"/>
              </a:spcBef>
              <a:buNone/>
            </a:pPr>
            <a:endParaRPr lang="en-US" sz="2000"/>
          </a:p>
          <a:p>
            <a:pPr marL="0" indent="0" algn="ctr">
              <a:lnSpc>
                <a:spcPct val="112999"/>
              </a:lnSpc>
              <a:spcBef>
                <a:spcPts val="0"/>
              </a:spcBef>
              <a:buNone/>
            </a:pPr>
            <a:endParaRPr lang="en-US" sz="2000"/>
          </a:p>
          <a:p>
            <a:pPr marL="0" indent="0" algn="ctr">
              <a:lnSpc>
                <a:spcPct val="113000"/>
              </a:lnSpc>
              <a:spcBef>
                <a:spcPts val="0"/>
              </a:spcBef>
              <a:buNone/>
            </a:pPr>
            <a:endParaRPr lang="en-US" sz="2000" b="1"/>
          </a:p>
          <a:p>
            <a:pPr marL="0" indent="0" algn="ctr">
              <a:lnSpc>
                <a:spcPct val="113000"/>
              </a:lnSpc>
              <a:spcBef>
                <a:spcPts val="0"/>
              </a:spcBef>
              <a:buNone/>
            </a:pPr>
            <a:endParaRPr lang="en-US" sz="2000" b="1"/>
          </a:p>
        </p:txBody>
      </p:sp>
    </p:spTree>
    <p:extLst>
      <p:ext uri="{BB962C8B-B14F-4D97-AF65-F5344CB8AC3E}">
        <p14:creationId xmlns:p14="http://schemas.microsoft.com/office/powerpoint/2010/main" val="12947259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A393B-A9F4-DDC7-AE0F-B8C4F7A1FF00}"/>
              </a:ext>
            </a:extLst>
          </p:cNvPr>
          <p:cNvSpPr>
            <a:spLocks noGrp="1"/>
          </p:cNvSpPr>
          <p:nvPr>
            <p:ph type="title"/>
          </p:nvPr>
        </p:nvSpPr>
        <p:spPr>
          <a:xfrm>
            <a:off x="471684" y="219315"/>
            <a:ext cx="7401491" cy="857250"/>
          </a:xfrm>
        </p:spPr>
        <p:txBody>
          <a:bodyPr>
            <a:normAutofit/>
          </a:bodyPr>
          <a:lstStyle/>
          <a:p>
            <a:r>
              <a:rPr lang="en-US" sz="3600" b="1">
                <a:solidFill>
                  <a:srgbClr val="D50032"/>
                </a:solidFill>
              </a:rPr>
              <a:t>Thank you for joining us!</a:t>
            </a:r>
          </a:p>
        </p:txBody>
      </p:sp>
      <p:sp>
        <p:nvSpPr>
          <p:cNvPr id="3" name="TextBox 2">
            <a:extLst>
              <a:ext uri="{FF2B5EF4-FFF2-40B4-BE49-F238E27FC236}">
                <a16:creationId xmlns:a16="http://schemas.microsoft.com/office/drawing/2014/main" id="{F6191203-F6F5-2BD3-3E34-C51B19806D7D}"/>
              </a:ext>
            </a:extLst>
          </p:cNvPr>
          <p:cNvSpPr txBox="1"/>
          <p:nvPr/>
        </p:nvSpPr>
        <p:spPr>
          <a:xfrm>
            <a:off x="343814" y="1488023"/>
            <a:ext cx="8469472" cy="2167453"/>
          </a:xfrm>
          <a:prstGeom prst="rect">
            <a:avLst/>
          </a:prstGeom>
          <a:noFill/>
        </p:spPr>
        <p:txBody>
          <a:bodyPr wrap="square" rtlCol="0">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p>
          <a:p>
            <a:pPr marL="0" marR="0" lvl="0" indent="0" algn="ctr" defTabSz="457200" rtl="0" eaLnBrk="1" fontAlgn="auto" latinLnBrk="0" hangingPunct="1">
              <a:lnSpc>
                <a:spcPct val="114000"/>
              </a:lnSpc>
              <a:spcBef>
                <a:spcPts val="0"/>
              </a:spcBef>
              <a:spcAft>
                <a:spcPts val="0"/>
              </a:spcAft>
              <a:buClrTx/>
              <a:buSzTx/>
              <a:buFontTx/>
              <a:buNone/>
              <a:tabLst/>
              <a:defRPr/>
            </a:pP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 the poll, please respond with the number of people in the room with you (including yourself</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882286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Background</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3094950"/>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b="1" kern="100">
                <a:latin typeface="Open Sans"/>
                <a:ea typeface="Calibri" panose="020F0502020204030204" pitchFamily="34" charset="0"/>
                <a:cs typeface="Times New Roman"/>
              </a:rPr>
              <a:t>Congress is back from recess!</a:t>
            </a:r>
          </a:p>
          <a:p>
            <a:pPr marL="342900" indent="-342900">
              <a:lnSpc>
                <a:spcPct val="113999"/>
              </a:lnSpc>
              <a:spcAft>
                <a:spcPts val="1800"/>
              </a:spcAft>
              <a:buFont typeface="Arial"/>
              <a:buChar char="•"/>
            </a:pPr>
            <a:r>
              <a:rPr lang="en-US" sz="2400" kern="100">
                <a:latin typeface="Open Sans"/>
                <a:ea typeface="+mn-lt"/>
                <a:cs typeface="+mn-lt"/>
              </a:rPr>
              <a:t>Possible tax package in the horizon</a:t>
            </a:r>
            <a:endParaRPr lang="en-US" sz="2400" kern="100">
              <a:latin typeface="Open Sans"/>
              <a:ea typeface="Open Sans"/>
              <a:cs typeface="Times New Roman"/>
            </a:endParaRPr>
          </a:p>
          <a:p>
            <a:pPr marL="342900" indent="-342900">
              <a:lnSpc>
                <a:spcPct val="113999"/>
              </a:lnSpc>
              <a:spcAft>
                <a:spcPts val="1800"/>
              </a:spcAft>
              <a:buFont typeface="Arial"/>
              <a:buChar char="•"/>
            </a:pPr>
            <a:r>
              <a:rPr lang="en-US" sz="2400" kern="100">
                <a:latin typeface="Open Sans"/>
                <a:ea typeface="+mn-lt"/>
                <a:cs typeface="+mn-lt"/>
              </a:rPr>
              <a:t>CTC work = greater fairness on tax code</a:t>
            </a:r>
            <a:endParaRPr lang="en-US" sz="2400" kern="100">
              <a:latin typeface="Open Sans"/>
              <a:ea typeface="Open Sans"/>
              <a:cs typeface="Arial"/>
            </a:endParaRPr>
          </a:p>
          <a:p>
            <a:pPr marL="342900" indent="-342900">
              <a:lnSpc>
                <a:spcPct val="113999"/>
              </a:lnSpc>
              <a:spcAft>
                <a:spcPts val="1800"/>
              </a:spcAft>
              <a:buFont typeface="Arial"/>
              <a:buChar char="•"/>
            </a:pPr>
            <a:r>
              <a:rPr lang="en-US" sz="2400" kern="100">
                <a:latin typeface="Open Sans"/>
                <a:ea typeface="Open Sans"/>
                <a:cs typeface="Times New Roman"/>
              </a:rPr>
              <a:t>Work on economic justice continues</a:t>
            </a:r>
            <a:endParaRPr lang="en-US" sz="2400" kern="100">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a:latin typeface="Open Sans"/>
                <a:ea typeface="Open Sans"/>
                <a:cs typeface="Times New Roman"/>
              </a:rPr>
              <a:t>October National Webinar on work requirements</a:t>
            </a:r>
            <a:endParaRPr lang="en-US" sz="2400" kern="10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205800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Background</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4398640"/>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kern="100">
                <a:solidFill>
                  <a:schemeClr val="bg1"/>
                </a:solidFill>
                <a:latin typeface="Open Sans"/>
                <a:ea typeface="Calibri" panose="020F0502020204030204" pitchFamily="34" charset="0"/>
                <a:cs typeface="Times New Roman"/>
              </a:rPr>
              <a:t>Congress is back from recess!</a:t>
            </a:r>
          </a:p>
          <a:p>
            <a:pPr marL="342900" indent="-342900">
              <a:lnSpc>
                <a:spcPct val="113999"/>
              </a:lnSpc>
              <a:spcAft>
                <a:spcPts val="1800"/>
              </a:spcAft>
              <a:buFont typeface="Arial"/>
              <a:buChar char="•"/>
            </a:pPr>
            <a:r>
              <a:rPr lang="en-US" sz="2400" b="1" kern="100">
                <a:latin typeface="Open Sans"/>
                <a:ea typeface="+mn-lt"/>
                <a:cs typeface="+mn-lt"/>
              </a:rPr>
              <a:t>Possible tax package in the horizon</a:t>
            </a:r>
            <a:endParaRPr lang="en-US" sz="2400" b="1" kern="100">
              <a:latin typeface="Open Sans"/>
              <a:ea typeface="Open Sans"/>
              <a:cs typeface="Times New Roman"/>
            </a:endParaRPr>
          </a:p>
          <a:p>
            <a:pPr marL="342900" indent="-342900">
              <a:lnSpc>
                <a:spcPct val="113999"/>
              </a:lnSpc>
              <a:spcAft>
                <a:spcPts val="1800"/>
              </a:spcAft>
              <a:buFont typeface="Arial"/>
              <a:buChar char="•"/>
            </a:pPr>
            <a:r>
              <a:rPr lang="en-US" sz="2400" kern="100">
                <a:latin typeface="Open Sans"/>
                <a:ea typeface="+mn-lt"/>
                <a:cs typeface="+mn-lt"/>
              </a:rPr>
              <a:t>CTC work = greater fairness on tax code</a:t>
            </a:r>
            <a:endParaRPr lang="en-US" sz="2400" kern="100">
              <a:latin typeface="Open Sans"/>
              <a:ea typeface="Open Sans"/>
              <a:cs typeface="Arial"/>
            </a:endParaRPr>
          </a:p>
          <a:p>
            <a:pPr marL="342900" indent="-342900">
              <a:lnSpc>
                <a:spcPct val="113999"/>
              </a:lnSpc>
              <a:spcAft>
                <a:spcPts val="1800"/>
              </a:spcAft>
              <a:buFont typeface="Arial"/>
              <a:buChar char="•"/>
            </a:pPr>
            <a:r>
              <a:rPr lang="en-US" sz="2400" kern="100">
                <a:latin typeface="Open Sans"/>
                <a:ea typeface="Open Sans"/>
                <a:cs typeface="Times New Roman"/>
              </a:rPr>
              <a:t>Work on economic justice continues</a:t>
            </a:r>
            <a:endParaRPr lang="en-US" sz="2400" kern="100">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a:latin typeface="Open Sans"/>
                <a:ea typeface="Open Sans"/>
                <a:cs typeface="Times New Roman"/>
              </a:rPr>
              <a:t>October National Webinar on work requirements</a:t>
            </a:r>
            <a:endParaRPr lang="en-US" sz="2400" kern="10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endParaRPr lang="en-US" sz="2400" kern="100">
              <a:latin typeface="Open Sans" panose="020B0606030504020204" pitchFamily="34" charset="0"/>
              <a:ea typeface="Open Sans" panose="020B0606030504020204" pitchFamily="34" charset="0"/>
              <a:cs typeface="Times New Roman"/>
            </a:endParaRPr>
          </a:p>
          <a:p>
            <a:pPr>
              <a:lnSpc>
                <a:spcPct val="113999"/>
              </a:lnSpc>
              <a:spcAft>
                <a:spcPts val="1800"/>
              </a:spcAft>
            </a:pPr>
            <a:endParaRPr lang="en-US" sz="2400" kern="10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344531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Background</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4398640"/>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kern="100">
                <a:solidFill>
                  <a:schemeClr val="bg1"/>
                </a:solidFill>
                <a:latin typeface="Open Sans"/>
                <a:ea typeface="Calibri" panose="020F0502020204030204" pitchFamily="34" charset="0"/>
                <a:cs typeface="Times New Roman"/>
              </a:rPr>
              <a:t>Congress is back from recess!</a:t>
            </a:r>
          </a:p>
          <a:p>
            <a:pPr marL="342900" indent="-342900">
              <a:lnSpc>
                <a:spcPct val="113999"/>
              </a:lnSpc>
              <a:spcAft>
                <a:spcPts val="1800"/>
              </a:spcAft>
              <a:buFont typeface="Arial"/>
              <a:buChar char="•"/>
            </a:pPr>
            <a:r>
              <a:rPr lang="en-US" sz="2400" kern="100">
                <a:solidFill>
                  <a:schemeClr val="bg1"/>
                </a:solidFill>
                <a:ea typeface="+mn-lt"/>
                <a:cs typeface="+mn-lt"/>
              </a:rPr>
              <a:t>Possible tax package in the horizon</a:t>
            </a:r>
            <a:endParaRPr lang="en-US" sz="2400" kern="100">
              <a:solidFill>
                <a:schemeClr val="bg1"/>
              </a:solidFill>
              <a:latin typeface="Open Sans"/>
              <a:ea typeface="Open Sans"/>
              <a:cs typeface="Times New Roman"/>
            </a:endParaRPr>
          </a:p>
          <a:p>
            <a:pPr marL="342900" indent="-342900">
              <a:lnSpc>
                <a:spcPct val="113999"/>
              </a:lnSpc>
              <a:spcAft>
                <a:spcPts val="1800"/>
              </a:spcAft>
              <a:buFont typeface="Arial"/>
              <a:buChar char="•"/>
            </a:pPr>
            <a:r>
              <a:rPr lang="en-US" sz="2400" b="1" kern="100">
                <a:latin typeface="Open Sans"/>
                <a:ea typeface="+mn-lt"/>
                <a:cs typeface="+mn-lt"/>
              </a:rPr>
              <a:t>CTC work = greater fairness on tax code</a:t>
            </a:r>
            <a:endParaRPr lang="en-US" sz="2400" b="1" kern="100">
              <a:latin typeface="Open Sans"/>
              <a:ea typeface="Open Sans"/>
              <a:cs typeface="Arial"/>
            </a:endParaRPr>
          </a:p>
          <a:p>
            <a:pPr marL="342900" indent="-342900">
              <a:lnSpc>
                <a:spcPct val="113999"/>
              </a:lnSpc>
              <a:spcAft>
                <a:spcPts val="1800"/>
              </a:spcAft>
              <a:buFont typeface="Arial"/>
              <a:buChar char="•"/>
            </a:pPr>
            <a:r>
              <a:rPr lang="en-US" sz="2400" kern="100">
                <a:latin typeface="Open Sans"/>
                <a:ea typeface="Open Sans"/>
                <a:cs typeface="Times New Roman"/>
              </a:rPr>
              <a:t>Work on economic justice continues</a:t>
            </a:r>
            <a:endParaRPr lang="en-US" sz="2400" kern="100">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a:latin typeface="Open Sans"/>
                <a:ea typeface="Open Sans"/>
                <a:cs typeface="Times New Roman"/>
              </a:rPr>
              <a:t>October National Webinar on work requirements</a:t>
            </a:r>
            <a:endParaRPr lang="en-US" sz="2400" kern="10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endParaRPr lang="en-US" sz="2400" kern="100">
              <a:latin typeface="Open Sans" panose="020B0606030504020204" pitchFamily="34" charset="0"/>
              <a:ea typeface="Open Sans" panose="020B0606030504020204" pitchFamily="34" charset="0"/>
              <a:cs typeface="Times New Roman"/>
            </a:endParaRPr>
          </a:p>
          <a:p>
            <a:pPr>
              <a:lnSpc>
                <a:spcPct val="113999"/>
              </a:lnSpc>
              <a:spcAft>
                <a:spcPts val="1800"/>
              </a:spcAft>
            </a:pPr>
            <a:endParaRPr lang="en-US" sz="2400" kern="10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86720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2595CE-1CFA-4847-AAE5-FAE41AD06DF4}"/>
              </a:ext>
            </a:extLst>
          </p:cNvPr>
          <p:cNvSpPr txBox="1">
            <a:spLocks/>
          </p:cNvSpPr>
          <p:nvPr/>
        </p:nvSpPr>
        <p:spPr>
          <a:xfrm>
            <a:off x="698726" y="254633"/>
            <a:ext cx="7746547"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a:solidFill>
                  <a:srgbClr val="D50032"/>
                </a:solidFill>
                <a:latin typeface="Open Sans"/>
                <a:ea typeface="Open Sans"/>
                <a:cs typeface="Open Sans"/>
              </a:rPr>
              <a:t>Background</a:t>
            </a:r>
            <a:endParaRPr lang="en-US" sz="3200">
              <a:solidFill>
                <a:srgbClr val="D50032"/>
              </a:solidFill>
              <a:latin typeface="Open Sans"/>
              <a:ea typeface="Open Sans"/>
              <a:cs typeface="Calibri"/>
            </a:endParaRPr>
          </a:p>
        </p:txBody>
      </p:sp>
      <p:sp>
        <p:nvSpPr>
          <p:cNvPr id="2" name="TextBox 1">
            <a:extLst>
              <a:ext uri="{FF2B5EF4-FFF2-40B4-BE49-F238E27FC236}">
                <a16:creationId xmlns:a16="http://schemas.microsoft.com/office/drawing/2014/main" id="{CEF7CF52-6FE7-8F9A-1E31-9E88BC67B1CA}"/>
              </a:ext>
            </a:extLst>
          </p:cNvPr>
          <p:cNvSpPr txBox="1"/>
          <p:nvPr/>
        </p:nvSpPr>
        <p:spPr>
          <a:xfrm>
            <a:off x="190799" y="1160017"/>
            <a:ext cx="8787602" cy="4398640"/>
          </a:xfrm>
          <a:prstGeom prst="rect">
            <a:avLst/>
          </a:prstGeom>
          <a:noFill/>
        </p:spPr>
        <p:txBody>
          <a:bodyPr wrap="square" lIns="91440" tIns="45720" rIns="91440" bIns="45720" rtlCol="0" anchor="t">
            <a:spAutoFit/>
          </a:bodyPr>
          <a:lstStyle/>
          <a:p>
            <a:pPr marL="342900" indent="-342900">
              <a:lnSpc>
                <a:spcPct val="114000"/>
              </a:lnSpc>
              <a:spcAft>
                <a:spcPts val="1800"/>
              </a:spcAft>
              <a:buFont typeface="Arial"/>
              <a:buChar char="•"/>
            </a:pPr>
            <a:r>
              <a:rPr lang="en-US" sz="2400" kern="100">
                <a:solidFill>
                  <a:schemeClr val="bg1"/>
                </a:solidFill>
                <a:latin typeface="Open Sans"/>
                <a:ea typeface="Calibri" panose="020F0502020204030204" pitchFamily="34" charset="0"/>
                <a:cs typeface="Times New Roman"/>
              </a:rPr>
              <a:t>Congress is back from recess!</a:t>
            </a:r>
          </a:p>
          <a:p>
            <a:pPr marL="342900" indent="-342900">
              <a:lnSpc>
                <a:spcPct val="113999"/>
              </a:lnSpc>
              <a:spcAft>
                <a:spcPts val="1800"/>
              </a:spcAft>
              <a:buFont typeface="Arial"/>
              <a:buChar char="•"/>
            </a:pPr>
            <a:r>
              <a:rPr lang="en-US" sz="2400" kern="100">
                <a:solidFill>
                  <a:schemeClr val="bg1"/>
                </a:solidFill>
                <a:ea typeface="+mn-lt"/>
                <a:cs typeface="+mn-lt"/>
              </a:rPr>
              <a:t>Possible tax package in the horizon</a:t>
            </a:r>
            <a:endParaRPr lang="en-US" sz="2400" kern="100">
              <a:solidFill>
                <a:schemeClr val="bg1"/>
              </a:solidFill>
              <a:latin typeface="Open Sans"/>
              <a:ea typeface="Open Sans"/>
              <a:cs typeface="Times New Roman"/>
            </a:endParaRPr>
          </a:p>
          <a:p>
            <a:pPr marL="342900" indent="-342900">
              <a:lnSpc>
                <a:spcPct val="113999"/>
              </a:lnSpc>
              <a:spcAft>
                <a:spcPts val="1800"/>
              </a:spcAft>
              <a:buFont typeface="Arial"/>
              <a:buChar char="•"/>
            </a:pPr>
            <a:r>
              <a:rPr lang="en-US" sz="2400" kern="100">
                <a:solidFill>
                  <a:schemeClr val="bg1"/>
                </a:solidFill>
                <a:ea typeface="+mn-lt"/>
                <a:cs typeface="+mn-lt"/>
              </a:rPr>
              <a:t>CTC work = greater fairness on tax code</a:t>
            </a:r>
            <a:endParaRPr lang="en-US" sz="2400" kern="100">
              <a:solidFill>
                <a:schemeClr val="bg1"/>
              </a:solidFill>
              <a:latin typeface="Arial"/>
              <a:ea typeface="Open Sans"/>
              <a:cs typeface="Arial"/>
            </a:endParaRPr>
          </a:p>
          <a:p>
            <a:pPr marL="342900" indent="-342900">
              <a:lnSpc>
                <a:spcPct val="113999"/>
              </a:lnSpc>
              <a:spcAft>
                <a:spcPts val="1800"/>
              </a:spcAft>
              <a:buFont typeface="Arial"/>
              <a:buChar char="•"/>
            </a:pPr>
            <a:r>
              <a:rPr lang="en-US" sz="2400" b="1" kern="100">
                <a:latin typeface="Open Sans"/>
                <a:ea typeface="Open Sans"/>
                <a:cs typeface="Times New Roman"/>
              </a:rPr>
              <a:t>Work on economic justice continues</a:t>
            </a:r>
            <a:endParaRPr lang="en-US" sz="2400" b="1" kern="100">
              <a:latin typeface="Open Sans"/>
              <a:ea typeface="Open Sans" panose="020B0606030504020204" pitchFamily="34" charset="0"/>
              <a:cs typeface="Times New Roman"/>
            </a:endParaRPr>
          </a:p>
          <a:p>
            <a:pPr marL="342900" indent="-342900">
              <a:lnSpc>
                <a:spcPct val="113999"/>
              </a:lnSpc>
              <a:spcAft>
                <a:spcPts val="1800"/>
              </a:spcAft>
              <a:buFont typeface="Arial"/>
              <a:buChar char="•"/>
            </a:pPr>
            <a:r>
              <a:rPr lang="en-US" sz="2400" kern="100">
                <a:latin typeface="Open Sans"/>
                <a:ea typeface="Open Sans"/>
                <a:cs typeface="Times New Roman"/>
              </a:rPr>
              <a:t>October National Webinar on work requirements</a:t>
            </a:r>
            <a:endParaRPr lang="en-US" sz="2400" kern="100">
              <a:latin typeface="Open Sans" panose="020B0606030504020204" pitchFamily="34" charset="0"/>
              <a:ea typeface="Open Sans" panose="020B0606030504020204" pitchFamily="34" charset="0"/>
              <a:cs typeface="Times New Roman"/>
            </a:endParaRPr>
          </a:p>
          <a:p>
            <a:pPr marL="342900" indent="-342900">
              <a:lnSpc>
                <a:spcPct val="113999"/>
              </a:lnSpc>
              <a:spcAft>
                <a:spcPts val="1800"/>
              </a:spcAft>
              <a:buFont typeface="Arial"/>
              <a:buChar char="•"/>
            </a:pPr>
            <a:endParaRPr lang="en-US" sz="2400" kern="100">
              <a:latin typeface="Open Sans" panose="020B0606030504020204" pitchFamily="34" charset="0"/>
              <a:ea typeface="Open Sans" panose="020B0606030504020204" pitchFamily="34" charset="0"/>
              <a:cs typeface="Times New Roman"/>
            </a:endParaRPr>
          </a:p>
          <a:p>
            <a:pPr>
              <a:lnSpc>
                <a:spcPct val="113999"/>
              </a:lnSpc>
              <a:spcAft>
                <a:spcPts val="1800"/>
              </a:spcAft>
            </a:pPr>
            <a:endParaRPr lang="en-US" sz="2400" kern="100">
              <a:latin typeface="Open Sans" panose="020B0606030504020204" pitchFamily="34" charset="0"/>
              <a:ea typeface="Open Sans" panose="020B0606030504020204" pitchFamily="34" charset="0"/>
              <a:cs typeface="Times New Roman"/>
            </a:endParaRPr>
          </a:p>
        </p:txBody>
      </p:sp>
    </p:spTree>
    <p:extLst>
      <p:ext uri="{BB962C8B-B14F-4D97-AF65-F5344CB8AC3E}">
        <p14:creationId xmlns:p14="http://schemas.microsoft.com/office/powerpoint/2010/main" val="40573651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2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Custom 1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D5003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Header Slides">
  <a:themeElements>
    <a:clrScheme name="TPC Dark1">
      <a:dk1>
        <a:srgbClr val="002060"/>
      </a:dk1>
      <a:lt1>
        <a:sysClr val="window" lastClr="FFFFFF"/>
      </a:lt1>
      <a:dk2>
        <a:srgbClr val="008BB0"/>
      </a:dk2>
      <a:lt2>
        <a:srgbClr val="CDE6EF"/>
      </a:lt2>
      <a:accent1>
        <a:srgbClr val="AD2C42"/>
      </a:accent1>
      <a:accent2>
        <a:srgbClr val="ED9520"/>
      </a:accent2>
      <a:accent3>
        <a:srgbClr val="B3D234"/>
      </a:accent3>
      <a:accent4>
        <a:srgbClr val="FFE783"/>
      </a:accent4>
      <a:accent5>
        <a:srgbClr val="91CBE0"/>
      </a:accent5>
      <a:accent6>
        <a:srgbClr val="008BB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fety Net_2019" id="{19CA9091-CE6E-421A-9391-A49DEE120021}" vid="{2F77C441-187C-4D55-AB78-7486EB7DBC57}"/>
    </a:ext>
  </a:extLst>
</a:theme>
</file>

<file path=ppt/theme/theme9.xml><?xml version="1.0" encoding="utf-8"?>
<a:theme xmlns:a="http://schemas.openxmlformats.org/drawingml/2006/main" name="4_Office Theme">
  <a:themeElements>
    <a:clrScheme name="Custom 7">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6" ma:contentTypeDescription="Create a new document." ma:contentTypeScope="" ma:versionID="417d792e1248a4679982ce970ca2d24f">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4b907aa0cc4fbe8024c4cf6b49d5cf9f"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f035fee-706e-4acb-9a43-6ee1a9ecef89">
      <UserInfo>
        <DisplayName>Blake Turpin</DisplayName>
        <AccountId>301</AccountId>
        <AccountType/>
      </UserInfo>
      <UserInfo>
        <DisplayName>Joanne Carter</DisplayName>
        <AccountId>189</AccountId>
        <AccountType/>
      </UserInfo>
      <UserInfo>
        <DisplayName>Jesse Marsden</DisplayName>
        <AccountId>44</AccountId>
        <AccountType/>
      </UserInfo>
      <UserInfo>
        <DisplayName>Lesley Reed</DisplayName>
        <AccountId>403</AccountId>
        <AccountType/>
      </UserInfo>
      <UserInfo>
        <DisplayName>Lisa Marchal</DisplayName>
        <AccountId>24</AccountId>
        <AccountType/>
      </UserInfo>
      <UserInfo>
        <DisplayName>Campaigns  Team Members</DisplayName>
        <AccountId>7</AccountId>
        <AccountType/>
      </UserInfo>
    </SharedWithUsers>
    <MediaLengthInSeconds xmlns="e1541ae8-567d-462c-9e78-c3b0dfdaed9d" xsi:nil="true"/>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0D4E63A8-C499-4122-AC5C-E97CD86DDB62}">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B9959BF8-6FB4-40AF-AF38-2D057E67A497}">
  <ds:schemaRefs>
    <ds:schemaRef ds:uri="http://purl.org/dc/elements/1.1/"/>
    <ds:schemaRef ds:uri="http://www.w3.org/XML/1998/namespace"/>
    <ds:schemaRef ds:uri="e1541ae8-567d-462c-9e78-c3b0dfdaed9d"/>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ef035fee-706e-4acb-9a43-6ee1a9ecef8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On-screen Show (16:9)</PresentationFormat>
  <Paragraphs>283</Paragraphs>
  <Slides>54</Slides>
  <Notes>21</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54</vt:i4>
      </vt:variant>
    </vt:vector>
  </HeadingPairs>
  <TitlesOfParts>
    <vt:vector size="80" baseType="lpstr">
      <vt:lpstr>Arial</vt:lpstr>
      <vt:lpstr>Calibri</vt:lpstr>
      <vt:lpstr>Calibri Light</vt:lpstr>
      <vt:lpstr>Courier New</vt:lpstr>
      <vt:lpstr>Lato</vt:lpstr>
      <vt:lpstr>Lato-Regular</vt:lpstr>
      <vt:lpstr>Noto Sans Symbols</vt:lpstr>
      <vt:lpstr>Open Sans</vt:lpstr>
      <vt:lpstr>Segoe UI</vt:lpstr>
      <vt:lpstr>Symbol</vt:lpstr>
      <vt:lpstr>Wingdings</vt:lpstr>
      <vt:lpstr>Custom Design</vt:lpstr>
      <vt:lpstr>Office Theme</vt:lpstr>
      <vt:lpstr>Custom Design</vt:lpstr>
      <vt:lpstr>Back cover 2</vt:lpstr>
      <vt:lpstr>2_Inside layout</vt:lpstr>
      <vt:lpstr>1_Office Theme</vt:lpstr>
      <vt:lpstr>1_Office Theme</vt:lpstr>
      <vt:lpstr>Header Slides</vt:lpstr>
      <vt:lpstr>4_Office Theme</vt:lpstr>
      <vt:lpstr>Office Theme</vt:lpstr>
      <vt:lpstr>Office Theme</vt:lpstr>
      <vt:lpstr>Office Theme</vt:lpstr>
      <vt:lpstr>Office Theme</vt:lpstr>
      <vt:lpstr>2_Office Theme</vt:lpstr>
      <vt:lpstr>Office Theme</vt:lpstr>
      <vt:lpstr>PowerPoint Presentation</vt:lpstr>
      <vt:lpstr>Our Values &amp; Resources</vt:lpstr>
      <vt:lpstr> Joanne Carter RESULTS Executive Director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policy</vt:lpstr>
      <vt:lpstr>PowerPoint Presentation</vt:lpstr>
      <vt:lpstr>PowerPoint Presentation</vt:lpstr>
      <vt:lpstr>PowerPoint Presentation</vt:lpstr>
      <vt:lpstr>Asks on TB Right Now</vt:lpstr>
      <vt:lpstr>Asks on READ Act Right Now</vt:lpstr>
      <vt:lpstr>PowerPoint Presentation</vt:lpstr>
      <vt:lpstr>Build the Buy-In Campaign</vt:lpstr>
      <vt:lpstr>Build the Buy-In Campaign</vt:lpstr>
      <vt:lpstr>Build the Buy-In Campaign</vt:lpstr>
      <vt:lpstr>Let’s fill this map!</vt:lpstr>
      <vt:lpstr>Grassroots Share</vt:lpstr>
      <vt:lpstr>Grassroots Share</vt:lpstr>
      <vt:lpstr>Grassroots Share</vt:lpstr>
      <vt:lpstr>PowerPoint Presentation</vt:lpstr>
      <vt:lpstr>How we succeed!</vt:lpstr>
      <vt:lpstr>PowerPoint Presentation</vt:lpstr>
      <vt:lpstr>Share Your Story! </vt:lpstr>
      <vt:lpstr>We want to hear from YOU! </vt:lpstr>
      <vt:lpstr>Let's watch! </vt:lpstr>
      <vt:lpstr>How to submit your story? </vt:lpstr>
      <vt:lpstr>Don't forget to turn in your lobby, media, and outreach reports! </vt:lpstr>
      <vt:lpstr>PowerPoint Presentation</vt:lpstr>
      <vt:lpstr>Fall Friends and Family fundraising campaign Visit results.org/donate/fundraise to access our fundraising guide and create your online fundraising page</vt:lpstr>
      <vt:lpstr>Fall Friends and Family fundraising campaign Fundraising resources on our blog: results.org/blog</vt:lpstr>
      <vt:lpstr>Fall Friends and Family fundraising campaign </vt:lpstr>
      <vt:lpstr>In-Person Events</vt:lpstr>
      <vt:lpstr>In-Person Events</vt:lpstr>
      <vt:lpstr>In-Person Events Grassroots Share</vt:lpstr>
      <vt:lpstr>Upcoming In-Person Events</vt:lpstr>
      <vt:lpstr>In-Person Events Support</vt:lpstr>
      <vt:lpstr>PowerPoint Presentation</vt:lpstr>
      <vt:lpstr>Diversity and Inclusion 101</vt:lpstr>
      <vt:lpstr>Group Leader Training Series</vt:lpstr>
      <vt:lpstr>Partner Organization Webinars</vt:lpstr>
      <vt:lpstr>September Policy Forums</vt:lpstr>
      <vt:lpstr>Free Agents Webinars</vt:lpstr>
      <vt:lpstr>Other Support Calls</vt:lpstr>
      <vt:lpstr> Other Support Calls </vt:lpstr>
      <vt:lpstr>Thank you for joining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Patterson</dc:creator>
  <cp:lastModifiedBy>Jos Linn</cp:lastModifiedBy>
  <cp:revision>1</cp:revision>
  <dcterms:created xsi:type="dcterms:W3CDTF">2021-11-05T14:44:55Z</dcterms:created>
  <dcterms:modified xsi:type="dcterms:W3CDTF">2023-09-09T18:17:42Z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ContentTypeId">
    <vt:lpwstr>0x010100E1DF2243E6C85A4794611ACAEA088222</vt:lpwstr>
  </property>
  <property fmtid="{D5CDD505-2E9C-101B-9397-08002B2CF9AE}" pid="4" name="MediaServiceImageTags">
    <vt:lpwstr/>
  </property>
  <property fmtid="{D5CDD505-2E9C-101B-9397-08002B2CF9AE}" pid="5" name="NXPowerLiteLastOptimized">
    <vt:lpwstr>1552839</vt:lpwstr>
  </property>
  <property fmtid="{D5CDD505-2E9C-101B-9397-08002B2CF9AE}" pid="6" name="NXPowerLiteSettings">
    <vt:lpwstr>F7000400038000</vt:lpwstr>
  </property>
  <property fmtid="{D5CDD505-2E9C-101B-9397-08002B2CF9AE}" pid="7" name="NXPowerLiteVersion">
    <vt:lpwstr>S10.0.0</vt:lpwstr>
  </property>
  <property fmtid="{D5CDD505-2E9C-101B-9397-08002B2CF9AE}" pid="8" name="Order">
    <vt:r8>79600</vt:r8>
  </property>
  <property fmtid="{D5CDD505-2E9C-101B-9397-08002B2CF9AE}" pid="9" name="TemplateUrl">
    <vt:lpwstr/>
  </property>
  <property fmtid="{D5CDD505-2E9C-101B-9397-08002B2CF9AE}" pid="10" name="TriggerFlowInfo">
    <vt:lpwstr/>
  </property>
  <property fmtid="{D5CDD505-2E9C-101B-9397-08002B2CF9AE}" pid="11" name="_ExtendedDescription">
    <vt:lpwstr/>
  </property>
  <property fmtid="{D5CDD505-2E9C-101B-9397-08002B2CF9AE}" pid="12" name="xd_ProgID">
    <vt:lpwstr/>
  </property>
  <property fmtid="{D5CDD505-2E9C-101B-9397-08002B2CF9AE}" pid="13" name="xd_Signature">
    <vt:bool>false</vt:bool>
  </property>
</Properties>
</file>