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86" r:id="rId5"/>
    <p:sldMasterId id="2147483701" r:id="rId6"/>
    <p:sldMasterId id="2147483714" r:id="rId7"/>
    <p:sldMasterId id="2147483717" r:id="rId8"/>
  </p:sldMasterIdLst>
  <p:notesMasterIdLst>
    <p:notesMasterId r:id="rId35"/>
  </p:notesMasterIdLst>
  <p:handoutMasterIdLst>
    <p:handoutMasterId r:id="rId36"/>
  </p:handoutMasterIdLst>
  <p:sldIdLst>
    <p:sldId id="953" r:id="rId9"/>
    <p:sldId id="1733" r:id="rId10"/>
    <p:sldId id="2169" r:id="rId11"/>
    <p:sldId id="2167" r:id="rId12"/>
    <p:sldId id="430" r:id="rId13"/>
    <p:sldId id="374" r:id="rId14"/>
    <p:sldId id="424" r:id="rId15"/>
    <p:sldId id="321" r:id="rId16"/>
    <p:sldId id="257" r:id="rId17"/>
    <p:sldId id="259" r:id="rId18"/>
    <p:sldId id="260" r:id="rId19"/>
    <p:sldId id="385" r:id="rId20"/>
    <p:sldId id="431" r:id="rId21"/>
    <p:sldId id="416" r:id="rId22"/>
    <p:sldId id="2168" r:id="rId23"/>
    <p:sldId id="428" r:id="rId24"/>
    <p:sldId id="429" r:id="rId25"/>
    <p:sldId id="2166" r:id="rId26"/>
    <p:sldId id="342" r:id="rId27"/>
    <p:sldId id="403" r:id="rId28"/>
    <p:sldId id="410" r:id="rId29"/>
    <p:sldId id="414" r:id="rId30"/>
    <p:sldId id="411" r:id="rId31"/>
    <p:sldId id="412" r:id="rId32"/>
    <p:sldId id="415" r:id="rId33"/>
    <p:sldId id="95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A01288-6B12-4D1C-81D4-EB66103B3800}" v="50" dt="2023-09-21T16:47:48.694"/>
    <p1510:client id="{DEC1ED2D-CF16-4244-B84E-C982DEC53960}" v="20" dt="2023-09-21T15:03:09.078"/>
  </p1510:revLst>
</p1510:revInfo>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886" autoAdjust="0"/>
  </p:normalViewPr>
  <p:slideViewPr>
    <p:cSldViewPr snapToGrid="0">
      <p:cViewPr varScale="1">
        <p:scale>
          <a:sx n="52" d="100"/>
          <a:sy n="52" d="100"/>
        </p:scale>
        <p:origin x="438" y="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C026C9-4C52-4B60-A858-A50E4BE56D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6160113-35DB-4BB4-9269-631D6FEB5E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10D272-305C-421E-A9EF-95D63D599B42}" type="datetimeFigureOut">
              <a:rPr lang="en-US" smtClean="0"/>
              <a:t>9/21/2023</a:t>
            </a:fld>
            <a:endParaRPr lang="en-US"/>
          </a:p>
        </p:txBody>
      </p:sp>
      <p:sp>
        <p:nvSpPr>
          <p:cNvPr id="4" name="Footer Placeholder 3">
            <a:extLst>
              <a:ext uri="{FF2B5EF4-FFF2-40B4-BE49-F238E27FC236}">
                <a16:creationId xmlns:a16="http://schemas.microsoft.com/office/drawing/2014/main" id="{FF40E5BB-A291-4B94-8433-B9D3F1685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857D678-038E-42A6-961E-EAB034DB47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DE7DFA-63CC-4ED7-B30E-ACF88B4B8932}" type="slidenum">
              <a:rPr lang="en-US" smtClean="0"/>
              <a:t>‹#›</a:t>
            </a:fld>
            <a:endParaRPr lang="en-US"/>
          </a:p>
        </p:txBody>
      </p:sp>
    </p:spTree>
    <p:extLst>
      <p:ext uri="{BB962C8B-B14F-4D97-AF65-F5344CB8AC3E}">
        <p14:creationId xmlns:p14="http://schemas.microsoft.com/office/powerpoint/2010/main" val="2350091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16E63-7886-43BC-8DD4-4F14C3DD7360}" type="datetimeFigureOut">
              <a:rPr lang="en-US" smtClean="0"/>
              <a:t>9/21/2023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C5307-140F-447F-BCBA-BB92E3A2906B}" type="slidenum">
              <a:rPr lang="en-US" smtClean="0"/>
              <a:t>‹#›</a:t>
            </a:fld>
            <a:endParaRPr lang="en-US"/>
          </a:p>
        </p:txBody>
      </p:sp>
    </p:spTree>
    <p:extLst>
      <p:ext uri="{BB962C8B-B14F-4D97-AF65-F5344CB8AC3E}">
        <p14:creationId xmlns:p14="http://schemas.microsoft.com/office/powerpoint/2010/main" val="103315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5139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7e3f5a85d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7e3f5a85d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Food </a:t>
            </a:r>
            <a:r>
              <a:rPr lang="en-US" dirty="0"/>
              <a:t>insufficiency via the Census Household Pulse Survey, July 2021 to July 2023. https://www.usnews.com/news/best-states/articles/states-with-the-highest-food-insufficiency-rates</a:t>
            </a:r>
          </a:p>
        </p:txBody>
      </p:sp>
      <p:sp>
        <p:nvSpPr>
          <p:cNvPr id="4" name="Slide Number Placeholder 3"/>
          <p:cNvSpPr>
            <a:spLocks noGrp="1"/>
          </p:cNvSpPr>
          <p:nvPr>
            <p:ph type="sldNum" sz="quarter" idx="5"/>
          </p:nvPr>
        </p:nvSpPr>
        <p:spPr/>
        <p:txBody>
          <a:bodyPr/>
          <a:lstStyle/>
          <a:p>
            <a:fld id="{798C5307-140F-447F-BCBA-BB92E3A2906B}" type="slidenum">
              <a:rPr lang="en-US" smtClean="0"/>
              <a:t>14</a:t>
            </a:fld>
            <a:endParaRPr lang="en-US"/>
          </a:p>
        </p:txBody>
      </p:sp>
    </p:spTree>
    <p:extLst>
      <p:ext uri="{BB962C8B-B14F-4D97-AF65-F5344CB8AC3E}">
        <p14:creationId xmlns:p14="http://schemas.microsoft.com/office/powerpoint/2010/main" val="629198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15</a:t>
            </a:fld>
            <a:endParaRPr lang="en-US"/>
          </a:p>
        </p:txBody>
      </p:sp>
    </p:spTree>
    <p:extLst>
      <p:ext uri="{BB962C8B-B14F-4D97-AF65-F5344CB8AC3E}">
        <p14:creationId xmlns:p14="http://schemas.microsoft.com/office/powerpoint/2010/main" val="3308958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MD wax poetically on how important RESULTS media work is. STOP Slides here, take questions. </a:t>
            </a:r>
          </a:p>
        </p:txBody>
      </p:sp>
      <p:sp>
        <p:nvSpPr>
          <p:cNvPr id="4" name="Slide Number Placeholder 3"/>
          <p:cNvSpPr>
            <a:spLocks noGrp="1"/>
          </p:cNvSpPr>
          <p:nvPr>
            <p:ph type="sldNum" sz="quarter" idx="5"/>
          </p:nvPr>
        </p:nvSpPr>
        <p:spPr/>
        <p:txBody>
          <a:bodyPr/>
          <a:lstStyle/>
          <a:p>
            <a:fld id="{798C5307-140F-447F-BCBA-BB92E3A2906B}" type="slidenum">
              <a:rPr lang="en-US" smtClean="0"/>
              <a:t>16</a:t>
            </a:fld>
            <a:endParaRPr lang="en-US"/>
          </a:p>
        </p:txBody>
      </p:sp>
    </p:spTree>
    <p:extLst>
      <p:ext uri="{BB962C8B-B14F-4D97-AF65-F5344CB8AC3E}">
        <p14:creationId xmlns:p14="http://schemas.microsoft.com/office/powerpoint/2010/main" val="2139998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Proposed cuts (MD verbal)</a:t>
            </a:r>
          </a:p>
          <a:p>
            <a:r>
              <a:rPr lang="en-US" dirty="0"/>
              <a:t>What’s happening </a:t>
            </a:r>
          </a:p>
          <a:p>
            <a:pPr marL="0" indent="0">
              <a:buNone/>
            </a:pPr>
            <a:r>
              <a:rPr lang="en-US" b="1" dirty="0"/>
              <a:t>Protect SNAP!</a:t>
            </a:r>
          </a:p>
          <a:p>
            <a:r>
              <a:rPr lang="en-US" dirty="0"/>
              <a:t>You can also use the SPM, Columbia monthly figures and Household Pulse’s data about too little food to argue that all proposals to cut or time-limit SNAP or reduce benefits must be rejected; instead, we need improvements like ending the ban on ex-felons and covering Puerto Rico in SNAP.</a:t>
            </a:r>
          </a:p>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17</a:t>
            </a:fld>
            <a:endParaRPr lang="en-US"/>
          </a:p>
        </p:txBody>
      </p:sp>
    </p:spTree>
    <p:extLst>
      <p:ext uri="{BB962C8B-B14F-4D97-AF65-F5344CB8AC3E}">
        <p14:creationId xmlns:p14="http://schemas.microsoft.com/office/powerpoint/2010/main" val="349810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template also</a:t>
            </a:r>
          </a:p>
          <a:p>
            <a:r>
              <a:rPr lang="en-US" dirty="0"/>
              <a:t>https://www.chn.org/resource_library/poverty-resource-library/</a:t>
            </a:r>
          </a:p>
        </p:txBody>
      </p:sp>
      <p:sp>
        <p:nvSpPr>
          <p:cNvPr id="4" name="Slide Number Placeholder 3"/>
          <p:cNvSpPr>
            <a:spLocks noGrp="1"/>
          </p:cNvSpPr>
          <p:nvPr>
            <p:ph type="sldNum" sz="quarter" idx="5"/>
          </p:nvPr>
        </p:nvSpPr>
        <p:spPr/>
        <p:txBody>
          <a:bodyPr/>
          <a:lstStyle/>
          <a:p>
            <a:fld id="{798C5307-140F-447F-BCBA-BB92E3A2906B}" type="slidenum">
              <a:rPr lang="en-US" smtClean="0"/>
              <a:t>18</a:t>
            </a:fld>
            <a:endParaRPr lang="en-US"/>
          </a:p>
        </p:txBody>
      </p:sp>
    </p:spTree>
    <p:extLst>
      <p:ext uri="{BB962C8B-B14F-4D97-AF65-F5344CB8AC3E}">
        <p14:creationId xmlns:p14="http://schemas.microsoft.com/office/powerpoint/2010/main" val="446523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5464" rtl="0" eaLnBrk="1" fontAlgn="auto" latinLnBrk="0" hangingPunct="1">
              <a:lnSpc>
                <a:spcPct val="100000"/>
              </a:lnSpc>
              <a:spcBef>
                <a:spcPts val="0"/>
              </a:spcBef>
              <a:spcAft>
                <a:spcPts val="0"/>
              </a:spcAft>
              <a:buClrTx/>
              <a:buSzTx/>
              <a:buFontTx/>
              <a:buNone/>
              <a:tabLst/>
              <a:defRPr/>
            </a:pPr>
            <a:fld id="{2A193677-FAD7-4722-BAD5-AE3B0FE84DE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5464"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8112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2337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Housekeeping rules </a:t>
            </a:r>
          </a:p>
          <a:p>
            <a:r>
              <a:rPr lang="en-US"/>
              <a:t> </a:t>
            </a:r>
            <a:endParaRPr lang="en-US">
              <a:cs typeface="Calibri"/>
            </a:endParaRPr>
          </a:p>
          <a:p>
            <a:r>
              <a:rPr lang="en-US"/>
              <a:t>Process vs. Substantive Policy </a:t>
            </a:r>
            <a:endParaRPr lang="en-US">
              <a:cs typeface="Calibri"/>
            </a:endParaRPr>
          </a:p>
          <a:p>
            <a:r>
              <a:rPr lang="en-US"/>
              <a:t> </a:t>
            </a:r>
            <a:endParaRPr lang="en-US">
              <a:cs typeface="Calibri"/>
            </a:endParaRPr>
          </a:p>
          <a:p>
            <a:r>
              <a:rPr lang="en-US"/>
              <a:t>We will discuss the overall legislative advocacy process and how our U.S. poverty policy priorities (Child Tax Credit + Renter Tax Credit) fit within that process. The goal is to provide you with more context to aid in your upcoming meetings with members of Congress and to strategize on how you can work with your members throughout the year. </a:t>
            </a:r>
            <a:endParaRPr lang="en-US">
              <a:cs typeface="Calibri"/>
            </a:endParaRPr>
          </a:p>
          <a:p>
            <a:r>
              <a:rPr lang="en-US"/>
              <a:t> </a:t>
            </a:r>
            <a:endParaRPr lang="en-US">
              <a:cs typeface="Calibri"/>
            </a:endParaRPr>
          </a:p>
          <a:p>
            <a:r>
              <a:rPr lang="en-US"/>
              <a:t>Hopefully the topics we cover this evening will help you understand how the Policy team thinks through the legislative strategy and the underlying substantive policy. The goal is to help you follow along why we do certain things, in certain ways, at certain times of the year.</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333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Housekeeping rules </a:t>
            </a:r>
          </a:p>
          <a:p>
            <a:r>
              <a:rPr lang="en-US"/>
              <a:t> </a:t>
            </a:r>
            <a:endParaRPr lang="en-US">
              <a:cs typeface="Calibri"/>
            </a:endParaRPr>
          </a:p>
          <a:p>
            <a:r>
              <a:rPr lang="en-US"/>
              <a:t>Process vs. Substantive Policy </a:t>
            </a:r>
            <a:endParaRPr lang="en-US">
              <a:cs typeface="Calibri"/>
            </a:endParaRPr>
          </a:p>
          <a:p>
            <a:r>
              <a:rPr lang="en-US"/>
              <a:t> </a:t>
            </a:r>
            <a:endParaRPr lang="en-US">
              <a:cs typeface="Calibri"/>
            </a:endParaRPr>
          </a:p>
          <a:p>
            <a:r>
              <a:rPr lang="en-US"/>
              <a:t>We will discuss the overall legislative advocacy process and how our U.S. poverty policy priorities (Child Tax Credit + Renter Tax Credit) fit within that process. The goal is to provide you with more context to aid in your upcoming meetings with members of Congress and to strategize on how you can work with your members throughout the year. </a:t>
            </a:r>
            <a:endParaRPr lang="en-US">
              <a:cs typeface="Calibri"/>
            </a:endParaRPr>
          </a:p>
          <a:p>
            <a:r>
              <a:rPr lang="en-US"/>
              <a:t> </a:t>
            </a:r>
            <a:endParaRPr lang="en-US">
              <a:cs typeface="Calibri"/>
            </a:endParaRPr>
          </a:p>
          <a:p>
            <a:r>
              <a:rPr lang="en-US"/>
              <a:t>Hopefully the topics we cover this evening will help you understand how the Policy team thinks through the legislative strategy and the underlying substantive policy. The goal is to help you follow along why we do certain things, in certain ways, at certain times of the year.</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6926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Topline: expiration of expanded CTC was devastating, 3 mil kids/poverty more than doubled (5 total) – this is a policy choice. And YOU all can make an impact – story to tell in your media, with policymakers. </a:t>
            </a:r>
          </a:p>
        </p:txBody>
      </p:sp>
      <p:sp>
        <p:nvSpPr>
          <p:cNvPr id="4" name="Slide Number Placeholder 3"/>
          <p:cNvSpPr>
            <a:spLocks noGrp="1"/>
          </p:cNvSpPr>
          <p:nvPr>
            <p:ph type="sldNum" sz="quarter" idx="5"/>
          </p:nvPr>
        </p:nvSpPr>
        <p:spPr/>
        <p:txBody>
          <a:bodyPr/>
          <a:lstStyle/>
          <a:p>
            <a:fld id="{798C5307-140F-447F-BCBA-BB92E3A2906B}" type="slidenum">
              <a:rPr lang="en-US" smtClean="0"/>
              <a:t>4</a:t>
            </a:fld>
            <a:endParaRPr lang="en-US"/>
          </a:p>
        </p:txBody>
      </p:sp>
    </p:spTree>
    <p:extLst>
      <p:ext uri="{BB962C8B-B14F-4D97-AF65-F5344CB8AC3E}">
        <p14:creationId xmlns:p14="http://schemas.microsoft.com/office/powerpoint/2010/main" val="2429559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thing: ACS data doesn’t show impact of CTC and other policies – only the SPM</a:t>
            </a:r>
          </a:p>
        </p:txBody>
      </p:sp>
      <p:sp>
        <p:nvSpPr>
          <p:cNvPr id="4" name="Slide Number Placeholder 3"/>
          <p:cNvSpPr>
            <a:spLocks noGrp="1"/>
          </p:cNvSpPr>
          <p:nvPr>
            <p:ph type="sldNum" sz="quarter" idx="5"/>
          </p:nvPr>
        </p:nvSpPr>
        <p:spPr/>
        <p:txBody>
          <a:bodyPr/>
          <a:lstStyle/>
          <a:p>
            <a:fld id="{798C5307-140F-447F-BCBA-BB92E3A2906B}" type="slidenum">
              <a:rPr lang="en-US" smtClean="0"/>
              <a:t>5</a:t>
            </a:fld>
            <a:endParaRPr lang="en-US"/>
          </a:p>
        </p:txBody>
      </p:sp>
    </p:spTree>
    <p:extLst>
      <p:ext uri="{BB962C8B-B14F-4D97-AF65-F5344CB8AC3E}">
        <p14:creationId xmlns:p14="http://schemas.microsoft.com/office/powerpoint/2010/main" val="544185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7</a:t>
            </a:fld>
            <a:endParaRPr lang="en-US"/>
          </a:p>
        </p:txBody>
      </p:sp>
    </p:spTree>
    <p:extLst>
      <p:ext uri="{BB962C8B-B14F-4D97-AF65-F5344CB8AC3E}">
        <p14:creationId xmlns:p14="http://schemas.microsoft.com/office/powerpoint/2010/main" val="1646792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EITC and CTC are still making an impact but about 3 mil would have been lifted out of poverty if the expanded CTC was still in place in 2022.  </a:t>
            </a:r>
          </a:p>
        </p:txBody>
      </p:sp>
      <p:sp>
        <p:nvSpPr>
          <p:cNvPr id="4" name="Slide Number Placeholder 3"/>
          <p:cNvSpPr>
            <a:spLocks noGrp="1"/>
          </p:cNvSpPr>
          <p:nvPr>
            <p:ph type="sldNum" sz="quarter" idx="5"/>
          </p:nvPr>
        </p:nvSpPr>
        <p:spPr/>
        <p:txBody>
          <a:bodyPr/>
          <a:lstStyle/>
          <a:p>
            <a:fld id="{798C5307-140F-447F-BCBA-BB92E3A2906B}" type="slidenum">
              <a:rPr lang="en-US" smtClean="0"/>
              <a:t>8</a:t>
            </a:fld>
            <a:endParaRPr lang="en-US"/>
          </a:p>
        </p:txBody>
      </p:sp>
    </p:spTree>
    <p:extLst>
      <p:ext uri="{BB962C8B-B14F-4D97-AF65-F5344CB8AC3E}">
        <p14:creationId xmlns:p14="http://schemas.microsoft.com/office/powerpoint/2010/main" val="811118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4b3e538982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g14b3e538982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5 mil children into poverty overall (stimulus, UI…) – 3 mil from CTC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4b3e538982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g14b3e538982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a:t>Click to add photo</a:t>
            </a:r>
          </a:p>
        </p:txBody>
      </p:sp>
    </p:spTree>
    <p:extLst>
      <p:ext uri="{BB962C8B-B14F-4D97-AF65-F5344CB8AC3E}">
        <p14:creationId xmlns:p14="http://schemas.microsoft.com/office/powerpoint/2010/main" val="370622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0936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209807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A42F8-37DB-4151-B80F-B0AFA909D4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F232E2-11F8-462A-B3E8-ADCD386693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6A80A5-FF4B-45F4-A084-8BBD1A37D8AF}"/>
              </a:ext>
            </a:extLst>
          </p:cNvPr>
          <p:cNvSpPr>
            <a:spLocks noGrp="1"/>
          </p:cNvSpPr>
          <p:nvPr>
            <p:ph type="dt" sz="half" idx="10"/>
          </p:nvPr>
        </p:nvSpPr>
        <p:spPr/>
        <p:txBody>
          <a:bodyPr/>
          <a:lstStyle/>
          <a:p>
            <a:fld id="{4AAD347D-5ACD-4C99-B74B-A9C85AD731AF}" type="datetimeFigureOut">
              <a:rPr lang="en-US" smtClean="0"/>
              <a:t>9/21/2023</a:t>
            </a:fld>
            <a:endParaRPr lang="en-US" dirty="0"/>
          </a:p>
        </p:txBody>
      </p:sp>
      <p:sp>
        <p:nvSpPr>
          <p:cNvPr id="5" name="Footer Placeholder 4">
            <a:extLst>
              <a:ext uri="{FF2B5EF4-FFF2-40B4-BE49-F238E27FC236}">
                <a16:creationId xmlns:a16="http://schemas.microsoft.com/office/drawing/2014/main" id="{20B43FED-F84B-4774-ADD5-7C85EFC7BE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35B25C-3A16-4803-BB90-6EBC05D7EF4F}"/>
              </a:ext>
            </a:extLst>
          </p:cNvPr>
          <p:cNvSpPr>
            <a:spLocks noGrp="1"/>
          </p:cNvSpPr>
          <p:nvPr>
            <p:ph type="sldNum" sz="quarter" idx="12"/>
          </p:nvPr>
        </p:nvSpPr>
        <p:spPr/>
        <p:txBody>
          <a:body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187266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25E2-E3F2-490B-A7BF-01B1E42B75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F532AE-0185-4AB2-B994-D13D5A0E3F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34D38A-C318-43AD-8A29-504BFED203C2}"/>
              </a:ext>
            </a:extLst>
          </p:cNvPr>
          <p:cNvSpPr>
            <a:spLocks noGrp="1"/>
          </p:cNvSpPr>
          <p:nvPr>
            <p:ph type="dt" sz="half" idx="10"/>
          </p:nvPr>
        </p:nvSpPr>
        <p:spPr/>
        <p:txBody>
          <a:bodyPr/>
          <a:lstStyle/>
          <a:p>
            <a:fld id="{4509A250-FF31-4206-8172-F9D3106AACB1}" type="datetimeFigureOut">
              <a:rPr lang="en-US" smtClean="0"/>
              <a:t>9/21/2023</a:t>
            </a:fld>
            <a:endParaRPr lang="en-US" dirty="0"/>
          </a:p>
        </p:txBody>
      </p:sp>
      <p:sp>
        <p:nvSpPr>
          <p:cNvPr id="5" name="Footer Placeholder 4">
            <a:extLst>
              <a:ext uri="{FF2B5EF4-FFF2-40B4-BE49-F238E27FC236}">
                <a16:creationId xmlns:a16="http://schemas.microsoft.com/office/drawing/2014/main" id="{7C4ACE82-2AE5-4683-8C72-FF7E43CE57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AD679A-3EE5-4C7C-BB52-80853AE51CA9}"/>
              </a:ext>
            </a:extLst>
          </p:cNvPr>
          <p:cNvSpPr>
            <a:spLocks noGrp="1"/>
          </p:cNvSpPr>
          <p:nvPr>
            <p:ph type="sldNum" sz="quarter" idx="12"/>
          </p:nvPr>
        </p:nvSpPr>
        <p:spPr/>
        <p:txBody>
          <a:body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2412763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C28BF-1A3D-4D2E-AF7C-B6A8DBA7BC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4676A9-5013-4E05-9A58-12B0EFD9E4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22C04-600C-4CF2-89A6-56B2E1C03BF2}"/>
              </a:ext>
            </a:extLst>
          </p:cNvPr>
          <p:cNvSpPr>
            <a:spLocks noGrp="1"/>
          </p:cNvSpPr>
          <p:nvPr>
            <p:ph type="dt" sz="half" idx="10"/>
          </p:nvPr>
        </p:nvSpPr>
        <p:spPr/>
        <p:txBody>
          <a:bodyPr/>
          <a:lstStyle/>
          <a:p>
            <a:fld id="{9796027F-7875-4030-9381-8BD8C4F21935}" type="datetimeFigureOut">
              <a:rPr lang="en-US" smtClean="0"/>
              <a:t>9/21/2023</a:t>
            </a:fld>
            <a:endParaRPr lang="en-US" dirty="0"/>
          </a:p>
        </p:txBody>
      </p:sp>
      <p:sp>
        <p:nvSpPr>
          <p:cNvPr id="5" name="Footer Placeholder 4">
            <a:extLst>
              <a:ext uri="{FF2B5EF4-FFF2-40B4-BE49-F238E27FC236}">
                <a16:creationId xmlns:a16="http://schemas.microsoft.com/office/drawing/2014/main" id="{27FDF972-F0AC-4F34-9423-D879A0C688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8C2F84-0427-4919-8D92-9228A69931E4}"/>
              </a:ext>
            </a:extLst>
          </p:cNvPr>
          <p:cNvSpPr>
            <a:spLocks noGrp="1"/>
          </p:cNvSpPr>
          <p:nvPr>
            <p:ph type="sldNum" sz="quarter" idx="12"/>
          </p:nvPr>
        </p:nvSpPr>
        <p:spPr/>
        <p:txBody>
          <a:body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2561657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520D7-1F8C-411A-8A53-1D0C60F979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0BB343-9343-4AE4-8F4C-EB972E4857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2B97E4-2BDA-451F-B086-20919AFA43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A16A2D-75D8-4033-B430-0EC900576228}"/>
              </a:ext>
            </a:extLst>
          </p:cNvPr>
          <p:cNvSpPr>
            <a:spLocks noGrp="1"/>
          </p:cNvSpPr>
          <p:nvPr>
            <p:ph type="dt" sz="half" idx="10"/>
          </p:nvPr>
        </p:nvSpPr>
        <p:spPr/>
        <p:txBody>
          <a:bodyPr/>
          <a:lstStyle/>
          <a:p>
            <a:fld id="{9796027F-7875-4030-9381-8BD8C4F21935}" type="datetimeFigureOut">
              <a:rPr lang="en-US" smtClean="0"/>
              <a:t>9/21/2023</a:t>
            </a:fld>
            <a:endParaRPr lang="en-US" dirty="0"/>
          </a:p>
        </p:txBody>
      </p:sp>
      <p:sp>
        <p:nvSpPr>
          <p:cNvPr id="6" name="Footer Placeholder 5">
            <a:extLst>
              <a:ext uri="{FF2B5EF4-FFF2-40B4-BE49-F238E27FC236}">
                <a16:creationId xmlns:a16="http://schemas.microsoft.com/office/drawing/2014/main" id="{1AA8B964-18C6-4C75-B234-9EA20B5D0F8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7AFF820-73E8-4115-941D-E7F4D03757F2}"/>
              </a:ext>
            </a:extLst>
          </p:cNvPr>
          <p:cNvSpPr>
            <a:spLocks noGrp="1"/>
          </p:cNvSpPr>
          <p:nvPr>
            <p:ph type="sldNum" sz="quarter" idx="12"/>
          </p:nvPr>
        </p:nvSpPr>
        <p:spPr/>
        <p:txBody>
          <a:body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3850653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C262B-52BB-4EE5-97A4-913D852DC2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BED77E-FC9D-41FE-BCA0-6B133B4318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C5D653-7FAE-4B3C-AEDC-925D62E7E4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D37A35-2C8D-4737-8A3A-90D18B14B3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748416-17B7-4DD2-88EF-81C6826255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65713E-256A-493B-9EB0-4D91B84C9ED6}"/>
              </a:ext>
            </a:extLst>
          </p:cNvPr>
          <p:cNvSpPr>
            <a:spLocks noGrp="1"/>
          </p:cNvSpPr>
          <p:nvPr>
            <p:ph type="dt" sz="half" idx="10"/>
          </p:nvPr>
        </p:nvSpPr>
        <p:spPr/>
        <p:txBody>
          <a:bodyPr/>
          <a:lstStyle/>
          <a:p>
            <a:fld id="{9796027F-7875-4030-9381-8BD8C4F21935}" type="datetimeFigureOut">
              <a:rPr lang="en-US" smtClean="0"/>
              <a:t>9/21/2023</a:t>
            </a:fld>
            <a:endParaRPr lang="en-US" dirty="0"/>
          </a:p>
        </p:txBody>
      </p:sp>
      <p:sp>
        <p:nvSpPr>
          <p:cNvPr id="8" name="Footer Placeholder 7">
            <a:extLst>
              <a:ext uri="{FF2B5EF4-FFF2-40B4-BE49-F238E27FC236}">
                <a16:creationId xmlns:a16="http://schemas.microsoft.com/office/drawing/2014/main" id="{6E3C0DDD-1953-4200-A30B-1FEA9A6B63F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93D4512-CC7B-4D92-AE0C-C7AA5BCF5D0A}"/>
              </a:ext>
            </a:extLst>
          </p:cNvPr>
          <p:cNvSpPr>
            <a:spLocks noGrp="1"/>
          </p:cNvSpPr>
          <p:nvPr>
            <p:ph type="sldNum" sz="quarter" idx="12"/>
          </p:nvPr>
        </p:nvSpPr>
        <p:spPr/>
        <p:txBody>
          <a:body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1429843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9F2DD-186A-461F-97B5-1379718E68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B30FC9-6BAC-42C0-BFF7-F1253B9771DE}"/>
              </a:ext>
            </a:extLst>
          </p:cNvPr>
          <p:cNvSpPr>
            <a:spLocks noGrp="1"/>
          </p:cNvSpPr>
          <p:nvPr>
            <p:ph type="dt" sz="half" idx="10"/>
          </p:nvPr>
        </p:nvSpPr>
        <p:spPr/>
        <p:txBody>
          <a:bodyPr/>
          <a:lstStyle/>
          <a:p>
            <a:fld id="{4509A250-FF31-4206-8172-F9D3106AACB1}" type="datetimeFigureOut">
              <a:rPr lang="en-US" smtClean="0"/>
              <a:t>9/21/2023</a:t>
            </a:fld>
            <a:endParaRPr lang="en-US" dirty="0"/>
          </a:p>
        </p:txBody>
      </p:sp>
      <p:sp>
        <p:nvSpPr>
          <p:cNvPr id="4" name="Footer Placeholder 3">
            <a:extLst>
              <a:ext uri="{FF2B5EF4-FFF2-40B4-BE49-F238E27FC236}">
                <a16:creationId xmlns:a16="http://schemas.microsoft.com/office/drawing/2014/main" id="{B5798960-EEE1-439B-A3BA-AA86EFBFE23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3653E3E-015E-409A-92A1-9AE80E5B20AC}"/>
              </a:ext>
            </a:extLst>
          </p:cNvPr>
          <p:cNvSpPr>
            <a:spLocks noGrp="1"/>
          </p:cNvSpPr>
          <p:nvPr>
            <p:ph type="sldNum" sz="quarter" idx="12"/>
          </p:nvPr>
        </p:nvSpPr>
        <p:spPr/>
        <p:txBody>
          <a:body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3537205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8310D0-8E56-4229-ACB2-200B7F4E5429}"/>
              </a:ext>
            </a:extLst>
          </p:cNvPr>
          <p:cNvSpPr>
            <a:spLocks noGrp="1"/>
          </p:cNvSpPr>
          <p:nvPr>
            <p:ph type="dt" sz="half" idx="10"/>
          </p:nvPr>
        </p:nvSpPr>
        <p:spPr/>
        <p:txBody>
          <a:bodyPr/>
          <a:lstStyle/>
          <a:p>
            <a:fld id="{4509A250-FF31-4206-8172-F9D3106AACB1}" type="datetimeFigureOut">
              <a:rPr lang="en-US" smtClean="0"/>
              <a:t>9/21/2023</a:t>
            </a:fld>
            <a:endParaRPr lang="en-US" dirty="0"/>
          </a:p>
        </p:txBody>
      </p:sp>
      <p:sp>
        <p:nvSpPr>
          <p:cNvPr id="3" name="Footer Placeholder 2">
            <a:extLst>
              <a:ext uri="{FF2B5EF4-FFF2-40B4-BE49-F238E27FC236}">
                <a16:creationId xmlns:a16="http://schemas.microsoft.com/office/drawing/2014/main" id="{01AE5697-DEB4-48EB-94ED-7D46E994F59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7CD7C0D-0E75-4F80-8EDC-1EA922DC58A5}"/>
              </a:ext>
            </a:extLst>
          </p:cNvPr>
          <p:cNvSpPr>
            <a:spLocks noGrp="1"/>
          </p:cNvSpPr>
          <p:nvPr>
            <p:ph type="sldNum" sz="quarter" idx="12"/>
          </p:nvPr>
        </p:nvSpPr>
        <p:spPr/>
        <p:txBody>
          <a:body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464897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245A-0E5A-4B2A-A93F-CDA1CE94BF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D8DAD7-588D-4113-83CA-DC7803C67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FB74F6-3767-4AFB-A647-661E724419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610898-DBBA-4C4E-8CD3-BC2A9E4F925D}"/>
              </a:ext>
            </a:extLst>
          </p:cNvPr>
          <p:cNvSpPr>
            <a:spLocks noGrp="1"/>
          </p:cNvSpPr>
          <p:nvPr>
            <p:ph type="dt" sz="half" idx="10"/>
          </p:nvPr>
        </p:nvSpPr>
        <p:spPr/>
        <p:txBody>
          <a:bodyPr/>
          <a:lstStyle/>
          <a:p>
            <a:fld id="{4509A250-FF31-4206-8172-F9D3106AACB1}" type="datetimeFigureOut">
              <a:rPr lang="en-US" smtClean="0"/>
              <a:t>9/21/2023</a:t>
            </a:fld>
            <a:endParaRPr lang="en-US" dirty="0"/>
          </a:p>
        </p:txBody>
      </p:sp>
      <p:sp>
        <p:nvSpPr>
          <p:cNvPr id="6" name="Footer Placeholder 5">
            <a:extLst>
              <a:ext uri="{FF2B5EF4-FFF2-40B4-BE49-F238E27FC236}">
                <a16:creationId xmlns:a16="http://schemas.microsoft.com/office/drawing/2014/main" id="{F8BA17EC-0F55-4A1E-A7AB-C64099703BC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167528-2225-4329-84FC-9AE826E1C9BA}"/>
              </a:ext>
            </a:extLst>
          </p:cNvPr>
          <p:cNvSpPr>
            <a:spLocks noGrp="1"/>
          </p:cNvSpPr>
          <p:nvPr>
            <p:ph type="sldNum" sz="quarter" idx="12"/>
          </p:nvPr>
        </p:nvSpPr>
        <p:spPr/>
        <p:txBody>
          <a:body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2564357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a:lstStyle>
            <a:lvl1pPr>
              <a:defRPr>
                <a:solidFill>
                  <a:schemeClr val="bg1"/>
                </a:solidFill>
              </a:defRPr>
            </a:lvl1pPr>
          </a:lstStyle>
          <a:p>
            <a:r>
              <a:rPr lang="en-US"/>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643672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2CCF0-3F9F-4EE9-9888-4779E3637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EE3241-126B-4579-A51F-D45C38A139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917792-7D0E-4826-ADA9-9294045B1A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7C7702-D49B-47FA-AF8F-5138A4ADB410}"/>
              </a:ext>
            </a:extLst>
          </p:cNvPr>
          <p:cNvSpPr>
            <a:spLocks noGrp="1"/>
          </p:cNvSpPr>
          <p:nvPr>
            <p:ph type="dt" sz="half" idx="10"/>
          </p:nvPr>
        </p:nvSpPr>
        <p:spPr/>
        <p:txBody>
          <a:bodyPr/>
          <a:lstStyle/>
          <a:p>
            <a:fld id="{4509A250-FF31-4206-8172-F9D3106AACB1}" type="datetimeFigureOut">
              <a:rPr lang="en-US" smtClean="0"/>
              <a:t>9/21/2023</a:t>
            </a:fld>
            <a:endParaRPr lang="en-US" dirty="0"/>
          </a:p>
        </p:txBody>
      </p:sp>
      <p:sp>
        <p:nvSpPr>
          <p:cNvPr id="6" name="Footer Placeholder 5">
            <a:extLst>
              <a:ext uri="{FF2B5EF4-FFF2-40B4-BE49-F238E27FC236}">
                <a16:creationId xmlns:a16="http://schemas.microsoft.com/office/drawing/2014/main" id="{7DFEB8DE-1D5E-4A24-B58B-0C36B59B7A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5E2960-2689-4B0B-A2E5-A2BB2E388334}"/>
              </a:ext>
            </a:extLst>
          </p:cNvPr>
          <p:cNvSpPr>
            <a:spLocks noGrp="1"/>
          </p:cNvSpPr>
          <p:nvPr>
            <p:ph type="sldNum" sz="quarter" idx="12"/>
          </p:nvPr>
        </p:nvSpPr>
        <p:spPr/>
        <p:txBody>
          <a:body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26584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DAC4C-DBB2-4C95-8D23-02892B6354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3E02D3-879C-4B1D-B668-620D72B7B3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08E2D-F5EE-4661-9193-A1A65E842E53}"/>
              </a:ext>
            </a:extLst>
          </p:cNvPr>
          <p:cNvSpPr>
            <a:spLocks noGrp="1"/>
          </p:cNvSpPr>
          <p:nvPr>
            <p:ph type="dt" sz="half" idx="10"/>
          </p:nvPr>
        </p:nvSpPr>
        <p:spPr/>
        <p:txBody>
          <a:bodyPr/>
          <a:lstStyle/>
          <a:p>
            <a:fld id="{4509A250-FF31-4206-8172-F9D3106AACB1}" type="datetimeFigureOut">
              <a:rPr lang="en-US" smtClean="0"/>
              <a:t>9/21/2023</a:t>
            </a:fld>
            <a:endParaRPr lang="en-US" dirty="0"/>
          </a:p>
        </p:txBody>
      </p:sp>
      <p:sp>
        <p:nvSpPr>
          <p:cNvPr id="5" name="Footer Placeholder 4">
            <a:extLst>
              <a:ext uri="{FF2B5EF4-FFF2-40B4-BE49-F238E27FC236}">
                <a16:creationId xmlns:a16="http://schemas.microsoft.com/office/drawing/2014/main" id="{25B572AA-48AA-4F88-9572-1684DACBA3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E686FC-5F7E-4280-9F7B-787C69570FF3}"/>
              </a:ext>
            </a:extLst>
          </p:cNvPr>
          <p:cNvSpPr>
            <a:spLocks noGrp="1"/>
          </p:cNvSpPr>
          <p:nvPr>
            <p:ph type="sldNum" sz="quarter" idx="12"/>
          </p:nvPr>
        </p:nvSpPr>
        <p:spPr/>
        <p:txBody>
          <a:body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330191667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C72262-4080-4139-9D83-FF9AB39236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766512-D668-4BA0-A6AA-AB3801A7CF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150E3E-54F5-4F63-A54C-244EF1BA16BA}"/>
              </a:ext>
            </a:extLst>
          </p:cNvPr>
          <p:cNvSpPr>
            <a:spLocks noGrp="1"/>
          </p:cNvSpPr>
          <p:nvPr>
            <p:ph type="dt" sz="half" idx="10"/>
          </p:nvPr>
        </p:nvSpPr>
        <p:spPr/>
        <p:txBody>
          <a:bodyPr/>
          <a:lstStyle/>
          <a:p>
            <a:fld id="{4509A250-FF31-4206-8172-F9D3106AACB1}" type="datetimeFigureOut">
              <a:rPr lang="en-US" smtClean="0"/>
              <a:t>9/21/2023</a:t>
            </a:fld>
            <a:endParaRPr lang="en-US" dirty="0"/>
          </a:p>
        </p:txBody>
      </p:sp>
      <p:sp>
        <p:nvSpPr>
          <p:cNvPr id="5" name="Footer Placeholder 4">
            <a:extLst>
              <a:ext uri="{FF2B5EF4-FFF2-40B4-BE49-F238E27FC236}">
                <a16:creationId xmlns:a16="http://schemas.microsoft.com/office/drawing/2014/main" id="{3458A2B7-3F78-4AF0-A260-093718A288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E41588-AC92-42DC-BA1F-45E52EE5C8DE}"/>
              </a:ext>
            </a:extLst>
          </p:cNvPr>
          <p:cNvSpPr>
            <a:spLocks noGrp="1"/>
          </p:cNvSpPr>
          <p:nvPr>
            <p:ph type="sldNum" sz="quarter" idx="12"/>
          </p:nvPr>
        </p:nvSpPr>
        <p:spPr/>
        <p:txBody>
          <a:body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231577701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838200" y="365127"/>
            <a:ext cx="10515600" cy="1325563"/>
          </a:xfrm>
          <a:prstGeom prst="rect">
            <a:avLst/>
          </a:prstGeom>
        </p:spPr>
        <p:txBody>
          <a:bodyPr/>
          <a:lstStyle>
            <a:lvl1pPr algn="ctr">
              <a:lnSpc>
                <a:spcPct val="100000"/>
              </a:lnSpc>
              <a:defRPr sz="3000" b="1">
                <a:solidFill>
                  <a:srgbClr val="0C61A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Slide Number Placeholder 5"/>
          <p:cNvSpPr>
            <a:spLocks noGrp="1"/>
          </p:cNvSpPr>
          <p:nvPr>
            <p:ph type="sldNum" sz="quarter" idx="4"/>
          </p:nvPr>
        </p:nvSpPr>
        <p:spPr>
          <a:xfrm>
            <a:off x="520705" y="6250210"/>
            <a:ext cx="416275" cy="270184"/>
          </a:xfrm>
          <a:prstGeom prst="rect">
            <a:avLst/>
          </a:prstGeom>
          <a:solidFill>
            <a:schemeClr val="bg1"/>
          </a:solidFill>
        </p:spPr>
        <p:txBody>
          <a:bodyPr lIns="0" tIns="0" rIns="0" bIns="0"/>
          <a:lstStyle>
            <a:lvl1pPr>
              <a:defRPr sz="1000">
                <a:solidFill>
                  <a:srgbClr val="0076BF"/>
                </a:solidFill>
                <a:latin typeface="Arial" panose="020B0604020202020204" pitchFamily="34" charset="0"/>
                <a:cs typeface="Arial" panose="020B0604020202020204" pitchFamily="34" charset="0"/>
              </a:defRPr>
            </a:lvl1p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208407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838200" y="365127"/>
            <a:ext cx="10515600" cy="1325563"/>
          </a:xfrm>
          <a:prstGeom prst="rect">
            <a:avLst/>
          </a:prstGeom>
        </p:spPr>
        <p:txBody>
          <a:bodyPr/>
          <a:lstStyle>
            <a:lvl1pPr algn="ctr">
              <a:lnSpc>
                <a:spcPct val="100000"/>
              </a:lnSpc>
              <a:defRPr sz="3000" b="1">
                <a:solidFill>
                  <a:srgbClr val="0C61A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Slide Number Placeholder 5"/>
          <p:cNvSpPr>
            <a:spLocks noGrp="1"/>
          </p:cNvSpPr>
          <p:nvPr>
            <p:ph type="sldNum" sz="quarter" idx="10"/>
          </p:nvPr>
        </p:nvSpPr>
        <p:spPr>
          <a:xfrm>
            <a:off x="520705" y="6250210"/>
            <a:ext cx="416275" cy="270184"/>
          </a:xfrm>
          <a:prstGeom prst="rect">
            <a:avLst/>
          </a:prstGeom>
          <a:solidFill>
            <a:schemeClr val="bg1"/>
          </a:solidFill>
        </p:spPr>
        <p:txBody>
          <a:bodyPr lIns="0" tIns="0" rIns="0" bIns="0"/>
          <a:lstStyle>
            <a:lvl1pPr>
              <a:defRPr sz="1000">
                <a:solidFill>
                  <a:srgbClr val="0076BF"/>
                </a:solidFill>
                <a:latin typeface="Arial" panose="020B0604020202020204" pitchFamily="34" charset="0"/>
                <a:cs typeface="Arial" panose="020B0604020202020204" pitchFamily="34" charset="0"/>
              </a:defRPr>
            </a:lvl1p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3755420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7"/>
            <a:ext cx="10515600" cy="1325563"/>
          </a:xfrm>
          <a:prstGeom prst="rect">
            <a:avLst/>
          </a:prstGeom>
        </p:spPr>
        <p:txBody>
          <a:bodyPr/>
          <a:lstStyle>
            <a:lvl1pPr algn="ctr">
              <a:lnSpc>
                <a:spcPct val="100000"/>
              </a:lnSpc>
              <a:defRPr sz="3000" b="1">
                <a:solidFill>
                  <a:srgbClr val="0C61A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Slide Number Placeholder 5"/>
          <p:cNvSpPr>
            <a:spLocks noGrp="1"/>
          </p:cNvSpPr>
          <p:nvPr>
            <p:ph type="sldNum" sz="quarter" idx="4"/>
          </p:nvPr>
        </p:nvSpPr>
        <p:spPr>
          <a:xfrm>
            <a:off x="520705" y="6250210"/>
            <a:ext cx="416275" cy="270184"/>
          </a:xfrm>
          <a:prstGeom prst="rect">
            <a:avLst/>
          </a:prstGeom>
          <a:solidFill>
            <a:schemeClr val="bg1"/>
          </a:solidFill>
        </p:spPr>
        <p:txBody>
          <a:bodyPr lIns="0" tIns="0" rIns="0" bIns="0"/>
          <a:lstStyle>
            <a:lvl1pPr>
              <a:defRPr sz="1000">
                <a:solidFill>
                  <a:srgbClr val="0076BF"/>
                </a:solidFill>
                <a:latin typeface="Arial" panose="020B0604020202020204" pitchFamily="34" charset="0"/>
                <a:cs typeface="Arial" panose="020B0604020202020204" pitchFamily="34" charset="0"/>
              </a:defRPr>
            </a:lvl1p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200597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28254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32688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91728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02999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999301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378973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69370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505976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00583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814618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84992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49091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ubtitle">
  <p:cSld name="Subtitle">
    <p:bg>
      <p:bgPr>
        <a:solidFill>
          <a:srgbClr val="324C73"/>
        </a:solidFill>
        <a:effectLst/>
      </p:bgPr>
    </p:bg>
    <p:spTree>
      <p:nvGrpSpPr>
        <p:cNvPr id="1" name="Shape 50"/>
        <p:cNvGrpSpPr/>
        <p:nvPr/>
      </p:nvGrpSpPr>
      <p:grpSpPr>
        <a:xfrm>
          <a:off x="0" y="0"/>
          <a:ext cx="0" cy="0"/>
          <a:chOff x="0" y="0"/>
          <a:chExt cx="0" cy="0"/>
        </a:xfrm>
      </p:grpSpPr>
      <p:sp>
        <p:nvSpPr>
          <p:cNvPr id="51" name="Google Shape;51;p13"/>
          <p:cNvSpPr/>
          <p:nvPr/>
        </p:nvSpPr>
        <p:spPr>
          <a:xfrm>
            <a:off x="520981" y="506503"/>
            <a:ext cx="11150039" cy="5844995"/>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FFFF"/>
            </a:solidFill>
            <a:prstDash val="dot"/>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2" name="Google Shape;52;p13"/>
          <p:cNvSpPr txBox="1">
            <a:spLocks noGrp="1"/>
          </p:cNvSpPr>
          <p:nvPr>
            <p:ph type="ctrTitle"/>
          </p:nvPr>
        </p:nvSpPr>
        <p:spPr>
          <a:xfrm>
            <a:off x="914400" y="3635123"/>
            <a:ext cx="10363200" cy="15464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Clr>
                <a:srgbClr val="FFFFFF"/>
              </a:buClr>
              <a:buSzPts val="4800"/>
              <a:buNone/>
              <a:defRPr sz="6400">
                <a:solidFill>
                  <a:srgbClr val="FFFFFF"/>
                </a:solidFill>
              </a:defRPr>
            </a:lvl1pPr>
            <a:lvl2pPr lvl="1" algn="l" rtl="0">
              <a:lnSpc>
                <a:spcPct val="100000"/>
              </a:lnSpc>
              <a:spcBef>
                <a:spcPts val="0"/>
              </a:spcBef>
              <a:spcAft>
                <a:spcPts val="0"/>
              </a:spcAft>
              <a:buSzPts val="4800"/>
              <a:buNone/>
              <a:defRPr sz="6400"/>
            </a:lvl2pPr>
            <a:lvl3pPr lvl="2" algn="l" rtl="0">
              <a:lnSpc>
                <a:spcPct val="100000"/>
              </a:lnSpc>
              <a:spcBef>
                <a:spcPts val="0"/>
              </a:spcBef>
              <a:spcAft>
                <a:spcPts val="0"/>
              </a:spcAft>
              <a:buSzPts val="4800"/>
              <a:buNone/>
              <a:defRPr sz="6400"/>
            </a:lvl3pPr>
            <a:lvl4pPr lvl="3" algn="l" rtl="0">
              <a:lnSpc>
                <a:spcPct val="100000"/>
              </a:lnSpc>
              <a:spcBef>
                <a:spcPts val="0"/>
              </a:spcBef>
              <a:spcAft>
                <a:spcPts val="0"/>
              </a:spcAft>
              <a:buSzPts val="4800"/>
              <a:buNone/>
              <a:defRPr sz="6400"/>
            </a:lvl4pPr>
            <a:lvl5pPr lvl="4" algn="l" rtl="0">
              <a:lnSpc>
                <a:spcPct val="100000"/>
              </a:lnSpc>
              <a:spcBef>
                <a:spcPts val="0"/>
              </a:spcBef>
              <a:spcAft>
                <a:spcPts val="0"/>
              </a:spcAft>
              <a:buSzPts val="4800"/>
              <a:buNone/>
              <a:defRPr sz="6400"/>
            </a:lvl5pPr>
            <a:lvl6pPr lvl="5" algn="l" rtl="0">
              <a:lnSpc>
                <a:spcPct val="100000"/>
              </a:lnSpc>
              <a:spcBef>
                <a:spcPts val="0"/>
              </a:spcBef>
              <a:spcAft>
                <a:spcPts val="0"/>
              </a:spcAft>
              <a:buSzPts val="4800"/>
              <a:buNone/>
              <a:defRPr sz="6400"/>
            </a:lvl6pPr>
            <a:lvl7pPr lvl="6" algn="l" rtl="0">
              <a:lnSpc>
                <a:spcPct val="100000"/>
              </a:lnSpc>
              <a:spcBef>
                <a:spcPts val="0"/>
              </a:spcBef>
              <a:spcAft>
                <a:spcPts val="0"/>
              </a:spcAft>
              <a:buSzPts val="4800"/>
              <a:buNone/>
              <a:defRPr sz="6400"/>
            </a:lvl7pPr>
            <a:lvl8pPr lvl="7" algn="l" rtl="0">
              <a:lnSpc>
                <a:spcPct val="100000"/>
              </a:lnSpc>
              <a:spcBef>
                <a:spcPts val="0"/>
              </a:spcBef>
              <a:spcAft>
                <a:spcPts val="0"/>
              </a:spcAft>
              <a:buSzPts val="4800"/>
              <a:buNone/>
              <a:defRPr sz="6400"/>
            </a:lvl8pPr>
            <a:lvl9pPr lvl="8" algn="l" rtl="0">
              <a:lnSpc>
                <a:spcPct val="100000"/>
              </a:lnSpc>
              <a:spcBef>
                <a:spcPts val="0"/>
              </a:spcBef>
              <a:spcAft>
                <a:spcPts val="0"/>
              </a:spcAft>
              <a:buSzPts val="4800"/>
              <a:buNone/>
              <a:defRPr sz="6400"/>
            </a:lvl9pPr>
          </a:lstStyle>
          <a:p>
            <a:endParaRPr/>
          </a:p>
        </p:txBody>
      </p:sp>
      <p:sp>
        <p:nvSpPr>
          <p:cNvPr id="53" name="Google Shape;53;p13"/>
          <p:cNvSpPr txBox="1">
            <a:spLocks noGrp="1"/>
          </p:cNvSpPr>
          <p:nvPr>
            <p:ph type="subTitle" idx="1"/>
          </p:nvPr>
        </p:nvSpPr>
        <p:spPr>
          <a:xfrm>
            <a:off x="914400" y="5107537"/>
            <a:ext cx="10363200" cy="10464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FFFFFF"/>
              </a:buClr>
              <a:buSzPts val="1800"/>
              <a:buNone/>
              <a:defRPr>
                <a:solidFill>
                  <a:srgbClr val="FFFFFF"/>
                </a:solidFill>
              </a:defRPr>
            </a:lvl1pPr>
            <a:lvl2pPr lvl="1" algn="l" rtl="0">
              <a:lnSpc>
                <a:spcPct val="100000"/>
              </a:lnSpc>
              <a:spcBef>
                <a:spcPts val="0"/>
              </a:spcBef>
              <a:spcAft>
                <a:spcPts val="0"/>
              </a:spcAft>
              <a:buClr>
                <a:srgbClr val="FFFFFF"/>
              </a:buClr>
              <a:buSzPts val="3000"/>
              <a:buNone/>
              <a:defRPr sz="4000">
                <a:solidFill>
                  <a:srgbClr val="FFFFFF"/>
                </a:solidFill>
              </a:defRPr>
            </a:lvl2pPr>
            <a:lvl3pPr lvl="2" algn="l" rtl="0">
              <a:lnSpc>
                <a:spcPct val="100000"/>
              </a:lnSpc>
              <a:spcBef>
                <a:spcPts val="0"/>
              </a:spcBef>
              <a:spcAft>
                <a:spcPts val="0"/>
              </a:spcAft>
              <a:buClr>
                <a:srgbClr val="FFFFFF"/>
              </a:buClr>
              <a:buSzPts val="3000"/>
              <a:buNone/>
              <a:defRPr sz="4000">
                <a:solidFill>
                  <a:srgbClr val="FFFFFF"/>
                </a:solidFill>
              </a:defRPr>
            </a:lvl3pPr>
            <a:lvl4pPr lvl="3" algn="l" rtl="0">
              <a:lnSpc>
                <a:spcPct val="100000"/>
              </a:lnSpc>
              <a:spcBef>
                <a:spcPts val="0"/>
              </a:spcBef>
              <a:spcAft>
                <a:spcPts val="0"/>
              </a:spcAft>
              <a:buClr>
                <a:srgbClr val="FFFFFF"/>
              </a:buClr>
              <a:buSzPts val="3000"/>
              <a:buNone/>
              <a:defRPr sz="4000">
                <a:solidFill>
                  <a:srgbClr val="FFFFFF"/>
                </a:solidFill>
              </a:defRPr>
            </a:lvl4pPr>
            <a:lvl5pPr lvl="4" algn="l" rtl="0">
              <a:lnSpc>
                <a:spcPct val="100000"/>
              </a:lnSpc>
              <a:spcBef>
                <a:spcPts val="0"/>
              </a:spcBef>
              <a:spcAft>
                <a:spcPts val="0"/>
              </a:spcAft>
              <a:buClr>
                <a:srgbClr val="FFFFFF"/>
              </a:buClr>
              <a:buSzPts val="3000"/>
              <a:buNone/>
              <a:defRPr sz="4000">
                <a:solidFill>
                  <a:srgbClr val="FFFFFF"/>
                </a:solidFill>
              </a:defRPr>
            </a:lvl5pPr>
            <a:lvl6pPr lvl="5" algn="l" rtl="0">
              <a:lnSpc>
                <a:spcPct val="100000"/>
              </a:lnSpc>
              <a:spcBef>
                <a:spcPts val="0"/>
              </a:spcBef>
              <a:spcAft>
                <a:spcPts val="0"/>
              </a:spcAft>
              <a:buClr>
                <a:srgbClr val="FFFFFF"/>
              </a:buClr>
              <a:buSzPts val="3000"/>
              <a:buNone/>
              <a:defRPr sz="4000">
                <a:solidFill>
                  <a:srgbClr val="FFFFFF"/>
                </a:solidFill>
              </a:defRPr>
            </a:lvl6pPr>
            <a:lvl7pPr lvl="6" algn="l" rtl="0">
              <a:lnSpc>
                <a:spcPct val="100000"/>
              </a:lnSpc>
              <a:spcBef>
                <a:spcPts val="0"/>
              </a:spcBef>
              <a:spcAft>
                <a:spcPts val="0"/>
              </a:spcAft>
              <a:buClr>
                <a:srgbClr val="FFFFFF"/>
              </a:buClr>
              <a:buSzPts val="3000"/>
              <a:buNone/>
              <a:defRPr sz="4000">
                <a:solidFill>
                  <a:srgbClr val="FFFFFF"/>
                </a:solidFill>
              </a:defRPr>
            </a:lvl7pPr>
            <a:lvl8pPr lvl="7" algn="l" rtl="0">
              <a:lnSpc>
                <a:spcPct val="100000"/>
              </a:lnSpc>
              <a:spcBef>
                <a:spcPts val="0"/>
              </a:spcBef>
              <a:spcAft>
                <a:spcPts val="0"/>
              </a:spcAft>
              <a:buClr>
                <a:srgbClr val="FFFFFF"/>
              </a:buClr>
              <a:buSzPts val="3000"/>
              <a:buNone/>
              <a:defRPr sz="4000">
                <a:solidFill>
                  <a:srgbClr val="FFFFFF"/>
                </a:solidFill>
              </a:defRPr>
            </a:lvl8pPr>
            <a:lvl9pPr lvl="8" algn="l" rtl="0">
              <a:lnSpc>
                <a:spcPct val="100000"/>
              </a:lnSpc>
              <a:spcBef>
                <a:spcPts val="0"/>
              </a:spcBef>
              <a:spcAft>
                <a:spcPts val="0"/>
              </a:spcAft>
              <a:buClr>
                <a:srgbClr val="FFFFFF"/>
              </a:buClr>
              <a:buSzPts val="3000"/>
              <a:buNone/>
              <a:defRPr sz="4000">
                <a:solidFill>
                  <a:srgbClr val="FFFFFF"/>
                </a:solidFill>
              </a:defRPr>
            </a:lvl9pPr>
          </a:lstStyle>
          <a:p>
            <a:endParaRPr/>
          </a:p>
        </p:txBody>
      </p:sp>
    </p:spTree>
    <p:extLst>
      <p:ext uri="{BB962C8B-B14F-4D97-AF65-F5344CB8AC3E}">
        <p14:creationId xmlns:p14="http://schemas.microsoft.com/office/powerpoint/2010/main" val="33705368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7979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1113352" y="5171109"/>
            <a:ext cx="3422952" cy="461665"/>
          </a:xfrm>
          <a:prstGeom prst="rect">
            <a:avLst/>
          </a:prstGeom>
          <a:noFill/>
        </p:spPr>
        <p:txBody>
          <a:bodyPr wrap="square" rtlCol="0">
            <a:spAutoFit/>
          </a:bodyPr>
          <a:lstStyle/>
          <a:p>
            <a:r>
              <a:rPr lang="en-US" sz="2400" baseline="0">
                <a:solidFill>
                  <a:schemeClr val="bg1"/>
                </a:solidFill>
              </a:rPr>
              <a:t>/</a:t>
            </a:r>
            <a:r>
              <a:rPr lang="en-US" sz="2400" b="1" baseline="0">
                <a:solidFill>
                  <a:schemeClr val="bg1"/>
                </a:solidFill>
              </a:rPr>
              <a:t>RESULTSEdFund</a:t>
            </a:r>
          </a:p>
        </p:txBody>
      </p:sp>
      <p:pic>
        <p:nvPicPr>
          <p:cNvPr id="6" name="Picture 5" descr="instagram-ico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467" y="5852588"/>
            <a:ext cx="462037" cy="462037"/>
          </a:xfrm>
          <a:prstGeom prst="rect">
            <a:avLst/>
          </a:prstGeom>
        </p:spPr>
      </p:pic>
      <p:pic>
        <p:nvPicPr>
          <p:cNvPr id="7" name="Picture 6" descr="facebook_circ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3467" y="5195298"/>
            <a:ext cx="462037" cy="462037"/>
          </a:xfrm>
          <a:prstGeom prst="rect">
            <a:avLst/>
          </a:prstGeom>
        </p:spPr>
      </p:pic>
      <p:pic>
        <p:nvPicPr>
          <p:cNvPr id="8" name="Picture 7" descr="twitter_circle.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3468" y="4536796"/>
            <a:ext cx="462037" cy="462037"/>
          </a:xfrm>
          <a:prstGeom prst="rect">
            <a:avLst/>
          </a:prstGeom>
        </p:spPr>
      </p:pic>
      <p:sp>
        <p:nvSpPr>
          <p:cNvPr id="9" name="Rectangle 8"/>
          <p:cNvSpPr/>
          <p:nvPr userDrawn="1"/>
        </p:nvSpPr>
        <p:spPr>
          <a:xfrm>
            <a:off x="1113347" y="4521594"/>
            <a:ext cx="2595006" cy="461665"/>
          </a:xfrm>
          <a:prstGeom prst="rect">
            <a:avLst/>
          </a:prstGeom>
        </p:spPr>
        <p:txBody>
          <a:bodyPr wrap="none">
            <a:spAutoFit/>
          </a:bodyPr>
          <a:lstStyle/>
          <a:p>
            <a:pPr algn="l"/>
            <a:r>
              <a:rPr lang="en-US" sz="2400" baseline="0">
                <a:solidFill>
                  <a:schemeClr val="bg1"/>
                </a:solidFill>
              </a:rPr>
              <a:t>@</a:t>
            </a:r>
            <a:r>
              <a:rPr lang="en-US" sz="2400" b="1" baseline="0">
                <a:solidFill>
                  <a:schemeClr val="bg1"/>
                </a:solidFill>
              </a:rPr>
              <a:t>RESULTS_Tweets</a:t>
            </a:r>
          </a:p>
        </p:txBody>
      </p:sp>
      <p:sp>
        <p:nvSpPr>
          <p:cNvPr id="10" name="Rectangle 9"/>
          <p:cNvSpPr/>
          <p:nvPr userDrawn="1"/>
        </p:nvSpPr>
        <p:spPr>
          <a:xfrm>
            <a:off x="1105505" y="5838762"/>
            <a:ext cx="2262222" cy="461665"/>
          </a:xfrm>
          <a:prstGeom prst="rect">
            <a:avLst/>
          </a:prstGeom>
        </p:spPr>
        <p:txBody>
          <a:bodyPr wrap="none">
            <a:spAutoFit/>
          </a:bodyPr>
          <a:lstStyle/>
          <a:p>
            <a:r>
              <a:rPr lang="en-US" sz="2400" baseline="0">
                <a:solidFill>
                  <a:schemeClr val="bg1"/>
                </a:solidFill>
              </a:rPr>
              <a:t>@</a:t>
            </a:r>
            <a:r>
              <a:rPr lang="en-US" sz="2400" b="1" baseline="0">
                <a:solidFill>
                  <a:schemeClr val="bg1"/>
                </a:solidFill>
              </a:rPr>
              <a:t>voices4results</a:t>
            </a:r>
            <a:endParaRPr lang="en-US" sz="2400" b="1">
              <a:solidFill>
                <a:schemeClr val="bg1"/>
              </a:solidFill>
            </a:endParaRPr>
          </a:p>
        </p:txBody>
      </p:sp>
      <p:sp>
        <p:nvSpPr>
          <p:cNvPr id="11" name="TextBox 10"/>
          <p:cNvSpPr txBox="1"/>
          <p:nvPr userDrawn="1"/>
        </p:nvSpPr>
        <p:spPr>
          <a:xfrm>
            <a:off x="7027333" y="5571419"/>
            <a:ext cx="4559907" cy="748988"/>
          </a:xfrm>
          <a:prstGeom prst="rect">
            <a:avLst/>
          </a:prstGeom>
          <a:noFill/>
        </p:spPr>
        <p:txBody>
          <a:bodyPr wrap="square" rtlCol="0">
            <a:spAutoFit/>
          </a:bodyPr>
          <a:lstStyle/>
          <a:p>
            <a:pPr algn="r"/>
            <a:r>
              <a:rPr lang="en-US" sz="4267" b="1">
                <a:solidFill>
                  <a:schemeClr val="bg1"/>
                </a:solidFill>
              </a:rPr>
              <a:t>www.results.org</a:t>
            </a:r>
          </a:p>
        </p:txBody>
      </p:sp>
    </p:spTree>
    <p:extLst>
      <p:ext uri="{BB962C8B-B14F-4D97-AF65-F5344CB8AC3E}">
        <p14:creationId xmlns:p14="http://schemas.microsoft.com/office/powerpoint/2010/main" val="1525208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84073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5087939"/>
            <a:ext cx="10363200" cy="1362075"/>
          </a:xfrm>
        </p:spPr>
        <p:txBody>
          <a:bodyPr anchor="t"/>
          <a:lstStyle>
            <a:lvl1pPr algn="l">
              <a:defRPr sz="5333" b="0" cap="all">
                <a:solidFill>
                  <a:schemeClr val="tx1"/>
                </a:solidFill>
              </a:defRPr>
            </a:lvl1pPr>
          </a:lstStyle>
          <a:p>
            <a:r>
              <a:rPr lang="en-US"/>
              <a:t>Click to edit Master title style</a:t>
            </a:r>
          </a:p>
        </p:txBody>
      </p:sp>
      <p:sp>
        <p:nvSpPr>
          <p:cNvPr id="9" name="Title 1"/>
          <p:cNvSpPr txBox="1">
            <a:spLocks/>
          </p:cNvSpPr>
          <p:nvPr userDrawn="1"/>
        </p:nvSpPr>
        <p:spPr>
          <a:xfrm>
            <a:off x="963084" y="3725864"/>
            <a:ext cx="10363200" cy="1362075"/>
          </a:xfrm>
          <a:prstGeom prst="rect">
            <a:avLst/>
          </a:prstGeom>
        </p:spPr>
        <p:txBody>
          <a:bodyPr vert="horz" lIns="121920" tIns="60960" rIns="121920" bIns="6096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5333" b="1"/>
              <a:t>Click to edit Master title style</a:t>
            </a:r>
          </a:p>
        </p:txBody>
      </p:sp>
      <p:sp>
        <p:nvSpPr>
          <p:cNvPr id="3" name="Slide Number Placeholder 5">
            <a:extLst>
              <a:ext uri="{FF2B5EF4-FFF2-40B4-BE49-F238E27FC236}">
                <a16:creationId xmlns:a16="http://schemas.microsoft.com/office/drawing/2014/main" id="{5914D79B-6A6B-5D30-4E53-5E4CC654A5D9}"/>
              </a:ext>
            </a:extLst>
          </p:cNvPr>
          <p:cNvSpPr>
            <a:spLocks noGrp="1"/>
          </p:cNvSpPr>
          <p:nvPr>
            <p:ph type="sldNum" sz="quarter" idx="4"/>
          </p:nvPr>
        </p:nvSpPr>
        <p:spPr>
          <a:xfrm>
            <a:off x="0" y="2790"/>
            <a:ext cx="609600" cy="365125"/>
          </a:xfrm>
          <a:prstGeom prst="rect">
            <a:avLst/>
          </a:prstGeom>
        </p:spPr>
        <p:txBody>
          <a:bodyPr vert="horz" lIns="91440" tIns="45720" rIns="91440" bIns="45720" rtlCol="0" anchor="ctr"/>
          <a:lstStyle>
            <a:lvl1pPr algn="ctr">
              <a:defRPr sz="18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307E6868-079E-1649-B8D1-459B42CE4DE3}" type="slidenum">
              <a:rPr lang="en-US" smtClean="0"/>
              <a:pPr/>
              <a:t>‹#›</a:t>
            </a:fld>
            <a:endParaRPr lang="en-US"/>
          </a:p>
        </p:txBody>
      </p:sp>
    </p:spTree>
    <p:extLst>
      <p:ext uri="{BB962C8B-B14F-4D97-AF65-F5344CB8AC3E}">
        <p14:creationId xmlns:p14="http://schemas.microsoft.com/office/powerpoint/2010/main" val="2960391629"/>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9/21/2023</a:t>
            </a:fld>
            <a:endParaRPr lang="en-US"/>
          </a:p>
        </p:txBody>
      </p:sp>
      <p:sp>
        <p:nvSpPr>
          <p:cNvPr id="6" name="Slide Number Placeholder 5"/>
          <p:cNvSpPr>
            <a:spLocks noGrp="1"/>
          </p:cNvSpPr>
          <p:nvPr>
            <p:ph type="sldNum" sz="quarter" idx="12"/>
          </p:nvPr>
        </p:nvSpPr>
        <p:spPr>
          <a:xfrm>
            <a:off x="0" y="0"/>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3775568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9/21/2023</a:t>
            </a:fld>
            <a:endParaRPr lang="en-US"/>
          </a:p>
        </p:txBody>
      </p:sp>
      <p:sp>
        <p:nvSpPr>
          <p:cNvPr id="6" name="Slide Number Placeholder 5"/>
          <p:cNvSpPr>
            <a:spLocks noGrp="1"/>
          </p:cNvSpPr>
          <p:nvPr>
            <p:ph type="sldNum" sz="quarter" idx="12"/>
          </p:nvPr>
        </p:nvSpPr>
        <p:spPr>
          <a:xfrm>
            <a:off x="0" y="13112"/>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385412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FA7FB-9C61-4F84-9688-F121FD8A3F8D}" type="datetime1">
              <a:rPr lang="en-US" smtClean="0"/>
              <a:t>9/21/2023</a:t>
            </a:fld>
            <a:endParaRPr lang="en-US"/>
          </a:p>
        </p:txBody>
      </p:sp>
      <p:sp>
        <p:nvSpPr>
          <p:cNvPr id="7" name="Slide Number Placeholder 6"/>
          <p:cNvSpPr>
            <a:spLocks noGrp="1"/>
          </p:cNvSpPr>
          <p:nvPr>
            <p:ph type="sldNum" sz="quarter" idx="12"/>
          </p:nvPr>
        </p:nvSpPr>
        <p:spPr>
          <a:xfrm>
            <a:off x="0" y="2790"/>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7057245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9/21/2023</a:t>
            </a:fld>
            <a:endParaRPr lang="en-US"/>
          </a:p>
        </p:txBody>
      </p:sp>
      <p:sp>
        <p:nvSpPr>
          <p:cNvPr id="9" name="Slide Number Placeholder 8"/>
          <p:cNvSpPr>
            <a:spLocks noGrp="1"/>
          </p:cNvSpPr>
          <p:nvPr>
            <p:ph type="sldNum" sz="quarter" idx="12"/>
          </p:nvPr>
        </p:nvSpPr>
        <p:spPr>
          <a:xfrm>
            <a:off x="0" y="2790"/>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936617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AE079-6187-4F33-8EBD-9EFC16937369}" type="datetime1">
              <a:rPr lang="en-US" smtClean="0"/>
              <a:t>9/21/2023</a:t>
            </a:fld>
            <a:endParaRPr lang="en-US"/>
          </a:p>
        </p:txBody>
      </p:sp>
      <p:sp>
        <p:nvSpPr>
          <p:cNvPr id="5" name="Slide Number Placeholder 4"/>
          <p:cNvSpPr>
            <a:spLocks noGrp="1"/>
          </p:cNvSpPr>
          <p:nvPr>
            <p:ph type="sldNum" sz="quarter" idx="12"/>
          </p:nvPr>
        </p:nvSpPr>
        <p:spPr>
          <a:xfrm>
            <a:off x="0" y="2790"/>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3962670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96D3E-6D9D-45CD-9472-BDD6FA740015}" type="datetime1">
              <a:rPr lang="en-US" smtClean="0"/>
              <a:t>9/21/2023</a:t>
            </a:fld>
            <a:endParaRPr lang="en-US"/>
          </a:p>
        </p:txBody>
      </p:sp>
      <p:sp>
        <p:nvSpPr>
          <p:cNvPr id="4" name="Slide Number Placeholder 3"/>
          <p:cNvSpPr>
            <a:spLocks noGrp="1"/>
          </p:cNvSpPr>
          <p:nvPr>
            <p:ph type="sldNum" sz="quarter" idx="12"/>
          </p:nvPr>
        </p:nvSpPr>
        <p:spPr>
          <a:xfrm>
            <a:off x="0" y="2790"/>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1927002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87295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56472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9/21/2023</a:t>
            </a:fld>
            <a:endParaRPr lang="en-US"/>
          </a:p>
        </p:txBody>
      </p:sp>
      <p:sp>
        <p:nvSpPr>
          <p:cNvPr id="7" name="Slide Number Placeholder 6"/>
          <p:cNvSpPr>
            <a:spLocks noGrp="1"/>
          </p:cNvSpPr>
          <p:nvPr>
            <p:ph type="sldNum" sz="quarter" idx="12"/>
          </p:nvPr>
        </p:nvSpPr>
        <p:spPr>
          <a:xfrm>
            <a:off x="0" y="2790"/>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3904362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9/21/2023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22217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5892165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6D41B-F5D9-44D5-9B27-26CBAACACAE0}" type="datetime1">
              <a:rPr lang="en-US" smtClean="0"/>
              <a:t>9/21/2023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9469039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39"/>
            <a:ext cx="1550609"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7FC47-9AEE-4F6E-B06C-E4CFEAF93761}" type="datetime1">
              <a:rPr lang="en-US" smtClean="0"/>
              <a:t>9/21/2023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48782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7375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a:lstStyle>
            <a:lvl1pPr marL="0" indent="0" algn="ctr">
              <a:buNone/>
              <a:defRPr/>
            </a:lvl1pPr>
          </a:lstStyle>
          <a:p>
            <a:r>
              <a:rPr lang="en-US"/>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CD6D940D-6D44-4DF9-9322-B4B11F7EDCD0}" type="slidenum">
              <a:rPr lang="en-US" smtClean="0">
                <a:effectLst>
                  <a:outerShdw blurRad="38100" dist="38100" dir="2700000" algn="tl">
                    <a:srgbClr val="000000">
                      <a:alpha val="43137"/>
                    </a:srgbClr>
                  </a:outerShdw>
                </a:effectLst>
              </a:rPr>
              <a:pPr>
                <a:defRPr/>
              </a:pPr>
              <a:t>‹#›</a:t>
            </a:fld>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04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27199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19090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5.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7.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defRPr>
            </a:lvl1pPr>
          </a:lstStyle>
          <a:p>
            <a:r>
              <a:rPr lang="en-US"/>
              <a:t>20XX</a:t>
            </a:r>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defRPr>
            </a:lvl1pPr>
          </a:lstStyle>
          <a:p>
            <a:r>
              <a:rPr lang="en-US" sz="1050"/>
              <a:t>Presentation title</a:t>
            </a:r>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defRPr>
            </a:lvl1pPr>
          </a:lstStyle>
          <a:p>
            <a:fld id="{0D4885A8-DDA8-4FCF-AB25-DA8F78EC7557}" type="slidenum">
              <a:rPr lang="en-US" smtClean="0"/>
              <a:pPr/>
              <a:t>‹#›</a:t>
            </a:fld>
            <a:endParaRPr lang="en-US"/>
          </a:p>
        </p:txBody>
      </p:sp>
    </p:spTree>
    <p:extLst>
      <p:ext uri="{BB962C8B-B14F-4D97-AF65-F5344CB8AC3E}">
        <p14:creationId xmlns:p14="http://schemas.microsoft.com/office/powerpoint/2010/main" val="389984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F559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1F147C-381F-49F0-9697-F8A213DBB6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00011CC-244B-4375-A8CF-3A3AB15904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BF70D50-6C53-4623-8730-530545AE20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D347D-5ACD-4C99-B74B-A9C85AD731AF}" type="datetimeFigureOut">
              <a:rPr lang="en-US" smtClean="0"/>
              <a:t>9/21/2023</a:t>
            </a:fld>
            <a:endParaRPr lang="en-US" dirty="0"/>
          </a:p>
        </p:txBody>
      </p:sp>
      <p:sp>
        <p:nvSpPr>
          <p:cNvPr id="5" name="Footer Placeholder 4">
            <a:extLst>
              <a:ext uri="{FF2B5EF4-FFF2-40B4-BE49-F238E27FC236}">
                <a16:creationId xmlns:a16="http://schemas.microsoft.com/office/drawing/2014/main" id="{3351ACAD-0948-4FF9-BA97-169599CF0E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793E26E-A32D-45BB-B9A1-B8CC344640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387D8-FB26-4387-87B2-89A5A49F9816}" type="slidenum">
              <a:rPr lang="en-US" smtClean="0"/>
              <a:pPr/>
              <a:t>‹#›</a:t>
            </a:fld>
            <a:endParaRPr lang="en-US" dirty="0"/>
          </a:p>
        </p:txBody>
      </p:sp>
      <p:pic>
        <p:nvPicPr>
          <p:cNvPr id="7" name="Picture 6">
            <a:extLst>
              <a:ext uri="{FF2B5EF4-FFF2-40B4-BE49-F238E27FC236}">
                <a16:creationId xmlns:a16="http://schemas.microsoft.com/office/drawing/2014/main" id="{A9FC180A-6843-4F41-A989-94A1D5586251}"/>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0" y="6058201"/>
            <a:ext cx="12190992" cy="774128"/>
          </a:xfrm>
          <a:prstGeom prst="rect">
            <a:avLst/>
          </a:prstGeom>
        </p:spPr>
      </p:pic>
    </p:spTree>
    <p:extLst>
      <p:ext uri="{BB962C8B-B14F-4D97-AF65-F5344CB8AC3E}">
        <p14:creationId xmlns:p14="http://schemas.microsoft.com/office/powerpoint/2010/main" val="242590168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49394277"/>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343072"/>
            <a:ext cx="10972800" cy="114300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136572" y="991812"/>
            <a:ext cx="3918857" cy="3123469"/>
          </a:xfrm>
          <a:prstGeom prst="rect">
            <a:avLst/>
          </a:prstGeom>
        </p:spPr>
      </p:pic>
    </p:spTree>
    <p:extLst>
      <p:ext uri="{BB962C8B-B14F-4D97-AF65-F5344CB8AC3E}">
        <p14:creationId xmlns:p14="http://schemas.microsoft.com/office/powerpoint/2010/main" val="2958262832"/>
      </p:ext>
    </p:extLst>
  </p:cSld>
  <p:clrMap bg1="lt1" tx1="dk1" bg2="lt2" tx2="dk2" accent1="accent1" accent2="accent2" accent3="accent3" accent4="accent4" accent5="accent5" accent6="accent6" hlink="hlink" folHlink="folHlink"/>
  <p:sldLayoutIdLst>
    <p:sldLayoutId id="2147483715" r:id="rId1"/>
    <p:sldLayoutId id="2147483716" r:id="rId2"/>
  </p:sldLayoutIdLst>
  <p:txStyles>
    <p:titleStyle>
      <a:lvl1pPr algn="ctr" defTabSz="609585" rtl="0" eaLnBrk="1" latinLnBrk="0" hangingPunct="1">
        <a:spcBef>
          <a:spcPct val="0"/>
        </a:spcBef>
        <a:buNone/>
        <a:defRPr sz="5867" b="1" kern="1200">
          <a:solidFill>
            <a:schemeClr val="bg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0478255" y="191263"/>
            <a:ext cx="1631504" cy="1309751"/>
          </a:xfrm>
          <a:prstGeom prst="rect">
            <a:avLst/>
          </a:prstGeom>
        </p:spPr>
      </p:pic>
      <p:sp>
        <p:nvSpPr>
          <p:cNvPr id="2" name="Title Placeholder 1"/>
          <p:cNvSpPr>
            <a:spLocks noGrp="1"/>
          </p:cNvSpPr>
          <p:nvPr>
            <p:ph type="title"/>
          </p:nvPr>
        </p:nvSpPr>
        <p:spPr>
          <a:xfrm>
            <a:off x="609601" y="274639"/>
            <a:ext cx="9868655"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993FC7D-EDB8-42B6-B18C-A191D57ABB0D}" type="datetime1">
              <a:rPr lang="en-US" smtClean="0"/>
              <a:t>9/21/2023</a:t>
            </a:fld>
            <a:endParaRPr lang="en-US"/>
          </a:p>
        </p:txBody>
      </p:sp>
      <p:sp>
        <p:nvSpPr>
          <p:cNvPr id="6" name="Slide Number Placeholder 5"/>
          <p:cNvSpPr>
            <a:spLocks noGrp="1"/>
          </p:cNvSpPr>
          <p:nvPr>
            <p:ph type="sldNum" sz="quarter" idx="4"/>
          </p:nvPr>
        </p:nvSpPr>
        <p:spPr>
          <a:xfrm>
            <a:off x="0" y="2790"/>
            <a:ext cx="609600" cy="365125"/>
          </a:xfrm>
          <a:prstGeom prst="rect">
            <a:avLst/>
          </a:prstGeom>
        </p:spPr>
        <p:txBody>
          <a:bodyPr vert="horz" lIns="91440" tIns="45720" rIns="91440" bIns="45720" rtlCol="0" anchor="ctr"/>
          <a:lstStyle>
            <a:lvl1pPr algn="ctr">
              <a:defRPr sz="18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307E6868-079E-1649-B8D1-459B42CE4DE3}" type="slidenum">
              <a:rPr lang="en-US" smtClean="0"/>
              <a:pPr/>
              <a:t>‹#›</a:t>
            </a:fld>
            <a:endParaRPr lang="en-US"/>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478255" y="185353"/>
            <a:ext cx="1631504" cy="1309751"/>
          </a:xfrm>
          <a:prstGeom prst="rect">
            <a:avLst/>
          </a:prstGeom>
        </p:spPr>
      </p:pic>
    </p:spTree>
    <p:extLst>
      <p:ext uri="{BB962C8B-B14F-4D97-AF65-F5344CB8AC3E}">
        <p14:creationId xmlns:p14="http://schemas.microsoft.com/office/powerpoint/2010/main" val="119510445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Courier New"/>
        <a:buChar char="o"/>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Wingdings" charset="2"/>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Courier New"/>
        <a:buChar char="o"/>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document/d/1ajoFx1qBUUZ0I0IfdYD_lFOg8YjVEoiOUPK2Fyd7zik/edit"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17.jpeg"/><Relationship Id="rId4" Type="http://schemas.openxmlformats.org/officeDocument/2006/relationships/hyperlink" Target="https://www.chn.org/resource_library/poverty-resource-library/"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5.xml"/><Relationship Id="rId4" Type="http://schemas.openxmlformats.org/officeDocument/2006/relationships/hyperlink" Target="mailto:kpatteson@results.or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hyperlink" Target="mailto:Mdodson@chn.org" TargetMode="External"/><Relationship Id="rId2" Type="http://schemas.openxmlformats.org/officeDocument/2006/relationships/notesSlide" Target="../notesSlides/notesSlide3.xml"/><Relationship Id="rId1" Type="http://schemas.openxmlformats.org/officeDocument/2006/relationships/slideLayout" Target="../slideLayouts/slideLayout45.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2139512"/>
            <a:ext cx="12192000" cy="3652090"/>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609585">
              <a:spcAft>
                <a:spcPts val="1600"/>
              </a:spcAft>
            </a:pPr>
            <a:endParaRPr lang="en-US" sz="3733" b="1" dirty="0">
              <a:solidFill>
                <a:prstClr val="white"/>
              </a:solidFill>
              <a:latin typeface="Open Sans"/>
              <a:ea typeface="Open Sans" panose="020B0606030504020204" pitchFamily="34" charset="0"/>
              <a:cs typeface="Open Sans" panose="020B0606030504020204" pitchFamily="34" charset="0"/>
            </a:endParaRPr>
          </a:p>
          <a:p>
            <a:pPr algn="ctr" defTabSz="609585">
              <a:spcAft>
                <a:spcPts val="1600"/>
              </a:spcAft>
            </a:pPr>
            <a:endParaRPr lang="en-US" sz="3733" b="1" dirty="0">
              <a:solidFill>
                <a:prstClr val="white"/>
              </a:solidFill>
              <a:latin typeface="Open Sans"/>
              <a:ea typeface="Open Sans"/>
              <a:cs typeface="Open Sans"/>
            </a:endParaRPr>
          </a:p>
          <a:p>
            <a:pPr algn="ctr" defTabSz="609585">
              <a:spcAft>
                <a:spcPts val="1600"/>
              </a:spcAft>
            </a:pPr>
            <a:endParaRPr lang="en-US" sz="3733" b="1" dirty="0">
              <a:solidFill>
                <a:prstClr val="white"/>
              </a:solidFill>
              <a:latin typeface="Open Sans"/>
              <a:ea typeface="Open Sans"/>
              <a:cs typeface="Open Sans"/>
            </a:endParaRPr>
          </a:p>
          <a:p>
            <a:pPr algn="ctr" defTabSz="609585">
              <a:spcAft>
                <a:spcPts val="1600"/>
              </a:spcAft>
            </a:pPr>
            <a:r>
              <a:rPr lang="en-US" sz="3733" b="1" dirty="0">
                <a:solidFill>
                  <a:prstClr val="white"/>
                </a:solidFill>
                <a:latin typeface="Open Sans"/>
                <a:ea typeface="Open Sans"/>
                <a:cs typeface="Open Sans"/>
              </a:rPr>
              <a:t>RESULTS Policy Forum – U.S. Poverty</a:t>
            </a:r>
            <a:endParaRPr lang="en-US" sz="3733" dirty="0">
              <a:solidFill>
                <a:prstClr val="white"/>
              </a:solidFill>
              <a:latin typeface="Calibri"/>
              <a:ea typeface="Open Sans"/>
              <a:cs typeface="Open Sans"/>
            </a:endParaRPr>
          </a:p>
          <a:p>
            <a:pPr algn="ctr" defTabSz="609585">
              <a:spcAft>
                <a:spcPts val="1600"/>
              </a:spcAft>
            </a:pPr>
            <a:r>
              <a:rPr lang="en-US" sz="2667" b="1" dirty="0">
                <a:solidFill>
                  <a:prstClr val="white"/>
                </a:solidFill>
                <a:latin typeface="Open Sans"/>
                <a:ea typeface="Open Sans"/>
                <a:cs typeface="Open Sans"/>
              </a:rPr>
              <a:t>September 21, 2023</a:t>
            </a:r>
          </a:p>
        </p:txBody>
      </p:sp>
    </p:spTree>
    <p:extLst>
      <p:ext uri="{BB962C8B-B14F-4D97-AF65-F5344CB8AC3E}">
        <p14:creationId xmlns:p14="http://schemas.microsoft.com/office/powerpoint/2010/main" val="144063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462200" y="289233"/>
            <a:ext cx="10419600" cy="1143200"/>
          </a:xfrm>
          <a:prstGeom prst="rect">
            <a:avLst/>
          </a:prstGeom>
          <a:noFill/>
          <a:ln>
            <a:noFill/>
          </a:ln>
        </p:spPr>
        <p:txBody>
          <a:bodyPr spcFirstLastPara="1" wrap="square" lIns="121900" tIns="121900" rIns="121900" bIns="121900" anchor="t" anchorCtr="0">
            <a:noAutofit/>
          </a:bodyPr>
          <a:lstStyle/>
          <a:p>
            <a:pPr>
              <a:buSzPts val="5800"/>
            </a:pPr>
            <a:r>
              <a:rPr lang="en" sz="6000" b="1" dirty="0">
                <a:solidFill>
                  <a:srgbClr val="324C73"/>
                </a:solidFill>
              </a:rPr>
              <a:t>Addressing Disparities</a:t>
            </a:r>
            <a:endParaRPr sz="6000" b="1" dirty="0">
              <a:solidFill>
                <a:srgbClr val="324C73"/>
              </a:solidFill>
            </a:endParaRPr>
          </a:p>
        </p:txBody>
      </p:sp>
      <p:sp>
        <p:nvSpPr>
          <p:cNvPr id="86" name="Google Shape;86;p17"/>
          <p:cNvSpPr txBox="1">
            <a:spLocks noGrp="1"/>
          </p:cNvSpPr>
          <p:nvPr>
            <p:ph type="body" idx="1"/>
          </p:nvPr>
        </p:nvSpPr>
        <p:spPr>
          <a:xfrm>
            <a:off x="780400" y="1432433"/>
            <a:ext cx="10631200" cy="5254000"/>
          </a:xfrm>
          <a:prstGeom prst="rect">
            <a:avLst/>
          </a:prstGeom>
          <a:noFill/>
          <a:ln>
            <a:noFill/>
          </a:ln>
        </p:spPr>
        <p:txBody>
          <a:bodyPr spcFirstLastPara="1" wrap="square" lIns="121900" tIns="121900" rIns="121900" bIns="121900" anchor="t" anchorCtr="0">
            <a:noAutofit/>
          </a:bodyPr>
          <a:lstStyle/>
          <a:p>
            <a:pPr indent="-465655">
              <a:lnSpc>
                <a:spcPct val="114000"/>
              </a:lnSpc>
              <a:spcAft>
                <a:spcPts val="1200"/>
              </a:spcAft>
              <a:buSzPts val="1900"/>
            </a:pPr>
            <a:r>
              <a:rPr lang="en" sz="2533" dirty="0"/>
              <a:t>The racial poverty gap had narrowed for children in 2021 but disparities have widened once again</a:t>
            </a:r>
            <a:endParaRPr sz="2533" dirty="0"/>
          </a:p>
          <a:p>
            <a:pPr lvl="1" indent="-465655">
              <a:lnSpc>
                <a:spcPct val="114000"/>
              </a:lnSpc>
              <a:spcAft>
                <a:spcPts val="1200"/>
              </a:spcAft>
              <a:buSzPts val="1900"/>
            </a:pPr>
            <a:r>
              <a:rPr lang="en" sz="2533" dirty="0"/>
              <a:t>Black (</a:t>
            </a:r>
            <a:r>
              <a:rPr lang="en" sz="2533" b="1" dirty="0">
                <a:solidFill>
                  <a:srgbClr val="324C73"/>
                </a:solidFill>
              </a:rPr>
              <a:t>18.3 percent</a:t>
            </a:r>
            <a:r>
              <a:rPr lang="en" sz="2533" dirty="0"/>
              <a:t>), Hispanic (</a:t>
            </a:r>
            <a:r>
              <a:rPr lang="en" sz="2533" b="1" dirty="0">
                <a:solidFill>
                  <a:srgbClr val="324C73"/>
                </a:solidFill>
              </a:rPr>
              <a:t>19.5 percent</a:t>
            </a:r>
            <a:r>
              <a:rPr lang="en" sz="2533" dirty="0"/>
              <a:t>), American Indian and Alaskan Native (</a:t>
            </a:r>
            <a:r>
              <a:rPr lang="en" sz="2533" b="1" dirty="0">
                <a:solidFill>
                  <a:srgbClr val="324C73"/>
                </a:solidFill>
              </a:rPr>
              <a:t>25.9 percent</a:t>
            </a:r>
            <a:r>
              <a:rPr lang="en" sz="2533" dirty="0"/>
              <a:t>) and Asian (</a:t>
            </a:r>
            <a:r>
              <a:rPr lang="en" sz="2533" b="1" dirty="0">
                <a:solidFill>
                  <a:srgbClr val="324C73"/>
                </a:solidFill>
              </a:rPr>
              <a:t>9.9 percent</a:t>
            </a:r>
            <a:r>
              <a:rPr lang="en" sz="2533" dirty="0"/>
              <a:t>) compared to white children (</a:t>
            </a:r>
            <a:r>
              <a:rPr lang="en" sz="2533" b="1" dirty="0">
                <a:solidFill>
                  <a:srgbClr val="324C73"/>
                </a:solidFill>
              </a:rPr>
              <a:t>7.2 percent</a:t>
            </a:r>
            <a:r>
              <a:rPr lang="en" sz="2533" dirty="0"/>
              <a:t>)</a:t>
            </a:r>
            <a:endParaRPr sz="2533" dirty="0">
              <a:highlight>
                <a:schemeClr val="lt1"/>
              </a:highlight>
            </a:endParaRPr>
          </a:p>
          <a:p>
            <a:pPr indent="-465655">
              <a:lnSpc>
                <a:spcPct val="114000"/>
              </a:lnSpc>
              <a:spcAft>
                <a:spcPts val="1200"/>
              </a:spcAft>
              <a:buSzPts val="1900"/>
            </a:pPr>
            <a:r>
              <a:rPr lang="en" sz="2533" dirty="0"/>
              <a:t>In 2021, improvements to the Child Tax Credit alone prevented</a:t>
            </a:r>
            <a:r>
              <a:rPr lang="en" sz="2533" dirty="0">
                <a:highlight>
                  <a:srgbClr val="FFFFFF"/>
                </a:highlight>
              </a:rPr>
              <a:t> nearly </a:t>
            </a:r>
            <a:r>
              <a:rPr lang="en" sz="2533" b="1" dirty="0">
                <a:solidFill>
                  <a:srgbClr val="324C73"/>
                </a:solidFill>
                <a:highlight>
                  <a:srgbClr val="FFFFFF"/>
                </a:highlight>
              </a:rPr>
              <a:t>3 million</a:t>
            </a:r>
            <a:r>
              <a:rPr lang="en" sz="2533" b="1" dirty="0">
                <a:highlight>
                  <a:srgbClr val="FFFFFF"/>
                </a:highlight>
              </a:rPr>
              <a:t> </a:t>
            </a:r>
            <a:r>
              <a:rPr lang="en" sz="2533" dirty="0"/>
              <a:t>children alone from falling below the poverty line, compared with </a:t>
            </a:r>
            <a:r>
              <a:rPr lang="en" sz="2533" b="1" dirty="0">
                <a:solidFill>
                  <a:srgbClr val="324C73"/>
                </a:solidFill>
              </a:rPr>
              <a:t>1.4 million</a:t>
            </a:r>
            <a:r>
              <a:rPr lang="en" sz="2533" dirty="0"/>
              <a:t> in 2022</a:t>
            </a:r>
            <a:endParaRPr sz="2533" dirty="0"/>
          </a:p>
          <a:p>
            <a:pPr indent="0">
              <a:lnSpc>
                <a:spcPct val="100000"/>
              </a:lnSpc>
              <a:spcBef>
                <a:spcPts val="800"/>
              </a:spcBef>
              <a:buNone/>
            </a:pPr>
            <a:r>
              <a:rPr lang="en" sz="2267" dirty="0"/>
              <a:t>  </a:t>
            </a:r>
            <a:endParaRPr sz="2267" dirty="0">
              <a:highlight>
                <a:srgbClr val="FFFF00"/>
              </a:highlight>
            </a:endParaRPr>
          </a:p>
          <a:p>
            <a:pPr marL="0" indent="0">
              <a:lnSpc>
                <a:spcPct val="100000"/>
              </a:lnSpc>
              <a:spcBef>
                <a:spcPts val="800"/>
              </a:spcBef>
              <a:buNone/>
            </a:pPr>
            <a:endParaRPr sz="2267" dirty="0"/>
          </a:p>
          <a:p>
            <a:pPr marL="0" indent="0">
              <a:lnSpc>
                <a:spcPct val="100000"/>
              </a:lnSpc>
              <a:spcBef>
                <a:spcPts val="800"/>
              </a:spcBef>
              <a:buNone/>
            </a:pPr>
            <a:endParaRPr sz="2267" dirty="0"/>
          </a:p>
          <a:p>
            <a:pPr marL="0" indent="0">
              <a:lnSpc>
                <a:spcPct val="100000"/>
              </a:lnSpc>
              <a:spcBef>
                <a:spcPts val="800"/>
              </a:spcBef>
              <a:buNone/>
            </a:pPr>
            <a:endParaRPr dirty="0"/>
          </a:p>
          <a:p>
            <a:pPr marL="0" indent="0">
              <a:lnSpc>
                <a:spcPct val="100000"/>
              </a:lnSpc>
              <a:spcBef>
                <a:spcPts val="800"/>
              </a:spcBef>
              <a:buNone/>
            </a:pPr>
            <a:endParaRPr dirty="0"/>
          </a:p>
        </p:txBody>
      </p:sp>
      <p:sp>
        <p:nvSpPr>
          <p:cNvPr id="87" name="Google Shape;87;p17"/>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10</a:t>
            </a:fld>
            <a:endParaRPr kern="0">
              <a:solidFill>
                <a:srgbClr val="595959"/>
              </a:solidFill>
              <a:latin typeface="Arial"/>
              <a:cs typeface="Arial"/>
              <a:sym typeface="Arial"/>
            </a:endParaRPr>
          </a:p>
        </p:txBody>
      </p:sp>
      <p:pic>
        <p:nvPicPr>
          <p:cNvPr id="88" name="Google Shape;88;p17"/>
          <p:cNvPicPr preferRelativeResize="0"/>
          <p:nvPr/>
        </p:nvPicPr>
        <p:blipFill rotWithShape="1">
          <a:blip r:embed="rId3" cstate="print">
            <a:alphaModFix/>
            <a:extLst>
              <a:ext uri="{28A0092B-C50C-407E-A947-70E740481C1C}">
                <a14:useLocalDpi xmlns:a14="http://schemas.microsoft.com/office/drawing/2010/main"/>
              </a:ext>
            </a:extLst>
          </a:blip>
          <a:srcRect r="73121"/>
          <a:stretch/>
        </p:blipFill>
        <p:spPr>
          <a:xfrm>
            <a:off x="10767300" y="0"/>
            <a:ext cx="1424699" cy="1721667"/>
          </a:xfrm>
          <a:prstGeom prst="rect">
            <a:avLst/>
          </a:prstGeom>
          <a:noFill/>
          <a:ln>
            <a:noFill/>
          </a:ln>
        </p:spPr>
      </p:pic>
      <p:pic>
        <p:nvPicPr>
          <p:cNvPr id="89" name="Google Shape;89;p17"/>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558816" y="6429517"/>
            <a:ext cx="1074368" cy="348967"/>
          </a:xfrm>
          <a:prstGeom prst="rect">
            <a:avLst/>
          </a:prstGeom>
          <a:noFill/>
          <a:ln>
            <a:noFill/>
          </a:ln>
        </p:spPr>
      </p:pic>
      <p:sp>
        <p:nvSpPr>
          <p:cNvPr id="2" name="Slide Number Placeholder 5">
            <a:extLst>
              <a:ext uri="{FF2B5EF4-FFF2-40B4-BE49-F238E27FC236}">
                <a16:creationId xmlns:a16="http://schemas.microsoft.com/office/drawing/2014/main" id="{FEF43B00-7E90-FE46-3F89-FF69F439E02B}"/>
              </a:ext>
            </a:extLst>
          </p:cNvPr>
          <p:cNvSpPr txBox="1">
            <a:spLocks/>
          </p:cNvSpPr>
          <p:nvPr/>
        </p:nvSpPr>
        <p:spPr>
          <a:xfrm>
            <a:off x="0" y="2790"/>
            <a:ext cx="609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E6868-079E-1649-B8D1-459B42CE4DE3}"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8" title="Chart"/>
          <p:cNvPicPr preferRelativeResize="0"/>
          <p:nvPr/>
        </p:nvPicPr>
        <p:blipFill>
          <a:blip r:embed="rId3">
            <a:alphaModFix/>
          </a:blip>
          <a:stretch>
            <a:fillRect/>
          </a:stretch>
        </p:blipFill>
        <p:spPr>
          <a:xfrm>
            <a:off x="680746" y="135068"/>
            <a:ext cx="10621253" cy="6587865"/>
          </a:xfrm>
          <a:prstGeom prst="rect">
            <a:avLst/>
          </a:prstGeom>
          <a:noFill/>
          <a:ln>
            <a:noFill/>
          </a:ln>
        </p:spPr>
      </p:pic>
      <p:sp>
        <p:nvSpPr>
          <p:cNvPr id="2" name="Slide Number Placeholder 5">
            <a:extLst>
              <a:ext uri="{FF2B5EF4-FFF2-40B4-BE49-F238E27FC236}">
                <a16:creationId xmlns:a16="http://schemas.microsoft.com/office/drawing/2014/main" id="{70F55836-56D4-4B5E-884C-D0386FED0100}"/>
              </a:ext>
            </a:extLst>
          </p:cNvPr>
          <p:cNvSpPr txBox="1">
            <a:spLocks/>
          </p:cNvSpPr>
          <p:nvPr/>
        </p:nvSpPr>
        <p:spPr>
          <a:xfrm>
            <a:off x="0" y="2790"/>
            <a:ext cx="609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E6868-079E-1649-B8D1-459B42CE4DE3}"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62245-1790-4A35-A26E-FDFC074C1274}"/>
              </a:ext>
            </a:extLst>
          </p:cNvPr>
          <p:cNvSpPr>
            <a:spLocks noGrp="1"/>
          </p:cNvSpPr>
          <p:nvPr>
            <p:ph type="title"/>
          </p:nvPr>
        </p:nvSpPr>
        <p:spPr>
          <a:xfrm>
            <a:off x="838200" y="0"/>
            <a:ext cx="10515600" cy="1325563"/>
          </a:xfrm>
        </p:spPr>
        <p:txBody>
          <a:bodyPr/>
          <a:lstStyle/>
          <a:p>
            <a:r>
              <a:rPr lang="en-US" b="1" dirty="0">
                <a:solidFill>
                  <a:schemeClr val="bg1"/>
                </a:solidFill>
                <a:latin typeface="Avenir Next LT Pro (Body)"/>
              </a:rPr>
              <a:t>Telling a more current story.</a:t>
            </a:r>
          </a:p>
        </p:txBody>
      </p:sp>
      <p:sp>
        <p:nvSpPr>
          <p:cNvPr id="3" name="Content Placeholder 2">
            <a:extLst>
              <a:ext uri="{FF2B5EF4-FFF2-40B4-BE49-F238E27FC236}">
                <a16:creationId xmlns:a16="http://schemas.microsoft.com/office/drawing/2014/main" id="{A0FD7AFD-E114-4698-9863-E91A082D30E5}"/>
              </a:ext>
            </a:extLst>
          </p:cNvPr>
          <p:cNvSpPr>
            <a:spLocks noGrp="1"/>
          </p:cNvSpPr>
          <p:nvPr>
            <p:ph idx="1"/>
          </p:nvPr>
        </p:nvSpPr>
        <p:spPr>
          <a:xfrm>
            <a:off x="838200" y="1325562"/>
            <a:ext cx="10515600" cy="5188359"/>
          </a:xfrm>
        </p:spPr>
        <p:txBody>
          <a:bodyPr>
            <a:normAutofit fontScale="92500"/>
          </a:bodyPr>
          <a:lstStyle/>
          <a:p>
            <a:pPr marL="339725" indent="-339725">
              <a:lnSpc>
                <a:spcPct val="114000"/>
              </a:lnSpc>
              <a:spcBef>
                <a:spcPts val="0"/>
              </a:spcBef>
              <a:spcAft>
                <a:spcPts val="1200"/>
              </a:spcAft>
            </a:pPr>
            <a:r>
              <a:rPr lang="en-US" dirty="0">
                <a:solidFill>
                  <a:schemeClr val="bg1"/>
                </a:solidFill>
                <a:latin typeface="Avenir Next LT Pro (Body)"/>
              </a:rPr>
              <a:t>Columbia U’s Center on Poverty and Social Policy, monthly poverty tracking: </a:t>
            </a:r>
            <a:r>
              <a:rPr lang="en-US" dirty="0">
                <a:solidFill>
                  <a:schemeClr val="accent4"/>
                </a:solidFill>
                <a:latin typeface="Avenir Next LT Pro (Body)"/>
              </a:rPr>
              <a:t>https://www.povertycenter.columbia.edu/forecasting-monthly-poverty-data </a:t>
            </a:r>
            <a:r>
              <a:rPr lang="en-US" dirty="0">
                <a:solidFill>
                  <a:schemeClr val="bg1"/>
                </a:solidFill>
                <a:latin typeface="Avenir Next LT Pro (Body)"/>
              </a:rPr>
              <a:t>(from Jan. 2020 through May 2023 so far)</a:t>
            </a:r>
          </a:p>
          <a:p>
            <a:pPr marL="339725" indent="-339725">
              <a:lnSpc>
                <a:spcPct val="114000"/>
              </a:lnSpc>
              <a:spcBef>
                <a:spcPts val="0"/>
              </a:spcBef>
              <a:spcAft>
                <a:spcPts val="1200"/>
              </a:spcAft>
            </a:pPr>
            <a:r>
              <a:rPr lang="en-US" dirty="0">
                <a:solidFill>
                  <a:schemeClr val="bg1"/>
                </a:solidFill>
                <a:latin typeface="Avenir Next LT Pro (Body)"/>
              </a:rPr>
              <a:t>Census Bureau’s Household Pulse surveys – started April 2020, ongoing through August 2023 with new data released 9/20, 10/11, and 11/8. </a:t>
            </a:r>
            <a:r>
              <a:rPr lang="en-US" dirty="0">
                <a:solidFill>
                  <a:srgbClr val="FFC000"/>
                </a:solidFill>
                <a:latin typeface="Avenir Next LT Pro (Body)"/>
              </a:rPr>
              <a:t>https://www.census.gov/programs-surveys/household-pulse-survey.html </a:t>
            </a:r>
          </a:p>
          <a:p>
            <a:pPr lvl="1">
              <a:lnSpc>
                <a:spcPct val="114000"/>
              </a:lnSpc>
              <a:spcBef>
                <a:spcPts val="0"/>
              </a:spcBef>
              <a:spcAft>
                <a:spcPts val="1200"/>
              </a:spcAft>
            </a:pPr>
            <a:r>
              <a:rPr lang="en-US" dirty="0">
                <a:solidFill>
                  <a:schemeClr val="bg1"/>
                </a:solidFill>
                <a:latin typeface="Avenir Next LT Pro (Body)"/>
              </a:rPr>
              <a:t>covers hardship, not poverty: having enough to eat, afford rent or other bills, employment, health, education, child care, Child Tax Credit</a:t>
            </a:r>
          </a:p>
          <a:p>
            <a:pPr lvl="1">
              <a:lnSpc>
                <a:spcPct val="114000"/>
              </a:lnSpc>
              <a:spcBef>
                <a:spcPts val="0"/>
              </a:spcBef>
              <a:spcAft>
                <a:spcPts val="1200"/>
              </a:spcAft>
            </a:pPr>
            <a:r>
              <a:rPr lang="en-US" dirty="0">
                <a:solidFill>
                  <a:schemeClr val="bg1"/>
                </a:solidFill>
                <a:latin typeface="Avenir Next LT Pro (Body)"/>
              </a:rPr>
              <a:t>has state and metro area data as well as national</a:t>
            </a:r>
          </a:p>
        </p:txBody>
      </p:sp>
      <p:sp>
        <p:nvSpPr>
          <p:cNvPr id="4" name="Slide Number Placeholder 3">
            <a:extLst>
              <a:ext uri="{FF2B5EF4-FFF2-40B4-BE49-F238E27FC236}">
                <a16:creationId xmlns:a16="http://schemas.microsoft.com/office/drawing/2014/main" id="{EF712E86-6964-4EA6-B537-59241BFA25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387D8-FB26-4387-87B2-89A5A49F98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5">
            <a:extLst>
              <a:ext uri="{FF2B5EF4-FFF2-40B4-BE49-F238E27FC236}">
                <a16:creationId xmlns:a16="http://schemas.microsoft.com/office/drawing/2014/main" id="{4AC2AF02-59CA-D6E4-C6A4-08483F738538}"/>
              </a:ext>
            </a:extLst>
          </p:cNvPr>
          <p:cNvSpPr txBox="1">
            <a:spLocks/>
          </p:cNvSpPr>
          <p:nvPr/>
        </p:nvSpPr>
        <p:spPr>
          <a:xfrm>
            <a:off x="0" y="2790"/>
            <a:ext cx="609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E6868-079E-1649-B8D1-459B42CE4DE3}" type="slidenum">
              <a:rPr lang="en-US" smtClean="0">
                <a:solidFill>
                  <a:schemeClr val="bg1"/>
                </a:solidFill>
              </a:rPr>
              <a:pPr/>
              <a:t>12</a:t>
            </a:fld>
            <a:endParaRPr lang="en-US" dirty="0">
              <a:solidFill>
                <a:schemeClr val="bg1"/>
              </a:solidFill>
            </a:endParaRPr>
          </a:p>
        </p:txBody>
      </p:sp>
    </p:spTree>
    <p:extLst>
      <p:ext uri="{BB962C8B-B14F-4D97-AF65-F5344CB8AC3E}">
        <p14:creationId xmlns:p14="http://schemas.microsoft.com/office/powerpoint/2010/main" val="484353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7CDEB-D46A-5B3E-C37D-775A150A23A9}"/>
              </a:ext>
            </a:extLst>
          </p:cNvPr>
          <p:cNvSpPr>
            <a:spLocks noGrp="1"/>
          </p:cNvSpPr>
          <p:nvPr>
            <p:ph type="title"/>
          </p:nvPr>
        </p:nvSpPr>
        <p:spPr/>
        <p:txBody>
          <a:bodyPr>
            <a:noAutofit/>
          </a:bodyPr>
          <a:lstStyle/>
          <a:p>
            <a:pPr algn="ctr"/>
            <a:r>
              <a:rPr lang="en-US" sz="3200" b="0" dirty="0">
                <a:latin typeface="Avenir Next LT Pro (Body)"/>
                <a:ea typeface="Calibri" panose="020F0502020204030204" pitchFamily="34" charset="0"/>
                <a:cs typeface="Calibri" panose="020F0502020204030204" pitchFamily="34" charset="0"/>
              </a:rPr>
              <a:t>Columbia Center on Poverty and Social Policy</a:t>
            </a:r>
            <a:br>
              <a:rPr lang="en-US" sz="3200" b="0" dirty="0">
                <a:latin typeface="Avenir Next LT Pro (Body)"/>
                <a:ea typeface="Calibri" panose="020F0502020204030204" pitchFamily="34" charset="0"/>
                <a:cs typeface="Calibri" panose="020F0502020204030204" pitchFamily="34" charset="0"/>
              </a:rPr>
            </a:br>
            <a:r>
              <a:rPr lang="en-US" sz="3200" b="0" dirty="0">
                <a:latin typeface="Avenir Next LT Pro (Body)"/>
                <a:ea typeface="Calibri" panose="020F0502020204030204" pitchFamily="34" charset="0"/>
                <a:cs typeface="Calibri" panose="020F0502020204030204" pitchFamily="34" charset="0"/>
              </a:rPr>
              <a:t>Monthly Poverty Estimates</a:t>
            </a:r>
            <a:endParaRPr lang="en-US" sz="3200" dirty="0">
              <a:latin typeface="Avenir Next LT Pro (Body)"/>
              <a:ea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7D7E693A-5BFB-25D9-D05D-5CD0CEE17D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7" name="Picture 6">
            <a:extLst>
              <a:ext uri="{FF2B5EF4-FFF2-40B4-BE49-F238E27FC236}">
                <a16:creationId xmlns:a16="http://schemas.microsoft.com/office/drawing/2014/main" id="{FDA14942-61A6-FE9C-827F-97A71540A1A0}"/>
              </a:ext>
            </a:extLst>
          </p:cNvPr>
          <p:cNvPicPr>
            <a:picLocks noChangeAspect="1"/>
          </p:cNvPicPr>
          <p:nvPr/>
        </p:nvPicPr>
        <p:blipFill>
          <a:blip r:embed="rId2"/>
          <a:stretch>
            <a:fillRect/>
          </a:stretch>
        </p:blipFill>
        <p:spPr>
          <a:xfrm>
            <a:off x="955305" y="1589861"/>
            <a:ext cx="9102137" cy="5132401"/>
          </a:xfrm>
          <a:prstGeom prst="rect">
            <a:avLst/>
          </a:prstGeom>
        </p:spPr>
      </p:pic>
      <p:sp>
        <p:nvSpPr>
          <p:cNvPr id="3" name="Slide Number Placeholder 5">
            <a:extLst>
              <a:ext uri="{FF2B5EF4-FFF2-40B4-BE49-F238E27FC236}">
                <a16:creationId xmlns:a16="http://schemas.microsoft.com/office/drawing/2014/main" id="{12A2B803-F671-FB05-5B00-5DE16CEB3A33}"/>
              </a:ext>
            </a:extLst>
          </p:cNvPr>
          <p:cNvSpPr txBox="1">
            <a:spLocks/>
          </p:cNvSpPr>
          <p:nvPr/>
        </p:nvSpPr>
        <p:spPr>
          <a:xfrm>
            <a:off x="0" y="2790"/>
            <a:ext cx="609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E6868-079E-1649-B8D1-459B42CE4DE3}"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768591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26F3C2-BCBD-5063-ADB6-7AF4E4492F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387D8-FB26-4387-87B2-89A5A49F98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descr="Food insufficiency via the Census Household Pulse Survey, July 2021 to July 2023">
            <a:extLst>
              <a:ext uri="{FF2B5EF4-FFF2-40B4-BE49-F238E27FC236}">
                <a16:creationId xmlns:a16="http://schemas.microsoft.com/office/drawing/2014/main" id="{7ED7EAB7-E4E1-439A-87BB-C55FFBD31C9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2" t="89" r="76" b="35"/>
          <a:stretch/>
        </p:blipFill>
        <p:spPr>
          <a:xfrm>
            <a:off x="3927562" y="606175"/>
            <a:ext cx="8083784" cy="5879117"/>
          </a:xfrm>
          <a:prstGeom prst="rect">
            <a:avLst/>
          </a:prstGeom>
        </p:spPr>
      </p:pic>
      <p:sp>
        <p:nvSpPr>
          <p:cNvPr id="10" name="Title 9">
            <a:extLst>
              <a:ext uri="{FF2B5EF4-FFF2-40B4-BE49-F238E27FC236}">
                <a16:creationId xmlns:a16="http://schemas.microsoft.com/office/drawing/2014/main" id="{25334481-E6B0-9D70-B625-28795AA115E5}"/>
              </a:ext>
            </a:extLst>
          </p:cNvPr>
          <p:cNvSpPr>
            <a:spLocks noGrp="1"/>
          </p:cNvSpPr>
          <p:nvPr>
            <p:ph type="title"/>
          </p:nvPr>
        </p:nvSpPr>
        <p:spPr>
          <a:xfrm>
            <a:off x="180654" y="529511"/>
            <a:ext cx="3746908" cy="5552790"/>
          </a:xfrm>
        </p:spPr>
        <p:txBody>
          <a:bodyPr>
            <a:noAutofit/>
          </a:bodyPr>
          <a:lstStyle/>
          <a:p>
            <a:r>
              <a:rPr lang="en-US" sz="3200" dirty="0">
                <a:solidFill>
                  <a:schemeClr val="bg1"/>
                </a:solidFill>
                <a:latin typeface="Avenir Next LT Pro (Body)"/>
              </a:rPr>
              <a:t>Food “Insufficiency” via the Census Household Pulse Survey, July 2021 to July 2023</a:t>
            </a:r>
          </a:p>
        </p:txBody>
      </p:sp>
      <p:sp>
        <p:nvSpPr>
          <p:cNvPr id="2" name="Slide Number Placeholder 5">
            <a:extLst>
              <a:ext uri="{FF2B5EF4-FFF2-40B4-BE49-F238E27FC236}">
                <a16:creationId xmlns:a16="http://schemas.microsoft.com/office/drawing/2014/main" id="{BEB3492E-6B7A-1684-0A08-4F6AA44FC289}"/>
              </a:ext>
            </a:extLst>
          </p:cNvPr>
          <p:cNvSpPr txBox="1">
            <a:spLocks/>
          </p:cNvSpPr>
          <p:nvPr/>
        </p:nvSpPr>
        <p:spPr>
          <a:xfrm>
            <a:off x="0" y="2790"/>
            <a:ext cx="609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E6868-079E-1649-B8D1-459B42CE4DE3}" type="slidenum">
              <a:rPr lang="en-US"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val="2329055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8029B-DEA7-D69A-2538-A0043FF90E0C}"/>
              </a:ext>
            </a:extLst>
          </p:cNvPr>
          <p:cNvSpPr>
            <a:spLocks noGrp="1"/>
          </p:cNvSpPr>
          <p:nvPr>
            <p:ph type="title"/>
          </p:nvPr>
        </p:nvSpPr>
        <p:spPr/>
        <p:txBody>
          <a:bodyPr>
            <a:normAutofit fontScale="90000"/>
          </a:bodyPr>
          <a:lstStyle/>
          <a:p>
            <a:r>
              <a:rPr lang="en-US" sz="2800" b="1" dirty="0">
                <a:solidFill>
                  <a:schemeClr val="bg1"/>
                </a:solidFill>
                <a:latin typeface="Avenir Next LT Pro (Body)"/>
              </a:rPr>
              <a:t>Household Pulse: </a:t>
            </a:r>
            <a:r>
              <a:rPr lang="en-US" sz="2800" dirty="0">
                <a:solidFill>
                  <a:schemeClr val="bg1"/>
                </a:solidFill>
                <a:latin typeface="Avenir Next LT Pro (Body)"/>
              </a:rPr>
              <a:t>many more reported sometimes/often without enough to eat in past 7 days after loss of pandemic benefits, compared to 2 years ago, when CTC and other benefits (including higher SNAP aid) were still in place. </a:t>
            </a:r>
          </a:p>
        </p:txBody>
      </p:sp>
      <p:graphicFrame>
        <p:nvGraphicFramePr>
          <p:cNvPr id="5" name="Table 5">
            <a:extLst>
              <a:ext uri="{FF2B5EF4-FFF2-40B4-BE49-F238E27FC236}">
                <a16:creationId xmlns:a16="http://schemas.microsoft.com/office/drawing/2014/main" id="{1FD351CA-DEA3-7129-10F0-7092B3FAD36D}"/>
              </a:ext>
            </a:extLst>
          </p:cNvPr>
          <p:cNvGraphicFramePr>
            <a:graphicFrameLocks noGrp="1"/>
          </p:cNvGraphicFramePr>
          <p:nvPr>
            <p:ph idx="1"/>
            <p:extLst>
              <p:ext uri="{D42A27DB-BD31-4B8C-83A1-F6EECF244321}">
                <p14:modId xmlns:p14="http://schemas.microsoft.com/office/powerpoint/2010/main" val="2066381063"/>
              </p:ext>
            </p:extLst>
          </p:nvPr>
        </p:nvGraphicFramePr>
        <p:xfrm>
          <a:off x="858744" y="2130425"/>
          <a:ext cx="10495056" cy="387604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73784289"/>
                    </a:ext>
                  </a:extLst>
                </a:gridCol>
                <a:gridCol w="3332257">
                  <a:extLst>
                    <a:ext uri="{9D8B030D-6E8A-4147-A177-3AD203B41FA5}">
                      <a16:colId xmlns:a16="http://schemas.microsoft.com/office/drawing/2014/main" val="4213584214"/>
                    </a:ext>
                  </a:extLst>
                </a:gridCol>
                <a:gridCol w="3505199">
                  <a:extLst>
                    <a:ext uri="{9D8B030D-6E8A-4147-A177-3AD203B41FA5}">
                      <a16:colId xmlns:a16="http://schemas.microsoft.com/office/drawing/2014/main" val="2256501128"/>
                    </a:ext>
                  </a:extLst>
                </a:gridCol>
              </a:tblGrid>
              <a:tr h="370840">
                <a:tc>
                  <a:txBody>
                    <a:bodyPr/>
                    <a:lstStyle/>
                    <a:p>
                      <a:endParaRPr lang="en-US"/>
                    </a:p>
                  </a:txBody>
                  <a:tcPr/>
                </a:tc>
                <a:tc>
                  <a:txBody>
                    <a:bodyPr/>
                    <a:lstStyle/>
                    <a:p>
                      <a:pPr algn="ctr"/>
                      <a:r>
                        <a:rPr lang="en-US" dirty="0">
                          <a:latin typeface="Avenir Next LT Pro (Body)"/>
                        </a:rPr>
                        <a:t>7/21/21 – 8/16/21 averaged</a:t>
                      </a:r>
                    </a:p>
                  </a:txBody>
                  <a:tcPr/>
                </a:tc>
                <a:tc>
                  <a:txBody>
                    <a:bodyPr/>
                    <a:lstStyle/>
                    <a:p>
                      <a:pPr algn="ctr"/>
                      <a:r>
                        <a:rPr lang="en-US" dirty="0">
                          <a:latin typeface="Avenir Next LT Pro (Body)"/>
                        </a:rPr>
                        <a:t>6/28/23 – 8/7/23 averaged</a:t>
                      </a:r>
                    </a:p>
                  </a:txBody>
                  <a:tcPr/>
                </a:tc>
                <a:extLst>
                  <a:ext uri="{0D108BD9-81ED-4DB2-BD59-A6C34878D82A}">
                    <a16:rowId xmlns:a16="http://schemas.microsoft.com/office/drawing/2014/main" val="4149790977"/>
                  </a:ext>
                </a:extLst>
              </a:tr>
              <a:tr h="370840">
                <a:tc>
                  <a:txBody>
                    <a:bodyPr/>
                    <a:lstStyle/>
                    <a:p>
                      <a:r>
                        <a:rPr lang="en-US" b="1" dirty="0">
                          <a:latin typeface="Avenir Next LT Pro (Body)"/>
                        </a:rPr>
                        <a:t>Total</a:t>
                      </a:r>
                    </a:p>
                  </a:txBody>
                  <a:tcPr/>
                </a:tc>
                <a:tc>
                  <a:txBody>
                    <a:bodyPr/>
                    <a:lstStyle/>
                    <a:p>
                      <a:pPr algn="ctr"/>
                      <a:r>
                        <a:rPr lang="en-US" b="1" dirty="0">
                          <a:latin typeface="Avenir Next LT Pro (Body)"/>
                        </a:rPr>
                        <a:t>8.0%</a:t>
                      </a:r>
                    </a:p>
                  </a:txBody>
                  <a:tcPr/>
                </a:tc>
                <a:tc>
                  <a:txBody>
                    <a:bodyPr/>
                    <a:lstStyle/>
                    <a:p>
                      <a:pPr algn="ctr"/>
                      <a:r>
                        <a:rPr lang="en-US" b="1" dirty="0">
                          <a:latin typeface="Avenir Next LT Pro (Body)"/>
                        </a:rPr>
                        <a:t>12.1%</a:t>
                      </a:r>
                    </a:p>
                  </a:txBody>
                  <a:tcPr/>
                </a:tc>
                <a:extLst>
                  <a:ext uri="{0D108BD9-81ED-4DB2-BD59-A6C34878D82A}">
                    <a16:rowId xmlns:a16="http://schemas.microsoft.com/office/drawing/2014/main" val="806113802"/>
                  </a:ext>
                </a:extLst>
              </a:tr>
              <a:tr h="370840">
                <a:tc>
                  <a:txBody>
                    <a:bodyPr/>
                    <a:lstStyle/>
                    <a:p>
                      <a:r>
                        <a:rPr lang="en-US" b="1" dirty="0">
                          <a:latin typeface="Avenir Next LT Pro (Body)"/>
                        </a:rPr>
                        <a:t>Hispanic/Latino </a:t>
                      </a:r>
                      <a:r>
                        <a:rPr lang="en-US" b="0" dirty="0">
                          <a:latin typeface="Avenir Next LT Pro (Body)"/>
                        </a:rPr>
                        <a:t>(of any race)</a:t>
                      </a:r>
                    </a:p>
                  </a:txBody>
                  <a:tcPr/>
                </a:tc>
                <a:tc>
                  <a:txBody>
                    <a:bodyPr/>
                    <a:lstStyle/>
                    <a:p>
                      <a:pPr algn="ctr"/>
                      <a:r>
                        <a:rPr lang="en-US" b="1" dirty="0">
                          <a:latin typeface="Avenir Next LT Pro (Body)"/>
                        </a:rPr>
                        <a:t>12.5%</a:t>
                      </a:r>
                    </a:p>
                  </a:txBody>
                  <a:tcPr/>
                </a:tc>
                <a:tc>
                  <a:txBody>
                    <a:bodyPr/>
                    <a:lstStyle/>
                    <a:p>
                      <a:pPr algn="ctr"/>
                      <a:r>
                        <a:rPr lang="en-US" b="1" dirty="0">
                          <a:latin typeface="Avenir Next LT Pro (Body)"/>
                        </a:rPr>
                        <a:t>16.5%</a:t>
                      </a:r>
                    </a:p>
                  </a:txBody>
                  <a:tcPr/>
                </a:tc>
                <a:extLst>
                  <a:ext uri="{0D108BD9-81ED-4DB2-BD59-A6C34878D82A}">
                    <a16:rowId xmlns:a16="http://schemas.microsoft.com/office/drawing/2014/main" val="886423013"/>
                  </a:ext>
                </a:extLst>
              </a:tr>
              <a:tr h="370840">
                <a:tc>
                  <a:txBody>
                    <a:bodyPr/>
                    <a:lstStyle/>
                    <a:p>
                      <a:r>
                        <a:rPr lang="en-US" b="1" dirty="0">
                          <a:latin typeface="Avenir Next LT Pro (Body)"/>
                        </a:rPr>
                        <a:t>White alone, </a:t>
                      </a:r>
                      <a:r>
                        <a:rPr lang="en-US" b="0" dirty="0">
                          <a:latin typeface="Avenir Next LT Pro (Body)"/>
                        </a:rPr>
                        <a:t>not Hispanic</a:t>
                      </a:r>
                    </a:p>
                  </a:txBody>
                  <a:tcPr/>
                </a:tc>
                <a:tc>
                  <a:txBody>
                    <a:bodyPr/>
                    <a:lstStyle/>
                    <a:p>
                      <a:pPr algn="ctr"/>
                      <a:r>
                        <a:rPr lang="en-US" b="1" dirty="0">
                          <a:latin typeface="Avenir Next LT Pro (Body)"/>
                        </a:rPr>
                        <a:t>5.7%</a:t>
                      </a:r>
                    </a:p>
                  </a:txBody>
                  <a:tcPr/>
                </a:tc>
                <a:tc>
                  <a:txBody>
                    <a:bodyPr/>
                    <a:lstStyle/>
                    <a:p>
                      <a:pPr algn="ctr"/>
                      <a:r>
                        <a:rPr lang="en-US" b="1" dirty="0">
                          <a:latin typeface="Avenir Next LT Pro (Body)"/>
                        </a:rPr>
                        <a:t>9.4%</a:t>
                      </a:r>
                    </a:p>
                  </a:txBody>
                  <a:tcPr/>
                </a:tc>
                <a:extLst>
                  <a:ext uri="{0D108BD9-81ED-4DB2-BD59-A6C34878D82A}">
                    <a16:rowId xmlns:a16="http://schemas.microsoft.com/office/drawing/2014/main" val="655087168"/>
                  </a:ext>
                </a:extLst>
              </a:tr>
              <a:tr h="370840">
                <a:tc>
                  <a:txBody>
                    <a:bodyPr/>
                    <a:lstStyle/>
                    <a:p>
                      <a:r>
                        <a:rPr lang="en-US" b="1" dirty="0">
                          <a:latin typeface="Avenir Next LT Pro (Body)"/>
                        </a:rPr>
                        <a:t>Black alone, </a:t>
                      </a:r>
                      <a:r>
                        <a:rPr lang="en-US" b="0" dirty="0">
                          <a:latin typeface="Avenir Next LT Pro (Body)"/>
                        </a:rPr>
                        <a:t>not Hispanic</a:t>
                      </a:r>
                    </a:p>
                  </a:txBody>
                  <a:tcPr/>
                </a:tc>
                <a:tc>
                  <a:txBody>
                    <a:bodyPr/>
                    <a:lstStyle/>
                    <a:p>
                      <a:pPr algn="ctr"/>
                      <a:r>
                        <a:rPr lang="en-US" b="1" dirty="0">
                          <a:latin typeface="Avenir Next LT Pro (Body)"/>
                        </a:rPr>
                        <a:t>15.6%</a:t>
                      </a:r>
                    </a:p>
                  </a:txBody>
                  <a:tcPr/>
                </a:tc>
                <a:tc>
                  <a:txBody>
                    <a:bodyPr/>
                    <a:lstStyle/>
                    <a:p>
                      <a:pPr algn="ctr"/>
                      <a:r>
                        <a:rPr lang="en-US" b="1" dirty="0">
                          <a:latin typeface="Avenir Next LT Pro (Body)"/>
                        </a:rPr>
                        <a:t>21.3%</a:t>
                      </a:r>
                    </a:p>
                  </a:txBody>
                  <a:tcPr/>
                </a:tc>
                <a:extLst>
                  <a:ext uri="{0D108BD9-81ED-4DB2-BD59-A6C34878D82A}">
                    <a16:rowId xmlns:a16="http://schemas.microsoft.com/office/drawing/2014/main" val="723324842"/>
                  </a:ext>
                </a:extLst>
              </a:tr>
              <a:tr h="370840">
                <a:tc>
                  <a:txBody>
                    <a:bodyPr/>
                    <a:lstStyle/>
                    <a:p>
                      <a:r>
                        <a:rPr lang="en-US" b="1" dirty="0">
                          <a:latin typeface="Avenir Next LT Pro (Body)"/>
                        </a:rPr>
                        <a:t>Asian alone, </a:t>
                      </a:r>
                      <a:r>
                        <a:rPr lang="en-US" b="0" dirty="0">
                          <a:latin typeface="Avenir Next LT Pro (Body)"/>
                        </a:rPr>
                        <a:t>not Hispanic</a:t>
                      </a:r>
                    </a:p>
                  </a:txBody>
                  <a:tcPr/>
                </a:tc>
                <a:tc>
                  <a:txBody>
                    <a:bodyPr/>
                    <a:lstStyle/>
                    <a:p>
                      <a:pPr algn="ctr"/>
                      <a:r>
                        <a:rPr lang="en-US" b="1" dirty="0">
                          <a:latin typeface="Avenir Next LT Pro (Body)"/>
                        </a:rPr>
                        <a:t>3.8%</a:t>
                      </a:r>
                    </a:p>
                  </a:txBody>
                  <a:tcPr/>
                </a:tc>
                <a:tc>
                  <a:txBody>
                    <a:bodyPr/>
                    <a:lstStyle/>
                    <a:p>
                      <a:pPr algn="ctr"/>
                      <a:r>
                        <a:rPr lang="en-US" b="1" dirty="0">
                          <a:latin typeface="Avenir Next LT Pro (Body)"/>
                        </a:rPr>
                        <a:t>6.2%</a:t>
                      </a:r>
                    </a:p>
                  </a:txBody>
                  <a:tcPr/>
                </a:tc>
                <a:extLst>
                  <a:ext uri="{0D108BD9-81ED-4DB2-BD59-A6C34878D82A}">
                    <a16:rowId xmlns:a16="http://schemas.microsoft.com/office/drawing/2014/main" val="1537756742"/>
                  </a:ext>
                </a:extLst>
              </a:tr>
              <a:tr h="370840">
                <a:tc>
                  <a:txBody>
                    <a:bodyPr/>
                    <a:lstStyle/>
                    <a:p>
                      <a:r>
                        <a:rPr lang="en-US" b="1" dirty="0">
                          <a:latin typeface="Avenir Next LT Pro (Body)"/>
                        </a:rPr>
                        <a:t>2 or more races/other, </a:t>
                      </a:r>
                      <a:r>
                        <a:rPr lang="en-US" b="0" dirty="0">
                          <a:latin typeface="Avenir Next LT Pro (Body)"/>
                        </a:rPr>
                        <a:t>not Hispanic</a:t>
                      </a:r>
                    </a:p>
                  </a:txBody>
                  <a:tcPr/>
                </a:tc>
                <a:tc>
                  <a:txBody>
                    <a:bodyPr/>
                    <a:lstStyle/>
                    <a:p>
                      <a:pPr algn="ctr"/>
                      <a:r>
                        <a:rPr lang="en-US" b="1" dirty="0">
                          <a:latin typeface="Avenir Next LT Pro (Body)"/>
                        </a:rPr>
                        <a:t>14.7%</a:t>
                      </a:r>
                    </a:p>
                  </a:txBody>
                  <a:tcPr/>
                </a:tc>
                <a:tc>
                  <a:txBody>
                    <a:bodyPr/>
                    <a:lstStyle/>
                    <a:p>
                      <a:pPr algn="ctr"/>
                      <a:r>
                        <a:rPr lang="en-US" b="1" dirty="0">
                          <a:latin typeface="Avenir Next LT Pro (Body)"/>
                        </a:rPr>
                        <a:t>18.9%</a:t>
                      </a:r>
                    </a:p>
                  </a:txBody>
                  <a:tcPr/>
                </a:tc>
                <a:extLst>
                  <a:ext uri="{0D108BD9-81ED-4DB2-BD59-A6C34878D82A}">
                    <a16:rowId xmlns:a16="http://schemas.microsoft.com/office/drawing/2014/main" val="798123531"/>
                  </a:ext>
                </a:extLst>
              </a:tr>
              <a:tr h="370840">
                <a:tc>
                  <a:txBody>
                    <a:bodyPr/>
                    <a:lstStyle/>
                    <a:p>
                      <a:r>
                        <a:rPr lang="en-US" b="1" dirty="0">
                          <a:latin typeface="Avenir Next LT Pro (Body)"/>
                        </a:rPr>
                        <a:t>Children in household</a:t>
                      </a:r>
                    </a:p>
                  </a:txBody>
                  <a:tcPr/>
                </a:tc>
                <a:tc>
                  <a:txBody>
                    <a:bodyPr/>
                    <a:lstStyle/>
                    <a:p>
                      <a:pPr algn="ctr"/>
                      <a:r>
                        <a:rPr lang="en-US" b="1" dirty="0">
                          <a:latin typeface="Avenir Next LT Pro (Body)"/>
                        </a:rPr>
                        <a:t>9.9%</a:t>
                      </a:r>
                    </a:p>
                  </a:txBody>
                  <a:tcPr/>
                </a:tc>
                <a:tc>
                  <a:txBody>
                    <a:bodyPr/>
                    <a:lstStyle/>
                    <a:p>
                      <a:pPr algn="ctr"/>
                      <a:r>
                        <a:rPr lang="en-US" b="1" dirty="0">
                          <a:latin typeface="Avenir Next LT Pro (Body)"/>
                        </a:rPr>
                        <a:t>15.0%</a:t>
                      </a:r>
                    </a:p>
                  </a:txBody>
                  <a:tcPr/>
                </a:tc>
                <a:extLst>
                  <a:ext uri="{0D108BD9-81ED-4DB2-BD59-A6C34878D82A}">
                    <a16:rowId xmlns:a16="http://schemas.microsoft.com/office/drawing/2014/main" val="1096725077"/>
                  </a:ext>
                </a:extLst>
              </a:tr>
              <a:tr h="370840">
                <a:tc>
                  <a:txBody>
                    <a:bodyPr/>
                    <a:lstStyle/>
                    <a:p>
                      <a:r>
                        <a:rPr lang="en-US" b="1" dirty="0">
                          <a:latin typeface="Avenir Next LT Pro (Body)"/>
                        </a:rPr>
                        <a:t>No children in household</a:t>
                      </a:r>
                    </a:p>
                  </a:txBody>
                  <a:tcPr/>
                </a:tc>
                <a:tc>
                  <a:txBody>
                    <a:bodyPr/>
                    <a:lstStyle/>
                    <a:p>
                      <a:pPr algn="ctr"/>
                      <a:r>
                        <a:rPr lang="en-US" b="1" dirty="0">
                          <a:latin typeface="Avenir Next LT Pro (Body)"/>
                        </a:rPr>
                        <a:t>7.0%</a:t>
                      </a:r>
                    </a:p>
                  </a:txBody>
                  <a:tcPr/>
                </a:tc>
                <a:tc>
                  <a:txBody>
                    <a:bodyPr/>
                    <a:lstStyle/>
                    <a:p>
                      <a:pPr algn="ctr"/>
                      <a:r>
                        <a:rPr lang="en-US" b="1" dirty="0">
                          <a:latin typeface="Avenir Next LT Pro (Body)"/>
                        </a:rPr>
                        <a:t>10.4%</a:t>
                      </a:r>
                    </a:p>
                  </a:txBody>
                  <a:tcPr/>
                </a:tc>
                <a:extLst>
                  <a:ext uri="{0D108BD9-81ED-4DB2-BD59-A6C34878D82A}">
                    <a16:rowId xmlns:a16="http://schemas.microsoft.com/office/drawing/2014/main" val="4138132234"/>
                  </a:ext>
                </a:extLst>
              </a:tr>
            </a:tbl>
          </a:graphicData>
        </a:graphic>
      </p:graphicFrame>
      <p:sp>
        <p:nvSpPr>
          <p:cNvPr id="4" name="Slide Number Placeholder 3">
            <a:extLst>
              <a:ext uri="{FF2B5EF4-FFF2-40B4-BE49-F238E27FC236}">
                <a16:creationId xmlns:a16="http://schemas.microsoft.com/office/drawing/2014/main" id="{F926F3C2-BCBD-5063-ADB6-7AF4E4492F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387D8-FB26-4387-87B2-89A5A49F98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Slide Number Placeholder 5">
            <a:extLst>
              <a:ext uri="{FF2B5EF4-FFF2-40B4-BE49-F238E27FC236}">
                <a16:creationId xmlns:a16="http://schemas.microsoft.com/office/drawing/2014/main" id="{318AA35F-5F8C-0983-55B0-347046BBB756}"/>
              </a:ext>
            </a:extLst>
          </p:cNvPr>
          <p:cNvSpPr txBox="1">
            <a:spLocks/>
          </p:cNvSpPr>
          <p:nvPr/>
        </p:nvSpPr>
        <p:spPr>
          <a:xfrm>
            <a:off x="0" y="2790"/>
            <a:ext cx="609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E6868-079E-1649-B8D1-459B42CE4DE3}" type="slidenum">
              <a:rPr lang="en-US" smtClean="0">
                <a:solidFill>
                  <a:schemeClr val="bg1"/>
                </a:solidFill>
              </a:rPr>
              <a:pPr/>
              <a:t>15</a:t>
            </a:fld>
            <a:endParaRPr lang="en-US" dirty="0">
              <a:solidFill>
                <a:schemeClr val="bg1"/>
              </a:solidFill>
            </a:endParaRPr>
          </a:p>
        </p:txBody>
      </p:sp>
    </p:spTree>
    <p:extLst>
      <p:ext uri="{BB962C8B-B14F-4D97-AF65-F5344CB8AC3E}">
        <p14:creationId xmlns:p14="http://schemas.microsoft.com/office/powerpoint/2010/main" val="2684847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17D08-0292-A5FD-40A4-C81FAED95271}"/>
              </a:ext>
            </a:extLst>
          </p:cNvPr>
          <p:cNvSpPr>
            <a:spLocks noGrp="1"/>
          </p:cNvSpPr>
          <p:nvPr>
            <p:ph type="title"/>
          </p:nvPr>
        </p:nvSpPr>
        <p:spPr/>
        <p:txBody>
          <a:bodyPr>
            <a:normAutofit/>
          </a:bodyPr>
          <a:lstStyle/>
          <a:p>
            <a:r>
              <a:rPr lang="en-US" sz="3200" dirty="0">
                <a:latin typeface="Avenir Next LT Pro (Body)"/>
                <a:ea typeface="Calibri" panose="020F0502020204030204" pitchFamily="34" charset="0"/>
                <a:cs typeface="Calibri" panose="020F0502020204030204" pitchFamily="34" charset="0"/>
              </a:rPr>
              <a:t>Use the data to make your case.</a:t>
            </a:r>
            <a:br>
              <a:rPr lang="en-US" sz="3200" dirty="0">
                <a:latin typeface="Calibri" panose="020F0502020204030204" pitchFamily="34" charset="0"/>
                <a:ea typeface="Calibri" panose="020F0502020204030204" pitchFamily="34" charset="0"/>
                <a:cs typeface="Calibri" panose="020F0502020204030204" pitchFamily="34" charset="0"/>
              </a:rPr>
            </a:br>
            <a:br>
              <a:rPr lang="en-US" sz="3200" dirty="0"/>
            </a:br>
            <a:br>
              <a:rPr lang="en-US" sz="3200" dirty="0"/>
            </a:br>
            <a:br>
              <a:rPr lang="en-US" sz="3200" dirty="0"/>
            </a:br>
            <a:endParaRPr lang="en-US" sz="3200" dirty="0"/>
          </a:p>
        </p:txBody>
      </p:sp>
      <p:sp>
        <p:nvSpPr>
          <p:cNvPr id="4" name="Content Placeholder 3">
            <a:extLst>
              <a:ext uri="{FF2B5EF4-FFF2-40B4-BE49-F238E27FC236}">
                <a16:creationId xmlns:a16="http://schemas.microsoft.com/office/drawing/2014/main" id="{72242696-2386-343F-BF1C-CD1A94E32D01}"/>
              </a:ext>
            </a:extLst>
          </p:cNvPr>
          <p:cNvSpPr>
            <a:spLocks noGrp="1"/>
          </p:cNvSpPr>
          <p:nvPr>
            <p:ph sz="quarter" idx="14"/>
          </p:nvPr>
        </p:nvSpPr>
        <p:spPr>
          <a:xfrm>
            <a:off x="3422650" y="996950"/>
            <a:ext cx="8367713" cy="5441557"/>
          </a:xfrm>
        </p:spPr>
        <p:txBody>
          <a:bodyPr>
            <a:normAutofit fontScale="85000" lnSpcReduction="10000"/>
          </a:bodyPr>
          <a:lstStyle/>
          <a:p>
            <a:pPr marL="0" indent="0">
              <a:spcBef>
                <a:spcPts val="0"/>
              </a:spcBef>
              <a:spcAft>
                <a:spcPts val="1200"/>
              </a:spcAft>
              <a:buNone/>
            </a:pPr>
            <a:r>
              <a:rPr lang="en-US" sz="3300" b="1" dirty="0">
                <a:latin typeface="Avenir Next LT Pro (Body)"/>
                <a:ea typeface="Calibri" panose="020F0502020204030204" pitchFamily="34" charset="0"/>
                <a:cs typeface="Calibri" panose="020F0502020204030204" pitchFamily="34" charset="0"/>
              </a:rPr>
              <a:t>Bring back the expanded Child Tax Credit!</a:t>
            </a:r>
          </a:p>
          <a:p>
            <a:pPr>
              <a:spcBef>
                <a:spcPts val="0"/>
              </a:spcBef>
              <a:spcAft>
                <a:spcPts val="1200"/>
              </a:spcAft>
            </a:pPr>
            <a:r>
              <a:rPr lang="en-US" sz="3300" dirty="0">
                <a:latin typeface="Avenir Next LT Pro (Body)"/>
                <a:ea typeface="Calibri" panose="020F0502020204030204" pitchFamily="34" charset="0"/>
                <a:cs typeface="Calibri" panose="020F0502020204030204" pitchFamily="34" charset="0"/>
              </a:rPr>
              <a:t>The Supplemental Poverty Measure makes the case for reviving the CTC.</a:t>
            </a:r>
          </a:p>
          <a:p>
            <a:pPr>
              <a:spcBef>
                <a:spcPts val="0"/>
              </a:spcBef>
              <a:spcAft>
                <a:spcPts val="1200"/>
              </a:spcAft>
            </a:pPr>
            <a:r>
              <a:rPr lang="en-US" sz="3300" dirty="0">
                <a:latin typeface="Avenir Next LT Pro (Body)"/>
                <a:ea typeface="Calibri" panose="020F0502020204030204" pitchFamily="34" charset="0"/>
                <a:cs typeface="Calibri" panose="020F0502020204030204" pitchFamily="34" charset="0"/>
              </a:rPr>
              <a:t>Your media – along with direct contact and follow up with policymakers and their staff – can ensure there is momentum to expand the CTC in any tax package that moves this year. </a:t>
            </a:r>
          </a:p>
          <a:p>
            <a:pPr>
              <a:spcBef>
                <a:spcPts val="0"/>
              </a:spcBef>
              <a:spcAft>
                <a:spcPts val="1200"/>
              </a:spcAft>
            </a:pPr>
            <a:r>
              <a:rPr lang="en-US" sz="3300" dirty="0">
                <a:latin typeface="Avenir Next LT Pro (Body)"/>
                <a:ea typeface="Calibri" panose="020F0502020204030204" pitchFamily="34" charset="0"/>
                <a:cs typeface="Calibri" panose="020F0502020204030204" pitchFamily="34" charset="0"/>
              </a:rPr>
              <a:t>Conversations are happening NOW on what a potential year-end tax package looks like (so send off your media once published ASAP).</a:t>
            </a:r>
          </a:p>
        </p:txBody>
      </p:sp>
      <p:sp>
        <p:nvSpPr>
          <p:cNvPr id="6" name="Slide Number Placeholder 5">
            <a:extLst>
              <a:ext uri="{FF2B5EF4-FFF2-40B4-BE49-F238E27FC236}">
                <a16:creationId xmlns:a16="http://schemas.microsoft.com/office/drawing/2014/main" id="{8A16E84A-CB04-29EF-8F6B-724173B04A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3" name="Slide Number Placeholder 5">
            <a:extLst>
              <a:ext uri="{FF2B5EF4-FFF2-40B4-BE49-F238E27FC236}">
                <a16:creationId xmlns:a16="http://schemas.microsoft.com/office/drawing/2014/main" id="{5FA8FB77-9D81-B284-252A-94910E773701}"/>
              </a:ext>
            </a:extLst>
          </p:cNvPr>
          <p:cNvSpPr txBox="1">
            <a:spLocks/>
          </p:cNvSpPr>
          <p:nvPr/>
        </p:nvSpPr>
        <p:spPr>
          <a:xfrm>
            <a:off x="0" y="2790"/>
            <a:ext cx="609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E6868-079E-1649-B8D1-459B42CE4DE3}" type="slidenum">
              <a:rPr lang="en-US" smtClean="0">
                <a:solidFill>
                  <a:schemeClr val="bg1"/>
                </a:solidFill>
              </a:rPr>
              <a:pPr/>
              <a:t>16</a:t>
            </a:fld>
            <a:endParaRPr lang="en-US" dirty="0">
              <a:solidFill>
                <a:schemeClr val="bg1"/>
              </a:solidFill>
            </a:endParaRPr>
          </a:p>
        </p:txBody>
      </p:sp>
    </p:spTree>
    <p:extLst>
      <p:ext uri="{BB962C8B-B14F-4D97-AF65-F5344CB8AC3E}">
        <p14:creationId xmlns:p14="http://schemas.microsoft.com/office/powerpoint/2010/main" val="4277744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17D08-0292-A5FD-40A4-C81FAED95271}"/>
              </a:ext>
            </a:extLst>
          </p:cNvPr>
          <p:cNvSpPr>
            <a:spLocks noGrp="1"/>
          </p:cNvSpPr>
          <p:nvPr>
            <p:ph type="title"/>
          </p:nvPr>
        </p:nvSpPr>
        <p:spPr/>
        <p:txBody>
          <a:bodyPr>
            <a:normAutofit fontScale="90000"/>
          </a:bodyPr>
          <a:lstStyle/>
          <a:p>
            <a:r>
              <a:rPr lang="en-US" sz="3200" dirty="0"/>
              <a:t>Other ways to use the data – funding human needs.</a:t>
            </a:r>
            <a:br>
              <a:rPr lang="en-US" sz="3200" dirty="0"/>
            </a:br>
            <a:br>
              <a:rPr lang="en-US" sz="3200" dirty="0"/>
            </a:br>
            <a:br>
              <a:rPr lang="en-US" sz="3200" dirty="0"/>
            </a:br>
            <a:br>
              <a:rPr lang="en-US" sz="3200" dirty="0"/>
            </a:br>
            <a:endParaRPr lang="en-US" sz="3200" dirty="0"/>
          </a:p>
        </p:txBody>
      </p:sp>
      <p:sp>
        <p:nvSpPr>
          <p:cNvPr id="4" name="Content Placeholder 3">
            <a:extLst>
              <a:ext uri="{FF2B5EF4-FFF2-40B4-BE49-F238E27FC236}">
                <a16:creationId xmlns:a16="http://schemas.microsoft.com/office/drawing/2014/main" id="{72242696-2386-343F-BF1C-CD1A94E32D01}"/>
              </a:ext>
            </a:extLst>
          </p:cNvPr>
          <p:cNvSpPr>
            <a:spLocks noGrp="1"/>
          </p:cNvSpPr>
          <p:nvPr>
            <p:ph sz="quarter" idx="14"/>
          </p:nvPr>
        </p:nvSpPr>
        <p:spPr>
          <a:xfrm>
            <a:off x="3422650" y="304800"/>
            <a:ext cx="8367713" cy="6143134"/>
          </a:xfrm>
        </p:spPr>
        <p:txBody>
          <a:bodyPr>
            <a:normAutofit/>
          </a:bodyPr>
          <a:lstStyle/>
          <a:p>
            <a:pPr marL="0" indent="0">
              <a:spcBef>
                <a:spcPts val="0"/>
              </a:spcBef>
              <a:spcAft>
                <a:spcPts val="1200"/>
              </a:spcAft>
              <a:buNone/>
            </a:pPr>
            <a:r>
              <a:rPr lang="en-US" sz="2600" b="1" dirty="0">
                <a:solidFill>
                  <a:srgbClr val="FF0000"/>
                </a:solidFill>
              </a:rPr>
              <a:t>UPDATE: What’s happening in Congress now. </a:t>
            </a:r>
            <a:endParaRPr lang="en-US" b="1" dirty="0">
              <a:solidFill>
                <a:srgbClr val="FF0000"/>
              </a:solidFill>
            </a:endParaRPr>
          </a:p>
          <a:p>
            <a:pPr marL="0" indent="0">
              <a:spcBef>
                <a:spcPts val="0"/>
              </a:spcBef>
              <a:spcAft>
                <a:spcPts val="1200"/>
              </a:spcAft>
              <a:buNone/>
            </a:pPr>
            <a:r>
              <a:rPr lang="en-US" b="1" dirty="0"/>
              <a:t>Can tell Congress: support investments in programs like WIC, Head Start, child care, education, housing, etc. as Congress debates annual funding levels.</a:t>
            </a:r>
          </a:p>
          <a:p>
            <a:pPr>
              <a:spcBef>
                <a:spcPts val="0"/>
              </a:spcBef>
              <a:spcAft>
                <a:spcPts val="1200"/>
              </a:spcAft>
            </a:pPr>
            <a:r>
              <a:rPr lang="en-US" dirty="0"/>
              <a:t>The American Community Survey has state and local data to illustrate need – such as households spending more than half their income on rent (</a:t>
            </a:r>
            <a:r>
              <a:rPr lang="en-US" b="1" dirty="0"/>
              <a:t>needed: more rent subsidies!</a:t>
            </a:r>
            <a:r>
              <a:rPr lang="en-US" dirty="0"/>
              <a:t>); many young children have all parents in the labor force (</a:t>
            </a:r>
            <a:r>
              <a:rPr lang="en-US" b="1" dirty="0"/>
              <a:t>needed: more child care!</a:t>
            </a:r>
            <a:r>
              <a:rPr lang="en-US" dirty="0"/>
              <a:t>).</a:t>
            </a:r>
          </a:p>
          <a:p>
            <a:pPr>
              <a:spcBef>
                <a:spcPts val="0"/>
              </a:spcBef>
              <a:spcAft>
                <a:spcPts val="1200"/>
              </a:spcAft>
            </a:pPr>
            <a:r>
              <a:rPr lang="en-US" dirty="0"/>
              <a:t>Household Pulse has state and metro area findings about households w/children without enough to eat (</a:t>
            </a:r>
            <a:r>
              <a:rPr lang="en-US" b="1" dirty="0"/>
              <a:t>needed: adequate WIC funding! Protect SNAP!</a:t>
            </a:r>
            <a:r>
              <a:rPr lang="en-US" dirty="0"/>
              <a:t>)</a:t>
            </a:r>
          </a:p>
        </p:txBody>
      </p:sp>
      <p:sp>
        <p:nvSpPr>
          <p:cNvPr id="6" name="Slide Number Placeholder 5">
            <a:extLst>
              <a:ext uri="{FF2B5EF4-FFF2-40B4-BE49-F238E27FC236}">
                <a16:creationId xmlns:a16="http://schemas.microsoft.com/office/drawing/2014/main" id="{8A16E84A-CB04-29EF-8F6B-724173B04A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3" name="Slide Number Placeholder 5">
            <a:extLst>
              <a:ext uri="{FF2B5EF4-FFF2-40B4-BE49-F238E27FC236}">
                <a16:creationId xmlns:a16="http://schemas.microsoft.com/office/drawing/2014/main" id="{ECBD59FA-AE15-8740-3A06-1DE933F93BC2}"/>
              </a:ext>
            </a:extLst>
          </p:cNvPr>
          <p:cNvSpPr txBox="1">
            <a:spLocks/>
          </p:cNvSpPr>
          <p:nvPr/>
        </p:nvSpPr>
        <p:spPr>
          <a:xfrm>
            <a:off x="0" y="2790"/>
            <a:ext cx="609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E6868-079E-1649-B8D1-459B42CE4DE3}" type="slidenum">
              <a:rPr lang="en-US" smtClean="0">
                <a:solidFill>
                  <a:schemeClr val="bg1"/>
                </a:solidFill>
              </a:rPr>
              <a:pPr/>
              <a:t>17</a:t>
            </a:fld>
            <a:endParaRPr lang="en-US" dirty="0">
              <a:solidFill>
                <a:schemeClr val="bg1"/>
              </a:solidFill>
            </a:endParaRPr>
          </a:p>
        </p:txBody>
      </p:sp>
    </p:spTree>
    <p:extLst>
      <p:ext uri="{BB962C8B-B14F-4D97-AF65-F5344CB8AC3E}">
        <p14:creationId xmlns:p14="http://schemas.microsoft.com/office/powerpoint/2010/main" val="2680613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p:txBody>
          <a:bodyPr>
            <a:normAutofit fontScale="90000"/>
          </a:bodyPr>
          <a:lstStyle/>
          <a:p>
            <a:r>
              <a:rPr lang="en-US" dirty="0"/>
              <a:t>Resources for Action</a:t>
            </a:r>
          </a:p>
        </p:txBody>
      </p:sp>
      <p:sp>
        <p:nvSpPr>
          <p:cNvPr id="14" name="Text Placeholder 13">
            <a:extLst>
              <a:ext uri="{FF2B5EF4-FFF2-40B4-BE49-F238E27FC236}">
                <a16:creationId xmlns:a16="http://schemas.microsoft.com/office/drawing/2014/main" id="{61A6601B-A3E2-47A2-B731-4FE03C43E2B0}"/>
              </a:ext>
            </a:extLst>
          </p:cNvPr>
          <p:cNvSpPr>
            <a:spLocks noGrp="1"/>
          </p:cNvSpPr>
          <p:nvPr>
            <p:ph type="body" sz="quarter" idx="14"/>
          </p:nvPr>
        </p:nvSpPr>
        <p:spPr/>
        <p:txBody>
          <a:bodyPr/>
          <a:lstStyle/>
          <a:p>
            <a:endParaRPr lang="en-US"/>
          </a:p>
        </p:txBody>
      </p:sp>
      <p:sp>
        <p:nvSpPr>
          <p:cNvPr id="3" name="Text Placeholder 2">
            <a:extLst>
              <a:ext uri="{FF2B5EF4-FFF2-40B4-BE49-F238E27FC236}">
                <a16:creationId xmlns:a16="http://schemas.microsoft.com/office/drawing/2014/main" id="{1F8AAEAA-F1E8-91A7-4D12-FDD567B87BF5}"/>
              </a:ext>
            </a:extLst>
          </p:cNvPr>
          <p:cNvSpPr>
            <a:spLocks noGrp="1"/>
          </p:cNvSpPr>
          <p:nvPr>
            <p:ph type="body" sz="quarter" idx="17"/>
          </p:nvPr>
        </p:nvSpPr>
        <p:spPr/>
        <p:txBody>
          <a:bodyPr/>
          <a:lstStyle/>
          <a:p>
            <a:endParaRPr lang="en-US"/>
          </a:p>
        </p:txBody>
      </p:sp>
      <p:sp>
        <p:nvSpPr>
          <p:cNvPr id="16" name="Text Placeholder 15">
            <a:extLst>
              <a:ext uri="{FF2B5EF4-FFF2-40B4-BE49-F238E27FC236}">
                <a16:creationId xmlns:a16="http://schemas.microsoft.com/office/drawing/2014/main" id="{1ADD5DF7-575E-4C10-815E-CDBBFAB583BF}"/>
              </a:ext>
            </a:extLst>
          </p:cNvPr>
          <p:cNvSpPr>
            <a:spLocks noGrp="1"/>
          </p:cNvSpPr>
          <p:nvPr>
            <p:ph type="body" sz="quarter" idx="16"/>
          </p:nvPr>
        </p:nvSpPr>
        <p:spPr>
          <a:xfrm>
            <a:off x="7160454" y="1764031"/>
            <a:ext cx="4836473" cy="597604"/>
          </a:xfrm>
        </p:spPr>
        <p:txBody>
          <a:bodyPr>
            <a:noAutofit/>
          </a:bodyPr>
          <a:lstStyle/>
          <a:p>
            <a:r>
              <a:rPr lang="en-US" sz="2800" dirty="0"/>
              <a:t>Using the Data: Share with Congress</a:t>
            </a:r>
          </a:p>
        </p:txBody>
      </p:sp>
      <p:sp>
        <p:nvSpPr>
          <p:cNvPr id="15" name="Content Placeholder 14">
            <a:extLst>
              <a:ext uri="{FF2B5EF4-FFF2-40B4-BE49-F238E27FC236}">
                <a16:creationId xmlns:a16="http://schemas.microsoft.com/office/drawing/2014/main" id="{A13BE1C0-386B-47CB-BDCE-A24D9918AEEF}"/>
              </a:ext>
            </a:extLst>
          </p:cNvPr>
          <p:cNvSpPr>
            <a:spLocks noGrp="1"/>
          </p:cNvSpPr>
          <p:nvPr>
            <p:ph type="body" sz="quarter" idx="18"/>
          </p:nvPr>
        </p:nvSpPr>
        <p:spPr>
          <a:xfrm>
            <a:off x="7279722" y="2883882"/>
            <a:ext cx="4006250" cy="3783618"/>
          </a:xfrm>
        </p:spPr>
        <p:txBody>
          <a:bodyPr>
            <a:normAutofit fontScale="85000" lnSpcReduction="20000"/>
          </a:bodyPr>
          <a:lstStyle/>
          <a:p>
            <a:pPr>
              <a:lnSpc>
                <a:spcPct val="120000"/>
              </a:lnSpc>
              <a:spcBef>
                <a:spcPts val="0"/>
              </a:spcBef>
              <a:spcAft>
                <a:spcPts val="1200"/>
              </a:spcAft>
            </a:pPr>
            <a:r>
              <a:rPr lang="en-US" sz="2400" dirty="0"/>
              <a:t>CHN’s </a:t>
            </a:r>
            <a:r>
              <a:rPr lang="en-US" sz="2400" dirty="0">
                <a:hlinkClick r:id="rId3"/>
              </a:rPr>
              <a:t>budget toolkit for state and local groups </a:t>
            </a:r>
            <a:r>
              <a:rPr lang="en-US" sz="2400" dirty="0"/>
              <a:t>includes a template email you can use to share the new data with Congressional staff – also includes CTC.</a:t>
            </a:r>
          </a:p>
          <a:p>
            <a:pPr>
              <a:lnSpc>
                <a:spcPct val="120000"/>
              </a:lnSpc>
              <a:spcBef>
                <a:spcPts val="0"/>
              </a:spcBef>
              <a:spcAft>
                <a:spcPts val="1200"/>
              </a:spcAft>
            </a:pPr>
            <a:r>
              <a:rPr lang="en-US" sz="2400" dirty="0"/>
              <a:t>You can quickly plug in your local numbers and send.</a:t>
            </a:r>
          </a:p>
          <a:p>
            <a:pPr>
              <a:lnSpc>
                <a:spcPct val="120000"/>
              </a:lnSpc>
              <a:spcBef>
                <a:spcPts val="0"/>
              </a:spcBef>
              <a:spcAft>
                <a:spcPts val="1200"/>
              </a:spcAft>
            </a:pPr>
            <a:r>
              <a:rPr lang="en-US" sz="2400" dirty="0"/>
              <a:t>More in </a:t>
            </a:r>
            <a:r>
              <a:rPr lang="en-US" sz="2400" dirty="0">
                <a:hlinkClick r:id="rId4"/>
              </a:rPr>
              <a:t>CHN’s poverty resource library</a:t>
            </a:r>
            <a:r>
              <a:rPr lang="en-US" sz="2400" dirty="0"/>
              <a:t>.</a:t>
            </a:r>
          </a:p>
          <a:p>
            <a:endParaRPr lang="en-US" sz="2100" dirty="0"/>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4" name="Picture 3">
            <a:extLst>
              <a:ext uri="{FF2B5EF4-FFF2-40B4-BE49-F238E27FC236}">
                <a16:creationId xmlns:a16="http://schemas.microsoft.com/office/drawing/2014/main" id="{36D5F97C-34E6-0F09-3B85-11EBD3999D35}"/>
              </a:ext>
            </a:extLst>
          </p:cNvPr>
          <p:cNvPicPr>
            <a:picLocks noChangeAspect="1"/>
          </p:cNvPicPr>
          <p:nvPr/>
        </p:nvPicPr>
        <p:blipFill>
          <a:blip r:embed="rId5"/>
          <a:stretch>
            <a:fillRect/>
          </a:stretch>
        </p:blipFill>
        <p:spPr>
          <a:xfrm>
            <a:off x="819470" y="1407381"/>
            <a:ext cx="5874280" cy="5375082"/>
          </a:xfrm>
          <a:prstGeom prst="rect">
            <a:avLst/>
          </a:prstGeom>
        </p:spPr>
      </p:pic>
      <p:sp>
        <p:nvSpPr>
          <p:cNvPr id="2" name="Slide Number Placeholder 5">
            <a:extLst>
              <a:ext uri="{FF2B5EF4-FFF2-40B4-BE49-F238E27FC236}">
                <a16:creationId xmlns:a16="http://schemas.microsoft.com/office/drawing/2014/main" id="{83720BFF-91F3-44C9-A84D-531C4EBB5AF0}"/>
              </a:ext>
            </a:extLst>
          </p:cNvPr>
          <p:cNvSpPr txBox="1">
            <a:spLocks/>
          </p:cNvSpPr>
          <p:nvPr/>
        </p:nvSpPr>
        <p:spPr>
          <a:xfrm>
            <a:off x="0" y="2790"/>
            <a:ext cx="609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E6868-079E-1649-B8D1-459B42CE4DE3}" type="slidenum">
              <a:rPr lang="en-US" smtClean="0">
                <a:solidFill>
                  <a:schemeClr val="bg1"/>
                </a:solidFill>
              </a:rPr>
              <a:pPr/>
              <a:t>18</a:t>
            </a:fld>
            <a:endParaRPr lang="en-US" dirty="0">
              <a:solidFill>
                <a:schemeClr val="bg1"/>
              </a:solidFill>
            </a:endParaRPr>
          </a:p>
        </p:txBody>
      </p:sp>
    </p:spTree>
    <p:extLst>
      <p:ext uri="{BB962C8B-B14F-4D97-AF65-F5344CB8AC3E}">
        <p14:creationId xmlns:p14="http://schemas.microsoft.com/office/powerpoint/2010/main" val="3759322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3587" y="-112352"/>
            <a:ext cx="7347003" cy="2087979"/>
          </a:xfrm>
        </p:spPr>
        <p:txBody>
          <a:bodyPr>
            <a:normAutofit fontScale="90000"/>
          </a:bodyPr>
          <a:lstStyle/>
          <a:p>
            <a:pPr algn="ctr"/>
            <a:br>
              <a:rPr lang="en-US" sz="4900" b="1" dirty="0">
                <a:solidFill>
                  <a:schemeClr val="accent4">
                    <a:lumMod val="60000"/>
                    <a:lumOff val="40000"/>
                  </a:schemeClr>
                </a:solidFill>
                <a:effectLst/>
                <a:ea typeface="Calibri" panose="020F0502020204030204" pitchFamily="34" charset="0"/>
                <a:cs typeface="Times New Roman" panose="02020603050405020304" pitchFamily="18" charset="0"/>
              </a:rPr>
            </a:br>
            <a:r>
              <a:rPr kumimoji="0" lang="en-US" sz="2800" b="0" i="0" u="none" strike="noStrike" kern="1200" cap="none" spc="0" normalizeH="0" baseline="0" noProof="0" dirty="0">
                <a:ln>
                  <a:noFill/>
                </a:ln>
                <a:solidFill>
                  <a:prstClr val="white"/>
                </a:solidFill>
                <a:effectLst/>
                <a:uLnTx/>
                <a:uFillTx/>
                <a:latin typeface="Avenir Next LT Pro (Body)"/>
                <a:ea typeface="+mn-ea"/>
                <a:cs typeface="+mn-cs"/>
              </a:rPr>
              <a:t>The data helps you craft a compelling message – </a:t>
            </a:r>
            <a:br>
              <a:rPr kumimoji="0" lang="en-US" sz="2800" b="0" i="0" u="none" strike="noStrike" kern="1200" cap="none" spc="0" normalizeH="0" baseline="0" noProof="0" dirty="0">
                <a:ln>
                  <a:noFill/>
                </a:ln>
                <a:solidFill>
                  <a:prstClr val="white"/>
                </a:solidFill>
                <a:effectLst/>
                <a:uLnTx/>
                <a:uFillTx/>
                <a:latin typeface="Avenir Next LT Pro (Body)"/>
                <a:ea typeface="+mn-ea"/>
                <a:cs typeface="+mn-cs"/>
              </a:rPr>
            </a:br>
            <a:r>
              <a:rPr kumimoji="0" lang="en-US" sz="2800" b="0" i="0" u="none" strike="noStrike" kern="1200" cap="none" spc="0" normalizeH="0" baseline="0" noProof="0" dirty="0">
                <a:ln>
                  <a:noFill/>
                </a:ln>
                <a:solidFill>
                  <a:prstClr val="white"/>
                </a:solidFill>
                <a:effectLst/>
                <a:uLnTx/>
                <a:uFillTx/>
                <a:latin typeface="Avenir Next LT Pro (Body)"/>
                <a:ea typeface="+mn-ea"/>
                <a:cs typeface="+mn-cs"/>
              </a:rPr>
              <a:t>but it means nothing without a persistent messenger.</a:t>
            </a:r>
            <a:b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br>
            <a:endParaRPr lang="en-US" sz="2800" i="1" dirty="0">
              <a:solidFill>
                <a:schemeClr val="accent4">
                  <a:lumMod val="40000"/>
                  <a:lumOff val="60000"/>
                </a:schemeClr>
              </a:solidFill>
            </a:endParaRPr>
          </a:p>
        </p:txBody>
      </p:sp>
      <p:sp>
        <p:nvSpPr>
          <p:cNvPr id="3" name="TextBox 2">
            <a:extLst>
              <a:ext uri="{FF2B5EF4-FFF2-40B4-BE49-F238E27FC236}">
                <a16:creationId xmlns:a16="http://schemas.microsoft.com/office/drawing/2014/main" id="{C42372C2-D666-4A0A-9B0E-4C147D916CD7}"/>
              </a:ext>
            </a:extLst>
          </p:cNvPr>
          <p:cNvSpPr txBox="1"/>
          <p:nvPr/>
        </p:nvSpPr>
        <p:spPr>
          <a:xfrm>
            <a:off x="938255" y="1829994"/>
            <a:ext cx="1097331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venir Next LT Pro (Body)"/>
              </a:rPr>
              <a:t>Thank you for being </a:t>
            </a:r>
            <a:r>
              <a:rPr lang="en-US" sz="2800" b="1" dirty="0">
                <a:solidFill>
                  <a:schemeClr val="bg1"/>
                </a:solidFill>
                <a:latin typeface="Avenir Next LT Pro (Body)"/>
              </a:rPr>
              <a:t>some of </a:t>
            </a:r>
            <a:r>
              <a:rPr kumimoji="0" lang="en-US" sz="2800" b="1" i="0" u="none" strike="noStrike" kern="1200" cap="none" spc="0" normalizeH="0" baseline="0" noProof="0" dirty="0">
                <a:ln>
                  <a:noFill/>
                </a:ln>
                <a:solidFill>
                  <a:schemeClr val="bg1"/>
                </a:solidFill>
                <a:effectLst/>
                <a:uLnTx/>
                <a:uFillTx/>
                <a:latin typeface="Avenir Next LT Pro (Body)"/>
              </a:rPr>
              <a:t>the best messengers out there –   </a:t>
            </a:r>
            <a:br>
              <a:rPr kumimoji="0" lang="en-US" sz="2800" b="1" i="0" u="none" strike="noStrike" kern="1200" cap="none" spc="0" normalizeH="0" baseline="0" noProof="0" dirty="0">
                <a:ln>
                  <a:noFill/>
                </a:ln>
                <a:solidFill>
                  <a:schemeClr val="bg1"/>
                </a:solidFill>
                <a:effectLst/>
                <a:uLnTx/>
                <a:uFillTx/>
                <a:latin typeface="Avenir Next LT Pro (Body)"/>
              </a:rPr>
            </a:br>
            <a:r>
              <a:rPr kumimoji="0" lang="en-US" sz="2800" b="1" i="0" u="none" strike="noStrike" kern="1200" cap="none" spc="0" normalizeH="0" baseline="0" noProof="0" dirty="0">
                <a:ln>
                  <a:noFill/>
                </a:ln>
                <a:solidFill>
                  <a:schemeClr val="bg1"/>
                </a:solidFill>
                <a:effectLst/>
                <a:uLnTx/>
                <a:uFillTx/>
                <a:latin typeface="Avenir Next LT Pro (Body)"/>
              </a:rPr>
              <a:t>decisionmakers need to hear from you!</a:t>
            </a:r>
          </a:p>
        </p:txBody>
      </p:sp>
      <p:sp>
        <p:nvSpPr>
          <p:cNvPr id="9" name="TextBox 8">
            <a:extLst>
              <a:ext uri="{FF2B5EF4-FFF2-40B4-BE49-F238E27FC236}">
                <a16:creationId xmlns:a16="http://schemas.microsoft.com/office/drawing/2014/main" id="{027D0706-8600-4C14-929D-408E12608ABB}"/>
              </a:ext>
            </a:extLst>
          </p:cNvPr>
          <p:cNvSpPr txBox="1"/>
          <p:nvPr/>
        </p:nvSpPr>
        <p:spPr>
          <a:xfrm>
            <a:off x="5641578" y="5435481"/>
            <a:ext cx="156666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venir Next LT Pro (Body)"/>
              </a:rPr>
              <a:t>chn.org</a:t>
            </a:r>
            <a:endParaRPr kumimoji="0" lang="en-US" sz="2800" b="0" i="0" u="none" strike="noStrike" kern="1200" cap="none" spc="0" normalizeH="0" baseline="0" noProof="0" dirty="0">
              <a:ln>
                <a:noFill/>
              </a:ln>
              <a:solidFill>
                <a:prstClr val="black"/>
              </a:solidFill>
              <a:effectLst/>
              <a:uLnTx/>
              <a:uFillTx/>
              <a:latin typeface="Avenir Next LT Pro (Body)"/>
            </a:endParaRPr>
          </a:p>
        </p:txBody>
      </p:sp>
      <p:pic>
        <p:nvPicPr>
          <p:cNvPr id="10" name="Picture 9" descr="CHN logo">
            <a:extLst>
              <a:ext uri="{FF2B5EF4-FFF2-40B4-BE49-F238E27FC236}">
                <a16:creationId xmlns:a16="http://schemas.microsoft.com/office/drawing/2014/main" id="{EBE86FFE-A47B-E44C-8F4E-4387E0D12D1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45712" y="3068281"/>
            <a:ext cx="2727110" cy="2162533"/>
          </a:xfrm>
          <a:prstGeom prst="rect">
            <a:avLst/>
          </a:prstGeom>
        </p:spPr>
      </p:pic>
      <p:sp>
        <p:nvSpPr>
          <p:cNvPr id="4" name="Slide Number Placeholder 5">
            <a:extLst>
              <a:ext uri="{FF2B5EF4-FFF2-40B4-BE49-F238E27FC236}">
                <a16:creationId xmlns:a16="http://schemas.microsoft.com/office/drawing/2014/main" id="{C49C3E85-85C8-04D2-D597-38B64F641D89}"/>
              </a:ext>
            </a:extLst>
          </p:cNvPr>
          <p:cNvSpPr txBox="1">
            <a:spLocks/>
          </p:cNvSpPr>
          <p:nvPr/>
        </p:nvSpPr>
        <p:spPr>
          <a:xfrm>
            <a:off x="0" y="2790"/>
            <a:ext cx="609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E6868-079E-1649-B8D1-459B42CE4DE3}" type="slidenum">
              <a:rPr lang="en-US" smtClean="0">
                <a:solidFill>
                  <a:schemeClr val="bg1"/>
                </a:solidFill>
              </a:rPr>
              <a:pPr/>
              <a:t>19</a:t>
            </a:fld>
            <a:endParaRPr lang="en-US" dirty="0">
              <a:solidFill>
                <a:schemeClr val="bg1"/>
              </a:solidFill>
            </a:endParaRPr>
          </a:p>
        </p:txBody>
      </p:sp>
    </p:spTree>
    <p:extLst>
      <p:ext uri="{BB962C8B-B14F-4D97-AF65-F5344CB8AC3E}">
        <p14:creationId xmlns:p14="http://schemas.microsoft.com/office/powerpoint/2010/main" val="1122734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descr="Joanne Carter">
            <a:extLst>
              <a:ext uri="{FF2B5EF4-FFF2-40B4-BE49-F238E27FC236}">
                <a16:creationId xmlns:a16="http://schemas.microsoft.com/office/drawing/2014/main" id="{963B29C1-061C-51CE-33D0-E6F651D10974}"/>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a:solidFill>
                <a:srgbClr val="000000"/>
              </a:solidFill>
              <a:latin typeface="Calibri"/>
            </a:endParaRPr>
          </a:p>
        </p:txBody>
      </p:sp>
      <p:sp>
        <p:nvSpPr>
          <p:cNvPr id="6" name="AutoShape 8" descr="Joanne Carter">
            <a:extLst>
              <a:ext uri="{FF2B5EF4-FFF2-40B4-BE49-F238E27FC236}">
                <a16:creationId xmlns:a16="http://schemas.microsoft.com/office/drawing/2014/main" id="{CD4BACD3-674B-EE1A-1039-7AF6BA7A74FE}"/>
              </a:ext>
            </a:extLst>
          </p:cNvPr>
          <p:cNvSpPr>
            <a:spLocks noChangeAspect="1" noChangeArrowheads="1"/>
          </p:cNvSpPr>
          <p:nvPr/>
        </p:nvSpPr>
        <p:spPr bwMode="auto">
          <a:xfrm>
            <a:off x="6096000" y="34290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a:solidFill>
                <a:srgbClr val="000000"/>
              </a:solidFill>
              <a:latin typeface="Calibri"/>
            </a:endParaRPr>
          </a:p>
        </p:txBody>
      </p:sp>
      <p:sp>
        <p:nvSpPr>
          <p:cNvPr id="7" name="AutoShape 10" descr="Joanne Carter">
            <a:extLst>
              <a:ext uri="{FF2B5EF4-FFF2-40B4-BE49-F238E27FC236}">
                <a16:creationId xmlns:a16="http://schemas.microsoft.com/office/drawing/2014/main" id="{64F5C5B1-669B-D990-DA89-72917028EFE3}"/>
              </a:ext>
            </a:extLst>
          </p:cNvPr>
          <p:cNvSpPr>
            <a:spLocks noChangeAspect="1" noChangeArrowheads="1"/>
          </p:cNvSpPr>
          <p:nvPr/>
        </p:nvSpPr>
        <p:spPr bwMode="auto">
          <a:xfrm>
            <a:off x="6299200" y="36322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a:solidFill>
                <a:srgbClr val="000000"/>
              </a:solidFill>
              <a:latin typeface="Calibri"/>
            </a:endParaRPr>
          </a:p>
        </p:txBody>
      </p:sp>
      <p:sp>
        <p:nvSpPr>
          <p:cNvPr id="10" name="Title 1">
            <a:extLst>
              <a:ext uri="{FF2B5EF4-FFF2-40B4-BE49-F238E27FC236}">
                <a16:creationId xmlns:a16="http://schemas.microsoft.com/office/drawing/2014/main" id="{910307DF-B13D-A3A4-F98D-50B37D822953}"/>
              </a:ext>
            </a:extLst>
          </p:cNvPr>
          <p:cNvSpPr txBox="1">
            <a:spLocks/>
          </p:cNvSpPr>
          <p:nvPr/>
        </p:nvSpPr>
        <p:spPr>
          <a:xfrm>
            <a:off x="1044737" y="605688"/>
            <a:ext cx="9868655" cy="1143000"/>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609585"/>
            <a:endParaRPr lang="en-US" sz="5600" b="1" dirty="0">
              <a:solidFill>
                <a:srgbClr val="D50032"/>
              </a:solidFill>
              <a:latin typeface="Open Sans"/>
              <a:ea typeface="Open Sans"/>
              <a:cs typeface="Open Sans"/>
            </a:endParaRPr>
          </a:p>
        </p:txBody>
      </p:sp>
      <p:pic>
        <p:nvPicPr>
          <p:cNvPr id="8" name="Picture 8">
            <a:extLst>
              <a:ext uri="{FF2B5EF4-FFF2-40B4-BE49-F238E27FC236}">
                <a16:creationId xmlns:a16="http://schemas.microsoft.com/office/drawing/2014/main" id="{4F88B45A-0BA6-2B08-1070-2EA520DC673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88426" y="1689277"/>
            <a:ext cx="3415147" cy="3403601"/>
          </a:xfrm>
          <a:prstGeom prst="rect">
            <a:avLst/>
          </a:prstGeom>
        </p:spPr>
      </p:pic>
      <p:sp>
        <p:nvSpPr>
          <p:cNvPr id="14" name="Title 1">
            <a:extLst>
              <a:ext uri="{FF2B5EF4-FFF2-40B4-BE49-F238E27FC236}">
                <a16:creationId xmlns:a16="http://schemas.microsoft.com/office/drawing/2014/main" id="{82F59EEC-F7AD-0208-87DF-1DA357AD6BB8}"/>
              </a:ext>
            </a:extLst>
          </p:cNvPr>
          <p:cNvSpPr txBox="1">
            <a:spLocks/>
          </p:cNvSpPr>
          <p:nvPr/>
        </p:nvSpPr>
        <p:spPr>
          <a:xfrm>
            <a:off x="4211631" y="5419567"/>
            <a:ext cx="3768735" cy="849712"/>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609585"/>
            <a:r>
              <a:rPr lang="en-US" sz="2133" b="1" dirty="0">
                <a:solidFill>
                  <a:srgbClr val="000000"/>
                </a:solidFill>
                <a:latin typeface="Open Sans"/>
                <a:ea typeface="Open Sans"/>
                <a:cs typeface="Open Sans"/>
              </a:rPr>
              <a:t>David Plasterer</a:t>
            </a:r>
            <a:br>
              <a:rPr lang="en-US" sz="2133" b="1" dirty="0">
                <a:solidFill>
                  <a:srgbClr val="000000"/>
                </a:solidFill>
                <a:latin typeface="Open Sans"/>
              </a:rPr>
            </a:br>
            <a:r>
              <a:rPr lang="en-US" sz="2133" dirty="0">
                <a:solidFill>
                  <a:srgbClr val="000000"/>
                </a:solidFill>
                <a:latin typeface="Open Sans"/>
                <a:ea typeface="Open Sans"/>
                <a:cs typeface="Open Sans"/>
              </a:rPr>
              <a:t>Senior Policy Associate </a:t>
            </a:r>
            <a:br>
              <a:rPr lang="en-US" sz="2133" dirty="0">
                <a:solidFill>
                  <a:srgbClr val="000000"/>
                </a:solidFill>
                <a:latin typeface="Open Sans"/>
                <a:ea typeface="Open Sans"/>
                <a:cs typeface="Open Sans"/>
              </a:rPr>
            </a:br>
            <a:r>
              <a:rPr lang="en-US" sz="2133" dirty="0">
                <a:solidFill>
                  <a:srgbClr val="000000"/>
                </a:solidFill>
                <a:latin typeface="Open Sans"/>
                <a:ea typeface="Open Sans"/>
                <a:cs typeface="Open Sans"/>
              </a:rPr>
              <a:t>U.S. Poverty Policy</a:t>
            </a:r>
            <a:br>
              <a:rPr lang="en-US" sz="2133" dirty="0">
                <a:solidFill>
                  <a:srgbClr val="000000"/>
                </a:solidFill>
                <a:latin typeface="Open Sans"/>
              </a:rPr>
            </a:br>
            <a:r>
              <a:rPr lang="en-US" sz="2133" dirty="0">
                <a:solidFill>
                  <a:srgbClr val="000000"/>
                </a:solidFill>
                <a:latin typeface="Open Sans"/>
                <a:ea typeface="Open Sans"/>
                <a:cs typeface="Open Sans"/>
                <a:hlinkClick r:id="rId4"/>
              </a:rPr>
              <a:t>dplasterer@results.org</a:t>
            </a:r>
            <a:r>
              <a:rPr lang="en-US" sz="2133" dirty="0">
                <a:solidFill>
                  <a:srgbClr val="000000"/>
                </a:solidFill>
                <a:latin typeface="Open Sans"/>
                <a:ea typeface="Open Sans"/>
                <a:cs typeface="Open Sans"/>
              </a:rPr>
              <a:t> </a:t>
            </a:r>
            <a:endParaRPr lang="en-US" sz="2133" dirty="0">
              <a:solidFill>
                <a:srgbClr val="000000"/>
              </a:solidFill>
              <a:latin typeface="Calibri"/>
            </a:endParaRPr>
          </a:p>
        </p:txBody>
      </p:sp>
      <p:sp>
        <p:nvSpPr>
          <p:cNvPr id="11" name="Title 10">
            <a:extLst>
              <a:ext uri="{FF2B5EF4-FFF2-40B4-BE49-F238E27FC236}">
                <a16:creationId xmlns:a16="http://schemas.microsoft.com/office/drawing/2014/main" id="{04B72350-D4CF-EBAF-932B-82769BBC4C7C}"/>
              </a:ext>
            </a:extLst>
          </p:cNvPr>
          <p:cNvSpPr>
            <a:spLocks noGrp="1"/>
          </p:cNvSpPr>
          <p:nvPr>
            <p:ph type="title"/>
          </p:nvPr>
        </p:nvSpPr>
        <p:spPr>
          <a:xfrm>
            <a:off x="0" y="135788"/>
            <a:ext cx="12192000" cy="1143000"/>
          </a:xfrm>
        </p:spPr>
        <p:txBody>
          <a:bodyPr>
            <a:normAutofit/>
          </a:bodyPr>
          <a:lstStyle/>
          <a:p>
            <a:r>
              <a:rPr lang="en-US" sz="6000" b="1" dirty="0">
                <a:solidFill>
                  <a:srgbClr val="D50032"/>
                </a:solidFill>
                <a:latin typeface="Open Sans"/>
                <a:ea typeface="Open Sans"/>
                <a:cs typeface="Open Sans"/>
              </a:rPr>
              <a:t>Welcome!</a:t>
            </a:r>
            <a:endParaRPr lang="en-US" dirty="0"/>
          </a:p>
        </p:txBody>
      </p:sp>
      <p:sp>
        <p:nvSpPr>
          <p:cNvPr id="12" name="Slide Number Placeholder 5">
            <a:extLst>
              <a:ext uri="{FF2B5EF4-FFF2-40B4-BE49-F238E27FC236}">
                <a16:creationId xmlns:a16="http://schemas.microsoft.com/office/drawing/2014/main" id="{8BAEC69B-D010-D94D-E665-51CEB92DA72F}"/>
              </a:ext>
            </a:extLst>
          </p:cNvPr>
          <p:cNvSpPr txBox="1">
            <a:spLocks/>
          </p:cNvSpPr>
          <p:nvPr/>
        </p:nvSpPr>
        <p:spPr>
          <a:xfrm>
            <a:off x="0" y="2790"/>
            <a:ext cx="609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E6868-079E-1649-B8D1-459B42CE4DE3}" type="slidenum">
              <a:rPr lang="en-US" smtClean="0"/>
              <a:pPr/>
              <a:t>2</a:t>
            </a:fld>
            <a:endParaRPr lang="en-US"/>
          </a:p>
        </p:txBody>
      </p:sp>
    </p:spTree>
    <p:extLst>
      <p:ext uri="{BB962C8B-B14F-4D97-AF65-F5344CB8AC3E}">
        <p14:creationId xmlns:p14="http://schemas.microsoft.com/office/powerpoint/2010/main" val="3579136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86E3FC-A6F2-4EEF-A888-BCED50969B5C}"/>
              </a:ext>
            </a:extLst>
          </p:cNvPr>
          <p:cNvSpPr>
            <a:spLocks noGrp="1"/>
          </p:cNvSpPr>
          <p:nvPr>
            <p:ph type="title"/>
          </p:nvPr>
        </p:nvSpPr>
        <p:spPr>
          <a:xfrm>
            <a:off x="1008184" y="174032"/>
            <a:ext cx="10175631" cy="1111843"/>
          </a:xfrm>
        </p:spPr>
        <p:txBody>
          <a:bodyPr anchor="ctr">
            <a:normAutofit/>
          </a:bodyPr>
          <a:lstStyle/>
          <a:p>
            <a:pPr algn="ctr"/>
            <a:r>
              <a:rPr lang="en-US" sz="4000" b="1" dirty="0">
                <a:latin typeface="Avenir Next LT Pro (Body)"/>
              </a:rPr>
              <a:t>How to use Household Pulse</a:t>
            </a:r>
          </a:p>
        </p:txBody>
      </p:sp>
      <p:sp>
        <p:nvSpPr>
          <p:cNvPr id="3" name="Content Placeholder 2">
            <a:extLst>
              <a:ext uri="{FF2B5EF4-FFF2-40B4-BE49-F238E27FC236}">
                <a16:creationId xmlns:a16="http://schemas.microsoft.com/office/drawing/2014/main" id="{4F5227FB-7491-4D12-84D9-A0D49896B7E6}"/>
              </a:ext>
            </a:extLst>
          </p:cNvPr>
          <p:cNvSpPr>
            <a:spLocks noGrp="1"/>
          </p:cNvSpPr>
          <p:nvPr>
            <p:ph idx="1"/>
          </p:nvPr>
        </p:nvSpPr>
        <p:spPr>
          <a:xfrm>
            <a:off x="1008184" y="1115968"/>
            <a:ext cx="10175630" cy="1111843"/>
          </a:xfrm>
        </p:spPr>
        <p:txBody>
          <a:bodyPr anchor="ctr">
            <a:normAutofit/>
          </a:bodyPr>
          <a:lstStyle/>
          <a:p>
            <a:pPr marL="0" indent="0" algn="ctr">
              <a:lnSpc>
                <a:spcPct val="110000"/>
              </a:lnSpc>
              <a:spcBef>
                <a:spcPts val="0"/>
              </a:spcBef>
              <a:spcAft>
                <a:spcPts val="1200"/>
              </a:spcAft>
              <a:buNone/>
            </a:pPr>
            <a:r>
              <a:rPr lang="en-US" sz="1700" b="1" dirty="0">
                <a:latin typeface="Avenir Next LT Pro (Body)"/>
              </a:rPr>
              <a:t>Data tools: https://www.census.gov/data-tools/demo/hhp/#/ </a:t>
            </a:r>
            <a:r>
              <a:rPr lang="en-US" sz="1700" dirty="0">
                <a:latin typeface="Avenir Next LT Pro (Body)"/>
              </a:rPr>
              <a:t>(shows, for example, food scarcity (% of adults in households sometimes/often not having enough to eat in the previous week) by state or metro area)</a:t>
            </a:r>
          </a:p>
        </p:txBody>
      </p:sp>
      <p:pic>
        <p:nvPicPr>
          <p:cNvPr id="6" name="Picture 5">
            <a:extLst>
              <a:ext uri="{FF2B5EF4-FFF2-40B4-BE49-F238E27FC236}">
                <a16:creationId xmlns:a16="http://schemas.microsoft.com/office/drawing/2014/main" id="{3FCC9301-52F8-A290-9B09-7942BA0B0A07}"/>
              </a:ext>
            </a:extLst>
          </p:cNvPr>
          <p:cNvPicPr>
            <a:picLocks noChangeAspect="1"/>
          </p:cNvPicPr>
          <p:nvPr/>
        </p:nvPicPr>
        <p:blipFill>
          <a:blip r:embed="rId2"/>
          <a:stretch>
            <a:fillRect/>
          </a:stretch>
        </p:blipFill>
        <p:spPr>
          <a:xfrm>
            <a:off x="1599198" y="2126853"/>
            <a:ext cx="9326282" cy="4401167"/>
          </a:xfrm>
          <a:prstGeom prst="rect">
            <a:avLst/>
          </a:prstGeom>
        </p:spPr>
      </p:pic>
      <p:sp>
        <p:nvSpPr>
          <p:cNvPr id="4" name="Slide Number Placeholder 3">
            <a:extLst>
              <a:ext uri="{FF2B5EF4-FFF2-40B4-BE49-F238E27FC236}">
                <a16:creationId xmlns:a16="http://schemas.microsoft.com/office/drawing/2014/main" id="{D52A4BCC-4ECA-40B5-8B22-4A15F3529391}"/>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9C387D8-FB26-4387-87B2-89A5A49F98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5">
            <a:extLst>
              <a:ext uri="{FF2B5EF4-FFF2-40B4-BE49-F238E27FC236}">
                <a16:creationId xmlns:a16="http://schemas.microsoft.com/office/drawing/2014/main" id="{2BD95DFD-F92F-5614-FDAE-4D6C13A35459}"/>
              </a:ext>
            </a:extLst>
          </p:cNvPr>
          <p:cNvSpPr txBox="1">
            <a:spLocks/>
          </p:cNvSpPr>
          <p:nvPr/>
        </p:nvSpPr>
        <p:spPr>
          <a:xfrm>
            <a:off x="0" y="2790"/>
            <a:ext cx="609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E6868-079E-1649-B8D1-459B42CE4DE3}" type="slidenum">
              <a:rPr lang="en-US" smtClean="0"/>
              <a:pPr/>
              <a:t>20</a:t>
            </a:fld>
            <a:endParaRPr lang="en-US" dirty="0"/>
          </a:p>
        </p:txBody>
      </p:sp>
    </p:spTree>
    <p:extLst>
      <p:ext uri="{BB962C8B-B14F-4D97-AF65-F5344CB8AC3E}">
        <p14:creationId xmlns:p14="http://schemas.microsoft.com/office/powerpoint/2010/main" val="1450983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DF8-1E8C-7331-3491-143CD5B10C47}"/>
              </a:ext>
            </a:extLst>
          </p:cNvPr>
          <p:cNvSpPr>
            <a:spLocks noGrp="1"/>
          </p:cNvSpPr>
          <p:nvPr>
            <p:ph type="title"/>
          </p:nvPr>
        </p:nvSpPr>
        <p:spPr/>
        <p:txBody>
          <a:bodyPr/>
          <a:lstStyle/>
          <a:p>
            <a:r>
              <a:rPr lang="en-US" dirty="0">
                <a:solidFill>
                  <a:schemeClr val="bg1"/>
                </a:solidFill>
                <a:latin typeface="Avenir Next LT Pro (Body)"/>
              </a:rPr>
              <a:t>American Community Survey:  Sept. 14</a:t>
            </a:r>
          </a:p>
        </p:txBody>
      </p:sp>
      <p:sp>
        <p:nvSpPr>
          <p:cNvPr id="3" name="Content Placeholder 2">
            <a:extLst>
              <a:ext uri="{FF2B5EF4-FFF2-40B4-BE49-F238E27FC236}">
                <a16:creationId xmlns:a16="http://schemas.microsoft.com/office/drawing/2014/main" id="{A2FA64B7-8735-871A-A77C-FB377786B498}"/>
              </a:ext>
            </a:extLst>
          </p:cNvPr>
          <p:cNvSpPr>
            <a:spLocks noGrp="1"/>
          </p:cNvSpPr>
          <p:nvPr>
            <p:ph idx="1"/>
          </p:nvPr>
        </p:nvSpPr>
        <p:spPr>
          <a:xfrm>
            <a:off x="838200" y="1592639"/>
            <a:ext cx="10515600" cy="4763711"/>
          </a:xfrm>
        </p:spPr>
        <p:txBody>
          <a:bodyPr>
            <a:normAutofit fontScale="85000" lnSpcReduction="10000"/>
          </a:bodyPr>
          <a:lstStyle/>
          <a:p>
            <a:pPr>
              <a:lnSpc>
                <a:spcPct val="110000"/>
              </a:lnSpc>
              <a:spcBef>
                <a:spcPts val="0"/>
              </a:spcBef>
              <a:spcAft>
                <a:spcPts val="1200"/>
              </a:spcAft>
            </a:pPr>
            <a:r>
              <a:rPr lang="en-US" dirty="0">
                <a:solidFill>
                  <a:schemeClr val="bg1"/>
                </a:solidFill>
                <a:latin typeface="Avenir Next LT Pro (Body)"/>
              </a:rPr>
              <a:t>A much bigger survey:  the 1-year data for 2022 goes down to geographies with populations 65,000 or more</a:t>
            </a:r>
          </a:p>
          <a:p>
            <a:pPr>
              <a:lnSpc>
                <a:spcPct val="110000"/>
              </a:lnSpc>
              <a:spcBef>
                <a:spcPts val="0"/>
              </a:spcBef>
              <a:spcAft>
                <a:spcPts val="1200"/>
              </a:spcAft>
            </a:pPr>
            <a:r>
              <a:rPr lang="en-US" dirty="0">
                <a:solidFill>
                  <a:schemeClr val="bg1"/>
                </a:solidFill>
                <a:latin typeface="Avenir Next LT Pro (Body)"/>
              </a:rPr>
              <a:t>Provides detailed information for states, counties, congressional districts, “places” (cities), metro areas</a:t>
            </a:r>
          </a:p>
          <a:p>
            <a:pPr>
              <a:lnSpc>
                <a:spcPct val="110000"/>
              </a:lnSpc>
              <a:spcBef>
                <a:spcPts val="0"/>
              </a:spcBef>
              <a:spcAft>
                <a:spcPts val="1200"/>
              </a:spcAft>
            </a:pPr>
            <a:r>
              <a:rPr lang="en-US" dirty="0">
                <a:solidFill>
                  <a:schemeClr val="bg1"/>
                </a:solidFill>
                <a:latin typeface="Avenir Next LT Pro (Body)"/>
              </a:rPr>
              <a:t>Answers questions about income, earnings, employment, use of public benefits, health insurance, education, family structure, immigrant status, cost of housing, disabilities, etc., with breakdowns by age, gender, race/ethnicity – crosstabs such as poverty by educational attainment, health insurance by race…</a:t>
            </a:r>
          </a:p>
          <a:p>
            <a:pPr>
              <a:lnSpc>
                <a:spcPct val="110000"/>
              </a:lnSpc>
              <a:spcBef>
                <a:spcPts val="0"/>
              </a:spcBef>
              <a:spcAft>
                <a:spcPts val="1200"/>
              </a:spcAft>
            </a:pPr>
            <a:r>
              <a:rPr lang="en-US" dirty="0">
                <a:solidFill>
                  <a:schemeClr val="bg1"/>
                </a:solidFill>
                <a:latin typeface="Avenir Next LT Pro (Body)"/>
              </a:rPr>
              <a:t>The 2020 ACS could not achieve acceptable sampling because of the pandemic – they did not release 1-year results; only 5-year averaging</a:t>
            </a:r>
          </a:p>
        </p:txBody>
      </p:sp>
      <p:sp>
        <p:nvSpPr>
          <p:cNvPr id="4" name="Slide Number Placeholder 3">
            <a:extLst>
              <a:ext uri="{FF2B5EF4-FFF2-40B4-BE49-F238E27FC236}">
                <a16:creationId xmlns:a16="http://schemas.microsoft.com/office/drawing/2014/main" id="{6903EF5C-E672-A880-5290-6D4E6DFBA9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387D8-FB26-4387-87B2-89A5A49F98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5">
            <a:extLst>
              <a:ext uri="{FF2B5EF4-FFF2-40B4-BE49-F238E27FC236}">
                <a16:creationId xmlns:a16="http://schemas.microsoft.com/office/drawing/2014/main" id="{E8744C3D-8068-CE53-DCA4-D9FE32E08386}"/>
              </a:ext>
            </a:extLst>
          </p:cNvPr>
          <p:cNvSpPr txBox="1">
            <a:spLocks/>
          </p:cNvSpPr>
          <p:nvPr/>
        </p:nvSpPr>
        <p:spPr>
          <a:xfrm>
            <a:off x="0" y="2790"/>
            <a:ext cx="609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E6868-079E-1649-B8D1-459B42CE4DE3}" type="slidenum">
              <a:rPr lang="en-US" smtClean="0">
                <a:solidFill>
                  <a:schemeClr val="bg1"/>
                </a:solidFill>
              </a:rPr>
              <a:pPr/>
              <a:t>21</a:t>
            </a:fld>
            <a:endParaRPr lang="en-US" dirty="0">
              <a:solidFill>
                <a:schemeClr val="bg1"/>
              </a:solidFill>
            </a:endParaRPr>
          </a:p>
        </p:txBody>
      </p:sp>
    </p:spTree>
    <p:extLst>
      <p:ext uri="{BB962C8B-B14F-4D97-AF65-F5344CB8AC3E}">
        <p14:creationId xmlns:p14="http://schemas.microsoft.com/office/powerpoint/2010/main" val="1847546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840B-8798-A775-BCD8-C026FB9A9DA6}"/>
              </a:ext>
            </a:extLst>
          </p:cNvPr>
          <p:cNvSpPr>
            <a:spLocks noGrp="1"/>
          </p:cNvSpPr>
          <p:nvPr>
            <p:ph type="title"/>
          </p:nvPr>
        </p:nvSpPr>
        <p:spPr>
          <a:xfrm>
            <a:off x="838200" y="365125"/>
            <a:ext cx="10515600" cy="945201"/>
          </a:xfrm>
        </p:spPr>
        <p:txBody>
          <a:bodyPr/>
          <a:lstStyle/>
          <a:p>
            <a:r>
              <a:rPr lang="en-US" b="1" dirty="0">
                <a:solidFill>
                  <a:schemeClr val="bg1"/>
                </a:solidFill>
                <a:latin typeface="Avenir Next LT Pro (Body)"/>
              </a:rPr>
              <a:t>Problems with ACS data:</a:t>
            </a:r>
          </a:p>
        </p:txBody>
      </p:sp>
      <p:sp>
        <p:nvSpPr>
          <p:cNvPr id="3" name="Content Placeholder 2">
            <a:extLst>
              <a:ext uri="{FF2B5EF4-FFF2-40B4-BE49-F238E27FC236}">
                <a16:creationId xmlns:a16="http://schemas.microsoft.com/office/drawing/2014/main" id="{54B4E4C9-E218-87FA-3A39-089F19C0889E}"/>
              </a:ext>
            </a:extLst>
          </p:cNvPr>
          <p:cNvSpPr>
            <a:spLocks noGrp="1"/>
          </p:cNvSpPr>
          <p:nvPr>
            <p:ph idx="1"/>
          </p:nvPr>
        </p:nvSpPr>
        <p:spPr>
          <a:xfrm>
            <a:off x="838200" y="1323975"/>
            <a:ext cx="10515600" cy="5032375"/>
          </a:xfrm>
        </p:spPr>
        <p:txBody>
          <a:bodyPr>
            <a:normAutofit fontScale="92500" lnSpcReduction="10000"/>
          </a:bodyPr>
          <a:lstStyle/>
          <a:p>
            <a:pPr>
              <a:lnSpc>
                <a:spcPct val="110000"/>
              </a:lnSpc>
              <a:spcAft>
                <a:spcPts val="1200"/>
              </a:spcAft>
            </a:pPr>
            <a:r>
              <a:rPr lang="en-US" dirty="0">
                <a:solidFill>
                  <a:schemeClr val="bg1"/>
                </a:solidFill>
                <a:latin typeface="Avenir Next LT Pro (Body)"/>
              </a:rPr>
              <a:t>Uses official poverty definition – doesn’t take into account value of benefits</a:t>
            </a:r>
          </a:p>
          <a:p>
            <a:pPr>
              <a:lnSpc>
                <a:spcPct val="110000"/>
              </a:lnSpc>
              <a:spcAft>
                <a:spcPts val="1200"/>
              </a:spcAft>
            </a:pPr>
            <a:r>
              <a:rPr lang="en-US" dirty="0">
                <a:solidFill>
                  <a:schemeClr val="bg1"/>
                </a:solidFill>
                <a:latin typeface="Avenir Next LT Pro (Body)"/>
              </a:rPr>
              <a:t>You won’t be able to compare to 2020, but you can compare to earlier years</a:t>
            </a:r>
          </a:p>
          <a:p>
            <a:pPr>
              <a:lnSpc>
                <a:spcPct val="110000"/>
              </a:lnSpc>
              <a:spcBef>
                <a:spcPts val="0"/>
              </a:spcBef>
              <a:spcAft>
                <a:spcPts val="1200"/>
              </a:spcAft>
            </a:pPr>
            <a:r>
              <a:rPr lang="en-US" dirty="0">
                <a:solidFill>
                  <a:schemeClr val="bg1"/>
                </a:solidFill>
                <a:latin typeface="Avenir Next LT Pro (Body)"/>
              </a:rPr>
              <a:t>It’s from 2021 – a lot has changed since then</a:t>
            </a:r>
          </a:p>
          <a:p>
            <a:pPr marL="0" indent="0">
              <a:lnSpc>
                <a:spcPct val="110000"/>
              </a:lnSpc>
              <a:spcAft>
                <a:spcPts val="1200"/>
              </a:spcAft>
              <a:buNone/>
            </a:pPr>
            <a:r>
              <a:rPr lang="en-US" sz="4400" b="1" dirty="0">
                <a:solidFill>
                  <a:schemeClr val="bg1"/>
                </a:solidFill>
                <a:latin typeface="Avenir Next LT Pro (Body)"/>
              </a:rPr>
              <a:t>Advantages of ACS data:</a:t>
            </a:r>
          </a:p>
          <a:p>
            <a:pPr>
              <a:lnSpc>
                <a:spcPct val="110000"/>
              </a:lnSpc>
              <a:spcAft>
                <a:spcPts val="1200"/>
              </a:spcAft>
            </a:pPr>
            <a:r>
              <a:rPr lang="en-US" dirty="0">
                <a:solidFill>
                  <a:schemeClr val="bg1"/>
                </a:solidFill>
                <a:latin typeface="Avenir Next LT Pro (Body)"/>
              </a:rPr>
              <a:t>Allows you to show child poverty by race/ethnicity, as well as many other topics by state and smaller jurisdictions, such as congressional districts</a:t>
            </a:r>
          </a:p>
        </p:txBody>
      </p:sp>
      <p:sp>
        <p:nvSpPr>
          <p:cNvPr id="4" name="Slide Number Placeholder 3">
            <a:extLst>
              <a:ext uri="{FF2B5EF4-FFF2-40B4-BE49-F238E27FC236}">
                <a16:creationId xmlns:a16="http://schemas.microsoft.com/office/drawing/2014/main" id="{BF464609-ED4D-8B3B-E3FC-8C31942E03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387D8-FB26-4387-87B2-89A5A49F98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5">
            <a:extLst>
              <a:ext uri="{FF2B5EF4-FFF2-40B4-BE49-F238E27FC236}">
                <a16:creationId xmlns:a16="http://schemas.microsoft.com/office/drawing/2014/main" id="{810078D2-34BC-5C38-E830-D5297F8D0068}"/>
              </a:ext>
            </a:extLst>
          </p:cNvPr>
          <p:cNvSpPr txBox="1">
            <a:spLocks/>
          </p:cNvSpPr>
          <p:nvPr/>
        </p:nvSpPr>
        <p:spPr>
          <a:xfrm>
            <a:off x="0" y="2790"/>
            <a:ext cx="609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E6868-079E-1649-B8D1-459B42CE4DE3}" type="slidenum">
              <a:rPr lang="en-US" smtClean="0">
                <a:solidFill>
                  <a:schemeClr val="bg1"/>
                </a:solidFill>
              </a:rPr>
              <a:pPr/>
              <a:t>22</a:t>
            </a:fld>
            <a:endParaRPr lang="en-US" dirty="0">
              <a:solidFill>
                <a:schemeClr val="bg1"/>
              </a:solidFill>
            </a:endParaRPr>
          </a:p>
        </p:txBody>
      </p:sp>
    </p:spTree>
    <p:extLst>
      <p:ext uri="{BB962C8B-B14F-4D97-AF65-F5344CB8AC3E}">
        <p14:creationId xmlns:p14="http://schemas.microsoft.com/office/powerpoint/2010/main" val="148128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FA3AA-F104-5E19-672A-A264EEC588CB}"/>
              </a:ext>
            </a:extLst>
          </p:cNvPr>
          <p:cNvSpPr>
            <a:spLocks noGrp="1"/>
          </p:cNvSpPr>
          <p:nvPr>
            <p:ph type="title"/>
          </p:nvPr>
        </p:nvSpPr>
        <p:spPr>
          <a:xfrm>
            <a:off x="567441" y="457200"/>
            <a:ext cx="4476930" cy="1060450"/>
          </a:xfrm>
        </p:spPr>
        <p:txBody>
          <a:bodyPr>
            <a:normAutofit/>
          </a:bodyPr>
          <a:lstStyle/>
          <a:p>
            <a:r>
              <a:rPr lang="en-US" sz="3100" b="1" dirty="0">
                <a:solidFill>
                  <a:schemeClr val="bg1"/>
                </a:solidFill>
                <a:latin typeface="Avenir Next LT Pro (Body)"/>
              </a:rPr>
              <a:t>How to get at ACS data: </a:t>
            </a:r>
            <a:r>
              <a:rPr lang="en-US" sz="3100" b="1" dirty="0">
                <a:solidFill>
                  <a:srgbClr val="FFC000"/>
                </a:solidFill>
                <a:latin typeface="Avenir Next LT Pro (Body)"/>
              </a:rPr>
              <a:t>data.census.gov </a:t>
            </a:r>
            <a:endParaRPr lang="en-US" dirty="0">
              <a:solidFill>
                <a:schemeClr val="bg1"/>
              </a:solidFill>
              <a:latin typeface="Avenir Next LT Pro (Body)"/>
            </a:endParaRPr>
          </a:p>
        </p:txBody>
      </p:sp>
      <p:sp>
        <p:nvSpPr>
          <p:cNvPr id="3" name="Content Placeholder 2">
            <a:extLst>
              <a:ext uri="{FF2B5EF4-FFF2-40B4-BE49-F238E27FC236}">
                <a16:creationId xmlns:a16="http://schemas.microsoft.com/office/drawing/2014/main" id="{0EA694CC-9F9A-5540-EAC9-4F6E8C0BA753}"/>
              </a:ext>
            </a:extLst>
          </p:cNvPr>
          <p:cNvSpPr>
            <a:spLocks noGrp="1"/>
          </p:cNvSpPr>
          <p:nvPr>
            <p:ph idx="1"/>
          </p:nvPr>
        </p:nvSpPr>
        <p:spPr>
          <a:xfrm>
            <a:off x="5425161" y="591499"/>
            <a:ext cx="6172200" cy="5469936"/>
          </a:xfrm>
        </p:spPr>
        <p:txBody>
          <a:bodyPr>
            <a:normAutofit fontScale="77500" lnSpcReduction="20000"/>
          </a:bodyPr>
          <a:lstStyle/>
          <a:p>
            <a:pPr>
              <a:lnSpc>
                <a:spcPct val="120000"/>
              </a:lnSpc>
              <a:spcBef>
                <a:spcPts val="0"/>
              </a:spcBef>
              <a:spcAft>
                <a:spcPts val="1200"/>
              </a:spcAft>
            </a:pPr>
            <a:r>
              <a:rPr lang="en-US" dirty="0">
                <a:solidFill>
                  <a:schemeClr val="bg1"/>
                </a:solidFill>
                <a:latin typeface="Avenir Next LT Pro (Body)"/>
              </a:rPr>
              <a:t>Select “Advanced Search”</a:t>
            </a:r>
          </a:p>
          <a:p>
            <a:pPr>
              <a:lnSpc>
                <a:spcPct val="120000"/>
              </a:lnSpc>
              <a:spcBef>
                <a:spcPts val="0"/>
              </a:spcBef>
              <a:spcAft>
                <a:spcPts val="1200"/>
              </a:spcAft>
            </a:pPr>
            <a:r>
              <a:rPr lang="en-US" dirty="0">
                <a:solidFill>
                  <a:schemeClr val="bg1"/>
                </a:solidFill>
                <a:latin typeface="Avenir Next LT Pro (Body)"/>
              </a:rPr>
              <a:t>Use filters:</a:t>
            </a:r>
          </a:p>
          <a:p>
            <a:pPr lvl="1">
              <a:lnSpc>
                <a:spcPct val="120000"/>
              </a:lnSpc>
              <a:spcBef>
                <a:spcPts val="0"/>
              </a:spcBef>
              <a:spcAft>
                <a:spcPts val="1200"/>
              </a:spcAft>
            </a:pPr>
            <a:r>
              <a:rPr lang="en-US" dirty="0">
                <a:solidFill>
                  <a:srgbClr val="FFC000"/>
                </a:solidFill>
                <a:latin typeface="Avenir Next LT Pro (Body)"/>
              </a:rPr>
              <a:t>Geography</a:t>
            </a:r>
            <a:r>
              <a:rPr lang="en-US" dirty="0">
                <a:solidFill>
                  <a:schemeClr val="bg1"/>
                </a:solidFill>
                <a:latin typeface="Avenir Next LT Pro (Body)"/>
              </a:rPr>
              <a:t> – select state, and pick a state</a:t>
            </a:r>
          </a:p>
          <a:p>
            <a:pPr lvl="1">
              <a:lnSpc>
                <a:spcPct val="120000"/>
              </a:lnSpc>
              <a:spcBef>
                <a:spcPts val="0"/>
              </a:spcBef>
              <a:spcAft>
                <a:spcPts val="1200"/>
              </a:spcAft>
            </a:pPr>
            <a:r>
              <a:rPr lang="en-US" dirty="0">
                <a:solidFill>
                  <a:srgbClr val="FFC000"/>
                </a:solidFill>
                <a:latin typeface="Avenir Next LT Pro (Body)"/>
              </a:rPr>
              <a:t>Survey</a:t>
            </a:r>
            <a:r>
              <a:rPr lang="en-US" dirty="0">
                <a:solidFill>
                  <a:schemeClr val="bg1"/>
                </a:solidFill>
                <a:latin typeface="Avenir Next LT Pro (Body)"/>
              </a:rPr>
              <a:t> – select American Community Survey, 1 year estimates</a:t>
            </a:r>
          </a:p>
          <a:p>
            <a:pPr lvl="2">
              <a:lnSpc>
                <a:spcPct val="120000"/>
              </a:lnSpc>
              <a:spcBef>
                <a:spcPts val="0"/>
              </a:spcBef>
              <a:spcAft>
                <a:spcPts val="1200"/>
              </a:spcAft>
            </a:pPr>
            <a:r>
              <a:rPr lang="en-US" dirty="0">
                <a:solidFill>
                  <a:schemeClr val="bg1"/>
                </a:solidFill>
                <a:latin typeface="Avenir Next LT Pro (Body)"/>
              </a:rPr>
              <a:t>Select “Comparison Profile”</a:t>
            </a:r>
          </a:p>
          <a:p>
            <a:pPr lvl="1">
              <a:lnSpc>
                <a:spcPct val="120000"/>
              </a:lnSpc>
              <a:spcBef>
                <a:spcPts val="0"/>
              </a:spcBef>
              <a:spcAft>
                <a:spcPts val="1200"/>
              </a:spcAft>
            </a:pPr>
            <a:r>
              <a:rPr lang="en-US" dirty="0">
                <a:solidFill>
                  <a:srgbClr val="FFC000"/>
                </a:solidFill>
                <a:latin typeface="Avenir Next LT Pro (Body)"/>
              </a:rPr>
              <a:t>Choose CP03 </a:t>
            </a:r>
            <a:r>
              <a:rPr lang="en-US" dirty="0">
                <a:solidFill>
                  <a:schemeClr val="bg1"/>
                </a:solidFill>
                <a:latin typeface="Avenir Next LT Pro (Body)"/>
              </a:rPr>
              <a:t>(Comparative Economic Characteristics)</a:t>
            </a:r>
          </a:p>
          <a:p>
            <a:pPr lvl="1">
              <a:lnSpc>
                <a:spcPct val="120000"/>
              </a:lnSpc>
              <a:spcBef>
                <a:spcPts val="0"/>
              </a:spcBef>
              <a:spcAft>
                <a:spcPts val="1200"/>
              </a:spcAft>
            </a:pPr>
            <a:r>
              <a:rPr lang="en-US" dirty="0">
                <a:solidFill>
                  <a:schemeClr val="bg1"/>
                </a:solidFill>
                <a:latin typeface="Avenir Next LT Pro (Body)"/>
              </a:rPr>
              <a:t>Click on the </a:t>
            </a:r>
            <a:r>
              <a:rPr lang="en-US" dirty="0">
                <a:solidFill>
                  <a:srgbClr val="FFC000"/>
                </a:solidFill>
                <a:latin typeface="Avenir Next LT Pro (Body)"/>
              </a:rPr>
              <a:t>double arrow </a:t>
            </a:r>
            <a:r>
              <a:rPr lang="en-US" dirty="0">
                <a:solidFill>
                  <a:schemeClr val="bg1"/>
                </a:solidFill>
                <a:latin typeface="Avenir Next LT Pro (Body)"/>
              </a:rPr>
              <a:t>to spread out the table</a:t>
            </a:r>
          </a:p>
          <a:p>
            <a:pPr lvl="1">
              <a:lnSpc>
                <a:spcPct val="120000"/>
              </a:lnSpc>
              <a:spcBef>
                <a:spcPts val="0"/>
              </a:spcBef>
              <a:spcAft>
                <a:spcPts val="1200"/>
              </a:spcAft>
            </a:pPr>
            <a:r>
              <a:rPr lang="en-US" dirty="0">
                <a:solidFill>
                  <a:schemeClr val="bg1"/>
                </a:solidFill>
                <a:latin typeface="Avenir Next LT Pro (Body)"/>
              </a:rPr>
              <a:t>Click on </a:t>
            </a:r>
            <a:r>
              <a:rPr lang="en-US" dirty="0">
                <a:solidFill>
                  <a:srgbClr val="FFC000"/>
                </a:solidFill>
                <a:latin typeface="Avenir Next LT Pro (Body)"/>
              </a:rPr>
              <a:t>“Excel” </a:t>
            </a:r>
            <a:r>
              <a:rPr lang="en-US" dirty="0">
                <a:solidFill>
                  <a:schemeClr val="bg1"/>
                </a:solidFill>
                <a:latin typeface="Avenir Next LT Pro (Body)"/>
              </a:rPr>
              <a:t>to download it, so you can save the table</a:t>
            </a:r>
          </a:p>
        </p:txBody>
      </p:sp>
      <p:sp>
        <p:nvSpPr>
          <p:cNvPr id="4" name="Text Placeholder 3">
            <a:extLst>
              <a:ext uri="{FF2B5EF4-FFF2-40B4-BE49-F238E27FC236}">
                <a16:creationId xmlns:a16="http://schemas.microsoft.com/office/drawing/2014/main" id="{82343EEA-647B-1E29-FB51-4B819BD53110}"/>
              </a:ext>
            </a:extLst>
          </p:cNvPr>
          <p:cNvSpPr>
            <a:spLocks noGrp="1"/>
          </p:cNvSpPr>
          <p:nvPr>
            <p:ph type="body" sz="half" idx="2"/>
          </p:nvPr>
        </p:nvSpPr>
        <p:spPr>
          <a:xfrm>
            <a:off x="641825" y="1840584"/>
            <a:ext cx="3932237" cy="3811588"/>
          </a:xfrm>
        </p:spPr>
        <p:txBody>
          <a:bodyPr>
            <a:normAutofit/>
          </a:bodyPr>
          <a:lstStyle/>
          <a:p>
            <a:r>
              <a:rPr lang="en-US" sz="2800" dirty="0">
                <a:solidFill>
                  <a:schemeClr val="bg1"/>
                </a:solidFill>
                <a:latin typeface="Avenir Next LT Pro (Body)"/>
              </a:rPr>
              <a:t>Step-by-step to get handy comparisons over past 5 years</a:t>
            </a:r>
          </a:p>
          <a:p>
            <a:pPr marL="457200" indent="-457200">
              <a:buFont typeface="Arial" panose="020B0604020202020204" pitchFamily="34" charset="0"/>
              <a:buChar char="•"/>
            </a:pPr>
            <a:r>
              <a:rPr lang="en-US" sz="2800" dirty="0">
                <a:solidFill>
                  <a:schemeClr val="bg1"/>
                </a:solidFill>
                <a:latin typeface="Avenir Next LT Pro (Body)"/>
              </a:rPr>
              <a:t>Shows whether differences over time are statistically significant</a:t>
            </a:r>
          </a:p>
          <a:p>
            <a:pPr marL="457200" indent="-457200">
              <a:buFont typeface="Arial" panose="020B0604020202020204" pitchFamily="34" charset="0"/>
              <a:buChar char="•"/>
            </a:pPr>
            <a:r>
              <a:rPr lang="en-US" sz="2800" dirty="0">
                <a:solidFill>
                  <a:schemeClr val="bg1"/>
                </a:solidFill>
                <a:latin typeface="Avenir Next LT Pro (Body)"/>
              </a:rPr>
              <a:t>But does </a:t>
            </a:r>
            <a:r>
              <a:rPr lang="en-US" sz="2800" b="1" i="1" dirty="0">
                <a:solidFill>
                  <a:schemeClr val="bg1"/>
                </a:solidFill>
                <a:latin typeface="Avenir Next LT Pro (Body)"/>
              </a:rPr>
              <a:t>NOT</a:t>
            </a:r>
            <a:r>
              <a:rPr lang="en-US" sz="2800" i="1" dirty="0">
                <a:solidFill>
                  <a:srgbClr val="FFC000"/>
                </a:solidFill>
                <a:latin typeface="Avenir Next LT Pro (Body)"/>
              </a:rPr>
              <a:t> </a:t>
            </a:r>
            <a:r>
              <a:rPr lang="en-US" sz="2800" dirty="0">
                <a:solidFill>
                  <a:schemeClr val="bg1"/>
                </a:solidFill>
                <a:latin typeface="Avenir Next LT Pro (Body)"/>
              </a:rPr>
              <a:t>show breakdowns by race</a:t>
            </a:r>
          </a:p>
        </p:txBody>
      </p:sp>
      <p:sp>
        <p:nvSpPr>
          <p:cNvPr id="5" name="Slide Number Placeholder 4">
            <a:extLst>
              <a:ext uri="{FF2B5EF4-FFF2-40B4-BE49-F238E27FC236}">
                <a16:creationId xmlns:a16="http://schemas.microsoft.com/office/drawing/2014/main" id="{D6B93819-3D1F-794D-5D3A-B3F2657171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387D8-FB26-4387-87B2-89A5A49F98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9B418BA-DB2F-CDDE-9A00-AF1AE8B7A395}"/>
              </a:ext>
            </a:extLst>
          </p:cNvPr>
          <p:cNvSpPr txBox="1">
            <a:spLocks/>
          </p:cNvSpPr>
          <p:nvPr/>
        </p:nvSpPr>
        <p:spPr>
          <a:xfrm>
            <a:off x="0" y="2790"/>
            <a:ext cx="609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E6868-079E-1649-B8D1-459B42CE4DE3}" type="slidenum">
              <a:rPr lang="en-US" smtClean="0">
                <a:solidFill>
                  <a:schemeClr val="bg1"/>
                </a:solidFill>
              </a:rPr>
              <a:pPr/>
              <a:t>23</a:t>
            </a:fld>
            <a:endParaRPr lang="en-US" dirty="0">
              <a:solidFill>
                <a:schemeClr val="bg1"/>
              </a:solidFill>
            </a:endParaRPr>
          </a:p>
        </p:txBody>
      </p:sp>
    </p:spTree>
    <p:extLst>
      <p:ext uri="{BB962C8B-B14F-4D97-AF65-F5344CB8AC3E}">
        <p14:creationId xmlns:p14="http://schemas.microsoft.com/office/powerpoint/2010/main" val="1980294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928D6-D026-06E7-DD38-32BDA705F69B}"/>
              </a:ext>
            </a:extLst>
          </p:cNvPr>
          <p:cNvSpPr>
            <a:spLocks noGrp="1"/>
          </p:cNvSpPr>
          <p:nvPr>
            <p:ph type="title"/>
          </p:nvPr>
        </p:nvSpPr>
        <p:spPr>
          <a:xfrm>
            <a:off x="839788" y="284850"/>
            <a:ext cx="10514012" cy="570322"/>
          </a:xfrm>
        </p:spPr>
        <p:txBody>
          <a:bodyPr>
            <a:normAutofit/>
          </a:bodyPr>
          <a:lstStyle/>
          <a:p>
            <a:r>
              <a:rPr lang="en-US" b="1" dirty="0">
                <a:solidFill>
                  <a:schemeClr val="bg1"/>
                </a:solidFill>
                <a:latin typeface="Avenir Next LT Pro (Body)"/>
              </a:rPr>
              <a:t>Getting Race/Ethnic breakdowns for host of topics</a:t>
            </a:r>
          </a:p>
        </p:txBody>
      </p:sp>
      <p:pic>
        <p:nvPicPr>
          <p:cNvPr id="7" name="Content Placeholder 6">
            <a:extLst>
              <a:ext uri="{FF2B5EF4-FFF2-40B4-BE49-F238E27FC236}">
                <a16:creationId xmlns:a16="http://schemas.microsoft.com/office/drawing/2014/main" id="{9706652C-17CE-A60F-F566-BEA714C56A15}"/>
              </a:ext>
            </a:extLst>
          </p:cNvPr>
          <p:cNvPicPr>
            <a:picLocks noGrp="1" noChangeAspect="1"/>
          </p:cNvPicPr>
          <p:nvPr>
            <p:ph idx="1"/>
          </p:nvPr>
        </p:nvPicPr>
        <p:blipFill>
          <a:blip r:embed="rId2"/>
          <a:stretch>
            <a:fillRect/>
          </a:stretch>
        </p:blipFill>
        <p:spPr>
          <a:xfrm>
            <a:off x="4869731" y="1784023"/>
            <a:ext cx="6976398" cy="2714625"/>
          </a:xfrm>
        </p:spPr>
      </p:pic>
      <p:sp>
        <p:nvSpPr>
          <p:cNvPr id="4" name="Text Placeholder 3">
            <a:extLst>
              <a:ext uri="{FF2B5EF4-FFF2-40B4-BE49-F238E27FC236}">
                <a16:creationId xmlns:a16="http://schemas.microsoft.com/office/drawing/2014/main" id="{0103D8D1-4C3D-B99D-86DD-B95B21397182}"/>
              </a:ext>
            </a:extLst>
          </p:cNvPr>
          <p:cNvSpPr>
            <a:spLocks noGrp="1"/>
          </p:cNvSpPr>
          <p:nvPr>
            <p:ph type="body" sz="half" idx="2"/>
          </p:nvPr>
        </p:nvSpPr>
        <p:spPr>
          <a:xfrm>
            <a:off x="425008" y="1200149"/>
            <a:ext cx="4222406" cy="5304345"/>
          </a:xfrm>
        </p:spPr>
        <p:txBody>
          <a:bodyPr>
            <a:normAutofit fontScale="40000" lnSpcReduction="20000"/>
          </a:bodyPr>
          <a:lstStyle/>
          <a:p>
            <a:endParaRPr lang="en-US" dirty="0"/>
          </a:p>
          <a:p>
            <a:pPr marL="285750" indent="-285750">
              <a:lnSpc>
                <a:spcPct val="120000"/>
              </a:lnSpc>
              <a:spcBef>
                <a:spcPts val="0"/>
              </a:spcBef>
              <a:spcAft>
                <a:spcPts val="600"/>
              </a:spcAft>
              <a:buFont typeface="Arial" panose="020B0604020202020204" pitchFamily="34" charset="0"/>
              <a:buChar char="•"/>
            </a:pPr>
            <a:r>
              <a:rPr lang="en-US" sz="4000" dirty="0">
                <a:solidFill>
                  <a:schemeClr val="bg1"/>
                </a:solidFill>
                <a:latin typeface="Avenir Next LT Pro (Body)"/>
              </a:rPr>
              <a:t>Data.census.gov</a:t>
            </a:r>
          </a:p>
          <a:p>
            <a:pPr marL="285750" indent="-285750">
              <a:lnSpc>
                <a:spcPct val="120000"/>
              </a:lnSpc>
              <a:spcBef>
                <a:spcPts val="0"/>
              </a:spcBef>
              <a:spcAft>
                <a:spcPts val="600"/>
              </a:spcAft>
              <a:buFont typeface="Arial" panose="020B0604020202020204" pitchFamily="34" charset="0"/>
              <a:buChar char="•"/>
            </a:pPr>
            <a:r>
              <a:rPr lang="en-US" sz="4000" dirty="0">
                <a:solidFill>
                  <a:schemeClr val="bg1"/>
                </a:solidFill>
                <a:latin typeface="Avenir Next LT Pro (Body)"/>
              </a:rPr>
              <a:t>Advanced search</a:t>
            </a:r>
          </a:p>
          <a:p>
            <a:pPr marL="285750" indent="-285750">
              <a:lnSpc>
                <a:spcPct val="120000"/>
              </a:lnSpc>
              <a:spcBef>
                <a:spcPts val="0"/>
              </a:spcBef>
              <a:spcAft>
                <a:spcPts val="600"/>
              </a:spcAft>
              <a:buFont typeface="Arial" panose="020B0604020202020204" pitchFamily="34" charset="0"/>
              <a:buChar char="•"/>
            </a:pPr>
            <a:r>
              <a:rPr lang="en-US" sz="4000" dirty="0">
                <a:solidFill>
                  <a:schemeClr val="bg1"/>
                </a:solidFill>
                <a:latin typeface="Avenir Next LT Pro (Body)"/>
              </a:rPr>
              <a:t>Filters:</a:t>
            </a:r>
          </a:p>
          <a:p>
            <a:pPr marL="742950" lvl="1" indent="-285750">
              <a:lnSpc>
                <a:spcPct val="120000"/>
              </a:lnSpc>
              <a:spcBef>
                <a:spcPts val="0"/>
              </a:spcBef>
              <a:spcAft>
                <a:spcPts val="600"/>
              </a:spcAft>
              <a:buFont typeface="Arial" panose="020B0604020202020204" pitchFamily="34" charset="0"/>
              <a:buChar char="•"/>
            </a:pPr>
            <a:r>
              <a:rPr lang="en-US" sz="4000" dirty="0">
                <a:solidFill>
                  <a:srgbClr val="FFC000"/>
                </a:solidFill>
                <a:latin typeface="Avenir Next LT Pro (Body)"/>
              </a:rPr>
              <a:t>Geography</a:t>
            </a:r>
            <a:r>
              <a:rPr lang="en-US" sz="4000" dirty="0">
                <a:solidFill>
                  <a:schemeClr val="bg1"/>
                </a:solidFill>
                <a:latin typeface="Avenir Next LT Pro (Body)"/>
              </a:rPr>
              <a:t> – pick state</a:t>
            </a:r>
          </a:p>
          <a:p>
            <a:pPr marL="742950" lvl="1" indent="-285750">
              <a:lnSpc>
                <a:spcPct val="120000"/>
              </a:lnSpc>
              <a:spcBef>
                <a:spcPts val="0"/>
              </a:spcBef>
              <a:spcAft>
                <a:spcPts val="600"/>
              </a:spcAft>
              <a:buFont typeface="Arial" panose="020B0604020202020204" pitchFamily="34" charset="0"/>
              <a:buChar char="•"/>
            </a:pPr>
            <a:r>
              <a:rPr lang="en-US" sz="4000" dirty="0">
                <a:solidFill>
                  <a:srgbClr val="FFC000"/>
                </a:solidFill>
                <a:latin typeface="Avenir Next LT Pro (Body)"/>
              </a:rPr>
              <a:t>Survey</a:t>
            </a:r>
            <a:r>
              <a:rPr lang="en-US" sz="4000" dirty="0">
                <a:solidFill>
                  <a:schemeClr val="bg1"/>
                </a:solidFill>
                <a:latin typeface="Avenir Next LT Pro (Body)"/>
              </a:rPr>
              <a:t> </a:t>
            </a:r>
          </a:p>
          <a:p>
            <a:pPr marL="1200150" lvl="2" indent="-285750">
              <a:lnSpc>
                <a:spcPct val="120000"/>
              </a:lnSpc>
              <a:spcBef>
                <a:spcPts val="0"/>
              </a:spcBef>
              <a:spcAft>
                <a:spcPts val="600"/>
              </a:spcAft>
              <a:buFont typeface="Arial" panose="020B0604020202020204" pitchFamily="34" charset="0"/>
              <a:buChar char="•"/>
            </a:pPr>
            <a:r>
              <a:rPr lang="en-US" sz="4000" dirty="0">
                <a:solidFill>
                  <a:schemeClr val="bg1"/>
                </a:solidFill>
                <a:latin typeface="Avenir Next LT Pro (Body)"/>
              </a:rPr>
              <a:t>American Community Survey, 1 year estimates</a:t>
            </a:r>
          </a:p>
          <a:p>
            <a:pPr marL="1200150" lvl="2" indent="-285750">
              <a:lnSpc>
                <a:spcPct val="120000"/>
              </a:lnSpc>
              <a:spcBef>
                <a:spcPts val="0"/>
              </a:spcBef>
              <a:spcAft>
                <a:spcPts val="600"/>
              </a:spcAft>
              <a:buFont typeface="Arial" panose="020B0604020202020204" pitchFamily="34" charset="0"/>
              <a:buChar char="•"/>
            </a:pPr>
            <a:r>
              <a:rPr lang="en-US" sz="4000" dirty="0">
                <a:solidFill>
                  <a:schemeClr val="bg1"/>
                </a:solidFill>
                <a:latin typeface="Avenir Next LT Pro (Body)"/>
              </a:rPr>
              <a:t>Selected Population Profiles</a:t>
            </a:r>
          </a:p>
          <a:p>
            <a:pPr marL="742950" lvl="1" indent="-285750">
              <a:lnSpc>
                <a:spcPct val="120000"/>
              </a:lnSpc>
              <a:spcBef>
                <a:spcPts val="0"/>
              </a:spcBef>
              <a:spcAft>
                <a:spcPts val="600"/>
              </a:spcAft>
              <a:buFont typeface="Arial" panose="020B0604020202020204" pitchFamily="34" charset="0"/>
              <a:buChar char="•"/>
            </a:pPr>
            <a:r>
              <a:rPr lang="en-US" sz="4000" dirty="0">
                <a:solidFill>
                  <a:srgbClr val="FFC000"/>
                </a:solidFill>
                <a:latin typeface="Avenir Next LT Pro (Body)"/>
              </a:rPr>
              <a:t>Topics</a:t>
            </a:r>
          </a:p>
          <a:p>
            <a:pPr marL="1200150" lvl="2" indent="-285750">
              <a:lnSpc>
                <a:spcPct val="120000"/>
              </a:lnSpc>
              <a:spcBef>
                <a:spcPts val="0"/>
              </a:spcBef>
              <a:spcAft>
                <a:spcPts val="600"/>
              </a:spcAft>
              <a:buFont typeface="Arial" panose="020B0604020202020204" pitchFamily="34" charset="0"/>
              <a:buChar char="•"/>
            </a:pPr>
            <a:r>
              <a:rPr lang="en-US" sz="4000" dirty="0">
                <a:solidFill>
                  <a:schemeClr val="bg1"/>
                </a:solidFill>
                <a:latin typeface="Avenir Next LT Pro (Body)"/>
              </a:rPr>
              <a:t>Race and Ethnicity</a:t>
            </a:r>
          </a:p>
          <a:p>
            <a:pPr marL="1200150" lvl="2" indent="-285750">
              <a:lnSpc>
                <a:spcPct val="120000"/>
              </a:lnSpc>
              <a:spcBef>
                <a:spcPts val="0"/>
              </a:spcBef>
              <a:spcAft>
                <a:spcPts val="600"/>
              </a:spcAft>
              <a:buFont typeface="Arial" panose="020B0604020202020204" pitchFamily="34" charset="0"/>
              <a:buChar char="•"/>
            </a:pPr>
            <a:r>
              <a:rPr lang="en-US" sz="4000" dirty="0">
                <a:solidFill>
                  <a:schemeClr val="bg1"/>
                </a:solidFill>
                <a:latin typeface="Avenir Next LT Pro (Body)"/>
              </a:rPr>
              <a:t>Select All Available Races</a:t>
            </a:r>
          </a:p>
          <a:p>
            <a:pPr marL="285750" indent="-285750">
              <a:lnSpc>
                <a:spcPct val="120000"/>
              </a:lnSpc>
              <a:spcBef>
                <a:spcPts val="0"/>
              </a:spcBef>
              <a:spcAft>
                <a:spcPts val="600"/>
              </a:spcAft>
              <a:buFont typeface="Arial" panose="020B0604020202020204" pitchFamily="34" charset="0"/>
              <a:buChar char="•"/>
            </a:pPr>
            <a:r>
              <a:rPr lang="en-US" sz="4000" dirty="0">
                <a:solidFill>
                  <a:schemeClr val="bg1"/>
                </a:solidFill>
                <a:latin typeface="Avenir Next LT Pro (Body)"/>
              </a:rPr>
              <a:t>Click on double arrows, top right</a:t>
            </a:r>
          </a:p>
          <a:p>
            <a:pPr marL="285750" indent="-285750">
              <a:lnSpc>
                <a:spcPct val="120000"/>
              </a:lnSpc>
              <a:spcBef>
                <a:spcPts val="0"/>
              </a:spcBef>
              <a:spcAft>
                <a:spcPts val="600"/>
              </a:spcAft>
              <a:buFont typeface="Arial" panose="020B0604020202020204" pitchFamily="34" charset="0"/>
              <a:buChar char="•"/>
            </a:pPr>
            <a:r>
              <a:rPr lang="en-US" sz="4000" dirty="0">
                <a:solidFill>
                  <a:schemeClr val="bg1"/>
                </a:solidFill>
                <a:latin typeface="Avenir Next LT Pro (Body)"/>
              </a:rPr>
              <a:t>Click on Excel to save the table</a:t>
            </a:r>
          </a:p>
          <a:p>
            <a:pPr marL="285750" indent="-285750">
              <a:lnSpc>
                <a:spcPct val="120000"/>
              </a:lnSpc>
              <a:spcBef>
                <a:spcPts val="0"/>
              </a:spcBef>
              <a:spcAft>
                <a:spcPts val="600"/>
              </a:spcAft>
              <a:buFont typeface="Arial" panose="020B0604020202020204" pitchFamily="34" charset="0"/>
              <a:buChar char="•"/>
            </a:pPr>
            <a:r>
              <a:rPr lang="en-US" sz="4000" dirty="0">
                <a:solidFill>
                  <a:schemeClr val="bg1"/>
                </a:solidFill>
                <a:latin typeface="Avenir Next LT Pro (Body)"/>
              </a:rPr>
              <a:t>Lots of race categories – choose the ones you want – scroll way to the right to find White alone, not Hispanic</a:t>
            </a:r>
          </a:p>
        </p:txBody>
      </p:sp>
      <p:sp>
        <p:nvSpPr>
          <p:cNvPr id="5" name="Slide Number Placeholder 4">
            <a:extLst>
              <a:ext uri="{FF2B5EF4-FFF2-40B4-BE49-F238E27FC236}">
                <a16:creationId xmlns:a16="http://schemas.microsoft.com/office/drawing/2014/main" id="{AAF14C02-5E06-B00D-558B-50CBBF62A5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387D8-FB26-4387-87B2-89A5A49F98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Slide Number Placeholder 5">
            <a:extLst>
              <a:ext uri="{FF2B5EF4-FFF2-40B4-BE49-F238E27FC236}">
                <a16:creationId xmlns:a16="http://schemas.microsoft.com/office/drawing/2014/main" id="{B867CD03-24EA-A32C-2793-B382C98F7C72}"/>
              </a:ext>
            </a:extLst>
          </p:cNvPr>
          <p:cNvSpPr txBox="1">
            <a:spLocks/>
          </p:cNvSpPr>
          <p:nvPr/>
        </p:nvSpPr>
        <p:spPr>
          <a:xfrm>
            <a:off x="0" y="2790"/>
            <a:ext cx="609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E6868-079E-1649-B8D1-459B42CE4DE3}" type="slidenum">
              <a:rPr lang="en-US" smtClean="0">
                <a:solidFill>
                  <a:schemeClr val="bg1"/>
                </a:solidFill>
              </a:rPr>
              <a:pPr/>
              <a:t>24</a:t>
            </a:fld>
            <a:endParaRPr lang="en-US" dirty="0">
              <a:solidFill>
                <a:schemeClr val="bg1"/>
              </a:solidFill>
            </a:endParaRPr>
          </a:p>
        </p:txBody>
      </p:sp>
    </p:spTree>
    <p:extLst>
      <p:ext uri="{BB962C8B-B14F-4D97-AF65-F5344CB8AC3E}">
        <p14:creationId xmlns:p14="http://schemas.microsoft.com/office/powerpoint/2010/main" val="914375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8E5C2-F20C-2400-1A0A-A882E0FCC213}"/>
              </a:ext>
            </a:extLst>
          </p:cNvPr>
          <p:cNvSpPr>
            <a:spLocks noGrp="1"/>
          </p:cNvSpPr>
          <p:nvPr>
            <p:ph type="title"/>
          </p:nvPr>
        </p:nvSpPr>
        <p:spPr>
          <a:xfrm>
            <a:off x="666750" y="243526"/>
            <a:ext cx="11020425" cy="2120280"/>
          </a:xfrm>
        </p:spPr>
        <p:txBody>
          <a:bodyPr>
            <a:normAutofit/>
          </a:bodyPr>
          <a:lstStyle/>
          <a:p>
            <a:pPr>
              <a:lnSpc>
                <a:spcPct val="100000"/>
              </a:lnSpc>
              <a:spcAft>
                <a:spcPts val="1200"/>
              </a:spcAft>
            </a:pPr>
            <a:r>
              <a:rPr lang="en-US" sz="1800" dirty="0">
                <a:solidFill>
                  <a:schemeClr val="bg1"/>
                </a:solidFill>
                <a:latin typeface="Avenir Next LT Pro (Body)"/>
              </a:rPr>
              <a:t>To calculate percentages in Household Pulse, you have to add up all the responses, and leave out “Did not report”.  For Hispanic or Latino, below, the “CHN total” is 34,295,232; then we add “sometimes” and “often” who did not have enough to eat in the last 7 days.  Here, 6,306,329.  We divide “sometimes + often” by the CHN total, to get 18.4% of Hispanic/Latino adults reporting their households sometimes/often did not have enough to eat in the last 7 days. </a:t>
            </a:r>
            <a:br>
              <a:rPr lang="en-US" sz="1800" dirty="0">
                <a:solidFill>
                  <a:schemeClr val="bg1"/>
                </a:solidFill>
                <a:latin typeface="Avenir Next LT Pro (Body)"/>
              </a:rPr>
            </a:br>
            <a:br>
              <a:rPr lang="en-US" sz="1800" dirty="0">
                <a:solidFill>
                  <a:schemeClr val="bg1"/>
                </a:solidFill>
                <a:latin typeface="Avenir Next LT Pro (Body)"/>
              </a:rPr>
            </a:br>
            <a:r>
              <a:rPr lang="en-US" sz="1800" dirty="0">
                <a:solidFill>
                  <a:schemeClr val="bg1"/>
                </a:solidFill>
                <a:latin typeface="Avenir Next LT Pro (Body)"/>
              </a:rPr>
              <a:t>Note that the same tables are available for all states and many metro areas – see tabs at bottom.</a:t>
            </a:r>
          </a:p>
        </p:txBody>
      </p:sp>
      <p:sp>
        <p:nvSpPr>
          <p:cNvPr id="3" name="Slide Number Placeholder 2">
            <a:extLst>
              <a:ext uri="{FF2B5EF4-FFF2-40B4-BE49-F238E27FC236}">
                <a16:creationId xmlns:a16="http://schemas.microsoft.com/office/drawing/2014/main" id="{41BB0ACB-8B07-3210-07EB-EEBC418483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387D8-FB26-4387-87B2-89A5A49F98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140D4FF-F151-FCA6-524D-30DBA0898371}"/>
              </a:ext>
            </a:extLst>
          </p:cNvPr>
          <p:cNvPicPr>
            <a:picLocks noChangeAspect="1"/>
          </p:cNvPicPr>
          <p:nvPr/>
        </p:nvPicPr>
        <p:blipFill>
          <a:blip r:embed="rId2"/>
          <a:stretch>
            <a:fillRect/>
          </a:stretch>
        </p:blipFill>
        <p:spPr>
          <a:xfrm>
            <a:off x="198120" y="2470806"/>
            <a:ext cx="11795760" cy="2626651"/>
          </a:xfrm>
          <a:prstGeom prst="rect">
            <a:avLst/>
          </a:prstGeom>
        </p:spPr>
      </p:pic>
      <p:pic>
        <p:nvPicPr>
          <p:cNvPr id="7" name="Picture 6">
            <a:extLst>
              <a:ext uri="{FF2B5EF4-FFF2-40B4-BE49-F238E27FC236}">
                <a16:creationId xmlns:a16="http://schemas.microsoft.com/office/drawing/2014/main" id="{81AFFF12-B1A0-5591-4678-3CE97D85858F}"/>
              </a:ext>
            </a:extLst>
          </p:cNvPr>
          <p:cNvPicPr>
            <a:picLocks noChangeAspect="1"/>
          </p:cNvPicPr>
          <p:nvPr/>
        </p:nvPicPr>
        <p:blipFill>
          <a:blip r:embed="rId3"/>
          <a:stretch>
            <a:fillRect/>
          </a:stretch>
        </p:blipFill>
        <p:spPr>
          <a:xfrm>
            <a:off x="198120" y="5192872"/>
            <a:ext cx="11323320" cy="442749"/>
          </a:xfrm>
          <a:prstGeom prst="rect">
            <a:avLst/>
          </a:prstGeom>
        </p:spPr>
      </p:pic>
      <p:graphicFrame>
        <p:nvGraphicFramePr>
          <p:cNvPr id="8" name="Table 7">
            <a:extLst>
              <a:ext uri="{FF2B5EF4-FFF2-40B4-BE49-F238E27FC236}">
                <a16:creationId xmlns:a16="http://schemas.microsoft.com/office/drawing/2014/main" id="{414323E6-B5A3-9D7B-59F7-BDC9AF3FB929}"/>
              </a:ext>
            </a:extLst>
          </p:cNvPr>
          <p:cNvGraphicFramePr>
            <a:graphicFrameLocks noGrp="1"/>
          </p:cNvGraphicFramePr>
          <p:nvPr/>
        </p:nvGraphicFramePr>
        <p:xfrm>
          <a:off x="11287125" y="5311458"/>
          <a:ext cx="706755" cy="373541"/>
        </p:xfrm>
        <a:graphic>
          <a:graphicData uri="http://schemas.openxmlformats.org/drawingml/2006/table">
            <a:tbl>
              <a:tblPr>
                <a:tableStyleId>{5C22544A-7EE6-4342-B048-85BDC9FD1C3A}</a:tableStyleId>
              </a:tblPr>
              <a:tblGrid>
                <a:gridCol w="706755">
                  <a:extLst>
                    <a:ext uri="{9D8B030D-6E8A-4147-A177-3AD203B41FA5}">
                      <a16:colId xmlns:a16="http://schemas.microsoft.com/office/drawing/2014/main" val="400739381"/>
                    </a:ext>
                  </a:extLst>
                </a:gridCol>
              </a:tblGrid>
              <a:tr h="199551">
                <a:tc>
                  <a:txBody>
                    <a:bodyPr/>
                    <a:lstStyle/>
                    <a:p>
                      <a:pPr algn="r" fontAlgn="ctr"/>
                      <a:r>
                        <a:rPr lang="en-US" sz="1100" u="none" strike="noStrike" dirty="0">
                          <a:effectLst/>
                        </a:rPr>
                        <a:t>17,420,976</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538240694"/>
                  </a:ext>
                </a:extLst>
              </a:tr>
              <a:tr h="165575">
                <a:tc>
                  <a:txBody>
                    <a:bodyPr/>
                    <a:lstStyle/>
                    <a:p>
                      <a:pPr algn="r" fontAlgn="ctr"/>
                      <a:r>
                        <a:rPr lang="en-US" sz="1100" u="none" strike="noStrike" dirty="0">
                          <a:effectLst/>
                        </a:rPr>
                        <a:t>21,898,751</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33419686"/>
                  </a:ext>
                </a:extLst>
              </a:tr>
            </a:tbl>
          </a:graphicData>
        </a:graphic>
      </p:graphicFrame>
      <p:pic>
        <p:nvPicPr>
          <p:cNvPr id="10" name="Picture 9">
            <a:extLst>
              <a:ext uri="{FF2B5EF4-FFF2-40B4-BE49-F238E27FC236}">
                <a16:creationId xmlns:a16="http://schemas.microsoft.com/office/drawing/2014/main" id="{693753F4-E82B-10B5-F2B3-AB9823DE197A}"/>
              </a:ext>
            </a:extLst>
          </p:cNvPr>
          <p:cNvPicPr>
            <a:picLocks noChangeAspect="1"/>
          </p:cNvPicPr>
          <p:nvPr/>
        </p:nvPicPr>
        <p:blipFill>
          <a:blip r:embed="rId4"/>
          <a:stretch>
            <a:fillRect/>
          </a:stretch>
        </p:blipFill>
        <p:spPr>
          <a:xfrm>
            <a:off x="666750" y="5707062"/>
            <a:ext cx="9963150" cy="466725"/>
          </a:xfrm>
          <a:prstGeom prst="rect">
            <a:avLst/>
          </a:prstGeom>
        </p:spPr>
      </p:pic>
      <p:sp>
        <p:nvSpPr>
          <p:cNvPr id="4" name="Slide Number Placeholder 5">
            <a:extLst>
              <a:ext uri="{FF2B5EF4-FFF2-40B4-BE49-F238E27FC236}">
                <a16:creationId xmlns:a16="http://schemas.microsoft.com/office/drawing/2014/main" id="{406D3F11-056A-E8DE-CA51-6C118E36B55D}"/>
              </a:ext>
            </a:extLst>
          </p:cNvPr>
          <p:cNvSpPr txBox="1">
            <a:spLocks/>
          </p:cNvSpPr>
          <p:nvPr/>
        </p:nvSpPr>
        <p:spPr>
          <a:xfrm>
            <a:off x="0" y="2790"/>
            <a:ext cx="609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E6868-079E-1649-B8D1-459B42CE4DE3}" type="slidenum">
              <a:rPr lang="en-US" smtClean="0">
                <a:solidFill>
                  <a:schemeClr val="bg1"/>
                </a:solidFill>
              </a:rPr>
              <a:pPr/>
              <a:t>25</a:t>
            </a:fld>
            <a:endParaRPr lang="en-US" dirty="0">
              <a:solidFill>
                <a:schemeClr val="bg1"/>
              </a:solidFill>
            </a:endParaRPr>
          </a:p>
        </p:txBody>
      </p:sp>
    </p:spTree>
    <p:extLst>
      <p:ext uri="{BB962C8B-B14F-4D97-AF65-F5344CB8AC3E}">
        <p14:creationId xmlns:p14="http://schemas.microsoft.com/office/powerpoint/2010/main" val="1284386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22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descr="Joanne Carter">
            <a:extLst>
              <a:ext uri="{FF2B5EF4-FFF2-40B4-BE49-F238E27FC236}">
                <a16:creationId xmlns:a16="http://schemas.microsoft.com/office/drawing/2014/main" id="{963B29C1-061C-51CE-33D0-E6F651D10974}"/>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a:solidFill>
                <a:srgbClr val="000000"/>
              </a:solidFill>
              <a:latin typeface="Calibri"/>
            </a:endParaRPr>
          </a:p>
        </p:txBody>
      </p:sp>
      <p:sp>
        <p:nvSpPr>
          <p:cNvPr id="6" name="AutoShape 8" descr="Joanne Carter">
            <a:extLst>
              <a:ext uri="{FF2B5EF4-FFF2-40B4-BE49-F238E27FC236}">
                <a16:creationId xmlns:a16="http://schemas.microsoft.com/office/drawing/2014/main" id="{CD4BACD3-674B-EE1A-1039-7AF6BA7A74FE}"/>
              </a:ext>
            </a:extLst>
          </p:cNvPr>
          <p:cNvSpPr>
            <a:spLocks noChangeAspect="1" noChangeArrowheads="1"/>
          </p:cNvSpPr>
          <p:nvPr/>
        </p:nvSpPr>
        <p:spPr bwMode="auto">
          <a:xfrm>
            <a:off x="6096000" y="34290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a:solidFill>
                <a:srgbClr val="000000"/>
              </a:solidFill>
              <a:latin typeface="Calibri"/>
            </a:endParaRPr>
          </a:p>
        </p:txBody>
      </p:sp>
      <p:sp>
        <p:nvSpPr>
          <p:cNvPr id="7" name="AutoShape 10" descr="Joanne Carter">
            <a:extLst>
              <a:ext uri="{FF2B5EF4-FFF2-40B4-BE49-F238E27FC236}">
                <a16:creationId xmlns:a16="http://schemas.microsoft.com/office/drawing/2014/main" id="{64F5C5B1-669B-D990-DA89-72917028EFE3}"/>
              </a:ext>
            </a:extLst>
          </p:cNvPr>
          <p:cNvSpPr>
            <a:spLocks noChangeAspect="1" noChangeArrowheads="1"/>
          </p:cNvSpPr>
          <p:nvPr/>
        </p:nvSpPr>
        <p:spPr bwMode="auto">
          <a:xfrm>
            <a:off x="6299200" y="36322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en-US" sz="2400">
              <a:solidFill>
                <a:srgbClr val="000000"/>
              </a:solidFill>
              <a:latin typeface="Calibri"/>
            </a:endParaRPr>
          </a:p>
        </p:txBody>
      </p:sp>
      <p:sp>
        <p:nvSpPr>
          <p:cNvPr id="10" name="Title 1">
            <a:extLst>
              <a:ext uri="{FF2B5EF4-FFF2-40B4-BE49-F238E27FC236}">
                <a16:creationId xmlns:a16="http://schemas.microsoft.com/office/drawing/2014/main" id="{910307DF-B13D-A3A4-F98D-50B37D822953}"/>
              </a:ext>
            </a:extLst>
          </p:cNvPr>
          <p:cNvSpPr txBox="1">
            <a:spLocks/>
          </p:cNvSpPr>
          <p:nvPr/>
        </p:nvSpPr>
        <p:spPr>
          <a:xfrm>
            <a:off x="1044737" y="605688"/>
            <a:ext cx="9868655" cy="1143000"/>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609585"/>
            <a:endParaRPr lang="en-US" sz="5600" b="1" dirty="0">
              <a:solidFill>
                <a:srgbClr val="D50032"/>
              </a:solidFill>
              <a:latin typeface="Open Sans"/>
              <a:ea typeface="Open Sans"/>
              <a:cs typeface="Open Sans"/>
            </a:endParaRPr>
          </a:p>
        </p:txBody>
      </p:sp>
      <p:sp>
        <p:nvSpPr>
          <p:cNvPr id="14" name="Title 1">
            <a:extLst>
              <a:ext uri="{FF2B5EF4-FFF2-40B4-BE49-F238E27FC236}">
                <a16:creationId xmlns:a16="http://schemas.microsoft.com/office/drawing/2014/main" id="{82F59EEC-F7AD-0208-87DF-1DA357AD6BB8}"/>
              </a:ext>
            </a:extLst>
          </p:cNvPr>
          <p:cNvSpPr txBox="1">
            <a:spLocks/>
          </p:cNvSpPr>
          <p:nvPr/>
        </p:nvSpPr>
        <p:spPr>
          <a:xfrm>
            <a:off x="3905108" y="5410503"/>
            <a:ext cx="4381781" cy="849712"/>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609585"/>
            <a:br>
              <a:rPr lang="en-US" sz="2133" b="1" dirty="0">
                <a:solidFill>
                  <a:srgbClr val="000000"/>
                </a:solidFill>
                <a:latin typeface="Open Sans"/>
              </a:rPr>
            </a:br>
            <a:r>
              <a:rPr lang="en-US" sz="2133" dirty="0">
                <a:solidFill>
                  <a:srgbClr val="000000"/>
                </a:solidFill>
                <a:latin typeface="Open Sans"/>
                <a:ea typeface="Open Sans"/>
                <a:cs typeface="Open Sans"/>
              </a:rPr>
              <a:t>Senior Director of Public Policy</a:t>
            </a:r>
            <a:br>
              <a:rPr lang="en-US" sz="2133" dirty="0">
                <a:solidFill>
                  <a:srgbClr val="000000"/>
                </a:solidFill>
                <a:latin typeface="Open Sans"/>
                <a:ea typeface="Open Sans"/>
                <a:cs typeface="Open Sans"/>
              </a:rPr>
            </a:br>
            <a:r>
              <a:rPr lang="en-US" sz="2133" dirty="0">
                <a:solidFill>
                  <a:srgbClr val="000000"/>
                </a:solidFill>
                <a:latin typeface="Open Sans"/>
                <a:ea typeface="Open Sans"/>
                <a:cs typeface="Open Sans"/>
              </a:rPr>
              <a:t>Coalition on Human Needs</a:t>
            </a:r>
            <a:br>
              <a:rPr lang="en-US" sz="2133" dirty="0">
                <a:solidFill>
                  <a:srgbClr val="000000"/>
                </a:solidFill>
                <a:latin typeface="Open Sans"/>
              </a:rPr>
            </a:br>
            <a:r>
              <a:rPr lang="en-US" sz="2133" dirty="0">
                <a:solidFill>
                  <a:srgbClr val="000000"/>
                </a:solidFill>
                <a:latin typeface="Open Sans"/>
                <a:ea typeface="Open Sans"/>
                <a:cs typeface="Open Sans"/>
                <a:hlinkClick r:id="rId3"/>
              </a:rPr>
              <a:t>Mdodson@chn.org</a:t>
            </a:r>
            <a:r>
              <a:rPr lang="en-US" sz="2133" dirty="0">
                <a:solidFill>
                  <a:srgbClr val="000000"/>
                </a:solidFill>
                <a:latin typeface="Open Sans"/>
                <a:ea typeface="Open Sans"/>
                <a:cs typeface="Open Sans"/>
              </a:rPr>
              <a:t> </a:t>
            </a:r>
            <a:endParaRPr lang="en-US" sz="2133" dirty="0">
              <a:solidFill>
                <a:srgbClr val="000000"/>
              </a:solidFill>
              <a:latin typeface="Calibri"/>
            </a:endParaRPr>
          </a:p>
        </p:txBody>
      </p:sp>
      <p:sp>
        <p:nvSpPr>
          <p:cNvPr id="11" name="Title 10">
            <a:extLst>
              <a:ext uri="{FF2B5EF4-FFF2-40B4-BE49-F238E27FC236}">
                <a16:creationId xmlns:a16="http://schemas.microsoft.com/office/drawing/2014/main" id="{04B72350-D4CF-EBAF-932B-82769BBC4C7C}"/>
              </a:ext>
            </a:extLst>
          </p:cNvPr>
          <p:cNvSpPr>
            <a:spLocks noGrp="1"/>
          </p:cNvSpPr>
          <p:nvPr>
            <p:ph type="title"/>
          </p:nvPr>
        </p:nvSpPr>
        <p:spPr>
          <a:xfrm>
            <a:off x="0" y="184194"/>
            <a:ext cx="12192000" cy="1143000"/>
          </a:xfrm>
        </p:spPr>
        <p:txBody>
          <a:bodyPr>
            <a:normAutofit fontScale="90000"/>
          </a:bodyPr>
          <a:lstStyle/>
          <a:p>
            <a:r>
              <a:rPr lang="en-US" sz="4200" dirty="0">
                <a:solidFill>
                  <a:srgbClr val="D50032"/>
                </a:solidFill>
                <a:latin typeface="Open Sans"/>
                <a:ea typeface="Open Sans"/>
                <a:cs typeface="Open Sans"/>
              </a:rPr>
              <a:t>Guest Speaker</a:t>
            </a:r>
            <a:br>
              <a:rPr lang="en-US" sz="4200" b="1" dirty="0">
                <a:solidFill>
                  <a:srgbClr val="D50032"/>
                </a:solidFill>
                <a:latin typeface="Open Sans"/>
                <a:ea typeface="Open Sans"/>
                <a:cs typeface="Open Sans"/>
              </a:rPr>
            </a:br>
            <a:r>
              <a:rPr lang="en-US" sz="4200" b="1" dirty="0">
                <a:solidFill>
                  <a:srgbClr val="D50032"/>
                </a:solidFill>
                <a:latin typeface="Open Sans"/>
                <a:ea typeface="Open Sans"/>
                <a:cs typeface="Open Sans"/>
              </a:rPr>
              <a:t>Meredith Dodson</a:t>
            </a:r>
            <a:endParaRPr lang="en-US" sz="4200" dirty="0"/>
          </a:p>
        </p:txBody>
      </p:sp>
      <p:pic>
        <p:nvPicPr>
          <p:cNvPr id="1026" name="Picture 2">
            <a:extLst>
              <a:ext uri="{FF2B5EF4-FFF2-40B4-BE49-F238E27FC236}">
                <a16:creationId xmlns:a16="http://schemas.microsoft.com/office/drawing/2014/main" id="{422ED934-CDF8-3DE2-4900-4EF7D080E2A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44734" y="1491591"/>
            <a:ext cx="3902531" cy="389261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a:extLst>
              <a:ext uri="{FF2B5EF4-FFF2-40B4-BE49-F238E27FC236}">
                <a16:creationId xmlns:a16="http://schemas.microsoft.com/office/drawing/2014/main" id="{9761257F-8ECC-038F-BF00-24F3854CAE46}"/>
              </a:ext>
            </a:extLst>
          </p:cNvPr>
          <p:cNvSpPr txBox="1">
            <a:spLocks/>
          </p:cNvSpPr>
          <p:nvPr/>
        </p:nvSpPr>
        <p:spPr>
          <a:xfrm>
            <a:off x="0" y="2790"/>
            <a:ext cx="609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E6868-079E-1649-B8D1-459B42CE4DE3}" type="slidenum">
              <a:rPr lang="en-US" smtClean="0"/>
              <a:pPr/>
              <a:t>3</a:t>
            </a:fld>
            <a:endParaRPr lang="en-US" dirty="0"/>
          </a:p>
        </p:txBody>
      </p:sp>
    </p:spTree>
    <p:extLst>
      <p:ext uri="{BB962C8B-B14F-4D97-AF65-F5344CB8AC3E}">
        <p14:creationId xmlns:p14="http://schemas.microsoft.com/office/powerpoint/2010/main" val="341962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D150CF-F888-48EA-89E8-311ED5E9161B}"/>
              </a:ext>
            </a:extLst>
          </p:cNvPr>
          <p:cNvSpPr>
            <a:spLocks noGrp="1"/>
          </p:cNvSpPr>
          <p:nvPr>
            <p:ph type="ctrTitle"/>
          </p:nvPr>
        </p:nvSpPr>
        <p:spPr>
          <a:xfrm>
            <a:off x="649045" y="753035"/>
            <a:ext cx="6650915" cy="3780865"/>
          </a:xfrm>
        </p:spPr>
        <p:txBody>
          <a:bodyPr vert="horz" lIns="91440" tIns="45720" rIns="91440" bIns="45720" rtlCol="0" anchor="t">
            <a:normAutofit/>
          </a:bodyPr>
          <a:lstStyle/>
          <a:p>
            <a:r>
              <a:rPr lang="en-US" sz="8800" spc="-40" dirty="0">
                <a:solidFill>
                  <a:srgbClr val="FFFFFF"/>
                </a:solidFill>
              </a:rPr>
              <a:t>How to Reduce Poverty: </a:t>
            </a:r>
          </a:p>
        </p:txBody>
      </p:sp>
      <p:sp>
        <p:nvSpPr>
          <p:cNvPr id="8" name="Subtitle 7">
            <a:extLst>
              <a:ext uri="{FF2B5EF4-FFF2-40B4-BE49-F238E27FC236}">
                <a16:creationId xmlns:a16="http://schemas.microsoft.com/office/drawing/2014/main" id="{6BBE0348-1527-4055-BA8A-E2754222743D}"/>
              </a:ext>
            </a:extLst>
          </p:cNvPr>
          <p:cNvSpPr>
            <a:spLocks noGrp="1"/>
          </p:cNvSpPr>
          <p:nvPr>
            <p:ph type="subTitle" idx="1"/>
          </p:nvPr>
        </p:nvSpPr>
        <p:spPr>
          <a:xfrm>
            <a:off x="649045" y="4695265"/>
            <a:ext cx="6904915" cy="1409700"/>
          </a:xfrm>
        </p:spPr>
        <p:txBody>
          <a:bodyPr vert="horz" lIns="91440" tIns="45720" rIns="91440" bIns="45720" rtlCol="0" anchor="b">
            <a:normAutofit lnSpcReduction="10000"/>
          </a:bodyPr>
          <a:lstStyle/>
          <a:p>
            <a:pPr>
              <a:lnSpc>
                <a:spcPct val="100000"/>
              </a:lnSpc>
            </a:pPr>
            <a:r>
              <a:rPr lang="en-US" dirty="0">
                <a:solidFill>
                  <a:srgbClr val="FFFFFF"/>
                </a:solidFill>
              </a:rPr>
              <a:t>Using New Data to Show that Poverty is a Policy Choice</a:t>
            </a:r>
          </a:p>
          <a:p>
            <a:pPr>
              <a:lnSpc>
                <a:spcPct val="100000"/>
              </a:lnSpc>
            </a:pPr>
            <a:r>
              <a:rPr lang="en-US" b="0" dirty="0">
                <a:solidFill>
                  <a:srgbClr val="FFFFFF"/>
                </a:solidFill>
              </a:rPr>
              <a:t>September 21, 2023</a:t>
            </a:r>
          </a:p>
        </p:txBody>
      </p:sp>
      <p:pic>
        <p:nvPicPr>
          <p:cNvPr id="4" name="Picture 3">
            <a:extLst>
              <a:ext uri="{FF2B5EF4-FFF2-40B4-BE49-F238E27FC236}">
                <a16:creationId xmlns:a16="http://schemas.microsoft.com/office/drawing/2014/main" id="{E79FF6E7-29A7-63EA-1281-1CEA23A3C5CD}"/>
              </a:ext>
            </a:extLst>
          </p:cNvPr>
          <p:cNvPicPr>
            <a:picLocks noChangeAspect="1"/>
          </p:cNvPicPr>
          <p:nvPr/>
        </p:nvPicPr>
        <p:blipFill>
          <a:blip r:embed="rId3"/>
          <a:stretch>
            <a:fillRect/>
          </a:stretch>
        </p:blipFill>
        <p:spPr>
          <a:xfrm>
            <a:off x="8471643" y="2180817"/>
            <a:ext cx="3344437" cy="2416356"/>
          </a:xfrm>
          <a:prstGeom prst="rect">
            <a:avLst/>
          </a:prstGeom>
        </p:spPr>
      </p:pic>
      <p:sp>
        <p:nvSpPr>
          <p:cNvPr id="2" name="Slide Number Placeholder 5">
            <a:extLst>
              <a:ext uri="{FF2B5EF4-FFF2-40B4-BE49-F238E27FC236}">
                <a16:creationId xmlns:a16="http://schemas.microsoft.com/office/drawing/2014/main" id="{63BA546B-0972-33EE-4B5A-65F856ED9260}"/>
              </a:ext>
            </a:extLst>
          </p:cNvPr>
          <p:cNvSpPr txBox="1">
            <a:spLocks/>
          </p:cNvSpPr>
          <p:nvPr/>
        </p:nvSpPr>
        <p:spPr>
          <a:xfrm>
            <a:off x="0" y="2790"/>
            <a:ext cx="609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E6868-079E-1649-B8D1-459B42CE4DE3}"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2217297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CB013-0B22-A52B-A5E9-BA6DF99E9BDC}"/>
              </a:ext>
            </a:extLst>
          </p:cNvPr>
          <p:cNvSpPr>
            <a:spLocks noGrp="1"/>
          </p:cNvSpPr>
          <p:nvPr>
            <p:ph type="title"/>
          </p:nvPr>
        </p:nvSpPr>
        <p:spPr/>
        <p:txBody>
          <a:bodyPr>
            <a:normAutofit fontScale="90000"/>
          </a:bodyPr>
          <a:lstStyle/>
          <a:p>
            <a:r>
              <a:rPr lang="en-US" dirty="0">
                <a:latin typeface="+mn-lt"/>
              </a:rPr>
              <a:t>Data on Poverty and Hardship</a:t>
            </a:r>
            <a:endParaRPr lang="en-US" dirty="0"/>
          </a:p>
        </p:txBody>
      </p:sp>
      <p:sp>
        <p:nvSpPr>
          <p:cNvPr id="3" name="Content Placeholder 2">
            <a:extLst>
              <a:ext uri="{FF2B5EF4-FFF2-40B4-BE49-F238E27FC236}">
                <a16:creationId xmlns:a16="http://schemas.microsoft.com/office/drawing/2014/main" id="{03FA0E3C-526F-D302-1DAB-9AA5181A94DA}"/>
              </a:ext>
            </a:extLst>
          </p:cNvPr>
          <p:cNvSpPr>
            <a:spLocks noGrp="1"/>
          </p:cNvSpPr>
          <p:nvPr>
            <p:ph sz="quarter" idx="14"/>
          </p:nvPr>
        </p:nvSpPr>
        <p:spPr>
          <a:xfrm>
            <a:off x="646111" y="1560512"/>
            <a:ext cx="11025331" cy="4795837"/>
          </a:xfrm>
        </p:spPr>
        <p:txBody>
          <a:bodyPr>
            <a:normAutofit/>
          </a:bodyPr>
          <a:lstStyle/>
          <a:p>
            <a:r>
              <a:rPr lang="en-US" b="1" dirty="0"/>
              <a:t>September 12:  </a:t>
            </a:r>
            <a:r>
              <a:rPr lang="en-US" dirty="0"/>
              <a:t>Census Current Population Survey:  Income, Poverty, Health Insurance for 2022 – </a:t>
            </a:r>
            <a:r>
              <a:rPr lang="en-US" b="1" dirty="0"/>
              <a:t>Official and Supplemental Poverty Measures</a:t>
            </a:r>
          </a:p>
          <a:p>
            <a:r>
              <a:rPr lang="en-US" b="1" dirty="0"/>
              <a:t>September 14: American Community Survey </a:t>
            </a:r>
            <a:r>
              <a:rPr lang="en-US" dirty="0"/>
              <a:t>1-year estimates for areas with populations over 65,000</a:t>
            </a:r>
          </a:p>
          <a:p>
            <a:r>
              <a:rPr lang="en-US" b="1" dirty="0"/>
              <a:t>Census Household Pulse Data </a:t>
            </a:r>
            <a:r>
              <a:rPr lang="en-US" dirty="0"/>
              <a:t>– food, housing, other hardships, tracked from April 2020 – August 2023 so far (state and metro area data available) –new data released </a:t>
            </a:r>
            <a:r>
              <a:rPr lang="en-US" b="0" i="0" dirty="0">
                <a:effectLst/>
              </a:rPr>
              <a:t>September 20. U</a:t>
            </a:r>
            <a:r>
              <a:rPr lang="en-US" dirty="0"/>
              <a:t>pcoming release dates:</a:t>
            </a:r>
            <a:r>
              <a:rPr lang="en-US" b="0" i="0" dirty="0">
                <a:effectLst/>
              </a:rPr>
              <a:t> October 11, and November 8, 2023.</a:t>
            </a:r>
            <a:endParaRPr lang="en-US" dirty="0"/>
          </a:p>
          <a:p>
            <a:r>
              <a:rPr lang="en-US" dirty="0"/>
              <a:t>USDA </a:t>
            </a:r>
            <a:r>
              <a:rPr lang="en-US" b="1" dirty="0">
                <a:effectLst/>
              </a:rPr>
              <a:t>Household Food Security in the United States in 2022 </a:t>
            </a:r>
            <a:r>
              <a:rPr lang="en-US" b="0" dirty="0">
                <a:effectLst/>
              </a:rPr>
              <a:t>will be released on October 25, 2023 </a:t>
            </a:r>
            <a:endParaRPr lang="en-US" dirty="0"/>
          </a:p>
          <a:p>
            <a:endParaRPr lang="en-US" dirty="0"/>
          </a:p>
        </p:txBody>
      </p:sp>
      <p:sp>
        <p:nvSpPr>
          <p:cNvPr id="6" name="Slide Number Placeholder 5">
            <a:extLst>
              <a:ext uri="{FF2B5EF4-FFF2-40B4-BE49-F238E27FC236}">
                <a16:creationId xmlns:a16="http://schemas.microsoft.com/office/drawing/2014/main" id="{516D39DF-FFB3-2DF3-1FFC-2C0A5D2DED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5" name="Slide Number Placeholder 5">
            <a:extLst>
              <a:ext uri="{FF2B5EF4-FFF2-40B4-BE49-F238E27FC236}">
                <a16:creationId xmlns:a16="http://schemas.microsoft.com/office/drawing/2014/main" id="{85F8DE98-8167-AC8A-ADEE-9C61BEA07B73}"/>
              </a:ext>
            </a:extLst>
          </p:cNvPr>
          <p:cNvSpPr txBox="1">
            <a:spLocks/>
          </p:cNvSpPr>
          <p:nvPr/>
        </p:nvSpPr>
        <p:spPr>
          <a:xfrm>
            <a:off x="0" y="2790"/>
            <a:ext cx="609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E6868-079E-1649-B8D1-459B42CE4DE3}" type="slidenum">
              <a:rPr lang="en-US" smtClean="0">
                <a:solidFill>
                  <a:schemeClr val="bg1"/>
                </a:solidFill>
              </a:rPr>
              <a:pPr/>
              <a:t>5</a:t>
            </a:fld>
            <a:endParaRPr lang="en-US" dirty="0">
              <a:solidFill>
                <a:schemeClr val="bg1"/>
              </a:solidFill>
            </a:endParaRPr>
          </a:p>
        </p:txBody>
      </p:sp>
    </p:spTree>
    <p:extLst>
      <p:ext uri="{BB962C8B-B14F-4D97-AF65-F5344CB8AC3E}">
        <p14:creationId xmlns:p14="http://schemas.microsoft.com/office/powerpoint/2010/main" val="2184134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FDEC9-2DE0-4E38-9D58-AC949033DC01}"/>
              </a:ext>
            </a:extLst>
          </p:cNvPr>
          <p:cNvSpPr>
            <a:spLocks noGrp="1"/>
          </p:cNvSpPr>
          <p:nvPr>
            <p:ph type="title"/>
          </p:nvPr>
        </p:nvSpPr>
        <p:spPr>
          <a:xfrm>
            <a:off x="285750" y="240665"/>
            <a:ext cx="11068050" cy="1325563"/>
          </a:xfrm>
        </p:spPr>
        <p:txBody>
          <a:bodyPr>
            <a:normAutofit/>
          </a:bodyPr>
          <a:lstStyle/>
          <a:p>
            <a:r>
              <a:rPr lang="en-US" sz="3600" b="1" dirty="0">
                <a:solidFill>
                  <a:schemeClr val="bg1"/>
                </a:solidFill>
                <a:latin typeface="Avenir Next LT Pro (Body)"/>
              </a:rPr>
              <a:t>Official Poverty Measure thresholds for 2022:</a:t>
            </a:r>
          </a:p>
        </p:txBody>
      </p:sp>
      <p:sp>
        <p:nvSpPr>
          <p:cNvPr id="3" name="Content Placeholder 2">
            <a:extLst>
              <a:ext uri="{FF2B5EF4-FFF2-40B4-BE49-F238E27FC236}">
                <a16:creationId xmlns:a16="http://schemas.microsoft.com/office/drawing/2014/main" id="{8D4A3A02-A297-47FB-933F-0280EC3F24FF}"/>
              </a:ext>
            </a:extLst>
          </p:cNvPr>
          <p:cNvSpPr>
            <a:spLocks noGrp="1"/>
          </p:cNvSpPr>
          <p:nvPr>
            <p:ph sz="half" idx="1"/>
          </p:nvPr>
        </p:nvSpPr>
        <p:spPr>
          <a:xfrm>
            <a:off x="838200" y="1921669"/>
            <a:ext cx="3333108" cy="3955149"/>
          </a:xfrm>
        </p:spPr>
        <p:txBody>
          <a:bodyPr>
            <a:noAutofit/>
          </a:bodyPr>
          <a:lstStyle/>
          <a:p>
            <a:pPr marL="0" indent="0">
              <a:buNone/>
            </a:pPr>
            <a:r>
              <a:rPr lang="en-US" sz="3200" dirty="0">
                <a:solidFill>
                  <a:schemeClr val="bg1"/>
                </a:solidFill>
                <a:latin typeface="Avenir Next LT Pro (Body)"/>
              </a:rPr>
              <a:t>Obviously, these levels do not adequately capture the true costs of meeting basic needs – especially in areas with high costs of living.</a:t>
            </a:r>
          </a:p>
        </p:txBody>
      </p:sp>
      <p:sp>
        <p:nvSpPr>
          <p:cNvPr id="5" name="Slide Number Placeholder 4">
            <a:extLst>
              <a:ext uri="{FF2B5EF4-FFF2-40B4-BE49-F238E27FC236}">
                <a16:creationId xmlns:a16="http://schemas.microsoft.com/office/drawing/2014/main" id="{C95B0CDE-3479-46E1-A6A1-5B1C994B49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387D8-FB26-4387-87B2-89A5A49F98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15" name="Table 15">
            <a:extLst>
              <a:ext uri="{FF2B5EF4-FFF2-40B4-BE49-F238E27FC236}">
                <a16:creationId xmlns:a16="http://schemas.microsoft.com/office/drawing/2014/main" id="{6F16F9B0-1ECC-4CF9-8D82-2DF06E65B76D}"/>
              </a:ext>
            </a:extLst>
          </p:cNvPr>
          <p:cNvGraphicFramePr>
            <a:graphicFrameLocks noGrp="1"/>
          </p:cNvGraphicFramePr>
          <p:nvPr>
            <p:ph sz="half" idx="2"/>
          </p:nvPr>
        </p:nvGraphicFramePr>
        <p:xfrm>
          <a:off x="4514850" y="1921669"/>
          <a:ext cx="6838950" cy="4079240"/>
        </p:xfrm>
        <a:graphic>
          <a:graphicData uri="http://schemas.openxmlformats.org/drawingml/2006/table">
            <a:tbl>
              <a:tblPr firstRow="1" bandRow="1">
                <a:tableStyleId>{5C22544A-7EE6-4342-B048-85BDC9FD1C3A}</a:tableStyleId>
              </a:tblPr>
              <a:tblGrid>
                <a:gridCol w="4657725">
                  <a:extLst>
                    <a:ext uri="{9D8B030D-6E8A-4147-A177-3AD203B41FA5}">
                      <a16:colId xmlns:a16="http://schemas.microsoft.com/office/drawing/2014/main" val="1143581832"/>
                    </a:ext>
                  </a:extLst>
                </a:gridCol>
                <a:gridCol w="2181225">
                  <a:extLst>
                    <a:ext uri="{9D8B030D-6E8A-4147-A177-3AD203B41FA5}">
                      <a16:colId xmlns:a16="http://schemas.microsoft.com/office/drawing/2014/main" val="2218191306"/>
                    </a:ext>
                  </a:extLst>
                </a:gridCol>
              </a:tblGrid>
              <a:tr h="370840">
                <a:tc>
                  <a:txBody>
                    <a:bodyPr/>
                    <a:lstStyle/>
                    <a:p>
                      <a:r>
                        <a:rPr lang="en-US" dirty="0"/>
                        <a:t>Size of Family Unit</a:t>
                      </a:r>
                    </a:p>
                  </a:txBody>
                  <a:tcPr/>
                </a:tc>
                <a:tc>
                  <a:txBody>
                    <a:bodyPr/>
                    <a:lstStyle/>
                    <a:p>
                      <a:r>
                        <a:rPr lang="en-US" dirty="0"/>
                        <a:t>Estimated Threshold</a:t>
                      </a:r>
                    </a:p>
                  </a:txBody>
                  <a:tcPr/>
                </a:tc>
                <a:extLst>
                  <a:ext uri="{0D108BD9-81ED-4DB2-BD59-A6C34878D82A}">
                    <a16:rowId xmlns:a16="http://schemas.microsoft.com/office/drawing/2014/main" val="4129400722"/>
                  </a:ext>
                </a:extLst>
              </a:tr>
              <a:tr h="370840">
                <a:tc>
                  <a:txBody>
                    <a:bodyPr/>
                    <a:lstStyle/>
                    <a:p>
                      <a:r>
                        <a:rPr lang="en-US" dirty="0"/>
                        <a:t>1 person (unrelated individual)</a:t>
                      </a:r>
                    </a:p>
                  </a:txBody>
                  <a:tcPr/>
                </a:tc>
                <a:tc>
                  <a:txBody>
                    <a:bodyPr/>
                    <a:lstStyle/>
                    <a:p>
                      <a:r>
                        <a:rPr lang="en-US" dirty="0"/>
                        <a:t>$14,891</a:t>
                      </a:r>
                    </a:p>
                  </a:txBody>
                  <a:tcPr/>
                </a:tc>
                <a:extLst>
                  <a:ext uri="{0D108BD9-81ED-4DB2-BD59-A6C34878D82A}">
                    <a16:rowId xmlns:a16="http://schemas.microsoft.com/office/drawing/2014/main" val="2297154470"/>
                  </a:ext>
                </a:extLst>
              </a:tr>
              <a:tr h="370840">
                <a:tc>
                  <a:txBody>
                    <a:bodyPr/>
                    <a:lstStyle/>
                    <a:p>
                      <a:r>
                        <a:rPr lang="en-US" dirty="0"/>
                        <a:t>     Under 65 years</a:t>
                      </a:r>
                    </a:p>
                  </a:txBody>
                  <a:tcPr/>
                </a:tc>
                <a:tc>
                  <a:txBody>
                    <a:bodyPr/>
                    <a:lstStyle/>
                    <a:p>
                      <a:r>
                        <a:rPr lang="en-US" dirty="0"/>
                        <a:t>$15,225</a:t>
                      </a:r>
                    </a:p>
                  </a:txBody>
                  <a:tcPr/>
                </a:tc>
                <a:extLst>
                  <a:ext uri="{0D108BD9-81ED-4DB2-BD59-A6C34878D82A}">
                    <a16:rowId xmlns:a16="http://schemas.microsoft.com/office/drawing/2014/main" val="2106559338"/>
                  </a:ext>
                </a:extLst>
              </a:tr>
              <a:tr h="370840">
                <a:tc>
                  <a:txBody>
                    <a:bodyPr/>
                    <a:lstStyle/>
                    <a:p>
                      <a:r>
                        <a:rPr lang="en-US" dirty="0"/>
                        <a:t>     65 years and over</a:t>
                      </a:r>
                    </a:p>
                  </a:txBody>
                  <a:tcPr/>
                </a:tc>
                <a:tc>
                  <a:txBody>
                    <a:bodyPr/>
                    <a:lstStyle/>
                    <a:p>
                      <a:r>
                        <a:rPr lang="en-US" dirty="0"/>
                        <a:t>$14,036</a:t>
                      </a:r>
                    </a:p>
                  </a:txBody>
                  <a:tcPr/>
                </a:tc>
                <a:extLst>
                  <a:ext uri="{0D108BD9-81ED-4DB2-BD59-A6C34878D82A}">
                    <a16:rowId xmlns:a16="http://schemas.microsoft.com/office/drawing/2014/main" val="2036893957"/>
                  </a:ext>
                </a:extLst>
              </a:tr>
              <a:tr h="370840">
                <a:tc>
                  <a:txBody>
                    <a:bodyPr/>
                    <a:lstStyle/>
                    <a:p>
                      <a:r>
                        <a:rPr lang="en-US" dirty="0"/>
                        <a:t>2 people</a:t>
                      </a:r>
                    </a:p>
                  </a:txBody>
                  <a:tcPr/>
                </a:tc>
                <a:tc>
                  <a:txBody>
                    <a:bodyPr/>
                    <a:lstStyle/>
                    <a:p>
                      <a:r>
                        <a:rPr lang="en-US" dirty="0"/>
                        <a:t>$18,932</a:t>
                      </a:r>
                    </a:p>
                  </a:txBody>
                  <a:tcPr/>
                </a:tc>
                <a:extLst>
                  <a:ext uri="{0D108BD9-81ED-4DB2-BD59-A6C34878D82A}">
                    <a16:rowId xmlns:a16="http://schemas.microsoft.com/office/drawing/2014/main" val="203143797"/>
                  </a:ext>
                </a:extLst>
              </a:tr>
              <a:tr h="370840">
                <a:tc>
                  <a:txBody>
                    <a:bodyPr/>
                    <a:lstStyle/>
                    <a:p>
                      <a:r>
                        <a:rPr lang="en-US" dirty="0"/>
                        <a:t>     Householder under 65</a:t>
                      </a:r>
                    </a:p>
                  </a:txBody>
                  <a:tcPr/>
                </a:tc>
                <a:tc>
                  <a:txBody>
                    <a:bodyPr/>
                    <a:lstStyle/>
                    <a:p>
                      <a:r>
                        <a:rPr lang="en-US" dirty="0"/>
                        <a:t>$19,690</a:t>
                      </a:r>
                    </a:p>
                  </a:txBody>
                  <a:tcPr/>
                </a:tc>
                <a:extLst>
                  <a:ext uri="{0D108BD9-81ED-4DB2-BD59-A6C34878D82A}">
                    <a16:rowId xmlns:a16="http://schemas.microsoft.com/office/drawing/2014/main" val="3153296221"/>
                  </a:ext>
                </a:extLst>
              </a:tr>
              <a:tr h="370840">
                <a:tc>
                  <a:txBody>
                    <a:bodyPr/>
                    <a:lstStyle/>
                    <a:p>
                      <a:r>
                        <a:rPr lang="en-US" dirty="0"/>
                        <a:t>     Householder 65 years and over</a:t>
                      </a:r>
                    </a:p>
                  </a:txBody>
                  <a:tcPr/>
                </a:tc>
                <a:tc>
                  <a:txBody>
                    <a:bodyPr/>
                    <a:lstStyle/>
                    <a:p>
                      <a:r>
                        <a:rPr lang="en-US" dirty="0"/>
                        <a:t>$17,712</a:t>
                      </a:r>
                    </a:p>
                  </a:txBody>
                  <a:tcPr/>
                </a:tc>
                <a:extLst>
                  <a:ext uri="{0D108BD9-81ED-4DB2-BD59-A6C34878D82A}">
                    <a16:rowId xmlns:a16="http://schemas.microsoft.com/office/drawing/2014/main" val="1508671707"/>
                  </a:ext>
                </a:extLst>
              </a:tr>
              <a:tr h="370840">
                <a:tc>
                  <a:txBody>
                    <a:bodyPr/>
                    <a:lstStyle/>
                    <a:p>
                      <a:r>
                        <a:rPr lang="en-US" dirty="0"/>
                        <a:t>3 people</a:t>
                      </a:r>
                    </a:p>
                  </a:txBody>
                  <a:tcPr/>
                </a:tc>
                <a:tc>
                  <a:txBody>
                    <a:bodyPr/>
                    <a:lstStyle/>
                    <a:p>
                      <a:r>
                        <a:rPr lang="en-US" dirty="0"/>
                        <a:t>$23,284</a:t>
                      </a:r>
                    </a:p>
                  </a:txBody>
                  <a:tcPr/>
                </a:tc>
                <a:extLst>
                  <a:ext uri="{0D108BD9-81ED-4DB2-BD59-A6C34878D82A}">
                    <a16:rowId xmlns:a16="http://schemas.microsoft.com/office/drawing/2014/main" val="3924345004"/>
                  </a:ext>
                </a:extLst>
              </a:tr>
              <a:tr h="370840">
                <a:tc>
                  <a:txBody>
                    <a:bodyPr/>
                    <a:lstStyle/>
                    <a:p>
                      <a:r>
                        <a:rPr lang="en-US" dirty="0"/>
                        <a:t>4 people</a:t>
                      </a:r>
                    </a:p>
                  </a:txBody>
                  <a:tcPr/>
                </a:tc>
                <a:tc>
                  <a:txBody>
                    <a:bodyPr/>
                    <a:lstStyle/>
                    <a:p>
                      <a:r>
                        <a:rPr lang="en-US" dirty="0"/>
                        <a:t>$29,960</a:t>
                      </a:r>
                    </a:p>
                  </a:txBody>
                  <a:tcPr/>
                </a:tc>
                <a:extLst>
                  <a:ext uri="{0D108BD9-81ED-4DB2-BD59-A6C34878D82A}">
                    <a16:rowId xmlns:a16="http://schemas.microsoft.com/office/drawing/2014/main" val="1681767855"/>
                  </a:ext>
                </a:extLst>
              </a:tr>
              <a:tr h="370840">
                <a:tc>
                  <a:txBody>
                    <a:bodyPr/>
                    <a:lstStyle/>
                    <a:p>
                      <a:r>
                        <a:rPr lang="en-US" dirty="0"/>
                        <a:t>5 people</a:t>
                      </a:r>
                    </a:p>
                  </a:txBody>
                  <a:tcPr/>
                </a:tc>
                <a:tc>
                  <a:txBody>
                    <a:bodyPr/>
                    <a:lstStyle/>
                    <a:p>
                      <a:r>
                        <a:rPr lang="en-US" dirty="0"/>
                        <a:t>$35,495</a:t>
                      </a:r>
                    </a:p>
                  </a:txBody>
                  <a:tcPr/>
                </a:tc>
                <a:extLst>
                  <a:ext uri="{0D108BD9-81ED-4DB2-BD59-A6C34878D82A}">
                    <a16:rowId xmlns:a16="http://schemas.microsoft.com/office/drawing/2014/main" val="2130224184"/>
                  </a:ext>
                </a:extLst>
              </a:tr>
              <a:tr h="370840">
                <a:tc>
                  <a:txBody>
                    <a:bodyPr/>
                    <a:lstStyle/>
                    <a:p>
                      <a:r>
                        <a:rPr lang="en-US" dirty="0"/>
                        <a:t>6 people</a:t>
                      </a:r>
                    </a:p>
                  </a:txBody>
                  <a:tcPr/>
                </a:tc>
                <a:tc>
                  <a:txBody>
                    <a:bodyPr/>
                    <a:lstStyle/>
                    <a:p>
                      <a:r>
                        <a:rPr lang="en-US" dirty="0"/>
                        <a:t>$40,135</a:t>
                      </a:r>
                    </a:p>
                  </a:txBody>
                  <a:tcPr/>
                </a:tc>
                <a:extLst>
                  <a:ext uri="{0D108BD9-81ED-4DB2-BD59-A6C34878D82A}">
                    <a16:rowId xmlns:a16="http://schemas.microsoft.com/office/drawing/2014/main" val="3282967338"/>
                  </a:ext>
                </a:extLst>
              </a:tr>
            </a:tbl>
          </a:graphicData>
        </a:graphic>
      </p:graphicFrame>
      <p:sp>
        <p:nvSpPr>
          <p:cNvPr id="4" name="Slide Number Placeholder 5">
            <a:extLst>
              <a:ext uri="{FF2B5EF4-FFF2-40B4-BE49-F238E27FC236}">
                <a16:creationId xmlns:a16="http://schemas.microsoft.com/office/drawing/2014/main" id="{0659C937-BB7A-8D78-18D9-B1C131C2FF6B}"/>
              </a:ext>
            </a:extLst>
          </p:cNvPr>
          <p:cNvSpPr txBox="1">
            <a:spLocks/>
          </p:cNvSpPr>
          <p:nvPr/>
        </p:nvSpPr>
        <p:spPr>
          <a:xfrm>
            <a:off x="0" y="2790"/>
            <a:ext cx="609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E6868-079E-1649-B8D1-459B42CE4DE3}"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363136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925C8-8707-07B1-6927-E28590174BFF}"/>
              </a:ext>
            </a:extLst>
          </p:cNvPr>
          <p:cNvSpPr>
            <a:spLocks noGrp="1"/>
          </p:cNvSpPr>
          <p:nvPr>
            <p:ph type="title"/>
          </p:nvPr>
        </p:nvSpPr>
        <p:spPr>
          <a:xfrm>
            <a:off x="389122" y="1258146"/>
            <a:ext cx="2462617" cy="4734552"/>
          </a:xfrm>
        </p:spPr>
        <p:txBody>
          <a:bodyPr vert="horz" lIns="91440" tIns="45720" rIns="91440" bIns="45720" rtlCol="0" anchor="b">
            <a:noAutofit/>
          </a:bodyPr>
          <a:lstStyle/>
          <a:p>
            <a:pPr>
              <a:lnSpc>
                <a:spcPct val="90000"/>
              </a:lnSpc>
            </a:pPr>
            <a:r>
              <a:rPr lang="en-US" sz="2400" b="0" spc="-40" dirty="0">
                <a:solidFill>
                  <a:srgbClr val="FFFFFF"/>
                </a:solidFill>
              </a:rPr>
              <a:t>The Child Tax Credit, stimulus payments, UI, and other pandemic assistance caused child poverty to plummet in 2021.</a:t>
            </a:r>
            <a:br>
              <a:rPr lang="en-US" sz="2400" b="0" spc="-40" dirty="0">
                <a:solidFill>
                  <a:srgbClr val="FFFFFF"/>
                </a:solidFill>
              </a:rPr>
            </a:br>
            <a:br>
              <a:rPr lang="en-US" sz="2400" b="0" spc="-40" dirty="0">
                <a:solidFill>
                  <a:srgbClr val="FFFFFF"/>
                </a:solidFill>
              </a:rPr>
            </a:br>
            <a:r>
              <a:rPr lang="en-US" sz="2400" b="0" spc="-40" dirty="0">
                <a:solidFill>
                  <a:srgbClr val="FFFFFF"/>
                </a:solidFill>
              </a:rPr>
              <a:t>All of this ended in 2021 – and child poverty rose in 2022, using the SPM.</a:t>
            </a:r>
          </a:p>
        </p:txBody>
      </p:sp>
      <p:sp>
        <p:nvSpPr>
          <p:cNvPr id="6" name="Slide Number Placeholder 5">
            <a:extLst>
              <a:ext uri="{FF2B5EF4-FFF2-40B4-BE49-F238E27FC236}">
                <a16:creationId xmlns:a16="http://schemas.microsoft.com/office/drawing/2014/main" id="{54897C46-546C-DE1C-A431-DCA1EA027FE2}"/>
              </a:ext>
            </a:extLst>
          </p:cNvPr>
          <p:cNvSpPr>
            <a:spLocks noGrp="1"/>
          </p:cNvSpPr>
          <p:nvPr>
            <p:ph type="sldNum" sz="quarter" idx="12"/>
          </p:nvPr>
        </p:nvSpPr>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06B786C7-B8F9-4072-AAAA-17258464D730}" type="slidenum">
              <a:rPr kumimoji="0" lang="en-US" b="0" i="0" u="none" strike="noStrike" cap="none" spc="0" normalizeH="0" baseline="0" noProof="0">
                <a:ln>
                  <a:noFill/>
                </a:ln>
                <a:effectLst/>
                <a:uLnTx/>
                <a:uFillTx/>
              </a:rPr>
              <a:pPr marR="0" lvl="0" indent="0" fontAlgn="auto">
                <a:spcBef>
                  <a:spcPts val="0"/>
                </a:spcBef>
                <a:spcAft>
                  <a:spcPts val="600"/>
                </a:spcAft>
                <a:buClrTx/>
                <a:buSzTx/>
                <a:buFontTx/>
                <a:buNone/>
                <a:tabLst/>
                <a:defRPr/>
              </a:pPr>
              <a:t>7</a:t>
            </a:fld>
            <a:endParaRPr kumimoji="0" lang="en-US" b="0" i="0" u="none" strike="noStrike" cap="none" spc="0" normalizeH="0" baseline="0" noProof="0">
              <a:ln>
                <a:noFill/>
              </a:ln>
              <a:effectLst/>
              <a:uLnTx/>
              <a:uFillTx/>
            </a:endParaRPr>
          </a:p>
        </p:txBody>
      </p:sp>
      <p:pic>
        <p:nvPicPr>
          <p:cNvPr id="7" name="Picture 6" descr="A graph showing the rate of the company&#10;&#10;Description automatically generated">
            <a:extLst>
              <a:ext uri="{FF2B5EF4-FFF2-40B4-BE49-F238E27FC236}">
                <a16:creationId xmlns:a16="http://schemas.microsoft.com/office/drawing/2014/main" id="{68670CC3-4FB4-3BD3-550B-1A1E49EB7B89}"/>
              </a:ext>
            </a:extLst>
          </p:cNvPr>
          <p:cNvPicPr>
            <a:picLocks noChangeAspect="1"/>
          </p:cNvPicPr>
          <p:nvPr/>
        </p:nvPicPr>
        <p:blipFill>
          <a:blip r:embed="rId3"/>
          <a:stretch>
            <a:fillRect/>
          </a:stretch>
        </p:blipFill>
        <p:spPr>
          <a:xfrm>
            <a:off x="3267613" y="892178"/>
            <a:ext cx="8729315" cy="4910238"/>
          </a:xfrm>
          <a:prstGeom prst="rect">
            <a:avLst/>
          </a:prstGeom>
        </p:spPr>
      </p:pic>
      <p:sp>
        <p:nvSpPr>
          <p:cNvPr id="3" name="Slide Number Placeholder 5">
            <a:extLst>
              <a:ext uri="{FF2B5EF4-FFF2-40B4-BE49-F238E27FC236}">
                <a16:creationId xmlns:a16="http://schemas.microsoft.com/office/drawing/2014/main" id="{D464AA89-496C-DEBB-151D-F8AA0D9DEFFA}"/>
              </a:ext>
            </a:extLst>
          </p:cNvPr>
          <p:cNvSpPr txBox="1">
            <a:spLocks/>
          </p:cNvSpPr>
          <p:nvPr/>
        </p:nvSpPr>
        <p:spPr>
          <a:xfrm>
            <a:off x="0" y="2790"/>
            <a:ext cx="609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E6868-079E-1649-B8D1-459B42CE4DE3}"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967105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Supplemental Poverty Measure 2022 -- impact of different programs">
            <a:extLst>
              <a:ext uri="{FF2B5EF4-FFF2-40B4-BE49-F238E27FC236}">
                <a16:creationId xmlns:a16="http://schemas.microsoft.com/office/drawing/2014/main" id="{D9852D0B-95DC-E6A0-6BD1-CF5DFC285449}"/>
              </a:ext>
            </a:extLst>
          </p:cNvPr>
          <p:cNvPicPr>
            <a:picLocks noChangeAspect="1"/>
          </p:cNvPicPr>
          <p:nvPr/>
        </p:nvPicPr>
        <p:blipFill>
          <a:blip r:embed="rId3"/>
          <a:stretch>
            <a:fillRect/>
          </a:stretch>
        </p:blipFill>
        <p:spPr>
          <a:xfrm>
            <a:off x="3558964" y="1380590"/>
            <a:ext cx="8459557" cy="4756151"/>
          </a:xfrm>
          <a:prstGeom prst="rect">
            <a:avLst/>
          </a:prstGeom>
        </p:spPr>
      </p:pic>
      <p:sp>
        <p:nvSpPr>
          <p:cNvPr id="7" name="Title 6"/>
          <p:cNvSpPr>
            <a:spLocks noGrp="1"/>
          </p:cNvSpPr>
          <p:nvPr>
            <p:ph type="title"/>
          </p:nvPr>
        </p:nvSpPr>
        <p:spPr>
          <a:xfrm>
            <a:off x="897193" y="328930"/>
            <a:ext cx="10515600" cy="928372"/>
          </a:xfrm>
        </p:spPr>
        <p:txBody>
          <a:bodyPr>
            <a:normAutofit fontScale="90000"/>
          </a:bodyPr>
          <a:lstStyle/>
          <a:p>
            <a:r>
              <a:rPr lang="en-US" sz="3200" b="1" dirty="0">
                <a:solidFill>
                  <a:schemeClr val="bg1"/>
                </a:solidFill>
                <a:latin typeface="Avenir Next LT Pro (Body)"/>
              </a:rPr>
              <a:t>The SPM answers questions about how effective certain programs are in reducing poverty. </a:t>
            </a:r>
          </a:p>
        </p:txBody>
      </p:sp>
      <p:sp>
        <p:nvSpPr>
          <p:cNvPr id="2" name="Rectangle 1"/>
          <p:cNvSpPr/>
          <p:nvPr/>
        </p:nvSpPr>
        <p:spPr>
          <a:xfrm>
            <a:off x="271053" y="1573217"/>
            <a:ext cx="3220598"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chemeClr val="bg1"/>
                </a:solidFill>
                <a:effectLst/>
                <a:uLnTx/>
                <a:uFillTx/>
                <a:latin typeface="Avenir Next LT Pro (Body)"/>
              </a:rPr>
              <a:t>Without SS income, 28.9 mil  more people would have been poor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Rectangle 4"/>
          <p:cNvSpPr/>
          <p:nvPr/>
        </p:nvSpPr>
        <p:spPr>
          <a:xfrm>
            <a:off x="308209" y="2969782"/>
            <a:ext cx="3167306"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chemeClr val="bg1"/>
                </a:solidFill>
                <a:effectLst/>
                <a:uLnTx/>
                <a:uFillTx/>
                <a:latin typeface="Avenir Next LT Pro (Body)"/>
              </a:rPr>
              <a:t>Without refundable tax credits, </a:t>
            </a:r>
            <a:r>
              <a:rPr lang="en-US" dirty="0">
                <a:solidFill>
                  <a:schemeClr val="bg1"/>
                </a:solidFill>
                <a:latin typeface="Avenir Next LT Pro (Body)"/>
              </a:rPr>
              <a:t>6.4 </a:t>
            </a:r>
            <a:r>
              <a:rPr kumimoji="0" lang="en-US" sz="1800" i="0" u="none" strike="noStrike" kern="1200" cap="none" spc="0" normalizeH="0" baseline="0" noProof="0" dirty="0">
                <a:ln>
                  <a:noFill/>
                </a:ln>
                <a:solidFill>
                  <a:schemeClr val="bg1"/>
                </a:solidFill>
                <a:effectLst/>
                <a:uLnTx/>
                <a:uFillTx/>
                <a:latin typeface="Avenir Next LT Pro (Body)"/>
              </a:rPr>
              <a:t>mil more people would have been poor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schemeClr val="bg1"/>
              </a:solidFill>
              <a:effectLst/>
              <a:uLnTx/>
              <a:uFillTx/>
              <a:latin typeface="Avenir Next LT Pro (Body)"/>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chemeClr val="bg1"/>
                </a:solidFill>
                <a:effectLst/>
                <a:uLnTx/>
                <a:uFillTx/>
                <a:latin typeface="Avenir Next LT Pro (Body)"/>
              </a:rPr>
              <a:t>Without SNAP and school lunch, </a:t>
            </a:r>
            <a:r>
              <a:rPr lang="en-US" dirty="0">
                <a:solidFill>
                  <a:schemeClr val="bg1"/>
                </a:solidFill>
                <a:latin typeface="Avenir Next LT Pro (Body)"/>
              </a:rPr>
              <a:t>5.1 </a:t>
            </a:r>
            <a:r>
              <a:rPr kumimoji="0" lang="en-US" sz="1800" i="0" u="none" strike="noStrike" kern="1200" cap="none" spc="0" normalizeH="0" baseline="0" noProof="0" dirty="0">
                <a:ln>
                  <a:noFill/>
                </a:ln>
                <a:solidFill>
                  <a:schemeClr val="bg1"/>
                </a:solidFill>
                <a:effectLst/>
                <a:uLnTx/>
                <a:uFillTx/>
                <a:latin typeface="Avenir Next LT Pro (Body)"/>
              </a:rPr>
              <a:t>mil more people would have been poor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schemeClr val="bg1"/>
              </a:solidFill>
              <a:effectLst/>
              <a:uLnTx/>
              <a:uFillTx/>
              <a:latin typeface="Avenir Next LT Pro (Body)"/>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venir Next LT Pro (Body)"/>
              </a:rPr>
              <a:t>Wit</a:t>
            </a:r>
            <a:r>
              <a:rPr kumimoji="0" lang="en-US" sz="1800" i="0" u="none" strike="noStrike" kern="1200" cap="none" spc="0" normalizeH="0" baseline="0" noProof="0" dirty="0" err="1">
                <a:ln>
                  <a:noFill/>
                </a:ln>
                <a:solidFill>
                  <a:schemeClr val="bg1"/>
                </a:solidFill>
                <a:effectLst/>
                <a:uLnTx/>
                <a:uFillTx/>
                <a:latin typeface="Avenir Next LT Pro (Body)"/>
              </a:rPr>
              <a:t>hout</a:t>
            </a:r>
            <a:r>
              <a:rPr kumimoji="0" lang="en-US" sz="1800" i="0" u="none" strike="noStrike" kern="1200" cap="none" spc="0" normalizeH="0" baseline="0" noProof="0" dirty="0">
                <a:ln>
                  <a:noFill/>
                </a:ln>
                <a:solidFill>
                  <a:schemeClr val="bg1"/>
                </a:solidFill>
                <a:effectLst/>
                <a:uLnTx/>
                <a:uFillTx/>
                <a:latin typeface="Avenir Next LT Pro (Body)"/>
              </a:rPr>
              <a:t> the Child Tax Credit, 2.4 mil more people would have been poor (was 5.3 million in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cxnSp>
        <p:nvCxnSpPr>
          <p:cNvPr id="4" name="Straight Arrow Connector 3"/>
          <p:cNvCxnSpPr/>
          <p:nvPr/>
        </p:nvCxnSpPr>
        <p:spPr>
          <a:xfrm flipH="1" flipV="1">
            <a:off x="1881352" y="3058510"/>
            <a:ext cx="10510" cy="525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0950338" y="788438"/>
            <a:ext cx="462455" cy="3841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466EFF95-0DC4-4082-9698-216745E830B2}"/>
              </a:ext>
            </a:extLst>
          </p:cNvPr>
          <p:cNvCxnSpPr/>
          <p:nvPr/>
        </p:nvCxnSpPr>
        <p:spPr>
          <a:xfrm>
            <a:off x="3687580" y="2653605"/>
            <a:ext cx="0" cy="14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3CB6DF0-BA1E-FD6A-761C-ECF9646889ED}"/>
              </a:ext>
            </a:extLst>
          </p:cNvPr>
          <p:cNvCxnSpPr/>
          <p:nvPr/>
        </p:nvCxnSpPr>
        <p:spPr>
          <a:xfrm>
            <a:off x="3086100" y="2668249"/>
            <a:ext cx="0" cy="17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FC6AEBC-502F-0FA9-8F34-8C35EA94105C}"/>
              </a:ext>
            </a:extLst>
          </p:cNvPr>
          <p:cNvCxnSpPr>
            <a:cxnSpLocks/>
          </p:cNvCxnSpPr>
          <p:nvPr/>
        </p:nvCxnSpPr>
        <p:spPr>
          <a:xfrm>
            <a:off x="3210587" y="1915450"/>
            <a:ext cx="2060056" cy="68650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C123EEF-EA06-BD91-BB22-446C3C4BD40E}"/>
              </a:ext>
            </a:extLst>
          </p:cNvPr>
          <p:cNvCxnSpPr>
            <a:cxnSpLocks/>
          </p:cNvCxnSpPr>
          <p:nvPr/>
        </p:nvCxnSpPr>
        <p:spPr>
          <a:xfrm flipV="1">
            <a:off x="2890825" y="2839837"/>
            <a:ext cx="4599054" cy="41241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87087DC5-F2F1-4381-EFEE-A635B4E49522}"/>
              </a:ext>
            </a:extLst>
          </p:cNvPr>
          <p:cNvCxnSpPr>
            <a:cxnSpLocks/>
          </p:cNvCxnSpPr>
          <p:nvPr/>
        </p:nvCxnSpPr>
        <p:spPr>
          <a:xfrm flipV="1">
            <a:off x="2733773" y="3703875"/>
            <a:ext cx="5054969" cy="1668236"/>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CD8DEBC-7295-0B2B-AB1D-926DC0E9D8B0}"/>
              </a:ext>
            </a:extLst>
          </p:cNvPr>
          <p:cNvCxnSpPr>
            <a:cxnSpLocks/>
          </p:cNvCxnSpPr>
          <p:nvPr/>
        </p:nvCxnSpPr>
        <p:spPr>
          <a:xfrm flipV="1">
            <a:off x="3210587" y="2936142"/>
            <a:ext cx="4661604" cy="138133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1B45925A-1B57-8324-660B-7A30D5601378}"/>
              </a:ext>
            </a:extLst>
          </p:cNvPr>
          <p:cNvSpPr txBox="1">
            <a:spLocks/>
          </p:cNvSpPr>
          <p:nvPr/>
        </p:nvSpPr>
        <p:spPr>
          <a:xfrm>
            <a:off x="0" y="2790"/>
            <a:ext cx="609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E6868-079E-1649-B8D1-459B42CE4DE3}"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val="2534688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699733" y="289233"/>
            <a:ext cx="10419600" cy="1143200"/>
          </a:xfrm>
          <a:prstGeom prst="rect">
            <a:avLst/>
          </a:prstGeom>
          <a:noFill/>
          <a:ln>
            <a:noFill/>
          </a:ln>
        </p:spPr>
        <p:txBody>
          <a:bodyPr spcFirstLastPara="1" wrap="square" lIns="121900" tIns="121900" rIns="121900" bIns="121900" anchor="t" anchorCtr="0">
            <a:noAutofit/>
          </a:bodyPr>
          <a:lstStyle/>
          <a:p>
            <a:pPr>
              <a:buSzPts val="5800"/>
            </a:pPr>
            <a:r>
              <a:rPr lang="en" sz="4800" b="1" dirty="0">
                <a:solidFill>
                  <a:srgbClr val="324C73"/>
                </a:solidFill>
              </a:rPr>
              <a:t>First Focus: Overall Takeaways</a:t>
            </a:r>
            <a:endParaRPr sz="4800" b="1" dirty="0">
              <a:solidFill>
                <a:srgbClr val="324C73"/>
              </a:solidFill>
            </a:endParaRPr>
          </a:p>
        </p:txBody>
      </p:sp>
      <p:sp>
        <p:nvSpPr>
          <p:cNvPr id="66" name="Google Shape;66;p15"/>
          <p:cNvSpPr txBox="1">
            <a:spLocks noGrp="1"/>
          </p:cNvSpPr>
          <p:nvPr>
            <p:ph type="body" idx="1"/>
          </p:nvPr>
        </p:nvSpPr>
        <p:spPr>
          <a:xfrm>
            <a:off x="640174" y="1304101"/>
            <a:ext cx="10631200" cy="4884800"/>
          </a:xfrm>
          <a:prstGeom prst="rect">
            <a:avLst/>
          </a:prstGeom>
          <a:noFill/>
          <a:ln>
            <a:noFill/>
          </a:ln>
        </p:spPr>
        <p:txBody>
          <a:bodyPr spcFirstLastPara="1" wrap="square" lIns="121900" tIns="121900" rIns="121900" bIns="121900" anchor="t" anchorCtr="0">
            <a:noAutofit/>
          </a:bodyPr>
          <a:lstStyle/>
          <a:p>
            <a:pPr indent="-448722">
              <a:lnSpc>
                <a:spcPct val="114000"/>
              </a:lnSpc>
              <a:spcAft>
                <a:spcPts val="1200"/>
              </a:spcAft>
              <a:buClr>
                <a:srgbClr val="324C73"/>
              </a:buClr>
              <a:buSzPts val="1700"/>
            </a:pPr>
            <a:r>
              <a:rPr lang="en" sz="2400" b="1" dirty="0">
                <a:solidFill>
                  <a:srgbClr val="324C73"/>
                </a:solidFill>
                <a:highlight>
                  <a:srgbClr val="FFFFFF"/>
                </a:highlight>
              </a:rPr>
              <a:t>Child poverty more than doubled in 2022, largely </a:t>
            </a:r>
            <a:r>
              <a:rPr lang="en" sz="2400" dirty="0">
                <a:solidFill>
                  <a:srgbClr val="324C73"/>
                </a:solidFill>
                <a:highlight>
                  <a:srgbClr val="FFFFFF"/>
                </a:highlight>
              </a:rPr>
              <a:t>due to the</a:t>
            </a:r>
            <a:r>
              <a:rPr lang="en" sz="2400" dirty="0">
                <a:highlight>
                  <a:srgbClr val="FFFFFF"/>
                </a:highlight>
              </a:rPr>
              <a:t> expiration of improvements to the Child Tax Credit </a:t>
            </a:r>
            <a:endParaRPr lang="en-US" sz="2400" dirty="0">
              <a:highlight>
                <a:srgbClr val="FFFFFF"/>
              </a:highlight>
            </a:endParaRPr>
          </a:p>
          <a:p>
            <a:pPr lvl="1" indent="-448722">
              <a:lnSpc>
                <a:spcPct val="114000"/>
              </a:lnSpc>
              <a:spcAft>
                <a:spcPts val="1200"/>
              </a:spcAft>
              <a:buSzPts val="1700"/>
            </a:pPr>
            <a:r>
              <a:rPr lang="en" sz="2400" dirty="0">
                <a:highlight>
                  <a:srgbClr val="FFFFFF"/>
                </a:highlight>
              </a:rPr>
              <a:t>12.4% of children (nearly 9 million) were living in poverty in 2022 compared with 5.2% (nearly 4 million) in 2021</a:t>
            </a:r>
            <a:endParaRPr lang="en-US" sz="2400" dirty="0">
              <a:highlight>
                <a:srgbClr val="FFFFFF"/>
              </a:highlight>
            </a:endParaRPr>
          </a:p>
          <a:p>
            <a:pPr indent="-448722">
              <a:lnSpc>
                <a:spcPct val="114000"/>
              </a:lnSpc>
              <a:spcAft>
                <a:spcPts val="1200"/>
              </a:spcAft>
              <a:buClr>
                <a:srgbClr val="324C73"/>
              </a:buClr>
              <a:buSzPts val="1700"/>
            </a:pPr>
            <a:r>
              <a:rPr lang="en" sz="2400" dirty="0">
                <a:highlight>
                  <a:schemeClr val="lt1"/>
                </a:highlight>
              </a:rPr>
              <a:t>Children experienced a bigger </a:t>
            </a:r>
            <a:r>
              <a:rPr lang="en" sz="2400" dirty="0"/>
              <a:t>increase </a:t>
            </a:r>
            <a:r>
              <a:rPr lang="en" sz="2400" dirty="0">
                <a:highlight>
                  <a:schemeClr val="lt1"/>
                </a:highlight>
              </a:rPr>
              <a:t>in poverty than for other age groups </a:t>
            </a:r>
            <a:endParaRPr lang="en-US" sz="2400" dirty="0">
              <a:highlight>
                <a:schemeClr val="lt1"/>
              </a:highlight>
            </a:endParaRPr>
          </a:p>
          <a:p>
            <a:pPr indent="-448722">
              <a:lnSpc>
                <a:spcPct val="114000"/>
              </a:lnSpc>
              <a:spcAft>
                <a:spcPts val="1200"/>
              </a:spcAft>
              <a:buClr>
                <a:srgbClr val="324C73"/>
              </a:buClr>
              <a:buSzPts val="1700"/>
            </a:pPr>
            <a:r>
              <a:rPr lang="en" sz="2400" b="1" dirty="0">
                <a:solidFill>
                  <a:srgbClr val="324C73"/>
                </a:solidFill>
              </a:rPr>
              <a:t>Evidence from 2021 confirms that we know what works to reduce child poverty when we have the political will to act</a:t>
            </a:r>
            <a:r>
              <a:rPr lang="en" sz="2400" b="1" dirty="0"/>
              <a:t>,</a:t>
            </a:r>
            <a:r>
              <a:rPr lang="en" sz="2400" dirty="0"/>
              <a:t> so it is critical that we extend improvements to the Child Tax Credit and take other actions to stop our backtracking on progress.</a:t>
            </a:r>
            <a:endParaRPr sz="2400" dirty="0"/>
          </a:p>
          <a:p>
            <a:pPr marL="0" indent="0">
              <a:lnSpc>
                <a:spcPct val="100000"/>
              </a:lnSpc>
              <a:spcBef>
                <a:spcPts val="800"/>
              </a:spcBef>
              <a:buNone/>
            </a:pPr>
            <a:endParaRPr dirty="0"/>
          </a:p>
          <a:p>
            <a:pPr marL="0" indent="0">
              <a:lnSpc>
                <a:spcPct val="100000"/>
              </a:lnSpc>
              <a:spcBef>
                <a:spcPts val="800"/>
              </a:spcBef>
              <a:buNone/>
            </a:pPr>
            <a:endParaRPr dirty="0"/>
          </a:p>
        </p:txBody>
      </p:sp>
      <p:sp>
        <p:nvSpPr>
          <p:cNvPr id="67" name="Google Shape;67;p15"/>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9</a:t>
            </a:fld>
            <a:endParaRPr kern="0">
              <a:solidFill>
                <a:srgbClr val="595959"/>
              </a:solidFill>
              <a:latin typeface="Arial"/>
              <a:cs typeface="Arial"/>
              <a:sym typeface="Arial"/>
            </a:endParaRPr>
          </a:p>
        </p:txBody>
      </p:sp>
      <p:pic>
        <p:nvPicPr>
          <p:cNvPr id="68" name="Google Shape;68;p15"/>
          <p:cNvPicPr preferRelativeResize="0"/>
          <p:nvPr/>
        </p:nvPicPr>
        <p:blipFill rotWithShape="1">
          <a:blip r:embed="rId3" cstate="print">
            <a:alphaModFix/>
            <a:extLst>
              <a:ext uri="{28A0092B-C50C-407E-A947-70E740481C1C}">
                <a14:useLocalDpi xmlns:a14="http://schemas.microsoft.com/office/drawing/2010/main"/>
              </a:ext>
            </a:extLst>
          </a:blip>
          <a:srcRect r="73121"/>
          <a:stretch/>
        </p:blipFill>
        <p:spPr>
          <a:xfrm>
            <a:off x="10767300" y="0"/>
            <a:ext cx="1424699" cy="1721667"/>
          </a:xfrm>
          <a:prstGeom prst="rect">
            <a:avLst/>
          </a:prstGeom>
          <a:noFill/>
          <a:ln>
            <a:noFill/>
          </a:ln>
        </p:spPr>
      </p:pic>
      <p:pic>
        <p:nvPicPr>
          <p:cNvPr id="69" name="Google Shape;69;p15"/>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558816" y="6429517"/>
            <a:ext cx="1074368" cy="348967"/>
          </a:xfrm>
          <a:prstGeom prst="rect">
            <a:avLst/>
          </a:prstGeom>
          <a:noFill/>
          <a:ln>
            <a:noFill/>
          </a:ln>
        </p:spPr>
      </p:pic>
      <p:sp>
        <p:nvSpPr>
          <p:cNvPr id="2" name="Slide Number Placeholder 5">
            <a:extLst>
              <a:ext uri="{FF2B5EF4-FFF2-40B4-BE49-F238E27FC236}">
                <a16:creationId xmlns:a16="http://schemas.microsoft.com/office/drawing/2014/main" id="{21DB02FC-D664-4735-3E5B-4872E8607CBB}"/>
              </a:ext>
            </a:extLst>
          </p:cNvPr>
          <p:cNvSpPr txBox="1">
            <a:spLocks/>
          </p:cNvSpPr>
          <p:nvPr/>
        </p:nvSpPr>
        <p:spPr>
          <a:xfrm>
            <a:off x="0" y="2790"/>
            <a:ext cx="609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E6868-079E-1649-B8D1-459B42CE4DE3}" type="slidenum">
              <a:rPr lang="en-US" smtClean="0"/>
              <a:pPr/>
              <a:t>9</a:t>
            </a:fld>
            <a:endParaRPr lang="en-US" dirty="0"/>
          </a:p>
        </p:txBody>
      </p:sp>
    </p:spTree>
  </p:cSld>
  <p:clrMapOvr>
    <a:masterClrMapping/>
  </p:clrMapOvr>
</p:sld>
</file>

<file path=ppt/theme/theme1.xml><?xml version="1.0" encoding="utf-8"?>
<a:theme xmlns:a="http://schemas.openxmlformats.org/drawingml/2006/main" name="ColorBlockVTI">
  <a:themeElements>
    <a:clrScheme name="Custom 19">
      <a:dk1>
        <a:sysClr val="windowText" lastClr="000000"/>
      </a:dk1>
      <a:lt1>
        <a:sysClr val="window" lastClr="FFFFFF"/>
      </a:lt1>
      <a:dk2>
        <a:srgbClr val="002044"/>
      </a:dk2>
      <a:lt2>
        <a:srgbClr val="F5F0F3"/>
      </a:lt2>
      <a:accent1>
        <a:srgbClr val="2F5597"/>
      </a:accent1>
      <a:accent2>
        <a:srgbClr val="37997B"/>
      </a:accent2>
      <a:accent3>
        <a:srgbClr val="17B4DF"/>
      </a:accent3>
      <a:accent4>
        <a:srgbClr val="E69500"/>
      </a:accent4>
      <a:accent5>
        <a:srgbClr val="276D77"/>
      </a:accent5>
      <a:accent6>
        <a:srgbClr val="386ECE"/>
      </a:accent6>
      <a:hlink>
        <a:srgbClr val="AF1DAF"/>
      </a:hlink>
      <a:folHlink>
        <a:srgbClr val="FE5C68"/>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2.xml><?xml version="1.0" encoding="utf-8"?>
<a:theme xmlns:a="http://schemas.openxmlformats.org/drawingml/2006/main" name="1_Office Theme">
  <a:themeElements>
    <a:clrScheme name="Custom 18">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Custom 1">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DF2243E6C85A4794611ACAEA088222" ma:contentTypeVersion="16" ma:contentTypeDescription="Create a new document." ma:contentTypeScope="" ma:versionID="417d792e1248a4679982ce970ca2d24f">
  <xsd:schema xmlns:xsd="http://www.w3.org/2001/XMLSchema" xmlns:xs="http://www.w3.org/2001/XMLSchema" xmlns:p="http://schemas.microsoft.com/office/2006/metadata/properties" xmlns:ns2="ef035fee-706e-4acb-9a43-6ee1a9ecef89" xmlns:ns3="e1541ae8-567d-462c-9e78-c3b0dfdaed9d" targetNamespace="http://schemas.microsoft.com/office/2006/metadata/properties" ma:root="true" ma:fieldsID="4b907aa0cc4fbe8024c4cf6b49d5cf9f" ns2:_="" ns3:_="">
    <xsd:import namespace="ef035fee-706e-4acb-9a43-6ee1a9ecef89"/>
    <xsd:import namespace="e1541ae8-567d-462c-9e78-c3b0dfdaed9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35fee-706e-4acb-9a43-6ee1a9ecef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e56e699-75f2-4061-b8f4-fd707efc82a1}" ma:internalName="TaxCatchAll" ma:showField="CatchAllData" ma:web="ef035fee-706e-4acb-9a43-6ee1a9ecef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541ae8-567d-462c-9e78-c3b0dfdaed9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f035fee-706e-4acb-9a43-6ee1a9ecef89" xsi:nil="true"/>
    <MediaServiceKeyPoints xmlns="e1541ae8-567d-462c-9e78-c3b0dfdaed9d" xsi:nil="true"/>
    <lcf76f155ced4ddcb4097134ff3c332f xmlns="e1541ae8-567d-462c-9e78-c3b0dfdaed9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BB9825-3850-4B93-9F01-6ACC09244C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035fee-706e-4acb-9a43-6ee1a9ecef89"/>
    <ds:schemaRef ds:uri="e1541ae8-567d-462c-9e78-c3b0dfdaed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757C30-AE9A-4680-90EB-19D282EC2B7C}">
  <ds:schemaRefs>
    <ds:schemaRef ds:uri="http://schemas.microsoft.com/office/infopath/2007/PartnerControls"/>
    <ds:schemaRef ds:uri="http://purl.org/dc/dcmitype/"/>
    <ds:schemaRef ds:uri="http://schemas.microsoft.com/office/2006/documentManagement/types"/>
    <ds:schemaRef ds:uri="ef035fee-706e-4acb-9a43-6ee1a9ecef89"/>
    <ds:schemaRef ds:uri="http://www.w3.org/XML/1998/namespace"/>
    <ds:schemaRef ds:uri="http://purl.org/dc/elements/1.1/"/>
    <ds:schemaRef ds:uri="http://purl.org/dc/terms/"/>
    <ds:schemaRef ds:uri="http://schemas.microsoft.com/office/2006/metadata/properties"/>
    <ds:schemaRef ds:uri="http://schemas.openxmlformats.org/package/2006/metadata/core-properties"/>
    <ds:schemaRef ds:uri="e1541ae8-567d-462c-9e78-c3b0dfdaed9d"/>
  </ds:schemaRefs>
</ds:datastoreItem>
</file>

<file path=customXml/itemProps3.xml><?xml version="1.0" encoding="utf-8"?>
<ds:datastoreItem xmlns:ds="http://schemas.openxmlformats.org/officeDocument/2006/customXml" ds:itemID="{A5CCB28C-7D26-4A36-9CFC-D739C28F3D18}">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{2481BDD6-C862-4B58-BAA0-F74E57505B1D}tf89117832_win32</Template>
  <TotalTime>717</TotalTime>
  <Words>2282</Words>
  <Application>Microsoft Office PowerPoint</Application>
  <PresentationFormat>Widescreen</PresentationFormat>
  <Paragraphs>238</Paragraphs>
  <Slides>26</Slides>
  <Notes>17</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26</vt:i4>
      </vt:variant>
    </vt:vector>
  </HeadingPairs>
  <TitlesOfParts>
    <vt:vector size="39" baseType="lpstr">
      <vt:lpstr>Arial</vt:lpstr>
      <vt:lpstr>Avenir Next LT Pro</vt:lpstr>
      <vt:lpstr>Avenir Next LT Pro (Body)</vt:lpstr>
      <vt:lpstr>Calibri</vt:lpstr>
      <vt:lpstr>Calibri Light</vt:lpstr>
      <vt:lpstr>Courier New</vt:lpstr>
      <vt:lpstr>Open Sans</vt:lpstr>
      <vt:lpstr>Wingdings</vt:lpstr>
      <vt:lpstr>ColorBlockVTI</vt:lpstr>
      <vt:lpstr>1_Office Theme</vt:lpstr>
      <vt:lpstr>Simple Light</vt:lpstr>
      <vt:lpstr>Custom Design</vt:lpstr>
      <vt:lpstr>Office Theme</vt:lpstr>
      <vt:lpstr>PowerPoint Presentation</vt:lpstr>
      <vt:lpstr>Welcome!</vt:lpstr>
      <vt:lpstr>Guest Speaker Meredith Dodson</vt:lpstr>
      <vt:lpstr>How to Reduce Poverty: </vt:lpstr>
      <vt:lpstr>Data on Poverty and Hardship</vt:lpstr>
      <vt:lpstr>Official Poverty Measure thresholds for 2022:</vt:lpstr>
      <vt:lpstr>The Child Tax Credit, stimulus payments, UI, and other pandemic assistance caused child poverty to plummet in 2021.  All of this ended in 2021 – and child poverty rose in 2022, using the SPM.</vt:lpstr>
      <vt:lpstr>The SPM answers questions about how effective certain programs are in reducing poverty. </vt:lpstr>
      <vt:lpstr>First Focus: Overall Takeaways</vt:lpstr>
      <vt:lpstr>Addressing Disparities</vt:lpstr>
      <vt:lpstr>PowerPoint Presentation</vt:lpstr>
      <vt:lpstr>Telling a more current story.</vt:lpstr>
      <vt:lpstr>Columbia Center on Poverty and Social Policy Monthly Poverty Estimates</vt:lpstr>
      <vt:lpstr>Food “Insufficiency” via the Census Household Pulse Survey, July 2021 to July 2023</vt:lpstr>
      <vt:lpstr>Household Pulse: many more reported sometimes/often without enough to eat in past 7 days after loss of pandemic benefits, compared to 2 years ago, when CTC and other benefits (including higher SNAP aid) were still in place. </vt:lpstr>
      <vt:lpstr>Use the data to make your case.    </vt:lpstr>
      <vt:lpstr>Other ways to use the data – funding human needs.    </vt:lpstr>
      <vt:lpstr>Resources for Action</vt:lpstr>
      <vt:lpstr> The data helps you craft a compelling message –  but it means nothing without a persistent messenger. </vt:lpstr>
      <vt:lpstr>How to use Household Pulse</vt:lpstr>
      <vt:lpstr>American Community Survey:  Sept. 14</vt:lpstr>
      <vt:lpstr>Problems with ACS data:</vt:lpstr>
      <vt:lpstr>How to get at ACS data: data.census.gov </vt:lpstr>
      <vt:lpstr>Getting Race/Ethnic breakdowns for host of topics</vt:lpstr>
      <vt:lpstr>To calculate percentages in Household Pulse, you have to add up all the responses, and leave out “Did not report”.  For Hispanic or Latino, below, the “CHN total” is 34,295,232; then we add “sometimes” and “often” who did not have enough to eat in the last 7 days.  Here, 6,306,329.  We divide “sometimes + often” by the CHN total, to get 18.4% of Hispanic/Latino adults reporting their households sometimes/often did not have enough to eat in the last 7 days.   Note that the same tables are available for all states and many metro areas – see tabs at bottom.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Debbie Weinstein</dc:creator>
  <cp:lastModifiedBy>Jos Linn</cp:lastModifiedBy>
  <cp:revision>3</cp:revision>
  <dcterms:created xsi:type="dcterms:W3CDTF">2023-08-31T15:37:19Z</dcterms:created>
  <dcterms:modified xsi:type="dcterms:W3CDTF">2023-09-22T00:38:09Z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0x010100E1DF2243E6C85A4794611ACAEA088222</vt:lpwstr>
  </property>
  <property fmtid="{D5CDD505-2E9C-101B-9397-08002B2CF9AE}" pid="3" name="MediaServiceImageTags">
    <vt:lpwstr/>
  </property>
  <property fmtid="{D5CDD505-2E9C-101B-9397-08002B2CF9AE}" pid="4" name="NXPowerLiteLastOptimized">
    <vt:lpwstr>502753</vt:lpwstr>
  </property>
  <property fmtid="{D5CDD505-2E9C-101B-9397-08002B2CF9AE}" pid="5" name="NXPowerLiteSettings">
    <vt:lpwstr>F7000400038000</vt:lpwstr>
  </property>
  <property fmtid="{D5CDD505-2E9C-101B-9397-08002B2CF9AE}" pid="6" name="NXPowerLiteVersion">
    <vt:lpwstr>S10.0.0</vt:lpwstr>
  </property>
</Properties>
</file>